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751" r:id="rId2"/>
  </p:sldMasterIdLst>
  <p:notesMasterIdLst>
    <p:notesMasterId r:id="rId55"/>
  </p:notesMasterIdLst>
  <p:handoutMasterIdLst>
    <p:handoutMasterId r:id="rId56"/>
  </p:handoutMasterIdLst>
  <p:sldIdLst>
    <p:sldId id="976" r:id="rId3"/>
    <p:sldId id="2037" r:id="rId4"/>
    <p:sldId id="2120" r:id="rId5"/>
    <p:sldId id="2096" r:id="rId6"/>
    <p:sldId id="1925" r:id="rId7"/>
    <p:sldId id="1926" r:id="rId8"/>
    <p:sldId id="1933" r:id="rId9"/>
    <p:sldId id="2073" r:id="rId10"/>
    <p:sldId id="2074" r:id="rId11"/>
    <p:sldId id="1928" r:id="rId12"/>
    <p:sldId id="1906" r:id="rId13"/>
    <p:sldId id="1929" r:id="rId14"/>
    <p:sldId id="1930" r:id="rId15"/>
    <p:sldId id="2039" r:id="rId16"/>
    <p:sldId id="2006" r:id="rId17"/>
    <p:sldId id="2005" r:id="rId18"/>
    <p:sldId id="2071" r:id="rId19"/>
    <p:sldId id="2072" r:id="rId20"/>
    <p:sldId id="2131" r:id="rId21"/>
    <p:sldId id="2132" r:id="rId22"/>
    <p:sldId id="2119" r:id="rId23"/>
    <p:sldId id="2127" r:id="rId24"/>
    <p:sldId id="2125" r:id="rId25"/>
    <p:sldId id="2040" r:id="rId26"/>
    <p:sldId id="2114" r:id="rId27"/>
    <p:sldId id="2135" r:id="rId28"/>
    <p:sldId id="2076" r:id="rId29"/>
    <p:sldId id="2077" r:id="rId30"/>
    <p:sldId id="2078" r:id="rId31"/>
    <p:sldId id="2079" r:id="rId32"/>
    <p:sldId id="2080" r:id="rId33"/>
    <p:sldId id="2081" r:id="rId34"/>
    <p:sldId id="2082" r:id="rId35"/>
    <p:sldId id="2116" r:id="rId36"/>
    <p:sldId id="2133" r:id="rId37"/>
    <p:sldId id="2083" r:id="rId38"/>
    <p:sldId id="2084" r:id="rId39"/>
    <p:sldId id="1991" r:id="rId40"/>
    <p:sldId id="1992" r:id="rId41"/>
    <p:sldId id="2085" r:id="rId42"/>
    <p:sldId id="2087" r:id="rId43"/>
    <p:sldId id="2117" r:id="rId44"/>
    <p:sldId id="2134" r:id="rId45"/>
    <p:sldId id="1997" r:id="rId46"/>
    <p:sldId id="2118" r:id="rId47"/>
    <p:sldId id="1999" r:id="rId48"/>
    <p:sldId id="2097" r:id="rId49"/>
    <p:sldId id="2088" r:id="rId50"/>
    <p:sldId id="2089" r:id="rId51"/>
    <p:sldId id="2090" r:id="rId52"/>
    <p:sldId id="2091" r:id="rId53"/>
    <p:sldId id="2098" r:id="rId54"/>
  </p:sldIdLst>
  <p:sldSz cx="9144000" cy="6858000" type="screen4x3"/>
  <p:notesSz cx="7023100" cy="9309100"/>
  <p:embeddedFontLst>
    <p:embeddedFont>
      <p:font typeface="Segoe UI Light" panose="020B0502040204020203" pitchFamily="34" charset="0"/>
      <p:regular r:id="rId57"/>
      <p:italic r:id="rId58"/>
    </p:embeddedFont>
    <p:embeddedFont>
      <p:font typeface="Comic Sans MS" panose="030F0702030302020204" pitchFamily="66"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Consolas" panose="020B0609020204030204" pitchFamily="49" charset="0"/>
      <p:regular r:id="rId67"/>
      <p:bold r:id="rId68"/>
      <p:italic r:id="rId69"/>
      <p:boldItalic r:id="rId70"/>
    </p:embeddedFont>
    <p:embeddedFont>
      <p:font typeface="Cambria Math" panose="02040503050406030204" pitchFamily="18" charset="0"/>
      <p:regular r:id="rId71"/>
    </p:embeddedFont>
    <p:embeddedFont>
      <p:font typeface="Gill Sans MT" panose="020B0502020104020203" pitchFamily="34" charset="0"/>
      <p:regular r:id="rId72"/>
      <p:bold r:id="rId73"/>
      <p:italic r:id="rId74"/>
      <p:boldItalic r:id="rId75"/>
    </p:embeddedFont>
    <p:embeddedFont>
      <p:font typeface="Segoe UI" panose="020B0502040204020203" pitchFamily="34" charset="0"/>
      <p:regular r:id="rId76"/>
      <p:bold r:id="rId77"/>
      <p:italic r:id="rId78"/>
      <p:boldItalic r:id="rId79"/>
    </p:embeddedFont>
    <p:embeddedFont>
      <p:font typeface="MingLiU_HKSCS-ExtB" panose="02020500000000000000" pitchFamily="18" charset="-120"/>
      <p:regular r:id="rId80"/>
    </p:embeddedFont>
    <p:embeddedFont>
      <p:font typeface="Segoe UI Semilight" panose="020B0402040204020203" pitchFamily="34" charset="0"/>
      <p:regular r:id="rId81"/>
      <p:italic r:id="rId82"/>
    </p:embeddedFont>
    <p:embeddedFont>
      <p:font typeface="Bookman Old Style" panose="02050604050505020204" pitchFamily="18" charset="0"/>
      <p:regular r:id="rId83"/>
      <p:bold r:id="rId84"/>
      <p:italic r:id="rId85"/>
      <p:boldItalic r:id="rId86"/>
    </p:embeddedFont>
  </p:embeddedFontLst>
  <p:custDataLst>
    <p:tags r:id="rId87"/>
  </p:custDataLst>
  <p:defaultTex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extLst>
    <p:ext uri="{521415D9-36F7-43E2-AB2F-B90AF26B5E84}">
      <p14:sectionLst xmlns:p14="http://schemas.microsoft.com/office/powerpoint/2010/main">
        <p14:section name="Default Section" id="{F9698884-B735-49BE-A6EA-6061035B615C}">
          <p14:sldIdLst>
            <p14:sldId id="976"/>
            <p14:sldId id="2037"/>
            <p14:sldId id="2120"/>
          </p14:sldIdLst>
        </p14:section>
        <p14:section name="Applications" id="{A3164E95-0781-4D94-970D-7EE249B1DAF9}">
          <p14:sldIdLst>
            <p14:sldId id="2096"/>
            <p14:sldId id="1925"/>
            <p14:sldId id="1926"/>
            <p14:sldId id="1933"/>
            <p14:sldId id="2073"/>
            <p14:sldId id="2074"/>
            <p14:sldId id="1928"/>
            <p14:sldId id="1906"/>
            <p14:sldId id="1929"/>
            <p14:sldId id="1930"/>
            <p14:sldId id="2039"/>
            <p14:sldId id="2006"/>
            <p14:sldId id="2005"/>
            <p14:sldId id="2071"/>
            <p14:sldId id="2072"/>
            <p14:sldId id="2131"/>
            <p14:sldId id="2132"/>
          </p14:sldIdLst>
        </p14:section>
        <p14:section name="Search" id="{7B456FB2-214F-4A3D-ACFE-5C9ECB6678DC}">
          <p14:sldIdLst>
            <p14:sldId id="2119"/>
            <p14:sldId id="2127"/>
            <p14:sldId id="2125"/>
            <p14:sldId id="2040"/>
            <p14:sldId id="2114"/>
            <p14:sldId id="2135"/>
            <p14:sldId id="2076"/>
            <p14:sldId id="2077"/>
            <p14:sldId id="2078"/>
            <p14:sldId id="2079"/>
            <p14:sldId id="2080"/>
            <p14:sldId id="2081"/>
            <p14:sldId id="2082"/>
            <p14:sldId id="2116"/>
          </p14:sldIdLst>
        </p14:section>
        <p14:section name="Ranking" id="{CF663794-0540-4C42-819E-DD490B119FFF}">
          <p14:sldIdLst>
            <p14:sldId id="2133"/>
            <p14:sldId id="2083"/>
            <p14:sldId id="2084"/>
            <p14:sldId id="1991"/>
            <p14:sldId id="1992"/>
            <p14:sldId id="2085"/>
            <p14:sldId id="2087"/>
            <p14:sldId id="2117"/>
          </p14:sldIdLst>
        </p14:section>
        <p14:section name="Disambiguation" id="{404E7BF7-8663-4372-88E4-B66E96983C1D}">
          <p14:sldIdLst>
            <p14:sldId id="2134"/>
            <p14:sldId id="1997"/>
            <p14:sldId id="2118"/>
            <p14:sldId id="1999"/>
          </p14:sldIdLst>
        </p14:section>
        <p14:section name="Next generation" id="{75137F19-2AC0-4019-975D-72A6826A1F33}">
          <p14:sldIdLst>
            <p14:sldId id="2097"/>
            <p14:sldId id="2088"/>
            <p14:sldId id="2089"/>
            <p14:sldId id="2090"/>
            <p14:sldId id="2091"/>
            <p14:sldId id="2098"/>
          </p14:sldIdLst>
        </p14:section>
        <p14:section name="Backup slides" id="{1428C937-BF92-4E0A-BCAB-599CB5C2E058}">
          <p14:sldIdLst/>
        </p14:section>
      </p14:sectionLst>
    </p:ex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it Gulwani" initials="SG" lastIdx="1" clrIdx="0">
    <p:extLst>
      <p:ext uri="{19B8F6BF-5375-455C-9EA6-DF929625EA0E}">
        <p15:presenceInfo xmlns:p15="http://schemas.microsoft.com/office/powerpoint/2012/main" userId="S-1-5-21-2127521184-1604012920-1887927527-2477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00"/>
    <a:srgbClr val="CC00CC"/>
    <a:srgbClr val="CC6600"/>
    <a:srgbClr val="008000"/>
    <a:srgbClr val="FF99FF"/>
    <a:srgbClr val="FF9900"/>
    <a:srgbClr val="FFFFFF"/>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9" autoAdjust="0"/>
    <p:restoredTop sz="84409" autoAdjust="0"/>
  </p:normalViewPr>
  <p:slideViewPr>
    <p:cSldViewPr snapToGrid="0">
      <p:cViewPr varScale="1">
        <p:scale>
          <a:sx n="83" d="100"/>
          <a:sy n="83" d="100"/>
        </p:scale>
        <p:origin x="1320" y="54"/>
      </p:cViewPr>
      <p:guideLst>
        <p:guide orient="horz" pos="2256"/>
        <p:guide pos="2880"/>
      </p:guideLst>
    </p:cSldViewPr>
  </p:slideViewPr>
  <p:outlineViewPr>
    <p:cViewPr>
      <p:scale>
        <a:sx n="33" d="100"/>
        <a:sy n="33" d="100"/>
      </p:scale>
      <p:origin x="0" y="-38355"/>
    </p:cViewPr>
  </p:outlineViewPr>
  <p:notesTextViewPr>
    <p:cViewPr>
      <p:scale>
        <a:sx n="100" d="100"/>
        <a:sy n="100" d="100"/>
      </p:scale>
      <p:origin x="0" y="0"/>
    </p:cViewPr>
  </p:notesTextViewPr>
  <p:sorterViewPr>
    <p:cViewPr varScale="1">
      <p:scale>
        <a:sx n="1" d="1"/>
        <a:sy n="1" d="1"/>
      </p:scale>
      <p:origin x="0" y="-7419"/>
    </p:cViewPr>
  </p:sorterViewPr>
  <p:notesViewPr>
    <p:cSldViewPr snapToGrid="0">
      <p:cViewPr varScale="1">
        <p:scale>
          <a:sx n="51" d="100"/>
          <a:sy n="51" d="100"/>
        </p:scale>
        <p:origin x="-2285" y="-86"/>
      </p:cViewPr>
      <p:guideLst>
        <p:guide orient="horz" pos="2932"/>
        <p:guide pos="2212"/>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font" Target="fonts/font28.fntdata"/><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font" Target="fonts/font27.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86" Type="http://schemas.openxmlformats.org/officeDocument/2006/relationships/font" Target="fonts/font3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 Id="rId76" Type="http://schemas.openxmlformats.org/officeDocument/2006/relationships/font" Target="fonts/font20.fntdata"/><Relationship Id="rId7" Type="http://schemas.openxmlformats.org/officeDocument/2006/relationships/slide" Target="slides/slide5.xml"/><Relationship Id="rId71" Type="http://schemas.openxmlformats.org/officeDocument/2006/relationships/font" Target="fonts/font15.fntdata"/><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0.fntdata"/><Relationship Id="rId87" Type="http://schemas.openxmlformats.org/officeDocument/2006/relationships/tags" Target="tags/tag1.xml"/><Relationship Id="rId61" Type="http://schemas.openxmlformats.org/officeDocument/2006/relationships/font" Target="fonts/font5.fntdata"/><Relationship Id="rId82" Type="http://schemas.openxmlformats.org/officeDocument/2006/relationships/font" Target="fonts/font26.fntdata"/><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43033"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133123" name="Rectangle 3"/>
          <p:cNvSpPr>
            <a:spLocks noGrp="1" noChangeArrowheads="1"/>
          </p:cNvSpPr>
          <p:nvPr>
            <p:ph type="dt" sz="quarter" idx="1"/>
          </p:nvPr>
        </p:nvSpPr>
        <p:spPr bwMode="auto">
          <a:xfrm>
            <a:off x="3980068" y="0"/>
            <a:ext cx="3043032"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r" defTabSz="933281">
              <a:spcBef>
                <a:spcPct val="0"/>
              </a:spcBef>
              <a:defRPr sz="1300">
                <a:latin typeface="Times New Roman" pitchFamily="18" charset="0"/>
              </a:defRPr>
            </a:lvl1pPr>
          </a:lstStyle>
          <a:p>
            <a:pPr>
              <a:defRPr/>
            </a:pPr>
            <a:endParaRPr lang="en-US"/>
          </a:p>
        </p:txBody>
      </p:sp>
      <p:sp>
        <p:nvSpPr>
          <p:cNvPr id="133124" name="Rectangle 4"/>
          <p:cNvSpPr>
            <a:spLocks noGrp="1" noChangeArrowheads="1"/>
          </p:cNvSpPr>
          <p:nvPr>
            <p:ph type="ftr" sz="quarter" idx="2"/>
          </p:nvPr>
        </p:nvSpPr>
        <p:spPr bwMode="auto">
          <a:xfrm>
            <a:off x="0" y="8844584"/>
            <a:ext cx="3043033"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133125" name="Rectangle 5"/>
          <p:cNvSpPr>
            <a:spLocks noGrp="1" noChangeArrowheads="1"/>
          </p:cNvSpPr>
          <p:nvPr>
            <p:ph type="sldNum" sz="quarter" idx="3"/>
          </p:nvPr>
        </p:nvSpPr>
        <p:spPr bwMode="auto">
          <a:xfrm>
            <a:off x="3980068" y="8844584"/>
            <a:ext cx="3043032"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r" defTabSz="933281">
              <a:spcBef>
                <a:spcPct val="0"/>
              </a:spcBef>
              <a:defRPr sz="1300">
                <a:latin typeface="Times New Roman" pitchFamily="18" charset="0"/>
              </a:defRPr>
            </a:lvl1pPr>
          </a:lstStyle>
          <a:p>
            <a:pPr>
              <a:defRPr/>
            </a:pPr>
            <a:fld id="{C804160D-1AB6-4612-B7C0-444BA323A207}" type="slidenum">
              <a:rPr lang="en-US"/>
              <a:pPr>
                <a:defRPr/>
              </a:pPr>
              <a:t>‹#›</a:t>
            </a:fld>
            <a:endParaRPr lang="en-US"/>
          </a:p>
        </p:txBody>
      </p:sp>
    </p:spTree>
    <p:extLst>
      <p:ext uri="{BB962C8B-B14F-4D97-AF65-F5344CB8AC3E}">
        <p14:creationId xmlns:p14="http://schemas.microsoft.com/office/powerpoint/2010/main" val="331668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033"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80068" y="0"/>
            <a:ext cx="3043032"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r" defTabSz="933281">
              <a:spcBef>
                <a:spcPct val="0"/>
              </a:spcBef>
              <a:defRPr sz="130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036" y="4421511"/>
            <a:ext cx="5149028" cy="4188469"/>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3980068" y="8844584"/>
            <a:ext cx="3043032"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r" defTabSz="933281">
              <a:spcBef>
                <a:spcPct val="0"/>
              </a:spcBef>
              <a:defRPr sz="1300">
                <a:latin typeface="Times New Roman" pitchFamily="18" charset="0"/>
              </a:defRPr>
            </a:lvl1pPr>
          </a:lstStyle>
          <a:p>
            <a:pPr>
              <a:defRPr/>
            </a:pPr>
            <a:fld id="{5A5FE0CD-297A-4E4C-9143-A88652F4FA57}" type="slidenum">
              <a:rPr lang="en-US" smtClean="0"/>
              <a:pPr>
                <a:defRPr/>
              </a:pPr>
              <a:t>‹#›</a:t>
            </a:fld>
            <a:r>
              <a:rPr lang="en-US" dirty="0" smtClean="0"/>
              <a:t>/15</a:t>
            </a:r>
            <a:endParaRPr lang="en-US" dirty="0"/>
          </a:p>
        </p:txBody>
      </p:sp>
      <p:sp>
        <p:nvSpPr>
          <p:cNvPr id="2" name="Footer Placeholder 1"/>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854506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846499C-1D18-4228-A5AB-E405494E3CB5}" type="slidenum">
              <a:rPr lang="en-US" smtClean="0">
                <a:solidFill>
                  <a:prstClr val="black"/>
                </a:solidFill>
              </a:rPr>
              <a:pPr/>
              <a:t>0</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3014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9</a:t>
            </a:fld>
            <a:r>
              <a:rPr lang="en-US" smtClean="0"/>
              <a:t>/15</a:t>
            </a:r>
            <a:endParaRPr lang="en-US" dirty="0"/>
          </a:p>
        </p:txBody>
      </p:sp>
    </p:spTree>
    <p:extLst>
      <p:ext uri="{BB962C8B-B14F-4D97-AF65-F5344CB8AC3E}">
        <p14:creationId xmlns:p14="http://schemas.microsoft.com/office/powerpoint/2010/main" val="83081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10</a:t>
            </a:fld>
            <a:r>
              <a:rPr lang="en-US" smtClean="0"/>
              <a:t>/15</a:t>
            </a:r>
            <a:endParaRPr lang="en-US" dirty="0"/>
          </a:p>
        </p:txBody>
      </p:sp>
    </p:spTree>
    <p:extLst>
      <p:ext uri="{BB962C8B-B14F-4D97-AF65-F5344CB8AC3E}">
        <p14:creationId xmlns:p14="http://schemas.microsoft.com/office/powerpoint/2010/main" val="90916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11</a:t>
            </a:fld>
            <a:r>
              <a:rPr lang="en-US" smtClean="0"/>
              <a:t>/15</a:t>
            </a:r>
            <a:endParaRPr lang="en-US" dirty="0"/>
          </a:p>
        </p:txBody>
      </p:sp>
    </p:spTree>
    <p:extLst>
      <p:ext uri="{BB962C8B-B14F-4D97-AF65-F5344CB8AC3E}">
        <p14:creationId xmlns:p14="http://schemas.microsoft.com/office/powerpoint/2010/main" val="4226989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12</a:t>
            </a:fld>
            <a:r>
              <a:rPr lang="en-US" smtClean="0"/>
              <a:t>/15</a:t>
            </a:r>
            <a:endParaRPr lang="en-US" dirty="0"/>
          </a:p>
        </p:txBody>
      </p:sp>
    </p:spTree>
    <p:extLst>
      <p:ext uri="{BB962C8B-B14F-4D97-AF65-F5344CB8AC3E}">
        <p14:creationId xmlns:p14="http://schemas.microsoft.com/office/powerpoint/2010/main" val="77689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5620C-E6E7-4610-B905-850544DCF49A}" type="slidenum">
              <a:rPr lang="en-US"/>
              <a:t>13</a:t>
            </a:fld>
            <a:endParaRPr lang="en-US"/>
          </a:p>
        </p:txBody>
      </p:sp>
    </p:spTree>
    <p:extLst>
      <p:ext uri="{BB962C8B-B14F-4D97-AF65-F5344CB8AC3E}">
        <p14:creationId xmlns:p14="http://schemas.microsoft.com/office/powerpoint/2010/main" val="29232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14</a:t>
            </a:fld>
            <a:r>
              <a:rPr lang="en-US" smtClean="0"/>
              <a:t>/15</a:t>
            </a:r>
            <a:endParaRPr lang="en-US" dirty="0"/>
          </a:p>
        </p:txBody>
      </p:sp>
    </p:spTree>
    <p:extLst>
      <p:ext uri="{BB962C8B-B14F-4D97-AF65-F5344CB8AC3E}">
        <p14:creationId xmlns:p14="http://schemas.microsoft.com/office/powerpoint/2010/main" val="195496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15</a:t>
            </a:fld>
            <a:r>
              <a:rPr lang="en-US" smtClean="0"/>
              <a:t>/15</a:t>
            </a:r>
            <a:endParaRPr lang="en-US" dirty="0"/>
          </a:p>
        </p:txBody>
      </p:sp>
    </p:spTree>
    <p:extLst>
      <p:ext uri="{BB962C8B-B14F-4D97-AF65-F5344CB8AC3E}">
        <p14:creationId xmlns:p14="http://schemas.microsoft.com/office/powerpoint/2010/main" val="3541293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Many IDEs and Static Analysis tools automate these transformations. For instance, Visual Studio and </a:t>
            </a:r>
            <a:r>
              <a:rPr lang="en-US" sz="1200" kern="1200" dirty="0" err="1" smtClean="0">
                <a:solidFill>
                  <a:schemeClr val="tx1"/>
                </a:solidFill>
                <a:effectLst/>
                <a:latin typeface="Times New Roman" pitchFamily="18" charset="0"/>
                <a:ea typeface="+mn-ea"/>
                <a:cs typeface="+mn-cs"/>
              </a:rPr>
              <a:t>Resharper</a:t>
            </a:r>
            <a:r>
              <a:rPr lang="en-US" sz="1200" kern="1200" dirty="0" smtClean="0">
                <a:solidFill>
                  <a:schemeClr val="tx1"/>
                </a:solidFill>
                <a:effectLst/>
                <a:latin typeface="Times New Roman" pitchFamily="18" charset="0"/>
                <a:ea typeface="+mn-ea"/>
                <a:cs typeface="+mn-cs"/>
              </a:rPr>
              <a:t> automate programming </a:t>
            </a:r>
            <a:r>
              <a:rPr lang="en-US" sz="1200" kern="1200" dirty="0" err="1" smtClean="0">
                <a:solidFill>
                  <a:schemeClr val="tx1"/>
                </a:solidFill>
                <a:effectLst/>
                <a:latin typeface="Times New Roman" pitchFamily="18" charset="0"/>
                <a:ea typeface="+mn-ea"/>
                <a:cs typeface="+mn-cs"/>
              </a:rPr>
              <a:t>refactorings</a:t>
            </a:r>
            <a:r>
              <a:rPr lang="en-US" sz="1200" kern="1200" dirty="0" smtClean="0">
                <a:solidFill>
                  <a:schemeClr val="tx1"/>
                </a:solidFill>
                <a:effectLst/>
                <a:latin typeface="Times New Roman" pitchFamily="18" charset="0"/>
                <a:ea typeface="+mn-ea"/>
                <a:cs typeface="+mn-cs"/>
              </a:rPr>
              <a:t> and bug fixes for software developers in general and </a:t>
            </a:r>
            <a:r>
              <a:rPr lang="en-US" sz="1200" b="1" kern="1200" dirty="0" smtClean="0">
                <a:solidFill>
                  <a:schemeClr val="tx1"/>
                </a:solidFill>
                <a:effectLst/>
                <a:latin typeface="Times New Roman" pitchFamily="18" charset="0"/>
                <a:ea typeface="+mn-ea"/>
                <a:cs typeface="+mn-cs"/>
              </a:rPr>
              <a:t>also</a:t>
            </a:r>
            <a:r>
              <a:rPr lang="en-US" sz="1200" kern="1200" dirty="0" smtClean="0">
                <a:solidFill>
                  <a:schemeClr val="tx1"/>
                </a:solidFill>
                <a:effectLst/>
                <a:latin typeface="Times New Roman" pitchFamily="18" charset="0"/>
                <a:ea typeface="+mn-ea"/>
                <a:cs typeface="+mn-cs"/>
              </a:rPr>
              <a:t> Auto Grader proposed in PLDI thirteen automates common bug fixes in programming assignments. These tools rely on pre-defined classes of transformations. Thus, it is hard to extend them to allow other types of transformations that are not included in this set. Developers have to identify the </a:t>
            </a:r>
            <a:r>
              <a:rPr lang="en-US" sz="1200" b="1" kern="1200" dirty="0" smtClean="0">
                <a:solidFill>
                  <a:schemeClr val="tx1"/>
                </a:solidFill>
                <a:effectLst/>
                <a:latin typeface="Times New Roman" pitchFamily="18" charset="0"/>
                <a:ea typeface="+mn-ea"/>
                <a:cs typeface="+mn-cs"/>
              </a:rPr>
              <a:t>other</a:t>
            </a:r>
            <a:r>
              <a:rPr lang="en-US" sz="1200" kern="1200" dirty="0" smtClean="0">
                <a:solidFill>
                  <a:schemeClr val="tx1"/>
                </a:solidFill>
                <a:effectLst/>
                <a:latin typeface="Times New Roman" pitchFamily="18" charset="0"/>
                <a:ea typeface="+mn-ea"/>
                <a:cs typeface="+mn-cs"/>
              </a:rPr>
              <a:t> transformations that should be implemented, and</a:t>
            </a:r>
            <a:r>
              <a:rPr lang="en-US" sz="1200" b="1" kern="1200" dirty="0" smtClean="0">
                <a:solidFill>
                  <a:schemeClr val="tx1"/>
                </a:solidFill>
                <a:effectLst/>
                <a:latin typeface="Times New Roman" pitchFamily="18" charset="0"/>
                <a:ea typeface="+mn-ea"/>
                <a:cs typeface="+mn-cs"/>
              </a:rPr>
              <a:t> also </a:t>
            </a:r>
            <a:r>
              <a:rPr lang="en-US" sz="1200" kern="1200" dirty="0" smtClean="0">
                <a:solidFill>
                  <a:schemeClr val="tx1"/>
                </a:solidFill>
                <a:effectLst/>
                <a:latin typeface="Times New Roman" pitchFamily="18" charset="0"/>
                <a:ea typeface="+mn-ea"/>
                <a:cs typeface="+mn-cs"/>
              </a:rPr>
              <a:t>developers need to have very specific skills to implement these transformations.</a:t>
            </a:r>
            <a:endParaRPr lang="pt-BR"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16</a:t>
            </a:fld>
            <a:r>
              <a:rPr lang="en-US" smtClean="0"/>
              <a:t>/15</a:t>
            </a:r>
            <a:endParaRPr lang="en-US" dirty="0"/>
          </a:p>
        </p:txBody>
      </p:sp>
    </p:spTree>
    <p:extLst>
      <p:ext uri="{BB962C8B-B14F-4D97-AF65-F5344CB8AC3E}">
        <p14:creationId xmlns:p14="http://schemas.microsoft.com/office/powerpoint/2010/main" val="10040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17</a:t>
            </a:fld>
            <a:r>
              <a:rPr lang="en-US" smtClean="0"/>
              <a:t>/15</a:t>
            </a:r>
            <a:endParaRPr lang="en-US" dirty="0"/>
          </a:p>
        </p:txBody>
      </p:sp>
    </p:spTree>
    <p:extLst>
      <p:ext uri="{BB962C8B-B14F-4D97-AF65-F5344CB8AC3E}">
        <p14:creationId xmlns:p14="http://schemas.microsoft.com/office/powerpoint/2010/main" val="371022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code edits have already been performed in the past. Sometimes, by the same developer. For instance, </a:t>
            </a:r>
            <a:r>
              <a:rPr lang="en-US" sz="1200" b="1" kern="1200" dirty="0">
                <a:solidFill>
                  <a:schemeClr val="tx1"/>
                </a:solidFill>
                <a:effectLst/>
                <a:latin typeface="+mn-lt"/>
                <a:ea typeface="+mn-ea"/>
                <a:cs typeface="+mn-cs"/>
              </a:rPr>
              <a:t>here</a:t>
            </a:r>
            <a:r>
              <a:rPr lang="en-US" sz="1200" kern="1200" dirty="0">
                <a:solidFill>
                  <a:schemeClr val="tx1"/>
                </a:solidFill>
                <a:effectLst/>
                <a:latin typeface="+mn-lt"/>
                <a:ea typeface="+mn-ea"/>
                <a:cs typeface="+mn-cs"/>
              </a:rPr>
              <a:t>, the same developer performed these edits into the </a:t>
            </a:r>
            <a:r>
              <a:rPr lang="en-US" sz="1200" b="1" kern="1200" dirty="0">
                <a:solidFill>
                  <a:schemeClr val="tx1"/>
                </a:solidFill>
                <a:effectLst/>
                <a:latin typeface="+mn-lt"/>
                <a:ea typeface="+mn-ea"/>
                <a:cs typeface="+mn-cs"/>
              </a:rPr>
              <a:t>Roslyn</a:t>
            </a:r>
            <a:r>
              <a:rPr lang="en-US" sz="1200" kern="1200" dirty="0">
                <a:solidFill>
                  <a:schemeClr val="tx1"/>
                </a:solidFill>
                <a:effectLst/>
                <a:latin typeface="+mn-lt"/>
                <a:ea typeface="+mn-ea"/>
                <a:cs typeface="+mn-cs"/>
              </a:rPr>
              <a:t> project, replacing the equals expressions that uses the </a:t>
            </a:r>
            <a:r>
              <a:rPr lang="en-US" sz="1200" kern="1200" dirty="0" err="1">
                <a:solidFill>
                  <a:schemeClr val="tx1"/>
                </a:solidFill>
                <a:effectLst/>
                <a:latin typeface="+mn-lt"/>
                <a:ea typeface="+mn-ea"/>
                <a:cs typeface="+mn-cs"/>
              </a:rPr>
              <a:t>CSharp</a:t>
            </a:r>
            <a:r>
              <a:rPr lang="en-US" sz="1200" kern="1200" dirty="0">
                <a:solidFill>
                  <a:schemeClr val="tx1"/>
                </a:solidFill>
                <a:effectLst/>
                <a:latin typeface="+mn-lt"/>
                <a:ea typeface="+mn-ea"/>
                <a:cs typeface="+mn-cs"/>
              </a:rPr>
              <a:t> Kind method to </a:t>
            </a:r>
            <a:r>
              <a:rPr lang="en-US" sz="1200" b="0"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new invocation for the Is Kind method. In other scenarios, different developers may perform similar edits to different programs. In this case, for instance, more than one hundred students at UC Berkeley performed the same bug fix to their program code. </a:t>
            </a:r>
            <a:r>
              <a:rPr lang="en-US" sz="1200" b="1" kern="1200" dirty="0">
                <a:solidFill>
                  <a:schemeClr val="tx1"/>
                </a:solidFill>
                <a:effectLst/>
                <a:latin typeface="+mn-lt"/>
                <a:ea typeface="+mn-ea"/>
                <a:cs typeface="+mn-cs"/>
              </a:rPr>
              <a:t>Here</a:t>
            </a:r>
            <a:r>
              <a:rPr lang="en-US" sz="1200" kern="1200" dirty="0">
                <a:solidFill>
                  <a:schemeClr val="tx1"/>
                </a:solidFill>
                <a:effectLst/>
                <a:latin typeface="+mn-lt"/>
                <a:ea typeface="+mn-ea"/>
                <a:cs typeface="+mn-cs"/>
              </a:rPr>
              <a:t>, to fix a bug, they just add a call to the term function. </a:t>
            </a:r>
            <a:endParaRPr lang="en-US" dirty="0"/>
          </a:p>
        </p:txBody>
      </p:sp>
      <p:sp>
        <p:nvSpPr>
          <p:cNvPr id="4" name="Slide Number Placeholder 3"/>
          <p:cNvSpPr>
            <a:spLocks noGrp="1"/>
          </p:cNvSpPr>
          <p:nvPr>
            <p:ph type="sldNum" sz="quarter" idx="10"/>
          </p:nvPr>
        </p:nvSpPr>
        <p:spPr/>
        <p:txBody>
          <a:bodyPr/>
          <a:lstStyle/>
          <a:p>
            <a:fld id="{96AA18C1-CD23-495B-B58E-A7A70568137B}" type="slidenum">
              <a:rPr lang="pt-BR" smtClean="0"/>
              <a:t>18</a:t>
            </a:fld>
            <a:endParaRPr lang="pt-BR"/>
          </a:p>
        </p:txBody>
      </p:sp>
    </p:spTree>
    <p:extLst>
      <p:ext uri="{BB962C8B-B14F-4D97-AF65-F5344CB8AC3E}">
        <p14:creationId xmlns:p14="http://schemas.microsoft.com/office/powerpoint/2010/main" val="84975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a:t>
            </a:fld>
            <a:r>
              <a:rPr lang="en-US" dirty="0" smtClean="0"/>
              <a:t>/15</a:t>
            </a:r>
            <a:endParaRPr lang="en-US" dirty="0"/>
          </a:p>
        </p:txBody>
      </p:sp>
    </p:spTree>
    <p:extLst>
      <p:ext uri="{BB962C8B-B14F-4D97-AF65-F5344CB8AC3E}">
        <p14:creationId xmlns:p14="http://schemas.microsoft.com/office/powerpoint/2010/main" val="3735656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edits have the same structure. For instance, if </a:t>
            </a:r>
            <a:r>
              <a:rPr lang="en-US" sz="1200" b="1" kern="1200" dirty="0">
                <a:solidFill>
                  <a:schemeClr val="tx1"/>
                </a:solidFill>
                <a:effectLst/>
                <a:latin typeface="+mn-lt"/>
                <a:ea typeface="+mn-ea"/>
                <a:cs typeface="+mn-cs"/>
              </a:rPr>
              <a:t>we</a:t>
            </a:r>
            <a:r>
              <a:rPr lang="en-US" sz="1200" kern="1200" dirty="0">
                <a:solidFill>
                  <a:schemeClr val="tx1"/>
                </a:solidFill>
                <a:effectLst/>
                <a:latin typeface="+mn-lt"/>
                <a:ea typeface="+mn-ea"/>
                <a:cs typeface="+mn-cs"/>
              </a:rPr>
              <a:t> represent them </a:t>
            </a:r>
            <a:r>
              <a:rPr lang="en-US" sz="1200" b="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tree edit in the abstract syntax tree of the program. On the left-hand side, we replace the node k to term k. On the right-hand side, we replace the node </a:t>
            </a:r>
            <a:r>
              <a:rPr lang="en-US" sz="1200" b="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to term </a:t>
            </a:r>
            <a:r>
              <a:rPr lang="en-US" sz="1200" b="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So, they share the same structure but have different expressions. In this case, different variable names.  </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A18C1-CD23-495B-B58E-A7A70568137B}" type="slidenum">
              <a:rPr lang="pt-BR" smtClean="0"/>
              <a:t>19</a:t>
            </a:fld>
            <a:endParaRPr lang="pt-BR"/>
          </a:p>
        </p:txBody>
      </p:sp>
    </p:spTree>
    <p:extLst>
      <p:ext uri="{BB962C8B-B14F-4D97-AF65-F5344CB8AC3E}">
        <p14:creationId xmlns:p14="http://schemas.microsoft.com/office/powerpoint/2010/main" val="3892724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20</a:t>
            </a:fld>
            <a:r>
              <a:rPr lang="en-US" smtClean="0"/>
              <a:t>/15</a:t>
            </a:r>
            <a:endParaRPr lang="en-US" dirty="0"/>
          </a:p>
        </p:txBody>
      </p:sp>
    </p:spTree>
    <p:extLst>
      <p:ext uri="{BB962C8B-B14F-4D97-AF65-F5344CB8AC3E}">
        <p14:creationId xmlns:p14="http://schemas.microsoft.com/office/powerpoint/2010/main" val="2760606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21</a:t>
            </a:fld>
            <a:r>
              <a:rPr lang="en-US" smtClean="0"/>
              <a:t>/15</a:t>
            </a:r>
            <a:endParaRPr lang="en-US" dirty="0"/>
          </a:p>
        </p:txBody>
      </p:sp>
    </p:spTree>
    <p:extLst>
      <p:ext uri="{BB962C8B-B14F-4D97-AF65-F5344CB8AC3E}">
        <p14:creationId xmlns:p14="http://schemas.microsoft.com/office/powerpoint/2010/main" val="374351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7/3/2017 4:35 PM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3542548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23</a:t>
            </a:fld>
            <a:r>
              <a:rPr lang="en-US" smtClean="0"/>
              <a:t>/15</a:t>
            </a:r>
            <a:endParaRPr lang="en-US" dirty="0"/>
          </a:p>
        </p:txBody>
      </p:sp>
    </p:spTree>
    <p:extLst>
      <p:ext uri="{BB962C8B-B14F-4D97-AF65-F5344CB8AC3E}">
        <p14:creationId xmlns:p14="http://schemas.microsoft.com/office/powerpoint/2010/main" val="203727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7/3/2017 4:35 PM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1619365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25</a:t>
            </a:fld>
            <a:r>
              <a:rPr lang="en-US" smtClean="0"/>
              <a:t>/15</a:t>
            </a:r>
            <a:endParaRPr lang="en-US" dirty="0"/>
          </a:p>
        </p:txBody>
      </p:sp>
    </p:spTree>
    <p:extLst>
      <p:ext uri="{BB962C8B-B14F-4D97-AF65-F5344CB8AC3E}">
        <p14:creationId xmlns:p14="http://schemas.microsoft.com/office/powerpoint/2010/main" val="2320790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26</a:t>
            </a:fld>
            <a:r>
              <a:rPr lang="en-US" smtClean="0"/>
              <a:t>/15</a:t>
            </a:r>
            <a:endParaRPr lang="en-US" dirty="0"/>
          </a:p>
        </p:txBody>
      </p:sp>
    </p:spTree>
    <p:extLst>
      <p:ext uri="{BB962C8B-B14F-4D97-AF65-F5344CB8AC3E}">
        <p14:creationId xmlns:p14="http://schemas.microsoft.com/office/powerpoint/2010/main" val="3339447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27</a:t>
            </a:fld>
            <a:r>
              <a:rPr lang="en-US"/>
              <a:t>/15</a:t>
            </a:r>
            <a:endParaRPr lang="en-US" dirty="0"/>
          </a:p>
        </p:txBody>
      </p:sp>
    </p:spTree>
    <p:extLst>
      <p:ext uri="{BB962C8B-B14F-4D97-AF65-F5344CB8AC3E}">
        <p14:creationId xmlns:p14="http://schemas.microsoft.com/office/powerpoint/2010/main" val="277804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28</a:t>
            </a:fld>
            <a:r>
              <a:rPr lang="en-US"/>
              <a:t>/15</a:t>
            </a:r>
            <a:endParaRPr lang="en-US" dirty="0"/>
          </a:p>
        </p:txBody>
      </p:sp>
    </p:spTree>
    <p:extLst>
      <p:ext uri="{BB962C8B-B14F-4D97-AF65-F5344CB8AC3E}">
        <p14:creationId xmlns:p14="http://schemas.microsoft.com/office/powerpoint/2010/main" val="389395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a:t>
            </a:fld>
            <a:r>
              <a:rPr lang="en-US" dirty="0" smtClean="0"/>
              <a:t>/15</a:t>
            </a:r>
            <a:endParaRPr lang="en-US" dirty="0"/>
          </a:p>
        </p:txBody>
      </p:sp>
    </p:spTree>
    <p:extLst>
      <p:ext uri="{BB962C8B-B14F-4D97-AF65-F5344CB8AC3E}">
        <p14:creationId xmlns:p14="http://schemas.microsoft.com/office/powerpoint/2010/main" val="2891864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29</a:t>
            </a:fld>
            <a:r>
              <a:rPr lang="en-US"/>
              <a:t>/15</a:t>
            </a:r>
            <a:endParaRPr lang="en-US" dirty="0"/>
          </a:p>
        </p:txBody>
      </p:sp>
    </p:spTree>
    <p:extLst>
      <p:ext uri="{BB962C8B-B14F-4D97-AF65-F5344CB8AC3E}">
        <p14:creationId xmlns:p14="http://schemas.microsoft.com/office/powerpoint/2010/main" val="3183930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30</a:t>
            </a:fld>
            <a:r>
              <a:rPr lang="en-US" smtClean="0"/>
              <a:t>/15</a:t>
            </a:r>
            <a:endParaRPr lang="en-US" dirty="0"/>
          </a:p>
        </p:txBody>
      </p:sp>
    </p:spTree>
    <p:extLst>
      <p:ext uri="{BB962C8B-B14F-4D97-AF65-F5344CB8AC3E}">
        <p14:creationId xmlns:p14="http://schemas.microsoft.com/office/powerpoint/2010/main" val="1100003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31</a:t>
            </a:fld>
            <a:r>
              <a:rPr lang="en-US" smtClean="0"/>
              <a:t>/15</a:t>
            </a:r>
            <a:endParaRPr lang="en-US" dirty="0"/>
          </a:p>
        </p:txBody>
      </p:sp>
    </p:spTree>
    <p:extLst>
      <p:ext uri="{BB962C8B-B14F-4D97-AF65-F5344CB8AC3E}">
        <p14:creationId xmlns:p14="http://schemas.microsoft.com/office/powerpoint/2010/main" val="1314672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32</a:t>
            </a:fld>
            <a:r>
              <a:rPr lang="en-US"/>
              <a:t>/15</a:t>
            </a:r>
            <a:endParaRPr lang="en-US" dirty="0"/>
          </a:p>
        </p:txBody>
      </p:sp>
    </p:spTree>
    <p:extLst>
      <p:ext uri="{BB962C8B-B14F-4D97-AF65-F5344CB8AC3E}">
        <p14:creationId xmlns:p14="http://schemas.microsoft.com/office/powerpoint/2010/main" val="1273668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33</a:t>
            </a:fld>
            <a:r>
              <a:rPr lang="en-US" smtClean="0"/>
              <a:t>/15</a:t>
            </a:r>
            <a:endParaRPr lang="en-US" dirty="0"/>
          </a:p>
        </p:txBody>
      </p:sp>
    </p:spTree>
    <p:extLst>
      <p:ext uri="{BB962C8B-B14F-4D97-AF65-F5344CB8AC3E}">
        <p14:creationId xmlns:p14="http://schemas.microsoft.com/office/powerpoint/2010/main" val="284661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7/3/2017 4:35 PM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34</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3769007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35</a:t>
            </a:fld>
            <a:r>
              <a:rPr lang="en-US"/>
              <a:t>/15</a:t>
            </a:r>
            <a:endParaRPr lang="en-US" dirty="0"/>
          </a:p>
        </p:txBody>
      </p:sp>
    </p:spTree>
    <p:extLst>
      <p:ext uri="{BB962C8B-B14F-4D97-AF65-F5344CB8AC3E}">
        <p14:creationId xmlns:p14="http://schemas.microsoft.com/office/powerpoint/2010/main" val="4144541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36</a:t>
            </a:fld>
            <a:r>
              <a:rPr lang="en-US"/>
              <a:t>/15</a:t>
            </a:r>
            <a:endParaRPr lang="en-US" dirty="0"/>
          </a:p>
        </p:txBody>
      </p:sp>
    </p:spTree>
    <p:extLst>
      <p:ext uri="{BB962C8B-B14F-4D97-AF65-F5344CB8AC3E}">
        <p14:creationId xmlns:p14="http://schemas.microsoft.com/office/powerpoint/2010/main" val="452759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37</a:t>
            </a:fld>
            <a:r>
              <a:rPr lang="en-US" smtClean="0"/>
              <a:t>/15</a:t>
            </a:r>
            <a:endParaRPr lang="en-US" dirty="0"/>
          </a:p>
        </p:txBody>
      </p:sp>
    </p:spTree>
    <p:extLst>
      <p:ext uri="{BB962C8B-B14F-4D97-AF65-F5344CB8AC3E}">
        <p14:creationId xmlns:p14="http://schemas.microsoft.com/office/powerpoint/2010/main" val="1533538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38</a:t>
            </a:fld>
            <a:r>
              <a:rPr lang="en-US" smtClean="0"/>
              <a:t>/15</a:t>
            </a:r>
            <a:endParaRPr lang="en-US" dirty="0"/>
          </a:p>
        </p:txBody>
      </p:sp>
    </p:spTree>
    <p:extLst>
      <p:ext uri="{BB962C8B-B14F-4D97-AF65-F5344CB8AC3E}">
        <p14:creationId xmlns:p14="http://schemas.microsoft.com/office/powerpoint/2010/main" val="382929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5620C-E6E7-4610-B905-850544DCF49A}" type="slidenum">
              <a:rPr lang="en-US" smtClean="0"/>
              <a:pPr/>
              <a:t>3</a:t>
            </a:fld>
            <a:endParaRPr lang="en-US" dirty="0"/>
          </a:p>
        </p:txBody>
      </p:sp>
    </p:spTree>
    <p:extLst>
      <p:ext uri="{BB962C8B-B14F-4D97-AF65-F5344CB8AC3E}">
        <p14:creationId xmlns:p14="http://schemas.microsoft.com/office/powerpoint/2010/main" val="949080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39</a:t>
            </a:fld>
            <a:r>
              <a:rPr lang="en-US"/>
              <a:t>/15</a:t>
            </a:r>
            <a:endParaRPr lang="en-US" dirty="0"/>
          </a:p>
        </p:txBody>
      </p:sp>
    </p:spTree>
    <p:extLst>
      <p:ext uri="{BB962C8B-B14F-4D97-AF65-F5344CB8AC3E}">
        <p14:creationId xmlns:p14="http://schemas.microsoft.com/office/powerpoint/2010/main" val="4119218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40</a:t>
            </a:fld>
            <a:r>
              <a:rPr lang="en-US"/>
              <a:t>/15</a:t>
            </a:r>
            <a:endParaRPr lang="en-US" dirty="0"/>
          </a:p>
        </p:txBody>
      </p:sp>
    </p:spTree>
    <p:extLst>
      <p:ext uri="{BB962C8B-B14F-4D97-AF65-F5344CB8AC3E}">
        <p14:creationId xmlns:p14="http://schemas.microsoft.com/office/powerpoint/2010/main" val="4156061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41</a:t>
            </a:fld>
            <a:r>
              <a:rPr lang="en-US" smtClean="0"/>
              <a:t>/15</a:t>
            </a:r>
            <a:endParaRPr lang="en-US" dirty="0"/>
          </a:p>
        </p:txBody>
      </p:sp>
    </p:spTree>
    <p:extLst>
      <p:ext uri="{BB962C8B-B14F-4D97-AF65-F5344CB8AC3E}">
        <p14:creationId xmlns:p14="http://schemas.microsoft.com/office/powerpoint/2010/main" val="825434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7/3/2017 4:35 PM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42</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2100958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43</a:t>
            </a:fld>
            <a:r>
              <a:rPr lang="en-US" smtClean="0"/>
              <a:t>/15</a:t>
            </a:r>
            <a:endParaRPr lang="en-US" dirty="0"/>
          </a:p>
        </p:txBody>
      </p:sp>
    </p:spTree>
    <p:extLst>
      <p:ext uri="{BB962C8B-B14F-4D97-AF65-F5344CB8AC3E}">
        <p14:creationId xmlns:p14="http://schemas.microsoft.com/office/powerpoint/2010/main" val="2245231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44</a:t>
            </a:fld>
            <a:r>
              <a:rPr lang="en-US" smtClean="0"/>
              <a:t>/15</a:t>
            </a:r>
            <a:endParaRPr lang="en-US" dirty="0"/>
          </a:p>
        </p:txBody>
      </p:sp>
    </p:spTree>
    <p:extLst>
      <p:ext uri="{BB962C8B-B14F-4D97-AF65-F5344CB8AC3E}">
        <p14:creationId xmlns:p14="http://schemas.microsoft.com/office/powerpoint/2010/main" val="1885311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45</a:t>
            </a:fld>
            <a:r>
              <a:rPr lang="en-US" smtClean="0"/>
              <a:t>/15</a:t>
            </a:r>
            <a:endParaRPr lang="en-US" dirty="0"/>
          </a:p>
        </p:txBody>
      </p:sp>
    </p:spTree>
    <p:extLst>
      <p:ext uri="{BB962C8B-B14F-4D97-AF65-F5344CB8AC3E}">
        <p14:creationId xmlns:p14="http://schemas.microsoft.com/office/powerpoint/2010/main" val="2811885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46</a:t>
            </a:fld>
            <a:r>
              <a:rPr lang="en-US" smtClean="0"/>
              <a:t>/15</a:t>
            </a:r>
            <a:endParaRPr lang="en-US" dirty="0"/>
          </a:p>
        </p:txBody>
      </p:sp>
    </p:spTree>
    <p:extLst>
      <p:ext uri="{BB962C8B-B14F-4D97-AF65-F5344CB8AC3E}">
        <p14:creationId xmlns:p14="http://schemas.microsoft.com/office/powerpoint/2010/main" val="2317429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47</a:t>
            </a:fld>
            <a:r>
              <a:rPr lang="en-US" smtClean="0"/>
              <a:t>/15</a:t>
            </a:r>
            <a:endParaRPr lang="en-US" dirty="0"/>
          </a:p>
        </p:txBody>
      </p:sp>
    </p:spTree>
    <p:extLst>
      <p:ext uri="{BB962C8B-B14F-4D97-AF65-F5344CB8AC3E}">
        <p14:creationId xmlns:p14="http://schemas.microsoft.com/office/powerpoint/2010/main" val="2983866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48</a:t>
            </a:fld>
            <a:r>
              <a:rPr lang="en-US" smtClean="0"/>
              <a:t>/15</a:t>
            </a:r>
            <a:endParaRPr lang="en-US" dirty="0"/>
          </a:p>
        </p:txBody>
      </p:sp>
    </p:spTree>
    <p:extLst>
      <p:ext uri="{BB962C8B-B14F-4D97-AF65-F5344CB8AC3E}">
        <p14:creationId xmlns:p14="http://schemas.microsoft.com/office/powerpoint/2010/main" val="298578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a:t>
            </a:fld>
            <a:r>
              <a:rPr lang="en-US" smtClean="0"/>
              <a:t>/15</a:t>
            </a:r>
            <a:endParaRPr lang="en-US" dirty="0"/>
          </a:p>
        </p:txBody>
      </p:sp>
    </p:spTree>
    <p:extLst>
      <p:ext uri="{BB962C8B-B14F-4D97-AF65-F5344CB8AC3E}">
        <p14:creationId xmlns:p14="http://schemas.microsoft.com/office/powerpoint/2010/main" val="3657235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49</a:t>
            </a:fld>
            <a:r>
              <a:rPr lang="en-US" smtClean="0"/>
              <a:t>/15</a:t>
            </a:r>
            <a:endParaRPr lang="en-US" dirty="0"/>
          </a:p>
        </p:txBody>
      </p:sp>
    </p:spTree>
    <p:extLst>
      <p:ext uri="{BB962C8B-B14F-4D97-AF65-F5344CB8AC3E}">
        <p14:creationId xmlns:p14="http://schemas.microsoft.com/office/powerpoint/2010/main" val="231793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50</a:t>
            </a:fld>
            <a:r>
              <a:rPr lang="en-US" smtClean="0"/>
              <a:t>/15</a:t>
            </a:r>
            <a:endParaRPr lang="en-US" dirty="0"/>
          </a:p>
        </p:txBody>
      </p:sp>
    </p:spTree>
    <p:extLst>
      <p:ext uri="{BB962C8B-B14F-4D97-AF65-F5344CB8AC3E}">
        <p14:creationId xmlns:p14="http://schemas.microsoft.com/office/powerpoint/2010/main" val="3599685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51</a:t>
            </a:fld>
            <a:r>
              <a:rPr lang="en-US" dirty="0" smtClean="0"/>
              <a:t>/15</a:t>
            </a:r>
            <a:endParaRPr lang="en-US" dirty="0"/>
          </a:p>
        </p:txBody>
      </p:sp>
    </p:spTree>
    <p:extLst>
      <p:ext uri="{BB962C8B-B14F-4D97-AF65-F5344CB8AC3E}">
        <p14:creationId xmlns:p14="http://schemas.microsoft.com/office/powerpoint/2010/main" val="152046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5</a:t>
            </a:fld>
            <a:r>
              <a:rPr lang="en-US" smtClean="0"/>
              <a:t>/15</a:t>
            </a:r>
            <a:endParaRPr lang="en-US" dirty="0"/>
          </a:p>
        </p:txBody>
      </p:sp>
    </p:spTree>
    <p:extLst>
      <p:ext uri="{BB962C8B-B14F-4D97-AF65-F5344CB8AC3E}">
        <p14:creationId xmlns:p14="http://schemas.microsoft.com/office/powerpoint/2010/main" val="110083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6</a:t>
            </a:fld>
            <a:r>
              <a:rPr lang="en-US" smtClean="0"/>
              <a:t>/15</a:t>
            </a:r>
            <a:endParaRPr lang="en-US" dirty="0"/>
          </a:p>
        </p:txBody>
      </p:sp>
    </p:spTree>
    <p:extLst>
      <p:ext uri="{BB962C8B-B14F-4D97-AF65-F5344CB8AC3E}">
        <p14:creationId xmlns:p14="http://schemas.microsoft.com/office/powerpoint/2010/main" val="403161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7</a:t>
            </a:fld>
            <a:r>
              <a:rPr lang="en-US" smtClean="0"/>
              <a:t>/15</a:t>
            </a:r>
            <a:endParaRPr lang="en-US" dirty="0"/>
          </a:p>
        </p:txBody>
      </p:sp>
    </p:spTree>
    <p:extLst>
      <p:ext uri="{BB962C8B-B14F-4D97-AF65-F5344CB8AC3E}">
        <p14:creationId xmlns:p14="http://schemas.microsoft.com/office/powerpoint/2010/main" val="237430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8</a:t>
            </a:fld>
            <a:r>
              <a:rPr lang="en-US" smtClean="0"/>
              <a:t>/15</a:t>
            </a:r>
            <a:endParaRPr lang="en-US" dirty="0"/>
          </a:p>
        </p:txBody>
      </p:sp>
    </p:spTree>
    <p:extLst>
      <p:ext uri="{BB962C8B-B14F-4D97-AF65-F5344CB8AC3E}">
        <p14:creationId xmlns:p14="http://schemas.microsoft.com/office/powerpoint/2010/main" val="125211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t>3/30/2009</a:t>
            </a:r>
            <a:endParaRPr lang="en-US" dirty="0"/>
          </a:p>
        </p:txBody>
      </p:sp>
      <p:sp>
        <p:nvSpPr>
          <p:cNvPr id="5" name="Rectangle 6"/>
          <p:cNvSpPr>
            <a:spLocks noGrp="1" noChangeArrowheads="1"/>
          </p:cNvSpPr>
          <p:nvPr>
            <p:ph type="sldNum" sz="quarter" idx="11"/>
          </p:nvPr>
        </p:nvSpPr>
        <p:spPr>
          <a:xfrm>
            <a:off x="7165597" y="6324600"/>
            <a:ext cx="1905000" cy="381000"/>
          </a:xfrm>
        </p:spPr>
        <p:txBody>
          <a:bodyPr/>
          <a:lstStyle>
            <a:lvl1pPr>
              <a:defRPr/>
            </a:lvl1pPr>
          </a:lstStyle>
          <a:p>
            <a:pPr>
              <a:defRPr/>
            </a:pPr>
            <a:fld id="{1099E645-D355-4FDE-B443-868FCDFF59F7}"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3/30/2009</a:t>
            </a:r>
            <a:endParaRPr lang="en-US" dirty="0"/>
          </a:p>
        </p:txBody>
      </p:sp>
      <p:sp>
        <p:nvSpPr>
          <p:cNvPr id="5" name="Rectangle 6"/>
          <p:cNvSpPr>
            <a:spLocks noGrp="1" noChangeArrowheads="1"/>
          </p:cNvSpPr>
          <p:nvPr>
            <p:ph type="sldNum" sz="quarter" idx="11"/>
          </p:nvPr>
        </p:nvSpPr>
        <p:spPr>
          <a:xfrm>
            <a:off x="7123652" y="6450435"/>
            <a:ext cx="1905000" cy="381000"/>
          </a:xfrm>
        </p:spPr>
        <p:txBody>
          <a:bodyPr/>
          <a:lstStyle>
            <a:lvl1pPr>
              <a:defRPr/>
            </a:lvl1pPr>
          </a:lstStyle>
          <a:p>
            <a:pPr>
              <a:defRPr/>
            </a:pPr>
            <a:fld id="{5D07661B-1E0D-4001-BF89-AF1DFB53F904}" type="slidenum">
              <a:rPr lang="en-US" smtClean="0"/>
              <a:pPr>
                <a:defRPr/>
              </a:pPr>
              <a:t>‹#›</a:t>
            </a:fld>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449838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F3FEDE9-15DC-49DC-9340-4807A35B6536}" type="datetimeFigureOut">
              <a:rPr lang="en-US" smtClean="0"/>
              <a:t>7/3/2017</a:t>
            </a:fld>
            <a:endParaRPr lang="en-US"/>
          </a:p>
        </p:txBody>
      </p:sp>
      <p:sp>
        <p:nvSpPr>
          <p:cNvPr id="5" name="Footer Placeholder 4"/>
          <p:cNvSpPr>
            <a:spLocks noGrp="1"/>
          </p:cNvSpPr>
          <p:nvPr>
            <p:ph type="ftr" sz="quarter" idx="11"/>
          </p:nvPr>
        </p:nvSpPr>
        <p:spPr>
          <a:xfrm>
            <a:off x="594360" y="6355846"/>
            <a:ext cx="568071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B3BF7B6-38A6-479D-9D6B-B0D15876FE4C}" type="slidenum">
              <a:rPr lang="en-US" smtClean="0"/>
              <a:t>‹#›</a:t>
            </a:fld>
            <a:endParaRPr lang="en-US"/>
          </a:p>
        </p:txBody>
      </p:sp>
    </p:spTree>
    <p:extLst>
      <p:ext uri="{BB962C8B-B14F-4D97-AF65-F5344CB8AC3E}">
        <p14:creationId xmlns:p14="http://schemas.microsoft.com/office/powerpoint/2010/main" val="5918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4D822-189C-45BA-8D89-791FA7632C4F}" type="datetimeFigureOut">
              <a:rPr lang="en-US" smtClean="0"/>
              <a:t>7/3/2017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809A764-CA72-49EF-8EDB-C7059022EF2B}" type="slidenum">
              <a:rPr lang="en-US" smtClean="0"/>
              <a:t>‹#›</a:t>
            </a:fld>
            <a:endParaRPr lang="en-US"/>
          </a:p>
        </p:txBody>
      </p:sp>
    </p:spTree>
    <p:extLst>
      <p:ext uri="{BB962C8B-B14F-4D97-AF65-F5344CB8AC3E}">
        <p14:creationId xmlns:p14="http://schemas.microsoft.com/office/powerpoint/2010/main" val="124320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0" y="1197322"/>
            <a:ext cx="8740141" cy="1956973"/>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8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9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7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06494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3/30/2009</a:t>
            </a:r>
            <a:endParaRPr lang="en-US" dirty="0">
              <a:solidFill>
                <a:srgbClr val="000000"/>
              </a:solidFill>
            </a:endParaRPr>
          </a:p>
        </p:txBody>
      </p:sp>
      <p:sp>
        <p:nvSpPr>
          <p:cNvPr id="5" name="Rectangle 6"/>
          <p:cNvSpPr>
            <a:spLocks noGrp="1" noChangeArrowheads="1"/>
          </p:cNvSpPr>
          <p:nvPr>
            <p:ph type="sldNum" sz="quarter" idx="11"/>
          </p:nvPr>
        </p:nvSpPr>
        <p:spPr>
          <a:xfrm>
            <a:off x="7165597" y="6324600"/>
            <a:ext cx="1905000" cy="381000"/>
          </a:xfrm>
        </p:spPr>
        <p:txBody>
          <a:bodyPr/>
          <a:lstStyle>
            <a:lvl1pPr>
              <a:defRPr/>
            </a:lvl1pPr>
          </a:lstStyle>
          <a:p>
            <a:pPr>
              <a:defRPr/>
            </a:pPr>
            <a:fld id="{1099E645-D355-4FDE-B443-868FCDFF59F7}" type="slidenum">
              <a:rPr lang="en-US" smtClean="0">
                <a:solidFill>
                  <a:srgbClr val="000000"/>
                </a:solidFill>
              </a:rPr>
              <a:pPr>
                <a:defRPr/>
              </a:pPr>
              <a:t>‹#›</a:t>
            </a:fld>
            <a:endParaRPr lang="en-US" dirty="0">
              <a:solidFill>
                <a:srgbClr val="000000"/>
              </a:solidFill>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3/30/2009</a:t>
            </a:r>
            <a:endParaRPr lang="en-US" dirty="0">
              <a:solidFill>
                <a:srgbClr val="000000"/>
              </a:solidFill>
            </a:endParaRPr>
          </a:p>
        </p:txBody>
      </p:sp>
      <p:sp>
        <p:nvSpPr>
          <p:cNvPr id="5" name="Rectangle 6"/>
          <p:cNvSpPr>
            <a:spLocks noGrp="1" noChangeArrowheads="1"/>
          </p:cNvSpPr>
          <p:nvPr>
            <p:ph type="sldNum" sz="quarter" idx="11"/>
          </p:nvPr>
        </p:nvSpPr>
        <p:spPr>
          <a:xfrm>
            <a:off x="7123652" y="6450435"/>
            <a:ext cx="1905000" cy="381000"/>
          </a:xfrm>
        </p:spPr>
        <p:txBody>
          <a:bodyPr/>
          <a:lstStyle>
            <a:lvl1pPr>
              <a:defRPr/>
            </a:lvl1pPr>
          </a:lstStyle>
          <a:p>
            <a:pPr>
              <a:defRPr/>
            </a:pPr>
            <a:fld id="{5D07661B-1E0D-4001-BF89-AF1DFB53F904}"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defRPr>
            </a:lvl1pPr>
          </a:lstStyle>
          <a:p>
            <a:pPr>
              <a:defRPr/>
            </a:pPr>
            <a:r>
              <a:rPr lang="en-US" smtClean="0"/>
              <a:t>3/30/2009</a:t>
            </a:r>
            <a:endParaRPr lang="en-US" dirty="0"/>
          </a:p>
        </p:txBody>
      </p:sp>
      <p:sp>
        <p:nvSpPr>
          <p:cNvPr id="1030" name="Rectangle 6"/>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a:defRPr/>
            </a:pPr>
            <a:fld id="{D0D9DFD6-4969-45EA-B86D-E0000C936B8F}" type="slidenum">
              <a:rPr lang="en-US" smtClean="0"/>
              <a:pPr>
                <a:defRPr/>
              </a:pPr>
              <a:t>‹#›</a:t>
            </a:fld>
            <a:endParaRPr lang="en-US" dirty="0"/>
          </a:p>
        </p:txBody>
      </p:sp>
      <p:sp>
        <p:nvSpPr>
          <p:cNvPr id="1031" name="Line 7"/>
          <p:cNvSpPr>
            <a:spLocks noChangeShapeType="1"/>
          </p:cNvSpPr>
          <p:nvPr/>
        </p:nvSpPr>
        <p:spPr bwMode="auto">
          <a:xfrm>
            <a:off x="381000" y="914400"/>
            <a:ext cx="8369300" cy="0"/>
          </a:xfrm>
          <a:prstGeom prst="line">
            <a:avLst/>
          </a:prstGeom>
          <a:noFill/>
          <a:ln w="50800">
            <a:solidFill>
              <a:srgbClr val="008080"/>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55" r:id="rId3"/>
    <p:sldLayoutId id="2147483756" r:id="rId4"/>
    <p:sldLayoutId id="2147483757" r:id="rId5"/>
    <p:sldLayoutId id="2147483758" r:id="rId6"/>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defRPr>
            </a:lvl1pPr>
          </a:lstStyle>
          <a:p>
            <a:pPr>
              <a:defRPr/>
            </a:pPr>
            <a:r>
              <a:rPr lang="en-US" smtClean="0">
                <a:solidFill>
                  <a:srgbClr val="000000"/>
                </a:solidFill>
              </a:rPr>
              <a:t>3/30/2009</a:t>
            </a: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a:defRPr/>
            </a:pPr>
            <a:fld id="{D0D9DFD6-4969-45EA-B86D-E0000C936B8F}" type="slidenum">
              <a:rPr lang="en-US" smtClean="0">
                <a:solidFill>
                  <a:srgbClr val="000000"/>
                </a:solidFill>
              </a:rPr>
              <a:pPr>
                <a:defRPr/>
              </a:pPr>
              <a:t>‹#›</a:t>
            </a:fld>
            <a:endParaRPr lang="en-US" dirty="0">
              <a:solidFill>
                <a:srgbClr val="000000"/>
              </a:solidFill>
            </a:endParaRPr>
          </a:p>
        </p:txBody>
      </p:sp>
      <p:sp>
        <p:nvSpPr>
          <p:cNvPr id="1031" name="Line 7"/>
          <p:cNvSpPr>
            <a:spLocks noChangeShapeType="1"/>
          </p:cNvSpPr>
          <p:nvPr/>
        </p:nvSpPr>
        <p:spPr bwMode="auto">
          <a:xfrm>
            <a:off x="381000" y="914400"/>
            <a:ext cx="8369300" cy="0"/>
          </a:xfrm>
          <a:prstGeom prst="line">
            <a:avLst/>
          </a:prstGeom>
          <a:noFill/>
          <a:ln w="50800">
            <a:solidFill>
              <a:srgbClr val="008080"/>
            </a:solidFill>
            <a:round/>
            <a:headEnd type="none" w="sm" len="sm"/>
            <a:tailEnd type="none" w="sm" len="sm"/>
          </a:ln>
          <a:effectLst/>
        </p:spPr>
        <p:txBody>
          <a:bodyPr wrap="none" anchor="ct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46.png"/><Relationship Id="rId7" Type="http://schemas.openxmlformats.org/officeDocument/2006/relationships/image" Target="../media/image3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10" Type="http://schemas.openxmlformats.org/officeDocument/2006/relationships/image" Target="../media/image370.png"/><Relationship Id="rId4" Type="http://schemas.openxmlformats.org/officeDocument/2006/relationships/image" Target="../media/image300.png"/><Relationship Id="rId9" Type="http://schemas.openxmlformats.org/officeDocument/2006/relationships/image" Target="../media/image350.png"/></Relationships>
</file>

<file path=ppt/slides/_rels/slide29.xml.rels><?xml version="1.0" encoding="UTF-8" standalone="yes"?>
<Relationships xmlns="http://schemas.openxmlformats.org/package/2006/relationships"><Relationship Id="rId3" Type="http://schemas.openxmlformats.org/officeDocument/2006/relationships/image" Target="../media/image431.png"/><Relationship Id="rId7" Type="http://schemas.openxmlformats.org/officeDocument/2006/relationships/image" Target="../media/image39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380.png"/><Relationship Id="rId4" Type="http://schemas.openxmlformats.org/officeDocument/2006/relationships/image" Target="../media/image44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1.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420.png"/><Relationship Id="rId10" Type="http://schemas.openxmlformats.org/officeDocument/2006/relationships/image" Target="../media/image41.png"/><Relationship Id="rId4" Type="http://schemas.openxmlformats.org/officeDocument/2006/relationships/image" Target="../media/image440.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57.png"/><Relationship Id="rId7"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1900.png"/><Relationship Id="rId4" Type="http://schemas.openxmlformats.org/officeDocument/2006/relationships/image" Target="../media/image37.GIF"/><Relationship Id="rId9" Type="http://schemas.openxmlformats.org/officeDocument/2006/relationships/image" Target="../media/image182.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jpg"/><Relationship Id="rId5" Type="http://schemas.openxmlformats.org/officeDocument/2006/relationships/image" Target="../media/image51.emf"/><Relationship Id="rId10" Type="http://schemas.openxmlformats.org/officeDocument/2006/relationships/image" Target="../media/image56.jpeg"/><Relationship Id="rId4" Type="http://schemas.openxmlformats.org/officeDocument/2006/relationships/image" Target="../media/image50.emf"/><Relationship Id="rId9" Type="http://schemas.openxmlformats.org/officeDocument/2006/relationships/image" Target="../media/image5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7000"/>
          </a:schemeClr>
        </a:solidFill>
        <a:effectLst/>
      </p:bgPr>
    </p:bg>
    <p:spTree>
      <p:nvGrpSpPr>
        <p:cNvPr id="1" name=""/>
        <p:cNvGrpSpPr/>
        <p:nvPr/>
      </p:nvGrpSpPr>
      <p:grpSpPr>
        <a:xfrm>
          <a:off x="0" y="0"/>
          <a:ext cx="0" cy="0"/>
          <a:chOff x="0" y="0"/>
          <a:chExt cx="0" cy="0"/>
        </a:xfrm>
      </p:grpSpPr>
      <p:sp>
        <p:nvSpPr>
          <p:cNvPr id="2" name="TextBox 1"/>
          <p:cNvSpPr txBox="1"/>
          <p:nvPr/>
        </p:nvSpPr>
        <p:spPr>
          <a:xfrm>
            <a:off x="2062055" y="4308294"/>
            <a:ext cx="4600823" cy="1079783"/>
          </a:xfrm>
          <a:prstGeom prst="rect">
            <a:avLst/>
          </a:prstGeom>
          <a:noFill/>
        </p:spPr>
        <p:txBody>
          <a:bodyPr wrap="square" rtlCol="0">
            <a:spAutoFit/>
          </a:bodyPr>
          <a:lstStyle/>
          <a:p>
            <a:pPr algn="ctr">
              <a:spcBef>
                <a:spcPts val="500"/>
              </a:spcBef>
            </a:pPr>
            <a:r>
              <a:rPr lang="en-US" sz="3000" dirty="0" smtClean="0">
                <a:solidFill>
                  <a:schemeClr val="accent2"/>
                </a:solidFill>
              </a:rPr>
              <a:t>MAPL Keynote</a:t>
            </a:r>
          </a:p>
          <a:p>
            <a:pPr algn="ctr">
              <a:spcBef>
                <a:spcPts val="500"/>
              </a:spcBef>
            </a:pPr>
            <a:r>
              <a:rPr lang="en-US" sz="3000" dirty="0" smtClean="0">
                <a:solidFill>
                  <a:schemeClr val="accent2"/>
                </a:solidFill>
              </a:rPr>
              <a:t>June 2017</a:t>
            </a:r>
          </a:p>
        </p:txBody>
      </p:sp>
      <p:sp>
        <p:nvSpPr>
          <p:cNvPr id="12" name="Rectangle 3"/>
          <p:cNvSpPr txBox="1">
            <a:spLocks noChangeArrowheads="1"/>
          </p:cNvSpPr>
          <p:nvPr/>
        </p:nvSpPr>
        <p:spPr bwMode="auto">
          <a:xfrm>
            <a:off x="0" y="5716533"/>
            <a:ext cx="3024553" cy="4755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US" sz="3000" kern="0" dirty="0" smtClean="0">
                <a:solidFill>
                  <a:schemeClr val="accent2"/>
                </a:solidFill>
                <a:latin typeface="Comic Sans MS"/>
              </a:rPr>
              <a:t>Sumit Gulwani</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71" y="5954285"/>
            <a:ext cx="3233222" cy="1189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596" y="1431792"/>
            <a:ext cx="2662002" cy="257570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3841" y="1350793"/>
            <a:ext cx="2697988" cy="2711513"/>
          </a:xfrm>
          <a:prstGeom prst="rect">
            <a:avLst/>
          </a:prstGeom>
        </p:spPr>
      </p:pic>
      <p:sp>
        <p:nvSpPr>
          <p:cNvPr id="9" name="Right Arrow 8"/>
          <p:cNvSpPr/>
          <p:nvPr/>
        </p:nvSpPr>
        <p:spPr bwMode="auto">
          <a:xfrm>
            <a:off x="3908625" y="2461495"/>
            <a:ext cx="1087120" cy="35814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0" name="TextBox 9"/>
          <p:cNvSpPr txBox="1"/>
          <p:nvPr/>
        </p:nvSpPr>
        <p:spPr>
          <a:xfrm>
            <a:off x="-168242" y="-19023"/>
            <a:ext cx="9379976" cy="1292662"/>
          </a:xfrm>
          <a:prstGeom prst="rect">
            <a:avLst/>
          </a:prstGeom>
          <a:noFill/>
        </p:spPr>
        <p:txBody>
          <a:bodyPr wrap="square" rtlCol="0">
            <a:spAutoFit/>
          </a:bodyPr>
          <a:lstStyle/>
          <a:p>
            <a:pPr algn="ctr">
              <a:spcBef>
                <a:spcPts val="0"/>
              </a:spcBef>
              <a:spcAft>
                <a:spcPts val="0"/>
              </a:spcAft>
            </a:pPr>
            <a:r>
              <a:rPr lang="en-US" sz="3900" dirty="0">
                <a:solidFill>
                  <a:schemeClr val="accent2"/>
                </a:solidFill>
                <a:latin typeface="Bookman Old Style" panose="02050604050505020204" pitchFamily="18" charset="0"/>
              </a:rPr>
              <a:t>Programming by </a:t>
            </a:r>
            <a:r>
              <a:rPr lang="en-US" sz="3900" dirty="0" smtClean="0">
                <a:solidFill>
                  <a:schemeClr val="accent2"/>
                </a:solidFill>
                <a:latin typeface="Bookman Old Style" panose="02050604050505020204" pitchFamily="18" charset="0"/>
              </a:rPr>
              <a:t>Examples:</a:t>
            </a:r>
          </a:p>
          <a:p>
            <a:pPr algn="ctr">
              <a:spcBef>
                <a:spcPts val="0"/>
              </a:spcBef>
              <a:spcAft>
                <a:spcPts val="0"/>
              </a:spcAft>
            </a:pPr>
            <a:r>
              <a:rPr lang="en-US" sz="3900" dirty="0" smtClean="0">
                <a:solidFill>
                  <a:schemeClr val="accent2"/>
                </a:solidFill>
                <a:latin typeface="Bookman Old Style" panose="02050604050505020204" pitchFamily="18" charset="0"/>
              </a:rPr>
              <a:t>PL meets ML</a:t>
            </a:r>
            <a:endParaRPr lang="en-US" sz="3900" dirty="0">
              <a:solidFill>
                <a:schemeClr val="accent2"/>
              </a:solidFill>
              <a:latin typeface="Bookman Old Style" panose="02050604050505020204" pitchFamily="18" charset="0"/>
            </a:endParaRPr>
          </a:p>
        </p:txBody>
      </p:sp>
      <p:sp>
        <p:nvSpPr>
          <p:cNvPr id="11" name="TextBox 10"/>
          <p:cNvSpPr txBox="1"/>
          <p:nvPr/>
        </p:nvSpPr>
        <p:spPr>
          <a:xfrm>
            <a:off x="3746915" y="5854294"/>
            <a:ext cx="5522329" cy="1015663"/>
          </a:xfrm>
          <a:prstGeom prst="rect">
            <a:avLst/>
          </a:prstGeom>
          <a:noFill/>
        </p:spPr>
        <p:txBody>
          <a:bodyPr wrap="square" rtlCol="0">
            <a:spAutoFit/>
          </a:bodyPr>
          <a:lstStyle/>
          <a:p>
            <a:pPr algn="ctr">
              <a:spcBef>
                <a:spcPts val="500"/>
              </a:spcBef>
            </a:pPr>
            <a:r>
              <a:rPr lang="en-US" sz="3000" dirty="0" smtClean="0">
                <a:solidFill>
                  <a:schemeClr val="accent2"/>
                </a:solidFill>
              </a:rPr>
              <a:t>Joint work with PROSE team and others</a:t>
            </a:r>
            <a:endParaRPr lang="en-US" sz="3000" dirty="0" smtClean="0">
              <a:solidFill>
                <a:schemeClr val="accent2"/>
              </a:solidFill>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8330" y="2009581"/>
            <a:ext cx="5609724" cy="36808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8193" y="1153606"/>
            <a:ext cx="887279" cy="692078"/>
          </a:xfrm>
          <a:prstGeom prst="rect">
            <a:avLst/>
          </a:prstGeom>
        </p:spPr>
      </p:pic>
      <p:pic>
        <p:nvPicPr>
          <p:cNvPr id="9" name="Picture 8"/>
          <p:cNvPicPr>
            <a:picLocks noChangeAspect="1"/>
          </p:cNvPicPr>
          <p:nvPr/>
        </p:nvPicPr>
        <p:blipFill>
          <a:blip r:embed="rId5"/>
          <a:stretch>
            <a:fillRect/>
          </a:stretch>
        </p:blipFill>
        <p:spPr>
          <a:xfrm>
            <a:off x="4815429" y="2405279"/>
            <a:ext cx="4279106" cy="2371725"/>
          </a:xfrm>
          <a:prstGeom prst="rect">
            <a:avLst/>
          </a:prstGeom>
        </p:spPr>
      </p:pic>
      <p:sp>
        <p:nvSpPr>
          <p:cNvPr id="11" name="Right Arrow 10"/>
          <p:cNvSpPr/>
          <p:nvPr/>
        </p:nvSpPr>
        <p:spPr>
          <a:xfrm>
            <a:off x="4524483" y="3332017"/>
            <a:ext cx="457200" cy="3169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6"/>
          <a:stretch>
            <a:fillRect/>
          </a:stretch>
        </p:blipFill>
        <p:spPr>
          <a:xfrm>
            <a:off x="628650" y="4181301"/>
            <a:ext cx="8033580" cy="644372"/>
          </a:xfrm>
          <a:prstGeom prst="rect">
            <a:avLst/>
          </a:prstGeom>
          <a:ln w="60325">
            <a:solidFill>
              <a:schemeClr val="accent1"/>
            </a:solidFill>
          </a:ln>
        </p:spPr>
      </p:pic>
      <p:sp>
        <p:nvSpPr>
          <p:cNvPr id="14" name="TextBox 13"/>
          <p:cNvSpPr txBox="1"/>
          <p:nvPr/>
        </p:nvSpPr>
        <p:spPr>
          <a:xfrm>
            <a:off x="602217" y="3827074"/>
            <a:ext cx="2292927" cy="323165"/>
          </a:xfrm>
          <a:prstGeom prst="rect">
            <a:avLst/>
          </a:prstGeom>
          <a:solidFill>
            <a:schemeClr val="bg1"/>
          </a:solidFill>
          <a:ln w="60325">
            <a:noFill/>
          </a:ln>
        </p:spPr>
        <p:txBody>
          <a:bodyPr wrap="square" rtlCol="0">
            <a:spAutoFit/>
          </a:bodyPr>
          <a:lstStyle/>
          <a:p>
            <a:r>
              <a:rPr lang="en-US" sz="1500" dirty="0">
                <a:solidFill>
                  <a:srgbClr val="FF0000"/>
                </a:solidFill>
                <a:latin typeface="Gill Sans MT" panose="020B0502020104020203" pitchFamily="34" charset="0"/>
              </a:rPr>
              <a:t>To get Started!</a:t>
            </a:r>
          </a:p>
        </p:txBody>
      </p:sp>
      <p:sp>
        <p:nvSpPr>
          <p:cNvPr id="3" name="Title 2"/>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Data Science Class Assignment</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81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FlashExtract</a:t>
            </a:r>
            <a:r>
              <a:rPr lang="en-US" sz="4000" dirty="0" smtClean="0">
                <a:solidFill>
                  <a:schemeClr val="accent2"/>
                </a:solidFill>
                <a:latin typeface="Segoe UI" panose="020B0502040204020203" pitchFamily="34" charset="0"/>
                <a:cs typeface="Segoe UI" panose="020B0502040204020203" pitchFamily="34" charset="0"/>
              </a:rPr>
              <a:t> Demo</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10</a:t>
            </a:fld>
            <a:endParaRPr lang="en-US" dirty="0"/>
          </a:p>
        </p:txBody>
      </p:sp>
      <p:sp>
        <p:nvSpPr>
          <p:cNvPr id="4" name="TextBox 3"/>
          <p:cNvSpPr txBox="1"/>
          <p:nvPr/>
        </p:nvSpPr>
        <p:spPr>
          <a:xfrm>
            <a:off x="0" y="6048629"/>
            <a:ext cx="9144000" cy="707886"/>
          </a:xfrm>
          <a:prstGeom prst="rect">
            <a:avLst/>
          </a:prstGeom>
          <a:noFill/>
        </p:spPr>
        <p:txBody>
          <a:bodyPr wrap="square" rtlCol="0">
            <a:spAutoFit/>
          </a:bodyPr>
          <a:lstStyle/>
          <a:p>
            <a:pPr>
              <a:spcBef>
                <a:spcPts val="0"/>
              </a:spcBef>
            </a:pPr>
            <a:r>
              <a:rPr lang="en-US" dirty="0" smtClean="0">
                <a:solidFill>
                  <a:srgbClr val="C00000"/>
                </a:solidFill>
                <a:latin typeface="Segoe UI" panose="020B0502040204020203" pitchFamily="34" charset="0"/>
                <a:cs typeface="Segoe UI" panose="020B0502040204020203" pitchFamily="34" charset="0"/>
              </a:rPr>
              <a:t>“</a:t>
            </a:r>
            <a:r>
              <a:rPr lang="en-US" i="1" dirty="0" err="1" smtClean="0">
                <a:solidFill>
                  <a:srgbClr val="C00000"/>
                </a:solidFill>
                <a:latin typeface="Segoe UI" panose="020B0502040204020203" pitchFamily="34" charset="0"/>
                <a:cs typeface="Segoe UI" panose="020B0502040204020203" pitchFamily="34" charset="0"/>
              </a:rPr>
              <a:t>FlashExtract</a:t>
            </a:r>
            <a:r>
              <a:rPr lang="en-US" i="1" dirty="0" smtClean="0">
                <a:solidFill>
                  <a:srgbClr val="C00000"/>
                </a:solidFill>
                <a:latin typeface="Segoe UI" panose="020B0502040204020203" pitchFamily="34" charset="0"/>
                <a:cs typeface="Segoe UI" panose="020B0502040204020203" pitchFamily="34" charset="0"/>
              </a:rPr>
              <a:t>: A Framework for data extraction by examples”; </a:t>
            </a:r>
          </a:p>
          <a:p>
            <a:pPr>
              <a:spcBef>
                <a:spcPts val="0"/>
              </a:spcBef>
            </a:pPr>
            <a:r>
              <a:rPr lang="en-US" dirty="0" smtClean="0">
                <a:solidFill>
                  <a:srgbClr val="C00000"/>
                </a:solidFill>
                <a:latin typeface="Segoe UI" panose="020B0502040204020203" pitchFamily="34" charset="0"/>
                <a:cs typeface="Segoe UI" panose="020B0502040204020203" pitchFamily="34" charset="0"/>
              </a:rPr>
              <a:t>PLDI 2014</a:t>
            </a:r>
            <a:r>
              <a:rPr lang="en-US" i="1" dirty="0" smtClean="0">
                <a:solidFill>
                  <a:srgbClr val="C00000"/>
                </a:solidFill>
                <a:latin typeface="Segoe UI" panose="020B0502040204020203" pitchFamily="34" charset="0"/>
                <a:cs typeface="Segoe UI" panose="020B0502040204020203" pitchFamily="34" charset="0"/>
              </a:rPr>
              <a:t>; </a:t>
            </a:r>
            <a:r>
              <a:rPr lang="en-US" dirty="0" smtClean="0">
                <a:solidFill>
                  <a:srgbClr val="C00000"/>
                </a:solidFill>
                <a:latin typeface="Segoe UI" panose="020B0502040204020203" pitchFamily="34" charset="0"/>
                <a:cs typeface="Segoe UI" panose="020B0502040204020203" pitchFamily="34" charset="0"/>
              </a:rPr>
              <a:t>Vu Le, Sumit Gulwani</a:t>
            </a:r>
          </a:p>
        </p:txBody>
      </p:sp>
    </p:spTree>
    <p:extLst>
      <p:ext uri="{BB962C8B-B14F-4D97-AF65-F5344CB8AC3E}">
        <p14:creationId xmlns:p14="http://schemas.microsoft.com/office/powerpoint/2010/main" val="22421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8330" y="2009581"/>
            <a:ext cx="5609724" cy="36808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78" y="2011186"/>
            <a:ext cx="5536623" cy="3676854"/>
          </a:xfrm>
          <a:prstGeom prst="rect">
            <a:avLst/>
          </a:prstGeom>
        </p:spPr>
      </p:pic>
      <p:sp>
        <p:nvSpPr>
          <p:cNvPr id="3" name="Title 2"/>
          <p:cNvSpPr>
            <a:spLocks noGrp="1"/>
          </p:cNvSpPr>
          <p:nvPr>
            <p:ph type="title"/>
          </p:nvPr>
        </p:nvSpPr>
        <p:spPr/>
        <p:txBody>
          <a:bodyPr/>
          <a:lstStyle/>
          <a:p>
            <a:r>
              <a:rPr lang="en-US" dirty="0" err="1" smtClean="0">
                <a:latin typeface="Segoe UI" panose="020B0502040204020203" pitchFamily="34" charset="0"/>
                <a:cs typeface="Segoe UI" panose="020B0502040204020203" pitchFamily="34" charset="0"/>
              </a:rPr>
              <a:t>FlashExtract</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9167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0" y="2008799"/>
            <a:ext cx="5803900" cy="4531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err="1" smtClean="0">
                <a:latin typeface="Segoe UI" panose="020B0502040204020203" pitchFamily="34" charset="0"/>
                <a:cs typeface="Segoe UI" panose="020B0502040204020203" pitchFamily="34" charset="0"/>
              </a:rPr>
              <a:t>FlashExtract</a:t>
            </a:r>
            <a:endParaRPr lang="en-US" dirty="0">
              <a:latin typeface="Segoe UI" panose="020B0502040204020203" pitchFamily="34" charset="0"/>
              <a:cs typeface="Segoe UI" panose="020B0502040204020203" pitchFamily="34" charset="0"/>
            </a:endParaRPr>
          </a:p>
        </p:txBody>
      </p:sp>
      <p:pic>
        <p:nvPicPr>
          <p:cNvPr id="5" name="Picture 9"/>
          <p:cNvPicPr>
            <a:picLocks noChangeAspect="1"/>
          </p:cNvPicPr>
          <p:nvPr/>
        </p:nvPicPr>
        <p:blipFill>
          <a:blip r:embed="rId3"/>
          <a:stretch>
            <a:fillRect/>
          </a:stretch>
        </p:blipFill>
        <p:spPr>
          <a:xfrm>
            <a:off x="126378" y="2008799"/>
            <a:ext cx="5536623" cy="3681628"/>
          </a:xfrm>
          <a:prstGeom prst="rect">
            <a:avLst/>
          </a:prstGeom>
        </p:spPr>
      </p:pic>
    </p:spTree>
    <p:extLst>
      <p:ext uri="{BB962C8B-B14F-4D97-AF65-F5344CB8AC3E}">
        <p14:creationId xmlns:p14="http://schemas.microsoft.com/office/powerpoint/2010/main" val="229607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69" y="1064285"/>
            <a:ext cx="2777008" cy="191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059" y="999531"/>
            <a:ext cx="1063473" cy="307777"/>
          </a:xfrm>
          <a:prstGeom prst="rect">
            <a:avLst/>
          </a:prstGeom>
          <a:noFill/>
        </p:spPr>
        <p:txBody>
          <a:bodyPr wrap="square" rtlCol="0">
            <a:spAutoFit/>
          </a:bodyPr>
          <a:lstStyle/>
          <a:p>
            <a:r>
              <a:rPr lang="en-US" sz="1400" dirty="0">
                <a:latin typeface="Segoe UI Semilight" panose="020B0402040204020203" pitchFamily="34" charset="0"/>
                <a:cs typeface="Segoe UI Semilight" panose="020B0402040204020203" pitchFamily="34" charset="0"/>
              </a:rPr>
              <a:t>Start with:</a:t>
            </a:r>
          </a:p>
        </p:txBody>
      </p:sp>
      <p:grpSp>
        <p:nvGrpSpPr>
          <p:cNvPr id="27" name="Group 26"/>
          <p:cNvGrpSpPr/>
          <p:nvPr/>
        </p:nvGrpSpPr>
        <p:grpSpPr>
          <a:xfrm>
            <a:off x="5452511" y="1033287"/>
            <a:ext cx="3561619" cy="1451767"/>
            <a:chOff x="6828667" y="757304"/>
            <a:chExt cx="5133873" cy="1936111"/>
          </a:xfrm>
        </p:grpSpPr>
        <p:sp>
          <p:nvSpPr>
            <p:cNvPr id="8" name="TextBox 7"/>
            <p:cNvSpPr txBox="1"/>
            <p:nvPr/>
          </p:nvSpPr>
          <p:spPr>
            <a:xfrm>
              <a:off x="6828667" y="757304"/>
              <a:ext cx="1295621" cy="410459"/>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End goal:</a:t>
              </a:r>
            </a:p>
          </p:txBody>
        </p:sp>
        <p:pic>
          <p:nvPicPr>
            <p:cNvPr id="1027" name="Picture 2"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531" y="807092"/>
              <a:ext cx="3921009" cy="18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92082" y="3057092"/>
            <a:ext cx="3746344" cy="553998"/>
          </a:xfrm>
          <a:prstGeom prst="rect">
            <a:avLst/>
          </a:prstGeom>
          <a:noFill/>
        </p:spPr>
        <p:txBody>
          <a:bodyPr wrap="square" rtlCol="0">
            <a:spAutoFit/>
          </a:bodyPr>
          <a:lstStyle/>
          <a:p>
            <a:pPr lvl="0"/>
            <a:r>
              <a:rPr lang="en-US" sz="1500" dirty="0" err="1" smtClean="0">
                <a:solidFill>
                  <a:srgbClr val="C00000"/>
                </a:solidFill>
                <a:latin typeface="Segoe UI" panose="020B0502040204020203" pitchFamily="34" charset="0"/>
                <a:cs typeface="Segoe UI" panose="020B0502040204020203" pitchFamily="34" charset="0"/>
              </a:rPr>
              <a:t>Trifacta</a:t>
            </a:r>
            <a:r>
              <a:rPr lang="en-US" sz="1500" dirty="0" smtClean="0">
                <a:solidFill>
                  <a:srgbClr val="C00000"/>
                </a:solidFill>
                <a:latin typeface="Segoe UI" panose="020B0502040204020203" pitchFamily="34" charset="0"/>
                <a:cs typeface="Segoe UI" panose="020B0502040204020203" pitchFamily="34" charset="0"/>
              </a:rPr>
              <a:t> facilitates the transformation through a series of recommended steps</a:t>
            </a:r>
            <a:endParaRPr lang="en-US" sz="1500" dirty="0">
              <a:solidFill>
                <a:srgbClr val="C00000"/>
              </a:solidFill>
              <a:latin typeface="Segoe UI" panose="020B0502040204020203" pitchFamily="34" charset="0"/>
              <a:cs typeface="Segoe UI" panose="020B0502040204020203" pitchFamily="34" charset="0"/>
            </a:endParaRPr>
          </a:p>
        </p:txBody>
      </p:sp>
      <p:grpSp>
        <p:nvGrpSpPr>
          <p:cNvPr id="16" name="Group 15"/>
          <p:cNvGrpSpPr/>
          <p:nvPr/>
        </p:nvGrpSpPr>
        <p:grpSpPr>
          <a:xfrm>
            <a:off x="192082" y="3836348"/>
            <a:ext cx="2411004" cy="1497211"/>
            <a:chOff x="2850538" y="4253097"/>
            <a:chExt cx="2859475" cy="2036038"/>
          </a:xfrm>
        </p:grpSpPr>
        <p:sp>
          <p:nvSpPr>
            <p:cNvPr id="11" name="TextBox 10"/>
            <p:cNvSpPr txBox="1"/>
            <p:nvPr/>
          </p:nvSpPr>
          <p:spPr>
            <a:xfrm>
              <a:off x="2850538" y="4253097"/>
              <a:ext cx="2228788" cy="418542"/>
            </a:xfrm>
            <a:prstGeom prst="rect">
              <a:avLst/>
            </a:prstGeom>
            <a:noFill/>
          </p:spPr>
          <p:txBody>
            <a:bodyPr wrap="none" rtlCol="0">
              <a:spAutoFit/>
            </a:bodyPr>
            <a:lstStyle/>
            <a:p>
              <a:r>
                <a:rPr lang="en-US" sz="1125" dirty="0">
                  <a:latin typeface="Segoe UI Semilight" panose="020B0402040204020203" pitchFamily="34" charset="0"/>
                  <a:cs typeface="Segoe UI Semilight" panose="020B0402040204020203" pitchFamily="34" charset="0"/>
                </a:rPr>
                <a:t>1</a:t>
              </a:r>
              <a:r>
                <a:rPr lang="en-US" sz="1400" dirty="0">
                  <a:latin typeface="Segoe UI Semilight" panose="020B0402040204020203" pitchFamily="34" charset="0"/>
                  <a:cs typeface="Segoe UI Semilight" panose="020B0402040204020203" pitchFamily="34" charset="0"/>
                </a:rPr>
                <a:t>. </a:t>
              </a:r>
              <a:r>
                <a:rPr lang="en-US" sz="1400" dirty="0">
                  <a:solidFill>
                    <a:srgbClr val="C00000"/>
                  </a:solidFill>
                  <a:latin typeface="Segoe UI Semilight" panose="020B0402040204020203" pitchFamily="34" charset="0"/>
                  <a:cs typeface="Segoe UI Semilight" panose="020B0402040204020203" pitchFamily="34" charset="0"/>
                </a:rPr>
                <a:t>Split on “:” Delimiter</a:t>
              </a:r>
            </a:p>
          </p:txBody>
        </p:sp>
        <p:pic>
          <p:nvPicPr>
            <p:cNvPr id="15" name="Picture 14"/>
            <p:cNvPicPr>
              <a:picLocks noChangeAspect="1"/>
            </p:cNvPicPr>
            <p:nvPr/>
          </p:nvPicPr>
          <p:blipFill>
            <a:blip r:embed="rId5"/>
            <a:stretch>
              <a:fillRect/>
            </a:stretch>
          </p:blipFill>
          <p:spPr>
            <a:xfrm>
              <a:off x="3185527" y="4700088"/>
              <a:ext cx="2524486" cy="1589047"/>
            </a:xfrm>
            <a:prstGeom prst="rect">
              <a:avLst/>
            </a:prstGeom>
          </p:spPr>
        </p:pic>
      </p:grpSp>
      <p:grpSp>
        <p:nvGrpSpPr>
          <p:cNvPr id="23" name="Group 22"/>
          <p:cNvGrpSpPr/>
          <p:nvPr/>
        </p:nvGrpSpPr>
        <p:grpSpPr>
          <a:xfrm>
            <a:off x="3368871" y="3881636"/>
            <a:ext cx="2242867" cy="1451923"/>
            <a:chOff x="5875100" y="4087524"/>
            <a:chExt cx="3001078" cy="1926974"/>
          </a:xfrm>
        </p:grpSpPr>
        <p:sp>
          <p:nvSpPr>
            <p:cNvPr id="19" name="TextBox 18"/>
            <p:cNvSpPr txBox="1"/>
            <p:nvPr/>
          </p:nvSpPr>
          <p:spPr>
            <a:xfrm>
              <a:off x="5875100" y="4087524"/>
              <a:ext cx="2477537" cy="408478"/>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2. </a:t>
              </a:r>
              <a:r>
                <a:rPr lang="en-US" sz="1400" dirty="0">
                  <a:solidFill>
                    <a:srgbClr val="C00000"/>
                  </a:solidFill>
                  <a:latin typeface="Segoe UI Semilight" panose="020B0402040204020203" pitchFamily="34" charset="0"/>
                  <a:cs typeface="Segoe UI Semilight" panose="020B0402040204020203" pitchFamily="34" charset="0"/>
                </a:rPr>
                <a:t>Delete Empty Rows</a:t>
              </a:r>
            </a:p>
          </p:txBody>
        </p:sp>
        <p:pic>
          <p:nvPicPr>
            <p:cNvPr id="17" name="Picture 16"/>
            <p:cNvPicPr>
              <a:picLocks noChangeAspect="1"/>
            </p:cNvPicPr>
            <p:nvPr/>
          </p:nvPicPr>
          <p:blipFill>
            <a:blip r:embed="rId6"/>
            <a:stretch>
              <a:fillRect/>
            </a:stretch>
          </p:blipFill>
          <p:spPr>
            <a:xfrm>
              <a:off x="5875100" y="4587756"/>
              <a:ext cx="3001078" cy="1426742"/>
            </a:xfrm>
            <a:prstGeom prst="rect">
              <a:avLst/>
            </a:prstGeom>
          </p:spPr>
        </p:pic>
      </p:grpSp>
      <p:grpSp>
        <p:nvGrpSpPr>
          <p:cNvPr id="25" name="Group 24"/>
          <p:cNvGrpSpPr/>
          <p:nvPr/>
        </p:nvGrpSpPr>
        <p:grpSpPr>
          <a:xfrm>
            <a:off x="6577511" y="3836348"/>
            <a:ext cx="2110775" cy="1422471"/>
            <a:chOff x="8988428" y="4129749"/>
            <a:chExt cx="3073839" cy="1922486"/>
          </a:xfrm>
        </p:grpSpPr>
        <p:sp>
          <p:nvSpPr>
            <p:cNvPr id="22" name="TextBox 21"/>
            <p:cNvSpPr txBox="1"/>
            <p:nvPr/>
          </p:nvSpPr>
          <p:spPr>
            <a:xfrm>
              <a:off x="8988428" y="4129749"/>
              <a:ext cx="2355774" cy="415964"/>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3. </a:t>
              </a:r>
              <a:r>
                <a:rPr lang="en-US" sz="1400" dirty="0">
                  <a:solidFill>
                    <a:srgbClr val="C00000"/>
                  </a:solidFill>
                  <a:latin typeface="Segoe UI Semilight" panose="020B0402040204020203" pitchFamily="34" charset="0"/>
                  <a:cs typeface="Segoe UI Semilight" panose="020B0402040204020203" pitchFamily="34" charset="0"/>
                </a:rPr>
                <a:t>Fill Values Down</a:t>
              </a:r>
            </a:p>
          </p:txBody>
        </p:sp>
        <p:pic>
          <p:nvPicPr>
            <p:cNvPr id="20" name="Picture 19"/>
            <p:cNvPicPr>
              <a:picLocks noChangeAspect="1"/>
            </p:cNvPicPr>
            <p:nvPr/>
          </p:nvPicPr>
          <p:blipFill>
            <a:blip r:embed="rId7"/>
            <a:stretch>
              <a:fillRect/>
            </a:stretch>
          </p:blipFill>
          <p:spPr>
            <a:xfrm>
              <a:off x="8988428" y="4555094"/>
              <a:ext cx="3073839" cy="1497141"/>
            </a:xfrm>
            <a:prstGeom prst="rect">
              <a:avLst/>
            </a:prstGeom>
          </p:spPr>
        </p:pic>
      </p:grpSp>
      <p:grpSp>
        <p:nvGrpSpPr>
          <p:cNvPr id="28" name="Group 27"/>
          <p:cNvGrpSpPr/>
          <p:nvPr/>
        </p:nvGrpSpPr>
        <p:grpSpPr>
          <a:xfrm>
            <a:off x="6472083" y="2592468"/>
            <a:ext cx="2105385" cy="943460"/>
            <a:chOff x="9473920" y="2431497"/>
            <a:chExt cx="3742903" cy="1677262"/>
          </a:xfrm>
        </p:grpSpPr>
        <p:sp>
          <p:nvSpPr>
            <p:cNvPr id="24" name="TextBox 23"/>
            <p:cNvSpPr txBox="1"/>
            <p:nvPr/>
          </p:nvSpPr>
          <p:spPr>
            <a:xfrm>
              <a:off x="9473920" y="2431497"/>
              <a:ext cx="3742903" cy="547159"/>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4. </a:t>
              </a:r>
              <a:r>
                <a:rPr lang="en-US" sz="1400" dirty="0">
                  <a:solidFill>
                    <a:srgbClr val="C00000"/>
                  </a:solidFill>
                  <a:latin typeface="Segoe UI Semilight" panose="020B0402040204020203" pitchFamily="34" charset="0"/>
                  <a:cs typeface="Segoe UI Semilight" panose="020B0402040204020203" pitchFamily="34" charset="0"/>
                </a:rPr>
                <a:t>Pivot Number on Type</a:t>
              </a:r>
            </a:p>
          </p:txBody>
        </p:sp>
        <p:sp>
          <p:nvSpPr>
            <p:cNvPr id="26" name="Up Arrow 25"/>
            <p:cNvSpPr/>
            <p:nvPr/>
          </p:nvSpPr>
          <p:spPr>
            <a:xfrm>
              <a:off x="10970518" y="3123842"/>
              <a:ext cx="401008" cy="984917"/>
            </a:xfrm>
            <a:prstGeom prst="up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1">
                    <a:lumMod val="50000"/>
                    <a:lumOff val="50000"/>
                  </a:schemeClr>
                </a:solidFill>
                <a:latin typeface="Segoe UI Semilight" panose="020B0402040204020203" pitchFamily="34" charset="0"/>
                <a:cs typeface="Segoe UI Semilight" panose="020B0402040204020203" pitchFamily="34" charset="0"/>
              </a:endParaRPr>
            </a:p>
          </p:txBody>
        </p:sp>
      </p:grpSp>
      <p:grpSp>
        <p:nvGrpSpPr>
          <p:cNvPr id="3" name="Group 2"/>
          <p:cNvGrpSpPr/>
          <p:nvPr/>
        </p:nvGrpSpPr>
        <p:grpSpPr>
          <a:xfrm>
            <a:off x="3616430" y="1737225"/>
            <a:ext cx="2683473" cy="1015663"/>
            <a:chOff x="3788610" y="2032677"/>
            <a:chExt cx="2683473" cy="1015663"/>
          </a:xfrm>
        </p:grpSpPr>
        <p:sp>
          <p:nvSpPr>
            <p:cNvPr id="32" name="TextBox 31"/>
            <p:cNvSpPr txBox="1"/>
            <p:nvPr/>
          </p:nvSpPr>
          <p:spPr>
            <a:xfrm>
              <a:off x="3788610" y="2032677"/>
              <a:ext cx="2683473" cy="1015663"/>
            </a:xfrm>
            <a:prstGeom prst="rect">
              <a:avLst/>
            </a:prstGeom>
            <a:noFill/>
          </p:spPr>
          <p:txBody>
            <a:bodyPr wrap="square" rtlCol="0">
              <a:spAutoFit/>
            </a:bodyPr>
            <a:lstStyle/>
            <a:p>
              <a:pPr algn="ctr">
                <a:spcBef>
                  <a:spcPts val="0"/>
                </a:spcBef>
              </a:pPr>
              <a:r>
                <a:rPr lang="en-US" sz="1500" dirty="0" err="1" smtClean="0">
                  <a:solidFill>
                    <a:srgbClr val="009644"/>
                  </a:solidFill>
                  <a:latin typeface="Segoe UI" panose="020B0502040204020203" pitchFamily="34" charset="0"/>
                  <a:cs typeface="Segoe UI" panose="020B0502040204020203" pitchFamily="34" charset="0"/>
                </a:rPr>
                <a:t>FlashRelate</a:t>
              </a:r>
              <a:endParaRPr lang="en-US" sz="1500" dirty="0" smtClean="0">
                <a:solidFill>
                  <a:srgbClr val="009644"/>
                </a:solidFill>
                <a:latin typeface="Segoe UI" panose="020B0502040204020203" pitchFamily="34" charset="0"/>
                <a:cs typeface="Segoe UI" panose="020B0502040204020203" pitchFamily="34" charset="0"/>
              </a:endParaRPr>
            </a:p>
            <a:p>
              <a:pPr algn="ctr">
                <a:spcBef>
                  <a:spcPts val="0"/>
                </a:spcBef>
              </a:pPr>
              <a:endParaRPr lang="en-US" sz="1500" dirty="0">
                <a:solidFill>
                  <a:srgbClr val="009644"/>
                </a:solidFill>
                <a:latin typeface="Segoe UI" panose="020B0502040204020203" pitchFamily="34" charset="0"/>
                <a:cs typeface="Segoe UI" panose="020B0502040204020203" pitchFamily="34" charset="0"/>
              </a:endParaRPr>
            </a:p>
            <a:p>
              <a:pPr algn="ctr">
                <a:spcBef>
                  <a:spcPts val="0"/>
                </a:spcBef>
              </a:pPr>
              <a:r>
                <a:rPr lang="en-US" sz="1500" dirty="0">
                  <a:solidFill>
                    <a:srgbClr val="009644"/>
                  </a:solidFill>
                  <a:latin typeface="Segoe UI" panose="020B0502040204020203" pitchFamily="34" charset="0"/>
                  <a:cs typeface="Segoe UI" panose="020B0502040204020203" pitchFamily="34" charset="0"/>
                </a:rPr>
                <a:t>(from few examples of records </a:t>
              </a:r>
              <a:r>
                <a:rPr lang="en-US" sz="1500" dirty="0" smtClean="0">
                  <a:solidFill>
                    <a:srgbClr val="009644"/>
                  </a:solidFill>
                  <a:latin typeface="Segoe UI" panose="020B0502040204020203" pitchFamily="34" charset="0"/>
                  <a:cs typeface="Segoe UI" panose="020B0502040204020203" pitchFamily="34" charset="0"/>
                </a:rPr>
                <a:t>in </a:t>
              </a:r>
              <a:r>
                <a:rPr lang="en-US" sz="1500" dirty="0">
                  <a:solidFill>
                    <a:srgbClr val="009644"/>
                  </a:solidFill>
                  <a:latin typeface="Segoe UI" panose="020B0502040204020203" pitchFamily="34" charset="0"/>
                  <a:cs typeface="Segoe UI" panose="020B0502040204020203" pitchFamily="34" charset="0"/>
                </a:rPr>
                <a:t>output table)</a:t>
              </a:r>
            </a:p>
          </p:txBody>
        </p:sp>
        <p:sp>
          <p:nvSpPr>
            <p:cNvPr id="31" name="Right Arrow 30"/>
            <p:cNvSpPr/>
            <p:nvPr/>
          </p:nvSpPr>
          <p:spPr>
            <a:xfrm>
              <a:off x="4122421" y="2288444"/>
              <a:ext cx="1993234" cy="241972"/>
            </a:xfrm>
            <a:prstGeom prs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1">
                    <a:lumMod val="50000"/>
                    <a:lumOff val="50000"/>
                  </a:schemeClr>
                </a:solidFill>
                <a:latin typeface="Segoe UI Semilight" panose="020B0402040204020203" pitchFamily="34" charset="0"/>
                <a:cs typeface="Segoe UI Semilight" panose="020B0402040204020203" pitchFamily="34" charset="0"/>
              </a:endParaRPr>
            </a:p>
          </p:txBody>
        </p:sp>
      </p:grpSp>
      <p:sp>
        <p:nvSpPr>
          <p:cNvPr id="29" name="Title 1"/>
          <p:cNvSpPr>
            <a:spLocks noGrp="1"/>
          </p:cNvSpPr>
          <p:nvPr>
            <p:ph type="title"/>
          </p:nvPr>
        </p:nvSpPr>
        <p:spPr>
          <a:xfrm>
            <a:off x="437226" y="364787"/>
            <a:ext cx="7886700" cy="411956"/>
          </a:xfrm>
        </p:spPr>
        <p:txBody>
          <a:bodyPr>
            <a:normAutofit fontScale="90000"/>
          </a:bodyPr>
          <a:lstStyle/>
          <a:p>
            <a:r>
              <a:rPr lang="en-US" dirty="0" err="1">
                <a:solidFill>
                  <a:schemeClr val="tx1"/>
                </a:solidFill>
                <a:latin typeface="Segoe UI" panose="020B0502040204020203" pitchFamily="34" charset="0"/>
                <a:cs typeface="Segoe UI" panose="020B0502040204020203" pitchFamily="34" charset="0"/>
              </a:rPr>
              <a:t>FlashRelate</a:t>
            </a:r>
            <a:r>
              <a:rPr lang="en-US" dirty="0">
                <a:solidFill>
                  <a:schemeClr val="tx1"/>
                </a:solidFill>
                <a:latin typeface="Segoe UI" panose="020B0502040204020203" pitchFamily="34" charset="0"/>
                <a:cs typeface="Segoe UI" panose="020B0502040204020203" pitchFamily="34" charset="0"/>
              </a:rPr>
              <a:t>: Table Reshaping by Examples</a:t>
            </a:r>
          </a:p>
        </p:txBody>
      </p:sp>
      <p:sp>
        <p:nvSpPr>
          <p:cNvPr id="30" name="Rectangle 29"/>
          <p:cNvSpPr/>
          <p:nvPr/>
        </p:nvSpPr>
        <p:spPr>
          <a:xfrm>
            <a:off x="309833" y="5509059"/>
            <a:ext cx="8834167" cy="854080"/>
          </a:xfrm>
          <a:prstGeom prst="rect">
            <a:avLst/>
          </a:prstGeom>
        </p:spPr>
        <p:txBody>
          <a:bodyPr wrap="square">
            <a:spAutoFit/>
          </a:bodyPr>
          <a:lstStyle/>
          <a:p>
            <a:pPr marL="257175" indent="-257175">
              <a:spcBef>
                <a:spcPts val="0"/>
              </a:spcBef>
              <a:buFont typeface="Arial" panose="020B0604020202020204" pitchFamily="34" charset="0"/>
              <a:buChar char="•"/>
            </a:pPr>
            <a:r>
              <a:rPr lang="en-US" sz="1650" dirty="0">
                <a:latin typeface="Segoe UI" panose="020B0502040204020203" pitchFamily="34" charset="0"/>
                <a:cs typeface="Segoe UI" panose="020B0502040204020203" pitchFamily="34" charset="0"/>
              </a:rPr>
              <a:t>50% Excel spreadsheets (e.g., financial reports) are </a:t>
            </a:r>
            <a:r>
              <a:rPr lang="en-US" sz="1650" dirty="0" smtClean="0">
                <a:latin typeface="Segoe UI" panose="020B0502040204020203" pitchFamily="34" charset="0"/>
                <a:cs typeface="Segoe UI" panose="020B0502040204020203" pitchFamily="34" charset="0"/>
              </a:rPr>
              <a:t>semi-structured. </a:t>
            </a:r>
          </a:p>
          <a:p>
            <a:pPr marL="257175" indent="-257175">
              <a:spcBef>
                <a:spcPts val="0"/>
              </a:spcBef>
              <a:buFont typeface="Arial" panose="020B0604020202020204" pitchFamily="34" charset="0"/>
              <a:buChar char="•"/>
            </a:pPr>
            <a:r>
              <a:rPr lang="en-US" sz="1650" dirty="0" smtClean="0">
                <a:latin typeface="Segoe UI" panose="020B0502040204020203" pitchFamily="34" charset="0"/>
                <a:cs typeface="Segoe UI" panose="020B0502040204020203" pitchFamily="34" charset="0"/>
              </a:rPr>
              <a:t>The </a:t>
            </a:r>
            <a:r>
              <a:rPr lang="en-US" sz="1650" dirty="0">
                <a:latin typeface="Segoe UI" panose="020B0502040204020203" pitchFamily="34" charset="0"/>
                <a:cs typeface="Segoe UI" panose="020B0502040204020203" pitchFamily="34" charset="0"/>
              </a:rPr>
              <a:t>need to canonicalize similar information across varying formats is huge.</a:t>
            </a:r>
          </a:p>
          <a:p>
            <a:pPr marL="600075" lvl="1" indent="-257175">
              <a:spcBef>
                <a:spcPts val="0"/>
              </a:spcBef>
              <a:buFont typeface="Courier New" panose="02070309020205020404" pitchFamily="49" charset="0"/>
              <a:buChar char="o"/>
            </a:pPr>
            <a:r>
              <a:rPr lang="en-US" sz="1650" dirty="0">
                <a:latin typeface="Segoe UI" panose="020B0502040204020203" pitchFamily="34" charset="0"/>
                <a:cs typeface="Segoe UI" panose="020B0502040204020203" pitchFamily="34" charset="0"/>
              </a:rPr>
              <a:t>Companies </a:t>
            </a:r>
            <a:r>
              <a:rPr lang="en-US" sz="1650" dirty="0" smtClean="0">
                <a:latin typeface="Segoe UI" panose="020B0502040204020203" pitchFamily="34" charset="0"/>
                <a:cs typeface="Segoe UI" panose="020B0502040204020203" pitchFamily="34" charset="0"/>
              </a:rPr>
              <a:t>like </a:t>
            </a:r>
            <a:r>
              <a:rPr lang="en-US" sz="1650" dirty="0">
                <a:latin typeface="Segoe UI" panose="020B0502040204020203" pitchFamily="34" charset="0"/>
                <a:cs typeface="Segoe UI" panose="020B0502040204020203" pitchFamily="34" charset="0"/>
              </a:rPr>
              <a:t>KPMG, Deloitte </a:t>
            </a:r>
            <a:r>
              <a:rPr lang="en-US" sz="1650" dirty="0" smtClean="0">
                <a:latin typeface="Segoe UI" panose="020B0502040204020203" pitchFamily="34" charset="0"/>
                <a:cs typeface="Segoe UI" panose="020B0502040204020203" pitchFamily="34" charset="0"/>
              </a:rPr>
              <a:t>can budget </a:t>
            </a:r>
            <a:r>
              <a:rPr lang="en-US" sz="1650" dirty="0">
                <a:latin typeface="Segoe UI" panose="020B0502040204020203" pitchFamily="34" charset="0"/>
                <a:cs typeface="Segoe UI" panose="020B0502040204020203" pitchFamily="34" charset="0"/>
              </a:rPr>
              <a:t>millions of dollars each to </a:t>
            </a:r>
            <a:r>
              <a:rPr lang="en-US" sz="1650" dirty="0" smtClean="0">
                <a:latin typeface="Segoe UI" panose="020B0502040204020203" pitchFamily="34" charset="0"/>
                <a:cs typeface="Segoe UI" panose="020B0502040204020203" pitchFamily="34" charset="0"/>
              </a:rPr>
              <a:t>solve this.</a:t>
            </a:r>
            <a:endParaRPr lang="en-US" sz="16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846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FlashRelate</a:t>
            </a:r>
            <a:r>
              <a:rPr lang="en-US" sz="4000" dirty="0" smtClean="0">
                <a:solidFill>
                  <a:schemeClr val="accent2"/>
                </a:solidFill>
                <a:latin typeface="Segoe UI" panose="020B0502040204020203" pitchFamily="34" charset="0"/>
                <a:cs typeface="Segoe UI" panose="020B0502040204020203" pitchFamily="34" charset="0"/>
              </a:rPr>
              <a:t> Demo</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14</a:t>
            </a:fld>
            <a:endParaRPr lang="en-US" dirty="0"/>
          </a:p>
        </p:txBody>
      </p:sp>
      <p:sp>
        <p:nvSpPr>
          <p:cNvPr id="5" name="TextBox 4"/>
          <p:cNvSpPr txBox="1"/>
          <p:nvPr/>
        </p:nvSpPr>
        <p:spPr>
          <a:xfrm>
            <a:off x="0" y="5737685"/>
            <a:ext cx="9028652" cy="1015663"/>
          </a:xfrm>
          <a:prstGeom prst="rect">
            <a:avLst/>
          </a:prstGeom>
          <a:noFill/>
        </p:spPr>
        <p:txBody>
          <a:bodyPr wrap="square" rtlCol="0">
            <a:spAutoFit/>
          </a:bodyPr>
          <a:lstStyle/>
          <a:p>
            <a:pPr>
              <a:spcBef>
                <a:spcPts val="0"/>
              </a:spcBef>
            </a:pPr>
            <a:r>
              <a:rPr lang="en-US" i="1" dirty="0" smtClean="0">
                <a:solidFill>
                  <a:srgbClr val="C00000"/>
                </a:solidFill>
                <a:latin typeface="Segoe UI" panose="020B0502040204020203" pitchFamily="34" charset="0"/>
                <a:cs typeface="Segoe UI" panose="020B0502040204020203" pitchFamily="34" charset="0"/>
              </a:rPr>
              <a:t>“</a:t>
            </a:r>
            <a:r>
              <a:rPr lang="en-US" i="1" dirty="0" err="1">
                <a:solidFill>
                  <a:srgbClr val="C00000"/>
                </a:solidFill>
                <a:latin typeface="Segoe UI" panose="020B0502040204020203" pitchFamily="34" charset="0"/>
                <a:cs typeface="Segoe UI" panose="020B0502040204020203" pitchFamily="34" charset="0"/>
              </a:rPr>
              <a:t>FlashRelate</a:t>
            </a:r>
            <a:r>
              <a:rPr lang="en-US" i="1" dirty="0">
                <a:solidFill>
                  <a:srgbClr val="C00000"/>
                </a:solidFill>
                <a:latin typeface="Segoe UI" panose="020B0502040204020203" pitchFamily="34" charset="0"/>
                <a:cs typeface="Segoe UI" panose="020B0502040204020203" pitchFamily="34" charset="0"/>
              </a:rPr>
              <a:t>: Extracting Relational Data from </a:t>
            </a:r>
            <a:r>
              <a:rPr lang="en-US" i="1" dirty="0" smtClean="0">
                <a:solidFill>
                  <a:srgbClr val="C00000"/>
                </a:solidFill>
                <a:latin typeface="Segoe UI" panose="020B0502040204020203" pitchFamily="34" charset="0"/>
                <a:cs typeface="Segoe UI" panose="020B0502040204020203" pitchFamily="34" charset="0"/>
              </a:rPr>
              <a:t>Semi-Structured Spreadsheets </a:t>
            </a:r>
            <a:r>
              <a:rPr lang="en-US" i="1" dirty="0">
                <a:solidFill>
                  <a:srgbClr val="C00000"/>
                </a:solidFill>
                <a:latin typeface="Segoe UI" panose="020B0502040204020203" pitchFamily="34" charset="0"/>
                <a:cs typeface="Segoe UI" panose="020B0502040204020203" pitchFamily="34" charset="0"/>
              </a:rPr>
              <a:t>Using </a:t>
            </a:r>
            <a:r>
              <a:rPr lang="en-US" i="1" dirty="0" smtClean="0">
                <a:solidFill>
                  <a:srgbClr val="C00000"/>
                </a:solidFill>
                <a:latin typeface="Segoe UI" panose="020B0502040204020203" pitchFamily="34" charset="0"/>
                <a:cs typeface="Segoe UI" panose="020B0502040204020203" pitchFamily="34" charset="0"/>
              </a:rPr>
              <a:t>Examples”;</a:t>
            </a:r>
            <a:r>
              <a:rPr lang="en-US" dirty="0" smtClean="0">
                <a:solidFill>
                  <a:srgbClr val="C00000"/>
                </a:solidFill>
                <a:latin typeface="Segoe UI" panose="020B0502040204020203" pitchFamily="34" charset="0"/>
                <a:cs typeface="Segoe UI" panose="020B0502040204020203" pitchFamily="34" charset="0"/>
              </a:rPr>
              <a:t> </a:t>
            </a:r>
          </a:p>
          <a:p>
            <a:pPr>
              <a:spcBef>
                <a:spcPts val="0"/>
              </a:spcBef>
            </a:pPr>
            <a:r>
              <a:rPr lang="en-US" dirty="0" smtClean="0">
                <a:solidFill>
                  <a:srgbClr val="C00000"/>
                </a:solidFill>
                <a:latin typeface="Segoe UI" panose="020B0502040204020203" pitchFamily="34" charset="0"/>
                <a:cs typeface="Segoe UI" panose="020B0502040204020203" pitchFamily="34" charset="0"/>
              </a:rPr>
              <a:t>PLDI 2015; Barowy, Gulwani, Hart, Zorn</a:t>
            </a:r>
          </a:p>
        </p:txBody>
      </p:sp>
    </p:spTree>
    <p:extLst>
      <p:ext uri="{BB962C8B-B14F-4D97-AF65-F5344CB8AC3E}">
        <p14:creationId xmlns:p14="http://schemas.microsoft.com/office/powerpoint/2010/main" val="13177958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338" y="1031508"/>
            <a:ext cx="9214338" cy="5738445"/>
          </a:xfrm>
        </p:spPr>
        <p:txBody>
          <a:bodyPr/>
          <a:lstStyle/>
          <a:p>
            <a:pPr marL="0" indent="0">
              <a:buNone/>
            </a:pPr>
            <a:r>
              <a:rPr lang="en-US" u="sng" dirty="0" smtClean="0">
                <a:latin typeface="Segoe UI" panose="020B0502040204020203" pitchFamily="34" charset="0"/>
                <a:cs typeface="Segoe UI" panose="020B0502040204020203" pitchFamily="34" charset="0"/>
              </a:rPr>
              <a:t>Extraction</a:t>
            </a:r>
          </a:p>
          <a:p>
            <a:r>
              <a:rPr lang="en-US" sz="2000" dirty="0" err="1" smtClean="0">
                <a:latin typeface="Segoe UI" panose="020B0502040204020203" pitchFamily="34" charset="0"/>
                <a:cs typeface="Segoe UI" panose="020B0502040204020203" pitchFamily="34" charset="0"/>
              </a:rPr>
              <a:t>FlashExtract</a:t>
            </a:r>
            <a:r>
              <a:rPr lang="en-US" sz="2000" dirty="0" smtClean="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E</a:t>
            </a:r>
            <a:r>
              <a:rPr lang="en-US" sz="2000" dirty="0" smtClean="0">
                <a:latin typeface="Segoe UI" panose="020B0502040204020203" pitchFamily="34" charset="0"/>
                <a:cs typeface="Segoe UI" panose="020B0502040204020203" pitchFamily="34" charset="0"/>
              </a:rPr>
              <a:t>xtract data from text files, web pages </a:t>
            </a:r>
            <a:r>
              <a:rPr lang="en-US" sz="1800" dirty="0">
                <a:solidFill>
                  <a:srgbClr val="C00000"/>
                </a:solidFill>
                <a:latin typeface="Segoe UI" panose="020B0502040204020203" pitchFamily="34" charset="0"/>
                <a:cs typeface="Segoe UI" panose="020B0502040204020203" pitchFamily="34" charset="0"/>
              </a:rPr>
              <a:t>[</a:t>
            </a:r>
            <a:r>
              <a:rPr lang="en-US" sz="1800" dirty="0" smtClean="0">
                <a:solidFill>
                  <a:srgbClr val="C00000"/>
                </a:solidFill>
                <a:latin typeface="Segoe UI" panose="020B0502040204020203" pitchFamily="34" charset="0"/>
                <a:cs typeface="Segoe UI" panose="020B0502040204020203" pitchFamily="34" charset="0"/>
              </a:rPr>
              <a:t>PLDI 2014; </a:t>
            </a:r>
            <a:r>
              <a:rPr lang="en-US" sz="1800" dirty="0" err="1" smtClean="0">
                <a:solidFill>
                  <a:srgbClr val="C00000"/>
                </a:solidFill>
                <a:latin typeface="Segoe UI" panose="020B0502040204020203" pitchFamily="34" charset="0"/>
                <a:cs typeface="Segoe UI" panose="020B0502040204020203" pitchFamily="34" charset="0"/>
              </a:rPr>
              <a:t>Powershell</a:t>
            </a:r>
            <a:r>
              <a:rPr lang="en-US" sz="1800" dirty="0" smtClean="0">
                <a:solidFill>
                  <a:srgbClr val="C00000"/>
                </a:solidFill>
                <a:latin typeface="Segoe UI" panose="020B0502040204020203" pitchFamily="34" charset="0"/>
                <a:cs typeface="Segoe UI" panose="020B0502040204020203" pitchFamily="34" charset="0"/>
              </a:rPr>
              <a:t> </a:t>
            </a:r>
            <a:r>
              <a:rPr lang="en-US" sz="1800" dirty="0" err="1" smtClean="0">
                <a:solidFill>
                  <a:srgbClr val="C00000"/>
                </a:solidFill>
                <a:latin typeface="Segoe UI" panose="020B0502040204020203" pitchFamily="34" charset="0"/>
                <a:cs typeface="Segoe UI" panose="020B0502040204020203" pitchFamily="34" charset="0"/>
              </a:rPr>
              <a:t>convertFrom</a:t>
            </a:r>
            <a:r>
              <a:rPr lang="en-US" sz="1800" dirty="0" smtClean="0">
                <a:solidFill>
                  <a:srgbClr val="C00000"/>
                </a:solidFill>
                <a:latin typeface="Segoe UI" panose="020B0502040204020203" pitchFamily="34" charset="0"/>
                <a:cs typeface="Segoe UI" panose="020B0502040204020203" pitchFamily="34" charset="0"/>
              </a:rPr>
              <a:t>-string cmdlet</a:t>
            </a:r>
          </a:p>
          <a:p>
            <a:endParaRPr lang="en-US" sz="1800" dirty="0" smtClean="0">
              <a:solidFill>
                <a:srgbClr val="C00000"/>
              </a:solidFill>
              <a:latin typeface="Segoe UI" panose="020B0502040204020203" pitchFamily="34" charset="0"/>
              <a:cs typeface="Segoe UI" panose="020B0502040204020203" pitchFamily="34" charset="0"/>
            </a:endParaRPr>
          </a:p>
          <a:p>
            <a:pPr marL="0" indent="0">
              <a:buNone/>
            </a:pPr>
            <a:endParaRPr lang="en-US" sz="1000" dirty="0" smtClean="0">
              <a:latin typeface="Segoe UI" panose="020B0502040204020203" pitchFamily="34" charset="0"/>
              <a:cs typeface="Segoe UI" panose="020B0502040204020203" pitchFamily="34" charset="0"/>
            </a:endParaRPr>
          </a:p>
          <a:p>
            <a:pPr marL="0" indent="0">
              <a:buNone/>
            </a:pPr>
            <a:r>
              <a:rPr lang="en-US" u="sng" dirty="0" smtClean="0">
                <a:latin typeface="Segoe UI" panose="020B0502040204020203" pitchFamily="34" charset="0"/>
                <a:cs typeface="Segoe UI" panose="020B0502040204020203" pitchFamily="34" charset="0"/>
              </a:rPr>
              <a:t>Transformation</a:t>
            </a:r>
          </a:p>
          <a:p>
            <a:r>
              <a:rPr lang="en-US" sz="2200" dirty="0" smtClean="0">
                <a:latin typeface="Segoe UI" panose="020B0502040204020203" pitchFamily="34" charset="0"/>
                <a:cs typeface="Segoe UI" panose="020B0502040204020203" pitchFamily="34" charset="0"/>
              </a:rPr>
              <a:t>Flash Fill: Excel feature for Syntactic String Transformations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POPL 2011]</a:t>
            </a:r>
          </a:p>
          <a:p>
            <a:r>
              <a:rPr lang="en-US" sz="2200" dirty="0" smtClean="0">
                <a:latin typeface="Segoe UI" panose="020B0502040204020203" pitchFamily="34" charset="0"/>
                <a:cs typeface="Segoe UI" panose="020B0502040204020203" pitchFamily="34" charset="0"/>
              </a:rPr>
              <a:t>Semantic String Transformations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VLDB 2012]</a:t>
            </a:r>
          </a:p>
          <a:p>
            <a:r>
              <a:rPr lang="en-US" sz="2200" dirty="0" smtClean="0">
                <a:latin typeface="Segoe UI" panose="020B0502040204020203" pitchFamily="34" charset="0"/>
                <a:cs typeface="Segoe UI" panose="020B0502040204020203" pitchFamily="34" charset="0"/>
              </a:rPr>
              <a:t>Number Transformations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CAV 2013]</a:t>
            </a:r>
          </a:p>
          <a:p>
            <a:r>
              <a:rPr lang="en-US" sz="2200" dirty="0" err="1" smtClean="0">
                <a:latin typeface="Segoe UI" panose="020B0502040204020203" pitchFamily="34" charset="0"/>
                <a:cs typeface="Segoe UI" panose="020B0502040204020203" pitchFamily="34" charset="0"/>
              </a:rPr>
              <a:t>FlashNormalize</a:t>
            </a:r>
            <a:r>
              <a:rPr lang="en-US" sz="2200" dirty="0" smtClean="0">
                <a:latin typeface="Segoe UI" panose="020B0502040204020203" pitchFamily="34" charset="0"/>
                <a:cs typeface="Segoe UI" panose="020B0502040204020203" pitchFamily="34" charset="0"/>
              </a:rPr>
              <a:t>: Text normalization </a:t>
            </a:r>
            <a:r>
              <a:rPr lang="en-US" sz="1900" dirty="0" smtClean="0">
                <a:solidFill>
                  <a:srgbClr val="C00000"/>
                </a:solidFill>
                <a:latin typeface="Segoe UI" panose="020B0502040204020203" pitchFamily="34" charset="0"/>
                <a:cs typeface="Segoe UI" panose="020B0502040204020203" pitchFamily="34" charset="0"/>
              </a:rPr>
              <a:t>[IJCAI 2015]</a:t>
            </a:r>
          </a:p>
          <a:p>
            <a:pPr marL="457200" lvl="1" indent="0">
              <a:buNone/>
            </a:pPr>
            <a:endParaRPr lang="en-US" sz="1000" dirty="0">
              <a:latin typeface="Segoe UI" panose="020B0502040204020203" pitchFamily="34" charset="0"/>
              <a:cs typeface="Segoe UI" panose="020B0502040204020203" pitchFamily="34" charset="0"/>
            </a:endParaRPr>
          </a:p>
          <a:p>
            <a:pPr marL="0" indent="0">
              <a:buNone/>
            </a:pPr>
            <a:r>
              <a:rPr lang="en-US" u="sng" dirty="0" smtClean="0">
                <a:latin typeface="Segoe UI" panose="020B0502040204020203" pitchFamily="34" charset="0"/>
                <a:cs typeface="Segoe UI" panose="020B0502040204020203" pitchFamily="34" charset="0"/>
              </a:rPr>
              <a:t>Formatting</a:t>
            </a:r>
          </a:p>
          <a:p>
            <a:r>
              <a:rPr lang="en-US" sz="2200" dirty="0" err="1">
                <a:latin typeface="Segoe UI" panose="020B0502040204020203" pitchFamily="34" charset="0"/>
                <a:cs typeface="Segoe UI" panose="020B0502040204020203" pitchFamily="34" charset="0"/>
              </a:rPr>
              <a:t>FlashRelate</a:t>
            </a:r>
            <a:r>
              <a:rPr lang="en-US" sz="2200" dirty="0">
                <a:latin typeface="Segoe UI" panose="020B0502040204020203" pitchFamily="34" charset="0"/>
                <a:cs typeface="Segoe UI" panose="020B0502040204020203" pitchFamily="34" charset="0"/>
              </a:rPr>
              <a:t>: Extract data from spreadsheets </a:t>
            </a:r>
            <a:r>
              <a:rPr lang="en-US" sz="1900" dirty="0">
                <a:solidFill>
                  <a:srgbClr val="C00000"/>
                </a:solidFill>
                <a:latin typeface="Segoe UI" panose="020B0502040204020203" pitchFamily="34" charset="0"/>
                <a:cs typeface="Segoe UI" panose="020B0502040204020203" pitchFamily="34" charset="0"/>
              </a:rPr>
              <a:t>[PLDI </a:t>
            </a:r>
            <a:r>
              <a:rPr lang="en-US" sz="1900" dirty="0" smtClean="0">
                <a:solidFill>
                  <a:srgbClr val="C00000"/>
                </a:solidFill>
                <a:latin typeface="Segoe UI" panose="020B0502040204020203" pitchFamily="34" charset="0"/>
                <a:cs typeface="Segoe UI" panose="020B0502040204020203" pitchFamily="34" charset="0"/>
              </a:rPr>
              <a:t>2015, PLDI 2011]</a:t>
            </a:r>
            <a:endParaRPr lang="en-US" sz="1900" dirty="0">
              <a:latin typeface="Segoe UI" panose="020B0502040204020203" pitchFamily="34" charset="0"/>
              <a:cs typeface="Segoe UI" panose="020B0502040204020203" pitchFamily="34" charset="0"/>
            </a:endParaRPr>
          </a:p>
          <a:p>
            <a:r>
              <a:rPr lang="en-US" sz="2200" dirty="0" err="1" smtClean="0">
                <a:latin typeface="Segoe UI" panose="020B0502040204020203" pitchFamily="34" charset="0"/>
                <a:cs typeface="Segoe UI" panose="020B0502040204020203" pitchFamily="34" charset="0"/>
              </a:rPr>
              <a:t>FlashFormat</a:t>
            </a:r>
            <a:r>
              <a:rPr lang="en-US" sz="2200" dirty="0" smtClean="0">
                <a:latin typeface="Segoe UI" panose="020B0502040204020203" pitchFamily="34" charset="0"/>
                <a:cs typeface="Segoe UI" panose="020B0502040204020203" pitchFamily="34" charset="0"/>
              </a:rPr>
              <a:t>: a </a:t>
            </a:r>
            <a:r>
              <a:rPr lang="en-US" sz="2200" dirty="0" err="1" smtClean="0">
                <a:latin typeface="Segoe UI" panose="020B0502040204020203" pitchFamily="34" charset="0"/>
                <a:cs typeface="Segoe UI" panose="020B0502040204020203" pitchFamily="34" charset="0"/>
              </a:rPr>
              <a:t>Powerpoint</a:t>
            </a:r>
            <a:r>
              <a:rPr lang="en-US" sz="2200" dirty="0" smtClean="0">
                <a:latin typeface="Segoe UI" panose="020B0502040204020203" pitchFamily="34" charset="0"/>
                <a:cs typeface="Segoe UI" panose="020B0502040204020203" pitchFamily="34" charset="0"/>
              </a:rPr>
              <a:t> add-in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AAAI 2014]</a:t>
            </a:r>
          </a:p>
          <a:p>
            <a:endParaRPr lang="en-US" dirty="0"/>
          </a:p>
          <a:p>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15</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PBE tools for Data Manipulation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46712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API changes</a:t>
            </a: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Migration</a:t>
            </a:r>
          </a:p>
          <a:p>
            <a:pPr lvl="1"/>
            <a:r>
              <a:rPr lang="en-US" dirty="0" smtClean="0">
                <a:latin typeface="Segoe UI" panose="020B0502040204020203" pitchFamily="34" charset="0"/>
                <a:cs typeface="Segoe UI" panose="020B0502040204020203" pitchFamily="34" charset="0"/>
              </a:rPr>
              <a:t>old version to new version</a:t>
            </a:r>
          </a:p>
          <a:p>
            <a:pPr lvl="1"/>
            <a:r>
              <a:rPr lang="en-US" dirty="0" smtClean="0">
                <a:latin typeface="Segoe UI" panose="020B0502040204020203" pitchFamily="34" charset="0"/>
                <a:cs typeface="Segoe UI" panose="020B0502040204020203" pitchFamily="34" charset="0"/>
              </a:rPr>
              <a:t>Company 1 to company 2</a:t>
            </a:r>
          </a:p>
          <a:p>
            <a:pPr lvl="1"/>
            <a:r>
              <a:rPr lang="en-US" dirty="0" smtClean="0">
                <a:latin typeface="Segoe UI" panose="020B0502040204020203" pitchFamily="34" charset="0"/>
                <a:cs typeface="Segoe UI" panose="020B0502040204020203" pitchFamily="34" charset="0"/>
              </a:rPr>
              <a:t>On prem to cloud </a:t>
            </a: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Corrections in student assignments</a:t>
            </a:r>
          </a:p>
          <a:p>
            <a:pPr marL="0" indent="0">
              <a:buNone/>
            </a:pPr>
            <a:endParaRPr 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Repetitive Code Transformations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51052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17</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Repetitive Code Migration</a:t>
            </a:r>
            <a:endParaRPr lang="en-US" dirty="0">
              <a:latin typeface="Segoe UI" panose="020B0502040204020203" pitchFamily="34" charset="0"/>
              <a:cs typeface="Segoe UI" panose="020B0502040204020203"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74887144"/>
              </p:ext>
            </p:extLst>
          </p:nvPr>
        </p:nvGraphicFramePr>
        <p:xfrm>
          <a:off x="121351" y="1943725"/>
          <a:ext cx="4243615" cy="1844040"/>
        </p:xfrm>
        <a:graphic>
          <a:graphicData uri="http://schemas.openxmlformats.org/drawingml/2006/table">
            <a:tbl>
              <a:tblPr firstRow="1" bandRow="1"/>
              <a:tblGrid>
                <a:gridCol w="4243615">
                  <a:extLst>
                    <a:ext uri="{9D8B030D-6E8A-4147-A177-3AD203B41FA5}">
                      <a16:colId xmlns:a16="http://schemas.microsoft.com/office/drawing/2014/main" val="3649857162"/>
                    </a:ext>
                  </a:extLst>
                </a:gridCol>
              </a:tblGrid>
              <a:tr h="30799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Old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963582389"/>
                  </a:ext>
                </a:extLst>
              </a:tr>
              <a:tr h="7594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700" kern="1200" dirty="0">
                          <a:solidFill>
                            <a:schemeClr val="dk1"/>
                          </a:solidFill>
                          <a:effectLst/>
                          <a:latin typeface="Segoe UI" panose="020B0502040204020203" pitchFamily="34" charset="0"/>
                          <a:ea typeface="+mn-ea"/>
                          <a:cs typeface="Segoe UI" panose="020B0502040204020203" pitchFamily="34" charset="0"/>
                        </a:rPr>
                        <a:t>  FROM </a:t>
                      </a:r>
                      <a:r>
                        <a:rPr lang="en-US" sz="17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700" kern="1200" dirty="0">
                        <a:solidFill>
                          <a:schemeClr val="dk1"/>
                        </a:solidFill>
                        <a:effectLst/>
                        <a:latin typeface="Segoe UI" panose="020B0502040204020203" pitchFamily="34" charset="0"/>
                        <a:ea typeface="+mn-ea"/>
                        <a:cs typeface="Segoe UI" panose="020B0502040204020203" pitchFamily="34" charset="0"/>
                      </a:endParaRPr>
                    </a:p>
                    <a:p>
                      <a:r>
                        <a:rPr lang="en-US" sz="1700" kern="1200" dirty="0">
                          <a:solidFill>
                            <a:schemeClr val="dk1"/>
                          </a:solidFill>
                          <a:effectLst/>
                          <a:latin typeface="Segoe UI" panose="020B0502040204020203" pitchFamily="34" charset="0"/>
                          <a:ea typeface="+mn-ea"/>
                          <a:cs typeface="Segoe UI" panose="020B0502040204020203" pitchFamily="34" charset="0"/>
                        </a:rPr>
                        <a:t>  ORDER BY 1, 2 DESC;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93107586"/>
                  </a:ext>
                </a:extLst>
              </a:tr>
              <a:tr h="5316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RAISERROR @err @message</a:t>
                      </a:r>
                    </a:p>
                    <a:p>
                      <a:r>
                        <a:rPr lang="en-US" sz="1700" kern="1200" dirty="0">
                          <a:solidFill>
                            <a:schemeClr val="dk1"/>
                          </a:solidFill>
                          <a:effectLst/>
                          <a:latin typeface="Segoe UI" panose="020B0502040204020203" pitchFamily="34" charset="0"/>
                          <a:ea typeface="+mn-ea"/>
                          <a:cs typeface="Segoe UI" panose="020B0502040204020203" pitchFamily="34" charset="0"/>
                        </a:rPr>
                        <a:t>RAISERROR ('RAISERROR TEST',16,1)</a:t>
                      </a:r>
                      <a:endParaRPr lang="en-US" sz="1700" dirty="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2123232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52292609"/>
              </p:ext>
            </p:extLst>
          </p:nvPr>
        </p:nvGraphicFramePr>
        <p:xfrm>
          <a:off x="4991490" y="1918234"/>
          <a:ext cx="4037162" cy="1869531"/>
        </p:xfrm>
        <a:graphic>
          <a:graphicData uri="http://schemas.openxmlformats.org/drawingml/2006/table">
            <a:tbl>
              <a:tblPr firstRow="1" bandRow="1"/>
              <a:tblGrid>
                <a:gridCol w="4037162">
                  <a:extLst>
                    <a:ext uri="{9D8B030D-6E8A-4147-A177-3AD203B41FA5}">
                      <a16:colId xmlns:a16="http://schemas.microsoft.com/office/drawing/2014/main" val="196813961"/>
                    </a:ext>
                  </a:extLst>
                </a:gridCol>
              </a:tblGrid>
              <a:tr h="3912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Segoe UI" panose="020B0502040204020203" pitchFamily="34" charset="0"/>
                          <a:cs typeface="Segoe UI" panose="020B0502040204020203" pitchFamily="34" charset="0"/>
                        </a:rPr>
                        <a:t>New</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9635823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700" kern="1200" dirty="0">
                          <a:solidFill>
                            <a:schemeClr val="dk1"/>
                          </a:solidFill>
                          <a:effectLst/>
                          <a:latin typeface="Segoe UI" panose="020B0502040204020203" pitchFamily="34" charset="0"/>
                          <a:ea typeface="+mn-ea"/>
                          <a:cs typeface="Segoe UI" panose="020B0502040204020203" pitchFamily="34" charset="0"/>
                        </a:rPr>
                        <a:t>  FROM </a:t>
                      </a:r>
                      <a:r>
                        <a:rPr lang="en-US" sz="17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700" kern="1200" dirty="0">
                        <a:solidFill>
                          <a:schemeClr val="dk1"/>
                        </a:solidFill>
                        <a:effectLst/>
                        <a:latin typeface="Segoe UI" panose="020B0502040204020203" pitchFamily="34" charset="0"/>
                        <a:ea typeface="+mn-ea"/>
                        <a:cs typeface="Segoe UI" panose="020B0502040204020203" pitchFamily="34" charset="0"/>
                      </a:endParaRPr>
                    </a:p>
                    <a:p>
                      <a:r>
                        <a:rPr lang="en-US" sz="1700" kern="1200" dirty="0">
                          <a:solidFill>
                            <a:schemeClr val="dk1"/>
                          </a:solidFill>
                          <a:effectLst/>
                          <a:latin typeface="Segoe UI" panose="020B0502040204020203" pitchFamily="34" charset="0"/>
                          <a:ea typeface="+mn-ea"/>
                          <a:cs typeface="Segoe UI" panose="020B0502040204020203" pitchFamily="34" charset="0"/>
                        </a:rPr>
                        <a:t>  ORDER BY foo, bar DESC;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9310758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throw @err, @message, 1</a:t>
                      </a:r>
                    </a:p>
                    <a:p>
                      <a:r>
                        <a:rPr lang="en-US" sz="1700" kern="1200" dirty="0">
                          <a:solidFill>
                            <a:schemeClr val="dk1"/>
                          </a:solidFill>
                          <a:effectLst/>
                          <a:latin typeface="Segoe UI" panose="020B0502040204020203" pitchFamily="34" charset="0"/>
                          <a:ea typeface="+mn-ea"/>
                          <a:cs typeface="Segoe UI" panose="020B0502040204020203" pitchFamily="34" charset="0"/>
                        </a:rPr>
                        <a:t>Throw 99999, 'RAISERROR TEST', 1</a:t>
                      </a:r>
                      <a:endParaRPr lang="en-US" sz="1700" dirty="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21232322"/>
                  </a:ext>
                </a:extLst>
              </a:tr>
            </a:tbl>
          </a:graphicData>
        </a:graphic>
      </p:graphicFrame>
      <p:sp>
        <p:nvSpPr>
          <p:cNvPr id="12" name="Right Arrow 13"/>
          <p:cNvSpPr/>
          <p:nvPr/>
        </p:nvSpPr>
        <p:spPr bwMode="auto">
          <a:xfrm>
            <a:off x="4417895" y="2743707"/>
            <a:ext cx="520665" cy="2440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5" name="TextBox 14"/>
          <p:cNvSpPr txBox="1"/>
          <p:nvPr/>
        </p:nvSpPr>
        <p:spPr>
          <a:xfrm>
            <a:off x="1935191" y="4419110"/>
            <a:ext cx="5906219" cy="203132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Old </a:t>
            </a:r>
            <a:r>
              <a:rPr lang="en-US" sz="2400" dirty="0">
                <a:latin typeface="Segoe UI" panose="020B0502040204020203" pitchFamily="34" charset="0"/>
                <a:cs typeface="Segoe UI" panose="020B0502040204020203" pitchFamily="34" charset="0"/>
              </a:rPr>
              <a:t>version to new </a:t>
            </a:r>
            <a:r>
              <a:rPr lang="en-US" sz="2400" dirty="0" smtClean="0">
                <a:latin typeface="Segoe UI" panose="020B0502040204020203" pitchFamily="34" charset="0"/>
                <a:cs typeface="Segoe UI" panose="020B0502040204020203" pitchFamily="34" charset="0"/>
              </a:rPr>
              <a:t>version</a:t>
            </a:r>
          </a:p>
          <a:p>
            <a:pPr marL="800100" lvl="1" indent="-34290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Company </a:t>
            </a:r>
            <a:r>
              <a:rPr lang="en-US" sz="2400" dirty="0">
                <a:latin typeface="Segoe UI" panose="020B0502040204020203" pitchFamily="34" charset="0"/>
                <a:cs typeface="Segoe UI" panose="020B0502040204020203" pitchFamily="34" charset="0"/>
              </a:rPr>
              <a:t>1 to company </a:t>
            </a:r>
            <a:r>
              <a:rPr lang="en-US" sz="2400" dirty="0" smtClean="0">
                <a:latin typeface="Segoe UI" panose="020B0502040204020203" pitchFamily="34" charset="0"/>
                <a:cs typeface="Segoe UI" panose="020B0502040204020203" pitchFamily="34" charset="0"/>
              </a:rPr>
              <a:t>2</a:t>
            </a:r>
          </a:p>
          <a:p>
            <a:pPr marL="800100" lvl="1" indent="-34290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On-prem </a:t>
            </a:r>
            <a:r>
              <a:rPr lang="en-US" sz="2400" dirty="0">
                <a:latin typeface="Segoe UI" panose="020B0502040204020203" pitchFamily="34" charset="0"/>
                <a:cs typeface="Segoe UI" panose="020B0502040204020203" pitchFamily="34" charset="0"/>
              </a:rPr>
              <a:t>to cloud </a:t>
            </a:r>
          </a:p>
          <a:p>
            <a:endParaRPr lang="en-US" dirty="0"/>
          </a:p>
        </p:txBody>
      </p:sp>
    </p:spTree>
    <p:extLst>
      <p:ext uri="{BB962C8B-B14F-4D97-AF65-F5344CB8AC3E}">
        <p14:creationId xmlns:p14="http://schemas.microsoft.com/office/powerpoint/2010/main" val="20938408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Repetitive API Changes</a:t>
            </a:r>
            <a:endParaRPr lang="en-US"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BE3D730-B6C1-4454-B756-D4267B456D66}"/>
              </a:ext>
            </a:extLst>
          </p:cNvPr>
          <p:cNvSpPr/>
          <p:nvPr/>
        </p:nvSpPr>
        <p:spPr>
          <a:xfrm>
            <a:off x="59013" y="1156912"/>
            <a:ext cx="9020260" cy="92333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while</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err="1"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receiver.CSharpKind</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 </a:t>
            </a:r>
            <a:r>
              <a:rPr kumimoji="0" lang="en-US" sz="1800" b="0" i="0" u="none" strike="noStrike" kern="1200" cap="none" spc="20" normalizeH="0" baseline="0" noProof="0" dirty="0" err="1"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SyntaxKind.ParenthesizedExpression</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a:t>
            </a:r>
            <a:endParaRPr kumimoji="0" lang="pt-BR" sz="1800" b="0"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while</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err="1"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receiver.IsKind</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SyntaxKind.ParenthesizedExpression</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endParaRPr kumimoji="0" lang="pt-BR" sz="1800" b="0" i="0" u="none" strike="noStrike" kern="1200" cap="none" spc="0" normalizeH="0" baseline="0" noProof="0" dirty="0" smtClean="0">
              <a:ln>
                <a:noFill/>
              </a:ln>
              <a:solidFill>
                <a:srgbClr val="00009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smtClean="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endParaRPr kumimoji="0" lang="pt-B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2BE3D730-B6C1-4454-B756-D4267B456D66}"/>
              </a:ext>
            </a:extLst>
          </p:cNvPr>
          <p:cNvSpPr/>
          <p:nvPr/>
        </p:nvSpPr>
        <p:spPr>
          <a:xfrm>
            <a:off x="305975" y="2237022"/>
            <a:ext cx="8640000" cy="1200329"/>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err="1"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foreach</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var</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m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in</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modifiers) </a:t>
            </a:r>
            <a:endParaRPr lang="en-US" sz="1800" spc="20" dirty="0">
              <a:solidFill>
                <a:srgbClr val="C00000"/>
              </a:solidFill>
              <a:latin typeface="Consolas" panose="020B0609020204030204" pitchFamily="49" charset="0"/>
              <a:ea typeface="Times New Roman" panose="02020603050405020304" pitchFamily="18" charset="0"/>
              <a:cs typeface="Courier New" panose="02070309020205020404" pitchFamily="49" charset="0"/>
            </a:endParaRPr>
          </a:p>
          <a:p>
            <a:pPr marR="0" lvl="0" algn="l" defTabSz="457200" rtl="0" eaLnBrk="1" fontAlgn="auto" latinLnBrk="0" hangingPunct="1">
              <a:lnSpc>
                <a:spcPct val="100000"/>
              </a:lnSpc>
              <a:spcBef>
                <a:spcPts val="0"/>
              </a:spcBef>
              <a:spcAft>
                <a:spcPts val="0"/>
              </a:spcAft>
              <a:buClrTx/>
              <a:buSzTx/>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if</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m.CSharpKind</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 modifier)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true</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endParaRPr kumimoji="0" lang="pt-BR"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err="1"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foreach</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var</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m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in</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modifiers) </a:t>
            </a:r>
            <a:endParaRPr lang="en-US" sz="1800" spc="20" dirty="0">
              <a:solidFill>
                <a:srgbClr val="000099"/>
              </a:solidFill>
              <a:latin typeface="Consolas" panose="020B0609020204030204" pitchFamily="49" charset="0"/>
              <a:ea typeface="Times New Roman" panose="02020603050405020304" pitchFamily="18" charset="0"/>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if</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m.IsKind</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(modifier))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true</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endParaRPr kumimoji="0" lang="pt-BR" sz="1800" b="0" i="0" u="none" strike="noStrike" kern="1200" cap="none" spc="0" normalizeH="0" baseline="0" noProof="0" dirty="0">
              <a:ln>
                <a:noFill/>
              </a:ln>
              <a:solidFill>
                <a:srgbClr val="00009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70641" y="3767833"/>
            <a:ext cx="4556913"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C00000"/>
                </a:solidFill>
                <a:latin typeface="Consolas" panose="020B0609020204030204" pitchFamily="49" charset="0"/>
              </a:rPr>
              <a:t>receiver.CSharpKind</a:t>
            </a:r>
            <a:r>
              <a:rPr lang="en-US" sz="1800" dirty="0">
                <a:solidFill>
                  <a:srgbClr val="C00000"/>
                </a:solidFill>
                <a:latin typeface="Consolas" panose="020B0609020204030204" pitchFamily="49" charset="0"/>
              </a:rPr>
              <a:t>() == </a:t>
            </a:r>
            <a:r>
              <a:rPr lang="en-US" sz="1800" dirty="0" err="1">
                <a:solidFill>
                  <a:srgbClr val="C00000"/>
                </a:solidFill>
                <a:latin typeface="Consolas" panose="020B0609020204030204" pitchFamily="49" charset="0"/>
              </a:rPr>
              <a:t>SyntaxKind.ParenthesizedExpression</a:t>
            </a:r>
            <a:endParaRPr lang="en-US" sz="1800" dirty="0">
              <a:solidFill>
                <a:srgbClr val="C00000"/>
              </a:solidFill>
              <a:latin typeface="Consolas" panose="020B0609020204030204" pitchFamily="49" charset="0"/>
            </a:endParaRPr>
          </a:p>
        </p:txBody>
      </p:sp>
      <p:sp>
        <p:nvSpPr>
          <p:cNvPr id="18" name="Arrow: Right 7"/>
          <p:cNvSpPr/>
          <p:nvPr/>
        </p:nvSpPr>
        <p:spPr>
          <a:xfrm>
            <a:off x="4426622" y="3815088"/>
            <a:ext cx="728533" cy="27643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ectangle 19"/>
          <p:cNvSpPr/>
          <p:nvPr/>
        </p:nvSpPr>
        <p:spPr>
          <a:xfrm>
            <a:off x="5275551" y="3713454"/>
            <a:ext cx="3592241"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accent2"/>
                </a:solidFill>
                <a:latin typeface="Consolas" panose="020B0609020204030204" pitchFamily="49" charset="0"/>
              </a:rPr>
              <a:t>receiver.IsKind</a:t>
            </a:r>
            <a:r>
              <a:rPr lang="en-US" sz="1800" dirty="0" smtClean="0">
                <a:solidFill>
                  <a:schemeClr val="accent2"/>
                </a:solidFill>
                <a:latin typeface="Consolas" panose="020B0609020204030204" pitchFamily="49" charset="0"/>
              </a:rPr>
              <a:t>(</a:t>
            </a:r>
            <a:r>
              <a:rPr lang="en-US" sz="1800" dirty="0" err="1" smtClean="0">
                <a:solidFill>
                  <a:schemeClr val="accent2"/>
                </a:solidFill>
                <a:latin typeface="Consolas" panose="020B0609020204030204" pitchFamily="49" charset="0"/>
              </a:rPr>
              <a:t>SyntaxKind.ParenthesizedExpression</a:t>
            </a:r>
            <a:r>
              <a:rPr lang="en-US" sz="1800" dirty="0">
                <a:solidFill>
                  <a:schemeClr val="accent2"/>
                </a:solidFill>
                <a:latin typeface="Consolas" panose="020B0609020204030204" pitchFamily="49" charset="0"/>
              </a:rPr>
              <a:t>)</a:t>
            </a:r>
          </a:p>
        </p:txBody>
      </p:sp>
      <p:sp>
        <p:nvSpPr>
          <p:cNvPr id="21" name="Rectangle 20"/>
          <p:cNvSpPr/>
          <p:nvPr/>
        </p:nvSpPr>
        <p:spPr>
          <a:xfrm>
            <a:off x="342179" y="4478751"/>
            <a:ext cx="4093910"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C00000"/>
                </a:solidFill>
                <a:latin typeface="Consolas" panose="020B0609020204030204" pitchFamily="49" charset="0"/>
              </a:rPr>
              <a:t>m.CSharpKind</a:t>
            </a:r>
            <a:r>
              <a:rPr lang="en-US" sz="1800" dirty="0">
                <a:solidFill>
                  <a:srgbClr val="C00000"/>
                </a:solidFill>
                <a:latin typeface="Consolas" panose="020B0609020204030204" pitchFamily="49" charset="0"/>
              </a:rPr>
              <a:t>() == modifier</a:t>
            </a:r>
          </a:p>
        </p:txBody>
      </p:sp>
      <p:sp>
        <p:nvSpPr>
          <p:cNvPr id="22" name="Arrow: Right 12"/>
          <p:cNvSpPr/>
          <p:nvPr/>
        </p:nvSpPr>
        <p:spPr>
          <a:xfrm>
            <a:off x="4179628" y="4605041"/>
            <a:ext cx="779031" cy="2723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Rectangle 23"/>
          <p:cNvSpPr/>
          <p:nvPr/>
        </p:nvSpPr>
        <p:spPr>
          <a:xfrm>
            <a:off x="4958659" y="4494640"/>
            <a:ext cx="2512625"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accent2"/>
                </a:solidFill>
                <a:latin typeface="Consolas" panose="020B0609020204030204" pitchFamily="49" charset="0"/>
              </a:rPr>
              <a:t>m.IsKind</a:t>
            </a:r>
            <a:r>
              <a:rPr lang="en-US" sz="1800" dirty="0">
                <a:solidFill>
                  <a:schemeClr val="accent2"/>
                </a:solidFill>
                <a:latin typeface="Consolas" panose="020B0609020204030204" pitchFamily="49" charset="0"/>
              </a:rPr>
              <a:t>(modifier)</a:t>
            </a:r>
          </a:p>
        </p:txBody>
      </p:sp>
      <p:sp>
        <p:nvSpPr>
          <p:cNvPr id="25" name="Right Brace 24"/>
          <p:cNvSpPr/>
          <p:nvPr/>
        </p:nvSpPr>
        <p:spPr>
          <a:xfrm rot="5400000">
            <a:off x="4156607" y="1947117"/>
            <a:ext cx="558964" cy="6583311"/>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7" name="TextBox 26"/>
          <p:cNvSpPr txBox="1"/>
          <p:nvPr/>
        </p:nvSpPr>
        <p:spPr>
          <a:xfrm>
            <a:off x="93391" y="5723858"/>
            <a:ext cx="4123427" cy="400110"/>
          </a:xfrm>
          <a:prstGeom prst="rect">
            <a:avLst/>
          </a:prstGeom>
          <a:noFill/>
        </p:spPr>
        <p:txBody>
          <a:bodyPr wrap="square" rtlCol="0">
            <a:spAutoFit/>
          </a:bodyPr>
          <a:lstStyle/>
          <a:p>
            <a:r>
              <a:rPr lang="en-US" dirty="0">
                <a:solidFill>
                  <a:srgbClr val="C00000"/>
                </a:solidFill>
                <a:latin typeface="Consolas" panose="020B0609020204030204" pitchFamily="49" charset="0"/>
              </a:rPr>
              <a:t>&lt;</a:t>
            </a:r>
            <a:r>
              <a:rPr lang="en-US" i="1" dirty="0">
                <a:solidFill>
                  <a:srgbClr val="00B050"/>
                </a:solidFill>
                <a:latin typeface="Consolas" panose="020B0609020204030204" pitchFamily="49" charset="0"/>
              </a:rPr>
              <a:t>name</a:t>
            </a:r>
            <a:r>
              <a:rPr lang="en-US" dirty="0">
                <a:solidFill>
                  <a:srgbClr val="C00000"/>
                </a:solidFill>
                <a:latin typeface="Consolas" panose="020B0609020204030204" pitchFamily="49" charset="0"/>
              </a:rPr>
              <a:t>&gt;.</a:t>
            </a:r>
            <a:r>
              <a:rPr lang="en-US" dirty="0" err="1">
                <a:solidFill>
                  <a:srgbClr val="C00000"/>
                </a:solidFill>
                <a:latin typeface="Consolas" panose="020B0609020204030204" pitchFamily="49" charset="0"/>
              </a:rPr>
              <a:t>CSharpKind</a:t>
            </a:r>
            <a:r>
              <a:rPr lang="en-US" dirty="0">
                <a:solidFill>
                  <a:srgbClr val="C00000"/>
                </a:solidFill>
                <a:latin typeface="Consolas" panose="020B0609020204030204" pitchFamily="49" charset="0"/>
              </a:rPr>
              <a:t>() == &lt;</a:t>
            </a:r>
            <a:r>
              <a:rPr lang="en-US" i="1" dirty="0" err="1">
                <a:solidFill>
                  <a:srgbClr val="00B050"/>
                </a:solidFill>
                <a:latin typeface="Consolas" panose="020B0609020204030204" pitchFamily="49" charset="0"/>
              </a:rPr>
              <a:t>exp</a:t>
            </a:r>
            <a:r>
              <a:rPr lang="en-US" dirty="0">
                <a:solidFill>
                  <a:srgbClr val="C00000"/>
                </a:solidFill>
                <a:latin typeface="Consolas" panose="020B0609020204030204" pitchFamily="49" charset="0"/>
              </a:rPr>
              <a:t>&gt;</a:t>
            </a:r>
            <a:endParaRPr lang="pt-BR" dirty="0">
              <a:solidFill>
                <a:srgbClr val="C00000"/>
              </a:solidFill>
              <a:latin typeface="Consolas" panose="020B0609020204030204" pitchFamily="49" charset="0"/>
            </a:endParaRPr>
          </a:p>
        </p:txBody>
      </p:sp>
      <p:sp>
        <p:nvSpPr>
          <p:cNvPr id="28" name="TextBox 27"/>
          <p:cNvSpPr txBox="1"/>
          <p:nvPr/>
        </p:nvSpPr>
        <p:spPr>
          <a:xfrm>
            <a:off x="5129193" y="5723858"/>
            <a:ext cx="3386157" cy="400110"/>
          </a:xfrm>
          <a:prstGeom prst="rect">
            <a:avLst/>
          </a:prstGeom>
          <a:noFill/>
        </p:spPr>
        <p:txBody>
          <a:bodyPr wrap="square" rtlCol="0">
            <a:spAutoFit/>
          </a:bodyPr>
          <a:lstStyle/>
          <a:p>
            <a:r>
              <a:rPr lang="en-US" dirty="0">
                <a:solidFill>
                  <a:schemeClr val="accent6"/>
                </a:solidFill>
                <a:latin typeface="Consolas" panose="020B0609020204030204" pitchFamily="49" charset="0"/>
              </a:rPr>
              <a:t>&lt;</a:t>
            </a:r>
            <a:r>
              <a:rPr lang="en-US" i="1" dirty="0">
                <a:solidFill>
                  <a:srgbClr val="00B050"/>
                </a:solidFill>
                <a:latin typeface="Consolas" panose="020B0609020204030204" pitchFamily="49" charset="0"/>
              </a:rPr>
              <a:t>name</a:t>
            </a:r>
            <a:r>
              <a:rPr lang="en-US" dirty="0">
                <a:solidFill>
                  <a:schemeClr val="accent6"/>
                </a:solidFill>
                <a:latin typeface="Consolas" panose="020B0609020204030204" pitchFamily="49" charset="0"/>
              </a:rPr>
              <a:t>&gt;.</a:t>
            </a:r>
            <a:r>
              <a:rPr lang="en-US" dirty="0" err="1">
                <a:solidFill>
                  <a:schemeClr val="accent6"/>
                </a:solidFill>
                <a:latin typeface="Consolas" panose="020B0609020204030204" pitchFamily="49" charset="0"/>
              </a:rPr>
              <a:t>IsKind</a:t>
            </a:r>
            <a:r>
              <a:rPr lang="en-US" dirty="0">
                <a:solidFill>
                  <a:schemeClr val="accent6"/>
                </a:solidFill>
                <a:latin typeface="Consolas" panose="020B0609020204030204" pitchFamily="49" charset="0"/>
              </a:rPr>
              <a:t>(&lt;</a:t>
            </a:r>
            <a:r>
              <a:rPr lang="en-US" i="1" dirty="0" err="1">
                <a:solidFill>
                  <a:srgbClr val="00B050"/>
                </a:solidFill>
                <a:latin typeface="Consolas" panose="020B0609020204030204" pitchFamily="49" charset="0"/>
              </a:rPr>
              <a:t>exp</a:t>
            </a:r>
            <a:r>
              <a:rPr lang="en-US" dirty="0">
                <a:solidFill>
                  <a:schemeClr val="accent6"/>
                </a:solidFill>
                <a:latin typeface="Consolas" panose="020B0609020204030204" pitchFamily="49" charset="0"/>
              </a:rPr>
              <a:t>&gt;)</a:t>
            </a:r>
            <a:endParaRPr lang="pt-BR" dirty="0">
              <a:solidFill>
                <a:schemeClr val="accent6"/>
              </a:solidFill>
              <a:latin typeface="Consolas" panose="020B0609020204030204" pitchFamily="49" charset="0"/>
            </a:endParaRPr>
          </a:p>
        </p:txBody>
      </p:sp>
      <p:sp>
        <p:nvSpPr>
          <p:cNvPr id="33" name="Arrow: Right 7"/>
          <p:cNvSpPr/>
          <p:nvPr/>
        </p:nvSpPr>
        <p:spPr>
          <a:xfrm>
            <a:off x="4216818" y="5790055"/>
            <a:ext cx="818314" cy="27332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TextBox 15"/>
          <p:cNvSpPr txBox="1"/>
          <p:nvPr/>
        </p:nvSpPr>
        <p:spPr>
          <a:xfrm>
            <a:off x="-17253" y="6271369"/>
            <a:ext cx="7890294" cy="646331"/>
          </a:xfrm>
          <a:prstGeom prst="rect">
            <a:avLst/>
          </a:prstGeom>
          <a:noFill/>
        </p:spPr>
        <p:txBody>
          <a:bodyPr wrap="square" rtlCol="0">
            <a:spAutoFit/>
          </a:bodyPr>
          <a:lstStyle/>
          <a:p>
            <a:pPr>
              <a:spcBef>
                <a:spcPts val="0"/>
              </a:spcBef>
            </a:pPr>
            <a:r>
              <a:rPr lang="en-US" sz="1800" i="1" dirty="0" smtClean="0">
                <a:solidFill>
                  <a:srgbClr val="C00000"/>
                </a:solidFill>
                <a:latin typeface="Segoe UI" panose="020B0502040204020203" pitchFamily="34" charset="0"/>
                <a:cs typeface="Segoe UI" panose="020B0502040204020203" pitchFamily="34" charset="0"/>
              </a:rPr>
              <a:t>Learning Syntactic Program Transformations from Examples</a:t>
            </a:r>
            <a:endParaRPr lang="en-US" sz="1800" i="1" dirty="0">
              <a:solidFill>
                <a:srgbClr val="C00000"/>
              </a:solidFill>
              <a:latin typeface="Segoe UI" panose="020B0502040204020203" pitchFamily="34" charset="0"/>
              <a:cs typeface="Segoe UI" panose="020B0502040204020203" pitchFamily="34" charset="0"/>
            </a:endParaRPr>
          </a:p>
          <a:p>
            <a:pPr>
              <a:spcBef>
                <a:spcPts val="0"/>
              </a:spcBef>
            </a:pPr>
            <a:r>
              <a:rPr lang="en-US" sz="1800" dirty="0" smtClean="0">
                <a:solidFill>
                  <a:srgbClr val="C00000"/>
                </a:solidFill>
                <a:latin typeface="Segoe UI" panose="020B0502040204020203" pitchFamily="34" charset="0"/>
                <a:cs typeface="Segoe UI" panose="020B0502040204020203" pitchFamily="34" charset="0"/>
              </a:rPr>
              <a:t>ICSE 2017; Rolim, Soares, Antoni, Polozov, Gulwani, Gheyi, Suzuki, Hartmann</a:t>
            </a:r>
          </a:p>
        </p:txBody>
      </p:sp>
    </p:spTree>
    <p:custDataLst>
      <p:tags r:id="rId1"/>
    </p:custDataLst>
    <p:extLst>
      <p:ext uri="{BB962C8B-B14F-4D97-AF65-F5344CB8AC3E}">
        <p14:creationId xmlns:p14="http://schemas.microsoft.com/office/powerpoint/2010/main" val="3738578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20" grpId="0"/>
      <p:bldP spid="21" grpId="0"/>
      <p:bldP spid="22" grpId="0" animBg="1"/>
      <p:bldP spid="24" grpId="0"/>
      <p:bldP spid="25" grpId="0" animBg="1"/>
      <p:bldP spid="27" grpId="0"/>
      <p:bldP spid="28"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Programming by Examples (PBE)</a:t>
            </a:r>
            <a:endParaRPr lang="en-US" dirty="0">
              <a:latin typeface="Segoe UI" panose="020B0502040204020203" pitchFamily="34" charset="0"/>
              <a:cs typeface="Segoe UI" panose="020B0502040204020203" pitchFamily="34" charset="0"/>
            </a:endParaRPr>
          </a:p>
        </p:txBody>
      </p:sp>
      <p:sp>
        <p:nvSpPr>
          <p:cNvPr id="16" name="TextBox 15"/>
          <p:cNvSpPr txBox="1"/>
          <p:nvPr/>
        </p:nvSpPr>
        <p:spPr>
          <a:xfrm>
            <a:off x="131066" y="1099398"/>
            <a:ext cx="8696632" cy="4955203"/>
          </a:xfrm>
          <a:prstGeom prst="rect">
            <a:avLst/>
          </a:prstGeom>
          <a:noFill/>
        </p:spPr>
        <p:txBody>
          <a:bodyPr wrap="square" rtlCol="0">
            <a:spAutoFit/>
          </a:bodyPr>
          <a:lstStyle/>
          <a:p>
            <a:pPr>
              <a:spcBef>
                <a:spcPts val="0"/>
              </a:spcBef>
            </a:pPr>
            <a:r>
              <a:rPr lang="en-US" sz="2400" dirty="0" smtClean="0">
                <a:latin typeface="Segoe UI" panose="020B0502040204020203" pitchFamily="34" charset="0"/>
                <a:cs typeface="Segoe UI" panose="020B0502040204020203" pitchFamily="34" charset="0"/>
              </a:rPr>
              <a:t>The task of synthesizing a program in an </a:t>
            </a:r>
            <a:r>
              <a:rPr lang="en-US" sz="2400" dirty="0">
                <a:solidFill>
                  <a:srgbClr val="C00000"/>
                </a:solidFill>
                <a:latin typeface="Segoe UI" panose="020B0502040204020203" pitchFamily="34" charset="0"/>
                <a:cs typeface="Segoe UI" panose="020B0502040204020203" pitchFamily="34" charset="0"/>
              </a:rPr>
              <a:t>underlying language</a:t>
            </a:r>
            <a:r>
              <a:rPr lang="en-US" sz="2400" dirty="0">
                <a:latin typeface="Segoe UI" panose="020B0502040204020203" pitchFamily="34" charset="0"/>
                <a:cs typeface="Segoe UI" panose="020B0502040204020203" pitchFamily="34" charset="0"/>
              </a:rPr>
              <a:t> from </a:t>
            </a:r>
            <a:r>
              <a:rPr lang="en-US" sz="2400" dirty="0" smtClean="0">
                <a:solidFill>
                  <a:srgbClr val="C00000"/>
                </a:solidFill>
                <a:latin typeface="Segoe UI" panose="020B0502040204020203" pitchFamily="34" charset="0"/>
                <a:cs typeface="Segoe UI" panose="020B0502040204020203" pitchFamily="34" charset="0"/>
              </a:rPr>
              <a:t>example-based specification </a:t>
            </a:r>
            <a:r>
              <a:rPr lang="en-US" sz="2400" dirty="0">
                <a:latin typeface="Segoe UI" panose="020B0502040204020203" pitchFamily="34" charset="0"/>
                <a:cs typeface="Segoe UI" panose="020B0502040204020203" pitchFamily="34" charset="0"/>
              </a:rPr>
              <a:t>using a</a:t>
            </a:r>
            <a:r>
              <a:rPr lang="en-US" sz="2400" dirty="0" smtClean="0">
                <a:latin typeface="Segoe UI" panose="020B0502040204020203" pitchFamily="34" charset="0"/>
                <a:cs typeface="Segoe UI" panose="020B0502040204020203" pitchFamily="34" charset="0"/>
              </a:rPr>
              <a:t> </a:t>
            </a:r>
            <a:r>
              <a:rPr lang="en-US" sz="2400" dirty="0">
                <a:solidFill>
                  <a:srgbClr val="C00000"/>
                </a:solidFill>
                <a:latin typeface="Segoe UI" panose="020B0502040204020203" pitchFamily="34" charset="0"/>
                <a:cs typeface="Segoe UI" panose="020B0502040204020203" pitchFamily="34" charset="0"/>
              </a:rPr>
              <a:t>search algorithm</a:t>
            </a:r>
            <a:r>
              <a:rPr lang="en-US" sz="2400" dirty="0" smtClean="0">
                <a:latin typeface="Segoe UI" panose="020B0502040204020203" pitchFamily="34" charset="0"/>
                <a:cs typeface="Segoe UI" panose="020B0502040204020203" pitchFamily="34" charset="0"/>
              </a:rPr>
              <a:t>.</a:t>
            </a:r>
          </a:p>
          <a:p>
            <a:pPr>
              <a:spcBef>
                <a:spcPts val="0"/>
              </a:spcBef>
            </a:pPr>
            <a:endParaRPr lang="en-US" sz="1000" dirty="0" smtClean="0">
              <a:latin typeface="Segoe UI" panose="020B0502040204020203" pitchFamily="34" charset="0"/>
              <a:cs typeface="Segoe UI" panose="020B0502040204020203" pitchFamily="34" charset="0"/>
            </a:endParaRPr>
          </a:p>
          <a:p>
            <a:pPr>
              <a:spcBef>
                <a:spcPts val="0"/>
              </a:spcBef>
            </a:pP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An old problem but enabled </a:t>
            </a:r>
            <a:r>
              <a:rPr lang="en-US" sz="2400" dirty="0">
                <a:latin typeface="Segoe UI" panose="020B0502040204020203" pitchFamily="34" charset="0"/>
                <a:cs typeface="Segoe UI" panose="020B0502040204020203" pitchFamily="34" charset="0"/>
              </a:rPr>
              <a:t>today by </a:t>
            </a: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better </a:t>
            </a:r>
            <a:r>
              <a:rPr lang="en-US" sz="2400" dirty="0">
                <a:latin typeface="Segoe UI" panose="020B0502040204020203" pitchFamily="34" charset="0"/>
                <a:cs typeface="Segoe UI" panose="020B0502040204020203" pitchFamily="34" charset="0"/>
              </a:rPr>
              <a:t>algorithms &amp;</a:t>
            </a:r>
            <a:r>
              <a:rPr lang="en-US" sz="2400" dirty="0" smtClean="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faster </a:t>
            </a:r>
            <a:r>
              <a:rPr lang="en-US" sz="2400" dirty="0" smtClean="0">
                <a:latin typeface="Segoe UI" panose="020B0502040204020203" pitchFamily="34" charset="0"/>
                <a:cs typeface="Segoe UI" panose="020B0502040204020203" pitchFamily="34" charset="0"/>
              </a:rPr>
              <a:t>machines.</a:t>
            </a:r>
            <a:endParaRPr lang="en-US" sz="2400" dirty="0">
              <a:latin typeface="Segoe UI" panose="020B0502040204020203" pitchFamily="34" charset="0"/>
              <a:cs typeface="Segoe UI" panose="020B0502040204020203" pitchFamily="34" charset="0"/>
            </a:endParaRPr>
          </a:p>
          <a:p>
            <a:pPr>
              <a:spcBef>
                <a:spcPts val="0"/>
              </a:spcBef>
            </a:pPr>
            <a:endParaRPr lang="en-US" sz="2400" dirty="0">
              <a:latin typeface="Segoe UI" panose="020B0502040204020203" pitchFamily="34" charset="0"/>
              <a:cs typeface="Segoe UI" panose="020B0502040204020203" pitchFamily="34" charset="0"/>
            </a:endParaRPr>
          </a:p>
          <a:p>
            <a:pPr>
              <a:spcBef>
                <a:spcPts val="0"/>
              </a:spcBef>
            </a:pP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The new </a:t>
            </a:r>
            <a:r>
              <a:rPr lang="en-US" sz="2400" dirty="0">
                <a:latin typeface="Segoe UI" panose="020B0502040204020203" pitchFamily="34" charset="0"/>
                <a:cs typeface="Segoe UI" panose="020B0502040204020203" pitchFamily="34" charset="0"/>
              </a:rPr>
              <a:t>programming </a:t>
            </a:r>
            <a:r>
              <a:rPr lang="en-US" sz="2400" dirty="0" smtClean="0">
                <a:latin typeface="Segoe UI" panose="020B0502040204020203" pitchFamily="34" charset="0"/>
                <a:cs typeface="Segoe UI" panose="020B0502040204020203" pitchFamily="34" charset="0"/>
              </a:rPr>
              <a:t>revolution</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Enables </a:t>
            </a:r>
            <a:r>
              <a:rPr lang="en-US" sz="2200" dirty="0">
                <a:latin typeface="Segoe UI" panose="020B0502040204020203" pitchFamily="34" charset="0"/>
                <a:cs typeface="Segoe UI" panose="020B0502040204020203" pitchFamily="34" charset="0"/>
              </a:rPr>
              <a:t>10-100x productivity for programmers.</a:t>
            </a:r>
          </a:p>
          <a:p>
            <a:pPr>
              <a:spcBef>
                <a:spcPts val="0"/>
              </a:spcBef>
            </a:pP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The </a:t>
            </a:r>
            <a:r>
              <a:rPr lang="en-US" sz="2400" dirty="0">
                <a:latin typeface="Segoe UI" panose="020B0502040204020203" pitchFamily="34" charset="0"/>
                <a:cs typeface="Segoe UI" panose="020B0502040204020203" pitchFamily="34" charset="0"/>
              </a:rPr>
              <a:t>new </a:t>
            </a:r>
            <a:r>
              <a:rPr lang="en-US" sz="2400" dirty="0" smtClean="0">
                <a:latin typeface="Segoe UI" panose="020B0502040204020203" pitchFamily="34" charset="0"/>
                <a:cs typeface="Segoe UI" panose="020B0502040204020203" pitchFamily="34" charset="0"/>
              </a:rPr>
              <a:t>computer user </a:t>
            </a:r>
            <a:r>
              <a:rPr lang="en-US" sz="2400" dirty="0">
                <a:latin typeface="Segoe UI" panose="020B0502040204020203" pitchFamily="34" charset="0"/>
                <a:cs typeface="Segoe UI" panose="020B0502040204020203" pitchFamily="34" charset="0"/>
              </a:rPr>
              <a:t>experience</a:t>
            </a:r>
          </a:p>
          <a:p>
            <a:pPr marL="342900" indent="-342900">
              <a:spcBef>
                <a:spcPts val="0"/>
              </a:spcBef>
              <a:buFont typeface="Arial" panose="020B0604020202020204" pitchFamily="34" charset="0"/>
              <a:buChar char="•"/>
            </a:pPr>
            <a:r>
              <a:rPr lang="en-US" sz="2200" dirty="0">
                <a:latin typeface="Segoe UI" panose="020B0502040204020203" pitchFamily="34" charset="0"/>
                <a:cs typeface="Segoe UI" panose="020B0502040204020203" pitchFamily="34" charset="0"/>
              </a:rPr>
              <a:t>99% </a:t>
            </a:r>
            <a:r>
              <a:rPr lang="en-US" sz="2200" dirty="0" smtClean="0">
                <a:latin typeface="Segoe UI" panose="020B0502040204020203" pitchFamily="34" charset="0"/>
                <a:cs typeface="Segoe UI" panose="020B0502040204020203" pitchFamily="34" charset="0"/>
              </a:rPr>
              <a:t>users </a:t>
            </a:r>
            <a:r>
              <a:rPr lang="en-US" sz="2200" dirty="0">
                <a:latin typeface="Segoe UI" panose="020B0502040204020203" pitchFamily="34" charset="0"/>
                <a:cs typeface="Segoe UI" panose="020B0502040204020203" pitchFamily="34" charset="0"/>
              </a:rPr>
              <a:t>can’t </a:t>
            </a:r>
            <a:r>
              <a:rPr lang="en-US" sz="2200" dirty="0" smtClean="0">
                <a:latin typeface="Segoe UI" panose="020B0502040204020203" pitchFamily="34" charset="0"/>
                <a:cs typeface="Segoe UI" panose="020B0502040204020203" pitchFamily="34" charset="0"/>
              </a:rPr>
              <a:t>program and struggle with repetitive tasks.</a:t>
            </a:r>
          </a:p>
          <a:p>
            <a:pPr marL="342900" indent="-342900">
              <a:spcBef>
                <a:spcPts val="0"/>
              </a:spcBef>
              <a:buFont typeface="Arial" panose="020B0604020202020204" pitchFamily="34" charset="0"/>
              <a:buChar char="•"/>
            </a:pPr>
            <a:r>
              <a:rPr lang="en-US" sz="2200" dirty="0">
                <a:latin typeface="Segoe UI" panose="020B0502040204020203" pitchFamily="34" charset="0"/>
                <a:cs typeface="Segoe UI" panose="020B0502040204020203" pitchFamily="34" charset="0"/>
              </a:rPr>
              <a:t>N</a:t>
            </a:r>
            <a:r>
              <a:rPr lang="en-US" sz="2200" dirty="0" smtClean="0">
                <a:latin typeface="Segoe UI" panose="020B0502040204020203" pitchFamily="34" charset="0"/>
                <a:cs typeface="Segoe UI" panose="020B0502040204020203" pitchFamily="34" charset="0"/>
              </a:rPr>
              <a:t>on-programmers can now </a:t>
            </a:r>
            <a:r>
              <a:rPr lang="en-US" sz="2200" dirty="0">
                <a:latin typeface="Segoe UI" panose="020B0502040204020203" pitchFamily="34" charset="0"/>
                <a:cs typeface="Segoe UI" panose="020B0502040204020203" pitchFamily="34" charset="0"/>
              </a:rPr>
              <a:t>create scripts &amp; achieve more</a:t>
            </a:r>
            <a:r>
              <a:rPr lang="en-US" sz="2200" dirty="0" smtClean="0">
                <a:latin typeface="Segoe UI" panose="020B0502040204020203" pitchFamily="34" charset="0"/>
                <a:cs typeface="Segoe UI" panose="020B0502040204020203" pitchFamily="34" charset="0"/>
              </a:rPr>
              <a:t>.</a:t>
            </a:r>
            <a:endParaRPr lang="en-US" sz="2200" dirty="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217" y="2009525"/>
            <a:ext cx="2359926" cy="2326686"/>
          </a:xfrm>
          <a:prstGeom prst="rect">
            <a:avLst/>
          </a:prstGeom>
        </p:spPr>
      </p:pic>
    </p:spTree>
    <p:extLst>
      <p:ext uri="{BB962C8B-B14F-4D97-AF65-F5344CB8AC3E}">
        <p14:creationId xmlns:p14="http://schemas.microsoft.com/office/powerpoint/2010/main" val="4025835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5" y="304800"/>
            <a:ext cx="8308675" cy="609600"/>
          </a:xfrm>
        </p:spPr>
        <p:txBody>
          <a:bodyPr/>
          <a:lstStyle/>
          <a:p>
            <a:r>
              <a:rPr lang="en-US" dirty="0" smtClean="0">
                <a:latin typeface="Segoe UI" panose="020B0502040204020203" pitchFamily="34" charset="0"/>
                <a:cs typeface="Segoe UI" panose="020B0502040204020203" pitchFamily="34" charset="0"/>
              </a:rPr>
              <a:t>Repetitive Corrections in Student Assignments</a:t>
            </a:r>
            <a:endParaRPr lang="en-US" dirty="0">
              <a:latin typeface="Segoe UI" panose="020B0502040204020203" pitchFamily="34" charset="0"/>
              <a:cs typeface="Segoe UI" panose="020B0502040204020203" pitchFamily="34" charset="0"/>
            </a:endParaRPr>
          </a:p>
        </p:txBody>
      </p:sp>
      <p:sp>
        <p:nvSpPr>
          <p:cNvPr id="16" name="Right Brace 15"/>
          <p:cNvSpPr/>
          <p:nvPr/>
        </p:nvSpPr>
        <p:spPr>
          <a:xfrm rot="5400000">
            <a:off x="4120329" y="1360425"/>
            <a:ext cx="558964" cy="6583311"/>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16"/>
          <p:cNvSpPr/>
          <p:nvPr/>
        </p:nvSpPr>
        <p:spPr>
          <a:xfrm>
            <a:off x="1197793" y="3947785"/>
            <a:ext cx="493277"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k</a:t>
            </a:r>
          </a:p>
        </p:txBody>
      </p:sp>
      <p:sp>
        <p:nvSpPr>
          <p:cNvPr id="18" name="Arrow: Right 19"/>
          <p:cNvSpPr/>
          <p:nvPr/>
        </p:nvSpPr>
        <p:spPr>
          <a:xfrm>
            <a:off x="1711261" y="4015842"/>
            <a:ext cx="461563" cy="3960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p:cNvSpPr/>
          <p:nvPr/>
        </p:nvSpPr>
        <p:spPr>
          <a:xfrm>
            <a:off x="2154074" y="3967267"/>
            <a:ext cx="1024630"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term(k)</a:t>
            </a:r>
          </a:p>
        </p:txBody>
      </p:sp>
      <p:sp>
        <p:nvSpPr>
          <p:cNvPr id="29" name="Rectangle 28"/>
          <p:cNvSpPr/>
          <p:nvPr/>
        </p:nvSpPr>
        <p:spPr>
          <a:xfrm>
            <a:off x="5462238" y="3901450"/>
            <a:ext cx="493277"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n</a:t>
            </a:r>
          </a:p>
        </p:txBody>
      </p:sp>
      <p:sp>
        <p:nvSpPr>
          <p:cNvPr id="30" name="Arrow: Right 24"/>
          <p:cNvSpPr/>
          <p:nvPr/>
        </p:nvSpPr>
        <p:spPr>
          <a:xfrm>
            <a:off x="5975706" y="3969507"/>
            <a:ext cx="461563" cy="3960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6418519" y="3920932"/>
            <a:ext cx="1024630"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term(n)</a:t>
            </a:r>
          </a:p>
        </p:txBody>
      </p:sp>
      <p:sp>
        <p:nvSpPr>
          <p:cNvPr id="33" name="Arrow: Right 38"/>
          <p:cNvSpPr/>
          <p:nvPr/>
        </p:nvSpPr>
        <p:spPr>
          <a:xfrm>
            <a:off x="4032445" y="5676036"/>
            <a:ext cx="734732" cy="2837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p:cNvSpPr txBox="1"/>
          <p:nvPr/>
        </p:nvSpPr>
        <p:spPr>
          <a:xfrm>
            <a:off x="3074723" y="5604637"/>
            <a:ext cx="9769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&lt;</a:t>
            </a:r>
            <a:r>
              <a:rPr kumimoji="0" lang="en-US" sz="1800" b="0" i="1" u="none" strike="noStrike" kern="1200" cap="none" spc="0" normalizeH="0" baseline="0" noProof="0" dirty="0">
                <a:ln>
                  <a:noFill/>
                </a:ln>
                <a:solidFill>
                  <a:srgbClr val="00B050"/>
                </a:solidFill>
                <a:effectLst/>
                <a:uLnTx/>
                <a:uFillTx/>
                <a:latin typeface="Consolas" panose="020B0609020204030204" pitchFamily="49" charset="0"/>
                <a:ea typeface="+mn-ea"/>
                <a:cs typeface="+mn-cs"/>
              </a:rPr>
              <a:t>name</a:t>
            </a:r>
            <a:r>
              <a:rPr kumimoji="0" lang="en-US" sz="18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&gt;</a:t>
            </a:r>
            <a:endParaRPr kumimoji="0" lang="pt-BR" sz="18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endParaRPr>
          </a:p>
        </p:txBody>
      </p:sp>
      <p:sp>
        <p:nvSpPr>
          <p:cNvPr id="36" name="TextBox 35"/>
          <p:cNvSpPr txBox="1"/>
          <p:nvPr/>
        </p:nvSpPr>
        <p:spPr>
          <a:xfrm>
            <a:off x="4841508" y="5601664"/>
            <a:ext cx="19770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term(&lt;</a:t>
            </a:r>
            <a:r>
              <a:rPr kumimoji="0" lang="en-US" sz="1800" b="0" i="1" u="none" strike="noStrike" kern="1200" cap="none" spc="0" normalizeH="0" baseline="0" noProof="0" dirty="0">
                <a:ln>
                  <a:noFill/>
                </a:ln>
                <a:solidFill>
                  <a:srgbClr val="00B050"/>
                </a:solidFill>
                <a:effectLst/>
                <a:uLnTx/>
                <a:uFillTx/>
                <a:latin typeface="Consolas" panose="020B0609020204030204" pitchFamily="49" charset="0"/>
                <a:ea typeface="+mn-ea"/>
                <a:cs typeface="+mn-cs"/>
              </a:rPr>
              <a:t>name</a:t>
            </a:r>
            <a:r>
              <a:rPr kumimoji="0" lang="en-US" sz="18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&gt;)</a:t>
            </a:r>
            <a:endParaRPr kumimoji="0" lang="pt-BR" sz="18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endParaRPr>
          </a:p>
        </p:txBody>
      </p:sp>
      <p:sp>
        <p:nvSpPr>
          <p:cNvPr id="37" name="Rectangle 36">
            <a:extLst>
              <a:ext uri="{FF2B5EF4-FFF2-40B4-BE49-F238E27FC236}">
                <a16:creationId xmlns:a16="http://schemas.microsoft.com/office/drawing/2014/main" id="{540361CE-348C-4FDD-846E-6360867723BC}"/>
              </a:ext>
            </a:extLst>
          </p:cNvPr>
          <p:cNvSpPr/>
          <p:nvPr/>
        </p:nvSpPr>
        <p:spPr>
          <a:xfrm>
            <a:off x="4276763" y="1949760"/>
            <a:ext cx="4700460" cy="1477328"/>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def</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product(n, term):</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pt-BR" sz="1800" b="1" i="0" u="none" strike="noStrike" kern="1200" cap="none" spc="2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if</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(n ==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pt-BR" sz="1800" b="1" i="0" u="none" strike="noStrike" kern="1200" cap="none" spc="2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product(n-1, term)*n</a:t>
            </a:r>
            <a:endParaRPr kumimoji="0" lang="pt-BR"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rPr>
              <a:t>+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rPr>
              <a:t>return</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rPr>
              <a:t> product(n-1, term)*term(n</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cs typeface="Courier New" panose="02070309020205020404" pitchFamily="49" charset="0"/>
              </a:rPr>
              <a:t>)</a:t>
            </a:r>
            <a:endParaRPr kumimoji="0" lang="en-US" sz="1800" b="0"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endParaRPr>
          </a:p>
        </p:txBody>
      </p:sp>
      <p:sp>
        <p:nvSpPr>
          <p:cNvPr id="38" name="Rectangle 37">
            <a:extLst>
              <a:ext uri="{FF2B5EF4-FFF2-40B4-BE49-F238E27FC236}">
                <a16:creationId xmlns:a16="http://schemas.microsoft.com/office/drawing/2014/main" id="{42B6DD02-D23A-4667-8111-D5614BD7FF40}"/>
              </a:ext>
            </a:extLst>
          </p:cNvPr>
          <p:cNvSpPr/>
          <p:nvPr/>
        </p:nvSpPr>
        <p:spPr>
          <a:xfrm>
            <a:off x="141928" y="1635230"/>
            <a:ext cx="3808689" cy="203132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def</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product(n, term):</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pt-BR" sz="1800" b="0" i="0" u="none" strike="noStrike" kern="1200" cap="none" spc="2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total, k = 1,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while</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k&lt;=n:</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lang="en-US" sz="1800" spc="20" dirty="0">
                <a:solidFill>
                  <a:srgbClr val="C00000"/>
                </a:solidFill>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total </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total * k</a:t>
            </a:r>
            <a:endParaRPr kumimoji="0" lang="pt-BR"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total = total * term(k)</a:t>
            </a:r>
            <a:endParaRPr kumimoji="0" lang="pt-BR" sz="1800" b="0" i="0" u="none" strike="noStrike" kern="1200" cap="none" spc="0" normalizeH="0" baseline="0" noProof="0" dirty="0">
              <a:ln>
                <a:noFill/>
              </a:ln>
              <a:solidFill>
                <a:srgbClr val="00009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k = k + 1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pt-BR" sz="1800" b="1" i="0" u="none" strike="noStrike" kern="1200" cap="none" spc="20" normalizeH="0" baseline="0" noProof="0" dirty="0" err="1">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pt-BR"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total</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17253" y="6271369"/>
            <a:ext cx="7890294" cy="646331"/>
          </a:xfrm>
          <a:prstGeom prst="rect">
            <a:avLst/>
          </a:prstGeom>
          <a:noFill/>
        </p:spPr>
        <p:txBody>
          <a:bodyPr wrap="square" rtlCol="0">
            <a:spAutoFit/>
          </a:bodyPr>
          <a:lstStyle/>
          <a:p>
            <a:pPr>
              <a:spcBef>
                <a:spcPts val="0"/>
              </a:spcBef>
            </a:pPr>
            <a:r>
              <a:rPr lang="en-US" sz="1800" i="1" dirty="0" smtClean="0">
                <a:solidFill>
                  <a:srgbClr val="C00000"/>
                </a:solidFill>
                <a:latin typeface="Segoe UI" panose="020B0502040204020203" pitchFamily="34" charset="0"/>
                <a:cs typeface="Segoe UI" panose="020B0502040204020203" pitchFamily="34" charset="0"/>
              </a:rPr>
              <a:t>Learning Syntactic Program Transformations from Examples</a:t>
            </a:r>
            <a:endParaRPr lang="en-US" sz="1800" i="1" dirty="0">
              <a:solidFill>
                <a:srgbClr val="C00000"/>
              </a:solidFill>
              <a:latin typeface="Segoe UI" panose="020B0502040204020203" pitchFamily="34" charset="0"/>
              <a:cs typeface="Segoe UI" panose="020B0502040204020203" pitchFamily="34" charset="0"/>
            </a:endParaRPr>
          </a:p>
          <a:p>
            <a:pPr>
              <a:spcBef>
                <a:spcPts val="0"/>
              </a:spcBef>
            </a:pPr>
            <a:r>
              <a:rPr lang="en-US" sz="1800" dirty="0" smtClean="0">
                <a:solidFill>
                  <a:srgbClr val="C00000"/>
                </a:solidFill>
                <a:latin typeface="Segoe UI" panose="020B0502040204020203" pitchFamily="34" charset="0"/>
                <a:cs typeface="Segoe UI" panose="020B0502040204020203" pitchFamily="34" charset="0"/>
              </a:rPr>
              <a:t>ICSE 2017; Rolim, Soares, Antoni, Polozov, Gulwani, Gheyi, Suzuki, Hartmann</a:t>
            </a:r>
          </a:p>
        </p:txBody>
      </p:sp>
    </p:spTree>
    <p:extLst>
      <p:ext uri="{BB962C8B-B14F-4D97-AF65-F5344CB8AC3E}">
        <p14:creationId xmlns:p14="http://schemas.microsoft.com/office/powerpoint/2010/main" val="2545508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8" grpId="0"/>
      <p:bldP spid="29" grpId="0"/>
      <p:bldP spid="30" grpId="0" animBg="1"/>
      <p:bldP spid="32" grpId="0"/>
      <p:bldP spid="33" grpId="0" animBg="1"/>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71013" y="1166698"/>
          <a:ext cx="8625697" cy="4095416"/>
        </p:xfrm>
        <a:graphic>
          <a:graphicData uri="http://schemas.openxmlformats.org/drawingml/2006/table">
            <a:tbl>
              <a:tblPr firstRow="1" bandRow="1">
                <a:tableStyleId>{5C22544A-7EE6-4342-B048-85BDC9FD1C3A}</a:tableStyleId>
              </a:tblPr>
              <a:tblGrid>
                <a:gridCol w="4388264">
                  <a:extLst>
                    <a:ext uri="{9D8B030D-6E8A-4147-A177-3AD203B41FA5}">
                      <a16:colId xmlns:a16="http://schemas.microsoft.com/office/drawing/2014/main" val="20000"/>
                    </a:ext>
                  </a:extLst>
                </a:gridCol>
                <a:gridCol w="4237433">
                  <a:extLst>
                    <a:ext uri="{9D8B030D-6E8A-4147-A177-3AD203B41FA5}">
                      <a16:colId xmlns:a16="http://schemas.microsoft.com/office/drawing/2014/main" val="20001"/>
                    </a:ext>
                  </a:extLst>
                </a:gridCol>
              </a:tblGrid>
              <a:tr h="553435">
                <a:tc>
                  <a:txBody>
                    <a:bodyPr/>
                    <a:lstStyle/>
                    <a:p>
                      <a:r>
                        <a:rPr lang="en-US" sz="2400" dirty="0" smtClean="0">
                          <a:latin typeface="Segoe UI" panose="020B0502040204020203" pitchFamily="34" charset="0"/>
                          <a:cs typeface="Segoe UI" panose="020B0502040204020203" pitchFamily="34" charset="0"/>
                        </a:rPr>
                        <a:t>Traditional PBE</a:t>
                      </a:r>
                      <a:endParaRPr lang="en-US" sz="2400" dirty="0">
                        <a:latin typeface="Segoe UI" panose="020B0502040204020203" pitchFamily="34" charset="0"/>
                        <a:cs typeface="Segoe UI" panose="020B0502040204020203" pitchFamily="34" charset="0"/>
                      </a:endParaRPr>
                    </a:p>
                  </a:txBody>
                  <a:tcPr/>
                </a:tc>
                <a:tc>
                  <a:txBody>
                    <a:bodyPr/>
                    <a:lstStyle/>
                    <a:p>
                      <a:r>
                        <a:rPr lang="en-US" sz="2400" dirty="0" smtClean="0">
                          <a:latin typeface="Segoe UI" panose="020B0502040204020203" pitchFamily="34" charset="0"/>
                          <a:cs typeface="Segoe UI" panose="020B0502040204020203" pitchFamily="34" charset="0"/>
                        </a:rPr>
                        <a:t>Traditional</a:t>
                      </a:r>
                      <a:r>
                        <a:rPr lang="en-US" sz="2400" baseline="0" dirty="0" smtClean="0">
                          <a:latin typeface="Segoe UI" panose="020B0502040204020203" pitchFamily="34" charset="0"/>
                          <a:cs typeface="Segoe UI" panose="020B0502040204020203" pitchFamily="34" charset="0"/>
                        </a:rPr>
                        <a:t> ML</a:t>
                      </a:r>
                      <a:endParaRPr lang="en-US"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553435">
                <a:tc>
                  <a:txBody>
                    <a:bodyPr/>
                    <a:lstStyle/>
                    <a:p>
                      <a:r>
                        <a:rPr lang="en-US" sz="2300" dirty="0" smtClean="0">
                          <a:latin typeface="Segoe UI" panose="020B0502040204020203" pitchFamily="34" charset="0"/>
                          <a:cs typeface="Segoe UI" panose="020B0502040204020203" pitchFamily="34" charset="0"/>
                        </a:rPr>
                        <a:t>Requires few</a:t>
                      </a:r>
                      <a:r>
                        <a:rPr lang="en-US" sz="2300" baseline="0" dirty="0" smtClean="0">
                          <a:latin typeface="Segoe UI" panose="020B0502040204020203" pitchFamily="34" charset="0"/>
                          <a:cs typeface="Segoe UI" panose="020B0502040204020203" pitchFamily="34" charset="0"/>
                        </a:rPr>
                        <a:t> examples.</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Requires</a:t>
                      </a:r>
                      <a:r>
                        <a:rPr lang="en-US" sz="2300" baseline="0" dirty="0" smtClean="0">
                          <a:latin typeface="Segoe UI" panose="020B0502040204020203" pitchFamily="34" charset="0"/>
                          <a:cs typeface="Segoe UI" panose="020B0502040204020203" pitchFamily="34" charset="0"/>
                        </a:rPr>
                        <a:t> too many examples.</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996182">
                <a:tc>
                  <a:txBody>
                    <a:bodyPr/>
                    <a:lstStyle/>
                    <a:p>
                      <a:r>
                        <a:rPr lang="en-US" sz="2300" dirty="0" smtClean="0">
                          <a:latin typeface="Segoe UI" panose="020B0502040204020203" pitchFamily="34" charset="0"/>
                          <a:cs typeface="Segoe UI" panose="020B0502040204020203" pitchFamily="34" charset="0"/>
                        </a:rPr>
                        <a:t>Generates human</a:t>
                      </a:r>
                      <a:r>
                        <a:rPr lang="en-US" sz="2300" baseline="0" dirty="0" smtClean="0">
                          <a:latin typeface="Segoe UI" panose="020B0502040204020203" pitchFamily="34" charset="0"/>
                          <a:cs typeface="Segoe UI" panose="020B0502040204020203" pitchFamily="34" charset="0"/>
                        </a:rPr>
                        <a:t> readable and editable models.</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Generates</a:t>
                      </a:r>
                      <a:r>
                        <a:rPr lang="en-US" sz="2300" baseline="0" dirty="0" smtClean="0">
                          <a:latin typeface="Segoe UI" panose="020B0502040204020203" pitchFamily="34" charset="0"/>
                          <a:cs typeface="Segoe UI" panose="020B0502040204020203" pitchFamily="34" charset="0"/>
                        </a:rPr>
                        <a:t> black-box models.</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996182">
                <a:tc>
                  <a:txBody>
                    <a:bodyPr/>
                    <a:lstStyle/>
                    <a:p>
                      <a:r>
                        <a:rPr lang="en-US" sz="2300" dirty="0" smtClean="0">
                          <a:latin typeface="Segoe UI" panose="020B0502040204020203" pitchFamily="34" charset="0"/>
                          <a:cs typeface="Segoe UI" panose="020B0502040204020203" pitchFamily="34" charset="0"/>
                        </a:rPr>
                        <a:t>Models are deterministic &amp; intended to</a:t>
                      </a:r>
                      <a:r>
                        <a:rPr lang="en-US" sz="2300" baseline="0" dirty="0" smtClean="0">
                          <a:latin typeface="Segoe UI" panose="020B0502040204020203" pitchFamily="34" charset="0"/>
                          <a:cs typeface="Segoe UI" panose="020B0502040204020203" pitchFamily="34" charset="0"/>
                        </a:rPr>
                        <a:t> work correctly.</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Models are probabilistic &amp; aimed for high precision.</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996182">
                <a:tc>
                  <a:txBody>
                    <a:bodyPr/>
                    <a:lstStyle/>
                    <a:p>
                      <a:r>
                        <a:rPr lang="en-US" sz="2300" dirty="0" smtClean="0">
                          <a:latin typeface="Segoe UI" panose="020B0502040204020203" pitchFamily="34" charset="0"/>
                          <a:cs typeface="Segoe UI" panose="020B0502040204020203" pitchFamily="34" charset="0"/>
                        </a:rPr>
                        <a:t>Deals with</a:t>
                      </a:r>
                      <a:r>
                        <a:rPr lang="en-US" sz="2300" baseline="0" dirty="0" smtClean="0">
                          <a:latin typeface="Segoe UI" panose="020B0502040204020203" pitchFamily="34" charset="0"/>
                          <a:cs typeface="Segoe UI" panose="020B0502040204020203" pitchFamily="34" charset="0"/>
                        </a:rPr>
                        <a:t> simple structured tasks.</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Can deal with complicated fuzzy</a:t>
                      </a:r>
                      <a:r>
                        <a:rPr lang="en-US" sz="2300" baseline="0" dirty="0" smtClean="0">
                          <a:latin typeface="Segoe UI" panose="020B0502040204020203" pitchFamily="34" charset="0"/>
                          <a:cs typeface="Segoe UI" panose="020B0502040204020203" pitchFamily="34" charset="0"/>
                        </a:rPr>
                        <a:t> tasks.</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20</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PBE vs ML</a:t>
            </a:r>
            <a:endParaRPr lang="en-US" dirty="0">
              <a:latin typeface="Segoe UI" panose="020B0502040204020203" pitchFamily="34" charset="0"/>
              <a:cs typeface="Segoe UI" panose="020B0502040204020203" pitchFamily="34" charset="0"/>
            </a:endParaRPr>
          </a:p>
        </p:txBody>
      </p:sp>
      <p:sp>
        <p:nvSpPr>
          <p:cNvPr id="6" name="Rectangle 5"/>
          <p:cNvSpPr/>
          <p:nvPr/>
        </p:nvSpPr>
        <p:spPr>
          <a:xfrm>
            <a:off x="307278" y="5690464"/>
            <a:ext cx="8640859" cy="461665"/>
          </a:xfrm>
          <a:prstGeom prst="rect">
            <a:avLst/>
          </a:prstGeom>
        </p:spPr>
        <p:txBody>
          <a:bodyPr wrap="square">
            <a:spAutoFit/>
          </a:bodyPr>
          <a:lstStyle/>
          <a:p>
            <a:pPr>
              <a:spcBef>
                <a:spcPts val="0"/>
              </a:spcBef>
            </a:pPr>
            <a:r>
              <a:rPr lang="en-US" sz="2400" dirty="0" smtClean="0">
                <a:solidFill>
                  <a:schemeClr val="accent2"/>
                </a:solidFill>
                <a:latin typeface="Segoe UI" panose="020B0502040204020203" pitchFamily="34" charset="0"/>
                <a:cs typeface="Segoe UI" panose="020B0502040204020203" pitchFamily="34" charset="0"/>
              </a:rPr>
              <a:t>Opportunity: </a:t>
            </a:r>
            <a:r>
              <a:rPr lang="en-US" sz="2400" dirty="0" smtClean="0">
                <a:latin typeface="Segoe UI" panose="020B0502040204020203" pitchFamily="34" charset="0"/>
                <a:cs typeface="Segoe UI" panose="020B0502040204020203" pitchFamily="34" charset="0"/>
              </a:rPr>
              <a:t>Use ML to improve a PBE system (not replace it).</a:t>
            </a:r>
          </a:p>
        </p:txBody>
      </p:sp>
    </p:spTree>
    <p:extLst>
      <p:ext uri="{BB962C8B-B14F-4D97-AF65-F5344CB8AC3E}">
        <p14:creationId xmlns:p14="http://schemas.microsoft.com/office/powerpoint/2010/main" val="2845545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9816">
            <a:off x="4770577" y="1453525"/>
            <a:ext cx="530209" cy="39714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6586">
            <a:off x="2299249" y="1454989"/>
            <a:ext cx="558402" cy="4182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95" y="1161821"/>
            <a:ext cx="2057825" cy="1727027"/>
          </a:xfrm>
          <a:prstGeom prst="rect">
            <a:avLst/>
          </a:prstGeom>
        </p:spPr>
      </p:pic>
      <p:sp>
        <p:nvSpPr>
          <p:cNvPr id="31" name="Arrow: Right 30"/>
          <p:cNvSpPr/>
          <p:nvPr/>
        </p:nvSpPr>
        <p:spPr>
          <a:xfrm>
            <a:off x="2025565" y="1887310"/>
            <a:ext cx="996259" cy="199739"/>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309" y="1104696"/>
            <a:ext cx="771531" cy="182167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6022" y="1084083"/>
            <a:ext cx="778675" cy="1814526"/>
          </a:xfrm>
          <a:prstGeom prst="rect">
            <a:avLst/>
          </a:prstGeom>
        </p:spPr>
      </p:pic>
      <p:sp>
        <p:nvSpPr>
          <p:cNvPr id="36" name="Arrow: Right 35"/>
          <p:cNvSpPr/>
          <p:nvPr/>
        </p:nvSpPr>
        <p:spPr>
          <a:xfrm>
            <a:off x="4570064" y="1903482"/>
            <a:ext cx="852033" cy="22103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TextBox 4"/>
          <p:cNvSpPr txBox="1"/>
          <p:nvPr/>
        </p:nvSpPr>
        <p:spPr>
          <a:xfrm>
            <a:off x="715597" y="3027863"/>
            <a:ext cx="1464020" cy="707886"/>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Intelligent software</a:t>
            </a:r>
          </a:p>
        </p:txBody>
      </p:sp>
      <p:sp>
        <p:nvSpPr>
          <p:cNvPr id="13" name="TextBox 12"/>
          <p:cNvSpPr txBox="1"/>
          <p:nvPr/>
        </p:nvSpPr>
        <p:spPr>
          <a:xfrm>
            <a:off x="2656937" y="2987168"/>
            <a:ext cx="1298920" cy="707886"/>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Logical strategies</a:t>
            </a:r>
          </a:p>
        </p:txBody>
      </p:sp>
      <p:sp>
        <p:nvSpPr>
          <p:cNvPr id="14" name="TextBox 13"/>
          <p:cNvSpPr txBox="1"/>
          <p:nvPr/>
        </p:nvSpPr>
        <p:spPr>
          <a:xfrm>
            <a:off x="3992313" y="2994863"/>
            <a:ext cx="1253474" cy="707886"/>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Creative heuristics</a:t>
            </a:r>
          </a:p>
        </p:txBody>
      </p:sp>
      <p:sp>
        <p:nvSpPr>
          <p:cNvPr id="15" name="TextBox 14"/>
          <p:cNvSpPr txBox="1"/>
          <p:nvPr/>
        </p:nvSpPr>
        <p:spPr>
          <a:xfrm>
            <a:off x="7311522" y="2978388"/>
            <a:ext cx="974177" cy="40011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Model</a:t>
            </a:r>
          </a:p>
        </p:txBody>
      </p:sp>
      <p:sp>
        <p:nvSpPr>
          <p:cNvPr id="17" name="TextBox 16"/>
          <p:cNvSpPr txBox="1"/>
          <p:nvPr/>
        </p:nvSpPr>
        <p:spPr>
          <a:xfrm>
            <a:off x="5728165" y="2961552"/>
            <a:ext cx="1253899" cy="40011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Features</a:t>
            </a:r>
          </a:p>
        </p:txBody>
      </p:sp>
      <p:cxnSp>
        <p:nvCxnSpPr>
          <p:cNvPr id="7" name="Straight Connector 6"/>
          <p:cNvCxnSpPr/>
          <p:nvPr/>
        </p:nvCxnSpPr>
        <p:spPr>
          <a:xfrm>
            <a:off x="3522283" y="3737327"/>
            <a:ext cx="1342667" cy="544087"/>
          </a:xfrm>
          <a:prstGeom prst="line">
            <a:avLst/>
          </a:prstGeom>
          <a:ln w="19050" cap="flat" cmpd="sng" algn="ctr">
            <a:solidFill>
              <a:srgbClr val="00964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flipH="1">
            <a:off x="4986751" y="3500410"/>
            <a:ext cx="1406697" cy="754607"/>
          </a:xfrm>
          <a:prstGeom prst="line">
            <a:avLst/>
          </a:prstGeom>
          <a:ln w="19050" cap="flat" cmpd="sng" algn="ctr">
            <a:solidFill>
              <a:srgbClr val="00964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6534182" y="4108335"/>
            <a:ext cx="2463573" cy="1015663"/>
          </a:xfrm>
          <a:prstGeom prst="rect">
            <a:avLst/>
          </a:prstGeom>
          <a:noFill/>
          <a:ln>
            <a:noFill/>
          </a:ln>
        </p:spPr>
        <p:txBody>
          <a:bodyPr wrap="square" rtlCol="0">
            <a:spAutoFit/>
          </a:bodyPr>
          <a:lstStyle/>
          <a:p>
            <a:r>
              <a:rPr lang="en-US" dirty="0" smtClean="0">
                <a:solidFill>
                  <a:srgbClr val="0070C0"/>
                </a:solidFill>
                <a:latin typeface="Segoe UI" panose="020B0502040204020203" pitchFamily="34" charset="0"/>
                <a:cs typeface="Segoe UI" panose="020B0502040204020203" pitchFamily="34" charset="0"/>
              </a:rPr>
              <a:t>Can be learned and maintained by ML-backed runtime</a:t>
            </a:r>
            <a:endParaRPr lang="en-US" dirty="0">
              <a:solidFill>
                <a:srgbClr val="0070C0"/>
              </a:solidFill>
              <a:latin typeface="Segoe UI" panose="020B0502040204020203" pitchFamily="34" charset="0"/>
              <a:cs typeface="Segoe UI" panose="020B0502040204020203" pitchFamily="34" charset="0"/>
            </a:endParaRPr>
          </a:p>
        </p:txBody>
      </p:sp>
      <p:sp>
        <p:nvSpPr>
          <p:cNvPr id="23" name="TextBox 22"/>
          <p:cNvSpPr txBox="1"/>
          <p:nvPr/>
        </p:nvSpPr>
        <p:spPr>
          <a:xfrm>
            <a:off x="4193616" y="4315992"/>
            <a:ext cx="1573335" cy="707886"/>
          </a:xfrm>
          <a:prstGeom prst="rect">
            <a:avLst/>
          </a:prstGeom>
          <a:noFill/>
        </p:spPr>
        <p:txBody>
          <a:bodyPr wrap="square" rtlCol="0">
            <a:spAutoFit/>
          </a:bodyPr>
          <a:lstStyle/>
          <a:p>
            <a:r>
              <a:rPr lang="en-US" dirty="0">
                <a:solidFill>
                  <a:srgbClr val="00B050"/>
                </a:solidFill>
                <a:latin typeface="Segoe UI" panose="020B0502040204020203" pitchFamily="34" charset="0"/>
                <a:cs typeface="Segoe UI" panose="020B0502040204020203" pitchFamily="34" charset="0"/>
              </a:rPr>
              <a:t>Written by </a:t>
            </a:r>
            <a:r>
              <a:rPr lang="en-US" dirty="0" smtClean="0">
                <a:solidFill>
                  <a:srgbClr val="00B050"/>
                </a:solidFill>
                <a:latin typeface="Segoe UI" panose="020B0502040204020203" pitchFamily="34" charset="0"/>
                <a:cs typeface="Segoe UI" panose="020B0502040204020203" pitchFamily="34" charset="0"/>
              </a:rPr>
              <a:t>developers</a:t>
            </a:r>
            <a:endParaRPr lang="en-US" dirty="0">
              <a:solidFill>
                <a:srgbClr val="00B050"/>
              </a:solidFill>
              <a:latin typeface="Segoe UI" panose="020B0502040204020203" pitchFamily="34" charset="0"/>
              <a:cs typeface="Segoe UI" panose="020B0502040204020203" pitchFamily="34" charset="0"/>
            </a:endParaRPr>
          </a:p>
        </p:txBody>
      </p:sp>
      <p:cxnSp>
        <p:nvCxnSpPr>
          <p:cNvPr id="18" name="Straight Arrow Connector 17"/>
          <p:cNvCxnSpPr>
            <a:stCxn id="15" idx="2"/>
            <a:endCxn id="11" idx="0"/>
          </p:cNvCxnSpPr>
          <p:nvPr/>
        </p:nvCxnSpPr>
        <p:spPr>
          <a:xfrm>
            <a:off x="7747046" y="3301554"/>
            <a:ext cx="18923" cy="8067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499145" y="1217731"/>
            <a:ext cx="2962234" cy="1698095"/>
            <a:chOff x="7521577" y="1669181"/>
            <a:chExt cx="3949645" cy="2264127"/>
          </a:xfrm>
        </p:grpSpPr>
        <p:grpSp>
          <p:nvGrpSpPr>
            <p:cNvPr id="33" name="Group 32"/>
            <p:cNvGrpSpPr/>
            <p:nvPr/>
          </p:nvGrpSpPr>
          <p:grpSpPr>
            <a:xfrm>
              <a:off x="7521577" y="1669181"/>
              <a:ext cx="3949645" cy="2264127"/>
              <a:chOff x="1524517" y="1479471"/>
              <a:chExt cx="3949645" cy="2264127"/>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24517" y="1479471"/>
                <a:ext cx="3949645" cy="2264127"/>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01055">
                <a:off x="3522069" y="1781057"/>
                <a:ext cx="1386532" cy="1438124"/>
              </a:xfrm>
              <a:prstGeom prst="rect">
                <a:avLst/>
              </a:prstGeom>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957">
                <a:off x="4988471" y="1938091"/>
                <a:ext cx="226693" cy="810597"/>
              </a:xfrm>
              <a:prstGeom prst="rect">
                <a:avLst/>
              </a:prstGeom>
            </p:spPr>
          </p:pic>
        </p:grpSp>
        <p:cxnSp>
          <p:nvCxnSpPr>
            <p:cNvPr id="29" name="Straight Connector 28"/>
            <p:cNvCxnSpPr/>
            <p:nvPr/>
          </p:nvCxnSpPr>
          <p:spPr>
            <a:xfrm>
              <a:off x="9031183" y="1687881"/>
              <a:ext cx="467620" cy="1889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 perspective on “PL meets ML”</a:t>
            </a:r>
            <a:endParaRPr lang="en-US" dirty="0">
              <a:latin typeface="Segoe UI" panose="020B0502040204020203" pitchFamily="34" charset="0"/>
              <a:cs typeface="Segoe UI" panose="020B0502040204020203" pitchFamily="34" charset="0"/>
            </a:endParaRPr>
          </a:p>
        </p:txBody>
      </p:sp>
      <p:sp>
        <p:nvSpPr>
          <p:cNvPr id="4" name="TextBox 3"/>
          <p:cNvSpPr txBox="1"/>
          <p:nvPr/>
        </p:nvSpPr>
        <p:spPr>
          <a:xfrm>
            <a:off x="189781" y="5217018"/>
            <a:ext cx="8520427" cy="1477328"/>
          </a:xfrm>
          <a:prstGeom prst="rect">
            <a:avLst/>
          </a:prstGeom>
          <a:noFill/>
        </p:spPr>
        <p:txBody>
          <a:bodyPr wrap="square" rtlCol="0">
            <a:spAutoFit/>
          </a:bodyPr>
          <a:lstStyle/>
          <a:p>
            <a:pPr>
              <a:spcBef>
                <a:spcPts val="0"/>
              </a:spcBef>
            </a:pPr>
            <a:r>
              <a:rPr lang="en-US" sz="2400" dirty="0" smtClean="0">
                <a:latin typeface="Segoe UI" panose="020B0502040204020203" pitchFamily="34" charset="0"/>
                <a:cs typeface="Segoe UI" panose="020B0502040204020203" pitchFamily="34" charset="0"/>
              </a:rPr>
              <a:t>Advantages</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Better models</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Less time to author</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Online adaptation, personalization</a:t>
            </a:r>
            <a:endParaRPr lang="en-US"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32387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Programming-by-Examples Architecture</a:t>
            </a:r>
          </a:p>
        </p:txBody>
      </p:sp>
      <p:sp>
        <p:nvSpPr>
          <p:cNvPr id="10" name="TextBox 9"/>
          <p:cNvSpPr txBox="1"/>
          <p:nvPr/>
        </p:nvSpPr>
        <p:spPr>
          <a:xfrm>
            <a:off x="-130866" y="1223611"/>
            <a:ext cx="1220685" cy="923330"/>
          </a:xfrm>
          <a:prstGeom prst="rect">
            <a:avLst/>
          </a:prstGeom>
          <a:noFill/>
        </p:spPr>
        <p:txBody>
          <a:bodyPr wrap="square" rtlCol="0">
            <a:spAutoFit/>
          </a:bodyPr>
          <a:lstStyle/>
          <a:p>
            <a:pPr algn="r"/>
            <a:r>
              <a:rPr lang="en-US" sz="1800" dirty="0">
                <a:solidFill>
                  <a:srgbClr val="C00000"/>
                </a:solidFill>
                <a:latin typeface="Seoge UI"/>
                <a:ea typeface="MingLiU_HKSCS-ExtB" panose="02020500000000000000" pitchFamily="18" charset="-120"/>
                <a:cs typeface="Segoe UI Semilight" panose="020B0402040204020203" pitchFamily="34" charset="0"/>
              </a:rPr>
              <a:t>Example based Intent</a:t>
            </a:r>
          </a:p>
        </p:txBody>
      </p:sp>
      <p:sp>
        <p:nvSpPr>
          <p:cNvPr id="11" name="TextBox 10"/>
          <p:cNvSpPr txBox="1"/>
          <p:nvPr/>
        </p:nvSpPr>
        <p:spPr>
          <a:xfrm>
            <a:off x="976584" y="3298754"/>
            <a:ext cx="1436438" cy="35394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18" name="TextBox 17"/>
          <p:cNvSpPr txBox="1"/>
          <p:nvPr/>
        </p:nvSpPr>
        <p:spPr>
          <a:xfrm>
            <a:off x="5177179" y="4768339"/>
            <a:ext cx="1632313" cy="369332"/>
          </a:xfrm>
          <a:prstGeom prst="rect">
            <a:avLst/>
          </a:prstGeom>
          <a:noFill/>
          <a:ln>
            <a:noFill/>
          </a:ln>
        </p:spPr>
        <p:txBody>
          <a:bodyPr wrap="square" rtlCol="0">
            <a:spAutoFit/>
          </a:bodyPr>
          <a:lstStyle/>
          <a:p>
            <a:r>
              <a:rPr lang="en-US" sz="1800" dirty="0">
                <a:solidFill>
                  <a:srgbClr val="000000"/>
                </a:solidFill>
                <a:latin typeface="Seoge UI"/>
                <a:ea typeface="MingLiU_HKSCS-ExtB" panose="02020500000000000000" pitchFamily="18" charset="-120"/>
                <a:cs typeface="Segoe UI Semilight" panose="020B0402040204020203" pitchFamily="34" charset="0"/>
              </a:rPr>
              <a:t>Test inputs</a:t>
            </a:r>
          </a:p>
        </p:txBody>
      </p:sp>
      <p:sp>
        <p:nvSpPr>
          <p:cNvPr id="21" name="TextBox 20"/>
          <p:cNvSpPr txBox="1"/>
          <p:nvPr/>
        </p:nvSpPr>
        <p:spPr>
          <a:xfrm>
            <a:off x="6564109" y="1538806"/>
            <a:ext cx="2578453" cy="715841"/>
          </a:xfrm>
          <a:prstGeom prst="rect">
            <a:avLst/>
          </a:prstGeom>
          <a:noFill/>
          <a:ln>
            <a:noFill/>
          </a:ln>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Intended Program in R/Python/C</a:t>
            </a:r>
            <a:r>
              <a:rPr lang="en-US" sz="1800" dirty="0" smtClean="0">
                <a:solidFill>
                  <a:srgbClr val="C00000"/>
                </a:solidFill>
                <a:latin typeface="Seoge UI"/>
              </a:rPr>
              <a:t>#/Java/…</a:t>
            </a:r>
            <a:endParaRPr lang="en-US" sz="1800" dirty="0">
              <a:solidFill>
                <a:srgbClr val="C00000"/>
              </a:solidFill>
              <a:latin typeface="Seoge UI"/>
            </a:endParaRPr>
          </a:p>
        </p:txBody>
      </p:sp>
      <p:sp>
        <p:nvSpPr>
          <p:cNvPr id="22" name="TextBox 21"/>
          <p:cNvSpPr txBox="1"/>
          <p:nvPr/>
        </p:nvSpPr>
        <p:spPr>
          <a:xfrm>
            <a:off x="7123652" y="3308020"/>
            <a:ext cx="1459688" cy="400110"/>
          </a:xfrm>
          <a:prstGeom prst="rect">
            <a:avLst/>
          </a:prstGeom>
          <a:solidFill>
            <a:schemeClr val="bg1"/>
          </a:solidFill>
          <a:ln>
            <a:solidFill>
              <a:schemeClr val="tx1"/>
            </a:solidFill>
          </a:ln>
        </p:spPr>
        <p:txBody>
          <a:bodyPr wrap="square" rtlCol="0">
            <a:spAutoFit/>
          </a:bodyPr>
          <a:lstStyle/>
          <a:p>
            <a:r>
              <a:rPr lang="en-US" dirty="0">
                <a:latin typeface="Seoge UI"/>
              </a:rPr>
              <a:t>Translator</a:t>
            </a:r>
          </a:p>
        </p:txBody>
      </p:sp>
      <p:cxnSp>
        <p:nvCxnSpPr>
          <p:cNvPr id="23" name="Straight Arrow Connector 22"/>
          <p:cNvCxnSpPr/>
          <p:nvPr/>
        </p:nvCxnSpPr>
        <p:spPr>
          <a:xfrm flipV="1">
            <a:off x="6025441" y="3508075"/>
            <a:ext cx="1094227" cy="3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16497" y="1760346"/>
            <a:ext cx="2006635" cy="466542"/>
          </a:xfrm>
          <a:prstGeom prst="rect">
            <a:avLst/>
          </a:prstGeom>
          <a:noFill/>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Refined Intent</a:t>
            </a:r>
          </a:p>
        </p:txBody>
      </p:sp>
      <p:grpSp>
        <p:nvGrpSpPr>
          <p:cNvPr id="51" name="Group 50"/>
          <p:cNvGrpSpPr/>
          <p:nvPr/>
        </p:nvGrpSpPr>
        <p:grpSpPr>
          <a:xfrm>
            <a:off x="1023254" y="993271"/>
            <a:ext cx="2331198" cy="2192223"/>
            <a:chOff x="937504" y="1911969"/>
            <a:chExt cx="2331198" cy="2192223"/>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07" y="1911969"/>
              <a:ext cx="1649095" cy="1649095"/>
            </a:xfrm>
            <a:prstGeom prst="rect">
              <a:avLst/>
            </a:prstGeom>
            <a:ln>
              <a:noFill/>
            </a:ln>
          </p:spPr>
        </p:pic>
        <p:cxnSp>
          <p:nvCxnSpPr>
            <p:cNvPr id="12" name="Straight Arrow Connector 11"/>
            <p:cNvCxnSpPr/>
            <p:nvPr/>
          </p:nvCxnSpPr>
          <p:spPr>
            <a:xfrm flipV="1">
              <a:off x="937504" y="2657544"/>
              <a:ext cx="416389" cy="11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498490" y="3396306"/>
              <a:ext cx="1268296" cy="707886"/>
            </a:xfrm>
            <a:prstGeom prst="rect">
              <a:avLst/>
            </a:prstGeom>
          </p:spPr>
          <p:txBody>
            <a:bodyPr wrap="none">
              <a:spAutoFit/>
            </a:bodyPr>
            <a:lstStyle/>
            <a:p>
              <a:pPr>
                <a:spcBef>
                  <a:spcPts val="0"/>
                </a:spcBef>
              </a:pPr>
              <a:r>
                <a:rPr lang="en-US" dirty="0">
                  <a:solidFill>
                    <a:srgbClr val="0078D7"/>
                  </a:solidFill>
                  <a:latin typeface="Seoge UI"/>
                </a:rPr>
                <a:t>Search </a:t>
              </a:r>
            </a:p>
            <a:p>
              <a:pPr>
                <a:spcBef>
                  <a:spcPts val="0"/>
                </a:spcBef>
              </a:pPr>
              <a:r>
                <a:rPr lang="en-US" dirty="0">
                  <a:solidFill>
                    <a:srgbClr val="0078D7"/>
                  </a:solidFill>
                  <a:latin typeface="Seoge UI"/>
                </a:rPr>
                <a:t>Algorithm</a:t>
              </a:r>
            </a:p>
          </p:txBody>
        </p:sp>
        <p:sp>
          <p:nvSpPr>
            <p:cNvPr id="50" name="Rectangle 49"/>
            <p:cNvSpPr/>
            <p:nvPr/>
          </p:nvSpPr>
          <p:spPr bwMode="auto">
            <a:xfrm>
              <a:off x="1365095" y="2094575"/>
              <a:ext cx="1792604" cy="2009617"/>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grpSp>
        <p:nvGrpSpPr>
          <p:cNvPr id="72" name="Group 71"/>
          <p:cNvGrpSpPr/>
          <p:nvPr/>
        </p:nvGrpSpPr>
        <p:grpSpPr>
          <a:xfrm>
            <a:off x="4280673" y="2609085"/>
            <a:ext cx="1762021" cy="1787897"/>
            <a:chOff x="4618418" y="4549643"/>
            <a:chExt cx="1762021" cy="1787897"/>
          </a:xfrm>
        </p:grpSpPr>
        <p:pic>
          <p:nvPicPr>
            <p:cNvPr id="29" name="Picture 28"/>
            <p:cNvPicPr>
              <a:picLocks noChangeAspect="1"/>
            </p:cNvPicPr>
            <p:nvPr/>
          </p:nvPicPr>
          <p:blipFill>
            <a:blip r:embed="rId4"/>
            <a:stretch>
              <a:fillRect/>
            </a:stretch>
          </p:blipFill>
          <p:spPr>
            <a:xfrm>
              <a:off x="4717384" y="4549643"/>
              <a:ext cx="1304940" cy="1445849"/>
            </a:xfrm>
            <a:prstGeom prst="rect">
              <a:avLst/>
            </a:prstGeom>
            <a:ln>
              <a:noFill/>
            </a:ln>
          </p:spPr>
        </p:pic>
        <p:sp>
          <p:nvSpPr>
            <p:cNvPr id="42" name="Rectangle 41"/>
            <p:cNvSpPr/>
            <p:nvPr/>
          </p:nvSpPr>
          <p:spPr>
            <a:xfrm>
              <a:off x="4618418" y="5898293"/>
              <a:ext cx="1762021" cy="384721"/>
            </a:xfrm>
            <a:prstGeom prst="rect">
              <a:avLst/>
            </a:prstGeom>
          </p:spPr>
          <p:txBody>
            <a:bodyPr wrap="none">
              <a:spAutoFit/>
            </a:bodyPr>
            <a:lstStyle/>
            <a:p>
              <a:r>
                <a:rPr lang="en-US" sz="1900" dirty="0" err="1" smtClean="0">
                  <a:solidFill>
                    <a:srgbClr val="0078D7"/>
                  </a:solidFill>
                  <a:latin typeface="Seoge UI"/>
                </a:rPr>
                <a:t>Disambiguator</a:t>
              </a:r>
              <a:endParaRPr lang="en-US" sz="1900" dirty="0">
                <a:solidFill>
                  <a:srgbClr val="0078D7"/>
                </a:solidFill>
                <a:latin typeface="Seoge UI"/>
              </a:endParaRPr>
            </a:p>
          </p:txBody>
        </p:sp>
        <p:sp>
          <p:nvSpPr>
            <p:cNvPr id="43" name="Rectangle 42"/>
            <p:cNvSpPr/>
            <p:nvPr/>
          </p:nvSpPr>
          <p:spPr bwMode="auto">
            <a:xfrm>
              <a:off x="4640649" y="4560500"/>
              <a:ext cx="1717561" cy="1777040"/>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sp>
        <p:nvSpPr>
          <p:cNvPr id="28" name="Slide Number Placeholder 2"/>
          <p:cNvSpPr txBox="1">
            <a:spLocks/>
          </p:cNvSpPr>
          <p:nvPr/>
        </p:nvSpPr>
        <p:spPr>
          <a:xfrm>
            <a:off x="7123652" y="6450435"/>
            <a:ext cx="1905000" cy="381000"/>
          </a:xfrm>
          <a:prstGeom prst="rect">
            <a:avLst/>
          </a:prstGeom>
        </p:spPr>
        <p:txBody>
          <a:bodyPr/>
          <a:ls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lgn="r">
              <a:defRPr/>
            </a:pPr>
            <a:fld id="{5D07661B-1E0D-4001-BF89-AF1DFB53F904}" type="slidenum">
              <a:rPr lang="en-US" sz="1400" smtClean="0">
                <a:latin typeface="Times New Roman" panose="02020603050405020304" pitchFamily="18" charset="0"/>
                <a:cs typeface="Times New Roman" panose="02020603050405020304" pitchFamily="18" charset="0"/>
              </a:rPr>
              <a:pPr algn="r">
                <a:defRPr/>
              </a:pPr>
              <a:t>22</a:t>
            </a:fld>
            <a:endParaRPr lang="en-US" sz="1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202232" y="3796508"/>
            <a:ext cx="2127961" cy="2032064"/>
            <a:chOff x="3384789" y="4132947"/>
            <a:chExt cx="2127961" cy="2032064"/>
          </a:xfrm>
        </p:grpSpPr>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424" y="4132947"/>
              <a:ext cx="1951326" cy="1561061"/>
            </a:xfrm>
            <a:prstGeom prst="rect">
              <a:avLst/>
            </a:prstGeom>
          </p:spPr>
        </p:pic>
        <p:sp>
          <p:nvSpPr>
            <p:cNvPr id="41" name="Rectangle 40"/>
            <p:cNvSpPr/>
            <p:nvPr/>
          </p:nvSpPr>
          <p:spPr bwMode="auto">
            <a:xfrm>
              <a:off x="3384789" y="4134218"/>
              <a:ext cx="2099510" cy="2030793"/>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sp>
          <p:nvSpPr>
            <p:cNvPr id="44" name="Rectangle 43"/>
            <p:cNvSpPr/>
            <p:nvPr/>
          </p:nvSpPr>
          <p:spPr>
            <a:xfrm>
              <a:off x="3419310" y="5729454"/>
              <a:ext cx="2064989" cy="400110"/>
            </a:xfrm>
            <a:prstGeom prst="rect">
              <a:avLst/>
            </a:prstGeom>
          </p:spPr>
          <p:txBody>
            <a:bodyPr wrap="none">
              <a:spAutoFit/>
            </a:bodyPr>
            <a:lstStyle/>
            <a:p>
              <a:pPr>
                <a:spcBef>
                  <a:spcPts val="0"/>
                </a:spcBef>
              </a:pPr>
              <a:r>
                <a:rPr lang="en-US" dirty="0" smtClean="0">
                  <a:solidFill>
                    <a:srgbClr val="0078D7"/>
                  </a:solidFill>
                  <a:latin typeface="Seoge UI"/>
                </a:rPr>
                <a:t>Program Ranker</a:t>
              </a:r>
              <a:endParaRPr lang="en-US" dirty="0">
                <a:solidFill>
                  <a:srgbClr val="0078D7"/>
                </a:solidFill>
                <a:latin typeface="Seoge UI"/>
              </a:endParaRPr>
            </a:p>
          </p:txBody>
        </p:sp>
      </p:grpSp>
      <p:sp>
        <p:nvSpPr>
          <p:cNvPr id="60" name="TextBox 59"/>
          <p:cNvSpPr txBox="1"/>
          <p:nvPr/>
        </p:nvSpPr>
        <p:spPr>
          <a:xfrm>
            <a:off x="3544673" y="4779179"/>
            <a:ext cx="1523237" cy="61555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Ranked 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61" name="TextBox 60"/>
          <p:cNvSpPr txBox="1"/>
          <p:nvPr/>
        </p:nvSpPr>
        <p:spPr>
          <a:xfrm>
            <a:off x="118503" y="2378002"/>
            <a:ext cx="987793" cy="369332"/>
          </a:xfrm>
          <a:prstGeom prst="rect">
            <a:avLst/>
          </a:prstGeom>
          <a:noFill/>
          <a:ln>
            <a:noFill/>
          </a:ln>
        </p:spPr>
        <p:txBody>
          <a:bodyPr wrap="square" rtlCol="0">
            <a:spAutoFit/>
          </a:bodyPr>
          <a:lstStyle/>
          <a:p>
            <a:r>
              <a:rPr lang="en-US" sz="1800" dirty="0">
                <a:solidFill>
                  <a:srgbClr val="0070C0"/>
                </a:solidFill>
                <a:latin typeface="Seoge UI"/>
              </a:rPr>
              <a:t>DSL</a:t>
            </a:r>
            <a:r>
              <a:rPr lang="en-US" sz="1800" dirty="0">
                <a:solidFill>
                  <a:srgbClr val="0070C0"/>
                </a:solidFill>
                <a:latin typeface="Seoge UI"/>
                <a:ea typeface="MingLiU_HKSCS-ExtB" panose="02020500000000000000" pitchFamily="18" charset="-120"/>
                <a:cs typeface="Segoe UI Semilight" panose="020B0402040204020203" pitchFamily="34" charset="0"/>
              </a:rPr>
              <a:t> D</a:t>
            </a:r>
          </a:p>
        </p:txBody>
      </p:sp>
      <p:cxnSp>
        <p:nvCxnSpPr>
          <p:cNvPr id="58" name="Straight Arrow Connector 57"/>
          <p:cNvCxnSpPr>
            <a:stCxn id="61" idx="3"/>
          </p:cNvCxnSpPr>
          <p:nvPr/>
        </p:nvCxnSpPr>
        <p:spPr bwMode="auto">
          <a:xfrm>
            <a:off x="1106296" y="2562668"/>
            <a:ext cx="322995" cy="0"/>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p:cNvCxnSpPr>
            <a:stCxn id="50" idx="2"/>
            <a:endCxn id="39" idx="0"/>
          </p:cNvCxnSpPr>
          <p:nvPr/>
        </p:nvCxnSpPr>
        <p:spPr bwMode="auto">
          <a:xfrm>
            <a:off x="2347147" y="3185494"/>
            <a:ext cx="7383" cy="611014"/>
          </a:xfrm>
          <a:prstGeom prst="straightConnector1">
            <a:avLst/>
          </a:prstGeom>
          <a:noFill/>
          <a:ln w="9525" cap="flat" cmpd="sng" algn="ctr">
            <a:solidFill>
              <a:schemeClr val="tx1"/>
            </a:solidFill>
            <a:prstDash val="solid"/>
            <a:round/>
            <a:headEnd type="none" w="med" len="med"/>
            <a:tailEnd type="triangle"/>
          </a:ln>
          <a:effectLst/>
        </p:spPr>
      </p:cxnSp>
      <p:cxnSp>
        <p:nvCxnSpPr>
          <p:cNvPr id="83" name="Elbow Connector 82"/>
          <p:cNvCxnSpPr>
            <a:stCxn id="43" idx="0"/>
            <a:endCxn id="50" idx="3"/>
          </p:cNvCxnSpPr>
          <p:nvPr/>
        </p:nvCxnSpPr>
        <p:spPr bwMode="auto">
          <a:xfrm rot="16200000" flipV="1">
            <a:off x="3982939" y="1441196"/>
            <a:ext cx="439256" cy="1918236"/>
          </a:xfrm>
          <a:prstGeom prst="bentConnector2">
            <a:avLst/>
          </a:prstGeom>
          <a:noFill/>
          <a:ln w="9525" cap="flat" cmpd="sng" algn="ctr">
            <a:solidFill>
              <a:schemeClr val="tx1"/>
            </a:solidFill>
            <a:prstDash val="solid"/>
            <a:round/>
            <a:headEnd type="none" w="med" len="med"/>
            <a:tailEnd type="triangle"/>
          </a:ln>
          <a:effectLst/>
        </p:spPr>
      </p:cxnSp>
      <p:cxnSp>
        <p:nvCxnSpPr>
          <p:cNvPr id="85" name="Straight Arrow Connector 84"/>
          <p:cNvCxnSpPr/>
          <p:nvPr/>
        </p:nvCxnSpPr>
        <p:spPr bwMode="auto">
          <a:xfrm flipH="1" flipV="1">
            <a:off x="5725174" y="4407839"/>
            <a:ext cx="6123" cy="383358"/>
          </a:xfrm>
          <a:prstGeom prst="straightConnector1">
            <a:avLst/>
          </a:prstGeom>
          <a:noFill/>
          <a:ln w="9525" cap="flat" cmpd="sng" algn="ctr">
            <a:solidFill>
              <a:schemeClr val="tx1"/>
            </a:solidFill>
            <a:prstDash val="solid"/>
            <a:round/>
            <a:headEnd type="none" w="med" len="med"/>
            <a:tailEnd type="triangle"/>
          </a:ln>
          <a:effectLst/>
        </p:spPr>
      </p:cxnSp>
      <p:sp>
        <p:nvSpPr>
          <p:cNvPr id="92" name="TextBox 91"/>
          <p:cNvSpPr txBox="1"/>
          <p:nvPr/>
        </p:nvSpPr>
        <p:spPr>
          <a:xfrm>
            <a:off x="5933260" y="2609085"/>
            <a:ext cx="1181227" cy="965140"/>
          </a:xfrm>
          <a:prstGeom prst="rect">
            <a:avLst/>
          </a:prstGeom>
          <a:noFill/>
          <a:ln>
            <a:noFill/>
          </a:ln>
        </p:spPr>
        <p:txBody>
          <a:bodyPr wrap="square" lIns="134464" tIns="107571" rIns="134464" bIns="107571" rtlCol="0">
            <a:spAutoFit/>
          </a:bodyPr>
          <a:lstStyle/>
          <a:p>
            <a:pPr algn="ctr">
              <a:lnSpc>
                <a:spcPct val="90000"/>
              </a:lnSpc>
              <a:spcAft>
                <a:spcPts val="441"/>
              </a:spcAft>
            </a:pPr>
            <a:r>
              <a:rPr lang="en-US" sz="1800" dirty="0">
                <a:solidFill>
                  <a:srgbClr val="000000"/>
                </a:solidFill>
                <a:latin typeface="Seoge UI"/>
              </a:rPr>
              <a:t>Intended Program </a:t>
            </a:r>
            <a:r>
              <a:rPr lang="en-US" sz="1800" dirty="0" smtClean="0">
                <a:solidFill>
                  <a:srgbClr val="000000"/>
                </a:solidFill>
                <a:latin typeface="Seoge UI"/>
              </a:rPr>
              <a:t>in </a:t>
            </a:r>
            <a:r>
              <a:rPr lang="en-US" sz="1800" dirty="0">
                <a:solidFill>
                  <a:srgbClr val="000000"/>
                </a:solidFill>
                <a:latin typeface="Seoge UI"/>
              </a:rPr>
              <a:t>D</a:t>
            </a:r>
          </a:p>
        </p:txBody>
      </p:sp>
      <p:cxnSp>
        <p:nvCxnSpPr>
          <p:cNvPr id="94" name="Straight Arrow Connector 93"/>
          <p:cNvCxnSpPr>
            <a:stCxn id="22" idx="0"/>
            <a:endCxn id="21" idx="2"/>
          </p:cNvCxnSpPr>
          <p:nvPr/>
        </p:nvCxnSpPr>
        <p:spPr bwMode="auto">
          <a:xfrm flipH="1" flipV="1">
            <a:off x="7853336" y="2254647"/>
            <a:ext cx="160" cy="1053373"/>
          </a:xfrm>
          <a:prstGeom prst="straightConnector1">
            <a:avLst/>
          </a:prstGeom>
          <a:noFill/>
          <a:ln w="9525" cap="flat" cmpd="sng" algn="ctr">
            <a:solidFill>
              <a:schemeClr val="tx1"/>
            </a:solidFill>
            <a:prstDash val="solid"/>
            <a:round/>
            <a:headEnd type="none" w="med" len="med"/>
            <a:tailEnd type="triangle"/>
          </a:ln>
          <a:effectLst/>
        </p:spPr>
      </p:cxnSp>
      <p:sp>
        <p:nvSpPr>
          <p:cNvPr id="33" name="Content Placeholder 4"/>
          <p:cNvSpPr txBox="1">
            <a:spLocks/>
          </p:cNvSpPr>
          <p:nvPr/>
        </p:nvSpPr>
        <p:spPr bwMode="auto">
          <a:xfrm>
            <a:off x="-13748" y="5976290"/>
            <a:ext cx="9042400"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800" kern="0" dirty="0" smtClean="0">
                <a:solidFill>
                  <a:srgbClr val="C00000"/>
                </a:solidFill>
                <a:latin typeface="Seoge UI"/>
                <a:ea typeface="Calibri" panose="020F0502020204030204" pitchFamily="34" charset="0"/>
                <a:cs typeface="Consolas" panose="020B0609020204030204" pitchFamily="49" charset="0"/>
              </a:rPr>
              <a:t>“</a:t>
            </a:r>
            <a:r>
              <a:rPr lang="en-US" sz="1800" i="1" kern="0" dirty="0" smtClean="0">
                <a:solidFill>
                  <a:srgbClr val="C00000"/>
                </a:solidFill>
                <a:latin typeface="Seoge UI"/>
                <a:ea typeface="Calibri" panose="020F0502020204030204" pitchFamily="34" charset="0"/>
                <a:cs typeface="Consolas" panose="020B0609020204030204" pitchFamily="49" charset="0"/>
              </a:rPr>
              <a:t>Programming </a:t>
            </a:r>
            <a:r>
              <a:rPr lang="en-US" sz="1800" i="1" kern="0" dirty="0">
                <a:solidFill>
                  <a:srgbClr val="C00000"/>
                </a:solidFill>
                <a:latin typeface="Seoge UI"/>
                <a:ea typeface="Calibri" panose="020F0502020204030204" pitchFamily="34" charset="0"/>
                <a:cs typeface="Consolas" panose="020B0609020204030204" pitchFamily="49" charset="0"/>
              </a:rPr>
              <a:t>by Examples (and its applications in Data Wrangling</a:t>
            </a:r>
            <a:r>
              <a:rPr lang="en-US" sz="1800" i="1" kern="0" dirty="0" smtClean="0">
                <a:solidFill>
                  <a:srgbClr val="C00000"/>
                </a:solidFill>
                <a:latin typeface="Seoge UI"/>
                <a:ea typeface="Calibri" panose="020F0502020204030204" pitchFamily="34" charset="0"/>
                <a:cs typeface="Consolas" panose="020B0609020204030204" pitchFamily="49" charset="0"/>
              </a:rPr>
              <a:t>)</a:t>
            </a:r>
            <a:r>
              <a:rPr lang="en-US" sz="1800" kern="0" dirty="0" smtClean="0">
                <a:solidFill>
                  <a:srgbClr val="C00000"/>
                </a:solidFill>
                <a:latin typeface="Seoge UI"/>
                <a:ea typeface="Calibri" panose="020F0502020204030204" pitchFamily="34" charset="0"/>
                <a:cs typeface="Consolas" panose="020B0609020204030204" pitchFamily="49" charset="0"/>
              </a:rPr>
              <a:t>”; </a:t>
            </a:r>
            <a:endParaRPr lang="en-US" sz="18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800" kern="0" dirty="0">
                <a:solidFill>
                  <a:srgbClr val="C00000"/>
                </a:solidFill>
                <a:latin typeface="Seoge UI"/>
                <a:ea typeface="Calibri" panose="020F0502020204030204" pitchFamily="34" charset="0"/>
                <a:cs typeface="Consolas" panose="020B0609020204030204" pitchFamily="49" charset="0"/>
              </a:rPr>
              <a:t>In </a:t>
            </a:r>
            <a:r>
              <a:rPr lang="en-US" sz="1800" i="1" kern="0" dirty="0">
                <a:solidFill>
                  <a:srgbClr val="C00000"/>
                </a:solidFill>
                <a:latin typeface="Seoge UI"/>
              </a:rPr>
              <a:t>Verification and Synthesis of Correct and Secure Systems</a:t>
            </a:r>
            <a:r>
              <a:rPr lang="en-US" sz="1800" kern="0" dirty="0">
                <a:solidFill>
                  <a:srgbClr val="C00000"/>
                </a:solidFill>
                <a:latin typeface="Seoge UI"/>
              </a:rPr>
              <a:t>; IOS Press; </a:t>
            </a:r>
            <a:r>
              <a:rPr lang="en-US" sz="1800" kern="0" dirty="0" smtClean="0">
                <a:solidFill>
                  <a:srgbClr val="C00000"/>
                </a:solidFill>
                <a:latin typeface="Seoge UI"/>
              </a:rPr>
              <a:t>2016</a:t>
            </a:r>
          </a:p>
          <a:p>
            <a:pPr marL="0" indent="0">
              <a:spcBef>
                <a:spcPts val="0"/>
              </a:spcBef>
              <a:spcAft>
                <a:spcPts val="0"/>
              </a:spcAft>
              <a:buFontTx/>
              <a:buNone/>
            </a:pPr>
            <a:r>
              <a:rPr lang="en-US" sz="1800" kern="0" dirty="0" smtClean="0">
                <a:solidFill>
                  <a:srgbClr val="C00000"/>
                </a:solidFill>
                <a:latin typeface="Seoge UI"/>
                <a:ea typeface="Calibri" panose="020F0502020204030204" pitchFamily="34" charset="0"/>
                <a:cs typeface="Consolas" panose="020B0609020204030204" pitchFamily="49" charset="0"/>
              </a:rPr>
              <a:t>[based on Marktoberdorf Summer School 2015 Lecture Notes]</a:t>
            </a:r>
            <a:endParaRPr lang="en-US" sz="1800" kern="0" dirty="0">
              <a:solidFill>
                <a:srgbClr val="C00000"/>
              </a:solidFill>
              <a:latin typeface="Seoge UI"/>
              <a:ea typeface="Calibri" panose="020F0502020204030204" pitchFamily="34" charset="0"/>
              <a:cs typeface="Consolas" panose="020B0609020204030204" pitchFamily="49" charset="0"/>
            </a:endParaRPr>
          </a:p>
        </p:txBody>
      </p:sp>
      <p:cxnSp>
        <p:nvCxnSpPr>
          <p:cNvPr id="7" name="Elbow Connector 6"/>
          <p:cNvCxnSpPr>
            <a:stCxn id="41" idx="3"/>
            <a:endCxn id="43" idx="2"/>
          </p:cNvCxnSpPr>
          <p:nvPr/>
        </p:nvCxnSpPr>
        <p:spPr bwMode="auto">
          <a:xfrm flipV="1">
            <a:off x="3301742" y="4396982"/>
            <a:ext cx="1859943" cy="416194"/>
          </a:xfrm>
          <a:prstGeom prst="bentConnector2">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7634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animBg="1"/>
      <p:bldP spid="67" grpId="0"/>
      <p:bldP spid="60" grpId="0"/>
      <p:bldP spid="6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199" y="1070430"/>
            <a:ext cx="8454417" cy="4198257"/>
          </a:xfrm>
        </p:spPr>
        <p:txBody>
          <a:bodyPr/>
          <a:lstStyle/>
          <a:p>
            <a:r>
              <a:rPr lang="en-US" dirty="0" smtClean="0">
                <a:latin typeface="Segoe UI" panose="020B0502040204020203" pitchFamily="34" charset="0"/>
                <a:cs typeface="Segoe UI" panose="020B0502040204020203" pitchFamily="34" charset="0"/>
              </a:rPr>
              <a:t>Balanced Expressiveness</a:t>
            </a:r>
          </a:p>
          <a:p>
            <a:pPr lvl="1"/>
            <a:r>
              <a:rPr lang="en-US" dirty="0" smtClean="0">
                <a:latin typeface="Segoe UI" panose="020B0502040204020203" pitchFamily="34" charset="0"/>
                <a:cs typeface="Segoe UI" panose="020B0502040204020203" pitchFamily="34" charset="0"/>
              </a:rPr>
              <a:t>Expressive enough to cover wide range of tasks</a:t>
            </a:r>
          </a:p>
          <a:p>
            <a:pPr lvl="1"/>
            <a:r>
              <a:rPr lang="en-US" dirty="0" smtClean="0">
                <a:latin typeface="Segoe UI" panose="020B0502040204020203" pitchFamily="34" charset="0"/>
                <a:cs typeface="Segoe UI" panose="020B0502040204020203" pitchFamily="34" charset="0"/>
              </a:rPr>
              <a:t>Restricted enough to enable efficient search</a:t>
            </a:r>
          </a:p>
          <a:p>
            <a:pPr lvl="2"/>
            <a:r>
              <a:rPr lang="en-US" dirty="0" smtClean="0">
                <a:latin typeface="Segoe UI" panose="020B0502040204020203" pitchFamily="34" charset="0"/>
                <a:cs typeface="Segoe UI" panose="020B0502040204020203" pitchFamily="34" charset="0"/>
              </a:rPr>
              <a:t>Restricted set of operators </a:t>
            </a:r>
          </a:p>
          <a:p>
            <a:pPr lvl="3"/>
            <a:r>
              <a:rPr lang="en-US" dirty="0" smtClean="0">
                <a:solidFill>
                  <a:schemeClr val="accent2"/>
                </a:solidFill>
                <a:latin typeface="Segoe UI" panose="020B0502040204020203" pitchFamily="34" charset="0"/>
                <a:cs typeface="Segoe UI" panose="020B0502040204020203" pitchFamily="34" charset="0"/>
              </a:rPr>
              <a:t>those with small inverse sets</a:t>
            </a:r>
          </a:p>
          <a:p>
            <a:pPr lvl="2"/>
            <a:r>
              <a:rPr lang="en-US" dirty="0" smtClean="0">
                <a:latin typeface="Segoe UI" panose="020B0502040204020203" pitchFamily="34" charset="0"/>
                <a:cs typeface="Segoe UI" panose="020B0502040204020203" pitchFamily="34" charset="0"/>
              </a:rPr>
              <a:t>Restricted syntactic composition of those operators </a:t>
            </a:r>
          </a:p>
          <a:p>
            <a:pPr marL="0" indent="0">
              <a:buNone/>
            </a:pPr>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Natural computation patterns</a:t>
            </a:r>
          </a:p>
          <a:p>
            <a:pPr lvl="1"/>
            <a:r>
              <a:rPr lang="en-US" dirty="0" smtClean="0">
                <a:latin typeface="Segoe UI" panose="020B0502040204020203" pitchFamily="34" charset="0"/>
                <a:cs typeface="Segoe UI" panose="020B0502040204020203" pitchFamily="34" charset="0"/>
              </a:rPr>
              <a:t>Increased user understanding/confidence</a:t>
            </a:r>
          </a:p>
          <a:p>
            <a:pPr lvl="1"/>
            <a:r>
              <a:rPr lang="en-US" dirty="0" smtClean="0">
                <a:latin typeface="Segoe UI" panose="020B0502040204020203" pitchFamily="34" charset="0"/>
                <a:cs typeface="Segoe UI" panose="020B0502040204020203" pitchFamily="34" charset="0"/>
              </a:rPr>
              <a:t>Enables selection between programs, editing</a:t>
            </a: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23</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Domain-specific Language (DSL)</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9661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Flash Fill DSL (String Transformations)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0"/>
              </p:nvPr>
            </p:nvSpPr>
            <p:spPr>
              <a:xfrm>
                <a:off x="201930" y="1063288"/>
                <a:ext cx="8740141" cy="5794711"/>
              </a:xfrm>
            </p:spPr>
            <p:txBody>
              <a:bodyPr/>
              <a:lstStyle/>
              <a:p>
                <a:pPr algn="ctr"/>
                <a14:m>
                  <m:oMathPara xmlns:m="http://schemas.openxmlformats.org/officeDocument/2006/math">
                    <m:oMathParaPr>
                      <m:jc m:val="centerGroup"/>
                    </m:oMathParaPr>
                    <m:oMath xmlns:m="http://schemas.openxmlformats.org/officeDocument/2006/math">
                      <m:r>
                        <a:rPr lang="en-US" i="1" dirty="0">
                          <a:solidFill>
                            <a:srgbClr val="C00000"/>
                          </a:solidFill>
                          <a:latin typeface="Cambria Math" panose="02040503050406030204" pitchFamily="18" charset="0"/>
                        </a:rPr>
                        <m:t>𝑇𝑢𝑝𝑙𝑒</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𝑆𝑡𝑟𝑖𝑛𝑔</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𝑆𝑡𝑟𝑖𝑛𝑔</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𝑛</m:t>
                              </m:r>
                            </m:sub>
                          </m:sSub>
                        </m:e>
                      </m:d>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𝑆𝑡𝑟𝑖𝑛𝑔</m:t>
                      </m:r>
                    </m:oMath>
                  </m:oMathPara>
                </a14:m>
                <a:endParaRPr lang="en-US" sz="1765" dirty="0">
                  <a:solidFill>
                    <a:srgbClr val="0070C0"/>
                  </a:solidFill>
                </a:endParaRPr>
              </a:p>
              <a:p>
                <a:endParaRPr lang="en-US" sz="515" dirty="0">
                  <a:solidFill>
                    <a:srgbClr val="0070C0"/>
                  </a:solidFill>
                </a:endParaRPr>
              </a:p>
              <a:p>
                <a:r>
                  <a:rPr lang="en-US" sz="2206" dirty="0">
                    <a:solidFill>
                      <a:srgbClr val="0070C0"/>
                    </a:solidFill>
                  </a:rPr>
                  <a:t>top-level expr </a:t>
                </a:r>
                <a:r>
                  <a:rPr lang="en-US" sz="2206" dirty="0"/>
                  <a:t>T := </a:t>
                </a:r>
                <a:r>
                  <a:rPr lang="en-US" sz="2206" dirty="0">
                    <a:solidFill>
                      <a:srgbClr val="008000"/>
                    </a:solidFill>
                  </a:rPr>
                  <a:t>if-then-else</a:t>
                </a:r>
                <a:r>
                  <a:rPr lang="en-US" sz="2206" dirty="0"/>
                  <a:t>(B,C,T)</a:t>
                </a:r>
              </a:p>
              <a:p>
                <a:r>
                  <a:rPr lang="en-US" sz="2206" dirty="0"/>
                  <a:t>                  |  C</a:t>
                </a:r>
              </a:p>
              <a:p>
                <a:endParaRPr lang="en-US" sz="588" dirty="0"/>
              </a:p>
              <a:p>
                <a:r>
                  <a:rPr lang="en-US" sz="2206" dirty="0">
                    <a:solidFill>
                      <a:srgbClr val="0070C0"/>
                    </a:solidFill>
                  </a:rPr>
                  <a:t>condition-free expr </a:t>
                </a:r>
                <a:r>
                  <a:rPr lang="en-US" sz="2206" dirty="0"/>
                  <a:t>C :=</a:t>
                </a:r>
              </a:p>
              <a:p>
                <a:r>
                  <a:rPr lang="en-US" sz="2206" dirty="0"/>
                  <a:t>                       |  A</a:t>
                </a:r>
              </a:p>
              <a:p>
                <a:endParaRPr lang="en-US" sz="735" dirty="0"/>
              </a:p>
              <a:p>
                <a:r>
                  <a:rPr lang="en-US" sz="2206" dirty="0">
                    <a:solidFill>
                      <a:srgbClr val="0070C0"/>
                    </a:solidFill>
                  </a:rPr>
                  <a:t>atomic expression </a:t>
                </a:r>
                <a:r>
                  <a:rPr lang="en-US" sz="2206" dirty="0"/>
                  <a:t>A :=</a:t>
                </a:r>
              </a:p>
              <a:p>
                <a:r>
                  <a:rPr lang="en-US" sz="2206" dirty="0"/>
                  <a:t>                     | </a:t>
                </a:r>
                <a:r>
                  <a:rPr lang="en-US" sz="2206" dirty="0" err="1">
                    <a:solidFill>
                      <a:srgbClr val="000000"/>
                    </a:solidFill>
                  </a:rPr>
                  <a:t>ConstantString</a:t>
                </a:r>
                <a:endParaRPr lang="en-US" sz="735" dirty="0">
                  <a:solidFill>
                    <a:srgbClr val="107C10"/>
                  </a:solidFill>
                </a:endParaRPr>
              </a:p>
              <a:p>
                <a:endParaRPr lang="en-US" sz="515" dirty="0">
                  <a:solidFill>
                    <a:srgbClr val="0070C0"/>
                  </a:solidFill>
                </a:endParaRPr>
              </a:p>
              <a:p>
                <a:r>
                  <a:rPr lang="en-US" sz="2206" dirty="0">
                    <a:solidFill>
                      <a:srgbClr val="0070C0"/>
                    </a:solidFill>
                  </a:rPr>
                  <a:t>input string </a:t>
                </a:r>
                <a:r>
                  <a:rPr lang="en-US" sz="2206" dirty="0"/>
                  <a:t>X := x</a:t>
                </a:r>
                <a:r>
                  <a:rPr lang="en-US" sz="2206" baseline="-25000" dirty="0"/>
                  <a:t>1</a:t>
                </a:r>
                <a:r>
                  <a:rPr lang="en-US" sz="2206" dirty="0"/>
                  <a:t> | x</a:t>
                </a:r>
                <a:r>
                  <a:rPr lang="en-US" sz="2206" baseline="-25000" dirty="0"/>
                  <a:t>2</a:t>
                </a:r>
                <a:r>
                  <a:rPr lang="en-US" sz="2206" dirty="0"/>
                  <a:t> | … </a:t>
                </a:r>
                <a:endParaRPr lang="en-US" sz="2206" dirty="0">
                  <a:solidFill>
                    <a:srgbClr val="0070C0"/>
                  </a:solidFill>
                </a:endParaRPr>
              </a:p>
              <a:p>
                <a:endParaRPr lang="en-US" sz="500" dirty="0">
                  <a:solidFill>
                    <a:srgbClr val="0070C0"/>
                  </a:solidFill>
                </a:endParaRPr>
              </a:p>
              <a:p>
                <a:r>
                  <a:rPr lang="en-US" sz="2206" dirty="0">
                    <a:solidFill>
                      <a:srgbClr val="0070C0"/>
                    </a:solidFill>
                  </a:rPr>
                  <a:t>position expression </a:t>
                </a:r>
                <a:r>
                  <a:rPr lang="en-US" sz="2206" dirty="0"/>
                  <a:t>P := K</a:t>
                </a:r>
              </a:p>
              <a:p>
                <a:r>
                  <a:rPr lang="en-US" sz="2206" dirty="0">
                    <a:solidFill>
                      <a:srgbClr val="0070C0"/>
                    </a:solidFill>
                  </a:rPr>
                  <a:t>                       </a:t>
                </a:r>
                <a:r>
                  <a:rPr lang="en-US" sz="2206" dirty="0">
                    <a:solidFill>
                      <a:schemeClr val="tx1"/>
                    </a:solidFill>
                  </a:rPr>
                  <a:t>|</a:t>
                </a:r>
                <a:r>
                  <a:rPr lang="en-US" sz="2206" dirty="0">
                    <a:solidFill>
                      <a:srgbClr val="0070C0"/>
                    </a:solidFill>
                  </a:rPr>
                  <a:t> </a:t>
                </a:r>
                <a:r>
                  <a:rPr lang="en-US" sz="2000" dirty="0" err="1">
                    <a:solidFill>
                      <a:srgbClr val="008000"/>
                    </a:solidFill>
                  </a:rPr>
                  <a:t>Pos</a:t>
                </a:r>
                <a:r>
                  <a:rPr lang="en-US" sz="2000" dirty="0"/>
                  <a:t>(X, R</a:t>
                </a:r>
                <a:r>
                  <a:rPr lang="en-US" sz="2000" baseline="-25000" dirty="0"/>
                  <a:t>1</a:t>
                </a:r>
                <a:r>
                  <a:rPr lang="en-US" sz="2000" dirty="0"/>
                  <a:t>, R</a:t>
                </a:r>
                <a:r>
                  <a:rPr lang="en-US" sz="2000" baseline="-25000" dirty="0"/>
                  <a:t>2</a:t>
                </a:r>
                <a:r>
                  <a:rPr lang="en-US" sz="2000" dirty="0"/>
                  <a:t>, K)</a:t>
                </a:r>
                <a:endParaRPr lang="en-US" sz="2206" dirty="0">
                  <a:solidFill>
                    <a:srgbClr val="0070C0"/>
                  </a:solidFill>
                </a:endParaRPr>
              </a:p>
              <a:p>
                <a:endParaRPr lang="en-US" sz="2206" dirty="0">
                  <a:solidFill>
                    <a:srgbClr val="0070C0"/>
                  </a:solidFill>
                </a:endParaRPr>
              </a:p>
              <a:p>
                <a:endParaRPr lang="en-US" sz="700" dirty="0">
                  <a:solidFill>
                    <a:srgbClr val="0070C0"/>
                  </a:solidFill>
                </a:endParaRPr>
              </a:p>
              <a:p>
                <a:r>
                  <a:rPr lang="en-US" sz="2206" dirty="0">
                    <a:solidFill>
                      <a:srgbClr val="0070C0"/>
                    </a:solidFill>
                  </a:rPr>
                  <a:t>Boolean expression </a:t>
                </a:r>
                <a:r>
                  <a:rPr lang="en-US" sz="2206" dirty="0"/>
                  <a:t>B := …</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0"/>
              </p:nvPr>
            </p:nvSpPr>
            <p:spPr>
              <a:xfrm>
                <a:off x="201930" y="1063288"/>
                <a:ext cx="8740141" cy="5794711"/>
              </a:xfrm>
              <a:blipFill>
                <a:blip r:embed="rId3"/>
                <a:stretch>
                  <a:fillRect l="-907"/>
                </a:stretch>
              </a:blipFill>
            </p:spPr>
            <p:txBody>
              <a:bodyPr/>
              <a:lstStyle/>
              <a:p>
                <a:r>
                  <a:rPr lang="en-US">
                    <a:noFill/>
                  </a:rPr>
                  <a:t> </a:t>
                </a:r>
              </a:p>
            </p:txBody>
          </p:sp>
        </mc:Fallback>
      </mc:AlternateContent>
      <p:sp>
        <p:nvSpPr>
          <p:cNvPr id="8" name="TextBox 7"/>
          <p:cNvSpPr txBox="1"/>
          <p:nvPr/>
        </p:nvSpPr>
        <p:spPr>
          <a:xfrm>
            <a:off x="4028850" y="2522455"/>
            <a:ext cx="3417620" cy="431785"/>
          </a:xfrm>
          <a:prstGeom prst="rect">
            <a:avLst/>
          </a:prstGeom>
          <a:noFill/>
        </p:spPr>
        <p:txBody>
          <a:bodyPr wrap="square" rtlCol="0">
            <a:spAutoFit/>
          </a:bodyPr>
          <a:lstStyle/>
          <a:p>
            <a:r>
              <a:rPr lang="en-US" sz="2206" dirty="0">
                <a:solidFill>
                  <a:srgbClr val="008000"/>
                </a:solidFill>
                <a:latin typeface="Consolas" panose="020B0609020204030204" pitchFamily="49" charset="0"/>
              </a:rPr>
              <a:t>Concatenate(A,C)</a:t>
            </a:r>
            <a:endParaRPr lang="en-US" sz="2206" dirty="0">
              <a:latin typeface="Consolas" panose="020B0609020204030204" pitchFamily="49" charset="0"/>
            </a:endParaRPr>
          </a:p>
        </p:txBody>
      </p:sp>
      <p:sp>
        <p:nvSpPr>
          <p:cNvPr id="9" name="TextBox 8"/>
          <p:cNvSpPr txBox="1"/>
          <p:nvPr/>
        </p:nvSpPr>
        <p:spPr>
          <a:xfrm>
            <a:off x="3718900" y="3476377"/>
            <a:ext cx="2969407" cy="431785"/>
          </a:xfrm>
          <a:prstGeom prst="rect">
            <a:avLst/>
          </a:prstGeom>
          <a:noFill/>
        </p:spPr>
        <p:txBody>
          <a:bodyPr wrap="square" rtlCol="0">
            <a:spAutoFit/>
          </a:bodyPr>
          <a:lstStyle/>
          <a:p>
            <a:r>
              <a:rPr lang="en-US" sz="2206" dirty="0" err="1">
                <a:solidFill>
                  <a:srgbClr val="107C10"/>
                </a:solidFill>
                <a:latin typeface="Consolas" panose="020B0609020204030204" pitchFamily="49" charset="0"/>
              </a:rPr>
              <a:t>SubStr</a:t>
            </a:r>
            <a:r>
              <a:rPr lang="en-US" sz="2206" dirty="0">
                <a:solidFill>
                  <a:srgbClr val="107C10"/>
                </a:solidFill>
                <a:latin typeface="Consolas" panose="020B0609020204030204" pitchFamily="49" charset="0"/>
              </a:rPr>
              <a:t>(X,P,P)</a:t>
            </a:r>
            <a:endParaRPr lang="en-US" sz="2206" dirty="0">
              <a:solidFill>
                <a:srgbClr val="000000"/>
              </a:solidFill>
              <a:latin typeface="Consolas" panose="020B0609020204030204" pitchFamily="49" charset="0"/>
            </a:endParaRPr>
          </a:p>
        </p:txBody>
      </p:sp>
      <p:sp>
        <p:nvSpPr>
          <p:cNvPr id="7" name="Rectangle 6"/>
          <p:cNvSpPr/>
          <p:nvPr/>
        </p:nvSpPr>
        <p:spPr>
          <a:xfrm>
            <a:off x="4042620" y="5564730"/>
            <a:ext cx="5018999" cy="707886"/>
          </a:xfrm>
          <a:prstGeom prst="rect">
            <a:avLst/>
          </a:prstGeom>
        </p:spPr>
        <p:txBody>
          <a:bodyPr wrap="square">
            <a:spAutoFit/>
          </a:bodyPr>
          <a:lstStyle/>
          <a:p>
            <a:pPr marL="0" indent="0">
              <a:spcBef>
                <a:spcPts val="0"/>
              </a:spcBef>
              <a:buNone/>
            </a:pPr>
            <a:r>
              <a:rPr lang="en-US" dirty="0"/>
              <a:t>K</a:t>
            </a:r>
            <a:r>
              <a:rPr lang="en-US" baseline="30000" dirty="0"/>
              <a:t>th</a:t>
            </a:r>
            <a:r>
              <a:rPr lang="en-US" dirty="0"/>
              <a:t> position in X whose left/right   side matches with R</a:t>
            </a:r>
            <a:r>
              <a:rPr lang="en-US" baseline="-25000" dirty="0"/>
              <a:t>1</a:t>
            </a:r>
            <a:r>
              <a:rPr lang="en-US" dirty="0"/>
              <a:t>/R</a:t>
            </a:r>
            <a:r>
              <a:rPr lang="en-US" baseline="-25000" dirty="0"/>
              <a:t>2</a:t>
            </a:r>
            <a:r>
              <a:rPr lang="en-US" dirty="0"/>
              <a:t>.</a:t>
            </a:r>
            <a:endParaRPr lang="en-US" baseline="-25000" dirty="0"/>
          </a:p>
        </p:txBody>
      </p:sp>
    </p:spTree>
    <p:extLst>
      <p:ext uri="{BB962C8B-B14F-4D97-AF65-F5344CB8AC3E}">
        <p14:creationId xmlns:p14="http://schemas.microsoft.com/office/powerpoint/2010/main" val="161830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199" y="863601"/>
                <a:ext cx="9044669" cy="5764634"/>
              </a:xfrm>
            </p:spPr>
            <p:txBody>
              <a:bodyPr/>
              <a:lstStyle/>
              <a:p>
                <a:pPr marL="0" indent="0">
                  <a:buNone/>
                </a:pPr>
                <a:r>
                  <a:rPr lang="en-US" dirty="0" smtClean="0">
                    <a:solidFill>
                      <a:srgbClr val="C00000"/>
                    </a:solidFill>
                  </a:rPr>
                  <a:t>                   </a:t>
                </a:r>
                <a14:m>
                  <m:oMath xmlns:m="http://schemas.openxmlformats.org/officeDocument/2006/math">
                    <m:r>
                      <a:rPr lang="en-US" i="1" dirty="0">
                        <a:solidFill>
                          <a:srgbClr val="C00000"/>
                        </a:solidFill>
                        <a:latin typeface="Cambria Math" panose="02040503050406030204" pitchFamily="18" charset="0"/>
                      </a:rPr>
                      <m:t>𝑆𝑡𝑟𝑖𝑛𝑔</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𝑑</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𝐿𝑖𝑠𝑡</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𝑃𝑜𝑠𝑃𝑎𝑖𝑟</m:t>
                    </m:r>
                    <m:r>
                      <a:rPr lang="en-US" i="1" dirty="0">
                        <a:solidFill>
                          <a:srgbClr val="C00000"/>
                        </a:solidFill>
                        <a:latin typeface="Cambria Math" panose="02040503050406030204" pitchFamily="18" charset="0"/>
                      </a:rPr>
                      <m:t>)</m:t>
                    </m:r>
                  </m:oMath>
                </a14:m>
                <a:endParaRPr lang="en-US" dirty="0" smtClean="0">
                  <a:solidFill>
                    <a:srgbClr val="0070C0"/>
                  </a:solidFill>
                </a:endParaRPr>
              </a:p>
              <a:p>
                <a:pPr marL="0" indent="0">
                  <a:buNone/>
                </a:pPr>
                <a:endParaRPr lang="en-US" dirty="0" smtClean="0">
                  <a:solidFill>
                    <a:srgbClr val="0070C0"/>
                  </a:solidFill>
                  <a:latin typeface="Segoe UI" panose="020B0502040204020203" pitchFamily="34" charset="0"/>
                  <a:cs typeface="Segoe UI" panose="020B0502040204020203" pitchFamily="34" charset="0"/>
                </a:endParaRPr>
              </a:p>
              <a:p>
                <a:pPr marL="0" indent="0">
                  <a:buNone/>
                </a:pPr>
                <a:r>
                  <a:rPr lang="en-US" dirty="0" err="1" smtClean="0">
                    <a:solidFill>
                      <a:srgbClr val="0070C0"/>
                    </a:solidFill>
                    <a:latin typeface="Consolas" panose="020B0609020204030204" pitchFamily="49" charset="0"/>
                    <a:cs typeface="Segoe UI" panose="020B0502040204020203" pitchFamily="34" charset="0"/>
                  </a:rPr>
                  <a:t>Seq</a:t>
                </a:r>
                <a:r>
                  <a:rPr lang="en-US" dirty="0" smtClean="0">
                    <a:solidFill>
                      <a:srgbClr val="0070C0"/>
                    </a:solidFill>
                    <a:latin typeface="Consolas" panose="020B0609020204030204" pitchFamily="49" charset="0"/>
                    <a:cs typeface="Segoe UI" panose="020B0502040204020203" pitchFamily="34" charset="0"/>
                  </a:rPr>
                  <a:t> expr </a:t>
                </a:r>
                <a:r>
                  <a:rPr lang="en-US" dirty="0">
                    <a:latin typeface="Consolas" panose="020B0609020204030204" pitchFamily="49" charset="0"/>
                    <a:cs typeface="Segoe UI" panose="020B0502040204020203" pitchFamily="34" charset="0"/>
                  </a:rPr>
                  <a:t>E</a:t>
                </a:r>
                <a:r>
                  <a:rPr lang="en-US" dirty="0" smtClean="0">
                    <a:latin typeface="Consolas" panose="020B0609020204030204" pitchFamily="49" charset="0"/>
                    <a:cs typeface="Segoe UI" panose="020B0502040204020203" pitchFamily="34" charset="0"/>
                  </a:rPr>
                  <a:t> :=</a:t>
                </a:r>
                <a:r>
                  <a:rPr lang="en-US" dirty="0">
                    <a:solidFill>
                      <a:srgbClr val="008000"/>
                    </a:solidFill>
                    <a:latin typeface="Consolas" panose="020B0609020204030204" pitchFamily="49" charset="0"/>
                    <a:cs typeface="Segoe UI" panose="020B0502040204020203" pitchFamily="34" charset="0"/>
                  </a:rPr>
                  <a:t> </a:t>
                </a:r>
                <a:r>
                  <a:rPr lang="en-US" dirty="0" smtClean="0">
                    <a:solidFill>
                      <a:srgbClr val="008000"/>
                    </a:solidFill>
                    <a:latin typeface="Consolas" panose="020B0609020204030204" pitchFamily="49" charset="0"/>
                    <a:cs typeface="Segoe UI" panose="020B0502040204020203" pitchFamily="34" charset="0"/>
                  </a:rPr>
                  <a:t>Map</a:t>
                </a:r>
                <a:r>
                  <a:rPr lang="en-US" dirty="0" smtClean="0">
                    <a:latin typeface="Consolas" panose="020B0609020204030204" pitchFamily="49" charset="0"/>
                    <a:cs typeface="Segoe UI" panose="020B0502040204020203" pitchFamily="34" charset="0"/>
                  </a:rPr>
                  <a:t>(</a:t>
                </a:r>
                <a14:m>
                  <m:oMath xmlns:m="http://schemas.openxmlformats.org/officeDocument/2006/math">
                    <m:r>
                      <a:rPr lang="en-US" i="1" dirty="0" smtClean="0">
                        <a:latin typeface="Cambria Math" panose="02040503050406030204" pitchFamily="18" charset="0"/>
                      </a:rPr>
                      <m:t>𝜆</m:t>
                    </m:r>
                    <m:r>
                      <m:rPr>
                        <m:sty m:val="p"/>
                      </m:rPr>
                      <a:rPr lang="en-US" b="0" i="0" dirty="0" smtClean="0">
                        <a:latin typeface="Cambria Math" panose="02040503050406030204" pitchFamily="18" charset="0"/>
                      </a:rPr>
                      <m:t>x</m:t>
                    </m:r>
                  </m:oMath>
                </a14:m>
                <a:r>
                  <a:rPr lang="en-US" dirty="0" smtClean="0">
                    <a:latin typeface="Consolas" panose="020B0609020204030204" pitchFamily="49" charset="0"/>
                    <a:cs typeface="Segoe UI" panose="020B0502040204020203" pitchFamily="34" charset="0"/>
                  </a:rPr>
                  <a:t>:(P</a:t>
                </a:r>
                <a:r>
                  <a:rPr lang="en-US" baseline="-25000" dirty="0" smtClean="0">
                    <a:latin typeface="Consolas" panose="020B0609020204030204" pitchFamily="49" charset="0"/>
                    <a:cs typeface="Segoe UI" panose="020B0502040204020203" pitchFamily="34" charset="0"/>
                  </a:rPr>
                  <a:t>1</a:t>
                </a:r>
                <a:r>
                  <a:rPr lang="en-US" dirty="0" smtClean="0">
                    <a:latin typeface="Consolas" panose="020B0609020204030204" pitchFamily="49" charset="0"/>
                    <a:cs typeface="Segoe UI" panose="020B0502040204020203" pitchFamily="34" charset="0"/>
                  </a:rPr>
                  <a:t>,P</a:t>
                </a:r>
                <a:r>
                  <a:rPr lang="en-US" baseline="-25000" dirty="0" smtClean="0">
                    <a:latin typeface="Consolas" panose="020B0609020204030204" pitchFamily="49" charset="0"/>
                    <a:cs typeface="Segoe UI" panose="020B0502040204020203" pitchFamily="34" charset="0"/>
                  </a:rPr>
                  <a:t>2</a:t>
                </a:r>
                <a:r>
                  <a:rPr lang="en-US" dirty="0" smtClean="0">
                    <a:latin typeface="Consolas" panose="020B0609020204030204" pitchFamily="49" charset="0"/>
                    <a:cs typeface="Segoe UI" panose="020B0502040204020203" pitchFamily="34" charset="0"/>
                  </a:rPr>
                  <a:t>), </a:t>
                </a:r>
                <a:r>
                  <a:rPr lang="en-US" dirty="0">
                    <a:latin typeface="Consolas" panose="020B0609020204030204" pitchFamily="49" charset="0"/>
                    <a:cs typeface="Segoe UI" panose="020B0502040204020203" pitchFamily="34" charset="0"/>
                  </a:rPr>
                  <a:t>N</a:t>
                </a:r>
                <a:r>
                  <a:rPr lang="en-US" dirty="0" smtClean="0">
                    <a:latin typeface="Consolas" panose="020B0609020204030204" pitchFamily="49" charset="0"/>
                    <a:cs typeface="Segoe UI" panose="020B0502040204020203" pitchFamily="34" charset="0"/>
                  </a:rPr>
                  <a:t>)</a:t>
                </a:r>
              </a:p>
              <a:p>
                <a:pPr marL="0" indent="0">
                  <a:buNone/>
                </a:pPr>
                <a:endParaRPr lang="en-US" dirty="0" smtClean="0">
                  <a:solidFill>
                    <a:srgbClr val="0070C0"/>
                  </a:solidFill>
                  <a:latin typeface="Consolas" panose="020B0609020204030204" pitchFamily="49" charset="0"/>
                  <a:cs typeface="Segoe UI" panose="020B0502040204020203" pitchFamily="34" charset="0"/>
                </a:endParaRPr>
              </a:p>
              <a:p>
                <a:pPr marL="0" indent="0">
                  <a:buNone/>
                </a:pPr>
                <a:r>
                  <a:rPr lang="en-US" dirty="0" smtClean="0">
                    <a:solidFill>
                      <a:srgbClr val="0070C0"/>
                    </a:solidFill>
                    <a:latin typeface="Consolas" panose="020B0609020204030204" pitchFamily="49" charset="0"/>
                    <a:cs typeface="Segoe UI" panose="020B0502040204020203" pitchFamily="34" charset="0"/>
                  </a:rPr>
                  <a:t>all lines </a:t>
                </a:r>
                <a:r>
                  <a:rPr lang="en-US" dirty="0">
                    <a:latin typeface="Consolas" panose="020B0609020204030204" pitchFamily="49" charset="0"/>
                    <a:cs typeface="Segoe UI" panose="020B0502040204020203" pitchFamily="34" charset="0"/>
                  </a:rPr>
                  <a:t>L</a:t>
                </a:r>
                <a:r>
                  <a:rPr lang="en-US" dirty="0" smtClean="0">
                    <a:latin typeface="Consolas" panose="020B0609020204030204" pitchFamily="49" charset="0"/>
                    <a:cs typeface="Segoe UI" panose="020B0502040204020203" pitchFamily="34" charset="0"/>
                  </a:rPr>
                  <a:t> </a:t>
                </a:r>
                <a:r>
                  <a:rPr lang="en-US" smtClean="0">
                    <a:latin typeface="Consolas" panose="020B0609020204030204" pitchFamily="49" charset="0"/>
                    <a:cs typeface="Segoe UI" panose="020B0502040204020203" pitchFamily="34" charset="0"/>
                  </a:rPr>
                  <a:t>:= </a:t>
                </a:r>
                <a:r>
                  <a:rPr lang="en-US" smtClean="0">
                    <a:solidFill>
                      <a:srgbClr val="008000"/>
                    </a:solidFill>
                    <a:latin typeface="Consolas" panose="020B0609020204030204" pitchFamily="49" charset="0"/>
                    <a:cs typeface="Segoe UI" panose="020B0502040204020203" pitchFamily="34" charset="0"/>
                  </a:rPr>
                  <a:t>Split</a:t>
                </a:r>
                <a:r>
                  <a:rPr lang="en-US" smtClean="0">
                    <a:latin typeface="Consolas" panose="020B0609020204030204" pitchFamily="49" charset="0"/>
                    <a:cs typeface="Segoe UI" panose="020B0502040204020203" pitchFamily="34" charset="0"/>
                  </a:rPr>
                  <a:t>(d, “\</a:t>
                </a:r>
                <a:r>
                  <a:rPr lang="en-US" dirty="0" smtClean="0">
                    <a:latin typeface="Consolas" panose="020B0609020204030204" pitchFamily="49" charset="0"/>
                    <a:cs typeface="Segoe UI" panose="020B0502040204020203" pitchFamily="34" charset="0"/>
                  </a:rPr>
                  <a:t>n”)</a:t>
                </a:r>
              </a:p>
              <a:p>
                <a:pPr marL="0" indent="0">
                  <a:buNone/>
                </a:pPr>
                <a:endParaRPr lang="en-US" sz="500" dirty="0" smtClean="0">
                  <a:latin typeface="Consolas" panose="020B0609020204030204" pitchFamily="49" charset="0"/>
                  <a:cs typeface="Segoe UI" panose="020B0502040204020203" pitchFamily="34" charset="0"/>
                </a:endParaRPr>
              </a:p>
              <a:p>
                <a:pPr marL="0" indent="0">
                  <a:buNone/>
                </a:pPr>
                <a:endParaRPr lang="en-US" sz="1200" dirty="0" smtClean="0">
                  <a:solidFill>
                    <a:srgbClr val="0070C0"/>
                  </a:solidFill>
                  <a:latin typeface="Consolas" panose="020B0609020204030204" pitchFamily="49" charset="0"/>
                  <a:cs typeface="Segoe UI" panose="020B0502040204020203" pitchFamily="34" charset="0"/>
                </a:endParaRPr>
              </a:p>
              <a:p>
                <a:pPr marL="0" indent="0">
                  <a:buNone/>
                </a:pPr>
                <a:r>
                  <a:rPr lang="en-US" dirty="0" smtClean="0">
                    <a:solidFill>
                      <a:srgbClr val="0070C0"/>
                    </a:solidFill>
                    <a:latin typeface="Consolas" panose="020B0609020204030204" pitchFamily="49" charset="0"/>
                    <a:cs typeface="Segoe UI" panose="020B0502040204020203" pitchFamily="34" charset="0"/>
                  </a:rPr>
                  <a:t>some lines </a:t>
                </a:r>
                <a:r>
                  <a:rPr lang="en-US" dirty="0" smtClean="0">
                    <a:latin typeface="Consolas" panose="020B0609020204030204" pitchFamily="49" charset="0"/>
                    <a:cs typeface="Segoe UI" panose="020B0502040204020203" pitchFamily="34" charset="0"/>
                  </a:rPr>
                  <a:t>N := </a:t>
                </a:r>
                <a:r>
                  <a:rPr lang="en-US" dirty="0" smtClean="0">
                    <a:solidFill>
                      <a:srgbClr val="008000"/>
                    </a:solidFill>
                    <a:latin typeface="Consolas" panose="020B0609020204030204" pitchFamily="49" charset="0"/>
                    <a:cs typeface="Segoe UI" panose="020B0502040204020203" pitchFamily="34" charset="0"/>
                  </a:rPr>
                  <a:t>Filter</a:t>
                </a:r>
                <a:r>
                  <a:rPr lang="en-US" dirty="0" smtClean="0">
                    <a:latin typeface="Consolas" panose="020B0609020204030204" pitchFamily="49" charset="0"/>
                    <a:cs typeface="Segoe UI" panose="020B0502040204020203" pitchFamily="34" charset="0"/>
                  </a:rPr>
                  <a:t>(L, </a:t>
                </a:r>
                <a14:m>
                  <m:oMath xmlns:m="http://schemas.openxmlformats.org/officeDocument/2006/math">
                    <m:r>
                      <a:rPr lang="en-US" i="1" dirty="0" smtClean="0">
                        <a:latin typeface="Cambria Math" panose="02040503050406030204" pitchFamily="18" charset="0"/>
                      </a:rPr>
                      <m:t>𝜆</m:t>
                    </m:r>
                  </m:oMath>
                </a14:m>
                <a:r>
                  <a:rPr lang="en-US" dirty="0" smtClean="0">
                    <a:latin typeface="Consolas" panose="020B0609020204030204" pitchFamily="49" charset="0"/>
                    <a:cs typeface="Segoe UI" panose="020B0502040204020203" pitchFamily="34" charset="0"/>
                  </a:rPr>
                  <a:t>z: F[z]) </a:t>
                </a:r>
              </a:p>
              <a:p>
                <a:pPr marL="0" indent="0">
                  <a:buNone/>
                </a:pPr>
                <a:r>
                  <a:rPr lang="en-US" dirty="0" smtClean="0"/>
                  <a:t>		      |  </a:t>
                </a:r>
                <a:r>
                  <a:rPr lang="en-US" dirty="0" smtClean="0">
                    <a:solidFill>
                      <a:srgbClr val="008000"/>
                    </a:solidFill>
                    <a:latin typeface="Consolas" panose="020B0609020204030204" pitchFamily="49" charset="0"/>
                    <a:cs typeface="Segoe UI" panose="020B0502040204020203" pitchFamily="34" charset="0"/>
                  </a:rPr>
                  <a:t>Filter</a:t>
                </a:r>
                <a:r>
                  <a:rPr lang="en-US" dirty="0" smtClean="0">
                    <a:latin typeface="Consolas" panose="020B0609020204030204" pitchFamily="49" charset="0"/>
                    <a:cs typeface="Segoe UI" panose="020B0502040204020203" pitchFamily="34" charset="0"/>
                  </a:rPr>
                  <a:t>(L</a:t>
                </a:r>
                <a:r>
                  <a:rPr lang="en-US" dirty="0">
                    <a:latin typeface="Consolas" panose="020B0609020204030204" pitchFamily="49" charset="0"/>
                    <a:cs typeface="Segoe UI" panose="020B0502040204020203" pitchFamily="34" charset="0"/>
                  </a:rPr>
                  <a:t>, </a:t>
                </a:r>
                <a14:m>
                  <m:oMath xmlns:m="http://schemas.openxmlformats.org/officeDocument/2006/math">
                    <m:r>
                      <a:rPr lang="en-US" i="1" dirty="0">
                        <a:latin typeface="Cambria Math" panose="02040503050406030204" pitchFamily="18" charset="0"/>
                      </a:rPr>
                      <m:t>𝜆</m:t>
                    </m:r>
                  </m:oMath>
                </a14:m>
                <a:r>
                  <a:rPr lang="en-US" dirty="0">
                    <a:latin typeface="Consolas" panose="020B0609020204030204" pitchFamily="49" charset="0"/>
                    <a:cs typeface="Segoe UI" panose="020B0502040204020203" pitchFamily="34" charset="0"/>
                  </a:rPr>
                  <a:t>z: F[</a:t>
                </a:r>
                <a:r>
                  <a:rPr lang="en-US" dirty="0" err="1">
                    <a:solidFill>
                      <a:srgbClr val="008000"/>
                    </a:solidFill>
                    <a:latin typeface="Consolas" panose="020B0609020204030204" pitchFamily="49" charset="0"/>
                    <a:cs typeface="Segoe UI" panose="020B0502040204020203" pitchFamily="34" charset="0"/>
                  </a:rPr>
                  <a:t>prevLine</a:t>
                </a:r>
                <a:r>
                  <a:rPr lang="en-US" dirty="0">
                    <a:latin typeface="Consolas" panose="020B0609020204030204" pitchFamily="49" charset="0"/>
                    <a:cs typeface="Segoe UI" panose="020B0502040204020203" pitchFamily="34" charset="0"/>
                  </a:rPr>
                  <a:t>(z</a:t>
                </a:r>
                <a:r>
                  <a:rPr lang="en-US" dirty="0" smtClean="0">
                    <a:latin typeface="Consolas" panose="020B0609020204030204" pitchFamily="49" charset="0"/>
                    <a:cs typeface="Segoe UI" panose="020B0502040204020203" pitchFamily="34" charset="0"/>
                  </a:rPr>
                  <a:t>)])</a:t>
                </a:r>
              </a:p>
              <a:p>
                <a:pPr marL="0" indent="0">
                  <a:buNone/>
                </a:pPr>
                <a:r>
                  <a:rPr lang="en-US" dirty="0">
                    <a:latin typeface="Consolas" panose="020B0609020204030204" pitchFamily="49" charset="0"/>
                    <a:cs typeface="Segoe UI" panose="020B0502040204020203" pitchFamily="34" charset="0"/>
                  </a:rPr>
                  <a:t> </a:t>
                </a:r>
                <a:r>
                  <a:rPr lang="en-US" dirty="0" smtClean="0">
                    <a:latin typeface="Consolas" panose="020B0609020204030204" pitchFamily="49" charset="0"/>
                    <a:cs typeface="Segoe UI" panose="020B0502040204020203" pitchFamily="34" charset="0"/>
                  </a:rPr>
                  <a:t>             | </a:t>
                </a:r>
                <a:r>
                  <a:rPr lang="en-US" dirty="0" err="1" smtClean="0">
                    <a:solidFill>
                      <a:srgbClr val="008000"/>
                    </a:solidFill>
                    <a:latin typeface="Consolas" panose="020B0609020204030204" pitchFamily="49" charset="0"/>
                    <a:cs typeface="Segoe UI" panose="020B0502040204020203" pitchFamily="34" charset="0"/>
                  </a:rPr>
                  <a:t>FilterByPosition</a:t>
                </a:r>
                <a:r>
                  <a:rPr lang="en-US" dirty="0" smtClean="0">
                    <a:latin typeface="Consolas" panose="020B0609020204030204" pitchFamily="49" charset="0"/>
                    <a:cs typeface="Segoe UI" panose="020B0502040204020203" pitchFamily="34" charset="0"/>
                  </a:rPr>
                  <a:t>(L, </a:t>
                </a:r>
                <a:r>
                  <a:rPr lang="en-US" dirty="0" err="1" smtClean="0">
                    <a:latin typeface="Consolas" panose="020B0609020204030204" pitchFamily="49" charset="0"/>
                    <a:cs typeface="Segoe UI" panose="020B0502040204020203" pitchFamily="34" charset="0"/>
                  </a:rPr>
                  <a:t>init</a:t>
                </a:r>
                <a:r>
                  <a:rPr lang="en-US" dirty="0" smtClean="0">
                    <a:latin typeface="Consolas" panose="020B0609020204030204" pitchFamily="49" charset="0"/>
                    <a:cs typeface="Segoe UI" panose="020B0502040204020203" pitchFamily="34" charset="0"/>
                  </a:rPr>
                  <a:t>, </a:t>
                </a:r>
                <a:r>
                  <a:rPr lang="en-US" dirty="0" err="1" smtClean="0">
                    <a:latin typeface="Consolas" panose="020B0609020204030204" pitchFamily="49" charset="0"/>
                    <a:cs typeface="Segoe UI" panose="020B0502040204020203" pitchFamily="34" charset="0"/>
                  </a:rPr>
                  <a:t>iter</a:t>
                </a:r>
                <a:r>
                  <a:rPr lang="en-US" dirty="0" smtClean="0">
                    <a:latin typeface="Consolas" panose="020B0609020204030204" pitchFamily="49" charset="0"/>
                    <a:cs typeface="Segoe UI" panose="020B0502040204020203" pitchFamily="34" charset="0"/>
                  </a:rPr>
                  <a:t>)</a:t>
                </a:r>
              </a:p>
              <a:p>
                <a:pPr marL="0" indent="0">
                  <a:buNone/>
                </a:pPr>
                <a:endParaRPr lang="en-US" sz="500" dirty="0" smtClean="0">
                  <a:solidFill>
                    <a:srgbClr val="008000"/>
                  </a:solidFill>
                  <a:latin typeface="Consolas" panose="020B0609020204030204" pitchFamily="49" charset="0"/>
                  <a:cs typeface="Segoe UI" panose="020B0502040204020203" pitchFamily="34" charset="0"/>
                </a:endParaRPr>
              </a:p>
              <a:p>
                <a:pPr marL="0" indent="0">
                  <a:buNone/>
                </a:pPr>
                <a:endParaRPr lang="en-US" sz="1000" dirty="0" smtClean="0">
                  <a:solidFill>
                    <a:srgbClr val="0070C0"/>
                  </a:solidFill>
                  <a:latin typeface="Consolas" panose="020B0609020204030204" pitchFamily="49" charset="0"/>
                  <a:cs typeface="Segoe UI" panose="020B0502040204020203" pitchFamily="34" charset="0"/>
                </a:endParaRPr>
              </a:p>
              <a:p>
                <a:pPr marL="0" indent="0">
                  <a:buNone/>
                </a:pPr>
                <a:r>
                  <a:rPr lang="en-US" dirty="0" smtClean="0">
                    <a:solidFill>
                      <a:srgbClr val="0070C0"/>
                    </a:solidFill>
                    <a:latin typeface="Consolas" panose="020B0609020204030204" pitchFamily="49" charset="0"/>
                    <a:cs typeface="Segoe UI" panose="020B0502040204020203" pitchFamily="34" charset="0"/>
                  </a:rPr>
                  <a:t>line filter function </a:t>
                </a:r>
                <a:r>
                  <a:rPr lang="en-US" dirty="0" smtClean="0">
                    <a:latin typeface="Consolas" panose="020B0609020204030204" pitchFamily="49" charset="0"/>
                    <a:cs typeface="Segoe UI" panose="020B0502040204020203" pitchFamily="34" charset="0"/>
                  </a:rPr>
                  <a:t>F[y] := </a:t>
                </a:r>
                <a:r>
                  <a:rPr lang="en-US" dirty="0" smtClean="0">
                    <a:solidFill>
                      <a:srgbClr val="008000"/>
                    </a:solidFill>
                    <a:latin typeface="Consolas" panose="020B0609020204030204" pitchFamily="49" charset="0"/>
                    <a:cs typeface="Segoe UI" panose="020B0502040204020203" pitchFamily="34" charset="0"/>
                  </a:rPr>
                  <a:t>Contains</a:t>
                </a:r>
                <a:r>
                  <a:rPr lang="en-US" dirty="0" smtClean="0">
                    <a:latin typeface="Consolas" panose="020B0609020204030204" pitchFamily="49" charset="0"/>
                    <a:cs typeface="Segoe UI" panose="020B0502040204020203" pitchFamily="34" charset="0"/>
                  </a:rPr>
                  <a:t>(</a:t>
                </a:r>
                <a:r>
                  <a:rPr lang="en-US" dirty="0" err="1" smtClean="0">
                    <a:latin typeface="Consolas" panose="020B0609020204030204" pitchFamily="49" charset="0"/>
                    <a:cs typeface="Segoe UI" panose="020B0502040204020203" pitchFamily="34" charset="0"/>
                  </a:rPr>
                  <a:t>y,r,K</a:t>
                </a:r>
                <a:r>
                  <a:rPr lang="en-US" dirty="0" smtClean="0">
                    <a:latin typeface="Consolas" panose="020B0609020204030204" pitchFamily="49" charset="0"/>
                    <a:cs typeface="Segoe UI" panose="020B0502040204020203" pitchFamily="34" charset="0"/>
                  </a:rPr>
                  <a:t>) </a:t>
                </a:r>
              </a:p>
              <a:p>
                <a:pPr marL="0" indent="0">
                  <a:buNone/>
                </a:pPr>
                <a:r>
                  <a:rPr lang="en-US" dirty="0">
                    <a:latin typeface="Consolas" panose="020B0609020204030204" pitchFamily="49" charset="0"/>
                    <a:cs typeface="Segoe UI" panose="020B0502040204020203" pitchFamily="34" charset="0"/>
                  </a:rPr>
                  <a:t> </a:t>
                </a:r>
                <a:r>
                  <a:rPr lang="en-US" dirty="0" smtClean="0">
                    <a:latin typeface="Consolas" panose="020B0609020204030204" pitchFamily="49" charset="0"/>
                    <a:cs typeface="Segoe UI" panose="020B0502040204020203" pitchFamily="34" charset="0"/>
                  </a:rPr>
                  <a:t>                          | </a:t>
                </a:r>
                <a:r>
                  <a:rPr lang="en-US" dirty="0" err="1" smtClean="0">
                    <a:solidFill>
                      <a:srgbClr val="008000"/>
                    </a:solidFill>
                    <a:latin typeface="Consolas" panose="020B0609020204030204" pitchFamily="49" charset="0"/>
                    <a:cs typeface="Segoe UI" panose="020B0502040204020203" pitchFamily="34" charset="0"/>
                  </a:rPr>
                  <a:t>startsWith</a:t>
                </a:r>
                <a:r>
                  <a:rPr lang="en-US" dirty="0" smtClean="0">
                    <a:latin typeface="Consolas" panose="020B0609020204030204" pitchFamily="49" charset="0"/>
                    <a:cs typeface="Segoe UI" panose="020B0502040204020203" pitchFamily="34" charset="0"/>
                  </a:rPr>
                  <a:t>(</a:t>
                </a:r>
                <a:r>
                  <a:rPr lang="en-US" dirty="0" err="1" smtClean="0">
                    <a:latin typeface="Consolas" panose="020B0609020204030204" pitchFamily="49" charset="0"/>
                    <a:cs typeface="Segoe UI" panose="020B0502040204020203" pitchFamily="34" charset="0"/>
                  </a:rPr>
                  <a:t>y,r</a:t>
                </a:r>
                <a:r>
                  <a:rPr lang="en-US" dirty="0" smtClean="0">
                    <a:latin typeface="Consolas" panose="020B0609020204030204" pitchFamily="49" charset="0"/>
                    <a:cs typeface="Segoe UI" panose="020B0502040204020203" pitchFamily="34" charset="0"/>
                  </a:rPr>
                  <a:t>)</a:t>
                </a:r>
              </a:p>
              <a:p>
                <a:pPr marL="0" indent="0">
                  <a:buNone/>
                </a:pPr>
                <a:endParaRPr lang="en-US" dirty="0">
                  <a:solidFill>
                    <a:srgbClr val="008000"/>
                  </a:solidFill>
                </a:endParaRPr>
              </a:p>
              <a:p>
                <a:pPr marL="0" indent="0">
                  <a:buNone/>
                </a:pP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199" y="863601"/>
                <a:ext cx="9044669" cy="5764634"/>
              </a:xfrm>
              <a:blipFill>
                <a:blip r:embed="rId3"/>
                <a:stretch>
                  <a:fillRect l="-1011"/>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25</a:t>
            </a:fld>
            <a:endParaRPr lang="en-US" dirty="0"/>
          </a:p>
        </p:txBody>
      </p:sp>
      <p:sp>
        <p:nvSpPr>
          <p:cNvPr id="4" name="Title 3"/>
          <p:cNvSpPr>
            <a:spLocks noGrp="1"/>
          </p:cNvSpPr>
          <p:nvPr>
            <p:ph type="title"/>
          </p:nvPr>
        </p:nvSpPr>
        <p:spPr/>
        <p:txBody>
          <a:bodyPr/>
          <a:lstStyle/>
          <a:p>
            <a:r>
              <a:rPr lang="en-US" dirty="0" err="1" smtClean="0">
                <a:latin typeface="Segoe UI" panose="020B0502040204020203" pitchFamily="34" charset="0"/>
                <a:cs typeface="Segoe UI" panose="020B0502040204020203" pitchFamily="34" charset="0"/>
              </a:rPr>
              <a:t>FlashExtract</a:t>
            </a:r>
            <a:r>
              <a:rPr lang="en-US" dirty="0" smtClean="0">
                <a:latin typeface="Segoe UI" panose="020B0502040204020203" pitchFamily="34" charset="0"/>
                <a:cs typeface="Segoe UI" panose="020B0502040204020203" pitchFamily="34" charset="0"/>
              </a:rPr>
              <a:t> DSL </a:t>
            </a:r>
            <a:endParaRPr lang="en-US" dirty="0">
              <a:latin typeface="Segoe UI" panose="020B0502040204020203" pitchFamily="34" charset="0"/>
              <a:cs typeface="Segoe UI" panose="020B0502040204020203" pitchFamily="34" charset="0"/>
            </a:endParaRPr>
          </a:p>
        </p:txBody>
      </p:sp>
      <p:sp>
        <p:nvSpPr>
          <p:cNvPr id="12" name="Rectangle 11"/>
          <p:cNvSpPr/>
          <p:nvPr/>
        </p:nvSpPr>
        <p:spPr>
          <a:xfrm>
            <a:off x="140608" y="6139331"/>
            <a:ext cx="8042983" cy="461665"/>
          </a:xfrm>
          <a:prstGeom prst="rect">
            <a:avLst/>
          </a:prstGeom>
        </p:spPr>
        <p:txBody>
          <a:bodyPr wrap="square">
            <a:spAutoFit/>
          </a:bodyPr>
          <a:lstStyle/>
          <a:p>
            <a:pPr lvl="0" eaLnBrk="0" hangingPunct="0">
              <a:spcBef>
                <a:spcPct val="20000"/>
              </a:spcBef>
            </a:pPr>
            <a:r>
              <a:rPr lang="en-US" sz="2400" kern="0" dirty="0">
                <a:solidFill>
                  <a:srgbClr val="0070C0"/>
                </a:solidFill>
                <a:latin typeface="Consolas" panose="020B0609020204030204" pitchFamily="49" charset="0"/>
              </a:rPr>
              <a:t>position expression </a:t>
            </a:r>
            <a:r>
              <a:rPr lang="en-US" sz="2400" kern="0" dirty="0">
                <a:gradFill>
                  <a:gsLst>
                    <a:gs pos="1250">
                      <a:srgbClr val="000000"/>
                    </a:gs>
                    <a:gs pos="100000">
                      <a:srgbClr val="000000"/>
                    </a:gs>
                  </a:gsLst>
                  <a:lin ang="5400000" scaled="0"/>
                </a:gradFill>
                <a:latin typeface="Consolas" panose="020B0609020204030204" pitchFamily="49" charset="0"/>
              </a:rPr>
              <a:t>P := </a:t>
            </a:r>
            <a:r>
              <a:rPr lang="en-US" sz="2400" kern="0" dirty="0" smtClean="0">
                <a:gradFill>
                  <a:gsLst>
                    <a:gs pos="1250">
                      <a:srgbClr val="000000"/>
                    </a:gs>
                    <a:gs pos="100000">
                      <a:srgbClr val="000000"/>
                    </a:gs>
                  </a:gsLst>
                  <a:lin ang="5400000" scaled="0"/>
                </a:gradFill>
                <a:latin typeface="Consolas" panose="020B0609020204030204" pitchFamily="49" charset="0"/>
              </a:rPr>
              <a:t>K </a:t>
            </a:r>
            <a:r>
              <a:rPr lang="en-US" sz="2400" kern="0" dirty="0" smtClean="0">
                <a:solidFill>
                  <a:srgbClr val="000000"/>
                </a:solidFill>
                <a:latin typeface="Consolas" panose="020B0609020204030204" pitchFamily="49" charset="0"/>
              </a:rPr>
              <a:t>|</a:t>
            </a:r>
            <a:r>
              <a:rPr lang="en-US" sz="2400" kern="0" dirty="0" smtClean="0">
                <a:solidFill>
                  <a:srgbClr val="0070C0"/>
                </a:solidFill>
                <a:latin typeface="Consolas" panose="020B0609020204030204" pitchFamily="49" charset="0"/>
              </a:rPr>
              <a:t> </a:t>
            </a:r>
            <a:r>
              <a:rPr lang="en-US" sz="2400" kern="0" dirty="0" err="1" smtClean="0">
                <a:solidFill>
                  <a:srgbClr val="008000"/>
                </a:solidFill>
                <a:latin typeface="Consolas" panose="020B0609020204030204" pitchFamily="49" charset="0"/>
              </a:rPr>
              <a:t>Pos</a:t>
            </a:r>
            <a:r>
              <a:rPr lang="en-US" sz="2400" kern="0" dirty="0" smtClean="0">
                <a:gradFill>
                  <a:gsLst>
                    <a:gs pos="1250">
                      <a:srgbClr val="000000"/>
                    </a:gs>
                    <a:gs pos="100000">
                      <a:srgbClr val="000000"/>
                    </a:gs>
                  </a:gsLst>
                  <a:lin ang="5400000" scaled="0"/>
                </a:gradFill>
                <a:latin typeface="Consolas" panose="020B0609020204030204" pitchFamily="49" charset="0"/>
              </a:rPr>
              <a:t>(x, </a:t>
            </a:r>
            <a:r>
              <a:rPr lang="en-US" sz="2400" kern="0" dirty="0">
                <a:gradFill>
                  <a:gsLst>
                    <a:gs pos="1250">
                      <a:srgbClr val="000000"/>
                    </a:gs>
                    <a:gs pos="100000">
                      <a:srgbClr val="000000"/>
                    </a:gs>
                  </a:gsLst>
                  <a:lin ang="5400000" scaled="0"/>
                </a:gradFill>
                <a:latin typeface="Consolas" panose="020B0609020204030204" pitchFamily="49" charset="0"/>
              </a:rPr>
              <a:t>R</a:t>
            </a:r>
            <a:r>
              <a:rPr lang="en-US" sz="2400" kern="0" baseline="-25000" dirty="0">
                <a:gradFill>
                  <a:gsLst>
                    <a:gs pos="1250">
                      <a:srgbClr val="000000"/>
                    </a:gs>
                    <a:gs pos="100000">
                      <a:srgbClr val="000000"/>
                    </a:gs>
                  </a:gsLst>
                  <a:lin ang="5400000" scaled="0"/>
                </a:gradFill>
                <a:latin typeface="Consolas" panose="020B0609020204030204" pitchFamily="49" charset="0"/>
              </a:rPr>
              <a:t>1</a:t>
            </a:r>
            <a:r>
              <a:rPr lang="en-US" sz="2400" kern="0" dirty="0">
                <a:gradFill>
                  <a:gsLst>
                    <a:gs pos="1250">
                      <a:srgbClr val="000000"/>
                    </a:gs>
                    <a:gs pos="100000">
                      <a:srgbClr val="000000"/>
                    </a:gs>
                  </a:gsLst>
                  <a:lin ang="5400000" scaled="0"/>
                </a:gradFill>
                <a:latin typeface="Consolas" panose="020B0609020204030204" pitchFamily="49" charset="0"/>
              </a:rPr>
              <a:t>, R</a:t>
            </a:r>
            <a:r>
              <a:rPr lang="en-US" sz="2400" kern="0" baseline="-25000" dirty="0">
                <a:gradFill>
                  <a:gsLst>
                    <a:gs pos="1250">
                      <a:srgbClr val="000000"/>
                    </a:gs>
                    <a:gs pos="100000">
                      <a:srgbClr val="000000"/>
                    </a:gs>
                  </a:gsLst>
                  <a:lin ang="5400000" scaled="0"/>
                </a:gradFill>
                <a:latin typeface="Consolas" panose="020B0609020204030204" pitchFamily="49" charset="0"/>
              </a:rPr>
              <a:t>2</a:t>
            </a:r>
            <a:r>
              <a:rPr lang="en-US" sz="2400" kern="0" dirty="0">
                <a:gradFill>
                  <a:gsLst>
                    <a:gs pos="1250">
                      <a:srgbClr val="000000"/>
                    </a:gs>
                    <a:gs pos="100000">
                      <a:srgbClr val="000000"/>
                    </a:gs>
                  </a:gsLst>
                  <a:lin ang="5400000" scaled="0"/>
                </a:gradFill>
                <a:latin typeface="Consolas" panose="020B0609020204030204" pitchFamily="49" charset="0"/>
              </a:rPr>
              <a:t>, K)</a:t>
            </a:r>
            <a:endParaRPr lang="en-US" sz="2400" kern="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449566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19268" y="1016000"/>
                <a:ext cx="8971721" cy="5435600"/>
              </a:xfrm>
            </p:spPr>
            <p:txBody>
              <a:bodyPr/>
              <a:lstStyle/>
              <a:p>
                <a:pPr marL="0" indent="0">
                  <a:buNone/>
                </a:pPr>
                <a:r>
                  <a:rPr lang="en-US" b="1" dirty="0">
                    <a:latin typeface="Segoe UI" panose="020B0502040204020203" pitchFamily="34" charset="0"/>
                    <a:cs typeface="Segoe UI" panose="020B0502040204020203" pitchFamily="34" charset="0"/>
                  </a:rPr>
                  <a:t>Goal:</a:t>
                </a:r>
                <a:r>
                  <a:rPr lang="en-US" b="1" i="1" dirty="0">
                    <a:solidFill>
                      <a:srgbClr val="C00000"/>
                    </a:solidFill>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Set of expr of kind </a:t>
                </a:r>
                <a14:m>
                  <m:oMath xmlns:m="http://schemas.openxmlformats.org/officeDocument/2006/math">
                    <m:r>
                      <a:rPr lang="en-US" i="1" dirty="0" smtClean="0">
                        <a:latin typeface="Cambria Math" panose="02040503050406030204" pitchFamily="18" charset="0"/>
                      </a:rPr>
                      <m:t>𝑒</m:t>
                    </m:r>
                  </m:oMath>
                </a14:m>
                <a:r>
                  <a:rPr lang="en-US" dirty="0">
                    <a:latin typeface="Segoe UI" panose="020B0502040204020203" pitchFamily="34" charset="0"/>
                    <a:cs typeface="Segoe UI" panose="020B0502040204020203" pitchFamily="34" charset="0"/>
                  </a:rPr>
                  <a:t> that satisfies spec </a:t>
                </a:r>
                <a14:m>
                  <m:oMath xmlns:m="http://schemas.openxmlformats.org/officeDocument/2006/math">
                    <m:r>
                      <a:rPr lang="en-US" i="1" dirty="0" smtClean="0">
                        <a:latin typeface="Cambria Math" panose="02040503050406030204" pitchFamily="18" charset="0"/>
                      </a:rPr>
                      <m:t>𝜙</m:t>
                    </m:r>
                  </m:oMath>
                </a14:m>
                <a:endParaRPr lang="en-US"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                                                 [denoted</a:t>
                </a:r>
                <a:r>
                  <a:rPr lang="en-US" dirty="0">
                    <a:solidFill>
                      <a:srgbClr val="C00000"/>
                    </a:solidFill>
                    <a:latin typeface="Segoe UI" panose="020B0502040204020203" pitchFamily="34" charset="0"/>
                    <a:cs typeface="Segoe UI" panose="020B0502040204020203" pitchFamily="34" charset="0"/>
                  </a:rPr>
                  <a:t> </a:t>
                </a:r>
                <a14:m>
                  <m:oMath xmlns:m="http://schemas.openxmlformats.org/officeDocument/2006/math">
                    <m:d>
                      <m:dPr>
                        <m:begChr m:val="["/>
                        <m:endChr m:val="]"/>
                        <m:ctrlPr>
                          <a:rPr lang="en-US" i="1" smtClean="0">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𝑒</m:t>
                        </m:r>
                        <m:r>
                          <a:rPr lang="en-US" i="1">
                            <a:solidFill>
                              <a:schemeClr val="accent2"/>
                            </a:solidFill>
                            <a:latin typeface="Cambria Math" panose="02040503050406030204" pitchFamily="18" charset="0"/>
                          </a:rPr>
                          <m:t>⊨</m:t>
                        </m:r>
                        <m:r>
                          <a:rPr lang="en-US" i="1">
                            <a:solidFill>
                              <a:schemeClr val="accent2"/>
                            </a:solidFill>
                            <a:latin typeface="Cambria Math" panose="02040503050406030204" pitchFamily="18" charset="0"/>
                          </a:rPr>
                          <m:t>𝜙</m:t>
                        </m:r>
                      </m:e>
                    </m:d>
                    <m:r>
                      <a:rPr lang="en-US" b="0" i="0" smtClean="0">
                        <a:solidFill>
                          <a:srgbClr val="C00000"/>
                        </a:solidFill>
                        <a:latin typeface="Cambria Math" panose="02040503050406030204" pitchFamily="18" charset="0"/>
                      </a:rPr>
                      <m:t> </m:t>
                    </m:r>
                  </m:oMath>
                </a14:m>
                <a:r>
                  <a:rPr lang="en-US" dirty="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a:p>
                <a:pPr marL="0" indent="0">
                  <a:buNone/>
                </a:pPr>
                <a14:m>
                  <m:oMath xmlns:m="http://schemas.openxmlformats.org/officeDocument/2006/math">
                    <m:r>
                      <a:rPr lang="en-US" i="1">
                        <a:latin typeface="Cambria Math" panose="02040503050406030204" pitchFamily="18" charset="0"/>
                      </a:rPr>
                      <m:t>𝑒</m:t>
                    </m:r>
                  </m:oMath>
                </a14:m>
                <a:r>
                  <a:rPr lang="en-US" dirty="0">
                    <a:latin typeface="Segoe UI" panose="020B0502040204020203" pitchFamily="34" charset="0"/>
                    <a:cs typeface="Segoe UI" panose="020B0502040204020203" pitchFamily="34" charset="0"/>
                  </a:rPr>
                  <a:t>: DSL (top-level) expression 				          </a:t>
                </a:r>
              </a:p>
              <a:p>
                <a:pPr marL="0" indent="0">
                  <a:buNone/>
                </a:pPr>
                <a:endParaRPr lang="en-US" sz="1000" i="1" dirty="0">
                  <a:latin typeface="Segoe UI" panose="020B0502040204020203" pitchFamily="34" charset="0"/>
                  <a:cs typeface="Segoe UI" panose="020B0502040204020203" pitchFamily="34" charset="0"/>
                </a:endParaRPr>
              </a:p>
              <a:p>
                <a:pPr marL="0" indent="0">
                  <a:buNone/>
                </a:pP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oMath>
                </a14:m>
                <a:r>
                  <a:rPr lang="en-US" dirty="0">
                    <a:latin typeface="Segoe UI" panose="020B0502040204020203" pitchFamily="34" charset="0"/>
                    <a:cs typeface="Segoe UI" panose="020B0502040204020203" pitchFamily="34" charset="0"/>
                  </a:rPr>
                  <a:t> Conjunction of (input state</a:t>
                </a:r>
                <a14:m>
                  <m:oMath xmlns:m="http://schemas.openxmlformats.org/officeDocument/2006/math">
                    <m:r>
                      <a:rPr lang="en-US" i="1" dirty="0">
                        <a:latin typeface="Cambria Math" panose="02040503050406030204" pitchFamily="18" charset="0"/>
                      </a:rPr>
                      <m:t> </m:t>
                    </m:r>
                    <m:r>
                      <a:rPr lang="en-US" i="1" dirty="0">
                        <a:latin typeface="Cambria Math" panose="02040503050406030204" pitchFamily="18" charset="0"/>
                      </a:rPr>
                      <m:t>𝜎</m:t>
                    </m:r>
                    <m:r>
                      <a:rPr lang="en-US" i="1" dirty="0">
                        <a:latin typeface="Cambria Math" panose="02040503050406030204" pitchFamily="18" charset="0"/>
                      </a:rPr>
                      <m:t> , </m:t>
                    </m:r>
                  </m:oMath>
                </a14:m>
                <a:r>
                  <a:rPr lang="en-US" dirty="0">
                    <a:latin typeface="Segoe UI" panose="020B0502040204020203" pitchFamily="34" charset="0"/>
                    <a:cs typeface="Segoe UI" panose="020B0502040204020203" pitchFamily="34" charset="0"/>
                  </a:rPr>
                  <a:t>output value </a:t>
                </a:r>
                <a14:m>
                  <m:oMath xmlns:m="http://schemas.openxmlformats.org/officeDocument/2006/math">
                    <m:r>
                      <a:rPr lang="en-US" i="1" dirty="0">
                        <a:latin typeface="Cambria Math" panose="02040503050406030204" pitchFamily="18" charset="0"/>
                      </a:rPr>
                      <m:t>𝑣</m:t>
                    </m:r>
                  </m:oMath>
                </a14:m>
                <a:r>
                  <a:rPr lang="en-US" dirty="0">
                    <a:latin typeface="Segoe UI" panose="020B0502040204020203" pitchFamily="34" charset="0"/>
                    <a:cs typeface="Segoe UI" panose="020B0502040204020203" pitchFamily="34" charset="0"/>
                  </a:rPr>
                  <a:t>) </a:t>
                </a:r>
              </a:p>
              <a:p>
                <a:pPr marL="0" indent="0">
                  <a:buNone/>
                </a:pPr>
                <a:r>
                  <a:rPr lang="en-US" dirty="0">
                    <a:latin typeface="Segoe UI" panose="020B0502040204020203" pitchFamily="34" charset="0"/>
                    <a:cs typeface="Segoe UI" panose="020B0502040204020203" pitchFamily="34" charset="0"/>
                  </a:rPr>
                  <a:t>    [denoted </a:t>
                </a:r>
                <a14:m>
                  <m:oMath xmlns:m="http://schemas.openxmlformats.org/officeDocument/2006/math">
                    <m:r>
                      <a:rPr lang="en-US" i="1" dirty="0" smtClean="0">
                        <a:solidFill>
                          <a:schemeClr val="accent2"/>
                        </a:solidFill>
                        <a:latin typeface="Cambria Math" panose="02040503050406030204" pitchFamily="18" charset="0"/>
                      </a:rPr>
                      <m:t>𝜎</m:t>
                    </m:r>
                    <m:r>
                      <a:rPr lang="en-US" i="1" dirty="0" smtClean="0">
                        <a:solidFill>
                          <a:schemeClr val="accent2"/>
                        </a:solidFill>
                        <a:latin typeface="Cambria Math" panose="02040503050406030204" pitchFamily="18" charset="0"/>
                      </a:rPr>
                      <m:t>⇝</m:t>
                    </m:r>
                    <m:r>
                      <a:rPr lang="en-US" i="1" dirty="0" smtClean="0">
                        <a:solidFill>
                          <a:schemeClr val="accent2"/>
                        </a:solidFill>
                        <a:latin typeface="Cambria Math" panose="02040503050406030204" pitchFamily="18" charset="0"/>
                      </a:rPr>
                      <m:t>𝑣</m:t>
                    </m:r>
                  </m:oMath>
                </a14:m>
                <a:r>
                  <a:rPr lang="en-US" dirty="0">
                    <a:latin typeface="Segoe UI" panose="020B0502040204020203" pitchFamily="34" charset="0"/>
                    <a:cs typeface="Segoe UI" panose="020B0502040204020203" pitchFamily="34" charset="0"/>
                  </a:rPr>
                  <a:t>]</a:t>
                </a:r>
              </a:p>
              <a:p>
                <a:pPr marL="0" indent="0">
                  <a:buNone/>
                </a:pPr>
                <a:endParaRPr lang="en-US" sz="1000" dirty="0">
                  <a:latin typeface="Segoe UI" panose="020B0502040204020203" pitchFamily="34" charset="0"/>
                  <a:cs typeface="Segoe UI" panose="020B0502040204020203" pitchFamily="34" charset="0"/>
                </a:endParaRPr>
              </a:p>
              <a:p>
                <a:pPr marL="0" indent="0">
                  <a:buNone/>
                </a:pPr>
                <a:endParaRPr lang="en-US" sz="500"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Methodology: </a:t>
                </a:r>
                <a:r>
                  <a:rPr lang="en-US" dirty="0">
                    <a:latin typeface="Segoe UI" panose="020B0502040204020203" pitchFamily="34" charset="0"/>
                    <a:cs typeface="Segoe UI" panose="020B0502040204020203" pitchFamily="34" charset="0"/>
                  </a:rPr>
                  <a:t>Based on </a:t>
                </a:r>
                <a:r>
                  <a:rPr lang="en-US" dirty="0">
                    <a:solidFill>
                      <a:schemeClr val="accent6"/>
                    </a:solidFill>
                    <a:latin typeface="Segoe UI" panose="020B0502040204020203" pitchFamily="34" charset="0"/>
                    <a:cs typeface="Segoe UI" panose="020B0502040204020203" pitchFamily="34" charset="0"/>
                  </a:rPr>
                  <a:t>divide-and-conquer </a:t>
                </a:r>
                <a:r>
                  <a:rPr lang="en-US" dirty="0">
                    <a:latin typeface="Segoe UI" panose="020B0502040204020203" pitchFamily="34" charset="0"/>
                    <a:cs typeface="Segoe UI" panose="020B0502040204020203" pitchFamily="34" charset="0"/>
                  </a:rPr>
                  <a:t>style problem decomposition.</a:t>
                </a:r>
                <a:endParaRPr lang="en-US" dirty="0">
                  <a:solidFill>
                    <a:schemeClr val="accent6"/>
                  </a:solidFill>
                  <a:latin typeface="Segoe UI" panose="020B0502040204020203" pitchFamily="34" charset="0"/>
                  <a:cs typeface="Segoe UI" panose="020B0502040204020203" pitchFamily="34" charset="0"/>
                </a:endParaRPr>
              </a:p>
              <a:p>
                <a:pPr marL="0" indent="0">
                  <a:buNone/>
                </a:pPr>
                <a:endParaRPr lang="en-US" sz="6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14:m>
                  <m:oMath xmlns:m="http://schemas.openxmlformats.org/officeDocument/2006/math">
                    <m:d>
                      <m:dPr>
                        <m:begChr m:val="["/>
                        <m:endChr m:val="]"/>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𝑒</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𝜙</m:t>
                        </m:r>
                      </m:e>
                    </m:d>
                  </m:oMath>
                </a14:m>
                <a:r>
                  <a:rPr lang="en-US" dirty="0">
                    <a:latin typeface="Segoe UI" panose="020B0502040204020203" pitchFamily="34" charset="0"/>
                    <a:cs typeface="Segoe UI" panose="020B0502040204020203" pitchFamily="34" charset="0"/>
                  </a:rPr>
                  <a:t> is reduced to </a:t>
                </a:r>
                <a:r>
                  <a:rPr lang="en-US" dirty="0">
                    <a:solidFill>
                      <a:srgbClr val="009900"/>
                    </a:solidFill>
                    <a:latin typeface="Segoe UI" panose="020B0502040204020203" pitchFamily="34" charset="0"/>
                    <a:cs typeface="Segoe UI" panose="020B0502040204020203" pitchFamily="34" charset="0"/>
                  </a:rPr>
                  <a:t>simpler problems </a:t>
                </a:r>
                <a:r>
                  <a:rPr lang="en-US" dirty="0">
                    <a:latin typeface="Segoe UI" panose="020B0502040204020203" pitchFamily="34" charset="0"/>
                    <a:cs typeface="Segoe UI" panose="020B0502040204020203" pitchFamily="34" charset="0"/>
                  </a:rPr>
                  <a:t>(over sub-expressions of e or sub-constraints of </a:t>
                </a:r>
                <a14:m>
                  <m:oMath xmlns:m="http://schemas.openxmlformats.org/officeDocument/2006/math">
                    <m:r>
                      <a:rPr lang="en-US" i="1" dirty="0">
                        <a:latin typeface="Cambria Math" panose="02040503050406030204" pitchFamily="18" charset="0"/>
                      </a:rPr>
                      <m:t>𝜙</m:t>
                    </m:r>
                  </m:oMath>
                </a14:m>
                <a:r>
                  <a:rPr lang="en-US" dirty="0">
                    <a:latin typeface="Segoe UI" panose="020B0502040204020203" pitchFamily="34" charset="0"/>
                    <a:cs typeface="Segoe UI" panose="020B0502040204020203" pitchFamily="34" charset="0"/>
                  </a:rPr>
                  <a:t>).</a:t>
                </a:r>
              </a:p>
              <a:p>
                <a:r>
                  <a:rPr lang="en-US" dirty="0">
                    <a:latin typeface="Segoe UI" panose="020B0502040204020203" pitchFamily="34" charset="0"/>
                    <a:cs typeface="Segoe UI" panose="020B0502040204020203" pitchFamily="34" charset="0"/>
                  </a:rPr>
                  <a:t>Top-down (as opposed to bottom-up enumerative search).</a:t>
                </a:r>
              </a:p>
              <a:p>
                <a:pPr marL="0" indent="0" algn="ctr">
                  <a:buNone/>
                </a:pPr>
                <a:endParaRPr lang="en-US" dirty="0">
                  <a:solidFill>
                    <a:schemeClr val="accent2"/>
                  </a:solidFill>
                </a:endParaRPr>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19268" y="1016000"/>
                <a:ext cx="8971721" cy="5435600"/>
              </a:xfrm>
              <a:blipFill>
                <a:blip r:embed="rId3"/>
                <a:stretch>
                  <a:fillRect l="-1292" t="-786" r="-680"/>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26</a:t>
            </a:fld>
            <a:endParaRPr lang="en-US" dirty="0"/>
          </a:p>
        </p:txBody>
      </p:sp>
      <p:sp>
        <p:nvSpPr>
          <p:cNvPr id="4" name="Title 3"/>
          <p:cNvSpPr>
            <a:spLocks noGrp="1"/>
          </p:cNvSpPr>
          <p:nvPr>
            <p:ph type="title"/>
          </p:nvPr>
        </p:nvSpPr>
        <p:spPr/>
        <p:txBody>
          <a:bodyPr/>
          <a:lstStyle/>
          <a:p>
            <a:r>
              <a:rPr lang="en-US" dirty="0">
                <a:latin typeface="Seoge UI"/>
              </a:rPr>
              <a:t>Search Methodology</a:t>
            </a:r>
          </a:p>
        </p:txBody>
      </p:sp>
      <p:sp>
        <p:nvSpPr>
          <p:cNvPr id="5" name="TextBox 4"/>
          <p:cNvSpPr txBox="1"/>
          <p:nvPr/>
        </p:nvSpPr>
        <p:spPr>
          <a:xfrm>
            <a:off x="53790" y="6110809"/>
            <a:ext cx="7485528" cy="707886"/>
          </a:xfrm>
          <a:prstGeom prst="rect">
            <a:avLst/>
          </a:prstGeom>
          <a:noFill/>
        </p:spPr>
        <p:txBody>
          <a:bodyPr wrap="square" rtlCol="0">
            <a:spAutoFit/>
          </a:bodyPr>
          <a:lstStyle/>
          <a:p>
            <a:pPr>
              <a:spcBef>
                <a:spcPts val="0"/>
              </a:spcBef>
            </a:pPr>
            <a:r>
              <a:rPr lang="en-US" dirty="0">
                <a:solidFill>
                  <a:srgbClr val="C00000"/>
                </a:solidFill>
                <a:latin typeface="Segoe UI" panose="020B0502040204020203" pitchFamily="34" charset="0"/>
                <a:cs typeface="Segoe UI" panose="020B0502040204020203" pitchFamily="34" charset="0"/>
              </a:rPr>
              <a:t>“</a:t>
            </a:r>
            <a:r>
              <a:rPr lang="en-US" i="1" dirty="0" err="1">
                <a:solidFill>
                  <a:srgbClr val="C00000"/>
                </a:solidFill>
                <a:latin typeface="Segoe UI" panose="020B0502040204020203" pitchFamily="34" charset="0"/>
                <a:cs typeface="Segoe UI" panose="020B0502040204020203" pitchFamily="34" charset="0"/>
              </a:rPr>
              <a:t>FlashMeta</a:t>
            </a:r>
            <a:r>
              <a:rPr lang="en-US" i="1" dirty="0">
                <a:solidFill>
                  <a:srgbClr val="C00000"/>
                </a:solidFill>
                <a:latin typeface="Segoe UI" panose="020B0502040204020203" pitchFamily="34" charset="0"/>
                <a:cs typeface="Segoe UI" panose="020B0502040204020203" pitchFamily="34" charset="0"/>
              </a:rPr>
              <a:t>: A Framework for Inductive Program Synthesis</a:t>
            </a:r>
            <a:r>
              <a:rPr lang="en-US" dirty="0">
                <a:solidFill>
                  <a:srgbClr val="C00000"/>
                </a:solidFill>
                <a:latin typeface="Segoe UI" panose="020B0502040204020203" pitchFamily="34" charset="0"/>
                <a:cs typeface="Segoe UI" panose="020B0502040204020203" pitchFamily="34" charset="0"/>
              </a:rPr>
              <a:t>”;</a:t>
            </a:r>
          </a:p>
          <a:p>
            <a:pPr>
              <a:spcBef>
                <a:spcPts val="0"/>
              </a:spcBef>
            </a:pPr>
            <a:r>
              <a:rPr lang="en-US" dirty="0">
                <a:solidFill>
                  <a:srgbClr val="C00000"/>
                </a:solidFill>
                <a:latin typeface="Segoe UI" panose="020B0502040204020203" pitchFamily="34" charset="0"/>
                <a:cs typeface="Segoe UI" panose="020B0502040204020203" pitchFamily="34" charset="0"/>
              </a:rPr>
              <a:t>[OOPSLA 2015] Alex Polozov, Sumit Gulwani</a:t>
            </a:r>
          </a:p>
        </p:txBody>
      </p:sp>
    </p:spTree>
    <p:extLst>
      <p:ext uri="{BB962C8B-B14F-4D97-AF65-F5344CB8AC3E}">
        <p14:creationId xmlns:p14="http://schemas.microsoft.com/office/powerpoint/2010/main" val="1727994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94787" y="5137563"/>
                <a:ext cx="6780620" cy="1199576"/>
              </a:xfrm>
              <a:ln>
                <a:solidFill>
                  <a:schemeClr val="tx1"/>
                </a:solidFill>
              </a:ln>
            </p:spPr>
            <p:txBody>
              <a:bodyPr/>
              <a:lstStyle/>
              <a:p>
                <a:pPr marL="0" indent="0">
                  <a:buNone/>
                </a:pPr>
                <a:r>
                  <a:rPr lang="en-US" dirty="0">
                    <a:latin typeface="Segoe UI" panose="020B0502040204020203" pitchFamily="34" charset="0"/>
                    <a:cs typeface="Segoe UI" panose="020B0502040204020203" pitchFamily="34" charset="0"/>
                  </a:rPr>
                  <a:t>Let </a:t>
                </a:r>
                <a14:m>
                  <m:oMath xmlns:m="http://schemas.openxmlformats.org/officeDocument/2006/math">
                    <m:r>
                      <a:rPr lang="en-US" i="1" dirty="0">
                        <a:latin typeface="Cambria Math" panose="02040503050406030204" pitchFamily="18" charset="0"/>
                      </a:rPr>
                      <m:t>𝑒</m:t>
                    </m:r>
                  </m:oMath>
                </a14:m>
                <a:r>
                  <a:rPr lang="en-US" dirty="0">
                    <a:latin typeface="Segoe UI" panose="020B0502040204020203" pitchFamily="34" charset="0"/>
                    <a:cs typeface="Segoe UI" panose="020B0502040204020203" pitchFamily="34" charset="0"/>
                  </a:rPr>
                  <a:t> be a non-terminal </a:t>
                </a:r>
                <a:r>
                  <a:rPr lang="en-US" dirty="0">
                    <a:latin typeface="Seoge UI"/>
                  </a:rPr>
                  <a:t>defined as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oMath>
                </a14:m>
                <a:endParaRPr lang="en-US" b="0" i="1" dirty="0">
                  <a:solidFill>
                    <a:srgbClr val="C00000"/>
                  </a:solidFill>
                  <a:latin typeface="Cambria Math" panose="02040503050406030204" pitchFamily="18" charset="0"/>
                </a:endParaRPr>
              </a:p>
              <a:p>
                <a:pPr marL="0" indent="0">
                  <a:buNone/>
                </a:pPr>
                <a:endParaRPr lang="en-US" sz="1000" i="1" dirty="0">
                  <a:solidFill>
                    <a:srgbClr val="C00000"/>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d>
                        <m:dPr>
                          <m:begChr m:val="["/>
                          <m:endChr m:val="]"/>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𝑒</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𝜙</m:t>
                          </m:r>
                        </m:e>
                      </m:d>
                      <m:r>
                        <a:rPr lang="en-US" i="1" smtClean="0">
                          <a:solidFill>
                            <a:schemeClr val="tx1"/>
                          </a:solidFill>
                          <a:latin typeface="Cambria Math" panose="02040503050406030204" pitchFamily="18" charset="0"/>
                        </a:rPr>
                        <m:t>=</m:t>
                      </m:r>
                    </m:oMath>
                  </m:oMathPara>
                </a14:m>
                <a:endParaRPr lang="en-US" b="0" i="1" dirty="0">
                  <a:solidFill>
                    <a:srgbClr val="C00000"/>
                  </a:solidFill>
                  <a:latin typeface="Cambria Math" panose="02040503050406030204" pitchFamily="18" charset="0"/>
                </a:endParaRPr>
              </a:p>
              <a:p>
                <a:pPr marL="0" indent="0">
                  <a:buNone/>
                </a:pPr>
                <a:endParaRPr lang="en-US" i="1" dirty="0">
                  <a:solidFill>
                    <a:srgbClr val="C00000"/>
                  </a:solidFill>
                  <a:latin typeface="Cambria Math" panose="02040503050406030204" pitchFamily="18" charset="0"/>
                </a:endParaRPr>
              </a:p>
              <a:p>
                <a:pPr marL="0" indent="0">
                  <a:buNone/>
                </a:pPr>
                <a:endParaRPr lang="en-US" i="1" dirty="0">
                  <a:solidFill>
                    <a:srgbClr val="C00000"/>
                  </a:solidFill>
                  <a:latin typeface="Cambria Math" panose="02040503050406030204" pitchFamily="18" charset="0"/>
                </a:endParaRPr>
              </a:p>
              <a:p>
                <a:pPr marL="0" indent="0">
                  <a:buNone/>
                </a:pPr>
                <a:endParaRPr lang="en-US" i="1" dirty="0">
                  <a:solidFill>
                    <a:srgbClr val="C00000"/>
                  </a:solidFill>
                  <a:latin typeface="Cambria Math" panose="02040503050406030204" pitchFamily="18" charset="0"/>
                </a:endParaRPr>
              </a:p>
              <a:p>
                <a:pPr marL="0" indent="0">
                  <a:buNone/>
                </a:pPr>
                <a:endParaRPr lang="en-US" b="0" i="1" dirty="0">
                  <a:solidFill>
                    <a:srgbClr val="C00000"/>
                  </a:solidFill>
                  <a:latin typeface="Cambria Math" panose="02040503050406030204" pitchFamily="18" charset="0"/>
                </a:endParaRPr>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94787" y="5137563"/>
                <a:ext cx="6780620" cy="1199576"/>
              </a:xfrm>
              <a:blipFill>
                <a:blip r:embed="rId3"/>
                <a:stretch>
                  <a:fillRect l="-1257" t="-301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1"/>
              <p:cNvSpPr txBox="1">
                <a:spLocks/>
              </p:cNvSpPr>
              <p:nvPr/>
            </p:nvSpPr>
            <p:spPr bwMode="auto">
              <a:xfrm>
                <a:off x="620122" y="3886582"/>
                <a:ext cx="8295278" cy="53754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a:solidFill>
                                <a:srgbClr val="C00000"/>
                              </a:solidFill>
                              <a:latin typeface="Cambria Math" panose="02040503050406030204" pitchFamily="18" charset="0"/>
                            </a:rPr>
                          </m:ctrlPr>
                        </m:dPr>
                        <m:e>
                          <m:r>
                            <a:rPr lang="en-US" i="1" kern="0">
                              <a:solidFill>
                                <a:srgbClr val="C00000"/>
                              </a:solidFill>
                              <a:latin typeface="Cambria Math" panose="02040503050406030204" pitchFamily="18" charset="0"/>
                            </a:rPr>
                            <m:t>𝑒</m:t>
                          </m:r>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1</m:t>
                              </m:r>
                            </m:sub>
                          </m:sSub>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2</m:t>
                              </m:r>
                            </m:sub>
                          </m:sSub>
                        </m:e>
                      </m:d>
                      <m:r>
                        <a:rPr lang="en-US" kern="0">
                          <a:solidFill>
                            <a:srgbClr val="C00000"/>
                          </a:solidFill>
                          <a:latin typeface="Cambria Math" panose="02040503050406030204" pitchFamily="18" charset="0"/>
                        </a:rPr>
                        <m:t> </m:t>
                      </m:r>
                      <m:r>
                        <a:rPr lang="en-US" i="1" kern="0" smtClean="0">
                          <a:latin typeface="Cambria Math" panose="02040503050406030204" pitchFamily="18" charset="0"/>
                        </a:rPr>
                        <m:t>=</m:t>
                      </m:r>
                      <m:r>
                        <a:rPr lang="en-US" i="1" kern="0">
                          <a:solidFill>
                            <a:srgbClr val="C00000"/>
                          </a:solidFill>
                          <a:latin typeface="Cambria Math" panose="02040503050406030204" pitchFamily="18" charset="0"/>
                        </a:rPr>
                        <m:t> </m:t>
                      </m:r>
                    </m:oMath>
                  </m:oMathPara>
                </a14:m>
                <a:endParaRPr lang="en-US" kern="0" dirty="0"/>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p:txBody>
          </p:sp>
        </mc:Choice>
        <mc:Fallback xmlns="">
          <p:sp>
            <p:nvSpPr>
              <p:cNvPr id="11" name="Content Placeholder 1"/>
              <p:cNvSpPr txBox="1">
                <a:spLocks noRot="1" noChangeAspect="1" noMove="1" noResize="1" noEditPoints="1" noAdjustHandles="1" noChangeArrowheads="1" noChangeShapeType="1" noTextEdit="1"/>
              </p:cNvSpPr>
              <p:nvPr/>
            </p:nvSpPr>
            <p:spPr bwMode="auto">
              <a:xfrm>
                <a:off x="620122" y="3886582"/>
                <a:ext cx="8295278" cy="537548"/>
              </a:xfrm>
              <a:prstGeom prst="rect">
                <a:avLst/>
              </a:prstGeom>
              <a:blipFill>
                <a:blip r:embed="rId4"/>
                <a:stretch>
                  <a:fillRect/>
                </a:stretch>
              </a:blipFill>
              <a:ln w="9525">
                <a:solidFill>
                  <a:schemeClr val="tx1"/>
                </a:solidFill>
                <a:miter lim="800000"/>
                <a:headEnd/>
                <a:tailEnd/>
              </a:ln>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27</a:t>
            </a:fld>
            <a:endParaRPr lang="en-US" dirty="0"/>
          </a:p>
        </p:txBody>
      </p:sp>
      <p:sp>
        <p:nvSpPr>
          <p:cNvPr id="4" name="Title 3"/>
          <p:cNvSpPr>
            <a:spLocks noGrp="1"/>
          </p:cNvSpPr>
          <p:nvPr>
            <p:ph type="title"/>
          </p:nvPr>
        </p:nvSpPr>
        <p:spPr/>
        <p:txBody>
          <a:bodyPr/>
          <a:lstStyle/>
          <a:p>
            <a:r>
              <a:rPr lang="en-US" dirty="0">
                <a:latin typeface="Seoge UI"/>
              </a:rPr>
              <a:t>Problem Reduction Rules</a:t>
            </a:r>
          </a:p>
        </p:txBody>
      </p:sp>
      <mc:AlternateContent xmlns:mc="http://schemas.openxmlformats.org/markup-compatibility/2006" xmlns:a14="http://schemas.microsoft.com/office/drawing/2010/main">
        <mc:Choice Requires="a14">
          <p:sp>
            <p:nvSpPr>
              <p:cNvPr id="7" name="TextBox 6"/>
              <p:cNvSpPr txBox="1"/>
              <p:nvPr/>
            </p:nvSpPr>
            <p:spPr>
              <a:xfrm>
                <a:off x="3474325" y="2759720"/>
                <a:ext cx="416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𝐼𝑛𝑡𝑒𝑟𝑠𝑒𝑐𝑡</m:t>
                      </m:r>
                      <m:r>
                        <a:rPr lang="en-US" sz="2400" i="1">
                          <a:latin typeface="Cambria Math" panose="02040503050406030204" pitchFamily="18" charset="0"/>
                        </a:rPr>
                        <m:t>(</m:t>
                      </m:r>
                      <m:d>
                        <m:dPr>
                          <m:begChr m:val="["/>
                          <m:endChr m:val="]"/>
                          <m:ctrlPr>
                            <a:rPr lang="en-US" sz="2400" i="1" smtClean="0">
                              <a:solidFill>
                                <a:srgbClr val="008000"/>
                              </a:solidFill>
                              <a:latin typeface="Cambria Math" panose="02040503050406030204" pitchFamily="18" charset="0"/>
                            </a:rPr>
                          </m:ctrlPr>
                        </m:dPr>
                        <m:e>
                          <m:r>
                            <a:rPr lang="en-US" sz="2400" i="1">
                              <a:solidFill>
                                <a:srgbClr val="008000"/>
                              </a:solidFill>
                              <a:latin typeface="Cambria Math" panose="02040503050406030204" pitchFamily="18" charset="0"/>
                            </a:rPr>
                            <m:t>𝑒</m:t>
                          </m:r>
                          <m:r>
                            <a:rPr lang="en-US" sz="2400" i="1">
                              <a:solidFill>
                                <a:srgbClr val="008000"/>
                              </a:solidFill>
                              <a:latin typeface="Cambria Math" panose="02040503050406030204" pitchFamily="18" charset="0"/>
                            </a:rPr>
                            <m:t>⊨</m:t>
                          </m:r>
                          <m:sSub>
                            <m:sSubPr>
                              <m:ctrlPr>
                                <a:rPr lang="en-US" sz="2400" i="1">
                                  <a:solidFill>
                                    <a:srgbClr val="008000"/>
                                  </a:solidFill>
                                  <a:latin typeface="Cambria Math" panose="02040503050406030204" pitchFamily="18" charset="0"/>
                                </a:rPr>
                              </m:ctrlPr>
                            </m:sSubPr>
                            <m:e>
                              <m:r>
                                <a:rPr lang="en-US" sz="2400" i="1">
                                  <a:solidFill>
                                    <a:srgbClr val="008000"/>
                                  </a:solidFill>
                                  <a:latin typeface="Cambria Math" panose="02040503050406030204" pitchFamily="18" charset="0"/>
                                </a:rPr>
                                <m:t>𝜙</m:t>
                              </m:r>
                            </m:e>
                            <m:sub>
                              <m:r>
                                <a:rPr lang="en-US" sz="2400" i="1">
                                  <a:solidFill>
                                    <a:srgbClr val="008000"/>
                                  </a:solidFill>
                                  <a:latin typeface="Cambria Math" panose="02040503050406030204" pitchFamily="18" charset="0"/>
                                </a:rPr>
                                <m:t>1</m:t>
                              </m:r>
                            </m:sub>
                          </m:sSub>
                        </m:e>
                      </m:d>
                      <m:r>
                        <a:rPr lang="en-US" sz="2400" i="1">
                          <a:latin typeface="Cambria Math" panose="02040503050406030204" pitchFamily="18" charset="0"/>
                        </a:rPr>
                        <m:t>, </m:t>
                      </m:r>
                      <m:d>
                        <m:dPr>
                          <m:begChr m:val="["/>
                          <m:endChr m:val="]"/>
                          <m:ctrlPr>
                            <a:rPr lang="en-US" sz="2400" i="1" smtClean="0">
                              <a:solidFill>
                                <a:srgbClr val="008000"/>
                              </a:solidFill>
                              <a:latin typeface="Cambria Math" panose="02040503050406030204" pitchFamily="18" charset="0"/>
                            </a:rPr>
                          </m:ctrlPr>
                        </m:dPr>
                        <m:e>
                          <m:r>
                            <a:rPr lang="en-US" sz="2400" i="1">
                              <a:solidFill>
                                <a:srgbClr val="008000"/>
                              </a:solidFill>
                              <a:latin typeface="Cambria Math" panose="02040503050406030204" pitchFamily="18" charset="0"/>
                            </a:rPr>
                            <m:t>𝑒</m:t>
                          </m:r>
                          <m:r>
                            <a:rPr lang="en-US" sz="2400" i="1">
                              <a:solidFill>
                                <a:srgbClr val="008000"/>
                              </a:solidFill>
                              <a:latin typeface="Cambria Math" panose="02040503050406030204" pitchFamily="18" charset="0"/>
                            </a:rPr>
                            <m:t>⊨</m:t>
                          </m:r>
                          <m:sSub>
                            <m:sSubPr>
                              <m:ctrlPr>
                                <a:rPr lang="en-US" sz="2400" i="1">
                                  <a:solidFill>
                                    <a:srgbClr val="008000"/>
                                  </a:solidFill>
                                  <a:latin typeface="Cambria Math" panose="02040503050406030204" pitchFamily="18" charset="0"/>
                                </a:rPr>
                              </m:ctrlPr>
                            </m:sSubPr>
                            <m:e>
                              <m:r>
                                <a:rPr lang="en-US" sz="2400" i="1">
                                  <a:solidFill>
                                    <a:srgbClr val="008000"/>
                                  </a:solidFill>
                                  <a:latin typeface="Cambria Math" panose="02040503050406030204" pitchFamily="18" charset="0"/>
                                </a:rPr>
                                <m:t>𝜙</m:t>
                              </m:r>
                            </m:e>
                            <m:sub>
                              <m:r>
                                <a:rPr lang="en-US" sz="2400" i="1">
                                  <a:solidFill>
                                    <a:srgbClr val="008000"/>
                                  </a:solidFill>
                                  <a:latin typeface="Cambria Math" panose="02040503050406030204" pitchFamily="18" charset="0"/>
                                </a:rPr>
                                <m:t>2</m:t>
                              </m:r>
                            </m:sub>
                          </m:sSub>
                        </m:e>
                      </m:d>
                      <m:r>
                        <a:rPr lang="en-US" sz="2400" i="1">
                          <a:latin typeface="Cambria Math" panose="02040503050406030204" pitchFamily="18" charset="0"/>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474325" y="2759720"/>
                <a:ext cx="4165600" cy="461665"/>
              </a:xfrm>
              <a:prstGeom prst="rect">
                <a:avLst/>
              </a:prstGeom>
              <a:blipFill>
                <a:blip r:embed="rId5"/>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55699" y="5684314"/>
                <a:ext cx="39531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𝑈𝑛𝑖𝑜</m:t>
                      </m:r>
                      <m:r>
                        <a:rPr lang="en-US" sz="2400" b="0" i="1" smtClean="0">
                          <a:latin typeface="Cambria Math" panose="02040503050406030204" pitchFamily="18" charset="0"/>
                        </a:rPr>
                        <m:t>𝑛</m:t>
                      </m:r>
                      <m:r>
                        <a:rPr lang="en-US" sz="2400" b="0" i="1" smtClean="0">
                          <a:latin typeface="Cambria Math" panose="02040503050406030204" pitchFamily="18" charset="0"/>
                        </a:rPr>
                        <m:t>(</m:t>
                      </m:r>
                      <m:d>
                        <m:dPr>
                          <m:begChr m:val="["/>
                          <m:endChr m:val="]"/>
                          <m:ctrlPr>
                            <a:rPr lang="en-US" sz="2400" b="0" i="1" smtClean="0">
                              <a:solidFill>
                                <a:srgbClr val="009900"/>
                              </a:solidFill>
                              <a:latin typeface="Cambria Math" panose="02040503050406030204" pitchFamily="18" charset="0"/>
                            </a:rPr>
                          </m:ctrlPr>
                        </m:dPr>
                        <m:e>
                          <m:sSub>
                            <m:sSubPr>
                              <m:ctrlPr>
                                <a:rPr lang="en-US" sz="2400" b="0" i="1" smtClean="0">
                                  <a:solidFill>
                                    <a:srgbClr val="009900"/>
                                  </a:solidFill>
                                  <a:latin typeface="Cambria Math" panose="02040503050406030204" pitchFamily="18" charset="0"/>
                                </a:rPr>
                              </m:ctrlPr>
                            </m:sSubPr>
                            <m:e>
                              <m:r>
                                <a:rPr lang="en-US" sz="2400" b="0" i="1" smtClean="0">
                                  <a:solidFill>
                                    <a:srgbClr val="009900"/>
                                  </a:solidFill>
                                  <a:latin typeface="Cambria Math" panose="02040503050406030204" pitchFamily="18" charset="0"/>
                                </a:rPr>
                                <m:t>𝑒</m:t>
                              </m:r>
                            </m:e>
                            <m:sub>
                              <m:r>
                                <a:rPr lang="en-US" sz="2400" b="0" i="1" smtClean="0">
                                  <a:solidFill>
                                    <a:srgbClr val="009900"/>
                                  </a:solidFill>
                                  <a:latin typeface="Cambria Math" panose="02040503050406030204" pitchFamily="18" charset="0"/>
                                </a:rPr>
                                <m:t>1</m:t>
                              </m:r>
                            </m:sub>
                          </m:sSub>
                          <m:r>
                            <a:rPr lang="en-US" sz="2400" b="0" i="1" smtClean="0">
                              <a:solidFill>
                                <a:srgbClr val="009900"/>
                              </a:solidFill>
                              <a:latin typeface="Cambria Math" panose="02040503050406030204" pitchFamily="18" charset="0"/>
                            </a:rPr>
                            <m:t>⊨</m:t>
                          </m:r>
                          <m:r>
                            <a:rPr lang="en-US" sz="2400" b="0" i="1" smtClean="0">
                              <a:solidFill>
                                <a:srgbClr val="009900"/>
                              </a:solidFill>
                              <a:latin typeface="Cambria Math" panose="02040503050406030204" pitchFamily="18" charset="0"/>
                            </a:rPr>
                            <m:t>𝜙</m:t>
                          </m:r>
                        </m:e>
                      </m:d>
                      <m:r>
                        <a:rPr lang="en-US" sz="2400" b="0" i="1" smtClean="0">
                          <a:latin typeface="Cambria Math" panose="02040503050406030204" pitchFamily="18" charset="0"/>
                        </a:rPr>
                        <m:t>, </m:t>
                      </m:r>
                      <m:d>
                        <m:dPr>
                          <m:begChr m:val="["/>
                          <m:endChr m:val="]"/>
                          <m:ctrlPr>
                            <a:rPr lang="en-US" sz="2400" b="0" i="1" smtClean="0">
                              <a:solidFill>
                                <a:srgbClr val="009900"/>
                              </a:solidFill>
                              <a:latin typeface="Cambria Math" panose="02040503050406030204" pitchFamily="18" charset="0"/>
                            </a:rPr>
                          </m:ctrlPr>
                        </m:dPr>
                        <m:e>
                          <m:sSub>
                            <m:sSubPr>
                              <m:ctrlPr>
                                <a:rPr lang="en-US" sz="2400" b="0" i="1" smtClean="0">
                                  <a:solidFill>
                                    <a:srgbClr val="009900"/>
                                  </a:solidFill>
                                  <a:latin typeface="Cambria Math" panose="02040503050406030204" pitchFamily="18" charset="0"/>
                                </a:rPr>
                              </m:ctrlPr>
                            </m:sSubPr>
                            <m:e>
                              <m:r>
                                <a:rPr lang="en-US" sz="2400" b="0" i="1" smtClean="0">
                                  <a:solidFill>
                                    <a:srgbClr val="009900"/>
                                  </a:solidFill>
                                  <a:latin typeface="Cambria Math" panose="02040503050406030204" pitchFamily="18" charset="0"/>
                                </a:rPr>
                                <m:t>𝑒</m:t>
                              </m:r>
                            </m:e>
                            <m:sub>
                              <m:r>
                                <a:rPr lang="en-US" sz="2400" b="0" i="1" smtClean="0">
                                  <a:solidFill>
                                    <a:srgbClr val="009900"/>
                                  </a:solidFill>
                                  <a:latin typeface="Cambria Math" panose="02040503050406030204" pitchFamily="18" charset="0"/>
                                </a:rPr>
                                <m:t>2</m:t>
                              </m:r>
                            </m:sub>
                          </m:sSub>
                          <m:r>
                            <a:rPr lang="en-US" sz="2400" b="0" i="1" smtClean="0">
                              <a:solidFill>
                                <a:srgbClr val="009900"/>
                              </a:solidFill>
                              <a:latin typeface="Cambria Math" panose="02040503050406030204" pitchFamily="18" charset="0"/>
                            </a:rPr>
                            <m:t>⊨</m:t>
                          </m:r>
                          <m:r>
                            <a:rPr lang="en-US" sz="2400" b="0" i="1" smtClean="0">
                              <a:solidFill>
                                <a:srgbClr val="009900"/>
                              </a:solidFill>
                              <a:latin typeface="Cambria Math" panose="02040503050406030204" pitchFamily="18" charset="0"/>
                            </a:rPr>
                            <m:t>𝜙</m:t>
                          </m:r>
                        </m:e>
                      </m:d>
                      <m:r>
                        <a:rPr lang="en-US" sz="2400" b="0" i="1" smtClean="0">
                          <a:latin typeface="Cambria Math" panose="02040503050406030204" pitchFamily="18" charset="0"/>
                        </a:rPr>
                        <m:t>) </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255699" y="5684314"/>
                <a:ext cx="3953181" cy="461665"/>
              </a:xfrm>
              <a:prstGeom prst="rect">
                <a:avLst/>
              </a:prstGeom>
              <a:blipFill>
                <a:blip r:embed="rId6"/>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14084" y="3885186"/>
                <a:ext cx="6214568" cy="461665"/>
              </a:xfrm>
              <a:prstGeom prst="rect">
                <a:avLst/>
              </a:prstGeom>
              <a:noFill/>
            </p:spPr>
            <p:txBody>
              <a:bodyPr wrap="square" rtlCol="0">
                <a:spAutoFit/>
              </a:bodyPr>
              <a:lstStyle/>
              <a:p>
                <a14:m>
                  <m:oMath xmlns:m="http://schemas.openxmlformats.org/officeDocument/2006/math">
                    <m:r>
                      <a:rPr lang="en-US" sz="2400" b="0" i="1" smtClean="0">
                        <a:solidFill>
                          <a:srgbClr val="008000"/>
                        </a:solidFill>
                        <a:latin typeface="Cambria Math" panose="02040503050406030204" pitchFamily="18" charset="0"/>
                      </a:rPr>
                      <m:t>[</m:t>
                    </m:r>
                    <m:sSup>
                      <m:sSupPr>
                        <m:ctrlPr>
                          <a:rPr lang="en-US" sz="2400" b="0" i="1" smtClean="0">
                            <a:solidFill>
                              <a:srgbClr val="008000"/>
                            </a:solidFill>
                            <a:latin typeface="Cambria Math" panose="02040503050406030204" pitchFamily="18" charset="0"/>
                          </a:rPr>
                        </m:ctrlPr>
                      </m:sSupPr>
                      <m:e>
                        <m:r>
                          <a:rPr lang="en-US" sz="2400" b="0" i="1" smtClean="0">
                            <a:solidFill>
                              <a:srgbClr val="008000"/>
                            </a:solidFill>
                            <a:latin typeface="Cambria Math" panose="02040503050406030204" pitchFamily="18" charset="0"/>
                          </a:rPr>
                          <m:t>𝑒</m:t>
                        </m:r>
                      </m:e>
                      <m:sup>
                        <m:r>
                          <a:rPr lang="en-US" sz="2400" b="0" i="1" smtClean="0">
                            <a:solidFill>
                              <a:srgbClr val="008000"/>
                            </a:solidFill>
                            <a:latin typeface="Cambria Math" panose="02040503050406030204" pitchFamily="18" charset="0"/>
                          </a:rPr>
                          <m:t>′</m:t>
                        </m:r>
                      </m:sup>
                    </m:sSup>
                    <m:r>
                      <a:rPr lang="en-US" sz="2400" b="0" i="1" smtClean="0">
                        <a:solidFill>
                          <a:srgbClr val="008000"/>
                        </a:solidFill>
                        <a:latin typeface="Cambria Math" panose="02040503050406030204" pitchFamily="18" charset="0"/>
                      </a:rPr>
                      <m:t>⊨</m:t>
                    </m:r>
                    <m:sSub>
                      <m:sSubPr>
                        <m:ctrlPr>
                          <a:rPr lang="en-US" sz="2400" b="0" i="1" smtClean="0">
                            <a:solidFill>
                              <a:srgbClr val="008000"/>
                            </a:solidFill>
                            <a:latin typeface="Cambria Math" panose="02040503050406030204" pitchFamily="18" charset="0"/>
                          </a:rPr>
                        </m:ctrlPr>
                      </m:sSubPr>
                      <m:e>
                        <m:r>
                          <a:rPr lang="en-US" sz="2400" b="0" i="1" smtClean="0">
                            <a:solidFill>
                              <a:srgbClr val="008000"/>
                            </a:solidFill>
                            <a:latin typeface="Cambria Math" panose="02040503050406030204" pitchFamily="18" charset="0"/>
                          </a:rPr>
                          <m:t>𝜙</m:t>
                        </m:r>
                      </m:e>
                      <m:sub>
                        <m:r>
                          <a:rPr lang="en-US" sz="2400" b="0" i="1" smtClean="0">
                            <a:solidFill>
                              <a:srgbClr val="008000"/>
                            </a:solidFill>
                            <a:latin typeface="Cambria Math" panose="02040503050406030204" pitchFamily="18" charset="0"/>
                          </a:rPr>
                          <m:t>2</m:t>
                        </m:r>
                      </m:sub>
                    </m:sSub>
                    <m:r>
                      <a:rPr lang="en-US" sz="2400" b="0" i="1" smtClean="0">
                        <a:solidFill>
                          <a:srgbClr val="008000"/>
                        </a:solidFill>
                        <a:latin typeface="Cambria Math" panose="02040503050406030204" pitchFamily="18" charset="0"/>
                      </a:rPr>
                      <m:t>]</m:t>
                    </m:r>
                  </m:oMath>
                </a14:m>
                <a:r>
                  <a:rPr lang="en-US" sz="2400" dirty="0"/>
                  <a:t>, where </a:t>
                </a:r>
                <a14:m>
                  <m:oMath xmlns:m="http://schemas.openxmlformats.org/officeDocument/2006/math">
                    <m:r>
                      <a:rPr lang="en-US" sz="2400" b="0" i="1" dirty="0" smtClean="0">
                        <a:latin typeface="Cambria Math" panose="02040503050406030204" pitchFamily="18" charset="0"/>
                      </a:rPr>
                      <m:t>𝑒</m:t>
                    </m:r>
                    <m:r>
                      <a:rPr lang="en-US" sz="2400" b="0" i="1" dirty="0" smtClean="0">
                        <a:latin typeface="Cambria Math" panose="02040503050406030204" pitchFamily="18" charset="0"/>
                      </a:rPr>
                      <m:t>′= </m:t>
                    </m:r>
                    <m:r>
                      <a:rPr lang="en-US" sz="2400" i="1" dirty="0" smtClean="0">
                        <a:latin typeface="Cambria Math" panose="02040503050406030204" pitchFamily="18" charset="0"/>
                      </a:rPr>
                      <m:t>𝑇𝑜𝑝𝑆𝑦𝑚𝑏𝑜</m:t>
                    </m:r>
                    <m:r>
                      <a:rPr lang="en-US" sz="2400" b="0" i="1" dirty="0" smtClean="0">
                        <a:latin typeface="Cambria Math" panose="02040503050406030204" pitchFamily="18" charset="0"/>
                      </a:rPr>
                      <m:t>𝑙</m:t>
                    </m:r>
                    <m:r>
                      <a:rPr lang="en-US" sz="2400" i="1" dirty="0" smtClean="0">
                        <a:solidFill>
                          <a:schemeClr val="tx1"/>
                        </a:solidFill>
                        <a:latin typeface="Cambria Math" panose="02040503050406030204" pitchFamily="18" charset="0"/>
                      </a:rPr>
                      <m:t>(</m:t>
                    </m:r>
                    <m:d>
                      <m:dPr>
                        <m:begChr m:val="["/>
                        <m:endChr m:val="]"/>
                        <m:ctrlPr>
                          <a:rPr lang="en-US" sz="2400" b="0" i="1" smtClean="0">
                            <a:solidFill>
                              <a:srgbClr val="008000"/>
                            </a:solidFill>
                            <a:latin typeface="Cambria Math" panose="02040503050406030204" pitchFamily="18" charset="0"/>
                            <a:ea typeface="Cambria Math" panose="02040503050406030204" pitchFamily="18" charset="0"/>
                          </a:rPr>
                        </m:ctrlPr>
                      </m:dPr>
                      <m:e>
                        <m:r>
                          <a:rPr lang="en-US" sz="2400" b="0" i="1" smtClean="0">
                            <a:solidFill>
                              <a:srgbClr val="008000"/>
                            </a:solidFill>
                            <a:latin typeface="Cambria Math" panose="02040503050406030204" pitchFamily="18" charset="0"/>
                            <a:ea typeface="Cambria Math" panose="02040503050406030204" pitchFamily="18" charset="0"/>
                          </a:rPr>
                          <m:t>𝑒</m:t>
                        </m:r>
                        <m:r>
                          <a:rPr lang="en-US" sz="2400" b="0" i="1" smtClean="0">
                            <a:solidFill>
                              <a:srgbClr val="008000"/>
                            </a:solidFill>
                            <a:latin typeface="Cambria Math" panose="02040503050406030204" pitchFamily="18" charset="0"/>
                            <a:ea typeface="Cambria Math" panose="02040503050406030204" pitchFamily="18" charset="0"/>
                          </a:rPr>
                          <m:t>⊨</m:t>
                        </m:r>
                        <m:sSub>
                          <m:sSubPr>
                            <m:ctrlPr>
                              <a:rPr lang="en-US" sz="2400" b="0" i="1" smtClean="0">
                                <a:solidFill>
                                  <a:srgbClr val="008000"/>
                                </a:solidFill>
                                <a:latin typeface="Cambria Math" panose="02040503050406030204" pitchFamily="18" charset="0"/>
                                <a:ea typeface="Cambria Math" panose="02040503050406030204" pitchFamily="18" charset="0"/>
                              </a:rPr>
                            </m:ctrlPr>
                          </m:sSubPr>
                          <m:e>
                            <m:r>
                              <a:rPr lang="en-US" sz="2400" b="0" i="1" smtClean="0">
                                <a:solidFill>
                                  <a:srgbClr val="008000"/>
                                </a:solidFill>
                                <a:latin typeface="Cambria Math" panose="02040503050406030204" pitchFamily="18" charset="0"/>
                                <a:ea typeface="Cambria Math" panose="02040503050406030204" pitchFamily="18" charset="0"/>
                              </a:rPr>
                              <m:t>𝜙</m:t>
                            </m:r>
                          </m:e>
                          <m:sub>
                            <m:r>
                              <a:rPr lang="en-US" sz="2400" b="0" i="1" smtClean="0">
                                <a:solidFill>
                                  <a:srgbClr val="008000"/>
                                </a:solidFill>
                                <a:latin typeface="Cambria Math" panose="02040503050406030204" pitchFamily="18" charset="0"/>
                                <a:ea typeface="Cambria Math" panose="02040503050406030204" pitchFamily="18" charset="0"/>
                              </a:rPr>
                              <m:t>1</m:t>
                            </m:r>
                          </m:sub>
                        </m:sSub>
                      </m:e>
                    </m:d>
                    <m:r>
                      <a:rPr lang="en-US" sz="2400" b="0" i="1" smtClean="0">
                        <a:latin typeface="Cambria Math" panose="02040503050406030204" pitchFamily="18" charset="0"/>
                        <a:ea typeface="Cambria Math" panose="02040503050406030204" pitchFamily="18" charset="0"/>
                      </a:rPr>
                      <m:t>)</m:t>
                    </m:r>
                  </m:oMath>
                </a14:m>
                <a:endParaRPr lang="en-US" sz="2400" dirty="0">
                  <a:latin typeface="Cambria Math" panose="02040503050406030204" pitchFamily="18"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14084" y="3885186"/>
                <a:ext cx="6214568" cy="461665"/>
              </a:xfrm>
              <a:prstGeom prst="rect">
                <a:avLst/>
              </a:prstGeom>
              <a:blipFill>
                <a:blip r:embed="rId7"/>
                <a:stretch>
                  <a:fillRect l="-883"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1"/>
              <p:cNvSpPr txBox="1">
                <a:spLocks/>
              </p:cNvSpPr>
              <p:nvPr/>
            </p:nvSpPr>
            <p:spPr bwMode="auto">
              <a:xfrm>
                <a:off x="1231700" y="2748831"/>
                <a:ext cx="6408225" cy="59333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a:solidFill>
                                <a:srgbClr val="C00000"/>
                              </a:solidFill>
                              <a:latin typeface="Cambria Math" panose="02040503050406030204" pitchFamily="18" charset="0"/>
                            </a:rPr>
                          </m:ctrlPr>
                        </m:dPr>
                        <m:e>
                          <m:r>
                            <a:rPr lang="en-US" i="1" kern="0">
                              <a:solidFill>
                                <a:srgbClr val="C00000"/>
                              </a:solidFill>
                              <a:latin typeface="Cambria Math" panose="02040503050406030204" pitchFamily="18" charset="0"/>
                            </a:rPr>
                            <m:t>𝑒</m:t>
                          </m:r>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1</m:t>
                              </m:r>
                            </m:sub>
                          </m:sSub>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2</m:t>
                              </m:r>
                            </m:sub>
                          </m:sSub>
                        </m:e>
                      </m:d>
                      <m:r>
                        <a:rPr lang="en-US" kern="0">
                          <a:solidFill>
                            <a:srgbClr val="C00000"/>
                          </a:solidFill>
                          <a:latin typeface="Cambria Math" panose="02040503050406030204" pitchFamily="18" charset="0"/>
                        </a:rPr>
                        <m:t> </m:t>
                      </m:r>
                      <m:r>
                        <a:rPr lang="en-US" i="1" kern="0" smtClean="0">
                          <a:latin typeface="Cambria Math" panose="02040503050406030204" pitchFamily="18" charset="0"/>
                        </a:rPr>
                        <m:t>=</m:t>
                      </m:r>
                      <m:r>
                        <a:rPr lang="en-US" i="1" kern="0">
                          <a:solidFill>
                            <a:srgbClr val="C00000"/>
                          </a:solidFill>
                          <a:latin typeface="Cambria Math" panose="02040503050406030204" pitchFamily="18" charset="0"/>
                        </a:rPr>
                        <m:t> </m:t>
                      </m:r>
                    </m:oMath>
                  </m:oMathPara>
                </a14:m>
                <a:endParaRPr lang="en-US" kern="0" dirty="0"/>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p:txBody>
          </p:sp>
        </mc:Choice>
        <mc:Fallback xmlns="">
          <p:sp>
            <p:nvSpPr>
              <p:cNvPr id="10" name="Content Placeholder 1"/>
              <p:cNvSpPr txBox="1">
                <a:spLocks noRot="1" noChangeAspect="1" noMove="1" noResize="1" noEditPoints="1" noAdjustHandles="1" noChangeArrowheads="1" noChangeShapeType="1" noTextEdit="1"/>
              </p:cNvSpPr>
              <p:nvPr/>
            </p:nvSpPr>
            <p:spPr bwMode="auto">
              <a:xfrm>
                <a:off x="1231700" y="2748831"/>
                <a:ext cx="6408225" cy="593331"/>
              </a:xfrm>
              <a:prstGeom prst="rect">
                <a:avLst/>
              </a:prstGeom>
              <a:blipFill>
                <a:blip r:embed="rId8"/>
                <a:stretch>
                  <a:fillRect/>
                </a:stretch>
              </a:blipFill>
              <a:ln w="9525">
                <a:solidFill>
                  <a:schemeClr val="tx1"/>
                </a:solidFill>
                <a:miter lim="800000"/>
                <a:headEnd/>
                <a:tailEnd/>
              </a:ln>
            </p:spPr>
            <p:txBody>
              <a:bodyPr/>
              <a:lstStyle/>
              <a:p>
                <a:r>
                  <a:rPr lang="en-US">
                    <a:noFill/>
                  </a:rPr>
                  <a:t> </a:t>
                </a:r>
              </a:p>
            </p:txBody>
          </p:sp>
        </mc:Fallback>
      </mc:AlternateContent>
      <p:sp>
        <p:nvSpPr>
          <p:cNvPr id="5" name="TextBox 4"/>
          <p:cNvSpPr txBox="1"/>
          <p:nvPr/>
        </p:nvSpPr>
        <p:spPr>
          <a:xfrm>
            <a:off x="122886" y="3330930"/>
            <a:ext cx="3553278" cy="461665"/>
          </a:xfrm>
          <a:prstGeom prst="rect">
            <a:avLst/>
          </a:prstGeom>
          <a:noFill/>
        </p:spPr>
        <p:txBody>
          <a:bodyPr wrap="square" rtlCol="0">
            <a:spAutoFit/>
          </a:bodyPr>
          <a:lstStyle/>
          <a:p>
            <a:r>
              <a:rPr lang="en-US" sz="2400" dirty="0">
                <a:latin typeface="Seoge UI"/>
              </a:rPr>
              <a:t>An alternative strategy: </a:t>
            </a:r>
          </a:p>
        </p:txBody>
      </p:sp>
      <mc:AlternateContent xmlns:mc="http://schemas.openxmlformats.org/markup-compatibility/2006" xmlns:a14="http://schemas.microsoft.com/office/drawing/2010/main">
        <mc:Choice Requires="a14">
          <p:sp>
            <p:nvSpPr>
              <p:cNvPr id="12" name="Content Placeholder 1"/>
              <p:cNvSpPr txBox="1">
                <a:spLocks/>
              </p:cNvSpPr>
              <p:nvPr/>
            </p:nvSpPr>
            <p:spPr bwMode="auto">
              <a:xfrm>
                <a:off x="1231700" y="1389142"/>
                <a:ext cx="6408225" cy="59333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smtClean="0">
                              <a:solidFill>
                                <a:srgbClr val="C00000"/>
                              </a:solidFill>
                              <a:latin typeface="Cambria Math" panose="02040503050406030204" pitchFamily="18" charset="0"/>
                            </a:rPr>
                          </m:ctrlPr>
                        </m:dPr>
                        <m:e>
                          <m:r>
                            <a:rPr lang="en-US" i="1" kern="0">
                              <a:solidFill>
                                <a:srgbClr val="C00000"/>
                              </a:solidFill>
                              <a:latin typeface="Cambria Math" panose="02040503050406030204" pitchFamily="18" charset="0"/>
                            </a:rPr>
                            <m:t>𝑒</m:t>
                          </m:r>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1</m:t>
                              </m:r>
                            </m:sub>
                          </m:sSub>
                          <m:r>
                            <a:rPr lang="en-US" b="0" i="1" kern="0" smtClea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2</m:t>
                              </m:r>
                            </m:sub>
                          </m:sSub>
                        </m:e>
                      </m:d>
                      <m:r>
                        <a:rPr lang="en-US" kern="0">
                          <a:solidFill>
                            <a:srgbClr val="C00000"/>
                          </a:solidFill>
                          <a:latin typeface="Cambria Math" panose="02040503050406030204" pitchFamily="18" charset="0"/>
                        </a:rPr>
                        <m:t> </m:t>
                      </m:r>
                      <m:r>
                        <a:rPr lang="en-US" i="1" kern="0" smtClean="0">
                          <a:latin typeface="Cambria Math" panose="02040503050406030204" pitchFamily="18" charset="0"/>
                        </a:rPr>
                        <m:t>=</m:t>
                      </m:r>
                    </m:oMath>
                  </m:oMathPara>
                </a14:m>
                <a:endParaRPr lang="en-US" kern="0" dirty="0"/>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p:txBody>
          </p:sp>
        </mc:Choice>
        <mc:Fallback xmlns="">
          <p:sp>
            <p:nvSpPr>
              <p:cNvPr id="12" name="Content Placeholder 1"/>
              <p:cNvSpPr txBox="1">
                <a:spLocks noRot="1" noChangeAspect="1" noMove="1" noResize="1" noEditPoints="1" noAdjustHandles="1" noChangeArrowheads="1" noChangeShapeType="1" noTextEdit="1"/>
              </p:cNvSpPr>
              <p:nvPr/>
            </p:nvSpPr>
            <p:spPr bwMode="auto">
              <a:xfrm>
                <a:off x="1231700" y="1389142"/>
                <a:ext cx="6408225" cy="593331"/>
              </a:xfrm>
              <a:prstGeom prst="rect">
                <a:avLst/>
              </a:prstGeom>
              <a:blipFill>
                <a:blip r:embed="rId9"/>
                <a:stretch>
                  <a:fillRect/>
                </a:stretch>
              </a:blipFill>
              <a:ln w="9525">
                <a:solidFill>
                  <a:schemeClr val="tx1"/>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56000" y="1454118"/>
                <a:ext cx="389636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kern="0" dirty="0">
                          <a:latin typeface="Cambria Math" panose="02040503050406030204" pitchFamily="18" charset="0"/>
                        </a:rPr>
                        <m:t>𝑈𝑛𝑖𝑜𝑛</m:t>
                      </m:r>
                      <m:r>
                        <a:rPr lang="en-US" sz="2400" i="1" kern="0" dirty="0">
                          <a:latin typeface="Cambria Math" panose="02040503050406030204" pitchFamily="18" charset="0"/>
                        </a:rPr>
                        <m:t>(</m:t>
                      </m:r>
                      <m:d>
                        <m:dPr>
                          <m:begChr m:val="["/>
                          <m:endChr m:val="]"/>
                          <m:ctrlPr>
                            <a:rPr lang="en-US" sz="2400" i="1" kern="0" dirty="0">
                              <a:solidFill>
                                <a:srgbClr val="008000"/>
                              </a:solidFill>
                              <a:latin typeface="Cambria Math" panose="02040503050406030204" pitchFamily="18" charset="0"/>
                            </a:rPr>
                          </m:ctrlPr>
                        </m:dPr>
                        <m:e>
                          <m:r>
                            <a:rPr lang="en-US" sz="2400" i="1" kern="0" dirty="0">
                              <a:solidFill>
                                <a:srgbClr val="008000"/>
                              </a:solidFill>
                              <a:latin typeface="Cambria Math" panose="02040503050406030204" pitchFamily="18" charset="0"/>
                            </a:rPr>
                            <m:t>𝑒</m:t>
                          </m:r>
                          <m:r>
                            <a:rPr lang="en-US" sz="2400" i="1" kern="0" dirty="0">
                              <a:solidFill>
                                <a:srgbClr val="008000"/>
                              </a:solidFill>
                              <a:latin typeface="Cambria Math" panose="02040503050406030204" pitchFamily="18" charset="0"/>
                            </a:rPr>
                            <m:t>⊨</m:t>
                          </m:r>
                          <m:sSub>
                            <m:sSubPr>
                              <m:ctrlPr>
                                <a:rPr lang="en-US" sz="2400" i="1" kern="0" dirty="0">
                                  <a:solidFill>
                                    <a:srgbClr val="008000"/>
                                  </a:solidFill>
                                  <a:latin typeface="Cambria Math" panose="02040503050406030204" pitchFamily="18" charset="0"/>
                                </a:rPr>
                              </m:ctrlPr>
                            </m:sSubPr>
                            <m:e>
                              <m:r>
                                <a:rPr lang="en-US" sz="2400" i="1" kern="0" dirty="0">
                                  <a:solidFill>
                                    <a:srgbClr val="008000"/>
                                  </a:solidFill>
                                  <a:latin typeface="Cambria Math" panose="02040503050406030204" pitchFamily="18" charset="0"/>
                                </a:rPr>
                                <m:t>𝜙</m:t>
                              </m:r>
                            </m:e>
                            <m:sub>
                              <m:r>
                                <a:rPr lang="en-US" sz="2400" i="1" kern="0" dirty="0">
                                  <a:solidFill>
                                    <a:srgbClr val="008000"/>
                                  </a:solidFill>
                                  <a:latin typeface="Cambria Math" panose="02040503050406030204" pitchFamily="18" charset="0"/>
                                </a:rPr>
                                <m:t>1</m:t>
                              </m:r>
                            </m:sub>
                          </m:sSub>
                        </m:e>
                      </m:d>
                      <m:r>
                        <a:rPr lang="en-US" sz="2400" i="1" kern="0" dirty="0">
                          <a:latin typeface="Cambria Math" panose="02040503050406030204" pitchFamily="18" charset="0"/>
                        </a:rPr>
                        <m:t>, </m:t>
                      </m:r>
                      <m:d>
                        <m:dPr>
                          <m:begChr m:val="["/>
                          <m:endChr m:val="]"/>
                          <m:ctrlPr>
                            <a:rPr lang="en-US" sz="2400" i="1" kern="0" dirty="0">
                              <a:solidFill>
                                <a:srgbClr val="008000"/>
                              </a:solidFill>
                              <a:latin typeface="Cambria Math" panose="02040503050406030204" pitchFamily="18" charset="0"/>
                            </a:rPr>
                          </m:ctrlPr>
                        </m:dPr>
                        <m:e>
                          <m:r>
                            <a:rPr lang="en-US" sz="2400" i="1" kern="0" dirty="0">
                              <a:solidFill>
                                <a:srgbClr val="008000"/>
                              </a:solidFill>
                              <a:latin typeface="Cambria Math" panose="02040503050406030204" pitchFamily="18" charset="0"/>
                            </a:rPr>
                            <m:t>𝑒</m:t>
                          </m:r>
                          <m:r>
                            <a:rPr lang="en-US" sz="2400" i="1" kern="0" dirty="0">
                              <a:solidFill>
                                <a:srgbClr val="008000"/>
                              </a:solidFill>
                              <a:latin typeface="Cambria Math" panose="02040503050406030204" pitchFamily="18" charset="0"/>
                            </a:rPr>
                            <m:t>⊨</m:t>
                          </m:r>
                          <m:sSub>
                            <m:sSubPr>
                              <m:ctrlPr>
                                <a:rPr lang="en-US" sz="2400" i="1" kern="0" dirty="0">
                                  <a:solidFill>
                                    <a:srgbClr val="008000"/>
                                  </a:solidFill>
                                  <a:latin typeface="Cambria Math" panose="02040503050406030204" pitchFamily="18" charset="0"/>
                                </a:rPr>
                              </m:ctrlPr>
                            </m:sSubPr>
                            <m:e>
                              <m:r>
                                <a:rPr lang="en-US" sz="2400" i="1" kern="0" dirty="0">
                                  <a:solidFill>
                                    <a:srgbClr val="008000"/>
                                  </a:solidFill>
                                  <a:latin typeface="Cambria Math" panose="02040503050406030204" pitchFamily="18" charset="0"/>
                                </a:rPr>
                                <m:t>𝜙</m:t>
                              </m:r>
                            </m:e>
                            <m:sub>
                              <m:r>
                                <a:rPr lang="en-US" sz="2400" i="1" kern="0" dirty="0">
                                  <a:solidFill>
                                    <a:srgbClr val="008000"/>
                                  </a:solidFill>
                                  <a:latin typeface="Cambria Math" panose="02040503050406030204" pitchFamily="18" charset="0"/>
                                </a:rPr>
                                <m:t>2</m:t>
                              </m:r>
                            </m:sub>
                          </m:sSub>
                        </m:e>
                      </m:d>
                      <m:r>
                        <a:rPr lang="en-US" sz="2400" i="1" kern="0" dirty="0">
                          <a:latin typeface="Cambria Math" panose="02040503050406030204" pitchFamily="18" charset="0"/>
                        </a:rPr>
                        <m:t>)</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556000" y="1454118"/>
                <a:ext cx="3896360" cy="461665"/>
              </a:xfrm>
              <a:prstGeom prst="rect">
                <a:avLst/>
              </a:prstGeom>
              <a:blipFill>
                <a:blip r:embed="rId10"/>
                <a:stretch>
                  <a:fillRect b="-18667"/>
                </a:stretch>
              </a:blipFill>
            </p:spPr>
            <p:txBody>
              <a:bodyPr/>
              <a:lstStyle/>
              <a:p>
                <a:r>
                  <a:rPr lang="en-US">
                    <a:noFill/>
                  </a:rPr>
                  <a:t> </a:t>
                </a:r>
              </a:p>
            </p:txBody>
          </p:sp>
        </mc:Fallback>
      </mc:AlternateContent>
    </p:spTree>
    <p:extLst>
      <p:ext uri="{BB962C8B-B14F-4D97-AF65-F5344CB8AC3E}">
        <p14:creationId xmlns:p14="http://schemas.microsoft.com/office/powerpoint/2010/main" val="3616846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1" grpId="0" animBg="1"/>
      <p:bldP spid="7" grpId="0"/>
      <p:bldP spid="8" grpId="0"/>
      <p:bldP spid="9" grpId="0"/>
      <p:bldP spid="10" grpId="0" animBg="1"/>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949960"/>
                <a:ext cx="9144000" cy="1530593"/>
              </a:xfrm>
            </p:spPr>
            <p:txBody>
              <a:bodyPr/>
              <a:lstStyle/>
              <a:p>
                <a:pPr marL="0" indent="0">
                  <a:buNone/>
                </a:pPr>
                <a:r>
                  <a:rPr lang="en-US" u="sng" dirty="0">
                    <a:latin typeface="Seoge UI"/>
                  </a:rPr>
                  <a:t>Inverse Set</a:t>
                </a:r>
                <a:r>
                  <a:rPr lang="en-US" dirty="0">
                    <a:latin typeface="Seoge UI"/>
                  </a:rPr>
                  <a:t>:  Let F be an n-</a:t>
                </a:r>
                <a:r>
                  <a:rPr lang="en-US" dirty="0" err="1">
                    <a:latin typeface="Seoge UI"/>
                  </a:rPr>
                  <a:t>ary</a:t>
                </a:r>
                <a:r>
                  <a:rPr lang="en-US" dirty="0">
                    <a:latin typeface="Seoge UI"/>
                  </a:rPr>
                  <a:t> operator.</a:t>
                </a:r>
              </a:p>
              <a:p>
                <a:pPr marL="0" indent="0">
                  <a:buNone/>
                </a:pPr>
                <a:endParaRPr lang="en-US" sz="500" dirty="0">
                  <a:latin typeface="Seoge UI"/>
                </a:endParaRPr>
              </a:p>
              <a:p>
                <a:pPr marL="0" lvl="0" indent="0">
                  <a:buNone/>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 </m:t>
                      </m:r>
                      <m:sSup>
                        <m:sSupPr>
                          <m:ctrlPr>
                            <a:rPr lang="en-US" i="1" dirty="0">
                              <a:solidFill>
                                <a:srgbClr val="000000"/>
                              </a:solidFill>
                              <a:latin typeface="Cambria Math" panose="02040503050406030204" pitchFamily="18" charset="0"/>
                            </a:rPr>
                          </m:ctrlPr>
                        </m:sSupPr>
                        <m:e>
                          <m:r>
                            <a:rPr lang="en-US" i="1" dirty="0">
                              <a:solidFill>
                                <a:srgbClr val="000000"/>
                              </a:solidFill>
                              <a:latin typeface="Cambria Math" panose="02040503050406030204" pitchFamily="18" charset="0"/>
                            </a:rPr>
                            <m:t>𝐹</m:t>
                          </m:r>
                        </m:e>
                        <m:sup>
                          <m:r>
                            <a:rPr lang="en-US" i="1" dirty="0">
                              <a:solidFill>
                                <a:srgbClr val="000000"/>
                              </a:solidFill>
                              <a:latin typeface="Cambria Math" panose="02040503050406030204" pitchFamily="18" charset="0"/>
                            </a:rPr>
                            <m:t>−1</m:t>
                          </m:r>
                        </m:sup>
                      </m:sSup>
                      <m:d>
                        <m:dPr>
                          <m:ctrlPr>
                            <a:rPr lang="en-US" i="1" dirty="0">
                              <a:solidFill>
                                <a:srgbClr val="000000"/>
                              </a:solidFill>
                              <a:latin typeface="Cambria Math" panose="02040503050406030204" pitchFamily="18" charset="0"/>
                            </a:rPr>
                          </m:ctrlPr>
                        </m:dPr>
                        <m:e>
                          <m:r>
                            <a:rPr lang="en-US" i="1" dirty="0">
                              <a:solidFill>
                                <a:srgbClr val="000000"/>
                              </a:solidFill>
                              <a:latin typeface="Cambria Math" panose="02040503050406030204" pitchFamily="18" charset="0"/>
                            </a:rPr>
                            <m:t>𝑣</m:t>
                          </m:r>
                        </m:e>
                      </m:d>
                      <m:r>
                        <a:rPr lang="en-US" i="1" dirty="0">
                          <a:solidFill>
                            <a:srgbClr val="000000"/>
                          </a:solidFill>
                          <a:latin typeface="Cambria Math" panose="02040503050406030204" pitchFamily="18" charset="0"/>
                        </a:rPr>
                        <m:t>=</m:t>
                      </m:r>
                      <m:d>
                        <m:dPr>
                          <m:begChr m:val="{"/>
                          <m:endChr m:val="|"/>
                          <m:ctrlPr>
                            <a:rPr lang="en-US" i="1" dirty="0">
                              <a:solidFill>
                                <a:srgbClr val="000000"/>
                              </a:solidFill>
                              <a:latin typeface="Cambria Math" panose="02040503050406030204" pitchFamily="18" charset="0"/>
                            </a:rPr>
                          </m:ctrlPr>
                        </m:dPr>
                        <m:e>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r>
                                <a:rPr lang="en-US" i="1" dirty="0" smtClean="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𝐹</m:t>
                      </m:r>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e>
                      </m:d>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𝑣</m:t>
                      </m:r>
                      <m:r>
                        <a:rPr lang="en-US" i="1" dirty="0">
                          <a:solidFill>
                            <a:srgbClr val="000000"/>
                          </a:solidFill>
                          <a:latin typeface="Cambria Math" panose="02040503050406030204" pitchFamily="18" charset="0"/>
                        </a:rPr>
                        <m:t>}</m:t>
                      </m:r>
                    </m:oMath>
                  </m:oMathPara>
                </a14:m>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949960"/>
                <a:ext cx="9144000" cy="1530593"/>
              </a:xfrm>
              <a:blipFill>
                <a:blip r:embed="rId3"/>
                <a:stretch>
                  <a:fillRect l="-1000" t="-2789"/>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28</a:t>
            </a:fld>
            <a:endParaRPr lang="en-US" dirty="0"/>
          </a:p>
        </p:txBody>
      </p:sp>
      <p:sp>
        <p:nvSpPr>
          <p:cNvPr id="4" name="Title 3"/>
          <p:cNvSpPr>
            <a:spLocks noGrp="1"/>
          </p:cNvSpPr>
          <p:nvPr>
            <p:ph type="title"/>
          </p:nvPr>
        </p:nvSpPr>
        <p:spPr/>
        <p:txBody>
          <a:bodyPr/>
          <a:lstStyle/>
          <a:p>
            <a:r>
              <a:rPr lang="en-US" dirty="0">
                <a:latin typeface="Seoge UI"/>
              </a:rPr>
              <a:t>Problem Reduction Rules</a:t>
            </a:r>
          </a:p>
        </p:txBody>
      </p:sp>
      <mc:AlternateContent xmlns:mc="http://schemas.openxmlformats.org/markup-compatibility/2006" xmlns:a14="http://schemas.microsoft.com/office/drawing/2010/main">
        <mc:Choice Requires="a14">
          <p:sp>
            <p:nvSpPr>
              <p:cNvPr id="5" name="Rectangle 4"/>
              <p:cNvSpPr/>
              <p:nvPr/>
            </p:nvSpPr>
            <p:spPr>
              <a:xfrm>
                <a:off x="544057" y="1949501"/>
                <a:ext cx="8201109" cy="446276"/>
              </a:xfrm>
              <a:prstGeom prst="rect">
                <a:avLst/>
              </a:prstGeom>
              <a:ln>
                <a:noFill/>
              </a:ln>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en-US" sz="2300" b="0" i="1" dirty="0" smtClean="0">
                          <a:solidFill>
                            <a:schemeClr val="accent2"/>
                          </a:solidFill>
                          <a:latin typeface="Cambria Math" panose="02040503050406030204" pitchFamily="18" charset="0"/>
                        </a:rPr>
                        <m:t> </m:t>
                      </m:r>
                      <m:r>
                        <a:rPr lang="en-US" sz="2300" i="1" dirty="0" smtClean="0">
                          <a:solidFill>
                            <a:schemeClr val="accent2"/>
                          </a:solidFill>
                          <a:latin typeface="Cambria Math" panose="02040503050406030204" pitchFamily="18" charset="0"/>
                        </a:rPr>
                        <m:t>𝐶𝑜𝑛𝑐𝑎</m:t>
                      </m:r>
                      <m:sSup>
                        <m:sSupPr>
                          <m:ctrlPr>
                            <a:rPr lang="en-US" sz="2300" b="0" i="1" dirty="0" smtClean="0">
                              <a:solidFill>
                                <a:schemeClr val="accent2"/>
                              </a:solidFill>
                              <a:latin typeface="Cambria Math" panose="02040503050406030204" pitchFamily="18" charset="0"/>
                            </a:rPr>
                          </m:ctrlPr>
                        </m:sSupPr>
                        <m:e>
                          <m:r>
                            <a:rPr lang="en-US" sz="2300" i="1" dirty="0" smtClean="0">
                              <a:solidFill>
                                <a:schemeClr val="accent2"/>
                              </a:solidFill>
                              <a:latin typeface="Cambria Math" panose="02040503050406030204" pitchFamily="18" charset="0"/>
                            </a:rPr>
                            <m:t>𝑡</m:t>
                          </m:r>
                        </m:e>
                        <m:sup>
                          <m:r>
                            <a:rPr lang="en-US" sz="2300" b="0" i="1" dirty="0" smtClean="0">
                              <a:solidFill>
                                <a:schemeClr val="accent2"/>
                              </a:solidFill>
                              <a:latin typeface="Cambria Math" panose="02040503050406030204" pitchFamily="18" charset="0"/>
                            </a:rPr>
                            <m:t>−1</m:t>
                          </m:r>
                        </m:sup>
                      </m:sSup>
                      <m:d>
                        <m:dPr>
                          <m:ctrlPr>
                            <a:rPr lang="en-US" sz="2300" i="1" dirty="0">
                              <a:solidFill>
                                <a:schemeClr val="accent2"/>
                              </a:solidFill>
                              <a:latin typeface="Cambria Math" panose="02040503050406030204" pitchFamily="18" charset="0"/>
                            </a:rPr>
                          </m:ctrlPr>
                        </m:dPr>
                        <m:e>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e>
                      </m:d>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4057" y="1949501"/>
                <a:ext cx="8201109" cy="446276"/>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368" y="4333159"/>
                <a:ext cx="7409357" cy="1938992"/>
              </a:xfrm>
              <a:prstGeom prst="rect">
                <a:avLst/>
              </a:prstGeom>
              <a:noFill/>
              <a:ln>
                <a:noFill/>
              </a:ln>
            </p:spPr>
            <p:txBody>
              <a:bodyPr wrap="square" rtlCol="0">
                <a:spAutoFit/>
              </a:bodyPr>
              <a:lstStyle/>
              <a:p>
                <a:pPr marL="0" indent="0">
                  <a:spcBef>
                    <a:spcPts val="0"/>
                  </a:spcBef>
                  <a:buNone/>
                </a:pPr>
                <a14:m>
                  <m:oMathPara xmlns:m="http://schemas.openxmlformats.org/officeDocument/2006/math">
                    <m:oMathParaPr>
                      <m:jc m:val="left"/>
                    </m:oMathParaPr>
                    <m:oMath xmlns:m="http://schemas.openxmlformats.org/officeDocument/2006/math">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𝐶𝑜𝑛𝑐𝑎𝑡</m:t>
                      </m:r>
                      <m:d>
                        <m:dPr>
                          <m:ctrlPr>
                            <a:rPr lang="en-US" sz="2400" i="1">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𝑋</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𝑌</m:t>
                          </m:r>
                        </m:e>
                      </m:d>
                      <m:r>
                        <a:rPr lang="en-US" sz="2400" i="1">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𝜎</m:t>
                      </m:r>
                      <m:r>
                        <a:rPr lang="en-US" sz="2400" i="1" smtClean="0">
                          <a:solidFill>
                            <a:srgbClr val="C00000"/>
                          </a:solidFill>
                          <a:latin typeface="Cambria Math" panose="02040503050406030204" pitchFamily="18" charset="0"/>
                        </a:rPr>
                        <m:t>⇝</m:t>
                      </m:r>
                      <m:r>
                        <m:rPr>
                          <m:nor/>
                        </m:rPr>
                        <a:rPr lang="en-US" sz="2400">
                          <a:solidFill>
                            <a:srgbClr val="C00000"/>
                          </a:solidFill>
                          <a:latin typeface="Cambria Math" panose="02040503050406030204" pitchFamily="18" charset="0"/>
                        </a:rPr>
                        <m:t>"</m:t>
                      </m:r>
                      <m:r>
                        <m:rPr>
                          <m:nor/>
                        </m:rPr>
                        <a:rPr lang="en-US" sz="2400">
                          <a:solidFill>
                            <a:srgbClr val="C00000"/>
                          </a:solidFill>
                          <a:latin typeface="Cambria Math" panose="02040503050406030204" pitchFamily="18" charset="0"/>
                        </a:rPr>
                        <m:t>Abc</m:t>
                      </m:r>
                      <m:r>
                        <a:rPr lang="en-US" sz="2400" i="1">
                          <a:solidFill>
                            <a:srgbClr val="C00000"/>
                          </a:solidFill>
                          <a:latin typeface="Cambria Math" panose="02040503050406030204" pitchFamily="18" charset="0"/>
                        </a:rPr>
                        <m:t>")]</m:t>
                      </m:r>
                      <m:r>
                        <a:rPr lang="en-US" sz="2400">
                          <a:solidFill>
                            <a:srgbClr val="C00000"/>
                          </a:solidFill>
                          <a:latin typeface="Cambria Math" panose="02040503050406030204" pitchFamily="18" charset="0"/>
                        </a:rPr>
                        <m:t> </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Union</m:t>
                      </m:r>
                      <m:r>
                        <a:rPr lang="en-US" sz="2400">
                          <a:solidFill>
                            <a:schemeClr val="tx1"/>
                          </a:solidFill>
                          <a:latin typeface="Cambria Math" panose="02040503050406030204" pitchFamily="18" charset="0"/>
                        </a:rPr>
                        <m:t>({</m:t>
                      </m:r>
                    </m:oMath>
                  </m:oMathPara>
                </a14:m>
                <a:endParaRPr lang="en-US" sz="2400" dirty="0">
                  <a:solidFill>
                    <a:schemeClr val="tx1"/>
                  </a:solidFill>
                </a:endParaRPr>
              </a:p>
              <a:p>
                <a:pPr marL="1257300">
                  <a:spcBef>
                    <a:spcPts val="0"/>
                  </a:spcBef>
                  <a:buNone/>
                </a:pPr>
                <a14:m>
                  <m:oMath xmlns:m="http://schemas.openxmlformats.org/officeDocument/2006/math">
                    <m:r>
                      <a:rPr lang="en-US" sz="2400" i="1">
                        <a:solidFill>
                          <a:schemeClr val="tx1"/>
                        </a:solidFill>
                        <a:latin typeface="Cambria Math" panose="02040503050406030204" pitchFamily="18" charset="0"/>
                      </a:rPr>
                      <m:t>𝐶𝑜𝑛𝑐𝑎𝑡</m:t>
                    </m:r>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Abc</m:t>
                            </m:r>
                            <m:r>
                              <m:rPr>
                                <m:nor/>
                              </m:rPr>
                              <a:rPr lang="en-US" sz="2400">
                                <a:solidFill>
                                  <a:srgbClr val="009900"/>
                                </a:solidFill>
                                <a:latin typeface="Cambria Math" panose="02040503050406030204" pitchFamily="18" charset="0"/>
                              </a:rPr>
                              <m:t>"</m:t>
                            </m:r>
                          </m:e>
                        </m:d>
                      </m:e>
                    </m:d>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  </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𝜖</m:t>
                            </m:r>
                          </m:e>
                        </m:d>
                      </m:e>
                    </m:d>
                    <m:r>
                      <a:rPr lang="en-US" sz="2400" i="1">
                        <a:solidFill>
                          <a:schemeClr val="tx1"/>
                        </a:solidFill>
                        <a:latin typeface="Cambria Math" panose="02040503050406030204" pitchFamily="18" charset="0"/>
                      </a:rPr>
                      <m:t>)</m:t>
                    </m:r>
                  </m:oMath>
                </a14:m>
                <a:r>
                  <a:rPr lang="en-US" sz="2400" dirty="0">
                    <a:solidFill>
                      <a:schemeClr val="tx1"/>
                    </a:solidFill>
                  </a:rPr>
                  <a:t>, </a:t>
                </a:r>
              </a:p>
              <a:p>
                <a:pPr marL="1257300">
                  <a:spcBef>
                    <a:spcPts val="0"/>
                  </a:spcBef>
                  <a:buNone/>
                </a:pPr>
                <a14:m>
                  <m:oMathPara xmlns:m="http://schemas.openxmlformats.org/officeDocument/2006/math">
                    <m:oMathParaPr>
                      <m:jc m:val="left"/>
                    </m:oMathParaPr>
                    <m:oMath xmlns:m="http://schemas.openxmlformats.org/officeDocument/2006/math">
                      <m:r>
                        <a:rPr lang="en-US" sz="2400" i="1">
                          <a:solidFill>
                            <a:schemeClr val="tx1"/>
                          </a:solidFill>
                          <a:latin typeface="Cambria Math" panose="02040503050406030204" pitchFamily="18" charset="0"/>
                        </a:rPr>
                        <m:t>𝐶𝑜𝑛𝑐𝑎𝑡</m:t>
                      </m:r>
                      <m:d>
                        <m:dPr>
                          <m:ctrlPr>
                            <a:rPr lang="en-US" sz="2400" i="1">
                              <a:solidFill>
                                <a:schemeClr val="tx1"/>
                              </a:solidFill>
                              <a:latin typeface="Cambria Math" panose="02040503050406030204" pitchFamily="18" charset="0"/>
                            </a:rPr>
                          </m:ctrlPr>
                        </m:dPr>
                        <m:e>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Ab</m:t>
                                  </m:r>
                                  <m:r>
                                    <m:rPr>
                                      <m:nor/>
                                    </m:rPr>
                                    <a:rPr lang="en-US" sz="2400">
                                      <a:solidFill>
                                        <a:srgbClr val="009900"/>
                                      </a:solidFill>
                                      <a:latin typeface="Cambria Math" panose="02040503050406030204" pitchFamily="18" charset="0"/>
                                    </a:rPr>
                                    <m:t>"</m:t>
                                  </m:r>
                                </m:e>
                              </m:d>
                            </m:e>
                          </m:d>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𝑐</m:t>
                                  </m:r>
                                  <m:r>
                                    <a:rPr lang="en-US" sz="2400" i="1">
                                      <a:solidFill>
                                        <a:srgbClr val="009900"/>
                                      </a:solidFill>
                                      <a:latin typeface="Cambria Math" panose="02040503050406030204" pitchFamily="18" charset="0"/>
                                    </a:rPr>
                                    <m:t>"</m:t>
                                  </m:r>
                                </m:e>
                              </m:d>
                            </m:e>
                          </m:d>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1257300">
                  <a:spcBef>
                    <a:spcPts val="0"/>
                  </a:spcBef>
                  <a:buNone/>
                </a:pPr>
                <a14:m>
                  <m:oMathPara xmlns:m="http://schemas.openxmlformats.org/officeDocument/2006/math">
                    <m:oMathParaPr>
                      <m:jc m:val="left"/>
                    </m:oMathParaPr>
                    <m:oMath xmlns:m="http://schemas.openxmlformats.org/officeDocument/2006/math">
                      <m:r>
                        <a:rPr lang="en-US" sz="2400" i="1">
                          <a:solidFill>
                            <a:schemeClr val="tx1"/>
                          </a:solidFill>
                          <a:latin typeface="Cambria Math" panose="02040503050406030204" pitchFamily="18" charset="0"/>
                        </a:rPr>
                        <m:t>𝐶𝑜𝑛𝑐𝑎𝑡</m:t>
                      </m:r>
                      <m:d>
                        <m:dPr>
                          <m:ctrlPr>
                            <a:rPr lang="en-US" sz="2400" i="1">
                              <a:solidFill>
                                <a:schemeClr val="tx1"/>
                              </a:solidFill>
                              <a:latin typeface="Cambria Math" panose="02040503050406030204" pitchFamily="18" charset="0"/>
                            </a:rPr>
                          </m:ctrlPr>
                        </m:dPr>
                        <m:e>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A</m:t>
                                  </m:r>
                                  <m:r>
                                    <m:rPr>
                                      <m:nor/>
                                    </m:rPr>
                                    <a:rPr lang="en-US" sz="2400">
                                      <a:solidFill>
                                        <a:srgbClr val="009900"/>
                                      </a:solidFill>
                                      <a:latin typeface="Cambria Math" panose="02040503050406030204" pitchFamily="18" charset="0"/>
                                    </a:rPr>
                                    <m:t>"</m:t>
                                  </m:r>
                                </m:e>
                              </m:d>
                            </m:e>
                          </m:d>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𝑏𝑐</m:t>
                                  </m:r>
                                  <m:r>
                                    <a:rPr lang="en-US" sz="2400" i="1">
                                      <a:solidFill>
                                        <a:srgbClr val="009900"/>
                                      </a:solidFill>
                                      <a:latin typeface="Cambria Math" panose="02040503050406030204" pitchFamily="18" charset="0"/>
                                    </a:rPr>
                                    <m:t>"</m:t>
                                  </m:r>
                                </m:e>
                              </m:d>
                            </m:e>
                          </m:d>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1257300">
                  <a:spcBef>
                    <a:spcPts val="0"/>
                  </a:spcBef>
                  <a:buNone/>
                </a:pPr>
                <a14:m>
                  <m:oMathPara xmlns:m="http://schemas.openxmlformats.org/officeDocument/2006/math">
                    <m:oMathParaPr>
                      <m:jc m:val="left"/>
                    </m:oMathParaPr>
                    <m:oMath xmlns:m="http://schemas.openxmlformats.org/officeDocument/2006/math">
                      <m:r>
                        <a:rPr lang="en-US" sz="2400" i="1">
                          <a:solidFill>
                            <a:schemeClr val="tx1"/>
                          </a:solidFill>
                          <a:latin typeface="Cambria Math" panose="02040503050406030204" pitchFamily="18" charset="0"/>
                        </a:rPr>
                        <m:t>𝐶𝑜𝑛𝑐𝑎𝑡</m:t>
                      </m:r>
                      <m:d>
                        <m:dPr>
                          <m:ctrlPr>
                            <a:rPr lang="en-US" sz="2400" i="1">
                              <a:solidFill>
                                <a:schemeClr val="tx1"/>
                              </a:solidFill>
                              <a:latin typeface="Cambria Math" panose="02040503050406030204" pitchFamily="18" charset="0"/>
                            </a:rPr>
                          </m:ctrlPr>
                        </m:dPr>
                        <m:e>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sty m:val="p"/>
                                    </m:rPr>
                                    <a:rPr lang="en-US" sz="2400" i="1">
                                      <a:solidFill>
                                        <a:srgbClr val="009900"/>
                                      </a:solidFill>
                                      <a:latin typeface="Cambria Math" panose="02040503050406030204" pitchFamily="18" charset="0"/>
                                    </a:rPr>
                                    <m:t>ϵ</m:t>
                                  </m:r>
                                </m:e>
                              </m:d>
                            </m:e>
                          </m:d>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𝐴𝑏𝑐</m:t>
                                  </m:r>
                                  <m:r>
                                    <a:rPr lang="en-US" sz="2400" i="1">
                                      <a:solidFill>
                                        <a:srgbClr val="009900"/>
                                      </a:solidFill>
                                      <a:latin typeface="Cambria Math" panose="02040503050406030204" pitchFamily="18" charset="0"/>
                                    </a:rPr>
                                    <m:t>"</m:t>
                                  </m:r>
                                </m:e>
                              </m:d>
                            </m:e>
                          </m:d>
                        </m:e>
                      </m:d>
                      <m:r>
                        <a:rPr lang="en-US" sz="2400" i="1">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368" y="4333159"/>
                <a:ext cx="7409357" cy="1938992"/>
              </a:xfrm>
              <a:prstGeom prst="rect">
                <a:avLst/>
              </a:prstGeom>
              <a:blipFill>
                <a:blip r:embed="rId5"/>
                <a:stretch>
                  <a:fillRect l="-741" b="-345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32314" y="1949501"/>
                <a:ext cx="5999058" cy="446276"/>
              </a:xfrm>
              <a:prstGeom prst="rect">
                <a:avLst/>
              </a:prstGeom>
              <a:ln>
                <a:noFill/>
              </a:ln>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300" i="1" dirty="0" smtClean="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m:t>
                      </m:r>
                      <m:d>
                        <m:dPr>
                          <m:ctrlPr>
                            <a:rPr lang="en-US" sz="2300" i="1" dirty="0">
                              <a:solidFill>
                                <a:schemeClr val="accent2"/>
                              </a:solidFill>
                              <a:latin typeface="Cambria Math" panose="02040503050406030204" pitchFamily="18" charset="0"/>
                            </a:rPr>
                          </m:ctrlPr>
                        </m:dPr>
                        <m:e>
                          <m:r>
                            <a:rPr lang="en-US" sz="2300" i="1"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r>
                            <m:rPr>
                              <m:sty m:val="p"/>
                            </m:rPr>
                            <a:rPr lang="en-US" sz="2300" i="1" dirty="0">
                              <a:solidFill>
                                <a:schemeClr val="accent2"/>
                              </a:solidFill>
                              <a:latin typeface="Cambria Math" panose="02040503050406030204" pitchFamily="18" charset="0"/>
                            </a:rPr>
                            <m:t>ϵ</m:t>
                          </m:r>
                        </m:e>
                      </m:d>
                      <m:r>
                        <a:rPr lang="en-US" sz="2300" i="1" dirty="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𝐴𝑏</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c</m:t>
                      </m:r>
                      <m:r>
                        <m:rPr>
                          <m:nor/>
                        </m:rPr>
                        <a:rPr lang="en-US" sz="2300"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A</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bc</m:t>
                      </m:r>
                      <m:r>
                        <m:rPr>
                          <m:nor/>
                        </m:rPr>
                        <a:rPr lang="en-US" sz="2300" dirty="0">
                          <a:solidFill>
                            <a:schemeClr val="accent2"/>
                          </a:solidFill>
                          <a:latin typeface="Cambria Math" panose="02040503050406030204" pitchFamily="18" charset="0"/>
                        </a:rPr>
                        <m:t>"), (</m:t>
                      </m:r>
                      <m:r>
                        <m:rPr>
                          <m:sty m:val="p"/>
                        </m:rPr>
                        <a:rPr lang="en-US" sz="2300" i="1" dirty="0">
                          <a:solidFill>
                            <a:schemeClr val="accent2"/>
                          </a:solidFill>
                          <a:latin typeface="Cambria Math" panose="02040503050406030204" pitchFamily="18" charset="0"/>
                        </a:rPr>
                        <m:t>ϵ</m:t>
                      </m:r>
                      <m:r>
                        <a:rPr lang="en-US" sz="2300" i="1"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32314" y="1949501"/>
                <a:ext cx="5999058" cy="446276"/>
              </a:xfrm>
              <a:prstGeom prst="rect">
                <a:avLst/>
              </a:prstGeom>
              <a:blipFill>
                <a:blip r:embed="rId6"/>
                <a:stretch>
                  <a:fillRect b="-205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
              <p:cNvSpPr txBox="1">
                <a:spLocks/>
              </p:cNvSpPr>
              <p:nvPr/>
            </p:nvSpPr>
            <p:spPr bwMode="auto">
              <a:xfrm>
                <a:off x="58368" y="2854101"/>
                <a:ext cx="9028652" cy="97114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smtClean="0">
                              <a:solidFill>
                                <a:srgbClr val="C00000"/>
                              </a:solidFill>
                              <a:latin typeface="Cambria Math" panose="02040503050406030204" pitchFamily="18" charset="0"/>
                            </a:rPr>
                          </m:ctrlPr>
                        </m:dPr>
                        <m:e>
                          <m:r>
                            <a:rPr lang="en-US" i="1" kern="0" smtClean="0">
                              <a:solidFill>
                                <a:srgbClr val="C00000"/>
                              </a:solidFill>
                              <a:latin typeface="Cambria Math" panose="02040503050406030204" pitchFamily="18" charset="0"/>
                            </a:rPr>
                            <m:t>𝐹</m:t>
                          </m:r>
                          <m:d>
                            <m:dPr>
                              <m:ctrlPr>
                                <a:rPr lang="en-US" i="1" kern="0" smtClean="0">
                                  <a:solidFill>
                                    <a:srgbClr val="C00000"/>
                                  </a:solidFill>
                                  <a:latin typeface="Cambria Math" panose="02040503050406030204" pitchFamily="18" charset="0"/>
                                </a:rPr>
                              </m:ctrlPr>
                            </m:dPr>
                            <m:e>
                              <m:sSub>
                                <m:sSubPr>
                                  <m:ctrlPr>
                                    <a:rPr lang="en-US" i="1" kern="0" smtClea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𝑒</m:t>
                                  </m:r>
                                </m:e>
                                <m:sub>
                                  <m:r>
                                    <a:rPr lang="en-US" i="1" kern="0" smtClean="0">
                                      <a:solidFill>
                                        <a:srgbClr val="C00000"/>
                                      </a:solidFill>
                                      <a:latin typeface="Cambria Math" panose="02040503050406030204" pitchFamily="18" charset="0"/>
                                    </a:rPr>
                                    <m:t>1</m:t>
                                  </m:r>
                                </m:sub>
                              </m:sSub>
                              <m:r>
                                <a:rPr lang="en-US" i="1" kern="0" smtClean="0">
                                  <a:solidFill>
                                    <a:srgbClr val="C00000"/>
                                  </a:solidFill>
                                  <a:latin typeface="Cambria Math" panose="02040503050406030204" pitchFamily="18" charset="0"/>
                                </a:rPr>
                                <m:t>,</m:t>
                              </m:r>
                              <m:sSub>
                                <m:sSubPr>
                                  <m:ctrlPr>
                                    <a:rPr lang="en-US" i="1" kern="0" smtClean="0">
                                      <a:solidFill>
                                        <a:srgbClr val="C00000"/>
                                      </a:solidFill>
                                      <a:latin typeface="Cambria Math" panose="02040503050406030204" pitchFamily="18" charset="0"/>
                                    </a:rPr>
                                  </m:ctrlPr>
                                </m:sSubPr>
                                <m:e>
                                  <m:r>
                                    <a:rPr lang="en-US" i="1" kern="0" smtClean="0">
                                      <a:solidFill>
                                        <a:srgbClr val="C00000"/>
                                      </a:solidFill>
                                      <a:latin typeface="Cambria Math" panose="02040503050406030204" pitchFamily="18" charset="0"/>
                                    </a:rPr>
                                    <m:t>…,</m:t>
                                  </m:r>
                                  <m:r>
                                    <a:rPr lang="en-US" i="1" kern="0" smtClean="0">
                                      <a:solidFill>
                                        <a:srgbClr val="C00000"/>
                                      </a:solidFill>
                                      <a:latin typeface="Cambria Math" panose="02040503050406030204" pitchFamily="18" charset="0"/>
                                    </a:rPr>
                                    <m:t>𝑒</m:t>
                                  </m:r>
                                </m:e>
                                <m:sub>
                                  <m:r>
                                    <a:rPr lang="en-US" i="1" kern="0" smtClean="0">
                                      <a:solidFill>
                                        <a:srgbClr val="C00000"/>
                                      </a:solidFill>
                                      <a:latin typeface="Cambria Math" panose="02040503050406030204" pitchFamily="18" charset="0"/>
                                    </a:rPr>
                                    <m:t>𝑛</m:t>
                                  </m:r>
                                </m:sub>
                              </m:sSub>
                            </m:e>
                          </m:d>
                          <m:r>
                            <a:rPr lang="en-US" i="1" kern="0">
                              <a:solidFill>
                                <a:srgbClr val="C00000"/>
                              </a:solidFill>
                              <a:latin typeface="Cambria Math" panose="02040503050406030204" pitchFamily="18" charset="0"/>
                            </a:rPr>
                            <m:t>⊨</m:t>
                          </m:r>
                          <m:r>
                            <a:rPr lang="en-US" i="1" kern="0" smtClean="0">
                              <a:solidFill>
                                <a:srgbClr val="C00000"/>
                              </a:solidFill>
                              <a:latin typeface="Cambria Math" panose="02040503050406030204" pitchFamily="18" charset="0"/>
                            </a:rPr>
                            <m:t>𝜎</m:t>
                          </m:r>
                          <m:r>
                            <a:rPr lang="en-US" i="1" kern="0" smtClean="0">
                              <a:solidFill>
                                <a:srgbClr val="C00000"/>
                              </a:solidFill>
                              <a:latin typeface="Cambria Math" panose="02040503050406030204" pitchFamily="18" charset="0"/>
                            </a:rPr>
                            <m:t>⇝</m:t>
                          </m:r>
                          <m:r>
                            <a:rPr lang="en-US" i="1" kern="0" smtClean="0">
                              <a:solidFill>
                                <a:srgbClr val="C00000"/>
                              </a:solidFill>
                              <a:latin typeface="Cambria Math" panose="02040503050406030204" pitchFamily="18" charset="0"/>
                            </a:rPr>
                            <m:t>𝑣</m:t>
                          </m:r>
                        </m:e>
                      </m:d>
                      <m:r>
                        <a:rPr lang="en-US" i="1" kern="0">
                          <a:solidFill>
                            <a:srgbClr val="C00000"/>
                          </a:solidFill>
                          <a:latin typeface="Cambria Math" panose="02040503050406030204" pitchFamily="18" charset="0"/>
                        </a:rPr>
                        <m:t>=</m:t>
                      </m:r>
                    </m:oMath>
                  </m:oMathPara>
                </a14:m>
                <a:endParaRPr lang="en-US" i="1" kern="0" dirty="0">
                  <a:solidFill>
                    <a:srgbClr val="C00000"/>
                  </a:solidFill>
                  <a:latin typeface="Cambria Math" panose="02040503050406030204" pitchFamily="18" charset="0"/>
                </a:endParaRPr>
              </a:p>
              <a:p>
                <a:pPr marL="0" indent="0">
                  <a:buFontTx/>
                  <a:buNone/>
                </a:pPr>
                <a:r>
                  <a:rPr lang="en-US" kern="0" dirty="0"/>
                  <a:t> </a:t>
                </a:r>
                <a14:m>
                  <m:oMath xmlns:m="http://schemas.openxmlformats.org/officeDocument/2006/math">
                    <m:r>
                      <a:rPr lang="en-US" sz="2250" kern="0" smtClean="0">
                        <a:latin typeface="Cambria Math" panose="02040503050406030204" pitchFamily="18" charset="0"/>
                      </a:rPr>
                      <m:t>    </m:t>
                    </m:r>
                    <m:r>
                      <a:rPr lang="en-US" sz="2250" i="1" kern="0">
                        <a:latin typeface="Cambria Math" panose="02040503050406030204" pitchFamily="18" charset="0"/>
                      </a:rPr>
                      <m:t>𝑈𝑛𝑖𝑜𝑛</m:t>
                    </m:r>
                    <m:r>
                      <a:rPr lang="en-US" sz="2250" i="1" kern="0">
                        <a:latin typeface="Cambria Math" panose="02040503050406030204" pitchFamily="18" charset="0"/>
                      </a:rPr>
                      <m:t>({</m:t>
                    </m:r>
                    <m:r>
                      <m:rPr>
                        <m:sty m:val="p"/>
                      </m:rPr>
                      <a:rPr lang="en-US" sz="2250" kern="0" smtClean="0">
                        <a:latin typeface="Cambria Math" panose="02040503050406030204" pitchFamily="18" charset="0"/>
                      </a:rPr>
                      <m:t>F</m:t>
                    </m:r>
                    <m:d>
                      <m:dPr>
                        <m:ctrlPr>
                          <a:rPr lang="en-US" sz="2250" i="1" kern="0" smtClean="0">
                            <a:latin typeface="Cambria Math" panose="02040503050406030204" pitchFamily="18" charset="0"/>
                          </a:rPr>
                        </m:ctrlPr>
                      </m:dPr>
                      <m:e>
                        <m:d>
                          <m:dPr>
                            <m:begChr m:val="["/>
                            <m:endChr m:val="]"/>
                            <m:ctrlPr>
                              <a:rPr lang="en-US" sz="2250" i="1" kern="0" smtClean="0">
                                <a:solidFill>
                                  <a:srgbClr val="009900"/>
                                </a:solidFill>
                                <a:latin typeface="Cambria Math" panose="02040503050406030204" pitchFamily="18" charset="0"/>
                              </a:rPr>
                            </m:ctrlPr>
                          </m:dPr>
                          <m:e>
                            <m:sSub>
                              <m:sSubPr>
                                <m:ctrlPr>
                                  <a:rPr lang="en-US" sz="2250" i="1" kern="0">
                                    <a:solidFill>
                                      <a:srgbClr val="009900"/>
                                    </a:solidFill>
                                    <a:latin typeface="Cambria Math" panose="02040503050406030204" pitchFamily="18" charset="0"/>
                                  </a:rPr>
                                </m:ctrlPr>
                              </m:sSubPr>
                              <m:e>
                                <m:r>
                                  <m:rPr>
                                    <m:sty m:val="p"/>
                                  </m:rPr>
                                  <a:rPr lang="en-US" sz="2250" kern="0">
                                    <a:solidFill>
                                      <a:srgbClr val="009900"/>
                                    </a:solidFill>
                                    <a:latin typeface="Cambria Math" panose="02040503050406030204" pitchFamily="18" charset="0"/>
                                  </a:rPr>
                                  <m:t>e</m:t>
                                </m:r>
                              </m:e>
                              <m:sub>
                                <m:r>
                                  <a:rPr lang="en-US" sz="2250" kern="0">
                                    <a:solidFill>
                                      <a:srgbClr val="009900"/>
                                    </a:solidFill>
                                    <a:latin typeface="Cambria Math" panose="02040503050406030204" pitchFamily="18" charset="0"/>
                                  </a:rPr>
                                  <m:t>1</m:t>
                                </m:r>
                              </m:sub>
                            </m:sSub>
                            <m:r>
                              <a:rPr lang="en-US" sz="2250" i="1" kern="0">
                                <a:solidFill>
                                  <a:srgbClr val="009900"/>
                                </a:solidFill>
                                <a:latin typeface="Cambria Math" panose="02040503050406030204" pitchFamily="18" charset="0"/>
                              </a:rPr>
                              <m:t>⊨</m:t>
                            </m:r>
                            <m:r>
                              <a:rPr lang="en-US" sz="2250" i="1" kern="0" dirty="0" smtClean="0">
                                <a:solidFill>
                                  <a:srgbClr val="009900"/>
                                </a:solidFill>
                                <a:latin typeface="Cambria Math" panose="02040503050406030204" pitchFamily="18" charset="0"/>
                              </a:rPr>
                              <m:t>𝜎</m:t>
                            </m:r>
                            <m:r>
                              <a:rPr lang="en-US" sz="2250" i="1" kern="0" dirty="0" smtClean="0">
                                <a:solidFill>
                                  <a:srgbClr val="009900"/>
                                </a:solidFill>
                                <a:latin typeface="Cambria Math" panose="02040503050406030204" pitchFamily="18" charset="0"/>
                              </a:rPr>
                              <m:t>⇝</m:t>
                            </m:r>
                            <m:sSub>
                              <m:sSubPr>
                                <m:ctrlPr>
                                  <a:rPr lang="en-US" sz="2250" i="1" kern="0" dirty="0" smtClean="0">
                                    <a:solidFill>
                                      <a:srgbClr val="009900"/>
                                    </a:solidFill>
                                    <a:latin typeface="Cambria Math" panose="02040503050406030204" pitchFamily="18" charset="0"/>
                                  </a:rPr>
                                </m:ctrlPr>
                              </m:sSubPr>
                              <m:e>
                                <m:r>
                                  <a:rPr lang="en-US" sz="2250" i="1" kern="0" dirty="0" smtClean="0">
                                    <a:solidFill>
                                      <a:srgbClr val="009900"/>
                                    </a:solidFill>
                                    <a:latin typeface="Cambria Math" panose="02040503050406030204" pitchFamily="18" charset="0"/>
                                  </a:rPr>
                                  <m:t>𝑢</m:t>
                                </m:r>
                              </m:e>
                              <m:sub>
                                <m:r>
                                  <a:rPr lang="en-US" sz="2250" i="1" kern="0" dirty="0" smtClean="0">
                                    <a:solidFill>
                                      <a:srgbClr val="009900"/>
                                    </a:solidFill>
                                    <a:latin typeface="Cambria Math" panose="02040503050406030204" pitchFamily="18" charset="0"/>
                                  </a:rPr>
                                  <m:t>1</m:t>
                                </m:r>
                              </m:sub>
                            </m:sSub>
                          </m:e>
                        </m:d>
                        <m:r>
                          <a:rPr lang="en-US" sz="2250" i="1" kern="0" dirty="0">
                            <a:latin typeface="Cambria Math" panose="02040503050406030204" pitchFamily="18" charset="0"/>
                          </a:rPr>
                          <m:t>,</m:t>
                        </m:r>
                        <m:r>
                          <a:rPr lang="en-US" sz="2250" i="1" kern="0" dirty="0" smtClean="0">
                            <a:latin typeface="Cambria Math" panose="02040503050406030204" pitchFamily="18" charset="0"/>
                          </a:rPr>
                          <m:t> …,</m:t>
                        </m:r>
                        <m:d>
                          <m:dPr>
                            <m:begChr m:val="["/>
                            <m:endChr m:val="]"/>
                            <m:ctrlPr>
                              <a:rPr lang="en-US" sz="2250" i="1" kern="0" dirty="0" smtClean="0">
                                <a:solidFill>
                                  <a:srgbClr val="009900"/>
                                </a:solidFill>
                                <a:latin typeface="Cambria Math" panose="02040503050406030204" pitchFamily="18" charset="0"/>
                              </a:rPr>
                            </m:ctrlPr>
                          </m:dPr>
                          <m:e>
                            <m:sSub>
                              <m:sSubPr>
                                <m:ctrlPr>
                                  <a:rPr lang="en-US" sz="2250" i="1" kern="0" dirty="0" smtClean="0">
                                    <a:solidFill>
                                      <a:srgbClr val="009900"/>
                                    </a:solidFill>
                                    <a:latin typeface="Cambria Math" panose="02040503050406030204" pitchFamily="18" charset="0"/>
                                  </a:rPr>
                                </m:ctrlPr>
                              </m:sSubPr>
                              <m:e>
                                <m:r>
                                  <a:rPr lang="en-US" sz="2250" i="1" kern="0" dirty="0">
                                    <a:solidFill>
                                      <a:srgbClr val="009900"/>
                                    </a:solidFill>
                                    <a:latin typeface="Cambria Math" panose="02040503050406030204" pitchFamily="18" charset="0"/>
                                  </a:rPr>
                                  <m:t>𝑒</m:t>
                                </m:r>
                              </m:e>
                              <m:sub>
                                <m:r>
                                  <a:rPr lang="en-US" sz="2250" i="1" kern="0" dirty="0" smtClean="0">
                                    <a:solidFill>
                                      <a:srgbClr val="009900"/>
                                    </a:solidFill>
                                    <a:latin typeface="Cambria Math" panose="02040503050406030204" pitchFamily="18" charset="0"/>
                                  </a:rPr>
                                  <m:t>𝑛</m:t>
                                </m:r>
                              </m:sub>
                            </m:sSub>
                            <m:r>
                              <a:rPr lang="en-US" sz="2250" i="1" kern="0" dirty="0">
                                <a:solidFill>
                                  <a:srgbClr val="009900"/>
                                </a:solidFill>
                                <a:latin typeface="Cambria Math" panose="02040503050406030204" pitchFamily="18" charset="0"/>
                              </a:rPr>
                              <m:t>⊨</m:t>
                            </m:r>
                            <m:r>
                              <a:rPr lang="en-US" sz="2250" i="1" kern="0" dirty="0" smtClean="0">
                                <a:solidFill>
                                  <a:srgbClr val="009900"/>
                                </a:solidFill>
                                <a:latin typeface="Cambria Math" panose="02040503050406030204" pitchFamily="18" charset="0"/>
                              </a:rPr>
                              <m:t>𝜎</m:t>
                            </m:r>
                            <m:r>
                              <a:rPr lang="en-US" sz="2250" i="1" kern="0" dirty="0" smtClean="0">
                                <a:solidFill>
                                  <a:srgbClr val="009900"/>
                                </a:solidFill>
                                <a:latin typeface="Cambria Math" panose="02040503050406030204" pitchFamily="18" charset="0"/>
                              </a:rPr>
                              <m:t>⇝</m:t>
                            </m:r>
                            <m:sSub>
                              <m:sSubPr>
                                <m:ctrlPr>
                                  <a:rPr lang="en-US" sz="2250" i="1" kern="0" dirty="0" smtClean="0">
                                    <a:solidFill>
                                      <a:srgbClr val="009900"/>
                                    </a:solidFill>
                                    <a:latin typeface="Cambria Math" panose="02040503050406030204" pitchFamily="18" charset="0"/>
                                  </a:rPr>
                                </m:ctrlPr>
                              </m:sSubPr>
                              <m:e>
                                <m:r>
                                  <a:rPr lang="en-US" sz="2250" i="1" kern="0" dirty="0" smtClean="0">
                                    <a:solidFill>
                                      <a:srgbClr val="009900"/>
                                    </a:solidFill>
                                    <a:latin typeface="Cambria Math" panose="02040503050406030204" pitchFamily="18" charset="0"/>
                                  </a:rPr>
                                  <m:t>𝑢</m:t>
                                </m:r>
                              </m:e>
                              <m:sub>
                                <m:r>
                                  <a:rPr lang="en-US" sz="2250" i="1" kern="0" dirty="0" smtClean="0">
                                    <a:solidFill>
                                      <a:srgbClr val="009900"/>
                                    </a:solidFill>
                                    <a:latin typeface="Cambria Math" panose="02040503050406030204" pitchFamily="18" charset="0"/>
                                  </a:rPr>
                                  <m:t>𝑛</m:t>
                                </m:r>
                              </m:sub>
                            </m:sSub>
                          </m:e>
                        </m:d>
                      </m:e>
                    </m:d>
                    <m:r>
                      <a:rPr lang="en-US" sz="2250" i="1" kern="0" dirty="0">
                        <a:latin typeface="Cambria Math" panose="02040503050406030204" pitchFamily="18" charset="0"/>
                      </a:rPr>
                      <m:t> | </m:t>
                    </m:r>
                    <m:d>
                      <m:dPr>
                        <m:ctrlPr>
                          <a:rPr lang="en-US" sz="2250" i="1" kern="0" dirty="0">
                            <a:latin typeface="Cambria Math" panose="02040503050406030204" pitchFamily="18" charset="0"/>
                          </a:rPr>
                        </m:ctrlPr>
                      </m:dPr>
                      <m:e>
                        <m:sSub>
                          <m:sSubPr>
                            <m:ctrlPr>
                              <a:rPr lang="en-US" sz="2250" i="1" kern="0" dirty="0" smtClean="0">
                                <a:latin typeface="Cambria Math" panose="02040503050406030204" pitchFamily="18" charset="0"/>
                              </a:rPr>
                            </m:ctrlPr>
                          </m:sSubPr>
                          <m:e>
                            <m:r>
                              <a:rPr lang="en-US" sz="2250" i="1" kern="0" dirty="0" err="1">
                                <a:latin typeface="Cambria Math" panose="02040503050406030204" pitchFamily="18" charset="0"/>
                              </a:rPr>
                              <m:t>𝑢</m:t>
                            </m:r>
                          </m:e>
                          <m:sub>
                            <m:r>
                              <a:rPr lang="en-US" sz="2250" i="1" kern="0" dirty="0" smtClean="0">
                                <a:latin typeface="Cambria Math" panose="02040503050406030204" pitchFamily="18" charset="0"/>
                              </a:rPr>
                              <m:t>1</m:t>
                            </m:r>
                          </m:sub>
                        </m:sSub>
                        <m:r>
                          <a:rPr lang="en-US" sz="2250" i="1" kern="0" dirty="0" err="1">
                            <a:latin typeface="Cambria Math" panose="02040503050406030204" pitchFamily="18" charset="0"/>
                          </a:rPr>
                          <m:t>,</m:t>
                        </m:r>
                        <m:r>
                          <a:rPr lang="en-US" sz="2250" i="1" kern="0" dirty="0" smtClean="0">
                            <a:latin typeface="Cambria Math" panose="02040503050406030204" pitchFamily="18" charset="0"/>
                          </a:rPr>
                          <m:t>…,</m:t>
                        </m:r>
                        <m:sSub>
                          <m:sSubPr>
                            <m:ctrlPr>
                              <a:rPr lang="en-US" sz="2250" i="1" kern="0" dirty="0" smtClean="0">
                                <a:latin typeface="Cambria Math" panose="02040503050406030204" pitchFamily="18" charset="0"/>
                              </a:rPr>
                            </m:ctrlPr>
                          </m:sSubPr>
                          <m:e>
                            <m:r>
                              <a:rPr lang="en-US" sz="2250" i="1" kern="0" dirty="0" smtClean="0">
                                <a:latin typeface="Cambria Math" panose="02040503050406030204" pitchFamily="18" charset="0"/>
                              </a:rPr>
                              <m:t>𝑢</m:t>
                            </m:r>
                          </m:e>
                          <m:sub>
                            <m:r>
                              <a:rPr lang="en-US" sz="2250" i="1" kern="0" dirty="0" smtClean="0">
                                <a:latin typeface="Cambria Math" panose="02040503050406030204" pitchFamily="18" charset="0"/>
                              </a:rPr>
                              <m:t>𝑛</m:t>
                            </m:r>
                          </m:sub>
                        </m:sSub>
                      </m:e>
                    </m:d>
                    <m:r>
                      <a:rPr lang="en-US" sz="2250" i="1" kern="0" dirty="0">
                        <a:latin typeface="Cambria Math" panose="02040503050406030204" pitchFamily="18" charset="0"/>
                      </a:rPr>
                      <m:t>∈</m:t>
                    </m:r>
                    <m:sSup>
                      <m:sSupPr>
                        <m:ctrlPr>
                          <a:rPr lang="en-US" sz="2250" i="1" kern="0" dirty="0">
                            <a:latin typeface="Cambria Math" panose="02040503050406030204" pitchFamily="18" charset="0"/>
                          </a:rPr>
                        </m:ctrlPr>
                      </m:sSupPr>
                      <m:e>
                        <m:r>
                          <a:rPr lang="en-US" sz="2250" i="1" kern="0" dirty="0">
                            <a:latin typeface="Cambria Math" panose="02040503050406030204" pitchFamily="18" charset="0"/>
                          </a:rPr>
                          <m:t>𝐹</m:t>
                        </m:r>
                      </m:e>
                      <m:sup>
                        <m:r>
                          <a:rPr lang="en-US" sz="2250" i="1" kern="0" dirty="0">
                            <a:latin typeface="Cambria Math" panose="02040503050406030204" pitchFamily="18" charset="0"/>
                          </a:rPr>
                          <m:t>−1</m:t>
                        </m:r>
                      </m:sup>
                    </m:sSup>
                    <m:d>
                      <m:dPr>
                        <m:ctrlPr>
                          <a:rPr lang="en-US" sz="2250" i="1" kern="0" dirty="0">
                            <a:latin typeface="Cambria Math" panose="02040503050406030204" pitchFamily="18" charset="0"/>
                          </a:rPr>
                        </m:ctrlPr>
                      </m:dPr>
                      <m:e>
                        <m:r>
                          <a:rPr lang="en-US" sz="2250" i="1" kern="0" dirty="0">
                            <a:latin typeface="Cambria Math" panose="02040503050406030204" pitchFamily="18" charset="0"/>
                          </a:rPr>
                          <m:t>𝑣</m:t>
                        </m:r>
                      </m:e>
                    </m:d>
                    <m:r>
                      <a:rPr lang="en-US" sz="2250" i="1" kern="0" dirty="0">
                        <a:latin typeface="Cambria Math" panose="02040503050406030204" pitchFamily="18" charset="0"/>
                      </a:rPr>
                      <m:t> }</m:t>
                    </m:r>
                  </m:oMath>
                </a14:m>
                <a:endParaRPr lang="en-US" sz="2250" kern="0" dirty="0"/>
              </a:p>
              <a:p>
                <a:pPr marL="0" indent="0">
                  <a:buNone/>
                </a:pPr>
                <a:endParaRPr lang="en-US" sz="500" i="1" dirty="0">
                  <a:latin typeface="Cambria Math" panose="02040503050406030204" pitchFamily="18" charset="0"/>
                </a:endParaRPr>
              </a:p>
              <a:p>
                <a:pPr marL="0" indent="0">
                  <a:buFontTx/>
                  <a:buNone/>
                </a:pPr>
                <a:endParaRPr lang="en-US" kern="0" dirty="0"/>
              </a:p>
              <a:p>
                <a:pPr marL="0" indent="0">
                  <a:buFontTx/>
                  <a:buNone/>
                </a:pPr>
                <a:endParaRPr lang="en-US" kern="0" dirty="0"/>
              </a:p>
            </p:txBody>
          </p:sp>
        </mc:Choice>
        <mc:Fallback xmlns="">
          <p:sp>
            <p:nvSpPr>
              <p:cNvPr id="8" name="Content Placeholder 1"/>
              <p:cNvSpPr txBox="1">
                <a:spLocks noRot="1" noChangeAspect="1" noMove="1" noResize="1" noEditPoints="1" noAdjustHandles="1" noChangeArrowheads="1" noChangeShapeType="1" noTextEdit="1"/>
              </p:cNvSpPr>
              <p:nvPr/>
            </p:nvSpPr>
            <p:spPr bwMode="auto">
              <a:xfrm>
                <a:off x="58368" y="2854101"/>
                <a:ext cx="9028652" cy="971140"/>
              </a:xfrm>
              <a:prstGeom prst="rect">
                <a:avLst/>
              </a:prstGeom>
              <a:blipFill>
                <a:blip r:embed="rId7"/>
                <a:stretch>
                  <a:fillRect/>
                </a:stretch>
              </a:blipFill>
              <a:ln w="9525">
                <a:solidFill>
                  <a:schemeClr val="tx1"/>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26639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9816">
            <a:off x="4770577" y="1453525"/>
            <a:ext cx="530209" cy="39714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6586">
            <a:off x="2299249" y="1454989"/>
            <a:ext cx="558402" cy="4182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95" y="1161821"/>
            <a:ext cx="2057825" cy="1727027"/>
          </a:xfrm>
          <a:prstGeom prst="rect">
            <a:avLst/>
          </a:prstGeom>
        </p:spPr>
      </p:pic>
      <p:sp>
        <p:nvSpPr>
          <p:cNvPr id="31" name="Arrow: Right 30"/>
          <p:cNvSpPr/>
          <p:nvPr/>
        </p:nvSpPr>
        <p:spPr>
          <a:xfrm>
            <a:off x="2025565" y="1887310"/>
            <a:ext cx="996259" cy="199739"/>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309" y="1104696"/>
            <a:ext cx="771531" cy="182167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6022" y="1084083"/>
            <a:ext cx="778675" cy="1814526"/>
          </a:xfrm>
          <a:prstGeom prst="rect">
            <a:avLst/>
          </a:prstGeom>
        </p:spPr>
      </p:pic>
      <p:sp>
        <p:nvSpPr>
          <p:cNvPr id="36" name="Arrow: Right 35"/>
          <p:cNvSpPr/>
          <p:nvPr/>
        </p:nvSpPr>
        <p:spPr>
          <a:xfrm>
            <a:off x="4570064" y="1903482"/>
            <a:ext cx="852033" cy="22103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 name="TextBox 4"/>
          <p:cNvSpPr txBox="1"/>
          <p:nvPr/>
        </p:nvSpPr>
        <p:spPr>
          <a:xfrm>
            <a:off x="322053" y="3027863"/>
            <a:ext cx="1857564" cy="707886"/>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PBE/Intelligent software</a:t>
            </a:r>
            <a:endParaRPr lang="en-US" dirty="0">
              <a:latin typeface="Segoe UI" panose="020B0502040204020203" pitchFamily="34" charset="0"/>
              <a:cs typeface="Segoe UI" panose="020B0502040204020203" pitchFamily="34" charset="0"/>
            </a:endParaRPr>
          </a:p>
        </p:txBody>
      </p:sp>
      <p:sp>
        <p:nvSpPr>
          <p:cNvPr id="13" name="TextBox 12"/>
          <p:cNvSpPr txBox="1"/>
          <p:nvPr/>
        </p:nvSpPr>
        <p:spPr>
          <a:xfrm>
            <a:off x="2656937" y="2987168"/>
            <a:ext cx="1298920" cy="707886"/>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Logical strategies</a:t>
            </a:r>
          </a:p>
        </p:txBody>
      </p:sp>
      <p:sp>
        <p:nvSpPr>
          <p:cNvPr id="14" name="TextBox 13"/>
          <p:cNvSpPr txBox="1"/>
          <p:nvPr/>
        </p:nvSpPr>
        <p:spPr>
          <a:xfrm>
            <a:off x="3992313" y="2994863"/>
            <a:ext cx="1253474" cy="707886"/>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Creative heuristics</a:t>
            </a:r>
          </a:p>
        </p:txBody>
      </p:sp>
      <p:sp>
        <p:nvSpPr>
          <p:cNvPr id="15" name="TextBox 14"/>
          <p:cNvSpPr txBox="1"/>
          <p:nvPr/>
        </p:nvSpPr>
        <p:spPr>
          <a:xfrm>
            <a:off x="7311522" y="2978388"/>
            <a:ext cx="974177" cy="40011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Model</a:t>
            </a:r>
          </a:p>
        </p:txBody>
      </p:sp>
      <p:sp>
        <p:nvSpPr>
          <p:cNvPr id="17" name="TextBox 16"/>
          <p:cNvSpPr txBox="1"/>
          <p:nvPr/>
        </p:nvSpPr>
        <p:spPr>
          <a:xfrm>
            <a:off x="5728165" y="2961552"/>
            <a:ext cx="1253899" cy="40011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Features</a:t>
            </a:r>
          </a:p>
        </p:txBody>
      </p:sp>
      <p:cxnSp>
        <p:nvCxnSpPr>
          <p:cNvPr id="7" name="Straight Connector 6"/>
          <p:cNvCxnSpPr/>
          <p:nvPr/>
        </p:nvCxnSpPr>
        <p:spPr>
          <a:xfrm>
            <a:off x="3522283" y="3737327"/>
            <a:ext cx="1342667" cy="544087"/>
          </a:xfrm>
          <a:prstGeom prst="line">
            <a:avLst/>
          </a:prstGeom>
          <a:ln w="19050" cap="flat" cmpd="sng" algn="ctr">
            <a:solidFill>
              <a:srgbClr val="00964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flipH="1">
            <a:off x="4986751" y="3500410"/>
            <a:ext cx="1406697" cy="754607"/>
          </a:xfrm>
          <a:prstGeom prst="line">
            <a:avLst/>
          </a:prstGeom>
          <a:ln w="19050" cap="flat" cmpd="sng" algn="ctr">
            <a:solidFill>
              <a:srgbClr val="00964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6534182" y="4108335"/>
            <a:ext cx="2463573" cy="1015663"/>
          </a:xfrm>
          <a:prstGeom prst="rect">
            <a:avLst/>
          </a:prstGeom>
          <a:noFill/>
          <a:ln>
            <a:noFill/>
          </a:ln>
        </p:spPr>
        <p:txBody>
          <a:bodyPr wrap="square" rtlCol="0">
            <a:spAutoFit/>
          </a:bodyPr>
          <a:lstStyle/>
          <a:p>
            <a:r>
              <a:rPr lang="en-US" dirty="0" smtClean="0">
                <a:solidFill>
                  <a:srgbClr val="0070C0"/>
                </a:solidFill>
                <a:latin typeface="Segoe UI" panose="020B0502040204020203" pitchFamily="34" charset="0"/>
                <a:cs typeface="Segoe UI" panose="020B0502040204020203" pitchFamily="34" charset="0"/>
              </a:rPr>
              <a:t>Can be learned and maintained by ML-backed runtime</a:t>
            </a:r>
            <a:endParaRPr lang="en-US" dirty="0">
              <a:solidFill>
                <a:srgbClr val="0070C0"/>
              </a:solidFill>
              <a:latin typeface="Segoe UI" panose="020B0502040204020203" pitchFamily="34" charset="0"/>
              <a:cs typeface="Segoe UI" panose="020B0502040204020203" pitchFamily="34" charset="0"/>
            </a:endParaRPr>
          </a:p>
        </p:txBody>
      </p:sp>
      <p:sp>
        <p:nvSpPr>
          <p:cNvPr id="23" name="TextBox 22"/>
          <p:cNvSpPr txBox="1"/>
          <p:nvPr/>
        </p:nvSpPr>
        <p:spPr>
          <a:xfrm>
            <a:off x="4193616" y="4315992"/>
            <a:ext cx="1573335" cy="707886"/>
          </a:xfrm>
          <a:prstGeom prst="rect">
            <a:avLst/>
          </a:prstGeom>
          <a:noFill/>
        </p:spPr>
        <p:txBody>
          <a:bodyPr wrap="square" rtlCol="0">
            <a:spAutoFit/>
          </a:bodyPr>
          <a:lstStyle/>
          <a:p>
            <a:r>
              <a:rPr lang="en-US" dirty="0">
                <a:solidFill>
                  <a:srgbClr val="00B050"/>
                </a:solidFill>
                <a:latin typeface="Segoe UI" panose="020B0502040204020203" pitchFamily="34" charset="0"/>
                <a:cs typeface="Segoe UI" panose="020B0502040204020203" pitchFamily="34" charset="0"/>
              </a:rPr>
              <a:t>Written by </a:t>
            </a:r>
            <a:r>
              <a:rPr lang="en-US" dirty="0" smtClean="0">
                <a:solidFill>
                  <a:srgbClr val="00B050"/>
                </a:solidFill>
                <a:latin typeface="Segoe UI" panose="020B0502040204020203" pitchFamily="34" charset="0"/>
                <a:cs typeface="Segoe UI" panose="020B0502040204020203" pitchFamily="34" charset="0"/>
              </a:rPr>
              <a:t>developers</a:t>
            </a:r>
            <a:endParaRPr lang="en-US" dirty="0">
              <a:solidFill>
                <a:srgbClr val="00B050"/>
              </a:solidFill>
              <a:latin typeface="Segoe UI" panose="020B0502040204020203" pitchFamily="34" charset="0"/>
              <a:cs typeface="Segoe UI" panose="020B0502040204020203" pitchFamily="34" charset="0"/>
            </a:endParaRPr>
          </a:p>
        </p:txBody>
      </p:sp>
      <p:cxnSp>
        <p:nvCxnSpPr>
          <p:cNvPr id="18" name="Straight Arrow Connector 17"/>
          <p:cNvCxnSpPr>
            <a:stCxn id="15" idx="2"/>
            <a:endCxn id="11" idx="0"/>
          </p:cNvCxnSpPr>
          <p:nvPr/>
        </p:nvCxnSpPr>
        <p:spPr>
          <a:xfrm>
            <a:off x="7747046" y="3301554"/>
            <a:ext cx="18923" cy="8067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499145" y="1217731"/>
            <a:ext cx="2962234" cy="1698095"/>
            <a:chOff x="7521577" y="1669181"/>
            <a:chExt cx="3949645" cy="2264127"/>
          </a:xfrm>
        </p:grpSpPr>
        <p:grpSp>
          <p:nvGrpSpPr>
            <p:cNvPr id="33" name="Group 32"/>
            <p:cNvGrpSpPr/>
            <p:nvPr/>
          </p:nvGrpSpPr>
          <p:grpSpPr>
            <a:xfrm>
              <a:off x="7521577" y="1669181"/>
              <a:ext cx="3949645" cy="2264127"/>
              <a:chOff x="1524517" y="1479471"/>
              <a:chExt cx="3949645" cy="2264127"/>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24517" y="1479471"/>
                <a:ext cx="3949645" cy="2264127"/>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01055">
                <a:off x="3522069" y="1781057"/>
                <a:ext cx="1386532" cy="1438124"/>
              </a:xfrm>
              <a:prstGeom prst="rect">
                <a:avLst/>
              </a:prstGeom>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957">
                <a:off x="4988471" y="1938091"/>
                <a:ext cx="226693" cy="810597"/>
              </a:xfrm>
              <a:prstGeom prst="rect">
                <a:avLst/>
              </a:prstGeom>
            </p:spPr>
          </p:pic>
        </p:grpSp>
        <p:cxnSp>
          <p:nvCxnSpPr>
            <p:cNvPr id="29" name="Straight Connector 28"/>
            <p:cNvCxnSpPr/>
            <p:nvPr/>
          </p:nvCxnSpPr>
          <p:spPr>
            <a:xfrm>
              <a:off x="9031183" y="1687881"/>
              <a:ext cx="467620" cy="1889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 perspective on “PL meets ML”</a:t>
            </a:r>
            <a:endParaRPr lang="en-US" dirty="0">
              <a:latin typeface="Segoe UI" panose="020B0502040204020203" pitchFamily="34" charset="0"/>
              <a:cs typeface="Segoe UI" panose="020B0502040204020203" pitchFamily="34" charset="0"/>
            </a:endParaRPr>
          </a:p>
        </p:txBody>
      </p:sp>
      <p:sp>
        <p:nvSpPr>
          <p:cNvPr id="4" name="TextBox 3"/>
          <p:cNvSpPr txBox="1"/>
          <p:nvPr/>
        </p:nvSpPr>
        <p:spPr>
          <a:xfrm>
            <a:off x="189781" y="5217018"/>
            <a:ext cx="8885208" cy="1477328"/>
          </a:xfrm>
          <a:prstGeom prst="rect">
            <a:avLst/>
          </a:prstGeom>
          <a:noFill/>
        </p:spPr>
        <p:txBody>
          <a:bodyPr wrap="square" rtlCol="0">
            <a:spAutoFit/>
          </a:bodyPr>
          <a:lstStyle/>
          <a:p>
            <a:pPr>
              <a:spcBef>
                <a:spcPts val="0"/>
              </a:spcBef>
            </a:pPr>
            <a:r>
              <a:rPr lang="en-US" sz="2400" dirty="0" smtClean="0">
                <a:latin typeface="Segoe UI" panose="020B0502040204020203" pitchFamily="34" charset="0"/>
                <a:cs typeface="Segoe UI" panose="020B0502040204020203" pitchFamily="34" charset="0"/>
              </a:rPr>
              <a:t>Advantages</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Better models</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Less time to author</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Online adaptation, personalization</a:t>
            </a:r>
            <a:endParaRPr lang="en-US"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01135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13" grpId="0"/>
      <p:bldP spid="14" grpId="0"/>
      <p:bldP spid="15" grpId="0"/>
      <p:bldP spid="17" grpId="0"/>
      <p:bldP spid="11"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949960"/>
                <a:ext cx="9144000" cy="1530593"/>
              </a:xfrm>
            </p:spPr>
            <p:txBody>
              <a:bodyPr/>
              <a:lstStyle/>
              <a:p>
                <a:pPr marL="0" indent="0">
                  <a:buNone/>
                </a:pPr>
                <a:r>
                  <a:rPr lang="en-US" u="sng" dirty="0">
                    <a:latin typeface="Seoge UI"/>
                  </a:rPr>
                  <a:t>Inverse Set</a:t>
                </a:r>
                <a:r>
                  <a:rPr lang="en-US" dirty="0">
                    <a:latin typeface="Seoge UI"/>
                  </a:rPr>
                  <a:t>:  Let F be an n-</a:t>
                </a:r>
                <a:r>
                  <a:rPr lang="en-US" dirty="0" err="1">
                    <a:latin typeface="Seoge UI"/>
                  </a:rPr>
                  <a:t>ary</a:t>
                </a:r>
                <a:r>
                  <a:rPr lang="en-US" dirty="0">
                    <a:latin typeface="Seoge UI"/>
                  </a:rPr>
                  <a:t> operator.</a:t>
                </a:r>
              </a:p>
              <a:p>
                <a:pPr marL="0" indent="0">
                  <a:buNone/>
                </a:pPr>
                <a:endParaRPr lang="en-US" sz="500" dirty="0">
                  <a:latin typeface="Seoge UI"/>
                </a:endParaRPr>
              </a:p>
              <a:p>
                <a:pPr marL="0" lvl="0" indent="0">
                  <a:buNone/>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 </m:t>
                      </m:r>
                      <m:sSup>
                        <m:sSupPr>
                          <m:ctrlPr>
                            <a:rPr lang="en-US" i="1" dirty="0">
                              <a:solidFill>
                                <a:srgbClr val="000000"/>
                              </a:solidFill>
                              <a:latin typeface="Cambria Math" panose="02040503050406030204" pitchFamily="18" charset="0"/>
                            </a:rPr>
                          </m:ctrlPr>
                        </m:sSupPr>
                        <m:e>
                          <m:r>
                            <a:rPr lang="en-US" i="1" dirty="0">
                              <a:solidFill>
                                <a:srgbClr val="000000"/>
                              </a:solidFill>
                              <a:latin typeface="Cambria Math" panose="02040503050406030204" pitchFamily="18" charset="0"/>
                            </a:rPr>
                            <m:t>𝐹</m:t>
                          </m:r>
                        </m:e>
                        <m:sup>
                          <m:r>
                            <a:rPr lang="en-US" i="1" dirty="0">
                              <a:solidFill>
                                <a:srgbClr val="000000"/>
                              </a:solidFill>
                              <a:latin typeface="Cambria Math" panose="02040503050406030204" pitchFamily="18" charset="0"/>
                            </a:rPr>
                            <m:t>−1</m:t>
                          </m:r>
                        </m:sup>
                      </m:sSup>
                      <m:d>
                        <m:dPr>
                          <m:ctrlPr>
                            <a:rPr lang="en-US" i="1" dirty="0">
                              <a:solidFill>
                                <a:srgbClr val="000000"/>
                              </a:solidFill>
                              <a:latin typeface="Cambria Math" panose="02040503050406030204" pitchFamily="18" charset="0"/>
                            </a:rPr>
                          </m:ctrlPr>
                        </m:dPr>
                        <m:e>
                          <m:r>
                            <a:rPr lang="en-US" i="1" dirty="0">
                              <a:solidFill>
                                <a:srgbClr val="000000"/>
                              </a:solidFill>
                              <a:latin typeface="Cambria Math" panose="02040503050406030204" pitchFamily="18" charset="0"/>
                            </a:rPr>
                            <m:t>𝑣</m:t>
                          </m:r>
                        </m:e>
                      </m:d>
                      <m:r>
                        <a:rPr lang="en-US" i="1" dirty="0">
                          <a:solidFill>
                            <a:srgbClr val="000000"/>
                          </a:solidFill>
                          <a:latin typeface="Cambria Math" panose="02040503050406030204" pitchFamily="18" charset="0"/>
                        </a:rPr>
                        <m:t>=</m:t>
                      </m:r>
                      <m:d>
                        <m:dPr>
                          <m:begChr m:val="{"/>
                          <m:endChr m:val="|"/>
                          <m:ctrlPr>
                            <a:rPr lang="en-US" i="1" dirty="0">
                              <a:solidFill>
                                <a:srgbClr val="000000"/>
                              </a:solidFill>
                              <a:latin typeface="Cambria Math" panose="02040503050406030204" pitchFamily="18" charset="0"/>
                            </a:rPr>
                          </m:ctrlPr>
                        </m:dPr>
                        <m:e>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r>
                                <a:rPr lang="en-US" i="1" dirty="0" smtClean="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𝐹</m:t>
                      </m:r>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e>
                      </m:d>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𝑣</m:t>
                      </m:r>
                      <m:r>
                        <a:rPr lang="en-US" i="1" dirty="0">
                          <a:solidFill>
                            <a:srgbClr val="000000"/>
                          </a:solidFill>
                          <a:latin typeface="Cambria Math" panose="02040503050406030204" pitchFamily="18" charset="0"/>
                        </a:rPr>
                        <m:t>}</m:t>
                      </m:r>
                    </m:oMath>
                  </m:oMathPara>
                </a14:m>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949960"/>
                <a:ext cx="9144000" cy="1530593"/>
              </a:xfrm>
              <a:blipFill>
                <a:blip r:embed="rId3"/>
                <a:stretch>
                  <a:fillRect l="-1000" t="-2789"/>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29</a:t>
            </a:fld>
            <a:endParaRPr lang="en-US" dirty="0"/>
          </a:p>
        </p:txBody>
      </p:sp>
      <p:sp>
        <p:nvSpPr>
          <p:cNvPr id="4" name="Title 3"/>
          <p:cNvSpPr>
            <a:spLocks noGrp="1"/>
          </p:cNvSpPr>
          <p:nvPr>
            <p:ph type="title"/>
          </p:nvPr>
        </p:nvSpPr>
        <p:spPr/>
        <p:txBody>
          <a:bodyPr/>
          <a:lstStyle/>
          <a:p>
            <a:r>
              <a:rPr lang="en-US" dirty="0">
                <a:latin typeface="Seoge UI"/>
              </a:rPr>
              <a:t>Problem Reduction Rules</a:t>
            </a:r>
          </a:p>
        </p:txBody>
      </p:sp>
      <mc:AlternateContent xmlns:mc="http://schemas.openxmlformats.org/markup-compatibility/2006" xmlns:a14="http://schemas.microsoft.com/office/drawing/2010/main">
        <mc:Choice Requires="a14">
          <p:sp>
            <p:nvSpPr>
              <p:cNvPr id="5" name="Rectangle 4"/>
              <p:cNvSpPr/>
              <p:nvPr/>
            </p:nvSpPr>
            <p:spPr>
              <a:xfrm>
                <a:off x="544057" y="1949501"/>
                <a:ext cx="8201109" cy="446276"/>
              </a:xfrm>
              <a:prstGeom prst="rect">
                <a:avLst/>
              </a:prstGeom>
              <a:ln>
                <a:noFill/>
              </a:ln>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en-US" sz="2300" b="0" i="1" dirty="0" smtClean="0">
                          <a:solidFill>
                            <a:schemeClr val="accent2"/>
                          </a:solidFill>
                          <a:latin typeface="Cambria Math" panose="02040503050406030204" pitchFamily="18" charset="0"/>
                        </a:rPr>
                        <m:t> </m:t>
                      </m:r>
                      <m:r>
                        <a:rPr lang="en-US" sz="2300" i="1" dirty="0" smtClean="0">
                          <a:solidFill>
                            <a:schemeClr val="accent2"/>
                          </a:solidFill>
                          <a:latin typeface="Cambria Math" panose="02040503050406030204" pitchFamily="18" charset="0"/>
                        </a:rPr>
                        <m:t>𝐶𝑜𝑛𝑐𝑎</m:t>
                      </m:r>
                      <m:sSup>
                        <m:sSupPr>
                          <m:ctrlPr>
                            <a:rPr lang="en-US" sz="2300" b="0" i="1" dirty="0" smtClean="0">
                              <a:solidFill>
                                <a:schemeClr val="accent2"/>
                              </a:solidFill>
                              <a:latin typeface="Cambria Math" panose="02040503050406030204" pitchFamily="18" charset="0"/>
                            </a:rPr>
                          </m:ctrlPr>
                        </m:sSupPr>
                        <m:e>
                          <m:r>
                            <a:rPr lang="en-US" sz="2300" i="1" dirty="0" smtClean="0">
                              <a:solidFill>
                                <a:schemeClr val="accent2"/>
                              </a:solidFill>
                              <a:latin typeface="Cambria Math" panose="02040503050406030204" pitchFamily="18" charset="0"/>
                            </a:rPr>
                            <m:t>𝑡</m:t>
                          </m:r>
                        </m:e>
                        <m:sup>
                          <m:r>
                            <a:rPr lang="en-US" sz="2300" b="0" i="1" dirty="0" smtClean="0">
                              <a:solidFill>
                                <a:schemeClr val="accent2"/>
                              </a:solidFill>
                              <a:latin typeface="Cambria Math" panose="02040503050406030204" pitchFamily="18" charset="0"/>
                            </a:rPr>
                            <m:t>−1</m:t>
                          </m:r>
                        </m:sup>
                      </m:sSup>
                      <m:d>
                        <m:dPr>
                          <m:ctrlPr>
                            <a:rPr lang="en-US" sz="2300" i="1" dirty="0">
                              <a:solidFill>
                                <a:schemeClr val="accent2"/>
                              </a:solidFill>
                              <a:latin typeface="Cambria Math" panose="02040503050406030204" pitchFamily="18" charset="0"/>
                            </a:rPr>
                          </m:ctrlPr>
                        </m:dPr>
                        <m:e>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e>
                      </m:d>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4057" y="1949501"/>
                <a:ext cx="8201109" cy="446276"/>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32314" y="1949501"/>
                <a:ext cx="5999058" cy="446276"/>
              </a:xfrm>
              <a:prstGeom prst="rect">
                <a:avLst/>
              </a:prstGeom>
              <a:ln>
                <a:noFill/>
              </a:ln>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300" i="1" dirty="0" smtClean="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m:t>
                      </m:r>
                      <m:d>
                        <m:dPr>
                          <m:ctrlPr>
                            <a:rPr lang="en-US" sz="2300" i="1" dirty="0">
                              <a:solidFill>
                                <a:schemeClr val="accent2"/>
                              </a:solidFill>
                              <a:latin typeface="Cambria Math" panose="02040503050406030204" pitchFamily="18" charset="0"/>
                            </a:rPr>
                          </m:ctrlPr>
                        </m:dPr>
                        <m:e>
                          <m:r>
                            <a:rPr lang="en-US" sz="2300" i="1"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r>
                            <m:rPr>
                              <m:sty m:val="p"/>
                            </m:rPr>
                            <a:rPr lang="en-US" sz="2300" i="1" dirty="0">
                              <a:solidFill>
                                <a:schemeClr val="accent2"/>
                              </a:solidFill>
                              <a:latin typeface="Cambria Math" panose="02040503050406030204" pitchFamily="18" charset="0"/>
                            </a:rPr>
                            <m:t>ϵ</m:t>
                          </m:r>
                        </m:e>
                      </m:d>
                      <m:r>
                        <a:rPr lang="en-US" sz="2300" i="1" dirty="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𝐴𝑏</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c</m:t>
                      </m:r>
                      <m:r>
                        <m:rPr>
                          <m:nor/>
                        </m:rPr>
                        <a:rPr lang="en-US" sz="2300"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A</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bc</m:t>
                      </m:r>
                      <m:r>
                        <m:rPr>
                          <m:nor/>
                        </m:rPr>
                        <a:rPr lang="en-US" sz="2300" dirty="0">
                          <a:solidFill>
                            <a:schemeClr val="accent2"/>
                          </a:solidFill>
                          <a:latin typeface="Cambria Math" panose="02040503050406030204" pitchFamily="18" charset="0"/>
                        </a:rPr>
                        <m:t>"), (</m:t>
                      </m:r>
                      <m:r>
                        <m:rPr>
                          <m:sty m:val="p"/>
                        </m:rPr>
                        <a:rPr lang="en-US" sz="2300" i="1" dirty="0">
                          <a:solidFill>
                            <a:schemeClr val="accent2"/>
                          </a:solidFill>
                          <a:latin typeface="Cambria Math" panose="02040503050406030204" pitchFamily="18" charset="0"/>
                        </a:rPr>
                        <m:t>ϵ</m:t>
                      </m:r>
                      <m:r>
                        <a:rPr lang="en-US" sz="2300" i="1"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32314" y="1949501"/>
                <a:ext cx="5999058" cy="446276"/>
              </a:xfrm>
              <a:prstGeom prst="rect">
                <a:avLst/>
              </a:prstGeom>
              <a:blipFill>
                <a:blip r:embed="rId6"/>
                <a:stretch>
                  <a:fillRect b="-205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82518" y="2959141"/>
                <a:ext cx="6219838" cy="446276"/>
              </a:xfrm>
              <a:prstGeom prst="rect">
                <a:avLst/>
              </a:prstGeom>
              <a:ln>
                <a:noFill/>
              </a:ln>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en-US" sz="230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𝐼𝑓𝑇h𝑒𝑛𝐸𝑙𝑠</m:t>
                      </m:r>
                      <m:sSup>
                        <m:sSupPr>
                          <m:ctrlPr>
                            <a:rPr lang="en-US" sz="2300" b="0" i="1" dirty="0" smtClean="0">
                              <a:solidFill>
                                <a:schemeClr val="accent2"/>
                              </a:solidFill>
                              <a:latin typeface="Cambria Math" panose="02040503050406030204" pitchFamily="18" charset="0"/>
                            </a:rPr>
                          </m:ctrlPr>
                        </m:sSupPr>
                        <m:e>
                          <m:r>
                            <a:rPr lang="en-US" sz="2300" b="0" i="1" dirty="0" smtClean="0">
                              <a:solidFill>
                                <a:schemeClr val="accent2"/>
                              </a:solidFill>
                              <a:latin typeface="Cambria Math" panose="02040503050406030204" pitchFamily="18" charset="0"/>
                            </a:rPr>
                            <m:t>𝑒</m:t>
                          </m:r>
                        </m:e>
                        <m:sup>
                          <m:r>
                            <a:rPr lang="en-US" sz="2300" b="0" i="1" dirty="0" smtClean="0">
                              <a:solidFill>
                                <a:schemeClr val="accent2"/>
                              </a:solidFill>
                              <a:latin typeface="Cambria Math" panose="02040503050406030204" pitchFamily="18" charset="0"/>
                            </a:rPr>
                            <m:t>−1</m:t>
                          </m:r>
                        </m:sup>
                      </m:sSup>
                      <m:d>
                        <m:dPr>
                          <m:ctrlPr>
                            <a:rPr lang="en-US" sz="2300" b="0" i="1" dirty="0" smtClean="0">
                              <a:solidFill>
                                <a:schemeClr val="accent2"/>
                              </a:solidFill>
                              <a:latin typeface="Cambria Math" panose="02040503050406030204" pitchFamily="18" charset="0"/>
                            </a:rPr>
                          </m:ctrlPr>
                        </m:dPr>
                        <m:e>
                          <m:r>
                            <a:rPr lang="en-US" sz="2300" b="0" i="1" dirty="0" smtClean="0">
                              <a:solidFill>
                                <a:schemeClr val="accent2"/>
                              </a:solidFill>
                              <a:latin typeface="Cambria Math" panose="02040503050406030204" pitchFamily="18" charset="0"/>
                            </a:rPr>
                            <m:t>𝑣</m:t>
                          </m:r>
                        </m:e>
                      </m:d>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2518" y="2959141"/>
                <a:ext cx="6219838" cy="446276"/>
              </a:xfrm>
              <a:prstGeom prst="rect">
                <a:avLst/>
              </a:prstGeom>
              <a:blipFill>
                <a:blip r:embed="rId7"/>
                <a:stretch>
                  <a:fillRect b="-1756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061826" y="2948207"/>
                <a:ext cx="3640530" cy="446276"/>
              </a:xfrm>
              <a:prstGeom prst="rect">
                <a:avLst/>
              </a:prstGeom>
              <a:ln>
                <a:noFill/>
              </a:ln>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300" i="1" dirty="0" smtClean="0">
                          <a:solidFill>
                            <a:schemeClr val="accent2"/>
                          </a:solidFill>
                          <a:latin typeface="Cambria Math" panose="02040503050406030204" pitchFamily="18" charset="0"/>
                        </a:rPr>
                        <m:t> {</m:t>
                      </m:r>
                      <m:d>
                        <m:dPr>
                          <m:ctrlPr>
                            <a:rPr lang="en-US" sz="2300" b="0" i="1" dirty="0" smtClean="0">
                              <a:solidFill>
                                <a:schemeClr val="accent2"/>
                              </a:solidFill>
                              <a:latin typeface="Cambria Math" panose="02040503050406030204" pitchFamily="18" charset="0"/>
                            </a:rPr>
                          </m:ctrlPr>
                        </m:dPr>
                        <m:e>
                          <m:r>
                            <a:rPr lang="en-US" sz="2300" b="0" i="1" dirty="0" smtClean="0">
                              <a:solidFill>
                                <a:schemeClr val="accent2"/>
                              </a:solidFill>
                              <a:latin typeface="Cambria Math" panose="02040503050406030204" pitchFamily="18" charset="0"/>
                            </a:rPr>
                            <m:t>𝑡𝑟𝑢𝑒</m:t>
                          </m:r>
                          <m:r>
                            <a:rPr lang="en-US" sz="2300" b="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𝑣</m:t>
                          </m:r>
                          <m:r>
                            <a:rPr lang="en-US" sz="2300" b="0" i="1" dirty="0" smtClean="0">
                              <a:solidFill>
                                <a:schemeClr val="accent2"/>
                              </a:solidFill>
                              <a:latin typeface="Cambria Math" panose="02040503050406030204" pitchFamily="18" charset="0"/>
                            </a:rPr>
                            <m:t>, ⊤</m:t>
                          </m:r>
                        </m:e>
                      </m:d>
                      <m:r>
                        <a:rPr lang="en-US" sz="2300" b="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𝑓𝑎𝑙𝑠𝑒</m:t>
                      </m:r>
                      <m:r>
                        <a:rPr lang="en-US" sz="2300" b="0" i="1" dirty="0" smtClean="0">
                          <a:solidFill>
                            <a:schemeClr val="accent2"/>
                          </a:solidFill>
                          <a:latin typeface="Cambria Math" panose="02040503050406030204" pitchFamily="18" charset="0"/>
                        </a:rPr>
                        <m:t>, ⊤, </m:t>
                      </m:r>
                      <m:r>
                        <a:rPr lang="en-US" sz="2300" b="0" i="1" dirty="0" smtClean="0">
                          <a:solidFill>
                            <a:schemeClr val="accent2"/>
                          </a:solidFill>
                          <a:latin typeface="Cambria Math" panose="02040503050406030204" pitchFamily="18" charset="0"/>
                        </a:rPr>
                        <m:t>𝑣</m:t>
                      </m:r>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061826" y="2948207"/>
                <a:ext cx="3640530" cy="446276"/>
              </a:xfrm>
              <a:prstGeom prst="rect">
                <a:avLst/>
              </a:prstGeom>
              <a:blipFill>
                <a:blip r:embed="rId8"/>
                <a:stretch>
                  <a:fillRect b="-205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8434" y="4206239"/>
                <a:ext cx="6323163" cy="461665"/>
              </a:xfrm>
              <a:prstGeom prst="rect">
                <a:avLst/>
              </a:prstGeom>
              <a:ln>
                <a:noFill/>
              </a:ln>
            </p:spPr>
            <p:txBody>
              <a:bodyPr wrap="square">
                <a:spAutoFit/>
              </a:bodyPr>
              <a:lstStyle/>
              <a:p>
                <a:pPr marL="0" indent="0" algn="ctr">
                  <a:buNone/>
                </a:pPr>
                <a14:m>
                  <m:oMathPara xmlns:m="http://schemas.openxmlformats.org/officeDocument/2006/math">
                    <m:oMathParaPr>
                      <m:jc m:val="left"/>
                    </m:oMathParaPr>
                    <m:oMath xmlns:m="http://schemas.openxmlformats.org/officeDocument/2006/math">
                      <m:r>
                        <a:rPr lang="en-US" sz="2400" i="1" smtClean="0">
                          <a:solidFill>
                            <a:schemeClr val="accent2"/>
                          </a:solidFill>
                          <a:latin typeface="Cambria Math" panose="02040503050406030204" pitchFamily="18" charset="0"/>
                        </a:rPr>
                        <m:t>𝑆𝑢𝑏𝑆𝑡</m:t>
                      </m:r>
                      <m:sSup>
                        <m:sSupPr>
                          <m:ctrlPr>
                            <a:rPr lang="en-US" sz="2400" b="0" i="1" smtClean="0">
                              <a:solidFill>
                                <a:schemeClr val="accent2"/>
                              </a:solidFill>
                              <a:latin typeface="Cambria Math" panose="02040503050406030204" pitchFamily="18" charset="0"/>
                            </a:rPr>
                          </m:ctrlPr>
                        </m:sSupPr>
                        <m:e>
                          <m:r>
                            <a:rPr lang="en-US" sz="2400" i="1">
                              <a:solidFill>
                                <a:schemeClr val="accent2"/>
                              </a:solidFill>
                              <a:latin typeface="Cambria Math" panose="02040503050406030204" pitchFamily="18" charset="0"/>
                            </a:rPr>
                            <m:t>𝑟</m:t>
                          </m:r>
                        </m:e>
                        <m:sup>
                          <m:r>
                            <a:rPr lang="en-US" sz="2400" b="0" i="1" smtClean="0">
                              <a:solidFill>
                                <a:schemeClr val="accent2"/>
                              </a:solidFill>
                              <a:latin typeface="Cambria Math" panose="02040503050406030204" pitchFamily="18" charset="0"/>
                            </a:rPr>
                            <m:t>−1</m:t>
                          </m:r>
                        </m:sup>
                      </m:sSup>
                      <m:r>
                        <a:rPr lang="en-US" sz="2400" b="0" i="1" smtClean="0">
                          <a:solidFill>
                            <a:schemeClr val="accent2"/>
                          </a:solidFill>
                          <a:latin typeface="Cambria Math" panose="02040503050406030204" pitchFamily="18" charset="0"/>
                        </a:rPr>
                        <m:t> </m:t>
                      </m:r>
                      <m:d>
                        <m:dPr>
                          <m:ctrlPr>
                            <a:rPr lang="en-US" sz="2400" b="0" i="1" smtClean="0">
                              <a:solidFill>
                                <a:schemeClr val="accent2"/>
                              </a:solidFill>
                              <a:latin typeface="Cambria Math" panose="02040503050406030204" pitchFamily="18" charset="0"/>
                            </a:rPr>
                          </m:ctrlPr>
                        </m:dPr>
                        <m:e>
                          <m:r>
                            <m:rPr>
                              <m:nor/>
                            </m:rPr>
                            <a:rPr lang="en-US" sz="2400" b="0" i="0" smtClean="0">
                              <a:solidFill>
                                <a:schemeClr val="accent2"/>
                              </a:solidFill>
                              <a:latin typeface="Cambria Math" panose="02040503050406030204" pitchFamily="18" charset="0"/>
                            </a:rPr>
                            <m:t>"</m:t>
                          </m:r>
                          <m:r>
                            <m:rPr>
                              <m:nor/>
                            </m:rPr>
                            <a:rPr lang="en-US" sz="2400" b="0" i="0" smtClean="0">
                              <a:solidFill>
                                <a:schemeClr val="accent2"/>
                              </a:solidFill>
                              <a:latin typeface="Cambria Math" panose="02040503050406030204" pitchFamily="18" charset="0"/>
                            </a:rPr>
                            <m:t>Ab</m:t>
                          </m:r>
                          <m:r>
                            <m:rPr>
                              <m:nor/>
                            </m:rPr>
                            <a:rPr lang="en-US" sz="2400" b="0" i="0" smtClean="0">
                              <a:solidFill>
                                <a:schemeClr val="accent2"/>
                              </a:solidFill>
                              <a:latin typeface="Cambria Math" panose="02040503050406030204" pitchFamily="18" charset="0"/>
                            </a:rPr>
                            <m:t>"</m:t>
                          </m:r>
                        </m:e>
                      </m:d>
                      <m:r>
                        <a:rPr lang="en-US" sz="2400" b="0" i="1" smtClean="0">
                          <a:solidFill>
                            <a:schemeClr val="accent2"/>
                          </a:solidFill>
                          <a:latin typeface="Cambria Math" panose="02040503050406030204" pitchFamily="18" charset="0"/>
                        </a:rPr>
                        <m:t>= … </m:t>
                      </m:r>
                    </m:oMath>
                  </m:oMathPara>
                </a14:m>
                <a:endParaRPr lang="en-US" sz="2400" dirty="0">
                  <a:solidFill>
                    <a:schemeClr val="accent2"/>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28434" y="4206239"/>
                <a:ext cx="6323163" cy="461665"/>
              </a:xfrm>
              <a:prstGeom prst="rect">
                <a:avLst/>
              </a:prstGeom>
              <a:blipFill>
                <a:blip r:embed="rId9"/>
                <a:stretch>
                  <a:fillRect l="-2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26239" y="4204249"/>
                <a:ext cx="6323163" cy="461665"/>
              </a:xfrm>
              <a:prstGeom prst="rect">
                <a:avLst/>
              </a:prstGeom>
              <a:solidFill>
                <a:schemeClr val="bg1"/>
              </a:solidFill>
              <a:ln>
                <a:noFill/>
              </a:ln>
            </p:spPr>
            <p:txBody>
              <a:bodyPr wrap="square">
                <a:spAutoFit/>
              </a:bodyPr>
              <a:lstStyle/>
              <a:p>
                <a:pPr marL="0" indent="0" algn="ctr">
                  <a:buNone/>
                </a:pPr>
                <a14:m>
                  <m:oMathPara xmlns:m="http://schemas.openxmlformats.org/officeDocument/2006/math">
                    <m:oMathParaPr>
                      <m:jc m:val="left"/>
                    </m:oMathParaPr>
                    <m:oMath xmlns:m="http://schemas.openxmlformats.org/officeDocument/2006/math">
                      <m:r>
                        <a:rPr lang="en-US" sz="2400" i="1" smtClean="0">
                          <a:solidFill>
                            <a:schemeClr val="accent2"/>
                          </a:solidFill>
                          <a:latin typeface="Cambria Math" panose="02040503050406030204" pitchFamily="18" charset="0"/>
                        </a:rPr>
                        <m:t>𝑆𝑢𝑏𝑆𝑡</m:t>
                      </m:r>
                      <m:sSup>
                        <m:sSupPr>
                          <m:ctrlPr>
                            <a:rPr lang="en-US" sz="2400" b="0" i="1" smtClean="0">
                              <a:solidFill>
                                <a:schemeClr val="accent2"/>
                              </a:solidFill>
                              <a:latin typeface="Cambria Math" panose="02040503050406030204" pitchFamily="18" charset="0"/>
                            </a:rPr>
                          </m:ctrlPr>
                        </m:sSupPr>
                        <m:e>
                          <m:r>
                            <a:rPr lang="en-US" sz="2400" i="1">
                              <a:solidFill>
                                <a:schemeClr val="accent2"/>
                              </a:solidFill>
                              <a:latin typeface="Cambria Math" panose="02040503050406030204" pitchFamily="18" charset="0"/>
                            </a:rPr>
                            <m:t>𝑟</m:t>
                          </m:r>
                        </m:e>
                        <m:sup>
                          <m:r>
                            <a:rPr lang="en-US" sz="2400" b="0" i="1" smtClean="0">
                              <a:solidFill>
                                <a:schemeClr val="accent2"/>
                              </a:solidFill>
                              <a:latin typeface="Cambria Math" panose="02040503050406030204" pitchFamily="18" charset="0"/>
                            </a:rPr>
                            <m:t>−1</m:t>
                          </m:r>
                        </m:sup>
                      </m:sSup>
                      <m:d>
                        <m:dPr>
                          <m:endChr m:val="|"/>
                          <m:ctrlPr>
                            <a:rPr lang="en-US" sz="2400" b="0" i="1" smtClean="0">
                              <a:solidFill>
                                <a:schemeClr val="accent2"/>
                              </a:solidFill>
                              <a:latin typeface="Cambria Math" panose="02040503050406030204" pitchFamily="18" charset="0"/>
                            </a:rPr>
                          </m:ctrlPr>
                        </m:dPr>
                        <m:e>
                          <m:r>
                            <m:rPr>
                              <m:nor/>
                            </m:rPr>
                            <a:rPr lang="en-US" sz="2400" b="0" i="0" smtClean="0">
                              <a:solidFill>
                                <a:schemeClr val="accent2"/>
                              </a:solidFill>
                              <a:latin typeface="Cambria Math" panose="02040503050406030204" pitchFamily="18" charset="0"/>
                            </a:rPr>
                            <m:t>"</m:t>
                          </m:r>
                          <m:r>
                            <m:rPr>
                              <m:nor/>
                            </m:rPr>
                            <a:rPr lang="en-US" sz="2400" b="0" i="0" smtClean="0">
                              <a:solidFill>
                                <a:schemeClr val="accent2"/>
                              </a:solidFill>
                              <a:latin typeface="Cambria Math" panose="02040503050406030204" pitchFamily="18" charset="0"/>
                            </a:rPr>
                            <m:t>Ab</m:t>
                          </m:r>
                          <m:r>
                            <m:rPr>
                              <m:nor/>
                            </m:rPr>
                            <a:rPr lang="en-US" sz="2400" b="0" i="0"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rPr>
                            <m:t> </m:t>
                          </m:r>
                        </m:e>
                      </m:d>
                      <m:r>
                        <a:rPr lang="en-US" sz="2400" b="0" i="0" smtClean="0">
                          <a:solidFill>
                            <a:schemeClr val="accent2"/>
                          </a:solidFill>
                          <a:latin typeface="Cambria Math" panose="02040503050406030204" pitchFamily="18" charset="0"/>
                        </a:rPr>
                        <m:t> </m:t>
                      </m:r>
                      <m:r>
                        <m:rPr>
                          <m:sty m:val="p"/>
                        </m:rPr>
                        <a:rPr lang="en-US" sz="2400" b="0" i="0" smtClean="0">
                          <a:solidFill>
                            <a:schemeClr val="accent2"/>
                          </a:solidFill>
                          <a:latin typeface="Cambria Math" panose="02040503050406030204" pitchFamily="18" charset="0"/>
                        </a:rPr>
                        <m:t>x</m:t>
                      </m:r>
                      <m:r>
                        <a:rPr lang="en-US" sz="2400" b="0" i="0" smtClean="0">
                          <a:solidFill>
                            <a:schemeClr val="accent2"/>
                          </a:solidFill>
                          <a:latin typeface="Cambria Math" panose="02040503050406030204" pitchFamily="18" charset="0"/>
                        </a:rPr>
                        <m:t>="</m:t>
                      </m:r>
                      <m:r>
                        <m:rPr>
                          <m:sty m:val="p"/>
                        </m:rPr>
                        <a:rPr lang="en-US" sz="2400" b="0" i="0" smtClean="0">
                          <a:solidFill>
                            <a:schemeClr val="accent2"/>
                          </a:solidFill>
                          <a:latin typeface="Cambria Math" panose="02040503050406030204" pitchFamily="18" charset="0"/>
                        </a:rPr>
                        <m:t>Ab</m:t>
                      </m:r>
                      <m:r>
                        <a:rPr lang="en-US" sz="2400" b="0" i="0" smtClean="0">
                          <a:solidFill>
                            <a:schemeClr val="accent2"/>
                          </a:solidFill>
                          <a:latin typeface="Cambria Math" panose="02040503050406030204" pitchFamily="18" charset="0"/>
                        </a:rPr>
                        <m:t> </m:t>
                      </m:r>
                      <m:r>
                        <m:rPr>
                          <m:sty m:val="p"/>
                        </m:rPr>
                        <a:rPr lang="en-US" sz="2400" b="0" i="0" smtClean="0">
                          <a:solidFill>
                            <a:schemeClr val="accent2"/>
                          </a:solidFill>
                          <a:latin typeface="Cambria Math" panose="02040503050406030204" pitchFamily="18" charset="0"/>
                        </a:rPr>
                        <m:t>cd</m:t>
                      </m:r>
                      <m:r>
                        <a:rPr lang="en-US" sz="2400" b="0" i="0" smtClean="0">
                          <a:solidFill>
                            <a:schemeClr val="accent2"/>
                          </a:solidFill>
                          <a:latin typeface="Cambria Math" panose="02040503050406030204" pitchFamily="18" charset="0"/>
                        </a:rPr>
                        <m:t> </m:t>
                      </m:r>
                      <m:r>
                        <m:rPr>
                          <m:sty m:val="p"/>
                        </m:rPr>
                        <a:rPr lang="en-US" sz="2400" b="0" i="0" smtClean="0">
                          <a:solidFill>
                            <a:schemeClr val="accent2"/>
                          </a:solidFill>
                          <a:latin typeface="Cambria Math" panose="02040503050406030204" pitchFamily="18" charset="0"/>
                        </a:rPr>
                        <m:t>Ab</m:t>
                      </m:r>
                      <m:r>
                        <a:rPr lang="en-US" sz="2400" b="0" i="0" smtClean="0">
                          <a:solidFill>
                            <a:schemeClr val="accent2"/>
                          </a:solidFill>
                          <a:latin typeface="Cambria Math" panose="02040503050406030204" pitchFamily="18" charset="0"/>
                        </a:rPr>
                        <m:t>")=</m:t>
                      </m:r>
                    </m:oMath>
                  </m:oMathPara>
                </a14:m>
                <a:endParaRPr lang="en-US" sz="2400" dirty="0">
                  <a:solidFill>
                    <a:schemeClr val="accent2"/>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6239" y="4204249"/>
                <a:ext cx="6323163" cy="461665"/>
              </a:xfrm>
              <a:prstGeom prst="rect">
                <a:avLst/>
              </a:prstGeom>
              <a:blipFill>
                <a:blip r:embed="rId10"/>
                <a:stretch>
                  <a:fillRect l="-289" b="-2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71170" y="4199079"/>
                <a:ext cx="1679330" cy="46166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smtClean="0">
                          <a:solidFill>
                            <a:schemeClr val="accent2"/>
                          </a:solidFill>
                          <a:latin typeface="Cambria Math" panose="02040503050406030204" pitchFamily="18" charset="0"/>
                        </a:rPr>
                        <m:t>{ </m:t>
                      </m:r>
                      <m:d>
                        <m:dPr>
                          <m:ctrlPr>
                            <a:rPr lang="en-US" sz="2400" i="1">
                              <a:solidFill>
                                <a:schemeClr val="accent2"/>
                              </a:solidFill>
                              <a:latin typeface="Cambria Math" panose="02040503050406030204" pitchFamily="18" charset="0"/>
                            </a:rPr>
                          </m:ctrlPr>
                        </m:dPr>
                        <m:e>
                          <m:r>
                            <a:rPr lang="en-US" sz="2400" b="0" i="0" smtClean="0">
                              <a:solidFill>
                                <a:schemeClr val="accent2"/>
                              </a:solidFill>
                              <a:latin typeface="Cambria Math" panose="02040503050406030204" pitchFamily="18" charset="0"/>
                            </a:rPr>
                            <m:t>0,2</m:t>
                          </m:r>
                        </m:e>
                      </m:d>
                      <m:r>
                        <a:rPr lang="en-US" sz="2400" b="0" i="1" smtClean="0">
                          <a:solidFill>
                            <a:schemeClr val="accent2"/>
                          </a:solidFill>
                          <a:latin typeface="Cambria Math" panose="02040503050406030204" pitchFamily="18" charset="0"/>
                        </a:rPr>
                        <m:t>, (6,8)</m:t>
                      </m:r>
                      <m:r>
                        <a:rPr lang="en-US" sz="2400">
                          <a:solidFill>
                            <a:schemeClr val="accent2"/>
                          </a:solidFill>
                          <a:latin typeface="Cambria Math" panose="02040503050406030204" pitchFamily="18" charset="0"/>
                        </a:rPr>
                        <m:t> }</m:t>
                      </m:r>
                    </m:oMath>
                  </m:oMathPara>
                </a14:m>
                <a:endParaRPr lang="en-US" sz="2400" dirty="0">
                  <a:solidFill>
                    <a:schemeClr val="accent2"/>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271170" y="4199079"/>
                <a:ext cx="1679330" cy="461665"/>
              </a:xfrm>
              <a:prstGeom prst="rect">
                <a:avLst/>
              </a:prstGeom>
              <a:blipFill>
                <a:blip r:embed="rId11"/>
                <a:stretch>
                  <a:fillRect l="-3273" r="-20727" b="-17105"/>
                </a:stretch>
              </a:blipFill>
              <a:ln>
                <a:noFill/>
              </a:ln>
            </p:spPr>
            <p:txBody>
              <a:bodyPr/>
              <a:lstStyle/>
              <a:p>
                <a:r>
                  <a:rPr lang="en-US">
                    <a:noFill/>
                  </a:rPr>
                  <a:t> </a:t>
                </a:r>
              </a:p>
            </p:txBody>
          </p:sp>
        </mc:Fallback>
      </mc:AlternateContent>
      <p:sp>
        <p:nvSpPr>
          <p:cNvPr id="6" name="TextBox 5"/>
          <p:cNvSpPr txBox="1"/>
          <p:nvPr/>
        </p:nvSpPr>
        <p:spPr>
          <a:xfrm>
            <a:off x="583659" y="5079440"/>
            <a:ext cx="7976681"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The notion of inverse sets (and corresponding reduction rules) can be generalized to the conditional setting.</a:t>
            </a:r>
          </a:p>
        </p:txBody>
      </p:sp>
      <p:sp>
        <p:nvSpPr>
          <p:cNvPr id="8" name="TextBox 7"/>
          <p:cNvSpPr txBox="1"/>
          <p:nvPr/>
        </p:nvSpPr>
        <p:spPr>
          <a:xfrm>
            <a:off x="624044" y="3788750"/>
            <a:ext cx="4820920"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Consider the </a:t>
            </a:r>
            <a:r>
              <a:rPr lang="en-US" sz="2400" dirty="0" err="1">
                <a:latin typeface="Cambria Math" panose="02040503050406030204" pitchFamily="18" charset="0"/>
                <a:ea typeface="Cambria Math" panose="02040503050406030204" pitchFamily="18" charset="0"/>
                <a:cs typeface="Segoe UI" panose="020B0502040204020203" pitchFamily="34" charset="0"/>
              </a:rPr>
              <a:t>SubStr</a:t>
            </a:r>
            <a:r>
              <a:rPr lang="en-US" sz="2400" dirty="0">
                <a:latin typeface="Cambria Math" panose="02040503050406030204" pitchFamily="18" charset="0"/>
                <a:ea typeface="Cambria Math" panose="02040503050406030204" pitchFamily="18" charset="0"/>
                <a:cs typeface="Segoe UI" panose="020B0502040204020203" pitchFamily="34" charset="0"/>
              </a:rPr>
              <a:t>(</a:t>
            </a:r>
            <a:r>
              <a:rPr lang="en-US" sz="2400" dirty="0" err="1">
                <a:latin typeface="Cambria Math" panose="02040503050406030204" pitchFamily="18" charset="0"/>
                <a:ea typeface="Cambria Math" panose="02040503050406030204" pitchFamily="18" charset="0"/>
                <a:cs typeface="Segoe UI" panose="020B0502040204020203" pitchFamily="34" charset="0"/>
              </a:rPr>
              <a:t>x,i,j</a:t>
            </a:r>
            <a:r>
              <a:rPr lang="en-US" sz="2400" dirty="0">
                <a:latin typeface="Cambria Math" panose="02040503050406030204" pitchFamily="18" charset="0"/>
                <a:ea typeface="Cambria Math" panose="02040503050406030204" pitchFamily="18" charset="0"/>
                <a:cs typeface="Segoe UI" panose="020B0502040204020203" pitchFamily="34" charset="0"/>
              </a:rPr>
              <a:t>)</a:t>
            </a:r>
            <a:r>
              <a:rPr lang="en-US" sz="2400" dirty="0">
                <a:latin typeface="Segoe UI" panose="020B0502040204020203" pitchFamily="34" charset="0"/>
                <a:cs typeface="Segoe UI" panose="020B0502040204020203" pitchFamily="34" charset="0"/>
              </a:rPr>
              <a:t> operator</a:t>
            </a:r>
          </a:p>
        </p:txBody>
      </p:sp>
    </p:spTree>
    <p:extLst>
      <p:ext uri="{BB962C8B-B14F-4D97-AF65-F5344CB8AC3E}">
        <p14:creationId xmlns:p14="http://schemas.microsoft.com/office/powerpoint/2010/main" val="1744981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0" grpId="0" animBg="1"/>
      <p:bldP spid="11" grpId="0"/>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8406" y="1102743"/>
                <a:ext cx="9210870" cy="5029200"/>
              </a:xfrm>
            </p:spPr>
            <p:txBody>
              <a:bodyPr/>
              <a:lstStyle/>
              <a:p>
                <a:pPr marL="0" indent="0">
                  <a:buNone/>
                </a:pPr>
                <a:r>
                  <a:rPr lang="en-US" u="sng" dirty="0">
                    <a:latin typeface="Seoge UI"/>
                  </a:rPr>
                  <a:t>User specification</a:t>
                </a:r>
              </a:p>
              <a:p>
                <a:pPr marL="0" indent="0">
                  <a:buNone/>
                </a:pPr>
                <a:endParaRPr lang="en-US" sz="500" dirty="0">
                  <a:latin typeface="Seoge UI"/>
                </a:endParaRPr>
              </a:p>
              <a:p>
                <a:pPr marL="0" indent="0">
                  <a:buNone/>
                </a:pPr>
                <a:r>
                  <a:rPr lang="en-US" dirty="0">
                    <a:solidFill>
                      <a:schemeClr val="accent2"/>
                    </a:solidFill>
                    <a:latin typeface="Seoge UI"/>
                  </a:rPr>
                  <a:t>Examples: </a:t>
                </a:r>
                <a:r>
                  <a:rPr lang="en-US" dirty="0">
                    <a:latin typeface="Seoge UI"/>
                  </a:rPr>
                  <a:t>Conjunction of (input state</a:t>
                </a:r>
                <a14:m>
                  <m:oMath xmlns:m="http://schemas.openxmlformats.org/officeDocument/2006/math">
                    <m:r>
                      <a:rPr lang="en-US" i="1" dirty="0">
                        <a:latin typeface="Cambria Math" panose="02040503050406030204" pitchFamily="18" charset="0"/>
                      </a:rPr>
                      <m:t>, </m:t>
                    </m:r>
                  </m:oMath>
                </a14:m>
                <a:r>
                  <a:rPr lang="en-US" dirty="0">
                    <a:latin typeface="Seoge UI"/>
                  </a:rPr>
                  <a:t>output value) </a:t>
                </a:r>
              </a:p>
              <a:p>
                <a:pPr marL="0" indent="0">
                  <a:buNone/>
                </a:pPr>
                <a:r>
                  <a:rPr lang="en-US" dirty="0">
                    <a:solidFill>
                      <a:schemeClr val="accent2"/>
                    </a:solidFill>
                    <a:latin typeface="Seoge UI"/>
                  </a:rPr>
                  <a:t>Inductive Spec: </a:t>
                </a:r>
                <a:r>
                  <a:rPr lang="en-US" dirty="0">
                    <a:latin typeface="Seoge UI"/>
                  </a:rPr>
                  <a:t>Conjunction of (input state, output property)</a:t>
                </a:r>
              </a:p>
              <a:p>
                <a:pPr marL="0" indent="0">
                  <a:buNone/>
                </a:pPr>
                <a:endParaRPr lang="en-US" dirty="0">
                  <a:latin typeface="Seoge UI"/>
                </a:endParaRPr>
              </a:p>
              <a:p>
                <a:pPr marL="0" indent="0">
                  <a:buNone/>
                </a:pPr>
                <a:r>
                  <a:rPr lang="en-US" u="sng" dirty="0">
                    <a:latin typeface="Seoge UI"/>
                  </a:rPr>
                  <a:t>Search methodology</a:t>
                </a:r>
              </a:p>
              <a:p>
                <a:pPr marL="0" indent="0">
                  <a:buNone/>
                </a:pPr>
                <a:r>
                  <a:rPr lang="en-US" dirty="0">
                    <a:solidFill>
                      <a:schemeClr val="accent2"/>
                    </a:solidFill>
                    <a:latin typeface="Seoge UI"/>
                  </a:rPr>
                  <a:t>(Conditional) Inverse </a:t>
                </a:r>
                <a:r>
                  <a:rPr lang="en-US" dirty="0" smtClean="0">
                    <a:solidFill>
                      <a:schemeClr val="accent2"/>
                    </a:solidFill>
                    <a:latin typeface="Seoge UI"/>
                  </a:rPr>
                  <a:t>set</a:t>
                </a:r>
                <a:r>
                  <a:rPr lang="en-US" dirty="0" smtClean="0">
                    <a:latin typeface="Seoge UI"/>
                  </a:rPr>
                  <a:t>: Backward propagation </a:t>
                </a:r>
                <a:r>
                  <a:rPr lang="en-US" dirty="0">
                    <a:latin typeface="Seoge UI"/>
                  </a:rPr>
                  <a:t>of values</a:t>
                </a:r>
              </a:p>
              <a:p>
                <a:pPr marL="0" indent="0">
                  <a:buNone/>
                </a:pPr>
                <a:r>
                  <a:rPr lang="en-US" dirty="0">
                    <a:solidFill>
                      <a:schemeClr val="accent2"/>
                    </a:solidFill>
                    <a:latin typeface="Seoge UI"/>
                  </a:rPr>
                  <a:t>(Conditional) Witness </a:t>
                </a:r>
                <a:r>
                  <a:rPr lang="en-US" dirty="0" smtClean="0">
                    <a:solidFill>
                      <a:schemeClr val="accent2"/>
                    </a:solidFill>
                    <a:latin typeface="Seoge UI"/>
                  </a:rPr>
                  <a:t>function</a:t>
                </a:r>
                <a:r>
                  <a:rPr lang="en-US" dirty="0" smtClean="0">
                    <a:latin typeface="Seoge UI"/>
                  </a:rPr>
                  <a:t>: </a:t>
                </a:r>
                <a:r>
                  <a:rPr lang="en-US" sz="2300" dirty="0" smtClean="0">
                    <a:latin typeface="Seoge UI"/>
                  </a:rPr>
                  <a:t>Backward propagation </a:t>
                </a:r>
                <a:r>
                  <a:rPr lang="en-US" sz="2300" dirty="0">
                    <a:latin typeface="Seoge UI"/>
                  </a:rPr>
                  <a:t>of properties</a:t>
                </a:r>
              </a:p>
              <a:p>
                <a:pPr marL="0" indent="0">
                  <a:buNone/>
                </a:pPr>
                <a:endParaRPr lang="en-US" dirty="0">
                  <a:latin typeface="Seoge UI"/>
                </a:endParaRPr>
              </a:p>
              <a:p>
                <a:pPr marL="0" indent="0">
                  <a:buNone/>
                </a:pPr>
                <a:endParaRPr lang="en-US" dirty="0">
                  <a:latin typeface="Seoge UI"/>
                </a:endParaRPr>
              </a:p>
              <a:p>
                <a:pPr marL="0" indent="0">
                  <a:buNone/>
                </a:pPr>
                <a:endParaRPr lang="en-US" dirty="0">
                  <a:latin typeface="Seoge UI"/>
                </a:endParaRPr>
              </a:p>
              <a:p>
                <a:pPr marL="0" indent="0">
                  <a:buNone/>
                </a:pPr>
                <a:endParaRPr lang="en-US" dirty="0"/>
              </a:p>
              <a:p>
                <a:pPr marL="0" indent="0">
                  <a:buNone/>
                </a:pPr>
                <a:endParaRPr lang="en-US" dirty="0">
                  <a:solidFill>
                    <a:schemeClr val="accent2"/>
                  </a:solidFill>
                </a:endParaRPr>
              </a:p>
              <a:p>
                <a:pPr marL="0" indent="0">
                  <a:buNone/>
                </a:pPr>
                <a:endParaRPr lang="en-US" dirty="0">
                  <a:solidFill>
                    <a:schemeClr val="accent2"/>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8406" y="1102743"/>
                <a:ext cx="9210870" cy="5029200"/>
              </a:xfrm>
              <a:blipFill>
                <a:blip r:embed="rId3"/>
                <a:stretch>
                  <a:fillRect l="-1060" t="-848"/>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30</a:t>
            </a:fld>
            <a:endParaRPr lang="en-US" dirty="0"/>
          </a:p>
        </p:txBody>
      </p:sp>
      <p:sp>
        <p:nvSpPr>
          <p:cNvPr id="4" name="Title 3"/>
          <p:cNvSpPr>
            <a:spLocks noGrp="1"/>
          </p:cNvSpPr>
          <p:nvPr>
            <p:ph type="title"/>
          </p:nvPr>
        </p:nvSpPr>
        <p:spPr>
          <a:xfrm>
            <a:off x="432879" y="304800"/>
            <a:ext cx="8215009" cy="609600"/>
          </a:xfrm>
        </p:spPr>
        <p:txBody>
          <a:bodyPr/>
          <a:lstStyle/>
          <a:p>
            <a:r>
              <a:rPr lang="en-US" dirty="0">
                <a:latin typeface="Seoge UI"/>
              </a:rPr>
              <a:t>Generalizing output values to output properties</a:t>
            </a:r>
          </a:p>
        </p:txBody>
      </p:sp>
    </p:spTree>
    <p:extLst>
      <p:ext uri="{BB962C8B-B14F-4D97-AF65-F5344CB8AC3E}">
        <p14:creationId xmlns:p14="http://schemas.microsoft.com/office/powerpoint/2010/main" val="32955580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69134" y="950591"/>
                <a:ext cx="6561783" cy="1681095"/>
              </a:xfrm>
            </p:spPr>
            <p:txBody>
              <a:bodyPr/>
              <a:lstStyle/>
              <a:p>
                <a:pPr marL="0" indent="0">
                  <a:buNone/>
                </a:pPr>
                <a:r>
                  <a:rPr lang="en-US" dirty="0">
                    <a:solidFill>
                      <a:schemeClr val="accent2"/>
                    </a:solidFill>
                    <a:latin typeface="Segoe UI" panose="020B0502040204020203" pitchFamily="34" charset="0"/>
                    <a:cs typeface="Segoe UI" panose="020B0502040204020203" pitchFamily="34" charset="0"/>
                  </a:rPr>
                  <a:t>list of strings </a:t>
                </a:r>
                <a:r>
                  <a:rPr lang="en-US" dirty="0">
                    <a:latin typeface="Consolas" panose="020B0609020204030204" pitchFamily="49" charset="0"/>
                  </a:rPr>
                  <a:t>T := Map(L,S)</a:t>
                </a:r>
              </a:p>
              <a:p>
                <a:pPr marL="0" indent="0">
                  <a:buNone/>
                </a:pPr>
                <a:r>
                  <a:rPr lang="en-US" dirty="0">
                    <a:solidFill>
                      <a:schemeClr val="accent2"/>
                    </a:solidFill>
                    <a:latin typeface="Seoge UI"/>
                  </a:rPr>
                  <a:t>substring </a:t>
                </a:r>
                <a:r>
                  <a:rPr lang="en-US" dirty="0" err="1">
                    <a:solidFill>
                      <a:schemeClr val="accent2"/>
                    </a:solidFill>
                    <a:latin typeface="Seoge UI"/>
                  </a:rPr>
                  <a:t>fn</a:t>
                </a:r>
                <a:r>
                  <a:rPr lang="en-US" dirty="0">
                    <a:solidFill>
                      <a:schemeClr val="accent2"/>
                    </a:solidFill>
                    <a:latin typeface="Seoge UI"/>
                  </a:rPr>
                  <a:t> </a:t>
                </a:r>
                <a:r>
                  <a:rPr lang="en-US" dirty="0">
                    <a:latin typeface="Consolas" panose="020B0609020204030204" pitchFamily="49" charset="0"/>
                  </a:rPr>
                  <a:t>S := </a:t>
                </a:r>
                <a14:m>
                  <m:oMath xmlns:m="http://schemas.openxmlformats.org/officeDocument/2006/math">
                    <m:r>
                      <a:rPr lang="en-US" i="1" dirty="0" smtClean="0">
                        <a:latin typeface="Cambria Math" panose="02040503050406030204" pitchFamily="18" charset="0"/>
                      </a:rPr>
                      <m:t>𝜆</m:t>
                    </m:r>
                  </m:oMath>
                </a14:m>
                <a:r>
                  <a:rPr lang="en-US" dirty="0">
                    <a:latin typeface="Consolas" panose="020B0609020204030204" pitchFamily="49" charset="0"/>
                  </a:rPr>
                  <a:t>y: … </a:t>
                </a:r>
              </a:p>
              <a:p>
                <a:pPr marL="0" indent="0">
                  <a:buNone/>
                </a:pPr>
                <a:r>
                  <a:rPr lang="en-US" dirty="0">
                    <a:solidFill>
                      <a:schemeClr val="accent2"/>
                    </a:solidFill>
                    <a:latin typeface="Segoe UI" panose="020B0502040204020203" pitchFamily="34" charset="0"/>
                    <a:cs typeface="Segoe UI" panose="020B0502040204020203" pitchFamily="34" charset="0"/>
                  </a:rPr>
                  <a:t>list of lines</a:t>
                </a:r>
                <a:r>
                  <a:rPr lang="en-US" dirty="0">
                    <a:latin typeface="Segoe UI" panose="020B0502040204020203" pitchFamily="34" charset="0"/>
                    <a:cs typeface="Segoe UI" panose="020B0502040204020203" pitchFamily="34" charset="0"/>
                  </a:rPr>
                  <a:t> </a:t>
                </a:r>
                <a:r>
                  <a:rPr lang="en-US" dirty="0">
                    <a:latin typeface="Consolas" panose="020B0609020204030204" pitchFamily="49" charset="0"/>
                  </a:rPr>
                  <a:t>L := Filter(Split(d,</a:t>
                </a:r>
                <a14:m>
                  <m:oMath xmlns:m="http://schemas.openxmlformats.org/officeDocument/2006/math">
                    <m:r>
                      <a:rPr lang="en-US" b="0" i="0" smtClean="0">
                        <a:latin typeface="Cambria Math" panose="02040503050406030204" pitchFamily="18" charset="0"/>
                      </a:rPr>
                      <m:t>"</m:t>
                    </m:r>
                    <m:r>
                      <m:rPr>
                        <m:nor/>
                      </m:rPr>
                      <a:rPr lang="en-US" b="0" i="0" smtClean="0">
                        <a:latin typeface="Cambria Math" panose="02040503050406030204" pitchFamily="18" charset="0"/>
                      </a:rPr>
                      <m:t>\</m:t>
                    </m:r>
                    <m:r>
                      <m:rPr>
                        <m:nor/>
                      </m:rPr>
                      <a:rPr lang="en-US" b="0" i="0" smtClean="0">
                        <a:latin typeface="Cambria Math" panose="02040503050406030204" pitchFamily="18" charset="0"/>
                      </a:rPr>
                      <m:t>n</m:t>
                    </m:r>
                    <m:r>
                      <m:rPr>
                        <m:nor/>
                      </m:rPr>
                      <a:rPr lang="en-US" b="0" i="0" smtClean="0">
                        <a:latin typeface="Cambria Math" panose="02040503050406030204" pitchFamily="18" charset="0"/>
                      </a:rPr>
                      <m:t>"</m:t>
                    </m:r>
                  </m:oMath>
                </a14:m>
                <a:r>
                  <a:rPr lang="en-US" dirty="0">
                    <a:latin typeface="Consolas" panose="020B0609020204030204" pitchFamily="49" charset="0"/>
                  </a:rPr>
                  <a:t>), B)</a:t>
                </a:r>
                <a:endParaRPr lang="en-US" dirty="0">
                  <a:solidFill>
                    <a:schemeClr val="accent2"/>
                  </a:solidFill>
                  <a:latin typeface="Consolas" panose="020B0609020204030204" pitchFamily="49" charset="0"/>
                </a:endParaRPr>
              </a:p>
              <a:p>
                <a:pPr marL="0" indent="0">
                  <a:buNone/>
                </a:pPr>
                <a:r>
                  <a:rPr lang="en-US" dirty="0" err="1">
                    <a:solidFill>
                      <a:schemeClr val="accent2"/>
                    </a:solidFill>
                    <a:latin typeface="Segoe UI" panose="020B0502040204020203" pitchFamily="34" charset="0"/>
                    <a:cs typeface="Segoe UI" panose="020B0502040204020203" pitchFamily="34" charset="0"/>
                  </a:rPr>
                  <a:t>boolean</a:t>
                </a:r>
                <a:r>
                  <a:rPr lang="en-US" dirty="0">
                    <a:solidFill>
                      <a:schemeClr val="accent2"/>
                    </a:solidFill>
                    <a:latin typeface="Segoe UI" panose="020B0502040204020203" pitchFamily="34" charset="0"/>
                    <a:cs typeface="Segoe UI" panose="020B0502040204020203" pitchFamily="34" charset="0"/>
                  </a:rPr>
                  <a:t> </a:t>
                </a:r>
                <a:r>
                  <a:rPr lang="en-US" dirty="0" err="1">
                    <a:solidFill>
                      <a:schemeClr val="accent2"/>
                    </a:solidFill>
                    <a:latin typeface="Segoe UI" panose="020B0502040204020203" pitchFamily="34" charset="0"/>
                    <a:cs typeface="Segoe UI" panose="020B0502040204020203" pitchFamily="34" charset="0"/>
                  </a:rPr>
                  <a:t>fn</a:t>
                </a:r>
                <a:r>
                  <a:rPr lang="en-US" dirty="0">
                    <a:solidFill>
                      <a:schemeClr val="accent2"/>
                    </a:solidFill>
                    <a:latin typeface="Segoe UI" panose="020B0502040204020203" pitchFamily="34" charset="0"/>
                    <a:cs typeface="Segoe UI" panose="020B0502040204020203" pitchFamily="34" charset="0"/>
                  </a:rPr>
                  <a:t> </a:t>
                </a:r>
                <a:r>
                  <a:rPr lang="en-US" dirty="0">
                    <a:latin typeface="Consolas" panose="020B0609020204030204" pitchFamily="49" charset="0"/>
                  </a:rPr>
                  <a:t>B := </a:t>
                </a:r>
                <a14:m>
                  <m:oMath xmlns:m="http://schemas.openxmlformats.org/officeDocument/2006/math">
                    <m:r>
                      <a:rPr lang="en-US" i="1" dirty="0" smtClean="0">
                        <a:latin typeface="Cambria Math" panose="02040503050406030204" pitchFamily="18" charset="0"/>
                      </a:rPr>
                      <m:t>𝜆</m:t>
                    </m:r>
                  </m:oMath>
                </a14:m>
                <a:r>
                  <a:rPr lang="en-US" dirty="0">
                    <a:latin typeface="Consolas" panose="020B0609020204030204" pitchFamily="49" charset="0"/>
                  </a:rPr>
                  <a:t>y: …         </a:t>
                </a:r>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69134" y="950591"/>
                <a:ext cx="6561783" cy="1681095"/>
              </a:xfrm>
              <a:blipFill>
                <a:blip r:embed="rId3"/>
                <a:stretch>
                  <a:fillRect l="-1394" t="-3261" b="-13768"/>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31</a:t>
            </a:fld>
            <a:endParaRPr lang="en-US" dirty="0"/>
          </a:p>
        </p:txBody>
      </p:sp>
      <p:sp>
        <p:nvSpPr>
          <p:cNvPr id="4" name="Title 3"/>
          <p:cNvSpPr>
            <a:spLocks noGrp="1"/>
          </p:cNvSpPr>
          <p:nvPr>
            <p:ph type="title"/>
          </p:nvPr>
        </p:nvSpPr>
        <p:spPr>
          <a:xfrm>
            <a:off x="-19456" y="304800"/>
            <a:ext cx="9465013" cy="609600"/>
          </a:xfrm>
        </p:spPr>
        <p:txBody>
          <a:bodyPr/>
          <a:lstStyle/>
          <a:p>
            <a:r>
              <a:rPr lang="en-US" dirty="0">
                <a:latin typeface="Seoge UI"/>
              </a:rPr>
              <a:t>Problem Reduction</a:t>
            </a:r>
          </a:p>
        </p:txBody>
      </p:sp>
      <p:grpSp>
        <p:nvGrpSpPr>
          <p:cNvPr id="36" name="Group 35"/>
          <p:cNvGrpSpPr>
            <a:grpSpLocks noChangeAspect="1"/>
          </p:cNvGrpSpPr>
          <p:nvPr/>
        </p:nvGrpSpPr>
        <p:grpSpPr>
          <a:xfrm>
            <a:off x="546038" y="3560031"/>
            <a:ext cx="2603271" cy="7864814"/>
            <a:chOff x="119859" y="3385234"/>
            <a:chExt cx="2162476" cy="6533114"/>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59" y="3385234"/>
              <a:ext cx="2162476" cy="653311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312" y="4160652"/>
              <a:ext cx="835030" cy="20718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312" y="5204925"/>
              <a:ext cx="594276" cy="196050"/>
            </a:xfrm>
            <a:prstGeom prst="rect">
              <a:avLst/>
            </a:prstGeom>
          </p:spPr>
        </p:pic>
      </p:grpSp>
      <p:grpSp>
        <p:nvGrpSpPr>
          <p:cNvPr id="21" name="Group 20"/>
          <p:cNvGrpSpPr>
            <a:grpSpLocks noChangeAspect="1"/>
          </p:cNvGrpSpPr>
          <p:nvPr/>
        </p:nvGrpSpPr>
        <p:grpSpPr>
          <a:xfrm>
            <a:off x="3630139" y="3555501"/>
            <a:ext cx="2629279" cy="7943385"/>
            <a:chOff x="3950727" y="2723746"/>
            <a:chExt cx="2162476" cy="6533114"/>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727" y="2723746"/>
              <a:ext cx="2162476" cy="6533114"/>
            </a:xfrm>
            <a:prstGeom prst="rect">
              <a:avLst/>
            </a:prstGeom>
          </p:spPr>
        </p:pic>
        <p:sp>
          <p:nvSpPr>
            <p:cNvPr id="18" name="Rectangle 17"/>
            <p:cNvSpPr/>
            <p:nvPr/>
          </p:nvSpPr>
          <p:spPr>
            <a:xfrm>
              <a:off x="4213013" y="3489325"/>
              <a:ext cx="1798680" cy="21691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FF00"/>
                </a:solidFill>
              </a:endParaRPr>
            </a:p>
          </p:txBody>
        </p:sp>
        <p:sp>
          <p:nvSpPr>
            <p:cNvPr id="20" name="Rectangle 19"/>
            <p:cNvSpPr/>
            <p:nvPr/>
          </p:nvSpPr>
          <p:spPr>
            <a:xfrm>
              <a:off x="4242197" y="4537001"/>
              <a:ext cx="1798680" cy="21691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34" name="Group 33"/>
          <p:cNvGrpSpPr>
            <a:grpSpLocks noChangeAspect="1"/>
          </p:cNvGrpSpPr>
          <p:nvPr/>
        </p:nvGrpSpPr>
        <p:grpSpPr>
          <a:xfrm>
            <a:off x="6677774" y="3692552"/>
            <a:ext cx="2149187" cy="1197499"/>
            <a:chOff x="6861079" y="3459078"/>
            <a:chExt cx="1557317" cy="847404"/>
          </a:xfrm>
        </p:grpSpPr>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1079" y="3459078"/>
              <a:ext cx="1387976" cy="267681"/>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175" y="4048732"/>
              <a:ext cx="1489221" cy="257750"/>
            </a:xfrm>
            <a:prstGeom prst="rect">
              <a:avLst/>
            </a:prstGeom>
          </p:spPr>
        </p:pic>
        <p:sp>
          <p:nvSpPr>
            <p:cNvPr id="25" name="Rectangle 24"/>
            <p:cNvSpPr/>
            <p:nvPr/>
          </p:nvSpPr>
          <p:spPr bwMode="auto">
            <a:xfrm>
              <a:off x="6880535" y="3459078"/>
              <a:ext cx="1387976" cy="2374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66" charset="0"/>
              </a:endParaRPr>
            </a:p>
          </p:txBody>
        </p:sp>
        <p:sp>
          <p:nvSpPr>
            <p:cNvPr id="26" name="Rectangle 25"/>
            <p:cNvSpPr/>
            <p:nvPr/>
          </p:nvSpPr>
          <p:spPr bwMode="auto">
            <a:xfrm>
              <a:off x="6896745" y="4058952"/>
              <a:ext cx="1387976" cy="2374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27" name="TextBox 26"/>
                <p:cNvSpPr txBox="1"/>
                <p:nvPr/>
              </p:nvSpPr>
              <p:spPr>
                <a:xfrm>
                  <a:off x="7414016" y="3741830"/>
                  <a:ext cx="3210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7414016" y="3741830"/>
                  <a:ext cx="321013" cy="400110"/>
                </a:xfrm>
                <a:prstGeom prst="rect">
                  <a:avLst/>
                </a:prstGeom>
                <a:blipFill rotWithShape="0">
                  <a:blip r:embed="rId9"/>
                  <a:stretch>
                    <a:fillRect/>
                  </a:stretch>
                </a:blipFill>
              </p:spPr>
              <p:txBody>
                <a:bodyPr/>
                <a:lstStyle/>
                <a:p>
                  <a:r>
                    <a:rPr lang="en-US">
                      <a:noFill/>
                    </a:rPr>
                    <a:t> </a:t>
                  </a:r>
                </a:p>
              </p:txBody>
            </p:sp>
          </mc:Fallback>
        </mc:AlternateContent>
      </p:grpSp>
      <p:sp>
        <p:nvSpPr>
          <p:cNvPr id="30" name="TextBox 29"/>
          <p:cNvSpPr txBox="1"/>
          <p:nvPr/>
        </p:nvSpPr>
        <p:spPr>
          <a:xfrm>
            <a:off x="-160786" y="2834484"/>
            <a:ext cx="3731354" cy="461665"/>
          </a:xfrm>
          <a:prstGeom prst="rect">
            <a:avLst/>
          </a:prstGeom>
          <a:solidFill>
            <a:schemeClr val="bg1"/>
          </a:solidFill>
        </p:spPr>
        <p:txBody>
          <a:bodyPr wrap="square" rtlCol="0">
            <a:spAutoFit/>
          </a:bodyPr>
          <a:lstStyle/>
          <a:p>
            <a:pPr algn="ctr">
              <a:spcBef>
                <a:spcPts val="0"/>
              </a:spcBef>
            </a:pPr>
            <a:r>
              <a:rPr lang="en-US" sz="2400" dirty="0">
                <a:latin typeface="Seoge UI"/>
              </a:rPr>
              <a:t>Spec for </a:t>
            </a:r>
            <a:r>
              <a:rPr lang="en-US" sz="2400" dirty="0">
                <a:solidFill>
                  <a:schemeClr val="accent2"/>
                </a:solidFill>
                <a:latin typeface="Seoge UI"/>
              </a:rPr>
              <a:t>T</a:t>
            </a:r>
          </a:p>
        </p:txBody>
      </p:sp>
      <p:sp>
        <p:nvSpPr>
          <p:cNvPr id="31" name="TextBox 30"/>
          <p:cNvSpPr txBox="1"/>
          <p:nvPr/>
        </p:nvSpPr>
        <p:spPr>
          <a:xfrm>
            <a:off x="3326296" y="2811928"/>
            <a:ext cx="3138211" cy="461665"/>
          </a:xfrm>
          <a:prstGeom prst="rect">
            <a:avLst/>
          </a:prstGeom>
          <a:solidFill>
            <a:schemeClr val="bg1"/>
          </a:solidFill>
        </p:spPr>
        <p:txBody>
          <a:bodyPr wrap="square" rtlCol="0">
            <a:spAutoFit/>
          </a:bodyPr>
          <a:lstStyle/>
          <a:p>
            <a:pPr algn="ctr">
              <a:spcBef>
                <a:spcPts val="0"/>
              </a:spcBef>
            </a:pPr>
            <a:r>
              <a:rPr lang="en-US" sz="2400" dirty="0">
                <a:latin typeface="Seoge UI"/>
              </a:rPr>
              <a:t>Spec for </a:t>
            </a:r>
            <a:r>
              <a:rPr lang="en-US" sz="2400" dirty="0">
                <a:solidFill>
                  <a:schemeClr val="accent2"/>
                </a:solidFill>
                <a:latin typeface="Seoge UI"/>
              </a:rPr>
              <a:t>L</a:t>
            </a:r>
          </a:p>
        </p:txBody>
      </p:sp>
      <p:sp>
        <p:nvSpPr>
          <p:cNvPr id="32" name="TextBox 31"/>
          <p:cNvSpPr txBox="1"/>
          <p:nvPr/>
        </p:nvSpPr>
        <p:spPr>
          <a:xfrm>
            <a:off x="6483654" y="2797222"/>
            <a:ext cx="2741817" cy="461665"/>
          </a:xfrm>
          <a:prstGeom prst="rect">
            <a:avLst/>
          </a:prstGeom>
          <a:solidFill>
            <a:schemeClr val="bg1"/>
          </a:solidFill>
        </p:spPr>
        <p:txBody>
          <a:bodyPr wrap="square" rtlCol="0">
            <a:spAutoFit/>
          </a:bodyPr>
          <a:lstStyle/>
          <a:p>
            <a:pPr algn="ctr">
              <a:spcBef>
                <a:spcPts val="0"/>
              </a:spcBef>
            </a:pPr>
            <a:r>
              <a:rPr lang="en-US" sz="2400" dirty="0">
                <a:latin typeface="Seoge UI"/>
              </a:rPr>
              <a:t>Spec for </a:t>
            </a:r>
            <a:r>
              <a:rPr lang="en-US" sz="2400" dirty="0">
                <a:solidFill>
                  <a:schemeClr val="accent2"/>
                </a:solidFill>
                <a:latin typeface="Seoge UI"/>
              </a:rPr>
              <a:t>S</a:t>
            </a:r>
            <a:endParaRPr lang="en-US" sz="2400" dirty="0">
              <a:latin typeface="Seoge UI"/>
            </a:endParaRPr>
          </a:p>
        </p:txBody>
      </p:sp>
      <p:sp>
        <p:nvSpPr>
          <p:cNvPr id="28" name="Right Arrow 27"/>
          <p:cNvSpPr/>
          <p:nvPr/>
        </p:nvSpPr>
        <p:spPr bwMode="auto">
          <a:xfrm>
            <a:off x="2920866" y="2937232"/>
            <a:ext cx="749030" cy="292332"/>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accent2"/>
              </a:solidFill>
              <a:effectLst/>
              <a:latin typeface="Comic Sans MS" pitchFamily="66" charset="0"/>
            </a:endParaRPr>
          </a:p>
        </p:txBody>
      </p:sp>
      <mc:AlternateContent xmlns:mc="http://schemas.openxmlformats.org/markup-compatibility/2006" xmlns:a14="http://schemas.microsoft.com/office/drawing/2010/main">
        <mc:Choice Requires="a14">
          <p:sp>
            <p:nvSpPr>
              <p:cNvPr id="29" name="TextBox 28"/>
              <p:cNvSpPr txBox="1"/>
              <p:nvPr/>
            </p:nvSpPr>
            <p:spPr>
              <a:xfrm>
                <a:off x="6117176" y="2751055"/>
                <a:ext cx="69398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solidFill>
                            <a:srgbClr val="0066FF"/>
                          </a:solidFill>
                          <a:latin typeface="Cambria Math" panose="02040503050406030204" pitchFamily="18" charset="0"/>
                          <a:ea typeface="Cambria Math" panose="02040503050406030204" pitchFamily="18" charset="0"/>
                        </a:rPr>
                        <m:t>⋈</m:t>
                      </m:r>
                    </m:oMath>
                  </m:oMathPara>
                </a14:m>
                <a:endParaRPr lang="en-US" sz="3000" dirty="0">
                  <a:solidFill>
                    <a:srgbClr val="0066FF"/>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117176" y="2751055"/>
                <a:ext cx="693988" cy="553998"/>
              </a:xfrm>
              <a:prstGeom prst="rect">
                <a:avLst/>
              </a:prstGeom>
              <a:blipFill rotWithShape="0">
                <a:blip r:embed="rId10"/>
                <a:stretch>
                  <a:fillRect/>
                </a:stretch>
              </a:blipFill>
            </p:spPr>
            <p:txBody>
              <a:bodyPr/>
              <a:lstStyle/>
              <a:p>
                <a:r>
                  <a:rPr lang="en-US">
                    <a:noFill/>
                  </a:rPr>
                  <a:t> </a:t>
                </a:r>
              </a:p>
            </p:txBody>
          </p:sp>
        </mc:Fallback>
      </mc:AlternateContent>
      <p:cxnSp>
        <p:nvCxnSpPr>
          <p:cNvPr id="38" name="Straight Connector 37"/>
          <p:cNvCxnSpPr/>
          <p:nvPr/>
        </p:nvCxnSpPr>
        <p:spPr bwMode="auto">
          <a:xfrm>
            <a:off x="408653" y="2704889"/>
            <a:ext cx="8338341" cy="19456"/>
          </a:xfrm>
          <a:prstGeom prst="line">
            <a:avLst/>
          </a:prstGeom>
          <a:noFill/>
          <a:ln w="9525" cap="flat" cmpd="sng" algn="ctr">
            <a:solidFill>
              <a:schemeClr val="tx1"/>
            </a:solidFill>
            <a:prstDash val="solid"/>
            <a:round/>
            <a:headEnd type="none" w="med" len="med"/>
            <a:tailEnd type="none" w="med" len="med"/>
          </a:ln>
          <a:effectLst/>
        </p:spPr>
      </p:cxnSp>
      <p:sp>
        <p:nvSpPr>
          <p:cNvPr id="5" name="TextBox 4"/>
          <p:cNvSpPr txBox="1"/>
          <p:nvPr/>
        </p:nvSpPr>
        <p:spPr>
          <a:xfrm flipH="1">
            <a:off x="92665" y="1578321"/>
            <a:ext cx="2790245" cy="461665"/>
          </a:xfrm>
          <a:prstGeom prst="rect">
            <a:avLst/>
          </a:prstGeom>
          <a:noFill/>
        </p:spPr>
        <p:txBody>
          <a:bodyPr wrap="square" rtlCol="0">
            <a:spAutoFit/>
          </a:bodyPr>
          <a:lstStyle/>
          <a:p>
            <a:r>
              <a:rPr lang="en-US" sz="2400" dirty="0" err="1">
                <a:solidFill>
                  <a:srgbClr val="CC00CC"/>
                </a:solidFill>
                <a:latin typeface="Segoe UI" panose="020B0502040204020203" pitchFamily="34" charset="0"/>
                <a:cs typeface="Segoe UI" panose="020B0502040204020203" pitchFamily="34" charset="0"/>
              </a:rPr>
              <a:t>FlashExtract</a:t>
            </a:r>
            <a:r>
              <a:rPr lang="en-US" sz="2400" dirty="0">
                <a:solidFill>
                  <a:srgbClr val="CC00CC"/>
                </a:solidFill>
                <a:latin typeface="Segoe UI" panose="020B0502040204020203" pitchFamily="34" charset="0"/>
                <a:cs typeface="Segoe UI" panose="020B0502040204020203" pitchFamily="34" charset="0"/>
              </a:rPr>
              <a:t> DSL</a:t>
            </a:r>
          </a:p>
        </p:txBody>
      </p:sp>
    </p:spTree>
    <p:extLst>
      <p:ext uri="{BB962C8B-B14F-4D97-AF65-F5344CB8AC3E}">
        <p14:creationId xmlns:p14="http://schemas.microsoft.com/office/powerpoint/2010/main" val="145139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8" grpId="0" animBg="1"/>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0" y="4444112"/>
            <a:ext cx="2031809" cy="391849"/>
          </a:xfrm>
          <a:prstGeom prst="rect">
            <a:avLst/>
          </a:prstGeom>
        </p:spPr>
      </p:pic>
      <p:sp>
        <p:nvSpPr>
          <p:cNvPr id="2" name="Content Placeholder 1"/>
          <p:cNvSpPr>
            <a:spLocks noGrp="1"/>
          </p:cNvSpPr>
          <p:nvPr>
            <p:ph idx="1"/>
          </p:nvPr>
        </p:nvSpPr>
        <p:spPr>
          <a:xfrm>
            <a:off x="2916366" y="1237126"/>
            <a:ext cx="6086016" cy="990742"/>
          </a:xfrm>
        </p:spPr>
        <p:txBody>
          <a:bodyPr/>
          <a:lstStyle/>
          <a:p>
            <a:pPr marL="0" indent="0">
              <a:buNone/>
            </a:pPr>
            <a:r>
              <a:rPr lang="en-US" dirty="0">
                <a:solidFill>
                  <a:schemeClr val="accent2"/>
                </a:solidFill>
                <a:latin typeface="Seoge UI"/>
              </a:rPr>
              <a:t>substring expr</a:t>
            </a:r>
            <a:r>
              <a:rPr lang="en-US" dirty="0">
                <a:solidFill>
                  <a:schemeClr val="accent2"/>
                </a:solidFill>
              </a:rPr>
              <a:t> </a:t>
            </a:r>
            <a:r>
              <a:rPr lang="en-US" dirty="0">
                <a:latin typeface="Consolas" panose="020B0609020204030204" pitchFamily="49" charset="0"/>
              </a:rPr>
              <a:t>E := </a:t>
            </a:r>
            <a:r>
              <a:rPr lang="en-US" dirty="0" err="1">
                <a:latin typeface="Consolas" panose="020B0609020204030204" pitchFamily="49" charset="0"/>
              </a:rPr>
              <a:t>SubStr</a:t>
            </a:r>
            <a:r>
              <a:rPr lang="en-US" dirty="0">
                <a:latin typeface="Consolas" panose="020B0609020204030204" pitchFamily="49" charset="0"/>
              </a:rPr>
              <a:t>(y,P</a:t>
            </a:r>
            <a:r>
              <a:rPr lang="en-US" baseline="-25000" dirty="0">
                <a:latin typeface="Consolas" panose="020B0609020204030204" pitchFamily="49" charset="0"/>
              </a:rPr>
              <a:t>1</a:t>
            </a:r>
            <a:r>
              <a:rPr lang="en-US" dirty="0">
                <a:latin typeface="Consolas" panose="020B0609020204030204" pitchFamily="49" charset="0"/>
              </a:rPr>
              <a:t>,P</a:t>
            </a:r>
            <a:r>
              <a:rPr lang="en-US" baseline="-25000" dirty="0">
                <a:latin typeface="Consolas" panose="020B0609020204030204" pitchFamily="49" charset="0"/>
              </a:rPr>
              <a:t>2</a:t>
            </a:r>
            <a:r>
              <a:rPr lang="en-US" dirty="0">
                <a:latin typeface="Consolas" panose="020B0609020204030204" pitchFamily="49" charset="0"/>
              </a:rPr>
              <a:t>)</a:t>
            </a:r>
          </a:p>
          <a:p>
            <a:pPr marL="0" indent="0">
              <a:buNone/>
            </a:pPr>
            <a:r>
              <a:rPr lang="en-US" dirty="0">
                <a:solidFill>
                  <a:schemeClr val="accent2"/>
                </a:solidFill>
                <a:latin typeface="Seoge UI"/>
              </a:rPr>
              <a:t>  position expr</a:t>
            </a:r>
            <a:r>
              <a:rPr lang="en-US" dirty="0">
                <a:solidFill>
                  <a:schemeClr val="accent2"/>
                </a:solidFill>
              </a:rPr>
              <a:t> </a:t>
            </a:r>
            <a:r>
              <a:rPr lang="en-US" dirty="0">
                <a:latin typeface="Consolas" panose="020B0609020204030204" pitchFamily="49" charset="0"/>
              </a:rPr>
              <a:t>P := K | </a:t>
            </a:r>
            <a:r>
              <a:rPr lang="en-US" dirty="0" err="1">
                <a:latin typeface="Consolas" panose="020B0609020204030204" pitchFamily="49" charset="0"/>
              </a:rPr>
              <a:t>Pos</a:t>
            </a:r>
            <a:r>
              <a:rPr lang="en-US" dirty="0">
                <a:latin typeface="Consolas" panose="020B0609020204030204" pitchFamily="49" charset="0"/>
              </a:rPr>
              <a:t>(y,R</a:t>
            </a:r>
            <a:r>
              <a:rPr lang="en-US" baseline="-25000" dirty="0">
                <a:latin typeface="Consolas" panose="020B0609020204030204" pitchFamily="49" charset="0"/>
              </a:rPr>
              <a:t>1</a:t>
            </a:r>
            <a:r>
              <a:rPr lang="en-US" dirty="0">
                <a:latin typeface="Consolas" panose="020B0609020204030204" pitchFamily="49" charset="0"/>
              </a:rPr>
              <a:t>,R</a:t>
            </a:r>
            <a:r>
              <a:rPr lang="en-US" baseline="-25000" dirty="0">
                <a:latin typeface="Consolas" panose="020B0609020204030204" pitchFamily="49" charset="0"/>
              </a:rPr>
              <a:t>2</a:t>
            </a:r>
            <a:r>
              <a:rPr lang="en-US" dirty="0">
                <a:latin typeface="Consolas" panose="020B0609020204030204" pitchFamily="49" charset="0"/>
              </a:rPr>
              <a:t>,K) </a:t>
            </a: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32</a:t>
            </a:fld>
            <a:endParaRPr lang="en-US" dirty="0"/>
          </a:p>
        </p:txBody>
      </p:sp>
      <p:sp>
        <p:nvSpPr>
          <p:cNvPr id="4" name="Title 3"/>
          <p:cNvSpPr>
            <a:spLocks noGrp="1"/>
          </p:cNvSpPr>
          <p:nvPr>
            <p:ph type="title"/>
          </p:nvPr>
        </p:nvSpPr>
        <p:spPr>
          <a:xfrm>
            <a:off x="-19456" y="304800"/>
            <a:ext cx="9465013" cy="609600"/>
          </a:xfrm>
        </p:spPr>
        <p:txBody>
          <a:bodyPr/>
          <a:lstStyle/>
          <a:p>
            <a:r>
              <a:rPr lang="en-US" dirty="0">
                <a:latin typeface="Seoge UI"/>
              </a:rPr>
              <a:t>Problem Reduction</a:t>
            </a:r>
          </a:p>
        </p:txBody>
      </p:sp>
      <p:cxnSp>
        <p:nvCxnSpPr>
          <p:cNvPr id="25" name="Straight Arrow Connector 24"/>
          <p:cNvCxnSpPr/>
          <p:nvPr/>
        </p:nvCxnSpPr>
        <p:spPr bwMode="auto">
          <a:xfrm>
            <a:off x="3554446" y="3864762"/>
            <a:ext cx="19455" cy="317382"/>
          </a:xfrm>
          <a:prstGeom prst="straightConnector1">
            <a:avLst/>
          </a:prstGeom>
          <a:noFill/>
          <a:ln w="9525" cap="flat" cmpd="sng" algn="ctr">
            <a:noFill/>
            <a:prstDash val="solid"/>
            <a:round/>
            <a:headEnd type="none" w="med" len="med"/>
            <a:tailEnd type="triangle"/>
          </a:ln>
          <a:effectLst/>
        </p:spPr>
      </p:cxnSp>
      <p:sp>
        <p:nvSpPr>
          <p:cNvPr id="22" name="TextBox 21"/>
          <p:cNvSpPr txBox="1"/>
          <p:nvPr/>
        </p:nvSpPr>
        <p:spPr>
          <a:xfrm>
            <a:off x="3921510" y="4373932"/>
            <a:ext cx="2523248" cy="461665"/>
          </a:xfrm>
          <a:prstGeom prst="rect">
            <a:avLst/>
          </a:prstGeom>
          <a:noFill/>
        </p:spPr>
        <p:txBody>
          <a:bodyPr wrap="square" rtlCol="0">
            <a:spAutoFit/>
          </a:bodyPr>
          <a:lstStyle/>
          <a:p>
            <a:pPr>
              <a:spcBef>
                <a:spcPts val="0"/>
              </a:spcBef>
            </a:pPr>
            <a:r>
              <a:rPr lang="en-US" sz="2400" dirty="0">
                <a:latin typeface="Seoge UI"/>
              </a:rPr>
              <a:t>Redmond, WA</a:t>
            </a:r>
          </a:p>
        </p:txBody>
      </p:sp>
      <p:cxnSp>
        <p:nvCxnSpPr>
          <p:cNvPr id="28" name="Straight Arrow Connector 27"/>
          <p:cNvCxnSpPr/>
          <p:nvPr/>
        </p:nvCxnSpPr>
        <p:spPr bwMode="auto">
          <a:xfrm flipV="1">
            <a:off x="3961112" y="4670776"/>
            <a:ext cx="0" cy="350196"/>
          </a:xfrm>
          <a:prstGeom prst="straightConnector1">
            <a:avLst/>
          </a:prstGeom>
          <a:noFill/>
          <a:ln w="38100" cap="flat" cmpd="sng" algn="ctr">
            <a:solidFill>
              <a:srgbClr val="C00000"/>
            </a:solidFill>
            <a:prstDash val="solid"/>
            <a:round/>
            <a:headEnd type="none" w="med" len="med"/>
            <a:tailEnd type="triangle"/>
          </a:ln>
          <a:effectLst/>
        </p:spPr>
      </p:cxnSp>
      <p:sp>
        <p:nvSpPr>
          <p:cNvPr id="23" name="TextBox 22"/>
          <p:cNvSpPr txBox="1"/>
          <p:nvPr/>
        </p:nvSpPr>
        <p:spPr>
          <a:xfrm>
            <a:off x="6694202" y="4373932"/>
            <a:ext cx="2481133" cy="461665"/>
          </a:xfrm>
          <a:prstGeom prst="rect">
            <a:avLst/>
          </a:prstGeom>
          <a:noFill/>
        </p:spPr>
        <p:txBody>
          <a:bodyPr wrap="square" rtlCol="0">
            <a:spAutoFit/>
          </a:bodyPr>
          <a:lstStyle/>
          <a:p>
            <a:pPr>
              <a:spcBef>
                <a:spcPts val="0"/>
              </a:spcBef>
            </a:pPr>
            <a:r>
              <a:rPr lang="en-US" sz="2400" dirty="0">
                <a:latin typeface="Seoge UI"/>
              </a:rPr>
              <a:t>Redmond, WA</a:t>
            </a:r>
          </a:p>
        </p:txBody>
      </p:sp>
      <p:cxnSp>
        <p:nvCxnSpPr>
          <p:cNvPr id="30" name="Straight Arrow Connector 29"/>
          <p:cNvCxnSpPr/>
          <p:nvPr/>
        </p:nvCxnSpPr>
        <p:spPr bwMode="auto">
          <a:xfrm flipV="1">
            <a:off x="8103271" y="4677835"/>
            <a:ext cx="5062" cy="343137"/>
          </a:xfrm>
          <a:prstGeom prst="straightConnector1">
            <a:avLst/>
          </a:prstGeom>
          <a:noFill/>
          <a:ln w="38100" cap="flat" cmpd="sng" algn="ctr">
            <a:solidFill>
              <a:srgbClr val="C00000"/>
            </a:solidFill>
            <a:prstDash val="solid"/>
            <a:round/>
            <a:headEnd type="none" w="med" len="med"/>
            <a:tailEnd type="triangle"/>
          </a:ln>
          <a:effectLst/>
        </p:spPr>
      </p:cxnSp>
      <p:sp>
        <p:nvSpPr>
          <p:cNvPr id="31" name="Right Arrow 30"/>
          <p:cNvSpPr/>
          <p:nvPr/>
        </p:nvSpPr>
        <p:spPr bwMode="auto">
          <a:xfrm>
            <a:off x="3049009" y="3611157"/>
            <a:ext cx="749030" cy="292332"/>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accent2"/>
              </a:solidFill>
              <a:effectLst/>
              <a:latin typeface="Comic Sans MS" pitchFamily="66" charset="0"/>
            </a:endParaRPr>
          </a:p>
        </p:txBody>
      </p:sp>
      <p:sp>
        <p:nvSpPr>
          <p:cNvPr id="35" name="TextBox 34"/>
          <p:cNvSpPr txBox="1"/>
          <p:nvPr/>
        </p:nvSpPr>
        <p:spPr>
          <a:xfrm>
            <a:off x="3671179" y="3423388"/>
            <a:ext cx="2797032" cy="461665"/>
          </a:xfrm>
          <a:prstGeom prst="rect">
            <a:avLst/>
          </a:prstGeom>
          <a:noFill/>
        </p:spPr>
        <p:txBody>
          <a:bodyPr wrap="square" rtlCol="0">
            <a:spAutoFit/>
          </a:bodyPr>
          <a:lstStyle/>
          <a:p>
            <a:pPr algn="ctr">
              <a:spcBef>
                <a:spcPts val="0"/>
              </a:spcBef>
            </a:pPr>
            <a:r>
              <a:rPr lang="en-US" sz="2400" dirty="0">
                <a:latin typeface="Seoge UI"/>
              </a:rPr>
              <a:t>Spec for </a:t>
            </a:r>
            <a:r>
              <a:rPr lang="en-US" sz="2400" dirty="0">
                <a:solidFill>
                  <a:schemeClr val="accent2"/>
                </a:solidFill>
              </a:rPr>
              <a:t>P</a:t>
            </a:r>
            <a:r>
              <a:rPr lang="en-US" sz="2400" baseline="-25000" dirty="0">
                <a:solidFill>
                  <a:schemeClr val="accent2"/>
                </a:solidFill>
              </a:rPr>
              <a:t>1</a:t>
            </a:r>
            <a:endParaRPr lang="en-US" sz="2400" dirty="0">
              <a:solidFill>
                <a:schemeClr val="accent2"/>
              </a:solidFill>
            </a:endParaRPr>
          </a:p>
        </p:txBody>
      </p:sp>
      <p:sp>
        <p:nvSpPr>
          <p:cNvPr id="36" name="TextBox 35"/>
          <p:cNvSpPr txBox="1"/>
          <p:nvPr/>
        </p:nvSpPr>
        <p:spPr>
          <a:xfrm>
            <a:off x="6700575" y="3423388"/>
            <a:ext cx="2301807" cy="461665"/>
          </a:xfrm>
          <a:prstGeom prst="rect">
            <a:avLst/>
          </a:prstGeom>
          <a:noFill/>
        </p:spPr>
        <p:txBody>
          <a:bodyPr wrap="square" rtlCol="0">
            <a:spAutoFit/>
          </a:bodyPr>
          <a:lstStyle/>
          <a:p>
            <a:pPr algn="ctr">
              <a:spcBef>
                <a:spcPts val="0"/>
              </a:spcBef>
            </a:pPr>
            <a:r>
              <a:rPr lang="en-US" sz="2400" dirty="0">
                <a:latin typeface="Seoge UI"/>
              </a:rPr>
              <a:t>Spec for </a:t>
            </a:r>
            <a:r>
              <a:rPr lang="en-US" sz="2400" dirty="0">
                <a:solidFill>
                  <a:schemeClr val="accent2"/>
                </a:solidFill>
              </a:rPr>
              <a:t>P</a:t>
            </a:r>
            <a:r>
              <a:rPr lang="en-US" sz="2400" baseline="-25000" dirty="0">
                <a:solidFill>
                  <a:schemeClr val="accent2"/>
                </a:solidFill>
              </a:rPr>
              <a:t>2</a:t>
            </a:r>
            <a:endParaRPr lang="en-US" sz="2400" dirty="0">
              <a:solidFill>
                <a:schemeClr val="accent2"/>
              </a:solidFill>
            </a:endParaRPr>
          </a:p>
        </p:txBody>
      </p:sp>
      <p:sp>
        <p:nvSpPr>
          <p:cNvPr id="37" name="TextBox 36"/>
          <p:cNvSpPr txBox="1"/>
          <p:nvPr/>
        </p:nvSpPr>
        <p:spPr>
          <a:xfrm>
            <a:off x="351128" y="3457888"/>
            <a:ext cx="2223228" cy="461665"/>
          </a:xfrm>
          <a:prstGeom prst="rect">
            <a:avLst/>
          </a:prstGeom>
          <a:noFill/>
        </p:spPr>
        <p:txBody>
          <a:bodyPr wrap="square" rtlCol="0">
            <a:spAutoFit/>
          </a:bodyPr>
          <a:lstStyle/>
          <a:p>
            <a:pPr algn="ctr">
              <a:spcBef>
                <a:spcPts val="0"/>
              </a:spcBef>
            </a:pPr>
            <a:r>
              <a:rPr lang="en-US" sz="2400" dirty="0">
                <a:latin typeface="Seoge UI"/>
              </a:rPr>
              <a:t>Spec for </a:t>
            </a:r>
            <a:r>
              <a:rPr lang="en-US" sz="2400" dirty="0">
                <a:solidFill>
                  <a:schemeClr val="accent2"/>
                </a:solidFill>
              </a:rPr>
              <a:t>E</a:t>
            </a:r>
            <a:endParaRPr lang="en-US" sz="2400" dirty="0"/>
          </a:p>
        </p:txBody>
      </p:sp>
      <mc:AlternateContent xmlns:mc="http://schemas.openxmlformats.org/markup-compatibility/2006" xmlns:a14="http://schemas.microsoft.com/office/drawing/2010/main">
        <mc:Choice Requires="a14">
          <p:sp>
            <p:nvSpPr>
              <p:cNvPr id="45" name="TextBox 44"/>
              <p:cNvSpPr txBox="1"/>
              <p:nvPr/>
            </p:nvSpPr>
            <p:spPr>
              <a:xfrm>
                <a:off x="6113590" y="3411722"/>
                <a:ext cx="69398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solidFill>
                            <a:srgbClr val="0066FF"/>
                          </a:solidFill>
                          <a:latin typeface="Cambria Math" panose="02040503050406030204" pitchFamily="18" charset="0"/>
                          <a:ea typeface="Cambria Math" panose="02040503050406030204" pitchFamily="18" charset="0"/>
                        </a:rPr>
                        <m:t>⋈</m:t>
                      </m:r>
                    </m:oMath>
                  </m:oMathPara>
                </a14:m>
                <a:endParaRPr lang="en-US" sz="3000" dirty="0">
                  <a:solidFill>
                    <a:srgbClr val="0066FF"/>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113590" y="3411722"/>
                <a:ext cx="693988" cy="553998"/>
              </a:xfrm>
              <a:prstGeom prst="rect">
                <a:avLst/>
              </a:prstGeom>
              <a:blipFill rotWithShape="0">
                <a:blip r:embed="rId4"/>
                <a:stretch>
                  <a:fillRect/>
                </a:stretch>
              </a:blipFill>
            </p:spPr>
            <p:txBody>
              <a:bodyPr/>
              <a:lstStyle/>
              <a:p>
                <a:r>
                  <a:rPr lang="en-US">
                    <a:noFill/>
                  </a:rPr>
                  <a:t> </a:t>
                </a:r>
              </a:p>
            </p:txBody>
          </p:sp>
        </mc:Fallback>
      </mc:AlternateContent>
      <p:cxnSp>
        <p:nvCxnSpPr>
          <p:cNvPr id="40" name="Straight Connector 39"/>
          <p:cNvCxnSpPr/>
          <p:nvPr/>
        </p:nvCxnSpPr>
        <p:spPr bwMode="auto">
          <a:xfrm>
            <a:off x="187008" y="2870296"/>
            <a:ext cx="8338341" cy="19456"/>
          </a:xfrm>
          <a:prstGeom prst="line">
            <a:avLst/>
          </a:prstGeom>
          <a:noFill/>
          <a:ln w="9525" cap="flat" cmpd="sng" algn="ctr">
            <a:solidFill>
              <a:schemeClr val="tx1"/>
            </a:solidFill>
            <a:prstDash val="solid"/>
            <a:round/>
            <a:headEnd type="none" w="med" len="med"/>
            <a:tailEnd type="none" w="med" len="med"/>
          </a:ln>
          <a:effectLst/>
        </p:spPr>
      </p:cxnSp>
      <p:sp>
        <p:nvSpPr>
          <p:cNvPr id="48" name="Rectangle 47"/>
          <p:cNvSpPr/>
          <p:nvPr/>
        </p:nvSpPr>
        <p:spPr bwMode="auto">
          <a:xfrm>
            <a:off x="651171" y="4448613"/>
            <a:ext cx="1936437" cy="3873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66" charset="0"/>
            </a:endParaRPr>
          </a:p>
        </p:txBody>
      </p:sp>
      <p:sp>
        <p:nvSpPr>
          <p:cNvPr id="20" name="TextBox 19"/>
          <p:cNvSpPr txBox="1"/>
          <p:nvPr/>
        </p:nvSpPr>
        <p:spPr>
          <a:xfrm flipH="1">
            <a:off x="116513" y="1430682"/>
            <a:ext cx="2790245" cy="461665"/>
          </a:xfrm>
          <a:prstGeom prst="rect">
            <a:avLst/>
          </a:prstGeom>
          <a:noFill/>
        </p:spPr>
        <p:txBody>
          <a:bodyPr wrap="square" rtlCol="0">
            <a:spAutoFit/>
          </a:bodyPr>
          <a:lstStyle/>
          <a:p>
            <a:r>
              <a:rPr lang="en-US" sz="2400" dirty="0" err="1">
                <a:solidFill>
                  <a:srgbClr val="CC00CC"/>
                </a:solidFill>
                <a:latin typeface="Seoge UI"/>
              </a:rPr>
              <a:t>SubStr</a:t>
            </a:r>
            <a:r>
              <a:rPr lang="en-US" sz="2400" dirty="0">
                <a:solidFill>
                  <a:srgbClr val="CC00CC"/>
                </a:solidFill>
                <a:latin typeface="Seoge UI"/>
              </a:rPr>
              <a:t> grammar</a:t>
            </a:r>
          </a:p>
        </p:txBody>
      </p:sp>
    </p:spTree>
    <p:extLst>
      <p:ext uri="{BB962C8B-B14F-4D97-AF65-F5344CB8AC3E}">
        <p14:creationId xmlns:p14="http://schemas.microsoft.com/office/powerpoint/2010/main" val="556410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1" grpId="0" animBg="1"/>
      <p:bldP spid="35" grpId="0"/>
      <p:bldP spid="36" grpId="0"/>
      <p:bldP spid="37"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264" y="1194759"/>
            <a:ext cx="8505316" cy="5029200"/>
          </a:xfrm>
        </p:spPr>
        <p:txBody>
          <a:bodyPr/>
          <a:lstStyle/>
          <a:p>
            <a:pPr marL="0" indent="0">
              <a:buNone/>
            </a:pPr>
            <a:r>
              <a:rPr lang="en-US" dirty="0" smtClean="0">
                <a:solidFill>
                  <a:schemeClr val="accent2"/>
                </a:solidFill>
                <a:latin typeface="Segoe UI" panose="020B0502040204020203" pitchFamily="34" charset="0"/>
                <a:cs typeface="Segoe UI" panose="020B0502040204020203" pitchFamily="34" charset="0"/>
              </a:rPr>
              <a:t>PL aspects</a:t>
            </a:r>
          </a:p>
          <a:p>
            <a:r>
              <a:rPr lang="en-US" dirty="0" smtClean="0">
                <a:latin typeface="Segoe UI" panose="020B0502040204020203" pitchFamily="34" charset="0"/>
                <a:cs typeface="Segoe UI" panose="020B0502040204020203" pitchFamily="34" charset="0"/>
              </a:rPr>
              <a:t>Domain-specific language specified as grammar rules.</a:t>
            </a:r>
          </a:p>
          <a:p>
            <a:r>
              <a:rPr lang="en-US" dirty="0" smtClean="0">
                <a:latin typeface="Segoe UI" panose="020B0502040204020203" pitchFamily="34" charset="0"/>
                <a:cs typeface="Segoe UI" panose="020B0502040204020203" pitchFamily="34" charset="0"/>
              </a:rPr>
              <a:t>Top-down/goal-directed search using Inverse semantics.</a:t>
            </a: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Heuristics that can be machine learned</a:t>
            </a:r>
          </a:p>
          <a:p>
            <a:r>
              <a:rPr lang="en-US" dirty="0" smtClean="0">
                <a:latin typeface="Segoe UI" panose="020B0502040204020203" pitchFamily="34" charset="0"/>
                <a:cs typeface="Segoe UI" panose="020B0502040204020203" pitchFamily="34" charset="0"/>
              </a:rPr>
              <a:t>Which grammar production to try first?</a:t>
            </a:r>
          </a:p>
          <a:p>
            <a:r>
              <a:rPr lang="en-US" dirty="0" smtClean="0">
                <a:latin typeface="Segoe UI" panose="020B0502040204020203" pitchFamily="34" charset="0"/>
                <a:cs typeface="Segoe UI" panose="020B0502040204020203" pitchFamily="34" charset="0"/>
              </a:rPr>
              <a:t>Which sub-goal resulting from application of inverse semantics to try first?</a:t>
            </a:r>
          </a:p>
          <a:p>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33</a:t>
            </a:fld>
            <a:endParaRPr lang="en-US" dirty="0"/>
          </a:p>
        </p:txBody>
      </p:sp>
      <p:sp>
        <p:nvSpPr>
          <p:cNvPr id="4" name="Title 3"/>
          <p:cNvSpPr>
            <a:spLocks noGrp="1"/>
          </p:cNvSpPr>
          <p:nvPr>
            <p:ph type="title"/>
          </p:nvPr>
        </p:nvSpPr>
        <p:spPr>
          <a:xfrm>
            <a:off x="444258" y="304800"/>
            <a:ext cx="8251166" cy="609600"/>
          </a:xfrm>
        </p:spPr>
        <p:txBody>
          <a:bodyPr/>
          <a:lstStyle/>
          <a:p>
            <a:r>
              <a:rPr lang="en-US" dirty="0" smtClean="0">
                <a:latin typeface="Segoe UI" panose="020B0502040204020203" pitchFamily="34" charset="0"/>
                <a:cs typeface="Segoe UI" panose="020B0502040204020203" pitchFamily="34" charset="0"/>
              </a:rPr>
              <a:t>“PL meets ML” opportunity 1: Search Algorithm</a:t>
            </a:r>
            <a:endParaRPr lang="en-US"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094" y="2375141"/>
            <a:ext cx="2201279" cy="2201279"/>
          </a:xfrm>
          <a:prstGeom prst="rect">
            <a:avLst/>
          </a:prstGeom>
          <a:ln>
            <a:noFill/>
          </a:ln>
        </p:spPr>
      </p:pic>
    </p:spTree>
    <p:extLst>
      <p:ext uri="{BB962C8B-B14F-4D97-AF65-F5344CB8AC3E}">
        <p14:creationId xmlns:p14="http://schemas.microsoft.com/office/powerpoint/2010/main" val="1101828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Programming-by-Examples Architecture</a:t>
            </a:r>
          </a:p>
        </p:txBody>
      </p:sp>
      <p:sp>
        <p:nvSpPr>
          <p:cNvPr id="10" name="TextBox 9"/>
          <p:cNvSpPr txBox="1"/>
          <p:nvPr/>
        </p:nvSpPr>
        <p:spPr>
          <a:xfrm>
            <a:off x="-130866" y="1223611"/>
            <a:ext cx="1220685" cy="923330"/>
          </a:xfrm>
          <a:prstGeom prst="rect">
            <a:avLst/>
          </a:prstGeom>
          <a:noFill/>
        </p:spPr>
        <p:txBody>
          <a:bodyPr wrap="square" rtlCol="0">
            <a:spAutoFit/>
          </a:bodyPr>
          <a:lstStyle/>
          <a:p>
            <a:pPr algn="r"/>
            <a:r>
              <a:rPr lang="en-US" sz="1800" dirty="0">
                <a:solidFill>
                  <a:srgbClr val="C00000"/>
                </a:solidFill>
                <a:latin typeface="Seoge UI"/>
                <a:ea typeface="MingLiU_HKSCS-ExtB" panose="02020500000000000000" pitchFamily="18" charset="-120"/>
                <a:cs typeface="Segoe UI Semilight" panose="020B0402040204020203" pitchFamily="34" charset="0"/>
              </a:rPr>
              <a:t>Example based Intent</a:t>
            </a:r>
          </a:p>
        </p:txBody>
      </p:sp>
      <p:sp>
        <p:nvSpPr>
          <p:cNvPr id="11" name="TextBox 10"/>
          <p:cNvSpPr txBox="1"/>
          <p:nvPr/>
        </p:nvSpPr>
        <p:spPr>
          <a:xfrm>
            <a:off x="976584" y="3298754"/>
            <a:ext cx="1436438" cy="35394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18" name="TextBox 17"/>
          <p:cNvSpPr txBox="1"/>
          <p:nvPr/>
        </p:nvSpPr>
        <p:spPr>
          <a:xfrm>
            <a:off x="5177179" y="4768339"/>
            <a:ext cx="1632313" cy="369332"/>
          </a:xfrm>
          <a:prstGeom prst="rect">
            <a:avLst/>
          </a:prstGeom>
          <a:noFill/>
          <a:ln>
            <a:noFill/>
          </a:ln>
        </p:spPr>
        <p:txBody>
          <a:bodyPr wrap="square" rtlCol="0">
            <a:spAutoFit/>
          </a:bodyPr>
          <a:lstStyle/>
          <a:p>
            <a:r>
              <a:rPr lang="en-US" sz="1800" dirty="0">
                <a:solidFill>
                  <a:srgbClr val="000000"/>
                </a:solidFill>
                <a:latin typeface="Seoge UI"/>
                <a:ea typeface="MingLiU_HKSCS-ExtB" panose="02020500000000000000" pitchFamily="18" charset="-120"/>
                <a:cs typeface="Segoe UI Semilight" panose="020B0402040204020203" pitchFamily="34" charset="0"/>
              </a:rPr>
              <a:t>Test inputs</a:t>
            </a:r>
          </a:p>
        </p:txBody>
      </p:sp>
      <p:sp>
        <p:nvSpPr>
          <p:cNvPr id="21" name="TextBox 20"/>
          <p:cNvSpPr txBox="1"/>
          <p:nvPr/>
        </p:nvSpPr>
        <p:spPr>
          <a:xfrm>
            <a:off x="6564109" y="1538806"/>
            <a:ext cx="2578453" cy="715841"/>
          </a:xfrm>
          <a:prstGeom prst="rect">
            <a:avLst/>
          </a:prstGeom>
          <a:noFill/>
          <a:ln>
            <a:noFill/>
          </a:ln>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Intended Program in R/Python/C</a:t>
            </a:r>
            <a:r>
              <a:rPr lang="en-US" sz="1800" dirty="0" smtClean="0">
                <a:solidFill>
                  <a:srgbClr val="C00000"/>
                </a:solidFill>
                <a:latin typeface="Seoge UI"/>
              </a:rPr>
              <a:t>#/Java/…</a:t>
            </a:r>
            <a:endParaRPr lang="en-US" sz="1800" dirty="0">
              <a:solidFill>
                <a:srgbClr val="C00000"/>
              </a:solidFill>
              <a:latin typeface="Seoge UI"/>
            </a:endParaRPr>
          </a:p>
        </p:txBody>
      </p:sp>
      <p:sp>
        <p:nvSpPr>
          <p:cNvPr id="22" name="TextBox 21"/>
          <p:cNvSpPr txBox="1"/>
          <p:nvPr/>
        </p:nvSpPr>
        <p:spPr>
          <a:xfrm>
            <a:off x="7123652" y="3308020"/>
            <a:ext cx="1459688" cy="400110"/>
          </a:xfrm>
          <a:prstGeom prst="rect">
            <a:avLst/>
          </a:prstGeom>
          <a:solidFill>
            <a:schemeClr val="bg1"/>
          </a:solidFill>
          <a:ln>
            <a:solidFill>
              <a:schemeClr val="tx1"/>
            </a:solidFill>
          </a:ln>
        </p:spPr>
        <p:txBody>
          <a:bodyPr wrap="square" rtlCol="0">
            <a:spAutoFit/>
          </a:bodyPr>
          <a:lstStyle/>
          <a:p>
            <a:r>
              <a:rPr lang="en-US" dirty="0">
                <a:latin typeface="Seoge UI"/>
              </a:rPr>
              <a:t>Translator</a:t>
            </a:r>
          </a:p>
        </p:txBody>
      </p:sp>
      <p:cxnSp>
        <p:nvCxnSpPr>
          <p:cNvPr id="23" name="Straight Arrow Connector 22"/>
          <p:cNvCxnSpPr/>
          <p:nvPr/>
        </p:nvCxnSpPr>
        <p:spPr>
          <a:xfrm flipV="1">
            <a:off x="6025441" y="3508075"/>
            <a:ext cx="1094227" cy="3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16497" y="1760346"/>
            <a:ext cx="2006635" cy="466542"/>
          </a:xfrm>
          <a:prstGeom prst="rect">
            <a:avLst/>
          </a:prstGeom>
          <a:noFill/>
        </p:spPr>
        <p:txBody>
          <a:bodyPr wrap="square" lIns="134464" tIns="107571" rIns="134464" bIns="107571" rtlCol="0">
            <a:spAutoFit/>
          </a:bodyPr>
          <a:lstStyle/>
          <a:p>
            <a:pPr>
              <a:lnSpc>
                <a:spcPct val="90000"/>
              </a:lnSpc>
              <a:spcAft>
                <a:spcPts val="441"/>
              </a:spcAft>
            </a:pPr>
            <a:r>
              <a:rPr lang="en-US" sz="1800" dirty="0">
                <a:solidFill>
                  <a:srgbClr val="000000"/>
                </a:solidFill>
                <a:latin typeface="Seoge UI"/>
              </a:rPr>
              <a:t>Refined Intent</a:t>
            </a:r>
          </a:p>
        </p:txBody>
      </p:sp>
      <p:grpSp>
        <p:nvGrpSpPr>
          <p:cNvPr id="51" name="Group 50"/>
          <p:cNvGrpSpPr/>
          <p:nvPr/>
        </p:nvGrpSpPr>
        <p:grpSpPr>
          <a:xfrm>
            <a:off x="1023254" y="993271"/>
            <a:ext cx="2331198" cy="2192223"/>
            <a:chOff x="937504" y="1911969"/>
            <a:chExt cx="2331198" cy="2192223"/>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07" y="1911969"/>
              <a:ext cx="1649095" cy="1649095"/>
            </a:xfrm>
            <a:prstGeom prst="rect">
              <a:avLst/>
            </a:prstGeom>
            <a:ln>
              <a:noFill/>
            </a:ln>
          </p:spPr>
        </p:pic>
        <p:cxnSp>
          <p:nvCxnSpPr>
            <p:cNvPr id="12" name="Straight Arrow Connector 11"/>
            <p:cNvCxnSpPr/>
            <p:nvPr/>
          </p:nvCxnSpPr>
          <p:spPr>
            <a:xfrm flipV="1">
              <a:off x="937504" y="2657544"/>
              <a:ext cx="416389" cy="11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498490" y="3396306"/>
              <a:ext cx="1268296" cy="707886"/>
            </a:xfrm>
            <a:prstGeom prst="rect">
              <a:avLst/>
            </a:prstGeom>
          </p:spPr>
          <p:txBody>
            <a:bodyPr wrap="none">
              <a:spAutoFit/>
            </a:bodyPr>
            <a:lstStyle/>
            <a:p>
              <a:pPr>
                <a:spcBef>
                  <a:spcPts val="0"/>
                </a:spcBef>
              </a:pPr>
              <a:r>
                <a:rPr lang="en-US" dirty="0">
                  <a:solidFill>
                    <a:srgbClr val="0078D7"/>
                  </a:solidFill>
                  <a:latin typeface="Seoge UI"/>
                </a:rPr>
                <a:t>Search </a:t>
              </a:r>
            </a:p>
            <a:p>
              <a:pPr>
                <a:spcBef>
                  <a:spcPts val="0"/>
                </a:spcBef>
              </a:pPr>
              <a:r>
                <a:rPr lang="en-US" dirty="0">
                  <a:solidFill>
                    <a:srgbClr val="0078D7"/>
                  </a:solidFill>
                  <a:latin typeface="Seoge UI"/>
                </a:rPr>
                <a:t>Algorithm</a:t>
              </a:r>
            </a:p>
          </p:txBody>
        </p:sp>
        <p:sp>
          <p:nvSpPr>
            <p:cNvPr id="50" name="Rectangle 49"/>
            <p:cNvSpPr/>
            <p:nvPr/>
          </p:nvSpPr>
          <p:spPr bwMode="auto">
            <a:xfrm>
              <a:off x="1365095" y="2094575"/>
              <a:ext cx="1792604" cy="2009617"/>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grpSp>
        <p:nvGrpSpPr>
          <p:cNvPr id="72" name="Group 71"/>
          <p:cNvGrpSpPr/>
          <p:nvPr/>
        </p:nvGrpSpPr>
        <p:grpSpPr>
          <a:xfrm>
            <a:off x="4280673" y="2609085"/>
            <a:ext cx="1762021" cy="1787897"/>
            <a:chOff x="4618418" y="4549643"/>
            <a:chExt cx="1762021" cy="1787897"/>
          </a:xfrm>
        </p:grpSpPr>
        <p:pic>
          <p:nvPicPr>
            <p:cNvPr id="29" name="Picture 28"/>
            <p:cNvPicPr>
              <a:picLocks noChangeAspect="1"/>
            </p:cNvPicPr>
            <p:nvPr/>
          </p:nvPicPr>
          <p:blipFill>
            <a:blip r:embed="rId4"/>
            <a:stretch>
              <a:fillRect/>
            </a:stretch>
          </p:blipFill>
          <p:spPr>
            <a:xfrm>
              <a:off x="4717384" y="4549643"/>
              <a:ext cx="1304940" cy="1445849"/>
            </a:xfrm>
            <a:prstGeom prst="rect">
              <a:avLst/>
            </a:prstGeom>
            <a:ln>
              <a:noFill/>
            </a:ln>
          </p:spPr>
        </p:pic>
        <p:sp>
          <p:nvSpPr>
            <p:cNvPr id="42" name="Rectangle 41"/>
            <p:cNvSpPr/>
            <p:nvPr/>
          </p:nvSpPr>
          <p:spPr>
            <a:xfrm>
              <a:off x="4618418" y="5898293"/>
              <a:ext cx="1762021" cy="384721"/>
            </a:xfrm>
            <a:prstGeom prst="rect">
              <a:avLst/>
            </a:prstGeom>
          </p:spPr>
          <p:txBody>
            <a:bodyPr wrap="none">
              <a:spAutoFit/>
            </a:bodyPr>
            <a:lstStyle/>
            <a:p>
              <a:r>
                <a:rPr lang="en-US" sz="1900" dirty="0" err="1" smtClean="0">
                  <a:solidFill>
                    <a:srgbClr val="0078D7"/>
                  </a:solidFill>
                  <a:latin typeface="Seoge UI"/>
                </a:rPr>
                <a:t>Disambiguator</a:t>
              </a:r>
              <a:endParaRPr lang="en-US" sz="1900" dirty="0">
                <a:solidFill>
                  <a:srgbClr val="0078D7"/>
                </a:solidFill>
                <a:latin typeface="Seoge UI"/>
              </a:endParaRPr>
            </a:p>
          </p:txBody>
        </p:sp>
        <p:sp>
          <p:nvSpPr>
            <p:cNvPr id="43" name="Rectangle 42"/>
            <p:cNvSpPr/>
            <p:nvPr/>
          </p:nvSpPr>
          <p:spPr bwMode="auto">
            <a:xfrm>
              <a:off x="4640649" y="4560500"/>
              <a:ext cx="1717561" cy="1777040"/>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sp>
        <p:nvSpPr>
          <p:cNvPr id="28" name="Slide Number Placeholder 2"/>
          <p:cNvSpPr txBox="1">
            <a:spLocks/>
          </p:cNvSpPr>
          <p:nvPr/>
        </p:nvSpPr>
        <p:spPr>
          <a:xfrm>
            <a:off x="7123652" y="6450435"/>
            <a:ext cx="1905000" cy="381000"/>
          </a:xfrm>
          <a:prstGeom prst="rect">
            <a:avLst/>
          </a:prstGeom>
        </p:spPr>
        <p:txBody>
          <a:bodyPr/>
          <a:ls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lgn="r">
              <a:defRPr/>
            </a:pPr>
            <a:fld id="{5D07661B-1E0D-4001-BF89-AF1DFB53F904}" type="slidenum">
              <a:rPr lang="en-US" sz="1400" smtClean="0">
                <a:latin typeface="Times New Roman" panose="02020603050405020304" pitchFamily="18" charset="0"/>
                <a:cs typeface="Times New Roman" panose="02020603050405020304" pitchFamily="18" charset="0"/>
              </a:rPr>
              <a:pPr algn="r">
                <a:defRPr/>
              </a:pPr>
              <a:t>34</a:t>
            </a:fld>
            <a:endParaRPr lang="en-US" sz="1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202232" y="3796508"/>
            <a:ext cx="2127961" cy="2032064"/>
            <a:chOff x="3384789" y="4132947"/>
            <a:chExt cx="2127961" cy="2032064"/>
          </a:xfrm>
        </p:grpSpPr>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424" y="4132947"/>
              <a:ext cx="1951326" cy="1561061"/>
            </a:xfrm>
            <a:prstGeom prst="rect">
              <a:avLst/>
            </a:prstGeom>
          </p:spPr>
        </p:pic>
        <p:sp>
          <p:nvSpPr>
            <p:cNvPr id="41" name="Rectangle 40"/>
            <p:cNvSpPr/>
            <p:nvPr/>
          </p:nvSpPr>
          <p:spPr bwMode="auto">
            <a:xfrm>
              <a:off x="3384789" y="4134218"/>
              <a:ext cx="2099510" cy="2030793"/>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sp>
          <p:nvSpPr>
            <p:cNvPr id="44" name="Rectangle 43"/>
            <p:cNvSpPr/>
            <p:nvPr/>
          </p:nvSpPr>
          <p:spPr>
            <a:xfrm>
              <a:off x="3419310" y="5729454"/>
              <a:ext cx="2064989" cy="400110"/>
            </a:xfrm>
            <a:prstGeom prst="rect">
              <a:avLst/>
            </a:prstGeom>
          </p:spPr>
          <p:txBody>
            <a:bodyPr wrap="none">
              <a:spAutoFit/>
            </a:bodyPr>
            <a:lstStyle/>
            <a:p>
              <a:pPr>
                <a:spcBef>
                  <a:spcPts val="0"/>
                </a:spcBef>
              </a:pPr>
              <a:r>
                <a:rPr lang="en-US" dirty="0" smtClean="0">
                  <a:solidFill>
                    <a:srgbClr val="0078D7"/>
                  </a:solidFill>
                  <a:latin typeface="Seoge UI"/>
                </a:rPr>
                <a:t>Program Ranker</a:t>
              </a:r>
              <a:endParaRPr lang="en-US" dirty="0">
                <a:solidFill>
                  <a:srgbClr val="0078D7"/>
                </a:solidFill>
                <a:latin typeface="Seoge UI"/>
              </a:endParaRPr>
            </a:p>
          </p:txBody>
        </p:sp>
      </p:grpSp>
      <p:sp>
        <p:nvSpPr>
          <p:cNvPr id="60" name="TextBox 59"/>
          <p:cNvSpPr txBox="1"/>
          <p:nvPr/>
        </p:nvSpPr>
        <p:spPr>
          <a:xfrm>
            <a:off x="3544673" y="4779179"/>
            <a:ext cx="1523237" cy="61555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Ranked 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61" name="TextBox 60"/>
          <p:cNvSpPr txBox="1"/>
          <p:nvPr/>
        </p:nvSpPr>
        <p:spPr>
          <a:xfrm>
            <a:off x="118503" y="2378002"/>
            <a:ext cx="987793" cy="369332"/>
          </a:xfrm>
          <a:prstGeom prst="rect">
            <a:avLst/>
          </a:prstGeom>
          <a:noFill/>
          <a:ln>
            <a:noFill/>
          </a:ln>
        </p:spPr>
        <p:txBody>
          <a:bodyPr wrap="square" rtlCol="0">
            <a:spAutoFit/>
          </a:bodyPr>
          <a:lstStyle/>
          <a:p>
            <a:r>
              <a:rPr lang="en-US" sz="1800" dirty="0">
                <a:solidFill>
                  <a:srgbClr val="0070C0"/>
                </a:solidFill>
                <a:latin typeface="Seoge UI"/>
              </a:rPr>
              <a:t>DSL</a:t>
            </a:r>
            <a:r>
              <a:rPr lang="en-US" sz="1800" dirty="0">
                <a:solidFill>
                  <a:srgbClr val="0070C0"/>
                </a:solidFill>
                <a:latin typeface="Seoge UI"/>
                <a:ea typeface="MingLiU_HKSCS-ExtB" panose="02020500000000000000" pitchFamily="18" charset="-120"/>
                <a:cs typeface="Segoe UI Semilight" panose="020B0402040204020203" pitchFamily="34" charset="0"/>
              </a:rPr>
              <a:t> D</a:t>
            </a:r>
          </a:p>
        </p:txBody>
      </p:sp>
      <p:cxnSp>
        <p:nvCxnSpPr>
          <p:cNvPr id="58" name="Straight Arrow Connector 57"/>
          <p:cNvCxnSpPr>
            <a:stCxn id="61" idx="3"/>
          </p:cNvCxnSpPr>
          <p:nvPr/>
        </p:nvCxnSpPr>
        <p:spPr bwMode="auto">
          <a:xfrm>
            <a:off x="1106296" y="2562668"/>
            <a:ext cx="322995" cy="0"/>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p:cNvCxnSpPr>
            <a:stCxn id="50" idx="2"/>
            <a:endCxn id="39" idx="0"/>
          </p:cNvCxnSpPr>
          <p:nvPr/>
        </p:nvCxnSpPr>
        <p:spPr bwMode="auto">
          <a:xfrm>
            <a:off x="2347147" y="3185494"/>
            <a:ext cx="7383" cy="611014"/>
          </a:xfrm>
          <a:prstGeom prst="straightConnector1">
            <a:avLst/>
          </a:prstGeom>
          <a:noFill/>
          <a:ln w="9525" cap="flat" cmpd="sng" algn="ctr">
            <a:solidFill>
              <a:schemeClr val="tx1"/>
            </a:solidFill>
            <a:prstDash val="solid"/>
            <a:round/>
            <a:headEnd type="none" w="med" len="med"/>
            <a:tailEnd type="triangle"/>
          </a:ln>
          <a:effectLst/>
        </p:spPr>
      </p:cxnSp>
      <p:cxnSp>
        <p:nvCxnSpPr>
          <p:cNvPr id="83" name="Elbow Connector 82"/>
          <p:cNvCxnSpPr>
            <a:stCxn id="43" idx="0"/>
            <a:endCxn id="50" idx="3"/>
          </p:cNvCxnSpPr>
          <p:nvPr/>
        </p:nvCxnSpPr>
        <p:spPr bwMode="auto">
          <a:xfrm rot="16200000" flipV="1">
            <a:off x="3982939" y="1441196"/>
            <a:ext cx="439256" cy="1918236"/>
          </a:xfrm>
          <a:prstGeom prst="bentConnector2">
            <a:avLst/>
          </a:prstGeom>
          <a:noFill/>
          <a:ln w="9525" cap="flat" cmpd="sng" algn="ctr">
            <a:solidFill>
              <a:schemeClr val="tx1"/>
            </a:solidFill>
            <a:prstDash val="solid"/>
            <a:round/>
            <a:headEnd type="none" w="med" len="med"/>
            <a:tailEnd type="triangle"/>
          </a:ln>
          <a:effectLst/>
        </p:spPr>
      </p:cxnSp>
      <p:cxnSp>
        <p:nvCxnSpPr>
          <p:cNvPr id="85" name="Straight Arrow Connector 84"/>
          <p:cNvCxnSpPr/>
          <p:nvPr/>
        </p:nvCxnSpPr>
        <p:spPr bwMode="auto">
          <a:xfrm flipH="1" flipV="1">
            <a:off x="5725174" y="4407839"/>
            <a:ext cx="6123" cy="383358"/>
          </a:xfrm>
          <a:prstGeom prst="straightConnector1">
            <a:avLst/>
          </a:prstGeom>
          <a:noFill/>
          <a:ln w="9525" cap="flat" cmpd="sng" algn="ctr">
            <a:solidFill>
              <a:schemeClr val="tx1"/>
            </a:solidFill>
            <a:prstDash val="solid"/>
            <a:round/>
            <a:headEnd type="none" w="med" len="med"/>
            <a:tailEnd type="triangle"/>
          </a:ln>
          <a:effectLst/>
        </p:spPr>
      </p:cxnSp>
      <p:sp>
        <p:nvSpPr>
          <p:cNvPr id="92" name="TextBox 91"/>
          <p:cNvSpPr txBox="1"/>
          <p:nvPr/>
        </p:nvSpPr>
        <p:spPr>
          <a:xfrm>
            <a:off x="5933260" y="2609085"/>
            <a:ext cx="1181227" cy="965140"/>
          </a:xfrm>
          <a:prstGeom prst="rect">
            <a:avLst/>
          </a:prstGeom>
          <a:noFill/>
          <a:ln>
            <a:noFill/>
          </a:ln>
        </p:spPr>
        <p:txBody>
          <a:bodyPr wrap="square" lIns="134464" tIns="107571" rIns="134464" bIns="107571" rtlCol="0">
            <a:spAutoFit/>
          </a:bodyPr>
          <a:lstStyle/>
          <a:p>
            <a:pPr algn="ctr">
              <a:lnSpc>
                <a:spcPct val="90000"/>
              </a:lnSpc>
              <a:spcAft>
                <a:spcPts val="441"/>
              </a:spcAft>
            </a:pPr>
            <a:r>
              <a:rPr lang="en-US" sz="1800" dirty="0">
                <a:solidFill>
                  <a:srgbClr val="000000"/>
                </a:solidFill>
                <a:latin typeface="Seoge UI"/>
              </a:rPr>
              <a:t>Intended Program </a:t>
            </a:r>
            <a:r>
              <a:rPr lang="en-US" sz="1800" dirty="0" smtClean="0">
                <a:solidFill>
                  <a:srgbClr val="000000"/>
                </a:solidFill>
                <a:latin typeface="Seoge UI"/>
              </a:rPr>
              <a:t>in </a:t>
            </a:r>
            <a:r>
              <a:rPr lang="en-US" sz="1800" dirty="0">
                <a:solidFill>
                  <a:srgbClr val="000000"/>
                </a:solidFill>
                <a:latin typeface="Seoge UI"/>
              </a:rPr>
              <a:t>D</a:t>
            </a:r>
          </a:p>
        </p:txBody>
      </p:sp>
      <p:cxnSp>
        <p:nvCxnSpPr>
          <p:cNvPr id="94" name="Straight Arrow Connector 93"/>
          <p:cNvCxnSpPr>
            <a:stCxn id="22" idx="0"/>
            <a:endCxn id="21" idx="2"/>
          </p:cNvCxnSpPr>
          <p:nvPr/>
        </p:nvCxnSpPr>
        <p:spPr bwMode="auto">
          <a:xfrm flipH="1" flipV="1">
            <a:off x="7853336" y="2254647"/>
            <a:ext cx="160" cy="1053373"/>
          </a:xfrm>
          <a:prstGeom prst="straightConnector1">
            <a:avLst/>
          </a:prstGeom>
          <a:noFill/>
          <a:ln w="9525" cap="flat" cmpd="sng" algn="ctr">
            <a:solidFill>
              <a:schemeClr val="tx1"/>
            </a:solidFill>
            <a:prstDash val="solid"/>
            <a:round/>
            <a:headEnd type="none" w="med" len="med"/>
            <a:tailEnd type="triangle"/>
          </a:ln>
          <a:effectLst/>
        </p:spPr>
      </p:cxnSp>
      <p:sp>
        <p:nvSpPr>
          <p:cNvPr id="33" name="Content Placeholder 4"/>
          <p:cNvSpPr txBox="1">
            <a:spLocks/>
          </p:cNvSpPr>
          <p:nvPr/>
        </p:nvSpPr>
        <p:spPr bwMode="auto">
          <a:xfrm>
            <a:off x="-13748" y="5976290"/>
            <a:ext cx="9042400"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600" kern="0" dirty="0" smtClean="0">
                <a:solidFill>
                  <a:srgbClr val="C00000"/>
                </a:solidFill>
                <a:latin typeface="Seoge UI"/>
                <a:ea typeface="Calibri" panose="020F0502020204030204" pitchFamily="34" charset="0"/>
                <a:cs typeface="Consolas" panose="020B0609020204030204" pitchFamily="49" charset="0"/>
              </a:rPr>
              <a:t>“</a:t>
            </a:r>
            <a:r>
              <a:rPr lang="en-US" sz="1600" i="1" kern="0" dirty="0" smtClean="0">
                <a:solidFill>
                  <a:srgbClr val="C00000"/>
                </a:solidFill>
                <a:latin typeface="Seoge UI"/>
                <a:ea typeface="Calibri" panose="020F0502020204030204" pitchFamily="34" charset="0"/>
                <a:cs typeface="Consolas" panose="020B0609020204030204" pitchFamily="49" charset="0"/>
              </a:rPr>
              <a:t>Programming </a:t>
            </a:r>
            <a:r>
              <a:rPr lang="en-US" sz="1600" i="1" kern="0" dirty="0">
                <a:solidFill>
                  <a:srgbClr val="C00000"/>
                </a:solidFill>
                <a:latin typeface="Seoge UI"/>
                <a:ea typeface="Calibri" panose="020F0502020204030204" pitchFamily="34" charset="0"/>
                <a:cs typeface="Consolas" panose="020B0609020204030204" pitchFamily="49" charset="0"/>
              </a:rPr>
              <a:t>by Examples (and its applications in Data Wrangling</a:t>
            </a:r>
            <a:r>
              <a:rPr lang="en-US" sz="1600" i="1" kern="0" dirty="0" smtClean="0">
                <a:solidFill>
                  <a:srgbClr val="C00000"/>
                </a:solidFill>
                <a:latin typeface="Seoge UI"/>
                <a:ea typeface="Calibri" panose="020F0502020204030204" pitchFamily="34" charset="0"/>
                <a:cs typeface="Consolas" panose="020B0609020204030204" pitchFamily="49" charset="0"/>
              </a:rPr>
              <a:t>)</a:t>
            </a:r>
            <a:r>
              <a:rPr lang="en-US" sz="1600" kern="0" dirty="0" smtClean="0">
                <a:solidFill>
                  <a:srgbClr val="C00000"/>
                </a:solidFill>
                <a:latin typeface="Seoge UI"/>
                <a:ea typeface="Calibri" panose="020F0502020204030204" pitchFamily="34" charset="0"/>
                <a:cs typeface="Consolas" panose="020B0609020204030204" pitchFamily="49" charset="0"/>
              </a:rPr>
              <a:t>”; </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In </a:t>
            </a:r>
            <a:r>
              <a:rPr lang="en-US" sz="1600" i="1" kern="0" dirty="0">
                <a:solidFill>
                  <a:srgbClr val="C00000"/>
                </a:solidFill>
                <a:latin typeface="Seoge UI"/>
              </a:rPr>
              <a:t>Verification and Synthesis of Correct and Secure Systems</a:t>
            </a:r>
            <a:r>
              <a:rPr lang="en-US" sz="1600" kern="0" dirty="0">
                <a:solidFill>
                  <a:srgbClr val="C00000"/>
                </a:solidFill>
                <a:latin typeface="Seoge UI"/>
              </a:rPr>
              <a:t>; IOS Press; 2016</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[based on Marktoberdorf Summer School 2015 Lecture Notes]</a:t>
            </a:r>
          </a:p>
        </p:txBody>
      </p:sp>
      <p:cxnSp>
        <p:nvCxnSpPr>
          <p:cNvPr id="7" name="Elbow Connector 6"/>
          <p:cNvCxnSpPr>
            <a:stCxn id="41" idx="3"/>
            <a:endCxn id="43" idx="2"/>
          </p:cNvCxnSpPr>
          <p:nvPr/>
        </p:nvCxnSpPr>
        <p:spPr bwMode="auto">
          <a:xfrm flipV="1">
            <a:off x="3301742" y="4396982"/>
            <a:ext cx="1859943" cy="416194"/>
          </a:xfrm>
          <a:prstGeom prst="bentConnector2">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373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35</a:t>
            </a:fld>
            <a:endParaRPr lang="en-US" dirty="0"/>
          </a:p>
        </p:txBody>
      </p:sp>
      <p:sp>
        <p:nvSpPr>
          <p:cNvPr id="4" name="Title 3"/>
          <p:cNvSpPr>
            <a:spLocks noGrp="1"/>
          </p:cNvSpPr>
          <p:nvPr>
            <p:ph type="title"/>
          </p:nvPr>
        </p:nvSpPr>
        <p:spPr/>
        <p:txBody>
          <a:bodyPr/>
          <a:lstStyle/>
          <a:p>
            <a:r>
              <a:rPr lang="en-US" dirty="0">
                <a:latin typeface="Seoge UI"/>
              </a:rPr>
              <a:t>Basic ranking scheme</a:t>
            </a:r>
          </a:p>
        </p:txBody>
      </p:sp>
      <p:graphicFrame>
        <p:nvGraphicFramePr>
          <p:cNvPr id="5" name="Table 4"/>
          <p:cNvGraphicFramePr>
            <a:graphicFrameLocks noGrp="1"/>
          </p:cNvGraphicFramePr>
          <p:nvPr>
            <p:extLst>
              <p:ext uri="{D42A27DB-BD31-4B8C-83A1-F6EECF244321}">
                <p14:modId xmlns:p14="http://schemas.microsoft.com/office/powerpoint/2010/main" val="4277976625"/>
              </p:ext>
            </p:extLst>
          </p:nvPr>
        </p:nvGraphicFramePr>
        <p:xfrm>
          <a:off x="1685027" y="2772189"/>
          <a:ext cx="4616907" cy="1371600"/>
        </p:xfrm>
        <a:graphic>
          <a:graphicData uri="http://schemas.openxmlformats.org/drawingml/2006/table">
            <a:tbl>
              <a:tblPr firstRow="1" bandRow="1">
                <a:tableStyleId>{5C22544A-7EE6-4342-B048-85BDC9FD1C3A}</a:tableStyleId>
              </a:tblPr>
              <a:tblGrid>
                <a:gridCol w="2640666">
                  <a:extLst>
                    <a:ext uri="{9D8B030D-6E8A-4147-A177-3AD203B41FA5}">
                      <a16:colId xmlns:a16="http://schemas.microsoft.com/office/drawing/2014/main" val="20000"/>
                    </a:ext>
                  </a:extLst>
                </a:gridCol>
                <a:gridCol w="1976241">
                  <a:extLst>
                    <a:ext uri="{9D8B030D-6E8A-4147-A177-3AD203B41FA5}">
                      <a16:colId xmlns:a16="http://schemas.microsoft.com/office/drawing/2014/main" val="20001"/>
                    </a:ext>
                  </a:extLst>
                </a:gridCol>
              </a:tblGrid>
              <a:tr h="0">
                <a:tc>
                  <a:txBody>
                    <a:bodyPr/>
                    <a:lstStyle/>
                    <a:p>
                      <a:r>
                        <a:rPr lang="en-US" sz="2400" dirty="0">
                          <a:latin typeface="Seoge UI"/>
                        </a:rPr>
                        <a:t>Input</a:t>
                      </a: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smtClean="0">
                          <a:latin typeface="Seoge UI"/>
                        </a:rPr>
                        <a:t>Justin</a:t>
                      </a:r>
                      <a:r>
                        <a:rPr lang="en-US" sz="2400" baseline="0" dirty="0" smtClean="0">
                          <a:latin typeface="Seoge UI"/>
                        </a:rPr>
                        <a:t> </a:t>
                      </a:r>
                      <a:r>
                        <a:rPr lang="en-US" sz="2400" dirty="0" smtClean="0">
                          <a:latin typeface="Seoge UI"/>
                        </a:rPr>
                        <a:t>Gottschlich</a:t>
                      </a:r>
                      <a:endParaRPr lang="en-US" sz="2400" dirty="0">
                        <a:latin typeface="Seoge UI"/>
                      </a:endParaRPr>
                    </a:p>
                  </a:txBody>
                  <a:tcPr/>
                </a:tc>
                <a:tc>
                  <a:txBody>
                    <a:bodyPr/>
                    <a:lstStyle/>
                    <a:p>
                      <a:r>
                        <a:rPr lang="en-US" sz="2400" dirty="0" smtClean="0">
                          <a:latin typeface="Seoge UI"/>
                        </a:rPr>
                        <a:t>Justin</a:t>
                      </a:r>
                      <a:endParaRPr lang="en-US" sz="2400" dirty="0">
                        <a:latin typeface="Seoge UI"/>
                      </a:endParaRPr>
                    </a:p>
                  </a:txBody>
                  <a:tcPr/>
                </a:tc>
                <a:extLst>
                  <a:ext uri="{0D108BD9-81ED-4DB2-BD59-A6C34878D82A}">
                    <a16:rowId xmlns:a16="http://schemas.microsoft.com/office/drawing/2014/main" val="10001"/>
                  </a:ext>
                </a:extLst>
              </a:tr>
              <a:tr h="370840">
                <a:tc>
                  <a:txBody>
                    <a:bodyPr/>
                    <a:lstStyle/>
                    <a:p>
                      <a:r>
                        <a:rPr lang="en-US" sz="2400" dirty="0" smtClean="0">
                          <a:latin typeface="Seoge UI"/>
                        </a:rPr>
                        <a:t>Faouzi Atig</a:t>
                      </a:r>
                      <a:endParaRPr lang="en-US" sz="2400" dirty="0">
                        <a:latin typeface="Seoge UI"/>
                      </a:endParaRPr>
                    </a:p>
                  </a:txBody>
                  <a:tcPr/>
                </a:tc>
                <a:tc>
                  <a:txBody>
                    <a:bodyPr/>
                    <a:lstStyle/>
                    <a:p>
                      <a:r>
                        <a:rPr lang="en-US" sz="2400" dirty="0" smtClean="0">
                          <a:latin typeface="Seoge UI"/>
                        </a:rPr>
                        <a:t>Faouzi</a:t>
                      </a:r>
                      <a:endParaRPr lang="en-US" sz="2400" dirty="0">
                        <a:latin typeface="Seoge UI"/>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685800" y="4226872"/>
            <a:ext cx="823446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C00CC"/>
                </a:solidFill>
                <a:latin typeface="Seoge UI"/>
              </a:rPr>
              <a:t>1</a:t>
            </a:r>
            <a:r>
              <a:rPr lang="en-US" sz="2400" baseline="30000" dirty="0">
                <a:solidFill>
                  <a:srgbClr val="CC00CC"/>
                </a:solidFill>
                <a:latin typeface="Seoge UI"/>
              </a:rPr>
              <a:t>st</a:t>
            </a:r>
            <a:r>
              <a:rPr lang="en-US" sz="2400" dirty="0">
                <a:latin typeface="Seoge UI"/>
              </a:rPr>
              <a:t> Word</a:t>
            </a:r>
          </a:p>
          <a:p>
            <a:pPr marL="342900" indent="-342900">
              <a:buFont typeface="Arial" panose="020B0604020202020204" pitchFamily="34" charset="0"/>
              <a:buChar char="•"/>
            </a:pPr>
            <a:r>
              <a:rPr lang="en-US" sz="2400" dirty="0">
                <a:latin typeface="Seoge UI"/>
              </a:rPr>
              <a:t>If (</a:t>
            </a:r>
            <a:r>
              <a:rPr lang="en-US" sz="2400" dirty="0" smtClean="0">
                <a:latin typeface="Seoge UI"/>
              </a:rPr>
              <a:t>input = </a:t>
            </a:r>
            <a:r>
              <a:rPr lang="en-US" sz="2400" dirty="0" smtClean="0">
                <a:solidFill>
                  <a:srgbClr val="CC00CC"/>
                </a:solidFill>
                <a:latin typeface="Seoge UI"/>
              </a:rPr>
              <a:t>“Justin Gottschlich”</a:t>
            </a:r>
            <a:r>
              <a:rPr lang="en-US" sz="2400" dirty="0" smtClean="0">
                <a:latin typeface="Seoge UI"/>
              </a:rPr>
              <a:t>) </a:t>
            </a:r>
            <a:r>
              <a:rPr lang="en-US" sz="2400" dirty="0">
                <a:latin typeface="Seoge UI"/>
              </a:rPr>
              <a:t>then </a:t>
            </a:r>
            <a:r>
              <a:rPr lang="en-US" sz="2400" dirty="0" smtClean="0">
                <a:solidFill>
                  <a:srgbClr val="CC00CC"/>
                </a:solidFill>
                <a:latin typeface="Seoge UI"/>
              </a:rPr>
              <a:t>“Justin” </a:t>
            </a:r>
            <a:r>
              <a:rPr lang="en-US" sz="2400" dirty="0">
                <a:latin typeface="Seoge UI"/>
              </a:rPr>
              <a:t>else </a:t>
            </a:r>
            <a:r>
              <a:rPr lang="en-US" sz="2400" dirty="0" smtClean="0">
                <a:solidFill>
                  <a:srgbClr val="CC00CC"/>
                </a:solidFill>
                <a:latin typeface="Seoge UI"/>
              </a:rPr>
              <a:t>“Faouzi”</a:t>
            </a:r>
            <a:endParaRPr lang="en-US" sz="2400" dirty="0">
              <a:solidFill>
                <a:srgbClr val="CC00CC"/>
              </a:solidFill>
              <a:latin typeface="Seoge UI"/>
            </a:endParaRPr>
          </a:p>
          <a:p>
            <a:pPr marL="342900" indent="-342900">
              <a:buFont typeface="Arial" panose="020B0604020202020204" pitchFamily="34" charset="0"/>
              <a:buChar char="•"/>
            </a:pPr>
            <a:r>
              <a:rPr lang="en-US" sz="2400" dirty="0" smtClean="0">
                <a:solidFill>
                  <a:srgbClr val="CC00CC"/>
                </a:solidFill>
                <a:latin typeface="Seoge UI"/>
              </a:rPr>
              <a:t>“Justin”</a:t>
            </a:r>
            <a:endParaRPr lang="en-US" sz="2400" dirty="0">
              <a:solidFill>
                <a:srgbClr val="CC00CC"/>
              </a:solidFill>
              <a:latin typeface="Seoge UI"/>
            </a:endParaRPr>
          </a:p>
        </p:txBody>
      </p:sp>
    </p:spTree>
    <p:extLst>
      <p:ext uri="{BB962C8B-B14F-4D97-AF65-F5344CB8AC3E}">
        <p14:creationId xmlns:p14="http://schemas.microsoft.com/office/powerpoint/2010/main" val="3074914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latin typeface="Seoge UI"/>
            </a:endParaRPr>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36</a:t>
            </a:fld>
            <a:endParaRPr lang="en-US" dirty="0"/>
          </a:p>
        </p:txBody>
      </p:sp>
      <p:sp>
        <p:nvSpPr>
          <p:cNvPr id="4" name="Title 3"/>
          <p:cNvSpPr>
            <a:spLocks noGrp="1"/>
          </p:cNvSpPr>
          <p:nvPr>
            <p:ph type="title"/>
          </p:nvPr>
        </p:nvSpPr>
        <p:spPr/>
        <p:txBody>
          <a:bodyPr/>
          <a:lstStyle/>
          <a:p>
            <a:r>
              <a:rPr lang="en-US" dirty="0">
                <a:latin typeface="Seoge UI"/>
              </a:rPr>
              <a:t>Challenges with Basic ranking scheme</a:t>
            </a:r>
          </a:p>
        </p:txBody>
      </p:sp>
      <p:graphicFrame>
        <p:nvGraphicFramePr>
          <p:cNvPr id="8" name="Table 7"/>
          <p:cNvGraphicFramePr>
            <a:graphicFrameLocks noGrp="1"/>
          </p:cNvGraphicFramePr>
          <p:nvPr>
            <p:extLst>
              <p:ext uri="{D42A27DB-BD31-4B8C-83A1-F6EECF244321}">
                <p14:modId xmlns:p14="http://schemas.microsoft.com/office/powerpoint/2010/main" val="735715531"/>
              </p:ext>
            </p:extLst>
          </p:nvPr>
        </p:nvGraphicFramePr>
        <p:xfrm>
          <a:off x="823671" y="2500411"/>
          <a:ext cx="5490865" cy="1371600"/>
        </p:xfrm>
        <a:graphic>
          <a:graphicData uri="http://schemas.openxmlformats.org/drawingml/2006/table">
            <a:tbl>
              <a:tblPr firstRow="1" bandRow="1">
                <a:tableStyleId>{5C22544A-7EE6-4342-B048-85BDC9FD1C3A}</a:tableStyleId>
              </a:tblPr>
              <a:tblGrid>
                <a:gridCol w="2667152">
                  <a:extLst>
                    <a:ext uri="{9D8B030D-6E8A-4147-A177-3AD203B41FA5}">
                      <a16:colId xmlns:a16="http://schemas.microsoft.com/office/drawing/2014/main" val="20000"/>
                    </a:ext>
                  </a:extLst>
                </a:gridCol>
                <a:gridCol w="2823713">
                  <a:extLst>
                    <a:ext uri="{9D8B030D-6E8A-4147-A177-3AD203B41FA5}">
                      <a16:colId xmlns:a16="http://schemas.microsoft.com/office/drawing/2014/main" val="20001"/>
                    </a:ext>
                  </a:extLst>
                </a:gridCol>
              </a:tblGrid>
              <a:tr h="0">
                <a:tc>
                  <a:txBody>
                    <a:bodyPr/>
                    <a:lstStyle/>
                    <a:p>
                      <a:r>
                        <a:rPr lang="en-US" sz="2400" dirty="0">
                          <a:latin typeface="Seoge UI"/>
                        </a:rPr>
                        <a:t>Input</a:t>
                      </a: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smtClean="0">
                          <a:latin typeface="Seoge UI"/>
                        </a:rPr>
                        <a:t>Justin</a:t>
                      </a:r>
                      <a:r>
                        <a:rPr lang="en-US" sz="2400" baseline="0" dirty="0" smtClean="0">
                          <a:latin typeface="Seoge UI"/>
                        </a:rPr>
                        <a:t> </a:t>
                      </a:r>
                      <a:r>
                        <a:rPr lang="en-US" sz="2400" dirty="0" smtClean="0">
                          <a:latin typeface="Seoge UI"/>
                        </a:rPr>
                        <a:t>Gottschlich</a:t>
                      </a:r>
                      <a:endParaRPr lang="en-US" sz="2400" dirty="0">
                        <a:latin typeface="Seoge UI"/>
                      </a:endParaRPr>
                    </a:p>
                  </a:txBody>
                  <a:tcPr/>
                </a:tc>
                <a:tc>
                  <a:txBody>
                    <a:bodyPr/>
                    <a:lstStyle/>
                    <a:p>
                      <a:r>
                        <a:rPr lang="en-US" sz="2400" dirty="0" smtClean="0">
                          <a:latin typeface="Seoge UI"/>
                        </a:rPr>
                        <a:t>Gottschlich, Justin</a:t>
                      </a:r>
                      <a:endParaRPr lang="en-US" sz="2400" dirty="0">
                        <a:latin typeface="Seoge UI"/>
                      </a:endParaRPr>
                    </a:p>
                  </a:txBody>
                  <a:tcPr/>
                </a:tc>
                <a:extLst>
                  <a:ext uri="{0D108BD9-81ED-4DB2-BD59-A6C34878D82A}">
                    <a16:rowId xmlns:a16="http://schemas.microsoft.com/office/drawing/2014/main" val="10001"/>
                  </a:ext>
                </a:extLst>
              </a:tr>
              <a:tr h="370840">
                <a:tc>
                  <a:txBody>
                    <a:bodyPr/>
                    <a:lstStyle/>
                    <a:p>
                      <a:r>
                        <a:rPr lang="en-US" sz="2400" dirty="0" smtClean="0">
                          <a:latin typeface="Seoge UI"/>
                        </a:rPr>
                        <a:t>Faouzi Atig</a:t>
                      </a:r>
                      <a:endParaRPr lang="en-US" sz="2400" dirty="0">
                        <a:latin typeface="Seoge UI"/>
                      </a:endParaRPr>
                    </a:p>
                  </a:txBody>
                  <a:tcPr/>
                </a:tc>
                <a:tc>
                  <a:txBody>
                    <a:bodyPr/>
                    <a:lstStyle/>
                    <a:p>
                      <a:r>
                        <a:rPr lang="en-US" sz="2400" dirty="0" smtClean="0">
                          <a:latin typeface="Seoge UI"/>
                        </a:rPr>
                        <a:t>Atig,</a:t>
                      </a:r>
                      <a:r>
                        <a:rPr lang="en-US" sz="2400" baseline="0" dirty="0" smtClean="0">
                          <a:latin typeface="Seoge UI"/>
                        </a:rPr>
                        <a:t>  Faouzi</a:t>
                      </a:r>
                      <a:endParaRPr lang="en-US" sz="2400" dirty="0">
                        <a:latin typeface="Seoge UI"/>
                      </a:endParaRP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1408078" y="3980645"/>
            <a:ext cx="5381829" cy="830997"/>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dirty="0">
                <a:solidFill>
                  <a:srgbClr val="CC00CC"/>
                </a:solidFill>
                <a:latin typeface="Seoge UI"/>
              </a:rPr>
              <a:t>2</a:t>
            </a:r>
            <a:r>
              <a:rPr lang="en-US" sz="2400" baseline="30000" dirty="0">
                <a:solidFill>
                  <a:srgbClr val="CC00CC"/>
                </a:solidFill>
                <a:latin typeface="Seoge UI"/>
              </a:rPr>
              <a:t>nd</a:t>
            </a:r>
            <a:r>
              <a:rPr lang="en-US" sz="2400" dirty="0">
                <a:latin typeface="Seoge UI"/>
              </a:rPr>
              <a:t> Word + </a:t>
            </a:r>
            <a:r>
              <a:rPr lang="en-US" sz="2400" dirty="0">
                <a:solidFill>
                  <a:srgbClr val="CC00CC"/>
                </a:solidFill>
                <a:latin typeface="Seoge UI"/>
              </a:rPr>
              <a:t>“,    ‘’ </a:t>
            </a:r>
            <a:r>
              <a:rPr lang="en-US" sz="2400" dirty="0">
                <a:latin typeface="Seoge UI"/>
              </a:rPr>
              <a:t>+ </a:t>
            </a:r>
            <a:r>
              <a:rPr lang="en-US" sz="2400" dirty="0">
                <a:solidFill>
                  <a:srgbClr val="CC00CC"/>
                </a:solidFill>
                <a:latin typeface="Seoge UI"/>
              </a:rPr>
              <a:t>1</a:t>
            </a:r>
            <a:r>
              <a:rPr lang="en-US" sz="2400" baseline="30000" dirty="0">
                <a:solidFill>
                  <a:srgbClr val="CC00CC"/>
                </a:solidFill>
                <a:latin typeface="Seoge UI"/>
              </a:rPr>
              <a:t>st</a:t>
            </a:r>
            <a:r>
              <a:rPr lang="en-US" sz="2400" dirty="0">
                <a:latin typeface="Seoge UI"/>
              </a:rPr>
              <a:t> Word</a:t>
            </a:r>
          </a:p>
          <a:p>
            <a:pPr marL="342900" indent="-342900">
              <a:spcBef>
                <a:spcPts val="0"/>
              </a:spcBef>
              <a:buFont typeface="Arial" panose="020B0604020202020204" pitchFamily="34" charset="0"/>
              <a:buChar char="•"/>
            </a:pPr>
            <a:r>
              <a:rPr lang="en-US" sz="2400" dirty="0">
                <a:solidFill>
                  <a:srgbClr val="CC00CC"/>
                </a:solidFill>
                <a:latin typeface="Seoge UI"/>
              </a:rPr>
              <a:t>“Gottschlich,   Justin”</a:t>
            </a:r>
          </a:p>
        </p:txBody>
      </p:sp>
      <p:sp>
        <p:nvSpPr>
          <p:cNvPr id="7" name="Rectangle 6"/>
          <p:cNvSpPr/>
          <p:nvPr/>
        </p:nvSpPr>
        <p:spPr>
          <a:xfrm>
            <a:off x="334752" y="4811642"/>
            <a:ext cx="7850222" cy="1384995"/>
          </a:xfrm>
          <a:prstGeom prst="rect">
            <a:avLst/>
          </a:prstGeom>
        </p:spPr>
        <p:txBody>
          <a:bodyPr wrap="square">
            <a:spAutoFit/>
          </a:bodyPr>
          <a:lstStyle/>
          <a:p>
            <a:pPr algn="ctr">
              <a:spcBef>
                <a:spcPts val="0"/>
              </a:spcBef>
            </a:pPr>
            <a:r>
              <a:rPr lang="en-US" sz="2400" dirty="0">
                <a:solidFill>
                  <a:srgbClr val="C00000"/>
                </a:solidFill>
                <a:latin typeface="Seoge UI"/>
              </a:rPr>
              <a:t>How to select between</a:t>
            </a:r>
          </a:p>
          <a:p>
            <a:pPr algn="ctr">
              <a:spcBef>
                <a:spcPts val="0"/>
              </a:spcBef>
            </a:pPr>
            <a:r>
              <a:rPr lang="en-US" sz="2400" dirty="0">
                <a:solidFill>
                  <a:srgbClr val="C00000"/>
                </a:solidFill>
                <a:latin typeface="Seoge UI"/>
              </a:rPr>
              <a:t>Fewer larger constants vs. More smaller constants?</a:t>
            </a:r>
          </a:p>
          <a:p>
            <a:pPr lvl="1"/>
            <a:r>
              <a:rPr lang="en-US" sz="2400" u="sng" dirty="0">
                <a:solidFill>
                  <a:schemeClr val="accent6"/>
                </a:solidFill>
                <a:latin typeface="Seoge UI"/>
              </a:rPr>
              <a:t>Idea:</a:t>
            </a:r>
            <a:r>
              <a:rPr lang="en-US" sz="2400" dirty="0">
                <a:solidFill>
                  <a:schemeClr val="accent6"/>
                </a:solidFill>
                <a:latin typeface="Seoge UI"/>
              </a:rPr>
              <a:t> Associate numeric weights with constants.</a:t>
            </a:r>
          </a:p>
        </p:txBody>
      </p:sp>
      <p:sp>
        <p:nvSpPr>
          <p:cNvPr id="11" name="TextBox 10"/>
          <p:cNvSpPr txBox="1"/>
          <p:nvPr/>
        </p:nvSpPr>
        <p:spPr>
          <a:xfrm>
            <a:off x="-48883" y="6488668"/>
            <a:ext cx="8865079" cy="369332"/>
          </a:xfrm>
          <a:prstGeom prst="rect">
            <a:avLst/>
          </a:prstGeom>
          <a:noFill/>
        </p:spPr>
        <p:txBody>
          <a:bodyPr wrap="square" rtlCol="0">
            <a:spAutoFit/>
          </a:bodyPr>
          <a:lstStyle/>
          <a:p>
            <a:pPr>
              <a:spcBef>
                <a:spcPts val="0"/>
              </a:spcBef>
            </a:pPr>
            <a:r>
              <a:rPr lang="en-US" sz="1800" i="1" dirty="0" smtClean="0">
                <a:solidFill>
                  <a:srgbClr val="C00000"/>
                </a:solidFill>
                <a:latin typeface="Seoge UI"/>
              </a:rPr>
              <a:t>Predicting </a:t>
            </a:r>
            <a:r>
              <a:rPr lang="en-US" sz="1800" i="1" dirty="0">
                <a:solidFill>
                  <a:srgbClr val="C00000"/>
                </a:solidFill>
                <a:latin typeface="Seoge UI"/>
              </a:rPr>
              <a:t>a correct program in Programming by </a:t>
            </a:r>
            <a:r>
              <a:rPr lang="en-US" sz="1800" i="1" dirty="0" smtClean="0">
                <a:solidFill>
                  <a:srgbClr val="C00000"/>
                </a:solidFill>
                <a:latin typeface="Seoge UI"/>
              </a:rPr>
              <a:t>Example</a:t>
            </a:r>
            <a:r>
              <a:rPr lang="en-US" sz="1800" dirty="0" smtClean="0">
                <a:solidFill>
                  <a:srgbClr val="C00000"/>
                </a:solidFill>
                <a:latin typeface="Seoge UI"/>
              </a:rPr>
              <a:t>; CAV 2015; Singh, Gulwani</a:t>
            </a:r>
            <a:endParaRPr lang="en-US" sz="1800" dirty="0">
              <a:solidFill>
                <a:srgbClr val="C00000"/>
              </a:solidFill>
              <a:latin typeface="Seoge UI"/>
            </a:endParaRPr>
          </a:p>
        </p:txBody>
      </p:sp>
    </p:spTree>
    <p:extLst>
      <p:ext uri="{BB962C8B-B14F-4D97-AF65-F5344CB8AC3E}">
        <p14:creationId xmlns:p14="http://schemas.microsoft.com/office/powerpoint/2010/main" val="2271702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37</a:t>
            </a:fld>
            <a:endParaRPr lang="en-US" dirty="0"/>
          </a:p>
        </p:txBody>
      </p:sp>
      <p:sp>
        <p:nvSpPr>
          <p:cNvPr id="4" name="Title 3"/>
          <p:cNvSpPr>
            <a:spLocks noGrp="1"/>
          </p:cNvSpPr>
          <p:nvPr>
            <p:ph type="title"/>
          </p:nvPr>
        </p:nvSpPr>
        <p:spPr>
          <a:xfrm>
            <a:off x="-407285" y="304800"/>
            <a:ext cx="9950118" cy="609600"/>
          </a:xfrm>
        </p:spPr>
        <p:txBody>
          <a:bodyPr/>
          <a:lstStyle/>
          <a:p>
            <a:r>
              <a:rPr lang="en-US" sz="2500" dirty="0" smtClean="0">
                <a:latin typeface="Segoe UI" panose="020B0502040204020203" pitchFamily="34" charset="0"/>
                <a:cs typeface="Segoe UI" panose="020B0502040204020203" pitchFamily="34" charset="0"/>
              </a:rPr>
              <a:t>Comparison of Ranking Strategies over </a:t>
            </a:r>
            <a:r>
              <a:rPr lang="en-US" sz="2500" dirty="0" err="1" smtClean="0">
                <a:latin typeface="Segoe UI" panose="020B0502040204020203" pitchFamily="34" charset="0"/>
                <a:cs typeface="Segoe UI" panose="020B0502040204020203" pitchFamily="34" charset="0"/>
              </a:rPr>
              <a:t>FlashFill</a:t>
            </a:r>
            <a:r>
              <a:rPr lang="en-US" sz="2500" dirty="0" smtClean="0">
                <a:latin typeface="Segoe UI" panose="020B0502040204020203" pitchFamily="34" charset="0"/>
                <a:cs typeface="Segoe UI" panose="020B0502040204020203" pitchFamily="34" charset="0"/>
              </a:rPr>
              <a:t> Benchmarks</a:t>
            </a:r>
            <a:endParaRPr lang="en-US" sz="2500" dirty="0">
              <a:latin typeface="Segoe UI" panose="020B0502040204020203" pitchFamily="34" charset="0"/>
              <a:cs typeface="Segoe UI" panose="020B05020402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66397178"/>
              </p:ext>
            </p:extLst>
          </p:nvPr>
        </p:nvGraphicFramePr>
        <p:xfrm>
          <a:off x="1511507" y="4622072"/>
          <a:ext cx="6795541" cy="1280160"/>
        </p:xfrm>
        <a:graphic>
          <a:graphicData uri="http://schemas.openxmlformats.org/drawingml/2006/table">
            <a:tbl>
              <a:tblPr firstRow="1" bandRow="1">
                <a:tableStyleId>{5C22544A-7EE6-4342-B048-85BDC9FD1C3A}</a:tableStyleId>
              </a:tblPr>
              <a:tblGrid>
                <a:gridCol w="1653915">
                  <a:extLst>
                    <a:ext uri="{9D8B030D-6E8A-4147-A177-3AD203B41FA5}">
                      <a16:colId xmlns:a16="http://schemas.microsoft.com/office/drawing/2014/main" val="20000"/>
                    </a:ext>
                  </a:extLst>
                </a:gridCol>
                <a:gridCol w="5141626">
                  <a:extLst>
                    <a:ext uri="{9D8B030D-6E8A-4147-A177-3AD203B41FA5}">
                      <a16:colId xmlns:a16="http://schemas.microsoft.com/office/drawing/2014/main" val="20001"/>
                    </a:ext>
                  </a:extLst>
                </a:gridCol>
              </a:tblGrid>
              <a:tr h="370840">
                <a:tc>
                  <a:txBody>
                    <a:bodyPr/>
                    <a:lstStyle/>
                    <a:p>
                      <a:r>
                        <a:rPr lang="en-US" sz="2200" dirty="0" smtClean="0">
                          <a:latin typeface="Segoe UI" panose="020B0502040204020203" pitchFamily="34" charset="0"/>
                          <a:cs typeface="Segoe UI" panose="020B0502040204020203" pitchFamily="34" charset="0"/>
                        </a:rPr>
                        <a:t>Strategy</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Average # of examples required</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sz="2200" dirty="0" smtClean="0">
                          <a:latin typeface="Segoe UI" panose="020B0502040204020203" pitchFamily="34" charset="0"/>
                          <a:cs typeface="Segoe UI" panose="020B0502040204020203" pitchFamily="34" charset="0"/>
                        </a:rPr>
                        <a:t>Basic</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4.17</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sz="2200" dirty="0" smtClean="0">
                          <a:latin typeface="Segoe UI" panose="020B0502040204020203" pitchFamily="34" charset="0"/>
                          <a:cs typeface="Segoe UI" panose="020B0502040204020203" pitchFamily="34" charset="0"/>
                        </a:rPr>
                        <a:t>Learning</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1.48</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97" y="990648"/>
            <a:ext cx="8138160" cy="3421380"/>
          </a:xfrm>
          <a:prstGeom prst="rect">
            <a:avLst/>
          </a:prstGeom>
        </p:spPr>
      </p:pic>
      <p:sp>
        <p:nvSpPr>
          <p:cNvPr id="5" name="TextBox 4"/>
          <p:cNvSpPr txBox="1"/>
          <p:nvPr/>
        </p:nvSpPr>
        <p:spPr>
          <a:xfrm>
            <a:off x="3064215" y="1254052"/>
            <a:ext cx="992219" cy="338554"/>
          </a:xfrm>
          <a:prstGeom prst="rect">
            <a:avLst/>
          </a:prstGeom>
          <a:solidFill>
            <a:schemeClr val="bg1"/>
          </a:solidFill>
        </p:spPr>
        <p:txBody>
          <a:bodyPr wrap="square" rtlCol="0">
            <a:spAutoFit/>
          </a:bodyPr>
          <a:lstStyle/>
          <a:p>
            <a:r>
              <a:rPr lang="en-US" sz="1600" dirty="0" smtClean="0"/>
              <a:t>Basic</a:t>
            </a:r>
            <a:endParaRPr lang="en-US" sz="1600" dirty="0"/>
          </a:p>
        </p:txBody>
      </p:sp>
      <p:sp>
        <p:nvSpPr>
          <p:cNvPr id="9" name="TextBox 8"/>
          <p:cNvSpPr txBox="1"/>
          <p:nvPr/>
        </p:nvSpPr>
        <p:spPr>
          <a:xfrm>
            <a:off x="5165386" y="1263780"/>
            <a:ext cx="1235413" cy="338554"/>
          </a:xfrm>
          <a:prstGeom prst="rect">
            <a:avLst/>
          </a:prstGeom>
          <a:solidFill>
            <a:schemeClr val="bg1"/>
          </a:solidFill>
        </p:spPr>
        <p:txBody>
          <a:bodyPr wrap="square" rtlCol="0">
            <a:spAutoFit/>
          </a:bodyPr>
          <a:lstStyle/>
          <a:p>
            <a:r>
              <a:rPr lang="en-US" sz="1600" dirty="0" smtClean="0"/>
              <a:t>Learning</a:t>
            </a:r>
            <a:endParaRPr lang="en-US" sz="1600" dirty="0"/>
          </a:p>
        </p:txBody>
      </p:sp>
      <p:sp>
        <p:nvSpPr>
          <p:cNvPr id="10" name="TextBox 9"/>
          <p:cNvSpPr txBox="1"/>
          <p:nvPr/>
        </p:nvSpPr>
        <p:spPr>
          <a:xfrm>
            <a:off x="-48883" y="6488668"/>
            <a:ext cx="8865079" cy="369332"/>
          </a:xfrm>
          <a:prstGeom prst="rect">
            <a:avLst/>
          </a:prstGeom>
          <a:noFill/>
        </p:spPr>
        <p:txBody>
          <a:bodyPr wrap="square" rtlCol="0">
            <a:spAutoFit/>
          </a:bodyPr>
          <a:lstStyle/>
          <a:p>
            <a:pPr>
              <a:spcBef>
                <a:spcPts val="0"/>
              </a:spcBef>
            </a:pPr>
            <a:r>
              <a:rPr lang="en-US" sz="1800" i="1" dirty="0" smtClean="0">
                <a:solidFill>
                  <a:srgbClr val="C00000"/>
                </a:solidFill>
                <a:latin typeface="Seoge UI"/>
              </a:rPr>
              <a:t>Predicting </a:t>
            </a:r>
            <a:r>
              <a:rPr lang="en-US" sz="1800" i="1" dirty="0">
                <a:solidFill>
                  <a:srgbClr val="C00000"/>
                </a:solidFill>
                <a:latin typeface="Seoge UI"/>
              </a:rPr>
              <a:t>a correct program in Programming by </a:t>
            </a:r>
            <a:r>
              <a:rPr lang="en-US" sz="1800" i="1" dirty="0" smtClean="0">
                <a:solidFill>
                  <a:srgbClr val="C00000"/>
                </a:solidFill>
                <a:latin typeface="Seoge UI"/>
              </a:rPr>
              <a:t>Example</a:t>
            </a:r>
            <a:r>
              <a:rPr lang="en-US" sz="1800" dirty="0" smtClean="0">
                <a:solidFill>
                  <a:srgbClr val="C00000"/>
                </a:solidFill>
                <a:latin typeface="Seoge UI"/>
              </a:rPr>
              <a:t>; CAV 2015; Singh, Gulwani</a:t>
            </a:r>
            <a:endParaRPr lang="en-US" sz="1800" dirty="0">
              <a:solidFill>
                <a:srgbClr val="C00000"/>
              </a:solidFill>
              <a:latin typeface="Seoge UI"/>
            </a:endParaRPr>
          </a:p>
        </p:txBody>
      </p:sp>
    </p:spTree>
    <p:extLst>
      <p:ext uri="{BB962C8B-B14F-4D97-AF65-F5344CB8AC3E}">
        <p14:creationId xmlns:p14="http://schemas.microsoft.com/office/powerpoint/2010/main" val="183877490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FlashFill</a:t>
            </a:r>
            <a:r>
              <a:rPr lang="en-US" sz="4000" dirty="0" smtClean="0">
                <a:solidFill>
                  <a:schemeClr val="accent2"/>
                </a:solidFill>
                <a:latin typeface="Segoe UI" panose="020B0502040204020203" pitchFamily="34" charset="0"/>
                <a:cs typeface="Segoe UI" panose="020B0502040204020203" pitchFamily="34" charset="0"/>
              </a:rPr>
              <a:t> Ranking Demo</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38</a:t>
            </a:fld>
            <a:endParaRPr lang="en-US" dirty="0"/>
          </a:p>
        </p:txBody>
      </p:sp>
    </p:spTree>
    <p:extLst>
      <p:ext uri="{BB962C8B-B14F-4D97-AF65-F5344CB8AC3E}">
        <p14:creationId xmlns:p14="http://schemas.microsoft.com/office/powerpoint/2010/main" val="6220793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84" y="1533511"/>
            <a:ext cx="1821095" cy="17622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511" y="1555059"/>
            <a:ext cx="1731952" cy="1740656"/>
          </a:xfrm>
          <a:prstGeom prst="rect">
            <a:avLst/>
          </a:prstGeom>
        </p:spPr>
      </p:pic>
      <p:sp>
        <p:nvSpPr>
          <p:cNvPr id="7" name="Right Arrow 13"/>
          <p:cNvSpPr/>
          <p:nvPr/>
        </p:nvSpPr>
        <p:spPr bwMode="auto">
          <a:xfrm>
            <a:off x="2897627" y="2282575"/>
            <a:ext cx="2152778" cy="349436"/>
          </a:xfrm>
          <a:prstGeom prst="rightArrow">
            <a:avLst/>
          </a:prstGeom>
          <a:solidFill>
            <a:srgbClr val="00B05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685800"/>
            <a:endParaRPr lang="en-US" sz="1500" dirty="0"/>
          </a:p>
        </p:txBody>
      </p:sp>
      <p:sp>
        <p:nvSpPr>
          <p:cNvPr id="8" name="TextBox 7"/>
          <p:cNvSpPr txBox="1"/>
          <p:nvPr/>
        </p:nvSpPr>
        <p:spPr>
          <a:xfrm>
            <a:off x="2901264" y="1323408"/>
            <a:ext cx="2248173" cy="1015663"/>
          </a:xfrm>
          <a:prstGeom prst="rect">
            <a:avLst/>
          </a:prstGeom>
          <a:noFill/>
        </p:spPr>
        <p:txBody>
          <a:bodyPr wrap="square" rtlCol="0">
            <a:spAutoFit/>
          </a:bodyPr>
          <a:lstStyle/>
          <a:p>
            <a:pPr indent="-257175">
              <a:spcBef>
                <a:spcPts val="0"/>
              </a:spcBef>
              <a:buFont typeface="Arial" panose="020B0604020202020204" pitchFamily="34" charset="0"/>
              <a:buChar char="•"/>
            </a:pPr>
            <a:r>
              <a:rPr lang="en-US" dirty="0" smtClean="0">
                <a:latin typeface="Segoe UI" panose="020B0502040204020203" pitchFamily="34" charset="0"/>
                <a:cs typeface="Segoe UI" panose="020B0502040204020203" pitchFamily="34" charset="0"/>
              </a:rPr>
              <a:t>Transformation</a:t>
            </a:r>
          </a:p>
          <a:p>
            <a:pPr indent="-257175">
              <a:spcBef>
                <a:spcPts val="0"/>
              </a:spcBef>
              <a:buFont typeface="Arial" panose="020B0604020202020204" pitchFamily="34" charset="0"/>
              <a:buChar char="•"/>
            </a:pPr>
            <a:r>
              <a:rPr lang="en-US" dirty="0" smtClean="0">
                <a:latin typeface="Segoe UI" panose="020B0502040204020203" pitchFamily="34" charset="0"/>
                <a:cs typeface="Segoe UI" panose="020B0502040204020203" pitchFamily="34" charset="0"/>
              </a:rPr>
              <a:t>Extraction</a:t>
            </a:r>
            <a:endParaRPr lang="en-US" dirty="0">
              <a:latin typeface="Segoe UI" panose="020B0502040204020203" pitchFamily="34" charset="0"/>
              <a:cs typeface="Segoe UI" panose="020B0502040204020203" pitchFamily="34" charset="0"/>
            </a:endParaRPr>
          </a:p>
          <a:p>
            <a:pPr indent="-257175">
              <a:spcBef>
                <a:spcPts val="0"/>
              </a:spcBef>
              <a:buFont typeface="Arial" panose="020B0604020202020204" pitchFamily="34" charset="0"/>
              <a:buChar char="•"/>
            </a:pPr>
            <a:r>
              <a:rPr lang="en-US" dirty="0">
                <a:latin typeface="Segoe UI" panose="020B0502040204020203" pitchFamily="34" charset="0"/>
                <a:cs typeface="Segoe UI" panose="020B0502040204020203" pitchFamily="34" charset="0"/>
              </a:rPr>
              <a:t>Formatting</a:t>
            </a:r>
          </a:p>
        </p:txBody>
      </p:sp>
      <p:sp>
        <p:nvSpPr>
          <p:cNvPr id="9" name="Content Placeholder 1"/>
          <p:cNvSpPr txBox="1">
            <a:spLocks/>
          </p:cNvSpPr>
          <p:nvPr/>
        </p:nvSpPr>
        <p:spPr bwMode="auto">
          <a:xfrm>
            <a:off x="2494181" y="2611150"/>
            <a:ext cx="3544310" cy="94416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latin typeface="Segoe UI" panose="020B0502040204020203" pitchFamily="34" charset="0"/>
                <a:cs typeface="Segoe UI" panose="020B0502040204020203" pitchFamily="34" charset="0"/>
              </a:rPr>
              <a:t>Data scientists spend 80% time </a:t>
            </a:r>
            <a:r>
              <a:rPr lang="en-US" sz="2000" kern="0" dirty="0">
                <a:solidFill>
                  <a:srgbClr val="C00000"/>
                </a:solidFill>
                <a:latin typeface="Segoe UI" panose="020B0502040204020203" pitchFamily="34" charset="0"/>
                <a:cs typeface="Segoe UI" panose="020B0502040204020203" pitchFamily="34" charset="0"/>
              </a:rPr>
              <a:t>wrangling </a:t>
            </a:r>
            <a:r>
              <a:rPr lang="en-US" sz="2000" kern="0" dirty="0" smtClean="0">
                <a:solidFill>
                  <a:srgbClr val="C00000"/>
                </a:solidFill>
                <a:latin typeface="Segoe UI" panose="020B0502040204020203" pitchFamily="34" charset="0"/>
                <a:cs typeface="Segoe UI" panose="020B0502040204020203" pitchFamily="34" charset="0"/>
              </a:rPr>
              <a:t>data </a:t>
            </a:r>
            <a:r>
              <a:rPr lang="en-US" sz="2000" kern="0" dirty="0" smtClean="0">
                <a:latin typeface="Segoe UI" panose="020B0502040204020203" pitchFamily="34" charset="0"/>
                <a:cs typeface="Segoe UI" panose="020B0502040204020203" pitchFamily="34" charset="0"/>
              </a:rPr>
              <a:t>from raw form to a structured form.</a:t>
            </a:r>
            <a:endParaRPr lang="en-US" sz="2000" kern="0" dirty="0">
              <a:latin typeface="Segoe UI" panose="020B0502040204020203" pitchFamily="34" charset="0"/>
              <a:cs typeface="Segoe UI" panose="020B0502040204020203"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973969838"/>
              </p:ext>
            </p:extLst>
          </p:nvPr>
        </p:nvGraphicFramePr>
        <p:xfrm>
          <a:off x="102231" y="4407967"/>
          <a:ext cx="3059926" cy="1798320"/>
        </p:xfrm>
        <a:graphic>
          <a:graphicData uri="http://schemas.openxmlformats.org/drawingml/2006/table">
            <a:tbl>
              <a:tblPr firstRow="1" bandRow="1">
                <a:tableStyleId>{5C22544A-7EE6-4342-B048-85BDC9FD1C3A}</a:tableStyleId>
              </a:tblPr>
              <a:tblGrid>
                <a:gridCol w="3059926">
                  <a:extLst>
                    <a:ext uri="{9D8B030D-6E8A-4147-A177-3AD203B41FA5}">
                      <a16:colId xmlns:a16="http://schemas.microsoft.com/office/drawing/2014/main" val="3649857162"/>
                    </a:ext>
                  </a:extLst>
                </a:gridCol>
              </a:tblGrid>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Old</a:t>
                      </a:r>
                    </a:p>
                  </a:txBody>
                  <a:tcPr marL="68580" marR="68580" marT="34290" marB="34290"/>
                </a:tc>
                <a:extLst>
                  <a:ext uri="{0D108BD9-81ED-4DB2-BD59-A6C34878D82A}">
                    <a16:rowId xmlns:a16="http://schemas.microsoft.com/office/drawing/2014/main" val="2963582389"/>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600" kern="1200" dirty="0">
                          <a:solidFill>
                            <a:schemeClr val="dk1"/>
                          </a:solidFill>
                          <a:effectLst/>
                          <a:latin typeface="Segoe UI" panose="020B0502040204020203" pitchFamily="34" charset="0"/>
                          <a:ea typeface="+mn-ea"/>
                          <a:cs typeface="Segoe UI" panose="020B0502040204020203" pitchFamily="34" charset="0"/>
                        </a:rPr>
                        <a:t>  FROM </a:t>
                      </a:r>
                      <a:r>
                        <a:rPr lang="en-US" sz="16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600" kern="1200" dirty="0">
                        <a:solidFill>
                          <a:schemeClr val="dk1"/>
                        </a:solidFill>
                        <a:effectLst/>
                        <a:latin typeface="Segoe UI" panose="020B0502040204020203" pitchFamily="34" charset="0"/>
                        <a:ea typeface="+mn-ea"/>
                        <a:cs typeface="Segoe UI" panose="020B0502040204020203" pitchFamily="34" charset="0"/>
                      </a:endParaRPr>
                    </a:p>
                    <a:p>
                      <a:r>
                        <a:rPr lang="en-US" sz="1600" kern="1200" dirty="0">
                          <a:solidFill>
                            <a:schemeClr val="dk1"/>
                          </a:solidFill>
                          <a:effectLst/>
                          <a:latin typeface="Segoe UI" panose="020B0502040204020203" pitchFamily="34" charset="0"/>
                          <a:ea typeface="+mn-ea"/>
                          <a:cs typeface="Segoe UI" panose="020B0502040204020203" pitchFamily="34" charset="0"/>
                        </a:rPr>
                        <a:t>  ORDER BY 1, 2 DESC;</a:t>
                      </a:r>
                    </a:p>
                  </a:txBody>
                  <a:tcPr marL="68580" marR="68580" marT="34290" marB="34290"/>
                </a:tc>
                <a:extLst>
                  <a:ext uri="{0D108BD9-81ED-4DB2-BD59-A6C34878D82A}">
                    <a16:rowId xmlns:a16="http://schemas.microsoft.com/office/drawing/2014/main" val="193107586"/>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RAISERROR @err @message</a:t>
                      </a:r>
                    </a:p>
                    <a:p>
                      <a:r>
                        <a:rPr lang="en-US" sz="1400" kern="1200" dirty="0">
                          <a:solidFill>
                            <a:schemeClr val="dk1"/>
                          </a:solidFill>
                          <a:effectLst/>
                          <a:latin typeface="Segoe UI" panose="020B0502040204020203" pitchFamily="34" charset="0"/>
                          <a:ea typeface="+mn-ea"/>
                          <a:cs typeface="Segoe UI" panose="020B0502040204020203" pitchFamily="34" charset="0"/>
                        </a:rPr>
                        <a:t>RAISERROR ('RAISERROR TEST',16,1)</a:t>
                      </a:r>
                      <a:endParaRPr lang="en-US" sz="1400" dirty="0">
                        <a:latin typeface="Segoe UI" panose="020B0502040204020203" pitchFamily="34" charset="0"/>
                        <a:cs typeface="Segoe UI" panose="020B0502040204020203" pitchFamily="34" charset="0"/>
                      </a:endParaRPr>
                    </a:p>
                  </a:txBody>
                  <a:tcPr marL="68580" marR="68580" marT="34290" marB="34290"/>
                </a:tc>
                <a:extLst>
                  <a:ext uri="{0D108BD9-81ED-4DB2-BD59-A6C34878D82A}">
                    <a16:rowId xmlns:a16="http://schemas.microsoft.com/office/drawing/2014/main" val="412123232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84036783"/>
              </p:ext>
            </p:extLst>
          </p:nvPr>
        </p:nvGraphicFramePr>
        <p:xfrm>
          <a:off x="6159259" y="4337915"/>
          <a:ext cx="2931375" cy="1767840"/>
        </p:xfrm>
        <a:graphic>
          <a:graphicData uri="http://schemas.openxmlformats.org/drawingml/2006/table">
            <a:tbl>
              <a:tblPr firstRow="1" bandRow="1">
                <a:tableStyleId>{5C22544A-7EE6-4342-B048-85BDC9FD1C3A}</a:tableStyleId>
              </a:tblPr>
              <a:tblGrid>
                <a:gridCol w="2931375">
                  <a:extLst>
                    <a:ext uri="{9D8B030D-6E8A-4147-A177-3AD203B41FA5}">
                      <a16:colId xmlns:a16="http://schemas.microsoft.com/office/drawing/2014/main" val="196813961"/>
                    </a:ext>
                  </a:extLst>
                </a:gridCol>
              </a:tblGrid>
              <a:tr h="278130">
                <a:tc>
                  <a:txBody>
                    <a:bodyPr/>
                    <a:lstStyle/>
                    <a:p>
                      <a:pPr algn="ctr"/>
                      <a:r>
                        <a:rPr lang="en-US" sz="1400" dirty="0">
                          <a:latin typeface="Segoe UI" panose="020B0502040204020203" pitchFamily="34" charset="0"/>
                          <a:cs typeface="Segoe UI" panose="020B0502040204020203" pitchFamily="34" charset="0"/>
                        </a:rPr>
                        <a:t>New</a:t>
                      </a:r>
                    </a:p>
                  </a:txBody>
                  <a:tcPr marL="68580" marR="68580" marT="34290" marB="34290"/>
                </a:tc>
                <a:extLst>
                  <a:ext uri="{0D108BD9-81ED-4DB2-BD59-A6C34878D82A}">
                    <a16:rowId xmlns:a16="http://schemas.microsoft.com/office/drawing/2014/main" val="2963582389"/>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600" kern="1200" dirty="0">
                          <a:solidFill>
                            <a:schemeClr val="dk1"/>
                          </a:solidFill>
                          <a:effectLst/>
                          <a:latin typeface="Segoe UI" panose="020B0502040204020203" pitchFamily="34" charset="0"/>
                          <a:ea typeface="+mn-ea"/>
                          <a:cs typeface="Segoe UI" panose="020B0502040204020203" pitchFamily="34" charset="0"/>
                        </a:rPr>
                        <a:t>  FROM </a:t>
                      </a:r>
                      <a:r>
                        <a:rPr lang="en-US" sz="16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600" kern="1200" dirty="0">
                        <a:solidFill>
                          <a:schemeClr val="dk1"/>
                        </a:solidFill>
                        <a:effectLst/>
                        <a:latin typeface="Segoe UI" panose="020B0502040204020203" pitchFamily="34" charset="0"/>
                        <a:ea typeface="+mn-ea"/>
                        <a:cs typeface="Segoe UI" panose="020B0502040204020203" pitchFamily="34" charset="0"/>
                      </a:endParaRPr>
                    </a:p>
                    <a:p>
                      <a:r>
                        <a:rPr lang="en-US" sz="1600" kern="1200" dirty="0">
                          <a:solidFill>
                            <a:schemeClr val="dk1"/>
                          </a:solidFill>
                          <a:effectLst/>
                          <a:latin typeface="Segoe UI" panose="020B0502040204020203" pitchFamily="34" charset="0"/>
                          <a:ea typeface="+mn-ea"/>
                          <a:cs typeface="Segoe UI" panose="020B0502040204020203" pitchFamily="34" charset="0"/>
                        </a:rPr>
                        <a:t>  ORDER BY foo, bar DESC;</a:t>
                      </a:r>
                    </a:p>
                  </a:txBody>
                  <a:tcPr marL="68580" marR="68580" marT="34290" marB="34290"/>
                </a:tc>
                <a:extLst>
                  <a:ext uri="{0D108BD9-81ED-4DB2-BD59-A6C34878D82A}">
                    <a16:rowId xmlns:a16="http://schemas.microsoft.com/office/drawing/2014/main" val="193107586"/>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T</a:t>
                      </a:r>
                      <a:r>
                        <a:rPr lang="en-US" sz="1600" kern="1200" dirty="0" smtClean="0">
                          <a:solidFill>
                            <a:schemeClr val="dk1"/>
                          </a:solidFill>
                          <a:effectLst/>
                          <a:latin typeface="Segoe UI" panose="020B0502040204020203" pitchFamily="34" charset="0"/>
                          <a:ea typeface="+mn-ea"/>
                          <a:cs typeface="Segoe UI" panose="020B0502040204020203" pitchFamily="34" charset="0"/>
                        </a:rPr>
                        <a:t>hrow </a:t>
                      </a:r>
                      <a:r>
                        <a:rPr lang="en-US" sz="1600" kern="1200" dirty="0">
                          <a:solidFill>
                            <a:schemeClr val="dk1"/>
                          </a:solidFill>
                          <a:effectLst/>
                          <a:latin typeface="Segoe UI" panose="020B0502040204020203" pitchFamily="34" charset="0"/>
                          <a:ea typeface="+mn-ea"/>
                          <a:cs typeface="Segoe UI" panose="020B0502040204020203" pitchFamily="34" charset="0"/>
                        </a:rPr>
                        <a:t>@err, @message, 1</a:t>
                      </a:r>
                    </a:p>
                    <a:p>
                      <a:r>
                        <a:rPr lang="en-US" sz="1400" kern="1200" dirty="0">
                          <a:solidFill>
                            <a:schemeClr val="dk1"/>
                          </a:solidFill>
                          <a:effectLst/>
                          <a:latin typeface="Segoe UI" panose="020B0502040204020203" pitchFamily="34" charset="0"/>
                          <a:ea typeface="+mn-ea"/>
                          <a:cs typeface="Segoe UI" panose="020B0502040204020203" pitchFamily="34" charset="0"/>
                        </a:rPr>
                        <a:t>Throw 99999, 'RAISERROR TEST', 1</a:t>
                      </a:r>
                      <a:endParaRPr lang="en-US" sz="1400" dirty="0">
                        <a:latin typeface="Segoe UI" panose="020B0502040204020203" pitchFamily="34" charset="0"/>
                        <a:cs typeface="Segoe UI" panose="020B0502040204020203" pitchFamily="34" charset="0"/>
                      </a:endParaRPr>
                    </a:p>
                  </a:txBody>
                  <a:tcPr marL="68580" marR="68580" marT="34290" marB="34290"/>
                </a:tc>
                <a:extLst>
                  <a:ext uri="{0D108BD9-81ED-4DB2-BD59-A6C34878D82A}">
                    <a16:rowId xmlns:a16="http://schemas.microsoft.com/office/drawing/2014/main" val="4121232322"/>
                  </a:ext>
                </a:extLst>
              </a:tr>
            </a:tbl>
          </a:graphicData>
        </a:graphic>
      </p:graphicFrame>
      <p:sp>
        <p:nvSpPr>
          <p:cNvPr id="18" name="Right Arrow 13"/>
          <p:cNvSpPr/>
          <p:nvPr/>
        </p:nvSpPr>
        <p:spPr bwMode="auto">
          <a:xfrm>
            <a:off x="3336228" y="5267354"/>
            <a:ext cx="2317883" cy="397276"/>
          </a:xfrm>
          <a:prstGeom prst="rightArrow">
            <a:avLst/>
          </a:prstGeom>
          <a:solidFill>
            <a:srgbClr val="00B05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685800"/>
            <a:endParaRPr lang="en-US" sz="1500" dirty="0"/>
          </a:p>
        </p:txBody>
      </p:sp>
      <p:sp>
        <p:nvSpPr>
          <p:cNvPr id="19" name="Content Placeholder 1"/>
          <p:cNvSpPr txBox="1">
            <a:spLocks/>
          </p:cNvSpPr>
          <p:nvPr/>
        </p:nvSpPr>
        <p:spPr bwMode="auto">
          <a:xfrm>
            <a:off x="3336228" y="5647500"/>
            <a:ext cx="2875152" cy="87651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latin typeface="Segoe UI" panose="020B0502040204020203" pitchFamily="34" charset="0"/>
                <a:cs typeface="Segoe UI" panose="020B0502040204020203" pitchFamily="34" charset="0"/>
              </a:rPr>
              <a:t>Developers spend 40% time in </a:t>
            </a:r>
            <a:r>
              <a:rPr lang="en-US" sz="2000" kern="0" dirty="0">
                <a:solidFill>
                  <a:srgbClr val="C00000"/>
                </a:solidFill>
                <a:latin typeface="Segoe UI" panose="020B0502040204020203" pitchFamily="34" charset="0"/>
                <a:cs typeface="Segoe UI" panose="020B0502040204020203" pitchFamily="34" charset="0"/>
              </a:rPr>
              <a:t>code refactoring </a:t>
            </a:r>
            <a:r>
              <a:rPr lang="en-US" sz="2000" kern="0" dirty="0">
                <a:latin typeface="Segoe UI" panose="020B0502040204020203" pitchFamily="34" charset="0"/>
                <a:cs typeface="Segoe UI" panose="020B0502040204020203" pitchFamily="34" charset="0"/>
              </a:rPr>
              <a:t>in migration</a:t>
            </a:r>
          </a:p>
        </p:txBody>
      </p:sp>
      <p:sp>
        <p:nvSpPr>
          <p:cNvPr id="14" name="TextBox 13"/>
          <p:cNvSpPr txBox="1"/>
          <p:nvPr/>
        </p:nvSpPr>
        <p:spPr>
          <a:xfrm>
            <a:off x="3224980" y="4407967"/>
            <a:ext cx="2934279" cy="877163"/>
          </a:xfrm>
          <a:prstGeom prst="rect">
            <a:avLst/>
          </a:prstGeom>
          <a:noFill/>
        </p:spPr>
        <p:txBody>
          <a:bodyPr wrap="square" rtlCol="0">
            <a:spAutoFit/>
          </a:bodyPr>
          <a:lstStyle/>
          <a:p>
            <a:pPr marL="257175" indent="-257175">
              <a:spcBef>
                <a:spcPts val="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On-prem to cloud</a:t>
            </a:r>
          </a:p>
          <a:p>
            <a:pPr marL="257175" indent="-257175">
              <a:spcBef>
                <a:spcPts val="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Company 1 to company 2</a:t>
            </a:r>
          </a:p>
          <a:p>
            <a:pPr marL="257175" indent="-257175">
              <a:spcBef>
                <a:spcPts val="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Old to new</a:t>
            </a:r>
          </a:p>
        </p:txBody>
      </p:sp>
      <p:sp>
        <p:nvSpPr>
          <p:cNvPr id="3" name="Title 2"/>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Killer Applications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58739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8" grpId="0" animBg="1"/>
      <p:bldP spid="19"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39</a:t>
            </a:fld>
            <a:endParaRPr lang="en-US" dirty="0"/>
          </a:p>
        </p:txBody>
      </p:sp>
      <p:sp>
        <p:nvSpPr>
          <p:cNvPr id="4" name="Title 3"/>
          <p:cNvSpPr>
            <a:spLocks noGrp="1"/>
          </p:cNvSpPr>
          <p:nvPr>
            <p:ph type="title"/>
          </p:nvPr>
        </p:nvSpPr>
        <p:spPr/>
        <p:txBody>
          <a:bodyPr/>
          <a:lstStyle/>
          <a:p>
            <a:r>
              <a:rPr lang="en-US" dirty="0">
                <a:latin typeface="Seoge UI"/>
              </a:rPr>
              <a:t>Challenges with Basic ranking scheme</a:t>
            </a:r>
          </a:p>
        </p:txBody>
      </p:sp>
      <p:sp>
        <p:nvSpPr>
          <p:cNvPr id="7" name="Rectangle 6"/>
          <p:cNvSpPr/>
          <p:nvPr/>
        </p:nvSpPr>
        <p:spPr>
          <a:xfrm>
            <a:off x="-48883" y="4689330"/>
            <a:ext cx="9241766" cy="984885"/>
          </a:xfrm>
          <a:prstGeom prst="rect">
            <a:avLst/>
          </a:prstGeom>
        </p:spPr>
        <p:txBody>
          <a:bodyPr wrap="square">
            <a:spAutoFit/>
          </a:bodyPr>
          <a:lstStyle/>
          <a:p>
            <a:pPr algn="ctr">
              <a:spcBef>
                <a:spcPts val="0"/>
              </a:spcBef>
            </a:pPr>
            <a:r>
              <a:rPr lang="en-US" sz="2400" dirty="0">
                <a:solidFill>
                  <a:srgbClr val="C00000"/>
                </a:solidFill>
                <a:latin typeface="Seoge UI"/>
              </a:rPr>
              <a:t>How to select between</a:t>
            </a:r>
          </a:p>
          <a:p>
            <a:pPr algn="ctr">
              <a:spcBef>
                <a:spcPts val="0"/>
              </a:spcBef>
            </a:pPr>
            <a:r>
              <a:rPr lang="en-US" sz="2400" dirty="0">
                <a:solidFill>
                  <a:srgbClr val="C00000"/>
                </a:solidFill>
                <a:latin typeface="Seoge UI"/>
              </a:rPr>
              <a:t>Same number of same-sized constants?</a:t>
            </a:r>
          </a:p>
          <a:p>
            <a:pPr lvl="0" algn="ctr">
              <a:spcBef>
                <a:spcPts val="0"/>
              </a:spcBef>
            </a:pPr>
            <a:endParaRPr lang="en-US" sz="1000" u="sng" dirty="0">
              <a:solidFill>
                <a:srgbClr val="0066FF"/>
              </a:solidFill>
              <a:latin typeface="Seoge UI"/>
            </a:endParaRPr>
          </a:p>
        </p:txBody>
      </p:sp>
      <p:graphicFrame>
        <p:nvGraphicFramePr>
          <p:cNvPr id="11" name="Table 10"/>
          <p:cNvGraphicFramePr>
            <a:graphicFrameLocks noGrp="1"/>
          </p:cNvGraphicFramePr>
          <p:nvPr>
            <p:extLst/>
          </p:nvPr>
        </p:nvGraphicFramePr>
        <p:xfrm>
          <a:off x="850360" y="2486298"/>
          <a:ext cx="5898203" cy="1371600"/>
        </p:xfrm>
        <a:graphic>
          <a:graphicData uri="http://schemas.openxmlformats.org/drawingml/2006/table">
            <a:tbl>
              <a:tblPr firstRow="1" bandRow="1">
                <a:tableStyleId>{5C22544A-7EE6-4342-B048-85BDC9FD1C3A}</a:tableStyleId>
              </a:tblPr>
              <a:tblGrid>
                <a:gridCol w="4336914">
                  <a:extLst>
                    <a:ext uri="{9D8B030D-6E8A-4147-A177-3AD203B41FA5}">
                      <a16:colId xmlns:a16="http://schemas.microsoft.com/office/drawing/2014/main" val="20000"/>
                    </a:ext>
                  </a:extLst>
                </a:gridCol>
                <a:gridCol w="1561289">
                  <a:extLst>
                    <a:ext uri="{9D8B030D-6E8A-4147-A177-3AD203B41FA5}">
                      <a16:colId xmlns:a16="http://schemas.microsoft.com/office/drawing/2014/main" val="20001"/>
                    </a:ext>
                  </a:extLst>
                </a:gridCol>
              </a:tblGrid>
              <a:tr h="0">
                <a:tc>
                  <a:txBody>
                    <a:bodyPr/>
                    <a:lstStyle/>
                    <a:p>
                      <a:r>
                        <a:rPr lang="en-US" sz="2400" dirty="0">
                          <a:latin typeface="Seoge UI"/>
                        </a:rPr>
                        <a:t>Input</a:t>
                      </a: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a:latin typeface="Seoge UI"/>
                        </a:rPr>
                        <a:t>Missing page numbers, 1993</a:t>
                      </a:r>
                    </a:p>
                  </a:txBody>
                  <a:tcPr/>
                </a:tc>
                <a:tc>
                  <a:txBody>
                    <a:bodyPr/>
                    <a:lstStyle/>
                    <a:p>
                      <a:r>
                        <a:rPr lang="en-US" sz="2400" dirty="0">
                          <a:latin typeface="Seoge UI"/>
                        </a:rPr>
                        <a:t>1993</a:t>
                      </a:r>
                    </a:p>
                  </a:txBody>
                  <a:tcPr/>
                </a:tc>
                <a:extLst>
                  <a:ext uri="{0D108BD9-81ED-4DB2-BD59-A6C34878D82A}">
                    <a16:rowId xmlns:a16="http://schemas.microsoft.com/office/drawing/2014/main" val="10001"/>
                  </a:ext>
                </a:extLst>
              </a:tr>
              <a:tr h="370840">
                <a:tc>
                  <a:txBody>
                    <a:bodyPr/>
                    <a:lstStyle/>
                    <a:p>
                      <a:r>
                        <a:rPr lang="en-US" sz="2400" dirty="0">
                          <a:latin typeface="Seoge UI"/>
                        </a:rPr>
                        <a:t>64-67, 1995</a:t>
                      </a:r>
                    </a:p>
                  </a:txBody>
                  <a:tcPr/>
                </a:tc>
                <a:tc>
                  <a:txBody>
                    <a:bodyPr/>
                    <a:lstStyle/>
                    <a:p>
                      <a:r>
                        <a:rPr lang="en-US" sz="2400" dirty="0">
                          <a:latin typeface="Seoge UI"/>
                        </a:rPr>
                        <a:t>1995</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1330262" y="3858333"/>
            <a:ext cx="5381829" cy="830997"/>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dirty="0">
                <a:solidFill>
                  <a:srgbClr val="CC00CC"/>
                </a:solidFill>
                <a:latin typeface="Seoge UI"/>
              </a:rPr>
              <a:t>1</a:t>
            </a:r>
            <a:r>
              <a:rPr lang="en-US" sz="2400" baseline="30000" dirty="0">
                <a:solidFill>
                  <a:srgbClr val="CC00CC"/>
                </a:solidFill>
                <a:latin typeface="Seoge UI"/>
              </a:rPr>
              <a:t>st</a:t>
            </a:r>
            <a:r>
              <a:rPr lang="en-US" sz="2400" dirty="0">
                <a:latin typeface="Seoge UI"/>
              </a:rPr>
              <a:t> Number from </a:t>
            </a:r>
            <a:r>
              <a:rPr lang="en-US" sz="2400" dirty="0" smtClean="0">
                <a:latin typeface="Seoge UI"/>
              </a:rPr>
              <a:t>the left</a:t>
            </a:r>
          </a:p>
          <a:p>
            <a:pPr marL="342900" indent="-342900">
              <a:spcBef>
                <a:spcPts val="0"/>
              </a:spcBef>
              <a:buFont typeface="Arial" panose="020B0604020202020204" pitchFamily="34" charset="0"/>
              <a:buChar char="•"/>
            </a:pPr>
            <a:r>
              <a:rPr lang="en-US" sz="2400" dirty="0" smtClean="0">
                <a:solidFill>
                  <a:srgbClr val="CC00CC"/>
                </a:solidFill>
                <a:latin typeface="Seoge UI"/>
              </a:rPr>
              <a:t>1</a:t>
            </a:r>
            <a:r>
              <a:rPr lang="en-US" sz="2400" baseline="30000" dirty="0" smtClean="0">
                <a:solidFill>
                  <a:srgbClr val="CC00CC"/>
                </a:solidFill>
                <a:latin typeface="Seoge UI"/>
              </a:rPr>
              <a:t>st</a:t>
            </a:r>
            <a:r>
              <a:rPr lang="en-US" sz="2400" dirty="0" smtClean="0">
                <a:latin typeface="Seoge UI"/>
              </a:rPr>
              <a:t> Number from the right </a:t>
            </a:r>
            <a:endParaRPr lang="en-US" sz="2400" dirty="0">
              <a:latin typeface="Seoge UI"/>
            </a:endParaRPr>
          </a:p>
        </p:txBody>
      </p:sp>
      <p:sp>
        <p:nvSpPr>
          <p:cNvPr id="10" name="TextBox 9"/>
          <p:cNvSpPr txBox="1"/>
          <p:nvPr/>
        </p:nvSpPr>
        <p:spPr>
          <a:xfrm>
            <a:off x="-6455" y="6237260"/>
            <a:ext cx="8865079" cy="584775"/>
          </a:xfrm>
          <a:prstGeom prst="rect">
            <a:avLst/>
          </a:prstGeom>
          <a:noFill/>
        </p:spPr>
        <p:txBody>
          <a:bodyPr wrap="square" rtlCol="0">
            <a:spAutoFit/>
          </a:bodyPr>
          <a:lstStyle/>
          <a:p>
            <a:pPr>
              <a:spcBef>
                <a:spcPts val="0"/>
              </a:spcBef>
            </a:pPr>
            <a:r>
              <a:rPr lang="en-US" sz="1600" i="1" dirty="0">
                <a:solidFill>
                  <a:srgbClr val="C00000"/>
                </a:solidFill>
                <a:latin typeface="Seoge UI"/>
              </a:rPr>
              <a:t>Learning to Learn Programs from Examples: Going Beyond Program Structure </a:t>
            </a:r>
            <a:r>
              <a:rPr lang="en-US" sz="1600" dirty="0" smtClean="0">
                <a:solidFill>
                  <a:srgbClr val="C00000"/>
                </a:solidFill>
                <a:latin typeface="Seoge UI"/>
              </a:rPr>
              <a:t>; </a:t>
            </a:r>
          </a:p>
          <a:p>
            <a:pPr>
              <a:spcBef>
                <a:spcPts val="0"/>
              </a:spcBef>
            </a:pPr>
            <a:r>
              <a:rPr lang="en-US" sz="1600" dirty="0" smtClean="0">
                <a:solidFill>
                  <a:srgbClr val="C00000"/>
                </a:solidFill>
                <a:latin typeface="Seoge UI"/>
              </a:rPr>
              <a:t>IJCAI 2017; Ellis, Gulwani</a:t>
            </a:r>
            <a:endParaRPr lang="en-US" sz="1600" dirty="0">
              <a:solidFill>
                <a:srgbClr val="C00000"/>
              </a:solidFill>
              <a:latin typeface="Seoge UI"/>
            </a:endParaRPr>
          </a:p>
        </p:txBody>
      </p:sp>
    </p:spTree>
    <p:extLst>
      <p:ext uri="{BB962C8B-B14F-4D97-AF65-F5344CB8AC3E}">
        <p14:creationId xmlns:p14="http://schemas.microsoft.com/office/powerpoint/2010/main" val="67314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40</a:t>
            </a:fld>
            <a:endParaRPr lang="en-US" dirty="0"/>
          </a:p>
        </p:txBody>
      </p:sp>
      <p:sp>
        <p:nvSpPr>
          <p:cNvPr id="4" name="Title 3"/>
          <p:cNvSpPr>
            <a:spLocks noGrp="1"/>
          </p:cNvSpPr>
          <p:nvPr>
            <p:ph type="title"/>
          </p:nvPr>
        </p:nvSpPr>
        <p:spPr/>
        <p:txBody>
          <a:bodyPr/>
          <a:lstStyle/>
          <a:p>
            <a:r>
              <a:rPr lang="en-US" dirty="0">
                <a:latin typeface="Seoge UI"/>
              </a:rPr>
              <a:t>Challenges with Basic ranking scheme</a:t>
            </a:r>
          </a:p>
        </p:txBody>
      </p:sp>
      <p:sp>
        <p:nvSpPr>
          <p:cNvPr id="7" name="Rectangle 6"/>
          <p:cNvSpPr/>
          <p:nvPr/>
        </p:nvSpPr>
        <p:spPr>
          <a:xfrm>
            <a:off x="-48883" y="4874582"/>
            <a:ext cx="9241766" cy="984885"/>
          </a:xfrm>
          <a:prstGeom prst="rect">
            <a:avLst/>
          </a:prstGeom>
        </p:spPr>
        <p:txBody>
          <a:bodyPr wrap="square">
            <a:spAutoFit/>
          </a:bodyPr>
          <a:lstStyle/>
          <a:p>
            <a:pPr algn="ctr">
              <a:spcBef>
                <a:spcPts val="0"/>
              </a:spcBef>
            </a:pPr>
            <a:r>
              <a:rPr lang="en-US" sz="2400" dirty="0" smtClean="0">
                <a:solidFill>
                  <a:srgbClr val="C00000"/>
                </a:solidFill>
                <a:latin typeface="Seoge UI"/>
              </a:rPr>
              <a:t>What if the correct program has </a:t>
            </a:r>
            <a:r>
              <a:rPr lang="en-US" sz="2400" dirty="0">
                <a:solidFill>
                  <a:srgbClr val="C00000"/>
                </a:solidFill>
                <a:latin typeface="Seoge UI"/>
              </a:rPr>
              <a:t>l</a:t>
            </a:r>
            <a:r>
              <a:rPr lang="en-US" sz="2400" dirty="0" smtClean="0">
                <a:solidFill>
                  <a:srgbClr val="C00000"/>
                </a:solidFill>
                <a:latin typeface="Seoge UI"/>
              </a:rPr>
              <a:t>arger Kolmogorov complexity?</a:t>
            </a:r>
            <a:endParaRPr lang="en-US" sz="2400" dirty="0">
              <a:solidFill>
                <a:srgbClr val="C00000"/>
              </a:solidFill>
              <a:latin typeface="Seoge UI"/>
            </a:endParaRPr>
          </a:p>
          <a:p>
            <a:pPr lvl="0" algn="ctr">
              <a:spcBef>
                <a:spcPts val="0"/>
              </a:spcBef>
            </a:pPr>
            <a:endParaRPr lang="en-US" sz="1000" u="sng" dirty="0">
              <a:solidFill>
                <a:srgbClr val="0066FF"/>
              </a:solidFill>
              <a:latin typeface="Seoge UI"/>
            </a:endParaRPr>
          </a:p>
          <a:p>
            <a:pPr lvl="0" algn="ctr">
              <a:spcBef>
                <a:spcPts val="0"/>
              </a:spcBef>
            </a:pPr>
            <a:r>
              <a:rPr lang="en-US" sz="2400" u="sng" dirty="0">
                <a:solidFill>
                  <a:schemeClr val="accent6"/>
                </a:solidFill>
                <a:latin typeface="Seoge UI"/>
              </a:rPr>
              <a:t>Idea:</a:t>
            </a:r>
            <a:r>
              <a:rPr lang="en-US" sz="2400" dirty="0">
                <a:solidFill>
                  <a:schemeClr val="accent6"/>
                </a:solidFill>
                <a:latin typeface="Seoge UI"/>
              </a:rPr>
              <a:t> Examine </a:t>
            </a:r>
            <a:r>
              <a:rPr lang="en-US" sz="2400" dirty="0" smtClean="0">
                <a:solidFill>
                  <a:schemeClr val="accent6"/>
                </a:solidFill>
                <a:latin typeface="Seoge UI"/>
              </a:rPr>
              <a:t>data/trace </a:t>
            </a:r>
            <a:r>
              <a:rPr lang="en-US" sz="2400" dirty="0">
                <a:solidFill>
                  <a:schemeClr val="accent6"/>
                </a:solidFill>
                <a:latin typeface="Seoge UI"/>
              </a:rPr>
              <a:t>features (in addition to program features)</a:t>
            </a:r>
          </a:p>
        </p:txBody>
      </p:sp>
      <p:graphicFrame>
        <p:nvGraphicFramePr>
          <p:cNvPr id="11" name="Table 10"/>
          <p:cNvGraphicFramePr>
            <a:graphicFrameLocks noGrp="1"/>
          </p:cNvGraphicFramePr>
          <p:nvPr>
            <p:extLst>
              <p:ext uri="{D42A27DB-BD31-4B8C-83A1-F6EECF244321}">
                <p14:modId xmlns:p14="http://schemas.microsoft.com/office/powerpoint/2010/main" val="1150505809"/>
              </p:ext>
            </p:extLst>
          </p:nvPr>
        </p:nvGraphicFramePr>
        <p:xfrm>
          <a:off x="850360" y="2486298"/>
          <a:ext cx="5898203" cy="1371600"/>
        </p:xfrm>
        <a:graphic>
          <a:graphicData uri="http://schemas.openxmlformats.org/drawingml/2006/table">
            <a:tbl>
              <a:tblPr firstRow="1" bandRow="1">
                <a:tableStyleId>{5C22544A-7EE6-4342-B048-85BDC9FD1C3A}</a:tableStyleId>
              </a:tblPr>
              <a:tblGrid>
                <a:gridCol w="2657715">
                  <a:extLst>
                    <a:ext uri="{9D8B030D-6E8A-4147-A177-3AD203B41FA5}">
                      <a16:colId xmlns:a16="http://schemas.microsoft.com/office/drawing/2014/main" val="20000"/>
                    </a:ext>
                  </a:extLst>
                </a:gridCol>
                <a:gridCol w="3240488">
                  <a:extLst>
                    <a:ext uri="{9D8B030D-6E8A-4147-A177-3AD203B41FA5}">
                      <a16:colId xmlns:a16="http://schemas.microsoft.com/office/drawing/2014/main" val="20001"/>
                    </a:ext>
                  </a:extLst>
                </a:gridCol>
              </a:tblGrid>
              <a:tr h="0">
                <a:tc>
                  <a:txBody>
                    <a:bodyPr/>
                    <a:lstStyle/>
                    <a:p>
                      <a:r>
                        <a:rPr lang="en-US" sz="2400" dirty="0" smtClean="0">
                          <a:latin typeface="Seoge UI"/>
                        </a:rPr>
                        <a:t>Input v</a:t>
                      </a:r>
                      <a:endParaRPr lang="en-US" sz="2400" dirty="0">
                        <a:latin typeface="Seoge UI"/>
                      </a:endParaRP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smtClean="0">
                          <a:latin typeface="Seoge UI"/>
                        </a:rPr>
                        <a:t>[CPT-0123</a:t>
                      </a:r>
                      <a:endParaRPr lang="en-US" sz="2400" dirty="0">
                        <a:latin typeface="Seoge UI"/>
                      </a:endParaRPr>
                    </a:p>
                  </a:txBody>
                  <a:tcPr/>
                </a:tc>
                <a:tc>
                  <a:txBody>
                    <a:bodyPr/>
                    <a:lstStyle/>
                    <a:p>
                      <a:r>
                        <a:rPr lang="en-US" sz="2400" dirty="0" smtClean="0">
                          <a:latin typeface="Seoge UI"/>
                        </a:rPr>
                        <a:t>[CPT-0123]</a:t>
                      </a:r>
                      <a:endParaRPr lang="en-US" sz="2400" dirty="0">
                        <a:latin typeface="Seoge UI"/>
                      </a:endParaRPr>
                    </a:p>
                  </a:txBody>
                  <a:tcPr/>
                </a:tc>
                <a:extLst>
                  <a:ext uri="{0D108BD9-81ED-4DB2-BD59-A6C34878D82A}">
                    <a16:rowId xmlns:a16="http://schemas.microsoft.com/office/drawing/2014/main" val="10001"/>
                  </a:ext>
                </a:extLst>
              </a:tr>
              <a:tr h="370840">
                <a:tc>
                  <a:txBody>
                    <a:bodyPr/>
                    <a:lstStyle/>
                    <a:p>
                      <a:r>
                        <a:rPr lang="en-US" sz="2400" dirty="0" smtClean="0">
                          <a:latin typeface="Seoge UI"/>
                        </a:rPr>
                        <a:t>[CPT-456]</a:t>
                      </a:r>
                      <a:endParaRPr lang="en-US" sz="2400" dirty="0">
                        <a:latin typeface="Seoge UI"/>
                      </a:endParaRPr>
                    </a:p>
                  </a:txBody>
                  <a:tcPr/>
                </a:tc>
                <a:tc>
                  <a:txBody>
                    <a:bodyPr/>
                    <a:lstStyle/>
                    <a:p>
                      <a:r>
                        <a:rPr lang="en-US" sz="2400" dirty="0" smtClean="0">
                          <a:latin typeface="Seoge UI"/>
                        </a:rPr>
                        <a:t>[CPT-456]</a:t>
                      </a:r>
                      <a:endParaRPr lang="en-US" sz="2400" dirty="0">
                        <a:latin typeface="Seoge UI"/>
                      </a:endParaRPr>
                    </a:p>
                  </a:txBody>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12" name="TextBox 11"/>
              <p:cNvSpPr txBox="1"/>
              <p:nvPr/>
            </p:nvSpPr>
            <p:spPr>
              <a:xfrm>
                <a:off x="1330262" y="3858333"/>
                <a:ext cx="5793390" cy="830997"/>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dirty="0" smtClean="0">
                    <a:latin typeface="Seoge UI"/>
                  </a:rPr>
                  <a:t>v + </a:t>
                </a:r>
                <a:r>
                  <a:rPr lang="en-US" sz="2400" dirty="0" smtClean="0">
                    <a:solidFill>
                      <a:srgbClr val="CC00CC"/>
                    </a:solidFill>
                    <a:latin typeface="Seoge UI"/>
                  </a:rPr>
                  <a:t>“]”</a:t>
                </a:r>
              </a:p>
              <a:p>
                <a:pPr marL="342900" indent="-342900">
                  <a:spcBef>
                    <a:spcPts val="0"/>
                  </a:spcBef>
                  <a:buFont typeface="Arial" panose="020B0604020202020204" pitchFamily="34" charset="0"/>
                  <a:buChar char="•"/>
                </a:pPr>
                <a:r>
                  <a:rPr lang="en-US" sz="2400" dirty="0" err="1" smtClean="0">
                    <a:latin typeface="Seoge UI"/>
                  </a:rPr>
                  <a:t>SubStr</a:t>
                </a:r>
                <a:r>
                  <a:rPr lang="en-US" sz="2400" dirty="0" smtClean="0">
                    <a:latin typeface="Seoge UI"/>
                  </a:rPr>
                  <a:t>(</a:t>
                </a:r>
                <a:r>
                  <a:rPr lang="en-US" sz="2400" dirty="0">
                    <a:latin typeface="Seoge UI"/>
                  </a:rPr>
                  <a:t>v</a:t>
                </a:r>
                <a:r>
                  <a:rPr lang="en-US" sz="2400" dirty="0" smtClean="0">
                    <a:latin typeface="Seoge UI"/>
                  </a:rPr>
                  <a:t>, </a:t>
                </a:r>
                <a:r>
                  <a:rPr lang="en-US" sz="2400" dirty="0" smtClean="0">
                    <a:solidFill>
                      <a:srgbClr val="CC00CC"/>
                    </a:solidFill>
                    <a:latin typeface="Seoge UI"/>
                  </a:rPr>
                  <a:t>0</a:t>
                </a:r>
                <a:r>
                  <a:rPr lang="en-US" sz="2400" dirty="0" smtClean="0">
                    <a:latin typeface="Seoge UI"/>
                  </a:rPr>
                  <a:t>, </a:t>
                </a:r>
                <a:r>
                  <a:rPr lang="en-US" sz="2400" dirty="0" err="1" smtClean="0">
                    <a:latin typeface="Seoge UI"/>
                  </a:rPr>
                  <a:t>Pos</a:t>
                </a:r>
                <a:r>
                  <a:rPr lang="en-US" sz="2400" dirty="0" smtClean="0">
                    <a:latin typeface="Seoge UI"/>
                  </a:rPr>
                  <a:t>(</a:t>
                </a:r>
                <a:r>
                  <a:rPr lang="en-US" sz="2400" dirty="0" err="1" smtClean="0">
                    <a:latin typeface="Seoge UI"/>
                  </a:rPr>
                  <a:t>v,number</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𝜖</m:t>
                    </m:r>
                  </m:oMath>
                </a14:m>
                <a:r>
                  <a:rPr lang="en-US" sz="2400" dirty="0" smtClean="0">
                    <a:latin typeface="Seoge UI"/>
                  </a:rPr>
                  <a:t>,</a:t>
                </a:r>
                <a:r>
                  <a:rPr lang="en-US" sz="2400" dirty="0" smtClean="0">
                    <a:solidFill>
                      <a:srgbClr val="CC00CC"/>
                    </a:solidFill>
                    <a:latin typeface="Seoge UI"/>
                  </a:rPr>
                  <a:t>1</a:t>
                </a:r>
                <a:r>
                  <a:rPr lang="en-US" sz="2400" dirty="0" smtClean="0">
                    <a:latin typeface="Seoge UI"/>
                  </a:rPr>
                  <a:t>)) + </a:t>
                </a:r>
                <a:r>
                  <a:rPr lang="en-US" sz="2400" dirty="0" smtClean="0">
                    <a:solidFill>
                      <a:srgbClr val="CC00CC"/>
                    </a:solidFill>
                    <a:latin typeface="Seoge UI"/>
                  </a:rPr>
                  <a:t>“]”</a:t>
                </a:r>
                <a:endParaRPr lang="en-US" sz="2400" dirty="0">
                  <a:solidFill>
                    <a:srgbClr val="CC00CC"/>
                  </a:solidFill>
                  <a:latin typeface="Seoge UI"/>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30262" y="3858333"/>
                <a:ext cx="5793390" cy="830997"/>
              </a:xfrm>
              <a:prstGeom prst="rect">
                <a:avLst/>
              </a:prstGeom>
              <a:blipFill>
                <a:blip r:embed="rId4"/>
                <a:stretch>
                  <a:fillRect l="-1367" t="-5147" b="-16912"/>
                </a:stretch>
              </a:blipFill>
            </p:spPr>
            <p:txBody>
              <a:bodyPr/>
              <a:lstStyle/>
              <a:p>
                <a:r>
                  <a:rPr lang="en-US">
                    <a:noFill/>
                  </a:rPr>
                  <a:t> </a:t>
                </a:r>
              </a:p>
            </p:txBody>
          </p:sp>
        </mc:Fallback>
      </mc:AlternateContent>
      <p:sp>
        <p:nvSpPr>
          <p:cNvPr id="10" name="TextBox 9"/>
          <p:cNvSpPr txBox="1"/>
          <p:nvPr/>
        </p:nvSpPr>
        <p:spPr>
          <a:xfrm>
            <a:off x="-6455" y="6237260"/>
            <a:ext cx="8865079" cy="584775"/>
          </a:xfrm>
          <a:prstGeom prst="rect">
            <a:avLst/>
          </a:prstGeom>
          <a:noFill/>
        </p:spPr>
        <p:txBody>
          <a:bodyPr wrap="square" rtlCol="0">
            <a:spAutoFit/>
          </a:bodyPr>
          <a:lstStyle/>
          <a:p>
            <a:pPr>
              <a:spcBef>
                <a:spcPts val="0"/>
              </a:spcBef>
            </a:pPr>
            <a:r>
              <a:rPr lang="en-US" sz="1600" i="1" dirty="0">
                <a:solidFill>
                  <a:srgbClr val="C00000"/>
                </a:solidFill>
                <a:latin typeface="Seoge UI"/>
              </a:rPr>
              <a:t>Learning to Learn Programs from Examples: Going Beyond Program Structure </a:t>
            </a:r>
            <a:r>
              <a:rPr lang="en-US" sz="1600" dirty="0" smtClean="0">
                <a:solidFill>
                  <a:srgbClr val="C00000"/>
                </a:solidFill>
                <a:latin typeface="Seoge UI"/>
              </a:rPr>
              <a:t>; </a:t>
            </a:r>
          </a:p>
          <a:p>
            <a:pPr>
              <a:spcBef>
                <a:spcPts val="0"/>
              </a:spcBef>
            </a:pPr>
            <a:r>
              <a:rPr lang="en-US" sz="1600" dirty="0" smtClean="0">
                <a:solidFill>
                  <a:srgbClr val="C00000"/>
                </a:solidFill>
                <a:latin typeface="Seoge UI"/>
              </a:rPr>
              <a:t>IJCAI 2017; Ellis, Gulwani</a:t>
            </a:r>
            <a:endParaRPr lang="en-US" sz="1600" dirty="0">
              <a:solidFill>
                <a:srgbClr val="C00000"/>
              </a:solidFill>
              <a:latin typeface="Seoge UI"/>
            </a:endParaRPr>
          </a:p>
        </p:txBody>
      </p:sp>
    </p:spTree>
    <p:extLst>
      <p:ext uri="{BB962C8B-B14F-4D97-AF65-F5344CB8AC3E}">
        <p14:creationId xmlns:p14="http://schemas.microsoft.com/office/powerpoint/2010/main" val="421668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365" y="2748145"/>
            <a:ext cx="3122692" cy="2498153"/>
          </a:xfrm>
          <a:prstGeom prst="rect">
            <a:avLst/>
          </a:prstGeom>
        </p:spPr>
      </p:pic>
      <p:sp>
        <p:nvSpPr>
          <p:cNvPr id="2" name="Content Placeholder 1"/>
          <p:cNvSpPr>
            <a:spLocks noGrp="1"/>
          </p:cNvSpPr>
          <p:nvPr>
            <p:ph idx="1"/>
          </p:nvPr>
        </p:nvSpPr>
        <p:spPr>
          <a:xfrm>
            <a:off x="155990" y="1033732"/>
            <a:ext cx="8827702" cy="5029200"/>
          </a:xfrm>
        </p:spPr>
        <p:txBody>
          <a:bodyPr/>
          <a:lstStyle/>
          <a:p>
            <a:pPr marL="0" indent="0">
              <a:buNone/>
            </a:pPr>
            <a:r>
              <a:rPr lang="en-US" dirty="0" smtClean="0">
                <a:solidFill>
                  <a:schemeClr val="accent2"/>
                </a:solidFill>
                <a:latin typeface="Segoe UI" panose="020B0502040204020203" pitchFamily="34" charset="0"/>
                <a:cs typeface="Segoe UI" panose="020B0502040204020203" pitchFamily="34" charset="0"/>
              </a:rPr>
              <a:t>PL aspects</a:t>
            </a:r>
          </a:p>
          <a:p>
            <a:r>
              <a:rPr lang="en-US" sz="2200" dirty="0">
                <a:latin typeface="Segoe UI" panose="020B0502040204020203" pitchFamily="34" charset="0"/>
                <a:cs typeface="Segoe UI" panose="020B0502040204020203" pitchFamily="34" charset="0"/>
              </a:rPr>
              <a:t>Syntactic features of a </a:t>
            </a:r>
            <a:r>
              <a:rPr lang="en-US" sz="2200" dirty="0" smtClean="0">
                <a:latin typeface="Segoe UI" panose="020B0502040204020203" pitchFamily="34" charset="0"/>
                <a:cs typeface="Segoe UI" panose="020B0502040204020203" pitchFamily="34" charset="0"/>
              </a:rPr>
              <a:t>program</a:t>
            </a:r>
          </a:p>
          <a:p>
            <a:pPr lvl="1"/>
            <a:r>
              <a:rPr lang="en-US" sz="2000" dirty="0" smtClean="0">
                <a:latin typeface="Segoe UI" panose="020B0502040204020203" pitchFamily="34" charset="0"/>
                <a:cs typeface="Segoe UI" panose="020B0502040204020203" pitchFamily="34" charset="0"/>
              </a:rPr>
              <a:t>Number of constants, size of constants</a:t>
            </a:r>
            <a:endParaRPr lang="en-US" sz="2000"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Features of outputs/execution traces of a program on extra inputs. </a:t>
            </a:r>
          </a:p>
          <a:p>
            <a:pPr lvl="1"/>
            <a:r>
              <a:rPr lang="en-US" sz="2000" dirty="0" err="1">
                <a:latin typeface="Seoge UI"/>
              </a:rPr>
              <a:t>IsYear</a:t>
            </a:r>
            <a:r>
              <a:rPr lang="en-US" sz="2000" dirty="0">
                <a:latin typeface="Seoge UI"/>
              </a:rPr>
              <a:t>, Numeric Deviation, Number of characters</a:t>
            </a: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sz="1000"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Heuristics that can be machine learned</a:t>
            </a:r>
          </a:p>
          <a:p>
            <a:r>
              <a:rPr lang="en-US" sz="2200" dirty="0" smtClean="0">
                <a:latin typeface="Segoe UI" panose="020B0502040204020203" pitchFamily="34" charset="0"/>
                <a:cs typeface="Segoe UI" panose="020B0502040204020203" pitchFamily="34" charset="0"/>
              </a:rPr>
              <a:t>Weights over various features</a:t>
            </a:r>
            <a:endParaRPr lang="en-US" sz="2200"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Non-syntactic </a:t>
            </a:r>
            <a:r>
              <a:rPr lang="en-US" sz="2200" dirty="0" smtClean="0">
                <a:latin typeface="Segoe UI" panose="020B0502040204020203" pitchFamily="34" charset="0"/>
                <a:cs typeface="Segoe UI" panose="020B0502040204020203" pitchFamily="34" charset="0"/>
              </a:rPr>
              <a:t>features</a:t>
            </a:r>
            <a:endParaRPr lang="en-US" sz="2200" dirty="0">
              <a:latin typeface="Segoe UI" panose="020B0502040204020203" pitchFamily="34" charset="0"/>
              <a:cs typeface="Segoe UI" panose="020B0502040204020203" pitchFamily="34" charset="0"/>
            </a:endParaRPr>
          </a:p>
          <a:p>
            <a:pPr lvl="1"/>
            <a:r>
              <a:rPr lang="en-US" dirty="0" err="1">
                <a:latin typeface="Segoe UI" panose="020B0502040204020203" pitchFamily="34" charset="0"/>
                <a:cs typeface="Segoe UI" panose="020B0502040204020203" pitchFamily="34" charset="0"/>
              </a:rPr>
              <a:t>isPersonName</a:t>
            </a:r>
            <a:r>
              <a:rPr lang="en-US" dirty="0">
                <a:latin typeface="Segoe UI" panose="020B0502040204020203" pitchFamily="34" charset="0"/>
                <a:cs typeface="Segoe UI" panose="020B0502040204020203" pitchFamily="34" charset="0"/>
              </a:rPr>
              <a:t>.</a:t>
            </a:r>
          </a:p>
          <a:p>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41</a:t>
            </a:fld>
            <a:endParaRPr lang="en-US" dirty="0"/>
          </a:p>
        </p:txBody>
      </p:sp>
      <p:sp>
        <p:nvSpPr>
          <p:cNvPr id="4" name="Title 3"/>
          <p:cNvSpPr>
            <a:spLocks noGrp="1"/>
          </p:cNvSpPr>
          <p:nvPr>
            <p:ph type="title"/>
          </p:nvPr>
        </p:nvSpPr>
        <p:spPr>
          <a:xfrm>
            <a:off x="444258" y="304800"/>
            <a:ext cx="8251166" cy="609600"/>
          </a:xfrm>
        </p:spPr>
        <p:txBody>
          <a:bodyPr/>
          <a:lstStyle/>
          <a:p>
            <a:r>
              <a:rPr lang="en-US" dirty="0" smtClean="0">
                <a:latin typeface="Segoe UI" panose="020B0502040204020203" pitchFamily="34" charset="0"/>
                <a:cs typeface="Segoe UI" panose="020B0502040204020203" pitchFamily="34" charset="0"/>
              </a:rPr>
              <a:t>“PL-meets-ML” opportunity 2: Program Ranking</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5018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Programming-by-Examples Architecture</a:t>
            </a:r>
          </a:p>
        </p:txBody>
      </p:sp>
      <p:sp>
        <p:nvSpPr>
          <p:cNvPr id="10" name="TextBox 9"/>
          <p:cNvSpPr txBox="1"/>
          <p:nvPr/>
        </p:nvSpPr>
        <p:spPr>
          <a:xfrm>
            <a:off x="-130866" y="1223611"/>
            <a:ext cx="1220685" cy="923330"/>
          </a:xfrm>
          <a:prstGeom prst="rect">
            <a:avLst/>
          </a:prstGeom>
          <a:noFill/>
        </p:spPr>
        <p:txBody>
          <a:bodyPr wrap="square" rtlCol="0">
            <a:spAutoFit/>
          </a:bodyPr>
          <a:lstStyle/>
          <a:p>
            <a:pPr algn="r"/>
            <a:r>
              <a:rPr lang="en-US" sz="1800" dirty="0">
                <a:solidFill>
                  <a:srgbClr val="C00000"/>
                </a:solidFill>
                <a:latin typeface="Seoge UI"/>
                <a:ea typeface="MingLiU_HKSCS-ExtB" panose="02020500000000000000" pitchFamily="18" charset="-120"/>
                <a:cs typeface="Segoe UI Semilight" panose="020B0402040204020203" pitchFamily="34" charset="0"/>
              </a:rPr>
              <a:t>Example based Intent</a:t>
            </a:r>
          </a:p>
        </p:txBody>
      </p:sp>
      <p:sp>
        <p:nvSpPr>
          <p:cNvPr id="11" name="TextBox 10"/>
          <p:cNvSpPr txBox="1"/>
          <p:nvPr/>
        </p:nvSpPr>
        <p:spPr>
          <a:xfrm>
            <a:off x="976584" y="3298754"/>
            <a:ext cx="1436438" cy="35394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18" name="TextBox 17"/>
          <p:cNvSpPr txBox="1"/>
          <p:nvPr/>
        </p:nvSpPr>
        <p:spPr>
          <a:xfrm>
            <a:off x="5177179" y="4768339"/>
            <a:ext cx="1632313" cy="369332"/>
          </a:xfrm>
          <a:prstGeom prst="rect">
            <a:avLst/>
          </a:prstGeom>
          <a:noFill/>
          <a:ln>
            <a:noFill/>
          </a:ln>
        </p:spPr>
        <p:txBody>
          <a:bodyPr wrap="square" rtlCol="0">
            <a:spAutoFit/>
          </a:bodyPr>
          <a:lstStyle/>
          <a:p>
            <a:r>
              <a:rPr lang="en-US" sz="1800" dirty="0">
                <a:solidFill>
                  <a:srgbClr val="000000"/>
                </a:solidFill>
                <a:latin typeface="Seoge UI"/>
                <a:ea typeface="MingLiU_HKSCS-ExtB" panose="02020500000000000000" pitchFamily="18" charset="-120"/>
                <a:cs typeface="Segoe UI Semilight" panose="020B0402040204020203" pitchFamily="34" charset="0"/>
              </a:rPr>
              <a:t>Test inputs</a:t>
            </a:r>
          </a:p>
        </p:txBody>
      </p:sp>
      <p:sp>
        <p:nvSpPr>
          <p:cNvPr id="21" name="TextBox 20"/>
          <p:cNvSpPr txBox="1"/>
          <p:nvPr/>
        </p:nvSpPr>
        <p:spPr>
          <a:xfrm>
            <a:off x="6564109" y="1538806"/>
            <a:ext cx="2578453" cy="715841"/>
          </a:xfrm>
          <a:prstGeom prst="rect">
            <a:avLst/>
          </a:prstGeom>
          <a:noFill/>
          <a:ln>
            <a:noFill/>
          </a:ln>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Intended Program in R/Python/C</a:t>
            </a:r>
            <a:r>
              <a:rPr lang="en-US" sz="1800" dirty="0" smtClean="0">
                <a:solidFill>
                  <a:srgbClr val="C00000"/>
                </a:solidFill>
                <a:latin typeface="Seoge UI"/>
              </a:rPr>
              <a:t>#/Java/…</a:t>
            </a:r>
            <a:endParaRPr lang="en-US" sz="1800" dirty="0">
              <a:solidFill>
                <a:srgbClr val="C00000"/>
              </a:solidFill>
              <a:latin typeface="Seoge UI"/>
            </a:endParaRPr>
          </a:p>
        </p:txBody>
      </p:sp>
      <p:sp>
        <p:nvSpPr>
          <p:cNvPr id="22" name="TextBox 21"/>
          <p:cNvSpPr txBox="1"/>
          <p:nvPr/>
        </p:nvSpPr>
        <p:spPr>
          <a:xfrm>
            <a:off x="7123652" y="3308020"/>
            <a:ext cx="1459688" cy="400110"/>
          </a:xfrm>
          <a:prstGeom prst="rect">
            <a:avLst/>
          </a:prstGeom>
          <a:solidFill>
            <a:schemeClr val="bg1"/>
          </a:solidFill>
          <a:ln>
            <a:solidFill>
              <a:schemeClr val="tx1"/>
            </a:solidFill>
          </a:ln>
        </p:spPr>
        <p:txBody>
          <a:bodyPr wrap="square" rtlCol="0">
            <a:spAutoFit/>
          </a:bodyPr>
          <a:lstStyle/>
          <a:p>
            <a:r>
              <a:rPr lang="en-US" dirty="0">
                <a:latin typeface="Seoge UI"/>
              </a:rPr>
              <a:t>Translator</a:t>
            </a:r>
          </a:p>
        </p:txBody>
      </p:sp>
      <p:cxnSp>
        <p:nvCxnSpPr>
          <p:cNvPr id="23" name="Straight Arrow Connector 22"/>
          <p:cNvCxnSpPr/>
          <p:nvPr/>
        </p:nvCxnSpPr>
        <p:spPr>
          <a:xfrm flipV="1">
            <a:off x="6025441" y="3508075"/>
            <a:ext cx="1094227" cy="3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16497" y="1760346"/>
            <a:ext cx="2006635" cy="466542"/>
          </a:xfrm>
          <a:prstGeom prst="rect">
            <a:avLst/>
          </a:prstGeom>
          <a:noFill/>
        </p:spPr>
        <p:txBody>
          <a:bodyPr wrap="square" lIns="134464" tIns="107571" rIns="134464" bIns="107571" rtlCol="0">
            <a:spAutoFit/>
          </a:bodyPr>
          <a:lstStyle/>
          <a:p>
            <a:pPr>
              <a:lnSpc>
                <a:spcPct val="90000"/>
              </a:lnSpc>
              <a:spcAft>
                <a:spcPts val="441"/>
              </a:spcAft>
            </a:pPr>
            <a:r>
              <a:rPr lang="en-US" sz="1800" dirty="0">
                <a:solidFill>
                  <a:srgbClr val="000000"/>
                </a:solidFill>
                <a:latin typeface="Seoge UI"/>
              </a:rPr>
              <a:t>Refined Intent</a:t>
            </a:r>
          </a:p>
        </p:txBody>
      </p:sp>
      <p:grpSp>
        <p:nvGrpSpPr>
          <p:cNvPr id="51" name="Group 50"/>
          <p:cNvGrpSpPr/>
          <p:nvPr/>
        </p:nvGrpSpPr>
        <p:grpSpPr>
          <a:xfrm>
            <a:off x="1023254" y="993271"/>
            <a:ext cx="2331198" cy="2192223"/>
            <a:chOff x="937504" y="1911969"/>
            <a:chExt cx="2331198" cy="2192223"/>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07" y="1911969"/>
              <a:ext cx="1649095" cy="1649095"/>
            </a:xfrm>
            <a:prstGeom prst="rect">
              <a:avLst/>
            </a:prstGeom>
            <a:ln>
              <a:noFill/>
            </a:ln>
          </p:spPr>
        </p:pic>
        <p:cxnSp>
          <p:nvCxnSpPr>
            <p:cNvPr id="12" name="Straight Arrow Connector 11"/>
            <p:cNvCxnSpPr/>
            <p:nvPr/>
          </p:nvCxnSpPr>
          <p:spPr>
            <a:xfrm flipV="1">
              <a:off x="937504" y="2657544"/>
              <a:ext cx="416389" cy="11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498490" y="3396306"/>
              <a:ext cx="1268296" cy="707886"/>
            </a:xfrm>
            <a:prstGeom prst="rect">
              <a:avLst/>
            </a:prstGeom>
          </p:spPr>
          <p:txBody>
            <a:bodyPr wrap="none">
              <a:spAutoFit/>
            </a:bodyPr>
            <a:lstStyle/>
            <a:p>
              <a:pPr>
                <a:spcBef>
                  <a:spcPts val="0"/>
                </a:spcBef>
              </a:pPr>
              <a:r>
                <a:rPr lang="en-US" dirty="0">
                  <a:solidFill>
                    <a:srgbClr val="0078D7"/>
                  </a:solidFill>
                  <a:latin typeface="Seoge UI"/>
                </a:rPr>
                <a:t>Search </a:t>
              </a:r>
            </a:p>
            <a:p>
              <a:pPr>
                <a:spcBef>
                  <a:spcPts val="0"/>
                </a:spcBef>
              </a:pPr>
              <a:r>
                <a:rPr lang="en-US" dirty="0">
                  <a:solidFill>
                    <a:srgbClr val="0078D7"/>
                  </a:solidFill>
                  <a:latin typeface="Seoge UI"/>
                </a:rPr>
                <a:t>Algorithm</a:t>
              </a:r>
            </a:p>
          </p:txBody>
        </p:sp>
        <p:sp>
          <p:nvSpPr>
            <p:cNvPr id="50" name="Rectangle 49"/>
            <p:cNvSpPr/>
            <p:nvPr/>
          </p:nvSpPr>
          <p:spPr bwMode="auto">
            <a:xfrm>
              <a:off x="1365095" y="2094575"/>
              <a:ext cx="1792604" cy="2009617"/>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grpSp>
        <p:nvGrpSpPr>
          <p:cNvPr id="72" name="Group 71"/>
          <p:cNvGrpSpPr/>
          <p:nvPr/>
        </p:nvGrpSpPr>
        <p:grpSpPr>
          <a:xfrm>
            <a:off x="4280673" y="2609085"/>
            <a:ext cx="1762021" cy="1787897"/>
            <a:chOff x="4618418" y="4549643"/>
            <a:chExt cx="1762021" cy="1787897"/>
          </a:xfrm>
        </p:grpSpPr>
        <p:pic>
          <p:nvPicPr>
            <p:cNvPr id="29" name="Picture 28"/>
            <p:cNvPicPr>
              <a:picLocks noChangeAspect="1"/>
            </p:cNvPicPr>
            <p:nvPr/>
          </p:nvPicPr>
          <p:blipFill>
            <a:blip r:embed="rId4"/>
            <a:stretch>
              <a:fillRect/>
            </a:stretch>
          </p:blipFill>
          <p:spPr>
            <a:xfrm>
              <a:off x="4717384" y="4549643"/>
              <a:ext cx="1304940" cy="1445849"/>
            </a:xfrm>
            <a:prstGeom prst="rect">
              <a:avLst/>
            </a:prstGeom>
            <a:ln>
              <a:noFill/>
            </a:ln>
          </p:spPr>
        </p:pic>
        <p:sp>
          <p:nvSpPr>
            <p:cNvPr id="42" name="Rectangle 41"/>
            <p:cNvSpPr/>
            <p:nvPr/>
          </p:nvSpPr>
          <p:spPr>
            <a:xfrm>
              <a:off x="4618418" y="5898293"/>
              <a:ext cx="1762021" cy="384721"/>
            </a:xfrm>
            <a:prstGeom prst="rect">
              <a:avLst/>
            </a:prstGeom>
          </p:spPr>
          <p:txBody>
            <a:bodyPr wrap="none">
              <a:spAutoFit/>
            </a:bodyPr>
            <a:lstStyle/>
            <a:p>
              <a:r>
                <a:rPr lang="en-US" sz="1900" dirty="0" err="1" smtClean="0">
                  <a:solidFill>
                    <a:srgbClr val="0078D7"/>
                  </a:solidFill>
                  <a:latin typeface="Seoge UI"/>
                </a:rPr>
                <a:t>Disambiguator</a:t>
              </a:r>
              <a:endParaRPr lang="en-US" sz="1900" dirty="0">
                <a:solidFill>
                  <a:srgbClr val="0078D7"/>
                </a:solidFill>
                <a:latin typeface="Seoge UI"/>
              </a:endParaRPr>
            </a:p>
          </p:txBody>
        </p:sp>
        <p:sp>
          <p:nvSpPr>
            <p:cNvPr id="43" name="Rectangle 42"/>
            <p:cNvSpPr/>
            <p:nvPr/>
          </p:nvSpPr>
          <p:spPr bwMode="auto">
            <a:xfrm>
              <a:off x="4640649" y="4560500"/>
              <a:ext cx="1717561" cy="1777040"/>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sp>
        <p:nvSpPr>
          <p:cNvPr id="28" name="Slide Number Placeholder 2"/>
          <p:cNvSpPr txBox="1">
            <a:spLocks/>
          </p:cNvSpPr>
          <p:nvPr/>
        </p:nvSpPr>
        <p:spPr>
          <a:xfrm>
            <a:off x="7123652" y="6450435"/>
            <a:ext cx="1905000" cy="381000"/>
          </a:xfrm>
          <a:prstGeom prst="rect">
            <a:avLst/>
          </a:prstGeom>
        </p:spPr>
        <p:txBody>
          <a:bodyPr/>
          <a:ls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lgn="r">
              <a:defRPr/>
            </a:pPr>
            <a:fld id="{5D07661B-1E0D-4001-BF89-AF1DFB53F904}" type="slidenum">
              <a:rPr lang="en-US" sz="1400" smtClean="0">
                <a:latin typeface="Times New Roman" panose="02020603050405020304" pitchFamily="18" charset="0"/>
                <a:cs typeface="Times New Roman" panose="02020603050405020304" pitchFamily="18" charset="0"/>
              </a:rPr>
              <a:pPr algn="r">
                <a:defRPr/>
              </a:pPr>
              <a:t>42</a:t>
            </a:fld>
            <a:endParaRPr lang="en-US" sz="1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202232" y="3796508"/>
            <a:ext cx="2127961" cy="2032064"/>
            <a:chOff x="3384789" y="4132947"/>
            <a:chExt cx="2127961" cy="2032064"/>
          </a:xfrm>
        </p:grpSpPr>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424" y="4132947"/>
              <a:ext cx="1951326" cy="1561061"/>
            </a:xfrm>
            <a:prstGeom prst="rect">
              <a:avLst/>
            </a:prstGeom>
          </p:spPr>
        </p:pic>
        <p:sp>
          <p:nvSpPr>
            <p:cNvPr id="41" name="Rectangle 40"/>
            <p:cNvSpPr/>
            <p:nvPr/>
          </p:nvSpPr>
          <p:spPr bwMode="auto">
            <a:xfrm>
              <a:off x="3384789" y="4134218"/>
              <a:ext cx="2099510" cy="2030793"/>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sp>
          <p:nvSpPr>
            <p:cNvPr id="44" name="Rectangle 43"/>
            <p:cNvSpPr/>
            <p:nvPr/>
          </p:nvSpPr>
          <p:spPr>
            <a:xfrm>
              <a:off x="3419310" y="5729454"/>
              <a:ext cx="2064989" cy="400110"/>
            </a:xfrm>
            <a:prstGeom prst="rect">
              <a:avLst/>
            </a:prstGeom>
          </p:spPr>
          <p:txBody>
            <a:bodyPr wrap="none">
              <a:spAutoFit/>
            </a:bodyPr>
            <a:lstStyle/>
            <a:p>
              <a:pPr>
                <a:spcBef>
                  <a:spcPts val="0"/>
                </a:spcBef>
              </a:pPr>
              <a:r>
                <a:rPr lang="en-US" dirty="0" smtClean="0">
                  <a:solidFill>
                    <a:srgbClr val="0078D7"/>
                  </a:solidFill>
                  <a:latin typeface="Seoge UI"/>
                </a:rPr>
                <a:t>Program Ranker</a:t>
              </a:r>
              <a:endParaRPr lang="en-US" dirty="0">
                <a:solidFill>
                  <a:srgbClr val="0078D7"/>
                </a:solidFill>
                <a:latin typeface="Seoge UI"/>
              </a:endParaRPr>
            </a:p>
          </p:txBody>
        </p:sp>
      </p:grpSp>
      <p:sp>
        <p:nvSpPr>
          <p:cNvPr id="60" name="TextBox 59"/>
          <p:cNvSpPr txBox="1"/>
          <p:nvPr/>
        </p:nvSpPr>
        <p:spPr>
          <a:xfrm>
            <a:off x="3544673" y="4779179"/>
            <a:ext cx="1523237" cy="61555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Ranked 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61" name="TextBox 60"/>
          <p:cNvSpPr txBox="1"/>
          <p:nvPr/>
        </p:nvSpPr>
        <p:spPr>
          <a:xfrm>
            <a:off x="118503" y="2378002"/>
            <a:ext cx="987793" cy="369332"/>
          </a:xfrm>
          <a:prstGeom prst="rect">
            <a:avLst/>
          </a:prstGeom>
          <a:noFill/>
          <a:ln>
            <a:noFill/>
          </a:ln>
        </p:spPr>
        <p:txBody>
          <a:bodyPr wrap="square" rtlCol="0">
            <a:spAutoFit/>
          </a:bodyPr>
          <a:lstStyle/>
          <a:p>
            <a:r>
              <a:rPr lang="en-US" sz="1800" dirty="0">
                <a:solidFill>
                  <a:srgbClr val="0070C0"/>
                </a:solidFill>
                <a:latin typeface="Seoge UI"/>
              </a:rPr>
              <a:t>DSL</a:t>
            </a:r>
            <a:r>
              <a:rPr lang="en-US" sz="1800" dirty="0">
                <a:solidFill>
                  <a:srgbClr val="0070C0"/>
                </a:solidFill>
                <a:latin typeface="Seoge UI"/>
                <a:ea typeface="MingLiU_HKSCS-ExtB" panose="02020500000000000000" pitchFamily="18" charset="-120"/>
                <a:cs typeface="Segoe UI Semilight" panose="020B0402040204020203" pitchFamily="34" charset="0"/>
              </a:rPr>
              <a:t> D</a:t>
            </a:r>
          </a:p>
        </p:txBody>
      </p:sp>
      <p:cxnSp>
        <p:nvCxnSpPr>
          <p:cNvPr id="58" name="Straight Arrow Connector 57"/>
          <p:cNvCxnSpPr>
            <a:stCxn id="61" idx="3"/>
          </p:cNvCxnSpPr>
          <p:nvPr/>
        </p:nvCxnSpPr>
        <p:spPr bwMode="auto">
          <a:xfrm>
            <a:off x="1106296" y="2562668"/>
            <a:ext cx="322995" cy="0"/>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p:cNvCxnSpPr>
            <a:stCxn id="50" idx="2"/>
            <a:endCxn id="39" idx="0"/>
          </p:cNvCxnSpPr>
          <p:nvPr/>
        </p:nvCxnSpPr>
        <p:spPr bwMode="auto">
          <a:xfrm>
            <a:off x="2347147" y="3185494"/>
            <a:ext cx="7383" cy="611014"/>
          </a:xfrm>
          <a:prstGeom prst="straightConnector1">
            <a:avLst/>
          </a:prstGeom>
          <a:noFill/>
          <a:ln w="9525" cap="flat" cmpd="sng" algn="ctr">
            <a:solidFill>
              <a:schemeClr val="tx1"/>
            </a:solidFill>
            <a:prstDash val="solid"/>
            <a:round/>
            <a:headEnd type="none" w="med" len="med"/>
            <a:tailEnd type="triangle"/>
          </a:ln>
          <a:effectLst/>
        </p:spPr>
      </p:cxnSp>
      <p:cxnSp>
        <p:nvCxnSpPr>
          <p:cNvPr id="83" name="Elbow Connector 82"/>
          <p:cNvCxnSpPr>
            <a:stCxn id="43" idx="0"/>
            <a:endCxn id="50" idx="3"/>
          </p:cNvCxnSpPr>
          <p:nvPr/>
        </p:nvCxnSpPr>
        <p:spPr bwMode="auto">
          <a:xfrm rot="16200000" flipV="1">
            <a:off x="3982939" y="1441196"/>
            <a:ext cx="439256" cy="1918236"/>
          </a:xfrm>
          <a:prstGeom prst="bentConnector2">
            <a:avLst/>
          </a:prstGeom>
          <a:noFill/>
          <a:ln w="9525" cap="flat" cmpd="sng" algn="ctr">
            <a:solidFill>
              <a:schemeClr val="tx1"/>
            </a:solidFill>
            <a:prstDash val="solid"/>
            <a:round/>
            <a:headEnd type="none" w="med" len="med"/>
            <a:tailEnd type="triangle"/>
          </a:ln>
          <a:effectLst/>
        </p:spPr>
      </p:cxnSp>
      <p:cxnSp>
        <p:nvCxnSpPr>
          <p:cNvPr id="85" name="Straight Arrow Connector 84"/>
          <p:cNvCxnSpPr/>
          <p:nvPr/>
        </p:nvCxnSpPr>
        <p:spPr bwMode="auto">
          <a:xfrm flipH="1" flipV="1">
            <a:off x="5725174" y="4407839"/>
            <a:ext cx="6123" cy="383358"/>
          </a:xfrm>
          <a:prstGeom prst="straightConnector1">
            <a:avLst/>
          </a:prstGeom>
          <a:noFill/>
          <a:ln w="9525" cap="flat" cmpd="sng" algn="ctr">
            <a:solidFill>
              <a:schemeClr val="tx1"/>
            </a:solidFill>
            <a:prstDash val="solid"/>
            <a:round/>
            <a:headEnd type="none" w="med" len="med"/>
            <a:tailEnd type="triangle"/>
          </a:ln>
          <a:effectLst/>
        </p:spPr>
      </p:cxnSp>
      <p:sp>
        <p:nvSpPr>
          <p:cNvPr id="92" name="TextBox 91"/>
          <p:cNvSpPr txBox="1"/>
          <p:nvPr/>
        </p:nvSpPr>
        <p:spPr>
          <a:xfrm>
            <a:off x="5933260" y="2609085"/>
            <a:ext cx="1181227" cy="965140"/>
          </a:xfrm>
          <a:prstGeom prst="rect">
            <a:avLst/>
          </a:prstGeom>
          <a:noFill/>
          <a:ln>
            <a:noFill/>
          </a:ln>
        </p:spPr>
        <p:txBody>
          <a:bodyPr wrap="square" lIns="134464" tIns="107571" rIns="134464" bIns="107571" rtlCol="0">
            <a:spAutoFit/>
          </a:bodyPr>
          <a:lstStyle/>
          <a:p>
            <a:pPr algn="ctr">
              <a:lnSpc>
                <a:spcPct val="90000"/>
              </a:lnSpc>
              <a:spcAft>
                <a:spcPts val="441"/>
              </a:spcAft>
            </a:pPr>
            <a:r>
              <a:rPr lang="en-US" sz="1800" dirty="0">
                <a:solidFill>
                  <a:srgbClr val="000000"/>
                </a:solidFill>
                <a:latin typeface="Seoge UI"/>
              </a:rPr>
              <a:t>Intended Program </a:t>
            </a:r>
            <a:r>
              <a:rPr lang="en-US" sz="1800" dirty="0" smtClean="0">
                <a:solidFill>
                  <a:srgbClr val="000000"/>
                </a:solidFill>
                <a:latin typeface="Seoge UI"/>
              </a:rPr>
              <a:t>in </a:t>
            </a:r>
            <a:r>
              <a:rPr lang="en-US" sz="1800" dirty="0">
                <a:solidFill>
                  <a:srgbClr val="000000"/>
                </a:solidFill>
                <a:latin typeface="Seoge UI"/>
              </a:rPr>
              <a:t>D</a:t>
            </a:r>
          </a:p>
        </p:txBody>
      </p:sp>
      <p:cxnSp>
        <p:nvCxnSpPr>
          <p:cNvPr id="94" name="Straight Arrow Connector 93"/>
          <p:cNvCxnSpPr>
            <a:stCxn id="22" idx="0"/>
            <a:endCxn id="21" idx="2"/>
          </p:cNvCxnSpPr>
          <p:nvPr/>
        </p:nvCxnSpPr>
        <p:spPr bwMode="auto">
          <a:xfrm flipH="1" flipV="1">
            <a:off x="7853336" y="2254647"/>
            <a:ext cx="160" cy="1053373"/>
          </a:xfrm>
          <a:prstGeom prst="straightConnector1">
            <a:avLst/>
          </a:prstGeom>
          <a:noFill/>
          <a:ln w="9525" cap="flat" cmpd="sng" algn="ctr">
            <a:solidFill>
              <a:schemeClr val="tx1"/>
            </a:solidFill>
            <a:prstDash val="solid"/>
            <a:round/>
            <a:headEnd type="none" w="med" len="med"/>
            <a:tailEnd type="triangle"/>
          </a:ln>
          <a:effectLst/>
        </p:spPr>
      </p:cxnSp>
      <p:sp>
        <p:nvSpPr>
          <p:cNvPr id="33" name="Content Placeholder 4"/>
          <p:cNvSpPr txBox="1">
            <a:spLocks/>
          </p:cNvSpPr>
          <p:nvPr/>
        </p:nvSpPr>
        <p:spPr bwMode="auto">
          <a:xfrm>
            <a:off x="-13748" y="5976290"/>
            <a:ext cx="9042400"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600" kern="0" dirty="0" smtClean="0">
                <a:solidFill>
                  <a:srgbClr val="C00000"/>
                </a:solidFill>
                <a:latin typeface="Seoge UI"/>
                <a:ea typeface="Calibri" panose="020F0502020204030204" pitchFamily="34" charset="0"/>
                <a:cs typeface="Consolas" panose="020B0609020204030204" pitchFamily="49" charset="0"/>
              </a:rPr>
              <a:t>“</a:t>
            </a:r>
            <a:r>
              <a:rPr lang="en-US" sz="1600" i="1" kern="0" dirty="0" smtClean="0">
                <a:solidFill>
                  <a:srgbClr val="C00000"/>
                </a:solidFill>
                <a:latin typeface="Seoge UI"/>
                <a:ea typeface="Calibri" panose="020F0502020204030204" pitchFamily="34" charset="0"/>
                <a:cs typeface="Consolas" panose="020B0609020204030204" pitchFamily="49" charset="0"/>
              </a:rPr>
              <a:t>Programming </a:t>
            </a:r>
            <a:r>
              <a:rPr lang="en-US" sz="1600" i="1" kern="0" dirty="0">
                <a:solidFill>
                  <a:srgbClr val="C00000"/>
                </a:solidFill>
                <a:latin typeface="Seoge UI"/>
                <a:ea typeface="Calibri" panose="020F0502020204030204" pitchFamily="34" charset="0"/>
                <a:cs typeface="Consolas" panose="020B0609020204030204" pitchFamily="49" charset="0"/>
              </a:rPr>
              <a:t>by Examples (and its applications in Data Wrangling</a:t>
            </a:r>
            <a:r>
              <a:rPr lang="en-US" sz="1600" i="1" kern="0" dirty="0" smtClean="0">
                <a:solidFill>
                  <a:srgbClr val="C00000"/>
                </a:solidFill>
                <a:latin typeface="Seoge UI"/>
                <a:ea typeface="Calibri" panose="020F0502020204030204" pitchFamily="34" charset="0"/>
                <a:cs typeface="Consolas" panose="020B0609020204030204" pitchFamily="49" charset="0"/>
              </a:rPr>
              <a:t>)</a:t>
            </a:r>
            <a:r>
              <a:rPr lang="en-US" sz="1600" kern="0" dirty="0" smtClean="0">
                <a:solidFill>
                  <a:srgbClr val="C00000"/>
                </a:solidFill>
                <a:latin typeface="Seoge UI"/>
                <a:ea typeface="Calibri" panose="020F0502020204030204" pitchFamily="34" charset="0"/>
                <a:cs typeface="Consolas" panose="020B0609020204030204" pitchFamily="49" charset="0"/>
              </a:rPr>
              <a:t>”; </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In </a:t>
            </a:r>
            <a:r>
              <a:rPr lang="en-US" sz="1600" i="1" kern="0" dirty="0">
                <a:solidFill>
                  <a:srgbClr val="C00000"/>
                </a:solidFill>
                <a:latin typeface="Seoge UI"/>
              </a:rPr>
              <a:t>Verification and Synthesis of Correct and Secure Systems</a:t>
            </a:r>
            <a:r>
              <a:rPr lang="en-US" sz="1600" kern="0" dirty="0">
                <a:solidFill>
                  <a:srgbClr val="C00000"/>
                </a:solidFill>
                <a:latin typeface="Seoge UI"/>
              </a:rPr>
              <a:t>; IOS Press; 2016</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[based on Marktoberdorf Summer School 2015 Lecture Notes]</a:t>
            </a:r>
          </a:p>
        </p:txBody>
      </p:sp>
      <p:cxnSp>
        <p:nvCxnSpPr>
          <p:cNvPr id="7" name="Elbow Connector 6"/>
          <p:cNvCxnSpPr>
            <a:stCxn id="41" idx="3"/>
            <a:endCxn id="43" idx="2"/>
          </p:cNvCxnSpPr>
          <p:nvPr/>
        </p:nvCxnSpPr>
        <p:spPr bwMode="auto">
          <a:xfrm flipV="1">
            <a:off x="3301742" y="4396982"/>
            <a:ext cx="1859943" cy="416194"/>
          </a:xfrm>
          <a:prstGeom prst="bentConnector2">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564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463" y="1030615"/>
            <a:ext cx="6624537" cy="1721838"/>
          </a:xfrm>
        </p:spPr>
        <p:txBody>
          <a:bodyPr/>
          <a:lstStyle/>
          <a:p>
            <a:pPr marL="0" indent="0">
              <a:buNone/>
            </a:pPr>
            <a:r>
              <a:rPr lang="en-US" dirty="0" smtClean="0">
                <a:latin typeface="Segoe UI" panose="020B0502040204020203" pitchFamily="34" charset="0"/>
                <a:cs typeface="Segoe UI" panose="020B0502040204020203" pitchFamily="34" charset="0"/>
              </a:rPr>
              <a:t>“It's </a:t>
            </a:r>
            <a:r>
              <a:rPr lang="en-US" dirty="0">
                <a:latin typeface="Segoe UI" panose="020B0502040204020203" pitchFamily="34" charset="0"/>
                <a:cs typeface="Segoe UI" panose="020B0502040204020203" pitchFamily="34" charset="0"/>
              </a:rPr>
              <a:t>a great concept, but it can also lead to lots of bad data. </a:t>
            </a:r>
            <a:r>
              <a:rPr lang="en-US" dirty="0" smtClean="0">
                <a:latin typeface="Segoe UI" panose="020B0502040204020203" pitchFamily="34" charset="0"/>
                <a:cs typeface="Segoe UI" panose="020B0502040204020203" pitchFamily="34" charset="0"/>
              </a:rPr>
              <a:t>I </a:t>
            </a:r>
            <a:r>
              <a:rPr lang="en-US" dirty="0">
                <a:latin typeface="Segoe UI" panose="020B0502040204020203" pitchFamily="34" charset="0"/>
                <a:cs typeface="Segoe UI" panose="020B0502040204020203" pitchFamily="34" charset="0"/>
              </a:rPr>
              <a:t>think many users will look at a few "flash filled" cells, </a:t>
            </a:r>
            <a:r>
              <a:rPr lang="en-US" dirty="0" smtClean="0">
                <a:latin typeface="Segoe UI" panose="020B0502040204020203" pitchFamily="34" charset="0"/>
                <a:cs typeface="Segoe UI" panose="020B0502040204020203" pitchFamily="34" charset="0"/>
              </a:rPr>
              <a:t>and just </a:t>
            </a:r>
            <a:r>
              <a:rPr lang="en-US" dirty="0">
                <a:latin typeface="Segoe UI" panose="020B0502040204020203" pitchFamily="34" charset="0"/>
                <a:cs typeface="Segoe UI" panose="020B0502040204020203" pitchFamily="34" charset="0"/>
              </a:rPr>
              <a:t>assume that it </a:t>
            </a:r>
            <a:r>
              <a:rPr lang="en-US" dirty="0" smtClean="0">
                <a:latin typeface="Segoe UI" panose="020B0502040204020203" pitchFamily="34" charset="0"/>
                <a:cs typeface="Segoe UI" panose="020B0502040204020203" pitchFamily="34" charset="0"/>
              </a:rPr>
              <a:t>worked. … Be </a:t>
            </a:r>
            <a:r>
              <a:rPr lang="en-US" dirty="0">
                <a:latin typeface="Segoe UI" panose="020B0502040204020203" pitchFamily="34" charset="0"/>
                <a:cs typeface="Segoe UI" panose="020B0502040204020203" pitchFamily="34" charset="0"/>
              </a:rPr>
              <a:t>very </a:t>
            </a:r>
            <a:r>
              <a:rPr lang="en-US" dirty="0" smtClean="0">
                <a:latin typeface="Segoe UI" panose="020B0502040204020203" pitchFamily="34" charset="0"/>
                <a:cs typeface="Segoe UI" panose="020B0502040204020203" pitchFamily="34" charset="0"/>
              </a:rPr>
              <a:t>careful.”</a:t>
            </a:r>
            <a:endParaRPr 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43</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Need for a </a:t>
            </a:r>
            <a:r>
              <a:rPr lang="en-US" dirty="0" err="1" smtClean="0">
                <a:latin typeface="Segoe UI" panose="020B0502040204020203" pitchFamily="34" charset="0"/>
                <a:cs typeface="Segoe UI" panose="020B0502040204020203" pitchFamily="34" charset="0"/>
              </a:rPr>
              <a:t>fall-back</a:t>
            </a:r>
            <a:r>
              <a:rPr lang="en-US" dirty="0" smtClean="0">
                <a:latin typeface="Segoe UI" panose="020B0502040204020203" pitchFamily="34" charset="0"/>
                <a:cs typeface="Segoe UI" panose="020B0502040204020203" pitchFamily="34" charset="0"/>
              </a:rPr>
              <a:t> mechanism</a:t>
            </a:r>
            <a:endParaRPr lang="en-US"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288" y="2874398"/>
            <a:ext cx="2032000" cy="203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8" y="1021690"/>
            <a:ext cx="1867710" cy="2354258"/>
          </a:xfrm>
          <a:prstGeom prst="rect">
            <a:avLst/>
          </a:prstGeom>
        </p:spPr>
      </p:pic>
      <p:sp>
        <p:nvSpPr>
          <p:cNvPr id="7" name="Content Placeholder 1"/>
          <p:cNvSpPr txBox="1">
            <a:spLocks/>
          </p:cNvSpPr>
          <p:nvPr/>
        </p:nvSpPr>
        <p:spPr bwMode="auto">
          <a:xfrm>
            <a:off x="342630" y="5354993"/>
            <a:ext cx="7108757" cy="1285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smtClean="0">
                <a:latin typeface="Segoe UI" panose="020B0502040204020203" pitchFamily="34" charset="0"/>
                <a:cs typeface="Segoe UI" panose="020B0502040204020203" pitchFamily="34" charset="0"/>
              </a:rPr>
              <a:t>“most of the extracted data will be fine. But there might be exceptions that you don't notice unless you examine the results very carefully.”</a:t>
            </a:r>
            <a:endParaRPr lang="en-US" kern="0" dirty="0">
              <a:latin typeface="Segoe UI" panose="020B0502040204020203" pitchFamily="34" charset="0"/>
              <a:cs typeface="Segoe UI" panose="020B0502040204020203" pitchFamily="34" charset="0"/>
            </a:endParaRPr>
          </a:p>
        </p:txBody>
      </p:sp>
      <p:sp>
        <p:nvSpPr>
          <p:cNvPr id="8" name="Rectangular Callout 7"/>
          <p:cNvSpPr/>
          <p:nvPr/>
        </p:nvSpPr>
        <p:spPr bwMode="auto">
          <a:xfrm>
            <a:off x="2441642" y="1061666"/>
            <a:ext cx="6587009" cy="1449421"/>
          </a:xfrm>
          <a:prstGeom prst="wedgeRectCallout">
            <a:avLst>
              <a:gd name="adj1" fmla="val 1530"/>
              <a:gd name="adj2" fmla="val 10746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9" name="Rectangular Callout 8"/>
          <p:cNvSpPr/>
          <p:nvPr/>
        </p:nvSpPr>
        <p:spPr bwMode="auto">
          <a:xfrm>
            <a:off x="342630" y="5207727"/>
            <a:ext cx="7013644" cy="1449421"/>
          </a:xfrm>
          <a:prstGeom prst="wedgeRectCallout">
            <a:avLst>
              <a:gd name="adj1" fmla="val -833"/>
              <a:gd name="adj2" fmla="val -1039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72066140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733" y="986517"/>
            <a:ext cx="2058838" cy="2570226"/>
          </a:xfrm>
          <a:prstGeom prst="rect">
            <a:avLst/>
          </a:prstGeom>
        </p:spPr>
      </p:pic>
      <p:sp>
        <p:nvSpPr>
          <p:cNvPr id="2" name="Content Placeholder 1"/>
          <p:cNvSpPr>
            <a:spLocks noGrp="1"/>
          </p:cNvSpPr>
          <p:nvPr>
            <p:ph idx="1"/>
          </p:nvPr>
        </p:nvSpPr>
        <p:spPr>
          <a:xfrm>
            <a:off x="155990" y="1004977"/>
            <a:ext cx="8827702" cy="4418161"/>
          </a:xfrm>
        </p:spPr>
        <p:txBody>
          <a:bodyPr/>
          <a:lstStyle/>
          <a:p>
            <a:pPr marL="0" indent="0">
              <a:buNone/>
            </a:pPr>
            <a:r>
              <a:rPr lang="en-US" dirty="0" smtClean="0">
                <a:latin typeface="Segoe UI" panose="020B0502040204020203" pitchFamily="34" charset="0"/>
                <a:cs typeface="Segoe UI" panose="020B0502040204020203" pitchFamily="34" charset="0"/>
              </a:rPr>
              <a:t>Communicate actionable information back to user.</a:t>
            </a:r>
          </a:p>
          <a:p>
            <a:pPr marL="0" indent="0">
              <a:buNone/>
            </a:pPr>
            <a:endParaRPr lang="en-US" sz="1000"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PL aspects</a:t>
            </a:r>
          </a:p>
          <a:p>
            <a:r>
              <a:rPr lang="en-US" sz="2200" dirty="0">
                <a:latin typeface="Segoe UI" panose="020B0502040204020203" pitchFamily="34" charset="0"/>
                <a:cs typeface="Segoe UI" panose="020B0502040204020203" pitchFamily="34" charset="0"/>
              </a:rPr>
              <a:t>Generate multiple top-ranked programs</a:t>
            </a:r>
          </a:p>
          <a:p>
            <a:pPr lvl="1"/>
            <a:r>
              <a:rPr lang="en-US" sz="2000" dirty="0">
                <a:latin typeface="Segoe UI" panose="020B0502040204020203" pitchFamily="34" charset="0"/>
                <a:cs typeface="Segoe UI" panose="020B0502040204020203" pitchFamily="34" charset="0"/>
              </a:rPr>
              <a:t>Enable effective navigation between those programs.</a:t>
            </a:r>
          </a:p>
          <a:p>
            <a:r>
              <a:rPr lang="en-US" sz="2200" dirty="0">
                <a:latin typeface="Segoe UI" panose="020B0502040204020203" pitchFamily="34" charset="0"/>
                <a:cs typeface="Segoe UI" panose="020B0502040204020203" pitchFamily="34" charset="0"/>
              </a:rPr>
              <a:t>Highlight ambiguity based on </a:t>
            </a:r>
            <a:r>
              <a:rPr lang="en-US" sz="2200" i="1" dirty="0">
                <a:latin typeface="Segoe UI" panose="020B0502040204020203" pitchFamily="34" charset="0"/>
                <a:cs typeface="Segoe UI" panose="020B0502040204020203" pitchFamily="34" charset="0"/>
              </a:rPr>
              <a:t>distinguishing inputs</a:t>
            </a:r>
            <a:r>
              <a:rPr lang="en-US" sz="2200" dirty="0">
                <a:latin typeface="Segoe UI" panose="020B0502040204020203" pitchFamily="34" charset="0"/>
                <a:cs typeface="Segoe UI" panose="020B0502040204020203" pitchFamily="34" charset="0"/>
              </a:rPr>
              <a:t>.</a:t>
            </a:r>
          </a:p>
          <a:p>
            <a:pPr lvl="1"/>
            <a:r>
              <a:rPr lang="en-US" sz="2000" dirty="0">
                <a:latin typeface="Segoe UI" panose="020B0502040204020203" pitchFamily="34" charset="0"/>
                <a:cs typeface="Segoe UI" panose="020B0502040204020203" pitchFamily="34" charset="0"/>
              </a:rPr>
              <a:t>An input where different programs generate different outputs</a:t>
            </a:r>
            <a:r>
              <a:rPr lang="en-US" sz="2000"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p>
            <a:pPr marL="0" indent="0">
              <a:buNone/>
            </a:pPr>
            <a:endParaRPr lang="en-US" sz="500" dirty="0" smtClean="0">
              <a:latin typeface="Segoe UI" panose="020B0502040204020203" pitchFamily="34" charset="0"/>
              <a:cs typeface="Segoe UI" panose="020B0502040204020203" pitchFamily="34" charset="0"/>
            </a:endParaRPr>
          </a:p>
          <a:p>
            <a:pPr marL="0" indent="0">
              <a:buNone/>
            </a:pPr>
            <a:endParaRPr lang="en-US" sz="500"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Heuristics that can be machine learned</a:t>
            </a:r>
          </a:p>
          <a:p>
            <a:r>
              <a:rPr lang="en-US" sz="2200" dirty="0">
                <a:latin typeface="Segoe UI" panose="020B0502040204020203" pitchFamily="34" charset="0"/>
                <a:cs typeface="Segoe UI" panose="020B0502040204020203" pitchFamily="34" charset="0"/>
              </a:rPr>
              <a:t>Highlight ambiguity based on clustering of inputs/outputs </a:t>
            </a:r>
          </a:p>
          <a:p>
            <a:pPr lvl="1"/>
            <a:r>
              <a:rPr lang="en-US" sz="2000" dirty="0">
                <a:latin typeface="Segoe UI" panose="020B0502040204020203" pitchFamily="34" charset="0"/>
                <a:cs typeface="Segoe UI" panose="020B0502040204020203" pitchFamily="34" charset="0"/>
              </a:rPr>
              <a:t>based on their syntactic and other features.</a:t>
            </a:r>
          </a:p>
          <a:p>
            <a:r>
              <a:rPr lang="en-US" sz="2200" dirty="0">
                <a:latin typeface="Segoe UI" panose="020B0502040204020203" pitchFamily="34" charset="0"/>
                <a:cs typeface="Segoe UI" panose="020B0502040204020203" pitchFamily="34" charset="0"/>
              </a:rPr>
              <a:t>When to stop highlighting ambiguity</a:t>
            </a:r>
            <a:r>
              <a:rPr lang="en-US" sz="2200" dirty="0" smtClean="0">
                <a:latin typeface="Segoe UI" panose="020B0502040204020203" pitchFamily="34" charset="0"/>
                <a:cs typeface="Segoe UI" panose="020B0502040204020203" pitchFamily="34" charset="0"/>
              </a:rPr>
              <a:t>?</a:t>
            </a: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44</a:t>
            </a:fld>
            <a:endParaRPr lang="en-US" dirty="0"/>
          </a:p>
        </p:txBody>
      </p:sp>
      <p:sp>
        <p:nvSpPr>
          <p:cNvPr id="4" name="Title 3"/>
          <p:cNvSpPr>
            <a:spLocks noGrp="1"/>
          </p:cNvSpPr>
          <p:nvPr>
            <p:ph type="title"/>
          </p:nvPr>
        </p:nvSpPr>
        <p:spPr>
          <a:xfrm>
            <a:off x="444258" y="304800"/>
            <a:ext cx="8251166" cy="609600"/>
          </a:xfrm>
        </p:spPr>
        <p:txBody>
          <a:bodyPr/>
          <a:lstStyle/>
          <a:p>
            <a:r>
              <a:rPr lang="en-US" dirty="0" smtClean="0">
                <a:latin typeface="Segoe UI" panose="020B0502040204020203" pitchFamily="34" charset="0"/>
                <a:cs typeface="Segoe UI" panose="020B0502040204020203" pitchFamily="34" charset="0"/>
              </a:rPr>
              <a:t>“PL meets ML” opportunity 3: Disambiguation</a:t>
            </a:r>
            <a:endParaRPr lang="en-US" dirty="0">
              <a:latin typeface="Segoe UI" panose="020B0502040204020203" pitchFamily="34" charset="0"/>
              <a:cs typeface="Segoe UI" panose="020B0502040204020203" pitchFamily="34" charset="0"/>
            </a:endParaRPr>
          </a:p>
        </p:txBody>
      </p:sp>
      <p:sp>
        <p:nvSpPr>
          <p:cNvPr id="6" name="Rectangle 5"/>
          <p:cNvSpPr/>
          <p:nvPr/>
        </p:nvSpPr>
        <p:spPr>
          <a:xfrm>
            <a:off x="0" y="6274930"/>
            <a:ext cx="8814527" cy="646331"/>
          </a:xfrm>
          <a:prstGeom prst="rect">
            <a:avLst/>
          </a:prstGeom>
        </p:spPr>
        <p:txBody>
          <a:bodyPr wrap="square">
            <a:spAutoFit/>
          </a:bodyPr>
          <a:lstStyle/>
          <a:p>
            <a:pPr marL="0" marR="0">
              <a:spcBef>
                <a:spcPts val="0"/>
              </a:spcBef>
              <a:spcAft>
                <a:spcPts val="0"/>
              </a:spcAft>
            </a:pPr>
            <a:r>
              <a:rPr lang="en-US" sz="1800" i="1" dirty="0" smtClean="0">
                <a:solidFill>
                  <a:srgbClr val="C00000"/>
                </a:solidFill>
                <a:latin typeface="Segoe UI" panose="020B0502040204020203" pitchFamily="34" charset="0"/>
                <a:cs typeface="Segoe UI" panose="020B0502040204020203" pitchFamily="34" charset="0"/>
              </a:rPr>
              <a:t>“</a:t>
            </a:r>
            <a:r>
              <a:rPr lang="en-US" sz="1800" i="1" dirty="0" err="1" smtClean="0">
                <a:solidFill>
                  <a:srgbClr val="C00000"/>
                </a:solidFill>
                <a:latin typeface="Segoe UI" panose="020B0502040204020203" pitchFamily="34" charset="0"/>
                <a:cs typeface="Segoe UI" panose="020B0502040204020203" pitchFamily="34" charset="0"/>
              </a:rPr>
              <a:t>FlashProfile</a:t>
            </a:r>
            <a:r>
              <a:rPr lang="en-US" sz="1800" i="1" dirty="0">
                <a:solidFill>
                  <a:srgbClr val="C00000"/>
                </a:solidFill>
                <a:latin typeface="Segoe UI" panose="020B0502040204020203" pitchFamily="34" charset="0"/>
                <a:cs typeface="Segoe UI" panose="020B0502040204020203" pitchFamily="34" charset="0"/>
              </a:rPr>
              <a:t>: Interactive Synthesis of Syntactic </a:t>
            </a:r>
            <a:r>
              <a:rPr lang="en-US" sz="1800" i="1" dirty="0" smtClean="0">
                <a:solidFill>
                  <a:srgbClr val="C00000"/>
                </a:solidFill>
                <a:latin typeface="Segoe UI" panose="020B0502040204020203" pitchFamily="34" charset="0"/>
                <a:cs typeface="Segoe UI" panose="020B0502040204020203" pitchFamily="34" charset="0"/>
              </a:rPr>
              <a:t>Profiles”,</a:t>
            </a:r>
          </a:p>
          <a:p>
            <a:pPr marL="0" marR="0">
              <a:spcBef>
                <a:spcPts val="0"/>
              </a:spcBef>
              <a:spcAft>
                <a:spcPts val="0"/>
              </a:spcAft>
            </a:pP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[Technical Report] Padhi, Jain, Perelman, Polozov, Gulwani, Millstein</a:t>
            </a:r>
            <a:endParaRPr lang="en-US" sz="1800" dirty="0">
              <a:solidFill>
                <a:srgbClr val="C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Rectangle 7"/>
          <p:cNvSpPr/>
          <p:nvPr/>
        </p:nvSpPr>
        <p:spPr>
          <a:xfrm>
            <a:off x="34110" y="5564364"/>
            <a:ext cx="8814527" cy="646331"/>
          </a:xfrm>
          <a:prstGeom prst="rect">
            <a:avLst/>
          </a:prstGeom>
        </p:spPr>
        <p:txBody>
          <a:bodyPr wrap="square">
            <a:spAutoFit/>
          </a:bodyPr>
          <a:lstStyle/>
          <a:p>
            <a:pPr marL="0" marR="0">
              <a:spcBef>
                <a:spcPts val="0"/>
              </a:spcBef>
              <a:spcAft>
                <a:spcPts val="0"/>
              </a:spcAft>
            </a:pP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a:t>
            </a:r>
            <a:r>
              <a:rPr lang="en-US" sz="18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User </a:t>
            </a:r>
            <a:r>
              <a:rPr lang="en-US" sz="1800" i="1" dirty="0">
                <a:solidFill>
                  <a:srgbClr val="C00000"/>
                </a:solidFill>
                <a:latin typeface="Segoe UI" panose="020B0502040204020203" pitchFamily="34" charset="0"/>
                <a:ea typeface="Calibri" panose="020F0502020204030204" pitchFamily="34" charset="0"/>
                <a:cs typeface="Segoe UI" panose="020B0502040204020203" pitchFamily="34" charset="0"/>
              </a:rPr>
              <a:t>Interaction Models for Disambiguation in Programming by </a:t>
            </a:r>
            <a:r>
              <a:rPr lang="en-US" sz="18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Example</a:t>
            </a: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 </a:t>
            </a:r>
          </a:p>
          <a:p>
            <a:pPr marL="0" marR="0">
              <a:spcBef>
                <a:spcPts val="0"/>
              </a:spcBef>
              <a:spcAft>
                <a:spcPts val="0"/>
              </a:spcAft>
            </a:pPr>
            <a:r>
              <a:rPr lang="en-US" sz="1800" dirty="0">
                <a:solidFill>
                  <a:srgbClr val="C00000"/>
                </a:solidFill>
                <a:latin typeface="Segoe UI" panose="020B0502040204020203" pitchFamily="34" charset="0"/>
                <a:ea typeface="Calibri" panose="020F0502020204030204" pitchFamily="34" charset="0"/>
                <a:cs typeface="Segoe UI" panose="020B0502040204020203" pitchFamily="34" charset="0"/>
              </a:rPr>
              <a:t>[</a:t>
            </a: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UIST 2015] Mayer, Soares, Grechkin, Le, Marron, Polozov, Singh, Zorn, Gulwani</a:t>
            </a:r>
            <a:endParaRPr lang="en-US" sz="1800" dirty="0">
              <a:solidFill>
                <a:srgbClr val="C00000"/>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653289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FlashExtract</a:t>
            </a:r>
            <a:r>
              <a:rPr lang="en-US" sz="4000" dirty="0" smtClean="0">
                <a:solidFill>
                  <a:schemeClr val="accent2"/>
                </a:solidFill>
                <a:latin typeface="Segoe UI" panose="020B0502040204020203" pitchFamily="34" charset="0"/>
                <a:cs typeface="Segoe UI" panose="020B0502040204020203" pitchFamily="34" charset="0"/>
              </a:rPr>
              <a:t> Demo</a:t>
            </a:r>
          </a:p>
          <a:p>
            <a:pPr marL="0" indent="0" algn="ctr">
              <a:buNone/>
            </a:pPr>
            <a:r>
              <a:rPr lang="en-US" sz="4000" dirty="0" smtClean="0">
                <a:solidFill>
                  <a:schemeClr val="accent2"/>
                </a:solidFill>
                <a:latin typeface="Segoe UI" panose="020B0502040204020203" pitchFamily="34" charset="0"/>
                <a:cs typeface="Segoe UI" panose="020B0502040204020203" pitchFamily="34" charset="0"/>
              </a:rPr>
              <a:t>(User Interaction Models)</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45</a:t>
            </a:fld>
            <a:endParaRPr lang="en-US" dirty="0"/>
          </a:p>
        </p:txBody>
      </p:sp>
    </p:spTree>
    <p:extLst>
      <p:ext uri="{BB962C8B-B14F-4D97-AF65-F5344CB8AC3E}">
        <p14:creationId xmlns:p14="http://schemas.microsoft.com/office/powerpoint/2010/main" val="23308938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333" y="1134251"/>
            <a:ext cx="8532541" cy="4622443"/>
          </a:xfrm>
        </p:spPr>
        <p:txBody>
          <a:bodyPr/>
          <a:lstStyle/>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Application to robotics</a:t>
            </a:r>
          </a:p>
          <a:p>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Programming using </a:t>
            </a:r>
            <a:r>
              <a:rPr lang="en-US" dirty="0" smtClean="0">
                <a:latin typeface="Segoe UI" panose="020B0502040204020203" pitchFamily="34" charset="0"/>
                <a:cs typeface="Segoe UI" panose="020B0502040204020203" pitchFamily="34" charset="0"/>
              </a:rPr>
              <a:t>multi-modal intent involving examples and natural language</a:t>
            </a:r>
          </a:p>
          <a:p>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Predictive synthesis</a:t>
            </a:r>
          </a:p>
          <a:p>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Adaptive synthesis</a:t>
            </a: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Future Directions</a:t>
            </a:r>
          </a:p>
        </p:txBody>
      </p:sp>
    </p:spTree>
    <p:extLst>
      <p:ext uri="{BB962C8B-B14F-4D97-AF65-F5344CB8AC3E}">
        <p14:creationId xmlns:p14="http://schemas.microsoft.com/office/powerpoint/2010/main" val="8827221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628" y="3313786"/>
            <a:ext cx="8924743" cy="3117273"/>
          </a:xfrm>
        </p:spPr>
        <p:txBody>
          <a:bodyPr/>
          <a:lstStyle/>
          <a:p>
            <a:r>
              <a:rPr lang="en-US" dirty="0">
                <a:latin typeface="Seoge UI"/>
              </a:rPr>
              <a:t>Intended programs can sometimes be synthesized from just the input. </a:t>
            </a:r>
          </a:p>
          <a:p>
            <a:pPr lvl="1"/>
            <a:r>
              <a:rPr lang="en-US" dirty="0">
                <a:latin typeface="Seoge UI"/>
              </a:rPr>
              <a:t>Tabular data extraction, Sort, Join </a:t>
            </a:r>
          </a:p>
          <a:p>
            <a:endParaRPr lang="en-US" dirty="0">
              <a:latin typeface="Seoge UI"/>
            </a:endParaRPr>
          </a:p>
          <a:p>
            <a:r>
              <a:rPr lang="en-US" dirty="0">
                <a:latin typeface="Seoge UI"/>
              </a:rPr>
              <a:t>Can save large amount of user effort. </a:t>
            </a:r>
          </a:p>
          <a:p>
            <a:pPr lvl="1"/>
            <a:r>
              <a:rPr lang="en-US" dirty="0">
                <a:latin typeface="Seoge UI"/>
              </a:rPr>
              <a:t>User need not provide examples for each of tens of columns.</a:t>
            </a:r>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47</a:t>
            </a:fld>
            <a:endParaRPr lang="en-US" dirty="0"/>
          </a:p>
        </p:txBody>
      </p:sp>
      <p:sp>
        <p:nvSpPr>
          <p:cNvPr id="4" name="Title 3"/>
          <p:cNvSpPr>
            <a:spLocks noGrp="1"/>
          </p:cNvSpPr>
          <p:nvPr>
            <p:ph type="title"/>
          </p:nvPr>
        </p:nvSpPr>
        <p:spPr/>
        <p:txBody>
          <a:bodyPr/>
          <a:lstStyle/>
          <a:p>
            <a:r>
              <a:rPr lang="en-US" dirty="0" smtClean="0">
                <a:latin typeface="Seoge UI"/>
              </a:rPr>
              <a:t>Predictive Program Synthesis</a:t>
            </a:r>
            <a:endParaRPr lang="en-US" dirty="0">
              <a:latin typeface="Seoge UI"/>
            </a:endParaRPr>
          </a:p>
        </p:txBody>
      </p:sp>
      <p:pic>
        <p:nvPicPr>
          <p:cNvPr id="5" name="Picture 4"/>
          <p:cNvPicPr>
            <a:picLocks noChangeAspect="1"/>
          </p:cNvPicPr>
          <p:nvPr/>
        </p:nvPicPr>
        <p:blipFill>
          <a:blip r:embed="rId3"/>
          <a:stretch>
            <a:fillRect/>
          </a:stretch>
        </p:blipFill>
        <p:spPr>
          <a:xfrm>
            <a:off x="5835463" y="1046083"/>
            <a:ext cx="3100719" cy="2067146"/>
          </a:xfrm>
          <a:prstGeom prst="rect">
            <a:avLst/>
          </a:prstGeom>
        </p:spPr>
      </p:pic>
      <p:sp>
        <p:nvSpPr>
          <p:cNvPr id="7" name="Rectangle 6"/>
          <p:cNvSpPr/>
          <p:nvPr/>
        </p:nvSpPr>
        <p:spPr>
          <a:xfrm>
            <a:off x="141887" y="6246241"/>
            <a:ext cx="8814527" cy="646331"/>
          </a:xfrm>
          <a:prstGeom prst="rect">
            <a:avLst/>
          </a:prstGeom>
        </p:spPr>
        <p:txBody>
          <a:bodyPr wrap="square">
            <a:spAutoFit/>
          </a:bodyPr>
          <a:lstStyle/>
          <a:p>
            <a:pPr marL="0" marR="0">
              <a:spcBef>
                <a:spcPts val="0"/>
              </a:spcBef>
              <a:spcAft>
                <a:spcPts val="0"/>
              </a:spcAft>
            </a:pPr>
            <a:r>
              <a:rPr lang="en-US" sz="1800" i="1" dirty="0" smtClean="0">
                <a:solidFill>
                  <a:srgbClr val="C00000"/>
                </a:solidFill>
                <a:latin typeface="Calibri" panose="020F0502020204030204" pitchFamily="34" charset="0"/>
                <a:cs typeface="Calibri" panose="020F0502020204030204" pitchFamily="34" charset="0"/>
              </a:rPr>
              <a:t>“Automated Data Extraction using Predictive Program Synthesis”,</a:t>
            </a:r>
          </a:p>
          <a:p>
            <a:pPr marL="0" marR="0">
              <a:spcBef>
                <a:spcPts val="0"/>
              </a:spcBef>
              <a:spcAft>
                <a:spcPts val="0"/>
              </a:spcAft>
            </a:pPr>
            <a:r>
              <a:rPr lang="en-US" sz="18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[AAAI 2017], Raza, Gulwani</a:t>
            </a:r>
            <a:endPar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797265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909" y="2483430"/>
            <a:ext cx="8924743" cy="3117273"/>
          </a:xfrm>
        </p:spPr>
        <p:txBody>
          <a:bodyPr/>
          <a:lstStyle/>
          <a:p>
            <a:r>
              <a:rPr lang="en-US" dirty="0">
                <a:latin typeface="Seoge UI"/>
              </a:rPr>
              <a:t>Learn from past interactions </a:t>
            </a:r>
          </a:p>
          <a:p>
            <a:pPr lvl="1"/>
            <a:r>
              <a:rPr lang="en-US" dirty="0">
                <a:latin typeface="Seoge UI"/>
              </a:rPr>
              <a:t>of the same user (personalized experience). </a:t>
            </a:r>
          </a:p>
          <a:p>
            <a:pPr lvl="1"/>
            <a:r>
              <a:rPr lang="en-US" dirty="0">
                <a:latin typeface="Seoge UI"/>
              </a:rPr>
              <a:t>of other users in the enterprise/cloud.</a:t>
            </a:r>
          </a:p>
          <a:p>
            <a:pPr marL="420224" indent="-420224">
              <a:buFont typeface="Arial" panose="020B0604020202020204" pitchFamily="34" charset="0"/>
              <a:buChar char="•"/>
            </a:pPr>
            <a:endParaRPr lang="en-US" dirty="0">
              <a:latin typeface="Seoge UI"/>
            </a:endParaRPr>
          </a:p>
          <a:p>
            <a:r>
              <a:rPr lang="en-US" dirty="0">
                <a:latin typeface="Seoge UI"/>
              </a:rPr>
              <a:t>The synthesis sessions now require less interaction.</a:t>
            </a:r>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48</a:t>
            </a:fld>
            <a:endParaRPr lang="en-US" dirty="0"/>
          </a:p>
        </p:txBody>
      </p:sp>
      <p:sp>
        <p:nvSpPr>
          <p:cNvPr id="4" name="Title 3"/>
          <p:cNvSpPr>
            <a:spLocks noGrp="1"/>
          </p:cNvSpPr>
          <p:nvPr>
            <p:ph type="title"/>
          </p:nvPr>
        </p:nvSpPr>
        <p:spPr/>
        <p:txBody>
          <a:bodyPr/>
          <a:lstStyle/>
          <a:p>
            <a:r>
              <a:rPr lang="en-US" dirty="0" smtClean="0">
                <a:latin typeface="Seoge UI"/>
              </a:rPr>
              <a:t>Adaptive Program Synthesis</a:t>
            </a:r>
            <a:endParaRPr lang="en-US" dirty="0">
              <a:latin typeface="Seoge UI"/>
            </a:endParaRPr>
          </a:p>
        </p:txBody>
      </p:sp>
      <p:pic>
        <p:nvPicPr>
          <p:cNvPr id="6" name="Picture 5"/>
          <p:cNvPicPr>
            <a:picLocks noChangeAspect="1"/>
          </p:cNvPicPr>
          <p:nvPr/>
        </p:nvPicPr>
        <p:blipFill>
          <a:blip r:embed="rId3"/>
          <a:stretch>
            <a:fillRect/>
          </a:stretch>
        </p:blipFill>
        <p:spPr>
          <a:xfrm>
            <a:off x="5430749" y="1030667"/>
            <a:ext cx="3713251" cy="894184"/>
          </a:xfrm>
          <a:prstGeom prst="rect">
            <a:avLst/>
          </a:prstGeom>
        </p:spPr>
      </p:pic>
    </p:spTree>
    <p:extLst>
      <p:ext uri="{BB962C8B-B14F-4D97-AF65-F5344CB8AC3E}">
        <p14:creationId xmlns:p14="http://schemas.microsoft.com/office/powerpoint/2010/main" val="17421372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2" y="228601"/>
            <a:ext cx="8753374" cy="666387"/>
          </a:xfrm>
        </p:spPr>
        <p:txBody>
          <a:bodyPr/>
          <a:lstStyle/>
          <a:p>
            <a:r>
              <a:rPr lang="en-US" dirty="0" smtClean="0">
                <a:latin typeface="Segoe UI" panose="020B0502040204020203" pitchFamily="34" charset="0"/>
                <a:cs typeface="Segoe UI" panose="020B0502040204020203" pitchFamily="34" charset="0"/>
              </a:rPr>
              <a:t>Excel help forums</a:t>
            </a:r>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1" y="1342656"/>
            <a:ext cx="5117418" cy="14094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59" y="3336877"/>
            <a:ext cx="8039100" cy="9829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122" y="1034949"/>
            <a:ext cx="2143125" cy="21431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59" y="4930009"/>
            <a:ext cx="5372100" cy="1661160"/>
          </a:xfrm>
          <a:prstGeom prst="rect">
            <a:avLst/>
          </a:prstGeom>
        </p:spPr>
      </p:pic>
    </p:spTree>
    <p:extLst>
      <p:ext uri="{BB962C8B-B14F-4D97-AF65-F5344CB8AC3E}">
        <p14:creationId xmlns:p14="http://schemas.microsoft.com/office/powerpoint/2010/main" val="80449935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3" y="1013015"/>
            <a:ext cx="9267731" cy="5029200"/>
          </a:xfrm>
        </p:spPr>
        <p:txBody>
          <a:bodyPr/>
          <a:lstStyle/>
          <a:p>
            <a:pPr marL="0" indent="0">
              <a:buNone/>
            </a:pPr>
            <a:r>
              <a:rPr lang="en-US" dirty="0">
                <a:solidFill>
                  <a:schemeClr val="accent2"/>
                </a:solidFill>
                <a:latin typeface="Consolas" panose="020B0609020204030204" pitchFamily="49" charset="0"/>
                <a:cs typeface="Consolas" panose="020B0609020204030204" pitchFamily="49" charset="0"/>
              </a:rPr>
              <a:t>https://microsoft.github.io/prose</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Efficient implementation of the generic search methodology.</a:t>
            </a:r>
          </a:p>
          <a:p>
            <a:r>
              <a:rPr lang="en-US" dirty="0">
                <a:latin typeface="Segoe UI" panose="020B0502040204020203" pitchFamily="34" charset="0"/>
                <a:cs typeface="Segoe UI" panose="020B0502040204020203" pitchFamily="34" charset="0"/>
              </a:rPr>
              <a:t>Provides a library of reduction rules.</a:t>
            </a:r>
          </a:p>
          <a:p>
            <a:endParaRPr lang="en-US" dirty="0">
              <a:latin typeface="Segoe UI" panose="020B0502040204020203" pitchFamily="34" charset="0"/>
              <a:cs typeface="Segoe UI" panose="020B0502040204020203" pitchFamily="34" charset="0"/>
            </a:endParaRPr>
          </a:p>
          <a:p>
            <a:pPr marL="0" indent="0">
              <a:buNone/>
            </a:pPr>
            <a:r>
              <a:rPr lang="en-US" dirty="0">
                <a:solidFill>
                  <a:schemeClr val="accent2"/>
                </a:solidFill>
                <a:latin typeface="Segoe UI" panose="020B0502040204020203" pitchFamily="34" charset="0"/>
                <a:cs typeface="Segoe UI" panose="020B0502040204020203" pitchFamily="34" charset="0"/>
              </a:rPr>
              <a:t>Role of synthesizer developer</a:t>
            </a:r>
          </a:p>
          <a:p>
            <a:r>
              <a:rPr lang="en-US" dirty="0">
                <a:latin typeface="Segoe UI" panose="020B0502040204020203" pitchFamily="34" charset="0"/>
                <a:cs typeface="Segoe UI" panose="020B0502040204020203" pitchFamily="34" charset="0"/>
              </a:rPr>
              <a:t>Implement a DSL with executable semantics for new operators.</a:t>
            </a:r>
          </a:p>
          <a:p>
            <a:r>
              <a:rPr lang="en-US" sz="2300" dirty="0">
                <a:latin typeface="Segoe UI" panose="020B0502040204020203" pitchFamily="34" charset="0"/>
                <a:cs typeface="Segoe UI" panose="020B0502040204020203" pitchFamily="34" charset="0"/>
              </a:rPr>
              <a:t>Implement reduction rules (inverse semantics) for some operators.</a:t>
            </a:r>
          </a:p>
          <a:p>
            <a:r>
              <a:rPr lang="en-US" dirty="0">
                <a:latin typeface="Segoe UI" panose="020B0502040204020203" pitchFamily="34" charset="0"/>
                <a:cs typeface="Segoe UI" panose="020B0502040204020203" pitchFamily="34" charset="0"/>
              </a:rPr>
              <a:t>Implement ranking </a:t>
            </a:r>
            <a:r>
              <a:rPr lang="en-US" dirty="0" smtClean="0">
                <a:latin typeface="Segoe UI" panose="020B0502040204020203" pitchFamily="34" charset="0"/>
                <a:cs typeface="Segoe UI" panose="020B0502040204020203" pitchFamily="34" charset="0"/>
              </a:rPr>
              <a:t>strategy.</a:t>
            </a:r>
            <a:endParaRPr lang="en-US" sz="7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Can also specify tactics to resolve non-determinism in search.</a:t>
            </a: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49</a:t>
            </a:fld>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PROSE Framework</a:t>
            </a:r>
          </a:p>
        </p:txBody>
      </p:sp>
    </p:spTree>
    <p:extLst>
      <p:ext uri="{BB962C8B-B14F-4D97-AF65-F5344CB8AC3E}">
        <p14:creationId xmlns:p14="http://schemas.microsoft.com/office/powerpoint/2010/main" val="8608832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0419" y="1069081"/>
            <a:ext cx="1657048" cy="1657048"/>
          </a:xfrm>
          <a:prstGeom prst="rect">
            <a:avLst/>
          </a:prstGeom>
        </p:spPr>
      </p:pic>
      <p:sp>
        <p:nvSpPr>
          <p:cNvPr id="23" name="TextBox 22"/>
          <p:cNvSpPr txBox="1"/>
          <p:nvPr/>
        </p:nvSpPr>
        <p:spPr>
          <a:xfrm>
            <a:off x="5910118" y="2882358"/>
            <a:ext cx="1332269" cy="430887"/>
          </a:xfrm>
          <a:prstGeom prst="rect">
            <a:avLst/>
          </a:prstGeom>
          <a:noFill/>
        </p:spPr>
        <p:txBody>
          <a:bodyPr wrap="square" rtlCol="0">
            <a:spAutoFit/>
          </a:bodyPr>
          <a:lstStyle/>
          <a:p>
            <a:r>
              <a:rPr lang="en-US" sz="2200" dirty="0">
                <a:latin typeface="Seoge UI"/>
              </a:rPr>
              <a:t>Vu Le</a:t>
            </a:r>
          </a:p>
        </p:txBody>
      </p:sp>
      <p:sp>
        <p:nvSpPr>
          <p:cNvPr id="4" name="Title 3"/>
          <p:cNvSpPr>
            <a:spLocks noGrp="1"/>
          </p:cNvSpPr>
          <p:nvPr>
            <p:ph type="title"/>
          </p:nvPr>
        </p:nvSpPr>
        <p:spPr/>
        <p:txBody>
          <a:bodyPr/>
          <a:lstStyle/>
          <a:p>
            <a:r>
              <a:rPr lang="en-US" dirty="0">
                <a:latin typeface="Seoge UI"/>
              </a:rPr>
              <a:t>The PROSE Team</a:t>
            </a:r>
          </a:p>
        </p:txBody>
      </p:sp>
      <p:sp>
        <p:nvSpPr>
          <p:cNvPr id="31" name="TextBox 30"/>
          <p:cNvSpPr txBox="1"/>
          <p:nvPr/>
        </p:nvSpPr>
        <p:spPr>
          <a:xfrm>
            <a:off x="137794" y="2786075"/>
            <a:ext cx="1591579" cy="769441"/>
          </a:xfrm>
          <a:prstGeom prst="rect">
            <a:avLst/>
          </a:prstGeom>
          <a:noFill/>
        </p:spPr>
        <p:txBody>
          <a:bodyPr wrap="square" rtlCol="0">
            <a:spAutoFit/>
          </a:bodyPr>
          <a:lstStyle/>
          <a:p>
            <a:pPr algn="ctr"/>
            <a:r>
              <a:rPr lang="en-US" sz="2200" dirty="0">
                <a:latin typeface="Seoge UI"/>
              </a:rPr>
              <a:t>Sumit Gulwani</a:t>
            </a:r>
          </a:p>
        </p:txBody>
      </p:sp>
      <p:pic>
        <p:nvPicPr>
          <p:cNvPr id="12" name="Picture 11"/>
          <p:cNvPicPr>
            <a:picLocks noChangeAspect="1"/>
          </p:cNvPicPr>
          <p:nvPr/>
        </p:nvPicPr>
        <p:blipFill>
          <a:blip r:embed="rId4"/>
          <a:stretch>
            <a:fillRect/>
          </a:stretch>
        </p:blipFill>
        <p:spPr>
          <a:xfrm>
            <a:off x="7528095" y="1043524"/>
            <a:ext cx="1441497" cy="1689069"/>
          </a:xfrm>
          <a:prstGeom prst="rect">
            <a:avLst/>
          </a:prstGeom>
        </p:spPr>
      </p:pic>
      <p:pic>
        <p:nvPicPr>
          <p:cNvPr id="14" name="Picture 13"/>
          <p:cNvPicPr>
            <a:picLocks noChangeAspect="1"/>
          </p:cNvPicPr>
          <p:nvPr/>
        </p:nvPicPr>
        <p:blipFill>
          <a:blip r:embed="rId5"/>
          <a:stretch>
            <a:fillRect/>
          </a:stretch>
        </p:blipFill>
        <p:spPr>
          <a:xfrm>
            <a:off x="4831171" y="4459223"/>
            <a:ext cx="1759509" cy="1617326"/>
          </a:xfrm>
          <a:prstGeom prst="rect">
            <a:avLst/>
          </a:prstGeom>
        </p:spPr>
      </p:pic>
      <p:sp>
        <p:nvSpPr>
          <p:cNvPr id="43" name="TextBox 42"/>
          <p:cNvSpPr txBox="1"/>
          <p:nvPr/>
        </p:nvSpPr>
        <p:spPr>
          <a:xfrm>
            <a:off x="7461160" y="2786074"/>
            <a:ext cx="1538894" cy="769441"/>
          </a:xfrm>
          <a:prstGeom prst="rect">
            <a:avLst/>
          </a:prstGeom>
          <a:noFill/>
        </p:spPr>
        <p:txBody>
          <a:bodyPr wrap="square" rtlCol="0">
            <a:spAutoFit/>
          </a:bodyPr>
          <a:lstStyle/>
          <a:p>
            <a:pPr algn="ctr"/>
            <a:r>
              <a:rPr lang="en-US" sz="2200" dirty="0">
                <a:latin typeface="Seoge UI"/>
              </a:rPr>
              <a:t>Daniel Perelman</a:t>
            </a:r>
          </a:p>
        </p:txBody>
      </p:sp>
      <p:sp>
        <p:nvSpPr>
          <p:cNvPr id="44" name="TextBox 43"/>
          <p:cNvSpPr txBox="1"/>
          <p:nvPr/>
        </p:nvSpPr>
        <p:spPr>
          <a:xfrm>
            <a:off x="4984682" y="6035600"/>
            <a:ext cx="1498600" cy="769441"/>
          </a:xfrm>
          <a:prstGeom prst="rect">
            <a:avLst/>
          </a:prstGeom>
          <a:noFill/>
        </p:spPr>
        <p:txBody>
          <a:bodyPr wrap="square" rtlCol="0">
            <a:spAutoFit/>
          </a:bodyPr>
          <a:lstStyle/>
          <a:p>
            <a:pPr algn="ctr"/>
            <a:r>
              <a:rPr lang="en-US" sz="2200" dirty="0">
                <a:latin typeface="Seoge UI"/>
              </a:rPr>
              <a:t>Danny Simmons</a:t>
            </a:r>
          </a:p>
        </p:txBody>
      </p:sp>
      <p:sp>
        <p:nvSpPr>
          <p:cNvPr id="47" name="TextBox 46"/>
          <p:cNvSpPr txBox="1"/>
          <p:nvPr/>
        </p:nvSpPr>
        <p:spPr>
          <a:xfrm>
            <a:off x="2311083" y="6122289"/>
            <a:ext cx="1819073" cy="769441"/>
          </a:xfrm>
          <a:prstGeom prst="rect">
            <a:avLst/>
          </a:prstGeom>
          <a:noFill/>
        </p:spPr>
        <p:txBody>
          <a:bodyPr wrap="square" rtlCol="0">
            <a:spAutoFit/>
          </a:bodyPr>
          <a:lstStyle/>
          <a:p>
            <a:pPr algn="ctr"/>
            <a:r>
              <a:rPr lang="en-US" sz="2200" dirty="0">
                <a:latin typeface="Seoge UI"/>
              </a:rPr>
              <a:t>Mohammad Raza</a:t>
            </a:r>
          </a:p>
        </p:txBody>
      </p:sp>
      <p:sp>
        <p:nvSpPr>
          <p:cNvPr id="48" name="TextBox 47"/>
          <p:cNvSpPr txBox="1"/>
          <p:nvPr/>
        </p:nvSpPr>
        <p:spPr>
          <a:xfrm>
            <a:off x="7222612" y="6034139"/>
            <a:ext cx="1427741" cy="769441"/>
          </a:xfrm>
          <a:prstGeom prst="rect">
            <a:avLst/>
          </a:prstGeom>
          <a:noFill/>
        </p:spPr>
        <p:txBody>
          <a:bodyPr wrap="square" rtlCol="0">
            <a:spAutoFit/>
          </a:bodyPr>
          <a:lstStyle/>
          <a:p>
            <a:pPr algn="ctr">
              <a:spcBef>
                <a:spcPts val="0"/>
              </a:spcBef>
            </a:pPr>
            <a:r>
              <a:rPr lang="en-US" sz="2200" dirty="0">
                <a:latin typeface="Seoge UI"/>
              </a:rPr>
              <a:t>Abhishek </a:t>
            </a:r>
          </a:p>
          <a:p>
            <a:pPr algn="ctr">
              <a:spcBef>
                <a:spcPts val="0"/>
              </a:spcBef>
            </a:pPr>
            <a:r>
              <a:rPr lang="en-US" sz="2200" dirty="0">
                <a:latin typeface="Seoge UI"/>
              </a:rPr>
              <a:t>Udupa</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0896" y="4479193"/>
            <a:ext cx="1720945" cy="162414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5251" y="1129165"/>
            <a:ext cx="1591579" cy="159868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5121" y="4445541"/>
            <a:ext cx="1594358" cy="1594358"/>
          </a:xfrm>
          <a:prstGeom prst="rect">
            <a:avLst/>
          </a:prstGeom>
        </p:spPr>
      </p:pic>
      <p:pic>
        <p:nvPicPr>
          <p:cNvPr id="24" name="Picture 23"/>
          <p:cNvPicPr>
            <a:picLocks noChangeAspect="1"/>
          </p:cNvPicPr>
          <p:nvPr/>
        </p:nvPicPr>
        <p:blipFill>
          <a:blip r:embed="rId9"/>
          <a:stretch>
            <a:fillRect/>
          </a:stretch>
        </p:blipFill>
        <p:spPr>
          <a:xfrm>
            <a:off x="207973" y="1072705"/>
            <a:ext cx="1580385" cy="1693887"/>
          </a:xfrm>
          <a:prstGeom prst="rect">
            <a:avLst/>
          </a:prstGeom>
        </p:spPr>
      </p:pic>
      <p:sp>
        <p:nvSpPr>
          <p:cNvPr id="26" name="TextBox 25"/>
          <p:cNvSpPr txBox="1"/>
          <p:nvPr/>
        </p:nvSpPr>
        <p:spPr>
          <a:xfrm>
            <a:off x="3854348" y="2786074"/>
            <a:ext cx="1591579" cy="769441"/>
          </a:xfrm>
          <a:prstGeom prst="rect">
            <a:avLst/>
          </a:prstGeom>
          <a:noFill/>
        </p:spPr>
        <p:txBody>
          <a:bodyPr wrap="square" rtlCol="0">
            <a:spAutoFit/>
          </a:bodyPr>
          <a:lstStyle/>
          <a:p>
            <a:pPr algn="ctr"/>
            <a:r>
              <a:rPr lang="en-US" sz="2200" dirty="0">
                <a:latin typeface="Seoge UI"/>
              </a:rPr>
              <a:t>Ranvijay Kumar</a:t>
            </a:r>
          </a:p>
        </p:txBody>
      </p:sp>
      <p:sp>
        <p:nvSpPr>
          <p:cNvPr id="6" name="Explosion 2 5"/>
          <p:cNvSpPr/>
          <p:nvPr/>
        </p:nvSpPr>
        <p:spPr bwMode="auto">
          <a:xfrm>
            <a:off x="346992" y="3419590"/>
            <a:ext cx="8548087" cy="974404"/>
          </a:xfrm>
          <a:prstGeom prst="irregularSeal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rgbClr val="C00000"/>
              </a:solidFill>
              <a:effectLst/>
              <a:latin typeface="Seoge UI"/>
            </a:endParaRP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631" y="4474643"/>
            <a:ext cx="1587032" cy="1663729"/>
          </a:xfrm>
          <a:prstGeom prst="rect">
            <a:avLst/>
          </a:prstGeom>
        </p:spPr>
      </p:pic>
      <p:sp>
        <p:nvSpPr>
          <p:cNvPr id="27" name="TextBox 26"/>
          <p:cNvSpPr txBox="1"/>
          <p:nvPr/>
        </p:nvSpPr>
        <p:spPr>
          <a:xfrm>
            <a:off x="277631" y="6186137"/>
            <a:ext cx="1538894" cy="769441"/>
          </a:xfrm>
          <a:prstGeom prst="rect">
            <a:avLst/>
          </a:prstGeom>
          <a:noFill/>
        </p:spPr>
        <p:txBody>
          <a:bodyPr wrap="square" rtlCol="0">
            <a:spAutoFit/>
          </a:bodyPr>
          <a:lstStyle/>
          <a:p>
            <a:pPr algn="ctr"/>
            <a:r>
              <a:rPr lang="en-US" sz="2200" dirty="0">
                <a:latin typeface="Seoge UI"/>
              </a:rPr>
              <a:t>Mark Plesko</a:t>
            </a:r>
          </a:p>
        </p:txBody>
      </p:sp>
      <p:sp>
        <p:nvSpPr>
          <p:cNvPr id="8" name="TextBox 7"/>
          <p:cNvSpPr txBox="1"/>
          <p:nvPr/>
        </p:nvSpPr>
        <p:spPr>
          <a:xfrm>
            <a:off x="1649470" y="3754378"/>
            <a:ext cx="5456818" cy="400110"/>
          </a:xfrm>
          <a:prstGeom prst="rect">
            <a:avLst/>
          </a:prstGeom>
          <a:noFill/>
        </p:spPr>
        <p:txBody>
          <a:bodyPr wrap="square" rtlCol="0">
            <a:spAutoFit/>
          </a:bodyPr>
          <a:lstStyle/>
          <a:p>
            <a:r>
              <a:rPr lang="en-US" dirty="0">
                <a:solidFill>
                  <a:srgbClr val="C00000"/>
                </a:solidFill>
              </a:rPr>
              <a:t>Please apply for intern/full-time positions!</a:t>
            </a: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9066" y="1100486"/>
            <a:ext cx="1685588" cy="1685588"/>
          </a:xfrm>
          <a:prstGeom prst="rect">
            <a:avLst/>
          </a:prstGeom>
        </p:spPr>
      </p:pic>
      <p:sp>
        <p:nvSpPr>
          <p:cNvPr id="30" name="TextBox 29"/>
          <p:cNvSpPr txBox="1"/>
          <p:nvPr/>
        </p:nvSpPr>
        <p:spPr>
          <a:xfrm>
            <a:off x="1996070" y="2775855"/>
            <a:ext cx="1591579" cy="769441"/>
          </a:xfrm>
          <a:prstGeom prst="rect">
            <a:avLst/>
          </a:prstGeom>
          <a:noFill/>
        </p:spPr>
        <p:txBody>
          <a:bodyPr wrap="square" rtlCol="0">
            <a:spAutoFit/>
          </a:bodyPr>
          <a:lstStyle/>
          <a:p>
            <a:pPr algn="ctr"/>
            <a:r>
              <a:rPr lang="en-US" sz="2200" dirty="0" smtClean="0">
                <a:latin typeface="Seoge UI"/>
              </a:rPr>
              <a:t>Prateek Jain</a:t>
            </a:r>
            <a:endParaRPr lang="en-US" sz="2200" dirty="0">
              <a:latin typeface="Seoge UI"/>
            </a:endParaRPr>
          </a:p>
        </p:txBody>
      </p:sp>
    </p:spTree>
    <p:extLst>
      <p:ext uri="{BB962C8B-B14F-4D97-AF65-F5344CB8AC3E}">
        <p14:creationId xmlns:p14="http://schemas.microsoft.com/office/powerpoint/2010/main" val="75828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674" y="1010792"/>
            <a:ext cx="8732043" cy="3417434"/>
          </a:xfrm>
        </p:spPr>
        <p:txBody>
          <a:bodyPr/>
          <a:lstStyle/>
          <a:p>
            <a:pPr marL="0" indent="0">
              <a:buNone/>
            </a:pPr>
            <a:r>
              <a:rPr lang="en-US" dirty="0">
                <a:latin typeface="Segoe UI" panose="020B0502040204020203" pitchFamily="34" charset="0"/>
                <a:cs typeface="Segoe UI" panose="020B0502040204020203" pitchFamily="34" charset="0"/>
              </a:rPr>
              <a:t>“PL meets ML” in AI software creation</a:t>
            </a:r>
          </a:p>
          <a:p>
            <a:r>
              <a:rPr lang="en-US" dirty="0">
                <a:latin typeface="Segoe UI" panose="020B0502040204020203" pitchFamily="34" charset="0"/>
                <a:cs typeface="Segoe UI" panose="020B0502040204020203" pitchFamily="34" charset="0"/>
              </a:rPr>
              <a:t>ML can synthesize code heuristics: better, efficient, adaptable </a:t>
            </a:r>
          </a:p>
          <a:p>
            <a:pPr marL="0" indent="0">
              <a:buNone/>
            </a:pPr>
            <a:endParaRPr lang="en-US" sz="1200" dirty="0" smtClean="0">
              <a:latin typeface="Segoe UI" panose="020B0502040204020203" pitchFamily="34" charset="0"/>
              <a:cs typeface="Segoe UI" panose="020B0502040204020203" pitchFamily="34" charset="0"/>
            </a:endParaRPr>
          </a:p>
          <a:p>
            <a:pPr marL="0" indent="0">
              <a:buNone/>
            </a:pPr>
            <a:r>
              <a:rPr lang="en-US" dirty="0" smtClean="0">
                <a:latin typeface="Segoe UI" panose="020B0502040204020203" pitchFamily="34" charset="0"/>
                <a:cs typeface="Segoe UI" panose="020B0502040204020203" pitchFamily="34" charset="0"/>
              </a:rPr>
              <a:t>PBE is a revolutionary new frontier in AI. </a:t>
            </a:r>
            <a:endParaRPr lang="en-US"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99% of end users are non-programmers.</a:t>
            </a:r>
          </a:p>
          <a:p>
            <a:r>
              <a:rPr lang="en-US" sz="2200" dirty="0">
                <a:latin typeface="Segoe UI" panose="020B0502040204020203" pitchFamily="34" charset="0"/>
                <a:cs typeface="Segoe UI" panose="020B0502040204020203" pitchFamily="34" charset="0"/>
              </a:rPr>
              <a:t>Data scientists spend 80% time cleaning data</a:t>
            </a:r>
            <a:r>
              <a:rPr lang="en-US" sz="2200" dirty="0" smtClean="0">
                <a:latin typeface="Segoe UI" panose="020B0502040204020203" pitchFamily="34" charset="0"/>
                <a:cs typeface="Segoe UI" panose="020B0502040204020203" pitchFamily="34" charset="0"/>
              </a:rPr>
              <a:t>.</a:t>
            </a:r>
          </a:p>
          <a:p>
            <a:r>
              <a:rPr lang="en-US" sz="2200" dirty="0" smtClean="0">
                <a:latin typeface="Segoe UI" panose="020B0502040204020203" pitchFamily="34" charset="0"/>
                <a:cs typeface="Segoe UI" panose="020B0502040204020203" pitchFamily="34" charset="0"/>
              </a:rPr>
              <a:t>Developers spend 40% time refactoring code during migration.</a:t>
            </a:r>
            <a:endParaRPr lang="en-US" sz="1000" dirty="0">
              <a:latin typeface="Segoe UI" panose="020B0502040204020203" pitchFamily="34" charset="0"/>
              <a:cs typeface="Segoe UI" panose="020B0502040204020203" pitchFamily="34" charset="0"/>
            </a:endParaRPr>
          </a:p>
          <a:p>
            <a:pPr lvl="1"/>
            <a:endParaRPr lang="en-US" sz="700" dirty="0">
              <a:latin typeface="Segoe UI" panose="020B0502040204020203" pitchFamily="34" charset="0"/>
              <a:cs typeface="Segoe UI" panose="020B0502040204020203" pitchFamily="34" charset="0"/>
            </a:endParaRPr>
          </a:p>
          <a:p>
            <a:pPr marL="0" indent="0">
              <a:buNone/>
            </a:pPr>
            <a:endParaRPr lang="en-US" sz="1200" dirty="0" smtClean="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p>
        </p:txBody>
      </p:sp>
      <p:sp>
        <p:nvSpPr>
          <p:cNvPr id="3" name="Slide Number Placeholder 2"/>
          <p:cNvSpPr>
            <a:spLocks noGrp="1"/>
          </p:cNvSpPr>
          <p:nvPr>
            <p:ph type="sldNum" sz="quarter" idx="11"/>
          </p:nvPr>
        </p:nvSpPr>
        <p:spPr>
          <a:xfrm>
            <a:off x="7255925" y="6576957"/>
            <a:ext cx="1905000" cy="381000"/>
          </a:xfrm>
        </p:spPr>
        <p:txBody>
          <a:bodyPr/>
          <a:lstStyle/>
          <a:p>
            <a:pPr>
              <a:defRPr/>
            </a:pPr>
            <a:fld id="{5D07661B-1E0D-4001-BF89-AF1DFB53F904}" type="slidenum">
              <a:rPr lang="en-US" smtClean="0"/>
              <a:pPr>
                <a:defRPr/>
              </a:pPr>
              <a:t>51</a:t>
            </a:fld>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Conclusion</a:t>
            </a:r>
          </a:p>
        </p:txBody>
      </p:sp>
      <p:graphicFrame>
        <p:nvGraphicFramePr>
          <p:cNvPr id="7" name="Table 6"/>
          <p:cNvGraphicFramePr>
            <a:graphicFrameLocks noGrp="1"/>
          </p:cNvGraphicFramePr>
          <p:nvPr>
            <p:extLst>
              <p:ext uri="{D42A27DB-BD31-4B8C-83A1-F6EECF244321}">
                <p14:modId xmlns:p14="http://schemas.microsoft.com/office/powerpoint/2010/main" val="3750541638"/>
              </p:ext>
            </p:extLst>
          </p:nvPr>
        </p:nvGraphicFramePr>
        <p:xfrm>
          <a:off x="207034" y="4170814"/>
          <a:ext cx="8724181" cy="2377440"/>
        </p:xfrm>
        <a:graphic>
          <a:graphicData uri="http://schemas.openxmlformats.org/drawingml/2006/table">
            <a:tbl>
              <a:tblPr firstRow="1" bandRow="1">
                <a:tableStyleId>{5C22544A-7EE6-4342-B048-85BDC9FD1C3A}</a:tableStyleId>
              </a:tblPr>
              <a:tblGrid>
                <a:gridCol w="2352136">
                  <a:extLst>
                    <a:ext uri="{9D8B030D-6E8A-4147-A177-3AD203B41FA5}">
                      <a16:colId xmlns:a16="http://schemas.microsoft.com/office/drawing/2014/main" val="3153091696"/>
                    </a:ext>
                  </a:extLst>
                </a:gridCol>
                <a:gridCol w="2898475">
                  <a:extLst>
                    <a:ext uri="{9D8B030D-6E8A-4147-A177-3AD203B41FA5}">
                      <a16:colId xmlns:a16="http://schemas.microsoft.com/office/drawing/2014/main" val="564592563"/>
                    </a:ext>
                  </a:extLst>
                </a:gridCol>
                <a:gridCol w="3473570">
                  <a:extLst>
                    <a:ext uri="{9D8B030D-6E8A-4147-A177-3AD203B41FA5}">
                      <a16:colId xmlns:a16="http://schemas.microsoft.com/office/drawing/2014/main" val="2033972380"/>
                    </a:ext>
                  </a:extLst>
                </a:gridCol>
              </a:tblGrid>
              <a:tr h="370840">
                <a:tc>
                  <a:txBody>
                    <a:bodyPr/>
                    <a:lstStyle/>
                    <a:p>
                      <a:r>
                        <a:rPr lang="en-US" sz="2200" dirty="0" smtClean="0">
                          <a:latin typeface="Segoe UI" panose="020B0502040204020203" pitchFamily="34" charset="0"/>
                          <a:cs typeface="Segoe UI" panose="020B0502040204020203" pitchFamily="34" charset="0"/>
                        </a:rPr>
                        <a:t>PBE</a:t>
                      </a:r>
                      <a:r>
                        <a:rPr lang="en-US" sz="2200" baseline="0" dirty="0" smtClean="0">
                          <a:latin typeface="Segoe UI" panose="020B0502040204020203" pitchFamily="34" charset="0"/>
                          <a:cs typeface="Segoe UI" panose="020B0502040204020203" pitchFamily="34" charset="0"/>
                        </a:rPr>
                        <a:t> component</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PL aspect</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Heuristics that can be</a:t>
                      </a:r>
                      <a:r>
                        <a:rPr lang="en-US" sz="2200" baseline="0" dirty="0" smtClean="0">
                          <a:latin typeface="Segoe UI" panose="020B0502040204020203" pitchFamily="34" charset="0"/>
                          <a:cs typeface="Segoe UI" panose="020B0502040204020203" pitchFamily="34" charset="0"/>
                        </a:rPr>
                        <a:t> machine learned</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02554774"/>
                  </a:ext>
                </a:extLst>
              </a:tr>
              <a:tr h="370840">
                <a:tc>
                  <a:txBody>
                    <a:bodyPr/>
                    <a:lstStyle/>
                    <a:p>
                      <a:r>
                        <a:rPr lang="en-US" sz="2200" dirty="0" smtClean="0">
                          <a:latin typeface="Segoe UI" panose="020B0502040204020203" pitchFamily="34" charset="0"/>
                          <a:cs typeface="Segoe UI" panose="020B0502040204020203" pitchFamily="34" charset="0"/>
                        </a:rPr>
                        <a:t>Search Algorithm</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DSL, Inverse functions</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Non-deterministic choices</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82817697"/>
                  </a:ext>
                </a:extLst>
              </a:tr>
              <a:tr h="370840">
                <a:tc>
                  <a:txBody>
                    <a:bodyPr/>
                    <a:lstStyle/>
                    <a:p>
                      <a:r>
                        <a:rPr lang="en-US" sz="2200" dirty="0" smtClean="0">
                          <a:latin typeface="Segoe UI" panose="020B0502040204020203" pitchFamily="34" charset="0"/>
                          <a:cs typeface="Segoe UI" panose="020B0502040204020203" pitchFamily="34" charset="0"/>
                        </a:rPr>
                        <a:t>Program Ranking</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Features</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Weights</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566410144"/>
                  </a:ext>
                </a:extLst>
              </a:tr>
              <a:tr h="370840">
                <a:tc>
                  <a:txBody>
                    <a:bodyPr/>
                    <a:lstStyle/>
                    <a:p>
                      <a:r>
                        <a:rPr lang="en-US" sz="2200" dirty="0" smtClean="0">
                          <a:latin typeface="Segoe UI" panose="020B0502040204020203" pitchFamily="34" charset="0"/>
                          <a:cs typeface="Segoe UI" panose="020B0502040204020203" pitchFamily="34" charset="0"/>
                        </a:rPr>
                        <a:t>Disambiguation</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Program navigation</a:t>
                      </a:r>
                      <a:r>
                        <a:rPr lang="en-US" sz="2200" baseline="0" dirty="0" smtClean="0">
                          <a:latin typeface="Segoe UI" panose="020B0502040204020203" pitchFamily="34" charset="0"/>
                          <a:cs typeface="Segoe UI" panose="020B0502040204020203" pitchFamily="34" charset="0"/>
                        </a:rPr>
                        <a:t>, Distinguishing inputs</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Clustering,</a:t>
                      </a:r>
                    </a:p>
                    <a:p>
                      <a:r>
                        <a:rPr lang="en-US" sz="2200" dirty="0" smtClean="0">
                          <a:latin typeface="Segoe UI" panose="020B0502040204020203" pitchFamily="34" charset="0"/>
                          <a:cs typeface="Segoe UI" panose="020B0502040204020203" pitchFamily="34" charset="0"/>
                        </a:rPr>
                        <a:t>When/what</a:t>
                      </a:r>
                      <a:r>
                        <a:rPr lang="en-US" sz="2200" baseline="0" dirty="0" smtClean="0">
                          <a:latin typeface="Segoe UI" panose="020B0502040204020203" pitchFamily="34" charset="0"/>
                          <a:cs typeface="Segoe UI" panose="020B0502040204020203" pitchFamily="34" charset="0"/>
                        </a:rPr>
                        <a:t> to ask?</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22787008"/>
                  </a:ext>
                </a:extLst>
              </a:tr>
            </a:tbl>
          </a:graphicData>
        </a:graphic>
      </p:graphicFrame>
    </p:spTree>
    <p:extLst>
      <p:ext uri="{BB962C8B-B14F-4D97-AF65-F5344CB8AC3E}">
        <p14:creationId xmlns:p14="http://schemas.microsoft.com/office/powerpoint/2010/main" val="12468477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Typical help-forum interaction</a:t>
            </a:r>
            <a:endParaRPr lang="en-US" dirty="0">
              <a:latin typeface="Segoe UI" panose="020B0502040204020203" pitchFamily="34" charset="0"/>
              <a:cs typeface="Segoe UI" panose="020B0502040204020203" pitchFamily="34" charset="0"/>
            </a:endParaRPr>
          </a:p>
        </p:txBody>
      </p:sp>
      <p:pic>
        <p:nvPicPr>
          <p:cNvPr id="4" name="Picture 2" descr="http://media02.hongkiat.com/geek-is-new-cool/ge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053" y="2752713"/>
            <a:ext cx="2317518" cy="2317518"/>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Down Arrow 4"/>
          <p:cNvSpPr/>
          <p:nvPr/>
        </p:nvSpPr>
        <p:spPr>
          <a:xfrm>
            <a:off x="3793524" y="2654716"/>
            <a:ext cx="4243630" cy="7457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rot="10800000">
            <a:off x="3843022" y="4658496"/>
            <a:ext cx="3874815" cy="8109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98211" y="2090113"/>
            <a:ext cx="4255669"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300_w5_aniSh_c1_b </a:t>
            </a:r>
            <a:r>
              <a:rPr lang="en-US" sz="2400" dirty="0" smtClean="0">
                <a:latin typeface="Segoe UI" panose="020B0502040204020203" pitchFamily="34" charset="0"/>
                <a:cs typeface="Segoe UI" panose="020B0502040204020203" pitchFamily="34" charset="0"/>
                <a:sym typeface="Wingdings" panose="05000000000000000000" pitchFamily="2" charset="2"/>
              </a:rPr>
              <a:t> w5</a:t>
            </a:r>
            <a:endParaRPr lang="en-US" sz="2400" dirty="0">
              <a:latin typeface="Segoe UI" panose="020B0502040204020203" pitchFamily="34" charset="0"/>
              <a:cs typeface="Segoe UI" panose="020B0502040204020203" pitchFamily="34" charset="0"/>
            </a:endParaRPr>
          </a:p>
        </p:txBody>
      </p:sp>
      <p:sp>
        <p:nvSpPr>
          <p:cNvPr id="8" name="TextBox 7"/>
          <p:cNvSpPr txBox="1"/>
          <p:nvPr/>
        </p:nvSpPr>
        <p:spPr>
          <a:xfrm>
            <a:off x="4821553" y="4824271"/>
            <a:ext cx="2278752"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=MID(B1,5,2)</a:t>
            </a:r>
            <a:endParaRPr lang="en-US" sz="2400" dirty="0">
              <a:latin typeface="Segoe UI" panose="020B0502040204020203" pitchFamily="34" charset="0"/>
              <a:cs typeface="Segoe UI" panose="020B0502040204020203" pitchFamily="34" charset="0"/>
            </a:endParaRPr>
          </a:p>
        </p:txBody>
      </p:sp>
      <p:grpSp>
        <p:nvGrpSpPr>
          <p:cNvPr id="9" name="Group 8"/>
          <p:cNvGrpSpPr/>
          <p:nvPr/>
        </p:nvGrpSpPr>
        <p:grpSpPr>
          <a:xfrm>
            <a:off x="-156897" y="2694460"/>
            <a:ext cx="3950421" cy="2375772"/>
            <a:chOff x="595628" y="2489008"/>
            <a:chExt cx="6588792" cy="3734543"/>
          </a:xfrm>
        </p:grpSpPr>
        <p:pic>
          <p:nvPicPr>
            <p:cNvPr id="10"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352" y="2583899"/>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287" y="2711916"/>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36" y="2489008"/>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671" y="2617025"/>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248" y="3199595"/>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183" y="3327612"/>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28" y="3732995"/>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647" y="4007715"/>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352" y="4119628"/>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497" y="3859225"/>
              <a:ext cx="2103923" cy="210392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3690272" y="1581524"/>
            <a:ext cx="4493250"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300_w30_aniSh_c1_b </a:t>
            </a:r>
            <a:r>
              <a:rPr lang="en-US" sz="2400" dirty="0" smtClean="0">
                <a:latin typeface="Segoe UI" panose="020B0502040204020203" pitchFamily="34" charset="0"/>
                <a:cs typeface="Segoe UI" panose="020B0502040204020203" pitchFamily="34" charset="0"/>
                <a:sym typeface="Wingdings" panose="05000000000000000000" pitchFamily="2" charset="2"/>
              </a:rPr>
              <a:t> w30</a:t>
            </a:r>
            <a:endParaRPr lang="en-US" sz="2400" dirty="0">
              <a:latin typeface="Segoe UI" panose="020B0502040204020203" pitchFamily="34" charset="0"/>
              <a:cs typeface="Segoe UI" panose="020B0502040204020203" pitchFamily="34" charset="0"/>
            </a:endParaRPr>
          </a:p>
        </p:txBody>
      </p:sp>
      <p:sp>
        <p:nvSpPr>
          <p:cNvPr id="22" name="TextBox 21"/>
          <p:cNvSpPr txBox="1"/>
          <p:nvPr/>
        </p:nvSpPr>
        <p:spPr>
          <a:xfrm>
            <a:off x="1603753" y="5619039"/>
            <a:ext cx="7710818" cy="830997"/>
          </a:xfrm>
          <a:prstGeom prst="rect">
            <a:avLst/>
          </a:prstGeom>
          <a:noFill/>
        </p:spPr>
        <p:txBody>
          <a:bodyPr wrap="square" rtlCol="0">
            <a:spAutoFit/>
          </a:bodyPr>
          <a:lstStyle/>
          <a:p>
            <a:pPr>
              <a:spcBef>
                <a:spcPts val="0"/>
              </a:spcBef>
            </a:pPr>
            <a:r>
              <a:rPr lang="en-US" sz="2400" dirty="0" smtClean="0">
                <a:latin typeface="Segoe UI" panose="020B0502040204020203" pitchFamily="34" charset="0"/>
                <a:cs typeface="Segoe UI" panose="020B0502040204020203" pitchFamily="34" charset="0"/>
              </a:rPr>
              <a:t>=MID(B1,FIND(“_”,$B:$B)+1, FIND(“_”,REPLACE($B:$B,1,FIND(“_”,$B:$B),””))-1)</a:t>
            </a:r>
            <a:endParaRPr lang="en-US" sz="2400" dirty="0">
              <a:latin typeface="Segoe UI" panose="020B0502040204020203" pitchFamily="34" charset="0"/>
              <a:cs typeface="Segoe UI" panose="020B0502040204020203" pitchFamily="34" charset="0"/>
            </a:endParaRPr>
          </a:p>
        </p:txBody>
      </p:sp>
      <p:pic>
        <p:nvPicPr>
          <p:cNvPr id="23" name="Picture 22"/>
          <p:cNvPicPr>
            <a:picLocks noChangeAspect="1"/>
          </p:cNvPicPr>
          <p:nvPr/>
        </p:nvPicPr>
        <p:blipFill>
          <a:blip r:embed="rId6"/>
          <a:stretch>
            <a:fillRect/>
          </a:stretch>
        </p:blipFill>
        <p:spPr>
          <a:xfrm>
            <a:off x="3756522" y="3379925"/>
            <a:ext cx="4097710" cy="610839"/>
          </a:xfrm>
          <a:prstGeom prst="rect">
            <a:avLst/>
          </a:prstGeom>
          <a:ln w="34925">
            <a:solidFill>
              <a:srgbClr val="FFFF00"/>
            </a:solidFill>
          </a:ln>
        </p:spPr>
      </p:pic>
      <p:sp>
        <p:nvSpPr>
          <p:cNvPr id="25" name="TextBox 24"/>
          <p:cNvSpPr txBox="1"/>
          <p:nvPr/>
        </p:nvSpPr>
        <p:spPr>
          <a:xfrm>
            <a:off x="4818146" y="4823136"/>
            <a:ext cx="2278752" cy="461665"/>
          </a:xfrm>
          <a:prstGeom prst="rect">
            <a:avLst/>
          </a:prstGeom>
          <a:noFill/>
        </p:spPr>
        <p:txBody>
          <a:bodyPr wrap="square" rtlCol="0">
            <a:spAutoFit/>
          </a:bodyPr>
          <a:lstStyle/>
          <a:p>
            <a:r>
              <a:rPr lang="en-US" sz="2400" dirty="0" smtClean="0">
                <a:solidFill>
                  <a:schemeClr val="bg1">
                    <a:lumMod val="65000"/>
                  </a:schemeClr>
                </a:solidFill>
                <a:latin typeface="Segoe UI" panose="020B0502040204020203" pitchFamily="34" charset="0"/>
                <a:cs typeface="Segoe UI" panose="020B0502040204020203" pitchFamily="34" charset="0"/>
              </a:rPr>
              <a:t>=MID(B1,5,2)</a:t>
            </a:r>
            <a:endParaRPr lang="en-US" sz="2400" dirty="0">
              <a:solidFill>
                <a:schemeClr val="bg1">
                  <a:lumMod val="6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4953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Flash Fill (Excel 2013 feature) demo</a:t>
            </a:r>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1350418" y="959411"/>
            <a:ext cx="5993965" cy="5321093"/>
          </a:xfrm>
          <a:prstGeom prst="rect">
            <a:avLst/>
          </a:prstGeom>
        </p:spPr>
      </p:pic>
      <p:sp>
        <p:nvSpPr>
          <p:cNvPr id="5" name="TextBox 4"/>
          <p:cNvSpPr txBox="1"/>
          <p:nvPr/>
        </p:nvSpPr>
        <p:spPr>
          <a:xfrm>
            <a:off x="-1" y="6204274"/>
            <a:ext cx="8678175" cy="707886"/>
          </a:xfrm>
          <a:prstGeom prst="rect">
            <a:avLst/>
          </a:prstGeom>
          <a:noFill/>
        </p:spPr>
        <p:txBody>
          <a:bodyPr wrap="square" rtlCol="0">
            <a:spAutoFit/>
          </a:bodyPr>
          <a:lstStyle/>
          <a:p>
            <a:pPr>
              <a:spcBef>
                <a:spcPts val="0"/>
              </a:spcBef>
            </a:pPr>
            <a:r>
              <a:rPr lang="en-US" i="1" dirty="0" smtClean="0">
                <a:solidFill>
                  <a:srgbClr val="C00000"/>
                </a:solidFill>
                <a:latin typeface="Segoe UI" panose="020B0502040204020203" pitchFamily="34" charset="0"/>
                <a:cs typeface="Segoe UI" panose="020B0502040204020203" pitchFamily="34" charset="0"/>
              </a:rPr>
              <a:t>“Automating string processing in spreadsheets using input-output examples”;</a:t>
            </a:r>
            <a:r>
              <a:rPr lang="en-US" dirty="0" smtClean="0">
                <a:solidFill>
                  <a:srgbClr val="C00000"/>
                </a:solidFill>
                <a:latin typeface="Segoe UI" panose="020B0502040204020203" pitchFamily="34" charset="0"/>
                <a:cs typeface="Segoe UI" panose="020B0502040204020203" pitchFamily="34" charset="0"/>
              </a:rPr>
              <a:t> </a:t>
            </a:r>
          </a:p>
          <a:p>
            <a:pPr>
              <a:spcBef>
                <a:spcPts val="0"/>
              </a:spcBef>
            </a:pPr>
            <a:r>
              <a:rPr lang="en-US" dirty="0" smtClean="0">
                <a:solidFill>
                  <a:srgbClr val="C00000"/>
                </a:solidFill>
                <a:latin typeface="Segoe UI" panose="020B0502040204020203" pitchFamily="34" charset="0"/>
                <a:cs typeface="Segoe UI" panose="020B0502040204020203" pitchFamily="34" charset="0"/>
              </a:rPr>
              <a:t>POPL 2011; Sumit Gulwani</a:t>
            </a:r>
          </a:p>
        </p:txBody>
      </p:sp>
    </p:spTree>
    <p:extLst>
      <p:ext uri="{BB962C8B-B14F-4D97-AF65-F5344CB8AC3E}">
        <p14:creationId xmlns:p14="http://schemas.microsoft.com/office/powerpoint/2010/main" val="37660503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22937039"/>
              </p:ext>
            </p:extLst>
          </p:nvPr>
        </p:nvGraphicFramePr>
        <p:xfrm>
          <a:off x="1874519" y="3859478"/>
          <a:ext cx="4973321" cy="2123440"/>
        </p:xfrm>
        <a:graphic>
          <a:graphicData uri="http://schemas.openxmlformats.org/drawingml/2006/table">
            <a:tbl>
              <a:tblPr firstRow="1" bandRow="1">
                <a:tableStyleId>{5C22544A-7EE6-4342-B048-85BDC9FD1C3A}</a:tableStyleId>
              </a:tblPr>
              <a:tblGrid>
                <a:gridCol w="1478281">
                  <a:extLst>
                    <a:ext uri="{9D8B030D-6E8A-4147-A177-3AD203B41FA5}">
                      <a16:colId xmlns:a16="http://schemas.microsoft.com/office/drawing/2014/main" val="1288786668"/>
                    </a:ext>
                  </a:extLst>
                </a:gridCol>
                <a:gridCol w="3495040">
                  <a:extLst>
                    <a:ext uri="{9D8B030D-6E8A-4147-A177-3AD203B41FA5}">
                      <a16:colId xmlns:a16="http://schemas.microsoft.com/office/drawing/2014/main" val="1226431390"/>
                    </a:ext>
                  </a:extLst>
                </a:gridCol>
              </a:tblGrid>
              <a:tr h="370840">
                <a:tc>
                  <a:txBody>
                    <a:bodyPr/>
                    <a:lstStyle/>
                    <a:p>
                      <a:r>
                        <a:rPr lang="en-US" dirty="0">
                          <a:latin typeface="Segoe UI" panose="020B0502040204020203" pitchFamily="34" charset="0"/>
                          <a:cs typeface="Segoe UI" panose="020B0502040204020203" pitchFamily="34" charset="0"/>
                        </a:rPr>
                        <a:t>Input</a:t>
                      </a:r>
                    </a:p>
                  </a:txBody>
                  <a:tcPr/>
                </a:tc>
                <a:tc>
                  <a:txBody>
                    <a:bodyPr/>
                    <a:lstStyle/>
                    <a:p>
                      <a:r>
                        <a:rPr lang="en-US" dirty="0">
                          <a:latin typeface="Segoe UI" panose="020B0502040204020203" pitchFamily="34" charset="0"/>
                          <a:cs typeface="Segoe UI" panose="020B0502040204020203" pitchFamily="34" charset="0"/>
                        </a:rPr>
                        <a:t>Output </a:t>
                      </a:r>
                    </a:p>
                    <a:p>
                      <a:r>
                        <a:rPr lang="en-US" dirty="0">
                          <a:latin typeface="Segoe UI" panose="020B0502040204020203" pitchFamily="34" charset="0"/>
                          <a:cs typeface="Segoe UI" panose="020B0502040204020203" pitchFamily="34" charset="0"/>
                        </a:rPr>
                        <a:t>(Half hour bucket</a:t>
                      </a:r>
                      <a:r>
                        <a:rPr lang="en-US" baseline="0" dirty="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76048575"/>
                  </a:ext>
                </a:extLst>
              </a:tr>
              <a:tr h="370840">
                <a:tc>
                  <a:txBody>
                    <a:bodyPr/>
                    <a:lstStyle/>
                    <a:p>
                      <a:r>
                        <a:rPr lang="en-US" dirty="0">
                          <a:latin typeface="Segoe UI" panose="020B0502040204020203" pitchFamily="34" charset="0"/>
                          <a:cs typeface="Segoe UI" panose="020B0502040204020203" pitchFamily="34" charset="0"/>
                        </a:rPr>
                        <a:t>0d 5h 26m</a:t>
                      </a:r>
                    </a:p>
                  </a:txBody>
                  <a:tcPr/>
                </a:tc>
                <a:tc>
                  <a:txBody>
                    <a:bodyPr/>
                    <a:lstStyle/>
                    <a:p>
                      <a:r>
                        <a:rPr lang="en-US" dirty="0">
                          <a:latin typeface="Segoe UI" panose="020B0502040204020203" pitchFamily="34" charset="0"/>
                          <a:cs typeface="Segoe UI" panose="020B0502040204020203" pitchFamily="34" charset="0"/>
                        </a:rPr>
                        <a:t>5:00-5:30</a:t>
                      </a:r>
                    </a:p>
                  </a:txBody>
                  <a:tcPr/>
                </a:tc>
                <a:extLst>
                  <a:ext uri="{0D108BD9-81ED-4DB2-BD59-A6C34878D82A}">
                    <a16:rowId xmlns:a16="http://schemas.microsoft.com/office/drawing/2014/main" val="322406399"/>
                  </a:ext>
                </a:extLst>
              </a:tr>
              <a:tr h="370840">
                <a:tc>
                  <a:txBody>
                    <a:bodyPr/>
                    <a:lstStyle/>
                    <a:p>
                      <a:r>
                        <a:rPr lang="en-US" dirty="0">
                          <a:latin typeface="Segoe UI" panose="020B0502040204020203" pitchFamily="34" charset="0"/>
                          <a:cs typeface="Segoe UI" panose="020B0502040204020203" pitchFamily="34" charset="0"/>
                        </a:rPr>
                        <a:t>0d 4h 57m</a:t>
                      </a:r>
                    </a:p>
                  </a:txBody>
                  <a:tcPr/>
                </a:tc>
                <a:tc>
                  <a:txBody>
                    <a:bodyPr/>
                    <a:lstStyle/>
                    <a:p>
                      <a:r>
                        <a:rPr lang="en-US" dirty="0">
                          <a:latin typeface="Segoe UI" panose="020B0502040204020203" pitchFamily="34" charset="0"/>
                          <a:cs typeface="Segoe UI" panose="020B0502040204020203" pitchFamily="34" charset="0"/>
                        </a:rPr>
                        <a:t>4:30-5:00</a:t>
                      </a:r>
                    </a:p>
                  </a:txBody>
                  <a:tcPr/>
                </a:tc>
                <a:extLst>
                  <a:ext uri="{0D108BD9-81ED-4DB2-BD59-A6C34878D82A}">
                    <a16:rowId xmlns:a16="http://schemas.microsoft.com/office/drawing/2014/main" val="233348439"/>
                  </a:ext>
                </a:extLst>
              </a:tr>
              <a:tr h="370840">
                <a:tc>
                  <a:txBody>
                    <a:bodyPr/>
                    <a:lstStyle/>
                    <a:p>
                      <a:r>
                        <a:rPr lang="en-US" dirty="0">
                          <a:latin typeface="Segoe UI" panose="020B0502040204020203" pitchFamily="34" charset="0"/>
                          <a:cs typeface="Segoe UI" panose="020B0502040204020203" pitchFamily="34" charset="0"/>
                        </a:rPr>
                        <a:t>0d 4h 27m</a:t>
                      </a:r>
                    </a:p>
                  </a:txBody>
                  <a:tcPr/>
                </a:tc>
                <a:tc>
                  <a:txBody>
                    <a:bodyPr/>
                    <a:lstStyle/>
                    <a:p>
                      <a:r>
                        <a:rPr lang="en-US" dirty="0">
                          <a:latin typeface="Segoe UI" panose="020B0502040204020203" pitchFamily="34" charset="0"/>
                          <a:cs typeface="Segoe UI" panose="020B0502040204020203" pitchFamily="34" charset="0"/>
                        </a:rPr>
                        <a:t>4:00-4:30</a:t>
                      </a:r>
                    </a:p>
                  </a:txBody>
                  <a:tcPr/>
                </a:tc>
                <a:extLst>
                  <a:ext uri="{0D108BD9-81ED-4DB2-BD59-A6C34878D82A}">
                    <a16:rowId xmlns:a16="http://schemas.microsoft.com/office/drawing/2014/main" val="205844458"/>
                  </a:ext>
                </a:extLst>
              </a:tr>
              <a:tr h="370840">
                <a:tc>
                  <a:txBody>
                    <a:bodyPr/>
                    <a:lstStyle/>
                    <a:p>
                      <a:r>
                        <a:rPr lang="en-US" dirty="0">
                          <a:latin typeface="Segoe UI" panose="020B0502040204020203" pitchFamily="34" charset="0"/>
                          <a:cs typeface="Segoe UI" panose="020B0502040204020203" pitchFamily="34" charset="0"/>
                        </a:rPr>
                        <a:t>0d 3h 57m</a:t>
                      </a:r>
                    </a:p>
                  </a:txBody>
                  <a:tcPr/>
                </a:tc>
                <a:tc>
                  <a:txBody>
                    <a:bodyPr/>
                    <a:lstStyle/>
                    <a:p>
                      <a:r>
                        <a:rPr lang="en-US" dirty="0">
                          <a:latin typeface="Segoe UI" panose="020B0502040204020203" pitchFamily="34" charset="0"/>
                          <a:cs typeface="Segoe UI" panose="020B0502040204020203" pitchFamily="34" charset="0"/>
                        </a:rPr>
                        <a:t>3:30-4:00</a:t>
                      </a:r>
                    </a:p>
                  </a:txBody>
                  <a:tcPr/>
                </a:tc>
                <a:extLst>
                  <a:ext uri="{0D108BD9-81ED-4DB2-BD59-A6C34878D82A}">
                    <a16:rowId xmlns:a16="http://schemas.microsoft.com/office/drawing/2014/main" val="3487413503"/>
                  </a:ext>
                </a:extLst>
              </a:tr>
            </a:tbl>
          </a:graphicData>
        </a:graphic>
      </p:graphicFrame>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7</a:t>
            </a:fld>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Number and </a:t>
            </a:r>
            <a:r>
              <a:rPr lang="en-US" dirty="0" err="1">
                <a:latin typeface="Segoe UI" panose="020B0502040204020203" pitchFamily="34" charset="0"/>
                <a:cs typeface="Segoe UI" panose="020B0502040204020203" pitchFamily="34" charset="0"/>
              </a:rPr>
              <a:t>DateTime</a:t>
            </a:r>
            <a:r>
              <a:rPr lang="en-US" dirty="0">
                <a:latin typeface="Segoe UI" panose="020B0502040204020203" pitchFamily="34" charset="0"/>
                <a:cs typeface="Segoe UI" panose="020B0502040204020203" pitchFamily="34" charset="0"/>
              </a:rPr>
              <a:t> Transformations</a:t>
            </a:r>
          </a:p>
        </p:txBody>
      </p:sp>
      <p:sp>
        <p:nvSpPr>
          <p:cNvPr id="6" name="TextBox 5"/>
          <p:cNvSpPr txBox="1"/>
          <p:nvPr/>
        </p:nvSpPr>
        <p:spPr>
          <a:xfrm>
            <a:off x="0" y="6185224"/>
            <a:ext cx="9028652" cy="707886"/>
          </a:xfrm>
          <a:prstGeom prst="rect">
            <a:avLst/>
          </a:prstGeom>
          <a:noFill/>
        </p:spPr>
        <p:txBody>
          <a:bodyPr wrap="square" rtlCol="0">
            <a:spAutoFit/>
          </a:bodyPr>
          <a:lstStyle/>
          <a:p>
            <a:pPr>
              <a:spcBef>
                <a:spcPts val="0"/>
              </a:spcBef>
            </a:pPr>
            <a:r>
              <a:rPr lang="en-US" i="1" dirty="0">
                <a:solidFill>
                  <a:srgbClr val="C00000"/>
                </a:solidFill>
                <a:latin typeface="Segoe UI" panose="020B0502040204020203" pitchFamily="34" charset="0"/>
                <a:cs typeface="Segoe UI" panose="020B0502040204020203" pitchFamily="34" charset="0"/>
              </a:rPr>
              <a:t>Synthesizing Number Transformations from Input-Output Examples; </a:t>
            </a:r>
          </a:p>
          <a:p>
            <a:pPr>
              <a:spcBef>
                <a:spcPts val="0"/>
              </a:spcBef>
            </a:pPr>
            <a:r>
              <a:rPr lang="en-US" dirty="0">
                <a:solidFill>
                  <a:srgbClr val="C00000"/>
                </a:solidFill>
                <a:latin typeface="Segoe UI" panose="020B0502040204020203" pitchFamily="34" charset="0"/>
                <a:cs typeface="Segoe UI" panose="020B0502040204020203" pitchFamily="34" charset="0"/>
              </a:rPr>
              <a:t>CAV 2012; Singh, Gulwani</a:t>
            </a:r>
          </a:p>
        </p:txBody>
      </p:sp>
      <p:graphicFrame>
        <p:nvGraphicFramePr>
          <p:cNvPr id="7" name="Table 6"/>
          <p:cNvGraphicFramePr>
            <a:graphicFrameLocks noGrp="1"/>
          </p:cNvGraphicFramePr>
          <p:nvPr>
            <p:extLst>
              <p:ext uri="{D42A27DB-BD31-4B8C-83A1-F6EECF244321}">
                <p14:modId xmlns:p14="http://schemas.microsoft.com/office/powerpoint/2010/main" val="323799660"/>
              </p:ext>
            </p:extLst>
          </p:nvPr>
        </p:nvGraphicFramePr>
        <p:xfrm>
          <a:off x="325120" y="1384299"/>
          <a:ext cx="4534646" cy="1778000"/>
        </p:xfrm>
        <a:graphic>
          <a:graphicData uri="http://schemas.openxmlformats.org/drawingml/2006/table">
            <a:tbl>
              <a:tblPr firstRow="1" bandRow="1">
                <a:tableStyleId>{5C22544A-7EE6-4342-B048-85BDC9FD1C3A}</a:tableStyleId>
              </a:tblPr>
              <a:tblGrid>
                <a:gridCol w="1198880">
                  <a:extLst>
                    <a:ext uri="{9D8B030D-6E8A-4147-A177-3AD203B41FA5}">
                      <a16:colId xmlns:a16="http://schemas.microsoft.com/office/drawing/2014/main" val="3624971444"/>
                    </a:ext>
                  </a:extLst>
                </a:gridCol>
                <a:gridCol w="3335766">
                  <a:extLst>
                    <a:ext uri="{9D8B030D-6E8A-4147-A177-3AD203B41FA5}">
                      <a16:colId xmlns:a16="http://schemas.microsoft.com/office/drawing/2014/main" val="2352811520"/>
                    </a:ext>
                  </a:extLst>
                </a:gridCol>
              </a:tblGrid>
              <a:tr h="665480">
                <a:tc>
                  <a:txBody>
                    <a:bodyPr/>
                    <a:lstStyle/>
                    <a:p>
                      <a:r>
                        <a:rPr lang="en-US" dirty="0">
                          <a:latin typeface="Segoe UI" panose="020B0502040204020203" pitchFamily="34" charset="0"/>
                          <a:cs typeface="Segoe UI" panose="020B0502040204020203" pitchFamily="34" charset="0"/>
                        </a:rPr>
                        <a:t>Input</a:t>
                      </a:r>
                    </a:p>
                  </a:txBody>
                  <a:tcPr/>
                </a:tc>
                <a:tc>
                  <a:txBody>
                    <a:bodyPr/>
                    <a:lstStyle/>
                    <a:p>
                      <a:r>
                        <a:rPr lang="en-US" dirty="0">
                          <a:latin typeface="Segoe UI" panose="020B0502040204020203" pitchFamily="34" charset="0"/>
                          <a:cs typeface="Segoe UI" panose="020B0502040204020203" pitchFamily="34" charset="0"/>
                        </a:rPr>
                        <a:t>Output </a:t>
                      </a:r>
                    </a:p>
                    <a:p>
                      <a:r>
                        <a:rPr lang="en-US" dirty="0">
                          <a:latin typeface="Segoe UI" panose="020B0502040204020203" pitchFamily="34" charset="0"/>
                          <a:cs typeface="Segoe UI" panose="020B0502040204020203" pitchFamily="34" charset="0"/>
                        </a:rPr>
                        <a:t>(Round to 2 decimal places)</a:t>
                      </a:r>
                    </a:p>
                  </a:txBody>
                  <a:tcPr/>
                </a:tc>
                <a:extLst>
                  <a:ext uri="{0D108BD9-81ED-4DB2-BD59-A6C34878D82A}">
                    <a16:rowId xmlns:a16="http://schemas.microsoft.com/office/drawing/2014/main" val="1275954712"/>
                  </a:ext>
                </a:extLst>
              </a:tr>
              <a:tr h="370840">
                <a:tc>
                  <a:txBody>
                    <a:bodyPr/>
                    <a:lstStyle/>
                    <a:p>
                      <a:r>
                        <a:rPr lang="en-US" dirty="0">
                          <a:latin typeface="Segoe UI" panose="020B0502040204020203" pitchFamily="34" charset="0"/>
                          <a:cs typeface="Segoe UI" panose="020B0502040204020203" pitchFamily="34" charset="0"/>
                        </a:rPr>
                        <a:t>123.4567</a:t>
                      </a:r>
                    </a:p>
                  </a:txBody>
                  <a:tcPr/>
                </a:tc>
                <a:tc>
                  <a:txBody>
                    <a:bodyPr/>
                    <a:lstStyle/>
                    <a:p>
                      <a:r>
                        <a:rPr lang="en-US" dirty="0">
                          <a:latin typeface="Segoe UI" panose="020B0502040204020203" pitchFamily="34" charset="0"/>
                          <a:cs typeface="Segoe UI" panose="020B0502040204020203" pitchFamily="34" charset="0"/>
                        </a:rPr>
                        <a:t>123.46</a:t>
                      </a:r>
                    </a:p>
                  </a:txBody>
                  <a:tcPr/>
                </a:tc>
                <a:extLst>
                  <a:ext uri="{0D108BD9-81ED-4DB2-BD59-A6C34878D82A}">
                    <a16:rowId xmlns:a16="http://schemas.microsoft.com/office/drawing/2014/main" val="3528789069"/>
                  </a:ext>
                </a:extLst>
              </a:tr>
              <a:tr h="370840">
                <a:tc>
                  <a:txBody>
                    <a:bodyPr/>
                    <a:lstStyle/>
                    <a:p>
                      <a:r>
                        <a:rPr lang="en-US" dirty="0">
                          <a:latin typeface="Segoe UI" panose="020B0502040204020203" pitchFamily="34" charset="0"/>
                          <a:cs typeface="Segoe UI" panose="020B0502040204020203" pitchFamily="34" charset="0"/>
                        </a:rPr>
                        <a:t>123.4</a:t>
                      </a:r>
                    </a:p>
                  </a:txBody>
                  <a:tcPr/>
                </a:tc>
                <a:tc>
                  <a:txBody>
                    <a:bodyPr/>
                    <a:lstStyle/>
                    <a:p>
                      <a:r>
                        <a:rPr lang="en-US" dirty="0">
                          <a:latin typeface="Segoe UI" panose="020B0502040204020203" pitchFamily="34" charset="0"/>
                          <a:cs typeface="Segoe UI" panose="020B0502040204020203" pitchFamily="34" charset="0"/>
                        </a:rPr>
                        <a:t>123.40</a:t>
                      </a:r>
                    </a:p>
                  </a:txBody>
                  <a:tcPr/>
                </a:tc>
                <a:extLst>
                  <a:ext uri="{0D108BD9-81ED-4DB2-BD59-A6C34878D82A}">
                    <a16:rowId xmlns:a16="http://schemas.microsoft.com/office/drawing/2014/main" val="3853239884"/>
                  </a:ext>
                </a:extLst>
              </a:tr>
              <a:tr h="370840">
                <a:tc>
                  <a:txBody>
                    <a:bodyPr/>
                    <a:lstStyle/>
                    <a:p>
                      <a:r>
                        <a:rPr lang="en-US" dirty="0">
                          <a:latin typeface="Segoe UI" panose="020B0502040204020203" pitchFamily="34" charset="0"/>
                          <a:cs typeface="Segoe UI" panose="020B0502040204020203" pitchFamily="34" charset="0"/>
                        </a:rPr>
                        <a:t>78.234</a:t>
                      </a:r>
                    </a:p>
                  </a:txBody>
                  <a:tcPr/>
                </a:tc>
                <a:tc>
                  <a:txBody>
                    <a:bodyPr/>
                    <a:lstStyle/>
                    <a:p>
                      <a:r>
                        <a:rPr lang="en-US" dirty="0">
                          <a:latin typeface="Segoe UI" panose="020B0502040204020203" pitchFamily="34" charset="0"/>
                          <a:cs typeface="Segoe UI" panose="020B0502040204020203" pitchFamily="34" charset="0"/>
                        </a:rPr>
                        <a:t>78.23</a:t>
                      </a:r>
                    </a:p>
                  </a:txBody>
                  <a:tcPr/>
                </a:tc>
                <a:extLst>
                  <a:ext uri="{0D108BD9-81ED-4DB2-BD59-A6C34878D82A}">
                    <a16:rowId xmlns:a16="http://schemas.microsoft.com/office/drawing/2014/main" val="1255783469"/>
                  </a:ext>
                </a:extLst>
              </a:tr>
            </a:tbl>
          </a:graphicData>
        </a:graphic>
      </p:graphicFrame>
      <p:sp>
        <p:nvSpPr>
          <p:cNvPr id="8" name="TextBox 7"/>
          <p:cNvSpPr txBox="1"/>
          <p:nvPr/>
        </p:nvSpPr>
        <p:spPr>
          <a:xfrm>
            <a:off x="5232400" y="1611579"/>
            <a:ext cx="1442720" cy="1323439"/>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Excel/C#:</a:t>
            </a:r>
          </a:p>
          <a:p>
            <a:pPr algn="r"/>
            <a:r>
              <a:rPr lang="en-US" dirty="0">
                <a:latin typeface="Segoe UI" panose="020B0502040204020203" pitchFamily="34" charset="0"/>
                <a:cs typeface="Segoe UI" panose="020B0502040204020203" pitchFamily="34" charset="0"/>
              </a:rPr>
              <a:t>Python/C: </a:t>
            </a:r>
            <a:endParaRPr lang="en-US" dirty="0">
              <a:solidFill>
                <a:schemeClr val="accent2"/>
              </a:solidFill>
              <a:latin typeface="Segoe UI" panose="020B0502040204020203" pitchFamily="34" charset="0"/>
              <a:cs typeface="Segoe UI" panose="020B0502040204020203" pitchFamily="34" charset="0"/>
            </a:endParaRPr>
          </a:p>
          <a:p>
            <a:pPr algn="r"/>
            <a:r>
              <a:rPr lang="en-US" dirty="0">
                <a:latin typeface="Segoe UI" panose="020B0502040204020203" pitchFamily="34" charset="0"/>
                <a:cs typeface="Segoe UI" panose="020B0502040204020203" pitchFamily="34" charset="0"/>
              </a:rPr>
              <a:t>Java:</a:t>
            </a:r>
            <a:endParaRPr lang="en-US" dirty="0">
              <a:solidFill>
                <a:schemeClr val="accent2"/>
              </a:solidFill>
              <a:latin typeface="Segoe UI" panose="020B0502040204020203" pitchFamily="34" charset="0"/>
              <a:cs typeface="Segoe UI" panose="020B0502040204020203" pitchFamily="34" charset="0"/>
            </a:endParaRPr>
          </a:p>
        </p:txBody>
      </p:sp>
      <p:sp>
        <p:nvSpPr>
          <p:cNvPr id="9" name="TextBox 8"/>
          <p:cNvSpPr txBox="1"/>
          <p:nvPr/>
        </p:nvSpPr>
        <p:spPr>
          <a:xfrm>
            <a:off x="6724017" y="1618645"/>
            <a:ext cx="1049917" cy="1323439"/>
          </a:xfrm>
          <a:prstGeom prst="rect">
            <a:avLst/>
          </a:prstGeom>
          <a:noFill/>
        </p:spPr>
        <p:txBody>
          <a:bodyPr wrap="square" rtlCol="0">
            <a:spAutoFit/>
          </a:bodyPr>
          <a:lstStyle/>
          <a:p>
            <a:r>
              <a:rPr lang="en-US" dirty="0">
                <a:solidFill>
                  <a:schemeClr val="accent2"/>
                </a:solidFill>
                <a:latin typeface="Segoe UI" panose="020B0502040204020203" pitchFamily="34" charset="0"/>
                <a:cs typeface="Segoe UI" panose="020B0502040204020203" pitchFamily="34" charset="0"/>
              </a:rPr>
              <a:t>#.00</a:t>
            </a:r>
          </a:p>
          <a:p>
            <a:r>
              <a:rPr lang="en-US" dirty="0">
                <a:solidFill>
                  <a:schemeClr val="accent2"/>
                </a:solidFill>
                <a:latin typeface="Segoe UI" panose="020B0502040204020203" pitchFamily="34" charset="0"/>
                <a:cs typeface="Segoe UI" panose="020B0502040204020203" pitchFamily="34" charset="0"/>
              </a:rPr>
              <a:t>.2f</a:t>
            </a:r>
          </a:p>
          <a:p>
            <a:r>
              <a:rPr lang="en-US" dirty="0">
                <a:solidFill>
                  <a:schemeClr val="accent2"/>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080113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8</a:t>
            </a:fld>
            <a:endParaRPr lang="en-US" dirty="0"/>
          </a:p>
        </p:txBody>
      </p:sp>
      <p:sp>
        <p:nvSpPr>
          <p:cNvPr id="4" name="Title 3"/>
          <p:cNvSpPr>
            <a:spLocks noGrp="1"/>
          </p:cNvSpPr>
          <p:nvPr>
            <p:ph type="title"/>
          </p:nvPr>
        </p:nvSpPr>
        <p:spPr>
          <a:xfrm>
            <a:off x="550889" y="304800"/>
            <a:ext cx="8023485" cy="609600"/>
          </a:xfrm>
        </p:spPr>
        <p:txBody>
          <a:bodyPr/>
          <a:lstStyle/>
          <a:p>
            <a:r>
              <a:rPr lang="en-US" dirty="0" smtClean="0">
                <a:latin typeface="Segoe UI" panose="020B0502040204020203" pitchFamily="34" charset="0"/>
                <a:cs typeface="Segoe UI" panose="020B0502040204020203" pitchFamily="34" charset="0"/>
              </a:rPr>
              <a:t>Lookup Transformations</a:t>
            </a:r>
            <a:endParaRPr lang="en-US" dirty="0">
              <a:latin typeface="Segoe UI" panose="020B0502040204020203" pitchFamily="34" charset="0"/>
              <a:cs typeface="Segoe UI" panose="020B05020402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6985146"/>
              </p:ext>
            </p:extLst>
          </p:nvPr>
        </p:nvGraphicFramePr>
        <p:xfrm>
          <a:off x="2131654" y="3858389"/>
          <a:ext cx="5391150" cy="2494280"/>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r>
                        <a:rPr lang="en-US" dirty="0" smtClean="0">
                          <a:latin typeface="Segoe UI" panose="020B0502040204020203" pitchFamily="34" charset="0"/>
                          <a:cs typeface="Segoe UI" panose="020B0502040204020203" pitchFamily="34" charset="0"/>
                        </a:rPr>
                        <a:t>Input v1</a:t>
                      </a:r>
                      <a:r>
                        <a:rPr lang="en-US" baseline="0" dirty="0" smtClean="0">
                          <a:latin typeface="Segoe UI" panose="020B0502040204020203" pitchFamily="34" charset="0"/>
                          <a:cs typeface="Segoe UI" panose="020B0502040204020203" pitchFamily="34" charset="0"/>
                        </a:rPr>
                        <a:t> (Name)</a:t>
                      </a:r>
                      <a:endParaRPr lang="en-US" baseline="-25000" dirty="0" smtClean="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Input v2</a:t>
                      </a:r>
                      <a:r>
                        <a:rPr lang="en-US" baseline="0" dirty="0" smtClean="0">
                          <a:latin typeface="Segoe UI" panose="020B0502040204020203" pitchFamily="34" charset="0"/>
                          <a:cs typeface="Segoe UI" panose="020B0502040204020203" pitchFamily="34" charset="0"/>
                        </a:rPr>
                        <a:t> (Date)</a:t>
                      </a:r>
                      <a:endParaRPr lang="en-US" baseline="-25000" dirty="0" smtClean="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Output </a:t>
                      </a:r>
                    </a:p>
                    <a:p>
                      <a:r>
                        <a:rPr lang="en-US" dirty="0" smtClean="0">
                          <a:latin typeface="Segoe UI" panose="020B0502040204020203" pitchFamily="34" charset="0"/>
                          <a:cs typeface="Segoe UI" panose="020B0502040204020203" pitchFamily="34" charset="0"/>
                        </a:rPr>
                        <a:t>(Price</a:t>
                      </a:r>
                      <a:r>
                        <a:rPr lang="en-US" baseline="0" dirty="0" smtClean="0">
                          <a:latin typeface="Segoe UI" panose="020B0502040204020203" pitchFamily="34" charset="0"/>
                          <a:cs typeface="Segoe UI" panose="020B0502040204020203" pitchFamily="34" charset="0"/>
                        </a:rPr>
                        <a:t>+ Markup*Price)</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Segoe UI" panose="020B0502040204020203" pitchFamily="34" charset="0"/>
                          <a:cs typeface="Segoe UI" panose="020B0502040204020203" pitchFamily="34" charset="0"/>
                        </a:rPr>
                        <a:t>Stroller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10/12/2010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$145.67+0.30*145.67</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Segoe UI" panose="020B0502040204020203" pitchFamily="34" charset="0"/>
                          <a:cs typeface="Segoe UI" panose="020B0502040204020203" pitchFamily="34" charset="0"/>
                        </a:rPr>
                        <a:t>Bib</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23/12/2010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$3.56+0.45*3.56</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Segoe UI" panose="020B0502040204020203" pitchFamily="34" charset="0"/>
                          <a:cs typeface="Segoe UI" panose="020B0502040204020203" pitchFamily="34" charset="0"/>
                        </a:rPr>
                        <a:t>Diapers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21/1/2011</a:t>
                      </a:r>
                      <a:endParaRPr lang="en-US" dirty="0">
                        <a:latin typeface="Segoe UI" panose="020B0502040204020203" pitchFamily="34" charset="0"/>
                        <a:cs typeface="Segoe UI" panose="020B0502040204020203" pitchFamily="34" charset="0"/>
                      </a:endParaRPr>
                    </a:p>
                  </a:txBody>
                  <a:tcPr/>
                </a:tc>
                <a:tc>
                  <a:txBody>
                    <a:bodyPr/>
                    <a:lstStyle/>
                    <a:p>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Segoe UI" panose="020B0502040204020203" pitchFamily="34" charset="0"/>
                          <a:cs typeface="Segoe UI" panose="020B0502040204020203" pitchFamily="34" charset="0"/>
                        </a:rPr>
                        <a:t>Wipes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2/4/2009</a:t>
                      </a:r>
                      <a:endParaRPr lang="en-US" dirty="0">
                        <a:latin typeface="Segoe UI" panose="020B0502040204020203" pitchFamily="34" charset="0"/>
                        <a:cs typeface="Segoe UI" panose="020B0502040204020203" pitchFamily="34" charset="0"/>
                      </a:endParaRPr>
                    </a:p>
                  </a:txBody>
                  <a:tcPr/>
                </a:tc>
                <a:tc>
                  <a:txBody>
                    <a:bodyPr/>
                    <a:lstStyle/>
                    <a:p>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Segoe UI" panose="020B0502040204020203" pitchFamily="34" charset="0"/>
                          <a:cs typeface="Segoe UI" panose="020B0502040204020203" pitchFamily="34" charset="0"/>
                        </a:rPr>
                        <a:t>Aspirator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23/2/2010</a:t>
                      </a:r>
                      <a:endParaRPr lang="en-US" dirty="0">
                        <a:latin typeface="Segoe UI" panose="020B0502040204020203" pitchFamily="34" charset="0"/>
                        <a:cs typeface="Segoe UI" panose="020B0502040204020203" pitchFamily="34" charset="0"/>
                      </a:endParaRPr>
                    </a:p>
                  </a:txBody>
                  <a:tcPr/>
                </a:tc>
                <a:tc>
                  <a:txBody>
                    <a:bodyPr/>
                    <a:lstStyle/>
                    <a:p>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04100581"/>
              </p:ext>
            </p:extLst>
          </p:nvPr>
        </p:nvGraphicFramePr>
        <p:xfrm>
          <a:off x="1677330" y="1021257"/>
          <a:ext cx="3067198" cy="2590800"/>
        </p:xfrm>
        <a:graphic>
          <a:graphicData uri="http://schemas.openxmlformats.org/drawingml/2006/table">
            <a:tbl>
              <a:tblPr firstRow="1" bandRow="1">
                <a:tableStyleId>{5C22544A-7EE6-4342-B048-85BDC9FD1C3A}</a:tableStyleId>
              </a:tblPr>
              <a:tblGrid>
                <a:gridCol w="766800">
                  <a:extLst>
                    <a:ext uri="{9D8B030D-6E8A-4147-A177-3AD203B41FA5}">
                      <a16:colId xmlns:a16="http://schemas.microsoft.com/office/drawing/2014/main" val="20000"/>
                    </a:ext>
                  </a:extLst>
                </a:gridCol>
                <a:gridCol w="1132957">
                  <a:extLst>
                    <a:ext uri="{9D8B030D-6E8A-4147-A177-3AD203B41FA5}">
                      <a16:colId xmlns:a16="http://schemas.microsoft.com/office/drawing/2014/main" val="20001"/>
                    </a:ext>
                  </a:extLst>
                </a:gridCol>
                <a:gridCol w="1167441">
                  <a:extLst>
                    <a:ext uri="{9D8B030D-6E8A-4147-A177-3AD203B41FA5}">
                      <a16:colId xmlns:a16="http://schemas.microsoft.com/office/drawing/2014/main" val="20002"/>
                    </a:ext>
                  </a:extLst>
                </a:gridCol>
              </a:tblGrid>
              <a:tr h="0">
                <a:tc>
                  <a:txBody>
                    <a:bodyPr/>
                    <a:lstStyle/>
                    <a:p>
                      <a:r>
                        <a:rPr lang="en-US" dirty="0" smtClean="0">
                          <a:latin typeface="Segoe UI" panose="020B0502040204020203" pitchFamily="34" charset="0"/>
                          <a:cs typeface="Segoe UI" panose="020B0502040204020203" pitchFamily="34" charset="0"/>
                        </a:rPr>
                        <a:t>Id</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Name</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Markup</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Segoe UI" panose="020B0502040204020203" pitchFamily="34" charset="0"/>
                          <a:cs typeface="Segoe UI" panose="020B0502040204020203" pitchFamily="34" charset="0"/>
                        </a:rPr>
                        <a:t>S33</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Stroller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30%</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Segoe UI" panose="020B0502040204020203" pitchFamily="34" charset="0"/>
                          <a:cs typeface="Segoe UI" panose="020B0502040204020203" pitchFamily="34" charset="0"/>
                        </a:rPr>
                        <a:t>B56</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Bib</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45%</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Segoe UI" panose="020B0502040204020203" pitchFamily="34" charset="0"/>
                          <a:cs typeface="Segoe UI" panose="020B0502040204020203" pitchFamily="34" charset="0"/>
                        </a:rPr>
                        <a:t>D32</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Diapers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35%</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Segoe UI" panose="020B0502040204020203" pitchFamily="34" charset="0"/>
                          <a:cs typeface="Segoe UI" panose="020B0502040204020203" pitchFamily="34" charset="0"/>
                        </a:rPr>
                        <a:t>W98</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Wipes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40%</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Segoe UI" panose="020B0502040204020203" pitchFamily="34" charset="0"/>
                          <a:cs typeface="Segoe UI" panose="020B0502040204020203" pitchFamily="34" charset="0"/>
                        </a:rPr>
                        <a:t>A46</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Aspirator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30%</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54066758"/>
              </p:ext>
            </p:extLst>
          </p:nvPr>
        </p:nvGraphicFramePr>
        <p:xfrm>
          <a:off x="6170104" y="1012441"/>
          <a:ext cx="2858548" cy="2590800"/>
        </p:xfrm>
        <a:graphic>
          <a:graphicData uri="http://schemas.openxmlformats.org/drawingml/2006/table">
            <a:tbl>
              <a:tblPr firstRow="1" bandRow="1">
                <a:tableStyleId>{5C22544A-7EE6-4342-B048-85BDC9FD1C3A}</a:tableStyleId>
              </a:tblPr>
              <a:tblGrid>
                <a:gridCol w="7058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270615">
                <a:tc>
                  <a:txBody>
                    <a:bodyPr/>
                    <a:lstStyle/>
                    <a:p>
                      <a:r>
                        <a:rPr lang="en-US" dirty="0" smtClean="0">
                          <a:latin typeface="Segoe UI" panose="020B0502040204020203" pitchFamily="34" charset="0"/>
                          <a:cs typeface="Segoe UI" panose="020B0502040204020203" pitchFamily="34" charset="0"/>
                        </a:rPr>
                        <a:t>Id</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Date</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Price</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Segoe UI" panose="020B0502040204020203" pitchFamily="34" charset="0"/>
                          <a:cs typeface="Segoe UI" panose="020B0502040204020203" pitchFamily="34" charset="0"/>
                        </a:rPr>
                        <a:t>S33</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$145.67</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Segoe UI" panose="020B0502040204020203" pitchFamily="34" charset="0"/>
                          <a:cs typeface="Segoe UI" panose="020B0502040204020203" pitchFamily="34" charset="0"/>
                        </a:rPr>
                        <a:t>S33</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11/2010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$142.38</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Segoe UI" panose="020B0502040204020203" pitchFamily="34" charset="0"/>
                          <a:cs typeface="Segoe UI" panose="020B0502040204020203" pitchFamily="34" charset="0"/>
                        </a:rPr>
                        <a:t>B56</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$3.56</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Segoe UI" panose="020B0502040204020203" pitchFamily="34" charset="0"/>
                          <a:cs typeface="Segoe UI" panose="020B0502040204020203" pitchFamily="34" charset="0"/>
                        </a:rPr>
                        <a:t>D32</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1/2011</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$21.45</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Segoe UI" panose="020B0502040204020203" pitchFamily="34" charset="0"/>
                          <a:cs typeface="Segoe UI" panose="020B0502040204020203" pitchFamily="34" charset="0"/>
                        </a:rPr>
                        <a:t>W98</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4/2009</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$5.12</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6"/>
                  </a:ext>
                </a:extLst>
              </a:tr>
            </a:tbl>
          </a:graphicData>
        </a:graphic>
      </p:graphicFrame>
      <p:sp>
        <p:nvSpPr>
          <p:cNvPr id="9" name="TextBox 8"/>
          <p:cNvSpPr txBox="1"/>
          <p:nvPr/>
        </p:nvSpPr>
        <p:spPr>
          <a:xfrm>
            <a:off x="5047161" y="1926418"/>
            <a:ext cx="1903751" cy="861774"/>
          </a:xfrm>
          <a:prstGeom prst="rect">
            <a:avLst/>
          </a:prstGeom>
          <a:noFill/>
        </p:spPr>
        <p:txBody>
          <a:bodyPr wrap="square" rtlCol="0">
            <a:spAutoFit/>
          </a:bodyPr>
          <a:lstStyle/>
          <a:p>
            <a:r>
              <a:rPr lang="en-US" dirty="0" err="1" smtClean="0">
                <a:latin typeface="Segoe UI" panose="020B0502040204020203" pitchFamily="34" charset="0"/>
                <a:cs typeface="Segoe UI" panose="020B0502040204020203" pitchFamily="34" charset="0"/>
              </a:rPr>
              <a:t>CostRec</a:t>
            </a:r>
            <a:r>
              <a:rPr lang="en-US" dirty="0" smtClean="0">
                <a:latin typeface="Segoe UI" panose="020B0502040204020203" pitchFamily="34" charset="0"/>
                <a:cs typeface="Segoe UI" panose="020B0502040204020203" pitchFamily="34" charset="0"/>
              </a:rPr>
              <a:t> </a:t>
            </a:r>
          </a:p>
          <a:p>
            <a:r>
              <a:rPr lang="en-US" dirty="0" smtClean="0">
                <a:latin typeface="Segoe UI" panose="020B0502040204020203" pitchFamily="34" charset="0"/>
                <a:cs typeface="Segoe UI" panose="020B0502040204020203" pitchFamily="34" charset="0"/>
              </a:rPr>
              <a:t>Table</a:t>
            </a:r>
            <a:endParaRPr lang="en-US" dirty="0">
              <a:latin typeface="Segoe UI" panose="020B0502040204020203" pitchFamily="34" charset="0"/>
              <a:cs typeface="Segoe UI" panose="020B0502040204020203" pitchFamily="34" charset="0"/>
            </a:endParaRPr>
          </a:p>
        </p:txBody>
      </p:sp>
      <p:sp>
        <p:nvSpPr>
          <p:cNvPr id="10" name="TextBox 9"/>
          <p:cNvSpPr txBox="1"/>
          <p:nvPr/>
        </p:nvSpPr>
        <p:spPr>
          <a:xfrm>
            <a:off x="178279" y="1926418"/>
            <a:ext cx="1616015" cy="861774"/>
          </a:xfrm>
          <a:prstGeom prst="rect">
            <a:avLst/>
          </a:prstGeom>
          <a:noFill/>
        </p:spPr>
        <p:txBody>
          <a:bodyPr wrap="square" rtlCol="0">
            <a:spAutoFit/>
          </a:bodyPr>
          <a:lstStyle/>
          <a:p>
            <a:r>
              <a:rPr lang="en-US" dirty="0" err="1" smtClean="0">
                <a:latin typeface="Segoe UI" panose="020B0502040204020203" pitchFamily="34" charset="0"/>
                <a:cs typeface="Segoe UI" panose="020B0502040204020203" pitchFamily="34" charset="0"/>
              </a:rPr>
              <a:t>MarkupRec</a:t>
            </a:r>
            <a:r>
              <a:rPr lang="en-US" dirty="0" smtClean="0">
                <a:latin typeface="Segoe UI" panose="020B0502040204020203" pitchFamily="34" charset="0"/>
                <a:cs typeface="Segoe UI" panose="020B0502040204020203" pitchFamily="34" charset="0"/>
              </a:rPr>
              <a:t> </a:t>
            </a:r>
          </a:p>
          <a:p>
            <a:r>
              <a:rPr lang="en-US" dirty="0" smtClean="0">
                <a:latin typeface="Segoe UI" panose="020B0502040204020203" pitchFamily="34" charset="0"/>
                <a:cs typeface="Segoe UI" panose="020B0502040204020203" pitchFamily="34" charset="0"/>
              </a:rPr>
              <a:t>Table</a:t>
            </a:r>
            <a:endParaRPr lang="en-US" dirty="0">
              <a:latin typeface="Segoe UI" panose="020B0502040204020203" pitchFamily="34" charset="0"/>
              <a:cs typeface="Segoe UI" panose="020B0502040204020203" pitchFamily="34" charset="0"/>
            </a:endParaRPr>
          </a:p>
        </p:txBody>
      </p:sp>
      <p:sp>
        <p:nvSpPr>
          <p:cNvPr id="11" name="TextBox 10"/>
          <p:cNvSpPr txBox="1"/>
          <p:nvPr/>
        </p:nvSpPr>
        <p:spPr>
          <a:xfrm>
            <a:off x="-58197" y="6504057"/>
            <a:ext cx="8862204" cy="353943"/>
          </a:xfrm>
          <a:prstGeom prst="rect">
            <a:avLst/>
          </a:prstGeom>
          <a:noFill/>
        </p:spPr>
        <p:txBody>
          <a:bodyPr wrap="square" rtlCol="0">
            <a:spAutoFit/>
          </a:bodyPr>
          <a:lstStyle/>
          <a:p>
            <a:pPr>
              <a:spcBef>
                <a:spcPts val="0"/>
              </a:spcBef>
            </a:pPr>
            <a:r>
              <a:rPr lang="en-US" sz="1700" dirty="0">
                <a:solidFill>
                  <a:srgbClr val="C00000"/>
                </a:solidFill>
              </a:rPr>
              <a:t>Learning Semantic String Transformations from </a:t>
            </a:r>
            <a:r>
              <a:rPr lang="en-US" sz="1700" dirty="0" smtClean="0">
                <a:solidFill>
                  <a:srgbClr val="C00000"/>
                </a:solidFill>
              </a:rPr>
              <a:t>Examples; VLDB </a:t>
            </a:r>
            <a:r>
              <a:rPr lang="en-US" sz="1700" dirty="0">
                <a:solidFill>
                  <a:srgbClr val="C00000"/>
                </a:solidFill>
              </a:rPr>
              <a:t>2012; Singh, Gulwani</a:t>
            </a:r>
          </a:p>
        </p:txBody>
      </p:sp>
    </p:spTree>
    <p:extLst>
      <p:ext uri="{BB962C8B-B14F-4D97-AF65-F5344CB8AC3E}">
        <p14:creationId xmlns:p14="http://schemas.microsoft.com/office/powerpoint/2010/main" val="3776457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54"/>
  <p:tag name="DEFAULTHEIGHT" val="200"/>
  <p:tag name="FIRSTSUMITG@PR10562AXNJXY5K9" val="3079"/>
  <p:tag name="FIRSTSUMITG@PWS13125SVWXY5K9" val="3113"/>
  <p:tag name="FIRSTSUMITG@YFGYMLOFUVWXY5M7" val="3493"/>
  <p:tag name="FIRSTSUMITG@OMKLSHNFUVWYY57I" val="4026"/>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TIMING" val="|56.7|20.2|42.5"/>
</p:tagLst>
</file>

<file path=ppt/tags/tag3.xml><?xml version="1.0" encoding="utf-8"?>
<p:tagLst xmlns:a="http://schemas.openxmlformats.org/drawingml/2006/main" xmlns:r="http://schemas.openxmlformats.org/officeDocument/2006/relationships" xmlns:p="http://schemas.openxmlformats.org/presentationml/2006/main">
  <p:tag name="TIMING" val="|8.1|4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135104</TotalTime>
  <Words>3160</Words>
  <Application>Microsoft Office PowerPoint</Application>
  <PresentationFormat>On-screen Show (4:3)</PresentationFormat>
  <Paragraphs>836</Paragraphs>
  <Slides>52</Slides>
  <Notes>52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52</vt:i4>
      </vt:variant>
    </vt:vector>
  </HeadingPairs>
  <TitlesOfParts>
    <vt:vector size="69" baseType="lpstr">
      <vt:lpstr>Seoge UI</vt:lpstr>
      <vt:lpstr>Segoe UI Light</vt:lpstr>
      <vt:lpstr>Comic Sans MS</vt:lpstr>
      <vt:lpstr>Calibri</vt:lpstr>
      <vt:lpstr>Times New Roman</vt:lpstr>
      <vt:lpstr>Consolas</vt:lpstr>
      <vt:lpstr>Cambria Math</vt:lpstr>
      <vt:lpstr>Gill Sans MT</vt:lpstr>
      <vt:lpstr>Wingdings</vt:lpstr>
      <vt:lpstr>Arial</vt:lpstr>
      <vt:lpstr>Segoe UI</vt:lpstr>
      <vt:lpstr>Courier New</vt:lpstr>
      <vt:lpstr>MingLiU_HKSCS-ExtB</vt:lpstr>
      <vt:lpstr>Segoe UI Semilight</vt:lpstr>
      <vt:lpstr>Bookman Old Style</vt:lpstr>
      <vt:lpstr>Default Design</vt:lpstr>
      <vt:lpstr>2_Default Design</vt:lpstr>
      <vt:lpstr>PowerPoint Presentation</vt:lpstr>
      <vt:lpstr>Programming by Examples (PBE)</vt:lpstr>
      <vt:lpstr>A perspective on “PL meets ML”</vt:lpstr>
      <vt:lpstr>Killer Applications</vt:lpstr>
      <vt:lpstr>Excel help forums</vt:lpstr>
      <vt:lpstr>Typical help-forum interaction</vt:lpstr>
      <vt:lpstr>Flash Fill (Excel 2013 feature) demo</vt:lpstr>
      <vt:lpstr>Number and DateTime Transformations</vt:lpstr>
      <vt:lpstr>Lookup Transformations</vt:lpstr>
      <vt:lpstr>Data Science Class Assignment</vt:lpstr>
      <vt:lpstr>PowerPoint Presentation</vt:lpstr>
      <vt:lpstr>FlashExtract</vt:lpstr>
      <vt:lpstr>FlashExtract</vt:lpstr>
      <vt:lpstr>FlashRelate: Table Reshaping by Examples</vt:lpstr>
      <vt:lpstr>PowerPoint Presentation</vt:lpstr>
      <vt:lpstr>PBE tools for Data Manipulation</vt:lpstr>
      <vt:lpstr>Repetitive Code Transformations</vt:lpstr>
      <vt:lpstr>Repetitive Code Migration</vt:lpstr>
      <vt:lpstr>Repetitive API Changes</vt:lpstr>
      <vt:lpstr>Repetitive Corrections in Student Assignments</vt:lpstr>
      <vt:lpstr>PBE vs ML</vt:lpstr>
      <vt:lpstr>A perspective on “PL meets ML”</vt:lpstr>
      <vt:lpstr>Programming-by-Examples Architecture</vt:lpstr>
      <vt:lpstr>Domain-specific Language (DSL)</vt:lpstr>
      <vt:lpstr>Flash Fill DSL (String Transformations)</vt:lpstr>
      <vt:lpstr>FlashExtract DSL </vt:lpstr>
      <vt:lpstr>Search Methodology</vt:lpstr>
      <vt:lpstr>Problem Reduction Rules</vt:lpstr>
      <vt:lpstr>Problem Reduction Rules</vt:lpstr>
      <vt:lpstr>Problem Reduction Rules</vt:lpstr>
      <vt:lpstr>Generalizing output values to output properties</vt:lpstr>
      <vt:lpstr>Problem Reduction</vt:lpstr>
      <vt:lpstr>Problem Reduction</vt:lpstr>
      <vt:lpstr>“PL meets ML” opportunity 1: Search Algorithm</vt:lpstr>
      <vt:lpstr>Programming-by-Examples Architecture</vt:lpstr>
      <vt:lpstr>Basic ranking scheme</vt:lpstr>
      <vt:lpstr>Challenges with Basic ranking scheme</vt:lpstr>
      <vt:lpstr>Comparison of Ranking Strategies over FlashFill Benchmarks</vt:lpstr>
      <vt:lpstr>PowerPoint Presentation</vt:lpstr>
      <vt:lpstr>Challenges with Basic ranking scheme</vt:lpstr>
      <vt:lpstr>Challenges with Basic ranking scheme</vt:lpstr>
      <vt:lpstr>“PL-meets-ML” opportunity 2: Program Ranking</vt:lpstr>
      <vt:lpstr>Programming-by-Examples Architecture</vt:lpstr>
      <vt:lpstr>Need for a fall-back mechanism</vt:lpstr>
      <vt:lpstr>“PL meets ML” opportunity 3: Disambiguation</vt:lpstr>
      <vt:lpstr>PowerPoint Presentation</vt:lpstr>
      <vt:lpstr>Future Directions</vt:lpstr>
      <vt:lpstr>Predictive Program Synthesis</vt:lpstr>
      <vt:lpstr>Adaptive Program Synthesis</vt:lpstr>
      <vt:lpstr>PROSE Framework</vt:lpstr>
      <vt:lpstr>The PROSE Team</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Sumit Gulwani</dc:creator>
  <cp:lastModifiedBy>Sumit Gulwani</cp:lastModifiedBy>
  <cp:revision>7102</cp:revision>
  <cp:lastPrinted>2011-01-25T02:43:07Z</cp:lastPrinted>
  <dcterms:created xsi:type="dcterms:W3CDTF">1601-01-01T00:00:00Z</dcterms:created>
  <dcterms:modified xsi:type="dcterms:W3CDTF">2017-07-04T01:10:01Z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SetBy">
    <vt:lpwstr>sumitg@microsoft.com</vt:lpwstr>
  </property>
  <property fmtid="{D5CDD505-2E9C-101B-9397-08002B2CF9AE}" pid="6" name="MSIP_Label_f42aa342-8706-4288-bd11-ebb85995028c_SetDate">
    <vt:lpwstr>2017-06-10T17:49:16.6410668-07:00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