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51"/>
  </p:notesMasterIdLst>
  <p:handoutMasterIdLst>
    <p:handoutMasterId r:id="rId52"/>
  </p:handoutMasterIdLst>
  <p:sldIdLst>
    <p:sldId id="2136" r:id="rId3"/>
    <p:sldId id="2037" r:id="rId4"/>
    <p:sldId id="2147" r:id="rId5"/>
    <p:sldId id="2149" r:id="rId6"/>
    <p:sldId id="2148" r:id="rId7"/>
    <p:sldId id="2073" r:id="rId8"/>
    <p:sldId id="2074" r:id="rId9"/>
    <p:sldId id="1928" r:id="rId10"/>
    <p:sldId id="1906" r:id="rId11"/>
    <p:sldId id="1929" r:id="rId12"/>
    <p:sldId id="1930" r:id="rId13"/>
    <p:sldId id="2039" r:id="rId14"/>
    <p:sldId id="2006" r:id="rId15"/>
    <p:sldId id="2146" r:id="rId16"/>
    <p:sldId id="2132" r:id="rId17"/>
    <p:sldId id="2125" r:id="rId18"/>
    <p:sldId id="2040" r:id="rId19"/>
    <p:sldId id="2114" r:id="rId20"/>
    <p:sldId id="2135" r:id="rId21"/>
    <p:sldId id="2076" r:id="rId22"/>
    <p:sldId id="2077" r:id="rId23"/>
    <p:sldId id="2078" r:id="rId24"/>
    <p:sldId id="2079" r:id="rId25"/>
    <p:sldId id="2081" r:id="rId26"/>
    <p:sldId id="2082" r:id="rId27"/>
    <p:sldId id="2133" r:id="rId28"/>
    <p:sldId id="2083" r:id="rId29"/>
    <p:sldId id="2084" r:id="rId30"/>
    <p:sldId id="1991" r:id="rId31"/>
    <p:sldId id="1992" r:id="rId32"/>
    <p:sldId id="2087" r:id="rId33"/>
    <p:sldId id="2134" r:id="rId34"/>
    <p:sldId id="1997" r:id="rId35"/>
    <p:sldId id="2143" r:id="rId36"/>
    <p:sldId id="1999" r:id="rId37"/>
    <p:sldId id="2097" r:id="rId38"/>
    <p:sldId id="2088" r:id="rId39"/>
    <p:sldId id="2089" r:id="rId40"/>
    <p:sldId id="2141" r:id="rId41"/>
    <p:sldId id="2138" r:id="rId42"/>
    <p:sldId id="2142" r:id="rId43"/>
    <p:sldId id="2139" r:id="rId44"/>
    <p:sldId id="2140" r:id="rId45"/>
    <p:sldId id="2090" r:id="rId46"/>
    <p:sldId id="2091" r:id="rId47"/>
    <p:sldId id="2150" r:id="rId48"/>
    <p:sldId id="2145" r:id="rId49"/>
    <p:sldId id="2144" r:id="rId50"/>
  </p:sldIdLst>
  <p:sldSz cx="9144000" cy="6858000" type="screen4x3"/>
  <p:notesSz cx="7023100" cy="9309100"/>
  <p:embeddedFontLst>
    <p:embeddedFont>
      <p:font typeface="Segoe UI Semilight" panose="020B0402040204020203" pitchFamily="34" charset="0"/>
      <p:regular r:id="rId53"/>
      <p:italic r:id="rId54"/>
    </p:embeddedFont>
    <p:embeddedFont>
      <p:font typeface="Cambria Math" panose="02040503050406030204" pitchFamily="18" charset="0"/>
      <p:regular r:id="rId55"/>
    </p:embeddedFont>
    <p:embeddedFont>
      <p:font typeface="Gill Sans MT" panose="020B0502020104020203" pitchFamily="34" charset="0"/>
      <p:regular r:id="rId56"/>
      <p:bold r:id="rId57"/>
      <p:italic r:id="rId58"/>
      <p:boldItalic r:id="rId59"/>
    </p:embeddedFont>
    <p:embeddedFont>
      <p:font typeface="Segoe UI" panose="020B0502040204020203" pitchFamily="34" charset="0"/>
      <p:regular r:id="rId60"/>
      <p:bold r:id="rId61"/>
      <p:italic r:id="rId62"/>
      <p:boldItalic r:id="rId63"/>
    </p:embeddedFont>
    <p:embeddedFont>
      <p:font typeface="Bookman Old Style" panose="02050604050505020204" pitchFamily="18" charset="0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MingLiU_HKSCS-ExtB" panose="02020500000000000000" pitchFamily="18" charset="-120"/>
      <p:regular r:id="rId80"/>
    </p:embeddedFont>
  </p:embeddedFontLst>
  <p:custDataLst>
    <p:tags r:id="rId81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884-B735-49BE-A6EA-6061035B615C}">
          <p14:sldIdLst>
            <p14:sldId id="2136"/>
            <p14:sldId id="2037"/>
          </p14:sldIdLst>
        </p14:section>
        <p14:section name="Applications" id="{A3164E95-0781-4D94-970D-7EE249B1DAF9}">
          <p14:sldIdLst>
            <p14:sldId id="2147"/>
            <p14:sldId id="2149"/>
            <p14:sldId id="2148"/>
            <p14:sldId id="2073"/>
            <p14:sldId id="2074"/>
            <p14:sldId id="1928"/>
            <p14:sldId id="1906"/>
            <p14:sldId id="1929"/>
            <p14:sldId id="1930"/>
            <p14:sldId id="2039"/>
            <p14:sldId id="2006"/>
            <p14:sldId id="2146"/>
            <p14:sldId id="2132"/>
          </p14:sldIdLst>
        </p14:section>
        <p14:section name="Search" id="{7B456FB2-214F-4A3D-ACFE-5C9ECB6678DC}">
          <p14:sldIdLst>
            <p14:sldId id="2125"/>
            <p14:sldId id="2040"/>
            <p14:sldId id="2114"/>
            <p14:sldId id="2135"/>
            <p14:sldId id="2076"/>
            <p14:sldId id="2077"/>
            <p14:sldId id="2078"/>
            <p14:sldId id="2079"/>
            <p14:sldId id="2081"/>
            <p14:sldId id="2082"/>
          </p14:sldIdLst>
        </p14:section>
        <p14:section name="Ranking" id="{CF663794-0540-4C42-819E-DD490B119FFF}">
          <p14:sldIdLst>
            <p14:sldId id="2133"/>
            <p14:sldId id="2083"/>
            <p14:sldId id="2084"/>
            <p14:sldId id="1991"/>
            <p14:sldId id="1992"/>
            <p14:sldId id="2087"/>
          </p14:sldIdLst>
        </p14:section>
        <p14:section name="Disambiguation" id="{404E7BF7-8663-4372-88E4-B66E96983C1D}">
          <p14:sldIdLst>
            <p14:sldId id="2134"/>
            <p14:sldId id="1997"/>
            <p14:sldId id="2143"/>
            <p14:sldId id="1999"/>
          </p14:sldIdLst>
        </p14:section>
        <p14:section name="Next generation" id="{75137F19-2AC0-4019-975D-72A6826A1F33}">
          <p14:sldIdLst>
            <p14:sldId id="2097"/>
            <p14:sldId id="2088"/>
            <p14:sldId id="2089"/>
            <p14:sldId id="2141"/>
            <p14:sldId id="2138"/>
            <p14:sldId id="2142"/>
            <p14:sldId id="2139"/>
            <p14:sldId id="2140"/>
            <p14:sldId id="2090"/>
            <p14:sldId id="2091"/>
            <p14:sldId id="2150"/>
            <p14:sldId id="2145"/>
            <p14:sldId id="2144"/>
          </p14:sldIdLst>
        </p14:section>
        <p14:section name="Backup slides" id="{1428C937-BF92-4E0A-BCAB-599CB5C2E05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00"/>
    <a:srgbClr val="CC00CC"/>
    <a:srgbClr val="CC6600"/>
    <a:srgbClr val="008000"/>
    <a:srgbClr val="FF99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9" autoAdjust="0"/>
    <p:restoredTop sz="84409" autoAdjust="0"/>
  </p:normalViewPr>
  <p:slideViewPr>
    <p:cSldViewPr snapToGrid="0">
      <p:cViewPr varScale="1">
        <p:scale>
          <a:sx n="87" d="100"/>
          <a:sy n="87" d="100"/>
        </p:scale>
        <p:origin x="648" y="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-383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08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74" Type="http://schemas.openxmlformats.org/officeDocument/2006/relationships/font" Target="fonts/font22.fntdata"/><Relationship Id="rId79" Type="http://schemas.openxmlformats.org/officeDocument/2006/relationships/font" Target="fonts/font27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0.fntdata"/><Relationship Id="rId80" Type="http://schemas.openxmlformats.org/officeDocument/2006/relationships/font" Target="fonts/font28.fntdata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font" Target="fonts/font26.fntdata"/><Relationship Id="rId81" Type="http://schemas.openxmlformats.org/officeDocument/2006/relationships/tags" Target="tags/tag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76" Type="http://schemas.openxmlformats.org/officeDocument/2006/relationships/font" Target="fonts/font24.fntdata"/><Relationship Id="rId7" Type="http://schemas.openxmlformats.org/officeDocument/2006/relationships/slide" Target="slides/slide5.xml"/><Relationship Id="rId71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4.fntdata"/><Relationship Id="rId61" Type="http://schemas.openxmlformats.org/officeDocument/2006/relationships/font" Target="fonts/font9.fntdata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6499C-1D18-4228-A5AB-E405494E3C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38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89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9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60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28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edits have the same structure. For instance, if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 them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tree edit in the abstract syntax tree of the program. On the left-hand side, we replace the node k to term k. On the right-hand side, we replace the node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term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So, they share the same structure but have different expressions. In this case, different variable names. 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18C1-CD23-495B-B58E-A7A70568137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72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10/16/2017 8:48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7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10/16/2017 8:48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9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56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47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50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22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30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2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8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10/16/2017 8:48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07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1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59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3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08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98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61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10/16/2017 8:48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58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31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7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85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29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662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824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40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39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61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1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142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56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33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8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383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504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9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5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0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1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1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6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94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6" r:id="rId3"/>
    <p:sldLayoutId id="2147483757" r:id="rId4"/>
    <p:sldLayoutId id="214748375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37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380.png"/><Relationship Id="rId4" Type="http://schemas.openxmlformats.org/officeDocument/2006/relationships/image" Target="../media/image4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420.png"/><Relationship Id="rId10" Type="http://schemas.openxmlformats.org/officeDocument/2006/relationships/image" Target="../media/image41.png"/><Relationship Id="rId4" Type="http://schemas.openxmlformats.org/officeDocument/2006/relationships/image" Target="../media/image440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57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1900.png"/><Relationship Id="rId4" Type="http://schemas.openxmlformats.org/officeDocument/2006/relationships/image" Target="../media/image31.GIF"/><Relationship Id="rId9" Type="http://schemas.openxmlformats.org/officeDocument/2006/relationships/image" Target="../media/image1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gif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jpg"/><Relationship Id="rId5" Type="http://schemas.openxmlformats.org/officeDocument/2006/relationships/image" Target="../media/image56.emf"/><Relationship Id="rId10" Type="http://schemas.openxmlformats.org/officeDocument/2006/relationships/image" Target="../media/image62.jpeg"/><Relationship Id="rId4" Type="http://schemas.openxmlformats.org/officeDocument/2006/relationships/image" Target="../media/image55.emf"/><Relationship Id="rId9" Type="http://schemas.openxmlformats.org/officeDocument/2006/relationships/image" Target="../media/image6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4.JP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324" y="6215102"/>
            <a:ext cx="5973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Joint work with many colleagues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3985" y="5716533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98" y="5954285"/>
            <a:ext cx="2748820" cy="1011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" y="1506385"/>
            <a:ext cx="2911998" cy="2817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70" y="1512775"/>
            <a:ext cx="2775220" cy="278913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978186" y="2702649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8242" y="129182"/>
            <a:ext cx="9379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Programming by Examples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Applications, Algorithms &amp; Ambiguity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116" y="4548651"/>
            <a:ext cx="7467259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Invited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Talk @ PPDP/LOPSTR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Oct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2017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550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1696" y="6417683"/>
            <a:ext cx="1905000" cy="381000"/>
          </a:xfrm>
        </p:spPr>
        <p:txBody>
          <a:bodyPr/>
          <a:lstStyle/>
          <a:p>
            <a:fld id="{1B3BF7B6-38A6-479D-9D6B-B0D15876FE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56941" y="6350000"/>
            <a:ext cx="1905000" cy="381000"/>
          </a:xfrm>
        </p:spPr>
        <p:txBody>
          <a:bodyPr/>
          <a:lstStyle/>
          <a:p>
            <a:fld id="{1B3BF7B6-38A6-479D-9D6B-B0D15876FE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9" y="1064285"/>
            <a:ext cx="2777008" cy="191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059" y="999531"/>
            <a:ext cx="106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with: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52511" y="1033287"/>
            <a:ext cx="3561619" cy="1451767"/>
            <a:chOff x="6828667" y="757304"/>
            <a:chExt cx="5133873" cy="1936111"/>
          </a:xfrm>
        </p:grpSpPr>
        <p:sp>
          <p:nvSpPr>
            <p:cNvPr id="8" name="TextBox 7"/>
            <p:cNvSpPr txBox="1"/>
            <p:nvPr/>
          </p:nvSpPr>
          <p:spPr>
            <a:xfrm>
              <a:off x="6828667" y="757304"/>
              <a:ext cx="1295621" cy="410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End goal:</a:t>
              </a:r>
            </a:p>
          </p:txBody>
        </p:sp>
        <p:pic>
          <p:nvPicPr>
            <p:cNvPr id="1027" name="Picture 2" descr="image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531" y="807092"/>
              <a:ext cx="3921009" cy="188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92082" y="3057092"/>
            <a:ext cx="374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Trifacta</a:t>
            </a:r>
            <a:r>
              <a:rPr lang="en-US" sz="15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facilitates the transformation through a series of recommended steps</a:t>
            </a:r>
            <a:endParaRPr lang="en-US" sz="15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2082" y="3836348"/>
            <a:ext cx="2411004" cy="1497211"/>
            <a:chOff x="2850538" y="4253097"/>
            <a:chExt cx="2859475" cy="2036038"/>
          </a:xfrm>
        </p:grpSpPr>
        <p:sp>
          <p:nvSpPr>
            <p:cNvPr id="11" name="TextBox 10"/>
            <p:cNvSpPr txBox="1"/>
            <p:nvPr/>
          </p:nvSpPr>
          <p:spPr>
            <a:xfrm>
              <a:off x="2850538" y="4253097"/>
              <a:ext cx="2228788" cy="418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Split on “:” Delimiter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527" y="4700088"/>
              <a:ext cx="2524486" cy="15890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68871" y="3881636"/>
            <a:ext cx="2242867" cy="1451923"/>
            <a:chOff x="5875100" y="4087524"/>
            <a:chExt cx="3001078" cy="1926974"/>
          </a:xfrm>
        </p:grpSpPr>
        <p:sp>
          <p:nvSpPr>
            <p:cNvPr id="19" name="TextBox 18"/>
            <p:cNvSpPr txBox="1"/>
            <p:nvPr/>
          </p:nvSpPr>
          <p:spPr>
            <a:xfrm>
              <a:off x="5875100" y="4087524"/>
              <a:ext cx="2477537" cy="408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Delete Empty Rows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5100" y="4587756"/>
              <a:ext cx="3001078" cy="142674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577511" y="3836348"/>
            <a:ext cx="2110775" cy="1422471"/>
            <a:chOff x="8988428" y="4129749"/>
            <a:chExt cx="3073839" cy="1922486"/>
          </a:xfrm>
        </p:grpSpPr>
        <p:sp>
          <p:nvSpPr>
            <p:cNvPr id="22" name="TextBox 21"/>
            <p:cNvSpPr txBox="1"/>
            <p:nvPr/>
          </p:nvSpPr>
          <p:spPr>
            <a:xfrm>
              <a:off x="8988428" y="4129749"/>
              <a:ext cx="2355774" cy="41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Fill Values Down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8428" y="4555094"/>
              <a:ext cx="3073839" cy="14971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472083" y="2592468"/>
            <a:ext cx="2105385" cy="943460"/>
            <a:chOff x="9473920" y="2431497"/>
            <a:chExt cx="3742903" cy="1677262"/>
          </a:xfrm>
        </p:grpSpPr>
        <p:sp>
          <p:nvSpPr>
            <p:cNvPr id="24" name="TextBox 23"/>
            <p:cNvSpPr txBox="1"/>
            <p:nvPr/>
          </p:nvSpPr>
          <p:spPr>
            <a:xfrm>
              <a:off x="9473920" y="2431497"/>
              <a:ext cx="3742903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Pivot Number on Type</a:t>
              </a:r>
            </a:p>
          </p:txBody>
        </p:sp>
        <p:sp>
          <p:nvSpPr>
            <p:cNvPr id="26" name="Up Arrow 25"/>
            <p:cNvSpPr/>
            <p:nvPr/>
          </p:nvSpPr>
          <p:spPr>
            <a:xfrm>
              <a:off x="10970518" y="3123842"/>
              <a:ext cx="401008" cy="984917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5121" y="1690335"/>
            <a:ext cx="2683473" cy="1015663"/>
            <a:chOff x="3777301" y="1985787"/>
            <a:chExt cx="2683473" cy="1015663"/>
          </a:xfrm>
        </p:grpSpPr>
        <p:sp>
          <p:nvSpPr>
            <p:cNvPr id="32" name="TextBox 31"/>
            <p:cNvSpPr txBox="1"/>
            <p:nvPr/>
          </p:nvSpPr>
          <p:spPr>
            <a:xfrm>
              <a:off x="3777301" y="1985787"/>
              <a:ext cx="26834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500" dirty="0" err="1" smtClean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FlashRelate</a:t>
              </a:r>
              <a:endParaRPr lang="en-US" sz="1500" dirty="0" smtClean="0">
                <a:solidFill>
                  <a:srgbClr val="00964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en-US" sz="1500" dirty="0">
                <a:solidFill>
                  <a:srgbClr val="00964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500" dirty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(from few examples of records </a:t>
              </a:r>
              <a:r>
                <a:rPr lang="en-US" sz="1500" dirty="0" smtClean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</a:t>
              </a:r>
              <a:r>
                <a:rPr lang="en-US" sz="1500" dirty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output table)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122421" y="2288444"/>
              <a:ext cx="1993234" cy="2419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37226" y="364787"/>
            <a:ext cx="7886700" cy="4119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Table Reshaping by Examples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833" y="5509059"/>
            <a:ext cx="88341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50% Excel spreadsheets (e.g., financial reports) are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semi-structured. 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need to canonicalize similar information across varying formats is huge.</a:t>
            </a:r>
          </a:p>
          <a:p>
            <a:pPr marL="600075" lvl="1" indent="-2571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Companies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like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KPMG, Deloitte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budget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millions of dollars each to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solve this.</a:t>
            </a:r>
            <a:endParaRPr lang="en-US" sz="16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09130" y="6422879"/>
            <a:ext cx="1905000" cy="381000"/>
          </a:xfrm>
        </p:spPr>
        <p:txBody>
          <a:bodyPr/>
          <a:lstStyle/>
          <a:p>
            <a:fld id="{F809A764-CA72-49EF-8EDB-C7059022EF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131779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" y="1533511"/>
            <a:ext cx="1821095" cy="1762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11" y="1555059"/>
            <a:ext cx="1731952" cy="1740656"/>
          </a:xfrm>
          <a:prstGeom prst="rect">
            <a:avLst/>
          </a:prstGeom>
        </p:spPr>
      </p:pic>
      <p:sp>
        <p:nvSpPr>
          <p:cNvPr id="7" name="Right Arrow 13"/>
          <p:cNvSpPr/>
          <p:nvPr/>
        </p:nvSpPr>
        <p:spPr bwMode="auto">
          <a:xfrm>
            <a:off x="2897627" y="2282575"/>
            <a:ext cx="2152778" cy="349436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901264" y="1323408"/>
            <a:ext cx="2248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Transformation</a:t>
            </a:r>
          </a:p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Extraction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Formatting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494181" y="2611150"/>
            <a:ext cx="3544310" cy="9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</a:t>
            </a:r>
            <a:r>
              <a:rPr lang="en-US" sz="2000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wrangling </a:t>
            </a:r>
            <a:r>
              <a:rPr lang="en-US" sz="2000" kern="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US" sz="20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from raw form to a structured form.</a:t>
            </a:r>
            <a:endParaRPr lang="en-US" sz="20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02231" y="4407967"/>
          <a:ext cx="305992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26">
                  <a:extLst>
                    <a:ext uri="{9D8B030D-6E8A-4147-A177-3AD203B41FA5}">
                      <a16:colId xmlns:a16="http://schemas.microsoft.com/office/drawing/2014/main" val="36498571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5823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SELECT foo, bar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FROM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dbo.splunge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ORDER BY 1, 2 DESC;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0758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RAISERROR @err @message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RAISERROR ('RAISERROR TEST',16,1)</a:t>
                      </a:r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23232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159259" y="4337915"/>
          <a:ext cx="2931375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375">
                  <a:extLst>
                    <a:ext uri="{9D8B030D-6E8A-4147-A177-3AD203B41FA5}">
                      <a16:colId xmlns:a16="http://schemas.microsoft.com/office/drawing/2014/main" val="19681396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5823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SELECT foo, bar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FROM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dbo.splunge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ORDER BY foo, bar DESC;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0758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hrow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@err, @message, 1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Throw 99999, 'RAISERROR TEST', 1</a:t>
                      </a:r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232322"/>
                  </a:ext>
                </a:extLst>
              </a:tr>
            </a:tbl>
          </a:graphicData>
        </a:graphic>
      </p:graphicFrame>
      <p:sp>
        <p:nvSpPr>
          <p:cNvPr id="18" name="Right Arrow 13"/>
          <p:cNvSpPr/>
          <p:nvPr/>
        </p:nvSpPr>
        <p:spPr bwMode="auto">
          <a:xfrm>
            <a:off x="3336228" y="5267354"/>
            <a:ext cx="2317883" cy="397276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500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3336228" y="5647500"/>
            <a:ext cx="2875152" cy="8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Developers spend 40% time in </a:t>
            </a:r>
            <a:r>
              <a:rPr lang="en-US" sz="2000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 refactoring </a:t>
            </a: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in migration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4980" y="4407967"/>
            <a:ext cx="293427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On-prem to cloud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Company 1 to company 2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Old to new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Killer Applications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93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565" y="304800"/>
            <a:ext cx="830867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Repetitive Corrections in Student Assignments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120329" y="1360425"/>
            <a:ext cx="558964" cy="658331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7793" y="3947785"/>
            <a:ext cx="493277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k</a:t>
            </a:r>
          </a:p>
        </p:txBody>
      </p:sp>
      <p:sp>
        <p:nvSpPr>
          <p:cNvPr id="18" name="Arrow: Right 19"/>
          <p:cNvSpPr/>
          <p:nvPr/>
        </p:nvSpPr>
        <p:spPr>
          <a:xfrm>
            <a:off x="1711261" y="4015842"/>
            <a:ext cx="461563" cy="3960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4074" y="3967267"/>
            <a:ext cx="1024630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term(k)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2238" y="3901450"/>
            <a:ext cx="493277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</a:t>
            </a:r>
          </a:p>
        </p:txBody>
      </p:sp>
      <p:sp>
        <p:nvSpPr>
          <p:cNvPr id="30" name="Arrow: Right 24"/>
          <p:cNvSpPr/>
          <p:nvPr/>
        </p:nvSpPr>
        <p:spPr>
          <a:xfrm>
            <a:off x="5975706" y="3969507"/>
            <a:ext cx="461563" cy="3960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18519" y="3920932"/>
            <a:ext cx="1024630" cy="49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term(n)</a:t>
            </a:r>
          </a:p>
        </p:txBody>
      </p:sp>
      <p:sp>
        <p:nvSpPr>
          <p:cNvPr id="33" name="Arrow: Right 38"/>
          <p:cNvSpPr/>
          <p:nvPr/>
        </p:nvSpPr>
        <p:spPr>
          <a:xfrm>
            <a:off x="4032445" y="5676036"/>
            <a:ext cx="734732" cy="28370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4723" y="5604637"/>
            <a:ext cx="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1508" y="5601664"/>
            <a:ext cx="197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term(&lt;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0361CE-348C-4FDD-846E-6360867723BC}"/>
              </a:ext>
            </a:extLst>
          </p:cNvPr>
          <p:cNvSpPr/>
          <p:nvPr/>
        </p:nvSpPr>
        <p:spPr>
          <a:xfrm>
            <a:off x="4276763" y="1949760"/>
            <a:ext cx="4700460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product(n, term):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(n == 1):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product(n-1, term)*n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 product(n-1, term)*term(n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kumimoji="0" lang="en-US" sz="1800" b="0" i="0" u="none" strike="noStrike" kern="1200" cap="none" spc="2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6DD02-D23A-4667-8111-D5614BD7FF40}"/>
              </a:ext>
            </a:extLst>
          </p:cNvPr>
          <p:cNvSpPr/>
          <p:nvPr/>
        </p:nvSpPr>
        <p:spPr>
          <a:xfrm>
            <a:off x="141928" y="1635230"/>
            <a:ext cx="3808689" cy="2031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product(n, term):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total, k = 1,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while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k&lt;=n: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   </a:t>
            </a:r>
            <a:r>
              <a:rPr lang="en-US" sz="1800" spc="20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total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total * k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	total = total * term(k)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k = k + 1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pt-BR" sz="1800" b="1" i="0" u="none" strike="noStrike" kern="1200" cap="none" spc="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pt-BR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total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253" y="6271369"/>
            <a:ext cx="78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Syntactic Program Transformations from Examples</a:t>
            </a:r>
            <a:endParaRPr lang="en-US" sz="1800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ICSE 2017; Rolim, Soares, Antoni, Polozov, Gulwani, Gheyi, Suzuki, Hartmann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0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8" grpId="0"/>
      <p:bldP spid="29" grpId="0"/>
      <p:bldP spid="30" grpId="0" animBg="1"/>
      <p:bldP spid="32" grpId="0"/>
      <p:bldP spid="33" grpId="0" animBg="1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0866" y="1223611"/>
            <a:ext cx="1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84" y="3298754"/>
            <a:ext cx="14364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179" y="476833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4109" y="1538806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Intended Program in R/Python/C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#/Java/…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52" y="3308020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25441" y="3508075"/>
            <a:ext cx="1094227" cy="3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6497" y="1760346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Refined Intent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23254" y="993271"/>
            <a:ext cx="2331198" cy="2192223"/>
            <a:chOff x="937504" y="1911969"/>
            <a:chExt cx="2331198" cy="219222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07" y="1911969"/>
              <a:ext cx="1649095" cy="164909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937504" y="2657544"/>
              <a:ext cx="416389" cy="11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498490" y="3396306"/>
              <a:ext cx="12682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rgbClr val="0078D7"/>
                  </a:solidFill>
                  <a:latin typeface="Seoge UI"/>
                </a:rPr>
                <a:t>Search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rgbClr val="0078D7"/>
                  </a:solidFill>
                  <a:latin typeface="Seoge UI"/>
                </a:rPr>
                <a:t>Algorithm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365095" y="2094575"/>
              <a:ext cx="1792604" cy="20096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80673" y="2609085"/>
            <a:ext cx="1762021" cy="1787897"/>
            <a:chOff x="4618418" y="4549643"/>
            <a:chExt cx="1762021" cy="178789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7384" y="4549643"/>
              <a:ext cx="1304940" cy="1445849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4618418" y="5898293"/>
              <a:ext cx="176202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err="1" smtClean="0">
                  <a:solidFill>
                    <a:srgbClr val="0078D7"/>
                  </a:solidFill>
                  <a:latin typeface="Seoge UI"/>
                </a:rPr>
                <a:t>Disambiguator</a:t>
              </a:r>
              <a:endParaRPr lang="en-US" sz="1900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0649" y="4560500"/>
              <a:ext cx="1717561" cy="17770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2232" y="3796508"/>
            <a:ext cx="2127961" cy="2032064"/>
            <a:chOff x="3384789" y="4132947"/>
            <a:chExt cx="2127961" cy="203206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424" y="4132947"/>
              <a:ext cx="1951326" cy="1561061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 bwMode="auto">
            <a:xfrm>
              <a:off x="3384789" y="4134218"/>
              <a:ext cx="2099510" cy="203079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19310" y="5729454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rgbClr val="0078D7"/>
                  </a:solidFill>
                  <a:latin typeface="Seoge UI"/>
                </a:rPr>
                <a:t>Program Ranker</a:t>
              </a:r>
              <a:endParaRPr lang="en-US" dirty="0">
                <a:solidFill>
                  <a:srgbClr val="0078D7"/>
                </a:solidFill>
                <a:latin typeface="Seoge UI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544673" y="4779179"/>
            <a:ext cx="15232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503" y="2378002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70C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58" name="Straight Arrow Connector 57"/>
          <p:cNvCxnSpPr>
            <a:stCxn id="61" idx="3"/>
          </p:cNvCxnSpPr>
          <p:nvPr/>
        </p:nvCxnSpPr>
        <p:spPr bwMode="auto">
          <a:xfrm>
            <a:off x="1106296" y="2562668"/>
            <a:ext cx="32299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50" idx="2"/>
            <a:endCxn id="39" idx="0"/>
          </p:cNvCxnSpPr>
          <p:nvPr/>
        </p:nvCxnSpPr>
        <p:spPr bwMode="auto">
          <a:xfrm>
            <a:off x="2347147" y="3185494"/>
            <a:ext cx="7383" cy="611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Elbow Connector 82"/>
          <p:cNvCxnSpPr>
            <a:stCxn id="43" idx="0"/>
            <a:endCxn id="50" idx="3"/>
          </p:cNvCxnSpPr>
          <p:nvPr/>
        </p:nvCxnSpPr>
        <p:spPr bwMode="auto">
          <a:xfrm rot="16200000" flipV="1">
            <a:off x="3982939" y="1441196"/>
            <a:ext cx="439256" cy="191823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725174" y="4407839"/>
            <a:ext cx="6123" cy="383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33260" y="2609085"/>
            <a:ext cx="1181227" cy="965140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Seoge UI"/>
              </a:rPr>
              <a:t>D</a:t>
            </a:r>
          </a:p>
        </p:txBody>
      </p:sp>
      <p:cxnSp>
        <p:nvCxnSpPr>
          <p:cNvPr id="94" name="Straight Arrow Connector 93"/>
          <p:cNvCxnSpPr>
            <a:stCxn id="22" idx="0"/>
            <a:endCxn id="21" idx="2"/>
          </p:cNvCxnSpPr>
          <p:nvPr/>
        </p:nvCxnSpPr>
        <p:spPr bwMode="auto">
          <a:xfrm flipH="1" flipV="1">
            <a:off x="7853336" y="2254647"/>
            <a:ext cx="160" cy="1053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-13748" y="5976290"/>
            <a:ext cx="904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by Examples (and its applications in Data Wrangling</a:t>
            </a:r>
            <a:r>
              <a:rPr lang="en-US" sz="18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8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800" kern="0" dirty="0">
                <a:solidFill>
                  <a:srgbClr val="C00000"/>
                </a:solidFill>
                <a:latin typeface="Seoge UI"/>
              </a:rPr>
              <a:t>; IOS Press; </a:t>
            </a:r>
            <a:r>
              <a:rPr lang="en-US" sz="1800" kern="0" dirty="0" smtClean="0">
                <a:solidFill>
                  <a:srgbClr val="C00000"/>
                </a:solidFill>
                <a:latin typeface="Seoge UI"/>
              </a:rPr>
              <a:t>2016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  <a:endParaRPr lang="en-US" sz="18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7" name="Elbow Connector 6"/>
          <p:cNvCxnSpPr>
            <a:stCxn id="41" idx="3"/>
            <a:endCxn id="43" idx="2"/>
          </p:cNvCxnSpPr>
          <p:nvPr/>
        </p:nvCxnSpPr>
        <p:spPr bwMode="auto">
          <a:xfrm flipV="1">
            <a:off x="3301742" y="4396982"/>
            <a:ext cx="1859943" cy="41619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763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  <p:bldP spid="67" grpId="0"/>
      <p:bldP spid="60" grpId="0"/>
      <p:bldP spid="6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070430"/>
            <a:ext cx="8454417" cy="4198257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Balanced Expressiveness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Expressive enough to cover wide range of tasks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enough to enable efficient search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set of operators 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 with small inverse sets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syntactic composition of those operators 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Natural computation patterns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Increased user understanding/confidence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Enables selection between programs, editing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 (DSL)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6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Flash Fill DSL (String Transformations)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𝑇𝑢𝑝𝑙𝑒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US" sz="1765" dirty="0">
                  <a:solidFill>
                    <a:srgbClr val="0070C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top-level expr </a:t>
                </a:r>
                <a:r>
                  <a:rPr lang="en-US" sz="2206" dirty="0"/>
                  <a:t>T := </a:t>
                </a:r>
                <a:r>
                  <a:rPr lang="en-US" sz="2206" dirty="0">
                    <a:solidFill>
                      <a:srgbClr val="008000"/>
                    </a:solidFill>
                  </a:rPr>
                  <a:t>if-then-else</a:t>
                </a:r>
                <a:r>
                  <a:rPr lang="en-US" sz="2206" dirty="0"/>
                  <a:t>(B,C,T)</a:t>
                </a:r>
              </a:p>
              <a:p>
                <a:r>
                  <a:rPr lang="en-US" sz="2206" dirty="0"/>
                  <a:t>                  |  C</a:t>
                </a:r>
              </a:p>
              <a:p>
                <a:endParaRPr lang="en-US" sz="588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condition-free expr </a:t>
                </a:r>
                <a:r>
                  <a:rPr lang="en-US" sz="2206" dirty="0"/>
                  <a:t>C :=</a:t>
                </a:r>
              </a:p>
              <a:p>
                <a:r>
                  <a:rPr lang="en-US" sz="2206" dirty="0"/>
                  <a:t>                       |  A</a:t>
                </a:r>
              </a:p>
              <a:p>
                <a:endParaRPr lang="en-US" sz="735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atomic expression </a:t>
                </a:r>
                <a:r>
                  <a:rPr lang="en-US" sz="2206" dirty="0"/>
                  <a:t>A :=</a:t>
                </a:r>
              </a:p>
              <a:p>
                <a:r>
                  <a:rPr lang="en-US" sz="2206" dirty="0"/>
                  <a:t>                     | </a:t>
                </a:r>
                <a:r>
                  <a:rPr lang="en-US" sz="2206" dirty="0" err="1">
                    <a:solidFill>
                      <a:srgbClr val="000000"/>
                    </a:solidFill>
                  </a:rPr>
                  <a:t>ConstantString</a:t>
                </a:r>
                <a:endParaRPr lang="en-US" sz="735" dirty="0">
                  <a:solidFill>
                    <a:srgbClr val="107C1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input string </a:t>
                </a:r>
                <a:r>
                  <a:rPr lang="en-US" sz="2206" dirty="0"/>
                  <a:t>X := x</a:t>
                </a:r>
                <a:r>
                  <a:rPr lang="en-US" sz="2206" baseline="-25000" dirty="0"/>
                  <a:t>1</a:t>
                </a:r>
                <a:r>
                  <a:rPr lang="en-US" sz="2206" dirty="0"/>
                  <a:t> | x</a:t>
                </a:r>
                <a:r>
                  <a:rPr lang="en-US" sz="2206" baseline="-25000" dirty="0"/>
                  <a:t>2</a:t>
                </a:r>
                <a:r>
                  <a:rPr lang="en-US" sz="2206" dirty="0"/>
                  <a:t> | … 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5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position expression </a:t>
                </a:r>
                <a:r>
                  <a:rPr lang="en-US" sz="2206" dirty="0"/>
                  <a:t>P := K</a:t>
                </a: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                       </a:t>
                </a:r>
                <a:r>
                  <a:rPr lang="en-US" sz="2206" dirty="0">
                    <a:solidFill>
                      <a:schemeClr val="tx1"/>
                    </a:solidFill>
                  </a:rPr>
                  <a:t>|</a:t>
                </a:r>
                <a:r>
                  <a:rPr lang="en-US" sz="2206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Pos</a:t>
                </a:r>
                <a:r>
                  <a:rPr lang="en-US" sz="2000" dirty="0"/>
                  <a:t>(X,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K)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7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Boolean expression </a:t>
                </a:r>
                <a:r>
                  <a:rPr lang="en-US" sz="2206" dirty="0"/>
                  <a:t>B := …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8850" y="2522455"/>
            <a:ext cx="3417620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>
                <a:solidFill>
                  <a:srgbClr val="008000"/>
                </a:solidFill>
                <a:latin typeface="Consolas" panose="020B0609020204030204" pitchFamily="49" charset="0"/>
              </a:rPr>
              <a:t>Concatenate(A,C)</a:t>
            </a:r>
            <a:endParaRPr lang="en-US" sz="2206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900" y="3476377"/>
            <a:ext cx="2969407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 err="1">
                <a:solidFill>
                  <a:srgbClr val="107C10"/>
                </a:solidFill>
                <a:latin typeface="Consolas" panose="020B0609020204030204" pitchFamily="49" charset="0"/>
              </a:rPr>
              <a:t>SubStr</a:t>
            </a:r>
            <a:r>
              <a:rPr lang="en-US" sz="2206" dirty="0">
                <a:solidFill>
                  <a:srgbClr val="107C10"/>
                </a:solidFill>
                <a:latin typeface="Consolas" panose="020B0609020204030204" pitchFamily="49" charset="0"/>
              </a:rPr>
              <a:t>(X,P,P)</a:t>
            </a:r>
            <a:endParaRPr lang="en-US" sz="2206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20" y="5564730"/>
            <a:ext cx="501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K</a:t>
            </a:r>
            <a:r>
              <a:rPr lang="en-US" baseline="30000" dirty="0"/>
              <a:t>th</a:t>
            </a:r>
            <a:r>
              <a:rPr lang="en-US" dirty="0"/>
              <a:t> position in X whose left/right   side matches with R</a:t>
            </a:r>
            <a:r>
              <a:rPr lang="en-US" baseline="-25000" dirty="0"/>
              <a:t>1</a:t>
            </a:r>
            <a:r>
              <a:rPr lang="en-US" dirty="0"/>
              <a:t>/R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183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Seq</a:t>
                </a: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 expr 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E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:=</a:t>
                </a:r>
                <a:r>
                  <a:rPr lang="en-US" dirty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Map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:(P</a:t>
                </a:r>
                <a:r>
                  <a:rPr lang="en-US" baseline="-25000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1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,P</a:t>
                </a:r>
                <a:r>
                  <a:rPr lang="en-US" baseline="-25000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2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), 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N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all lines 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L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:= </a:t>
                </a:r>
                <a:r>
                  <a:rPr lang="en-US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Split</a:t>
                </a:r>
                <a:r>
                  <a:rPr lang="en-US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(d, “\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n”)</a:t>
                </a:r>
              </a:p>
              <a:p>
                <a:pPr marL="0" indent="0">
                  <a:buNone/>
                </a:pPr>
                <a:endParaRPr lang="en-US" sz="500" dirty="0" smtClean="0"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2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some lines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N :=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Filter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z: F[z])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      | 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Filter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(L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z: F[</a:t>
                </a:r>
                <a:r>
                  <a:rPr lang="en-US" dirty="0" err="1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prevLine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(z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)])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           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FilterByPosition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(L, 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init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iter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70C0"/>
                  </a:solidFill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line filter function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F[y] := </a:t>
                </a:r>
                <a:r>
                  <a:rPr lang="en-US" dirty="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Contains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y,r,K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                         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Consolas" panose="020B0609020204030204" pitchFamily="49" charset="0"/>
                    <a:cs typeface="Segoe UI" panose="020B0502040204020203" pitchFamily="34" charset="0"/>
                  </a:rPr>
                  <a:t>startsWith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y,r</a:t>
                </a:r>
                <a:r>
                  <a:rPr lang="en-US" dirty="0" smtClean="0">
                    <a:latin typeface="Consolas" panose="020B0609020204030204" pitchFamily="49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  <a:blipFill>
                <a:blip r:embed="rId3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608" y="6139331"/>
            <a:ext cx="804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kern="0" dirty="0">
                <a:solidFill>
                  <a:srgbClr val="0070C0"/>
                </a:solidFill>
                <a:latin typeface="Consolas" panose="020B0609020204030204" pitchFamily="49" charset="0"/>
              </a:rPr>
              <a:t>position expression 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P := </a:t>
            </a:r>
            <a:r>
              <a:rPr lang="en-US" sz="2400" kern="0" dirty="0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K </a:t>
            </a:r>
            <a:r>
              <a:rPr lang="en-US" sz="2400" kern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</a:t>
            </a:r>
            <a:r>
              <a:rPr lang="en-US" sz="2400" kern="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400" kern="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Pos</a:t>
            </a:r>
            <a:r>
              <a:rPr lang="en-US" sz="2400" kern="0" dirty="0" smtClean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(x, 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R</a:t>
            </a:r>
            <a:r>
              <a:rPr lang="en-US" sz="2400" kern="0" baseline="-25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1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, R</a:t>
            </a:r>
            <a:r>
              <a:rPr lang="en-US" sz="2400" kern="0" baseline="-250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2</a:t>
            </a:r>
            <a:r>
              <a:rPr lang="en-US" sz="2400" kern="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, K)</a:t>
            </a:r>
            <a:endParaRPr lang="en-US" sz="2400" kern="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by Examples (PBE)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066" y="1099398"/>
            <a:ext cx="86966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task of synthesizing a program in an 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underlying language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from </a:t>
            </a:r>
            <a:r>
              <a:rPr lang="en-US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example-based specification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using a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 old problem but enabled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today by 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algorithms &amp;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faster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machines.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new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programming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revolution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10-100x productivity for programmers.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computer user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experience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99%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can’t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 and struggle with repetitive tasks.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on-programmers can now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create scripts &amp; achieve more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17" y="2009525"/>
            <a:ext cx="2359926" cy="23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]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output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[denoted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5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Methodology: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Based on </a:t>
                </a:r>
                <a:r>
                  <a:rPr lang="en-US" dirty="0">
                    <a:solidFill>
                      <a:schemeClr val="accent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divide-and-conquer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style problem decomposition.</a:t>
                </a:r>
                <a:endParaRPr lang="en-US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reduced to </a:t>
                </a:r>
                <a:r>
                  <a:rPr lang="en-US" dirty="0">
                    <a:solidFill>
                      <a:srgbClr val="0099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simpler problems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).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Top-down (as opposed to bottom-up enumerative search).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>
                <a:blip r:embed="rId3"/>
                <a:stretch>
                  <a:fillRect l="-1292" t="-786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Search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90" y="6110809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FlashMeta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Framework for Inductive Program Synthesis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[OOPSLA 2015]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172799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787" y="5137563"/>
                <a:ext cx="6780620" cy="1199576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 a non-terminal </a:t>
                </a:r>
                <a:r>
                  <a:rPr lang="en-US" dirty="0">
                    <a:latin typeface="Seoge UI"/>
                  </a:rPr>
                  <a:t>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787" y="5137563"/>
                <a:ext cx="6780620" cy="1199576"/>
              </a:xfrm>
              <a:blipFill>
                <a:blip r:embed="rId3"/>
                <a:stretch>
                  <a:fillRect l="-1257" t="-30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 bwMode="auto">
              <a:xfrm>
                <a:off x="620122" y="3886582"/>
                <a:ext cx="8295278" cy="5375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122" y="3886582"/>
                <a:ext cx="8295278" cy="537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4325" y="275972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25" y="2759720"/>
                <a:ext cx="4165600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5699" y="5684314"/>
                <a:ext cx="3953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𝑈𝑛𝑖𝑜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9" y="5684314"/>
                <a:ext cx="395318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4084" y="3885186"/>
                <a:ext cx="6214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𝑇𝑜𝑝𝑆𝑦𝑚𝑏𝑜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84" y="3885186"/>
                <a:ext cx="6214568" cy="461665"/>
              </a:xfrm>
              <a:prstGeom prst="rect">
                <a:avLst/>
              </a:prstGeom>
              <a:blipFill>
                <a:blip r:embed="rId7"/>
                <a:stretch>
                  <a:fillRect l="-88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1231700" y="2748831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2748831"/>
                <a:ext cx="6408225" cy="593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2886" y="3330930"/>
            <a:ext cx="355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An alternative strategy: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/>
              <p:cNvSpPr txBox="1">
                <a:spLocks/>
              </p:cNvSpPr>
              <p:nvPr/>
            </p:nvSpPr>
            <p:spPr bwMode="auto">
              <a:xfrm>
                <a:off x="1231700" y="1389142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1389142"/>
                <a:ext cx="6408225" cy="593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56000" y="1454118"/>
                <a:ext cx="3896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 kern="0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 kern="0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 kern="0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1454118"/>
                <a:ext cx="3896360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846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1" grpId="0" animBg="1"/>
      <p:bldP spid="7" grpId="0"/>
      <p:bldP spid="8" grpId="0"/>
      <p:bldP spid="9" grpId="0"/>
      <p:bldP spid="10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68" y="4333159"/>
                <a:ext cx="740935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" y="4333159"/>
                <a:ext cx="7409357" cy="1938992"/>
              </a:xfrm>
              <a:prstGeom prst="rect">
                <a:avLst/>
              </a:prstGeom>
              <a:blipFill>
                <a:blip r:embed="rId5"/>
                <a:stretch>
                  <a:fillRect l="-741" b="-3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58368" y="2854101"/>
                <a:ext cx="9028652" cy="9711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250" kern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sz="2250" b="1" i="1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250" kern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5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50" i="1" ker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 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50" i="1" kern="0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err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50" i="1" kern="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}</m:t>
                    </m:r>
                    <m:r>
                      <a:rPr lang="en-US" sz="225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50" kern="0" dirty="0"/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68" y="2854101"/>
                <a:ext cx="9028652" cy="971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39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9960"/>
                <a:ext cx="9144000" cy="1530593"/>
              </a:xfrm>
              <a:blipFill>
                <a:blip r:embed="rId3"/>
                <a:stretch>
                  <a:fillRect l="-1000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7" y="1949501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4" y="1949501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𝐼𝑓𝑇h𝑒𝑛𝐸𝑙𝑠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8" y="2959141"/>
                <a:ext cx="6219838" cy="446276"/>
              </a:xfrm>
              <a:prstGeom prst="rect">
                <a:avLst/>
              </a:prstGeom>
              <a:blipFill>
                <a:blip r:embed="rId7"/>
                <a:stretch>
                  <a:fillRect b="-17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⊤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⊤, 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26" y="2948207"/>
                <a:ext cx="3640530" cy="446276"/>
              </a:xfrm>
              <a:prstGeom prst="rect">
                <a:avLst/>
              </a:prstGeom>
              <a:blipFill>
                <a:blip r:embed="rId8"/>
                <a:stretch>
                  <a:fillRect b="-20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8434" y="4206239"/>
                <a:ext cx="632316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…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34" y="4206239"/>
                <a:ext cx="6323163" cy="461665"/>
              </a:xfrm>
              <a:prstGeom prst="rect">
                <a:avLst/>
              </a:prstGeom>
              <a:blipFill>
                <a:blip r:embed="rId9"/>
                <a:stretch>
                  <a:fillRect l="-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6239" y="4204249"/>
                <a:ext cx="632316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9" y="4204249"/>
                <a:ext cx="6323163" cy="461665"/>
              </a:xfrm>
              <a:prstGeom prst="rect">
                <a:avLst/>
              </a:prstGeom>
              <a:blipFill>
                <a:blip r:embed="rId10"/>
                <a:stretch>
                  <a:fillRect l="-289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71170" y="4199079"/>
                <a:ext cx="16793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70" y="4199079"/>
                <a:ext cx="1679330" cy="461665"/>
              </a:xfrm>
              <a:prstGeom prst="rect">
                <a:avLst/>
              </a:prstGeom>
              <a:blipFill>
                <a:blip r:embed="rId11"/>
                <a:stretch>
                  <a:fillRect l="-3273" r="-20727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3659" y="5079440"/>
            <a:ext cx="797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notion of inverse sets (and corresponding reduction rules) can be generalized to the conditional setting.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044" y="3788750"/>
            <a:ext cx="48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Consider the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SubStr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(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x,i,j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)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operator</a:t>
            </a:r>
          </a:p>
        </p:txBody>
      </p:sp>
    </p:spTree>
    <p:extLst>
      <p:ext uri="{BB962C8B-B14F-4D97-AF65-F5344CB8AC3E}">
        <p14:creationId xmlns:p14="http://schemas.microsoft.com/office/powerpoint/2010/main" val="174498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 animBg="1"/>
      <p:bldP spid="11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strings </a:t>
                </a:r>
                <a:r>
                  <a:rPr lang="en-US" dirty="0">
                    <a:latin typeface="Consolas" panose="020B0609020204030204" pitchFamily="49" charset="0"/>
                  </a:rPr>
                  <a:t>T := Map(L,S)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substring </a:t>
                </a:r>
                <a:r>
                  <a:rPr lang="en-US" dirty="0" err="1">
                    <a:solidFill>
                      <a:schemeClr val="accent2"/>
                    </a:solidFill>
                    <a:latin typeface="Seoge UI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S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list of lines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L := Filter(Split(d,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), B)</a:t>
                </a:r>
                <a:endParaRPr lang="en-US" dirty="0">
                  <a:solidFill>
                    <a:schemeClr val="accent2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boolean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fn</a:t>
                </a:r>
                <a:r>
                  <a:rPr lang="en-US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Consolas" panose="020B0609020204030204" pitchFamily="49" charset="0"/>
                  </a:rPr>
                  <a:t>B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y: …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9134" y="950591"/>
                <a:ext cx="6561783" cy="1681095"/>
              </a:xfrm>
              <a:blipFill>
                <a:blip r:embed="rId3"/>
                <a:stretch>
                  <a:fillRect l="-1394" t="-3261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46038" y="3560031"/>
            <a:ext cx="2603271" cy="78648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30139" y="3555501"/>
            <a:ext cx="2629279" cy="7943385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77774" y="3692552"/>
            <a:ext cx="2149187" cy="1197499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60786" y="2834484"/>
            <a:ext cx="373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6296" y="2811928"/>
            <a:ext cx="3138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3654" y="2797222"/>
            <a:ext cx="27418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  <a:latin typeface="Seoge UI"/>
              </a:rPr>
              <a:t>S</a:t>
            </a:r>
            <a:endParaRPr lang="en-US" sz="2400" dirty="0">
              <a:latin typeface="Seoge UI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2920866" y="2937232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408653" y="2704889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 flipH="1">
            <a:off x="92665" y="1578321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24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DSL</a:t>
            </a:r>
          </a:p>
        </p:txBody>
      </p:sp>
    </p:spTree>
    <p:extLst>
      <p:ext uri="{BB962C8B-B14F-4D97-AF65-F5344CB8AC3E}">
        <p14:creationId xmlns:p14="http://schemas.microsoft.com/office/powerpoint/2010/main" val="14513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444112"/>
            <a:ext cx="2031809" cy="3918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6366" y="1237126"/>
            <a:ext cx="6086016" cy="9907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substring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E := </a:t>
            </a:r>
            <a:r>
              <a:rPr lang="en-US" dirty="0" err="1">
                <a:latin typeface="Consolas" panose="020B0609020204030204" pitchFamily="49" charset="0"/>
              </a:rPr>
              <a:t>SubStr</a:t>
            </a:r>
            <a:r>
              <a:rPr lang="en-US" dirty="0">
                <a:latin typeface="Consolas" panose="020B0609020204030204" pitchFamily="49" charset="0"/>
              </a:rPr>
              <a:t>(y,P</a:t>
            </a:r>
            <a:r>
              <a:rPr lang="en-US" baseline="-25000" dirty="0"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,P</a:t>
            </a:r>
            <a:r>
              <a:rPr lang="en-US" baseline="-25000" dirty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oge UI"/>
              </a:rPr>
              <a:t>  position expr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P := K |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(y,R</a:t>
            </a:r>
            <a:r>
              <a:rPr lang="en-US" baseline="-25000" dirty="0"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,R</a:t>
            </a:r>
            <a:r>
              <a:rPr lang="en-US" baseline="-25000" dirty="0"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,K)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Problem Reduction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21510" y="4373932"/>
            <a:ext cx="25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61112" y="4670776"/>
            <a:ext cx="0" cy="35019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694202" y="4373932"/>
            <a:ext cx="248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Redmond, WA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103271" y="4677835"/>
            <a:ext cx="5062" cy="3431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28" y="3457888"/>
            <a:ext cx="2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latin typeface="Seoge UI"/>
              </a:rPr>
              <a:t>Spec for </a:t>
            </a:r>
            <a:r>
              <a:rPr lang="en-US" sz="2400" dirty="0">
                <a:solidFill>
                  <a:schemeClr val="accent2"/>
                </a:solidFill>
              </a:rPr>
              <a:t>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51171" y="4448613"/>
            <a:ext cx="1936437" cy="3873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6513" y="1430682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Seoge UI"/>
              </a:rPr>
              <a:t>SubStr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556410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5" grpId="0"/>
      <p:bldP spid="36" grpId="0"/>
      <p:bldP spid="37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0866" y="1223611"/>
            <a:ext cx="1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84" y="3298754"/>
            <a:ext cx="14364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179" y="476833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4109" y="1538806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Intended Program in R/Python/C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#/Java/…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52" y="3308020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25441" y="3508075"/>
            <a:ext cx="1094227" cy="3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6497" y="1760346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23254" y="993271"/>
            <a:ext cx="2331198" cy="2192223"/>
            <a:chOff x="937504" y="1911969"/>
            <a:chExt cx="2331198" cy="219222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07" y="1911969"/>
              <a:ext cx="1649095" cy="164909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937504" y="2657544"/>
              <a:ext cx="416389" cy="11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498490" y="3396306"/>
              <a:ext cx="12682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rgbClr val="0078D7"/>
                  </a:solidFill>
                  <a:latin typeface="Seoge UI"/>
                </a:rPr>
                <a:t>Search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rgbClr val="0078D7"/>
                  </a:solidFill>
                  <a:latin typeface="Seoge UI"/>
                </a:rPr>
                <a:t>Algorithm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365095" y="2094575"/>
              <a:ext cx="1792604" cy="20096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80673" y="2609085"/>
            <a:ext cx="1762021" cy="1787897"/>
            <a:chOff x="4618418" y="4549643"/>
            <a:chExt cx="1762021" cy="178789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7384" y="4549643"/>
              <a:ext cx="1304940" cy="1445849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4618418" y="5898293"/>
              <a:ext cx="176202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err="1" smtClean="0">
                  <a:solidFill>
                    <a:srgbClr val="0078D7"/>
                  </a:solidFill>
                  <a:latin typeface="Seoge UI"/>
                </a:rPr>
                <a:t>Disambiguator</a:t>
              </a:r>
              <a:endParaRPr lang="en-US" sz="1900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0649" y="4560500"/>
              <a:ext cx="1717561" cy="17770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25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2232" y="3796508"/>
            <a:ext cx="2127961" cy="2032064"/>
            <a:chOff x="3384789" y="4132947"/>
            <a:chExt cx="2127961" cy="203206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424" y="4132947"/>
              <a:ext cx="1951326" cy="1561061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 bwMode="auto">
            <a:xfrm>
              <a:off x="3384789" y="4134218"/>
              <a:ext cx="2099510" cy="203079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19310" y="5729454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rgbClr val="0078D7"/>
                  </a:solidFill>
                  <a:latin typeface="Seoge UI"/>
                </a:rPr>
                <a:t>Program Ranker</a:t>
              </a:r>
              <a:endParaRPr lang="en-US" dirty="0">
                <a:solidFill>
                  <a:srgbClr val="0078D7"/>
                </a:solidFill>
                <a:latin typeface="Seoge UI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544673" y="4779179"/>
            <a:ext cx="15232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503" y="2378002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70C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58" name="Straight Arrow Connector 57"/>
          <p:cNvCxnSpPr>
            <a:stCxn id="61" idx="3"/>
          </p:cNvCxnSpPr>
          <p:nvPr/>
        </p:nvCxnSpPr>
        <p:spPr bwMode="auto">
          <a:xfrm>
            <a:off x="1106296" y="2562668"/>
            <a:ext cx="32299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50" idx="2"/>
            <a:endCxn id="39" idx="0"/>
          </p:cNvCxnSpPr>
          <p:nvPr/>
        </p:nvCxnSpPr>
        <p:spPr bwMode="auto">
          <a:xfrm>
            <a:off x="2347147" y="3185494"/>
            <a:ext cx="7383" cy="611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Elbow Connector 82"/>
          <p:cNvCxnSpPr>
            <a:stCxn id="43" idx="0"/>
            <a:endCxn id="50" idx="3"/>
          </p:cNvCxnSpPr>
          <p:nvPr/>
        </p:nvCxnSpPr>
        <p:spPr bwMode="auto">
          <a:xfrm rot="16200000" flipV="1">
            <a:off x="3982939" y="1441196"/>
            <a:ext cx="439256" cy="191823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725174" y="4407839"/>
            <a:ext cx="6123" cy="383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33260" y="2609085"/>
            <a:ext cx="1181227" cy="965140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Seoge UI"/>
              </a:rPr>
              <a:t>D</a:t>
            </a:r>
          </a:p>
        </p:txBody>
      </p:sp>
      <p:cxnSp>
        <p:nvCxnSpPr>
          <p:cNvPr id="94" name="Straight Arrow Connector 93"/>
          <p:cNvCxnSpPr>
            <a:stCxn id="22" idx="0"/>
            <a:endCxn id="21" idx="2"/>
          </p:cNvCxnSpPr>
          <p:nvPr/>
        </p:nvCxnSpPr>
        <p:spPr bwMode="auto">
          <a:xfrm flipH="1" flipV="1">
            <a:off x="7853336" y="2254647"/>
            <a:ext cx="160" cy="1053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-13748" y="5976290"/>
            <a:ext cx="904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6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</a:t>
            </a:r>
            <a:r>
              <a:rPr lang="en-US" sz="16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by Examples (and its applications in Data Wrangling</a:t>
            </a:r>
            <a:r>
              <a:rPr lang="en-US" sz="16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  <a:endParaRPr lang="en-US" sz="16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6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600" kern="0" dirty="0">
                <a:solidFill>
                  <a:srgbClr val="C00000"/>
                </a:solidFill>
                <a:latin typeface="Seoge UI"/>
              </a:rPr>
              <a:t>; IOS Press; 2016</a:t>
            </a:r>
            <a:endParaRPr lang="en-US" sz="16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</a:p>
        </p:txBody>
      </p:sp>
      <p:cxnSp>
        <p:nvCxnSpPr>
          <p:cNvPr id="7" name="Elbow Connector 6"/>
          <p:cNvCxnSpPr>
            <a:stCxn id="41" idx="3"/>
            <a:endCxn id="43" idx="2"/>
          </p:cNvCxnSpPr>
          <p:nvPr/>
        </p:nvCxnSpPr>
        <p:spPr bwMode="auto">
          <a:xfrm flipV="1">
            <a:off x="3301742" y="4396982"/>
            <a:ext cx="1859943" cy="41619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37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Basic ranking scheme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23646"/>
              </p:ext>
            </p:extLst>
          </p:nvPr>
        </p:nvGraphicFramePr>
        <p:xfrm>
          <a:off x="1685027" y="2772189"/>
          <a:ext cx="461690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Wim Vanhoof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Wim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Brigitte Pientka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Brigitte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oge UI"/>
              </a:rPr>
              <a:t>If (</a:t>
            </a:r>
            <a:r>
              <a:rPr lang="en-US" sz="2400" dirty="0" smtClean="0">
                <a:latin typeface="Seoge UI"/>
              </a:rPr>
              <a:t>input =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“Wim Vanhoof”</a:t>
            </a:r>
            <a:r>
              <a:rPr lang="en-US" sz="2400" dirty="0" smtClean="0">
                <a:latin typeface="Seoge UI"/>
              </a:rPr>
              <a:t>) </a:t>
            </a:r>
            <a:r>
              <a:rPr lang="en-US" sz="2400" dirty="0">
                <a:latin typeface="Seoge UI"/>
              </a:rPr>
              <a:t>then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“Wim” </a:t>
            </a:r>
            <a:r>
              <a:rPr lang="en-US" sz="2400" dirty="0">
                <a:latin typeface="Seoge UI"/>
              </a:rPr>
              <a:t>else </a:t>
            </a: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“Brigitte”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“Wim”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307491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42173"/>
              </p:ext>
            </p:extLst>
          </p:nvPr>
        </p:nvGraphicFramePr>
        <p:xfrm>
          <a:off x="823671" y="2500411"/>
          <a:ext cx="549086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Wim Vanhoof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Vanhoof,  Wim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Brigitte Pientka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Pientka,</a:t>
                      </a:r>
                      <a:r>
                        <a:rPr lang="en-US" sz="2400" baseline="0" dirty="0" smtClean="0">
                          <a:latin typeface="Seoge UI"/>
                        </a:rPr>
                        <a:t>  Brigitte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8078" y="3980645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2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nd</a:t>
            </a:r>
            <a:r>
              <a:rPr lang="en-US" sz="2400" dirty="0">
                <a:latin typeface="Seoge UI"/>
              </a:rPr>
              <a:t> Word 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“,    ‘’ </a:t>
            </a:r>
            <a:r>
              <a:rPr lang="en-US" sz="2400" dirty="0">
                <a:latin typeface="Seoge UI"/>
              </a:rPr>
              <a:t>+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Seoge UI"/>
              </a:rPr>
              <a:t>“Vanhoof,  Wim”</a:t>
            </a:r>
            <a:endParaRPr lang="en-US" sz="2400" dirty="0">
              <a:solidFill>
                <a:srgbClr val="CC00CC"/>
              </a:solidFill>
              <a:latin typeface="Seoge U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52" y="4811642"/>
            <a:ext cx="7850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Fewer larger constants vs. More smaller constants?</a:t>
            </a:r>
          </a:p>
          <a:p>
            <a:pPr lvl="1"/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Associate numeric weights with constants.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8883" y="6488668"/>
            <a:ext cx="88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Predicting </a:t>
            </a:r>
            <a:r>
              <a:rPr lang="en-US" sz="1800" i="1" dirty="0">
                <a:solidFill>
                  <a:srgbClr val="C00000"/>
                </a:solidFill>
                <a:latin typeface="Seoge UI"/>
              </a:rPr>
              <a:t>a correct program in Programming by </a:t>
            </a: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; CAV 2015; Singh, Gulwani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227170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07285" y="304800"/>
            <a:ext cx="9950118" cy="609600"/>
          </a:xfrm>
        </p:spPr>
        <p:txBody>
          <a:bodyPr/>
          <a:lstStyle/>
          <a:p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Comparison of Ranking Strategies over 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FlashFill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Benchmarks</a:t>
            </a: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97178"/>
              </p:ext>
            </p:extLst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Strategy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Average # of examples required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Basic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4.17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Learning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1.48</a:t>
                      </a:r>
                      <a:endParaRPr lang="en-US" sz="2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215" y="1254052"/>
            <a:ext cx="99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1263780"/>
            <a:ext cx="1235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-48883" y="6488668"/>
            <a:ext cx="886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Predicting </a:t>
            </a:r>
            <a:r>
              <a:rPr lang="en-US" sz="1800" i="1" dirty="0">
                <a:solidFill>
                  <a:srgbClr val="C00000"/>
                </a:solidFill>
                <a:latin typeface="Seoge UI"/>
              </a:rPr>
              <a:t>a correct program in Programming by </a:t>
            </a:r>
            <a:r>
              <a:rPr lang="en-US" sz="1800" i="1" dirty="0" smtClean="0">
                <a:solidFill>
                  <a:srgbClr val="C00000"/>
                </a:solidFill>
                <a:latin typeface="Seoge UI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; CAV 2015; Singh, Gulwani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1838774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Excel Help Forums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FlashFill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Ranking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7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programs with simpler Kolmogorov complexity</a:t>
            </a:r>
          </a:p>
          <a:p>
            <a:r>
              <a:rPr lang="en-US" dirty="0">
                <a:latin typeface="Seoge UI"/>
              </a:rPr>
              <a:t>Prefer fewer constants.</a:t>
            </a:r>
          </a:p>
          <a:p>
            <a:r>
              <a:rPr lang="en-US" dirty="0">
                <a:latin typeface="Seoge UI"/>
              </a:rPr>
              <a:t>Prefer 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Challenges with Basic ranking scheme</a:t>
            </a:r>
          </a:p>
        </p:txBody>
      </p:sp>
      <p:sp>
        <p:nvSpPr>
          <p:cNvPr id="7" name="Rectangle 6"/>
          <p:cNvSpPr/>
          <p:nvPr/>
        </p:nvSpPr>
        <p:spPr>
          <a:xfrm>
            <a:off x="-48883" y="4874582"/>
            <a:ext cx="92417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Seoge UI"/>
              </a:rPr>
              <a:t>What if the correct program has </a:t>
            </a:r>
            <a:r>
              <a:rPr lang="en-US" sz="2400" dirty="0">
                <a:solidFill>
                  <a:srgbClr val="C00000"/>
                </a:solidFill>
                <a:latin typeface="Seoge UI"/>
              </a:rPr>
              <a:t>l</a:t>
            </a:r>
            <a:r>
              <a:rPr lang="en-US" sz="2400" dirty="0" smtClean="0">
                <a:solidFill>
                  <a:srgbClr val="C00000"/>
                </a:solidFill>
                <a:latin typeface="Seoge UI"/>
              </a:rPr>
              <a:t>arger Kolmogorov complexity?</a:t>
            </a:r>
            <a:endParaRPr lang="en-US" sz="2400" dirty="0">
              <a:solidFill>
                <a:srgbClr val="C00000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endParaRPr lang="en-US" sz="1000" u="sng" dirty="0">
              <a:solidFill>
                <a:srgbClr val="0066FF"/>
              </a:solidFill>
              <a:latin typeface="Seoge UI"/>
            </a:endParaRPr>
          </a:p>
          <a:p>
            <a:pPr lvl="0" algn="ctr">
              <a:spcBef>
                <a:spcPts val="0"/>
              </a:spcBef>
            </a:pPr>
            <a:r>
              <a:rPr lang="en-US" sz="2400" u="sng" dirty="0">
                <a:solidFill>
                  <a:schemeClr val="accent6"/>
                </a:solidFill>
                <a:latin typeface="Seoge UI"/>
              </a:rPr>
              <a:t>Idea: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 Examine </a:t>
            </a:r>
            <a:r>
              <a:rPr lang="en-US" sz="2400" dirty="0" smtClean="0">
                <a:solidFill>
                  <a:schemeClr val="accent6"/>
                </a:solidFill>
                <a:latin typeface="Seoge UI"/>
              </a:rPr>
              <a:t>data/trace </a:t>
            </a:r>
            <a:r>
              <a:rPr lang="en-US" sz="2400" dirty="0">
                <a:solidFill>
                  <a:schemeClr val="accent6"/>
                </a:solidFill>
                <a:latin typeface="Seoge UI"/>
              </a:rPr>
              <a:t>features (in addition to program features)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05809"/>
              </p:ext>
            </p:extLst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Input v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[CPT-0123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[CPT-0123]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[CPT-456]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oge UI"/>
                        </a:rPr>
                        <a:t>[CPT-456]</a:t>
                      </a:r>
                      <a:endParaRPr lang="en-US" sz="2400" dirty="0">
                        <a:latin typeface="Seog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0262" y="3858333"/>
                <a:ext cx="5793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Seoge UI"/>
                  </a:rPr>
                  <a:t>v +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“]”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Seoge UI"/>
                  </a:rPr>
                  <a:t>SubStr</a:t>
                </a:r>
                <a:r>
                  <a:rPr lang="en-US" sz="2400" dirty="0" smtClean="0">
                    <a:latin typeface="Seoge UI"/>
                  </a:rPr>
                  <a:t>(</a:t>
                </a:r>
                <a:r>
                  <a:rPr lang="en-US" sz="2400" dirty="0">
                    <a:latin typeface="Seoge UI"/>
                  </a:rPr>
                  <a:t>v</a:t>
                </a:r>
                <a:r>
                  <a:rPr lang="en-US" sz="2400" dirty="0" smtClean="0">
                    <a:latin typeface="Seoge UI"/>
                  </a:rPr>
                  <a:t>,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0</a:t>
                </a:r>
                <a:r>
                  <a:rPr lang="en-US" sz="2400" dirty="0" smtClean="0">
                    <a:latin typeface="Seoge UI"/>
                  </a:rPr>
                  <a:t>, </a:t>
                </a:r>
                <a:r>
                  <a:rPr lang="en-US" sz="2400" dirty="0" err="1" smtClean="0">
                    <a:latin typeface="Seoge UI"/>
                  </a:rPr>
                  <a:t>Pos</a:t>
                </a:r>
                <a:r>
                  <a:rPr lang="en-US" sz="2400" dirty="0" smtClean="0">
                    <a:latin typeface="Seoge UI"/>
                  </a:rPr>
                  <a:t>(</a:t>
                </a:r>
                <a:r>
                  <a:rPr lang="en-US" sz="2400" dirty="0" err="1" smtClean="0">
                    <a:latin typeface="Seoge UI"/>
                  </a:rPr>
                  <a:t>v,number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Seoge UI"/>
                  </a:rPr>
                  <a:t>,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1</a:t>
                </a:r>
                <a:r>
                  <a:rPr lang="en-US" sz="2400" dirty="0" smtClean="0">
                    <a:latin typeface="Seoge UI"/>
                  </a:rPr>
                  <a:t>)) + </a:t>
                </a:r>
                <a:r>
                  <a:rPr lang="en-US" sz="2400" dirty="0" smtClean="0">
                    <a:solidFill>
                      <a:srgbClr val="CC00CC"/>
                    </a:solidFill>
                    <a:latin typeface="Seoge UI"/>
                  </a:rPr>
                  <a:t>“]”</a:t>
                </a:r>
                <a:endParaRPr lang="en-US" sz="2400" dirty="0">
                  <a:solidFill>
                    <a:srgbClr val="CC00CC"/>
                  </a:solidFill>
                  <a:latin typeface="Seoge UI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62" y="3858333"/>
                <a:ext cx="5793390" cy="830997"/>
              </a:xfrm>
              <a:prstGeom prst="rect">
                <a:avLst/>
              </a:prstGeom>
              <a:blipFill>
                <a:blip r:embed="rId4"/>
                <a:stretch>
                  <a:fillRect l="-1367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6455" y="6237260"/>
            <a:ext cx="886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i="1" dirty="0">
                <a:solidFill>
                  <a:srgbClr val="C00000"/>
                </a:solidFill>
                <a:latin typeface="Seoge UI"/>
              </a:rPr>
              <a:t>Learning to Learn Programs from Examples: Going Beyond Program Structure </a:t>
            </a:r>
            <a:r>
              <a:rPr lang="en-US" sz="1600" dirty="0" smtClean="0">
                <a:solidFill>
                  <a:srgbClr val="C00000"/>
                </a:solidFill>
                <a:latin typeface="Seoge UI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  <a:latin typeface="Seoge UI"/>
              </a:rPr>
              <a:t>IJCAI 2017; Ellis, Gulwani</a:t>
            </a:r>
            <a:endParaRPr lang="en-US" sz="1600" dirty="0">
              <a:solidFill>
                <a:srgbClr val="C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421668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0866" y="1223611"/>
            <a:ext cx="1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84" y="3298754"/>
            <a:ext cx="143643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7179" y="476833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4109" y="1538806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C00000"/>
                </a:solidFill>
                <a:latin typeface="Seoge UI"/>
              </a:rPr>
              <a:t>Intended Program in R/Python/C</a:t>
            </a:r>
            <a:r>
              <a:rPr lang="en-US" sz="1800" dirty="0" smtClean="0">
                <a:solidFill>
                  <a:srgbClr val="C00000"/>
                </a:solidFill>
                <a:latin typeface="Seoge UI"/>
              </a:rPr>
              <a:t>#/Java/…</a:t>
            </a:r>
            <a:endParaRPr lang="en-US" sz="1800" dirty="0">
              <a:solidFill>
                <a:srgbClr val="C00000"/>
              </a:solidFill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3652" y="3308020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025441" y="3508075"/>
            <a:ext cx="1094227" cy="38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16497" y="1760346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23254" y="993271"/>
            <a:ext cx="2331198" cy="2192223"/>
            <a:chOff x="937504" y="1911969"/>
            <a:chExt cx="2331198" cy="219222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07" y="1911969"/>
              <a:ext cx="1649095" cy="164909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937504" y="2657544"/>
              <a:ext cx="416389" cy="11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498490" y="3396306"/>
              <a:ext cx="12682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rgbClr val="0078D7"/>
                  </a:solidFill>
                  <a:latin typeface="Seoge UI"/>
                </a:rPr>
                <a:t>Search </a:t>
              </a:r>
            </a:p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rgbClr val="0078D7"/>
                  </a:solidFill>
                  <a:latin typeface="Seoge UI"/>
                </a:rPr>
                <a:t>Algorithm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365095" y="2094575"/>
              <a:ext cx="1792604" cy="20096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80673" y="2609085"/>
            <a:ext cx="1762021" cy="1787897"/>
            <a:chOff x="4618418" y="4549643"/>
            <a:chExt cx="1762021" cy="178789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7384" y="4549643"/>
              <a:ext cx="1304940" cy="1445849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4618418" y="5898293"/>
              <a:ext cx="1762021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00" dirty="0" err="1" smtClean="0">
                  <a:solidFill>
                    <a:srgbClr val="0078D7"/>
                  </a:solidFill>
                  <a:latin typeface="Seoge UI"/>
                </a:rPr>
                <a:t>Disambiguator</a:t>
              </a:r>
              <a:endParaRPr lang="en-US" sz="1900" dirty="0">
                <a:solidFill>
                  <a:srgbClr val="0078D7"/>
                </a:solidFill>
                <a:latin typeface="Seoge UI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0649" y="4560500"/>
              <a:ext cx="1717561" cy="17770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31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2232" y="3796508"/>
            <a:ext cx="2127961" cy="2032064"/>
            <a:chOff x="3384789" y="4132947"/>
            <a:chExt cx="2127961" cy="203206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424" y="4132947"/>
              <a:ext cx="1951326" cy="1561061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 bwMode="auto">
            <a:xfrm>
              <a:off x="3384789" y="4134218"/>
              <a:ext cx="2099510" cy="203079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>
                <a:spcBef>
                  <a:spcPct val="0"/>
                </a:spcBef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19310" y="5729454"/>
              <a:ext cx="2064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dirty="0" smtClean="0">
                  <a:solidFill>
                    <a:srgbClr val="0078D7"/>
                  </a:solidFill>
                  <a:latin typeface="Seoge UI"/>
                </a:rPr>
                <a:t>Program Ranker</a:t>
              </a:r>
              <a:endParaRPr lang="en-US" dirty="0">
                <a:solidFill>
                  <a:srgbClr val="0078D7"/>
                </a:solidFill>
                <a:latin typeface="Seoge UI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544673" y="4779179"/>
            <a:ext cx="15232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  <a:endParaRPr lang="en-US" sz="17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503" y="2378002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70C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58" name="Straight Arrow Connector 57"/>
          <p:cNvCxnSpPr>
            <a:stCxn id="61" idx="3"/>
          </p:cNvCxnSpPr>
          <p:nvPr/>
        </p:nvCxnSpPr>
        <p:spPr bwMode="auto">
          <a:xfrm>
            <a:off x="1106296" y="2562668"/>
            <a:ext cx="32299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50" idx="2"/>
            <a:endCxn id="39" idx="0"/>
          </p:cNvCxnSpPr>
          <p:nvPr/>
        </p:nvCxnSpPr>
        <p:spPr bwMode="auto">
          <a:xfrm>
            <a:off x="2347147" y="3185494"/>
            <a:ext cx="7383" cy="6110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Elbow Connector 82"/>
          <p:cNvCxnSpPr>
            <a:stCxn id="43" idx="0"/>
            <a:endCxn id="50" idx="3"/>
          </p:cNvCxnSpPr>
          <p:nvPr/>
        </p:nvCxnSpPr>
        <p:spPr bwMode="auto">
          <a:xfrm rot="16200000" flipV="1">
            <a:off x="3982939" y="1441196"/>
            <a:ext cx="439256" cy="191823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 flipV="1">
            <a:off x="5725174" y="4407839"/>
            <a:ext cx="6123" cy="3833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5933260" y="2609085"/>
            <a:ext cx="1181227" cy="965140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</a:t>
            </a:r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in </a:t>
            </a:r>
            <a:r>
              <a:rPr lang="en-US" sz="1800" dirty="0">
                <a:solidFill>
                  <a:srgbClr val="000000"/>
                </a:solidFill>
                <a:latin typeface="Seoge UI"/>
              </a:rPr>
              <a:t>D</a:t>
            </a:r>
          </a:p>
        </p:txBody>
      </p:sp>
      <p:cxnSp>
        <p:nvCxnSpPr>
          <p:cNvPr id="94" name="Straight Arrow Connector 93"/>
          <p:cNvCxnSpPr>
            <a:stCxn id="22" idx="0"/>
            <a:endCxn id="21" idx="2"/>
          </p:cNvCxnSpPr>
          <p:nvPr/>
        </p:nvCxnSpPr>
        <p:spPr bwMode="auto">
          <a:xfrm flipH="1" flipV="1">
            <a:off x="7853336" y="2254647"/>
            <a:ext cx="160" cy="1053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Content Placeholder 4"/>
          <p:cNvSpPr txBox="1">
            <a:spLocks/>
          </p:cNvSpPr>
          <p:nvPr/>
        </p:nvSpPr>
        <p:spPr bwMode="auto">
          <a:xfrm>
            <a:off x="-13748" y="5976290"/>
            <a:ext cx="904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6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</a:t>
            </a:r>
            <a:r>
              <a:rPr lang="en-US" sz="16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by Examples (and its applications in Data Wrangling</a:t>
            </a:r>
            <a:r>
              <a:rPr lang="en-US" sz="1600" i="1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)</a:t>
            </a:r>
            <a:r>
              <a:rPr lang="en-US" sz="1600" kern="0" dirty="0" smtClean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”; </a:t>
            </a:r>
            <a:endParaRPr lang="en-US" sz="16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6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600" kern="0" dirty="0">
                <a:solidFill>
                  <a:srgbClr val="C00000"/>
                </a:solidFill>
                <a:latin typeface="Seoge UI"/>
              </a:rPr>
              <a:t>; IOS Press; 2016</a:t>
            </a:r>
            <a:endParaRPr lang="en-US" sz="16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</a:p>
        </p:txBody>
      </p:sp>
      <p:cxnSp>
        <p:nvCxnSpPr>
          <p:cNvPr id="7" name="Elbow Connector 6"/>
          <p:cNvCxnSpPr>
            <a:stCxn id="41" idx="3"/>
            <a:endCxn id="43" idx="2"/>
          </p:cNvCxnSpPr>
          <p:nvPr/>
        </p:nvCxnSpPr>
        <p:spPr bwMode="auto">
          <a:xfrm flipV="1">
            <a:off x="3301742" y="4396982"/>
            <a:ext cx="1859943" cy="41619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64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9463" y="1030615"/>
            <a:ext cx="6624537" cy="172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“It's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great concept, but it can also lead to lots of bad data.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think many users will look at a few "flash filled" cells,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just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assume that it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worked. … Be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very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careful.”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 for 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fall-back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mechanism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88" y="2874398"/>
            <a:ext cx="20320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" y="1021690"/>
            <a:ext cx="1867710" cy="235425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2630" y="5354993"/>
            <a:ext cx="7108757" cy="12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“most of the extracted data will be fine. But there might be exceptions that you don't notice unless you examine the results very carefully.”</a:t>
            </a:r>
            <a:endParaRPr lang="en-US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2441642" y="1061666"/>
            <a:ext cx="6587009" cy="1449421"/>
          </a:xfrm>
          <a:prstGeom prst="wedgeRectCallout">
            <a:avLst>
              <a:gd name="adj1" fmla="val 1530"/>
              <a:gd name="adj2" fmla="val 1074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42630" y="5207727"/>
            <a:ext cx="7013644" cy="1449421"/>
          </a:xfrm>
          <a:prstGeom prst="wedgeRectCallout">
            <a:avLst>
              <a:gd name="adj1" fmla="val -833"/>
              <a:gd name="adj2" fmla="val -1039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6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Make it easy to inspect output correctness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can accordingly provide more examples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Show programs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any desired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language; in English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 effective navigation between programs</a:t>
            </a:r>
          </a:p>
          <a:p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Computer initiated interactivity (Active learning)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Cluster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inputs/outputs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based on syntactic patterns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Highlight less confident entries in the output based on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distinguishing inputs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 for Ambiguity Resolution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887" y="6246241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FlashProfile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Interactive Synthesis of Syntactic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Profiles”,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[Under submission] Padhi, Jain, Perelman, Polozov, Gulwani, Millstein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887" y="5497813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User 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Interaction Models for Disambiguation in Programming by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UIST 2015] Mayer, Soares, Grechkin, Le, Marron, Polozov, Singh, Zorn, Gulwani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3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(User Interaction Models)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549" y="1134251"/>
            <a:ext cx="8716901" cy="4622443"/>
          </a:xfrm>
        </p:spPr>
        <p:txBody>
          <a:bodyPr/>
          <a:lstStyle/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Application to robotics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Multi-modal intent involving examples and natural language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Predictive synthesis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Adaptive synthesis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PL meets ML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Future Directions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40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628" y="3313786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Intended programs can sometimes be synthesized from just the input. </a:t>
            </a:r>
          </a:p>
          <a:p>
            <a:pPr lvl="1"/>
            <a:r>
              <a:rPr lang="en-US" dirty="0">
                <a:latin typeface="Seoge UI"/>
              </a:rPr>
              <a:t>Tabular data extraction, Sort, Join </a:t>
            </a:r>
          </a:p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Can save large amount of user effort. </a:t>
            </a:r>
          </a:p>
          <a:p>
            <a:pPr lvl="1"/>
            <a:r>
              <a:rPr lang="en-US" dirty="0">
                <a:latin typeface="Seoge UI"/>
              </a:rPr>
              <a:t>User need not provide examples for each of tens of columns.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oge UI"/>
              </a:rPr>
              <a:t>Predictive Program Synthesis</a:t>
            </a:r>
            <a:endParaRPr lang="en-US" dirty="0">
              <a:latin typeface="Seoge U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63" y="1046083"/>
            <a:ext cx="3100719" cy="2067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887" y="6246241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“Automated Data Extraction using Predictive Program Synthesis”,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[AAAI 2017], Raza, Gulwani</a:t>
            </a:r>
            <a:endParaRPr lang="en-US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7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909" y="2483430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Learn from past interactions </a:t>
            </a:r>
          </a:p>
          <a:p>
            <a:pPr lvl="1"/>
            <a:r>
              <a:rPr lang="en-US" dirty="0">
                <a:latin typeface="Seoge UI"/>
              </a:rPr>
              <a:t>of the same user (personalized experience). </a:t>
            </a:r>
          </a:p>
          <a:p>
            <a:pPr lvl="1"/>
            <a:r>
              <a:rPr lang="en-US" dirty="0">
                <a:latin typeface="Seoge UI"/>
              </a:rPr>
              <a:t>of other users in the enterprise/cloud.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The synthesis sessions now require less interaction.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oge UI"/>
              </a:rPr>
              <a:t>Adaptive Program Synthesis</a:t>
            </a:r>
            <a:endParaRPr lang="en-US" dirty="0">
              <a:latin typeface="Seog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9" y="1030667"/>
            <a:ext cx="3713251" cy="8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7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1013" y="1166698"/>
          <a:ext cx="8625697" cy="409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4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Traditional PBE</a:t>
                      </a:r>
                      <a:endPara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Traditional</a:t>
                      </a:r>
                      <a:r>
                        <a:rPr lang="en-US" sz="2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ML</a:t>
                      </a:r>
                      <a:endPara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35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Requires few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examples.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Requires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too many examples.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18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Generates human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readable and editable models.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Generates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black-box models.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18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Models are deterministic &amp; intended to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work correctly.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Models are probabilistic &amp; aimed for high precision.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18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Deals with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simple structured tasks.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 deal with complicated fuzzy</a:t>
                      </a:r>
                      <a:r>
                        <a:rPr lang="en-US" sz="23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tasks.</a:t>
                      </a:r>
                      <a:endParaRPr lang="en-US" sz="2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PBE vs ML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278" y="5690464"/>
            <a:ext cx="864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Opportunity: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 ML to improve a PBE system (not replace it).</a:t>
            </a:r>
          </a:p>
        </p:txBody>
      </p:sp>
    </p:spTree>
    <p:extLst>
      <p:ext uri="{BB962C8B-B14F-4D97-AF65-F5344CB8AC3E}">
        <p14:creationId xmlns:p14="http://schemas.microsoft.com/office/powerpoint/2010/main" val="2224244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Typical help-forum interaction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Down Arrow 11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300_w5_aniSh_c1_b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w5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=MID(B1,5,2)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7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300_w30_aniSh_c1_b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w30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4818146" y="4823136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=MID(B1,FIND(“_”,$B:$B)+1, FIND(“_”,REPLACE($B:$B,1,FIND(“_”,$B:$B),””))-1)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4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816">
            <a:off x="4770577" y="1453525"/>
            <a:ext cx="530209" cy="3971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6">
            <a:off x="2299249" y="1454989"/>
            <a:ext cx="558402" cy="418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5" y="1161821"/>
            <a:ext cx="2057825" cy="1727027"/>
          </a:xfrm>
          <a:prstGeom prst="rect">
            <a:avLst/>
          </a:prstGeom>
        </p:spPr>
      </p:pic>
      <p:sp>
        <p:nvSpPr>
          <p:cNvPr id="31" name="Arrow: Right 30"/>
          <p:cNvSpPr/>
          <p:nvPr/>
        </p:nvSpPr>
        <p:spPr>
          <a:xfrm>
            <a:off x="2025565" y="1887310"/>
            <a:ext cx="996259" cy="19973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09" y="1104696"/>
            <a:ext cx="771531" cy="18216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22" y="1084083"/>
            <a:ext cx="778675" cy="1814526"/>
          </a:xfrm>
          <a:prstGeom prst="rect">
            <a:avLst/>
          </a:prstGeom>
        </p:spPr>
      </p:pic>
      <p:sp>
        <p:nvSpPr>
          <p:cNvPr id="36" name="Arrow: Right 35"/>
          <p:cNvSpPr/>
          <p:nvPr/>
        </p:nvSpPr>
        <p:spPr>
          <a:xfrm>
            <a:off x="4570064" y="1903482"/>
            <a:ext cx="852033" cy="22103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322053" y="3027863"/>
            <a:ext cx="185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PBE/Intelligent software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6937" y="2987168"/>
            <a:ext cx="12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Logical strategies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2313" y="2994863"/>
            <a:ext cx="125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Creative heuristics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1522" y="2978388"/>
            <a:ext cx="97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8165" y="2961552"/>
            <a:ext cx="125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283" y="3737327"/>
            <a:ext cx="1342667" cy="54408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86751" y="3500410"/>
            <a:ext cx="1406697" cy="754607"/>
          </a:xfrm>
          <a:prstGeom prst="line">
            <a:avLst/>
          </a:prstGeom>
          <a:ln w="19050" cap="flat" cmpd="sng" algn="ctr">
            <a:solidFill>
              <a:srgbClr val="00964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4182" y="4108335"/>
            <a:ext cx="24635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learned and maintained by ML-backed runtime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3616" y="4315992"/>
            <a:ext cx="15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Written by </a:t>
            </a:r>
            <a:r>
              <a:rPr lang="en-US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developers</a:t>
            </a:r>
            <a:endParaRPr lang="en-US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/>
          <p:cNvCxnSpPr>
            <a:stCxn id="15" idx="2"/>
            <a:endCxn id="11" idx="0"/>
          </p:cNvCxnSpPr>
          <p:nvPr/>
        </p:nvCxnSpPr>
        <p:spPr>
          <a:xfrm>
            <a:off x="7747046" y="3301554"/>
            <a:ext cx="18923" cy="8067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499145" y="1217731"/>
            <a:ext cx="2962234" cy="1698095"/>
            <a:chOff x="7521577" y="1669181"/>
            <a:chExt cx="3949645" cy="2264127"/>
          </a:xfrm>
        </p:grpSpPr>
        <p:grpSp>
          <p:nvGrpSpPr>
            <p:cNvPr id="33" name="Group 32"/>
            <p:cNvGrpSpPr/>
            <p:nvPr/>
          </p:nvGrpSpPr>
          <p:grpSpPr>
            <a:xfrm>
              <a:off x="7521577" y="1669181"/>
              <a:ext cx="3949645" cy="2264127"/>
              <a:chOff x="1524517" y="1479471"/>
              <a:chExt cx="3949645" cy="226412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24517" y="1479471"/>
                <a:ext cx="3949645" cy="226412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055">
                <a:off x="3522069" y="1781057"/>
                <a:ext cx="1386532" cy="143812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957">
                <a:off x="4988471" y="1938091"/>
                <a:ext cx="226693" cy="810597"/>
              </a:xfrm>
              <a:prstGeom prst="rect">
                <a:avLst/>
              </a:prstGeom>
            </p:spPr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9031183" y="1687881"/>
              <a:ext cx="467620" cy="1889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perspective on “PL meets ML”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81" y="5217018"/>
            <a:ext cx="8885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Advantages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 models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Less time to author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Online adaptation, personalization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06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13" grpId="0"/>
      <p:bldP spid="14" grpId="0"/>
      <p:bldP spid="15" grpId="0"/>
      <p:bldP spid="17" grpId="0"/>
      <p:bldP spid="11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264" y="1194759"/>
            <a:ext cx="8505316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 aspects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 specified as grammar rules.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Top-down/goal-directed search using Inverse semantics.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Heuristics that can be machine learned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Which grammar production to try first?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Which sub-goal resulting from application of inverse semantics to try first?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 meets ML” opportunity 1: Search Algorithm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94" y="2375141"/>
            <a:ext cx="2201279" cy="220127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408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65" y="2748145"/>
            <a:ext cx="3122692" cy="24981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990" y="1033732"/>
            <a:ext cx="8827702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 aspects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Syntactic features of a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Number of constants, size of constants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Features of outputs/execution traces of a program on extra inputs. </a:t>
            </a:r>
          </a:p>
          <a:p>
            <a:pPr lvl="1"/>
            <a:r>
              <a:rPr lang="en-US" sz="2000" dirty="0" err="1">
                <a:latin typeface="Seoge UI"/>
              </a:rPr>
              <a:t>IsYear</a:t>
            </a:r>
            <a:r>
              <a:rPr lang="en-US" sz="2000" dirty="0">
                <a:latin typeface="Seoge UI"/>
              </a:rPr>
              <a:t>, Numeric Deviation, Number of characters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Heuristics that can be machine learned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Weights over various features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Non-syntactic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isPersonName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 meets ML” opportunity 2: Program Ranking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99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33" y="986517"/>
            <a:ext cx="2058838" cy="25702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990" y="1004977"/>
            <a:ext cx="8827702" cy="44181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Communicate actionable information back to user.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 aspects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Generate multiple top-ranked programs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Enable effective navigation between those programs.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Highlight ambiguity based on </a:t>
            </a:r>
            <a:r>
              <a:rPr lang="en-US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distinguishing inputs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An input where different programs generate different outputs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Heuristics that can be machine learned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Highlight ambiguity based on clustering of inputs/outputs 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based on their syntactic and other features.</a:t>
            </a:r>
          </a:p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When to stop highlighting ambiguity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258" y="304800"/>
            <a:ext cx="8251166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“PL meets ML” opportunity 3: Disambiguation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74930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FlashProfile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Interactive Synthesis of Syntactic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Profiles”,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[Technical Report] Padhi, Jain, Perelman, Polozov, Gulwani, Millstein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10" y="5564364"/>
            <a:ext cx="881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User 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Interaction Models for Disambiguation in Programming by </a:t>
            </a: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Example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</a:t>
            </a: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UIST 2015] Mayer, Soares, Grechkin, Le, Marron, Polozov, Singh, Zorn, Gulwani</a:t>
            </a:r>
            <a:endParaRPr lang="en-US" sz="1800" dirty="0">
              <a:solidFill>
                <a:srgbClr val="C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67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83" y="1013015"/>
            <a:ext cx="9267731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https://microsoft.github.io/prose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Efficient implementation of the generic search methodology.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Provides a library of reduction rules.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 of synthesizer developer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 a DSL with executable semantics for new operators.</a:t>
            </a:r>
          </a:p>
          <a:p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Implement reduction rules (inverse semantics) for some operators.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 ranking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strategy.</a:t>
            </a:r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Can also specify tactics to resolve non-determinism in search.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PROSE Framework</a:t>
            </a:r>
          </a:p>
        </p:txBody>
      </p:sp>
    </p:spTree>
    <p:extLst>
      <p:ext uri="{BB962C8B-B14F-4D97-AF65-F5344CB8AC3E}">
        <p14:creationId xmlns:p14="http://schemas.microsoft.com/office/powerpoint/2010/main" val="86088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19" y="1069081"/>
            <a:ext cx="1657048" cy="16570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10118" y="2882358"/>
            <a:ext cx="133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oge UI"/>
              </a:rPr>
              <a:t>Vu 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The PROSE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794" y="2786075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Sumit Gulwani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95" y="1043524"/>
            <a:ext cx="1441497" cy="1689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171" y="4459223"/>
            <a:ext cx="1759509" cy="1617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61160" y="2786074"/>
            <a:ext cx="153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Daniel Perelman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84682" y="6035600"/>
            <a:ext cx="149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Danny Simmons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11083" y="6122289"/>
            <a:ext cx="1819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Mohammad Raza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22612" y="6034139"/>
            <a:ext cx="14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Abhishek </a:t>
            </a:r>
          </a:p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Udupa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96" y="4479193"/>
            <a:ext cx="1720945" cy="1624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51" y="1129165"/>
            <a:ext cx="1591579" cy="159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21" y="4445541"/>
            <a:ext cx="1594358" cy="15943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973" y="1072705"/>
            <a:ext cx="1580385" cy="16938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4348" y="2786074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Ranvijay Kumar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346992" y="3419590"/>
            <a:ext cx="8548087" cy="974404"/>
          </a:xfrm>
          <a:prstGeom prst="irregularSeal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Seog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1" y="4474643"/>
            <a:ext cx="1587032" cy="16637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7631" y="6186137"/>
            <a:ext cx="153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Mark Plesko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9470" y="3754378"/>
            <a:ext cx="54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Please apply for intern/full-time positions!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66" y="1100486"/>
            <a:ext cx="1685588" cy="16855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96070" y="2775855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eoge UI"/>
              </a:rPr>
              <a:t>Prateek Jain</a:t>
            </a:r>
            <a:endParaRPr lang="en-US" sz="2200" dirty="0">
              <a:latin typeface="Seoge U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83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0" y="1041296"/>
            <a:ext cx="8588269" cy="154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Killer applications: Data wrangling &amp; Code Refactoring</a:t>
            </a:r>
          </a:p>
          <a:p>
            <a:pPr>
              <a:spcBef>
                <a:spcPts val="0"/>
              </a:spcBef>
            </a:pPr>
            <a:r>
              <a:rPr lang="en-US" sz="22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99% of end users are non-programmers.</a:t>
            </a:r>
          </a:p>
          <a:p>
            <a:pPr>
              <a:spcBef>
                <a:spcPts val="0"/>
              </a:spcBef>
            </a:pPr>
            <a:r>
              <a:rPr lang="en-US" sz="22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cleaning data.</a:t>
            </a:r>
          </a:p>
          <a:p>
            <a:pPr>
              <a:spcBef>
                <a:spcPts val="0"/>
              </a:spcBef>
            </a:pPr>
            <a:r>
              <a:rPr lang="en-US" sz="22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Developers spend 40% time refactoring code in migration.</a:t>
            </a:r>
          </a:p>
          <a:p>
            <a:pPr lvl="1"/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endParaRPr lang="en-US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endParaRPr lang="en-US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251" y="994875"/>
            <a:ext cx="1402289" cy="13568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315292" y="6599829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0" y="6187614"/>
            <a:ext cx="795179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700" kern="0" dirty="0"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Reference: </a:t>
            </a:r>
            <a:r>
              <a:rPr lang="en-US" sz="17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7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17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7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7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700" kern="0" dirty="0">
                <a:solidFill>
                  <a:srgbClr val="C00000"/>
                </a:solidFill>
                <a:latin typeface="Seoge UI"/>
              </a:rPr>
              <a:t>; IOS Press; </a:t>
            </a:r>
            <a:r>
              <a:rPr lang="en-US" sz="1700" kern="0" dirty="0" smtClean="0">
                <a:solidFill>
                  <a:srgbClr val="C00000"/>
                </a:solidFill>
                <a:latin typeface="Seoge UI"/>
              </a:rPr>
              <a:t>2016</a:t>
            </a:r>
            <a:endParaRPr lang="en-US" sz="17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990822" y="4736793"/>
            <a:ext cx="1153178" cy="2072816"/>
            <a:chOff x="8043435" y="4598140"/>
            <a:chExt cx="1153178" cy="20728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3435" y="4598140"/>
              <a:ext cx="1114402" cy="935261"/>
            </a:xfrm>
            <a:prstGeom prst="rect">
              <a:avLst/>
            </a:prstGeom>
          </p:spPr>
        </p:pic>
        <p:sp>
          <p:nvSpPr>
            <p:cNvPr id="7" name="Arrow: Right 30"/>
            <p:cNvSpPr/>
            <p:nvPr/>
          </p:nvSpPr>
          <p:spPr>
            <a:xfrm rot="5400000">
              <a:off x="8460462" y="5526863"/>
              <a:ext cx="374594" cy="13993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665" y="5643996"/>
              <a:ext cx="434948" cy="10269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020" y="5647846"/>
              <a:ext cx="438975" cy="102293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07" y="3914186"/>
            <a:ext cx="1032180" cy="1288559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0" y="2631799"/>
            <a:ext cx="6139351" cy="11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Algorithmic search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Divide-and-conquer using inverse functions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25" y="2638863"/>
            <a:ext cx="1143596" cy="1143596"/>
          </a:xfrm>
          <a:prstGeom prst="rect">
            <a:avLst/>
          </a:prstGeom>
          <a:ln>
            <a:noFill/>
          </a:ln>
        </p:spPr>
      </p:pic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0" y="3859057"/>
            <a:ext cx="3301251" cy="11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Interactivity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0" y="5181439"/>
            <a:ext cx="8182606" cy="11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“PL meets ML” opportunities in PBE/AI software creation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ML can synthesize code heuristics: better, efficient, adaptable </a:t>
            </a:r>
          </a:p>
        </p:txBody>
      </p:sp>
    </p:spTree>
    <p:extLst>
      <p:ext uri="{BB962C8B-B14F-4D97-AF65-F5344CB8AC3E}">
        <p14:creationId xmlns:p14="http://schemas.microsoft.com/office/powerpoint/2010/main" val="365180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8162" y="2856359"/>
            <a:ext cx="7772400" cy="6096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37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8406" y="1102743"/>
                <a:ext cx="921087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User specification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Examples: </a:t>
                </a:r>
                <a:r>
                  <a:rPr lang="en-US" dirty="0">
                    <a:latin typeface="Seoge UI"/>
                  </a:rPr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Seoge UI"/>
                  </a:rPr>
                  <a:t>output value)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Inductive Spec: </a:t>
                </a:r>
                <a:r>
                  <a:rPr lang="en-US" dirty="0">
                    <a:latin typeface="Seoge UI"/>
                  </a:rPr>
                  <a:t>Conjunction of (input state, output property)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Search methodology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Inverse </a:t>
                </a:r>
                <a:r>
                  <a:rPr lang="en-US" dirty="0" smtClean="0">
                    <a:solidFill>
                      <a:schemeClr val="accent2"/>
                    </a:solidFill>
                    <a:latin typeface="Seoge UI"/>
                  </a:rPr>
                  <a:t>set</a:t>
                </a:r>
                <a:r>
                  <a:rPr lang="en-US" dirty="0" smtClean="0">
                    <a:latin typeface="Seoge UI"/>
                  </a:rPr>
                  <a:t>: Backward propagation </a:t>
                </a:r>
                <a:r>
                  <a:rPr lang="en-US" dirty="0">
                    <a:latin typeface="Seoge UI"/>
                  </a:rPr>
                  <a:t>of values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latin typeface="Seoge UI"/>
                  </a:rPr>
                  <a:t>(Conditional) Witness </a:t>
                </a:r>
                <a:r>
                  <a:rPr lang="en-US" dirty="0" smtClean="0">
                    <a:solidFill>
                      <a:schemeClr val="accent2"/>
                    </a:solidFill>
                    <a:latin typeface="Seoge UI"/>
                  </a:rPr>
                  <a:t>function</a:t>
                </a:r>
                <a:r>
                  <a:rPr lang="en-US" dirty="0" smtClean="0">
                    <a:latin typeface="Seoge UI"/>
                  </a:rPr>
                  <a:t>: </a:t>
                </a:r>
                <a:r>
                  <a:rPr lang="en-US" sz="2300" dirty="0" smtClean="0">
                    <a:latin typeface="Seoge UI"/>
                  </a:rPr>
                  <a:t>Backward propagation </a:t>
                </a:r>
                <a:r>
                  <a:rPr lang="en-US" sz="2300" dirty="0">
                    <a:latin typeface="Seoge UI"/>
                  </a:rPr>
                  <a:t>of properties</a:t>
                </a: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>
                  <a:latin typeface="Seoge UI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06" y="1102743"/>
                <a:ext cx="9210870" cy="5029200"/>
              </a:xfrm>
              <a:blipFill>
                <a:blip r:embed="rId3"/>
                <a:stretch>
                  <a:fillRect l="-1060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879" y="304800"/>
            <a:ext cx="8215009" cy="609600"/>
          </a:xfrm>
        </p:spPr>
        <p:txBody>
          <a:bodyPr/>
          <a:lstStyle/>
          <a:p>
            <a:r>
              <a:rPr lang="en-US" dirty="0">
                <a:latin typeface="Seoge UI"/>
              </a:rPr>
              <a:t>Generalizing output values to output properties</a:t>
            </a:r>
          </a:p>
        </p:txBody>
      </p:sp>
    </p:spTree>
    <p:extLst>
      <p:ext uri="{BB962C8B-B14F-4D97-AF65-F5344CB8AC3E}">
        <p14:creationId xmlns:p14="http://schemas.microsoft.com/office/powerpoint/2010/main" val="389132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Flash Fill (Excel 2013 feature) demo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6204274"/>
            <a:ext cx="867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66819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37039"/>
              </p:ext>
            </p:extLst>
          </p:nvPr>
        </p:nvGraphicFramePr>
        <p:xfrm>
          <a:off x="1874519" y="3859478"/>
          <a:ext cx="497332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1">
                  <a:extLst>
                    <a:ext uri="{9D8B030D-6E8A-4147-A177-3AD203B41FA5}">
                      <a16:colId xmlns:a16="http://schemas.microsoft.com/office/drawing/2014/main" val="1288786668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22643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(Half hour bucket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5h 26m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5:00-5:30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4:30-5:00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27m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4:00-4:30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3h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3:30-4:00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35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Number and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DateTime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Transformations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8522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Synthesizing Number Transformations from Input-Output Examples;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CAV 2012; Singh, Gulwani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9660"/>
              </p:ext>
            </p:extLst>
          </p:nvPr>
        </p:nvGraphicFramePr>
        <p:xfrm>
          <a:off x="325120" y="1384299"/>
          <a:ext cx="453464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3624971444"/>
                    </a:ext>
                  </a:extLst>
                </a:gridCol>
                <a:gridCol w="3335766">
                  <a:extLst>
                    <a:ext uri="{9D8B030D-6E8A-4147-A177-3AD203B41FA5}">
                      <a16:colId xmlns:a16="http://schemas.microsoft.com/office/drawing/2014/main" val="2352811520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(Round to 2 decimal places)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34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2400" y="1611579"/>
            <a:ext cx="1442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Excel/C#:</a:t>
            </a: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Python/C: 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Java: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4017" y="1618645"/>
            <a:ext cx="104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#.00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.2f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#.##</a:t>
            </a:r>
          </a:p>
        </p:txBody>
      </p:sp>
    </p:spTree>
    <p:extLst>
      <p:ext uri="{BB962C8B-B14F-4D97-AF65-F5344CB8AC3E}">
        <p14:creationId xmlns:p14="http://schemas.microsoft.com/office/powerpoint/2010/main" val="308011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889" y="304800"/>
            <a:ext cx="802348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Lookup Transformations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5146"/>
              </p:ext>
            </p:extLst>
          </p:nvPr>
        </p:nvGraphicFramePr>
        <p:xfrm>
          <a:off x="2131654" y="3858389"/>
          <a:ext cx="53911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v1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(Name)</a:t>
                      </a:r>
                      <a:endParaRPr lang="en-US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v2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(Date)</a:t>
                      </a:r>
                      <a:endParaRPr lang="en-US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(Price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Markup*Price)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10/12/2010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$145.67+0.30*145.67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$3.56+0.45*3.56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21/1/2011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2/4/2009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00581"/>
              </p:ext>
            </p:extLst>
          </p:nvPr>
        </p:nvGraphicFramePr>
        <p:xfrm>
          <a:off x="1677330" y="1021257"/>
          <a:ext cx="306719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Name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Markup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A46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66758"/>
              </p:ext>
            </p:extLst>
          </p:nvPr>
        </p:nvGraphicFramePr>
        <p:xfrm>
          <a:off x="6170104" y="1012441"/>
          <a:ext cx="28585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6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Price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$142.38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1/2011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$21.45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4/2009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$5.12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47161" y="1926418"/>
            <a:ext cx="190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CostRec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279" y="1926418"/>
            <a:ext cx="1616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MarkupRec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8197" y="6504057"/>
            <a:ext cx="88622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</a:rPr>
              <a:t>Learning Semantic String Transformations from </a:t>
            </a:r>
            <a:r>
              <a:rPr lang="en-US" sz="1700" dirty="0" smtClean="0">
                <a:solidFill>
                  <a:srgbClr val="C00000"/>
                </a:solidFill>
              </a:rPr>
              <a:t>Examples; VLDB </a:t>
            </a:r>
            <a:r>
              <a:rPr lang="en-US" sz="1700" dirty="0">
                <a:solidFill>
                  <a:srgbClr val="C00000"/>
                </a:solidFill>
              </a:rPr>
              <a:t>2012; Singh, Gulwani</a:t>
            </a:r>
          </a:p>
        </p:txBody>
      </p:sp>
    </p:spTree>
    <p:extLst>
      <p:ext uri="{BB962C8B-B14F-4D97-AF65-F5344CB8AC3E}">
        <p14:creationId xmlns:p14="http://schemas.microsoft.com/office/powerpoint/2010/main" val="377645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 Science Class Assignment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5269" y="6411195"/>
            <a:ext cx="1905000" cy="381000"/>
          </a:xfrm>
        </p:spPr>
        <p:txBody>
          <a:bodyPr/>
          <a:lstStyle/>
          <a:p>
            <a:fld id="{1B3BF7B6-38A6-479D-9D6B-B0D15876FE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24217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135494</TotalTime>
  <Words>2691</Words>
  <Application>Microsoft Office PowerPoint</Application>
  <PresentationFormat>On-screen Show (4:3)</PresentationFormat>
  <Paragraphs>764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Segoe UI Semilight</vt:lpstr>
      <vt:lpstr>Seoge UI</vt:lpstr>
      <vt:lpstr>Cambria Math</vt:lpstr>
      <vt:lpstr>Arial</vt:lpstr>
      <vt:lpstr>Times New Roman</vt:lpstr>
      <vt:lpstr>Gill Sans MT</vt:lpstr>
      <vt:lpstr>Segoe UI</vt:lpstr>
      <vt:lpstr>Wingdings</vt:lpstr>
      <vt:lpstr>Bookman Old Style</vt:lpstr>
      <vt:lpstr>Calibri</vt:lpstr>
      <vt:lpstr>Comic Sans MS</vt:lpstr>
      <vt:lpstr>Consolas</vt:lpstr>
      <vt:lpstr>MingLiU_HKSCS-ExtB</vt:lpstr>
      <vt:lpstr>Courier New</vt:lpstr>
      <vt:lpstr>Default Design</vt:lpstr>
      <vt:lpstr>2_Default Design</vt:lpstr>
      <vt:lpstr>PowerPoint Presentation</vt:lpstr>
      <vt:lpstr>Programming by Examples (PBE)</vt:lpstr>
      <vt:lpstr>Excel Help Forums</vt:lpstr>
      <vt:lpstr>Typical help-forum interaction</vt:lpstr>
      <vt:lpstr>Flash Fill (Excel 2013 feature) demo</vt:lpstr>
      <vt:lpstr>Number and DateTime Transformations</vt:lpstr>
      <vt:lpstr>Lookup Transformations</vt:lpstr>
      <vt:lpstr>Data Science Class Assignment</vt:lpstr>
      <vt:lpstr>PowerPoint Presentation</vt:lpstr>
      <vt:lpstr>FlashExtract</vt:lpstr>
      <vt:lpstr>FlashExtract</vt:lpstr>
      <vt:lpstr>FlashRelate: Table Reshaping by Examples</vt:lpstr>
      <vt:lpstr>PowerPoint Presentation</vt:lpstr>
      <vt:lpstr>Killer Applications</vt:lpstr>
      <vt:lpstr>Repetitive Corrections in Student Assignments</vt:lpstr>
      <vt:lpstr>Programming-by-Examples Architecture</vt:lpstr>
      <vt:lpstr>Domain-specific Language (DSL)</vt:lpstr>
      <vt:lpstr>Flash Fill DSL (String Transformations)</vt:lpstr>
      <vt:lpstr>FlashExtract DSL </vt:lpstr>
      <vt:lpstr>Search Methodology</vt:lpstr>
      <vt:lpstr>Problem Reduction Rules</vt:lpstr>
      <vt:lpstr>Problem Reduction Rules</vt:lpstr>
      <vt:lpstr>Problem Reduction Rules</vt:lpstr>
      <vt:lpstr>Problem Reduction</vt:lpstr>
      <vt:lpstr>Problem Reduction</vt:lpstr>
      <vt:lpstr>Programming-by-Examples Architecture</vt:lpstr>
      <vt:lpstr>Basic ranking scheme</vt:lpstr>
      <vt:lpstr>Challenges with Basic ranking scheme</vt:lpstr>
      <vt:lpstr>Comparison of Ranking Strategies over FlashFill Benchmarks</vt:lpstr>
      <vt:lpstr>PowerPoint Presentation</vt:lpstr>
      <vt:lpstr>Challenges with Basic ranking scheme</vt:lpstr>
      <vt:lpstr>Programming-by-Examples Architecture</vt:lpstr>
      <vt:lpstr>Need for a fall-back mechanism</vt:lpstr>
      <vt:lpstr>User Interaction Models for Ambiguity Resolution</vt:lpstr>
      <vt:lpstr>PowerPoint Presentation</vt:lpstr>
      <vt:lpstr>Future Directions</vt:lpstr>
      <vt:lpstr>Predictive Program Synthesis</vt:lpstr>
      <vt:lpstr>Adaptive Program Synthesis</vt:lpstr>
      <vt:lpstr>PBE vs ML</vt:lpstr>
      <vt:lpstr>A perspective on “PL meets ML”</vt:lpstr>
      <vt:lpstr>“PL meets ML” opportunity 1: Search Algorithm</vt:lpstr>
      <vt:lpstr>“PL meets ML” opportunity 2: Program Ranking</vt:lpstr>
      <vt:lpstr>“PL meets ML” opportunity 3: Disambiguation</vt:lpstr>
      <vt:lpstr>PROSE Framework</vt:lpstr>
      <vt:lpstr>The PROSE Team</vt:lpstr>
      <vt:lpstr>Conclusion</vt:lpstr>
      <vt:lpstr>Extra Slides</vt:lpstr>
      <vt:lpstr>Generalizing output values to output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7132</cp:revision>
  <cp:lastPrinted>2011-01-25T02:43:07Z</cp:lastPrinted>
  <dcterms:created xsi:type="dcterms:W3CDTF">1601-01-01T00:00:00Z</dcterms:created>
  <dcterms:modified xsi:type="dcterms:W3CDTF">2017-10-16T15:51:33Z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sumitg@microsoft.com</vt:lpwstr>
  </property>
  <property fmtid="{D5CDD505-2E9C-101B-9397-08002B2CF9AE}" pid="6" name="MSIP_Label_f42aa342-8706-4288-bd11-ebb85995028c_SetDate">
    <vt:lpwstr>2017-06-10T17:49:16.6410668-07:00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