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3.xml" ContentType="application/vnd.openxmlformats-officedocument.presentationml.tag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embedTrueTypeFonts="1" saveSubsetFonts="1">
  <p:sldMasterIdLst>
    <p:sldMasterId id="2147483648" r:id="rId1"/>
    <p:sldMasterId id="2147483751" r:id="rId2"/>
  </p:sldMasterIdLst>
  <p:notesMasterIdLst>
    <p:notesMasterId r:id="rId39"/>
  </p:notesMasterIdLst>
  <p:handoutMasterIdLst>
    <p:handoutMasterId r:id="rId40"/>
  </p:handoutMasterIdLst>
  <p:sldIdLst>
    <p:sldId id="2136" r:id="rId3"/>
    <p:sldId id="2159" r:id="rId4"/>
    <p:sldId id="2144" r:id="rId5"/>
    <p:sldId id="2076" r:id="rId6"/>
    <p:sldId id="2077" r:id="rId7"/>
    <p:sldId id="2078" r:id="rId8"/>
    <p:sldId id="2079" r:id="rId9"/>
    <p:sldId id="2080" r:id="rId10"/>
    <p:sldId id="2148" r:id="rId11"/>
    <p:sldId id="2149" r:id="rId12"/>
    <p:sldId id="2150" r:id="rId13"/>
    <p:sldId id="2081" r:id="rId14"/>
    <p:sldId id="2082" r:id="rId15"/>
    <p:sldId id="2160" r:id="rId16"/>
    <p:sldId id="2147" r:id="rId17"/>
    <p:sldId id="2083" r:id="rId18"/>
    <p:sldId id="2084" r:id="rId19"/>
    <p:sldId id="1991" r:id="rId20"/>
    <p:sldId id="1992" r:id="rId21"/>
    <p:sldId id="2085" r:id="rId22"/>
    <p:sldId id="2087" r:id="rId23"/>
    <p:sldId id="2161" r:id="rId24"/>
    <p:sldId id="1997" r:id="rId25"/>
    <p:sldId id="2146" r:id="rId26"/>
    <p:sldId id="2143" r:id="rId27"/>
    <p:sldId id="1999" r:id="rId28"/>
    <p:sldId id="2162" r:id="rId29"/>
    <p:sldId id="2152" r:id="rId30"/>
    <p:sldId id="2153" r:id="rId31"/>
    <p:sldId id="2154" r:id="rId32"/>
    <p:sldId id="2155" r:id="rId33"/>
    <p:sldId id="2156" r:id="rId34"/>
    <p:sldId id="2157" r:id="rId35"/>
    <p:sldId id="2158" r:id="rId36"/>
    <p:sldId id="2164" r:id="rId37"/>
    <p:sldId id="2163" r:id="rId38"/>
  </p:sldIdLst>
  <p:sldSz cx="9144000" cy="6858000" type="screen4x3"/>
  <p:notesSz cx="7023100" cy="9309100"/>
  <p:embeddedFontLst>
    <p:embeddedFont>
      <p:font typeface="Bookman Old Style" panose="02050604050505020204" pitchFamily="18" charset="0"/>
      <p:regular r:id="rId41"/>
      <p:bold r:id="rId42"/>
      <p:italic r:id="rId43"/>
      <p:boldItalic r:id="rId44"/>
    </p:embeddedFont>
    <p:embeddedFont>
      <p:font typeface="Consolas" panose="020B0609020204030204" pitchFamily="49" charset="0"/>
      <p:regular r:id="rId45"/>
      <p:bold r:id="rId46"/>
      <p:italic r:id="rId47"/>
      <p:boldItalic r:id="rId48"/>
    </p:embeddedFont>
    <p:embeddedFont>
      <p:font typeface="Segoe UI" panose="020B0502040204020203" pitchFamily="34" charset="0"/>
      <p:regular r:id="rId49"/>
      <p:bold r:id="rId50"/>
      <p:italic r:id="rId51"/>
      <p:boldItalic r:id="rId52"/>
    </p:embeddedFont>
    <p:embeddedFont>
      <p:font typeface="Calibri" panose="020F0502020204030204" pitchFamily="34" charset="0"/>
      <p:regular r:id="rId53"/>
      <p:bold r:id="rId54"/>
      <p:italic r:id="rId55"/>
      <p:boldItalic r:id="rId56"/>
    </p:embeddedFont>
    <p:embeddedFont>
      <p:font typeface="Comic Sans MS" panose="030F0702030302020204" pitchFamily="66" charset="0"/>
      <p:regular r:id="rId57"/>
      <p:bold r:id="rId58"/>
      <p:italic r:id="rId59"/>
      <p:boldItalic r:id="rId60"/>
    </p:embeddedFont>
    <p:embeddedFont>
      <p:font typeface="Segoe UI Semilight" panose="020B0402040204020203" pitchFamily="34" charset="0"/>
      <p:regular r:id="rId61"/>
      <p:italic r:id="rId62"/>
    </p:embeddedFont>
    <p:embeddedFont>
      <p:font typeface="Cambria Math" panose="02040503050406030204" pitchFamily="18" charset="0"/>
      <p:regular r:id="rId63"/>
    </p:embeddedFont>
    <p:embeddedFont>
      <p:font typeface="MingLiU_HKSCS-ExtB" panose="02020500000000000000" pitchFamily="18" charset="-120"/>
      <p:regular r:id="rId64"/>
    </p:embeddedFont>
  </p:embeddedFontLst>
  <p:custDataLst>
    <p:tags r:id="rId65"/>
  </p:custDataLst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9698884-B735-49BE-A6EA-6061035B615C}">
          <p14:sldIdLst>
            <p14:sldId id="2136"/>
            <p14:sldId id="2159"/>
            <p14:sldId id="2144"/>
          </p14:sldIdLst>
        </p14:section>
        <p14:section name="Search" id="{7B456FB2-214F-4A3D-ACFE-5C9ECB6678DC}">
          <p14:sldIdLst>
            <p14:sldId id="2076"/>
            <p14:sldId id="2077"/>
            <p14:sldId id="2078"/>
            <p14:sldId id="2079"/>
            <p14:sldId id="2080"/>
            <p14:sldId id="2148"/>
            <p14:sldId id="2149"/>
            <p14:sldId id="2150"/>
            <p14:sldId id="2081"/>
            <p14:sldId id="2082"/>
          </p14:sldIdLst>
        </p14:section>
        <p14:section name="Ranking" id="{CF663794-0540-4C42-819E-DD490B119FFF}">
          <p14:sldIdLst>
            <p14:sldId id="2160"/>
            <p14:sldId id="2147"/>
            <p14:sldId id="2083"/>
            <p14:sldId id="2084"/>
            <p14:sldId id="1991"/>
            <p14:sldId id="1992"/>
            <p14:sldId id="2085"/>
            <p14:sldId id="2087"/>
          </p14:sldIdLst>
        </p14:section>
        <p14:section name="Disambiguation" id="{404E7BF7-8663-4372-88E4-B66E96983C1D}">
          <p14:sldIdLst>
            <p14:sldId id="2161"/>
            <p14:sldId id="1997"/>
            <p14:sldId id="2146"/>
            <p14:sldId id="2143"/>
            <p14:sldId id="1999"/>
          </p14:sldIdLst>
        </p14:section>
        <p14:section name="PL meets ML" id="{7CB018A4-4BA3-4492-A1F5-D1AF8C5155B1}">
          <p14:sldIdLst>
            <p14:sldId id="2162"/>
            <p14:sldId id="2152"/>
            <p14:sldId id="2153"/>
            <p14:sldId id="2154"/>
            <p14:sldId id="2155"/>
            <p14:sldId id="2156"/>
            <p14:sldId id="2157"/>
            <p14:sldId id="2158"/>
            <p14:sldId id="2164"/>
            <p14:sldId id="21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25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mit Gulwani" initials="SG" lastIdx="1" clrIdx="0">
    <p:extLst>
      <p:ext uri="{19B8F6BF-5375-455C-9EA6-DF929625EA0E}">
        <p15:presenceInfo xmlns:p15="http://schemas.microsoft.com/office/powerpoint/2012/main" userId="S-1-5-21-2127521184-1604012920-1887927527-247751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008000"/>
    <a:srgbClr val="009900"/>
    <a:srgbClr val="CC00CC"/>
    <a:srgbClr val="CC6600"/>
    <a:srgbClr val="FF99FF"/>
    <a:srgbClr val="FF9900"/>
    <a:srgbClr val="FFFFFF"/>
    <a:srgbClr val="FFFF00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9" autoAdjust="0"/>
    <p:restoredTop sz="84409" autoAdjust="0"/>
  </p:normalViewPr>
  <p:slideViewPr>
    <p:cSldViewPr snapToGrid="0">
      <p:cViewPr varScale="1">
        <p:scale>
          <a:sx n="87" d="100"/>
          <a:sy n="87" d="100"/>
        </p:scale>
        <p:origin x="648" y="30"/>
      </p:cViewPr>
      <p:guideLst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0" y="-38355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6786"/>
    </p:cViewPr>
  </p:sorterViewPr>
  <p:notesViewPr>
    <p:cSldViewPr snapToGrid="0">
      <p:cViewPr varScale="1">
        <p:scale>
          <a:sx n="76" d="100"/>
          <a:sy n="76" d="100"/>
        </p:scale>
        <p:origin x="2778" y="69"/>
      </p:cViewPr>
      <p:guideLst>
        <p:guide orient="horz" pos="2932"/>
        <p:guide pos="2212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63" Type="http://schemas.openxmlformats.org/officeDocument/2006/relationships/font" Target="fonts/font23.fntdata"/><Relationship Id="rId68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45" Type="http://schemas.openxmlformats.org/officeDocument/2006/relationships/font" Target="fonts/font5.fntdata"/><Relationship Id="rId53" Type="http://schemas.openxmlformats.org/officeDocument/2006/relationships/font" Target="fonts/font13.fntdata"/><Relationship Id="rId58" Type="http://schemas.openxmlformats.org/officeDocument/2006/relationships/font" Target="fonts/font18.fntdata"/><Relationship Id="rId66" Type="http://schemas.openxmlformats.org/officeDocument/2006/relationships/commentAuthors" Target="commentAuthors.xml"/><Relationship Id="rId5" Type="http://schemas.openxmlformats.org/officeDocument/2006/relationships/slide" Target="slides/slide3.xml"/><Relationship Id="rId61" Type="http://schemas.openxmlformats.org/officeDocument/2006/relationships/font" Target="fonts/font21.fntdata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56" Type="http://schemas.openxmlformats.org/officeDocument/2006/relationships/font" Target="fonts/font16.fntdata"/><Relationship Id="rId64" Type="http://schemas.openxmlformats.org/officeDocument/2006/relationships/font" Target="fonts/font24.fntdata"/><Relationship Id="rId69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font" Target="fonts/font11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6.fntdata"/><Relationship Id="rId59" Type="http://schemas.openxmlformats.org/officeDocument/2006/relationships/font" Target="fonts/font19.fntdata"/><Relationship Id="rId67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font" Target="fonts/font1.fntdata"/><Relationship Id="rId54" Type="http://schemas.openxmlformats.org/officeDocument/2006/relationships/font" Target="fonts/font14.fntdata"/><Relationship Id="rId62" Type="http://schemas.openxmlformats.org/officeDocument/2006/relationships/font" Target="fonts/font22.fntdata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9.fntdata"/><Relationship Id="rId57" Type="http://schemas.openxmlformats.org/officeDocument/2006/relationships/font" Target="fonts/font17.fntdata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font" Target="fonts/font4.fntdata"/><Relationship Id="rId52" Type="http://schemas.openxmlformats.org/officeDocument/2006/relationships/font" Target="fonts/font12.fntdata"/><Relationship Id="rId60" Type="http://schemas.openxmlformats.org/officeDocument/2006/relationships/font" Target="fonts/font20.fntdata"/><Relationship Id="rId65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notesMaster" Target="notesMasters/notesMaster1.xml"/><Relationship Id="rId34" Type="http://schemas.openxmlformats.org/officeDocument/2006/relationships/slide" Target="slides/slide32.xml"/><Relationship Id="rId50" Type="http://schemas.openxmlformats.org/officeDocument/2006/relationships/font" Target="fonts/font10.fntdata"/><Relationship Id="rId55" Type="http://schemas.openxmlformats.org/officeDocument/2006/relationships/font" Target="fonts/font1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033" cy="464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6" tIns="46654" rIns="93306" bIns="46654" numCol="1" anchor="t" anchorCtr="0" compatLnSpc="1">
            <a:prstTxWarp prst="textNoShape">
              <a:avLst/>
            </a:prstTxWarp>
          </a:bodyPr>
          <a:lstStyle>
            <a:lvl1pPr defTabSz="933281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0068" y="0"/>
            <a:ext cx="3043032" cy="464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6" tIns="46654" rIns="93306" bIns="46654" numCol="1" anchor="t" anchorCtr="0" compatLnSpc="1">
            <a:prstTxWarp prst="textNoShape">
              <a:avLst/>
            </a:prstTxWarp>
          </a:bodyPr>
          <a:lstStyle>
            <a:lvl1pPr algn="r" defTabSz="933281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4584"/>
            <a:ext cx="3043033" cy="464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6" tIns="46654" rIns="93306" bIns="46654" numCol="1" anchor="b" anchorCtr="0" compatLnSpc="1">
            <a:prstTxWarp prst="textNoShape">
              <a:avLst/>
            </a:prstTxWarp>
          </a:bodyPr>
          <a:lstStyle>
            <a:lvl1pPr defTabSz="933281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0068" y="8844584"/>
            <a:ext cx="3043032" cy="464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6" tIns="46654" rIns="93306" bIns="46654" numCol="1" anchor="b" anchorCtr="0" compatLnSpc="1">
            <a:prstTxWarp prst="textNoShape">
              <a:avLst/>
            </a:prstTxWarp>
          </a:bodyPr>
          <a:lstStyle>
            <a:lvl1pPr algn="r" defTabSz="933281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C804160D-1AB6-4612-B7C0-444BA323A2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6850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033" cy="464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6" tIns="46654" rIns="93306" bIns="46654" numCol="1" anchor="t" anchorCtr="0" compatLnSpc="1">
            <a:prstTxWarp prst="textNoShape">
              <a:avLst/>
            </a:prstTxWarp>
          </a:bodyPr>
          <a:lstStyle>
            <a:lvl1pPr defTabSz="933281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0068" y="0"/>
            <a:ext cx="3043032" cy="464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6" tIns="46654" rIns="93306" bIns="46654" numCol="1" anchor="t" anchorCtr="0" compatLnSpc="1">
            <a:prstTxWarp prst="textNoShape">
              <a:avLst/>
            </a:prstTxWarp>
          </a:bodyPr>
          <a:lstStyle>
            <a:lvl1pPr algn="r" defTabSz="933281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7036" y="4421511"/>
            <a:ext cx="5149028" cy="4188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6" tIns="46654" rIns="93306" bIns="466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0068" y="8844584"/>
            <a:ext cx="3043032" cy="464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6" tIns="46654" rIns="93306" bIns="46654" numCol="1" anchor="b" anchorCtr="0" compatLnSpc="1">
            <a:prstTxWarp prst="textNoShape">
              <a:avLst/>
            </a:prstTxWarp>
          </a:bodyPr>
          <a:lstStyle>
            <a:lvl1pPr algn="r" defTabSz="933281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/15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5065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3328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846499C-1D18-4228-A5AB-E405494E3CB5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3328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</a:t>
            </a:fld>
            <a:endParaRPr kumimoji="0" lang="en-US" sz="13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683812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9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6718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10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1086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11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6722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12</a:t>
            </a:fld>
            <a:r>
              <a:rPr lang="en-US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6684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13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180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02B9ADA-8C77-48C9-B428-39A902B0ACC4}" type="datetime8">
              <a:rPr lang="en-US" smtClean="0"/>
              <a:t>12/11/2017 7:07 AM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1" name="Header Placeholder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/>
              <a:t>Machine Learning, Analytics, &amp; Data Science Conference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1031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15</a:t>
            </a:fld>
            <a:r>
              <a:rPr lang="en-US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5416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16</a:t>
            </a:fld>
            <a:r>
              <a:rPr lang="en-US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7599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17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5385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18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298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1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1148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19</a:t>
            </a:fld>
            <a:r>
              <a:rPr lang="en-US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2184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20</a:t>
            </a:fld>
            <a:r>
              <a:rPr lang="en-US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0613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21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1808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22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2314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02B9ADA-8C77-48C9-B428-39A902B0ACC4}" type="datetime8">
              <a:rPr lang="en-US" smtClean="0"/>
              <a:t>12/11/2017 7:07 AM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11" name="Header Placeholder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/>
              <a:t>Machine Learning, Analytics, &amp; Data Science Conference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2768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24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1172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25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88589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26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86356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27</a:t>
            </a:fld>
            <a:r>
              <a:rPr lang="en-US" dirty="0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74154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28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7572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02B9ADA-8C77-48C9-B428-39A902B0ACC4}" type="datetime8">
              <a:rPr lang="en-US" smtClean="0"/>
              <a:t>12/11/2017 7:07 AM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1" name="Header Placeholder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/>
              <a:t>Machine Learning, Analytics, &amp; Data Science Conference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38556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29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50401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30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43144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31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38356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32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43445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33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83188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02B9ADA-8C77-48C9-B428-39A902B0ACC4}" type="datetime8">
              <a:rPr lang="en-US" smtClean="0"/>
              <a:t>12/11/2017 12:22 PM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11" name="Header Placeholder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/>
              <a:t>Machine Learning, Analytics, &amp; Data Science Conference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26281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35</a:t>
            </a:fld>
            <a:r>
              <a:rPr lang="en-US" dirty="0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6888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3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4473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4</a:t>
            </a:fld>
            <a:r>
              <a:rPr lang="en-US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045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5</a:t>
            </a:fld>
            <a:r>
              <a:rPr lang="en-US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9508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6</a:t>
            </a:fld>
            <a:r>
              <a:rPr lang="en-US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9300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7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0039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8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855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3/30/2009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165597" y="63246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9E645-D355-4FDE-B443-868FCDFF59F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3/30/2009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123652" y="6450435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/33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189176"/>
            <a:ext cx="9144000" cy="5668824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2" tIns="34292" rIns="34292" bIns="3429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47" fontAlgn="base">
              <a:spcBef>
                <a:spcPct val="0"/>
              </a:spcBef>
              <a:spcAft>
                <a:spcPct val="0"/>
              </a:spcAft>
            </a:pPr>
            <a:endParaRPr lang="en-US" sz="147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01930" y="1197322"/>
            <a:ext cx="8740141" cy="1956973"/>
          </a:xfrm>
        </p:spPr>
        <p:txBody>
          <a:bodyPr/>
          <a:lstStyle>
            <a:lvl1pPr marL="0" indent="0">
              <a:buNone/>
              <a:defRPr sz="2426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254820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429862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598948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772798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649451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3/30/2009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165597" y="63246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9E645-D355-4FDE-B443-868FCDFF59F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3/30/2009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123652" y="6450435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07661B-1E0D-4001-BF89-AF1DFB53F90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smtClean="0"/>
              <a:t>3/30/2009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D0D9DFD6-4969-45EA-B86D-E0000C936B8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381000" y="914400"/>
            <a:ext cx="8369300" cy="0"/>
          </a:xfrm>
          <a:prstGeom prst="line">
            <a:avLst/>
          </a:prstGeom>
          <a:noFill/>
          <a:ln w="50800">
            <a:solidFill>
              <a:srgbClr val="00808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58" r:id="rId3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3/30/2009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D0D9DFD6-4969-45EA-B86D-E0000C936B8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381000" y="914400"/>
            <a:ext cx="8369300" cy="0"/>
          </a:xfrm>
          <a:prstGeom prst="line">
            <a:avLst/>
          </a:prstGeom>
          <a:noFill/>
          <a:ln w="50800">
            <a:solidFill>
              <a:srgbClr val="00808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JPG"/><Relationship Id="rId2" Type="http://schemas.openxmlformats.org/officeDocument/2006/relationships/tags" Target="../tags/tag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.JP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57.pn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10" Type="http://schemas.openxmlformats.org/officeDocument/2006/relationships/image" Target="../media/image1900.png"/><Relationship Id="rId4" Type="http://schemas.openxmlformats.org/officeDocument/2006/relationships/image" Target="../media/image10.GIF"/><Relationship Id="rId9" Type="http://schemas.openxmlformats.org/officeDocument/2006/relationships/image" Target="../media/image18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20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gif"/><Relationship Id="rId9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0.png"/><Relationship Id="rId3" Type="http://schemas.openxmlformats.org/officeDocument/2006/relationships/image" Target="../media/image46.png"/><Relationship Id="rId7" Type="http://schemas.openxmlformats.org/officeDocument/2006/relationships/image" Target="../media/image3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0.png"/><Relationship Id="rId5" Type="http://schemas.openxmlformats.org/officeDocument/2006/relationships/image" Target="../media/image310.png"/><Relationship Id="rId10" Type="http://schemas.openxmlformats.org/officeDocument/2006/relationships/image" Target="../media/image5.png"/><Relationship Id="rId4" Type="http://schemas.openxmlformats.org/officeDocument/2006/relationships/image" Target="../media/image300.png"/><Relationship Id="rId9" Type="http://schemas.openxmlformats.org/officeDocument/2006/relationships/image" Target="../media/image35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0.png"/><Relationship Id="rId5" Type="http://schemas.openxmlformats.org/officeDocument/2006/relationships/image" Target="../media/image380.png"/><Relationship Id="rId4" Type="http://schemas.openxmlformats.org/officeDocument/2006/relationships/image" Target="../media/image44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1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0.png"/><Relationship Id="rId11" Type="http://schemas.openxmlformats.org/officeDocument/2006/relationships/image" Target="../media/image420.png"/><Relationship Id="rId10" Type="http://schemas.openxmlformats.org/officeDocument/2006/relationships/image" Target="../media/image41.png"/><Relationship Id="rId4" Type="http://schemas.openxmlformats.org/officeDocument/2006/relationships/image" Target="../media/image440.png"/><Relationship Id="rId9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3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202542" y="5638556"/>
            <a:ext cx="2834016" cy="1252142"/>
            <a:chOff x="-227702" y="5811837"/>
            <a:chExt cx="2834016" cy="1252142"/>
          </a:xfrm>
        </p:grpSpPr>
        <p:sp>
          <p:nvSpPr>
            <p:cNvPr id="12" name="Rectangle 3"/>
            <p:cNvSpPr txBox="1">
              <a:spLocks noChangeArrowheads="1"/>
            </p:cNvSpPr>
            <p:nvPr/>
          </p:nvSpPr>
          <p:spPr bwMode="auto">
            <a:xfrm>
              <a:off x="0" y="5811837"/>
              <a:ext cx="2606314" cy="4755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rPr>
                <a:t>Sumit Gulwani</a:t>
              </a: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7702" y="6052843"/>
              <a:ext cx="2748820" cy="1011136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466" y="2628849"/>
            <a:ext cx="2613303" cy="25285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141" y="2635239"/>
            <a:ext cx="2509612" cy="2522192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 bwMode="auto">
          <a:xfrm>
            <a:off x="4025705" y="3803212"/>
            <a:ext cx="1087120" cy="358144"/>
          </a:xfrm>
          <a:prstGeom prst="rightArrow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168242" y="129182"/>
            <a:ext cx="9379976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Programming by Examples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Applications, Algorithms &amp; Ambiguity Resolution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2299" y="1776072"/>
            <a:ext cx="77017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600" dirty="0" smtClean="0">
                <a:solidFill>
                  <a:srgbClr val="008000"/>
                </a:solidFill>
              </a:rPr>
              <a:t>Lecture 2: Algorithms and Ambiguity Resolution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25872" y="5607014"/>
            <a:ext cx="640080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600" dirty="0" smtClean="0">
                <a:solidFill>
                  <a:srgbClr val="3333CC"/>
                </a:solidFill>
              </a:rPr>
              <a:t>Winter School in Software Engineering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600" noProof="0" dirty="0" smtClean="0">
                <a:solidFill>
                  <a:srgbClr val="3333CC"/>
                </a:solidFill>
              </a:rPr>
              <a:t>TRDDC, </a:t>
            </a:r>
            <a:r>
              <a:rPr lang="en-US" sz="2600" dirty="0" smtClean="0">
                <a:solidFill>
                  <a:srgbClr val="3333CC"/>
                </a:solidFill>
              </a:rPr>
              <a:t>Pune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600" dirty="0" smtClean="0">
                <a:solidFill>
                  <a:srgbClr val="3333CC"/>
                </a:solidFill>
              </a:rPr>
              <a:t>Dec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2017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7855079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Output properties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-29187" y="1007084"/>
            <a:ext cx="2293694" cy="5821732"/>
            <a:chOff x="77821" y="987628"/>
            <a:chExt cx="2293694" cy="582173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21" y="987628"/>
              <a:ext cx="1962367" cy="571473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878" y="3081048"/>
              <a:ext cx="1685846" cy="3728312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911694" y="3092752"/>
              <a:ext cx="459821" cy="362131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cxnSp>
        <p:nvCxnSpPr>
          <p:cNvPr id="15" name="Straight Arrow Connector 14"/>
          <p:cNvCxnSpPr/>
          <p:nvPr/>
        </p:nvCxnSpPr>
        <p:spPr bwMode="auto">
          <a:xfrm>
            <a:off x="1951228" y="2317798"/>
            <a:ext cx="714013" cy="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1974038" y="1920204"/>
            <a:ext cx="8268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Task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7" name="Content Placeholder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24917" y="1058513"/>
            <a:ext cx="3228411" cy="2518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2178995" y="3813244"/>
            <a:ext cx="6849657" cy="2397868"/>
          </a:xfrm>
        </p:spPr>
        <p:txBody>
          <a:bodyPr/>
          <a:lstStyle/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Prefix of the output table (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seq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of records)</a:t>
            </a:r>
          </a:p>
          <a:p>
            <a:endParaRPr lang="en-US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Or rather,</a:t>
            </a:r>
          </a:p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Prefixes of projections of the output table 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7832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88406" y="1102743"/>
                <a:ext cx="9210870" cy="5029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u="sng" dirty="0">
                    <a:latin typeface="Seoge UI"/>
                  </a:rPr>
                  <a:t>User specification</a:t>
                </a:r>
              </a:p>
              <a:p>
                <a:pPr marL="0" indent="0">
                  <a:buNone/>
                </a:pPr>
                <a:endParaRPr lang="en-US" sz="500" dirty="0">
                  <a:latin typeface="Seoge UI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accent2"/>
                    </a:solidFill>
                    <a:latin typeface="Seoge UI"/>
                  </a:rPr>
                  <a:t>Examples: </a:t>
                </a:r>
                <a:r>
                  <a:rPr lang="en-US" dirty="0">
                    <a:latin typeface="Seoge UI"/>
                  </a:rPr>
                  <a:t>Conjunction of (input state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>
                    <a:latin typeface="Seoge UI"/>
                  </a:rPr>
                  <a:t>output value)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accent2"/>
                    </a:solidFill>
                    <a:latin typeface="Seoge UI"/>
                  </a:rPr>
                  <a:t>Inductive Spec: </a:t>
                </a:r>
                <a:r>
                  <a:rPr lang="en-US" dirty="0">
                    <a:latin typeface="Seoge UI"/>
                  </a:rPr>
                  <a:t>Conjunction of (input state, output property)</a:t>
                </a:r>
              </a:p>
              <a:p>
                <a:pPr marL="0" indent="0">
                  <a:buNone/>
                </a:pPr>
                <a:endParaRPr lang="en-US" dirty="0">
                  <a:latin typeface="Seoge UI"/>
                </a:endParaRPr>
              </a:p>
              <a:p>
                <a:pPr marL="0" indent="0">
                  <a:buNone/>
                </a:pPr>
                <a:r>
                  <a:rPr lang="en-US" u="sng" dirty="0">
                    <a:latin typeface="Seoge UI"/>
                  </a:rPr>
                  <a:t>Search methodology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accent2"/>
                    </a:solidFill>
                    <a:latin typeface="Seoge UI"/>
                  </a:rPr>
                  <a:t>(Conditional) Inverse </a:t>
                </a:r>
                <a:r>
                  <a:rPr lang="en-US" dirty="0" smtClean="0">
                    <a:solidFill>
                      <a:schemeClr val="accent2"/>
                    </a:solidFill>
                    <a:latin typeface="Seoge UI"/>
                  </a:rPr>
                  <a:t>set</a:t>
                </a:r>
                <a:r>
                  <a:rPr lang="en-US" dirty="0" smtClean="0">
                    <a:latin typeface="Seoge UI"/>
                  </a:rPr>
                  <a:t>: Backward propagation </a:t>
                </a:r>
                <a:r>
                  <a:rPr lang="en-US" dirty="0">
                    <a:latin typeface="Seoge UI"/>
                  </a:rPr>
                  <a:t>of values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accent2"/>
                    </a:solidFill>
                    <a:latin typeface="Seoge UI"/>
                  </a:rPr>
                  <a:t>(Conditional) Witness </a:t>
                </a:r>
                <a:r>
                  <a:rPr lang="en-US" dirty="0" smtClean="0">
                    <a:solidFill>
                      <a:schemeClr val="accent2"/>
                    </a:solidFill>
                    <a:latin typeface="Seoge UI"/>
                  </a:rPr>
                  <a:t>function</a:t>
                </a:r>
                <a:r>
                  <a:rPr lang="en-US" dirty="0" smtClean="0">
                    <a:latin typeface="Seoge UI"/>
                  </a:rPr>
                  <a:t>: </a:t>
                </a:r>
                <a:r>
                  <a:rPr lang="en-US" sz="2300" dirty="0" smtClean="0">
                    <a:latin typeface="Seoge UI"/>
                  </a:rPr>
                  <a:t>Backward propagation </a:t>
                </a:r>
                <a:r>
                  <a:rPr lang="en-US" sz="2300" dirty="0">
                    <a:latin typeface="Seoge UI"/>
                  </a:rPr>
                  <a:t>of properties</a:t>
                </a:r>
              </a:p>
              <a:p>
                <a:pPr marL="0" indent="0">
                  <a:buNone/>
                </a:pPr>
                <a:endParaRPr lang="en-US" dirty="0">
                  <a:latin typeface="Seoge UI"/>
                </a:endParaRPr>
              </a:p>
              <a:p>
                <a:pPr marL="0" indent="0">
                  <a:buNone/>
                </a:pPr>
                <a:endParaRPr lang="en-US" dirty="0">
                  <a:latin typeface="Seoge UI"/>
                </a:endParaRPr>
              </a:p>
              <a:p>
                <a:pPr marL="0" indent="0">
                  <a:buNone/>
                </a:pPr>
                <a:endParaRPr lang="en-US" dirty="0">
                  <a:latin typeface="Seoge UI"/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>
                  <a:solidFill>
                    <a:schemeClr val="accent2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8406" y="1102743"/>
                <a:ext cx="9210870" cy="5029200"/>
              </a:xfrm>
              <a:blipFill>
                <a:blip r:embed="rId3"/>
                <a:stretch>
                  <a:fillRect l="-1060" t="-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32879" y="304800"/>
            <a:ext cx="8215009" cy="609600"/>
          </a:xfrm>
        </p:spPr>
        <p:txBody>
          <a:bodyPr/>
          <a:lstStyle/>
          <a:p>
            <a:r>
              <a:rPr lang="en-US" dirty="0">
                <a:latin typeface="Seoge UI"/>
              </a:rPr>
              <a:t>Generalizing output values to output properties</a:t>
            </a:r>
          </a:p>
        </p:txBody>
      </p:sp>
    </p:spTree>
    <p:extLst>
      <p:ext uri="{BB962C8B-B14F-4D97-AF65-F5344CB8AC3E}">
        <p14:creationId xmlns:p14="http://schemas.microsoft.com/office/powerpoint/2010/main" val="25501629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2469134" y="950591"/>
                <a:ext cx="6561783" cy="168109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accent2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list of strings </a:t>
                </a:r>
                <a:r>
                  <a:rPr lang="en-US" dirty="0">
                    <a:latin typeface="Consolas" panose="020B0609020204030204" pitchFamily="49" charset="0"/>
                  </a:rPr>
                  <a:t>T := Map(L,S)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accent2"/>
                    </a:solidFill>
                    <a:latin typeface="Seoge UI"/>
                  </a:rPr>
                  <a:t>substring </a:t>
                </a:r>
                <a:r>
                  <a:rPr lang="en-US" dirty="0" err="1">
                    <a:solidFill>
                      <a:schemeClr val="accent2"/>
                    </a:solidFill>
                    <a:latin typeface="Seoge UI"/>
                  </a:rPr>
                  <a:t>fn</a:t>
                </a:r>
                <a:r>
                  <a:rPr lang="en-US" dirty="0">
                    <a:solidFill>
                      <a:schemeClr val="accent2"/>
                    </a:solidFill>
                    <a:latin typeface="Seoge UI"/>
                  </a:rPr>
                  <a:t> </a:t>
                </a:r>
                <a:r>
                  <a:rPr lang="en-US" dirty="0">
                    <a:latin typeface="Consolas" panose="020B0609020204030204" pitchFamily="49" charset="0"/>
                  </a:rPr>
                  <a:t>S :=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>
                    <a:latin typeface="Consolas" panose="020B0609020204030204" pitchFamily="49" charset="0"/>
                  </a:rPr>
                  <a:t>y: …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accent2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list of lines</a:t>
                </a:r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dirty="0">
                    <a:latin typeface="Consolas" panose="020B0609020204030204" pitchFamily="49" charset="0"/>
                  </a:rPr>
                  <a:t>L := Filter(Split(d,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"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\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"</m:t>
                    </m:r>
                  </m:oMath>
                </a14:m>
                <a:r>
                  <a:rPr lang="en-US" dirty="0">
                    <a:latin typeface="Consolas" panose="020B0609020204030204" pitchFamily="49" charset="0"/>
                  </a:rPr>
                  <a:t>), B)</a:t>
                </a:r>
                <a:endParaRPr lang="en-US" dirty="0">
                  <a:solidFill>
                    <a:schemeClr val="accent2"/>
                  </a:solidFill>
                  <a:latin typeface="Consolas" panose="020B0609020204030204" pitchFamily="49" charset="0"/>
                </a:endParaRPr>
              </a:p>
              <a:p>
                <a:pPr marL="0" indent="0">
                  <a:buNone/>
                </a:pPr>
                <a:r>
                  <a:rPr lang="en-US" dirty="0" err="1">
                    <a:solidFill>
                      <a:schemeClr val="accent2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boolean</a:t>
                </a:r>
                <a:r>
                  <a:rPr lang="en-US" dirty="0">
                    <a:solidFill>
                      <a:schemeClr val="accent2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dirty="0" err="1">
                    <a:solidFill>
                      <a:schemeClr val="accent2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fn</a:t>
                </a:r>
                <a:r>
                  <a:rPr lang="en-US" dirty="0">
                    <a:solidFill>
                      <a:schemeClr val="accent2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dirty="0">
                    <a:latin typeface="Consolas" panose="020B0609020204030204" pitchFamily="49" charset="0"/>
                  </a:rPr>
                  <a:t>B :=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>
                    <a:latin typeface="Consolas" panose="020B0609020204030204" pitchFamily="49" charset="0"/>
                  </a:rPr>
                  <a:t>y: …         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69134" y="950591"/>
                <a:ext cx="6561783" cy="1681095"/>
              </a:xfrm>
              <a:blipFill>
                <a:blip r:embed="rId3"/>
                <a:stretch>
                  <a:fillRect l="-1394" t="-3261" b="-137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9456" y="304800"/>
            <a:ext cx="9465013" cy="609600"/>
          </a:xfrm>
        </p:spPr>
        <p:txBody>
          <a:bodyPr/>
          <a:lstStyle/>
          <a:p>
            <a:r>
              <a:rPr lang="en-US" dirty="0">
                <a:latin typeface="Seoge UI"/>
              </a:rPr>
              <a:t>Problem Reduction</a:t>
            </a:r>
          </a:p>
        </p:txBody>
      </p:sp>
      <p:grpSp>
        <p:nvGrpSpPr>
          <p:cNvPr id="36" name="Group 35"/>
          <p:cNvGrpSpPr>
            <a:grpSpLocks noChangeAspect="1"/>
          </p:cNvGrpSpPr>
          <p:nvPr/>
        </p:nvGrpSpPr>
        <p:grpSpPr>
          <a:xfrm>
            <a:off x="546038" y="3560031"/>
            <a:ext cx="2603271" cy="7864814"/>
            <a:chOff x="119859" y="3385234"/>
            <a:chExt cx="2162476" cy="6533114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859" y="3385234"/>
              <a:ext cx="2162476" cy="6533114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312" y="4160652"/>
              <a:ext cx="835030" cy="207188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312" y="5204925"/>
              <a:ext cx="594276" cy="196050"/>
            </a:xfrm>
            <a:prstGeom prst="rect">
              <a:avLst/>
            </a:prstGeom>
          </p:spPr>
        </p:pic>
      </p:grpSp>
      <p:grpSp>
        <p:nvGrpSpPr>
          <p:cNvPr id="21" name="Group 20"/>
          <p:cNvGrpSpPr>
            <a:grpSpLocks noChangeAspect="1"/>
          </p:cNvGrpSpPr>
          <p:nvPr/>
        </p:nvGrpSpPr>
        <p:grpSpPr>
          <a:xfrm>
            <a:off x="3630139" y="3555501"/>
            <a:ext cx="2629279" cy="7943385"/>
            <a:chOff x="3950727" y="2723746"/>
            <a:chExt cx="2162476" cy="6533114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0727" y="2723746"/>
              <a:ext cx="2162476" cy="6533114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4213013" y="3489325"/>
              <a:ext cx="1798680" cy="21691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242197" y="4537001"/>
              <a:ext cx="1798680" cy="21691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/>
          <p:cNvGrpSpPr>
            <a:grpSpLocks noChangeAspect="1"/>
          </p:cNvGrpSpPr>
          <p:nvPr/>
        </p:nvGrpSpPr>
        <p:grpSpPr>
          <a:xfrm>
            <a:off x="6677774" y="3692552"/>
            <a:ext cx="2149187" cy="1197499"/>
            <a:chOff x="6861079" y="3459078"/>
            <a:chExt cx="1557317" cy="847404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1079" y="3459078"/>
              <a:ext cx="1387976" cy="267681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9175" y="4048732"/>
              <a:ext cx="1489221" cy="25775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 bwMode="auto">
            <a:xfrm>
              <a:off x="6880535" y="3459078"/>
              <a:ext cx="1387976" cy="237435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6896745" y="4058952"/>
              <a:ext cx="1387976" cy="237435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7414016" y="3741830"/>
                  <a:ext cx="321013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∧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14016" y="3741830"/>
                  <a:ext cx="321013" cy="400110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0" name="TextBox 29"/>
          <p:cNvSpPr txBox="1"/>
          <p:nvPr/>
        </p:nvSpPr>
        <p:spPr>
          <a:xfrm>
            <a:off x="-160786" y="2834484"/>
            <a:ext cx="373135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400" dirty="0">
                <a:latin typeface="Seoge UI"/>
              </a:rPr>
              <a:t>Spec for </a:t>
            </a:r>
            <a:r>
              <a:rPr lang="en-US" sz="2400" dirty="0">
                <a:solidFill>
                  <a:schemeClr val="accent2"/>
                </a:solidFill>
                <a:latin typeface="Seoge UI"/>
              </a:rPr>
              <a:t>T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326296" y="2811928"/>
            <a:ext cx="313821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400" dirty="0">
                <a:latin typeface="Seoge UI"/>
              </a:rPr>
              <a:t>Spec for </a:t>
            </a:r>
            <a:r>
              <a:rPr lang="en-US" sz="2400" dirty="0">
                <a:solidFill>
                  <a:schemeClr val="accent2"/>
                </a:solidFill>
                <a:latin typeface="Seoge UI"/>
              </a:rPr>
              <a:t>L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483654" y="2797222"/>
            <a:ext cx="274181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400" dirty="0">
                <a:latin typeface="Seoge UI"/>
              </a:rPr>
              <a:t>Spec for </a:t>
            </a:r>
            <a:r>
              <a:rPr lang="en-US" sz="2400" dirty="0">
                <a:solidFill>
                  <a:schemeClr val="accent2"/>
                </a:solidFill>
                <a:latin typeface="Seoge UI"/>
              </a:rPr>
              <a:t>S</a:t>
            </a:r>
            <a:endParaRPr lang="en-US" sz="2400" dirty="0">
              <a:latin typeface="Seoge UI"/>
            </a:endParaRPr>
          </a:p>
        </p:txBody>
      </p:sp>
      <p:sp>
        <p:nvSpPr>
          <p:cNvPr id="28" name="Right Arrow 27"/>
          <p:cNvSpPr/>
          <p:nvPr/>
        </p:nvSpPr>
        <p:spPr bwMode="auto">
          <a:xfrm>
            <a:off x="2920866" y="2937232"/>
            <a:ext cx="749030" cy="292332"/>
          </a:xfrm>
          <a:prstGeom prst="rightArrow">
            <a:avLst/>
          </a:prstGeom>
          <a:solidFill>
            <a:srgbClr val="0066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117176" y="2751055"/>
                <a:ext cx="693988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⋈</m:t>
                      </m:r>
                    </m:oMath>
                  </m:oMathPara>
                </a14:m>
                <a:endParaRPr lang="en-US" sz="3000" dirty="0">
                  <a:solidFill>
                    <a:srgbClr val="0066FF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7176" y="2751055"/>
                <a:ext cx="693988" cy="553998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Connector 37"/>
          <p:cNvCxnSpPr/>
          <p:nvPr/>
        </p:nvCxnSpPr>
        <p:spPr bwMode="auto">
          <a:xfrm>
            <a:off x="408653" y="2704889"/>
            <a:ext cx="8338341" cy="19456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TextBox 4"/>
          <p:cNvSpPr txBox="1"/>
          <p:nvPr/>
        </p:nvSpPr>
        <p:spPr>
          <a:xfrm flipH="1">
            <a:off x="92665" y="1578321"/>
            <a:ext cx="2790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CC00C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FlashExtract</a:t>
            </a:r>
            <a:r>
              <a:rPr lang="en-US" sz="2400" dirty="0">
                <a:solidFill>
                  <a:srgbClr val="CC00C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DSL</a:t>
            </a:r>
          </a:p>
        </p:txBody>
      </p:sp>
    </p:spTree>
    <p:extLst>
      <p:ext uri="{BB962C8B-B14F-4D97-AF65-F5344CB8AC3E}">
        <p14:creationId xmlns:p14="http://schemas.microsoft.com/office/powerpoint/2010/main" val="1451397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28" grpId="0" animBg="1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40" y="4444112"/>
            <a:ext cx="2031809" cy="391849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16366" y="1237126"/>
            <a:ext cx="6086016" cy="990742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  <a:latin typeface="Seoge UI"/>
              </a:rPr>
              <a:t>substring expr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E := </a:t>
            </a:r>
            <a:r>
              <a:rPr lang="en-US" dirty="0" err="1" smtClean="0">
                <a:latin typeface="Consolas" panose="020B0609020204030204" pitchFamily="49" charset="0"/>
              </a:rPr>
              <a:t>SubStr</a:t>
            </a:r>
            <a:r>
              <a:rPr lang="en-US" dirty="0" smtClean="0">
                <a:latin typeface="Consolas" panose="020B0609020204030204" pitchFamily="49" charset="0"/>
              </a:rPr>
              <a:t>(x,P</a:t>
            </a:r>
            <a:r>
              <a:rPr lang="en-US" baseline="-25000" dirty="0" smtClean="0">
                <a:latin typeface="Consolas" panose="020B0609020204030204" pitchFamily="49" charset="0"/>
              </a:rPr>
              <a:t>1</a:t>
            </a:r>
            <a:r>
              <a:rPr lang="en-US" dirty="0" smtClean="0">
                <a:latin typeface="Consolas" panose="020B0609020204030204" pitchFamily="49" charset="0"/>
              </a:rPr>
              <a:t>,P</a:t>
            </a:r>
            <a:r>
              <a:rPr lang="en-US" baseline="-25000" dirty="0" smtClean="0">
                <a:latin typeface="Consolas" panose="020B0609020204030204" pitchFamily="49" charset="0"/>
              </a:rPr>
              <a:t>2</a:t>
            </a:r>
            <a:r>
              <a:rPr lang="en-US" dirty="0"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  <a:latin typeface="Seoge UI"/>
              </a:rPr>
              <a:t>  position expr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P := K | </a:t>
            </a:r>
            <a:r>
              <a:rPr lang="en-US" dirty="0" err="1" smtClean="0">
                <a:latin typeface="Consolas" panose="020B0609020204030204" pitchFamily="49" charset="0"/>
              </a:rPr>
              <a:t>Pos</a:t>
            </a:r>
            <a:r>
              <a:rPr lang="en-US" dirty="0" smtClean="0">
                <a:latin typeface="Consolas" panose="020B0609020204030204" pitchFamily="49" charset="0"/>
              </a:rPr>
              <a:t>(x,R</a:t>
            </a:r>
            <a:r>
              <a:rPr lang="en-US" baseline="-25000" dirty="0" smtClean="0">
                <a:latin typeface="Consolas" panose="020B0609020204030204" pitchFamily="49" charset="0"/>
              </a:rPr>
              <a:t>1</a:t>
            </a:r>
            <a:r>
              <a:rPr lang="en-US" dirty="0" smtClean="0">
                <a:latin typeface="Consolas" panose="020B0609020204030204" pitchFamily="49" charset="0"/>
              </a:rPr>
              <a:t>,R</a:t>
            </a:r>
            <a:r>
              <a:rPr lang="en-US" baseline="-25000" dirty="0" smtClean="0">
                <a:latin typeface="Consolas" panose="020B0609020204030204" pitchFamily="49" charset="0"/>
              </a:rPr>
              <a:t>2</a:t>
            </a:r>
            <a:r>
              <a:rPr lang="en-US" dirty="0" smtClean="0">
                <a:latin typeface="Consolas" panose="020B0609020204030204" pitchFamily="49" charset="0"/>
              </a:rPr>
              <a:t>,K</a:t>
            </a:r>
            <a:r>
              <a:rPr lang="en-US" dirty="0">
                <a:latin typeface="Consolas" panose="020B0609020204030204" pitchFamily="49" charset="0"/>
              </a:rPr>
              <a:t>)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9456" y="304800"/>
            <a:ext cx="9465013" cy="609600"/>
          </a:xfrm>
        </p:spPr>
        <p:txBody>
          <a:bodyPr/>
          <a:lstStyle/>
          <a:p>
            <a:r>
              <a:rPr lang="en-US" dirty="0">
                <a:latin typeface="Seoge UI"/>
              </a:rPr>
              <a:t>Problem Reduction</a:t>
            </a:r>
          </a:p>
        </p:txBody>
      </p:sp>
      <p:cxnSp>
        <p:nvCxnSpPr>
          <p:cNvPr id="25" name="Straight Arrow Connector 24"/>
          <p:cNvCxnSpPr/>
          <p:nvPr/>
        </p:nvCxnSpPr>
        <p:spPr bwMode="auto">
          <a:xfrm>
            <a:off x="3554446" y="3864762"/>
            <a:ext cx="19455" cy="317382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3921510" y="4373932"/>
            <a:ext cx="2523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400" dirty="0">
                <a:latin typeface="Seoge UI"/>
              </a:rPr>
              <a:t>Redmond, WA</a:t>
            </a:r>
          </a:p>
        </p:txBody>
      </p:sp>
      <p:cxnSp>
        <p:nvCxnSpPr>
          <p:cNvPr id="28" name="Straight Arrow Connector 27"/>
          <p:cNvCxnSpPr/>
          <p:nvPr/>
        </p:nvCxnSpPr>
        <p:spPr bwMode="auto">
          <a:xfrm flipV="1">
            <a:off x="3961112" y="4670776"/>
            <a:ext cx="0" cy="350196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6694202" y="4373932"/>
            <a:ext cx="2481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400" dirty="0">
                <a:latin typeface="Seoge UI"/>
              </a:rPr>
              <a:t>Redmond, WA</a:t>
            </a:r>
          </a:p>
        </p:txBody>
      </p:sp>
      <p:cxnSp>
        <p:nvCxnSpPr>
          <p:cNvPr id="30" name="Straight Arrow Connector 29"/>
          <p:cNvCxnSpPr/>
          <p:nvPr/>
        </p:nvCxnSpPr>
        <p:spPr bwMode="auto">
          <a:xfrm flipV="1">
            <a:off x="8103271" y="4677835"/>
            <a:ext cx="5062" cy="343137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1" name="Right Arrow 30"/>
          <p:cNvSpPr/>
          <p:nvPr/>
        </p:nvSpPr>
        <p:spPr bwMode="auto">
          <a:xfrm>
            <a:off x="3049009" y="3611157"/>
            <a:ext cx="749030" cy="292332"/>
          </a:xfrm>
          <a:prstGeom prst="rightArrow">
            <a:avLst/>
          </a:prstGeom>
          <a:solidFill>
            <a:srgbClr val="0066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671179" y="3423388"/>
            <a:ext cx="2797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400" dirty="0">
                <a:latin typeface="Seoge UI"/>
              </a:rPr>
              <a:t>Spec for </a:t>
            </a:r>
            <a:r>
              <a:rPr lang="en-US" sz="2400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</a:t>
            </a:r>
            <a:r>
              <a:rPr lang="en-US" sz="2400" baseline="-25000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en-US" sz="2400" dirty="0">
              <a:solidFill>
                <a:schemeClr val="accent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700575" y="3423388"/>
            <a:ext cx="2301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Spec for </a:t>
            </a:r>
            <a:r>
              <a:rPr lang="en-US" sz="2400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</a:t>
            </a:r>
            <a:r>
              <a:rPr lang="en-US" sz="2400" baseline="-25000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endParaRPr lang="en-US" sz="2400" dirty="0">
              <a:solidFill>
                <a:schemeClr val="accent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51128" y="3457888"/>
            <a:ext cx="2223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Spec for </a:t>
            </a:r>
            <a:r>
              <a:rPr lang="en-US" sz="2400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</a:t>
            </a:r>
            <a:endParaRPr 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6113590" y="3411722"/>
                <a:ext cx="693988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⋈</m:t>
                      </m:r>
                    </m:oMath>
                  </m:oMathPara>
                </a14:m>
                <a:endParaRPr lang="en-US" sz="3000" dirty="0">
                  <a:solidFill>
                    <a:srgbClr val="0066FF"/>
                  </a:solidFill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3590" y="3411722"/>
                <a:ext cx="693988" cy="55399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Connector 39"/>
          <p:cNvCxnSpPr/>
          <p:nvPr/>
        </p:nvCxnSpPr>
        <p:spPr bwMode="auto">
          <a:xfrm>
            <a:off x="187008" y="2870296"/>
            <a:ext cx="8338341" cy="19456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8" name="Rectangle 47"/>
          <p:cNvSpPr/>
          <p:nvPr/>
        </p:nvSpPr>
        <p:spPr bwMode="auto">
          <a:xfrm>
            <a:off x="651171" y="4448613"/>
            <a:ext cx="1936437" cy="38734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flipH="1">
            <a:off x="116513" y="1430682"/>
            <a:ext cx="2790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CC00CC"/>
                </a:solidFill>
                <a:latin typeface="Seoge UI"/>
              </a:rPr>
              <a:t>SubStr</a:t>
            </a:r>
            <a:r>
              <a:rPr lang="en-US" sz="2400" dirty="0">
                <a:solidFill>
                  <a:srgbClr val="CC00CC"/>
                </a:solidFill>
                <a:latin typeface="Seoge UI"/>
              </a:rPr>
              <a:t> grammar</a:t>
            </a:r>
          </a:p>
        </p:txBody>
      </p:sp>
    </p:spTree>
    <p:extLst>
      <p:ext uri="{BB962C8B-B14F-4D97-AF65-F5344CB8AC3E}">
        <p14:creationId xmlns:p14="http://schemas.microsoft.com/office/powerpoint/2010/main" val="5564100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31" grpId="0" animBg="1"/>
      <p:bldP spid="35" grpId="0"/>
      <p:bldP spid="36" grpId="0"/>
      <p:bldP spid="4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082773"/>
            <a:ext cx="7772400" cy="5602749"/>
          </a:xfrm>
        </p:spPr>
        <p:txBody>
          <a:bodyPr/>
          <a:lstStyle/>
          <a:p>
            <a:pPr marL="0" indent="0">
              <a:buNone/>
            </a:pPr>
            <a:r>
              <a:rPr lang="en-US" sz="2000" u="sng" dirty="0" smtClean="0">
                <a:latin typeface="Segoe UI" panose="020B0502040204020203" pitchFamily="34" charset="0"/>
                <a:cs typeface="Segoe UI" panose="020B0502040204020203" pitchFamily="34" charset="0"/>
              </a:rPr>
              <a:t>Lecture 1:</a:t>
            </a:r>
          </a:p>
          <a:p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Applications</a:t>
            </a:r>
          </a:p>
          <a:p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DSLs </a:t>
            </a:r>
          </a:p>
          <a:p>
            <a:pPr marL="0" indent="0">
              <a:buNone/>
            </a:pPr>
            <a:endParaRPr lang="en-US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en-US" sz="2000" u="sng" dirty="0" smtClean="0">
                <a:latin typeface="Segoe UI" panose="020B0502040204020203" pitchFamily="34" charset="0"/>
                <a:cs typeface="Segoe UI" panose="020B0502040204020203" pitchFamily="34" charset="0"/>
              </a:rPr>
              <a:t>Lecture 2: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Search Algorithm</a:t>
            </a:r>
          </a:p>
          <a:p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Ambiguity Resolution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Ranking</a:t>
            </a:r>
          </a:p>
          <a:p>
            <a:pPr lvl="1"/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User interaction models</a:t>
            </a:r>
          </a:p>
          <a:p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Leveraging ML for improving </a:t>
            </a:r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synthesis</a:t>
            </a:r>
          </a:p>
          <a:p>
            <a:pPr marL="0" indent="0">
              <a:buNone/>
            </a:pPr>
            <a:endParaRPr lang="en-US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en-US" sz="2000" u="sng" dirty="0" smtClean="0">
                <a:latin typeface="Segoe UI" panose="020B0502040204020203" pitchFamily="34" charset="0"/>
                <a:cs typeface="Segoe UI" panose="020B0502040204020203" pitchFamily="34" charset="0"/>
              </a:rPr>
              <a:t>Lecture 3: </a:t>
            </a:r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Hands-on session</a:t>
            </a:r>
          </a:p>
          <a:p>
            <a:pPr marL="0" indent="0">
              <a:buNone/>
            </a:pPr>
            <a:endParaRPr lang="en-US" sz="10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en-US" sz="2000" u="sng" dirty="0" smtClean="0">
                <a:latin typeface="Segoe UI" panose="020B0502040204020203" pitchFamily="34" charset="0"/>
                <a:cs typeface="Segoe UI" panose="020B0502040204020203" pitchFamily="34" charset="0"/>
              </a:rPr>
              <a:t>Lecture 4: </a:t>
            </a:r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Miscellaneous related topics</a:t>
            </a:r>
          </a:p>
          <a:p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Programming using Natural Language</a:t>
            </a:r>
          </a:p>
          <a:p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Applications in computer-aided Education</a:t>
            </a:r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The Four Big Bets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Outline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7364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412" y="1911969"/>
            <a:ext cx="1649095" cy="1649095"/>
          </a:xfrm>
          <a:prstGeom prst="rect">
            <a:avLst/>
          </a:prstGeom>
          <a:ln>
            <a:noFill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oge UI"/>
              </a:rPr>
              <a:t>Programming-by-Examples Architecture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72766" y="2643487"/>
            <a:ext cx="1930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Seoge UI"/>
                <a:ea typeface="MingLiU_HKSCS-ExtB" panose="02020500000000000000" pitchFamily="18" charset="-120"/>
                <a:cs typeface="Segoe UI Semilight" panose="020B0402040204020203" pitchFamily="34" charset="0"/>
              </a:rPr>
              <a:t>Example-based Intent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40362" y="2782447"/>
            <a:ext cx="1887290" cy="61555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700" dirty="0">
                <a:solidFill>
                  <a:srgbClr val="000000"/>
                </a:solidFill>
                <a:latin typeface="Seoge UI"/>
                <a:ea typeface="MingLiU_HKSCS-ExtB" panose="02020500000000000000" pitchFamily="18" charset="-120"/>
                <a:cs typeface="Segoe UI Semilight" panose="020B0402040204020203" pitchFamily="34" charset="0"/>
              </a:rPr>
              <a:t>Program set </a:t>
            </a:r>
          </a:p>
          <a:p>
            <a:pPr>
              <a:spcBef>
                <a:spcPts val="0"/>
              </a:spcBef>
            </a:pPr>
            <a:r>
              <a:rPr lang="en-US" sz="1700" dirty="0">
                <a:solidFill>
                  <a:srgbClr val="000000"/>
                </a:solidFill>
                <a:latin typeface="Seoge UI"/>
                <a:ea typeface="MingLiU_HKSCS-ExtB" panose="02020500000000000000" pitchFamily="18" charset="-120"/>
                <a:cs typeface="Segoe UI Semilight" panose="020B0402040204020203" pitchFamily="34" charset="0"/>
              </a:rPr>
              <a:t>(a sub-DSL of D)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631083" y="3090224"/>
            <a:ext cx="552426" cy="916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0" idx="3"/>
            <a:endCxn id="11" idx="1"/>
          </p:cNvCxnSpPr>
          <p:nvPr/>
        </p:nvCxnSpPr>
        <p:spPr>
          <a:xfrm flipV="1">
            <a:off x="4986504" y="3090224"/>
            <a:ext cx="353858" cy="91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764171" y="4797091"/>
            <a:ext cx="111646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Seoge UI"/>
              </a:rPr>
              <a:t>Witnes</a:t>
            </a:r>
            <a:r>
              <a:rPr lang="en-US" sz="1800" dirty="0" smtClean="0">
                <a:solidFill>
                  <a:srgbClr val="000000"/>
                </a:solidFill>
                <a:latin typeface="Seoge UI"/>
              </a:rPr>
              <a:t>s functions</a:t>
            </a:r>
            <a:endParaRPr lang="en-US" sz="1800" dirty="0" smtClean="0">
              <a:solidFill>
                <a:srgbClr val="000000"/>
              </a:solidFill>
              <a:latin typeface="Seoge UI"/>
            </a:endParaRPr>
          </a:p>
        </p:txBody>
      </p:sp>
      <p:cxnSp>
        <p:nvCxnSpPr>
          <p:cNvPr id="15" name="Straight Arrow Connector 14"/>
          <p:cNvCxnSpPr>
            <a:stCxn id="14" idx="0"/>
          </p:cNvCxnSpPr>
          <p:nvPr/>
        </p:nvCxnSpPr>
        <p:spPr>
          <a:xfrm flipH="1" flipV="1">
            <a:off x="4759716" y="4102523"/>
            <a:ext cx="562686" cy="6945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34" idx="0"/>
          </p:cNvCxnSpPr>
          <p:nvPr/>
        </p:nvCxnSpPr>
        <p:spPr>
          <a:xfrm flipV="1">
            <a:off x="2912285" y="4102523"/>
            <a:ext cx="609232" cy="6943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394875" y="4796909"/>
            <a:ext cx="1034819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Seoge UI"/>
              </a:rPr>
              <a:t>Ranking</a:t>
            </a:r>
            <a:r>
              <a:rPr lang="en-US" sz="1800" dirty="0">
                <a:solidFill>
                  <a:srgbClr val="000000"/>
                </a:solidFill>
                <a:latin typeface="Seoge UI"/>
                <a:ea typeface="MingLiU_HKSCS-ExtB" panose="02020500000000000000" pitchFamily="18" charset="-120"/>
                <a:cs typeface="Segoe UI Semilight" panose="020B0402040204020203" pitchFamily="34" charset="0"/>
              </a:rPr>
              <a:t> </a:t>
            </a:r>
            <a:r>
              <a:rPr lang="en-US" sz="1800" dirty="0" smtClean="0">
                <a:solidFill>
                  <a:srgbClr val="000000"/>
                </a:solidFill>
                <a:latin typeface="Seoge UI"/>
                <a:ea typeface="MingLiU_HKSCS-ExtB" panose="02020500000000000000" pitchFamily="18" charset="-120"/>
                <a:cs typeface="Segoe UI Semilight" panose="020B0402040204020203" pitchFamily="34" charset="0"/>
              </a:rPr>
              <a:t>function</a:t>
            </a:r>
            <a:endParaRPr lang="en-US" sz="1800" dirty="0">
              <a:solidFill>
                <a:srgbClr val="000000"/>
              </a:solidFill>
              <a:latin typeface="Seoge UI"/>
              <a:ea typeface="MingLiU_HKSCS-ExtB" panose="02020500000000000000" pitchFamily="18" charset="-120"/>
              <a:cs typeface="Segoe UI Semilight" panose="020B0402040204020203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327295" y="3396306"/>
            <a:ext cx="15247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>
                <a:solidFill>
                  <a:srgbClr val="0078D7"/>
                </a:solidFill>
                <a:latin typeface="Seoge UI"/>
              </a:rPr>
              <a:t>Program 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0078D7"/>
                </a:solidFill>
                <a:latin typeface="Seoge UI"/>
              </a:rPr>
              <a:t>Synthesizer</a:t>
            </a:r>
          </a:p>
        </p:txBody>
      </p:sp>
      <p:sp>
        <p:nvSpPr>
          <p:cNvPr id="50" name="Rectangle 49"/>
          <p:cNvSpPr/>
          <p:nvPr/>
        </p:nvSpPr>
        <p:spPr bwMode="auto">
          <a:xfrm>
            <a:off x="3193900" y="2094575"/>
            <a:ext cx="1792604" cy="2009617"/>
          </a:xfrm>
          <a:prstGeom prst="rect">
            <a:avLst/>
          </a:prstGeom>
          <a:noFill/>
          <a:ln w="3175"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34290" rIns="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647">
              <a:spcBef>
                <a:spcPct val="0"/>
              </a:spcBef>
            </a:pPr>
            <a:endParaRPr lang="en-US" sz="147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16" name="Slide Number Placeholder 2"/>
          <p:cNvSpPr txBox="1">
            <a:spLocks/>
          </p:cNvSpPr>
          <p:nvPr/>
        </p:nvSpPr>
        <p:spPr>
          <a:xfrm>
            <a:off x="7123652" y="6450435"/>
            <a:ext cx="19050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5D07661B-1E0D-4001-BF89-AF1DFB53F904}" type="slidenum"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>
                <a:defRPr/>
              </a:pPr>
              <a:t>14</a:t>
            </a:fld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42291" y="2780753"/>
            <a:ext cx="2355421" cy="6155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700" dirty="0">
                <a:solidFill>
                  <a:srgbClr val="000000"/>
                </a:solidFill>
                <a:latin typeface="Seoge UI"/>
                <a:ea typeface="MingLiU_HKSCS-ExtB" panose="02020500000000000000" pitchFamily="18" charset="-120"/>
                <a:cs typeface="Segoe UI Semilight" panose="020B0402040204020203" pitchFamily="34" charset="0"/>
              </a:rPr>
              <a:t>Ranked Program set </a:t>
            </a:r>
          </a:p>
          <a:p>
            <a:pPr>
              <a:spcBef>
                <a:spcPts val="0"/>
              </a:spcBef>
            </a:pPr>
            <a:r>
              <a:rPr lang="en-US" sz="1700" dirty="0">
                <a:solidFill>
                  <a:srgbClr val="000000"/>
                </a:solidFill>
                <a:latin typeface="Seoge UI"/>
                <a:ea typeface="MingLiU_HKSCS-ExtB" panose="02020500000000000000" pitchFamily="18" charset="-120"/>
                <a:cs typeface="Segoe UI Semilight" panose="020B0402040204020203" pitchFamily="34" charset="0"/>
              </a:rPr>
              <a:t>(a sub-DSL of D)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658013" y="4808044"/>
            <a:ext cx="86965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Seoge UI"/>
              </a:rPr>
              <a:t>DSL D</a:t>
            </a:r>
            <a:endParaRPr lang="en-US" sz="1800" dirty="0">
              <a:solidFill>
                <a:srgbClr val="000000"/>
              </a:solidFill>
              <a:latin typeface="Seoge UI"/>
              <a:ea typeface="MingLiU_HKSCS-ExtB" panose="02020500000000000000" pitchFamily="18" charset="-120"/>
              <a:cs typeface="Segoe UI Semilight" panose="020B0402040204020203" pitchFamily="34" charset="0"/>
            </a:endParaRPr>
          </a:p>
        </p:txBody>
      </p:sp>
      <p:cxnSp>
        <p:nvCxnSpPr>
          <p:cNvPr id="19" name="Straight Arrow Connector 18"/>
          <p:cNvCxnSpPr>
            <a:stCxn id="18" idx="0"/>
            <a:endCxn id="50" idx="2"/>
          </p:cNvCxnSpPr>
          <p:nvPr/>
        </p:nvCxnSpPr>
        <p:spPr>
          <a:xfrm flipH="1" flipV="1">
            <a:off x="4090202" y="4104192"/>
            <a:ext cx="2638" cy="70385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0584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4" grpId="0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091" y="958174"/>
            <a:ext cx="2830749" cy="2264599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549" y="996258"/>
            <a:ext cx="8677073" cy="131371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Seoge UI"/>
              </a:rPr>
              <a:t>Prefer programs with simpler Kolmogorov complexity</a:t>
            </a:r>
          </a:p>
          <a:p>
            <a:r>
              <a:rPr lang="en-US" dirty="0">
                <a:latin typeface="Seoge UI"/>
              </a:rPr>
              <a:t>Prefer fewer constants.</a:t>
            </a:r>
          </a:p>
          <a:p>
            <a:r>
              <a:rPr lang="en-US" dirty="0">
                <a:latin typeface="Seoge UI"/>
              </a:rPr>
              <a:t>Prefer smaller constants.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oge UI"/>
              </a:rPr>
              <a:t>Basic ranking scheme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3394242"/>
              </p:ext>
            </p:extLst>
          </p:nvPr>
        </p:nvGraphicFramePr>
        <p:xfrm>
          <a:off x="1685027" y="2772189"/>
          <a:ext cx="4616907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06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62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Seoge UI"/>
                        </a:rPr>
                        <a:t>Input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Seoge UI"/>
                        </a:rPr>
                        <a:t>Output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Seoge UI"/>
                        </a:rPr>
                        <a:t>Amey Karkare</a:t>
                      </a:r>
                      <a:endParaRPr lang="en-US" sz="2400" dirty="0">
                        <a:latin typeface="Seoge U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Seoge UI"/>
                        </a:rPr>
                        <a:t>Amey</a:t>
                      </a:r>
                      <a:endParaRPr lang="en-US" sz="2400" dirty="0">
                        <a:latin typeface="Seoge U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Seoge UI"/>
                        </a:rPr>
                        <a:t>Ravindra Naik</a:t>
                      </a:r>
                      <a:endParaRPr lang="en-US" sz="2400" dirty="0">
                        <a:latin typeface="Seoge U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Seoge UI"/>
                        </a:rPr>
                        <a:t>Ravindra</a:t>
                      </a:r>
                      <a:endParaRPr lang="en-US" sz="2400" dirty="0">
                        <a:latin typeface="Seoge U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5800" y="4226872"/>
            <a:ext cx="82344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CC00CC"/>
                </a:solidFill>
                <a:latin typeface="Seoge UI"/>
              </a:rPr>
              <a:t>1</a:t>
            </a:r>
            <a:r>
              <a:rPr lang="en-US" sz="2400" baseline="30000" dirty="0">
                <a:solidFill>
                  <a:srgbClr val="CC00CC"/>
                </a:solidFill>
                <a:latin typeface="Seoge UI"/>
              </a:rPr>
              <a:t>st</a:t>
            </a:r>
            <a:r>
              <a:rPr lang="en-US" sz="2400" dirty="0">
                <a:latin typeface="Seoge UI"/>
              </a:rPr>
              <a:t> Word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Seoge UI"/>
              </a:rPr>
              <a:t>If (</a:t>
            </a:r>
            <a:r>
              <a:rPr lang="en-US" sz="2400" dirty="0" smtClean="0">
                <a:latin typeface="Seoge UI"/>
              </a:rPr>
              <a:t>input = </a:t>
            </a:r>
            <a:r>
              <a:rPr lang="en-US" sz="2400" dirty="0" smtClean="0">
                <a:solidFill>
                  <a:srgbClr val="CC00CC"/>
                </a:solidFill>
                <a:latin typeface="Seoge UI"/>
              </a:rPr>
              <a:t>“Amey Karkare”</a:t>
            </a:r>
            <a:r>
              <a:rPr lang="en-US" sz="2400" dirty="0" smtClean="0">
                <a:latin typeface="Seoge UI"/>
              </a:rPr>
              <a:t>) </a:t>
            </a:r>
            <a:r>
              <a:rPr lang="en-US" sz="2400" dirty="0">
                <a:latin typeface="Seoge UI"/>
              </a:rPr>
              <a:t>then </a:t>
            </a:r>
            <a:r>
              <a:rPr lang="en-US" sz="2400" dirty="0" smtClean="0">
                <a:solidFill>
                  <a:srgbClr val="CC00CC"/>
                </a:solidFill>
                <a:latin typeface="Seoge UI"/>
              </a:rPr>
              <a:t>“Amey” </a:t>
            </a:r>
            <a:r>
              <a:rPr lang="en-US" sz="2400" dirty="0">
                <a:latin typeface="Seoge UI"/>
              </a:rPr>
              <a:t>else </a:t>
            </a:r>
            <a:r>
              <a:rPr lang="en-US" sz="2400" dirty="0" smtClean="0">
                <a:solidFill>
                  <a:srgbClr val="CC00CC"/>
                </a:solidFill>
                <a:latin typeface="Seoge UI"/>
              </a:rPr>
              <a:t>“Ravindra”</a:t>
            </a:r>
            <a:endParaRPr lang="en-US" sz="2400" dirty="0">
              <a:solidFill>
                <a:srgbClr val="CC00CC"/>
              </a:solidFill>
              <a:latin typeface="Seoge U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CC00CC"/>
                </a:solidFill>
                <a:latin typeface="Seoge UI"/>
              </a:rPr>
              <a:t>“Amey”</a:t>
            </a:r>
            <a:endParaRPr lang="en-US" sz="2400" dirty="0">
              <a:solidFill>
                <a:srgbClr val="CC00CC"/>
              </a:solidFill>
              <a:latin typeface="Seoge UI"/>
            </a:endParaRPr>
          </a:p>
        </p:txBody>
      </p:sp>
    </p:spTree>
    <p:extLst>
      <p:ext uri="{BB962C8B-B14F-4D97-AF65-F5344CB8AC3E}">
        <p14:creationId xmlns:p14="http://schemas.microsoft.com/office/powerpoint/2010/main" val="30749143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091" y="958174"/>
            <a:ext cx="2830749" cy="2264599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549" y="996258"/>
            <a:ext cx="8677073" cy="131371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Seoge UI"/>
              </a:rPr>
              <a:t>Prefer programs with simpler Kolmogorov complexity</a:t>
            </a:r>
          </a:p>
          <a:p>
            <a:r>
              <a:rPr lang="en-US" dirty="0">
                <a:latin typeface="Seoge UI"/>
              </a:rPr>
              <a:t>Prefer fewer constants.</a:t>
            </a:r>
          </a:p>
          <a:p>
            <a:r>
              <a:rPr lang="en-US" dirty="0">
                <a:latin typeface="Seoge UI"/>
              </a:rPr>
              <a:t>Prefer smaller constants.</a:t>
            </a:r>
          </a:p>
          <a:p>
            <a:pPr marL="0" indent="0">
              <a:buNone/>
            </a:pPr>
            <a:endParaRPr lang="en-US" dirty="0">
              <a:latin typeface="Seoge UI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oge UI"/>
              </a:rPr>
              <a:t>Challenges with Basic ranking scheme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5839024"/>
              </p:ext>
            </p:extLst>
          </p:nvPr>
        </p:nvGraphicFramePr>
        <p:xfrm>
          <a:off x="823671" y="2500411"/>
          <a:ext cx="5490865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237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Seoge UI"/>
                        </a:rPr>
                        <a:t>Input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Seoge UI"/>
                        </a:rPr>
                        <a:t>Output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Seoge UI"/>
                        </a:rPr>
                        <a:t>Amey Karkare</a:t>
                      </a:r>
                      <a:endParaRPr lang="en-US" sz="2400" dirty="0">
                        <a:latin typeface="Seoge U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Seoge UI"/>
                        </a:rPr>
                        <a:t>Karkare,  Amey</a:t>
                      </a:r>
                      <a:endParaRPr lang="en-US" sz="2400" dirty="0">
                        <a:latin typeface="Seoge U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Seoge UI"/>
                        </a:rPr>
                        <a:t>Ravindra Naik</a:t>
                      </a:r>
                      <a:endParaRPr lang="en-US" sz="2400" dirty="0">
                        <a:latin typeface="Seoge U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Seoge UI"/>
                        </a:rPr>
                        <a:t>Naik,  Ravindra</a:t>
                      </a:r>
                      <a:endParaRPr lang="en-US" sz="2400" dirty="0">
                        <a:latin typeface="Seoge U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408078" y="3980645"/>
            <a:ext cx="53818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CC00CC"/>
                </a:solidFill>
                <a:latin typeface="Seoge UI"/>
              </a:rPr>
              <a:t>2</a:t>
            </a:r>
            <a:r>
              <a:rPr lang="en-US" sz="2400" baseline="30000" dirty="0">
                <a:solidFill>
                  <a:srgbClr val="CC00CC"/>
                </a:solidFill>
                <a:latin typeface="Seoge UI"/>
              </a:rPr>
              <a:t>nd</a:t>
            </a:r>
            <a:r>
              <a:rPr lang="en-US" sz="2400" dirty="0">
                <a:latin typeface="Seoge UI"/>
              </a:rPr>
              <a:t> Word + </a:t>
            </a:r>
            <a:r>
              <a:rPr lang="en-US" sz="2400" dirty="0">
                <a:solidFill>
                  <a:srgbClr val="CC00CC"/>
                </a:solidFill>
                <a:latin typeface="Seoge UI"/>
              </a:rPr>
              <a:t>“,    ‘’ </a:t>
            </a:r>
            <a:r>
              <a:rPr lang="en-US" sz="2400" dirty="0">
                <a:latin typeface="Seoge UI"/>
              </a:rPr>
              <a:t>+ </a:t>
            </a:r>
            <a:r>
              <a:rPr lang="en-US" sz="2400" dirty="0">
                <a:solidFill>
                  <a:srgbClr val="CC00CC"/>
                </a:solidFill>
                <a:latin typeface="Seoge UI"/>
              </a:rPr>
              <a:t>1</a:t>
            </a:r>
            <a:r>
              <a:rPr lang="en-US" sz="2400" baseline="30000" dirty="0">
                <a:solidFill>
                  <a:srgbClr val="CC00CC"/>
                </a:solidFill>
                <a:latin typeface="Seoge UI"/>
              </a:rPr>
              <a:t>st</a:t>
            </a:r>
            <a:r>
              <a:rPr lang="en-US" sz="2400" dirty="0">
                <a:latin typeface="Seoge UI"/>
              </a:rPr>
              <a:t> Word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CC00CC"/>
                </a:solidFill>
                <a:latin typeface="Seoge UI"/>
              </a:rPr>
              <a:t>“Karkare,   Amey”</a:t>
            </a:r>
            <a:endParaRPr lang="en-US" sz="2400" dirty="0">
              <a:solidFill>
                <a:srgbClr val="CC00CC"/>
              </a:solidFill>
              <a:latin typeface="Seoge U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4752" y="4811642"/>
            <a:ext cx="785022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400" dirty="0">
                <a:solidFill>
                  <a:srgbClr val="C00000"/>
                </a:solidFill>
                <a:latin typeface="Seoge UI"/>
              </a:rPr>
              <a:t>How to select between</a:t>
            </a:r>
          </a:p>
          <a:p>
            <a:pPr algn="ctr">
              <a:spcBef>
                <a:spcPts val="0"/>
              </a:spcBef>
            </a:pPr>
            <a:r>
              <a:rPr lang="en-US" sz="2400" dirty="0">
                <a:solidFill>
                  <a:srgbClr val="C00000"/>
                </a:solidFill>
                <a:latin typeface="Seoge UI"/>
              </a:rPr>
              <a:t>Fewer larger constants vs. More smaller constants?</a:t>
            </a:r>
          </a:p>
          <a:p>
            <a:pPr lvl="1"/>
            <a:r>
              <a:rPr lang="en-US" sz="2400" u="sng" dirty="0">
                <a:solidFill>
                  <a:schemeClr val="accent6"/>
                </a:solidFill>
                <a:latin typeface="Seoge UI"/>
              </a:rPr>
              <a:t>Idea:</a:t>
            </a:r>
            <a:r>
              <a:rPr lang="en-US" sz="2400" dirty="0">
                <a:solidFill>
                  <a:schemeClr val="accent6"/>
                </a:solidFill>
                <a:latin typeface="Seoge UI"/>
              </a:rPr>
              <a:t> Associate numeric weights with constants.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-48883" y="6488668"/>
            <a:ext cx="8865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i="1" dirty="0" smtClean="0">
                <a:solidFill>
                  <a:srgbClr val="C00000"/>
                </a:solidFill>
                <a:latin typeface="Seoge UI"/>
              </a:rPr>
              <a:t>Predicting </a:t>
            </a:r>
            <a:r>
              <a:rPr lang="en-US" sz="1800" i="1" dirty="0">
                <a:solidFill>
                  <a:srgbClr val="C00000"/>
                </a:solidFill>
                <a:latin typeface="Seoge UI"/>
              </a:rPr>
              <a:t>a correct program in Programming by </a:t>
            </a:r>
            <a:r>
              <a:rPr lang="en-US" sz="1800" i="1" dirty="0" smtClean="0">
                <a:solidFill>
                  <a:srgbClr val="C00000"/>
                </a:solidFill>
                <a:latin typeface="Seoge UI"/>
              </a:rPr>
              <a:t>Example</a:t>
            </a:r>
            <a:r>
              <a:rPr lang="en-US" sz="1800" dirty="0" smtClean="0">
                <a:solidFill>
                  <a:srgbClr val="C00000"/>
                </a:solidFill>
                <a:latin typeface="Seoge UI"/>
              </a:rPr>
              <a:t>; CAV 2015; Singh, Gulwani</a:t>
            </a:r>
            <a:endParaRPr lang="en-US" sz="1800" dirty="0">
              <a:solidFill>
                <a:srgbClr val="C00000"/>
              </a:solidFill>
              <a:latin typeface="Seoge UI"/>
            </a:endParaRPr>
          </a:p>
        </p:txBody>
      </p:sp>
    </p:spTree>
    <p:extLst>
      <p:ext uri="{BB962C8B-B14F-4D97-AF65-F5344CB8AC3E}">
        <p14:creationId xmlns:p14="http://schemas.microsoft.com/office/powerpoint/2010/main" val="22717025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407285" y="304800"/>
            <a:ext cx="9950118" cy="609600"/>
          </a:xfrm>
        </p:spPr>
        <p:txBody>
          <a:bodyPr/>
          <a:lstStyle/>
          <a:p>
            <a:r>
              <a:rPr lang="en-US" sz="2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Comparison of Ranking Strategies over </a:t>
            </a:r>
            <a:r>
              <a:rPr lang="en-US" sz="25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FlashFill</a:t>
            </a:r>
            <a:r>
              <a:rPr lang="en-US" sz="2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Benchmarks</a:t>
            </a:r>
            <a:endParaRPr lang="en-US" sz="25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6397178"/>
              </p:ext>
            </p:extLst>
          </p:nvPr>
        </p:nvGraphicFramePr>
        <p:xfrm>
          <a:off x="1511507" y="4622072"/>
          <a:ext cx="6795541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39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416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Strategy</a:t>
                      </a:r>
                      <a:endParaRPr lang="en-US" sz="2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Average # of examples required</a:t>
                      </a:r>
                      <a:endParaRPr lang="en-US" sz="2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Basic</a:t>
                      </a:r>
                      <a:endParaRPr lang="en-US" sz="2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4.17</a:t>
                      </a:r>
                      <a:endParaRPr lang="en-US" sz="2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Learning</a:t>
                      </a:r>
                      <a:endParaRPr lang="en-US" sz="2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1.48</a:t>
                      </a:r>
                      <a:endParaRPr lang="en-US" sz="2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97" y="990648"/>
            <a:ext cx="8138160" cy="34213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64215" y="1254052"/>
            <a:ext cx="99221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Basic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5165386" y="1263780"/>
            <a:ext cx="123541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Learning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-48883" y="6488668"/>
            <a:ext cx="8865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i="1" dirty="0" smtClean="0">
                <a:solidFill>
                  <a:srgbClr val="C00000"/>
                </a:solidFill>
                <a:latin typeface="Seoge UI"/>
              </a:rPr>
              <a:t>Predicting </a:t>
            </a:r>
            <a:r>
              <a:rPr lang="en-US" sz="1800" i="1" dirty="0">
                <a:solidFill>
                  <a:srgbClr val="C00000"/>
                </a:solidFill>
                <a:latin typeface="Seoge UI"/>
              </a:rPr>
              <a:t>a correct program in Programming by </a:t>
            </a:r>
            <a:r>
              <a:rPr lang="en-US" sz="1800" i="1" dirty="0" smtClean="0">
                <a:solidFill>
                  <a:srgbClr val="C00000"/>
                </a:solidFill>
                <a:latin typeface="Seoge UI"/>
              </a:rPr>
              <a:t>Example</a:t>
            </a:r>
            <a:r>
              <a:rPr lang="en-US" sz="1800" dirty="0" smtClean="0">
                <a:solidFill>
                  <a:srgbClr val="C00000"/>
                </a:solidFill>
                <a:latin typeface="Seoge UI"/>
              </a:rPr>
              <a:t>; CAV 2015; Singh, Gulwani</a:t>
            </a:r>
            <a:endParaRPr lang="en-US" sz="1800" dirty="0">
              <a:solidFill>
                <a:srgbClr val="C00000"/>
              </a:solidFill>
              <a:latin typeface="Seoge UI"/>
            </a:endParaRPr>
          </a:p>
        </p:txBody>
      </p:sp>
    </p:spTree>
    <p:extLst>
      <p:ext uri="{BB962C8B-B14F-4D97-AF65-F5344CB8AC3E}">
        <p14:creationId xmlns:p14="http://schemas.microsoft.com/office/powerpoint/2010/main" val="18387749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4000" dirty="0" err="1" smtClean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FlashFill</a:t>
            </a:r>
            <a:r>
              <a:rPr lang="en-US" sz="4000" dirty="0" smtClean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Ranking Demo</a:t>
            </a:r>
            <a:endParaRPr lang="en-US" sz="4000" dirty="0">
              <a:solidFill>
                <a:schemeClr val="accent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0793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082773"/>
            <a:ext cx="7772400" cy="5602749"/>
          </a:xfrm>
        </p:spPr>
        <p:txBody>
          <a:bodyPr/>
          <a:lstStyle/>
          <a:p>
            <a:pPr marL="0" indent="0">
              <a:buNone/>
            </a:pPr>
            <a:r>
              <a:rPr lang="en-US" sz="2000" u="sng" dirty="0" smtClean="0">
                <a:latin typeface="Segoe UI" panose="020B0502040204020203" pitchFamily="34" charset="0"/>
                <a:cs typeface="Segoe UI" panose="020B0502040204020203" pitchFamily="34" charset="0"/>
              </a:rPr>
              <a:t>Lecture 1:</a:t>
            </a:r>
          </a:p>
          <a:p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Applications</a:t>
            </a:r>
          </a:p>
          <a:p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DSLs </a:t>
            </a:r>
          </a:p>
          <a:p>
            <a:pPr marL="0" indent="0">
              <a:buNone/>
            </a:pPr>
            <a:endParaRPr lang="en-US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en-US" sz="2000" u="sng" dirty="0" smtClean="0">
                <a:latin typeface="Segoe UI" panose="020B0502040204020203" pitchFamily="34" charset="0"/>
                <a:cs typeface="Segoe UI" panose="020B0502040204020203" pitchFamily="34" charset="0"/>
              </a:rPr>
              <a:t>Lecture 2: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Search Algorithm</a:t>
            </a:r>
          </a:p>
          <a:p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Ambiguity Resolution</a:t>
            </a:r>
          </a:p>
          <a:p>
            <a:pPr lvl="1"/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Ranking</a:t>
            </a:r>
          </a:p>
          <a:p>
            <a:pPr lvl="1"/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User interaction models</a:t>
            </a:r>
          </a:p>
          <a:p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Leveraging ML for improving </a:t>
            </a:r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synthesis</a:t>
            </a:r>
          </a:p>
          <a:p>
            <a:pPr marL="0" indent="0">
              <a:buNone/>
            </a:pPr>
            <a:endParaRPr lang="en-US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en-US" sz="2000" u="sng" dirty="0" smtClean="0">
                <a:latin typeface="Segoe UI" panose="020B0502040204020203" pitchFamily="34" charset="0"/>
                <a:cs typeface="Segoe UI" panose="020B0502040204020203" pitchFamily="34" charset="0"/>
              </a:rPr>
              <a:t>Lecture 3: </a:t>
            </a:r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Hands-on session</a:t>
            </a:r>
          </a:p>
          <a:p>
            <a:pPr marL="0" indent="0">
              <a:buNone/>
            </a:pPr>
            <a:endParaRPr lang="en-US" sz="10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en-US" sz="2000" u="sng" dirty="0" smtClean="0">
                <a:latin typeface="Segoe UI" panose="020B0502040204020203" pitchFamily="34" charset="0"/>
                <a:cs typeface="Segoe UI" panose="020B0502040204020203" pitchFamily="34" charset="0"/>
              </a:rPr>
              <a:t>Lecture 4: </a:t>
            </a:r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Miscellaneous related topics</a:t>
            </a:r>
          </a:p>
          <a:p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Programming using Natural Language</a:t>
            </a:r>
          </a:p>
          <a:p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Applications in computer-aided Education</a:t>
            </a:r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The Four Big Bets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Outline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0131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091" y="958174"/>
            <a:ext cx="2830749" cy="2264599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549" y="996258"/>
            <a:ext cx="8677073" cy="131371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Seoge UI"/>
              </a:rPr>
              <a:t>Prefer programs with simpler Kolmogorov complexity</a:t>
            </a:r>
          </a:p>
          <a:p>
            <a:r>
              <a:rPr lang="en-US" dirty="0">
                <a:latin typeface="Seoge UI"/>
              </a:rPr>
              <a:t>Prefer fewer constants.</a:t>
            </a:r>
          </a:p>
          <a:p>
            <a:r>
              <a:rPr lang="en-US" dirty="0">
                <a:latin typeface="Seoge UI"/>
              </a:rPr>
              <a:t>Prefer smaller constants.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oge UI"/>
              </a:rPr>
              <a:t>Challenges with Basic ranking scheme</a:t>
            </a:r>
          </a:p>
        </p:txBody>
      </p:sp>
      <p:sp>
        <p:nvSpPr>
          <p:cNvPr id="7" name="Rectangle 6"/>
          <p:cNvSpPr/>
          <p:nvPr/>
        </p:nvSpPr>
        <p:spPr>
          <a:xfrm>
            <a:off x="-48883" y="4689330"/>
            <a:ext cx="924176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400" dirty="0">
                <a:solidFill>
                  <a:srgbClr val="C00000"/>
                </a:solidFill>
                <a:latin typeface="Seoge UI"/>
              </a:rPr>
              <a:t>How to select between</a:t>
            </a:r>
          </a:p>
          <a:p>
            <a:pPr algn="ctr">
              <a:spcBef>
                <a:spcPts val="0"/>
              </a:spcBef>
            </a:pPr>
            <a:r>
              <a:rPr lang="en-US" sz="2400" dirty="0">
                <a:solidFill>
                  <a:srgbClr val="C00000"/>
                </a:solidFill>
                <a:latin typeface="Seoge UI"/>
              </a:rPr>
              <a:t>Same number of same-sized constants?</a:t>
            </a:r>
          </a:p>
          <a:p>
            <a:pPr lvl="0" algn="ctr">
              <a:spcBef>
                <a:spcPts val="0"/>
              </a:spcBef>
            </a:pPr>
            <a:endParaRPr lang="en-US" sz="1000" u="sng" dirty="0">
              <a:solidFill>
                <a:srgbClr val="0066FF"/>
              </a:solidFill>
              <a:latin typeface="Seoge UI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850360" y="2486298"/>
          <a:ext cx="5898203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369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12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Seoge UI"/>
                        </a:rPr>
                        <a:t>Input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Seoge UI"/>
                        </a:rPr>
                        <a:t>Output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Seoge UI"/>
                        </a:rPr>
                        <a:t>Missing page numbers, 1993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Seoge UI"/>
                        </a:rPr>
                        <a:t>1993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Seoge UI"/>
                        </a:rPr>
                        <a:t>64-67, 1995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Seoge UI"/>
                        </a:rPr>
                        <a:t>1995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330262" y="3858333"/>
            <a:ext cx="53818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CC00CC"/>
                </a:solidFill>
                <a:latin typeface="Seoge UI"/>
              </a:rPr>
              <a:t>1</a:t>
            </a:r>
            <a:r>
              <a:rPr lang="en-US" sz="2400" baseline="30000" dirty="0">
                <a:solidFill>
                  <a:srgbClr val="CC00CC"/>
                </a:solidFill>
                <a:latin typeface="Seoge UI"/>
              </a:rPr>
              <a:t>st</a:t>
            </a:r>
            <a:r>
              <a:rPr lang="en-US" sz="2400" dirty="0">
                <a:latin typeface="Seoge UI"/>
              </a:rPr>
              <a:t> Number from </a:t>
            </a:r>
            <a:r>
              <a:rPr lang="en-US" sz="2400" dirty="0" smtClean="0">
                <a:latin typeface="Seoge UI"/>
              </a:rPr>
              <a:t>the left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CC00CC"/>
                </a:solidFill>
                <a:latin typeface="Seoge UI"/>
              </a:rPr>
              <a:t>1</a:t>
            </a:r>
            <a:r>
              <a:rPr lang="en-US" sz="2400" baseline="30000" dirty="0" smtClean="0">
                <a:solidFill>
                  <a:srgbClr val="CC00CC"/>
                </a:solidFill>
                <a:latin typeface="Seoge UI"/>
              </a:rPr>
              <a:t>st</a:t>
            </a:r>
            <a:r>
              <a:rPr lang="en-US" sz="2400" dirty="0" smtClean="0">
                <a:latin typeface="Seoge UI"/>
              </a:rPr>
              <a:t> Number from the right </a:t>
            </a:r>
            <a:endParaRPr lang="en-US" sz="2400" dirty="0">
              <a:latin typeface="Seoge U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6455" y="6237260"/>
            <a:ext cx="88650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600" i="1" dirty="0">
                <a:solidFill>
                  <a:srgbClr val="C00000"/>
                </a:solidFill>
                <a:latin typeface="Seoge UI"/>
              </a:rPr>
              <a:t>Learning to Learn Programs from Examples: Going Beyond Program Structure </a:t>
            </a:r>
            <a:r>
              <a:rPr lang="en-US" sz="1600" dirty="0" smtClean="0">
                <a:solidFill>
                  <a:srgbClr val="C00000"/>
                </a:solidFill>
                <a:latin typeface="Seoge UI"/>
              </a:rPr>
              <a:t>; </a:t>
            </a:r>
          </a:p>
          <a:p>
            <a:pPr>
              <a:spcBef>
                <a:spcPts val="0"/>
              </a:spcBef>
            </a:pPr>
            <a:r>
              <a:rPr lang="en-US" sz="1600" dirty="0" smtClean="0">
                <a:solidFill>
                  <a:srgbClr val="C00000"/>
                </a:solidFill>
                <a:latin typeface="Seoge UI"/>
              </a:rPr>
              <a:t>IJCAI 2017; Ellis, Gulwani</a:t>
            </a:r>
            <a:endParaRPr lang="en-US" sz="1600" dirty="0">
              <a:solidFill>
                <a:srgbClr val="C00000"/>
              </a:solidFill>
              <a:latin typeface="Seoge UI"/>
            </a:endParaRPr>
          </a:p>
        </p:txBody>
      </p:sp>
    </p:spTree>
    <p:extLst>
      <p:ext uri="{BB962C8B-B14F-4D97-AF65-F5344CB8AC3E}">
        <p14:creationId xmlns:p14="http://schemas.microsoft.com/office/powerpoint/2010/main" val="6731419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091" y="958174"/>
            <a:ext cx="2830749" cy="2264599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549" y="996258"/>
            <a:ext cx="8677073" cy="131371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Seoge UI"/>
              </a:rPr>
              <a:t>Prefer programs with simpler Kolmogorov complexity</a:t>
            </a:r>
          </a:p>
          <a:p>
            <a:r>
              <a:rPr lang="en-US" dirty="0">
                <a:latin typeface="Seoge UI"/>
              </a:rPr>
              <a:t>Prefer fewer constants.</a:t>
            </a:r>
          </a:p>
          <a:p>
            <a:r>
              <a:rPr lang="en-US" dirty="0">
                <a:latin typeface="Seoge UI"/>
              </a:rPr>
              <a:t>Prefer smaller constants.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oge UI"/>
              </a:rPr>
              <a:t>Challenges with Basic ranking scheme</a:t>
            </a:r>
          </a:p>
        </p:txBody>
      </p:sp>
      <p:sp>
        <p:nvSpPr>
          <p:cNvPr id="7" name="Rectangle 6"/>
          <p:cNvSpPr/>
          <p:nvPr/>
        </p:nvSpPr>
        <p:spPr>
          <a:xfrm>
            <a:off x="-48883" y="4874582"/>
            <a:ext cx="924176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400" dirty="0" smtClean="0">
                <a:solidFill>
                  <a:srgbClr val="C00000"/>
                </a:solidFill>
                <a:latin typeface="Seoge UI"/>
              </a:rPr>
              <a:t>What if the correct program has </a:t>
            </a:r>
            <a:r>
              <a:rPr lang="en-US" sz="2400" dirty="0">
                <a:solidFill>
                  <a:srgbClr val="C00000"/>
                </a:solidFill>
                <a:latin typeface="Seoge UI"/>
              </a:rPr>
              <a:t>l</a:t>
            </a:r>
            <a:r>
              <a:rPr lang="en-US" sz="2400" dirty="0" smtClean="0">
                <a:solidFill>
                  <a:srgbClr val="C00000"/>
                </a:solidFill>
                <a:latin typeface="Seoge UI"/>
              </a:rPr>
              <a:t>arger Kolmogorov complexity?</a:t>
            </a:r>
            <a:endParaRPr lang="en-US" sz="2400" dirty="0">
              <a:solidFill>
                <a:srgbClr val="C00000"/>
              </a:solidFill>
              <a:latin typeface="Seoge UI"/>
            </a:endParaRPr>
          </a:p>
          <a:p>
            <a:pPr lvl="0" algn="ctr">
              <a:spcBef>
                <a:spcPts val="0"/>
              </a:spcBef>
            </a:pPr>
            <a:endParaRPr lang="en-US" sz="1000" u="sng" dirty="0">
              <a:solidFill>
                <a:srgbClr val="0066FF"/>
              </a:solidFill>
              <a:latin typeface="Seoge UI"/>
            </a:endParaRPr>
          </a:p>
          <a:p>
            <a:pPr lvl="0" algn="ctr">
              <a:spcBef>
                <a:spcPts val="0"/>
              </a:spcBef>
            </a:pPr>
            <a:r>
              <a:rPr lang="en-US" sz="2400" u="sng" dirty="0">
                <a:solidFill>
                  <a:schemeClr val="accent6"/>
                </a:solidFill>
                <a:latin typeface="Seoge UI"/>
              </a:rPr>
              <a:t>Idea:</a:t>
            </a:r>
            <a:r>
              <a:rPr lang="en-US" sz="2400" dirty="0">
                <a:solidFill>
                  <a:schemeClr val="accent6"/>
                </a:solidFill>
                <a:latin typeface="Seoge UI"/>
              </a:rPr>
              <a:t> Examine </a:t>
            </a:r>
            <a:r>
              <a:rPr lang="en-US" sz="2400" dirty="0" smtClean="0">
                <a:solidFill>
                  <a:schemeClr val="accent6"/>
                </a:solidFill>
                <a:latin typeface="Seoge UI"/>
              </a:rPr>
              <a:t>data/trace </a:t>
            </a:r>
            <a:r>
              <a:rPr lang="en-US" sz="2400" dirty="0">
                <a:solidFill>
                  <a:schemeClr val="accent6"/>
                </a:solidFill>
                <a:latin typeface="Seoge UI"/>
              </a:rPr>
              <a:t>features (in addition to program features)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0505809"/>
              </p:ext>
            </p:extLst>
          </p:nvPr>
        </p:nvGraphicFramePr>
        <p:xfrm>
          <a:off x="850360" y="2486298"/>
          <a:ext cx="5898203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7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04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Seoge UI"/>
                        </a:rPr>
                        <a:t>Input v</a:t>
                      </a:r>
                      <a:endParaRPr lang="en-US" sz="2400" dirty="0">
                        <a:latin typeface="Seoge U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Seoge UI"/>
                        </a:rPr>
                        <a:t>Output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Seoge UI"/>
                        </a:rPr>
                        <a:t>[CPT-0123</a:t>
                      </a:r>
                      <a:endParaRPr lang="en-US" sz="2400" dirty="0">
                        <a:latin typeface="Seoge U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Seoge UI"/>
                        </a:rPr>
                        <a:t>[CPT-0123]</a:t>
                      </a:r>
                      <a:endParaRPr lang="en-US" sz="2400" dirty="0">
                        <a:latin typeface="Seoge U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Seoge UI"/>
                        </a:rPr>
                        <a:t>[CPT-456]</a:t>
                      </a:r>
                      <a:endParaRPr lang="en-US" sz="2400" dirty="0">
                        <a:latin typeface="Seoge U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Seoge UI"/>
                        </a:rPr>
                        <a:t>[CPT-456]</a:t>
                      </a:r>
                      <a:endParaRPr lang="en-US" sz="2400" dirty="0">
                        <a:latin typeface="Seoge U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330262" y="3858333"/>
                <a:ext cx="579339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latin typeface="Seoge UI"/>
                  </a:rPr>
                  <a:t>v + </a:t>
                </a:r>
                <a:r>
                  <a:rPr lang="en-US" sz="2400" dirty="0" smtClean="0">
                    <a:solidFill>
                      <a:srgbClr val="CC00CC"/>
                    </a:solidFill>
                    <a:latin typeface="Seoge UI"/>
                  </a:rPr>
                  <a:t>“]”</a:t>
                </a:r>
              </a:p>
              <a:p>
                <a:pPr marL="342900" indent="-342900"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2400" dirty="0" err="1" smtClean="0">
                    <a:latin typeface="Seoge UI"/>
                  </a:rPr>
                  <a:t>SubStr</a:t>
                </a:r>
                <a:r>
                  <a:rPr lang="en-US" sz="2400" dirty="0" smtClean="0">
                    <a:latin typeface="Seoge UI"/>
                  </a:rPr>
                  <a:t>(</a:t>
                </a:r>
                <a:r>
                  <a:rPr lang="en-US" sz="2400" dirty="0">
                    <a:latin typeface="Seoge UI"/>
                  </a:rPr>
                  <a:t>v</a:t>
                </a:r>
                <a:r>
                  <a:rPr lang="en-US" sz="2400" dirty="0" smtClean="0">
                    <a:latin typeface="Seoge UI"/>
                  </a:rPr>
                  <a:t>, </a:t>
                </a:r>
                <a:r>
                  <a:rPr lang="en-US" sz="2400" dirty="0" smtClean="0">
                    <a:solidFill>
                      <a:srgbClr val="CC00CC"/>
                    </a:solidFill>
                    <a:latin typeface="Seoge UI"/>
                  </a:rPr>
                  <a:t>0</a:t>
                </a:r>
                <a:r>
                  <a:rPr lang="en-US" sz="2400" dirty="0" smtClean="0">
                    <a:latin typeface="Seoge UI"/>
                  </a:rPr>
                  <a:t>, </a:t>
                </a:r>
                <a:r>
                  <a:rPr lang="en-US" sz="2400" dirty="0" err="1" smtClean="0">
                    <a:latin typeface="Seoge UI"/>
                  </a:rPr>
                  <a:t>Pos</a:t>
                </a:r>
                <a:r>
                  <a:rPr lang="en-US" sz="2400" dirty="0" smtClean="0">
                    <a:latin typeface="Seoge UI"/>
                  </a:rPr>
                  <a:t>(</a:t>
                </a:r>
                <a:r>
                  <a:rPr lang="en-US" sz="2400" dirty="0" err="1" smtClean="0">
                    <a:latin typeface="Seoge UI"/>
                  </a:rPr>
                  <a:t>v,number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400" dirty="0" smtClean="0">
                    <a:latin typeface="Seoge UI"/>
                  </a:rPr>
                  <a:t>,</a:t>
                </a:r>
                <a:r>
                  <a:rPr lang="en-US" sz="2400" dirty="0" smtClean="0">
                    <a:solidFill>
                      <a:srgbClr val="CC00CC"/>
                    </a:solidFill>
                    <a:latin typeface="Seoge UI"/>
                  </a:rPr>
                  <a:t>1</a:t>
                </a:r>
                <a:r>
                  <a:rPr lang="en-US" sz="2400" dirty="0" smtClean="0">
                    <a:latin typeface="Seoge UI"/>
                  </a:rPr>
                  <a:t>)) + </a:t>
                </a:r>
                <a:r>
                  <a:rPr lang="en-US" sz="2400" dirty="0" smtClean="0">
                    <a:solidFill>
                      <a:srgbClr val="CC00CC"/>
                    </a:solidFill>
                    <a:latin typeface="Seoge UI"/>
                  </a:rPr>
                  <a:t>“]”</a:t>
                </a:r>
                <a:endParaRPr lang="en-US" sz="2400" dirty="0">
                  <a:solidFill>
                    <a:srgbClr val="CC00CC"/>
                  </a:solidFill>
                  <a:latin typeface="Seoge UI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0262" y="3858333"/>
                <a:ext cx="5793390" cy="830997"/>
              </a:xfrm>
              <a:prstGeom prst="rect">
                <a:avLst/>
              </a:prstGeom>
              <a:blipFill>
                <a:blip r:embed="rId4"/>
                <a:stretch>
                  <a:fillRect l="-1367" t="-5147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-6455" y="6237260"/>
            <a:ext cx="88650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600" i="1" dirty="0">
                <a:solidFill>
                  <a:srgbClr val="C00000"/>
                </a:solidFill>
                <a:latin typeface="Seoge UI"/>
              </a:rPr>
              <a:t>Learning to Learn Programs from Examples: Going Beyond Program Structure </a:t>
            </a:r>
            <a:r>
              <a:rPr lang="en-US" sz="1600" dirty="0" smtClean="0">
                <a:solidFill>
                  <a:srgbClr val="C00000"/>
                </a:solidFill>
                <a:latin typeface="Seoge UI"/>
              </a:rPr>
              <a:t>; </a:t>
            </a:r>
          </a:p>
          <a:p>
            <a:pPr>
              <a:spcBef>
                <a:spcPts val="0"/>
              </a:spcBef>
            </a:pPr>
            <a:r>
              <a:rPr lang="en-US" sz="1600" dirty="0" smtClean="0">
                <a:solidFill>
                  <a:srgbClr val="C00000"/>
                </a:solidFill>
                <a:latin typeface="Seoge UI"/>
              </a:rPr>
              <a:t>IJCAI 2017; Ellis, Gulwani</a:t>
            </a:r>
            <a:endParaRPr lang="en-US" sz="1600" dirty="0">
              <a:solidFill>
                <a:srgbClr val="C00000"/>
              </a:solidFill>
              <a:latin typeface="Seoge UI"/>
            </a:endParaRPr>
          </a:p>
        </p:txBody>
      </p:sp>
    </p:spTree>
    <p:extLst>
      <p:ext uri="{BB962C8B-B14F-4D97-AF65-F5344CB8AC3E}">
        <p14:creationId xmlns:p14="http://schemas.microsoft.com/office/powerpoint/2010/main" val="42166830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082773"/>
            <a:ext cx="7772400" cy="5602749"/>
          </a:xfrm>
        </p:spPr>
        <p:txBody>
          <a:bodyPr/>
          <a:lstStyle/>
          <a:p>
            <a:pPr marL="0" indent="0">
              <a:buNone/>
            </a:pPr>
            <a:r>
              <a:rPr lang="en-US" sz="2000" u="sng" dirty="0" smtClean="0">
                <a:latin typeface="Segoe UI" panose="020B0502040204020203" pitchFamily="34" charset="0"/>
                <a:cs typeface="Segoe UI" panose="020B0502040204020203" pitchFamily="34" charset="0"/>
              </a:rPr>
              <a:t>Lecture 1:</a:t>
            </a:r>
          </a:p>
          <a:p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Applications</a:t>
            </a:r>
          </a:p>
          <a:p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DSLs </a:t>
            </a:r>
          </a:p>
          <a:p>
            <a:pPr marL="0" indent="0">
              <a:buNone/>
            </a:pPr>
            <a:endParaRPr lang="en-US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en-US" sz="2000" u="sng" dirty="0" smtClean="0">
                <a:latin typeface="Segoe UI" panose="020B0502040204020203" pitchFamily="34" charset="0"/>
                <a:cs typeface="Segoe UI" panose="020B0502040204020203" pitchFamily="34" charset="0"/>
              </a:rPr>
              <a:t>Lecture 2: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Search Algorithm</a:t>
            </a:r>
          </a:p>
          <a:p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Ambiguity Resolution</a:t>
            </a:r>
          </a:p>
          <a:p>
            <a:pPr lvl="1"/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Ranking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User interaction models</a:t>
            </a:r>
          </a:p>
          <a:p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Leveraging ML for improving </a:t>
            </a:r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synthesis</a:t>
            </a:r>
          </a:p>
          <a:p>
            <a:pPr marL="0" indent="0">
              <a:buNone/>
            </a:pPr>
            <a:endParaRPr lang="en-US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en-US" sz="2000" u="sng" dirty="0" smtClean="0">
                <a:latin typeface="Segoe UI" panose="020B0502040204020203" pitchFamily="34" charset="0"/>
                <a:cs typeface="Segoe UI" panose="020B0502040204020203" pitchFamily="34" charset="0"/>
              </a:rPr>
              <a:t>Lecture 3: </a:t>
            </a:r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Hands-on session</a:t>
            </a:r>
          </a:p>
          <a:p>
            <a:pPr marL="0" indent="0">
              <a:buNone/>
            </a:pPr>
            <a:endParaRPr lang="en-US" sz="10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en-US" sz="2000" u="sng" dirty="0" smtClean="0">
                <a:latin typeface="Segoe UI" panose="020B0502040204020203" pitchFamily="34" charset="0"/>
                <a:cs typeface="Segoe UI" panose="020B0502040204020203" pitchFamily="34" charset="0"/>
              </a:rPr>
              <a:t>Lecture 4: </a:t>
            </a:r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Miscellaneous related topics</a:t>
            </a:r>
          </a:p>
          <a:p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Programming using Natural Language</a:t>
            </a:r>
          </a:p>
          <a:p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Applications in computer-aided Education</a:t>
            </a:r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The Four Big Bets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Outline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1776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9463" y="1030615"/>
            <a:ext cx="6624537" cy="17218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“It's 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a great concept, but it can also lead to lots of bad data. 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I 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think many users will look at a few "flash filled" cells, 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and just 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assume that it 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worked. … Be 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very 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careful.”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Need for a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fall-back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mechanism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288" y="2874398"/>
            <a:ext cx="2032000" cy="2032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48" y="1021690"/>
            <a:ext cx="1867710" cy="2354258"/>
          </a:xfrm>
          <a:prstGeom prst="rect">
            <a:avLst/>
          </a:prstGeom>
        </p:spPr>
      </p:pic>
      <p:sp>
        <p:nvSpPr>
          <p:cNvPr id="7" name="Content Placeholder 1"/>
          <p:cNvSpPr txBox="1">
            <a:spLocks/>
          </p:cNvSpPr>
          <p:nvPr/>
        </p:nvSpPr>
        <p:spPr bwMode="auto">
          <a:xfrm>
            <a:off x="342630" y="5354993"/>
            <a:ext cx="7108757" cy="1285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kern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“most of the extracted data will be fine. But there might be exceptions that you don't notice unless you examine the results very carefully.”</a:t>
            </a:r>
            <a:endParaRPr lang="en-US" kern="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Rectangular Callout 7"/>
          <p:cNvSpPr/>
          <p:nvPr/>
        </p:nvSpPr>
        <p:spPr bwMode="auto">
          <a:xfrm>
            <a:off x="2441642" y="1061666"/>
            <a:ext cx="6587009" cy="1449421"/>
          </a:xfrm>
          <a:prstGeom prst="wedgeRectCallout">
            <a:avLst>
              <a:gd name="adj1" fmla="val 1530"/>
              <a:gd name="adj2" fmla="val 107466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9" name="Rectangular Callout 8"/>
          <p:cNvSpPr/>
          <p:nvPr/>
        </p:nvSpPr>
        <p:spPr bwMode="auto">
          <a:xfrm>
            <a:off x="342630" y="5207727"/>
            <a:ext cx="7013644" cy="1449421"/>
          </a:xfrm>
          <a:prstGeom prst="wedgeRectCallout">
            <a:avLst>
              <a:gd name="adj1" fmla="val -833"/>
              <a:gd name="adj2" fmla="val -103943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6614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07" y="1911969"/>
            <a:ext cx="1649095" cy="1649095"/>
          </a:xfrm>
          <a:prstGeom prst="rect">
            <a:avLst/>
          </a:prstGeom>
          <a:ln>
            <a:noFill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oge UI"/>
              </a:rPr>
              <a:t>Programming-by-Examples Architecture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683" y="2628486"/>
            <a:ext cx="10977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Seoge UI"/>
                <a:ea typeface="MingLiU_HKSCS-ExtB" panose="02020500000000000000" pitchFamily="18" charset="-120"/>
                <a:cs typeface="Segoe UI Semilight" panose="020B0402040204020203" pitchFamily="34" charset="0"/>
              </a:rPr>
              <a:t>Example based Intent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11556" y="2782447"/>
            <a:ext cx="2355421" cy="61555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700" dirty="0">
                <a:solidFill>
                  <a:srgbClr val="000000"/>
                </a:solidFill>
                <a:latin typeface="Seoge UI"/>
                <a:ea typeface="MingLiU_HKSCS-ExtB" panose="02020500000000000000" pitchFamily="18" charset="-120"/>
                <a:cs typeface="Segoe UI Semilight" panose="020B0402040204020203" pitchFamily="34" charset="0"/>
              </a:rPr>
              <a:t>Ranked Program set </a:t>
            </a:r>
          </a:p>
          <a:p>
            <a:pPr>
              <a:spcBef>
                <a:spcPts val="0"/>
              </a:spcBef>
            </a:pPr>
            <a:r>
              <a:rPr lang="en-US" sz="1700" dirty="0">
                <a:solidFill>
                  <a:srgbClr val="000000"/>
                </a:solidFill>
                <a:latin typeface="Seoge UI"/>
                <a:ea typeface="MingLiU_HKSCS-ExtB" panose="02020500000000000000" pitchFamily="18" charset="-120"/>
                <a:cs typeface="Segoe UI Semilight" panose="020B0402040204020203" pitchFamily="34" charset="0"/>
              </a:rPr>
              <a:t>(a sub-DSL of D</a:t>
            </a:r>
            <a:r>
              <a:rPr lang="en-US" sz="1700" dirty="0">
                <a:solidFill>
                  <a:srgbClr val="000000"/>
                </a:solidFill>
                <a:ea typeface="MingLiU_HKSCS-ExtB" panose="02020500000000000000" pitchFamily="18" charset="-120"/>
                <a:cs typeface="Segoe UI Semilight" panose="020B0402040204020203" pitchFamily="34" charset="0"/>
              </a:rPr>
              <a:t>)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914775" y="3099384"/>
            <a:ext cx="439929" cy="113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0" idx="3"/>
            <a:endCxn id="11" idx="1"/>
          </p:cNvCxnSpPr>
          <p:nvPr/>
        </p:nvCxnSpPr>
        <p:spPr>
          <a:xfrm flipV="1">
            <a:off x="3157699" y="3090224"/>
            <a:ext cx="353857" cy="91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976092" y="4569049"/>
            <a:ext cx="163231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Seoge UI"/>
                <a:ea typeface="MingLiU_HKSCS-ExtB" panose="02020500000000000000" pitchFamily="18" charset="-120"/>
                <a:cs typeface="Segoe UI Semilight" panose="020B0402040204020203" pitchFamily="34" charset="0"/>
              </a:rPr>
              <a:t>Test inputs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581048" y="2835975"/>
            <a:ext cx="1643188" cy="715841"/>
          </a:xfrm>
          <a:prstGeom prst="rect">
            <a:avLst/>
          </a:prstGeom>
          <a:noFill/>
          <a:ln>
            <a:noFill/>
          </a:ln>
        </p:spPr>
        <p:txBody>
          <a:bodyPr wrap="square" lIns="134464" tIns="107571" rIns="134464" bIns="107571" rtlCol="0">
            <a:spAutoFit/>
          </a:bodyPr>
          <a:lstStyle/>
          <a:p>
            <a:pPr algn="ctr">
              <a:lnSpc>
                <a:spcPct val="90000"/>
              </a:lnSpc>
              <a:spcAft>
                <a:spcPts val="441"/>
              </a:spcAft>
            </a:pPr>
            <a:r>
              <a:rPr lang="en-US" sz="1800" dirty="0">
                <a:solidFill>
                  <a:srgbClr val="000000"/>
                </a:solidFill>
                <a:latin typeface="Seoge UI"/>
              </a:rPr>
              <a:t>Intended Program in D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80603" y="5642642"/>
            <a:ext cx="2578453" cy="715841"/>
          </a:xfrm>
          <a:prstGeom prst="rect">
            <a:avLst/>
          </a:prstGeom>
          <a:noFill/>
          <a:ln>
            <a:noFill/>
          </a:ln>
        </p:spPr>
        <p:txBody>
          <a:bodyPr wrap="square" lIns="134464" tIns="107571" rIns="134464" bIns="107571" rtlCol="0">
            <a:spAutoFit/>
          </a:bodyPr>
          <a:lstStyle/>
          <a:p>
            <a:pPr>
              <a:lnSpc>
                <a:spcPct val="90000"/>
              </a:lnSpc>
              <a:spcAft>
                <a:spcPts val="441"/>
              </a:spcAft>
            </a:pPr>
            <a:r>
              <a:rPr lang="en-US" sz="1800" dirty="0">
                <a:solidFill>
                  <a:srgbClr val="000000"/>
                </a:solidFill>
                <a:latin typeface="Seoge UI"/>
              </a:rPr>
              <a:t>Intended Program in R/Python/C#/C++/…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590794" y="4299128"/>
            <a:ext cx="1459688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8D7"/>
                </a:solidFill>
                <a:latin typeface="Seoge UI"/>
              </a:rPr>
              <a:t>Translator</a:t>
            </a:r>
          </a:p>
        </p:txBody>
      </p:sp>
      <p:cxnSp>
        <p:nvCxnSpPr>
          <p:cNvPr id="23" name="Straight Arrow Connector 22"/>
          <p:cNvCxnSpPr>
            <a:endCxn id="22" idx="0"/>
          </p:cNvCxnSpPr>
          <p:nvPr/>
        </p:nvCxnSpPr>
        <p:spPr>
          <a:xfrm>
            <a:off x="8297077" y="3551816"/>
            <a:ext cx="23561" cy="747312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22" idx="2"/>
          </p:cNvCxnSpPr>
          <p:nvPr/>
        </p:nvCxnSpPr>
        <p:spPr>
          <a:xfrm>
            <a:off x="8320638" y="4699238"/>
            <a:ext cx="9570" cy="943404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3478" y="2178391"/>
            <a:ext cx="1304940" cy="1445849"/>
          </a:xfrm>
          <a:prstGeom prst="rect">
            <a:avLst/>
          </a:prstGeom>
          <a:ln>
            <a:noFill/>
          </a:ln>
        </p:spPr>
      </p:pic>
      <p:cxnSp>
        <p:nvCxnSpPr>
          <p:cNvPr id="30" name="Straight Arrow Connector 29"/>
          <p:cNvCxnSpPr>
            <a:stCxn id="43" idx="3"/>
          </p:cNvCxnSpPr>
          <p:nvPr/>
        </p:nvCxnSpPr>
        <p:spPr>
          <a:xfrm flipV="1">
            <a:off x="7408062" y="3110768"/>
            <a:ext cx="360024" cy="271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6649822" y="4111874"/>
            <a:ext cx="1" cy="428861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1498490" y="3396306"/>
            <a:ext cx="15247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>
                <a:solidFill>
                  <a:srgbClr val="0078D7"/>
                </a:solidFill>
                <a:latin typeface="Seoge UI"/>
              </a:rPr>
              <a:t>Program 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0078D7"/>
                </a:solidFill>
                <a:latin typeface="Seoge UI"/>
              </a:rPr>
              <a:t>Synthesizer</a:t>
            </a:r>
          </a:p>
        </p:txBody>
      </p:sp>
      <p:sp>
        <p:nvSpPr>
          <p:cNvPr id="42" name="Rectangle 41"/>
          <p:cNvSpPr/>
          <p:nvPr/>
        </p:nvSpPr>
        <p:spPr>
          <a:xfrm>
            <a:off x="5943540" y="3635839"/>
            <a:ext cx="14269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78D7"/>
                </a:solidFill>
                <a:latin typeface="Seoge UI"/>
              </a:rPr>
              <a:t>Debugging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506115" y="1435387"/>
            <a:ext cx="2006635" cy="466542"/>
          </a:xfrm>
          <a:prstGeom prst="rect">
            <a:avLst/>
          </a:prstGeom>
          <a:noFill/>
        </p:spPr>
        <p:txBody>
          <a:bodyPr wrap="square" lIns="134464" tIns="107571" rIns="134464" bIns="107571" rtlCol="0">
            <a:spAutoFit/>
          </a:bodyPr>
          <a:lstStyle/>
          <a:p>
            <a:pPr>
              <a:lnSpc>
                <a:spcPct val="90000"/>
              </a:lnSpc>
              <a:spcAft>
                <a:spcPts val="441"/>
              </a:spcAft>
            </a:pPr>
            <a:r>
              <a:rPr lang="en-US" sz="1800" dirty="0">
                <a:solidFill>
                  <a:srgbClr val="000000"/>
                </a:solidFill>
                <a:latin typeface="Seoge UI"/>
              </a:rPr>
              <a:t>Refined Intent</a:t>
            </a:r>
          </a:p>
        </p:txBody>
      </p:sp>
      <p:cxnSp>
        <p:nvCxnSpPr>
          <p:cNvPr id="87" name="Straight Arrow Connector 86"/>
          <p:cNvCxnSpPr>
            <a:endCxn id="43" idx="1"/>
          </p:cNvCxnSpPr>
          <p:nvPr/>
        </p:nvCxnSpPr>
        <p:spPr>
          <a:xfrm>
            <a:off x="5417748" y="3110767"/>
            <a:ext cx="476386" cy="27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 bwMode="auto">
          <a:xfrm>
            <a:off x="1365095" y="2094575"/>
            <a:ext cx="1792604" cy="2009617"/>
          </a:xfrm>
          <a:prstGeom prst="rect">
            <a:avLst/>
          </a:prstGeom>
          <a:noFill/>
          <a:ln w="3175"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34290" rIns="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647">
              <a:spcBef>
                <a:spcPct val="0"/>
              </a:spcBef>
            </a:pPr>
            <a:endParaRPr lang="en-US" sz="147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5894134" y="2122782"/>
            <a:ext cx="1513928" cy="1981409"/>
          </a:xfrm>
          <a:prstGeom prst="rect">
            <a:avLst/>
          </a:prstGeom>
          <a:noFill/>
          <a:ln w="3175"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34290" rIns="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647">
              <a:spcBef>
                <a:spcPct val="0"/>
              </a:spcBef>
            </a:pPr>
            <a:endParaRPr lang="en-US" sz="147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cxnSp>
        <p:nvCxnSpPr>
          <p:cNvPr id="101" name="Elbow Connector 100"/>
          <p:cNvCxnSpPr>
            <a:stCxn id="43" idx="0"/>
          </p:cNvCxnSpPr>
          <p:nvPr/>
        </p:nvCxnSpPr>
        <p:spPr bwMode="auto">
          <a:xfrm rot="16200000" flipV="1">
            <a:off x="4394733" y="-133584"/>
            <a:ext cx="12700" cy="4512731"/>
          </a:xfrm>
          <a:prstGeom prst="bentConnector4">
            <a:avLst>
              <a:gd name="adj1" fmla="val 5318181"/>
              <a:gd name="adj2" fmla="val 99833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8" name="Slide Number Placeholder 2"/>
          <p:cNvSpPr txBox="1">
            <a:spLocks/>
          </p:cNvSpPr>
          <p:nvPr/>
        </p:nvSpPr>
        <p:spPr>
          <a:xfrm>
            <a:off x="7123652" y="6450435"/>
            <a:ext cx="19050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5D07661B-1E0D-4001-BF89-AF1DFB53F904}" type="slidenum"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>
                <a:defRPr/>
              </a:pPr>
              <a:t>23</a:t>
            </a:fld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880811" y="4798759"/>
            <a:ext cx="111646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Seoge UI"/>
              </a:rPr>
              <a:t>Witnes</a:t>
            </a:r>
            <a:r>
              <a:rPr lang="en-US" sz="1800" dirty="0" smtClean="0">
                <a:solidFill>
                  <a:srgbClr val="000000"/>
                </a:solidFill>
                <a:latin typeface="Seoge UI"/>
              </a:rPr>
              <a:t>s functions</a:t>
            </a:r>
            <a:endParaRPr lang="en-US" sz="1800" dirty="0" smtClean="0">
              <a:solidFill>
                <a:srgbClr val="000000"/>
              </a:solidFill>
              <a:latin typeface="Seoge UI"/>
            </a:endParaRPr>
          </a:p>
        </p:txBody>
      </p:sp>
      <p:cxnSp>
        <p:nvCxnSpPr>
          <p:cNvPr id="32" name="Straight Arrow Connector 31"/>
          <p:cNvCxnSpPr>
            <a:stCxn id="31" idx="0"/>
          </p:cNvCxnSpPr>
          <p:nvPr/>
        </p:nvCxnSpPr>
        <p:spPr>
          <a:xfrm flipH="1" flipV="1">
            <a:off x="2876356" y="4104191"/>
            <a:ext cx="562686" cy="6945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37" idx="0"/>
          </p:cNvCxnSpPr>
          <p:nvPr/>
        </p:nvCxnSpPr>
        <p:spPr>
          <a:xfrm flipV="1">
            <a:off x="1028925" y="4104191"/>
            <a:ext cx="609232" cy="6943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11515" y="4798577"/>
            <a:ext cx="1034819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Seoge UI"/>
              </a:rPr>
              <a:t>Ranking</a:t>
            </a:r>
            <a:r>
              <a:rPr lang="en-US" sz="1800" dirty="0">
                <a:solidFill>
                  <a:srgbClr val="000000"/>
                </a:solidFill>
                <a:latin typeface="Seoge UI"/>
                <a:ea typeface="MingLiU_HKSCS-ExtB" panose="02020500000000000000" pitchFamily="18" charset="-120"/>
                <a:cs typeface="Segoe UI Semilight" panose="020B0402040204020203" pitchFamily="34" charset="0"/>
              </a:rPr>
              <a:t> </a:t>
            </a:r>
            <a:r>
              <a:rPr lang="en-US" sz="1800" dirty="0" smtClean="0">
                <a:solidFill>
                  <a:srgbClr val="000000"/>
                </a:solidFill>
                <a:latin typeface="Seoge UI"/>
                <a:ea typeface="MingLiU_HKSCS-ExtB" panose="02020500000000000000" pitchFamily="18" charset="-120"/>
                <a:cs typeface="Segoe UI Semilight" panose="020B0402040204020203" pitchFamily="34" charset="0"/>
              </a:rPr>
              <a:t>function</a:t>
            </a:r>
            <a:endParaRPr lang="en-US" sz="1800" dirty="0">
              <a:solidFill>
                <a:srgbClr val="000000"/>
              </a:solidFill>
              <a:latin typeface="Seoge UI"/>
              <a:ea typeface="MingLiU_HKSCS-ExtB" panose="02020500000000000000" pitchFamily="18" charset="-120"/>
              <a:cs typeface="Segoe UI Semilight" panose="020B0402040204020203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774653" y="4809712"/>
            <a:ext cx="86965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Seoge UI"/>
              </a:rPr>
              <a:t>DSL D</a:t>
            </a:r>
            <a:endParaRPr lang="en-US" sz="1800" dirty="0">
              <a:solidFill>
                <a:srgbClr val="000000"/>
              </a:solidFill>
              <a:latin typeface="Seoge UI"/>
              <a:ea typeface="MingLiU_HKSCS-ExtB" panose="02020500000000000000" pitchFamily="18" charset="-120"/>
              <a:cs typeface="Segoe UI Semilight" panose="020B0402040204020203" pitchFamily="34" charset="0"/>
            </a:endParaRPr>
          </a:p>
        </p:txBody>
      </p:sp>
      <p:cxnSp>
        <p:nvCxnSpPr>
          <p:cNvPr id="40" name="Straight Arrow Connector 39"/>
          <p:cNvCxnSpPr>
            <a:stCxn id="39" idx="0"/>
          </p:cNvCxnSpPr>
          <p:nvPr/>
        </p:nvCxnSpPr>
        <p:spPr>
          <a:xfrm flipH="1" flipV="1">
            <a:off x="2206842" y="4105860"/>
            <a:ext cx="2638" cy="70385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290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/>
      <p:bldP spid="22" grpId="0" animBg="1"/>
      <p:bldP spid="42" grpId="0"/>
      <p:bldP spid="67" grpId="0"/>
      <p:bldP spid="4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911" y="970327"/>
            <a:ext cx="2247089" cy="2805236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69" y="1106515"/>
            <a:ext cx="8564368" cy="5207732"/>
          </a:xfrm>
        </p:spPr>
        <p:txBody>
          <a:bodyPr/>
          <a:lstStyle/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Make it easy to inspect output correctness</a:t>
            </a:r>
          </a:p>
          <a:p>
            <a:pPr lvl="1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User can accordingly provide more examples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z="10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Show programs</a:t>
            </a:r>
          </a:p>
          <a:p>
            <a:pPr lvl="1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in any desired 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programming language; in English</a:t>
            </a:r>
          </a:p>
          <a:p>
            <a:pPr lvl="1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Enable effective navigation between programs</a:t>
            </a:r>
          </a:p>
          <a:p>
            <a:endParaRPr lang="en-US" sz="10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Computer initiated interactivity (Active learning)</a:t>
            </a:r>
          </a:p>
          <a:p>
            <a:pPr lvl="1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Cluster 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inputs/outputs 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based on syntactic patterns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lvl="1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Highlight less confident entries in the output based on </a:t>
            </a:r>
            <a:r>
              <a:rPr lang="en-US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distinguishing inputs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1887" y="304800"/>
            <a:ext cx="8886765" cy="609600"/>
          </a:xfrm>
        </p:spPr>
        <p:txBody>
          <a:bodyPr/>
          <a:lstStyle/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User Interaction Models for Ambiguity Resolution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1887" y="6246241"/>
            <a:ext cx="88145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i="1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“</a:t>
            </a:r>
            <a:r>
              <a:rPr lang="en-US" sz="1800" i="1" dirty="0" err="1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FlashProfile</a:t>
            </a:r>
            <a:r>
              <a:rPr lang="en-US" sz="1800" i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 Interactive Synthesis of Syntactic </a:t>
            </a:r>
            <a:r>
              <a:rPr lang="en-US" sz="1800" i="1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Profiles”,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C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[Under submission] Padhi, Jain, Perelman, Polozov, Gulwani, Millstein</a:t>
            </a:r>
            <a:endParaRPr lang="en-US" sz="1800" dirty="0">
              <a:solidFill>
                <a:srgbClr val="C00000"/>
              </a:solidFill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1887" y="5497813"/>
            <a:ext cx="88145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C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“</a:t>
            </a:r>
            <a:r>
              <a:rPr lang="en-US" sz="1800" i="1" dirty="0" smtClean="0">
                <a:solidFill>
                  <a:srgbClr val="C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User </a:t>
            </a:r>
            <a:r>
              <a:rPr lang="en-US" sz="1800" i="1" dirty="0">
                <a:solidFill>
                  <a:srgbClr val="C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Interaction Models for Disambiguation in Programming by </a:t>
            </a:r>
            <a:r>
              <a:rPr lang="en-US" sz="1800" i="1" dirty="0" smtClean="0">
                <a:solidFill>
                  <a:srgbClr val="C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Example</a:t>
            </a:r>
            <a:r>
              <a:rPr lang="en-US" sz="1800" dirty="0" smtClean="0">
                <a:solidFill>
                  <a:srgbClr val="C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”,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C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[</a:t>
            </a:r>
            <a:r>
              <a:rPr lang="en-US" sz="1800" dirty="0" smtClean="0">
                <a:solidFill>
                  <a:srgbClr val="C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UIST 2015] Mayer, Soares, Grechkin, Le, Marron, Polozov, Singh, Zorn, Gulwani</a:t>
            </a:r>
            <a:endParaRPr lang="en-US" sz="1800" dirty="0">
              <a:solidFill>
                <a:srgbClr val="C00000"/>
              </a:solidFill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0380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4000" dirty="0" err="1" smtClean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FlashExtract</a:t>
            </a:r>
            <a:r>
              <a:rPr lang="en-US" sz="4000" dirty="0" smtClean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Demo</a:t>
            </a:r>
          </a:p>
          <a:p>
            <a:pPr marL="0" indent="0" algn="ctr">
              <a:buNone/>
            </a:pPr>
            <a:r>
              <a:rPr lang="en-US" sz="4000" dirty="0" smtClean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(User Interaction Models)</a:t>
            </a:r>
            <a:endParaRPr lang="en-US" sz="4000" dirty="0">
              <a:solidFill>
                <a:schemeClr val="accent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8938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082773"/>
            <a:ext cx="7772400" cy="5602749"/>
          </a:xfrm>
        </p:spPr>
        <p:txBody>
          <a:bodyPr/>
          <a:lstStyle/>
          <a:p>
            <a:pPr marL="0" indent="0">
              <a:buNone/>
            </a:pPr>
            <a:r>
              <a:rPr lang="en-US" sz="2000" u="sng" dirty="0" smtClean="0">
                <a:latin typeface="Segoe UI" panose="020B0502040204020203" pitchFamily="34" charset="0"/>
                <a:cs typeface="Segoe UI" panose="020B0502040204020203" pitchFamily="34" charset="0"/>
              </a:rPr>
              <a:t>Lecture 1:</a:t>
            </a:r>
          </a:p>
          <a:p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Applications</a:t>
            </a:r>
          </a:p>
          <a:p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DSLs </a:t>
            </a:r>
          </a:p>
          <a:p>
            <a:pPr marL="0" indent="0">
              <a:buNone/>
            </a:pPr>
            <a:endParaRPr lang="en-US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en-US" sz="2000" u="sng" dirty="0" smtClean="0">
                <a:latin typeface="Segoe UI" panose="020B0502040204020203" pitchFamily="34" charset="0"/>
                <a:cs typeface="Segoe UI" panose="020B0502040204020203" pitchFamily="34" charset="0"/>
              </a:rPr>
              <a:t>Lecture 2: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Search Algorithm</a:t>
            </a:r>
          </a:p>
          <a:p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Ambiguity Resolution</a:t>
            </a:r>
          </a:p>
          <a:p>
            <a:pPr lvl="1"/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Ranking</a:t>
            </a:r>
          </a:p>
          <a:p>
            <a:pPr lvl="1"/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User interaction models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Leveraging ML for improving </a:t>
            </a:r>
            <a:r>
              <a:rPr lang="en-US" sz="2000" dirty="0" smtClean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synthesis</a:t>
            </a:r>
          </a:p>
          <a:p>
            <a:pPr marL="0" indent="0">
              <a:buNone/>
            </a:pPr>
            <a:endParaRPr lang="en-US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en-US" sz="2000" u="sng" dirty="0" smtClean="0">
                <a:latin typeface="Segoe UI" panose="020B0502040204020203" pitchFamily="34" charset="0"/>
                <a:cs typeface="Segoe UI" panose="020B0502040204020203" pitchFamily="34" charset="0"/>
              </a:rPr>
              <a:t>Lecture 3: </a:t>
            </a:r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Hands-on session</a:t>
            </a:r>
          </a:p>
          <a:p>
            <a:pPr marL="0" indent="0">
              <a:buNone/>
            </a:pPr>
            <a:endParaRPr lang="en-US" sz="10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en-US" sz="2000" u="sng" dirty="0" smtClean="0">
                <a:latin typeface="Segoe UI" panose="020B0502040204020203" pitchFamily="34" charset="0"/>
                <a:cs typeface="Segoe UI" panose="020B0502040204020203" pitchFamily="34" charset="0"/>
              </a:rPr>
              <a:t>Lecture 4: </a:t>
            </a:r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Miscellaneous related topics</a:t>
            </a:r>
          </a:p>
          <a:p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Programming using Natural Language</a:t>
            </a:r>
          </a:p>
          <a:p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Applications in computer-aided Education</a:t>
            </a:r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The Four Big Bets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Outline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8204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9816">
            <a:off x="4770577" y="1453525"/>
            <a:ext cx="530209" cy="39714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586">
            <a:off x="2299249" y="1454989"/>
            <a:ext cx="558402" cy="41826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95" y="1161821"/>
            <a:ext cx="2057825" cy="1727027"/>
          </a:xfrm>
          <a:prstGeom prst="rect">
            <a:avLst/>
          </a:prstGeom>
        </p:spPr>
      </p:pic>
      <p:sp>
        <p:nvSpPr>
          <p:cNvPr id="31" name="Arrow: Right 30"/>
          <p:cNvSpPr/>
          <p:nvPr/>
        </p:nvSpPr>
        <p:spPr>
          <a:xfrm>
            <a:off x="2025565" y="1887310"/>
            <a:ext cx="996259" cy="199739"/>
          </a:xfrm>
          <a:prstGeom prst="rightArrow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>
              <a:solidFill>
                <a:schemeClr val="tx1"/>
              </a:solidFill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309" y="1104696"/>
            <a:ext cx="771531" cy="182167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022" y="1084083"/>
            <a:ext cx="778675" cy="1814526"/>
          </a:xfrm>
          <a:prstGeom prst="rect">
            <a:avLst/>
          </a:prstGeom>
        </p:spPr>
      </p:pic>
      <p:sp>
        <p:nvSpPr>
          <p:cNvPr id="36" name="Arrow: Right 35"/>
          <p:cNvSpPr/>
          <p:nvPr/>
        </p:nvSpPr>
        <p:spPr>
          <a:xfrm>
            <a:off x="4570064" y="1903482"/>
            <a:ext cx="852033" cy="221030"/>
          </a:xfrm>
          <a:prstGeom prst="rightArrow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/>
          </a:p>
        </p:txBody>
      </p:sp>
      <p:sp>
        <p:nvSpPr>
          <p:cNvPr id="5" name="TextBox 4"/>
          <p:cNvSpPr txBox="1"/>
          <p:nvPr/>
        </p:nvSpPr>
        <p:spPr>
          <a:xfrm>
            <a:off x="8553" y="2926366"/>
            <a:ext cx="26436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PBE component</a:t>
            </a:r>
            <a:endParaRPr lang="en-US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ts val="0"/>
              </a:spcBef>
            </a:pP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or, more generally, some intelligent software component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56937" y="2987168"/>
            <a:ext cx="1298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Logical strategies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92313" y="2994863"/>
            <a:ext cx="12534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Creative heuristics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311522" y="2978388"/>
            <a:ext cx="9741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Model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728165" y="2961552"/>
            <a:ext cx="125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Features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522283" y="3737327"/>
            <a:ext cx="1342667" cy="544087"/>
          </a:xfrm>
          <a:prstGeom prst="line">
            <a:avLst/>
          </a:prstGeom>
          <a:ln w="19050" cap="flat" cmpd="sng" algn="ctr">
            <a:solidFill>
              <a:srgbClr val="00964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4986751" y="3500410"/>
            <a:ext cx="1406697" cy="754607"/>
          </a:xfrm>
          <a:prstGeom prst="line">
            <a:avLst/>
          </a:prstGeom>
          <a:ln w="19050" cap="flat" cmpd="sng" algn="ctr">
            <a:solidFill>
              <a:srgbClr val="00964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534182" y="4108335"/>
            <a:ext cx="2463573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Can be learned and maintained by ML-backed runtime</a:t>
            </a:r>
            <a:endParaRPr lang="en-US" dirty="0">
              <a:solidFill>
                <a:srgbClr val="0070C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193616" y="4315992"/>
            <a:ext cx="1573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Written by </a:t>
            </a:r>
            <a:r>
              <a:rPr lang="en-US" dirty="0" smtClean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developers</a:t>
            </a:r>
            <a:endParaRPr lang="en-US" dirty="0">
              <a:solidFill>
                <a:srgbClr val="00B05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8" name="Straight Arrow Connector 17"/>
          <p:cNvCxnSpPr>
            <a:stCxn id="15" idx="2"/>
            <a:endCxn id="11" idx="0"/>
          </p:cNvCxnSpPr>
          <p:nvPr/>
        </p:nvCxnSpPr>
        <p:spPr>
          <a:xfrm>
            <a:off x="7747046" y="3301554"/>
            <a:ext cx="18923" cy="80678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5499145" y="1217731"/>
            <a:ext cx="2962234" cy="1698095"/>
            <a:chOff x="7521577" y="1669181"/>
            <a:chExt cx="3949645" cy="2264127"/>
          </a:xfrm>
        </p:grpSpPr>
        <p:grpSp>
          <p:nvGrpSpPr>
            <p:cNvPr id="33" name="Group 32"/>
            <p:cNvGrpSpPr/>
            <p:nvPr/>
          </p:nvGrpSpPr>
          <p:grpSpPr>
            <a:xfrm>
              <a:off x="7521577" y="1669181"/>
              <a:ext cx="3949645" cy="2264127"/>
              <a:chOff x="1524517" y="1479471"/>
              <a:chExt cx="3949645" cy="2264127"/>
            </a:xfrm>
          </p:grpSpPr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524517" y="1479471"/>
                <a:ext cx="3949645" cy="2264127"/>
              </a:xfrm>
              <a:prstGeom prst="rect">
                <a:avLst/>
              </a:prstGeom>
            </p:spPr>
          </p:pic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01055">
                <a:off x="3522069" y="1781057"/>
                <a:ext cx="1386532" cy="1438124"/>
              </a:xfrm>
              <a:prstGeom prst="rect">
                <a:avLst/>
              </a:prstGeom>
            </p:spPr>
          </p:pic>
          <p:pic>
            <p:nvPicPr>
              <p:cNvPr id="39" name="Picture 38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1957">
                <a:off x="4988471" y="1938091"/>
                <a:ext cx="226693" cy="810597"/>
              </a:xfrm>
              <a:prstGeom prst="rect">
                <a:avLst/>
              </a:prstGeom>
            </p:spPr>
          </p:pic>
        </p:grpSp>
        <p:cxnSp>
          <p:nvCxnSpPr>
            <p:cNvPr id="29" name="Straight Connector 28"/>
            <p:cNvCxnSpPr/>
            <p:nvPr/>
          </p:nvCxnSpPr>
          <p:spPr>
            <a:xfrm>
              <a:off x="9031183" y="1687881"/>
              <a:ext cx="467620" cy="188900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“PL 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meets 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ML” in PBE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2547" y="4980495"/>
            <a:ext cx="88852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Advantages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Better models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Less time to author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Online adaptation, personalization</a:t>
            </a:r>
            <a:endParaRPr lang="en-US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" name="Content Placeholder 4"/>
          <p:cNvSpPr txBox="1">
            <a:spLocks/>
          </p:cNvSpPr>
          <p:nvPr/>
        </p:nvSpPr>
        <p:spPr bwMode="auto">
          <a:xfrm>
            <a:off x="-14632" y="6505423"/>
            <a:ext cx="9158632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700" i="1" kern="0" dirty="0" smtClean="0">
                <a:solidFill>
                  <a:srgbClr val="C00000"/>
                </a:solidFill>
                <a:latin typeface="Seoge UI"/>
                <a:ea typeface="Calibri" panose="020F0502020204030204" pitchFamily="34" charset="0"/>
                <a:cs typeface="Consolas" panose="020B0609020204030204" pitchFamily="49" charset="0"/>
              </a:rPr>
              <a:t>“Programming by Examples: PL meets ML”; </a:t>
            </a:r>
            <a:r>
              <a:rPr lang="en-US" sz="1700" kern="0" dirty="0" smtClean="0">
                <a:solidFill>
                  <a:srgbClr val="C00000"/>
                </a:solidFill>
                <a:latin typeface="Seoge UI"/>
                <a:ea typeface="Calibri" panose="020F0502020204030204" pitchFamily="34" charset="0"/>
                <a:cs typeface="Consolas" panose="020B0609020204030204" pitchFamily="49" charset="0"/>
              </a:rPr>
              <a:t>Gulwani</a:t>
            </a:r>
            <a:r>
              <a:rPr lang="en-US" sz="1700" kern="0" dirty="0" smtClean="0">
                <a:solidFill>
                  <a:srgbClr val="C00000"/>
                </a:solidFill>
                <a:latin typeface="Seoge UI"/>
                <a:ea typeface="Calibri" panose="020F0502020204030204" pitchFamily="34" charset="0"/>
                <a:cs typeface="Consolas" panose="020B0609020204030204" pitchFamily="49" charset="0"/>
              </a:rPr>
              <a:t>, </a:t>
            </a:r>
            <a:r>
              <a:rPr lang="en-US" sz="1700" kern="0" dirty="0" smtClean="0">
                <a:solidFill>
                  <a:srgbClr val="C00000"/>
                </a:solidFill>
                <a:latin typeface="Seoge UI"/>
                <a:ea typeface="Calibri" panose="020F0502020204030204" pitchFamily="34" charset="0"/>
                <a:cs typeface="Consolas" panose="020B0609020204030204" pitchFamily="49" charset="0"/>
              </a:rPr>
              <a:t>Jain; Invited Talk paper at APLAS </a:t>
            </a:r>
            <a:r>
              <a:rPr lang="en-US" sz="1700" kern="0" dirty="0" smtClean="0">
                <a:solidFill>
                  <a:srgbClr val="C00000"/>
                </a:solidFill>
                <a:latin typeface="Seoge UI"/>
                <a:ea typeface="Calibri" panose="020F0502020204030204" pitchFamily="34" charset="0"/>
                <a:cs typeface="Consolas" panose="020B0609020204030204" pitchFamily="49" charset="0"/>
              </a:rPr>
              <a:t>2017</a:t>
            </a:r>
            <a:endParaRPr lang="en-US" sz="1700" kern="0" dirty="0">
              <a:solidFill>
                <a:srgbClr val="C00000"/>
              </a:solidFill>
              <a:latin typeface="Seoge UI"/>
              <a:ea typeface="Calibri" panose="020F0502020204030204" pitchFamily="34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5507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6" grpId="0" animBg="1"/>
      <p:bldP spid="13" grpId="0"/>
      <p:bldP spid="14" grpId="0"/>
      <p:bldP spid="15" grpId="0"/>
      <p:bldP spid="17" grpId="0"/>
      <p:bldP spid="11" grpId="0"/>
      <p:bldP spid="2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9264" y="1194759"/>
            <a:ext cx="8505316" cy="5029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PL aspects</a:t>
            </a:r>
          </a:p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Domain-specific language specified as grammar rules.</a:t>
            </a:r>
          </a:p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Top-down/goal-directed search using Inverse semantics.</a:t>
            </a:r>
          </a:p>
          <a:p>
            <a:pPr marL="0" indent="0">
              <a:buNone/>
            </a:pP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en-US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en-US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Heuristics that can be machine learned</a:t>
            </a:r>
          </a:p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Which grammar production to eliminate or try first?</a:t>
            </a:r>
          </a:p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Which sub-goal resulting from application of inverse semantics to try first?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4258" y="304800"/>
            <a:ext cx="8251166" cy="609600"/>
          </a:xfrm>
        </p:spPr>
        <p:txBody>
          <a:bodyPr/>
          <a:lstStyle/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“PL meets ML” opportunity 1: Search Algorithm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094" y="2375141"/>
            <a:ext cx="2201279" cy="220127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68178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415" y="1911969"/>
            <a:ext cx="1649095" cy="1649095"/>
          </a:xfrm>
          <a:prstGeom prst="rect">
            <a:avLst/>
          </a:prstGeom>
          <a:ln>
            <a:noFill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oge UI"/>
              </a:rPr>
              <a:t>Programming-by-Examples Architecture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45482" y="2643487"/>
            <a:ext cx="2064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Seoge UI"/>
                <a:ea typeface="MingLiU_HKSCS-ExtB" panose="02020500000000000000" pitchFamily="18" charset="-120"/>
                <a:cs typeface="Segoe UI Semilight" panose="020B0402040204020203" pitchFamily="34" charset="0"/>
              </a:rPr>
              <a:t>Example-based Intent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59022" y="2704055"/>
            <a:ext cx="2355421" cy="7848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endParaRPr lang="en-US" sz="100" dirty="0">
              <a:solidFill>
                <a:srgbClr val="000000"/>
              </a:solidFill>
              <a:latin typeface="Seoge UI"/>
              <a:ea typeface="MingLiU_HKSCS-ExtB" panose="02020500000000000000" pitchFamily="18" charset="-120"/>
              <a:cs typeface="Segoe UI Semilight" panose="020B0402040204020203" pitchFamily="34" charset="0"/>
            </a:endParaRPr>
          </a:p>
          <a:p>
            <a:pPr>
              <a:spcBef>
                <a:spcPts val="0"/>
              </a:spcBef>
            </a:pPr>
            <a:endParaRPr lang="en-US" sz="1000" dirty="0">
              <a:solidFill>
                <a:srgbClr val="000000"/>
              </a:solidFill>
              <a:latin typeface="Seoge UI"/>
              <a:ea typeface="MingLiU_HKSCS-ExtB" panose="02020500000000000000" pitchFamily="18" charset="-120"/>
              <a:cs typeface="Segoe UI Semilight" panose="020B0402040204020203" pitchFamily="34" charset="0"/>
            </a:endParaRPr>
          </a:p>
          <a:p>
            <a:pPr>
              <a:spcBef>
                <a:spcPts val="0"/>
              </a:spcBef>
            </a:pPr>
            <a:r>
              <a:rPr lang="en-US" sz="1700" dirty="0">
                <a:solidFill>
                  <a:srgbClr val="000000"/>
                </a:solidFill>
                <a:latin typeface="Seoge UI"/>
                <a:ea typeface="MingLiU_HKSCS-ExtB" panose="02020500000000000000" pitchFamily="18" charset="-120"/>
                <a:cs typeface="Segoe UI Semilight" panose="020B0402040204020203" pitchFamily="34" charset="0"/>
              </a:rPr>
              <a:t>Program set </a:t>
            </a:r>
          </a:p>
          <a:p>
            <a:pPr>
              <a:spcBef>
                <a:spcPts val="0"/>
              </a:spcBef>
            </a:pPr>
            <a:r>
              <a:rPr lang="en-US" sz="1700" dirty="0">
                <a:solidFill>
                  <a:srgbClr val="000000"/>
                </a:solidFill>
                <a:latin typeface="Seoge UI"/>
                <a:ea typeface="MingLiU_HKSCS-ExtB" panose="02020500000000000000" pitchFamily="18" charset="-120"/>
                <a:cs typeface="Segoe UI Semilight" panose="020B0402040204020203" pitchFamily="34" charset="0"/>
              </a:rPr>
              <a:t>(a sub-DSL of D)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738086" y="3090224"/>
            <a:ext cx="552426" cy="916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0" idx="3"/>
            <a:endCxn id="11" idx="1"/>
          </p:cNvCxnSpPr>
          <p:nvPr/>
        </p:nvCxnSpPr>
        <p:spPr>
          <a:xfrm flipV="1">
            <a:off x="5093507" y="3096470"/>
            <a:ext cx="365515" cy="29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732584" y="4715848"/>
            <a:ext cx="85036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Seoge UI"/>
              </a:rPr>
              <a:t>DSL</a:t>
            </a:r>
            <a:r>
              <a:rPr lang="en-US" sz="1800" dirty="0">
                <a:solidFill>
                  <a:srgbClr val="000000"/>
                </a:solidFill>
                <a:latin typeface="Seoge UI"/>
                <a:ea typeface="MingLiU_HKSCS-ExtB" panose="02020500000000000000" pitchFamily="18" charset="-120"/>
                <a:cs typeface="Segoe UI Semilight" panose="020B0402040204020203" pitchFamily="34" charset="0"/>
              </a:rPr>
              <a:t> D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4162181" y="4104192"/>
            <a:ext cx="0" cy="6194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3434298" y="3396306"/>
            <a:ext cx="15247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>
                <a:solidFill>
                  <a:srgbClr val="0078D7"/>
                </a:solidFill>
                <a:latin typeface="Seoge UI"/>
              </a:rPr>
              <a:t>Program 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0078D7"/>
                </a:solidFill>
                <a:latin typeface="Seoge UI"/>
              </a:rPr>
              <a:t>Synthesizer</a:t>
            </a:r>
          </a:p>
        </p:txBody>
      </p:sp>
      <p:sp>
        <p:nvSpPr>
          <p:cNvPr id="50" name="Rectangle 49"/>
          <p:cNvSpPr/>
          <p:nvPr/>
        </p:nvSpPr>
        <p:spPr bwMode="auto">
          <a:xfrm>
            <a:off x="3300903" y="2094575"/>
            <a:ext cx="1792604" cy="2009617"/>
          </a:xfrm>
          <a:prstGeom prst="rect">
            <a:avLst/>
          </a:prstGeom>
          <a:noFill/>
          <a:ln w="3175"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34290" rIns="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647">
              <a:spcBef>
                <a:spcPct val="0"/>
              </a:spcBef>
            </a:pPr>
            <a:endParaRPr lang="en-US" sz="147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16" name="Slide Number Placeholder 2"/>
          <p:cNvSpPr txBox="1">
            <a:spLocks/>
          </p:cNvSpPr>
          <p:nvPr/>
        </p:nvSpPr>
        <p:spPr>
          <a:xfrm>
            <a:off x="7123652" y="6450435"/>
            <a:ext cx="19050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5D07661B-1E0D-4001-BF89-AF1DFB53F904}" type="slidenum"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>
                <a:defRPr/>
              </a:pPr>
              <a:t>2</a:t>
            </a:fld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25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32779" y="4096632"/>
          <a:ext cx="3749313" cy="12856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01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91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2194"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Seoge UI"/>
                        </a:rPr>
                        <a:t>Input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Seoge UI"/>
                        </a:rPr>
                        <a:t>Output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err="1" smtClean="0">
                          <a:latin typeface="Seoge UI"/>
                        </a:rPr>
                        <a:t>sridhar</a:t>
                      </a:r>
                      <a:r>
                        <a:rPr lang="en-US" sz="2200" dirty="0" smtClean="0">
                          <a:latin typeface="Seoge UI"/>
                        </a:rPr>
                        <a:t>, amey</a:t>
                      </a:r>
                      <a:endParaRPr lang="en-US" sz="2200" dirty="0">
                        <a:latin typeface="Seoge U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>
                          <a:latin typeface="Seoge UI"/>
                        </a:rPr>
                        <a:t>sr</a:t>
                      </a:r>
                      <a:endParaRPr lang="en-US" sz="2200" dirty="0">
                        <a:latin typeface="Seoge U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err="1" smtClean="0">
                          <a:latin typeface="Seoge UI"/>
                        </a:rPr>
                        <a:t>raghavan</a:t>
                      </a:r>
                      <a:r>
                        <a:rPr lang="en-US" sz="2200" dirty="0" smtClean="0">
                          <a:latin typeface="Seoge UI"/>
                        </a:rPr>
                        <a:t>, </a:t>
                      </a:r>
                      <a:r>
                        <a:rPr lang="en-US" sz="2200" dirty="0" err="1" smtClean="0">
                          <a:latin typeface="Seoge UI"/>
                        </a:rPr>
                        <a:t>sumesh</a:t>
                      </a:r>
                      <a:endParaRPr lang="en-US" sz="2200" dirty="0">
                        <a:latin typeface="Seoge U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>
                          <a:latin typeface="Seoge UI"/>
                        </a:rPr>
                        <a:t>ra</a:t>
                      </a:r>
                      <a:endParaRPr lang="en-US" sz="2200" dirty="0">
                        <a:latin typeface="Seoge U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116351" y="2613664"/>
          <a:ext cx="4192828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84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43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Seoge UI"/>
                        </a:rPr>
                        <a:t>Input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Seoge UI"/>
                        </a:rPr>
                        <a:t>Output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Seoge UI"/>
                        </a:rPr>
                        <a:t>amey</a:t>
                      </a:r>
                      <a:endParaRPr lang="en-US" sz="2200" dirty="0">
                        <a:latin typeface="Seoge U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Seoge UI"/>
                        </a:rPr>
                        <a:t>amey@wsse.org</a:t>
                      </a:r>
                      <a:endParaRPr lang="en-US" sz="2200" dirty="0">
                        <a:latin typeface="Seoge U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err="1" smtClean="0">
                          <a:latin typeface="Seoge UI"/>
                        </a:rPr>
                        <a:t>raghavan</a:t>
                      </a:r>
                      <a:endParaRPr lang="en-US" sz="2200" dirty="0">
                        <a:latin typeface="Seoge U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Seoge UI"/>
                        </a:rPr>
                        <a:t>raghavan@wsse.org</a:t>
                      </a:r>
                      <a:endParaRPr lang="en-US" sz="2200" dirty="0">
                        <a:latin typeface="Seoge U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299802" y="924917"/>
            <a:ext cx="5302929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2400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condition-free expr 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C </a:t>
            </a:r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:= </a:t>
            </a:r>
            <a:r>
              <a:rPr lang="en-US" sz="2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Concat</a:t>
            </a:r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(A, C)</a:t>
            </a:r>
            <a:endParaRPr 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ts val="0"/>
              </a:spcBef>
            </a:pP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                      </a:t>
            </a:r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             |  A</a:t>
            </a:r>
          </a:p>
          <a:p>
            <a:pPr>
              <a:spcBef>
                <a:spcPts val="0"/>
              </a:spcBef>
            </a:pPr>
            <a:endParaRPr lang="en-US" sz="5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ts val="0"/>
              </a:spcBef>
            </a:pPr>
            <a:r>
              <a:rPr lang="en-US" sz="2400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atomic expression 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A </a:t>
            </a:r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:= </a:t>
            </a:r>
            <a:r>
              <a:rPr lang="en-US" sz="2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SubStr</a:t>
            </a:r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(X, P, P)</a:t>
            </a:r>
            <a:endParaRPr 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ts val="0"/>
              </a:spcBef>
            </a:pP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                    </a:t>
            </a:r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             | </a:t>
            </a:r>
            <a:r>
              <a:rPr lang="en-US" sz="2400" dirty="0" err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ConstantString</a:t>
            </a:r>
            <a:endParaRPr lang="en-US" sz="2400" dirty="0">
              <a:solidFill>
                <a:srgbClr val="107C1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444258" y="304800"/>
            <a:ext cx="8251166" cy="609600"/>
          </a:xfrm>
        </p:spPr>
        <p:txBody>
          <a:bodyPr/>
          <a:lstStyle/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Eliminating Grammar Productions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132778" y="5543917"/>
          <a:ext cx="3700036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70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30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3263"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Seoge UI"/>
                        </a:rPr>
                        <a:t>Input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Seoge UI"/>
                        </a:rPr>
                        <a:t>Output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err="1" smtClean="0">
                          <a:latin typeface="Seoge UI"/>
                        </a:rPr>
                        <a:t>sridhar</a:t>
                      </a:r>
                      <a:r>
                        <a:rPr lang="en-US" sz="2200" dirty="0" smtClean="0">
                          <a:latin typeface="Seoge UI"/>
                        </a:rPr>
                        <a:t>, </a:t>
                      </a:r>
                      <a:r>
                        <a:rPr lang="en-US" sz="2200" dirty="0" err="1" smtClean="0">
                          <a:latin typeface="Seoge UI"/>
                        </a:rPr>
                        <a:t>raghavan</a:t>
                      </a:r>
                      <a:endParaRPr lang="en-US" sz="2200" dirty="0">
                        <a:latin typeface="Seoge U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>
                          <a:latin typeface="Seoge UI"/>
                        </a:rPr>
                        <a:t>sr</a:t>
                      </a:r>
                      <a:endParaRPr lang="en-US" sz="2200" dirty="0">
                        <a:latin typeface="Seoge U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err="1" smtClean="0">
                          <a:latin typeface="Seoge UI"/>
                        </a:rPr>
                        <a:t>raghavan</a:t>
                      </a:r>
                      <a:r>
                        <a:rPr lang="en-US" sz="2200" dirty="0" smtClean="0">
                          <a:latin typeface="Seoge UI"/>
                        </a:rPr>
                        <a:t>,</a:t>
                      </a:r>
                      <a:r>
                        <a:rPr lang="en-US" sz="2200" baseline="0" dirty="0" smtClean="0">
                          <a:latin typeface="Seoge UI"/>
                        </a:rPr>
                        <a:t> amey</a:t>
                      </a:r>
                      <a:endParaRPr lang="en-US" sz="2200" dirty="0">
                        <a:latin typeface="Seoge U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>
                          <a:latin typeface="Seoge UI"/>
                        </a:rPr>
                        <a:t>ra</a:t>
                      </a:r>
                      <a:endParaRPr lang="en-US" sz="2200" dirty="0">
                        <a:latin typeface="Seoge U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Content Placeholder 1"/>
          <p:cNvSpPr>
            <a:spLocks noGrp="1"/>
          </p:cNvSpPr>
          <p:nvPr>
            <p:ph idx="1"/>
          </p:nvPr>
        </p:nvSpPr>
        <p:spPr>
          <a:xfrm>
            <a:off x="4411244" y="3129954"/>
            <a:ext cx="4732756" cy="62757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Only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Concat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(…) branch possible</a:t>
            </a:r>
          </a:p>
        </p:txBody>
      </p:sp>
      <p:sp>
        <p:nvSpPr>
          <p:cNvPr id="13" name="Content Placeholder 1"/>
          <p:cNvSpPr txBox="1">
            <a:spLocks/>
          </p:cNvSpPr>
          <p:nvPr/>
        </p:nvSpPr>
        <p:spPr bwMode="auto">
          <a:xfrm>
            <a:off x="4434978" y="4422736"/>
            <a:ext cx="3641174" cy="627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kern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Need to consider only </a:t>
            </a:r>
            <a:r>
              <a:rPr lang="en-US" kern="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SubStr</a:t>
            </a:r>
            <a:r>
              <a:rPr lang="en-US" kern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(…) branch</a:t>
            </a:r>
          </a:p>
        </p:txBody>
      </p:sp>
      <p:sp>
        <p:nvSpPr>
          <p:cNvPr id="14" name="Content Placeholder 1"/>
          <p:cNvSpPr txBox="1">
            <a:spLocks/>
          </p:cNvSpPr>
          <p:nvPr/>
        </p:nvSpPr>
        <p:spPr bwMode="auto">
          <a:xfrm>
            <a:off x="4235711" y="5745038"/>
            <a:ext cx="4459713" cy="877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kern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Can be </a:t>
            </a:r>
            <a:r>
              <a:rPr lang="en-US" kern="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Concat</a:t>
            </a:r>
            <a:r>
              <a:rPr lang="en-US" kern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(…) or </a:t>
            </a:r>
            <a:r>
              <a:rPr lang="en-US" kern="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SubStr</a:t>
            </a:r>
            <a:r>
              <a:rPr lang="en-US" kern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(…) depending on ranking function</a:t>
            </a:r>
          </a:p>
        </p:txBody>
      </p:sp>
    </p:spTree>
    <p:extLst>
      <p:ext uri="{BB962C8B-B14F-4D97-AF65-F5344CB8AC3E}">
        <p14:creationId xmlns:p14="http://schemas.microsoft.com/office/powerpoint/2010/main" val="31565627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3" grpId="0"/>
      <p:bldP spid="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224494" y="1143000"/>
                <a:ext cx="8547176" cy="5029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Controller</a:t>
                </a:r>
                <a:endParaRPr lang="en-US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>
                  <a:spcBef>
                    <a:spcPts val="0"/>
                  </a:spcBef>
                </a:pPr>
                <a:r>
                  <a:rPr lang="en-US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predict </a:t>
                </a:r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the top-ranked program </a:t>
                </a:r>
                <a:r>
                  <a:rPr lang="en-US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score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 from each branch. 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explore </a:t>
                </a:r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all </a:t>
                </a:r>
                <a:r>
                  <a:rPr lang="en-US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branches </a:t>
                </a:r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having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>
                                <a:latin typeface="Segoe UI" panose="020B0502040204020203" pitchFamily="34" charset="0"/>
                                <a:cs typeface="Segoe UI" panose="020B0502040204020203" pitchFamily="34" charset="0"/>
                              </a:rPr>
                              <m:t>argmax</m:t>
                            </m:r>
                          </m:sub>
                        </m:sSub>
                      </m:e>
                    </m:d>
                    <m:r>
                      <a:rPr lang="en-US" b="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en-US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>
                  <a:spcBef>
                    <a:spcPts val="0"/>
                  </a:spcBef>
                </a:pPr>
                <a:r>
                  <a:rPr lang="en-US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Replace predicted scores by actual scores as learning progresses.</a:t>
                </a:r>
              </a:p>
              <a:p>
                <a:pPr marL="0" indent="0">
                  <a:buNone/>
                </a:pPr>
                <a:endParaRPr lang="en-US" dirty="0" smtClean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Prediction based on supervised </a:t>
                </a:r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t</a:t>
                </a:r>
                <a:r>
                  <a:rPr lang="en-US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raining </a:t>
                </a:r>
                <a:endParaRPr lang="en-US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r>
                  <a:rPr lang="en-US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standard </a:t>
                </a:r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LSTM architecture </a:t>
                </a:r>
                <a:endParaRPr lang="en-US" dirty="0" smtClean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r>
                  <a:rPr lang="en-US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100s of tasks, 1 task on average yields 1000 sub-problems.</a:t>
                </a:r>
              </a:p>
              <a:p>
                <a:pPr marL="0" indent="0">
                  <a:buNone/>
                </a:pPr>
                <a:endParaRPr lang="en-US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4494" y="1143000"/>
                <a:ext cx="8547176" cy="5029200"/>
              </a:xfrm>
              <a:blipFill>
                <a:blip r:embed="rId3"/>
                <a:stretch>
                  <a:fillRect l="-1355" t="-848" r="-10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Neural-guided Deductive Search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Content Placeholder 4"/>
          <p:cNvSpPr txBox="1">
            <a:spLocks/>
          </p:cNvSpPr>
          <p:nvPr/>
        </p:nvSpPr>
        <p:spPr bwMode="auto">
          <a:xfrm>
            <a:off x="-13748" y="5976290"/>
            <a:ext cx="797505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600" kern="0" dirty="0" smtClean="0">
                <a:solidFill>
                  <a:srgbClr val="C00000"/>
                </a:solidFill>
                <a:latin typeface="Seoge UI"/>
                <a:ea typeface="Calibri" panose="020F0502020204030204" pitchFamily="34" charset="0"/>
                <a:cs typeface="Consolas" panose="020B0609020204030204" pitchFamily="49" charset="0"/>
              </a:rPr>
              <a:t>“</a:t>
            </a:r>
            <a:r>
              <a:rPr lang="en-US" sz="1600" i="1" kern="0" dirty="0" smtClean="0">
                <a:solidFill>
                  <a:srgbClr val="C00000"/>
                </a:solidFill>
                <a:latin typeface="Seoge UI"/>
                <a:ea typeface="Calibri" panose="020F0502020204030204" pitchFamily="34" charset="0"/>
                <a:cs typeface="Consolas" panose="020B0609020204030204" pitchFamily="49" charset="0"/>
              </a:rPr>
              <a:t>Neural-guided Deductive Search for Real-Time Program Synthesis from Examples</a:t>
            </a:r>
            <a:r>
              <a:rPr lang="en-US" sz="1600" kern="0" dirty="0" smtClean="0">
                <a:solidFill>
                  <a:srgbClr val="C00000"/>
                </a:solidFill>
                <a:latin typeface="Seoge UI"/>
                <a:ea typeface="Calibri" panose="020F0502020204030204" pitchFamily="34" charset="0"/>
                <a:cs typeface="Consolas" panose="020B0609020204030204" pitchFamily="49" charset="0"/>
              </a:rPr>
              <a:t>”;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600" kern="0" dirty="0" smtClean="0">
                <a:solidFill>
                  <a:srgbClr val="C00000"/>
                </a:solidFill>
                <a:latin typeface="Seoge UI"/>
                <a:ea typeface="Calibri" panose="020F0502020204030204" pitchFamily="34" charset="0"/>
                <a:cs typeface="Consolas" panose="020B0609020204030204" pitchFamily="49" charset="0"/>
              </a:rPr>
              <a:t>Mohta, Kalyan, Polozov, </a:t>
            </a:r>
            <a:r>
              <a:rPr lang="en-US" sz="1600" kern="0" dirty="0" err="1" smtClean="0">
                <a:solidFill>
                  <a:srgbClr val="C00000"/>
                </a:solidFill>
                <a:latin typeface="Seoge UI"/>
                <a:ea typeface="Calibri" panose="020F0502020204030204" pitchFamily="34" charset="0"/>
                <a:cs typeface="Consolas" panose="020B0609020204030204" pitchFamily="49" charset="0"/>
              </a:rPr>
              <a:t>Batra</a:t>
            </a:r>
            <a:r>
              <a:rPr lang="en-US" sz="1600" kern="0" dirty="0" smtClean="0">
                <a:solidFill>
                  <a:srgbClr val="C00000"/>
                </a:solidFill>
                <a:latin typeface="Seoge UI"/>
                <a:ea typeface="Calibri" panose="020F0502020204030204" pitchFamily="34" charset="0"/>
                <a:cs typeface="Consolas" panose="020B0609020204030204" pitchFamily="49" charset="0"/>
              </a:rPr>
              <a:t>, Gulwani, Jain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600" kern="0" dirty="0" smtClean="0">
                <a:solidFill>
                  <a:srgbClr val="C00000"/>
                </a:solidFill>
                <a:latin typeface="Seoge UI"/>
                <a:ea typeface="Calibri" panose="020F0502020204030204" pitchFamily="34" charset="0"/>
                <a:cs typeface="Consolas" panose="020B0609020204030204" pitchFamily="49" charset="0"/>
              </a:rPr>
              <a:t>Under submission to ICLR 2017</a:t>
            </a:r>
            <a:endParaRPr lang="en-US" sz="1600" kern="0" dirty="0">
              <a:solidFill>
                <a:srgbClr val="C00000"/>
              </a:solidFill>
              <a:latin typeface="Seoge UI"/>
              <a:ea typeface="Calibri" panose="020F0502020204030204" pitchFamily="34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244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89" y="1376832"/>
            <a:ext cx="10655471" cy="440508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Initial Results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2B6F31B-BA6F-44C1-8BF3-AE6ED3F7ED99}"/>
              </a:ext>
            </a:extLst>
          </p:cNvPr>
          <p:cNvCxnSpPr>
            <a:cxnSpLocks/>
          </p:cNvCxnSpPr>
          <p:nvPr/>
        </p:nvCxnSpPr>
        <p:spPr>
          <a:xfrm>
            <a:off x="346826" y="4976470"/>
            <a:ext cx="8805195" cy="0"/>
          </a:xfrm>
          <a:prstGeom prst="line">
            <a:avLst/>
          </a:prstGeom>
          <a:ln w="158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1"/>
          <p:cNvSpPr txBox="1">
            <a:spLocks/>
          </p:cNvSpPr>
          <p:nvPr/>
        </p:nvSpPr>
        <p:spPr bwMode="auto">
          <a:xfrm rot="16200000">
            <a:off x="-515604" y="3286567"/>
            <a:ext cx="1478507" cy="585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1500" kern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SPEED-UP</a:t>
            </a:r>
          </a:p>
          <a:p>
            <a:pPr marL="0" indent="0">
              <a:buFontTx/>
              <a:buNone/>
            </a:pPr>
            <a:endParaRPr lang="en-US" kern="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ontent Placeholder 1"/>
          <p:cNvSpPr txBox="1">
            <a:spLocks/>
          </p:cNvSpPr>
          <p:nvPr/>
        </p:nvSpPr>
        <p:spPr bwMode="auto">
          <a:xfrm>
            <a:off x="541022" y="6062668"/>
            <a:ext cx="7687530" cy="585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kern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Average speed-up: 1.67</a:t>
            </a:r>
          </a:p>
          <a:p>
            <a:endParaRPr lang="en-US" kern="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FontTx/>
              <a:buNone/>
            </a:pPr>
            <a:endParaRPr lang="en-US" kern="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1971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365" y="2748145"/>
            <a:ext cx="3122692" cy="2498153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5990" y="1033732"/>
            <a:ext cx="8827702" cy="5029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PL aspects</a:t>
            </a:r>
          </a:p>
          <a:p>
            <a:r>
              <a:rPr lang="en-US" sz="2200" dirty="0">
                <a:latin typeface="Segoe UI" panose="020B0502040204020203" pitchFamily="34" charset="0"/>
                <a:cs typeface="Segoe UI" panose="020B0502040204020203" pitchFamily="34" charset="0"/>
              </a:rPr>
              <a:t>Syntactic features of a </a:t>
            </a:r>
            <a:r>
              <a:rPr lang="en-US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program</a:t>
            </a:r>
          </a:p>
          <a:p>
            <a:pPr lvl="1"/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Number of constants, size of constants</a:t>
            </a:r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200" dirty="0">
                <a:latin typeface="Segoe UI" panose="020B0502040204020203" pitchFamily="34" charset="0"/>
                <a:cs typeface="Segoe UI" panose="020B0502040204020203" pitchFamily="34" charset="0"/>
              </a:rPr>
              <a:t>Features of outputs/execution traces of a program on extra inputs. </a:t>
            </a:r>
          </a:p>
          <a:p>
            <a:pPr lvl="1"/>
            <a:r>
              <a:rPr lang="en-US" sz="2000" dirty="0" err="1">
                <a:latin typeface="Seoge UI"/>
              </a:rPr>
              <a:t>IsYear</a:t>
            </a:r>
            <a:r>
              <a:rPr lang="en-US" sz="2000" dirty="0">
                <a:latin typeface="Seoge UI"/>
              </a:rPr>
              <a:t>, Numeric Deviation, Number of characters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en-US" sz="10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Heuristics that can be machine learned</a:t>
            </a:r>
          </a:p>
          <a:p>
            <a:r>
              <a:rPr lang="en-US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Weights over various features</a:t>
            </a:r>
            <a:endParaRPr lang="en-US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200" dirty="0">
                <a:latin typeface="Segoe UI" panose="020B0502040204020203" pitchFamily="34" charset="0"/>
                <a:cs typeface="Segoe UI" panose="020B0502040204020203" pitchFamily="34" charset="0"/>
              </a:rPr>
              <a:t>Non-syntactic </a:t>
            </a:r>
            <a:r>
              <a:rPr lang="en-US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features</a:t>
            </a:r>
            <a:endParaRPr lang="en-US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/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isPersonName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4258" y="304800"/>
            <a:ext cx="8251166" cy="609600"/>
          </a:xfrm>
        </p:spPr>
        <p:txBody>
          <a:bodyPr/>
          <a:lstStyle/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“PL-meets-ML” opportunity 2: Program Ranking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5194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733" y="986517"/>
            <a:ext cx="2058838" cy="2570226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5990" y="1004977"/>
            <a:ext cx="8827702" cy="441816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Communicate actionable information back to user.</a:t>
            </a:r>
          </a:p>
          <a:p>
            <a:pPr marL="0" indent="0">
              <a:buNone/>
            </a:pPr>
            <a:endParaRPr lang="en-US" sz="10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PL aspects</a:t>
            </a:r>
          </a:p>
          <a:p>
            <a:r>
              <a:rPr lang="en-US" sz="2200" dirty="0">
                <a:latin typeface="Segoe UI" panose="020B0502040204020203" pitchFamily="34" charset="0"/>
                <a:cs typeface="Segoe UI" panose="020B0502040204020203" pitchFamily="34" charset="0"/>
              </a:rPr>
              <a:t>Generate multiple top-ranked programs</a:t>
            </a:r>
          </a:p>
          <a:p>
            <a:pPr lvl="1"/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Enable effective navigation between those programs.</a:t>
            </a:r>
          </a:p>
          <a:p>
            <a:r>
              <a:rPr lang="en-US" sz="2200" dirty="0">
                <a:latin typeface="Segoe UI" panose="020B0502040204020203" pitchFamily="34" charset="0"/>
                <a:cs typeface="Segoe UI" panose="020B0502040204020203" pitchFamily="34" charset="0"/>
              </a:rPr>
              <a:t>Highlight ambiguity based on </a:t>
            </a:r>
            <a:r>
              <a:rPr lang="en-US" sz="2200" i="1" dirty="0">
                <a:latin typeface="Segoe UI" panose="020B0502040204020203" pitchFamily="34" charset="0"/>
                <a:cs typeface="Segoe UI" panose="020B0502040204020203" pitchFamily="34" charset="0"/>
              </a:rPr>
              <a:t>distinguishing inputs</a:t>
            </a:r>
            <a:r>
              <a:rPr lang="en-US" sz="2200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lvl="1"/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An input where different programs generate different outputs</a:t>
            </a:r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en-US" sz="5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en-US" sz="5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Heuristics that can be machine learned</a:t>
            </a:r>
          </a:p>
          <a:p>
            <a:r>
              <a:rPr lang="en-US" sz="2200" dirty="0">
                <a:latin typeface="Segoe UI" panose="020B0502040204020203" pitchFamily="34" charset="0"/>
                <a:cs typeface="Segoe UI" panose="020B0502040204020203" pitchFamily="34" charset="0"/>
              </a:rPr>
              <a:t>Highlight ambiguity based on clustering of inputs/outputs </a:t>
            </a:r>
          </a:p>
          <a:p>
            <a:pPr lvl="1"/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based on their syntactic and other features.</a:t>
            </a:r>
          </a:p>
          <a:p>
            <a:r>
              <a:rPr lang="en-US" sz="2200" dirty="0">
                <a:latin typeface="Segoe UI" panose="020B0502040204020203" pitchFamily="34" charset="0"/>
                <a:cs typeface="Segoe UI" panose="020B0502040204020203" pitchFamily="34" charset="0"/>
              </a:rPr>
              <a:t>When to stop highlighting ambiguity</a:t>
            </a:r>
            <a:r>
              <a:rPr lang="en-US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4258" y="304800"/>
            <a:ext cx="8251166" cy="609600"/>
          </a:xfrm>
        </p:spPr>
        <p:txBody>
          <a:bodyPr/>
          <a:lstStyle/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“PL meets ML” opportunity 3: Disambiguation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274930"/>
            <a:ext cx="88145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i="1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“</a:t>
            </a:r>
            <a:r>
              <a:rPr lang="en-US" sz="1800" i="1" dirty="0" err="1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FlashProfile</a:t>
            </a:r>
            <a:r>
              <a:rPr lang="en-US" sz="1800" i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 Interactive Synthesis of Syntactic </a:t>
            </a:r>
            <a:r>
              <a:rPr lang="en-US" sz="1800" i="1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Profiles”,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C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[</a:t>
            </a:r>
            <a:r>
              <a:rPr lang="en-US" sz="1800" dirty="0" err="1" smtClean="0">
                <a:solidFill>
                  <a:srgbClr val="C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ArxiV</a:t>
            </a:r>
            <a:r>
              <a:rPr lang="en-US" sz="1800" dirty="0" smtClean="0">
                <a:solidFill>
                  <a:srgbClr val="C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Report] Padhi, Jain, Perelman, Polozov, Gulwani, Millstein</a:t>
            </a:r>
            <a:endParaRPr lang="en-US" sz="1800" dirty="0">
              <a:solidFill>
                <a:srgbClr val="C00000"/>
              </a:solidFill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110" y="5564364"/>
            <a:ext cx="88145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C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“</a:t>
            </a:r>
            <a:r>
              <a:rPr lang="en-US" sz="1800" i="1" dirty="0" smtClean="0">
                <a:solidFill>
                  <a:srgbClr val="C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User </a:t>
            </a:r>
            <a:r>
              <a:rPr lang="en-US" sz="1800" i="1" dirty="0">
                <a:solidFill>
                  <a:srgbClr val="C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Interaction Models for Disambiguation in Programming by </a:t>
            </a:r>
            <a:r>
              <a:rPr lang="en-US" sz="1800" i="1" dirty="0" smtClean="0">
                <a:solidFill>
                  <a:srgbClr val="C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Example</a:t>
            </a:r>
            <a:r>
              <a:rPr lang="en-US" sz="1800" dirty="0" smtClean="0">
                <a:solidFill>
                  <a:srgbClr val="C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”,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C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[</a:t>
            </a:r>
            <a:r>
              <a:rPr lang="en-US" sz="1800" dirty="0" smtClean="0">
                <a:solidFill>
                  <a:srgbClr val="C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UIST 2015] Mayer, Soares, Grechkin, Le, Marron, Polozov, Singh, Zorn, Gulwani</a:t>
            </a:r>
            <a:endParaRPr lang="en-US" sz="1800" dirty="0">
              <a:solidFill>
                <a:srgbClr val="C00000"/>
              </a:solidFill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5292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07" y="1911969"/>
            <a:ext cx="1649095" cy="1649095"/>
          </a:xfrm>
          <a:prstGeom prst="rect">
            <a:avLst/>
          </a:prstGeom>
          <a:ln>
            <a:noFill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oge UI"/>
              </a:rPr>
              <a:t>Programming-by-Examples Architecture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683" y="2628486"/>
            <a:ext cx="10977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Seoge UI"/>
                <a:ea typeface="MingLiU_HKSCS-ExtB" panose="02020500000000000000" pitchFamily="18" charset="-120"/>
                <a:cs typeface="Segoe UI Semilight" panose="020B0402040204020203" pitchFamily="34" charset="0"/>
              </a:rPr>
              <a:t>Example based Intent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11556" y="2782447"/>
            <a:ext cx="2355421" cy="61555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700" dirty="0">
                <a:solidFill>
                  <a:srgbClr val="000000"/>
                </a:solidFill>
                <a:latin typeface="Seoge UI"/>
                <a:ea typeface="MingLiU_HKSCS-ExtB" panose="02020500000000000000" pitchFamily="18" charset="-120"/>
                <a:cs typeface="Segoe UI Semilight" panose="020B0402040204020203" pitchFamily="34" charset="0"/>
              </a:rPr>
              <a:t>Ranked Program set </a:t>
            </a:r>
          </a:p>
          <a:p>
            <a:pPr>
              <a:spcBef>
                <a:spcPts val="0"/>
              </a:spcBef>
            </a:pPr>
            <a:r>
              <a:rPr lang="en-US" sz="1700" dirty="0">
                <a:solidFill>
                  <a:srgbClr val="000000"/>
                </a:solidFill>
                <a:latin typeface="Seoge UI"/>
                <a:ea typeface="MingLiU_HKSCS-ExtB" panose="02020500000000000000" pitchFamily="18" charset="-120"/>
                <a:cs typeface="Segoe UI Semilight" panose="020B0402040204020203" pitchFamily="34" charset="0"/>
              </a:rPr>
              <a:t>(a sub-DSL of D</a:t>
            </a:r>
            <a:r>
              <a:rPr lang="en-US" sz="1700" dirty="0">
                <a:solidFill>
                  <a:srgbClr val="000000"/>
                </a:solidFill>
                <a:ea typeface="MingLiU_HKSCS-ExtB" panose="02020500000000000000" pitchFamily="18" charset="-120"/>
                <a:cs typeface="Segoe UI Semilight" panose="020B0402040204020203" pitchFamily="34" charset="0"/>
              </a:rPr>
              <a:t>)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914775" y="3099384"/>
            <a:ext cx="439929" cy="113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0" idx="3"/>
            <a:endCxn id="11" idx="1"/>
          </p:cNvCxnSpPr>
          <p:nvPr/>
        </p:nvCxnSpPr>
        <p:spPr>
          <a:xfrm flipV="1">
            <a:off x="3157699" y="3090224"/>
            <a:ext cx="353857" cy="91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976092" y="4569049"/>
            <a:ext cx="163231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Seoge UI"/>
                <a:ea typeface="MingLiU_HKSCS-ExtB" panose="02020500000000000000" pitchFamily="18" charset="-120"/>
                <a:cs typeface="Segoe UI Semilight" panose="020B0402040204020203" pitchFamily="34" charset="0"/>
              </a:rPr>
              <a:t>Test inputs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581048" y="2835975"/>
            <a:ext cx="1643188" cy="715841"/>
          </a:xfrm>
          <a:prstGeom prst="rect">
            <a:avLst/>
          </a:prstGeom>
          <a:noFill/>
          <a:ln>
            <a:noFill/>
          </a:ln>
        </p:spPr>
        <p:txBody>
          <a:bodyPr wrap="square" lIns="134464" tIns="107571" rIns="134464" bIns="107571" rtlCol="0">
            <a:spAutoFit/>
          </a:bodyPr>
          <a:lstStyle/>
          <a:p>
            <a:pPr algn="ctr">
              <a:lnSpc>
                <a:spcPct val="90000"/>
              </a:lnSpc>
              <a:spcAft>
                <a:spcPts val="441"/>
              </a:spcAft>
            </a:pPr>
            <a:r>
              <a:rPr lang="en-US" sz="1800" dirty="0">
                <a:solidFill>
                  <a:srgbClr val="000000"/>
                </a:solidFill>
                <a:latin typeface="Seoge UI"/>
              </a:rPr>
              <a:t>Intended Program in D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80603" y="5642642"/>
            <a:ext cx="2578453" cy="715841"/>
          </a:xfrm>
          <a:prstGeom prst="rect">
            <a:avLst/>
          </a:prstGeom>
          <a:noFill/>
          <a:ln>
            <a:noFill/>
          </a:ln>
        </p:spPr>
        <p:txBody>
          <a:bodyPr wrap="square" lIns="134464" tIns="107571" rIns="134464" bIns="107571" rtlCol="0">
            <a:spAutoFit/>
          </a:bodyPr>
          <a:lstStyle/>
          <a:p>
            <a:pPr>
              <a:lnSpc>
                <a:spcPct val="90000"/>
              </a:lnSpc>
              <a:spcAft>
                <a:spcPts val="441"/>
              </a:spcAft>
            </a:pPr>
            <a:r>
              <a:rPr lang="en-US" sz="1800" dirty="0">
                <a:solidFill>
                  <a:srgbClr val="000000"/>
                </a:solidFill>
                <a:latin typeface="Seoge UI"/>
              </a:rPr>
              <a:t>Intended Program in R/Python/C#/C++/…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590794" y="4299128"/>
            <a:ext cx="1459688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8D7"/>
                </a:solidFill>
                <a:latin typeface="Seoge UI"/>
              </a:rPr>
              <a:t>Translator</a:t>
            </a:r>
          </a:p>
        </p:txBody>
      </p:sp>
      <p:cxnSp>
        <p:nvCxnSpPr>
          <p:cNvPr id="23" name="Straight Arrow Connector 22"/>
          <p:cNvCxnSpPr>
            <a:endCxn id="22" idx="0"/>
          </p:cNvCxnSpPr>
          <p:nvPr/>
        </p:nvCxnSpPr>
        <p:spPr>
          <a:xfrm>
            <a:off x="8297077" y="3551816"/>
            <a:ext cx="23561" cy="747312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22" idx="2"/>
          </p:cNvCxnSpPr>
          <p:nvPr/>
        </p:nvCxnSpPr>
        <p:spPr>
          <a:xfrm>
            <a:off x="8320638" y="4699238"/>
            <a:ext cx="9570" cy="943404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3478" y="2178391"/>
            <a:ext cx="1304940" cy="1445849"/>
          </a:xfrm>
          <a:prstGeom prst="rect">
            <a:avLst/>
          </a:prstGeom>
          <a:ln>
            <a:noFill/>
          </a:ln>
        </p:spPr>
      </p:pic>
      <p:cxnSp>
        <p:nvCxnSpPr>
          <p:cNvPr id="30" name="Straight Arrow Connector 29"/>
          <p:cNvCxnSpPr>
            <a:stCxn id="43" idx="3"/>
          </p:cNvCxnSpPr>
          <p:nvPr/>
        </p:nvCxnSpPr>
        <p:spPr>
          <a:xfrm flipV="1">
            <a:off x="7408062" y="3110768"/>
            <a:ext cx="360024" cy="271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6649822" y="4111874"/>
            <a:ext cx="1" cy="428861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1498490" y="3396306"/>
            <a:ext cx="15247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>
                <a:solidFill>
                  <a:srgbClr val="0078D7"/>
                </a:solidFill>
                <a:latin typeface="Seoge UI"/>
              </a:rPr>
              <a:t>Program 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0078D7"/>
                </a:solidFill>
                <a:latin typeface="Seoge UI"/>
              </a:rPr>
              <a:t>Synthesizer</a:t>
            </a:r>
          </a:p>
        </p:txBody>
      </p:sp>
      <p:sp>
        <p:nvSpPr>
          <p:cNvPr id="42" name="Rectangle 41"/>
          <p:cNvSpPr/>
          <p:nvPr/>
        </p:nvSpPr>
        <p:spPr>
          <a:xfrm>
            <a:off x="5943540" y="3635839"/>
            <a:ext cx="14269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78D7"/>
                </a:solidFill>
                <a:latin typeface="Seoge UI"/>
              </a:rPr>
              <a:t>Debugging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506115" y="1435387"/>
            <a:ext cx="2006635" cy="466542"/>
          </a:xfrm>
          <a:prstGeom prst="rect">
            <a:avLst/>
          </a:prstGeom>
          <a:noFill/>
        </p:spPr>
        <p:txBody>
          <a:bodyPr wrap="square" lIns="134464" tIns="107571" rIns="134464" bIns="107571" rtlCol="0">
            <a:spAutoFit/>
          </a:bodyPr>
          <a:lstStyle/>
          <a:p>
            <a:pPr>
              <a:lnSpc>
                <a:spcPct val="90000"/>
              </a:lnSpc>
              <a:spcAft>
                <a:spcPts val="441"/>
              </a:spcAft>
            </a:pPr>
            <a:r>
              <a:rPr lang="en-US" sz="1800" dirty="0">
                <a:solidFill>
                  <a:srgbClr val="000000"/>
                </a:solidFill>
                <a:latin typeface="Seoge UI"/>
              </a:rPr>
              <a:t>Refined Intent</a:t>
            </a:r>
          </a:p>
        </p:txBody>
      </p:sp>
      <p:cxnSp>
        <p:nvCxnSpPr>
          <p:cNvPr id="87" name="Straight Arrow Connector 86"/>
          <p:cNvCxnSpPr>
            <a:endCxn id="43" idx="1"/>
          </p:cNvCxnSpPr>
          <p:nvPr/>
        </p:nvCxnSpPr>
        <p:spPr>
          <a:xfrm>
            <a:off x="5417748" y="3110767"/>
            <a:ext cx="476386" cy="27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 bwMode="auto">
          <a:xfrm>
            <a:off x="1365095" y="2094575"/>
            <a:ext cx="1792604" cy="2009617"/>
          </a:xfrm>
          <a:prstGeom prst="rect">
            <a:avLst/>
          </a:prstGeom>
          <a:noFill/>
          <a:ln w="3175"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34290" rIns="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647">
              <a:spcBef>
                <a:spcPct val="0"/>
              </a:spcBef>
            </a:pPr>
            <a:endParaRPr lang="en-US" sz="147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5894134" y="2122782"/>
            <a:ext cx="1513928" cy="1981409"/>
          </a:xfrm>
          <a:prstGeom prst="rect">
            <a:avLst/>
          </a:prstGeom>
          <a:noFill/>
          <a:ln w="3175"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34290" rIns="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647">
              <a:spcBef>
                <a:spcPct val="0"/>
              </a:spcBef>
            </a:pPr>
            <a:endParaRPr lang="en-US" sz="147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cxnSp>
        <p:nvCxnSpPr>
          <p:cNvPr id="101" name="Elbow Connector 100"/>
          <p:cNvCxnSpPr>
            <a:stCxn id="43" idx="0"/>
          </p:cNvCxnSpPr>
          <p:nvPr/>
        </p:nvCxnSpPr>
        <p:spPr bwMode="auto">
          <a:xfrm rot="16200000" flipV="1">
            <a:off x="4394733" y="-133584"/>
            <a:ext cx="12700" cy="4512731"/>
          </a:xfrm>
          <a:prstGeom prst="bentConnector4">
            <a:avLst>
              <a:gd name="adj1" fmla="val 5318181"/>
              <a:gd name="adj2" fmla="val 99833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8" name="Slide Number Placeholder 2"/>
          <p:cNvSpPr txBox="1">
            <a:spLocks/>
          </p:cNvSpPr>
          <p:nvPr/>
        </p:nvSpPr>
        <p:spPr>
          <a:xfrm>
            <a:off x="7123652" y="6450435"/>
            <a:ext cx="19050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5D07661B-1E0D-4001-BF89-AF1DFB53F904}" type="slidenum"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>
                <a:defRPr/>
              </a:pPr>
              <a:t>34</a:t>
            </a:fld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880811" y="4798759"/>
            <a:ext cx="111646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Seoge UI"/>
              </a:rPr>
              <a:t>Witnes</a:t>
            </a:r>
            <a:r>
              <a:rPr lang="en-US" sz="1800" dirty="0" smtClean="0">
                <a:solidFill>
                  <a:srgbClr val="000000"/>
                </a:solidFill>
                <a:latin typeface="Seoge UI"/>
              </a:rPr>
              <a:t>s functions</a:t>
            </a:r>
            <a:endParaRPr lang="en-US" sz="1800" dirty="0" smtClean="0">
              <a:solidFill>
                <a:srgbClr val="000000"/>
              </a:solidFill>
              <a:latin typeface="Seoge UI"/>
            </a:endParaRPr>
          </a:p>
        </p:txBody>
      </p:sp>
      <p:cxnSp>
        <p:nvCxnSpPr>
          <p:cNvPr id="32" name="Straight Arrow Connector 31"/>
          <p:cNvCxnSpPr>
            <a:stCxn id="31" idx="0"/>
          </p:cNvCxnSpPr>
          <p:nvPr/>
        </p:nvCxnSpPr>
        <p:spPr>
          <a:xfrm flipH="1" flipV="1">
            <a:off x="2876356" y="4104191"/>
            <a:ext cx="562686" cy="6945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37" idx="0"/>
          </p:cNvCxnSpPr>
          <p:nvPr/>
        </p:nvCxnSpPr>
        <p:spPr>
          <a:xfrm flipV="1">
            <a:off x="1028925" y="4104191"/>
            <a:ext cx="609232" cy="6943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11515" y="4798577"/>
            <a:ext cx="1034819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Seoge UI"/>
              </a:rPr>
              <a:t>Ranking</a:t>
            </a:r>
            <a:r>
              <a:rPr lang="en-US" sz="1800" dirty="0">
                <a:solidFill>
                  <a:srgbClr val="000000"/>
                </a:solidFill>
                <a:latin typeface="Seoge UI"/>
                <a:ea typeface="MingLiU_HKSCS-ExtB" panose="02020500000000000000" pitchFamily="18" charset="-120"/>
                <a:cs typeface="Segoe UI Semilight" panose="020B0402040204020203" pitchFamily="34" charset="0"/>
              </a:rPr>
              <a:t> </a:t>
            </a:r>
            <a:r>
              <a:rPr lang="en-US" sz="1800" dirty="0" smtClean="0">
                <a:solidFill>
                  <a:srgbClr val="000000"/>
                </a:solidFill>
                <a:latin typeface="Seoge UI"/>
                <a:ea typeface="MingLiU_HKSCS-ExtB" panose="02020500000000000000" pitchFamily="18" charset="-120"/>
                <a:cs typeface="Segoe UI Semilight" panose="020B0402040204020203" pitchFamily="34" charset="0"/>
              </a:rPr>
              <a:t>function</a:t>
            </a:r>
            <a:endParaRPr lang="en-US" sz="1800" dirty="0">
              <a:solidFill>
                <a:srgbClr val="000000"/>
              </a:solidFill>
              <a:latin typeface="Seoge UI"/>
              <a:ea typeface="MingLiU_HKSCS-ExtB" panose="02020500000000000000" pitchFamily="18" charset="-120"/>
              <a:cs typeface="Segoe UI Semilight" panose="020B0402040204020203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774653" y="4809712"/>
            <a:ext cx="86965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Seoge UI"/>
              </a:rPr>
              <a:t>DSL D</a:t>
            </a:r>
            <a:endParaRPr lang="en-US" sz="1800" dirty="0">
              <a:solidFill>
                <a:srgbClr val="000000"/>
              </a:solidFill>
              <a:latin typeface="Seoge UI"/>
              <a:ea typeface="MingLiU_HKSCS-ExtB" panose="02020500000000000000" pitchFamily="18" charset="-120"/>
              <a:cs typeface="Segoe UI Semilight" panose="020B0402040204020203" pitchFamily="34" charset="0"/>
            </a:endParaRPr>
          </a:p>
        </p:txBody>
      </p:sp>
      <p:cxnSp>
        <p:nvCxnSpPr>
          <p:cNvPr id="40" name="Straight Arrow Connector 39"/>
          <p:cNvCxnSpPr>
            <a:stCxn id="39" idx="0"/>
          </p:cNvCxnSpPr>
          <p:nvPr/>
        </p:nvCxnSpPr>
        <p:spPr>
          <a:xfrm flipH="1" flipV="1">
            <a:off x="2206842" y="4105860"/>
            <a:ext cx="2638" cy="70385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287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0674" y="1010792"/>
            <a:ext cx="8732043" cy="341743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PBE is a revolutionary new frontier in AI. 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200" dirty="0">
                <a:latin typeface="Segoe UI" panose="020B0502040204020203" pitchFamily="34" charset="0"/>
                <a:cs typeface="Segoe UI" panose="020B0502040204020203" pitchFamily="34" charset="0"/>
              </a:rPr>
              <a:t>99% of end users are non-programmers.</a:t>
            </a:r>
          </a:p>
          <a:p>
            <a:r>
              <a:rPr lang="en-US" sz="2200" dirty="0">
                <a:latin typeface="Segoe UI" panose="020B0502040204020203" pitchFamily="34" charset="0"/>
                <a:cs typeface="Segoe UI" panose="020B0502040204020203" pitchFamily="34" charset="0"/>
              </a:rPr>
              <a:t>Data scientists spend 80% time cleaning data</a:t>
            </a:r>
            <a:r>
              <a:rPr lang="en-US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r>
              <a:rPr lang="en-US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Developers spend 40% time refactoring code during migration.</a:t>
            </a:r>
            <a:endParaRPr lang="en-US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/>
            <a:endParaRPr lang="en-US" sz="7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en-US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“PL meets ML” in AI software creation</a:t>
            </a:r>
          </a:p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ML can synthesize code heuristics: better, efficient, adaptable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7255925" y="6576957"/>
            <a:ext cx="1905000" cy="381000"/>
          </a:xfrm>
        </p:spPr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Conclusion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207034" y="4170814"/>
          <a:ext cx="8724181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2136">
                  <a:extLst>
                    <a:ext uri="{9D8B030D-6E8A-4147-A177-3AD203B41FA5}">
                      <a16:colId xmlns:a16="http://schemas.microsoft.com/office/drawing/2014/main" val="3153091696"/>
                    </a:ext>
                  </a:extLst>
                </a:gridCol>
                <a:gridCol w="2898475">
                  <a:extLst>
                    <a:ext uri="{9D8B030D-6E8A-4147-A177-3AD203B41FA5}">
                      <a16:colId xmlns:a16="http://schemas.microsoft.com/office/drawing/2014/main" val="564592563"/>
                    </a:ext>
                  </a:extLst>
                </a:gridCol>
                <a:gridCol w="3473570">
                  <a:extLst>
                    <a:ext uri="{9D8B030D-6E8A-4147-A177-3AD203B41FA5}">
                      <a16:colId xmlns:a16="http://schemas.microsoft.com/office/drawing/2014/main" val="20339723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PBE</a:t>
                      </a:r>
                      <a:r>
                        <a:rPr lang="en-US" sz="220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component</a:t>
                      </a:r>
                      <a:endParaRPr lang="en-US" sz="2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PL aspect</a:t>
                      </a:r>
                      <a:endParaRPr lang="en-US" sz="2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Heuristics that can be</a:t>
                      </a:r>
                      <a:r>
                        <a:rPr lang="en-US" sz="220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machine learned</a:t>
                      </a:r>
                      <a:endParaRPr lang="en-US" sz="2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25547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Search Algorithm</a:t>
                      </a:r>
                      <a:endParaRPr lang="en-US" sz="2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DSL, Inverse functions</a:t>
                      </a:r>
                      <a:endParaRPr lang="en-US" sz="2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Non-deterministic choices</a:t>
                      </a:r>
                      <a:endParaRPr lang="en-US" sz="2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28176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Program Ranking</a:t>
                      </a:r>
                      <a:endParaRPr lang="en-US" sz="2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Features</a:t>
                      </a:r>
                      <a:endParaRPr lang="en-US" sz="2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Weights</a:t>
                      </a:r>
                      <a:endParaRPr lang="en-US" sz="2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64101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Disambiguation</a:t>
                      </a:r>
                      <a:endParaRPr lang="en-US" sz="2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Program navigation</a:t>
                      </a:r>
                      <a:r>
                        <a:rPr lang="en-US" sz="220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, Distinguishing inputs</a:t>
                      </a:r>
                      <a:endParaRPr lang="en-US" sz="2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Clustering,</a:t>
                      </a:r>
                    </a:p>
                    <a:p>
                      <a:r>
                        <a:rPr lang="en-US" sz="22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When/what</a:t>
                      </a:r>
                      <a:r>
                        <a:rPr lang="en-US" sz="220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to ask?</a:t>
                      </a:r>
                      <a:endParaRPr lang="en-US" sz="2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2787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23422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119268" y="1016000"/>
                <a:ext cx="8971721" cy="54356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Goal:</a:t>
                </a:r>
                <a:r>
                  <a:rPr lang="en-US" b="1" i="1" dirty="0">
                    <a:solidFill>
                      <a:srgbClr val="C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Set of expr of kind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that satisfies spec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endParaRPr lang="en-US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                                                [denoted</a:t>
                </a:r>
                <a:r>
                  <a:rPr lang="en-US" dirty="0">
                    <a:solidFill>
                      <a:srgbClr val="C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⊨</m:t>
                        </m:r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  <m: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]</a:t>
                </a:r>
                <a:endParaRPr lang="en-US" sz="10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: DSL (top-level) expression 				          </a:t>
                </a:r>
              </a:p>
              <a:p>
                <a:pPr marL="0" indent="0">
                  <a:buNone/>
                </a:pPr>
                <a:endParaRPr lang="en-US" sz="1000" i="1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Conjunction of (input state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, </m:t>
                    </m:r>
                  </m:oMath>
                </a14:m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output value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) 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   [denoted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⇝</m:t>
                    </m:r>
                    <m:r>
                      <a:rPr lang="en-US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]</a:t>
                </a:r>
              </a:p>
              <a:p>
                <a:pPr marL="0" indent="0">
                  <a:buNone/>
                </a:pPr>
                <a:endParaRPr lang="en-US" sz="10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0" indent="0">
                  <a:buNone/>
                </a:pPr>
                <a:endParaRPr lang="en-US" sz="500" b="1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Methodology: </a:t>
                </a:r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Based on </a:t>
                </a:r>
                <a:r>
                  <a:rPr lang="en-US" dirty="0">
                    <a:solidFill>
                      <a:schemeClr val="accent6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divide-and-conquer </a:t>
                </a:r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style problem decomposition.</a:t>
                </a:r>
                <a:endParaRPr lang="en-US" dirty="0">
                  <a:solidFill>
                    <a:schemeClr val="accent6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0" indent="0">
                  <a:buNone/>
                </a:pPr>
                <a:endParaRPr lang="en-US" sz="6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⊨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</m:oMath>
                </a14:m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is reduced to </a:t>
                </a:r>
                <a:r>
                  <a:rPr lang="en-US" dirty="0">
                    <a:solidFill>
                      <a:srgbClr val="0099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simpler problems </a:t>
                </a:r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(over sub-expressions of e or sub-constraints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).</a:t>
                </a:r>
              </a:p>
              <a:p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Top-down (as opposed to bottom-up enumerative search).</a:t>
                </a:r>
              </a:p>
              <a:p>
                <a:pPr marL="0" indent="0" algn="ctr">
                  <a:buNone/>
                </a:pPr>
                <a:endParaRPr lang="en-US" dirty="0">
                  <a:solidFill>
                    <a:schemeClr val="accent2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9268" y="1016000"/>
                <a:ext cx="8971721" cy="5435600"/>
              </a:xfrm>
              <a:blipFill>
                <a:blip r:embed="rId3"/>
                <a:stretch>
                  <a:fillRect l="-1292" t="-786" r="-6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oge UI"/>
              </a:rPr>
              <a:t>Search Methodology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790" y="6110809"/>
            <a:ext cx="7485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“</a:t>
            </a:r>
            <a:r>
              <a:rPr lang="en-US" i="1" dirty="0" err="1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FlashMeta</a:t>
            </a:r>
            <a:r>
              <a:rPr lang="en-US" i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 A Framework for Inductive Program Synthesis</a:t>
            </a:r>
            <a:r>
              <a:rPr lang="en-US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”;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[OOPSLA 2015] Alex Polozov, Sumit Gulwani</a:t>
            </a:r>
          </a:p>
        </p:txBody>
      </p:sp>
    </p:spTree>
    <p:extLst>
      <p:ext uri="{BB962C8B-B14F-4D97-AF65-F5344CB8AC3E}">
        <p14:creationId xmlns:p14="http://schemas.microsoft.com/office/powerpoint/2010/main" val="17279949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994787" y="5137563"/>
                <a:ext cx="6780620" cy="1199576"/>
              </a:xfrm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be a non-terminal </a:t>
                </a:r>
                <a:r>
                  <a:rPr lang="en-US" dirty="0">
                    <a:latin typeface="Seoge UI"/>
                  </a:rPr>
                  <a:t>defined as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≔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|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b="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100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⊨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1500" dirty="0"/>
              </a:p>
              <a:p>
                <a:pPr marL="0" indent="0">
                  <a:buNone/>
                </a:pPr>
                <a:endParaRPr lang="en-US" sz="1500" dirty="0"/>
              </a:p>
              <a:p>
                <a:pPr marL="0" indent="0">
                  <a:buNone/>
                </a:pPr>
                <a:endParaRPr lang="en-US" sz="1500" dirty="0"/>
              </a:p>
              <a:p>
                <a:pPr marL="0" indent="0">
                  <a:buNone/>
                </a:pPr>
                <a:endParaRPr lang="en-US" sz="150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94787" y="5137563"/>
                <a:ext cx="6780620" cy="1199576"/>
              </a:xfrm>
              <a:blipFill>
                <a:blip r:embed="rId3"/>
                <a:stretch>
                  <a:fillRect l="-1257" t="-301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1"/>
              <p:cNvSpPr txBox="1">
                <a:spLocks/>
              </p:cNvSpPr>
              <p:nvPr/>
            </p:nvSpPr>
            <p:spPr bwMode="auto">
              <a:xfrm>
                <a:off x="620122" y="3886582"/>
                <a:ext cx="8295278" cy="53754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2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ker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ker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i="1" ker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⊨</m:t>
                          </m:r>
                          <m:sSub>
                            <m:sSubPr>
                              <m:ctrlPr>
                                <a:rPr lang="en-US" i="1" ker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ker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i="1" ker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 ker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∧</m:t>
                          </m:r>
                          <m:sSub>
                            <m:sSubPr>
                              <m:ctrlPr>
                                <a:rPr lang="en-US" i="1" ker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ker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i="1" ker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ker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kern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ker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kern="0" dirty="0"/>
              </a:p>
              <a:p>
                <a:pPr marL="0" indent="0">
                  <a:buFontTx/>
                  <a:buNone/>
                </a:pPr>
                <a:endParaRPr lang="en-US" i="1" kern="0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FontTx/>
                  <a:buNone/>
                </a:pPr>
                <a:endParaRPr lang="en-US" i="1" kern="0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FontTx/>
                  <a:buNone/>
                </a:pPr>
                <a:endParaRPr lang="en-US" i="1" kern="0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FontTx/>
                  <a:buNone/>
                </a:pPr>
                <a:endParaRPr lang="en-US" sz="1500" kern="0" dirty="0"/>
              </a:p>
              <a:p>
                <a:pPr marL="0" indent="0">
                  <a:buFontTx/>
                  <a:buNone/>
                </a:pPr>
                <a:endParaRPr lang="en-US" sz="1500" kern="0" dirty="0"/>
              </a:p>
              <a:p>
                <a:pPr marL="0" indent="0">
                  <a:buFontTx/>
                  <a:buNone/>
                </a:pPr>
                <a:endParaRPr lang="en-US" sz="1500" kern="0" dirty="0"/>
              </a:p>
              <a:p>
                <a:pPr marL="0" indent="0">
                  <a:buFontTx/>
                  <a:buNone/>
                </a:pPr>
                <a:endParaRPr lang="en-US" sz="1500" kern="0" dirty="0"/>
              </a:p>
              <a:p>
                <a:pPr marL="0" indent="0">
                  <a:buFontTx/>
                  <a:buNone/>
                </a:pPr>
                <a:endParaRPr lang="en-US" kern="0" dirty="0"/>
              </a:p>
              <a:p>
                <a:pPr marL="0" indent="0">
                  <a:buFontTx/>
                  <a:buNone/>
                </a:pPr>
                <a:endParaRPr lang="en-US" kern="0" dirty="0"/>
              </a:p>
              <a:p>
                <a:pPr marL="0" indent="0">
                  <a:buFontTx/>
                  <a:buNone/>
                </a:pPr>
                <a:endParaRPr lang="en-US" kern="0" dirty="0"/>
              </a:p>
              <a:p>
                <a:pPr marL="0" indent="0">
                  <a:buFontTx/>
                  <a:buNone/>
                </a:pPr>
                <a:endParaRPr lang="en-US" kern="0" dirty="0"/>
              </a:p>
              <a:p>
                <a:pPr marL="0" indent="0">
                  <a:buFontTx/>
                  <a:buNone/>
                </a:pPr>
                <a:endParaRPr lang="en-US" kern="0" dirty="0"/>
              </a:p>
            </p:txBody>
          </p:sp>
        </mc:Choice>
        <mc:Fallback xmlns="">
          <p:sp>
            <p:nvSpPr>
              <p:cNvPr id="11" name="Content Placehold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0122" y="3886582"/>
                <a:ext cx="8295278" cy="5375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oge UI"/>
              </a:rPr>
              <a:t>Problem Reduction Rules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474325" y="2759720"/>
                <a:ext cx="4165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𝐼𝑛𝑡𝑒𝑟𝑠𝑒𝑐𝑡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400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⊨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400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⊨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4325" y="2759720"/>
                <a:ext cx="4165600" cy="461665"/>
              </a:xfrm>
              <a:prstGeom prst="rect">
                <a:avLst/>
              </a:prstGeom>
              <a:blipFill>
                <a:blip r:embed="rId5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255699" y="5684314"/>
                <a:ext cx="395318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𝑈𝑛𝑖𝑜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  <m:t>⊨</m:t>
                          </m:r>
                          <m:r>
                            <a:rPr lang="en-US" sz="2400" b="0" i="1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  <m:t>⊨</m:t>
                          </m:r>
                          <m:r>
                            <a:rPr lang="en-US" sz="2400" b="0" i="1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5699" y="5684314"/>
                <a:ext cx="3953181" cy="461665"/>
              </a:xfrm>
              <a:prstGeom prst="rect">
                <a:avLst/>
              </a:prstGeom>
              <a:blipFill>
                <a:blip r:embed="rId6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814084" y="3885186"/>
                <a:ext cx="62145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⊨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/>
                  <a:t>, where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′=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𝑇𝑜𝑝𝑆𝑦𝑚𝑏𝑜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  <m:r>
                          <a:rPr lang="en-US" sz="24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⊨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4084" y="3885186"/>
                <a:ext cx="6214568" cy="461665"/>
              </a:xfrm>
              <a:prstGeom prst="rect">
                <a:avLst/>
              </a:prstGeom>
              <a:blipFill>
                <a:blip r:embed="rId7"/>
                <a:stretch>
                  <a:fillRect l="-883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1"/>
              <p:cNvSpPr txBox="1">
                <a:spLocks/>
              </p:cNvSpPr>
              <p:nvPr/>
            </p:nvSpPr>
            <p:spPr bwMode="auto">
              <a:xfrm>
                <a:off x="1231700" y="2748831"/>
                <a:ext cx="6408225" cy="59333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2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ker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ker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i="1" ker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⊨</m:t>
                          </m:r>
                          <m:sSub>
                            <m:sSubPr>
                              <m:ctrlPr>
                                <a:rPr lang="en-US" i="1" ker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ker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i="1" ker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 ker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∧</m:t>
                          </m:r>
                          <m:sSub>
                            <m:sSubPr>
                              <m:ctrlPr>
                                <a:rPr lang="en-US" i="1" ker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ker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i="1" ker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ker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kern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ker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kern="0" dirty="0"/>
              </a:p>
              <a:p>
                <a:pPr marL="0" indent="0">
                  <a:buFontTx/>
                  <a:buNone/>
                </a:pPr>
                <a:endParaRPr lang="en-US" i="1" kern="0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FontTx/>
                  <a:buNone/>
                </a:pPr>
                <a:endParaRPr lang="en-US" i="1" kern="0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FontTx/>
                  <a:buNone/>
                </a:pPr>
                <a:endParaRPr lang="en-US" i="1" kern="0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FontTx/>
                  <a:buNone/>
                </a:pPr>
                <a:endParaRPr lang="en-US" sz="1500" kern="0" dirty="0"/>
              </a:p>
              <a:p>
                <a:pPr marL="0" indent="0">
                  <a:buFontTx/>
                  <a:buNone/>
                </a:pPr>
                <a:endParaRPr lang="en-US" sz="1500" kern="0" dirty="0"/>
              </a:p>
              <a:p>
                <a:pPr marL="0" indent="0">
                  <a:buFontTx/>
                  <a:buNone/>
                </a:pPr>
                <a:endParaRPr lang="en-US" sz="1500" kern="0" dirty="0"/>
              </a:p>
              <a:p>
                <a:pPr marL="0" indent="0">
                  <a:buFontTx/>
                  <a:buNone/>
                </a:pPr>
                <a:endParaRPr lang="en-US" sz="1500" kern="0" dirty="0"/>
              </a:p>
              <a:p>
                <a:pPr marL="0" indent="0">
                  <a:buFontTx/>
                  <a:buNone/>
                </a:pPr>
                <a:endParaRPr lang="en-US" kern="0" dirty="0"/>
              </a:p>
              <a:p>
                <a:pPr marL="0" indent="0">
                  <a:buFontTx/>
                  <a:buNone/>
                </a:pPr>
                <a:endParaRPr lang="en-US" kern="0" dirty="0"/>
              </a:p>
              <a:p>
                <a:pPr marL="0" indent="0">
                  <a:buFontTx/>
                  <a:buNone/>
                </a:pPr>
                <a:endParaRPr lang="en-US" kern="0" dirty="0"/>
              </a:p>
              <a:p>
                <a:pPr marL="0" indent="0">
                  <a:buFontTx/>
                  <a:buNone/>
                </a:pPr>
                <a:endParaRPr lang="en-US" kern="0" dirty="0"/>
              </a:p>
              <a:p>
                <a:pPr marL="0" indent="0">
                  <a:buFontTx/>
                  <a:buNone/>
                </a:pPr>
                <a:endParaRPr lang="en-US" kern="0" dirty="0"/>
              </a:p>
            </p:txBody>
          </p:sp>
        </mc:Choice>
        <mc:Fallback xmlns="">
          <p:sp>
            <p:nvSpPr>
              <p:cNvPr id="10" name="Content Placehold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31700" y="2748831"/>
                <a:ext cx="6408225" cy="593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22886" y="3330930"/>
            <a:ext cx="35532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oge UI"/>
              </a:rPr>
              <a:t>An alternative strategy: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1"/>
              <p:cNvSpPr txBox="1">
                <a:spLocks/>
              </p:cNvSpPr>
              <p:nvPr/>
            </p:nvSpPr>
            <p:spPr bwMode="auto">
              <a:xfrm>
                <a:off x="1231700" y="1389142"/>
                <a:ext cx="6408225" cy="59333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2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kern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ker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i="1" ker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⊨</m:t>
                          </m:r>
                          <m:sSub>
                            <m:sSubPr>
                              <m:ctrlPr>
                                <a:rPr lang="en-US" i="1" ker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ker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i="1" ker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kern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i="1" ker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ker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i="1" ker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ker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kern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kern="0" dirty="0"/>
              </a:p>
              <a:p>
                <a:pPr marL="0" indent="0">
                  <a:buFontTx/>
                  <a:buNone/>
                </a:pPr>
                <a:endParaRPr lang="en-US" i="1" kern="0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FontTx/>
                  <a:buNone/>
                </a:pPr>
                <a:endParaRPr lang="en-US" i="1" kern="0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FontTx/>
                  <a:buNone/>
                </a:pPr>
                <a:endParaRPr lang="en-US" i="1" kern="0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FontTx/>
                  <a:buNone/>
                </a:pPr>
                <a:endParaRPr lang="en-US" sz="1500" kern="0" dirty="0"/>
              </a:p>
              <a:p>
                <a:pPr marL="0" indent="0">
                  <a:buFontTx/>
                  <a:buNone/>
                </a:pPr>
                <a:endParaRPr lang="en-US" sz="1500" kern="0" dirty="0"/>
              </a:p>
              <a:p>
                <a:pPr marL="0" indent="0">
                  <a:buFontTx/>
                  <a:buNone/>
                </a:pPr>
                <a:endParaRPr lang="en-US" sz="1500" kern="0" dirty="0"/>
              </a:p>
              <a:p>
                <a:pPr marL="0" indent="0">
                  <a:buFontTx/>
                  <a:buNone/>
                </a:pPr>
                <a:endParaRPr lang="en-US" sz="1500" kern="0" dirty="0"/>
              </a:p>
              <a:p>
                <a:pPr marL="0" indent="0">
                  <a:buFontTx/>
                  <a:buNone/>
                </a:pPr>
                <a:endParaRPr lang="en-US" kern="0" dirty="0"/>
              </a:p>
              <a:p>
                <a:pPr marL="0" indent="0">
                  <a:buFontTx/>
                  <a:buNone/>
                </a:pPr>
                <a:endParaRPr lang="en-US" kern="0" dirty="0"/>
              </a:p>
              <a:p>
                <a:pPr marL="0" indent="0">
                  <a:buFontTx/>
                  <a:buNone/>
                </a:pPr>
                <a:endParaRPr lang="en-US" kern="0" dirty="0"/>
              </a:p>
              <a:p>
                <a:pPr marL="0" indent="0">
                  <a:buFontTx/>
                  <a:buNone/>
                </a:pPr>
                <a:endParaRPr lang="en-US" kern="0" dirty="0"/>
              </a:p>
              <a:p>
                <a:pPr marL="0" indent="0">
                  <a:buFontTx/>
                  <a:buNone/>
                </a:pPr>
                <a:endParaRPr lang="en-US" kern="0" dirty="0"/>
              </a:p>
            </p:txBody>
          </p:sp>
        </mc:Choice>
        <mc:Fallback xmlns="">
          <p:sp>
            <p:nvSpPr>
              <p:cNvPr id="12" name="Content Placehold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31700" y="1389142"/>
                <a:ext cx="6408225" cy="593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556000" y="1399368"/>
                <a:ext cx="38963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kern="0" dirty="0">
                          <a:latin typeface="Cambria Math" panose="02040503050406030204" pitchFamily="18" charset="0"/>
                        </a:rPr>
                        <m:t>𝑈𝑛𝑖𝑜𝑛</m:t>
                      </m:r>
                      <m:r>
                        <a:rPr lang="en-US" sz="2400" i="1" kern="0" dirty="0"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 kern="0" dirty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kern="0" dirty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400" i="1" kern="0" dirty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⊨</m:t>
                          </m:r>
                          <m:sSub>
                            <m:sSubPr>
                              <m:ctrlPr>
                                <a:rPr lang="en-US" sz="2400" i="1" kern="0" dirty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kern="0" dirty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2400" i="1" kern="0" dirty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400" i="1" kern="0" dirty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 kern="0" dirty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kern="0" dirty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400" i="1" kern="0" dirty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⊨</m:t>
                          </m:r>
                          <m:sSub>
                            <m:sSubPr>
                              <m:ctrlPr>
                                <a:rPr lang="en-US" sz="2400" i="1" kern="0" dirty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kern="0" dirty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2400" i="1" kern="0" dirty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400" i="1" kern="0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6000" y="1399368"/>
                <a:ext cx="3896360" cy="461665"/>
              </a:xfrm>
              <a:prstGeom prst="rect">
                <a:avLst/>
              </a:prstGeom>
              <a:blipFill>
                <a:blip r:embed="rId10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68465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  <p:bldP spid="11" grpId="0" animBg="1"/>
      <p:bldP spid="7" grpId="0"/>
      <p:bldP spid="8" grpId="0"/>
      <p:bldP spid="9" grpId="0"/>
      <p:bldP spid="10" grpId="0" animBg="1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0" y="949960"/>
                <a:ext cx="9144000" cy="153059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u="sng" dirty="0">
                    <a:latin typeface="Seoge UI"/>
                  </a:rPr>
                  <a:t>Inverse Set</a:t>
                </a:r>
                <a:r>
                  <a:rPr lang="en-US" dirty="0">
                    <a:latin typeface="Seoge UI"/>
                  </a:rPr>
                  <a:t>:  Let F be an n-</a:t>
                </a:r>
                <a:r>
                  <a:rPr lang="en-US" dirty="0" err="1">
                    <a:latin typeface="Seoge UI"/>
                  </a:rPr>
                  <a:t>ary</a:t>
                </a:r>
                <a:r>
                  <a:rPr lang="en-US" dirty="0">
                    <a:latin typeface="Seoge UI"/>
                  </a:rPr>
                  <a:t> operator.</a:t>
                </a:r>
              </a:p>
              <a:p>
                <a:pPr marL="0" indent="0">
                  <a:buNone/>
                </a:pPr>
                <a:endParaRPr lang="en-US" sz="500" dirty="0">
                  <a:latin typeface="Seoge UI"/>
                </a:endParaRP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r>
                            <a:rPr 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|"/>
                          <m:ctrlPr>
                            <a:rPr 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dirty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en-US" b="0" i="1" dirty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  <m:r>
                            <a:rPr 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1500" dirty="0"/>
              </a:p>
              <a:p>
                <a:pPr marL="0" indent="0">
                  <a:buNone/>
                </a:pPr>
                <a:endParaRPr lang="en-US" sz="1500" dirty="0"/>
              </a:p>
              <a:p>
                <a:pPr marL="0" indent="0">
                  <a:buNone/>
                </a:pPr>
                <a:endParaRPr lang="en-US" sz="1500" dirty="0"/>
              </a:p>
              <a:p>
                <a:pPr marL="0" indent="0">
                  <a:buNone/>
                </a:pPr>
                <a:endParaRPr lang="en-US" sz="150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949960"/>
                <a:ext cx="9144000" cy="1530593"/>
              </a:xfrm>
              <a:blipFill>
                <a:blip r:embed="rId3"/>
                <a:stretch>
                  <a:fillRect l="-1000" t="-2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oge UI"/>
              </a:rPr>
              <a:t>Problem Reduction Rules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44057" y="1949501"/>
                <a:ext cx="8201109" cy="446276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300" b="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30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𝐶𝑜𝑛𝑐𝑎</m:t>
                      </m:r>
                      <m:sSup>
                        <m:sSupPr>
                          <m:ctrlPr>
                            <a:rPr lang="en-US" sz="2300" b="0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300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300" b="0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sz="2300" i="1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300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"</m:t>
                          </m:r>
                          <m:r>
                            <m:rPr>
                              <m:nor/>
                            </m:rPr>
                            <a:rPr lang="en-US" sz="2300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Abc</m:t>
                          </m:r>
                          <m:r>
                            <m:rPr>
                              <m:nor/>
                            </m:rPr>
                            <a:rPr lang="en-US" sz="2300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"</m:t>
                          </m:r>
                        </m:e>
                      </m:d>
                      <m:r>
                        <a:rPr lang="en-US" sz="2300" b="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300" i="1" dirty="0">
                  <a:solidFill>
                    <a:schemeClr val="accent2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057" y="1949501"/>
                <a:ext cx="8201109" cy="4462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8368" y="4333159"/>
                <a:ext cx="7409357" cy="19389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𝐶𝑜𝑛𝑐𝑎𝑡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⊨(</m:t>
                      </m:r>
                      <m:r>
                        <a:rPr lang="en-US" sz="2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2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⇝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"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Abc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")]</m:t>
                      </m:r>
                      <m:r>
                        <a:rPr lang="en-US" sz="24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Union</m:t>
                      </m:r>
                      <m:r>
                        <a:rPr lang="en-US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({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 marL="125730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𝐶𝑜𝑛𝑐𝑎𝑡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i="1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⊨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 smtClean="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  <m:r>
                              <a:rPr lang="en-US" sz="2400" i="1" smtClean="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  <m:t>⇝</m:t>
                            </m:r>
                            <m:r>
                              <m:rPr>
                                <m:nor/>
                              </m:rPr>
                              <a:rPr lang="en-US" sz="240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  <m:t>"</m:t>
                            </m:r>
                            <m:r>
                              <m:rPr>
                                <m:nor/>
                              </m:rPr>
                              <a:rPr lang="en-US" sz="240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  <m:t>Abc</m:t>
                            </m:r>
                            <m:r>
                              <m:rPr>
                                <m:nor/>
                              </m:rPr>
                              <a:rPr lang="en-US" sz="240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  <m:t>"</m:t>
                            </m:r>
                          </m:e>
                        </m:d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sz="2400" i="1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⊨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 smtClean="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  <m:r>
                              <a:rPr lang="en-US" sz="2400" i="1" smtClean="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  <m:t>⇝</m:t>
                            </m:r>
                            <m:r>
                              <a:rPr lang="en-US" sz="2400" i="1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</m:d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, </a:t>
                </a:r>
              </a:p>
              <a:p>
                <a:pPr marL="125730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𝐶𝑜𝑛𝑐𝑎𝑡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 smtClean="0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400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  <m:t>⊨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 smtClean="0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  <m:r>
                                    <a:rPr lang="en-US" sz="2400" i="1" smtClean="0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</a:rPr>
                                    <m:t>⇝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400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</a:rPr>
                                    <m:t>"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400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</a:rPr>
                                    <m:t>Ab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400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</a:rPr>
                                    <m:t>"</m:t>
                                  </m:r>
                                </m:e>
                              </m:d>
                            </m:e>
                          </m:d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 smtClean="0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sz="2400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  <m:t>⊨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 smtClean="0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  <m:r>
                                    <a:rPr lang="en-US" sz="2400" i="1" smtClean="0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</a:rPr>
                                    <m:t>⇝"</m:t>
                                  </m:r>
                                  <m:r>
                                    <a:rPr lang="en-US" sz="2400" i="1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en-US" sz="2400" i="1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</a:rPr>
                                    <m:t>"</m:t>
                                  </m:r>
                                </m:e>
                              </m:d>
                            </m:e>
                          </m:d>
                        </m:e>
                      </m:d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 marL="125730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𝐶𝑜𝑛𝑐𝑎𝑡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 smtClean="0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400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  <m:t>⊨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 smtClean="0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  <m:r>
                                    <a:rPr lang="en-US" sz="2400" i="1" smtClean="0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</a:rPr>
                                    <m:t>⇝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400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</a:rPr>
                                    <m:t>"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400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400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</a:rPr>
                                    <m:t>"</m:t>
                                  </m:r>
                                </m:e>
                              </m:d>
                            </m:e>
                          </m:d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 smtClean="0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sz="2400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  <m:t>⊨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 smtClean="0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  <m:r>
                                    <a:rPr lang="en-US" sz="2400" i="1" smtClean="0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</a:rPr>
                                    <m:t>⇝"</m:t>
                                  </m:r>
                                  <m:r>
                                    <a:rPr lang="en-US" sz="2400" i="1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𝑏𝑐</m:t>
                                  </m:r>
                                  <m:r>
                                    <a:rPr lang="en-US" sz="2400" i="1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</a:rPr>
                                    <m:t>"</m:t>
                                  </m:r>
                                </m:e>
                              </m:d>
                            </m:e>
                          </m:d>
                        </m:e>
                      </m:d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 marL="125730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𝐶𝑜𝑛𝑐𝑎𝑡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 smtClean="0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400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  <m:t>⊨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 smtClean="0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  <m:r>
                                    <a:rPr lang="en-US" sz="2400" i="1" smtClean="0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</a:rPr>
                                    <m:t>⇝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400" i="1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</a:rPr>
                                    <m:t>ϵ</m:t>
                                  </m:r>
                                </m:e>
                              </m:d>
                            </m:e>
                          </m:d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 smtClean="0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sz="2400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  <m:t>⊨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 smtClean="0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  <m:r>
                                    <a:rPr lang="en-US" sz="2400" i="1" smtClean="0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</a:rPr>
                                    <m:t>⇝"</m:t>
                                  </m:r>
                                  <m:r>
                                    <a:rPr lang="en-US" sz="2400" i="1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𝐴𝑏𝑐</m:t>
                                  </m:r>
                                  <m:r>
                                    <a:rPr lang="en-US" sz="2400" i="1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</a:rPr>
                                    <m:t>"</m:t>
                                  </m:r>
                                </m:e>
                              </m:d>
                            </m:e>
                          </m:d>
                        </m:e>
                      </m:d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})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68" y="4333159"/>
                <a:ext cx="7409357" cy="1938992"/>
              </a:xfrm>
              <a:prstGeom prst="rect">
                <a:avLst/>
              </a:prstGeom>
              <a:blipFill>
                <a:blip r:embed="rId5"/>
                <a:stretch>
                  <a:fillRect l="-741" b="-345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932314" y="1949501"/>
                <a:ext cx="5999058" cy="446276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300" i="1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d>
                        <m:dPr>
                          <m:ctrlPr>
                            <a:rPr lang="en-US" sz="2300" i="1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300" i="1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300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"</m:t>
                          </m:r>
                          <m:r>
                            <m:rPr>
                              <m:nor/>
                            </m:rPr>
                            <a:rPr lang="en-US" sz="2300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Abc</m:t>
                          </m:r>
                          <m:r>
                            <m:rPr>
                              <m:nor/>
                            </m:rPr>
                            <a:rPr lang="en-US" sz="2300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",</m:t>
                          </m:r>
                          <m:r>
                            <m:rPr>
                              <m:sty m:val="p"/>
                            </m:rPr>
                            <a:rPr lang="en-US" sz="2300" i="1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ϵ</m:t>
                          </m:r>
                        </m:e>
                      </m:d>
                      <m:r>
                        <a:rPr lang="en-US" sz="2300" i="1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, ("</m:t>
                      </m:r>
                      <m:r>
                        <a:rPr lang="en-US" sz="2300" i="1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𝐴𝑏</m:t>
                      </m:r>
                      <m:r>
                        <m:rPr>
                          <m:nor/>
                        </m:rPr>
                        <a:rPr lang="en-US" sz="2300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","</m:t>
                      </m:r>
                      <m:r>
                        <m:rPr>
                          <m:nor/>
                        </m:rPr>
                        <a:rPr lang="en-US" sz="2300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2300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"), ("</m:t>
                      </m:r>
                      <m:r>
                        <m:rPr>
                          <m:nor/>
                        </m:rPr>
                        <a:rPr lang="en-US" sz="2300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2300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","</m:t>
                      </m:r>
                      <m:r>
                        <m:rPr>
                          <m:nor/>
                        </m:rPr>
                        <a:rPr lang="en-US" sz="2300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bc</m:t>
                      </m:r>
                      <m:r>
                        <m:rPr>
                          <m:nor/>
                        </m:rPr>
                        <a:rPr lang="en-US" sz="2300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"), (</m:t>
                      </m:r>
                      <m:r>
                        <m:rPr>
                          <m:sty m:val="p"/>
                        </m:rPr>
                        <a:rPr lang="en-US" sz="2300" i="1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ϵ</m:t>
                      </m:r>
                      <m:r>
                        <a:rPr lang="en-US" sz="2300" i="1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sz="2300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"</m:t>
                      </m:r>
                      <m:r>
                        <m:rPr>
                          <m:nor/>
                        </m:rPr>
                        <a:rPr lang="en-US" sz="2300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Abc</m:t>
                      </m:r>
                      <m:r>
                        <m:rPr>
                          <m:nor/>
                        </m:rPr>
                        <a:rPr lang="en-US" sz="2300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")}</m:t>
                      </m:r>
                    </m:oMath>
                  </m:oMathPara>
                </a14:m>
                <a:endParaRPr lang="en-US" sz="2300" i="1" dirty="0">
                  <a:solidFill>
                    <a:schemeClr val="accent2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2314" y="1949501"/>
                <a:ext cx="5999058" cy="446276"/>
              </a:xfrm>
              <a:prstGeom prst="rect">
                <a:avLst/>
              </a:prstGeom>
              <a:blipFill>
                <a:blip r:embed="rId6"/>
                <a:stretch>
                  <a:fillRect b="-205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1"/>
              <p:cNvSpPr txBox="1">
                <a:spLocks/>
              </p:cNvSpPr>
              <p:nvPr/>
            </p:nvSpPr>
            <p:spPr bwMode="auto">
              <a:xfrm>
                <a:off x="58368" y="2854101"/>
                <a:ext cx="9028652" cy="9711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2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kern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kern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lang="en-US" i="1" kern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kern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ker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i="1" kern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 kern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 kern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kern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…,</m:t>
                                  </m:r>
                                  <m:r>
                                    <a:rPr lang="en-US" i="1" kern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i="1" kern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 ker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⊨</m:t>
                          </m:r>
                          <m:r>
                            <a:rPr lang="en-US" i="1" kern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en-US" i="1" kern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⇝</m:t>
                          </m:r>
                          <m:r>
                            <a:rPr lang="en-US" i="1" kern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i="1" ker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i="1" kern="0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FontTx/>
                  <a:buNone/>
                </a:pPr>
                <a:r>
                  <a:rPr lang="en-US" kern="0" dirty="0"/>
                  <a:t> </a:t>
                </a:r>
                <a14:m>
                  <m:oMath xmlns:m="http://schemas.openxmlformats.org/officeDocument/2006/math">
                    <m:r>
                      <a:rPr lang="en-US" sz="2250" kern="0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sz="2250" i="1" kern="0">
                        <a:latin typeface="Cambria Math" panose="02040503050406030204" pitchFamily="18" charset="0"/>
                      </a:rPr>
                      <m:t>𝑈𝑛𝑖𝑜𝑛</m:t>
                    </m:r>
                    <m:r>
                      <a:rPr lang="en-US" sz="2250" i="1" kern="0">
                        <a:latin typeface="Cambria Math" panose="02040503050406030204" pitchFamily="18" charset="0"/>
                      </a:rPr>
                      <m:t>({</m:t>
                    </m:r>
                    <m:r>
                      <m:rPr>
                        <m:sty m:val="p"/>
                      </m:rPr>
                      <a:rPr lang="en-US" sz="2250" kern="0" smtClean="0"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sz="2250" i="1" kern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250" i="1" kern="0" smtClean="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250" i="1" kern="0">
                                    <a:solidFill>
                                      <a:srgbClr val="0099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250" kern="0">
                                    <a:solidFill>
                                      <a:srgbClr val="009900"/>
                                    </a:solidFill>
                                    <a:latin typeface="Cambria Math" panose="02040503050406030204" pitchFamily="18" charset="0"/>
                                  </a:rPr>
                                  <m:t>e</m:t>
                                </m:r>
                              </m:e>
                              <m:sub>
                                <m:r>
                                  <a:rPr lang="en-US" sz="2250" kern="0">
                                    <a:solidFill>
                                      <a:srgbClr val="0099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250" i="1" kern="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  <m:t>⊨</m:t>
                            </m:r>
                            <m:r>
                              <a:rPr lang="en-US" sz="2250" i="1" kern="0" dirty="0" smtClean="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  <m:r>
                              <a:rPr lang="en-US" sz="2250" i="1" kern="0" dirty="0" smtClean="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  <m:t>⇝</m:t>
                            </m:r>
                            <m:sSub>
                              <m:sSubPr>
                                <m:ctrlPr>
                                  <a:rPr lang="en-US" sz="2250" i="1" kern="0" dirty="0" smtClean="0">
                                    <a:solidFill>
                                      <a:srgbClr val="0099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50" i="1" kern="0" dirty="0" smtClean="0">
                                    <a:solidFill>
                                      <a:srgbClr val="009900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2250" i="1" kern="0" dirty="0" smtClean="0">
                                    <a:solidFill>
                                      <a:srgbClr val="0099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2250" i="1" kern="0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50" i="1" kern="0" dirty="0" smtClean="0">
                            <a:latin typeface="Cambria Math" panose="02040503050406030204" pitchFamily="18" charset="0"/>
                          </a:rPr>
                          <m:t> …,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250" i="1" kern="0" dirty="0" smtClean="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250" i="1" kern="0" dirty="0" smtClean="0">
                                    <a:solidFill>
                                      <a:srgbClr val="0099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50" i="1" kern="0" dirty="0">
                                    <a:solidFill>
                                      <a:srgbClr val="009900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sz="2250" i="1" kern="0" dirty="0" smtClean="0">
                                    <a:solidFill>
                                      <a:srgbClr val="0099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2250" i="1" kern="0" dirty="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  <m:t>⊨</m:t>
                            </m:r>
                            <m:r>
                              <a:rPr lang="en-US" sz="2250" i="1" kern="0" dirty="0" smtClean="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  <m:r>
                              <a:rPr lang="en-US" sz="2250" i="1" kern="0" dirty="0" smtClean="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  <m:t>⇝</m:t>
                            </m:r>
                            <m:sSub>
                              <m:sSubPr>
                                <m:ctrlPr>
                                  <a:rPr lang="en-US" sz="2250" i="1" kern="0" dirty="0" smtClean="0">
                                    <a:solidFill>
                                      <a:srgbClr val="0099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50" i="1" kern="0" dirty="0" smtClean="0">
                                    <a:solidFill>
                                      <a:srgbClr val="009900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2250" i="1" kern="0" dirty="0" smtClean="0">
                                    <a:solidFill>
                                      <a:srgbClr val="0099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2250" i="1" kern="0" dirty="0">
                        <a:latin typeface="Cambria Math" panose="02040503050406030204" pitchFamily="18" charset="0"/>
                      </a:rPr>
                      <m:t> | </m:t>
                    </m:r>
                    <m:d>
                      <m:dPr>
                        <m:ctrlPr>
                          <a:rPr lang="en-US" sz="2250" i="1" kern="0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50" i="1" kern="0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50" i="1" kern="0" dirty="0" err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250" i="1" kern="0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250" i="1" kern="0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50" i="1" kern="0" dirty="0" smtClean="0">
                            <a:latin typeface="Cambria Math" panose="02040503050406030204" pitchFamily="18" charset="0"/>
                          </a:rPr>
                          <m:t>…,</m:t>
                        </m:r>
                        <m:sSub>
                          <m:sSubPr>
                            <m:ctrlPr>
                              <a:rPr lang="en-US" sz="2250" i="1" kern="0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50" i="1" kern="0" dirty="0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250" i="1" kern="0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250" i="1" kern="0" dirty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250" i="1" kern="0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50" i="1" kern="0" dirty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US" sz="2250" i="1" kern="0" dirty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sz="2250" i="1" kern="0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50" i="1" kern="0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250" i="1" kern="0" dirty="0">
                        <a:latin typeface="Cambria Math" panose="02040503050406030204" pitchFamily="18" charset="0"/>
                      </a:rPr>
                      <m:t> }</m:t>
                    </m:r>
                    <m:r>
                      <a:rPr lang="en-US" sz="2250" b="0" i="1" kern="0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250" kern="0" dirty="0"/>
              </a:p>
              <a:p>
                <a:pPr marL="0" indent="0">
                  <a:buNone/>
                </a:pPr>
                <a:endParaRPr lang="en-US" sz="500" i="1" dirty="0">
                  <a:latin typeface="Cambria Math" panose="02040503050406030204" pitchFamily="18" charset="0"/>
                </a:endParaRPr>
              </a:p>
              <a:p>
                <a:pPr marL="0" indent="0">
                  <a:buFontTx/>
                  <a:buNone/>
                </a:pPr>
                <a:endParaRPr lang="en-US" kern="0" dirty="0"/>
              </a:p>
              <a:p>
                <a:pPr marL="0" indent="0">
                  <a:buFontTx/>
                  <a:buNone/>
                </a:pPr>
                <a:endParaRPr lang="en-US" kern="0" dirty="0"/>
              </a:p>
            </p:txBody>
          </p:sp>
        </mc:Choice>
        <mc:Fallback xmlns="">
          <p:sp>
            <p:nvSpPr>
              <p:cNvPr id="8" name="Content Placehold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368" y="2854101"/>
                <a:ext cx="9028652" cy="97114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66396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0" y="949960"/>
                <a:ext cx="9144000" cy="153059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u="sng" dirty="0">
                    <a:latin typeface="Seoge UI"/>
                  </a:rPr>
                  <a:t>Inverse Set</a:t>
                </a:r>
                <a:r>
                  <a:rPr lang="en-US" dirty="0">
                    <a:latin typeface="Seoge UI"/>
                  </a:rPr>
                  <a:t>:  Let F be an n-</a:t>
                </a:r>
                <a:r>
                  <a:rPr lang="en-US" dirty="0" err="1">
                    <a:latin typeface="Seoge UI"/>
                  </a:rPr>
                  <a:t>ary</a:t>
                </a:r>
                <a:r>
                  <a:rPr lang="en-US" dirty="0">
                    <a:latin typeface="Seoge UI"/>
                  </a:rPr>
                  <a:t> operator.</a:t>
                </a:r>
              </a:p>
              <a:p>
                <a:pPr marL="0" indent="0">
                  <a:buNone/>
                </a:pPr>
                <a:endParaRPr lang="en-US" sz="500" dirty="0">
                  <a:latin typeface="Seoge UI"/>
                </a:endParaRP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r>
                            <a:rPr 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|"/>
                          <m:ctrlPr>
                            <a:rPr 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dirty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en-US" b="0" i="1" dirty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  <m:r>
                            <a:rPr 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1500" dirty="0"/>
              </a:p>
              <a:p>
                <a:pPr marL="0" indent="0">
                  <a:buNone/>
                </a:pPr>
                <a:endParaRPr lang="en-US" sz="1500" dirty="0"/>
              </a:p>
              <a:p>
                <a:pPr marL="0" indent="0">
                  <a:buNone/>
                </a:pPr>
                <a:endParaRPr lang="en-US" sz="1500" dirty="0"/>
              </a:p>
              <a:p>
                <a:pPr marL="0" indent="0">
                  <a:buNone/>
                </a:pPr>
                <a:endParaRPr lang="en-US" sz="150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949960"/>
                <a:ext cx="9144000" cy="1530593"/>
              </a:xfrm>
              <a:blipFill>
                <a:blip r:embed="rId3"/>
                <a:stretch>
                  <a:fillRect l="-1000" t="-2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oge UI"/>
              </a:rPr>
              <a:t>Problem Reduction Rules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44057" y="1949501"/>
                <a:ext cx="8201109" cy="446276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300" b="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30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𝐶𝑜𝑛𝑐𝑎</m:t>
                      </m:r>
                      <m:sSup>
                        <m:sSupPr>
                          <m:ctrlPr>
                            <a:rPr lang="en-US" sz="2300" b="0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300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300" b="0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sz="2300" i="1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300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"</m:t>
                          </m:r>
                          <m:r>
                            <m:rPr>
                              <m:nor/>
                            </m:rPr>
                            <a:rPr lang="en-US" sz="2300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Abc</m:t>
                          </m:r>
                          <m:r>
                            <m:rPr>
                              <m:nor/>
                            </m:rPr>
                            <a:rPr lang="en-US" sz="2300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"</m:t>
                          </m:r>
                        </m:e>
                      </m:d>
                      <m:r>
                        <a:rPr lang="en-US" sz="2300" b="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300" i="1" dirty="0">
                  <a:solidFill>
                    <a:schemeClr val="accent2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057" y="1949501"/>
                <a:ext cx="8201109" cy="4462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932314" y="1949501"/>
                <a:ext cx="5999058" cy="446276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300" i="1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d>
                        <m:dPr>
                          <m:ctrlPr>
                            <a:rPr lang="en-US" sz="2300" i="1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300" i="1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300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"</m:t>
                          </m:r>
                          <m:r>
                            <m:rPr>
                              <m:nor/>
                            </m:rPr>
                            <a:rPr lang="en-US" sz="2300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Abc</m:t>
                          </m:r>
                          <m:r>
                            <m:rPr>
                              <m:nor/>
                            </m:rPr>
                            <a:rPr lang="en-US" sz="2300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",</m:t>
                          </m:r>
                          <m:r>
                            <m:rPr>
                              <m:sty m:val="p"/>
                            </m:rPr>
                            <a:rPr lang="en-US" sz="2300" i="1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ϵ</m:t>
                          </m:r>
                        </m:e>
                      </m:d>
                      <m:r>
                        <a:rPr lang="en-US" sz="2300" i="1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, ("</m:t>
                      </m:r>
                      <m:r>
                        <a:rPr lang="en-US" sz="2300" i="1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𝐴𝑏</m:t>
                      </m:r>
                      <m:r>
                        <m:rPr>
                          <m:nor/>
                        </m:rPr>
                        <a:rPr lang="en-US" sz="2300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","</m:t>
                      </m:r>
                      <m:r>
                        <m:rPr>
                          <m:nor/>
                        </m:rPr>
                        <a:rPr lang="en-US" sz="2300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2300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"), ("</m:t>
                      </m:r>
                      <m:r>
                        <m:rPr>
                          <m:nor/>
                        </m:rPr>
                        <a:rPr lang="en-US" sz="2300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2300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","</m:t>
                      </m:r>
                      <m:r>
                        <m:rPr>
                          <m:nor/>
                        </m:rPr>
                        <a:rPr lang="en-US" sz="2300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bc</m:t>
                      </m:r>
                      <m:r>
                        <m:rPr>
                          <m:nor/>
                        </m:rPr>
                        <a:rPr lang="en-US" sz="2300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"), (</m:t>
                      </m:r>
                      <m:r>
                        <m:rPr>
                          <m:sty m:val="p"/>
                        </m:rPr>
                        <a:rPr lang="en-US" sz="2300" i="1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ϵ</m:t>
                      </m:r>
                      <m:r>
                        <a:rPr lang="en-US" sz="2300" i="1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sz="2300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"</m:t>
                      </m:r>
                      <m:r>
                        <m:rPr>
                          <m:nor/>
                        </m:rPr>
                        <a:rPr lang="en-US" sz="2300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Abc</m:t>
                      </m:r>
                      <m:r>
                        <m:rPr>
                          <m:nor/>
                        </m:rPr>
                        <a:rPr lang="en-US" sz="2300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")}</m:t>
                      </m:r>
                    </m:oMath>
                  </m:oMathPara>
                </a14:m>
                <a:endParaRPr lang="en-US" sz="2300" i="1" dirty="0">
                  <a:solidFill>
                    <a:schemeClr val="accent2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2314" y="1949501"/>
                <a:ext cx="5999058" cy="446276"/>
              </a:xfrm>
              <a:prstGeom prst="rect">
                <a:avLst/>
              </a:prstGeom>
              <a:blipFill>
                <a:blip r:embed="rId6"/>
                <a:stretch>
                  <a:fillRect b="-205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82518" y="2959141"/>
                <a:ext cx="6219838" cy="446276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30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300" b="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300" b="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𝐼𝑓𝑇h𝑒𝑛𝐸𝑙𝑠</m:t>
                      </m:r>
                      <m:sSup>
                        <m:sSupPr>
                          <m:ctrlPr>
                            <a:rPr lang="en-US" sz="2300" b="0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300" b="0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300" b="0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sz="2300" b="0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300" b="0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sz="2300" b="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300" i="1" dirty="0">
                  <a:solidFill>
                    <a:schemeClr val="accent2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518" y="2959141"/>
                <a:ext cx="6219838" cy="446276"/>
              </a:xfrm>
              <a:prstGeom prst="rect">
                <a:avLst/>
              </a:prstGeom>
              <a:blipFill>
                <a:blip r:embed="rId7"/>
                <a:stretch>
                  <a:fillRect b="-1756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3061826" y="2948207"/>
                <a:ext cx="3640530" cy="446276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{</m:t>
                      </m:r>
                      <m:d>
                        <m:dPr>
                          <m:ctrlPr>
                            <a:rPr lang="en-US" sz="2300" b="0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300" b="0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𝑡𝑟𝑢𝑒</m:t>
                          </m:r>
                          <m:r>
                            <a:rPr lang="en-US" sz="2300" b="0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300" b="0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300" b="0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, ⊤</m:t>
                          </m:r>
                        </m:e>
                      </m:d>
                      <m:r>
                        <a:rPr lang="en-US" sz="2300" b="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, (</m:t>
                      </m:r>
                      <m:r>
                        <a:rPr lang="en-US" sz="2300" b="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𝑓𝑎𝑙𝑠𝑒</m:t>
                      </m:r>
                      <m:r>
                        <a:rPr lang="en-US" sz="2300" b="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, ⊤, </m:t>
                      </m:r>
                      <m:r>
                        <a:rPr lang="en-US" sz="2300" b="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300" b="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)}</m:t>
                      </m:r>
                    </m:oMath>
                  </m:oMathPara>
                </a14:m>
                <a:endParaRPr lang="en-US" sz="2300" i="1" dirty="0">
                  <a:solidFill>
                    <a:schemeClr val="accent2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1826" y="2948207"/>
                <a:ext cx="3640530" cy="446276"/>
              </a:xfrm>
              <a:prstGeom prst="rect">
                <a:avLst/>
              </a:prstGeom>
              <a:blipFill>
                <a:blip r:embed="rId8"/>
                <a:stretch>
                  <a:fillRect b="-205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628434" y="4206239"/>
                <a:ext cx="6323163" cy="461665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𝑆𝑢𝑏𝑆𝑡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400" b="0" i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"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Ab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"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 … </m:t>
                      </m:r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434" y="4206239"/>
                <a:ext cx="6323163" cy="461665"/>
              </a:xfrm>
              <a:prstGeom prst="rect">
                <a:avLst/>
              </a:prstGeom>
              <a:blipFill>
                <a:blip r:embed="rId9"/>
                <a:stretch>
                  <a:fillRect l="-28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626239" y="4204249"/>
                <a:ext cx="6323163" cy="46166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𝑆𝑢𝑏𝑆𝑡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endChr m:val="|"/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400" b="0" i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"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Ab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"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4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24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="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Ab</m:t>
                      </m:r>
                      <m:r>
                        <a:rPr lang="en-US" sz="24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cd</m:t>
                      </m:r>
                      <m:r>
                        <a:rPr lang="en-US" sz="24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Ab</m:t>
                      </m:r>
                      <m:r>
                        <a:rPr lang="en-US" sz="24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")=</m:t>
                      </m:r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239" y="4204249"/>
                <a:ext cx="6323163" cy="461665"/>
              </a:xfrm>
              <a:prstGeom prst="rect">
                <a:avLst/>
              </a:prstGeom>
              <a:blipFill>
                <a:blip r:embed="rId10"/>
                <a:stretch>
                  <a:fillRect l="-289" b="-2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271170" y="4199079"/>
                <a:ext cx="167933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{ 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0,2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, (6,8)</m:t>
                      </m:r>
                      <m:r>
                        <a:rPr lang="en-US" sz="240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}</m:t>
                      </m:r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1170" y="4199079"/>
                <a:ext cx="1679330" cy="461665"/>
              </a:xfrm>
              <a:prstGeom prst="rect">
                <a:avLst/>
              </a:prstGeom>
              <a:blipFill>
                <a:blip r:embed="rId11"/>
                <a:stretch>
                  <a:fillRect l="-3273" r="-20727" b="-1710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583659" y="5079440"/>
            <a:ext cx="7976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The notion of inverse sets (and corresponding reduction rules) can be generalized to the conditional setting.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4044" y="3788750"/>
            <a:ext cx="482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Consider the </a:t>
            </a:r>
            <a:r>
              <a:rPr lang="en-US" sz="2400" dirty="0" err="1">
                <a:latin typeface="Cambria Math" panose="02040503050406030204" pitchFamily="18" charset="0"/>
                <a:ea typeface="Cambria Math" panose="02040503050406030204" pitchFamily="18" charset="0"/>
                <a:cs typeface="Segoe UI" panose="020B0502040204020203" pitchFamily="34" charset="0"/>
              </a:rPr>
              <a:t>SubStr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Segoe UI" panose="020B0502040204020203" pitchFamily="34" charset="0"/>
              </a:rPr>
              <a:t>(</a:t>
            </a:r>
            <a:r>
              <a:rPr lang="en-US" sz="2400" dirty="0" err="1">
                <a:latin typeface="Cambria Math" panose="02040503050406030204" pitchFamily="18" charset="0"/>
                <a:ea typeface="Cambria Math" panose="02040503050406030204" pitchFamily="18" charset="0"/>
                <a:cs typeface="Segoe UI" panose="020B0502040204020203" pitchFamily="34" charset="0"/>
              </a:rPr>
              <a:t>x,i,j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Segoe UI" panose="020B0502040204020203" pitchFamily="34" charset="0"/>
              </a:rPr>
              <a:t>)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operator</a:t>
            </a:r>
          </a:p>
        </p:txBody>
      </p:sp>
    </p:spTree>
    <p:extLst>
      <p:ext uri="{BB962C8B-B14F-4D97-AF65-F5344CB8AC3E}">
        <p14:creationId xmlns:p14="http://schemas.microsoft.com/office/powerpoint/2010/main" val="17449816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0" grpId="0" animBg="1"/>
      <p:bldP spid="11" grpId="0"/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88406" y="1102743"/>
                <a:ext cx="9210870" cy="5029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u="sng" dirty="0">
                    <a:latin typeface="Seoge UI"/>
                  </a:rPr>
                  <a:t>User specification</a:t>
                </a:r>
              </a:p>
              <a:p>
                <a:pPr marL="0" indent="0">
                  <a:buNone/>
                </a:pPr>
                <a:endParaRPr lang="en-US" sz="500" dirty="0">
                  <a:latin typeface="Seoge UI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accent2"/>
                    </a:solidFill>
                    <a:latin typeface="Seoge UI"/>
                  </a:rPr>
                  <a:t>Examples: </a:t>
                </a:r>
                <a:r>
                  <a:rPr lang="en-US" dirty="0">
                    <a:latin typeface="Seoge UI"/>
                  </a:rPr>
                  <a:t>Conjunction of (input state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>
                    <a:latin typeface="Seoge UI"/>
                  </a:rPr>
                  <a:t>output value)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accent2"/>
                    </a:solidFill>
                    <a:latin typeface="Seoge UI"/>
                  </a:rPr>
                  <a:t>Inductive Spec: </a:t>
                </a:r>
                <a:r>
                  <a:rPr lang="en-US" dirty="0">
                    <a:latin typeface="Seoge UI"/>
                  </a:rPr>
                  <a:t>Conjunction of (input state, output property</a:t>
                </a:r>
                <a:r>
                  <a:rPr lang="en-US" dirty="0" smtClean="0">
                    <a:latin typeface="Seoge UI"/>
                  </a:rPr>
                  <a:t>)</a:t>
                </a:r>
                <a:endParaRPr lang="en-US" dirty="0">
                  <a:latin typeface="Seoge UI"/>
                </a:endParaRPr>
              </a:p>
              <a:p>
                <a:pPr marL="0" indent="0">
                  <a:buNone/>
                </a:pPr>
                <a:endParaRPr lang="en-US" dirty="0">
                  <a:latin typeface="Seoge UI"/>
                </a:endParaRPr>
              </a:p>
              <a:p>
                <a:pPr marL="0" indent="0">
                  <a:buNone/>
                </a:pPr>
                <a:endParaRPr lang="en-US" dirty="0">
                  <a:latin typeface="Seoge UI"/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>
                  <a:solidFill>
                    <a:schemeClr val="accent2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8406" y="1102743"/>
                <a:ext cx="9210870" cy="5029200"/>
              </a:xfrm>
              <a:blipFill>
                <a:blip r:embed="rId3"/>
                <a:stretch>
                  <a:fillRect l="-1060" t="-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32879" y="304800"/>
            <a:ext cx="8215009" cy="609600"/>
          </a:xfrm>
        </p:spPr>
        <p:txBody>
          <a:bodyPr/>
          <a:lstStyle/>
          <a:p>
            <a:r>
              <a:rPr lang="en-US" dirty="0">
                <a:latin typeface="Seoge UI"/>
              </a:rPr>
              <a:t>Generalizing output values to output properties</a:t>
            </a:r>
          </a:p>
        </p:txBody>
      </p:sp>
    </p:spTree>
    <p:extLst>
      <p:ext uri="{BB962C8B-B14F-4D97-AF65-F5344CB8AC3E}">
        <p14:creationId xmlns:p14="http://schemas.microsoft.com/office/powerpoint/2010/main" val="32955580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Output properties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068" y="1082388"/>
            <a:ext cx="1553457" cy="2313775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140085" y="3793757"/>
            <a:ext cx="6616192" cy="1962690"/>
          </a:xfrm>
        </p:spPr>
        <p:txBody>
          <a:bodyPr/>
          <a:lstStyle/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Elements belonging to the 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output 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list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Elements 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not belonging 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to the output list</a:t>
            </a:r>
          </a:p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Contiguous subsequence of the output list</a:t>
            </a:r>
          </a:p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Prefix 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of 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the 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output 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list</a:t>
            </a:r>
          </a:p>
        </p:txBody>
      </p:sp>
      <p:cxnSp>
        <p:nvCxnSpPr>
          <p:cNvPr id="12" name="Straight Arrow Connector 11"/>
          <p:cNvCxnSpPr>
            <a:endCxn id="6" idx="1"/>
          </p:cNvCxnSpPr>
          <p:nvPr/>
        </p:nvCxnSpPr>
        <p:spPr bwMode="auto">
          <a:xfrm>
            <a:off x="1951228" y="2317798"/>
            <a:ext cx="714013" cy="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1968559" y="1920204"/>
            <a:ext cx="8268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Task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82684" y="1082388"/>
            <a:ext cx="1798284" cy="5775612"/>
            <a:chOff x="82684" y="1082388"/>
            <a:chExt cx="1798284" cy="577561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84" y="1082388"/>
              <a:ext cx="1781868" cy="5749047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122" y="3129688"/>
              <a:ext cx="1685846" cy="37283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676499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54"/>
  <p:tag name="DEFAULTHEIGHT" val="200"/>
  <p:tag name="FIRSTSUMITG@PR10562AXNJXY5K9" val="3079"/>
  <p:tag name="FIRSTSUMITG@PWS13125SVWXY5K9" val="3113"/>
  <p:tag name="FIRSTSUMITG@YFGYMLOFUVWXY5M7" val="3493"/>
  <p:tag name="FIRSTSUMITG@OMKLSHNFUVWYY57I" val="4026"/>
  <p:tag name="DEFAULTDISPLAYSOURCE" val="\documentclass{article}\pagestyle{empty}&#10;\begin{document}&#10;&#10;\end{document}&#10;"/>
  <p:tag name="EMBEDFONTS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6.7|20.2|42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2|30.6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136310</TotalTime>
  <Words>1943</Words>
  <Application>Microsoft Office PowerPoint</Application>
  <PresentationFormat>On-screen Show (4:3)</PresentationFormat>
  <Paragraphs>597</Paragraphs>
  <Slides>36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50" baseType="lpstr">
      <vt:lpstr>Seoge UI</vt:lpstr>
      <vt:lpstr>Bookman Old Style</vt:lpstr>
      <vt:lpstr>Consolas</vt:lpstr>
      <vt:lpstr>Segoe UI</vt:lpstr>
      <vt:lpstr>Calibri</vt:lpstr>
      <vt:lpstr>Wingdings</vt:lpstr>
      <vt:lpstr>Arial</vt:lpstr>
      <vt:lpstr>Comic Sans MS</vt:lpstr>
      <vt:lpstr>Segoe UI Semilight</vt:lpstr>
      <vt:lpstr>Times New Roman</vt:lpstr>
      <vt:lpstr>Cambria Math</vt:lpstr>
      <vt:lpstr>MingLiU_HKSCS-ExtB</vt:lpstr>
      <vt:lpstr>Default Design</vt:lpstr>
      <vt:lpstr>2_Default Design</vt:lpstr>
      <vt:lpstr>PowerPoint Presentation</vt:lpstr>
      <vt:lpstr>Outline</vt:lpstr>
      <vt:lpstr>Programming-by-Examples Architecture</vt:lpstr>
      <vt:lpstr>Search Methodology</vt:lpstr>
      <vt:lpstr>Problem Reduction Rules</vt:lpstr>
      <vt:lpstr>Problem Reduction Rules</vt:lpstr>
      <vt:lpstr>Problem Reduction Rules</vt:lpstr>
      <vt:lpstr>Generalizing output values to output properties</vt:lpstr>
      <vt:lpstr>Output properties</vt:lpstr>
      <vt:lpstr>Output properties</vt:lpstr>
      <vt:lpstr>Generalizing output values to output properties</vt:lpstr>
      <vt:lpstr>Problem Reduction</vt:lpstr>
      <vt:lpstr>Problem Reduction</vt:lpstr>
      <vt:lpstr>Outline</vt:lpstr>
      <vt:lpstr>Programming-by-Examples Architecture</vt:lpstr>
      <vt:lpstr>Basic ranking scheme</vt:lpstr>
      <vt:lpstr>Challenges with Basic ranking scheme</vt:lpstr>
      <vt:lpstr>Comparison of Ranking Strategies over FlashFill Benchmarks</vt:lpstr>
      <vt:lpstr>PowerPoint Presentation</vt:lpstr>
      <vt:lpstr>Challenges with Basic ranking scheme</vt:lpstr>
      <vt:lpstr>Challenges with Basic ranking scheme</vt:lpstr>
      <vt:lpstr>Outline</vt:lpstr>
      <vt:lpstr>Need for a fall-back mechanism</vt:lpstr>
      <vt:lpstr>Programming-by-Examples Architecture</vt:lpstr>
      <vt:lpstr>User Interaction Models for Ambiguity Resolution</vt:lpstr>
      <vt:lpstr>PowerPoint Presentation</vt:lpstr>
      <vt:lpstr>Outline</vt:lpstr>
      <vt:lpstr>“PL meets ML” in PBE</vt:lpstr>
      <vt:lpstr>“PL meets ML” opportunity 1: Search Algorithm</vt:lpstr>
      <vt:lpstr>Eliminating Grammar Productions</vt:lpstr>
      <vt:lpstr>Neural-guided Deductive Search</vt:lpstr>
      <vt:lpstr>Initial Results</vt:lpstr>
      <vt:lpstr>“PL-meets-ML” opportunity 2: Program Ranking</vt:lpstr>
      <vt:lpstr>“PL meets ML” opportunity 3: Disambiguation</vt:lpstr>
      <vt:lpstr>Programming-by-Examples Architecture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Sumit Gulwani</dc:creator>
  <cp:lastModifiedBy>Sumit Gulwani</cp:lastModifiedBy>
  <cp:revision>7135</cp:revision>
  <cp:lastPrinted>2011-01-25T02:43:07Z</cp:lastPrinted>
  <dcterms:created xsi:type="dcterms:W3CDTF">1601-01-01T00:00:00Z</dcterms:created>
  <dcterms:modified xsi:type="dcterms:W3CDTF">2017-12-11T07:30:42Z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Ref">
    <vt:lpwstr>https://api.informationprotection.azure.com/api/72f988bf-86f1-41af-91ab-2d7cd011db47</vt:lpwstr>
  </property>
  <property fmtid="{D5CDD505-2E9C-101B-9397-08002B2CF9AE}" pid="5" name="MSIP_Label_f42aa342-8706-4288-bd11-ebb85995028c_SetBy">
    <vt:lpwstr>sumitg@microsoft.com</vt:lpwstr>
  </property>
  <property fmtid="{D5CDD505-2E9C-101B-9397-08002B2CF9AE}" pid="6" name="MSIP_Label_f42aa342-8706-4288-bd11-ebb85995028c_SetDate">
    <vt:lpwstr>2017-06-10T17:49:16.6410668-07:00</vt:lpwstr>
  </property>
  <property fmtid="{D5CDD505-2E9C-101B-9397-08002B2CF9AE}" pid="7" name="MSIP_Label_f42aa342-8706-4288-bd11-ebb85995028c_Name">
    <vt:lpwstr>General</vt:lpwstr>
  </property>
  <property fmtid="{D5CDD505-2E9C-101B-9397-08002B2CF9AE}" pid="8" name="MSIP_Label_f42aa342-8706-4288-bd11-ebb85995028c_Application">
    <vt:lpwstr>Microsoft Azure Information Protection</vt:lpwstr>
  </property>
  <property fmtid="{D5CDD505-2E9C-101B-9397-08002B2CF9AE}" pid="9" name="MSIP_Label_f42aa342-8706-4288-bd11-ebb85995028c_Extended_MSFT_Method">
    <vt:lpwstr>Automatic</vt:lpwstr>
  </property>
  <property fmtid="{D5CDD505-2E9C-101B-9397-08002B2CF9AE}" pid="10" name="Sensitivity">
    <vt:lpwstr>General</vt:lpwstr>
  </property>
</Properties>
</file>