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8.xml" ContentType="application/vnd.openxmlformats-officedocument.presentationml.notesSlide+xml"/>
  <Override PartName="/ppt/tags/tag14.xml" ContentType="application/vnd.openxmlformats-officedocument.presentationml.tags+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57" r:id="rId2"/>
    <p:sldId id="371" r:id="rId3"/>
    <p:sldId id="370" r:id="rId4"/>
    <p:sldId id="363" r:id="rId5"/>
    <p:sldId id="364" r:id="rId6"/>
    <p:sldId id="365" r:id="rId7"/>
    <p:sldId id="373" r:id="rId8"/>
    <p:sldId id="369" r:id="rId9"/>
    <p:sldId id="342" r:id="rId10"/>
    <p:sldId id="344" r:id="rId11"/>
    <p:sldId id="374" r:id="rId12"/>
    <p:sldId id="375" r:id="rId13"/>
    <p:sldId id="376" r:id="rId14"/>
    <p:sldId id="377" r:id="rId15"/>
    <p:sldId id="358" r:id="rId16"/>
    <p:sldId id="360" r:id="rId17"/>
    <p:sldId id="3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F9F"/>
    <a:srgbClr val="00FF00"/>
    <a:srgbClr val="DCC5ED"/>
    <a:srgbClr val="58267E"/>
    <a:srgbClr val="FFFFFF"/>
    <a:srgbClr val="EADCF4"/>
    <a:srgbClr val="FFD5D5"/>
    <a:srgbClr val="FFB7B7"/>
    <a:srgbClr val="00D200"/>
    <a:srgbClr val="CF13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88" autoAdjust="0"/>
    <p:restoredTop sz="86385" autoAdjust="0"/>
  </p:normalViewPr>
  <p:slideViewPr>
    <p:cSldViewPr snapToGrid="0">
      <p:cViewPr varScale="1">
        <p:scale>
          <a:sx n="98" d="100"/>
          <a:sy n="98" d="100"/>
        </p:scale>
        <p:origin x="936" y="90"/>
      </p:cViewPr>
      <p:guideLst/>
    </p:cSldViewPr>
  </p:slideViewPr>
  <p:outlineViewPr>
    <p:cViewPr>
      <p:scale>
        <a:sx n="33" d="100"/>
        <a:sy n="33" d="100"/>
      </p:scale>
      <p:origin x="0" y="-114"/>
    </p:cViewPr>
  </p:outlin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E:\Apps\IronArmada\talks\GraphsForSlide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'PLDI Perf'!$D$1</c:f>
              <c:strCache>
                <c:ptCount val="1"/>
                <c:pt idx="0">
                  <c:v>Throughput (Mops/s)</c:v>
                </c:pt>
              </c:strCache>
            </c:strRef>
          </c:tx>
          <c:spPr>
            <a:solidFill>
              <a:schemeClr val="accent1"/>
            </a:solidFill>
            <a:ln>
              <a:noFill/>
            </a:ln>
            <a:effectLst/>
          </c:spPr>
          <c:invertIfNegative val="0"/>
          <c:errBars>
            <c:errBarType val="both"/>
            <c:errValType val="cust"/>
            <c:noEndCap val="0"/>
            <c:plus>
              <c:numRef>
                <c:f>'PLDI Perf'!$E$2:$E$5</c:f>
                <c:numCache>
                  <c:formatCode>General</c:formatCode>
                  <c:ptCount val="4"/>
                  <c:pt idx="0">
                    <c:v>5.8908686366006102E-2</c:v>
                  </c:pt>
                  <c:pt idx="1">
                    <c:v>3.08863722278576E-2</c:v>
                  </c:pt>
                  <c:pt idx="2">
                    <c:v>3.61163575575046E-2</c:v>
                  </c:pt>
                  <c:pt idx="3">
                    <c:v>3.1126372495590301E-2</c:v>
                  </c:pt>
                </c:numCache>
              </c:numRef>
            </c:plus>
            <c:minus>
              <c:numRef>
                <c:f>'PLDI Perf'!$E$2:$E$5</c:f>
                <c:numCache>
                  <c:formatCode>General</c:formatCode>
                  <c:ptCount val="4"/>
                  <c:pt idx="0">
                    <c:v>5.8908686366006102E-2</c:v>
                  </c:pt>
                  <c:pt idx="1">
                    <c:v>3.08863722278576E-2</c:v>
                  </c:pt>
                  <c:pt idx="2">
                    <c:v>3.61163575575046E-2</c:v>
                  </c:pt>
                  <c:pt idx="3">
                    <c:v>3.1126372495590301E-2</c:v>
                  </c:pt>
                </c:numCache>
              </c:numRef>
            </c:minus>
            <c:spPr>
              <a:noFill/>
              <a:ln w="9525" cap="flat" cmpd="sng" algn="ctr">
                <a:solidFill>
                  <a:schemeClr val="tx1">
                    <a:lumMod val="65000"/>
                    <a:lumOff val="35000"/>
                  </a:schemeClr>
                </a:solidFill>
                <a:round/>
              </a:ln>
              <a:effectLst/>
            </c:spPr>
          </c:errBars>
          <c:cat>
            <c:strRef>
              <c:f>'PLDI Perf'!$A$2:$A$5</c:f>
              <c:strCache>
                <c:ptCount val="4"/>
                <c:pt idx="0">
                  <c:v>liblfds (GCC)</c:v>
                </c:pt>
                <c:pt idx="1">
                  <c:v>liblfds-modulo (GCC)</c:v>
                </c:pt>
                <c:pt idx="2">
                  <c:v>Armada (GCC)</c:v>
                </c:pt>
                <c:pt idx="3">
                  <c:v>Armada (CompCertTSO)</c:v>
                </c:pt>
              </c:strCache>
            </c:strRef>
          </c:cat>
          <c:val>
            <c:numRef>
              <c:f>'PLDI Perf'!$D$2:$D$5</c:f>
              <c:numCache>
                <c:formatCode>General</c:formatCode>
                <c:ptCount val="4"/>
                <c:pt idx="0">
                  <c:v>14.045319039000001</c:v>
                </c:pt>
                <c:pt idx="1">
                  <c:v>9.8802204319999998</c:v>
                </c:pt>
                <c:pt idx="2">
                  <c:v>9.778978519999999</c:v>
                </c:pt>
                <c:pt idx="3">
                  <c:v>9.7962920150000006</c:v>
                </c:pt>
              </c:numCache>
            </c:numRef>
          </c:val>
          <c:extLst>
            <c:ext xmlns:c16="http://schemas.microsoft.com/office/drawing/2014/chart" uri="{C3380CC4-5D6E-409C-BE32-E72D297353CC}">
              <c16:uniqueId val="{00000000-3D19-49EC-9047-A55B2D5AC1A6}"/>
            </c:ext>
          </c:extLst>
        </c:ser>
        <c:dLbls>
          <c:showLegendKey val="0"/>
          <c:showVal val="0"/>
          <c:showCatName val="0"/>
          <c:showSerName val="0"/>
          <c:showPercent val="0"/>
          <c:showBubbleSize val="0"/>
        </c:dLbls>
        <c:gapWidth val="219"/>
        <c:overlap val="-27"/>
        <c:axId val="990660143"/>
        <c:axId val="982075071"/>
      </c:barChart>
      <c:catAx>
        <c:axId val="9906601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982075071"/>
        <c:crosses val="autoZero"/>
        <c:auto val="1"/>
        <c:lblAlgn val="ctr"/>
        <c:lblOffset val="100"/>
        <c:noMultiLvlLbl val="0"/>
      </c:catAx>
      <c:valAx>
        <c:axId val="98207507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a:t>Throughput (Mops/s)</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9906601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576F73-AF8C-42E8-833C-BFC14E75BDC6}" type="datetimeFigureOut">
              <a:rPr lang="en-US" smtClean="0"/>
              <a:t>6/17/2020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6EBEBC-0E05-415D-BA5A-3D9662C02FB3}" type="slidenum">
              <a:rPr lang="en-US" smtClean="0"/>
              <a:t>‹#›</a:t>
            </a:fld>
            <a:endParaRPr lang="en-US"/>
          </a:p>
        </p:txBody>
      </p:sp>
    </p:spTree>
    <p:extLst>
      <p:ext uri="{BB962C8B-B14F-4D97-AF65-F5344CB8AC3E}">
        <p14:creationId xmlns:p14="http://schemas.microsoft.com/office/powerpoint/2010/main" val="375219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6EBEBC-0E05-415D-BA5A-3D9662C02FB3}" type="slidenum">
              <a:rPr lang="en-US" smtClean="0"/>
              <a:t>1</a:t>
            </a:fld>
            <a:endParaRPr lang="en-US"/>
          </a:p>
        </p:txBody>
      </p:sp>
    </p:spTree>
    <p:extLst>
      <p:ext uri="{BB962C8B-B14F-4D97-AF65-F5344CB8AC3E}">
        <p14:creationId xmlns:p14="http://schemas.microsoft.com/office/powerpoint/2010/main" val="3210678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Don’t say “remaining limitations”</a:t>
            </a:r>
          </a:p>
        </p:txBody>
      </p:sp>
      <p:sp>
        <p:nvSpPr>
          <p:cNvPr id="4" name="Slide Number Placeholder 3"/>
          <p:cNvSpPr>
            <a:spLocks noGrp="1"/>
          </p:cNvSpPr>
          <p:nvPr>
            <p:ph type="sldNum" sz="quarter" idx="5"/>
          </p:nvPr>
        </p:nvSpPr>
        <p:spPr/>
        <p:txBody>
          <a:bodyPr/>
          <a:lstStyle/>
          <a:p>
            <a:fld id="{1A6EBEBC-0E05-415D-BA5A-3D9662C02FB3}" type="slidenum">
              <a:rPr lang="en-US" smtClean="0"/>
              <a:t>16</a:t>
            </a:fld>
            <a:endParaRPr lang="en-US"/>
          </a:p>
        </p:txBody>
      </p:sp>
    </p:spTree>
    <p:extLst>
      <p:ext uri="{BB962C8B-B14F-4D97-AF65-F5344CB8AC3E}">
        <p14:creationId xmlns:p14="http://schemas.microsoft.com/office/powerpoint/2010/main" val="3999678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Remember to say that you’re looking</a:t>
            </a:r>
            <a:r>
              <a:rPr lang="en-US" baseline="0"/>
              <a:t> for the shortest route among those you explore, and that best_guess is a global variable.</a:t>
            </a:r>
            <a:endParaRPr lang="en-US"/>
          </a:p>
        </p:txBody>
      </p:sp>
      <p:sp>
        <p:nvSpPr>
          <p:cNvPr id="4" name="Slide Number Placeholder 3"/>
          <p:cNvSpPr>
            <a:spLocks noGrp="1"/>
          </p:cNvSpPr>
          <p:nvPr>
            <p:ph type="sldNum" sz="quarter" idx="5"/>
          </p:nvPr>
        </p:nvSpPr>
        <p:spPr/>
        <p:txBody>
          <a:bodyPr/>
          <a:lstStyle/>
          <a:p>
            <a:fld id="{1A6EBEBC-0E05-415D-BA5A-3D9662C02FB3}" type="slidenum">
              <a:rPr lang="en-US" smtClean="0"/>
              <a:t>2</a:t>
            </a:fld>
            <a:endParaRPr lang="en-US"/>
          </a:p>
        </p:txBody>
      </p:sp>
    </p:spTree>
    <p:extLst>
      <p:ext uri="{BB962C8B-B14F-4D97-AF65-F5344CB8AC3E}">
        <p14:creationId xmlns:p14="http://schemas.microsoft.com/office/powerpoint/2010/main" val="1525992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Don’t talk about refinement yet.</a:t>
            </a:r>
          </a:p>
        </p:txBody>
      </p:sp>
      <p:sp>
        <p:nvSpPr>
          <p:cNvPr id="4" name="Slide Number Placeholder 3"/>
          <p:cNvSpPr>
            <a:spLocks noGrp="1"/>
          </p:cNvSpPr>
          <p:nvPr>
            <p:ph type="sldNum" sz="quarter" idx="5"/>
          </p:nvPr>
        </p:nvSpPr>
        <p:spPr/>
        <p:txBody>
          <a:bodyPr/>
          <a:lstStyle/>
          <a:p>
            <a:fld id="{1A6EBEBC-0E05-415D-BA5A-3D9662C02FB3}" type="slidenum">
              <a:rPr lang="en-US" smtClean="0"/>
              <a:t>3</a:t>
            </a:fld>
            <a:endParaRPr lang="en-US"/>
          </a:p>
        </p:txBody>
      </p:sp>
    </p:spTree>
    <p:extLst>
      <p:ext uri="{BB962C8B-B14F-4D97-AF65-F5344CB8AC3E}">
        <p14:creationId xmlns:p14="http://schemas.microsoft.com/office/powerpoint/2010/main" val="1293152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Pause after the set of features, to give people time to digest.</a:t>
            </a:r>
          </a:p>
        </p:txBody>
      </p:sp>
      <p:sp>
        <p:nvSpPr>
          <p:cNvPr id="4" name="Slide Number Placeholder 3"/>
          <p:cNvSpPr>
            <a:spLocks noGrp="1"/>
          </p:cNvSpPr>
          <p:nvPr>
            <p:ph type="sldNum" sz="quarter" idx="5"/>
          </p:nvPr>
        </p:nvSpPr>
        <p:spPr/>
        <p:txBody>
          <a:bodyPr/>
          <a:lstStyle/>
          <a:p>
            <a:fld id="{1A6EBEBC-0E05-415D-BA5A-3D9662C02FB3}" type="slidenum">
              <a:rPr lang="en-US" smtClean="0"/>
              <a:t>4</a:t>
            </a:fld>
            <a:endParaRPr lang="en-US"/>
          </a:p>
        </p:txBody>
      </p:sp>
    </p:spTree>
    <p:extLst>
      <p:ext uri="{BB962C8B-B14F-4D97-AF65-F5344CB8AC3E}">
        <p14:creationId xmlns:p14="http://schemas.microsoft.com/office/powerpoint/2010/main" val="1792846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Pause</a:t>
            </a:r>
            <a:r>
              <a:rPr lang="en-US" baseline="0"/>
              <a:t> after the set of features, to give time to digest</a:t>
            </a:r>
            <a:endParaRPr lang="en-US"/>
          </a:p>
        </p:txBody>
      </p:sp>
      <p:sp>
        <p:nvSpPr>
          <p:cNvPr id="4" name="Slide Number Placeholder 3"/>
          <p:cNvSpPr>
            <a:spLocks noGrp="1"/>
          </p:cNvSpPr>
          <p:nvPr>
            <p:ph type="sldNum" sz="quarter" idx="5"/>
          </p:nvPr>
        </p:nvSpPr>
        <p:spPr/>
        <p:txBody>
          <a:bodyPr/>
          <a:lstStyle/>
          <a:p>
            <a:fld id="{1A6EBEBC-0E05-415D-BA5A-3D9662C02FB3}" type="slidenum">
              <a:rPr lang="en-US" smtClean="0"/>
              <a:t>5</a:t>
            </a:fld>
            <a:endParaRPr lang="en-US"/>
          </a:p>
        </p:txBody>
      </p:sp>
    </p:spTree>
    <p:extLst>
      <p:ext uri="{BB962C8B-B14F-4D97-AF65-F5344CB8AC3E}">
        <p14:creationId xmlns:p14="http://schemas.microsoft.com/office/powerpoint/2010/main" val="418016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use of levels provides the flexibility needed to support high performance.  The implementation can be structured however you like because we’re going to transform it, in levels, to the specification.</a:t>
            </a:r>
          </a:p>
        </p:txBody>
      </p:sp>
      <p:sp>
        <p:nvSpPr>
          <p:cNvPr id="4" name="Slide Number Placeholder 3"/>
          <p:cNvSpPr>
            <a:spLocks noGrp="1"/>
          </p:cNvSpPr>
          <p:nvPr>
            <p:ph type="sldNum" sz="quarter" idx="5"/>
          </p:nvPr>
        </p:nvSpPr>
        <p:spPr/>
        <p:txBody>
          <a:bodyPr/>
          <a:lstStyle/>
          <a:p>
            <a:fld id="{1A6EBEBC-0E05-415D-BA5A-3D9662C02FB3}" type="slidenum">
              <a:rPr lang="en-US" smtClean="0"/>
              <a:t>7</a:t>
            </a:fld>
            <a:endParaRPr lang="en-US"/>
          </a:p>
        </p:txBody>
      </p:sp>
    </p:spTree>
    <p:extLst>
      <p:ext uri="{BB962C8B-B14F-4D97-AF65-F5344CB8AC3E}">
        <p14:creationId xmlns:p14="http://schemas.microsoft.com/office/powerpoint/2010/main" val="241627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Helps with flexibility:  you can prove things even if the proof generators don’t have a case for it.</a:t>
            </a:r>
          </a:p>
        </p:txBody>
      </p:sp>
      <p:sp>
        <p:nvSpPr>
          <p:cNvPr id="4" name="Slide Number Placeholder 3"/>
          <p:cNvSpPr>
            <a:spLocks noGrp="1"/>
          </p:cNvSpPr>
          <p:nvPr>
            <p:ph type="sldNum" sz="quarter" idx="5"/>
          </p:nvPr>
        </p:nvSpPr>
        <p:spPr/>
        <p:txBody>
          <a:bodyPr/>
          <a:lstStyle/>
          <a:p>
            <a:fld id="{1A6EBEBC-0E05-415D-BA5A-3D9662C02FB3}" type="slidenum">
              <a:rPr lang="en-US" smtClean="0"/>
              <a:t>12</a:t>
            </a:fld>
            <a:endParaRPr lang="en-US"/>
          </a:p>
        </p:txBody>
      </p:sp>
    </p:spTree>
    <p:extLst>
      <p:ext uri="{BB962C8B-B14F-4D97-AF65-F5344CB8AC3E}">
        <p14:creationId xmlns:p14="http://schemas.microsoft.com/office/powerpoint/2010/main" val="702560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Don’t say “book”.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latin typeface="Calibri" panose="020F0502020204030204" pitchFamily="34" charset="0"/>
                <a:ea typeface="Times New Roman" panose="02020603050405020304" pitchFamily="18" charset="0"/>
              </a:rPr>
              <a:t>Armada lets us prove the correctness of complex implementations, like a lock-free queue, without compromising on the application's performance.</a:t>
            </a:r>
            <a:endParaRPr lang="en-US"/>
          </a:p>
          <a:p>
            <a:endParaRPr lang="en-US"/>
          </a:p>
        </p:txBody>
      </p:sp>
      <p:sp>
        <p:nvSpPr>
          <p:cNvPr id="4" name="Slide Number Placeholder 3"/>
          <p:cNvSpPr>
            <a:spLocks noGrp="1"/>
          </p:cNvSpPr>
          <p:nvPr>
            <p:ph type="sldNum" sz="quarter" idx="5"/>
          </p:nvPr>
        </p:nvSpPr>
        <p:spPr/>
        <p:txBody>
          <a:bodyPr/>
          <a:lstStyle/>
          <a:p>
            <a:fld id="{1A6EBEBC-0E05-415D-BA5A-3D9662C02FB3}" type="slidenum">
              <a:rPr lang="en-US" smtClean="0"/>
              <a:t>14</a:t>
            </a:fld>
            <a:endParaRPr lang="en-US"/>
          </a:p>
        </p:txBody>
      </p:sp>
    </p:spTree>
    <p:extLst>
      <p:ext uri="{BB962C8B-B14F-4D97-AF65-F5344CB8AC3E}">
        <p14:creationId xmlns:p14="http://schemas.microsoft.com/office/powerpoint/2010/main" val="3922753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6EBEBC-0E05-415D-BA5A-3D9662C02FB3}" type="slidenum">
              <a:rPr lang="en-US" smtClean="0"/>
              <a:t>15</a:t>
            </a:fld>
            <a:endParaRPr lang="en-US"/>
          </a:p>
        </p:txBody>
      </p:sp>
    </p:spTree>
    <p:extLst>
      <p:ext uri="{BB962C8B-B14F-4D97-AF65-F5344CB8AC3E}">
        <p14:creationId xmlns:p14="http://schemas.microsoft.com/office/powerpoint/2010/main" val="974494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C6D819C-F2F9-487F-88A1-42D060A05C13}"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2276781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6D819C-F2F9-487F-88A1-42D060A05C13}"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3444458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6D819C-F2F9-487F-88A1-42D060A05C13}"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3657524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6D819C-F2F9-487F-88A1-42D060A05C13}"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2612119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6D819C-F2F9-487F-88A1-42D060A05C13}" type="datetimeFigureOut">
              <a:rPr lang="en-US" smtClean="0"/>
              <a:t>6/17/2020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2230351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6D819C-F2F9-487F-88A1-42D060A05C13}" type="datetimeFigureOut">
              <a:rPr lang="en-US" smtClean="0"/>
              <a:t>6/17/2020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3018446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6D819C-F2F9-487F-88A1-42D060A05C13}" type="datetimeFigureOut">
              <a:rPr lang="en-US" smtClean="0"/>
              <a:t>6/17/2020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3960170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6D819C-F2F9-487F-88A1-42D060A05C13}" type="datetimeFigureOut">
              <a:rPr lang="en-US" smtClean="0"/>
              <a:t>6/17/2020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384285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D819C-F2F9-487F-88A1-42D060A05C13}" type="datetimeFigureOut">
              <a:rPr lang="en-US" smtClean="0"/>
              <a:t>6/17/2020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398479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C6D819C-F2F9-487F-88A1-42D060A05C13}" type="datetimeFigureOut">
              <a:rPr lang="en-US" smtClean="0"/>
              <a:t>6/17/2020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2448326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C6D819C-F2F9-487F-88A1-42D060A05C13}" type="datetimeFigureOut">
              <a:rPr lang="en-US" smtClean="0"/>
              <a:t>6/17/2020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FBCF6-9935-456F-9A62-F4F689916BF3}" type="slidenum">
              <a:rPr lang="en-US" smtClean="0"/>
              <a:t>‹#›</a:t>
            </a:fld>
            <a:endParaRPr lang="en-US"/>
          </a:p>
        </p:txBody>
      </p:sp>
    </p:spTree>
    <p:extLst>
      <p:ext uri="{BB962C8B-B14F-4D97-AF65-F5344CB8AC3E}">
        <p14:creationId xmlns:p14="http://schemas.microsoft.com/office/powerpoint/2010/main" val="36458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6D819C-F2F9-487F-88A1-42D060A05C13}" type="datetimeFigureOut">
              <a:rPr lang="en-US" smtClean="0"/>
              <a:t>6/17/2020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BCF6-9935-456F-9A62-F4F689916BF3}" type="slidenum">
              <a:rPr lang="en-US" smtClean="0"/>
              <a:t>‹#›</a:t>
            </a:fld>
            <a:endParaRPr lang="en-US"/>
          </a:p>
        </p:txBody>
      </p:sp>
    </p:spTree>
    <p:extLst>
      <p:ext uri="{BB962C8B-B14F-4D97-AF65-F5344CB8AC3E}">
        <p14:creationId xmlns:p14="http://schemas.microsoft.com/office/powerpoint/2010/main" val="1176337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chart" Target="../charts/char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C9299EF2-396F-4D0E-9B41-371C06AEB058}"/>
              </a:ext>
            </a:extLst>
          </p:cNvPr>
          <p:cNvGrpSpPr/>
          <p:nvPr/>
        </p:nvGrpSpPr>
        <p:grpSpPr>
          <a:xfrm>
            <a:off x="2636873" y="4933708"/>
            <a:ext cx="1502869" cy="1617433"/>
            <a:chOff x="3535418" y="1394733"/>
            <a:chExt cx="1502869" cy="1617433"/>
          </a:xfrm>
        </p:grpSpPr>
        <p:pic>
          <p:nvPicPr>
            <p:cNvPr id="29" name="Picture 28">
              <a:extLst>
                <a:ext uri="{FF2B5EF4-FFF2-40B4-BE49-F238E27FC236}">
                  <a16:creationId xmlns:a16="http://schemas.microsoft.com/office/drawing/2014/main" id="{1A81FA0D-2142-4700-85E0-67D2E07049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3770216" y="1394733"/>
              <a:ext cx="1033272"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0" name="TextBox 29">
              <a:extLst>
                <a:ext uri="{FF2B5EF4-FFF2-40B4-BE49-F238E27FC236}">
                  <a16:creationId xmlns:a16="http://schemas.microsoft.com/office/drawing/2014/main" id="{C8EB5688-CECA-43C6-91E4-152CD95D1BD0}"/>
                </a:ext>
              </a:extLst>
            </p:cNvPr>
            <p:cNvSpPr txBox="1"/>
            <p:nvPr/>
          </p:nvSpPr>
          <p:spPr>
            <a:xfrm>
              <a:off x="3535418" y="2542807"/>
              <a:ext cx="1502869" cy="469359"/>
            </a:xfrm>
            <a:prstGeom prst="rect">
              <a:avLst/>
            </a:prstGeom>
            <a:noFill/>
          </p:spPr>
          <p:txBody>
            <a:bodyPr wrap="square" rtlCol="0">
              <a:spAutoFit/>
            </a:bodyPr>
            <a:lstStyle/>
            <a:p>
              <a:pPr algn="ctr"/>
              <a:r>
                <a:rPr lang="en-US" sz="1350">
                  <a:solidFill>
                    <a:prstClr val="black"/>
                  </a:solidFill>
                </a:rPr>
                <a:t>Manos Kapritsos</a:t>
              </a:r>
            </a:p>
            <a:p>
              <a:pPr algn="ctr"/>
              <a:r>
                <a:rPr lang="en-US" sz="1100">
                  <a:solidFill>
                    <a:prstClr val="black"/>
                  </a:solidFill>
                </a:rPr>
                <a:t>Univ. of Michigan</a:t>
              </a:r>
              <a:endParaRPr lang="en-US" sz="1100" dirty="0">
                <a:solidFill>
                  <a:prstClr val="black"/>
                </a:solidFill>
              </a:endParaRPr>
            </a:p>
          </p:txBody>
        </p:sp>
      </p:grpSp>
      <p:grpSp>
        <p:nvGrpSpPr>
          <p:cNvPr id="31" name="Group 30">
            <a:extLst>
              <a:ext uri="{FF2B5EF4-FFF2-40B4-BE49-F238E27FC236}">
                <a16:creationId xmlns:a16="http://schemas.microsoft.com/office/drawing/2014/main" id="{54C212D2-6DA6-44F8-9D5B-FFD1182C7CA1}"/>
              </a:ext>
            </a:extLst>
          </p:cNvPr>
          <p:cNvGrpSpPr/>
          <p:nvPr/>
        </p:nvGrpSpPr>
        <p:grpSpPr>
          <a:xfrm>
            <a:off x="1590205" y="4921465"/>
            <a:ext cx="1184940" cy="1781899"/>
            <a:chOff x="5108562" y="1399544"/>
            <a:chExt cx="1184940" cy="1781899"/>
          </a:xfrm>
        </p:grpSpPr>
        <p:sp>
          <p:nvSpPr>
            <p:cNvPr id="32" name="TextBox 31">
              <a:extLst>
                <a:ext uri="{FF2B5EF4-FFF2-40B4-BE49-F238E27FC236}">
                  <a16:creationId xmlns:a16="http://schemas.microsoft.com/office/drawing/2014/main" id="{F1CC49B6-44DB-48F8-96A1-C7C58F6DA94D}"/>
                </a:ext>
              </a:extLst>
            </p:cNvPr>
            <p:cNvSpPr txBox="1"/>
            <p:nvPr/>
          </p:nvSpPr>
          <p:spPr>
            <a:xfrm>
              <a:off x="5108562" y="2542807"/>
              <a:ext cx="1184940" cy="638636"/>
            </a:xfrm>
            <a:prstGeom prst="rect">
              <a:avLst/>
            </a:prstGeom>
            <a:noFill/>
          </p:spPr>
          <p:txBody>
            <a:bodyPr wrap="none" rtlCol="0">
              <a:spAutoFit/>
            </a:bodyPr>
            <a:lstStyle/>
            <a:p>
              <a:pPr algn="ctr"/>
              <a:r>
                <a:rPr lang="en-US" sz="1350">
                  <a:solidFill>
                    <a:prstClr val="black"/>
                  </a:solidFill>
                </a:rPr>
                <a:t>Yixuan Chen</a:t>
              </a:r>
            </a:p>
            <a:p>
              <a:pPr algn="ctr"/>
              <a:r>
                <a:rPr lang="en-US" sz="1100">
                  <a:solidFill>
                    <a:prstClr val="black"/>
                  </a:solidFill>
                </a:rPr>
                <a:t>Univ. of Michigan</a:t>
              </a:r>
            </a:p>
            <a:p>
              <a:pPr algn="ctr"/>
              <a:r>
                <a:rPr lang="en-US" sz="1100">
                  <a:solidFill>
                    <a:prstClr val="black"/>
                  </a:solidFill>
                </a:rPr>
                <a:t>and Yale Univ.</a:t>
              </a:r>
            </a:p>
          </p:txBody>
        </p:sp>
        <p:pic>
          <p:nvPicPr>
            <p:cNvPr id="33" name="Picture 2">
              <a:extLst>
                <a:ext uri="{FF2B5EF4-FFF2-40B4-BE49-F238E27FC236}">
                  <a16:creationId xmlns:a16="http://schemas.microsoft.com/office/drawing/2014/main" id="{B796681F-00A0-4A08-8766-C49C8F7FABC6}"/>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184392" y="1399544"/>
              <a:ext cx="1033272"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grpSp>
      <p:grpSp>
        <p:nvGrpSpPr>
          <p:cNvPr id="34" name="Group 33">
            <a:extLst>
              <a:ext uri="{FF2B5EF4-FFF2-40B4-BE49-F238E27FC236}">
                <a16:creationId xmlns:a16="http://schemas.microsoft.com/office/drawing/2014/main" id="{A9940222-F6CF-49B5-9A68-40A8DA41905B}"/>
              </a:ext>
            </a:extLst>
          </p:cNvPr>
          <p:cNvGrpSpPr/>
          <p:nvPr/>
        </p:nvGrpSpPr>
        <p:grpSpPr>
          <a:xfrm>
            <a:off x="477432" y="4924048"/>
            <a:ext cx="1260281" cy="1617433"/>
            <a:chOff x="6484638" y="1394733"/>
            <a:chExt cx="1260281" cy="1617433"/>
          </a:xfrm>
        </p:grpSpPr>
        <p:sp>
          <p:nvSpPr>
            <p:cNvPr id="35" name="TextBox 34">
              <a:extLst>
                <a:ext uri="{FF2B5EF4-FFF2-40B4-BE49-F238E27FC236}">
                  <a16:creationId xmlns:a16="http://schemas.microsoft.com/office/drawing/2014/main" id="{382FE8F0-7291-44E2-B91F-068877A07FEA}"/>
                </a:ext>
              </a:extLst>
            </p:cNvPr>
            <p:cNvSpPr txBox="1"/>
            <p:nvPr/>
          </p:nvSpPr>
          <p:spPr>
            <a:xfrm>
              <a:off x="6484638" y="2542807"/>
              <a:ext cx="1260281" cy="469359"/>
            </a:xfrm>
            <a:prstGeom prst="rect">
              <a:avLst/>
            </a:prstGeom>
            <a:noFill/>
          </p:spPr>
          <p:txBody>
            <a:bodyPr wrap="none" rtlCol="0">
              <a:spAutoFit/>
            </a:bodyPr>
            <a:lstStyle/>
            <a:p>
              <a:pPr algn="ctr"/>
              <a:r>
                <a:rPr lang="en-US" sz="1350"/>
                <a:t>Jacob R. Lorch</a:t>
              </a:r>
            </a:p>
            <a:p>
              <a:pPr algn="ctr"/>
              <a:r>
                <a:rPr lang="en-US" sz="1000"/>
                <a:t>Microsoft </a:t>
              </a:r>
              <a:r>
                <a:rPr lang="en-US" sz="1100"/>
                <a:t>Research</a:t>
              </a:r>
              <a:endParaRPr lang="en-US" sz="1100" dirty="0"/>
            </a:p>
          </p:txBody>
        </p:sp>
        <p:pic>
          <p:nvPicPr>
            <p:cNvPr id="36" name="Picture 2">
              <a:extLst>
                <a:ext uri="{FF2B5EF4-FFF2-40B4-BE49-F238E27FC236}">
                  <a16:creationId xmlns:a16="http://schemas.microsoft.com/office/drawing/2014/main" id="{140156F8-1619-48B5-95E9-A0214AE28C5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70384" y="1394733"/>
              <a:ext cx="688784"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grpSp>
      <p:grpSp>
        <p:nvGrpSpPr>
          <p:cNvPr id="37" name="Group 36">
            <a:extLst>
              <a:ext uri="{FF2B5EF4-FFF2-40B4-BE49-F238E27FC236}">
                <a16:creationId xmlns:a16="http://schemas.microsoft.com/office/drawing/2014/main" id="{C161402C-BCEC-44DC-9879-B411958100E1}"/>
              </a:ext>
            </a:extLst>
          </p:cNvPr>
          <p:cNvGrpSpPr/>
          <p:nvPr/>
        </p:nvGrpSpPr>
        <p:grpSpPr>
          <a:xfrm>
            <a:off x="3859567" y="4933708"/>
            <a:ext cx="1320077" cy="1786710"/>
            <a:chOff x="2138181" y="3064825"/>
            <a:chExt cx="1320077" cy="1786710"/>
          </a:xfrm>
        </p:grpSpPr>
        <p:pic>
          <p:nvPicPr>
            <p:cNvPr id="38" name="Picture 2">
              <a:extLst>
                <a:ext uri="{FF2B5EF4-FFF2-40B4-BE49-F238E27FC236}">
                  <a16:creationId xmlns:a16="http://schemas.microsoft.com/office/drawing/2014/main" id="{6721336B-D9A2-4BF8-A6B4-ACEC8B978469}"/>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7262"/>
            <a:stretch/>
          </p:blipFill>
          <p:spPr bwMode="auto">
            <a:xfrm>
              <a:off x="2357166" y="3064825"/>
              <a:ext cx="882107"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39" name="TextBox 38">
              <a:extLst>
                <a:ext uri="{FF2B5EF4-FFF2-40B4-BE49-F238E27FC236}">
                  <a16:creationId xmlns:a16="http://schemas.microsoft.com/office/drawing/2014/main" id="{15DC81F6-E48D-4ACD-8CC8-CB18AA178091}"/>
                </a:ext>
              </a:extLst>
            </p:cNvPr>
            <p:cNvSpPr txBox="1"/>
            <p:nvPr/>
          </p:nvSpPr>
          <p:spPr>
            <a:xfrm>
              <a:off x="2138181" y="4212899"/>
              <a:ext cx="1320077" cy="638636"/>
            </a:xfrm>
            <a:prstGeom prst="rect">
              <a:avLst/>
            </a:prstGeom>
            <a:noFill/>
          </p:spPr>
          <p:txBody>
            <a:bodyPr wrap="square" rtlCol="0">
              <a:spAutoFit/>
            </a:bodyPr>
            <a:lstStyle/>
            <a:p>
              <a:pPr algn="ctr"/>
              <a:r>
                <a:rPr lang="en-US" sz="1350"/>
                <a:t>Bryan Parno</a:t>
              </a:r>
            </a:p>
            <a:p>
              <a:pPr algn="ctr"/>
              <a:r>
                <a:rPr lang="en-US" sz="1100"/>
                <a:t>Carnegie Mellon Univ.</a:t>
              </a:r>
              <a:endParaRPr lang="en-US" sz="1350" dirty="0"/>
            </a:p>
          </p:txBody>
        </p:sp>
      </p:grpSp>
      <p:grpSp>
        <p:nvGrpSpPr>
          <p:cNvPr id="40" name="Group 39">
            <a:extLst>
              <a:ext uri="{FF2B5EF4-FFF2-40B4-BE49-F238E27FC236}">
                <a16:creationId xmlns:a16="http://schemas.microsoft.com/office/drawing/2014/main" id="{FEFC50CA-46B4-4A1F-9AFC-3BCCB92B592C}"/>
              </a:ext>
            </a:extLst>
          </p:cNvPr>
          <p:cNvGrpSpPr/>
          <p:nvPr/>
        </p:nvGrpSpPr>
        <p:grpSpPr>
          <a:xfrm>
            <a:off x="4908705" y="4933708"/>
            <a:ext cx="1320077" cy="1632822"/>
            <a:chOff x="7968614" y="4933708"/>
            <a:chExt cx="1320077" cy="1632822"/>
          </a:xfrm>
        </p:grpSpPr>
        <p:pic>
          <p:nvPicPr>
            <p:cNvPr id="41" name="Picture 2">
              <a:extLst>
                <a:ext uri="{FF2B5EF4-FFF2-40B4-BE49-F238E27FC236}">
                  <a16:creationId xmlns:a16="http://schemas.microsoft.com/office/drawing/2014/main" id="{6808BF64-82F1-4110-82EE-6919DE97C214}"/>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241175" y="4933708"/>
              <a:ext cx="774954"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42" name="TextBox 41">
              <a:extLst>
                <a:ext uri="{FF2B5EF4-FFF2-40B4-BE49-F238E27FC236}">
                  <a16:creationId xmlns:a16="http://schemas.microsoft.com/office/drawing/2014/main" id="{003AC003-C05F-466B-9FB0-CA73BDB9DCE3}"/>
                </a:ext>
              </a:extLst>
            </p:cNvPr>
            <p:cNvSpPr txBox="1"/>
            <p:nvPr/>
          </p:nvSpPr>
          <p:spPr>
            <a:xfrm>
              <a:off x="7968614" y="6081782"/>
              <a:ext cx="1320077" cy="484748"/>
            </a:xfrm>
            <a:prstGeom prst="rect">
              <a:avLst/>
            </a:prstGeom>
            <a:noFill/>
          </p:spPr>
          <p:txBody>
            <a:bodyPr wrap="square" rtlCol="0">
              <a:spAutoFit/>
            </a:bodyPr>
            <a:lstStyle/>
            <a:p>
              <a:pPr algn="ctr"/>
              <a:r>
                <a:rPr lang="en-US" sz="1350"/>
                <a:t>Shaz Qadeer</a:t>
              </a:r>
            </a:p>
            <a:p>
              <a:pPr algn="ctr"/>
              <a:r>
                <a:rPr lang="en-US" sz="1100"/>
                <a:t>Calibra</a:t>
              </a:r>
              <a:endParaRPr lang="en-US" sz="1350" dirty="0"/>
            </a:p>
          </p:txBody>
        </p:sp>
      </p:grpSp>
      <p:grpSp>
        <p:nvGrpSpPr>
          <p:cNvPr id="43" name="Group 42">
            <a:extLst>
              <a:ext uri="{FF2B5EF4-FFF2-40B4-BE49-F238E27FC236}">
                <a16:creationId xmlns:a16="http://schemas.microsoft.com/office/drawing/2014/main" id="{8D1AD6B6-22B6-4C02-9245-739DEE3E43B3}"/>
              </a:ext>
            </a:extLst>
          </p:cNvPr>
          <p:cNvGrpSpPr/>
          <p:nvPr/>
        </p:nvGrpSpPr>
        <p:grpSpPr>
          <a:xfrm>
            <a:off x="7249205" y="4921465"/>
            <a:ext cx="1645920" cy="1629676"/>
            <a:chOff x="9702418" y="4921465"/>
            <a:chExt cx="1645920" cy="1629676"/>
          </a:xfrm>
        </p:grpSpPr>
        <p:pic>
          <p:nvPicPr>
            <p:cNvPr id="44" name="Picture 2">
              <a:extLst>
                <a:ext uri="{FF2B5EF4-FFF2-40B4-BE49-F238E27FC236}">
                  <a16:creationId xmlns:a16="http://schemas.microsoft.com/office/drawing/2014/main" id="{5A10932E-BC3A-4801-AF51-50971A43910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045886" y="4921465"/>
              <a:ext cx="958985"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45" name="TextBox 44">
              <a:extLst>
                <a:ext uri="{FF2B5EF4-FFF2-40B4-BE49-F238E27FC236}">
                  <a16:creationId xmlns:a16="http://schemas.microsoft.com/office/drawing/2014/main" id="{FC5525A5-02F8-4A2E-AB0D-B8EB1CD6E07D}"/>
                </a:ext>
              </a:extLst>
            </p:cNvPr>
            <p:cNvSpPr txBox="1"/>
            <p:nvPr/>
          </p:nvSpPr>
          <p:spPr>
            <a:xfrm>
              <a:off x="9702418" y="6081782"/>
              <a:ext cx="1645920" cy="469359"/>
            </a:xfrm>
            <a:prstGeom prst="rect">
              <a:avLst/>
            </a:prstGeom>
            <a:noFill/>
          </p:spPr>
          <p:txBody>
            <a:bodyPr wrap="square" rtlCol="0">
              <a:spAutoFit/>
            </a:bodyPr>
            <a:lstStyle/>
            <a:p>
              <a:pPr algn="ctr"/>
              <a:r>
                <a:rPr lang="en-US" sz="1350"/>
                <a:t>James R. Wilcox</a:t>
              </a:r>
            </a:p>
            <a:p>
              <a:pPr algn="ctr"/>
              <a:r>
                <a:rPr lang="en-US" sz="1100"/>
                <a:t>Certora</a:t>
              </a:r>
              <a:endParaRPr lang="en-US" sz="1100" dirty="0"/>
            </a:p>
          </p:txBody>
        </p:sp>
      </p:grpSp>
      <p:grpSp>
        <p:nvGrpSpPr>
          <p:cNvPr id="46" name="Group 45">
            <a:extLst>
              <a:ext uri="{FF2B5EF4-FFF2-40B4-BE49-F238E27FC236}">
                <a16:creationId xmlns:a16="http://schemas.microsoft.com/office/drawing/2014/main" id="{0DFF0EBA-4C77-4CF1-930E-528BA0C8AC48}"/>
              </a:ext>
            </a:extLst>
          </p:cNvPr>
          <p:cNvGrpSpPr/>
          <p:nvPr/>
        </p:nvGrpSpPr>
        <p:grpSpPr>
          <a:xfrm>
            <a:off x="8624183" y="4913031"/>
            <a:ext cx="1179041" cy="1781899"/>
            <a:chOff x="5111508" y="1399544"/>
            <a:chExt cx="1179041" cy="1781899"/>
          </a:xfrm>
        </p:grpSpPr>
        <p:sp>
          <p:nvSpPr>
            <p:cNvPr id="47" name="TextBox 46">
              <a:extLst>
                <a:ext uri="{FF2B5EF4-FFF2-40B4-BE49-F238E27FC236}">
                  <a16:creationId xmlns:a16="http://schemas.microsoft.com/office/drawing/2014/main" id="{7A5E6880-57DB-43B5-A218-B230337DCDB4}"/>
                </a:ext>
              </a:extLst>
            </p:cNvPr>
            <p:cNvSpPr txBox="1"/>
            <p:nvPr/>
          </p:nvSpPr>
          <p:spPr>
            <a:xfrm>
              <a:off x="5111508" y="2542807"/>
              <a:ext cx="1179041" cy="638636"/>
            </a:xfrm>
            <a:prstGeom prst="rect">
              <a:avLst/>
            </a:prstGeom>
            <a:noFill/>
          </p:spPr>
          <p:txBody>
            <a:bodyPr wrap="none" rtlCol="0">
              <a:spAutoFit/>
            </a:bodyPr>
            <a:lstStyle/>
            <a:p>
              <a:pPr algn="ctr"/>
              <a:r>
                <a:rPr lang="en-US" sz="1350">
                  <a:solidFill>
                    <a:prstClr val="black"/>
                  </a:solidFill>
                </a:rPr>
                <a:t>Xueyuan Zhao</a:t>
              </a:r>
            </a:p>
            <a:p>
              <a:pPr algn="ctr"/>
              <a:r>
                <a:rPr lang="en-US" sz="1100">
                  <a:solidFill>
                    <a:prstClr val="black"/>
                  </a:solidFill>
                </a:rPr>
                <a:t>Carnegie Mellon</a:t>
              </a:r>
            </a:p>
            <a:p>
              <a:pPr algn="ctr"/>
              <a:r>
                <a:rPr lang="en-US" sz="1100">
                  <a:solidFill>
                    <a:prstClr val="black"/>
                  </a:solidFill>
                </a:rPr>
                <a:t>Univ.</a:t>
              </a:r>
              <a:endParaRPr lang="en-US" sz="1100" dirty="0">
                <a:solidFill>
                  <a:prstClr val="black"/>
                </a:solidFill>
              </a:endParaRPr>
            </a:p>
          </p:txBody>
        </p:sp>
        <p:pic>
          <p:nvPicPr>
            <p:cNvPr id="48" name="Picture 2">
              <a:extLst>
                <a:ext uri="{FF2B5EF4-FFF2-40B4-BE49-F238E27FC236}">
                  <a16:creationId xmlns:a16="http://schemas.microsoft.com/office/drawing/2014/main" id="{7EEFFE47-DB45-4257-8941-229E763BC81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299200" y="1399544"/>
              <a:ext cx="803655"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grpSp>
      <p:grpSp>
        <p:nvGrpSpPr>
          <p:cNvPr id="49" name="Group 48">
            <a:extLst>
              <a:ext uri="{FF2B5EF4-FFF2-40B4-BE49-F238E27FC236}">
                <a16:creationId xmlns:a16="http://schemas.microsoft.com/office/drawing/2014/main" id="{814410D3-38CE-4689-9E6F-B9A2DB8AFFFA}"/>
              </a:ext>
            </a:extLst>
          </p:cNvPr>
          <p:cNvGrpSpPr/>
          <p:nvPr/>
        </p:nvGrpSpPr>
        <p:grpSpPr>
          <a:xfrm>
            <a:off x="5957843" y="4933708"/>
            <a:ext cx="1562301" cy="1605190"/>
            <a:chOff x="3527518" y="1406976"/>
            <a:chExt cx="1502869" cy="1605190"/>
          </a:xfrm>
        </p:grpSpPr>
        <p:pic>
          <p:nvPicPr>
            <p:cNvPr id="50" name="Picture 49">
              <a:extLst>
                <a:ext uri="{FF2B5EF4-FFF2-40B4-BE49-F238E27FC236}">
                  <a16:creationId xmlns:a16="http://schemas.microsoft.com/office/drawing/2014/main" id="{D13DBF05-7B00-4330-B499-A5FDBD86F70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3639976" y="1406976"/>
              <a:ext cx="1277955" cy="1033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1" name="TextBox 50">
              <a:extLst>
                <a:ext uri="{FF2B5EF4-FFF2-40B4-BE49-F238E27FC236}">
                  <a16:creationId xmlns:a16="http://schemas.microsoft.com/office/drawing/2014/main" id="{314CAB7E-9D5F-404C-BAA8-8DE9390E7AF0}"/>
                </a:ext>
              </a:extLst>
            </p:cNvPr>
            <p:cNvSpPr txBox="1"/>
            <p:nvPr/>
          </p:nvSpPr>
          <p:spPr>
            <a:xfrm>
              <a:off x="3527518" y="2542807"/>
              <a:ext cx="1502869" cy="469359"/>
            </a:xfrm>
            <a:prstGeom prst="rect">
              <a:avLst/>
            </a:prstGeom>
            <a:noFill/>
          </p:spPr>
          <p:txBody>
            <a:bodyPr wrap="square" rtlCol="0">
              <a:spAutoFit/>
            </a:bodyPr>
            <a:lstStyle/>
            <a:p>
              <a:pPr algn="ctr"/>
              <a:r>
                <a:rPr lang="en-US" sz="1350">
                  <a:solidFill>
                    <a:prstClr val="black"/>
                  </a:solidFill>
                </a:rPr>
                <a:t>Upamanyu Sharma</a:t>
              </a:r>
            </a:p>
            <a:p>
              <a:pPr algn="ctr"/>
              <a:r>
                <a:rPr lang="en-US" sz="1100">
                  <a:solidFill>
                    <a:prstClr val="black"/>
                  </a:solidFill>
                </a:rPr>
                <a:t>Univ. of Michigan</a:t>
              </a:r>
              <a:endParaRPr lang="en-US" sz="1100" dirty="0">
                <a:solidFill>
                  <a:prstClr val="black"/>
                </a:solidFill>
              </a:endParaRPr>
            </a:p>
          </p:txBody>
        </p:sp>
      </p:grpSp>
      <p:grpSp>
        <p:nvGrpSpPr>
          <p:cNvPr id="13" name="Group 12">
            <a:extLst>
              <a:ext uri="{FF2B5EF4-FFF2-40B4-BE49-F238E27FC236}">
                <a16:creationId xmlns:a16="http://schemas.microsoft.com/office/drawing/2014/main" id="{560ECA67-C6F2-4010-A5B1-B46E710E39BD}"/>
              </a:ext>
            </a:extLst>
          </p:cNvPr>
          <p:cNvGrpSpPr/>
          <p:nvPr/>
        </p:nvGrpSpPr>
        <p:grpSpPr>
          <a:xfrm>
            <a:off x="1070944" y="1804396"/>
            <a:ext cx="10050113" cy="2744704"/>
            <a:chOff x="-1376281" y="10304453"/>
            <a:chExt cx="18149879" cy="5500486"/>
          </a:xfrm>
        </p:grpSpPr>
        <p:sp>
          <p:nvSpPr>
            <p:cNvPr id="58" name="Rectangle 57">
              <a:extLst>
                <a:ext uri="{FF2B5EF4-FFF2-40B4-BE49-F238E27FC236}">
                  <a16:creationId xmlns:a16="http://schemas.microsoft.com/office/drawing/2014/main" id="{EDF6968F-3C4B-4E94-8828-CAC218D7FAF2}"/>
                </a:ext>
              </a:extLst>
            </p:cNvPr>
            <p:cNvSpPr/>
            <p:nvPr/>
          </p:nvSpPr>
          <p:spPr>
            <a:xfrm>
              <a:off x="-1376281" y="10304453"/>
              <a:ext cx="18149879" cy="5500486"/>
            </a:xfrm>
            <a:prstGeom prst="rect">
              <a:avLst/>
            </a:prstGeom>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chorCtr="0"/>
            <a:lstStyle/>
            <a:p>
              <a:pPr algn="ctr"/>
              <a:endParaRPr lang="en-US" sz="1600"/>
            </a:p>
          </p:txBody>
        </p:sp>
        <p:sp>
          <p:nvSpPr>
            <p:cNvPr id="59" name="Rounded Rectangle 6">
              <a:extLst>
                <a:ext uri="{FF2B5EF4-FFF2-40B4-BE49-F238E27FC236}">
                  <a16:creationId xmlns:a16="http://schemas.microsoft.com/office/drawing/2014/main" id="{C4DABBF6-F468-4C40-A463-44BD05676816}"/>
                </a:ext>
              </a:extLst>
            </p:cNvPr>
            <p:cNvSpPr>
              <a:spLocks/>
            </p:cNvSpPr>
            <p:nvPr/>
          </p:nvSpPr>
          <p:spPr>
            <a:xfrm>
              <a:off x="2904689" y="13190651"/>
              <a:ext cx="2132681" cy="1089956"/>
            </a:xfrm>
            <a:prstGeom prst="roundRect">
              <a:avLst>
                <a:gd name="adj" fmla="val 4364"/>
              </a:avLst>
            </a:prstGeom>
            <a:solidFill>
              <a:srgbClr val="DCC5ED"/>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chemeClr val="tx1"/>
                  </a:solidFill>
                  <a:latin typeface="Calibri" charset="0"/>
                  <a:ea typeface="Calibri" charset="0"/>
                  <a:cs typeface="Calibri" charset="0"/>
                </a:rPr>
                <a:t>Armada compiler</a:t>
              </a:r>
              <a:endParaRPr lang="en-US" sz="1600" dirty="0">
                <a:solidFill>
                  <a:schemeClr val="tx1"/>
                </a:solidFill>
                <a:latin typeface="Calibri" charset="0"/>
                <a:ea typeface="Calibri" charset="0"/>
                <a:cs typeface="Calibri" charset="0"/>
              </a:endParaRPr>
            </a:p>
          </p:txBody>
        </p:sp>
        <p:sp>
          <p:nvSpPr>
            <p:cNvPr id="60" name="Rounded Rectangle 8">
              <a:extLst>
                <a:ext uri="{FF2B5EF4-FFF2-40B4-BE49-F238E27FC236}">
                  <a16:creationId xmlns:a16="http://schemas.microsoft.com/office/drawing/2014/main" id="{A2F4E117-FE9D-46E1-94B2-6F8C885561D7}"/>
                </a:ext>
              </a:extLst>
            </p:cNvPr>
            <p:cNvSpPr/>
            <p:nvPr/>
          </p:nvSpPr>
          <p:spPr>
            <a:xfrm>
              <a:off x="-111842" y="12960483"/>
              <a:ext cx="1481246" cy="1550294"/>
            </a:xfrm>
            <a:prstGeom prst="roundRect">
              <a:avLst>
                <a:gd name="adj" fmla="val 4364"/>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err="1">
                  <a:solidFill>
                    <a:schemeClr val="tx1"/>
                  </a:solidFill>
                  <a:latin typeface="Inconsolata" panose="00000509000000000000" pitchFamily="49" charset="0"/>
                  <a:cs typeface="Segoe UI Light" panose="020B0502040204020203" pitchFamily="34" charset="0"/>
                </a:rPr>
                <a:t>P</a:t>
              </a:r>
              <a:r>
                <a:rPr lang="en-US" sz="1600">
                  <a:solidFill>
                    <a:schemeClr val="tx1"/>
                  </a:solidFill>
                  <a:latin typeface="Inconsolata" panose="00000509000000000000" pitchFamily="49" charset="0"/>
                  <a:cs typeface="Segoe UI Light" panose="020B0502040204020203" pitchFamily="34" charset="0"/>
                </a:rPr>
                <a:t>.arm</a:t>
              </a:r>
              <a:endParaRPr lang="en-US" sz="1600" dirty="0">
                <a:solidFill>
                  <a:schemeClr val="tx1"/>
                </a:solidFill>
                <a:latin typeface="Inconsolata" panose="00000509000000000000" pitchFamily="49" charset="0"/>
                <a:cs typeface="Segoe UI Light" panose="020B0502040204020203" pitchFamily="34" charset="0"/>
              </a:endParaRPr>
            </a:p>
          </p:txBody>
        </p:sp>
        <p:sp>
          <p:nvSpPr>
            <p:cNvPr id="61" name="Rounded Rectangle 9">
              <a:extLst>
                <a:ext uri="{FF2B5EF4-FFF2-40B4-BE49-F238E27FC236}">
                  <a16:creationId xmlns:a16="http://schemas.microsoft.com/office/drawing/2014/main" id="{C31446B3-03BC-4527-91B2-058C87C73364}"/>
                </a:ext>
              </a:extLst>
            </p:cNvPr>
            <p:cNvSpPr/>
            <p:nvPr/>
          </p:nvSpPr>
          <p:spPr>
            <a:xfrm>
              <a:off x="6572655" y="12661965"/>
              <a:ext cx="1362006" cy="746790"/>
            </a:xfrm>
            <a:prstGeom prst="roundRect">
              <a:avLst>
                <a:gd name="adj" fmla="val 4364"/>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latin typeface="Inconsolata" panose="00000509000000000000" pitchFamily="49" charset="0"/>
                  <a:cs typeface="Segoe UI Light" panose="020B0502040204020203" pitchFamily="34" charset="0"/>
                </a:rPr>
                <a:t>P.dfy</a:t>
              </a:r>
              <a:endParaRPr lang="en-US" sz="1600" dirty="0">
                <a:solidFill>
                  <a:schemeClr val="tx1"/>
                </a:solidFill>
                <a:latin typeface="Inconsolata" panose="00000509000000000000" pitchFamily="49" charset="0"/>
                <a:cs typeface="Segoe UI Light" panose="020B0502040204020203" pitchFamily="34" charset="0"/>
              </a:endParaRPr>
            </a:p>
          </p:txBody>
        </p:sp>
        <p:sp>
          <p:nvSpPr>
            <p:cNvPr id="62" name="Rounded Rectangle 10">
              <a:extLst>
                <a:ext uri="{FF2B5EF4-FFF2-40B4-BE49-F238E27FC236}">
                  <a16:creationId xmlns:a16="http://schemas.microsoft.com/office/drawing/2014/main" id="{FE3B4EDA-4B07-451C-A417-0EA0A51656EF}"/>
                </a:ext>
              </a:extLst>
            </p:cNvPr>
            <p:cNvSpPr/>
            <p:nvPr/>
          </p:nvSpPr>
          <p:spPr>
            <a:xfrm>
              <a:off x="6595194" y="13994454"/>
              <a:ext cx="1362006" cy="746790"/>
            </a:xfrm>
            <a:prstGeom prst="roundRect">
              <a:avLst>
                <a:gd name="adj" fmla="val 4364"/>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latin typeface="Inconsolata" panose="00000509000000000000" pitchFamily="49" charset="0"/>
                  <a:cs typeface="Segoe UI Light" panose="020B0502040204020203" pitchFamily="34" charset="0"/>
                </a:rPr>
                <a:t>P</a:t>
              </a:r>
              <a:r>
                <a:rPr lang="en-US" sz="1600" err="1">
                  <a:solidFill>
                    <a:schemeClr val="tx1"/>
                  </a:solidFill>
                  <a:latin typeface="Inconsolata" panose="00000509000000000000" pitchFamily="49" charset="0"/>
                  <a:cs typeface="Segoe UI Light" panose="020B0502040204020203" pitchFamily="34" charset="0"/>
                </a:rPr>
                <a:t>.</a:t>
              </a:r>
              <a:r>
                <a:rPr lang="en-US" sz="1600">
                  <a:solidFill>
                    <a:schemeClr val="tx1"/>
                  </a:solidFill>
                  <a:latin typeface="Inconsolata" panose="00000509000000000000" pitchFamily="49" charset="0"/>
                  <a:cs typeface="Segoe UI Light" panose="020B0502040204020203" pitchFamily="34" charset="0"/>
                </a:rPr>
                <a:t>c</a:t>
              </a:r>
              <a:endParaRPr lang="en-US" sz="1600" dirty="0">
                <a:solidFill>
                  <a:schemeClr val="tx1"/>
                </a:solidFill>
                <a:latin typeface="Inconsolata" panose="00000509000000000000" pitchFamily="49" charset="0"/>
                <a:cs typeface="Segoe UI Light" panose="020B0502040204020203" pitchFamily="34" charset="0"/>
              </a:endParaRPr>
            </a:p>
          </p:txBody>
        </p:sp>
        <p:sp>
          <p:nvSpPr>
            <p:cNvPr id="63" name="Rounded Rectangle 11">
              <a:extLst>
                <a:ext uri="{FF2B5EF4-FFF2-40B4-BE49-F238E27FC236}">
                  <a16:creationId xmlns:a16="http://schemas.microsoft.com/office/drawing/2014/main" id="{7AD5BC2B-414E-4406-BB2E-B1029CE909D8}"/>
                </a:ext>
              </a:extLst>
            </p:cNvPr>
            <p:cNvSpPr>
              <a:spLocks/>
            </p:cNvSpPr>
            <p:nvPr/>
          </p:nvSpPr>
          <p:spPr>
            <a:xfrm>
              <a:off x="9461588" y="12490382"/>
              <a:ext cx="2132681" cy="1089956"/>
            </a:xfrm>
            <a:prstGeom prst="roundRect">
              <a:avLst>
                <a:gd name="adj" fmla="val 4364"/>
              </a:avLst>
            </a:prstGeom>
            <a:solidFill>
              <a:srgbClr val="DCC5ED"/>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latin typeface="Calibri" charset="0"/>
                  <a:ea typeface="Calibri" charset="0"/>
                  <a:cs typeface="Calibri" charset="0"/>
                </a:rPr>
                <a:t>Dafny</a:t>
              </a:r>
              <a:endParaRPr lang="en-US" sz="1600" dirty="0">
                <a:solidFill>
                  <a:schemeClr val="tx1"/>
                </a:solidFill>
                <a:latin typeface="Calibri" charset="0"/>
                <a:ea typeface="Calibri" charset="0"/>
                <a:cs typeface="Calibri" charset="0"/>
              </a:endParaRPr>
            </a:p>
          </p:txBody>
        </p:sp>
        <p:sp>
          <p:nvSpPr>
            <p:cNvPr id="64" name="Rounded Rectangle 12">
              <a:extLst>
                <a:ext uri="{FF2B5EF4-FFF2-40B4-BE49-F238E27FC236}">
                  <a16:creationId xmlns:a16="http://schemas.microsoft.com/office/drawing/2014/main" id="{E646EF2F-6EA4-473C-9C89-450D03824A5B}"/>
                </a:ext>
              </a:extLst>
            </p:cNvPr>
            <p:cNvSpPr>
              <a:spLocks/>
            </p:cNvSpPr>
            <p:nvPr/>
          </p:nvSpPr>
          <p:spPr>
            <a:xfrm>
              <a:off x="9461588" y="13822871"/>
              <a:ext cx="2132681" cy="1089956"/>
            </a:xfrm>
            <a:prstGeom prst="roundRect">
              <a:avLst>
                <a:gd name="adj" fmla="val 4364"/>
              </a:avLst>
            </a:prstGeom>
            <a:solidFill>
              <a:srgbClr val="DCC5ED"/>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chemeClr val="tx1"/>
                  </a:solidFill>
                  <a:latin typeface="Calibri" charset="0"/>
                  <a:ea typeface="Calibri" charset="0"/>
                  <a:cs typeface="Calibri" charset="0"/>
                </a:rPr>
                <a:t>CompCert</a:t>
              </a:r>
            </a:p>
            <a:p>
              <a:pPr algn="ctr"/>
              <a:r>
                <a:rPr lang="en-US" sz="1600">
                  <a:solidFill>
                    <a:schemeClr val="tx1"/>
                  </a:solidFill>
                  <a:latin typeface="Calibri" charset="0"/>
                  <a:ea typeface="Calibri" charset="0"/>
                  <a:cs typeface="Calibri" charset="0"/>
                </a:rPr>
                <a:t>TSO</a:t>
              </a:r>
              <a:endParaRPr lang="en-US" sz="1600" dirty="0">
                <a:solidFill>
                  <a:schemeClr val="tx1"/>
                </a:solidFill>
                <a:latin typeface="Calibri" charset="0"/>
                <a:ea typeface="Calibri" charset="0"/>
                <a:cs typeface="Calibri" charset="0"/>
              </a:endParaRPr>
            </a:p>
          </p:txBody>
        </p:sp>
        <p:sp>
          <p:nvSpPr>
            <p:cNvPr id="65" name="Rounded Rectangle 13">
              <a:extLst>
                <a:ext uri="{FF2B5EF4-FFF2-40B4-BE49-F238E27FC236}">
                  <a16:creationId xmlns:a16="http://schemas.microsoft.com/office/drawing/2014/main" id="{6FE15EC1-D4C5-4EDB-9E56-D4773903B741}"/>
                </a:ext>
              </a:extLst>
            </p:cNvPr>
            <p:cNvSpPr/>
            <p:nvPr/>
          </p:nvSpPr>
          <p:spPr>
            <a:xfrm>
              <a:off x="9585852" y="11169700"/>
              <a:ext cx="1920375" cy="728944"/>
            </a:xfrm>
            <a:prstGeom prst="roundRect">
              <a:avLst>
                <a:gd name="adj" fmla="val 4364"/>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latin typeface="Inconsolata" panose="00000509000000000000" pitchFamily="49" charset="0"/>
                  <a:cs typeface="Segoe UI Light" panose="020B0502040204020203" pitchFamily="34" charset="0"/>
                </a:rPr>
                <a:t>stdlib</a:t>
              </a:r>
              <a:endParaRPr lang="en-US" sz="1600" dirty="0">
                <a:solidFill>
                  <a:schemeClr val="tx1"/>
                </a:solidFill>
                <a:latin typeface="Inconsolata" panose="00000509000000000000" pitchFamily="49" charset="0"/>
                <a:cs typeface="Segoe UI Light" panose="020B0502040204020203" pitchFamily="34" charset="0"/>
              </a:endParaRPr>
            </a:p>
          </p:txBody>
        </p:sp>
        <p:cxnSp>
          <p:nvCxnSpPr>
            <p:cNvPr id="66" name="Straight Arrow Connector 65">
              <a:extLst>
                <a:ext uri="{FF2B5EF4-FFF2-40B4-BE49-F238E27FC236}">
                  <a16:creationId xmlns:a16="http://schemas.microsoft.com/office/drawing/2014/main" id="{244F2A85-FB4F-490D-890A-A05FBEB40B79}"/>
                </a:ext>
              </a:extLst>
            </p:cNvPr>
            <p:cNvCxnSpPr>
              <a:cxnSpLocks/>
              <a:endCxn id="59" idx="1"/>
            </p:cNvCxnSpPr>
            <p:nvPr/>
          </p:nvCxnSpPr>
          <p:spPr>
            <a:xfrm>
              <a:off x="1369404" y="13735629"/>
              <a:ext cx="1535285" cy="0"/>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9BFE60AF-B58D-471C-BA14-921F96C42AEA}"/>
                </a:ext>
              </a:extLst>
            </p:cNvPr>
            <p:cNvCxnSpPr>
              <a:cxnSpLocks/>
              <a:endCxn id="61" idx="1"/>
            </p:cNvCxnSpPr>
            <p:nvPr/>
          </p:nvCxnSpPr>
          <p:spPr>
            <a:xfrm flipV="1">
              <a:off x="5059909" y="13035360"/>
              <a:ext cx="1512746" cy="544979"/>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A41C9BBE-46B8-4802-9DCA-4260031D4765}"/>
                </a:ext>
              </a:extLst>
            </p:cNvPr>
            <p:cNvCxnSpPr>
              <a:cxnSpLocks/>
            </p:cNvCxnSpPr>
            <p:nvPr/>
          </p:nvCxnSpPr>
          <p:spPr>
            <a:xfrm>
              <a:off x="5059909" y="13915909"/>
              <a:ext cx="1535285" cy="502546"/>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7D2D4675-D072-4E24-B035-FF90A85023D6}"/>
                </a:ext>
              </a:extLst>
            </p:cNvPr>
            <p:cNvCxnSpPr>
              <a:cxnSpLocks/>
              <a:stCxn id="62" idx="3"/>
              <a:endCxn id="64" idx="1"/>
            </p:cNvCxnSpPr>
            <p:nvPr/>
          </p:nvCxnSpPr>
          <p:spPr>
            <a:xfrm>
              <a:off x="7957200" y="14367849"/>
              <a:ext cx="1504388" cy="0"/>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29266D32-DC7A-46F8-8C86-9214AE62A5E8}"/>
                </a:ext>
              </a:extLst>
            </p:cNvPr>
            <p:cNvCxnSpPr>
              <a:cxnSpLocks/>
            </p:cNvCxnSpPr>
            <p:nvPr/>
          </p:nvCxnSpPr>
          <p:spPr>
            <a:xfrm>
              <a:off x="7957200" y="13035360"/>
              <a:ext cx="1540610" cy="0"/>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3F1B27DD-60FA-4072-8B27-41D1A25C4412}"/>
                </a:ext>
              </a:extLst>
            </p:cNvPr>
            <p:cNvCxnSpPr>
              <a:cxnSpLocks/>
              <a:stCxn id="65" idx="2"/>
              <a:endCxn id="63" idx="0"/>
            </p:cNvCxnSpPr>
            <p:nvPr/>
          </p:nvCxnSpPr>
          <p:spPr>
            <a:xfrm flipH="1">
              <a:off x="10527929" y="11898644"/>
              <a:ext cx="18111" cy="591738"/>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sp>
          <p:nvSpPr>
            <p:cNvPr id="72" name="Rounded Rectangular Callout 38">
              <a:extLst>
                <a:ext uri="{FF2B5EF4-FFF2-40B4-BE49-F238E27FC236}">
                  <a16:creationId xmlns:a16="http://schemas.microsoft.com/office/drawing/2014/main" id="{E3877B9E-DA25-4C35-8E34-D8B6C277742C}"/>
                </a:ext>
              </a:extLst>
            </p:cNvPr>
            <p:cNvSpPr/>
            <p:nvPr/>
          </p:nvSpPr>
          <p:spPr>
            <a:xfrm>
              <a:off x="1755157" y="11590318"/>
              <a:ext cx="4509570" cy="1204536"/>
            </a:xfrm>
            <a:prstGeom prst="wedgeRoundRectCallout">
              <a:avLst>
                <a:gd name="adj1" fmla="val 41192"/>
                <a:gd name="adj2" fmla="val 75897"/>
                <a:gd name="adj3" fmla="val 16667"/>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charset="0"/>
                  <a:ea typeface="Calibri" charset="0"/>
                  <a:cs typeface="Calibri" charset="0"/>
                </a:rPr>
                <a:t>Generate state machines and </a:t>
              </a:r>
              <a:r>
                <a:rPr lang="en-US" sz="1600" dirty="0" err="1">
                  <a:solidFill>
                    <a:schemeClr val="tx1"/>
                  </a:solidFill>
                  <a:latin typeface="Calibri" charset="0"/>
                  <a:ea typeface="Calibri" charset="0"/>
                  <a:cs typeface="Calibri" charset="0"/>
                </a:rPr>
                <a:t>Dafny</a:t>
              </a:r>
              <a:r>
                <a:rPr lang="en-US" sz="1600" dirty="0">
                  <a:solidFill>
                    <a:schemeClr val="tx1"/>
                  </a:solidFill>
                  <a:latin typeface="Calibri" charset="0"/>
                  <a:ea typeface="Calibri" charset="0"/>
                  <a:cs typeface="Calibri" charset="0"/>
                </a:rPr>
                <a:t> proofs</a:t>
              </a:r>
            </a:p>
          </p:txBody>
        </p:sp>
        <p:sp>
          <p:nvSpPr>
            <p:cNvPr id="73" name="Rounded Rectangular Callout 39">
              <a:extLst>
                <a:ext uri="{FF2B5EF4-FFF2-40B4-BE49-F238E27FC236}">
                  <a16:creationId xmlns:a16="http://schemas.microsoft.com/office/drawing/2014/main" id="{AD176F51-462F-49C4-8E3C-F23162F5D196}"/>
                </a:ext>
              </a:extLst>
            </p:cNvPr>
            <p:cNvSpPr/>
            <p:nvPr/>
          </p:nvSpPr>
          <p:spPr>
            <a:xfrm>
              <a:off x="12073922" y="10480160"/>
              <a:ext cx="3734420" cy="1776892"/>
            </a:xfrm>
            <a:prstGeom prst="wedgeRoundRectCallout">
              <a:avLst>
                <a:gd name="adj1" fmla="val -64337"/>
                <a:gd name="adj2" fmla="val 6064"/>
                <a:gd name="adj3" fmla="val 16667"/>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charset="0"/>
                  <a:ea typeface="Calibri" charset="0"/>
                  <a:cs typeface="Calibri" charset="0"/>
                </a:rPr>
                <a:t>Library of theorems for reasoning about state machines</a:t>
              </a:r>
            </a:p>
          </p:txBody>
        </p:sp>
        <p:sp>
          <p:nvSpPr>
            <p:cNvPr id="74" name="Rounded Rectangular Callout 40">
              <a:extLst>
                <a:ext uri="{FF2B5EF4-FFF2-40B4-BE49-F238E27FC236}">
                  <a16:creationId xmlns:a16="http://schemas.microsoft.com/office/drawing/2014/main" id="{DC162004-C585-4C0B-BA4F-D6BB502F40ED}"/>
                </a:ext>
              </a:extLst>
            </p:cNvPr>
            <p:cNvSpPr/>
            <p:nvPr/>
          </p:nvSpPr>
          <p:spPr>
            <a:xfrm>
              <a:off x="2894197" y="14701780"/>
              <a:ext cx="2776124" cy="809488"/>
            </a:xfrm>
            <a:prstGeom prst="wedgeRoundRectCallout">
              <a:avLst>
                <a:gd name="adj1" fmla="val 49612"/>
                <a:gd name="adj2" fmla="val -105359"/>
                <a:gd name="adj3" fmla="val 16667"/>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a:solidFill>
                    <a:schemeClr val="tx1"/>
                  </a:solidFill>
                  <a:latin typeface="Calibri" charset="0"/>
                  <a:ea typeface="Calibri" charset="0"/>
                  <a:cs typeface="Calibri" charset="0"/>
                </a:rPr>
                <a:t>Generate code</a:t>
              </a:r>
              <a:endParaRPr lang="en-US" sz="1600" dirty="0">
                <a:solidFill>
                  <a:schemeClr val="tx1"/>
                </a:solidFill>
                <a:latin typeface="Calibri" charset="0"/>
                <a:ea typeface="Calibri" charset="0"/>
                <a:cs typeface="Calibri" charset="0"/>
              </a:endParaRPr>
            </a:p>
          </p:txBody>
        </p:sp>
        <p:cxnSp>
          <p:nvCxnSpPr>
            <p:cNvPr id="75" name="Straight Arrow Connector 74">
              <a:extLst>
                <a:ext uri="{FF2B5EF4-FFF2-40B4-BE49-F238E27FC236}">
                  <a16:creationId xmlns:a16="http://schemas.microsoft.com/office/drawing/2014/main" id="{B106A587-9BCD-4015-AF6E-E9D03F522D51}"/>
                </a:ext>
              </a:extLst>
            </p:cNvPr>
            <p:cNvCxnSpPr>
              <a:stCxn id="63" idx="3"/>
            </p:cNvCxnSpPr>
            <p:nvPr/>
          </p:nvCxnSpPr>
          <p:spPr>
            <a:xfrm flipV="1">
              <a:off x="11594269" y="12686937"/>
              <a:ext cx="610677" cy="348423"/>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F76698C1-3302-4ADB-BE91-53FAAFA7D350}"/>
                </a:ext>
              </a:extLst>
            </p:cNvPr>
            <p:cNvCxnSpPr>
              <a:cxnSpLocks/>
            </p:cNvCxnSpPr>
            <p:nvPr/>
          </p:nvCxnSpPr>
          <p:spPr>
            <a:xfrm>
              <a:off x="11594268" y="13031674"/>
              <a:ext cx="610677" cy="348423"/>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grpSp>
          <p:nvGrpSpPr>
            <p:cNvPr id="77" name="Group 76">
              <a:extLst>
                <a:ext uri="{FF2B5EF4-FFF2-40B4-BE49-F238E27FC236}">
                  <a16:creationId xmlns:a16="http://schemas.microsoft.com/office/drawing/2014/main" id="{2454A919-E4AE-44ED-80FC-82041E7D38F1}"/>
                </a:ext>
              </a:extLst>
            </p:cNvPr>
            <p:cNvGrpSpPr/>
            <p:nvPr/>
          </p:nvGrpSpPr>
          <p:grpSpPr>
            <a:xfrm>
              <a:off x="12319176" y="13266201"/>
              <a:ext cx="465701" cy="417225"/>
              <a:chOff x="8518848" y="5045336"/>
              <a:chExt cx="914400" cy="914400"/>
            </a:xfrm>
          </p:grpSpPr>
          <p:cxnSp>
            <p:nvCxnSpPr>
              <p:cNvPr id="78" name="Straight Connector 77">
                <a:extLst>
                  <a:ext uri="{FF2B5EF4-FFF2-40B4-BE49-F238E27FC236}">
                    <a16:creationId xmlns:a16="http://schemas.microsoft.com/office/drawing/2014/main" id="{D7A3F14E-A3A9-4E52-9B6E-CFD4D3581F56}"/>
                  </a:ext>
                </a:extLst>
              </p:cNvPr>
              <p:cNvCxnSpPr/>
              <p:nvPr/>
            </p:nvCxnSpPr>
            <p:spPr>
              <a:xfrm>
                <a:off x="8518848" y="5045336"/>
                <a:ext cx="914400" cy="914400"/>
              </a:xfrm>
              <a:prstGeom prst="line">
                <a:avLst/>
              </a:prstGeom>
              <a:ln w="1270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70DB60AD-E06C-4866-A522-DCB41AD2FFF1}"/>
                  </a:ext>
                </a:extLst>
              </p:cNvPr>
              <p:cNvCxnSpPr/>
              <p:nvPr/>
            </p:nvCxnSpPr>
            <p:spPr>
              <a:xfrm rot="16200000">
                <a:off x="8518848" y="5045336"/>
                <a:ext cx="914400" cy="914400"/>
              </a:xfrm>
              <a:prstGeom prst="line">
                <a:avLst/>
              </a:prstGeom>
              <a:ln w="1270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936B1F54-35A4-402D-A66E-F01C24F4A30F}"/>
                </a:ext>
              </a:extLst>
            </p:cNvPr>
            <p:cNvSpPr txBox="1"/>
            <p:nvPr/>
          </p:nvSpPr>
          <p:spPr>
            <a:xfrm>
              <a:off x="12047004" y="12098420"/>
              <a:ext cx="725637" cy="1295271"/>
            </a:xfrm>
            <a:prstGeom prst="rect">
              <a:avLst/>
            </a:prstGeom>
            <a:noFill/>
            <a:ln>
              <a:noFill/>
            </a:ln>
          </p:spPr>
          <p:txBody>
            <a:bodyPr wrap="square" rtlCol="0">
              <a:spAutoFit/>
            </a:bodyPr>
            <a:lstStyle/>
            <a:p>
              <a:r>
                <a:rPr lang="en-US" sz="3600" dirty="0">
                  <a:solidFill>
                    <a:srgbClr val="00D200"/>
                  </a:solidFill>
                  <a:sym typeface="Wingdings" panose="05000000000000000000" pitchFamily="2" charset="2"/>
                </a:rPr>
                <a:t></a:t>
              </a:r>
              <a:endParaRPr lang="en-US" sz="3600" dirty="0">
                <a:solidFill>
                  <a:srgbClr val="00D200"/>
                </a:solidFill>
              </a:endParaRPr>
            </a:p>
          </p:txBody>
        </p:sp>
      </p:grpSp>
      <p:sp>
        <p:nvSpPr>
          <p:cNvPr id="11" name="Title 8">
            <a:extLst>
              <a:ext uri="{FF2B5EF4-FFF2-40B4-BE49-F238E27FC236}">
                <a16:creationId xmlns:a16="http://schemas.microsoft.com/office/drawing/2014/main" id="{935028E1-5515-49F6-80A0-0C36E8B686BF}"/>
              </a:ext>
            </a:extLst>
          </p:cNvPr>
          <p:cNvSpPr txBox="1">
            <a:spLocks/>
          </p:cNvSpPr>
          <p:nvPr/>
        </p:nvSpPr>
        <p:spPr>
          <a:xfrm>
            <a:off x="483560" y="125250"/>
            <a:ext cx="11224879" cy="1572894"/>
          </a:xfrm>
          <a:prstGeom prst="rect">
            <a:avLst/>
          </a:prstGeom>
        </p:spPr>
        <p:txBody>
          <a:bodyPr vert="horz" lIns="0" tIns="0" rIns="0" bIns="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a:t>Armada:  Low-Effort Verification of</a:t>
            </a:r>
            <a:br>
              <a:rPr lang="en-US" sz="5400"/>
            </a:br>
            <a:r>
              <a:rPr lang="en-US" sz="5400"/>
              <a:t>High-Performance Concurrent Programs</a:t>
            </a:r>
          </a:p>
        </p:txBody>
      </p:sp>
    </p:spTree>
    <p:extLst>
      <p:ext uri="{BB962C8B-B14F-4D97-AF65-F5344CB8AC3E}">
        <p14:creationId xmlns:p14="http://schemas.microsoft.com/office/powerpoint/2010/main" val="3446567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Rounded Corners 15">
            <a:extLst>
              <a:ext uri="{FF2B5EF4-FFF2-40B4-BE49-F238E27FC236}">
                <a16:creationId xmlns:a16="http://schemas.microsoft.com/office/drawing/2014/main" id="{169E37D7-B33F-4933-998F-60113577E71A}"/>
              </a:ext>
            </a:extLst>
          </p:cNvPr>
          <p:cNvSpPr/>
          <p:nvPr/>
        </p:nvSpPr>
        <p:spPr>
          <a:xfrm>
            <a:off x="4609773" y="4228507"/>
            <a:ext cx="3911760" cy="344219"/>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…and more to come!</a:t>
            </a:r>
          </a:p>
        </p:txBody>
      </p:sp>
      <p:sp>
        <p:nvSpPr>
          <p:cNvPr id="2" name="Title 1">
            <a:extLst>
              <a:ext uri="{FF2B5EF4-FFF2-40B4-BE49-F238E27FC236}">
                <a16:creationId xmlns:a16="http://schemas.microsoft.com/office/drawing/2014/main" id="{C7D0B5FB-F763-4990-B0D7-3B1EF87EBEED}"/>
              </a:ext>
            </a:extLst>
          </p:cNvPr>
          <p:cNvSpPr>
            <a:spLocks noGrp="1"/>
          </p:cNvSpPr>
          <p:nvPr>
            <p:ph type="title"/>
          </p:nvPr>
        </p:nvSpPr>
        <p:spPr/>
        <p:txBody>
          <a:bodyPr/>
          <a:lstStyle/>
          <a:p>
            <a:r>
              <a:rPr lang="en-US"/>
              <a:t>Armada supports a variety of transformations</a:t>
            </a:r>
          </a:p>
        </p:txBody>
      </p:sp>
      <p:sp>
        <p:nvSpPr>
          <p:cNvPr id="6" name="Rectangle: Rounded Corners 5">
            <a:extLst>
              <a:ext uri="{FF2B5EF4-FFF2-40B4-BE49-F238E27FC236}">
                <a16:creationId xmlns:a16="http://schemas.microsoft.com/office/drawing/2014/main" id="{A35A06F9-ED70-4965-B88D-614274034C72}"/>
              </a:ext>
            </a:extLst>
          </p:cNvPr>
          <p:cNvSpPr/>
          <p:nvPr/>
        </p:nvSpPr>
        <p:spPr>
          <a:xfrm>
            <a:off x="4609773" y="1806769"/>
            <a:ext cx="3911760" cy="34421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weakening</a:t>
            </a:r>
          </a:p>
        </p:txBody>
      </p:sp>
      <p:sp>
        <p:nvSpPr>
          <p:cNvPr id="78" name="Rectangle: Rounded Corners 77">
            <a:extLst>
              <a:ext uri="{FF2B5EF4-FFF2-40B4-BE49-F238E27FC236}">
                <a16:creationId xmlns:a16="http://schemas.microsoft.com/office/drawing/2014/main" id="{D9775ECF-6E2C-4B12-920A-5C687C8EDDC5}"/>
              </a:ext>
            </a:extLst>
          </p:cNvPr>
          <p:cNvSpPr/>
          <p:nvPr/>
        </p:nvSpPr>
        <p:spPr>
          <a:xfrm>
            <a:off x="4609773" y="2210392"/>
            <a:ext cx="3911760" cy="34421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variable introduction</a:t>
            </a:r>
          </a:p>
        </p:txBody>
      </p:sp>
      <p:sp>
        <p:nvSpPr>
          <p:cNvPr id="80" name="Rectangle: Rounded Corners 79">
            <a:extLst>
              <a:ext uri="{FF2B5EF4-FFF2-40B4-BE49-F238E27FC236}">
                <a16:creationId xmlns:a16="http://schemas.microsoft.com/office/drawing/2014/main" id="{2F6637B8-B66F-4623-A953-B8C2FB3D9820}"/>
              </a:ext>
            </a:extLst>
          </p:cNvPr>
          <p:cNvSpPr/>
          <p:nvPr/>
        </p:nvSpPr>
        <p:spPr>
          <a:xfrm>
            <a:off x="4609773" y="2614015"/>
            <a:ext cx="3911760" cy="34421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variable hiding</a:t>
            </a:r>
          </a:p>
        </p:txBody>
      </p:sp>
      <p:sp>
        <p:nvSpPr>
          <p:cNvPr id="82" name="Rectangle: Rounded Corners 81">
            <a:extLst>
              <a:ext uri="{FF2B5EF4-FFF2-40B4-BE49-F238E27FC236}">
                <a16:creationId xmlns:a16="http://schemas.microsoft.com/office/drawing/2014/main" id="{A5294C2C-459A-4E63-BC21-A995D280B159}"/>
              </a:ext>
            </a:extLst>
          </p:cNvPr>
          <p:cNvSpPr/>
          <p:nvPr/>
        </p:nvSpPr>
        <p:spPr>
          <a:xfrm>
            <a:off x="4609773" y="3017638"/>
            <a:ext cx="3911760" cy="34421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TSO elimination</a:t>
            </a:r>
          </a:p>
        </p:txBody>
      </p:sp>
      <p:sp>
        <p:nvSpPr>
          <p:cNvPr id="84" name="Rectangle: Rounded Corners 83">
            <a:extLst>
              <a:ext uri="{FF2B5EF4-FFF2-40B4-BE49-F238E27FC236}">
                <a16:creationId xmlns:a16="http://schemas.microsoft.com/office/drawing/2014/main" id="{28BCFEA4-2EE8-4383-937E-0D5712ABB18D}"/>
              </a:ext>
            </a:extLst>
          </p:cNvPr>
          <p:cNvSpPr/>
          <p:nvPr/>
        </p:nvSpPr>
        <p:spPr>
          <a:xfrm>
            <a:off x="4609773" y="3421261"/>
            <a:ext cx="3911760" cy="34421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reduction</a:t>
            </a:r>
          </a:p>
        </p:txBody>
      </p:sp>
      <p:sp>
        <p:nvSpPr>
          <p:cNvPr id="86" name="Rectangle: Rounded Corners 85">
            <a:extLst>
              <a:ext uri="{FF2B5EF4-FFF2-40B4-BE49-F238E27FC236}">
                <a16:creationId xmlns:a16="http://schemas.microsoft.com/office/drawing/2014/main" id="{2C5581D4-5C38-4BDD-839D-B715B3F91E2D}"/>
              </a:ext>
            </a:extLst>
          </p:cNvPr>
          <p:cNvSpPr/>
          <p:nvPr/>
        </p:nvSpPr>
        <p:spPr>
          <a:xfrm>
            <a:off x="4609773" y="3824884"/>
            <a:ext cx="3911760" cy="34421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rely-guarantee</a:t>
            </a:r>
          </a:p>
        </p:txBody>
      </p:sp>
      <p:grpSp>
        <p:nvGrpSpPr>
          <p:cNvPr id="76" name="Group 75">
            <a:extLst>
              <a:ext uri="{FF2B5EF4-FFF2-40B4-BE49-F238E27FC236}">
                <a16:creationId xmlns:a16="http://schemas.microsoft.com/office/drawing/2014/main" id="{49F07D19-0E37-4839-876F-ED80A9807B27}"/>
              </a:ext>
            </a:extLst>
          </p:cNvPr>
          <p:cNvGrpSpPr/>
          <p:nvPr/>
        </p:nvGrpSpPr>
        <p:grpSpPr>
          <a:xfrm>
            <a:off x="2646439" y="5006940"/>
            <a:ext cx="6899123" cy="640080"/>
            <a:chOff x="5343199" y="-56943"/>
            <a:chExt cx="6899123" cy="640080"/>
          </a:xfrm>
        </p:grpSpPr>
        <p:sp>
          <p:nvSpPr>
            <p:cNvPr id="22" name="Rectangle 21">
              <a:extLst>
                <a:ext uri="{FF2B5EF4-FFF2-40B4-BE49-F238E27FC236}">
                  <a16:creationId xmlns:a16="http://schemas.microsoft.com/office/drawing/2014/main" id="{38D4C9F1-27EF-4172-BB9B-3D439743ED2D}"/>
                </a:ext>
              </a:extLst>
            </p:cNvPr>
            <p:cNvSpPr/>
            <p:nvPr/>
          </p:nvSpPr>
          <p:spPr>
            <a:xfrm>
              <a:off x="5343199" y="-56943"/>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if (my_guess &lt;</a:t>
              </a:r>
            </a:p>
            <a:p>
              <a:r>
                <a:rPr lang="en-US" sz="1600" b="1">
                  <a:solidFill>
                    <a:schemeClr val="tx1"/>
                  </a:solidFill>
                  <a:latin typeface="Courier New" panose="02070309020205020404" pitchFamily="49" charset="0"/>
                  <a:cs typeface="Courier New" panose="02070309020205020404" pitchFamily="49" charset="0"/>
                </a:rPr>
                <a:t>    best_guess)</a:t>
              </a:r>
            </a:p>
          </p:txBody>
        </p:sp>
        <p:sp>
          <p:nvSpPr>
            <p:cNvPr id="23" name="Rectangle 22">
              <a:extLst>
                <a:ext uri="{FF2B5EF4-FFF2-40B4-BE49-F238E27FC236}">
                  <a16:creationId xmlns:a16="http://schemas.microsoft.com/office/drawing/2014/main" id="{DEB58D0B-1FDF-4408-B925-C1B6622B3472}"/>
                </a:ext>
              </a:extLst>
            </p:cNvPr>
            <p:cNvSpPr/>
            <p:nvPr/>
          </p:nvSpPr>
          <p:spPr>
            <a:xfrm>
              <a:off x="9133362" y="-56943"/>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if (*)</a:t>
              </a:r>
            </a:p>
          </p:txBody>
        </p:sp>
        <p:sp>
          <p:nvSpPr>
            <p:cNvPr id="35" name="Arrow: Right 34">
              <a:extLst>
                <a:ext uri="{FF2B5EF4-FFF2-40B4-BE49-F238E27FC236}">
                  <a16:creationId xmlns:a16="http://schemas.microsoft.com/office/drawing/2014/main" id="{E1A11D78-D3B6-42E2-A6B1-56DA92EBC84B}"/>
                </a:ext>
              </a:extLst>
            </p:cNvPr>
            <p:cNvSpPr/>
            <p:nvPr/>
          </p:nvSpPr>
          <p:spPr>
            <a:xfrm>
              <a:off x="8454985" y="127243"/>
              <a:ext cx="666832" cy="27170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grpSp>
      <p:grpSp>
        <p:nvGrpSpPr>
          <p:cNvPr id="57" name="Group 56">
            <a:extLst>
              <a:ext uri="{FF2B5EF4-FFF2-40B4-BE49-F238E27FC236}">
                <a16:creationId xmlns:a16="http://schemas.microsoft.com/office/drawing/2014/main" id="{2CB11069-BEA0-43AC-A334-5D93F83B09FF}"/>
              </a:ext>
            </a:extLst>
          </p:cNvPr>
          <p:cNvGrpSpPr/>
          <p:nvPr/>
        </p:nvGrpSpPr>
        <p:grpSpPr>
          <a:xfrm>
            <a:off x="2649500" y="5006940"/>
            <a:ext cx="6893000" cy="640080"/>
            <a:chOff x="5358557" y="3871567"/>
            <a:chExt cx="6893000" cy="640080"/>
          </a:xfrm>
        </p:grpSpPr>
        <p:sp>
          <p:nvSpPr>
            <p:cNvPr id="42" name="Rectangle 41">
              <a:extLst>
                <a:ext uri="{FF2B5EF4-FFF2-40B4-BE49-F238E27FC236}">
                  <a16:creationId xmlns:a16="http://schemas.microsoft.com/office/drawing/2014/main" id="{E5B9672A-CAF1-4979-A6F7-26B9928E32EC}"/>
                </a:ext>
              </a:extLst>
            </p:cNvPr>
            <p:cNvSpPr/>
            <p:nvPr/>
          </p:nvSpPr>
          <p:spPr>
            <a:xfrm>
              <a:off x="5358557" y="3871567"/>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var x:int32;</a:t>
              </a:r>
            </a:p>
          </p:txBody>
        </p:sp>
        <p:sp>
          <p:nvSpPr>
            <p:cNvPr id="43" name="Rectangle 42">
              <a:extLst>
                <a:ext uri="{FF2B5EF4-FFF2-40B4-BE49-F238E27FC236}">
                  <a16:creationId xmlns:a16="http://schemas.microsoft.com/office/drawing/2014/main" id="{37BC6D87-AC58-495E-8CE1-87CB74EE6C06}"/>
                </a:ext>
              </a:extLst>
            </p:cNvPr>
            <p:cNvSpPr/>
            <p:nvPr/>
          </p:nvSpPr>
          <p:spPr>
            <a:xfrm>
              <a:off x="9142597" y="3871567"/>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var x:int32;</a:t>
              </a:r>
            </a:p>
            <a:p>
              <a:r>
                <a:rPr lang="en-US" sz="1600" b="1">
                  <a:solidFill>
                    <a:schemeClr val="tx1"/>
                  </a:solidFill>
                  <a:latin typeface="Courier New" panose="02070309020205020404" pitchFamily="49" charset="0"/>
                  <a:cs typeface="Courier New" panose="02070309020205020404" pitchFamily="49" charset="0"/>
                </a:rPr>
                <a:t>var ghost_x:int;</a:t>
              </a:r>
            </a:p>
          </p:txBody>
        </p:sp>
        <p:sp>
          <p:nvSpPr>
            <p:cNvPr id="44" name="Arrow: Right 43">
              <a:extLst>
                <a:ext uri="{FF2B5EF4-FFF2-40B4-BE49-F238E27FC236}">
                  <a16:creationId xmlns:a16="http://schemas.microsoft.com/office/drawing/2014/main" id="{B5EDA9A2-E0B3-462F-B6C5-C9032D2B3D4A}"/>
                </a:ext>
              </a:extLst>
            </p:cNvPr>
            <p:cNvSpPr/>
            <p:nvPr/>
          </p:nvSpPr>
          <p:spPr>
            <a:xfrm>
              <a:off x="8464221" y="4055753"/>
              <a:ext cx="666832" cy="27170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grpSp>
      <p:grpSp>
        <p:nvGrpSpPr>
          <p:cNvPr id="54" name="Group 53">
            <a:extLst>
              <a:ext uri="{FF2B5EF4-FFF2-40B4-BE49-F238E27FC236}">
                <a16:creationId xmlns:a16="http://schemas.microsoft.com/office/drawing/2014/main" id="{E4B1BDEA-94FC-4F1A-8D4B-7D2F5BCE1FBE}"/>
              </a:ext>
            </a:extLst>
          </p:cNvPr>
          <p:cNvGrpSpPr/>
          <p:nvPr/>
        </p:nvGrpSpPr>
        <p:grpSpPr>
          <a:xfrm>
            <a:off x="2649500" y="5006940"/>
            <a:ext cx="6893000" cy="640080"/>
            <a:chOff x="5358557" y="4590908"/>
            <a:chExt cx="6893000" cy="640080"/>
          </a:xfrm>
        </p:grpSpPr>
        <p:sp>
          <p:nvSpPr>
            <p:cNvPr id="49" name="Rectangle 48">
              <a:extLst>
                <a:ext uri="{FF2B5EF4-FFF2-40B4-BE49-F238E27FC236}">
                  <a16:creationId xmlns:a16="http://schemas.microsoft.com/office/drawing/2014/main" id="{37E2620B-9F2F-4481-BB79-9E3A8A96360F}"/>
                </a:ext>
              </a:extLst>
            </p:cNvPr>
            <p:cNvSpPr/>
            <p:nvPr/>
          </p:nvSpPr>
          <p:spPr>
            <a:xfrm>
              <a:off x="5358557" y="4590908"/>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x := 3;</a:t>
              </a:r>
            </a:p>
          </p:txBody>
        </p:sp>
        <p:sp>
          <p:nvSpPr>
            <p:cNvPr id="51" name="Rectangle 50">
              <a:extLst>
                <a:ext uri="{FF2B5EF4-FFF2-40B4-BE49-F238E27FC236}">
                  <a16:creationId xmlns:a16="http://schemas.microsoft.com/office/drawing/2014/main" id="{EF871CF8-D877-4E31-8955-D84EEE659585}"/>
                </a:ext>
              </a:extLst>
            </p:cNvPr>
            <p:cNvSpPr/>
            <p:nvPr/>
          </p:nvSpPr>
          <p:spPr>
            <a:xfrm>
              <a:off x="9142597" y="4590908"/>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x ::= 3;</a:t>
              </a:r>
            </a:p>
          </p:txBody>
        </p:sp>
        <p:sp>
          <p:nvSpPr>
            <p:cNvPr id="53" name="Arrow: Right 52">
              <a:extLst>
                <a:ext uri="{FF2B5EF4-FFF2-40B4-BE49-F238E27FC236}">
                  <a16:creationId xmlns:a16="http://schemas.microsoft.com/office/drawing/2014/main" id="{9C206D24-4091-4327-A7F0-B1DA555D9C92}"/>
                </a:ext>
              </a:extLst>
            </p:cNvPr>
            <p:cNvSpPr/>
            <p:nvPr/>
          </p:nvSpPr>
          <p:spPr>
            <a:xfrm>
              <a:off x="8464221" y="4775094"/>
              <a:ext cx="666832" cy="27170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grpSp>
      <p:grpSp>
        <p:nvGrpSpPr>
          <p:cNvPr id="63" name="Group 62">
            <a:extLst>
              <a:ext uri="{FF2B5EF4-FFF2-40B4-BE49-F238E27FC236}">
                <a16:creationId xmlns:a16="http://schemas.microsoft.com/office/drawing/2014/main" id="{7C8461FE-1CDD-41D0-BDAE-AC51426BE10C}"/>
              </a:ext>
            </a:extLst>
          </p:cNvPr>
          <p:cNvGrpSpPr/>
          <p:nvPr/>
        </p:nvGrpSpPr>
        <p:grpSpPr>
          <a:xfrm>
            <a:off x="2649499" y="5006940"/>
            <a:ext cx="6893002" cy="640080"/>
            <a:chOff x="5362266" y="4057277"/>
            <a:chExt cx="6893002" cy="640080"/>
          </a:xfrm>
        </p:grpSpPr>
        <p:sp>
          <p:nvSpPr>
            <p:cNvPr id="60" name="Rectangle 59">
              <a:extLst>
                <a:ext uri="{FF2B5EF4-FFF2-40B4-BE49-F238E27FC236}">
                  <a16:creationId xmlns:a16="http://schemas.microsoft.com/office/drawing/2014/main" id="{E486F6ED-80B3-4AD2-9FBD-F70224EA9F8A}"/>
                </a:ext>
              </a:extLst>
            </p:cNvPr>
            <p:cNvSpPr/>
            <p:nvPr/>
          </p:nvSpPr>
          <p:spPr>
            <a:xfrm>
              <a:off x="5362266" y="4057277"/>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var x:int32;</a:t>
              </a:r>
            </a:p>
            <a:p>
              <a:r>
                <a:rPr lang="en-US" sz="1600" b="1">
                  <a:solidFill>
                    <a:schemeClr val="tx1"/>
                  </a:solidFill>
                  <a:latin typeface="Courier New" panose="02070309020205020404" pitchFamily="49" charset="0"/>
                  <a:cs typeface="Courier New" panose="02070309020205020404" pitchFamily="49" charset="0"/>
                </a:rPr>
                <a:t>var ghost_x:int;</a:t>
              </a:r>
            </a:p>
          </p:txBody>
        </p:sp>
        <p:sp>
          <p:nvSpPr>
            <p:cNvPr id="61" name="Rectangle 60">
              <a:extLst>
                <a:ext uri="{FF2B5EF4-FFF2-40B4-BE49-F238E27FC236}">
                  <a16:creationId xmlns:a16="http://schemas.microsoft.com/office/drawing/2014/main" id="{9AF8C9D9-FC98-41CA-BEA2-51F322CA7DEE}"/>
                </a:ext>
              </a:extLst>
            </p:cNvPr>
            <p:cNvSpPr/>
            <p:nvPr/>
          </p:nvSpPr>
          <p:spPr>
            <a:xfrm>
              <a:off x="9146308" y="4057277"/>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var ghost_x:int;</a:t>
              </a:r>
            </a:p>
          </p:txBody>
        </p:sp>
        <p:sp>
          <p:nvSpPr>
            <p:cNvPr id="62" name="Arrow: Right 61">
              <a:extLst>
                <a:ext uri="{FF2B5EF4-FFF2-40B4-BE49-F238E27FC236}">
                  <a16:creationId xmlns:a16="http://schemas.microsoft.com/office/drawing/2014/main" id="{03A47597-8A78-4A82-89A3-11B15389CF58}"/>
                </a:ext>
              </a:extLst>
            </p:cNvPr>
            <p:cNvSpPr/>
            <p:nvPr/>
          </p:nvSpPr>
          <p:spPr>
            <a:xfrm>
              <a:off x="8467932" y="4241463"/>
              <a:ext cx="666832" cy="27170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grpSp>
      <p:grpSp>
        <p:nvGrpSpPr>
          <p:cNvPr id="69" name="Group 68">
            <a:extLst>
              <a:ext uri="{FF2B5EF4-FFF2-40B4-BE49-F238E27FC236}">
                <a16:creationId xmlns:a16="http://schemas.microsoft.com/office/drawing/2014/main" id="{EE6336CD-DF00-4198-AEBC-68E38ED5160C}"/>
              </a:ext>
            </a:extLst>
          </p:cNvPr>
          <p:cNvGrpSpPr/>
          <p:nvPr/>
        </p:nvGrpSpPr>
        <p:grpSpPr>
          <a:xfrm>
            <a:off x="2644583" y="5006940"/>
            <a:ext cx="6902835" cy="640080"/>
            <a:chOff x="5348722" y="4590908"/>
            <a:chExt cx="6902835" cy="640080"/>
          </a:xfrm>
        </p:grpSpPr>
        <p:sp>
          <p:nvSpPr>
            <p:cNvPr id="66" name="Rectangle 65">
              <a:extLst>
                <a:ext uri="{FF2B5EF4-FFF2-40B4-BE49-F238E27FC236}">
                  <a16:creationId xmlns:a16="http://schemas.microsoft.com/office/drawing/2014/main" id="{EA4A3569-66BC-46C8-8312-64C4A6E4B974}"/>
                </a:ext>
              </a:extLst>
            </p:cNvPr>
            <p:cNvSpPr/>
            <p:nvPr/>
          </p:nvSpPr>
          <p:spPr>
            <a:xfrm>
              <a:off x="5348722" y="4590908"/>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MakeXThree();</a:t>
              </a:r>
            </a:p>
          </p:txBody>
        </p:sp>
        <p:sp>
          <p:nvSpPr>
            <p:cNvPr id="67" name="Rectangle 66">
              <a:extLst>
                <a:ext uri="{FF2B5EF4-FFF2-40B4-BE49-F238E27FC236}">
                  <a16:creationId xmlns:a16="http://schemas.microsoft.com/office/drawing/2014/main" id="{4C2F69F5-8776-4A4C-BF7C-0753086A0D5F}"/>
                </a:ext>
              </a:extLst>
            </p:cNvPr>
            <p:cNvSpPr/>
            <p:nvPr/>
          </p:nvSpPr>
          <p:spPr>
            <a:xfrm>
              <a:off x="9142597" y="4590908"/>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MakeXThree();</a:t>
              </a:r>
            </a:p>
            <a:p>
              <a:r>
                <a:rPr lang="en-US" sz="1600" b="1">
                  <a:solidFill>
                    <a:schemeClr val="tx1"/>
                  </a:solidFill>
                  <a:latin typeface="Courier New" panose="02070309020205020404" pitchFamily="49" charset="0"/>
                  <a:cs typeface="Courier New" panose="02070309020205020404" pitchFamily="49" charset="0"/>
                </a:rPr>
                <a:t>assume x == 3;</a:t>
              </a:r>
            </a:p>
          </p:txBody>
        </p:sp>
        <p:sp>
          <p:nvSpPr>
            <p:cNvPr id="68" name="Arrow: Right 67">
              <a:extLst>
                <a:ext uri="{FF2B5EF4-FFF2-40B4-BE49-F238E27FC236}">
                  <a16:creationId xmlns:a16="http://schemas.microsoft.com/office/drawing/2014/main" id="{7F599A93-19D2-428E-BF2D-B9D8FFAFFF0C}"/>
                </a:ext>
              </a:extLst>
            </p:cNvPr>
            <p:cNvSpPr/>
            <p:nvPr/>
          </p:nvSpPr>
          <p:spPr>
            <a:xfrm>
              <a:off x="8464221" y="4775094"/>
              <a:ext cx="666832" cy="27170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grpSp>
      <p:grpSp>
        <p:nvGrpSpPr>
          <p:cNvPr id="75" name="Group 74">
            <a:extLst>
              <a:ext uri="{FF2B5EF4-FFF2-40B4-BE49-F238E27FC236}">
                <a16:creationId xmlns:a16="http://schemas.microsoft.com/office/drawing/2014/main" id="{A9D10FF8-36FE-452F-BD3B-A200525652AC}"/>
              </a:ext>
            </a:extLst>
          </p:cNvPr>
          <p:cNvGrpSpPr/>
          <p:nvPr/>
        </p:nvGrpSpPr>
        <p:grpSpPr>
          <a:xfrm>
            <a:off x="2644584" y="5006940"/>
            <a:ext cx="6902833" cy="640080"/>
            <a:chOff x="5348724" y="4590908"/>
            <a:chExt cx="6902833" cy="640080"/>
          </a:xfrm>
        </p:grpSpPr>
        <p:sp>
          <p:nvSpPr>
            <p:cNvPr id="72" name="Rectangle 71">
              <a:extLst>
                <a:ext uri="{FF2B5EF4-FFF2-40B4-BE49-F238E27FC236}">
                  <a16:creationId xmlns:a16="http://schemas.microsoft.com/office/drawing/2014/main" id="{95DDC07F-C5D8-44FF-82F6-5891CAEA75BF}"/>
                </a:ext>
              </a:extLst>
            </p:cNvPr>
            <p:cNvSpPr/>
            <p:nvPr/>
          </p:nvSpPr>
          <p:spPr>
            <a:xfrm>
              <a:off x="5348724" y="4590908"/>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x := 3;</a:t>
              </a:r>
            </a:p>
            <a:p>
              <a:r>
                <a:rPr lang="en-US" sz="1600" b="1">
                  <a:solidFill>
                    <a:schemeClr val="tx1"/>
                  </a:solidFill>
                  <a:latin typeface="Courier New" panose="02070309020205020404" pitchFamily="49" charset="0"/>
                  <a:cs typeface="Courier New" panose="02070309020205020404" pitchFamily="49" charset="0"/>
                </a:rPr>
                <a:t>y := 4;</a:t>
              </a:r>
            </a:p>
          </p:txBody>
        </p:sp>
        <p:sp>
          <p:nvSpPr>
            <p:cNvPr id="73" name="Rectangle 72">
              <a:extLst>
                <a:ext uri="{FF2B5EF4-FFF2-40B4-BE49-F238E27FC236}">
                  <a16:creationId xmlns:a16="http://schemas.microsoft.com/office/drawing/2014/main" id="{1F9F8235-6450-4BA7-89A5-240C5990A943}"/>
                </a:ext>
              </a:extLst>
            </p:cNvPr>
            <p:cNvSpPr/>
            <p:nvPr/>
          </p:nvSpPr>
          <p:spPr>
            <a:xfrm>
              <a:off x="9142597" y="4590908"/>
              <a:ext cx="3108960" cy="64008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r>
                <a:rPr lang="en-US" sz="1600" b="1">
                  <a:solidFill>
                    <a:schemeClr val="tx1"/>
                  </a:solidFill>
                  <a:latin typeface="Courier New" panose="02070309020205020404" pitchFamily="49" charset="0"/>
                  <a:cs typeface="Courier New" panose="02070309020205020404" pitchFamily="49" charset="0"/>
                </a:rPr>
                <a:t>atomic { x := 3;</a:t>
              </a:r>
            </a:p>
            <a:p>
              <a:r>
                <a:rPr lang="en-US" sz="1600" b="1">
                  <a:solidFill>
                    <a:schemeClr val="tx1"/>
                  </a:solidFill>
                  <a:latin typeface="Courier New" panose="02070309020205020404" pitchFamily="49" charset="0"/>
                  <a:cs typeface="Courier New" panose="02070309020205020404" pitchFamily="49" charset="0"/>
                </a:rPr>
                <a:t>         y := 4; }</a:t>
              </a:r>
            </a:p>
          </p:txBody>
        </p:sp>
        <p:sp>
          <p:nvSpPr>
            <p:cNvPr id="74" name="Arrow: Right 73">
              <a:extLst>
                <a:ext uri="{FF2B5EF4-FFF2-40B4-BE49-F238E27FC236}">
                  <a16:creationId xmlns:a16="http://schemas.microsoft.com/office/drawing/2014/main" id="{E440B0FD-DD15-4A76-BCA8-001E812EF70D}"/>
                </a:ext>
              </a:extLst>
            </p:cNvPr>
            <p:cNvSpPr/>
            <p:nvPr/>
          </p:nvSpPr>
          <p:spPr>
            <a:xfrm>
              <a:off x="8464221" y="4775094"/>
              <a:ext cx="666832" cy="27170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grpSp>
      <p:grpSp>
        <p:nvGrpSpPr>
          <p:cNvPr id="36" name="Group 35">
            <a:extLst>
              <a:ext uri="{FF2B5EF4-FFF2-40B4-BE49-F238E27FC236}">
                <a16:creationId xmlns:a16="http://schemas.microsoft.com/office/drawing/2014/main" id="{B985A396-D35A-4D9F-9D88-8B9CD9CF19AD}"/>
              </a:ext>
            </a:extLst>
          </p:cNvPr>
          <p:cNvGrpSpPr/>
          <p:nvPr/>
        </p:nvGrpSpPr>
        <p:grpSpPr>
          <a:xfrm>
            <a:off x="838200" y="363101"/>
            <a:ext cx="6387226" cy="6116320"/>
            <a:chOff x="5890259" y="365760"/>
            <a:chExt cx="6387226" cy="6116320"/>
          </a:xfrm>
        </p:grpSpPr>
        <p:sp>
          <p:nvSpPr>
            <p:cNvPr id="37" name="Rectangle 36">
              <a:extLst>
                <a:ext uri="{FF2B5EF4-FFF2-40B4-BE49-F238E27FC236}">
                  <a16:creationId xmlns:a16="http://schemas.microsoft.com/office/drawing/2014/main" id="{C145E641-BCB5-47C2-9165-682F85657487}"/>
                </a:ext>
              </a:extLst>
            </p:cNvPr>
            <p:cNvSpPr/>
            <p:nvPr/>
          </p:nvSpPr>
          <p:spPr>
            <a:xfrm>
              <a:off x="5890259" y="365760"/>
              <a:ext cx="6387226" cy="61163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B7174C8F-14ED-49DF-8EC3-A6DB95F5D2EB}"/>
                </a:ext>
              </a:extLst>
            </p:cNvPr>
            <p:cNvGrpSpPr/>
            <p:nvPr/>
          </p:nvGrpSpPr>
          <p:grpSpPr>
            <a:xfrm>
              <a:off x="5999479" y="529370"/>
              <a:ext cx="6126480" cy="5793792"/>
              <a:chOff x="6467311" y="785052"/>
              <a:chExt cx="6126480" cy="5793792"/>
            </a:xfrm>
            <a:noFill/>
          </p:grpSpPr>
          <p:pic>
            <p:nvPicPr>
              <p:cNvPr id="39" name="Picture 38">
                <a:extLst>
                  <a:ext uri="{FF2B5EF4-FFF2-40B4-BE49-F238E27FC236}">
                    <a16:creationId xmlns:a16="http://schemas.microsoft.com/office/drawing/2014/main" id="{560C27EA-16A0-48C1-844E-3B10C714F5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2528" y="785052"/>
                <a:ext cx="4652339" cy="2242275"/>
              </a:xfrm>
              <a:prstGeom prst="rect">
                <a:avLst/>
              </a:prstGeom>
              <a:grpFill/>
              <a:ln w="25400">
                <a:solidFill>
                  <a:srgbClr val="0070C0"/>
                </a:solidFill>
              </a:ln>
            </p:spPr>
          </p:pic>
          <p:pic>
            <p:nvPicPr>
              <p:cNvPr id="40" name="Picture 39">
                <a:extLst>
                  <a:ext uri="{FF2B5EF4-FFF2-40B4-BE49-F238E27FC236}">
                    <a16:creationId xmlns:a16="http://schemas.microsoft.com/office/drawing/2014/main" id="{BC47BC6C-8716-4911-9173-4FB958B0E2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91491" y="5029444"/>
                <a:ext cx="5702300" cy="1549400"/>
              </a:xfrm>
              <a:prstGeom prst="rect">
                <a:avLst/>
              </a:prstGeom>
              <a:grpFill/>
              <a:ln w="25400">
                <a:solidFill>
                  <a:srgbClr val="0070C0"/>
                </a:solidFill>
              </a:ln>
            </p:spPr>
          </p:pic>
          <p:pic>
            <p:nvPicPr>
              <p:cNvPr id="41" name="Picture 40">
                <a:extLst>
                  <a:ext uri="{FF2B5EF4-FFF2-40B4-BE49-F238E27FC236}">
                    <a16:creationId xmlns:a16="http://schemas.microsoft.com/office/drawing/2014/main" id="{8DC71B2A-279E-4A06-BDFE-71D85DF83C1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67311" y="3971444"/>
                <a:ext cx="6126480" cy="1028700"/>
              </a:xfrm>
              <a:prstGeom prst="rect">
                <a:avLst/>
              </a:prstGeom>
              <a:grpFill/>
              <a:ln w="25400">
                <a:solidFill>
                  <a:srgbClr val="0070C0"/>
                </a:solidFill>
              </a:ln>
            </p:spPr>
          </p:pic>
          <p:pic>
            <p:nvPicPr>
              <p:cNvPr id="45" name="Picture 44">
                <a:extLst>
                  <a:ext uri="{FF2B5EF4-FFF2-40B4-BE49-F238E27FC236}">
                    <a16:creationId xmlns:a16="http://schemas.microsoft.com/office/drawing/2014/main" id="{22571168-044A-4AD2-A834-9F8DFB6A16B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20291" y="2316544"/>
                <a:ext cx="3873500" cy="1625600"/>
              </a:xfrm>
              <a:prstGeom prst="rect">
                <a:avLst/>
              </a:prstGeom>
              <a:grpFill/>
              <a:ln w="25400">
                <a:solidFill>
                  <a:srgbClr val="0070C0"/>
                </a:solidFill>
              </a:ln>
            </p:spPr>
          </p:pic>
        </p:grpSp>
      </p:grpSp>
    </p:spTree>
    <p:custDataLst>
      <p:tags r:id="rId1"/>
    </p:custDataLst>
    <p:extLst>
      <p:ext uri="{BB962C8B-B14F-4D97-AF65-F5344CB8AC3E}">
        <p14:creationId xmlns:p14="http://schemas.microsoft.com/office/powerpoint/2010/main" val="24527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8"/>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76"/>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5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0"/>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57"/>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2"/>
                                        </p:tgtEl>
                                        <p:attrNameLst>
                                          <p:attrName>style.visibility</p:attrName>
                                        </p:attrNameLst>
                                      </p:cBhvr>
                                      <p:to>
                                        <p:strVal val="visible"/>
                                      </p:to>
                                    </p:set>
                                  </p:childTnLst>
                                </p:cTn>
                              </p:par>
                              <p:par>
                                <p:cTn id="29" presetID="1" presetClass="exit" presetSubtype="0" fill="hold" nodeType="withEffect">
                                  <p:stCondLst>
                                    <p:cond delay="0"/>
                                  </p:stCondLst>
                                  <p:childTnLst>
                                    <p:set>
                                      <p:cBhvr>
                                        <p:cTn id="30" dur="1" fill="hold">
                                          <p:stCondLst>
                                            <p:cond delay="0"/>
                                          </p:stCondLst>
                                        </p:cTn>
                                        <p:tgtEl>
                                          <p:spTgt spid="63"/>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5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4"/>
                                        </p:tgtEl>
                                        <p:attrNameLst>
                                          <p:attrName>style.visibility</p:attrName>
                                        </p:attrNameLst>
                                      </p:cBhvr>
                                      <p:to>
                                        <p:strVal val="visible"/>
                                      </p:to>
                                    </p:set>
                                  </p:childTnLst>
                                </p:cTn>
                              </p:par>
                              <p:par>
                                <p:cTn id="37" presetID="1" presetClass="exit" presetSubtype="0" fill="hold" nodeType="withEffect">
                                  <p:stCondLst>
                                    <p:cond delay="0"/>
                                  </p:stCondLst>
                                  <p:childTnLst>
                                    <p:set>
                                      <p:cBhvr>
                                        <p:cTn id="38" dur="1" fill="hold">
                                          <p:stCondLst>
                                            <p:cond delay="0"/>
                                          </p:stCondLst>
                                        </p:cTn>
                                        <p:tgtEl>
                                          <p:spTgt spid="54"/>
                                        </p:tgtEl>
                                        <p:attrNameLst>
                                          <p:attrName>style.visibility</p:attrName>
                                        </p:attrNameLst>
                                      </p:cBhvr>
                                      <p:to>
                                        <p:strVal val="hidden"/>
                                      </p:to>
                                    </p:set>
                                  </p:childTnLst>
                                </p:cTn>
                              </p:par>
                              <p:par>
                                <p:cTn id="39" presetID="1" presetClass="entr" presetSubtype="0" fill="hold" nodeType="withEffect">
                                  <p:stCondLst>
                                    <p:cond delay="0"/>
                                  </p:stCondLst>
                                  <p:childTnLst>
                                    <p:set>
                                      <p:cBhvr>
                                        <p:cTn id="40" dur="1" fill="hold">
                                          <p:stCondLst>
                                            <p:cond delay="0"/>
                                          </p:stCondLst>
                                        </p:cTn>
                                        <p:tgtEl>
                                          <p:spTgt spid="7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6"/>
                                        </p:tgtEl>
                                        <p:attrNameLst>
                                          <p:attrName>style.visibility</p:attrName>
                                        </p:attrNameLst>
                                      </p:cBhvr>
                                      <p:to>
                                        <p:strVal val="visible"/>
                                      </p:to>
                                    </p:set>
                                  </p:childTnLst>
                                </p:cTn>
                              </p:par>
                              <p:par>
                                <p:cTn id="45" presetID="1" presetClass="exit" presetSubtype="0" fill="hold" nodeType="withEffect">
                                  <p:stCondLst>
                                    <p:cond delay="0"/>
                                  </p:stCondLst>
                                  <p:childTnLst>
                                    <p:set>
                                      <p:cBhvr>
                                        <p:cTn id="46" dur="1" fill="hold">
                                          <p:stCondLst>
                                            <p:cond delay="0"/>
                                          </p:stCondLst>
                                        </p:cTn>
                                        <p:tgtEl>
                                          <p:spTgt spid="75"/>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6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par>
                                <p:cTn id="53" presetID="1" presetClass="exit" presetSubtype="0" fill="hold" nodeType="withEffect">
                                  <p:stCondLst>
                                    <p:cond delay="0"/>
                                  </p:stCondLst>
                                  <p:childTnLst>
                                    <p:set>
                                      <p:cBhvr>
                                        <p:cTn id="54" dur="1" fill="hold">
                                          <p:stCondLst>
                                            <p:cond delay="0"/>
                                          </p:stCondLst>
                                        </p:cTn>
                                        <p:tgtEl>
                                          <p:spTgt spid="69"/>
                                        </p:tgtEl>
                                        <p:attrNameLst>
                                          <p:attrName>style.visibility</p:attrName>
                                        </p:attrNameLst>
                                      </p:cBhvr>
                                      <p:to>
                                        <p:strVal val="hidden"/>
                                      </p:to>
                                    </p:set>
                                  </p:childTnLst>
                                </p:cTn>
                              </p:par>
                            </p:childTnLst>
                          </p:cTn>
                        </p:par>
                        <p:par>
                          <p:cTn id="55" fill="hold">
                            <p:stCondLst>
                              <p:cond delay="0"/>
                            </p:stCondLst>
                            <p:childTnLst>
                              <p:par>
                                <p:cTn id="56" presetID="42" presetClass="path" presetSubtype="0" accel="50000" decel="50000" fill="hold" grpId="1" nodeType="afterEffect">
                                  <p:stCondLst>
                                    <p:cond delay="0"/>
                                  </p:stCondLst>
                                  <p:childTnLst>
                                    <p:animMotion origin="layout" path="M -1.66667E-6 4.07407E-6 L 0.25495 0.00162 " pathEditMode="relative" rAng="0" ptsTypes="AA">
                                      <p:cBhvr>
                                        <p:cTn id="57" dur="1000" fill="hold"/>
                                        <p:tgtEl>
                                          <p:spTgt spid="6"/>
                                        </p:tgtEl>
                                        <p:attrNameLst>
                                          <p:attrName>ppt_x</p:attrName>
                                          <p:attrName>ppt_y</p:attrName>
                                        </p:attrNameLst>
                                      </p:cBhvr>
                                      <p:rCtr x="12747" y="69"/>
                                    </p:animMotion>
                                  </p:childTnLst>
                                </p:cTn>
                              </p:par>
                              <p:par>
                                <p:cTn id="58" presetID="42" presetClass="path" presetSubtype="0" accel="50000" decel="50000" fill="hold" grpId="1" nodeType="withEffect">
                                  <p:stCondLst>
                                    <p:cond delay="0"/>
                                  </p:stCondLst>
                                  <p:childTnLst>
                                    <p:animMotion origin="layout" path="M -1.66667E-6 -2.22222E-6 L 0.25495 0.00301 " pathEditMode="relative" rAng="0" ptsTypes="AA">
                                      <p:cBhvr>
                                        <p:cTn id="59" dur="1000" fill="hold"/>
                                        <p:tgtEl>
                                          <p:spTgt spid="78"/>
                                        </p:tgtEl>
                                        <p:attrNameLst>
                                          <p:attrName>ppt_x</p:attrName>
                                          <p:attrName>ppt_y</p:attrName>
                                        </p:attrNameLst>
                                      </p:cBhvr>
                                      <p:rCtr x="12747" y="139"/>
                                    </p:animMotion>
                                  </p:childTnLst>
                                </p:cTn>
                              </p:par>
                              <p:par>
                                <p:cTn id="60" presetID="42" presetClass="path" presetSubtype="0" accel="50000" decel="50000" fill="hold" grpId="1" nodeType="withEffect">
                                  <p:stCondLst>
                                    <p:cond delay="0"/>
                                  </p:stCondLst>
                                  <p:childTnLst>
                                    <p:animMotion origin="layout" path="M -1.66667E-6 0 L 0.25495 0.00278 " pathEditMode="relative" rAng="0" ptsTypes="AA">
                                      <p:cBhvr>
                                        <p:cTn id="61" dur="1000" fill="hold"/>
                                        <p:tgtEl>
                                          <p:spTgt spid="80"/>
                                        </p:tgtEl>
                                        <p:attrNameLst>
                                          <p:attrName>ppt_x</p:attrName>
                                          <p:attrName>ppt_y</p:attrName>
                                        </p:attrNameLst>
                                      </p:cBhvr>
                                      <p:rCtr x="12747" y="139"/>
                                    </p:animMotion>
                                  </p:childTnLst>
                                </p:cTn>
                              </p:par>
                              <p:par>
                                <p:cTn id="62" presetID="42" presetClass="path" presetSubtype="0" accel="50000" decel="50000" fill="hold" grpId="1" nodeType="withEffect">
                                  <p:stCondLst>
                                    <p:cond delay="0"/>
                                  </p:stCondLst>
                                  <p:childTnLst>
                                    <p:animMotion origin="layout" path="M -1.66667E-6 3.7037E-6 L 0.25495 0.00717 " pathEditMode="relative" rAng="0" ptsTypes="AA">
                                      <p:cBhvr>
                                        <p:cTn id="63" dur="1000" fill="hold"/>
                                        <p:tgtEl>
                                          <p:spTgt spid="82"/>
                                        </p:tgtEl>
                                        <p:attrNameLst>
                                          <p:attrName>ppt_x</p:attrName>
                                          <p:attrName>ppt_y</p:attrName>
                                        </p:attrNameLst>
                                      </p:cBhvr>
                                      <p:rCtr x="12747" y="347"/>
                                    </p:animMotion>
                                  </p:childTnLst>
                                </p:cTn>
                              </p:par>
                              <p:par>
                                <p:cTn id="64" presetID="42" presetClass="path" presetSubtype="0" accel="50000" decel="50000" fill="hold" grpId="1" nodeType="withEffect">
                                  <p:stCondLst>
                                    <p:cond delay="0"/>
                                  </p:stCondLst>
                                  <p:childTnLst>
                                    <p:animMotion origin="layout" path="M -1.66667E-6 -2.59259E-6 L 0.25495 0.0169 " pathEditMode="relative" rAng="0" ptsTypes="AA">
                                      <p:cBhvr>
                                        <p:cTn id="65" dur="1000" fill="hold"/>
                                        <p:tgtEl>
                                          <p:spTgt spid="84"/>
                                        </p:tgtEl>
                                        <p:attrNameLst>
                                          <p:attrName>ppt_x</p:attrName>
                                          <p:attrName>ppt_y</p:attrName>
                                        </p:attrNameLst>
                                      </p:cBhvr>
                                      <p:rCtr x="12747" y="833"/>
                                    </p:animMotion>
                                  </p:childTnLst>
                                </p:cTn>
                              </p:par>
                              <p:par>
                                <p:cTn id="66" presetID="42" presetClass="path" presetSubtype="0" accel="50000" decel="50000" fill="hold" grpId="1" nodeType="withEffect">
                                  <p:stCondLst>
                                    <p:cond delay="0"/>
                                  </p:stCondLst>
                                  <p:childTnLst>
                                    <p:animMotion origin="layout" path="M -1.66667E-6 1.11111E-6 L 0.25495 0.01991 " pathEditMode="relative" rAng="0" ptsTypes="AA">
                                      <p:cBhvr>
                                        <p:cTn id="67" dur="1000" fill="hold"/>
                                        <p:tgtEl>
                                          <p:spTgt spid="86"/>
                                        </p:tgtEl>
                                        <p:attrNameLst>
                                          <p:attrName>ppt_x</p:attrName>
                                          <p:attrName>ppt_y</p:attrName>
                                        </p:attrNameLst>
                                      </p:cBhvr>
                                      <p:rCtr x="12747" y="995"/>
                                    </p:animMotion>
                                  </p:childTnLst>
                                </p:cTn>
                              </p:par>
                              <p:par>
                                <p:cTn id="68" presetID="42" presetClass="path" presetSubtype="0" accel="50000" decel="50000" fill="hold" grpId="1" nodeType="withEffect">
                                  <p:stCondLst>
                                    <p:cond delay="0"/>
                                  </p:stCondLst>
                                  <p:childTnLst>
                                    <p:animMotion origin="layout" path="M -1.66667E-6 3.33333E-6 L 0.25495 0.02129 " pathEditMode="relative" rAng="0" ptsTypes="AA">
                                      <p:cBhvr>
                                        <p:cTn id="69" dur="1000" fill="hold"/>
                                        <p:tgtEl>
                                          <p:spTgt spid="16"/>
                                        </p:tgtEl>
                                        <p:attrNameLst>
                                          <p:attrName>ppt_x</p:attrName>
                                          <p:attrName>ppt_y</p:attrName>
                                        </p:attrNameLst>
                                      </p:cBhvr>
                                      <p:rCtr x="12747" y="1065"/>
                                    </p:animMotion>
                                  </p:childTnLst>
                                </p:cTn>
                              </p:par>
                            </p:childTnLst>
                          </p:cTn>
                        </p:par>
                        <p:par>
                          <p:cTn id="70" fill="hold">
                            <p:stCondLst>
                              <p:cond delay="1000"/>
                            </p:stCondLst>
                            <p:childTnLst>
                              <p:par>
                                <p:cTn id="71" presetID="1" presetClass="entr" presetSubtype="0" fill="hold" nodeType="afterEffect">
                                  <p:stCondLst>
                                    <p:cond delay="0"/>
                                  </p:stCondLst>
                                  <p:childTnLst>
                                    <p:set>
                                      <p:cBhvr>
                                        <p:cTn id="72"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6" grpId="0" animBg="1"/>
      <p:bldP spid="6" grpId="1" animBg="1"/>
      <p:bldP spid="78" grpId="0" animBg="1"/>
      <p:bldP spid="78" grpId="1" animBg="1"/>
      <p:bldP spid="80" grpId="0" animBg="1"/>
      <p:bldP spid="80" grpId="1" animBg="1"/>
      <p:bldP spid="82" grpId="0" animBg="1"/>
      <p:bldP spid="82" grpId="1" animBg="1"/>
      <p:bldP spid="84" grpId="0" animBg="1"/>
      <p:bldP spid="84" grpId="1" animBg="1"/>
      <p:bldP spid="86" grpId="0" animBg="1"/>
      <p:bldP spid="86"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Rounded Corners 12">
            <a:extLst>
              <a:ext uri="{FF2B5EF4-FFF2-40B4-BE49-F238E27FC236}">
                <a16:creationId xmlns:a16="http://schemas.microsoft.com/office/drawing/2014/main" id="{6A0FF974-2738-4CC1-9333-75B89F793094}"/>
              </a:ext>
            </a:extLst>
          </p:cNvPr>
          <p:cNvSpPr/>
          <p:nvPr/>
        </p:nvSpPr>
        <p:spPr>
          <a:xfrm>
            <a:off x="1243013" y="1704605"/>
            <a:ext cx="6657975" cy="945171"/>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Generated proofs are checked by verifier</a:t>
            </a:r>
          </a:p>
          <a:p>
            <a:pPr algn="ctr"/>
            <a:r>
              <a:rPr lang="en-US" sz="2400"/>
              <a:t>So, generation tools aren’t part of the TCB</a:t>
            </a:r>
          </a:p>
        </p:txBody>
      </p:sp>
      <p:sp>
        <p:nvSpPr>
          <p:cNvPr id="2" name="Title 1">
            <a:extLst>
              <a:ext uri="{FF2B5EF4-FFF2-40B4-BE49-F238E27FC236}">
                <a16:creationId xmlns:a16="http://schemas.microsoft.com/office/drawing/2014/main" id="{C7D0B5FB-F763-4990-B0D7-3B1EF87EBEED}"/>
              </a:ext>
            </a:extLst>
          </p:cNvPr>
          <p:cNvSpPr>
            <a:spLocks noGrp="1"/>
          </p:cNvSpPr>
          <p:nvPr>
            <p:ph type="title"/>
          </p:nvPr>
        </p:nvSpPr>
        <p:spPr/>
        <p:txBody>
          <a:bodyPr/>
          <a:lstStyle/>
          <a:p>
            <a:r>
              <a:rPr lang="en-US"/>
              <a:t>Armada’s semantic extensibility is sound</a:t>
            </a:r>
          </a:p>
        </p:txBody>
      </p:sp>
      <p:sp>
        <p:nvSpPr>
          <p:cNvPr id="16" name="Rectangle: Rounded Corners 15">
            <a:extLst>
              <a:ext uri="{FF2B5EF4-FFF2-40B4-BE49-F238E27FC236}">
                <a16:creationId xmlns:a16="http://schemas.microsoft.com/office/drawing/2014/main" id="{ACA9E2B0-DBAB-41F2-8F9A-B23305383BB6}"/>
              </a:ext>
            </a:extLst>
          </p:cNvPr>
          <p:cNvSpPr/>
          <p:nvPr/>
        </p:nvSpPr>
        <p:spPr>
          <a:xfrm>
            <a:off x="1243013" y="2808258"/>
            <a:ext cx="6657975" cy="945171"/>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For instance, if our rely-guarantee approach were unsound, proofs it generated would fail</a:t>
            </a:r>
          </a:p>
        </p:txBody>
      </p:sp>
      <p:sp>
        <p:nvSpPr>
          <p:cNvPr id="15" name="Speech Bubble: Rectangle with Corners Rounded 14">
            <a:extLst>
              <a:ext uri="{FF2B5EF4-FFF2-40B4-BE49-F238E27FC236}">
                <a16:creationId xmlns:a16="http://schemas.microsoft.com/office/drawing/2014/main" id="{5085CFC5-50BC-4A06-A45D-059C0FE5B745}"/>
              </a:ext>
            </a:extLst>
          </p:cNvPr>
          <p:cNvSpPr/>
          <p:nvPr/>
        </p:nvSpPr>
        <p:spPr>
          <a:xfrm>
            <a:off x="8258190" y="1704605"/>
            <a:ext cx="3171373" cy="2236048"/>
          </a:xfrm>
          <a:prstGeom prst="wedgeRoundRectCallout">
            <a:avLst>
              <a:gd name="adj1" fmla="val -64884"/>
              <a:gd name="adj2" fmla="val -34111"/>
              <a:gd name="adj3" fmla="val 16667"/>
            </a:avLst>
          </a:prstGeom>
          <a:solidFill>
            <a:srgbClr val="7030A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a:t>Can incorporate new proof-generation techniques without worrying if they’re valid</a:t>
            </a:r>
          </a:p>
        </p:txBody>
      </p:sp>
      <p:sp>
        <p:nvSpPr>
          <p:cNvPr id="21" name="Rounded Rectangle 8">
            <a:extLst>
              <a:ext uri="{FF2B5EF4-FFF2-40B4-BE49-F238E27FC236}">
                <a16:creationId xmlns:a16="http://schemas.microsoft.com/office/drawing/2014/main" id="{197C6061-3337-48AB-9DDF-D936EAFBBB23}"/>
              </a:ext>
            </a:extLst>
          </p:cNvPr>
          <p:cNvSpPr/>
          <p:nvPr/>
        </p:nvSpPr>
        <p:spPr>
          <a:xfrm>
            <a:off x="684195" y="4393579"/>
            <a:ext cx="2381464" cy="1325563"/>
          </a:xfrm>
          <a:prstGeom prst="roundRect">
            <a:avLst>
              <a:gd name="adj" fmla="val 4364"/>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Inconsolata" panose="00000509000000000000" pitchFamily="49" charset="0"/>
                <a:cs typeface="Segoe UI Light" panose="020B0502040204020203" pitchFamily="34" charset="0"/>
              </a:rPr>
              <a:t>Levels and other developer guidance</a:t>
            </a:r>
            <a:endParaRPr lang="en-US" sz="2400" dirty="0">
              <a:solidFill>
                <a:schemeClr val="tx1"/>
              </a:solidFill>
              <a:latin typeface="Inconsolata" panose="00000509000000000000" pitchFamily="49" charset="0"/>
              <a:cs typeface="Segoe UI Light" panose="020B0502040204020203" pitchFamily="34" charset="0"/>
            </a:endParaRPr>
          </a:p>
        </p:txBody>
      </p:sp>
      <p:cxnSp>
        <p:nvCxnSpPr>
          <p:cNvPr id="34" name="Straight Arrow Connector 33">
            <a:extLst>
              <a:ext uri="{FF2B5EF4-FFF2-40B4-BE49-F238E27FC236}">
                <a16:creationId xmlns:a16="http://schemas.microsoft.com/office/drawing/2014/main" id="{FA7745F0-C23E-4635-9117-63BB1B2E976A}"/>
              </a:ext>
            </a:extLst>
          </p:cNvPr>
          <p:cNvCxnSpPr>
            <a:cxnSpLocks/>
          </p:cNvCxnSpPr>
          <p:nvPr/>
        </p:nvCxnSpPr>
        <p:spPr>
          <a:xfrm>
            <a:off x="3065659" y="5053530"/>
            <a:ext cx="619271" cy="0"/>
          </a:xfrm>
          <a:prstGeom prst="straightConnector1">
            <a:avLst/>
          </a:prstGeom>
          <a:ln w="38100">
            <a:solidFill>
              <a:schemeClr val="tx1"/>
            </a:solidFill>
            <a:prstDash val="sysDash"/>
            <a:tailEnd type="stealth" w="lg" len="med"/>
          </a:ln>
        </p:spPr>
        <p:style>
          <a:lnRef idx="1">
            <a:schemeClr val="accent1"/>
          </a:lnRef>
          <a:fillRef idx="0">
            <a:schemeClr val="accent1"/>
          </a:fillRef>
          <a:effectRef idx="0">
            <a:schemeClr val="accent1"/>
          </a:effectRef>
          <a:fontRef idx="minor">
            <a:schemeClr val="tx1"/>
          </a:fontRef>
        </p:style>
      </p:cxnSp>
      <p:sp>
        <p:nvSpPr>
          <p:cNvPr id="19" name="Rounded Rectangle 6">
            <a:extLst>
              <a:ext uri="{FF2B5EF4-FFF2-40B4-BE49-F238E27FC236}">
                <a16:creationId xmlns:a16="http://schemas.microsoft.com/office/drawing/2014/main" id="{6677F794-EC29-4E9B-B463-282BB63F9628}"/>
              </a:ext>
            </a:extLst>
          </p:cNvPr>
          <p:cNvSpPr>
            <a:spLocks/>
          </p:cNvSpPr>
          <p:nvPr/>
        </p:nvSpPr>
        <p:spPr>
          <a:xfrm>
            <a:off x="3684930" y="4660907"/>
            <a:ext cx="1527753" cy="790907"/>
          </a:xfrm>
          <a:prstGeom prst="roundRect">
            <a:avLst>
              <a:gd name="adj" fmla="val 4364"/>
            </a:avLst>
          </a:prstGeom>
          <a:solidFill>
            <a:srgbClr val="FF9F9F"/>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Calibri" charset="0"/>
                <a:ea typeface="Calibri" charset="0"/>
                <a:cs typeface="Calibri" charset="0"/>
              </a:rPr>
              <a:t>Proof generator</a:t>
            </a:r>
            <a:endParaRPr lang="en-US" sz="2400" dirty="0">
              <a:solidFill>
                <a:schemeClr val="tx1"/>
              </a:solidFill>
              <a:latin typeface="Calibri" charset="0"/>
              <a:ea typeface="Calibri" charset="0"/>
              <a:cs typeface="Calibri" charset="0"/>
            </a:endParaRPr>
          </a:p>
        </p:txBody>
      </p:sp>
      <p:sp>
        <p:nvSpPr>
          <p:cNvPr id="22" name="Rounded Rectangle 9">
            <a:extLst>
              <a:ext uri="{FF2B5EF4-FFF2-40B4-BE49-F238E27FC236}">
                <a16:creationId xmlns:a16="http://schemas.microsoft.com/office/drawing/2014/main" id="{C5F663DA-4658-43AA-8E19-CD34EF670756}"/>
              </a:ext>
            </a:extLst>
          </p:cNvPr>
          <p:cNvSpPr/>
          <p:nvPr/>
        </p:nvSpPr>
        <p:spPr>
          <a:xfrm>
            <a:off x="5859605" y="4660907"/>
            <a:ext cx="1145624" cy="790906"/>
          </a:xfrm>
          <a:prstGeom prst="roundRect">
            <a:avLst>
              <a:gd name="adj" fmla="val 4364"/>
            </a:avLst>
          </a:prstGeom>
          <a:solidFill>
            <a:srgbClr val="FFC0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Inconsolata" panose="00000509000000000000" pitchFamily="49" charset="0"/>
                <a:cs typeface="Segoe UI Light" panose="020B0502040204020203" pitchFamily="34" charset="0"/>
              </a:rPr>
              <a:t>Proof</a:t>
            </a:r>
            <a:endParaRPr lang="en-US" sz="2400" dirty="0">
              <a:solidFill>
                <a:schemeClr val="tx1"/>
              </a:solidFill>
              <a:latin typeface="Inconsolata" panose="00000509000000000000" pitchFamily="49" charset="0"/>
              <a:cs typeface="Segoe UI Light" panose="020B0502040204020203" pitchFamily="34" charset="0"/>
            </a:endParaRPr>
          </a:p>
        </p:txBody>
      </p:sp>
      <p:cxnSp>
        <p:nvCxnSpPr>
          <p:cNvPr id="35" name="Straight Arrow Connector 34">
            <a:extLst>
              <a:ext uri="{FF2B5EF4-FFF2-40B4-BE49-F238E27FC236}">
                <a16:creationId xmlns:a16="http://schemas.microsoft.com/office/drawing/2014/main" id="{3C873A24-3D50-4811-80D5-60A80AA1C2EB}"/>
              </a:ext>
            </a:extLst>
          </p:cNvPr>
          <p:cNvCxnSpPr>
            <a:cxnSpLocks/>
          </p:cNvCxnSpPr>
          <p:nvPr/>
        </p:nvCxnSpPr>
        <p:spPr>
          <a:xfrm flipV="1">
            <a:off x="5212683" y="5056360"/>
            <a:ext cx="621792" cy="1"/>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9AE2FC44-9E6F-4AA9-A360-BE0C9C6EF47F}"/>
              </a:ext>
            </a:extLst>
          </p:cNvPr>
          <p:cNvCxnSpPr>
            <a:cxnSpLocks/>
          </p:cNvCxnSpPr>
          <p:nvPr/>
        </p:nvCxnSpPr>
        <p:spPr>
          <a:xfrm>
            <a:off x="7003590" y="5056360"/>
            <a:ext cx="621792" cy="0"/>
          </a:xfrm>
          <a:prstGeom prst="straightConnector1">
            <a:avLst/>
          </a:prstGeom>
          <a:ln w="38100">
            <a:solidFill>
              <a:schemeClr val="tx1"/>
            </a:solidFill>
            <a:prstDash val="sysDash"/>
            <a:tailEnd type="stealth" w="lg" len="med"/>
          </a:ln>
        </p:spPr>
        <p:style>
          <a:lnRef idx="1">
            <a:schemeClr val="accent1"/>
          </a:lnRef>
          <a:fillRef idx="0">
            <a:schemeClr val="accent1"/>
          </a:fillRef>
          <a:effectRef idx="0">
            <a:schemeClr val="accent1"/>
          </a:effectRef>
          <a:fontRef idx="minor">
            <a:schemeClr val="tx1"/>
          </a:fontRef>
        </p:style>
      </p:cxnSp>
      <p:sp>
        <p:nvSpPr>
          <p:cNvPr id="24" name="Rounded Rectangle 11">
            <a:extLst>
              <a:ext uri="{FF2B5EF4-FFF2-40B4-BE49-F238E27FC236}">
                <a16:creationId xmlns:a16="http://schemas.microsoft.com/office/drawing/2014/main" id="{56C8D621-62A2-4357-9FBE-55A12127224D}"/>
              </a:ext>
            </a:extLst>
          </p:cNvPr>
          <p:cNvSpPr>
            <a:spLocks/>
          </p:cNvSpPr>
          <p:nvPr/>
        </p:nvSpPr>
        <p:spPr>
          <a:xfrm>
            <a:off x="7634247" y="4641853"/>
            <a:ext cx="1180927" cy="790907"/>
          </a:xfrm>
          <a:prstGeom prst="roundRect">
            <a:avLst>
              <a:gd name="adj" fmla="val 4364"/>
            </a:avLst>
          </a:prstGeom>
          <a:solidFill>
            <a:srgbClr val="00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Calibri" charset="0"/>
                <a:ea typeface="Calibri" charset="0"/>
                <a:cs typeface="Calibri" charset="0"/>
              </a:rPr>
              <a:t>Verifier</a:t>
            </a:r>
            <a:endParaRPr lang="en-US" sz="2400" dirty="0">
              <a:solidFill>
                <a:schemeClr val="tx1"/>
              </a:solidFill>
              <a:latin typeface="Calibri" charset="0"/>
              <a:ea typeface="Calibri" charset="0"/>
              <a:cs typeface="Calibri" charset="0"/>
            </a:endParaRPr>
          </a:p>
        </p:txBody>
      </p:sp>
      <p:grpSp>
        <p:nvGrpSpPr>
          <p:cNvPr id="66" name="Group 65">
            <a:extLst>
              <a:ext uri="{FF2B5EF4-FFF2-40B4-BE49-F238E27FC236}">
                <a16:creationId xmlns:a16="http://schemas.microsoft.com/office/drawing/2014/main" id="{A53D2F0B-2447-4252-991C-768B3A1C08C8}"/>
              </a:ext>
            </a:extLst>
          </p:cNvPr>
          <p:cNvGrpSpPr/>
          <p:nvPr/>
        </p:nvGrpSpPr>
        <p:grpSpPr>
          <a:xfrm>
            <a:off x="8815173" y="4557571"/>
            <a:ext cx="659275" cy="790907"/>
            <a:chOff x="8815173" y="4557571"/>
            <a:chExt cx="659275" cy="790907"/>
          </a:xfrm>
        </p:grpSpPr>
        <p:cxnSp>
          <p:nvCxnSpPr>
            <p:cNvPr id="43" name="Straight Arrow Connector 42">
              <a:extLst>
                <a:ext uri="{FF2B5EF4-FFF2-40B4-BE49-F238E27FC236}">
                  <a16:creationId xmlns:a16="http://schemas.microsoft.com/office/drawing/2014/main" id="{DB665290-9BC2-4C2C-AB7A-F2E599CD5F17}"/>
                </a:ext>
              </a:extLst>
            </p:cNvPr>
            <p:cNvCxnSpPr/>
            <p:nvPr/>
          </p:nvCxnSpPr>
          <p:spPr>
            <a:xfrm flipV="1">
              <a:off x="8815174" y="4851237"/>
              <a:ext cx="338150" cy="173861"/>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163B303A-0329-45EC-B474-459F7419A7FB}"/>
                </a:ext>
              </a:extLst>
            </p:cNvPr>
            <p:cNvCxnSpPr>
              <a:cxnSpLocks/>
            </p:cNvCxnSpPr>
            <p:nvPr/>
          </p:nvCxnSpPr>
          <p:spPr>
            <a:xfrm>
              <a:off x="8815173" y="5023258"/>
              <a:ext cx="338150" cy="173861"/>
            </a:xfrm>
            <a:prstGeom prst="straightConnector1">
              <a:avLst/>
            </a:prstGeom>
            <a:ln w="381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8CF45103-2383-468B-B353-4746CE1B0066}"/>
                </a:ext>
              </a:extLst>
            </p:cNvPr>
            <p:cNvGrpSpPr/>
            <p:nvPr/>
          </p:nvGrpSpPr>
          <p:grpSpPr>
            <a:xfrm>
              <a:off x="9216576" y="5140286"/>
              <a:ext cx="257872" cy="208192"/>
              <a:chOff x="8518848" y="5045336"/>
              <a:chExt cx="914400" cy="914400"/>
            </a:xfrm>
          </p:grpSpPr>
          <p:cxnSp>
            <p:nvCxnSpPr>
              <p:cNvPr id="47" name="Straight Connector 46">
                <a:extLst>
                  <a:ext uri="{FF2B5EF4-FFF2-40B4-BE49-F238E27FC236}">
                    <a16:creationId xmlns:a16="http://schemas.microsoft.com/office/drawing/2014/main" id="{52831B12-C0FE-48A4-811D-6E667C6D6E40}"/>
                  </a:ext>
                </a:extLst>
              </p:cNvPr>
              <p:cNvCxnSpPr/>
              <p:nvPr/>
            </p:nvCxnSpPr>
            <p:spPr>
              <a:xfrm>
                <a:off x="8518848" y="5045336"/>
                <a:ext cx="914400" cy="914400"/>
              </a:xfrm>
              <a:prstGeom prst="line">
                <a:avLst/>
              </a:prstGeom>
              <a:ln w="1270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9FD8220-35AC-4A2D-AD65-595B6D9DC792}"/>
                  </a:ext>
                </a:extLst>
              </p:cNvPr>
              <p:cNvCxnSpPr/>
              <p:nvPr/>
            </p:nvCxnSpPr>
            <p:spPr>
              <a:xfrm rot="16200000">
                <a:off x="8518848" y="5045336"/>
                <a:ext cx="914400" cy="914400"/>
              </a:xfrm>
              <a:prstGeom prst="line">
                <a:avLst/>
              </a:prstGeom>
              <a:ln w="1270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6" name="TextBox 45">
              <a:extLst>
                <a:ext uri="{FF2B5EF4-FFF2-40B4-BE49-F238E27FC236}">
                  <a16:creationId xmlns:a16="http://schemas.microsoft.com/office/drawing/2014/main" id="{7B3A7343-9763-4572-8519-4787937BCCED}"/>
                </a:ext>
              </a:extLst>
            </p:cNvPr>
            <p:cNvSpPr txBox="1"/>
            <p:nvPr/>
          </p:nvSpPr>
          <p:spPr>
            <a:xfrm>
              <a:off x="9065866" y="4557571"/>
              <a:ext cx="401806" cy="646331"/>
            </a:xfrm>
            <a:prstGeom prst="rect">
              <a:avLst/>
            </a:prstGeom>
            <a:noFill/>
            <a:ln>
              <a:noFill/>
            </a:ln>
          </p:spPr>
          <p:txBody>
            <a:bodyPr wrap="square" rtlCol="0">
              <a:spAutoFit/>
            </a:bodyPr>
            <a:lstStyle/>
            <a:p>
              <a:r>
                <a:rPr lang="en-US" sz="3600" dirty="0">
                  <a:solidFill>
                    <a:srgbClr val="00D200"/>
                  </a:solidFill>
                  <a:sym typeface="Wingdings" panose="05000000000000000000" pitchFamily="2" charset="2"/>
                </a:rPr>
                <a:t></a:t>
              </a:r>
              <a:endParaRPr lang="en-US" sz="3600" dirty="0">
                <a:solidFill>
                  <a:srgbClr val="00D200"/>
                </a:solidFill>
              </a:endParaRPr>
            </a:p>
          </p:txBody>
        </p:sp>
      </p:grpSp>
    </p:spTree>
    <p:custDataLst>
      <p:tags r:id="rId1"/>
    </p:custDataLst>
    <p:extLst>
      <p:ext uri="{BB962C8B-B14F-4D97-AF65-F5344CB8AC3E}">
        <p14:creationId xmlns:p14="http://schemas.microsoft.com/office/powerpoint/2010/main" val="871091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5" grpId="0" animBg="1"/>
      <p:bldP spid="21" grpId="0" animBg="1"/>
      <p:bldP spid="22"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73865-50B4-4141-96E6-AA4EC55E331F}"/>
              </a:ext>
            </a:extLst>
          </p:cNvPr>
          <p:cNvSpPr>
            <a:spLocks noGrp="1"/>
          </p:cNvSpPr>
          <p:nvPr>
            <p:ph type="title"/>
          </p:nvPr>
        </p:nvSpPr>
        <p:spPr/>
        <p:txBody>
          <a:bodyPr/>
          <a:lstStyle/>
          <a:p>
            <a:r>
              <a:rPr lang="en-US"/>
              <a:t>Proof customization</a:t>
            </a:r>
          </a:p>
        </p:txBody>
      </p:sp>
      <p:sp>
        <p:nvSpPr>
          <p:cNvPr id="4" name="Rectangle: Rounded Corners 3">
            <a:extLst>
              <a:ext uri="{FF2B5EF4-FFF2-40B4-BE49-F238E27FC236}">
                <a16:creationId xmlns:a16="http://schemas.microsoft.com/office/drawing/2014/main" id="{27AE6E08-3C58-4D4F-9F1B-B81CC8FB897C}"/>
              </a:ext>
            </a:extLst>
          </p:cNvPr>
          <p:cNvSpPr/>
          <p:nvPr/>
        </p:nvSpPr>
        <p:spPr>
          <a:xfrm>
            <a:off x="784040" y="1749851"/>
            <a:ext cx="10515600" cy="641445"/>
          </a:xfrm>
          <a:prstGeom prst="roundRect">
            <a:avLst/>
          </a:prstGeom>
          <a:solidFill>
            <a:srgbClr val="00206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a:t>A failing proof gives developer feedback on what’s wrong with their reasoning</a:t>
            </a:r>
          </a:p>
        </p:txBody>
      </p:sp>
      <p:sp>
        <p:nvSpPr>
          <p:cNvPr id="5" name="Rectangle: Rounded Corners 4">
            <a:extLst>
              <a:ext uri="{FF2B5EF4-FFF2-40B4-BE49-F238E27FC236}">
                <a16:creationId xmlns:a16="http://schemas.microsoft.com/office/drawing/2014/main" id="{A6A73FB0-3C06-41FA-87B9-73BD31337B75}"/>
              </a:ext>
            </a:extLst>
          </p:cNvPr>
          <p:cNvSpPr/>
          <p:nvPr/>
        </p:nvSpPr>
        <p:spPr>
          <a:xfrm>
            <a:off x="784040" y="2494679"/>
            <a:ext cx="10515600" cy="671308"/>
          </a:xfrm>
          <a:prstGeom prst="roundRect">
            <a:avLst/>
          </a:prstGeom>
          <a:solidFill>
            <a:srgbClr val="00206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a:t>…or about what proof-specific arguments they need to make</a:t>
            </a:r>
          </a:p>
        </p:txBody>
      </p:sp>
      <p:sp>
        <p:nvSpPr>
          <p:cNvPr id="6" name="Rectangle 5">
            <a:extLst>
              <a:ext uri="{FF2B5EF4-FFF2-40B4-BE49-F238E27FC236}">
                <a16:creationId xmlns:a16="http://schemas.microsoft.com/office/drawing/2014/main" id="{8612493B-0499-4873-9CB4-46EC2CF06D4F}"/>
              </a:ext>
            </a:extLst>
          </p:cNvPr>
          <p:cNvSpPr/>
          <p:nvPr/>
        </p:nvSpPr>
        <p:spPr>
          <a:xfrm>
            <a:off x="2107383" y="3448767"/>
            <a:ext cx="3785009" cy="284955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A </a:t>
            </a:r>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  method cos2sin2(r:real)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label lb1:</a:t>
            </a:r>
          </a:p>
          <a:p>
            <a:r>
              <a:rPr lang="en-US" sz="1600" b="1">
                <a:solidFill>
                  <a:schemeClr val="tx1"/>
                </a:solidFill>
                <a:latin typeface="Courier New" panose="02070309020205020404" pitchFamily="49" charset="0"/>
                <a:cs typeface="Courier New" panose="02070309020205020404" pitchFamily="49" charset="0"/>
              </a:rPr>
              <a:t>    g := cos(r) * cos(r) +</a:t>
            </a:r>
          </a:p>
          <a:p>
            <a:r>
              <a:rPr lang="en-US" sz="1600" b="1">
                <a:solidFill>
                  <a:schemeClr val="tx1"/>
                </a:solidFill>
                <a:latin typeface="Courier New" panose="02070309020205020404" pitchFamily="49" charset="0"/>
                <a:cs typeface="Courier New" panose="02070309020205020404" pitchFamily="49" charset="0"/>
              </a:rPr>
              <a:t>         sin(r) * sin(r);</a:t>
            </a:r>
          </a:p>
          <a:p>
            <a:r>
              <a:rPr lang="en-US" sz="1600" b="1">
                <a:solidFill>
                  <a:schemeClr val="tx1"/>
                </a:solidFill>
                <a:latin typeface="Courier New" panose="02070309020205020404" pitchFamily="49" charset="0"/>
                <a:cs typeface="Courier New" panose="02070309020205020404" pitchFamily="49" charset="0"/>
              </a:rPr>
              <a:t>  }</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p:txBody>
      </p:sp>
      <p:sp>
        <p:nvSpPr>
          <p:cNvPr id="7" name="Rectangle 6">
            <a:extLst>
              <a:ext uri="{FF2B5EF4-FFF2-40B4-BE49-F238E27FC236}">
                <a16:creationId xmlns:a16="http://schemas.microsoft.com/office/drawing/2014/main" id="{76FF697E-B729-463E-85FC-1A91C4F125B8}"/>
              </a:ext>
            </a:extLst>
          </p:cNvPr>
          <p:cNvSpPr/>
          <p:nvPr/>
        </p:nvSpPr>
        <p:spPr>
          <a:xfrm>
            <a:off x="6118776" y="3448766"/>
            <a:ext cx="3622681" cy="284955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B </a:t>
            </a:r>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  method cos2sin2(r:real)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g := 1;</a:t>
            </a:r>
          </a:p>
          <a:p>
            <a:r>
              <a:rPr lang="en-US" sz="1600" b="1">
                <a:solidFill>
                  <a:schemeClr val="tx1"/>
                </a:solidFill>
                <a:latin typeface="Courier New" panose="02070309020205020404" pitchFamily="49" charset="0"/>
                <a:cs typeface="Courier New" panose="02070309020205020404" pitchFamily="49" charset="0"/>
              </a:rPr>
              <a:t>  }</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p:txBody>
      </p:sp>
    </p:spTree>
    <p:custDataLst>
      <p:tags r:id="rId1"/>
    </p:custDataLst>
    <p:extLst>
      <p:ext uri="{BB962C8B-B14F-4D97-AF65-F5344CB8AC3E}">
        <p14:creationId xmlns:p14="http://schemas.microsoft.com/office/powerpoint/2010/main" val="2424717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EC56-D9A3-4403-AF80-5C8D6A73FED0}"/>
              </a:ext>
            </a:extLst>
          </p:cNvPr>
          <p:cNvSpPr>
            <a:spLocks noGrp="1"/>
          </p:cNvSpPr>
          <p:nvPr>
            <p:ph type="title"/>
          </p:nvPr>
        </p:nvSpPr>
        <p:spPr/>
        <p:txBody>
          <a:bodyPr/>
          <a:lstStyle/>
          <a:p>
            <a:r>
              <a:rPr lang="en-US"/>
              <a:t>Compilation</a:t>
            </a:r>
          </a:p>
        </p:txBody>
      </p:sp>
      <p:sp>
        <p:nvSpPr>
          <p:cNvPr id="4" name="Rectangle: Rounded Corners 3">
            <a:extLst>
              <a:ext uri="{FF2B5EF4-FFF2-40B4-BE49-F238E27FC236}">
                <a16:creationId xmlns:a16="http://schemas.microsoft.com/office/drawing/2014/main" id="{65C187AC-6102-4044-B541-F79188889E0F}"/>
              </a:ext>
            </a:extLst>
          </p:cNvPr>
          <p:cNvSpPr/>
          <p:nvPr/>
        </p:nvSpPr>
        <p:spPr>
          <a:xfrm>
            <a:off x="3106882" y="1804986"/>
            <a:ext cx="6535881" cy="945573"/>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Armada language close enough to C that translation is straightforward </a:t>
            </a:r>
          </a:p>
        </p:txBody>
      </p:sp>
      <p:sp>
        <p:nvSpPr>
          <p:cNvPr id="5" name="Rectangle: Rounded Corners 4">
            <a:extLst>
              <a:ext uri="{FF2B5EF4-FFF2-40B4-BE49-F238E27FC236}">
                <a16:creationId xmlns:a16="http://schemas.microsoft.com/office/drawing/2014/main" id="{291FEC5C-5BAF-44FD-9EC3-A85CACD9295B}"/>
              </a:ext>
            </a:extLst>
          </p:cNvPr>
          <p:cNvSpPr/>
          <p:nvPr/>
        </p:nvSpPr>
        <p:spPr>
          <a:xfrm>
            <a:off x="3106882" y="2931461"/>
            <a:ext cx="6535881" cy="1482004"/>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Translation to ClightTSO subset of C, and subsequent compilation with CompCertTSO, preserves assumed TSO semantics</a:t>
            </a:r>
          </a:p>
        </p:txBody>
      </p:sp>
      <p:sp>
        <p:nvSpPr>
          <p:cNvPr id="6" name="Rectangle: Rounded Corners 5">
            <a:extLst>
              <a:ext uri="{FF2B5EF4-FFF2-40B4-BE49-F238E27FC236}">
                <a16:creationId xmlns:a16="http://schemas.microsoft.com/office/drawing/2014/main" id="{6BE9E403-6799-427D-AF13-88EFE70F2713}"/>
              </a:ext>
            </a:extLst>
          </p:cNvPr>
          <p:cNvSpPr/>
          <p:nvPr/>
        </p:nvSpPr>
        <p:spPr>
          <a:xfrm>
            <a:off x="3106882" y="4594367"/>
            <a:ext cx="6535881" cy="1482004"/>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To estimate performance with a future,</a:t>
            </a:r>
          </a:p>
          <a:p>
            <a:pPr algn="ctr"/>
            <a:r>
              <a:rPr lang="en-US" sz="2400"/>
              <a:t>better-optimized verified compiler, we can unsoundly compile with gcc</a:t>
            </a:r>
          </a:p>
        </p:txBody>
      </p:sp>
    </p:spTree>
    <p:custDataLst>
      <p:tags r:id="rId1"/>
    </p:custDataLst>
    <p:extLst>
      <p:ext uri="{BB962C8B-B14F-4D97-AF65-F5344CB8AC3E}">
        <p14:creationId xmlns:p14="http://schemas.microsoft.com/office/powerpoint/2010/main" val="1573228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EC56-D9A3-4403-AF80-5C8D6A73FED0}"/>
              </a:ext>
            </a:extLst>
          </p:cNvPr>
          <p:cNvSpPr>
            <a:spLocks noGrp="1"/>
          </p:cNvSpPr>
          <p:nvPr>
            <p:ph type="title"/>
          </p:nvPr>
        </p:nvSpPr>
        <p:spPr/>
        <p:txBody>
          <a:bodyPr/>
          <a:lstStyle/>
          <a:p>
            <a:r>
              <a:rPr lang="en-US"/>
              <a:t>Examples demonstrate Armada’s utility</a:t>
            </a:r>
          </a:p>
        </p:txBody>
      </p:sp>
      <p:sp>
        <p:nvSpPr>
          <p:cNvPr id="4" name="Rectangle: Rounded Corners 3">
            <a:extLst>
              <a:ext uri="{FF2B5EF4-FFF2-40B4-BE49-F238E27FC236}">
                <a16:creationId xmlns:a16="http://schemas.microsoft.com/office/drawing/2014/main" id="{65C187AC-6102-4044-B541-F79188889E0F}"/>
              </a:ext>
            </a:extLst>
          </p:cNvPr>
          <p:cNvSpPr/>
          <p:nvPr/>
        </p:nvSpPr>
        <p:spPr>
          <a:xfrm>
            <a:off x="838200" y="1651566"/>
            <a:ext cx="10394659" cy="89868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Barrier</a:t>
            </a:r>
          </a:p>
          <a:p>
            <a:pPr marL="342900" indent="-342900">
              <a:buFont typeface="Arial" panose="020B0604020202020204" pitchFamily="34" charset="0"/>
              <a:buChar char="•"/>
            </a:pPr>
            <a:r>
              <a:rPr lang="en-US" sz="2400"/>
              <a:t>Supports programs not amenable to ownership-based proofs</a:t>
            </a:r>
          </a:p>
        </p:txBody>
      </p:sp>
      <p:sp>
        <p:nvSpPr>
          <p:cNvPr id="8" name="Rectangle: Rounded Corners 7">
            <a:extLst>
              <a:ext uri="{FF2B5EF4-FFF2-40B4-BE49-F238E27FC236}">
                <a16:creationId xmlns:a16="http://schemas.microsoft.com/office/drawing/2014/main" id="{3EABF0D7-4FD2-457B-8E86-7FB3F196EF6E}"/>
              </a:ext>
            </a:extLst>
          </p:cNvPr>
          <p:cNvSpPr/>
          <p:nvPr/>
        </p:nvSpPr>
        <p:spPr>
          <a:xfrm>
            <a:off x="838199" y="2645356"/>
            <a:ext cx="10394659" cy="89868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Pointers</a:t>
            </a:r>
          </a:p>
          <a:p>
            <a:pPr marL="342900" indent="-342900">
              <a:buFont typeface="Arial" panose="020B0604020202020204" pitchFamily="34" charset="0"/>
              <a:buChar char="•"/>
            </a:pPr>
            <a:r>
              <a:rPr lang="en-US" sz="2400"/>
              <a:t>Can generate proof using automatic alias analysis</a:t>
            </a:r>
          </a:p>
        </p:txBody>
      </p:sp>
      <p:sp>
        <p:nvSpPr>
          <p:cNvPr id="10" name="Rectangle: Rounded Corners 9">
            <a:extLst>
              <a:ext uri="{FF2B5EF4-FFF2-40B4-BE49-F238E27FC236}">
                <a16:creationId xmlns:a16="http://schemas.microsoft.com/office/drawing/2014/main" id="{5E693981-8070-416F-A459-BE5D47B0EE60}"/>
              </a:ext>
            </a:extLst>
          </p:cNvPr>
          <p:cNvSpPr/>
          <p:nvPr/>
        </p:nvSpPr>
        <p:spPr>
          <a:xfrm>
            <a:off x="838198" y="3647534"/>
            <a:ext cx="10394659" cy="1251635"/>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Mellor-Crummey and Scott (MCS) lock</a:t>
            </a:r>
          </a:p>
          <a:p>
            <a:pPr marL="342900" indent="-342900">
              <a:buFont typeface="Arial" panose="020B0604020202020204" pitchFamily="34" charset="0"/>
              <a:buChar char="•"/>
            </a:pPr>
            <a:r>
              <a:rPr lang="en-US" sz="2400"/>
              <a:t>Supports high-performance custom synchronization code</a:t>
            </a:r>
          </a:p>
          <a:p>
            <a:pPr marL="342900" indent="-342900">
              <a:buFont typeface="Arial" panose="020B0604020202020204" pitchFamily="34" charset="0"/>
              <a:buChar char="•"/>
            </a:pPr>
            <a:r>
              <a:rPr lang="en-US" sz="2400"/>
              <a:t>Automation reduces developer-written proof by ~90% compared to CertiKOS</a:t>
            </a:r>
          </a:p>
        </p:txBody>
      </p:sp>
      <p:sp>
        <p:nvSpPr>
          <p:cNvPr id="12" name="Rectangle: Rounded Corners 11">
            <a:extLst>
              <a:ext uri="{FF2B5EF4-FFF2-40B4-BE49-F238E27FC236}">
                <a16:creationId xmlns:a16="http://schemas.microsoft.com/office/drawing/2014/main" id="{D797CD57-0302-4AC3-B578-19A057375C9C}"/>
              </a:ext>
            </a:extLst>
          </p:cNvPr>
          <p:cNvSpPr/>
          <p:nvPr/>
        </p:nvSpPr>
        <p:spPr>
          <a:xfrm>
            <a:off x="838197" y="5009277"/>
            <a:ext cx="8953503" cy="125272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Queue from liblfds</a:t>
            </a:r>
          </a:p>
          <a:p>
            <a:pPr marL="342900" indent="-342900">
              <a:buFont typeface="Arial" panose="020B0604020202020204" pitchFamily="34" charset="0"/>
              <a:buChar char="•"/>
            </a:pPr>
            <a:r>
              <a:rPr lang="en-US" sz="2400"/>
              <a:t>Lock-free</a:t>
            </a:r>
          </a:p>
          <a:p>
            <a:pPr marL="342900" indent="-342900">
              <a:buFont typeface="Arial" panose="020B0604020202020204" pitchFamily="34" charset="0"/>
              <a:buChar char="•"/>
            </a:pPr>
            <a:r>
              <a:rPr lang="en-US" sz="2400"/>
              <a:t>Allows port of high-performance data-structure library</a:t>
            </a:r>
          </a:p>
        </p:txBody>
      </p:sp>
    </p:spTree>
    <p:custDataLst>
      <p:tags r:id="rId1"/>
    </p:custDataLst>
    <p:extLst>
      <p:ext uri="{BB962C8B-B14F-4D97-AF65-F5344CB8AC3E}">
        <p14:creationId xmlns:p14="http://schemas.microsoft.com/office/powerpoint/2010/main" val="384409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EC56-D9A3-4403-AF80-5C8D6A73FED0}"/>
              </a:ext>
            </a:extLst>
          </p:cNvPr>
          <p:cNvSpPr>
            <a:spLocks noGrp="1"/>
          </p:cNvSpPr>
          <p:nvPr>
            <p:ph type="title"/>
          </p:nvPr>
        </p:nvSpPr>
        <p:spPr/>
        <p:txBody>
          <a:bodyPr/>
          <a:lstStyle/>
          <a:p>
            <a:r>
              <a:rPr lang="en-US"/>
              <a:t>Performance of queue implementations</a:t>
            </a:r>
          </a:p>
        </p:txBody>
      </p:sp>
      <p:graphicFrame>
        <p:nvGraphicFramePr>
          <p:cNvPr id="15" name="Chart 14">
            <a:extLst>
              <a:ext uri="{FF2B5EF4-FFF2-40B4-BE49-F238E27FC236}">
                <a16:creationId xmlns:a16="http://schemas.microsoft.com/office/drawing/2014/main" id="{17CC9FA3-F174-470A-BA6D-5714DA26DC76}"/>
              </a:ext>
            </a:extLst>
          </p:cNvPr>
          <p:cNvGraphicFramePr>
            <a:graphicFrameLocks/>
          </p:cNvGraphicFramePr>
          <p:nvPr>
            <p:extLst>
              <p:ext uri="{D42A27DB-BD31-4B8C-83A1-F6EECF244321}">
                <p14:modId xmlns:p14="http://schemas.microsoft.com/office/powerpoint/2010/main" val="3572967320"/>
              </p:ext>
            </p:extLst>
          </p:nvPr>
        </p:nvGraphicFramePr>
        <p:xfrm>
          <a:off x="2490787" y="1476375"/>
          <a:ext cx="6467475" cy="5200650"/>
        </p:xfrm>
        <a:graphic>
          <a:graphicData uri="http://schemas.openxmlformats.org/drawingml/2006/chart">
            <c:chart xmlns:c="http://schemas.openxmlformats.org/drawingml/2006/chart" xmlns:r="http://schemas.openxmlformats.org/officeDocument/2006/relationships" r:id="rId4"/>
          </a:graphicData>
        </a:graphic>
      </p:graphicFrame>
      <p:grpSp>
        <p:nvGrpSpPr>
          <p:cNvPr id="35" name="Group 34">
            <a:extLst>
              <a:ext uri="{FF2B5EF4-FFF2-40B4-BE49-F238E27FC236}">
                <a16:creationId xmlns:a16="http://schemas.microsoft.com/office/drawing/2014/main" id="{48CB9A7B-4186-4F1F-B81C-22DCA2816AE7}"/>
              </a:ext>
            </a:extLst>
          </p:cNvPr>
          <p:cNvGrpSpPr/>
          <p:nvPr/>
        </p:nvGrpSpPr>
        <p:grpSpPr>
          <a:xfrm>
            <a:off x="5684534" y="1464324"/>
            <a:ext cx="3747597" cy="1417565"/>
            <a:chOff x="5684534" y="1464324"/>
            <a:chExt cx="3747597" cy="1417565"/>
          </a:xfrm>
        </p:grpSpPr>
        <p:sp>
          <p:nvSpPr>
            <p:cNvPr id="22" name="Rectangle: Rounded Corners 21">
              <a:extLst>
                <a:ext uri="{FF2B5EF4-FFF2-40B4-BE49-F238E27FC236}">
                  <a16:creationId xmlns:a16="http://schemas.microsoft.com/office/drawing/2014/main" id="{1CD6700C-ECA6-4BC1-BB88-1578E2BD2DF2}"/>
                </a:ext>
              </a:extLst>
            </p:cNvPr>
            <p:cNvSpPr/>
            <p:nvPr/>
          </p:nvSpPr>
          <p:spPr>
            <a:xfrm>
              <a:off x="5684534" y="1464324"/>
              <a:ext cx="3747597" cy="1269354"/>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Porting to Armada loses virtually no performance</a:t>
              </a:r>
            </a:p>
          </p:txBody>
        </p:sp>
        <p:sp>
          <p:nvSpPr>
            <p:cNvPr id="32" name="Rectangle 31">
              <a:extLst>
                <a:ext uri="{FF2B5EF4-FFF2-40B4-BE49-F238E27FC236}">
                  <a16:creationId xmlns:a16="http://schemas.microsoft.com/office/drawing/2014/main" id="{1BDE4CEF-750A-4A55-9539-AD3ADDC304BE}"/>
                </a:ext>
              </a:extLst>
            </p:cNvPr>
            <p:cNvSpPr/>
            <p:nvPr/>
          </p:nvSpPr>
          <p:spPr>
            <a:xfrm>
              <a:off x="5684534" y="2836170"/>
              <a:ext cx="853920" cy="4571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id="{7641750B-DB05-459A-A5CB-6B40E12F463B}"/>
              </a:ext>
            </a:extLst>
          </p:cNvPr>
          <p:cNvGrpSpPr/>
          <p:nvPr/>
        </p:nvGrpSpPr>
        <p:grpSpPr>
          <a:xfrm>
            <a:off x="7037502" y="1466978"/>
            <a:ext cx="4102953" cy="1421623"/>
            <a:chOff x="7037502" y="1466978"/>
            <a:chExt cx="4102953" cy="1421623"/>
          </a:xfrm>
        </p:grpSpPr>
        <p:sp>
          <p:nvSpPr>
            <p:cNvPr id="27" name="Rectangle: Rounded Corners 26">
              <a:extLst>
                <a:ext uri="{FF2B5EF4-FFF2-40B4-BE49-F238E27FC236}">
                  <a16:creationId xmlns:a16="http://schemas.microsoft.com/office/drawing/2014/main" id="{A54D6FDC-DF7F-44A1-ACCA-C20CE6579948}"/>
                </a:ext>
              </a:extLst>
            </p:cNvPr>
            <p:cNvSpPr/>
            <p:nvPr/>
          </p:nvSpPr>
          <p:spPr>
            <a:xfrm>
              <a:off x="7392858" y="1466978"/>
              <a:ext cx="3747597" cy="1269354"/>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High performance even when using CompCertTSO compiler for soundness</a:t>
              </a:r>
            </a:p>
          </p:txBody>
        </p:sp>
        <p:sp>
          <p:nvSpPr>
            <p:cNvPr id="34" name="Rectangle 33">
              <a:extLst>
                <a:ext uri="{FF2B5EF4-FFF2-40B4-BE49-F238E27FC236}">
                  <a16:creationId xmlns:a16="http://schemas.microsoft.com/office/drawing/2014/main" id="{CDFFE69A-A571-4533-9380-A5D85A568903}"/>
                </a:ext>
              </a:extLst>
            </p:cNvPr>
            <p:cNvSpPr/>
            <p:nvPr/>
          </p:nvSpPr>
          <p:spPr>
            <a:xfrm>
              <a:off x="7037502" y="2842882"/>
              <a:ext cx="853920" cy="4571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a:extLst>
              <a:ext uri="{FF2B5EF4-FFF2-40B4-BE49-F238E27FC236}">
                <a16:creationId xmlns:a16="http://schemas.microsoft.com/office/drawing/2014/main" id="{90F15F5B-B6F1-40BC-8164-AE2383E7E74C}"/>
              </a:ext>
            </a:extLst>
          </p:cNvPr>
          <p:cNvGrpSpPr/>
          <p:nvPr/>
        </p:nvGrpSpPr>
        <p:grpSpPr>
          <a:xfrm>
            <a:off x="3879979" y="1328463"/>
            <a:ext cx="6467475" cy="1498471"/>
            <a:chOff x="3879979" y="1328463"/>
            <a:chExt cx="6467475" cy="1498471"/>
          </a:xfrm>
        </p:grpSpPr>
        <p:sp>
          <p:nvSpPr>
            <p:cNvPr id="20" name="Parallelogram 19">
              <a:extLst>
                <a:ext uri="{FF2B5EF4-FFF2-40B4-BE49-F238E27FC236}">
                  <a16:creationId xmlns:a16="http://schemas.microsoft.com/office/drawing/2014/main" id="{27D07DFE-AB78-4B89-B97D-65C9A699F04B}"/>
                </a:ext>
              </a:extLst>
            </p:cNvPr>
            <p:cNvSpPr/>
            <p:nvPr/>
          </p:nvSpPr>
          <p:spPr>
            <a:xfrm flipV="1">
              <a:off x="3879979" y="2045493"/>
              <a:ext cx="1773569" cy="781441"/>
            </a:xfrm>
            <a:prstGeom prst="parallelogram">
              <a:avLst>
                <a:gd name="adj" fmla="val 172429"/>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6E9FBA7A-8759-4E07-984C-E848AD0CC163}"/>
                </a:ext>
              </a:extLst>
            </p:cNvPr>
            <p:cNvSpPr/>
            <p:nvPr/>
          </p:nvSpPr>
          <p:spPr>
            <a:xfrm>
              <a:off x="5357189" y="1328463"/>
              <a:ext cx="4990265" cy="1269354"/>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Using </a:t>
              </a:r>
              <a:r>
                <a:rPr lang="en-US" sz="2400" u="sng"/>
                <a:t>% 0x10000</a:t>
              </a:r>
              <a:r>
                <a:rPr lang="en-US" sz="2400"/>
                <a:t> instead of </a:t>
              </a:r>
              <a:r>
                <a:rPr lang="en-US" sz="2400" u="sng"/>
                <a:t>&amp; 0xFFFF</a:t>
              </a:r>
              <a:r>
                <a:rPr lang="en-US" sz="2400"/>
                <a:t> reduces performance</a:t>
              </a:r>
            </a:p>
            <a:p>
              <a:pPr algn="ctr"/>
              <a:r>
                <a:rPr lang="en-US" sz="2400"/>
                <a:t>(not a fundamental limitation)</a:t>
              </a:r>
            </a:p>
          </p:txBody>
        </p:sp>
      </p:grpSp>
    </p:spTree>
    <p:custDataLst>
      <p:tags r:id="rId1"/>
    </p:custDataLst>
    <p:extLst>
      <p:ext uri="{BB962C8B-B14F-4D97-AF65-F5344CB8AC3E}">
        <p14:creationId xmlns:p14="http://schemas.microsoft.com/office/powerpoint/2010/main" val="1360571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2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35"/>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EC56-D9A3-4403-AF80-5C8D6A73FED0}"/>
              </a:ext>
            </a:extLst>
          </p:cNvPr>
          <p:cNvSpPr>
            <a:spLocks noGrp="1"/>
          </p:cNvSpPr>
          <p:nvPr>
            <p:ph type="title"/>
          </p:nvPr>
        </p:nvSpPr>
        <p:spPr/>
        <p:txBody>
          <a:bodyPr/>
          <a:lstStyle/>
          <a:p>
            <a:r>
              <a:rPr lang="en-US"/>
              <a:t>Future work</a:t>
            </a:r>
          </a:p>
        </p:txBody>
      </p:sp>
      <p:sp>
        <p:nvSpPr>
          <p:cNvPr id="5" name="Rectangle: Rounded Corners 4">
            <a:extLst>
              <a:ext uri="{FF2B5EF4-FFF2-40B4-BE49-F238E27FC236}">
                <a16:creationId xmlns:a16="http://schemas.microsoft.com/office/drawing/2014/main" id="{291FEC5C-5BAF-44FD-9EC3-A85CACD9295B}"/>
              </a:ext>
            </a:extLst>
          </p:cNvPr>
          <p:cNvSpPr/>
          <p:nvPr/>
        </p:nvSpPr>
        <p:spPr>
          <a:xfrm>
            <a:off x="2464378" y="2276078"/>
            <a:ext cx="7263245" cy="596359"/>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Support memory models besides x86-TSO</a:t>
            </a:r>
          </a:p>
        </p:txBody>
      </p:sp>
      <p:sp>
        <p:nvSpPr>
          <p:cNvPr id="6" name="Rectangle: Rounded Corners 5">
            <a:extLst>
              <a:ext uri="{FF2B5EF4-FFF2-40B4-BE49-F238E27FC236}">
                <a16:creationId xmlns:a16="http://schemas.microsoft.com/office/drawing/2014/main" id="{6BE9E403-6799-427D-AF13-88EFE70F2713}"/>
              </a:ext>
            </a:extLst>
          </p:cNvPr>
          <p:cNvSpPr/>
          <p:nvPr/>
        </p:nvSpPr>
        <p:spPr>
          <a:xfrm>
            <a:off x="2464378" y="3596154"/>
            <a:ext cx="7263245" cy="596359"/>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Model infinite behaviors to prove liveness properties</a:t>
            </a:r>
          </a:p>
        </p:txBody>
      </p:sp>
      <p:sp>
        <p:nvSpPr>
          <p:cNvPr id="8" name="Rectangle: Rounded Corners 7">
            <a:extLst>
              <a:ext uri="{FF2B5EF4-FFF2-40B4-BE49-F238E27FC236}">
                <a16:creationId xmlns:a16="http://schemas.microsoft.com/office/drawing/2014/main" id="{B78EBF33-D098-43A9-8208-36C0932C2C9D}"/>
              </a:ext>
            </a:extLst>
          </p:cNvPr>
          <p:cNvSpPr/>
          <p:nvPr/>
        </p:nvSpPr>
        <p:spPr>
          <a:xfrm>
            <a:off x="2464378" y="2936116"/>
            <a:ext cx="7263245" cy="596359"/>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Use layers for modularity</a:t>
            </a:r>
          </a:p>
        </p:txBody>
      </p:sp>
      <p:sp>
        <p:nvSpPr>
          <p:cNvPr id="10" name="Rectangle: Rounded Corners 9">
            <a:extLst>
              <a:ext uri="{FF2B5EF4-FFF2-40B4-BE49-F238E27FC236}">
                <a16:creationId xmlns:a16="http://schemas.microsoft.com/office/drawing/2014/main" id="{198BF48D-05CC-4894-AC2F-FF0050EBAFDC}"/>
              </a:ext>
            </a:extLst>
          </p:cNvPr>
          <p:cNvSpPr/>
          <p:nvPr/>
        </p:nvSpPr>
        <p:spPr>
          <a:xfrm>
            <a:off x="2464378" y="1616040"/>
            <a:ext cx="7263245" cy="596359"/>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Reduce trusted computing base</a:t>
            </a:r>
          </a:p>
        </p:txBody>
      </p:sp>
      <p:sp>
        <p:nvSpPr>
          <p:cNvPr id="11" name="Rectangle: Rounded Corners 10">
            <a:extLst>
              <a:ext uri="{FF2B5EF4-FFF2-40B4-BE49-F238E27FC236}">
                <a16:creationId xmlns:a16="http://schemas.microsoft.com/office/drawing/2014/main" id="{E2A2B4F4-E811-4E14-837C-40E7D5CD92E1}"/>
              </a:ext>
            </a:extLst>
          </p:cNvPr>
          <p:cNvSpPr/>
          <p:nvPr/>
        </p:nvSpPr>
        <p:spPr>
          <a:xfrm>
            <a:off x="2464378" y="4861302"/>
            <a:ext cx="7263244" cy="894258"/>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cs typeface="Arial" panose="020B0604020202020204" pitchFamily="34" charset="0"/>
              </a:rPr>
              <a:t>Watch and contribute! https://github.com/microsoft/armada</a:t>
            </a:r>
          </a:p>
        </p:txBody>
      </p:sp>
    </p:spTree>
    <p:extLst>
      <p:ext uri="{BB962C8B-B14F-4D97-AF65-F5344CB8AC3E}">
        <p14:creationId xmlns:p14="http://schemas.microsoft.com/office/powerpoint/2010/main" val="677617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EE31E-CBEF-4260-BBE3-6C01FA8B5817}"/>
              </a:ext>
            </a:extLst>
          </p:cNvPr>
          <p:cNvSpPr>
            <a:spLocks noGrp="1"/>
          </p:cNvSpPr>
          <p:nvPr>
            <p:ph type="title"/>
          </p:nvPr>
        </p:nvSpPr>
        <p:spPr/>
        <p:txBody>
          <a:bodyPr/>
          <a:lstStyle/>
          <a:p>
            <a:r>
              <a:rPr lang="en-US"/>
              <a:t>Conclusions</a:t>
            </a:r>
          </a:p>
        </p:txBody>
      </p:sp>
      <p:sp>
        <p:nvSpPr>
          <p:cNvPr id="5" name="Rectangle: Rounded Corners 4">
            <a:extLst>
              <a:ext uri="{FF2B5EF4-FFF2-40B4-BE49-F238E27FC236}">
                <a16:creationId xmlns:a16="http://schemas.microsoft.com/office/drawing/2014/main" id="{7A698E3E-2ADE-4FB7-AF07-913637E1F91E}"/>
              </a:ext>
            </a:extLst>
          </p:cNvPr>
          <p:cNvSpPr/>
          <p:nvPr/>
        </p:nvSpPr>
        <p:spPr>
          <a:xfrm>
            <a:off x="1363980" y="1557068"/>
            <a:ext cx="9464040" cy="82296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Armada methodology proves correctness of concurrent programs and permits whatever developer wants for high performance</a:t>
            </a:r>
          </a:p>
        </p:txBody>
      </p:sp>
      <p:sp>
        <p:nvSpPr>
          <p:cNvPr id="6" name="Rectangle: Rounded Corners 5">
            <a:extLst>
              <a:ext uri="{FF2B5EF4-FFF2-40B4-BE49-F238E27FC236}">
                <a16:creationId xmlns:a16="http://schemas.microsoft.com/office/drawing/2014/main" id="{FC33F81B-C086-4CC0-9A7C-6EED0A757425}"/>
              </a:ext>
            </a:extLst>
          </p:cNvPr>
          <p:cNvSpPr/>
          <p:nvPr/>
        </p:nvSpPr>
        <p:spPr>
          <a:xfrm>
            <a:off x="1363014" y="2442324"/>
            <a:ext cx="9464040" cy="82296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Developer writes proof outline as succession of program abstractions</a:t>
            </a:r>
          </a:p>
        </p:txBody>
      </p:sp>
      <p:sp>
        <p:nvSpPr>
          <p:cNvPr id="7" name="Rectangle: Rounded Corners 6">
            <a:extLst>
              <a:ext uri="{FF2B5EF4-FFF2-40B4-BE49-F238E27FC236}">
                <a16:creationId xmlns:a16="http://schemas.microsoft.com/office/drawing/2014/main" id="{5BFC1204-741F-4750-845A-134E5CD2B0A9}"/>
              </a:ext>
            </a:extLst>
          </p:cNvPr>
          <p:cNvSpPr/>
          <p:nvPr/>
        </p:nvSpPr>
        <p:spPr>
          <a:xfrm>
            <a:off x="1363014" y="3327580"/>
            <a:ext cx="9464040" cy="82296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Extensible tool uses developer hints to generate refinement proofs</a:t>
            </a:r>
          </a:p>
        </p:txBody>
      </p:sp>
      <p:sp>
        <p:nvSpPr>
          <p:cNvPr id="8" name="Rectangle: Rounded Corners 7">
            <a:extLst>
              <a:ext uri="{FF2B5EF4-FFF2-40B4-BE49-F238E27FC236}">
                <a16:creationId xmlns:a16="http://schemas.microsoft.com/office/drawing/2014/main" id="{123FD9C5-BD02-4DB4-A155-36A29FCAEC39}"/>
              </a:ext>
            </a:extLst>
          </p:cNvPr>
          <p:cNvSpPr/>
          <p:nvPr/>
        </p:nvSpPr>
        <p:spPr>
          <a:xfrm>
            <a:off x="1363014" y="4212835"/>
            <a:ext cx="9464040" cy="82296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If proof succeeds, compiled code will satisfy spec</a:t>
            </a:r>
          </a:p>
          <a:p>
            <a:pPr algn="ctr"/>
            <a:r>
              <a:rPr lang="en-US" sz="2400"/>
              <a:t>If proof fails, developer can see how to fix it</a:t>
            </a:r>
          </a:p>
        </p:txBody>
      </p:sp>
      <p:sp>
        <p:nvSpPr>
          <p:cNvPr id="4" name="Rectangle: Rounded Corners 3">
            <a:extLst>
              <a:ext uri="{FF2B5EF4-FFF2-40B4-BE49-F238E27FC236}">
                <a16:creationId xmlns:a16="http://schemas.microsoft.com/office/drawing/2014/main" id="{D4E2BC39-8846-460E-A3D6-192D71404DE4}"/>
              </a:ext>
            </a:extLst>
          </p:cNvPr>
          <p:cNvSpPr/>
          <p:nvPr/>
        </p:nvSpPr>
        <p:spPr>
          <a:xfrm>
            <a:off x="2991284" y="5366478"/>
            <a:ext cx="6207500" cy="721386"/>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cs typeface="Arial" panose="020B0604020202020204" pitchFamily="34" charset="0"/>
              </a:rPr>
              <a:t>Code @ https://github.com/microsoft/armada</a:t>
            </a:r>
          </a:p>
        </p:txBody>
      </p:sp>
    </p:spTree>
    <p:extLst>
      <p:ext uri="{BB962C8B-B14F-4D97-AF65-F5344CB8AC3E}">
        <p14:creationId xmlns:p14="http://schemas.microsoft.com/office/powerpoint/2010/main" val="2512118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6084483-C86F-488F-A616-45227F88D29E}"/>
              </a:ext>
            </a:extLst>
          </p:cNvPr>
          <p:cNvSpPr/>
          <p:nvPr/>
        </p:nvSpPr>
        <p:spPr>
          <a:xfrm>
            <a:off x="7719449" y="1577713"/>
            <a:ext cx="3889455" cy="2834640"/>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if (my_guess &lt; best_guess)</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 name="Title 1">
            <a:extLst>
              <a:ext uri="{FF2B5EF4-FFF2-40B4-BE49-F238E27FC236}">
                <a16:creationId xmlns:a16="http://schemas.microsoft.com/office/drawing/2014/main" id="{0A628C7A-9F90-496D-B2CD-D53E02A6CC0D}"/>
              </a:ext>
            </a:extLst>
          </p:cNvPr>
          <p:cNvSpPr>
            <a:spLocks noGrp="1"/>
          </p:cNvSpPr>
          <p:nvPr>
            <p:ph type="title"/>
          </p:nvPr>
        </p:nvSpPr>
        <p:spPr/>
        <p:txBody>
          <a:bodyPr/>
          <a:lstStyle/>
          <a:p>
            <a:r>
              <a:rPr lang="en-US"/>
              <a:t>Armada goals</a:t>
            </a:r>
          </a:p>
        </p:txBody>
      </p:sp>
      <p:sp>
        <p:nvSpPr>
          <p:cNvPr id="7" name="Speech Bubble: Rectangle with Corners Rounded 6">
            <a:extLst>
              <a:ext uri="{FF2B5EF4-FFF2-40B4-BE49-F238E27FC236}">
                <a16:creationId xmlns:a16="http://schemas.microsoft.com/office/drawing/2014/main" id="{AE7BAD06-0C8B-4E7C-BEB3-99E2785E6E4D}"/>
              </a:ext>
            </a:extLst>
          </p:cNvPr>
          <p:cNvSpPr/>
          <p:nvPr/>
        </p:nvSpPr>
        <p:spPr>
          <a:xfrm>
            <a:off x="8644557" y="463461"/>
            <a:ext cx="2112066" cy="903557"/>
          </a:xfrm>
          <a:prstGeom prst="wedgeRoundRectCallout">
            <a:avLst>
              <a:gd name="adj1" fmla="val 30220"/>
              <a:gd name="adj2" fmla="val 86099"/>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benign race</a:t>
            </a:r>
          </a:p>
          <a:p>
            <a:pPr algn="ctr"/>
            <a:r>
              <a:rPr lang="en-US" sz="1400" i="1"/>
              <a:t>(read of global variable without holding lock)</a:t>
            </a:r>
          </a:p>
        </p:txBody>
      </p:sp>
      <p:sp>
        <p:nvSpPr>
          <p:cNvPr id="8" name="Rectangle: Rounded Corners 7">
            <a:extLst>
              <a:ext uri="{FF2B5EF4-FFF2-40B4-BE49-F238E27FC236}">
                <a16:creationId xmlns:a16="http://schemas.microsoft.com/office/drawing/2014/main" id="{42318F1E-CD95-4097-91D2-F8F8E7175311}"/>
              </a:ext>
            </a:extLst>
          </p:cNvPr>
          <p:cNvSpPr/>
          <p:nvPr/>
        </p:nvSpPr>
        <p:spPr>
          <a:xfrm>
            <a:off x="9700590" y="1733638"/>
            <a:ext cx="1371600" cy="355186"/>
          </a:xfrm>
          <a:prstGeom prst="roundRect">
            <a:avLst/>
          </a:prstGeom>
          <a:solidFill>
            <a:srgbClr val="58267E">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C2A77760-BE5D-4845-ABC9-212C8FE6F7FA}"/>
              </a:ext>
            </a:extLst>
          </p:cNvPr>
          <p:cNvSpPr/>
          <p:nvPr/>
        </p:nvSpPr>
        <p:spPr>
          <a:xfrm>
            <a:off x="704204" y="3722353"/>
            <a:ext cx="6804751" cy="908607"/>
          </a:xfrm>
          <a:prstGeom prst="roundRect">
            <a:avLst/>
          </a:prstGeom>
          <a:solidFill>
            <a:srgbClr val="00206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a:t>Use </a:t>
            </a:r>
            <a:r>
              <a:rPr lang="en-US" sz="2400" b="1">
                <a:solidFill>
                  <a:srgbClr val="FFFF00"/>
                </a:solidFill>
              </a:rPr>
              <a:t>realistic</a:t>
            </a:r>
            <a:r>
              <a:rPr lang="en-US" sz="2400"/>
              <a:t> weak-consistency memory model</a:t>
            </a:r>
          </a:p>
          <a:p>
            <a:pPr algn="ctr"/>
            <a:r>
              <a:rPr lang="en-US" sz="2400" i="1"/>
              <a:t>(x86’s total store order, i.e., x86-TSO)</a:t>
            </a:r>
          </a:p>
        </p:txBody>
      </p:sp>
      <p:sp>
        <p:nvSpPr>
          <p:cNvPr id="22" name="Rectangle: Rounded Corners 21">
            <a:extLst>
              <a:ext uri="{FF2B5EF4-FFF2-40B4-BE49-F238E27FC236}">
                <a16:creationId xmlns:a16="http://schemas.microsoft.com/office/drawing/2014/main" id="{12081E77-19D2-4563-A694-53DF74870C78}"/>
              </a:ext>
            </a:extLst>
          </p:cNvPr>
          <p:cNvSpPr/>
          <p:nvPr/>
        </p:nvSpPr>
        <p:spPr>
          <a:xfrm>
            <a:off x="704204" y="1576095"/>
            <a:ext cx="6786391" cy="2085733"/>
          </a:xfrm>
          <a:prstGeom prst="roundRect">
            <a:avLst/>
          </a:prstGeom>
          <a:solidFill>
            <a:srgbClr val="00206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a:t>Give developers </a:t>
            </a:r>
            <a:r>
              <a:rPr lang="en-US" sz="2400" b="1">
                <a:solidFill>
                  <a:srgbClr val="FFFF00"/>
                </a:solidFill>
              </a:rPr>
              <a:t>flexibility</a:t>
            </a:r>
            <a:r>
              <a:rPr lang="en-US" sz="2400"/>
              <a:t> in code writing</a:t>
            </a:r>
          </a:p>
          <a:p>
            <a:pPr algn="ctr"/>
            <a:endParaRPr lang="en-US" sz="2400"/>
          </a:p>
          <a:p>
            <a:pPr marL="342900" indent="-342900">
              <a:buFont typeface="Arial" panose="020B0604020202020204" pitchFamily="34" charset="0"/>
              <a:buChar char="•"/>
            </a:pPr>
            <a:r>
              <a:rPr lang="en-US" sz="2400"/>
              <a:t>Allows proofs about any code structure</a:t>
            </a:r>
          </a:p>
          <a:p>
            <a:pPr marL="342900" indent="-342900">
              <a:buFont typeface="Arial" panose="020B0604020202020204" pitchFamily="34" charset="0"/>
              <a:buChar char="•"/>
            </a:pPr>
            <a:r>
              <a:rPr lang="en-US" sz="2400"/>
              <a:t>Supports arbitrary synchronization mechanisms, as in lock-free data-structure libraries</a:t>
            </a:r>
          </a:p>
        </p:txBody>
      </p:sp>
      <p:sp>
        <p:nvSpPr>
          <p:cNvPr id="23" name="Speech Bubble: Rectangle with Corners Rounded 22">
            <a:extLst>
              <a:ext uri="{FF2B5EF4-FFF2-40B4-BE49-F238E27FC236}">
                <a16:creationId xmlns:a16="http://schemas.microsoft.com/office/drawing/2014/main" id="{B738D022-0ECD-4405-81FE-56DD45113AB6}"/>
              </a:ext>
            </a:extLst>
          </p:cNvPr>
          <p:cNvSpPr/>
          <p:nvPr/>
        </p:nvSpPr>
        <p:spPr>
          <a:xfrm>
            <a:off x="5207359" y="2003606"/>
            <a:ext cx="3344459" cy="520062"/>
          </a:xfrm>
          <a:prstGeom prst="wedgeRoundRectCallout">
            <a:avLst>
              <a:gd name="adj1" fmla="val -60900"/>
              <a:gd name="adj2" fmla="val -45065"/>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enables high-performance code</a:t>
            </a:r>
            <a:endParaRPr lang="en-US" sz="1400" i="1"/>
          </a:p>
        </p:txBody>
      </p:sp>
      <p:sp>
        <p:nvSpPr>
          <p:cNvPr id="24" name="Rectangle: Rounded Corners 23">
            <a:extLst>
              <a:ext uri="{FF2B5EF4-FFF2-40B4-BE49-F238E27FC236}">
                <a16:creationId xmlns:a16="http://schemas.microsoft.com/office/drawing/2014/main" id="{6218E0B9-4967-42B9-A57C-F0EB8B6240C5}"/>
              </a:ext>
            </a:extLst>
          </p:cNvPr>
          <p:cNvSpPr/>
          <p:nvPr/>
        </p:nvSpPr>
        <p:spPr>
          <a:xfrm>
            <a:off x="3608110" y="1719183"/>
            <a:ext cx="1245782" cy="355186"/>
          </a:xfrm>
          <a:prstGeom prst="roundRect">
            <a:avLst/>
          </a:prstGeom>
          <a:solidFill>
            <a:srgbClr val="58267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Rounded Corners 24">
            <a:extLst>
              <a:ext uri="{FF2B5EF4-FFF2-40B4-BE49-F238E27FC236}">
                <a16:creationId xmlns:a16="http://schemas.microsoft.com/office/drawing/2014/main" id="{E8B6CC23-0D7D-48B0-97B2-F07306049143}"/>
              </a:ext>
            </a:extLst>
          </p:cNvPr>
          <p:cNvSpPr/>
          <p:nvPr/>
        </p:nvSpPr>
        <p:spPr>
          <a:xfrm>
            <a:off x="663223" y="4691485"/>
            <a:ext cx="6845732" cy="520062"/>
          </a:xfrm>
          <a:prstGeom prst="roundRect">
            <a:avLst/>
          </a:prstGeom>
          <a:solidFill>
            <a:srgbClr val="00206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a:t>Reduce developer proof burden with </a:t>
            </a:r>
            <a:r>
              <a:rPr lang="en-US" sz="2400" b="1">
                <a:solidFill>
                  <a:srgbClr val="FFFF00"/>
                </a:solidFill>
              </a:rPr>
              <a:t>automation</a:t>
            </a:r>
            <a:endParaRPr lang="en-US" sz="2400"/>
          </a:p>
        </p:txBody>
      </p:sp>
      <p:sp>
        <p:nvSpPr>
          <p:cNvPr id="26" name="Speech Bubble: Rectangle with Corners Rounded 25">
            <a:extLst>
              <a:ext uri="{FF2B5EF4-FFF2-40B4-BE49-F238E27FC236}">
                <a16:creationId xmlns:a16="http://schemas.microsoft.com/office/drawing/2014/main" id="{A9693F0C-D179-4EAA-8BE6-92BA0F11EAA3}"/>
              </a:ext>
            </a:extLst>
          </p:cNvPr>
          <p:cNvSpPr/>
          <p:nvPr/>
        </p:nvSpPr>
        <p:spPr>
          <a:xfrm>
            <a:off x="6701190" y="3147991"/>
            <a:ext cx="3187273" cy="1121292"/>
          </a:xfrm>
          <a:prstGeom prst="wedgeRoundRectCallout">
            <a:avLst>
              <a:gd name="adj1" fmla="val -56551"/>
              <a:gd name="adj2" fmla="val 96134"/>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Our tool generates most of the proof automatically, using developer guidance</a:t>
            </a:r>
          </a:p>
        </p:txBody>
      </p:sp>
      <p:sp>
        <p:nvSpPr>
          <p:cNvPr id="13" name="Rectangle: Rounded Corners 12">
            <a:extLst>
              <a:ext uri="{FF2B5EF4-FFF2-40B4-BE49-F238E27FC236}">
                <a16:creationId xmlns:a16="http://schemas.microsoft.com/office/drawing/2014/main" id="{484F9F77-B624-4CE8-92EA-BF924C61B0A7}"/>
              </a:ext>
            </a:extLst>
          </p:cNvPr>
          <p:cNvSpPr/>
          <p:nvPr/>
        </p:nvSpPr>
        <p:spPr>
          <a:xfrm>
            <a:off x="663223" y="5272073"/>
            <a:ext cx="6845732" cy="520062"/>
          </a:xfrm>
          <a:prstGeom prst="roundRect">
            <a:avLst/>
          </a:prstGeom>
          <a:solidFill>
            <a:srgbClr val="00206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a:t>Ensure </a:t>
            </a:r>
            <a:r>
              <a:rPr lang="en-US" sz="2400" b="1">
                <a:solidFill>
                  <a:srgbClr val="FFFF00"/>
                </a:solidFill>
              </a:rPr>
              <a:t>soundness</a:t>
            </a:r>
            <a:r>
              <a:rPr lang="en-US" sz="2400"/>
              <a:t> of correctness proofs</a:t>
            </a:r>
            <a:endParaRPr lang="en-US" sz="2400" b="1">
              <a:solidFill>
                <a:srgbClr val="FFFF00"/>
              </a:solidFill>
            </a:endParaRPr>
          </a:p>
        </p:txBody>
      </p:sp>
    </p:spTree>
    <p:custDataLst>
      <p:tags r:id="rId1"/>
    </p:custDataLst>
    <p:extLst>
      <p:ext uri="{BB962C8B-B14F-4D97-AF65-F5344CB8AC3E}">
        <p14:creationId xmlns:p14="http://schemas.microsoft.com/office/powerpoint/2010/main" val="393361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4"/>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26"/>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21" grpId="0" animBg="1"/>
      <p:bldP spid="23" grpId="0" animBg="1"/>
      <p:bldP spid="23" grpId="1" animBg="1"/>
      <p:bldP spid="24" grpId="0" animBg="1"/>
      <p:bldP spid="24" grpId="1" animBg="1"/>
      <p:bldP spid="25" grpId="0" animBg="1"/>
      <p:bldP spid="26" grpId="0" animBg="1"/>
      <p:bldP spid="26" grpId="1"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EBC56-A12B-47FA-BA0B-4E35B2F80AF6}"/>
              </a:ext>
            </a:extLst>
          </p:cNvPr>
          <p:cNvSpPr>
            <a:spLocks noGrp="1"/>
          </p:cNvSpPr>
          <p:nvPr>
            <p:ph type="title"/>
          </p:nvPr>
        </p:nvSpPr>
        <p:spPr/>
        <p:txBody>
          <a:bodyPr/>
          <a:lstStyle/>
          <a:p>
            <a:r>
              <a:rPr lang="en-US"/>
              <a:t>Overview of Armada usage</a:t>
            </a:r>
          </a:p>
        </p:txBody>
      </p:sp>
      <p:grpSp>
        <p:nvGrpSpPr>
          <p:cNvPr id="18" name="Group 17">
            <a:extLst>
              <a:ext uri="{FF2B5EF4-FFF2-40B4-BE49-F238E27FC236}">
                <a16:creationId xmlns:a16="http://schemas.microsoft.com/office/drawing/2014/main" id="{F1DD09E9-C6A4-48B8-8F06-2D6F80DE6C6F}"/>
              </a:ext>
            </a:extLst>
          </p:cNvPr>
          <p:cNvGrpSpPr/>
          <p:nvPr/>
        </p:nvGrpSpPr>
        <p:grpSpPr>
          <a:xfrm>
            <a:off x="2341173" y="1448003"/>
            <a:ext cx="8390178" cy="4685345"/>
            <a:chOff x="2341173" y="1448003"/>
            <a:chExt cx="8390178" cy="4685345"/>
          </a:xfrm>
        </p:grpSpPr>
        <p:sp>
          <p:nvSpPr>
            <p:cNvPr id="4" name="Rectangle 3">
              <a:extLst>
                <a:ext uri="{FF2B5EF4-FFF2-40B4-BE49-F238E27FC236}">
                  <a16:creationId xmlns:a16="http://schemas.microsoft.com/office/drawing/2014/main" id="{6D598EEB-15B6-4EB3-8EBC-644CD4718605}"/>
                </a:ext>
              </a:extLst>
            </p:cNvPr>
            <p:cNvSpPr/>
            <p:nvPr/>
          </p:nvSpPr>
          <p:spPr>
            <a:xfrm>
              <a:off x="2341173" y="1717211"/>
              <a:ext cx="4585855" cy="4416137"/>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worker()</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 create_thread worker();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7" name="Rectangle 6">
              <a:extLst>
                <a:ext uri="{FF2B5EF4-FFF2-40B4-BE49-F238E27FC236}">
                  <a16:creationId xmlns:a16="http://schemas.microsoft.com/office/drawing/2014/main" id="{E80942A4-D6E8-4FED-B162-14D08F2A9490}"/>
                </a:ext>
              </a:extLst>
            </p:cNvPr>
            <p:cNvSpPr/>
            <p:nvPr/>
          </p:nvSpPr>
          <p:spPr>
            <a:xfrm>
              <a:off x="7210911" y="1737335"/>
              <a:ext cx="3520440" cy="1865376"/>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var s:Solution;</a:t>
              </a:r>
            </a:p>
            <a:p>
              <a:r>
                <a:rPr lang="en-US" sz="1600" b="1">
                  <a:solidFill>
                    <a:schemeClr val="tx1"/>
                  </a:solidFill>
                  <a:latin typeface="Courier New" panose="02070309020205020404" pitchFamily="49" charset="0"/>
                  <a:cs typeface="Courier New" panose="02070309020205020404" pitchFamily="49" charset="0"/>
                </a:rPr>
                <a:t>  somehow modifies s</a:t>
              </a:r>
            </a:p>
            <a:p>
              <a:r>
                <a:rPr lang="en-US" sz="1600" b="1">
                  <a:solidFill>
                    <a:schemeClr val="tx1"/>
                  </a:solidFill>
                  <a:latin typeface="Courier New" panose="02070309020205020404" pitchFamily="49" charset="0"/>
                  <a:cs typeface="Courier New" panose="02070309020205020404" pitchFamily="49" charset="0"/>
                </a:rPr>
                <a:t>    ensures valid_sol(s);</a:t>
              </a:r>
            </a:p>
            <a:p>
              <a:r>
                <a:rPr lang="en-US" sz="1600" b="1">
                  <a:solidFill>
                    <a:schemeClr val="tx1"/>
                  </a:solidFill>
                  <a:latin typeface="Courier New" panose="02070309020205020404" pitchFamily="49" charset="0"/>
                  <a:cs typeface="Courier New" panose="02070309020205020404" pitchFamily="49" charset="0"/>
                </a:rPr>
                <a:t>  print_sol(s);</a:t>
              </a:r>
            </a:p>
            <a:p>
              <a:r>
                <a:rPr lang="en-US" sz="1600" b="1">
                  <a:solidFill>
                    <a:schemeClr val="tx1"/>
                  </a:solidFill>
                  <a:latin typeface="Courier New" panose="02070309020205020404" pitchFamily="49" charset="0"/>
                  <a:cs typeface="Courier New" panose="02070309020205020404" pitchFamily="49" charset="0"/>
                </a:rPr>
                <a:t>}</a:t>
              </a:r>
            </a:p>
          </p:txBody>
        </p:sp>
        <p:sp>
          <p:nvSpPr>
            <p:cNvPr id="10" name="Rectangle: Rounded Corners 9">
              <a:extLst>
                <a:ext uri="{FF2B5EF4-FFF2-40B4-BE49-F238E27FC236}">
                  <a16:creationId xmlns:a16="http://schemas.microsoft.com/office/drawing/2014/main" id="{2D565434-CB0B-411E-A473-49062B12E170}"/>
                </a:ext>
              </a:extLst>
            </p:cNvPr>
            <p:cNvSpPr/>
            <p:nvPr/>
          </p:nvSpPr>
          <p:spPr>
            <a:xfrm>
              <a:off x="3740409" y="1448003"/>
              <a:ext cx="1787382"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Implementation</a:t>
              </a:r>
            </a:p>
          </p:txBody>
        </p:sp>
        <p:sp>
          <p:nvSpPr>
            <p:cNvPr id="11" name="Rectangle: Rounded Corners 10">
              <a:extLst>
                <a:ext uri="{FF2B5EF4-FFF2-40B4-BE49-F238E27FC236}">
                  <a16:creationId xmlns:a16="http://schemas.microsoft.com/office/drawing/2014/main" id="{35B6181E-CD2E-4134-92A5-7372F75A59DB}"/>
                </a:ext>
              </a:extLst>
            </p:cNvPr>
            <p:cNvSpPr/>
            <p:nvPr/>
          </p:nvSpPr>
          <p:spPr>
            <a:xfrm>
              <a:off x="7469659" y="1448003"/>
              <a:ext cx="1577050"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Specification</a:t>
              </a:r>
            </a:p>
          </p:txBody>
        </p:sp>
      </p:grpSp>
      <p:sp>
        <p:nvSpPr>
          <p:cNvPr id="14" name="Speech Bubble: Rectangle with Corners Rounded 13">
            <a:extLst>
              <a:ext uri="{FF2B5EF4-FFF2-40B4-BE49-F238E27FC236}">
                <a16:creationId xmlns:a16="http://schemas.microsoft.com/office/drawing/2014/main" id="{6997C0C8-E977-407E-80F1-EBC4C94DE2E9}"/>
              </a:ext>
            </a:extLst>
          </p:cNvPr>
          <p:cNvSpPr/>
          <p:nvPr/>
        </p:nvSpPr>
        <p:spPr>
          <a:xfrm>
            <a:off x="431983" y="1976039"/>
            <a:ext cx="1833046" cy="926552"/>
          </a:xfrm>
          <a:prstGeom prst="wedgeRoundRectCallout">
            <a:avLst>
              <a:gd name="adj1" fmla="val 64727"/>
              <a:gd name="adj2" fmla="val 9216"/>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To be compiled and executed</a:t>
            </a:r>
          </a:p>
        </p:txBody>
      </p:sp>
      <p:sp>
        <p:nvSpPr>
          <p:cNvPr id="15" name="Speech Bubble: Rectangle with Corners Rounded 14">
            <a:extLst>
              <a:ext uri="{FF2B5EF4-FFF2-40B4-BE49-F238E27FC236}">
                <a16:creationId xmlns:a16="http://schemas.microsoft.com/office/drawing/2014/main" id="{4F60E8BC-02C8-4831-BEEF-77C80CE991E3}"/>
              </a:ext>
            </a:extLst>
          </p:cNvPr>
          <p:cNvSpPr/>
          <p:nvPr/>
        </p:nvSpPr>
        <p:spPr>
          <a:xfrm>
            <a:off x="10232875" y="1793933"/>
            <a:ext cx="1652021" cy="710567"/>
          </a:xfrm>
          <a:prstGeom prst="wedgeRoundRectCallout">
            <a:avLst>
              <a:gd name="adj1" fmla="val -69365"/>
              <a:gd name="adj2" fmla="val 10121"/>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For human appraisal</a:t>
            </a:r>
          </a:p>
        </p:txBody>
      </p:sp>
    </p:spTree>
    <p:custDataLst>
      <p:tags r:id="rId1"/>
    </p:custDataLst>
    <p:extLst>
      <p:ext uri="{BB962C8B-B14F-4D97-AF65-F5344CB8AC3E}">
        <p14:creationId xmlns:p14="http://schemas.microsoft.com/office/powerpoint/2010/main" val="64641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EBC56-A12B-47FA-BA0B-4E35B2F80AF6}"/>
              </a:ext>
            </a:extLst>
          </p:cNvPr>
          <p:cNvSpPr>
            <a:spLocks noGrp="1"/>
          </p:cNvSpPr>
          <p:nvPr>
            <p:ph type="title"/>
          </p:nvPr>
        </p:nvSpPr>
        <p:spPr/>
        <p:txBody>
          <a:bodyPr/>
          <a:lstStyle/>
          <a:p>
            <a:r>
              <a:rPr lang="en-US"/>
              <a:t>Overview of Armada usage</a:t>
            </a:r>
          </a:p>
        </p:txBody>
      </p:sp>
      <p:sp>
        <p:nvSpPr>
          <p:cNvPr id="12" name="Rectangle: Rounded Corners 11">
            <a:extLst>
              <a:ext uri="{FF2B5EF4-FFF2-40B4-BE49-F238E27FC236}">
                <a16:creationId xmlns:a16="http://schemas.microsoft.com/office/drawing/2014/main" id="{847B6A56-2C67-4AFD-BCBC-5777C99C2A5D}"/>
              </a:ext>
            </a:extLst>
          </p:cNvPr>
          <p:cNvSpPr/>
          <p:nvPr/>
        </p:nvSpPr>
        <p:spPr>
          <a:xfrm>
            <a:off x="612777" y="1826873"/>
            <a:ext cx="3959112" cy="145925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Language has features useful for high-performance, concurrent code</a:t>
            </a:r>
          </a:p>
        </p:txBody>
      </p:sp>
      <p:sp>
        <p:nvSpPr>
          <p:cNvPr id="5" name="Rectangle 4">
            <a:extLst>
              <a:ext uri="{FF2B5EF4-FFF2-40B4-BE49-F238E27FC236}">
                <a16:creationId xmlns:a16="http://schemas.microsoft.com/office/drawing/2014/main" id="{EE719EF1-C8C8-4F30-8719-B40D140A9188}"/>
              </a:ext>
            </a:extLst>
          </p:cNvPr>
          <p:cNvSpPr/>
          <p:nvPr/>
        </p:nvSpPr>
        <p:spPr>
          <a:xfrm>
            <a:off x="421014" y="5348287"/>
            <a:ext cx="4259480" cy="396236"/>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tid := create_thread worker();</a:t>
            </a:r>
          </a:p>
        </p:txBody>
      </p:sp>
      <p:sp>
        <p:nvSpPr>
          <p:cNvPr id="6" name="Rectangle 5">
            <a:extLst>
              <a:ext uri="{FF2B5EF4-FFF2-40B4-BE49-F238E27FC236}">
                <a16:creationId xmlns:a16="http://schemas.microsoft.com/office/drawing/2014/main" id="{8B0323CF-AAE3-4B43-86E1-38908CDD087D}"/>
              </a:ext>
            </a:extLst>
          </p:cNvPr>
          <p:cNvSpPr/>
          <p:nvPr/>
        </p:nvSpPr>
        <p:spPr>
          <a:xfrm>
            <a:off x="421014" y="3429000"/>
            <a:ext cx="4259480" cy="396236"/>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var p:ptr&lt;int32&gt;;</a:t>
            </a:r>
          </a:p>
        </p:txBody>
      </p:sp>
      <p:sp>
        <p:nvSpPr>
          <p:cNvPr id="8" name="Rectangle 7">
            <a:extLst>
              <a:ext uri="{FF2B5EF4-FFF2-40B4-BE49-F238E27FC236}">
                <a16:creationId xmlns:a16="http://schemas.microsoft.com/office/drawing/2014/main" id="{28FAD0F6-FA30-44D7-B30C-3B8594C8A869}"/>
              </a:ext>
            </a:extLst>
          </p:cNvPr>
          <p:cNvSpPr/>
          <p:nvPr/>
        </p:nvSpPr>
        <p:spPr>
          <a:xfrm>
            <a:off x="421014" y="3895942"/>
            <a:ext cx="4259480" cy="1359209"/>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struct S1 {</a:t>
            </a:r>
          </a:p>
          <a:p>
            <a:r>
              <a:rPr lang="en-US" sz="1600" b="1">
                <a:solidFill>
                  <a:schemeClr val="tx1"/>
                </a:solidFill>
                <a:latin typeface="Courier New" panose="02070309020205020404" pitchFamily="49" charset="0"/>
                <a:cs typeface="Courier New" panose="02070309020205020404" pitchFamily="49" charset="0"/>
              </a:rPr>
              <a:t>  var x:int32[4];</a:t>
            </a:r>
          </a:p>
          <a:p>
            <a:r>
              <a:rPr lang="en-US" sz="1600" b="1">
                <a:solidFill>
                  <a:schemeClr val="tx1"/>
                </a:solidFill>
                <a:latin typeface="Courier New" panose="02070309020205020404" pitchFamily="49" charset="0"/>
                <a:cs typeface="Courier New" panose="02070309020205020404" pitchFamily="49" charset="0"/>
              </a:rPr>
              <a:t>  var y:uint32[8];</a:t>
            </a:r>
          </a:p>
          <a:p>
            <a:r>
              <a:rPr lang="en-US" sz="1600" b="1">
                <a:solidFill>
                  <a:schemeClr val="tx1"/>
                </a:solidFill>
                <a:latin typeface="Courier New" panose="02070309020205020404" pitchFamily="49" charset="0"/>
                <a:cs typeface="Courier New" panose="02070309020205020404" pitchFamily="49" charset="0"/>
              </a:rPr>
              <a:t>  var s:S2;</a:t>
            </a:r>
          </a:p>
          <a:p>
            <a:r>
              <a:rPr lang="en-US" sz="1600" b="1">
                <a:solidFill>
                  <a:schemeClr val="tx1"/>
                </a:solidFill>
                <a:latin typeface="Courier New" panose="02070309020205020404" pitchFamily="49" charset="0"/>
                <a:cs typeface="Courier New" panose="02070309020205020404" pitchFamily="49" charset="0"/>
              </a:rPr>
              <a:t>}</a:t>
            </a:r>
          </a:p>
        </p:txBody>
      </p:sp>
      <p:grpSp>
        <p:nvGrpSpPr>
          <p:cNvPr id="25" name="Group 24">
            <a:extLst>
              <a:ext uri="{FF2B5EF4-FFF2-40B4-BE49-F238E27FC236}">
                <a16:creationId xmlns:a16="http://schemas.microsoft.com/office/drawing/2014/main" id="{7376A5A7-E814-42E7-A170-C5BBB1DDA595}"/>
              </a:ext>
            </a:extLst>
          </p:cNvPr>
          <p:cNvGrpSpPr/>
          <p:nvPr/>
        </p:nvGrpSpPr>
        <p:grpSpPr>
          <a:xfrm>
            <a:off x="2341173" y="1448003"/>
            <a:ext cx="8390178" cy="4685345"/>
            <a:chOff x="2341173" y="1448003"/>
            <a:chExt cx="8390178" cy="4685345"/>
          </a:xfrm>
        </p:grpSpPr>
        <p:sp>
          <p:nvSpPr>
            <p:cNvPr id="21" name="Rectangle 20">
              <a:extLst>
                <a:ext uri="{FF2B5EF4-FFF2-40B4-BE49-F238E27FC236}">
                  <a16:creationId xmlns:a16="http://schemas.microsoft.com/office/drawing/2014/main" id="{59997703-BBBB-4A01-8AC9-DD058D998EC5}"/>
                </a:ext>
              </a:extLst>
            </p:cNvPr>
            <p:cNvSpPr/>
            <p:nvPr/>
          </p:nvSpPr>
          <p:spPr>
            <a:xfrm>
              <a:off x="2341173" y="1717211"/>
              <a:ext cx="4585855" cy="4416137"/>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worker()</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 create_thread worker();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2" name="Rectangle 21">
              <a:extLst>
                <a:ext uri="{FF2B5EF4-FFF2-40B4-BE49-F238E27FC236}">
                  <a16:creationId xmlns:a16="http://schemas.microsoft.com/office/drawing/2014/main" id="{37B6D727-E059-4A4E-B438-940BBC892AFA}"/>
                </a:ext>
              </a:extLst>
            </p:cNvPr>
            <p:cNvSpPr/>
            <p:nvPr/>
          </p:nvSpPr>
          <p:spPr>
            <a:xfrm>
              <a:off x="7210911" y="1737336"/>
              <a:ext cx="3520440" cy="1865376"/>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var s:Solution;</a:t>
              </a:r>
            </a:p>
            <a:p>
              <a:r>
                <a:rPr lang="en-US" sz="1600" b="1">
                  <a:solidFill>
                    <a:schemeClr val="tx1"/>
                  </a:solidFill>
                  <a:latin typeface="Courier New" panose="02070309020205020404" pitchFamily="49" charset="0"/>
                  <a:cs typeface="Courier New" panose="02070309020205020404" pitchFamily="49" charset="0"/>
                </a:rPr>
                <a:t>  somehow modifies s</a:t>
              </a:r>
            </a:p>
            <a:p>
              <a:r>
                <a:rPr lang="en-US" sz="1600" b="1">
                  <a:solidFill>
                    <a:schemeClr val="tx1"/>
                  </a:solidFill>
                  <a:latin typeface="Courier New" panose="02070309020205020404" pitchFamily="49" charset="0"/>
                  <a:cs typeface="Courier New" panose="02070309020205020404" pitchFamily="49" charset="0"/>
                </a:rPr>
                <a:t>    ensures valid_sol(s);</a:t>
              </a:r>
            </a:p>
            <a:p>
              <a:r>
                <a:rPr lang="en-US" sz="1600" b="1">
                  <a:solidFill>
                    <a:schemeClr val="tx1"/>
                  </a:solidFill>
                  <a:latin typeface="Courier New" panose="02070309020205020404" pitchFamily="49" charset="0"/>
                  <a:cs typeface="Courier New" panose="02070309020205020404" pitchFamily="49" charset="0"/>
                </a:rPr>
                <a:t>  print_sol(s);</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3" name="Rectangle: Rounded Corners 22">
              <a:extLst>
                <a:ext uri="{FF2B5EF4-FFF2-40B4-BE49-F238E27FC236}">
                  <a16:creationId xmlns:a16="http://schemas.microsoft.com/office/drawing/2014/main" id="{F98ABE92-D2B5-44BB-9887-CE2138931CF1}"/>
                </a:ext>
              </a:extLst>
            </p:cNvPr>
            <p:cNvSpPr/>
            <p:nvPr/>
          </p:nvSpPr>
          <p:spPr>
            <a:xfrm>
              <a:off x="3740409" y="1448003"/>
              <a:ext cx="1787382"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Implementation</a:t>
              </a:r>
            </a:p>
          </p:txBody>
        </p:sp>
        <p:sp>
          <p:nvSpPr>
            <p:cNvPr id="24" name="Rectangle: Rounded Corners 23">
              <a:extLst>
                <a:ext uri="{FF2B5EF4-FFF2-40B4-BE49-F238E27FC236}">
                  <a16:creationId xmlns:a16="http://schemas.microsoft.com/office/drawing/2014/main" id="{2333008D-5D62-452B-81C9-2691F875FA67}"/>
                </a:ext>
              </a:extLst>
            </p:cNvPr>
            <p:cNvSpPr/>
            <p:nvPr/>
          </p:nvSpPr>
          <p:spPr>
            <a:xfrm>
              <a:off x="7469659" y="1448003"/>
              <a:ext cx="1577050"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Specification</a:t>
              </a:r>
            </a:p>
          </p:txBody>
        </p:sp>
      </p:grpSp>
    </p:spTree>
    <p:custDataLst>
      <p:tags r:id="rId1"/>
    </p:custDataLst>
    <p:extLst>
      <p:ext uri="{BB962C8B-B14F-4D97-AF65-F5344CB8AC3E}">
        <p14:creationId xmlns:p14="http://schemas.microsoft.com/office/powerpoint/2010/main" val="3893280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withEffect">
                                  <p:stCondLst>
                                    <p:cond delay="0"/>
                                  </p:stCondLst>
                                  <p:childTnLst>
                                    <p:animMotion origin="layout" path="M 2.29167E-6 2.22222E-6 L 0.21067 0.00347 " pathEditMode="relative" rAng="0" ptsTypes="AA">
                                      <p:cBhvr>
                                        <p:cTn id="6" dur="1000" fill="hold"/>
                                        <p:tgtEl>
                                          <p:spTgt spid="25"/>
                                        </p:tgtEl>
                                        <p:attrNameLst>
                                          <p:attrName>ppt_x</p:attrName>
                                          <p:attrName>ppt_y</p:attrName>
                                        </p:attrNameLst>
                                      </p:cBhvr>
                                      <p:rCtr x="10534" y="162"/>
                                    </p:animMotion>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0"/>
                                          </p:stCondLst>
                                        </p:cTn>
                                        <p:tgtEl>
                                          <p:spTgt spid="12"/>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 grpId="0" animBg="1"/>
      <p:bldP spid="6"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FB2F7B54-180C-49C7-A497-9D7678131CBB}"/>
              </a:ext>
            </a:extLst>
          </p:cNvPr>
          <p:cNvGrpSpPr/>
          <p:nvPr/>
        </p:nvGrpSpPr>
        <p:grpSpPr>
          <a:xfrm>
            <a:off x="4805259" y="1401130"/>
            <a:ext cx="8390178" cy="4685345"/>
            <a:chOff x="2341173" y="1448003"/>
            <a:chExt cx="8390178" cy="4685345"/>
          </a:xfrm>
        </p:grpSpPr>
        <p:sp>
          <p:nvSpPr>
            <p:cNvPr id="22" name="Rectangle 21">
              <a:extLst>
                <a:ext uri="{FF2B5EF4-FFF2-40B4-BE49-F238E27FC236}">
                  <a16:creationId xmlns:a16="http://schemas.microsoft.com/office/drawing/2014/main" id="{FD78224D-17AF-444A-BB17-E4822D7E1CC0}"/>
                </a:ext>
              </a:extLst>
            </p:cNvPr>
            <p:cNvSpPr/>
            <p:nvPr/>
          </p:nvSpPr>
          <p:spPr>
            <a:xfrm>
              <a:off x="2341173" y="1717211"/>
              <a:ext cx="4585855" cy="4416137"/>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worker()</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 create_thread worker();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3" name="Rectangle 22">
              <a:extLst>
                <a:ext uri="{FF2B5EF4-FFF2-40B4-BE49-F238E27FC236}">
                  <a16:creationId xmlns:a16="http://schemas.microsoft.com/office/drawing/2014/main" id="{063685D7-F878-42C1-BDD6-7AD76D2776AE}"/>
                </a:ext>
              </a:extLst>
            </p:cNvPr>
            <p:cNvSpPr/>
            <p:nvPr/>
          </p:nvSpPr>
          <p:spPr>
            <a:xfrm>
              <a:off x="7210911" y="1737336"/>
              <a:ext cx="3520440" cy="1865376"/>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var s:Solution;</a:t>
              </a:r>
            </a:p>
            <a:p>
              <a:r>
                <a:rPr lang="en-US" sz="1600" b="1">
                  <a:solidFill>
                    <a:schemeClr val="tx1"/>
                  </a:solidFill>
                  <a:latin typeface="Courier New" panose="02070309020205020404" pitchFamily="49" charset="0"/>
                  <a:cs typeface="Courier New" panose="02070309020205020404" pitchFamily="49" charset="0"/>
                </a:rPr>
                <a:t>  somehow modifies s</a:t>
              </a:r>
            </a:p>
            <a:p>
              <a:r>
                <a:rPr lang="en-US" sz="1600" b="1">
                  <a:solidFill>
                    <a:schemeClr val="tx1"/>
                  </a:solidFill>
                  <a:latin typeface="Courier New" panose="02070309020205020404" pitchFamily="49" charset="0"/>
                  <a:cs typeface="Courier New" panose="02070309020205020404" pitchFamily="49" charset="0"/>
                </a:rPr>
                <a:t>    ensures valid_sol(s);</a:t>
              </a:r>
            </a:p>
            <a:p>
              <a:r>
                <a:rPr lang="en-US" sz="1600" b="1">
                  <a:solidFill>
                    <a:schemeClr val="tx1"/>
                  </a:solidFill>
                  <a:latin typeface="Courier New" panose="02070309020205020404" pitchFamily="49" charset="0"/>
                  <a:cs typeface="Courier New" panose="02070309020205020404" pitchFamily="49" charset="0"/>
                </a:rPr>
                <a:t>  print_sol(s);</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4" name="Rectangle: Rounded Corners 23">
              <a:extLst>
                <a:ext uri="{FF2B5EF4-FFF2-40B4-BE49-F238E27FC236}">
                  <a16:creationId xmlns:a16="http://schemas.microsoft.com/office/drawing/2014/main" id="{48B92AC5-1D4C-4958-9ED5-837AE1CDC476}"/>
                </a:ext>
              </a:extLst>
            </p:cNvPr>
            <p:cNvSpPr/>
            <p:nvPr/>
          </p:nvSpPr>
          <p:spPr>
            <a:xfrm>
              <a:off x="3740409" y="1448003"/>
              <a:ext cx="1787382"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Implementation</a:t>
              </a:r>
            </a:p>
          </p:txBody>
        </p:sp>
        <p:sp>
          <p:nvSpPr>
            <p:cNvPr id="25" name="Rectangle: Rounded Corners 24">
              <a:extLst>
                <a:ext uri="{FF2B5EF4-FFF2-40B4-BE49-F238E27FC236}">
                  <a16:creationId xmlns:a16="http://schemas.microsoft.com/office/drawing/2014/main" id="{95663D04-3610-49A2-994A-6ABA076B8F9B}"/>
                </a:ext>
              </a:extLst>
            </p:cNvPr>
            <p:cNvSpPr/>
            <p:nvPr/>
          </p:nvSpPr>
          <p:spPr>
            <a:xfrm>
              <a:off x="7469659" y="1448003"/>
              <a:ext cx="1577050"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Specification</a:t>
              </a:r>
            </a:p>
          </p:txBody>
        </p:sp>
      </p:grpSp>
      <p:sp>
        <p:nvSpPr>
          <p:cNvPr id="2" name="Title 1">
            <a:extLst>
              <a:ext uri="{FF2B5EF4-FFF2-40B4-BE49-F238E27FC236}">
                <a16:creationId xmlns:a16="http://schemas.microsoft.com/office/drawing/2014/main" id="{D5FEBC56-A12B-47FA-BA0B-4E35B2F80AF6}"/>
              </a:ext>
            </a:extLst>
          </p:cNvPr>
          <p:cNvSpPr>
            <a:spLocks noGrp="1"/>
          </p:cNvSpPr>
          <p:nvPr>
            <p:ph type="title"/>
          </p:nvPr>
        </p:nvSpPr>
        <p:spPr/>
        <p:txBody>
          <a:bodyPr/>
          <a:lstStyle/>
          <a:p>
            <a:r>
              <a:rPr lang="en-US"/>
              <a:t>Overview of Armada usage</a:t>
            </a:r>
          </a:p>
        </p:txBody>
      </p:sp>
      <p:sp>
        <p:nvSpPr>
          <p:cNvPr id="13" name="Rectangle: Rounded Corners 12">
            <a:extLst>
              <a:ext uri="{FF2B5EF4-FFF2-40B4-BE49-F238E27FC236}">
                <a16:creationId xmlns:a16="http://schemas.microsoft.com/office/drawing/2014/main" id="{D6D6C0E8-5683-4831-A348-388717026722}"/>
              </a:ext>
            </a:extLst>
          </p:cNvPr>
          <p:cNvSpPr/>
          <p:nvPr/>
        </p:nvSpPr>
        <p:spPr>
          <a:xfrm>
            <a:off x="8061507" y="1115753"/>
            <a:ext cx="3708036" cy="95328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Non-compilable features are usable in specs</a:t>
            </a:r>
          </a:p>
        </p:txBody>
      </p:sp>
      <p:sp>
        <p:nvSpPr>
          <p:cNvPr id="9" name="Rectangle 8">
            <a:extLst>
              <a:ext uri="{FF2B5EF4-FFF2-40B4-BE49-F238E27FC236}">
                <a16:creationId xmlns:a16="http://schemas.microsoft.com/office/drawing/2014/main" id="{42532C44-1DB3-472F-868E-FDCD77AD20E8}"/>
              </a:ext>
            </a:extLst>
          </p:cNvPr>
          <p:cNvSpPr/>
          <p:nvPr/>
        </p:nvSpPr>
        <p:spPr>
          <a:xfrm>
            <a:off x="6052771" y="4449724"/>
            <a:ext cx="3708036" cy="566495"/>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atomic { x := 3; y := 4; }</a:t>
            </a:r>
          </a:p>
        </p:txBody>
      </p:sp>
      <p:sp>
        <p:nvSpPr>
          <p:cNvPr id="16" name="Rectangle 15">
            <a:extLst>
              <a:ext uri="{FF2B5EF4-FFF2-40B4-BE49-F238E27FC236}">
                <a16:creationId xmlns:a16="http://schemas.microsoft.com/office/drawing/2014/main" id="{0D0834A6-C918-41E1-B629-1A4687998639}"/>
              </a:ext>
            </a:extLst>
          </p:cNvPr>
          <p:cNvSpPr/>
          <p:nvPr/>
        </p:nvSpPr>
        <p:spPr>
          <a:xfrm>
            <a:off x="6052771" y="5083076"/>
            <a:ext cx="3708036" cy="566495"/>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x ::= 3; /* immediately</a:t>
            </a:r>
          </a:p>
          <a:p>
            <a:r>
              <a:rPr lang="en-US" sz="1600" b="1">
                <a:solidFill>
                  <a:schemeClr val="tx1"/>
                </a:solidFill>
                <a:latin typeface="Courier New" panose="02070309020205020404" pitchFamily="49" charset="0"/>
                <a:cs typeface="Courier New" panose="02070309020205020404" pitchFamily="49" charset="0"/>
              </a:rPr>
              <a:t>         visible to all */</a:t>
            </a:r>
          </a:p>
        </p:txBody>
      </p:sp>
      <p:sp>
        <p:nvSpPr>
          <p:cNvPr id="19" name="Rectangle 18">
            <a:extLst>
              <a:ext uri="{FF2B5EF4-FFF2-40B4-BE49-F238E27FC236}">
                <a16:creationId xmlns:a16="http://schemas.microsoft.com/office/drawing/2014/main" id="{3CB04BF8-C45F-4FA6-8FA9-026E0AB4E59F}"/>
              </a:ext>
            </a:extLst>
          </p:cNvPr>
          <p:cNvSpPr/>
          <p:nvPr/>
        </p:nvSpPr>
        <p:spPr>
          <a:xfrm>
            <a:off x="6052771" y="3638791"/>
            <a:ext cx="3708036" cy="744076"/>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nb-NO" sz="1600" b="1">
                <a:solidFill>
                  <a:schemeClr val="tx1"/>
                </a:solidFill>
                <a:latin typeface="Courier New" panose="02070309020205020404" pitchFamily="49" charset="0"/>
                <a:cs typeface="Courier New" panose="02070309020205020404" pitchFamily="49" charset="0"/>
              </a:rPr>
              <a:t>var s:iset&lt;int&gt; :=</a:t>
            </a:r>
          </a:p>
          <a:p>
            <a:r>
              <a:rPr lang="nb-NO" sz="1600" b="1">
                <a:solidFill>
                  <a:schemeClr val="tx1"/>
                </a:solidFill>
                <a:latin typeface="Courier New" panose="02070309020205020404" pitchFamily="49" charset="0"/>
                <a:cs typeface="Courier New" panose="02070309020205020404" pitchFamily="49" charset="0"/>
              </a:rPr>
              <a:t>  iset n | true :: n * n;</a:t>
            </a:r>
            <a:endParaRPr lang="en-US" sz="1600" b="1">
              <a:solidFill>
                <a:schemeClr val="tx1"/>
              </a:solidFill>
              <a:latin typeface="Courier New" panose="02070309020205020404" pitchFamily="49" charset="0"/>
              <a:cs typeface="Courier New" panose="02070309020205020404" pitchFamily="49" charset="0"/>
            </a:endParaRPr>
          </a:p>
        </p:txBody>
      </p:sp>
      <p:sp>
        <p:nvSpPr>
          <p:cNvPr id="15" name="Speech Bubble: Rectangle with Corners Rounded 14">
            <a:extLst>
              <a:ext uri="{FF2B5EF4-FFF2-40B4-BE49-F238E27FC236}">
                <a16:creationId xmlns:a16="http://schemas.microsoft.com/office/drawing/2014/main" id="{14CDAED4-5E4F-405D-9308-AE5BA4E923CB}"/>
              </a:ext>
            </a:extLst>
          </p:cNvPr>
          <p:cNvSpPr/>
          <p:nvPr/>
        </p:nvSpPr>
        <p:spPr>
          <a:xfrm>
            <a:off x="2800238" y="3555839"/>
            <a:ext cx="2824784" cy="1325563"/>
          </a:xfrm>
          <a:prstGeom prst="wedgeRoundRectCallout">
            <a:avLst>
              <a:gd name="adj1" fmla="val 70362"/>
              <a:gd name="adj2" fmla="val -25079"/>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Unbounded-size integers and infinite sets, even though they can’t be compiled</a:t>
            </a:r>
          </a:p>
        </p:txBody>
      </p:sp>
      <p:sp>
        <p:nvSpPr>
          <p:cNvPr id="17" name="Speech Bubble: Rectangle with Corners Rounded 16">
            <a:extLst>
              <a:ext uri="{FF2B5EF4-FFF2-40B4-BE49-F238E27FC236}">
                <a16:creationId xmlns:a16="http://schemas.microsoft.com/office/drawing/2014/main" id="{B7F3D884-B446-43CB-A53D-5A76849F95AC}"/>
              </a:ext>
            </a:extLst>
          </p:cNvPr>
          <p:cNvSpPr/>
          <p:nvPr/>
        </p:nvSpPr>
        <p:spPr>
          <a:xfrm>
            <a:off x="2800238" y="4401703"/>
            <a:ext cx="2824784" cy="1325563"/>
          </a:xfrm>
          <a:prstGeom prst="wedgeRoundRectCallout">
            <a:avLst>
              <a:gd name="adj1" fmla="val 70362"/>
              <a:gd name="adj2" fmla="val -25079"/>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Blocks of code that can’t be interrupted by other threads, which hardware can’t enforce</a:t>
            </a:r>
          </a:p>
        </p:txBody>
      </p:sp>
      <p:sp>
        <p:nvSpPr>
          <p:cNvPr id="20" name="Speech Bubble: Rectangle with Corners Rounded 19">
            <a:extLst>
              <a:ext uri="{FF2B5EF4-FFF2-40B4-BE49-F238E27FC236}">
                <a16:creationId xmlns:a16="http://schemas.microsoft.com/office/drawing/2014/main" id="{8EF24BFE-1E96-48DD-B559-4D3A8FE560C7}"/>
              </a:ext>
            </a:extLst>
          </p:cNvPr>
          <p:cNvSpPr/>
          <p:nvPr/>
        </p:nvSpPr>
        <p:spPr>
          <a:xfrm>
            <a:off x="2800238" y="4905523"/>
            <a:ext cx="2824784" cy="1325563"/>
          </a:xfrm>
          <a:prstGeom prst="wedgeRoundRectCallout">
            <a:avLst>
              <a:gd name="adj1" fmla="val 70362"/>
              <a:gd name="adj2" fmla="val -25079"/>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Sequentially-consistent memory accesses, even though CPU uses x86-TSO</a:t>
            </a:r>
          </a:p>
        </p:txBody>
      </p:sp>
    </p:spTree>
    <p:custDataLst>
      <p:tags r:id="rId1"/>
    </p:custDataLst>
    <p:extLst>
      <p:ext uri="{BB962C8B-B14F-4D97-AF65-F5344CB8AC3E}">
        <p14:creationId xmlns:p14="http://schemas.microsoft.com/office/powerpoint/2010/main" val="3803445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withEffect">
                                  <p:stCondLst>
                                    <p:cond delay="0"/>
                                  </p:stCondLst>
                                  <p:childTnLst>
                                    <p:animMotion origin="layout" path="M -1.04167E-6 -3.33333E-6 L -0.34088 -0.00231 " pathEditMode="relative" rAng="0" ptsTypes="AA">
                                      <p:cBhvr>
                                        <p:cTn id="6" dur="1000" fill="hold"/>
                                        <p:tgtEl>
                                          <p:spTgt spid="26"/>
                                        </p:tgtEl>
                                        <p:attrNameLst>
                                          <p:attrName>ppt_x</p:attrName>
                                          <p:attrName>ppt_y</p:attrName>
                                        </p:attrNameLst>
                                      </p:cBhvr>
                                      <p:rCtr x="-17044" y="-116"/>
                                    </p:animMotion>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0"/>
                                          </p:stCondLst>
                                        </p:cTn>
                                        <p:tgtEl>
                                          <p:spTgt spid="1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par>
                                <p:cTn id="20" presetID="1" presetClass="exit" presetSubtype="0" fill="hold" grpId="1" nodeType="withEffect">
                                  <p:stCondLst>
                                    <p:cond delay="0"/>
                                  </p:stCondLst>
                                  <p:childTnLst>
                                    <p:set>
                                      <p:cBhvr>
                                        <p:cTn id="21" dur="1" fill="hold">
                                          <p:stCondLst>
                                            <p:cond delay="0"/>
                                          </p:stCondLst>
                                        </p:cTn>
                                        <p:tgtEl>
                                          <p:spTgt spid="15"/>
                                        </p:tgtEl>
                                        <p:attrNameLst>
                                          <p:attrName>style.visibility</p:attrName>
                                        </p:attrNameLst>
                                      </p:cBhvr>
                                      <p:to>
                                        <p:strVal val="hidden"/>
                                      </p:to>
                                    </p:set>
                                  </p:childTnLst>
                                </p:cTn>
                              </p:par>
                              <p:par>
                                <p:cTn id="22" presetID="1"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childTnLst>
                                </p:cTn>
                              </p:par>
                              <p:par>
                                <p:cTn id="28" presetID="1" presetClass="exit" presetSubtype="0" fill="hold" grpId="1" nodeType="withEffect">
                                  <p:stCondLst>
                                    <p:cond delay="0"/>
                                  </p:stCondLst>
                                  <p:childTnLst>
                                    <p:set>
                                      <p:cBhvr>
                                        <p:cTn id="29" dur="1" fill="hold">
                                          <p:stCondLst>
                                            <p:cond delay="0"/>
                                          </p:stCondLst>
                                        </p:cTn>
                                        <p:tgtEl>
                                          <p:spTgt spid="17"/>
                                        </p:tgtEl>
                                        <p:attrNameLst>
                                          <p:attrName>style.visibility</p:attrName>
                                        </p:attrNameLst>
                                      </p:cBhvr>
                                      <p:to>
                                        <p:strVal val="hidden"/>
                                      </p:to>
                                    </p:set>
                                  </p:childTnLst>
                                </p:cTn>
                              </p:par>
                              <p:par>
                                <p:cTn id="30" presetID="1" presetClass="entr" presetSubtype="0"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9" grpId="0" animBg="1"/>
      <p:bldP spid="16" grpId="0" animBg="1"/>
      <p:bldP spid="19" grpId="0" animBg="1"/>
      <p:bldP spid="15" grpId="0" animBg="1"/>
      <p:bldP spid="15" grpId="1" animBg="1"/>
      <p:bldP spid="17" grpId="0" animBg="1"/>
      <p:bldP spid="17" grpId="1"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EBC56-A12B-47FA-BA0B-4E35B2F80AF6}"/>
              </a:ext>
            </a:extLst>
          </p:cNvPr>
          <p:cNvSpPr>
            <a:spLocks noGrp="1"/>
          </p:cNvSpPr>
          <p:nvPr>
            <p:ph type="title"/>
          </p:nvPr>
        </p:nvSpPr>
        <p:spPr/>
        <p:txBody>
          <a:bodyPr/>
          <a:lstStyle/>
          <a:p>
            <a:r>
              <a:rPr lang="en-US"/>
              <a:t>Overview of Armada usage</a:t>
            </a:r>
          </a:p>
        </p:txBody>
      </p:sp>
      <p:grpSp>
        <p:nvGrpSpPr>
          <p:cNvPr id="6" name="Group 5">
            <a:extLst>
              <a:ext uri="{FF2B5EF4-FFF2-40B4-BE49-F238E27FC236}">
                <a16:creationId xmlns:a16="http://schemas.microsoft.com/office/drawing/2014/main" id="{AAF10C50-8D6D-4966-B5D3-9BD13F4372EE}"/>
              </a:ext>
            </a:extLst>
          </p:cNvPr>
          <p:cNvGrpSpPr/>
          <p:nvPr/>
        </p:nvGrpSpPr>
        <p:grpSpPr>
          <a:xfrm>
            <a:off x="731448" y="1457528"/>
            <a:ext cx="8390178" cy="4685345"/>
            <a:chOff x="2341173" y="1448003"/>
            <a:chExt cx="8390178" cy="4685345"/>
          </a:xfrm>
        </p:grpSpPr>
        <p:sp>
          <p:nvSpPr>
            <p:cNvPr id="17" name="Rectangle 16">
              <a:extLst>
                <a:ext uri="{FF2B5EF4-FFF2-40B4-BE49-F238E27FC236}">
                  <a16:creationId xmlns:a16="http://schemas.microsoft.com/office/drawing/2014/main" id="{8F57B996-4B7C-4CDB-9B5D-B31BDFC2B7DE}"/>
                </a:ext>
              </a:extLst>
            </p:cNvPr>
            <p:cNvSpPr/>
            <p:nvPr/>
          </p:nvSpPr>
          <p:spPr>
            <a:xfrm>
              <a:off x="2341173" y="1717211"/>
              <a:ext cx="4585855" cy="4416137"/>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worker()</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 create_thread worker();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0" name="Rectangle 19">
              <a:extLst>
                <a:ext uri="{FF2B5EF4-FFF2-40B4-BE49-F238E27FC236}">
                  <a16:creationId xmlns:a16="http://schemas.microsoft.com/office/drawing/2014/main" id="{919F3337-A7B2-43DA-B2D6-8197D0E57FFB}"/>
                </a:ext>
              </a:extLst>
            </p:cNvPr>
            <p:cNvSpPr/>
            <p:nvPr/>
          </p:nvSpPr>
          <p:spPr>
            <a:xfrm>
              <a:off x="7210911" y="1737336"/>
              <a:ext cx="3520440" cy="1865376"/>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r>
                <a:rPr lang="en-US" sz="1600" b="1">
                  <a:solidFill>
                    <a:schemeClr val="tx1"/>
                  </a:solidFill>
                  <a:latin typeface="Courier New" panose="02070309020205020404" pitchFamily="49" charset="0"/>
                  <a:cs typeface="Courier New" panose="02070309020205020404" pitchFamily="49" charset="0"/>
                </a:rPr>
                <a:t>method main()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var s:Solution;</a:t>
              </a:r>
            </a:p>
            <a:p>
              <a:r>
                <a:rPr lang="en-US" sz="1600" b="1">
                  <a:solidFill>
                    <a:schemeClr val="tx1"/>
                  </a:solidFill>
                  <a:latin typeface="Courier New" panose="02070309020205020404" pitchFamily="49" charset="0"/>
                  <a:cs typeface="Courier New" panose="02070309020205020404" pitchFamily="49" charset="0"/>
                </a:rPr>
                <a:t>  somehow modifies s</a:t>
              </a:r>
            </a:p>
            <a:p>
              <a:r>
                <a:rPr lang="en-US" sz="1600" b="1">
                  <a:solidFill>
                    <a:schemeClr val="tx1"/>
                  </a:solidFill>
                  <a:latin typeface="Courier New" panose="02070309020205020404" pitchFamily="49" charset="0"/>
                  <a:cs typeface="Courier New" panose="02070309020205020404" pitchFamily="49" charset="0"/>
                </a:rPr>
                <a:t>    ensures valid_sol(s);</a:t>
              </a:r>
            </a:p>
            <a:p>
              <a:r>
                <a:rPr lang="en-US" sz="1600" b="1">
                  <a:solidFill>
                    <a:schemeClr val="tx1"/>
                  </a:solidFill>
                  <a:latin typeface="Courier New" panose="02070309020205020404" pitchFamily="49" charset="0"/>
                  <a:cs typeface="Courier New" panose="02070309020205020404" pitchFamily="49" charset="0"/>
                </a:rPr>
                <a:t>  print_sol(s);</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1" name="Rectangle: Rounded Corners 20">
              <a:extLst>
                <a:ext uri="{FF2B5EF4-FFF2-40B4-BE49-F238E27FC236}">
                  <a16:creationId xmlns:a16="http://schemas.microsoft.com/office/drawing/2014/main" id="{6F366933-B88A-4A96-AA06-A4DDAA5A24A6}"/>
                </a:ext>
              </a:extLst>
            </p:cNvPr>
            <p:cNvSpPr/>
            <p:nvPr/>
          </p:nvSpPr>
          <p:spPr>
            <a:xfrm>
              <a:off x="3740409" y="1448003"/>
              <a:ext cx="1787382"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Implementation</a:t>
              </a:r>
            </a:p>
          </p:txBody>
        </p:sp>
        <p:sp>
          <p:nvSpPr>
            <p:cNvPr id="22" name="Rectangle: Rounded Corners 21">
              <a:extLst>
                <a:ext uri="{FF2B5EF4-FFF2-40B4-BE49-F238E27FC236}">
                  <a16:creationId xmlns:a16="http://schemas.microsoft.com/office/drawing/2014/main" id="{9F34CC00-6846-402C-B68D-54F890D79FBF}"/>
                </a:ext>
              </a:extLst>
            </p:cNvPr>
            <p:cNvSpPr/>
            <p:nvPr/>
          </p:nvSpPr>
          <p:spPr>
            <a:xfrm>
              <a:off x="7469659" y="1448003"/>
              <a:ext cx="1577050" cy="34593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Specification</a:t>
              </a:r>
            </a:p>
          </p:txBody>
        </p:sp>
      </p:grpSp>
      <p:sp>
        <p:nvSpPr>
          <p:cNvPr id="14" name="Arrow: Right 13">
            <a:extLst>
              <a:ext uri="{FF2B5EF4-FFF2-40B4-BE49-F238E27FC236}">
                <a16:creationId xmlns:a16="http://schemas.microsoft.com/office/drawing/2014/main" id="{C246B808-0FE5-48A6-8F18-85468B859200}"/>
              </a:ext>
            </a:extLst>
          </p:cNvPr>
          <p:cNvSpPr/>
          <p:nvPr/>
        </p:nvSpPr>
        <p:spPr>
          <a:xfrm rot="19435997">
            <a:off x="4479615" y="3834452"/>
            <a:ext cx="4144241" cy="175879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solidFill>
                  <a:schemeClr val="tx1"/>
                </a:solidFill>
              </a:rPr>
              <a:t>prove </a:t>
            </a:r>
            <a:r>
              <a:rPr lang="en-US" b="1" i="1">
                <a:solidFill>
                  <a:srgbClr val="002060"/>
                </a:solidFill>
              </a:rPr>
              <a:t>refinement</a:t>
            </a:r>
            <a:endParaRPr lang="en-US">
              <a:solidFill>
                <a:schemeClr val="tx1"/>
              </a:solidFill>
            </a:endParaRPr>
          </a:p>
          <a:p>
            <a:pPr algn="ctr"/>
            <a:r>
              <a:rPr lang="en-US">
                <a:solidFill>
                  <a:schemeClr val="tx1"/>
                </a:solidFill>
              </a:rPr>
              <a:t>i.e., that all external behaviors of implementation are behaviors of spec</a:t>
            </a:r>
          </a:p>
        </p:txBody>
      </p:sp>
    </p:spTree>
    <p:custDataLst>
      <p:tags r:id="rId1"/>
    </p:custDataLst>
    <p:extLst>
      <p:ext uri="{BB962C8B-B14F-4D97-AF65-F5344CB8AC3E}">
        <p14:creationId xmlns:p14="http://schemas.microsoft.com/office/powerpoint/2010/main" val="2400138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withEffect">
                                  <p:stCondLst>
                                    <p:cond delay="0"/>
                                  </p:stCondLst>
                                  <p:childTnLst>
                                    <p:animMotion origin="layout" path="M 3.54167E-6 3.33333E-6 L 0.10247 0.00208 " pathEditMode="relative" rAng="0" ptsTypes="AA">
                                      <p:cBhvr>
                                        <p:cTn id="6" dur="1000" fill="hold"/>
                                        <p:tgtEl>
                                          <p:spTgt spid="6"/>
                                        </p:tgtEl>
                                        <p:attrNameLst>
                                          <p:attrName>ppt_x</p:attrName>
                                          <p:attrName>ppt_y</p:attrName>
                                        </p:attrNameLst>
                                      </p:cBhvr>
                                      <p:rCtr x="5117" y="93"/>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C949BF-05D7-471B-89CF-A626020FA77D}"/>
              </a:ext>
            </a:extLst>
          </p:cNvPr>
          <p:cNvSpPr/>
          <p:nvPr/>
        </p:nvSpPr>
        <p:spPr>
          <a:xfrm>
            <a:off x="686076" y="3344974"/>
            <a:ext cx="4445008" cy="3428034"/>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Implementation</a:t>
            </a: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13" name="Rectangle 12">
            <a:extLst>
              <a:ext uri="{FF2B5EF4-FFF2-40B4-BE49-F238E27FC236}">
                <a16:creationId xmlns:a16="http://schemas.microsoft.com/office/drawing/2014/main" id="{59115DD6-01E0-48F1-98E7-54C7047A4ACA}"/>
              </a:ext>
            </a:extLst>
          </p:cNvPr>
          <p:cNvSpPr/>
          <p:nvPr/>
        </p:nvSpPr>
        <p:spPr>
          <a:xfrm>
            <a:off x="1352562" y="2886985"/>
            <a:ext cx="5276839" cy="357970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ArbitraryGuard</a:t>
            </a:r>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7" name="Rectangle 6">
            <a:extLst>
              <a:ext uri="{FF2B5EF4-FFF2-40B4-BE49-F238E27FC236}">
                <a16:creationId xmlns:a16="http://schemas.microsoft.com/office/drawing/2014/main" id="{F5EE5386-2E58-4958-A3EC-BED66ACFB24A}"/>
              </a:ext>
            </a:extLst>
          </p:cNvPr>
          <p:cNvSpPr/>
          <p:nvPr/>
        </p:nvSpPr>
        <p:spPr>
          <a:xfrm>
            <a:off x="2184393" y="2425015"/>
            <a:ext cx="4916805" cy="4002759"/>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AtomicCriticalSection</a:t>
            </a:r>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 {</a:t>
            </a:r>
          </a:p>
          <a:p>
            <a:r>
              <a:rPr lang="en-US" sz="1600" b="1">
                <a:solidFill>
                  <a:schemeClr val="tx1"/>
                </a:solidFill>
                <a:latin typeface="Courier New" panose="02070309020205020404" pitchFamily="49" charset="0"/>
                <a:cs typeface="Courier New" panose="02070309020205020404" pitchFamily="49" charset="0"/>
              </a:rPr>
              <a:t>    atomic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2" name="Title 1">
            <a:extLst>
              <a:ext uri="{FF2B5EF4-FFF2-40B4-BE49-F238E27FC236}">
                <a16:creationId xmlns:a16="http://schemas.microsoft.com/office/drawing/2014/main" id="{9E431011-085E-45E7-82E7-9450F53420AF}"/>
              </a:ext>
            </a:extLst>
          </p:cNvPr>
          <p:cNvSpPr>
            <a:spLocks noGrp="1"/>
          </p:cNvSpPr>
          <p:nvPr>
            <p:ph type="title"/>
          </p:nvPr>
        </p:nvSpPr>
        <p:spPr/>
        <p:txBody>
          <a:bodyPr/>
          <a:lstStyle/>
          <a:p>
            <a:r>
              <a:rPr lang="en-US"/>
              <a:t>Proofs take the form of refinement levels</a:t>
            </a:r>
          </a:p>
        </p:txBody>
      </p:sp>
      <p:sp>
        <p:nvSpPr>
          <p:cNvPr id="8" name="Rectangle 7">
            <a:extLst>
              <a:ext uri="{FF2B5EF4-FFF2-40B4-BE49-F238E27FC236}">
                <a16:creationId xmlns:a16="http://schemas.microsoft.com/office/drawing/2014/main" id="{2863F5CF-7ACD-4E09-A153-F1DD37A22D1F}"/>
              </a:ext>
            </a:extLst>
          </p:cNvPr>
          <p:cNvSpPr/>
          <p:nvPr/>
        </p:nvSpPr>
        <p:spPr>
          <a:xfrm>
            <a:off x="3054349" y="1968193"/>
            <a:ext cx="4652780" cy="35797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HiddenMutex</a:t>
            </a:r>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 {</a:t>
            </a:r>
          </a:p>
          <a:p>
            <a:r>
              <a:rPr lang="en-US" sz="1600" b="1">
                <a:solidFill>
                  <a:schemeClr val="tx1"/>
                </a:solidFill>
                <a:latin typeface="Courier New" panose="02070309020205020404" pitchFamily="49" charset="0"/>
                <a:cs typeface="Courier New" panose="02070309020205020404" pitchFamily="49" charset="0"/>
              </a:rPr>
              <a:t>    atomic {</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9" name="Rectangle 8">
            <a:extLst>
              <a:ext uri="{FF2B5EF4-FFF2-40B4-BE49-F238E27FC236}">
                <a16:creationId xmlns:a16="http://schemas.microsoft.com/office/drawing/2014/main" id="{5C1C8629-9AEA-4C4A-940E-36FE61DDB48A}"/>
              </a:ext>
            </a:extLst>
          </p:cNvPr>
          <p:cNvSpPr/>
          <p:nvPr/>
        </p:nvSpPr>
        <p:spPr>
          <a:xfrm>
            <a:off x="4102098" y="1513647"/>
            <a:ext cx="4916804" cy="35797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AtomicUpdate</a:t>
            </a:r>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atomic {</a:t>
            </a:r>
          </a:p>
          <a:p>
            <a:r>
              <a:rPr lang="en-US" sz="1600" b="1">
                <a:solidFill>
                  <a:schemeClr val="tx1"/>
                </a:solidFill>
                <a:latin typeface="Courier New" panose="02070309020205020404" pitchFamily="49" charset="0"/>
                <a:cs typeface="Courier New" panose="02070309020205020404" pitchFamily="49" charset="0"/>
              </a:rPr>
              <a:t>    if (*) {</a:t>
            </a:r>
          </a:p>
          <a:p>
            <a:r>
              <a:rPr lang="en-US" sz="1600" b="1">
                <a:solidFill>
                  <a:schemeClr val="tx1"/>
                </a:solidFill>
                <a:latin typeface="Courier New" panose="02070309020205020404" pitchFamily="49" charset="0"/>
                <a:cs typeface="Courier New" panose="02070309020205020404" pitchFamily="49" charset="0"/>
              </a:rPr>
              <a:t>      if (my_guess &lt; best_guess)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11" name="Rectangle 10">
            <a:extLst>
              <a:ext uri="{FF2B5EF4-FFF2-40B4-BE49-F238E27FC236}">
                <a16:creationId xmlns:a16="http://schemas.microsoft.com/office/drawing/2014/main" id="{7ADB8D46-107E-423E-9449-38B1F81E3BD9}"/>
              </a:ext>
            </a:extLst>
          </p:cNvPr>
          <p:cNvSpPr/>
          <p:nvPr/>
        </p:nvSpPr>
        <p:spPr>
          <a:xfrm>
            <a:off x="5159681" y="1276963"/>
            <a:ext cx="4445008" cy="2068011"/>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Spec</a:t>
            </a:r>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var s:Solution;</a:t>
            </a:r>
          </a:p>
          <a:p>
            <a:r>
              <a:rPr lang="en-US" sz="1600" b="1">
                <a:solidFill>
                  <a:schemeClr val="tx1"/>
                </a:solidFill>
                <a:latin typeface="Courier New" panose="02070309020205020404" pitchFamily="49" charset="0"/>
                <a:cs typeface="Courier New" panose="02070309020205020404" pitchFamily="49" charset="0"/>
              </a:rPr>
              <a:t>  somehow modifies s</a:t>
            </a:r>
          </a:p>
          <a:p>
            <a:r>
              <a:rPr lang="en-US" sz="1600" b="1">
                <a:solidFill>
                  <a:schemeClr val="tx1"/>
                </a:solidFill>
                <a:latin typeface="Courier New" panose="02070309020205020404" pitchFamily="49" charset="0"/>
                <a:cs typeface="Courier New" panose="02070309020205020404" pitchFamily="49" charset="0"/>
              </a:rPr>
              <a:t>    ensures valid_sol(s);</a:t>
            </a:r>
          </a:p>
          <a:p>
            <a:r>
              <a:rPr lang="en-US" sz="1600" b="1">
                <a:solidFill>
                  <a:schemeClr val="tx1"/>
                </a:solidFill>
                <a:latin typeface="Courier New" panose="02070309020205020404" pitchFamily="49" charset="0"/>
                <a:cs typeface="Courier New" panose="02070309020205020404" pitchFamily="49" charset="0"/>
              </a:rPr>
              <a:t>  print_sol(s);</a:t>
            </a:r>
          </a:p>
          <a:p>
            <a:r>
              <a:rPr lang="en-US" sz="1600" b="1">
                <a:solidFill>
                  <a:schemeClr val="tx1"/>
                </a:solidFill>
                <a:latin typeface="Courier New" panose="02070309020205020404" pitchFamily="49" charset="0"/>
                <a:cs typeface="Courier New" panose="02070309020205020404" pitchFamily="49" charset="0"/>
              </a:rPr>
              <a:t>}</a:t>
            </a:r>
          </a:p>
        </p:txBody>
      </p:sp>
      <p:sp>
        <p:nvSpPr>
          <p:cNvPr id="3" name="Rectangle: Rounded Corners 2">
            <a:extLst>
              <a:ext uri="{FF2B5EF4-FFF2-40B4-BE49-F238E27FC236}">
                <a16:creationId xmlns:a16="http://schemas.microsoft.com/office/drawing/2014/main" id="{007A5639-E11F-4120-9B98-7929BC6DF97F}"/>
              </a:ext>
            </a:extLst>
          </p:cNvPr>
          <p:cNvSpPr/>
          <p:nvPr/>
        </p:nvSpPr>
        <p:spPr>
          <a:xfrm>
            <a:off x="4880454" y="4173469"/>
            <a:ext cx="4916805" cy="1119822"/>
          </a:xfrm>
          <a:prstGeom prst="roundRect">
            <a:avLst/>
          </a:prstGeom>
          <a:solidFill>
            <a:srgbClr val="00206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solidFill>
                  <a:schemeClr val="bg1"/>
                </a:solidFill>
              </a:rPr>
              <a:t>The proofs are generated mostly automatically.</a:t>
            </a:r>
          </a:p>
          <a:p>
            <a:pPr algn="ctr"/>
            <a:r>
              <a:rPr lang="en-US"/>
              <a:t>But, the developer needs to write the levels and provide other guidance like invariants.</a:t>
            </a:r>
          </a:p>
        </p:txBody>
      </p:sp>
      <p:sp>
        <p:nvSpPr>
          <p:cNvPr id="14" name="Rectangle: Rounded Corners 13">
            <a:extLst>
              <a:ext uri="{FF2B5EF4-FFF2-40B4-BE49-F238E27FC236}">
                <a16:creationId xmlns:a16="http://schemas.microsoft.com/office/drawing/2014/main" id="{6B578DB5-2B8B-4CC6-9D35-7E95104CC14A}"/>
              </a:ext>
            </a:extLst>
          </p:cNvPr>
          <p:cNvSpPr/>
          <p:nvPr/>
        </p:nvSpPr>
        <p:spPr>
          <a:xfrm>
            <a:off x="4880453" y="5364412"/>
            <a:ext cx="4916805" cy="840506"/>
          </a:xfrm>
          <a:prstGeom prst="roundRect">
            <a:avLst/>
          </a:prstGeom>
          <a:solidFill>
            <a:srgbClr val="00206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solidFill>
                  <a:schemeClr val="bg1"/>
                </a:solidFill>
              </a:rPr>
              <a:t>Intermediate levels can use the full specification language, since they’re not compiled</a:t>
            </a:r>
            <a:endParaRPr lang="en-US"/>
          </a:p>
        </p:txBody>
      </p:sp>
      <p:sp>
        <p:nvSpPr>
          <p:cNvPr id="15" name="Arrow: Right 14">
            <a:extLst>
              <a:ext uri="{FF2B5EF4-FFF2-40B4-BE49-F238E27FC236}">
                <a16:creationId xmlns:a16="http://schemas.microsoft.com/office/drawing/2014/main" id="{5566B722-DD3B-4600-B629-0217FF8B1FEC}"/>
              </a:ext>
            </a:extLst>
          </p:cNvPr>
          <p:cNvSpPr/>
          <p:nvPr/>
        </p:nvSpPr>
        <p:spPr>
          <a:xfrm rot="20322111">
            <a:off x="1758195" y="2355849"/>
            <a:ext cx="4445008" cy="182545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solidFill>
                  <a:schemeClr val="tx1"/>
                </a:solidFill>
              </a:rPr>
              <a:t>prove refinement</a:t>
            </a:r>
          </a:p>
          <a:p>
            <a:pPr algn="ctr"/>
            <a:r>
              <a:rPr lang="en-US">
                <a:solidFill>
                  <a:schemeClr val="tx1"/>
                </a:solidFill>
              </a:rPr>
              <a:t>i.e., that all external behaviors of one level are behaviors of next level</a:t>
            </a:r>
          </a:p>
        </p:txBody>
      </p:sp>
    </p:spTree>
    <p:custDataLst>
      <p:tags r:id="rId1"/>
    </p:custDataLst>
    <p:extLst>
      <p:ext uri="{BB962C8B-B14F-4D97-AF65-F5344CB8AC3E}">
        <p14:creationId xmlns:p14="http://schemas.microsoft.com/office/powerpoint/2010/main" val="160965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7" grpId="0" animBg="1"/>
      <p:bldP spid="8" grpId="0" animBg="1"/>
      <p:bldP spid="9" grpId="0" animBg="1"/>
      <p:bldP spid="11" grpId="0" animBg="1"/>
      <p:bldP spid="11" grpId="1" animBg="1"/>
      <p:bldP spid="3"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0187-5186-46C6-B849-378DDD632277}"/>
              </a:ext>
            </a:extLst>
          </p:cNvPr>
          <p:cNvSpPr>
            <a:spLocks noGrp="1"/>
          </p:cNvSpPr>
          <p:nvPr>
            <p:ph type="title"/>
          </p:nvPr>
        </p:nvSpPr>
        <p:spPr/>
        <p:txBody>
          <a:bodyPr/>
          <a:lstStyle/>
          <a:p>
            <a:r>
              <a:rPr lang="en-US"/>
              <a:t>Each pair of levels represents a program transformation</a:t>
            </a:r>
          </a:p>
        </p:txBody>
      </p:sp>
      <p:sp>
        <p:nvSpPr>
          <p:cNvPr id="10" name="Rectangle 9">
            <a:extLst>
              <a:ext uri="{FF2B5EF4-FFF2-40B4-BE49-F238E27FC236}">
                <a16:creationId xmlns:a16="http://schemas.microsoft.com/office/drawing/2014/main" id="{75CCA8C4-FB4F-42A7-8B1A-293971BBFDFA}"/>
              </a:ext>
            </a:extLst>
          </p:cNvPr>
          <p:cNvSpPr/>
          <p:nvPr/>
        </p:nvSpPr>
        <p:spPr>
          <a:xfrm>
            <a:off x="696421" y="4675187"/>
            <a:ext cx="4445008" cy="132556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a:t>
            </a:r>
            <a:r>
              <a:rPr lang="en-US" sz="1600" b="1" i="1">
                <a:solidFill>
                  <a:srgbClr val="C00000"/>
                </a:solidFill>
                <a:latin typeface="Courier New" panose="02070309020205020404" pitchFamily="49" charset="0"/>
                <a:cs typeface="Courier New" panose="02070309020205020404" pitchFamily="49" charset="0"/>
              </a:rPr>
              <a:t>n</a:t>
            </a:r>
            <a:endParaRPr lang="en-US" sz="1600" b="1" i="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11" name="Rectangle 10">
            <a:extLst>
              <a:ext uri="{FF2B5EF4-FFF2-40B4-BE49-F238E27FC236}">
                <a16:creationId xmlns:a16="http://schemas.microsoft.com/office/drawing/2014/main" id="{00B5B6F1-2093-4973-BA7E-C436F94A40FA}"/>
              </a:ext>
            </a:extLst>
          </p:cNvPr>
          <p:cNvSpPr/>
          <p:nvPr/>
        </p:nvSpPr>
        <p:spPr>
          <a:xfrm>
            <a:off x="6121520" y="1416761"/>
            <a:ext cx="4445008" cy="1325563"/>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a:t>
            </a:r>
            <a:r>
              <a:rPr lang="en-US" sz="1600" b="1" i="1">
                <a:solidFill>
                  <a:srgbClr val="C00000"/>
                </a:solidFill>
                <a:latin typeface="Courier New" panose="02070309020205020404" pitchFamily="49" charset="0"/>
                <a:cs typeface="Courier New" panose="02070309020205020404" pitchFamily="49" charset="0"/>
              </a:rPr>
              <a:t>n+1</a:t>
            </a:r>
            <a:endParaRPr lang="en-US" sz="1600" b="1" i="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a:t>
            </a:r>
          </a:p>
        </p:txBody>
      </p:sp>
      <p:sp>
        <p:nvSpPr>
          <p:cNvPr id="13" name="Arrow: Right 12">
            <a:extLst>
              <a:ext uri="{FF2B5EF4-FFF2-40B4-BE49-F238E27FC236}">
                <a16:creationId xmlns:a16="http://schemas.microsoft.com/office/drawing/2014/main" id="{4D8A887F-C733-45FD-8611-8F81D44BFBEB}"/>
              </a:ext>
            </a:extLst>
          </p:cNvPr>
          <p:cNvSpPr/>
          <p:nvPr/>
        </p:nvSpPr>
        <p:spPr>
          <a:xfrm rot="20322111">
            <a:off x="4107599" y="3134076"/>
            <a:ext cx="3038993" cy="112784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solidFill>
                  <a:schemeClr val="tx1"/>
                </a:solidFill>
              </a:rPr>
              <a:t>must prove refinement</a:t>
            </a:r>
          </a:p>
        </p:txBody>
      </p:sp>
      <p:sp>
        <p:nvSpPr>
          <p:cNvPr id="14" name="Rectangle: Rounded Corners 13">
            <a:extLst>
              <a:ext uri="{FF2B5EF4-FFF2-40B4-BE49-F238E27FC236}">
                <a16:creationId xmlns:a16="http://schemas.microsoft.com/office/drawing/2014/main" id="{37101FC4-9F25-4AA4-B08B-2006613619AB}"/>
              </a:ext>
            </a:extLst>
          </p:cNvPr>
          <p:cNvSpPr/>
          <p:nvPr/>
        </p:nvSpPr>
        <p:spPr>
          <a:xfrm>
            <a:off x="687664" y="2236910"/>
            <a:ext cx="4453766" cy="1119822"/>
          </a:xfrm>
          <a:prstGeom prst="roundRect">
            <a:avLst/>
          </a:prstGeom>
          <a:solidFill>
            <a:srgbClr val="00206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solidFill>
                  <a:schemeClr val="bg1"/>
                </a:solidFill>
              </a:rPr>
              <a:t>Transformation should be simple enough to automatically generate a proof</a:t>
            </a:r>
            <a:endParaRPr lang="en-US"/>
          </a:p>
        </p:txBody>
      </p:sp>
    </p:spTree>
    <p:custDataLst>
      <p:tags r:id="rId1"/>
    </p:custDataLst>
    <p:extLst>
      <p:ext uri="{BB962C8B-B14F-4D97-AF65-F5344CB8AC3E}">
        <p14:creationId xmlns:p14="http://schemas.microsoft.com/office/powerpoint/2010/main" val="367449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125E-6 -7.40741E-7 L 0.04115 -0.14167 " pathEditMode="relative" rAng="0" ptsTypes="AA">
                                      <p:cBhvr>
                                        <p:cTn id="6" dur="1000" fill="hold"/>
                                        <p:tgtEl>
                                          <p:spTgt spid="10"/>
                                        </p:tgtEl>
                                        <p:attrNameLst>
                                          <p:attrName>ppt_x</p:attrName>
                                          <p:attrName>ppt_y</p:attrName>
                                        </p:attrNameLst>
                                      </p:cBhvr>
                                      <p:rCtr x="2057" y="-7083"/>
                                    </p:animMotion>
                                  </p:childTnLst>
                                </p:cTn>
                              </p:par>
                              <p:par>
                                <p:cTn id="7" presetID="42" presetClass="path" presetSubtype="0" accel="50000" decel="50000" fill="hold" grpId="0" nodeType="withEffect">
                                  <p:stCondLst>
                                    <p:cond delay="0"/>
                                  </p:stCondLst>
                                  <p:childTnLst>
                                    <p:animMotion origin="layout" path="M 5E-6 7.40741E-7 L -0.03437 0.12268 " pathEditMode="relative" rAng="0" ptsTypes="AA">
                                      <p:cBhvr>
                                        <p:cTn id="8" dur="1000" fill="hold"/>
                                        <p:tgtEl>
                                          <p:spTgt spid="11"/>
                                        </p:tgtEl>
                                        <p:attrNameLst>
                                          <p:attrName>ppt_x</p:attrName>
                                          <p:attrName>ppt_y</p:attrName>
                                        </p:attrNameLst>
                                      </p:cBhvr>
                                      <p:rCtr x="-1719" y="6134"/>
                                    </p:animMotion>
                                  </p:childTnLst>
                                </p:cTn>
                              </p:par>
                            </p:childTnLst>
                          </p:cTn>
                        </p:par>
                        <p:par>
                          <p:cTn id="9" fill="hold">
                            <p:stCondLst>
                              <p:cond delay="1000"/>
                            </p:stCondLst>
                            <p:childTnLst>
                              <p:par>
                                <p:cTn id="10" presetID="1" presetClass="entr" presetSubtype="0"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0187-5186-46C6-B849-378DDD632277}"/>
              </a:ext>
            </a:extLst>
          </p:cNvPr>
          <p:cNvSpPr>
            <a:spLocks noGrp="1"/>
          </p:cNvSpPr>
          <p:nvPr>
            <p:ph type="title"/>
          </p:nvPr>
        </p:nvSpPr>
        <p:spPr/>
        <p:txBody>
          <a:bodyPr/>
          <a:lstStyle/>
          <a:p>
            <a:r>
              <a:rPr lang="en-US"/>
              <a:t>Example of program transformation:  weakening</a:t>
            </a:r>
          </a:p>
        </p:txBody>
      </p:sp>
      <p:sp>
        <p:nvSpPr>
          <p:cNvPr id="4" name="Rectangle 3">
            <a:extLst>
              <a:ext uri="{FF2B5EF4-FFF2-40B4-BE49-F238E27FC236}">
                <a16:creationId xmlns:a16="http://schemas.microsoft.com/office/drawing/2014/main" id="{428D32ED-0EB6-4179-9A18-C7DC468FC718}"/>
              </a:ext>
            </a:extLst>
          </p:cNvPr>
          <p:cNvSpPr/>
          <p:nvPr/>
        </p:nvSpPr>
        <p:spPr>
          <a:xfrm>
            <a:off x="926870" y="1661852"/>
            <a:ext cx="4369030" cy="464062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A </a:t>
            </a:r>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  method worker()</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(my_guess &lt; best_guess)</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p:txBody>
      </p:sp>
      <p:sp>
        <p:nvSpPr>
          <p:cNvPr id="6" name="Rectangle 5">
            <a:extLst>
              <a:ext uri="{FF2B5EF4-FFF2-40B4-BE49-F238E27FC236}">
                <a16:creationId xmlns:a16="http://schemas.microsoft.com/office/drawing/2014/main" id="{8ABE2902-7CB6-4FA5-8F08-0D144EAF4E0F}"/>
              </a:ext>
            </a:extLst>
          </p:cNvPr>
          <p:cNvSpPr/>
          <p:nvPr/>
        </p:nvSpPr>
        <p:spPr>
          <a:xfrm>
            <a:off x="5419898" y="1661852"/>
            <a:ext cx="4369030" cy="464062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level B </a:t>
            </a:r>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  method worker()</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if (*)</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lock(&amp;mutex);</a:t>
            </a:r>
          </a:p>
          <a:p>
            <a:r>
              <a:rPr lang="en-US" sz="1600" b="1">
                <a:solidFill>
                  <a:schemeClr val="tx1"/>
                </a:solidFill>
                <a:latin typeface="Courier New" panose="02070309020205020404" pitchFamily="49" charset="0"/>
                <a:cs typeface="Courier New" panose="02070309020205020404" pitchFamily="49" charset="0"/>
              </a:rPr>
              <a:t>      if (my_guess &lt; best_guess)</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best_guess := my_guess;</a:t>
            </a:r>
          </a:p>
          <a:p>
            <a:r>
              <a:rPr lang="en-US" sz="1600" b="1">
                <a:solidFill>
                  <a:schemeClr val="tx1"/>
                </a:solidFill>
                <a:latin typeface="Courier New" panose="02070309020205020404" pitchFamily="49" charset="0"/>
                <a:cs typeface="Courier New" panose="02070309020205020404" pitchFamily="49" charset="0"/>
              </a:rPr>
              <a:t>        best_sol := my_sol;</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unlock(&amp;mutex);</a:t>
            </a:r>
          </a:p>
          <a:p>
            <a:r>
              <a:rPr lang="en-US" sz="1600" b="1">
                <a:solidFill>
                  <a:schemeClr val="tx1"/>
                </a:solidFill>
                <a:latin typeface="Courier New" panose="02070309020205020404" pitchFamily="49" charset="0"/>
                <a:cs typeface="Courier New" panose="02070309020205020404" pitchFamily="49" charset="0"/>
              </a:rPr>
              <a:t>    }</a:t>
            </a:r>
          </a:p>
          <a:p>
            <a:r>
              <a:rPr lang="en-US" sz="1600" b="1">
                <a:solidFill>
                  <a:schemeClr val="tx1"/>
                </a:solidFill>
                <a:latin typeface="Courier New" panose="02070309020205020404" pitchFamily="49" charset="0"/>
                <a:cs typeface="Courier New" panose="02070309020205020404" pitchFamily="49" charset="0"/>
              </a:rPr>
              <a:t>  }</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p:txBody>
      </p:sp>
      <p:sp>
        <p:nvSpPr>
          <p:cNvPr id="8" name="Rectangle: Rounded Corners 7">
            <a:extLst>
              <a:ext uri="{FF2B5EF4-FFF2-40B4-BE49-F238E27FC236}">
                <a16:creationId xmlns:a16="http://schemas.microsoft.com/office/drawing/2014/main" id="{F43FCE96-3E80-49F2-AB94-B16542ADE301}"/>
              </a:ext>
            </a:extLst>
          </p:cNvPr>
          <p:cNvSpPr/>
          <p:nvPr/>
        </p:nvSpPr>
        <p:spPr>
          <a:xfrm>
            <a:off x="2133600" y="2809823"/>
            <a:ext cx="2618146" cy="355186"/>
          </a:xfrm>
          <a:prstGeom prst="roundRect">
            <a:avLst/>
          </a:prstGeom>
          <a:solidFill>
            <a:srgbClr val="58267E">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8A625BFD-88DA-48B7-8EB6-C54E2A7948E3}"/>
              </a:ext>
            </a:extLst>
          </p:cNvPr>
          <p:cNvSpPr/>
          <p:nvPr/>
        </p:nvSpPr>
        <p:spPr>
          <a:xfrm>
            <a:off x="6518564" y="2809823"/>
            <a:ext cx="304800" cy="355186"/>
          </a:xfrm>
          <a:prstGeom prst="roundRect">
            <a:avLst/>
          </a:prstGeom>
          <a:solidFill>
            <a:srgbClr val="58267E">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974C60B-4258-4228-A053-E3FFB413B8CC}"/>
              </a:ext>
            </a:extLst>
          </p:cNvPr>
          <p:cNvSpPr/>
          <p:nvPr/>
        </p:nvSpPr>
        <p:spPr>
          <a:xfrm>
            <a:off x="3135054" y="4484948"/>
            <a:ext cx="4473632" cy="1989512"/>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p>
            <a:r>
              <a:rPr lang="en-US" sz="1600" b="1">
                <a:solidFill>
                  <a:srgbClr val="C00000"/>
                </a:solidFill>
                <a:latin typeface="Courier New" panose="02070309020205020404" pitchFamily="49" charset="0"/>
                <a:cs typeface="Courier New" panose="02070309020205020404" pitchFamily="49" charset="0"/>
              </a:rPr>
              <a:t>proof AB </a:t>
            </a:r>
            <a:r>
              <a:rPr lang="en-US" sz="1600" b="1">
                <a:solidFill>
                  <a:schemeClr val="tx1"/>
                </a:solidFill>
                <a:latin typeface="Courier New" panose="02070309020205020404" pitchFamily="49" charset="0"/>
                <a:cs typeface="Courier New" panose="02070309020205020404" pitchFamily="49" charset="0"/>
              </a:rPr>
              <a:t>{</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  refinement A B</a:t>
            </a:r>
          </a:p>
          <a:p>
            <a:r>
              <a:rPr lang="en-US" sz="1600" b="1">
                <a:solidFill>
                  <a:schemeClr val="tx1"/>
                </a:solidFill>
                <a:latin typeface="Courier New" panose="02070309020205020404" pitchFamily="49" charset="0"/>
                <a:cs typeface="Courier New" panose="02070309020205020404" pitchFamily="49" charset="0"/>
              </a:rPr>
              <a:t>  starweakening</a:t>
            </a:r>
          </a:p>
          <a:p>
            <a:endParaRPr lang="en-US" sz="1600" b="1">
              <a:solidFill>
                <a:schemeClr val="tx1"/>
              </a:solidFill>
              <a:latin typeface="Courier New" panose="02070309020205020404" pitchFamily="49" charset="0"/>
              <a:cs typeface="Courier New" panose="02070309020205020404" pitchFamily="49" charset="0"/>
            </a:endParaRPr>
          </a:p>
          <a:p>
            <a:r>
              <a:rPr lang="en-US" sz="1600" b="1">
                <a:solidFill>
                  <a:schemeClr val="tx1"/>
                </a:solidFill>
                <a:latin typeface="Courier New" panose="02070309020205020404" pitchFamily="49" charset="0"/>
                <a:cs typeface="Courier New" panose="02070309020205020404" pitchFamily="49" charset="0"/>
              </a:rPr>
              <a:t>}</a:t>
            </a:r>
          </a:p>
        </p:txBody>
      </p:sp>
    </p:spTree>
    <p:custDataLst>
      <p:tags r:id="rId1"/>
    </p:custDataLst>
    <p:extLst>
      <p:ext uri="{BB962C8B-B14F-4D97-AF65-F5344CB8AC3E}">
        <p14:creationId xmlns:p14="http://schemas.microsoft.com/office/powerpoint/2010/main" val="3273222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7.3|17.2|11.1|20.4|18.7|6.5|7.9"/>
</p:tagLst>
</file>

<file path=ppt/tags/tag10.xml><?xml version="1.0" encoding="utf-8"?>
<p:tagLst xmlns:a="http://schemas.openxmlformats.org/drawingml/2006/main" xmlns:r="http://schemas.openxmlformats.org/officeDocument/2006/relationships" xmlns:p="http://schemas.openxmlformats.org/presentationml/2006/main">
  <p:tag name="TIMING" val="|10.6|6|17.8|14.5"/>
</p:tagLst>
</file>

<file path=ppt/tags/tag11.xml><?xml version="1.0" encoding="utf-8"?>
<p:tagLst xmlns:a="http://schemas.openxmlformats.org/drawingml/2006/main" xmlns:r="http://schemas.openxmlformats.org/officeDocument/2006/relationships" xmlns:p="http://schemas.openxmlformats.org/presentationml/2006/main">
  <p:tag name="TIMING" val="|12.9|9.7"/>
</p:tagLst>
</file>

<file path=ppt/tags/tag12.xml><?xml version="1.0" encoding="utf-8"?>
<p:tagLst xmlns:a="http://schemas.openxmlformats.org/drawingml/2006/main" xmlns:r="http://schemas.openxmlformats.org/officeDocument/2006/relationships" xmlns:p="http://schemas.openxmlformats.org/presentationml/2006/main">
  <p:tag name="TIMING" val="|27.7"/>
</p:tagLst>
</file>

<file path=ppt/tags/tag13.xml><?xml version="1.0" encoding="utf-8"?>
<p:tagLst xmlns:a="http://schemas.openxmlformats.org/drawingml/2006/main" xmlns:r="http://schemas.openxmlformats.org/officeDocument/2006/relationships" xmlns:p="http://schemas.openxmlformats.org/presentationml/2006/main">
  <p:tag name="TIMING" val="|22.9|7.7|16.8"/>
</p:tagLst>
</file>

<file path=ppt/tags/tag14.xml><?xml version="1.0" encoding="utf-8"?>
<p:tagLst xmlns:a="http://schemas.openxmlformats.org/drawingml/2006/main" xmlns:r="http://schemas.openxmlformats.org/officeDocument/2006/relationships" xmlns:p="http://schemas.openxmlformats.org/presentationml/2006/main">
  <p:tag name="TIMING" val="|9.9|21.5|9.8"/>
</p:tagLst>
</file>

<file path=ppt/tags/tag2.xml><?xml version="1.0" encoding="utf-8"?>
<p:tagLst xmlns:a="http://schemas.openxmlformats.org/drawingml/2006/main" xmlns:r="http://schemas.openxmlformats.org/officeDocument/2006/relationships" xmlns:p="http://schemas.openxmlformats.org/presentationml/2006/main">
  <p:tag name="TIMING" val="|8.1|2.6"/>
</p:tagLst>
</file>

<file path=ppt/tags/tag3.xml><?xml version="1.0" encoding="utf-8"?>
<p:tagLst xmlns:a="http://schemas.openxmlformats.org/drawingml/2006/main" xmlns:r="http://schemas.openxmlformats.org/officeDocument/2006/relationships" xmlns:p="http://schemas.openxmlformats.org/presentationml/2006/main">
  <p:tag name="TIMING" val="|5.3|1.3|1.8"/>
</p:tagLst>
</file>

<file path=ppt/tags/tag4.xml><?xml version="1.0" encoding="utf-8"?>
<p:tagLst xmlns:a="http://schemas.openxmlformats.org/drawingml/2006/main" xmlns:r="http://schemas.openxmlformats.org/officeDocument/2006/relationships" xmlns:p="http://schemas.openxmlformats.org/presentationml/2006/main">
  <p:tag name="TIMING" val="|14.2|7.7|7.2"/>
</p:tagLst>
</file>

<file path=ppt/tags/tag5.xml><?xml version="1.0" encoding="utf-8"?>
<p:tagLst xmlns:a="http://schemas.openxmlformats.org/drawingml/2006/main" xmlns:r="http://schemas.openxmlformats.org/officeDocument/2006/relationships" xmlns:p="http://schemas.openxmlformats.org/presentationml/2006/main">
  <p:tag name="TIMING" val="|6.4"/>
</p:tagLst>
</file>

<file path=ppt/tags/tag6.xml><?xml version="1.0" encoding="utf-8"?>
<p:tagLst xmlns:a="http://schemas.openxmlformats.org/drawingml/2006/main" xmlns:r="http://schemas.openxmlformats.org/officeDocument/2006/relationships" xmlns:p="http://schemas.openxmlformats.org/presentationml/2006/main">
  <p:tag name="TIMING" val="|23.8|5.6|3.4|2.7|1|6.5|11.2|13.7"/>
</p:tagLst>
</file>

<file path=ppt/tags/tag7.xml><?xml version="1.0" encoding="utf-8"?>
<p:tagLst xmlns:a="http://schemas.openxmlformats.org/drawingml/2006/main" xmlns:r="http://schemas.openxmlformats.org/officeDocument/2006/relationships" xmlns:p="http://schemas.openxmlformats.org/presentationml/2006/main">
  <p:tag name="TIMING" val="|20.9"/>
</p:tagLst>
</file>

<file path=ppt/tags/tag8.xml><?xml version="1.0" encoding="utf-8"?>
<p:tagLst xmlns:a="http://schemas.openxmlformats.org/drawingml/2006/main" xmlns:r="http://schemas.openxmlformats.org/officeDocument/2006/relationships" xmlns:p="http://schemas.openxmlformats.org/presentationml/2006/main">
  <p:tag name="TIMING" val="|4.7|33.3"/>
</p:tagLst>
</file>

<file path=ppt/tags/tag9.xml><?xml version="1.0" encoding="utf-8"?>
<p:tagLst xmlns:a="http://schemas.openxmlformats.org/drawingml/2006/main" xmlns:r="http://schemas.openxmlformats.org/officeDocument/2006/relationships" xmlns:p="http://schemas.openxmlformats.org/presentationml/2006/main">
  <p:tag name="TIMING" val="|5.3|4.6|7.7|9.4|15.4|10.8|22.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14480</TotalTime>
  <Words>2021</Words>
  <Application>Microsoft Office PowerPoint</Application>
  <PresentationFormat>Widescreen</PresentationFormat>
  <Paragraphs>426</Paragraphs>
  <Slides>17</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Courier New</vt:lpstr>
      <vt:lpstr>Inconsolata</vt:lpstr>
      <vt:lpstr>Office Theme</vt:lpstr>
      <vt:lpstr>PowerPoint Presentation</vt:lpstr>
      <vt:lpstr>Armada goals</vt:lpstr>
      <vt:lpstr>Overview of Armada usage</vt:lpstr>
      <vt:lpstr>Overview of Armada usage</vt:lpstr>
      <vt:lpstr>Overview of Armada usage</vt:lpstr>
      <vt:lpstr>Overview of Armada usage</vt:lpstr>
      <vt:lpstr>Proofs take the form of refinement levels</vt:lpstr>
      <vt:lpstr>Each pair of levels represents a program transformation</vt:lpstr>
      <vt:lpstr>Example of program transformation:  weakening</vt:lpstr>
      <vt:lpstr>Armada supports a variety of transformations</vt:lpstr>
      <vt:lpstr>Armada’s semantic extensibility is sound</vt:lpstr>
      <vt:lpstr>Proof customization</vt:lpstr>
      <vt:lpstr>Compilation</vt:lpstr>
      <vt:lpstr>Examples demonstrate Armada’s utility</vt:lpstr>
      <vt:lpstr>Performance of queue implementations</vt:lpstr>
      <vt:lpstr>Future work</vt:lpstr>
      <vt:lpstr>Conclusions</vt:lpstr>
    </vt:vector>
  </TitlesOfParts>
  <Company>MSRSuppDeploy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Iron Armada and  Civlized Dafny</dc:title>
  <dc:creator>James Wilcox</dc:creator>
  <cp:lastModifiedBy>Jay Lorch</cp:lastModifiedBy>
  <cp:revision>370</cp:revision>
  <dcterms:created xsi:type="dcterms:W3CDTF">2017-09-11T15:10:46Z</dcterms:created>
  <dcterms:modified xsi:type="dcterms:W3CDTF">2020-06-18T17:07:31Z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SetDate">
    <vt:lpwstr>2019-10-09T18:33:08.8878691Z</vt:lpwstr>
  </property>
  <property fmtid="{D5CDD505-2E9C-101B-9397-08002B2CF9AE}" pid="5" name="MSIP_Label_f42aa342-8706-4288-bd11-ebb85995028c_Name">
    <vt:lpwstr>General</vt:lpwstr>
  </property>
  <property fmtid="{D5CDD505-2E9C-101B-9397-08002B2CF9AE}" pid="6" name="MSIP_Label_f42aa342-8706-4288-bd11-ebb85995028c_ActionId">
    <vt:lpwstr>c27291ae-1a5d-483f-9ca1-14cc90de9c78</vt:lpwstr>
  </property>
  <property fmtid="{D5CDD505-2E9C-101B-9397-08002B2CF9AE}" pid="7" name="MSIP_Label_f42aa342-8706-4288-bd11-ebb85995028c_Extended_MSFT_Method">
    <vt:lpwstr>Automatic</vt:lpwstr>
  </property>
  <property fmtid="{D5CDD505-2E9C-101B-9397-08002B2CF9AE}" pid="8" name="Sensitivity">
    <vt:lpwstr>General</vt:lpwstr>
  </property>
</Properties>
</file>