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23"/>
  </p:notesMasterIdLst>
  <p:sldIdLst>
    <p:sldId id="257" r:id="rId2"/>
    <p:sldId id="258" r:id="rId3"/>
    <p:sldId id="282" r:id="rId4"/>
    <p:sldId id="292" r:id="rId5"/>
    <p:sldId id="283" r:id="rId6"/>
    <p:sldId id="280" r:id="rId7"/>
    <p:sldId id="295" r:id="rId8"/>
    <p:sldId id="298" r:id="rId9"/>
    <p:sldId id="285" r:id="rId10"/>
    <p:sldId id="288" r:id="rId11"/>
    <p:sldId id="271" r:id="rId12"/>
    <p:sldId id="294" r:id="rId13"/>
    <p:sldId id="296" r:id="rId14"/>
    <p:sldId id="293" r:id="rId15"/>
    <p:sldId id="291" r:id="rId16"/>
    <p:sldId id="289" r:id="rId17"/>
    <p:sldId id="297" r:id="rId18"/>
    <p:sldId id="290" r:id="rId19"/>
    <p:sldId id="269" r:id="rId20"/>
    <p:sldId id="263" r:id="rId21"/>
    <p:sldId id="286" r:id="rId22"/>
  </p:sldIdLst>
  <p:sldSz cx="12192000" cy="68580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00FF"/>
    <a:srgbClr val="E8C806"/>
    <a:srgbClr val="FADC37"/>
    <a:srgbClr val="CCFFFF"/>
    <a:srgbClr val="66FFFF"/>
    <a:srgbClr val="00FF00"/>
    <a:srgbClr val="66FF33"/>
    <a:srgbClr val="FF7C8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81" autoAdjust="0"/>
    <p:restoredTop sz="94129" autoAdjust="0"/>
  </p:normalViewPr>
  <p:slideViewPr>
    <p:cSldViewPr>
      <p:cViewPr>
        <p:scale>
          <a:sx n="48" d="100"/>
          <a:sy n="48" d="100"/>
        </p:scale>
        <p:origin x="45" y="135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7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7200" y="720725"/>
            <a:ext cx="64008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7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7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7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b="0">
                <a:latin typeface="Arial" charset="0"/>
              </a:defRPr>
            </a:lvl1pPr>
          </a:lstStyle>
          <a:p>
            <a:pPr>
              <a:defRPr/>
            </a:pPr>
            <a:fld id="{3F2A4E19-F313-4B9D-AC4E-945683812E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380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2A4E19-F313-4B9D-AC4E-945683812E2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26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2A4E19-F313-4B9D-AC4E-945683812E2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0023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2A4E19-F313-4B9D-AC4E-945683812E2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887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2A4E19-F313-4B9D-AC4E-945683812E2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9951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F2A4E19-F313-4B9D-AC4E-945683812E2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916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paint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2895601"/>
            <a:ext cx="109728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533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1016000" y="762000"/>
            <a:ext cx="102616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5533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16000" y="3765550"/>
            <a:ext cx="10261600" cy="2057400"/>
          </a:xfrm>
        </p:spPr>
        <p:txBody>
          <a:bodyPr/>
          <a:lstStyle>
            <a:lvl1pPr marL="0" indent="0" algn="ctr">
              <a:buFont typeface="ZapfDingbats" pitchFamily="82" charset="2"/>
              <a:buNone/>
              <a:defRPr sz="2800"/>
            </a:lvl1pPr>
          </a:lstStyle>
          <a:p>
            <a:r>
              <a:rPr lang="en-US"/>
              <a:t>Butler Lampson</a:t>
            </a:r>
          </a:p>
          <a:p>
            <a:r>
              <a:rPr lang="en-US"/>
              <a:t>Microsoft</a:t>
            </a:r>
          </a:p>
          <a:p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53200"/>
            <a:ext cx="223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3 October 2015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477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Lampson: Perspectives on security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2400" y="6553200"/>
            <a:ext cx="2540000" cy="228600"/>
          </a:xfrm>
        </p:spPr>
        <p:txBody>
          <a:bodyPr/>
          <a:lstStyle/>
          <a:p>
            <a:pPr>
              <a:defRPr/>
            </a:pPr>
            <a:fld id="{93A9F99F-5013-49B4-BE21-3E5FD6485A8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3 October 2015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657600" y="6553200"/>
            <a:ext cx="47752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Lampson: History of security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94A75-B0AA-4A0F-AC2F-9B1E8CECE7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3200" y="1066800"/>
            <a:ext cx="58928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066800"/>
            <a:ext cx="58928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553200"/>
            <a:ext cx="22352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3 October 2015</a:t>
            </a:r>
            <a:endParaRPr lang="en-US" dirty="0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657600" y="6553200"/>
            <a:ext cx="47752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Lampson: History of security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042400" y="6553200"/>
            <a:ext cx="25400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94A75-B0AA-4A0F-AC2F-9B1E8CECE7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553200"/>
            <a:ext cx="22352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3 October 2015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657600" y="6553200"/>
            <a:ext cx="47752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Lampson: History of security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042400" y="6553200"/>
            <a:ext cx="25400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94A75-B0AA-4A0F-AC2F-9B1E8CECE7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152400"/>
            <a:ext cx="12192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3200" y="1066800"/>
            <a:ext cx="11988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553200"/>
            <a:ext cx="2235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/>
            </a:lvl1pPr>
          </a:lstStyle>
          <a:p>
            <a:pPr>
              <a:defRPr/>
            </a:pPr>
            <a:r>
              <a:rPr lang="en-US"/>
              <a:t>6 April 2011</a:t>
            </a:r>
          </a:p>
        </p:txBody>
      </p:sp>
      <p:sp>
        <p:nvSpPr>
          <p:cNvPr id="3543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553200"/>
            <a:ext cx="3860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/>
            </a:lvl1pPr>
          </a:lstStyle>
          <a:p>
            <a:pPr>
              <a:defRPr/>
            </a:pPr>
            <a:r>
              <a:rPr lang="en-US"/>
              <a:t>Lampson: Usable Security—Why We Don’t Have It</a:t>
            </a:r>
          </a:p>
        </p:txBody>
      </p:sp>
      <p:sp>
        <p:nvSpPr>
          <p:cNvPr id="3543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553200"/>
            <a:ext cx="2540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/>
            </a:lvl1pPr>
          </a:lstStyle>
          <a:p>
            <a:pPr>
              <a:defRPr/>
            </a:pPr>
            <a:fld id="{CD459FEA-4EEE-4FCD-B243-8CA73100D5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9" descr="paint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2800" y="685801"/>
            <a:ext cx="109728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Font typeface="ZapfDingbats" pitchFamily="8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SzPct val="75000"/>
        <a:buFont typeface="ZapfDingbats" pitchFamily="82" charset="2"/>
        <a:buChar char="o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SzPct val="65000"/>
        <a:buFont typeface="Times New Roman" pitchFamily="18" charset="0"/>
        <a:buChar char="▬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rgbClr val="FFCC00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rgbClr val="FFCC00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rgbClr val="FFCC00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rgbClr val="FFCC00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Perspectives on Security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3886200"/>
            <a:ext cx="8077200" cy="1752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Butler Lampson</a:t>
            </a:r>
          </a:p>
          <a:p>
            <a:r>
              <a:rPr lang="en-US" dirty="0" smtClean="0"/>
              <a:t>Microsoft Research</a:t>
            </a:r>
          </a:p>
          <a:p>
            <a:r>
              <a:rPr lang="en-US" dirty="0" smtClean="0"/>
              <a:t>Symposium on Operating Systems Principles</a:t>
            </a:r>
          </a:p>
          <a:p>
            <a:r>
              <a:rPr lang="en-US" dirty="0" smtClean="0"/>
              <a:t>October 4,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2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12192000" cy="609600"/>
          </a:xfrm>
        </p:spPr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>Policy: </a:t>
            </a:r>
            <a:r>
              <a:rPr lang="en-US" altLang="zh-CN" dirty="0">
                <a:ea typeface="宋体" pitchFamily="2" charset="-122"/>
              </a:rPr>
              <a:t>What </a:t>
            </a:r>
            <a:r>
              <a:rPr lang="en-US" altLang="zh-CN" dirty="0" smtClean="0">
                <a:ea typeface="宋体" pitchFamily="2" charset="-122"/>
              </a:rPr>
              <a:t>sharing is allowed?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066800"/>
            <a:ext cx="11836400" cy="5410200"/>
          </a:xfrm>
        </p:spPr>
        <p:txBody>
          <a:bodyPr/>
          <a:lstStyle/>
          <a:p>
            <a:pPr>
              <a:tabLst>
                <a:tab pos="11657013" algn="r"/>
              </a:tabLst>
            </a:pPr>
            <a:r>
              <a:rPr lang="en-US" dirty="0" smtClean="0"/>
              <a:t>The guard evaluates a function: </a:t>
            </a:r>
            <a:r>
              <a:rPr lang="en-US" sz="3100" dirty="0" smtClean="0">
                <a:latin typeface="Calibri" panose="020F0502020204030204" pitchFamily="34" charset="0"/>
              </a:rPr>
              <a:t>permissions = policy(subject, object)</a:t>
            </a:r>
          </a:p>
          <a:p>
            <a:pPr lvl="1">
              <a:spcBef>
                <a:spcPts val="0"/>
              </a:spcBef>
              <a:tabLst>
                <a:tab pos="11657013" algn="r"/>
              </a:tabLst>
            </a:pPr>
            <a:r>
              <a:rPr lang="en-US" dirty="0" smtClean="0"/>
              <a:t>If functions are too mathematical, call it an access matrix	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C00000"/>
                </a:solidFill>
              </a:rPr>
              <a:t>Lampson 1971</a:t>
            </a:r>
            <a:r>
              <a:rPr lang="en-US" sz="2400" dirty="0" smtClean="0"/>
              <a:t>)</a:t>
            </a:r>
          </a:p>
          <a:p>
            <a:pPr>
              <a:tabLst>
                <a:tab pos="11657013" algn="r"/>
              </a:tabLst>
            </a:pPr>
            <a:endParaRPr lang="en-US" dirty="0" smtClean="0"/>
          </a:p>
          <a:p>
            <a:pPr>
              <a:tabLst>
                <a:tab pos="11657013" algn="r"/>
              </a:tabLst>
            </a:pPr>
            <a:endParaRPr lang="en-US" dirty="0"/>
          </a:p>
          <a:p>
            <a:pPr>
              <a:tabLst>
                <a:tab pos="11657013" algn="r"/>
              </a:tabLst>
            </a:pPr>
            <a:endParaRPr lang="en-US" dirty="0" smtClean="0"/>
          </a:p>
          <a:p>
            <a:pPr>
              <a:tabLst>
                <a:tab pos="11657013" algn="r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11657013" algn="r"/>
              </a:tabLst>
            </a:pPr>
            <a:r>
              <a:rPr lang="en-US" dirty="0" smtClean="0"/>
              <a:t>Permissions kept at the object are ACLs; </a:t>
            </a:r>
            <a:r>
              <a:rPr lang="en-US" dirty="0"/>
              <a:t>at </a:t>
            </a:r>
            <a:r>
              <a:rPr lang="en-US" dirty="0" smtClean="0"/>
              <a:t>the subject, </a:t>
            </a:r>
            <a:r>
              <a:rPr lang="en-US" dirty="0"/>
              <a:t>capabilities</a:t>
            </a:r>
            <a:endParaRPr lang="en-US" dirty="0" smtClean="0"/>
          </a:p>
          <a:p>
            <a:pPr lvl="1">
              <a:spcBef>
                <a:spcPts val="0"/>
              </a:spcBef>
              <a:tabLst>
                <a:tab pos="11657013" algn="r"/>
              </a:tabLst>
            </a:pPr>
            <a:r>
              <a:rPr lang="en-US" dirty="0" smtClean="0"/>
              <a:t>Capabilities work for short term policy</a:t>
            </a:r>
          </a:p>
          <a:p>
            <a:pPr lvl="2">
              <a:spcBef>
                <a:spcPts val="0"/>
              </a:spcBef>
              <a:tabLst>
                <a:tab pos="11657013" algn="r"/>
              </a:tabLst>
            </a:pPr>
            <a:r>
              <a:rPr lang="en-US" dirty="0" smtClean="0"/>
              <a:t>File descriptors/handles in OS</a:t>
            </a:r>
            <a:r>
              <a:rPr lang="en-US" dirty="0"/>
              <a:t>;</a:t>
            </a:r>
            <a:r>
              <a:rPr lang="en-US" dirty="0" smtClean="0"/>
              <a:t> objects in languages	(</a:t>
            </a:r>
            <a:r>
              <a:rPr lang="en-US" dirty="0" smtClean="0">
                <a:solidFill>
                  <a:srgbClr val="C00000"/>
                </a:solidFill>
              </a:rPr>
              <a:t>Unix/Windows; Java, C#</a:t>
            </a:r>
            <a:r>
              <a:rPr lang="en-US" dirty="0" smtClean="0"/>
              <a:t>)</a:t>
            </a:r>
          </a:p>
          <a:p>
            <a:pPr lvl="1">
              <a:spcBef>
                <a:spcPts val="0"/>
              </a:spcBef>
              <a:tabLst>
                <a:tab pos="11657013" algn="r"/>
              </a:tabLst>
            </a:pPr>
            <a:r>
              <a:rPr lang="en-US" dirty="0" smtClean="0"/>
              <a:t>ACLs work for long-term policy; tell you who can access the resource</a:t>
            </a:r>
          </a:p>
          <a:p>
            <a:pPr lvl="2">
              <a:spcBef>
                <a:spcPts val="0"/>
              </a:spcBef>
              <a:tabLst>
                <a:tab pos="11657013" algn="r"/>
              </a:tabLst>
            </a:pPr>
            <a:r>
              <a:rPr lang="en-US" b="1" dirty="0" smtClean="0"/>
              <a:t>Groups</a:t>
            </a:r>
            <a:r>
              <a:rPr lang="en-US" dirty="0" smtClean="0"/>
              <a:t> of subjects and objects keep this manageable	(</a:t>
            </a:r>
            <a:r>
              <a:rPr lang="en-US" dirty="0" smtClean="0">
                <a:solidFill>
                  <a:srgbClr val="C00000"/>
                </a:solidFill>
              </a:rPr>
              <a:t>Multics 1968</a:t>
            </a:r>
            <a:r>
              <a:rPr lang="en-US" dirty="0" smtClean="0"/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 October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894A75-B0AA-4A0F-AC2F-9B1E8CECE7C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6239386"/>
              </p:ext>
            </p:extLst>
          </p:nvPr>
        </p:nvGraphicFramePr>
        <p:xfrm>
          <a:off x="2032000" y="2133600"/>
          <a:ext cx="8127999" cy="207264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92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Subject/principal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Object/resource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endParaRPr lang="en-US" sz="2800" dirty="0">
                        <a:latin typeface="Calibri" panose="020F050202020403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File </a:t>
                      </a:r>
                      <a:r>
                        <a:rPr lang="en-US" sz="2800" dirty="0" smtClean="0">
                          <a:latin typeface="Calibri" panose="020F0502020204030204" pitchFamily="34" charset="0"/>
                        </a:rPr>
                        <a:t>foo</a:t>
                      </a:r>
                      <a:endParaRPr lang="en-US" sz="28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Database </a:t>
                      </a:r>
                      <a:r>
                        <a:rPr lang="en-US" sz="2800" dirty="0" smtClean="0">
                          <a:latin typeface="Calibri" panose="020F0502020204030204" pitchFamily="34" charset="0"/>
                        </a:rPr>
                        <a:t>payroll</a:t>
                      </a:r>
                      <a:endParaRPr lang="en-US" sz="28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Calibri" panose="020F0502020204030204" pitchFamily="34" charset="0"/>
                        </a:rPr>
                        <a:t>Alice</a:t>
                      </a:r>
                      <a:endParaRPr lang="en-US" sz="2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i="1" dirty="0" smtClean="0"/>
                        <a:t>read, write</a:t>
                      </a:r>
                      <a:endParaRPr lang="en-US" sz="2800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i="1" dirty="0" smtClean="0"/>
                        <a:t>write paychecks</a:t>
                      </a:r>
                      <a:endParaRPr lang="en-US" sz="2800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Calibri" panose="020F0502020204030204" pitchFamily="34" charset="0"/>
                        </a:rPr>
                        <a:t>Bob</a:t>
                      </a:r>
                      <a:endParaRPr lang="en-US" sz="2800" dirty="0">
                        <a:latin typeface="Calibri" panose="020F050202020403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i="1" dirty="0" smtClean="0"/>
                        <a:t>read</a:t>
                      </a:r>
                      <a:endParaRPr lang="en-US" sz="2800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 smtClean="0"/>
                        <a:t>-</a:t>
                      </a:r>
                      <a:endParaRPr lang="en-US" sz="2800" i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477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Lampson: Perspectives on security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72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12191999" cy="609600"/>
          </a:xfrm>
        </p:spPr>
        <p:txBody>
          <a:bodyPr>
            <a:noAutofit/>
          </a:bodyPr>
          <a:lstStyle/>
          <a:p>
            <a:r>
              <a:rPr lang="en-US" dirty="0" smtClean="0"/>
              <a:t>Keeping Secrets: Information Flow</a:t>
            </a:r>
            <a:r>
              <a:rPr lang="en-US" dirty="0"/>
              <a:t> Control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883922" y="990600"/>
            <a:ext cx="8991600" cy="22860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buFont typeface="ZapfDingbats" pitchFamily="82" charset="2"/>
              <a:buNone/>
            </a:pPr>
            <a:r>
              <a:rPr lang="en-US" b="1" dirty="0" smtClean="0"/>
              <a:t>0.	</a:t>
            </a:r>
            <a:r>
              <a:rPr lang="en-US" b="1" kern="1200" dirty="0" smtClean="0">
                <a:solidFill>
                  <a:srgbClr val="A50021"/>
                </a:solidFill>
                <a:latin typeface="+mj-lt"/>
              </a:rPr>
              <a:t>Labels</a:t>
            </a:r>
            <a:r>
              <a:rPr lang="en-US" dirty="0" smtClean="0"/>
              <a:t> on information</a:t>
            </a:r>
          </a:p>
          <a:p>
            <a:pPr>
              <a:lnSpc>
                <a:spcPct val="90000"/>
              </a:lnSpc>
              <a:spcBef>
                <a:spcPct val="0"/>
              </a:spcBef>
              <a:buFont typeface="ZapfDingbats" pitchFamily="82" charset="2"/>
              <a:buNone/>
            </a:pPr>
            <a:r>
              <a:rPr lang="en-US" b="1" dirty="0" smtClean="0"/>
              <a:t>1.	</a:t>
            </a:r>
            <a:r>
              <a:rPr lang="en-US" b="1" dirty="0" smtClean="0">
                <a:solidFill>
                  <a:srgbClr val="0000FF"/>
                </a:solidFill>
              </a:rPr>
              <a:t>Isolation boundary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/>
              <a:t>limits flows to </a:t>
            </a:r>
            <a:r>
              <a:rPr lang="en-US" dirty="0" smtClean="0"/>
              <a:t>channels</a:t>
            </a:r>
            <a:endParaRPr lang="en-US" dirty="0"/>
          </a:p>
          <a:p>
            <a:pPr>
              <a:lnSpc>
                <a:spcPct val="90000"/>
              </a:lnSpc>
              <a:spcBef>
                <a:spcPct val="0"/>
              </a:spcBef>
              <a:buFont typeface="ZapfDingbats" pitchFamily="82" charset="2"/>
              <a:buNone/>
            </a:pPr>
            <a:r>
              <a:rPr lang="en-US" b="1" dirty="0" smtClean="0"/>
              <a:t>2.	</a:t>
            </a:r>
            <a:r>
              <a:rPr lang="en-US" b="1" dirty="0" smtClean="0">
                <a:solidFill>
                  <a:srgbClr val="FF0000"/>
                </a:solidFill>
              </a:rPr>
              <a:t>Flow control </a:t>
            </a:r>
            <a:r>
              <a:rPr lang="en-US" dirty="0"/>
              <a:t>based on labels</a:t>
            </a:r>
            <a:endParaRPr lang="en-US" dirty="0" smtClean="0"/>
          </a:p>
          <a:p>
            <a:pPr>
              <a:lnSpc>
                <a:spcPct val="90000"/>
              </a:lnSpc>
              <a:spcBef>
                <a:spcPct val="0"/>
              </a:spcBef>
              <a:buFont typeface="ZapfDingbats" pitchFamily="82" charset="2"/>
              <a:buNone/>
            </a:pPr>
            <a:r>
              <a:rPr lang="en-US" b="1" dirty="0" smtClean="0"/>
              <a:t>3.	</a:t>
            </a:r>
            <a:r>
              <a:rPr lang="en-US" b="1" dirty="0" smtClean="0">
                <a:solidFill>
                  <a:srgbClr val="CC00FF"/>
                </a:solidFill>
              </a:rPr>
              <a:t>Policy</a:t>
            </a:r>
            <a:r>
              <a:rPr lang="en-US" dirty="0" smtClean="0"/>
              <a:t> </a:t>
            </a:r>
            <a:r>
              <a:rPr lang="en-US" dirty="0"/>
              <a:t>says what flows are allowed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4541522" y="3610406"/>
            <a:ext cx="1219200" cy="798513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ts val="1200"/>
              </a:spcBef>
            </a:pPr>
            <a:r>
              <a:rPr lang="en-US" sz="2400" dirty="0">
                <a:solidFill>
                  <a:srgbClr val="FF0000"/>
                </a:solidFill>
                <a:latin typeface="Helvetica" pitchFamily="34" charset="0"/>
              </a:rPr>
              <a:t>Guard </a:t>
            </a:r>
            <a:r>
              <a:rPr lang="en-US" sz="2000" dirty="0">
                <a:solidFill>
                  <a:srgbClr val="FF0000"/>
                </a:solidFill>
                <a:latin typeface="Helvetica" pitchFamily="34" charset="0"/>
              </a:rPr>
              <a:t>/</a:t>
            </a:r>
            <a:br>
              <a:rPr lang="en-US" sz="2000" dirty="0">
                <a:solidFill>
                  <a:srgbClr val="FF0000"/>
                </a:solidFill>
                <a:latin typeface="Helvetica" pitchFamily="34" charset="0"/>
              </a:rPr>
            </a:br>
            <a:r>
              <a:rPr lang="en-US" sz="2000" dirty="0">
                <a:solidFill>
                  <a:srgbClr val="FF0000"/>
                </a:solidFill>
                <a:latin typeface="Helvetica" pitchFamily="34" charset="0"/>
              </a:rPr>
              <a:t>Ref mon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2712722" y="3610406"/>
            <a:ext cx="1447800" cy="7985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 anchorCtr="1"/>
          <a:lstStyle/>
          <a:p>
            <a:pPr algn="ctr">
              <a:spcBef>
                <a:spcPts val="900"/>
              </a:spcBef>
              <a:spcAft>
                <a:spcPts val="1000"/>
              </a:spcAft>
              <a:defRPr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</a:rPr>
              <a:t>Data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rgbClr val="A50021"/>
                </a:solidFill>
                <a:latin typeface="Helvetica" pitchFamily="34" charset="0"/>
              </a:rPr>
              <a:t>+ </a:t>
            </a:r>
            <a:r>
              <a:rPr lang="en-US" sz="3200" dirty="0">
                <a:solidFill>
                  <a:srgbClr val="A50021"/>
                </a:solidFill>
                <a:latin typeface="Helvetica" pitchFamily="34" charset="0"/>
              </a:rPr>
              <a:t>Label</a:t>
            </a:r>
            <a:endParaRPr lang="en-US" sz="2000" dirty="0">
              <a:solidFill>
                <a:srgbClr val="A50021"/>
              </a:solidFill>
              <a:latin typeface="Helvetica" pitchFamily="34" charset="0"/>
            </a:endParaRPr>
          </a:p>
        </p:txBody>
      </p:sp>
      <p:sp>
        <p:nvSpPr>
          <p:cNvPr id="13320" name="Rectangle 10"/>
          <p:cNvSpPr>
            <a:spLocks noChangeArrowheads="1"/>
          </p:cNvSpPr>
          <p:nvPr/>
        </p:nvSpPr>
        <p:spPr bwMode="auto">
          <a:xfrm>
            <a:off x="5801998" y="4462894"/>
            <a:ext cx="1679575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spcAft>
                <a:spcPts val="1000"/>
              </a:spcAft>
            </a:pPr>
            <a:endParaRPr lang="en-US" sz="4000"/>
          </a:p>
        </p:txBody>
      </p:sp>
      <p:sp>
        <p:nvSpPr>
          <p:cNvPr id="13321" name="AutoShape 12"/>
          <p:cNvSpPr>
            <a:spLocks noChangeArrowheads="1"/>
          </p:cNvSpPr>
          <p:nvPr/>
        </p:nvSpPr>
        <p:spPr bwMode="auto">
          <a:xfrm>
            <a:off x="5913123" y="5007405"/>
            <a:ext cx="1293813" cy="1270000"/>
          </a:xfrm>
          <a:prstGeom prst="diamond">
            <a:avLst/>
          </a:prstGeom>
          <a:noFill/>
          <a:ln w="25400" cap="rnd">
            <a:solidFill>
              <a:srgbClr val="00FF00"/>
            </a:solidFill>
            <a:miter lim="800000"/>
            <a:headEnd/>
            <a:tailEnd/>
          </a:ln>
        </p:spPr>
        <p:txBody>
          <a:bodyPr lIns="0" tIns="0" rIns="0" bIns="0" anchor="ctr" anchorCtr="1"/>
          <a:lstStyle/>
          <a:p>
            <a:endParaRPr lang="en-US" sz="2400">
              <a:solidFill>
                <a:srgbClr val="D8BA3C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3322" name="Oval 17"/>
          <p:cNvSpPr>
            <a:spLocks noChangeArrowheads="1"/>
          </p:cNvSpPr>
          <p:nvPr/>
        </p:nvSpPr>
        <p:spPr bwMode="auto">
          <a:xfrm>
            <a:off x="6076636" y="3610406"/>
            <a:ext cx="1208087" cy="796925"/>
          </a:xfrm>
          <a:prstGeom prst="ellips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endParaRPr lang="en-US" sz="2400">
              <a:solidFill>
                <a:srgbClr val="000000"/>
              </a:solidFill>
              <a:latin typeface="Helvetica" pitchFamily="34" charset="0"/>
            </a:endParaRPr>
          </a:p>
        </p:txBody>
      </p:sp>
      <p:sp>
        <p:nvSpPr>
          <p:cNvPr id="27" name="Rectangle 7"/>
          <p:cNvSpPr>
            <a:spLocks noChangeArrowheads="1"/>
          </p:cNvSpPr>
          <p:nvPr/>
        </p:nvSpPr>
        <p:spPr bwMode="auto">
          <a:xfrm>
            <a:off x="7754622" y="3610406"/>
            <a:ext cx="1313178" cy="7985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 anchorCtr="1"/>
          <a:lstStyle/>
          <a:p>
            <a:pPr algn="ctr">
              <a:spcBef>
                <a:spcPts val="900"/>
              </a:spcBef>
              <a:spcAft>
                <a:spcPts val="1000"/>
              </a:spcAft>
              <a:defRPr/>
            </a:pPr>
            <a:r>
              <a:rPr lang="en-US" sz="2400" dirty="0" smtClean="0">
                <a:solidFill>
                  <a:srgbClr val="000000"/>
                </a:solidFill>
                <a:latin typeface="Helvetica" pitchFamily="34" charset="0"/>
              </a:rPr>
              <a:t>Subject </a:t>
            </a:r>
            <a:r>
              <a:rPr lang="en-US" sz="2400" dirty="0">
                <a:solidFill>
                  <a:srgbClr val="000000"/>
                </a:solidFill>
                <a:latin typeface="Helvetica" pitchFamily="34" charset="0"/>
              </a:rPr>
              <a:t>/ </a:t>
            </a:r>
            <a:r>
              <a:rPr lang="en-US" sz="2000" dirty="0">
                <a:solidFill>
                  <a:srgbClr val="000000"/>
                </a:solidFill>
                <a:latin typeface="Helvetica" pitchFamily="34" charset="0"/>
              </a:rPr>
              <a:t>Principal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13324" name="Line 42"/>
          <p:cNvSpPr>
            <a:spLocks noChangeShapeType="1"/>
          </p:cNvSpPr>
          <p:nvPr/>
        </p:nvSpPr>
        <p:spPr bwMode="auto">
          <a:xfrm flipV="1">
            <a:off x="4779647" y="4416856"/>
            <a:ext cx="1588" cy="588963"/>
          </a:xfrm>
          <a:prstGeom prst="line">
            <a:avLst/>
          </a:prstGeom>
          <a:noFill/>
          <a:ln w="57150">
            <a:solidFill>
              <a:srgbClr val="CC00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5" name="Freeform 41"/>
          <p:cNvSpPr>
            <a:spLocks noEditPoints="1"/>
          </p:cNvSpPr>
          <p:nvPr/>
        </p:nvSpPr>
        <p:spPr bwMode="auto">
          <a:xfrm>
            <a:off x="5532122" y="4416855"/>
            <a:ext cx="381000" cy="1327150"/>
          </a:xfrm>
          <a:custGeom>
            <a:avLst/>
            <a:gdLst>
              <a:gd name="T0" fmla="*/ 2147483647 w 3075"/>
              <a:gd name="T1" fmla="*/ 2147483647 h 5775"/>
              <a:gd name="T2" fmla="*/ 2147483647 w 3075"/>
              <a:gd name="T3" fmla="*/ 2147483647 h 5775"/>
              <a:gd name="T4" fmla="*/ 0 w 3075"/>
              <a:gd name="T5" fmla="*/ 2147483647 h 5775"/>
              <a:gd name="T6" fmla="*/ 0 w 3075"/>
              <a:gd name="T7" fmla="*/ 0 h 5775"/>
              <a:gd name="T8" fmla="*/ 2147483647 w 3075"/>
              <a:gd name="T9" fmla="*/ 0 h 5775"/>
              <a:gd name="T10" fmla="*/ 2147483647 w 3075"/>
              <a:gd name="T11" fmla="*/ 2147483647 h 5775"/>
              <a:gd name="T12" fmla="*/ 2147483647 w 3075"/>
              <a:gd name="T13" fmla="*/ 2147483647 h 5775"/>
              <a:gd name="T14" fmla="*/ 2147483647 w 3075"/>
              <a:gd name="T15" fmla="*/ 2147483647 h 5775"/>
              <a:gd name="T16" fmla="*/ 2147483647 w 3075"/>
              <a:gd name="T17" fmla="*/ 2147483647 h 5775"/>
              <a:gd name="T18" fmla="*/ 2147483647 w 3075"/>
              <a:gd name="T19" fmla="*/ 2147483647 h 5775"/>
              <a:gd name="T20" fmla="*/ 2147483647 w 3075"/>
              <a:gd name="T21" fmla="*/ 2147483647 h 5775"/>
              <a:gd name="T22" fmla="*/ 2147483647 w 3075"/>
              <a:gd name="T23" fmla="*/ 2147483647 h 5775"/>
              <a:gd name="T24" fmla="*/ 2147483647 w 3075"/>
              <a:gd name="T25" fmla="*/ 2147483647 h 577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075"/>
              <a:gd name="T40" fmla="*/ 0 h 5775"/>
              <a:gd name="T41" fmla="*/ 3075 w 3075"/>
              <a:gd name="T42" fmla="*/ 5775 h 5775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075" h="5775">
                <a:moveTo>
                  <a:pt x="2400" y="5475"/>
                </a:moveTo>
                <a:lnTo>
                  <a:pt x="75" y="5475"/>
                </a:lnTo>
                <a:cubicBezTo>
                  <a:pt x="34" y="5475"/>
                  <a:pt x="0" y="5441"/>
                  <a:pt x="0" y="5400"/>
                </a:cubicBezTo>
                <a:lnTo>
                  <a:pt x="0" y="0"/>
                </a:lnTo>
                <a:lnTo>
                  <a:pt x="150" y="0"/>
                </a:lnTo>
                <a:lnTo>
                  <a:pt x="150" y="5400"/>
                </a:lnTo>
                <a:lnTo>
                  <a:pt x="75" y="5325"/>
                </a:lnTo>
                <a:lnTo>
                  <a:pt x="2400" y="5325"/>
                </a:lnTo>
                <a:lnTo>
                  <a:pt x="2400" y="5475"/>
                </a:lnTo>
                <a:close/>
                <a:moveTo>
                  <a:pt x="2325" y="5025"/>
                </a:moveTo>
                <a:lnTo>
                  <a:pt x="3075" y="5400"/>
                </a:lnTo>
                <a:lnTo>
                  <a:pt x="2325" y="5775"/>
                </a:lnTo>
                <a:lnTo>
                  <a:pt x="2325" y="5025"/>
                </a:lnTo>
                <a:close/>
              </a:path>
            </a:pathLst>
          </a:custGeom>
          <a:solidFill>
            <a:srgbClr val="00FF00"/>
          </a:solidFill>
          <a:ln w="38100" cap="flat" cmpd="sng">
            <a:solidFill>
              <a:srgbClr val="00FF00"/>
            </a:solidFill>
            <a:prstDash val="solid"/>
            <a:bevel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6" name="Rectangle 50"/>
          <p:cNvSpPr>
            <a:spLocks noChangeArrowheads="1"/>
          </p:cNvSpPr>
          <p:nvPr/>
        </p:nvSpPr>
        <p:spPr bwMode="auto">
          <a:xfrm>
            <a:off x="152545" y="4465359"/>
            <a:ext cx="152400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2800" dirty="0">
                <a:solidFill>
                  <a:srgbClr val="A50021"/>
                </a:solidFill>
                <a:latin typeface="Helvetica" pitchFamily="34" charset="0"/>
              </a:rPr>
              <a:t>0. Labels</a:t>
            </a:r>
            <a:endParaRPr lang="en-US" sz="2800" dirty="0">
              <a:solidFill>
                <a:srgbClr val="A50021"/>
              </a:solidFill>
            </a:endParaRPr>
          </a:p>
        </p:txBody>
      </p:sp>
      <p:sp>
        <p:nvSpPr>
          <p:cNvPr id="13327" name="Rectangle 31"/>
          <p:cNvSpPr>
            <a:spLocks noChangeArrowheads="1"/>
          </p:cNvSpPr>
          <p:nvPr/>
        </p:nvSpPr>
        <p:spPr bwMode="auto">
          <a:xfrm>
            <a:off x="2719072" y="2873806"/>
            <a:ext cx="2351088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2800">
                <a:solidFill>
                  <a:srgbClr val="E0CB30"/>
                </a:solidFill>
                <a:latin typeface="Helvetica" pitchFamily="34" charset="0"/>
              </a:rPr>
              <a:t>Authorization</a:t>
            </a:r>
            <a:endParaRPr lang="en-US" sz="2400">
              <a:solidFill>
                <a:srgbClr val="E0CB30"/>
              </a:solidFill>
              <a:latin typeface="Helvetica" pitchFamily="34" charset="0"/>
            </a:endParaRPr>
          </a:p>
        </p:txBody>
      </p:sp>
      <p:sp>
        <p:nvSpPr>
          <p:cNvPr id="13328" name="Rectangle 36"/>
          <p:cNvSpPr>
            <a:spLocks noChangeArrowheads="1"/>
          </p:cNvSpPr>
          <p:nvPr/>
        </p:nvSpPr>
        <p:spPr bwMode="auto">
          <a:xfrm>
            <a:off x="5414648" y="2873806"/>
            <a:ext cx="3653152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800" dirty="0">
                <a:solidFill>
                  <a:srgbClr val="E0CB30"/>
                </a:solidFill>
                <a:latin typeface="Helvetica" pitchFamily="34" charset="0"/>
              </a:rPr>
              <a:t>Authentication</a:t>
            </a:r>
            <a:endParaRPr lang="en-US" dirty="0">
              <a:solidFill>
                <a:srgbClr val="E0CB30"/>
              </a:solidFill>
            </a:endParaRPr>
          </a:p>
        </p:txBody>
      </p:sp>
      <p:sp>
        <p:nvSpPr>
          <p:cNvPr id="13329" name="Left Brace 59"/>
          <p:cNvSpPr>
            <a:spLocks/>
          </p:cNvSpPr>
          <p:nvPr/>
        </p:nvSpPr>
        <p:spPr bwMode="auto">
          <a:xfrm rot="5400000">
            <a:off x="7046755" y="1602060"/>
            <a:ext cx="381000" cy="3661090"/>
          </a:xfrm>
          <a:prstGeom prst="leftBrace">
            <a:avLst>
              <a:gd name="adj1" fmla="val 136914"/>
              <a:gd name="adj2" fmla="val 50000"/>
            </a:avLst>
          </a:prstGeom>
          <a:noFill/>
          <a:ln w="57150" algn="ctr">
            <a:solidFill>
              <a:srgbClr val="E0CB3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0" name="Left Brace 60"/>
          <p:cNvSpPr>
            <a:spLocks/>
          </p:cNvSpPr>
          <p:nvPr/>
        </p:nvSpPr>
        <p:spPr bwMode="auto">
          <a:xfrm rot="5400000">
            <a:off x="3620772" y="2334055"/>
            <a:ext cx="381000" cy="2222500"/>
          </a:xfrm>
          <a:prstGeom prst="leftBrace">
            <a:avLst>
              <a:gd name="adj1" fmla="val 136894"/>
              <a:gd name="adj2" fmla="val 50000"/>
            </a:avLst>
          </a:prstGeom>
          <a:noFill/>
          <a:ln w="57150" algn="ctr">
            <a:solidFill>
              <a:srgbClr val="E0CB3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1" name="Rectangle 43"/>
          <p:cNvSpPr>
            <a:spLocks noChangeArrowheads="1"/>
          </p:cNvSpPr>
          <p:nvPr/>
        </p:nvSpPr>
        <p:spPr bwMode="auto">
          <a:xfrm>
            <a:off x="5760722" y="4950255"/>
            <a:ext cx="1524000" cy="1384300"/>
          </a:xfrm>
          <a:prstGeom prst="rect">
            <a:avLst/>
          </a:prstGeom>
          <a:noFill/>
          <a:ln w="57150">
            <a:solidFill>
              <a:srgbClr val="0000FF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3332" name="Straight Arrow Connector 2"/>
          <p:cNvCxnSpPr>
            <a:cxnSpLocks noChangeShapeType="1"/>
            <a:stCxn id="13316" idx="3"/>
            <a:endCxn id="13322" idx="2"/>
          </p:cNvCxnSpPr>
          <p:nvPr/>
        </p:nvCxnSpPr>
        <p:spPr bwMode="auto">
          <a:xfrm flipV="1">
            <a:off x="5760723" y="4008869"/>
            <a:ext cx="315913" cy="1587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sm"/>
          </a:ln>
        </p:spPr>
      </p:cxnSp>
      <p:cxnSp>
        <p:nvCxnSpPr>
          <p:cNvPr id="13333" name="Straight Arrow Connector 41"/>
          <p:cNvCxnSpPr>
            <a:cxnSpLocks noChangeShapeType="1"/>
            <a:stCxn id="13322" idx="6"/>
            <a:endCxn id="27" idx="1"/>
          </p:cNvCxnSpPr>
          <p:nvPr/>
        </p:nvCxnSpPr>
        <p:spPr bwMode="auto">
          <a:xfrm>
            <a:off x="7284723" y="4008869"/>
            <a:ext cx="469899" cy="794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sm"/>
          </a:ln>
        </p:spPr>
      </p:cxnSp>
      <p:cxnSp>
        <p:nvCxnSpPr>
          <p:cNvPr id="13334" name="Straight Arrow Connector 44"/>
          <p:cNvCxnSpPr>
            <a:cxnSpLocks noChangeShapeType="1"/>
            <a:stCxn id="46087" idx="3"/>
            <a:endCxn id="13316" idx="1"/>
          </p:cNvCxnSpPr>
          <p:nvPr/>
        </p:nvCxnSpPr>
        <p:spPr bwMode="auto">
          <a:xfrm>
            <a:off x="4160522" y="4010455"/>
            <a:ext cx="381000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sm"/>
          </a:ln>
        </p:spPr>
      </p:cxnSp>
      <p:sp>
        <p:nvSpPr>
          <p:cNvPr id="13335" name="Rectangle 34"/>
          <p:cNvSpPr>
            <a:spLocks noChangeArrowheads="1"/>
          </p:cNvSpPr>
          <p:nvPr/>
        </p:nvSpPr>
        <p:spPr bwMode="auto">
          <a:xfrm>
            <a:off x="5913123" y="5363006"/>
            <a:ext cx="1293813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800">
                <a:solidFill>
                  <a:srgbClr val="D8BA3C"/>
                </a:solidFill>
                <a:latin typeface="Helvetica" pitchFamily="34" charset="0"/>
              </a:rPr>
              <a:t>Audit</a:t>
            </a:r>
            <a:r>
              <a:rPr lang="en-US" sz="2000">
                <a:solidFill>
                  <a:srgbClr val="CCCC00"/>
                </a:solidFill>
                <a:latin typeface="Helvetica" pitchFamily="34" charset="0"/>
              </a:rPr>
              <a:t> </a:t>
            </a:r>
            <a:r>
              <a:rPr lang="en-US" sz="2800">
                <a:solidFill>
                  <a:srgbClr val="D8BA3C"/>
                </a:solidFill>
                <a:latin typeface="Helvetica" pitchFamily="34" charset="0"/>
              </a:rPr>
              <a:t>log</a:t>
            </a:r>
            <a:endParaRPr lang="en-US" sz="2000">
              <a:solidFill>
                <a:srgbClr val="D8BA3C"/>
              </a:solidFill>
              <a:latin typeface="Helvetica" pitchFamily="34" charset="0"/>
            </a:endParaRPr>
          </a:p>
        </p:txBody>
      </p:sp>
      <p:sp>
        <p:nvSpPr>
          <p:cNvPr id="13336" name="Rectangle 40"/>
          <p:cNvSpPr>
            <a:spLocks noChangeArrowheads="1"/>
          </p:cNvSpPr>
          <p:nvPr/>
        </p:nvSpPr>
        <p:spPr bwMode="auto">
          <a:xfrm>
            <a:off x="4201798" y="5334430"/>
            <a:ext cx="11779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2400">
                <a:solidFill>
                  <a:srgbClr val="CC00FF"/>
                </a:solidFill>
                <a:latin typeface="Helvetica" pitchFamily="34" charset="0"/>
              </a:rPr>
              <a:t>Policy</a:t>
            </a:r>
            <a:endParaRPr lang="en-US">
              <a:solidFill>
                <a:srgbClr val="CC00FF"/>
              </a:solidFill>
            </a:endParaRPr>
          </a:p>
        </p:txBody>
      </p:sp>
      <p:sp>
        <p:nvSpPr>
          <p:cNvPr id="13337" name="Freeform 39"/>
          <p:cNvSpPr>
            <a:spLocks/>
          </p:cNvSpPr>
          <p:nvPr/>
        </p:nvSpPr>
        <p:spPr bwMode="auto">
          <a:xfrm>
            <a:off x="4198622" y="4994706"/>
            <a:ext cx="1181100" cy="1039813"/>
          </a:xfrm>
          <a:custGeom>
            <a:avLst/>
            <a:gdLst>
              <a:gd name="T0" fmla="*/ 2147483647 w 856"/>
              <a:gd name="T1" fmla="*/ 0 h 581"/>
              <a:gd name="T2" fmla="*/ 0 w 856"/>
              <a:gd name="T3" fmla="*/ 2147483647 h 581"/>
              <a:gd name="T4" fmla="*/ 2147483647 w 856"/>
              <a:gd name="T5" fmla="*/ 2147483647 h 581"/>
              <a:gd name="T6" fmla="*/ 2147483647 w 856"/>
              <a:gd name="T7" fmla="*/ 2147483647 h 581"/>
              <a:gd name="T8" fmla="*/ 2147483647 w 856"/>
              <a:gd name="T9" fmla="*/ 0 h 5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56"/>
              <a:gd name="T16" fmla="*/ 0 h 581"/>
              <a:gd name="T17" fmla="*/ 856 w 856"/>
              <a:gd name="T18" fmla="*/ 581 h 5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56" h="581">
                <a:moveTo>
                  <a:pt x="428" y="0"/>
                </a:moveTo>
                <a:lnTo>
                  <a:pt x="0" y="291"/>
                </a:lnTo>
                <a:lnTo>
                  <a:pt x="428" y="581"/>
                </a:lnTo>
                <a:lnTo>
                  <a:pt x="856" y="291"/>
                </a:lnTo>
                <a:lnTo>
                  <a:pt x="428" y="0"/>
                </a:lnTo>
                <a:close/>
              </a:path>
            </a:pathLst>
          </a:custGeom>
          <a:noFill/>
          <a:ln w="25400" cap="rnd">
            <a:solidFill>
              <a:srgbClr val="CC00FF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13338" name="Straight Arrow Connector 68"/>
          <p:cNvCxnSpPr>
            <a:cxnSpLocks noChangeShapeType="1"/>
            <a:stCxn id="47" idx="3"/>
            <a:endCxn id="13324" idx="1"/>
          </p:cNvCxnSpPr>
          <p:nvPr/>
        </p:nvCxnSpPr>
        <p:spPr bwMode="auto">
          <a:xfrm flipV="1">
            <a:off x="3200400" y="4416856"/>
            <a:ext cx="1580835" cy="1330410"/>
          </a:xfrm>
          <a:prstGeom prst="straightConnector1">
            <a:avLst/>
          </a:prstGeom>
          <a:noFill/>
          <a:ln w="3810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13339" name="Straight Arrow Connector 77"/>
          <p:cNvCxnSpPr>
            <a:cxnSpLocks noChangeShapeType="1"/>
            <a:stCxn id="13326" idx="3"/>
            <a:endCxn id="46087" idx="1"/>
          </p:cNvCxnSpPr>
          <p:nvPr/>
        </p:nvCxnSpPr>
        <p:spPr bwMode="auto">
          <a:xfrm flipV="1">
            <a:off x="1676545" y="4009663"/>
            <a:ext cx="1036177" cy="670803"/>
          </a:xfrm>
          <a:prstGeom prst="straightConnector1">
            <a:avLst/>
          </a:prstGeom>
          <a:noFill/>
          <a:ln w="57150" algn="ctr">
            <a:solidFill>
              <a:srgbClr val="A50021"/>
            </a:solidFill>
            <a:round/>
            <a:headEnd/>
            <a:tailEnd type="arrow" w="med" len="med"/>
          </a:ln>
        </p:spPr>
      </p:cxnSp>
      <p:cxnSp>
        <p:nvCxnSpPr>
          <p:cNvPr id="13340" name="Straight Arrow Connector 80"/>
          <p:cNvCxnSpPr>
            <a:cxnSpLocks noChangeShapeType="1"/>
            <a:stCxn id="44" idx="3"/>
          </p:cNvCxnSpPr>
          <p:nvPr/>
        </p:nvCxnSpPr>
        <p:spPr bwMode="auto">
          <a:xfrm flipV="1">
            <a:off x="3200400" y="4870882"/>
            <a:ext cx="381000" cy="342984"/>
          </a:xfrm>
          <a:prstGeom prst="straightConnector1">
            <a:avLst/>
          </a:prstGeom>
          <a:noFill/>
          <a:ln w="38100" algn="ctr">
            <a:solidFill>
              <a:srgbClr val="0000FF"/>
            </a:solidFill>
            <a:prstDash val="sysDash"/>
            <a:round/>
            <a:headEnd/>
            <a:tailEnd type="arrow" w="med" len="med"/>
          </a:ln>
        </p:spPr>
      </p:cxnSp>
      <p:cxnSp>
        <p:nvCxnSpPr>
          <p:cNvPr id="13341" name="Straight Connector 3"/>
          <p:cNvCxnSpPr>
            <a:cxnSpLocks noChangeShapeType="1"/>
          </p:cNvCxnSpPr>
          <p:nvPr/>
        </p:nvCxnSpPr>
        <p:spPr bwMode="auto">
          <a:xfrm>
            <a:off x="2560322" y="3534205"/>
            <a:ext cx="4876800" cy="0"/>
          </a:xfrm>
          <a:prstGeom prst="line">
            <a:avLst/>
          </a:prstGeom>
          <a:noFill/>
          <a:ln w="57150" algn="ctr">
            <a:solidFill>
              <a:srgbClr val="0000FF"/>
            </a:solidFill>
            <a:prstDash val="sysDash"/>
            <a:round/>
            <a:headEnd/>
            <a:tailEnd/>
          </a:ln>
        </p:spPr>
      </p:cxnSp>
      <p:cxnSp>
        <p:nvCxnSpPr>
          <p:cNvPr id="13342" name="Straight Connector 39"/>
          <p:cNvCxnSpPr>
            <a:cxnSpLocks noChangeShapeType="1"/>
          </p:cNvCxnSpPr>
          <p:nvPr/>
        </p:nvCxnSpPr>
        <p:spPr bwMode="auto">
          <a:xfrm flipV="1">
            <a:off x="4008122" y="6436155"/>
            <a:ext cx="3429000" cy="38100"/>
          </a:xfrm>
          <a:prstGeom prst="line">
            <a:avLst/>
          </a:prstGeom>
          <a:noFill/>
          <a:ln w="57150" cap="rnd" algn="ctr">
            <a:solidFill>
              <a:srgbClr val="0000FF"/>
            </a:solidFill>
            <a:prstDash val="sysDash"/>
            <a:round/>
            <a:headEnd/>
            <a:tailEnd/>
          </a:ln>
        </p:spPr>
      </p:cxnSp>
      <p:cxnSp>
        <p:nvCxnSpPr>
          <p:cNvPr id="13343" name="Straight Connector 42"/>
          <p:cNvCxnSpPr>
            <a:cxnSpLocks noChangeShapeType="1"/>
          </p:cNvCxnSpPr>
          <p:nvPr/>
        </p:nvCxnSpPr>
        <p:spPr bwMode="auto">
          <a:xfrm>
            <a:off x="2569847" y="3534206"/>
            <a:ext cx="0" cy="1323975"/>
          </a:xfrm>
          <a:prstGeom prst="line">
            <a:avLst/>
          </a:prstGeom>
          <a:noFill/>
          <a:ln w="57150" algn="ctr">
            <a:solidFill>
              <a:srgbClr val="0000FF"/>
            </a:solidFill>
            <a:prstDash val="sysDash"/>
            <a:round/>
            <a:headEnd/>
            <a:tailEnd/>
          </a:ln>
        </p:spPr>
      </p:cxnSp>
      <p:cxnSp>
        <p:nvCxnSpPr>
          <p:cNvPr id="13344" name="Straight Connector 55"/>
          <p:cNvCxnSpPr>
            <a:cxnSpLocks noChangeShapeType="1"/>
          </p:cNvCxnSpPr>
          <p:nvPr/>
        </p:nvCxnSpPr>
        <p:spPr bwMode="auto">
          <a:xfrm>
            <a:off x="4008122" y="4835956"/>
            <a:ext cx="0" cy="1647825"/>
          </a:xfrm>
          <a:prstGeom prst="line">
            <a:avLst/>
          </a:prstGeom>
          <a:noFill/>
          <a:ln w="57150" algn="ctr">
            <a:solidFill>
              <a:srgbClr val="0000FF"/>
            </a:solidFill>
            <a:prstDash val="sysDash"/>
            <a:round/>
            <a:headEnd/>
            <a:tailEnd/>
          </a:ln>
        </p:spPr>
      </p:cxnSp>
      <p:cxnSp>
        <p:nvCxnSpPr>
          <p:cNvPr id="13345" name="Straight Connector 57"/>
          <p:cNvCxnSpPr>
            <a:cxnSpLocks noChangeShapeType="1"/>
          </p:cNvCxnSpPr>
          <p:nvPr/>
        </p:nvCxnSpPr>
        <p:spPr bwMode="auto">
          <a:xfrm>
            <a:off x="7437122" y="3521506"/>
            <a:ext cx="0" cy="2919413"/>
          </a:xfrm>
          <a:prstGeom prst="line">
            <a:avLst/>
          </a:prstGeom>
          <a:noFill/>
          <a:ln w="57150" algn="ctr">
            <a:solidFill>
              <a:srgbClr val="0000FF"/>
            </a:solidFill>
            <a:prstDash val="sysDash"/>
            <a:round/>
            <a:headEnd/>
            <a:tailEnd/>
          </a:ln>
        </p:spPr>
      </p:cxnSp>
      <p:cxnSp>
        <p:nvCxnSpPr>
          <p:cNvPr id="13346" name="Straight Connector 61"/>
          <p:cNvCxnSpPr>
            <a:cxnSpLocks noChangeShapeType="1"/>
          </p:cNvCxnSpPr>
          <p:nvPr/>
        </p:nvCxnSpPr>
        <p:spPr bwMode="auto">
          <a:xfrm flipV="1">
            <a:off x="2560322" y="4851830"/>
            <a:ext cx="1447800" cy="0"/>
          </a:xfrm>
          <a:prstGeom prst="line">
            <a:avLst/>
          </a:prstGeom>
          <a:noFill/>
          <a:ln w="57150" cap="rnd" algn="ctr">
            <a:solidFill>
              <a:srgbClr val="0000FF"/>
            </a:solidFill>
            <a:prstDash val="sysDash"/>
            <a:round/>
            <a:headEnd/>
            <a:tailEnd/>
          </a:ln>
        </p:spPr>
      </p:cxnSp>
      <p:sp>
        <p:nvSpPr>
          <p:cNvPr id="44" name="Rectangle 48"/>
          <p:cNvSpPr>
            <a:spLocks noChangeArrowheads="1"/>
          </p:cNvSpPr>
          <p:nvPr/>
        </p:nvSpPr>
        <p:spPr bwMode="auto">
          <a:xfrm>
            <a:off x="31752" y="5029200"/>
            <a:ext cx="3168648" cy="369332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0" tIns="0" rIns="0" bIns="0">
            <a:spAutoFit/>
          </a:bodyPr>
          <a:lstStyle/>
          <a:p>
            <a:pPr algn="r">
              <a:defRPr/>
            </a:pPr>
            <a:r>
              <a:rPr lang="en-US" sz="2400" dirty="0">
                <a:solidFill>
                  <a:srgbClr val="0000FF"/>
                </a:solidFill>
                <a:latin typeface="Helvetica" pitchFamily="34" charset="0"/>
              </a:rPr>
              <a:t>1. Isolation </a:t>
            </a:r>
            <a:r>
              <a:rPr lang="en-US" sz="2400" dirty="0" smtClean="0">
                <a:solidFill>
                  <a:srgbClr val="0000FF"/>
                </a:solidFill>
                <a:latin typeface="Helvetica" pitchFamily="34" charset="0"/>
              </a:rPr>
              <a:t>boundary</a:t>
            </a:r>
            <a:endParaRPr lang="en-US" sz="1400" dirty="0">
              <a:solidFill>
                <a:srgbClr val="0000FF"/>
              </a:solidFill>
            </a:endParaRPr>
          </a:p>
        </p:txBody>
      </p:sp>
      <p:sp>
        <p:nvSpPr>
          <p:cNvPr id="47" name="Rectangle 50"/>
          <p:cNvSpPr>
            <a:spLocks noChangeArrowheads="1"/>
          </p:cNvSpPr>
          <p:nvPr/>
        </p:nvSpPr>
        <p:spPr bwMode="auto">
          <a:xfrm>
            <a:off x="803275" y="5562600"/>
            <a:ext cx="23971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lIns="0" tIns="0" rIns="0" bIns="0">
            <a:spAutoFit/>
          </a:bodyPr>
          <a:lstStyle/>
          <a:p>
            <a:pPr algn="r">
              <a:defRPr/>
            </a:pPr>
            <a:r>
              <a:rPr lang="en-US" sz="2400" dirty="0">
                <a:solidFill>
                  <a:srgbClr val="FF0000"/>
                </a:solidFill>
                <a:latin typeface="Helvetica" pitchFamily="34" charset="0"/>
              </a:rPr>
              <a:t>2. </a:t>
            </a:r>
            <a:r>
              <a:rPr lang="en-US" sz="2400" dirty="0" smtClean="0">
                <a:solidFill>
                  <a:srgbClr val="FF0000"/>
                </a:solidFill>
                <a:latin typeface="Helvetica" pitchFamily="34" charset="0"/>
              </a:rPr>
              <a:t>Flow control 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8" name="Rectangle 52"/>
          <p:cNvSpPr>
            <a:spLocks noChangeArrowheads="1"/>
          </p:cNvSpPr>
          <p:nvPr/>
        </p:nvSpPr>
        <p:spPr bwMode="auto">
          <a:xfrm>
            <a:off x="1676401" y="6092825"/>
            <a:ext cx="152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 lIns="0" tIns="0" rIns="0" bIns="0">
            <a:spAutoFit/>
          </a:bodyPr>
          <a:lstStyle/>
          <a:p>
            <a:pPr algn="r">
              <a:defRPr/>
            </a:pPr>
            <a:r>
              <a:rPr lang="en-US" sz="2400" dirty="0">
                <a:solidFill>
                  <a:srgbClr val="CC00FF"/>
                </a:solidFill>
                <a:latin typeface="Helvetica" pitchFamily="34" charset="0"/>
              </a:rPr>
              <a:t>3. </a:t>
            </a:r>
            <a:r>
              <a:rPr lang="en-US" sz="2400" dirty="0" smtClean="0">
                <a:solidFill>
                  <a:srgbClr val="CC00FF"/>
                </a:solidFill>
                <a:latin typeface="Helvetica" pitchFamily="34" charset="0"/>
              </a:rPr>
              <a:t>Policy</a:t>
            </a:r>
            <a:endParaRPr lang="en-US" sz="2400" dirty="0">
              <a:solidFill>
                <a:srgbClr val="CC00FF"/>
              </a:solidFill>
            </a:endParaRPr>
          </a:p>
        </p:txBody>
      </p:sp>
      <p:cxnSp>
        <p:nvCxnSpPr>
          <p:cNvPr id="13350" name="Straight Arrow Connector 49"/>
          <p:cNvCxnSpPr>
            <a:cxnSpLocks noChangeShapeType="1"/>
            <a:stCxn id="48" idx="3"/>
            <a:endCxn id="13336" idx="1"/>
          </p:cNvCxnSpPr>
          <p:nvPr/>
        </p:nvCxnSpPr>
        <p:spPr bwMode="auto">
          <a:xfrm flipV="1">
            <a:off x="3200401" y="5519374"/>
            <a:ext cx="1001397" cy="758117"/>
          </a:xfrm>
          <a:prstGeom prst="straightConnector1">
            <a:avLst/>
          </a:prstGeom>
          <a:noFill/>
          <a:ln w="38100" algn="ctr">
            <a:solidFill>
              <a:srgbClr val="CC00FF"/>
            </a:solidFill>
            <a:round/>
            <a:headEnd/>
            <a:tailEnd type="arrow" w="med" len="med"/>
          </a:ln>
        </p:spPr>
      </p:cxnSp>
      <p:sp>
        <p:nvSpPr>
          <p:cNvPr id="13351" name="Rectangle 40"/>
          <p:cNvSpPr>
            <a:spLocks noChangeArrowheads="1"/>
          </p:cNvSpPr>
          <p:nvPr/>
        </p:nvSpPr>
        <p:spPr bwMode="auto">
          <a:xfrm>
            <a:off x="6092511" y="3810000"/>
            <a:ext cx="11763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  <a:latin typeface="Helvetica" pitchFamily="34" charset="0"/>
              </a:rPr>
              <a:t>Send</a:t>
            </a:r>
            <a:endParaRPr lang="en-US" dirty="0">
              <a:solidFill>
                <a:srgbClr val="CC00FF"/>
              </a:solidFill>
            </a:endParaRPr>
          </a:p>
        </p:txBody>
      </p:sp>
      <p:sp>
        <p:nvSpPr>
          <p:cNvPr id="79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53200"/>
            <a:ext cx="223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3 October 2015</a:t>
            </a:r>
            <a:endParaRPr lang="en-US" dirty="0"/>
          </a:p>
        </p:txBody>
      </p:sp>
      <p:sp>
        <p:nvSpPr>
          <p:cNvPr id="8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2400" y="6553200"/>
            <a:ext cx="2540000" cy="228600"/>
          </a:xfrm>
        </p:spPr>
        <p:txBody>
          <a:bodyPr/>
          <a:lstStyle/>
          <a:p>
            <a:pPr>
              <a:defRPr/>
            </a:pPr>
            <a:fld id="{77CF796F-8623-444E-A7BA-81D325B33008}" type="slidenum">
              <a:rPr lang="en-US"/>
              <a:pPr>
                <a:defRPr/>
              </a:pPr>
              <a:t>11</a:t>
            </a:fld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8991600" y="1600200"/>
            <a:ext cx="30129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0" kern="1200" dirty="0" smtClean="0">
                <a:solidFill>
                  <a:srgbClr val="C00000"/>
                </a:solidFill>
                <a:latin typeface="Times New Roman" pitchFamily="18" charset="0"/>
                <a:ea typeface="+mn-ea"/>
                <a:cs typeface="+mn-cs"/>
              </a:rPr>
              <a:t>Adept-50 1969</a:t>
            </a:r>
          </a:p>
          <a:p>
            <a:pPr algn="r"/>
            <a:r>
              <a:rPr lang="en-US" sz="2800" b="0" dirty="0" smtClean="0">
                <a:solidFill>
                  <a:srgbClr val="C00000"/>
                </a:solidFill>
              </a:rPr>
              <a:t>Orange Book 1985</a:t>
            </a:r>
            <a:endParaRPr lang="en-US" sz="2800" b="0" kern="1200" dirty="0">
              <a:solidFill>
                <a:srgbClr val="C00000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9081565" y="4450890"/>
            <a:ext cx="26929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i="1" dirty="0" smtClean="0"/>
              <a:t>Compare access control</a:t>
            </a:r>
            <a:endParaRPr lang="en-US" sz="2000" b="0" i="1" dirty="0"/>
          </a:p>
        </p:txBody>
      </p:sp>
      <p:sp>
        <p:nvSpPr>
          <p:cNvPr id="4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477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Lampson: Perspectives on security</a:t>
            </a:r>
            <a:endParaRPr lang="en-US" dirty="0"/>
          </a:p>
        </p:txBody>
      </p:sp>
      <p:pic>
        <p:nvPicPr>
          <p:cNvPr id="51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983"/>
          <a:stretch/>
        </p:blipFill>
        <p:spPr bwMode="auto">
          <a:xfrm>
            <a:off x="8129324" y="4773489"/>
            <a:ext cx="3927370" cy="1677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00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</a:t>
            </a:r>
            <a:r>
              <a:rPr lang="en-US" dirty="0" smtClean="0"/>
              <a:t>Flow Control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11887200" cy="5334000"/>
          </a:xfrm>
        </p:spPr>
        <p:txBody>
          <a:bodyPr/>
          <a:lstStyle/>
          <a:p>
            <a:pPr>
              <a:spcBef>
                <a:spcPts val="400"/>
              </a:spcBef>
              <a:tabLst>
                <a:tab pos="11604625" algn="r"/>
              </a:tabLst>
            </a:pPr>
            <a:r>
              <a:rPr lang="en-US" dirty="0" smtClean="0"/>
              <a:t>Invented to model military classification	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C00000"/>
                </a:solidFill>
              </a:rPr>
              <a:t>Adept-50 1969</a:t>
            </a:r>
            <a:r>
              <a:rPr lang="en-US" sz="2400" dirty="0" smtClean="0"/>
              <a:t>)</a:t>
            </a:r>
            <a:endParaRPr lang="en-US" dirty="0" smtClean="0"/>
          </a:p>
          <a:p>
            <a:pPr lvl="1">
              <a:spcBef>
                <a:spcPts val="0"/>
              </a:spcBef>
              <a:tabLst>
                <a:tab pos="11604625" algn="r"/>
              </a:tabLst>
            </a:pPr>
            <a:r>
              <a:rPr lang="en-US" b="1" dirty="0" smtClean="0"/>
              <a:t>Label </a:t>
            </a:r>
            <a:r>
              <a:rPr lang="en-US" dirty="0" smtClean="0"/>
              <a:t>every datum: </a:t>
            </a:r>
            <a:r>
              <a:rPr lang="en-US" dirty="0"/>
              <a:t>top </a:t>
            </a:r>
            <a:r>
              <a:rPr lang="en-US" dirty="0" smtClean="0"/>
              <a:t>secret/nuclear</a:t>
            </a:r>
            <a:r>
              <a:rPr lang="en-US" dirty="0"/>
              <a:t> ≥ top </a:t>
            </a:r>
            <a:r>
              <a:rPr lang="en-US" dirty="0" smtClean="0"/>
              <a:t>secret</a:t>
            </a:r>
            <a:r>
              <a:rPr lang="en-US" dirty="0"/>
              <a:t> ≥ </a:t>
            </a:r>
            <a:r>
              <a:rPr lang="en-US" dirty="0" smtClean="0"/>
              <a:t>secret</a:t>
            </a:r>
          </a:p>
          <a:p>
            <a:pPr lvl="2">
              <a:spcBef>
                <a:spcPts val="0"/>
              </a:spcBef>
              <a:tabLst>
                <a:tab pos="11604625" algn="r"/>
              </a:tabLst>
            </a:pPr>
            <a:r>
              <a:rPr lang="en-US" dirty="0" smtClean="0"/>
              <a:t>Labels form a lattice, and propagate: If d</a:t>
            </a:r>
            <a:r>
              <a:rPr lang="en-US" baseline="-25000" dirty="0" smtClean="0"/>
              <a:t>1</a:t>
            </a:r>
            <a:r>
              <a:rPr lang="en-US" dirty="0" smtClean="0"/>
              <a:t> is input to d</a:t>
            </a:r>
            <a:r>
              <a:rPr lang="en-US" baseline="-25000" dirty="0" smtClean="0"/>
              <a:t>2</a:t>
            </a:r>
            <a:r>
              <a:rPr lang="en-US" dirty="0" smtClean="0"/>
              <a:t>, then d</a:t>
            </a:r>
            <a:r>
              <a:rPr lang="en-US" baseline="-25000" dirty="0" smtClean="0"/>
              <a:t>2</a:t>
            </a:r>
            <a:r>
              <a:rPr lang="en-US" dirty="0" smtClean="0"/>
              <a:t>’s label is ≥ d</a:t>
            </a:r>
            <a:r>
              <a:rPr lang="en-US" baseline="-25000" dirty="0" smtClean="0"/>
              <a:t>1</a:t>
            </a:r>
            <a:r>
              <a:rPr lang="en-US" dirty="0" smtClean="0"/>
              <a:t>’s</a:t>
            </a:r>
          </a:p>
          <a:p>
            <a:pPr lvl="1">
              <a:spcBef>
                <a:spcPts val="0"/>
              </a:spcBef>
              <a:tabLst>
                <a:tab pos="11604625" algn="r"/>
              </a:tabLst>
            </a:pPr>
            <a:r>
              <a:rPr lang="en-US" dirty="0" smtClean="0"/>
              <a:t>Enforce with access </a:t>
            </a:r>
            <a:r>
              <a:rPr lang="en-US" dirty="0"/>
              <a:t>control</a:t>
            </a:r>
            <a:r>
              <a:rPr lang="en-US" dirty="0" smtClean="0"/>
              <a:t>: label subjects, containers	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C00000"/>
                </a:solidFill>
              </a:rPr>
              <a:t>Bell/</a:t>
            </a:r>
            <a:r>
              <a:rPr lang="en-US" sz="2400" dirty="0" err="1" smtClean="0">
                <a:solidFill>
                  <a:srgbClr val="C00000"/>
                </a:solidFill>
              </a:rPr>
              <a:t>LaPadula</a:t>
            </a:r>
            <a:r>
              <a:rPr lang="en-US" sz="2400" dirty="0" smtClean="0">
                <a:solidFill>
                  <a:srgbClr val="C00000"/>
                </a:solidFill>
              </a:rPr>
              <a:t> 1973</a:t>
            </a:r>
            <a:r>
              <a:rPr lang="en-US" sz="2400" dirty="0" smtClean="0"/>
              <a:t>)</a:t>
            </a:r>
            <a:endParaRPr lang="en-US" dirty="0"/>
          </a:p>
          <a:p>
            <a:pPr lvl="2">
              <a:spcBef>
                <a:spcPts val="0"/>
              </a:spcBef>
              <a:tabLst>
                <a:tab pos="11604625" algn="r"/>
              </a:tabLst>
            </a:pPr>
            <a:r>
              <a:rPr lang="en-US" dirty="0" smtClean="0"/>
              <a:t>No read</a:t>
            </a:r>
            <a:r>
              <a:rPr lang="en-US" dirty="0"/>
              <a:t> </a:t>
            </a:r>
            <a:r>
              <a:rPr lang="en-US" dirty="0" smtClean="0"/>
              <a:t>up, write</a:t>
            </a:r>
            <a:r>
              <a:rPr lang="en-US" dirty="0"/>
              <a:t> down</a:t>
            </a:r>
            <a:r>
              <a:rPr lang="en-US" dirty="0" smtClean="0"/>
              <a:t>; can be dynamic or static	(</a:t>
            </a:r>
            <a:r>
              <a:rPr lang="en-US" dirty="0" smtClean="0">
                <a:solidFill>
                  <a:srgbClr val="C00000"/>
                </a:solidFill>
              </a:rPr>
              <a:t>Adept-50; Denning 1976</a:t>
            </a:r>
            <a:r>
              <a:rPr lang="en-US" dirty="0" smtClean="0"/>
              <a:t>)</a:t>
            </a:r>
            <a:endParaRPr lang="en-US" sz="2800" dirty="0"/>
          </a:p>
          <a:p>
            <a:pPr>
              <a:spcBef>
                <a:spcPts val="0"/>
              </a:spcBef>
              <a:tabLst>
                <a:tab pos="11604625" algn="r"/>
              </a:tabLst>
            </a:pPr>
            <a:r>
              <a:rPr lang="en-US" b="1" dirty="0" smtClean="0"/>
              <a:t>Dec</a:t>
            </a:r>
            <a:r>
              <a:rPr lang="en-US" b="1" dirty="0"/>
              <a:t>entralized</a:t>
            </a:r>
            <a:r>
              <a:rPr lang="en-US" dirty="0"/>
              <a:t> flow </a:t>
            </a:r>
            <a:r>
              <a:rPr lang="en-US" dirty="0" smtClean="0"/>
              <a:t>control	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C00000"/>
                </a:solidFill>
              </a:rPr>
              <a:t>Myers and Liskov 1998</a:t>
            </a:r>
            <a:r>
              <a:rPr lang="en-US" sz="2400" dirty="0" smtClean="0"/>
              <a:t>)</a:t>
            </a:r>
            <a:endParaRPr lang="en-US" sz="2400" dirty="0"/>
          </a:p>
          <a:p>
            <a:pPr lvl="1">
              <a:spcBef>
                <a:spcPts val="0"/>
              </a:spcBef>
              <a:tabLst>
                <a:tab pos="11604625" algn="r"/>
              </a:tabLst>
            </a:pPr>
            <a:r>
              <a:rPr lang="en-US" dirty="0" smtClean="0"/>
              <a:t>Anyone </a:t>
            </a:r>
            <a:r>
              <a:rPr lang="en-US" dirty="0"/>
              <a:t>can invent </a:t>
            </a:r>
            <a:r>
              <a:rPr lang="en-US" dirty="0" smtClean="0"/>
              <a:t>labels.</a:t>
            </a:r>
            <a:r>
              <a:rPr lang="en-US" sz="2000" dirty="0" smtClean="0"/>
              <a:t> </a:t>
            </a:r>
            <a:r>
              <a:rPr lang="en-US" dirty="0" smtClean="0"/>
              <a:t>If </a:t>
            </a:r>
            <a:r>
              <a:rPr lang="en-US" dirty="0"/>
              <a:t>you own a </a:t>
            </a:r>
            <a:r>
              <a:rPr lang="en-US" dirty="0" smtClean="0"/>
              <a:t>label, </a:t>
            </a:r>
            <a:r>
              <a:rPr lang="en-US" dirty="0"/>
              <a:t>you can declassify </a:t>
            </a:r>
            <a:r>
              <a:rPr lang="en-US" dirty="0" smtClean="0"/>
              <a:t>it</a:t>
            </a:r>
            <a:endParaRPr lang="en-US" dirty="0"/>
          </a:p>
          <a:p>
            <a:pPr lvl="2">
              <a:spcBef>
                <a:spcPts val="0"/>
              </a:spcBef>
              <a:tabLst>
                <a:tab pos="11604625" algn="r"/>
              </a:tabLst>
            </a:pPr>
            <a:r>
              <a:rPr lang="en-US" dirty="0"/>
              <a:t>Can </a:t>
            </a:r>
            <a:r>
              <a:rPr lang="en-US" dirty="0" smtClean="0"/>
              <a:t>do this </a:t>
            </a:r>
            <a:r>
              <a:rPr lang="en-US" dirty="0"/>
              <a:t>in a </a:t>
            </a:r>
            <a:r>
              <a:rPr lang="en-US" dirty="0" smtClean="0"/>
              <a:t>language or in an OS	(</a:t>
            </a:r>
            <a:r>
              <a:rPr lang="en-US" dirty="0" err="1">
                <a:solidFill>
                  <a:srgbClr val="C00000"/>
                </a:solidFill>
              </a:rPr>
              <a:t>Jflow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1999; HiStar 2006</a:t>
            </a:r>
            <a:r>
              <a:rPr lang="en-US" dirty="0" smtClean="0"/>
              <a:t>)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So </a:t>
            </a:r>
            <a:r>
              <a:rPr lang="en-US" dirty="0" smtClean="0"/>
              <a:t>far, none of this </a:t>
            </a:r>
            <a:r>
              <a:rPr lang="en-US" dirty="0"/>
              <a:t>has </a:t>
            </a:r>
            <a:r>
              <a:rPr lang="en-US" dirty="0" smtClean="0"/>
              <a:t>been practical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And then there are </a:t>
            </a:r>
            <a:r>
              <a:rPr lang="en-US" b="1" dirty="0" smtClean="0"/>
              <a:t>covert</a:t>
            </a:r>
            <a:r>
              <a:rPr lang="en-US" dirty="0" smtClean="0"/>
              <a:t> (side) channels: </a:t>
            </a:r>
            <a:r>
              <a:rPr lang="en-US" sz="2800" dirty="0" smtClean="0"/>
              <a:t>timing, radiation, power ...</a:t>
            </a:r>
          </a:p>
          <a:p>
            <a:pPr lvl="1">
              <a:spcBef>
                <a:spcPts val="0"/>
              </a:spcBef>
              <a:tabLst>
                <a:tab pos="11604625" algn="r"/>
              </a:tabLst>
            </a:pPr>
            <a:r>
              <a:rPr lang="en-US" dirty="0" smtClean="0"/>
              <a:t>Abstractions don’t </a:t>
            </a:r>
            <a:r>
              <a:rPr lang="en-US" dirty="0"/>
              <a:t>keep </a:t>
            </a:r>
            <a:r>
              <a:rPr lang="en-US" dirty="0" smtClean="0"/>
              <a:t>secrets</a:t>
            </a:r>
            <a:r>
              <a:rPr lang="en-US" dirty="0"/>
              <a:t>	 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C00000"/>
                </a:solidFill>
              </a:rPr>
              <a:t>Tempest 1955, Lampson 1972</a:t>
            </a:r>
            <a:r>
              <a:rPr lang="en-US" sz="2400" dirty="0" smtClean="0"/>
              <a:t>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 October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894A75-B0AA-4A0F-AC2F-9B1E8CECE7C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477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Lampson: Perspectives on security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78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controls policy? DAC, MAC, RBAC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066800"/>
            <a:ext cx="11912600" cy="5334000"/>
          </a:xfrm>
        </p:spPr>
        <p:txBody>
          <a:bodyPr/>
          <a:lstStyle/>
          <a:p>
            <a:r>
              <a:rPr lang="en-US" dirty="0" smtClean="0"/>
              <a:t>How to decide:</a:t>
            </a:r>
          </a:p>
          <a:p>
            <a:pPr lvl="1"/>
            <a:r>
              <a:rPr lang="en-US" dirty="0" smtClean="0"/>
              <a:t>Is the user or the program </a:t>
            </a:r>
            <a:r>
              <a:rPr lang="en-US" b="1" dirty="0" smtClean="0"/>
              <a:t>malicious</a:t>
            </a:r>
            <a:r>
              <a:rPr lang="en-US" dirty="0" smtClean="0"/>
              <a:t>? Insiders, Trojan horses</a:t>
            </a:r>
          </a:p>
          <a:p>
            <a:pPr lvl="1"/>
            <a:r>
              <a:rPr lang="en-US" dirty="0" smtClean="0"/>
              <a:t>Is the user </a:t>
            </a:r>
            <a:r>
              <a:rPr lang="en-US" b="1" dirty="0" smtClean="0"/>
              <a:t>competent</a:t>
            </a:r>
            <a:r>
              <a:rPr lang="en-US" dirty="0" smtClean="0"/>
              <a:t>? Policy can be tricky</a:t>
            </a:r>
          </a:p>
          <a:p>
            <a:pPr lvl="1"/>
            <a:r>
              <a:rPr lang="en-US" dirty="0" smtClean="0"/>
              <a:t>Is the user </a:t>
            </a:r>
            <a:r>
              <a:rPr lang="en-US" b="1" dirty="0" smtClean="0"/>
              <a:t>motivated</a:t>
            </a:r>
            <a:r>
              <a:rPr lang="en-US" dirty="0" smtClean="0"/>
              <a:t>? Security gets in the way of work and play </a:t>
            </a:r>
          </a:p>
          <a:p>
            <a:endParaRPr lang="en-US" dirty="0" smtClean="0"/>
          </a:p>
          <a:p>
            <a:pPr>
              <a:tabLst>
                <a:tab pos="11776075" algn="r"/>
              </a:tabLst>
            </a:pPr>
            <a:r>
              <a:rPr lang="en-US" dirty="0" smtClean="0"/>
              <a:t>Discretionary access control (</a:t>
            </a:r>
            <a:r>
              <a:rPr lang="en-US" dirty="0"/>
              <a:t>DAC</a:t>
            </a:r>
            <a:r>
              <a:rPr lang="en-US" dirty="0" smtClean="0"/>
              <a:t>)</a:t>
            </a:r>
            <a:r>
              <a:rPr lang="en-US" sz="2800" dirty="0" smtClean="0"/>
              <a:t>   </a:t>
            </a:r>
            <a:r>
              <a:rPr lang="en-US" dirty="0" smtClean="0"/>
              <a:t>: the object’s owner	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C00000"/>
                </a:solidFill>
              </a:rPr>
              <a:t>CTSS 1963</a:t>
            </a:r>
            <a:r>
              <a:rPr lang="en-US" sz="2400" dirty="0" smtClean="0"/>
              <a:t>)</a:t>
            </a:r>
            <a:endParaRPr lang="en-US" sz="2800" dirty="0" smtClean="0"/>
          </a:p>
          <a:p>
            <a:pPr>
              <a:tabLst>
                <a:tab pos="11776075" algn="r"/>
              </a:tabLst>
            </a:pPr>
            <a:r>
              <a:rPr lang="en-US" dirty="0" smtClean="0"/>
              <a:t>Mandatory access control     (MAC)  : an administrator	</a:t>
            </a:r>
            <a:r>
              <a:rPr lang="en-US" sz="2400" dirty="0" smtClean="0"/>
              <a:t>(</a:t>
            </a:r>
            <a:r>
              <a:rPr lang="en-US" sz="2400" dirty="0">
                <a:solidFill>
                  <a:srgbClr val="C00000"/>
                </a:solidFill>
              </a:rPr>
              <a:t>1969; </a:t>
            </a:r>
            <a:r>
              <a:rPr lang="en-US" sz="2400" dirty="0" smtClean="0">
                <a:solidFill>
                  <a:srgbClr val="C00000"/>
                </a:solidFill>
              </a:rPr>
              <a:t>1985</a:t>
            </a:r>
            <a:r>
              <a:rPr lang="en-US" sz="2400" dirty="0" smtClean="0"/>
              <a:t>)</a:t>
            </a:r>
          </a:p>
          <a:p>
            <a:pPr lvl="1">
              <a:spcBef>
                <a:spcPts val="0"/>
              </a:spcBef>
              <a:tabLst>
                <a:tab pos="11776075" algn="r"/>
              </a:tabLst>
            </a:pPr>
            <a:r>
              <a:rPr lang="en-US" dirty="0" smtClean="0"/>
              <a:t>MAC ≠ flow control</a:t>
            </a:r>
          </a:p>
          <a:p>
            <a:pPr>
              <a:tabLst>
                <a:tab pos="11776075" algn="r"/>
              </a:tabLst>
            </a:pPr>
            <a:r>
              <a:rPr lang="en-US" dirty="0" smtClean="0"/>
              <a:t>Role based access control     (RBAC): the app designer	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C00000"/>
                </a:solidFill>
              </a:rPr>
              <a:t>NIST 1992</a:t>
            </a:r>
            <a:r>
              <a:rPr lang="en-US" sz="2400" dirty="0" smtClean="0"/>
              <a:t>)</a:t>
            </a:r>
          </a:p>
          <a:p>
            <a:pPr lvl="1">
              <a:spcBef>
                <a:spcPts val="0"/>
              </a:spcBef>
              <a:tabLst>
                <a:tab pos="11776075" algn="r"/>
              </a:tabLst>
            </a:pPr>
            <a:r>
              <a:rPr lang="en-US" dirty="0"/>
              <a:t>Administrator just populates the roles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 October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894A75-B0AA-4A0F-AC2F-9B1E8CECE7C6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477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Lampson: Perspectives on security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97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12192000" cy="609600"/>
          </a:xfrm>
        </p:spPr>
        <p:txBody>
          <a:bodyPr/>
          <a:lstStyle/>
          <a:p>
            <a:r>
              <a:rPr lang="en-US" dirty="0"/>
              <a:t>Distributed Systems: </a:t>
            </a:r>
            <a:r>
              <a:rPr lang="en-US" dirty="0" smtClean="0"/>
              <a:t>Cryptography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990600"/>
            <a:ext cx="11836400" cy="5334000"/>
          </a:xfrm>
        </p:spPr>
        <p:txBody>
          <a:bodyPr/>
          <a:lstStyle/>
          <a:p>
            <a:pPr marL="469900" lvl="1" indent="-469900">
              <a:buSzTx/>
              <a:buFont typeface="ZapfDingbats" pitchFamily="82" charset="2"/>
              <a:buChar char="n"/>
            </a:pPr>
            <a:r>
              <a:rPr lang="en-US" sz="3200" dirty="0" smtClean="0"/>
              <a:t>Systems </a:t>
            </a:r>
            <a:r>
              <a:rPr lang="en-US" sz="3200" b="1" dirty="0" smtClean="0"/>
              <a:t>communicate</a:t>
            </a:r>
            <a:r>
              <a:rPr lang="en-US" sz="3200" dirty="0"/>
              <a:t>, </a:t>
            </a:r>
            <a:r>
              <a:rPr lang="en-US" sz="3200" dirty="0" smtClean="0"/>
              <a:t>so need secure channels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Host, </a:t>
            </a:r>
            <a:r>
              <a:rPr lang="en-US" dirty="0"/>
              <a:t>secure </a:t>
            </a:r>
            <a:r>
              <a:rPr lang="en-US" dirty="0" smtClean="0"/>
              <a:t>wire</a:t>
            </a:r>
            <a:r>
              <a:rPr lang="en-US" dirty="0"/>
              <a:t>, </a:t>
            </a:r>
            <a:r>
              <a:rPr lang="en-US" dirty="0" smtClean="0"/>
              <a:t>…, but usually cryptography: it’s general, </a:t>
            </a:r>
            <a:r>
              <a:rPr lang="en-US" b="1" dirty="0"/>
              <a:t>end-to-end</a:t>
            </a:r>
            <a:endParaRPr lang="en-US" b="1" dirty="0" smtClean="0"/>
          </a:p>
          <a:p>
            <a:r>
              <a:rPr lang="en-US" dirty="0" smtClean="0"/>
              <a:t>Basic crypto functionality: mathematical magic that implements:</a:t>
            </a:r>
          </a:p>
          <a:p>
            <a:pPr lvl="1">
              <a:lnSpc>
                <a:spcPct val="90000"/>
              </a:lnSpc>
            </a:pPr>
            <a:r>
              <a:rPr lang="en-US" b="1" dirty="0" smtClean="0"/>
              <a:t>Sign</a:t>
            </a:r>
            <a:r>
              <a:rPr lang="en-US" dirty="0" smtClean="0"/>
              <a:t> with K</a:t>
            </a:r>
            <a:r>
              <a:rPr lang="en-US" baseline="30000" dirty="0" smtClean="0"/>
              <a:t>-1</a:t>
            </a:r>
            <a:r>
              <a:rPr lang="en-US" dirty="0" smtClean="0"/>
              <a:t>/ verify</a:t>
            </a:r>
            <a:r>
              <a:rPr lang="en-US" dirty="0"/>
              <a:t> with </a:t>
            </a:r>
            <a:r>
              <a:rPr lang="en-US" dirty="0" smtClean="0"/>
              <a:t> K</a:t>
            </a:r>
            <a:r>
              <a:rPr lang="en-US" sz="2000" dirty="0" smtClean="0"/>
              <a:t>  </a:t>
            </a:r>
            <a:r>
              <a:rPr lang="en-US" dirty="0" smtClean="0"/>
              <a:t>: integrity </a:t>
            </a:r>
          </a:p>
          <a:p>
            <a:pPr lvl="1">
              <a:lnSpc>
                <a:spcPct val="90000"/>
              </a:lnSpc>
            </a:pPr>
            <a:r>
              <a:rPr lang="en-US" b="1" dirty="0" smtClean="0"/>
              <a:t>Seal</a:t>
            </a:r>
            <a:r>
              <a:rPr lang="en-US" dirty="0" smtClean="0"/>
              <a:t> with</a:t>
            </a:r>
            <a:r>
              <a:rPr lang="en-US" sz="2000" dirty="0" smtClean="0"/>
              <a:t>  </a:t>
            </a:r>
            <a:r>
              <a:rPr lang="en-US" dirty="0" smtClean="0"/>
              <a:t>K  / unseal </a:t>
            </a:r>
            <a:r>
              <a:rPr lang="en-US" dirty="0"/>
              <a:t>with </a:t>
            </a:r>
            <a:r>
              <a:rPr lang="en-US" dirty="0" smtClean="0"/>
              <a:t>K</a:t>
            </a:r>
            <a:r>
              <a:rPr lang="en-US" baseline="30000" dirty="0" smtClean="0"/>
              <a:t>-1</a:t>
            </a:r>
            <a:r>
              <a:rPr lang="en-US" dirty="0"/>
              <a:t>: </a:t>
            </a:r>
            <a:r>
              <a:rPr lang="en-US" dirty="0" smtClean="0"/>
              <a:t>secrecy</a:t>
            </a:r>
            <a:endParaRPr lang="en-US" baseline="30000" dirty="0" smtClean="0"/>
          </a:p>
          <a:p>
            <a:pPr lvl="1">
              <a:lnSpc>
                <a:spcPct val="90000"/>
              </a:lnSpc>
            </a:pPr>
            <a:r>
              <a:rPr lang="en-US" dirty="0"/>
              <a:t>This gives you an end-to-end secure </a:t>
            </a:r>
            <a:r>
              <a:rPr lang="en-US" dirty="0" smtClean="0"/>
              <a:t>channel</a:t>
            </a:r>
          </a:p>
          <a:p>
            <a:pPr>
              <a:tabLst>
                <a:tab pos="11657013" algn="r"/>
              </a:tabLst>
            </a:pPr>
            <a:r>
              <a:rPr lang="en-US" dirty="0" smtClean="0"/>
              <a:t>Public key crypto:</a:t>
            </a:r>
            <a:r>
              <a:rPr lang="en-US" sz="2400" dirty="0" smtClean="0"/>
              <a:t>  </a:t>
            </a:r>
            <a:r>
              <a:rPr lang="en-US" dirty="0" smtClean="0"/>
              <a:t>K ≠ K</a:t>
            </a:r>
            <a:r>
              <a:rPr lang="en-US" baseline="30000" dirty="0" smtClean="0"/>
              <a:t>-1</a:t>
            </a:r>
            <a:r>
              <a:rPr lang="en-US" dirty="0" smtClean="0"/>
              <a:t>; I can sign, anyone can verify	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C00000"/>
                </a:solidFill>
              </a:rPr>
              <a:t>RSA 1977</a:t>
            </a:r>
            <a:r>
              <a:rPr lang="en-US" sz="2400" dirty="0" smtClean="0"/>
              <a:t>) </a:t>
            </a:r>
            <a:endParaRPr lang="en-US" sz="2800" dirty="0" smtClean="0"/>
          </a:p>
          <a:p>
            <a:pPr>
              <a:tabLst>
                <a:tab pos="11657013" algn="r"/>
              </a:tabLst>
            </a:pPr>
            <a:r>
              <a:rPr lang="en-US" b="1" dirty="0" smtClean="0"/>
              <a:t>Homomorphic</a:t>
            </a:r>
            <a:r>
              <a:rPr lang="en-US" dirty="0" smtClean="0"/>
              <a:t> crypto: compute on encrypted data	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C00000"/>
                </a:solidFill>
              </a:rPr>
              <a:t>Gentry 2009</a:t>
            </a:r>
            <a:r>
              <a:rPr lang="en-US" sz="2400" dirty="0" smtClean="0"/>
              <a:t>)</a:t>
            </a:r>
          </a:p>
          <a:p>
            <a:pPr lvl="1">
              <a:spcBef>
                <a:spcPts val="600"/>
              </a:spcBef>
              <a:tabLst>
                <a:tab pos="11657013" algn="r"/>
              </a:tabLst>
            </a:pPr>
            <a:r>
              <a:rPr lang="en-US" dirty="0" smtClean="0"/>
              <a:t>This is too slow, but you can </a:t>
            </a:r>
            <a:r>
              <a:rPr lang="en-US" i="1" dirty="0" smtClean="0"/>
              <a:t>simulate</a:t>
            </a:r>
            <a:r>
              <a:rPr lang="en-US" dirty="0" smtClean="0"/>
              <a:t> it	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C00000"/>
                </a:solidFill>
              </a:rPr>
              <a:t>CryptDB 2011</a:t>
            </a:r>
            <a:r>
              <a:rPr lang="en-US" sz="2400" dirty="0" smtClean="0"/>
              <a:t>)</a:t>
            </a:r>
          </a:p>
          <a:p>
            <a:pPr>
              <a:lnSpc>
                <a:spcPct val="90000"/>
              </a:lnSpc>
              <a:tabLst>
                <a:tab pos="11657013" algn="r"/>
              </a:tabLst>
            </a:pPr>
            <a:r>
              <a:rPr lang="en-US" dirty="0" smtClean="0"/>
              <a:t>Zero knowledge and </a:t>
            </a:r>
            <a:r>
              <a:rPr lang="en-US" b="1" dirty="0" smtClean="0"/>
              <a:t>verifiable</a:t>
            </a:r>
            <a:r>
              <a:rPr lang="en-US" dirty="0" smtClean="0"/>
              <a:t> computation	</a:t>
            </a:r>
            <a:r>
              <a:rPr lang="en-US" sz="2400" dirty="0" smtClean="0"/>
              <a:t>(</a:t>
            </a:r>
            <a:r>
              <a:rPr lang="en-US" sz="2400" dirty="0">
                <a:solidFill>
                  <a:srgbClr val="C00000"/>
                </a:solidFill>
              </a:rPr>
              <a:t>Pinocchio</a:t>
            </a:r>
            <a:r>
              <a:rPr lang="en-US" sz="2400" dirty="0" smtClean="0">
                <a:solidFill>
                  <a:srgbClr val="C00000"/>
                </a:solidFill>
              </a:rPr>
              <a:t> 2013</a:t>
            </a:r>
            <a:r>
              <a:rPr lang="en-US" sz="2400" dirty="0" smtClean="0"/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 October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894A75-B0AA-4A0F-AC2F-9B1E8CECE7C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96200" y="2713470"/>
            <a:ext cx="3048000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lnSpc>
                <a:spcPct val="90000"/>
              </a:lnSpc>
            </a:pPr>
            <a:r>
              <a:rPr lang="en-US" sz="2800" b="0" dirty="0"/>
              <a:t>You </a:t>
            </a:r>
            <a:r>
              <a:rPr lang="en-US" sz="2800" b="0" dirty="0" smtClean="0"/>
              <a:t>can only do it</a:t>
            </a:r>
          </a:p>
          <a:p>
            <a:pPr marL="0" lvl="1">
              <a:lnSpc>
                <a:spcPct val="90000"/>
              </a:lnSpc>
            </a:pPr>
            <a:r>
              <a:rPr lang="en-US" sz="2800" b="0" dirty="0" smtClean="0"/>
              <a:t>if you </a:t>
            </a:r>
            <a:r>
              <a:rPr lang="en-US" sz="2800" b="0" dirty="0"/>
              <a:t>know the key</a:t>
            </a:r>
          </a:p>
        </p:txBody>
      </p:sp>
      <p:sp>
        <p:nvSpPr>
          <p:cNvPr id="8" name="Right Brace 7"/>
          <p:cNvSpPr/>
          <p:nvPr/>
        </p:nvSpPr>
        <p:spPr bwMode="auto">
          <a:xfrm>
            <a:off x="7010400" y="2691699"/>
            <a:ext cx="304800" cy="867930"/>
          </a:xfrm>
          <a:prstGeom prst="rightBrac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477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Lampson: Perspectives on security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026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Systems: Understanding Trust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066800"/>
            <a:ext cx="11836400" cy="54864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 smtClean="0"/>
              <a:t>Systems are </a:t>
            </a:r>
            <a:r>
              <a:rPr lang="en-US" b="1" dirty="0" smtClean="0"/>
              <a:t>decentralized</a:t>
            </a:r>
            <a:r>
              <a:rPr lang="en-US" dirty="0"/>
              <a:t>, so </a:t>
            </a:r>
            <a:r>
              <a:rPr lang="en-US" dirty="0" smtClean="0"/>
              <a:t>we must reason </a:t>
            </a:r>
            <a:r>
              <a:rPr lang="en-US" dirty="0"/>
              <a:t>about </a:t>
            </a:r>
            <a:r>
              <a:rPr lang="en-US" dirty="0" smtClean="0"/>
              <a:t>trust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We need </a:t>
            </a:r>
            <a:r>
              <a:rPr lang="en-US" dirty="0"/>
              <a:t>proofs </a:t>
            </a:r>
            <a:r>
              <a:rPr lang="en-US" dirty="0" smtClean="0"/>
              <a:t>to justify such reasoning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Principals: people, machines, programs, services, protocols, …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Accountability: </a:t>
            </a:r>
            <a:r>
              <a:rPr lang="en-US" dirty="0" smtClean="0">
                <a:latin typeface="Calibri" panose="020F0502020204030204" pitchFamily="34" charset="0"/>
                <a:cs typeface="Arial" panose="020B0604020202020204" pitchFamily="34" charset="0"/>
              </a:rPr>
              <a:t>principal</a:t>
            </a:r>
            <a:r>
              <a:rPr lang="en-US" dirty="0" smtClean="0"/>
              <a:t> </a:t>
            </a:r>
            <a:r>
              <a:rPr lang="en-US" b="1" dirty="0" smtClean="0"/>
              <a:t>says</a:t>
            </a:r>
            <a:r>
              <a:rPr lang="en-US" dirty="0" smtClean="0"/>
              <a:t> </a:t>
            </a:r>
            <a:r>
              <a:rPr lang="en-US" dirty="0" smtClean="0">
                <a:latin typeface="Calibri" panose="020F0502020204030204" pitchFamily="34" charset="0"/>
                <a:cs typeface="Arial" panose="020B0604020202020204" pitchFamily="34" charset="0"/>
              </a:rPr>
              <a:t>statement</a:t>
            </a:r>
          </a:p>
          <a:p>
            <a:pPr lvl="1">
              <a:spcBef>
                <a:spcPts val="0"/>
              </a:spcBef>
            </a:pPr>
            <a:r>
              <a:rPr lang="en-US" dirty="0" smtClean="0">
                <a:latin typeface="Calibri" panose="020F0502020204030204" pitchFamily="34" charset="0"/>
              </a:rPr>
              <a:t>Alice</a:t>
            </a:r>
            <a:r>
              <a:rPr lang="en-US" dirty="0" smtClean="0"/>
              <a:t> </a:t>
            </a:r>
            <a:r>
              <a:rPr lang="en-US" b="1" dirty="0" smtClean="0"/>
              <a:t>says</a:t>
            </a:r>
            <a:r>
              <a:rPr lang="en-US" dirty="0" smtClean="0"/>
              <a:t> read from file </a:t>
            </a:r>
            <a:r>
              <a:rPr lang="en-US" dirty="0" smtClean="0">
                <a:latin typeface="Calibri" panose="020F0502020204030204" pitchFamily="34" charset="0"/>
              </a:rPr>
              <a:t>Foo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Trust: </a:t>
            </a:r>
            <a:r>
              <a:rPr lang="en-US" dirty="0" smtClean="0">
                <a:latin typeface="Calibri" panose="020F0502020204030204" pitchFamily="34" charset="0"/>
                <a:cs typeface="Arial" panose="020B0604020202020204" pitchFamily="34" charset="0"/>
              </a:rPr>
              <a:t>principal A</a:t>
            </a:r>
            <a:r>
              <a:rPr lang="en-US" dirty="0" smtClean="0"/>
              <a:t> </a:t>
            </a:r>
            <a:r>
              <a:rPr lang="en-US" b="1" dirty="0" smtClean="0"/>
              <a:t>speaks for </a:t>
            </a:r>
            <a:r>
              <a:rPr lang="en-US" dirty="0" smtClean="0">
                <a:latin typeface="Calibri" panose="020F0502020204030204" pitchFamily="34" charset="0"/>
                <a:cs typeface="Arial" panose="020B0604020202020204" pitchFamily="34" charset="0"/>
              </a:rPr>
              <a:t>principal B</a:t>
            </a:r>
            <a:endParaRPr lang="en-US" baseline="-25000" dirty="0" smtClean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lvl="2">
              <a:spcBef>
                <a:spcPts val="0"/>
              </a:spcBef>
            </a:pPr>
            <a:r>
              <a:rPr lang="en-US" dirty="0" smtClean="0">
                <a:latin typeface="Calibri" panose="020F0502020204030204" pitchFamily="34" charset="0"/>
              </a:rPr>
              <a:t>Alice         </a:t>
            </a:r>
            <a:r>
              <a:rPr lang="en-US" dirty="0" smtClean="0"/>
              <a:t> </a:t>
            </a:r>
            <a:r>
              <a:rPr lang="en-US" b="1" dirty="0" smtClean="0"/>
              <a:t>says</a:t>
            </a:r>
            <a:r>
              <a:rPr lang="en-US" dirty="0" smtClean="0"/>
              <a:t> </a:t>
            </a:r>
            <a:r>
              <a:rPr lang="en-US" dirty="0" err="1" smtClean="0">
                <a:latin typeface="Calibri" panose="020F0502020204030204" pitchFamily="34" charset="0"/>
              </a:rPr>
              <a:t>Bob@microsoft</a:t>
            </a:r>
            <a:r>
              <a:rPr lang="en-US" dirty="0" smtClean="0"/>
              <a:t>    </a:t>
            </a:r>
            <a:r>
              <a:rPr lang="en-US" b="1" dirty="0" smtClean="0"/>
              <a:t>speaks for </a:t>
            </a:r>
            <a:r>
              <a:rPr lang="en-US" dirty="0" smtClean="0">
                <a:latin typeface="Calibri" panose="020F0502020204030204" pitchFamily="34" charset="0"/>
              </a:rPr>
              <a:t>Alice</a:t>
            </a:r>
          </a:p>
          <a:p>
            <a:pPr lvl="2">
              <a:spcBef>
                <a:spcPts val="0"/>
              </a:spcBef>
            </a:pPr>
            <a:r>
              <a:rPr lang="en-US" dirty="0" smtClean="0">
                <a:latin typeface="Calibri" panose="020F0502020204030204" pitchFamily="34" charset="0"/>
              </a:rPr>
              <a:t>Microsoft</a:t>
            </a:r>
            <a:r>
              <a:rPr lang="en-US" dirty="0" smtClean="0"/>
              <a:t> </a:t>
            </a:r>
            <a:r>
              <a:rPr lang="en-US" b="1" dirty="0" smtClean="0"/>
              <a:t>says</a:t>
            </a:r>
            <a:r>
              <a:rPr lang="en-US" dirty="0" smtClean="0"/>
              <a:t> </a:t>
            </a:r>
            <a:r>
              <a:rPr lang="en-US" dirty="0" smtClean="0">
                <a:latin typeface="Calibri" panose="020F0502020204030204" pitchFamily="34" charset="0"/>
              </a:rPr>
              <a:t>Key63129              </a:t>
            </a:r>
            <a:r>
              <a:rPr lang="en-US" dirty="0" smtClean="0"/>
              <a:t> </a:t>
            </a:r>
            <a:r>
              <a:rPr lang="en-US" b="1" dirty="0" smtClean="0"/>
              <a:t>speaks for </a:t>
            </a:r>
            <a:r>
              <a:rPr lang="en-US" dirty="0" err="1" smtClean="0">
                <a:latin typeface="Calibri" panose="020F0502020204030204" pitchFamily="34" charset="0"/>
              </a:rPr>
              <a:t>Bob@microsoft</a:t>
            </a:r>
            <a:endParaRPr lang="en-US" dirty="0" smtClean="0">
              <a:latin typeface="Calibri" panose="020F0502020204030204" pitchFamily="34" charset="0"/>
            </a:endParaRPr>
          </a:p>
          <a:p>
            <a:pPr lvl="2">
              <a:spcBef>
                <a:spcPts val="0"/>
              </a:spcBef>
            </a:pPr>
            <a:r>
              <a:rPr lang="en-US" dirty="0" smtClean="0">
                <a:latin typeface="Calibri" panose="020F0502020204030204" pitchFamily="34" charset="0"/>
              </a:rPr>
              <a:t>Key63129</a:t>
            </a:r>
            <a:r>
              <a:rPr lang="en-US" dirty="0" smtClean="0"/>
              <a:t> </a:t>
            </a:r>
            <a:r>
              <a:rPr lang="en-US" b="1" dirty="0" smtClean="0"/>
              <a:t>says</a:t>
            </a:r>
            <a:r>
              <a:rPr lang="en-US" dirty="0" smtClean="0"/>
              <a:t> read from file </a:t>
            </a:r>
            <a:r>
              <a:rPr lang="en-US" dirty="0" smtClean="0">
                <a:latin typeface="Calibri" panose="020F0502020204030204" pitchFamily="34" charset="0"/>
              </a:rPr>
              <a:t>Foo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Extending this to authorization yields an end-to-end argument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file </a:t>
            </a:r>
            <a:r>
              <a:rPr lang="en-US" dirty="0">
                <a:latin typeface="Calibri" panose="020F0502020204030204" pitchFamily="34" charset="0"/>
              </a:rPr>
              <a:t>Foo</a:t>
            </a:r>
            <a:r>
              <a:rPr lang="en-US" dirty="0" smtClean="0"/>
              <a:t>   </a:t>
            </a:r>
            <a:r>
              <a:rPr lang="en-US" sz="2000" dirty="0" smtClean="0"/>
              <a:t>  </a:t>
            </a:r>
            <a:r>
              <a:rPr lang="en-US" b="1" dirty="0" smtClean="0"/>
              <a:t>says</a:t>
            </a:r>
            <a:r>
              <a:rPr lang="en-US" dirty="0" smtClean="0"/>
              <a:t> </a:t>
            </a:r>
            <a:r>
              <a:rPr lang="en-US" dirty="0" smtClean="0">
                <a:latin typeface="Calibri" panose="020F0502020204030204" pitchFamily="34" charset="0"/>
              </a:rPr>
              <a:t>Alice</a:t>
            </a:r>
            <a:r>
              <a:rPr lang="en-US" dirty="0" smtClean="0"/>
              <a:t>                     </a:t>
            </a:r>
            <a:r>
              <a:rPr lang="en-US" b="1" dirty="0" smtClean="0"/>
              <a:t>speaks for </a:t>
            </a:r>
            <a:r>
              <a:rPr lang="en-US" dirty="0" smtClean="0"/>
              <a:t>file </a:t>
            </a:r>
            <a:r>
              <a:rPr lang="en-US" dirty="0" smtClean="0">
                <a:latin typeface="Calibri" panose="020F0502020204030204" pitchFamily="34" charset="0"/>
              </a:rPr>
              <a:t>Foo</a:t>
            </a:r>
            <a:r>
              <a:rPr lang="en-US" dirty="0" smtClean="0"/>
              <a:t>             ACL entry</a:t>
            </a:r>
          </a:p>
          <a:p>
            <a:pPr lvl="2">
              <a:spcBef>
                <a:spcPts val="0"/>
              </a:spcBef>
            </a:pPr>
            <a:r>
              <a:rPr lang="en-US" dirty="0" smtClean="0"/>
              <a:t>So  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Foo</a:t>
            </a:r>
            <a:r>
              <a:rPr lang="en-US" dirty="0" smtClean="0"/>
              <a:t>   </a:t>
            </a:r>
            <a:r>
              <a:rPr lang="en-US" sz="2000" dirty="0" smtClean="0"/>
              <a:t>  </a:t>
            </a:r>
            <a:r>
              <a:rPr lang="en-US" b="1" dirty="0" smtClean="0"/>
              <a:t>says</a:t>
            </a:r>
            <a:r>
              <a:rPr lang="en-US" dirty="0" smtClean="0"/>
              <a:t> </a:t>
            </a:r>
            <a:r>
              <a:rPr lang="en-US" dirty="0"/>
              <a:t>read from file </a:t>
            </a:r>
            <a:r>
              <a:rPr lang="en-US" dirty="0" smtClean="0">
                <a:solidFill>
                  <a:srgbClr val="FF0000"/>
                </a:solidFill>
                <a:latin typeface="Calibri" panose="020F0502020204030204" pitchFamily="34" charset="0"/>
              </a:rPr>
              <a:t>Foo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 October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894A75-B0AA-4A0F-AC2F-9B1E8CECE7C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383486" y="3177923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kern="1200" dirty="0" smtClean="0">
                <a:solidFill>
                  <a:srgbClr val="C00000"/>
                </a:solidFill>
                <a:latin typeface="Times New Roman" pitchFamily="18" charset="0"/>
                <a:ea typeface="+mn-ea"/>
                <a:cs typeface="+mn-cs"/>
              </a:rPr>
              <a:t>DEC 1989, 1991</a:t>
            </a:r>
            <a:endParaRPr lang="en-US" sz="2800" b="0" kern="1200" dirty="0">
              <a:solidFill>
                <a:srgbClr val="C00000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477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Lampson: Perspectives on security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67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Does it actually work? Assurance (Correctness)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tabLst>
                <a:tab pos="11657013" algn="r"/>
              </a:tabLst>
            </a:pPr>
            <a:r>
              <a:rPr lang="en-US" dirty="0" smtClean="0"/>
              <a:t>Keep it simple—Trusted Computing Base (TCB)	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C00000"/>
                </a:solidFill>
              </a:rPr>
              <a:t>Rushby 1981</a:t>
            </a:r>
            <a:r>
              <a:rPr lang="en-US" sz="2400" dirty="0" smtClean="0"/>
              <a:t>)</a:t>
            </a:r>
          </a:p>
          <a:p>
            <a:pPr lvl="1">
              <a:spcBef>
                <a:spcPts val="0"/>
              </a:spcBef>
              <a:tabLst>
                <a:tab pos="11657013" algn="r"/>
              </a:tabLst>
            </a:pPr>
            <a:r>
              <a:rPr lang="en-US" sz="2400" dirty="0" smtClean="0"/>
              <a:t>One way: a security kernel—apps out of the TCB. This works for sharing hardware</a:t>
            </a:r>
          </a:p>
          <a:p>
            <a:pPr>
              <a:tabLst>
                <a:tab pos="11657013" algn="r"/>
              </a:tabLst>
            </a:pPr>
            <a:r>
              <a:rPr lang="en-US" dirty="0" smtClean="0"/>
              <a:t>Ideally, you </a:t>
            </a:r>
            <a:r>
              <a:rPr lang="en-US" b="1" dirty="0" smtClean="0"/>
              <a:t>verify</a:t>
            </a:r>
            <a:r>
              <a:rPr lang="en-US" dirty="0" smtClean="0"/>
              <a:t>: prove that a system satisfies its security spec</a:t>
            </a:r>
          </a:p>
          <a:p>
            <a:pPr lvl="1">
              <a:spcBef>
                <a:spcPts val="0"/>
              </a:spcBef>
              <a:tabLst>
                <a:tab pos="11657013" algn="r"/>
              </a:tabLst>
            </a:pPr>
            <a:r>
              <a:rPr lang="en-US" dirty="0" smtClean="0"/>
              <a:t>This means that </a:t>
            </a:r>
            <a:r>
              <a:rPr lang="en-US" i="1" dirty="0" smtClean="0"/>
              <a:t>every</a:t>
            </a:r>
            <a:r>
              <a:rPr lang="en-US" dirty="0" smtClean="0"/>
              <a:t> behavior of the system is allowed by the spec </a:t>
            </a:r>
          </a:p>
          <a:p>
            <a:pPr lvl="2">
              <a:spcBef>
                <a:spcPts val="0"/>
              </a:spcBef>
              <a:tabLst>
                <a:tab pos="11657013" algn="r"/>
              </a:tabLst>
            </a:pPr>
            <a:r>
              <a:rPr lang="en-US" dirty="0" smtClean="0"/>
              <a:t>Not the same as proving that it does everything in the manual</a:t>
            </a:r>
          </a:p>
          <a:p>
            <a:pPr lvl="1">
              <a:spcBef>
                <a:spcPts val="0"/>
              </a:spcBef>
              <a:tabLst>
                <a:tab pos="11657013" algn="r"/>
              </a:tabLst>
            </a:pPr>
            <a:r>
              <a:rPr lang="en-US" dirty="0" smtClean="0"/>
              <a:t>Today </a:t>
            </a:r>
            <a:r>
              <a:rPr lang="en-US" dirty="0"/>
              <a:t>in seL4, Ironclad, </a:t>
            </a:r>
            <a:r>
              <a:rPr lang="en-US" dirty="0" smtClean="0"/>
              <a:t>… First tried in Gypsy	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C00000"/>
                </a:solidFill>
              </a:rPr>
              <a:t>late 1970s</a:t>
            </a:r>
            <a:r>
              <a:rPr lang="en-US" sz="2400" dirty="0" smtClean="0"/>
              <a:t>)</a:t>
            </a:r>
          </a:p>
          <a:p>
            <a:pPr lvl="1">
              <a:spcBef>
                <a:spcPts val="0"/>
              </a:spcBef>
              <a:tabLst>
                <a:tab pos="11657013" algn="r"/>
              </a:tabLst>
            </a:pPr>
            <a:r>
              <a:rPr lang="en-US" dirty="0" smtClean="0"/>
              <a:t>What if the spec is wrong? Keep it simple</a:t>
            </a:r>
          </a:p>
          <a:p>
            <a:pPr>
              <a:spcBef>
                <a:spcPts val="0"/>
              </a:spcBef>
              <a:tabLst>
                <a:tab pos="11657013" algn="r"/>
              </a:tabLst>
            </a:pPr>
            <a:r>
              <a:rPr lang="en-US" dirty="0" smtClean="0"/>
              <a:t>Usually verifying is too hard, so you </a:t>
            </a:r>
            <a:r>
              <a:rPr lang="en-US" b="1" dirty="0" smtClean="0"/>
              <a:t>certify</a:t>
            </a:r>
            <a:r>
              <a:rPr lang="en-US" dirty="0" smtClean="0"/>
              <a:t> instead</a:t>
            </a:r>
          </a:p>
          <a:p>
            <a:pPr lvl="1">
              <a:spcBef>
                <a:spcPts val="0"/>
              </a:spcBef>
              <a:tabLst>
                <a:tab pos="11657013" algn="r"/>
              </a:tabLst>
            </a:pPr>
            <a:r>
              <a:rPr lang="en-US" dirty="0" smtClean="0"/>
              <a:t>Through some “independent” agency. Alas, process trumps substance</a:t>
            </a:r>
          </a:p>
          <a:p>
            <a:pPr lvl="2">
              <a:spcBef>
                <a:spcPts val="0"/>
              </a:spcBef>
              <a:tabLst>
                <a:tab pos="11657013" algn="r"/>
              </a:tabLst>
            </a:pPr>
            <a:r>
              <a:rPr lang="en-US" dirty="0" smtClean="0"/>
              <a:t>First by DoD for Orange Book, later </a:t>
            </a:r>
            <a:r>
              <a:rPr lang="en-US" dirty="0"/>
              <a:t>international Common Criteria</a:t>
            </a:r>
            <a:r>
              <a:rPr lang="en-US" dirty="0" smtClean="0"/>
              <a:t>	(</a:t>
            </a:r>
            <a:r>
              <a:rPr lang="en-US" dirty="0" smtClean="0">
                <a:solidFill>
                  <a:srgbClr val="C00000"/>
                </a:solidFill>
              </a:rPr>
              <a:t>1985, 1999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tabLst>
                <a:tab pos="11657013" algn="r"/>
              </a:tabLst>
            </a:pPr>
            <a:r>
              <a:rPr lang="en-US" dirty="0" smtClean="0"/>
              <a:t>Or you can verify </a:t>
            </a:r>
            <a:r>
              <a:rPr lang="en-US" b="1" dirty="0" smtClean="0"/>
              <a:t>some</a:t>
            </a:r>
            <a:r>
              <a:rPr lang="en-US" dirty="0" smtClean="0"/>
              <a:t> properties: isolation, memory/type safety</a:t>
            </a:r>
          </a:p>
          <a:p>
            <a:pPr>
              <a:spcBef>
                <a:spcPts val="0"/>
              </a:spcBef>
              <a:tabLst>
                <a:tab pos="11657013" algn="r"/>
              </a:tabLst>
            </a:pPr>
            <a:r>
              <a:rPr lang="en-US" dirty="0" smtClean="0"/>
              <a:t>Or you can apply bandaids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3 October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894A75-B0AA-4A0F-AC2F-9B1E8CECE7C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477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Lampson: Perspectives on security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77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Bandaids for Bugs (Defense in Depth)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guarantees, but at least the bad guy has to work harder</a:t>
            </a:r>
          </a:p>
          <a:p>
            <a:pPr lvl="1">
              <a:spcBef>
                <a:spcPts val="0"/>
              </a:spcBef>
              <a:tabLst>
                <a:tab pos="11715750" algn="r"/>
              </a:tabLst>
            </a:pPr>
            <a:r>
              <a:rPr lang="en-US" b="1" dirty="0" smtClean="0"/>
              <a:t>Firewalls</a:t>
            </a:r>
            <a:r>
              <a:rPr lang="en-US" dirty="0" smtClean="0"/>
              <a:t> to keep intruders out, look for suspicious traffic	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C00000"/>
                </a:solidFill>
              </a:rPr>
              <a:t>DEC 1988</a:t>
            </a:r>
            <a:r>
              <a:rPr lang="en-US" sz="2400" dirty="0" smtClean="0"/>
              <a:t>)</a:t>
            </a:r>
          </a:p>
          <a:p>
            <a:pPr lvl="1">
              <a:spcBef>
                <a:spcPts val="0"/>
              </a:spcBef>
              <a:tabLst>
                <a:tab pos="11715750" algn="r"/>
              </a:tabLst>
            </a:pPr>
            <a:r>
              <a:rPr lang="en-US" b="1" dirty="0" smtClean="0"/>
              <a:t>Signature </a:t>
            </a:r>
            <a:r>
              <a:rPr lang="en-US" dirty="0"/>
              <a:t>hacks</a:t>
            </a:r>
            <a:r>
              <a:rPr lang="en-US" dirty="0" smtClean="0"/>
              <a:t> to detect malware	</a:t>
            </a:r>
            <a:r>
              <a:rPr lang="en-US" sz="2400" dirty="0" smtClean="0">
                <a:solidFill>
                  <a:srgbClr val="C00000"/>
                </a:solidFill>
              </a:rPr>
              <a:t>(~1990</a:t>
            </a:r>
            <a:r>
              <a:rPr lang="en-US" sz="2400" dirty="0" smtClean="0"/>
              <a:t>)</a:t>
            </a:r>
            <a:endParaRPr lang="en-US" dirty="0" smtClean="0"/>
          </a:p>
          <a:p>
            <a:pPr lvl="1">
              <a:spcBef>
                <a:spcPts val="0"/>
              </a:spcBef>
              <a:tabLst>
                <a:tab pos="11715750" algn="r"/>
              </a:tabLst>
            </a:pPr>
            <a:r>
              <a:rPr lang="en-US" b="1" dirty="0" smtClean="0"/>
              <a:t>Memory safety </a:t>
            </a:r>
            <a:r>
              <a:rPr lang="en-US" dirty="0" smtClean="0"/>
              <a:t>hacks to catch writes</a:t>
            </a:r>
            <a:r>
              <a:rPr lang="en-US" b="1" dirty="0" smtClean="0"/>
              <a:t> </a:t>
            </a:r>
            <a:r>
              <a:rPr lang="en-US" dirty="0" smtClean="0"/>
              <a:t>outside array bounds	</a:t>
            </a:r>
            <a:r>
              <a:rPr lang="en-US" sz="2400" dirty="0" smtClean="0"/>
              <a:t>(</a:t>
            </a:r>
            <a:r>
              <a:rPr lang="en-US" sz="2400" dirty="0" err="1" smtClean="0">
                <a:solidFill>
                  <a:srgbClr val="C00000"/>
                </a:solidFill>
              </a:rPr>
              <a:t>Phrack</a:t>
            </a:r>
            <a:r>
              <a:rPr lang="en-US" sz="2400" dirty="0" smtClean="0">
                <a:solidFill>
                  <a:srgbClr val="C00000"/>
                </a:solidFill>
              </a:rPr>
              <a:t> 1996</a:t>
            </a:r>
            <a:r>
              <a:rPr lang="en-US" sz="2400" dirty="0" smtClean="0"/>
              <a:t>)</a:t>
            </a:r>
            <a:endParaRPr lang="en-US" dirty="0" smtClean="0"/>
          </a:p>
          <a:p>
            <a:pPr lvl="1">
              <a:spcBef>
                <a:spcPts val="0"/>
              </a:spcBef>
              <a:tabLst>
                <a:tab pos="11715750" algn="r"/>
              </a:tabLst>
            </a:pPr>
            <a:r>
              <a:rPr lang="en-US" b="1" dirty="0" smtClean="0"/>
              <a:t>Intrusion detection </a:t>
            </a:r>
            <a:r>
              <a:rPr lang="en-US" dirty="0"/>
              <a:t>hacks </a:t>
            </a:r>
            <a:r>
              <a:rPr lang="en-US" dirty="0" smtClean="0"/>
              <a:t>to look for anomalous behavior	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C00000"/>
                </a:solidFill>
              </a:rPr>
              <a:t>SRI 1986</a:t>
            </a:r>
            <a:r>
              <a:rPr lang="en-US" sz="2400" dirty="0"/>
              <a:t>)</a:t>
            </a:r>
            <a:endParaRPr lang="en-US" dirty="0" smtClean="0"/>
          </a:p>
          <a:p>
            <a:pPr lvl="1">
              <a:spcBef>
                <a:spcPts val="0"/>
              </a:spcBef>
              <a:tabLst>
                <a:tab pos="11715750" algn="r"/>
              </a:tabLst>
            </a:pPr>
            <a:r>
              <a:rPr lang="en-US" b="1" dirty="0" smtClean="0"/>
              <a:t>Control Flow Integrity </a:t>
            </a:r>
            <a:r>
              <a:rPr lang="en-US" dirty="0" smtClean="0"/>
              <a:t>to block jumps not in the normal flow	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C00000"/>
                </a:solidFill>
              </a:rPr>
              <a:t>MSR 2005</a:t>
            </a:r>
            <a:r>
              <a:rPr lang="en-US" sz="2400" dirty="0" smtClean="0"/>
              <a:t>)</a:t>
            </a:r>
            <a:endParaRPr lang="en-US" dirty="0" smtClean="0"/>
          </a:p>
          <a:p>
            <a:pPr lvl="1">
              <a:spcBef>
                <a:spcPts val="0"/>
              </a:spcBef>
              <a:tabLst>
                <a:tab pos="11715750" algn="r"/>
              </a:tabLst>
            </a:pPr>
            <a:r>
              <a:rPr lang="en-US" b="1" dirty="0" smtClean="0"/>
              <a:t>Taint tracking </a:t>
            </a:r>
            <a:r>
              <a:rPr lang="en-US" dirty="0" smtClean="0"/>
              <a:t>to keep unsanitized input away from execution	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C00000"/>
                </a:solidFill>
              </a:rPr>
              <a:t>CMU 2005</a:t>
            </a:r>
            <a:r>
              <a:rPr lang="en-US" sz="2400" dirty="0"/>
              <a:t>)</a:t>
            </a:r>
            <a:endParaRPr lang="en-US" dirty="0" smtClean="0"/>
          </a:p>
          <a:p>
            <a:pPr lvl="1">
              <a:spcBef>
                <a:spcPts val="0"/>
              </a:spcBef>
              <a:tabLst>
                <a:tab pos="11715750" algn="r"/>
              </a:tabLst>
            </a:pPr>
            <a:r>
              <a:rPr lang="en-US" b="1" dirty="0" smtClean="0"/>
              <a:t>Process</a:t>
            </a:r>
            <a:r>
              <a:rPr lang="en-US" dirty="0" smtClean="0"/>
              <a:t> to enforce use of the tools	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C00000"/>
                </a:solidFill>
              </a:rPr>
              <a:t>MS SDL 2004</a:t>
            </a:r>
            <a:r>
              <a:rPr lang="en-US" sz="2400" dirty="0" smtClean="0"/>
              <a:t>)</a:t>
            </a:r>
            <a:endParaRPr lang="en-US" dirty="0" smtClean="0"/>
          </a:p>
          <a:p>
            <a:pPr>
              <a:spcBef>
                <a:spcPts val="2400"/>
              </a:spcBef>
            </a:pPr>
            <a:r>
              <a:rPr lang="en-US" dirty="0" smtClean="0"/>
              <a:t>“I don’t have to outrun the bear; I just have to outrun you.”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These are not bad things, but they are hacks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 October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894A75-B0AA-4A0F-AC2F-9B1E8CECE7C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477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Lampson: Perspectives on security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78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</a:t>
            </a:r>
            <a:r>
              <a:rPr lang="en-US" i="1" dirty="0" smtClean="0"/>
              <a:t>my</a:t>
            </a:r>
            <a:r>
              <a:rPr lang="en-US" dirty="0" smtClean="0"/>
              <a:t> system? Configuration (Policy)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</a:t>
            </a:r>
            <a:r>
              <a:rPr lang="en-US" dirty="0" smtClean="0"/>
              <a:t>code </a:t>
            </a:r>
            <a:r>
              <a:rPr lang="en-US" dirty="0"/>
              <a:t>is </a:t>
            </a:r>
            <a:r>
              <a:rPr lang="en-US" dirty="0" smtClean="0"/>
              <a:t>correct, </a:t>
            </a:r>
            <a:r>
              <a:rPr lang="en-US" dirty="0"/>
              <a:t>the </a:t>
            </a:r>
            <a:r>
              <a:rPr lang="en-US" dirty="0" smtClean="0"/>
              <a:t>configuration may </a:t>
            </a:r>
            <a:r>
              <a:rPr lang="en-US" dirty="0"/>
              <a:t>still be wrong</a:t>
            </a:r>
          </a:p>
          <a:p>
            <a:pPr lvl="1"/>
            <a:r>
              <a:rPr lang="en-US" dirty="0" smtClean="0"/>
              <a:t>You write the code once, but every system has its own configuration</a:t>
            </a:r>
          </a:p>
          <a:p>
            <a:pPr lvl="1"/>
            <a:r>
              <a:rPr lang="en-US" dirty="0" smtClean="0"/>
              <a:t>It’s boring, and it changes. So either it’s small, or it’s wrong.</a:t>
            </a:r>
          </a:p>
          <a:p>
            <a:pPr lvl="2"/>
            <a:r>
              <a:rPr lang="en-US" dirty="0" smtClean="0"/>
              <a:t>But </a:t>
            </a:r>
            <a:r>
              <a:rPr lang="en-US" dirty="0"/>
              <a:t>it’s </a:t>
            </a:r>
            <a:r>
              <a:rPr lang="en-US" dirty="0" smtClean="0"/>
              <a:t>not small; </a:t>
            </a:r>
            <a:r>
              <a:rPr lang="en-US" altLang="en-US" dirty="0" smtClean="0"/>
              <a:t>there’s always </a:t>
            </a:r>
            <a:r>
              <a:rPr lang="en-US" altLang="en-US" dirty="0"/>
              <a:t>another </a:t>
            </a:r>
            <a:r>
              <a:rPr lang="en-US" altLang="en-US" dirty="0" smtClean="0"/>
              <a:t>feature, another plausible scenario</a:t>
            </a:r>
          </a:p>
          <a:p>
            <a:pPr lvl="3"/>
            <a:r>
              <a:rPr lang="en-US" dirty="0" smtClean="0"/>
              <a:t>There are 12 levels of indirection in Windows printing, each with its own security</a:t>
            </a:r>
          </a:p>
          <a:p>
            <a:r>
              <a:rPr lang="en-US" dirty="0" smtClean="0"/>
              <a:t>And configuration is usually done by amateurs</a:t>
            </a:r>
          </a:p>
          <a:p>
            <a:pPr lvl="1"/>
            <a:r>
              <a:rPr lang="en-US" dirty="0" smtClean="0"/>
              <a:t>With</a:t>
            </a:r>
            <a:r>
              <a:rPr lang="en-US" dirty="0"/>
              <a:t> </a:t>
            </a:r>
            <a:r>
              <a:rPr lang="en-US" dirty="0" smtClean="0"/>
              <a:t>MAC and RBAC at least it’s done by pros</a:t>
            </a:r>
          </a:p>
          <a:p>
            <a:r>
              <a:rPr lang="en-US" b="1" dirty="0" smtClean="0"/>
              <a:t>Conflict</a:t>
            </a:r>
            <a:r>
              <a:rPr lang="en-US" dirty="0" smtClean="0"/>
              <a:t>: want fine grained policy, but can only manage coarse grain</a:t>
            </a:r>
          </a:p>
          <a:p>
            <a:pPr lvl="1"/>
            <a:r>
              <a:rPr lang="en-US" dirty="0" smtClean="0"/>
              <a:t>Not much work on this, and it remains unsolved</a:t>
            </a:r>
          </a:p>
          <a:p>
            <a:pPr lvl="2"/>
            <a:r>
              <a:rPr lang="en-US" dirty="0" smtClean="0"/>
              <a:t>Solution (never adopted): Lower aspirations, budget for complexity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 October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894A75-B0AA-4A0F-AC2F-9B1E8CECE7C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477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Lampson: Perspectives on security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10744200" y="5638800"/>
            <a:ext cx="1244601" cy="842411"/>
            <a:chOff x="5003800" y="1819159"/>
            <a:chExt cx="1701800" cy="1305041"/>
          </a:xfrm>
        </p:grpSpPr>
        <p:sp>
          <p:nvSpPr>
            <p:cNvPr id="12" name="TextBox 11"/>
            <p:cNvSpPr txBox="1"/>
            <p:nvPr/>
          </p:nvSpPr>
          <p:spPr>
            <a:xfrm rot="20916536">
              <a:off x="5227109" y="1819159"/>
              <a:ext cx="914400" cy="769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>
                  <a:sym typeface="Wingdings" panose="05000000000000000000" pitchFamily="2" charset="2"/>
                </a:rPr>
                <a:t></a:t>
              </a:r>
            </a:p>
          </p:txBody>
        </p:sp>
        <p:sp>
          <p:nvSpPr>
            <p:cNvPr id="13" name="Moon 12"/>
            <p:cNvSpPr/>
            <p:nvPr/>
          </p:nvSpPr>
          <p:spPr bwMode="auto">
            <a:xfrm rot="5400000">
              <a:off x="5676900" y="2095500"/>
              <a:ext cx="355600" cy="1701800"/>
            </a:xfrm>
            <a:prstGeom prst="moon">
              <a:avLst>
                <a:gd name="adj" fmla="val 87500"/>
              </a:avLst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9913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What has worked? What hasn’t?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828800"/>
            <a:ext cx="4775200" cy="434340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US" sz="3200" b="1" dirty="0" smtClean="0">
                <a:ea typeface="+mn-ea"/>
                <a:cs typeface="+mn-cs"/>
              </a:rPr>
              <a:t>Worked</a:t>
            </a:r>
          </a:p>
          <a:p>
            <a:pPr>
              <a:defRPr/>
            </a:pPr>
            <a:r>
              <a:rPr lang="en-US" sz="3200" dirty="0" smtClean="0">
                <a:ea typeface="+mn-ea"/>
                <a:cs typeface="+mn-cs"/>
              </a:rPr>
              <a:t>VMs</a:t>
            </a:r>
          </a:p>
          <a:p>
            <a:pPr>
              <a:defRPr/>
            </a:pPr>
            <a:r>
              <a:rPr lang="en-US" sz="3200" dirty="0" smtClean="0">
                <a:ea typeface="+mn-ea"/>
                <a:cs typeface="+mn-cs"/>
              </a:rPr>
              <a:t>SSL</a:t>
            </a:r>
          </a:p>
          <a:p>
            <a:pPr>
              <a:defRPr/>
            </a:pPr>
            <a:r>
              <a:rPr lang="en-US" sz="3200" dirty="0" smtClean="0"/>
              <a:t>Passwords—universal</a:t>
            </a:r>
            <a:endParaRPr lang="en-US" sz="3200" dirty="0" smtClean="0">
              <a:ea typeface="+mn-ea"/>
              <a:cs typeface="+mn-cs"/>
            </a:endParaRPr>
          </a:p>
          <a:p>
            <a:pPr>
              <a:defRPr/>
            </a:pPr>
            <a:r>
              <a:rPr lang="en-US" sz="3200" dirty="0" smtClean="0">
                <a:ea typeface="+mn-ea"/>
                <a:cs typeface="+mn-cs"/>
              </a:rPr>
              <a:t>Safe languages</a:t>
            </a:r>
          </a:p>
          <a:p>
            <a:pPr>
              <a:defRPr/>
            </a:pPr>
            <a:r>
              <a:rPr lang="en-US" sz="3200" dirty="0" smtClean="0">
                <a:ea typeface="+mn-ea"/>
                <a:cs typeface="+mn-cs"/>
              </a:rPr>
              <a:t>Firewalls</a:t>
            </a:r>
          </a:p>
          <a:p>
            <a:pPr>
              <a:defRPr/>
            </a:pPr>
            <a:r>
              <a:rPr lang="en-US" sz="3200" dirty="0" smtClean="0">
                <a:ea typeface="+mn-ea"/>
                <a:cs typeface="+mn-cs"/>
              </a:rPr>
              <a:t>Process—SDL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6299200" y="1828800"/>
            <a:ext cx="5130800" cy="4343400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b="1" dirty="0" smtClean="0"/>
              <a:t>Failed</a:t>
            </a:r>
          </a:p>
          <a:p>
            <a:r>
              <a:rPr lang="en-US" sz="3200" dirty="0" smtClean="0"/>
              <a:t>“Secure systems”</a:t>
            </a:r>
          </a:p>
          <a:p>
            <a:r>
              <a:rPr lang="en-US" sz="3200" dirty="0" smtClean="0"/>
              <a:t>Capabilities </a:t>
            </a:r>
            <a:r>
              <a:rPr lang="en-US" sz="2400" dirty="0" smtClean="0"/>
              <a:t>(except short term)</a:t>
            </a:r>
            <a:endParaRPr lang="en-US" dirty="0"/>
          </a:p>
          <a:p>
            <a:r>
              <a:rPr lang="en-US" sz="3200" dirty="0" smtClean="0"/>
              <a:t>Metrics for security</a:t>
            </a:r>
            <a:endParaRPr lang="en-US" sz="3200" dirty="0"/>
          </a:p>
          <a:p>
            <a:r>
              <a:rPr lang="en-US" sz="3200" dirty="0" smtClean="0"/>
              <a:t>MLS/Orange </a:t>
            </a:r>
            <a:r>
              <a:rPr lang="en-US" sz="3200" dirty="0"/>
              <a:t>book</a:t>
            </a:r>
          </a:p>
          <a:p>
            <a:r>
              <a:rPr lang="en-US" sz="3200" dirty="0"/>
              <a:t>User education</a:t>
            </a:r>
          </a:p>
          <a:p>
            <a:r>
              <a:rPr lang="en-US" sz="3200" dirty="0" smtClean="0"/>
              <a:t>Intrusion detection</a:t>
            </a:r>
          </a:p>
          <a:p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3 October 2015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CF796F-8623-444E-A7BA-81D325B33008}" type="slidenum">
              <a:rPr lang="en-US"/>
              <a:pPr>
                <a:defRPr/>
              </a:pPr>
              <a:t>19</a:t>
            </a:fld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304800" y="1066800"/>
            <a:ext cx="1158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3200" b="0" dirty="0"/>
              <a:t>Worked </a:t>
            </a:r>
            <a:r>
              <a:rPr lang="en-US" sz="3200" b="0" dirty="0" smtClean="0"/>
              <a:t>~ </a:t>
            </a:r>
            <a:r>
              <a:rPr lang="en-US" sz="3200" b="0" dirty="0"/>
              <a:t>gotten wide </a:t>
            </a:r>
            <a:r>
              <a:rPr lang="en-US" sz="3200" b="0" dirty="0" smtClean="0"/>
              <a:t>adoption</a:t>
            </a:r>
            <a:endParaRPr lang="en-US" sz="3200" b="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477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Lampson: Perspectives on security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11506200" y="190500"/>
            <a:ext cx="457200" cy="457200"/>
            <a:chOff x="7543800" y="2743200"/>
            <a:chExt cx="762000" cy="762000"/>
          </a:xfrm>
        </p:grpSpPr>
        <p:sp>
          <p:nvSpPr>
            <p:cNvPr id="13" name="Oval 12"/>
            <p:cNvSpPr/>
            <p:nvPr/>
          </p:nvSpPr>
          <p:spPr bwMode="auto">
            <a:xfrm>
              <a:off x="7543800" y="2743200"/>
              <a:ext cx="762000" cy="7620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7696200" y="2895600"/>
              <a:ext cx="457200" cy="457200"/>
            </a:xfrm>
            <a:prstGeom prst="ellips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725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did we get 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066800"/>
            <a:ext cx="11988800" cy="5410200"/>
          </a:xfrm>
        </p:spPr>
        <p:txBody>
          <a:bodyPr/>
          <a:lstStyle/>
          <a:p>
            <a:pPr>
              <a:tabLst>
                <a:tab pos="11657013" algn="r"/>
              </a:tabLst>
            </a:pPr>
            <a:r>
              <a:rPr lang="en-US" dirty="0" smtClean="0"/>
              <a:t>In the beginning, security was by physical isolation	</a:t>
            </a:r>
            <a:r>
              <a:rPr lang="en-US" sz="2400" dirty="0" smtClean="0"/>
              <a:t>(</a:t>
            </a:r>
            <a:r>
              <a:rPr lang="en-US" sz="2400" dirty="0">
                <a:solidFill>
                  <a:srgbClr val="C00000"/>
                </a:solidFill>
              </a:rPr>
              <a:t>1950-1963</a:t>
            </a:r>
            <a:r>
              <a:rPr lang="en-US" sz="2400" dirty="0"/>
              <a:t>)</a:t>
            </a:r>
            <a:endParaRPr lang="en-US" sz="2400" dirty="0" smtClean="0"/>
          </a:p>
          <a:p>
            <a:pPr lvl="1">
              <a:spcBef>
                <a:spcPts val="0"/>
              </a:spcBef>
              <a:tabLst>
                <a:tab pos="11657013" algn="r"/>
              </a:tabLst>
            </a:pPr>
            <a:r>
              <a:rPr lang="en-US" b="1" dirty="0" smtClean="0"/>
              <a:t>Easy</a:t>
            </a:r>
            <a:r>
              <a:rPr lang="en-US" dirty="0" smtClean="0"/>
              <a:t>: You bring your data, control </a:t>
            </a:r>
            <a:r>
              <a:rPr lang="en-US" dirty="0"/>
              <a:t>the </a:t>
            </a:r>
            <a:r>
              <a:rPr lang="en-US" dirty="0" smtClean="0"/>
              <a:t>machine, take everything away </a:t>
            </a:r>
          </a:p>
          <a:p>
            <a:pPr lvl="1">
              <a:spcBef>
                <a:spcPts val="0"/>
              </a:spcBef>
              <a:tabLst>
                <a:tab pos="11657013" algn="r"/>
              </a:tabLst>
            </a:pPr>
            <a:r>
              <a:rPr lang="en-US" dirty="0" smtClean="0"/>
              <a:t>Still do this today with VMs and crypto </a:t>
            </a:r>
            <a:r>
              <a:rPr lang="en-US" sz="2400" dirty="0" smtClean="0"/>
              <a:t>(+ enclaves if VM host is untrusted) </a:t>
            </a:r>
            <a:endParaRPr lang="en-US" dirty="0" smtClean="0"/>
          </a:p>
          <a:p>
            <a:pPr>
              <a:tabLst>
                <a:tab pos="11657013" algn="r"/>
              </a:tabLst>
            </a:pPr>
            <a:r>
              <a:rPr lang="en-US" dirty="0" smtClean="0"/>
              <a:t>Timesharing brought the basic dilemma of security:	</a:t>
            </a:r>
            <a:r>
              <a:rPr lang="en-US" sz="2400" dirty="0" smtClean="0"/>
              <a:t>(</a:t>
            </a:r>
            <a:r>
              <a:rPr lang="en-US" sz="2400" dirty="0">
                <a:solidFill>
                  <a:srgbClr val="C00000"/>
                </a:solidFill>
              </a:rPr>
              <a:t>1963-1982</a:t>
            </a:r>
            <a:r>
              <a:rPr lang="en-US" sz="2400" dirty="0"/>
              <a:t>) </a:t>
            </a:r>
            <a:endParaRPr lang="en-US" dirty="0" smtClean="0"/>
          </a:p>
          <a:p>
            <a:pPr marL="0" indent="0" algn="ctr">
              <a:buNone/>
              <a:tabLst>
                <a:tab pos="11657013" algn="r"/>
              </a:tabLst>
            </a:pPr>
            <a:r>
              <a:rPr lang="en-US" sz="3600" b="1" dirty="0" smtClean="0"/>
              <a:t>Isolation </a:t>
            </a:r>
            <a:r>
              <a:rPr lang="en-US" sz="3600" b="1" dirty="0"/>
              <a:t>vs. sharing</a:t>
            </a:r>
          </a:p>
          <a:p>
            <a:pPr lvl="1">
              <a:spcBef>
                <a:spcPts val="0"/>
              </a:spcBef>
              <a:tabLst>
                <a:tab pos="11657013" algn="r"/>
              </a:tabLst>
            </a:pPr>
            <a:r>
              <a:rPr lang="en-US" b="1" dirty="0" smtClean="0"/>
              <a:t>Hard</a:t>
            </a:r>
            <a:r>
              <a:rPr lang="en-US" dirty="0" smtClean="0"/>
              <a:t>: Each user wants a private machine, isolated from others</a:t>
            </a:r>
          </a:p>
          <a:p>
            <a:pPr lvl="1">
              <a:spcBef>
                <a:spcPts val="0"/>
              </a:spcBef>
              <a:tabLst>
                <a:tab pos="11657013" algn="r"/>
              </a:tabLst>
            </a:pPr>
            <a:r>
              <a:rPr lang="en-US" dirty="0" smtClean="0"/>
              <a:t>        </a:t>
            </a:r>
            <a:r>
              <a:rPr lang="en-US" sz="2400" dirty="0" smtClean="0"/>
              <a:t>    </a:t>
            </a:r>
            <a:r>
              <a:rPr lang="en-US" dirty="0" smtClean="0"/>
              <a:t>but users want to share data, programs and resources </a:t>
            </a:r>
          </a:p>
          <a:p>
            <a:pPr>
              <a:tabLst>
                <a:tab pos="11657013" algn="r"/>
              </a:tabLst>
            </a:pPr>
            <a:r>
              <a:rPr lang="en-US" dirty="0" smtClean="0"/>
              <a:t>Since then, things have steadily gotten worse	</a:t>
            </a:r>
            <a:r>
              <a:rPr lang="en-US" sz="2400" dirty="0" smtClean="0"/>
              <a:t>(</a:t>
            </a:r>
            <a:r>
              <a:rPr lang="en-US" sz="2400" dirty="0">
                <a:solidFill>
                  <a:srgbClr val="C00000"/>
                </a:solidFill>
              </a:rPr>
              <a:t>1982-2015</a:t>
            </a:r>
            <a:r>
              <a:rPr lang="en-US" sz="2400" dirty="0"/>
              <a:t>)</a:t>
            </a:r>
            <a:endParaRPr lang="en-US" dirty="0" smtClean="0"/>
          </a:p>
          <a:p>
            <a:pPr lvl="1">
              <a:spcBef>
                <a:spcPts val="0"/>
              </a:spcBef>
              <a:tabLst>
                <a:tab pos="11657013" algn="r"/>
              </a:tabLst>
            </a:pPr>
            <a:r>
              <a:rPr lang="en-US" dirty="0" smtClean="0"/>
              <a:t>Less isolation, more sharing, no central management</a:t>
            </a:r>
          </a:p>
          <a:p>
            <a:pPr lvl="1">
              <a:spcBef>
                <a:spcPts val="0"/>
              </a:spcBef>
              <a:tabLst>
                <a:tab pos="11657013" algn="r"/>
              </a:tabLst>
            </a:pPr>
            <a:r>
              <a:rPr lang="en-US" dirty="0" smtClean="0"/>
              <a:t>More valuable stuff in the computers</a:t>
            </a:r>
          </a:p>
          <a:p>
            <a:pPr lvl="1">
              <a:spcBef>
                <a:spcPts val="0"/>
              </a:spcBef>
              <a:tabLst>
                <a:tab pos="11657013" algn="r"/>
              </a:tabLst>
            </a:pPr>
            <a:r>
              <a:rPr lang="en-US" dirty="0" smtClean="0"/>
              <a:t>Continued misguided search for perfection (following the NSA’s lead)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53200"/>
            <a:ext cx="2235200" cy="228600"/>
          </a:xfrm>
        </p:spPr>
        <p:txBody>
          <a:bodyPr/>
          <a:lstStyle/>
          <a:p>
            <a:pPr>
              <a:defRPr/>
            </a:pPr>
            <a:r>
              <a:rPr lang="en-US" dirty="0"/>
              <a:t>4</a:t>
            </a:r>
            <a:r>
              <a:rPr lang="en-US" dirty="0" smtClean="0"/>
              <a:t> October 2015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2400" y="6553200"/>
            <a:ext cx="2540000" cy="228600"/>
          </a:xfrm>
        </p:spPr>
        <p:txBody>
          <a:bodyPr/>
          <a:lstStyle/>
          <a:p>
            <a:pPr>
              <a:defRPr/>
            </a:pPr>
            <a:fld id="{BBE5D01A-B2A3-4DD2-8E4C-03E44FE62C4A}" type="slidenum">
              <a:rPr lang="en-US" smtClean="0"/>
              <a:t>2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477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Lampson: Perspectives on security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1125200" y="76200"/>
            <a:ext cx="914400" cy="914400"/>
            <a:chOff x="3429000" y="2057400"/>
            <a:chExt cx="1828800" cy="1828800"/>
          </a:xfrm>
        </p:grpSpPr>
        <p:sp>
          <p:nvSpPr>
            <p:cNvPr id="11" name="Oval 10"/>
            <p:cNvSpPr/>
            <p:nvPr/>
          </p:nvSpPr>
          <p:spPr bwMode="auto">
            <a:xfrm>
              <a:off x="3429000" y="2057400"/>
              <a:ext cx="1828800" cy="18288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4114800" y="2743200"/>
              <a:ext cx="457200" cy="457200"/>
            </a:xfrm>
            <a:prstGeom prst="ellips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398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152400"/>
            <a:ext cx="8763000" cy="609600"/>
          </a:xfrm>
        </p:spPr>
        <p:txBody>
          <a:bodyPr>
            <a:noAutofit/>
          </a:bodyPr>
          <a:lstStyle/>
          <a:p>
            <a:r>
              <a:rPr lang="en-US" altLang="en-US" dirty="0"/>
              <a:t>Why </a:t>
            </a:r>
            <a:r>
              <a:rPr lang="en-US" altLang="en-US" dirty="0" smtClean="0"/>
              <a:t>don’t we have “real” security?</a:t>
            </a:r>
            <a:endParaRPr lang="en-US" altLang="en-US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286" y="1126671"/>
            <a:ext cx="10911114" cy="55626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altLang="en-US" b="1" dirty="0"/>
              <a:t>A</a:t>
            </a:r>
            <a:r>
              <a:rPr lang="en-US" altLang="en-US" dirty="0"/>
              <a:t>. People don’t buy </a:t>
            </a:r>
            <a:r>
              <a:rPr lang="en-US" altLang="en-US" dirty="0" smtClean="0"/>
              <a:t>it</a:t>
            </a:r>
            <a:endParaRPr lang="en-US" altLang="en-US" dirty="0"/>
          </a:p>
          <a:p>
            <a:pPr lvl="1">
              <a:spcBef>
                <a:spcPts val="600"/>
              </a:spcBef>
            </a:pPr>
            <a:r>
              <a:rPr lang="en-US" altLang="en-US" dirty="0"/>
              <a:t>Danger is </a:t>
            </a:r>
            <a:r>
              <a:rPr lang="en-US" altLang="en-US" dirty="0" smtClean="0"/>
              <a:t>small, </a:t>
            </a:r>
            <a:r>
              <a:rPr lang="en-US" altLang="en-US" dirty="0"/>
              <a:t>so it’s OK to buy features </a:t>
            </a:r>
            <a:r>
              <a:rPr lang="en-US" altLang="en-US" dirty="0" smtClean="0"/>
              <a:t>instead</a:t>
            </a:r>
            <a:endParaRPr lang="en-US" altLang="en-US" dirty="0"/>
          </a:p>
          <a:p>
            <a:pPr lvl="1">
              <a:spcBef>
                <a:spcPts val="600"/>
              </a:spcBef>
            </a:pPr>
            <a:r>
              <a:rPr lang="en-US" altLang="en-US" dirty="0"/>
              <a:t>Security is expensive</a:t>
            </a:r>
          </a:p>
          <a:p>
            <a:pPr lvl="2">
              <a:spcBef>
                <a:spcPts val="0"/>
              </a:spcBef>
            </a:pPr>
            <a:r>
              <a:rPr lang="en-US" altLang="en-US" dirty="0"/>
              <a:t>Configuring security is a lot of </a:t>
            </a:r>
            <a:r>
              <a:rPr lang="en-US" altLang="en-US" dirty="0" smtClean="0"/>
              <a:t>work</a:t>
            </a:r>
            <a:endParaRPr lang="en-US" altLang="en-US" dirty="0"/>
          </a:p>
          <a:p>
            <a:pPr lvl="2">
              <a:spcBef>
                <a:spcPts val="0"/>
              </a:spcBef>
            </a:pPr>
            <a:r>
              <a:rPr lang="en-US" altLang="en-US" dirty="0"/>
              <a:t>Secure systems do less because they’re </a:t>
            </a:r>
            <a:r>
              <a:rPr lang="en-US" altLang="en-US" dirty="0" smtClean="0"/>
              <a:t>older</a:t>
            </a:r>
            <a:endParaRPr lang="en-US" altLang="en-US" dirty="0"/>
          </a:p>
          <a:p>
            <a:pPr lvl="1">
              <a:spcBef>
                <a:spcPts val="600"/>
              </a:spcBef>
            </a:pPr>
            <a:r>
              <a:rPr lang="en-US" altLang="en-US" dirty="0"/>
              <a:t>Security is a pain</a:t>
            </a:r>
          </a:p>
          <a:p>
            <a:pPr lvl="2">
              <a:spcBef>
                <a:spcPts val="0"/>
              </a:spcBef>
            </a:pPr>
            <a:r>
              <a:rPr lang="en-US" altLang="en-US" dirty="0"/>
              <a:t>It stops you from doing </a:t>
            </a:r>
            <a:r>
              <a:rPr lang="en-US" altLang="en-US" dirty="0" smtClean="0"/>
              <a:t>things</a:t>
            </a:r>
            <a:endParaRPr lang="en-US" altLang="en-US" dirty="0"/>
          </a:p>
          <a:p>
            <a:pPr lvl="2">
              <a:spcBef>
                <a:spcPts val="0"/>
              </a:spcBef>
            </a:pPr>
            <a:r>
              <a:rPr lang="en-US" altLang="en-US" dirty="0"/>
              <a:t>Users have to authenticate </a:t>
            </a:r>
            <a:r>
              <a:rPr lang="en-US" altLang="en-US" dirty="0" smtClean="0"/>
              <a:t>themselves</a:t>
            </a:r>
            <a:endParaRPr lang="en-US" altLang="en-US" dirty="0"/>
          </a:p>
          <a:p>
            <a:pPr lvl="1">
              <a:spcBef>
                <a:spcPts val="600"/>
              </a:spcBef>
            </a:pPr>
            <a:r>
              <a:rPr lang="en-US" altLang="en-US" dirty="0" smtClean="0"/>
              <a:t>Goals are unrealistic, </a:t>
            </a:r>
            <a:r>
              <a:rPr lang="en-US" altLang="en-US" dirty="0"/>
              <a:t>ignoring technical </a:t>
            </a:r>
            <a:r>
              <a:rPr lang="en-US" altLang="en-US" dirty="0" smtClean="0"/>
              <a:t>feasibility and </a:t>
            </a:r>
            <a:r>
              <a:rPr lang="en-US" altLang="en-US" dirty="0"/>
              <a:t>user </a:t>
            </a:r>
            <a:r>
              <a:rPr lang="en-US" altLang="en-US" dirty="0" smtClean="0"/>
              <a:t>behavior</a:t>
            </a:r>
            <a:endParaRPr lang="en-US" altLang="en-US" dirty="0"/>
          </a:p>
          <a:p>
            <a:pPr>
              <a:spcBef>
                <a:spcPts val="1800"/>
              </a:spcBef>
            </a:pPr>
            <a:r>
              <a:rPr lang="en-US" altLang="en-US" b="1" dirty="0"/>
              <a:t>B</a:t>
            </a:r>
            <a:r>
              <a:rPr lang="en-US" altLang="en-US" dirty="0"/>
              <a:t>. Systems are </a:t>
            </a:r>
            <a:r>
              <a:rPr lang="en-US" altLang="en-US" dirty="0" smtClean="0"/>
              <a:t>complicated, </a:t>
            </a:r>
            <a:r>
              <a:rPr lang="en-US" altLang="en-US" dirty="0"/>
              <a:t>so they have </a:t>
            </a:r>
            <a:r>
              <a:rPr lang="en-US" altLang="en-US" dirty="0" smtClean="0"/>
              <a:t>bugs</a:t>
            </a:r>
            <a:endParaRPr lang="en-US" altLang="en-US" dirty="0"/>
          </a:p>
          <a:p>
            <a:pPr lvl="1">
              <a:spcBef>
                <a:spcPts val="600"/>
              </a:spcBef>
            </a:pPr>
            <a:r>
              <a:rPr lang="en-US" altLang="en-US" dirty="0"/>
              <a:t>Especially the configuration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53200"/>
            <a:ext cx="223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3 October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2400" y="6553200"/>
            <a:ext cx="2540000" cy="228600"/>
          </a:xfrm>
        </p:spPr>
        <p:txBody>
          <a:bodyPr/>
          <a:lstStyle/>
          <a:p>
            <a:pPr>
              <a:defRPr/>
            </a:pPr>
            <a:fld id="{77CF796F-8623-444E-A7BA-81D325B33008}" type="slidenum">
              <a:rPr lang="en-US"/>
              <a:pPr>
                <a:defRPr/>
              </a:pPr>
              <a:t>20</a:t>
            </a:fld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477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Lampson: Perspectives on security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1125200" y="76200"/>
            <a:ext cx="914400" cy="914400"/>
            <a:chOff x="3429000" y="2057400"/>
            <a:chExt cx="1828800" cy="1828800"/>
          </a:xfrm>
        </p:grpSpPr>
        <p:sp>
          <p:nvSpPr>
            <p:cNvPr id="9" name="Oval 8"/>
            <p:cNvSpPr/>
            <p:nvPr/>
          </p:nvSpPr>
          <p:spPr bwMode="auto">
            <a:xfrm>
              <a:off x="3429000" y="2057400"/>
              <a:ext cx="1828800" cy="18288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114800" y="2743200"/>
              <a:ext cx="457200" cy="457200"/>
            </a:xfrm>
            <a:prstGeom prst="ellips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6503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Lower aspirations</a:t>
            </a:r>
            <a:r>
              <a:rPr lang="en-US" dirty="0" smtClean="0"/>
              <a:t>. </a:t>
            </a:r>
            <a:r>
              <a:rPr lang="en-US" altLang="en-US" dirty="0" smtClean="0"/>
              <a:t>In the real world, good security is a bank vault</a:t>
            </a:r>
          </a:p>
          <a:p>
            <a:pPr lvl="2">
              <a:spcBef>
                <a:spcPts val="0"/>
              </a:spcBef>
            </a:pPr>
            <a:r>
              <a:rPr lang="en-US" altLang="en-US" dirty="0" smtClean="0"/>
              <a:t>Hardly any computer systems have anything like this </a:t>
            </a:r>
          </a:p>
          <a:p>
            <a:pPr lvl="2">
              <a:spcBef>
                <a:spcPts val="0"/>
              </a:spcBef>
            </a:pPr>
            <a:r>
              <a:rPr lang="en-US" altLang="en-US" dirty="0" smtClean="0"/>
              <a:t>At best we can only make simple things secure</a:t>
            </a:r>
          </a:p>
          <a:p>
            <a:r>
              <a:rPr lang="en-US" altLang="en-US" dirty="0" smtClean="0"/>
              <a:t>Access control doesn’t work—40 years of experience says so</a:t>
            </a:r>
          </a:p>
          <a:p>
            <a:pPr lvl="1"/>
            <a:r>
              <a:rPr lang="en-US" altLang="en-US" dirty="0" smtClean="0"/>
              <a:t>Basic problem: its job is to say “No”</a:t>
            </a:r>
          </a:p>
          <a:p>
            <a:pPr lvl="2">
              <a:spcBef>
                <a:spcPts val="0"/>
              </a:spcBef>
            </a:pPr>
            <a:r>
              <a:rPr lang="en-US" altLang="en-US" dirty="0" smtClean="0"/>
              <a:t>This stops people from doing their work, and then they relax the access control</a:t>
            </a:r>
          </a:p>
          <a:p>
            <a:pPr lvl="2">
              <a:spcBef>
                <a:spcPts val="0"/>
              </a:spcBef>
            </a:pPr>
            <a:r>
              <a:rPr lang="en-US" altLang="en-US" dirty="0" smtClean="0"/>
              <a:t>usually too much, but no one notices until there’s a disaster</a:t>
            </a:r>
          </a:p>
          <a:p>
            <a:r>
              <a:rPr lang="en-US" altLang="en-US" b="1" dirty="0" smtClean="0"/>
              <a:t>Retroactive</a:t>
            </a:r>
            <a:r>
              <a:rPr lang="en-US" altLang="en-US" dirty="0" smtClean="0"/>
              <a:t> security: focus </a:t>
            </a:r>
            <a:r>
              <a:rPr lang="en-US" altLang="en-US" dirty="0"/>
              <a:t>on things that actually happened</a:t>
            </a:r>
          </a:p>
          <a:p>
            <a:pPr lvl="1"/>
            <a:r>
              <a:rPr lang="en-US" altLang="en-US" dirty="0"/>
              <a:t>rather than all the many things that </a:t>
            </a:r>
            <a:r>
              <a:rPr lang="en-US" altLang="en-US" i="1" dirty="0"/>
              <a:t>might</a:t>
            </a:r>
            <a:r>
              <a:rPr lang="en-US" altLang="en-US" dirty="0"/>
              <a:t> happen</a:t>
            </a:r>
          </a:p>
          <a:p>
            <a:pPr lvl="1"/>
            <a:r>
              <a:rPr lang="en-US" altLang="en-US" dirty="0"/>
              <a:t>Real world security is retroactive</a:t>
            </a:r>
          </a:p>
          <a:p>
            <a:pPr lvl="2">
              <a:spcBef>
                <a:spcPts val="0"/>
              </a:spcBef>
            </a:pPr>
            <a:r>
              <a:rPr lang="en-US" altLang="en-US" dirty="0"/>
              <a:t>Burglars are stopped by </a:t>
            </a:r>
            <a:r>
              <a:rPr lang="en-US" altLang="en-US" dirty="0" smtClean="0"/>
              <a:t>fear </a:t>
            </a:r>
            <a:r>
              <a:rPr lang="en-US" altLang="en-US" dirty="0"/>
              <a:t>of </a:t>
            </a:r>
            <a:r>
              <a:rPr lang="en-US" altLang="en-US" b="1" dirty="0" smtClean="0"/>
              <a:t>jail</a:t>
            </a:r>
            <a:r>
              <a:rPr lang="en-US" altLang="en-US" dirty="0" smtClean="0"/>
              <a:t>, </a:t>
            </a:r>
            <a:r>
              <a:rPr lang="en-US" altLang="en-US" dirty="0"/>
              <a:t>not by locks</a:t>
            </a:r>
          </a:p>
          <a:p>
            <a:pPr lvl="2">
              <a:spcBef>
                <a:spcPts val="0"/>
              </a:spcBef>
            </a:pPr>
            <a:r>
              <a:rPr lang="en-US" altLang="en-US" dirty="0"/>
              <a:t>The financial system’s security depends on </a:t>
            </a:r>
            <a:r>
              <a:rPr lang="en-US" altLang="en-US" b="1" dirty="0" smtClean="0"/>
              <a:t>undo</a:t>
            </a:r>
            <a:r>
              <a:rPr lang="en-US" altLang="en-US" dirty="0" smtClean="0"/>
              <a:t>, </a:t>
            </a:r>
            <a:r>
              <a:rPr lang="en-US" altLang="en-US" dirty="0"/>
              <a:t>not on </a:t>
            </a:r>
            <a:r>
              <a:rPr lang="en-US" altLang="en-US" dirty="0" smtClean="0"/>
              <a:t>vaults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 October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894A75-B0AA-4A0F-AC2F-9B1E8CECE7C6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477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Lampson: Perspectives on security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9220200" y="4800600"/>
            <a:ext cx="2798033" cy="1526977"/>
            <a:chOff x="9220200" y="4800600"/>
            <a:chExt cx="2798033" cy="1526977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10776610" y="5044385"/>
              <a:ext cx="1241623" cy="10115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8" name="Picture 4" descr="https://upload.wikimedia.org/wikipedia/commons/thumb/2/28/Biertan_house_for_divorcing_people.jpg/1280px-Biertan_house_for_divorcing_people.jpg"/>
            <p:cNvPicPr>
              <a:picLocks noChangeAspect="1" noChangeArrowheads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9220200" y="5044385"/>
              <a:ext cx="1417076" cy="1011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9220200" y="4800600"/>
              <a:ext cx="279803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0" i="1" dirty="0" err="1"/>
                <a:t>Biertan</a:t>
              </a:r>
              <a:r>
                <a:rPr lang="en-US" sz="1400" b="0" i="1" dirty="0"/>
                <a:t> fortified </a:t>
              </a:r>
              <a:r>
                <a:rPr lang="en-US" sz="1400" b="0" i="1" dirty="0" smtClean="0"/>
                <a:t>church, Romania</a:t>
              </a:r>
              <a:endParaRPr lang="en-US" b="0" i="1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9753600" y="5989023"/>
              <a:ext cx="5109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i="1" dirty="0" smtClean="0"/>
                <a:t>Jail</a:t>
              </a:r>
              <a:endParaRPr lang="en-US" sz="2000" b="0" i="1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1141940" y="5989023"/>
              <a:ext cx="59285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i="1" dirty="0" smtClean="0"/>
                <a:t>Lock</a:t>
              </a:r>
              <a:endParaRPr lang="en-US" sz="2000" b="0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2873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Wisdom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990600"/>
            <a:ext cx="11912600" cy="54102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800" dirty="0" smtClean="0"/>
              <a:t>If you want security, you must be prepared for inconvenience.</a:t>
            </a:r>
          </a:p>
          <a:p>
            <a:pPr marL="909637" lvl="2" indent="0">
              <a:buNone/>
            </a:pPr>
            <a:r>
              <a:rPr lang="en-US" dirty="0" smtClean="0"/>
              <a:t>—General </a:t>
            </a:r>
            <a:r>
              <a:rPr lang="en-US" dirty="0"/>
              <a:t>B.W. </a:t>
            </a:r>
            <a:r>
              <a:rPr lang="en-US" dirty="0" err="1" smtClean="0"/>
              <a:t>Chidlaw</a:t>
            </a:r>
            <a:r>
              <a:rPr lang="en-US" dirty="0" smtClean="0"/>
              <a:t>, </a:t>
            </a:r>
            <a:r>
              <a:rPr lang="en-US" dirty="0"/>
              <a:t>12 December 1954</a:t>
            </a:r>
            <a:endParaRPr lang="en-US" dirty="0" smtClean="0"/>
          </a:p>
          <a:p>
            <a:pPr>
              <a:spcBef>
                <a:spcPts val="1200"/>
              </a:spcBef>
            </a:pPr>
            <a:r>
              <a:rPr lang="en-US" sz="2800" dirty="0" smtClean="0"/>
              <a:t>When it comes to security, a change is unlikely to be an improvement.</a:t>
            </a:r>
          </a:p>
          <a:p>
            <a:pPr marL="909637" lvl="2" indent="0">
              <a:buNone/>
            </a:pPr>
            <a:r>
              <a:rPr lang="en-US" dirty="0" smtClean="0"/>
              <a:t>—Doug McIlroy, ~1988 </a:t>
            </a:r>
          </a:p>
          <a:p>
            <a:pPr>
              <a:spcBef>
                <a:spcPts val="1200"/>
              </a:spcBef>
            </a:pPr>
            <a:r>
              <a:rPr lang="en-US" sz="2800" dirty="0" smtClean="0"/>
              <a:t>The price of reliability is the pursuit of the utmost simplicity.</a:t>
            </a:r>
            <a:br>
              <a:rPr lang="en-US" sz="2800" dirty="0" smtClean="0"/>
            </a:br>
            <a:r>
              <a:rPr lang="en-US" sz="2800" dirty="0" smtClean="0"/>
              <a:t>It is a price which the very rich find most hard to pay.</a:t>
            </a:r>
          </a:p>
          <a:p>
            <a:pPr marL="909637" lvl="2" indent="0">
              <a:buNone/>
            </a:pPr>
            <a:r>
              <a:rPr lang="en-US" dirty="0" smtClean="0"/>
              <a:t>—Tony Hoare, 1980 (cf. Matthew 19:24) </a:t>
            </a:r>
          </a:p>
          <a:p>
            <a:pPr>
              <a:spcBef>
                <a:spcPts val="1200"/>
              </a:spcBef>
            </a:pPr>
            <a:r>
              <a:rPr lang="en-US" sz="2800" dirty="0" smtClean="0"/>
              <a:t>But </a:t>
            </a:r>
            <a:r>
              <a:rPr lang="en-US" sz="2800" dirty="0"/>
              <a:t>who will watch the watchers? </a:t>
            </a:r>
            <a:r>
              <a:rPr lang="en-US" sz="2700" dirty="0"/>
              <a:t>She’ll </a:t>
            </a:r>
            <a:r>
              <a:rPr lang="en-US" sz="2700" dirty="0" smtClean="0"/>
              <a:t>begin </a:t>
            </a:r>
            <a:r>
              <a:rPr lang="en-US" sz="2700" dirty="0"/>
              <a:t>with them and buy their silence</a:t>
            </a:r>
            <a:r>
              <a:rPr lang="en-US" sz="2700" dirty="0" smtClean="0"/>
              <a:t>.</a:t>
            </a:r>
          </a:p>
          <a:p>
            <a:pPr marL="909637" lvl="2" indent="0">
              <a:buNone/>
            </a:pPr>
            <a:r>
              <a:rPr lang="en-US" dirty="0" smtClean="0"/>
              <a:t>—Juvenal, </a:t>
            </a:r>
            <a:r>
              <a:rPr lang="en-US" dirty="0"/>
              <a:t>sixth </a:t>
            </a:r>
            <a:r>
              <a:rPr lang="en-US" dirty="0" smtClean="0"/>
              <a:t>satire, ~100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53200"/>
            <a:ext cx="223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3 October 2015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2400" y="6553200"/>
            <a:ext cx="2540000" cy="228600"/>
          </a:xfrm>
        </p:spPr>
        <p:txBody>
          <a:bodyPr/>
          <a:lstStyle/>
          <a:p>
            <a:pPr>
              <a:defRPr/>
            </a:pPr>
            <a:fld id="{6FF1BF1F-4931-44AE-8F13-3067FD024137}" type="slidenum">
              <a:rPr lang="en-US" smtClean="0"/>
              <a:t>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477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Lampson: Perspectives on security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75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What we know how to do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00"/>
              </a:spcBef>
              <a:defRPr/>
            </a:pPr>
            <a:r>
              <a:rPr lang="en-US" altLang="en-US" dirty="0" smtClean="0"/>
              <a:t>Secure something simple very well</a:t>
            </a:r>
          </a:p>
          <a:p>
            <a:pPr>
              <a:spcBef>
                <a:spcPts val="300"/>
              </a:spcBef>
              <a:defRPr/>
            </a:pPr>
            <a:r>
              <a:rPr lang="en-US" altLang="en-US" dirty="0" smtClean="0"/>
              <a:t>Protect complexity by isolation and sanitization</a:t>
            </a:r>
          </a:p>
          <a:p>
            <a:pPr>
              <a:spcBef>
                <a:spcPts val="300"/>
              </a:spcBef>
              <a:defRPr/>
            </a:pPr>
            <a:r>
              <a:rPr lang="en-US" altLang="en-US" dirty="0" smtClean="0"/>
              <a:t>Stage security theatre</a:t>
            </a:r>
          </a:p>
          <a:p>
            <a:pPr marL="0" indent="0" algn="ctr">
              <a:buNone/>
              <a:defRPr/>
            </a:pPr>
            <a:r>
              <a:rPr lang="en-US" altLang="en-US" sz="4400" b="1" dirty="0"/>
              <a:t>What we don’t know how to do</a:t>
            </a:r>
          </a:p>
          <a:p>
            <a:pPr>
              <a:spcBef>
                <a:spcPts val="300"/>
              </a:spcBef>
              <a:defRPr/>
            </a:pPr>
            <a:r>
              <a:rPr lang="en-US" altLang="en-US" dirty="0" smtClean="0"/>
              <a:t>Make something complex secure</a:t>
            </a:r>
          </a:p>
          <a:p>
            <a:pPr>
              <a:spcBef>
                <a:spcPts val="300"/>
              </a:spcBef>
              <a:defRPr/>
            </a:pPr>
            <a:r>
              <a:rPr lang="en-US" altLang="en-US" dirty="0" smtClean="0"/>
              <a:t>Make something big secure if it’s not isolated </a:t>
            </a:r>
          </a:p>
          <a:p>
            <a:pPr>
              <a:spcBef>
                <a:spcPts val="300"/>
              </a:spcBef>
              <a:defRPr/>
            </a:pPr>
            <a:r>
              <a:rPr lang="en-US" altLang="en-US" dirty="0" smtClean="0"/>
              <a:t>Keep something secure when it changes</a:t>
            </a:r>
          </a:p>
          <a:p>
            <a:pPr>
              <a:spcBef>
                <a:spcPts val="300"/>
              </a:spcBef>
              <a:defRPr/>
            </a:pPr>
            <a:r>
              <a:rPr lang="en-US" altLang="en-US" dirty="0" smtClean="0"/>
              <a:t>Get users to make judgments about security</a:t>
            </a:r>
          </a:p>
          <a:p>
            <a:pPr>
              <a:spcBef>
                <a:spcPts val="300"/>
              </a:spcBef>
              <a:defRPr/>
            </a:pPr>
            <a:r>
              <a:rPr lang="en-US" altLang="en-US" dirty="0" smtClean="0"/>
              <a:t>Understand privacy</a:t>
            </a:r>
            <a:r>
              <a:rPr lang="en-US" dirty="0" smtClean="0"/>
              <a:t>—</a:t>
            </a:r>
            <a:r>
              <a:rPr lang="en-US" altLang="en-US" dirty="0" smtClean="0"/>
              <a:t>fortunately not an SOSP topic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53200"/>
            <a:ext cx="223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3 October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2400" y="6553200"/>
            <a:ext cx="2540000" cy="228600"/>
          </a:xfrm>
        </p:spPr>
        <p:txBody>
          <a:bodyPr/>
          <a:lstStyle/>
          <a:p>
            <a:pPr>
              <a:defRPr/>
            </a:pPr>
            <a:fld id="{77CF796F-8623-444E-A7BA-81D325B33008}" type="slidenum">
              <a:rPr lang="en-US"/>
              <a:pPr>
                <a:defRPr/>
              </a:pPr>
              <a:t>4</a:t>
            </a:fld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477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Lampson: Perspectives on security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1125200" y="76200"/>
            <a:ext cx="914400" cy="914400"/>
            <a:chOff x="3429000" y="2057400"/>
            <a:chExt cx="1828800" cy="1828800"/>
          </a:xfrm>
        </p:grpSpPr>
        <p:sp>
          <p:nvSpPr>
            <p:cNvPr id="9" name="Oval 8"/>
            <p:cNvSpPr/>
            <p:nvPr/>
          </p:nvSpPr>
          <p:spPr bwMode="auto">
            <a:xfrm>
              <a:off x="3429000" y="2057400"/>
              <a:ext cx="1828800" cy="18288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114800" y="2743200"/>
              <a:ext cx="457200" cy="457200"/>
            </a:xfrm>
            <a:prstGeom prst="ellips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7090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990600"/>
            <a:ext cx="11988800" cy="2057400"/>
          </a:xfrm>
        </p:spPr>
        <p:txBody>
          <a:bodyPr/>
          <a:lstStyle/>
          <a:p>
            <a:pPr>
              <a:spcBef>
                <a:spcPts val="0"/>
              </a:spcBef>
              <a:tabLst>
                <a:tab pos="11485563" algn="r"/>
              </a:tabLst>
            </a:pPr>
            <a:r>
              <a:rPr lang="en-US" b="1" dirty="0" smtClean="0"/>
              <a:t>Goals</a:t>
            </a:r>
            <a:r>
              <a:rPr lang="en-US" dirty="0" smtClean="0"/>
              <a:t>: Secrecy </a:t>
            </a:r>
            <a:r>
              <a:rPr lang="en-US" sz="2800" dirty="0" smtClean="0"/>
              <a:t>(confidentiality)</a:t>
            </a:r>
            <a:r>
              <a:rPr lang="en-US" dirty="0" smtClean="0"/>
              <a:t>, integrity, availability	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C00000"/>
                </a:solidFill>
              </a:rPr>
              <a:t>CIA: Ware 1970</a:t>
            </a:r>
            <a:r>
              <a:rPr lang="en-US" sz="2400" dirty="0" smtClean="0"/>
              <a:t>)</a:t>
            </a:r>
            <a:endParaRPr lang="en-US" sz="2400" dirty="0"/>
          </a:p>
          <a:p>
            <a:pPr>
              <a:spcBef>
                <a:spcPts val="0"/>
              </a:spcBef>
              <a:tabLst>
                <a:tab pos="11485563" algn="r"/>
              </a:tabLst>
            </a:pPr>
            <a:r>
              <a:rPr lang="en-US" b="1" dirty="0" smtClean="0"/>
              <a:t>Gold standard</a:t>
            </a:r>
            <a:r>
              <a:rPr lang="en-US" dirty="0" smtClean="0"/>
              <a:t>: Authentication, authorization, auditing	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C00000"/>
                </a:solidFill>
              </a:rPr>
              <a:t>S&amp;S 1975</a:t>
            </a:r>
            <a:r>
              <a:rPr lang="en-US" sz="2400" dirty="0" smtClean="0"/>
              <a:t>)</a:t>
            </a:r>
          </a:p>
          <a:p>
            <a:pPr>
              <a:spcBef>
                <a:spcPts val="0"/>
              </a:spcBef>
              <a:tabLst>
                <a:tab pos="11485563" algn="r"/>
              </a:tabLst>
            </a:pPr>
            <a:r>
              <a:rPr lang="en-US" b="1" dirty="0" smtClean="0"/>
              <a:t>Principals</a:t>
            </a:r>
            <a:r>
              <a:rPr lang="en-US" dirty="0" smtClean="0"/>
              <a:t>: People, machines, programs, …	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C00000"/>
                </a:solidFill>
              </a:rPr>
              <a:t>Dennis 1966, DEC 1991</a:t>
            </a:r>
            <a:r>
              <a:rPr lang="en-US" sz="2400" dirty="0" smtClean="0"/>
              <a:t>)</a:t>
            </a:r>
            <a:endParaRPr lang="en-US" sz="2800" dirty="0" smtClean="0"/>
          </a:p>
          <a:p>
            <a:pPr>
              <a:spcBef>
                <a:spcPts val="0"/>
              </a:spcBef>
              <a:tabLst>
                <a:tab pos="11485563" algn="r"/>
              </a:tabLst>
            </a:pPr>
            <a:r>
              <a:rPr lang="en-US" b="1" dirty="0" smtClean="0"/>
              <a:t>Groups/roles</a:t>
            </a:r>
            <a:r>
              <a:rPr lang="en-US" dirty="0" smtClean="0"/>
              <a:t>: make policy manageable</a:t>
            </a:r>
            <a:r>
              <a:rPr lang="en-US" b="1" i="1" dirty="0" smtClean="0"/>
              <a:t>	</a:t>
            </a:r>
            <a:r>
              <a:rPr lang="en-US" sz="2400" dirty="0" smtClean="0"/>
              <a:t>(</a:t>
            </a:r>
            <a:r>
              <a:rPr lang="en-US" sz="2400" dirty="0" smtClean="0">
                <a:solidFill>
                  <a:srgbClr val="C00000"/>
                </a:solidFill>
              </a:rPr>
              <a:t>Multics 1968, NIST 1992</a:t>
            </a:r>
            <a:r>
              <a:rPr lang="en-US" sz="2400" dirty="0" smtClean="0"/>
              <a:t>)</a:t>
            </a:r>
            <a:endParaRPr lang="en-US" sz="2400" b="1" i="1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629400"/>
            <a:ext cx="2235200" cy="228600"/>
          </a:xfrm>
        </p:spPr>
        <p:txBody>
          <a:bodyPr/>
          <a:lstStyle/>
          <a:p>
            <a:pPr>
              <a:defRPr/>
            </a:pPr>
            <a:r>
              <a:rPr lang="en-US" smtClean="0"/>
              <a:t>3 October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2400" y="6629400"/>
            <a:ext cx="2540000" cy="228600"/>
          </a:xfrm>
        </p:spPr>
        <p:txBody>
          <a:bodyPr/>
          <a:lstStyle/>
          <a:p>
            <a:pPr>
              <a:defRPr/>
            </a:pPr>
            <a:fld id="{56894A75-B0AA-4A0F-AC2F-9B1E8CECE7C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8599612"/>
              </p:ext>
            </p:extLst>
          </p:nvPr>
        </p:nvGraphicFramePr>
        <p:xfrm>
          <a:off x="2209800" y="3124604"/>
          <a:ext cx="7086600" cy="355701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4360">
                <a:tc gridSpan="3">
                  <a:txBody>
                    <a:bodyPr/>
                    <a:lstStyle/>
                    <a:p>
                      <a:pPr marL="0" marR="0" indent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i="0" dirty="0" smtClean="0"/>
                        <a:t>Oppositions</a:t>
                      </a:r>
                      <a:endParaRPr lang="en-US" sz="3200" b="1" i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b"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1" dirty="0">
                          <a:effectLst/>
                        </a:rPr>
                        <a:t>Winner</a:t>
                      </a:r>
                      <a:endParaRPr lang="en-US" sz="3200" b="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1" dirty="0">
                          <a:effectLst/>
                        </a:rPr>
                        <a:t> </a:t>
                      </a:r>
                      <a:endParaRPr lang="en-US" sz="3200" b="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i="1" dirty="0">
                          <a:effectLst/>
                        </a:rPr>
                        <a:t>Loser</a:t>
                      </a:r>
                      <a:endParaRPr lang="en-US" sz="3200" b="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effectLst/>
                        </a:rPr>
                        <a:t>Convenience</a:t>
                      </a:r>
                      <a:endParaRPr lang="en-US" sz="3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vs.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</a:rPr>
                        <a:t>Security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</a:rPr>
                        <a:t>Sharing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vs.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</a:rPr>
                        <a:t>Isolation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Bug fixes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vs.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Correctness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Policy/mechanisms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vs.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</a:rPr>
                        <a:t>Assurance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Access control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</a:rPr>
                        <a:t>vs.</a:t>
                      </a:r>
                      <a:endParaRPr lang="en-US" sz="3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</a:rPr>
                        <a:t>Information flow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629400"/>
            <a:ext cx="477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Lampson: Perspectives on security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448800" y="3465493"/>
            <a:ext cx="27431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kern="0" dirty="0" smtClean="0"/>
              <a:t>(</a:t>
            </a:r>
            <a:r>
              <a:rPr lang="en-US" sz="2800" b="0" i="1" kern="0" dirty="0" smtClean="0"/>
              <a:t>in deployment, not </a:t>
            </a:r>
            <a:r>
              <a:rPr lang="en-US" sz="2800" b="0" i="1" kern="0" dirty="0"/>
              <a:t>good </a:t>
            </a:r>
            <a:r>
              <a:rPr lang="en-US" sz="2800" b="0" i="1" kern="0" dirty="0" smtClean="0"/>
              <a:t>vs</a:t>
            </a:r>
            <a:r>
              <a:rPr lang="en-US" sz="2800" b="0" i="1" kern="0" dirty="0"/>
              <a:t>. bad</a:t>
            </a:r>
            <a:r>
              <a:rPr lang="en-US" sz="2800" b="0" kern="0" dirty="0"/>
              <a:t>)</a:t>
            </a:r>
            <a:endParaRPr lang="en-US" sz="2800" b="0" kern="1200" dirty="0">
              <a:solidFill>
                <a:srgbClr val="C00000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1430000" y="190500"/>
            <a:ext cx="457200" cy="457200"/>
            <a:chOff x="7543800" y="2743200"/>
            <a:chExt cx="762000" cy="762000"/>
          </a:xfrm>
        </p:grpSpPr>
        <p:sp>
          <p:nvSpPr>
            <p:cNvPr id="11" name="Oval 10"/>
            <p:cNvSpPr/>
            <p:nvPr/>
          </p:nvSpPr>
          <p:spPr bwMode="auto">
            <a:xfrm>
              <a:off x="7543800" y="2743200"/>
              <a:ext cx="762000" cy="762000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7696200" y="2895600"/>
              <a:ext cx="457200" cy="457200"/>
            </a:xfrm>
            <a:prstGeom prst="ellipse">
              <a:avLst/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8394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4641276"/>
              </p:ext>
            </p:extLst>
          </p:nvPr>
        </p:nvGraphicFramePr>
        <p:xfrm>
          <a:off x="228600" y="914400"/>
          <a:ext cx="11836401" cy="5644896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9398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4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481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Themes</a:t>
                      </a:r>
                      <a:endParaRPr lang="en-US" sz="3200" b="1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Systems</a:t>
                      </a:r>
                      <a:endParaRPr lang="en-US" sz="3200" b="1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1960s</a:t>
                      </a:r>
                      <a:r>
                        <a:rPr lang="en-US" sz="2800" dirty="0" smtClean="0">
                          <a:effectLst/>
                        </a:rPr>
                        <a:t>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 smtClean="0">
                          <a:effectLst/>
                        </a:rPr>
                        <a:t>Timesharing</a:t>
                      </a:r>
                      <a:r>
                        <a:rPr lang="en-US" sz="2400" kern="1200" dirty="0" smtClean="0">
                          <a:effectLst/>
                        </a:rPr>
                        <a:t>; ACLs; access control matrix; VMs; passwords; </a:t>
                      </a:r>
                      <a:r>
                        <a:rPr lang="en-US" sz="2000" kern="1200" dirty="0" smtClean="0">
                          <a:effectLst/>
                        </a:rPr>
                        <a:t>capabilities; domains; gates</a:t>
                      </a:r>
                      <a:endParaRPr lang="en-US" sz="20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effectLst/>
                        </a:rPr>
                        <a:t>CTSS; Multics; CP/CMS; </a:t>
                      </a:r>
                      <a:r>
                        <a:rPr lang="en-US" sz="2400" i="1" kern="1200" dirty="0" smtClean="0">
                          <a:effectLst/>
                        </a:rPr>
                        <a:t>Cal TSS;</a:t>
                      </a:r>
                      <a:r>
                        <a:rPr lang="en-US" sz="2800" i="1" kern="1200" dirty="0" smtClean="0">
                          <a:effectLst/>
                        </a:rPr>
                        <a:t> </a:t>
                      </a:r>
                      <a:r>
                        <a:rPr lang="en-US" sz="2400" kern="1200" dirty="0" smtClean="0">
                          <a:effectLst/>
                        </a:rPr>
                        <a:t>Adept-50; Plessey 250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1970s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2800" b="1" kern="1200" dirty="0" smtClean="0">
                          <a:effectLst/>
                        </a:rPr>
                        <a:t>TS</a:t>
                      </a:r>
                      <a:r>
                        <a:rPr lang="en-US" sz="2400" kern="1200" dirty="0" smtClean="0">
                          <a:effectLst/>
                        </a:rPr>
                        <a:t>; LANs/Internet (e/e security); public key; multi-level sec.; ADTs/objects; least privilege;</a:t>
                      </a:r>
                    </a:p>
                    <a:p>
                      <a:r>
                        <a:rPr lang="en-US" sz="2000" kern="1200" dirty="0" smtClean="0">
                          <a:effectLst/>
                        </a:rPr>
                        <a:t>Trojans; isolation by crypto; amplification; undecidability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effectLst/>
                        </a:rPr>
                        <a:t>Unix; VMS; VM/370; IBM RACF; </a:t>
                      </a:r>
                      <a:endParaRPr lang="en-US" sz="2800" kern="1200" dirty="0" smtClean="0">
                        <a:effectLst/>
                      </a:endParaRPr>
                    </a:p>
                    <a:p>
                      <a:r>
                        <a:rPr lang="en-US" sz="2400" kern="1200" dirty="0" smtClean="0">
                          <a:effectLst/>
                        </a:rPr>
                        <a:t>Clu; Hydra; Cambridge CAP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1980s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800" b="1" kern="1200" dirty="0" smtClean="0">
                          <a:effectLst/>
                        </a:rPr>
                        <a:t>Workstations; client/server</a:t>
                      </a:r>
                      <a:r>
                        <a:rPr lang="en-US" sz="2400" kern="1200" dirty="0" smtClean="0">
                          <a:effectLst/>
                        </a:rPr>
                        <a:t>; Orange Book; global authentication; Clark and Wilson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effectLst/>
                        </a:rPr>
                        <a:t>A1 VMS; SecureID; Morris worm; IX</a:t>
                      </a:r>
                      <a:r>
                        <a:rPr lang="en-US" sz="2800" kern="1200" dirty="0" smtClean="0">
                          <a:effectLst/>
                        </a:rPr>
                        <a:t> </a:t>
                      </a:r>
                      <a:endParaRPr lang="en-US" sz="4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1990s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b="1" kern="1200" dirty="0" smtClean="0">
                          <a:effectLst/>
                        </a:rPr>
                        <a:t>PCs;</a:t>
                      </a:r>
                      <a:r>
                        <a:rPr lang="en-US" sz="2800" b="1" kern="1200" baseline="0" dirty="0" smtClean="0">
                          <a:effectLst/>
                        </a:rPr>
                        <a:t> </a:t>
                      </a:r>
                      <a:r>
                        <a:rPr lang="en-US" sz="2800" b="1" kern="1200" dirty="0" smtClean="0">
                          <a:effectLst/>
                        </a:rPr>
                        <a:t>Web</a:t>
                      </a:r>
                      <a:r>
                        <a:rPr lang="en-US" sz="2400" kern="1200" dirty="0" smtClean="0">
                          <a:effectLst/>
                        </a:rPr>
                        <a:t>; sandboxes; Java security; 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2400" kern="1200" dirty="0" smtClean="0">
                          <a:effectLst/>
                        </a:rPr>
                        <a:t>crypto export; </a:t>
                      </a:r>
                      <a:r>
                        <a:rPr lang="en-US" sz="2000" kern="1200" dirty="0" smtClean="0">
                          <a:effectLst/>
                        </a:rPr>
                        <a:t>decentralized information flow;</a:t>
                      </a:r>
                    </a:p>
                    <a:p>
                      <a:r>
                        <a:rPr lang="en-US" sz="2000" kern="1200" dirty="0" smtClean="0">
                          <a:effectLst/>
                        </a:rPr>
                        <a:t>Common Criteria; biometrics; RBAC; BAN; SFI; SET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effectLst/>
                        </a:rPr>
                        <a:t>Browsers; SSL; NT; Linux; PGP;</a:t>
                      </a:r>
                      <a:r>
                        <a:rPr lang="en-US" sz="2800" kern="1200" dirty="0" smtClean="0">
                          <a:effectLst/>
                        </a:rPr>
                        <a:t> </a:t>
                      </a:r>
                      <a:r>
                        <a:rPr lang="en-US" sz="2400" i="1" kern="1200" dirty="0" smtClean="0">
                          <a:effectLst/>
                        </a:rPr>
                        <a:t>Taos</a:t>
                      </a:r>
                      <a:endParaRPr lang="en-US" sz="32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2000s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800" b="1" kern="1200" dirty="0" smtClean="0">
                          <a:effectLst/>
                        </a:rPr>
                        <a:t>Web; </a:t>
                      </a:r>
                      <a:r>
                        <a:rPr lang="fr-FR" sz="2800" b="1" kern="1200" dirty="0" smtClean="0">
                          <a:effectLst/>
                        </a:rPr>
                        <a:t>JavaScript</a:t>
                      </a:r>
                      <a:r>
                        <a:rPr lang="fr-FR" sz="2800" kern="1200" dirty="0" smtClean="0">
                          <a:effectLst/>
                        </a:rPr>
                        <a:t>; </a:t>
                      </a:r>
                      <a:r>
                        <a:rPr lang="fr-FR" sz="2400" kern="1200" dirty="0" smtClean="0">
                          <a:effectLst/>
                        </a:rPr>
                        <a:t>buffer overflows; DDoS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effectLst/>
                        </a:rPr>
                        <a:t>TPM; LSM</a:t>
                      </a:r>
                      <a:r>
                        <a:rPr lang="fr-FR" sz="2400" kern="1200" dirty="0" smtClean="0">
                          <a:effectLst/>
                        </a:rPr>
                        <a:t>; SELinux; seL4</a:t>
                      </a:r>
                      <a:r>
                        <a:rPr lang="en-US" sz="2400" kern="1200" dirty="0" smtClean="0">
                          <a:effectLst/>
                        </a:rPr>
                        <a:t>; HiStar</a:t>
                      </a:r>
                      <a:r>
                        <a:rPr lang="en-US" sz="2800" kern="1200" dirty="0" smtClean="0">
                          <a:effectLst/>
                        </a:rPr>
                        <a:t> 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2010s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2800" b="1" kern="1200" dirty="0" smtClean="0">
                          <a:effectLst/>
                        </a:rPr>
                        <a:t>Web; big data</a:t>
                      </a:r>
                      <a:r>
                        <a:rPr lang="en-US" sz="2000" dirty="0" smtClean="0"/>
                        <a:t>; </a:t>
                      </a:r>
                      <a:r>
                        <a:rPr lang="en-US" sz="2000" kern="1200" dirty="0" smtClean="0">
                          <a:effectLst/>
                        </a:rPr>
                        <a:t>enclaves; homomorphic crypto 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effectLst/>
                        </a:rPr>
                        <a:t>Singularity; CryptDB; Ironclad ...</a:t>
                      </a:r>
                      <a:r>
                        <a:rPr lang="en-US" sz="2800" kern="1200" dirty="0" smtClean="0">
                          <a:effectLst/>
                        </a:rPr>
                        <a:t> </a:t>
                      </a:r>
                      <a:endParaRPr lang="en-US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53200"/>
            <a:ext cx="223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3 October 2015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2400" y="6553200"/>
            <a:ext cx="2540000" cy="228600"/>
          </a:xfrm>
        </p:spPr>
        <p:txBody>
          <a:bodyPr/>
          <a:lstStyle/>
          <a:p>
            <a:pPr>
              <a:defRPr/>
            </a:pPr>
            <a:fld id="{AD60EDAE-7AC7-4C00-B9FB-CA24D254A4A5}" type="slidenum">
              <a:rPr lang="en-US"/>
              <a:t>6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477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Lampson: Perspectives on security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0820400" y="-76200"/>
            <a:ext cx="1244601" cy="842411"/>
            <a:chOff x="5003800" y="1819159"/>
            <a:chExt cx="1701800" cy="1305041"/>
          </a:xfrm>
        </p:grpSpPr>
        <p:sp>
          <p:nvSpPr>
            <p:cNvPr id="10" name="TextBox 9"/>
            <p:cNvSpPr txBox="1"/>
            <p:nvPr/>
          </p:nvSpPr>
          <p:spPr>
            <a:xfrm rot="20916536">
              <a:off x="5227109" y="1819159"/>
              <a:ext cx="914400" cy="769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>
                  <a:sym typeface="Wingdings" panose="05000000000000000000" pitchFamily="2" charset="2"/>
                </a:rPr>
                <a:t></a:t>
              </a:r>
            </a:p>
          </p:txBody>
        </p:sp>
        <p:sp>
          <p:nvSpPr>
            <p:cNvPr id="12" name="Moon 11"/>
            <p:cNvSpPr/>
            <p:nvPr/>
          </p:nvSpPr>
          <p:spPr bwMode="auto">
            <a:xfrm rot="5400000">
              <a:off x="5676900" y="2095500"/>
              <a:ext cx="355600" cy="1701800"/>
            </a:xfrm>
            <a:prstGeom prst="moon">
              <a:avLst>
                <a:gd name="adj" fmla="val 87500"/>
              </a:avLst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0508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Foundation: Isolation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066800"/>
            <a:ext cx="11988800" cy="15240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 smtClean="0"/>
              <a:t>A host isolates an execution environment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The basis for any security</a:t>
            </a:r>
            <a:r>
              <a:rPr lang="en-US" dirty="0"/>
              <a:t>. </a:t>
            </a:r>
            <a:r>
              <a:rPr lang="en-US" dirty="0" smtClean="0"/>
              <a:t>Must </a:t>
            </a:r>
            <a:r>
              <a:rPr lang="en-US" dirty="0"/>
              <a:t>trust </a:t>
            </a:r>
            <a:r>
              <a:rPr lang="en-US" dirty="0" smtClean="0"/>
              <a:t>the host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Many ways to do it </a:t>
            </a:r>
            <a:r>
              <a:rPr lang="en-US" sz="2800" dirty="0" smtClean="0"/>
              <a:t>(and many bugs)</a:t>
            </a:r>
            <a:r>
              <a:rPr lang="en-US" dirty="0" smtClean="0"/>
              <a:t>: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3 October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894A75-B0AA-4A0F-AC2F-9B1E8CECE7C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7853194"/>
              </p:ext>
            </p:extLst>
          </p:nvPr>
        </p:nvGraphicFramePr>
        <p:xfrm>
          <a:off x="381000" y="2590800"/>
          <a:ext cx="11506200" cy="396240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541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Mechanism</a:t>
                      </a:r>
                      <a:endParaRPr lang="en-US" sz="3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Host</a:t>
                      </a:r>
                      <a:endParaRPr lang="en-US" sz="3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</a:rPr>
                        <a:t>Java/JavaScript </a:t>
                      </a:r>
                      <a:r>
                        <a:rPr lang="en-US" sz="3200" dirty="0">
                          <a:effectLst/>
                        </a:rPr>
                        <a:t>sandboxing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</a:rPr>
                        <a:t>JVM/JS </a:t>
                      </a:r>
                      <a:r>
                        <a:rPr lang="en-US" sz="3200" dirty="0">
                          <a:effectLst/>
                        </a:rPr>
                        <a:t>engine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Java 1995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Modules/objects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language/runtime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Clu 1974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Software fault isolation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process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Wahbe et al 1993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Processes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OS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CTSS 1961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Virtual machines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hypervisor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CP/40 1966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</a:rPr>
                        <a:t>Limited </a:t>
                      </a:r>
                      <a:r>
                        <a:rPr lang="en-US" sz="3200" dirty="0" err="1" smtClean="0">
                          <a:effectLst/>
                        </a:rPr>
                        <a:t>comm</a:t>
                      </a:r>
                      <a:r>
                        <a:rPr lang="en-US" sz="3200" dirty="0" smtClean="0">
                          <a:effectLst/>
                        </a:rPr>
                        <a:t> (wires </a:t>
                      </a:r>
                      <a:r>
                        <a:rPr lang="en-US" sz="3200" dirty="0">
                          <a:effectLst/>
                        </a:rPr>
                        <a:t>or crypto)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network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DESNC 1985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Air gaps: physical separation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physics</a:t>
                      </a: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1950; Tempest ~1955</a:t>
                      </a:r>
                      <a:endParaRPr lang="en-US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0600" y="1102694"/>
            <a:ext cx="2833839" cy="1687058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477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Lampson: Perspectives on security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0820400" y="-76200"/>
            <a:ext cx="1244601" cy="842411"/>
            <a:chOff x="5003800" y="1819159"/>
            <a:chExt cx="1701800" cy="1305041"/>
          </a:xfrm>
        </p:grpSpPr>
        <p:sp>
          <p:nvSpPr>
            <p:cNvPr id="14" name="TextBox 13"/>
            <p:cNvSpPr txBox="1"/>
            <p:nvPr/>
          </p:nvSpPr>
          <p:spPr>
            <a:xfrm rot="20916536">
              <a:off x="5227109" y="1819159"/>
              <a:ext cx="914400" cy="769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>
                  <a:sym typeface="Wingdings" panose="05000000000000000000" pitchFamily="2" charset="2"/>
                </a:rPr>
                <a:t></a:t>
              </a:r>
            </a:p>
          </p:txBody>
        </p:sp>
        <p:sp>
          <p:nvSpPr>
            <p:cNvPr id="15" name="Moon 14"/>
            <p:cNvSpPr/>
            <p:nvPr/>
          </p:nvSpPr>
          <p:spPr bwMode="auto">
            <a:xfrm rot="5400000">
              <a:off x="5676900" y="2095500"/>
              <a:ext cx="355600" cy="1701800"/>
            </a:xfrm>
            <a:prstGeom prst="moon">
              <a:avLst>
                <a:gd name="adj" fmla="val 87500"/>
              </a:avLst>
            </a:prstGeom>
            <a:solidFill>
              <a:srgbClr val="00B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2715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 smtClean="0">
                <a:ea typeface="宋体" pitchFamily="2" charset="-122"/>
              </a:rPr>
              <a:t>Safe Sharing: Access Control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439400" cy="1600200"/>
          </a:xfrm>
        </p:spPr>
        <p:txBody>
          <a:bodyPr/>
          <a:lstStyle/>
          <a:p>
            <a:pPr marL="571500" indent="-571500" eaLnBrk="1" hangingPunct="1">
              <a:spcBef>
                <a:spcPts val="300"/>
              </a:spcBef>
              <a:buClr>
                <a:schemeClr val="tx1"/>
              </a:buClr>
              <a:buFont typeface="Wingdings" pitchFamily="2" charset="2"/>
              <a:buAutoNum type="arabicPeriod"/>
              <a:defRPr/>
            </a:pPr>
            <a:r>
              <a:rPr lang="en-US" b="1" dirty="0" smtClean="0">
                <a:solidFill>
                  <a:srgbClr val="0000FF"/>
                </a:solidFill>
              </a:rPr>
              <a:t>Isolation boundary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/>
              <a:t>limits attacks to channels (no bugs)</a:t>
            </a:r>
          </a:p>
          <a:p>
            <a:pPr marL="571500" indent="-571500" eaLnBrk="1" hangingPunct="1">
              <a:spcBef>
                <a:spcPts val="300"/>
              </a:spcBef>
              <a:buClr>
                <a:schemeClr val="tx1"/>
              </a:buClr>
              <a:buFont typeface="Wingdings" pitchFamily="2" charset="2"/>
              <a:buAutoNum type="arabicPeriod"/>
              <a:defRPr/>
            </a:pPr>
            <a:r>
              <a:rPr lang="en-US" b="1" dirty="0" smtClean="0">
                <a:solidFill>
                  <a:srgbClr val="FF0000"/>
                </a:solidFill>
              </a:rPr>
              <a:t>Access Control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/>
              <a:t>for channel traffic</a:t>
            </a:r>
            <a:endParaRPr lang="en-US" dirty="0" smtClean="0"/>
          </a:p>
          <a:p>
            <a:pPr marL="571500" indent="-571500" eaLnBrk="1" hangingPunct="1">
              <a:spcBef>
                <a:spcPts val="300"/>
              </a:spcBef>
              <a:buClr>
                <a:schemeClr val="tx1"/>
              </a:buClr>
              <a:buFont typeface="Wingdings" pitchFamily="2" charset="2"/>
              <a:buAutoNum type="arabicPeriod"/>
              <a:defRPr/>
            </a:pPr>
            <a:r>
              <a:rPr lang="en-US" b="1" dirty="0" smtClean="0">
                <a:solidFill>
                  <a:srgbClr val="CC00FF"/>
                </a:solidFill>
              </a:rPr>
              <a:t>Policy</a:t>
            </a:r>
            <a:r>
              <a:rPr lang="en-US" b="1" dirty="0" smtClean="0"/>
              <a:t> </a:t>
            </a:r>
            <a:r>
              <a:rPr lang="en-US" dirty="0" smtClean="0"/>
              <a:t>sets the rules </a:t>
            </a:r>
          </a:p>
          <a:p>
            <a:pPr eaLnBrk="1" hangingPunct="1">
              <a:buFont typeface="ZapfDingbats" pitchFamily="82" charset="2"/>
              <a:buNone/>
              <a:defRPr/>
            </a:pPr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1175069" y="2438400"/>
            <a:ext cx="8959531" cy="4057650"/>
            <a:chOff x="1175069" y="2438400"/>
            <a:chExt cx="8959531" cy="4057650"/>
          </a:xfrm>
        </p:grpSpPr>
        <p:grpSp>
          <p:nvGrpSpPr>
            <p:cNvPr id="12292" name="Group 1"/>
            <p:cNvGrpSpPr>
              <a:grpSpLocks/>
            </p:cNvGrpSpPr>
            <p:nvPr/>
          </p:nvGrpSpPr>
          <p:grpSpPr bwMode="auto">
            <a:xfrm>
              <a:off x="1175069" y="2438400"/>
              <a:ext cx="8502331" cy="3704312"/>
              <a:chOff x="-348931" y="2819400"/>
              <a:chExt cx="8502331" cy="3704312"/>
            </a:xfrm>
          </p:grpSpPr>
          <p:sp>
            <p:nvSpPr>
              <p:cNvPr id="12294" name="Rectangle 5"/>
              <p:cNvSpPr>
                <a:spLocks noChangeArrowheads="1"/>
              </p:cNvSpPr>
              <p:nvPr/>
            </p:nvSpPr>
            <p:spPr bwMode="auto">
              <a:xfrm>
                <a:off x="6430963" y="3571875"/>
                <a:ext cx="1461522" cy="839788"/>
              </a:xfrm>
              <a:prstGeom prst="rect">
                <a:avLst/>
              </a:prstGeom>
              <a:noFill/>
              <a:ln w="25400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95" name="Rectangle 6"/>
              <p:cNvSpPr>
                <a:spLocks noChangeArrowheads="1"/>
              </p:cNvSpPr>
              <p:nvPr/>
            </p:nvSpPr>
            <p:spPr bwMode="auto">
              <a:xfrm>
                <a:off x="6427788" y="3684588"/>
                <a:ext cx="1464697" cy="6771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spAutoFit/>
              </a:bodyPr>
              <a:lstStyle/>
              <a:p>
                <a:pPr algn="ctr"/>
                <a:r>
                  <a:rPr lang="en-US" sz="2400" dirty="0" smtClean="0">
                    <a:solidFill>
                      <a:srgbClr val="000000"/>
                    </a:solidFill>
                    <a:latin typeface="Helvetica" pitchFamily="34" charset="0"/>
                  </a:rPr>
                  <a:t>Object /</a:t>
                </a:r>
                <a:endParaRPr lang="en-US" sz="2400" dirty="0">
                  <a:solidFill>
                    <a:srgbClr val="000000"/>
                  </a:solidFill>
                  <a:latin typeface="Helvetica" pitchFamily="34" charset="0"/>
                </a:endParaRPr>
              </a:p>
              <a:p>
                <a:pPr algn="ctr"/>
                <a:r>
                  <a:rPr lang="en-US" sz="2000" dirty="0" smtClean="0">
                    <a:solidFill>
                      <a:srgbClr val="000000"/>
                    </a:solidFill>
                    <a:latin typeface="Helvetica" pitchFamily="34" charset="0"/>
                  </a:rPr>
                  <a:t>Resource</a:t>
                </a:r>
                <a:endParaRPr lang="en-US" sz="2400" dirty="0">
                  <a:solidFill>
                    <a:srgbClr val="000000"/>
                  </a:solidFill>
                  <a:latin typeface="Helvetica" pitchFamily="34" charset="0"/>
                </a:endParaRPr>
              </a:p>
            </p:txBody>
          </p:sp>
          <p:sp>
            <p:nvSpPr>
              <p:cNvPr id="12296" name="Rectangle 11"/>
              <p:cNvSpPr>
                <a:spLocks noChangeArrowheads="1"/>
              </p:cNvSpPr>
              <p:nvPr/>
            </p:nvSpPr>
            <p:spPr bwMode="auto">
              <a:xfrm>
                <a:off x="4876800" y="3586163"/>
                <a:ext cx="1066800" cy="811212"/>
              </a:xfrm>
              <a:prstGeom prst="rect">
                <a:avLst/>
              </a:prstGeom>
              <a:noFill/>
              <a:ln w="25400" cap="rnd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FF0000"/>
                  </a:solidFill>
                </a:endParaRPr>
              </a:p>
            </p:txBody>
          </p:sp>
          <p:sp>
            <p:nvSpPr>
              <p:cNvPr id="12297" name="Rectangle 16"/>
              <p:cNvSpPr>
                <a:spLocks noChangeArrowheads="1"/>
              </p:cNvSpPr>
              <p:nvPr/>
            </p:nvSpPr>
            <p:spPr bwMode="auto">
              <a:xfrm>
                <a:off x="4895850" y="3547404"/>
                <a:ext cx="1062038" cy="8617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spAutoFit/>
              </a:bodyPr>
              <a:lstStyle/>
              <a:p>
                <a:pPr algn="ctr"/>
                <a:r>
                  <a:rPr lang="en-US" sz="2400">
                    <a:solidFill>
                      <a:srgbClr val="FF0000"/>
                    </a:solidFill>
                    <a:latin typeface="Helvetica" pitchFamily="34" charset="0"/>
                  </a:rPr>
                  <a:t>Guard</a:t>
                </a:r>
                <a:r>
                  <a:rPr lang="en-US" sz="1000">
                    <a:solidFill>
                      <a:srgbClr val="FF0000"/>
                    </a:solidFill>
                    <a:latin typeface="Helvetica" pitchFamily="34" charset="0"/>
                  </a:rPr>
                  <a:t> </a:t>
                </a:r>
                <a:r>
                  <a:rPr lang="en-US" sz="2000">
                    <a:solidFill>
                      <a:srgbClr val="FF0000"/>
                    </a:solidFill>
                    <a:latin typeface="Helvetica" pitchFamily="34" charset="0"/>
                  </a:rPr>
                  <a:t>/</a:t>
                </a:r>
              </a:p>
              <a:p>
                <a:pPr algn="ctr"/>
                <a:r>
                  <a:rPr lang="en-US" sz="1600">
                    <a:solidFill>
                      <a:srgbClr val="FF0000"/>
                    </a:solidFill>
                    <a:latin typeface="Helvetica" pitchFamily="34" charset="0"/>
                  </a:rPr>
                  <a:t>Reference monitor</a:t>
                </a:r>
                <a:endParaRPr lang="en-US" sz="1400">
                  <a:solidFill>
                    <a:srgbClr val="FF0000"/>
                  </a:solidFill>
                </a:endParaRPr>
              </a:p>
            </p:txBody>
          </p:sp>
          <p:sp>
            <p:nvSpPr>
              <p:cNvPr id="12298" name="Rectangle 17"/>
              <p:cNvSpPr>
                <a:spLocks noChangeArrowheads="1"/>
              </p:cNvSpPr>
              <p:nvPr/>
            </p:nvSpPr>
            <p:spPr bwMode="auto">
              <a:xfrm>
                <a:off x="5738813" y="4424363"/>
                <a:ext cx="64120" cy="276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>
                    <a:solidFill>
                      <a:srgbClr val="000000"/>
                    </a:solidFill>
                    <a:latin typeface="Helvetica" pitchFamily="34" charset="0"/>
                  </a:rPr>
                  <a:t> </a:t>
                </a:r>
                <a:endParaRPr lang="en-US"/>
              </a:p>
            </p:txBody>
          </p:sp>
          <p:sp>
            <p:nvSpPr>
              <p:cNvPr id="12299" name="Rectangle 20"/>
              <p:cNvSpPr>
                <a:spLocks noChangeArrowheads="1"/>
              </p:cNvSpPr>
              <p:nvPr/>
            </p:nvSpPr>
            <p:spPr bwMode="auto">
              <a:xfrm>
                <a:off x="3395663" y="3859213"/>
                <a:ext cx="64120" cy="276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>
                    <a:solidFill>
                      <a:srgbClr val="000000"/>
                    </a:solidFill>
                    <a:latin typeface="Helvetica" pitchFamily="34" charset="0"/>
                  </a:rPr>
                  <a:t> </a:t>
                </a:r>
                <a:endParaRPr lang="en-US"/>
              </a:p>
            </p:txBody>
          </p:sp>
          <p:sp>
            <p:nvSpPr>
              <p:cNvPr id="12300" name="Oval 22"/>
              <p:cNvSpPr>
                <a:spLocks noChangeArrowheads="1"/>
              </p:cNvSpPr>
              <p:nvPr/>
            </p:nvSpPr>
            <p:spPr bwMode="auto">
              <a:xfrm>
                <a:off x="2600325" y="3621088"/>
                <a:ext cx="1284288" cy="741362"/>
              </a:xfrm>
              <a:prstGeom prst="ellipse">
                <a:avLst/>
              </a:prstGeom>
              <a:noFill/>
              <a:ln w="25400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1" name="Rectangle 23"/>
              <p:cNvSpPr>
                <a:spLocks noChangeArrowheads="1"/>
              </p:cNvSpPr>
              <p:nvPr/>
            </p:nvSpPr>
            <p:spPr bwMode="auto">
              <a:xfrm>
                <a:off x="2590800" y="3838575"/>
                <a:ext cx="1295400" cy="3079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spAutoFit/>
              </a:bodyPr>
              <a:lstStyle/>
              <a:p>
                <a:pPr algn="ctr"/>
                <a:r>
                  <a:rPr lang="en-US" sz="2000">
                    <a:latin typeface="Helvetica" pitchFamily="34" charset="0"/>
                  </a:rPr>
                  <a:t>Request</a:t>
                </a:r>
                <a:endParaRPr lang="en-US"/>
              </a:p>
            </p:txBody>
          </p:sp>
          <p:sp>
            <p:nvSpPr>
              <p:cNvPr id="12302" name="Rectangle 25"/>
              <p:cNvSpPr>
                <a:spLocks noChangeArrowheads="1"/>
              </p:cNvSpPr>
              <p:nvPr/>
            </p:nvSpPr>
            <p:spPr bwMode="auto">
              <a:xfrm>
                <a:off x="838200" y="3586163"/>
                <a:ext cx="1290638" cy="811212"/>
              </a:xfrm>
              <a:prstGeom prst="rect">
                <a:avLst/>
              </a:prstGeom>
              <a:noFill/>
              <a:ln w="25400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3" name="Rectangle 27"/>
              <p:cNvSpPr>
                <a:spLocks noChangeArrowheads="1"/>
              </p:cNvSpPr>
              <p:nvPr/>
            </p:nvSpPr>
            <p:spPr bwMode="auto">
              <a:xfrm>
                <a:off x="838200" y="3684588"/>
                <a:ext cx="1295400" cy="6771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US" sz="2400" dirty="0" smtClean="0">
                    <a:latin typeface="Helvetica" pitchFamily="34" charset="0"/>
                  </a:rPr>
                  <a:t>Subject</a:t>
                </a:r>
                <a:r>
                  <a:rPr lang="en-US" sz="2000" dirty="0" smtClean="0">
                    <a:latin typeface="Helvetica" pitchFamily="34" charset="0"/>
                  </a:rPr>
                  <a:t> </a:t>
                </a:r>
                <a:r>
                  <a:rPr lang="en-US" sz="2000" dirty="0">
                    <a:latin typeface="Helvetica" pitchFamily="34" charset="0"/>
                  </a:rPr>
                  <a:t>/ Principal</a:t>
                </a:r>
                <a:endParaRPr lang="en-US" sz="2000" dirty="0"/>
              </a:p>
            </p:txBody>
          </p:sp>
          <p:sp>
            <p:nvSpPr>
              <p:cNvPr id="12304" name="Rectangle 31"/>
              <p:cNvSpPr>
                <a:spLocks noChangeArrowheads="1"/>
              </p:cNvSpPr>
              <p:nvPr/>
            </p:nvSpPr>
            <p:spPr bwMode="auto">
              <a:xfrm>
                <a:off x="5486399" y="2819400"/>
                <a:ext cx="2515080" cy="430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rgbClr val="E0CB30"/>
                    </a:solidFill>
                    <a:latin typeface="Helvetica" pitchFamily="34" charset="0"/>
                  </a:rPr>
                  <a:t>Authorization</a:t>
                </a:r>
                <a:endParaRPr lang="en-US" sz="2400" dirty="0">
                  <a:solidFill>
                    <a:srgbClr val="E0CB30"/>
                  </a:solidFill>
                  <a:latin typeface="Helvetica" pitchFamily="34" charset="0"/>
                </a:endParaRPr>
              </a:p>
            </p:txBody>
          </p:sp>
          <p:sp>
            <p:nvSpPr>
              <p:cNvPr id="12305" name="Freeform 33"/>
              <p:cNvSpPr>
                <a:spLocks/>
              </p:cNvSpPr>
              <p:nvPr/>
            </p:nvSpPr>
            <p:spPr bwMode="auto">
              <a:xfrm>
                <a:off x="6248400" y="4918075"/>
                <a:ext cx="1449388" cy="1328737"/>
              </a:xfrm>
              <a:custGeom>
                <a:avLst/>
                <a:gdLst>
                  <a:gd name="T0" fmla="*/ 2147483647 w 957"/>
                  <a:gd name="T1" fmla="*/ 0 h 570"/>
                  <a:gd name="T2" fmla="*/ 0 w 957"/>
                  <a:gd name="T3" fmla="*/ 2147483647 h 570"/>
                  <a:gd name="T4" fmla="*/ 2147483647 w 957"/>
                  <a:gd name="T5" fmla="*/ 2147483647 h 570"/>
                  <a:gd name="T6" fmla="*/ 2147483647 w 957"/>
                  <a:gd name="T7" fmla="*/ 2147483647 h 570"/>
                  <a:gd name="T8" fmla="*/ 2147483647 w 957"/>
                  <a:gd name="T9" fmla="*/ 0 h 57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57"/>
                  <a:gd name="T16" fmla="*/ 0 h 570"/>
                  <a:gd name="T17" fmla="*/ 957 w 957"/>
                  <a:gd name="T18" fmla="*/ 570 h 57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57" h="570">
                    <a:moveTo>
                      <a:pt x="479" y="0"/>
                    </a:moveTo>
                    <a:lnTo>
                      <a:pt x="0" y="285"/>
                    </a:lnTo>
                    <a:lnTo>
                      <a:pt x="479" y="570"/>
                    </a:lnTo>
                    <a:lnTo>
                      <a:pt x="957" y="285"/>
                    </a:lnTo>
                    <a:lnTo>
                      <a:pt x="479" y="0"/>
                    </a:lnTo>
                    <a:close/>
                  </a:path>
                </a:pathLst>
              </a:custGeom>
              <a:noFill/>
              <a:ln w="25400" cap="rnd">
                <a:solidFill>
                  <a:srgbClr val="66FF33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6" name="Rectangle 34"/>
              <p:cNvSpPr>
                <a:spLocks noChangeArrowheads="1"/>
              </p:cNvSpPr>
              <p:nvPr/>
            </p:nvSpPr>
            <p:spPr bwMode="auto">
              <a:xfrm>
                <a:off x="6324600" y="5330380"/>
                <a:ext cx="1295400" cy="6894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2800">
                    <a:solidFill>
                      <a:srgbClr val="E0CB30"/>
                    </a:solidFill>
                    <a:latin typeface="Helvetica" pitchFamily="34" charset="0"/>
                  </a:rPr>
                  <a:t>Audit log</a:t>
                </a:r>
              </a:p>
            </p:txBody>
          </p:sp>
          <p:sp>
            <p:nvSpPr>
              <p:cNvPr id="12307" name="Rectangle 36"/>
              <p:cNvSpPr>
                <a:spLocks noChangeArrowheads="1"/>
              </p:cNvSpPr>
              <p:nvPr/>
            </p:nvSpPr>
            <p:spPr bwMode="auto">
              <a:xfrm>
                <a:off x="838201" y="2832100"/>
                <a:ext cx="4343400" cy="430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rgbClr val="E0CB30"/>
                    </a:solidFill>
                    <a:latin typeface="Helvetica" pitchFamily="34" charset="0"/>
                  </a:rPr>
                  <a:t>Authentication</a:t>
                </a:r>
                <a:endParaRPr lang="en-US" dirty="0">
                  <a:solidFill>
                    <a:srgbClr val="E0CB30"/>
                  </a:solidFill>
                </a:endParaRPr>
              </a:p>
            </p:txBody>
          </p:sp>
          <p:sp>
            <p:nvSpPr>
              <p:cNvPr id="12308" name="Freeform 41"/>
              <p:cNvSpPr>
                <a:spLocks noEditPoints="1"/>
              </p:cNvSpPr>
              <p:nvPr/>
            </p:nvSpPr>
            <p:spPr bwMode="auto">
              <a:xfrm>
                <a:off x="5791200" y="4416425"/>
                <a:ext cx="457200" cy="1222375"/>
              </a:xfrm>
              <a:custGeom>
                <a:avLst/>
                <a:gdLst>
                  <a:gd name="T0" fmla="*/ 2147483647 w 3075"/>
                  <a:gd name="T1" fmla="*/ 2147483647 h 5775"/>
                  <a:gd name="T2" fmla="*/ 0 w 3075"/>
                  <a:gd name="T3" fmla="*/ 2147483647 h 5775"/>
                  <a:gd name="T4" fmla="*/ 0 w 3075"/>
                  <a:gd name="T5" fmla="*/ 2147483647 h 5775"/>
                  <a:gd name="T6" fmla="*/ 0 w 3075"/>
                  <a:gd name="T7" fmla="*/ 0 h 5775"/>
                  <a:gd name="T8" fmla="*/ 2147483647 w 3075"/>
                  <a:gd name="T9" fmla="*/ 0 h 5775"/>
                  <a:gd name="T10" fmla="*/ 2147483647 w 3075"/>
                  <a:gd name="T11" fmla="*/ 2147483647 h 5775"/>
                  <a:gd name="T12" fmla="*/ 0 w 3075"/>
                  <a:gd name="T13" fmla="*/ 2147483647 h 5775"/>
                  <a:gd name="T14" fmla="*/ 2147483647 w 3075"/>
                  <a:gd name="T15" fmla="*/ 2147483647 h 5775"/>
                  <a:gd name="T16" fmla="*/ 2147483647 w 3075"/>
                  <a:gd name="T17" fmla="*/ 2147483647 h 5775"/>
                  <a:gd name="T18" fmla="*/ 2147483647 w 3075"/>
                  <a:gd name="T19" fmla="*/ 2147483647 h 5775"/>
                  <a:gd name="T20" fmla="*/ 2147483647 w 3075"/>
                  <a:gd name="T21" fmla="*/ 2147483647 h 5775"/>
                  <a:gd name="T22" fmla="*/ 2147483647 w 3075"/>
                  <a:gd name="T23" fmla="*/ 2147483647 h 5775"/>
                  <a:gd name="T24" fmla="*/ 2147483647 w 3075"/>
                  <a:gd name="T25" fmla="*/ 2147483647 h 577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3075"/>
                  <a:gd name="T40" fmla="*/ 0 h 5775"/>
                  <a:gd name="T41" fmla="*/ 3075 w 3075"/>
                  <a:gd name="T42" fmla="*/ 5775 h 5775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3075" h="5775">
                    <a:moveTo>
                      <a:pt x="2400" y="5475"/>
                    </a:moveTo>
                    <a:lnTo>
                      <a:pt x="75" y="5475"/>
                    </a:lnTo>
                    <a:cubicBezTo>
                      <a:pt x="34" y="5475"/>
                      <a:pt x="0" y="5441"/>
                      <a:pt x="0" y="5400"/>
                    </a:cubicBezTo>
                    <a:lnTo>
                      <a:pt x="0" y="0"/>
                    </a:lnTo>
                    <a:lnTo>
                      <a:pt x="150" y="0"/>
                    </a:lnTo>
                    <a:lnTo>
                      <a:pt x="150" y="5400"/>
                    </a:lnTo>
                    <a:lnTo>
                      <a:pt x="75" y="5325"/>
                    </a:lnTo>
                    <a:lnTo>
                      <a:pt x="2400" y="5325"/>
                    </a:lnTo>
                    <a:lnTo>
                      <a:pt x="2400" y="5475"/>
                    </a:lnTo>
                    <a:close/>
                    <a:moveTo>
                      <a:pt x="2325" y="5025"/>
                    </a:moveTo>
                    <a:lnTo>
                      <a:pt x="3075" y="5400"/>
                    </a:lnTo>
                    <a:lnTo>
                      <a:pt x="2325" y="5775"/>
                    </a:lnTo>
                    <a:lnTo>
                      <a:pt x="2325" y="5025"/>
                    </a:lnTo>
                    <a:close/>
                  </a:path>
                </a:pathLst>
              </a:custGeom>
              <a:solidFill>
                <a:srgbClr val="00FF00"/>
              </a:solidFill>
              <a:ln w="38100" cap="flat" cmpd="sng">
                <a:solidFill>
                  <a:srgbClr val="66FF33"/>
                </a:solidFill>
                <a:prstDash val="solid"/>
                <a:bevel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9" name="Rectangle 43"/>
              <p:cNvSpPr>
                <a:spLocks noChangeArrowheads="1"/>
              </p:cNvSpPr>
              <p:nvPr/>
            </p:nvSpPr>
            <p:spPr bwMode="auto">
              <a:xfrm>
                <a:off x="6019800" y="4876801"/>
                <a:ext cx="1776413" cy="1371600"/>
              </a:xfrm>
              <a:prstGeom prst="rect">
                <a:avLst/>
              </a:prstGeom>
              <a:noFill/>
              <a:ln w="57150">
                <a:solidFill>
                  <a:srgbClr val="0000FF"/>
                </a:solidFill>
                <a:prstDash val="sysDash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0" name="Rectangle 44"/>
              <p:cNvSpPr>
                <a:spLocks noChangeArrowheads="1"/>
              </p:cNvSpPr>
              <p:nvPr/>
            </p:nvSpPr>
            <p:spPr bwMode="auto">
              <a:xfrm>
                <a:off x="4135438" y="3495675"/>
                <a:ext cx="4017962" cy="2905125"/>
              </a:xfrm>
              <a:prstGeom prst="rect">
                <a:avLst/>
              </a:prstGeom>
              <a:noFill/>
              <a:ln w="57150">
                <a:solidFill>
                  <a:srgbClr val="0000FF"/>
                </a:solidFill>
                <a:prstDash val="sysDash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solidFill>
                    <a:srgbClr val="0070C0"/>
                  </a:solidFill>
                </a:endParaRPr>
              </a:p>
            </p:txBody>
          </p:sp>
          <p:sp>
            <p:nvSpPr>
              <p:cNvPr id="12311" name="Line 45"/>
              <p:cNvSpPr>
                <a:spLocks noChangeShapeType="1"/>
              </p:cNvSpPr>
              <p:nvPr/>
            </p:nvSpPr>
            <p:spPr bwMode="auto">
              <a:xfrm>
                <a:off x="2133600" y="3992563"/>
                <a:ext cx="48260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2" name="Line 46"/>
              <p:cNvSpPr>
                <a:spLocks noChangeShapeType="1"/>
              </p:cNvSpPr>
              <p:nvPr/>
            </p:nvSpPr>
            <p:spPr bwMode="auto">
              <a:xfrm flipV="1">
                <a:off x="3886200" y="3992563"/>
                <a:ext cx="99060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3" name="Line 47"/>
              <p:cNvSpPr>
                <a:spLocks noChangeShapeType="1"/>
              </p:cNvSpPr>
              <p:nvPr/>
            </p:nvSpPr>
            <p:spPr bwMode="auto">
              <a:xfrm>
                <a:off x="5943600" y="3992563"/>
                <a:ext cx="484188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4" name="Rectangle 48"/>
              <p:cNvSpPr>
                <a:spLocks noChangeArrowheads="1"/>
              </p:cNvSpPr>
              <p:nvPr/>
            </p:nvSpPr>
            <p:spPr bwMode="auto">
              <a:xfrm>
                <a:off x="-348931" y="4876800"/>
                <a:ext cx="3582669" cy="430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/>
                <a:r>
                  <a:rPr lang="en-US" sz="2800" dirty="0">
                    <a:solidFill>
                      <a:srgbClr val="0000FF"/>
                    </a:solidFill>
                    <a:latin typeface="Helvetica" pitchFamily="34" charset="0"/>
                  </a:rPr>
                  <a:t>1. Isolation boundary</a:t>
                </a:r>
                <a:endParaRPr lang="en-US" sz="2800" dirty="0">
                  <a:solidFill>
                    <a:srgbClr val="0000FF"/>
                  </a:solidFill>
                </a:endParaRPr>
              </a:p>
            </p:txBody>
          </p:sp>
          <p:sp>
            <p:nvSpPr>
              <p:cNvPr id="12315" name="Line 49"/>
              <p:cNvSpPr>
                <a:spLocks noChangeShapeType="1"/>
              </p:cNvSpPr>
              <p:nvPr/>
            </p:nvSpPr>
            <p:spPr bwMode="auto">
              <a:xfrm flipV="1">
                <a:off x="3276600" y="4419600"/>
                <a:ext cx="838200" cy="609600"/>
              </a:xfrm>
              <a:prstGeom prst="line">
                <a:avLst/>
              </a:prstGeom>
              <a:noFill/>
              <a:ln w="57150">
                <a:solidFill>
                  <a:srgbClr val="0000FF"/>
                </a:solidFill>
                <a:prstDash val="sys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6" name="Rectangle 50"/>
              <p:cNvSpPr>
                <a:spLocks noChangeArrowheads="1"/>
              </p:cNvSpPr>
              <p:nvPr/>
            </p:nvSpPr>
            <p:spPr bwMode="auto">
              <a:xfrm>
                <a:off x="1" y="5486400"/>
                <a:ext cx="3233738" cy="430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/>
                <a:r>
                  <a:rPr lang="en-US" sz="2800" dirty="0">
                    <a:solidFill>
                      <a:srgbClr val="FF0000"/>
                    </a:solidFill>
                    <a:latin typeface="Helvetica" pitchFamily="34" charset="0"/>
                  </a:rPr>
                  <a:t>2. Access control</a:t>
                </a:r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2317" name="Line 51"/>
              <p:cNvSpPr>
                <a:spLocks noChangeShapeType="1"/>
              </p:cNvSpPr>
              <p:nvPr/>
            </p:nvSpPr>
            <p:spPr bwMode="auto">
              <a:xfrm flipV="1">
                <a:off x="3276600" y="4406897"/>
                <a:ext cx="1619250" cy="1233489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18" name="Rectangle 40"/>
              <p:cNvSpPr>
                <a:spLocks noChangeArrowheads="1"/>
              </p:cNvSpPr>
              <p:nvPr/>
            </p:nvSpPr>
            <p:spPr bwMode="auto">
              <a:xfrm>
                <a:off x="4368800" y="5216525"/>
                <a:ext cx="1346200" cy="3698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spAutoFit/>
              </a:bodyPr>
              <a:lstStyle/>
              <a:p>
                <a:pPr algn="ctr"/>
                <a:r>
                  <a:rPr lang="en-US" sz="2400">
                    <a:solidFill>
                      <a:srgbClr val="CC00FF"/>
                    </a:solidFill>
                    <a:latin typeface="Helvetica" pitchFamily="34" charset="0"/>
                  </a:rPr>
                  <a:t>Policy</a:t>
                </a:r>
                <a:endParaRPr lang="en-US">
                  <a:solidFill>
                    <a:srgbClr val="CC00FF"/>
                  </a:solidFill>
                </a:endParaRPr>
              </a:p>
            </p:txBody>
          </p:sp>
          <p:sp>
            <p:nvSpPr>
              <p:cNvPr id="12319" name="Rectangle 52"/>
              <p:cNvSpPr>
                <a:spLocks noChangeArrowheads="1"/>
              </p:cNvSpPr>
              <p:nvPr/>
            </p:nvSpPr>
            <p:spPr bwMode="auto">
              <a:xfrm>
                <a:off x="-76199" y="6092825"/>
                <a:ext cx="3309938" cy="430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>
                <a:spAutoFit/>
              </a:bodyPr>
              <a:lstStyle/>
              <a:p>
                <a:pPr algn="r"/>
                <a:r>
                  <a:rPr lang="en-US" sz="2800" dirty="0">
                    <a:solidFill>
                      <a:srgbClr val="CC00FF"/>
                    </a:solidFill>
                    <a:latin typeface="Helvetica" pitchFamily="34" charset="0"/>
                  </a:rPr>
                  <a:t>3. Policy</a:t>
                </a:r>
                <a:endParaRPr lang="en-US" sz="2800" dirty="0">
                  <a:solidFill>
                    <a:srgbClr val="CC00FF"/>
                  </a:solidFill>
                </a:endParaRPr>
              </a:p>
            </p:txBody>
          </p:sp>
          <p:sp>
            <p:nvSpPr>
              <p:cNvPr id="12320" name="Freeform 39"/>
              <p:cNvSpPr>
                <a:spLocks/>
              </p:cNvSpPr>
              <p:nvPr/>
            </p:nvSpPr>
            <p:spPr bwMode="auto">
              <a:xfrm>
                <a:off x="4419600" y="4876800"/>
                <a:ext cx="1219200" cy="1101725"/>
              </a:xfrm>
              <a:custGeom>
                <a:avLst/>
                <a:gdLst>
                  <a:gd name="T0" fmla="*/ 2147483647 w 856"/>
                  <a:gd name="T1" fmla="*/ 0 h 581"/>
                  <a:gd name="T2" fmla="*/ 0 w 856"/>
                  <a:gd name="T3" fmla="*/ 2147483647 h 581"/>
                  <a:gd name="T4" fmla="*/ 2147483647 w 856"/>
                  <a:gd name="T5" fmla="*/ 2147483647 h 581"/>
                  <a:gd name="T6" fmla="*/ 2147483647 w 856"/>
                  <a:gd name="T7" fmla="*/ 2147483647 h 581"/>
                  <a:gd name="T8" fmla="*/ 2147483647 w 856"/>
                  <a:gd name="T9" fmla="*/ 0 h 58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56"/>
                  <a:gd name="T16" fmla="*/ 0 h 581"/>
                  <a:gd name="T17" fmla="*/ 856 w 856"/>
                  <a:gd name="T18" fmla="*/ 581 h 58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56" h="581">
                    <a:moveTo>
                      <a:pt x="428" y="0"/>
                    </a:moveTo>
                    <a:lnTo>
                      <a:pt x="0" y="291"/>
                    </a:lnTo>
                    <a:lnTo>
                      <a:pt x="428" y="581"/>
                    </a:lnTo>
                    <a:lnTo>
                      <a:pt x="856" y="291"/>
                    </a:lnTo>
                    <a:lnTo>
                      <a:pt x="428" y="0"/>
                    </a:lnTo>
                    <a:close/>
                  </a:path>
                </a:pathLst>
              </a:custGeom>
              <a:noFill/>
              <a:ln w="25400" cap="rnd">
                <a:solidFill>
                  <a:srgbClr val="CC00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1" name="Line 42"/>
              <p:cNvSpPr>
                <a:spLocks noChangeShapeType="1"/>
              </p:cNvSpPr>
              <p:nvPr/>
            </p:nvSpPr>
            <p:spPr bwMode="auto">
              <a:xfrm flipV="1">
                <a:off x="5029200" y="4378325"/>
                <a:ext cx="0" cy="498475"/>
              </a:xfrm>
              <a:prstGeom prst="line">
                <a:avLst/>
              </a:prstGeom>
              <a:noFill/>
              <a:ln w="57150">
                <a:solidFill>
                  <a:srgbClr val="CC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2" name="Line 53"/>
              <p:cNvSpPr>
                <a:spLocks noChangeShapeType="1"/>
              </p:cNvSpPr>
              <p:nvPr/>
            </p:nvSpPr>
            <p:spPr bwMode="auto">
              <a:xfrm flipV="1">
                <a:off x="3276600" y="5427663"/>
                <a:ext cx="1143000" cy="820737"/>
              </a:xfrm>
              <a:prstGeom prst="line">
                <a:avLst/>
              </a:prstGeom>
              <a:noFill/>
              <a:ln w="38100">
                <a:solidFill>
                  <a:srgbClr val="CC00FF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3" name="Left Brace 59"/>
              <p:cNvSpPr>
                <a:spLocks/>
              </p:cNvSpPr>
              <p:nvPr/>
            </p:nvSpPr>
            <p:spPr bwMode="auto">
              <a:xfrm rot="5400000">
                <a:off x="2819400" y="1219200"/>
                <a:ext cx="381000" cy="4343400"/>
              </a:xfrm>
              <a:prstGeom prst="leftBrace">
                <a:avLst>
                  <a:gd name="adj1" fmla="val 136899"/>
                  <a:gd name="adj2" fmla="val 50000"/>
                </a:avLst>
              </a:prstGeom>
              <a:noFill/>
              <a:ln w="57150" algn="ctr">
                <a:solidFill>
                  <a:srgbClr val="E0CB3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4" name="Left Brace 60"/>
              <p:cNvSpPr>
                <a:spLocks/>
              </p:cNvSpPr>
              <p:nvPr/>
            </p:nvSpPr>
            <p:spPr bwMode="auto">
              <a:xfrm rot="5400000">
                <a:off x="6536249" y="2225164"/>
                <a:ext cx="381000" cy="2331472"/>
              </a:xfrm>
              <a:prstGeom prst="leftBrace">
                <a:avLst>
                  <a:gd name="adj1" fmla="val 136949"/>
                  <a:gd name="adj2" fmla="val 50000"/>
                </a:avLst>
              </a:prstGeom>
              <a:noFill/>
              <a:ln w="57150" algn="ctr">
                <a:solidFill>
                  <a:srgbClr val="E0CB3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293" name="Text Box 40"/>
            <p:cNvSpPr txBox="1">
              <a:spLocks noChangeArrowheads="1"/>
            </p:cNvSpPr>
            <p:nvPr/>
          </p:nvSpPr>
          <p:spPr bwMode="auto">
            <a:xfrm>
              <a:off x="5257800" y="6096000"/>
              <a:ext cx="4876800" cy="400050"/>
            </a:xfrm>
            <a:prstGeom prst="rect">
              <a:avLst/>
            </a:prstGeom>
            <a:noFill/>
            <a:ln w="57150" algn="ctr">
              <a:solidFill>
                <a:srgbClr val="FF3399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dirty="0">
                  <a:latin typeface="Segoe"/>
                </a:rPr>
                <a:t>Host </a:t>
              </a:r>
              <a:r>
                <a:rPr lang="en-US" sz="2000">
                  <a:latin typeface="Segoe"/>
                </a:rPr>
                <a:t>(</a:t>
              </a:r>
              <a:r>
                <a:rPr lang="en-US" sz="2000" smtClean="0">
                  <a:latin typeface="Segoe"/>
                </a:rPr>
                <a:t>CLR, kernel, hardware, VMM, </a:t>
              </a:r>
              <a:r>
                <a:rPr lang="en-US" sz="2000" dirty="0">
                  <a:latin typeface="Segoe"/>
                </a:rPr>
                <a:t>...)</a:t>
              </a:r>
            </a:p>
          </p:txBody>
        </p:sp>
      </p:grpSp>
      <p:sp>
        <p:nvSpPr>
          <p:cNvPr id="42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53200"/>
            <a:ext cx="223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3 October 2015</a:t>
            </a:r>
            <a:endParaRPr lang="en-US" dirty="0"/>
          </a:p>
        </p:txBody>
      </p:sp>
      <p:sp>
        <p:nvSpPr>
          <p:cNvPr id="4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2400" y="6553200"/>
            <a:ext cx="2540000" cy="228600"/>
          </a:xfrm>
        </p:spPr>
        <p:txBody>
          <a:bodyPr/>
          <a:lstStyle/>
          <a:p>
            <a:pPr>
              <a:defRPr/>
            </a:pPr>
            <a:fld id="{77CF796F-8623-444E-A7BA-81D325B33008}" type="slidenum">
              <a:rPr lang="en-US"/>
              <a:pPr>
                <a:defRPr/>
              </a:pPr>
              <a:t>8</a:t>
            </a:fld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026332" y="3980696"/>
            <a:ext cx="18608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0" kern="1200" dirty="0" smtClean="0">
                <a:solidFill>
                  <a:srgbClr val="C00000"/>
                </a:solidFill>
                <a:latin typeface="Times New Roman" pitchFamily="18" charset="0"/>
                <a:ea typeface="+mn-ea"/>
                <a:cs typeface="+mn-cs"/>
              </a:rPr>
              <a:t>Anderson report 1972</a:t>
            </a:r>
            <a:endParaRPr lang="en-US" sz="2800" b="0" kern="1200" dirty="0">
              <a:solidFill>
                <a:srgbClr val="C00000"/>
              </a:solidFill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477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Lampson: Perspectives on security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11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2"/>
          <p:cNvSpPr>
            <a:spLocks noChangeArrowheads="1"/>
          </p:cNvSpPr>
          <p:nvPr/>
        </p:nvSpPr>
        <p:spPr bwMode="auto">
          <a:xfrm>
            <a:off x="838200" y="2725807"/>
            <a:ext cx="1828799" cy="533400"/>
          </a:xfrm>
          <a:prstGeom prst="rect">
            <a:avLst/>
          </a:prstGeom>
          <a:solidFill>
            <a:srgbClr val="FADC37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838200" y="4648199"/>
            <a:ext cx="1066800" cy="533400"/>
          </a:xfrm>
          <a:prstGeom prst="rect">
            <a:avLst/>
          </a:prstGeom>
          <a:solidFill>
            <a:srgbClr val="FADC37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"/>
          <p:cNvSpPr>
            <a:spLocks noChangeArrowheads="1"/>
          </p:cNvSpPr>
          <p:nvPr/>
        </p:nvSpPr>
        <p:spPr bwMode="auto">
          <a:xfrm>
            <a:off x="838200" y="1173078"/>
            <a:ext cx="2286000" cy="533400"/>
          </a:xfrm>
          <a:prstGeom prst="rect">
            <a:avLst/>
          </a:prstGeom>
          <a:solidFill>
            <a:srgbClr val="FADC37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399"/>
            <a:ext cx="12192000" cy="661555"/>
          </a:xfrm>
        </p:spPr>
        <p:txBody>
          <a:bodyPr/>
          <a:lstStyle/>
          <a:p>
            <a:r>
              <a:rPr lang="en-US" altLang="zh-CN" dirty="0">
                <a:ea typeface="宋体" pitchFamily="2" charset="-122"/>
              </a:rPr>
              <a:t>Access Control: The Gold Standard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0421"/>
            <a:ext cx="9220200" cy="4041179"/>
          </a:xfrm>
        </p:spPr>
        <p:txBody>
          <a:bodyPr/>
          <a:lstStyle/>
          <a:p>
            <a:r>
              <a:rPr lang="en-US" altLang="zh-CN" b="1" dirty="0">
                <a:ea typeface="宋体" pitchFamily="2" charset="-122"/>
              </a:rPr>
              <a:t>Authenticate</a:t>
            </a:r>
            <a:r>
              <a:rPr lang="en-US" altLang="zh-CN" dirty="0">
                <a:ea typeface="宋体" pitchFamily="2" charset="-122"/>
              </a:rPr>
              <a:t> principals: Who made a </a:t>
            </a:r>
            <a:r>
              <a:rPr lang="en-US" altLang="zh-CN" dirty="0" smtClean="0">
                <a:ea typeface="宋体" pitchFamily="2" charset="-122"/>
              </a:rPr>
              <a:t>request?</a:t>
            </a:r>
          </a:p>
          <a:p>
            <a:pPr lvl="1"/>
            <a:r>
              <a:rPr lang="en-US" altLang="zh-CN" dirty="0" smtClean="0">
                <a:ea typeface="宋体" pitchFamily="2" charset="-122"/>
              </a:rPr>
              <a:t>People, </a:t>
            </a:r>
            <a:r>
              <a:rPr lang="en-US" altLang="zh-CN" dirty="0">
                <a:ea typeface="宋体" pitchFamily="2" charset="-122"/>
              </a:rPr>
              <a:t>but also </a:t>
            </a:r>
            <a:r>
              <a:rPr lang="en-US" altLang="zh-CN" dirty="0" smtClean="0">
                <a:ea typeface="宋体" pitchFamily="2" charset="-122"/>
              </a:rPr>
              <a:t>channels, servers, programs</a:t>
            </a:r>
          </a:p>
          <a:p>
            <a:pPr marL="909637" lvl="2" indent="0">
              <a:buNone/>
            </a:pPr>
            <a:r>
              <a:rPr lang="en-US" altLang="zh-CN" dirty="0">
                <a:ea typeface="宋体" pitchFamily="2" charset="-122"/>
              </a:rPr>
              <a:t>(encryption implements </a:t>
            </a:r>
            <a:r>
              <a:rPr lang="en-US" altLang="zh-CN" dirty="0" smtClean="0">
                <a:ea typeface="宋体" pitchFamily="2" charset="-122"/>
              </a:rPr>
              <a:t>channels, </a:t>
            </a:r>
            <a:r>
              <a:rPr lang="en-US" altLang="zh-CN" dirty="0">
                <a:ea typeface="宋体" pitchFamily="2" charset="-122"/>
              </a:rPr>
              <a:t>so </a:t>
            </a:r>
            <a:r>
              <a:rPr lang="en-US" altLang="zh-CN" dirty="0" smtClean="0">
                <a:ea typeface="宋体" pitchFamily="2" charset="-122"/>
              </a:rPr>
              <a:t>the key </a:t>
            </a:r>
            <a:r>
              <a:rPr lang="en-US" altLang="zh-CN" dirty="0">
                <a:ea typeface="宋体" pitchFamily="2" charset="-122"/>
              </a:rPr>
              <a:t>is a </a:t>
            </a:r>
            <a:r>
              <a:rPr lang="en-US" altLang="zh-CN" dirty="0" smtClean="0">
                <a:ea typeface="宋体" pitchFamily="2" charset="-122"/>
              </a:rPr>
              <a:t>principal)</a:t>
            </a:r>
          </a:p>
          <a:p>
            <a:r>
              <a:rPr lang="en-US" altLang="zh-CN" b="1" dirty="0" smtClean="0">
                <a:ea typeface="宋体" pitchFamily="2" charset="-122"/>
              </a:rPr>
              <a:t>Authorize</a:t>
            </a:r>
            <a:r>
              <a:rPr lang="en-US" altLang="zh-CN" dirty="0" smtClean="0">
                <a:ea typeface="宋体" pitchFamily="2" charset="-122"/>
              </a:rPr>
              <a:t> access: Who is trusted with a resource?</a:t>
            </a:r>
          </a:p>
          <a:p>
            <a:pPr lvl="1"/>
            <a:r>
              <a:rPr lang="en-US" altLang="zh-CN" i="1" dirty="0">
                <a:ea typeface="宋体" pitchFamily="2" charset="-122"/>
              </a:rPr>
              <a:t>Group</a:t>
            </a:r>
            <a:r>
              <a:rPr lang="en-US" altLang="zh-CN" dirty="0">
                <a:ea typeface="宋体" pitchFamily="2" charset="-122"/>
              </a:rPr>
              <a:t> principals or </a:t>
            </a:r>
            <a:r>
              <a:rPr lang="en-US" altLang="zh-CN" dirty="0" smtClean="0">
                <a:ea typeface="宋体" pitchFamily="2" charset="-122"/>
              </a:rPr>
              <a:t>resources, </a:t>
            </a:r>
            <a:r>
              <a:rPr lang="en-US" altLang="zh-CN" dirty="0">
                <a:ea typeface="宋体" pitchFamily="2" charset="-122"/>
              </a:rPr>
              <a:t>to simplify </a:t>
            </a:r>
            <a:r>
              <a:rPr lang="en-US" altLang="zh-CN" dirty="0" smtClean="0">
                <a:ea typeface="宋体" pitchFamily="2" charset="-122"/>
              </a:rPr>
              <a:t>management</a:t>
            </a:r>
          </a:p>
          <a:p>
            <a:pPr lvl="2"/>
            <a:r>
              <a:rPr lang="en-US" altLang="zh-CN" dirty="0">
                <a:ea typeface="宋体" pitchFamily="2" charset="-122"/>
              </a:rPr>
              <a:t>Can </a:t>
            </a:r>
            <a:r>
              <a:rPr lang="en-US" altLang="zh-CN" dirty="0" smtClean="0">
                <a:ea typeface="宋体" pitchFamily="2" charset="-122"/>
              </a:rPr>
              <a:t>define a group </a:t>
            </a:r>
            <a:r>
              <a:rPr lang="en-US" altLang="zh-CN" dirty="0">
                <a:ea typeface="宋体" pitchFamily="2" charset="-122"/>
              </a:rPr>
              <a:t>by a </a:t>
            </a:r>
            <a:r>
              <a:rPr lang="en-US" altLang="zh-CN" dirty="0" smtClean="0">
                <a:ea typeface="宋体" pitchFamily="2" charset="-122"/>
              </a:rPr>
              <a:t>property, </a:t>
            </a:r>
            <a:br>
              <a:rPr lang="en-US" altLang="zh-CN" dirty="0" smtClean="0">
                <a:ea typeface="宋体" pitchFamily="2" charset="-122"/>
              </a:rPr>
            </a:br>
            <a:r>
              <a:rPr lang="en-US" altLang="zh-CN" dirty="0" smtClean="0">
                <a:ea typeface="宋体" pitchFamily="2" charset="-122"/>
              </a:rPr>
              <a:t>e.g</a:t>
            </a:r>
            <a:r>
              <a:rPr lang="en-US" altLang="zh-CN" dirty="0">
                <a:ea typeface="宋体" pitchFamily="2" charset="-122"/>
              </a:rPr>
              <a:t>. “type-safe” or “safe for scripting</a:t>
            </a:r>
            <a:r>
              <a:rPr lang="en-US" altLang="zh-CN" dirty="0" smtClean="0">
                <a:ea typeface="宋体" pitchFamily="2" charset="-122"/>
              </a:rPr>
              <a:t>”</a:t>
            </a:r>
          </a:p>
          <a:p>
            <a:r>
              <a:rPr lang="en-US" altLang="zh-CN" b="1" dirty="0" smtClean="0">
                <a:ea typeface="宋体" pitchFamily="2" charset="-122"/>
              </a:rPr>
              <a:t>Audit</a:t>
            </a:r>
            <a:r>
              <a:rPr lang="en-US" altLang="zh-CN" dirty="0">
                <a:ea typeface="宋体" pitchFamily="2" charset="-122"/>
              </a:rPr>
              <a:t> </a:t>
            </a:r>
            <a:r>
              <a:rPr lang="en-US" altLang="zh-CN" dirty="0" smtClean="0">
                <a:ea typeface="宋体" pitchFamily="2" charset="-122"/>
              </a:rPr>
              <a:t>requests: </a:t>
            </a:r>
            <a:r>
              <a:rPr lang="en-US" altLang="zh-CN" dirty="0">
                <a:ea typeface="宋体" pitchFamily="2" charset="-122"/>
              </a:rPr>
              <a:t>Who </a:t>
            </a:r>
            <a:r>
              <a:rPr lang="en-US" altLang="zh-CN" dirty="0" smtClean="0">
                <a:ea typeface="宋体" pitchFamily="2" charset="-122"/>
              </a:rPr>
              <a:t>did what when?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17222"/>
            <a:ext cx="2086187" cy="228600"/>
          </a:xfrm>
        </p:spPr>
        <p:txBody>
          <a:bodyPr/>
          <a:lstStyle/>
          <a:p>
            <a:pPr>
              <a:defRPr/>
            </a:pPr>
            <a:r>
              <a:rPr lang="en-US" smtClean="0"/>
              <a:t>3 October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CF796F-8623-444E-A7BA-81D325B33008}" type="slidenum">
              <a:rPr lang="en-US"/>
              <a:pPr>
                <a:defRPr/>
              </a:pPr>
              <a:t>9</a:t>
            </a:fld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4775200" cy="228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Lampson: Perspectives on security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4600" y="3918188"/>
            <a:ext cx="5715000" cy="2665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59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12687</TotalTime>
  <Words>1528</Words>
  <Application>Microsoft Office PowerPoint</Application>
  <PresentationFormat>Widescreen</PresentationFormat>
  <Paragraphs>381</Paragraphs>
  <Slides>21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宋体</vt:lpstr>
      <vt:lpstr>Arial</vt:lpstr>
      <vt:lpstr>Calibri</vt:lpstr>
      <vt:lpstr>Helvetica</vt:lpstr>
      <vt:lpstr>Segoe</vt:lpstr>
      <vt:lpstr>Times</vt:lpstr>
      <vt:lpstr>Times New Roman</vt:lpstr>
      <vt:lpstr>Wingdings</vt:lpstr>
      <vt:lpstr>ZapfDingbats</vt:lpstr>
      <vt:lpstr>Quadrant</vt:lpstr>
      <vt:lpstr>Perspectives on Security</vt:lpstr>
      <vt:lpstr>How did we get here?</vt:lpstr>
      <vt:lpstr>Wisdom</vt:lpstr>
      <vt:lpstr>What we know how to do</vt:lpstr>
      <vt:lpstr>Themes</vt:lpstr>
      <vt:lpstr>Timeline</vt:lpstr>
      <vt:lpstr>Foundation: Isolation</vt:lpstr>
      <vt:lpstr>Safe Sharing: Access Control</vt:lpstr>
      <vt:lpstr>Access Control: The Gold Standard</vt:lpstr>
      <vt:lpstr>Policy: What sharing is allowed?</vt:lpstr>
      <vt:lpstr>Keeping Secrets: Information Flow Control</vt:lpstr>
      <vt:lpstr>Information Flow Control </vt:lpstr>
      <vt:lpstr>Who controls policy? DAC, MAC, RBAC</vt:lpstr>
      <vt:lpstr>Distributed Systems: Cryptography</vt:lpstr>
      <vt:lpstr>Distributed Systems: Understanding Trust</vt:lpstr>
      <vt:lpstr>Does it actually work? Assurance (Correctness)</vt:lpstr>
      <vt:lpstr>Bandaids for Bugs (Defense in Depth)</vt:lpstr>
      <vt:lpstr>What about my system? Configuration (Policy)</vt:lpstr>
      <vt:lpstr>What has worked? What hasn’t?</vt:lpstr>
      <vt:lpstr>Why don’t we have “real” security?</vt:lpstr>
      <vt:lpstr>What next?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Lazy and Speculative Execution</dc:title>
  <dc:creator>Butler Lampson</dc:creator>
  <cp:lastModifiedBy>Butler Lampson</cp:lastModifiedBy>
  <cp:revision>320</cp:revision>
  <cp:lastPrinted>1601-01-01T00:00:00Z</cp:lastPrinted>
  <dcterms:created xsi:type="dcterms:W3CDTF">2004-05-14T18:26:01Z</dcterms:created>
  <dcterms:modified xsi:type="dcterms:W3CDTF">2015-12-07T03:42:08Z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