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3558" r:id="rId3"/>
    <p:sldId id="3560" r:id="rId4"/>
    <p:sldId id="3577" r:id="rId5"/>
    <p:sldId id="3564" r:id="rId6"/>
    <p:sldId id="3575" r:id="rId7"/>
    <p:sldId id="3573" r:id="rId8"/>
    <p:sldId id="3534" r:id="rId9"/>
    <p:sldId id="3567" r:id="rId10"/>
    <p:sldId id="3576" r:id="rId11"/>
    <p:sldId id="3579" r:id="rId12"/>
    <p:sldId id="3568" r:id="rId13"/>
    <p:sldId id="3574" r:id="rId14"/>
    <p:sldId id="3569" r:id="rId15"/>
    <p:sldId id="3571" r:id="rId16"/>
    <p:sldId id="3572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9F1"/>
    <a:srgbClr val="FF1D1D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30D7D-27DD-4DBC-B24D-DC6F97142184}" v="2" dt="2022-09-27T06:19:24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99" autoAdjust="0"/>
  </p:normalViewPr>
  <p:slideViewPr>
    <p:cSldViewPr snapToGrid="0">
      <p:cViewPr varScale="1">
        <p:scale>
          <a:sx n="83" d="100"/>
          <a:sy n="83" d="100"/>
        </p:scale>
        <p:origin x="976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apc-my.sharepoint.com/personal/xitwan_microsoft_com/Documents/Documents/Talks/ResearchSummit2022/User%20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apc-my.sharepoint.com/personal/xitwan_microsoft_com/Documents/Documents/Talks/ResearchSummit2022/User%20Stud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apc-my.sharepoint.com/personal/xitwan_microsoft_com/Documents/Documents/Talks/ResearchSummit2022/User%20Stud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apc-my.sharepoint.com/personal/xitwan_microsoft_com/Documents/Documents/Talks/ResearchSummit2022/User%20Stud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Good</a:t>
            </a:r>
          </a:p>
        </c:rich>
      </c:tx>
      <c:layout>
        <c:manualLayout>
          <c:xMode val="edge"/>
          <c:yMode val="edge"/>
          <c:x val="0.21106156094489151"/>
          <c:y val="0.12118551880761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Lime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916-477B-9FA2-157946FA24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Anchor 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916-477B-9FA2-157946FA24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SENN</c:v>
                </c:pt>
              </c:strCache>
            </c:strRef>
          </c:tx>
          <c:spPr>
            <a:solidFill>
              <a:srgbClr val="C6DB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36.700000000000003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916-477B-9FA2-157946FA24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RCN</c:v>
                </c:pt>
              </c:strCache>
            </c:strRef>
          </c:tx>
          <c:spPr>
            <a:solidFill>
              <a:srgbClr val="9ECAE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BAE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16-477B-9FA2-157946FA24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916-477B-9FA2-157946FA24A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rgbClr val="2171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916-477B-9FA2-157946FA24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6068639"/>
        <c:axId val="816076543"/>
      </c:barChart>
      <c:catAx>
        <c:axId val="8160686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6076543"/>
        <c:crosses val="autoZero"/>
        <c:auto val="1"/>
        <c:lblAlgn val="ctr"/>
        <c:lblOffset val="100"/>
        <c:noMultiLvlLbl val="0"/>
      </c:catAx>
      <c:valAx>
        <c:axId val="816076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06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4F9F1"/>
                </a:solidFill>
              </a:rPr>
              <a:t>Percentage of Best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Sheet1!$A$16</c:f>
              <c:strCache>
                <c:ptCount val="1"/>
                <c:pt idx="0">
                  <c:v>Adult</c:v>
                </c:pt>
              </c:strCache>
            </c:strRef>
          </c:tx>
          <c:dPt>
            <c:idx val="0"/>
            <c:bubble3D val="0"/>
            <c:spPr>
              <a:solidFill>
                <a:srgbClr val="CC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5C-4A64-93D1-2880BB7E21DA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C-4A64-93D1-2880BB7E21DA}"/>
              </c:ext>
            </c:extLst>
          </c:dPt>
          <c:dPt>
            <c:idx val="2"/>
            <c:bubble3D val="0"/>
            <c:spPr>
              <a:solidFill>
                <a:srgbClr val="C6D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5C-4A64-93D1-2880BB7E21DA}"/>
              </c:ext>
            </c:extLst>
          </c:dPt>
          <c:dPt>
            <c:idx val="3"/>
            <c:bubble3D val="0"/>
            <c:spPr>
              <a:solidFill>
                <a:srgbClr val="6BAE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5C-4A64-93D1-2880BB7E21DA}"/>
              </c:ext>
            </c:extLst>
          </c:dPt>
          <c:dPt>
            <c:idx val="4"/>
            <c:bubble3D val="0"/>
            <c:spPr>
              <a:solidFill>
                <a:srgbClr val="2171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5C-4A64-93D1-2880BB7E21DA}"/>
              </c:ext>
            </c:extLst>
          </c:dPt>
          <c:dLbls>
            <c:dLbl>
              <c:idx val="0"/>
              <c:layout>
                <c:manualLayout>
                  <c:x val="-0.18796291907947649"/>
                  <c:y val="0.10831498468241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57128455317249"/>
                      <c:h val="0.23523253472921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5C-4A64-93D1-2880BB7E21DA}"/>
                </c:ext>
              </c:extLst>
            </c:dLbl>
            <c:dLbl>
              <c:idx val="1"/>
              <c:layout>
                <c:manualLayout>
                  <c:x val="4.3148739426830215E-2"/>
                  <c:y val="4.0824240794367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5C-4A64-93D1-2880BB7E21DA}"/>
                </c:ext>
              </c:extLst>
            </c:dLbl>
            <c:dLbl>
              <c:idx val="4"/>
              <c:layout>
                <c:manualLayout>
                  <c:x val="-3.6599018064917853E-2"/>
                  <c:y val="-9.53247183519342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5C-4A64-93D1-2880BB7E2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Sheet1!$B$15:$F$15</c:f>
              <c:strCache>
                <c:ptCount val="5"/>
                <c:pt idx="0">
                  <c:v>Lime</c:v>
                </c:pt>
                <c:pt idx="1">
                  <c:v>Anchor </c:v>
                </c:pt>
                <c:pt idx="2">
                  <c:v>SENN</c:v>
                </c:pt>
                <c:pt idx="3">
                  <c:v>RCN</c:v>
                </c:pt>
                <c:pt idx="4">
                  <c:v>Ours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1.7</c:v>
                </c:pt>
                <c:pt idx="1">
                  <c:v>10.7</c:v>
                </c:pt>
                <c:pt idx="2">
                  <c:v>10.3</c:v>
                </c:pt>
                <c:pt idx="3">
                  <c:v>10.7</c:v>
                </c:pt>
                <c:pt idx="4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5C-4A64-93D1-2880BB7E21DA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Yelp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B5C-4A64-93D1-2880BB7E2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B5C-4A64-93D1-2880BB7E21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B5C-4A64-93D1-2880BB7E21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B5C-4A64-93D1-2880BB7E21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B5C-4A64-93D1-2880BB7E2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Sheet1!$B$15:$F$15</c:f>
              <c:strCache>
                <c:ptCount val="5"/>
                <c:pt idx="0">
                  <c:v>Lime</c:v>
                </c:pt>
                <c:pt idx="1">
                  <c:v>Anchor </c:v>
                </c:pt>
                <c:pt idx="2">
                  <c:v>SENN</c:v>
                </c:pt>
                <c:pt idx="3">
                  <c:v>RCN</c:v>
                </c:pt>
                <c:pt idx="4">
                  <c:v>Ours</c:v>
                </c:pt>
              </c:strCache>
            </c:strRef>
          </c:cat>
          <c:val>
            <c:numRef>
              <c:f>Sheet1!$B$17:$F$17</c:f>
              <c:numCache>
                <c:formatCode>General</c:formatCode>
                <c:ptCount val="5"/>
                <c:pt idx="0">
                  <c:v>36.299999999999997</c:v>
                </c:pt>
                <c:pt idx="1">
                  <c:v>13.7</c:v>
                </c:pt>
                <c:pt idx="2">
                  <c:v>2</c:v>
                </c:pt>
                <c:pt idx="3">
                  <c:v>2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B5C-4A64-93D1-2880BB7E21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4F9F1"/>
                </a:solidFill>
              </a:rPr>
              <a:t>Percentage of Best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Sheet1!$A$16</c:f>
              <c:strCache>
                <c:ptCount val="1"/>
                <c:pt idx="0">
                  <c:v>Adult</c:v>
                </c:pt>
              </c:strCache>
            </c:strRef>
          </c:tx>
          <c:dPt>
            <c:idx val="0"/>
            <c:bubble3D val="0"/>
            <c:spPr>
              <a:solidFill>
                <a:srgbClr val="CC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5C-4A64-93D1-2880BB7E21DA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C-4A64-93D1-2880BB7E21DA}"/>
              </c:ext>
            </c:extLst>
          </c:dPt>
          <c:dPt>
            <c:idx val="2"/>
            <c:bubble3D val="0"/>
            <c:spPr>
              <a:solidFill>
                <a:srgbClr val="C6D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5C-4A64-93D1-2880BB7E21DA}"/>
              </c:ext>
            </c:extLst>
          </c:dPt>
          <c:dPt>
            <c:idx val="3"/>
            <c:bubble3D val="0"/>
            <c:spPr>
              <a:solidFill>
                <a:srgbClr val="6BAE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5C-4A64-93D1-2880BB7E21DA}"/>
              </c:ext>
            </c:extLst>
          </c:dPt>
          <c:dPt>
            <c:idx val="4"/>
            <c:bubble3D val="0"/>
            <c:spPr>
              <a:solidFill>
                <a:srgbClr val="2171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5C-4A64-93D1-2880BB7E21DA}"/>
              </c:ext>
            </c:extLst>
          </c:dPt>
          <c:dLbls>
            <c:dLbl>
              <c:idx val="0"/>
              <c:layout>
                <c:manualLayout>
                  <c:x val="-0.18796291907947649"/>
                  <c:y val="0.10831498468241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57128455317249"/>
                      <c:h val="0.23523253472921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5C-4A64-93D1-2880BB7E21DA}"/>
                </c:ext>
              </c:extLst>
            </c:dLbl>
            <c:dLbl>
              <c:idx val="1"/>
              <c:layout>
                <c:manualLayout>
                  <c:x val="4.3148739426830215E-2"/>
                  <c:y val="4.0824240794367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5C-4A64-93D1-2880BB7E21DA}"/>
                </c:ext>
              </c:extLst>
            </c:dLbl>
            <c:dLbl>
              <c:idx val="4"/>
              <c:layout>
                <c:manualLayout>
                  <c:x val="-3.6599018064917853E-2"/>
                  <c:y val="-9.53247183519342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5C-4A64-93D1-2880BB7E2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Sheet1!$B$15:$F$15</c:f>
              <c:strCache>
                <c:ptCount val="5"/>
                <c:pt idx="0">
                  <c:v>Lime</c:v>
                </c:pt>
                <c:pt idx="1">
                  <c:v>Anchor </c:v>
                </c:pt>
                <c:pt idx="2">
                  <c:v>SENN</c:v>
                </c:pt>
                <c:pt idx="3">
                  <c:v>RCN</c:v>
                </c:pt>
                <c:pt idx="4">
                  <c:v>Ours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1.7</c:v>
                </c:pt>
                <c:pt idx="1">
                  <c:v>10.7</c:v>
                </c:pt>
                <c:pt idx="2">
                  <c:v>10.3</c:v>
                </c:pt>
                <c:pt idx="3">
                  <c:v>10.7</c:v>
                </c:pt>
                <c:pt idx="4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5C-4A64-93D1-2880BB7E21DA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Yelp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B5C-4A64-93D1-2880BB7E2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B5C-4A64-93D1-2880BB7E21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B5C-4A64-93D1-2880BB7E21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B5C-4A64-93D1-2880BB7E21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B5C-4A64-93D1-2880BB7E2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Sheet1!$B$15:$F$15</c:f>
              <c:strCache>
                <c:ptCount val="5"/>
                <c:pt idx="0">
                  <c:v>Lime</c:v>
                </c:pt>
                <c:pt idx="1">
                  <c:v>Anchor </c:v>
                </c:pt>
                <c:pt idx="2">
                  <c:v>SENN</c:v>
                </c:pt>
                <c:pt idx="3">
                  <c:v>RCN</c:v>
                </c:pt>
                <c:pt idx="4">
                  <c:v>Ours</c:v>
                </c:pt>
              </c:strCache>
            </c:strRef>
          </c:cat>
          <c:val>
            <c:numRef>
              <c:f>Sheet1!$B$17:$F$17</c:f>
              <c:numCache>
                <c:formatCode>General</c:formatCode>
                <c:ptCount val="5"/>
                <c:pt idx="0">
                  <c:v>36.299999999999997</c:v>
                </c:pt>
                <c:pt idx="1">
                  <c:v>13.7</c:v>
                </c:pt>
                <c:pt idx="2">
                  <c:v>2</c:v>
                </c:pt>
                <c:pt idx="3">
                  <c:v>2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B5C-4A64-93D1-2880BB7E21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4F9F1"/>
                </a:solidFill>
              </a:rPr>
              <a:t>Percentage of Best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Sheet1!$A$16</c:f>
              <c:strCache>
                <c:ptCount val="1"/>
                <c:pt idx="0">
                  <c:v>Adult</c:v>
                </c:pt>
              </c:strCache>
            </c:strRef>
          </c:tx>
          <c:dPt>
            <c:idx val="0"/>
            <c:bubble3D val="0"/>
            <c:spPr>
              <a:solidFill>
                <a:srgbClr val="CC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5C-4A64-93D1-2880BB7E21DA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C-4A64-93D1-2880BB7E21DA}"/>
              </c:ext>
            </c:extLst>
          </c:dPt>
          <c:dPt>
            <c:idx val="2"/>
            <c:bubble3D val="0"/>
            <c:spPr>
              <a:solidFill>
                <a:srgbClr val="C6D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5C-4A64-93D1-2880BB7E21DA}"/>
              </c:ext>
            </c:extLst>
          </c:dPt>
          <c:dPt>
            <c:idx val="3"/>
            <c:bubble3D val="0"/>
            <c:spPr>
              <a:solidFill>
                <a:srgbClr val="6BAE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5C-4A64-93D1-2880BB7E21DA}"/>
              </c:ext>
            </c:extLst>
          </c:dPt>
          <c:dPt>
            <c:idx val="4"/>
            <c:bubble3D val="0"/>
            <c:spPr>
              <a:solidFill>
                <a:srgbClr val="2171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5C-4A64-93D1-2880BB7E21DA}"/>
              </c:ext>
            </c:extLst>
          </c:dPt>
          <c:dLbls>
            <c:dLbl>
              <c:idx val="0"/>
              <c:layout>
                <c:manualLayout>
                  <c:x val="-0.18796291907947649"/>
                  <c:y val="0.10831498468241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57128455317249"/>
                      <c:h val="0.23523253472921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5C-4A64-93D1-2880BB7E21DA}"/>
                </c:ext>
              </c:extLst>
            </c:dLbl>
            <c:dLbl>
              <c:idx val="1"/>
              <c:layout>
                <c:manualLayout>
                  <c:x val="4.3148739426830215E-2"/>
                  <c:y val="4.0824240794367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5C-4A64-93D1-2880BB7E21DA}"/>
                </c:ext>
              </c:extLst>
            </c:dLbl>
            <c:dLbl>
              <c:idx val="4"/>
              <c:layout>
                <c:manualLayout>
                  <c:x val="-3.6599018064917853E-2"/>
                  <c:y val="-9.53247183519342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5C-4A64-93D1-2880BB7E2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Sheet1!$B$15:$F$15</c:f>
              <c:strCache>
                <c:ptCount val="5"/>
                <c:pt idx="0">
                  <c:v>Lime</c:v>
                </c:pt>
                <c:pt idx="1">
                  <c:v>Anchor </c:v>
                </c:pt>
                <c:pt idx="2">
                  <c:v>SENN</c:v>
                </c:pt>
                <c:pt idx="3">
                  <c:v>RCN</c:v>
                </c:pt>
                <c:pt idx="4">
                  <c:v>Ours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1.7</c:v>
                </c:pt>
                <c:pt idx="1">
                  <c:v>10.7</c:v>
                </c:pt>
                <c:pt idx="2">
                  <c:v>10.3</c:v>
                </c:pt>
                <c:pt idx="3">
                  <c:v>10.7</c:v>
                </c:pt>
                <c:pt idx="4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5C-4A64-93D1-2880BB7E21DA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Yelp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B5C-4A64-93D1-2880BB7E2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B5C-4A64-93D1-2880BB7E21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B5C-4A64-93D1-2880BB7E21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B5C-4A64-93D1-2880BB7E21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B5C-4A64-93D1-2880BB7E2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Sheet1!$B$15:$F$15</c:f>
              <c:strCache>
                <c:ptCount val="5"/>
                <c:pt idx="0">
                  <c:v>Lime</c:v>
                </c:pt>
                <c:pt idx="1">
                  <c:v>Anchor </c:v>
                </c:pt>
                <c:pt idx="2">
                  <c:v>SENN</c:v>
                </c:pt>
                <c:pt idx="3">
                  <c:v>RCN</c:v>
                </c:pt>
                <c:pt idx="4">
                  <c:v>Ours</c:v>
                </c:pt>
              </c:strCache>
            </c:strRef>
          </c:cat>
          <c:val>
            <c:numRef>
              <c:f>Sheet1!$B$17:$F$17</c:f>
              <c:numCache>
                <c:formatCode>General</c:formatCode>
                <c:ptCount val="5"/>
                <c:pt idx="0">
                  <c:v>36.299999999999997</c:v>
                </c:pt>
                <c:pt idx="1">
                  <c:v>13.7</c:v>
                </c:pt>
                <c:pt idx="2">
                  <c:v>2</c:v>
                </c:pt>
                <c:pt idx="3">
                  <c:v>2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B5C-4A64-93D1-2880BB7E21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78C-C6D2-4270-93CC-7B669CA3D81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5902-D069-489E-9FE3-02F0140F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84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42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8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07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16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2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3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8A45-8FEF-B552-0C06-C9839789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67A6B-A066-93EE-D54C-279F1AAA6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C4FAF-523F-83E0-7F0C-A42CEF19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C8407-F4D3-59B0-0D31-57679870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7A01F-CAAB-4CC9-2DDE-D1688D50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CE12-AC26-89F6-29B9-95F1DB28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3AD94-260D-570B-2184-AC24446D5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0B85E-7702-6FB5-82F6-22BCEEDF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32645-D489-10B0-C7F5-9CEE916C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280D9-8AA0-4476-1C57-114EA333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51EFC-9735-2150-8D57-9E9FA2DFA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6FDF2-4AD3-8A89-73A9-17E63265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FC869-AFC6-68E2-82D2-DDC2AC42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7947B-4591-90AD-307B-9FE1CE9F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9A10-FB49-CBB4-6012-7A1EDDA8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D0CD-3042-9CA6-A94E-1CD44C7B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2D5CA-3EE7-5FEB-40A7-5A04E182A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6E63-9194-5E16-E5A4-1C52E950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D2D2E-AD65-9FDF-D08F-1CE5AA57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7270-9109-38A7-AC6F-014A0A5B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DC07-6A24-3A41-F518-4B0938ED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33BD9-0FE2-91B1-2507-6369B840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6F5E8-3CBF-7528-E7CF-52A71E2B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C30F-E0BC-929A-C2E5-BC5312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F638-7EB7-6678-ECEE-8250E631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A809-2D6B-7DF8-3E9C-536EDB0A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A962B-7835-1451-8E04-912DA191A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6B6AE-6353-54CE-24CD-EE2190D6F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BA21B-1ECF-9A7C-08C4-14915CEF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B008B-DAB6-B422-83AD-3E62B3D6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D6033-981D-2333-2684-CA9DA7C6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3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C4F7-9AE8-9FAA-A37B-66F3250B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326D9-F209-ED32-727B-E6186271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E894B-D1AD-9721-29ED-A6723D29F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3F67D-70E8-93CA-99C2-E25EA34C1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115F0-41F8-6BD5-0342-2356619D5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ECB70-D3CF-1F8D-5619-55D46675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CF55F-5C21-72D9-867F-FD3C1057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05FEA-16EB-702B-7DE4-6FDDC8BA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210C-1317-DD53-7E10-B68A260C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56A5E-3742-0A80-0739-79E91CF2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289A4-8D21-39A8-FDBD-BD8FF99E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BB131-4EC9-6306-DB5E-F3BC0A88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70187-493F-DE84-8C31-48F1D1B6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F6D45-97B9-903A-2247-5B2BFB3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7E359-A112-F34D-CF63-2BDC35A6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2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4004-835C-F542-8FC0-3E095535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89BC-A0DC-5608-99B7-9464829E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EED2A-A6D4-F208-1E03-6B72B68DE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F126F-C11A-0224-8C8B-13B0C643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C7056-BBED-DD1A-EA82-A220D918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0B7AE-5EB3-92B6-4B88-791A2EAB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B955-66D9-B979-82A7-D90D64AE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422FC-B21F-AA61-794F-BC2495808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98538-765E-DAEB-06BF-140FB40FE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89A79-C052-71DE-53F9-9D08CE8B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9CDF4-CF55-9418-7ACF-E647B05D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9AD57-D413-242E-8FF0-2F617C2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3FE45-AD73-A55B-C5EA-8BCC8B40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2B70B-E8AA-3314-AC61-59605F6ED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DFF0F-40AF-14C6-A734-DED296078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1F6AC-A462-4DB3-B73A-02111010FF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A92F0-FFA6-20A4-3461-8156F0FCE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CFB0-8ED8-56C5-9493-51E96310F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Relationship Id="rId1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Relationship Id="rId1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30.pn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0" Type="http://schemas.openxmlformats.org/officeDocument/2006/relationships/image" Target="../media/image34.jpe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9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hart" Target="../charts/chart1.xml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76CE-B2FE-E230-3C58-790675D6E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3922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</a:rPr>
              <a:t>Reshaping Deep Models to </a:t>
            </a:r>
            <a:r>
              <a:rPr lang="en-US" altLang="zh-CN" sz="4000" b="1" dirty="0">
                <a:effectLst/>
                <a:latin typeface="Calibri" panose="020F0502020204030204" pitchFamily="34" charset="0"/>
              </a:rPr>
              <a:t>Embed Explainability and Grow </a:t>
            </a:r>
            <a:r>
              <a:rPr lang="en-US" sz="4000" b="1" dirty="0">
                <a:effectLst/>
                <a:latin typeface="Calibri" panose="020F0502020204030204" pitchFamily="34" charset="0"/>
              </a:rPr>
              <a:t>Trust</a:t>
            </a:r>
            <a:endParaRPr lang="en-US" sz="115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038D8-0E28-5388-4F55-13CBA279A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8258"/>
            <a:ext cx="9144000" cy="1635228"/>
          </a:xfrm>
        </p:spPr>
        <p:txBody>
          <a:bodyPr>
            <a:normAutofit/>
          </a:bodyPr>
          <a:lstStyle/>
          <a:p>
            <a:r>
              <a:rPr lang="en-US" sz="3200"/>
              <a:t>Xiting Wang</a:t>
            </a:r>
          </a:p>
          <a:p>
            <a:r>
              <a:rPr lang="en-US"/>
              <a:t>Social Computing Group</a:t>
            </a:r>
          </a:p>
          <a:p>
            <a:r>
              <a:rPr lang="en-US"/>
              <a:t>Microsoft Research Asia</a:t>
            </a:r>
          </a:p>
        </p:txBody>
      </p:sp>
    </p:spTree>
    <p:extLst>
      <p:ext uri="{BB962C8B-B14F-4D97-AF65-F5344CB8AC3E}">
        <p14:creationId xmlns:p14="http://schemas.microsoft.com/office/powerpoint/2010/main" val="18548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336F-6B36-5557-B771-534AA2D2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+mn-lt"/>
                <a:ea typeface="+mn-ea"/>
                <a:cs typeface="+mn-cs"/>
              </a:rPr>
              <a:t>Framework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E942E1D1-6EDA-9617-B3CC-176F1E681312}"/>
              </a:ext>
            </a:extLst>
          </p:cNvPr>
          <p:cNvSpPr/>
          <p:nvPr/>
        </p:nvSpPr>
        <p:spPr>
          <a:xfrm>
            <a:off x="2939110" y="342655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Antecedent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blipFill>
                <a:blip r:embed="rId5"/>
                <a:stretch>
                  <a:fillRect l="-5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6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/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Consequent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(prediction)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blipFill>
                <a:blip r:embed="rId7"/>
                <a:stretch>
                  <a:fillRect l="-2636" t="-10667" r="-12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Brace 90">
            <a:extLst>
              <a:ext uri="{FF2B5EF4-FFF2-40B4-BE49-F238E27FC236}">
                <a16:creationId xmlns:a16="http://schemas.microsoft.com/office/drawing/2014/main" id="{979E0E5D-B7B2-E7A2-839B-C83D1B286FC9}"/>
              </a:ext>
            </a:extLst>
          </p:cNvPr>
          <p:cNvSpPr/>
          <p:nvPr/>
        </p:nvSpPr>
        <p:spPr>
          <a:xfrm>
            <a:off x="11169120" y="2952122"/>
            <a:ext cx="279500" cy="2562471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6B9A3F-75FC-5244-51B5-3DE9A174DB59}"/>
              </a:ext>
            </a:extLst>
          </p:cNvPr>
          <p:cNvSpPr txBox="1"/>
          <p:nvPr/>
        </p:nvSpPr>
        <p:spPr>
          <a:xfrm>
            <a:off x="11437755" y="3953493"/>
            <a:ext cx="82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765AF-89DE-FDE4-5F7D-971F29490E23}"/>
              </a:ext>
            </a:extLst>
          </p:cNvPr>
          <p:cNvSpPr txBox="1"/>
          <p:nvPr/>
        </p:nvSpPr>
        <p:spPr>
          <a:xfrm>
            <a:off x="7057927" y="158434"/>
            <a:ext cx="454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awesome AND tasty =&gt; positive sentiment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B114DA-122F-FAF8-46A4-69EA25928553}"/>
              </a:ext>
            </a:extLst>
          </p:cNvPr>
          <p:cNvSpPr txBox="1"/>
          <p:nvPr/>
        </p:nvSpPr>
        <p:spPr>
          <a:xfrm>
            <a:off x="4782877" y="489371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/>
              <a:t>Antecedent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143B5B-16D1-B2B0-2EB2-31AF6315A31B}"/>
              </a:ext>
            </a:extLst>
          </p:cNvPr>
          <p:cNvSpPr txBox="1"/>
          <p:nvPr/>
        </p:nvSpPr>
        <p:spPr>
          <a:xfrm>
            <a:off x="4417654" y="876514"/>
            <a:ext cx="1225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(</a:t>
            </a:r>
            <a:r>
              <a:rPr lang="en-US" altLang="zh-CN" sz="1800" dirty="0"/>
              <a:t>model prediction)</a:t>
            </a:r>
            <a:endParaRPr lang="en-US" sz="1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0314CC-D54F-5B2E-8B84-7C0D8B909361}"/>
              </a:ext>
            </a:extLst>
          </p:cNvPr>
          <p:cNvSpPr txBox="1"/>
          <p:nvPr/>
        </p:nvSpPr>
        <p:spPr>
          <a:xfrm>
            <a:off x="7008525" y="495385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Consequent</a:t>
            </a: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9296D7B1-EA0F-52AF-834A-85145AE6F552}"/>
              </a:ext>
            </a:extLst>
          </p:cNvPr>
          <p:cNvSpPr/>
          <p:nvPr/>
        </p:nvSpPr>
        <p:spPr>
          <a:xfrm rot="5400000">
            <a:off x="8917196" y="4156214"/>
            <a:ext cx="1030816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E029F-F5A7-4CF2-4437-DFE472C97A68}"/>
              </a:ext>
            </a:extLst>
          </p:cNvPr>
          <p:cNvGrpSpPr/>
          <p:nvPr/>
        </p:nvGrpSpPr>
        <p:grpSpPr>
          <a:xfrm>
            <a:off x="838200" y="4750433"/>
            <a:ext cx="6593484" cy="2034652"/>
            <a:chOff x="838200" y="4750433"/>
            <a:chExt cx="6593484" cy="20346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58D500D-1468-99DE-72C5-4C15D2C2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2880" y="4806791"/>
              <a:ext cx="2670698" cy="19782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/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1. Find all instances that satisfy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2. 90% of them are positive</a:t>
                  </a:r>
                </a:p>
                <a:p>
                  <a:r>
                    <a:rPr lang="en-US" sz="2000" dirty="0"/>
                    <a:t>3. The consequent is </a:t>
                  </a:r>
                  <a:r>
                    <a:rPr lang="en-US" sz="20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Positive Sentiment (90% probability)</a:t>
                  </a: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blipFill>
                  <a:blip r:embed="rId9"/>
                  <a:stretch>
                    <a:fillRect l="-1833" t="-2304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4B287A9-EE4A-43E7-B3CC-772841CCB5DD}"/>
                </a:ext>
              </a:extLst>
            </p:cNvPr>
            <p:cNvSpPr/>
            <p:nvPr/>
          </p:nvSpPr>
          <p:spPr>
            <a:xfrm flipV="1">
              <a:off x="838200" y="4750433"/>
              <a:ext cx="6593262" cy="2034649"/>
            </a:xfrm>
            <a:prstGeom prst="wedgeRoundRectCallout">
              <a:avLst>
                <a:gd name="adj1" fmla="val 57588"/>
                <a:gd name="adj2" fmla="val 70618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13858B-7043-A84A-D38F-4D35FBC6E432}"/>
              </a:ext>
            </a:extLst>
          </p:cNvPr>
          <p:cNvSpPr/>
          <p:nvPr/>
        </p:nvSpPr>
        <p:spPr>
          <a:xfrm>
            <a:off x="8010822" y="3356413"/>
            <a:ext cx="2691753" cy="400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ACCD26-122A-3FB7-14DB-C7BBD0179E0A}"/>
              </a:ext>
            </a:extLst>
          </p:cNvPr>
          <p:cNvGrpSpPr/>
          <p:nvPr/>
        </p:nvGrpSpPr>
        <p:grpSpPr>
          <a:xfrm>
            <a:off x="6865737" y="5350975"/>
            <a:ext cx="3880364" cy="748946"/>
            <a:chOff x="6865737" y="5350975"/>
            <a:chExt cx="3880364" cy="7489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9DD99D-DB66-FE02-E49A-9F64F1F3EDD2}"/>
                </a:ext>
              </a:extLst>
            </p:cNvPr>
            <p:cNvSpPr txBox="1"/>
            <p:nvPr/>
          </p:nvSpPr>
          <p:spPr>
            <a:xfrm>
              <a:off x="8158954" y="5350975"/>
              <a:ext cx="25871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accent2">
                      <a:lumMod val="75000"/>
                    </a:schemeClr>
                  </a:solidFill>
                </a:rPr>
                <a:t>Positive sentiment</a:t>
              </a:r>
            </a:p>
            <a:p>
              <a:pPr algn="ctr"/>
              <a:r>
                <a:rPr lang="en-US" sz="2000" i="1" dirty="0">
                  <a:solidFill>
                    <a:schemeClr val="accent2">
                      <a:lumMod val="75000"/>
                    </a:schemeClr>
                  </a:solidFill>
                </a:rPr>
                <a:t>(90% probability)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2F91CF-7446-9155-4258-7CB9D644830C}"/>
                </a:ext>
              </a:extLst>
            </p:cNvPr>
            <p:cNvCxnSpPr/>
            <p:nvPr/>
          </p:nvCxnSpPr>
          <p:spPr>
            <a:xfrm flipV="1">
              <a:off x="6865737" y="5712295"/>
              <a:ext cx="1500809" cy="387626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C18A4B6F-7ABC-2E68-08D5-8F9E0F884072}"/>
              </a:ext>
            </a:extLst>
          </p:cNvPr>
          <p:cNvSpPr txBox="1"/>
          <p:nvPr/>
        </p:nvSpPr>
        <p:spPr>
          <a:xfrm>
            <a:off x="5870254" y="4058726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Consequent estimator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5260DFF-1418-93DA-6D47-131B997D94FF}"/>
              </a:ext>
            </a:extLst>
          </p:cNvPr>
          <p:cNvSpPr/>
          <p:nvPr/>
        </p:nvSpPr>
        <p:spPr>
          <a:xfrm rot="16200000">
            <a:off x="10501193" y="-463326"/>
            <a:ext cx="88831" cy="2072718"/>
          </a:xfrm>
          <a:prstGeom prst="lef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4FA46F65-498A-9FFC-9068-EAEAE0042604}"/>
              </a:ext>
            </a:extLst>
          </p:cNvPr>
          <p:cNvSpPr/>
          <p:nvPr/>
        </p:nvSpPr>
        <p:spPr>
          <a:xfrm>
            <a:off x="11169120" y="2952122"/>
            <a:ext cx="279500" cy="2562471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3336F-6B36-5557-B771-534AA2D2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+mn-lt"/>
                <a:ea typeface="+mn-ea"/>
                <a:cs typeface="+mn-cs"/>
              </a:rPr>
              <a:t>Framework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DD99D-DB66-FE02-E49A-9F64F1F3EDD2}"/>
              </a:ext>
            </a:extLst>
          </p:cNvPr>
          <p:cNvSpPr txBox="1"/>
          <p:nvPr/>
        </p:nvSpPr>
        <p:spPr>
          <a:xfrm>
            <a:off x="8158954" y="5350975"/>
            <a:ext cx="258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Positive sentiment</a:t>
            </a:r>
          </a:p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(90% probability)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Antecedent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blipFill>
                <a:blip r:embed="rId4"/>
                <a:stretch>
                  <a:fillRect l="-5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/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Consequent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(prediction)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blipFill>
                <a:blip r:embed="rId5"/>
                <a:stretch>
                  <a:fillRect l="-2636" t="-10667" r="-12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row: Right 86">
            <a:extLst>
              <a:ext uri="{FF2B5EF4-FFF2-40B4-BE49-F238E27FC236}">
                <a16:creationId xmlns:a16="http://schemas.microsoft.com/office/drawing/2014/main" id="{9296D7B1-EA0F-52AF-834A-85145AE6F552}"/>
              </a:ext>
            </a:extLst>
          </p:cNvPr>
          <p:cNvSpPr/>
          <p:nvPr/>
        </p:nvSpPr>
        <p:spPr>
          <a:xfrm rot="5400000">
            <a:off x="8917196" y="4156214"/>
            <a:ext cx="1030816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E029F-F5A7-4CF2-4437-DFE472C97A68}"/>
              </a:ext>
            </a:extLst>
          </p:cNvPr>
          <p:cNvGrpSpPr/>
          <p:nvPr/>
        </p:nvGrpSpPr>
        <p:grpSpPr>
          <a:xfrm>
            <a:off x="838200" y="4750433"/>
            <a:ext cx="6593484" cy="2034652"/>
            <a:chOff x="838200" y="4750433"/>
            <a:chExt cx="6593484" cy="20346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58D500D-1468-99DE-72C5-4C15D2C2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880" y="4806791"/>
              <a:ext cx="2670698" cy="19782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/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1. Find all instances that satisfy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2. 90% of them are positive</a:t>
                  </a:r>
                </a:p>
                <a:p>
                  <a:r>
                    <a:rPr lang="en-US" sz="2000" dirty="0"/>
                    <a:t>3. The consequent is </a:t>
                  </a:r>
                  <a:r>
                    <a:rPr lang="en-US" sz="20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Positive Sentiment (90% probability)</a:t>
                  </a: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blipFill>
                  <a:blip r:embed="rId7"/>
                  <a:stretch>
                    <a:fillRect l="-1833" t="-2304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4B287A9-EE4A-43E7-B3CC-772841CCB5DD}"/>
                </a:ext>
              </a:extLst>
            </p:cNvPr>
            <p:cNvSpPr/>
            <p:nvPr/>
          </p:nvSpPr>
          <p:spPr>
            <a:xfrm flipV="1">
              <a:off x="838200" y="4750433"/>
              <a:ext cx="6593262" cy="2034649"/>
            </a:xfrm>
            <a:prstGeom prst="wedgeRoundRectCallout">
              <a:avLst>
                <a:gd name="adj1" fmla="val 57588"/>
                <a:gd name="adj2" fmla="val 70618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18A4B6F-7ABC-2E68-08D5-8F9E0F884072}"/>
              </a:ext>
            </a:extLst>
          </p:cNvPr>
          <p:cNvSpPr txBox="1"/>
          <p:nvPr/>
        </p:nvSpPr>
        <p:spPr>
          <a:xfrm>
            <a:off x="5870745" y="4058574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Consequent estimator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F3A594-31A3-90EF-FF7D-4561878F53F3}"/>
              </a:ext>
            </a:extLst>
          </p:cNvPr>
          <p:cNvSpPr txBox="1"/>
          <p:nvPr/>
        </p:nvSpPr>
        <p:spPr>
          <a:xfrm>
            <a:off x="6854627" y="120289"/>
            <a:ext cx="420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Optimize the cross-entropy loss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88FD96-AE04-E934-71C0-613E2EB96B4E}"/>
              </a:ext>
            </a:extLst>
          </p:cNvPr>
          <p:cNvSpPr txBox="1"/>
          <p:nvPr/>
        </p:nvSpPr>
        <p:spPr>
          <a:xfrm>
            <a:off x="6410588" y="1566896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=&gt; positive sentiment (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9DC5D6-B8AF-80F9-4CA3-9B51BBF389DE}"/>
              </a:ext>
            </a:extLst>
          </p:cNvPr>
          <p:cNvSpPr txBox="1"/>
          <p:nvPr/>
        </p:nvSpPr>
        <p:spPr>
          <a:xfrm>
            <a:off x="6410588" y="1212200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awesome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=&gt; pos (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90%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366753-0D78-4E6C-C342-2633A969604F}"/>
              </a:ext>
            </a:extLst>
          </p:cNvPr>
          <p:cNvSpPr txBox="1"/>
          <p:nvPr/>
        </p:nvSpPr>
        <p:spPr>
          <a:xfrm>
            <a:off x="11068113" y="1630217"/>
            <a:ext cx="10170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Large loss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C13E30-843E-C192-7BA0-AB58DA9E88EE}"/>
              </a:ext>
            </a:extLst>
          </p:cNvPr>
          <p:cNvSpPr txBox="1"/>
          <p:nvPr/>
        </p:nvSpPr>
        <p:spPr>
          <a:xfrm>
            <a:off x="11058214" y="1266868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Small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loss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DADB25-8F52-8A6D-72B0-04C55ED375B5}"/>
              </a:ext>
            </a:extLst>
          </p:cNvPr>
          <p:cNvSpPr txBox="1"/>
          <p:nvPr/>
        </p:nvSpPr>
        <p:spPr>
          <a:xfrm>
            <a:off x="6793479" y="489824"/>
            <a:ext cx="444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Automatically find rules that can well distinguish positive and negative samples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11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Right 51">
            <a:extLst>
              <a:ext uri="{FF2B5EF4-FFF2-40B4-BE49-F238E27FC236}">
                <a16:creationId xmlns:a16="http://schemas.microsoft.com/office/drawing/2014/main" id="{1CE9E6C8-3A4C-3D82-5399-F610DEFAF33A}"/>
              </a:ext>
            </a:extLst>
          </p:cNvPr>
          <p:cNvSpPr/>
          <p:nvPr/>
        </p:nvSpPr>
        <p:spPr>
          <a:xfrm>
            <a:off x="2940957" y="342549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FEBBEB-F594-C7DC-6931-58A82C7A01AC}"/>
              </a:ext>
            </a:extLst>
          </p:cNvPr>
          <p:cNvSpPr txBox="1"/>
          <p:nvPr/>
        </p:nvSpPr>
        <p:spPr>
          <a:xfrm>
            <a:off x="11437755" y="3953493"/>
            <a:ext cx="82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Rule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F453C-BF61-0526-0E98-6F6B8530BDBA}"/>
              </a:ext>
            </a:extLst>
          </p:cNvPr>
          <p:cNvSpPr/>
          <p:nvPr/>
        </p:nvSpPr>
        <p:spPr>
          <a:xfrm>
            <a:off x="178904" y="1902091"/>
            <a:ext cx="12013096" cy="495591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30D6-F019-57C2-CAB6-F3E7B12EEEF6}"/>
              </a:ext>
            </a:extLst>
          </p:cNvPr>
          <p:cNvSpPr txBox="1"/>
          <p:nvPr/>
        </p:nvSpPr>
        <p:spPr>
          <a:xfrm>
            <a:off x="3424404" y="1180114"/>
            <a:ext cx="2969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High</a:t>
            </a:r>
            <a:r>
              <a:rPr lang="en-US" altLang="zh-CN" sz="2400" dirty="0"/>
              <a:t> Human Precision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45A4EF-D5D4-9744-31D2-CC04DAE7B465}"/>
              </a:ext>
            </a:extLst>
          </p:cNvPr>
          <p:cNvSpPr/>
          <p:nvPr/>
        </p:nvSpPr>
        <p:spPr>
          <a:xfrm>
            <a:off x="6500220" y="1200853"/>
            <a:ext cx="4343371" cy="43547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4FA46F65-498A-9FFC-9068-EAEAE0042604}"/>
              </a:ext>
            </a:extLst>
          </p:cNvPr>
          <p:cNvSpPr/>
          <p:nvPr/>
        </p:nvSpPr>
        <p:spPr>
          <a:xfrm>
            <a:off x="11169120" y="2952122"/>
            <a:ext cx="279500" cy="2562471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3336F-6B36-5557-B771-534AA2D2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+mn-lt"/>
                <a:ea typeface="+mn-ea"/>
                <a:cs typeface="+mn-cs"/>
              </a:rPr>
              <a:t>Framework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DD99D-DB66-FE02-E49A-9F64F1F3EDD2}"/>
              </a:ext>
            </a:extLst>
          </p:cNvPr>
          <p:cNvSpPr txBox="1"/>
          <p:nvPr/>
        </p:nvSpPr>
        <p:spPr>
          <a:xfrm>
            <a:off x="8158954" y="5350975"/>
            <a:ext cx="258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Positive sentiment</a:t>
            </a:r>
          </a:p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(90% probability)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Antecedent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blipFill>
                <a:blip r:embed="rId4"/>
                <a:stretch>
                  <a:fillRect l="-5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/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Consequent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(prediction)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blipFill>
                <a:blip r:embed="rId5"/>
                <a:stretch>
                  <a:fillRect l="-2636" t="-10667" r="-12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row: Right 86">
            <a:extLst>
              <a:ext uri="{FF2B5EF4-FFF2-40B4-BE49-F238E27FC236}">
                <a16:creationId xmlns:a16="http://schemas.microsoft.com/office/drawing/2014/main" id="{9296D7B1-EA0F-52AF-834A-85145AE6F552}"/>
              </a:ext>
            </a:extLst>
          </p:cNvPr>
          <p:cNvSpPr/>
          <p:nvPr/>
        </p:nvSpPr>
        <p:spPr>
          <a:xfrm rot="5400000">
            <a:off x="8917196" y="4156214"/>
            <a:ext cx="1030816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E029F-F5A7-4CF2-4437-DFE472C97A68}"/>
              </a:ext>
            </a:extLst>
          </p:cNvPr>
          <p:cNvGrpSpPr/>
          <p:nvPr/>
        </p:nvGrpSpPr>
        <p:grpSpPr>
          <a:xfrm>
            <a:off x="838200" y="4750433"/>
            <a:ext cx="6593484" cy="2034652"/>
            <a:chOff x="838200" y="4750433"/>
            <a:chExt cx="6593484" cy="20346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58D500D-1468-99DE-72C5-4C15D2C2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880" y="4806791"/>
              <a:ext cx="2670698" cy="19782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/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1. Find all instances that satisfy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2. 90% of them are positive</a:t>
                  </a:r>
                </a:p>
                <a:p>
                  <a:r>
                    <a:rPr lang="en-US" sz="2000" dirty="0"/>
                    <a:t>3. The consequent is </a:t>
                  </a:r>
                  <a:r>
                    <a:rPr lang="en-US" sz="20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Positive Sentiment (90% probability)</a:t>
                  </a: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blipFill>
                  <a:blip r:embed="rId7"/>
                  <a:stretch>
                    <a:fillRect l="-1833" t="-2304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4B287A9-EE4A-43E7-B3CC-772841CCB5DD}"/>
                </a:ext>
              </a:extLst>
            </p:cNvPr>
            <p:cNvSpPr/>
            <p:nvPr/>
          </p:nvSpPr>
          <p:spPr>
            <a:xfrm flipV="1">
              <a:off x="838200" y="4750433"/>
              <a:ext cx="6593262" cy="2034649"/>
            </a:xfrm>
            <a:prstGeom prst="wedgeRoundRectCallout">
              <a:avLst>
                <a:gd name="adj1" fmla="val 57588"/>
                <a:gd name="adj2" fmla="val 70618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18A4B6F-7ABC-2E68-08D5-8F9E0F884072}"/>
              </a:ext>
            </a:extLst>
          </p:cNvPr>
          <p:cNvSpPr txBox="1"/>
          <p:nvPr/>
        </p:nvSpPr>
        <p:spPr>
          <a:xfrm>
            <a:off x="5870745" y="4058574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Consequent estimator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F3A594-31A3-90EF-FF7D-4561878F53F3}"/>
              </a:ext>
            </a:extLst>
          </p:cNvPr>
          <p:cNvSpPr txBox="1"/>
          <p:nvPr/>
        </p:nvSpPr>
        <p:spPr>
          <a:xfrm>
            <a:off x="6854627" y="120289"/>
            <a:ext cx="420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Optimize the cross-entropy loss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DADB25-8F52-8A6D-72B0-04C55ED375B5}"/>
              </a:ext>
            </a:extLst>
          </p:cNvPr>
          <p:cNvSpPr txBox="1"/>
          <p:nvPr/>
        </p:nvSpPr>
        <p:spPr>
          <a:xfrm>
            <a:off x="6793479" y="489824"/>
            <a:ext cx="444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Automatically find rules that can well distinguish positive and negative samples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11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Right 51">
            <a:extLst>
              <a:ext uri="{FF2B5EF4-FFF2-40B4-BE49-F238E27FC236}">
                <a16:creationId xmlns:a16="http://schemas.microsoft.com/office/drawing/2014/main" id="{1CE9E6C8-3A4C-3D82-5399-F610DEFAF33A}"/>
              </a:ext>
            </a:extLst>
          </p:cNvPr>
          <p:cNvSpPr/>
          <p:nvPr/>
        </p:nvSpPr>
        <p:spPr>
          <a:xfrm>
            <a:off x="2940957" y="342549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FEBBEB-F594-C7DC-6931-58A82C7A01AC}"/>
              </a:ext>
            </a:extLst>
          </p:cNvPr>
          <p:cNvSpPr txBox="1"/>
          <p:nvPr/>
        </p:nvSpPr>
        <p:spPr>
          <a:xfrm>
            <a:off x="11437755" y="3953493"/>
            <a:ext cx="82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B917A9-7A3B-86CF-7ACF-134AD07269F1}"/>
              </a:ext>
            </a:extLst>
          </p:cNvPr>
          <p:cNvSpPr/>
          <p:nvPr/>
        </p:nvSpPr>
        <p:spPr>
          <a:xfrm>
            <a:off x="178904" y="1902091"/>
            <a:ext cx="12013096" cy="495591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E2871968-3230-DEB0-CE0A-9829D7906379}"/>
              </a:ext>
            </a:extLst>
          </p:cNvPr>
          <p:cNvSpPr/>
          <p:nvPr/>
        </p:nvSpPr>
        <p:spPr>
          <a:xfrm flipV="1">
            <a:off x="6210889" y="2033865"/>
            <a:ext cx="5827758" cy="2639599"/>
          </a:xfrm>
          <a:prstGeom prst="wedgeRoundRectCallout">
            <a:avLst>
              <a:gd name="adj1" fmla="val 18993"/>
              <a:gd name="adj2" fmla="val 49363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6FAAE62-8670-D39D-24EF-F6BE4D3C65FD}"/>
              </a:ext>
            </a:extLst>
          </p:cNvPr>
          <p:cNvSpPr txBox="1"/>
          <p:nvPr/>
        </p:nvSpPr>
        <p:spPr>
          <a:xfrm>
            <a:off x="7429741" y="2085315"/>
            <a:ext cx="616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High Human Precision</a:t>
            </a:r>
            <a:endParaRPr lang="en-US" sz="28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3BC32C9-127B-943C-91F5-1A71309F7B91}"/>
              </a:ext>
            </a:extLst>
          </p:cNvPr>
          <p:cNvSpPr txBox="1"/>
          <p:nvPr/>
        </p:nvSpPr>
        <p:spPr>
          <a:xfrm>
            <a:off x="7971882" y="3786287"/>
            <a:ext cx="502319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/>
              <a:t>(Adult dataset)</a:t>
            </a:r>
          </a:p>
        </p:txBody>
      </p:sp>
      <p:graphicFrame>
        <p:nvGraphicFramePr>
          <p:cNvPr id="114" name="Chart 113">
            <a:extLst>
              <a:ext uri="{FF2B5EF4-FFF2-40B4-BE49-F238E27FC236}">
                <a16:creationId xmlns:a16="http://schemas.microsoft.com/office/drawing/2014/main" id="{58B8771D-948F-0972-4FF6-A6E5AD0F6305}"/>
              </a:ext>
            </a:extLst>
          </p:cNvPr>
          <p:cNvGraphicFramePr>
            <a:graphicFrameLocks/>
          </p:cNvGraphicFramePr>
          <p:nvPr/>
        </p:nvGraphicFramePr>
        <p:xfrm>
          <a:off x="5997003" y="2368499"/>
          <a:ext cx="3680089" cy="248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10FE7F40-A43E-B21C-718D-92115CCFE9BD}"/>
              </a:ext>
            </a:extLst>
          </p:cNvPr>
          <p:cNvSpPr txBox="1"/>
          <p:nvPr/>
        </p:nvSpPr>
        <p:spPr>
          <a:xfrm>
            <a:off x="10030180" y="341596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+500%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D14EA4-D9C7-7BAA-0E5B-8D6E407DAC72}"/>
              </a:ext>
            </a:extLst>
          </p:cNvPr>
          <p:cNvSpPr txBox="1"/>
          <p:nvPr/>
        </p:nvSpPr>
        <p:spPr>
          <a:xfrm>
            <a:off x="7928680" y="2832862"/>
            <a:ext cx="50231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User study</a:t>
            </a:r>
          </a:p>
          <a:p>
            <a:pPr algn="ctr">
              <a:lnSpc>
                <a:spcPct val="80000"/>
              </a:lnSpc>
            </a:pPr>
            <a:r>
              <a:rPr lang="en-US" sz="2000" dirty="0"/>
              <a:t>Percentage of best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E8AC4-3BE0-479F-0148-30A7285E98BB}"/>
              </a:ext>
            </a:extLst>
          </p:cNvPr>
          <p:cNvSpPr txBox="1"/>
          <p:nvPr/>
        </p:nvSpPr>
        <p:spPr>
          <a:xfrm>
            <a:off x="6410588" y="1566896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=&gt; positive sentiment (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A5EB3-50E7-F1B9-694A-5B4D89A7AF62}"/>
              </a:ext>
            </a:extLst>
          </p:cNvPr>
          <p:cNvSpPr txBox="1"/>
          <p:nvPr/>
        </p:nvSpPr>
        <p:spPr>
          <a:xfrm>
            <a:off x="6410588" y="1212200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awesome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=&gt; pos (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90%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2C87F-AB34-8CE4-010B-14C059CD8A80}"/>
              </a:ext>
            </a:extLst>
          </p:cNvPr>
          <p:cNvSpPr txBox="1"/>
          <p:nvPr/>
        </p:nvSpPr>
        <p:spPr>
          <a:xfrm>
            <a:off x="11068113" y="1630217"/>
            <a:ext cx="10170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Large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CD6E2-1150-BD37-9BB3-38F5537AB234}"/>
              </a:ext>
            </a:extLst>
          </p:cNvPr>
          <p:cNvSpPr txBox="1"/>
          <p:nvPr/>
        </p:nvSpPr>
        <p:spPr>
          <a:xfrm>
            <a:off x="11058214" y="1266868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Small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loss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3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4FA46F65-498A-9FFC-9068-EAEAE0042604}"/>
              </a:ext>
            </a:extLst>
          </p:cNvPr>
          <p:cNvSpPr/>
          <p:nvPr/>
        </p:nvSpPr>
        <p:spPr>
          <a:xfrm>
            <a:off x="11169120" y="2952122"/>
            <a:ext cx="279500" cy="2562471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3336F-6B36-5557-B771-534AA2D2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+mn-lt"/>
                <a:ea typeface="+mn-ea"/>
                <a:cs typeface="+mn-cs"/>
              </a:rPr>
              <a:t>Framework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DD99D-DB66-FE02-E49A-9F64F1F3EDD2}"/>
              </a:ext>
            </a:extLst>
          </p:cNvPr>
          <p:cNvSpPr txBox="1"/>
          <p:nvPr/>
        </p:nvSpPr>
        <p:spPr>
          <a:xfrm>
            <a:off x="8158954" y="5350975"/>
            <a:ext cx="258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Positive sentiment</a:t>
            </a:r>
          </a:p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(90% probability)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Antecedent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blipFill>
                <a:blip r:embed="rId4"/>
                <a:stretch>
                  <a:fillRect l="-5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/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Consequent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(prediction)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blipFill>
                <a:blip r:embed="rId5"/>
                <a:stretch>
                  <a:fillRect l="-2636" t="-10667" r="-12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row: Right 86">
            <a:extLst>
              <a:ext uri="{FF2B5EF4-FFF2-40B4-BE49-F238E27FC236}">
                <a16:creationId xmlns:a16="http://schemas.microsoft.com/office/drawing/2014/main" id="{9296D7B1-EA0F-52AF-834A-85145AE6F552}"/>
              </a:ext>
            </a:extLst>
          </p:cNvPr>
          <p:cNvSpPr/>
          <p:nvPr/>
        </p:nvSpPr>
        <p:spPr>
          <a:xfrm rot="5400000">
            <a:off x="8917196" y="4156214"/>
            <a:ext cx="1030816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E029F-F5A7-4CF2-4437-DFE472C97A68}"/>
              </a:ext>
            </a:extLst>
          </p:cNvPr>
          <p:cNvGrpSpPr/>
          <p:nvPr/>
        </p:nvGrpSpPr>
        <p:grpSpPr>
          <a:xfrm>
            <a:off x="838200" y="4750433"/>
            <a:ext cx="6593484" cy="2034652"/>
            <a:chOff x="838200" y="4750433"/>
            <a:chExt cx="6593484" cy="20346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58D500D-1468-99DE-72C5-4C15D2C2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880" y="4806791"/>
              <a:ext cx="2670698" cy="19782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/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1. Find all instances that satisfy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2. 90% of them are positive</a:t>
                  </a:r>
                </a:p>
                <a:p>
                  <a:r>
                    <a:rPr lang="en-US" sz="2000" dirty="0"/>
                    <a:t>3. The consequent is </a:t>
                  </a:r>
                  <a:r>
                    <a:rPr lang="en-US" sz="20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Positive Sentiment (90% probability)</a:t>
                  </a: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blipFill>
                  <a:blip r:embed="rId7"/>
                  <a:stretch>
                    <a:fillRect l="-1833" t="-2304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4B287A9-EE4A-43E7-B3CC-772841CCB5DD}"/>
                </a:ext>
              </a:extLst>
            </p:cNvPr>
            <p:cNvSpPr/>
            <p:nvPr/>
          </p:nvSpPr>
          <p:spPr>
            <a:xfrm flipV="1">
              <a:off x="838200" y="4750433"/>
              <a:ext cx="6593262" cy="2034649"/>
            </a:xfrm>
            <a:prstGeom prst="wedgeRoundRectCallout">
              <a:avLst>
                <a:gd name="adj1" fmla="val 57588"/>
                <a:gd name="adj2" fmla="val 70618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18A4B6F-7ABC-2E68-08D5-8F9E0F884072}"/>
              </a:ext>
            </a:extLst>
          </p:cNvPr>
          <p:cNvSpPr txBox="1"/>
          <p:nvPr/>
        </p:nvSpPr>
        <p:spPr>
          <a:xfrm>
            <a:off x="5870745" y="4058574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Consequent estimator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F3A594-31A3-90EF-FF7D-4561878F53F3}"/>
              </a:ext>
            </a:extLst>
          </p:cNvPr>
          <p:cNvSpPr txBox="1"/>
          <p:nvPr/>
        </p:nvSpPr>
        <p:spPr>
          <a:xfrm>
            <a:off x="6854627" y="120289"/>
            <a:ext cx="420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Optimize the cross-entropy loss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DADB25-8F52-8A6D-72B0-04C55ED375B5}"/>
              </a:ext>
            </a:extLst>
          </p:cNvPr>
          <p:cNvSpPr txBox="1"/>
          <p:nvPr/>
        </p:nvSpPr>
        <p:spPr>
          <a:xfrm>
            <a:off x="6793479" y="489824"/>
            <a:ext cx="444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Automatically find rules that can well distinguish positive and negative samples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11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Right 51">
            <a:extLst>
              <a:ext uri="{FF2B5EF4-FFF2-40B4-BE49-F238E27FC236}">
                <a16:creationId xmlns:a16="http://schemas.microsoft.com/office/drawing/2014/main" id="{1CE9E6C8-3A4C-3D82-5399-F610DEFAF33A}"/>
              </a:ext>
            </a:extLst>
          </p:cNvPr>
          <p:cNvSpPr/>
          <p:nvPr/>
        </p:nvSpPr>
        <p:spPr>
          <a:xfrm>
            <a:off x="2940957" y="342549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FEBBEB-F594-C7DC-6931-58A82C7A01AC}"/>
              </a:ext>
            </a:extLst>
          </p:cNvPr>
          <p:cNvSpPr txBox="1"/>
          <p:nvPr/>
        </p:nvSpPr>
        <p:spPr>
          <a:xfrm>
            <a:off x="11437755" y="3953493"/>
            <a:ext cx="82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B917A9-7A3B-86CF-7ACF-134AD07269F1}"/>
              </a:ext>
            </a:extLst>
          </p:cNvPr>
          <p:cNvSpPr/>
          <p:nvPr/>
        </p:nvSpPr>
        <p:spPr>
          <a:xfrm>
            <a:off x="178904" y="1902091"/>
            <a:ext cx="12013096" cy="495591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D0D711-1032-1BDD-2952-D5C796F37BB4}"/>
              </a:ext>
            </a:extLst>
          </p:cNvPr>
          <p:cNvGrpSpPr/>
          <p:nvPr/>
        </p:nvGrpSpPr>
        <p:grpSpPr>
          <a:xfrm>
            <a:off x="6254040" y="4826616"/>
            <a:ext cx="6867477" cy="1865815"/>
            <a:chOff x="-13547575" y="5140822"/>
            <a:chExt cx="6867477" cy="186581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CB6FD8C-288F-822E-982D-349BAE7A27D5}"/>
                </a:ext>
              </a:extLst>
            </p:cNvPr>
            <p:cNvGrpSpPr/>
            <p:nvPr/>
          </p:nvGrpSpPr>
          <p:grpSpPr>
            <a:xfrm>
              <a:off x="-13547575" y="5140822"/>
              <a:ext cx="6867477" cy="1865815"/>
              <a:chOff x="5864279" y="4027667"/>
              <a:chExt cx="6867477" cy="1865815"/>
            </a:xfrm>
          </p:grpSpPr>
          <p:sp>
            <p:nvSpPr>
              <p:cNvPr id="118" name="Speech Bubble: Rectangle with Corners Rounded 117">
                <a:extLst>
                  <a:ext uri="{FF2B5EF4-FFF2-40B4-BE49-F238E27FC236}">
                    <a16:creationId xmlns:a16="http://schemas.microsoft.com/office/drawing/2014/main" id="{D9552C93-C15E-EA3C-AAA5-2285F0E7F145}"/>
                  </a:ext>
                </a:extLst>
              </p:cNvPr>
              <p:cNvSpPr/>
              <p:nvPr/>
            </p:nvSpPr>
            <p:spPr>
              <a:xfrm flipV="1">
                <a:off x="5864279" y="4027667"/>
                <a:ext cx="5778431" cy="1865815"/>
              </a:xfrm>
              <a:prstGeom prst="wedgeRoundRectCallout">
                <a:avLst>
                  <a:gd name="adj1" fmla="val 18993"/>
                  <a:gd name="adj2" fmla="val 49363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EFBD618-C08C-CE08-08CD-6CCC1986513D}"/>
                  </a:ext>
                </a:extLst>
              </p:cNvPr>
              <p:cNvSpPr txBox="1"/>
              <p:nvPr/>
            </p:nvSpPr>
            <p:spPr>
              <a:xfrm>
                <a:off x="6567363" y="4078433"/>
                <a:ext cx="6164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Good Prediction Performance</a:t>
                </a:r>
                <a:endParaRPr lang="en-US" sz="2800" b="1" dirty="0"/>
              </a:p>
            </p:txBody>
          </p: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2F4FA363-AD2C-164D-4A4B-5CD56C4CD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0401436" y="5730548"/>
              <a:ext cx="1421027" cy="1152184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322BD4F9-6939-5B7C-265C-8EE44000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1988203" y="5734055"/>
              <a:ext cx="1259661" cy="1165039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DB52578-FD2B-3203-3C5D-FB22F85A1E8C}"/>
                </a:ext>
              </a:extLst>
            </p:cNvPr>
            <p:cNvSpPr txBox="1"/>
            <p:nvPr/>
          </p:nvSpPr>
          <p:spPr>
            <a:xfrm>
              <a:off x="-11985524" y="6087297"/>
              <a:ext cx="11997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SELOR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97D42EF-8F97-800C-CDBC-C8D8DD69B3DE}"/>
                    </a:ext>
                  </a:extLst>
                </p:cNvPr>
                <p:cNvSpPr txBox="1"/>
                <p:nvPr/>
              </p:nvSpPr>
              <p:spPr>
                <a:xfrm>
                  <a:off x="-10928272" y="6006847"/>
                  <a:ext cx="717544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97D42EF-8F97-800C-CDBC-C8D8DD69B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928272" y="6006847"/>
                  <a:ext cx="717544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E2871968-3230-DEB0-CE0A-9829D7906379}"/>
              </a:ext>
            </a:extLst>
          </p:cNvPr>
          <p:cNvSpPr/>
          <p:nvPr/>
        </p:nvSpPr>
        <p:spPr>
          <a:xfrm flipV="1">
            <a:off x="6210889" y="2033865"/>
            <a:ext cx="5827758" cy="2639599"/>
          </a:xfrm>
          <a:prstGeom prst="wedgeRoundRectCallout">
            <a:avLst>
              <a:gd name="adj1" fmla="val 18993"/>
              <a:gd name="adj2" fmla="val 49363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6FAAE62-8670-D39D-24EF-F6BE4D3C65FD}"/>
              </a:ext>
            </a:extLst>
          </p:cNvPr>
          <p:cNvSpPr txBox="1"/>
          <p:nvPr/>
        </p:nvSpPr>
        <p:spPr>
          <a:xfrm>
            <a:off x="7429741" y="2085315"/>
            <a:ext cx="616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High Human Precision</a:t>
            </a:r>
            <a:endParaRPr lang="en-US" sz="28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3BC32C9-127B-943C-91F5-1A71309F7B91}"/>
              </a:ext>
            </a:extLst>
          </p:cNvPr>
          <p:cNvSpPr txBox="1"/>
          <p:nvPr/>
        </p:nvSpPr>
        <p:spPr>
          <a:xfrm>
            <a:off x="7971882" y="3786287"/>
            <a:ext cx="502319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/>
              <a:t>(Adult dataset)</a:t>
            </a:r>
          </a:p>
        </p:txBody>
      </p:sp>
      <p:graphicFrame>
        <p:nvGraphicFramePr>
          <p:cNvPr id="114" name="Chart 113">
            <a:extLst>
              <a:ext uri="{FF2B5EF4-FFF2-40B4-BE49-F238E27FC236}">
                <a16:creationId xmlns:a16="http://schemas.microsoft.com/office/drawing/2014/main" id="{58B8771D-948F-0972-4FF6-A6E5AD0F6305}"/>
              </a:ext>
            </a:extLst>
          </p:cNvPr>
          <p:cNvGraphicFramePr>
            <a:graphicFrameLocks/>
          </p:cNvGraphicFramePr>
          <p:nvPr/>
        </p:nvGraphicFramePr>
        <p:xfrm>
          <a:off x="5997003" y="2368499"/>
          <a:ext cx="3680089" cy="248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10FE7F40-A43E-B21C-718D-92115CCFE9BD}"/>
              </a:ext>
            </a:extLst>
          </p:cNvPr>
          <p:cNvSpPr txBox="1"/>
          <p:nvPr/>
        </p:nvSpPr>
        <p:spPr>
          <a:xfrm>
            <a:off x="10030180" y="341596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+500%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D14EA4-D9C7-7BAA-0E5B-8D6E407DAC72}"/>
              </a:ext>
            </a:extLst>
          </p:cNvPr>
          <p:cNvSpPr txBox="1"/>
          <p:nvPr/>
        </p:nvSpPr>
        <p:spPr>
          <a:xfrm>
            <a:off x="7928680" y="2832862"/>
            <a:ext cx="50231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User study</a:t>
            </a:r>
          </a:p>
          <a:p>
            <a:pPr algn="ctr">
              <a:lnSpc>
                <a:spcPct val="80000"/>
              </a:lnSpc>
            </a:pPr>
            <a:r>
              <a:rPr lang="en-US" sz="2000" dirty="0"/>
              <a:t>Percentage of best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E8AC4-3BE0-479F-0148-30A7285E98BB}"/>
              </a:ext>
            </a:extLst>
          </p:cNvPr>
          <p:cNvSpPr txBox="1"/>
          <p:nvPr/>
        </p:nvSpPr>
        <p:spPr>
          <a:xfrm>
            <a:off x="6410588" y="1566896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=&gt; positive sentiment (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A5EB3-50E7-F1B9-694A-5B4D89A7AF62}"/>
              </a:ext>
            </a:extLst>
          </p:cNvPr>
          <p:cNvSpPr txBox="1"/>
          <p:nvPr/>
        </p:nvSpPr>
        <p:spPr>
          <a:xfrm>
            <a:off x="6410588" y="1212200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awesome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=&gt; pos (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90%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2C87F-AB34-8CE4-010B-14C059CD8A80}"/>
              </a:ext>
            </a:extLst>
          </p:cNvPr>
          <p:cNvSpPr txBox="1"/>
          <p:nvPr/>
        </p:nvSpPr>
        <p:spPr>
          <a:xfrm>
            <a:off x="11068113" y="1630217"/>
            <a:ext cx="10170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Large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CD6E2-1150-BD37-9BB3-38F5537AB234}"/>
              </a:ext>
            </a:extLst>
          </p:cNvPr>
          <p:cNvSpPr txBox="1"/>
          <p:nvPr/>
        </p:nvSpPr>
        <p:spPr>
          <a:xfrm>
            <a:off x="11058214" y="1266868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Small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loss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02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4FA46F65-498A-9FFC-9068-EAEAE0042604}"/>
              </a:ext>
            </a:extLst>
          </p:cNvPr>
          <p:cNvSpPr/>
          <p:nvPr/>
        </p:nvSpPr>
        <p:spPr>
          <a:xfrm>
            <a:off x="11169120" y="2952122"/>
            <a:ext cx="279500" cy="2562471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3336F-6B36-5557-B771-534AA2D2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+mn-lt"/>
                <a:ea typeface="+mn-ea"/>
                <a:cs typeface="+mn-cs"/>
              </a:rPr>
              <a:t>Framework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DD99D-DB66-FE02-E49A-9F64F1F3EDD2}"/>
              </a:ext>
            </a:extLst>
          </p:cNvPr>
          <p:cNvSpPr txBox="1"/>
          <p:nvPr/>
        </p:nvSpPr>
        <p:spPr>
          <a:xfrm>
            <a:off x="8158954" y="5350975"/>
            <a:ext cx="258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Positive sentiment</a:t>
            </a:r>
          </a:p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(90% probability)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Antecedent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blipFill>
                <a:blip r:embed="rId4"/>
                <a:stretch>
                  <a:fillRect l="-5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/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Consequent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(prediction)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blipFill>
                <a:blip r:embed="rId5"/>
                <a:stretch>
                  <a:fillRect l="-2636" t="-10667" r="-12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row: Right 86">
            <a:extLst>
              <a:ext uri="{FF2B5EF4-FFF2-40B4-BE49-F238E27FC236}">
                <a16:creationId xmlns:a16="http://schemas.microsoft.com/office/drawing/2014/main" id="{9296D7B1-EA0F-52AF-834A-85145AE6F552}"/>
              </a:ext>
            </a:extLst>
          </p:cNvPr>
          <p:cNvSpPr/>
          <p:nvPr/>
        </p:nvSpPr>
        <p:spPr>
          <a:xfrm rot="5400000">
            <a:off x="8917196" y="4156214"/>
            <a:ext cx="1030816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E029F-F5A7-4CF2-4437-DFE472C97A68}"/>
              </a:ext>
            </a:extLst>
          </p:cNvPr>
          <p:cNvGrpSpPr/>
          <p:nvPr/>
        </p:nvGrpSpPr>
        <p:grpSpPr>
          <a:xfrm>
            <a:off x="838200" y="4750433"/>
            <a:ext cx="6593484" cy="2034652"/>
            <a:chOff x="838200" y="4750433"/>
            <a:chExt cx="6593484" cy="20346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58D500D-1468-99DE-72C5-4C15D2C2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880" y="4806791"/>
              <a:ext cx="2670698" cy="19782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/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1. Find all instances that satisfy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2. 90% of them are positive</a:t>
                  </a:r>
                </a:p>
                <a:p>
                  <a:r>
                    <a:rPr lang="en-US" sz="2000" dirty="0"/>
                    <a:t>3. The consequent is </a:t>
                  </a:r>
                  <a:r>
                    <a:rPr lang="en-US" sz="20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Positive Sentiment (90% probability)</a:t>
                  </a: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blipFill>
                  <a:blip r:embed="rId7"/>
                  <a:stretch>
                    <a:fillRect l="-1833" t="-2304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4B287A9-EE4A-43E7-B3CC-772841CCB5DD}"/>
                </a:ext>
              </a:extLst>
            </p:cNvPr>
            <p:cNvSpPr/>
            <p:nvPr/>
          </p:nvSpPr>
          <p:spPr>
            <a:xfrm flipV="1">
              <a:off x="838200" y="4750433"/>
              <a:ext cx="6593262" cy="2034649"/>
            </a:xfrm>
            <a:prstGeom prst="wedgeRoundRectCallout">
              <a:avLst>
                <a:gd name="adj1" fmla="val 57588"/>
                <a:gd name="adj2" fmla="val 70618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18A4B6F-7ABC-2E68-08D5-8F9E0F884072}"/>
              </a:ext>
            </a:extLst>
          </p:cNvPr>
          <p:cNvSpPr txBox="1"/>
          <p:nvPr/>
        </p:nvSpPr>
        <p:spPr>
          <a:xfrm>
            <a:off x="5870745" y="4058574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Consequent estimator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F3A594-31A3-90EF-FF7D-4561878F53F3}"/>
              </a:ext>
            </a:extLst>
          </p:cNvPr>
          <p:cNvSpPr txBox="1"/>
          <p:nvPr/>
        </p:nvSpPr>
        <p:spPr>
          <a:xfrm>
            <a:off x="6854627" y="120289"/>
            <a:ext cx="420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Optimize the cross-entropy loss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DADB25-8F52-8A6D-72B0-04C55ED375B5}"/>
              </a:ext>
            </a:extLst>
          </p:cNvPr>
          <p:cNvSpPr txBox="1"/>
          <p:nvPr/>
        </p:nvSpPr>
        <p:spPr>
          <a:xfrm>
            <a:off x="6793479" y="489824"/>
            <a:ext cx="444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Automatically find rules that can well distinguish positive and negative samples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11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Right 51">
            <a:extLst>
              <a:ext uri="{FF2B5EF4-FFF2-40B4-BE49-F238E27FC236}">
                <a16:creationId xmlns:a16="http://schemas.microsoft.com/office/drawing/2014/main" id="{1CE9E6C8-3A4C-3D82-5399-F610DEFAF33A}"/>
              </a:ext>
            </a:extLst>
          </p:cNvPr>
          <p:cNvSpPr/>
          <p:nvPr/>
        </p:nvSpPr>
        <p:spPr>
          <a:xfrm>
            <a:off x="2940957" y="342549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FEBBEB-F594-C7DC-6931-58A82C7A01AC}"/>
              </a:ext>
            </a:extLst>
          </p:cNvPr>
          <p:cNvSpPr txBox="1"/>
          <p:nvPr/>
        </p:nvSpPr>
        <p:spPr>
          <a:xfrm>
            <a:off x="11437755" y="3953493"/>
            <a:ext cx="82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B917A9-7A3B-86CF-7ACF-134AD07269F1}"/>
              </a:ext>
            </a:extLst>
          </p:cNvPr>
          <p:cNvSpPr/>
          <p:nvPr/>
        </p:nvSpPr>
        <p:spPr>
          <a:xfrm>
            <a:off x="178904" y="1902091"/>
            <a:ext cx="12013096" cy="495591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D0D711-1032-1BDD-2952-D5C796F37BB4}"/>
              </a:ext>
            </a:extLst>
          </p:cNvPr>
          <p:cNvGrpSpPr/>
          <p:nvPr/>
        </p:nvGrpSpPr>
        <p:grpSpPr>
          <a:xfrm>
            <a:off x="6254040" y="4826616"/>
            <a:ext cx="6867477" cy="1865815"/>
            <a:chOff x="-13547575" y="5140822"/>
            <a:chExt cx="6867477" cy="186581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CB6FD8C-288F-822E-982D-349BAE7A27D5}"/>
                </a:ext>
              </a:extLst>
            </p:cNvPr>
            <p:cNvGrpSpPr/>
            <p:nvPr/>
          </p:nvGrpSpPr>
          <p:grpSpPr>
            <a:xfrm>
              <a:off x="-13547575" y="5140822"/>
              <a:ext cx="6867477" cy="1865815"/>
              <a:chOff x="5864279" y="4027667"/>
              <a:chExt cx="6867477" cy="1865815"/>
            </a:xfrm>
          </p:grpSpPr>
          <p:sp>
            <p:nvSpPr>
              <p:cNvPr id="118" name="Speech Bubble: Rectangle with Corners Rounded 117">
                <a:extLst>
                  <a:ext uri="{FF2B5EF4-FFF2-40B4-BE49-F238E27FC236}">
                    <a16:creationId xmlns:a16="http://schemas.microsoft.com/office/drawing/2014/main" id="{D9552C93-C15E-EA3C-AAA5-2285F0E7F145}"/>
                  </a:ext>
                </a:extLst>
              </p:cNvPr>
              <p:cNvSpPr/>
              <p:nvPr/>
            </p:nvSpPr>
            <p:spPr>
              <a:xfrm flipV="1">
                <a:off x="5864279" y="4027667"/>
                <a:ext cx="5778431" cy="1865815"/>
              </a:xfrm>
              <a:prstGeom prst="wedgeRoundRectCallout">
                <a:avLst>
                  <a:gd name="adj1" fmla="val 18993"/>
                  <a:gd name="adj2" fmla="val 49363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EFBD618-C08C-CE08-08CD-6CCC1986513D}"/>
                  </a:ext>
                </a:extLst>
              </p:cNvPr>
              <p:cNvSpPr txBox="1"/>
              <p:nvPr/>
            </p:nvSpPr>
            <p:spPr>
              <a:xfrm>
                <a:off x="6567363" y="4078433"/>
                <a:ext cx="6164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Good Prediction Performance</a:t>
                </a:r>
                <a:endParaRPr lang="en-US" sz="2800" b="1" dirty="0"/>
              </a:p>
            </p:txBody>
          </p: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2F4FA363-AD2C-164D-4A4B-5CD56C4CD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0401436" y="5730548"/>
              <a:ext cx="1421027" cy="1152184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322BD4F9-6939-5B7C-265C-8EE44000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1988203" y="5734055"/>
              <a:ext cx="1259661" cy="1165039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DB52578-FD2B-3203-3C5D-FB22F85A1E8C}"/>
                </a:ext>
              </a:extLst>
            </p:cNvPr>
            <p:cNvSpPr txBox="1"/>
            <p:nvPr/>
          </p:nvSpPr>
          <p:spPr>
            <a:xfrm>
              <a:off x="-11985524" y="6087297"/>
              <a:ext cx="11997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SELOR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97D42EF-8F97-800C-CDBC-C8D8DD69B3DE}"/>
                    </a:ext>
                  </a:extLst>
                </p:cNvPr>
                <p:cNvSpPr txBox="1"/>
                <p:nvPr/>
              </p:nvSpPr>
              <p:spPr>
                <a:xfrm>
                  <a:off x="-10928272" y="6006847"/>
                  <a:ext cx="717544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97D42EF-8F97-800C-CDBC-C8D8DD69B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928272" y="6006847"/>
                  <a:ext cx="717544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1CB4995-9984-09D0-8A71-AE032CD636DF}"/>
              </a:ext>
            </a:extLst>
          </p:cNvPr>
          <p:cNvGrpSpPr/>
          <p:nvPr/>
        </p:nvGrpSpPr>
        <p:grpSpPr>
          <a:xfrm>
            <a:off x="149033" y="1998108"/>
            <a:ext cx="8009921" cy="4694323"/>
            <a:chOff x="149033" y="2050392"/>
            <a:chExt cx="8009921" cy="469432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3EFF11DE-2D43-46A2-E320-8C0652B55602}"/>
                </a:ext>
              </a:extLst>
            </p:cNvPr>
            <p:cNvGrpSpPr/>
            <p:nvPr/>
          </p:nvGrpSpPr>
          <p:grpSpPr>
            <a:xfrm>
              <a:off x="218572" y="2050392"/>
              <a:ext cx="7940382" cy="4694323"/>
              <a:chOff x="5864279" y="1199158"/>
              <a:chExt cx="7940382" cy="4694323"/>
            </a:xfrm>
          </p:grpSpPr>
          <p:sp>
            <p:nvSpPr>
              <p:cNvPr id="141" name="Speech Bubble: Rectangle with Corners Rounded 140">
                <a:extLst>
                  <a:ext uri="{FF2B5EF4-FFF2-40B4-BE49-F238E27FC236}">
                    <a16:creationId xmlns:a16="http://schemas.microsoft.com/office/drawing/2014/main" id="{9A17F64E-8791-E72D-2857-3BD23FD1C8BB}"/>
                  </a:ext>
                </a:extLst>
              </p:cNvPr>
              <p:cNvSpPr/>
              <p:nvPr/>
            </p:nvSpPr>
            <p:spPr>
              <a:xfrm flipV="1">
                <a:off x="5864279" y="1199158"/>
                <a:ext cx="5778431" cy="4694323"/>
              </a:xfrm>
              <a:prstGeom prst="wedgeRoundRectCallout">
                <a:avLst>
                  <a:gd name="adj1" fmla="val 18993"/>
                  <a:gd name="adj2" fmla="val 49363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731E4D2-9087-F0CD-CD1E-3EDD915F109A}"/>
                  </a:ext>
                </a:extLst>
              </p:cNvPr>
              <p:cNvSpPr txBox="1"/>
              <p:nvPr/>
            </p:nvSpPr>
            <p:spPr>
              <a:xfrm>
                <a:off x="7640268" y="1316605"/>
                <a:ext cx="6164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Training cost</a:t>
                </a:r>
                <a:endParaRPr lang="en-US" sz="2800" b="1" dirty="0"/>
              </a:p>
            </p:txBody>
          </p:sp>
        </p:grp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E2DFF593-16DF-A9A8-29E0-23E9C5B8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56786" y="4411901"/>
              <a:ext cx="1421027" cy="1152184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52F05472-F3D7-07CB-AE69-9266146F8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5344" y="4397956"/>
              <a:ext cx="1259661" cy="1165039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33449D8-B363-8BB9-18C7-2531DBBB610E}"/>
                </a:ext>
              </a:extLst>
            </p:cNvPr>
            <p:cNvSpPr txBox="1"/>
            <p:nvPr/>
          </p:nvSpPr>
          <p:spPr>
            <a:xfrm>
              <a:off x="788023" y="4751198"/>
              <a:ext cx="11997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SELOR</a:t>
              </a:r>
              <a:endParaRPr lang="en-US" sz="28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33A9157-13A9-8B80-6567-DC67C9EF0F43}"/>
                </a:ext>
              </a:extLst>
            </p:cNvPr>
            <p:cNvSpPr txBox="1"/>
            <p:nvPr/>
          </p:nvSpPr>
          <p:spPr>
            <a:xfrm>
              <a:off x="1846704" y="4772003"/>
              <a:ext cx="2717441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/>
                <a:t>slightly slower</a:t>
              </a:r>
              <a:r>
                <a:rPr lang="en-US" sz="2400" dirty="0"/>
                <a:t> than </a:t>
              </a:r>
            </a:p>
            <a:p>
              <a:pPr algn="ctr"/>
              <a:r>
                <a:rPr lang="en-US" sz="2400" dirty="0"/>
                <a:t>+16% training time</a:t>
              </a:r>
            </a:p>
            <a:p>
              <a:pPr algn="ctr"/>
              <a:r>
                <a:rPr lang="en-US" sz="2400" dirty="0"/>
                <a:t>(BERT base, Yelp)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4896D4A-796C-7552-5900-320AEA0BE4EF}"/>
                </a:ext>
              </a:extLst>
            </p:cNvPr>
            <p:cNvSpPr txBox="1"/>
            <p:nvPr/>
          </p:nvSpPr>
          <p:spPr>
            <a:xfrm>
              <a:off x="149033" y="3121058"/>
              <a:ext cx="5679292" cy="1255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1"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sz="2800" dirty="0"/>
                <a:t>Trained </a:t>
              </a:r>
              <a:r>
                <a:rPr lang="en-US" sz="2800" b="1" dirty="0"/>
                <a:t>efficiently</a:t>
              </a:r>
              <a:r>
                <a:rPr lang="en-US" sz="2800" dirty="0"/>
                <a:t> in a </a:t>
              </a:r>
              <a:r>
                <a:rPr lang="en-US" sz="2800" b="1" dirty="0"/>
                <a:t>differentiable</a:t>
              </a:r>
              <a:r>
                <a:rPr lang="en-US" sz="2800" dirty="0"/>
                <a:t> way with </a:t>
              </a:r>
              <a:r>
                <a:rPr lang="en-US" sz="2800" b="1" dirty="0"/>
                <a:t>widely-used </a:t>
              </a:r>
              <a:r>
                <a:rPr lang="en-US" sz="2800" dirty="0"/>
                <a:t>deep learning modules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8CC455F-7C37-9E5A-4138-0B13F6BF58AF}"/>
              </a:ext>
            </a:extLst>
          </p:cNvPr>
          <p:cNvGrpSpPr/>
          <p:nvPr/>
        </p:nvGrpSpPr>
        <p:grpSpPr>
          <a:xfrm>
            <a:off x="5997003" y="2033865"/>
            <a:ext cx="7597131" cy="2818134"/>
            <a:chOff x="5692152" y="4027670"/>
            <a:chExt cx="7597131" cy="2818134"/>
          </a:xfrm>
        </p:grpSpPr>
        <p:sp>
          <p:nvSpPr>
            <p:cNvPr id="111" name="Speech Bubble: Rectangle with Corners Rounded 110">
              <a:extLst>
                <a:ext uri="{FF2B5EF4-FFF2-40B4-BE49-F238E27FC236}">
                  <a16:creationId xmlns:a16="http://schemas.microsoft.com/office/drawing/2014/main" id="{E2871968-3230-DEB0-CE0A-9829D7906379}"/>
                </a:ext>
              </a:extLst>
            </p:cNvPr>
            <p:cNvSpPr/>
            <p:nvPr/>
          </p:nvSpPr>
          <p:spPr>
            <a:xfrm flipV="1">
              <a:off x="5906038" y="4027670"/>
              <a:ext cx="5827758" cy="2639599"/>
            </a:xfrm>
            <a:prstGeom prst="wedgeRoundRectCallout">
              <a:avLst>
                <a:gd name="adj1" fmla="val 18993"/>
                <a:gd name="adj2" fmla="val 49363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6FAAE62-8670-D39D-24EF-F6BE4D3C65FD}"/>
                </a:ext>
              </a:extLst>
            </p:cNvPr>
            <p:cNvSpPr txBox="1"/>
            <p:nvPr/>
          </p:nvSpPr>
          <p:spPr>
            <a:xfrm>
              <a:off x="7124890" y="4079120"/>
              <a:ext cx="616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High Human Precision</a:t>
              </a:r>
              <a:endParaRPr lang="en-US" sz="2800" b="1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3BC32C9-127B-943C-91F5-1A71309F7B91}"/>
                </a:ext>
              </a:extLst>
            </p:cNvPr>
            <p:cNvSpPr txBox="1"/>
            <p:nvPr/>
          </p:nvSpPr>
          <p:spPr>
            <a:xfrm>
              <a:off x="7667031" y="5780092"/>
              <a:ext cx="5023199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/>
                <a:t>(Adult dataset)</a:t>
              </a:r>
            </a:p>
          </p:txBody>
        </p:sp>
        <p:graphicFrame>
          <p:nvGraphicFramePr>
            <p:cNvPr id="114" name="Chart 113">
              <a:extLst>
                <a:ext uri="{FF2B5EF4-FFF2-40B4-BE49-F238E27FC236}">
                  <a16:creationId xmlns:a16="http://schemas.microsoft.com/office/drawing/2014/main" id="{58B8771D-948F-0972-4FF6-A6E5AD0F630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692152" y="4362304"/>
            <a:ext cx="3680089" cy="2483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0FE7F40-A43E-B21C-718D-92115CCFE9BD}"/>
                </a:ext>
              </a:extLst>
            </p:cNvPr>
            <p:cNvSpPr txBox="1"/>
            <p:nvPr/>
          </p:nvSpPr>
          <p:spPr>
            <a:xfrm>
              <a:off x="9725329" y="5409767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+500%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DD14EA4-D9C7-7BAA-0E5B-8D6E407DAC72}"/>
                </a:ext>
              </a:extLst>
            </p:cNvPr>
            <p:cNvSpPr txBox="1"/>
            <p:nvPr/>
          </p:nvSpPr>
          <p:spPr>
            <a:xfrm>
              <a:off x="7623829" y="4826667"/>
              <a:ext cx="5023199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User study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/>
                <a:t>Percentage of best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4A7E298-B290-A5F5-F1B8-C53CDFD56332}"/>
              </a:ext>
            </a:extLst>
          </p:cNvPr>
          <p:cNvSpPr txBox="1"/>
          <p:nvPr/>
        </p:nvSpPr>
        <p:spPr>
          <a:xfrm>
            <a:off x="6410588" y="1566896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=&gt; positive sentiment (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16685-C1A7-E22F-1576-B3974E899AAC}"/>
              </a:ext>
            </a:extLst>
          </p:cNvPr>
          <p:cNvSpPr txBox="1"/>
          <p:nvPr/>
        </p:nvSpPr>
        <p:spPr>
          <a:xfrm>
            <a:off x="6410588" y="1212200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awesome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=&gt; pos (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90%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9964C-89E7-AF78-46EA-8E21F11CD6CC}"/>
              </a:ext>
            </a:extLst>
          </p:cNvPr>
          <p:cNvSpPr txBox="1"/>
          <p:nvPr/>
        </p:nvSpPr>
        <p:spPr>
          <a:xfrm>
            <a:off x="11068113" y="1630217"/>
            <a:ext cx="10170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Large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CBF23-CA37-214C-F74B-6D4118CE995F}"/>
              </a:ext>
            </a:extLst>
          </p:cNvPr>
          <p:cNvSpPr txBox="1"/>
          <p:nvPr/>
        </p:nvSpPr>
        <p:spPr>
          <a:xfrm>
            <a:off x="11058214" y="1266868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Small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loss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C0D1463-75D8-BFA4-37C3-477E0E61F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8270" y="5942872"/>
            <a:ext cx="544153" cy="52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BE18E-52F9-8BDC-C85A-E7B62F14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593" cy="1325563"/>
          </a:xfrm>
        </p:spPr>
        <p:txBody>
          <a:bodyPr/>
          <a:lstStyle/>
          <a:p>
            <a:r>
              <a:rPr lang="en-US" altLang="zh-CN" sz="4800" dirty="0">
                <a:latin typeface="+mn-lt"/>
                <a:ea typeface="+mn-ea"/>
                <a:cs typeface="+mn-cs"/>
              </a:rPr>
              <a:t>Additional Advantages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A5B4F-255C-6864-D934-494A9879C5A7}"/>
              </a:ext>
            </a:extLst>
          </p:cNvPr>
          <p:cNvSpPr txBox="1"/>
          <p:nvPr/>
        </p:nvSpPr>
        <p:spPr>
          <a:xfrm>
            <a:off x="3163155" y="4796494"/>
            <a:ext cx="6096000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2800" b="1"/>
              <a:t>Can be steered without retraining</a:t>
            </a:r>
            <a:endParaRPr lang="en-US" sz="24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A7E67-06F9-9DAB-ACAB-FCCFD86B8501}"/>
              </a:ext>
            </a:extLst>
          </p:cNvPr>
          <p:cNvSpPr txBox="1"/>
          <p:nvPr/>
        </p:nvSpPr>
        <p:spPr>
          <a:xfrm>
            <a:off x="4928911" y="5270993"/>
            <a:ext cx="307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vegas</a:t>
            </a:r>
            <a:r>
              <a:rPr lang="en-US" altLang="zh-CN" sz="2000" dirty="0"/>
              <a:t> =&gt; positive sentiment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C113BA-4669-F989-6320-EA345B4629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7918" y="4906830"/>
            <a:ext cx="1048259" cy="11767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48226E-02FD-7554-7970-0CDA0AB1E91C}"/>
              </a:ext>
            </a:extLst>
          </p:cNvPr>
          <p:cNvCxnSpPr>
            <a:cxnSpLocks/>
          </p:cNvCxnSpPr>
          <p:nvPr/>
        </p:nvCxnSpPr>
        <p:spPr>
          <a:xfrm>
            <a:off x="3732808" y="5523430"/>
            <a:ext cx="1180898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85B9B96-23A8-64B1-096C-EC40C22F12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6201" y="5602927"/>
            <a:ext cx="600222" cy="6002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209486-4EC0-0F68-BFE4-9681A3F9377B}"/>
              </a:ext>
            </a:extLst>
          </p:cNvPr>
          <p:cNvSpPr txBox="1"/>
          <p:nvPr/>
        </p:nvSpPr>
        <p:spPr>
          <a:xfrm>
            <a:off x="4741359" y="6006364"/>
            <a:ext cx="3466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tasteless</a:t>
            </a:r>
            <a:r>
              <a:rPr lang="en-US" altLang="zh-CN" sz="2000" dirty="0"/>
              <a:t> =&gt; negative sentiment</a:t>
            </a:r>
            <a:endParaRPr 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E551C0-A9AF-8718-1379-231A3D28755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0988" y="5266369"/>
            <a:ext cx="434564" cy="45763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840BF3-F218-2E5D-F15B-B2275548283D}"/>
              </a:ext>
            </a:extLst>
          </p:cNvPr>
          <p:cNvSpPr txBox="1"/>
          <p:nvPr/>
        </p:nvSpPr>
        <p:spPr>
          <a:xfrm>
            <a:off x="122755" y="1598806"/>
            <a:ext cx="6096000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2800" b="1"/>
              <a:t>Generate explanations efficiently</a:t>
            </a:r>
            <a:endParaRPr lang="en-US" sz="2800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DC4D81-1A32-0FFB-6952-4F931DF066B8}"/>
              </a:ext>
            </a:extLst>
          </p:cNvPr>
          <p:cNvSpPr txBox="1"/>
          <p:nvPr/>
        </p:nvSpPr>
        <p:spPr>
          <a:xfrm>
            <a:off x="643537" y="1648415"/>
            <a:ext cx="49603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CN" sz="2400" b="1" dirty="0"/>
          </a:p>
          <a:p>
            <a:pPr algn="ctr"/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SELOR</a:t>
            </a:r>
            <a:r>
              <a:rPr lang="en-US" altLang="zh-CN" sz="2400" b="1" dirty="0"/>
              <a:t> vs LIME: </a:t>
            </a:r>
            <a:r>
              <a:rPr lang="en-US" altLang="zh-CN" sz="2400" dirty="0"/>
              <a:t>1,000x</a:t>
            </a:r>
            <a:r>
              <a:rPr lang="zh-CN" altLang="en-US" sz="2400" dirty="0"/>
              <a:t> </a:t>
            </a:r>
            <a:r>
              <a:rPr lang="en-US" altLang="zh-CN" sz="2400" dirty="0"/>
              <a:t>speed-up 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SELOR</a:t>
            </a:r>
            <a:r>
              <a:rPr lang="en-US" altLang="zh-CN" sz="2400" b="1" dirty="0"/>
              <a:t> vs Anchor: </a:t>
            </a:r>
            <a:r>
              <a:rPr lang="en-US" altLang="zh-CN" sz="2400" dirty="0"/>
              <a:t>&gt;50,000x</a:t>
            </a:r>
            <a:r>
              <a:rPr lang="zh-CN" altLang="en-US" sz="2400" dirty="0"/>
              <a:t> </a:t>
            </a:r>
            <a:r>
              <a:rPr lang="en-US" altLang="zh-CN" sz="2400" dirty="0"/>
              <a:t>speed-up</a:t>
            </a:r>
          </a:p>
          <a:p>
            <a:pPr algn="ctr"/>
            <a:r>
              <a:rPr lang="en-US" altLang="zh-CN" sz="2400" dirty="0"/>
              <a:t>(BERT base, Yelp)</a:t>
            </a:r>
          </a:p>
          <a:p>
            <a:pPr algn="ctr"/>
            <a:endParaRPr lang="en-US" sz="2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6D5D80-D969-FAD5-6A76-E651BA968A50}"/>
              </a:ext>
            </a:extLst>
          </p:cNvPr>
          <p:cNvGrpSpPr/>
          <p:nvPr/>
        </p:nvGrpSpPr>
        <p:grpSpPr>
          <a:xfrm>
            <a:off x="1680065" y="3227327"/>
            <a:ext cx="2897506" cy="1176526"/>
            <a:chOff x="7904141" y="5639519"/>
            <a:chExt cx="1994872" cy="81001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6C2FDFC-66CD-01B8-9263-F3F520F83823}"/>
                </a:ext>
              </a:extLst>
            </p:cNvPr>
            <p:cNvGrpSpPr/>
            <p:nvPr/>
          </p:nvGrpSpPr>
          <p:grpSpPr>
            <a:xfrm>
              <a:off x="9004944" y="5702938"/>
              <a:ext cx="894069" cy="746594"/>
              <a:chOff x="5862336" y="4474578"/>
              <a:chExt cx="2070063" cy="1728608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531178B-AB28-EEEC-4FB3-84D217091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2336" y="4524757"/>
                <a:ext cx="2070063" cy="1678429"/>
              </a:xfrm>
              <a:prstGeom prst="rect">
                <a:avLst/>
              </a:prstGeom>
            </p:spPr>
          </p:pic>
          <p:pic>
            <p:nvPicPr>
              <p:cNvPr id="42" name="Picture 41" descr="Zoom lens - Free education icons">
                <a:extLst>
                  <a:ext uri="{FF2B5EF4-FFF2-40B4-BE49-F238E27FC236}">
                    <a16:creationId xmlns:a16="http://schemas.microsoft.com/office/drawing/2014/main" id="{2844A1E5-47FC-95E4-F688-2F415B72D7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683749" y="4474578"/>
                <a:ext cx="1232328" cy="1232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6" descr="Insight Icon Images – Browse 11,083 Stock Photos, Vectors, and Video |  Adobe Stock">
                <a:extLst>
                  <a:ext uri="{FF2B5EF4-FFF2-40B4-BE49-F238E27FC236}">
                    <a16:creationId xmlns:a16="http://schemas.microsoft.com/office/drawing/2014/main" id="{63D3028A-C77D-8D55-576C-258552725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720560" y="4487274"/>
                <a:ext cx="925098" cy="797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A908B98-CB07-EE65-9695-80004C5A4DB7}"/>
                </a:ext>
              </a:extLst>
            </p:cNvPr>
            <p:cNvGrpSpPr/>
            <p:nvPr/>
          </p:nvGrpSpPr>
          <p:grpSpPr>
            <a:xfrm>
              <a:off x="7904141" y="5639519"/>
              <a:ext cx="875801" cy="810013"/>
              <a:chOff x="7013544" y="2576649"/>
              <a:chExt cx="1822143" cy="1685268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69F95812-329D-9F85-B698-811F305D3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13544" y="2576649"/>
                <a:ext cx="1822143" cy="1685268"/>
              </a:xfrm>
              <a:prstGeom prst="rect">
                <a:avLst/>
              </a:prstGeom>
            </p:spPr>
          </p:pic>
          <p:pic>
            <p:nvPicPr>
              <p:cNvPr id="50" name="Picture 6" descr="Insight Icon Images – Browse 11,083 Stock Photos, Vectors, and Video |  Adobe Stock">
                <a:extLst>
                  <a:ext uri="{FF2B5EF4-FFF2-40B4-BE49-F238E27FC236}">
                    <a16:creationId xmlns:a16="http://schemas.microsoft.com/office/drawing/2014/main" id="{BBC6F034-3AFD-1770-C56A-549310D57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241813" y="2576649"/>
                <a:ext cx="1201061" cy="1034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784F45-0B16-8995-FCB1-F01A8947CE69}"/>
                </a:ext>
              </a:extLst>
            </p:cNvPr>
            <p:cNvSpPr txBox="1"/>
            <p:nvPr/>
          </p:nvSpPr>
          <p:spPr>
            <a:xfrm>
              <a:off x="8709962" y="5807415"/>
              <a:ext cx="532248" cy="3602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/>
                <a:t>vs </a:t>
              </a:r>
              <a:endParaRPr lang="en-US" sz="28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96043-6AB7-E282-7BF4-A81CC17F60B5}"/>
              </a:ext>
            </a:extLst>
          </p:cNvPr>
          <p:cNvGrpSpPr/>
          <p:nvPr/>
        </p:nvGrpSpPr>
        <p:grpSpPr>
          <a:xfrm>
            <a:off x="5812813" y="1615872"/>
            <a:ext cx="5390494" cy="2809803"/>
            <a:chOff x="327774" y="3769904"/>
            <a:chExt cx="5390494" cy="28098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31EC3B-1E1D-37A2-175B-806CB0E0B86A}"/>
                </a:ext>
              </a:extLst>
            </p:cNvPr>
            <p:cNvSpPr txBox="1"/>
            <p:nvPr/>
          </p:nvSpPr>
          <p:spPr>
            <a:xfrm>
              <a:off x="327774" y="3769904"/>
              <a:ext cx="5390494" cy="445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1" algn="ctr">
                <a:lnSpc>
                  <a:spcPct val="80000"/>
                </a:lnSpc>
                <a:spcBef>
                  <a:spcPts val="1000"/>
                </a:spcBef>
              </a:pPr>
              <a:r>
                <a:rPr lang="en-US" altLang="zh-CN" sz="2800" b="1" dirty="0"/>
                <a:t>Robust to noisy labels</a:t>
              </a:r>
              <a:endParaRPr lang="en-US" sz="2400" b="1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8EAAC7-C1F4-A692-1895-DB436E0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7384" y="5344873"/>
              <a:ext cx="1423466" cy="1234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80706F6-7361-0129-CC82-6098EB5CE8DB}"/>
                    </a:ext>
                  </a:extLst>
                </p:cNvPr>
                <p:cNvSpPr txBox="1"/>
                <p:nvPr/>
              </p:nvSpPr>
              <p:spPr>
                <a:xfrm>
                  <a:off x="2668644" y="5573183"/>
                  <a:ext cx="609600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sz="320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80706F6-7361-0129-CC82-6098EB5CE8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644" y="5573183"/>
                  <a:ext cx="609600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AC4DE6-9DC9-DF10-CFB2-8866A6CBDC8B}"/>
                </a:ext>
              </a:extLst>
            </p:cNvPr>
            <p:cNvSpPr txBox="1"/>
            <p:nvPr/>
          </p:nvSpPr>
          <p:spPr>
            <a:xfrm>
              <a:off x="1591502" y="5596645"/>
              <a:ext cx="120181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SELOR</a:t>
              </a:r>
              <a:endParaRPr lang="en-US" sz="28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7CFA07-12DB-498E-4A1F-BD44F34AEE0B}"/>
                </a:ext>
              </a:extLst>
            </p:cNvPr>
            <p:cNvSpPr txBox="1"/>
            <p:nvPr/>
          </p:nvSpPr>
          <p:spPr>
            <a:xfrm>
              <a:off x="1356157" y="4159671"/>
              <a:ext cx="38441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&gt;10% </a:t>
              </a:r>
              <a:r>
                <a:rPr lang="en-US" sz="2400" dirty="0"/>
                <a:t>F1 increase when 20% labels are randomly flipped</a:t>
              </a:r>
            </a:p>
            <a:p>
              <a:pPr algn="ctr"/>
              <a:r>
                <a:rPr lang="en-US" altLang="zh-CN" sz="2400" dirty="0"/>
                <a:t>(BERT base, Yelp)</a:t>
              </a:r>
            </a:p>
            <a:p>
              <a:r>
                <a:rPr lang="en-US" sz="2400" dirty="0"/>
                <a:t> </a:t>
              </a:r>
            </a:p>
          </p:txBody>
        </p:sp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BDE30860-A304-B5A6-3184-9BAA92D2C80A}"/>
              </a:ext>
            </a:extLst>
          </p:cNvPr>
          <p:cNvSpPr/>
          <p:nvPr/>
        </p:nvSpPr>
        <p:spPr>
          <a:xfrm rot="5400000">
            <a:off x="6196670" y="5690212"/>
            <a:ext cx="400112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3225377-1EAB-A9CD-B42D-414E1989D9A2}"/>
              </a:ext>
            </a:extLst>
          </p:cNvPr>
          <p:cNvSpPr/>
          <p:nvPr/>
        </p:nvSpPr>
        <p:spPr>
          <a:xfrm>
            <a:off x="1109476" y="3618434"/>
            <a:ext cx="8809017" cy="1709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37723-C0D9-C77C-07B4-A2936AF9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068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  <a:ea typeface="+mn-ea"/>
                <a:cs typeface="+mn-cs"/>
              </a:rPr>
              <a:t>Explainable Machine Reasoning</a:t>
            </a:r>
          </a:p>
        </p:txBody>
      </p:sp>
      <p:pic>
        <p:nvPicPr>
          <p:cNvPr id="6" name="Picture 6" descr="Insight Icon Images – Browse 11,083 Stock Photos, Vectors, and Video |  Adobe Stock">
            <a:extLst>
              <a:ext uri="{FF2B5EF4-FFF2-40B4-BE49-F238E27FC236}">
                <a16:creationId xmlns:a16="http://schemas.microsoft.com/office/drawing/2014/main" id="{DF89371E-D02D-5236-7158-DFEE9E228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0310" y="3755245"/>
            <a:ext cx="1201061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F3ED5F-D7BD-E2A9-5B91-FAE3DDC6CE5F}"/>
              </a:ext>
            </a:extLst>
          </p:cNvPr>
          <p:cNvSpPr txBox="1"/>
          <p:nvPr/>
        </p:nvSpPr>
        <p:spPr>
          <a:xfrm>
            <a:off x="1401040" y="403662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7882A-1FEC-AE87-8B99-A14F378E9CCB}"/>
              </a:ext>
            </a:extLst>
          </p:cNvPr>
          <p:cNvSpPr txBox="1"/>
          <p:nvPr/>
        </p:nvSpPr>
        <p:spPr>
          <a:xfrm>
            <a:off x="7986705" y="3968337"/>
            <a:ext cx="2005123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/>
              <a:t>Output Prediction</a:t>
            </a:r>
            <a:endParaRPr lang="en-US" sz="28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AEF45E-46AC-BF2E-2475-EEB046E87FA1}"/>
              </a:ext>
            </a:extLst>
          </p:cNvPr>
          <p:cNvCxnSpPr>
            <a:cxnSpLocks/>
          </p:cNvCxnSpPr>
          <p:nvPr/>
        </p:nvCxnSpPr>
        <p:spPr>
          <a:xfrm>
            <a:off x="5074809" y="4363510"/>
            <a:ext cx="70436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43E31-2E71-FDF1-0A58-E4091DF053EC}"/>
              </a:ext>
            </a:extLst>
          </p:cNvPr>
          <p:cNvCxnSpPr>
            <a:cxnSpLocks/>
          </p:cNvCxnSpPr>
          <p:nvPr/>
        </p:nvCxnSpPr>
        <p:spPr>
          <a:xfrm>
            <a:off x="7354773" y="4363510"/>
            <a:ext cx="70436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A9885A-57C0-74E2-672A-3F3299313121}"/>
              </a:ext>
            </a:extLst>
          </p:cNvPr>
          <p:cNvCxnSpPr>
            <a:cxnSpLocks/>
          </p:cNvCxnSpPr>
          <p:nvPr/>
        </p:nvCxnSpPr>
        <p:spPr>
          <a:xfrm>
            <a:off x="2538330" y="4325207"/>
            <a:ext cx="70436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FEF75-497B-C47F-CDA0-CE54E8572B2F}"/>
              </a:ext>
            </a:extLst>
          </p:cNvPr>
          <p:cNvGrpSpPr/>
          <p:nvPr/>
        </p:nvGrpSpPr>
        <p:grpSpPr>
          <a:xfrm>
            <a:off x="5600072" y="4758682"/>
            <a:ext cx="2212641" cy="343083"/>
            <a:chOff x="5778834" y="5191696"/>
            <a:chExt cx="1736878" cy="2693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51F042-1B89-ADF5-3548-36A2AA2F426F}"/>
                </a:ext>
              </a:extLst>
            </p:cNvPr>
            <p:cNvSpPr/>
            <p:nvPr/>
          </p:nvSpPr>
          <p:spPr>
            <a:xfrm>
              <a:off x="5778834" y="5277696"/>
              <a:ext cx="174097" cy="1740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17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57B8572-7C39-C565-9232-7CC4F4622ADE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5952931" y="5364745"/>
              <a:ext cx="286140" cy="0"/>
            </a:xfrm>
            <a:prstGeom prst="straightConnector1">
              <a:avLst/>
            </a:prstGeom>
            <a:ln w="28575">
              <a:solidFill>
                <a:srgbClr val="517D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C6DD4E-6557-B49E-9FEB-315E68FB04D6}"/>
                </a:ext>
              </a:extLst>
            </p:cNvPr>
            <p:cNvSpPr/>
            <p:nvPr/>
          </p:nvSpPr>
          <p:spPr>
            <a:xfrm>
              <a:off x="6243463" y="5286912"/>
              <a:ext cx="174097" cy="1740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17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4A8B6E-6E29-9F09-543C-445226A6F240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60" y="5372629"/>
              <a:ext cx="286140" cy="0"/>
            </a:xfrm>
            <a:prstGeom prst="straightConnector1">
              <a:avLst/>
            </a:prstGeom>
            <a:ln w="28575">
              <a:solidFill>
                <a:srgbClr val="517D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035C43-91D1-B74A-A846-2B77AC89E1E2}"/>
                </a:ext>
              </a:extLst>
            </p:cNvPr>
            <p:cNvSpPr txBox="1"/>
            <p:nvPr/>
          </p:nvSpPr>
          <p:spPr>
            <a:xfrm>
              <a:off x="6749754" y="5191696"/>
              <a:ext cx="534630" cy="25075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b="1">
                  <a:solidFill>
                    <a:schemeClr val="accent6"/>
                  </a:solidFill>
                </a:rPr>
                <a:t>…</a:t>
              </a:r>
              <a:endParaRPr lang="en-US" b="1">
                <a:solidFill>
                  <a:schemeClr val="accent6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FE3B0DF-A912-80FB-894A-B1BFE242AFA8}"/>
                </a:ext>
              </a:extLst>
            </p:cNvPr>
            <p:cNvCxnSpPr>
              <a:cxnSpLocks/>
            </p:cNvCxnSpPr>
            <p:nvPr/>
          </p:nvCxnSpPr>
          <p:spPr>
            <a:xfrm>
              <a:off x="7037977" y="5364744"/>
              <a:ext cx="286140" cy="0"/>
            </a:xfrm>
            <a:prstGeom prst="straightConnector1">
              <a:avLst/>
            </a:prstGeom>
            <a:ln w="28575">
              <a:solidFill>
                <a:srgbClr val="517D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B1B8BB-E396-C995-D678-26E974C5F663}"/>
                </a:ext>
              </a:extLst>
            </p:cNvPr>
            <p:cNvSpPr/>
            <p:nvPr/>
          </p:nvSpPr>
          <p:spPr>
            <a:xfrm>
              <a:off x="7341615" y="5277695"/>
              <a:ext cx="174097" cy="1740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17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50826A-1A58-3C7A-C1FB-8C3F9A192423}"/>
              </a:ext>
            </a:extLst>
          </p:cNvPr>
          <p:cNvGrpSpPr/>
          <p:nvPr/>
        </p:nvGrpSpPr>
        <p:grpSpPr>
          <a:xfrm>
            <a:off x="3279414" y="1825095"/>
            <a:ext cx="2054473" cy="994136"/>
            <a:chOff x="4868634" y="1571114"/>
            <a:chExt cx="3008658" cy="99413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39E3AA9-EAEC-3EED-BF2D-38DF52196AB8}"/>
                </a:ext>
              </a:extLst>
            </p:cNvPr>
            <p:cNvSpPr/>
            <p:nvPr/>
          </p:nvSpPr>
          <p:spPr>
            <a:xfrm>
              <a:off x="4868634" y="1571114"/>
              <a:ext cx="3008658" cy="99413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BA15C7-A700-428E-DB92-1D1110EB87FF}"/>
                </a:ext>
              </a:extLst>
            </p:cNvPr>
            <p:cNvSpPr txBox="1"/>
            <p:nvPr/>
          </p:nvSpPr>
          <p:spPr>
            <a:xfrm>
              <a:off x="4946828" y="1681919"/>
              <a:ext cx="285226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/>
                <a:t>Symbolic </a:t>
              </a:r>
              <a:r>
                <a:rPr lang="en-US" altLang="zh-CN" sz="2400" dirty="0"/>
                <a:t>System</a:t>
              </a:r>
              <a:endParaRPr lang="en-US" sz="24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FDC4B54-5626-CA2F-D279-F4245B4699D7}"/>
              </a:ext>
            </a:extLst>
          </p:cNvPr>
          <p:cNvSpPr txBox="1"/>
          <p:nvPr/>
        </p:nvSpPr>
        <p:spPr>
          <a:xfrm>
            <a:off x="13526306" y="3362529"/>
            <a:ext cx="2091873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1">
                <a:solidFill>
                  <a:schemeClr val="bg1">
                    <a:lumMod val="50000"/>
                  </a:schemeClr>
                </a:solidFill>
              </a:rPr>
              <a:t>Substructure</a:t>
            </a:r>
            <a:endParaRPr lang="en-US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D5CB96-F6E9-97C8-48F2-09FC2AC81141}"/>
              </a:ext>
            </a:extLst>
          </p:cNvPr>
          <p:cNvSpPr txBox="1"/>
          <p:nvPr/>
        </p:nvSpPr>
        <p:spPr>
          <a:xfrm>
            <a:off x="8067728" y="7375483"/>
            <a:ext cx="2088072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>
                <a:solidFill>
                  <a:schemeClr val="bg1">
                    <a:lumMod val="50000"/>
                  </a:schemeClr>
                </a:solidFill>
              </a:rPr>
              <a:t>Logical Reasoning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F938DB-A9D5-32E9-432D-4C1819AEBE32}"/>
              </a:ext>
            </a:extLst>
          </p:cNvPr>
          <p:cNvCxnSpPr>
            <a:cxnSpLocks/>
          </p:cNvCxnSpPr>
          <p:nvPr/>
        </p:nvCxnSpPr>
        <p:spPr>
          <a:xfrm>
            <a:off x="4306651" y="2949532"/>
            <a:ext cx="0" cy="600019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F6D860-1424-5AF4-7ED3-5E491D1B4A4C}"/>
              </a:ext>
            </a:extLst>
          </p:cNvPr>
          <p:cNvCxnSpPr>
            <a:cxnSpLocks/>
          </p:cNvCxnSpPr>
          <p:nvPr/>
        </p:nvCxnSpPr>
        <p:spPr>
          <a:xfrm>
            <a:off x="14572243" y="2292189"/>
            <a:ext cx="0" cy="600019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F2CEA195-7C96-DC57-7C75-48D321F0A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5838" y="4832930"/>
            <a:ext cx="4457571" cy="6973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D3C821-6A7A-C181-AFC7-E8D473403E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86" y="3773352"/>
            <a:ext cx="1611179" cy="1490152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7973BF93-41EC-5547-E0F1-2A71C2AAB12C}"/>
              </a:ext>
            </a:extLst>
          </p:cNvPr>
          <p:cNvSpPr/>
          <p:nvPr/>
        </p:nvSpPr>
        <p:spPr>
          <a:xfrm>
            <a:off x="13583767" y="6992788"/>
            <a:ext cx="3778510" cy="1295510"/>
          </a:xfrm>
          <a:prstGeom prst="wedgeRoundRectCallout">
            <a:avLst>
              <a:gd name="adj1" fmla="val -22576"/>
              <a:gd name="adj2" fmla="val -891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D589260-7F9E-DEA8-0D22-DC87EEAFF6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2586"/>
          <a:stretch/>
        </p:blipFill>
        <p:spPr>
          <a:xfrm>
            <a:off x="13590525" y="5743448"/>
            <a:ext cx="1462218" cy="3181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90BAFB3-1603-7318-2DC7-092A6FE44591}"/>
              </a:ext>
            </a:extLst>
          </p:cNvPr>
          <p:cNvSpPr txBox="1"/>
          <p:nvPr/>
        </p:nvSpPr>
        <p:spPr>
          <a:xfrm>
            <a:off x="665936" y="7497908"/>
            <a:ext cx="2718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2400"/>
              <a:t>System 1 Thinking Intuition</a:t>
            </a:r>
            <a:endParaRPr lang="en-US" sz="20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1D6288-5639-1759-ACD5-700C7BA46A2D}"/>
              </a:ext>
            </a:extLst>
          </p:cNvPr>
          <p:cNvSpPr txBox="1"/>
          <p:nvPr/>
        </p:nvSpPr>
        <p:spPr>
          <a:xfrm>
            <a:off x="4950237" y="7615944"/>
            <a:ext cx="3601201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</a:pPr>
            <a:r>
              <a:rPr lang="en-US" sz="2400"/>
              <a:t>System 2 Thinking: Reasoning</a:t>
            </a:r>
            <a:endParaRPr lang="en-US" sz="2000"/>
          </a:p>
        </p:txBody>
      </p:sp>
      <p:pic>
        <p:nvPicPr>
          <p:cNvPr id="54" name="Picture 2" descr="Scissors Vectors &amp; Illustrations for Free Download | Freepik">
            <a:extLst>
              <a:ext uri="{FF2B5EF4-FFF2-40B4-BE49-F238E27FC236}">
                <a16:creationId xmlns:a16="http://schemas.microsoft.com/office/drawing/2014/main" id="{73931340-A838-6C0B-7C09-F3AC96AD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188" y="6876075"/>
            <a:ext cx="844118" cy="8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63765C9-CF5A-9F9E-9460-4165989A4D87}"/>
              </a:ext>
            </a:extLst>
          </p:cNvPr>
          <p:cNvCxnSpPr>
            <a:cxnSpLocks/>
          </p:cNvCxnSpPr>
          <p:nvPr/>
        </p:nvCxnSpPr>
        <p:spPr>
          <a:xfrm flipV="1">
            <a:off x="4950237" y="7720193"/>
            <a:ext cx="0" cy="5477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F70DE9E-7184-15C1-D7B6-38E17CE5D092}"/>
              </a:ext>
            </a:extLst>
          </p:cNvPr>
          <p:cNvGrpSpPr/>
          <p:nvPr/>
        </p:nvGrpSpPr>
        <p:grpSpPr>
          <a:xfrm>
            <a:off x="7783753" y="8347077"/>
            <a:ext cx="2809857" cy="877462"/>
            <a:chOff x="4177264" y="5344232"/>
            <a:chExt cx="2809857" cy="8774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D446217-448D-E794-33AF-686D53899EEE}"/>
                </a:ext>
              </a:extLst>
            </p:cNvPr>
            <p:cNvSpPr/>
            <p:nvPr/>
          </p:nvSpPr>
          <p:spPr>
            <a:xfrm>
              <a:off x="4177264" y="5344232"/>
              <a:ext cx="2646783" cy="8774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4EE940-C63E-9AB9-101C-A5BC1C424AE0}"/>
                </a:ext>
              </a:extLst>
            </p:cNvPr>
            <p:cNvSpPr txBox="1"/>
            <p:nvPr/>
          </p:nvSpPr>
          <p:spPr>
            <a:xfrm>
              <a:off x="4676652" y="5450559"/>
              <a:ext cx="2310469" cy="69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/>
                <a:t>Human Knowledge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71F58D-951C-BAF0-21B9-22BB9909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16361" y="5345240"/>
              <a:ext cx="864538" cy="832518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D0D1FE-0492-504F-A200-16EDCA292334}"/>
              </a:ext>
            </a:extLst>
          </p:cNvPr>
          <p:cNvCxnSpPr>
            <a:cxnSpLocks/>
          </p:cNvCxnSpPr>
          <p:nvPr/>
        </p:nvCxnSpPr>
        <p:spPr>
          <a:xfrm flipH="1" flipV="1">
            <a:off x="9925401" y="7772543"/>
            <a:ext cx="9362" cy="62048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F1F44D-C3DD-7902-C60F-19BD68807F2E}"/>
              </a:ext>
            </a:extLst>
          </p:cNvPr>
          <p:cNvCxnSpPr>
            <a:cxnSpLocks/>
          </p:cNvCxnSpPr>
          <p:nvPr/>
        </p:nvCxnSpPr>
        <p:spPr>
          <a:xfrm flipH="1" flipV="1">
            <a:off x="6781802" y="7409163"/>
            <a:ext cx="1080653" cy="112480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5EFBFB-24AB-AA32-DAF6-6E0FF45707B4}"/>
              </a:ext>
            </a:extLst>
          </p:cNvPr>
          <p:cNvSpPr txBox="1"/>
          <p:nvPr/>
        </p:nvSpPr>
        <p:spPr>
          <a:xfrm>
            <a:off x="10034509" y="8331502"/>
            <a:ext cx="3266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sym typeface="Wingdings" panose="05000000000000000000" pitchFamily="2" charset="2"/>
              </a:rPr>
              <a:t> Desirable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01D3E3-FC6A-0627-0AFA-90435AA50B46}"/>
              </a:ext>
            </a:extLst>
          </p:cNvPr>
          <p:cNvSpPr txBox="1"/>
          <p:nvPr/>
        </p:nvSpPr>
        <p:spPr>
          <a:xfrm>
            <a:off x="7460713" y="7839687"/>
            <a:ext cx="228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sym typeface="Wingdings" panose="05000000000000000000" pitchFamily="2" charset="2"/>
              </a:rPr>
              <a:t> Model design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126C50-0228-2204-ED94-17B277A27CBE}"/>
              </a:ext>
            </a:extLst>
          </p:cNvPr>
          <p:cNvSpPr txBox="1"/>
          <p:nvPr/>
        </p:nvSpPr>
        <p:spPr>
          <a:xfrm>
            <a:off x="14070595" y="510734"/>
            <a:ext cx="50956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Initial attempts for achieving close human-close relation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There is so much we should learn from interdisciplinary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We need to find better ways to evaluate the reasoning processes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2C703-E035-5596-495F-6215C32E4EB5}"/>
              </a:ext>
            </a:extLst>
          </p:cNvPr>
          <p:cNvSpPr txBox="1"/>
          <p:nvPr/>
        </p:nvSpPr>
        <p:spPr>
          <a:xfrm>
            <a:off x="8857271" y="7217734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Psychologists’ view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436ACB-E782-F71B-420A-C70583293BC7}"/>
              </a:ext>
            </a:extLst>
          </p:cNvPr>
          <p:cNvSpPr txBox="1"/>
          <p:nvPr/>
        </p:nvSpPr>
        <p:spPr>
          <a:xfrm>
            <a:off x="7799024" y="8152757"/>
            <a:ext cx="222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Neuroscientists’ 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41A69-7D4C-AB20-7B77-41AC1FEB682F}"/>
              </a:ext>
            </a:extLst>
          </p:cNvPr>
          <p:cNvSpPr txBox="1"/>
          <p:nvPr/>
        </p:nvSpPr>
        <p:spPr>
          <a:xfrm>
            <a:off x="5390901" y="1566791"/>
            <a:ext cx="65370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Logic rule</a:t>
            </a:r>
            <a:r>
              <a:rPr lang="en-US" sz="2000" dirty="0"/>
              <a:t>: SELOR</a:t>
            </a:r>
            <a:r>
              <a:rPr lang="zh-CN" altLang="en-US" sz="2000" dirty="0"/>
              <a:t> </a:t>
            </a:r>
            <a:r>
              <a:rPr lang="en-US" altLang="zh-CN" sz="1600" dirty="0"/>
              <a:t>[</a:t>
            </a:r>
            <a:r>
              <a:rPr lang="en-US" altLang="zh-CN" sz="1600" dirty="0" err="1"/>
              <a:t>Arxiv</a:t>
            </a:r>
            <a:r>
              <a:rPr lang="en-US" altLang="zh-CN" sz="1600" dirty="0"/>
              <a:t> 2022]</a:t>
            </a:r>
            <a:endParaRPr lang="en-US" sz="1600" dirty="0"/>
          </a:p>
          <a:p>
            <a:r>
              <a:rPr lang="en-US" sz="2400" b="1" dirty="0"/>
              <a:t>Knowledge graph</a:t>
            </a:r>
            <a:r>
              <a:rPr lang="en-US" sz="2000" dirty="0"/>
              <a:t>: </a:t>
            </a:r>
            <a:r>
              <a:rPr lang="en-US" sz="2000" dirty="0" err="1"/>
              <a:t>ReMR</a:t>
            </a:r>
            <a:r>
              <a:rPr lang="en-US" sz="2000" dirty="0"/>
              <a:t> </a:t>
            </a:r>
            <a:r>
              <a:rPr lang="en-US" sz="1600" dirty="0"/>
              <a:t>[WWW 2022]</a:t>
            </a:r>
            <a:r>
              <a:rPr lang="en-US" sz="2000" dirty="0"/>
              <a:t>, </a:t>
            </a:r>
            <a:r>
              <a:rPr lang="en-US" sz="2000" dirty="0" err="1"/>
              <a:t>AnchorKG</a:t>
            </a:r>
            <a:r>
              <a:rPr lang="en-US" sz="2000" dirty="0"/>
              <a:t> </a:t>
            </a:r>
            <a:r>
              <a:rPr lang="en-US" sz="1600" dirty="0"/>
              <a:t>[KDD 2021]</a:t>
            </a:r>
            <a:r>
              <a:rPr lang="en-US" sz="2000" dirty="0"/>
              <a:t>, 	ADAC </a:t>
            </a:r>
            <a:r>
              <a:rPr lang="en-US" sz="1600" dirty="0"/>
              <a:t>[SIGIR 2020]</a:t>
            </a:r>
            <a:r>
              <a:rPr lang="en-US" sz="2000" dirty="0"/>
              <a:t>, ECR </a:t>
            </a:r>
            <a:r>
              <a:rPr lang="en-US" sz="1600" dirty="0"/>
              <a:t>[IJCAI 2020]</a:t>
            </a:r>
            <a:r>
              <a:rPr lang="en-US" sz="2000" dirty="0"/>
              <a:t>, DEAML </a:t>
            </a:r>
            <a:r>
              <a:rPr lang="en-US" sz="1600" dirty="0"/>
              <a:t>[AAAI 2019]</a:t>
            </a:r>
          </a:p>
          <a:p>
            <a:r>
              <a:rPr lang="en-US" sz="2400" b="1" dirty="0"/>
              <a:t>Social network</a:t>
            </a:r>
            <a:r>
              <a:rPr lang="en-US" sz="2000" dirty="0"/>
              <a:t>: </a:t>
            </a:r>
            <a:r>
              <a:rPr lang="en-US" sz="2000" dirty="0" err="1"/>
              <a:t>SureFact</a:t>
            </a:r>
            <a:r>
              <a:rPr lang="en-US" sz="2000" dirty="0"/>
              <a:t> </a:t>
            </a:r>
            <a:r>
              <a:rPr lang="en-US" sz="1600" dirty="0"/>
              <a:t>[KDD 2022]</a:t>
            </a:r>
            <a:r>
              <a:rPr lang="en-US" sz="2000" dirty="0"/>
              <a:t>, </a:t>
            </a:r>
            <a:r>
              <a:rPr lang="en-US" sz="2000" dirty="0" err="1"/>
              <a:t>FinerFact</a:t>
            </a:r>
            <a:r>
              <a:rPr lang="en-US" sz="2000" dirty="0"/>
              <a:t> </a:t>
            </a:r>
            <a:r>
              <a:rPr lang="en-US" sz="1600" dirty="0"/>
              <a:t>[AAAI 2021]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933D0E6-AB2E-A7AF-66E2-61C0D3FC937C}"/>
              </a:ext>
            </a:extLst>
          </p:cNvPr>
          <p:cNvGrpSpPr/>
          <p:nvPr/>
        </p:nvGrpSpPr>
        <p:grpSpPr>
          <a:xfrm>
            <a:off x="5295484" y="5156038"/>
            <a:ext cx="2856621" cy="1592597"/>
            <a:chOff x="5295484" y="5156038"/>
            <a:chExt cx="2856621" cy="1592597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FCC893DD-DA50-CCF0-3DD7-04F529AA0D4B}"/>
                </a:ext>
              </a:extLst>
            </p:cNvPr>
            <p:cNvSpPr/>
            <p:nvPr/>
          </p:nvSpPr>
          <p:spPr>
            <a:xfrm rot="16200000">
              <a:off x="6466311" y="5170523"/>
              <a:ext cx="400112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C5E9FE-E102-B5B8-77D6-A7E414B99034}"/>
                </a:ext>
              </a:extLst>
            </p:cNvPr>
            <p:cNvSpPr txBox="1"/>
            <p:nvPr/>
          </p:nvSpPr>
          <p:spPr>
            <a:xfrm>
              <a:off x="5295484" y="5548306"/>
              <a:ext cx="28566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Plan I</a:t>
              </a:r>
            </a:p>
            <a:p>
              <a:pPr algn="ctr"/>
              <a:r>
                <a:rPr lang="en-US" sz="2400" dirty="0"/>
                <a:t>Explanation Benchmark Dataset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966FA7-4B70-3722-EDC1-17D698641EAA}"/>
              </a:ext>
            </a:extLst>
          </p:cNvPr>
          <p:cNvGrpSpPr/>
          <p:nvPr/>
        </p:nvGrpSpPr>
        <p:grpSpPr>
          <a:xfrm>
            <a:off x="3141494" y="5162260"/>
            <a:ext cx="2220573" cy="1568349"/>
            <a:chOff x="3141494" y="5162260"/>
            <a:chExt cx="2220573" cy="15683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0EF0A6-3D37-A61B-7ACE-4AA12168DC3E}"/>
                </a:ext>
              </a:extLst>
            </p:cNvPr>
            <p:cNvSpPr txBox="1"/>
            <p:nvPr/>
          </p:nvSpPr>
          <p:spPr>
            <a:xfrm>
              <a:off x="3141494" y="5530280"/>
              <a:ext cx="222057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Plan II</a:t>
              </a:r>
            </a:p>
            <a:p>
              <a:pPr algn="ctr"/>
              <a:r>
                <a:rPr lang="en-US" sz="2400" dirty="0"/>
                <a:t>Interdisciplinary Collaboration</a:t>
              </a:r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271CAD3E-BB6B-D48C-91BF-7C108D95DB5A}"/>
                </a:ext>
              </a:extLst>
            </p:cNvPr>
            <p:cNvSpPr/>
            <p:nvPr/>
          </p:nvSpPr>
          <p:spPr>
            <a:xfrm rot="16200000">
              <a:off x="4047364" y="5176745"/>
              <a:ext cx="400112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5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67F8-A3EC-5B4E-6E95-93267297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B6613-F3E1-DBDB-7595-C05C34454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Xiting Wang</a:t>
            </a:r>
          </a:p>
          <a:p>
            <a:r>
              <a:rPr lang="en-US" dirty="0"/>
              <a:t>Social Computing Group</a:t>
            </a:r>
          </a:p>
          <a:p>
            <a:r>
              <a:rPr lang="en-US" dirty="0"/>
              <a:t>M</a:t>
            </a:r>
            <a:r>
              <a:rPr lang="en-US" altLang="zh-CN" dirty="0"/>
              <a:t>icrosoft Research Asia</a:t>
            </a:r>
            <a:endParaRPr lang="en-US" dirty="0"/>
          </a:p>
        </p:txBody>
      </p:sp>
      <p:pic>
        <p:nvPicPr>
          <p:cNvPr id="5" name="Picture 2" descr="Free Icon | Hug">
            <a:extLst>
              <a:ext uri="{FF2B5EF4-FFF2-40B4-BE49-F238E27FC236}">
                <a16:creationId xmlns:a16="http://schemas.microsoft.com/office/drawing/2014/main" id="{3853E4F6-0CA6-8AED-3FD7-BFC914B1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2" y="61322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F7309D-9690-809E-BABC-97BF364CC1EB}"/>
              </a:ext>
            </a:extLst>
          </p:cNvPr>
          <p:cNvSpPr/>
          <p:nvPr/>
        </p:nvSpPr>
        <p:spPr>
          <a:xfrm>
            <a:off x="4907642" y="4359729"/>
            <a:ext cx="2298700" cy="208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B47CBA-D3CB-6260-43DB-CC17F0C4CDD7}"/>
              </a:ext>
            </a:extLst>
          </p:cNvPr>
          <p:cNvSpPr/>
          <p:nvPr/>
        </p:nvSpPr>
        <p:spPr>
          <a:xfrm>
            <a:off x="5491842" y="4028798"/>
            <a:ext cx="1244600" cy="208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CA2AF-D4E7-075A-296C-B2D098F85B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3913560" y="3051629"/>
            <a:ext cx="4045563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8349754-BC42-2889-6D60-214AC4E4F5B0}"/>
              </a:ext>
            </a:extLst>
          </p:cNvPr>
          <p:cNvSpPr/>
          <p:nvPr/>
        </p:nvSpPr>
        <p:spPr>
          <a:xfrm flipV="1">
            <a:off x="1386687" y="1509406"/>
            <a:ext cx="5301668" cy="1643205"/>
          </a:xfrm>
          <a:prstGeom prst="cloudCallout">
            <a:avLst>
              <a:gd name="adj1" fmla="val 3544"/>
              <a:gd name="adj2" fmla="val -756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704A1-0150-B514-E300-C54F3E26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195" y="3237598"/>
            <a:ext cx="1360888" cy="1527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FE727-C75A-7897-5F46-5B4E660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  <a:ea typeface="+mn-ea"/>
                <a:cs typeface="+mn-cs"/>
              </a:rPr>
              <a:t>Trust Issues with Deep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1DF77-FFDC-051E-62CE-A7F3A014E8A9}"/>
              </a:ext>
            </a:extLst>
          </p:cNvPr>
          <p:cNvSpPr txBox="1"/>
          <p:nvPr/>
        </p:nvSpPr>
        <p:spPr>
          <a:xfrm>
            <a:off x="8188336" y="1755529"/>
            <a:ext cx="332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Fully transparent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85CEA-7848-DE26-6737-64B071E7D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513" y="4860161"/>
            <a:ext cx="2042331" cy="1531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946EB4-6AAF-F50B-7BD7-BA2C3A5A4C40}"/>
              </a:ext>
            </a:extLst>
          </p:cNvPr>
          <p:cNvSpPr txBox="1"/>
          <p:nvPr/>
        </p:nvSpPr>
        <p:spPr>
          <a:xfrm>
            <a:off x="5230602" y="4720776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Model developer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0331F1-4036-4920-4BC9-B33F8A166155}"/>
              </a:ext>
            </a:extLst>
          </p:cNvPr>
          <p:cNvCxnSpPr>
            <a:cxnSpLocks/>
          </p:cNvCxnSpPr>
          <p:nvPr/>
        </p:nvCxnSpPr>
        <p:spPr>
          <a:xfrm flipV="1">
            <a:off x="7336755" y="2903914"/>
            <a:ext cx="1246413" cy="89117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F7FC1BB-6922-CB71-DD67-27A28752F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0595" y="2166292"/>
            <a:ext cx="2120896" cy="11930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D8A464A-BE33-18A1-314E-6A57D6774474}"/>
              </a:ext>
            </a:extLst>
          </p:cNvPr>
          <p:cNvSpPr txBox="1"/>
          <p:nvPr/>
        </p:nvSpPr>
        <p:spPr>
          <a:xfrm>
            <a:off x="1713726" y="1756363"/>
            <a:ext cx="458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is the </a:t>
            </a:r>
            <a:r>
              <a:rPr lang="en-US" b="1" dirty="0"/>
              <a:t>working mechanism</a:t>
            </a:r>
            <a:r>
              <a:rPr lang="en-US" dirty="0"/>
              <a:t>?</a:t>
            </a:r>
          </a:p>
          <a:p>
            <a:pPr algn="ctr"/>
            <a:r>
              <a:rPr lang="en-US" dirty="0"/>
              <a:t>Any </a:t>
            </a:r>
            <a:r>
              <a:rPr lang="en-US" b="1" dirty="0"/>
              <a:t>serious unknown issues</a:t>
            </a:r>
            <a:r>
              <a:rPr lang="en-US" dirty="0"/>
              <a:t>?</a:t>
            </a:r>
          </a:p>
          <a:p>
            <a:pPr algn="ctr"/>
            <a:r>
              <a:rPr lang="en-US" dirty="0"/>
              <a:t>Performance aligns with </a:t>
            </a:r>
            <a:r>
              <a:rPr lang="en-US" b="1" dirty="0"/>
              <a:t>real user satisfaction</a:t>
            </a:r>
            <a:r>
              <a:rPr lang="en-US" dirty="0"/>
              <a:t>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AD5268-D7D9-8BED-87D8-4E4637FF5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722" y="2156978"/>
            <a:ext cx="1338688" cy="14104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9364DE7-C428-0975-8758-89E9E3459ABF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248E80-41C4-14AC-55FD-421685911F94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5F176-F774-640E-43BD-0C97BCCC9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747" y="3284197"/>
            <a:ext cx="1532899" cy="1479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58469C-4968-459C-AE40-48615AF0634F}"/>
              </a:ext>
            </a:extLst>
          </p:cNvPr>
          <p:cNvSpPr txBox="1"/>
          <p:nvPr/>
        </p:nvSpPr>
        <p:spPr>
          <a:xfrm>
            <a:off x="2445684" y="4720776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Customer</a:t>
            </a: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ED2E7DD5-5B35-2CB2-578A-78CE0A468055}"/>
              </a:ext>
            </a:extLst>
          </p:cNvPr>
          <p:cNvSpPr/>
          <p:nvPr/>
        </p:nvSpPr>
        <p:spPr>
          <a:xfrm>
            <a:off x="4677568" y="3772714"/>
            <a:ext cx="833717" cy="46166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3D0192-AF14-8358-0C2E-85598E510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4778" y="3637895"/>
            <a:ext cx="2120897" cy="17196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4AD50C-9CF7-0085-DABF-AF37648EEF9C}"/>
              </a:ext>
            </a:extLst>
          </p:cNvPr>
          <p:cNvSpPr txBox="1"/>
          <p:nvPr/>
        </p:nvSpPr>
        <p:spPr>
          <a:xfrm>
            <a:off x="8584667" y="5110447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Deep model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BDD3-B522-2E31-B51E-B9FA40FE045F}"/>
              </a:ext>
            </a:extLst>
          </p:cNvPr>
          <p:cNvCxnSpPr>
            <a:cxnSpLocks/>
          </p:cNvCxnSpPr>
          <p:nvPr/>
        </p:nvCxnSpPr>
        <p:spPr>
          <a:xfrm>
            <a:off x="7346480" y="3959340"/>
            <a:ext cx="1441385" cy="62460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CCB42F-7636-AD54-DB51-DECF6B20F6B6}"/>
              </a:ext>
            </a:extLst>
          </p:cNvPr>
          <p:cNvSpPr txBox="1"/>
          <p:nvPr/>
        </p:nvSpPr>
        <p:spPr>
          <a:xfrm>
            <a:off x="307863" y="2549483"/>
            <a:ext cx="7459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to </a:t>
            </a:r>
            <a:r>
              <a:rPr lang="en-US" b="1" dirty="0"/>
              <a:t>integrate user feedback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68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B6DD98-8A1B-BB0C-9AAA-96F84444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778" y="3637895"/>
            <a:ext cx="2120897" cy="17196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B8B99-05B0-CABA-D200-C3C58A85B838}"/>
              </a:ext>
            </a:extLst>
          </p:cNvPr>
          <p:cNvSpPr txBox="1"/>
          <p:nvPr/>
        </p:nvSpPr>
        <p:spPr>
          <a:xfrm>
            <a:off x="8584667" y="5110447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Deep model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DFC556-2508-4C8F-A6CF-890787EBD8A9}"/>
              </a:ext>
            </a:extLst>
          </p:cNvPr>
          <p:cNvCxnSpPr>
            <a:cxnSpLocks/>
          </p:cNvCxnSpPr>
          <p:nvPr/>
        </p:nvCxnSpPr>
        <p:spPr>
          <a:xfrm>
            <a:off x="7346480" y="3959340"/>
            <a:ext cx="1441385" cy="62460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073460-9180-1D10-9EB2-C65D1AF1E5B4}"/>
              </a:ext>
            </a:extLst>
          </p:cNvPr>
          <p:cNvCxnSpPr>
            <a:cxnSpLocks/>
          </p:cNvCxnSpPr>
          <p:nvPr/>
        </p:nvCxnSpPr>
        <p:spPr>
          <a:xfrm flipV="1">
            <a:off x="7336755" y="2903914"/>
            <a:ext cx="1246413" cy="89117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DA0A82-36EF-0C8A-2AC7-AC19246F9176}"/>
              </a:ext>
            </a:extLst>
          </p:cNvPr>
          <p:cNvGrpSpPr/>
          <p:nvPr/>
        </p:nvGrpSpPr>
        <p:grpSpPr>
          <a:xfrm>
            <a:off x="899966" y="1329810"/>
            <a:ext cx="5806080" cy="5704535"/>
            <a:chOff x="899966" y="1329810"/>
            <a:chExt cx="5806080" cy="5704535"/>
          </a:xfrm>
        </p:grpSpPr>
        <p:sp>
          <p:nvSpPr>
            <p:cNvPr id="17" name="Arrow: Circular 16">
              <a:extLst>
                <a:ext uri="{FF2B5EF4-FFF2-40B4-BE49-F238E27FC236}">
                  <a16:creationId xmlns:a16="http://schemas.microsoft.com/office/drawing/2014/main" id="{DBFC2245-BCDF-083F-0FC1-499E70659738}"/>
                </a:ext>
              </a:extLst>
            </p:cNvPr>
            <p:cNvSpPr/>
            <p:nvPr/>
          </p:nvSpPr>
          <p:spPr>
            <a:xfrm>
              <a:off x="905639" y="1376160"/>
              <a:ext cx="5800407" cy="5581879"/>
            </a:xfrm>
            <a:prstGeom prst="circularArrow">
              <a:avLst>
                <a:gd name="adj1" fmla="val 16774"/>
                <a:gd name="adj2" fmla="val 1142319"/>
                <a:gd name="adj3" fmla="val 20489675"/>
                <a:gd name="adj4" fmla="val 824468"/>
                <a:gd name="adj5" fmla="val 168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66892E03-3C0A-8C68-4212-0EB6A4640DB9}"/>
                </a:ext>
              </a:extLst>
            </p:cNvPr>
            <p:cNvSpPr/>
            <p:nvPr/>
          </p:nvSpPr>
          <p:spPr>
            <a:xfrm flipV="1">
              <a:off x="899966" y="1329810"/>
              <a:ext cx="5800407" cy="5704535"/>
            </a:xfrm>
            <a:prstGeom prst="circularArrow">
              <a:avLst>
                <a:gd name="adj1" fmla="val 16774"/>
                <a:gd name="adj2" fmla="val 1142319"/>
                <a:gd name="adj3" fmla="val 20489675"/>
                <a:gd name="adj4" fmla="val 19958314"/>
                <a:gd name="adj5" fmla="val 168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8349754-BC42-2889-6D60-214AC4E4F5B0}"/>
              </a:ext>
            </a:extLst>
          </p:cNvPr>
          <p:cNvSpPr/>
          <p:nvPr/>
        </p:nvSpPr>
        <p:spPr>
          <a:xfrm flipV="1">
            <a:off x="4947232" y="5162283"/>
            <a:ext cx="5301668" cy="1643205"/>
          </a:xfrm>
          <a:prstGeom prst="cloudCallout">
            <a:avLst>
              <a:gd name="adj1" fmla="val -54962"/>
              <a:gd name="adj2" fmla="val 279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704A1-0150-B514-E300-C54F3E2679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195" y="3237598"/>
            <a:ext cx="1360888" cy="1527656"/>
          </a:xfrm>
          <a:prstGeom prst="rect">
            <a:avLst/>
          </a:prstGeom>
        </p:spPr>
      </p:pic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6AF5BD83-345F-E9CF-65E9-14C0B9C0F292}"/>
              </a:ext>
            </a:extLst>
          </p:cNvPr>
          <p:cNvSpPr/>
          <p:nvPr/>
        </p:nvSpPr>
        <p:spPr>
          <a:xfrm>
            <a:off x="12297781" y="-1051799"/>
            <a:ext cx="3325265" cy="141692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FE727-C75A-7897-5F46-5B4E660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  <a:ea typeface="+mn-ea"/>
                <a:cs typeface="+mn-cs"/>
              </a:rPr>
              <a:t>Trust Issues with Deep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1DF77-FFDC-051E-62CE-A7F3A014E8A9}"/>
              </a:ext>
            </a:extLst>
          </p:cNvPr>
          <p:cNvSpPr txBox="1"/>
          <p:nvPr/>
        </p:nvSpPr>
        <p:spPr>
          <a:xfrm>
            <a:off x="8188336" y="1755529"/>
            <a:ext cx="332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Fully transparent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85CEA-7848-DE26-6737-64B071E7D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8513" y="4860161"/>
            <a:ext cx="2042331" cy="1531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946EB4-6AAF-F50B-7BD7-BA2C3A5A4C40}"/>
              </a:ext>
            </a:extLst>
          </p:cNvPr>
          <p:cNvSpPr txBox="1"/>
          <p:nvPr/>
        </p:nvSpPr>
        <p:spPr>
          <a:xfrm>
            <a:off x="5230602" y="4720776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Model developer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7FC1BB-6922-CB71-DD67-27A28752F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595" y="2166292"/>
            <a:ext cx="2120896" cy="1193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B5953A-4FB3-A5D7-1F0F-CA3C7026DBD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65650" y="3814766"/>
            <a:ext cx="1897700" cy="1897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364DAA-1782-B11F-1C33-6750F0E365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527" y="1690689"/>
            <a:ext cx="1738312" cy="173831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28461E8-47E6-2CD1-1490-8232E58DE672}"/>
              </a:ext>
            </a:extLst>
          </p:cNvPr>
          <p:cNvSpPr txBox="1"/>
          <p:nvPr/>
        </p:nvSpPr>
        <p:spPr>
          <a:xfrm>
            <a:off x="271475" y="5721247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Product manager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05A27A-73F8-5632-2B7B-93BB1A5D911A}"/>
              </a:ext>
            </a:extLst>
          </p:cNvPr>
          <p:cNvSpPr txBox="1"/>
          <p:nvPr/>
        </p:nvSpPr>
        <p:spPr>
          <a:xfrm>
            <a:off x="569843" y="3177677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Lawyers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5F176-F774-640E-43BD-0C97BCCC99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767" y="4674321"/>
            <a:ext cx="1532899" cy="1479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58469C-4968-459C-AE40-48615AF0634F}"/>
              </a:ext>
            </a:extLst>
          </p:cNvPr>
          <p:cNvSpPr txBox="1"/>
          <p:nvPr/>
        </p:nvSpPr>
        <p:spPr>
          <a:xfrm>
            <a:off x="2596704" y="6110900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Customer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64DA7-F79C-FE1D-AD4A-8C46D1AE6115}"/>
              </a:ext>
            </a:extLst>
          </p:cNvPr>
          <p:cNvSpPr txBox="1"/>
          <p:nvPr/>
        </p:nvSpPr>
        <p:spPr>
          <a:xfrm>
            <a:off x="12456711" y="-882007"/>
            <a:ext cx="30319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Any legal </a:t>
            </a:r>
            <a:r>
              <a:rPr lang="en-US" b="1"/>
              <a:t>risks</a:t>
            </a:r>
            <a:r>
              <a:rPr lang="en-US"/>
              <a:t>?</a:t>
            </a:r>
          </a:p>
          <a:p>
            <a:pPr algn="ctr"/>
            <a:r>
              <a:rPr lang="en-US"/>
              <a:t>Will anyone feel </a:t>
            </a:r>
            <a:r>
              <a:rPr lang="en-US" b="1"/>
              <a:t>dissatisfied</a:t>
            </a:r>
            <a:r>
              <a:rPr lang="en-US"/>
              <a:t>?</a:t>
            </a:r>
          </a:p>
          <a:p>
            <a:pPr algn="ctr"/>
            <a:r>
              <a:rPr lang="en-US"/>
              <a:t>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AD5268-D7D9-8BED-87D8-4E4637FF50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722" y="2156978"/>
            <a:ext cx="1338688" cy="14104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DF539E-2765-37FE-9894-57EB36B0013C}"/>
              </a:ext>
            </a:extLst>
          </p:cNvPr>
          <p:cNvSpPr txBox="1"/>
          <p:nvPr/>
        </p:nvSpPr>
        <p:spPr>
          <a:xfrm>
            <a:off x="2252542" y="3458752"/>
            <a:ext cx="3325265" cy="17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Value others’ influence and voice</a:t>
            </a:r>
          </a:p>
          <a:p>
            <a:pPr algn="ctr">
              <a:spcBef>
                <a:spcPts val="6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Open to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criticisms</a:t>
            </a:r>
          </a:p>
          <a:p>
            <a:pPr algn="ctr">
              <a:spcBef>
                <a:spcPts val="600"/>
              </a:spcBef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364DE7-C428-0975-8758-89E9E3459ABF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248E80-41C4-14AC-55FD-421685911F94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F7AA04-CEBD-0F2A-78EE-C00B19F87EA3}"/>
              </a:ext>
            </a:extLst>
          </p:cNvPr>
          <p:cNvSpPr txBox="1"/>
          <p:nvPr/>
        </p:nvSpPr>
        <p:spPr>
          <a:xfrm>
            <a:off x="3236800" y="3392729"/>
            <a:ext cx="56668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Mutual understanding between models and humans?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CB0F0-AACB-A8C5-7953-F83FE12EFE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4294" y="1462502"/>
            <a:ext cx="1441412" cy="14414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DF3B0-51FA-EA44-D094-0F631A2B2433}"/>
              </a:ext>
            </a:extLst>
          </p:cNvPr>
          <p:cNvSpPr txBox="1"/>
          <p:nvPr/>
        </p:nvSpPr>
        <p:spPr>
          <a:xfrm>
            <a:off x="3107967" y="2856448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DAB93-D3B7-9184-4A4E-4E87EC36152C}"/>
              </a:ext>
            </a:extLst>
          </p:cNvPr>
          <p:cNvSpPr txBox="1"/>
          <p:nvPr/>
        </p:nvSpPr>
        <p:spPr>
          <a:xfrm>
            <a:off x="5327083" y="5424871"/>
            <a:ext cx="458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is the </a:t>
            </a:r>
            <a:r>
              <a:rPr lang="en-US" b="1" dirty="0"/>
              <a:t>working mechanism</a:t>
            </a:r>
            <a:r>
              <a:rPr lang="en-US" dirty="0"/>
              <a:t>?</a:t>
            </a:r>
          </a:p>
          <a:p>
            <a:pPr algn="ctr"/>
            <a:r>
              <a:rPr lang="en-US" dirty="0"/>
              <a:t>Any </a:t>
            </a:r>
            <a:r>
              <a:rPr lang="en-US" b="1" dirty="0"/>
              <a:t>serious unknown issues</a:t>
            </a:r>
            <a:r>
              <a:rPr lang="en-US" dirty="0"/>
              <a:t>?</a:t>
            </a:r>
          </a:p>
          <a:p>
            <a:pPr algn="ctr"/>
            <a:r>
              <a:rPr lang="en-US" dirty="0"/>
              <a:t>Performance aligns with </a:t>
            </a:r>
            <a:r>
              <a:rPr lang="en-US" b="1" dirty="0"/>
              <a:t>real user satisfaction</a:t>
            </a:r>
            <a:r>
              <a:rPr lang="en-US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00A8DC-41BE-9547-B3EA-C0B7B03ACEE3}"/>
              </a:ext>
            </a:extLst>
          </p:cNvPr>
          <p:cNvSpPr txBox="1"/>
          <p:nvPr/>
        </p:nvSpPr>
        <p:spPr>
          <a:xfrm>
            <a:off x="3921220" y="6217991"/>
            <a:ext cx="7459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to </a:t>
            </a:r>
            <a:r>
              <a:rPr lang="en-US" b="1" dirty="0"/>
              <a:t>integrate user feedback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3324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E2069D8A-62C9-0589-4834-0676503B7815}"/>
              </a:ext>
            </a:extLst>
          </p:cNvPr>
          <p:cNvSpPr/>
          <p:nvPr/>
        </p:nvSpPr>
        <p:spPr>
          <a:xfrm>
            <a:off x="6600304" y="1386019"/>
            <a:ext cx="4972769" cy="2359940"/>
          </a:xfrm>
          <a:prstGeom prst="wedgeRoundRectCallout">
            <a:avLst>
              <a:gd name="adj1" fmla="val -81361"/>
              <a:gd name="adj2" fmla="val -1691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D1572D51-0692-13A7-007C-082392CD4099}"/>
              </a:ext>
            </a:extLst>
          </p:cNvPr>
          <p:cNvSpPr/>
          <p:nvPr/>
        </p:nvSpPr>
        <p:spPr>
          <a:xfrm>
            <a:off x="12595672" y="5291039"/>
            <a:ext cx="3028250" cy="1002399"/>
          </a:xfrm>
          <a:prstGeom prst="wedgeRoundRectCallout">
            <a:avLst>
              <a:gd name="adj1" fmla="val -10288"/>
              <a:gd name="adj2" fmla="val -7795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FFCC1-A53A-91F5-261B-24A4E170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  <a:ea typeface="+mn-ea"/>
                <a:cs typeface="+mn-cs"/>
              </a:rPr>
              <a:t>Limitation of Post-Hoc Explanations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1B1EF-B819-9D08-35BB-084E0BF85477}"/>
              </a:ext>
            </a:extLst>
          </p:cNvPr>
          <p:cNvSpPr txBox="1"/>
          <p:nvPr/>
        </p:nvSpPr>
        <p:spPr>
          <a:xfrm>
            <a:off x="-3380378" y="3034955"/>
            <a:ext cx="1664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rgbClr val="C00000"/>
                </a:solidFill>
              </a:rPr>
              <a:t>Frequency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A1C25-9079-539B-B655-539C861ECEB6}"/>
              </a:ext>
            </a:extLst>
          </p:cNvPr>
          <p:cNvSpPr txBox="1"/>
          <p:nvPr/>
        </p:nvSpPr>
        <p:spPr>
          <a:xfrm>
            <a:off x="-2852316" y="3745959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Low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F61B-5465-8F5F-D271-149D34B1118F}"/>
              </a:ext>
            </a:extLst>
          </p:cNvPr>
          <p:cNvSpPr txBox="1"/>
          <p:nvPr/>
        </p:nvSpPr>
        <p:spPr>
          <a:xfrm>
            <a:off x="-4257204" y="3578721"/>
            <a:ext cx="3031658" cy="12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/>
              <a:t>Phase II:</a:t>
            </a:r>
          </a:p>
          <a:p>
            <a:pPr algn="ctr">
              <a:lnSpc>
                <a:spcPct val="80000"/>
              </a:lnSpc>
            </a:pPr>
            <a:r>
              <a:rPr lang="en-US" sz="2400"/>
              <a:t>Occasionally One-Way Communication</a:t>
            </a:r>
          </a:p>
          <a:p>
            <a:pPr algn="ctr">
              <a:lnSpc>
                <a:spcPct val="80000"/>
              </a:lnSpc>
            </a:pPr>
            <a:endParaRPr lang="en-US" sz="240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C3E0366-6065-40A3-F372-7245BF8C7074}"/>
              </a:ext>
            </a:extLst>
          </p:cNvPr>
          <p:cNvSpPr txBox="1">
            <a:spLocks/>
          </p:cNvSpPr>
          <p:nvPr/>
        </p:nvSpPr>
        <p:spPr>
          <a:xfrm>
            <a:off x="-4395875" y="265853"/>
            <a:ext cx="303165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Sometimes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160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nderstanding the model through post-hoc explanations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36BE2C-6EEF-1073-0CE8-608FCF3E9471}"/>
              </a:ext>
            </a:extLst>
          </p:cNvPr>
          <p:cNvGrpSpPr/>
          <p:nvPr/>
        </p:nvGrpSpPr>
        <p:grpSpPr>
          <a:xfrm>
            <a:off x="2003202" y="2637174"/>
            <a:ext cx="2058211" cy="1703255"/>
            <a:chOff x="5857866" y="4474578"/>
            <a:chExt cx="2058211" cy="170325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43A70FD-A936-0D99-9D6F-87C89AC5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866" y="4644009"/>
              <a:ext cx="1891716" cy="1533824"/>
            </a:xfrm>
            <a:prstGeom prst="rect">
              <a:avLst/>
            </a:prstGeom>
          </p:spPr>
        </p:pic>
        <p:pic>
          <p:nvPicPr>
            <p:cNvPr id="25" name="Picture 24" descr="Zoom lens - Free education icons">
              <a:extLst>
                <a:ext uri="{FF2B5EF4-FFF2-40B4-BE49-F238E27FC236}">
                  <a16:creationId xmlns:a16="http://schemas.microsoft.com/office/drawing/2014/main" id="{6314EBAD-AE17-F95E-2ADF-BF474C7CA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83749" y="4474578"/>
              <a:ext cx="1232328" cy="123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FE7BF157-7692-3666-31A0-40E2D6C673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20561" y="4487278"/>
              <a:ext cx="925099" cy="7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A81A091-AECD-52E0-DF6F-D4D4E73EE09B}"/>
              </a:ext>
            </a:extLst>
          </p:cNvPr>
          <p:cNvSpPr txBox="1"/>
          <p:nvPr/>
        </p:nvSpPr>
        <p:spPr>
          <a:xfrm>
            <a:off x="1309006" y="1953094"/>
            <a:ext cx="357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Post-hoc </a:t>
            </a:r>
            <a:r>
              <a:rPr lang="en-US" altLang="zh-CN" sz="2800" dirty="0"/>
              <a:t>explanations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8E6592-A44F-BD06-0243-24AC1FD66FCD}"/>
              </a:ext>
            </a:extLst>
          </p:cNvPr>
          <p:cNvSpPr txBox="1"/>
          <p:nvPr/>
        </p:nvSpPr>
        <p:spPr>
          <a:xfrm>
            <a:off x="12507055" y="-830997"/>
            <a:ext cx="9968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400" b="1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communication capability is inherently limited</a:t>
            </a:r>
            <a:r>
              <a:rPr lang="en-US" sz="2400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by the</a:t>
            </a:r>
            <a:r>
              <a:rPr lang="en-US" altLang="zh-CN" sz="2400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ir</a:t>
            </a:r>
            <a:r>
              <a:rPr lang="en-US" sz="2400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black-box nature</a:t>
            </a:r>
          </a:p>
          <a:p>
            <a:pPr algn="ctr"/>
            <a:r>
              <a:rPr lang="en-US" altLang="zh-CN" sz="2400" i="1">
                <a:latin typeface="Calibri" panose="020F0502020204030204" pitchFamily="34" charset="0"/>
              </a:rPr>
              <a:t>To ensure close collaboration, </a:t>
            </a:r>
            <a:r>
              <a:rPr lang="en-US" sz="2400" i="1">
                <a:latin typeface="Calibri" panose="020F0502020204030204" pitchFamily="34" charset="0"/>
              </a:rPr>
              <a:t>both human and the model should change</a:t>
            </a:r>
            <a:endParaRPr lang="en-US" sz="2400" i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09A8B7-F972-03E8-51F3-C903D79D89B7}"/>
              </a:ext>
            </a:extLst>
          </p:cNvPr>
          <p:cNvSpPr txBox="1"/>
          <p:nvPr/>
        </p:nvSpPr>
        <p:spPr>
          <a:xfrm>
            <a:off x="-2944128" y="4675447"/>
            <a:ext cx="22096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Calibri" panose="020F0502020204030204" pitchFamily="34" charset="0"/>
              </a:rPr>
              <a:t>Computational cost</a:t>
            </a:r>
            <a:r>
              <a:rPr lang="en-US" sz="1400" dirty="0">
                <a:effectLst/>
                <a:latin typeface="Calibri" panose="020F0502020204030204" pitchFamily="34" charset="0"/>
              </a:rPr>
              <a:t>:  test the complex black-box model thousands of times to obtain a complete and faithful understanding</a:t>
            </a:r>
          </a:p>
          <a:p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7E2C2A-0EDF-61B2-ABEA-2A52A32D8088}"/>
              </a:ext>
            </a:extLst>
          </p:cNvPr>
          <p:cNvSpPr txBox="1"/>
          <p:nvPr/>
        </p:nvSpPr>
        <p:spPr>
          <a:xfrm>
            <a:off x="6655833" y="4232713"/>
            <a:ext cx="486170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How to integrate user feedback?</a:t>
            </a:r>
          </a:p>
          <a:p>
            <a:pPr algn="ctr"/>
            <a:r>
              <a:rPr lang="en-US" sz="2000" dirty="0">
                <a:effectLst/>
                <a:latin typeface="Calibri" panose="020F0502020204030204" pitchFamily="34" charset="0"/>
              </a:rPr>
              <a:t>No systematic method </a:t>
            </a:r>
            <a:r>
              <a:rPr lang="en-US" altLang="zh-CN" sz="2000" dirty="0">
                <a:effectLst/>
                <a:latin typeface="Calibri" panose="020F0502020204030204" pitchFamily="34" charset="0"/>
              </a:rPr>
              <a:t>for direct </a:t>
            </a:r>
            <a:r>
              <a:rPr lang="en-US" sz="2000" dirty="0">
                <a:effectLst/>
                <a:latin typeface="Calibri" panose="020F0502020204030204" pitchFamily="34" charset="0"/>
              </a:rPr>
              <a:t>control </a:t>
            </a:r>
          </a:p>
          <a:p>
            <a:pPr algn="ctr"/>
            <a:r>
              <a:rPr lang="en-US" sz="2000" dirty="0">
                <a:effectLst/>
                <a:latin typeface="Calibri" panose="020F0502020204030204" pitchFamily="34" charset="0"/>
              </a:rPr>
              <a:t>Requires model retraining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No guarantee for satisfying user needs</a:t>
            </a:r>
            <a:endParaRPr lang="en-US" sz="2000" dirty="0">
              <a:effectLst/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79CA454-D62E-3463-3FE8-D4EDB8839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9482" y="1386019"/>
            <a:ext cx="1270393" cy="1431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AED63-FAD9-C278-0526-1C1BBDD49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511" y="1223056"/>
            <a:ext cx="1925368" cy="2327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E470A-9473-D1AE-F847-4F4A88DF7487}"/>
              </a:ext>
            </a:extLst>
          </p:cNvPr>
          <p:cNvSpPr txBox="1"/>
          <p:nvPr/>
        </p:nvSpPr>
        <p:spPr>
          <a:xfrm>
            <a:off x="15216047" y="6839221"/>
            <a:ext cx="166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Quality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B9B8B-331A-A002-5521-75EC7A96446C}"/>
              </a:ext>
            </a:extLst>
          </p:cNvPr>
          <p:cNvSpPr txBox="1"/>
          <p:nvPr/>
        </p:nvSpPr>
        <p:spPr>
          <a:xfrm>
            <a:off x="13128636" y="6858000"/>
            <a:ext cx="2004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Direction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9C6F1-334E-8B65-CE21-503870D02D83}"/>
              </a:ext>
            </a:extLst>
          </p:cNvPr>
          <p:cNvSpPr txBox="1"/>
          <p:nvPr/>
        </p:nvSpPr>
        <p:spPr>
          <a:xfrm>
            <a:off x="13456858" y="7636539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Seldom</a:t>
            </a:r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5AF901-A4BC-10C5-7A3F-FF5114BEDD95}"/>
              </a:ext>
            </a:extLst>
          </p:cNvPr>
          <p:cNvSpPr txBox="1"/>
          <p:nvPr/>
        </p:nvSpPr>
        <p:spPr>
          <a:xfrm>
            <a:off x="15750218" y="767246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Medium</a:t>
            </a:r>
            <a:endParaRPr lang="en-US" sz="2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B19D36-34F2-60B5-FE25-38B51EB90A1E}"/>
              </a:ext>
            </a:extLst>
          </p:cNvPr>
          <p:cNvSpPr txBox="1"/>
          <p:nvPr/>
        </p:nvSpPr>
        <p:spPr>
          <a:xfrm>
            <a:off x="16358654" y="6547498"/>
            <a:ext cx="2585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u="none" strike="noStrike" baseline="0">
                <a:latin typeface="AdvPS405B6"/>
              </a:rPr>
              <a:t>C</a:t>
            </a:r>
            <a:r>
              <a:rPr lang="en-US" sz="1800" b="0" i="0" u="none" strike="noStrike" baseline="0">
                <a:latin typeface="AdvPS405B6"/>
              </a:rPr>
              <a:t>redible</a:t>
            </a:r>
          </a:p>
          <a:p>
            <a:pPr algn="ctr"/>
            <a:r>
              <a:rPr lang="en-US">
                <a:latin typeface="AdvPS405B6"/>
              </a:rPr>
              <a:t>U</a:t>
            </a:r>
            <a:r>
              <a:rPr lang="en-US" sz="1800" b="0" i="0" u="none" strike="noStrike" baseline="0">
                <a:latin typeface="AdvPS405B6"/>
              </a:rPr>
              <a:t>nderstandable</a:t>
            </a:r>
          </a:p>
          <a:p>
            <a:pPr algn="ctr"/>
            <a:r>
              <a:rPr lang="en-US" sz="1800" b="0" i="0" u="none" strike="noStrike" baseline="0">
                <a:latin typeface="AdvPS405B6"/>
              </a:rPr>
              <a:t>Relevant</a:t>
            </a:r>
            <a:endParaRPr lang="en-US">
              <a:latin typeface="AdvPS405B6"/>
            </a:endParaRPr>
          </a:p>
          <a:p>
            <a:pPr algn="ctr"/>
            <a:r>
              <a:rPr lang="en-US" altLang="zh-CN" sz="1800" b="0" i="0" u="none" strike="noStrike" baseline="0">
                <a:latin typeface="AdvPS405B6"/>
              </a:rPr>
              <a:t>U</a:t>
            </a:r>
            <a:r>
              <a:rPr lang="en-US" sz="1800" b="0" i="0" u="none" strike="noStrike" baseline="0">
                <a:latin typeface="AdvPS405B6"/>
              </a:rPr>
              <a:t>seful </a:t>
            </a:r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16E73CDE-0131-E5EB-0999-EB54BAD2DB5D}"/>
              </a:ext>
            </a:extLst>
          </p:cNvPr>
          <p:cNvSpPr/>
          <p:nvPr/>
        </p:nvSpPr>
        <p:spPr>
          <a:xfrm>
            <a:off x="16586576" y="6537379"/>
            <a:ext cx="259785" cy="11594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DC2484-E465-0768-FB1C-4033E8CA31D3}"/>
              </a:ext>
            </a:extLst>
          </p:cNvPr>
          <p:cNvSpPr txBox="1"/>
          <p:nvPr/>
        </p:nvSpPr>
        <p:spPr>
          <a:xfrm>
            <a:off x="12963796" y="6858000"/>
            <a:ext cx="568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Bi-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10B8B-8FC5-844C-8E97-BAB73EE6B54D}"/>
              </a:ext>
            </a:extLst>
          </p:cNvPr>
          <p:cNvSpPr txBox="1"/>
          <p:nvPr/>
        </p:nvSpPr>
        <p:spPr>
          <a:xfrm>
            <a:off x="351475" y="6338700"/>
            <a:ext cx="1164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[1] Stop Explaining Black Box Machine Learning Models for High Stakes Decisions and Use Interpretable Models Instead, Nature Machine Intelligence, 2019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Human Factors in Model Interpretability: Industry Practices, Challenges, and Needs, ACM HCI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D70F-82E5-CE5A-5837-33FBB3D37A07}"/>
              </a:ext>
            </a:extLst>
          </p:cNvPr>
          <p:cNvSpPr txBox="1"/>
          <p:nvPr/>
        </p:nvSpPr>
        <p:spPr>
          <a:xfrm>
            <a:off x="-5308711" y="5835272"/>
            <a:ext cx="29963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/>
              <a:t>Can be easily applied to explain any trained model</a:t>
            </a:r>
          </a:p>
        </p:txBody>
      </p:sp>
      <p:pic>
        <p:nvPicPr>
          <p:cNvPr id="14" name="Picture 13" descr="Zoom lens - Free education icons">
            <a:extLst>
              <a:ext uri="{FF2B5EF4-FFF2-40B4-BE49-F238E27FC236}">
                <a16:creationId xmlns:a16="http://schemas.microsoft.com/office/drawing/2014/main" id="{1309F1EC-202B-1656-1E47-4816BC27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81778" y="3277553"/>
            <a:ext cx="1232328" cy="12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4E23F46-264D-78F7-485A-4F7CBEC463E0}"/>
              </a:ext>
            </a:extLst>
          </p:cNvPr>
          <p:cNvGrpSpPr/>
          <p:nvPr/>
        </p:nvGrpSpPr>
        <p:grpSpPr>
          <a:xfrm>
            <a:off x="5306677" y="1474939"/>
            <a:ext cx="7438386" cy="2129674"/>
            <a:chOff x="4055433" y="1583916"/>
            <a:chExt cx="7438386" cy="212967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C27899-7828-153C-E90E-56B2E59E9CD0}"/>
                </a:ext>
              </a:extLst>
            </p:cNvPr>
            <p:cNvSpPr txBox="1"/>
            <p:nvPr/>
          </p:nvSpPr>
          <p:spPr>
            <a:xfrm>
              <a:off x="4055433" y="1583916"/>
              <a:ext cx="7438386" cy="20005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</a:rPr>
                <a:t>Can we trust the explanations?</a:t>
              </a:r>
              <a:endParaRPr lang="en-US" sz="2400" dirty="0">
                <a:effectLst/>
                <a:latin typeface="Calibri" panose="020F0502020204030204" pitchFamily="34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0E9837-E251-5D99-F59D-18534F48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5003" y="1988075"/>
              <a:ext cx="1418816" cy="1150392"/>
            </a:xfrm>
            <a:prstGeom prst="rect">
              <a:avLst/>
            </a:prstGeom>
            <a:grpFill/>
          </p:spPr>
        </p:pic>
        <p:pic>
          <p:nvPicPr>
            <p:cNvPr id="17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8B41F48D-6948-6B7A-CF8C-F63C90EC2B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89276" y="2070509"/>
              <a:ext cx="925099" cy="797158"/>
            </a:xfrm>
            <a:prstGeom prst="rect">
              <a:avLst/>
            </a:prstGeom>
            <a:grp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2464BC0-F59C-EC65-0F35-4C5E43D9E62A}"/>
                    </a:ext>
                  </a:extLst>
                </p:cNvPr>
                <p:cNvSpPr txBox="1"/>
                <p:nvPr/>
              </p:nvSpPr>
              <p:spPr>
                <a:xfrm>
                  <a:off x="7495559" y="2260575"/>
                  <a:ext cx="609600" cy="49244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2464BC0-F59C-EC65-0F35-4C5E43D9E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59" y="2260575"/>
                  <a:ext cx="609600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57E0FD-3550-EA5F-F385-E3937649996C}"/>
                </a:ext>
              </a:extLst>
            </p:cNvPr>
            <p:cNvSpPr txBox="1"/>
            <p:nvPr/>
          </p:nvSpPr>
          <p:spPr>
            <a:xfrm>
              <a:off x="5727609" y="3033249"/>
              <a:ext cx="4094035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Always an approximation [1]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BE6359-CF72-6BDB-5178-D19D091B6B1D}"/>
                </a:ext>
              </a:extLst>
            </p:cNvPr>
            <p:cNvSpPr txBox="1"/>
            <p:nvPr/>
          </p:nvSpPr>
          <p:spPr>
            <a:xfrm>
              <a:off x="5238839" y="3313480"/>
              <a:ext cx="5082990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 “General uneasiness” of practitioners [2]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9B9B30E-AB51-D5FA-0D8F-4CAE8F0F114E}"/>
              </a:ext>
            </a:extLst>
          </p:cNvPr>
          <p:cNvSpPr txBox="1"/>
          <p:nvPr/>
        </p:nvSpPr>
        <p:spPr>
          <a:xfrm>
            <a:off x="16974111" y="4692487"/>
            <a:ext cx="3382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“... it’s an attempt to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make an estimate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. So, it’s making a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marginal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 claim in most cases.”</a:t>
            </a:r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50C652C-CC54-9A1E-4C43-EBDED7E66C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86416" y="3909466"/>
            <a:ext cx="970201" cy="108909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B7DA03-7EAC-7903-20C9-7EAF5F2A89EA}"/>
              </a:ext>
            </a:extLst>
          </p:cNvPr>
          <p:cNvSpPr txBox="1"/>
          <p:nvPr/>
        </p:nvSpPr>
        <p:spPr>
          <a:xfrm>
            <a:off x="13014857" y="3512757"/>
            <a:ext cx="2113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Practitioner 9 in [2]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02776-A780-4578-6FD1-082578C75D63}"/>
              </a:ext>
            </a:extLst>
          </p:cNvPr>
          <p:cNvSpPr txBox="1"/>
          <p:nvPr/>
        </p:nvSpPr>
        <p:spPr>
          <a:xfrm>
            <a:off x="1189311" y="5849167"/>
            <a:ext cx="996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</a:rPr>
              <a:t>Both humans and models should </a:t>
            </a:r>
            <a:r>
              <a:rPr lang="en-US" altLang="zh-CN" sz="2400" i="1" dirty="0">
                <a:latin typeface="Calibri" panose="020F0502020204030204" pitchFamily="34" charset="0"/>
              </a:rPr>
              <a:t>make effort to improve</a:t>
            </a:r>
            <a:endParaRPr lang="en-US" sz="2400" i="1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D150290-B879-E126-B990-2EB75C3838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3593" y="2766218"/>
            <a:ext cx="1180857" cy="1325563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AE5E06-45E8-303E-55F1-CE8833AC528B}"/>
              </a:ext>
            </a:extLst>
          </p:cNvPr>
          <p:cNvCxnSpPr>
            <a:cxnSpLocks/>
          </p:cNvCxnSpPr>
          <p:nvPr/>
        </p:nvCxnSpPr>
        <p:spPr>
          <a:xfrm>
            <a:off x="3556000" y="3201682"/>
            <a:ext cx="1727593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3BB0FAA-0569-6A52-424A-82221BD70481}"/>
              </a:ext>
            </a:extLst>
          </p:cNvPr>
          <p:cNvSpPr txBox="1"/>
          <p:nvPr/>
        </p:nvSpPr>
        <p:spPr>
          <a:xfrm>
            <a:off x="3874602" y="2645528"/>
            <a:ext cx="1075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Trust?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612EBA5-CE92-E8F9-313C-17C124ACD2F6}"/>
              </a:ext>
            </a:extLst>
          </p:cNvPr>
          <p:cNvCxnSpPr>
            <a:cxnSpLocks/>
          </p:cNvCxnSpPr>
          <p:nvPr/>
        </p:nvCxnSpPr>
        <p:spPr>
          <a:xfrm flipH="1">
            <a:off x="3445249" y="3963542"/>
            <a:ext cx="176890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28DC6CF-8C48-E6FB-A420-53D3A4AB4259}"/>
              </a:ext>
            </a:extLst>
          </p:cNvPr>
          <p:cNvSpPr txBox="1"/>
          <p:nvPr/>
        </p:nvSpPr>
        <p:spPr>
          <a:xfrm>
            <a:off x="3586420" y="4000648"/>
            <a:ext cx="1732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Feedback</a:t>
            </a:r>
            <a:r>
              <a:rPr lang="en-US" sz="2800" dirty="0"/>
              <a:t>?</a:t>
            </a: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0A834082-28C2-24FB-ADD5-52E5F21B3EA6}"/>
              </a:ext>
            </a:extLst>
          </p:cNvPr>
          <p:cNvSpPr/>
          <p:nvPr/>
        </p:nvSpPr>
        <p:spPr>
          <a:xfrm>
            <a:off x="6600304" y="4115290"/>
            <a:ext cx="4972770" cy="1648287"/>
          </a:xfrm>
          <a:prstGeom prst="wedgeRoundRectCallout">
            <a:avLst>
              <a:gd name="adj1" fmla="val -74434"/>
              <a:gd name="adj2" fmla="val -33832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93942-83D5-824F-9D17-C854DF11126B}"/>
              </a:ext>
            </a:extLst>
          </p:cNvPr>
          <p:cNvSpPr txBox="1"/>
          <p:nvPr/>
        </p:nvSpPr>
        <p:spPr>
          <a:xfrm>
            <a:off x="1645115" y="4470852"/>
            <a:ext cx="2790225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/>
              <a:t>Interpret a black-box model after it has been trained</a:t>
            </a:r>
          </a:p>
        </p:txBody>
      </p:sp>
    </p:spTree>
    <p:extLst>
      <p:ext uri="{BB962C8B-B14F-4D97-AF65-F5344CB8AC3E}">
        <p14:creationId xmlns:p14="http://schemas.microsoft.com/office/powerpoint/2010/main" val="6523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A77A77-E947-A5C4-6BC2-1C8E892B9642}"/>
              </a:ext>
            </a:extLst>
          </p:cNvPr>
          <p:cNvSpPr/>
          <p:nvPr/>
        </p:nvSpPr>
        <p:spPr>
          <a:xfrm>
            <a:off x="689263" y="2044372"/>
            <a:ext cx="3048000" cy="14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BE18E-52F9-8BDC-C85A-E7B62F14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593" cy="1325563"/>
          </a:xfrm>
        </p:spPr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Our Method: </a:t>
            </a: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9212A-442E-C54F-C861-1D44AED07F23}"/>
              </a:ext>
            </a:extLst>
          </p:cNvPr>
          <p:cNvSpPr txBox="1"/>
          <p:nvPr/>
        </p:nvSpPr>
        <p:spPr>
          <a:xfrm>
            <a:off x="838199" y="196856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800" dirty="0"/>
              <a:t>elf-</a:t>
            </a:r>
          </a:p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4800" dirty="0"/>
              <a:t>xplaining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with</a:t>
            </a:r>
          </a:p>
          <a:p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LO</a:t>
            </a:r>
            <a:r>
              <a:rPr lang="en-US" sz="4800" dirty="0" err="1"/>
              <a:t>gic</a:t>
            </a:r>
            <a:r>
              <a:rPr lang="en-US" sz="4800" dirty="0"/>
              <a:t> rule</a:t>
            </a:r>
          </a:p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4800" dirty="0"/>
              <a:t>easoning</a:t>
            </a:r>
          </a:p>
          <a:p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03780-8792-79E3-2CDE-480454C581CA}"/>
              </a:ext>
            </a:extLst>
          </p:cNvPr>
          <p:cNvSpPr txBox="1"/>
          <p:nvPr/>
        </p:nvSpPr>
        <p:spPr>
          <a:xfrm>
            <a:off x="-7406509" y="4042011"/>
            <a:ext cx="4813738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sz="2800"/>
              <a:t>Upgrade a given deep model to a self-explaining version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F8F30-D81C-D7E4-EEFE-9607C35BE285}"/>
              </a:ext>
            </a:extLst>
          </p:cNvPr>
          <p:cNvSpPr txBox="1"/>
          <p:nvPr/>
        </p:nvSpPr>
        <p:spPr>
          <a:xfrm>
            <a:off x="16462322" y="5199333"/>
            <a:ext cx="6283050" cy="119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Familiar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Robust to noise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000"/>
              <a:t>Logic rules possess the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4B31E-94EC-78F9-1F14-1B9A77CD92F7}"/>
              </a:ext>
            </a:extLst>
          </p:cNvPr>
          <p:cNvSpPr txBox="1"/>
          <p:nvPr/>
        </p:nvSpPr>
        <p:spPr>
          <a:xfrm>
            <a:off x="13069137" y="2373743"/>
            <a:ext cx="481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trust issues: the model explains itself</a:t>
            </a:r>
          </a:p>
          <a:p>
            <a:r>
              <a:rPr lang="en-US" dirty="0"/>
              <a:t>Steerable: we can easily control the model by treating the explanations as handles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Human understandable: predict according to human logic, ensure that the humans are on the same page with the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0F36E-8245-690F-EB2F-9FADF15ACBD7}"/>
              </a:ext>
            </a:extLst>
          </p:cNvPr>
          <p:cNvSpPr txBox="1"/>
          <p:nvPr/>
        </p:nvSpPr>
        <p:spPr>
          <a:xfrm>
            <a:off x="14024280" y="5605671"/>
            <a:ext cx="5885329" cy="137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Advantages in terms of communication</a:t>
            </a:r>
          </a:p>
          <a:p>
            <a:pPr marL="5715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Once the model is </a:t>
            </a:r>
            <a:r>
              <a:rPr lang="en-US" altLang="zh-CN" sz="2000"/>
              <a:t>upgraded</a:t>
            </a:r>
            <a:r>
              <a:rPr lang="en-US" sz="2000"/>
              <a:t>, the </a:t>
            </a:r>
            <a:r>
              <a:rPr lang="en-US" sz="2000" b="1"/>
              <a:t>bi-direction communication </a:t>
            </a:r>
            <a:r>
              <a:rPr lang="en-US" altLang="zh-CN" sz="2000" b="1"/>
              <a:t>highway is built</a:t>
            </a:r>
            <a:r>
              <a:rPr lang="en-US" altLang="zh-CN" sz="2000"/>
              <a:t>, and we can leverage it freely</a:t>
            </a:r>
          </a:p>
          <a:p>
            <a:pPr marL="5715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A</a:t>
            </a:r>
            <a:r>
              <a:rPr lang="en-US" sz="2000"/>
              <a:t>utomatically achieve high human precision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D7EB54-AEC7-157F-2104-F780A96784E8}"/>
              </a:ext>
            </a:extLst>
          </p:cNvPr>
          <p:cNvSpPr txBox="1"/>
          <p:nvPr/>
        </p:nvSpPr>
        <p:spPr>
          <a:xfrm>
            <a:off x="13546283" y="1022445"/>
            <a:ext cx="8943108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1800"/>
              <a:t>Upgrade a given deep model to a self-explaining version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C3078B-ACE7-EAA6-F6BD-7EBC3AC0C695}"/>
              </a:ext>
            </a:extLst>
          </p:cNvPr>
          <p:cNvSpPr txBox="1"/>
          <p:nvPr/>
        </p:nvSpPr>
        <p:spPr>
          <a:xfrm>
            <a:off x="5392176" y="4341230"/>
            <a:ext cx="7253462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800" b="1" dirty="0"/>
              <a:t>Trust</a:t>
            </a:r>
            <a:r>
              <a:rPr lang="en-US" sz="2800" dirty="0"/>
              <a:t>: explanations </a:t>
            </a:r>
            <a:r>
              <a:rPr lang="en-US" sz="2800" b="1" dirty="0"/>
              <a:t>faithful</a:t>
            </a:r>
            <a:r>
              <a:rPr lang="en-US" sz="2800" dirty="0"/>
              <a:t> to the model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30666-3A7F-1D0C-6E25-C4D38BAC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4910" y="4909295"/>
            <a:ext cx="741432" cy="7414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B5B3DF-0D10-CF7B-95C7-B5393404523E}"/>
              </a:ext>
            </a:extLst>
          </p:cNvPr>
          <p:cNvSpPr txBox="1">
            <a:spLocks/>
          </p:cNvSpPr>
          <p:nvPr/>
        </p:nvSpPr>
        <p:spPr>
          <a:xfrm>
            <a:off x="235526" y="6109085"/>
            <a:ext cx="11182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>
                <a:latin typeface="+mn-lt"/>
                <a:ea typeface="+mn-ea"/>
                <a:cs typeface="+mn-cs"/>
              </a:rPr>
              <a:t>Self-explaining deep models with logic rule reasoning, </a:t>
            </a:r>
            <a:r>
              <a:rPr lang="en-US" sz="1600" err="1">
                <a:latin typeface="+mn-lt"/>
                <a:ea typeface="+mn-ea"/>
                <a:cs typeface="+mn-cs"/>
              </a:rPr>
              <a:t>Arxiv</a:t>
            </a:r>
            <a:r>
              <a:rPr lang="en-US" sz="1600">
                <a:latin typeface="+mn-lt"/>
                <a:ea typeface="+mn-ea"/>
                <a:cs typeface="+mn-cs"/>
              </a:rPr>
              <a:t>, 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F68978-527D-60FA-7F2C-824B5FB7D69E}"/>
              </a:ext>
            </a:extLst>
          </p:cNvPr>
          <p:cNvSpPr txBox="1"/>
          <p:nvPr/>
        </p:nvSpPr>
        <p:spPr>
          <a:xfrm>
            <a:off x="12909779" y="1330209"/>
            <a:ext cx="908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Trust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EA027-BEB2-E1DA-5289-48CCEAE03EB8}"/>
              </a:ext>
            </a:extLst>
          </p:cNvPr>
          <p:cNvSpPr txBox="1"/>
          <p:nvPr/>
        </p:nvSpPr>
        <p:spPr>
          <a:xfrm>
            <a:off x="12733673" y="4620649"/>
            <a:ext cx="126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Control</a:t>
            </a:r>
            <a:endParaRPr lang="en-US" sz="28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D1B268C-6620-18E5-4DF4-C6B63CA602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94414" y="197888"/>
            <a:ext cx="1968560" cy="19685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E49179B-8750-43CA-D257-C9CD904C00C2}"/>
              </a:ext>
            </a:extLst>
          </p:cNvPr>
          <p:cNvSpPr txBox="1"/>
          <p:nvPr/>
        </p:nvSpPr>
        <p:spPr>
          <a:xfrm>
            <a:off x="3794335" y="3443599"/>
            <a:ext cx="8435626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2800" dirty="0"/>
              <a:t>Lays the </a:t>
            </a:r>
            <a:r>
              <a:rPr lang="en-US" altLang="zh-CN" sz="2800" b="1" dirty="0"/>
              <a:t>foundation</a:t>
            </a:r>
            <a:r>
              <a:rPr lang="en-US" altLang="zh-CN" sz="2800" dirty="0"/>
              <a:t> for close collaboration</a:t>
            </a:r>
            <a:endParaRPr lang="en-US" sz="28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1242D3B-1DA5-67C6-10F3-60B2B931D1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9596" y="3499111"/>
            <a:ext cx="1876067" cy="18760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50DF91-B5D3-EE30-E90A-AF4822FFCA57}"/>
              </a:ext>
            </a:extLst>
          </p:cNvPr>
          <p:cNvGrpSpPr/>
          <p:nvPr/>
        </p:nvGrpSpPr>
        <p:grpSpPr>
          <a:xfrm>
            <a:off x="4104089" y="615577"/>
            <a:ext cx="7510792" cy="2661510"/>
            <a:chOff x="4104089" y="615577"/>
            <a:chExt cx="7510792" cy="26615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696EE7-5246-AED6-3909-2CCFC08DA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72138" y="615577"/>
              <a:ext cx="1876067" cy="187606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EB445D-0ABC-17C8-E7F6-2D16B5B8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4089" y="1738801"/>
              <a:ext cx="1891716" cy="15338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930F9E-4C6F-BFAF-B5EA-0B9350D7A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24950" y="1591819"/>
              <a:ext cx="1822142" cy="168526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7F3E4A-27EF-CD33-3766-D85E2A45E276}"/>
                </a:ext>
              </a:extLst>
            </p:cNvPr>
            <p:cNvSpPr txBox="1"/>
            <p:nvPr/>
          </p:nvSpPr>
          <p:spPr>
            <a:xfrm>
              <a:off x="5464879" y="1978627"/>
              <a:ext cx="1660071" cy="44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lvl="1" algn="ctr">
                <a:lnSpc>
                  <a:spcPct val="80000"/>
                </a:lnSpc>
                <a:spcBef>
                  <a:spcPts val="1000"/>
                </a:spcBef>
              </a:pPr>
              <a:r>
                <a:rPr lang="en-US" sz="2800"/>
                <a:t>Upgrade</a:t>
              </a:r>
            </a:p>
          </p:txBody>
        </p:sp>
        <p:pic>
          <p:nvPicPr>
            <p:cNvPr id="19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C27EBBE4-2E18-EC5E-533B-332F872159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53222" y="1591819"/>
              <a:ext cx="1201061" cy="1034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06989D1-FA9A-00F0-BB26-46BFF876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53993" y="1543485"/>
              <a:ext cx="1360888" cy="1527656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436F4FF-226B-85D8-4271-7DAB501D0D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4792" y="2377192"/>
              <a:ext cx="1797862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224D23F-E0D4-FCE9-F2CE-B3E35A8994AD}"/>
                </a:ext>
              </a:extLst>
            </p:cNvPr>
            <p:cNvCxnSpPr>
              <a:cxnSpLocks/>
            </p:cNvCxnSpPr>
            <p:nvPr/>
          </p:nvCxnSpPr>
          <p:spPr>
            <a:xfrm>
              <a:off x="5802804" y="2519982"/>
              <a:ext cx="1322146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C0D110-0369-A7B9-F3AA-2999A02937B8}"/>
                </a:ext>
              </a:extLst>
            </p:cNvPr>
            <p:cNvCxnSpPr>
              <a:cxnSpLocks/>
            </p:cNvCxnSpPr>
            <p:nvPr/>
          </p:nvCxnSpPr>
          <p:spPr>
            <a:xfrm>
              <a:off x="8437690" y="2021317"/>
              <a:ext cx="1744964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6E4E3F8-8AEE-5591-8789-5E580D552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76048" y="2451557"/>
              <a:ext cx="741432" cy="74143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9248661-4040-DB5B-1830-4686093ED84C}"/>
              </a:ext>
            </a:extLst>
          </p:cNvPr>
          <p:cNvSpPr txBox="1"/>
          <p:nvPr/>
        </p:nvSpPr>
        <p:spPr>
          <a:xfrm>
            <a:off x="5237495" y="5058660"/>
            <a:ext cx="10095753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altLang="zh-CN" sz="2800" b="1" dirty="0"/>
              <a:t>Feedback</a:t>
            </a:r>
            <a:r>
              <a:rPr lang="en-US" altLang="zh-CN" sz="2800" dirty="0"/>
              <a:t>: explanations as </a:t>
            </a:r>
            <a:r>
              <a:rPr lang="en-US" altLang="zh-CN" sz="2800" b="1" dirty="0"/>
              <a:t>handle</a:t>
            </a:r>
            <a:r>
              <a:rPr lang="en-US" altLang="zh-CN" sz="2800" dirty="0"/>
              <a:t> for control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19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A77A77-E947-A5C4-6BC2-1C8E892B9642}"/>
              </a:ext>
            </a:extLst>
          </p:cNvPr>
          <p:cNvSpPr/>
          <p:nvPr/>
        </p:nvSpPr>
        <p:spPr>
          <a:xfrm>
            <a:off x="689263" y="2044372"/>
            <a:ext cx="3048000" cy="14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BE18E-52F9-8BDC-C85A-E7B62F14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593" cy="1325563"/>
          </a:xfrm>
        </p:spPr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Our Method: </a:t>
            </a: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9212A-442E-C54F-C861-1D44AED07F23}"/>
              </a:ext>
            </a:extLst>
          </p:cNvPr>
          <p:cNvSpPr txBox="1"/>
          <p:nvPr/>
        </p:nvSpPr>
        <p:spPr>
          <a:xfrm>
            <a:off x="838199" y="196856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800"/>
              <a:t>elf-</a:t>
            </a:r>
          </a:p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4800"/>
              <a:t>xplaining</a:t>
            </a:r>
          </a:p>
          <a:p>
            <a:r>
              <a:rPr lang="en-US" sz="4800">
                <a:solidFill>
                  <a:schemeClr val="bg2">
                    <a:lumMod val="90000"/>
                  </a:schemeClr>
                </a:solidFill>
              </a:rPr>
              <a:t>with</a:t>
            </a:r>
          </a:p>
          <a:p>
            <a:r>
              <a:rPr lang="en-US" sz="4800" b="1" err="1">
                <a:solidFill>
                  <a:schemeClr val="accent1">
                    <a:lumMod val="75000"/>
                  </a:schemeClr>
                </a:solidFill>
              </a:rPr>
              <a:t>LO</a:t>
            </a:r>
            <a:r>
              <a:rPr lang="en-US" sz="4800" err="1"/>
              <a:t>gic</a:t>
            </a:r>
            <a:r>
              <a:rPr lang="en-US" sz="4800"/>
              <a:t> rule</a:t>
            </a:r>
          </a:p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4800"/>
              <a:t>easoning</a:t>
            </a:r>
          </a:p>
          <a:p>
            <a:endParaRPr lang="en-US" sz="4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A04CC1-E48C-C887-0950-592B920F2B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975" y="2400830"/>
            <a:ext cx="1822142" cy="1685268"/>
          </a:xfrm>
          <a:prstGeom prst="rect">
            <a:avLst/>
          </a:prstGeom>
        </p:spPr>
      </p:pic>
      <p:pic>
        <p:nvPicPr>
          <p:cNvPr id="18" name="Picture 6" descr="Insight Icon Images – Browse 11,083 Stock Photos, Vectors, and Video |  Adobe Stock">
            <a:extLst>
              <a:ext uri="{FF2B5EF4-FFF2-40B4-BE49-F238E27FC236}">
                <a16:creationId xmlns:a16="http://schemas.microsoft.com/office/drawing/2014/main" id="{121BF3A1-3CEB-079E-1BE8-5D90C8AFA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1247" y="2400830"/>
            <a:ext cx="1201061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D25BED-FAA7-F790-F17B-553F4C0FE4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2082" y="2365847"/>
            <a:ext cx="1273426" cy="142947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06E603-3B1F-A921-07FD-1E1E92CF719B}"/>
              </a:ext>
            </a:extLst>
          </p:cNvPr>
          <p:cNvCxnSpPr>
            <a:cxnSpLocks/>
          </p:cNvCxnSpPr>
          <p:nvPr/>
        </p:nvCxnSpPr>
        <p:spPr>
          <a:xfrm flipH="1">
            <a:off x="7232817" y="3186203"/>
            <a:ext cx="1797862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5B5E92-45CF-2339-2465-AF0693E79526}"/>
              </a:ext>
            </a:extLst>
          </p:cNvPr>
          <p:cNvCxnSpPr>
            <a:cxnSpLocks/>
          </p:cNvCxnSpPr>
          <p:nvPr/>
        </p:nvCxnSpPr>
        <p:spPr>
          <a:xfrm>
            <a:off x="7285715" y="2830328"/>
            <a:ext cx="1744964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6449B7B-5817-20F6-669C-336C838D4ABD}"/>
              </a:ext>
            </a:extLst>
          </p:cNvPr>
          <p:cNvSpPr/>
          <p:nvPr/>
        </p:nvSpPr>
        <p:spPr>
          <a:xfrm>
            <a:off x="5981700" y="480954"/>
            <a:ext cx="5762262" cy="1554183"/>
          </a:xfrm>
          <a:prstGeom prst="wedgeRoundRectCallout">
            <a:avLst>
              <a:gd name="adj1" fmla="val -32993"/>
              <a:gd name="adj2" fmla="val 68923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93EBF3-6D2A-3028-4218-C21E02BC508D}"/>
              </a:ext>
            </a:extLst>
          </p:cNvPr>
          <p:cNvSpPr txBox="1"/>
          <p:nvPr/>
        </p:nvSpPr>
        <p:spPr>
          <a:xfrm>
            <a:off x="6027607" y="480954"/>
            <a:ext cx="616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Explain from the model’s perspective</a:t>
            </a:r>
            <a:endParaRPr lang="en-US" sz="28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13CE44-FAE1-66B4-A670-331D6F66573C}"/>
              </a:ext>
            </a:extLst>
          </p:cNvPr>
          <p:cNvSpPr txBox="1"/>
          <p:nvPr/>
        </p:nvSpPr>
        <p:spPr>
          <a:xfrm>
            <a:off x="7059309" y="1484024"/>
            <a:ext cx="356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is, an =&gt; positive sentiment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9A0D56-7119-E169-21B8-3AA7815A8A17}"/>
              </a:ext>
            </a:extLst>
          </p:cNvPr>
          <p:cNvSpPr txBox="1"/>
          <p:nvPr/>
        </p:nvSpPr>
        <p:spPr>
          <a:xfrm>
            <a:off x="6330602" y="951908"/>
            <a:ext cx="5023199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/>
              <a:t>Do not map to decisions that are reasonable for humans</a:t>
            </a:r>
            <a:endParaRPr lang="en-US" sz="2400" dirty="0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9408BFB4-86D1-E0EB-17DF-5D041AB584FA}"/>
              </a:ext>
            </a:extLst>
          </p:cNvPr>
          <p:cNvSpPr txBox="1">
            <a:spLocks/>
          </p:cNvSpPr>
          <p:nvPr/>
        </p:nvSpPr>
        <p:spPr>
          <a:xfrm>
            <a:off x="222102" y="5858795"/>
            <a:ext cx="42337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>
                <a:latin typeface="+mn-lt"/>
                <a:ea typeface="+mn-ea"/>
                <a:cs typeface="+mn-cs"/>
              </a:rPr>
              <a:t>[1] Towards Robust Interpretability with Self-Explaining Neural Networks, </a:t>
            </a:r>
            <a:r>
              <a:rPr lang="en-US" sz="1600" err="1">
                <a:latin typeface="+mn-lt"/>
                <a:ea typeface="+mn-ea"/>
                <a:cs typeface="+mn-cs"/>
              </a:rPr>
              <a:t>NeurIPS</a:t>
            </a:r>
            <a:r>
              <a:rPr lang="en-US" sz="1600">
                <a:latin typeface="+mn-lt"/>
                <a:ea typeface="+mn-ea"/>
                <a:cs typeface="+mn-cs"/>
              </a:rPr>
              <a:t> 2018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DD34B1-3F75-EFE9-81A1-7D22B1810A46}"/>
              </a:ext>
            </a:extLst>
          </p:cNvPr>
          <p:cNvGrpSpPr/>
          <p:nvPr/>
        </p:nvGrpSpPr>
        <p:grpSpPr>
          <a:xfrm>
            <a:off x="4615543" y="2261094"/>
            <a:ext cx="8119674" cy="4406177"/>
            <a:chOff x="4615543" y="2261094"/>
            <a:chExt cx="8119674" cy="4406177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B43E081B-3D8D-753B-B15B-A68B11A822D5}"/>
                </a:ext>
              </a:extLst>
            </p:cNvPr>
            <p:cNvSpPr/>
            <p:nvPr/>
          </p:nvSpPr>
          <p:spPr>
            <a:xfrm flipV="1">
              <a:off x="4615543" y="4027672"/>
              <a:ext cx="7280819" cy="2639599"/>
            </a:xfrm>
            <a:prstGeom prst="wedgeRoundRectCallout">
              <a:avLst>
                <a:gd name="adj1" fmla="val 20371"/>
                <a:gd name="adj2" fmla="val 57439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A98D755-4252-5F1F-E395-F932B3006E22}"/>
                </a:ext>
              </a:extLst>
            </p:cNvPr>
            <p:cNvSpPr txBox="1"/>
            <p:nvPr/>
          </p:nvSpPr>
          <p:spPr>
            <a:xfrm>
              <a:off x="6570824" y="4058653"/>
              <a:ext cx="616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Low Human Precision</a:t>
              </a:r>
              <a:endParaRPr lang="en-US" sz="2800" b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1347E0A-AB3F-8ABE-A21C-17B4FF72EEB6}"/>
                </a:ext>
              </a:extLst>
            </p:cNvPr>
            <p:cNvSpPr txBox="1"/>
            <p:nvPr/>
          </p:nvSpPr>
          <p:spPr>
            <a:xfrm>
              <a:off x="4856326" y="4550313"/>
              <a:ext cx="6877470" cy="69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/>
                <a:t>Definition</a:t>
              </a:r>
              <a:r>
                <a:rPr lang="en-US" sz="2400" dirty="0"/>
                <a:t>: Whether the explanation naturally leads to the prediction according to human perception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CBCC45-CEC0-72AE-E849-14D8802DE73D}"/>
                </a:ext>
              </a:extLst>
            </p:cNvPr>
            <p:cNvGrpSpPr/>
            <p:nvPr/>
          </p:nvGrpSpPr>
          <p:grpSpPr>
            <a:xfrm>
              <a:off x="4734112" y="5230909"/>
              <a:ext cx="3446585" cy="1272008"/>
              <a:chOff x="4936025" y="5344326"/>
              <a:chExt cx="3446585" cy="127200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9805AA-063B-6F8B-C878-B41E44103E0B}"/>
                  </a:ext>
                </a:extLst>
              </p:cNvPr>
              <p:cNvSpPr txBox="1"/>
              <p:nvPr/>
            </p:nvSpPr>
            <p:spPr>
              <a:xfrm>
                <a:off x="4936025" y="5600671"/>
                <a:ext cx="344658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bg1">
                        <a:lumMod val="65000"/>
                      </a:schemeClr>
                    </a:solidFill>
                  </a:rPr>
                  <a:t>is, an =&gt; positive sentiment</a:t>
                </a:r>
              </a:p>
              <a:p>
                <a:pPr algn="ctr"/>
                <a:endParaRPr lang="en-US" sz="2000" i="1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algn="ctr"/>
                <a:r>
                  <a:rPr lang="en-US" sz="2000" i="1" dirty="0">
                    <a:solidFill>
                      <a:schemeClr val="bg1">
                        <a:lumMod val="65000"/>
                      </a:schemeClr>
                    </a:solidFill>
                  </a:rPr>
                  <a:t>awesome =&gt; positive sentiment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8F8C572-CB0C-85E8-6DA4-925A34D6B552}"/>
                  </a:ext>
                </a:extLst>
              </p:cNvPr>
              <p:cNvSpPr txBox="1"/>
              <p:nvPr/>
            </p:nvSpPr>
            <p:spPr>
              <a:xfrm>
                <a:off x="5543255" y="5344326"/>
                <a:ext cx="2267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>
                    <a:solidFill>
                      <a:srgbClr val="C00000"/>
                    </a:solidFill>
                  </a:rPr>
                  <a:t>Low</a:t>
                </a:r>
                <a:r>
                  <a:rPr lang="en-US" altLang="zh-CN" i="1" dirty="0"/>
                  <a:t> Human Precision:</a:t>
                </a:r>
                <a:endParaRPr lang="en-US" i="1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59F9AF-AD13-7AF4-7049-CE811627B8F8}"/>
                  </a:ext>
                </a:extLst>
              </p:cNvPr>
              <p:cNvSpPr txBox="1"/>
              <p:nvPr/>
            </p:nvSpPr>
            <p:spPr>
              <a:xfrm>
                <a:off x="5549875" y="5933836"/>
                <a:ext cx="2307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accent6">
                        <a:lumMod val="75000"/>
                      </a:schemeClr>
                    </a:solidFill>
                  </a:rPr>
                  <a:t>High</a:t>
                </a:r>
                <a:r>
                  <a:rPr lang="en-US" altLang="zh-CN" i="1" dirty="0"/>
                  <a:t> Human Precision:</a:t>
                </a:r>
                <a:endParaRPr lang="en-US" i="1" dirty="0"/>
              </a:p>
            </p:txBody>
          </p:sp>
        </p:grp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341FC1DB-E5C3-98C3-4D2E-97C19212804D}"/>
                </a:ext>
              </a:extLst>
            </p:cNvPr>
            <p:cNvSpPr/>
            <p:nvPr/>
          </p:nvSpPr>
          <p:spPr>
            <a:xfrm rot="5400000">
              <a:off x="10317031" y="2852614"/>
              <a:ext cx="1554181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E19A4-AB3B-8520-8B92-939FCA2ADA97}"/>
                </a:ext>
              </a:extLst>
            </p:cNvPr>
            <p:cNvSpPr txBox="1"/>
            <p:nvPr/>
          </p:nvSpPr>
          <p:spPr>
            <a:xfrm>
              <a:off x="8045024" y="5353184"/>
              <a:ext cx="3802139" cy="1144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/>
                <a:t>User Study </a:t>
              </a:r>
              <a:r>
                <a:rPr lang="en-US" altLang="zh-CN" sz="2000" dirty="0"/>
                <a:t>of </a:t>
              </a:r>
              <a:r>
                <a:rPr lang="en-US" sz="2000" dirty="0"/>
                <a:t>SENN [1]</a:t>
              </a:r>
              <a:endParaRPr lang="en-US" altLang="zh-CN" sz="2000" dirty="0"/>
            </a:p>
            <a:p>
              <a:pPr algn="ctr">
                <a:lnSpc>
                  <a:spcPct val="80000"/>
                </a:lnSpc>
              </a:pPr>
              <a:r>
                <a:rPr lang="en-US" sz="2000" b="1" dirty="0"/>
                <a:t>&gt;30% </a:t>
              </a:r>
              <a:r>
                <a:rPr lang="en-US" sz="2000" dirty="0"/>
                <a:t>explanation: humans cannot correctly guess model prediction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/>
                <a:t>(Yelp dataset)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334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A77A77-E947-A5C4-6BC2-1C8E892B9642}"/>
              </a:ext>
            </a:extLst>
          </p:cNvPr>
          <p:cNvSpPr/>
          <p:nvPr/>
        </p:nvSpPr>
        <p:spPr>
          <a:xfrm>
            <a:off x="636586" y="4236338"/>
            <a:ext cx="3048000" cy="14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BE18E-52F9-8BDC-C85A-E7B62F14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593" cy="1325563"/>
          </a:xfrm>
        </p:spPr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Our Method: </a:t>
            </a: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9212A-442E-C54F-C861-1D44AED07F23}"/>
              </a:ext>
            </a:extLst>
          </p:cNvPr>
          <p:cNvSpPr txBox="1"/>
          <p:nvPr/>
        </p:nvSpPr>
        <p:spPr>
          <a:xfrm>
            <a:off x="838199" y="196856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800"/>
              <a:t>elf-</a:t>
            </a:r>
          </a:p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4800"/>
              <a:t>xplaining</a:t>
            </a:r>
          </a:p>
          <a:p>
            <a:r>
              <a:rPr lang="en-US" sz="4800">
                <a:solidFill>
                  <a:schemeClr val="bg2">
                    <a:lumMod val="90000"/>
                  </a:schemeClr>
                </a:solidFill>
              </a:rPr>
              <a:t>with</a:t>
            </a:r>
          </a:p>
          <a:p>
            <a:r>
              <a:rPr lang="en-US" sz="4800" b="1" err="1">
                <a:solidFill>
                  <a:schemeClr val="accent1">
                    <a:lumMod val="75000"/>
                  </a:schemeClr>
                </a:solidFill>
              </a:rPr>
              <a:t>LO</a:t>
            </a:r>
            <a:r>
              <a:rPr lang="en-US" sz="4800" err="1"/>
              <a:t>gic</a:t>
            </a:r>
            <a:r>
              <a:rPr lang="en-US" sz="4800"/>
              <a:t> rule</a:t>
            </a:r>
          </a:p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4800"/>
              <a:t>easoning</a:t>
            </a:r>
          </a:p>
          <a:p>
            <a:endParaRPr lang="en-US" sz="4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F8F30-D81C-D7E4-EEFE-9607C35BE285}"/>
              </a:ext>
            </a:extLst>
          </p:cNvPr>
          <p:cNvSpPr txBox="1"/>
          <p:nvPr/>
        </p:nvSpPr>
        <p:spPr>
          <a:xfrm>
            <a:off x="22535747" y="5793578"/>
            <a:ext cx="6283050" cy="119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Familiar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Robust to noise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000"/>
              <a:t>Logic rules possess the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4B31E-94EC-78F9-1F14-1B9A77CD92F7}"/>
              </a:ext>
            </a:extLst>
          </p:cNvPr>
          <p:cNvSpPr txBox="1"/>
          <p:nvPr/>
        </p:nvSpPr>
        <p:spPr>
          <a:xfrm>
            <a:off x="19142562" y="2967988"/>
            <a:ext cx="481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trust issues: the model explains itself</a:t>
            </a:r>
          </a:p>
          <a:p>
            <a:r>
              <a:rPr lang="en-US"/>
              <a:t>Steerable: we can easily control the model by treating the explanations as handles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Human understandable: predict according to human logic, ensure that the humans are on the same page with the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0F36E-8245-690F-EB2F-9FADF15ACBD7}"/>
              </a:ext>
            </a:extLst>
          </p:cNvPr>
          <p:cNvSpPr txBox="1"/>
          <p:nvPr/>
        </p:nvSpPr>
        <p:spPr>
          <a:xfrm>
            <a:off x="20097705" y="6199916"/>
            <a:ext cx="5885329" cy="137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Advantages in terms of communication</a:t>
            </a:r>
          </a:p>
          <a:p>
            <a:pPr marL="5715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Once the model is </a:t>
            </a:r>
            <a:r>
              <a:rPr lang="en-US" altLang="zh-CN" sz="2000"/>
              <a:t>upgraded</a:t>
            </a:r>
            <a:r>
              <a:rPr lang="en-US" sz="2000"/>
              <a:t>, the </a:t>
            </a:r>
            <a:r>
              <a:rPr lang="en-US" sz="2000" b="1"/>
              <a:t>bi-direction communication </a:t>
            </a:r>
            <a:r>
              <a:rPr lang="en-US" altLang="zh-CN" sz="2000" b="1"/>
              <a:t>highway is built</a:t>
            </a:r>
            <a:r>
              <a:rPr lang="en-US" altLang="zh-CN" sz="2000"/>
              <a:t>, and we can leverage it freely</a:t>
            </a:r>
          </a:p>
          <a:p>
            <a:pPr marL="5715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A</a:t>
            </a:r>
            <a:r>
              <a:rPr lang="en-US" sz="2000"/>
              <a:t>utomatically achieve high human precision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D7EB54-AEC7-157F-2104-F780A96784E8}"/>
              </a:ext>
            </a:extLst>
          </p:cNvPr>
          <p:cNvSpPr txBox="1"/>
          <p:nvPr/>
        </p:nvSpPr>
        <p:spPr>
          <a:xfrm>
            <a:off x="19619708" y="1616690"/>
            <a:ext cx="8943108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1800"/>
              <a:t>Upgrade a given deep model to a self-explaining version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C3078B-ACE7-EAA6-F6BD-7EBC3AC0C695}"/>
              </a:ext>
            </a:extLst>
          </p:cNvPr>
          <p:cNvSpPr txBox="1"/>
          <p:nvPr/>
        </p:nvSpPr>
        <p:spPr>
          <a:xfrm>
            <a:off x="110532" y="7184358"/>
            <a:ext cx="7253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>
                <a:latin typeface="Calibri" panose="020F0502020204030204" pitchFamily="34" charset="0"/>
              </a:rPr>
              <a:t>The usefulness are inherently limited because most existing self-explaining models are </a:t>
            </a:r>
            <a:r>
              <a:rPr lang="en-US" sz="2000" b="1" i="1">
                <a:solidFill>
                  <a:srgbClr val="C00000"/>
                </a:solidFill>
                <a:latin typeface="Calibri" panose="020F0502020204030204" pitchFamily="34" charset="0"/>
              </a:rPr>
              <a:t>not on the same page with humans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8340D-CBC0-BA0D-6FF1-4FB1F923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05655" y="6467818"/>
            <a:ext cx="1822142" cy="1685268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8EFDAEE6-A4E1-1FFC-0948-A9A750CE60CD}"/>
              </a:ext>
            </a:extLst>
          </p:cNvPr>
          <p:cNvSpPr/>
          <p:nvPr/>
        </p:nvSpPr>
        <p:spPr>
          <a:xfrm>
            <a:off x="13572444" y="2212549"/>
            <a:ext cx="530249" cy="23083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7CAD2-324F-61FD-DD39-54495BBD23A9}"/>
              </a:ext>
            </a:extLst>
          </p:cNvPr>
          <p:cNvSpPr txBox="1"/>
          <p:nvPr/>
        </p:nvSpPr>
        <p:spPr>
          <a:xfrm>
            <a:off x="11733796" y="5309165"/>
            <a:ext cx="5390494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sz="2800" b="1"/>
              <a:t>Prediction performance</a:t>
            </a:r>
            <a:r>
              <a:rPr lang="en-US" sz="2800"/>
              <a:t>?</a:t>
            </a:r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778A42-D2E7-4868-3975-CEE9EF42DDBB}"/>
              </a:ext>
            </a:extLst>
          </p:cNvPr>
          <p:cNvSpPr txBox="1"/>
          <p:nvPr/>
        </p:nvSpPr>
        <p:spPr>
          <a:xfrm>
            <a:off x="12643685" y="2263201"/>
            <a:ext cx="5390494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sz="2800" b="1"/>
              <a:t>Human precision?</a:t>
            </a:r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4620C-9FFF-431D-3B31-801CDDBA0E02}"/>
              </a:ext>
            </a:extLst>
          </p:cNvPr>
          <p:cNvSpPr txBox="1"/>
          <p:nvPr/>
        </p:nvSpPr>
        <p:spPr>
          <a:xfrm>
            <a:off x="23784229" y="4644645"/>
            <a:ext cx="4857326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/>
              <a:t>Whether humans find the explanations reasonable and naturally leads to the prediction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9CA450-1E75-158C-F06E-E269E79AF5C9}"/>
              </a:ext>
            </a:extLst>
          </p:cNvPr>
          <p:cNvSpPr txBox="1"/>
          <p:nvPr/>
        </p:nvSpPr>
        <p:spPr>
          <a:xfrm>
            <a:off x="7279518" y="7365597"/>
            <a:ext cx="6898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>
                <a:effectLst/>
                <a:latin typeface="Calibri" panose="020F0502020204030204" pitchFamily="34" charset="0"/>
              </a:rPr>
              <a:t>The usefulness are inherentl</a:t>
            </a:r>
            <a:r>
              <a:rPr lang="en-US" sz="2000" i="1">
                <a:latin typeface="Calibri" panose="020F0502020204030204" pitchFamily="34" charset="0"/>
              </a:rPr>
              <a:t>y </a:t>
            </a:r>
            <a:r>
              <a:rPr lang="en-US" sz="2000" i="1">
                <a:effectLst/>
                <a:latin typeface="Calibri" panose="020F0502020204030204" pitchFamily="34" charset="0"/>
              </a:rPr>
              <a:t>limited because most existing self-explaining models are </a:t>
            </a:r>
            <a:r>
              <a:rPr lang="en-US" sz="2000" b="1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not on the same page with humans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857CD7-4051-D69C-40EB-3306CBFAD01A}"/>
              </a:ext>
            </a:extLst>
          </p:cNvPr>
          <p:cNvSpPr txBox="1"/>
          <p:nvPr/>
        </p:nvSpPr>
        <p:spPr>
          <a:xfrm>
            <a:off x="16166136" y="1629265"/>
            <a:ext cx="5383295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>
                <a:effectLst/>
                <a:latin typeface="Calibri" panose="020F0502020204030204" pitchFamily="34" charset="0"/>
              </a:rPr>
              <a:t>Explanations reasonable to humans?</a:t>
            </a:r>
            <a:endParaRPr lang="en-US" sz="2400"/>
          </a:p>
          <a:p>
            <a:pPr algn="ctr">
              <a:lnSpc>
                <a:spcPct val="80000"/>
              </a:lnSpc>
            </a:pPr>
            <a:endParaRPr lang="en-US" altLang="zh-CN" sz="2400"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0ADC0D-8883-1056-D2B8-1BFE43A85A38}"/>
              </a:ext>
            </a:extLst>
          </p:cNvPr>
          <p:cNvSpPr txBox="1"/>
          <p:nvPr/>
        </p:nvSpPr>
        <p:spPr>
          <a:xfrm>
            <a:off x="11039307" y="9190005"/>
            <a:ext cx="1156335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/>
              <a:t>Cannot derive useful and actionable insights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6EF94DA-22C5-42EA-DC02-75F2F52008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5766" y="3884664"/>
            <a:ext cx="1075585" cy="12073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B62003-E0A5-F77C-B5CE-01B786E9D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6418" y="3906373"/>
            <a:ext cx="1033323" cy="1033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CB4BE-D500-66AD-BE1B-788355031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1876" y="5589937"/>
            <a:ext cx="434564" cy="457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E77FC-BBA5-0A7C-C98F-65BFDAB96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806" y="6006247"/>
            <a:ext cx="544153" cy="520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AD14C-89B3-45DB-EAB4-B22F997D8DA6}"/>
              </a:ext>
            </a:extLst>
          </p:cNvPr>
          <p:cNvSpPr txBox="1"/>
          <p:nvPr/>
        </p:nvSpPr>
        <p:spPr>
          <a:xfrm>
            <a:off x="15615788" y="7438810"/>
            <a:ext cx="1460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chemeClr val="accent3"/>
                </a:solidFill>
              </a:rPr>
              <a:t>Is </a:t>
            </a:r>
            <a:r>
              <a:rPr lang="en-US" sz="1800" err="1">
                <a:solidFill>
                  <a:schemeClr val="accent3"/>
                </a:solidFill>
              </a:rPr>
              <a:t>expla</a:t>
            </a:r>
            <a:r>
              <a:rPr lang="en-US" sz="1800">
                <a:solidFill>
                  <a:schemeClr val="accent3"/>
                </a:solidFill>
              </a:rPr>
              <a:t>, the models will mostly explain from the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B25E94-E60B-35CC-4CC3-31490EBF275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2858" y="-259377"/>
            <a:ext cx="1876067" cy="1876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A04CC1-E48C-C887-0950-592B920F2B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975" y="2400830"/>
            <a:ext cx="1822142" cy="1685268"/>
          </a:xfrm>
          <a:prstGeom prst="rect">
            <a:avLst/>
          </a:prstGeom>
        </p:spPr>
      </p:pic>
      <p:pic>
        <p:nvPicPr>
          <p:cNvPr id="18" name="Picture 6" descr="Insight Icon Images – Browse 11,083 Stock Photos, Vectors, and Video |  Adobe Stock">
            <a:extLst>
              <a:ext uri="{FF2B5EF4-FFF2-40B4-BE49-F238E27FC236}">
                <a16:creationId xmlns:a16="http://schemas.microsoft.com/office/drawing/2014/main" id="{121BF3A1-3CEB-079E-1BE8-5D90C8AFA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1247" y="2400830"/>
            <a:ext cx="1201061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D25BED-FAA7-F790-F17B-553F4C0FE4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2082" y="2365847"/>
            <a:ext cx="1273426" cy="142947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06E603-3B1F-A921-07FD-1E1E92CF719B}"/>
              </a:ext>
            </a:extLst>
          </p:cNvPr>
          <p:cNvCxnSpPr>
            <a:cxnSpLocks/>
          </p:cNvCxnSpPr>
          <p:nvPr/>
        </p:nvCxnSpPr>
        <p:spPr>
          <a:xfrm flipH="1">
            <a:off x="7232817" y="3186203"/>
            <a:ext cx="1797862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5B5E92-45CF-2339-2465-AF0693E79526}"/>
              </a:ext>
            </a:extLst>
          </p:cNvPr>
          <p:cNvCxnSpPr>
            <a:cxnSpLocks/>
          </p:cNvCxnSpPr>
          <p:nvPr/>
        </p:nvCxnSpPr>
        <p:spPr>
          <a:xfrm>
            <a:off x="7285715" y="2830328"/>
            <a:ext cx="1744964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4F01CA6-93A2-9678-8CF5-92791403353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79702" y="6837323"/>
            <a:ext cx="741432" cy="741432"/>
          </a:xfrm>
          <a:prstGeom prst="rect">
            <a:avLst/>
          </a:prstGeom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6449B7B-5817-20F6-669C-336C838D4ABD}"/>
              </a:ext>
            </a:extLst>
          </p:cNvPr>
          <p:cNvSpPr/>
          <p:nvPr/>
        </p:nvSpPr>
        <p:spPr>
          <a:xfrm>
            <a:off x="5981700" y="480954"/>
            <a:ext cx="5762262" cy="1554183"/>
          </a:xfrm>
          <a:prstGeom prst="wedgeRoundRectCallout">
            <a:avLst>
              <a:gd name="adj1" fmla="val -32993"/>
              <a:gd name="adj2" fmla="val 68923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93EBF3-6D2A-3028-4218-C21E02BC508D}"/>
              </a:ext>
            </a:extLst>
          </p:cNvPr>
          <p:cNvSpPr txBox="1"/>
          <p:nvPr/>
        </p:nvSpPr>
        <p:spPr>
          <a:xfrm>
            <a:off x="5780634" y="462091"/>
            <a:ext cx="616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/>
              <a:t>Logic </a:t>
            </a:r>
            <a:r>
              <a:rPr lang="en-US" altLang="zh-CN" sz="2800" b="1" dirty="0"/>
              <a:t>rules</a:t>
            </a:r>
            <a:endParaRPr lang="en-US" sz="2800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C45AB7-7AEE-C008-CFBE-72DD0D1282FE}"/>
              </a:ext>
            </a:extLst>
          </p:cNvPr>
          <p:cNvSpPr txBox="1"/>
          <p:nvPr/>
        </p:nvSpPr>
        <p:spPr>
          <a:xfrm>
            <a:off x="13494837" y="5003683"/>
            <a:ext cx="5383295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>
                <a:effectLst/>
                <a:latin typeface="Calibri" panose="020F0502020204030204" pitchFamily="34" charset="0"/>
              </a:rPr>
              <a:t>Explanations reasonable to humans?</a:t>
            </a:r>
            <a:endParaRPr lang="en-US" sz="2400"/>
          </a:p>
          <a:p>
            <a:pPr algn="ctr">
              <a:lnSpc>
                <a:spcPct val="80000"/>
              </a:lnSpc>
            </a:pPr>
            <a:endParaRPr lang="en-US" altLang="zh-CN" sz="2400"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9A0D56-7119-E169-21B8-3AA7815A8A17}"/>
              </a:ext>
            </a:extLst>
          </p:cNvPr>
          <p:cNvSpPr txBox="1"/>
          <p:nvPr/>
        </p:nvSpPr>
        <p:spPr>
          <a:xfrm>
            <a:off x="6330602" y="1205474"/>
            <a:ext cx="5023199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/>
              <a:t>Close to human </a:t>
            </a:r>
            <a:r>
              <a:rPr lang="en-US" altLang="zh-CN" sz="2400" dirty="0"/>
              <a:t>decision</a:t>
            </a:r>
            <a:r>
              <a:rPr lang="en-US" altLang="zh-CN" sz="2400"/>
              <a:t> logic</a:t>
            </a:r>
            <a:endParaRPr lang="en-US" sz="240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55AAE63-E488-3DA8-6E88-7E0E8FA273EA}"/>
              </a:ext>
            </a:extLst>
          </p:cNvPr>
          <p:cNvGraphicFramePr>
            <a:graphicFrameLocks/>
          </p:cNvGraphicFramePr>
          <p:nvPr/>
        </p:nvGraphicFramePr>
        <p:xfrm>
          <a:off x="9902267" y="8726383"/>
          <a:ext cx="3401491" cy="20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3A9F3DA-C158-43D2-C941-54B00F55F98D}"/>
              </a:ext>
            </a:extLst>
          </p:cNvPr>
          <p:cNvSpPr txBox="1"/>
          <p:nvPr/>
        </p:nvSpPr>
        <p:spPr>
          <a:xfrm>
            <a:off x="13950950" y="36195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5FE164-E381-6733-2108-D417F45F5CD7}"/>
              </a:ext>
            </a:extLst>
          </p:cNvPr>
          <p:cNvSpPr txBox="1"/>
          <p:nvPr/>
        </p:nvSpPr>
        <p:spPr>
          <a:xfrm>
            <a:off x="5523397" y="7830689"/>
            <a:ext cx="2591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LIME Anchor SENN RCN Ours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84948C-54AA-DBB2-C2D7-05056817C4D1}"/>
              </a:ext>
            </a:extLst>
          </p:cNvPr>
          <p:cNvSpPr txBox="1"/>
          <p:nvPr/>
        </p:nvSpPr>
        <p:spPr>
          <a:xfrm rot="19611153">
            <a:off x="10611967" y="1071027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LIME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19A119-5440-69CE-6A54-04CEA1FA62F1}"/>
              </a:ext>
            </a:extLst>
          </p:cNvPr>
          <p:cNvSpPr txBox="1"/>
          <p:nvPr/>
        </p:nvSpPr>
        <p:spPr>
          <a:xfrm rot="19611153">
            <a:off x="10923319" y="10710103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Anchor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80E498-43EE-BC15-DF09-034FA00B5892}"/>
              </a:ext>
            </a:extLst>
          </p:cNvPr>
          <p:cNvSpPr txBox="1"/>
          <p:nvPr/>
        </p:nvSpPr>
        <p:spPr>
          <a:xfrm rot="19611153">
            <a:off x="11385537" y="10697123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SENN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E22BE4-26D9-69F3-3057-C51823E9A179}"/>
              </a:ext>
            </a:extLst>
          </p:cNvPr>
          <p:cNvSpPr txBox="1"/>
          <p:nvPr/>
        </p:nvSpPr>
        <p:spPr>
          <a:xfrm rot="19611153">
            <a:off x="11910436" y="10670790"/>
            <a:ext cx="537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RCN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464698-9DF0-D906-98B2-5ED4E64E8473}"/>
              </a:ext>
            </a:extLst>
          </p:cNvPr>
          <p:cNvSpPr txBox="1"/>
          <p:nvPr/>
        </p:nvSpPr>
        <p:spPr>
          <a:xfrm rot="19611153">
            <a:off x="12284575" y="10670790"/>
            <a:ext cx="577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Ours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5AAC9F-4B2D-24D0-A42B-673745DBB1F7}"/>
              </a:ext>
            </a:extLst>
          </p:cNvPr>
          <p:cNvSpPr txBox="1"/>
          <p:nvPr/>
        </p:nvSpPr>
        <p:spPr>
          <a:xfrm>
            <a:off x="11190248" y="920003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+48%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60E8C-8C29-69BC-46B3-527327E3941F}"/>
              </a:ext>
            </a:extLst>
          </p:cNvPr>
          <p:cNvSpPr txBox="1"/>
          <p:nvPr/>
        </p:nvSpPr>
        <p:spPr>
          <a:xfrm>
            <a:off x="6647944" y="841744"/>
            <a:ext cx="454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awesome AND tasty =&gt; positive sentiment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DC9616-35C4-9E38-844D-80795BC1989D}"/>
              </a:ext>
            </a:extLst>
          </p:cNvPr>
          <p:cNvSpPr txBox="1"/>
          <p:nvPr/>
        </p:nvSpPr>
        <p:spPr>
          <a:xfrm>
            <a:off x="14419318" y="658889"/>
            <a:ext cx="4353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not BEFORE good =&gt; negative sentiment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57DDCB-C86E-BD70-6E07-8FB810C68617}"/>
              </a:ext>
            </a:extLst>
          </p:cNvPr>
          <p:cNvSpPr txBox="1"/>
          <p:nvPr/>
        </p:nvSpPr>
        <p:spPr>
          <a:xfrm>
            <a:off x="6322368" y="1522559"/>
            <a:ext cx="5023199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/>
              <a:t>Widely applied for making predictions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CF4ABF-D127-65FA-81C6-4F909DA6E856}"/>
              </a:ext>
            </a:extLst>
          </p:cNvPr>
          <p:cNvSpPr txBox="1"/>
          <p:nvPr/>
        </p:nvSpPr>
        <p:spPr>
          <a:xfrm>
            <a:off x="7245960" y="4149633"/>
            <a:ext cx="5134838" cy="73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</a:pPr>
            <a:r>
              <a:rPr lang="en-US" sz="2800" b="1" dirty="0"/>
              <a:t>Minimum human effort</a:t>
            </a:r>
          </a:p>
          <a:p>
            <a:pPr marL="0" lvl="1" algn="ctr">
              <a:lnSpc>
                <a:spcPct val="80000"/>
              </a:lnSpc>
            </a:pPr>
            <a:r>
              <a:rPr lang="en-US" altLang="zh-CN" sz="2400" dirty="0"/>
              <a:t>Define the form of the rule</a:t>
            </a:r>
            <a:endParaRPr lang="en-US" sz="2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F29951-BAA1-0047-B7D1-07B688240122}"/>
              </a:ext>
            </a:extLst>
          </p:cNvPr>
          <p:cNvSpPr txBox="1"/>
          <p:nvPr/>
        </p:nvSpPr>
        <p:spPr>
          <a:xfrm>
            <a:off x="4538645" y="4124759"/>
            <a:ext cx="3593103" cy="2227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sz="2800" b="1" dirty="0"/>
              <a:t>Select rules automatically</a:t>
            </a:r>
          </a:p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2400" dirty="0"/>
              <a:t>Select rules that lead to accurate prediction and high human precision</a:t>
            </a:r>
          </a:p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endParaRPr lang="en-US" sz="24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FC1300-D427-316A-B8F9-83B03EDAA6B0}"/>
              </a:ext>
            </a:extLst>
          </p:cNvPr>
          <p:cNvSpPr txBox="1"/>
          <p:nvPr/>
        </p:nvSpPr>
        <p:spPr>
          <a:xfrm>
            <a:off x="8131970" y="4910772"/>
            <a:ext cx="3511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e.g., </a:t>
            </a:r>
            <a:r>
              <a:rPr lang="en-US" altLang="zh-CN" sz="2000" i="1" dirty="0">
                <a:solidFill>
                  <a:schemeClr val="bg1">
                    <a:lumMod val="65000"/>
                  </a:schemeClr>
                </a:solidFill>
              </a:rPr>
              <a:t>basic unit: word</a:t>
            </a:r>
          </a:p>
          <a:p>
            <a:pPr algn="ctr"/>
            <a:r>
              <a:rPr lang="en-US" altLang="zh-CN" sz="2000" i="1" dirty="0">
                <a:solidFill>
                  <a:schemeClr val="bg1">
                    <a:lumMod val="65000"/>
                  </a:schemeClr>
                </a:solidFill>
              </a:rPr>
              <a:t>logical connectives = {AND, OR}</a:t>
            </a:r>
          </a:p>
          <a:p>
            <a:pPr algn="ctr"/>
            <a:r>
              <a:rPr lang="en-US" altLang="zh-CN" sz="2000" i="1" dirty="0">
                <a:solidFill>
                  <a:schemeClr val="bg1">
                    <a:lumMod val="65000"/>
                  </a:schemeClr>
                </a:solidFill>
              </a:rPr>
              <a:t>max rule length = 4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6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A8ACE5D-97AD-125F-4FF7-117189DAD329}"/>
              </a:ext>
            </a:extLst>
          </p:cNvPr>
          <p:cNvGrpSpPr/>
          <p:nvPr/>
        </p:nvGrpSpPr>
        <p:grpSpPr>
          <a:xfrm>
            <a:off x="3833586" y="382286"/>
            <a:ext cx="3557817" cy="2285920"/>
            <a:chOff x="3833586" y="382286"/>
            <a:chExt cx="3557817" cy="2285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9AC4F6-E1C2-9E23-309D-CB8306F4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194" y="382286"/>
              <a:ext cx="1891716" cy="1533824"/>
            </a:xfrm>
            <a:prstGeom prst="rect">
              <a:avLst/>
            </a:prstGeom>
          </p:spPr>
        </p:pic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3C376B4-0AA1-AB17-CB40-B062A5EFA806}"/>
                </a:ext>
              </a:extLst>
            </p:cNvPr>
            <p:cNvSpPr/>
            <p:nvPr/>
          </p:nvSpPr>
          <p:spPr>
            <a:xfrm rot="16200000">
              <a:off x="5227866" y="504669"/>
              <a:ext cx="769257" cy="3557817"/>
            </a:xfrm>
            <a:prstGeom prst="rightBrac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A3C9A9D-0B0D-EFA9-DC31-341DFAC4BE39}"/>
              </a:ext>
            </a:extLst>
          </p:cNvPr>
          <p:cNvSpPr/>
          <p:nvPr/>
        </p:nvSpPr>
        <p:spPr>
          <a:xfrm>
            <a:off x="-2057402" y="4712801"/>
            <a:ext cx="1524000" cy="76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Encoder Network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8AF27A-4BCB-BE8B-7D24-7E2A33AF959D}"/>
              </a:ext>
            </a:extLst>
          </p:cNvPr>
          <p:cNvGrpSpPr/>
          <p:nvPr/>
        </p:nvGrpSpPr>
        <p:grpSpPr>
          <a:xfrm>
            <a:off x="3295729" y="2815173"/>
            <a:ext cx="7209541" cy="2060387"/>
            <a:chOff x="3295729" y="2815173"/>
            <a:chExt cx="7209541" cy="2060387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C4AC4A9-809A-D9D2-9D81-70AE37BAC8EF}"/>
                </a:ext>
              </a:extLst>
            </p:cNvPr>
            <p:cNvSpPr/>
            <p:nvPr/>
          </p:nvSpPr>
          <p:spPr>
            <a:xfrm>
              <a:off x="7496409" y="3355965"/>
              <a:ext cx="464457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7484B44-8731-1A54-F451-20E05C2FEF89}"/>
                    </a:ext>
                  </a:extLst>
                </p:cNvPr>
                <p:cNvSpPr txBox="1"/>
                <p:nvPr/>
              </p:nvSpPr>
              <p:spPr>
                <a:xfrm>
                  <a:off x="7864109" y="2815173"/>
                  <a:ext cx="2641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Prediction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7484B44-8731-1A54-F451-20E05C2FE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109" y="2815173"/>
                  <a:ext cx="264116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464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68E8B6-8ADA-A1CE-4CB4-717298F3B13D}"/>
                </a:ext>
              </a:extLst>
            </p:cNvPr>
            <p:cNvSpPr txBox="1"/>
            <p:nvPr/>
          </p:nvSpPr>
          <p:spPr>
            <a:xfrm>
              <a:off x="8031613" y="3278528"/>
              <a:ext cx="14592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>
                  <a:solidFill>
                    <a:schemeClr val="bg1">
                      <a:lumMod val="65000"/>
                    </a:schemeClr>
                  </a:solidFill>
                </a:rPr>
                <a:t>Positive sentiment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519300-9132-BACE-2EBE-6740A3114719}"/>
                </a:ext>
              </a:extLst>
            </p:cNvPr>
            <p:cNvSpPr/>
            <p:nvPr/>
          </p:nvSpPr>
          <p:spPr>
            <a:xfrm rot="5400000">
              <a:off x="6080610" y="3281496"/>
              <a:ext cx="1554938" cy="622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E.g., </a:t>
              </a:r>
              <a:r>
                <a:rPr lang="en-US" dirty="0" err="1">
                  <a:solidFill>
                    <a:schemeClr val="tx1"/>
                  </a:solidFill>
                </a:rPr>
                <a:t>Softmax</a:t>
              </a:r>
              <a:r>
                <a:rPr lang="en-US" dirty="0">
                  <a:solidFill>
                    <a:schemeClr val="tx1"/>
                  </a:solidFill>
                </a:rPr>
                <a:t> + Linear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68B5AD-2435-05B8-B46E-F24B008197DC}"/>
                </a:ext>
              </a:extLst>
            </p:cNvPr>
            <p:cNvSpPr txBox="1"/>
            <p:nvPr/>
          </p:nvSpPr>
          <p:spPr>
            <a:xfrm>
              <a:off x="3295729" y="4413895"/>
              <a:ext cx="71247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/>
                <a:t>Prediction layer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EE6C1917-6DC0-2977-B0BA-050B83CB29F9}"/>
                </a:ext>
              </a:extLst>
            </p:cNvPr>
            <p:cNvSpPr/>
            <p:nvPr/>
          </p:nvSpPr>
          <p:spPr>
            <a:xfrm>
              <a:off x="6150776" y="3456181"/>
              <a:ext cx="214559" cy="228793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A90B49-3E66-D165-3E16-875ACC7017D9}"/>
              </a:ext>
            </a:extLst>
          </p:cNvPr>
          <p:cNvGrpSpPr/>
          <p:nvPr/>
        </p:nvGrpSpPr>
        <p:grpSpPr>
          <a:xfrm>
            <a:off x="277585" y="2384698"/>
            <a:ext cx="7753196" cy="1878372"/>
            <a:chOff x="277585" y="2384698"/>
            <a:chExt cx="7753196" cy="18783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4B2244-B6EF-CA3C-D2BE-D087BDFDC67C}"/>
                </a:ext>
              </a:extLst>
            </p:cNvPr>
            <p:cNvSpPr txBox="1"/>
            <p:nvPr/>
          </p:nvSpPr>
          <p:spPr>
            <a:xfrm>
              <a:off x="277585" y="3287809"/>
              <a:ext cx="25835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>
                      <a:lumMod val="65000"/>
                    </a:schemeClr>
                  </a:solidFill>
                </a:rPr>
                <a:t>The food is awesome, and the service is good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37BDB5-A761-F7AF-91D1-58FA98E5CE8B}"/>
                    </a:ext>
                  </a:extLst>
                </p:cNvPr>
                <p:cNvSpPr txBox="1"/>
                <p:nvPr/>
              </p:nvSpPr>
              <p:spPr>
                <a:xfrm>
                  <a:off x="684280" y="2826144"/>
                  <a:ext cx="19716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Model Input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37BDB5-A761-F7AF-91D1-58FA98E5C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80" y="2826144"/>
                  <a:ext cx="1971694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63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739474E-A891-4044-E776-94C087EE360F}"/>
                </a:ext>
              </a:extLst>
            </p:cNvPr>
            <p:cNvSpPr/>
            <p:nvPr/>
          </p:nvSpPr>
          <p:spPr>
            <a:xfrm>
              <a:off x="2940957" y="3425495"/>
              <a:ext cx="464457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659B3C8-73C8-F8B2-AE84-61353EFC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1662" y="2907795"/>
              <a:ext cx="1802765" cy="1325563"/>
            </a:xfrm>
            <a:prstGeom prst="rect">
              <a:avLst/>
            </a:prstGeom>
          </p:spPr>
        </p:pic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3FB05A48-CDDB-39BD-0F6D-BF91BD15C130}"/>
                </a:ext>
              </a:extLst>
            </p:cNvPr>
            <p:cNvSpPr/>
            <p:nvPr/>
          </p:nvSpPr>
          <p:spPr>
            <a:xfrm>
              <a:off x="5472493" y="3456181"/>
              <a:ext cx="214559" cy="228793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65A29C0-F21B-362F-EB47-E1620934CE9E}"/>
                </a:ext>
              </a:extLst>
            </p:cNvPr>
            <p:cNvGrpSpPr/>
            <p:nvPr/>
          </p:nvGrpSpPr>
          <p:grpSpPr>
            <a:xfrm>
              <a:off x="5764273" y="2878082"/>
              <a:ext cx="382286" cy="1384988"/>
              <a:chOff x="5910999" y="3979817"/>
              <a:chExt cx="382286" cy="138498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ABBB62-56FB-8694-1398-F187F5C34F0C}"/>
                  </a:ext>
                </a:extLst>
              </p:cNvPr>
              <p:cNvSpPr/>
              <p:nvPr/>
            </p:nvSpPr>
            <p:spPr>
              <a:xfrm>
                <a:off x="5918619" y="3979817"/>
                <a:ext cx="260642" cy="1384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DA55234-ED8C-C095-C7EE-2857465D61E4}"/>
                  </a:ext>
                </a:extLst>
              </p:cNvPr>
              <p:cNvCxnSpPr/>
              <p:nvPr/>
            </p:nvCxnSpPr>
            <p:spPr>
              <a:xfrm>
                <a:off x="5918619" y="4213860"/>
                <a:ext cx="26064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8166D34-1A4A-55AD-09A2-04962585AC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618" y="4457700"/>
                <a:ext cx="26064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341DF6-FCE4-BCBA-FACE-90F050FE6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999" y="4705181"/>
                <a:ext cx="26064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C62DF62-CB78-5A26-1E18-62FC384C9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618" y="5105050"/>
                <a:ext cx="26064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C7154F-9C31-BA7F-6055-463B9466E3D9}"/>
                  </a:ext>
                </a:extLst>
              </p:cNvPr>
              <p:cNvSpPr txBox="1"/>
              <p:nvPr/>
            </p:nvSpPr>
            <p:spPr>
              <a:xfrm rot="5400000">
                <a:off x="5936937" y="47090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…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1E755DC-BAE8-7D04-910D-9C81AECB1B59}"/>
                    </a:ext>
                  </a:extLst>
                </p:cNvPr>
                <p:cNvSpPr txBox="1"/>
                <p:nvPr/>
              </p:nvSpPr>
              <p:spPr>
                <a:xfrm>
                  <a:off x="3876502" y="2384698"/>
                  <a:ext cx="41542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/>
                    <a:t>Input embedding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1E755DC-BAE8-7D04-910D-9C81AECB1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502" y="2384698"/>
                  <a:ext cx="4154279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6A8E37E-D21E-7520-EB95-86E94076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+mn-lt"/>
                <a:ea typeface="+mn-ea"/>
                <a:cs typeface="+mn-cs"/>
              </a:rPr>
              <a:t>Framework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336F-6B36-5557-B771-534AA2D2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+mn-lt"/>
                <a:ea typeface="+mn-ea"/>
                <a:cs typeface="+mn-cs"/>
              </a:rPr>
              <a:t>Framework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E942E1D1-6EDA-9617-B3CC-176F1E681312}"/>
              </a:ext>
            </a:extLst>
          </p:cNvPr>
          <p:cNvSpPr/>
          <p:nvPr/>
        </p:nvSpPr>
        <p:spPr>
          <a:xfrm>
            <a:off x="2940957" y="342549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60C305-CC78-70B9-187E-3C412C2B32D2}"/>
              </a:ext>
            </a:extLst>
          </p:cNvPr>
          <p:cNvSpPr txBox="1"/>
          <p:nvPr/>
        </p:nvSpPr>
        <p:spPr>
          <a:xfrm>
            <a:off x="3405414" y="4427158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Antecedent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311344" y="1657511"/>
                <a:ext cx="19974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/>
                  <a:t>Antecedent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/>
                  <a:t> 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344" y="1657511"/>
                <a:ext cx="1997405" cy="461665"/>
              </a:xfrm>
              <a:prstGeom prst="rect">
                <a:avLst/>
              </a:prstGeom>
              <a:blipFill>
                <a:blip r:embed="rId6"/>
                <a:stretch>
                  <a:fillRect l="-39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7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E7ACF2C5-C905-7748-D7CC-27333FAC2C7F}"/>
              </a:ext>
            </a:extLst>
          </p:cNvPr>
          <p:cNvSpPr txBox="1"/>
          <p:nvPr/>
        </p:nvSpPr>
        <p:spPr>
          <a:xfrm>
            <a:off x="7969163" y="2023207"/>
            <a:ext cx="258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the</a:t>
            </a: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 AND food</a:t>
            </a: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service </a:t>
            </a:r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AND food</a:t>
            </a: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the AND is AND good</a:t>
            </a:r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altLang="zh-CN" sz="2000" i="1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 the AND is</a:t>
            </a:r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CD510F4-1067-BA1E-AC64-757D178C305B}"/>
              </a:ext>
            </a:extLst>
          </p:cNvPr>
          <p:cNvSpPr/>
          <p:nvPr/>
        </p:nvSpPr>
        <p:spPr>
          <a:xfrm>
            <a:off x="8010822" y="3356413"/>
            <a:ext cx="2691753" cy="400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2A07AE0-ED3E-970A-ABCD-B9D93123386E}"/>
              </a:ext>
            </a:extLst>
          </p:cNvPr>
          <p:cNvSpPr txBox="1"/>
          <p:nvPr/>
        </p:nvSpPr>
        <p:spPr>
          <a:xfrm>
            <a:off x="4541058" y="5200056"/>
            <a:ext cx="71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Selects the first part of the rule from all candidates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2EF4A4-8E45-F446-E275-F4FC71B56A48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2EF4A4-8E45-F446-E275-F4FC71B5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2B7ED95-6CCC-F609-5279-6B955234006F}"/>
              </a:ext>
            </a:extLst>
          </p:cNvPr>
          <p:cNvSpPr txBox="1"/>
          <p:nvPr/>
        </p:nvSpPr>
        <p:spPr>
          <a:xfrm>
            <a:off x="4243495" y="5697219"/>
            <a:ext cx="7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Candidate: antecedent that satisfies the human given form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93F182-4EB3-E283-7AAB-81E0F32E50C0}"/>
              </a:ext>
            </a:extLst>
          </p:cNvPr>
          <p:cNvGrpSpPr/>
          <p:nvPr/>
        </p:nvGrpSpPr>
        <p:grpSpPr>
          <a:xfrm>
            <a:off x="2308185" y="158434"/>
            <a:ext cx="12255908" cy="1101961"/>
            <a:chOff x="2308185" y="158434"/>
            <a:chExt cx="12255908" cy="110196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00FF3A9-D678-5399-8EB1-5BDFF897373C}"/>
                </a:ext>
              </a:extLst>
            </p:cNvPr>
            <p:cNvSpPr txBox="1"/>
            <p:nvPr/>
          </p:nvSpPr>
          <p:spPr>
            <a:xfrm>
              <a:off x="4782877" y="489371"/>
              <a:ext cx="71247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2">
                      <a:lumMod val="75000"/>
                    </a:schemeClr>
                  </a:solidFill>
                </a:rPr>
                <a:t>Antecedent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F156BE8-D217-70F9-F0B4-01A5D97C97BE}"/>
                </a:ext>
              </a:extLst>
            </p:cNvPr>
            <p:cNvSpPr txBox="1"/>
            <p:nvPr/>
          </p:nvSpPr>
          <p:spPr>
            <a:xfrm>
              <a:off x="7057927" y="158434"/>
              <a:ext cx="4546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>
                      <a:lumMod val="65000"/>
                    </a:schemeClr>
                  </a:solidFill>
                </a:rPr>
                <a:t>awesome AND tasty =&gt; positive sentiment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385790A-4242-926E-0BCB-1B915D93EA88}"/>
                </a:ext>
              </a:extLst>
            </p:cNvPr>
            <p:cNvSpPr txBox="1"/>
            <p:nvPr/>
          </p:nvSpPr>
          <p:spPr>
            <a:xfrm>
              <a:off x="2308185" y="891063"/>
              <a:ext cx="122559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(</a:t>
              </a:r>
              <a:r>
                <a:rPr lang="en-US" altLang="zh-CN" sz="1800" dirty="0"/>
                <a:t>condition for applying the rule</a:t>
              </a:r>
              <a:r>
                <a:rPr lang="en-US" sz="1800" dirty="0"/>
                <a:t>)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A92713D-58C2-4340-4DC6-E29F44A6B255}"/>
                </a:ext>
              </a:extLst>
            </p:cNvPr>
            <p:cNvSpPr txBox="1"/>
            <p:nvPr/>
          </p:nvSpPr>
          <p:spPr>
            <a:xfrm>
              <a:off x="7008525" y="495385"/>
              <a:ext cx="71247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/>
                <a:t>Consequent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4533D227-9037-C564-9A16-AA7AF9C6ADF0}"/>
                </a:ext>
              </a:extLst>
            </p:cNvPr>
            <p:cNvSpPr/>
            <p:nvPr/>
          </p:nvSpPr>
          <p:spPr>
            <a:xfrm rot="16200000">
              <a:off x="8162619" y="-493058"/>
              <a:ext cx="88831" cy="2072718"/>
            </a:xfrm>
            <a:prstGeom prst="leftBrac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7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1797</Words>
  <Application>Microsoft Office PowerPoint</Application>
  <PresentationFormat>Widescreen</PresentationFormat>
  <Paragraphs>408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AdvPS405B6</vt:lpstr>
      <vt:lpstr>LinLibertineTI</vt:lpstr>
      <vt:lpstr>Arial</vt:lpstr>
      <vt:lpstr>Calibri</vt:lpstr>
      <vt:lpstr>Calibri Light</vt:lpstr>
      <vt:lpstr>Cambria Math</vt:lpstr>
      <vt:lpstr>Office Theme</vt:lpstr>
      <vt:lpstr>Reshaping Deep Models to Embed Explainability and Grow Trust</vt:lpstr>
      <vt:lpstr>Trust Issues with Deep Models</vt:lpstr>
      <vt:lpstr>Trust Issues with Deep Models</vt:lpstr>
      <vt:lpstr>Limitation of Post-Hoc Explanations</vt:lpstr>
      <vt:lpstr>Our Method: SELOR</vt:lpstr>
      <vt:lpstr>Our Method: SELOR</vt:lpstr>
      <vt:lpstr>Our Method: SELOR</vt:lpstr>
      <vt:lpstr>Framework</vt:lpstr>
      <vt:lpstr>Framework</vt:lpstr>
      <vt:lpstr>Framework</vt:lpstr>
      <vt:lpstr>Framework</vt:lpstr>
      <vt:lpstr>Framework</vt:lpstr>
      <vt:lpstr>Framework</vt:lpstr>
      <vt:lpstr>Framework</vt:lpstr>
      <vt:lpstr>Additional Advantages</vt:lpstr>
      <vt:lpstr>Explainable Machine Reasoning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2022-09-27T06:19:24Z</dcterms:created>
  <dcterms:modified xsi:type="dcterms:W3CDTF">2022-09-27T06:19:34Z</dcterms:modified>
</cp:coreProperties>
</file>