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9" r:id="rId2"/>
    <p:sldId id="408" r:id="rId3"/>
    <p:sldId id="996" r:id="rId4"/>
    <p:sldId id="1019" r:id="rId5"/>
    <p:sldId id="1043" r:id="rId6"/>
    <p:sldId id="1002" r:id="rId7"/>
    <p:sldId id="1044" r:id="rId8"/>
    <p:sldId id="1003" r:id="rId9"/>
    <p:sldId id="1045" r:id="rId10"/>
    <p:sldId id="1046" r:id="rId11"/>
    <p:sldId id="1103" r:id="rId12"/>
    <p:sldId id="1104" r:id="rId13"/>
    <p:sldId id="1001" r:id="rId14"/>
    <p:sldId id="1120" r:id="rId15"/>
    <p:sldId id="1110" r:id="rId16"/>
    <p:sldId id="1115" r:id="rId17"/>
    <p:sldId id="1113" r:id="rId18"/>
    <p:sldId id="1114" r:id="rId19"/>
    <p:sldId id="1108" r:id="rId20"/>
    <p:sldId id="1111" r:id="rId21"/>
    <p:sldId id="1112" r:id="rId22"/>
    <p:sldId id="1109" r:id="rId23"/>
    <p:sldId id="1116" r:id="rId24"/>
    <p:sldId id="1121" r:id="rId25"/>
    <p:sldId id="1118" r:id="rId26"/>
    <p:sldId id="1117" r:id="rId27"/>
    <p:sldId id="1119" r:id="rId28"/>
    <p:sldId id="1123" r:id="rId29"/>
    <p:sldId id="1106" r:id="rId30"/>
    <p:sldId id="43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6DC0FF"/>
    <a:srgbClr val="0078D2"/>
    <a:srgbClr val="1B2A6B"/>
    <a:srgbClr val="92928E"/>
    <a:srgbClr val="848480"/>
    <a:srgbClr val="444442"/>
    <a:srgbClr val="4A4A49"/>
    <a:srgbClr val="FF0000"/>
    <a:srgbClr val="38A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04AB85-1928-3E4D-A0CB-B40951828C61}" v="891" dt="2022-11-16T07:58:17.131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5" autoAdjust="0"/>
    <p:restoredTop sz="88276" autoAdjust="0"/>
  </p:normalViewPr>
  <p:slideViewPr>
    <p:cSldViewPr snapToGrid="0" snapToObjects="1">
      <p:cViewPr varScale="1">
        <p:scale>
          <a:sx n="98" d="100"/>
          <a:sy n="98" d="100"/>
        </p:scale>
        <p:origin x="72" y="1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-3648" y="-102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# of </a:t>
            </a:r>
            <a:r>
              <a:rPr lang="en-US" sz="1600" b="1" dirty="0" err="1">
                <a:solidFill>
                  <a:schemeClr val="tx1"/>
                </a:solidFill>
              </a:rPr>
              <a:t>vrp</a:t>
            </a:r>
            <a:r>
              <a:rPr lang="en-US" sz="1600" b="1" dirty="0">
                <a:solidFill>
                  <a:schemeClr val="tx1"/>
                </a:solidFill>
              </a:rPr>
              <a:t> papers by year in </a:t>
            </a:r>
            <a:r>
              <a:rPr lang="en-US" sz="1600" b="1" dirty="0" err="1">
                <a:solidFill>
                  <a:schemeClr val="tx1"/>
                </a:solidFill>
              </a:rPr>
              <a:t>WoS</a:t>
            </a:r>
            <a:endParaRPr lang="en-US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num of vrp papers by year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Sheet1!$A$2:$A$12</c:f>
              <c:numCache>
                <c:formatCode>0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968</c:v>
                </c:pt>
                <c:pt idx="1">
                  <c:v>1123</c:v>
                </c:pt>
                <c:pt idx="2">
                  <c:v>1371</c:v>
                </c:pt>
                <c:pt idx="3">
                  <c:v>1609</c:v>
                </c:pt>
                <c:pt idx="4">
                  <c:v>1918</c:v>
                </c:pt>
                <c:pt idx="5">
                  <c:v>2089</c:v>
                </c:pt>
                <c:pt idx="6">
                  <c:v>2439</c:v>
                </c:pt>
                <c:pt idx="7">
                  <c:v>2714</c:v>
                </c:pt>
                <c:pt idx="8">
                  <c:v>2976</c:v>
                </c:pt>
                <c:pt idx="9">
                  <c:v>2913</c:v>
                </c:pt>
                <c:pt idx="10">
                  <c:v>1543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E1-DC47-8C27-01790F5A4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7746816"/>
        <c:axId val="2037676976"/>
      </c:barChart>
      <c:catAx>
        <c:axId val="2037746816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676976"/>
        <c:crosses val="autoZero"/>
        <c:auto val="1"/>
        <c:lblAlgn val="ctr"/>
        <c:lblOffset val="100"/>
        <c:noMultiLvlLbl val="0"/>
      </c:catAx>
      <c:valAx>
        <c:axId val="2037676976"/>
        <c:scaling>
          <c:orientation val="minMax"/>
          <c:max val="4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746816"/>
        <c:crosses val="autoZero"/>
        <c:crossBetween val="between"/>
        <c:majorUnit val="1000"/>
        <c:min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0FDFC4-A885-47D4-8E18-77F64275BC9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4626F3-4B85-430D-A471-2A2629B8942F}">
      <dgm:prSet phldrT="[Text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Data</a:t>
          </a:r>
        </a:p>
        <a:p>
          <a:r>
            <a:rPr lang="zh-CN" altLang="en-US" dirty="0">
              <a:solidFill>
                <a:schemeClr val="tx1"/>
              </a:solidFill>
            </a:rPr>
            <a:t>数据</a:t>
          </a:r>
          <a:endParaRPr lang="en-US" dirty="0">
            <a:solidFill>
              <a:schemeClr val="tx1"/>
            </a:solidFill>
          </a:endParaRPr>
        </a:p>
      </dgm:t>
    </dgm:pt>
    <dgm:pt modelId="{D4DF88A1-9EA2-4EBD-85CD-81FB0B69D2F1}" type="parTrans" cxnId="{9A137121-976E-4B5A-B279-08FC04575BB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899406E-402D-422E-BED1-D5A9D9ECEF0C}" type="sibTrans" cxnId="{9A137121-976E-4B5A-B279-08FC04575BB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96EB583-9F99-43E4-A5FA-4F8CEED32D8E}">
      <dgm:prSet phldrT="[Text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Business process</a:t>
          </a:r>
          <a:r>
            <a:rPr lang="zh-CN" altLang="en-US" dirty="0">
              <a:solidFill>
                <a:schemeClr val="tx1"/>
              </a:solidFill>
            </a:rPr>
            <a:t>业务流程</a:t>
          </a:r>
          <a:endParaRPr lang="en-US" dirty="0">
            <a:solidFill>
              <a:schemeClr val="tx1"/>
            </a:solidFill>
          </a:endParaRPr>
        </a:p>
      </dgm:t>
    </dgm:pt>
    <dgm:pt modelId="{6448EC8D-5DE2-4775-8EAE-C11EE0A1DF54}" type="parTrans" cxnId="{6F0C6332-DB38-41F1-87CA-655467883A1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6DCB290-D4D3-435E-BE01-72FE086063CB}" type="sibTrans" cxnId="{6F0C6332-DB38-41F1-87CA-655467883A1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133F21-9F94-4B07-BEFE-9A94BF473A64}">
      <dgm:prSet phldrT="[Text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Algorithm</a:t>
          </a:r>
        </a:p>
        <a:p>
          <a:r>
            <a:rPr lang="zh-CN" altLang="en-US" dirty="0">
              <a:solidFill>
                <a:schemeClr val="tx1"/>
              </a:solidFill>
            </a:rPr>
            <a:t>算法</a:t>
          </a:r>
          <a:endParaRPr lang="en-US" dirty="0">
            <a:solidFill>
              <a:schemeClr val="tx1"/>
            </a:solidFill>
          </a:endParaRPr>
        </a:p>
      </dgm:t>
    </dgm:pt>
    <dgm:pt modelId="{0615F4BF-41B9-403C-95D4-918CC382F15A}" type="parTrans" cxnId="{9CA721F8-ED59-4A2C-BF31-93E54A41DC4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6C44D58-769C-42CD-8C04-D7AA2DAAB407}" type="sibTrans" cxnId="{9CA721F8-ED59-4A2C-BF31-93E54A41DC4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A48D1B-8892-4F5C-9469-E98B2956AABB}">
      <dgm:prSet phldrT="[Text]"/>
      <dgm:spPr/>
      <dgm:t>
        <a:bodyPr/>
        <a:lstStyle/>
        <a:p>
          <a:r>
            <a:rPr lang="en-US" altLang="zh-CN" dirty="0">
              <a:solidFill>
                <a:schemeClr val="tx1"/>
              </a:solidFill>
            </a:rPr>
            <a:t>Math. Model</a:t>
          </a:r>
        </a:p>
        <a:p>
          <a:r>
            <a:rPr lang="zh-CN" altLang="en-US" dirty="0">
              <a:solidFill>
                <a:schemeClr val="tx1"/>
              </a:solidFill>
            </a:rPr>
            <a:t>数理模型</a:t>
          </a:r>
          <a:endParaRPr lang="en-US" dirty="0">
            <a:solidFill>
              <a:schemeClr val="tx1"/>
            </a:solidFill>
          </a:endParaRPr>
        </a:p>
      </dgm:t>
    </dgm:pt>
    <dgm:pt modelId="{8A0F78D2-2A62-43A2-ACD6-7E31AD681518}" type="parTrans" cxnId="{76A62525-4DAB-4C1C-A1EA-B5559976BF1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EE17305-6F58-4E1C-B12A-327ACA64B118}" type="sibTrans" cxnId="{76A62525-4DAB-4C1C-A1EA-B5559976BF1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6CDD159-BB0F-4F0B-9B0F-88E3D56EF47F}" type="pres">
      <dgm:prSet presAssocID="{BA0FDFC4-A885-47D4-8E18-77F64275BC9C}" presName="cycle" presStyleCnt="0">
        <dgm:presLayoutVars>
          <dgm:dir/>
          <dgm:resizeHandles val="exact"/>
        </dgm:presLayoutVars>
      </dgm:prSet>
      <dgm:spPr/>
    </dgm:pt>
    <dgm:pt modelId="{7ADCC4E2-2D54-4257-AFF9-3434B5F7873B}" type="pres">
      <dgm:prSet presAssocID="{D64626F3-4B85-430D-A471-2A2629B8942F}" presName="dummy" presStyleCnt="0"/>
      <dgm:spPr/>
    </dgm:pt>
    <dgm:pt modelId="{BF12E53E-F63D-48C0-B5DC-A5B1630BC18F}" type="pres">
      <dgm:prSet presAssocID="{D64626F3-4B85-430D-A471-2A2629B8942F}" presName="node" presStyleLbl="revTx" presStyleIdx="0" presStyleCnt="4">
        <dgm:presLayoutVars>
          <dgm:bulletEnabled val="1"/>
        </dgm:presLayoutVars>
      </dgm:prSet>
      <dgm:spPr/>
    </dgm:pt>
    <dgm:pt modelId="{677F48A6-7363-48FB-8BA7-3DB89589FEF7}" type="pres">
      <dgm:prSet presAssocID="{F899406E-402D-422E-BED1-D5A9D9ECEF0C}" presName="sibTrans" presStyleLbl="node1" presStyleIdx="0" presStyleCnt="4"/>
      <dgm:spPr/>
    </dgm:pt>
    <dgm:pt modelId="{950FDD45-6DA7-44EB-899F-4ADC44D4C521}" type="pres">
      <dgm:prSet presAssocID="{F96EB583-9F99-43E4-A5FA-4F8CEED32D8E}" presName="dummy" presStyleCnt="0"/>
      <dgm:spPr/>
    </dgm:pt>
    <dgm:pt modelId="{E0462CBB-A6FE-4670-A1AF-CDAB043EDA4E}" type="pres">
      <dgm:prSet presAssocID="{F96EB583-9F99-43E4-A5FA-4F8CEED32D8E}" presName="node" presStyleLbl="revTx" presStyleIdx="1" presStyleCnt="4">
        <dgm:presLayoutVars>
          <dgm:bulletEnabled val="1"/>
        </dgm:presLayoutVars>
      </dgm:prSet>
      <dgm:spPr/>
    </dgm:pt>
    <dgm:pt modelId="{E5C9B128-1119-43FA-8F46-378724FCF0A7}" type="pres">
      <dgm:prSet presAssocID="{36DCB290-D4D3-435E-BE01-72FE086063CB}" presName="sibTrans" presStyleLbl="node1" presStyleIdx="1" presStyleCnt="4"/>
      <dgm:spPr/>
    </dgm:pt>
    <dgm:pt modelId="{1F2B18C2-63B3-42F1-B6FE-88B1731845B2}" type="pres">
      <dgm:prSet presAssocID="{B1A48D1B-8892-4F5C-9469-E98B2956AABB}" presName="dummy" presStyleCnt="0"/>
      <dgm:spPr/>
    </dgm:pt>
    <dgm:pt modelId="{BD1198C8-726C-4A36-BDCF-B829EA0954FE}" type="pres">
      <dgm:prSet presAssocID="{B1A48D1B-8892-4F5C-9469-E98B2956AABB}" presName="node" presStyleLbl="revTx" presStyleIdx="2" presStyleCnt="4">
        <dgm:presLayoutVars>
          <dgm:bulletEnabled val="1"/>
        </dgm:presLayoutVars>
      </dgm:prSet>
      <dgm:spPr/>
    </dgm:pt>
    <dgm:pt modelId="{C4A4CC13-940F-43A2-BBEB-987ECAA4BF63}" type="pres">
      <dgm:prSet presAssocID="{6EE17305-6F58-4E1C-B12A-327ACA64B118}" presName="sibTrans" presStyleLbl="node1" presStyleIdx="2" presStyleCnt="4"/>
      <dgm:spPr/>
    </dgm:pt>
    <dgm:pt modelId="{08948F86-6148-43D0-9A72-7FCAB092FD10}" type="pres">
      <dgm:prSet presAssocID="{AE133F21-9F94-4B07-BEFE-9A94BF473A64}" presName="dummy" presStyleCnt="0"/>
      <dgm:spPr/>
    </dgm:pt>
    <dgm:pt modelId="{AC68014D-1546-43F7-B766-5902987B2DDF}" type="pres">
      <dgm:prSet presAssocID="{AE133F21-9F94-4B07-BEFE-9A94BF473A64}" presName="node" presStyleLbl="revTx" presStyleIdx="3" presStyleCnt="4">
        <dgm:presLayoutVars>
          <dgm:bulletEnabled val="1"/>
        </dgm:presLayoutVars>
      </dgm:prSet>
      <dgm:spPr/>
    </dgm:pt>
    <dgm:pt modelId="{8EF7898D-3C02-44FD-BBEB-E6FD5F4A564B}" type="pres">
      <dgm:prSet presAssocID="{F6C44D58-769C-42CD-8C04-D7AA2DAAB407}" presName="sibTrans" presStyleLbl="node1" presStyleIdx="3" presStyleCnt="4"/>
      <dgm:spPr/>
    </dgm:pt>
  </dgm:ptLst>
  <dgm:cxnLst>
    <dgm:cxn modelId="{1633A705-0CB1-42BF-A5F8-6A0B1C2E9E5B}" type="presOf" srcId="{6EE17305-6F58-4E1C-B12A-327ACA64B118}" destId="{C4A4CC13-940F-43A2-BBEB-987ECAA4BF63}" srcOrd="0" destOrd="0" presId="urn:microsoft.com/office/officeart/2005/8/layout/cycle1"/>
    <dgm:cxn modelId="{9A137121-976E-4B5A-B279-08FC04575BB4}" srcId="{BA0FDFC4-A885-47D4-8E18-77F64275BC9C}" destId="{D64626F3-4B85-430D-A471-2A2629B8942F}" srcOrd="0" destOrd="0" parTransId="{D4DF88A1-9EA2-4EBD-85CD-81FB0B69D2F1}" sibTransId="{F899406E-402D-422E-BED1-D5A9D9ECEF0C}"/>
    <dgm:cxn modelId="{76A62525-4DAB-4C1C-A1EA-B5559976BF18}" srcId="{BA0FDFC4-A885-47D4-8E18-77F64275BC9C}" destId="{B1A48D1B-8892-4F5C-9469-E98B2956AABB}" srcOrd="2" destOrd="0" parTransId="{8A0F78D2-2A62-43A2-ACD6-7E31AD681518}" sibTransId="{6EE17305-6F58-4E1C-B12A-327ACA64B118}"/>
    <dgm:cxn modelId="{6F0C6332-DB38-41F1-87CA-655467883A19}" srcId="{BA0FDFC4-A885-47D4-8E18-77F64275BC9C}" destId="{F96EB583-9F99-43E4-A5FA-4F8CEED32D8E}" srcOrd="1" destOrd="0" parTransId="{6448EC8D-5DE2-4775-8EAE-C11EE0A1DF54}" sibTransId="{36DCB290-D4D3-435E-BE01-72FE086063CB}"/>
    <dgm:cxn modelId="{C9881935-49F5-4C44-97FB-485759EAE203}" type="presOf" srcId="{F6C44D58-769C-42CD-8C04-D7AA2DAAB407}" destId="{8EF7898D-3C02-44FD-BBEB-E6FD5F4A564B}" srcOrd="0" destOrd="0" presId="urn:microsoft.com/office/officeart/2005/8/layout/cycle1"/>
    <dgm:cxn modelId="{34539738-2F5A-4F1F-A99A-C2F82D6140E1}" type="presOf" srcId="{B1A48D1B-8892-4F5C-9469-E98B2956AABB}" destId="{BD1198C8-726C-4A36-BDCF-B829EA0954FE}" srcOrd="0" destOrd="0" presId="urn:microsoft.com/office/officeart/2005/8/layout/cycle1"/>
    <dgm:cxn modelId="{7CAE8F58-D3C4-4374-B1EB-932D1F07DF77}" type="presOf" srcId="{AE133F21-9F94-4B07-BEFE-9A94BF473A64}" destId="{AC68014D-1546-43F7-B766-5902987B2DDF}" srcOrd="0" destOrd="0" presId="urn:microsoft.com/office/officeart/2005/8/layout/cycle1"/>
    <dgm:cxn modelId="{F85A905A-8AEC-4FD6-B4A0-0B6678FFDE2A}" type="presOf" srcId="{BA0FDFC4-A885-47D4-8E18-77F64275BC9C}" destId="{86CDD159-BB0F-4F0B-9B0F-88E3D56EF47F}" srcOrd="0" destOrd="0" presId="urn:microsoft.com/office/officeart/2005/8/layout/cycle1"/>
    <dgm:cxn modelId="{1FABD3C9-6EBA-4CF9-A24F-985D5628E711}" type="presOf" srcId="{36DCB290-D4D3-435E-BE01-72FE086063CB}" destId="{E5C9B128-1119-43FA-8F46-378724FCF0A7}" srcOrd="0" destOrd="0" presId="urn:microsoft.com/office/officeart/2005/8/layout/cycle1"/>
    <dgm:cxn modelId="{239BD2D0-0D73-4D2A-9644-DFF1DD84DFFF}" type="presOf" srcId="{F899406E-402D-422E-BED1-D5A9D9ECEF0C}" destId="{677F48A6-7363-48FB-8BA7-3DB89589FEF7}" srcOrd="0" destOrd="0" presId="urn:microsoft.com/office/officeart/2005/8/layout/cycle1"/>
    <dgm:cxn modelId="{F6B956E1-CFBC-4139-BD19-3A83AE0922A0}" type="presOf" srcId="{F96EB583-9F99-43E4-A5FA-4F8CEED32D8E}" destId="{E0462CBB-A6FE-4670-A1AF-CDAB043EDA4E}" srcOrd="0" destOrd="0" presId="urn:microsoft.com/office/officeart/2005/8/layout/cycle1"/>
    <dgm:cxn modelId="{4C4C8DF1-54A1-4249-9CBF-5A4A0C0F2958}" type="presOf" srcId="{D64626F3-4B85-430D-A471-2A2629B8942F}" destId="{BF12E53E-F63D-48C0-B5DC-A5B1630BC18F}" srcOrd="0" destOrd="0" presId="urn:microsoft.com/office/officeart/2005/8/layout/cycle1"/>
    <dgm:cxn modelId="{9CA721F8-ED59-4A2C-BF31-93E54A41DC4E}" srcId="{BA0FDFC4-A885-47D4-8E18-77F64275BC9C}" destId="{AE133F21-9F94-4B07-BEFE-9A94BF473A64}" srcOrd="3" destOrd="0" parTransId="{0615F4BF-41B9-403C-95D4-918CC382F15A}" sibTransId="{F6C44D58-769C-42CD-8C04-D7AA2DAAB407}"/>
    <dgm:cxn modelId="{BA1902A7-6A86-4A18-9BFC-DF7DE93FDE8A}" type="presParOf" srcId="{86CDD159-BB0F-4F0B-9B0F-88E3D56EF47F}" destId="{7ADCC4E2-2D54-4257-AFF9-3434B5F7873B}" srcOrd="0" destOrd="0" presId="urn:microsoft.com/office/officeart/2005/8/layout/cycle1"/>
    <dgm:cxn modelId="{54413528-1858-49F8-951F-4A103B7421E4}" type="presParOf" srcId="{86CDD159-BB0F-4F0B-9B0F-88E3D56EF47F}" destId="{BF12E53E-F63D-48C0-B5DC-A5B1630BC18F}" srcOrd="1" destOrd="0" presId="urn:microsoft.com/office/officeart/2005/8/layout/cycle1"/>
    <dgm:cxn modelId="{59F9648D-D053-42EE-88F6-0E1BDB88F2A1}" type="presParOf" srcId="{86CDD159-BB0F-4F0B-9B0F-88E3D56EF47F}" destId="{677F48A6-7363-48FB-8BA7-3DB89589FEF7}" srcOrd="2" destOrd="0" presId="urn:microsoft.com/office/officeart/2005/8/layout/cycle1"/>
    <dgm:cxn modelId="{0F190D35-AD52-4D60-BF13-1A2BD45984EE}" type="presParOf" srcId="{86CDD159-BB0F-4F0B-9B0F-88E3D56EF47F}" destId="{950FDD45-6DA7-44EB-899F-4ADC44D4C521}" srcOrd="3" destOrd="0" presId="urn:microsoft.com/office/officeart/2005/8/layout/cycle1"/>
    <dgm:cxn modelId="{4B2E77DA-0A06-4587-B555-4367871CED1F}" type="presParOf" srcId="{86CDD159-BB0F-4F0B-9B0F-88E3D56EF47F}" destId="{E0462CBB-A6FE-4670-A1AF-CDAB043EDA4E}" srcOrd="4" destOrd="0" presId="urn:microsoft.com/office/officeart/2005/8/layout/cycle1"/>
    <dgm:cxn modelId="{B8620779-1486-49B7-AE00-909C33893211}" type="presParOf" srcId="{86CDD159-BB0F-4F0B-9B0F-88E3D56EF47F}" destId="{E5C9B128-1119-43FA-8F46-378724FCF0A7}" srcOrd="5" destOrd="0" presId="urn:microsoft.com/office/officeart/2005/8/layout/cycle1"/>
    <dgm:cxn modelId="{FAFBB5DE-2007-4AC4-BB9B-C0AD3BC07737}" type="presParOf" srcId="{86CDD159-BB0F-4F0B-9B0F-88E3D56EF47F}" destId="{1F2B18C2-63B3-42F1-B6FE-88B1731845B2}" srcOrd="6" destOrd="0" presId="urn:microsoft.com/office/officeart/2005/8/layout/cycle1"/>
    <dgm:cxn modelId="{F2E100C3-A28F-41B9-86F1-63ED9325C479}" type="presParOf" srcId="{86CDD159-BB0F-4F0B-9B0F-88E3D56EF47F}" destId="{BD1198C8-726C-4A36-BDCF-B829EA0954FE}" srcOrd="7" destOrd="0" presId="urn:microsoft.com/office/officeart/2005/8/layout/cycle1"/>
    <dgm:cxn modelId="{8531C69A-07FC-43C2-91DA-EC55877FC5E8}" type="presParOf" srcId="{86CDD159-BB0F-4F0B-9B0F-88E3D56EF47F}" destId="{C4A4CC13-940F-43A2-BBEB-987ECAA4BF63}" srcOrd="8" destOrd="0" presId="urn:microsoft.com/office/officeart/2005/8/layout/cycle1"/>
    <dgm:cxn modelId="{0AE2104A-2619-4193-B5CB-7238A184CFFC}" type="presParOf" srcId="{86CDD159-BB0F-4F0B-9B0F-88E3D56EF47F}" destId="{08948F86-6148-43D0-9A72-7FCAB092FD10}" srcOrd="9" destOrd="0" presId="urn:microsoft.com/office/officeart/2005/8/layout/cycle1"/>
    <dgm:cxn modelId="{549A788E-92DB-4178-9DA1-0F48DEA49B87}" type="presParOf" srcId="{86CDD159-BB0F-4F0B-9B0F-88E3D56EF47F}" destId="{AC68014D-1546-43F7-B766-5902987B2DDF}" srcOrd="10" destOrd="0" presId="urn:microsoft.com/office/officeart/2005/8/layout/cycle1"/>
    <dgm:cxn modelId="{137ADF46-E025-4113-BD40-826FA8FCD259}" type="presParOf" srcId="{86CDD159-BB0F-4F0B-9B0F-88E3D56EF47F}" destId="{8EF7898D-3C02-44FD-BBEB-E6FD5F4A564B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52A762-834F-9E40-BD87-DD018DC4EA0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841366-E71B-F344-8B86-A2FB2BC4D4A1}">
      <dgm:prSet custT="1"/>
      <dgm:spPr>
        <a:ln w="19050">
          <a:solidFill>
            <a:schemeClr val="bg1"/>
          </a:solidFill>
        </a:ln>
      </dgm:spPr>
      <dgm:t>
        <a:bodyPr/>
        <a:lstStyle/>
        <a:p>
          <a:pPr algn="ctr"/>
          <a:r>
            <a:rPr 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Dataset </a:t>
          </a:r>
          <a:r>
            <a:rPr lang="en-US" sz="1400" b="1" dirty="0" err="1">
              <a:latin typeface="Microsoft YaHei" panose="020B0503020204020204" pitchFamily="34" charset="-122"/>
              <a:ea typeface="Microsoft YaHei" panose="020B0503020204020204" pitchFamily="34" charset="-122"/>
            </a:rPr>
            <a:t>Generation数据生成</a:t>
          </a:r>
          <a:endParaRPr lang="en-US" sz="11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E7F20BC-1903-E347-B3B9-E28195391236}" type="parTrans" cxnId="{C04B70BF-67CE-9647-B453-11F0D183C96F}">
      <dgm:prSet/>
      <dgm:spPr/>
      <dgm:t>
        <a:bodyPr/>
        <a:lstStyle/>
        <a:p>
          <a:pPr algn="ctr"/>
          <a:endParaRPr lang="en-US" sz="1400"/>
        </a:p>
      </dgm:t>
    </dgm:pt>
    <dgm:pt modelId="{F626B67B-C87D-5344-A625-379027DA16EE}" type="sibTrans" cxnId="{C04B70BF-67CE-9647-B453-11F0D183C96F}">
      <dgm:prSet/>
      <dgm:spPr/>
      <dgm:t>
        <a:bodyPr/>
        <a:lstStyle/>
        <a:p>
          <a:pPr algn="ctr"/>
          <a:endParaRPr lang="en-US" sz="1400"/>
        </a:p>
      </dgm:t>
    </dgm:pt>
    <dgm:pt modelId="{6A02D22E-5A43-2C46-B457-7086D9B0F720}">
      <dgm:prSet custT="1"/>
      <dgm:spPr>
        <a:ln w="19050">
          <a:solidFill>
            <a:schemeClr val="bg1"/>
          </a:solidFill>
        </a:ln>
      </dgm:spPr>
      <dgm:t>
        <a:bodyPr/>
        <a:lstStyle/>
        <a:p>
          <a:pPr algn="ctr"/>
          <a:r>
            <a:rPr 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Scenario </a:t>
          </a:r>
          <a:r>
            <a:rPr lang="en-US" sz="1400" b="1" dirty="0" err="1">
              <a:latin typeface="Microsoft YaHei" panose="020B0503020204020204" pitchFamily="34" charset="-122"/>
              <a:ea typeface="Microsoft YaHei" panose="020B0503020204020204" pitchFamily="34" charset="-122"/>
            </a:rPr>
            <a:t>prediction场景推演</a:t>
          </a:r>
          <a:endParaRPr lang="en-US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8BEB3F3-EB5B-AD47-AAB2-18CBDE1948FD}" type="parTrans" cxnId="{9E961EA0-D9F8-DC45-AC68-4DFFBCF446B7}">
      <dgm:prSet/>
      <dgm:spPr/>
      <dgm:t>
        <a:bodyPr/>
        <a:lstStyle/>
        <a:p>
          <a:pPr algn="ctr"/>
          <a:endParaRPr lang="en-US" sz="1400"/>
        </a:p>
      </dgm:t>
    </dgm:pt>
    <dgm:pt modelId="{5587B9BB-1DFC-6A45-B294-4755CC2FE7C1}" type="sibTrans" cxnId="{9E961EA0-D9F8-DC45-AC68-4DFFBCF446B7}">
      <dgm:prSet/>
      <dgm:spPr/>
      <dgm:t>
        <a:bodyPr/>
        <a:lstStyle/>
        <a:p>
          <a:pPr algn="ctr"/>
          <a:endParaRPr lang="en-US" sz="1400"/>
        </a:p>
      </dgm:t>
    </dgm:pt>
    <dgm:pt modelId="{A2049E4F-A062-864A-AB07-08D9CF590235}">
      <dgm:prSet custT="1"/>
      <dgm:spPr>
        <a:ln w="19050">
          <a:solidFill>
            <a:schemeClr val="bg1"/>
          </a:solidFill>
        </a:ln>
      </dgm:spPr>
      <dgm:t>
        <a:bodyPr/>
        <a:lstStyle/>
        <a:p>
          <a:pPr algn="ctr"/>
          <a:r>
            <a:rPr 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Algorithm Training </a:t>
          </a:r>
          <a:r>
            <a:rPr lang="en-US" sz="1400" b="1" dirty="0" err="1">
              <a:latin typeface="Microsoft YaHei" panose="020B0503020204020204" pitchFamily="34" charset="-122"/>
              <a:ea typeface="Microsoft YaHei" panose="020B0503020204020204" pitchFamily="34" charset="-122"/>
            </a:rPr>
            <a:t>算法训练</a:t>
          </a:r>
          <a:endParaRPr lang="en-US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F85C7DB-6CC9-1641-8823-1DD0C244941B}" type="parTrans" cxnId="{05A6BC0C-0099-6B4C-8A8D-7E3A0DC8F36D}">
      <dgm:prSet/>
      <dgm:spPr/>
      <dgm:t>
        <a:bodyPr/>
        <a:lstStyle/>
        <a:p>
          <a:pPr algn="ctr"/>
          <a:endParaRPr lang="en-US" sz="1400"/>
        </a:p>
      </dgm:t>
    </dgm:pt>
    <dgm:pt modelId="{A6156735-06AE-6A41-BC71-C17DB361AA45}" type="sibTrans" cxnId="{05A6BC0C-0099-6B4C-8A8D-7E3A0DC8F36D}">
      <dgm:prSet/>
      <dgm:spPr/>
      <dgm:t>
        <a:bodyPr/>
        <a:lstStyle/>
        <a:p>
          <a:pPr algn="ctr"/>
          <a:endParaRPr lang="en-US" sz="1400"/>
        </a:p>
      </dgm:t>
    </dgm:pt>
    <dgm:pt modelId="{006EDC61-AB06-D24F-A1AA-9BFC8421C7A0}">
      <dgm:prSet custT="1"/>
      <dgm:spPr>
        <a:ln w="19050">
          <a:solidFill>
            <a:schemeClr val="bg1"/>
          </a:solidFill>
        </a:ln>
      </dgm:spPr>
      <dgm:t>
        <a:bodyPr/>
        <a:lstStyle/>
        <a:p>
          <a:pPr algn="ctr"/>
          <a:r>
            <a:rPr lang="en-U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Testing and </a:t>
          </a:r>
          <a:r>
            <a:rPr lang="en-US" sz="1400" b="1" dirty="0" err="1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Verfication</a:t>
          </a:r>
          <a:r>
            <a:rPr lang="en-U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sz="1400" b="1" dirty="0" err="1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测试验证</a:t>
          </a:r>
          <a:endParaRPr lang="en-US" sz="1400" b="1" dirty="0">
            <a:solidFill>
              <a:schemeClr val="bg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FBDCC15-FB8F-A049-BF51-B4269362E080}" type="parTrans" cxnId="{77BCF63B-C67D-B94A-918F-DEC28619AE1D}">
      <dgm:prSet/>
      <dgm:spPr/>
      <dgm:t>
        <a:bodyPr/>
        <a:lstStyle/>
        <a:p>
          <a:pPr algn="ctr"/>
          <a:endParaRPr lang="en-US" sz="1400"/>
        </a:p>
      </dgm:t>
    </dgm:pt>
    <dgm:pt modelId="{26496DAE-49A5-944E-AD0E-FA1D60F134A0}" type="sibTrans" cxnId="{77BCF63B-C67D-B94A-918F-DEC28619AE1D}">
      <dgm:prSet/>
      <dgm:spPr/>
      <dgm:t>
        <a:bodyPr/>
        <a:lstStyle/>
        <a:p>
          <a:pPr algn="ctr"/>
          <a:endParaRPr lang="en-US" sz="1400"/>
        </a:p>
      </dgm:t>
    </dgm:pt>
    <dgm:pt modelId="{366F4E77-A567-904F-94AB-886339AED0AA}">
      <dgm:prSet custT="1"/>
      <dgm:spPr>
        <a:ln w="19050">
          <a:solidFill>
            <a:schemeClr val="bg1"/>
          </a:solidFill>
        </a:ln>
      </dgm:spPr>
      <dgm:t>
        <a:bodyPr/>
        <a:lstStyle/>
        <a:p>
          <a:pPr algn="ctr"/>
          <a:r>
            <a:rPr 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HCI </a:t>
          </a:r>
          <a:r>
            <a:rPr lang="en-US" sz="1400" b="1" dirty="0" err="1">
              <a:latin typeface="Microsoft YaHei" panose="020B0503020204020204" pitchFamily="34" charset="-122"/>
              <a:ea typeface="Microsoft YaHei" panose="020B0503020204020204" pitchFamily="34" charset="-122"/>
            </a:rPr>
            <a:t>中间</a:t>
          </a: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件</a:t>
          </a:r>
          <a:endParaRPr lang="en-US" sz="1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B91A034-317D-6B4E-B1C1-C5E9990F4880}" type="parTrans" cxnId="{5D679D27-64E0-9047-B3A8-FE59AAC9A1AC}">
      <dgm:prSet/>
      <dgm:spPr/>
      <dgm:t>
        <a:bodyPr/>
        <a:lstStyle/>
        <a:p>
          <a:pPr algn="ctr"/>
          <a:endParaRPr lang="en-US" sz="1400"/>
        </a:p>
      </dgm:t>
    </dgm:pt>
    <dgm:pt modelId="{6A1E45BC-4E68-404F-924E-54F75B1520CD}" type="sibTrans" cxnId="{5D679D27-64E0-9047-B3A8-FE59AAC9A1AC}">
      <dgm:prSet/>
      <dgm:spPr/>
      <dgm:t>
        <a:bodyPr/>
        <a:lstStyle/>
        <a:p>
          <a:pPr algn="ctr"/>
          <a:endParaRPr lang="en-US" sz="1400"/>
        </a:p>
      </dgm:t>
    </dgm:pt>
    <dgm:pt modelId="{0F919BAF-7DF5-7248-BDCB-46FBC9037BB9}">
      <dgm:prSet custT="1"/>
      <dgm:spPr/>
      <dgm:t>
        <a:bodyPr/>
        <a:lstStyle/>
        <a:p>
          <a:pPr algn="ctr"/>
          <a:r>
            <a:rPr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Prediction and Warning </a:t>
          </a:r>
          <a:r>
            <a:rPr lang="zh-CN" altLang="en-US" sz="1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预测预警</a:t>
          </a:r>
        </a:p>
      </dgm:t>
    </dgm:pt>
    <dgm:pt modelId="{638BA87C-A287-544F-92B5-6B279FB03432}" type="parTrans" cxnId="{543D3C52-2220-7045-9854-79F0F9916B5C}">
      <dgm:prSet/>
      <dgm:spPr/>
      <dgm:t>
        <a:bodyPr/>
        <a:lstStyle/>
        <a:p>
          <a:endParaRPr lang="zh-CN" altLang="en-US" sz="1400"/>
        </a:p>
      </dgm:t>
    </dgm:pt>
    <dgm:pt modelId="{B49F0774-16E3-B748-8C31-4DE40B4CBCF0}" type="sibTrans" cxnId="{543D3C52-2220-7045-9854-79F0F9916B5C}">
      <dgm:prSet/>
      <dgm:spPr/>
      <dgm:t>
        <a:bodyPr/>
        <a:lstStyle/>
        <a:p>
          <a:endParaRPr lang="zh-CN" altLang="en-US" sz="1400"/>
        </a:p>
      </dgm:t>
    </dgm:pt>
    <dgm:pt modelId="{A1B6E596-90FD-7C42-B151-FD7E90B210E8}" type="pres">
      <dgm:prSet presAssocID="{8452A762-834F-9E40-BD87-DD018DC4EA01}" presName="linear" presStyleCnt="0">
        <dgm:presLayoutVars>
          <dgm:dir/>
          <dgm:resizeHandles val="exact"/>
        </dgm:presLayoutVars>
      </dgm:prSet>
      <dgm:spPr/>
    </dgm:pt>
    <dgm:pt modelId="{6BC0AA8F-6D8E-B348-BC1F-1923F5E59046}" type="pres">
      <dgm:prSet presAssocID="{4B841366-E71B-F344-8B86-A2FB2BC4D4A1}" presName="comp" presStyleCnt="0"/>
      <dgm:spPr/>
    </dgm:pt>
    <dgm:pt modelId="{46A24FD8-A1DF-7C4D-84E8-8085D3DEE9A5}" type="pres">
      <dgm:prSet presAssocID="{4B841366-E71B-F344-8B86-A2FB2BC4D4A1}" presName="box" presStyleLbl="node1" presStyleIdx="0" presStyleCnt="6"/>
      <dgm:spPr/>
    </dgm:pt>
    <dgm:pt modelId="{C4E6728A-3B2A-7A46-BC71-1DBD63594275}" type="pres">
      <dgm:prSet presAssocID="{4B841366-E71B-F344-8B86-A2FB2BC4D4A1}" presName="img" presStyleLbl="fgImgPlace1" presStyleIdx="0" presStyleCnt="6" custScaleX="89308" custScaleY="79642"/>
      <dgm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4E25C986-2741-D641-9B1C-D45148F0ADF8}" type="pres">
      <dgm:prSet presAssocID="{4B841366-E71B-F344-8B86-A2FB2BC4D4A1}" presName="text" presStyleLbl="node1" presStyleIdx="0" presStyleCnt="6">
        <dgm:presLayoutVars>
          <dgm:bulletEnabled val="1"/>
        </dgm:presLayoutVars>
      </dgm:prSet>
      <dgm:spPr/>
    </dgm:pt>
    <dgm:pt modelId="{D67F5073-E30B-7E45-9510-0E7ED00335C7}" type="pres">
      <dgm:prSet presAssocID="{F626B67B-C87D-5344-A625-379027DA16EE}" presName="spacer" presStyleCnt="0"/>
      <dgm:spPr/>
    </dgm:pt>
    <dgm:pt modelId="{7C92EDE7-D309-5B45-9FA7-D0F9A2020401}" type="pres">
      <dgm:prSet presAssocID="{6A02D22E-5A43-2C46-B457-7086D9B0F720}" presName="comp" presStyleCnt="0"/>
      <dgm:spPr/>
    </dgm:pt>
    <dgm:pt modelId="{AE847270-1C6A-464D-8E6F-93A6D449FB37}" type="pres">
      <dgm:prSet presAssocID="{6A02D22E-5A43-2C46-B457-7086D9B0F720}" presName="box" presStyleLbl="node1" presStyleIdx="1" presStyleCnt="6"/>
      <dgm:spPr/>
    </dgm:pt>
    <dgm:pt modelId="{E3BAF827-E970-1747-B7DA-987523CB4530}" type="pres">
      <dgm:prSet presAssocID="{6A02D22E-5A43-2C46-B457-7086D9B0F720}" presName="img" presStyleLbl="fgImgPlace1" presStyleIdx="1" presStyleCnt="6" custScaleX="89308" custScaleY="79642"/>
      <dgm:spPr>
        <a:blipFill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A421D636-E95B-0048-978B-EEA79527CDE1}" type="pres">
      <dgm:prSet presAssocID="{6A02D22E-5A43-2C46-B457-7086D9B0F720}" presName="text" presStyleLbl="node1" presStyleIdx="1" presStyleCnt="6">
        <dgm:presLayoutVars>
          <dgm:bulletEnabled val="1"/>
        </dgm:presLayoutVars>
      </dgm:prSet>
      <dgm:spPr/>
    </dgm:pt>
    <dgm:pt modelId="{BEB220A4-F60D-B34C-A883-B818040ABF68}" type="pres">
      <dgm:prSet presAssocID="{5587B9BB-1DFC-6A45-B294-4755CC2FE7C1}" presName="spacer" presStyleCnt="0"/>
      <dgm:spPr/>
    </dgm:pt>
    <dgm:pt modelId="{C7BBB40B-E58C-F64B-993A-43416B89D636}" type="pres">
      <dgm:prSet presAssocID="{A2049E4F-A062-864A-AB07-08D9CF590235}" presName="comp" presStyleCnt="0"/>
      <dgm:spPr/>
    </dgm:pt>
    <dgm:pt modelId="{79A39405-A726-7243-91EC-0874F9EDC7CA}" type="pres">
      <dgm:prSet presAssocID="{A2049E4F-A062-864A-AB07-08D9CF590235}" presName="box" presStyleLbl="node1" presStyleIdx="2" presStyleCnt="6"/>
      <dgm:spPr/>
    </dgm:pt>
    <dgm:pt modelId="{63D5CD57-FB17-B141-8548-E3C4F4B3C7FE}" type="pres">
      <dgm:prSet presAssocID="{A2049E4F-A062-864A-AB07-08D9CF590235}" presName="img" presStyleLbl="fgImgPlace1" presStyleIdx="2" presStyleCnt="6" custScaleX="89308" custScaleY="79642"/>
      <dgm:spPr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F227E760-DB77-B847-B832-BD6E7456FC81}" type="pres">
      <dgm:prSet presAssocID="{A2049E4F-A062-864A-AB07-08D9CF590235}" presName="text" presStyleLbl="node1" presStyleIdx="2" presStyleCnt="6">
        <dgm:presLayoutVars>
          <dgm:bulletEnabled val="1"/>
        </dgm:presLayoutVars>
      </dgm:prSet>
      <dgm:spPr/>
    </dgm:pt>
    <dgm:pt modelId="{2FD09B56-5EF7-4C4D-9E1D-63A746D1B944}" type="pres">
      <dgm:prSet presAssocID="{A6156735-06AE-6A41-BC71-C17DB361AA45}" presName="spacer" presStyleCnt="0"/>
      <dgm:spPr/>
    </dgm:pt>
    <dgm:pt modelId="{6EC3230C-979A-3E4C-8D84-5040B050B8C0}" type="pres">
      <dgm:prSet presAssocID="{006EDC61-AB06-D24F-A1AA-9BFC8421C7A0}" presName="comp" presStyleCnt="0"/>
      <dgm:spPr/>
    </dgm:pt>
    <dgm:pt modelId="{2F4D1D42-536F-BD47-85D9-2E2AF6FDBACB}" type="pres">
      <dgm:prSet presAssocID="{006EDC61-AB06-D24F-A1AA-9BFC8421C7A0}" presName="box" presStyleLbl="node1" presStyleIdx="3" presStyleCnt="6"/>
      <dgm:spPr/>
    </dgm:pt>
    <dgm:pt modelId="{4200CDA0-45E4-C840-94C0-586FE3295541}" type="pres">
      <dgm:prSet presAssocID="{006EDC61-AB06-D24F-A1AA-9BFC8421C7A0}" presName="img" presStyleLbl="fgImgPlace1" presStyleIdx="3" presStyleCnt="6" custScaleX="89308" custScaleY="79642"/>
      <dgm:spPr>
        <a:blipFill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</dgm:pt>
    <dgm:pt modelId="{C4E6E282-0F22-994E-9F57-28650BFF72A9}" type="pres">
      <dgm:prSet presAssocID="{006EDC61-AB06-D24F-A1AA-9BFC8421C7A0}" presName="text" presStyleLbl="node1" presStyleIdx="3" presStyleCnt="6">
        <dgm:presLayoutVars>
          <dgm:bulletEnabled val="1"/>
        </dgm:presLayoutVars>
      </dgm:prSet>
      <dgm:spPr/>
    </dgm:pt>
    <dgm:pt modelId="{94169BC7-C4A5-564A-8DF3-316EE3EE3DB3}" type="pres">
      <dgm:prSet presAssocID="{26496DAE-49A5-944E-AD0E-FA1D60F134A0}" presName="spacer" presStyleCnt="0"/>
      <dgm:spPr/>
    </dgm:pt>
    <dgm:pt modelId="{B4ED59DC-569A-4543-AB2A-2563BA9BCCD7}" type="pres">
      <dgm:prSet presAssocID="{366F4E77-A567-904F-94AB-886339AED0AA}" presName="comp" presStyleCnt="0"/>
      <dgm:spPr/>
    </dgm:pt>
    <dgm:pt modelId="{DD67F266-EC2E-DF47-8BB9-9F6ECC95FF44}" type="pres">
      <dgm:prSet presAssocID="{366F4E77-A567-904F-94AB-886339AED0AA}" presName="box" presStyleLbl="node1" presStyleIdx="4" presStyleCnt="6"/>
      <dgm:spPr/>
    </dgm:pt>
    <dgm:pt modelId="{CDDA2EE3-AA05-1549-8367-1138FC868B1A}" type="pres">
      <dgm:prSet presAssocID="{366F4E77-A567-904F-94AB-886339AED0AA}" presName="img" presStyleLbl="fgImgPlace1" presStyleIdx="4" presStyleCnt="6" custScaleX="89308" custScaleY="79642"/>
      <dgm:spPr>
        <a:blipFill>
          <a:blip xmlns:r="http://schemas.openxmlformats.org/officeDocument/2006/relationships" r:embed="rId5"/>
          <a:stretch>
            <a:fillRect/>
          </a:stretch>
        </a:blipFill>
        <a:ln>
          <a:noFill/>
        </a:ln>
      </dgm:spPr>
    </dgm:pt>
    <dgm:pt modelId="{CD1E06E8-1BC2-8543-BAF7-3B31A5C42E01}" type="pres">
      <dgm:prSet presAssocID="{366F4E77-A567-904F-94AB-886339AED0AA}" presName="text" presStyleLbl="node1" presStyleIdx="4" presStyleCnt="6">
        <dgm:presLayoutVars>
          <dgm:bulletEnabled val="1"/>
        </dgm:presLayoutVars>
      </dgm:prSet>
      <dgm:spPr/>
    </dgm:pt>
    <dgm:pt modelId="{5FBB86CE-22E5-E843-A1F2-B3F4A0C5957E}" type="pres">
      <dgm:prSet presAssocID="{6A1E45BC-4E68-404F-924E-54F75B1520CD}" presName="spacer" presStyleCnt="0"/>
      <dgm:spPr/>
    </dgm:pt>
    <dgm:pt modelId="{8F505CA7-82C1-864A-9649-55218F07AB37}" type="pres">
      <dgm:prSet presAssocID="{0F919BAF-7DF5-7248-BDCB-46FBC9037BB9}" presName="comp" presStyleCnt="0"/>
      <dgm:spPr/>
    </dgm:pt>
    <dgm:pt modelId="{D52F465C-8AF4-C547-B81E-EE7BE11A7EED}" type="pres">
      <dgm:prSet presAssocID="{0F919BAF-7DF5-7248-BDCB-46FBC9037BB9}" presName="box" presStyleLbl="node1" presStyleIdx="5" presStyleCnt="6" custLinFactNeighborX="13543" custLinFactNeighborY="61164"/>
      <dgm:spPr/>
    </dgm:pt>
    <dgm:pt modelId="{8C1D03AD-30D1-E942-A4B1-6F2315AA5482}" type="pres">
      <dgm:prSet presAssocID="{0F919BAF-7DF5-7248-BDCB-46FBC9037BB9}" presName="img" presStyleLbl="fgImgPlace1" presStyleIdx="5" presStyleCnt="6" custScaleX="89308" custScaleY="79642"/>
      <dgm:spPr>
        <a:blipFill>
          <a:blip xmlns:r="http://schemas.openxmlformats.org/officeDocument/2006/relationships" r:embed="rId6"/>
          <a:stretch>
            <a:fillRect/>
          </a:stretch>
        </a:blipFill>
        <a:ln>
          <a:noFill/>
        </a:ln>
      </dgm:spPr>
    </dgm:pt>
    <dgm:pt modelId="{71DCD631-D7C7-3846-827C-56B9E806DA97}" type="pres">
      <dgm:prSet presAssocID="{0F919BAF-7DF5-7248-BDCB-46FBC9037BB9}" presName="text" presStyleLbl="node1" presStyleIdx="5" presStyleCnt="6">
        <dgm:presLayoutVars>
          <dgm:bulletEnabled val="1"/>
        </dgm:presLayoutVars>
      </dgm:prSet>
      <dgm:spPr/>
    </dgm:pt>
  </dgm:ptLst>
  <dgm:cxnLst>
    <dgm:cxn modelId="{B48AE100-2250-DE45-9B9A-69C9DF557160}" type="presOf" srcId="{366F4E77-A567-904F-94AB-886339AED0AA}" destId="{CD1E06E8-1BC2-8543-BAF7-3B31A5C42E01}" srcOrd="1" destOrd="0" presId="urn:microsoft.com/office/officeart/2005/8/layout/vList4"/>
    <dgm:cxn modelId="{05A6BC0C-0099-6B4C-8A8D-7E3A0DC8F36D}" srcId="{8452A762-834F-9E40-BD87-DD018DC4EA01}" destId="{A2049E4F-A062-864A-AB07-08D9CF590235}" srcOrd="2" destOrd="0" parTransId="{2F85C7DB-6CC9-1641-8823-1DD0C244941B}" sibTransId="{A6156735-06AE-6A41-BC71-C17DB361AA45}"/>
    <dgm:cxn modelId="{2738BD17-BF9E-FD4B-8AE1-38F1922D31EE}" type="presOf" srcId="{6A02D22E-5A43-2C46-B457-7086D9B0F720}" destId="{AE847270-1C6A-464D-8E6F-93A6D449FB37}" srcOrd="0" destOrd="0" presId="urn:microsoft.com/office/officeart/2005/8/layout/vList4"/>
    <dgm:cxn modelId="{D024431F-4A78-8747-B140-FF3AC62305B7}" type="presOf" srcId="{8452A762-834F-9E40-BD87-DD018DC4EA01}" destId="{A1B6E596-90FD-7C42-B151-FD7E90B210E8}" srcOrd="0" destOrd="0" presId="urn:microsoft.com/office/officeart/2005/8/layout/vList4"/>
    <dgm:cxn modelId="{5D679D27-64E0-9047-B3A8-FE59AAC9A1AC}" srcId="{8452A762-834F-9E40-BD87-DD018DC4EA01}" destId="{366F4E77-A567-904F-94AB-886339AED0AA}" srcOrd="4" destOrd="0" parTransId="{9B91A034-317D-6B4E-B1C1-C5E9990F4880}" sibTransId="{6A1E45BC-4E68-404F-924E-54F75B1520CD}"/>
    <dgm:cxn modelId="{8612832A-9292-4744-A4CC-A152C1FA4FEC}" type="presOf" srcId="{0F919BAF-7DF5-7248-BDCB-46FBC9037BB9}" destId="{71DCD631-D7C7-3846-827C-56B9E806DA97}" srcOrd="1" destOrd="0" presId="urn:microsoft.com/office/officeart/2005/8/layout/vList4"/>
    <dgm:cxn modelId="{BB964C34-B7EF-084D-A973-456F49469D8E}" type="presOf" srcId="{006EDC61-AB06-D24F-A1AA-9BFC8421C7A0}" destId="{2F4D1D42-536F-BD47-85D9-2E2AF6FDBACB}" srcOrd="0" destOrd="0" presId="urn:microsoft.com/office/officeart/2005/8/layout/vList4"/>
    <dgm:cxn modelId="{77BCF63B-C67D-B94A-918F-DEC28619AE1D}" srcId="{8452A762-834F-9E40-BD87-DD018DC4EA01}" destId="{006EDC61-AB06-D24F-A1AA-9BFC8421C7A0}" srcOrd="3" destOrd="0" parTransId="{6FBDCC15-FB8F-A049-BF51-B4269362E080}" sibTransId="{26496DAE-49A5-944E-AD0E-FA1D60F134A0}"/>
    <dgm:cxn modelId="{543D3C52-2220-7045-9854-79F0F9916B5C}" srcId="{8452A762-834F-9E40-BD87-DD018DC4EA01}" destId="{0F919BAF-7DF5-7248-BDCB-46FBC9037BB9}" srcOrd="5" destOrd="0" parTransId="{638BA87C-A287-544F-92B5-6B279FB03432}" sibTransId="{B49F0774-16E3-B748-8C31-4DE40B4CBCF0}"/>
    <dgm:cxn modelId="{6F9DF884-BC06-7A48-A599-86302C37897F}" type="presOf" srcId="{A2049E4F-A062-864A-AB07-08D9CF590235}" destId="{F227E760-DB77-B847-B832-BD6E7456FC81}" srcOrd="1" destOrd="0" presId="urn:microsoft.com/office/officeart/2005/8/layout/vList4"/>
    <dgm:cxn modelId="{BEDC5990-C47F-364A-AFEE-F9FFBBE80AD5}" type="presOf" srcId="{0F919BAF-7DF5-7248-BDCB-46FBC9037BB9}" destId="{D52F465C-8AF4-C547-B81E-EE7BE11A7EED}" srcOrd="0" destOrd="0" presId="urn:microsoft.com/office/officeart/2005/8/layout/vList4"/>
    <dgm:cxn modelId="{250ECA9F-D050-7C40-A7FD-0F6078E41B52}" type="presOf" srcId="{A2049E4F-A062-864A-AB07-08D9CF590235}" destId="{79A39405-A726-7243-91EC-0874F9EDC7CA}" srcOrd="0" destOrd="0" presId="urn:microsoft.com/office/officeart/2005/8/layout/vList4"/>
    <dgm:cxn modelId="{9E961EA0-D9F8-DC45-AC68-4DFFBCF446B7}" srcId="{8452A762-834F-9E40-BD87-DD018DC4EA01}" destId="{6A02D22E-5A43-2C46-B457-7086D9B0F720}" srcOrd="1" destOrd="0" parTransId="{78BEB3F3-EB5B-AD47-AAB2-18CBDE1948FD}" sibTransId="{5587B9BB-1DFC-6A45-B294-4755CC2FE7C1}"/>
    <dgm:cxn modelId="{1BF87BAB-D733-094C-BC84-745D62322888}" type="presOf" srcId="{4B841366-E71B-F344-8B86-A2FB2BC4D4A1}" destId="{4E25C986-2741-D641-9B1C-D45148F0ADF8}" srcOrd="1" destOrd="0" presId="urn:microsoft.com/office/officeart/2005/8/layout/vList4"/>
    <dgm:cxn modelId="{C04B70BF-67CE-9647-B453-11F0D183C96F}" srcId="{8452A762-834F-9E40-BD87-DD018DC4EA01}" destId="{4B841366-E71B-F344-8B86-A2FB2BC4D4A1}" srcOrd="0" destOrd="0" parTransId="{4E7F20BC-1903-E347-B3B9-E28195391236}" sibTransId="{F626B67B-C87D-5344-A625-379027DA16EE}"/>
    <dgm:cxn modelId="{09E5B8C3-4478-5C42-A038-4FD662C65F9F}" type="presOf" srcId="{006EDC61-AB06-D24F-A1AA-9BFC8421C7A0}" destId="{C4E6E282-0F22-994E-9F57-28650BFF72A9}" srcOrd="1" destOrd="0" presId="urn:microsoft.com/office/officeart/2005/8/layout/vList4"/>
    <dgm:cxn modelId="{1961EFCE-6086-224E-A31C-A5B9A2191ABA}" type="presOf" srcId="{4B841366-E71B-F344-8B86-A2FB2BC4D4A1}" destId="{46A24FD8-A1DF-7C4D-84E8-8085D3DEE9A5}" srcOrd="0" destOrd="0" presId="urn:microsoft.com/office/officeart/2005/8/layout/vList4"/>
    <dgm:cxn modelId="{72625BD3-2D30-874F-B37A-74CAE45EBF61}" type="presOf" srcId="{366F4E77-A567-904F-94AB-886339AED0AA}" destId="{DD67F266-EC2E-DF47-8BB9-9F6ECC95FF44}" srcOrd="0" destOrd="0" presId="urn:microsoft.com/office/officeart/2005/8/layout/vList4"/>
    <dgm:cxn modelId="{067B34FF-F8F8-AC42-8B62-990EA91D4BA2}" type="presOf" srcId="{6A02D22E-5A43-2C46-B457-7086D9B0F720}" destId="{A421D636-E95B-0048-978B-EEA79527CDE1}" srcOrd="1" destOrd="0" presId="urn:microsoft.com/office/officeart/2005/8/layout/vList4"/>
    <dgm:cxn modelId="{2EAEF6BF-5259-6242-A12F-0FBDF57967E8}" type="presParOf" srcId="{A1B6E596-90FD-7C42-B151-FD7E90B210E8}" destId="{6BC0AA8F-6D8E-B348-BC1F-1923F5E59046}" srcOrd="0" destOrd="0" presId="urn:microsoft.com/office/officeart/2005/8/layout/vList4"/>
    <dgm:cxn modelId="{A908CCD3-014D-654F-9B94-2B0ACCF9A3D1}" type="presParOf" srcId="{6BC0AA8F-6D8E-B348-BC1F-1923F5E59046}" destId="{46A24FD8-A1DF-7C4D-84E8-8085D3DEE9A5}" srcOrd="0" destOrd="0" presId="urn:microsoft.com/office/officeart/2005/8/layout/vList4"/>
    <dgm:cxn modelId="{C94A65A1-3F8A-8D4F-AA6D-DC0BDE03178B}" type="presParOf" srcId="{6BC0AA8F-6D8E-B348-BC1F-1923F5E59046}" destId="{C4E6728A-3B2A-7A46-BC71-1DBD63594275}" srcOrd="1" destOrd="0" presId="urn:microsoft.com/office/officeart/2005/8/layout/vList4"/>
    <dgm:cxn modelId="{BCE96E2D-5532-5C4E-834D-6381B72AEEBA}" type="presParOf" srcId="{6BC0AA8F-6D8E-B348-BC1F-1923F5E59046}" destId="{4E25C986-2741-D641-9B1C-D45148F0ADF8}" srcOrd="2" destOrd="0" presId="urn:microsoft.com/office/officeart/2005/8/layout/vList4"/>
    <dgm:cxn modelId="{DF8CAEDE-C6F1-D747-B0C2-6D1FE23239CA}" type="presParOf" srcId="{A1B6E596-90FD-7C42-B151-FD7E90B210E8}" destId="{D67F5073-E30B-7E45-9510-0E7ED00335C7}" srcOrd="1" destOrd="0" presId="urn:microsoft.com/office/officeart/2005/8/layout/vList4"/>
    <dgm:cxn modelId="{0506167A-AAD3-B24C-A413-EC6A2481DB6E}" type="presParOf" srcId="{A1B6E596-90FD-7C42-B151-FD7E90B210E8}" destId="{7C92EDE7-D309-5B45-9FA7-D0F9A2020401}" srcOrd="2" destOrd="0" presId="urn:microsoft.com/office/officeart/2005/8/layout/vList4"/>
    <dgm:cxn modelId="{FF17980E-1584-0247-82FE-3C0D45E75ECF}" type="presParOf" srcId="{7C92EDE7-D309-5B45-9FA7-D0F9A2020401}" destId="{AE847270-1C6A-464D-8E6F-93A6D449FB37}" srcOrd="0" destOrd="0" presId="urn:microsoft.com/office/officeart/2005/8/layout/vList4"/>
    <dgm:cxn modelId="{04B66618-36C2-BB4A-9781-6A37240B1C5E}" type="presParOf" srcId="{7C92EDE7-D309-5B45-9FA7-D0F9A2020401}" destId="{E3BAF827-E970-1747-B7DA-987523CB4530}" srcOrd="1" destOrd="0" presId="urn:microsoft.com/office/officeart/2005/8/layout/vList4"/>
    <dgm:cxn modelId="{6B181D3B-8BA9-BB45-8FC6-BC66B9D8812E}" type="presParOf" srcId="{7C92EDE7-D309-5B45-9FA7-D0F9A2020401}" destId="{A421D636-E95B-0048-978B-EEA79527CDE1}" srcOrd="2" destOrd="0" presId="urn:microsoft.com/office/officeart/2005/8/layout/vList4"/>
    <dgm:cxn modelId="{8BF7902F-9DFD-CA43-ACB9-EB6EB5B716F0}" type="presParOf" srcId="{A1B6E596-90FD-7C42-B151-FD7E90B210E8}" destId="{BEB220A4-F60D-B34C-A883-B818040ABF68}" srcOrd="3" destOrd="0" presId="urn:microsoft.com/office/officeart/2005/8/layout/vList4"/>
    <dgm:cxn modelId="{B8028AAF-58B4-FA49-9DC9-3A7043ACA6BE}" type="presParOf" srcId="{A1B6E596-90FD-7C42-B151-FD7E90B210E8}" destId="{C7BBB40B-E58C-F64B-993A-43416B89D636}" srcOrd="4" destOrd="0" presId="urn:microsoft.com/office/officeart/2005/8/layout/vList4"/>
    <dgm:cxn modelId="{3868A540-39AA-EC40-AD81-028047E8018A}" type="presParOf" srcId="{C7BBB40B-E58C-F64B-993A-43416B89D636}" destId="{79A39405-A726-7243-91EC-0874F9EDC7CA}" srcOrd="0" destOrd="0" presId="urn:microsoft.com/office/officeart/2005/8/layout/vList4"/>
    <dgm:cxn modelId="{550E973C-E56D-F344-BAC7-A9D038981BF3}" type="presParOf" srcId="{C7BBB40B-E58C-F64B-993A-43416B89D636}" destId="{63D5CD57-FB17-B141-8548-E3C4F4B3C7FE}" srcOrd="1" destOrd="0" presId="urn:microsoft.com/office/officeart/2005/8/layout/vList4"/>
    <dgm:cxn modelId="{AF43377E-DEAB-764F-8BA1-56C2B9AC15ED}" type="presParOf" srcId="{C7BBB40B-E58C-F64B-993A-43416B89D636}" destId="{F227E760-DB77-B847-B832-BD6E7456FC81}" srcOrd="2" destOrd="0" presId="urn:microsoft.com/office/officeart/2005/8/layout/vList4"/>
    <dgm:cxn modelId="{B5539CDC-7444-E74D-A88A-1B4D35E8D3BB}" type="presParOf" srcId="{A1B6E596-90FD-7C42-B151-FD7E90B210E8}" destId="{2FD09B56-5EF7-4C4D-9E1D-63A746D1B944}" srcOrd="5" destOrd="0" presId="urn:microsoft.com/office/officeart/2005/8/layout/vList4"/>
    <dgm:cxn modelId="{732722F5-C331-B24B-857C-5D8DDDEE12B0}" type="presParOf" srcId="{A1B6E596-90FD-7C42-B151-FD7E90B210E8}" destId="{6EC3230C-979A-3E4C-8D84-5040B050B8C0}" srcOrd="6" destOrd="0" presId="urn:microsoft.com/office/officeart/2005/8/layout/vList4"/>
    <dgm:cxn modelId="{745FC739-0FFB-7F4F-ACED-91B9F95CEDAA}" type="presParOf" srcId="{6EC3230C-979A-3E4C-8D84-5040B050B8C0}" destId="{2F4D1D42-536F-BD47-85D9-2E2AF6FDBACB}" srcOrd="0" destOrd="0" presId="urn:microsoft.com/office/officeart/2005/8/layout/vList4"/>
    <dgm:cxn modelId="{C7DBFF38-6237-764B-8CD3-D13ED7393381}" type="presParOf" srcId="{6EC3230C-979A-3E4C-8D84-5040B050B8C0}" destId="{4200CDA0-45E4-C840-94C0-586FE3295541}" srcOrd="1" destOrd="0" presId="urn:microsoft.com/office/officeart/2005/8/layout/vList4"/>
    <dgm:cxn modelId="{C7B80735-812F-3645-915A-F5442EE3B370}" type="presParOf" srcId="{6EC3230C-979A-3E4C-8D84-5040B050B8C0}" destId="{C4E6E282-0F22-994E-9F57-28650BFF72A9}" srcOrd="2" destOrd="0" presId="urn:microsoft.com/office/officeart/2005/8/layout/vList4"/>
    <dgm:cxn modelId="{070B8FD4-3614-5C47-A898-CA1565255615}" type="presParOf" srcId="{A1B6E596-90FD-7C42-B151-FD7E90B210E8}" destId="{94169BC7-C4A5-564A-8DF3-316EE3EE3DB3}" srcOrd="7" destOrd="0" presId="urn:microsoft.com/office/officeart/2005/8/layout/vList4"/>
    <dgm:cxn modelId="{65EC4364-9C8C-2A41-BB6D-376518C5623C}" type="presParOf" srcId="{A1B6E596-90FD-7C42-B151-FD7E90B210E8}" destId="{B4ED59DC-569A-4543-AB2A-2563BA9BCCD7}" srcOrd="8" destOrd="0" presId="urn:microsoft.com/office/officeart/2005/8/layout/vList4"/>
    <dgm:cxn modelId="{612351E3-6EFD-2D46-8870-C0243DEF6854}" type="presParOf" srcId="{B4ED59DC-569A-4543-AB2A-2563BA9BCCD7}" destId="{DD67F266-EC2E-DF47-8BB9-9F6ECC95FF44}" srcOrd="0" destOrd="0" presId="urn:microsoft.com/office/officeart/2005/8/layout/vList4"/>
    <dgm:cxn modelId="{8560A1F3-AE40-4F43-86F8-DB72FB00F179}" type="presParOf" srcId="{B4ED59DC-569A-4543-AB2A-2563BA9BCCD7}" destId="{CDDA2EE3-AA05-1549-8367-1138FC868B1A}" srcOrd="1" destOrd="0" presId="urn:microsoft.com/office/officeart/2005/8/layout/vList4"/>
    <dgm:cxn modelId="{8234EB56-7B45-7045-B6F3-F534C8DE977F}" type="presParOf" srcId="{B4ED59DC-569A-4543-AB2A-2563BA9BCCD7}" destId="{CD1E06E8-1BC2-8543-BAF7-3B31A5C42E01}" srcOrd="2" destOrd="0" presId="urn:microsoft.com/office/officeart/2005/8/layout/vList4"/>
    <dgm:cxn modelId="{FF030509-51A9-CF44-92A9-7EBE12F8C2F8}" type="presParOf" srcId="{A1B6E596-90FD-7C42-B151-FD7E90B210E8}" destId="{5FBB86CE-22E5-E843-A1F2-B3F4A0C5957E}" srcOrd="9" destOrd="0" presId="urn:microsoft.com/office/officeart/2005/8/layout/vList4"/>
    <dgm:cxn modelId="{BA625854-47B1-774C-ABC8-DA7E7D3D8F36}" type="presParOf" srcId="{A1B6E596-90FD-7C42-B151-FD7E90B210E8}" destId="{8F505CA7-82C1-864A-9649-55218F07AB37}" srcOrd="10" destOrd="0" presId="urn:microsoft.com/office/officeart/2005/8/layout/vList4"/>
    <dgm:cxn modelId="{0A234B7F-657E-AA4B-9603-AA99ADE81840}" type="presParOf" srcId="{8F505CA7-82C1-864A-9649-55218F07AB37}" destId="{D52F465C-8AF4-C547-B81E-EE7BE11A7EED}" srcOrd="0" destOrd="0" presId="urn:microsoft.com/office/officeart/2005/8/layout/vList4"/>
    <dgm:cxn modelId="{2CC40D11-AAA4-BB4E-9484-E3817FAEC5AC}" type="presParOf" srcId="{8F505CA7-82C1-864A-9649-55218F07AB37}" destId="{8C1D03AD-30D1-E942-A4B1-6F2315AA5482}" srcOrd="1" destOrd="0" presId="urn:microsoft.com/office/officeart/2005/8/layout/vList4"/>
    <dgm:cxn modelId="{35BC4AD4-58D2-A744-8A2D-D10A42CE59C7}" type="presParOf" srcId="{8F505CA7-82C1-864A-9649-55218F07AB37}" destId="{71DCD631-D7C7-3846-827C-56B9E806DA9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12E53E-F63D-48C0-B5DC-A5B1630BC18F}">
      <dsp:nvSpPr>
        <dsp:cNvPr id="0" name=""/>
        <dsp:cNvSpPr/>
      </dsp:nvSpPr>
      <dsp:spPr>
        <a:xfrm>
          <a:off x="2334598" y="76919"/>
          <a:ext cx="1211604" cy="1211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tx1"/>
              </a:solidFill>
            </a:rPr>
            <a:t>Data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tx1"/>
              </a:solidFill>
            </a:rPr>
            <a:t>数据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334598" y="76919"/>
        <a:ext cx="1211604" cy="1211604"/>
      </dsp:txXfrm>
    </dsp:sp>
    <dsp:sp modelId="{677F48A6-7363-48FB-8BA7-3DB89589FEF7}">
      <dsp:nvSpPr>
        <dsp:cNvPr id="0" name=""/>
        <dsp:cNvSpPr/>
      </dsp:nvSpPr>
      <dsp:spPr>
        <a:xfrm>
          <a:off x="200907" y="661"/>
          <a:ext cx="3421553" cy="3421553"/>
        </a:xfrm>
        <a:prstGeom prst="circularArrow">
          <a:avLst>
            <a:gd name="adj1" fmla="val 6905"/>
            <a:gd name="adj2" fmla="val 465596"/>
            <a:gd name="adj3" fmla="val 548388"/>
            <a:gd name="adj4" fmla="val 20586016"/>
            <a:gd name="adj5" fmla="val 8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62CBB-A6FE-4670-A1AF-CDAB043EDA4E}">
      <dsp:nvSpPr>
        <dsp:cNvPr id="0" name=""/>
        <dsp:cNvSpPr/>
      </dsp:nvSpPr>
      <dsp:spPr>
        <a:xfrm>
          <a:off x="2334598" y="2134352"/>
          <a:ext cx="1211604" cy="1211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tx1"/>
              </a:solidFill>
            </a:rPr>
            <a:t>Business process</a:t>
          </a:r>
          <a:r>
            <a:rPr lang="zh-CN" altLang="en-US" sz="2000" kern="1200" dirty="0">
              <a:solidFill>
                <a:schemeClr val="tx1"/>
              </a:solidFill>
            </a:rPr>
            <a:t>业务流程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334598" y="2134352"/>
        <a:ext cx="1211604" cy="1211604"/>
      </dsp:txXfrm>
    </dsp:sp>
    <dsp:sp modelId="{E5C9B128-1119-43FA-8F46-378724FCF0A7}">
      <dsp:nvSpPr>
        <dsp:cNvPr id="0" name=""/>
        <dsp:cNvSpPr/>
      </dsp:nvSpPr>
      <dsp:spPr>
        <a:xfrm>
          <a:off x="200907" y="661"/>
          <a:ext cx="3421553" cy="3421553"/>
        </a:xfrm>
        <a:prstGeom prst="circularArrow">
          <a:avLst>
            <a:gd name="adj1" fmla="val 6905"/>
            <a:gd name="adj2" fmla="val 465596"/>
            <a:gd name="adj3" fmla="val 5948388"/>
            <a:gd name="adj4" fmla="val 4386016"/>
            <a:gd name="adj5" fmla="val 8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198C8-726C-4A36-BDCF-B829EA0954FE}">
      <dsp:nvSpPr>
        <dsp:cNvPr id="0" name=""/>
        <dsp:cNvSpPr/>
      </dsp:nvSpPr>
      <dsp:spPr>
        <a:xfrm>
          <a:off x="277165" y="2134352"/>
          <a:ext cx="1211604" cy="1211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tx1"/>
              </a:solidFill>
            </a:rPr>
            <a:t>Math. Model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tx1"/>
              </a:solidFill>
            </a:rPr>
            <a:t>数理模型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77165" y="2134352"/>
        <a:ext cx="1211604" cy="1211604"/>
      </dsp:txXfrm>
    </dsp:sp>
    <dsp:sp modelId="{C4A4CC13-940F-43A2-BBEB-987ECAA4BF63}">
      <dsp:nvSpPr>
        <dsp:cNvPr id="0" name=""/>
        <dsp:cNvSpPr/>
      </dsp:nvSpPr>
      <dsp:spPr>
        <a:xfrm>
          <a:off x="200907" y="661"/>
          <a:ext cx="3421553" cy="3421553"/>
        </a:xfrm>
        <a:prstGeom prst="circularArrow">
          <a:avLst>
            <a:gd name="adj1" fmla="val 6905"/>
            <a:gd name="adj2" fmla="val 465596"/>
            <a:gd name="adj3" fmla="val 11348388"/>
            <a:gd name="adj4" fmla="val 9786016"/>
            <a:gd name="adj5" fmla="val 8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8014D-1546-43F7-B766-5902987B2DDF}">
      <dsp:nvSpPr>
        <dsp:cNvPr id="0" name=""/>
        <dsp:cNvSpPr/>
      </dsp:nvSpPr>
      <dsp:spPr>
        <a:xfrm>
          <a:off x="277165" y="76919"/>
          <a:ext cx="1211604" cy="1211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chemeClr val="tx1"/>
              </a:solidFill>
            </a:rPr>
            <a:t>Algorithm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tx1"/>
              </a:solidFill>
            </a:rPr>
            <a:t>算法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277165" y="76919"/>
        <a:ext cx="1211604" cy="1211604"/>
      </dsp:txXfrm>
    </dsp:sp>
    <dsp:sp modelId="{8EF7898D-3C02-44FD-BBEB-E6FD5F4A564B}">
      <dsp:nvSpPr>
        <dsp:cNvPr id="0" name=""/>
        <dsp:cNvSpPr/>
      </dsp:nvSpPr>
      <dsp:spPr>
        <a:xfrm>
          <a:off x="200907" y="661"/>
          <a:ext cx="3421553" cy="3421553"/>
        </a:xfrm>
        <a:prstGeom prst="circularArrow">
          <a:avLst>
            <a:gd name="adj1" fmla="val 6905"/>
            <a:gd name="adj2" fmla="val 465596"/>
            <a:gd name="adj3" fmla="val 16748388"/>
            <a:gd name="adj4" fmla="val 15186016"/>
            <a:gd name="adj5" fmla="val 805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24FD8-A1DF-7C4D-84E8-8085D3DEE9A5}">
      <dsp:nvSpPr>
        <dsp:cNvPr id="0" name=""/>
        <dsp:cNvSpPr/>
      </dsp:nvSpPr>
      <dsp:spPr>
        <a:xfrm>
          <a:off x="0" y="0"/>
          <a:ext cx="2398435" cy="672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Dataset </a:t>
          </a:r>
          <a:r>
            <a:rPr lang="en-US" sz="1400" b="1" kern="1200" dirty="0" err="1">
              <a:latin typeface="Microsoft YaHei" panose="020B0503020204020204" pitchFamily="34" charset="-122"/>
              <a:ea typeface="Microsoft YaHei" panose="020B0503020204020204" pitchFamily="34" charset="-122"/>
            </a:rPr>
            <a:t>Generation数据生成</a:t>
          </a:r>
          <a:endParaRPr lang="en-US" sz="11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46925" y="0"/>
        <a:ext cx="1851509" cy="672385"/>
      </dsp:txXfrm>
    </dsp:sp>
    <dsp:sp modelId="{C4E6728A-3B2A-7A46-BC71-1DBD63594275}">
      <dsp:nvSpPr>
        <dsp:cNvPr id="0" name=""/>
        <dsp:cNvSpPr/>
      </dsp:nvSpPr>
      <dsp:spPr>
        <a:xfrm>
          <a:off x="92882" y="121992"/>
          <a:ext cx="428398" cy="4284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47270-1C6A-464D-8E6F-93A6D449FB37}">
      <dsp:nvSpPr>
        <dsp:cNvPr id="0" name=""/>
        <dsp:cNvSpPr/>
      </dsp:nvSpPr>
      <dsp:spPr>
        <a:xfrm>
          <a:off x="0" y="739624"/>
          <a:ext cx="2398435" cy="672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Scenario </a:t>
          </a:r>
          <a:r>
            <a:rPr lang="en-US" sz="1400" b="1" kern="1200" dirty="0" err="1">
              <a:latin typeface="Microsoft YaHei" panose="020B0503020204020204" pitchFamily="34" charset="-122"/>
              <a:ea typeface="Microsoft YaHei" panose="020B0503020204020204" pitchFamily="34" charset="-122"/>
            </a:rPr>
            <a:t>prediction场景推演</a:t>
          </a:r>
          <a:endParaRPr lang="en-US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46925" y="739624"/>
        <a:ext cx="1851509" cy="672385"/>
      </dsp:txXfrm>
    </dsp:sp>
    <dsp:sp modelId="{E3BAF827-E970-1747-B7DA-987523CB4530}">
      <dsp:nvSpPr>
        <dsp:cNvPr id="0" name=""/>
        <dsp:cNvSpPr/>
      </dsp:nvSpPr>
      <dsp:spPr>
        <a:xfrm>
          <a:off x="92882" y="861616"/>
          <a:ext cx="428398" cy="4284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39405-A726-7243-91EC-0874F9EDC7CA}">
      <dsp:nvSpPr>
        <dsp:cNvPr id="0" name=""/>
        <dsp:cNvSpPr/>
      </dsp:nvSpPr>
      <dsp:spPr>
        <a:xfrm>
          <a:off x="0" y="1479248"/>
          <a:ext cx="2398435" cy="672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Algorithm Training </a:t>
          </a:r>
          <a:r>
            <a:rPr lang="en-US" sz="1400" b="1" kern="1200" dirty="0" err="1">
              <a:latin typeface="Microsoft YaHei" panose="020B0503020204020204" pitchFamily="34" charset="-122"/>
              <a:ea typeface="Microsoft YaHei" panose="020B0503020204020204" pitchFamily="34" charset="-122"/>
            </a:rPr>
            <a:t>算法训练</a:t>
          </a:r>
          <a:endParaRPr lang="en-US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46925" y="1479248"/>
        <a:ext cx="1851509" cy="672385"/>
      </dsp:txXfrm>
    </dsp:sp>
    <dsp:sp modelId="{63D5CD57-FB17-B141-8548-E3C4F4B3C7FE}">
      <dsp:nvSpPr>
        <dsp:cNvPr id="0" name=""/>
        <dsp:cNvSpPr/>
      </dsp:nvSpPr>
      <dsp:spPr>
        <a:xfrm>
          <a:off x="92882" y="1601240"/>
          <a:ext cx="428398" cy="4284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D1D42-536F-BD47-85D9-2E2AF6FDBACB}">
      <dsp:nvSpPr>
        <dsp:cNvPr id="0" name=""/>
        <dsp:cNvSpPr/>
      </dsp:nvSpPr>
      <dsp:spPr>
        <a:xfrm>
          <a:off x="0" y="2218872"/>
          <a:ext cx="2398435" cy="672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Testing and </a:t>
          </a:r>
          <a:r>
            <a:rPr lang="en-US" sz="1400" b="1" kern="1200" dirty="0" err="1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Verfication</a:t>
          </a:r>
          <a:r>
            <a:rPr lang="en-US" sz="1400" b="1" kern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 </a:t>
          </a:r>
          <a:r>
            <a:rPr lang="en-US" sz="1400" b="1" kern="1200" dirty="0" err="1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测试验证</a:t>
          </a:r>
          <a:endParaRPr lang="en-US" sz="1400" b="1" kern="1200" dirty="0">
            <a:solidFill>
              <a:schemeClr val="bg1"/>
            </a:solidFill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46925" y="2218872"/>
        <a:ext cx="1851509" cy="672385"/>
      </dsp:txXfrm>
    </dsp:sp>
    <dsp:sp modelId="{4200CDA0-45E4-C840-94C0-586FE3295541}">
      <dsp:nvSpPr>
        <dsp:cNvPr id="0" name=""/>
        <dsp:cNvSpPr/>
      </dsp:nvSpPr>
      <dsp:spPr>
        <a:xfrm>
          <a:off x="92882" y="2340864"/>
          <a:ext cx="428398" cy="4284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7F266-EC2E-DF47-8BB9-9F6ECC95FF44}">
      <dsp:nvSpPr>
        <dsp:cNvPr id="0" name=""/>
        <dsp:cNvSpPr/>
      </dsp:nvSpPr>
      <dsp:spPr>
        <a:xfrm>
          <a:off x="0" y="2958496"/>
          <a:ext cx="2398435" cy="672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HCI </a:t>
          </a:r>
          <a:r>
            <a:rPr lang="en-US" sz="1400" b="1" kern="1200" dirty="0" err="1">
              <a:latin typeface="Microsoft YaHei" panose="020B0503020204020204" pitchFamily="34" charset="-122"/>
              <a:ea typeface="Microsoft YaHei" panose="020B0503020204020204" pitchFamily="34" charset="-122"/>
            </a:rPr>
            <a:t>中间</a:t>
          </a: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件</a:t>
          </a:r>
          <a:endParaRPr lang="en-US" sz="1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46925" y="2958496"/>
        <a:ext cx="1851509" cy="672385"/>
      </dsp:txXfrm>
    </dsp:sp>
    <dsp:sp modelId="{CDDA2EE3-AA05-1549-8367-1138FC868B1A}">
      <dsp:nvSpPr>
        <dsp:cNvPr id="0" name=""/>
        <dsp:cNvSpPr/>
      </dsp:nvSpPr>
      <dsp:spPr>
        <a:xfrm>
          <a:off x="92882" y="3080488"/>
          <a:ext cx="428398" cy="4284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F465C-8AF4-C547-B81E-EE7BE11A7EED}">
      <dsp:nvSpPr>
        <dsp:cNvPr id="0" name=""/>
        <dsp:cNvSpPr/>
      </dsp:nvSpPr>
      <dsp:spPr>
        <a:xfrm>
          <a:off x="0" y="3699187"/>
          <a:ext cx="2398435" cy="672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Prediction and Warning </a:t>
          </a:r>
          <a:r>
            <a:rPr lang="zh-CN" altLang="en-US" sz="1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预测预警</a:t>
          </a:r>
        </a:p>
      </dsp:txBody>
      <dsp:txXfrm>
        <a:off x="546925" y="3699187"/>
        <a:ext cx="1851509" cy="672385"/>
      </dsp:txXfrm>
    </dsp:sp>
    <dsp:sp modelId="{8C1D03AD-30D1-E942-A4B1-6F2315AA5482}">
      <dsp:nvSpPr>
        <dsp:cNvPr id="0" name=""/>
        <dsp:cNvSpPr/>
      </dsp:nvSpPr>
      <dsp:spPr>
        <a:xfrm>
          <a:off x="92882" y="3820112"/>
          <a:ext cx="428398" cy="4284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732D1-0119-4424-ADB1-6A88624C9257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026BA-B8A7-4B5A-A3B0-0B7D31088B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197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54FE6-3F31-4904-9137-AFF662B7D702}" type="datetimeFigureOut">
              <a:rPr lang="en-GB" smtClean="0"/>
              <a:t>26/11/2022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9E1F4-77C1-461E-ABFF-BFE7DD57AF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5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06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758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892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142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10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149CC-76D6-6F43-97C3-FA39D7EEE802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049236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668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298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952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 flipH="1">
            <a:off x="0" y="-2"/>
            <a:ext cx="12192000" cy="6858001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 t="-45" b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6300" y="1742900"/>
            <a:ext cx="53594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416398" y="4161275"/>
            <a:ext cx="5359206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1D4E-F4C2-0B4C-BD95-9F495E020B70}"/>
              </a:ext>
            </a:extLst>
          </p:cNvPr>
          <p:cNvSpPr/>
          <p:nvPr userDrawn="1"/>
        </p:nvSpPr>
        <p:spPr>
          <a:xfrm flipH="1" flipV="1">
            <a:off x="2004484" y="1"/>
            <a:ext cx="10185400" cy="746125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E07C-1470-F940-9AFC-714237F4A3A6}"/>
              </a:ext>
            </a:extLst>
          </p:cNvPr>
          <p:cNvSpPr/>
          <p:nvPr userDrawn="1"/>
        </p:nvSpPr>
        <p:spPr>
          <a:xfrm flipH="1" flipV="1">
            <a:off x="0" y="722314"/>
            <a:ext cx="12192000" cy="6135687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3EBA11-655A-584D-8EA9-00EDB4B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12" y="11943"/>
            <a:ext cx="10185400" cy="698501"/>
          </a:xfr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2800" b="1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36294-0E33-A241-A196-99A536C3B9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600" y="1027114"/>
            <a:ext cx="10541000" cy="5373687"/>
          </a:xfrm>
          <a:prstGeom prst="rect">
            <a:avLst/>
          </a:prstGeom>
          <a:noFill/>
        </p:spPr>
        <p:txBody>
          <a:bodyPr/>
          <a:lstStyle>
            <a:lvl1pPr marL="317500" indent="-307975">
              <a:lnSpc>
                <a:spcPct val="100000"/>
              </a:lnSpc>
              <a:spcBef>
                <a:spcPts val="1800"/>
              </a:spcBef>
              <a:tabLst/>
              <a:defRPr sz="2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81025" indent="-238125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  <a:tabLst/>
              <a:defRPr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07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1D4E-F4C2-0B4C-BD95-9F495E020B70}"/>
              </a:ext>
            </a:extLst>
          </p:cNvPr>
          <p:cNvSpPr/>
          <p:nvPr userDrawn="1"/>
        </p:nvSpPr>
        <p:spPr>
          <a:xfrm flipH="1" flipV="1">
            <a:off x="2004484" y="1"/>
            <a:ext cx="10185400" cy="746125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E07C-1470-F940-9AFC-714237F4A3A6}"/>
              </a:ext>
            </a:extLst>
          </p:cNvPr>
          <p:cNvSpPr/>
          <p:nvPr userDrawn="1"/>
        </p:nvSpPr>
        <p:spPr>
          <a:xfrm flipH="1" flipV="1">
            <a:off x="0" y="722314"/>
            <a:ext cx="12192000" cy="6135687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3EBA11-655A-584D-8EA9-00EDB4B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12" y="11943"/>
            <a:ext cx="10185400" cy="698501"/>
          </a:xfr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2800" b="1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36294-0E33-A241-A196-99A536C3B9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600" y="1027114"/>
            <a:ext cx="10541000" cy="5373687"/>
          </a:xfrm>
          <a:prstGeom prst="rect">
            <a:avLst/>
          </a:prstGeom>
          <a:noFill/>
        </p:spPr>
        <p:txBody>
          <a:bodyPr/>
          <a:lstStyle>
            <a:lvl1pPr marL="317500" indent="-307975">
              <a:lnSpc>
                <a:spcPct val="100000"/>
              </a:lnSpc>
              <a:spcBef>
                <a:spcPts val="1800"/>
              </a:spcBef>
              <a:tabLst/>
              <a:defRPr sz="2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81025" indent="-238125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  <a:tabLst/>
              <a:defRPr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070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1D4E-F4C2-0B4C-BD95-9F495E020B70}"/>
              </a:ext>
            </a:extLst>
          </p:cNvPr>
          <p:cNvSpPr/>
          <p:nvPr userDrawn="1"/>
        </p:nvSpPr>
        <p:spPr>
          <a:xfrm flipH="1" flipV="1">
            <a:off x="2004484" y="1"/>
            <a:ext cx="10185400" cy="746125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E07C-1470-F940-9AFC-714237F4A3A6}"/>
              </a:ext>
            </a:extLst>
          </p:cNvPr>
          <p:cNvSpPr/>
          <p:nvPr userDrawn="1"/>
        </p:nvSpPr>
        <p:spPr>
          <a:xfrm flipH="1" flipV="1">
            <a:off x="0" y="722314"/>
            <a:ext cx="12192000" cy="6135687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3EBA11-655A-584D-8EA9-00EDB4B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12" y="11943"/>
            <a:ext cx="10185400" cy="698501"/>
          </a:xfr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2800" b="1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36294-0E33-A241-A196-99A536C3B9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600" y="1027114"/>
            <a:ext cx="10541000" cy="5373687"/>
          </a:xfrm>
          <a:prstGeom prst="rect">
            <a:avLst/>
          </a:prstGeom>
          <a:noFill/>
        </p:spPr>
        <p:txBody>
          <a:bodyPr/>
          <a:lstStyle>
            <a:lvl1pPr marL="317500" indent="-307975">
              <a:lnSpc>
                <a:spcPct val="100000"/>
              </a:lnSpc>
              <a:spcBef>
                <a:spcPts val="1800"/>
              </a:spcBef>
              <a:tabLst/>
              <a:defRPr sz="2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81025" indent="-238125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  <a:tabLst/>
              <a:defRPr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2976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1D4E-F4C2-0B4C-BD95-9F495E020B70}"/>
              </a:ext>
            </a:extLst>
          </p:cNvPr>
          <p:cNvSpPr/>
          <p:nvPr userDrawn="1"/>
        </p:nvSpPr>
        <p:spPr>
          <a:xfrm flipH="1" flipV="1">
            <a:off x="2004484" y="1"/>
            <a:ext cx="10185400" cy="746125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E07C-1470-F940-9AFC-714237F4A3A6}"/>
              </a:ext>
            </a:extLst>
          </p:cNvPr>
          <p:cNvSpPr/>
          <p:nvPr userDrawn="1"/>
        </p:nvSpPr>
        <p:spPr>
          <a:xfrm flipH="1" flipV="1">
            <a:off x="0" y="722314"/>
            <a:ext cx="12192000" cy="6135687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3EBA11-655A-584D-8EA9-00EDB4B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12" y="11943"/>
            <a:ext cx="10185400" cy="698501"/>
          </a:xfr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2800" b="1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36294-0E33-A241-A196-99A536C3B9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600" y="1027114"/>
            <a:ext cx="10541000" cy="5373687"/>
          </a:xfrm>
          <a:prstGeom prst="rect">
            <a:avLst/>
          </a:prstGeom>
          <a:noFill/>
        </p:spPr>
        <p:txBody>
          <a:bodyPr/>
          <a:lstStyle>
            <a:lvl1pPr marL="317500" indent="-307975">
              <a:lnSpc>
                <a:spcPct val="100000"/>
              </a:lnSpc>
              <a:spcBef>
                <a:spcPts val="1800"/>
              </a:spcBef>
              <a:tabLst/>
              <a:defRPr sz="2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81025" indent="-238125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  <a:tabLst/>
              <a:defRPr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7674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1D4E-F4C2-0B4C-BD95-9F495E020B70}"/>
              </a:ext>
            </a:extLst>
          </p:cNvPr>
          <p:cNvSpPr/>
          <p:nvPr userDrawn="1"/>
        </p:nvSpPr>
        <p:spPr>
          <a:xfrm flipH="1" flipV="1">
            <a:off x="2004484" y="1"/>
            <a:ext cx="10185400" cy="746125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E07C-1470-F940-9AFC-714237F4A3A6}"/>
              </a:ext>
            </a:extLst>
          </p:cNvPr>
          <p:cNvSpPr/>
          <p:nvPr userDrawn="1"/>
        </p:nvSpPr>
        <p:spPr>
          <a:xfrm flipH="1" flipV="1">
            <a:off x="0" y="722314"/>
            <a:ext cx="12192000" cy="6135687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3EBA11-655A-584D-8EA9-00EDB4B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12" y="11943"/>
            <a:ext cx="10185400" cy="698501"/>
          </a:xfr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2800" b="1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36294-0E33-A241-A196-99A536C3B9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600" y="1027114"/>
            <a:ext cx="10541000" cy="5373687"/>
          </a:xfrm>
          <a:prstGeom prst="rect">
            <a:avLst/>
          </a:prstGeom>
          <a:noFill/>
        </p:spPr>
        <p:txBody>
          <a:bodyPr/>
          <a:lstStyle>
            <a:lvl1pPr marL="317500" indent="-307975">
              <a:lnSpc>
                <a:spcPct val="100000"/>
              </a:lnSpc>
              <a:spcBef>
                <a:spcPts val="1800"/>
              </a:spcBef>
              <a:tabLst/>
              <a:defRPr sz="2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81025" indent="-238125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  <a:tabLst/>
              <a:defRPr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4983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1D4E-F4C2-0B4C-BD95-9F495E020B70}"/>
              </a:ext>
            </a:extLst>
          </p:cNvPr>
          <p:cNvSpPr/>
          <p:nvPr userDrawn="1"/>
        </p:nvSpPr>
        <p:spPr>
          <a:xfrm flipH="1" flipV="1">
            <a:off x="2004484" y="1"/>
            <a:ext cx="10185400" cy="746125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E07C-1470-F940-9AFC-714237F4A3A6}"/>
              </a:ext>
            </a:extLst>
          </p:cNvPr>
          <p:cNvSpPr/>
          <p:nvPr userDrawn="1"/>
        </p:nvSpPr>
        <p:spPr>
          <a:xfrm flipH="1" flipV="1">
            <a:off x="0" y="722314"/>
            <a:ext cx="12192000" cy="6135687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3EBA11-655A-584D-8EA9-00EDB4B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12" y="11943"/>
            <a:ext cx="10185400" cy="698501"/>
          </a:xfr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2800" b="1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36294-0E33-A241-A196-99A536C3B9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600" y="1027114"/>
            <a:ext cx="10541000" cy="5373687"/>
          </a:xfrm>
          <a:prstGeom prst="rect">
            <a:avLst/>
          </a:prstGeom>
          <a:noFill/>
        </p:spPr>
        <p:txBody>
          <a:bodyPr/>
          <a:lstStyle>
            <a:lvl1pPr marL="317500" indent="-307975">
              <a:lnSpc>
                <a:spcPct val="100000"/>
              </a:lnSpc>
              <a:spcBef>
                <a:spcPts val="1800"/>
              </a:spcBef>
              <a:tabLst/>
              <a:defRPr sz="2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81025" indent="-238125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  <a:tabLst/>
              <a:defRPr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4024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1D4E-F4C2-0B4C-BD95-9F495E020B70}"/>
              </a:ext>
            </a:extLst>
          </p:cNvPr>
          <p:cNvSpPr/>
          <p:nvPr userDrawn="1"/>
        </p:nvSpPr>
        <p:spPr>
          <a:xfrm flipH="1" flipV="1">
            <a:off x="2004484" y="1"/>
            <a:ext cx="10185400" cy="746125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E07C-1470-F940-9AFC-714237F4A3A6}"/>
              </a:ext>
            </a:extLst>
          </p:cNvPr>
          <p:cNvSpPr/>
          <p:nvPr userDrawn="1"/>
        </p:nvSpPr>
        <p:spPr>
          <a:xfrm flipH="1" flipV="1">
            <a:off x="0" y="722314"/>
            <a:ext cx="12192000" cy="6135687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3EBA11-655A-584D-8EA9-00EDB4B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12" y="11943"/>
            <a:ext cx="10185400" cy="698501"/>
          </a:xfr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2800" b="1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36294-0E33-A241-A196-99A536C3B9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600" y="1027114"/>
            <a:ext cx="10541000" cy="5373687"/>
          </a:xfrm>
          <a:prstGeom prst="rect">
            <a:avLst/>
          </a:prstGeom>
          <a:noFill/>
        </p:spPr>
        <p:txBody>
          <a:bodyPr/>
          <a:lstStyle>
            <a:lvl1pPr marL="317500" indent="-307975">
              <a:lnSpc>
                <a:spcPct val="100000"/>
              </a:lnSpc>
              <a:spcBef>
                <a:spcPts val="1800"/>
              </a:spcBef>
              <a:tabLst/>
              <a:defRPr sz="2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81025" indent="-238125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  <a:tabLst/>
              <a:defRPr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2148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1D4E-F4C2-0B4C-BD95-9F495E020B70}"/>
              </a:ext>
            </a:extLst>
          </p:cNvPr>
          <p:cNvSpPr/>
          <p:nvPr userDrawn="1"/>
        </p:nvSpPr>
        <p:spPr>
          <a:xfrm flipH="1" flipV="1">
            <a:off x="2004484" y="1"/>
            <a:ext cx="10185400" cy="746125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E07C-1470-F940-9AFC-714237F4A3A6}"/>
              </a:ext>
            </a:extLst>
          </p:cNvPr>
          <p:cNvSpPr/>
          <p:nvPr userDrawn="1"/>
        </p:nvSpPr>
        <p:spPr>
          <a:xfrm flipH="1" flipV="1">
            <a:off x="0" y="722314"/>
            <a:ext cx="12192000" cy="6135687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3EBA11-655A-584D-8EA9-00EDB4B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12" y="11943"/>
            <a:ext cx="10185400" cy="698501"/>
          </a:xfr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2800" b="1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36294-0E33-A241-A196-99A536C3B9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600" y="1027114"/>
            <a:ext cx="10541000" cy="5373687"/>
          </a:xfrm>
          <a:prstGeom prst="rect">
            <a:avLst/>
          </a:prstGeom>
          <a:noFill/>
        </p:spPr>
        <p:txBody>
          <a:bodyPr/>
          <a:lstStyle>
            <a:lvl1pPr marL="317500" indent="-307975">
              <a:lnSpc>
                <a:spcPct val="100000"/>
              </a:lnSpc>
              <a:spcBef>
                <a:spcPts val="1800"/>
              </a:spcBef>
              <a:tabLst/>
              <a:defRPr sz="2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81025" indent="-238125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  <a:tabLst/>
              <a:defRPr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0163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997200"/>
            <a:ext cx="5181600" cy="5180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997200"/>
            <a:ext cx="5181600" cy="5180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FD3C9-8F6B-4507-A5D0-2E9FCF6D35BA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5318A-F3C1-471B-AE5C-AB9BA6CF6C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802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E990-FA7D-4BD1-BE49-7E54E8FC6498}" type="datetimeFigureOut">
              <a:rPr lang="zh-CN" altLang="en-US" smtClean="0"/>
              <a:t>2022/11/26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5124B-3724-4705-BEA6-36A574A508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50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t Cli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tx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 flipH="1">
            <a:off x="0" y="-2"/>
            <a:ext cx="12192000" cy="6858001"/>
          </a:xfrm>
          <a:prstGeom prst="rect">
            <a:avLst/>
          </a:prstGeom>
          <a:blipFill dpi="0" rotWithShape="1">
            <a:blip r:embed="rId2">
              <a:alphaModFix amt="52000"/>
            </a:blip>
            <a:srcRect/>
            <a:stretch>
              <a:fillRect t="-45" b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6000" y="1742900"/>
            <a:ext cx="540000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396099" y="4161275"/>
            <a:ext cx="5399803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/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802050405020203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034415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dirty="0"/>
              <a:t>Title and visual content – add slide title here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77838" y="1293813"/>
            <a:ext cx="11210925" cy="54038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 b="1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400" b="1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 b="1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lnSpc>
                <a:spcPct val="100000"/>
              </a:lnSpc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08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2168" cy="106676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09831" y="0"/>
            <a:ext cx="579120" cy="1258824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579186" y="310479"/>
            <a:ext cx="83185" cy="756285"/>
          </a:xfrm>
          <a:custGeom>
            <a:avLst/>
            <a:gdLst/>
            <a:ahLst/>
            <a:cxnLst/>
            <a:rect l="l" t="t" r="r" b="b"/>
            <a:pathLst>
              <a:path w="83184" h="756285">
                <a:moveTo>
                  <a:pt x="82799" y="0"/>
                </a:moveTo>
                <a:lnTo>
                  <a:pt x="0" y="0"/>
                </a:lnTo>
                <a:lnTo>
                  <a:pt x="0" y="755999"/>
                </a:lnTo>
                <a:lnTo>
                  <a:pt x="82799" y="755999"/>
                </a:lnTo>
                <a:lnTo>
                  <a:pt x="82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3049" y="0"/>
            <a:ext cx="12192000" cy="629728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291084" y="6515100"/>
            <a:ext cx="3901440" cy="342900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9095231" y="6489004"/>
            <a:ext cx="2804160" cy="3429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81572381-6CB5-6184-8EFE-73DCC9EBFA48}"/>
              </a:ext>
            </a:extLst>
          </p:cNvPr>
          <p:cNvSpPr txBox="1"/>
          <p:nvPr userDrawn="1"/>
        </p:nvSpPr>
        <p:spPr>
          <a:xfrm>
            <a:off x="3125830" y="118900"/>
            <a:ext cx="1117606" cy="37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zh-CN" altLang="en-US" sz="2199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en-US" sz="2199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7CDE49A-3E7D-CFA4-7DB1-A65E282D83DB}"/>
              </a:ext>
            </a:extLst>
          </p:cNvPr>
          <p:cNvSpPr txBox="1"/>
          <p:nvPr userDrawn="1"/>
        </p:nvSpPr>
        <p:spPr>
          <a:xfrm>
            <a:off x="960082" y="117256"/>
            <a:ext cx="1117606" cy="37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zh-CN" altLang="en-US" sz="2199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团队组成</a:t>
            </a:r>
            <a:endParaRPr lang="en-US" sz="2199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CED9D9D-F6A8-D68F-BA22-00E66EC79515}"/>
              </a:ext>
            </a:extLst>
          </p:cNvPr>
          <p:cNvSpPr txBox="1"/>
          <p:nvPr userDrawn="1"/>
        </p:nvSpPr>
        <p:spPr>
          <a:xfrm>
            <a:off x="5112370" y="117256"/>
            <a:ext cx="1852991" cy="372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zh-CN" altLang="en-US" sz="2199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技术及应用</a:t>
            </a:r>
            <a:endParaRPr lang="en-US" sz="2199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E81D02D3-41AA-1107-D888-15E08CCD1BCD}"/>
              </a:ext>
            </a:extLst>
          </p:cNvPr>
          <p:cNvSpPr txBox="1"/>
          <p:nvPr userDrawn="1"/>
        </p:nvSpPr>
        <p:spPr>
          <a:xfrm>
            <a:off x="7636081" y="117256"/>
            <a:ext cx="1664130" cy="37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zh-CN" altLang="en-US" sz="2199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市场竞争力</a:t>
            </a:r>
            <a:endParaRPr lang="en-US" sz="2199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3E7A6CF0-A10E-630A-5C3C-109FAB916730}"/>
              </a:ext>
            </a:extLst>
          </p:cNvPr>
          <p:cNvSpPr txBox="1"/>
          <p:nvPr userDrawn="1"/>
        </p:nvSpPr>
        <p:spPr>
          <a:xfrm>
            <a:off x="10194514" y="117256"/>
            <a:ext cx="1457203" cy="365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zh-CN" altLang="en-US" sz="2199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企业规划</a:t>
            </a:r>
            <a:endParaRPr lang="en-US" sz="2199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2923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/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802050405020203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034415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4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7000">
                <a:schemeClr val="accent4"/>
              </a:gs>
              <a:gs pos="7000">
                <a:schemeClr val="accent4"/>
              </a:gs>
              <a:gs pos="63000">
                <a:schemeClr val="accent2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0" y="0"/>
            <a:ext cx="12190412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20940" t="-1372" b="-228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1876" y="2409650"/>
            <a:ext cx="7262923" cy="238760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09550" y="5562600"/>
            <a:ext cx="11525096" cy="9477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3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93878" cy="1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09" y="-2"/>
            <a:ext cx="10185395" cy="896472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0"/>
            <a:ext cx="10185400" cy="89647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63BE79B-ABAD-7E4D-BA14-9A0EA80D7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2901" y="967306"/>
            <a:ext cx="11073284" cy="5475287"/>
          </a:xfrm>
          <a:prstGeom prst="rect">
            <a:avLst/>
          </a:prstGeom>
        </p:spPr>
        <p:txBody>
          <a:bodyPr/>
          <a:lstStyle>
            <a:lvl1pPr marL="317500" indent="-317500">
              <a:buFont typeface="Wingdings" pitchFamily="2" charset="2"/>
              <a:buChar char="§"/>
              <a:tabLst/>
              <a:defRPr sz="2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76275" indent="-333375">
              <a:buFont typeface="Courier New" panose="02070309020205020404" pitchFamily="49" charset="0"/>
              <a:buChar char="o"/>
              <a:tabLst/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84250" indent="-298450">
              <a:tabLst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06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>
    <p:ext uri="{DCECCB84-F9BA-43D5-87BE-67443E8EF086}">
      <p15:sldGuideLst xmlns:p15="http://schemas.microsoft.com/office/powerpoint/2012/main">
        <p15:guide id="2" pos="7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09" y="-2"/>
            <a:ext cx="10185395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0"/>
            <a:ext cx="10185400" cy="896470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63BE79B-ABAD-7E4D-BA14-9A0EA80D7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2224" y="967306"/>
            <a:ext cx="11545555" cy="5475287"/>
          </a:xfrm>
          <a:prstGeom prst="rect">
            <a:avLst/>
          </a:prstGeom>
        </p:spPr>
        <p:txBody>
          <a:bodyPr/>
          <a:lstStyle>
            <a:lvl1pPr marL="317500" indent="-317500">
              <a:buFont typeface="Wingdings" pitchFamily="2" charset="2"/>
              <a:buChar char="§"/>
              <a:tabLst/>
              <a:defRPr sz="24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676275" indent="-333375">
              <a:buFont typeface="Courier New" panose="02070309020205020404" pitchFamily="49" charset="0"/>
              <a:buChar char="o"/>
              <a:tabLst/>
              <a:defRPr sz="2000"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 marL="984250" indent="-298450">
              <a:tabLst/>
              <a:defRPr sz="1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84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753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4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1D4E-F4C2-0B4C-BD95-9F495E020B70}"/>
              </a:ext>
            </a:extLst>
          </p:cNvPr>
          <p:cNvSpPr/>
          <p:nvPr userDrawn="1"/>
        </p:nvSpPr>
        <p:spPr>
          <a:xfrm flipH="1" flipV="1">
            <a:off x="2004484" y="1"/>
            <a:ext cx="10185400" cy="746125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E07C-1470-F940-9AFC-714237F4A3A6}"/>
              </a:ext>
            </a:extLst>
          </p:cNvPr>
          <p:cNvSpPr/>
          <p:nvPr userDrawn="1"/>
        </p:nvSpPr>
        <p:spPr>
          <a:xfrm flipH="1" flipV="1">
            <a:off x="0" y="722314"/>
            <a:ext cx="12192000" cy="6135687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3EBA11-655A-584D-8EA9-00EDB4B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12" y="11943"/>
            <a:ext cx="10185400" cy="698501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033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1D4E-F4C2-0B4C-BD95-9F495E020B70}"/>
              </a:ext>
            </a:extLst>
          </p:cNvPr>
          <p:cNvSpPr/>
          <p:nvPr userDrawn="1"/>
        </p:nvSpPr>
        <p:spPr>
          <a:xfrm flipH="1" flipV="1">
            <a:off x="2004484" y="1"/>
            <a:ext cx="10185400" cy="746125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E07C-1470-F940-9AFC-714237F4A3A6}"/>
              </a:ext>
            </a:extLst>
          </p:cNvPr>
          <p:cNvSpPr/>
          <p:nvPr userDrawn="1"/>
        </p:nvSpPr>
        <p:spPr>
          <a:xfrm flipH="1" flipV="1">
            <a:off x="0" y="722314"/>
            <a:ext cx="12192000" cy="6135687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3EBA11-655A-584D-8EA9-00EDB4B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12" y="11943"/>
            <a:ext cx="10185400" cy="698501"/>
          </a:xfr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2800" b="1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36294-0E33-A241-A196-99A536C3B9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600" y="1027114"/>
            <a:ext cx="10541000" cy="5373687"/>
          </a:xfrm>
          <a:prstGeom prst="rect">
            <a:avLst/>
          </a:prstGeom>
          <a:noFill/>
        </p:spPr>
        <p:txBody>
          <a:bodyPr/>
          <a:lstStyle>
            <a:lvl1pPr marL="317500" indent="-307975">
              <a:lnSpc>
                <a:spcPct val="100000"/>
              </a:lnSpc>
              <a:spcBef>
                <a:spcPts val="1800"/>
              </a:spcBef>
              <a:tabLst/>
              <a:defRPr sz="2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81025" indent="-238125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  <a:tabLst/>
              <a:defRPr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61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1D4E-F4C2-0B4C-BD95-9F495E020B70}"/>
              </a:ext>
            </a:extLst>
          </p:cNvPr>
          <p:cNvSpPr/>
          <p:nvPr userDrawn="1"/>
        </p:nvSpPr>
        <p:spPr>
          <a:xfrm flipH="1" flipV="1">
            <a:off x="2004484" y="1"/>
            <a:ext cx="10185400" cy="746125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7E07C-1470-F940-9AFC-714237F4A3A6}"/>
              </a:ext>
            </a:extLst>
          </p:cNvPr>
          <p:cNvSpPr/>
          <p:nvPr userDrawn="1"/>
        </p:nvSpPr>
        <p:spPr>
          <a:xfrm flipH="1" flipV="1">
            <a:off x="0" y="722314"/>
            <a:ext cx="12192000" cy="6135687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3EBA11-655A-584D-8EA9-00EDB4BA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012" y="11943"/>
            <a:ext cx="10185400" cy="698501"/>
          </a:xfr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2800" b="1" kern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36294-0E33-A241-A196-99A536C3B9A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3600" y="1027114"/>
            <a:ext cx="10541000" cy="5373687"/>
          </a:xfrm>
          <a:prstGeom prst="rect">
            <a:avLst/>
          </a:prstGeom>
          <a:noFill/>
        </p:spPr>
        <p:txBody>
          <a:bodyPr/>
          <a:lstStyle>
            <a:lvl1pPr marL="317500" indent="-307975">
              <a:lnSpc>
                <a:spcPct val="100000"/>
              </a:lnSpc>
              <a:spcBef>
                <a:spcPts val="1800"/>
              </a:spcBef>
              <a:tabLst/>
              <a:defRPr sz="2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 marL="581025" indent="-238125">
              <a:lnSpc>
                <a:spcPct val="1000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  <a:tabLst/>
              <a:defRPr sz="2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796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 flipV="1">
            <a:off x="-3" y="0"/>
            <a:ext cx="12190413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2002004" y="1"/>
            <a:ext cx="10194758" cy="8964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2004" y="98987"/>
            <a:ext cx="10189995" cy="69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E112F-1B58-4F80-8548-230F871317D2}" type="datetimeFigureOut">
              <a:rPr lang="en-GB" smtClean="0"/>
              <a:t>26/11/2022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0"/>
            <a:ext cx="1696455" cy="62599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D6D5-F6C2-4C88-B07F-0F9DC0B2C38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1997242" y="0"/>
            <a:ext cx="0" cy="896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62" r:id="rId3"/>
    <p:sldLayoutId id="2147483650" r:id="rId4"/>
    <p:sldLayoutId id="2147483658" r:id="rId5"/>
    <p:sldLayoutId id="2147483651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6" r:id="rId18"/>
    <p:sldLayoutId id="2147483677" r:id="rId19"/>
    <p:sldLayoutId id="2147483678" r:id="rId20"/>
    <p:sldLayoutId id="2147483679" r:id="rId21"/>
    <p:sldLayoutId id="2147483681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ptimization.cbe.cornell.edu/index.php?title=Column_generation_algorithms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palgrave-journals.com/jors/journal/vaop/ncurrent/abs/jors201371a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2.10012v1" TargetMode="External"/><Relationship Id="rId7" Type="http://schemas.openxmlformats.org/officeDocument/2006/relationships/image" Target="../media/image40.sv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0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11" Type="http://schemas.microsoft.com/office/2007/relationships/diagramDrawing" Target="../diagrams/drawing1.xml"/><Relationship Id="rId5" Type="http://schemas.openxmlformats.org/officeDocument/2006/relationships/image" Target="../media/image5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1.jpeg"/><Relationship Id="rId9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63.jpeg"/><Relationship Id="rId3" Type="http://schemas.openxmlformats.org/officeDocument/2006/relationships/diagramLayout" Target="../diagrams/layout2.xml"/><Relationship Id="rId7" Type="http://schemas.openxmlformats.org/officeDocument/2006/relationships/hyperlink" Target="https://nottinghamedu1-my.sharepoint.com/personal/zlizrb1_nottingham_edu_cn/Documents/research/presentations/software-demos/06&#38598;&#35013;&#31665;&#30721;&#22836;&#25968;&#23383;&#23402;&#29983;&#21450;&#26234;&#33021;&#20316;&#19994;&#20248;&#21270;&#31995;&#32479;-&#38598;&#21345;&#22810;&#36335;&#22797;&#29992;&#31995;&#32479;.mp4" TargetMode="External"/><Relationship Id="rId12" Type="http://schemas.openxmlformats.org/officeDocument/2006/relationships/image" Target="../media/image6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openxmlformats.org/officeDocument/2006/relationships/hyperlink" Target="https://nottinghamedu1-my.sharepoint.com/personal/zlizrb1_nottingham_edu_cn/Documents/research/presentations/software-demos/07&#38598;&#35013;&#31665;&#30721;&#22836;&#25968;&#23383;&#23402;&#29983;&#21450;&#26234;&#33021;&#20316;&#19994;&#20248;&#21270;&#31995;&#32479;-&#25968;&#23383;&#23402;&#29983;&#21450;VR&#23637;&#31034;&#22270;.jpg" TargetMode="External"/><Relationship Id="rId5" Type="http://schemas.openxmlformats.org/officeDocument/2006/relationships/diagramColors" Target="../diagrams/colors2.xml"/><Relationship Id="rId10" Type="http://schemas.openxmlformats.org/officeDocument/2006/relationships/image" Target="../media/image6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0.png"/><Relationship Id="rId5" Type="http://schemas.openxmlformats.org/officeDocument/2006/relationships/image" Target="../media/image69.png"/><Relationship Id="rId4" Type="http://schemas.openxmlformats.org/officeDocument/2006/relationships/image" Target="../media/image6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tiff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tiff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Relationship Id="rId9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102.10012v1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8.emf"/><Relationship Id="rId18" Type="http://schemas.openxmlformats.org/officeDocument/2006/relationships/image" Target="../media/image20.jpeg"/><Relationship Id="rId3" Type="http://schemas.openxmlformats.org/officeDocument/2006/relationships/image" Target="../media/image23.emf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9.jpeg"/><Relationship Id="rId2" Type="http://schemas.openxmlformats.org/officeDocument/2006/relationships/oleObject" Target="../embeddings/oleObject1.bin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5" Type="http://schemas.openxmlformats.org/officeDocument/2006/relationships/image" Target="../media/image17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6.emf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9809" y="1742900"/>
            <a:ext cx="9621982" cy="2387600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Machine Learning Assisted Hyper-heuristics for Online Combinatorial Optimization</a:t>
            </a:r>
            <a:endParaRPr lang="zh-CN" alt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75709" y="4476235"/>
            <a:ext cx="6224155" cy="1497845"/>
          </a:xfrm>
        </p:spPr>
        <p:txBody>
          <a:bodyPr>
            <a:noAutofit/>
          </a:bodyPr>
          <a:lstStyle/>
          <a:p>
            <a:r>
              <a:rPr lang="en-US" altLang="zh-CN" sz="2000" dirty="0"/>
              <a:t>Ruibin Bai</a:t>
            </a:r>
          </a:p>
          <a:p>
            <a:r>
              <a:rPr lang="en-US" altLang="zh-CN" sz="2000" dirty="0"/>
              <a:t>Digital Port Technologies Lab</a:t>
            </a:r>
          </a:p>
          <a:p>
            <a:r>
              <a:rPr lang="en-US" altLang="zh-CN" sz="2000" dirty="0"/>
              <a:t>School of Computer Science</a:t>
            </a:r>
          </a:p>
          <a:p>
            <a:r>
              <a:rPr lang="en-US" altLang="zh-CN" sz="2000" dirty="0"/>
              <a:t>University of Nottingham Ningbo China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6091" y="247650"/>
            <a:ext cx="750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2022 MSRA Data-Driven Optimization Workshop, 26 Nov. 2022</a:t>
            </a:r>
          </a:p>
        </p:txBody>
      </p:sp>
    </p:spTree>
    <p:extLst>
      <p:ext uri="{BB962C8B-B14F-4D97-AF65-F5344CB8AC3E}">
        <p14:creationId xmlns:p14="http://schemas.microsoft.com/office/powerpoint/2010/main" val="28546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27">
        <p:fade/>
      </p:transition>
    </mc:Choice>
    <mc:Fallback xmlns="">
      <p:transition spd="med" advTm="11327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4532-47D9-BE5F-C3F9-5FD0AA0F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Integer Programming for VRP – Column Generation (or B&amp;P)</a:t>
            </a:r>
          </a:p>
        </p:txBody>
      </p:sp>
      <p:pic>
        <p:nvPicPr>
          <p:cNvPr id="1026" name="Picture 2" descr="Column generation algorithms - Cornell University Computational  Optimization Open Textbook - Optimization Wiki">
            <a:extLst>
              <a:ext uri="{FF2B5EF4-FFF2-40B4-BE49-F238E27FC236}">
                <a16:creationId xmlns:a16="http://schemas.microsoft.com/office/drawing/2014/main" id="{58B107BB-CB9C-45A0-635B-6F6136C7475A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26" y="972826"/>
            <a:ext cx="6800785" cy="52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931FF9-DE7B-A1A8-1D09-2141C2AC36D0}"/>
              </a:ext>
            </a:extLst>
          </p:cNvPr>
          <p:cNvSpPr txBox="1"/>
          <p:nvPr/>
        </p:nvSpPr>
        <p:spPr>
          <a:xfrm>
            <a:off x="5066778" y="6353925"/>
            <a:ext cx="6920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Source: </a:t>
            </a:r>
            <a:r>
              <a:rPr lang="en-GB" sz="1200" dirty="0">
                <a:hlinkClick r:id="rId3"/>
              </a:rPr>
              <a:t>https://optimization.cbe.cornell.edu/index.php?title=Column_generation_algorithms</a:t>
            </a:r>
            <a:r>
              <a:rPr lang="en-GB" sz="1200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7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Hyper-heuristics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6534" y="993552"/>
            <a:ext cx="8716681" cy="209919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b="1" dirty="0"/>
              <a:t>Hyper-heuristic is a search method or learning mechanism for selecting or generating heuristics to solve computationally difficult problems (Burke et al. 2013).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b="1" dirty="0"/>
              <a:t>A class of methodologies with the common goal of automating the design and tuning of heuristic methods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43F1469-4C73-5987-AF49-37976031C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34" y="2992043"/>
            <a:ext cx="4917016" cy="301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72204E6-F390-9648-AEE8-9A495F8E1C67}"/>
              </a:ext>
            </a:extLst>
          </p:cNvPr>
          <p:cNvGrpSpPr/>
          <p:nvPr/>
        </p:nvGrpSpPr>
        <p:grpSpPr>
          <a:xfrm>
            <a:off x="8157288" y="2779787"/>
            <a:ext cx="3091933" cy="3888432"/>
            <a:chOff x="4898241" y="1772816"/>
            <a:chExt cx="3091933" cy="3888432"/>
          </a:xfrm>
        </p:grpSpPr>
        <p:sp>
          <p:nvSpPr>
            <p:cNvPr id="30" name="Oval 29"/>
            <p:cNvSpPr/>
            <p:nvPr/>
          </p:nvSpPr>
          <p:spPr>
            <a:xfrm>
              <a:off x="5076056" y="4077072"/>
              <a:ext cx="2736304" cy="1584176"/>
            </a:xfrm>
            <a:prstGeom prst="ellipse">
              <a:avLst/>
            </a:prstGeom>
            <a:solidFill>
              <a:srgbClr val="DAEDEF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Solution Space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948264" y="4725144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660232" y="4941168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796136" y="4941168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092280" y="4941168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228184" y="4725144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228184" y="5013176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652120" y="4653136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004048" y="1772816"/>
              <a:ext cx="2736304" cy="1728192"/>
            </a:xfrm>
            <a:prstGeom prst="ellipse">
              <a:avLst/>
            </a:prstGeom>
            <a:solidFill>
              <a:srgbClr val="DAEDEF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Heuristic Space</a:t>
              </a:r>
            </a:p>
          </p:txBody>
        </p:sp>
        <p:sp>
          <p:nvSpPr>
            <p:cNvPr id="39" name="7-Point Star 38"/>
            <p:cNvSpPr/>
            <p:nvPr/>
          </p:nvSpPr>
          <p:spPr>
            <a:xfrm>
              <a:off x="5508104" y="2564904"/>
              <a:ext cx="432048" cy="360040"/>
            </a:xfrm>
            <a:prstGeom prst="star7">
              <a:avLst/>
            </a:prstGeom>
            <a:solidFill>
              <a:srgbClr val="339966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7-Point Star 39"/>
            <p:cNvSpPr/>
            <p:nvPr/>
          </p:nvSpPr>
          <p:spPr>
            <a:xfrm>
              <a:off x="6084168" y="2564904"/>
              <a:ext cx="432048" cy="360040"/>
            </a:xfrm>
            <a:prstGeom prst="star7">
              <a:avLst/>
            </a:prstGeom>
            <a:solidFill>
              <a:srgbClr val="339966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7-Point Star 40"/>
            <p:cNvSpPr/>
            <p:nvPr/>
          </p:nvSpPr>
          <p:spPr>
            <a:xfrm>
              <a:off x="6804248" y="2636912"/>
              <a:ext cx="432048" cy="360040"/>
            </a:xfrm>
            <a:prstGeom prst="star7">
              <a:avLst/>
            </a:prstGeom>
            <a:solidFill>
              <a:srgbClr val="339966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7-Point Star 41"/>
            <p:cNvSpPr/>
            <p:nvPr/>
          </p:nvSpPr>
          <p:spPr>
            <a:xfrm>
              <a:off x="6012160" y="3068960"/>
              <a:ext cx="432048" cy="360040"/>
            </a:xfrm>
            <a:prstGeom prst="star7">
              <a:avLst/>
            </a:prstGeom>
            <a:solidFill>
              <a:srgbClr val="339966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/>
            <p:cNvCxnSpPr>
              <a:endCxn id="42" idx="5"/>
            </p:cNvCxnSpPr>
            <p:nvPr/>
          </p:nvCxnSpPr>
          <p:spPr>
            <a:xfrm>
              <a:off x="5652120" y="2924944"/>
              <a:ext cx="402826" cy="215327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4" name="Straight Arrow Connector 43"/>
            <p:cNvCxnSpPr>
              <a:stCxn id="42" idx="2"/>
              <a:endCxn id="35" idx="0"/>
            </p:cNvCxnSpPr>
            <p:nvPr/>
          </p:nvCxnSpPr>
          <p:spPr>
            <a:xfrm flipH="1">
              <a:off x="6300192" y="3429002"/>
              <a:ext cx="24131" cy="129614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5" name="Straight Arrow Connector 44"/>
            <p:cNvCxnSpPr>
              <a:endCxn id="31" idx="0"/>
            </p:cNvCxnSpPr>
            <p:nvPr/>
          </p:nvCxnSpPr>
          <p:spPr>
            <a:xfrm>
              <a:off x="7020272" y="2996952"/>
              <a:ext cx="0" cy="172819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" name="Straight Arrow Connector 45"/>
            <p:cNvCxnSpPr>
              <a:endCxn id="41" idx="3"/>
            </p:cNvCxnSpPr>
            <p:nvPr/>
          </p:nvCxnSpPr>
          <p:spPr>
            <a:xfrm flipV="1">
              <a:off x="6372200" y="2996954"/>
              <a:ext cx="551933" cy="21602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7" name="Straight Arrow Connector 46"/>
            <p:cNvCxnSpPr>
              <a:endCxn id="37" idx="0"/>
            </p:cNvCxnSpPr>
            <p:nvPr/>
          </p:nvCxnSpPr>
          <p:spPr>
            <a:xfrm>
              <a:off x="5676252" y="2924944"/>
              <a:ext cx="47876" cy="172819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8" name="Rounded Rectangle 47"/>
            <p:cNvSpPr/>
            <p:nvPr/>
          </p:nvSpPr>
          <p:spPr>
            <a:xfrm>
              <a:off x="4898241" y="3573016"/>
              <a:ext cx="3091933" cy="432048"/>
            </a:xfrm>
            <a:prstGeom prst="roundRect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Domain Barrier / Interface 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0" y="6042082"/>
            <a:ext cx="6943725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Foundry Form Sans Medium"/>
              </a:rPr>
              <a:t>E. K. Burke, M. </a:t>
            </a:r>
            <a:r>
              <a:rPr lang="en-GB" sz="1400" dirty="0" err="1">
                <a:solidFill>
                  <a:srgbClr val="000000"/>
                </a:solidFill>
                <a:latin typeface="Foundry Form Sans Medium"/>
              </a:rPr>
              <a:t>Gendreau</a:t>
            </a:r>
            <a:r>
              <a:rPr lang="en-GB" sz="1400" dirty="0">
                <a:solidFill>
                  <a:srgbClr val="000000"/>
                </a:solidFill>
                <a:latin typeface="Foundry Form Sans Medium"/>
              </a:rPr>
              <a:t>, M. Hyde, G. Kendall, G. Ochoa, E. Özcan, R. Qu, Hyper-heuristics: A Survey of the State of the Art, Journal of the Operational Research Society, 64 (12) , pp. 1695-1724, 2013. </a:t>
            </a:r>
            <a:r>
              <a:rPr lang="en-GB" sz="1400" dirty="0"/>
              <a:t> [</a:t>
            </a:r>
            <a:r>
              <a:rPr lang="en-GB" sz="1400" dirty="0">
                <a:hlinkClick r:id="rId4"/>
              </a:rPr>
              <a:t>PDF</a:t>
            </a:r>
            <a:r>
              <a:rPr lang="en-GB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8083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TextBox 10"/>
          <p:cNvSpPr txBox="1">
            <a:spLocks noChangeArrowheads="1"/>
          </p:cNvSpPr>
          <p:nvPr/>
        </p:nvSpPr>
        <p:spPr bwMode="auto">
          <a:xfrm>
            <a:off x="2706813" y="1839617"/>
            <a:ext cx="51138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u="sng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Nature of the heuristic search space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77999" y="3054055"/>
            <a:ext cx="1456051" cy="2357437"/>
          </a:xfrm>
          <a:prstGeom prst="roundRect">
            <a:avLst/>
          </a:prstGeom>
          <a:solidFill>
            <a:srgbClr val="BBE0E3"/>
          </a:solidFill>
          <a:ln w="381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Hyper-heuristics</a:t>
            </a:r>
          </a:p>
        </p:txBody>
      </p:sp>
      <p:grpSp>
        <p:nvGrpSpPr>
          <p:cNvPr id="43" name="Group 19"/>
          <p:cNvGrpSpPr>
            <a:grpSpLocks/>
          </p:cNvGrpSpPr>
          <p:nvPr/>
        </p:nvGrpSpPr>
        <p:grpSpPr bwMode="auto">
          <a:xfrm>
            <a:off x="2210521" y="2339680"/>
            <a:ext cx="5528760" cy="4000500"/>
            <a:chOff x="3286125" y="2500313"/>
            <a:chExt cx="5425096" cy="4000500"/>
          </a:xfrm>
        </p:grpSpPr>
        <p:grpSp>
          <p:nvGrpSpPr>
            <p:cNvPr id="44" name="Group 19"/>
            <p:cNvGrpSpPr>
              <a:grpSpLocks/>
            </p:cNvGrpSpPr>
            <p:nvPr/>
          </p:nvGrpSpPr>
          <p:grpSpPr bwMode="auto">
            <a:xfrm>
              <a:off x="3286125" y="2500313"/>
              <a:ext cx="5425096" cy="4000500"/>
              <a:chOff x="3286125" y="2500313"/>
              <a:chExt cx="5425096" cy="400050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286125" y="4500563"/>
                <a:ext cx="3000375" cy="2000250"/>
              </a:xfrm>
              <a:prstGeom prst="rect">
                <a:avLst/>
              </a:prstGeom>
              <a:solidFill>
                <a:srgbClr val="DAEDEF"/>
              </a:solidFill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Heuristic generation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286500" y="2500313"/>
                <a:ext cx="2419350" cy="990600"/>
              </a:xfrm>
              <a:prstGeom prst="rect">
                <a:avLst/>
              </a:prstGeom>
              <a:solidFill>
                <a:srgbClr val="EAE9BD"/>
              </a:solidFill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constructive heuristics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291871" y="3484563"/>
                <a:ext cx="2419350" cy="1016000"/>
              </a:xfrm>
              <a:prstGeom prst="rect">
                <a:avLst/>
              </a:prstGeom>
              <a:solidFill>
                <a:srgbClr val="EAE9BD"/>
              </a:solidFill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perturbative heuristics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289675" y="4500563"/>
                <a:ext cx="2419350" cy="990600"/>
              </a:xfrm>
              <a:prstGeom prst="rect">
                <a:avLst/>
              </a:prstGeom>
              <a:solidFill>
                <a:srgbClr val="EAE9BD"/>
              </a:solidFill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constructive heuristics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6286500" y="5484813"/>
                <a:ext cx="2419350" cy="1016000"/>
              </a:xfrm>
              <a:prstGeom prst="rect">
                <a:avLst/>
              </a:prstGeom>
              <a:solidFill>
                <a:srgbClr val="EAE9BD"/>
              </a:solidFill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perturbative heuristics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286125" y="2500313"/>
                <a:ext cx="3000375" cy="2000250"/>
              </a:xfrm>
              <a:prstGeom prst="rect">
                <a:avLst/>
              </a:prstGeom>
              <a:solidFill>
                <a:srgbClr val="DAEDEF"/>
              </a:solidFill>
              <a:ln w="25400" cap="flat" cmpd="sng" algn="ctr">
                <a:solidFill>
                  <a:srgbClr val="BBE0E3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Heuristic selection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UI" panose="020B0503020204020204" pitchFamily="34" charset="-122"/>
                    <a:ea typeface="Microsoft YaHei UI" panose="020B0503020204020204" pitchFamily="34" charset="-122"/>
                  </a:rPr>
                  <a:t> 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endParaRPr>
              </a:p>
            </p:txBody>
          </p:sp>
        </p:grpSp>
        <p:sp>
          <p:nvSpPr>
            <p:cNvPr id="45" name="Rectangle 22"/>
            <p:cNvSpPr>
              <a:spLocks noChangeArrowheads="1"/>
            </p:cNvSpPr>
            <p:nvPr/>
          </p:nvSpPr>
          <p:spPr bwMode="auto">
            <a:xfrm>
              <a:off x="3483910" y="3286125"/>
              <a:ext cx="26381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Methodologies to select</a:t>
              </a:r>
            </a:p>
          </p:txBody>
        </p:sp>
        <p:sp>
          <p:nvSpPr>
            <p:cNvPr id="46" name="Rectangle 23"/>
            <p:cNvSpPr>
              <a:spLocks noChangeArrowheads="1"/>
            </p:cNvSpPr>
            <p:nvPr/>
          </p:nvSpPr>
          <p:spPr bwMode="auto">
            <a:xfrm>
              <a:off x="3295686" y="5286375"/>
              <a:ext cx="295902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Methodologies to generate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7834783" y="2993109"/>
            <a:ext cx="1724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Fixed heuristics (mostly human designed)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798271" y="4597610"/>
            <a:ext cx="2164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Automatically generated heuristics from components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7618759" y="4348487"/>
            <a:ext cx="2017541" cy="0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360040" y="980728"/>
            <a:ext cx="9307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E. K. Burke, M. Hyde, G. Kendall, G. Ochoa, E. </a:t>
            </a:r>
            <a:r>
              <a:rPr lang="en-GB" sz="1200" b="1" dirty="0" err="1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Özcan</a:t>
            </a:r>
            <a:r>
              <a:rPr lang="en-GB" sz="12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and J. Woodward (2010). A Classification of Hyper-heuristic Approaches. In </a:t>
            </a:r>
            <a:r>
              <a:rPr lang="en-GB" sz="1200" b="1" dirty="0" err="1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Gendreau</a:t>
            </a:r>
            <a:r>
              <a:rPr lang="en-GB" sz="12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Michel and </a:t>
            </a:r>
            <a:r>
              <a:rPr lang="en-GB" sz="1200" b="1" dirty="0" err="1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Potvin</a:t>
            </a:r>
            <a:r>
              <a:rPr lang="en-GB" sz="12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Jean-Yves (eds.), Handbook of </a:t>
            </a:r>
            <a:r>
              <a:rPr lang="en-GB" sz="1200" b="1" dirty="0" err="1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Metaheuristics</a:t>
            </a:r>
            <a:r>
              <a:rPr lang="en-GB" sz="1200" b="1" dirty="0">
                <a:solidFill>
                  <a:srgbClr val="00206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International Series in Operations Research &amp; Management Science, Volume 146, pp. 449-468. Springer.</a:t>
            </a:r>
            <a:endParaRPr lang="en-GB" sz="1200" b="1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9B5F9BF-6D68-8444-A856-BDABCD529664}"/>
              </a:ext>
            </a:extLst>
          </p:cNvPr>
          <p:cNvGrpSpPr/>
          <p:nvPr/>
        </p:nvGrpSpPr>
        <p:grpSpPr>
          <a:xfrm>
            <a:off x="9994491" y="1346829"/>
            <a:ext cx="1413794" cy="1347822"/>
            <a:chOff x="5004048" y="2636912"/>
            <a:chExt cx="2880320" cy="3456384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270045B-F6AB-114E-89B0-683CAE083D56}"/>
                </a:ext>
              </a:extLst>
            </p:cNvPr>
            <p:cNvSpPr/>
            <p:nvPr/>
          </p:nvSpPr>
          <p:spPr>
            <a:xfrm>
              <a:off x="5004048" y="4509120"/>
              <a:ext cx="2880320" cy="1584176"/>
            </a:xfrm>
            <a:prstGeom prst="ellipse">
              <a:avLst/>
            </a:prstGeom>
            <a:solidFill>
              <a:srgbClr val="DAEDEF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Solution Space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34DEDB3-BC8F-624D-BA5D-C4A8066E3BDF}"/>
                </a:ext>
              </a:extLst>
            </p:cNvPr>
            <p:cNvSpPr/>
            <p:nvPr/>
          </p:nvSpPr>
          <p:spPr>
            <a:xfrm>
              <a:off x="6948264" y="5445224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C146917-72BC-3947-AFA5-55884FE11119}"/>
                </a:ext>
              </a:extLst>
            </p:cNvPr>
            <p:cNvSpPr/>
            <p:nvPr/>
          </p:nvSpPr>
          <p:spPr>
            <a:xfrm>
              <a:off x="6660232" y="5661248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CD05416-D889-6941-8266-91FD9CE7E215}"/>
                </a:ext>
              </a:extLst>
            </p:cNvPr>
            <p:cNvSpPr/>
            <p:nvPr/>
          </p:nvSpPr>
          <p:spPr>
            <a:xfrm>
              <a:off x="5796136" y="5661248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499BED2-B540-3845-A470-4E453FF48649}"/>
                </a:ext>
              </a:extLst>
            </p:cNvPr>
            <p:cNvSpPr/>
            <p:nvPr/>
          </p:nvSpPr>
          <p:spPr>
            <a:xfrm>
              <a:off x="7092280" y="5661248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4D6D081-7F9C-904A-AB57-1D9B7508E1FE}"/>
                </a:ext>
              </a:extLst>
            </p:cNvPr>
            <p:cNvSpPr/>
            <p:nvPr/>
          </p:nvSpPr>
          <p:spPr>
            <a:xfrm>
              <a:off x="6228184" y="5445224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7438DD9-AF4A-3D4F-9430-8C74474E6A5C}"/>
                </a:ext>
              </a:extLst>
            </p:cNvPr>
            <p:cNvSpPr/>
            <p:nvPr/>
          </p:nvSpPr>
          <p:spPr>
            <a:xfrm>
              <a:off x="6228184" y="5733256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0DE5098-952D-7041-BC3C-2F33DA4EC6C3}"/>
                </a:ext>
              </a:extLst>
            </p:cNvPr>
            <p:cNvSpPr/>
            <p:nvPr/>
          </p:nvSpPr>
          <p:spPr>
            <a:xfrm>
              <a:off x="5652120" y="5373216"/>
              <a:ext cx="144016" cy="144016"/>
            </a:xfrm>
            <a:prstGeom prst="ellipse">
              <a:avLst/>
            </a:prstGeom>
            <a:solidFill>
              <a:srgbClr val="2D2D8A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7E3C937-F3CD-C04F-8E44-1A4D2B33916F}"/>
                </a:ext>
              </a:extLst>
            </p:cNvPr>
            <p:cNvSpPr/>
            <p:nvPr/>
          </p:nvSpPr>
          <p:spPr>
            <a:xfrm>
              <a:off x="5004048" y="2636912"/>
              <a:ext cx="2736304" cy="1728192"/>
            </a:xfrm>
            <a:prstGeom prst="ellipse">
              <a:avLst/>
            </a:prstGeom>
            <a:solidFill>
              <a:srgbClr val="DAEDEF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Heuristic Space</a:t>
              </a:r>
            </a:p>
          </p:txBody>
        </p:sp>
        <p:sp>
          <p:nvSpPr>
            <p:cNvPr id="67" name="7-Point Star 66">
              <a:extLst>
                <a:ext uri="{FF2B5EF4-FFF2-40B4-BE49-F238E27FC236}">
                  <a16:creationId xmlns:a16="http://schemas.microsoft.com/office/drawing/2014/main" id="{F5585FEF-E58C-5F43-B943-9A677DDDBCE0}"/>
                </a:ext>
              </a:extLst>
            </p:cNvPr>
            <p:cNvSpPr/>
            <p:nvPr/>
          </p:nvSpPr>
          <p:spPr>
            <a:xfrm>
              <a:off x="5508104" y="3284984"/>
              <a:ext cx="432048" cy="360040"/>
            </a:xfrm>
            <a:prstGeom prst="star7">
              <a:avLst/>
            </a:prstGeom>
            <a:solidFill>
              <a:srgbClr val="339966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7-Point Star 67">
              <a:extLst>
                <a:ext uri="{FF2B5EF4-FFF2-40B4-BE49-F238E27FC236}">
                  <a16:creationId xmlns:a16="http://schemas.microsoft.com/office/drawing/2014/main" id="{E413F604-BC6B-524A-9F2B-5EE470C5065E}"/>
                </a:ext>
              </a:extLst>
            </p:cNvPr>
            <p:cNvSpPr/>
            <p:nvPr/>
          </p:nvSpPr>
          <p:spPr>
            <a:xfrm>
              <a:off x="6084168" y="3284984"/>
              <a:ext cx="432048" cy="360040"/>
            </a:xfrm>
            <a:prstGeom prst="star7">
              <a:avLst/>
            </a:prstGeom>
            <a:solidFill>
              <a:srgbClr val="339966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7-Point Star 68">
              <a:extLst>
                <a:ext uri="{FF2B5EF4-FFF2-40B4-BE49-F238E27FC236}">
                  <a16:creationId xmlns:a16="http://schemas.microsoft.com/office/drawing/2014/main" id="{0AE236BB-7141-C440-B348-82C50F2984AC}"/>
                </a:ext>
              </a:extLst>
            </p:cNvPr>
            <p:cNvSpPr/>
            <p:nvPr/>
          </p:nvSpPr>
          <p:spPr>
            <a:xfrm>
              <a:off x="6804248" y="3356992"/>
              <a:ext cx="432048" cy="360040"/>
            </a:xfrm>
            <a:prstGeom prst="star7">
              <a:avLst/>
            </a:prstGeom>
            <a:solidFill>
              <a:srgbClr val="339966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7-Point Star 69">
              <a:extLst>
                <a:ext uri="{FF2B5EF4-FFF2-40B4-BE49-F238E27FC236}">
                  <a16:creationId xmlns:a16="http://schemas.microsoft.com/office/drawing/2014/main" id="{196E6433-B909-3C41-AB86-B150F5ACDFB6}"/>
                </a:ext>
              </a:extLst>
            </p:cNvPr>
            <p:cNvSpPr/>
            <p:nvPr/>
          </p:nvSpPr>
          <p:spPr>
            <a:xfrm>
              <a:off x="6012160" y="3789040"/>
              <a:ext cx="432048" cy="360040"/>
            </a:xfrm>
            <a:prstGeom prst="star7">
              <a:avLst/>
            </a:prstGeom>
            <a:solidFill>
              <a:srgbClr val="339966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A7EBD599-BFF9-9144-AB15-DE42F90F9E79}"/>
                </a:ext>
              </a:extLst>
            </p:cNvPr>
            <p:cNvCxnSpPr>
              <a:endCxn id="70" idx="5"/>
            </p:cNvCxnSpPr>
            <p:nvPr/>
          </p:nvCxnSpPr>
          <p:spPr>
            <a:xfrm>
              <a:off x="5652120" y="3645024"/>
              <a:ext cx="402826" cy="215327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D6B0EB2-296B-F848-8F8E-269BDE0F72FA}"/>
                </a:ext>
              </a:extLst>
            </p:cNvPr>
            <p:cNvCxnSpPr>
              <a:stCxn id="70" idx="2"/>
              <a:endCxn id="63" idx="0"/>
            </p:cNvCxnSpPr>
            <p:nvPr/>
          </p:nvCxnSpPr>
          <p:spPr>
            <a:xfrm flipH="1">
              <a:off x="6300192" y="4149082"/>
              <a:ext cx="24131" cy="129614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D01D50F-2898-5746-B2BA-0A56590E0177}"/>
                </a:ext>
              </a:extLst>
            </p:cNvPr>
            <p:cNvCxnSpPr>
              <a:endCxn id="59" idx="0"/>
            </p:cNvCxnSpPr>
            <p:nvPr/>
          </p:nvCxnSpPr>
          <p:spPr>
            <a:xfrm>
              <a:off x="7020272" y="3717032"/>
              <a:ext cx="0" cy="172819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E2BA530-8CA4-B444-BDEE-D5B7B221AC86}"/>
                </a:ext>
              </a:extLst>
            </p:cNvPr>
            <p:cNvCxnSpPr>
              <a:endCxn id="69" idx="3"/>
            </p:cNvCxnSpPr>
            <p:nvPr/>
          </p:nvCxnSpPr>
          <p:spPr>
            <a:xfrm flipV="1">
              <a:off x="6372200" y="3717034"/>
              <a:ext cx="551933" cy="21602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16DB5BB-8F41-D447-8B65-8670B666997B}"/>
                </a:ext>
              </a:extLst>
            </p:cNvPr>
            <p:cNvCxnSpPr>
              <a:endCxn id="65" idx="0"/>
            </p:cNvCxnSpPr>
            <p:nvPr/>
          </p:nvCxnSpPr>
          <p:spPr>
            <a:xfrm>
              <a:off x="5676252" y="3645024"/>
              <a:ext cx="47876" cy="1728192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424955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3CD00-467D-3647-A5D2-7D2C4ABB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ML Guided VRP Research – A Classification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C173ACD-FA25-5F4D-9B5D-24970A27DF6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88" y="1279626"/>
            <a:ext cx="6114996" cy="4930153"/>
          </a:xfrm>
        </p:spPr>
      </p:pic>
      <p:sp>
        <p:nvSpPr>
          <p:cNvPr id="5" name="Rectangle 4"/>
          <p:cNvSpPr/>
          <p:nvPr/>
        </p:nvSpPr>
        <p:spPr>
          <a:xfrm>
            <a:off x="261867" y="6457890"/>
            <a:ext cx="1121061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Ruibin Bai, Xinan Chen, </a:t>
            </a:r>
            <a:r>
              <a:rPr lang="en-US" sz="1000" dirty="0" err="1">
                <a:solidFill>
                  <a:srgbClr val="11111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Zhi-long</a:t>
            </a:r>
            <a:r>
              <a:rPr lang="en-US" sz="1000" dirty="0">
                <a:solidFill>
                  <a:srgbClr val="11111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Chen, et al. 2021. Analytics and Machine Learning in Vehicle Routing Research. International Journal of Production Research. </a:t>
            </a:r>
            <a:r>
              <a:rPr lang="en-US" sz="10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https://arxiv.org/abs/2102.10012v1</a:t>
            </a:r>
            <a:r>
              <a:rPr lang="en-US" sz="1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</p:txBody>
      </p:sp>
      <p:pic>
        <p:nvPicPr>
          <p:cNvPr id="56" name="Graphic 55">
            <a:extLst>
              <a:ext uri="{FF2B5EF4-FFF2-40B4-BE49-F238E27FC236}">
                <a16:creationId xmlns:a16="http://schemas.microsoft.com/office/drawing/2014/main" id="{FF0F441E-9711-EDEF-9537-419973ED9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948" y="1279627"/>
            <a:ext cx="2964324" cy="2149373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60CC5B5-08C8-3728-E2C8-F1AD5F82A6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947" y="3870377"/>
            <a:ext cx="2919692" cy="20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1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"/>
    </mc:Choice>
    <mc:Fallback xmlns="">
      <p:transition spd="slow" advTm="205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3FC0E-756F-014D-9452-CC5E25B52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EBEF345A-FFD3-904D-975A-49F9975812B9}"/>
              </a:ext>
            </a:extLst>
          </p:cNvPr>
          <p:cNvSpPr/>
          <p:nvPr/>
        </p:nvSpPr>
        <p:spPr>
          <a:xfrm>
            <a:off x="1217520" y="1435100"/>
            <a:ext cx="9350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Combinatorial Optimization and Hyper-heuristics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Container Port Truck Online Dispatching Optimization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 Double-layer Genetic Programming Hyper-heuristics</a:t>
            </a:r>
          </a:p>
          <a:p>
            <a:pPr marL="457200" indent="-457200">
              <a:lnSpc>
                <a:spcPct val="2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Deep Reinforcement Learning Hyper-heuristic</a:t>
            </a:r>
          </a:p>
        </p:txBody>
      </p:sp>
    </p:spTree>
    <p:extLst>
      <p:ext uri="{BB962C8B-B14F-4D97-AF65-F5344CB8AC3E}">
        <p14:creationId xmlns:p14="http://schemas.microsoft.com/office/powerpoint/2010/main" val="303714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7">
        <p:fade/>
      </p:transition>
    </mc:Choice>
    <mc:Fallback xmlns="">
      <p:transition spd="med" advTm="1457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Problems in a Container Terminal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AA5D78E2-39C0-483A-A628-4EC824957CEA}"/>
              </a:ext>
            </a:extLst>
          </p:cNvPr>
          <p:cNvGrpSpPr/>
          <p:nvPr/>
        </p:nvGrpSpPr>
        <p:grpSpPr>
          <a:xfrm>
            <a:off x="5694947" y="1027444"/>
            <a:ext cx="6497053" cy="5699927"/>
            <a:chOff x="881212" y="710376"/>
            <a:chExt cx="6282174" cy="6134810"/>
          </a:xfrm>
        </p:grpSpPr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64A3F6CB-BCC1-4CF2-A4DB-F299CF1121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55" r="21532"/>
            <a:stretch/>
          </p:blipFill>
          <p:spPr bwMode="auto">
            <a:xfrm>
              <a:off x="881212" y="710376"/>
              <a:ext cx="6282174" cy="6134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圆角矩形标注 6">
              <a:extLst>
                <a:ext uri="{FF2B5EF4-FFF2-40B4-BE49-F238E27FC236}">
                  <a16:creationId xmlns:a16="http://schemas.microsoft.com/office/drawing/2014/main" id="{0C5E998B-9E04-46B8-AD98-A7189FE5FF2E}"/>
                </a:ext>
              </a:extLst>
            </p:cNvPr>
            <p:cNvSpPr/>
            <p:nvPr/>
          </p:nvSpPr>
          <p:spPr>
            <a:xfrm>
              <a:off x="5273124" y="1955557"/>
              <a:ext cx="744179" cy="423162"/>
            </a:xfrm>
            <a:prstGeom prst="wedgeRoundRectCallout">
              <a:avLst>
                <a:gd name="adj1" fmla="val -93992"/>
                <a:gd name="adj2" fmla="val 113737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zh-CN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桥吊</a:t>
              </a:r>
              <a:r>
                <a:rPr lang="en-US" altLang="zh-CN" sz="12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crane</a:t>
              </a:r>
              <a:endParaRPr lang="zh-CN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圆角矩形标注 5">
              <a:extLst>
                <a:ext uri="{FF2B5EF4-FFF2-40B4-BE49-F238E27FC236}">
                  <a16:creationId xmlns:a16="http://schemas.microsoft.com/office/drawing/2014/main" id="{777533A2-863E-4020-BC98-6869BDA947D7}"/>
                </a:ext>
              </a:extLst>
            </p:cNvPr>
            <p:cNvSpPr/>
            <p:nvPr/>
          </p:nvSpPr>
          <p:spPr>
            <a:xfrm>
              <a:off x="2402958" y="3656009"/>
              <a:ext cx="1118118" cy="425994"/>
            </a:xfrm>
            <a:prstGeom prst="wedgeRoundRectCallout">
              <a:avLst>
                <a:gd name="adj1" fmla="val 76148"/>
                <a:gd name="adj2" fmla="val 112735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zh-CN" altLang="zh-CN" sz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龙门吊</a:t>
              </a:r>
              <a:endParaRPr lang="en-US" altLang="zh-CN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Yard crane</a:t>
              </a:r>
              <a:endParaRPr lang="zh-CN" altLang="zh-CN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圆角矩形标注 11">
              <a:extLst>
                <a:ext uri="{FF2B5EF4-FFF2-40B4-BE49-F238E27FC236}">
                  <a16:creationId xmlns:a16="http://schemas.microsoft.com/office/drawing/2014/main" id="{D4DF86B8-C3F0-4868-ABC6-DC0E164F3F1C}"/>
                </a:ext>
              </a:extLst>
            </p:cNvPr>
            <p:cNvSpPr/>
            <p:nvPr/>
          </p:nvSpPr>
          <p:spPr>
            <a:xfrm>
              <a:off x="2071739" y="2341094"/>
              <a:ext cx="673401" cy="423162"/>
            </a:xfrm>
            <a:prstGeom prst="wedgeRoundRectCallout">
              <a:avLst>
                <a:gd name="adj1" fmla="val -2890"/>
                <a:gd name="adj2" fmla="val 134440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zh-CN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班轮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ship</a:t>
              </a:r>
              <a:endParaRPr lang="zh-CN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圆角矩形标注 12">
              <a:extLst>
                <a:ext uri="{FF2B5EF4-FFF2-40B4-BE49-F238E27FC236}">
                  <a16:creationId xmlns:a16="http://schemas.microsoft.com/office/drawing/2014/main" id="{B182B11E-4A1E-4CCE-B5F2-D683123EA41C}"/>
                </a:ext>
              </a:extLst>
            </p:cNvPr>
            <p:cNvSpPr/>
            <p:nvPr/>
          </p:nvSpPr>
          <p:spPr>
            <a:xfrm>
              <a:off x="1935126" y="4243392"/>
              <a:ext cx="607163" cy="425994"/>
            </a:xfrm>
            <a:prstGeom prst="wedgeRoundRectCallout">
              <a:avLst>
                <a:gd name="adj1" fmla="val 103485"/>
                <a:gd name="adj2" fmla="val 44518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zh-CN" altLang="zh-CN" sz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堆场</a:t>
              </a:r>
              <a:endParaRPr lang="en-US" altLang="zh-CN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yard</a:t>
              </a:r>
              <a:endParaRPr lang="zh-CN" altLang="zh-CN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圆角矩形标注 13">
              <a:extLst>
                <a:ext uri="{FF2B5EF4-FFF2-40B4-BE49-F238E27FC236}">
                  <a16:creationId xmlns:a16="http://schemas.microsoft.com/office/drawing/2014/main" id="{1918A4BD-6F28-4820-8443-133950953EC5}"/>
                </a:ext>
              </a:extLst>
            </p:cNvPr>
            <p:cNvSpPr/>
            <p:nvPr/>
          </p:nvSpPr>
          <p:spPr>
            <a:xfrm>
              <a:off x="2837749" y="2778823"/>
              <a:ext cx="683327" cy="423162"/>
            </a:xfrm>
            <a:prstGeom prst="wedgeRoundRectCallout">
              <a:avLst>
                <a:gd name="adj1" fmla="val -88594"/>
                <a:gd name="adj2" fmla="val 77743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zh-CN" sz="1200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泊位</a:t>
              </a:r>
              <a:r>
                <a:rPr lang="en-US" altLang="zh-CN" sz="1200" noProof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berth</a:t>
              </a:r>
              <a:endParaRPr lang="zh-CN" sz="12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圆角矩形标注 15">
              <a:extLst>
                <a:ext uri="{FF2B5EF4-FFF2-40B4-BE49-F238E27FC236}">
                  <a16:creationId xmlns:a16="http://schemas.microsoft.com/office/drawing/2014/main" id="{3212D852-63E9-456A-AE3E-2D4EFAD954F3}"/>
                </a:ext>
              </a:extLst>
            </p:cNvPr>
            <p:cNvSpPr/>
            <p:nvPr/>
          </p:nvSpPr>
          <p:spPr>
            <a:xfrm>
              <a:off x="4502148" y="3022302"/>
              <a:ext cx="782233" cy="423162"/>
            </a:xfrm>
            <a:prstGeom prst="wedgeRoundRectCallout">
              <a:avLst>
                <a:gd name="adj1" fmla="val -127974"/>
                <a:gd name="adj2" fmla="val 66481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zh-CN" altLang="zh-CN" sz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引桥</a:t>
              </a:r>
              <a:endParaRPr lang="en-US" altLang="zh-CN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bridge</a:t>
              </a:r>
              <a:endParaRPr lang="zh-CN" altLang="zh-CN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圆角矩形标注 16">
              <a:extLst>
                <a:ext uri="{FF2B5EF4-FFF2-40B4-BE49-F238E27FC236}">
                  <a16:creationId xmlns:a16="http://schemas.microsoft.com/office/drawing/2014/main" id="{37DBC07C-C215-467B-82A6-FD0F11A49175}"/>
                </a:ext>
              </a:extLst>
            </p:cNvPr>
            <p:cNvSpPr/>
            <p:nvPr/>
          </p:nvSpPr>
          <p:spPr>
            <a:xfrm>
              <a:off x="5699416" y="5465135"/>
              <a:ext cx="747072" cy="447896"/>
            </a:xfrm>
            <a:prstGeom prst="wedgeRoundRectCallout">
              <a:avLst>
                <a:gd name="adj1" fmla="val 103485"/>
                <a:gd name="adj2" fmla="val 44518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zh-CN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集卡</a:t>
              </a:r>
              <a:endParaRPr lang="en-US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truck</a:t>
              </a:r>
              <a:endParaRPr lang="zh-CN" altLang="zh-CN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Striped Right Arrow 2"/>
          <p:cNvSpPr/>
          <p:nvPr/>
        </p:nvSpPr>
        <p:spPr>
          <a:xfrm rot="16200000">
            <a:off x="647013" y="5441478"/>
            <a:ext cx="673768" cy="577516"/>
          </a:xfrm>
          <a:prstGeom prst="striped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03392" y="1081222"/>
            <a:ext cx="5216694" cy="4781871"/>
            <a:chOff x="6518106" y="1829531"/>
            <a:chExt cx="5216694" cy="4781871"/>
          </a:xfrm>
        </p:grpSpPr>
        <p:grpSp>
          <p:nvGrpSpPr>
            <p:cNvPr id="16" name="Group 15"/>
            <p:cNvGrpSpPr/>
            <p:nvPr/>
          </p:nvGrpSpPr>
          <p:grpSpPr>
            <a:xfrm>
              <a:off x="10034905" y="5072368"/>
              <a:ext cx="1347470" cy="1464044"/>
              <a:chOff x="8711788" y="2339095"/>
              <a:chExt cx="1347470" cy="1464044"/>
            </a:xfrm>
          </p:grpSpPr>
          <p:pic>
            <p:nvPicPr>
              <p:cNvPr id="62" name="Picture 2" descr="Image result for container yard ico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8011" y="2339095"/>
                <a:ext cx="840602" cy="735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8711788" y="3064475"/>
                <a:ext cx="1347470" cy="738664"/>
              </a:xfrm>
              <a:prstGeom prst="rect">
                <a:avLst/>
              </a:prstGeom>
              <a:solidFill>
                <a:srgbClr val="007DA8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I</a:t>
                </a:r>
                <a:r>
                  <a:rPr lang="en-US" altLang="zh-CN" sz="1400" b="1" kern="0" dirty="0">
                    <a:solidFill>
                      <a:srgbClr val="FFFFFF"/>
                    </a:solidFill>
                    <a:latin typeface="Arial"/>
                    <a:ea typeface="黑体" panose="02010609060101010101" pitchFamily="49" charset="-122"/>
                  </a:rPr>
                  <a:t>m</a:t>
                </a: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port Yard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卸船（进口箱）派位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0362943" y="2250414"/>
              <a:ext cx="1219096" cy="1102830"/>
              <a:chOff x="10029568" y="2398369"/>
              <a:chExt cx="1219096" cy="1102830"/>
            </a:xfrm>
          </p:grpSpPr>
          <p:pic>
            <p:nvPicPr>
              <p:cNvPr id="60" name="Picture 18" descr="Image result for container yard plan icon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-599" b="19539"/>
              <a:stretch/>
            </p:blipFill>
            <p:spPr bwMode="auto">
              <a:xfrm>
                <a:off x="10032743" y="2398369"/>
                <a:ext cx="1047148" cy="684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10029568" y="2977979"/>
                <a:ext cx="1219096" cy="523220"/>
              </a:xfrm>
              <a:prstGeom prst="rect">
                <a:avLst/>
              </a:prstGeom>
              <a:solidFill>
                <a:srgbClr val="007DA8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400" b="1" kern="0" dirty="0">
                    <a:solidFill>
                      <a:srgbClr val="FFFFFF"/>
                    </a:solidFill>
                    <a:latin typeface="Arial"/>
                    <a:ea typeface="黑体" panose="02010609060101010101" pitchFamily="49" charset="-122"/>
                  </a:rPr>
                  <a:t>Export </a:t>
                </a: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Yard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出口箱派位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0678160" y="3766820"/>
              <a:ext cx="1056640" cy="1162540"/>
              <a:chOff x="8270240" y="2450153"/>
              <a:chExt cx="1056640" cy="1162540"/>
            </a:xfrm>
          </p:grpSpPr>
          <p:pic>
            <p:nvPicPr>
              <p:cNvPr id="58" name="Picture 26" descr="See the source image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867" b="7581"/>
              <a:stretch/>
            </p:blipFill>
            <p:spPr bwMode="auto">
              <a:xfrm>
                <a:off x="8273414" y="2450153"/>
                <a:ext cx="1043306" cy="63848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8270240" y="3089473"/>
                <a:ext cx="1056640" cy="523220"/>
              </a:xfrm>
              <a:prstGeom prst="rect">
                <a:avLst/>
              </a:prstGeom>
              <a:solidFill>
                <a:srgbClr val="007DA8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Yard Plan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堆场计划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8343900" y="1829531"/>
              <a:ext cx="1352550" cy="1265002"/>
              <a:chOff x="9837420" y="4429856"/>
              <a:chExt cx="1352550" cy="1265002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02141" y="4429856"/>
                <a:ext cx="780041" cy="769500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9837420" y="5171638"/>
                <a:ext cx="1352550" cy="523220"/>
              </a:xfrm>
              <a:prstGeom prst="rect">
                <a:avLst/>
              </a:prstGeom>
              <a:solidFill>
                <a:srgbClr val="007DA8"/>
              </a:solidFill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Berth &amp; Crane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泊位及桥吊分配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624319" y="2234892"/>
              <a:ext cx="1281431" cy="1168251"/>
              <a:chOff x="6511924" y="4720282"/>
              <a:chExt cx="1281431" cy="1168251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33884" y="4720282"/>
                <a:ext cx="1008838" cy="696096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6511924" y="5365313"/>
                <a:ext cx="1281431" cy="523220"/>
              </a:xfrm>
              <a:prstGeom prst="rect">
                <a:avLst/>
              </a:prstGeom>
              <a:solidFill>
                <a:srgbClr val="007DA8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Ship Arrivals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船期计划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624319" y="5029456"/>
              <a:ext cx="1326516" cy="1093830"/>
              <a:chOff x="6415404" y="3838831"/>
              <a:chExt cx="1326516" cy="109383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91341" y="3838831"/>
                <a:ext cx="997814" cy="626077"/>
              </a:xfrm>
              <a:prstGeom prst="rect">
                <a:avLst/>
              </a:prstGeom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6415404" y="4409441"/>
                <a:ext cx="1326516" cy="523220"/>
              </a:xfrm>
              <a:prstGeom prst="rect">
                <a:avLst/>
              </a:prstGeom>
              <a:solidFill>
                <a:srgbClr val="007DA8"/>
              </a:solidFill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Truck Routing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全场车辆调度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8592184" y="5405755"/>
              <a:ext cx="1104265" cy="1205647"/>
              <a:chOff x="10678794" y="3702050"/>
              <a:chExt cx="1104265" cy="1205647"/>
            </a:xfrm>
          </p:grpSpPr>
          <p:pic>
            <p:nvPicPr>
              <p:cNvPr id="50" name="Picture 4" descr="Image result for container yard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4651" y="3702050"/>
                <a:ext cx="783539" cy="783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10678794" y="4384477"/>
                <a:ext cx="1104265" cy="523220"/>
              </a:xfrm>
              <a:prstGeom prst="rect">
                <a:avLst/>
              </a:prstGeom>
              <a:solidFill>
                <a:srgbClr val="007DA8"/>
              </a:solidFill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Yard Crane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堆场吊调度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518106" y="3695700"/>
              <a:ext cx="1159044" cy="1347437"/>
              <a:chOff x="8387546" y="4157100"/>
              <a:chExt cx="1159044" cy="1347437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87546" y="4157100"/>
                <a:ext cx="1094636" cy="672743"/>
              </a:xfrm>
              <a:prstGeom prst="rect">
                <a:avLst/>
              </a:prstGeom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8493759" y="4765873"/>
                <a:ext cx="1052831" cy="738664"/>
              </a:xfrm>
              <a:prstGeom prst="rect">
                <a:avLst/>
              </a:prstGeom>
              <a:solidFill>
                <a:srgbClr val="007DA8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Load Balancing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黑体" panose="02010609060101010101" pitchFamily="49" charset="-122"/>
                  </a:rPr>
                  <a:t>船舶配载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cxnSp>
          <p:nvCxnSpPr>
            <p:cNvPr id="24" name="Straight Arrow Connector 23"/>
            <p:cNvCxnSpPr>
              <a:stCxn id="54" idx="3"/>
            </p:cNvCxnSpPr>
            <p:nvPr/>
          </p:nvCxnSpPr>
          <p:spPr>
            <a:xfrm flipV="1">
              <a:off x="7855117" y="2310130"/>
              <a:ext cx="751038" cy="27281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>
            <a:xfrm>
              <a:off x="7905750" y="3190875"/>
              <a:ext cx="2209800" cy="210502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>
            <a:xfrm flipH="1">
              <a:off x="10744200" y="4979280"/>
              <a:ext cx="294640" cy="25224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11264899" y="3403143"/>
              <a:ext cx="234952" cy="294429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>
            <a:xfrm flipH="1">
              <a:off x="9031236" y="3190875"/>
              <a:ext cx="1684389" cy="224345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29" name="Straight Arrow Connector 28"/>
            <p:cNvCxnSpPr>
              <a:stCxn id="49" idx="3"/>
              <a:endCxn id="50" idx="1"/>
            </p:cNvCxnSpPr>
            <p:nvPr/>
          </p:nvCxnSpPr>
          <p:spPr>
            <a:xfrm>
              <a:off x="7677150" y="4673805"/>
              <a:ext cx="990891" cy="112372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0" name="Straight Arrow Connector 29"/>
            <p:cNvCxnSpPr>
              <a:endCxn id="52" idx="3"/>
            </p:cNvCxnSpPr>
            <p:nvPr/>
          </p:nvCxnSpPr>
          <p:spPr>
            <a:xfrm flipH="1">
              <a:off x="7798070" y="3143250"/>
              <a:ext cx="2660380" cy="219924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1" name="Straight Arrow Connector 30"/>
            <p:cNvCxnSpPr>
              <a:endCxn id="53" idx="3"/>
            </p:cNvCxnSpPr>
            <p:nvPr/>
          </p:nvCxnSpPr>
          <p:spPr>
            <a:xfrm flipH="1" flipV="1">
              <a:off x="7950835" y="5861676"/>
              <a:ext cx="583566" cy="30100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2" name="Straight Arrow Connector 31"/>
            <p:cNvCxnSpPr>
              <a:stCxn id="62" idx="1"/>
            </p:cNvCxnSpPr>
            <p:nvPr/>
          </p:nvCxnSpPr>
          <p:spPr>
            <a:xfrm flipH="1">
              <a:off x="9496426" y="5440336"/>
              <a:ext cx="624702" cy="388964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3" name="Straight Arrow Connector 32"/>
            <p:cNvCxnSpPr>
              <a:stCxn id="57" idx="2"/>
            </p:cNvCxnSpPr>
            <p:nvPr/>
          </p:nvCxnSpPr>
          <p:spPr>
            <a:xfrm flipH="1">
              <a:off x="8896351" y="3094533"/>
              <a:ext cx="123824" cy="232519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>
            <a:xfrm flipH="1">
              <a:off x="7677151" y="2876550"/>
              <a:ext cx="1162049" cy="232410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5" name="Straight Arrow Connector 34"/>
            <p:cNvCxnSpPr>
              <a:stCxn id="60" idx="1"/>
              <a:endCxn id="56" idx="3"/>
            </p:cNvCxnSpPr>
            <p:nvPr/>
          </p:nvCxnSpPr>
          <p:spPr>
            <a:xfrm flipH="1" flipV="1">
              <a:off x="9388662" y="2214281"/>
              <a:ext cx="977456" cy="37837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6" name="Straight Arrow Connector 35"/>
            <p:cNvCxnSpPr>
              <a:endCxn id="48" idx="3"/>
            </p:cNvCxnSpPr>
            <p:nvPr/>
          </p:nvCxnSpPr>
          <p:spPr>
            <a:xfrm flipH="1">
              <a:off x="7612742" y="3114675"/>
              <a:ext cx="2731408" cy="917397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7" name="Straight Arrow Connector 36"/>
            <p:cNvCxnSpPr>
              <a:stCxn id="55" idx="2"/>
            </p:cNvCxnSpPr>
            <p:nvPr/>
          </p:nvCxnSpPr>
          <p:spPr>
            <a:xfrm flipH="1">
              <a:off x="7077075" y="3403143"/>
              <a:ext cx="187960" cy="43543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>
            <a:xfrm>
              <a:off x="7092950" y="4629812"/>
              <a:ext cx="79375" cy="485113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9" name="Straight Arrow Connector 38"/>
            <p:cNvCxnSpPr>
              <a:endCxn id="58" idx="1"/>
            </p:cNvCxnSpPr>
            <p:nvPr/>
          </p:nvCxnSpPr>
          <p:spPr>
            <a:xfrm>
              <a:off x="7962900" y="3114675"/>
              <a:ext cx="2718434" cy="971389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40" name="Straight Arrow Connector 39"/>
            <p:cNvCxnSpPr>
              <a:stCxn id="55" idx="3"/>
              <a:endCxn id="61" idx="1"/>
            </p:cNvCxnSpPr>
            <p:nvPr/>
          </p:nvCxnSpPr>
          <p:spPr>
            <a:xfrm flipV="1">
              <a:off x="7905750" y="3091634"/>
              <a:ext cx="2457193" cy="49899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>
            <a:xfrm flipV="1">
              <a:off x="7483475" y="2876550"/>
              <a:ext cx="1117600" cy="101031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>
            <a:xfrm>
              <a:off x="9267825" y="2905125"/>
              <a:ext cx="1104900" cy="220027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43" name="Curved Connector 42"/>
            <p:cNvCxnSpPr/>
            <p:nvPr/>
          </p:nvCxnSpPr>
          <p:spPr>
            <a:xfrm rot="16200000" flipH="1">
              <a:off x="9144473" y="3552027"/>
              <a:ext cx="42912" cy="3242266"/>
            </a:xfrm>
            <a:prstGeom prst="curvedConnector3">
              <a:avLst>
                <a:gd name="adj1" fmla="val -998846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>
            <a:xfrm flipV="1">
              <a:off x="9544050" y="5610226"/>
              <a:ext cx="628650" cy="400049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>
            <a:xfrm flipH="1">
              <a:off x="7858125" y="4295775"/>
              <a:ext cx="2790826" cy="115252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46" name="Straight Arrow Connector 45"/>
            <p:cNvCxnSpPr>
              <a:endCxn id="51" idx="1"/>
            </p:cNvCxnSpPr>
            <p:nvPr/>
          </p:nvCxnSpPr>
          <p:spPr>
            <a:xfrm>
              <a:off x="7953375" y="5886450"/>
              <a:ext cx="638809" cy="46334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47" name="Straight Arrow Connector 46"/>
            <p:cNvCxnSpPr>
              <a:endCxn id="61" idx="2"/>
            </p:cNvCxnSpPr>
            <p:nvPr/>
          </p:nvCxnSpPr>
          <p:spPr>
            <a:xfrm flipV="1">
              <a:off x="9210675" y="3353244"/>
              <a:ext cx="1761816" cy="209505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842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F65DAD-9096-726D-AE84-A2B103716063}"/>
              </a:ext>
            </a:extLst>
          </p:cNvPr>
          <p:cNvSpPr/>
          <p:nvPr/>
        </p:nvSpPr>
        <p:spPr>
          <a:xfrm>
            <a:off x="219070" y="5549818"/>
            <a:ext cx="3417823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Microsoft YaHei UI"/>
                <a:ea typeface="Microsoft YaHei UI"/>
              </a:rPr>
              <a:t>Robust and top performance algorithm requires a good training environment. </a:t>
            </a:r>
            <a:endParaRPr lang="en-US" sz="2000" b="1" dirty="0">
              <a:solidFill>
                <a:srgbClr val="C00000"/>
              </a:solidFill>
              <a:latin typeface="Microsoft YaHei UI"/>
              <a:ea typeface="Microsoft YaHei UI"/>
            </a:endParaRPr>
          </a:p>
        </p:txBody>
      </p:sp>
      <p:pic>
        <p:nvPicPr>
          <p:cNvPr id="5" name="Picture 6" descr="See the source image">
            <a:extLst>
              <a:ext uri="{FF2B5EF4-FFF2-40B4-BE49-F238E27FC236}">
                <a16:creationId xmlns:a16="http://schemas.microsoft.com/office/drawing/2014/main" id="{4DD948A8-76E2-6BAA-4324-EACDD456E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0" y="1500105"/>
            <a:ext cx="3255277" cy="217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ee the source image">
            <a:extLst>
              <a:ext uri="{FF2B5EF4-FFF2-40B4-BE49-F238E27FC236}">
                <a16:creationId xmlns:a16="http://schemas.microsoft.com/office/drawing/2014/main" id="{D75CAB8A-C641-4DF0-7406-3970A1912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0" y="3813254"/>
            <a:ext cx="3279409" cy="173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Up-Down Arrow 3">
            <a:extLst>
              <a:ext uri="{FF2B5EF4-FFF2-40B4-BE49-F238E27FC236}">
                <a16:creationId xmlns:a16="http://schemas.microsoft.com/office/drawing/2014/main" id="{73E26D59-9F70-87EA-6A4A-54DA18C76136}"/>
              </a:ext>
            </a:extLst>
          </p:cNvPr>
          <p:cNvSpPr/>
          <p:nvPr/>
        </p:nvSpPr>
        <p:spPr>
          <a:xfrm>
            <a:off x="5758230" y="3324145"/>
            <a:ext cx="247649" cy="346146"/>
          </a:xfrm>
          <a:prstGeom prst="up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2400" b="1">
              <a:latin typeface="+mj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8AE5719-E776-C21B-D4B1-6AAAE9CE4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793" y="3899029"/>
            <a:ext cx="3823368" cy="248178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950DAE5-0AA9-1235-4157-4760623B6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533" y="1480014"/>
            <a:ext cx="3729888" cy="2210365"/>
          </a:xfrm>
          <a:prstGeom prst="rect">
            <a:avLst/>
          </a:prstGeom>
        </p:spPr>
      </p:pic>
      <p:graphicFrame>
        <p:nvGraphicFramePr>
          <p:cNvPr id="54" name="Diagram 53">
            <a:extLst>
              <a:ext uri="{FF2B5EF4-FFF2-40B4-BE49-F238E27FC236}">
                <a16:creationId xmlns:a16="http://schemas.microsoft.com/office/drawing/2014/main" id="{B30471D7-885D-50C7-34BA-D4DB04B442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898528"/>
              </p:ext>
            </p:extLst>
          </p:nvPr>
        </p:nvGraphicFramePr>
        <p:xfrm>
          <a:off x="8289762" y="1778349"/>
          <a:ext cx="3823368" cy="3422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Port Terminal Simulation for Optimization Purposes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3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Digital Twin Based Port Operation System</a:t>
            </a:r>
            <a:br>
              <a:rPr lang="en-US" altLang="zh-CN" dirty="0"/>
            </a:br>
            <a:r>
              <a:rPr lang="zh-CN" altLang="en-US" dirty="0"/>
              <a:t>数字孪生人工智能交互技术</a:t>
            </a:r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8A91B2B-53B0-43AD-B6F7-C6EC524622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6058007"/>
              </p:ext>
            </p:extLst>
          </p:nvPr>
        </p:nvGraphicFramePr>
        <p:xfrm>
          <a:off x="3671178" y="1917686"/>
          <a:ext cx="2398435" cy="437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圆柱体 18">
            <a:extLst>
              <a:ext uri="{FF2B5EF4-FFF2-40B4-BE49-F238E27FC236}">
                <a16:creationId xmlns:a16="http://schemas.microsoft.com/office/drawing/2014/main" id="{2A702714-4D94-468E-8ADA-B34308D2C7F0}"/>
              </a:ext>
            </a:extLst>
          </p:cNvPr>
          <p:cNvSpPr/>
          <p:nvPr/>
        </p:nvSpPr>
        <p:spPr>
          <a:xfrm>
            <a:off x="6451600" y="1873508"/>
            <a:ext cx="1524144" cy="903477"/>
          </a:xfrm>
          <a:prstGeom prst="ca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Scen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. Data</a:t>
            </a:r>
          </a:p>
          <a:p>
            <a:pPr algn="ctr"/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场景数据库</a:t>
            </a:r>
          </a:p>
        </p:txBody>
      </p:sp>
      <p:cxnSp>
        <p:nvCxnSpPr>
          <p:cNvPr id="10" name="肘形连接符 50">
            <a:extLst>
              <a:ext uri="{FF2B5EF4-FFF2-40B4-BE49-F238E27FC236}">
                <a16:creationId xmlns:a16="http://schemas.microsoft.com/office/drawing/2014/main" id="{A5DA0EE0-5492-470E-AE31-3DD92DB3654B}"/>
              </a:ext>
            </a:extLst>
          </p:cNvPr>
          <p:cNvCxnSpPr>
            <a:cxnSpLocks/>
            <a:stCxn id="9" idx="1"/>
            <a:endCxn id="7" idx="0"/>
          </p:cNvCxnSpPr>
          <p:nvPr/>
        </p:nvCxnSpPr>
        <p:spPr>
          <a:xfrm rot="16200000" flipH="1" flipV="1">
            <a:off x="6021966" y="721937"/>
            <a:ext cx="44178" cy="2347320"/>
          </a:xfrm>
          <a:prstGeom prst="bentConnector3">
            <a:avLst>
              <a:gd name="adj1" fmla="val -517452"/>
            </a:avLst>
          </a:prstGeom>
          <a:ln w="1905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柱体 20">
            <a:extLst>
              <a:ext uri="{FF2B5EF4-FFF2-40B4-BE49-F238E27FC236}">
                <a16:creationId xmlns:a16="http://schemas.microsoft.com/office/drawing/2014/main" id="{728DAF19-5E80-4A19-BC0C-E6680307CAEC}"/>
              </a:ext>
            </a:extLst>
          </p:cNvPr>
          <p:cNvSpPr/>
          <p:nvPr/>
        </p:nvSpPr>
        <p:spPr>
          <a:xfrm>
            <a:off x="6631036" y="3189628"/>
            <a:ext cx="1535063" cy="903477"/>
          </a:xfrm>
          <a:prstGeom prst="can">
            <a:avLst/>
          </a:prstGeom>
          <a:noFill/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Algorithms</a:t>
            </a:r>
          </a:p>
          <a:p>
            <a:pPr algn="ctr"/>
            <a:r>
              <a:rPr kumimoji="1" lang="zh-CN" alt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算法知识库</a:t>
            </a:r>
          </a:p>
        </p:txBody>
      </p:sp>
      <p:grpSp>
        <p:nvGrpSpPr>
          <p:cNvPr id="12" name="组合 22">
            <a:extLst>
              <a:ext uri="{FF2B5EF4-FFF2-40B4-BE49-F238E27FC236}">
                <a16:creationId xmlns:a16="http://schemas.microsoft.com/office/drawing/2014/main" id="{FCF72F76-02BE-4A3B-A4A4-DC5497F735DC}"/>
              </a:ext>
            </a:extLst>
          </p:cNvPr>
          <p:cNvGrpSpPr/>
          <p:nvPr/>
        </p:nvGrpSpPr>
        <p:grpSpPr>
          <a:xfrm>
            <a:off x="2377337" y="2112410"/>
            <a:ext cx="944706" cy="3729979"/>
            <a:chOff x="442660" y="2401880"/>
            <a:chExt cx="944706" cy="37299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矩形: 圆角 3">
              <a:extLst>
                <a:ext uri="{FF2B5EF4-FFF2-40B4-BE49-F238E27FC236}">
                  <a16:creationId xmlns:a16="http://schemas.microsoft.com/office/drawing/2014/main" id="{D28B18A4-F2BD-4D06-952C-5D4B9420E2F0}"/>
                </a:ext>
              </a:extLst>
            </p:cNvPr>
            <p:cNvSpPr/>
            <p:nvPr/>
          </p:nvSpPr>
          <p:spPr>
            <a:xfrm>
              <a:off x="442660" y="2401880"/>
              <a:ext cx="944706" cy="3729979"/>
            </a:xfrm>
            <a:prstGeom prst="roundRect">
              <a:avLst>
                <a:gd name="adj" fmla="val 25242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5">
                      <a:lumMod val="50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数字孪生</a:t>
              </a:r>
              <a:endParaRPr lang="en-US" altLang="zh-CN" sz="2800" b="1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en-US" altLang="zh-CN" sz="2800" b="1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en-US" altLang="zh-CN" sz="2800" b="1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lang="en-US" altLang="zh-CN" sz="2800" b="1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6855B7CE-9180-470C-8EDB-64180DAF4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201" y="4627486"/>
              <a:ext cx="944165" cy="369332"/>
            </a:xfrm>
            <a:prstGeom prst="rect">
              <a:avLst/>
            </a:prstGeom>
            <a:solidFill>
              <a:srgbClr val="006A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ctr" eaLnBrk="1" hangingPunct="1"/>
              <a:r>
                <a:rPr lang="zh-CN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非线性</a:t>
              </a:r>
              <a:endParaRPr lang="en-US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11942256-1E80-4973-A35D-88E3951E7D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201" y="5083739"/>
              <a:ext cx="944165" cy="369332"/>
            </a:xfrm>
            <a:prstGeom prst="rect">
              <a:avLst/>
            </a:prstGeom>
            <a:solidFill>
              <a:srgbClr val="006A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ctr" eaLnBrk="1" hangingPunct="1"/>
              <a:r>
                <a:rPr lang="zh-CN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动态</a:t>
              </a:r>
              <a:endParaRPr lang="en-US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DC266537-70DD-4738-928A-EF0217E77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201" y="5539992"/>
              <a:ext cx="944165" cy="369332"/>
            </a:xfrm>
            <a:prstGeom prst="rect">
              <a:avLst/>
            </a:prstGeom>
            <a:solidFill>
              <a:srgbClr val="006A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ctr" eaLnBrk="1" hangingPunct="1"/>
              <a:r>
                <a:rPr lang="zh-CN" altLang="en-US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鲁棒</a:t>
              </a:r>
              <a:endParaRPr lang="en-US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矩形: 圆角 4">
            <a:extLst>
              <a:ext uri="{FF2B5EF4-FFF2-40B4-BE49-F238E27FC236}">
                <a16:creationId xmlns:a16="http://schemas.microsoft.com/office/drawing/2014/main" id="{06C80776-7542-4206-826F-1392A6F82C79}"/>
              </a:ext>
            </a:extLst>
          </p:cNvPr>
          <p:cNvSpPr/>
          <p:nvPr/>
        </p:nvSpPr>
        <p:spPr>
          <a:xfrm>
            <a:off x="5157075" y="1455662"/>
            <a:ext cx="931663" cy="3791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数据转换</a:t>
            </a:r>
          </a:p>
        </p:txBody>
      </p:sp>
      <p:sp>
        <p:nvSpPr>
          <p:cNvPr id="14" name="左右箭头 109">
            <a:extLst>
              <a:ext uri="{FF2B5EF4-FFF2-40B4-BE49-F238E27FC236}">
                <a16:creationId xmlns:a16="http://schemas.microsoft.com/office/drawing/2014/main" id="{0FDA06BF-0165-45E5-B30A-F71785FC6122}"/>
              </a:ext>
            </a:extLst>
          </p:cNvPr>
          <p:cNvSpPr/>
          <p:nvPr/>
        </p:nvSpPr>
        <p:spPr>
          <a:xfrm>
            <a:off x="5982302" y="5029533"/>
            <a:ext cx="3687791" cy="527350"/>
          </a:xfrm>
          <a:prstGeom prst="left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等交互</a:t>
            </a:r>
          </a:p>
        </p:txBody>
      </p:sp>
      <p:pic>
        <p:nvPicPr>
          <p:cNvPr id="15" name="图片 1">
            <a:hlinkClick r:id="rId7"/>
            <a:extLst>
              <a:ext uri="{FF2B5EF4-FFF2-40B4-BE49-F238E27FC236}">
                <a16:creationId xmlns:a16="http://schemas.microsoft.com/office/drawing/2014/main" id="{3F9F4241-3AA5-4699-A388-B445BAA07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1" t="20291" r="10988" b="16790"/>
          <a:stretch/>
        </p:blipFill>
        <p:spPr bwMode="auto">
          <a:xfrm>
            <a:off x="9637092" y="1468220"/>
            <a:ext cx="2192695" cy="109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2">
            <a:extLst>
              <a:ext uri="{FF2B5EF4-FFF2-40B4-BE49-F238E27FC236}">
                <a16:creationId xmlns:a16="http://schemas.microsoft.com/office/drawing/2014/main" id="{1F384814-B681-4DA4-9320-3F9AD41C8A22}"/>
              </a:ext>
            </a:extLst>
          </p:cNvPr>
          <p:cNvSpPr txBox="1"/>
          <p:nvPr/>
        </p:nvSpPr>
        <p:spPr>
          <a:xfrm>
            <a:off x="9637092" y="2563975"/>
            <a:ext cx="2192695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港口智能</a:t>
            </a:r>
            <a:r>
              <a:rPr lang="en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调度</a:t>
            </a: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CC50CA24-66BA-4AB2-B877-7F18E4570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092" y="2977835"/>
            <a:ext cx="2192695" cy="13260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23">
            <a:extLst>
              <a:ext uri="{FF2B5EF4-FFF2-40B4-BE49-F238E27FC236}">
                <a16:creationId xmlns:a16="http://schemas.microsoft.com/office/drawing/2014/main" id="{8B56CD01-E214-4B25-9C12-51517C440EA9}"/>
              </a:ext>
            </a:extLst>
          </p:cNvPr>
          <p:cNvSpPr txBox="1"/>
          <p:nvPr/>
        </p:nvSpPr>
        <p:spPr>
          <a:xfrm>
            <a:off x="9624290" y="4303896"/>
            <a:ext cx="2205497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CN" dirty="0"/>
              <a:t>超启发算法框架</a:t>
            </a:r>
          </a:p>
        </p:txBody>
      </p:sp>
      <p:pic>
        <p:nvPicPr>
          <p:cNvPr id="19" name="图片 42">
            <a:extLst>
              <a:ext uri="{FF2B5EF4-FFF2-40B4-BE49-F238E27FC236}">
                <a16:creationId xmlns:a16="http://schemas.microsoft.com/office/drawing/2014/main" id="{B8F69C85-5651-4DC9-90AE-FCB07E24ED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486" r="17205"/>
          <a:stretch/>
        </p:blipFill>
        <p:spPr>
          <a:xfrm>
            <a:off x="209807" y="1964727"/>
            <a:ext cx="1966740" cy="1814050"/>
          </a:xfrm>
          <a:prstGeom prst="rect">
            <a:avLst/>
          </a:prstGeom>
          <a:ln>
            <a:noFill/>
          </a:ln>
        </p:spPr>
      </p:pic>
      <p:cxnSp>
        <p:nvCxnSpPr>
          <p:cNvPr id="20" name="肘形连接符 38">
            <a:extLst>
              <a:ext uri="{FF2B5EF4-FFF2-40B4-BE49-F238E27FC236}">
                <a16:creationId xmlns:a16="http://schemas.microsoft.com/office/drawing/2014/main" id="{A3343065-15C3-4F20-80EC-2A4E42F51842}"/>
              </a:ext>
            </a:extLst>
          </p:cNvPr>
          <p:cNvCxnSpPr>
            <a:cxnSpLocks/>
            <a:stCxn id="17" idx="1"/>
            <a:endCxn id="11" idx="4"/>
          </p:cNvCxnSpPr>
          <p:nvPr/>
        </p:nvCxnSpPr>
        <p:spPr>
          <a:xfrm rot="10800000" flipV="1">
            <a:off x="7975744" y="3640865"/>
            <a:ext cx="1661349" cy="501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38">
            <a:extLst>
              <a:ext uri="{FF2B5EF4-FFF2-40B4-BE49-F238E27FC236}">
                <a16:creationId xmlns:a16="http://schemas.microsoft.com/office/drawing/2014/main" id="{CFD8FDC4-6726-4642-862C-CF92AC2B656D}"/>
              </a:ext>
            </a:extLst>
          </p:cNvPr>
          <p:cNvCxnSpPr>
            <a:cxnSpLocks/>
            <a:stCxn id="11" idx="2"/>
          </p:cNvCxnSpPr>
          <p:nvPr/>
        </p:nvCxnSpPr>
        <p:spPr>
          <a:xfrm rot="10800000">
            <a:off x="6021979" y="3641367"/>
            <a:ext cx="609059" cy="1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53">
            <a:hlinkClick r:id="rId11"/>
            <a:extLst>
              <a:ext uri="{FF2B5EF4-FFF2-40B4-BE49-F238E27FC236}">
                <a16:creationId xmlns:a16="http://schemas.microsoft.com/office/drawing/2014/main" id="{F1C58ADB-F4EC-4881-8669-5F869CBA1B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2144" y="4972728"/>
            <a:ext cx="2192695" cy="1436778"/>
          </a:xfrm>
          <a:prstGeom prst="rect">
            <a:avLst/>
          </a:prstGeom>
        </p:spPr>
      </p:pic>
      <p:sp>
        <p:nvSpPr>
          <p:cNvPr id="23" name="TextBox 23">
            <a:extLst>
              <a:ext uri="{FF2B5EF4-FFF2-40B4-BE49-F238E27FC236}">
                <a16:creationId xmlns:a16="http://schemas.microsoft.com/office/drawing/2014/main" id="{3A8E91FB-EAE7-4427-AB8C-9300887F8E52}"/>
              </a:ext>
            </a:extLst>
          </p:cNvPr>
          <p:cNvSpPr txBox="1"/>
          <p:nvPr/>
        </p:nvSpPr>
        <p:spPr>
          <a:xfrm>
            <a:off x="9662144" y="6409506"/>
            <a:ext cx="2192695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基于</a:t>
            </a:r>
            <a:r>
              <a:rPr lang="en-US" altLang="zh-CN" dirty="0"/>
              <a:t>VR</a:t>
            </a:r>
            <a:r>
              <a:rPr lang="zh-CN" altLang="en-US" dirty="0"/>
              <a:t>人机交互</a:t>
            </a:r>
            <a:endParaRPr lang="en-CN" dirty="0"/>
          </a:p>
        </p:txBody>
      </p:sp>
      <p:cxnSp>
        <p:nvCxnSpPr>
          <p:cNvPr id="24" name="肘形连接符 38">
            <a:extLst>
              <a:ext uri="{FF2B5EF4-FFF2-40B4-BE49-F238E27FC236}">
                <a16:creationId xmlns:a16="http://schemas.microsoft.com/office/drawing/2014/main" id="{709DEED9-84A5-47B9-ADBA-11A8ADFF9AE3}"/>
              </a:ext>
            </a:extLst>
          </p:cNvPr>
          <p:cNvCxnSpPr>
            <a:cxnSpLocks/>
          </p:cNvCxnSpPr>
          <p:nvPr/>
        </p:nvCxnSpPr>
        <p:spPr>
          <a:xfrm flipV="1">
            <a:off x="6044055" y="2392471"/>
            <a:ext cx="3550882" cy="1967373"/>
          </a:xfrm>
          <a:prstGeom prst="bentConnector3">
            <a:avLst>
              <a:gd name="adj1" fmla="val 81748"/>
            </a:avLst>
          </a:prstGeom>
          <a:ln w="1905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3">
            <a:extLst>
              <a:ext uri="{FF2B5EF4-FFF2-40B4-BE49-F238E27FC236}">
                <a16:creationId xmlns:a16="http://schemas.microsoft.com/office/drawing/2014/main" id="{3A8E91FB-EAE7-4427-AB8C-9300887F8E52}"/>
              </a:ext>
            </a:extLst>
          </p:cNvPr>
          <p:cNvSpPr txBox="1"/>
          <p:nvPr/>
        </p:nvSpPr>
        <p:spPr>
          <a:xfrm>
            <a:off x="209806" y="3778776"/>
            <a:ext cx="1966742" cy="30777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数字孪生港口</a:t>
            </a:r>
            <a:endParaRPr lang="en-CN" dirty="0"/>
          </a:p>
        </p:txBody>
      </p:sp>
      <p:pic>
        <p:nvPicPr>
          <p:cNvPr id="31" name="图片 6" descr="电脑萤幕前&#10;&#10;描述已自动生成">
            <a:extLst>
              <a:ext uri="{FF2B5EF4-FFF2-40B4-BE49-F238E27FC236}">
                <a16:creationId xmlns:a16="http://schemas.microsoft.com/office/drawing/2014/main" id="{4E174CE6-8593-4D83-B6C4-6C433E70E3A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674"/>
          <a:stretch/>
        </p:blipFill>
        <p:spPr>
          <a:xfrm>
            <a:off x="225989" y="4522682"/>
            <a:ext cx="1953986" cy="1247224"/>
          </a:xfrm>
          <a:prstGeom prst="rect">
            <a:avLst/>
          </a:prstGeom>
        </p:spPr>
      </p:pic>
      <p:sp>
        <p:nvSpPr>
          <p:cNvPr id="32" name="TextBox 23">
            <a:extLst>
              <a:ext uri="{FF2B5EF4-FFF2-40B4-BE49-F238E27FC236}">
                <a16:creationId xmlns:a16="http://schemas.microsoft.com/office/drawing/2014/main" id="{3A8E91FB-EAE7-4427-AB8C-9300887F8E52}"/>
              </a:ext>
            </a:extLst>
          </p:cNvPr>
          <p:cNvSpPr txBox="1"/>
          <p:nvPr/>
        </p:nvSpPr>
        <p:spPr>
          <a:xfrm>
            <a:off x="225989" y="5769906"/>
            <a:ext cx="1953986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港口场景推演</a:t>
            </a:r>
            <a:endParaRPr lang="en-CN" dirty="0"/>
          </a:p>
        </p:txBody>
      </p:sp>
      <p:sp>
        <p:nvSpPr>
          <p:cNvPr id="33" name="矩形: 圆角 3">
            <a:extLst>
              <a:ext uri="{FF2B5EF4-FFF2-40B4-BE49-F238E27FC236}">
                <a16:creationId xmlns:a16="http://schemas.microsoft.com/office/drawing/2014/main" id="{CECE94EC-4179-D34E-A922-2B492CBD161A}"/>
              </a:ext>
            </a:extLst>
          </p:cNvPr>
          <p:cNvSpPr/>
          <p:nvPr/>
        </p:nvSpPr>
        <p:spPr>
          <a:xfrm>
            <a:off x="6883400" y="974497"/>
            <a:ext cx="1887448" cy="491048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Microsoft YaHei"/>
                <a:ea typeface="Microsoft YaHei"/>
              </a:rPr>
              <a:t>港口业务系统（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Microsoft YaHei"/>
                <a:ea typeface="Microsoft YaHei"/>
              </a:rPr>
              <a:t>EDI/PORTNET</a:t>
            </a: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Microsoft YaHei"/>
                <a:ea typeface="Microsoft YaHei"/>
              </a:rPr>
              <a:t>）</a:t>
            </a:r>
          </a:p>
        </p:txBody>
      </p:sp>
      <p:sp>
        <p:nvSpPr>
          <p:cNvPr id="34" name="矩形: 圆角 4">
            <a:extLst>
              <a:ext uri="{FF2B5EF4-FFF2-40B4-BE49-F238E27FC236}">
                <a16:creationId xmlns:a16="http://schemas.microsoft.com/office/drawing/2014/main" id="{BCB2F54B-8B94-8F45-80D9-9E6EEB2E6D75}"/>
              </a:ext>
            </a:extLst>
          </p:cNvPr>
          <p:cNvSpPr/>
          <p:nvPr/>
        </p:nvSpPr>
        <p:spPr>
          <a:xfrm>
            <a:off x="8799418" y="977244"/>
            <a:ext cx="1995582" cy="488127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港口作业系统</a:t>
            </a:r>
            <a:endParaRPr lang="en-US" altLang="zh-CN" sz="16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TOS System</a:t>
            </a:r>
            <a:r>
              <a:rPr lang="zh-CN" altLang="en-US" sz="16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7975744" y="1465371"/>
            <a:ext cx="1358756" cy="859875"/>
            <a:chOff x="7890069" y="1465371"/>
            <a:chExt cx="1444431" cy="859875"/>
          </a:xfrm>
        </p:grpSpPr>
        <p:cxnSp>
          <p:nvCxnSpPr>
            <p:cNvPr id="41" name="Elbow Connector 40"/>
            <p:cNvCxnSpPr>
              <a:endCxn id="9" idx="4"/>
            </p:cNvCxnSpPr>
            <p:nvPr/>
          </p:nvCxnSpPr>
          <p:spPr>
            <a:xfrm rot="10800000" flipV="1">
              <a:off x="7890069" y="1753643"/>
              <a:ext cx="777943" cy="571603"/>
            </a:xfrm>
            <a:prstGeom prst="bentConnector3">
              <a:avLst>
                <a:gd name="adj1" fmla="val 1696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066762" y="1478071"/>
              <a:ext cx="0" cy="275573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9324062" y="1465371"/>
              <a:ext cx="0" cy="275573"/>
            </a:xfrm>
            <a:prstGeom prst="line">
              <a:avLst/>
            </a:prstGeom>
            <a:ln w="381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8051800" y="1739900"/>
              <a:ext cx="1282700" cy="127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612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AFB325-CCDF-3C49-ACD7-882452DDA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Port Simulation for Algorithm Training and Testing</a:t>
            </a:r>
            <a:endParaRPr kumimoji="1" lang="zh-CN" altLang="en-US" dirty="0"/>
          </a:p>
        </p:txBody>
      </p:sp>
      <p:pic>
        <p:nvPicPr>
          <p:cNvPr id="5" name="CMICT港口仿真-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550" y="896470"/>
            <a:ext cx="10502900" cy="590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3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1838A1-CDEC-4391-9DE5-B3734F996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Truck Dispatching in a Container Port</a:t>
            </a:r>
            <a:br>
              <a:rPr lang="en-US" dirty="0"/>
            </a:br>
            <a:r>
              <a:rPr lang="zh-CN" altLang="en-US" dirty="0"/>
              <a:t>集装箱码头车辆动态派发优化</a:t>
            </a:r>
          </a:p>
        </p:txBody>
      </p:sp>
      <p:sp>
        <p:nvSpPr>
          <p:cNvPr id="79" name="内容占位符 3">
            <a:extLst>
              <a:ext uri="{FF2B5EF4-FFF2-40B4-BE49-F238E27FC236}">
                <a16:creationId xmlns:a16="http://schemas.microsoft.com/office/drawing/2014/main" id="{7564A5E1-E650-4071-8809-3A338F264C54}"/>
              </a:ext>
            </a:extLst>
          </p:cNvPr>
          <p:cNvSpPr txBox="1">
            <a:spLocks/>
          </p:cNvSpPr>
          <p:nvPr/>
        </p:nvSpPr>
        <p:spPr>
          <a:xfrm>
            <a:off x="353274" y="5610807"/>
            <a:ext cx="10299700" cy="14395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zh-CN" sz="2000" b="1" dirty="0">
                <a:solidFill>
                  <a:srgbClr val="C00000"/>
                </a:solidFill>
              </a:rPr>
              <a:t>Main challenges: </a:t>
            </a:r>
          </a:p>
          <a:p>
            <a:pPr marL="0" indent="0">
              <a:buNone/>
            </a:pPr>
            <a:r>
              <a:rPr lang="en-GB" altLang="zh-CN" sz="2000" b="1" dirty="0">
                <a:solidFill>
                  <a:srgbClr val="C00000"/>
                </a:solidFill>
              </a:rPr>
              <a:t>      High correlation/interdependency           Uncertainties (external, internal) </a:t>
            </a:r>
          </a:p>
          <a:p>
            <a:pPr marL="0" indent="0">
              <a:buNone/>
            </a:pPr>
            <a:r>
              <a:rPr lang="en-GB" altLang="zh-CN" sz="2000" b="1" dirty="0">
                <a:solidFill>
                  <a:srgbClr val="C00000"/>
                </a:solidFill>
              </a:rPr>
              <a:t>      Large Scale (20K containers per day)       Nonlinear: queues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9097C0C8-5F9F-2E77-B0A6-2A7898BE62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4" y="1071764"/>
            <a:ext cx="7292550" cy="44448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1" name="Picture 4">
            <a:extLst>
              <a:ext uri="{FF2B5EF4-FFF2-40B4-BE49-F238E27FC236}">
                <a16:creationId xmlns:a16="http://schemas.microsoft.com/office/drawing/2014/main" id="{DC2B0898-18E1-622A-B2EA-63EC3E0CE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1346" y="1568611"/>
            <a:ext cx="4054335" cy="295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Down Arrow 13">
            <a:extLst>
              <a:ext uri="{FF2B5EF4-FFF2-40B4-BE49-F238E27FC236}">
                <a16:creationId xmlns:a16="http://schemas.microsoft.com/office/drawing/2014/main" id="{945B1FDB-6F95-5E23-8415-3B7F86E7FE48}"/>
              </a:ext>
            </a:extLst>
          </p:cNvPr>
          <p:cNvSpPr>
            <a:spLocks noChangeArrowheads="1"/>
          </p:cNvSpPr>
          <p:nvPr/>
        </p:nvSpPr>
        <p:spPr bwMode="auto">
          <a:xfrm rot="1388767">
            <a:off x="8641995" y="1560135"/>
            <a:ext cx="74583" cy="979889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en-GB" altLang="en-US" sz="1600" b="1" baseline="-25000">
              <a:latin typeface="Times" pitchFamily="2" charset="0"/>
            </a:endParaRPr>
          </a:p>
        </p:txBody>
      </p:sp>
      <p:sp>
        <p:nvSpPr>
          <p:cNvPr id="103" name="Down Arrow 14">
            <a:extLst>
              <a:ext uri="{FF2B5EF4-FFF2-40B4-BE49-F238E27FC236}">
                <a16:creationId xmlns:a16="http://schemas.microsoft.com/office/drawing/2014/main" id="{E0E16A0E-9944-EAD7-368D-9BF31F2B631C}"/>
              </a:ext>
            </a:extLst>
          </p:cNvPr>
          <p:cNvSpPr>
            <a:spLocks noChangeArrowheads="1"/>
          </p:cNvSpPr>
          <p:nvPr/>
        </p:nvSpPr>
        <p:spPr bwMode="auto">
          <a:xfrm rot="2572889" flipH="1">
            <a:off x="9941228" y="1544069"/>
            <a:ext cx="70805" cy="485991"/>
          </a:xfrm>
          <a:prstGeom prst="downArrow">
            <a:avLst>
              <a:gd name="adj1" fmla="val 50000"/>
              <a:gd name="adj2" fmla="val 50004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en-GB" altLang="en-US" sz="1600" b="1" baseline="-25000">
              <a:latin typeface="Times" pitchFamily="2" charset="0"/>
            </a:endParaRPr>
          </a:p>
        </p:txBody>
      </p:sp>
      <p:sp>
        <p:nvSpPr>
          <p:cNvPr id="104" name="Down Arrow 15">
            <a:extLst>
              <a:ext uri="{FF2B5EF4-FFF2-40B4-BE49-F238E27FC236}">
                <a16:creationId xmlns:a16="http://schemas.microsoft.com/office/drawing/2014/main" id="{1354D8C1-2E4D-8736-325C-FF2710D987F0}"/>
              </a:ext>
            </a:extLst>
          </p:cNvPr>
          <p:cNvSpPr>
            <a:spLocks noChangeArrowheads="1"/>
          </p:cNvSpPr>
          <p:nvPr/>
        </p:nvSpPr>
        <p:spPr bwMode="auto">
          <a:xfrm rot="8882555">
            <a:off x="11013482" y="3952855"/>
            <a:ext cx="112359" cy="413661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en-GB" altLang="en-US" sz="1600" b="1" baseline="-25000">
              <a:latin typeface="Times" pitchFamily="2" charset="0"/>
            </a:endParaRPr>
          </a:p>
        </p:txBody>
      </p:sp>
      <p:sp>
        <p:nvSpPr>
          <p:cNvPr id="105" name="Down Arrow 16">
            <a:extLst>
              <a:ext uri="{FF2B5EF4-FFF2-40B4-BE49-F238E27FC236}">
                <a16:creationId xmlns:a16="http://schemas.microsoft.com/office/drawing/2014/main" id="{0A03D87B-78DC-A2AE-25B5-553EB24305AE}"/>
              </a:ext>
            </a:extLst>
          </p:cNvPr>
          <p:cNvSpPr>
            <a:spLocks noChangeArrowheads="1"/>
          </p:cNvSpPr>
          <p:nvPr/>
        </p:nvSpPr>
        <p:spPr bwMode="auto">
          <a:xfrm rot="3223384" flipH="1">
            <a:off x="10250784" y="1720948"/>
            <a:ext cx="45719" cy="680218"/>
          </a:xfrm>
          <a:prstGeom prst="downArrow">
            <a:avLst>
              <a:gd name="adj1" fmla="val 50000"/>
              <a:gd name="adj2" fmla="val 49994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en-GB" altLang="en-US" sz="1600" b="1" baseline="-25000">
              <a:latin typeface="Times" pitchFamily="2" charset="0"/>
            </a:endParaRPr>
          </a:p>
        </p:txBody>
      </p:sp>
      <p:sp>
        <p:nvSpPr>
          <p:cNvPr id="106" name="TextBox 17">
            <a:extLst>
              <a:ext uri="{FF2B5EF4-FFF2-40B4-BE49-F238E27FC236}">
                <a16:creationId xmlns:a16="http://schemas.microsoft.com/office/drawing/2014/main" id="{8AED3D3E-5B9C-F21E-88D5-5CC5EC45C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4945" y="1012121"/>
            <a:ext cx="2001336" cy="830997"/>
          </a:xfrm>
          <a:prstGeom prst="rect">
            <a:avLst/>
          </a:prstGeom>
          <a:solidFill>
            <a:schemeClr val="accent6">
              <a:lumMod val="60000"/>
              <a:lumOff val="40000"/>
              <a:alpha val="6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GB" altLang="zh-CN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Quay Crane (QC)</a:t>
            </a:r>
          </a:p>
          <a:p>
            <a:r>
              <a:rPr lang="en-GB" altLang="zh-CN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load op. to shop followed by another unload</a:t>
            </a:r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8" name="TextBox 19">
            <a:extLst>
              <a:ext uri="{FF2B5EF4-FFF2-40B4-BE49-F238E27FC236}">
                <a16:creationId xmlns:a16="http://schemas.microsoft.com/office/drawing/2014/main" id="{11450164-80DF-AD5F-9A5B-44A1B50E8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2974" y="4461498"/>
            <a:ext cx="1307021" cy="1015663"/>
          </a:xfrm>
          <a:prstGeom prst="rect">
            <a:avLst/>
          </a:prstGeom>
          <a:solidFill>
            <a:schemeClr val="accent6">
              <a:lumMod val="60000"/>
              <a:lumOff val="40000"/>
              <a:alpha val="68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GB" altLang="zh-CN" sz="1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Unload op. followed by another loading op. to ship</a:t>
            </a:r>
            <a:endParaRPr lang="en-US" altLang="zh-CN" sz="1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9" name="TextBox 20">
            <a:extLst>
              <a:ext uri="{FF2B5EF4-FFF2-40B4-BE49-F238E27FC236}">
                <a16:creationId xmlns:a16="http://schemas.microsoft.com/office/drawing/2014/main" id="{6B57ECB3-D63E-B16B-8009-66718FB49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586" y="2567228"/>
            <a:ext cx="791628" cy="37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GB" altLang="zh-CN" sz="11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PoW</a:t>
            </a:r>
            <a:endParaRPr lang="en-GB" altLang="zh-CN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2" name="Down Arrow 23">
            <a:extLst>
              <a:ext uri="{FF2B5EF4-FFF2-40B4-BE49-F238E27FC236}">
                <a16:creationId xmlns:a16="http://schemas.microsoft.com/office/drawing/2014/main" id="{8D4BD5F1-DDBC-546E-384B-841AD5C76073}"/>
              </a:ext>
            </a:extLst>
          </p:cNvPr>
          <p:cNvSpPr>
            <a:spLocks noChangeArrowheads="1"/>
          </p:cNvSpPr>
          <p:nvPr/>
        </p:nvSpPr>
        <p:spPr bwMode="auto">
          <a:xfrm rot="11866827">
            <a:off x="8658321" y="3418657"/>
            <a:ext cx="45719" cy="909994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en-GB" altLang="en-US" sz="1600" b="1" baseline="-25000">
              <a:latin typeface="Times" pitchFamily="2" charset="0"/>
            </a:endParaRPr>
          </a:p>
        </p:txBody>
      </p:sp>
      <p:sp>
        <p:nvSpPr>
          <p:cNvPr id="113" name="TextBox 17">
            <a:extLst>
              <a:ext uri="{FF2B5EF4-FFF2-40B4-BE49-F238E27FC236}">
                <a16:creationId xmlns:a16="http://schemas.microsoft.com/office/drawing/2014/main" id="{739B9273-4469-2B7F-A06F-346B7014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67" y="1054129"/>
            <a:ext cx="850834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GB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Empty mileage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4" name="TextBox 17">
            <a:extLst>
              <a:ext uri="{FF2B5EF4-FFF2-40B4-BE49-F238E27FC236}">
                <a16:creationId xmlns:a16="http://schemas.microsoft.com/office/drawing/2014/main" id="{78E20E44-CFAF-6226-372F-3613C6010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6484" y="4289420"/>
            <a:ext cx="791629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GB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Truck waiting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5" name="Down Arrow 23">
            <a:extLst>
              <a:ext uri="{FF2B5EF4-FFF2-40B4-BE49-F238E27FC236}">
                <a16:creationId xmlns:a16="http://schemas.microsoft.com/office/drawing/2014/main" id="{8BBC84E5-E177-8D31-CA70-9223EAEA6411}"/>
              </a:ext>
            </a:extLst>
          </p:cNvPr>
          <p:cNvSpPr>
            <a:spLocks noChangeArrowheads="1"/>
          </p:cNvSpPr>
          <p:nvPr/>
        </p:nvSpPr>
        <p:spPr bwMode="auto">
          <a:xfrm rot="12115255">
            <a:off x="9050100" y="1976437"/>
            <a:ext cx="45719" cy="2407494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en-GB" altLang="en-US" sz="1600" b="1" baseline="-25000">
              <a:latin typeface="Times" pitchFamily="2" charset="0"/>
            </a:endParaRPr>
          </a:p>
        </p:txBody>
      </p:sp>
      <p:sp>
        <p:nvSpPr>
          <p:cNvPr id="116" name="Down Arrow 15">
            <a:extLst>
              <a:ext uri="{FF2B5EF4-FFF2-40B4-BE49-F238E27FC236}">
                <a16:creationId xmlns:a16="http://schemas.microsoft.com/office/drawing/2014/main" id="{69C2A427-241A-893E-1F25-8A7B3D09D152}"/>
              </a:ext>
            </a:extLst>
          </p:cNvPr>
          <p:cNvSpPr>
            <a:spLocks noChangeArrowheads="1"/>
          </p:cNvSpPr>
          <p:nvPr/>
        </p:nvSpPr>
        <p:spPr bwMode="auto">
          <a:xfrm rot="8358562" flipH="1">
            <a:off x="9178983" y="1906584"/>
            <a:ext cx="45719" cy="1051019"/>
          </a:xfrm>
          <a:prstGeom prst="downArrow">
            <a:avLst>
              <a:gd name="adj1" fmla="val 50000"/>
              <a:gd name="adj2" fmla="val 49993"/>
            </a:avLst>
          </a:prstGeom>
          <a:solidFill>
            <a:srgbClr val="C0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en-GB" altLang="en-US" sz="1600" b="1" baseline="-25000">
              <a:latin typeface="Times" pitchFamily="2" charset="0"/>
            </a:endParaRPr>
          </a:p>
        </p:txBody>
      </p:sp>
      <p:sp>
        <p:nvSpPr>
          <p:cNvPr id="117" name="TextBox 17">
            <a:extLst>
              <a:ext uri="{FF2B5EF4-FFF2-40B4-BE49-F238E27FC236}">
                <a16:creationId xmlns:a16="http://schemas.microsoft.com/office/drawing/2014/main" id="{8EF6F85F-ABEA-17E4-6F91-021FDBA93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765" y="2840980"/>
            <a:ext cx="791629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GB" altLang="zh-CN" sz="1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QC waiting</a:t>
            </a:r>
            <a:endParaRPr lang="en-US" altLang="zh-CN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5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3FC0E-756F-014D-9452-CC5E25B52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EBEF345A-FFD3-904D-975A-49F9975812B9}"/>
              </a:ext>
            </a:extLst>
          </p:cNvPr>
          <p:cNvSpPr/>
          <p:nvPr/>
        </p:nvSpPr>
        <p:spPr>
          <a:xfrm>
            <a:off x="1217520" y="1435100"/>
            <a:ext cx="9350560" cy="3628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Combinatorial Optimization and Hyper-heuristics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Container Port Truck Online Dispatching Optimization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 Double-layer Genetic Programming Hyper-heuristics</a:t>
            </a:r>
          </a:p>
          <a:p>
            <a:pPr marL="457200" indent="-457200">
              <a:lnSpc>
                <a:spcPct val="2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Deep Reinforcement Learning Hyper-heuristic</a:t>
            </a:r>
          </a:p>
        </p:txBody>
      </p:sp>
    </p:spTree>
    <p:extLst>
      <p:ext uri="{BB962C8B-B14F-4D97-AF65-F5344CB8AC3E}">
        <p14:creationId xmlns:p14="http://schemas.microsoft.com/office/powerpoint/2010/main" val="27292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7">
        <p:fade/>
      </p:transition>
    </mc:Choice>
    <mc:Fallback xmlns="">
      <p:transition spd="med" advTm="1457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Modelling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42" y="1181074"/>
            <a:ext cx="4660527" cy="83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42" y="2238376"/>
            <a:ext cx="4922658" cy="265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0942" y="5583793"/>
            <a:ext cx="568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Truck assignment decisions variables: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24094" y="5562600"/>
                <a:ext cx="839012" cy="3132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sz="20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094" y="5562600"/>
                <a:ext cx="839012" cy="313291"/>
              </a:xfrm>
              <a:prstGeom prst="rect">
                <a:avLst/>
              </a:prstGeom>
              <a:blipFill>
                <a:blip r:embed="rId4"/>
                <a:stretch>
                  <a:fillRect l="-2899" t="-1961" r="-1449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020942" y="6046232"/>
            <a:ext cx="595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takes value 1 if task </a:t>
            </a:r>
            <a:r>
              <a:rPr lang="en-US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jis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immediately serviced after task </a:t>
            </a:r>
            <a:r>
              <a:rPr lang="en-US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</a:t>
            </a: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by truck k , and 0 otherwise.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700" y="957836"/>
            <a:ext cx="4230688" cy="2561077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271894" y="990600"/>
            <a:ext cx="2462406" cy="781050"/>
          </a:xfrm>
          <a:prstGeom prst="wedgeRoundRectCallout">
            <a:avLst>
              <a:gd name="adj1" fmla="val -57336"/>
              <a:gd name="adj2" fmla="val 2451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Minimize the total ship crane avoidable waiting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079933" y="2124075"/>
            <a:ext cx="2462406" cy="781050"/>
          </a:xfrm>
          <a:prstGeom prst="wedgeRoundRectCallout">
            <a:avLst>
              <a:gd name="adj1" fmla="val -91376"/>
              <a:gd name="adj2" fmla="val -21828"/>
              <a:gd name="adj3" fmla="val 16667"/>
            </a:avLst>
          </a:prstGeom>
          <a:solidFill>
            <a:schemeClr val="bg1">
              <a:lumMod val="95000"/>
              <a:alpha val="8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All tasks are serviced exactly in predefined order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353050" y="3290313"/>
            <a:ext cx="2189289" cy="628650"/>
          </a:xfrm>
          <a:prstGeom prst="wedgeRoundRectCallout">
            <a:avLst>
              <a:gd name="adj1" fmla="val -75903"/>
              <a:gd name="adj2" fmla="val -51096"/>
              <a:gd name="adj3" fmla="val 16667"/>
            </a:avLst>
          </a:prstGeom>
          <a:solidFill>
            <a:schemeClr val="bg1">
              <a:lumMod val="95000"/>
              <a:alpha val="8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Feasible operation start times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3392362" y="3918963"/>
            <a:ext cx="2551238" cy="628650"/>
          </a:xfrm>
          <a:prstGeom prst="wedgeRoundRectCallout">
            <a:avLst>
              <a:gd name="adj1" fmla="val -61525"/>
              <a:gd name="adj2" fmla="val -29884"/>
              <a:gd name="adj3" fmla="val 16667"/>
            </a:avLst>
          </a:prstGeom>
          <a:solidFill>
            <a:schemeClr val="bg1">
              <a:lumMod val="95000"/>
              <a:alpha val="8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Each task serviced by exactly  one truck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123950" y="5029200"/>
                <a:ext cx="3314700" cy="2779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𝑦𝑎𝑟𝑑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𝑎𝑟𝑑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∀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600" dirty="0"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 </a:t>
                </a:r>
                <a:endParaRPr lang="en-US" sz="1600" dirty="0" err="1">
                  <a:latin typeface="Times" panose="02020603050405020304" pitchFamily="18" charset="0"/>
                  <a:ea typeface="Cambria Math" panose="020405030504060302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950" y="5029200"/>
                <a:ext cx="3314700" cy="277961"/>
              </a:xfrm>
              <a:prstGeom prst="rect">
                <a:avLst/>
              </a:prstGeom>
              <a:blipFill>
                <a:blip r:embed="rId6"/>
                <a:stretch>
                  <a:fillRect l="-2022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6"/>
          <p:cNvSpPr/>
          <p:nvPr/>
        </p:nvSpPr>
        <p:spPr>
          <a:xfrm>
            <a:off x="5183062" y="4678511"/>
            <a:ext cx="2246438" cy="628650"/>
          </a:xfrm>
          <a:prstGeom prst="wedgeRoundRectCallout">
            <a:avLst>
              <a:gd name="adj1" fmla="val -77206"/>
              <a:gd name="adj2" fmla="val 29207"/>
              <a:gd name="adj3" fmla="val 16667"/>
            </a:avLst>
          </a:prstGeom>
          <a:solidFill>
            <a:schemeClr val="bg1">
              <a:lumMod val="95000"/>
              <a:alpha val="82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Yard crane scheduling policy </a:t>
            </a:r>
            <a:r>
              <a:rPr lang="el-GR" dirty="0">
                <a:solidFill>
                  <a:schemeClr val="tx1"/>
                </a:solidFill>
                <a:latin typeface="+mj-lt"/>
              </a:rPr>
              <a:t>π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34300" y="5352960"/>
            <a:ext cx="353377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Crane operation times ( </a:t>
            </a:r>
            <a:r>
              <a:rPr lang="en-US" i="1" dirty="0"/>
              <a:t>t</a:t>
            </a:r>
            <a:r>
              <a:rPr lang="en-US" dirty="0"/>
              <a:t>(</a:t>
            </a:r>
            <a:r>
              <a:rPr lang="en-US" i="1" dirty="0" err="1"/>
              <a:t>i</a:t>
            </a:r>
            <a:r>
              <a:rPr lang="en-US" dirty="0"/>
              <a:t>)</a:t>
            </a:r>
            <a:r>
              <a:rPr lang="en-US" i="1" baseline="30000" dirty="0"/>
              <a:t>ship</a:t>
            </a:r>
            <a:r>
              <a:rPr lang="en-US" i="1" dirty="0"/>
              <a:t> 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(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)</a:t>
            </a:r>
            <a:r>
              <a:rPr lang="en-US" i="1" baseline="30000" dirty="0"/>
              <a:t>yard</a:t>
            </a:r>
            <a:r>
              <a:rPr lang="en-US" i="1" dirty="0"/>
              <a:t> </a:t>
            </a:r>
            <a:r>
              <a:rPr lang="en-US" dirty="0"/>
              <a:t>) are subject to </a:t>
            </a:r>
            <a:r>
              <a:rPr lang="en-US" dirty="0">
                <a:solidFill>
                  <a:srgbClr val="FF0000"/>
                </a:solidFill>
              </a:rPr>
              <a:t>uncertainties</a:t>
            </a:r>
            <a:r>
              <a:rPr lang="en-US" dirty="0"/>
              <a:t> and are assumed to be revealed in an </a:t>
            </a:r>
            <a:r>
              <a:rPr lang="en-US" dirty="0">
                <a:solidFill>
                  <a:srgbClr val="FF0000"/>
                </a:solidFill>
              </a:rPr>
              <a:t>online</a:t>
            </a:r>
            <a:r>
              <a:rPr lang="en-US" dirty="0"/>
              <a:t> fashion.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16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Genetic Programming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20" y="1878987"/>
            <a:ext cx="2449218" cy="16016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9A6721-FD0F-9D47-BF5E-037CABA2E5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528" y="3503732"/>
            <a:ext cx="2382145" cy="1570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171" y="988112"/>
            <a:ext cx="3472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Natural Evolution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25067" y="5234548"/>
            <a:ext cx="2297512" cy="1502963"/>
            <a:chOff x="2573840" y="4703528"/>
            <a:chExt cx="2799934" cy="1658880"/>
          </a:xfrm>
        </p:grpSpPr>
        <p:pic>
          <p:nvPicPr>
            <p:cNvPr id="7" name="Picture 7" descr="n1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854" y="4703528"/>
              <a:ext cx="2353816" cy="11132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573840" y="5765908"/>
              <a:ext cx="1472312" cy="407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en-US" sz="1600" dirty="0">
                  <a:cs typeface="Arial" charset="0"/>
                </a:rPr>
                <a:t>Stem</a:t>
              </a:r>
              <a:r>
                <a:rPr lang="en-US" alt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en-US" sz="1400" dirty="0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200399" y="5786787"/>
              <a:ext cx="1371602" cy="407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en-US" sz="1600" dirty="0">
                  <a:cs typeface="Arial" charset="0"/>
                </a:rPr>
                <a:t>Bamboo</a:t>
              </a:r>
              <a:r>
                <a:rPr lang="en-US" alt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en-US" sz="1400" dirty="0"/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4243857" y="5682998"/>
              <a:ext cx="1129917" cy="679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en-US" sz="1600" dirty="0">
                  <a:cs typeface="Arial" charset="0"/>
                </a:rPr>
                <a:t>Insect Trachea</a:t>
              </a:r>
              <a:r>
                <a:rPr lang="en-US" altLang="en-US" dirty="0">
                  <a:cs typeface="Arial" charset="0"/>
                </a:rPr>
                <a:t> </a:t>
              </a:r>
              <a:endParaRPr lang="en-US" altLang="en-US" sz="14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326860" y="1360169"/>
            <a:ext cx="5207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Advantages</a:t>
            </a:r>
            <a:r>
              <a:rPr lang="zh-CN" altLang="en-US" sz="2000" dirty="0"/>
              <a:t>：</a:t>
            </a:r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Robust in the long term</a:t>
            </a:r>
            <a:r>
              <a:rPr lang="zh-CN" altLang="en-US" sz="2000" dirty="0"/>
              <a:t> </a:t>
            </a:r>
            <a:r>
              <a:rPr lang="en-US" altLang="zh-CN" sz="2000" dirty="0"/>
              <a:t>– 4.5 billion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Balancing complexity, reliability and efficiency.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326860" y="2538920"/>
            <a:ext cx="3706238" cy="3967848"/>
            <a:chOff x="3326860" y="2538920"/>
            <a:chExt cx="3706238" cy="396784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958D3C0-8526-4940-8005-1A6FE5CBEFD2}"/>
                </a:ext>
              </a:extLst>
            </p:cNvPr>
            <p:cNvGrpSpPr/>
            <p:nvPr/>
          </p:nvGrpSpPr>
          <p:grpSpPr>
            <a:xfrm>
              <a:off x="4727643" y="2538920"/>
              <a:ext cx="2305455" cy="3967848"/>
              <a:chOff x="5965259" y="1104366"/>
              <a:chExt cx="3062707" cy="521427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0FB5805-C135-3540-9984-549FACC57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8095" y="1502937"/>
                <a:ext cx="2592288" cy="232391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46FDD98-256F-BE41-9C11-2E6745A7E9C0}"/>
                  </a:ext>
                </a:extLst>
              </p:cNvPr>
              <p:cNvSpPr txBox="1"/>
              <p:nvPr/>
            </p:nvSpPr>
            <p:spPr>
              <a:xfrm>
                <a:off x="5965259" y="1104366"/>
                <a:ext cx="3062707" cy="41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Human Chromosomes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F02F697-53F3-B44F-95B8-E0C8982902AF}"/>
                  </a:ext>
                </a:extLst>
              </p:cNvPr>
              <p:cNvGrpSpPr/>
              <p:nvPr/>
            </p:nvGrpSpPr>
            <p:grpSpPr>
              <a:xfrm>
                <a:off x="6074379" y="3930241"/>
                <a:ext cx="2798513" cy="2058549"/>
                <a:chOff x="6012160" y="3674707"/>
                <a:chExt cx="2545998" cy="1862103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3AB888F7-1936-F047-BDBF-FF98D2B8B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12160" y="3676632"/>
                  <a:ext cx="861804" cy="1860178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6C55A122-DAF2-1D44-AB65-C933B12E24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10274" y="3674707"/>
                  <a:ext cx="1747884" cy="1860178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DC7729-7A3E-A146-9DD0-EB4D1F3CE76F}"/>
                  </a:ext>
                </a:extLst>
              </p:cNvPr>
              <p:cNvSpPr txBox="1"/>
              <p:nvPr/>
            </p:nvSpPr>
            <p:spPr>
              <a:xfrm>
                <a:off x="6068641" y="5974853"/>
                <a:ext cx="2894711" cy="343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Adapted from Stated Clearly®</a:t>
                </a:r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3326860" y="3112851"/>
              <a:ext cx="1400783" cy="1828801"/>
            </a:xfrm>
            <a:prstGeom prst="roundRect">
              <a:avLst>
                <a:gd name="adj" fmla="val 87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Crossover</a:t>
              </a:r>
            </a:p>
            <a:p>
              <a:pPr algn="ctr"/>
              <a:r>
                <a:rPr lang="zh-CN" altLang="en-US" dirty="0"/>
                <a:t>交叉</a:t>
              </a:r>
              <a:endParaRPr lang="en-US" altLang="zh-CN" dirty="0"/>
            </a:p>
            <a:p>
              <a:pPr algn="ctr"/>
              <a:r>
                <a:rPr lang="en-US" altLang="zh-CN" dirty="0"/>
                <a:t>mutation</a:t>
              </a:r>
            </a:p>
            <a:p>
              <a:pPr algn="ctr"/>
              <a:r>
                <a:rPr lang="zh-CN" altLang="en-US" dirty="0"/>
                <a:t>变异</a:t>
              </a:r>
              <a:endParaRPr lang="en-US" altLang="zh-CN" dirty="0"/>
            </a:p>
            <a:p>
              <a:pPr algn="ctr"/>
              <a:r>
                <a:rPr lang="en-US" altLang="zh-CN" dirty="0"/>
                <a:t>Replicate</a:t>
              </a:r>
              <a:r>
                <a:rPr lang="zh-CN" altLang="en-US" dirty="0"/>
                <a:t>复制</a:t>
              </a:r>
              <a:endParaRPr lang="en-US" dirty="0"/>
            </a:p>
          </p:txBody>
        </p:sp>
        <p:sp>
          <p:nvSpPr>
            <p:cNvPr id="27" name="Up-Down Arrow 26"/>
            <p:cNvSpPr/>
            <p:nvPr/>
          </p:nvSpPr>
          <p:spPr>
            <a:xfrm>
              <a:off x="3745149" y="4961108"/>
              <a:ext cx="398834" cy="554476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511682" y="5525311"/>
              <a:ext cx="856035" cy="554477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err="1"/>
                <a:t>Env</a:t>
              </a:r>
              <a:r>
                <a:rPr lang="en-US" altLang="zh-CN" dirty="0"/>
                <a:t>.</a:t>
              </a:r>
            </a:p>
            <a:p>
              <a:pPr algn="ctr"/>
              <a:r>
                <a:rPr lang="zh-CN" altLang="en-US" dirty="0"/>
                <a:t>环境</a:t>
              </a:r>
              <a:endParaRPr lang="en-US" dirty="0"/>
            </a:p>
          </p:txBody>
        </p:sp>
      </p:grpSp>
      <p:pic>
        <p:nvPicPr>
          <p:cNvPr id="15" name="图片 11">
            <a:extLst>
              <a:ext uri="{FF2B5EF4-FFF2-40B4-BE49-F238E27FC236}">
                <a16:creationId xmlns:a16="http://schemas.microsoft.com/office/drawing/2014/main" id="{736CAD1C-B5E7-63F6-5C99-9AC984DE2F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9911" y="2450614"/>
            <a:ext cx="4485077" cy="31298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98263F-82BC-9818-F7F1-EC08C172142A}"/>
              </a:ext>
            </a:extLst>
          </p:cNvPr>
          <p:cNvSpPr txBox="1"/>
          <p:nvPr/>
        </p:nvSpPr>
        <p:spPr>
          <a:xfrm>
            <a:off x="8788400" y="2219781"/>
            <a:ext cx="2272920" cy="461665"/>
          </a:xfrm>
          <a:prstGeom prst="rect">
            <a:avLst/>
          </a:prstGeom>
          <a:solidFill>
            <a:srgbClr val="007C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 Tree</a:t>
            </a:r>
          </a:p>
        </p:txBody>
      </p:sp>
    </p:spTree>
    <p:extLst>
      <p:ext uri="{BB962C8B-B14F-4D97-AF65-F5344CB8AC3E}">
        <p14:creationId xmlns:p14="http://schemas.microsoft.com/office/powerpoint/2010/main" val="30166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Double-layer Genetic Programming Hyper-heuristics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Traditional GP methods struggles to fit </a:t>
            </a:r>
            <a:r>
              <a:rPr lang="en-US" b="1" dirty="0"/>
              <a:t>multi-scenario</a:t>
            </a:r>
            <a:r>
              <a:rPr lang="en-US" dirty="0"/>
              <a:t> functions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701"/>
            <a:ext cx="6929177" cy="3386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045" y="2171701"/>
            <a:ext cx="3801840" cy="38479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7900" y="5557960"/>
            <a:ext cx="511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Fitting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3977" y="5788792"/>
            <a:ext cx="511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Training process</a:t>
            </a:r>
          </a:p>
        </p:txBody>
      </p:sp>
    </p:spTree>
    <p:extLst>
      <p:ext uri="{BB962C8B-B14F-4D97-AF65-F5344CB8AC3E}">
        <p14:creationId xmlns:p14="http://schemas.microsoft.com/office/powerpoint/2010/main" val="363897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Non-stationary distributions - multi-scenarios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51471" y="1646572"/>
            <a:ext cx="5842929" cy="4474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708" y="1479288"/>
            <a:ext cx="5778454" cy="4544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2900" y="1108744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Double-layer GP Tree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4700" y="1202072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Single layer GP Tree</a:t>
            </a:r>
          </a:p>
        </p:txBody>
      </p:sp>
    </p:spTree>
    <p:extLst>
      <p:ext uri="{BB962C8B-B14F-4D97-AF65-F5344CB8AC3E}">
        <p14:creationId xmlns:p14="http://schemas.microsoft.com/office/powerpoint/2010/main" val="37458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Dispatch Process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b="9162"/>
          <a:stretch/>
        </p:blipFill>
        <p:spPr>
          <a:xfrm>
            <a:off x="1333500" y="896470"/>
            <a:ext cx="9029700" cy="587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集装箱码头车辆调度方法对比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17070" y="1490084"/>
            <a:ext cx="4040606" cy="4164431"/>
            <a:chOff x="569494" y="1483894"/>
            <a:chExt cx="4516855" cy="422709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095" y="2108375"/>
              <a:ext cx="4315674" cy="3120850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577516" y="2045368"/>
              <a:ext cx="4507831" cy="3665621"/>
            </a:xfrm>
            <a:prstGeom prst="roundRect">
              <a:avLst>
                <a:gd name="adj" fmla="val 3757"/>
              </a:avLst>
            </a:prstGeom>
            <a:solidFill>
              <a:schemeClr val="accent3">
                <a:alpha val="65000"/>
              </a:schemeClr>
            </a:solidFill>
            <a:ln>
              <a:solidFill>
                <a:schemeClr val="accent3">
                  <a:shade val="50000"/>
                  <a:alpha val="73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altLang="zh-CN" b="1" dirty="0">
                  <a:solidFill>
                    <a:srgbClr val="FFFF00"/>
                  </a:solidFill>
                </a:rPr>
                <a:t>5%-8%</a:t>
              </a:r>
              <a:r>
                <a:rPr lang="zh-CN" altLang="en-US" b="1" dirty="0">
                  <a:solidFill>
                    <a:srgbClr val="FFFF00"/>
                  </a:solidFill>
                </a:rPr>
                <a:t> </a:t>
              </a:r>
              <a:r>
                <a:rPr lang="en-US" altLang="zh-CN" b="1" dirty="0">
                  <a:solidFill>
                    <a:srgbClr val="FFFF00"/>
                  </a:solidFill>
                </a:rPr>
                <a:t>improvement in efficiency </a:t>
              </a:r>
              <a:r>
                <a:rPr lang="en-US" altLang="zh-CN" b="1" dirty="0" err="1">
                  <a:solidFill>
                    <a:srgbClr val="FFFF00"/>
                  </a:solidFill>
                </a:rPr>
                <a:t>wrt</a:t>
              </a:r>
              <a:r>
                <a:rPr lang="en-US" altLang="zh-CN" b="1" dirty="0">
                  <a:solidFill>
                    <a:srgbClr val="FFFF00"/>
                  </a:solidFill>
                </a:rPr>
                <a:t>. practice</a:t>
              </a:r>
              <a:r>
                <a:rPr lang="zh-CN" altLang="en-US" b="1" dirty="0">
                  <a:solidFill>
                    <a:srgbClr val="FFFF00"/>
                  </a:solidFill>
                </a:rPr>
                <a:t>！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69494" y="1483894"/>
              <a:ext cx="4516855" cy="52588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Experience based rules</a:t>
              </a:r>
            </a:p>
            <a:p>
              <a:pPr algn="ctr"/>
              <a:r>
                <a:rPr lang="zh-CN" altLang="en-US" b="1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基于经验的规则化调度</a:t>
              </a:r>
              <a:endParaRPr 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48200" y="1520665"/>
            <a:ext cx="4181475" cy="4152900"/>
            <a:chOff x="6121066" y="1483894"/>
            <a:chExt cx="4527883" cy="420804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9704" y="2112549"/>
              <a:ext cx="4208272" cy="3172729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6121066" y="2026318"/>
              <a:ext cx="4507831" cy="3665621"/>
            </a:xfrm>
            <a:prstGeom prst="roundRect">
              <a:avLst>
                <a:gd name="adj" fmla="val 2458"/>
              </a:avLst>
            </a:prstGeom>
            <a:solidFill>
              <a:schemeClr val="accent3">
                <a:alpha val="65000"/>
              </a:schemeClr>
            </a:solidFill>
            <a:ln>
              <a:solidFill>
                <a:schemeClr val="accent3">
                  <a:shade val="50000"/>
                  <a:alpha val="73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altLang="zh-CN" b="1" dirty="0">
                  <a:solidFill>
                    <a:srgbClr val="FFFF00"/>
                  </a:solidFill>
                </a:rPr>
                <a:t>13%-15%</a:t>
              </a:r>
              <a:r>
                <a:rPr lang="zh-CN" altLang="en-US" b="1" dirty="0">
                  <a:solidFill>
                    <a:srgbClr val="FFFF00"/>
                  </a:solidFill>
                </a:rPr>
                <a:t> </a:t>
              </a:r>
              <a:r>
                <a:rPr lang="en-US" altLang="zh-CN" b="1" dirty="0">
                  <a:solidFill>
                    <a:srgbClr val="FFFF00"/>
                  </a:solidFill>
                </a:rPr>
                <a:t>overall efficiency improvement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132094" y="1483894"/>
              <a:ext cx="4516855" cy="52588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GP evolved multi-scenario rules</a:t>
              </a:r>
            </a:p>
            <a:p>
              <a:pPr algn="ctr"/>
              <a:r>
                <a:rPr lang="zh-CN" altLang="en-US" b="1" dirty="0"/>
                <a:t>基于遗传编程的超启发调度</a:t>
              </a:r>
              <a:endParaRPr lang="en-US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203274" y="1447143"/>
            <a:ext cx="2810049" cy="4207372"/>
            <a:chOff x="9203274" y="1935874"/>
            <a:chExt cx="2810049" cy="420737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03274" y="2095500"/>
              <a:ext cx="2810049" cy="4047746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9272752" y="1935874"/>
              <a:ext cx="2600325" cy="51899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State features</a:t>
              </a:r>
            </a:p>
            <a:p>
              <a:pPr algn="ctr"/>
              <a:r>
                <a:rPr lang="zh-CN" altLang="en-US" b="1" dirty="0"/>
                <a:t>状态列表</a:t>
              </a:r>
              <a:endParaRPr lang="en-US" b="1" dirty="0"/>
            </a:p>
          </p:txBody>
        </p:sp>
      </p:grpSp>
      <p:sp>
        <p:nvSpPr>
          <p:cNvPr id="18" name="文本框 8">
            <a:extLst>
              <a:ext uri="{FF2B5EF4-FFF2-40B4-BE49-F238E27FC236}">
                <a16:creationId xmlns:a16="http://schemas.microsoft.com/office/drawing/2014/main" id="{0C213F72-A78C-4C6C-AE4A-06F9265C8E21}"/>
              </a:ext>
            </a:extLst>
          </p:cNvPr>
          <p:cNvSpPr txBox="1"/>
          <p:nvPr/>
        </p:nvSpPr>
        <p:spPr>
          <a:xfrm>
            <a:off x="217070" y="6113095"/>
            <a:ext cx="1179625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X. Chen, R. Bai *, R. Qu, and H. Dong. 2022. Cooperative Double-Layer Genetic Programming Hyper-Heuristic for Online Container Terminal Truck Dispatching,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IEEE Transactions on Evolutionary Computation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in press..</a:t>
            </a:r>
          </a:p>
        </p:txBody>
      </p:sp>
    </p:spTree>
    <p:extLst>
      <p:ext uri="{BB962C8B-B14F-4D97-AF65-F5344CB8AC3E}">
        <p14:creationId xmlns:p14="http://schemas.microsoft.com/office/powerpoint/2010/main" val="25749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Reinforcement Learning Hyper-heuristics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AA3FBD-FF9B-BBC7-DEEC-768FB94C42DA}"/>
              </a:ext>
            </a:extLst>
          </p:cNvPr>
          <p:cNvGrpSpPr/>
          <p:nvPr/>
        </p:nvGrpSpPr>
        <p:grpSpPr>
          <a:xfrm>
            <a:off x="637982" y="1085850"/>
            <a:ext cx="7058218" cy="4845050"/>
            <a:chOff x="3151716" y="1119644"/>
            <a:chExt cx="6181803" cy="440326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1716" y="1616536"/>
              <a:ext cx="6181803" cy="390637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67940" y="1119644"/>
              <a:ext cx="3842657" cy="461665"/>
            </a:xfrm>
            <a:prstGeom prst="rect">
              <a:avLst/>
            </a:prstGeom>
            <a:solidFill>
              <a:srgbClr val="007CA7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DRL Hyper-heuristics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430" y="1553626"/>
            <a:ext cx="4100558" cy="375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Reinforcement Learning Hyper-heuristics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096000" y="1600205"/>
            <a:ext cx="5705428" cy="3784595"/>
            <a:chOff x="3347948" y="4112882"/>
            <a:chExt cx="5626087" cy="34370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2941" y="4112882"/>
              <a:ext cx="3051094" cy="249223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7948" y="4195469"/>
              <a:ext cx="2873485" cy="236744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712691" y="6884295"/>
              <a:ext cx="5017484" cy="665607"/>
            </a:xfrm>
            <a:prstGeom prst="rect">
              <a:avLst/>
            </a:prstGeom>
            <a:solidFill>
              <a:srgbClr val="007CA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Different equipment ratios</a:t>
              </a: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</a:rPr>
                <a:t>最佳设备配比曲线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1" y="1346200"/>
            <a:ext cx="6096000" cy="3848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521" y="5181605"/>
            <a:ext cx="5088242" cy="769441"/>
          </a:xfrm>
          <a:prstGeom prst="rect">
            <a:avLst/>
          </a:prstGeom>
          <a:solidFill>
            <a:srgbClr val="007C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 spectrogram of states over action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0C213F72-A78C-4C6C-AE4A-06F9265C8E21}"/>
              </a:ext>
            </a:extLst>
          </p:cNvPr>
          <p:cNvSpPr txBox="1"/>
          <p:nvPr/>
        </p:nvSpPr>
        <p:spPr>
          <a:xfrm>
            <a:off x="0" y="6113095"/>
            <a:ext cx="12192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Y. Zhang, R. Bai*, R. Qu, C. Tu, and J. Jin, 2022. A deep reinforcement learning based hyper-heuristic for combinatorial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optimisation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with uncertainties,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European Journal of Operational Research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vol. 300, no. 2, pp. 418-427. </a:t>
            </a:r>
          </a:p>
        </p:txBody>
      </p:sp>
    </p:spTree>
    <p:extLst>
      <p:ext uri="{BB962C8B-B14F-4D97-AF65-F5344CB8AC3E}">
        <p14:creationId xmlns:p14="http://schemas.microsoft.com/office/powerpoint/2010/main" val="366951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more recent research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28258" y="1067514"/>
            <a:ext cx="8982400" cy="5475287"/>
          </a:xfrm>
        </p:spPr>
        <p:txBody>
          <a:bodyPr/>
          <a:lstStyle/>
          <a:p>
            <a:r>
              <a:rPr lang="en-US" b="1" dirty="0"/>
              <a:t>Pattern based learning through dualism and pricing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Can consider both objective and constraints simultaneously.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1D bin packing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7073C-9583-CD9A-6648-4BF75D13A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47" y="2416113"/>
            <a:ext cx="5042488" cy="2283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816BB-EA5B-676E-8619-653974E3C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80" y="5064141"/>
            <a:ext cx="3321519" cy="165310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408F02E-4054-129F-E26D-AF77D9AEF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50" y="2606614"/>
            <a:ext cx="5790792" cy="30089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0492" y="4864488"/>
            <a:ext cx="109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Case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7392" y="4864488"/>
            <a:ext cx="109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Case 2</a:t>
            </a:r>
          </a:p>
        </p:txBody>
      </p:sp>
    </p:spTree>
    <p:extLst>
      <p:ext uri="{BB962C8B-B14F-4D97-AF65-F5344CB8AC3E}">
        <p14:creationId xmlns:p14="http://schemas.microsoft.com/office/powerpoint/2010/main" val="23751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3FC0E-756F-014D-9452-CC5E25B52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Conclusions</a:t>
            </a:r>
            <a:endParaRPr kumimoji="1"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BEF345A-FFD3-904D-975A-49F9975812B9}"/>
              </a:ext>
            </a:extLst>
          </p:cNvPr>
          <p:cNvSpPr/>
          <p:nvPr/>
        </p:nvSpPr>
        <p:spPr>
          <a:xfrm>
            <a:off x="1014320" y="1528364"/>
            <a:ext cx="935056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spcAft>
                <a:spcPts val="1800"/>
              </a:spcAft>
              <a:buFont typeface="Wingdings" panose="05000000000000000000" pitchFamily="2" charset="2"/>
              <a:buChar char="q"/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Many COPs have nice structures.</a:t>
            </a:r>
          </a:p>
          <a:p>
            <a:pPr marL="914400" lvl="1" indent="-45720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OR focuses on the exploitation of these structures (obj., constraints).  </a:t>
            </a:r>
          </a:p>
          <a:p>
            <a:pPr marL="914400" lvl="1" indent="-45720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The resulting solution may not be robust. </a:t>
            </a:r>
          </a:p>
          <a:p>
            <a:pPr marL="914400" lvl="1" indent="-45720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Computationally expensive if using robust optimization or stochastic programming</a:t>
            </a:r>
          </a:p>
          <a:p>
            <a:pPr marL="457200" indent="-45720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ML assisted model-driven methods for COPs can potentially balance the performance and robustness better. </a:t>
            </a:r>
          </a:p>
          <a:p>
            <a:pPr marL="457200" indent="-457200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Hyper-heuristics can improve the reusability of existing methods and also provides better interpretability. </a:t>
            </a:r>
          </a:p>
        </p:txBody>
      </p:sp>
    </p:spTree>
    <p:extLst>
      <p:ext uri="{BB962C8B-B14F-4D97-AF65-F5344CB8AC3E}">
        <p14:creationId xmlns:p14="http://schemas.microsoft.com/office/powerpoint/2010/main" val="212298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7">
        <p:fade/>
      </p:transition>
    </mc:Choice>
    <mc:Fallback xmlns="">
      <p:transition spd="med" advTm="145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461BD-0B10-6C42-BDE7-1D9296B0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机器学习与运筹优化结合的车辆调度问题 </a:t>
            </a:r>
            <a:br>
              <a:rPr lang="en-US" altLang="zh-CN" dirty="0"/>
            </a:br>
            <a:r>
              <a:rPr lang="en-CN" dirty="0"/>
              <a:t>Background and Motivation 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C854CE6-BA73-B741-B4DD-97FF588288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635" b="4532"/>
          <a:stretch/>
        </p:blipFill>
        <p:spPr>
          <a:xfrm>
            <a:off x="5294056" y="931495"/>
            <a:ext cx="3891507" cy="2733032"/>
          </a:xfrm>
          <a:prstGeom prst="rect">
            <a:avLst/>
          </a:prstGeom>
        </p:spPr>
      </p:pic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1DF4AB4-1DD9-EE4E-9D17-3267FBCBE5B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9" y="931495"/>
            <a:ext cx="3891507" cy="2970268"/>
          </a:xfr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A5E6B25-8DA6-D240-982C-556C86152A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4567731"/>
              </p:ext>
            </p:extLst>
          </p:nvPr>
        </p:nvGraphicFramePr>
        <p:xfrm>
          <a:off x="770068" y="4041765"/>
          <a:ext cx="4082847" cy="279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DFEE1395-31C8-584B-824F-19B924AEE158}"/>
              </a:ext>
            </a:extLst>
          </p:cNvPr>
          <p:cNvSpPr/>
          <p:nvPr/>
        </p:nvSpPr>
        <p:spPr>
          <a:xfrm>
            <a:off x="2093948" y="2416629"/>
            <a:ext cx="2758967" cy="685892"/>
          </a:xfrm>
          <a:prstGeom prst="wedgeRoundRectCallout">
            <a:avLst>
              <a:gd name="adj1" fmla="val -82773"/>
              <a:gd name="adj2" fmla="val -103331"/>
              <a:gd name="adj3" fmla="val 16667"/>
            </a:avLst>
          </a:prstGeom>
          <a:gradFill flip="none" rotWithShape="1">
            <a:gsLst>
              <a:gs pos="70000">
                <a:srgbClr val="00487E">
                  <a:lumMod val="85000"/>
                  <a:lumOff val="15000"/>
                </a:srgbClr>
              </a:gs>
              <a:gs pos="1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b="1" dirty="0">
                <a:solidFill>
                  <a:srgbClr val="FFFF00"/>
                </a:solidFill>
                <a:latin typeface="+mj-lt"/>
              </a:rPr>
              <a:t>28,900 publications</a:t>
            </a:r>
            <a:endParaRPr lang="en-CN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AA90BFF4-8C1F-484E-A924-B32994CDF98B}"/>
              </a:ext>
            </a:extLst>
          </p:cNvPr>
          <p:cNvSpPr/>
          <p:nvPr/>
        </p:nvSpPr>
        <p:spPr>
          <a:xfrm>
            <a:off x="6526957" y="2117829"/>
            <a:ext cx="2758967" cy="685892"/>
          </a:xfrm>
          <a:prstGeom prst="wedgeRoundRectCallout">
            <a:avLst>
              <a:gd name="adj1" fmla="val -48822"/>
              <a:gd name="adj2" fmla="val -139099"/>
              <a:gd name="adj3" fmla="val 16667"/>
            </a:avLst>
          </a:prstGeom>
          <a:gradFill flip="none" rotWithShape="1">
            <a:gsLst>
              <a:gs pos="70000">
                <a:srgbClr val="00487E">
                  <a:lumMod val="85000"/>
                  <a:lumOff val="15000"/>
                </a:srgbClr>
              </a:gs>
              <a:gs pos="1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sz="2000" b="1" dirty="0">
                <a:solidFill>
                  <a:srgbClr val="FFFF00"/>
                </a:solidFill>
                <a:latin typeface="+mj-lt"/>
              </a:rPr>
              <a:t>136,000 publications</a:t>
            </a:r>
            <a:endParaRPr lang="en-CN" sz="2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8E35A71-FD52-9043-9A01-F0B009B954CA}"/>
              </a:ext>
            </a:extLst>
          </p:cNvPr>
          <p:cNvSpPr txBox="1">
            <a:spLocks/>
          </p:cNvSpPr>
          <p:nvPr/>
        </p:nvSpPr>
        <p:spPr>
          <a:xfrm>
            <a:off x="5069055" y="3431835"/>
            <a:ext cx="6758877" cy="32144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13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9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9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9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9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N" sz="2000" dirty="0"/>
              <a:t>a hugely popular topic but … </a:t>
            </a:r>
            <a:endParaRPr lang="en-CN" dirty="0"/>
          </a:p>
          <a:p>
            <a:pPr lvl="1"/>
            <a:r>
              <a:rPr lang="en-CN" sz="1600" dirty="0"/>
              <a:t>limited pratical applications</a:t>
            </a:r>
          </a:p>
          <a:p>
            <a:pPr lvl="1"/>
            <a:r>
              <a:rPr lang="en-CN" sz="1600" dirty="0"/>
              <a:t>mostly focusing on analytical results.</a:t>
            </a:r>
          </a:p>
          <a:p>
            <a:pPr lvl="1"/>
            <a:r>
              <a:rPr lang="en-CN" sz="1600" dirty="0"/>
              <a:t>complex mathematical models for uncertainty handling</a:t>
            </a:r>
          </a:p>
          <a:p>
            <a:pPr lvl="1"/>
            <a:r>
              <a:rPr lang="en-CN" sz="1600" dirty="0"/>
              <a:t>unrealistic computational time</a:t>
            </a:r>
          </a:p>
          <a:p>
            <a:r>
              <a:rPr lang="en-CN" sz="2000" dirty="0"/>
              <a:t>An emerging VRP research directions</a:t>
            </a:r>
          </a:p>
          <a:p>
            <a:pPr lvl="1"/>
            <a:r>
              <a:rPr lang="en-US" sz="1600" dirty="0"/>
              <a:t>Analytical Methods  + Machine learning (ML)</a:t>
            </a:r>
          </a:p>
          <a:p>
            <a:pPr lvl="1"/>
            <a:r>
              <a:rPr lang="en-US" sz="1600" dirty="0"/>
              <a:t>Two different (often isolated) communities: Operations Research    vs    Computer Science/AI</a:t>
            </a:r>
            <a:endParaRPr lang="en-US" dirty="0"/>
          </a:p>
          <a:p>
            <a:endParaRPr lang="en-C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16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8"/>
    </mc:Choice>
    <mc:Fallback xmlns="">
      <p:transition spd="slow" advTm="12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9DDF4F7-0D9D-9E4F-9A58-C11D0228AC81}"/>
              </a:ext>
            </a:extLst>
          </p:cNvPr>
          <p:cNvSpPr txBox="1">
            <a:spLocks/>
          </p:cNvSpPr>
          <p:nvPr/>
        </p:nvSpPr>
        <p:spPr>
          <a:xfrm>
            <a:off x="3343068" y="4565869"/>
            <a:ext cx="5988463" cy="114210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4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谢谢！</a:t>
            </a:r>
            <a:endParaRPr lang="en-US" sz="4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89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1">
        <p:fade/>
      </p:transition>
    </mc:Choice>
    <mc:Fallback xmlns="">
      <p:transition spd="med" advTm="81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>
            <a:extLst>
              <a:ext uri="{FF2B5EF4-FFF2-40B4-BE49-F238E27FC236}">
                <a16:creationId xmlns:a16="http://schemas.microsoft.com/office/drawing/2014/main" id="{FC662463-F497-A542-B9F3-531BCA2B2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ja-JP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组合优化问题 </a:t>
            </a:r>
            <a:r>
              <a:rPr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 Challenges</a:t>
            </a:r>
            <a:br>
              <a:rPr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ja-JP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Combinatorial Optimization Problems (COP)</a:t>
            </a:r>
            <a:endParaRPr lang="en-GB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3432A-F98B-E445-BD58-9FD8164BAA1A}"/>
              </a:ext>
            </a:extLst>
          </p:cNvPr>
          <p:cNvSpPr txBox="1"/>
          <p:nvPr/>
        </p:nvSpPr>
        <p:spPr>
          <a:xfrm>
            <a:off x="987532" y="1059323"/>
            <a:ext cx="10544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/>
              </a:rPr>
              <a:t>COP</a:t>
            </a:r>
            <a:r>
              <a:rPr lang="zh-CN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/>
              </a:rPr>
              <a:t>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/>
              </a:rPr>
              <a:t>is the problem of finding the optimal assignments, sequencing, grouping, scheduling of </a:t>
            </a:r>
            <a:r>
              <a:rPr lang="en-US" altLang="zh-CN" sz="20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/>
              </a:rPr>
              <a:t>discrete events 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/>
              </a:rPr>
              <a:t>under various conditions/</a:t>
            </a:r>
            <a:r>
              <a:rPr lang="en-US" altLang="zh-CN" sz="2000" b="1" dirty="0">
                <a:solidFill>
                  <a:srgbClr val="043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/>
              </a:rPr>
              <a:t>constraints</a:t>
            </a:r>
            <a:r>
              <a:rPr lang="en-US" altLang="zh-CN" sz="2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/>
              </a:rPr>
              <a:t>. 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  <a:cs typeface="Open Sans Extrabold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84AB40-F7DF-9B45-841C-A12685725E68}"/>
              </a:ext>
            </a:extLst>
          </p:cNvPr>
          <p:cNvSpPr/>
          <p:nvPr/>
        </p:nvSpPr>
        <p:spPr>
          <a:xfrm>
            <a:off x="1787235" y="4178892"/>
            <a:ext cx="8729375" cy="23826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anchor="t" anchorCtr="0"/>
          <a:lstStyle>
            <a:lvl1pPr defTabSz="4572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Aft>
                <a:spcPts val="0"/>
              </a:spcAft>
              <a:defRPr/>
            </a:pPr>
            <a:endParaRPr lang="en-US" altLang="ja-JP" sz="2000" b="1" dirty="0">
              <a:solidFill>
                <a:srgbClr val="0432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 Extrabold" panose="020B0906030804020204" pitchFamily="34" charset="0"/>
            </a:endParaRPr>
          </a:p>
          <a:p>
            <a:pPr>
              <a:spcAft>
                <a:spcPts val="0"/>
              </a:spcAft>
              <a:defRPr/>
            </a:pPr>
            <a:endParaRPr lang="en-US" altLang="ja-JP" sz="2000" b="1" dirty="0">
              <a:solidFill>
                <a:srgbClr val="0432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 Extrabold" panose="020B0906030804020204" pitchFamily="34" charset="0"/>
            </a:endParaRPr>
          </a:p>
          <a:p>
            <a:pPr>
              <a:spcAft>
                <a:spcPts val="0"/>
              </a:spcAft>
              <a:defRPr/>
            </a:pPr>
            <a:endParaRPr lang="en-US" altLang="ja-JP" sz="2000" b="1" dirty="0">
              <a:solidFill>
                <a:srgbClr val="0432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 Extrabold" panose="020B0906030804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2534A3F-5127-6D4F-BD0D-BE914D519B16}"/>
              </a:ext>
            </a:extLst>
          </p:cNvPr>
          <p:cNvSpPr/>
          <p:nvPr/>
        </p:nvSpPr>
        <p:spPr>
          <a:xfrm>
            <a:off x="1787236" y="1896327"/>
            <a:ext cx="8729375" cy="13071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anchor="t" anchorCtr="0"/>
          <a:lstStyle>
            <a:lvl1pPr defTabSz="4572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Aft>
                <a:spcPts val="0"/>
              </a:spcAft>
              <a:defRPr/>
            </a:pPr>
            <a:endParaRPr lang="en-US" altLang="ja-JP" sz="2800" dirty="0">
              <a:solidFill>
                <a:srgbClr val="0432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Ø"/>
              <a:defRPr/>
            </a:pPr>
            <a:endParaRPr lang="en-US" altLang="ja-JP" sz="1600" b="1" dirty="0">
              <a:latin typeface="Microsoft YaHei" panose="020B0503020204020204" pitchFamily="34" charset="-122"/>
              <a:ea typeface="Microsoft YaHei" panose="020B0503020204020204" pitchFamily="34" charset="-122"/>
              <a:cs typeface="Open Sans Extrabold" panose="020B0906030804020204" pitchFamily="34" charset="0"/>
            </a:endParaRPr>
          </a:p>
          <a:p>
            <a:pPr marL="342900" indent="-342900">
              <a:spcAft>
                <a:spcPts val="1800"/>
              </a:spcAft>
              <a:buFont typeface="Wingdings" pitchFamily="2" charset="2"/>
              <a:buChar char="Ø"/>
              <a:defRPr/>
            </a:pPr>
            <a:endParaRPr lang="en-US" altLang="ja-JP" sz="1600" b="1" dirty="0">
              <a:latin typeface="Microsoft YaHei" panose="020B0503020204020204" pitchFamily="34" charset="-122"/>
              <a:ea typeface="Microsoft YaHei" panose="020B0503020204020204" pitchFamily="34" charset="-122"/>
              <a:cs typeface="Open Sans Extrabold" panose="020B090603080402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en-US" altLang="ja-JP" sz="1600" b="1" dirty="0">
              <a:latin typeface="Microsoft YaHei" panose="020B0503020204020204" pitchFamily="34" charset="-122"/>
              <a:ea typeface="Microsoft YaHei" panose="020B0503020204020204" pitchFamily="34" charset="-122"/>
              <a:cs typeface="Open Sans Extrabold" panose="020B0906030804020204" pitchFamily="34" charset="0"/>
            </a:endParaRPr>
          </a:p>
          <a:p>
            <a:pPr marL="403225">
              <a:spcAft>
                <a:spcPts val="600"/>
              </a:spcAft>
              <a:defRPr/>
            </a:pPr>
            <a:r>
              <a:rPr lang="en-US" altLang="ja-JP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 panose="020B0906030804020204" pitchFamily="34" charset="0"/>
              </a:rPr>
              <a:t>	</a:t>
            </a:r>
            <a:endParaRPr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  <a:cs typeface="Open Sans Extrabold" panose="020B0906030804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93E585A-2072-F241-8E01-468E8C7D7A4B}"/>
              </a:ext>
            </a:extLst>
          </p:cNvPr>
          <p:cNvGrpSpPr/>
          <p:nvPr/>
        </p:nvGrpSpPr>
        <p:grpSpPr>
          <a:xfrm>
            <a:off x="4644153" y="1983551"/>
            <a:ext cx="2005861" cy="1107718"/>
            <a:chOff x="3031510" y="2644071"/>
            <a:chExt cx="2812287" cy="1780584"/>
          </a:xfrm>
          <a:noFill/>
        </p:grpSpPr>
        <p:pic>
          <p:nvPicPr>
            <p:cNvPr id="68" name="Picture 4">
              <a:extLst>
                <a:ext uri="{FF2B5EF4-FFF2-40B4-BE49-F238E27FC236}">
                  <a16:creationId xmlns:a16="http://schemas.microsoft.com/office/drawing/2014/main" id="{8E4A5712-7907-5145-B9CB-F139F33DE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27" y="3009900"/>
              <a:ext cx="2070648" cy="1414755"/>
            </a:xfrm>
            <a:prstGeom prst="rect">
              <a:avLst/>
            </a:prstGeom>
            <a:grpFill/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6A72E06-D865-7844-BFFD-8C0AEF03240E}"/>
                </a:ext>
              </a:extLst>
            </p:cNvPr>
            <p:cNvSpPr/>
            <p:nvPr/>
          </p:nvSpPr>
          <p:spPr bwMode="auto">
            <a:xfrm>
              <a:off x="3031510" y="2644071"/>
              <a:ext cx="2812287" cy="3658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GB" altLang="ja-JP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Timetabling</a:t>
              </a:r>
              <a:endParaRPr 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F947F17-B7EC-BE4A-B215-455E5B403238}"/>
              </a:ext>
            </a:extLst>
          </p:cNvPr>
          <p:cNvGrpSpPr/>
          <p:nvPr/>
        </p:nvGrpSpPr>
        <p:grpSpPr>
          <a:xfrm>
            <a:off x="7707849" y="1972637"/>
            <a:ext cx="2099618" cy="1125393"/>
            <a:chOff x="5626751" y="2355706"/>
            <a:chExt cx="3244357" cy="2198651"/>
          </a:xfrm>
          <a:noFill/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FE438AD-3B3B-5848-BAC8-491E5FD8BC32}"/>
                </a:ext>
              </a:extLst>
            </p:cNvPr>
            <p:cNvSpPr/>
            <p:nvPr/>
          </p:nvSpPr>
          <p:spPr bwMode="auto">
            <a:xfrm>
              <a:off x="5626751" y="2355706"/>
              <a:ext cx="3244357" cy="543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GB" altLang="ja-JP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Scheduling</a:t>
              </a:r>
              <a:endParaRPr 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FA657AA-7DBB-0248-A789-EB4622A85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5756" y="2917163"/>
              <a:ext cx="2495723" cy="1637194"/>
            </a:xfrm>
            <a:prstGeom prst="rect">
              <a:avLst/>
            </a:prstGeom>
            <a:grpFill/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DA900F1-49A6-A04B-B829-C8AE401A6E43}"/>
              </a:ext>
            </a:extLst>
          </p:cNvPr>
          <p:cNvGrpSpPr/>
          <p:nvPr/>
        </p:nvGrpSpPr>
        <p:grpSpPr>
          <a:xfrm>
            <a:off x="2001918" y="4207736"/>
            <a:ext cx="1894365" cy="2104406"/>
            <a:chOff x="1247659" y="3565390"/>
            <a:chExt cx="1686863" cy="2438366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F167712-B76A-A04F-BAA6-6DCBCFD97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9783" y="3903822"/>
              <a:ext cx="1460211" cy="11584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543C117-75DC-454B-8FAD-CA3296C2BD06}"/>
                </a:ext>
              </a:extLst>
            </p:cNvPr>
            <p:cNvSpPr txBox="1"/>
            <p:nvPr/>
          </p:nvSpPr>
          <p:spPr>
            <a:xfrm>
              <a:off x="1247659" y="5040883"/>
              <a:ext cx="1686863" cy="962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ja-JP" sz="16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Open Sans Extrabold" panose="020B0906030804020204" pitchFamily="34" charset="0"/>
                </a:rPr>
                <a:t>Neglect uncertainty of data source</a:t>
              </a:r>
              <a:endParaRPr lang="en-US" altLang="ja-JP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 panose="020B0906030804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3B70A22-247A-1E42-8245-C204182D9498}"/>
                </a:ext>
              </a:extLst>
            </p:cNvPr>
            <p:cNvSpPr txBox="1"/>
            <p:nvPr/>
          </p:nvSpPr>
          <p:spPr>
            <a:xfrm>
              <a:off x="1342704" y="3565390"/>
              <a:ext cx="1226593" cy="427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Data</a:t>
              </a:r>
              <a:endParaRPr lang="en-US" b="1" dirty="0" err="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66E632A-1F7F-D34A-9037-568FA9CBD76E}"/>
              </a:ext>
            </a:extLst>
          </p:cNvPr>
          <p:cNvGrpSpPr/>
          <p:nvPr/>
        </p:nvGrpSpPr>
        <p:grpSpPr>
          <a:xfrm>
            <a:off x="7494080" y="4178892"/>
            <a:ext cx="3022530" cy="2192994"/>
            <a:chOff x="6106079" y="3481668"/>
            <a:chExt cx="2691454" cy="2541013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C4B0D10-314F-864B-9843-8D52C12A3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7862" y="3880976"/>
              <a:ext cx="1668577" cy="112173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0CBBF68-EEDF-3444-9394-DC52F64392E6}"/>
                </a:ext>
              </a:extLst>
            </p:cNvPr>
            <p:cNvSpPr/>
            <p:nvPr/>
          </p:nvSpPr>
          <p:spPr>
            <a:xfrm>
              <a:off x="6106079" y="4881499"/>
              <a:ext cx="2691454" cy="1141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57188" indent="-3111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altLang="ja-JP" sz="16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Open Sans Extrabold" panose="020B0906030804020204" pitchFamily="34" charset="0"/>
                </a:rPr>
                <a:t>Poor Interpretability</a:t>
              </a:r>
              <a:endPara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 panose="020B0906030804020204" pitchFamily="34" charset="0"/>
              </a:endParaRPr>
            </a:p>
            <a:p>
              <a:pPr marL="357188" indent="-3111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altLang="ja-JP" sz="16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Open Sans Extrabold" panose="020B0906030804020204" pitchFamily="34" charset="0"/>
                </a:rPr>
                <a:t>Poor reusability</a:t>
              </a:r>
              <a:endPara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 panose="020B0906030804020204" pitchFamily="34" charset="0"/>
              </a:endParaRPr>
            </a:p>
            <a:p>
              <a:pPr marL="357188" indent="-3111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Open Sans Extrabold" panose="020B0906030804020204" pitchFamily="34" charset="0"/>
                </a:rPr>
                <a:t>Low data efficiency</a:t>
              </a:r>
              <a:endPara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54CA90A-91F5-584C-810C-9EF1842D1EB5}"/>
                </a:ext>
              </a:extLst>
            </p:cNvPr>
            <p:cNvSpPr/>
            <p:nvPr/>
          </p:nvSpPr>
          <p:spPr>
            <a:xfrm>
              <a:off x="6553438" y="3481668"/>
              <a:ext cx="909730" cy="427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800"/>
                </a:spcAft>
                <a:defRPr/>
              </a:pPr>
              <a:r>
                <a:rPr lang="en-GB" altLang="zh-CN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DNN</a:t>
              </a:r>
              <a:endPara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900951-D632-8449-9A3A-BFA9321025D8}"/>
              </a:ext>
            </a:extLst>
          </p:cNvPr>
          <p:cNvGrpSpPr/>
          <p:nvPr/>
        </p:nvGrpSpPr>
        <p:grpSpPr>
          <a:xfrm>
            <a:off x="4254802" y="4207737"/>
            <a:ext cx="3029147" cy="2215572"/>
            <a:chOff x="3262496" y="3527776"/>
            <a:chExt cx="2697347" cy="2567170"/>
          </a:xfrm>
        </p:grpSpPr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5D687E64-35CF-4C4E-BC6D-5D3D5A6BF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198" y="3830668"/>
              <a:ext cx="1668576" cy="112254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68214CC-A6E2-7B4C-AAF8-11A9CA61EA4C}"/>
                </a:ext>
              </a:extLst>
            </p:cNvPr>
            <p:cNvSpPr/>
            <p:nvPr/>
          </p:nvSpPr>
          <p:spPr>
            <a:xfrm>
              <a:off x="3442349" y="4953764"/>
              <a:ext cx="2517494" cy="1141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altLang="ja-JP" sz="16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Open Sans Extrabold" panose="020B0906030804020204" pitchFamily="34" charset="0"/>
                </a:rPr>
                <a:t>Model not flexible</a:t>
              </a:r>
              <a:endParaRPr lang="en-US" altLang="ja-JP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 panose="020B0906030804020204" pitchFamily="34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Open Sans Extrabold" panose="020B0906030804020204" pitchFamily="34" charset="0"/>
                </a:rPr>
                <a:t>computation time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altLang="zh-CN" sz="16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Open Sans Extrabold" panose="020B0906030804020204" pitchFamily="34" charset="0"/>
                </a:rPr>
                <a:t>Robustness</a:t>
              </a:r>
              <a:endPara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 panose="020B0906030804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D8A1B78-66C6-3042-ACF1-02420557FF74}"/>
                </a:ext>
              </a:extLst>
            </p:cNvPr>
            <p:cNvSpPr/>
            <p:nvPr/>
          </p:nvSpPr>
          <p:spPr>
            <a:xfrm>
              <a:off x="3262496" y="3527776"/>
              <a:ext cx="2344835" cy="427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  <a:defRPr/>
              </a:pPr>
              <a:r>
                <a:rPr lang="en-GB" altLang="ja-JP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Open Sans Extrabold" panose="020B0906030804020204" pitchFamily="34" charset="0"/>
                </a:rPr>
                <a:t>OR, CI </a:t>
              </a:r>
              <a:endParaRPr lang="en-US" altLang="ja-JP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 panose="020B0906030804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D5565F91-878B-1D4C-85B3-2C5369558C65}"/>
                    </a:ext>
                  </a:extLst>
                </p:cNvPr>
                <p:cNvSpPr/>
                <p:nvPr/>
              </p:nvSpPr>
              <p:spPr>
                <a:xfrm>
                  <a:off x="4156993" y="3981626"/>
                  <a:ext cx="572985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imSun" panose="02010600030101010101" pitchFamily="2" charset="-122"/>
                            <a:cs typeface="Open Sans Extrabold" panose="020B0906030804020204" pitchFamily="34" charset="0"/>
                          </a:rPr>
                          <m:t>∑</m:t>
                        </m:r>
                      </m:oMath>
                    </m:oMathPara>
                  </a14:m>
                  <a:endParaRPr lang="en-US" sz="4000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4C60F21-9C87-2242-8E39-58EE633086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6993" y="3981626"/>
                  <a:ext cx="572985" cy="707886"/>
                </a:xfrm>
                <a:prstGeom prst="rect">
                  <a:avLst/>
                </a:prstGeom>
                <a:blipFill>
                  <a:blip r:embed="rId8"/>
                  <a:stretch>
                    <a:fillRect l="-19565" r="-21739" b="-232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B4D88DA-0245-7A4C-B5D6-61FCFC3ABC76}"/>
              </a:ext>
            </a:extLst>
          </p:cNvPr>
          <p:cNvGrpSpPr/>
          <p:nvPr/>
        </p:nvGrpSpPr>
        <p:grpSpPr>
          <a:xfrm>
            <a:off x="1787236" y="3318895"/>
            <a:ext cx="8729376" cy="767987"/>
            <a:chOff x="1058575" y="3055530"/>
            <a:chExt cx="7773192" cy="88986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E9F040E-4318-9C4B-BA48-9B3EF567E0B6}"/>
                </a:ext>
              </a:extLst>
            </p:cNvPr>
            <p:cNvSpPr/>
            <p:nvPr/>
          </p:nvSpPr>
          <p:spPr>
            <a:xfrm>
              <a:off x="1058575" y="3055530"/>
              <a:ext cx="7773192" cy="8898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anchor="t" anchorCtr="0"/>
            <a:lstStyle>
              <a:lvl1pPr defTabSz="4572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>
                <a:spcAft>
                  <a:spcPts val="0"/>
                </a:spcAft>
                <a:defRPr/>
              </a:pPr>
              <a:endPara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spcAft>
                  <a:spcPts val="1800"/>
                </a:spcAft>
                <a:defRPr/>
              </a:pPr>
              <a:endParaRPr lang="en-US" altLang="ja-JP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 panose="020B0906030804020204" pitchFamily="34" charset="0"/>
              </a:endParaRPr>
            </a:p>
            <a:p>
              <a:pPr marL="342900" indent="-342900">
                <a:spcAft>
                  <a:spcPts val="1800"/>
                </a:spcAft>
                <a:buFont typeface="Wingdings" pitchFamily="2" charset="2"/>
                <a:buChar char="Ø"/>
                <a:defRPr/>
              </a:pPr>
              <a:endParaRPr lang="en-US" altLang="ja-JP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 panose="020B0906030804020204" pitchFamily="34" charset="0"/>
              </a:endParaRPr>
            </a:p>
            <a:p>
              <a:pPr>
                <a:spcAft>
                  <a:spcPts val="600"/>
                </a:spcAft>
                <a:defRPr/>
              </a:pPr>
              <a:endParaRPr lang="en-US" altLang="ja-JP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 panose="020B0906030804020204" pitchFamily="34" charset="0"/>
              </a:endParaRPr>
            </a:p>
            <a:p>
              <a:pPr marL="403225">
                <a:spcAft>
                  <a:spcPts val="600"/>
                </a:spcAft>
                <a:defRPr/>
              </a:pPr>
              <a:r>
                <a:rPr lang="en-US" altLang="ja-JP" sz="16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Open Sans Extrabold" panose="020B0906030804020204" pitchFamily="34" charset="0"/>
                </a:rPr>
                <a:t>	</a:t>
              </a:r>
              <a:endParaRPr lang="en-US" altLang="zh-CN" sz="16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Open Sans Extrabold" panose="020B0906030804020204" pitchFamily="34" charset="0"/>
              </a:endParaRPr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B4CC187-8C6A-3647-AB6E-D2EB2F44E40C}"/>
                </a:ext>
              </a:extLst>
            </p:cNvPr>
            <p:cNvSpPr/>
            <p:nvPr/>
          </p:nvSpPr>
          <p:spPr>
            <a:xfrm>
              <a:off x="1344322" y="3188042"/>
              <a:ext cx="1591818" cy="5415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Large scale</a:t>
              </a:r>
              <a:endPara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-US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NP-Hard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3098D081-D572-CC49-955F-0F9AF547C356}"/>
                </a:ext>
              </a:extLst>
            </p:cNvPr>
            <p:cNvSpPr/>
            <p:nvPr/>
          </p:nvSpPr>
          <p:spPr>
            <a:xfrm>
              <a:off x="3101105" y="3203754"/>
              <a:ext cx="1591818" cy="5415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Constraints</a:t>
              </a:r>
              <a:endParaRPr 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EF010225-E3E9-BC47-8915-8C6D5686E022}"/>
                </a:ext>
              </a:extLst>
            </p:cNvPr>
            <p:cNvSpPr/>
            <p:nvPr/>
          </p:nvSpPr>
          <p:spPr>
            <a:xfrm>
              <a:off x="4602997" y="3232172"/>
              <a:ext cx="1591818" cy="5415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MOO</a:t>
              </a:r>
              <a:endParaRPr lang="en-US" altLang="zh-CN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en-GB" altLang="zh-CN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Non-linear</a:t>
              </a:r>
              <a:endParaRPr 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44F87D6D-9FEB-3244-8584-B56E2EDA2C73}"/>
                </a:ext>
              </a:extLst>
            </p:cNvPr>
            <p:cNvSpPr/>
            <p:nvPr/>
          </p:nvSpPr>
          <p:spPr>
            <a:xfrm>
              <a:off x="6330666" y="3232172"/>
              <a:ext cx="1591818" cy="5415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Uncertainty</a:t>
              </a:r>
              <a:endParaRPr lang="en-US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E8ABFE5-FB42-2B44-BC5C-236875181319}"/>
              </a:ext>
            </a:extLst>
          </p:cNvPr>
          <p:cNvGrpSpPr/>
          <p:nvPr/>
        </p:nvGrpSpPr>
        <p:grpSpPr>
          <a:xfrm>
            <a:off x="2199137" y="1972637"/>
            <a:ext cx="1699676" cy="1159586"/>
            <a:chOff x="1424799" y="1720495"/>
            <a:chExt cx="1513499" cy="134360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3B3D465-C218-874F-9CB0-7D472383C8DF}"/>
                </a:ext>
              </a:extLst>
            </p:cNvPr>
            <p:cNvSpPr/>
            <p:nvPr/>
          </p:nvSpPr>
          <p:spPr bwMode="auto">
            <a:xfrm>
              <a:off x="1477795" y="1720495"/>
              <a:ext cx="1315115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altLang="zh-CN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VRP</a:t>
              </a:r>
              <a:endParaRPr lang="en-US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E855D32-3877-8349-9C65-27FC3FFB1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24799" y="2056125"/>
              <a:ext cx="1513499" cy="1007978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011007" y="1896327"/>
            <a:ext cx="776228" cy="466517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B7435B-856A-1540-80F8-41097C637399}"/>
              </a:ext>
            </a:extLst>
          </p:cNvPr>
          <p:cNvSpPr txBox="1"/>
          <p:nvPr/>
        </p:nvSpPr>
        <p:spPr>
          <a:xfrm>
            <a:off x="1053364" y="1983551"/>
            <a:ext cx="677108" cy="119494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Example  Problems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ED6894-A5DF-384C-9F2A-6FFD1F9CE853}"/>
              </a:ext>
            </a:extLst>
          </p:cNvPr>
          <p:cNvSpPr txBox="1"/>
          <p:nvPr/>
        </p:nvSpPr>
        <p:spPr>
          <a:xfrm>
            <a:off x="1053364" y="3444172"/>
            <a:ext cx="677108" cy="7239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Challenges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95C9F3-0EC8-A14C-A881-0A80F65C0310}"/>
              </a:ext>
            </a:extLst>
          </p:cNvPr>
          <p:cNvSpPr txBox="1"/>
          <p:nvPr/>
        </p:nvSpPr>
        <p:spPr>
          <a:xfrm>
            <a:off x="1053364" y="4218651"/>
            <a:ext cx="677108" cy="21044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Drawbacks of the current methods</a:t>
            </a:r>
          </a:p>
        </p:txBody>
      </p:sp>
    </p:spTree>
    <p:extLst>
      <p:ext uri="{BB962C8B-B14F-4D97-AF65-F5344CB8AC3E}">
        <p14:creationId xmlns:p14="http://schemas.microsoft.com/office/powerpoint/2010/main" val="39741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3CD00-467D-3647-A5D2-7D2C4ABB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ML Guided </a:t>
            </a:r>
            <a:r>
              <a:rPr lang="en-US" dirty="0"/>
              <a:t>COP with Uncertainties</a:t>
            </a:r>
            <a:endParaRPr lang="en-CN" dirty="0"/>
          </a:p>
        </p:txBody>
      </p:sp>
      <p:sp>
        <p:nvSpPr>
          <p:cNvPr id="5" name="Rectangle 4"/>
          <p:cNvSpPr/>
          <p:nvPr/>
        </p:nvSpPr>
        <p:spPr>
          <a:xfrm>
            <a:off x="261867" y="6457890"/>
            <a:ext cx="1121061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Ruibin Bai, Xinan Chen, </a:t>
            </a:r>
            <a:r>
              <a:rPr lang="en-US" sz="1000" dirty="0" err="1">
                <a:solidFill>
                  <a:srgbClr val="11111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Zhi-long</a:t>
            </a:r>
            <a:r>
              <a:rPr lang="en-US" sz="1000" dirty="0">
                <a:solidFill>
                  <a:srgbClr val="11111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Chen, et al. 2021. Analytics and Machine Learning in Vehicle Routing Research. International Journal of Production Research. </a:t>
            </a:r>
            <a:r>
              <a:rPr lang="en-US" sz="10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https://arxiv.org/abs/2102.10012v1</a:t>
            </a:r>
            <a:r>
              <a:rPr lang="en-US" sz="1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A45600-A945-315C-1624-74BE0649976A}"/>
              </a:ext>
            </a:extLst>
          </p:cNvPr>
          <p:cNvSpPr txBox="1"/>
          <p:nvPr/>
        </p:nvSpPr>
        <p:spPr>
          <a:xfrm flipH="1">
            <a:off x="296822" y="1247301"/>
            <a:ext cx="5161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Offline solution+ sliding time window</a:t>
            </a:r>
            <a:endParaRPr lang="en-CN" sz="18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058CBE-FD33-42C1-38EE-9BA1228459A6}"/>
              </a:ext>
            </a:extLst>
          </p:cNvPr>
          <p:cNvGrpSpPr/>
          <p:nvPr/>
        </p:nvGrpSpPr>
        <p:grpSpPr>
          <a:xfrm>
            <a:off x="296822" y="1810740"/>
            <a:ext cx="5257425" cy="3799959"/>
            <a:chOff x="296821" y="1810741"/>
            <a:chExt cx="5645495" cy="3926986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91E8270-9B19-53B1-5024-1318664FFF29}"/>
                </a:ext>
              </a:extLst>
            </p:cNvPr>
            <p:cNvSpPr/>
            <p:nvPr/>
          </p:nvSpPr>
          <p:spPr>
            <a:xfrm>
              <a:off x="3068339" y="1855057"/>
              <a:ext cx="2873977" cy="3882670"/>
            </a:xfrm>
            <a:prstGeom prst="roundRect">
              <a:avLst>
                <a:gd name="adj" fmla="val 6863"/>
              </a:avLst>
            </a:prstGeom>
            <a:solidFill>
              <a:schemeClr val="accent6">
                <a:lumMod val="75000"/>
                <a:alpha val="19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altLang="zh-CN" sz="2400" b="1" dirty="0">
                  <a:solidFill>
                    <a:srgbClr val="C0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Execution</a:t>
              </a:r>
              <a:endParaRPr lang="en-CN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053B5AA4-0A70-FF98-5077-79E76E9B4F93}"/>
                </a:ext>
              </a:extLst>
            </p:cNvPr>
            <p:cNvSpPr/>
            <p:nvPr/>
          </p:nvSpPr>
          <p:spPr>
            <a:xfrm>
              <a:off x="296821" y="1810741"/>
              <a:ext cx="2668300" cy="3926986"/>
            </a:xfrm>
            <a:prstGeom prst="roundRect">
              <a:avLst>
                <a:gd name="adj" fmla="val 6863"/>
              </a:avLst>
            </a:prstGeom>
            <a:solidFill>
              <a:schemeClr val="accent1">
                <a:lumMod val="20000"/>
                <a:lumOff val="80000"/>
                <a:alpha val="32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N" sz="20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Offline Problem Solving</a:t>
              </a:r>
              <a:endParaRPr lang="en-CN" sz="20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06BB4F0D-D1B0-162A-C93C-D8768EF6094F}"/>
                </a:ext>
              </a:extLst>
            </p:cNvPr>
            <p:cNvSpPr/>
            <p:nvPr/>
          </p:nvSpPr>
          <p:spPr>
            <a:xfrm>
              <a:off x="507156" y="4754061"/>
              <a:ext cx="1370162" cy="7307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altLang="zh-CN" sz="1400" b="1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Optimization </a:t>
              </a:r>
              <a:endParaRPr lang="en-CN" sz="20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D4A8CF1-028F-5E4B-AF27-D60605AFE36F}"/>
                </a:ext>
              </a:extLst>
            </p:cNvPr>
            <p:cNvCxnSpPr/>
            <p:nvPr/>
          </p:nvCxnSpPr>
          <p:spPr>
            <a:xfrm>
              <a:off x="1194593" y="3013412"/>
              <a:ext cx="0" cy="5200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EE2662E-E3D2-4C06-6637-2D7DF75BBD1B}"/>
                </a:ext>
              </a:extLst>
            </p:cNvPr>
            <p:cNvCxnSpPr/>
            <p:nvPr/>
          </p:nvCxnSpPr>
          <p:spPr>
            <a:xfrm>
              <a:off x="1217216" y="4244603"/>
              <a:ext cx="0" cy="5200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24393A39-602A-E9C7-1022-C8EE212F3045}"/>
                </a:ext>
              </a:extLst>
            </p:cNvPr>
            <p:cNvSpPr/>
            <p:nvPr/>
          </p:nvSpPr>
          <p:spPr>
            <a:xfrm>
              <a:off x="3073495" y="3682378"/>
              <a:ext cx="1042380" cy="8172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altLang="zh-CN" sz="1400" b="1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Execution</a:t>
              </a:r>
              <a:endParaRPr lang="en-CN" sz="14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AB40661C-153A-F131-6BD5-DD8626FE9660}"/>
                </a:ext>
              </a:extLst>
            </p:cNvPr>
            <p:cNvSpPr/>
            <p:nvPr/>
          </p:nvSpPr>
          <p:spPr>
            <a:xfrm>
              <a:off x="4796720" y="3654048"/>
              <a:ext cx="1042378" cy="8172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altLang="zh-CN" sz="1400" b="1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Resolving</a:t>
              </a:r>
              <a:endParaRPr lang="en-CN" sz="14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E4A3CA6D-D01D-04AF-2CEC-267CF305B392}"/>
                </a:ext>
              </a:extLst>
            </p:cNvPr>
            <p:cNvSpPr/>
            <p:nvPr/>
          </p:nvSpPr>
          <p:spPr>
            <a:xfrm>
              <a:off x="3491587" y="2511299"/>
              <a:ext cx="2065551" cy="79962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N" sz="1400" b="1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Uncertainties realisation &amp; Mornitoring</a:t>
              </a:r>
            </a:p>
          </p:txBody>
        </p:sp>
        <p:cxnSp>
          <p:nvCxnSpPr>
            <p:cNvPr id="47" name="Elbow Connector 46">
              <a:extLst>
                <a:ext uri="{FF2B5EF4-FFF2-40B4-BE49-F238E27FC236}">
                  <a16:creationId xmlns:a16="http://schemas.microsoft.com/office/drawing/2014/main" id="{EBB96C24-C755-4D44-35EA-C2BE332F8491}"/>
                </a:ext>
              </a:extLst>
            </p:cNvPr>
            <p:cNvCxnSpPr>
              <a:cxnSpLocks/>
              <a:stCxn id="38" idx="3"/>
              <a:endCxn id="44" idx="1"/>
            </p:cNvCxnSpPr>
            <p:nvPr/>
          </p:nvCxnSpPr>
          <p:spPr>
            <a:xfrm flipV="1">
              <a:off x="1877318" y="4091006"/>
              <a:ext cx="1196177" cy="1028443"/>
            </a:xfrm>
            <a:prstGeom prst="bentConnector3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7A67564-CAB5-03F2-72D1-16CE73018A5B}"/>
                </a:ext>
              </a:extLst>
            </p:cNvPr>
            <p:cNvCxnSpPr>
              <a:cxnSpLocks/>
            </p:cNvCxnSpPr>
            <p:nvPr/>
          </p:nvCxnSpPr>
          <p:spPr>
            <a:xfrm>
              <a:off x="4544611" y="3311116"/>
              <a:ext cx="0" cy="7996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DB24F60-7DE2-E13B-C628-1A9239AE2663}"/>
                </a:ext>
              </a:extLst>
            </p:cNvPr>
            <p:cNvCxnSpPr>
              <a:cxnSpLocks/>
            </p:cNvCxnSpPr>
            <p:nvPr/>
          </p:nvCxnSpPr>
          <p:spPr>
            <a:xfrm>
              <a:off x="4176000" y="4091006"/>
              <a:ext cx="648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2AA7A18-A257-E048-B719-F7AFCA74DAC6}"/>
                </a:ext>
              </a:extLst>
            </p:cNvPr>
            <p:cNvGrpSpPr/>
            <p:nvPr/>
          </p:nvGrpSpPr>
          <p:grpSpPr>
            <a:xfrm>
              <a:off x="1889559" y="4485597"/>
              <a:ext cx="3328460" cy="801620"/>
              <a:chOff x="-1185595" y="-4274"/>
              <a:chExt cx="2445987" cy="604243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8DD304F-BBB2-15C5-6293-D81692B66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0392" y="-4274"/>
                <a:ext cx="0" cy="604243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90C4A79-61CB-D04F-DB7F-CE7C111C6D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7286" y="596189"/>
                <a:ext cx="128876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627E0EC5-745B-2696-E209-888B63DC50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1185595" y="593314"/>
                <a:ext cx="1160091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D24711BB-B7F9-0E9E-9A86-A2CA4E12428D}"/>
                </a:ext>
              </a:extLst>
            </p:cNvPr>
            <p:cNvSpPr/>
            <p:nvPr/>
          </p:nvSpPr>
          <p:spPr>
            <a:xfrm>
              <a:off x="1889559" y="4290416"/>
              <a:ext cx="1063319" cy="44840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Solution</a:t>
              </a:r>
              <a:endParaRPr lang="en-CN" sz="2000" b="1" dirty="0">
                <a:solidFill>
                  <a:srgbClr val="FFFF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78DD7090-0097-443B-7DD3-2D6976B631AD}"/>
                </a:ext>
              </a:extLst>
            </p:cNvPr>
            <p:cNvSpPr/>
            <p:nvPr/>
          </p:nvSpPr>
          <p:spPr>
            <a:xfrm>
              <a:off x="507157" y="3522870"/>
              <a:ext cx="1370162" cy="7748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Deterministic</a:t>
              </a:r>
              <a:r>
                <a:rPr lang="en-GB" sz="1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 Problem Models</a:t>
              </a:r>
              <a:endParaRPr lang="en-CN" sz="20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57288FA2-E1DD-7C8C-154D-74159E064333}"/>
                </a:ext>
              </a:extLst>
            </p:cNvPr>
            <p:cNvSpPr/>
            <p:nvPr/>
          </p:nvSpPr>
          <p:spPr>
            <a:xfrm>
              <a:off x="507156" y="2587051"/>
              <a:ext cx="1766213" cy="70050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altLang="zh-CN" sz="1400" b="1" dirty="0">
                  <a:solidFill>
                    <a:srgbClr val="FFFFFF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Problem Params. Estimation</a:t>
              </a:r>
              <a:endParaRPr lang="en-CN" sz="20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F4AE3A3-E380-375A-8DAE-72112916C00A}"/>
              </a:ext>
            </a:extLst>
          </p:cNvPr>
          <p:cNvGrpSpPr/>
          <p:nvPr/>
        </p:nvGrpSpPr>
        <p:grpSpPr>
          <a:xfrm>
            <a:off x="6237983" y="1857510"/>
            <a:ext cx="5645495" cy="3926986"/>
            <a:chOff x="6237983" y="1857510"/>
            <a:chExt cx="5645495" cy="392698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94231EB-0730-7D1E-20FB-0EDCE8274D65}"/>
                </a:ext>
              </a:extLst>
            </p:cNvPr>
            <p:cNvSpPr/>
            <p:nvPr/>
          </p:nvSpPr>
          <p:spPr>
            <a:xfrm>
              <a:off x="9009501" y="1901826"/>
              <a:ext cx="2873977" cy="3882670"/>
            </a:xfrm>
            <a:prstGeom prst="roundRect">
              <a:avLst>
                <a:gd name="adj" fmla="val 6863"/>
              </a:avLst>
            </a:prstGeom>
            <a:solidFill>
              <a:schemeClr val="accent6">
                <a:lumMod val="75000"/>
                <a:alpha val="19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altLang="zh-CN" sz="2400" b="1" dirty="0">
                  <a:solidFill>
                    <a:srgbClr val="C0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Execution</a:t>
              </a:r>
              <a:endParaRPr lang="en-CN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D82A4B0-2E2E-AA89-DDF5-D837F7BED769}"/>
                </a:ext>
              </a:extLst>
            </p:cNvPr>
            <p:cNvSpPr/>
            <p:nvPr/>
          </p:nvSpPr>
          <p:spPr>
            <a:xfrm>
              <a:off x="6237983" y="1857510"/>
              <a:ext cx="2668300" cy="3926986"/>
            </a:xfrm>
            <a:prstGeom prst="roundRect">
              <a:avLst>
                <a:gd name="adj" fmla="val 6863"/>
              </a:avLst>
            </a:prstGeom>
            <a:solidFill>
              <a:schemeClr val="accent1">
                <a:lumMod val="20000"/>
                <a:lumOff val="80000"/>
                <a:alpha val="32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N" sz="20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Offline Training</a:t>
              </a:r>
              <a:endParaRPr lang="en-CN" sz="20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F30FF73-6FB0-F5C3-57C1-98E382542989}"/>
                </a:ext>
              </a:extLst>
            </p:cNvPr>
            <p:cNvSpPr/>
            <p:nvPr/>
          </p:nvSpPr>
          <p:spPr>
            <a:xfrm>
              <a:off x="6448318" y="4800830"/>
              <a:ext cx="1253722" cy="73077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altLang="zh-CN" sz="1400" b="1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Learning &amp; Optimization </a:t>
              </a:r>
              <a:endParaRPr lang="en-CN" sz="20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CF73807-0E83-DE33-4F14-DDF02AE93742}"/>
                </a:ext>
              </a:extLst>
            </p:cNvPr>
            <p:cNvCxnSpPr/>
            <p:nvPr/>
          </p:nvCxnSpPr>
          <p:spPr>
            <a:xfrm>
              <a:off x="7135755" y="3060181"/>
              <a:ext cx="0" cy="5200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AC0338C-8673-2207-9DD9-28ED56BDF08D}"/>
                </a:ext>
              </a:extLst>
            </p:cNvPr>
            <p:cNvCxnSpPr/>
            <p:nvPr/>
          </p:nvCxnSpPr>
          <p:spPr>
            <a:xfrm>
              <a:off x="7133326" y="4291372"/>
              <a:ext cx="0" cy="52007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979BE761-092F-912C-00EB-F818C14EC1C3}"/>
                </a:ext>
              </a:extLst>
            </p:cNvPr>
            <p:cNvSpPr/>
            <p:nvPr/>
          </p:nvSpPr>
          <p:spPr>
            <a:xfrm>
              <a:off x="9014657" y="3729147"/>
              <a:ext cx="1042380" cy="8172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altLang="zh-CN" sz="1400" b="1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Execution</a:t>
              </a:r>
              <a:endParaRPr lang="en-CN" sz="14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1A8D1E8-8776-433C-31AF-065DACAD761E}"/>
                </a:ext>
              </a:extLst>
            </p:cNvPr>
            <p:cNvSpPr/>
            <p:nvPr/>
          </p:nvSpPr>
          <p:spPr>
            <a:xfrm>
              <a:off x="10654726" y="3700817"/>
              <a:ext cx="1125534" cy="8172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altLang="zh-CN" sz="1400" b="1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States Monitoring</a:t>
              </a:r>
              <a:endParaRPr lang="en-CN" sz="14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FF78F6E3-CDCE-E1AB-1905-8B72A1BC6B34}"/>
                </a:ext>
              </a:extLst>
            </p:cNvPr>
            <p:cNvSpPr/>
            <p:nvPr/>
          </p:nvSpPr>
          <p:spPr>
            <a:xfrm>
              <a:off x="9432749" y="2558068"/>
              <a:ext cx="2065551" cy="79962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N" sz="1400" b="1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Uncertainties realisation</a:t>
              </a:r>
            </a:p>
          </p:txBody>
        </p: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27F25D4A-7012-3CB2-0E49-B3C426B0E2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9145" y="4153695"/>
              <a:ext cx="1276080" cy="1046117"/>
            </a:xfrm>
            <a:prstGeom prst="bentConnector3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A97AD4C-F0FC-F20D-4F3C-81E2454D0342}"/>
                </a:ext>
              </a:extLst>
            </p:cNvPr>
            <p:cNvCxnSpPr>
              <a:cxnSpLocks/>
            </p:cNvCxnSpPr>
            <p:nvPr/>
          </p:nvCxnSpPr>
          <p:spPr>
            <a:xfrm>
              <a:off x="10398091" y="3357885"/>
              <a:ext cx="0" cy="79962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88296CC-03CC-91C6-8A86-3105092C818C}"/>
                </a:ext>
              </a:extLst>
            </p:cNvPr>
            <p:cNvCxnSpPr>
              <a:cxnSpLocks/>
            </p:cNvCxnSpPr>
            <p:nvPr/>
          </p:nvCxnSpPr>
          <p:spPr>
            <a:xfrm>
              <a:off x="10079584" y="4137775"/>
              <a:ext cx="57600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D204CBA-21F4-2012-68E4-223E39A0A398}"/>
                </a:ext>
              </a:extLst>
            </p:cNvPr>
            <p:cNvGrpSpPr/>
            <p:nvPr/>
          </p:nvGrpSpPr>
          <p:grpSpPr>
            <a:xfrm>
              <a:off x="9444060" y="4538036"/>
              <a:ext cx="1742021" cy="646982"/>
              <a:chOff x="0" y="0"/>
              <a:chExt cx="1280160" cy="48768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B41E893-C695-C540-8E62-2EA9C405C426}"/>
                  </a:ext>
                </a:extLst>
              </p:cNvPr>
              <p:cNvCxnSpPr/>
              <p:nvPr/>
            </p:nvCxnSpPr>
            <p:spPr>
              <a:xfrm>
                <a:off x="1280160" y="15240"/>
                <a:ext cx="0" cy="47244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904BA1E-7A64-5CDC-5AB8-06C9A753ABD6}"/>
                  </a:ext>
                </a:extLst>
              </p:cNvPr>
              <p:cNvCxnSpPr/>
              <p:nvPr/>
            </p:nvCxnSpPr>
            <p:spPr>
              <a:xfrm flipH="1">
                <a:off x="0" y="487680"/>
                <a:ext cx="1280160" cy="0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0A27C89F-775C-0CDA-FDC4-B71B2246C3ED}"/>
                  </a:ext>
                </a:extLst>
              </p:cNvPr>
              <p:cNvCxnSpPr/>
              <p:nvPr/>
            </p:nvCxnSpPr>
            <p:spPr>
              <a:xfrm flipV="1">
                <a:off x="0" y="0"/>
                <a:ext cx="0" cy="48768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413877D-6BD0-7DB7-B38D-C8AD313FF030}"/>
                </a:ext>
              </a:extLst>
            </p:cNvPr>
            <p:cNvSpPr/>
            <p:nvPr/>
          </p:nvSpPr>
          <p:spPr>
            <a:xfrm>
              <a:off x="6448319" y="3569639"/>
              <a:ext cx="1370162" cy="7748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b="1" dirty="0">
                  <a:solidFill>
                    <a:srgbClr val="FFFF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Stochastic</a:t>
              </a:r>
              <a:r>
                <a:rPr lang="en-GB" sz="1400" b="1" dirty="0"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 problem Models</a:t>
              </a:r>
              <a:endParaRPr lang="en-CN" sz="20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0CAA908-3C33-5673-BF31-428517382275}"/>
                </a:ext>
              </a:extLst>
            </p:cNvPr>
            <p:cNvSpPr/>
            <p:nvPr/>
          </p:nvSpPr>
          <p:spPr>
            <a:xfrm>
              <a:off x="6448318" y="2476427"/>
              <a:ext cx="1766213" cy="70050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altLang="zh-CN" sz="1400" b="1" dirty="0">
                  <a:solidFill>
                    <a:srgbClr val="FFFFFF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Problem Params. Distribution, Training data</a:t>
              </a:r>
              <a:endParaRPr lang="en-CN" sz="20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62646222-95B0-B09B-512C-1EDB9642A62E}"/>
                </a:ext>
              </a:extLst>
            </p:cNvPr>
            <p:cNvSpPr/>
            <p:nvPr/>
          </p:nvSpPr>
          <p:spPr>
            <a:xfrm>
              <a:off x="7702040" y="4377540"/>
              <a:ext cx="1290826" cy="55095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40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SimSun" panose="02010600030101010101" pitchFamily="2" charset="-122"/>
                </a:rPr>
                <a:t>Optimisation Policy</a:t>
              </a:r>
              <a:endParaRPr lang="en-CN" sz="2000" b="1" dirty="0">
                <a:solidFill>
                  <a:srgbClr val="FFFF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7B5313AE-5D16-B853-D00D-6A19E932DCD3}"/>
              </a:ext>
            </a:extLst>
          </p:cNvPr>
          <p:cNvSpPr txBox="1"/>
          <p:nvPr/>
        </p:nvSpPr>
        <p:spPr>
          <a:xfrm flipH="1">
            <a:off x="6902477" y="1075317"/>
            <a:ext cx="4745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zh-CN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Offline training + online optimization</a:t>
            </a:r>
            <a:endParaRPr lang="en-CN" sz="1800" b="1" dirty="0">
              <a:solidFill>
                <a:srgbClr val="FF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"/>
    </mc:Choice>
    <mc:Fallback xmlns="">
      <p:transition spd="slow" advTm="205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Service network design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GB" altLang="zh-CN" dirty="0"/>
              <a:t>Deterministic </a:t>
            </a:r>
            <a:r>
              <a:rPr lang="en-GB" altLang="zh-CN" dirty="0" err="1"/>
              <a:t>Modeling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725479" y="1157612"/>
            <a:ext cx="5022145" cy="4860540"/>
            <a:chOff x="4659312" y="1196752"/>
            <a:chExt cx="4053147" cy="4860540"/>
          </a:xfrm>
        </p:grpSpPr>
        <p:sp>
          <p:nvSpPr>
            <p:cNvPr id="5" name="Content Placeholder 3"/>
            <p:cNvSpPr txBox="1">
              <a:spLocks/>
            </p:cNvSpPr>
            <p:nvPr/>
          </p:nvSpPr>
          <p:spPr>
            <a:xfrm>
              <a:off x="4659312" y="1196752"/>
              <a:ext cx="4053147" cy="4860540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600" b="1" dirty="0"/>
                <a:t>Service network design</a:t>
              </a:r>
            </a:p>
            <a:p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endParaRPr lang="en-US" sz="2400" dirty="0"/>
            </a:p>
            <a:p>
              <a:pPr lvl="1"/>
              <a:endParaRPr lang="en-US" sz="2000" dirty="0"/>
            </a:p>
            <a:p>
              <a:pPr lvl="1"/>
              <a:r>
                <a:rPr lang="en-US" sz="2200" dirty="0"/>
                <a:t>Bi-directional commodity flow</a:t>
              </a:r>
            </a:p>
            <a:p>
              <a:pPr lvl="1"/>
              <a:r>
                <a:rPr lang="en-US" sz="2200" dirty="0"/>
                <a:t>Transfer/consolidation</a:t>
              </a:r>
            </a:p>
            <a:p>
              <a:pPr lvl="1"/>
              <a:r>
                <a:rPr lang="en-US" sz="2200" dirty="0"/>
                <a:t>Multi-modal</a:t>
              </a:r>
            </a:p>
            <a:p>
              <a:pPr lvl="1"/>
              <a:r>
                <a:rPr lang="en-US" sz="2200" dirty="0"/>
                <a:t>Mixed Integer Problem</a:t>
              </a:r>
            </a:p>
            <a:p>
              <a:pPr lvl="1"/>
              <a:r>
                <a:rPr lang="en-US" sz="2200" dirty="0"/>
                <a:t>Vehicle route, commodity flow path separate rep</a:t>
              </a:r>
            </a:p>
            <a:p>
              <a:pPr lvl="1"/>
              <a:r>
                <a:rPr lang="en-US" sz="2200" dirty="0"/>
                <a:t>Tactical planning</a:t>
              </a:r>
            </a:p>
            <a:p>
              <a:pPr lvl="1"/>
              <a:endParaRPr lang="en-US" sz="2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112059" y="1664804"/>
              <a:ext cx="3057616" cy="2016224"/>
              <a:chOff x="287523" y="1124744"/>
              <a:chExt cx="3982012" cy="302433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87523" y="1124744"/>
                <a:ext cx="3982012" cy="3024336"/>
                <a:chOff x="5256076" y="3843933"/>
                <a:chExt cx="3420380" cy="2717415"/>
              </a:xfrm>
            </p:grpSpPr>
            <p:pic>
              <p:nvPicPr>
                <p:cNvPr id="10" name="Picture 8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56076" y="3933352"/>
                  <a:ext cx="3385102" cy="25919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" name="Picture 2" descr="http://ts4.cn.mm.bing.net/images/thumbnail.aspx?q=4627608700781091&amp;id=4a402949b44a34d89ea54fa87ab989fb&amp;url=http%3a%2f%2fwww.zlcool.com%2fd%2ffile%2f2011%2f06%2f05%2f4dd8bd43c470d2c8d32566dd864736ed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6444208" y="3897052"/>
                  <a:ext cx="864095" cy="5400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" name="Picture 4" descr="http://ts2.cn.mm.bing.net/images/thumbnail.aspx?q=4553984388760613&amp;id=f35e62eebd344a6fb17e75098db28f41&amp;url=http%3a%2f%2fimg.360che.com%2fbbs%2fmonth_1106%2f1106240841d219044b7adc1a9f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956376" y="3843933"/>
                  <a:ext cx="720080" cy="5400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3" name="Picture 6" descr="http://ts1.cn.mm.bing.net/images/thumbnail.aspx?q=4822243737076408&amp;id=724f4d8e33726bcf6dfe0d7a8a01ce3a&amp;url=http%3a%2f%2fpic1.huitu.com%2fres%2f20110529%2f174_20110529070100659000_1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6480212" y="6021288"/>
                  <a:ext cx="920557" cy="540060"/>
                </a:xfrm>
                <a:prstGeom prst="rect">
                  <a:avLst/>
                </a:prstGeom>
                <a:noFill/>
              </p:spPr>
            </p:pic>
          </p:grpSp>
          <p:cxnSp>
            <p:nvCxnSpPr>
              <p:cNvPr id="8" name="Straight Connector 7"/>
              <p:cNvCxnSpPr/>
              <p:nvPr/>
            </p:nvCxnSpPr>
            <p:spPr>
              <a:xfrm>
                <a:off x="1799692" y="3140968"/>
                <a:ext cx="216024" cy="3960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2519772" y="3140968"/>
                <a:ext cx="288032" cy="3600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Content Placeholder 2"/>
          <p:cNvSpPr txBox="1">
            <a:spLocks/>
          </p:cNvSpPr>
          <p:nvPr/>
        </p:nvSpPr>
        <p:spPr>
          <a:xfrm>
            <a:off x="6322018" y="1194466"/>
            <a:ext cx="4396782" cy="49580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Vehicle Routing Problem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Single directional commodity flow</a:t>
            </a:r>
          </a:p>
          <a:p>
            <a:pPr lvl="1"/>
            <a:r>
              <a:rPr lang="en-US" sz="2000" dirty="0"/>
              <a:t>No transfers/consolidation</a:t>
            </a:r>
          </a:p>
          <a:p>
            <a:pPr lvl="1"/>
            <a:r>
              <a:rPr lang="en-US" sz="2000" dirty="0"/>
              <a:t>Integer Programming Problem</a:t>
            </a:r>
          </a:p>
          <a:p>
            <a:pPr lvl="1"/>
            <a:r>
              <a:rPr lang="en-US" sz="2000" dirty="0"/>
              <a:t>Vehicle route/commodity flow integrated solution rep.</a:t>
            </a:r>
          </a:p>
          <a:p>
            <a:pPr lvl="1"/>
            <a:r>
              <a:rPr lang="en-US" sz="2000" dirty="0"/>
              <a:t>Operational planning</a:t>
            </a: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7006093" y="1651976"/>
            <a:ext cx="2714535" cy="1980220"/>
            <a:chOff x="3152" y="2251"/>
            <a:chExt cx="1983" cy="1497"/>
          </a:xfrm>
        </p:grpSpPr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3253" y="2318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3354" y="2750"/>
              <a:ext cx="67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3589" y="2318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3757" y="2584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4093" y="2650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4530" y="2683"/>
              <a:ext cx="67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4563" y="2384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4899" y="2251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5067" y="2451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5"/>
            <p:cNvSpPr>
              <a:spLocks noChangeArrowheads="1"/>
            </p:cNvSpPr>
            <p:nvPr/>
          </p:nvSpPr>
          <p:spPr bwMode="auto">
            <a:xfrm>
              <a:off x="4765" y="2816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3723" y="3282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3286" y="3149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3152" y="3382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19"/>
            <p:cNvSpPr>
              <a:spLocks noChangeArrowheads="1"/>
            </p:cNvSpPr>
            <p:nvPr/>
          </p:nvSpPr>
          <p:spPr bwMode="auto">
            <a:xfrm>
              <a:off x="3421" y="3648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0"/>
            <p:cNvSpPr>
              <a:spLocks noChangeArrowheads="1"/>
            </p:cNvSpPr>
            <p:nvPr/>
          </p:nvSpPr>
          <p:spPr bwMode="auto">
            <a:xfrm>
              <a:off x="3858" y="3548"/>
              <a:ext cx="67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1"/>
            <p:cNvSpPr>
              <a:spLocks noChangeArrowheads="1"/>
            </p:cNvSpPr>
            <p:nvPr/>
          </p:nvSpPr>
          <p:spPr bwMode="auto">
            <a:xfrm>
              <a:off x="4328" y="3448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22"/>
            <p:cNvSpPr>
              <a:spLocks noChangeArrowheads="1"/>
            </p:cNvSpPr>
            <p:nvPr/>
          </p:nvSpPr>
          <p:spPr bwMode="auto">
            <a:xfrm>
              <a:off x="4597" y="3681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23"/>
            <p:cNvSpPr>
              <a:spLocks noChangeArrowheads="1"/>
            </p:cNvSpPr>
            <p:nvPr/>
          </p:nvSpPr>
          <p:spPr bwMode="auto">
            <a:xfrm>
              <a:off x="4966" y="3415"/>
              <a:ext cx="68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24"/>
            <p:cNvSpPr>
              <a:spLocks noChangeArrowheads="1"/>
            </p:cNvSpPr>
            <p:nvPr/>
          </p:nvSpPr>
          <p:spPr bwMode="auto">
            <a:xfrm>
              <a:off x="4698" y="3082"/>
              <a:ext cx="67" cy="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5" name="AutoShape 25"/>
            <p:cNvCxnSpPr>
              <a:cxnSpLocks noChangeShapeType="1"/>
            </p:cNvCxnSpPr>
            <p:nvPr/>
          </p:nvCxnSpPr>
          <p:spPr bwMode="auto">
            <a:xfrm flipH="1" flipV="1">
              <a:off x="3412" y="2807"/>
              <a:ext cx="681" cy="20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AutoShape 26"/>
            <p:cNvCxnSpPr>
              <a:cxnSpLocks noChangeShapeType="1"/>
            </p:cNvCxnSpPr>
            <p:nvPr/>
          </p:nvCxnSpPr>
          <p:spPr bwMode="auto">
            <a:xfrm flipH="1" flipV="1">
              <a:off x="3287" y="2385"/>
              <a:ext cx="76" cy="3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AutoShape 27"/>
            <p:cNvCxnSpPr>
              <a:cxnSpLocks noChangeShapeType="1"/>
            </p:cNvCxnSpPr>
            <p:nvPr/>
          </p:nvCxnSpPr>
          <p:spPr bwMode="auto">
            <a:xfrm>
              <a:off x="3321" y="2351"/>
              <a:ext cx="26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AutoShape 28"/>
            <p:cNvCxnSpPr>
              <a:cxnSpLocks noChangeShapeType="1"/>
            </p:cNvCxnSpPr>
            <p:nvPr/>
          </p:nvCxnSpPr>
          <p:spPr bwMode="auto">
            <a:xfrm>
              <a:off x="3647" y="2375"/>
              <a:ext cx="120" cy="2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" name="AutoShape 29"/>
            <p:cNvCxnSpPr>
              <a:cxnSpLocks noChangeShapeType="1"/>
            </p:cNvCxnSpPr>
            <p:nvPr/>
          </p:nvCxnSpPr>
          <p:spPr bwMode="auto">
            <a:xfrm>
              <a:off x="3825" y="2617"/>
              <a:ext cx="278" cy="4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AutoShape 30"/>
            <p:cNvCxnSpPr>
              <a:cxnSpLocks noChangeShapeType="1"/>
            </p:cNvCxnSpPr>
            <p:nvPr/>
          </p:nvCxnSpPr>
          <p:spPr bwMode="auto">
            <a:xfrm flipH="1">
              <a:off x="4112" y="2717"/>
              <a:ext cx="15" cy="25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" name="AutoShape 31"/>
            <p:cNvCxnSpPr>
              <a:cxnSpLocks noChangeShapeType="1"/>
            </p:cNvCxnSpPr>
            <p:nvPr/>
          </p:nvCxnSpPr>
          <p:spPr bwMode="auto">
            <a:xfrm flipV="1">
              <a:off x="4160" y="2717"/>
              <a:ext cx="370" cy="2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AutoShape 32"/>
            <p:cNvCxnSpPr>
              <a:cxnSpLocks noChangeShapeType="1"/>
            </p:cNvCxnSpPr>
            <p:nvPr/>
          </p:nvCxnSpPr>
          <p:spPr bwMode="auto">
            <a:xfrm flipV="1">
              <a:off x="4564" y="2451"/>
              <a:ext cx="33" cy="2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33"/>
            <p:cNvCxnSpPr>
              <a:cxnSpLocks noChangeShapeType="1"/>
            </p:cNvCxnSpPr>
            <p:nvPr/>
          </p:nvCxnSpPr>
          <p:spPr bwMode="auto">
            <a:xfrm flipV="1">
              <a:off x="4621" y="2285"/>
              <a:ext cx="278" cy="10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4" name="AutoShape 34"/>
            <p:cNvCxnSpPr>
              <a:cxnSpLocks noChangeShapeType="1"/>
            </p:cNvCxnSpPr>
            <p:nvPr/>
          </p:nvCxnSpPr>
          <p:spPr bwMode="auto">
            <a:xfrm>
              <a:off x="4967" y="2285"/>
              <a:ext cx="110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35"/>
            <p:cNvCxnSpPr>
              <a:cxnSpLocks noChangeShapeType="1"/>
            </p:cNvCxnSpPr>
            <p:nvPr/>
          </p:nvCxnSpPr>
          <p:spPr bwMode="auto">
            <a:xfrm flipH="1">
              <a:off x="4823" y="2518"/>
              <a:ext cx="278" cy="3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36"/>
            <p:cNvCxnSpPr>
              <a:cxnSpLocks noChangeShapeType="1"/>
            </p:cNvCxnSpPr>
            <p:nvPr/>
          </p:nvCxnSpPr>
          <p:spPr bwMode="auto">
            <a:xfrm flipH="1">
              <a:off x="4208" y="2874"/>
              <a:ext cx="567" cy="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37"/>
            <p:cNvCxnSpPr>
              <a:cxnSpLocks noChangeShapeType="1"/>
            </p:cNvCxnSpPr>
            <p:nvPr/>
          </p:nvCxnSpPr>
          <p:spPr bwMode="auto">
            <a:xfrm flipH="1">
              <a:off x="3791" y="3063"/>
              <a:ext cx="321" cy="2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38"/>
            <p:cNvCxnSpPr>
              <a:cxnSpLocks noChangeShapeType="1"/>
            </p:cNvCxnSpPr>
            <p:nvPr/>
          </p:nvCxnSpPr>
          <p:spPr bwMode="auto">
            <a:xfrm flipH="1">
              <a:off x="3210" y="3206"/>
              <a:ext cx="86" cy="18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AutoShape 39"/>
            <p:cNvCxnSpPr>
              <a:cxnSpLocks noChangeShapeType="1"/>
            </p:cNvCxnSpPr>
            <p:nvPr/>
          </p:nvCxnSpPr>
          <p:spPr bwMode="auto">
            <a:xfrm>
              <a:off x="3210" y="3439"/>
              <a:ext cx="221" cy="2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AutoShape 40"/>
            <p:cNvCxnSpPr>
              <a:cxnSpLocks noChangeShapeType="1"/>
            </p:cNvCxnSpPr>
            <p:nvPr/>
          </p:nvCxnSpPr>
          <p:spPr bwMode="auto">
            <a:xfrm flipV="1">
              <a:off x="3489" y="3582"/>
              <a:ext cx="369" cy="9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AutoShape 41"/>
            <p:cNvCxnSpPr>
              <a:cxnSpLocks noChangeShapeType="1"/>
            </p:cNvCxnSpPr>
            <p:nvPr/>
          </p:nvCxnSpPr>
          <p:spPr bwMode="auto">
            <a:xfrm flipV="1">
              <a:off x="3916" y="3082"/>
              <a:ext cx="244" cy="4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2" name="AutoShape 42"/>
            <p:cNvCxnSpPr>
              <a:cxnSpLocks noChangeShapeType="1"/>
            </p:cNvCxnSpPr>
            <p:nvPr/>
          </p:nvCxnSpPr>
          <p:spPr bwMode="auto">
            <a:xfrm flipH="1" flipV="1">
              <a:off x="3354" y="3183"/>
              <a:ext cx="379" cy="1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AutoShape 43"/>
            <p:cNvCxnSpPr>
              <a:cxnSpLocks noChangeShapeType="1"/>
            </p:cNvCxnSpPr>
            <p:nvPr/>
          </p:nvCxnSpPr>
          <p:spPr bwMode="auto">
            <a:xfrm>
              <a:off x="4208" y="3063"/>
              <a:ext cx="130" cy="39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AutoShape 44"/>
            <p:cNvCxnSpPr>
              <a:cxnSpLocks noChangeShapeType="1"/>
            </p:cNvCxnSpPr>
            <p:nvPr/>
          </p:nvCxnSpPr>
          <p:spPr bwMode="auto">
            <a:xfrm>
              <a:off x="4386" y="3506"/>
              <a:ext cx="221" cy="18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5" name="AutoShape 45"/>
            <p:cNvCxnSpPr>
              <a:cxnSpLocks noChangeShapeType="1"/>
            </p:cNvCxnSpPr>
            <p:nvPr/>
          </p:nvCxnSpPr>
          <p:spPr bwMode="auto">
            <a:xfrm flipV="1">
              <a:off x="4665" y="3472"/>
              <a:ext cx="311" cy="24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AutoShape 46"/>
            <p:cNvCxnSpPr>
              <a:cxnSpLocks noChangeShapeType="1"/>
            </p:cNvCxnSpPr>
            <p:nvPr/>
          </p:nvCxnSpPr>
          <p:spPr bwMode="auto">
            <a:xfrm flipH="1" flipV="1">
              <a:off x="4756" y="3140"/>
              <a:ext cx="245" cy="2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7" name="AutoShape 47"/>
            <p:cNvCxnSpPr>
              <a:cxnSpLocks noChangeShapeType="1"/>
            </p:cNvCxnSpPr>
            <p:nvPr/>
          </p:nvCxnSpPr>
          <p:spPr bwMode="auto">
            <a:xfrm flipH="1" flipV="1">
              <a:off x="4227" y="3016"/>
              <a:ext cx="471" cy="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3983" y="2944"/>
              <a:ext cx="273" cy="2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rIns="0" anchor="ctr"/>
            <a:lstStyle/>
            <a:p>
              <a:pPr algn="ctr" eaLnBrk="0" hangingPunct="0"/>
              <a:r>
                <a:rPr lang="en-AU" b="1" dirty="0"/>
                <a:t> D</a:t>
              </a:r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35115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40C0D-66DD-633B-9832-5EB74003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Capacitated Vehicle Routing Problem (CVRP) -Modelling</a:t>
            </a:r>
          </a:p>
        </p:txBody>
      </p:sp>
      <p:pic>
        <p:nvPicPr>
          <p:cNvPr id="4" name="Content Placeholder 3" descr="Text, letter&#10;&#10;Description automatically generated">
            <a:extLst>
              <a:ext uri="{FF2B5EF4-FFF2-40B4-BE49-F238E27FC236}">
                <a16:creationId xmlns:a16="http://schemas.microsoft.com/office/drawing/2014/main" id="{9F5428AD-5A66-B1D8-CDB9-719248CD731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r="29874"/>
          <a:stretch/>
        </p:blipFill>
        <p:spPr>
          <a:xfrm>
            <a:off x="853590" y="1301182"/>
            <a:ext cx="4121064" cy="4621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9" name="Rounded Rectangular Callout 48">
            <a:extLst>
              <a:ext uri="{FF2B5EF4-FFF2-40B4-BE49-F238E27FC236}">
                <a16:creationId xmlns:a16="http://schemas.microsoft.com/office/drawing/2014/main" id="{446C1C02-C22B-3249-C15B-F863F214F0B1}"/>
              </a:ext>
            </a:extLst>
          </p:cNvPr>
          <p:cNvSpPr/>
          <p:nvPr/>
        </p:nvSpPr>
        <p:spPr>
          <a:xfrm>
            <a:off x="2914122" y="2252380"/>
            <a:ext cx="2204581" cy="568953"/>
          </a:xfrm>
          <a:prstGeom prst="wedgeRoundRectCallout">
            <a:avLst>
              <a:gd name="adj1" fmla="val -84188"/>
              <a:gd name="adj2" fmla="val 77463"/>
              <a:gd name="adj3" fmla="val 16667"/>
            </a:avLst>
          </a:prstGeom>
          <a:solidFill>
            <a:schemeClr val="accen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Each customer is serviced exactly once.</a:t>
            </a:r>
            <a:endParaRPr lang="en-GB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ounded Rectangular Callout 49">
            <a:extLst>
              <a:ext uri="{FF2B5EF4-FFF2-40B4-BE49-F238E27FC236}">
                <a16:creationId xmlns:a16="http://schemas.microsoft.com/office/drawing/2014/main" id="{2F368691-843E-3F9C-02C9-CF10E6C4DCD2}"/>
              </a:ext>
            </a:extLst>
          </p:cNvPr>
          <p:cNvSpPr/>
          <p:nvPr/>
        </p:nvSpPr>
        <p:spPr>
          <a:xfrm>
            <a:off x="2721454" y="4036667"/>
            <a:ext cx="1689417" cy="921627"/>
          </a:xfrm>
          <a:prstGeom prst="wedgeRoundRectCallout">
            <a:avLst>
              <a:gd name="adj1" fmla="val -80188"/>
              <a:gd name="adj2" fmla="val 701"/>
              <a:gd name="adj3" fmla="val 16667"/>
            </a:avLst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Total of K vehicles available. </a:t>
            </a:r>
            <a:endParaRPr lang="en-GB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ular Callout 50">
            <a:extLst>
              <a:ext uri="{FF2B5EF4-FFF2-40B4-BE49-F238E27FC236}">
                <a16:creationId xmlns:a16="http://schemas.microsoft.com/office/drawing/2014/main" id="{E40B6A30-13B6-937E-25C1-1809026CA056}"/>
              </a:ext>
            </a:extLst>
          </p:cNvPr>
          <p:cNvSpPr/>
          <p:nvPr/>
        </p:nvSpPr>
        <p:spPr>
          <a:xfrm>
            <a:off x="2129426" y="5922727"/>
            <a:ext cx="2757546" cy="686980"/>
          </a:xfrm>
          <a:prstGeom prst="wedgeRoundRectCallout">
            <a:avLst>
              <a:gd name="adj1" fmla="val -37612"/>
              <a:gd name="adj2" fmla="val -87644"/>
              <a:gd name="adj3" fmla="val 16667"/>
            </a:avLst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Sufficient vehicle capacity for any subset customers.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178202D-3194-B8AB-FB09-E2A67B0DC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35" r="15333"/>
          <a:stretch/>
        </p:blipFill>
        <p:spPr>
          <a:xfrm>
            <a:off x="5724395" y="1301182"/>
            <a:ext cx="5937337" cy="36571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EC64CDE-3F9E-87F2-474F-B2D4AD52F296}"/>
              </a:ext>
            </a:extLst>
          </p:cNvPr>
          <p:cNvSpPr txBox="1"/>
          <p:nvPr/>
        </p:nvSpPr>
        <p:spPr>
          <a:xfrm>
            <a:off x="1753643" y="1052186"/>
            <a:ext cx="2430049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Model 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42F320-CE3A-3F92-E45C-F8051D64AB2D}"/>
              </a:ext>
            </a:extLst>
          </p:cNvPr>
          <p:cNvSpPr txBox="1"/>
          <p:nvPr/>
        </p:nvSpPr>
        <p:spPr>
          <a:xfrm>
            <a:off x="7576025" y="1052185"/>
            <a:ext cx="2430049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+mj-lt"/>
              </a:rPr>
              <a:t>Model 2: SCP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067A8CE-DB50-FA3C-6A7A-F98BB000AC3D}"/>
                  </a:ext>
                </a:extLst>
              </p:cNvPr>
              <p:cNvSpPr txBox="1"/>
              <p:nvPr/>
            </p:nvSpPr>
            <p:spPr>
              <a:xfrm>
                <a:off x="5724395" y="5207291"/>
                <a:ext cx="44993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en-GB" sz="24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067A8CE-DB50-FA3C-6A7A-F98BB000A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395" y="5207291"/>
                <a:ext cx="449930" cy="369332"/>
              </a:xfrm>
              <a:prstGeom prst="rect">
                <a:avLst/>
              </a:prstGeom>
              <a:blipFill>
                <a:blip r:embed="rId4"/>
                <a:stretch>
                  <a:fillRect l="-13514" r="-2703" b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EA5550C3-8833-BB15-2884-7AAFC975BED3}"/>
              </a:ext>
            </a:extLst>
          </p:cNvPr>
          <p:cNvSpPr txBox="1"/>
          <p:nvPr/>
        </p:nvSpPr>
        <p:spPr>
          <a:xfrm>
            <a:off x="6174324" y="5207291"/>
            <a:ext cx="557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Set of feasible routes for vehicle type </a:t>
            </a:r>
            <a:r>
              <a:rPr lang="en-GB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649430F-31BF-50CF-C8FB-6E8E87FD3213}"/>
                  </a:ext>
                </a:extLst>
              </p:cNvPr>
              <p:cNvSpPr txBox="1"/>
              <p:nvPr/>
            </p:nvSpPr>
            <p:spPr>
              <a:xfrm>
                <a:off x="5712878" y="5738061"/>
                <a:ext cx="404663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GB" sz="24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649430F-31BF-50CF-C8FB-6E8E87FD3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878" y="5738061"/>
                <a:ext cx="404663" cy="375872"/>
              </a:xfrm>
              <a:prstGeom prst="rect">
                <a:avLst/>
              </a:prstGeom>
              <a:blipFill>
                <a:blip r:embed="rId5"/>
                <a:stretch>
                  <a:fillRect l="-6061" r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8F93D3F1-8ED7-D1B9-6A89-26AB8644E0F1}"/>
              </a:ext>
            </a:extLst>
          </p:cNvPr>
          <p:cNvSpPr txBox="1"/>
          <p:nvPr/>
        </p:nvSpPr>
        <p:spPr>
          <a:xfrm>
            <a:off x="6117541" y="5738061"/>
            <a:ext cx="557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Whether route </a:t>
            </a:r>
            <a:r>
              <a:rPr lang="en-GB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k</a:t>
            </a:r>
            <a:r>
              <a:rPr lang="en-GB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is used in the solution or not.</a:t>
            </a:r>
            <a:endParaRPr lang="en-GB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AB6483D-8B41-AF41-C751-FFD4D5A85303}"/>
                  </a:ext>
                </a:extLst>
              </p:cNvPr>
              <p:cNvSpPr txBox="1"/>
              <p:nvPr/>
            </p:nvSpPr>
            <p:spPr>
              <a:xfrm>
                <a:off x="5716389" y="6168454"/>
                <a:ext cx="420884" cy="412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</m:oMath>
                  </m:oMathPara>
                </a14:m>
                <a:endParaRPr lang="en-GB" sz="24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AB6483D-8B41-AF41-C751-FFD4D5A85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389" y="6168454"/>
                <a:ext cx="420884" cy="412934"/>
              </a:xfrm>
              <a:prstGeom prst="rect">
                <a:avLst/>
              </a:prstGeom>
              <a:blipFill>
                <a:blip r:embed="rId6"/>
                <a:stretch>
                  <a:fillRect l="-8824" r="-2941" b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133FEBC6-367D-0D38-A701-794068912054}"/>
              </a:ext>
            </a:extLst>
          </p:cNvPr>
          <p:cNvSpPr txBox="1"/>
          <p:nvPr/>
        </p:nvSpPr>
        <p:spPr>
          <a:xfrm>
            <a:off x="6096000" y="6247550"/>
            <a:ext cx="594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Indicate whether item </a:t>
            </a:r>
            <a:r>
              <a:rPr lang="en-GB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q</a:t>
            </a:r>
            <a:r>
              <a:rPr lang="en-GB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can be delivered by route </a:t>
            </a:r>
            <a:r>
              <a:rPr lang="en-GB" i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k. </a:t>
            </a:r>
          </a:p>
        </p:txBody>
      </p:sp>
    </p:spTree>
    <p:extLst>
      <p:ext uri="{BB962C8B-B14F-4D97-AF65-F5344CB8AC3E}">
        <p14:creationId xmlns:p14="http://schemas.microsoft.com/office/powerpoint/2010/main" val="34142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SNDP Modeling – An Arc-Node Model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C11D75-2A79-8142-A9E2-0588318C1AB6}"/>
              </a:ext>
            </a:extLst>
          </p:cNvPr>
          <p:cNvGrpSpPr/>
          <p:nvPr/>
        </p:nvGrpSpPr>
        <p:grpSpPr>
          <a:xfrm>
            <a:off x="890495" y="1447310"/>
            <a:ext cx="3906721" cy="2716908"/>
            <a:chOff x="300154" y="1650234"/>
            <a:chExt cx="3906721" cy="2716908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300154" y="1650234"/>
            <a:ext cx="3609047" cy="7485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714500" imgH="355600" progId="Equation.3">
                    <p:embed/>
                  </p:oleObj>
                </mc:Choice>
                <mc:Fallback>
                  <p:oleObj name="Equation" r:id="rId2" imgW="1714500" imgH="355600" progId="Equation.3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00154" y="1650234"/>
                          <a:ext cx="3609047" cy="7485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840139" y="2398777"/>
            <a:ext cx="2907058" cy="610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74800" imgH="330200" progId="Equation.3">
                    <p:embed/>
                  </p:oleObj>
                </mc:Choice>
                <mc:Fallback>
                  <p:oleObj name="Equation" r:id="rId4" imgW="1574800" imgH="3302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40139" y="2398777"/>
                          <a:ext cx="2907058" cy="6102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787400" y="3103911"/>
            <a:ext cx="3419475" cy="58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930400" imgH="330200" progId="Equation.3">
                    <p:embed/>
                  </p:oleObj>
                </mc:Choice>
                <mc:Fallback>
                  <p:oleObj name="Equation" r:id="rId6" imgW="1930400" imgH="330200" progId="Equation.3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87400" y="3103911"/>
                          <a:ext cx="3419475" cy="58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840139" y="3825804"/>
            <a:ext cx="3055938" cy="541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866900" imgH="330200" progId="Equation.3">
                    <p:embed/>
                  </p:oleObj>
                </mc:Choice>
                <mc:Fallback>
                  <p:oleObj name="Equation" r:id="rId8" imgW="1866900" imgH="330200" progId="Equation.3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40139" y="3825804"/>
                          <a:ext cx="3055938" cy="541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905957"/>
              </p:ext>
            </p:extLst>
          </p:nvPr>
        </p:nvGraphicFramePr>
        <p:xfrm>
          <a:off x="1419016" y="5221564"/>
          <a:ext cx="325951" cy="476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5100" imgH="241300" progId="Equation.3">
                  <p:embed/>
                </p:oleObj>
              </mc:Choice>
              <mc:Fallback>
                <p:oleObj name="Equation" r:id="rId10" imgW="165100" imgH="2413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9016" y="5221564"/>
                        <a:ext cx="325951" cy="476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463409"/>
              </p:ext>
            </p:extLst>
          </p:nvPr>
        </p:nvGraphicFramePr>
        <p:xfrm>
          <a:off x="1377740" y="5722958"/>
          <a:ext cx="444202" cy="600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800" imgH="241300" progId="Equation.3">
                  <p:embed/>
                </p:oleObj>
              </mc:Choice>
              <mc:Fallback>
                <p:oleObj name="Equation" r:id="rId12" imgW="177800" imgH="2413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377740" y="5722958"/>
                        <a:ext cx="444202" cy="600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86088" y="5236014"/>
            <a:ext cx="191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variables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0196" y="5786071"/>
            <a:ext cx="191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 variables</a:t>
            </a:r>
          </a:p>
        </p:txBody>
      </p:sp>
      <p:pic>
        <p:nvPicPr>
          <p:cNvPr id="20" name="Picture 1209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278" y="3938154"/>
            <a:ext cx="3656316" cy="224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7802226" y="1348649"/>
            <a:ext cx="3606370" cy="2324029"/>
            <a:chOff x="287524" y="1124744"/>
            <a:chExt cx="4032448" cy="3024336"/>
          </a:xfrm>
        </p:grpSpPr>
        <p:grpSp>
          <p:nvGrpSpPr>
            <p:cNvPr id="22" name="Group 21"/>
            <p:cNvGrpSpPr/>
            <p:nvPr/>
          </p:nvGrpSpPr>
          <p:grpSpPr>
            <a:xfrm>
              <a:off x="287524" y="1124744"/>
              <a:ext cx="4032448" cy="3024336"/>
              <a:chOff x="5256076" y="3843933"/>
              <a:chExt cx="3463702" cy="2717415"/>
            </a:xfrm>
          </p:grpSpPr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6076" y="3933353"/>
                <a:ext cx="3463702" cy="2591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" descr="http://ts4.cn.mm.bing.net/images/thumbnail.aspx?q=4627608700781091&amp;id=4a402949b44a34d89ea54fa87ab989fb&amp;url=http%3a%2f%2fwww.zlcool.com%2fd%2ffile%2f2011%2f06%2f05%2f4dd8bd43c470d2c8d32566dd864736ed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6444208" y="3897052"/>
                <a:ext cx="864095" cy="540060"/>
              </a:xfrm>
              <a:prstGeom prst="rect">
                <a:avLst/>
              </a:prstGeom>
              <a:noFill/>
            </p:spPr>
          </p:pic>
          <p:pic>
            <p:nvPicPr>
              <p:cNvPr id="27" name="Picture 4" descr="http://ts2.cn.mm.bing.net/images/thumbnail.aspx?q=4553984388760613&amp;id=f35e62eebd344a6fb17e75098db28f41&amp;url=http%3a%2f%2fimg.360che.com%2fbbs%2fmonth_1106%2f1106240841d219044b7adc1a9f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7956376" y="3843933"/>
                <a:ext cx="720080" cy="540060"/>
              </a:xfrm>
              <a:prstGeom prst="rect">
                <a:avLst/>
              </a:prstGeom>
              <a:noFill/>
            </p:spPr>
          </p:pic>
          <p:pic>
            <p:nvPicPr>
              <p:cNvPr id="28" name="Picture 6" descr="http://ts1.cn.mm.bing.net/images/thumbnail.aspx?q=4822243737076408&amp;id=724f4d8e33726bcf6dfe0d7a8a01ce3a&amp;url=http%3a%2f%2fpic1.huitu.com%2fres%2f20110529%2f174_20110529070100659000_1.jpg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480212" y="6021288"/>
                <a:ext cx="920557" cy="540060"/>
              </a:xfrm>
              <a:prstGeom prst="rect">
                <a:avLst/>
              </a:prstGeom>
              <a:noFill/>
            </p:spPr>
          </p:pic>
        </p:grpSp>
        <p:cxnSp>
          <p:nvCxnSpPr>
            <p:cNvPr id="23" name="Straight Connector 22"/>
            <p:cNvCxnSpPr/>
            <p:nvPr/>
          </p:nvCxnSpPr>
          <p:spPr>
            <a:xfrm>
              <a:off x="1799692" y="3140968"/>
              <a:ext cx="216024" cy="396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2519772" y="3140968"/>
              <a:ext cx="288032" cy="36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A5960681-270F-4F8F-B66E-F288D04466BA}"/>
              </a:ext>
            </a:extLst>
          </p:cNvPr>
          <p:cNvSpPr/>
          <p:nvPr/>
        </p:nvSpPr>
        <p:spPr>
          <a:xfrm>
            <a:off x="6906323" y="6216356"/>
            <a:ext cx="5560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ea typeface="DengXian" panose="02010600030101010101" pitchFamily="2" charset="-122"/>
              </a:rPr>
              <a:t>A space-time network with 3 nodes over 5 days.</a:t>
            </a:r>
            <a:endParaRPr lang="zh-CN" altLang="en-US" dirty="0"/>
          </a:p>
        </p:txBody>
      </p:sp>
      <p:sp>
        <p:nvSpPr>
          <p:cNvPr id="30" name="Rounded Rectangular Callout 29"/>
          <p:cNvSpPr/>
          <p:nvPr/>
        </p:nvSpPr>
        <p:spPr>
          <a:xfrm>
            <a:off x="4769119" y="3365207"/>
            <a:ext cx="2582427" cy="612891"/>
          </a:xfrm>
          <a:prstGeom prst="wedgeRoundRectCallout">
            <a:avLst>
              <a:gd name="adj1" fmla="val -47238"/>
              <a:gd name="adj2" fmla="val -114930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Flow conservation</a:t>
            </a:r>
            <a:endParaRPr lang="en-GB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4031701" y="4527022"/>
            <a:ext cx="2329127" cy="612891"/>
          </a:xfrm>
          <a:prstGeom prst="wedgeRoundRectCallout">
            <a:avLst>
              <a:gd name="adj1" fmla="val -84508"/>
              <a:gd name="adj2" fmla="val -139523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Asset balancing</a:t>
            </a:r>
            <a:endParaRPr lang="en-GB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ular Callout 31"/>
          <p:cNvSpPr/>
          <p:nvPr/>
        </p:nvSpPr>
        <p:spPr>
          <a:xfrm>
            <a:off x="5056194" y="1948926"/>
            <a:ext cx="1850129" cy="612891"/>
          </a:xfrm>
          <a:prstGeom prst="wedgeRoundRectCallout">
            <a:avLst>
              <a:gd name="adj1" fmla="val -72428"/>
              <a:gd name="adj2" fmla="val 19509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Capacity</a:t>
            </a:r>
            <a:endParaRPr lang="en-GB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95043-065F-CCF5-716F-79300631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Metaheuristics for Combinatorial Optimisation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6AEEE-AB24-E96A-EDB9-81395E100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58783"/>
            <a:ext cx="5862083" cy="5387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FD7E83-C866-3474-8B7F-7F1DEDC80C60}"/>
              </a:ext>
            </a:extLst>
          </p:cNvPr>
          <p:cNvGrpSpPr/>
          <p:nvPr/>
        </p:nvGrpSpPr>
        <p:grpSpPr>
          <a:xfrm>
            <a:off x="501042" y="1258783"/>
            <a:ext cx="5052116" cy="2467967"/>
            <a:chOff x="2123728" y="4221088"/>
            <a:chExt cx="4572000" cy="206464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FF647DC-76C6-3B7C-ECF0-5EF6208ED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3728" y="4221088"/>
              <a:ext cx="4572000" cy="2064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18B7B8D-E467-31B5-62B7-4CC10BB1AF3D}"/>
                </a:ext>
              </a:extLst>
            </p:cNvPr>
            <p:cNvSpPr/>
            <p:nvPr/>
          </p:nvSpPr>
          <p:spPr>
            <a:xfrm>
              <a:off x="3112790" y="5157192"/>
              <a:ext cx="174898" cy="590550"/>
            </a:xfrm>
            <a:custGeom>
              <a:avLst/>
              <a:gdLst>
                <a:gd name="connsiteX0" fmla="*/ 0 w 204788"/>
                <a:gd name="connsiteY0" fmla="*/ 304800 h 590550"/>
                <a:gd name="connsiteX1" fmla="*/ 171450 w 204788"/>
                <a:gd name="connsiteY1" fmla="*/ 47625 h 590550"/>
                <a:gd name="connsiteX2" fmla="*/ 200025 w 204788"/>
                <a:gd name="connsiteY2" fmla="*/ 5905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788" h="590550">
                  <a:moveTo>
                    <a:pt x="0" y="304800"/>
                  </a:moveTo>
                  <a:cubicBezTo>
                    <a:pt x="69056" y="152400"/>
                    <a:pt x="138113" y="0"/>
                    <a:pt x="171450" y="47625"/>
                  </a:cubicBezTo>
                  <a:cubicBezTo>
                    <a:pt x="204788" y="95250"/>
                    <a:pt x="202406" y="342900"/>
                    <a:pt x="200025" y="590550"/>
                  </a:cubicBezTo>
                </a:path>
              </a:pathLst>
            </a:cu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1B7CE26-D8D2-1FA2-D03E-C3810B9614AE}"/>
                </a:ext>
              </a:extLst>
            </p:cNvPr>
            <p:cNvSpPr/>
            <p:nvPr/>
          </p:nvSpPr>
          <p:spPr>
            <a:xfrm>
              <a:off x="3286125" y="5543550"/>
              <a:ext cx="161925" cy="447675"/>
            </a:xfrm>
            <a:custGeom>
              <a:avLst/>
              <a:gdLst>
                <a:gd name="connsiteX0" fmla="*/ 0 w 161925"/>
                <a:gd name="connsiteY0" fmla="*/ 104775 h 447675"/>
                <a:gd name="connsiteX1" fmla="*/ 142875 w 161925"/>
                <a:gd name="connsiteY1" fmla="*/ 57150 h 447675"/>
                <a:gd name="connsiteX2" fmla="*/ 114300 w 161925"/>
                <a:gd name="connsiteY2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" h="447675">
                  <a:moveTo>
                    <a:pt x="0" y="104775"/>
                  </a:moveTo>
                  <a:cubicBezTo>
                    <a:pt x="61912" y="52387"/>
                    <a:pt x="123825" y="0"/>
                    <a:pt x="142875" y="57150"/>
                  </a:cubicBezTo>
                  <a:cubicBezTo>
                    <a:pt x="161925" y="114300"/>
                    <a:pt x="138112" y="280987"/>
                    <a:pt x="114300" y="447675"/>
                  </a:cubicBezTo>
                </a:path>
              </a:pathLst>
            </a:cu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877E4AB-3F64-7B45-EF43-2CB71C73969F}"/>
                </a:ext>
              </a:extLst>
            </p:cNvPr>
            <p:cNvSpPr/>
            <p:nvPr/>
          </p:nvSpPr>
          <p:spPr>
            <a:xfrm>
              <a:off x="3019425" y="4832350"/>
              <a:ext cx="2714625" cy="711200"/>
            </a:xfrm>
            <a:custGeom>
              <a:avLst/>
              <a:gdLst>
                <a:gd name="connsiteX0" fmla="*/ 0 w 2714625"/>
                <a:gd name="connsiteY0" fmla="*/ 558800 h 711200"/>
                <a:gd name="connsiteX1" fmla="*/ 1457325 w 2714625"/>
                <a:gd name="connsiteY1" fmla="*/ 25400 h 711200"/>
                <a:gd name="connsiteX2" fmla="*/ 2714625 w 2714625"/>
                <a:gd name="connsiteY2" fmla="*/ 7112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711200">
                  <a:moveTo>
                    <a:pt x="0" y="558800"/>
                  </a:moveTo>
                  <a:cubicBezTo>
                    <a:pt x="502444" y="279400"/>
                    <a:pt x="1004888" y="0"/>
                    <a:pt x="1457325" y="25400"/>
                  </a:cubicBezTo>
                  <a:cubicBezTo>
                    <a:pt x="1909763" y="50800"/>
                    <a:pt x="2312194" y="381000"/>
                    <a:pt x="2714625" y="711200"/>
                  </a:cubicBezTo>
                </a:path>
              </a:pathLst>
            </a:custGeom>
            <a:ln w="19050">
              <a:solidFill>
                <a:srgbClr val="FF00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580F88-D362-81BA-8B85-F47C7657DA82}"/>
                </a:ext>
              </a:extLst>
            </p:cNvPr>
            <p:cNvSpPr/>
            <p:nvPr/>
          </p:nvSpPr>
          <p:spPr>
            <a:xfrm>
              <a:off x="3021732" y="4783435"/>
              <a:ext cx="1612751" cy="792088"/>
            </a:xfrm>
            <a:custGeom>
              <a:avLst/>
              <a:gdLst>
                <a:gd name="connsiteX0" fmla="*/ 0 w 2714625"/>
                <a:gd name="connsiteY0" fmla="*/ 558800 h 711200"/>
                <a:gd name="connsiteX1" fmla="*/ 1457325 w 2714625"/>
                <a:gd name="connsiteY1" fmla="*/ 25400 h 711200"/>
                <a:gd name="connsiteX2" fmla="*/ 2714625 w 2714625"/>
                <a:gd name="connsiteY2" fmla="*/ 7112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4625" h="711200">
                  <a:moveTo>
                    <a:pt x="0" y="558800"/>
                  </a:moveTo>
                  <a:cubicBezTo>
                    <a:pt x="502444" y="279400"/>
                    <a:pt x="1004888" y="0"/>
                    <a:pt x="1457325" y="25400"/>
                  </a:cubicBezTo>
                  <a:cubicBezTo>
                    <a:pt x="1909763" y="50800"/>
                    <a:pt x="2312194" y="381000"/>
                    <a:pt x="2714625" y="711200"/>
                  </a:cubicBezTo>
                </a:path>
              </a:pathLst>
            </a:custGeom>
            <a:ln w="19050">
              <a:solidFill>
                <a:srgbClr val="FF00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255951-34F7-5CF4-D44B-F5B23D9766FF}"/>
              </a:ext>
            </a:extLst>
          </p:cNvPr>
          <p:cNvGrpSpPr/>
          <p:nvPr/>
        </p:nvGrpSpPr>
        <p:grpSpPr>
          <a:xfrm>
            <a:off x="3635984" y="1055055"/>
            <a:ext cx="2213671" cy="798075"/>
            <a:chOff x="1403648" y="4221088"/>
            <a:chExt cx="1512168" cy="9988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5A1C4C-93CF-B1E7-F099-B671A91439B9}"/>
                </a:ext>
              </a:extLst>
            </p:cNvPr>
            <p:cNvSpPr txBox="1"/>
            <p:nvPr/>
          </p:nvSpPr>
          <p:spPr>
            <a:xfrm>
              <a:off x="1403648" y="4221088"/>
              <a:ext cx="15121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exploitation</a:t>
              </a:r>
            </a:p>
            <a:p>
              <a:endParaRPr lang="en-GB" sz="1600" dirty="0"/>
            </a:p>
            <a:p>
              <a:r>
                <a:rPr lang="en-GB" sz="1600" dirty="0"/>
                <a:t>exploration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4728DC2-01F7-3867-83CD-C3E38632E685}"/>
                </a:ext>
              </a:extLst>
            </p:cNvPr>
            <p:cNvCxnSpPr>
              <a:cxnSpLocks/>
            </p:cNvCxnSpPr>
            <p:nvPr/>
          </p:nvCxnSpPr>
          <p:spPr>
            <a:xfrm>
              <a:off x="2214176" y="4581128"/>
              <a:ext cx="629631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16A922E-0DB1-2124-D692-7AC6D2ECC96A}"/>
                </a:ext>
              </a:extLst>
            </p:cNvPr>
            <p:cNvCxnSpPr>
              <a:cxnSpLocks/>
            </p:cNvCxnSpPr>
            <p:nvPr/>
          </p:nvCxnSpPr>
          <p:spPr>
            <a:xfrm>
              <a:off x="2214176" y="5219900"/>
              <a:ext cx="62963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8736AD52-DBA5-50D5-6AAB-E55B6515F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66018" y="3836543"/>
            <a:ext cx="3024474" cy="28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1|1|0.9|0.8|0.9|0.9|0.8|0.8"/>
</p:tagLst>
</file>

<file path=ppt/theme/theme1.xml><?xml version="1.0" encoding="utf-8"?>
<a:theme xmlns:a="http://schemas.openxmlformats.org/drawingml/2006/main" name="Office Theme">
  <a:themeElements>
    <a:clrScheme name="Notts">
      <a:dk1>
        <a:sysClr val="windowText" lastClr="000000"/>
      </a:dk1>
      <a:lt1>
        <a:sysClr val="window" lastClr="FFFFFF"/>
      </a:lt1>
      <a:dk2>
        <a:srgbClr val="007DA8"/>
      </a:dk2>
      <a:lt2>
        <a:srgbClr val="009BBD"/>
      </a:lt2>
      <a:accent1>
        <a:srgbClr val="005697"/>
      </a:accent1>
      <a:accent2>
        <a:srgbClr val="1B2A6B"/>
      </a:accent2>
      <a:accent3>
        <a:srgbClr val="191A4F"/>
      </a:accent3>
      <a:accent4>
        <a:srgbClr val="B32C76"/>
      </a:accent4>
      <a:accent5>
        <a:srgbClr val="D27826"/>
      </a:accent5>
      <a:accent6>
        <a:srgbClr val="38A159"/>
      </a:accent6>
      <a:hlink>
        <a:srgbClr val="0563C1"/>
      </a:hlink>
      <a:folHlink>
        <a:srgbClr val="954F72"/>
      </a:folHlink>
    </a:clrScheme>
    <a:fontScheme name="Notts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70000">
              <a:srgbClr val="00487E">
                <a:lumMod val="85000"/>
                <a:lumOff val="15000"/>
              </a:srgbClr>
            </a:gs>
            <a:gs pos="1700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 sz="2400" b="1"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5731</TotalTime>
  <Words>1490</Words>
  <Application>Microsoft Office PowerPoint</Application>
  <PresentationFormat>Widescreen</PresentationFormat>
  <Paragraphs>322</Paragraphs>
  <Slides>30</Slides>
  <Notes>9</Notes>
  <HiddenSlides>2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Foundry Form Sans Medium</vt:lpstr>
      <vt:lpstr>Microsoft YaHei UI</vt:lpstr>
      <vt:lpstr>Microsoft YaHei</vt:lpstr>
      <vt:lpstr>Microsoft YaHei</vt:lpstr>
      <vt:lpstr>Arial</vt:lpstr>
      <vt:lpstr>Calibri</vt:lpstr>
      <vt:lpstr>Cambria Math</vt:lpstr>
      <vt:lpstr>Courier New</vt:lpstr>
      <vt:lpstr>Georgia</vt:lpstr>
      <vt:lpstr>Times</vt:lpstr>
      <vt:lpstr>Times New Roman</vt:lpstr>
      <vt:lpstr>Wingdings</vt:lpstr>
      <vt:lpstr>Office Theme</vt:lpstr>
      <vt:lpstr>Equation</vt:lpstr>
      <vt:lpstr>Machine Learning Assisted Hyper-heuristics for Online Combinatorial Optimization</vt:lpstr>
      <vt:lpstr>Contents</vt:lpstr>
      <vt:lpstr>机器学习与运筹优化结合的车辆调度问题  Background and Motivation </vt:lpstr>
      <vt:lpstr>组合优化问题 - Challenges Combinatorial Optimization Problems (COP)</vt:lpstr>
      <vt:lpstr>ML Guided COP with Uncertainties</vt:lpstr>
      <vt:lpstr> Service network design – Deterministic Modeling</vt:lpstr>
      <vt:lpstr>Capacitated Vehicle Routing Problem (CVRP) -Modelling</vt:lpstr>
      <vt:lpstr>SNDP Modeling – An Arc-Node Model</vt:lpstr>
      <vt:lpstr>Metaheuristics for Combinatorial Optimisation</vt:lpstr>
      <vt:lpstr>Integer Programming for VRP – Column Generation (or B&amp;P)</vt:lpstr>
      <vt:lpstr>Hyper-heuristics</vt:lpstr>
      <vt:lpstr>PowerPoint Presentation</vt:lpstr>
      <vt:lpstr>ML Guided VRP Research – A Classification</vt:lpstr>
      <vt:lpstr>Contents</vt:lpstr>
      <vt:lpstr>Optimization Problems in a Container Terminal</vt:lpstr>
      <vt:lpstr>Port Terminal Simulation for Optimization Purposes </vt:lpstr>
      <vt:lpstr>Digital Twin Based Port Operation System 数字孪生人工智能交互技术</vt:lpstr>
      <vt:lpstr>Port Simulation for Algorithm Training and Testing</vt:lpstr>
      <vt:lpstr>Dynamic Truck Dispatching in a Container Port 集装箱码头车辆动态派发优化</vt:lpstr>
      <vt:lpstr>Problem Modelling </vt:lpstr>
      <vt:lpstr>Genetic Programming</vt:lpstr>
      <vt:lpstr>A Double-layer Genetic Programming Hyper-heuristics </vt:lpstr>
      <vt:lpstr>Non-stationary distributions - multi-scenarios </vt:lpstr>
      <vt:lpstr>Dynamic Dispatch Process</vt:lpstr>
      <vt:lpstr>集装箱码头车辆调度方法对比</vt:lpstr>
      <vt:lpstr>Deep Reinforcement Learning Hyper-heuristics </vt:lpstr>
      <vt:lpstr>Deep Reinforcement Learning Hyper-heuristics (2)</vt:lpstr>
      <vt:lpstr>A more recent research efforts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Hellon</dc:creator>
  <cp:lastModifiedBy>Wei Chen (MSRA THEORY)</cp:lastModifiedBy>
  <cp:revision>752</cp:revision>
  <cp:lastPrinted>2021-08-28T02:28:30Z</cp:lastPrinted>
  <dcterms:created xsi:type="dcterms:W3CDTF">2017-04-03T09:48:45Z</dcterms:created>
  <dcterms:modified xsi:type="dcterms:W3CDTF">2022-11-26T08:56:16Z</dcterms:modified>
</cp:coreProperties>
</file>