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sldIdLst>
    <p:sldId id="2147478859" r:id="rId5"/>
    <p:sldId id="2147478851" r:id="rId6"/>
    <p:sldId id="2147478853" r:id="rId7"/>
    <p:sldId id="2147478860" r:id="rId8"/>
    <p:sldId id="2147478843" r:id="rId9"/>
    <p:sldId id="2134806013" r:id="rId10"/>
    <p:sldId id="2147478862" r:id="rId11"/>
    <p:sldId id="2147478861" r:id="rId12"/>
    <p:sldId id="2147478863" r:id="rId13"/>
    <p:sldId id="2134806014" r:id="rId14"/>
    <p:sldId id="2147478864" r:id="rId15"/>
    <p:sldId id="2147478865" r:id="rId16"/>
    <p:sldId id="2134806015" r:id="rId17"/>
    <p:sldId id="2147478866" r:id="rId18"/>
    <p:sldId id="2134806016" r:id="rId19"/>
    <p:sldId id="2147478867" r:id="rId20"/>
    <p:sldId id="2147478858" r:id="rId21"/>
    <p:sldId id="2134806017" r:id="rId22"/>
    <p:sldId id="2147478868" r:id="rId23"/>
    <p:sldId id="2147478869" r:id="rId24"/>
    <p:sldId id="2147478870" r:id="rId25"/>
    <p:sldId id="257" r:id="rId26"/>
    <p:sldId id="2147478874" r:id="rId27"/>
    <p:sldId id="2147478875" r:id="rId28"/>
    <p:sldId id="2147478871" r:id="rId29"/>
    <p:sldId id="2147478876" r:id="rId30"/>
    <p:sldId id="2147478872" r:id="rId31"/>
    <p:sldId id="2147478873" r:id="rId32"/>
    <p:sldId id="2134806059" r:id="rId33"/>
    <p:sldId id="2147478879" r:id="rId34"/>
    <p:sldId id="2147478877" r:id="rId35"/>
    <p:sldId id="2134806060" r:id="rId36"/>
    <p:sldId id="2147478880" r:id="rId37"/>
    <p:sldId id="2147478884" r:id="rId38"/>
    <p:sldId id="2147478885" r:id="rId39"/>
    <p:sldId id="2147478881" r:id="rId40"/>
    <p:sldId id="2134806063" r:id="rId41"/>
    <p:sldId id="2147478886" r:id="rId42"/>
    <p:sldId id="2147478887" r:id="rId43"/>
    <p:sldId id="2147478888" r:id="rId44"/>
    <p:sldId id="2147478889" r:id="rId45"/>
    <p:sldId id="2134806050" r:id="rId46"/>
    <p:sldId id="2134806064" r:id="rId47"/>
    <p:sldId id="2147478892" r:id="rId48"/>
    <p:sldId id="2134806065" r:id="rId49"/>
    <p:sldId id="2147478891" r:id="rId50"/>
    <p:sldId id="2147478890" r:id="rId51"/>
    <p:sldId id="2134806071" r:id="rId52"/>
    <p:sldId id="2134806038" r:id="rId53"/>
    <p:sldId id="2147478855" r:id="rId54"/>
    <p:sldId id="2134806066" r:id="rId55"/>
    <p:sldId id="2134806070" r:id="rId56"/>
    <p:sldId id="2147478893" r:id="rId57"/>
    <p:sldId id="2134806068" r:id="rId58"/>
    <p:sldId id="2147478895" r:id="rId59"/>
    <p:sldId id="2147478894" r:id="rId60"/>
    <p:sldId id="2147478897" r:id="rId61"/>
    <p:sldId id="2147478898" r:id="rId62"/>
    <p:sldId id="2147478900" r:id="rId63"/>
    <p:sldId id="2147478901" r:id="rId64"/>
    <p:sldId id="2147478902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irius" id="{DD09DEA8-E156-4CB9-A452-20C3392952DC}">
          <p14:sldIdLst>
            <p14:sldId id="2147478859"/>
            <p14:sldId id="2147478851"/>
            <p14:sldId id="2147478853"/>
            <p14:sldId id="2147478860"/>
            <p14:sldId id="2147478843"/>
            <p14:sldId id="2134806013"/>
            <p14:sldId id="2147478862"/>
            <p14:sldId id="2147478861"/>
            <p14:sldId id="2147478863"/>
            <p14:sldId id="2134806014"/>
            <p14:sldId id="2147478864"/>
            <p14:sldId id="2147478865"/>
            <p14:sldId id="2134806015"/>
            <p14:sldId id="2147478866"/>
            <p14:sldId id="2134806016"/>
            <p14:sldId id="2147478867"/>
            <p14:sldId id="2147478858"/>
            <p14:sldId id="2134806017"/>
            <p14:sldId id="2147478868"/>
            <p14:sldId id="2147478869"/>
            <p14:sldId id="2147478870"/>
            <p14:sldId id="257"/>
            <p14:sldId id="2147478874"/>
            <p14:sldId id="2147478875"/>
            <p14:sldId id="2147478871"/>
            <p14:sldId id="2147478876"/>
            <p14:sldId id="2147478872"/>
            <p14:sldId id="2147478873"/>
            <p14:sldId id="2134806059"/>
            <p14:sldId id="2147478879"/>
            <p14:sldId id="2147478877"/>
            <p14:sldId id="2134806060"/>
            <p14:sldId id="2147478880"/>
            <p14:sldId id="2147478884"/>
            <p14:sldId id="2147478885"/>
            <p14:sldId id="2147478881"/>
            <p14:sldId id="2134806063"/>
            <p14:sldId id="2147478886"/>
            <p14:sldId id="2147478887"/>
            <p14:sldId id="2147478888"/>
            <p14:sldId id="2147478889"/>
            <p14:sldId id="2134806050"/>
            <p14:sldId id="2134806064"/>
            <p14:sldId id="2147478892"/>
            <p14:sldId id="2134806065"/>
            <p14:sldId id="2147478891"/>
            <p14:sldId id="2147478890"/>
            <p14:sldId id="2134806071"/>
            <p14:sldId id="2134806038"/>
            <p14:sldId id="2147478855"/>
            <p14:sldId id="2134806066"/>
            <p14:sldId id="2134806070"/>
            <p14:sldId id="2147478893"/>
            <p14:sldId id="2134806068"/>
            <p14:sldId id="2147478895"/>
            <p14:sldId id="2147478894"/>
            <p14:sldId id="2147478897"/>
            <p14:sldId id="2147478898"/>
            <p14:sldId id="2147478900"/>
            <p14:sldId id="2147478901"/>
            <p14:sldId id="21474789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5A6156-9E71-41C3-8B7B-3CF568D2AC21}" v="97" dt="2023-05-17T02:14:04.781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33" autoAdjust="0"/>
  </p:normalViewPr>
  <p:slideViewPr>
    <p:cSldViewPr snapToGrid="0">
      <p:cViewPr varScale="1">
        <p:scale>
          <a:sx n="62" d="100"/>
          <a:sy n="62" d="100"/>
        </p:scale>
        <p:origin x="2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4FC0D-4A47-41B9-B7CA-C266A06ABDC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73ACB-4F95-4C75-B0A0-23CF47AA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5EAF2-B718-4ACB-B07D-A7B533CF40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75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9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4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29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6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4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07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31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39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8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70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43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18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36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2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1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5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200" dirty="0">
              <a:solidFill>
                <a:srgbClr val="FF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5EAF2-B718-4ACB-B07D-A7B533CF40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1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CF682-3BB6-4A9A-8DDA-C2040078E1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4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CF682-3BB6-4A9A-8DDA-C2040078E1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8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6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38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73ACB-4F95-4C75-B0A0-23CF47AAFA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9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59CE-5BB3-ED97-603C-BB03F0AA8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D4040-3045-3AE6-84DD-BBACCB509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D03DA-0D43-654F-7A08-97E50B2B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F8E0E-20CD-4335-D7DD-2499A610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A3A79-17BA-A838-8784-1C5DE96C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5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0817-9FFE-38F5-FEED-9DF05C07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5C0E1-7138-DF5B-0B61-CC2BE0B7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33280-417C-AA62-224D-EAD07E4B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DE893-9575-0142-9589-D9D75F0C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18C96-774E-9849-185F-40F02B0F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2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3628F-8554-0613-43FD-38D3227CC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73F76-5602-AF4C-4603-7C186581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F2B8-1340-D4E0-BD64-823325D1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CCA70-63BB-1E85-D42D-67557EC67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F6D14-CAA5-691D-07DA-024B03F0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4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BF62-B6AA-E155-0DD4-4EC56092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A8D59-BF85-147D-5F7D-2CF1114C9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3B33E-5B9B-FF33-3215-41856E2C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DE02-26B8-889A-CB17-4FC3C2C1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DF53B-7CEE-3ECA-2171-6804BD1D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4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DED3-75E8-BC04-8928-BFF5D8AB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FF874-209C-29F4-047B-2E4E9367C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8DA85-F49A-D351-4ACC-83307B8B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CE840-5178-5837-44D1-C18BB278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E6009-6A5B-64DD-4657-14743965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E741-4C4C-21C4-F727-A956AB76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DC7EA-F28D-5680-89B6-018D184C1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1E678-7BFB-76DA-0082-318E53850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FFB00-D9EE-95F2-5314-B79357B2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B210A-4FF8-802D-6FEB-1FE0CF9F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18395-25B6-CDF0-36E3-2DD4AB8F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61E4-34B2-55D0-9725-BB32CF40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7ECF6-4325-5730-C106-061FD99A2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C35DF-0BCC-AE16-EE75-DBB272D9A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76511-8DC8-3C5D-130B-EF4B752E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F4184-8536-292A-1477-D1055D768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8DD60-34D6-A103-21FF-47516C1C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66530C-14AF-370A-F502-A1D89808F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4C1AC-C5B9-DDC1-9752-0D9E7B81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8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594A-1D49-E0EB-454A-AF62DE62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1A9A4-4DAC-33E4-7B98-C30E4A24C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90688-B9B6-83B7-A590-BDCC5561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231C7-5C8C-4768-EEAE-DF15DA14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9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D8D4A-41FC-3190-146C-EA2677FC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97AA9-889F-2E04-B682-28C28317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2A56F-6ABE-0E7D-5103-75AA2C9F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4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7A9E-9A60-B553-B631-89EA4EB1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763F6-49E7-F399-A632-5B46CBF1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C8DED-F3CA-4AA6-C461-FDAEFFDEC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F4B7B-6AA5-146D-6A3F-5C026935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E826E-CCE7-1B7A-B894-39A51233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CEFD-AD06-39A3-AB4B-F2F43255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FA0B-DB13-2E70-B9E0-98F7FD99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E4DA10-4261-C684-E95C-043B9309C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D4EB9-C52E-6C9F-186A-9CBCF64E9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16859-2036-7CFA-92A4-EFF09EC3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35BB8-6238-5583-3964-75E2805A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7833A-6A07-7F6C-DADC-005A10F2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6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50177-55A2-6488-A64B-00EA0E6C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D3DB7-7731-8FBB-2A92-477AD1199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8201-D30E-B182-E152-EEFB39D0F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6B2C-AB7C-4AF8-AC6C-20FBFE242B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A70A3-C458-565F-42D2-B35153D43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DDF2E-106F-88EF-487F-50AEBB1F0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E7506-EF49-483F-949B-35E5DA7ED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6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azure/networking/nva-accelerated-connection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irius-aznet@microsoft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9B5C-9201-AA19-E455-FE13F7672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84" y="1122363"/>
            <a:ext cx="11855115" cy="2053974"/>
          </a:xfrm>
        </p:spPr>
        <p:txBody>
          <a:bodyPr>
            <a:normAutofit/>
          </a:bodyPr>
          <a:lstStyle/>
          <a:p>
            <a:r>
              <a:rPr lang="en-US" sz="4400" dirty="0"/>
              <a:t>Disaggregating Stateful Network 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B67D6-A76E-BA8E-CD5E-0DB38C50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937" y="3596689"/>
            <a:ext cx="10790989" cy="1889709"/>
          </a:xfrm>
        </p:spPr>
        <p:txBody>
          <a:bodyPr>
            <a:normAutofit/>
          </a:bodyPr>
          <a:lstStyle/>
          <a:p>
            <a:r>
              <a:rPr lang="en-US" sz="1800" dirty="0"/>
              <a:t>Deepak, Gerald,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Rishabh</a:t>
            </a:r>
            <a:r>
              <a:rPr lang="en-US" sz="1800" dirty="0"/>
              <a:t>, Michal, James, Silvano, Mario, Krishna, Arun, Arunkumar, Balakrishnan, Avijit, Sachin, Deven, Evan, Pranjal, Rishiraj, Neeraj, Soumya, Stewart, Ranveer,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Srikanth</a:t>
            </a:r>
          </a:p>
        </p:txBody>
      </p:sp>
      <p:pic>
        <p:nvPicPr>
          <p:cNvPr id="4" name="Picture 2" descr="Image result for microsoft research logo">
            <a:extLst>
              <a:ext uri="{FF2B5EF4-FFF2-40B4-BE49-F238E27FC236}">
                <a16:creationId xmlns:a16="http://schemas.microsoft.com/office/drawing/2014/main" id="{73D4FD99-84C9-0127-6FF8-BE4E7E6C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316" y="5622852"/>
            <a:ext cx="3018021" cy="94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BAF4B8C-D58A-8CEA-C494-882B71E85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77" y="5484680"/>
            <a:ext cx="1219478" cy="1219478"/>
          </a:xfrm>
          <a:prstGeom prst="rect">
            <a:avLst/>
          </a:prstGeom>
        </p:spPr>
      </p:pic>
      <p:pic>
        <p:nvPicPr>
          <p:cNvPr id="9" name="Picture 8" descr="A picture containing text, screenshot, font, graphics&#10;&#10;Description automatically generated">
            <a:extLst>
              <a:ext uri="{FF2B5EF4-FFF2-40B4-BE49-F238E27FC236}">
                <a16:creationId xmlns:a16="http://schemas.microsoft.com/office/drawing/2014/main" id="{0888E027-EC94-6567-4680-4035AB0F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69" y="5727165"/>
            <a:ext cx="2301551" cy="8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2"/>
    </mc:Choice>
    <mc:Fallback xmlns="">
      <p:transition spd="slow" advTm="221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A4C3-0072-7C32-5C0A-CB0467D3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88116" cy="1325563"/>
          </a:xfrm>
        </p:spPr>
        <p:txBody>
          <a:bodyPr/>
          <a:lstStyle/>
          <a:p>
            <a:r>
              <a:rPr lang="en-US" dirty="0"/>
              <a:t>Today, stateful NFs are a performance bottleneck.</a:t>
            </a:r>
          </a:p>
        </p:txBody>
      </p:sp>
    </p:spTree>
    <p:extLst>
      <p:ext uri="{BB962C8B-B14F-4D97-AF65-F5344CB8AC3E}">
        <p14:creationId xmlns:p14="http://schemas.microsoft.com/office/powerpoint/2010/main" val="25892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A4C3-0072-7C32-5C0A-CB0467D3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88116" cy="1325563"/>
          </a:xfrm>
        </p:spPr>
        <p:txBody>
          <a:bodyPr/>
          <a:lstStyle/>
          <a:p>
            <a:r>
              <a:rPr lang="en-US" dirty="0"/>
              <a:t>Today, stateful NFs are a performance bottleneck.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DC0C6-AD94-9165-7764-E0D7137C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74" y="2805635"/>
            <a:ext cx="4399658" cy="228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1D7CE5-1061-0E30-EC6A-66CFA413C829}"/>
              </a:ext>
            </a:extLst>
          </p:cNvPr>
          <p:cNvSpPr txBox="1"/>
          <p:nvPr/>
        </p:nvSpPr>
        <p:spPr>
          <a:xfrm>
            <a:off x="7104491" y="2901918"/>
            <a:ext cx="461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Method: </a:t>
            </a:r>
          </a:p>
          <a:p>
            <a:r>
              <a:rPr lang="en-US" dirty="0"/>
              <a:t>Pair of VMs.</a:t>
            </a:r>
          </a:p>
          <a:p>
            <a:r>
              <a:rPr lang="en-US" dirty="0"/>
              <a:t>TCP connections as-fast-as-you-can with one connection-tracking firewall rule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28196-029E-A0E6-7350-AFE7C4C68A08}"/>
              </a:ext>
            </a:extLst>
          </p:cNvPr>
          <p:cNvSpPr/>
          <p:nvPr/>
        </p:nvSpPr>
        <p:spPr>
          <a:xfrm>
            <a:off x="2376557" y="2805635"/>
            <a:ext cx="3719443" cy="179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9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A4C3-0072-7C32-5C0A-CB0467D3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88116" cy="1325563"/>
          </a:xfrm>
        </p:spPr>
        <p:txBody>
          <a:bodyPr/>
          <a:lstStyle/>
          <a:p>
            <a:r>
              <a:rPr lang="en-US" dirty="0"/>
              <a:t>Today, stateful NFs are a performance bottleneck.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DC0C6-AD94-9165-7764-E0D7137C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74" y="2805635"/>
            <a:ext cx="4399658" cy="228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1D7CE5-1061-0E30-EC6A-66CFA413C829}"/>
              </a:ext>
            </a:extLst>
          </p:cNvPr>
          <p:cNvSpPr txBox="1"/>
          <p:nvPr/>
        </p:nvSpPr>
        <p:spPr>
          <a:xfrm>
            <a:off x="7104491" y="2901918"/>
            <a:ext cx="461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Method: </a:t>
            </a:r>
          </a:p>
          <a:p>
            <a:r>
              <a:rPr lang="en-US" dirty="0"/>
              <a:t>Pair of VMs.</a:t>
            </a:r>
          </a:p>
          <a:p>
            <a:r>
              <a:rPr lang="en-US" dirty="0"/>
              <a:t>TCP connections as-fast-as-you-can with one connection-tracking firewall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D6379-45C3-77C5-ED91-C005A9D47AA8}"/>
              </a:ext>
            </a:extLst>
          </p:cNvPr>
          <p:cNvSpPr txBox="1"/>
          <p:nvPr/>
        </p:nvSpPr>
        <p:spPr>
          <a:xfrm>
            <a:off x="7082372" y="4170035"/>
            <a:ext cx="447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No cloud achieves more than </a:t>
            </a:r>
            <a:r>
              <a:rPr lang="en-US" sz="1800" dirty="0">
                <a:highlight>
                  <a:srgbClr val="FFFF00"/>
                </a:highlight>
              </a:rPr>
              <a:t>300K CPS</a:t>
            </a:r>
          </a:p>
        </p:txBody>
      </p:sp>
    </p:spTree>
    <p:extLst>
      <p:ext uri="{BB962C8B-B14F-4D97-AF65-F5344CB8AC3E}">
        <p14:creationId xmlns:p14="http://schemas.microsoft.com/office/powerpoint/2010/main" val="74981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D209-2F8A-06CD-5FA7-B492F6B7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Disaggregating stateful NF processing</a:t>
            </a:r>
          </a:p>
        </p:txBody>
      </p:sp>
    </p:spTree>
    <p:extLst>
      <p:ext uri="{BB962C8B-B14F-4D97-AF65-F5344CB8AC3E}">
        <p14:creationId xmlns:p14="http://schemas.microsoft.com/office/powerpoint/2010/main" val="252643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D209-2F8A-06CD-5FA7-B492F6B7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Disaggregating stateful NF processing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87BEC6-17E5-D9C9-9AC0-A6574BD58766}"/>
              </a:ext>
            </a:extLst>
          </p:cNvPr>
          <p:cNvGrpSpPr/>
          <p:nvPr/>
        </p:nvGrpSpPr>
        <p:grpSpPr>
          <a:xfrm>
            <a:off x="2864788" y="2198720"/>
            <a:ext cx="7215950" cy="2098596"/>
            <a:chOff x="1358721" y="1941885"/>
            <a:chExt cx="7215950" cy="209859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CDEF47-A67B-4B6F-3430-29C4FD3B7A46}"/>
                </a:ext>
              </a:extLst>
            </p:cNvPr>
            <p:cNvGrpSpPr/>
            <p:nvPr/>
          </p:nvGrpSpPr>
          <p:grpSpPr>
            <a:xfrm>
              <a:off x="3871030" y="3049881"/>
              <a:ext cx="436388" cy="990600"/>
              <a:chOff x="1228344" y="1600200"/>
              <a:chExt cx="436388" cy="990600"/>
            </a:xfrm>
          </p:grpSpPr>
          <p:sp>
            <p:nvSpPr>
              <p:cNvPr id="69" name="Rounded Rectangle 2">
                <a:extLst>
                  <a:ext uri="{FF2B5EF4-FFF2-40B4-BE49-F238E27FC236}">
                    <a16:creationId xmlns:a16="http://schemas.microsoft.com/office/drawing/2014/main" id="{02B555A3-5AEE-6846-6B35-2ABC5B0BAC19}"/>
                  </a:ext>
                </a:extLst>
              </p:cNvPr>
              <p:cNvSpPr/>
              <p:nvPr/>
            </p:nvSpPr>
            <p:spPr>
              <a:xfrm>
                <a:off x="1243584" y="1612392"/>
                <a:ext cx="347472" cy="140208"/>
              </a:xfrm>
              <a:prstGeom prst="round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70" name="Rounded Rectangle 3">
                <a:extLst>
                  <a:ext uri="{FF2B5EF4-FFF2-40B4-BE49-F238E27FC236}">
                    <a16:creationId xmlns:a16="http://schemas.microsoft.com/office/drawing/2014/main" id="{24D7FEE4-CF54-9701-68DA-24B1B2874AC4}"/>
                  </a:ext>
                </a:extLst>
              </p:cNvPr>
              <p:cNvSpPr/>
              <p:nvPr/>
            </p:nvSpPr>
            <p:spPr>
              <a:xfrm>
                <a:off x="1228344" y="1600200"/>
                <a:ext cx="371856" cy="990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A38A884-A0D7-D113-55F9-1A0C207B5398}"/>
                  </a:ext>
                </a:extLst>
              </p:cNvPr>
              <p:cNvSpPr/>
              <p:nvPr/>
            </p:nvSpPr>
            <p:spPr>
              <a:xfrm>
                <a:off x="1338072" y="1819656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AE0B17F-D30C-762F-AA01-04E10750782C}"/>
                  </a:ext>
                </a:extLst>
              </p:cNvPr>
              <p:cNvSpPr/>
              <p:nvPr/>
            </p:nvSpPr>
            <p:spPr>
              <a:xfrm>
                <a:off x="1338072" y="2020824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EAD9172-0976-503B-249E-EB155EA99FCA}"/>
                  </a:ext>
                </a:extLst>
              </p:cNvPr>
              <p:cNvSpPr/>
              <p:nvPr/>
            </p:nvSpPr>
            <p:spPr>
              <a:xfrm>
                <a:off x="1338072" y="2386584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E61B915-E5D1-3EEA-EAD7-0ADE4AC062E5}"/>
                  </a:ext>
                </a:extLst>
              </p:cNvPr>
              <p:cNvSpPr txBox="1"/>
              <p:nvPr/>
            </p:nvSpPr>
            <p:spPr>
              <a:xfrm rot="5400000">
                <a:off x="1294759" y="2096232"/>
                <a:ext cx="370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Georgia" panose="02040502050405020303" pitchFamily="18" charset="0"/>
                  </a:rPr>
                  <a:t>…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33B6129-1E8E-6F9F-B5F7-CD1170FF4472}"/>
                </a:ext>
              </a:extLst>
            </p:cNvPr>
            <p:cNvCxnSpPr>
              <a:cxnSpLocks/>
              <a:stCxn id="70" idx="0"/>
            </p:cNvCxnSpPr>
            <p:nvPr/>
          </p:nvCxnSpPr>
          <p:spPr>
            <a:xfrm flipV="1">
              <a:off x="4056958" y="2568307"/>
              <a:ext cx="185928" cy="481574"/>
            </a:xfrm>
            <a:prstGeom prst="line">
              <a:avLst/>
            </a:prstGeom>
            <a:ln w="3492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6D32E6F-0F53-C2D7-AEF2-B6B7B6FE163E}"/>
                </a:ext>
              </a:extLst>
            </p:cNvPr>
            <p:cNvGrpSpPr/>
            <p:nvPr/>
          </p:nvGrpSpPr>
          <p:grpSpPr>
            <a:xfrm>
              <a:off x="4704863" y="3049881"/>
              <a:ext cx="436388" cy="990600"/>
              <a:chOff x="1228344" y="1600200"/>
              <a:chExt cx="436388" cy="990600"/>
            </a:xfrm>
          </p:grpSpPr>
          <p:sp>
            <p:nvSpPr>
              <p:cNvPr id="63" name="Rounded Rectangle 14">
                <a:extLst>
                  <a:ext uri="{FF2B5EF4-FFF2-40B4-BE49-F238E27FC236}">
                    <a16:creationId xmlns:a16="http://schemas.microsoft.com/office/drawing/2014/main" id="{5813C330-11FC-43FB-8966-D0B6A42DB9EA}"/>
                  </a:ext>
                </a:extLst>
              </p:cNvPr>
              <p:cNvSpPr/>
              <p:nvPr/>
            </p:nvSpPr>
            <p:spPr>
              <a:xfrm>
                <a:off x="1243584" y="1612392"/>
                <a:ext cx="347472" cy="140208"/>
              </a:xfrm>
              <a:prstGeom prst="round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4" name="Rounded Rectangle 15">
                <a:extLst>
                  <a:ext uri="{FF2B5EF4-FFF2-40B4-BE49-F238E27FC236}">
                    <a16:creationId xmlns:a16="http://schemas.microsoft.com/office/drawing/2014/main" id="{4EFFAE71-A293-CB4C-FDCF-3E92F984827D}"/>
                  </a:ext>
                </a:extLst>
              </p:cNvPr>
              <p:cNvSpPr/>
              <p:nvPr/>
            </p:nvSpPr>
            <p:spPr>
              <a:xfrm>
                <a:off x="1228344" y="1600200"/>
                <a:ext cx="371856" cy="990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51C7A9E-5752-559C-9B60-AFEDA6126763}"/>
                  </a:ext>
                </a:extLst>
              </p:cNvPr>
              <p:cNvSpPr/>
              <p:nvPr/>
            </p:nvSpPr>
            <p:spPr>
              <a:xfrm>
                <a:off x="1338072" y="1819656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13C612C-3FAF-91C4-A7F3-66A91253A1E6}"/>
                  </a:ext>
                </a:extLst>
              </p:cNvPr>
              <p:cNvSpPr/>
              <p:nvPr/>
            </p:nvSpPr>
            <p:spPr>
              <a:xfrm>
                <a:off x="1338072" y="2020824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35A089A-65DE-805A-4606-E7401723E67A}"/>
                  </a:ext>
                </a:extLst>
              </p:cNvPr>
              <p:cNvSpPr/>
              <p:nvPr/>
            </p:nvSpPr>
            <p:spPr>
              <a:xfrm>
                <a:off x="1338072" y="2386584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ACE959E-8EF0-E770-7B50-E7FC3E349B05}"/>
                  </a:ext>
                </a:extLst>
              </p:cNvPr>
              <p:cNvSpPr txBox="1"/>
              <p:nvPr/>
            </p:nvSpPr>
            <p:spPr>
              <a:xfrm rot="5400000">
                <a:off x="1294759" y="2096232"/>
                <a:ext cx="370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Georgia" panose="02040502050405020303" pitchFamily="18" charset="0"/>
                  </a:rPr>
                  <a:t>…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6B1CA85-5CB1-5D37-93D3-14D8F3C592B5}"/>
                </a:ext>
              </a:extLst>
            </p:cNvPr>
            <p:cNvGrpSpPr/>
            <p:nvPr/>
          </p:nvGrpSpPr>
          <p:grpSpPr>
            <a:xfrm>
              <a:off x="5437121" y="3049881"/>
              <a:ext cx="436388" cy="990600"/>
              <a:chOff x="1228344" y="1600200"/>
              <a:chExt cx="436388" cy="990600"/>
            </a:xfrm>
          </p:grpSpPr>
          <p:sp>
            <p:nvSpPr>
              <p:cNvPr id="57" name="Rounded Rectangle 25">
                <a:extLst>
                  <a:ext uri="{FF2B5EF4-FFF2-40B4-BE49-F238E27FC236}">
                    <a16:creationId xmlns:a16="http://schemas.microsoft.com/office/drawing/2014/main" id="{72566497-1CDB-3E4B-46AA-C9857B933246}"/>
                  </a:ext>
                </a:extLst>
              </p:cNvPr>
              <p:cNvSpPr/>
              <p:nvPr/>
            </p:nvSpPr>
            <p:spPr>
              <a:xfrm>
                <a:off x="1243584" y="1612392"/>
                <a:ext cx="347472" cy="140208"/>
              </a:xfrm>
              <a:prstGeom prst="round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58" name="Rounded Rectangle 26">
                <a:extLst>
                  <a:ext uri="{FF2B5EF4-FFF2-40B4-BE49-F238E27FC236}">
                    <a16:creationId xmlns:a16="http://schemas.microsoft.com/office/drawing/2014/main" id="{139FD3AC-B1A1-69FC-A5B7-93F13948D2ED}"/>
                  </a:ext>
                </a:extLst>
              </p:cNvPr>
              <p:cNvSpPr/>
              <p:nvPr/>
            </p:nvSpPr>
            <p:spPr>
              <a:xfrm>
                <a:off x="1228344" y="1600200"/>
                <a:ext cx="371856" cy="990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BCFE03A-968B-1127-BAF9-DE9DE0ACCD6F}"/>
                  </a:ext>
                </a:extLst>
              </p:cNvPr>
              <p:cNvSpPr/>
              <p:nvPr/>
            </p:nvSpPr>
            <p:spPr>
              <a:xfrm>
                <a:off x="1338072" y="1819656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5729DF3-2497-610A-0F55-6FC7F6FAAC54}"/>
                  </a:ext>
                </a:extLst>
              </p:cNvPr>
              <p:cNvSpPr/>
              <p:nvPr/>
            </p:nvSpPr>
            <p:spPr>
              <a:xfrm>
                <a:off x="1338072" y="2020824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C7719AB-970D-C32E-45FA-15DC68E9C477}"/>
                  </a:ext>
                </a:extLst>
              </p:cNvPr>
              <p:cNvSpPr/>
              <p:nvPr/>
            </p:nvSpPr>
            <p:spPr>
              <a:xfrm>
                <a:off x="1338072" y="2386584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FEDE96A-D40E-A0CB-97FC-91E5776FCD43}"/>
                  </a:ext>
                </a:extLst>
              </p:cNvPr>
              <p:cNvSpPr txBox="1"/>
              <p:nvPr/>
            </p:nvSpPr>
            <p:spPr>
              <a:xfrm rot="5400000">
                <a:off x="1294759" y="2096232"/>
                <a:ext cx="370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Georgia" panose="02040502050405020303" pitchFamily="18" charset="0"/>
                  </a:rPr>
                  <a:t>…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AA71B64-70AA-005C-B849-6232A799F02B}"/>
                </a:ext>
              </a:extLst>
            </p:cNvPr>
            <p:cNvCxnSpPr>
              <a:cxnSpLocks/>
              <a:stCxn id="64" idx="0"/>
              <a:endCxn id="44" idx="2"/>
            </p:cNvCxnSpPr>
            <p:nvPr/>
          </p:nvCxnSpPr>
          <p:spPr>
            <a:xfrm flipH="1" flipV="1">
              <a:off x="4761463" y="2602173"/>
              <a:ext cx="129328" cy="447708"/>
            </a:xfrm>
            <a:prstGeom prst="line">
              <a:avLst/>
            </a:prstGeom>
            <a:ln w="3492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CAADA99-581C-7D48-5CBD-E0CB5D9BC46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5360921" y="2568307"/>
              <a:ext cx="262128" cy="481574"/>
            </a:xfrm>
            <a:prstGeom prst="line">
              <a:avLst/>
            </a:prstGeom>
            <a:ln w="3492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81">
              <a:extLst>
                <a:ext uri="{FF2B5EF4-FFF2-40B4-BE49-F238E27FC236}">
                  <a16:creationId xmlns:a16="http://schemas.microsoft.com/office/drawing/2014/main" id="{8B1F5491-7F99-9F92-FCD8-E740C638EC72}"/>
                </a:ext>
              </a:extLst>
            </p:cNvPr>
            <p:cNvSpPr/>
            <p:nvPr/>
          </p:nvSpPr>
          <p:spPr>
            <a:xfrm>
              <a:off x="3892992" y="2019545"/>
              <a:ext cx="1736942" cy="58262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Georgia" panose="02040502050405020303" pitchFamily="18" charset="0"/>
                </a:rPr>
                <a:t>Datacenter Core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Georgia" panose="02040502050405020303" pitchFamily="18" charset="0"/>
                </a:rPr>
                <a:t>(e.g., CLOS)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502287-EC12-0971-7E6A-704B7BAAEB7B}"/>
                </a:ext>
              </a:extLst>
            </p:cNvPr>
            <p:cNvSpPr txBox="1"/>
            <p:nvPr/>
          </p:nvSpPr>
          <p:spPr>
            <a:xfrm>
              <a:off x="4286738" y="3352953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eorgia" panose="02040502050405020303" pitchFamily="18" charset="0"/>
                </a:rPr>
                <a:t>…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8009E89-4013-961C-E448-A07F7E388687}"/>
                </a:ext>
              </a:extLst>
            </p:cNvPr>
            <p:cNvSpPr txBox="1"/>
            <p:nvPr/>
          </p:nvSpPr>
          <p:spPr>
            <a:xfrm>
              <a:off x="5015159" y="3345800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eorgia" panose="02040502050405020303" pitchFamily="18" charset="0"/>
                </a:rPr>
                <a:t>…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EDDD207-81D5-BA38-9C7D-CE2DA550631C}"/>
                </a:ext>
              </a:extLst>
            </p:cNvPr>
            <p:cNvCxnSpPr>
              <a:cxnSpLocks/>
              <a:endCxn id="44" idx="3"/>
            </p:cNvCxnSpPr>
            <p:nvPr/>
          </p:nvCxnSpPr>
          <p:spPr>
            <a:xfrm flipH="1">
              <a:off x="5629934" y="2310859"/>
              <a:ext cx="205786" cy="0"/>
            </a:xfrm>
            <a:prstGeom prst="line">
              <a:avLst/>
            </a:prstGeom>
            <a:ln w="349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peech Bubble: Rectangle 47">
              <a:extLst>
                <a:ext uri="{FF2B5EF4-FFF2-40B4-BE49-F238E27FC236}">
                  <a16:creationId xmlns:a16="http://schemas.microsoft.com/office/drawing/2014/main" id="{08BA72B3-36B0-B27A-8B80-4DF0464A2448}"/>
                </a:ext>
              </a:extLst>
            </p:cNvPr>
            <p:cNvSpPr/>
            <p:nvPr/>
          </p:nvSpPr>
          <p:spPr>
            <a:xfrm>
              <a:off x="1358721" y="2898727"/>
              <a:ext cx="2366694" cy="777070"/>
            </a:xfrm>
            <a:prstGeom prst="wedgeRectCallout">
              <a:avLst>
                <a:gd name="adj1" fmla="val 62083"/>
                <a:gd name="adj2" fmla="val 10141"/>
              </a:avLst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55EEE6A-91EC-0B0A-2DBB-59154E85F7AF}"/>
                </a:ext>
              </a:extLst>
            </p:cNvPr>
            <p:cNvSpPr/>
            <p:nvPr/>
          </p:nvSpPr>
          <p:spPr>
            <a:xfrm>
              <a:off x="2527768" y="2932516"/>
              <a:ext cx="457200" cy="301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Georgia" panose="02040502050405020303" pitchFamily="18" charset="0"/>
                </a:rPr>
                <a:t>VM</a:t>
              </a:r>
              <a:r>
                <a:rPr lang="en-US" baseline="-25000">
                  <a:solidFill>
                    <a:schemeClr val="tx1"/>
                  </a:solidFill>
                  <a:latin typeface="Georgia" panose="02040502050405020303" pitchFamily="18" charset="0"/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BC73AD2-69D4-6D34-5420-05F192ED9535}"/>
                </a:ext>
              </a:extLst>
            </p:cNvPr>
            <p:cNvSpPr/>
            <p:nvPr/>
          </p:nvSpPr>
          <p:spPr>
            <a:xfrm>
              <a:off x="3190806" y="2932516"/>
              <a:ext cx="457200" cy="301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Georgia" panose="02040502050405020303" pitchFamily="18" charset="0"/>
                </a:rPr>
                <a:t>VM</a:t>
              </a:r>
              <a:r>
                <a:rPr lang="en-US" baseline="-25000">
                  <a:solidFill>
                    <a:schemeClr val="tx1"/>
                  </a:solidFill>
                  <a:latin typeface="Georgia" panose="02040502050405020303" pitchFamily="18" charset="0"/>
                </a:rPr>
                <a:t>n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FD06F10-6FA8-7193-7A7A-B826C71E3B4A}"/>
                </a:ext>
              </a:extLst>
            </p:cNvPr>
            <p:cNvSpPr/>
            <p:nvPr/>
          </p:nvSpPr>
          <p:spPr>
            <a:xfrm>
              <a:off x="1413811" y="2932516"/>
              <a:ext cx="1005840" cy="301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latin typeface="Georgia" panose="02040502050405020303" pitchFamily="18" charset="0"/>
                </a:rPr>
                <a:t>vSwitch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7E614FD-41E7-0FD1-D9A8-25D82FAD8832}"/>
                </a:ext>
              </a:extLst>
            </p:cNvPr>
            <p:cNvSpPr/>
            <p:nvPr/>
          </p:nvSpPr>
          <p:spPr>
            <a:xfrm>
              <a:off x="1413811" y="3297549"/>
              <a:ext cx="1397285" cy="32684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Georgia" panose="02040502050405020303" pitchFamily="18" charset="0"/>
                </a:rPr>
                <a:t>NIC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B877D0-7450-C630-1263-4897F4DF8C96}"/>
                </a:ext>
              </a:extLst>
            </p:cNvPr>
            <p:cNvSpPr/>
            <p:nvPr/>
          </p:nvSpPr>
          <p:spPr>
            <a:xfrm>
              <a:off x="2875628" y="3298454"/>
              <a:ext cx="778255" cy="32684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latin typeface="Georgia" panose="02040502050405020303" pitchFamily="18" charset="0"/>
                </a:rPr>
                <a:t>FPGA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5B792CF-9A5C-76C6-095F-A26225CB8E77}"/>
                </a:ext>
              </a:extLst>
            </p:cNvPr>
            <p:cNvSpPr txBox="1"/>
            <p:nvPr/>
          </p:nvSpPr>
          <p:spPr>
            <a:xfrm>
              <a:off x="2908376" y="28714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7E4CEEA-510A-2D53-77DA-C5C402D1C934}"/>
                </a:ext>
              </a:extLst>
            </p:cNvPr>
            <p:cNvSpPr/>
            <p:nvPr/>
          </p:nvSpPr>
          <p:spPr>
            <a:xfrm>
              <a:off x="5835720" y="1968225"/>
              <a:ext cx="2433228" cy="552246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021555-C2ED-C684-FA28-D453FF7788E3}"/>
                </a:ext>
              </a:extLst>
            </p:cNvPr>
            <p:cNvSpPr txBox="1"/>
            <p:nvPr/>
          </p:nvSpPr>
          <p:spPr>
            <a:xfrm>
              <a:off x="5910272" y="1941885"/>
              <a:ext cx="26643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eorgia" panose="02040502050405020303" pitchFamily="18" charset="0"/>
                </a:rPr>
                <a:t>Shared Stateful </a:t>
              </a:r>
            </a:p>
            <a:p>
              <a:r>
                <a:rPr lang="en-US" b="1">
                  <a:solidFill>
                    <a:schemeClr val="bg1"/>
                  </a:solidFill>
                  <a:latin typeface="Georgia" panose="02040502050405020303" pitchFamily="18" charset="0"/>
                </a:rPr>
                <a:t>NF Processing Pool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E063E15-8FF7-43C3-E569-242EB3729E05}"/>
              </a:ext>
            </a:extLst>
          </p:cNvPr>
          <p:cNvSpPr txBox="1"/>
          <p:nvPr/>
        </p:nvSpPr>
        <p:spPr>
          <a:xfrm>
            <a:off x="2757156" y="4724930"/>
            <a:ext cx="701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Floating NICs that onboard onto Sirius have their stateful NFs processed in a disaggregated pool of (</a:t>
            </a:r>
            <a:r>
              <a:rPr lang="en-US" err="1"/>
              <a:t>Pensando</a:t>
            </a:r>
            <a:r>
              <a:rPr lang="en-US"/>
              <a:t>) cards</a:t>
            </a:r>
          </a:p>
        </p:txBody>
      </p:sp>
    </p:spTree>
    <p:extLst>
      <p:ext uri="{BB962C8B-B14F-4D97-AF65-F5344CB8AC3E}">
        <p14:creationId xmlns:p14="http://schemas.microsoft.com/office/powerpoint/2010/main" val="3018400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E0A04-E8C9-2B4B-81B2-CB95397B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09" y="365821"/>
            <a:ext cx="952429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With Sirius, connection scale increases to over 5X the closest other cloud</a:t>
            </a:r>
          </a:p>
        </p:txBody>
      </p:sp>
    </p:spTree>
    <p:extLst>
      <p:ext uri="{BB962C8B-B14F-4D97-AF65-F5344CB8AC3E}">
        <p14:creationId xmlns:p14="http://schemas.microsoft.com/office/powerpoint/2010/main" val="225574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E0A04-E8C9-2B4B-81B2-CB95397B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09" y="365821"/>
            <a:ext cx="952429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With Sirius, connection scale increases to over 5X the closest other cloud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8851222-60C2-C5E0-2FA0-BBCA0C93C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211" y="2381467"/>
            <a:ext cx="5897405" cy="370424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843FA69-CA49-310F-4E43-FF256EB48378}"/>
              </a:ext>
            </a:extLst>
          </p:cNvPr>
          <p:cNvSpPr txBox="1"/>
          <p:nvPr/>
        </p:nvSpPr>
        <p:spPr>
          <a:xfrm>
            <a:off x="8296214" y="3587257"/>
            <a:ext cx="379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TRex</a:t>
            </a:r>
            <a:r>
              <a:rPr lang="en-US" dirty="0"/>
              <a:t>, ~250B request and response.</a:t>
            </a:r>
          </a:p>
          <a:p>
            <a:r>
              <a:rPr lang="en-US" dirty="0"/>
              <a:t>Note: on AWS, we use c5n.18xlarge</a:t>
            </a:r>
          </a:p>
        </p:txBody>
      </p:sp>
    </p:spTree>
    <p:extLst>
      <p:ext uri="{BB962C8B-B14F-4D97-AF65-F5344CB8AC3E}">
        <p14:creationId xmlns:p14="http://schemas.microsoft.com/office/powerpoint/2010/main" val="361746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4FD3-4401-8494-5E10-B77EB748E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Disaggregating Stateful NFs</a:t>
            </a:r>
            <a:br>
              <a:rPr lang="en-US" dirty="0"/>
            </a:br>
            <a:r>
              <a:rPr lang="en-US" dirty="0"/>
              <a:t>                  has value beyond perf.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245F6-A6DD-9974-1EAA-C54C0FF2BBC3}"/>
              </a:ext>
            </a:extLst>
          </p:cNvPr>
          <p:cNvSpPr txBox="1"/>
          <p:nvPr/>
        </p:nvSpPr>
        <p:spPr>
          <a:xfrm>
            <a:off x="4561115" y="2268875"/>
            <a:ext cx="708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features from Sirius can be used by VMs on any hardware SKU.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0EAF8-E05D-F6C9-6D4A-AF1940BA4280}"/>
              </a:ext>
            </a:extLst>
          </p:cNvPr>
          <p:cNvSpPr txBox="1"/>
          <p:nvPr/>
        </p:nvSpPr>
        <p:spPr>
          <a:xfrm>
            <a:off x="1774367" y="226887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BD417-315C-87F1-F6DE-6EF75148E2AE}"/>
              </a:ext>
            </a:extLst>
          </p:cNvPr>
          <p:cNvSpPr txBox="1"/>
          <p:nvPr/>
        </p:nvSpPr>
        <p:spPr>
          <a:xfrm>
            <a:off x="4561115" y="3239168"/>
            <a:ext cx="654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Inexpensive FPGAs at host may suffice since disaggregated pool handles all the spillover load.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DE9AD-0330-A989-5AAD-6A30D01BAA07}"/>
              </a:ext>
            </a:extLst>
          </p:cNvPr>
          <p:cNvSpPr txBox="1"/>
          <p:nvPr/>
        </p:nvSpPr>
        <p:spPr>
          <a:xfrm>
            <a:off x="1774367" y="323916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65A05-D99C-0B87-4CB9-ED11917F9E4E}"/>
              </a:ext>
            </a:extLst>
          </p:cNvPr>
          <p:cNvSpPr txBox="1"/>
          <p:nvPr/>
        </p:nvSpPr>
        <p:spPr>
          <a:xfrm>
            <a:off x="4561115" y="4340236"/>
            <a:ext cx="654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use best-of-class implementations of the appliance.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0DC73-AB19-1C35-3ED1-138FE46D1216}"/>
              </a:ext>
            </a:extLst>
          </p:cNvPr>
          <p:cNvSpPr txBox="1"/>
          <p:nvPr/>
        </p:nvSpPr>
        <p:spPr>
          <a:xfrm>
            <a:off x="1774367" y="434023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Vendor-neutral</a:t>
            </a:r>
          </a:p>
        </p:txBody>
      </p:sp>
    </p:spTree>
    <p:extLst>
      <p:ext uri="{BB962C8B-B14F-4D97-AF65-F5344CB8AC3E}">
        <p14:creationId xmlns:p14="http://schemas.microsoft.com/office/powerpoint/2010/main" val="2612072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F1CA-C5C1-082C-32BB-E5FD7987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technical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D6B9E-02B6-B807-68C7-3FC0BC5601FF}"/>
              </a:ext>
            </a:extLst>
          </p:cNvPr>
          <p:cNvSpPr txBox="1"/>
          <p:nvPr/>
        </p:nvSpPr>
        <p:spPr>
          <a:xfrm>
            <a:off x="1098550" y="1961692"/>
            <a:ext cx="540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Performant</a:t>
            </a:r>
            <a:r>
              <a:rPr lang="en-US" sz="2800"/>
              <a:t> stateful NF processing on the cards</a:t>
            </a:r>
          </a:p>
        </p:txBody>
      </p:sp>
    </p:spTree>
    <p:extLst>
      <p:ext uri="{BB962C8B-B14F-4D97-AF65-F5344CB8AC3E}">
        <p14:creationId xmlns:p14="http://schemas.microsoft.com/office/powerpoint/2010/main" val="34247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F1CA-C5C1-082C-32BB-E5FD7987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technical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D6B9E-02B6-B807-68C7-3FC0BC5601FF}"/>
              </a:ext>
            </a:extLst>
          </p:cNvPr>
          <p:cNvSpPr txBox="1"/>
          <p:nvPr/>
        </p:nvSpPr>
        <p:spPr>
          <a:xfrm>
            <a:off x="1098550" y="1961692"/>
            <a:ext cx="540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Performant</a:t>
            </a:r>
            <a:r>
              <a:rPr lang="en-US" sz="2800"/>
              <a:t> stateful NF processing on the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B7A90-9435-CD06-C536-1E91551312FF}"/>
              </a:ext>
            </a:extLst>
          </p:cNvPr>
          <p:cNvSpPr txBox="1"/>
          <p:nvPr/>
        </p:nvSpPr>
        <p:spPr>
          <a:xfrm>
            <a:off x="6427080" y="1961692"/>
            <a:ext cx="5819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P4 programmable MPU pipelines + </a:t>
            </a:r>
          </a:p>
          <a:p>
            <a:r>
              <a:rPr lang="en-US" sz="2400" dirty="0"/>
              <a:t>ARM cores + coherent large DRAM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84B7D-D1FD-4185-2794-5478B6E07199}"/>
              </a:ext>
            </a:extLst>
          </p:cNvPr>
          <p:cNvSpPr txBox="1"/>
          <p:nvPr/>
        </p:nvSpPr>
        <p:spPr>
          <a:xfrm>
            <a:off x="6427080" y="3008132"/>
            <a:ext cx="576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 card: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3M CPS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16M conn</a:t>
            </a:r>
            <a:r>
              <a:rPr lang="en-US" sz="2000" dirty="0"/>
              <a:t>.,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2x100Gbps</a:t>
            </a:r>
          </a:p>
        </p:txBody>
      </p:sp>
    </p:spTree>
    <p:extLst>
      <p:ext uri="{BB962C8B-B14F-4D97-AF65-F5344CB8AC3E}">
        <p14:creationId xmlns:p14="http://schemas.microsoft.com/office/powerpoint/2010/main" val="319069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0BEA-6C18-9E90-D29F-D383AB31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012"/>
            <a:ext cx="7823899" cy="1325563"/>
          </a:xfrm>
        </p:spPr>
        <p:txBody>
          <a:bodyPr/>
          <a:lstStyle/>
          <a:p>
            <a:pPr algn="ctr"/>
            <a:r>
              <a:rPr lang="en-US" dirty="0"/>
              <a:t>Azure SDN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6751EB-F5E7-0179-DA6A-929F063F9954}"/>
              </a:ext>
            </a:extLst>
          </p:cNvPr>
          <p:cNvSpPr txBox="1"/>
          <p:nvPr/>
        </p:nvSpPr>
        <p:spPr>
          <a:xfrm>
            <a:off x="5825325" y="1411037"/>
            <a:ext cx="1308069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SDN policy evaluation </a:t>
            </a:r>
          </a:p>
        </p:txBody>
      </p:sp>
      <p:sp>
        <p:nvSpPr>
          <p:cNvPr id="54" name="Left Bracket 53">
            <a:extLst>
              <a:ext uri="{FF2B5EF4-FFF2-40B4-BE49-F238E27FC236}">
                <a16:creationId xmlns:a16="http://schemas.microsoft.com/office/drawing/2014/main" id="{4B7C3694-C808-61DB-E927-0B7BAD67832E}"/>
              </a:ext>
            </a:extLst>
          </p:cNvPr>
          <p:cNvSpPr/>
          <p:nvPr/>
        </p:nvSpPr>
        <p:spPr>
          <a:xfrm>
            <a:off x="4630319" y="2346439"/>
            <a:ext cx="204825" cy="2505884"/>
          </a:xfrm>
          <a:prstGeom prst="leftBracket">
            <a:avLst>
              <a:gd name="adj" fmla="val 92166"/>
            </a:avLst>
          </a:prstGeom>
          <a:noFill/>
          <a:ln w="25400" cap="rnd" cmpd="sng" algn="ctr">
            <a:solidFill>
              <a:srgbClr val="737373"/>
            </a:solidFill>
            <a:prstDash val="solid"/>
            <a:headEnd type="none" w="lg" len="sm"/>
            <a:tailEnd type="none" w="lg" len="sm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ateway Services" descr="Gateway Services">
            <a:extLst>
              <a:ext uri="{FF2B5EF4-FFF2-40B4-BE49-F238E27FC236}">
                <a16:creationId xmlns:a16="http://schemas.microsoft.com/office/drawing/2014/main" id="{99B5A421-5028-D3E6-2C6F-FF362328E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24" y="3094811"/>
            <a:ext cx="959555" cy="976156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2B811B3-DB81-131A-5C0E-503B941211A3}"/>
              </a:ext>
            </a:extLst>
          </p:cNvPr>
          <p:cNvCxnSpPr>
            <a:cxnSpLocks/>
          </p:cNvCxnSpPr>
          <p:nvPr/>
        </p:nvCxnSpPr>
        <p:spPr>
          <a:xfrm>
            <a:off x="4851851" y="2346439"/>
            <a:ext cx="3188768" cy="0"/>
          </a:xfrm>
          <a:prstGeom prst="line">
            <a:avLst/>
          </a:prstGeom>
          <a:noFill/>
          <a:ln w="25400" cap="rnd" cmpd="sng" algn="ctr">
            <a:solidFill>
              <a:srgbClr val="737373"/>
            </a:solidFill>
            <a:prstDash val="solid"/>
            <a:headEnd type="none" w="lg" len="sm"/>
            <a:tailEnd type="none" w="lg" len="sm"/>
          </a:ln>
          <a:effectLst/>
        </p:spPr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1287B17-6B5F-EF22-10BA-1AA873167F8E}"/>
              </a:ext>
            </a:extLst>
          </p:cNvPr>
          <p:cNvSpPr/>
          <p:nvPr/>
        </p:nvSpPr>
        <p:spPr>
          <a:xfrm>
            <a:off x="5792199" y="2074762"/>
            <a:ext cx="1308073" cy="547605"/>
          </a:xfrm>
          <a:prstGeom prst="roundRect">
            <a:avLst>
              <a:gd name="adj" fmla="val 141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FPGA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3E0BC24-E7F5-DD4C-2032-7B5A30CEB1C8}"/>
              </a:ext>
            </a:extLst>
          </p:cNvPr>
          <p:cNvSpPr/>
          <p:nvPr/>
        </p:nvSpPr>
        <p:spPr>
          <a:xfrm>
            <a:off x="8066152" y="1307603"/>
            <a:ext cx="2971379" cy="2089416"/>
          </a:xfrm>
          <a:prstGeom prst="roundRect">
            <a:avLst>
              <a:gd name="adj" fmla="val 4112"/>
            </a:avLst>
          </a:prstGeom>
          <a:noFill/>
          <a:ln w="25400" cap="rnd" cmpd="sng" algn="ctr">
            <a:gradFill>
              <a:gsLst>
                <a:gs pos="0">
                  <a:srgbClr val="8DC8E8"/>
                </a:gs>
                <a:gs pos="100000">
                  <a:srgbClr val="CD98CF"/>
                </a:gs>
              </a:gsLst>
              <a:lin ang="2700000" scaled="0"/>
            </a:gradFill>
            <a:prstDash val="solid"/>
            <a:headEnd type="none" w="med" len="med"/>
            <a:tailEnd type="none" w="med" len="med"/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  <p:txBody>
          <a:bodyPr lIns="0" rIns="0" rtlCol="0" anchor="t"/>
          <a:lstStyle/>
          <a:p>
            <a:pPr algn="ctr"/>
            <a:endParaRPr lang="en-US" sz="1600" b="1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295429-7903-01A1-171C-D163C794FA8D}"/>
              </a:ext>
            </a:extLst>
          </p:cNvPr>
          <p:cNvGrpSpPr/>
          <p:nvPr/>
        </p:nvGrpSpPr>
        <p:grpSpPr>
          <a:xfrm>
            <a:off x="8322377" y="1624224"/>
            <a:ext cx="2458928" cy="547607"/>
            <a:chOff x="5497662" y="1516624"/>
            <a:chExt cx="2458928" cy="54760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0A2D164-C144-253E-4C01-D55C00CB34CF}"/>
                </a:ext>
              </a:extLst>
            </p:cNvPr>
            <p:cNvSpPr/>
            <p:nvPr/>
          </p:nvSpPr>
          <p:spPr>
            <a:xfrm>
              <a:off x="5497662" y="1516624"/>
              <a:ext cx="2458928" cy="547607"/>
            </a:xfrm>
            <a:prstGeom prst="roundRect">
              <a:avLst>
                <a:gd name="adj" fmla="val 11607"/>
              </a:avLst>
            </a:prstGeom>
            <a:gradFill flip="none" rotWithShape="1">
              <a:gsLst>
                <a:gs pos="0">
                  <a:srgbClr val="8DC8E8"/>
                </a:gs>
                <a:gs pos="100000">
                  <a:srgbClr val="CD98C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35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7"/>
              <a:endParaRPr lang="en-US" sz="1600" b="1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3C6180-1AA3-4F2C-5FDD-06C8139B0DAE}"/>
                </a:ext>
              </a:extLst>
            </p:cNvPr>
            <p:cNvSpPr txBox="1"/>
            <p:nvPr/>
          </p:nvSpPr>
          <p:spPr>
            <a:xfrm>
              <a:off x="5582641" y="1621150"/>
              <a:ext cx="16714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Hyper-V Switch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0C3FDE0-212C-6A47-8796-B82D0183EB8A}"/>
                </a:ext>
              </a:extLst>
            </p:cNvPr>
            <p:cNvSpPr/>
            <p:nvPr/>
          </p:nvSpPr>
          <p:spPr>
            <a:xfrm>
              <a:off x="7254137" y="1625962"/>
              <a:ext cx="578603" cy="3409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63500" dist="635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7"/>
              <a:r>
                <a:rPr lang="en-US" sz="1600" b="1">
                  <a:solidFill>
                    <a:srgbClr val="2F2F2F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VFP</a:t>
              </a:r>
            </a:p>
          </p:txBody>
        </p:sp>
      </p:grpSp>
      <p:sp>
        <p:nvSpPr>
          <p:cNvPr id="85" name="Right Arrow 84">
            <a:extLst>
              <a:ext uri="{FF2B5EF4-FFF2-40B4-BE49-F238E27FC236}">
                <a16:creationId xmlns:a16="http://schemas.microsoft.com/office/drawing/2014/main" id="{3903A22D-9828-1082-9892-805FC74ACAD2}"/>
              </a:ext>
            </a:extLst>
          </p:cNvPr>
          <p:cNvSpPr/>
          <p:nvPr/>
        </p:nvSpPr>
        <p:spPr bwMode="auto">
          <a:xfrm>
            <a:off x="7096835" y="1561754"/>
            <a:ext cx="1169152" cy="228960"/>
          </a:xfrm>
          <a:prstGeom prst="rightArrow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D3E79976-1E28-E4D1-0002-CF82B5418E5B}"/>
              </a:ext>
            </a:extLst>
          </p:cNvPr>
          <p:cNvSpPr/>
          <p:nvPr/>
        </p:nvSpPr>
        <p:spPr bwMode="auto">
          <a:xfrm rot="5400000">
            <a:off x="6323514" y="1822318"/>
            <a:ext cx="245442" cy="228960"/>
          </a:xfrm>
          <a:prstGeom prst="rightArrow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4" name="Right Bracket 3">
            <a:extLst>
              <a:ext uri="{FF2B5EF4-FFF2-40B4-BE49-F238E27FC236}">
                <a16:creationId xmlns:a16="http://schemas.microsoft.com/office/drawing/2014/main" id="{65526113-CBF9-8168-CF47-D95991CE4A0E}"/>
              </a:ext>
            </a:extLst>
          </p:cNvPr>
          <p:cNvSpPr/>
          <p:nvPr/>
        </p:nvSpPr>
        <p:spPr>
          <a:xfrm rot="16200000">
            <a:off x="9443565" y="1564972"/>
            <a:ext cx="216552" cy="1779484"/>
          </a:xfrm>
          <a:prstGeom prst="rightBracket">
            <a:avLst>
              <a:gd name="adj" fmla="val 0"/>
            </a:avLst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124FE1-F584-2217-4CC0-E7F677DDE4E6}"/>
              </a:ext>
            </a:extLst>
          </p:cNvPr>
          <p:cNvCxnSpPr>
            <a:cxnSpLocks/>
          </p:cNvCxnSpPr>
          <p:nvPr/>
        </p:nvCxnSpPr>
        <p:spPr>
          <a:xfrm flipV="1">
            <a:off x="9551841" y="2175946"/>
            <a:ext cx="0" cy="387044"/>
          </a:xfrm>
          <a:prstGeom prst="line">
            <a:avLst/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65D2FA5-E518-88DA-CFBA-CBE1F21567F0}"/>
              </a:ext>
            </a:extLst>
          </p:cNvPr>
          <p:cNvGrpSpPr/>
          <p:nvPr/>
        </p:nvGrpSpPr>
        <p:grpSpPr>
          <a:xfrm>
            <a:off x="8387628" y="2559652"/>
            <a:ext cx="2328426" cy="545016"/>
            <a:chOff x="5556886" y="2666432"/>
            <a:chExt cx="2328426" cy="54501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17D135C-41AB-DCCF-EF2D-4D9290F78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6886" y="2666432"/>
              <a:ext cx="545018" cy="545016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014F7C1-BC5D-9415-FD98-33B7BFCA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48590" y="2666432"/>
              <a:ext cx="545018" cy="545016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2E453C5-023D-A64D-4A79-7051FCC1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40294" y="2666432"/>
              <a:ext cx="545018" cy="545016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BF5B49-3F16-944D-4E8F-6EC69BBD4939}"/>
              </a:ext>
            </a:extLst>
          </p:cNvPr>
          <p:cNvCxnSpPr>
            <a:cxnSpLocks/>
          </p:cNvCxnSpPr>
          <p:nvPr/>
        </p:nvCxnSpPr>
        <p:spPr>
          <a:xfrm>
            <a:off x="4851851" y="4850197"/>
            <a:ext cx="3188768" cy="0"/>
          </a:xfrm>
          <a:prstGeom prst="line">
            <a:avLst/>
          </a:prstGeom>
          <a:noFill/>
          <a:ln w="25400" cap="rnd" cmpd="sng" algn="ctr">
            <a:solidFill>
              <a:srgbClr val="737373"/>
            </a:solidFill>
            <a:prstDash val="solid"/>
            <a:headEnd type="none" w="lg" len="sm"/>
            <a:tailEnd type="none" w="lg" len="sm"/>
          </a:ln>
          <a:effectLst/>
        </p:spPr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1734641-5EB3-0D65-3D85-D929401389A6}"/>
              </a:ext>
            </a:extLst>
          </p:cNvPr>
          <p:cNvSpPr/>
          <p:nvPr/>
        </p:nvSpPr>
        <p:spPr>
          <a:xfrm>
            <a:off x="5792199" y="4578520"/>
            <a:ext cx="1308073" cy="547605"/>
          </a:xfrm>
          <a:prstGeom prst="roundRect">
            <a:avLst>
              <a:gd name="adj" fmla="val 141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FPGA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7AF9C89-93C2-8E55-B1BD-52D4E0D454B5}"/>
              </a:ext>
            </a:extLst>
          </p:cNvPr>
          <p:cNvSpPr/>
          <p:nvPr/>
        </p:nvSpPr>
        <p:spPr>
          <a:xfrm>
            <a:off x="8066152" y="3811361"/>
            <a:ext cx="2971379" cy="2089416"/>
          </a:xfrm>
          <a:prstGeom prst="roundRect">
            <a:avLst>
              <a:gd name="adj" fmla="val 4112"/>
            </a:avLst>
          </a:prstGeom>
          <a:noFill/>
          <a:ln w="25400" cap="rnd" cmpd="sng" algn="ctr">
            <a:gradFill>
              <a:gsLst>
                <a:gs pos="0">
                  <a:srgbClr val="8DC8E8"/>
                </a:gs>
                <a:gs pos="100000">
                  <a:srgbClr val="CD98CF"/>
                </a:gs>
              </a:gsLst>
              <a:lin ang="2700000" scaled="0"/>
            </a:gradFill>
            <a:prstDash val="solid"/>
            <a:headEnd type="none" w="med" len="med"/>
            <a:tailEnd type="none" w="med" len="med"/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  <p:txBody>
          <a:bodyPr lIns="0" rIns="0" rtlCol="0" anchor="t"/>
          <a:lstStyle/>
          <a:p>
            <a:pPr algn="ctr"/>
            <a:endParaRPr lang="en-US" sz="1600" b="1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101A1-FB7E-4E55-4C33-67C892533152}"/>
              </a:ext>
            </a:extLst>
          </p:cNvPr>
          <p:cNvGrpSpPr/>
          <p:nvPr/>
        </p:nvGrpSpPr>
        <p:grpSpPr>
          <a:xfrm>
            <a:off x="8322377" y="4127982"/>
            <a:ext cx="2458928" cy="547607"/>
            <a:chOff x="5497662" y="1516624"/>
            <a:chExt cx="2458928" cy="54760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7DD0568-2750-1EBD-5391-98803A0ECE27}"/>
                </a:ext>
              </a:extLst>
            </p:cNvPr>
            <p:cNvSpPr/>
            <p:nvPr/>
          </p:nvSpPr>
          <p:spPr>
            <a:xfrm>
              <a:off x="5497662" y="1516624"/>
              <a:ext cx="2458928" cy="547607"/>
            </a:xfrm>
            <a:prstGeom prst="roundRect">
              <a:avLst>
                <a:gd name="adj" fmla="val 11607"/>
              </a:avLst>
            </a:prstGeom>
            <a:gradFill flip="none" rotWithShape="1">
              <a:gsLst>
                <a:gs pos="0">
                  <a:srgbClr val="8DC8E8"/>
                </a:gs>
                <a:gs pos="100000">
                  <a:srgbClr val="CD98C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35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7"/>
              <a:endParaRPr lang="en-US" sz="1600" b="1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6B3A8D-3808-E45C-BD0D-C329E71AD075}"/>
                </a:ext>
              </a:extLst>
            </p:cNvPr>
            <p:cNvSpPr txBox="1"/>
            <p:nvPr/>
          </p:nvSpPr>
          <p:spPr>
            <a:xfrm>
              <a:off x="5582641" y="1621150"/>
              <a:ext cx="16714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Hyper-V Switch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602A2EA-A34C-CAA2-6222-62A7C8884781}"/>
                </a:ext>
              </a:extLst>
            </p:cNvPr>
            <p:cNvSpPr/>
            <p:nvPr/>
          </p:nvSpPr>
          <p:spPr>
            <a:xfrm>
              <a:off x="7254137" y="1625962"/>
              <a:ext cx="578603" cy="3409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63500" dist="635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7"/>
              <a:r>
                <a:rPr lang="en-US" sz="1600" b="1">
                  <a:solidFill>
                    <a:srgbClr val="2F2F2F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VFP</a:t>
              </a:r>
            </a:p>
          </p:txBody>
        </p:sp>
      </p:grp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9229B6B0-D613-EA68-7C2F-68586C7FBBEF}"/>
              </a:ext>
            </a:extLst>
          </p:cNvPr>
          <p:cNvSpPr/>
          <p:nvPr/>
        </p:nvSpPr>
        <p:spPr>
          <a:xfrm rot="16200000">
            <a:off x="9443565" y="4068730"/>
            <a:ext cx="216552" cy="1779484"/>
          </a:xfrm>
          <a:prstGeom prst="rightBracket">
            <a:avLst>
              <a:gd name="adj" fmla="val 0"/>
            </a:avLst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CC25F3-D0A8-3A1D-CA4E-AB3D95019503}"/>
              </a:ext>
            </a:extLst>
          </p:cNvPr>
          <p:cNvCxnSpPr>
            <a:cxnSpLocks/>
          </p:cNvCxnSpPr>
          <p:nvPr/>
        </p:nvCxnSpPr>
        <p:spPr>
          <a:xfrm flipV="1">
            <a:off x="9551841" y="4679704"/>
            <a:ext cx="0" cy="387044"/>
          </a:xfrm>
          <a:prstGeom prst="line">
            <a:avLst/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F6218B-C0CC-42B6-5DC4-572E107C86AB}"/>
              </a:ext>
            </a:extLst>
          </p:cNvPr>
          <p:cNvGrpSpPr/>
          <p:nvPr/>
        </p:nvGrpSpPr>
        <p:grpSpPr>
          <a:xfrm>
            <a:off x="8387628" y="5063410"/>
            <a:ext cx="2328426" cy="545016"/>
            <a:chOff x="5556886" y="2666432"/>
            <a:chExt cx="2328426" cy="545016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04ED21C-BE3D-428A-C078-B5F76F502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6886" y="2666432"/>
              <a:ext cx="545018" cy="545016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4B8211F0-0850-8A9D-C972-94CCE060A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48590" y="2666432"/>
              <a:ext cx="545018" cy="545016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9C8CC68E-AB68-06D2-9EDB-FD783A426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40294" y="2666432"/>
              <a:ext cx="545018" cy="54501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0FEBF52-6D20-F2BC-C669-62CA24D55D5F}"/>
              </a:ext>
            </a:extLst>
          </p:cNvPr>
          <p:cNvSpPr txBox="1"/>
          <p:nvPr/>
        </p:nvSpPr>
        <p:spPr>
          <a:xfrm>
            <a:off x="588262" y="1991979"/>
            <a:ext cx="3114847" cy="9233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en-US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Network policy processing today is performed on host node in virtual switch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E23BB4-BD78-3115-1AE8-A03CF687198E}"/>
              </a:ext>
            </a:extLst>
          </p:cNvPr>
          <p:cNvSpPr txBox="1"/>
          <p:nvPr/>
        </p:nvSpPr>
        <p:spPr>
          <a:xfrm>
            <a:off x="588263" y="3300625"/>
            <a:ext cx="2841756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buSzPts val="1000"/>
              <a:tabLst>
                <a:tab pos="457200" algn="l"/>
              </a:tabLst>
              <a:defRPr sz="2000">
                <a:effectLst/>
                <a:latin typeface="Calibri"/>
                <a:ea typeface="Times New Roman" panose="02020603050405020304" pitchFamily="18" charset="0"/>
                <a:cs typeface="Calibri"/>
              </a:defRPr>
            </a:lvl1pPr>
          </a:lstStyle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Demanding customers use high number of SDN rules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84C99D-88D4-2BB5-EC70-0BA1C46F76A6}"/>
              </a:ext>
            </a:extLst>
          </p:cNvPr>
          <p:cNvSpPr txBox="1"/>
          <p:nvPr/>
        </p:nvSpPr>
        <p:spPr>
          <a:xfrm>
            <a:off x="588263" y="4332271"/>
            <a:ext cx="2971379" cy="9233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buSzPts val="1000"/>
              <a:tabLst>
                <a:tab pos="457200" algn="l"/>
              </a:tabLst>
              <a:defRPr sz="2000">
                <a:effectLst/>
                <a:latin typeface="Calibri"/>
                <a:ea typeface="Times New Roman" panose="02020603050405020304" pitchFamily="18" charset="0"/>
                <a:cs typeface="Calibri"/>
              </a:defRPr>
            </a:lvl1pPr>
          </a:lstStyle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SDN policy evaluation can be resource intensive when configurations are complex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385392-64C8-BA06-9015-942308B75C8D}"/>
              </a:ext>
            </a:extLst>
          </p:cNvPr>
          <p:cNvCxnSpPr>
            <a:cxnSpLocks/>
          </p:cNvCxnSpPr>
          <p:nvPr/>
        </p:nvCxnSpPr>
        <p:spPr>
          <a:xfrm>
            <a:off x="588262" y="3107967"/>
            <a:ext cx="2880000" cy="0"/>
          </a:xfrm>
          <a:prstGeom prst="line">
            <a:avLst/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18C3FF-BF66-354D-C628-5B83D2493CEB}"/>
              </a:ext>
            </a:extLst>
          </p:cNvPr>
          <p:cNvCxnSpPr>
            <a:cxnSpLocks/>
          </p:cNvCxnSpPr>
          <p:nvPr/>
        </p:nvCxnSpPr>
        <p:spPr>
          <a:xfrm>
            <a:off x="588262" y="4139614"/>
            <a:ext cx="2880000" cy="0"/>
          </a:xfrm>
          <a:prstGeom prst="line">
            <a:avLst/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3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2057 0.0004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2057 0.00047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2057 0.00047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5" grpId="0" animBg="1"/>
      <p:bldP spid="86" grpId="0" animBg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F1CA-C5C1-082C-32BB-E5FD7987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technical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D6B9E-02B6-B807-68C7-3FC0BC5601FF}"/>
              </a:ext>
            </a:extLst>
          </p:cNvPr>
          <p:cNvSpPr txBox="1"/>
          <p:nvPr/>
        </p:nvSpPr>
        <p:spPr>
          <a:xfrm>
            <a:off x="1098550" y="1961692"/>
            <a:ext cx="540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Performant</a:t>
            </a:r>
            <a:r>
              <a:rPr lang="en-US" sz="2800"/>
              <a:t> stateful NF processing on the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B7A90-9435-CD06-C536-1E91551312FF}"/>
              </a:ext>
            </a:extLst>
          </p:cNvPr>
          <p:cNvSpPr txBox="1"/>
          <p:nvPr/>
        </p:nvSpPr>
        <p:spPr>
          <a:xfrm>
            <a:off x="6427080" y="1961692"/>
            <a:ext cx="5819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P4 programmable MPU pipelines + </a:t>
            </a:r>
          </a:p>
          <a:p>
            <a:r>
              <a:rPr lang="en-US" sz="2400" dirty="0"/>
              <a:t>ARM cores + coherent large DRAM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E74FE-246B-7F8C-726D-6358722AD1F9}"/>
              </a:ext>
            </a:extLst>
          </p:cNvPr>
          <p:cNvSpPr txBox="1"/>
          <p:nvPr/>
        </p:nvSpPr>
        <p:spPr>
          <a:xfrm>
            <a:off x="1098550" y="4324349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Ensure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high availability </a:t>
            </a:r>
            <a:r>
              <a:rPr lang="en-US" sz="2800" dirty="0"/>
              <a:t>of state inspite link, switch and </a:t>
            </a:r>
            <a:r>
              <a:rPr lang="en-US" sz="2800" b="1" dirty="0"/>
              <a:t>card failures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84B7D-D1FD-4185-2794-5478B6E07199}"/>
              </a:ext>
            </a:extLst>
          </p:cNvPr>
          <p:cNvSpPr txBox="1"/>
          <p:nvPr/>
        </p:nvSpPr>
        <p:spPr>
          <a:xfrm>
            <a:off x="6427080" y="3008132"/>
            <a:ext cx="576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 card: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3M CPS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16M conn</a:t>
            </a:r>
            <a:r>
              <a:rPr lang="en-US" sz="2000" dirty="0"/>
              <a:t>.,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2x100Gbps</a:t>
            </a:r>
          </a:p>
        </p:txBody>
      </p:sp>
    </p:spTree>
    <p:extLst>
      <p:ext uri="{BB962C8B-B14F-4D97-AF65-F5344CB8AC3E}">
        <p14:creationId xmlns:p14="http://schemas.microsoft.com/office/powerpoint/2010/main" val="223278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F1CA-C5C1-082C-32BB-E5FD7987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technical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D6B9E-02B6-B807-68C7-3FC0BC5601FF}"/>
              </a:ext>
            </a:extLst>
          </p:cNvPr>
          <p:cNvSpPr txBox="1"/>
          <p:nvPr/>
        </p:nvSpPr>
        <p:spPr>
          <a:xfrm>
            <a:off x="1098550" y="1961692"/>
            <a:ext cx="540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Performant</a:t>
            </a:r>
            <a:r>
              <a:rPr lang="en-US" sz="2800"/>
              <a:t> stateful NF processing on the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B7A90-9435-CD06-C536-1E91551312FF}"/>
              </a:ext>
            </a:extLst>
          </p:cNvPr>
          <p:cNvSpPr txBox="1"/>
          <p:nvPr/>
        </p:nvSpPr>
        <p:spPr>
          <a:xfrm>
            <a:off x="6427080" y="1961692"/>
            <a:ext cx="5819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P4 programmable MPU pipelines + </a:t>
            </a:r>
          </a:p>
          <a:p>
            <a:r>
              <a:rPr lang="en-US" sz="2400" dirty="0"/>
              <a:t>ARM cores + coherent large DRAM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E74FE-246B-7F8C-726D-6358722AD1F9}"/>
              </a:ext>
            </a:extLst>
          </p:cNvPr>
          <p:cNvSpPr txBox="1"/>
          <p:nvPr/>
        </p:nvSpPr>
        <p:spPr>
          <a:xfrm>
            <a:off x="1098550" y="4324349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Ensure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high availability </a:t>
            </a:r>
            <a:r>
              <a:rPr lang="en-US" sz="2800" dirty="0"/>
              <a:t>of state inspite link, switch and </a:t>
            </a:r>
            <a:r>
              <a:rPr lang="en-US" sz="2800" b="1" dirty="0"/>
              <a:t>card failures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B7C13-D6CF-6F24-87F4-DD3832A44896}"/>
              </a:ext>
            </a:extLst>
          </p:cNvPr>
          <p:cNvSpPr txBox="1"/>
          <p:nvPr/>
        </p:nvSpPr>
        <p:spPr>
          <a:xfrm>
            <a:off x="6427080" y="4324349"/>
            <a:ext cx="54038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Redundant</a:t>
            </a:r>
            <a:r>
              <a:rPr lang="en-US" sz="2800" dirty="0"/>
              <a:t> paths, cards, … </a:t>
            </a:r>
          </a:p>
          <a:p>
            <a:r>
              <a:rPr lang="en-US" sz="2800" dirty="0"/>
              <a:t>and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in-line state replication</a:t>
            </a:r>
          </a:p>
          <a:p>
            <a:r>
              <a:rPr lang="en-US" sz="2000" dirty="0"/>
              <a:t>(Paxos-style does not scale to packet state)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84B7D-D1FD-4185-2794-5478B6E07199}"/>
              </a:ext>
            </a:extLst>
          </p:cNvPr>
          <p:cNvSpPr txBox="1"/>
          <p:nvPr/>
        </p:nvSpPr>
        <p:spPr>
          <a:xfrm>
            <a:off x="6427080" y="3008132"/>
            <a:ext cx="576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 card: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3M CPS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16M conn</a:t>
            </a:r>
            <a:r>
              <a:rPr lang="en-US" sz="2000" dirty="0"/>
              <a:t>.,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2x100Gbps</a:t>
            </a:r>
          </a:p>
        </p:txBody>
      </p:sp>
    </p:spTree>
    <p:extLst>
      <p:ext uri="{BB962C8B-B14F-4D97-AF65-F5344CB8AC3E}">
        <p14:creationId xmlns:p14="http://schemas.microsoft.com/office/powerpoint/2010/main" val="2614152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0487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4EB9BE8-3ACF-40DF-A40A-8403F0698B7B}"/>
              </a:ext>
            </a:extLst>
          </p:cNvPr>
          <p:cNvSpPr/>
          <p:nvPr/>
        </p:nvSpPr>
        <p:spPr>
          <a:xfrm>
            <a:off x="2708956" y="1905772"/>
            <a:ext cx="1315958" cy="5638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287399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4EB9BE8-3ACF-40DF-A40A-8403F0698B7B}"/>
              </a:ext>
            </a:extLst>
          </p:cNvPr>
          <p:cNvSpPr/>
          <p:nvPr/>
        </p:nvSpPr>
        <p:spPr>
          <a:xfrm>
            <a:off x="2708956" y="1905772"/>
            <a:ext cx="1315958" cy="5638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C9765-FBC3-F740-DB17-B2205BCEC131}"/>
              </a:ext>
            </a:extLst>
          </p:cNvPr>
          <p:cNvGrpSpPr/>
          <p:nvPr/>
        </p:nvGrpSpPr>
        <p:grpSpPr>
          <a:xfrm>
            <a:off x="4554093" y="2048042"/>
            <a:ext cx="3204836" cy="1690216"/>
            <a:chOff x="4554093" y="2048042"/>
            <a:chExt cx="3204836" cy="1690216"/>
          </a:xfrm>
        </p:grpSpPr>
        <p:sp>
          <p:nvSpPr>
            <p:cNvPr id="44" name="Rounded Rectangle 14">
              <a:extLst>
                <a:ext uri="{FF2B5EF4-FFF2-40B4-BE49-F238E27FC236}">
                  <a16:creationId xmlns:a16="http://schemas.microsoft.com/office/drawing/2014/main" id="{B7DF38F1-19D2-480F-948C-DEEDF180924A}"/>
                </a:ext>
              </a:extLst>
            </p:cNvPr>
            <p:cNvSpPr/>
            <p:nvPr/>
          </p:nvSpPr>
          <p:spPr>
            <a:xfrm>
              <a:off x="5447397" y="226947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2C5DF0FD-2E92-49B8-B2E4-45767FEFA30C}"/>
                </a:ext>
              </a:extLst>
            </p:cNvPr>
            <p:cNvSpPr/>
            <p:nvPr/>
          </p:nvSpPr>
          <p:spPr>
            <a:xfrm>
              <a:off x="5447397" y="249090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4">
              <a:extLst>
                <a:ext uri="{FF2B5EF4-FFF2-40B4-BE49-F238E27FC236}">
                  <a16:creationId xmlns:a16="http://schemas.microsoft.com/office/drawing/2014/main" id="{CEE71744-CEDC-47DD-91E7-B56862AAB878}"/>
                </a:ext>
              </a:extLst>
            </p:cNvPr>
            <p:cNvSpPr/>
            <p:nvPr/>
          </p:nvSpPr>
          <p:spPr>
            <a:xfrm>
              <a:off x="5447397" y="3598050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14">
              <a:extLst>
                <a:ext uri="{FF2B5EF4-FFF2-40B4-BE49-F238E27FC236}">
                  <a16:creationId xmlns:a16="http://schemas.microsoft.com/office/drawing/2014/main" id="{036D5B2C-954D-4737-B500-DAB414E2600D}"/>
                </a:ext>
              </a:extLst>
            </p:cNvPr>
            <p:cNvSpPr/>
            <p:nvPr/>
          </p:nvSpPr>
          <p:spPr>
            <a:xfrm>
              <a:off x="5447397" y="337662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71D558B5-5CFB-44AA-9A52-3D78D09AA12A}"/>
                </a:ext>
              </a:extLst>
            </p:cNvPr>
            <p:cNvSpPr/>
            <p:nvPr/>
          </p:nvSpPr>
          <p:spPr>
            <a:xfrm>
              <a:off x="5447397" y="315519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14">
              <a:extLst>
                <a:ext uri="{FF2B5EF4-FFF2-40B4-BE49-F238E27FC236}">
                  <a16:creationId xmlns:a16="http://schemas.microsoft.com/office/drawing/2014/main" id="{DE29216B-82B8-4B53-BCF8-036EA65570FB}"/>
                </a:ext>
              </a:extLst>
            </p:cNvPr>
            <p:cNvSpPr/>
            <p:nvPr/>
          </p:nvSpPr>
          <p:spPr>
            <a:xfrm>
              <a:off x="5447397" y="293376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14">
              <a:extLst>
                <a:ext uri="{FF2B5EF4-FFF2-40B4-BE49-F238E27FC236}">
                  <a16:creationId xmlns:a16="http://schemas.microsoft.com/office/drawing/2014/main" id="{09ECD844-7C8F-4181-A9D2-BF0ABE4169A0}"/>
                </a:ext>
              </a:extLst>
            </p:cNvPr>
            <p:cNvSpPr/>
            <p:nvPr/>
          </p:nvSpPr>
          <p:spPr>
            <a:xfrm>
              <a:off x="5447397" y="271233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6CE965C7-0845-44F8-BFC9-1AF711F45CFA}"/>
                </a:ext>
              </a:extLst>
            </p:cNvPr>
            <p:cNvSpPr/>
            <p:nvPr/>
          </p:nvSpPr>
          <p:spPr>
            <a:xfrm>
              <a:off x="5447397" y="204804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14">
              <a:extLst>
                <a:ext uri="{FF2B5EF4-FFF2-40B4-BE49-F238E27FC236}">
                  <a16:creationId xmlns:a16="http://schemas.microsoft.com/office/drawing/2014/main" id="{23627EB4-19D1-4831-950D-C4AE8F2596E9}"/>
                </a:ext>
              </a:extLst>
            </p:cNvPr>
            <p:cNvSpPr/>
            <p:nvPr/>
          </p:nvSpPr>
          <p:spPr>
            <a:xfrm>
              <a:off x="6310090" y="264222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7DD5BB37-3D54-4779-AF10-F0B84FF0A877}"/>
                </a:ext>
              </a:extLst>
            </p:cNvPr>
            <p:cNvSpPr/>
            <p:nvPr/>
          </p:nvSpPr>
          <p:spPr>
            <a:xfrm>
              <a:off x="6310090" y="3003866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063E55-6FBF-4664-88C0-C9002F02A280}"/>
                </a:ext>
              </a:extLst>
            </p:cNvPr>
            <p:cNvCxnSpPr>
              <a:stCxn id="58" idx="3"/>
              <a:endCxn id="60" idx="1"/>
            </p:cNvCxnSpPr>
            <p:nvPr/>
          </p:nvCxnSpPr>
          <p:spPr>
            <a:xfrm>
              <a:off x="5794869" y="2118146"/>
              <a:ext cx="515221" cy="59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D139BB-FC86-4483-BCB8-A3BFD92308C4}"/>
                </a:ext>
              </a:extLst>
            </p:cNvPr>
            <p:cNvCxnSpPr>
              <a:cxnSpLocks/>
              <a:stCxn id="58" idx="3"/>
              <a:endCxn id="62" idx="1"/>
            </p:cNvCxnSpPr>
            <p:nvPr/>
          </p:nvCxnSpPr>
          <p:spPr>
            <a:xfrm>
              <a:off x="5794869" y="2118146"/>
              <a:ext cx="515221" cy="95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8AE8FD6-C270-4F02-9C9E-20098CE558A5}"/>
                </a:ext>
              </a:extLst>
            </p:cNvPr>
            <p:cNvCxnSpPr>
              <a:cxnSpLocks/>
              <a:stCxn id="48" idx="3"/>
              <a:endCxn id="60" idx="1"/>
            </p:cNvCxnSpPr>
            <p:nvPr/>
          </p:nvCxnSpPr>
          <p:spPr>
            <a:xfrm flipV="1">
              <a:off x="5794869" y="2712332"/>
              <a:ext cx="515221" cy="955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655C7D4-3B85-4234-9999-46174FE0B195}"/>
                </a:ext>
              </a:extLst>
            </p:cNvPr>
            <p:cNvCxnSpPr>
              <a:cxnSpLocks/>
              <a:stCxn id="48" idx="3"/>
              <a:endCxn id="62" idx="1"/>
            </p:cNvCxnSpPr>
            <p:nvPr/>
          </p:nvCxnSpPr>
          <p:spPr>
            <a:xfrm flipV="1">
              <a:off x="5794869" y="3073970"/>
              <a:ext cx="515221" cy="594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4E43950-C191-4C8D-9577-AC0A424443C5}"/>
                </a:ext>
              </a:extLst>
            </p:cNvPr>
            <p:cNvCxnSpPr/>
            <p:nvPr/>
          </p:nvCxnSpPr>
          <p:spPr>
            <a:xfrm>
              <a:off x="5296848" y="2105750"/>
              <a:ext cx="0" cy="16325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BE741B-CBD0-4171-B7AD-E8413D71FB92}"/>
                </a:ext>
              </a:extLst>
            </p:cNvPr>
            <p:cNvSpPr txBox="1"/>
            <p:nvPr/>
          </p:nvSpPr>
          <p:spPr>
            <a:xfrm>
              <a:off x="4554093" y="2605991"/>
              <a:ext cx="716222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/>
                <a:t>8 Tier 1</a:t>
              </a:r>
            </a:p>
            <a:p>
              <a:r>
                <a:rPr lang="en-US" sz="1600"/>
                <a:t>switches</a:t>
              </a: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B4540CF-4092-4532-A0F7-36414EA7FC82}"/>
                </a:ext>
              </a:extLst>
            </p:cNvPr>
            <p:cNvSpPr/>
            <p:nvPr/>
          </p:nvSpPr>
          <p:spPr>
            <a:xfrm rot="13758230">
              <a:off x="6143107" y="2457027"/>
              <a:ext cx="914400" cy="914400"/>
            </a:xfrm>
            <a:prstGeom prst="arc">
              <a:avLst>
                <a:gd name="adj1" fmla="val 16200000"/>
                <a:gd name="adj2" fmla="val 1155115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8B5308-F97D-4D1A-A7B5-CAC824A0499A}"/>
                </a:ext>
              </a:extLst>
            </p:cNvPr>
            <p:cNvSpPr txBox="1"/>
            <p:nvPr/>
          </p:nvSpPr>
          <p:spPr>
            <a:xfrm>
              <a:off x="5810826" y="2168332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16 x 100Gbps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B27EF1-E9CE-4EF8-8D43-651936B503EF}"/>
                </a:ext>
              </a:extLst>
            </p:cNvPr>
            <p:cNvSpPr/>
            <p:nvPr/>
          </p:nvSpPr>
          <p:spPr>
            <a:xfrm>
              <a:off x="7440274" y="2295268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F55DB8A-8BDE-40D1-AD76-5A22A7B78A48}"/>
                </a:ext>
              </a:extLst>
            </p:cNvPr>
            <p:cNvSpPr/>
            <p:nvPr/>
          </p:nvSpPr>
          <p:spPr>
            <a:xfrm>
              <a:off x="7440274" y="2933762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S2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D46C1C-6200-4B38-B7E4-BF84AB6F6B90}"/>
                </a:ext>
              </a:extLst>
            </p:cNvPr>
            <p:cNvCxnSpPr>
              <a:cxnSpLocks/>
              <a:stCxn id="60" idx="3"/>
              <a:endCxn id="101" idx="1"/>
            </p:cNvCxnSpPr>
            <p:nvPr/>
          </p:nvCxnSpPr>
          <p:spPr>
            <a:xfrm flipV="1">
              <a:off x="6657562" y="2569656"/>
              <a:ext cx="782712" cy="142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64E12C6-888D-4BFF-8ED3-9D04FE5397D9}"/>
                </a:ext>
              </a:extLst>
            </p:cNvPr>
            <p:cNvCxnSpPr>
              <a:cxnSpLocks/>
              <a:stCxn id="60" idx="3"/>
              <a:endCxn id="103" idx="1"/>
            </p:cNvCxnSpPr>
            <p:nvPr/>
          </p:nvCxnSpPr>
          <p:spPr>
            <a:xfrm>
              <a:off x="6657562" y="2712332"/>
              <a:ext cx="782712" cy="49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AD43C8E-43DC-489A-A99C-52A6CA4A5A4A}"/>
                </a:ext>
              </a:extLst>
            </p:cNvPr>
            <p:cNvCxnSpPr>
              <a:cxnSpLocks/>
              <a:stCxn id="62" idx="3"/>
              <a:endCxn id="101" idx="1"/>
            </p:cNvCxnSpPr>
            <p:nvPr/>
          </p:nvCxnSpPr>
          <p:spPr>
            <a:xfrm flipV="1">
              <a:off x="6657562" y="2569656"/>
              <a:ext cx="782712" cy="50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7C2F769-FF32-4F98-BD4F-DDFBB4171822}"/>
                </a:ext>
              </a:extLst>
            </p:cNvPr>
            <p:cNvCxnSpPr>
              <a:cxnSpLocks/>
              <a:stCxn id="62" idx="3"/>
              <a:endCxn id="103" idx="1"/>
            </p:cNvCxnSpPr>
            <p:nvPr/>
          </p:nvCxnSpPr>
          <p:spPr>
            <a:xfrm>
              <a:off x="6657562" y="3073970"/>
              <a:ext cx="782712" cy="134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4D62768-4314-421A-BCBE-CABEE151F6E7}"/>
                </a:ext>
              </a:extLst>
            </p:cNvPr>
            <p:cNvSpPr/>
            <p:nvPr/>
          </p:nvSpPr>
          <p:spPr>
            <a:xfrm rot="3686415">
              <a:off x="6026625" y="2411617"/>
              <a:ext cx="914400" cy="914400"/>
            </a:xfrm>
            <a:prstGeom prst="arc">
              <a:avLst>
                <a:gd name="adj1" fmla="val 16200000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452FC8-7057-43EB-B6F9-24DE00260BFB}"/>
                </a:ext>
              </a:extLst>
            </p:cNvPr>
            <p:cNvSpPr txBox="1"/>
            <p:nvPr/>
          </p:nvSpPr>
          <p:spPr>
            <a:xfrm>
              <a:off x="6081565" y="3253663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24 x 100Gbps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F802E1D-AB23-4A7D-8FCD-486258FA3516}"/>
                </a:ext>
              </a:extLst>
            </p:cNvPr>
            <p:cNvSpPr txBox="1"/>
            <p:nvPr/>
          </p:nvSpPr>
          <p:spPr>
            <a:xfrm rot="5400000">
              <a:off x="5821564" y="2622278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</p:grp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77120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4EB9BE8-3ACF-40DF-A40A-8403F0698B7B}"/>
              </a:ext>
            </a:extLst>
          </p:cNvPr>
          <p:cNvSpPr/>
          <p:nvPr/>
        </p:nvSpPr>
        <p:spPr>
          <a:xfrm>
            <a:off x="2708956" y="1905772"/>
            <a:ext cx="1315958" cy="5638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9C122E32-ADEF-4875-9D8F-AE29959C0F86}"/>
              </a:ext>
            </a:extLst>
          </p:cNvPr>
          <p:cNvSpPr/>
          <p:nvPr/>
        </p:nvSpPr>
        <p:spPr>
          <a:xfrm>
            <a:off x="6247002" y="2191505"/>
            <a:ext cx="1653309" cy="1039091"/>
          </a:xfrm>
          <a:custGeom>
            <a:avLst/>
            <a:gdLst>
              <a:gd name="connsiteX0" fmla="*/ 41563 w 1653309"/>
              <a:gd name="connsiteY0" fmla="*/ 429491 h 1039091"/>
              <a:gd name="connsiteX1" fmla="*/ 0 w 1653309"/>
              <a:gd name="connsiteY1" fmla="*/ 701964 h 1039091"/>
              <a:gd name="connsiteX2" fmla="*/ 36945 w 1653309"/>
              <a:gd name="connsiteY2" fmla="*/ 974436 h 1039091"/>
              <a:gd name="connsiteX3" fmla="*/ 286327 w 1653309"/>
              <a:gd name="connsiteY3" fmla="*/ 1039091 h 1039091"/>
              <a:gd name="connsiteX4" fmla="*/ 794327 w 1653309"/>
              <a:gd name="connsiteY4" fmla="*/ 831273 h 1039091"/>
              <a:gd name="connsiteX5" fmla="*/ 1108363 w 1653309"/>
              <a:gd name="connsiteY5" fmla="*/ 674255 h 1039091"/>
              <a:gd name="connsiteX6" fmla="*/ 1528618 w 1653309"/>
              <a:gd name="connsiteY6" fmla="*/ 678873 h 1039091"/>
              <a:gd name="connsiteX7" fmla="*/ 1653309 w 1653309"/>
              <a:gd name="connsiteY7" fmla="*/ 364836 h 1039091"/>
              <a:gd name="connsiteX8" fmla="*/ 1579418 w 1653309"/>
              <a:gd name="connsiteY8" fmla="*/ 0 h 1039091"/>
              <a:gd name="connsiteX9" fmla="*/ 1274618 w 1653309"/>
              <a:gd name="connsiteY9" fmla="*/ 0 h 1039091"/>
              <a:gd name="connsiteX10" fmla="*/ 1020618 w 1653309"/>
              <a:gd name="connsiteY10" fmla="*/ 184727 h 1039091"/>
              <a:gd name="connsiteX11" fmla="*/ 420254 w 1653309"/>
              <a:gd name="connsiteY11" fmla="*/ 369455 h 1039091"/>
              <a:gd name="connsiteX12" fmla="*/ 41563 w 1653309"/>
              <a:gd name="connsiteY12" fmla="*/ 429491 h 103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309" h="1039091">
                <a:moveTo>
                  <a:pt x="41563" y="429491"/>
                </a:moveTo>
                <a:lnTo>
                  <a:pt x="0" y="701964"/>
                </a:lnTo>
                <a:lnTo>
                  <a:pt x="36945" y="974436"/>
                </a:lnTo>
                <a:lnTo>
                  <a:pt x="286327" y="1039091"/>
                </a:lnTo>
                <a:lnTo>
                  <a:pt x="794327" y="831273"/>
                </a:lnTo>
                <a:lnTo>
                  <a:pt x="1108363" y="674255"/>
                </a:lnTo>
                <a:lnTo>
                  <a:pt x="1528618" y="678873"/>
                </a:lnTo>
                <a:lnTo>
                  <a:pt x="1653309" y="364836"/>
                </a:lnTo>
                <a:lnTo>
                  <a:pt x="1579418" y="0"/>
                </a:lnTo>
                <a:lnTo>
                  <a:pt x="1274618" y="0"/>
                </a:lnTo>
                <a:lnTo>
                  <a:pt x="1020618" y="184727"/>
                </a:lnTo>
                <a:lnTo>
                  <a:pt x="420254" y="369455"/>
                </a:lnTo>
                <a:lnTo>
                  <a:pt x="41563" y="429491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C9765-FBC3-F740-DB17-B2205BCEC131}"/>
              </a:ext>
            </a:extLst>
          </p:cNvPr>
          <p:cNvGrpSpPr/>
          <p:nvPr/>
        </p:nvGrpSpPr>
        <p:grpSpPr>
          <a:xfrm>
            <a:off x="4554093" y="2048042"/>
            <a:ext cx="3204836" cy="1690216"/>
            <a:chOff x="4554093" y="2048042"/>
            <a:chExt cx="3204836" cy="1690216"/>
          </a:xfrm>
        </p:grpSpPr>
        <p:sp>
          <p:nvSpPr>
            <p:cNvPr id="44" name="Rounded Rectangle 14">
              <a:extLst>
                <a:ext uri="{FF2B5EF4-FFF2-40B4-BE49-F238E27FC236}">
                  <a16:creationId xmlns:a16="http://schemas.microsoft.com/office/drawing/2014/main" id="{B7DF38F1-19D2-480F-948C-DEEDF180924A}"/>
                </a:ext>
              </a:extLst>
            </p:cNvPr>
            <p:cNvSpPr/>
            <p:nvPr/>
          </p:nvSpPr>
          <p:spPr>
            <a:xfrm>
              <a:off x="5447397" y="226947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2C5DF0FD-2E92-49B8-B2E4-45767FEFA30C}"/>
                </a:ext>
              </a:extLst>
            </p:cNvPr>
            <p:cNvSpPr/>
            <p:nvPr/>
          </p:nvSpPr>
          <p:spPr>
            <a:xfrm>
              <a:off x="5447397" y="249090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4">
              <a:extLst>
                <a:ext uri="{FF2B5EF4-FFF2-40B4-BE49-F238E27FC236}">
                  <a16:creationId xmlns:a16="http://schemas.microsoft.com/office/drawing/2014/main" id="{CEE71744-CEDC-47DD-91E7-B56862AAB878}"/>
                </a:ext>
              </a:extLst>
            </p:cNvPr>
            <p:cNvSpPr/>
            <p:nvPr/>
          </p:nvSpPr>
          <p:spPr>
            <a:xfrm>
              <a:off x="5447397" y="3598050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14">
              <a:extLst>
                <a:ext uri="{FF2B5EF4-FFF2-40B4-BE49-F238E27FC236}">
                  <a16:creationId xmlns:a16="http://schemas.microsoft.com/office/drawing/2014/main" id="{036D5B2C-954D-4737-B500-DAB414E2600D}"/>
                </a:ext>
              </a:extLst>
            </p:cNvPr>
            <p:cNvSpPr/>
            <p:nvPr/>
          </p:nvSpPr>
          <p:spPr>
            <a:xfrm>
              <a:off x="5447397" y="337662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71D558B5-5CFB-44AA-9A52-3D78D09AA12A}"/>
                </a:ext>
              </a:extLst>
            </p:cNvPr>
            <p:cNvSpPr/>
            <p:nvPr/>
          </p:nvSpPr>
          <p:spPr>
            <a:xfrm>
              <a:off x="5447397" y="315519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14">
              <a:extLst>
                <a:ext uri="{FF2B5EF4-FFF2-40B4-BE49-F238E27FC236}">
                  <a16:creationId xmlns:a16="http://schemas.microsoft.com/office/drawing/2014/main" id="{DE29216B-82B8-4B53-BCF8-036EA65570FB}"/>
                </a:ext>
              </a:extLst>
            </p:cNvPr>
            <p:cNvSpPr/>
            <p:nvPr/>
          </p:nvSpPr>
          <p:spPr>
            <a:xfrm>
              <a:off x="5447397" y="293376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14">
              <a:extLst>
                <a:ext uri="{FF2B5EF4-FFF2-40B4-BE49-F238E27FC236}">
                  <a16:creationId xmlns:a16="http://schemas.microsoft.com/office/drawing/2014/main" id="{09ECD844-7C8F-4181-A9D2-BF0ABE4169A0}"/>
                </a:ext>
              </a:extLst>
            </p:cNvPr>
            <p:cNvSpPr/>
            <p:nvPr/>
          </p:nvSpPr>
          <p:spPr>
            <a:xfrm>
              <a:off x="5447397" y="271233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6CE965C7-0845-44F8-BFC9-1AF711F45CFA}"/>
                </a:ext>
              </a:extLst>
            </p:cNvPr>
            <p:cNvSpPr/>
            <p:nvPr/>
          </p:nvSpPr>
          <p:spPr>
            <a:xfrm>
              <a:off x="5447397" y="204804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14">
              <a:extLst>
                <a:ext uri="{FF2B5EF4-FFF2-40B4-BE49-F238E27FC236}">
                  <a16:creationId xmlns:a16="http://schemas.microsoft.com/office/drawing/2014/main" id="{23627EB4-19D1-4831-950D-C4AE8F2596E9}"/>
                </a:ext>
              </a:extLst>
            </p:cNvPr>
            <p:cNvSpPr/>
            <p:nvPr/>
          </p:nvSpPr>
          <p:spPr>
            <a:xfrm>
              <a:off x="6310090" y="264222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7DD5BB37-3D54-4779-AF10-F0B84FF0A877}"/>
                </a:ext>
              </a:extLst>
            </p:cNvPr>
            <p:cNvSpPr/>
            <p:nvPr/>
          </p:nvSpPr>
          <p:spPr>
            <a:xfrm>
              <a:off x="6310090" y="3003866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063E55-6FBF-4664-88C0-C9002F02A280}"/>
                </a:ext>
              </a:extLst>
            </p:cNvPr>
            <p:cNvCxnSpPr>
              <a:stCxn id="58" idx="3"/>
              <a:endCxn id="60" idx="1"/>
            </p:cNvCxnSpPr>
            <p:nvPr/>
          </p:nvCxnSpPr>
          <p:spPr>
            <a:xfrm>
              <a:off x="5794869" y="2118146"/>
              <a:ext cx="515221" cy="59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D139BB-FC86-4483-BCB8-A3BFD92308C4}"/>
                </a:ext>
              </a:extLst>
            </p:cNvPr>
            <p:cNvCxnSpPr>
              <a:cxnSpLocks/>
              <a:stCxn id="58" idx="3"/>
              <a:endCxn id="62" idx="1"/>
            </p:cNvCxnSpPr>
            <p:nvPr/>
          </p:nvCxnSpPr>
          <p:spPr>
            <a:xfrm>
              <a:off x="5794869" y="2118146"/>
              <a:ext cx="515221" cy="95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8AE8FD6-C270-4F02-9C9E-20098CE558A5}"/>
                </a:ext>
              </a:extLst>
            </p:cNvPr>
            <p:cNvCxnSpPr>
              <a:cxnSpLocks/>
              <a:stCxn id="48" idx="3"/>
              <a:endCxn id="60" idx="1"/>
            </p:cNvCxnSpPr>
            <p:nvPr/>
          </p:nvCxnSpPr>
          <p:spPr>
            <a:xfrm flipV="1">
              <a:off x="5794869" y="2712332"/>
              <a:ext cx="515221" cy="955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655C7D4-3B85-4234-9999-46174FE0B195}"/>
                </a:ext>
              </a:extLst>
            </p:cNvPr>
            <p:cNvCxnSpPr>
              <a:cxnSpLocks/>
              <a:stCxn id="48" idx="3"/>
              <a:endCxn id="62" idx="1"/>
            </p:cNvCxnSpPr>
            <p:nvPr/>
          </p:nvCxnSpPr>
          <p:spPr>
            <a:xfrm flipV="1">
              <a:off x="5794869" y="3073970"/>
              <a:ext cx="515221" cy="594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4E43950-C191-4C8D-9577-AC0A424443C5}"/>
                </a:ext>
              </a:extLst>
            </p:cNvPr>
            <p:cNvCxnSpPr/>
            <p:nvPr/>
          </p:nvCxnSpPr>
          <p:spPr>
            <a:xfrm>
              <a:off x="5296848" y="2105750"/>
              <a:ext cx="0" cy="16325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BE741B-CBD0-4171-B7AD-E8413D71FB92}"/>
                </a:ext>
              </a:extLst>
            </p:cNvPr>
            <p:cNvSpPr txBox="1"/>
            <p:nvPr/>
          </p:nvSpPr>
          <p:spPr>
            <a:xfrm>
              <a:off x="4554093" y="2605991"/>
              <a:ext cx="716222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/>
                <a:t>8 Tier 1</a:t>
              </a:r>
            </a:p>
            <a:p>
              <a:r>
                <a:rPr lang="en-US" sz="1600"/>
                <a:t>switches</a:t>
              </a: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B4540CF-4092-4532-A0F7-36414EA7FC82}"/>
                </a:ext>
              </a:extLst>
            </p:cNvPr>
            <p:cNvSpPr/>
            <p:nvPr/>
          </p:nvSpPr>
          <p:spPr>
            <a:xfrm rot="13758230">
              <a:off x="6143107" y="2457027"/>
              <a:ext cx="914400" cy="914400"/>
            </a:xfrm>
            <a:prstGeom prst="arc">
              <a:avLst>
                <a:gd name="adj1" fmla="val 16200000"/>
                <a:gd name="adj2" fmla="val 1155115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8B5308-F97D-4D1A-A7B5-CAC824A0499A}"/>
                </a:ext>
              </a:extLst>
            </p:cNvPr>
            <p:cNvSpPr txBox="1"/>
            <p:nvPr/>
          </p:nvSpPr>
          <p:spPr>
            <a:xfrm>
              <a:off x="5810826" y="2168332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16 x 100Gbps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B27EF1-E9CE-4EF8-8D43-651936B503EF}"/>
                </a:ext>
              </a:extLst>
            </p:cNvPr>
            <p:cNvSpPr/>
            <p:nvPr/>
          </p:nvSpPr>
          <p:spPr>
            <a:xfrm>
              <a:off x="7440274" y="2295268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F55DB8A-8BDE-40D1-AD76-5A22A7B78A48}"/>
                </a:ext>
              </a:extLst>
            </p:cNvPr>
            <p:cNvSpPr/>
            <p:nvPr/>
          </p:nvSpPr>
          <p:spPr>
            <a:xfrm>
              <a:off x="7440274" y="2933762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S2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D46C1C-6200-4B38-B7E4-BF84AB6F6B90}"/>
                </a:ext>
              </a:extLst>
            </p:cNvPr>
            <p:cNvCxnSpPr>
              <a:cxnSpLocks/>
              <a:stCxn id="60" idx="3"/>
              <a:endCxn id="101" idx="1"/>
            </p:cNvCxnSpPr>
            <p:nvPr/>
          </p:nvCxnSpPr>
          <p:spPr>
            <a:xfrm flipV="1">
              <a:off x="6657562" y="2569656"/>
              <a:ext cx="782712" cy="142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64E12C6-888D-4BFF-8ED3-9D04FE5397D9}"/>
                </a:ext>
              </a:extLst>
            </p:cNvPr>
            <p:cNvCxnSpPr>
              <a:cxnSpLocks/>
              <a:stCxn id="60" idx="3"/>
              <a:endCxn id="103" idx="1"/>
            </p:cNvCxnSpPr>
            <p:nvPr/>
          </p:nvCxnSpPr>
          <p:spPr>
            <a:xfrm>
              <a:off x="6657562" y="2712332"/>
              <a:ext cx="782712" cy="49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AD43C8E-43DC-489A-A99C-52A6CA4A5A4A}"/>
                </a:ext>
              </a:extLst>
            </p:cNvPr>
            <p:cNvCxnSpPr>
              <a:cxnSpLocks/>
              <a:stCxn id="62" idx="3"/>
              <a:endCxn id="101" idx="1"/>
            </p:cNvCxnSpPr>
            <p:nvPr/>
          </p:nvCxnSpPr>
          <p:spPr>
            <a:xfrm flipV="1">
              <a:off x="6657562" y="2569656"/>
              <a:ext cx="782712" cy="50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7C2F769-FF32-4F98-BD4F-DDFBB4171822}"/>
                </a:ext>
              </a:extLst>
            </p:cNvPr>
            <p:cNvCxnSpPr>
              <a:cxnSpLocks/>
              <a:stCxn id="62" idx="3"/>
              <a:endCxn id="103" idx="1"/>
            </p:cNvCxnSpPr>
            <p:nvPr/>
          </p:nvCxnSpPr>
          <p:spPr>
            <a:xfrm>
              <a:off x="6657562" y="3073970"/>
              <a:ext cx="782712" cy="134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4D62768-4314-421A-BCBE-CABEE151F6E7}"/>
                </a:ext>
              </a:extLst>
            </p:cNvPr>
            <p:cNvSpPr/>
            <p:nvPr/>
          </p:nvSpPr>
          <p:spPr>
            <a:xfrm rot="3686415">
              <a:off x="6026625" y="2411617"/>
              <a:ext cx="914400" cy="914400"/>
            </a:xfrm>
            <a:prstGeom prst="arc">
              <a:avLst>
                <a:gd name="adj1" fmla="val 16200000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452FC8-7057-43EB-B6F9-24DE00260BFB}"/>
                </a:ext>
              </a:extLst>
            </p:cNvPr>
            <p:cNvSpPr txBox="1"/>
            <p:nvPr/>
          </p:nvSpPr>
          <p:spPr>
            <a:xfrm>
              <a:off x="6081565" y="3253663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24 x 100Gbps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F802E1D-AB23-4A7D-8FCD-486258FA3516}"/>
                </a:ext>
              </a:extLst>
            </p:cNvPr>
            <p:cNvSpPr txBox="1"/>
            <p:nvPr/>
          </p:nvSpPr>
          <p:spPr>
            <a:xfrm rot="5400000">
              <a:off x="5821564" y="2622278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</p:grp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407775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4EB9BE8-3ACF-40DF-A40A-8403F0698B7B}"/>
              </a:ext>
            </a:extLst>
          </p:cNvPr>
          <p:cNvSpPr/>
          <p:nvPr/>
        </p:nvSpPr>
        <p:spPr>
          <a:xfrm>
            <a:off x="2708956" y="1905772"/>
            <a:ext cx="1315958" cy="5638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9C122E32-ADEF-4875-9D8F-AE29959C0F86}"/>
              </a:ext>
            </a:extLst>
          </p:cNvPr>
          <p:cNvSpPr/>
          <p:nvPr/>
        </p:nvSpPr>
        <p:spPr>
          <a:xfrm>
            <a:off x="6247002" y="2191505"/>
            <a:ext cx="1653309" cy="1039091"/>
          </a:xfrm>
          <a:custGeom>
            <a:avLst/>
            <a:gdLst>
              <a:gd name="connsiteX0" fmla="*/ 41563 w 1653309"/>
              <a:gd name="connsiteY0" fmla="*/ 429491 h 1039091"/>
              <a:gd name="connsiteX1" fmla="*/ 0 w 1653309"/>
              <a:gd name="connsiteY1" fmla="*/ 701964 h 1039091"/>
              <a:gd name="connsiteX2" fmla="*/ 36945 w 1653309"/>
              <a:gd name="connsiteY2" fmla="*/ 974436 h 1039091"/>
              <a:gd name="connsiteX3" fmla="*/ 286327 w 1653309"/>
              <a:gd name="connsiteY3" fmla="*/ 1039091 h 1039091"/>
              <a:gd name="connsiteX4" fmla="*/ 794327 w 1653309"/>
              <a:gd name="connsiteY4" fmla="*/ 831273 h 1039091"/>
              <a:gd name="connsiteX5" fmla="*/ 1108363 w 1653309"/>
              <a:gd name="connsiteY5" fmla="*/ 674255 h 1039091"/>
              <a:gd name="connsiteX6" fmla="*/ 1528618 w 1653309"/>
              <a:gd name="connsiteY6" fmla="*/ 678873 h 1039091"/>
              <a:gd name="connsiteX7" fmla="*/ 1653309 w 1653309"/>
              <a:gd name="connsiteY7" fmla="*/ 364836 h 1039091"/>
              <a:gd name="connsiteX8" fmla="*/ 1579418 w 1653309"/>
              <a:gd name="connsiteY8" fmla="*/ 0 h 1039091"/>
              <a:gd name="connsiteX9" fmla="*/ 1274618 w 1653309"/>
              <a:gd name="connsiteY9" fmla="*/ 0 h 1039091"/>
              <a:gd name="connsiteX10" fmla="*/ 1020618 w 1653309"/>
              <a:gd name="connsiteY10" fmla="*/ 184727 h 1039091"/>
              <a:gd name="connsiteX11" fmla="*/ 420254 w 1653309"/>
              <a:gd name="connsiteY11" fmla="*/ 369455 h 1039091"/>
              <a:gd name="connsiteX12" fmla="*/ 41563 w 1653309"/>
              <a:gd name="connsiteY12" fmla="*/ 429491 h 103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309" h="1039091">
                <a:moveTo>
                  <a:pt x="41563" y="429491"/>
                </a:moveTo>
                <a:lnTo>
                  <a:pt x="0" y="701964"/>
                </a:lnTo>
                <a:lnTo>
                  <a:pt x="36945" y="974436"/>
                </a:lnTo>
                <a:lnTo>
                  <a:pt x="286327" y="1039091"/>
                </a:lnTo>
                <a:lnTo>
                  <a:pt x="794327" y="831273"/>
                </a:lnTo>
                <a:lnTo>
                  <a:pt x="1108363" y="674255"/>
                </a:lnTo>
                <a:lnTo>
                  <a:pt x="1528618" y="678873"/>
                </a:lnTo>
                <a:lnTo>
                  <a:pt x="1653309" y="364836"/>
                </a:lnTo>
                <a:lnTo>
                  <a:pt x="1579418" y="0"/>
                </a:lnTo>
                <a:lnTo>
                  <a:pt x="1274618" y="0"/>
                </a:lnTo>
                <a:lnTo>
                  <a:pt x="1020618" y="184727"/>
                </a:lnTo>
                <a:lnTo>
                  <a:pt x="420254" y="369455"/>
                </a:lnTo>
                <a:lnTo>
                  <a:pt x="41563" y="429491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C9765-FBC3-F740-DB17-B2205BCEC131}"/>
              </a:ext>
            </a:extLst>
          </p:cNvPr>
          <p:cNvGrpSpPr/>
          <p:nvPr/>
        </p:nvGrpSpPr>
        <p:grpSpPr>
          <a:xfrm>
            <a:off x="4554093" y="2048042"/>
            <a:ext cx="3204836" cy="1690216"/>
            <a:chOff x="4554093" y="2048042"/>
            <a:chExt cx="3204836" cy="1690216"/>
          </a:xfrm>
        </p:grpSpPr>
        <p:sp>
          <p:nvSpPr>
            <p:cNvPr id="44" name="Rounded Rectangle 14">
              <a:extLst>
                <a:ext uri="{FF2B5EF4-FFF2-40B4-BE49-F238E27FC236}">
                  <a16:creationId xmlns:a16="http://schemas.microsoft.com/office/drawing/2014/main" id="{B7DF38F1-19D2-480F-948C-DEEDF180924A}"/>
                </a:ext>
              </a:extLst>
            </p:cNvPr>
            <p:cNvSpPr/>
            <p:nvPr/>
          </p:nvSpPr>
          <p:spPr>
            <a:xfrm>
              <a:off x="5447397" y="226947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2C5DF0FD-2E92-49B8-B2E4-45767FEFA30C}"/>
                </a:ext>
              </a:extLst>
            </p:cNvPr>
            <p:cNvSpPr/>
            <p:nvPr/>
          </p:nvSpPr>
          <p:spPr>
            <a:xfrm>
              <a:off x="5447397" y="249090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4">
              <a:extLst>
                <a:ext uri="{FF2B5EF4-FFF2-40B4-BE49-F238E27FC236}">
                  <a16:creationId xmlns:a16="http://schemas.microsoft.com/office/drawing/2014/main" id="{CEE71744-CEDC-47DD-91E7-B56862AAB878}"/>
                </a:ext>
              </a:extLst>
            </p:cNvPr>
            <p:cNvSpPr/>
            <p:nvPr/>
          </p:nvSpPr>
          <p:spPr>
            <a:xfrm>
              <a:off x="5447397" y="3598050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14">
              <a:extLst>
                <a:ext uri="{FF2B5EF4-FFF2-40B4-BE49-F238E27FC236}">
                  <a16:creationId xmlns:a16="http://schemas.microsoft.com/office/drawing/2014/main" id="{036D5B2C-954D-4737-B500-DAB414E2600D}"/>
                </a:ext>
              </a:extLst>
            </p:cNvPr>
            <p:cNvSpPr/>
            <p:nvPr/>
          </p:nvSpPr>
          <p:spPr>
            <a:xfrm>
              <a:off x="5447397" y="337662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71D558B5-5CFB-44AA-9A52-3D78D09AA12A}"/>
                </a:ext>
              </a:extLst>
            </p:cNvPr>
            <p:cNvSpPr/>
            <p:nvPr/>
          </p:nvSpPr>
          <p:spPr>
            <a:xfrm>
              <a:off x="5447397" y="315519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14">
              <a:extLst>
                <a:ext uri="{FF2B5EF4-FFF2-40B4-BE49-F238E27FC236}">
                  <a16:creationId xmlns:a16="http://schemas.microsoft.com/office/drawing/2014/main" id="{DE29216B-82B8-4B53-BCF8-036EA65570FB}"/>
                </a:ext>
              </a:extLst>
            </p:cNvPr>
            <p:cNvSpPr/>
            <p:nvPr/>
          </p:nvSpPr>
          <p:spPr>
            <a:xfrm>
              <a:off x="5447397" y="293376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14">
              <a:extLst>
                <a:ext uri="{FF2B5EF4-FFF2-40B4-BE49-F238E27FC236}">
                  <a16:creationId xmlns:a16="http://schemas.microsoft.com/office/drawing/2014/main" id="{09ECD844-7C8F-4181-A9D2-BF0ABE4169A0}"/>
                </a:ext>
              </a:extLst>
            </p:cNvPr>
            <p:cNvSpPr/>
            <p:nvPr/>
          </p:nvSpPr>
          <p:spPr>
            <a:xfrm>
              <a:off x="5447397" y="271233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6CE965C7-0845-44F8-BFC9-1AF711F45CFA}"/>
                </a:ext>
              </a:extLst>
            </p:cNvPr>
            <p:cNvSpPr/>
            <p:nvPr/>
          </p:nvSpPr>
          <p:spPr>
            <a:xfrm>
              <a:off x="5447397" y="204804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14">
              <a:extLst>
                <a:ext uri="{FF2B5EF4-FFF2-40B4-BE49-F238E27FC236}">
                  <a16:creationId xmlns:a16="http://schemas.microsoft.com/office/drawing/2014/main" id="{23627EB4-19D1-4831-950D-C4AE8F2596E9}"/>
                </a:ext>
              </a:extLst>
            </p:cNvPr>
            <p:cNvSpPr/>
            <p:nvPr/>
          </p:nvSpPr>
          <p:spPr>
            <a:xfrm>
              <a:off x="6310090" y="264222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7DD5BB37-3D54-4779-AF10-F0B84FF0A877}"/>
                </a:ext>
              </a:extLst>
            </p:cNvPr>
            <p:cNvSpPr/>
            <p:nvPr/>
          </p:nvSpPr>
          <p:spPr>
            <a:xfrm>
              <a:off x="6310090" y="3003866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063E55-6FBF-4664-88C0-C9002F02A280}"/>
                </a:ext>
              </a:extLst>
            </p:cNvPr>
            <p:cNvCxnSpPr>
              <a:stCxn id="58" idx="3"/>
              <a:endCxn id="60" idx="1"/>
            </p:cNvCxnSpPr>
            <p:nvPr/>
          </p:nvCxnSpPr>
          <p:spPr>
            <a:xfrm>
              <a:off x="5794869" y="2118146"/>
              <a:ext cx="515221" cy="59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D139BB-FC86-4483-BCB8-A3BFD92308C4}"/>
                </a:ext>
              </a:extLst>
            </p:cNvPr>
            <p:cNvCxnSpPr>
              <a:cxnSpLocks/>
              <a:stCxn id="58" idx="3"/>
              <a:endCxn id="62" idx="1"/>
            </p:cNvCxnSpPr>
            <p:nvPr/>
          </p:nvCxnSpPr>
          <p:spPr>
            <a:xfrm>
              <a:off x="5794869" y="2118146"/>
              <a:ext cx="515221" cy="95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8AE8FD6-C270-4F02-9C9E-20098CE558A5}"/>
                </a:ext>
              </a:extLst>
            </p:cNvPr>
            <p:cNvCxnSpPr>
              <a:cxnSpLocks/>
              <a:stCxn id="48" idx="3"/>
              <a:endCxn id="60" idx="1"/>
            </p:cNvCxnSpPr>
            <p:nvPr/>
          </p:nvCxnSpPr>
          <p:spPr>
            <a:xfrm flipV="1">
              <a:off x="5794869" y="2712332"/>
              <a:ext cx="515221" cy="955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655C7D4-3B85-4234-9999-46174FE0B195}"/>
                </a:ext>
              </a:extLst>
            </p:cNvPr>
            <p:cNvCxnSpPr>
              <a:cxnSpLocks/>
              <a:stCxn id="48" idx="3"/>
              <a:endCxn id="62" idx="1"/>
            </p:cNvCxnSpPr>
            <p:nvPr/>
          </p:nvCxnSpPr>
          <p:spPr>
            <a:xfrm flipV="1">
              <a:off x="5794869" y="3073970"/>
              <a:ext cx="515221" cy="594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4E43950-C191-4C8D-9577-AC0A424443C5}"/>
                </a:ext>
              </a:extLst>
            </p:cNvPr>
            <p:cNvCxnSpPr/>
            <p:nvPr/>
          </p:nvCxnSpPr>
          <p:spPr>
            <a:xfrm>
              <a:off x="5296848" y="2105750"/>
              <a:ext cx="0" cy="16325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BE741B-CBD0-4171-B7AD-E8413D71FB92}"/>
                </a:ext>
              </a:extLst>
            </p:cNvPr>
            <p:cNvSpPr txBox="1"/>
            <p:nvPr/>
          </p:nvSpPr>
          <p:spPr>
            <a:xfrm>
              <a:off x="4554093" y="2605991"/>
              <a:ext cx="716222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/>
                <a:t>8 Tier 1</a:t>
              </a:r>
            </a:p>
            <a:p>
              <a:r>
                <a:rPr lang="en-US" sz="1600"/>
                <a:t>switches</a:t>
              </a: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B4540CF-4092-4532-A0F7-36414EA7FC82}"/>
                </a:ext>
              </a:extLst>
            </p:cNvPr>
            <p:cNvSpPr/>
            <p:nvPr/>
          </p:nvSpPr>
          <p:spPr>
            <a:xfrm rot="13758230">
              <a:off x="6143107" y="2457027"/>
              <a:ext cx="914400" cy="914400"/>
            </a:xfrm>
            <a:prstGeom prst="arc">
              <a:avLst>
                <a:gd name="adj1" fmla="val 16200000"/>
                <a:gd name="adj2" fmla="val 1155115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8B5308-F97D-4D1A-A7B5-CAC824A0499A}"/>
                </a:ext>
              </a:extLst>
            </p:cNvPr>
            <p:cNvSpPr txBox="1"/>
            <p:nvPr/>
          </p:nvSpPr>
          <p:spPr>
            <a:xfrm>
              <a:off x="5810826" y="2168332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16 x 100Gbps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B27EF1-E9CE-4EF8-8D43-651936B503EF}"/>
                </a:ext>
              </a:extLst>
            </p:cNvPr>
            <p:cNvSpPr/>
            <p:nvPr/>
          </p:nvSpPr>
          <p:spPr>
            <a:xfrm>
              <a:off x="7440274" y="2295268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F55DB8A-8BDE-40D1-AD76-5A22A7B78A48}"/>
                </a:ext>
              </a:extLst>
            </p:cNvPr>
            <p:cNvSpPr/>
            <p:nvPr/>
          </p:nvSpPr>
          <p:spPr>
            <a:xfrm>
              <a:off x="7440274" y="2933762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S2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D46C1C-6200-4B38-B7E4-BF84AB6F6B90}"/>
                </a:ext>
              </a:extLst>
            </p:cNvPr>
            <p:cNvCxnSpPr>
              <a:cxnSpLocks/>
              <a:stCxn id="60" idx="3"/>
              <a:endCxn id="101" idx="1"/>
            </p:cNvCxnSpPr>
            <p:nvPr/>
          </p:nvCxnSpPr>
          <p:spPr>
            <a:xfrm flipV="1">
              <a:off x="6657562" y="2569656"/>
              <a:ext cx="782712" cy="142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64E12C6-888D-4BFF-8ED3-9D04FE5397D9}"/>
                </a:ext>
              </a:extLst>
            </p:cNvPr>
            <p:cNvCxnSpPr>
              <a:cxnSpLocks/>
              <a:stCxn id="60" idx="3"/>
              <a:endCxn id="103" idx="1"/>
            </p:cNvCxnSpPr>
            <p:nvPr/>
          </p:nvCxnSpPr>
          <p:spPr>
            <a:xfrm>
              <a:off x="6657562" y="2712332"/>
              <a:ext cx="782712" cy="49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AD43C8E-43DC-489A-A99C-52A6CA4A5A4A}"/>
                </a:ext>
              </a:extLst>
            </p:cNvPr>
            <p:cNvCxnSpPr>
              <a:cxnSpLocks/>
              <a:stCxn id="62" idx="3"/>
              <a:endCxn id="101" idx="1"/>
            </p:cNvCxnSpPr>
            <p:nvPr/>
          </p:nvCxnSpPr>
          <p:spPr>
            <a:xfrm flipV="1">
              <a:off x="6657562" y="2569656"/>
              <a:ext cx="782712" cy="50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7C2F769-FF32-4F98-BD4F-DDFBB4171822}"/>
                </a:ext>
              </a:extLst>
            </p:cNvPr>
            <p:cNvCxnSpPr>
              <a:cxnSpLocks/>
              <a:stCxn id="62" idx="3"/>
              <a:endCxn id="103" idx="1"/>
            </p:cNvCxnSpPr>
            <p:nvPr/>
          </p:nvCxnSpPr>
          <p:spPr>
            <a:xfrm>
              <a:off x="6657562" y="3073970"/>
              <a:ext cx="782712" cy="134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4D62768-4314-421A-BCBE-CABEE151F6E7}"/>
                </a:ext>
              </a:extLst>
            </p:cNvPr>
            <p:cNvSpPr/>
            <p:nvPr/>
          </p:nvSpPr>
          <p:spPr>
            <a:xfrm rot="3686415">
              <a:off x="6026625" y="2411617"/>
              <a:ext cx="914400" cy="914400"/>
            </a:xfrm>
            <a:prstGeom prst="arc">
              <a:avLst>
                <a:gd name="adj1" fmla="val 16200000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452FC8-7057-43EB-B6F9-24DE00260BFB}"/>
                </a:ext>
              </a:extLst>
            </p:cNvPr>
            <p:cNvSpPr txBox="1"/>
            <p:nvPr/>
          </p:nvSpPr>
          <p:spPr>
            <a:xfrm>
              <a:off x="6081565" y="3253663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24 x 100Gbps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F802E1D-AB23-4A7D-8FCD-486258FA3516}"/>
                </a:ext>
              </a:extLst>
            </p:cNvPr>
            <p:cNvSpPr txBox="1"/>
            <p:nvPr/>
          </p:nvSpPr>
          <p:spPr>
            <a:xfrm rot="5400000">
              <a:off x="5821564" y="2622278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</p:grp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B1F8C8-FB8B-F59E-CFC0-193152209910}"/>
              </a:ext>
            </a:extLst>
          </p:cNvPr>
          <p:cNvGrpSpPr/>
          <p:nvPr/>
        </p:nvGrpSpPr>
        <p:grpSpPr>
          <a:xfrm>
            <a:off x="8755938" y="1779592"/>
            <a:ext cx="2197222" cy="1797045"/>
            <a:chOff x="8755938" y="1779592"/>
            <a:chExt cx="2197222" cy="1797045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652B195-5FC4-47D6-A69C-77BCE0969557}"/>
                </a:ext>
              </a:extLst>
            </p:cNvPr>
            <p:cNvSpPr/>
            <p:nvPr/>
          </p:nvSpPr>
          <p:spPr>
            <a:xfrm>
              <a:off x="9933152" y="2139679"/>
              <a:ext cx="931583" cy="1113580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800" b="1" dirty="0">
                  <a:latin typeface="Garamond" panose="02020404030301010803" pitchFamily="18" charset="0"/>
                </a:rPr>
                <a:t>S1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C84FCFB-7962-40C2-9137-52DBF26025AA}"/>
                </a:ext>
              </a:extLst>
            </p:cNvPr>
            <p:cNvSpPr/>
            <p:nvPr/>
          </p:nvSpPr>
          <p:spPr>
            <a:xfrm>
              <a:off x="9953571" y="2164374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5D194C9-B0B8-44C5-9E2C-5606C73A7980}"/>
                </a:ext>
              </a:extLst>
            </p:cNvPr>
            <p:cNvSpPr/>
            <p:nvPr/>
          </p:nvSpPr>
          <p:spPr>
            <a:xfrm>
              <a:off x="9953571" y="2534466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572AA8F-B122-4B2D-A929-22509F2F265F}"/>
                </a:ext>
              </a:extLst>
            </p:cNvPr>
            <p:cNvSpPr/>
            <p:nvPr/>
          </p:nvSpPr>
          <p:spPr>
            <a:xfrm>
              <a:off x="9953571" y="2719512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7C28C9C-330A-4AA9-8E2D-F5792F92C2EA}"/>
                </a:ext>
              </a:extLst>
            </p:cNvPr>
            <p:cNvSpPr/>
            <p:nvPr/>
          </p:nvSpPr>
          <p:spPr>
            <a:xfrm>
              <a:off x="9953571" y="2904558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715F8A4E-DB75-4615-8062-C762A6AE282F}"/>
                </a:ext>
              </a:extLst>
            </p:cNvPr>
            <p:cNvSpPr/>
            <p:nvPr/>
          </p:nvSpPr>
          <p:spPr>
            <a:xfrm>
              <a:off x="9953571" y="3089604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38B22993-EB91-42B1-9A8F-227B88185760}"/>
                </a:ext>
              </a:extLst>
            </p:cNvPr>
            <p:cNvSpPr/>
            <p:nvPr/>
          </p:nvSpPr>
          <p:spPr>
            <a:xfrm>
              <a:off x="9953571" y="2349420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A4E4B6-BE75-45F3-80E6-CF2CFCEE2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8833" y="2211932"/>
              <a:ext cx="834319" cy="172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BB38E78-D9D0-4D2E-898F-B30F7C19C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8414" y="2228520"/>
              <a:ext cx="854738" cy="755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6922D52-5A1F-41F6-860B-F3CCAF6DCBE3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9078414" y="2384456"/>
              <a:ext cx="875157" cy="335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1E99F30-40CF-41AF-B5E9-45594858A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8414" y="2432342"/>
              <a:ext cx="854738" cy="551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D7DA023-BA56-422A-A649-16EC26E838CF}"/>
                </a:ext>
              </a:extLst>
            </p:cNvPr>
            <p:cNvSpPr txBox="1"/>
            <p:nvPr/>
          </p:nvSpPr>
          <p:spPr>
            <a:xfrm>
              <a:off x="9844726" y="1779592"/>
              <a:ext cx="110843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/>
                <a:t>3U: 6 cards </a:t>
              </a:r>
            </a:p>
          </p:txBody>
        </p:sp>
        <p:sp>
          <p:nvSpPr>
            <p:cNvPr id="150" name="Rounded Rectangle 14">
              <a:extLst>
                <a:ext uri="{FF2B5EF4-FFF2-40B4-BE49-F238E27FC236}">
                  <a16:creationId xmlns:a16="http://schemas.microsoft.com/office/drawing/2014/main" id="{FE89DD54-8757-44F4-91CA-7207C13C227E}"/>
                </a:ext>
              </a:extLst>
            </p:cNvPr>
            <p:cNvSpPr/>
            <p:nvPr/>
          </p:nvSpPr>
          <p:spPr>
            <a:xfrm>
              <a:off x="8755938" y="231947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4">
              <a:extLst>
                <a:ext uri="{FF2B5EF4-FFF2-40B4-BE49-F238E27FC236}">
                  <a16:creationId xmlns:a16="http://schemas.microsoft.com/office/drawing/2014/main" id="{C0CDB697-C26E-435C-8BFD-1014CD289930}"/>
                </a:ext>
              </a:extLst>
            </p:cNvPr>
            <p:cNvSpPr/>
            <p:nvPr/>
          </p:nvSpPr>
          <p:spPr>
            <a:xfrm>
              <a:off x="8755938" y="2896517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52E1D5B-AF3A-4400-810B-ACC338425EC2}"/>
                </a:ext>
              </a:extLst>
            </p:cNvPr>
            <p:cNvCxnSpPr>
              <a:cxnSpLocks/>
              <a:stCxn id="150" idx="3"/>
              <a:endCxn id="93" idx="1"/>
            </p:cNvCxnSpPr>
            <p:nvPr/>
          </p:nvCxnSpPr>
          <p:spPr>
            <a:xfrm>
              <a:off x="9103410" y="2389582"/>
              <a:ext cx="850161" cy="5835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C46D89C-8460-41C8-8DA1-F44C75652C10}"/>
                </a:ext>
              </a:extLst>
            </p:cNvPr>
            <p:cNvCxnSpPr>
              <a:cxnSpLocks/>
              <a:stCxn id="150" idx="3"/>
              <a:endCxn id="89" idx="1"/>
            </p:cNvCxnSpPr>
            <p:nvPr/>
          </p:nvCxnSpPr>
          <p:spPr>
            <a:xfrm>
              <a:off x="9103410" y="2389582"/>
              <a:ext cx="850161" cy="213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5343A29-159F-459B-8F49-94B3F3144439}"/>
                </a:ext>
              </a:extLst>
            </p:cNvPr>
            <p:cNvCxnSpPr>
              <a:cxnSpLocks/>
              <a:stCxn id="150" idx="3"/>
              <a:endCxn id="95" idx="1"/>
            </p:cNvCxnSpPr>
            <p:nvPr/>
          </p:nvCxnSpPr>
          <p:spPr>
            <a:xfrm>
              <a:off x="9103410" y="2389582"/>
              <a:ext cx="850161" cy="768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8F9C1B6-E836-42AA-9E7D-126E7EFF8EC0}"/>
                </a:ext>
              </a:extLst>
            </p:cNvPr>
            <p:cNvCxnSpPr>
              <a:cxnSpLocks/>
              <a:stCxn id="150" idx="3"/>
              <a:endCxn id="91" idx="1"/>
            </p:cNvCxnSpPr>
            <p:nvPr/>
          </p:nvCxnSpPr>
          <p:spPr>
            <a:xfrm>
              <a:off x="9103410" y="2389582"/>
              <a:ext cx="850161" cy="398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DCF0F39-E765-49B6-B155-14ADC463CC09}"/>
                </a:ext>
              </a:extLst>
            </p:cNvPr>
            <p:cNvCxnSpPr>
              <a:cxnSpLocks/>
              <a:stCxn id="152" idx="3"/>
              <a:endCxn id="89" idx="1"/>
            </p:cNvCxnSpPr>
            <p:nvPr/>
          </p:nvCxnSpPr>
          <p:spPr>
            <a:xfrm flipV="1">
              <a:off x="9103410" y="2603046"/>
              <a:ext cx="850161" cy="3635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C6DF3B0-3F96-409F-9F48-144429AC6DAC}"/>
                </a:ext>
              </a:extLst>
            </p:cNvPr>
            <p:cNvCxnSpPr>
              <a:cxnSpLocks/>
              <a:stCxn id="152" idx="3"/>
              <a:endCxn id="91" idx="1"/>
            </p:cNvCxnSpPr>
            <p:nvPr/>
          </p:nvCxnSpPr>
          <p:spPr>
            <a:xfrm flipV="1">
              <a:off x="9103410" y="2788092"/>
              <a:ext cx="850161" cy="178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8352E2D-3C09-4E7C-91E5-0C0AC1B043CF}"/>
                </a:ext>
              </a:extLst>
            </p:cNvPr>
            <p:cNvCxnSpPr>
              <a:cxnSpLocks/>
              <a:stCxn id="152" idx="3"/>
            </p:cNvCxnSpPr>
            <p:nvPr/>
          </p:nvCxnSpPr>
          <p:spPr>
            <a:xfrm>
              <a:off x="9103410" y="2966621"/>
              <a:ext cx="829742" cy="65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D1F4A8F-F95A-4704-9477-DC470F982F6D}"/>
                </a:ext>
              </a:extLst>
            </p:cNvPr>
            <p:cNvCxnSpPr>
              <a:cxnSpLocks/>
              <a:stCxn id="152" idx="3"/>
            </p:cNvCxnSpPr>
            <p:nvPr/>
          </p:nvCxnSpPr>
          <p:spPr>
            <a:xfrm>
              <a:off x="9103410" y="2966621"/>
              <a:ext cx="850161" cy="16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E7C61B-3192-2C2A-D2DC-F096949B3689}"/>
                </a:ext>
              </a:extLst>
            </p:cNvPr>
            <p:cNvSpPr txBox="1"/>
            <p:nvPr/>
          </p:nvSpPr>
          <p:spPr>
            <a:xfrm>
              <a:off x="8932424" y="3238083"/>
              <a:ext cx="13855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12x100Gbps</a:t>
              </a: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08CBE025-0A4A-6067-0D22-188817620F1A}"/>
                </a:ext>
              </a:extLst>
            </p:cNvPr>
            <p:cNvSpPr/>
            <p:nvPr/>
          </p:nvSpPr>
          <p:spPr>
            <a:xfrm rot="3686415">
              <a:off x="8794074" y="2251852"/>
              <a:ext cx="914400" cy="914400"/>
            </a:xfrm>
            <a:prstGeom prst="arc">
              <a:avLst>
                <a:gd name="adj1" fmla="val 13643618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3391125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4EB9BE8-3ACF-40DF-A40A-8403F0698B7B}"/>
              </a:ext>
            </a:extLst>
          </p:cNvPr>
          <p:cNvSpPr/>
          <p:nvPr/>
        </p:nvSpPr>
        <p:spPr>
          <a:xfrm>
            <a:off x="2708956" y="1905772"/>
            <a:ext cx="1315958" cy="5638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9C122E32-ADEF-4875-9D8F-AE29959C0F86}"/>
              </a:ext>
            </a:extLst>
          </p:cNvPr>
          <p:cNvSpPr/>
          <p:nvPr/>
        </p:nvSpPr>
        <p:spPr>
          <a:xfrm>
            <a:off x="6247002" y="2191505"/>
            <a:ext cx="1653309" cy="1039091"/>
          </a:xfrm>
          <a:custGeom>
            <a:avLst/>
            <a:gdLst>
              <a:gd name="connsiteX0" fmla="*/ 41563 w 1653309"/>
              <a:gd name="connsiteY0" fmla="*/ 429491 h 1039091"/>
              <a:gd name="connsiteX1" fmla="*/ 0 w 1653309"/>
              <a:gd name="connsiteY1" fmla="*/ 701964 h 1039091"/>
              <a:gd name="connsiteX2" fmla="*/ 36945 w 1653309"/>
              <a:gd name="connsiteY2" fmla="*/ 974436 h 1039091"/>
              <a:gd name="connsiteX3" fmla="*/ 286327 w 1653309"/>
              <a:gd name="connsiteY3" fmla="*/ 1039091 h 1039091"/>
              <a:gd name="connsiteX4" fmla="*/ 794327 w 1653309"/>
              <a:gd name="connsiteY4" fmla="*/ 831273 h 1039091"/>
              <a:gd name="connsiteX5" fmla="*/ 1108363 w 1653309"/>
              <a:gd name="connsiteY5" fmla="*/ 674255 h 1039091"/>
              <a:gd name="connsiteX6" fmla="*/ 1528618 w 1653309"/>
              <a:gd name="connsiteY6" fmla="*/ 678873 h 1039091"/>
              <a:gd name="connsiteX7" fmla="*/ 1653309 w 1653309"/>
              <a:gd name="connsiteY7" fmla="*/ 364836 h 1039091"/>
              <a:gd name="connsiteX8" fmla="*/ 1579418 w 1653309"/>
              <a:gd name="connsiteY8" fmla="*/ 0 h 1039091"/>
              <a:gd name="connsiteX9" fmla="*/ 1274618 w 1653309"/>
              <a:gd name="connsiteY9" fmla="*/ 0 h 1039091"/>
              <a:gd name="connsiteX10" fmla="*/ 1020618 w 1653309"/>
              <a:gd name="connsiteY10" fmla="*/ 184727 h 1039091"/>
              <a:gd name="connsiteX11" fmla="*/ 420254 w 1653309"/>
              <a:gd name="connsiteY11" fmla="*/ 369455 h 1039091"/>
              <a:gd name="connsiteX12" fmla="*/ 41563 w 1653309"/>
              <a:gd name="connsiteY12" fmla="*/ 429491 h 103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309" h="1039091">
                <a:moveTo>
                  <a:pt x="41563" y="429491"/>
                </a:moveTo>
                <a:lnTo>
                  <a:pt x="0" y="701964"/>
                </a:lnTo>
                <a:lnTo>
                  <a:pt x="36945" y="974436"/>
                </a:lnTo>
                <a:lnTo>
                  <a:pt x="286327" y="1039091"/>
                </a:lnTo>
                <a:lnTo>
                  <a:pt x="794327" y="831273"/>
                </a:lnTo>
                <a:lnTo>
                  <a:pt x="1108363" y="674255"/>
                </a:lnTo>
                <a:lnTo>
                  <a:pt x="1528618" y="678873"/>
                </a:lnTo>
                <a:lnTo>
                  <a:pt x="1653309" y="364836"/>
                </a:lnTo>
                <a:lnTo>
                  <a:pt x="1579418" y="0"/>
                </a:lnTo>
                <a:lnTo>
                  <a:pt x="1274618" y="0"/>
                </a:lnTo>
                <a:lnTo>
                  <a:pt x="1020618" y="184727"/>
                </a:lnTo>
                <a:lnTo>
                  <a:pt x="420254" y="369455"/>
                </a:lnTo>
                <a:lnTo>
                  <a:pt x="41563" y="429491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C9765-FBC3-F740-DB17-B2205BCEC131}"/>
              </a:ext>
            </a:extLst>
          </p:cNvPr>
          <p:cNvGrpSpPr/>
          <p:nvPr/>
        </p:nvGrpSpPr>
        <p:grpSpPr>
          <a:xfrm>
            <a:off x="4554093" y="2048042"/>
            <a:ext cx="3204836" cy="1690216"/>
            <a:chOff x="4554093" y="2048042"/>
            <a:chExt cx="3204836" cy="1690216"/>
          </a:xfrm>
        </p:grpSpPr>
        <p:sp>
          <p:nvSpPr>
            <p:cNvPr id="44" name="Rounded Rectangle 14">
              <a:extLst>
                <a:ext uri="{FF2B5EF4-FFF2-40B4-BE49-F238E27FC236}">
                  <a16:creationId xmlns:a16="http://schemas.microsoft.com/office/drawing/2014/main" id="{B7DF38F1-19D2-480F-948C-DEEDF180924A}"/>
                </a:ext>
              </a:extLst>
            </p:cNvPr>
            <p:cNvSpPr/>
            <p:nvPr/>
          </p:nvSpPr>
          <p:spPr>
            <a:xfrm>
              <a:off x="5447397" y="226947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2C5DF0FD-2E92-49B8-B2E4-45767FEFA30C}"/>
                </a:ext>
              </a:extLst>
            </p:cNvPr>
            <p:cNvSpPr/>
            <p:nvPr/>
          </p:nvSpPr>
          <p:spPr>
            <a:xfrm>
              <a:off x="5447397" y="249090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4">
              <a:extLst>
                <a:ext uri="{FF2B5EF4-FFF2-40B4-BE49-F238E27FC236}">
                  <a16:creationId xmlns:a16="http://schemas.microsoft.com/office/drawing/2014/main" id="{CEE71744-CEDC-47DD-91E7-B56862AAB878}"/>
                </a:ext>
              </a:extLst>
            </p:cNvPr>
            <p:cNvSpPr/>
            <p:nvPr/>
          </p:nvSpPr>
          <p:spPr>
            <a:xfrm>
              <a:off x="5447397" y="3598050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14">
              <a:extLst>
                <a:ext uri="{FF2B5EF4-FFF2-40B4-BE49-F238E27FC236}">
                  <a16:creationId xmlns:a16="http://schemas.microsoft.com/office/drawing/2014/main" id="{036D5B2C-954D-4737-B500-DAB414E2600D}"/>
                </a:ext>
              </a:extLst>
            </p:cNvPr>
            <p:cNvSpPr/>
            <p:nvPr/>
          </p:nvSpPr>
          <p:spPr>
            <a:xfrm>
              <a:off x="5447397" y="337662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71D558B5-5CFB-44AA-9A52-3D78D09AA12A}"/>
                </a:ext>
              </a:extLst>
            </p:cNvPr>
            <p:cNvSpPr/>
            <p:nvPr/>
          </p:nvSpPr>
          <p:spPr>
            <a:xfrm>
              <a:off x="5447397" y="315519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14">
              <a:extLst>
                <a:ext uri="{FF2B5EF4-FFF2-40B4-BE49-F238E27FC236}">
                  <a16:creationId xmlns:a16="http://schemas.microsoft.com/office/drawing/2014/main" id="{DE29216B-82B8-4B53-BCF8-036EA65570FB}"/>
                </a:ext>
              </a:extLst>
            </p:cNvPr>
            <p:cNvSpPr/>
            <p:nvPr/>
          </p:nvSpPr>
          <p:spPr>
            <a:xfrm>
              <a:off x="5447397" y="293376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14">
              <a:extLst>
                <a:ext uri="{FF2B5EF4-FFF2-40B4-BE49-F238E27FC236}">
                  <a16:creationId xmlns:a16="http://schemas.microsoft.com/office/drawing/2014/main" id="{09ECD844-7C8F-4181-A9D2-BF0ABE4169A0}"/>
                </a:ext>
              </a:extLst>
            </p:cNvPr>
            <p:cNvSpPr/>
            <p:nvPr/>
          </p:nvSpPr>
          <p:spPr>
            <a:xfrm>
              <a:off x="5447397" y="271233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6CE965C7-0845-44F8-BFC9-1AF711F45CFA}"/>
                </a:ext>
              </a:extLst>
            </p:cNvPr>
            <p:cNvSpPr/>
            <p:nvPr/>
          </p:nvSpPr>
          <p:spPr>
            <a:xfrm>
              <a:off x="5447397" y="204804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14">
              <a:extLst>
                <a:ext uri="{FF2B5EF4-FFF2-40B4-BE49-F238E27FC236}">
                  <a16:creationId xmlns:a16="http://schemas.microsoft.com/office/drawing/2014/main" id="{23627EB4-19D1-4831-950D-C4AE8F2596E9}"/>
                </a:ext>
              </a:extLst>
            </p:cNvPr>
            <p:cNvSpPr/>
            <p:nvPr/>
          </p:nvSpPr>
          <p:spPr>
            <a:xfrm>
              <a:off x="6310090" y="264222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7DD5BB37-3D54-4779-AF10-F0B84FF0A877}"/>
                </a:ext>
              </a:extLst>
            </p:cNvPr>
            <p:cNvSpPr/>
            <p:nvPr/>
          </p:nvSpPr>
          <p:spPr>
            <a:xfrm>
              <a:off x="6310090" y="3003866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063E55-6FBF-4664-88C0-C9002F02A280}"/>
                </a:ext>
              </a:extLst>
            </p:cNvPr>
            <p:cNvCxnSpPr>
              <a:stCxn id="58" idx="3"/>
              <a:endCxn id="60" idx="1"/>
            </p:cNvCxnSpPr>
            <p:nvPr/>
          </p:nvCxnSpPr>
          <p:spPr>
            <a:xfrm>
              <a:off x="5794869" y="2118146"/>
              <a:ext cx="515221" cy="59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D139BB-FC86-4483-BCB8-A3BFD92308C4}"/>
                </a:ext>
              </a:extLst>
            </p:cNvPr>
            <p:cNvCxnSpPr>
              <a:cxnSpLocks/>
              <a:stCxn id="58" idx="3"/>
              <a:endCxn id="62" idx="1"/>
            </p:cNvCxnSpPr>
            <p:nvPr/>
          </p:nvCxnSpPr>
          <p:spPr>
            <a:xfrm>
              <a:off x="5794869" y="2118146"/>
              <a:ext cx="515221" cy="95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8AE8FD6-C270-4F02-9C9E-20098CE558A5}"/>
                </a:ext>
              </a:extLst>
            </p:cNvPr>
            <p:cNvCxnSpPr>
              <a:cxnSpLocks/>
              <a:stCxn id="48" idx="3"/>
              <a:endCxn id="60" idx="1"/>
            </p:cNvCxnSpPr>
            <p:nvPr/>
          </p:nvCxnSpPr>
          <p:spPr>
            <a:xfrm flipV="1">
              <a:off x="5794869" y="2712332"/>
              <a:ext cx="515221" cy="955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655C7D4-3B85-4234-9999-46174FE0B195}"/>
                </a:ext>
              </a:extLst>
            </p:cNvPr>
            <p:cNvCxnSpPr>
              <a:cxnSpLocks/>
              <a:stCxn id="48" idx="3"/>
              <a:endCxn id="62" idx="1"/>
            </p:cNvCxnSpPr>
            <p:nvPr/>
          </p:nvCxnSpPr>
          <p:spPr>
            <a:xfrm flipV="1">
              <a:off x="5794869" y="3073970"/>
              <a:ext cx="515221" cy="594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4E43950-C191-4C8D-9577-AC0A424443C5}"/>
                </a:ext>
              </a:extLst>
            </p:cNvPr>
            <p:cNvCxnSpPr/>
            <p:nvPr/>
          </p:nvCxnSpPr>
          <p:spPr>
            <a:xfrm>
              <a:off x="5296848" y="2105750"/>
              <a:ext cx="0" cy="16325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BE741B-CBD0-4171-B7AD-E8413D71FB92}"/>
                </a:ext>
              </a:extLst>
            </p:cNvPr>
            <p:cNvSpPr txBox="1"/>
            <p:nvPr/>
          </p:nvSpPr>
          <p:spPr>
            <a:xfrm>
              <a:off x="4554093" y="2605991"/>
              <a:ext cx="716222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/>
                <a:t>8 Tier 1</a:t>
              </a:r>
            </a:p>
            <a:p>
              <a:r>
                <a:rPr lang="en-US" sz="1600"/>
                <a:t>switches</a:t>
              </a: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B4540CF-4092-4532-A0F7-36414EA7FC82}"/>
                </a:ext>
              </a:extLst>
            </p:cNvPr>
            <p:cNvSpPr/>
            <p:nvPr/>
          </p:nvSpPr>
          <p:spPr>
            <a:xfrm rot="13758230">
              <a:off x="6143107" y="2457027"/>
              <a:ext cx="914400" cy="914400"/>
            </a:xfrm>
            <a:prstGeom prst="arc">
              <a:avLst>
                <a:gd name="adj1" fmla="val 16200000"/>
                <a:gd name="adj2" fmla="val 1155115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8B5308-F97D-4D1A-A7B5-CAC824A0499A}"/>
                </a:ext>
              </a:extLst>
            </p:cNvPr>
            <p:cNvSpPr txBox="1"/>
            <p:nvPr/>
          </p:nvSpPr>
          <p:spPr>
            <a:xfrm>
              <a:off x="5810826" y="2168332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16 x 100Gbps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B27EF1-E9CE-4EF8-8D43-651936B503EF}"/>
                </a:ext>
              </a:extLst>
            </p:cNvPr>
            <p:cNvSpPr/>
            <p:nvPr/>
          </p:nvSpPr>
          <p:spPr>
            <a:xfrm>
              <a:off x="7440274" y="2295268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F55DB8A-8BDE-40D1-AD76-5A22A7B78A48}"/>
                </a:ext>
              </a:extLst>
            </p:cNvPr>
            <p:cNvSpPr/>
            <p:nvPr/>
          </p:nvSpPr>
          <p:spPr>
            <a:xfrm>
              <a:off x="7440274" y="2933762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S2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D46C1C-6200-4B38-B7E4-BF84AB6F6B90}"/>
                </a:ext>
              </a:extLst>
            </p:cNvPr>
            <p:cNvCxnSpPr>
              <a:cxnSpLocks/>
              <a:stCxn id="60" idx="3"/>
              <a:endCxn id="101" idx="1"/>
            </p:cNvCxnSpPr>
            <p:nvPr/>
          </p:nvCxnSpPr>
          <p:spPr>
            <a:xfrm flipV="1">
              <a:off x="6657562" y="2569656"/>
              <a:ext cx="782712" cy="142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64E12C6-888D-4BFF-8ED3-9D04FE5397D9}"/>
                </a:ext>
              </a:extLst>
            </p:cNvPr>
            <p:cNvCxnSpPr>
              <a:cxnSpLocks/>
              <a:stCxn id="60" idx="3"/>
              <a:endCxn id="103" idx="1"/>
            </p:cNvCxnSpPr>
            <p:nvPr/>
          </p:nvCxnSpPr>
          <p:spPr>
            <a:xfrm>
              <a:off x="6657562" y="2712332"/>
              <a:ext cx="782712" cy="49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AD43C8E-43DC-489A-A99C-52A6CA4A5A4A}"/>
                </a:ext>
              </a:extLst>
            </p:cNvPr>
            <p:cNvCxnSpPr>
              <a:cxnSpLocks/>
              <a:stCxn id="62" idx="3"/>
              <a:endCxn id="101" idx="1"/>
            </p:cNvCxnSpPr>
            <p:nvPr/>
          </p:nvCxnSpPr>
          <p:spPr>
            <a:xfrm flipV="1">
              <a:off x="6657562" y="2569656"/>
              <a:ext cx="782712" cy="50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7C2F769-FF32-4F98-BD4F-DDFBB4171822}"/>
                </a:ext>
              </a:extLst>
            </p:cNvPr>
            <p:cNvCxnSpPr>
              <a:cxnSpLocks/>
              <a:stCxn id="62" idx="3"/>
              <a:endCxn id="103" idx="1"/>
            </p:cNvCxnSpPr>
            <p:nvPr/>
          </p:nvCxnSpPr>
          <p:spPr>
            <a:xfrm>
              <a:off x="6657562" y="3073970"/>
              <a:ext cx="782712" cy="134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4D62768-4314-421A-BCBE-CABEE151F6E7}"/>
                </a:ext>
              </a:extLst>
            </p:cNvPr>
            <p:cNvSpPr/>
            <p:nvPr/>
          </p:nvSpPr>
          <p:spPr>
            <a:xfrm rot="3686415">
              <a:off x="6026625" y="2411617"/>
              <a:ext cx="914400" cy="914400"/>
            </a:xfrm>
            <a:prstGeom prst="arc">
              <a:avLst>
                <a:gd name="adj1" fmla="val 16200000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452FC8-7057-43EB-B6F9-24DE00260BFB}"/>
                </a:ext>
              </a:extLst>
            </p:cNvPr>
            <p:cNvSpPr txBox="1"/>
            <p:nvPr/>
          </p:nvSpPr>
          <p:spPr>
            <a:xfrm>
              <a:off x="6081565" y="3253663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24 x 100Gbps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F802E1D-AB23-4A7D-8FCD-486258FA3516}"/>
                </a:ext>
              </a:extLst>
            </p:cNvPr>
            <p:cNvSpPr txBox="1"/>
            <p:nvPr/>
          </p:nvSpPr>
          <p:spPr>
            <a:xfrm rot="5400000">
              <a:off x="5821564" y="2622278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</p:grp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B1F8C8-FB8B-F59E-CFC0-193152209910}"/>
              </a:ext>
            </a:extLst>
          </p:cNvPr>
          <p:cNvGrpSpPr/>
          <p:nvPr/>
        </p:nvGrpSpPr>
        <p:grpSpPr>
          <a:xfrm>
            <a:off x="8755938" y="1779592"/>
            <a:ext cx="2197222" cy="1797045"/>
            <a:chOff x="8755938" y="1779592"/>
            <a:chExt cx="2197222" cy="1797045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652B195-5FC4-47D6-A69C-77BCE0969557}"/>
                </a:ext>
              </a:extLst>
            </p:cNvPr>
            <p:cNvSpPr/>
            <p:nvPr/>
          </p:nvSpPr>
          <p:spPr>
            <a:xfrm>
              <a:off x="9933152" y="2139679"/>
              <a:ext cx="931583" cy="1113580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800" b="1" dirty="0">
                  <a:latin typeface="Garamond" panose="02020404030301010803" pitchFamily="18" charset="0"/>
                </a:rPr>
                <a:t>S1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C84FCFB-7962-40C2-9137-52DBF26025AA}"/>
                </a:ext>
              </a:extLst>
            </p:cNvPr>
            <p:cNvSpPr/>
            <p:nvPr/>
          </p:nvSpPr>
          <p:spPr>
            <a:xfrm>
              <a:off x="9953571" y="2164374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5D194C9-B0B8-44C5-9E2C-5606C73A7980}"/>
                </a:ext>
              </a:extLst>
            </p:cNvPr>
            <p:cNvSpPr/>
            <p:nvPr/>
          </p:nvSpPr>
          <p:spPr>
            <a:xfrm>
              <a:off x="9953571" y="2534466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572AA8F-B122-4B2D-A929-22509F2F265F}"/>
                </a:ext>
              </a:extLst>
            </p:cNvPr>
            <p:cNvSpPr/>
            <p:nvPr/>
          </p:nvSpPr>
          <p:spPr>
            <a:xfrm>
              <a:off x="9953571" y="2719512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7C28C9C-330A-4AA9-8E2D-F5792F92C2EA}"/>
                </a:ext>
              </a:extLst>
            </p:cNvPr>
            <p:cNvSpPr/>
            <p:nvPr/>
          </p:nvSpPr>
          <p:spPr>
            <a:xfrm>
              <a:off x="9953571" y="2904558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715F8A4E-DB75-4615-8062-C762A6AE282F}"/>
                </a:ext>
              </a:extLst>
            </p:cNvPr>
            <p:cNvSpPr/>
            <p:nvPr/>
          </p:nvSpPr>
          <p:spPr>
            <a:xfrm>
              <a:off x="9953571" y="3089604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38B22993-EB91-42B1-9A8F-227B88185760}"/>
                </a:ext>
              </a:extLst>
            </p:cNvPr>
            <p:cNvSpPr/>
            <p:nvPr/>
          </p:nvSpPr>
          <p:spPr>
            <a:xfrm>
              <a:off x="9953571" y="2349420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A4E4B6-BE75-45F3-80E6-CF2CFCEE2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8833" y="2211932"/>
              <a:ext cx="834319" cy="172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BB38E78-D9D0-4D2E-898F-B30F7C19C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8414" y="2228520"/>
              <a:ext cx="854738" cy="755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6922D52-5A1F-41F6-860B-F3CCAF6DCBE3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9078414" y="2384456"/>
              <a:ext cx="875157" cy="335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1E99F30-40CF-41AF-B5E9-45594858A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8414" y="2432342"/>
              <a:ext cx="854738" cy="551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D7DA023-BA56-422A-A649-16EC26E838CF}"/>
                </a:ext>
              </a:extLst>
            </p:cNvPr>
            <p:cNvSpPr txBox="1"/>
            <p:nvPr/>
          </p:nvSpPr>
          <p:spPr>
            <a:xfrm>
              <a:off x="9844726" y="1779592"/>
              <a:ext cx="110843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/>
                <a:t>3U: 6 cards </a:t>
              </a:r>
            </a:p>
          </p:txBody>
        </p:sp>
        <p:sp>
          <p:nvSpPr>
            <p:cNvPr id="150" name="Rounded Rectangle 14">
              <a:extLst>
                <a:ext uri="{FF2B5EF4-FFF2-40B4-BE49-F238E27FC236}">
                  <a16:creationId xmlns:a16="http://schemas.microsoft.com/office/drawing/2014/main" id="{FE89DD54-8757-44F4-91CA-7207C13C227E}"/>
                </a:ext>
              </a:extLst>
            </p:cNvPr>
            <p:cNvSpPr/>
            <p:nvPr/>
          </p:nvSpPr>
          <p:spPr>
            <a:xfrm>
              <a:off x="8755938" y="231947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4">
              <a:extLst>
                <a:ext uri="{FF2B5EF4-FFF2-40B4-BE49-F238E27FC236}">
                  <a16:creationId xmlns:a16="http://schemas.microsoft.com/office/drawing/2014/main" id="{C0CDB697-C26E-435C-8BFD-1014CD289930}"/>
                </a:ext>
              </a:extLst>
            </p:cNvPr>
            <p:cNvSpPr/>
            <p:nvPr/>
          </p:nvSpPr>
          <p:spPr>
            <a:xfrm>
              <a:off x="8755938" y="2896517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52E1D5B-AF3A-4400-810B-ACC338425EC2}"/>
                </a:ext>
              </a:extLst>
            </p:cNvPr>
            <p:cNvCxnSpPr>
              <a:cxnSpLocks/>
              <a:stCxn id="150" idx="3"/>
              <a:endCxn id="93" idx="1"/>
            </p:cNvCxnSpPr>
            <p:nvPr/>
          </p:nvCxnSpPr>
          <p:spPr>
            <a:xfrm>
              <a:off x="9103410" y="2389582"/>
              <a:ext cx="850161" cy="5835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C46D89C-8460-41C8-8DA1-F44C75652C10}"/>
                </a:ext>
              </a:extLst>
            </p:cNvPr>
            <p:cNvCxnSpPr>
              <a:cxnSpLocks/>
              <a:stCxn id="150" idx="3"/>
              <a:endCxn id="89" idx="1"/>
            </p:cNvCxnSpPr>
            <p:nvPr/>
          </p:nvCxnSpPr>
          <p:spPr>
            <a:xfrm>
              <a:off x="9103410" y="2389582"/>
              <a:ext cx="850161" cy="213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5343A29-159F-459B-8F49-94B3F3144439}"/>
                </a:ext>
              </a:extLst>
            </p:cNvPr>
            <p:cNvCxnSpPr>
              <a:cxnSpLocks/>
              <a:stCxn id="150" idx="3"/>
              <a:endCxn id="95" idx="1"/>
            </p:cNvCxnSpPr>
            <p:nvPr/>
          </p:nvCxnSpPr>
          <p:spPr>
            <a:xfrm>
              <a:off x="9103410" y="2389582"/>
              <a:ext cx="850161" cy="768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8F9C1B6-E836-42AA-9E7D-126E7EFF8EC0}"/>
                </a:ext>
              </a:extLst>
            </p:cNvPr>
            <p:cNvCxnSpPr>
              <a:cxnSpLocks/>
              <a:stCxn id="150" idx="3"/>
              <a:endCxn id="91" idx="1"/>
            </p:cNvCxnSpPr>
            <p:nvPr/>
          </p:nvCxnSpPr>
          <p:spPr>
            <a:xfrm>
              <a:off x="9103410" y="2389582"/>
              <a:ext cx="850161" cy="398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DCF0F39-E765-49B6-B155-14ADC463CC09}"/>
                </a:ext>
              </a:extLst>
            </p:cNvPr>
            <p:cNvCxnSpPr>
              <a:cxnSpLocks/>
              <a:stCxn id="152" idx="3"/>
              <a:endCxn id="89" idx="1"/>
            </p:cNvCxnSpPr>
            <p:nvPr/>
          </p:nvCxnSpPr>
          <p:spPr>
            <a:xfrm flipV="1">
              <a:off x="9103410" y="2603046"/>
              <a:ext cx="850161" cy="3635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C6DF3B0-3F96-409F-9F48-144429AC6DAC}"/>
                </a:ext>
              </a:extLst>
            </p:cNvPr>
            <p:cNvCxnSpPr>
              <a:cxnSpLocks/>
              <a:stCxn id="152" idx="3"/>
              <a:endCxn id="91" idx="1"/>
            </p:cNvCxnSpPr>
            <p:nvPr/>
          </p:nvCxnSpPr>
          <p:spPr>
            <a:xfrm flipV="1">
              <a:off x="9103410" y="2788092"/>
              <a:ext cx="850161" cy="178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8352E2D-3C09-4E7C-91E5-0C0AC1B043CF}"/>
                </a:ext>
              </a:extLst>
            </p:cNvPr>
            <p:cNvCxnSpPr>
              <a:cxnSpLocks/>
              <a:stCxn id="152" idx="3"/>
            </p:cNvCxnSpPr>
            <p:nvPr/>
          </p:nvCxnSpPr>
          <p:spPr>
            <a:xfrm>
              <a:off x="9103410" y="2966621"/>
              <a:ext cx="829742" cy="65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D1F4A8F-F95A-4704-9477-DC470F982F6D}"/>
                </a:ext>
              </a:extLst>
            </p:cNvPr>
            <p:cNvCxnSpPr>
              <a:cxnSpLocks/>
              <a:stCxn id="152" idx="3"/>
            </p:cNvCxnSpPr>
            <p:nvPr/>
          </p:nvCxnSpPr>
          <p:spPr>
            <a:xfrm>
              <a:off x="9103410" y="2966621"/>
              <a:ext cx="850161" cy="16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E7C61B-3192-2C2A-D2DC-F096949B3689}"/>
                </a:ext>
              </a:extLst>
            </p:cNvPr>
            <p:cNvSpPr txBox="1"/>
            <p:nvPr/>
          </p:nvSpPr>
          <p:spPr>
            <a:xfrm>
              <a:off x="8932424" y="3238083"/>
              <a:ext cx="13855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12x100Gbps</a:t>
              </a: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08CBE025-0A4A-6067-0D22-188817620F1A}"/>
                </a:ext>
              </a:extLst>
            </p:cNvPr>
            <p:cNvSpPr/>
            <p:nvPr/>
          </p:nvSpPr>
          <p:spPr>
            <a:xfrm rot="3686415">
              <a:off x="8794074" y="2251852"/>
              <a:ext cx="914400" cy="914400"/>
            </a:xfrm>
            <a:prstGeom prst="arc">
              <a:avLst>
                <a:gd name="adj1" fmla="val 13643618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3E67063-A1E6-E5F2-6B32-BDCC95951A6D}"/>
              </a:ext>
            </a:extLst>
          </p:cNvPr>
          <p:cNvSpPr txBox="1"/>
          <p:nvPr/>
        </p:nvSpPr>
        <p:spPr>
          <a:xfrm>
            <a:off x="2385071" y="4826529"/>
            <a:ext cx="7027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to state (at the cards) and NF processing capability remains </a:t>
            </a:r>
          </a:p>
          <a:p>
            <a:r>
              <a:rPr lang="en-US" dirty="0"/>
              <a:t>as long as: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519151-60DF-DF48-7101-DFBD5D2182EE}"/>
              </a:ext>
            </a:extLst>
          </p:cNvPr>
          <p:cNvSpPr txBox="1"/>
          <p:nvPr/>
        </p:nvSpPr>
        <p:spPr>
          <a:xfrm>
            <a:off x="846257" y="4845260"/>
            <a:ext cx="1405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Availability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326418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4EB9BE8-3ACF-40DF-A40A-8403F0698B7B}"/>
              </a:ext>
            </a:extLst>
          </p:cNvPr>
          <p:cNvSpPr/>
          <p:nvPr/>
        </p:nvSpPr>
        <p:spPr>
          <a:xfrm>
            <a:off x="2708956" y="1905772"/>
            <a:ext cx="1315958" cy="5638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9C122E32-ADEF-4875-9D8F-AE29959C0F86}"/>
              </a:ext>
            </a:extLst>
          </p:cNvPr>
          <p:cNvSpPr/>
          <p:nvPr/>
        </p:nvSpPr>
        <p:spPr>
          <a:xfrm>
            <a:off x="6247002" y="2191505"/>
            <a:ext cx="1653309" cy="1039091"/>
          </a:xfrm>
          <a:custGeom>
            <a:avLst/>
            <a:gdLst>
              <a:gd name="connsiteX0" fmla="*/ 41563 w 1653309"/>
              <a:gd name="connsiteY0" fmla="*/ 429491 h 1039091"/>
              <a:gd name="connsiteX1" fmla="*/ 0 w 1653309"/>
              <a:gd name="connsiteY1" fmla="*/ 701964 h 1039091"/>
              <a:gd name="connsiteX2" fmla="*/ 36945 w 1653309"/>
              <a:gd name="connsiteY2" fmla="*/ 974436 h 1039091"/>
              <a:gd name="connsiteX3" fmla="*/ 286327 w 1653309"/>
              <a:gd name="connsiteY3" fmla="*/ 1039091 h 1039091"/>
              <a:gd name="connsiteX4" fmla="*/ 794327 w 1653309"/>
              <a:gd name="connsiteY4" fmla="*/ 831273 h 1039091"/>
              <a:gd name="connsiteX5" fmla="*/ 1108363 w 1653309"/>
              <a:gd name="connsiteY5" fmla="*/ 674255 h 1039091"/>
              <a:gd name="connsiteX6" fmla="*/ 1528618 w 1653309"/>
              <a:gd name="connsiteY6" fmla="*/ 678873 h 1039091"/>
              <a:gd name="connsiteX7" fmla="*/ 1653309 w 1653309"/>
              <a:gd name="connsiteY7" fmla="*/ 364836 h 1039091"/>
              <a:gd name="connsiteX8" fmla="*/ 1579418 w 1653309"/>
              <a:gd name="connsiteY8" fmla="*/ 0 h 1039091"/>
              <a:gd name="connsiteX9" fmla="*/ 1274618 w 1653309"/>
              <a:gd name="connsiteY9" fmla="*/ 0 h 1039091"/>
              <a:gd name="connsiteX10" fmla="*/ 1020618 w 1653309"/>
              <a:gd name="connsiteY10" fmla="*/ 184727 h 1039091"/>
              <a:gd name="connsiteX11" fmla="*/ 420254 w 1653309"/>
              <a:gd name="connsiteY11" fmla="*/ 369455 h 1039091"/>
              <a:gd name="connsiteX12" fmla="*/ 41563 w 1653309"/>
              <a:gd name="connsiteY12" fmla="*/ 429491 h 103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309" h="1039091">
                <a:moveTo>
                  <a:pt x="41563" y="429491"/>
                </a:moveTo>
                <a:lnTo>
                  <a:pt x="0" y="701964"/>
                </a:lnTo>
                <a:lnTo>
                  <a:pt x="36945" y="974436"/>
                </a:lnTo>
                <a:lnTo>
                  <a:pt x="286327" y="1039091"/>
                </a:lnTo>
                <a:lnTo>
                  <a:pt x="794327" y="831273"/>
                </a:lnTo>
                <a:lnTo>
                  <a:pt x="1108363" y="674255"/>
                </a:lnTo>
                <a:lnTo>
                  <a:pt x="1528618" y="678873"/>
                </a:lnTo>
                <a:lnTo>
                  <a:pt x="1653309" y="364836"/>
                </a:lnTo>
                <a:lnTo>
                  <a:pt x="1579418" y="0"/>
                </a:lnTo>
                <a:lnTo>
                  <a:pt x="1274618" y="0"/>
                </a:lnTo>
                <a:lnTo>
                  <a:pt x="1020618" y="184727"/>
                </a:lnTo>
                <a:lnTo>
                  <a:pt x="420254" y="369455"/>
                </a:lnTo>
                <a:lnTo>
                  <a:pt x="41563" y="429491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81E5-BA97-49CD-BF92-2C693472BC4A}"/>
              </a:ext>
            </a:extLst>
          </p:cNvPr>
          <p:cNvGrpSpPr/>
          <p:nvPr/>
        </p:nvGrpSpPr>
        <p:grpSpPr>
          <a:xfrm>
            <a:off x="900013" y="2957340"/>
            <a:ext cx="436388" cy="990600"/>
            <a:chOff x="1228344" y="1600200"/>
            <a:chExt cx="436388" cy="9906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1DCD0EB-C5D9-4361-9735-2A74CF773B73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4240E21-37AD-4DE8-AE47-6E0EF3E8516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1DDACD-E1EB-4CE2-A6D8-907BD76A201E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5E314E-E23F-4C3C-B679-CF3A8B2552BA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C16F-F005-4488-8622-E9A54D0F6CC4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94C2F-851F-46B1-9A03-0D6BE8CA4676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A9590D-9BF6-4E82-BB1D-3BB353B60F8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85941" y="2475766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71B20-82D2-43AB-A2AD-A1156895C186}"/>
              </a:ext>
            </a:extLst>
          </p:cNvPr>
          <p:cNvGrpSpPr/>
          <p:nvPr/>
        </p:nvGrpSpPr>
        <p:grpSpPr>
          <a:xfrm>
            <a:off x="1783885" y="2957340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6A17389B-57CE-4537-81F3-C213D1AC620E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65A6BE0F-2B3F-4B8E-9432-9BEFB3BB0A2E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4346C-160F-47F7-90C5-547455EFBD8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370782-B2EA-4C74-B157-9F3EAE3DC5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828B6B-7911-4114-AAFE-0D4DCEBC137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8F568F-3C20-445B-A4B9-BD7488434097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8BEDB6-07C1-4227-B28F-6681082341B7}"/>
              </a:ext>
            </a:extLst>
          </p:cNvPr>
          <p:cNvGrpSpPr/>
          <p:nvPr/>
        </p:nvGrpSpPr>
        <p:grpSpPr>
          <a:xfrm>
            <a:off x="2652613" y="2957340"/>
            <a:ext cx="436388" cy="990600"/>
            <a:chOff x="1228344" y="1600200"/>
            <a:chExt cx="436388" cy="990600"/>
          </a:xfrm>
        </p:grpSpPr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134B5C87-8619-45FE-BCE5-C16B22C07E78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21BE290B-9206-49B2-A2E4-00D68BE5FF75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3A950-C6FD-4F04-A536-2542C05BE51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62A5E3-0714-4C4B-9AD1-36E98441DC85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29A9B-8A99-4902-BD60-1F32E7041166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7A013-3CD9-4678-B84C-F4D41145D063}"/>
                </a:ext>
              </a:extLst>
            </p:cNvPr>
            <p:cNvSpPr txBox="1"/>
            <p:nvPr/>
          </p:nvSpPr>
          <p:spPr>
            <a:xfrm rot="5400000">
              <a:off x="1308384" y="209623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73E4E1-1D68-4E76-ADE6-6F6B1F307D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40485" y="2460404"/>
            <a:ext cx="129328" cy="496936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30213-FDD2-45D6-86EF-BDCD4DC5C9A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576413" y="2475766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E43CE0-3AFC-4B7F-8165-FA7D143ED9C1}"/>
              </a:ext>
            </a:extLst>
          </p:cNvPr>
          <p:cNvSpPr txBox="1"/>
          <p:nvPr/>
        </p:nvSpPr>
        <p:spPr>
          <a:xfrm>
            <a:off x="1315721" y="32604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179281-3D5C-4C65-92F9-D73AD028031C}"/>
              </a:ext>
            </a:extLst>
          </p:cNvPr>
          <p:cNvSpPr txBox="1"/>
          <p:nvPr/>
        </p:nvSpPr>
        <p:spPr>
          <a:xfrm>
            <a:off x="2230651" y="325325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00FFB-72FF-471C-ACDF-7DA9A2943045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2708956" y="2193704"/>
            <a:ext cx="511552" cy="10121"/>
          </a:xfrm>
          <a:prstGeom prst="line">
            <a:avLst/>
          </a:prstGeom>
          <a:ln w="349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5D8D561C-287C-45E2-825F-392C139ED916}"/>
              </a:ext>
            </a:extLst>
          </p:cNvPr>
          <p:cNvSpPr txBox="1"/>
          <p:nvPr/>
        </p:nvSpPr>
        <p:spPr>
          <a:xfrm>
            <a:off x="3220508" y="2019159"/>
            <a:ext cx="6540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latin typeface="Garamond" panose="02020404030301010803" pitchFamily="18" charset="0"/>
              </a:rPr>
              <a:t>Sirius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C9765-FBC3-F740-DB17-B2205BCEC131}"/>
              </a:ext>
            </a:extLst>
          </p:cNvPr>
          <p:cNvGrpSpPr/>
          <p:nvPr/>
        </p:nvGrpSpPr>
        <p:grpSpPr>
          <a:xfrm>
            <a:off x="4554093" y="2048042"/>
            <a:ext cx="3204836" cy="1690216"/>
            <a:chOff x="4554093" y="2048042"/>
            <a:chExt cx="3204836" cy="1690216"/>
          </a:xfrm>
        </p:grpSpPr>
        <p:sp>
          <p:nvSpPr>
            <p:cNvPr id="44" name="Rounded Rectangle 14">
              <a:extLst>
                <a:ext uri="{FF2B5EF4-FFF2-40B4-BE49-F238E27FC236}">
                  <a16:creationId xmlns:a16="http://schemas.microsoft.com/office/drawing/2014/main" id="{B7DF38F1-19D2-480F-948C-DEEDF180924A}"/>
                </a:ext>
              </a:extLst>
            </p:cNvPr>
            <p:cNvSpPr/>
            <p:nvPr/>
          </p:nvSpPr>
          <p:spPr>
            <a:xfrm>
              <a:off x="5447397" y="226947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2C5DF0FD-2E92-49B8-B2E4-45767FEFA30C}"/>
                </a:ext>
              </a:extLst>
            </p:cNvPr>
            <p:cNvSpPr/>
            <p:nvPr/>
          </p:nvSpPr>
          <p:spPr>
            <a:xfrm>
              <a:off x="5447397" y="249090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4">
              <a:extLst>
                <a:ext uri="{FF2B5EF4-FFF2-40B4-BE49-F238E27FC236}">
                  <a16:creationId xmlns:a16="http://schemas.microsoft.com/office/drawing/2014/main" id="{CEE71744-CEDC-47DD-91E7-B56862AAB878}"/>
                </a:ext>
              </a:extLst>
            </p:cNvPr>
            <p:cNvSpPr/>
            <p:nvPr/>
          </p:nvSpPr>
          <p:spPr>
            <a:xfrm>
              <a:off x="5447397" y="3598050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14">
              <a:extLst>
                <a:ext uri="{FF2B5EF4-FFF2-40B4-BE49-F238E27FC236}">
                  <a16:creationId xmlns:a16="http://schemas.microsoft.com/office/drawing/2014/main" id="{036D5B2C-954D-4737-B500-DAB414E2600D}"/>
                </a:ext>
              </a:extLst>
            </p:cNvPr>
            <p:cNvSpPr/>
            <p:nvPr/>
          </p:nvSpPr>
          <p:spPr>
            <a:xfrm>
              <a:off x="5447397" y="337662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71D558B5-5CFB-44AA-9A52-3D78D09AA12A}"/>
                </a:ext>
              </a:extLst>
            </p:cNvPr>
            <p:cNvSpPr/>
            <p:nvPr/>
          </p:nvSpPr>
          <p:spPr>
            <a:xfrm>
              <a:off x="5447397" y="315519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14">
              <a:extLst>
                <a:ext uri="{FF2B5EF4-FFF2-40B4-BE49-F238E27FC236}">
                  <a16:creationId xmlns:a16="http://schemas.microsoft.com/office/drawing/2014/main" id="{DE29216B-82B8-4B53-BCF8-036EA65570FB}"/>
                </a:ext>
              </a:extLst>
            </p:cNvPr>
            <p:cNvSpPr/>
            <p:nvPr/>
          </p:nvSpPr>
          <p:spPr>
            <a:xfrm>
              <a:off x="5447397" y="293376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14">
              <a:extLst>
                <a:ext uri="{FF2B5EF4-FFF2-40B4-BE49-F238E27FC236}">
                  <a16:creationId xmlns:a16="http://schemas.microsoft.com/office/drawing/2014/main" id="{09ECD844-7C8F-4181-A9D2-BF0ABE4169A0}"/>
                </a:ext>
              </a:extLst>
            </p:cNvPr>
            <p:cNvSpPr/>
            <p:nvPr/>
          </p:nvSpPr>
          <p:spPr>
            <a:xfrm>
              <a:off x="5447397" y="271233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6CE965C7-0845-44F8-BFC9-1AF711F45CFA}"/>
                </a:ext>
              </a:extLst>
            </p:cNvPr>
            <p:cNvSpPr/>
            <p:nvPr/>
          </p:nvSpPr>
          <p:spPr>
            <a:xfrm>
              <a:off x="5447397" y="2048042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14">
              <a:extLst>
                <a:ext uri="{FF2B5EF4-FFF2-40B4-BE49-F238E27FC236}">
                  <a16:creationId xmlns:a16="http://schemas.microsoft.com/office/drawing/2014/main" id="{23627EB4-19D1-4831-950D-C4AE8F2596E9}"/>
                </a:ext>
              </a:extLst>
            </p:cNvPr>
            <p:cNvSpPr/>
            <p:nvPr/>
          </p:nvSpPr>
          <p:spPr>
            <a:xfrm>
              <a:off x="6310090" y="264222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7DD5BB37-3D54-4779-AF10-F0B84FF0A877}"/>
                </a:ext>
              </a:extLst>
            </p:cNvPr>
            <p:cNvSpPr/>
            <p:nvPr/>
          </p:nvSpPr>
          <p:spPr>
            <a:xfrm>
              <a:off x="6310090" y="3003866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063E55-6FBF-4664-88C0-C9002F02A280}"/>
                </a:ext>
              </a:extLst>
            </p:cNvPr>
            <p:cNvCxnSpPr>
              <a:stCxn id="58" idx="3"/>
              <a:endCxn id="60" idx="1"/>
            </p:cNvCxnSpPr>
            <p:nvPr/>
          </p:nvCxnSpPr>
          <p:spPr>
            <a:xfrm>
              <a:off x="5794869" y="2118146"/>
              <a:ext cx="515221" cy="59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D139BB-FC86-4483-BCB8-A3BFD92308C4}"/>
                </a:ext>
              </a:extLst>
            </p:cNvPr>
            <p:cNvCxnSpPr>
              <a:cxnSpLocks/>
              <a:stCxn id="58" idx="3"/>
              <a:endCxn id="62" idx="1"/>
            </p:cNvCxnSpPr>
            <p:nvPr/>
          </p:nvCxnSpPr>
          <p:spPr>
            <a:xfrm>
              <a:off x="5794869" y="2118146"/>
              <a:ext cx="515221" cy="95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8AE8FD6-C270-4F02-9C9E-20098CE558A5}"/>
                </a:ext>
              </a:extLst>
            </p:cNvPr>
            <p:cNvCxnSpPr>
              <a:cxnSpLocks/>
              <a:stCxn id="48" idx="3"/>
              <a:endCxn id="60" idx="1"/>
            </p:cNvCxnSpPr>
            <p:nvPr/>
          </p:nvCxnSpPr>
          <p:spPr>
            <a:xfrm flipV="1">
              <a:off x="5794869" y="2712332"/>
              <a:ext cx="515221" cy="955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655C7D4-3B85-4234-9999-46174FE0B195}"/>
                </a:ext>
              </a:extLst>
            </p:cNvPr>
            <p:cNvCxnSpPr>
              <a:cxnSpLocks/>
              <a:stCxn id="48" idx="3"/>
              <a:endCxn id="62" idx="1"/>
            </p:cNvCxnSpPr>
            <p:nvPr/>
          </p:nvCxnSpPr>
          <p:spPr>
            <a:xfrm flipV="1">
              <a:off x="5794869" y="3073970"/>
              <a:ext cx="515221" cy="594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4E43950-C191-4C8D-9577-AC0A424443C5}"/>
                </a:ext>
              </a:extLst>
            </p:cNvPr>
            <p:cNvCxnSpPr/>
            <p:nvPr/>
          </p:nvCxnSpPr>
          <p:spPr>
            <a:xfrm>
              <a:off x="5296848" y="2105750"/>
              <a:ext cx="0" cy="16325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BE741B-CBD0-4171-B7AD-E8413D71FB92}"/>
                </a:ext>
              </a:extLst>
            </p:cNvPr>
            <p:cNvSpPr txBox="1"/>
            <p:nvPr/>
          </p:nvSpPr>
          <p:spPr>
            <a:xfrm>
              <a:off x="4554093" y="2605991"/>
              <a:ext cx="716222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/>
                <a:t>8 Tier 1</a:t>
              </a:r>
            </a:p>
            <a:p>
              <a:r>
                <a:rPr lang="en-US" sz="1600"/>
                <a:t>switches</a:t>
              </a: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B4540CF-4092-4532-A0F7-36414EA7FC82}"/>
                </a:ext>
              </a:extLst>
            </p:cNvPr>
            <p:cNvSpPr/>
            <p:nvPr/>
          </p:nvSpPr>
          <p:spPr>
            <a:xfrm rot="13758230">
              <a:off x="6143107" y="2457027"/>
              <a:ext cx="914400" cy="914400"/>
            </a:xfrm>
            <a:prstGeom prst="arc">
              <a:avLst>
                <a:gd name="adj1" fmla="val 16200000"/>
                <a:gd name="adj2" fmla="val 1155115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8B5308-F97D-4D1A-A7B5-CAC824A0499A}"/>
                </a:ext>
              </a:extLst>
            </p:cNvPr>
            <p:cNvSpPr txBox="1"/>
            <p:nvPr/>
          </p:nvSpPr>
          <p:spPr>
            <a:xfrm>
              <a:off x="5810826" y="2168332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16 x 100Gbps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B27EF1-E9CE-4EF8-8D43-651936B503EF}"/>
                </a:ext>
              </a:extLst>
            </p:cNvPr>
            <p:cNvSpPr/>
            <p:nvPr/>
          </p:nvSpPr>
          <p:spPr>
            <a:xfrm>
              <a:off x="7440274" y="2295268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F55DB8A-8BDE-40D1-AD76-5A22A7B78A48}"/>
                </a:ext>
              </a:extLst>
            </p:cNvPr>
            <p:cNvSpPr/>
            <p:nvPr/>
          </p:nvSpPr>
          <p:spPr>
            <a:xfrm>
              <a:off x="7440274" y="2933762"/>
              <a:ext cx="318655" cy="54877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b="1">
                  <a:latin typeface="Garamond" panose="02020404030301010803" pitchFamily="18" charset="0"/>
                </a:rPr>
                <a:t>S2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D46C1C-6200-4B38-B7E4-BF84AB6F6B90}"/>
                </a:ext>
              </a:extLst>
            </p:cNvPr>
            <p:cNvCxnSpPr>
              <a:cxnSpLocks/>
              <a:stCxn id="60" idx="3"/>
              <a:endCxn id="101" idx="1"/>
            </p:cNvCxnSpPr>
            <p:nvPr/>
          </p:nvCxnSpPr>
          <p:spPr>
            <a:xfrm flipV="1">
              <a:off x="6657562" y="2569656"/>
              <a:ext cx="782712" cy="142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64E12C6-888D-4BFF-8ED3-9D04FE5397D9}"/>
                </a:ext>
              </a:extLst>
            </p:cNvPr>
            <p:cNvCxnSpPr>
              <a:cxnSpLocks/>
              <a:stCxn id="60" idx="3"/>
              <a:endCxn id="103" idx="1"/>
            </p:cNvCxnSpPr>
            <p:nvPr/>
          </p:nvCxnSpPr>
          <p:spPr>
            <a:xfrm>
              <a:off x="6657562" y="2712332"/>
              <a:ext cx="782712" cy="49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AD43C8E-43DC-489A-A99C-52A6CA4A5A4A}"/>
                </a:ext>
              </a:extLst>
            </p:cNvPr>
            <p:cNvCxnSpPr>
              <a:cxnSpLocks/>
              <a:stCxn id="62" idx="3"/>
              <a:endCxn id="101" idx="1"/>
            </p:cNvCxnSpPr>
            <p:nvPr/>
          </p:nvCxnSpPr>
          <p:spPr>
            <a:xfrm flipV="1">
              <a:off x="6657562" y="2569656"/>
              <a:ext cx="782712" cy="50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7C2F769-FF32-4F98-BD4F-DDFBB4171822}"/>
                </a:ext>
              </a:extLst>
            </p:cNvPr>
            <p:cNvCxnSpPr>
              <a:cxnSpLocks/>
              <a:stCxn id="62" idx="3"/>
              <a:endCxn id="103" idx="1"/>
            </p:cNvCxnSpPr>
            <p:nvPr/>
          </p:nvCxnSpPr>
          <p:spPr>
            <a:xfrm>
              <a:off x="6657562" y="3073970"/>
              <a:ext cx="782712" cy="134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4D62768-4314-421A-BCBE-CABEE151F6E7}"/>
                </a:ext>
              </a:extLst>
            </p:cNvPr>
            <p:cNvSpPr/>
            <p:nvPr/>
          </p:nvSpPr>
          <p:spPr>
            <a:xfrm rot="3686415">
              <a:off x="6026625" y="2411617"/>
              <a:ext cx="914400" cy="914400"/>
            </a:xfrm>
            <a:prstGeom prst="arc">
              <a:avLst>
                <a:gd name="adj1" fmla="val 16200000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452FC8-7057-43EB-B6F9-24DE00260BFB}"/>
                </a:ext>
              </a:extLst>
            </p:cNvPr>
            <p:cNvSpPr txBox="1"/>
            <p:nvPr/>
          </p:nvSpPr>
          <p:spPr>
            <a:xfrm>
              <a:off x="6081565" y="3253663"/>
              <a:ext cx="1310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24 x 100Gbps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F802E1D-AB23-4A7D-8FCD-486258FA3516}"/>
                </a:ext>
              </a:extLst>
            </p:cNvPr>
            <p:cNvSpPr txBox="1"/>
            <p:nvPr/>
          </p:nvSpPr>
          <p:spPr>
            <a:xfrm rot="5400000">
              <a:off x="5821564" y="2622278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</p:grp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3019A44E-9F8E-7896-8B04-BF8FA6D59E5F}"/>
              </a:ext>
            </a:extLst>
          </p:cNvPr>
          <p:cNvSpPr/>
          <p:nvPr/>
        </p:nvSpPr>
        <p:spPr>
          <a:xfrm>
            <a:off x="972014" y="1872689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B1F8C8-FB8B-F59E-CFC0-193152209910}"/>
              </a:ext>
            </a:extLst>
          </p:cNvPr>
          <p:cNvGrpSpPr/>
          <p:nvPr/>
        </p:nvGrpSpPr>
        <p:grpSpPr>
          <a:xfrm>
            <a:off x="8755938" y="1779592"/>
            <a:ext cx="2197222" cy="1797045"/>
            <a:chOff x="8755938" y="1779592"/>
            <a:chExt cx="2197222" cy="1797045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652B195-5FC4-47D6-A69C-77BCE0969557}"/>
                </a:ext>
              </a:extLst>
            </p:cNvPr>
            <p:cNvSpPr/>
            <p:nvPr/>
          </p:nvSpPr>
          <p:spPr>
            <a:xfrm>
              <a:off x="9933152" y="2139679"/>
              <a:ext cx="931583" cy="1113580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800" b="1" dirty="0">
                  <a:latin typeface="Garamond" panose="02020404030301010803" pitchFamily="18" charset="0"/>
                </a:rPr>
                <a:t>S1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C84FCFB-7962-40C2-9137-52DBF26025AA}"/>
                </a:ext>
              </a:extLst>
            </p:cNvPr>
            <p:cNvSpPr/>
            <p:nvPr/>
          </p:nvSpPr>
          <p:spPr>
            <a:xfrm>
              <a:off x="9953571" y="2164374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5D194C9-B0B8-44C5-9E2C-5606C73A7980}"/>
                </a:ext>
              </a:extLst>
            </p:cNvPr>
            <p:cNvSpPr/>
            <p:nvPr/>
          </p:nvSpPr>
          <p:spPr>
            <a:xfrm>
              <a:off x="9953571" y="2534466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572AA8F-B122-4B2D-A929-22509F2F265F}"/>
                </a:ext>
              </a:extLst>
            </p:cNvPr>
            <p:cNvSpPr/>
            <p:nvPr/>
          </p:nvSpPr>
          <p:spPr>
            <a:xfrm>
              <a:off x="9953571" y="2719512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7C28C9C-330A-4AA9-8E2D-F5792F92C2EA}"/>
                </a:ext>
              </a:extLst>
            </p:cNvPr>
            <p:cNvSpPr/>
            <p:nvPr/>
          </p:nvSpPr>
          <p:spPr>
            <a:xfrm>
              <a:off x="9953571" y="2904558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715F8A4E-DB75-4615-8062-C762A6AE282F}"/>
                </a:ext>
              </a:extLst>
            </p:cNvPr>
            <p:cNvSpPr/>
            <p:nvPr/>
          </p:nvSpPr>
          <p:spPr>
            <a:xfrm>
              <a:off x="9953571" y="3089604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38B22993-EB91-42B1-9A8F-227B88185760}"/>
                </a:ext>
              </a:extLst>
            </p:cNvPr>
            <p:cNvSpPr/>
            <p:nvPr/>
          </p:nvSpPr>
          <p:spPr>
            <a:xfrm>
              <a:off x="9953571" y="2349420"/>
              <a:ext cx="91440" cy="13716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A4E4B6-BE75-45F3-80E6-CF2CFCEE2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8833" y="2211932"/>
              <a:ext cx="834319" cy="172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BB38E78-D9D0-4D2E-898F-B30F7C19C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8414" y="2228520"/>
              <a:ext cx="854738" cy="755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6922D52-5A1F-41F6-860B-F3CCAF6DCBE3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9078414" y="2384456"/>
              <a:ext cx="875157" cy="335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1E99F30-40CF-41AF-B5E9-45594858A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8414" y="2432342"/>
              <a:ext cx="854738" cy="551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D7DA023-BA56-422A-A649-16EC26E838CF}"/>
                </a:ext>
              </a:extLst>
            </p:cNvPr>
            <p:cNvSpPr txBox="1"/>
            <p:nvPr/>
          </p:nvSpPr>
          <p:spPr>
            <a:xfrm>
              <a:off x="9844726" y="1779592"/>
              <a:ext cx="110843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/>
                <a:t>3U: 6 cards </a:t>
              </a:r>
            </a:p>
          </p:txBody>
        </p:sp>
        <p:sp>
          <p:nvSpPr>
            <p:cNvPr id="150" name="Rounded Rectangle 14">
              <a:extLst>
                <a:ext uri="{FF2B5EF4-FFF2-40B4-BE49-F238E27FC236}">
                  <a16:creationId xmlns:a16="http://schemas.microsoft.com/office/drawing/2014/main" id="{FE89DD54-8757-44F4-91CA-7207C13C227E}"/>
                </a:ext>
              </a:extLst>
            </p:cNvPr>
            <p:cNvSpPr/>
            <p:nvPr/>
          </p:nvSpPr>
          <p:spPr>
            <a:xfrm>
              <a:off x="8755938" y="2319478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4">
              <a:extLst>
                <a:ext uri="{FF2B5EF4-FFF2-40B4-BE49-F238E27FC236}">
                  <a16:creationId xmlns:a16="http://schemas.microsoft.com/office/drawing/2014/main" id="{C0CDB697-C26E-435C-8BFD-1014CD289930}"/>
                </a:ext>
              </a:extLst>
            </p:cNvPr>
            <p:cNvSpPr/>
            <p:nvPr/>
          </p:nvSpPr>
          <p:spPr>
            <a:xfrm>
              <a:off x="8755938" y="2896517"/>
              <a:ext cx="347472" cy="140208"/>
            </a:xfrm>
            <a:prstGeom prst="roundRect">
              <a:avLst/>
            </a:prstGeom>
            <a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52E1D5B-AF3A-4400-810B-ACC338425EC2}"/>
                </a:ext>
              </a:extLst>
            </p:cNvPr>
            <p:cNvCxnSpPr>
              <a:cxnSpLocks/>
              <a:stCxn id="150" idx="3"/>
              <a:endCxn id="93" idx="1"/>
            </p:cNvCxnSpPr>
            <p:nvPr/>
          </p:nvCxnSpPr>
          <p:spPr>
            <a:xfrm>
              <a:off x="9103410" y="2389582"/>
              <a:ext cx="850161" cy="5835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C46D89C-8460-41C8-8DA1-F44C75652C10}"/>
                </a:ext>
              </a:extLst>
            </p:cNvPr>
            <p:cNvCxnSpPr>
              <a:cxnSpLocks/>
              <a:stCxn id="150" idx="3"/>
              <a:endCxn id="89" idx="1"/>
            </p:cNvCxnSpPr>
            <p:nvPr/>
          </p:nvCxnSpPr>
          <p:spPr>
            <a:xfrm>
              <a:off x="9103410" y="2389582"/>
              <a:ext cx="850161" cy="213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5343A29-159F-459B-8F49-94B3F3144439}"/>
                </a:ext>
              </a:extLst>
            </p:cNvPr>
            <p:cNvCxnSpPr>
              <a:cxnSpLocks/>
              <a:stCxn id="150" idx="3"/>
              <a:endCxn id="95" idx="1"/>
            </p:cNvCxnSpPr>
            <p:nvPr/>
          </p:nvCxnSpPr>
          <p:spPr>
            <a:xfrm>
              <a:off x="9103410" y="2389582"/>
              <a:ext cx="850161" cy="768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8F9C1B6-E836-42AA-9E7D-126E7EFF8EC0}"/>
                </a:ext>
              </a:extLst>
            </p:cNvPr>
            <p:cNvCxnSpPr>
              <a:cxnSpLocks/>
              <a:stCxn id="150" idx="3"/>
              <a:endCxn id="91" idx="1"/>
            </p:cNvCxnSpPr>
            <p:nvPr/>
          </p:nvCxnSpPr>
          <p:spPr>
            <a:xfrm>
              <a:off x="9103410" y="2389582"/>
              <a:ext cx="850161" cy="398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DCF0F39-E765-49B6-B155-14ADC463CC09}"/>
                </a:ext>
              </a:extLst>
            </p:cNvPr>
            <p:cNvCxnSpPr>
              <a:cxnSpLocks/>
              <a:stCxn id="152" idx="3"/>
              <a:endCxn id="89" idx="1"/>
            </p:cNvCxnSpPr>
            <p:nvPr/>
          </p:nvCxnSpPr>
          <p:spPr>
            <a:xfrm flipV="1">
              <a:off x="9103410" y="2603046"/>
              <a:ext cx="850161" cy="3635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C6DF3B0-3F96-409F-9F48-144429AC6DAC}"/>
                </a:ext>
              </a:extLst>
            </p:cNvPr>
            <p:cNvCxnSpPr>
              <a:cxnSpLocks/>
              <a:stCxn id="152" idx="3"/>
              <a:endCxn id="91" idx="1"/>
            </p:cNvCxnSpPr>
            <p:nvPr/>
          </p:nvCxnSpPr>
          <p:spPr>
            <a:xfrm flipV="1">
              <a:off x="9103410" y="2788092"/>
              <a:ext cx="850161" cy="178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8352E2D-3C09-4E7C-91E5-0C0AC1B043CF}"/>
                </a:ext>
              </a:extLst>
            </p:cNvPr>
            <p:cNvCxnSpPr>
              <a:cxnSpLocks/>
              <a:stCxn id="152" idx="3"/>
            </p:cNvCxnSpPr>
            <p:nvPr/>
          </p:nvCxnSpPr>
          <p:spPr>
            <a:xfrm>
              <a:off x="9103410" y="2966621"/>
              <a:ext cx="829742" cy="65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D1F4A8F-F95A-4704-9477-DC470F982F6D}"/>
                </a:ext>
              </a:extLst>
            </p:cNvPr>
            <p:cNvCxnSpPr>
              <a:cxnSpLocks/>
              <a:stCxn id="152" idx="3"/>
            </p:cNvCxnSpPr>
            <p:nvPr/>
          </p:nvCxnSpPr>
          <p:spPr>
            <a:xfrm>
              <a:off x="9103410" y="2966621"/>
              <a:ext cx="850161" cy="16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E7C61B-3192-2C2A-D2DC-F096949B3689}"/>
                </a:ext>
              </a:extLst>
            </p:cNvPr>
            <p:cNvSpPr txBox="1"/>
            <p:nvPr/>
          </p:nvSpPr>
          <p:spPr>
            <a:xfrm>
              <a:off x="8932424" y="3238083"/>
              <a:ext cx="13855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12x100Gbps</a:t>
              </a: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08CBE025-0A4A-6067-0D22-188817620F1A}"/>
                </a:ext>
              </a:extLst>
            </p:cNvPr>
            <p:cNvSpPr/>
            <p:nvPr/>
          </p:nvSpPr>
          <p:spPr>
            <a:xfrm rot="3686415">
              <a:off x="8794074" y="2251852"/>
              <a:ext cx="914400" cy="914400"/>
            </a:xfrm>
            <a:prstGeom prst="arc">
              <a:avLst>
                <a:gd name="adj1" fmla="val 13643618"/>
                <a:gd name="adj2" fmla="val 884279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3E67063-A1E6-E5F2-6B32-BDCC95951A6D}"/>
              </a:ext>
            </a:extLst>
          </p:cNvPr>
          <p:cNvSpPr txBox="1"/>
          <p:nvPr/>
        </p:nvSpPr>
        <p:spPr>
          <a:xfrm>
            <a:off x="2385071" y="4826529"/>
            <a:ext cx="7027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to state (at the cards) and NF processing capability remains </a:t>
            </a:r>
          </a:p>
          <a:p>
            <a:r>
              <a:rPr lang="en-US" dirty="0"/>
              <a:t>as long as: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519151-60DF-DF48-7101-DFBD5D2182EE}"/>
              </a:ext>
            </a:extLst>
          </p:cNvPr>
          <p:cNvSpPr txBox="1"/>
          <p:nvPr/>
        </p:nvSpPr>
        <p:spPr>
          <a:xfrm>
            <a:off x="846257" y="4845260"/>
            <a:ext cx="1405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Availability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988EC39E-D0D5-A3D4-584D-AC85B8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Disaggregation Architecture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597BC4-7B2F-F940-9A07-E390305AB1EC}"/>
              </a:ext>
            </a:extLst>
          </p:cNvPr>
          <p:cNvSpPr txBox="1"/>
          <p:nvPr/>
        </p:nvSpPr>
        <p:spPr>
          <a:xfrm>
            <a:off x="3220508" y="5482322"/>
            <a:ext cx="8071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At most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one of the two links </a:t>
            </a:r>
            <a:r>
              <a:rPr lang="en-US" dirty="0"/>
              <a:t>connecting each card to green switches fail</a:t>
            </a:r>
          </a:p>
          <a:p>
            <a:pPr marL="342900" indent="-342900">
              <a:buAutoNum type="arabicPeriod"/>
            </a:pPr>
            <a:r>
              <a:rPr lang="en-US" dirty="0"/>
              <a:t>At most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one of the green switches </a:t>
            </a:r>
            <a:r>
              <a:rPr lang="en-US" dirty="0"/>
              <a:t>fail</a:t>
            </a:r>
          </a:p>
          <a:p>
            <a:pPr marL="342900" indent="-342900">
              <a:buAutoNum type="arabicPeriod"/>
            </a:pPr>
            <a:r>
              <a:rPr lang="en-US" dirty="0"/>
              <a:t>At most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half of the links </a:t>
            </a:r>
            <a:r>
              <a:rPr lang="en-US" dirty="0"/>
              <a:t>connecting green switches to the red switches fail</a:t>
            </a:r>
          </a:p>
          <a:p>
            <a:pPr marL="342900" indent="-342900">
              <a:buAutoNum type="arabicPeriod"/>
            </a:pPr>
            <a:r>
              <a:rPr lang="en-US" dirty="0"/>
              <a:t>At most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half of the red switches </a:t>
            </a:r>
            <a:r>
              <a:rPr lang="en-US" dirty="0"/>
              <a:t>fail</a:t>
            </a:r>
          </a:p>
        </p:txBody>
      </p:sp>
    </p:spTree>
    <p:extLst>
      <p:ext uri="{BB962C8B-B14F-4D97-AF65-F5344CB8AC3E}">
        <p14:creationId xmlns:p14="http://schemas.microsoft.com/office/powerpoint/2010/main" val="2149366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F2C86D-912F-F39D-D080-6B7376B5B429}"/>
              </a:ext>
            </a:extLst>
          </p:cNvPr>
          <p:cNvSpPr/>
          <p:nvPr/>
        </p:nvSpPr>
        <p:spPr>
          <a:xfrm>
            <a:off x="2886826" y="2147828"/>
            <a:ext cx="2025710" cy="1114224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3FA6-8B82-B648-D5E0-87283C93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040" cy="1325563"/>
          </a:xfrm>
        </p:spPr>
        <p:txBody>
          <a:bodyPr/>
          <a:lstStyle/>
          <a:p>
            <a:r>
              <a:rPr lang="en-US" dirty="0"/>
              <a:t>Disaggregation Datapath Versus </a:t>
            </a:r>
            <a:br>
              <a:rPr lang="en-US" dirty="0"/>
            </a:br>
            <a:r>
              <a:rPr lang="en-US" dirty="0"/>
              <a:t>Direct Datapath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A7F2BE-34AE-971C-3D57-797FA1156975}"/>
              </a:ext>
            </a:extLst>
          </p:cNvPr>
          <p:cNvSpPr/>
          <p:nvPr/>
        </p:nvSpPr>
        <p:spPr>
          <a:xfrm>
            <a:off x="2971693" y="2290503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D1BE9-F52A-5BC7-9CCD-9D692700E331}"/>
              </a:ext>
            </a:extLst>
          </p:cNvPr>
          <p:cNvSpPr/>
          <p:nvPr/>
        </p:nvSpPr>
        <p:spPr>
          <a:xfrm>
            <a:off x="3827111" y="2298662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1FA14-1156-2EE2-A9D7-84348787551A}"/>
              </a:ext>
            </a:extLst>
          </p:cNvPr>
          <p:cNvSpPr/>
          <p:nvPr/>
        </p:nvSpPr>
        <p:spPr>
          <a:xfrm>
            <a:off x="2981457" y="2871925"/>
            <a:ext cx="1005840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FE215-54C8-136E-790D-1AB2548FE87B}"/>
              </a:ext>
            </a:extLst>
          </p:cNvPr>
          <p:cNvSpPr/>
          <p:nvPr/>
        </p:nvSpPr>
        <p:spPr>
          <a:xfrm>
            <a:off x="4051829" y="2872830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E88B82-4BD5-9702-FFF0-4ECE61124489}"/>
              </a:ext>
            </a:extLst>
          </p:cNvPr>
          <p:cNvSpPr/>
          <p:nvPr/>
        </p:nvSpPr>
        <p:spPr>
          <a:xfrm>
            <a:off x="6489687" y="2147828"/>
            <a:ext cx="2094181" cy="1117543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2F4AF-9DE2-6559-5812-6B85930B9E3A}"/>
              </a:ext>
            </a:extLst>
          </p:cNvPr>
          <p:cNvSpPr/>
          <p:nvPr/>
        </p:nvSpPr>
        <p:spPr>
          <a:xfrm>
            <a:off x="8041301" y="2300472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A417F-6DCF-A975-B262-CBE4BE5407B8}"/>
              </a:ext>
            </a:extLst>
          </p:cNvPr>
          <p:cNvSpPr/>
          <p:nvPr/>
        </p:nvSpPr>
        <p:spPr>
          <a:xfrm>
            <a:off x="6583634" y="2298662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BED8F-70DC-A548-3A90-3B3F47D1A6CB}"/>
              </a:ext>
            </a:extLst>
          </p:cNvPr>
          <p:cNvSpPr/>
          <p:nvPr/>
        </p:nvSpPr>
        <p:spPr>
          <a:xfrm>
            <a:off x="7491683" y="2868856"/>
            <a:ext cx="1005840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F17E6-AC5D-D31B-CB53-28B1FE20FAD5}"/>
              </a:ext>
            </a:extLst>
          </p:cNvPr>
          <p:cNvSpPr/>
          <p:nvPr/>
        </p:nvSpPr>
        <p:spPr>
          <a:xfrm>
            <a:off x="6601557" y="2868855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2C2A58-ABE3-CEC9-7828-45BBCE65A331}"/>
              </a:ext>
            </a:extLst>
          </p:cNvPr>
          <p:cNvSpPr txBox="1"/>
          <p:nvPr/>
        </p:nvSpPr>
        <p:spPr>
          <a:xfrm>
            <a:off x="422365" y="2337268"/>
            <a:ext cx="177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Direct (</a:t>
            </a:r>
            <a:r>
              <a:rPr lang="en-US" err="1"/>
              <a:t>AccelNet</a:t>
            </a:r>
            <a:r>
              <a:rPr lang="en-US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9333C-9616-441E-2F66-87C6D465825A}"/>
              </a:ext>
            </a:extLst>
          </p:cNvPr>
          <p:cNvSpPr txBox="1"/>
          <p:nvPr/>
        </p:nvSpPr>
        <p:spPr>
          <a:xfrm>
            <a:off x="8969797" y="2290503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in FPGA</a:t>
            </a:r>
          </a:p>
          <a:p>
            <a:r>
              <a:rPr lang="en-US" dirty="0"/>
              <a:t>First packets go to vswitch</a:t>
            </a:r>
          </a:p>
        </p:txBody>
      </p:sp>
    </p:spTree>
    <p:extLst>
      <p:ext uri="{BB962C8B-B14F-4D97-AF65-F5344CB8AC3E}">
        <p14:creationId xmlns:p14="http://schemas.microsoft.com/office/powerpoint/2010/main" val="172804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32C2-5F50-6BC8-9E2D-7342C1C7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6"/>
            <a:ext cx="10515600" cy="930938"/>
          </a:xfrm>
        </p:spPr>
        <p:txBody>
          <a:bodyPr>
            <a:normAutofit/>
          </a:bodyPr>
          <a:lstStyle/>
          <a:p>
            <a:r>
              <a:rPr lang="en-US" dirty="0"/>
              <a:t>Key motivation to Disaggregate the SDN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CABE2-D675-A1FD-D78F-8907B46C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26" y="1986455"/>
            <a:ext cx="11048475" cy="3623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Enable full feature parity at high scale for </a:t>
            </a:r>
            <a:r>
              <a:rPr lang="en-US" b="1" dirty="0"/>
              <a:t>non VM workloads</a:t>
            </a:r>
          </a:p>
          <a:p>
            <a:pPr lvl="1"/>
            <a:r>
              <a:rPr lang="en-US" sz="2000" dirty="0"/>
              <a:t>Hardware storage appliances (NETAPP), Super computers (Cray), on-prem, hypothetical NICs corresponding to storage accounts.</a:t>
            </a:r>
          </a:p>
        </p:txBody>
      </p:sp>
    </p:spTree>
    <p:extLst>
      <p:ext uri="{BB962C8B-B14F-4D97-AF65-F5344CB8AC3E}">
        <p14:creationId xmlns:p14="http://schemas.microsoft.com/office/powerpoint/2010/main" val="31011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2"/>
    </mc:Choice>
    <mc:Fallback xmlns="">
      <p:transition spd="slow" advTm="10483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F2C86D-912F-F39D-D080-6B7376B5B429}"/>
              </a:ext>
            </a:extLst>
          </p:cNvPr>
          <p:cNvSpPr/>
          <p:nvPr/>
        </p:nvSpPr>
        <p:spPr>
          <a:xfrm>
            <a:off x="2886826" y="2147828"/>
            <a:ext cx="2025710" cy="1114224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3FA6-8B82-B648-D5E0-87283C93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040" cy="1325563"/>
          </a:xfrm>
        </p:spPr>
        <p:txBody>
          <a:bodyPr/>
          <a:lstStyle/>
          <a:p>
            <a:r>
              <a:rPr lang="en-US" dirty="0"/>
              <a:t>Disaggregation Datapath Versus </a:t>
            </a:r>
            <a:br>
              <a:rPr lang="en-US" dirty="0"/>
            </a:br>
            <a:r>
              <a:rPr lang="en-US" dirty="0"/>
              <a:t>Direct Datapath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A7F2BE-34AE-971C-3D57-797FA1156975}"/>
              </a:ext>
            </a:extLst>
          </p:cNvPr>
          <p:cNvSpPr/>
          <p:nvPr/>
        </p:nvSpPr>
        <p:spPr>
          <a:xfrm>
            <a:off x="2971693" y="2290503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D1BE9-F52A-5BC7-9CCD-9D692700E331}"/>
              </a:ext>
            </a:extLst>
          </p:cNvPr>
          <p:cNvSpPr/>
          <p:nvPr/>
        </p:nvSpPr>
        <p:spPr>
          <a:xfrm>
            <a:off x="3827111" y="2298662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1FA14-1156-2EE2-A9D7-84348787551A}"/>
              </a:ext>
            </a:extLst>
          </p:cNvPr>
          <p:cNvSpPr/>
          <p:nvPr/>
        </p:nvSpPr>
        <p:spPr>
          <a:xfrm>
            <a:off x="2981457" y="2871925"/>
            <a:ext cx="1005840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FE215-54C8-136E-790D-1AB2548FE87B}"/>
              </a:ext>
            </a:extLst>
          </p:cNvPr>
          <p:cNvSpPr/>
          <p:nvPr/>
        </p:nvSpPr>
        <p:spPr>
          <a:xfrm>
            <a:off x="4051829" y="2872830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E88B82-4BD5-9702-FFF0-4ECE61124489}"/>
              </a:ext>
            </a:extLst>
          </p:cNvPr>
          <p:cNvSpPr/>
          <p:nvPr/>
        </p:nvSpPr>
        <p:spPr>
          <a:xfrm>
            <a:off x="6489687" y="2147828"/>
            <a:ext cx="2094181" cy="1117543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2F4AF-9DE2-6559-5812-6B85930B9E3A}"/>
              </a:ext>
            </a:extLst>
          </p:cNvPr>
          <p:cNvSpPr/>
          <p:nvPr/>
        </p:nvSpPr>
        <p:spPr>
          <a:xfrm>
            <a:off x="8041301" y="2300472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A417F-6DCF-A975-B262-CBE4BE5407B8}"/>
              </a:ext>
            </a:extLst>
          </p:cNvPr>
          <p:cNvSpPr/>
          <p:nvPr/>
        </p:nvSpPr>
        <p:spPr>
          <a:xfrm>
            <a:off x="6583634" y="2298662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BED8F-70DC-A548-3A90-3B3F47D1A6CB}"/>
              </a:ext>
            </a:extLst>
          </p:cNvPr>
          <p:cNvSpPr/>
          <p:nvPr/>
        </p:nvSpPr>
        <p:spPr>
          <a:xfrm>
            <a:off x="7491683" y="2868856"/>
            <a:ext cx="1005840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F17E6-AC5D-D31B-CB53-28B1FE20FAD5}"/>
              </a:ext>
            </a:extLst>
          </p:cNvPr>
          <p:cNvSpPr/>
          <p:nvPr/>
        </p:nvSpPr>
        <p:spPr>
          <a:xfrm>
            <a:off x="6601557" y="2868855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2950685-371F-70B2-3611-72F49916BCEE}"/>
              </a:ext>
            </a:extLst>
          </p:cNvPr>
          <p:cNvSpPr/>
          <p:nvPr/>
        </p:nvSpPr>
        <p:spPr>
          <a:xfrm>
            <a:off x="3140492" y="2593261"/>
            <a:ext cx="5177396" cy="488054"/>
          </a:xfrm>
          <a:custGeom>
            <a:avLst/>
            <a:gdLst>
              <a:gd name="connsiteX0" fmla="*/ 6039 w 6753590"/>
              <a:gd name="connsiteY0" fmla="*/ 26126 h 488054"/>
              <a:gd name="connsiteX1" fmla="*/ 158439 w 6753590"/>
              <a:gd name="connsiteY1" fmla="*/ 352697 h 488054"/>
              <a:gd name="connsiteX2" fmla="*/ 1064131 w 6753590"/>
              <a:gd name="connsiteY2" fmla="*/ 483326 h 488054"/>
              <a:gd name="connsiteX3" fmla="*/ 5405354 w 6753590"/>
              <a:gd name="connsiteY3" fmla="*/ 461554 h 488054"/>
              <a:gd name="connsiteX4" fmla="*/ 6541822 w 6753590"/>
              <a:gd name="connsiteY4" fmla="*/ 444137 h 488054"/>
              <a:gd name="connsiteX5" fmla="*/ 6750828 w 6753590"/>
              <a:gd name="connsiteY5" fmla="*/ 0 h 48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590" h="488054">
                <a:moveTo>
                  <a:pt x="6039" y="26126"/>
                </a:moveTo>
                <a:cubicBezTo>
                  <a:pt x="-5936" y="151311"/>
                  <a:pt x="-17910" y="276497"/>
                  <a:pt x="158439" y="352697"/>
                </a:cubicBezTo>
                <a:cubicBezTo>
                  <a:pt x="334788" y="428897"/>
                  <a:pt x="189645" y="465183"/>
                  <a:pt x="1064131" y="483326"/>
                </a:cubicBezTo>
                <a:cubicBezTo>
                  <a:pt x="1938617" y="501469"/>
                  <a:pt x="5405354" y="461554"/>
                  <a:pt x="5405354" y="461554"/>
                </a:cubicBezTo>
                <a:cubicBezTo>
                  <a:pt x="6318302" y="455023"/>
                  <a:pt x="6317576" y="521063"/>
                  <a:pt x="6541822" y="444137"/>
                </a:cubicBezTo>
                <a:cubicBezTo>
                  <a:pt x="6766068" y="367211"/>
                  <a:pt x="6758448" y="183605"/>
                  <a:pt x="6750828" y="0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BBBA7CA-5D80-F8CE-6EE9-CA88796FBBDA}"/>
              </a:ext>
            </a:extLst>
          </p:cNvPr>
          <p:cNvSpPr/>
          <p:nvPr/>
        </p:nvSpPr>
        <p:spPr>
          <a:xfrm>
            <a:off x="3795759" y="2594839"/>
            <a:ext cx="354423" cy="357995"/>
          </a:xfrm>
          <a:custGeom>
            <a:avLst/>
            <a:gdLst>
              <a:gd name="connsiteX0" fmla="*/ 774437 w 774437"/>
              <a:gd name="connsiteY0" fmla="*/ 326571 h 357995"/>
              <a:gd name="connsiteX1" fmla="*/ 25499 w 774437"/>
              <a:gd name="connsiteY1" fmla="*/ 326571 h 357995"/>
              <a:gd name="connsiteX2" fmla="*/ 247568 w 774437"/>
              <a:gd name="connsiteY2" fmla="*/ 0 h 3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437" h="357995">
                <a:moveTo>
                  <a:pt x="774437" y="326571"/>
                </a:moveTo>
                <a:cubicBezTo>
                  <a:pt x="443874" y="353785"/>
                  <a:pt x="113311" y="381000"/>
                  <a:pt x="25499" y="326571"/>
                </a:cubicBezTo>
                <a:cubicBezTo>
                  <a:pt x="-62313" y="272142"/>
                  <a:pt x="92627" y="136071"/>
                  <a:pt x="247568" y="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036C862-4EA0-49E3-952E-3A5020E09F35}"/>
              </a:ext>
            </a:extLst>
          </p:cNvPr>
          <p:cNvSpPr/>
          <p:nvPr/>
        </p:nvSpPr>
        <p:spPr>
          <a:xfrm>
            <a:off x="7320671" y="2609381"/>
            <a:ext cx="242192" cy="348036"/>
          </a:xfrm>
          <a:custGeom>
            <a:avLst/>
            <a:gdLst>
              <a:gd name="connsiteX0" fmla="*/ 0 w 400977"/>
              <a:gd name="connsiteY0" fmla="*/ 304800 h 348036"/>
              <a:gd name="connsiteX1" fmla="*/ 396240 w 400977"/>
              <a:gd name="connsiteY1" fmla="*/ 322217 h 348036"/>
              <a:gd name="connsiteX2" fmla="*/ 182880 w 400977"/>
              <a:gd name="connsiteY2" fmla="*/ 0 h 34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977" h="348036">
                <a:moveTo>
                  <a:pt x="0" y="304800"/>
                </a:moveTo>
                <a:cubicBezTo>
                  <a:pt x="182880" y="338908"/>
                  <a:pt x="365760" y="373017"/>
                  <a:pt x="396240" y="322217"/>
                </a:cubicBezTo>
                <a:cubicBezTo>
                  <a:pt x="426720" y="271417"/>
                  <a:pt x="304800" y="135708"/>
                  <a:pt x="182880" y="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2C2A58-ABE3-CEC9-7828-45BBCE65A331}"/>
              </a:ext>
            </a:extLst>
          </p:cNvPr>
          <p:cNvSpPr txBox="1"/>
          <p:nvPr/>
        </p:nvSpPr>
        <p:spPr>
          <a:xfrm>
            <a:off x="422365" y="2337268"/>
            <a:ext cx="177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Direct (</a:t>
            </a:r>
            <a:r>
              <a:rPr lang="en-US" err="1"/>
              <a:t>AccelNet</a:t>
            </a:r>
            <a:r>
              <a:rPr lang="en-US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9333C-9616-441E-2F66-87C6D465825A}"/>
              </a:ext>
            </a:extLst>
          </p:cNvPr>
          <p:cNvSpPr txBox="1"/>
          <p:nvPr/>
        </p:nvSpPr>
        <p:spPr>
          <a:xfrm>
            <a:off x="8969797" y="2290503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in FPGA</a:t>
            </a:r>
          </a:p>
          <a:p>
            <a:r>
              <a:rPr lang="en-US" dirty="0"/>
              <a:t>First packets go to vswitch</a:t>
            </a:r>
          </a:p>
        </p:txBody>
      </p:sp>
    </p:spTree>
    <p:extLst>
      <p:ext uri="{BB962C8B-B14F-4D97-AF65-F5344CB8AC3E}">
        <p14:creationId xmlns:p14="http://schemas.microsoft.com/office/powerpoint/2010/main" val="2954443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F2C86D-912F-F39D-D080-6B7376B5B429}"/>
              </a:ext>
            </a:extLst>
          </p:cNvPr>
          <p:cNvSpPr/>
          <p:nvPr/>
        </p:nvSpPr>
        <p:spPr>
          <a:xfrm>
            <a:off x="2886826" y="2147828"/>
            <a:ext cx="2025710" cy="1114224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3FA6-8B82-B648-D5E0-87283C93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040" cy="1325563"/>
          </a:xfrm>
        </p:spPr>
        <p:txBody>
          <a:bodyPr/>
          <a:lstStyle/>
          <a:p>
            <a:r>
              <a:rPr lang="en-US" dirty="0"/>
              <a:t>Disaggregation Datapath Versus </a:t>
            </a:r>
            <a:br>
              <a:rPr lang="en-US" dirty="0"/>
            </a:br>
            <a:r>
              <a:rPr lang="en-US" dirty="0"/>
              <a:t>Direct Datapath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A7F2BE-34AE-971C-3D57-797FA1156975}"/>
              </a:ext>
            </a:extLst>
          </p:cNvPr>
          <p:cNvSpPr/>
          <p:nvPr/>
        </p:nvSpPr>
        <p:spPr>
          <a:xfrm>
            <a:off x="2971693" y="2290503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D1BE9-F52A-5BC7-9CCD-9D692700E331}"/>
              </a:ext>
            </a:extLst>
          </p:cNvPr>
          <p:cNvSpPr/>
          <p:nvPr/>
        </p:nvSpPr>
        <p:spPr>
          <a:xfrm>
            <a:off x="3827111" y="2298662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1FA14-1156-2EE2-A9D7-84348787551A}"/>
              </a:ext>
            </a:extLst>
          </p:cNvPr>
          <p:cNvSpPr/>
          <p:nvPr/>
        </p:nvSpPr>
        <p:spPr>
          <a:xfrm>
            <a:off x="2981457" y="2871925"/>
            <a:ext cx="1005840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FE215-54C8-136E-790D-1AB2548FE87B}"/>
              </a:ext>
            </a:extLst>
          </p:cNvPr>
          <p:cNvSpPr/>
          <p:nvPr/>
        </p:nvSpPr>
        <p:spPr>
          <a:xfrm>
            <a:off x="4051829" y="2872830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E88B82-4BD5-9702-FFF0-4ECE61124489}"/>
              </a:ext>
            </a:extLst>
          </p:cNvPr>
          <p:cNvSpPr/>
          <p:nvPr/>
        </p:nvSpPr>
        <p:spPr>
          <a:xfrm>
            <a:off x="6489687" y="2147828"/>
            <a:ext cx="2094181" cy="1117543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2F4AF-9DE2-6559-5812-6B85930B9E3A}"/>
              </a:ext>
            </a:extLst>
          </p:cNvPr>
          <p:cNvSpPr/>
          <p:nvPr/>
        </p:nvSpPr>
        <p:spPr>
          <a:xfrm>
            <a:off x="8041301" y="2300472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A417F-6DCF-A975-B262-CBE4BE5407B8}"/>
              </a:ext>
            </a:extLst>
          </p:cNvPr>
          <p:cNvSpPr/>
          <p:nvPr/>
        </p:nvSpPr>
        <p:spPr>
          <a:xfrm>
            <a:off x="6583634" y="2298662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BED8F-70DC-A548-3A90-3B3F47D1A6CB}"/>
              </a:ext>
            </a:extLst>
          </p:cNvPr>
          <p:cNvSpPr/>
          <p:nvPr/>
        </p:nvSpPr>
        <p:spPr>
          <a:xfrm>
            <a:off x="7491683" y="2868856"/>
            <a:ext cx="1005840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F17E6-AC5D-D31B-CB53-28B1FE20FAD5}"/>
              </a:ext>
            </a:extLst>
          </p:cNvPr>
          <p:cNvSpPr/>
          <p:nvPr/>
        </p:nvSpPr>
        <p:spPr>
          <a:xfrm>
            <a:off x="6601557" y="2868855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2950685-371F-70B2-3611-72F49916BCEE}"/>
              </a:ext>
            </a:extLst>
          </p:cNvPr>
          <p:cNvSpPr/>
          <p:nvPr/>
        </p:nvSpPr>
        <p:spPr>
          <a:xfrm>
            <a:off x="3140492" y="2593261"/>
            <a:ext cx="5177396" cy="488054"/>
          </a:xfrm>
          <a:custGeom>
            <a:avLst/>
            <a:gdLst>
              <a:gd name="connsiteX0" fmla="*/ 6039 w 6753590"/>
              <a:gd name="connsiteY0" fmla="*/ 26126 h 488054"/>
              <a:gd name="connsiteX1" fmla="*/ 158439 w 6753590"/>
              <a:gd name="connsiteY1" fmla="*/ 352697 h 488054"/>
              <a:gd name="connsiteX2" fmla="*/ 1064131 w 6753590"/>
              <a:gd name="connsiteY2" fmla="*/ 483326 h 488054"/>
              <a:gd name="connsiteX3" fmla="*/ 5405354 w 6753590"/>
              <a:gd name="connsiteY3" fmla="*/ 461554 h 488054"/>
              <a:gd name="connsiteX4" fmla="*/ 6541822 w 6753590"/>
              <a:gd name="connsiteY4" fmla="*/ 444137 h 488054"/>
              <a:gd name="connsiteX5" fmla="*/ 6750828 w 6753590"/>
              <a:gd name="connsiteY5" fmla="*/ 0 h 48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590" h="488054">
                <a:moveTo>
                  <a:pt x="6039" y="26126"/>
                </a:moveTo>
                <a:cubicBezTo>
                  <a:pt x="-5936" y="151311"/>
                  <a:pt x="-17910" y="276497"/>
                  <a:pt x="158439" y="352697"/>
                </a:cubicBezTo>
                <a:cubicBezTo>
                  <a:pt x="334788" y="428897"/>
                  <a:pt x="189645" y="465183"/>
                  <a:pt x="1064131" y="483326"/>
                </a:cubicBezTo>
                <a:cubicBezTo>
                  <a:pt x="1938617" y="501469"/>
                  <a:pt x="5405354" y="461554"/>
                  <a:pt x="5405354" y="461554"/>
                </a:cubicBezTo>
                <a:cubicBezTo>
                  <a:pt x="6318302" y="455023"/>
                  <a:pt x="6317576" y="521063"/>
                  <a:pt x="6541822" y="444137"/>
                </a:cubicBezTo>
                <a:cubicBezTo>
                  <a:pt x="6766068" y="367211"/>
                  <a:pt x="6758448" y="183605"/>
                  <a:pt x="6750828" y="0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BBBA7CA-5D80-F8CE-6EE9-CA88796FBBDA}"/>
              </a:ext>
            </a:extLst>
          </p:cNvPr>
          <p:cNvSpPr/>
          <p:nvPr/>
        </p:nvSpPr>
        <p:spPr>
          <a:xfrm>
            <a:off x="3795759" y="2594839"/>
            <a:ext cx="354423" cy="357995"/>
          </a:xfrm>
          <a:custGeom>
            <a:avLst/>
            <a:gdLst>
              <a:gd name="connsiteX0" fmla="*/ 774437 w 774437"/>
              <a:gd name="connsiteY0" fmla="*/ 326571 h 357995"/>
              <a:gd name="connsiteX1" fmla="*/ 25499 w 774437"/>
              <a:gd name="connsiteY1" fmla="*/ 326571 h 357995"/>
              <a:gd name="connsiteX2" fmla="*/ 247568 w 774437"/>
              <a:gd name="connsiteY2" fmla="*/ 0 h 3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437" h="357995">
                <a:moveTo>
                  <a:pt x="774437" y="326571"/>
                </a:moveTo>
                <a:cubicBezTo>
                  <a:pt x="443874" y="353785"/>
                  <a:pt x="113311" y="381000"/>
                  <a:pt x="25499" y="326571"/>
                </a:cubicBezTo>
                <a:cubicBezTo>
                  <a:pt x="-62313" y="272142"/>
                  <a:pt x="92627" y="136071"/>
                  <a:pt x="247568" y="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036C862-4EA0-49E3-952E-3A5020E09F35}"/>
              </a:ext>
            </a:extLst>
          </p:cNvPr>
          <p:cNvSpPr/>
          <p:nvPr/>
        </p:nvSpPr>
        <p:spPr>
          <a:xfrm>
            <a:off x="7320671" y="2609381"/>
            <a:ext cx="242192" cy="348036"/>
          </a:xfrm>
          <a:custGeom>
            <a:avLst/>
            <a:gdLst>
              <a:gd name="connsiteX0" fmla="*/ 0 w 400977"/>
              <a:gd name="connsiteY0" fmla="*/ 304800 h 348036"/>
              <a:gd name="connsiteX1" fmla="*/ 396240 w 400977"/>
              <a:gd name="connsiteY1" fmla="*/ 322217 h 348036"/>
              <a:gd name="connsiteX2" fmla="*/ 182880 w 400977"/>
              <a:gd name="connsiteY2" fmla="*/ 0 h 34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977" h="348036">
                <a:moveTo>
                  <a:pt x="0" y="304800"/>
                </a:moveTo>
                <a:cubicBezTo>
                  <a:pt x="182880" y="338908"/>
                  <a:pt x="365760" y="373017"/>
                  <a:pt x="396240" y="322217"/>
                </a:cubicBezTo>
                <a:cubicBezTo>
                  <a:pt x="426720" y="271417"/>
                  <a:pt x="304800" y="135708"/>
                  <a:pt x="182880" y="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2C2A58-ABE3-CEC9-7828-45BBCE65A331}"/>
              </a:ext>
            </a:extLst>
          </p:cNvPr>
          <p:cNvSpPr txBox="1"/>
          <p:nvPr/>
        </p:nvSpPr>
        <p:spPr>
          <a:xfrm>
            <a:off x="422365" y="2337268"/>
            <a:ext cx="177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Direct (</a:t>
            </a:r>
            <a:r>
              <a:rPr lang="en-US" err="1"/>
              <a:t>AccelNet</a:t>
            </a:r>
            <a:r>
              <a:rPr lang="en-US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9333C-9616-441E-2F66-87C6D465825A}"/>
              </a:ext>
            </a:extLst>
          </p:cNvPr>
          <p:cNvSpPr txBox="1"/>
          <p:nvPr/>
        </p:nvSpPr>
        <p:spPr>
          <a:xfrm>
            <a:off x="8969797" y="2290503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in FPGA</a:t>
            </a:r>
          </a:p>
          <a:p>
            <a:r>
              <a:rPr lang="en-US" dirty="0"/>
              <a:t>First packets go to vswitch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EF9A6B-BAE8-468D-1620-6398E81001A9}"/>
              </a:ext>
            </a:extLst>
          </p:cNvPr>
          <p:cNvSpPr txBox="1"/>
          <p:nvPr/>
        </p:nvSpPr>
        <p:spPr>
          <a:xfrm>
            <a:off x="422365" y="4400231"/>
            <a:ext cx="15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Disagg</a:t>
            </a:r>
            <a:r>
              <a:rPr lang="en-US"/>
              <a:t>. (Sirius)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03C9E7-7975-976F-C5D5-2F8321298AB5}"/>
              </a:ext>
            </a:extLst>
          </p:cNvPr>
          <p:cNvSpPr/>
          <p:nvPr/>
        </p:nvSpPr>
        <p:spPr>
          <a:xfrm>
            <a:off x="2886825" y="4212451"/>
            <a:ext cx="2069881" cy="1114224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321B2-8841-CECA-4586-F74B9BB970AC}"/>
              </a:ext>
            </a:extLst>
          </p:cNvPr>
          <p:cNvSpPr/>
          <p:nvPr/>
        </p:nvSpPr>
        <p:spPr>
          <a:xfrm>
            <a:off x="2965306" y="43299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endParaRPr lang="en-US" baseline="-25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778F0C-A880-4F8F-861B-30726D85F53D}"/>
              </a:ext>
            </a:extLst>
          </p:cNvPr>
          <p:cNvSpPr/>
          <p:nvPr/>
        </p:nvSpPr>
        <p:spPr>
          <a:xfrm>
            <a:off x="3827111" y="4363285"/>
            <a:ext cx="1005840" cy="301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90BC28-89BD-26FB-51E9-4EE9E97019C3}"/>
              </a:ext>
            </a:extLst>
          </p:cNvPr>
          <p:cNvSpPr/>
          <p:nvPr/>
        </p:nvSpPr>
        <p:spPr>
          <a:xfrm>
            <a:off x="2965306" y="4936548"/>
            <a:ext cx="1021991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43908-3747-8106-A4D2-F8D8427298ED}"/>
              </a:ext>
            </a:extLst>
          </p:cNvPr>
          <p:cNvSpPr/>
          <p:nvPr/>
        </p:nvSpPr>
        <p:spPr>
          <a:xfrm>
            <a:off x="4051829" y="4937453"/>
            <a:ext cx="778255" cy="326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9D21762-9A99-CE80-404E-9852B81C1EE2}"/>
              </a:ext>
            </a:extLst>
          </p:cNvPr>
          <p:cNvSpPr/>
          <p:nvPr/>
        </p:nvSpPr>
        <p:spPr>
          <a:xfrm>
            <a:off x="3093327" y="4678905"/>
            <a:ext cx="1005840" cy="345012"/>
          </a:xfrm>
          <a:custGeom>
            <a:avLst/>
            <a:gdLst>
              <a:gd name="connsiteX0" fmla="*/ 0 w 1232263"/>
              <a:gd name="connsiteY0" fmla="*/ 0 h 421020"/>
              <a:gd name="connsiteX1" fmla="*/ 134983 w 1232263"/>
              <a:gd name="connsiteY1" fmla="*/ 300446 h 421020"/>
              <a:gd name="connsiteX2" fmla="*/ 674914 w 1232263"/>
              <a:gd name="connsiteY2" fmla="*/ 413658 h 421020"/>
              <a:gd name="connsiteX3" fmla="*/ 1232263 w 1232263"/>
              <a:gd name="connsiteY3" fmla="*/ 400595 h 42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263" h="421020">
                <a:moveTo>
                  <a:pt x="0" y="0"/>
                </a:moveTo>
                <a:cubicBezTo>
                  <a:pt x="11248" y="115751"/>
                  <a:pt x="22497" y="231503"/>
                  <a:pt x="134983" y="300446"/>
                </a:cubicBezTo>
                <a:cubicBezTo>
                  <a:pt x="247469" y="369389"/>
                  <a:pt x="492034" y="396967"/>
                  <a:pt x="674914" y="413658"/>
                </a:cubicBezTo>
                <a:cubicBezTo>
                  <a:pt x="857794" y="430349"/>
                  <a:pt x="1045028" y="415472"/>
                  <a:pt x="1232263" y="400595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D61923-51F9-DF65-C70B-F2D0E0BDF883}"/>
              </a:ext>
            </a:extLst>
          </p:cNvPr>
          <p:cNvSpPr/>
          <p:nvPr/>
        </p:nvSpPr>
        <p:spPr>
          <a:xfrm>
            <a:off x="5164417" y="5260323"/>
            <a:ext cx="731286" cy="1113580"/>
          </a:xfrm>
          <a:prstGeom prst="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4800" b="1">
                <a:latin typeface="Garamond" panose="02020404030301010803" pitchFamily="18" charset="0"/>
              </a:rPr>
              <a:t>S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8FF61DD-C151-872D-8797-00D30695560D}"/>
              </a:ext>
            </a:extLst>
          </p:cNvPr>
          <p:cNvSpPr/>
          <p:nvPr/>
        </p:nvSpPr>
        <p:spPr>
          <a:xfrm>
            <a:off x="5224494" y="5326675"/>
            <a:ext cx="91440" cy="1371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C39FDEC-A2D7-865E-F9B5-81C97542BE01}"/>
              </a:ext>
            </a:extLst>
          </p:cNvPr>
          <p:cNvSpPr/>
          <p:nvPr/>
        </p:nvSpPr>
        <p:spPr>
          <a:xfrm>
            <a:off x="4794068" y="5092563"/>
            <a:ext cx="457200" cy="335145"/>
          </a:xfrm>
          <a:custGeom>
            <a:avLst/>
            <a:gdLst>
              <a:gd name="connsiteX0" fmla="*/ 0 w 457200"/>
              <a:gd name="connsiteY0" fmla="*/ 0 h 335145"/>
              <a:gd name="connsiteX1" fmla="*/ 252548 w 457200"/>
              <a:gd name="connsiteY1" fmla="*/ 78377 h 335145"/>
              <a:gd name="connsiteX2" fmla="*/ 278674 w 457200"/>
              <a:gd name="connsiteY2" fmla="*/ 304800 h 335145"/>
              <a:gd name="connsiteX3" fmla="*/ 457200 w 457200"/>
              <a:gd name="connsiteY3" fmla="*/ 326571 h 3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335145">
                <a:moveTo>
                  <a:pt x="0" y="0"/>
                </a:moveTo>
                <a:cubicBezTo>
                  <a:pt x="103051" y="13788"/>
                  <a:pt x="206102" y="27577"/>
                  <a:pt x="252548" y="78377"/>
                </a:cubicBezTo>
                <a:cubicBezTo>
                  <a:pt x="298994" y="129177"/>
                  <a:pt x="244565" y="263434"/>
                  <a:pt x="278674" y="304800"/>
                </a:cubicBezTo>
                <a:cubicBezTo>
                  <a:pt x="312783" y="346166"/>
                  <a:pt x="384991" y="336368"/>
                  <a:pt x="457200" y="326571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8BAF59-544E-8306-7271-61DBA9D64F5B}"/>
              </a:ext>
            </a:extLst>
          </p:cNvPr>
          <p:cNvSpPr txBox="1"/>
          <p:nvPr/>
        </p:nvSpPr>
        <p:spPr>
          <a:xfrm>
            <a:off x="7309680" y="4228517"/>
            <a:ext cx="4584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Sirius card announces address of </a:t>
            </a:r>
            <a:r>
              <a:rPr lang="en-US" dirty="0" err="1"/>
              <a:t>fNIC</a:t>
            </a:r>
            <a:endParaRPr lang="en-US" dirty="0"/>
          </a:p>
          <a:p>
            <a:endParaRPr lang="en-US" dirty="0"/>
          </a:p>
          <a:p>
            <a:r>
              <a:rPr lang="en-US" dirty="0"/>
              <a:t>FPGA tunnels packets to the Sirius card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B42A9F-AF3B-9D6C-B6B5-5EF9F6BB5074}"/>
              </a:ext>
            </a:extLst>
          </p:cNvPr>
          <p:cNvCxnSpPr>
            <a:cxnSpLocks/>
          </p:cNvCxnSpPr>
          <p:nvPr/>
        </p:nvCxnSpPr>
        <p:spPr>
          <a:xfrm flipV="1">
            <a:off x="5315934" y="5398112"/>
            <a:ext cx="857842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326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CD1F26D-BC6C-7478-6B2B-880F216F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91" y="184012"/>
            <a:ext cx="10515600" cy="1325563"/>
          </a:xfrm>
        </p:spPr>
        <p:txBody>
          <a:bodyPr/>
          <a:lstStyle/>
          <a:p>
            <a:r>
              <a:rPr lang="en-US"/>
              <a:t>Datapath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C30FA-5BBD-BAA2-2DA1-0DC1D0DE01D4}"/>
              </a:ext>
            </a:extLst>
          </p:cNvPr>
          <p:cNvSpPr txBox="1"/>
          <p:nvPr/>
        </p:nvSpPr>
        <p:spPr>
          <a:xfrm>
            <a:off x="7363943" y="523627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 pairs with both </a:t>
            </a:r>
            <a:r>
              <a:rPr lang="en-US" dirty="0" err="1"/>
              <a:t>AccelNet</a:t>
            </a:r>
            <a:r>
              <a:rPr lang="en-US" dirty="0"/>
              <a:t> and Sirius NICs</a:t>
            </a:r>
          </a:p>
        </p:txBody>
      </p:sp>
    </p:spTree>
    <p:extLst>
      <p:ext uri="{BB962C8B-B14F-4D97-AF65-F5344CB8AC3E}">
        <p14:creationId xmlns:p14="http://schemas.microsoft.com/office/powerpoint/2010/main" val="310813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1C39C-56F5-FFA6-DAD4-D4A806BD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91" y="1768826"/>
            <a:ext cx="5795554" cy="30686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CD1F26D-BC6C-7478-6B2B-880F216F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91" y="184012"/>
            <a:ext cx="10515600" cy="1325563"/>
          </a:xfrm>
        </p:spPr>
        <p:txBody>
          <a:bodyPr/>
          <a:lstStyle/>
          <a:p>
            <a:r>
              <a:rPr lang="en-US"/>
              <a:t>Datapath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C30FA-5BBD-BAA2-2DA1-0DC1D0DE01D4}"/>
              </a:ext>
            </a:extLst>
          </p:cNvPr>
          <p:cNvSpPr txBox="1"/>
          <p:nvPr/>
        </p:nvSpPr>
        <p:spPr>
          <a:xfrm>
            <a:off x="7363943" y="523627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 pairs with both </a:t>
            </a:r>
            <a:r>
              <a:rPr lang="en-US" dirty="0" err="1"/>
              <a:t>AccelNet</a:t>
            </a:r>
            <a:r>
              <a:rPr lang="en-US" dirty="0"/>
              <a:t> and Sirius NICs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C90ECF-AC02-D2B4-2540-0EA840D7678A}"/>
              </a:ext>
            </a:extLst>
          </p:cNvPr>
          <p:cNvSpPr/>
          <p:nvPr/>
        </p:nvSpPr>
        <p:spPr>
          <a:xfrm>
            <a:off x="5368954" y="3531326"/>
            <a:ext cx="261138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B26D20-EF1E-B676-9166-4A1CFF8A3F5E}"/>
              </a:ext>
            </a:extLst>
          </p:cNvPr>
          <p:cNvSpPr/>
          <p:nvPr/>
        </p:nvSpPr>
        <p:spPr>
          <a:xfrm>
            <a:off x="3611461" y="2956623"/>
            <a:ext cx="226502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E4775-6C01-491B-E4FB-8B0A832057F0}"/>
              </a:ext>
            </a:extLst>
          </p:cNvPr>
          <p:cNvSpPr txBox="1"/>
          <p:nvPr/>
        </p:nvSpPr>
        <p:spPr>
          <a:xfrm>
            <a:off x="1519798" y="4514031"/>
            <a:ext cx="1002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</a:p>
          <a:p>
            <a:r>
              <a:rPr lang="en-US" dirty="0"/>
              <a:t>such guest OS apps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1C292-D685-6E37-C88B-2FDE4254BA87}"/>
              </a:ext>
            </a:extLst>
          </p:cNvPr>
          <p:cNvSpPr/>
          <p:nvPr/>
        </p:nvSpPr>
        <p:spPr>
          <a:xfrm>
            <a:off x="2926080" y="2087354"/>
            <a:ext cx="1695421" cy="201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CB937-63E6-3484-C824-2588AE1DB556}"/>
              </a:ext>
            </a:extLst>
          </p:cNvPr>
          <p:cNvSpPr/>
          <p:nvPr/>
        </p:nvSpPr>
        <p:spPr>
          <a:xfrm>
            <a:off x="2923824" y="4243357"/>
            <a:ext cx="1695421" cy="73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32B450-434C-E9A5-B3C4-86ACF4F7C98E}"/>
              </a:ext>
            </a:extLst>
          </p:cNvPr>
          <p:cNvSpPr/>
          <p:nvPr/>
        </p:nvSpPr>
        <p:spPr>
          <a:xfrm>
            <a:off x="2926079" y="3973032"/>
            <a:ext cx="1695421" cy="45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4E481C-9C75-75C0-0AFA-82AC0D0A9000}"/>
              </a:ext>
            </a:extLst>
          </p:cNvPr>
          <p:cNvSpPr/>
          <p:nvPr/>
        </p:nvSpPr>
        <p:spPr>
          <a:xfrm>
            <a:off x="4619246" y="2087354"/>
            <a:ext cx="1858556" cy="2887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11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1C39C-56F5-FFA6-DAD4-D4A806BD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91" y="1768826"/>
            <a:ext cx="5795554" cy="30686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CD1F26D-BC6C-7478-6B2B-880F216F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91" y="184012"/>
            <a:ext cx="10515600" cy="1325563"/>
          </a:xfrm>
        </p:spPr>
        <p:txBody>
          <a:bodyPr/>
          <a:lstStyle/>
          <a:p>
            <a:r>
              <a:rPr lang="en-US"/>
              <a:t>Datapath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C30FA-5BBD-BAA2-2DA1-0DC1D0DE01D4}"/>
              </a:ext>
            </a:extLst>
          </p:cNvPr>
          <p:cNvSpPr txBox="1"/>
          <p:nvPr/>
        </p:nvSpPr>
        <p:spPr>
          <a:xfrm>
            <a:off x="7363943" y="523627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 pairs with both </a:t>
            </a:r>
            <a:r>
              <a:rPr lang="en-US" dirty="0" err="1"/>
              <a:t>AccelNet</a:t>
            </a:r>
            <a:r>
              <a:rPr lang="en-US" dirty="0"/>
              <a:t> and Sirius NICs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C90ECF-AC02-D2B4-2540-0EA840D7678A}"/>
              </a:ext>
            </a:extLst>
          </p:cNvPr>
          <p:cNvSpPr/>
          <p:nvPr/>
        </p:nvSpPr>
        <p:spPr>
          <a:xfrm>
            <a:off x="5368954" y="3531326"/>
            <a:ext cx="261138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6544833-E351-6B5A-5ECF-6D9165091C52}"/>
              </a:ext>
            </a:extLst>
          </p:cNvPr>
          <p:cNvSpPr/>
          <p:nvPr/>
        </p:nvSpPr>
        <p:spPr>
          <a:xfrm>
            <a:off x="5630091" y="2995812"/>
            <a:ext cx="1968888" cy="574703"/>
          </a:xfrm>
          <a:prstGeom prst="wedgeRectCallout">
            <a:avLst>
              <a:gd name="adj1" fmla="val -50227"/>
              <a:gd name="adj2" fmla="val 67848"/>
            </a:avLst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Slightly longer </a:t>
            </a:r>
            <a:r>
              <a:rPr lang="en-US" i="1">
                <a:solidFill>
                  <a:schemeClr val="accent2">
                    <a:lumMod val="50000"/>
                  </a:schemeClr>
                </a:solidFill>
              </a:rPr>
              <a:t>physical path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B26D20-EF1E-B676-9166-4A1CFF8A3F5E}"/>
              </a:ext>
            </a:extLst>
          </p:cNvPr>
          <p:cNvSpPr/>
          <p:nvPr/>
        </p:nvSpPr>
        <p:spPr>
          <a:xfrm>
            <a:off x="3611461" y="2956623"/>
            <a:ext cx="226502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E4775-6C01-491B-E4FB-8B0A832057F0}"/>
              </a:ext>
            </a:extLst>
          </p:cNvPr>
          <p:cNvSpPr txBox="1"/>
          <p:nvPr/>
        </p:nvSpPr>
        <p:spPr>
          <a:xfrm>
            <a:off x="1519798" y="4514031"/>
            <a:ext cx="1002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</a:p>
          <a:p>
            <a:r>
              <a:rPr lang="en-US" dirty="0"/>
              <a:t>such guest OS apps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1C292-D685-6E37-C88B-2FDE4254BA87}"/>
              </a:ext>
            </a:extLst>
          </p:cNvPr>
          <p:cNvSpPr/>
          <p:nvPr/>
        </p:nvSpPr>
        <p:spPr>
          <a:xfrm>
            <a:off x="2926080" y="2087354"/>
            <a:ext cx="1695421" cy="201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CB937-63E6-3484-C824-2588AE1DB556}"/>
              </a:ext>
            </a:extLst>
          </p:cNvPr>
          <p:cNvSpPr/>
          <p:nvPr/>
        </p:nvSpPr>
        <p:spPr>
          <a:xfrm>
            <a:off x="2923824" y="4243357"/>
            <a:ext cx="1695421" cy="73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32B450-434C-E9A5-B3C4-86ACF4F7C98E}"/>
              </a:ext>
            </a:extLst>
          </p:cNvPr>
          <p:cNvSpPr/>
          <p:nvPr/>
        </p:nvSpPr>
        <p:spPr>
          <a:xfrm>
            <a:off x="2926079" y="3973032"/>
            <a:ext cx="1695421" cy="45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46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1C39C-56F5-FFA6-DAD4-D4A806BD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91" y="1768826"/>
            <a:ext cx="5795554" cy="30686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CD1F26D-BC6C-7478-6B2B-880F216F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91" y="184012"/>
            <a:ext cx="10515600" cy="1325563"/>
          </a:xfrm>
        </p:spPr>
        <p:txBody>
          <a:bodyPr/>
          <a:lstStyle/>
          <a:p>
            <a:r>
              <a:rPr lang="en-US"/>
              <a:t>Datapath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C30FA-5BBD-BAA2-2DA1-0DC1D0DE01D4}"/>
              </a:ext>
            </a:extLst>
          </p:cNvPr>
          <p:cNvSpPr txBox="1"/>
          <p:nvPr/>
        </p:nvSpPr>
        <p:spPr>
          <a:xfrm>
            <a:off x="7363943" y="523627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 pairs with both </a:t>
            </a:r>
            <a:r>
              <a:rPr lang="en-US" dirty="0" err="1"/>
              <a:t>AccelNet</a:t>
            </a:r>
            <a:r>
              <a:rPr lang="en-US" dirty="0"/>
              <a:t> and Sirius NICs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C90ECF-AC02-D2B4-2540-0EA840D7678A}"/>
              </a:ext>
            </a:extLst>
          </p:cNvPr>
          <p:cNvSpPr/>
          <p:nvPr/>
        </p:nvSpPr>
        <p:spPr>
          <a:xfrm>
            <a:off x="5368954" y="3531326"/>
            <a:ext cx="261138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6544833-E351-6B5A-5ECF-6D9165091C52}"/>
              </a:ext>
            </a:extLst>
          </p:cNvPr>
          <p:cNvSpPr/>
          <p:nvPr/>
        </p:nvSpPr>
        <p:spPr>
          <a:xfrm>
            <a:off x="5630091" y="2995812"/>
            <a:ext cx="1968888" cy="574703"/>
          </a:xfrm>
          <a:prstGeom prst="wedgeRectCallout">
            <a:avLst>
              <a:gd name="adj1" fmla="val -50227"/>
              <a:gd name="adj2" fmla="val 67848"/>
            </a:avLst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Slightly longer </a:t>
            </a:r>
            <a:r>
              <a:rPr lang="en-US" i="1">
                <a:solidFill>
                  <a:schemeClr val="accent2">
                    <a:lumMod val="50000"/>
                  </a:schemeClr>
                </a:solidFill>
              </a:rPr>
              <a:t>physical path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2CE34D6-05DA-B649-444E-54DB5846D09D}"/>
              </a:ext>
            </a:extLst>
          </p:cNvPr>
          <p:cNvSpPr/>
          <p:nvPr/>
        </p:nvSpPr>
        <p:spPr>
          <a:xfrm>
            <a:off x="4193177" y="2332977"/>
            <a:ext cx="3948136" cy="574703"/>
          </a:xfrm>
          <a:prstGeom prst="wedgeRectCallout">
            <a:avLst>
              <a:gd name="adj1" fmla="val -57662"/>
              <a:gd name="adj2" fmla="val 85274"/>
            </a:avLst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More than offset by the reduction in conn. establishment latency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B26D20-EF1E-B676-9166-4A1CFF8A3F5E}"/>
              </a:ext>
            </a:extLst>
          </p:cNvPr>
          <p:cNvSpPr/>
          <p:nvPr/>
        </p:nvSpPr>
        <p:spPr>
          <a:xfrm>
            <a:off x="3611461" y="2956623"/>
            <a:ext cx="226502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E4775-6C01-491B-E4FB-8B0A832057F0}"/>
              </a:ext>
            </a:extLst>
          </p:cNvPr>
          <p:cNvSpPr txBox="1"/>
          <p:nvPr/>
        </p:nvSpPr>
        <p:spPr>
          <a:xfrm>
            <a:off x="1519798" y="4514031"/>
            <a:ext cx="1002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</a:p>
          <a:p>
            <a:r>
              <a:rPr lang="en-US" dirty="0"/>
              <a:t>such guest OS apps</a:t>
            </a:r>
          </a:p>
        </p:txBody>
      </p:sp>
    </p:spTree>
    <p:extLst>
      <p:ext uri="{BB962C8B-B14F-4D97-AF65-F5344CB8AC3E}">
        <p14:creationId xmlns:p14="http://schemas.microsoft.com/office/powerpoint/2010/main" val="392886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1C39C-56F5-FFA6-DAD4-D4A806BDA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91" y="1768826"/>
            <a:ext cx="5795554" cy="3068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B5CF8-6B1B-49BE-79E2-9943641E0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002" y="4172357"/>
            <a:ext cx="4994366" cy="259307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CD1F26D-BC6C-7478-6B2B-880F216F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91" y="184012"/>
            <a:ext cx="10515600" cy="1325563"/>
          </a:xfrm>
        </p:spPr>
        <p:txBody>
          <a:bodyPr/>
          <a:lstStyle/>
          <a:p>
            <a:r>
              <a:rPr lang="en-US"/>
              <a:t>Datapath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C30FA-5BBD-BAA2-2DA1-0DC1D0DE01D4}"/>
              </a:ext>
            </a:extLst>
          </p:cNvPr>
          <p:cNvSpPr txBox="1"/>
          <p:nvPr/>
        </p:nvSpPr>
        <p:spPr>
          <a:xfrm>
            <a:off x="7363943" y="523627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 pairs with both </a:t>
            </a:r>
            <a:r>
              <a:rPr lang="en-US" dirty="0" err="1"/>
              <a:t>AccelNet</a:t>
            </a:r>
            <a:r>
              <a:rPr lang="en-US" dirty="0"/>
              <a:t> and Sirius NICs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C90ECF-AC02-D2B4-2540-0EA840D7678A}"/>
              </a:ext>
            </a:extLst>
          </p:cNvPr>
          <p:cNvSpPr/>
          <p:nvPr/>
        </p:nvSpPr>
        <p:spPr>
          <a:xfrm>
            <a:off x="5368954" y="3531326"/>
            <a:ext cx="261138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6544833-E351-6B5A-5ECF-6D9165091C52}"/>
              </a:ext>
            </a:extLst>
          </p:cNvPr>
          <p:cNvSpPr/>
          <p:nvPr/>
        </p:nvSpPr>
        <p:spPr>
          <a:xfrm>
            <a:off x="5630091" y="2995812"/>
            <a:ext cx="1968888" cy="574703"/>
          </a:xfrm>
          <a:prstGeom prst="wedgeRectCallout">
            <a:avLst>
              <a:gd name="adj1" fmla="val -50227"/>
              <a:gd name="adj2" fmla="val 67848"/>
            </a:avLst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Slightly longer </a:t>
            </a:r>
            <a:r>
              <a:rPr lang="en-US" i="1">
                <a:solidFill>
                  <a:schemeClr val="accent2">
                    <a:lumMod val="50000"/>
                  </a:schemeClr>
                </a:solidFill>
              </a:rPr>
              <a:t>physical path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2CE34D6-05DA-B649-444E-54DB5846D09D}"/>
              </a:ext>
            </a:extLst>
          </p:cNvPr>
          <p:cNvSpPr/>
          <p:nvPr/>
        </p:nvSpPr>
        <p:spPr>
          <a:xfrm>
            <a:off x="4193177" y="2332977"/>
            <a:ext cx="3948136" cy="574703"/>
          </a:xfrm>
          <a:prstGeom prst="wedgeRectCallout">
            <a:avLst>
              <a:gd name="adj1" fmla="val -57662"/>
              <a:gd name="adj2" fmla="val 85274"/>
            </a:avLst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More than offset by the reduction in conn. establishment latency 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A4B577F7-00F0-8793-D594-CDC016EE756A}"/>
              </a:ext>
            </a:extLst>
          </p:cNvPr>
          <p:cNvSpPr/>
          <p:nvPr/>
        </p:nvSpPr>
        <p:spPr>
          <a:xfrm>
            <a:off x="7667898" y="3688080"/>
            <a:ext cx="4380412" cy="330162"/>
          </a:xfrm>
          <a:prstGeom prst="wedgeRectCallout">
            <a:avLst>
              <a:gd name="adj1" fmla="val 11080"/>
              <a:gd name="adj2" fmla="val 147204"/>
            </a:avLst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Thruput is statistically indistinguishable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B26D20-EF1E-B676-9166-4A1CFF8A3F5E}"/>
              </a:ext>
            </a:extLst>
          </p:cNvPr>
          <p:cNvSpPr/>
          <p:nvPr/>
        </p:nvSpPr>
        <p:spPr>
          <a:xfrm>
            <a:off x="3611461" y="2956623"/>
            <a:ext cx="226502" cy="57470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E4775-6C01-491B-E4FB-8B0A832057F0}"/>
              </a:ext>
            </a:extLst>
          </p:cNvPr>
          <p:cNvSpPr txBox="1"/>
          <p:nvPr/>
        </p:nvSpPr>
        <p:spPr>
          <a:xfrm>
            <a:off x="1519798" y="4514031"/>
            <a:ext cx="1002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</a:p>
          <a:p>
            <a:r>
              <a:rPr lang="en-US" dirty="0"/>
              <a:t>such guest OS apps</a:t>
            </a:r>
          </a:p>
        </p:txBody>
      </p:sp>
    </p:spTree>
    <p:extLst>
      <p:ext uri="{BB962C8B-B14F-4D97-AF65-F5344CB8AC3E}">
        <p14:creationId xmlns:p14="http://schemas.microsoft.com/office/powerpoint/2010/main" val="3114387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5667-4749-F9D0-AE92-6B242F14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NF state on cards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FAB25-E8B5-20F4-2488-AB547C90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3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a card fails, state on that card will be lost.</a:t>
            </a:r>
          </a:p>
          <a:p>
            <a:pPr marL="0" indent="0">
              <a:buNone/>
            </a:pPr>
            <a:r>
              <a:rPr lang="en-US" sz="2400" dirty="0"/>
              <a:t>So, we replicate state.</a:t>
            </a:r>
          </a:p>
        </p:txBody>
      </p:sp>
    </p:spTree>
    <p:extLst>
      <p:ext uri="{BB962C8B-B14F-4D97-AF65-F5344CB8AC3E}">
        <p14:creationId xmlns:p14="http://schemas.microsoft.com/office/powerpoint/2010/main" val="2886529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5667-4749-F9D0-AE92-6B242F14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NF state on cards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FAB25-E8B5-20F4-2488-AB547C90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3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a card fails, state on that card will be lost.</a:t>
            </a:r>
          </a:p>
          <a:p>
            <a:pPr marL="0" indent="0">
              <a:buNone/>
            </a:pPr>
            <a:r>
              <a:rPr lang="en-US" sz="2400" dirty="0"/>
              <a:t>So, we replicate state.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7058C-D9FD-E825-97FC-A8CF617218C7}"/>
              </a:ext>
            </a:extLst>
          </p:cNvPr>
          <p:cNvSpPr/>
          <p:nvPr/>
        </p:nvSpPr>
        <p:spPr>
          <a:xfrm>
            <a:off x="3268229" y="3770017"/>
            <a:ext cx="1584960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card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D13761-8F71-B25E-9C0C-4E8AD2F89BED}"/>
              </a:ext>
            </a:extLst>
          </p:cNvPr>
          <p:cNvSpPr/>
          <p:nvPr/>
        </p:nvSpPr>
        <p:spPr>
          <a:xfrm>
            <a:off x="5454869" y="3024879"/>
            <a:ext cx="1863634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Secondary card</a:t>
            </a:r>
          </a:p>
        </p:txBody>
      </p:sp>
    </p:spTree>
    <p:extLst>
      <p:ext uri="{BB962C8B-B14F-4D97-AF65-F5344CB8AC3E}">
        <p14:creationId xmlns:p14="http://schemas.microsoft.com/office/powerpoint/2010/main" val="2464917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5667-4749-F9D0-AE92-6B242F14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NF state on cards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FAB25-E8B5-20F4-2488-AB547C90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3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a card fails, state on that card will be lost.</a:t>
            </a:r>
          </a:p>
          <a:p>
            <a:pPr marL="0" indent="0">
              <a:buNone/>
            </a:pPr>
            <a:r>
              <a:rPr lang="en-US" sz="2400" dirty="0"/>
              <a:t>So, we replicate state.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7058C-D9FD-E825-97FC-A8CF617218C7}"/>
              </a:ext>
            </a:extLst>
          </p:cNvPr>
          <p:cNvSpPr/>
          <p:nvPr/>
        </p:nvSpPr>
        <p:spPr>
          <a:xfrm>
            <a:off x="3268229" y="3770017"/>
            <a:ext cx="1584960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card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D13761-8F71-B25E-9C0C-4E8AD2F89BED}"/>
              </a:ext>
            </a:extLst>
          </p:cNvPr>
          <p:cNvSpPr/>
          <p:nvPr/>
        </p:nvSpPr>
        <p:spPr>
          <a:xfrm>
            <a:off x="5454869" y="3024879"/>
            <a:ext cx="1863634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Secondary card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FBDDFA-011F-495E-4454-8DE0250E1C0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793613" y="3986314"/>
            <a:ext cx="474616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5DA008-9B0C-75CA-8EAA-94387F3CDF69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853189" y="3986314"/>
            <a:ext cx="495741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A903E6-86B0-F1FD-FE0F-50AFA1953D25}"/>
              </a:ext>
            </a:extLst>
          </p:cNvPr>
          <p:cNvSpPr txBox="1"/>
          <p:nvPr/>
        </p:nvSpPr>
        <p:spPr>
          <a:xfrm>
            <a:off x="1035600" y="380164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All Packets</a:t>
            </a:r>
          </a:p>
        </p:txBody>
      </p:sp>
    </p:spTree>
    <p:extLst>
      <p:ext uri="{BB962C8B-B14F-4D97-AF65-F5344CB8AC3E}">
        <p14:creationId xmlns:p14="http://schemas.microsoft.com/office/powerpoint/2010/main" val="10367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32C2-5F50-6BC8-9E2D-7342C1C7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6"/>
            <a:ext cx="10515600" cy="930938"/>
          </a:xfrm>
        </p:spPr>
        <p:txBody>
          <a:bodyPr>
            <a:normAutofit/>
          </a:bodyPr>
          <a:lstStyle/>
          <a:p>
            <a:r>
              <a:rPr lang="en-US" dirty="0"/>
              <a:t>Key motivation to Disaggregate the SDN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CABE2-D675-A1FD-D78F-8907B46C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26" y="1986455"/>
            <a:ext cx="11048475" cy="3623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Enable full feature parity at high scale for </a:t>
            </a:r>
            <a:r>
              <a:rPr lang="en-US" b="1" dirty="0"/>
              <a:t>non VM workloads</a:t>
            </a:r>
          </a:p>
          <a:p>
            <a:pPr lvl="1"/>
            <a:r>
              <a:rPr lang="en-US" sz="2000" dirty="0"/>
              <a:t>Hardware storage appliances (NETAPP), Super computers (Cray), on-prem, hypothetical NICs corresponding to storage accounts.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Enable </a:t>
            </a:r>
            <a:r>
              <a:rPr lang="en-US" b="1" dirty="0"/>
              <a:t>network optimized VMs </a:t>
            </a:r>
            <a:r>
              <a:rPr lang="en-US" dirty="0"/>
              <a:t>which require higher flow scale than can be supported on one host. </a:t>
            </a:r>
          </a:p>
        </p:txBody>
      </p:sp>
    </p:spTree>
    <p:extLst>
      <p:ext uri="{BB962C8B-B14F-4D97-AF65-F5344CB8AC3E}">
        <p14:creationId xmlns:p14="http://schemas.microsoft.com/office/powerpoint/2010/main" val="6644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2"/>
    </mc:Choice>
    <mc:Fallback xmlns="">
      <p:transition spd="slow" advTm="10483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5667-4749-F9D0-AE92-6B242F14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NF state on cards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FAB25-E8B5-20F4-2488-AB547C90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3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a card fails, state on that card will be lost.</a:t>
            </a:r>
          </a:p>
          <a:p>
            <a:pPr marL="0" indent="0">
              <a:buNone/>
            </a:pPr>
            <a:r>
              <a:rPr lang="en-US" sz="2400" dirty="0"/>
              <a:t>So, we replicate state.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7058C-D9FD-E825-97FC-A8CF617218C7}"/>
              </a:ext>
            </a:extLst>
          </p:cNvPr>
          <p:cNvSpPr/>
          <p:nvPr/>
        </p:nvSpPr>
        <p:spPr>
          <a:xfrm>
            <a:off x="3268229" y="3770017"/>
            <a:ext cx="1584960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card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D13761-8F71-B25E-9C0C-4E8AD2F89BED}"/>
              </a:ext>
            </a:extLst>
          </p:cNvPr>
          <p:cNvSpPr/>
          <p:nvPr/>
        </p:nvSpPr>
        <p:spPr>
          <a:xfrm>
            <a:off x="5454869" y="3024879"/>
            <a:ext cx="1863634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Secondary card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13CFD88-FF37-5C50-05BE-FE280A69DAB4}"/>
              </a:ext>
            </a:extLst>
          </p:cNvPr>
          <p:cNvSpPr/>
          <p:nvPr/>
        </p:nvSpPr>
        <p:spPr>
          <a:xfrm>
            <a:off x="4449029" y="3262113"/>
            <a:ext cx="1010194" cy="509451"/>
          </a:xfrm>
          <a:custGeom>
            <a:avLst/>
            <a:gdLst>
              <a:gd name="connsiteX0" fmla="*/ 0 w 1010194"/>
              <a:gd name="connsiteY0" fmla="*/ 509451 h 509451"/>
              <a:gd name="connsiteX1" fmla="*/ 509451 w 1010194"/>
              <a:gd name="connsiteY1" fmla="*/ 134983 h 509451"/>
              <a:gd name="connsiteX2" fmla="*/ 1010194 w 1010194"/>
              <a:gd name="connsiteY2" fmla="*/ 0 h 50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194" h="509451">
                <a:moveTo>
                  <a:pt x="0" y="509451"/>
                </a:moveTo>
                <a:cubicBezTo>
                  <a:pt x="170542" y="364671"/>
                  <a:pt x="341085" y="219891"/>
                  <a:pt x="509451" y="134983"/>
                </a:cubicBezTo>
                <a:cubicBezTo>
                  <a:pt x="677817" y="50074"/>
                  <a:pt x="844005" y="25037"/>
                  <a:pt x="1010194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49807C1-E5B0-756F-5D59-47BB26A15C3C}"/>
              </a:ext>
            </a:extLst>
          </p:cNvPr>
          <p:cNvSpPr/>
          <p:nvPr/>
        </p:nvSpPr>
        <p:spPr>
          <a:xfrm>
            <a:off x="4853977" y="3479827"/>
            <a:ext cx="792480" cy="422366"/>
          </a:xfrm>
          <a:custGeom>
            <a:avLst/>
            <a:gdLst>
              <a:gd name="connsiteX0" fmla="*/ 792480 w 792480"/>
              <a:gd name="connsiteY0" fmla="*/ 0 h 422366"/>
              <a:gd name="connsiteX1" fmla="*/ 657497 w 792480"/>
              <a:gd name="connsiteY1" fmla="*/ 283029 h 422366"/>
              <a:gd name="connsiteX2" fmla="*/ 0 w 792480"/>
              <a:gd name="connsiteY2" fmla="*/ 422366 h 42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0" h="422366">
                <a:moveTo>
                  <a:pt x="792480" y="0"/>
                </a:moveTo>
                <a:cubicBezTo>
                  <a:pt x="791028" y="106317"/>
                  <a:pt x="789577" y="212635"/>
                  <a:pt x="657497" y="283029"/>
                </a:cubicBezTo>
                <a:cubicBezTo>
                  <a:pt x="525417" y="353423"/>
                  <a:pt x="262708" y="387894"/>
                  <a:pt x="0" y="422366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FBDDFA-011F-495E-4454-8DE0250E1C0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793613" y="3986314"/>
            <a:ext cx="474616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5DA008-9B0C-75CA-8EAA-94387F3CDF69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853189" y="3986314"/>
            <a:ext cx="495741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D284F10-4418-2C62-A517-4BADBA5FAFBE}"/>
              </a:ext>
            </a:extLst>
          </p:cNvPr>
          <p:cNvSpPr/>
          <p:nvPr/>
        </p:nvSpPr>
        <p:spPr>
          <a:xfrm>
            <a:off x="4396776" y="3338970"/>
            <a:ext cx="274320" cy="2743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6C1327-D188-A540-C005-3BC5F8CD0D6A}"/>
              </a:ext>
            </a:extLst>
          </p:cNvPr>
          <p:cNvSpPr/>
          <p:nvPr/>
        </p:nvSpPr>
        <p:spPr>
          <a:xfrm>
            <a:off x="5199495" y="3505952"/>
            <a:ext cx="274320" cy="2743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903E6-86B0-F1FD-FE0F-50AFA1953D25}"/>
              </a:ext>
            </a:extLst>
          </p:cNvPr>
          <p:cNvSpPr txBox="1"/>
          <p:nvPr/>
        </p:nvSpPr>
        <p:spPr>
          <a:xfrm>
            <a:off x="1035600" y="380164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All Packets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2CAB7-2A97-FEAC-82E3-1AF04A4547CE}"/>
              </a:ext>
            </a:extLst>
          </p:cNvPr>
          <p:cNvSpPr txBox="1"/>
          <p:nvPr/>
        </p:nvSpPr>
        <p:spPr>
          <a:xfrm>
            <a:off x="1037154" y="333691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State-changing packets</a:t>
            </a:r>
          </a:p>
        </p:txBody>
      </p:sp>
    </p:spTree>
    <p:extLst>
      <p:ext uri="{BB962C8B-B14F-4D97-AF65-F5344CB8AC3E}">
        <p14:creationId xmlns:p14="http://schemas.microsoft.com/office/powerpoint/2010/main" val="580580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5667-4749-F9D0-AE92-6B242F14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NF state on cards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FAB25-E8B5-20F4-2488-AB547C90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3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a card fails, state on that card will be lost.</a:t>
            </a:r>
          </a:p>
          <a:p>
            <a:pPr marL="0" indent="0">
              <a:buNone/>
            </a:pPr>
            <a:r>
              <a:rPr lang="en-US" sz="2400" dirty="0"/>
              <a:t>So, we replicate state.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7058C-D9FD-E825-97FC-A8CF617218C7}"/>
              </a:ext>
            </a:extLst>
          </p:cNvPr>
          <p:cNvSpPr/>
          <p:nvPr/>
        </p:nvSpPr>
        <p:spPr>
          <a:xfrm>
            <a:off x="3268229" y="3770017"/>
            <a:ext cx="1584960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card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D13761-8F71-B25E-9C0C-4E8AD2F89BED}"/>
              </a:ext>
            </a:extLst>
          </p:cNvPr>
          <p:cNvSpPr/>
          <p:nvPr/>
        </p:nvSpPr>
        <p:spPr>
          <a:xfrm>
            <a:off x="5454869" y="3024879"/>
            <a:ext cx="1863634" cy="4325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Secondary card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13CFD88-FF37-5C50-05BE-FE280A69DAB4}"/>
              </a:ext>
            </a:extLst>
          </p:cNvPr>
          <p:cNvSpPr/>
          <p:nvPr/>
        </p:nvSpPr>
        <p:spPr>
          <a:xfrm>
            <a:off x="4449029" y="3262113"/>
            <a:ext cx="1010194" cy="509451"/>
          </a:xfrm>
          <a:custGeom>
            <a:avLst/>
            <a:gdLst>
              <a:gd name="connsiteX0" fmla="*/ 0 w 1010194"/>
              <a:gd name="connsiteY0" fmla="*/ 509451 h 509451"/>
              <a:gd name="connsiteX1" fmla="*/ 509451 w 1010194"/>
              <a:gd name="connsiteY1" fmla="*/ 134983 h 509451"/>
              <a:gd name="connsiteX2" fmla="*/ 1010194 w 1010194"/>
              <a:gd name="connsiteY2" fmla="*/ 0 h 50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194" h="509451">
                <a:moveTo>
                  <a:pt x="0" y="509451"/>
                </a:moveTo>
                <a:cubicBezTo>
                  <a:pt x="170542" y="364671"/>
                  <a:pt x="341085" y="219891"/>
                  <a:pt x="509451" y="134983"/>
                </a:cubicBezTo>
                <a:cubicBezTo>
                  <a:pt x="677817" y="50074"/>
                  <a:pt x="844005" y="25037"/>
                  <a:pt x="1010194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49807C1-E5B0-756F-5D59-47BB26A15C3C}"/>
              </a:ext>
            </a:extLst>
          </p:cNvPr>
          <p:cNvSpPr/>
          <p:nvPr/>
        </p:nvSpPr>
        <p:spPr>
          <a:xfrm>
            <a:off x="4853977" y="3479827"/>
            <a:ext cx="792480" cy="422366"/>
          </a:xfrm>
          <a:custGeom>
            <a:avLst/>
            <a:gdLst>
              <a:gd name="connsiteX0" fmla="*/ 792480 w 792480"/>
              <a:gd name="connsiteY0" fmla="*/ 0 h 422366"/>
              <a:gd name="connsiteX1" fmla="*/ 657497 w 792480"/>
              <a:gd name="connsiteY1" fmla="*/ 283029 h 422366"/>
              <a:gd name="connsiteX2" fmla="*/ 0 w 792480"/>
              <a:gd name="connsiteY2" fmla="*/ 422366 h 42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0" h="422366">
                <a:moveTo>
                  <a:pt x="792480" y="0"/>
                </a:moveTo>
                <a:cubicBezTo>
                  <a:pt x="791028" y="106317"/>
                  <a:pt x="789577" y="212635"/>
                  <a:pt x="657497" y="283029"/>
                </a:cubicBezTo>
                <a:cubicBezTo>
                  <a:pt x="525417" y="353423"/>
                  <a:pt x="262708" y="387894"/>
                  <a:pt x="0" y="422366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FBDDFA-011F-495E-4454-8DE0250E1C0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793613" y="3986314"/>
            <a:ext cx="474616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5DA008-9B0C-75CA-8EAA-94387F3CDF69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853189" y="3986314"/>
            <a:ext cx="495741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D284F10-4418-2C62-A517-4BADBA5FAFBE}"/>
              </a:ext>
            </a:extLst>
          </p:cNvPr>
          <p:cNvSpPr/>
          <p:nvPr/>
        </p:nvSpPr>
        <p:spPr>
          <a:xfrm>
            <a:off x="4396776" y="3338970"/>
            <a:ext cx="274320" cy="2743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6C1327-D188-A540-C005-3BC5F8CD0D6A}"/>
              </a:ext>
            </a:extLst>
          </p:cNvPr>
          <p:cNvSpPr/>
          <p:nvPr/>
        </p:nvSpPr>
        <p:spPr>
          <a:xfrm>
            <a:off x="5199495" y="3505952"/>
            <a:ext cx="274320" cy="2743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D8B7F1-CDAE-467E-25EE-D514BDBC3EEB}"/>
              </a:ext>
            </a:extLst>
          </p:cNvPr>
          <p:cNvSpPr txBox="1"/>
          <p:nvPr/>
        </p:nvSpPr>
        <p:spPr>
          <a:xfrm>
            <a:off x="5473815" y="4680956"/>
            <a:ext cx="6428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Nuances in the paper</a:t>
            </a:r>
          </a:p>
          <a:p>
            <a:r>
              <a:rPr lang="en-US" dirty="0"/>
              <a:t>Key properties: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additional buffering of packets during replication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Card pairs are located on nearby appliances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903E6-86B0-F1FD-FE0F-50AFA1953D25}"/>
              </a:ext>
            </a:extLst>
          </p:cNvPr>
          <p:cNvSpPr txBox="1"/>
          <p:nvPr/>
        </p:nvSpPr>
        <p:spPr>
          <a:xfrm>
            <a:off x="1035600" y="380164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All Packets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2CAB7-2A97-FEAC-82E3-1AF04A4547CE}"/>
              </a:ext>
            </a:extLst>
          </p:cNvPr>
          <p:cNvSpPr txBox="1"/>
          <p:nvPr/>
        </p:nvSpPr>
        <p:spPr>
          <a:xfrm>
            <a:off x="1037154" y="333691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State-changing packets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60957-1A0D-1B9A-08E5-61E57DCB404B}"/>
              </a:ext>
            </a:extLst>
          </p:cNvPr>
          <p:cNvSpPr txBox="1"/>
          <p:nvPr/>
        </p:nvSpPr>
        <p:spPr>
          <a:xfrm>
            <a:off x="1717838" y="4704342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In-line State Replication</a:t>
            </a:r>
          </a:p>
        </p:txBody>
      </p:sp>
    </p:spTree>
    <p:extLst>
      <p:ext uri="{BB962C8B-B14F-4D97-AF65-F5344CB8AC3E}">
        <p14:creationId xmlns:p14="http://schemas.microsoft.com/office/powerpoint/2010/main" val="2074948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C013C87-8CF4-60D3-EB51-649E92ED6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0" y="2292823"/>
            <a:ext cx="6220524" cy="3010347"/>
          </a:xfrm>
          <a:prstGeom prst="rect">
            <a:avLst/>
          </a:prstGeom>
        </p:spPr>
      </p:pic>
      <p:pic>
        <p:nvPicPr>
          <p:cNvPr id="5" name="Picture 4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F79FCD50-BEB2-94CE-67AC-360E27296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3" y="2102952"/>
            <a:ext cx="4833257" cy="448802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D1FB19-1377-CB8E-0BCC-08B8C9D2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Performant stateful NF processing</a:t>
            </a:r>
          </a:p>
        </p:txBody>
      </p:sp>
    </p:spTree>
    <p:extLst>
      <p:ext uri="{BB962C8B-B14F-4D97-AF65-F5344CB8AC3E}">
        <p14:creationId xmlns:p14="http://schemas.microsoft.com/office/powerpoint/2010/main" val="2022871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3B66-8C22-D961-E1AF-D3A3F4EE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Performant stateful NF processing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DF317A4-C070-B09D-7251-0AA41D0C8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06" y="1855888"/>
            <a:ext cx="6372682" cy="4105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AC30C-063D-8882-58A7-71F45D23BBBB}"/>
              </a:ext>
            </a:extLst>
          </p:cNvPr>
          <p:cNvSpPr txBox="1"/>
          <p:nvPr/>
        </p:nvSpPr>
        <p:spPr>
          <a:xfrm>
            <a:off x="408463" y="2260471"/>
            <a:ext cx="4107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P4 programmable MPUs </a:t>
            </a:r>
            <a:r>
              <a:rPr lang="en-US" dirty="0"/>
              <a:t>for normal packet processing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Novel </a:t>
            </a:r>
            <a:r>
              <a:rPr lang="en-US" dirty="0">
                <a:solidFill>
                  <a:schemeClr val="accent2"/>
                </a:solidFill>
              </a:rPr>
              <a:t>MPUs </a:t>
            </a:r>
            <a:r>
              <a:rPr lang="en-US" dirty="0"/>
              <a:t>that use </a:t>
            </a:r>
            <a:r>
              <a:rPr lang="en-US" dirty="0">
                <a:solidFill>
                  <a:schemeClr val="accent2"/>
                </a:solidFill>
              </a:rPr>
              <a:t>state in the DRAM</a:t>
            </a:r>
            <a:r>
              <a:rPr lang="en-US" dirty="0"/>
              <a:t> in packet processing</a:t>
            </a:r>
          </a:p>
        </p:txBody>
      </p:sp>
    </p:spTree>
    <p:extLst>
      <p:ext uri="{BB962C8B-B14F-4D97-AF65-F5344CB8AC3E}">
        <p14:creationId xmlns:p14="http://schemas.microsoft.com/office/powerpoint/2010/main" val="3834799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49A3-58E3-99C1-D19E-984FC1A1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0887" cy="1325563"/>
          </a:xfrm>
        </p:spPr>
        <p:txBody>
          <a:bodyPr/>
          <a:lstStyle/>
          <a:p>
            <a:r>
              <a:rPr lang="en-US" dirty="0"/>
              <a:t>Example: Stateful Load Balancer with NAT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300E9-9442-AFA4-3CDE-DE1D176A589A}"/>
              </a:ext>
            </a:extLst>
          </p:cNvPr>
          <p:cNvSpPr/>
          <p:nvPr/>
        </p:nvSpPr>
        <p:spPr>
          <a:xfrm>
            <a:off x="2294887" y="2316903"/>
            <a:ext cx="2731661" cy="1436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9EB26-76C7-49EE-9355-630AF520D742}"/>
              </a:ext>
            </a:extLst>
          </p:cNvPr>
          <p:cNvSpPr txBox="1"/>
          <p:nvPr/>
        </p:nvSpPr>
        <p:spPr>
          <a:xfrm>
            <a:off x="2278763" y="2302507"/>
            <a:ext cx="138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L3.SrcAddr</a:t>
            </a:r>
          </a:p>
          <a:p>
            <a:r>
              <a:rPr lang="en-US"/>
              <a:t>L3.DstAddr</a:t>
            </a:r>
          </a:p>
          <a:p>
            <a:r>
              <a:rPr lang="en-US"/>
              <a:t>L3.Proto</a:t>
            </a:r>
          </a:p>
          <a:p>
            <a:r>
              <a:rPr lang="en-US"/>
              <a:t>L4.SrcPort</a:t>
            </a:r>
          </a:p>
          <a:p>
            <a:r>
              <a:rPr lang="en-US"/>
              <a:t>L4.DstPort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5BDA3-9653-3ED9-6557-DED422123AD2}"/>
              </a:ext>
            </a:extLst>
          </p:cNvPr>
          <p:cNvSpPr txBox="1"/>
          <p:nvPr/>
        </p:nvSpPr>
        <p:spPr>
          <a:xfrm>
            <a:off x="3818210" y="2435044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RewriteID</a:t>
            </a:r>
            <a:endParaRPr lang="en-US"/>
          </a:p>
          <a:p>
            <a:r>
              <a:rPr lang="en-US" err="1"/>
              <a:t>TunnelID</a:t>
            </a:r>
            <a:endParaRPr lang="en-US"/>
          </a:p>
          <a:p>
            <a:r>
              <a:rPr lang="en-US"/>
              <a:t>#Packets</a:t>
            </a:r>
          </a:p>
          <a:p>
            <a:r>
              <a:rPr lang="en-US"/>
              <a:t>#Bytes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74EEC2-3134-9600-5593-9D4EE82DB7BE}"/>
              </a:ext>
            </a:extLst>
          </p:cNvPr>
          <p:cNvSpPr/>
          <p:nvPr/>
        </p:nvSpPr>
        <p:spPr>
          <a:xfrm>
            <a:off x="3544832" y="2935223"/>
            <a:ext cx="342397" cy="24169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BCBA7-FF4B-DE91-A28E-09741D64AF8B}"/>
              </a:ext>
            </a:extLst>
          </p:cNvPr>
          <p:cNvSpPr txBox="1"/>
          <p:nvPr/>
        </p:nvSpPr>
        <p:spPr>
          <a:xfrm>
            <a:off x="2292674" y="2028576"/>
            <a:ext cx="11221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/>
              <a:t>Flow Table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88B176AE-852D-F070-85D0-E4F65C322405}"/>
              </a:ext>
            </a:extLst>
          </p:cNvPr>
          <p:cNvSpPr/>
          <p:nvPr/>
        </p:nvSpPr>
        <p:spPr>
          <a:xfrm>
            <a:off x="2582488" y="4336831"/>
            <a:ext cx="740106" cy="409254"/>
          </a:xfrm>
          <a:prstGeom prst="flowChartDecisi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72D05-9E53-F7D2-00ED-CEAEE4C8620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948790" y="3831887"/>
            <a:ext cx="3751" cy="504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FFDCFB-02D6-ECD3-1C55-92539014C484}"/>
              </a:ext>
            </a:extLst>
          </p:cNvPr>
          <p:cNvSpPr txBox="1"/>
          <p:nvPr/>
        </p:nvSpPr>
        <p:spPr>
          <a:xfrm>
            <a:off x="2747829" y="4402958"/>
            <a:ext cx="5097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Hit?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208F2E-1792-B093-E394-3ED673CC5994}"/>
              </a:ext>
            </a:extLst>
          </p:cNvPr>
          <p:cNvCxnSpPr>
            <a:cxnSpLocks/>
          </p:cNvCxnSpPr>
          <p:nvPr/>
        </p:nvCxnSpPr>
        <p:spPr>
          <a:xfrm>
            <a:off x="2195812" y="4532565"/>
            <a:ext cx="402172" cy="7978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5BF5E2-8CE2-6644-B381-B4B7F2708080}"/>
              </a:ext>
            </a:extLst>
          </p:cNvPr>
          <p:cNvSpPr txBox="1"/>
          <p:nvPr/>
        </p:nvSpPr>
        <p:spPr>
          <a:xfrm rot="16200000">
            <a:off x="1119144" y="4319627"/>
            <a:ext cx="172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Packet Stream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D40593-D3F4-7B16-F171-C243CD12D297}"/>
              </a:ext>
            </a:extLst>
          </p:cNvPr>
          <p:cNvSpPr/>
          <p:nvPr/>
        </p:nvSpPr>
        <p:spPr>
          <a:xfrm>
            <a:off x="3544832" y="2112579"/>
            <a:ext cx="1624068" cy="1739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35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6D7358E-1094-384F-7939-BF519EA9D229}"/>
              </a:ext>
            </a:extLst>
          </p:cNvPr>
          <p:cNvSpPr txBox="1"/>
          <p:nvPr/>
        </p:nvSpPr>
        <p:spPr>
          <a:xfrm>
            <a:off x="2910455" y="4733863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149A3-58E3-99C1-D19E-984FC1A1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0887" cy="1325563"/>
          </a:xfrm>
        </p:spPr>
        <p:txBody>
          <a:bodyPr/>
          <a:lstStyle/>
          <a:p>
            <a:r>
              <a:rPr lang="en-US" dirty="0"/>
              <a:t>Example: Stateful Load Balancer with NAT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300E9-9442-AFA4-3CDE-DE1D176A589A}"/>
              </a:ext>
            </a:extLst>
          </p:cNvPr>
          <p:cNvSpPr/>
          <p:nvPr/>
        </p:nvSpPr>
        <p:spPr>
          <a:xfrm>
            <a:off x="2294887" y="2316903"/>
            <a:ext cx="2731661" cy="1436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9EB26-76C7-49EE-9355-630AF520D742}"/>
              </a:ext>
            </a:extLst>
          </p:cNvPr>
          <p:cNvSpPr txBox="1"/>
          <p:nvPr/>
        </p:nvSpPr>
        <p:spPr>
          <a:xfrm>
            <a:off x="2278763" y="2302507"/>
            <a:ext cx="138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L3.SrcAddr</a:t>
            </a:r>
          </a:p>
          <a:p>
            <a:r>
              <a:rPr lang="en-US"/>
              <a:t>L3.DstAddr</a:t>
            </a:r>
          </a:p>
          <a:p>
            <a:r>
              <a:rPr lang="en-US"/>
              <a:t>L3.Proto</a:t>
            </a:r>
          </a:p>
          <a:p>
            <a:r>
              <a:rPr lang="en-US"/>
              <a:t>L4.SrcPort</a:t>
            </a:r>
          </a:p>
          <a:p>
            <a:r>
              <a:rPr lang="en-US"/>
              <a:t>L4.DstPort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5BDA3-9653-3ED9-6557-DED422123AD2}"/>
              </a:ext>
            </a:extLst>
          </p:cNvPr>
          <p:cNvSpPr txBox="1"/>
          <p:nvPr/>
        </p:nvSpPr>
        <p:spPr>
          <a:xfrm>
            <a:off x="3818210" y="2435044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RewriteID</a:t>
            </a:r>
            <a:endParaRPr lang="en-US"/>
          </a:p>
          <a:p>
            <a:r>
              <a:rPr lang="en-US" err="1"/>
              <a:t>TunnelID</a:t>
            </a:r>
            <a:endParaRPr lang="en-US"/>
          </a:p>
          <a:p>
            <a:r>
              <a:rPr lang="en-US"/>
              <a:t>#Packets</a:t>
            </a:r>
          </a:p>
          <a:p>
            <a:r>
              <a:rPr lang="en-US"/>
              <a:t>#Bytes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74EEC2-3134-9600-5593-9D4EE82DB7BE}"/>
              </a:ext>
            </a:extLst>
          </p:cNvPr>
          <p:cNvSpPr/>
          <p:nvPr/>
        </p:nvSpPr>
        <p:spPr>
          <a:xfrm>
            <a:off x="3544832" y="2935223"/>
            <a:ext cx="342397" cy="24169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BCBA7-FF4B-DE91-A28E-09741D64AF8B}"/>
              </a:ext>
            </a:extLst>
          </p:cNvPr>
          <p:cNvSpPr txBox="1"/>
          <p:nvPr/>
        </p:nvSpPr>
        <p:spPr>
          <a:xfrm>
            <a:off x="2292674" y="2028576"/>
            <a:ext cx="11221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/>
              <a:t>Flow Table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88B176AE-852D-F070-85D0-E4F65C322405}"/>
              </a:ext>
            </a:extLst>
          </p:cNvPr>
          <p:cNvSpPr/>
          <p:nvPr/>
        </p:nvSpPr>
        <p:spPr>
          <a:xfrm>
            <a:off x="2582488" y="4336831"/>
            <a:ext cx="740106" cy="409254"/>
          </a:xfrm>
          <a:prstGeom prst="flowChartDecisi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72D05-9E53-F7D2-00ED-CEAEE4C8620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948790" y="3831887"/>
            <a:ext cx="3751" cy="504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B9895C-1164-7E3C-5B0E-13511D18514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952541" y="4746085"/>
            <a:ext cx="0" cy="409254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FFDCFB-02D6-ECD3-1C55-92539014C484}"/>
              </a:ext>
            </a:extLst>
          </p:cNvPr>
          <p:cNvSpPr txBox="1"/>
          <p:nvPr/>
        </p:nvSpPr>
        <p:spPr>
          <a:xfrm>
            <a:off x="2747829" y="4402958"/>
            <a:ext cx="5097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084883-8F1E-83F4-6A5C-FEE7A9DE74E0}"/>
              </a:ext>
            </a:extLst>
          </p:cNvPr>
          <p:cNvSpPr txBox="1"/>
          <p:nvPr/>
        </p:nvSpPr>
        <p:spPr>
          <a:xfrm>
            <a:off x="2747829" y="5056189"/>
            <a:ext cx="75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 ARM about missing flows and re-inject.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208F2E-1792-B093-E394-3ED673CC5994}"/>
              </a:ext>
            </a:extLst>
          </p:cNvPr>
          <p:cNvCxnSpPr>
            <a:cxnSpLocks/>
          </p:cNvCxnSpPr>
          <p:nvPr/>
        </p:nvCxnSpPr>
        <p:spPr>
          <a:xfrm>
            <a:off x="2195812" y="4532565"/>
            <a:ext cx="402172" cy="7978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1C6B43-A0AE-62F1-3B7C-BD8BCBEE5AFE}"/>
              </a:ext>
            </a:extLst>
          </p:cNvPr>
          <p:cNvCxnSpPr>
            <a:cxnSpLocks/>
          </p:cNvCxnSpPr>
          <p:nvPr/>
        </p:nvCxnSpPr>
        <p:spPr>
          <a:xfrm>
            <a:off x="2946582" y="5360541"/>
            <a:ext cx="0" cy="13716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16BF05-D079-CFAA-9F0F-A8E64262AB42}"/>
              </a:ext>
            </a:extLst>
          </p:cNvPr>
          <p:cNvCxnSpPr>
            <a:cxnSpLocks/>
          </p:cNvCxnSpPr>
          <p:nvPr/>
        </p:nvCxnSpPr>
        <p:spPr>
          <a:xfrm flipH="1">
            <a:off x="2345817" y="5479817"/>
            <a:ext cx="602973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36082-9410-E09D-9B29-E5C128548058}"/>
              </a:ext>
            </a:extLst>
          </p:cNvPr>
          <p:cNvCxnSpPr>
            <a:cxnSpLocks/>
          </p:cNvCxnSpPr>
          <p:nvPr/>
        </p:nvCxnSpPr>
        <p:spPr>
          <a:xfrm flipV="1">
            <a:off x="2345817" y="4549375"/>
            <a:ext cx="0" cy="948326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5BF5E2-8CE2-6644-B381-B4B7F2708080}"/>
              </a:ext>
            </a:extLst>
          </p:cNvPr>
          <p:cNvSpPr txBox="1"/>
          <p:nvPr/>
        </p:nvSpPr>
        <p:spPr>
          <a:xfrm rot="16200000">
            <a:off x="1119144" y="4319627"/>
            <a:ext cx="172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Packet Stream</a:t>
            </a:r>
          </a:p>
        </p:txBody>
      </p:sp>
    </p:spTree>
    <p:extLst>
      <p:ext uri="{BB962C8B-B14F-4D97-AF65-F5344CB8AC3E}">
        <p14:creationId xmlns:p14="http://schemas.microsoft.com/office/powerpoint/2010/main" val="267317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6D7358E-1094-384F-7939-BF519EA9D229}"/>
              </a:ext>
            </a:extLst>
          </p:cNvPr>
          <p:cNvSpPr txBox="1"/>
          <p:nvPr/>
        </p:nvSpPr>
        <p:spPr>
          <a:xfrm>
            <a:off x="2910455" y="4733863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149A3-58E3-99C1-D19E-984FC1A1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0887" cy="1325563"/>
          </a:xfrm>
        </p:spPr>
        <p:txBody>
          <a:bodyPr/>
          <a:lstStyle/>
          <a:p>
            <a:r>
              <a:rPr lang="en-US" dirty="0"/>
              <a:t>Example: Stateful Load Balancer with NAT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16F09-3DF3-4E68-D687-906A333623B0}"/>
              </a:ext>
            </a:extLst>
          </p:cNvPr>
          <p:cNvSpPr txBox="1"/>
          <p:nvPr/>
        </p:nvSpPr>
        <p:spPr>
          <a:xfrm>
            <a:off x="3190041" y="4233681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Yes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300E9-9442-AFA4-3CDE-DE1D176A589A}"/>
              </a:ext>
            </a:extLst>
          </p:cNvPr>
          <p:cNvSpPr/>
          <p:nvPr/>
        </p:nvSpPr>
        <p:spPr>
          <a:xfrm>
            <a:off x="2294887" y="2316903"/>
            <a:ext cx="2731661" cy="1436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9EB26-76C7-49EE-9355-630AF520D742}"/>
              </a:ext>
            </a:extLst>
          </p:cNvPr>
          <p:cNvSpPr txBox="1"/>
          <p:nvPr/>
        </p:nvSpPr>
        <p:spPr>
          <a:xfrm>
            <a:off x="2278763" y="2302507"/>
            <a:ext cx="138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L3.SrcAddr</a:t>
            </a:r>
          </a:p>
          <a:p>
            <a:r>
              <a:rPr lang="en-US"/>
              <a:t>L3.DstAddr</a:t>
            </a:r>
          </a:p>
          <a:p>
            <a:r>
              <a:rPr lang="en-US"/>
              <a:t>L3.Proto</a:t>
            </a:r>
          </a:p>
          <a:p>
            <a:r>
              <a:rPr lang="en-US"/>
              <a:t>L4.SrcPort</a:t>
            </a:r>
          </a:p>
          <a:p>
            <a:r>
              <a:rPr lang="en-US"/>
              <a:t>L4.DstPort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5BDA3-9653-3ED9-6557-DED422123AD2}"/>
              </a:ext>
            </a:extLst>
          </p:cNvPr>
          <p:cNvSpPr txBox="1"/>
          <p:nvPr/>
        </p:nvSpPr>
        <p:spPr>
          <a:xfrm>
            <a:off x="3818210" y="2435044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RewriteID</a:t>
            </a:r>
            <a:endParaRPr lang="en-US"/>
          </a:p>
          <a:p>
            <a:r>
              <a:rPr lang="en-US" err="1"/>
              <a:t>TunnelID</a:t>
            </a:r>
            <a:endParaRPr lang="en-US"/>
          </a:p>
          <a:p>
            <a:r>
              <a:rPr lang="en-US"/>
              <a:t>#Packets</a:t>
            </a:r>
          </a:p>
          <a:p>
            <a:r>
              <a:rPr lang="en-US"/>
              <a:t>#Bytes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74EEC2-3134-9600-5593-9D4EE82DB7BE}"/>
              </a:ext>
            </a:extLst>
          </p:cNvPr>
          <p:cNvSpPr/>
          <p:nvPr/>
        </p:nvSpPr>
        <p:spPr>
          <a:xfrm>
            <a:off x="3544832" y="2935223"/>
            <a:ext cx="342397" cy="24169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BCBA7-FF4B-DE91-A28E-09741D64AF8B}"/>
              </a:ext>
            </a:extLst>
          </p:cNvPr>
          <p:cNvSpPr txBox="1"/>
          <p:nvPr/>
        </p:nvSpPr>
        <p:spPr>
          <a:xfrm>
            <a:off x="2292674" y="2028576"/>
            <a:ext cx="11221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/>
              <a:t>Flow Table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CA7E6D57-D681-929C-6E4E-CFE4414EA9BD}"/>
              </a:ext>
            </a:extLst>
          </p:cNvPr>
          <p:cNvSpPr/>
          <p:nvPr/>
        </p:nvSpPr>
        <p:spPr>
          <a:xfrm>
            <a:off x="3633914" y="4039140"/>
            <a:ext cx="4748020" cy="914400"/>
          </a:xfrm>
          <a:prstGeom prst="foldedCorne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82880" rIns="0" bIns="0" rtlCol="0" anchor="ctr"/>
          <a:lstStyle/>
          <a:p>
            <a:pPr marL="230188" indent="-230188">
              <a:buFont typeface="+mj-lt"/>
              <a:buAutoNum type="arabicPeriod"/>
            </a:pPr>
            <a:r>
              <a:rPr lang="en-US" b="1"/>
              <a:t>Set </a:t>
            </a:r>
            <a:r>
              <a:rPr lang="en-US" b="1" err="1"/>
              <a:t>TunnelID</a:t>
            </a:r>
            <a:r>
              <a:rPr lang="en-US" b="1"/>
              <a:t>, </a:t>
            </a:r>
            <a:r>
              <a:rPr lang="en-US" b="1" err="1"/>
              <a:t>RewriteID</a:t>
            </a:r>
            <a:r>
              <a:rPr lang="en-US" b="1"/>
              <a:t> in metadata</a:t>
            </a:r>
          </a:p>
          <a:p>
            <a:pPr marL="230188" indent="-230188">
              <a:buFont typeface="+mj-lt"/>
              <a:buAutoNum type="arabicPeriod"/>
            </a:pPr>
            <a:r>
              <a:rPr lang="en-US" b="1"/>
              <a:t>#Packets += 1</a:t>
            </a:r>
          </a:p>
          <a:p>
            <a:pPr marL="230188" indent="-230188">
              <a:buFont typeface="+mj-lt"/>
              <a:buAutoNum type="arabicPeriod"/>
            </a:pPr>
            <a:r>
              <a:rPr lang="en-US" b="1"/>
              <a:t>#Bytes += </a:t>
            </a:r>
            <a:r>
              <a:rPr lang="en-US" b="1" err="1"/>
              <a:t>M.PktSize</a:t>
            </a:r>
            <a:endParaRPr lang="en-US" b="1"/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88B176AE-852D-F070-85D0-E4F65C322405}"/>
              </a:ext>
            </a:extLst>
          </p:cNvPr>
          <p:cNvSpPr/>
          <p:nvPr/>
        </p:nvSpPr>
        <p:spPr>
          <a:xfrm>
            <a:off x="2582488" y="4336831"/>
            <a:ext cx="740106" cy="409254"/>
          </a:xfrm>
          <a:prstGeom prst="flowChartDecisi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DE6A64-3816-C052-BECA-0FB65BFEED5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322594" y="4541458"/>
            <a:ext cx="311322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72D05-9E53-F7D2-00ED-CEAEE4C8620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948790" y="3831887"/>
            <a:ext cx="3751" cy="504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B9895C-1164-7E3C-5B0E-13511D18514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952541" y="4746085"/>
            <a:ext cx="0" cy="409254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FFDCFB-02D6-ECD3-1C55-92539014C484}"/>
              </a:ext>
            </a:extLst>
          </p:cNvPr>
          <p:cNvSpPr txBox="1"/>
          <p:nvPr/>
        </p:nvSpPr>
        <p:spPr>
          <a:xfrm>
            <a:off x="2747829" y="4402958"/>
            <a:ext cx="5097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084883-8F1E-83F4-6A5C-FEE7A9DE74E0}"/>
              </a:ext>
            </a:extLst>
          </p:cNvPr>
          <p:cNvSpPr txBox="1"/>
          <p:nvPr/>
        </p:nvSpPr>
        <p:spPr>
          <a:xfrm>
            <a:off x="2747829" y="5056189"/>
            <a:ext cx="75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 ARM about missing flows and re-inject.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067EB7-8A3B-FD4E-54BF-3CBEC1920DA7}"/>
              </a:ext>
            </a:extLst>
          </p:cNvPr>
          <p:cNvCxnSpPr>
            <a:cxnSpLocks/>
          </p:cNvCxnSpPr>
          <p:nvPr/>
        </p:nvCxnSpPr>
        <p:spPr>
          <a:xfrm>
            <a:off x="5294974" y="2985751"/>
            <a:ext cx="0" cy="104023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B066FB-177E-AB7C-8F63-91E0E3655D20}"/>
              </a:ext>
            </a:extLst>
          </p:cNvPr>
          <p:cNvCxnSpPr>
            <a:cxnSpLocks/>
          </p:cNvCxnSpPr>
          <p:nvPr/>
        </p:nvCxnSpPr>
        <p:spPr>
          <a:xfrm>
            <a:off x="5035076" y="2985751"/>
            <a:ext cx="274320" cy="1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036F49-8A16-AB8C-7205-8E658B13D83C}"/>
              </a:ext>
            </a:extLst>
          </p:cNvPr>
          <p:cNvCxnSpPr>
            <a:cxnSpLocks/>
          </p:cNvCxnSpPr>
          <p:nvPr/>
        </p:nvCxnSpPr>
        <p:spPr>
          <a:xfrm flipV="1">
            <a:off x="8381934" y="4498881"/>
            <a:ext cx="323385" cy="1855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208F2E-1792-B093-E394-3ED673CC5994}"/>
              </a:ext>
            </a:extLst>
          </p:cNvPr>
          <p:cNvCxnSpPr>
            <a:cxnSpLocks/>
          </p:cNvCxnSpPr>
          <p:nvPr/>
        </p:nvCxnSpPr>
        <p:spPr>
          <a:xfrm>
            <a:off x="2195812" y="4532565"/>
            <a:ext cx="402172" cy="7978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1C6B43-A0AE-62F1-3B7C-BD8BCBEE5AFE}"/>
              </a:ext>
            </a:extLst>
          </p:cNvPr>
          <p:cNvCxnSpPr>
            <a:cxnSpLocks/>
          </p:cNvCxnSpPr>
          <p:nvPr/>
        </p:nvCxnSpPr>
        <p:spPr>
          <a:xfrm>
            <a:off x="2946582" y="5360541"/>
            <a:ext cx="0" cy="13716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16BF05-D079-CFAA-9F0F-A8E64262AB42}"/>
              </a:ext>
            </a:extLst>
          </p:cNvPr>
          <p:cNvCxnSpPr>
            <a:cxnSpLocks/>
          </p:cNvCxnSpPr>
          <p:nvPr/>
        </p:nvCxnSpPr>
        <p:spPr>
          <a:xfrm flipH="1">
            <a:off x="2345817" y="5479817"/>
            <a:ext cx="602973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36082-9410-E09D-9B29-E5C128548058}"/>
              </a:ext>
            </a:extLst>
          </p:cNvPr>
          <p:cNvCxnSpPr>
            <a:cxnSpLocks/>
          </p:cNvCxnSpPr>
          <p:nvPr/>
        </p:nvCxnSpPr>
        <p:spPr>
          <a:xfrm flipV="1">
            <a:off x="2345817" y="4549375"/>
            <a:ext cx="0" cy="948326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5BF5E2-8CE2-6644-B381-B4B7F2708080}"/>
              </a:ext>
            </a:extLst>
          </p:cNvPr>
          <p:cNvSpPr txBox="1"/>
          <p:nvPr/>
        </p:nvSpPr>
        <p:spPr>
          <a:xfrm rot="16200000">
            <a:off x="1119144" y="4319627"/>
            <a:ext cx="172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Packet Stream</a:t>
            </a:r>
          </a:p>
        </p:txBody>
      </p:sp>
    </p:spTree>
    <p:extLst>
      <p:ext uri="{BB962C8B-B14F-4D97-AF65-F5344CB8AC3E}">
        <p14:creationId xmlns:p14="http://schemas.microsoft.com/office/powerpoint/2010/main" val="4231847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6D7358E-1094-384F-7939-BF519EA9D229}"/>
              </a:ext>
            </a:extLst>
          </p:cNvPr>
          <p:cNvSpPr txBox="1"/>
          <p:nvPr/>
        </p:nvSpPr>
        <p:spPr>
          <a:xfrm>
            <a:off x="2910455" y="4733863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149A3-58E3-99C1-D19E-984FC1A1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0887" cy="1325563"/>
          </a:xfrm>
        </p:spPr>
        <p:txBody>
          <a:bodyPr/>
          <a:lstStyle/>
          <a:p>
            <a:r>
              <a:rPr lang="en-US" dirty="0"/>
              <a:t>Example: Stateful Load Balancer with NAT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16F09-3DF3-4E68-D687-906A333623B0}"/>
              </a:ext>
            </a:extLst>
          </p:cNvPr>
          <p:cNvSpPr txBox="1"/>
          <p:nvPr/>
        </p:nvSpPr>
        <p:spPr>
          <a:xfrm>
            <a:off x="3190041" y="4233681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Yes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300E9-9442-AFA4-3CDE-DE1D176A589A}"/>
              </a:ext>
            </a:extLst>
          </p:cNvPr>
          <p:cNvSpPr/>
          <p:nvPr/>
        </p:nvSpPr>
        <p:spPr>
          <a:xfrm>
            <a:off x="2294887" y="2316903"/>
            <a:ext cx="2731661" cy="1436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9EB26-76C7-49EE-9355-630AF520D742}"/>
              </a:ext>
            </a:extLst>
          </p:cNvPr>
          <p:cNvSpPr txBox="1"/>
          <p:nvPr/>
        </p:nvSpPr>
        <p:spPr>
          <a:xfrm>
            <a:off x="2278763" y="2302507"/>
            <a:ext cx="138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L3.SrcAddr</a:t>
            </a:r>
          </a:p>
          <a:p>
            <a:r>
              <a:rPr lang="en-US"/>
              <a:t>L3.DstAddr</a:t>
            </a:r>
          </a:p>
          <a:p>
            <a:r>
              <a:rPr lang="en-US"/>
              <a:t>L3.Proto</a:t>
            </a:r>
          </a:p>
          <a:p>
            <a:r>
              <a:rPr lang="en-US"/>
              <a:t>L4.SrcPort</a:t>
            </a:r>
          </a:p>
          <a:p>
            <a:r>
              <a:rPr lang="en-US"/>
              <a:t>L4.DstPort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5BDA3-9653-3ED9-6557-DED422123AD2}"/>
              </a:ext>
            </a:extLst>
          </p:cNvPr>
          <p:cNvSpPr txBox="1"/>
          <p:nvPr/>
        </p:nvSpPr>
        <p:spPr>
          <a:xfrm>
            <a:off x="3818210" y="2435044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RewriteID</a:t>
            </a:r>
            <a:endParaRPr lang="en-US"/>
          </a:p>
          <a:p>
            <a:r>
              <a:rPr lang="en-US" err="1"/>
              <a:t>TunnelID</a:t>
            </a:r>
            <a:endParaRPr lang="en-US"/>
          </a:p>
          <a:p>
            <a:r>
              <a:rPr lang="en-US"/>
              <a:t>#Packets</a:t>
            </a:r>
          </a:p>
          <a:p>
            <a:r>
              <a:rPr lang="en-US"/>
              <a:t>#Bytes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74EEC2-3134-9600-5593-9D4EE82DB7BE}"/>
              </a:ext>
            </a:extLst>
          </p:cNvPr>
          <p:cNvSpPr/>
          <p:nvPr/>
        </p:nvSpPr>
        <p:spPr>
          <a:xfrm>
            <a:off x="3544832" y="2935223"/>
            <a:ext cx="342397" cy="24169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BCBA7-FF4B-DE91-A28E-09741D64AF8B}"/>
              </a:ext>
            </a:extLst>
          </p:cNvPr>
          <p:cNvSpPr txBox="1"/>
          <p:nvPr/>
        </p:nvSpPr>
        <p:spPr>
          <a:xfrm>
            <a:off x="2292674" y="2028576"/>
            <a:ext cx="11221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/>
              <a:t>Flow Table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CA7E6D57-D681-929C-6E4E-CFE4414EA9BD}"/>
              </a:ext>
            </a:extLst>
          </p:cNvPr>
          <p:cNvSpPr/>
          <p:nvPr/>
        </p:nvSpPr>
        <p:spPr>
          <a:xfrm>
            <a:off x="3633914" y="4039140"/>
            <a:ext cx="4748020" cy="914400"/>
          </a:xfrm>
          <a:prstGeom prst="foldedCorne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82880" rIns="0" bIns="0" rtlCol="0" anchor="ctr"/>
          <a:lstStyle/>
          <a:p>
            <a:pPr marL="230188" indent="-230188">
              <a:buFont typeface="+mj-lt"/>
              <a:buAutoNum type="arabicPeriod"/>
            </a:pPr>
            <a:r>
              <a:rPr lang="en-US" b="1"/>
              <a:t>Set </a:t>
            </a:r>
            <a:r>
              <a:rPr lang="en-US" b="1" err="1"/>
              <a:t>TunnelID</a:t>
            </a:r>
            <a:r>
              <a:rPr lang="en-US" b="1"/>
              <a:t>, </a:t>
            </a:r>
            <a:r>
              <a:rPr lang="en-US" b="1" err="1"/>
              <a:t>RewriteID</a:t>
            </a:r>
            <a:r>
              <a:rPr lang="en-US" b="1"/>
              <a:t> in metadata</a:t>
            </a:r>
          </a:p>
          <a:p>
            <a:pPr marL="230188" indent="-230188">
              <a:buFont typeface="+mj-lt"/>
              <a:buAutoNum type="arabicPeriod"/>
            </a:pPr>
            <a:r>
              <a:rPr lang="en-US" b="1"/>
              <a:t>#Packets += 1</a:t>
            </a:r>
          </a:p>
          <a:p>
            <a:pPr marL="230188" indent="-230188">
              <a:buFont typeface="+mj-lt"/>
              <a:buAutoNum type="arabicPeriod"/>
            </a:pPr>
            <a:r>
              <a:rPr lang="en-US" b="1"/>
              <a:t>#Bytes += </a:t>
            </a:r>
            <a:r>
              <a:rPr lang="en-US" b="1" err="1"/>
              <a:t>M.PktSize</a:t>
            </a:r>
            <a:endParaRPr lang="en-US" b="1"/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83070191-506E-25EA-2193-58BF53FAC17A}"/>
              </a:ext>
            </a:extLst>
          </p:cNvPr>
          <p:cNvSpPr/>
          <p:nvPr/>
        </p:nvSpPr>
        <p:spPr>
          <a:xfrm>
            <a:off x="8705319" y="4037285"/>
            <a:ext cx="1561094" cy="914400"/>
          </a:xfrm>
          <a:prstGeom prst="foldedCorne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82880" rIns="0" bIns="0" rtlCol="0" anchor="ctr"/>
          <a:lstStyle/>
          <a:p>
            <a:r>
              <a:rPr lang="en-US" b="1"/>
              <a:t>Rewrite fields based on Flags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88B176AE-852D-F070-85D0-E4F65C322405}"/>
              </a:ext>
            </a:extLst>
          </p:cNvPr>
          <p:cNvSpPr/>
          <p:nvPr/>
        </p:nvSpPr>
        <p:spPr>
          <a:xfrm>
            <a:off x="2582488" y="4336831"/>
            <a:ext cx="740106" cy="409254"/>
          </a:xfrm>
          <a:prstGeom prst="flowChartDecisi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DE6A64-3816-C052-BECA-0FB65BFEED5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322594" y="4541458"/>
            <a:ext cx="311322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72D05-9E53-F7D2-00ED-CEAEE4C8620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948790" y="3831887"/>
            <a:ext cx="3751" cy="504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B9895C-1164-7E3C-5B0E-13511D18514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952541" y="4746085"/>
            <a:ext cx="0" cy="409254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FFDCFB-02D6-ECD3-1C55-92539014C484}"/>
              </a:ext>
            </a:extLst>
          </p:cNvPr>
          <p:cNvSpPr txBox="1"/>
          <p:nvPr/>
        </p:nvSpPr>
        <p:spPr>
          <a:xfrm>
            <a:off x="2747829" y="4402958"/>
            <a:ext cx="5097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084883-8F1E-83F4-6A5C-FEE7A9DE74E0}"/>
              </a:ext>
            </a:extLst>
          </p:cNvPr>
          <p:cNvSpPr txBox="1"/>
          <p:nvPr/>
        </p:nvSpPr>
        <p:spPr>
          <a:xfrm>
            <a:off x="2747829" y="5056189"/>
            <a:ext cx="75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 ARM about missing flows and re-inject.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067EB7-8A3B-FD4E-54BF-3CBEC1920DA7}"/>
              </a:ext>
            </a:extLst>
          </p:cNvPr>
          <p:cNvCxnSpPr>
            <a:cxnSpLocks/>
          </p:cNvCxnSpPr>
          <p:nvPr/>
        </p:nvCxnSpPr>
        <p:spPr>
          <a:xfrm>
            <a:off x="5294974" y="2985751"/>
            <a:ext cx="0" cy="104023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B066FB-177E-AB7C-8F63-91E0E3655D20}"/>
              </a:ext>
            </a:extLst>
          </p:cNvPr>
          <p:cNvCxnSpPr>
            <a:cxnSpLocks/>
          </p:cNvCxnSpPr>
          <p:nvPr/>
        </p:nvCxnSpPr>
        <p:spPr>
          <a:xfrm>
            <a:off x="5035076" y="2985751"/>
            <a:ext cx="274320" cy="1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E2518B-16E5-AF25-C0F3-FF8D0D77ABDD}"/>
              </a:ext>
            </a:extLst>
          </p:cNvPr>
          <p:cNvGrpSpPr/>
          <p:nvPr/>
        </p:nvGrpSpPr>
        <p:grpSpPr>
          <a:xfrm>
            <a:off x="5669784" y="2039436"/>
            <a:ext cx="3774694" cy="1952155"/>
            <a:chOff x="5669784" y="2039436"/>
            <a:chExt cx="3774694" cy="19521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B55925-67F2-F15A-6588-DE4B8FDE4806}"/>
                </a:ext>
              </a:extLst>
            </p:cNvPr>
            <p:cNvSpPr/>
            <p:nvPr/>
          </p:nvSpPr>
          <p:spPr>
            <a:xfrm>
              <a:off x="5694920" y="2325475"/>
              <a:ext cx="3252425" cy="15836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err="1">
                  <a:solidFill>
                    <a:schemeClr val="tx1"/>
                  </a:solidFill>
                </a:rPr>
                <a:t>RewriteID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94D46E-FBC8-A3B2-D19A-B448314831FA}"/>
                </a:ext>
              </a:extLst>
            </p:cNvPr>
            <p:cNvSpPr txBox="1"/>
            <p:nvPr/>
          </p:nvSpPr>
          <p:spPr>
            <a:xfrm>
              <a:off x="5669784" y="2039436"/>
              <a:ext cx="142186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/>
                <a:t>Rewrite Table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9DA32A51-0FF3-9676-CA04-6645F048D337}"/>
                </a:ext>
              </a:extLst>
            </p:cNvPr>
            <p:cNvSpPr/>
            <p:nvPr/>
          </p:nvSpPr>
          <p:spPr>
            <a:xfrm>
              <a:off x="6905833" y="3009140"/>
              <a:ext cx="302640" cy="241692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6ACB25-522C-BB6A-2E87-3A31478E6BBB}"/>
                </a:ext>
              </a:extLst>
            </p:cNvPr>
            <p:cNvSpPr txBox="1"/>
            <p:nvPr/>
          </p:nvSpPr>
          <p:spPr>
            <a:xfrm>
              <a:off x="7243403" y="2298990"/>
              <a:ext cx="1687818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Flags</a:t>
              </a:r>
            </a:p>
            <a:p>
              <a:r>
                <a:rPr lang="en-US" dirty="0" err="1"/>
                <a:t>SrcMAC</a:t>
              </a:r>
              <a:r>
                <a:rPr lang="en-US" dirty="0"/>
                <a:t>, </a:t>
              </a:r>
              <a:r>
                <a:rPr lang="en-US" dirty="0" err="1"/>
                <a:t>DstMAC</a:t>
              </a:r>
              <a:endParaRPr lang="en-US" dirty="0"/>
            </a:p>
            <a:p>
              <a:r>
                <a:rPr lang="en-US" dirty="0" err="1"/>
                <a:t>SrcIP</a:t>
              </a:r>
              <a:r>
                <a:rPr lang="en-US" dirty="0"/>
                <a:t>, </a:t>
              </a:r>
              <a:r>
                <a:rPr lang="en-US" dirty="0" err="1"/>
                <a:t>DstIP</a:t>
              </a:r>
              <a:endParaRPr lang="en-US" dirty="0"/>
            </a:p>
            <a:p>
              <a:r>
                <a:rPr lang="en-US" dirty="0" err="1"/>
                <a:t>SrcPort</a:t>
              </a:r>
              <a:r>
                <a:rPr lang="en-US" dirty="0"/>
                <a:t>, </a:t>
              </a:r>
              <a:r>
                <a:rPr lang="en-US" dirty="0" err="1"/>
                <a:t>DstPort</a:t>
              </a:r>
              <a:endParaRPr lang="en-US" dirty="0"/>
            </a:p>
            <a:p>
              <a:r>
                <a:rPr lang="en-US" dirty="0"/>
                <a:t>VNI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7ED219E-D0A8-7722-6C3E-D0DCF6C7D68B}"/>
                </a:ext>
              </a:extLst>
            </p:cNvPr>
            <p:cNvCxnSpPr>
              <a:cxnSpLocks/>
            </p:cNvCxnSpPr>
            <p:nvPr/>
          </p:nvCxnSpPr>
          <p:spPr>
            <a:xfrm>
              <a:off x="9444478" y="2985751"/>
              <a:ext cx="0" cy="10058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3BCDF7-BB29-B5E2-8C5F-2EF3F9154E52}"/>
                </a:ext>
              </a:extLst>
            </p:cNvPr>
            <p:cNvCxnSpPr>
              <a:cxnSpLocks/>
            </p:cNvCxnSpPr>
            <p:nvPr/>
          </p:nvCxnSpPr>
          <p:spPr>
            <a:xfrm>
              <a:off x="8947345" y="3000053"/>
              <a:ext cx="481009" cy="0"/>
            </a:xfrm>
            <a:prstGeom prst="line">
              <a:avLst/>
            </a:prstGeom>
            <a:ln w="317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036F49-8A16-AB8C-7205-8E658B13D83C}"/>
              </a:ext>
            </a:extLst>
          </p:cNvPr>
          <p:cNvCxnSpPr>
            <a:cxnSpLocks/>
          </p:cNvCxnSpPr>
          <p:nvPr/>
        </p:nvCxnSpPr>
        <p:spPr>
          <a:xfrm flipV="1">
            <a:off x="8381934" y="4498881"/>
            <a:ext cx="323385" cy="1855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4A4586-10F5-4F51-0394-22B8DA02FA12}"/>
              </a:ext>
            </a:extLst>
          </p:cNvPr>
          <p:cNvCxnSpPr>
            <a:cxnSpLocks/>
          </p:cNvCxnSpPr>
          <p:nvPr/>
        </p:nvCxnSpPr>
        <p:spPr>
          <a:xfrm>
            <a:off x="10278774" y="4513519"/>
            <a:ext cx="31587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208F2E-1792-B093-E394-3ED673CC5994}"/>
              </a:ext>
            </a:extLst>
          </p:cNvPr>
          <p:cNvCxnSpPr>
            <a:cxnSpLocks/>
          </p:cNvCxnSpPr>
          <p:nvPr/>
        </p:nvCxnSpPr>
        <p:spPr>
          <a:xfrm>
            <a:off x="2195812" y="4532565"/>
            <a:ext cx="402172" cy="7978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1C6B43-A0AE-62F1-3B7C-BD8BCBEE5AFE}"/>
              </a:ext>
            </a:extLst>
          </p:cNvPr>
          <p:cNvCxnSpPr>
            <a:cxnSpLocks/>
          </p:cNvCxnSpPr>
          <p:nvPr/>
        </p:nvCxnSpPr>
        <p:spPr>
          <a:xfrm>
            <a:off x="2946582" y="5360541"/>
            <a:ext cx="0" cy="13716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16BF05-D079-CFAA-9F0F-A8E64262AB42}"/>
              </a:ext>
            </a:extLst>
          </p:cNvPr>
          <p:cNvCxnSpPr>
            <a:cxnSpLocks/>
          </p:cNvCxnSpPr>
          <p:nvPr/>
        </p:nvCxnSpPr>
        <p:spPr>
          <a:xfrm flipH="1">
            <a:off x="2345817" y="5479817"/>
            <a:ext cx="602973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36082-9410-E09D-9B29-E5C128548058}"/>
              </a:ext>
            </a:extLst>
          </p:cNvPr>
          <p:cNvCxnSpPr>
            <a:cxnSpLocks/>
          </p:cNvCxnSpPr>
          <p:nvPr/>
        </p:nvCxnSpPr>
        <p:spPr>
          <a:xfrm flipV="1">
            <a:off x="2345817" y="4549375"/>
            <a:ext cx="0" cy="948326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5BF5E2-8CE2-6644-B381-B4B7F2708080}"/>
              </a:ext>
            </a:extLst>
          </p:cNvPr>
          <p:cNvSpPr txBox="1"/>
          <p:nvPr/>
        </p:nvSpPr>
        <p:spPr>
          <a:xfrm rot="16200000">
            <a:off x="1119144" y="4319627"/>
            <a:ext cx="172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Packet Stream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36AC83-A77C-044C-E0BE-1F377FA4588D}"/>
              </a:ext>
            </a:extLst>
          </p:cNvPr>
          <p:cNvSpPr txBox="1"/>
          <p:nvPr/>
        </p:nvSpPr>
        <p:spPr>
          <a:xfrm rot="16200000">
            <a:off x="9913308" y="4355876"/>
            <a:ext cx="172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Packet Stream</a:t>
            </a:r>
          </a:p>
        </p:txBody>
      </p:sp>
    </p:spTree>
    <p:extLst>
      <p:ext uri="{BB962C8B-B14F-4D97-AF65-F5344CB8AC3E}">
        <p14:creationId xmlns:p14="http://schemas.microsoft.com/office/powerpoint/2010/main" val="4238785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7376-F021-C941-F3CD-87BBEE2C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B90F2-19E1-2A1C-3F6C-50DAC84B2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of </a:t>
            </a:r>
            <a:r>
              <a:rPr lang="en-US" dirty="0">
                <a:solidFill>
                  <a:schemeClr val="accent2"/>
                </a:solidFill>
              </a:rPr>
              <a:t>production NF load </a:t>
            </a:r>
            <a:r>
              <a:rPr lang="en-US" dirty="0"/>
              <a:t>at Azure </a:t>
            </a:r>
          </a:p>
          <a:p>
            <a:r>
              <a:rPr lang="en-US" dirty="0"/>
              <a:t>Control plane: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Failing over </a:t>
            </a:r>
            <a:r>
              <a:rPr lang="en-US" dirty="0"/>
              <a:t>to secondary when primary is unreachable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Allocating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fNICs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to cards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Splitting an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fNIC’s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load between multiple cards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On-demand spillover of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fNIC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from FPGA to Sirius (e.g., at load)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Open APIs (DASH) to invite other implementations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66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77505-2E52-9857-0E95-03BB4BEB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and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3CD47-AC93-0B82-BFE1-681FAF707FB1}"/>
              </a:ext>
            </a:extLst>
          </p:cNvPr>
          <p:cNvSpPr txBox="1"/>
          <p:nvPr/>
        </p:nvSpPr>
        <p:spPr>
          <a:xfrm>
            <a:off x="1283399" y="2606995"/>
            <a:ext cx="9152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Sirius is in Public Preview at Azure and on track for GA</a:t>
            </a:r>
          </a:p>
        </p:txBody>
      </p:sp>
    </p:spTree>
    <p:extLst>
      <p:ext uri="{BB962C8B-B14F-4D97-AF65-F5344CB8AC3E}">
        <p14:creationId xmlns:p14="http://schemas.microsoft.com/office/powerpoint/2010/main" val="4075315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0BEA-6C18-9E90-D29F-D383AB31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96"/>
            <a:ext cx="10515600" cy="89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Azure SDN with Sirius  (SDN appliances)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827FE-C3B3-7575-0F5F-655602306537}"/>
              </a:ext>
            </a:extLst>
          </p:cNvPr>
          <p:cNvGrpSpPr/>
          <p:nvPr/>
        </p:nvGrpSpPr>
        <p:grpSpPr>
          <a:xfrm>
            <a:off x="3393171" y="1307603"/>
            <a:ext cx="8095624" cy="4593174"/>
            <a:chOff x="3393171" y="1307603"/>
            <a:chExt cx="8095624" cy="459317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C087D4E-0E54-A684-F796-9A03E8823249}"/>
                </a:ext>
              </a:extLst>
            </p:cNvPr>
            <p:cNvGrpSpPr/>
            <p:nvPr/>
          </p:nvGrpSpPr>
          <p:grpSpPr>
            <a:xfrm>
              <a:off x="4324554" y="2346439"/>
              <a:ext cx="1211550" cy="1101159"/>
              <a:chOff x="1881715" y="2346439"/>
              <a:chExt cx="1211550" cy="1101159"/>
            </a:xfrm>
          </p:grpSpPr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2E008D68-9167-AC8F-98B5-AAF2D16BF727}"/>
                  </a:ext>
                </a:extLst>
              </p:cNvPr>
              <p:cNvSpPr/>
              <p:nvPr/>
            </p:nvSpPr>
            <p:spPr>
              <a:xfrm flipH="1">
                <a:off x="2777676" y="2346439"/>
                <a:ext cx="315589" cy="315589"/>
              </a:xfrm>
              <a:prstGeom prst="arc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02A730B-0225-019D-BAAD-BF48C3966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676" y="2513330"/>
                <a:ext cx="0" cy="766456"/>
              </a:xfrm>
              <a:prstGeom prst="line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</p:cxn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8D59FA25-C80E-1956-34C1-5FA2B50F8447}"/>
                  </a:ext>
                </a:extLst>
              </p:cNvPr>
              <p:cNvSpPr/>
              <p:nvPr/>
            </p:nvSpPr>
            <p:spPr>
              <a:xfrm flipV="1">
                <a:off x="2462087" y="3132009"/>
                <a:ext cx="315589" cy="315589"/>
              </a:xfrm>
              <a:prstGeom prst="arc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EA6BC95-AC02-B890-8DC1-A369639286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1715" y="3447598"/>
                <a:ext cx="729555" cy="0"/>
              </a:xfrm>
              <a:prstGeom prst="line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DD4E3CB-C9CD-4729-7887-73D1A8E20049}"/>
                </a:ext>
              </a:extLst>
            </p:cNvPr>
            <p:cNvGrpSpPr/>
            <p:nvPr/>
          </p:nvGrpSpPr>
          <p:grpSpPr>
            <a:xfrm flipV="1">
              <a:off x="4324554" y="3753811"/>
              <a:ext cx="1211550" cy="1101159"/>
              <a:chOff x="1881715" y="2346439"/>
              <a:chExt cx="1211550" cy="1101159"/>
            </a:xfrm>
          </p:grpSpPr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4B77AB80-B3EA-7F26-2CAE-59411B7FE3ED}"/>
                  </a:ext>
                </a:extLst>
              </p:cNvPr>
              <p:cNvSpPr/>
              <p:nvPr/>
            </p:nvSpPr>
            <p:spPr>
              <a:xfrm flipH="1">
                <a:off x="2777676" y="2346439"/>
                <a:ext cx="315589" cy="315589"/>
              </a:xfrm>
              <a:prstGeom prst="arc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F175DE3-D859-50E6-6C7F-92588BDC4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676" y="2513330"/>
                <a:ext cx="0" cy="766456"/>
              </a:xfrm>
              <a:prstGeom prst="line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</p:cxn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3D8610AD-4DAE-1A62-84B5-0E1E64235645}"/>
                  </a:ext>
                </a:extLst>
              </p:cNvPr>
              <p:cNvSpPr/>
              <p:nvPr/>
            </p:nvSpPr>
            <p:spPr>
              <a:xfrm flipV="1">
                <a:off x="2462087" y="3132009"/>
                <a:ext cx="315589" cy="315589"/>
              </a:xfrm>
              <a:prstGeom prst="arc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A5FF20A-4803-3E51-A4D8-DD9E039F22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1715" y="3447598"/>
                <a:ext cx="729555" cy="0"/>
              </a:xfrm>
              <a:prstGeom prst="line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859800D-B8A4-49AE-59E6-4943F1B6379E}"/>
                </a:ext>
              </a:extLst>
            </p:cNvPr>
            <p:cNvGrpSpPr/>
            <p:nvPr/>
          </p:nvGrpSpPr>
          <p:grpSpPr>
            <a:xfrm>
              <a:off x="5385559" y="2346439"/>
              <a:ext cx="3119090" cy="2508531"/>
              <a:chOff x="2873042" y="2346439"/>
              <a:chExt cx="3188768" cy="2508531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2B811B3-DB81-131A-5C0E-503B94121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042" y="2346439"/>
                <a:ext cx="3188768" cy="0"/>
              </a:xfrm>
              <a:prstGeom prst="line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DFCBD02-BA14-0450-B320-8E3D40D55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042" y="4854970"/>
                <a:ext cx="3188768" cy="0"/>
              </a:xfrm>
              <a:prstGeom prst="line">
                <a:avLst/>
              </a:prstGeom>
              <a:noFill/>
              <a:ln w="25400" cap="rnd" cmpd="sng" algn="ctr">
                <a:solidFill>
                  <a:srgbClr val="737373"/>
                </a:solidFill>
                <a:prstDash val="solid"/>
                <a:headEnd type="none" w="lg" len="sm"/>
                <a:tailEnd type="none" w="lg" len="sm"/>
              </a:ln>
              <a:effectLst/>
            </p:spPr>
          </p:cxnSp>
        </p:grpSp>
        <p:pic>
          <p:nvPicPr>
            <p:cNvPr id="57" name="Gateway Services" descr="Gateway Services">
              <a:extLst>
                <a:ext uri="{FF2B5EF4-FFF2-40B4-BE49-F238E27FC236}">
                  <a16:creationId xmlns:a16="http://schemas.microsoft.com/office/drawing/2014/main" id="{99B5A421-5028-D3E6-2C6F-FF362328E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8871" y="1858361"/>
              <a:ext cx="959555" cy="976156"/>
            </a:xfrm>
            <a:prstGeom prst="rect">
              <a:avLst/>
            </a:prstGeom>
          </p:spPr>
        </p:pic>
        <p:pic>
          <p:nvPicPr>
            <p:cNvPr id="7" name="Gateway Services" descr="Gateway Services">
              <a:extLst>
                <a:ext uri="{FF2B5EF4-FFF2-40B4-BE49-F238E27FC236}">
                  <a16:creationId xmlns:a16="http://schemas.microsoft.com/office/drawing/2014/main" id="{EBC7E05A-7B9F-8255-1E49-FB1CB3068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8871" y="4361611"/>
              <a:ext cx="959555" cy="976156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455D6CC-5F99-2BEB-674B-7BD7459531F3}"/>
                </a:ext>
              </a:extLst>
            </p:cNvPr>
            <p:cNvSpPr/>
            <p:nvPr/>
          </p:nvSpPr>
          <p:spPr>
            <a:xfrm>
              <a:off x="3393171" y="2383484"/>
              <a:ext cx="1465528" cy="1792604"/>
            </a:xfrm>
            <a:prstGeom prst="roundRect">
              <a:avLst>
                <a:gd name="adj" fmla="val 5094"/>
              </a:avLst>
            </a:prstGeom>
            <a:solidFill>
              <a:srgbClr val="8661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2880" rtlCol="0" anchor="t" anchorCtr="0"/>
            <a:lstStyle/>
            <a:p>
              <a:pPr algn="ctr"/>
              <a:r>
                <a:rPr lang="en-US" sz="16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Sirius / SDN Appliance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A9019D-BCC2-9F1F-4430-905A2587AA6B}"/>
                </a:ext>
              </a:extLst>
            </p:cNvPr>
            <p:cNvSpPr/>
            <p:nvPr/>
          </p:nvSpPr>
          <p:spPr bwMode="auto">
            <a:xfrm>
              <a:off x="4428996" y="3266826"/>
              <a:ext cx="431649" cy="1110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21F453-E7D4-6B4E-A657-B2CCDBC5FE09}"/>
                </a:ext>
              </a:extLst>
            </p:cNvPr>
            <p:cNvSpPr/>
            <p:nvPr/>
          </p:nvSpPr>
          <p:spPr bwMode="auto">
            <a:xfrm>
              <a:off x="4428996" y="3410362"/>
              <a:ext cx="431649" cy="111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5C861A-6F79-6AC6-E6A9-F547995D23EF}"/>
                </a:ext>
              </a:extLst>
            </p:cNvPr>
            <p:cNvSpPr/>
            <p:nvPr/>
          </p:nvSpPr>
          <p:spPr bwMode="auto">
            <a:xfrm>
              <a:off x="4428996" y="3553898"/>
              <a:ext cx="431649" cy="11104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077489-B25A-ADC8-93CC-DE2A9CBEEC33}"/>
                </a:ext>
              </a:extLst>
            </p:cNvPr>
            <p:cNvSpPr/>
            <p:nvPr/>
          </p:nvSpPr>
          <p:spPr bwMode="auto">
            <a:xfrm>
              <a:off x="4428996" y="3697434"/>
              <a:ext cx="431649" cy="111048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30DF64-A2B4-AAF2-2B39-D9955B485FF6}"/>
                </a:ext>
              </a:extLst>
            </p:cNvPr>
            <p:cNvSpPr/>
            <p:nvPr/>
          </p:nvSpPr>
          <p:spPr bwMode="auto">
            <a:xfrm>
              <a:off x="4428996" y="3840971"/>
              <a:ext cx="431649" cy="111048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227207-0C8B-697D-4D2C-799674296FE9}"/>
                </a:ext>
              </a:extLst>
            </p:cNvPr>
            <p:cNvSpPr txBox="1"/>
            <p:nvPr/>
          </p:nvSpPr>
          <p:spPr>
            <a:xfrm>
              <a:off x="4380388" y="4500099"/>
              <a:ext cx="52886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600"/>
              </a:lvl1pPr>
            </a:lstStyle>
            <a:p>
              <a:r>
                <a:rPr lang="en-US" sz="1400"/>
                <a:t>DASH</a:t>
              </a:r>
            </a:p>
            <a:p>
              <a:r>
                <a:rPr lang="en-US" sz="1400"/>
                <a:t>API</a:t>
              </a: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6B1B16E-66BE-66AC-6782-D21F61BD9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336" y="4429132"/>
              <a:ext cx="400754" cy="400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32853D-8653-F716-C169-AD5B73F10545}"/>
                </a:ext>
              </a:extLst>
            </p:cNvPr>
            <p:cNvSpPr txBox="1"/>
            <p:nvPr/>
          </p:nvSpPr>
          <p:spPr>
            <a:xfrm>
              <a:off x="3471901" y="1690145"/>
              <a:ext cx="1308069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SDN policy evaluation </a:t>
              </a:r>
            </a:p>
          </p:txBody>
        </p: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DADF1769-D746-29B0-147D-487BD0DA8F14}"/>
                </a:ext>
              </a:extLst>
            </p:cNvPr>
            <p:cNvSpPr/>
            <p:nvPr/>
          </p:nvSpPr>
          <p:spPr bwMode="auto">
            <a:xfrm rot="16200000">
              <a:off x="4368901" y="4110993"/>
              <a:ext cx="560677" cy="228960"/>
            </a:xfrm>
            <a:prstGeom prst="rightArrow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74B73AF4-6849-89DE-ECB9-B3F4B473FC0A}"/>
                </a:ext>
              </a:extLst>
            </p:cNvPr>
            <p:cNvSpPr/>
            <p:nvPr/>
          </p:nvSpPr>
          <p:spPr bwMode="auto">
            <a:xfrm rot="5400000">
              <a:off x="3978516" y="2097170"/>
              <a:ext cx="294838" cy="228960"/>
            </a:xfrm>
            <a:prstGeom prst="rightArrow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9B87A9B2-2F60-170D-4F32-732F60BDE139}"/>
                </a:ext>
              </a:extLst>
            </p:cNvPr>
            <p:cNvSpPr/>
            <p:nvPr/>
          </p:nvSpPr>
          <p:spPr>
            <a:xfrm>
              <a:off x="8517416" y="1307603"/>
              <a:ext cx="2971379" cy="2089416"/>
            </a:xfrm>
            <a:prstGeom prst="roundRect">
              <a:avLst>
                <a:gd name="adj" fmla="val 4112"/>
              </a:avLst>
            </a:prstGeom>
            <a:noFill/>
            <a:ln w="25400" cap="rnd" cmpd="sng" algn="ctr">
              <a:gradFill>
                <a:gsLst>
                  <a:gs pos="0">
                    <a:srgbClr val="8DC8E8"/>
                  </a:gs>
                  <a:gs pos="100000">
                    <a:srgbClr val="CD98CF"/>
                  </a:gs>
                </a:gsLst>
                <a:lin ang="2700000" scaled="0"/>
              </a:gradFill>
              <a:prstDash val="solid"/>
              <a:headEnd type="none" w="med" len="med"/>
              <a:tailEnd type="none" w="med" len="med"/>
            </a:ln>
            <a:effectLst>
              <a:outerShdw blurRad="63500" dist="63500" dir="2700000" algn="tl" rotWithShape="0">
                <a:srgbClr val="000000">
                  <a:alpha val="50000"/>
                </a:srgbClr>
              </a:outerShdw>
            </a:effectLst>
          </p:spPr>
          <p:txBody>
            <a:bodyPr lIns="0" rIns="0" rtlCol="0" anchor="t"/>
            <a:lstStyle/>
            <a:p>
              <a:pPr algn="ctr"/>
              <a:endParaRPr lang="en-US" sz="1600" b="1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F5F0E08-CD02-553E-EFA0-C0FA76E004B6}"/>
                </a:ext>
              </a:extLst>
            </p:cNvPr>
            <p:cNvSpPr txBox="1"/>
            <p:nvPr/>
          </p:nvSpPr>
          <p:spPr>
            <a:xfrm>
              <a:off x="8858620" y="1728750"/>
              <a:ext cx="16714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Hyper-V Switch</a:t>
              </a:r>
            </a:p>
          </p:txBody>
        </p:sp>
        <p:sp>
          <p:nvSpPr>
            <p:cNvPr id="55" name="Rounded Rectangle 15">
              <a:extLst>
                <a:ext uri="{FF2B5EF4-FFF2-40B4-BE49-F238E27FC236}">
                  <a16:creationId xmlns:a16="http://schemas.microsoft.com/office/drawing/2014/main" id="{790C3420-8A7F-16D4-AD35-0E52A5484A95}"/>
                </a:ext>
              </a:extLst>
            </p:cNvPr>
            <p:cNvSpPr/>
            <p:nvPr/>
          </p:nvSpPr>
          <p:spPr>
            <a:xfrm>
              <a:off x="8517416" y="3811361"/>
              <a:ext cx="2971379" cy="2089416"/>
            </a:xfrm>
            <a:prstGeom prst="roundRect">
              <a:avLst>
                <a:gd name="adj" fmla="val 4112"/>
              </a:avLst>
            </a:prstGeom>
            <a:noFill/>
            <a:ln w="25400" cap="rnd" cmpd="sng" algn="ctr">
              <a:gradFill>
                <a:gsLst>
                  <a:gs pos="0">
                    <a:srgbClr val="8DC8E8"/>
                  </a:gs>
                  <a:gs pos="100000">
                    <a:srgbClr val="CD98CF"/>
                  </a:gs>
                </a:gsLst>
                <a:lin ang="2700000" scaled="0"/>
              </a:gradFill>
              <a:prstDash val="solid"/>
              <a:headEnd type="none" w="med" len="med"/>
              <a:tailEnd type="none" w="med" len="med"/>
            </a:ln>
            <a:effectLst>
              <a:outerShdw blurRad="63500" dist="63500" dir="2700000" algn="tl" rotWithShape="0">
                <a:srgbClr val="000000">
                  <a:alpha val="50000"/>
                </a:srgbClr>
              </a:outerShdw>
            </a:effectLst>
          </p:spPr>
          <p:txBody>
            <a:bodyPr lIns="0" rIns="0" rtlCol="0" anchor="t"/>
            <a:lstStyle/>
            <a:p>
              <a:pPr algn="ctr"/>
              <a:endParaRPr lang="en-US" sz="1600" b="1">
                <a:solidFill>
                  <a:prstClr val="black"/>
                </a:solidFill>
                <a:latin typeface="+mj-lt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7751E4-7F49-F2AF-D33F-30AC665FC5C7}"/>
                </a:ext>
              </a:extLst>
            </p:cNvPr>
            <p:cNvGrpSpPr/>
            <p:nvPr/>
          </p:nvGrpSpPr>
          <p:grpSpPr>
            <a:xfrm>
              <a:off x="8773641" y="4127982"/>
              <a:ext cx="2458928" cy="547607"/>
              <a:chOff x="5497662" y="1516624"/>
              <a:chExt cx="2458928" cy="547607"/>
            </a:xfrm>
          </p:grpSpPr>
          <p:sp>
            <p:nvSpPr>
              <p:cNvPr id="59" name="Rounded Rectangle 17">
                <a:extLst>
                  <a:ext uri="{FF2B5EF4-FFF2-40B4-BE49-F238E27FC236}">
                    <a16:creationId xmlns:a16="http://schemas.microsoft.com/office/drawing/2014/main" id="{DEFA9798-598F-6FF4-99C1-77A839F580FA}"/>
                  </a:ext>
                </a:extLst>
              </p:cNvPr>
              <p:cNvSpPr/>
              <p:nvPr/>
            </p:nvSpPr>
            <p:spPr>
              <a:xfrm>
                <a:off x="5497662" y="1516624"/>
                <a:ext cx="2458928" cy="547607"/>
              </a:xfrm>
              <a:prstGeom prst="roundRect">
                <a:avLst>
                  <a:gd name="adj" fmla="val 11607"/>
                </a:avLst>
              </a:prstGeom>
              <a:gradFill flip="none" rotWithShape="1">
                <a:gsLst>
                  <a:gs pos="0">
                    <a:srgbClr val="8DC8E8"/>
                  </a:gs>
                  <a:gs pos="100000">
                    <a:srgbClr val="CD98CF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dist="63500" dir="27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7"/>
                <a:endParaRPr lang="en-US" sz="1600" b="1">
                  <a:solidFill>
                    <a:srgbClr val="2F2F2F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CEC36EC-7E2C-B911-3F1F-65CCAFCC78AB}"/>
                  </a:ext>
                </a:extLst>
              </p:cNvPr>
              <p:cNvSpPr txBox="1"/>
              <p:nvPr/>
            </p:nvSpPr>
            <p:spPr>
              <a:xfrm>
                <a:off x="5582641" y="1621150"/>
                <a:ext cx="16714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+mj-lt"/>
                  </a:rPr>
                  <a:t>Hyper-V Switch</a:t>
                </a:r>
              </a:p>
            </p:txBody>
          </p:sp>
          <p:sp>
            <p:nvSpPr>
              <p:cNvPr id="61" name="Rounded Rectangle 24">
                <a:extLst>
                  <a:ext uri="{FF2B5EF4-FFF2-40B4-BE49-F238E27FC236}">
                    <a16:creationId xmlns:a16="http://schemas.microsoft.com/office/drawing/2014/main" id="{B49F91A1-A739-DC9D-6B21-D5E7FCD0CDD7}"/>
                  </a:ext>
                </a:extLst>
              </p:cNvPr>
              <p:cNvSpPr/>
              <p:nvPr/>
            </p:nvSpPr>
            <p:spPr>
              <a:xfrm>
                <a:off x="7254137" y="1625962"/>
                <a:ext cx="578603" cy="340963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63500" dist="63500" dir="27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7"/>
                <a:r>
                  <a:rPr lang="en-US" sz="1600" b="1">
                    <a:solidFill>
                      <a:srgbClr val="2F2F2F"/>
                    </a:solidFill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VFP</a:t>
                </a:r>
              </a:p>
            </p:txBody>
          </p:sp>
        </p:grpSp>
        <p:sp>
          <p:nvSpPr>
            <p:cNvPr id="62" name="Right Bracket 61">
              <a:extLst>
                <a:ext uri="{FF2B5EF4-FFF2-40B4-BE49-F238E27FC236}">
                  <a16:creationId xmlns:a16="http://schemas.microsoft.com/office/drawing/2014/main" id="{03B979E4-DB64-DFFC-5ED2-3DA1C5CD8D1E}"/>
                </a:ext>
              </a:extLst>
            </p:cNvPr>
            <p:cNvSpPr/>
            <p:nvPr/>
          </p:nvSpPr>
          <p:spPr>
            <a:xfrm rot="16200000">
              <a:off x="9894829" y="4068730"/>
              <a:ext cx="216552" cy="1779484"/>
            </a:xfrm>
            <a:prstGeom prst="rightBracket">
              <a:avLst>
                <a:gd name="adj" fmla="val 0"/>
              </a:avLst>
            </a:prstGeom>
            <a:ln w="12700" cap="rnd">
              <a:solidFill>
                <a:srgbClr val="737373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643A86-7426-91E2-D5D3-981BB78FF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3105" y="4679704"/>
              <a:ext cx="0" cy="387044"/>
            </a:xfrm>
            <a:prstGeom prst="line">
              <a:avLst/>
            </a:prstGeom>
            <a:ln w="12700" cap="rnd">
              <a:solidFill>
                <a:srgbClr val="737373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2188269-2FFD-15FA-E5E3-33E597332034}"/>
                </a:ext>
              </a:extLst>
            </p:cNvPr>
            <p:cNvGrpSpPr/>
            <p:nvPr/>
          </p:nvGrpSpPr>
          <p:grpSpPr>
            <a:xfrm>
              <a:off x="8838892" y="5063410"/>
              <a:ext cx="2328426" cy="545016"/>
              <a:chOff x="5556886" y="2666432"/>
              <a:chExt cx="2328426" cy="545016"/>
            </a:xfrm>
          </p:grpSpPr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E05128C4-FAD2-DB34-92E9-1E60BF692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56886" y="2666432"/>
                <a:ext cx="545018" cy="545016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04D430FB-1FC9-63BF-C074-58ABA18A9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48590" y="2666432"/>
                <a:ext cx="545018" cy="545016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C991613D-3719-1B83-9DF3-6AE1E9843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340294" y="2666432"/>
                <a:ext cx="545018" cy="545016"/>
              </a:xfrm>
              <a:prstGeom prst="rect">
                <a:avLst/>
              </a:prstGeom>
            </p:spPr>
          </p:pic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BBFE327-A3AB-217A-3D63-6885F0F26CEE}"/>
              </a:ext>
            </a:extLst>
          </p:cNvPr>
          <p:cNvSpPr txBox="1"/>
          <p:nvPr/>
        </p:nvSpPr>
        <p:spPr>
          <a:xfrm>
            <a:off x="636791" y="2133729"/>
            <a:ext cx="20876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Offload SDN policy evaluation to disaggregated appliances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FA747B-9DE9-21D6-DDB6-3065F453AE01}"/>
              </a:ext>
            </a:extLst>
          </p:cNvPr>
          <p:cNvSpPr txBox="1"/>
          <p:nvPr/>
        </p:nvSpPr>
        <p:spPr>
          <a:xfrm>
            <a:off x="600926" y="3521410"/>
            <a:ext cx="191400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Greater agility, policy scale, flow scale and CPS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E7ABB5-465A-020A-B0F3-97AE7BA81F8D}"/>
              </a:ext>
            </a:extLst>
          </p:cNvPr>
          <p:cNvSpPr txBox="1"/>
          <p:nvPr/>
        </p:nvSpPr>
        <p:spPr>
          <a:xfrm>
            <a:off x="600593" y="4623342"/>
            <a:ext cx="248314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Enables rich scenario set beyond VM use cases.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37EE69C-9E07-69CA-0C9B-8B9FBA6C2E4C}"/>
              </a:ext>
            </a:extLst>
          </p:cNvPr>
          <p:cNvCxnSpPr>
            <a:cxnSpLocks/>
          </p:cNvCxnSpPr>
          <p:nvPr/>
        </p:nvCxnSpPr>
        <p:spPr>
          <a:xfrm>
            <a:off x="616829" y="3408601"/>
            <a:ext cx="2160000" cy="0"/>
          </a:xfrm>
          <a:prstGeom prst="line">
            <a:avLst/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43C6315-07B1-C291-7DE5-1736B1F28361}"/>
              </a:ext>
            </a:extLst>
          </p:cNvPr>
          <p:cNvCxnSpPr>
            <a:cxnSpLocks/>
          </p:cNvCxnSpPr>
          <p:nvPr/>
        </p:nvCxnSpPr>
        <p:spPr>
          <a:xfrm>
            <a:off x="600593" y="4403093"/>
            <a:ext cx="2160000" cy="0"/>
          </a:xfrm>
          <a:prstGeom prst="line">
            <a:avLst/>
          </a:prstGeom>
          <a:ln w="12700" cap="rnd"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7049FC8B-72FC-DE8F-568A-55F018BEE120}"/>
              </a:ext>
            </a:extLst>
          </p:cNvPr>
          <p:cNvSpPr/>
          <p:nvPr/>
        </p:nvSpPr>
        <p:spPr>
          <a:xfrm>
            <a:off x="8833004" y="1738066"/>
            <a:ext cx="2458928" cy="1290835"/>
          </a:xfrm>
          <a:prstGeom prst="roundRect">
            <a:avLst>
              <a:gd name="adj" fmla="val 11607"/>
            </a:avLst>
          </a:prstGeom>
          <a:gradFill flip="none" rotWithShape="1">
            <a:gsLst>
              <a:gs pos="0">
                <a:srgbClr val="8DC8E8"/>
              </a:gs>
              <a:gs pos="100000">
                <a:srgbClr val="CD98CF"/>
              </a:gs>
            </a:gsLst>
            <a:lin ang="2700000" scaled="1"/>
            <a:tileRect/>
          </a:gradFill>
          <a:ln>
            <a:noFill/>
          </a:ln>
          <a:effectLst>
            <a:outerShdw blurRad="63500" dist="63500" dir="27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7"/>
            <a:r>
              <a:rPr lang="en-US" sz="1600" b="1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Any non VM workload connected to VNET</a:t>
            </a:r>
          </a:p>
          <a:p>
            <a:pPr algn="ctr" defTabSz="914367"/>
            <a:r>
              <a:rPr lang="en-US" sz="1600" b="1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(NetApp, CRAY, On-</a:t>
            </a:r>
            <a:r>
              <a:rPr lang="en-US" sz="1600" b="1" err="1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prem</a:t>
            </a:r>
            <a:r>
              <a:rPr lang="en-US" sz="1600" b="1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, PrivateLink) 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B5502E-5805-DF62-A068-57EBECEFC07D}"/>
              </a:ext>
            </a:extLst>
          </p:cNvPr>
          <p:cNvSpPr/>
          <p:nvPr/>
        </p:nvSpPr>
        <p:spPr>
          <a:xfrm>
            <a:off x="6696788" y="4361613"/>
            <a:ext cx="1708982" cy="976151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Traffic Steering</a:t>
            </a:r>
            <a:r>
              <a:rPr lang="en-US" sz="1400" baseline="30000" dirty="0"/>
              <a:t>[2]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3247E3-AADF-2040-21D9-582318616C69}"/>
              </a:ext>
            </a:extLst>
          </p:cNvPr>
          <p:cNvSpPr txBox="1"/>
          <p:nvPr/>
        </p:nvSpPr>
        <p:spPr>
          <a:xfrm>
            <a:off x="7265054" y="6117673"/>
            <a:ext cx="486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 </a:t>
            </a:r>
            <a:r>
              <a:rPr lang="en-US" dirty="0" err="1"/>
              <a:t>VXLan</a:t>
            </a:r>
            <a:r>
              <a:rPr lang="en-US" dirty="0"/>
              <a:t> Tags at switch</a:t>
            </a:r>
          </a:p>
          <a:p>
            <a:r>
              <a:rPr lang="en-US" dirty="0"/>
              <a:t>[2] As above, with an FPGA match-action rule</a:t>
            </a: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1CC6401E-C648-16D3-82B7-E83F4FF930D9}"/>
              </a:ext>
            </a:extLst>
          </p:cNvPr>
          <p:cNvSpPr/>
          <p:nvPr/>
        </p:nvSpPr>
        <p:spPr>
          <a:xfrm>
            <a:off x="6844560" y="1858361"/>
            <a:ext cx="1605756" cy="976151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Traffic Steering</a:t>
            </a:r>
            <a:r>
              <a:rPr lang="en-US" sz="1400" baseline="30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3268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2057 0.0004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2057 0.0004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2057 0.000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25E-6 0.03541 " pathEditMode="relative" rAng="0" ptsTypes="AA">
                                      <p:cBhvr>
                                        <p:cTn id="30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3171 L -3.54167E-6 3.7037E-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982 L 1.04167E-6 4.0740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2" grpId="0"/>
      <p:bldP spid="72" grpId="1"/>
      <p:bldP spid="73" grpId="0"/>
      <p:bldP spid="73" grpId="1"/>
      <p:bldP spid="13" grpId="0" animBg="1"/>
      <p:bldP spid="13" grpId="1" animBg="1"/>
      <p:bldP spid="15" grpId="0"/>
      <p:bldP spid="20" grpId="0" animBg="1"/>
      <p:bldP spid="2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77505-2E52-9857-0E95-03BB4BEB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and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3CD47-AC93-0B82-BFE1-681FAF707FB1}"/>
              </a:ext>
            </a:extLst>
          </p:cNvPr>
          <p:cNvSpPr txBox="1"/>
          <p:nvPr/>
        </p:nvSpPr>
        <p:spPr>
          <a:xfrm>
            <a:off x="1283399" y="2606995"/>
            <a:ext cx="9152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Sirius is in Public Preview at Azure and on track for GA</a:t>
            </a:r>
          </a:p>
        </p:txBody>
      </p:sp>
      <p:pic>
        <p:nvPicPr>
          <p:cNvPr id="4" name="20230415_171920">
            <a:hlinkClick r:id="" action="ppaction://media"/>
            <a:extLst>
              <a:ext uri="{FF2B5EF4-FFF2-40B4-BE49-F238E27FC236}">
                <a16:creationId xmlns:a16="http://schemas.microsoft.com/office/drawing/2014/main" id="{E94F70FD-D545-2D05-C7E3-EFDB320AA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133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77F6-4CB1-4511-DBF5-EAA23A99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CD52E-024A-ECE8-F1E4-922504DC4BE5}"/>
              </a:ext>
            </a:extLst>
          </p:cNvPr>
          <p:cNvSpPr/>
          <p:nvPr/>
        </p:nvSpPr>
        <p:spPr>
          <a:xfrm>
            <a:off x="1344540" y="2978255"/>
            <a:ext cx="1511551" cy="598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ToR1</a:t>
            </a:r>
          </a:p>
          <a:p>
            <a:pPr algn="ctr"/>
            <a:r>
              <a:rPr lang="en-US" sz="2000">
                <a:latin typeface="Georgia" panose="02040502050405020303" pitchFamily="18" charset="0"/>
              </a:rPr>
              <a:t>(Nexus 3K)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1B6E6-4D5F-A2FC-3834-94608C4566A0}"/>
              </a:ext>
            </a:extLst>
          </p:cNvPr>
          <p:cNvSpPr/>
          <p:nvPr/>
        </p:nvSpPr>
        <p:spPr>
          <a:xfrm>
            <a:off x="3019782" y="2978255"/>
            <a:ext cx="1467098" cy="598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ToR2</a:t>
            </a:r>
          </a:p>
          <a:p>
            <a:pPr algn="ctr"/>
            <a:r>
              <a:rPr lang="en-US" sz="2000">
                <a:latin typeface="Georgia" panose="02040502050405020303" pitchFamily="18" charset="0"/>
              </a:rPr>
              <a:t>(Nexus 3K)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548717-EB29-1C0E-ED76-4E090C092A5E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2856091" y="3277750"/>
            <a:ext cx="163691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3C3380-6265-459D-012B-49416286BABB}"/>
              </a:ext>
            </a:extLst>
          </p:cNvPr>
          <p:cNvSpPr txBox="1"/>
          <p:nvPr/>
        </p:nvSpPr>
        <p:spPr>
          <a:xfrm>
            <a:off x="482975" y="2978255"/>
            <a:ext cx="9060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TCP </a:t>
            </a:r>
          </a:p>
          <a:p>
            <a:r>
              <a:rPr lang="en-US" sz="2000">
                <a:latin typeface="Georgia" panose="02040502050405020303" pitchFamily="18" charset="0"/>
              </a:rPr>
              <a:t>Client</a:t>
            </a:r>
          </a:p>
          <a:p>
            <a:r>
              <a:rPr lang="en-US" sz="2000">
                <a:latin typeface="Georgia" panose="02040502050405020303" pitchFamily="18" charset="0"/>
              </a:rPr>
              <a:t>(</a:t>
            </a:r>
            <a:r>
              <a:rPr lang="en-US" sz="2000" err="1">
                <a:latin typeface="Georgia" panose="02040502050405020303" pitchFamily="18" charset="0"/>
              </a:rPr>
              <a:t>iXIA</a:t>
            </a:r>
            <a:r>
              <a:rPr lang="en-US" sz="200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4CCB63-58F0-7247-37B9-1F3725C26823}"/>
              </a:ext>
            </a:extLst>
          </p:cNvPr>
          <p:cNvSpPr txBox="1"/>
          <p:nvPr/>
        </p:nvSpPr>
        <p:spPr>
          <a:xfrm>
            <a:off x="4531332" y="2918153"/>
            <a:ext cx="914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TCP </a:t>
            </a:r>
          </a:p>
          <a:p>
            <a:r>
              <a:rPr lang="en-US" sz="2000">
                <a:latin typeface="Georgia" panose="02040502050405020303" pitchFamily="18" charset="0"/>
              </a:rPr>
              <a:t>Server</a:t>
            </a:r>
          </a:p>
          <a:p>
            <a:r>
              <a:rPr lang="en-US" sz="2000">
                <a:latin typeface="Georgia" panose="02040502050405020303" pitchFamily="18" charset="0"/>
              </a:rPr>
              <a:t>(</a:t>
            </a:r>
            <a:r>
              <a:rPr lang="en-US" sz="2000" err="1">
                <a:latin typeface="Georgia" panose="02040502050405020303" pitchFamily="18" charset="0"/>
              </a:rPr>
              <a:t>iXIA</a:t>
            </a:r>
            <a:r>
              <a:rPr lang="en-US" sz="2000">
                <a:latin typeface="Georgia" panose="02040502050405020303" pitchFamily="18" charset="0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8C5A54-54C3-7AAA-B39A-50B4C5332086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1015356" y="3277750"/>
            <a:ext cx="329184" cy="530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70ACC-7467-D0E8-8AD8-98B71FF86B54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486880" y="3277750"/>
            <a:ext cx="109362" cy="0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C5AD9A1-7B72-2ECC-BDD0-E72C73B8626D}"/>
              </a:ext>
            </a:extLst>
          </p:cNvPr>
          <p:cNvSpPr/>
          <p:nvPr/>
        </p:nvSpPr>
        <p:spPr>
          <a:xfrm>
            <a:off x="1705825" y="3890054"/>
            <a:ext cx="906017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Card1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379588-4A20-B291-A8CA-CED3A5E09ED9}"/>
              </a:ext>
            </a:extLst>
          </p:cNvPr>
          <p:cNvSpPr/>
          <p:nvPr/>
        </p:nvSpPr>
        <p:spPr>
          <a:xfrm>
            <a:off x="3197811" y="3890055"/>
            <a:ext cx="957330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Card2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43B23C-1C3D-B80C-8B0B-3EF431E95A21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>
            <a:off x="2100316" y="3577245"/>
            <a:ext cx="58518" cy="3128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8AE587-43AD-EA84-E6F2-3918088F7A9A}"/>
              </a:ext>
            </a:extLst>
          </p:cNvPr>
          <p:cNvCxnSpPr>
            <a:cxnSpLocks/>
            <a:stCxn id="3" idx="2"/>
            <a:endCxn id="11" idx="0"/>
          </p:cNvCxnSpPr>
          <p:nvPr/>
        </p:nvCxnSpPr>
        <p:spPr>
          <a:xfrm>
            <a:off x="2100316" y="3577245"/>
            <a:ext cx="1576160" cy="3128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52A0D-1DDC-0DD2-FB53-1252F623B0B9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 flipH="1">
            <a:off x="2158834" y="3577245"/>
            <a:ext cx="1594497" cy="3128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29A3-AA2B-B469-4752-1C8962BB6AFA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 flipH="1">
            <a:off x="3676476" y="3577245"/>
            <a:ext cx="76855" cy="3128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684FC199-1FF3-956E-DA05-ECB0EB1318BB}"/>
              </a:ext>
            </a:extLst>
          </p:cNvPr>
          <p:cNvSpPr/>
          <p:nvPr/>
        </p:nvSpPr>
        <p:spPr>
          <a:xfrm>
            <a:off x="7185651" y="2215864"/>
            <a:ext cx="3973133" cy="101566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B280DC-4632-12EF-AC07-1B38F76A74CA}"/>
              </a:ext>
            </a:extLst>
          </p:cNvPr>
          <p:cNvSpPr/>
          <p:nvPr/>
        </p:nvSpPr>
        <p:spPr>
          <a:xfrm>
            <a:off x="7511380" y="2527739"/>
            <a:ext cx="1191296" cy="3477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Client VM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BBF27-C85B-8FE2-9510-06979D9BC321}"/>
              </a:ext>
            </a:extLst>
          </p:cNvPr>
          <p:cNvSpPr/>
          <p:nvPr/>
        </p:nvSpPr>
        <p:spPr>
          <a:xfrm>
            <a:off x="9775915" y="2454760"/>
            <a:ext cx="1191296" cy="3477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Server VM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FF22E9-A49F-1FD7-A08E-85B0DDECF3E2}"/>
              </a:ext>
            </a:extLst>
          </p:cNvPr>
          <p:cNvSpPr txBox="1"/>
          <p:nvPr/>
        </p:nvSpPr>
        <p:spPr>
          <a:xfrm>
            <a:off x="8643915" y="5650223"/>
            <a:ext cx="181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In Azure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5CA553B-CBD5-4614-3139-958A164BA4DE}"/>
              </a:ext>
            </a:extLst>
          </p:cNvPr>
          <p:cNvSpPr/>
          <p:nvPr/>
        </p:nvSpPr>
        <p:spPr>
          <a:xfrm>
            <a:off x="8219718" y="2746678"/>
            <a:ext cx="2176530" cy="525888"/>
          </a:xfrm>
          <a:custGeom>
            <a:avLst/>
            <a:gdLst>
              <a:gd name="connsiteX0" fmla="*/ 0 w 2176530"/>
              <a:gd name="connsiteY0" fmla="*/ 90152 h 573958"/>
              <a:gd name="connsiteX1" fmla="*/ 276896 w 2176530"/>
              <a:gd name="connsiteY1" fmla="*/ 521594 h 573958"/>
              <a:gd name="connsiteX2" fmla="*/ 1506828 w 2176530"/>
              <a:gd name="connsiteY2" fmla="*/ 508715 h 573958"/>
              <a:gd name="connsiteX3" fmla="*/ 2176530 w 2176530"/>
              <a:gd name="connsiteY3" fmla="*/ 0 h 5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530" h="573958">
                <a:moveTo>
                  <a:pt x="0" y="90152"/>
                </a:moveTo>
                <a:cubicBezTo>
                  <a:pt x="12879" y="270993"/>
                  <a:pt x="25758" y="451834"/>
                  <a:pt x="276896" y="521594"/>
                </a:cubicBezTo>
                <a:cubicBezTo>
                  <a:pt x="528034" y="591354"/>
                  <a:pt x="1190222" y="595647"/>
                  <a:pt x="1506828" y="508715"/>
                </a:cubicBezTo>
                <a:cubicBezTo>
                  <a:pt x="1823434" y="421783"/>
                  <a:pt x="1999982" y="210891"/>
                  <a:pt x="2176530" y="0"/>
                </a:cubicBezTo>
              </a:path>
            </a:pathLst>
          </a:custGeom>
          <a:ln w="3175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EAEA19-5ED4-442D-69B9-93D4B20DB210}"/>
              </a:ext>
            </a:extLst>
          </p:cNvPr>
          <p:cNvSpPr/>
          <p:nvPr/>
        </p:nvSpPr>
        <p:spPr>
          <a:xfrm>
            <a:off x="8850160" y="2317029"/>
            <a:ext cx="754658" cy="4741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Sirius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E06FED3-4811-AF82-D20C-91A37DD26320}"/>
              </a:ext>
            </a:extLst>
          </p:cNvPr>
          <p:cNvSpPr/>
          <p:nvPr/>
        </p:nvSpPr>
        <p:spPr>
          <a:xfrm>
            <a:off x="8445098" y="2729236"/>
            <a:ext cx="1564783" cy="494865"/>
          </a:xfrm>
          <a:custGeom>
            <a:avLst/>
            <a:gdLst>
              <a:gd name="connsiteX0" fmla="*/ 0 w 1564783"/>
              <a:gd name="connsiteY0" fmla="*/ 107594 h 494865"/>
              <a:gd name="connsiteX1" fmla="*/ 257578 w 1564783"/>
              <a:gd name="connsiteY1" fmla="*/ 493960 h 494865"/>
              <a:gd name="connsiteX2" fmla="*/ 566671 w 1564783"/>
              <a:gd name="connsiteY2" fmla="*/ 11003 h 494865"/>
              <a:gd name="connsiteX3" fmla="*/ 850006 w 1564783"/>
              <a:gd name="connsiteY3" fmla="*/ 178428 h 494865"/>
              <a:gd name="connsiteX4" fmla="*/ 1152659 w 1564783"/>
              <a:gd name="connsiteY4" fmla="*/ 436005 h 494865"/>
              <a:gd name="connsiteX5" fmla="*/ 1564783 w 1564783"/>
              <a:gd name="connsiteY5" fmla="*/ 43200 h 49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4783" h="494865">
                <a:moveTo>
                  <a:pt x="0" y="107594"/>
                </a:moveTo>
                <a:cubicBezTo>
                  <a:pt x="81566" y="308826"/>
                  <a:pt x="163133" y="510059"/>
                  <a:pt x="257578" y="493960"/>
                </a:cubicBezTo>
                <a:cubicBezTo>
                  <a:pt x="352023" y="477862"/>
                  <a:pt x="467933" y="63592"/>
                  <a:pt x="566671" y="11003"/>
                </a:cubicBezTo>
                <a:cubicBezTo>
                  <a:pt x="665409" y="-41586"/>
                  <a:pt x="752341" y="107594"/>
                  <a:pt x="850006" y="178428"/>
                </a:cubicBezTo>
                <a:cubicBezTo>
                  <a:pt x="947671" y="249262"/>
                  <a:pt x="1033530" y="458543"/>
                  <a:pt x="1152659" y="436005"/>
                </a:cubicBezTo>
                <a:cubicBezTo>
                  <a:pt x="1271789" y="413467"/>
                  <a:pt x="1418286" y="228333"/>
                  <a:pt x="1564783" y="43200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sys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26D675AC-6B9D-1EC5-0190-69242A6AC120}"/>
              </a:ext>
            </a:extLst>
          </p:cNvPr>
          <p:cNvSpPr/>
          <p:nvPr/>
        </p:nvSpPr>
        <p:spPr>
          <a:xfrm>
            <a:off x="7039677" y="3765409"/>
            <a:ext cx="4519211" cy="118556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9D3D65-6A0B-93AA-8CFD-8965C0C4E7E3}"/>
              </a:ext>
            </a:extLst>
          </p:cNvPr>
          <p:cNvSpPr/>
          <p:nvPr/>
        </p:nvSpPr>
        <p:spPr>
          <a:xfrm>
            <a:off x="7238956" y="4023501"/>
            <a:ext cx="1230278" cy="3477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Client VM</a:t>
            </a:r>
            <a:endParaRPr lang="en-US" sz="2000" baseline="-25000">
              <a:latin typeface="Georgia" panose="02040502050405020303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49D63B-3977-1B29-1033-57F719931C34}"/>
              </a:ext>
            </a:extLst>
          </p:cNvPr>
          <p:cNvSpPr/>
          <p:nvPr/>
        </p:nvSpPr>
        <p:spPr>
          <a:xfrm>
            <a:off x="8788592" y="4014786"/>
            <a:ext cx="1191296" cy="3477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NVA VM</a:t>
            </a:r>
            <a:endParaRPr lang="en-US" sz="2000" baseline="-25000">
              <a:latin typeface="Georgia" panose="02040502050405020303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55F5D99-AC6B-CDC9-A998-25FC1E199EAC}"/>
              </a:ext>
            </a:extLst>
          </p:cNvPr>
          <p:cNvSpPr/>
          <p:nvPr/>
        </p:nvSpPr>
        <p:spPr>
          <a:xfrm>
            <a:off x="7667590" y="4354004"/>
            <a:ext cx="3575713" cy="510070"/>
          </a:xfrm>
          <a:custGeom>
            <a:avLst/>
            <a:gdLst>
              <a:gd name="connsiteX0" fmla="*/ 0 w 3575713"/>
              <a:gd name="connsiteY0" fmla="*/ 145610 h 733818"/>
              <a:gd name="connsiteX1" fmla="*/ 541361 w 3575713"/>
              <a:gd name="connsiteY1" fmla="*/ 673323 h 733818"/>
              <a:gd name="connsiteX2" fmla="*/ 1328382 w 3575713"/>
              <a:gd name="connsiteY2" fmla="*/ 559592 h 733818"/>
              <a:gd name="connsiteX3" fmla="*/ 1678675 w 3575713"/>
              <a:gd name="connsiteY3" fmla="*/ 34 h 733818"/>
              <a:gd name="connsiteX4" fmla="*/ 2097206 w 3575713"/>
              <a:gd name="connsiteY4" fmla="*/ 586887 h 733818"/>
              <a:gd name="connsiteX5" fmla="*/ 3038901 w 3575713"/>
              <a:gd name="connsiteY5" fmla="*/ 705168 h 733818"/>
              <a:gd name="connsiteX6" fmla="*/ 3575713 w 3575713"/>
              <a:gd name="connsiteY6" fmla="*/ 154708 h 7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713" h="733818">
                <a:moveTo>
                  <a:pt x="0" y="145610"/>
                </a:moveTo>
                <a:cubicBezTo>
                  <a:pt x="159982" y="374968"/>
                  <a:pt x="319964" y="604326"/>
                  <a:pt x="541361" y="673323"/>
                </a:cubicBezTo>
                <a:cubicBezTo>
                  <a:pt x="762758" y="742320"/>
                  <a:pt x="1138830" y="671807"/>
                  <a:pt x="1328382" y="559592"/>
                </a:cubicBezTo>
                <a:cubicBezTo>
                  <a:pt x="1517934" y="447377"/>
                  <a:pt x="1550538" y="-4515"/>
                  <a:pt x="1678675" y="34"/>
                </a:cubicBezTo>
                <a:cubicBezTo>
                  <a:pt x="1806812" y="4583"/>
                  <a:pt x="1870502" y="469365"/>
                  <a:pt x="2097206" y="586887"/>
                </a:cubicBezTo>
                <a:cubicBezTo>
                  <a:pt x="2323910" y="704409"/>
                  <a:pt x="2792483" y="777198"/>
                  <a:pt x="3038901" y="705168"/>
                </a:cubicBezTo>
                <a:cubicBezTo>
                  <a:pt x="3285319" y="633138"/>
                  <a:pt x="3430516" y="393923"/>
                  <a:pt x="3575713" y="154708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6AB526-9086-3760-F5C3-4B5FD4159B84}"/>
              </a:ext>
            </a:extLst>
          </p:cNvPr>
          <p:cNvSpPr/>
          <p:nvPr/>
        </p:nvSpPr>
        <p:spPr>
          <a:xfrm>
            <a:off x="10240241" y="4014786"/>
            <a:ext cx="1254843" cy="3477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Server VM</a:t>
            </a:r>
            <a:endParaRPr lang="en-US" sz="2000" baseline="-25000">
              <a:latin typeface="Georgia" panose="02040502050405020303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82BCDB-0120-C5D1-050A-BDCD77BDF6E7}"/>
              </a:ext>
            </a:extLst>
          </p:cNvPr>
          <p:cNvSpPr/>
          <p:nvPr/>
        </p:nvSpPr>
        <p:spPr>
          <a:xfrm>
            <a:off x="8843287" y="4487436"/>
            <a:ext cx="937041" cy="3477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Sirius</a:t>
            </a:r>
          </a:p>
        </p:txBody>
      </p:sp>
    </p:spTree>
    <p:extLst>
      <p:ext uri="{BB962C8B-B14F-4D97-AF65-F5344CB8AC3E}">
        <p14:creationId xmlns:p14="http://schemas.microsoft.com/office/powerpoint/2010/main" val="4263404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4F9A06-BF0F-8310-6D6A-46B5CE71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798" y="2057900"/>
            <a:ext cx="4466452" cy="2593888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05315-1CA6-F802-D765-A49E5FB95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82" y="2032704"/>
            <a:ext cx="4775844" cy="268950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D66AB-B9FE-C937-9C8A-297FE7D9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in the lab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7489D-A235-EFB9-5C69-F0FD47D48382}"/>
              </a:ext>
            </a:extLst>
          </p:cNvPr>
          <p:cNvSpPr txBox="1"/>
          <p:nvPr/>
        </p:nvSpPr>
        <p:spPr>
          <a:xfrm>
            <a:off x="1254258" y="5424486"/>
            <a:ext cx="78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card supports high CPS, large numbers of concurrent flows (and PPS)</a:t>
            </a:r>
          </a:p>
        </p:txBody>
      </p:sp>
    </p:spTree>
    <p:extLst>
      <p:ext uri="{BB962C8B-B14F-4D97-AF65-F5344CB8AC3E}">
        <p14:creationId xmlns:p14="http://schemas.microsoft.com/office/powerpoint/2010/main" val="1986986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66AB-B9FE-C937-9C8A-297FE7D9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in the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802C2-BC7C-F85D-04AC-0D85D9C66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798" y="2032704"/>
            <a:ext cx="4515999" cy="259388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6C115-CDB7-0C1B-58D2-D2F19DD59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58" y="2032704"/>
            <a:ext cx="4841742" cy="2689502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7489D-A235-EFB9-5C69-F0FD47D48382}"/>
              </a:ext>
            </a:extLst>
          </p:cNvPr>
          <p:cNvSpPr txBox="1"/>
          <p:nvPr/>
        </p:nvSpPr>
        <p:spPr>
          <a:xfrm>
            <a:off x="1254258" y="5424486"/>
            <a:ext cx="78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card supports high CPS, large numbers of concurrent flows (and PPS)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30695-7BF2-2CD5-5F51-6982CE370170}"/>
              </a:ext>
            </a:extLst>
          </p:cNvPr>
          <p:cNvSpPr txBox="1"/>
          <p:nvPr/>
        </p:nvSpPr>
        <p:spPr>
          <a:xfrm>
            <a:off x="1254258" y="5793818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Reducing power appears possible</a:t>
            </a:r>
          </a:p>
        </p:txBody>
      </p:sp>
    </p:spTree>
    <p:extLst>
      <p:ext uri="{BB962C8B-B14F-4D97-AF65-F5344CB8AC3E}">
        <p14:creationId xmlns:p14="http://schemas.microsoft.com/office/powerpoint/2010/main" val="1680452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73926-D6D2-CBC6-7B3F-51716FBF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08" y="3690935"/>
            <a:ext cx="8557482" cy="21557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E06052-491D-E5E3-CA3A-5DEB813D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71" y="373208"/>
            <a:ext cx="10515600" cy="1325563"/>
          </a:xfrm>
        </p:spPr>
        <p:txBody>
          <a:bodyPr/>
          <a:lstStyle/>
          <a:p>
            <a:r>
              <a:rPr lang="en-US" dirty="0"/>
              <a:t>Performance under faults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FB2B3-6DEC-8A1C-C255-6C45DB067AD2}"/>
              </a:ext>
            </a:extLst>
          </p:cNvPr>
          <p:cNvSpPr/>
          <p:nvPr/>
        </p:nvSpPr>
        <p:spPr>
          <a:xfrm>
            <a:off x="5091696" y="1878434"/>
            <a:ext cx="1267302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ToR1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D4D89-7454-62C1-0487-31618DD0E71B}"/>
              </a:ext>
            </a:extLst>
          </p:cNvPr>
          <p:cNvSpPr/>
          <p:nvPr/>
        </p:nvSpPr>
        <p:spPr>
          <a:xfrm>
            <a:off x="6766937" y="1878434"/>
            <a:ext cx="1223085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ToR2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32842-3304-7427-1A2C-FCE6084477E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358998" y="2108643"/>
            <a:ext cx="407939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A5F01A-7570-E841-C03A-44DEB5534285}"/>
              </a:ext>
            </a:extLst>
          </p:cNvPr>
          <p:cNvSpPr txBox="1"/>
          <p:nvPr/>
        </p:nvSpPr>
        <p:spPr>
          <a:xfrm>
            <a:off x="4229865" y="1818332"/>
            <a:ext cx="763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Client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3A99C-20E3-BD5B-30D7-AE14E9CE5FFE}"/>
              </a:ext>
            </a:extLst>
          </p:cNvPr>
          <p:cNvSpPr txBox="1"/>
          <p:nvPr/>
        </p:nvSpPr>
        <p:spPr>
          <a:xfrm>
            <a:off x="8239428" y="1818332"/>
            <a:ext cx="76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Server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E487D2-BFD2-85FC-5625-5D76BC6F8C0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68650" y="2108642"/>
            <a:ext cx="323046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704DD3-9AE6-F09A-E033-80CB9BBEE97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990022" y="2108642"/>
            <a:ext cx="335560" cy="1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1EF6B-8498-FE7F-8AC4-2FD71AF294E2}"/>
              </a:ext>
            </a:extLst>
          </p:cNvPr>
          <p:cNvSpPr/>
          <p:nvPr/>
        </p:nvSpPr>
        <p:spPr>
          <a:xfrm>
            <a:off x="5274951" y="2569060"/>
            <a:ext cx="906017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36447-7959-3C51-DDE9-C325ABE852F2}"/>
              </a:ext>
            </a:extLst>
          </p:cNvPr>
          <p:cNvSpPr/>
          <p:nvPr/>
        </p:nvSpPr>
        <p:spPr>
          <a:xfrm>
            <a:off x="6766937" y="2569061"/>
            <a:ext cx="957330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F35552-36F0-DBD2-A984-CE85C660A158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5725347" y="2338851"/>
            <a:ext cx="2613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383A71-CA71-12A1-A180-BB99A9C777F1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>
            <a:off x="5725347" y="2338851"/>
            <a:ext cx="1520255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1A8D04-BB5A-E350-409E-9A838A10048F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flipH="1">
            <a:off x="5727960" y="2338851"/>
            <a:ext cx="1650520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9F15D8-887F-3BD2-D6D7-D383304947F5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245602" y="2338851"/>
            <a:ext cx="132878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50685E9D-DC39-39E3-48C4-BC910ABD2C27}"/>
              </a:ext>
            </a:extLst>
          </p:cNvPr>
          <p:cNvSpPr/>
          <p:nvPr/>
        </p:nvSpPr>
        <p:spPr>
          <a:xfrm>
            <a:off x="6180968" y="2971214"/>
            <a:ext cx="631015" cy="3580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4A465-B5CB-6993-7E4F-3DDF0E1BAB2F}"/>
              </a:ext>
            </a:extLst>
          </p:cNvPr>
          <p:cNvSpPr/>
          <p:nvPr/>
        </p:nvSpPr>
        <p:spPr>
          <a:xfrm>
            <a:off x="4319752" y="3638681"/>
            <a:ext cx="6016338" cy="73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3E25B9-89C0-A8B1-9E7E-E1C4BABE4DD7}"/>
              </a:ext>
            </a:extLst>
          </p:cNvPr>
          <p:cNvSpPr/>
          <p:nvPr/>
        </p:nvSpPr>
        <p:spPr>
          <a:xfrm>
            <a:off x="4319752" y="4331014"/>
            <a:ext cx="6016338" cy="1634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4D95F-E6AF-56C7-6E0F-112CECADAFCB}"/>
              </a:ext>
            </a:extLst>
          </p:cNvPr>
          <p:cNvSpPr txBox="1"/>
          <p:nvPr/>
        </p:nvSpPr>
        <p:spPr>
          <a:xfrm>
            <a:off x="5848701" y="336210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(a)</a:t>
            </a:r>
          </a:p>
        </p:txBody>
      </p:sp>
    </p:spTree>
    <p:extLst>
      <p:ext uri="{BB962C8B-B14F-4D97-AF65-F5344CB8AC3E}">
        <p14:creationId xmlns:p14="http://schemas.microsoft.com/office/powerpoint/2010/main" val="379129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73926-D6D2-CBC6-7B3F-51716FBF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08" y="3690935"/>
            <a:ext cx="8557482" cy="21557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E06052-491D-E5E3-CA3A-5DEB813D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71" y="373208"/>
            <a:ext cx="10515600" cy="1325563"/>
          </a:xfrm>
        </p:spPr>
        <p:txBody>
          <a:bodyPr/>
          <a:lstStyle/>
          <a:p>
            <a:r>
              <a:rPr lang="en-US" dirty="0"/>
              <a:t>Performance under faults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FB2B3-6DEC-8A1C-C255-6C45DB067AD2}"/>
              </a:ext>
            </a:extLst>
          </p:cNvPr>
          <p:cNvSpPr/>
          <p:nvPr/>
        </p:nvSpPr>
        <p:spPr>
          <a:xfrm>
            <a:off x="5091696" y="1878434"/>
            <a:ext cx="1267302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ToR1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D4D89-7454-62C1-0487-31618DD0E71B}"/>
              </a:ext>
            </a:extLst>
          </p:cNvPr>
          <p:cNvSpPr/>
          <p:nvPr/>
        </p:nvSpPr>
        <p:spPr>
          <a:xfrm>
            <a:off x="6766937" y="1878434"/>
            <a:ext cx="1223085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ToR2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32842-3304-7427-1A2C-FCE6084477E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358998" y="2108643"/>
            <a:ext cx="407939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A5F01A-7570-E841-C03A-44DEB5534285}"/>
              </a:ext>
            </a:extLst>
          </p:cNvPr>
          <p:cNvSpPr txBox="1"/>
          <p:nvPr/>
        </p:nvSpPr>
        <p:spPr>
          <a:xfrm>
            <a:off x="4229865" y="1818332"/>
            <a:ext cx="763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Client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3A99C-20E3-BD5B-30D7-AE14E9CE5FFE}"/>
              </a:ext>
            </a:extLst>
          </p:cNvPr>
          <p:cNvSpPr txBox="1"/>
          <p:nvPr/>
        </p:nvSpPr>
        <p:spPr>
          <a:xfrm>
            <a:off x="8239428" y="1818332"/>
            <a:ext cx="76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Server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E487D2-BFD2-85FC-5625-5D76BC6F8C0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68650" y="2108642"/>
            <a:ext cx="323046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704DD3-9AE6-F09A-E033-80CB9BBEE97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990022" y="2108642"/>
            <a:ext cx="335560" cy="1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1EF6B-8498-FE7F-8AC4-2FD71AF294E2}"/>
              </a:ext>
            </a:extLst>
          </p:cNvPr>
          <p:cNvSpPr/>
          <p:nvPr/>
        </p:nvSpPr>
        <p:spPr>
          <a:xfrm>
            <a:off x="5274951" y="2569060"/>
            <a:ext cx="906017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36447-7959-3C51-DDE9-C325ABE852F2}"/>
              </a:ext>
            </a:extLst>
          </p:cNvPr>
          <p:cNvSpPr/>
          <p:nvPr/>
        </p:nvSpPr>
        <p:spPr>
          <a:xfrm>
            <a:off x="6766937" y="2569061"/>
            <a:ext cx="957330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1A8D04-BB5A-E350-409E-9A838A10048F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flipH="1">
            <a:off x="5727960" y="2338851"/>
            <a:ext cx="1650520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9F15D8-887F-3BD2-D6D7-D383304947F5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245602" y="2338851"/>
            <a:ext cx="132878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4A465-B5CB-6993-7E4F-3DDF0E1BAB2F}"/>
              </a:ext>
            </a:extLst>
          </p:cNvPr>
          <p:cNvSpPr/>
          <p:nvPr/>
        </p:nvSpPr>
        <p:spPr>
          <a:xfrm>
            <a:off x="4319752" y="3638681"/>
            <a:ext cx="6016338" cy="73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3E25B9-89C0-A8B1-9E7E-E1C4BABE4DD7}"/>
              </a:ext>
            </a:extLst>
          </p:cNvPr>
          <p:cNvSpPr/>
          <p:nvPr/>
        </p:nvSpPr>
        <p:spPr>
          <a:xfrm>
            <a:off x="4319752" y="4331014"/>
            <a:ext cx="6016338" cy="1634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62F530-66C5-9D1D-8EDF-D9821421E7A7}"/>
              </a:ext>
            </a:extLst>
          </p:cNvPr>
          <p:cNvSpPr txBox="1"/>
          <p:nvPr/>
        </p:nvSpPr>
        <p:spPr>
          <a:xfrm>
            <a:off x="5761771" y="2937601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(b)</a:t>
            </a:r>
          </a:p>
        </p:txBody>
      </p:sp>
    </p:spTree>
    <p:extLst>
      <p:ext uri="{BB962C8B-B14F-4D97-AF65-F5344CB8AC3E}">
        <p14:creationId xmlns:p14="http://schemas.microsoft.com/office/powerpoint/2010/main" val="143712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73926-D6D2-CBC6-7B3F-51716FBF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08" y="3690935"/>
            <a:ext cx="8557482" cy="21557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E06052-491D-E5E3-CA3A-5DEB813D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71" y="373208"/>
            <a:ext cx="10515600" cy="1325563"/>
          </a:xfrm>
        </p:spPr>
        <p:txBody>
          <a:bodyPr/>
          <a:lstStyle/>
          <a:p>
            <a:r>
              <a:rPr lang="en-US" dirty="0"/>
              <a:t>Performance under faults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FB2B3-6DEC-8A1C-C255-6C45DB067AD2}"/>
              </a:ext>
            </a:extLst>
          </p:cNvPr>
          <p:cNvSpPr/>
          <p:nvPr/>
        </p:nvSpPr>
        <p:spPr>
          <a:xfrm>
            <a:off x="5091696" y="1878434"/>
            <a:ext cx="1267302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ToR1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D4D89-7454-62C1-0487-31618DD0E71B}"/>
              </a:ext>
            </a:extLst>
          </p:cNvPr>
          <p:cNvSpPr/>
          <p:nvPr/>
        </p:nvSpPr>
        <p:spPr>
          <a:xfrm>
            <a:off x="6766937" y="1878434"/>
            <a:ext cx="1223085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ToR2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32842-3304-7427-1A2C-FCE6084477E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358998" y="2108643"/>
            <a:ext cx="407939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A5F01A-7570-E841-C03A-44DEB5534285}"/>
              </a:ext>
            </a:extLst>
          </p:cNvPr>
          <p:cNvSpPr txBox="1"/>
          <p:nvPr/>
        </p:nvSpPr>
        <p:spPr>
          <a:xfrm>
            <a:off x="4229865" y="1818332"/>
            <a:ext cx="763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Client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3A99C-20E3-BD5B-30D7-AE14E9CE5FFE}"/>
              </a:ext>
            </a:extLst>
          </p:cNvPr>
          <p:cNvSpPr txBox="1"/>
          <p:nvPr/>
        </p:nvSpPr>
        <p:spPr>
          <a:xfrm>
            <a:off x="8239428" y="1818332"/>
            <a:ext cx="76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Server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E487D2-BFD2-85FC-5625-5D76BC6F8C0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68650" y="2108642"/>
            <a:ext cx="323046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704DD3-9AE6-F09A-E033-80CB9BBEE97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990022" y="2108642"/>
            <a:ext cx="335560" cy="1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1EF6B-8498-FE7F-8AC4-2FD71AF294E2}"/>
              </a:ext>
            </a:extLst>
          </p:cNvPr>
          <p:cNvSpPr/>
          <p:nvPr/>
        </p:nvSpPr>
        <p:spPr>
          <a:xfrm>
            <a:off x="5274951" y="2569060"/>
            <a:ext cx="906017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36447-7959-3C51-DDE9-C325ABE852F2}"/>
              </a:ext>
            </a:extLst>
          </p:cNvPr>
          <p:cNvSpPr/>
          <p:nvPr/>
        </p:nvSpPr>
        <p:spPr>
          <a:xfrm>
            <a:off x="6766937" y="2569061"/>
            <a:ext cx="957330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383A71-CA71-12A1-A180-BB99A9C777F1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>
            <a:off x="5725347" y="2338851"/>
            <a:ext cx="1520255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9F15D8-887F-3BD2-D6D7-D383304947F5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245602" y="2338851"/>
            <a:ext cx="132878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4A465-B5CB-6993-7E4F-3DDF0E1BAB2F}"/>
              </a:ext>
            </a:extLst>
          </p:cNvPr>
          <p:cNvSpPr/>
          <p:nvPr/>
        </p:nvSpPr>
        <p:spPr>
          <a:xfrm>
            <a:off x="4319752" y="3638681"/>
            <a:ext cx="6016338" cy="73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3E25B9-89C0-A8B1-9E7E-E1C4BABE4DD7}"/>
              </a:ext>
            </a:extLst>
          </p:cNvPr>
          <p:cNvSpPr/>
          <p:nvPr/>
        </p:nvSpPr>
        <p:spPr>
          <a:xfrm>
            <a:off x="4319752" y="4331014"/>
            <a:ext cx="6016338" cy="1634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B5BEC-158A-8B5F-5CAC-D362198CC32B}"/>
              </a:ext>
            </a:extLst>
          </p:cNvPr>
          <p:cNvSpPr txBox="1"/>
          <p:nvPr/>
        </p:nvSpPr>
        <p:spPr>
          <a:xfrm>
            <a:off x="5761771" y="293760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(c)</a:t>
            </a:r>
          </a:p>
        </p:txBody>
      </p:sp>
    </p:spTree>
    <p:extLst>
      <p:ext uri="{BB962C8B-B14F-4D97-AF65-F5344CB8AC3E}">
        <p14:creationId xmlns:p14="http://schemas.microsoft.com/office/powerpoint/2010/main" val="1142061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73926-D6D2-CBC6-7B3F-51716FBF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08" y="3690935"/>
            <a:ext cx="8557482" cy="21557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E06052-491D-E5E3-CA3A-5DEB813D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71" y="373208"/>
            <a:ext cx="10515600" cy="1325563"/>
          </a:xfrm>
        </p:spPr>
        <p:txBody>
          <a:bodyPr/>
          <a:lstStyle/>
          <a:p>
            <a:r>
              <a:rPr lang="en-US" dirty="0"/>
              <a:t>Performance under faults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FB2B3-6DEC-8A1C-C255-6C45DB067AD2}"/>
              </a:ext>
            </a:extLst>
          </p:cNvPr>
          <p:cNvSpPr/>
          <p:nvPr/>
        </p:nvSpPr>
        <p:spPr>
          <a:xfrm>
            <a:off x="5091696" y="1878434"/>
            <a:ext cx="1267302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ToR1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D4D89-7454-62C1-0487-31618DD0E71B}"/>
              </a:ext>
            </a:extLst>
          </p:cNvPr>
          <p:cNvSpPr/>
          <p:nvPr/>
        </p:nvSpPr>
        <p:spPr>
          <a:xfrm>
            <a:off x="6766937" y="1878434"/>
            <a:ext cx="1223085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ToR2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32842-3304-7427-1A2C-FCE6084477E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358998" y="2108643"/>
            <a:ext cx="407939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A5F01A-7570-E841-C03A-44DEB5534285}"/>
              </a:ext>
            </a:extLst>
          </p:cNvPr>
          <p:cNvSpPr txBox="1"/>
          <p:nvPr/>
        </p:nvSpPr>
        <p:spPr>
          <a:xfrm>
            <a:off x="4229865" y="1818332"/>
            <a:ext cx="763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Client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3A99C-20E3-BD5B-30D7-AE14E9CE5FFE}"/>
              </a:ext>
            </a:extLst>
          </p:cNvPr>
          <p:cNvSpPr txBox="1"/>
          <p:nvPr/>
        </p:nvSpPr>
        <p:spPr>
          <a:xfrm>
            <a:off x="8239428" y="1818332"/>
            <a:ext cx="76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Server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E487D2-BFD2-85FC-5625-5D76BC6F8C0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68650" y="2108642"/>
            <a:ext cx="323046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704DD3-9AE6-F09A-E033-80CB9BBEE97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990022" y="2108642"/>
            <a:ext cx="335560" cy="1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1EF6B-8498-FE7F-8AC4-2FD71AF294E2}"/>
              </a:ext>
            </a:extLst>
          </p:cNvPr>
          <p:cNvSpPr/>
          <p:nvPr/>
        </p:nvSpPr>
        <p:spPr>
          <a:xfrm>
            <a:off x="5274951" y="2569060"/>
            <a:ext cx="906017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36447-7959-3C51-DDE9-C325ABE852F2}"/>
              </a:ext>
            </a:extLst>
          </p:cNvPr>
          <p:cNvSpPr/>
          <p:nvPr/>
        </p:nvSpPr>
        <p:spPr>
          <a:xfrm>
            <a:off x="6766937" y="2569061"/>
            <a:ext cx="957330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F35552-36F0-DBD2-A984-CE85C660A158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5725347" y="2338851"/>
            <a:ext cx="2613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383A71-CA71-12A1-A180-BB99A9C777F1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>
            <a:off x="5725347" y="2338851"/>
            <a:ext cx="1520255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1A8D04-BB5A-E350-409E-9A838A10048F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flipH="1">
            <a:off x="5727960" y="2338851"/>
            <a:ext cx="1650520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9F15D8-887F-3BD2-D6D7-D383304947F5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245602" y="2338851"/>
            <a:ext cx="132878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13E25B9-89C0-A8B1-9E7E-E1C4BABE4DD7}"/>
              </a:ext>
            </a:extLst>
          </p:cNvPr>
          <p:cNvSpPr/>
          <p:nvPr/>
        </p:nvSpPr>
        <p:spPr>
          <a:xfrm>
            <a:off x="4319752" y="4331014"/>
            <a:ext cx="6016338" cy="1634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88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73926-D6D2-CBC6-7B3F-51716FBF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08" y="3690935"/>
            <a:ext cx="8557482" cy="21557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E06052-491D-E5E3-CA3A-5DEB813D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71" y="373208"/>
            <a:ext cx="10515600" cy="1325563"/>
          </a:xfrm>
        </p:spPr>
        <p:txBody>
          <a:bodyPr/>
          <a:lstStyle/>
          <a:p>
            <a:r>
              <a:rPr lang="en-US" dirty="0"/>
              <a:t>Performance under faults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FB2B3-6DEC-8A1C-C255-6C45DB067AD2}"/>
              </a:ext>
            </a:extLst>
          </p:cNvPr>
          <p:cNvSpPr/>
          <p:nvPr/>
        </p:nvSpPr>
        <p:spPr>
          <a:xfrm>
            <a:off x="5091696" y="1878434"/>
            <a:ext cx="1267302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ToR1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D4D89-7454-62C1-0487-31618DD0E71B}"/>
              </a:ext>
            </a:extLst>
          </p:cNvPr>
          <p:cNvSpPr/>
          <p:nvPr/>
        </p:nvSpPr>
        <p:spPr>
          <a:xfrm>
            <a:off x="6766937" y="1878434"/>
            <a:ext cx="1223085" cy="4604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ToR2</a:t>
            </a:r>
          </a:p>
          <a:p>
            <a:pPr algn="ctr"/>
            <a:r>
              <a:rPr lang="en-US" sz="1600">
                <a:latin typeface="Georgia" panose="02040502050405020303" pitchFamily="18" charset="0"/>
              </a:rPr>
              <a:t>(Nexus 3K)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32842-3304-7427-1A2C-FCE6084477E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358998" y="2108643"/>
            <a:ext cx="407939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A5F01A-7570-E841-C03A-44DEB5534285}"/>
              </a:ext>
            </a:extLst>
          </p:cNvPr>
          <p:cNvSpPr txBox="1"/>
          <p:nvPr/>
        </p:nvSpPr>
        <p:spPr>
          <a:xfrm>
            <a:off x="4229865" y="1818332"/>
            <a:ext cx="763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Client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3A99C-20E3-BD5B-30D7-AE14E9CE5FFE}"/>
              </a:ext>
            </a:extLst>
          </p:cNvPr>
          <p:cNvSpPr txBox="1"/>
          <p:nvPr/>
        </p:nvSpPr>
        <p:spPr>
          <a:xfrm>
            <a:off x="8239428" y="1818332"/>
            <a:ext cx="76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TCP </a:t>
            </a:r>
          </a:p>
          <a:p>
            <a:r>
              <a:rPr lang="en-US" sz="1600">
                <a:latin typeface="Georgia" panose="02040502050405020303" pitchFamily="18" charset="0"/>
              </a:rPr>
              <a:t>Server</a:t>
            </a:r>
          </a:p>
          <a:p>
            <a:r>
              <a:rPr lang="en-US" sz="1600">
                <a:latin typeface="Georgia" panose="02040502050405020303" pitchFamily="18" charset="0"/>
              </a:rPr>
              <a:t>(</a:t>
            </a:r>
            <a:r>
              <a:rPr lang="en-US" sz="1600" err="1">
                <a:latin typeface="Georgia" panose="02040502050405020303" pitchFamily="18" charset="0"/>
              </a:rPr>
              <a:t>iXIA</a:t>
            </a:r>
            <a:r>
              <a:rPr lang="en-US" sz="1600">
                <a:latin typeface="Georgia" panose="02040502050405020303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E487D2-BFD2-85FC-5625-5D76BC6F8C0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68650" y="2108642"/>
            <a:ext cx="323046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704DD3-9AE6-F09A-E033-80CB9BBEE97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990022" y="2108642"/>
            <a:ext cx="335560" cy="1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1EF6B-8498-FE7F-8AC4-2FD71AF294E2}"/>
              </a:ext>
            </a:extLst>
          </p:cNvPr>
          <p:cNvSpPr/>
          <p:nvPr/>
        </p:nvSpPr>
        <p:spPr>
          <a:xfrm>
            <a:off x="5274951" y="2569060"/>
            <a:ext cx="906017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36447-7959-3C51-DDE9-C325ABE852F2}"/>
              </a:ext>
            </a:extLst>
          </p:cNvPr>
          <p:cNvSpPr/>
          <p:nvPr/>
        </p:nvSpPr>
        <p:spPr>
          <a:xfrm>
            <a:off x="6766937" y="2569061"/>
            <a:ext cx="957330" cy="334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eorgia" panose="02040502050405020303" pitchFamily="18" charset="0"/>
              </a:rPr>
              <a:t>Card2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F35552-36F0-DBD2-A984-CE85C660A158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5725347" y="2338851"/>
            <a:ext cx="2613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383A71-CA71-12A1-A180-BB99A9C777F1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>
            <a:off x="5725347" y="2338851"/>
            <a:ext cx="1520255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1A8D04-BB5A-E350-409E-9A838A10048F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flipH="1">
            <a:off x="5727960" y="2338851"/>
            <a:ext cx="1650520" cy="2302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9F15D8-887F-3BD2-D6D7-D383304947F5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245602" y="2338851"/>
            <a:ext cx="132878" cy="2302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600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53F9-B750-4374-92CD-F8E5EFB7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/>
          <a:lstStyle/>
          <a:p>
            <a:r>
              <a:rPr lang="en-US" dirty="0"/>
              <a:t>Sirius disaggregates Stateful NF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1965-06D7-FBC3-E9B4-CE7A3192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710" y="1825625"/>
            <a:ext cx="10689020" cy="3887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Stateful</a:t>
            </a:r>
            <a:r>
              <a:rPr lang="en-US" sz="2400" dirty="0"/>
              <a:t> NF processing is </a:t>
            </a:r>
            <a:r>
              <a:rPr lang="en-US" sz="2400" dirty="0">
                <a:solidFill>
                  <a:srgbClr val="C00000"/>
                </a:solidFill>
              </a:rPr>
              <a:t>resource-intensive</a:t>
            </a:r>
            <a:r>
              <a:rPr lang="en-US" sz="2400" dirty="0"/>
              <a:t> and a key bottleneck</a:t>
            </a:r>
          </a:p>
          <a:p>
            <a:pPr marL="0" indent="0">
              <a:buNone/>
            </a:pPr>
            <a:r>
              <a:rPr lang="en-US" sz="2400" dirty="0"/>
              <a:t>Disaggregating stateful NF processing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chemeClr val="accent1"/>
                </a:solidFill>
              </a:rPr>
              <a:t>saves $</a:t>
            </a:r>
            <a:r>
              <a:rPr lang="en-US" sz="2400" dirty="0"/>
              <a:t>, offers </a:t>
            </a:r>
            <a:r>
              <a:rPr lang="en-US" sz="2400" dirty="0">
                <a:solidFill>
                  <a:schemeClr val="accent1"/>
                </a:solidFill>
              </a:rPr>
              <a:t>higher perf</a:t>
            </a:r>
            <a:r>
              <a:rPr lang="en-US" sz="2400" dirty="0"/>
              <a:t>, allows </a:t>
            </a:r>
            <a:r>
              <a:rPr lang="en-US" sz="2400" dirty="0">
                <a:solidFill>
                  <a:schemeClr val="accent1"/>
                </a:solidFill>
              </a:rPr>
              <a:t>laissez-faire deployment</a:t>
            </a:r>
          </a:p>
        </p:txBody>
      </p:sp>
    </p:spTree>
    <p:extLst>
      <p:ext uri="{BB962C8B-B14F-4D97-AF65-F5344CB8AC3E}">
        <p14:creationId xmlns:p14="http://schemas.microsoft.com/office/powerpoint/2010/main" val="212299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9099-50FA-D7C9-4C70-91769B0A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46" y="346526"/>
            <a:ext cx="5606454" cy="1603360"/>
          </a:xfrm>
        </p:spPr>
        <p:txBody>
          <a:bodyPr>
            <a:normAutofit fontScale="90000"/>
          </a:bodyPr>
          <a:lstStyle/>
          <a:p>
            <a:r>
              <a:rPr lang="en-US" dirty="0"/>
              <a:t>All Cloud Providers implement stateful NFs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90010B-6CC0-67B4-1206-49D2941BC034}"/>
              </a:ext>
            </a:extLst>
          </p:cNvPr>
          <p:cNvGrpSpPr/>
          <p:nvPr/>
        </p:nvGrpSpPr>
        <p:grpSpPr>
          <a:xfrm>
            <a:off x="9033812" y="2116971"/>
            <a:ext cx="436388" cy="990600"/>
            <a:chOff x="1228344" y="1600200"/>
            <a:chExt cx="436388" cy="990600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6EB26DD7-C1D1-3BFA-407F-84118E008C87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2752789A-3F1D-90E4-5449-5815C2B866E6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D17CE0-C880-7B38-C7F1-4B31FBC27B4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B88B09-1CCF-FD84-BEDD-87A89CA45C83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D0A78A-47D6-0C31-7704-0EEDF0FD440B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103874-3892-6276-07D8-591A26A58FB2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FE211D-5CC4-418E-0165-4BD15F9F72C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219740" y="1635397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0B486E-9FA8-831F-A06F-8764BE0601B6}"/>
              </a:ext>
            </a:extLst>
          </p:cNvPr>
          <p:cNvGrpSpPr/>
          <p:nvPr/>
        </p:nvGrpSpPr>
        <p:grpSpPr>
          <a:xfrm>
            <a:off x="9867645" y="2116971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EA2E8A1-3C31-246B-D914-E46230DCD275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E2A10A41-80D5-CAF3-9BD6-076241528768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83F322-20BA-9390-6508-1291A3DB5D01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A2C951-12D0-A644-F87E-7E14DFA740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DA4E93-35C9-C5AA-47D9-0BD74E94AAE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AFBBC3-81A1-0BF0-4753-84A0E714298A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78F5B8-946F-E23E-0A67-CA9CB5079BC8}"/>
              </a:ext>
            </a:extLst>
          </p:cNvPr>
          <p:cNvGrpSpPr/>
          <p:nvPr/>
        </p:nvGrpSpPr>
        <p:grpSpPr>
          <a:xfrm>
            <a:off x="10599903" y="2116971"/>
            <a:ext cx="436388" cy="990600"/>
            <a:chOff x="1228344" y="1600200"/>
            <a:chExt cx="436388" cy="990600"/>
          </a:xfrm>
        </p:grpSpPr>
        <p:sp>
          <p:nvSpPr>
            <p:cNvPr id="19" name="Rounded Rectangle 25">
              <a:extLst>
                <a:ext uri="{FF2B5EF4-FFF2-40B4-BE49-F238E27FC236}">
                  <a16:creationId xmlns:a16="http://schemas.microsoft.com/office/drawing/2014/main" id="{5B748657-07D1-946F-42E6-FC92E09FB49F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0" name="Rounded Rectangle 26">
              <a:extLst>
                <a:ext uri="{FF2B5EF4-FFF2-40B4-BE49-F238E27FC236}">
                  <a16:creationId xmlns:a16="http://schemas.microsoft.com/office/drawing/2014/main" id="{5D124DD1-A3C5-EC52-6FEB-2743B9B9E71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41B55-3ABC-A279-4659-EB76E936420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21A9F2-00D9-3219-C323-398807DDC189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7D46D5-5E2C-3B5D-E1C3-20FAF21ABE23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6B8FD3-6753-EC41-6A17-339FF3B9AEC3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9DEB97-260F-5483-DB94-F47602116830}"/>
              </a:ext>
            </a:extLst>
          </p:cNvPr>
          <p:cNvCxnSpPr>
            <a:cxnSpLocks/>
            <a:stCxn id="13" idx="0"/>
            <a:endCxn id="27" idx="2"/>
          </p:cNvCxnSpPr>
          <p:nvPr/>
        </p:nvCxnSpPr>
        <p:spPr>
          <a:xfrm flipH="1" flipV="1">
            <a:off x="9924245" y="1669263"/>
            <a:ext cx="129328" cy="447708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DF6A6B-7F39-6947-B31D-4B26F512EEF0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523703" y="1635397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81">
            <a:extLst>
              <a:ext uri="{FF2B5EF4-FFF2-40B4-BE49-F238E27FC236}">
                <a16:creationId xmlns:a16="http://schemas.microsoft.com/office/drawing/2014/main" id="{E86B28D5-9B6E-01CF-EDAB-F4D0B0D1AEDC}"/>
              </a:ext>
            </a:extLst>
          </p:cNvPr>
          <p:cNvSpPr/>
          <p:nvPr/>
        </p:nvSpPr>
        <p:spPr>
          <a:xfrm>
            <a:off x="9055774" y="1086635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050F2-E1DB-63C6-BAF6-7AB10E3D4709}"/>
              </a:ext>
            </a:extLst>
          </p:cNvPr>
          <p:cNvSpPr txBox="1"/>
          <p:nvPr/>
        </p:nvSpPr>
        <p:spPr>
          <a:xfrm>
            <a:off x="9449520" y="2420043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754E27-BF0A-E6FC-7A4A-92310C74E217}"/>
              </a:ext>
            </a:extLst>
          </p:cNvPr>
          <p:cNvSpPr txBox="1"/>
          <p:nvPr/>
        </p:nvSpPr>
        <p:spPr>
          <a:xfrm>
            <a:off x="10177941" y="2412890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63CF5454-0938-AB20-6770-CCDBACE7F0C4}"/>
              </a:ext>
            </a:extLst>
          </p:cNvPr>
          <p:cNvSpPr/>
          <p:nvPr/>
        </p:nvSpPr>
        <p:spPr>
          <a:xfrm>
            <a:off x="6521503" y="1965817"/>
            <a:ext cx="2366694" cy="777070"/>
          </a:xfrm>
          <a:prstGeom prst="wedgeRectCallout">
            <a:avLst>
              <a:gd name="adj1" fmla="val 62083"/>
              <a:gd name="adj2" fmla="val 10141"/>
            </a:avLst>
          </a:prstGeom>
          <a:solidFill>
            <a:schemeClr val="bg1">
              <a:lumMod val="95000"/>
            </a:schemeClr>
          </a:solidFill>
          <a:ln w="254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89ED03-2EA0-8F3E-C663-0E020F5FCC44}"/>
              </a:ext>
            </a:extLst>
          </p:cNvPr>
          <p:cNvSpPr/>
          <p:nvPr/>
        </p:nvSpPr>
        <p:spPr>
          <a:xfrm>
            <a:off x="7690550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EAE37D-96EC-F762-0695-24FC141905D6}"/>
              </a:ext>
            </a:extLst>
          </p:cNvPr>
          <p:cNvSpPr/>
          <p:nvPr/>
        </p:nvSpPr>
        <p:spPr>
          <a:xfrm>
            <a:off x="8353588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B08275-67BF-A47A-E6FE-611751C05223}"/>
              </a:ext>
            </a:extLst>
          </p:cNvPr>
          <p:cNvSpPr/>
          <p:nvPr/>
        </p:nvSpPr>
        <p:spPr>
          <a:xfrm>
            <a:off x="6576593" y="1999606"/>
            <a:ext cx="1005840" cy="301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510ED0-2AE3-FB2B-A229-42909CE0CC6F}"/>
              </a:ext>
            </a:extLst>
          </p:cNvPr>
          <p:cNvSpPr/>
          <p:nvPr/>
        </p:nvSpPr>
        <p:spPr>
          <a:xfrm>
            <a:off x="6576593" y="2364639"/>
            <a:ext cx="139728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C38E-1353-CFBC-ADC2-6500C3E8F905}"/>
              </a:ext>
            </a:extLst>
          </p:cNvPr>
          <p:cNvSpPr/>
          <p:nvPr/>
        </p:nvSpPr>
        <p:spPr>
          <a:xfrm>
            <a:off x="8038410" y="2365544"/>
            <a:ext cx="77825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F20FC-D4FC-E144-2CBD-80FD94BC9121}"/>
              </a:ext>
            </a:extLst>
          </p:cNvPr>
          <p:cNvSpPr txBox="1"/>
          <p:nvPr/>
        </p:nvSpPr>
        <p:spPr>
          <a:xfrm>
            <a:off x="8071158" y="193852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012C44-7E3D-48CD-8B81-1C72916F422B}"/>
              </a:ext>
            </a:extLst>
          </p:cNvPr>
          <p:cNvSpPr txBox="1"/>
          <p:nvPr/>
        </p:nvSpPr>
        <p:spPr>
          <a:xfrm>
            <a:off x="1019695" y="2050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21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53F9-B750-4374-92CD-F8E5EFB7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/>
          <a:lstStyle/>
          <a:p>
            <a:r>
              <a:rPr lang="en-US" dirty="0"/>
              <a:t>Sirius disaggregates Stateful NF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1965-06D7-FBC3-E9B4-CE7A3192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710" y="1825625"/>
            <a:ext cx="10689020" cy="3887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Stateful</a:t>
            </a:r>
            <a:r>
              <a:rPr lang="en-US" sz="2400" dirty="0"/>
              <a:t> NF processing is </a:t>
            </a:r>
            <a:r>
              <a:rPr lang="en-US" sz="2400" dirty="0">
                <a:solidFill>
                  <a:srgbClr val="C00000"/>
                </a:solidFill>
              </a:rPr>
              <a:t>resource-intensive</a:t>
            </a:r>
            <a:r>
              <a:rPr lang="en-US" sz="2400" dirty="0"/>
              <a:t> and a key bottleneck</a:t>
            </a:r>
          </a:p>
          <a:p>
            <a:pPr marL="0" indent="0">
              <a:buNone/>
            </a:pPr>
            <a:r>
              <a:rPr lang="en-US" sz="2400" dirty="0"/>
              <a:t>Disaggregating stateful NF processing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chemeClr val="accent1"/>
                </a:solidFill>
              </a:rPr>
              <a:t>saves $</a:t>
            </a:r>
            <a:r>
              <a:rPr lang="en-US" sz="2400" dirty="0"/>
              <a:t>, offers </a:t>
            </a:r>
            <a:r>
              <a:rPr lang="en-US" sz="2400" dirty="0">
                <a:solidFill>
                  <a:schemeClr val="accent1"/>
                </a:solidFill>
              </a:rPr>
              <a:t>higher perf</a:t>
            </a:r>
            <a:r>
              <a:rPr lang="en-US" sz="2400" dirty="0"/>
              <a:t>, allows </a:t>
            </a:r>
            <a:r>
              <a:rPr lang="en-US" sz="2400" dirty="0">
                <a:solidFill>
                  <a:schemeClr val="accent1"/>
                </a:solidFill>
              </a:rPr>
              <a:t>laissez-faire deployment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Novel techniques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Splitting functions </a:t>
            </a:r>
            <a:r>
              <a:rPr lang="en-US" sz="2000" dirty="0"/>
              <a:t>between ARMs, packet-MPUs and MPUs that access DRAM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In-line state replication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Efficient failover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5675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53F9-B750-4374-92CD-F8E5EFB7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/>
          <a:lstStyle/>
          <a:p>
            <a:r>
              <a:rPr lang="en-US" dirty="0"/>
              <a:t>Sirius disaggregates Stateful NF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1965-06D7-FBC3-E9B4-CE7A3192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710" y="1825625"/>
            <a:ext cx="10689020" cy="3887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Stateful</a:t>
            </a:r>
            <a:r>
              <a:rPr lang="en-US" sz="2400" dirty="0"/>
              <a:t> NF processing is </a:t>
            </a:r>
            <a:r>
              <a:rPr lang="en-US" sz="2400" dirty="0">
                <a:solidFill>
                  <a:srgbClr val="C00000"/>
                </a:solidFill>
              </a:rPr>
              <a:t>resource-intensive</a:t>
            </a:r>
            <a:r>
              <a:rPr lang="en-US" sz="2400" dirty="0"/>
              <a:t> and a key bottleneck</a:t>
            </a:r>
          </a:p>
          <a:p>
            <a:pPr marL="0" indent="0">
              <a:buNone/>
            </a:pPr>
            <a:r>
              <a:rPr lang="en-US" sz="2400" dirty="0"/>
              <a:t>Disaggregating stateful NF processing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chemeClr val="accent1"/>
                </a:solidFill>
              </a:rPr>
              <a:t>saves $</a:t>
            </a:r>
            <a:r>
              <a:rPr lang="en-US" sz="2400" dirty="0"/>
              <a:t>, offers </a:t>
            </a:r>
            <a:r>
              <a:rPr lang="en-US" sz="2400" dirty="0">
                <a:solidFill>
                  <a:schemeClr val="accent1"/>
                </a:solidFill>
              </a:rPr>
              <a:t>higher perf</a:t>
            </a:r>
            <a:r>
              <a:rPr lang="en-US" sz="2400" dirty="0"/>
              <a:t>, allows </a:t>
            </a:r>
            <a:r>
              <a:rPr lang="en-US" sz="2400" dirty="0">
                <a:solidFill>
                  <a:schemeClr val="accent1"/>
                </a:solidFill>
              </a:rPr>
              <a:t>laissez-faire deployment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Novel techniques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Splitting functions </a:t>
            </a:r>
            <a:r>
              <a:rPr lang="en-US" sz="2000" dirty="0"/>
              <a:t>between ARMs, packet-MPUs and MPUs that access DRAM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In-line state replication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Efficient failover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State-of-the-art</a:t>
            </a:r>
            <a:r>
              <a:rPr lang="en-US" sz="2400" dirty="0"/>
              <a:t> performance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available</a:t>
            </a:r>
            <a:r>
              <a:rPr lang="en-US" sz="2400" dirty="0"/>
              <a:t> at Azure in </a:t>
            </a:r>
            <a:r>
              <a:rPr lang="en-US" sz="2400" dirty="0">
                <a:hlinkClick r:id="rId3"/>
              </a:rPr>
              <a:t>preview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32D84-8682-82A6-71D5-C3E622E29825}"/>
              </a:ext>
            </a:extLst>
          </p:cNvPr>
          <p:cNvSpPr txBox="1"/>
          <p:nvPr/>
        </p:nvSpPr>
        <p:spPr>
          <a:xfrm>
            <a:off x="4313445" y="6363630"/>
            <a:ext cx="3157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hlinkClick r:id="rId4"/>
              </a:rPr>
              <a:t>sirius-aznet@microsoft.com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0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9099-50FA-D7C9-4C70-91769B0A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46" y="346526"/>
            <a:ext cx="5606454" cy="1603360"/>
          </a:xfrm>
        </p:spPr>
        <p:txBody>
          <a:bodyPr>
            <a:normAutofit fontScale="90000"/>
          </a:bodyPr>
          <a:lstStyle/>
          <a:p>
            <a:r>
              <a:rPr lang="en-US" dirty="0"/>
              <a:t>All Cloud Providers implement stateful NFs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90010B-6CC0-67B4-1206-49D2941BC034}"/>
              </a:ext>
            </a:extLst>
          </p:cNvPr>
          <p:cNvGrpSpPr/>
          <p:nvPr/>
        </p:nvGrpSpPr>
        <p:grpSpPr>
          <a:xfrm>
            <a:off x="9033812" y="2116971"/>
            <a:ext cx="436388" cy="990600"/>
            <a:chOff x="1228344" y="1600200"/>
            <a:chExt cx="436388" cy="990600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6EB26DD7-C1D1-3BFA-407F-84118E008C87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2752789A-3F1D-90E4-5449-5815C2B866E6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D17CE0-C880-7B38-C7F1-4B31FBC27B4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B88B09-1CCF-FD84-BEDD-87A89CA45C83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D0A78A-47D6-0C31-7704-0EEDF0FD440B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103874-3892-6276-07D8-591A26A58FB2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FE211D-5CC4-418E-0165-4BD15F9F72C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219740" y="1635397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0B486E-9FA8-831F-A06F-8764BE0601B6}"/>
              </a:ext>
            </a:extLst>
          </p:cNvPr>
          <p:cNvGrpSpPr/>
          <p:nvPr/>
        </p:nvGrpSpPr>
        <p:grpSpPr>
          <a:xfrm>
            <a:off x="9867645" y="2116971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EA2E8A1-3C31-246B-D914-E46230DCD275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E2A10A41-80D5-CAF3-9BD6-076241528768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83F322-20BA-9390-6508-1291A3DB5D01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A2C951-12D0-A644-F87E-7E14DFA740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DA4E93-35C9-C5AA-47D9-0BD74E94AAE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AFBBC3-81A1-0BF0-4753-84A0E714298A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78F5B8-946F-E23E-0A67-CA9CB5079BC8}"/>
              </a:ext>
            </a:extLst>
          </p:cNvPr>
          <p:cNvGrpSpPr/>
          <p:nvPr/>
        </p:nvGrpSpPr>
        <p:grpSpPr>
          <a:xfrm>
            <a:off x="10599903" y="2116971"/>
            <a:ext cx="436388" cy="990600"/>
            <a:chOff x="1228344" y="1600200"/>
            <a:chExt cx="436388" cy="990600"/>
          </a:xfrm>
        </p:grpSpPr>
        <p:sp>
          <p:nvSpPr>
            <p:cNvPr id="19" name="Rounded Rectangle 25">
              <a:extLst>
                <a:ext uri="{FF2B5EF4-FFF2-40B4-BE49-F238E27FC236}">
                  <a16:creationId xmlns:a16="http://schemas.microsoft.com/office/drawing/2014/main" id="{5B748657-07D1-946F-42E6-FC92E09FB49F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0" name="Rounded Rectangle 26">
              <a:extLst>
                <a:ext uri="{FF2B5EF4-FFF2-40B4-BE49-F238E27FC236}">
                  <a16:creationId xmlns:a16="http://schemas.microsoft.com/office/drawing/2014/main" id="{5D124DD1-A3C5-EC52-6FEB-2743B9B9E71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41B55-3ABC-A279-4659-EB76E936420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21A9F2-00D9-3219-C323-398807DDC189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7D46D5-5E2C-3B5D-E1C3-20FAF21ABE23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6B8FD3-6753-EC41-6A17-339FF3B9AEC3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9DEB97-260F-5483-DB94-F47602116830}"/>
              </a:ext>
            </a:extLst>
          </p:cNvPr>
          <p:cNvCxnSpPr>
            <a:cxnSpLocks/>
            <a:stCxn id="13" idx="0"/>
            <a:endCxn id="27" idx="2"/>
          </p:cNvCxnSpPr>
          <p:nvPr/>
        </p:nvCxnSpPr>
        <p:spPr>
          <a:xfrm flipH="1" flipV="1">
            <a:off x="9924245" y="1669263"/>
            <a:ext cx="129328" cy="447708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DF6A6B-7F39-6947-B31D-4B26F512EEF0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523703" y="1635397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81">
            <a:extLst>
              <a:ext uri="{FF2B5EF4-FFF2-40B4-BE49-F238E27FC236}">
                <a16:creationId xmlns:a16="http://schemas.microsoft.com/office/drawing/2014/main" id="{E86B28D5-9B6E-01CF-EDAB-F4D0B0D1AEDC}"/>
              </a:ext>
            </a:extLst>
          </p:cNvPr>
          <p:cNvSpPr/>
          <p:nvPr/>
        </p:nvSpPr>
        <p:spPr>
          <a:xfrm>
            <a:off x="9055774" y="1086635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050F2-E1DB-63C6-BAF6-7AB10E3D4709}"/>
              </a:ext>
            </a:extLst>
          </p:cNvPr>
          <p:cNvSpPr txBox="1"/>
          <p:nvPr/>
        </p:nvSpPr>
        <p:spPr>
          <a:xfrm>
            <a:off x="9449520" y="2420043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754E27-BF0A-E6FC-7A4A-92310C74E217}"/>
              </a:ext>
            </a:extLst>
          </p:cNvPr>
          <p:cNvSpPr txBox="1"/>
          <p:nvPr/>
        </p:nvSpPr>
        <p:spPr>
          <a:xfrm>
            <a:off x="10177941" y="2412890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63CF5454-0938-AB20-6770-CCDBACE7F0C4}"/>
              </a:ext>
            </a:extLst>
          </p:cNvPr>
          <p:cNvSpPr/>
          <p:nvPr/>
        </p:nvSpPr>
        <p:spPr>
          <a:xfrm>
            <a:off x="6521503" y="1965817"/>
            <a:ext cx="2366694" cy="777070"/>
          </a:xfrm>
          <a:prstGeom prst="wedgeRectCallout">
            <a:avLst>
              <a:gd name="adj1" fmla="val 62083"/>
              <a:gd name="adj2" fmla="val 10141"/>
            </a:avLst>
          </a:prstGeom>
          <a:solidFill>
            <a:schemeClr val="bg1">
              <a:lumMod val="95000"/>
            </a:schemeClr>
          </a:solidFill>
          <a:ln w="254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89ED03-2EA0-8F3E-C663-0E020F5FCC44}"/>
              </a:ext>
            </a:extLst>
          </p:cNvPr>
          <p:cNvSpPr/>
          <p:nvPr/>
        </p:nvSpPr>
        <p:spPr>
          <a:xfrm>
            <a:off x="7690550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EAE37D-96EC-F762-0695-24FC141905D6}"/>
              </a:ext>
            </a:extLst>
          </p:cNvPr>
          <p:cNvSpPr/>
          <p:nvPr/>
        </p:nvSpPr>
        <p:spPr>
          <a:xfrm>
            <a:off x="8353588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B08275-67BF-A47A-E6FE-611751C05223}"/>
              </a:ext>
            </a:extLst>
          </p:cNvPr>
          <p:cNvSpPr/>
          <p:nvPr/>
        </p:nvSpPr>
        <p:spPr>
          <a:xfrm>
            <a:off x="6576593" y="1999606"/>
            <a:ext cx="1005840" cy="301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510ED0-2AE3-FB2B-A229-42909CE0CC6F}"/>
              </a:ext>
            </a:extLst>
          </p:cNvPr>
          <p:cNvSpPr/>
          <p:nvPr/>
        </p:nvSpPr>
        <p:spPr>
          <a:xfrm>
            <a:off x="6576593" y="2364639"/>
            <a:ext cx="139728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C38E-1353-CFBC-ADC2-6500C3E8F905}"/>
              </a:ext>
            </a:extLst>
          </p:cNvPr>
          <p:cNvSpPr/>
          <p:nvPr/>
        </p:nvSpPr>
        <p:spPr>
          <a:xfrm>
            <a:off x="8038410" y="2365544"/>
            <a:ext cx="77825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F20FC-D4FC-E144-2CBD-80FD94BC9121}"/>
              </a:ext>
            </a:extLst>
          </p:cNvPr>
          <p:cNvSpPr txBox="1"/>
          <p:nvPr/>
        </p:nvSpPr>
        <p:spPr>
          <a:xfrm>
            <a:off x="8071158" y="193852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012C44-7E3D-48CD-8B81-1C72916F422B}"/>
              </a:ext>
            </a:extLst>
          </p:cNvPr>
          <p:cNvSpPr txBox="1"/>
          <p:nvPr/>
        </p:nvSpPr>
        <p:spPr>
          <a:xfrm>
            <a:off x="1019695" y="2050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54AE43-49D8-2033-2A02-B842CBA8B210}"/>
              </a:ext>
            </a:extLst>
          </p:cNvPr>
          <p:cNvSpPr txBox="1"/>
          <p:nvPr/>
        </p:nvSpPr>
        <p:spPr>
          <a:xfrm>
            <a:off x="663020" y="2042552"/>
            <a:ext cx="474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Stateful NFs: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Connection-tracking firewall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Azure </a:t>
            </a:r>
            <a:r>
              <a:rPr lang="en-US" dirty="0" err="1"/>
              <a:t>PrivateLink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Stateful load balancers …</a:t>
            </a:r>
          </a:p>
        </p:txBody>
      </p:sp>
    </p:spTree>
    <p:extLst>
      <p:ext uri="{BB962C8B-B14F-4D97-AF65-F5344CB8AC3E}">
        <p14:creationId xmlns:p14="http://schemas.microsoft.com/office/powerpoint/2010/main" val="416923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9099-50FA-D7C9-4C70-91769B0A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46" y="346526"/>
            <a:ext cx="5606454" cy="1603360"/>
          </a:xfrm>
        </p:spPr>
        <p:txBody>
          <a:bodyPr>
            <a:normAutofit fontScale="90000"/>
          </a:bodyPr>
          <a:lstStyle/>
          <a:p>
            <a:r>
              <a:rPr lang="en-US" dirty="0"/>
              <a:t>All Cloud Providers implement stateful NFs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90010B-6CC0-67B4-1206-49D2941BC034}"/>
              </a:ext>
            </a:extLst>
          </p:cNvPr>
          <p:cNvGrpSpPr/>
          <p:nvPr/>
        </p:nvGrpSpPr>
        <p:grpSpPr>
          <a:xfrm>
            <a:off x="9033812" y="2116971"/>
            <a:ext cx="436388" cy="990600"/>
            <a:chOff x="1228344" y="1600200"/>
            <a:chExt cx="436388" cy="990600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6EB26DD7-C1D1-3BFA-407F-84118E008C87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2752789A-3F1D-90E4-5449-5815C2B866E6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D17CE0-C880-7B38-C7F1-4B31FBC27B4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B88B09-1CCF-FD84-BEDD-87A89CA45C83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D0A78A-47D6-0C31-7704-0EEDF0FD440B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103874-3892-6276-07D8-591A26A58FB2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FE211D-5CC4-418E-0165-4BD15F9F72C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219740" y="1635397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0B486E-9FA8-831F-A06F-8764BE0601B6}"/>
              </a:ext>
            </a:extLst>
          </p:cNvPr>
          <p:cNvGrpSpPr/>
          <p:nvPr/>
        </p:nvGrpSpPr>
        <p:grpSpPr>
          <a:xfrm>
            <a:off x="9867645" y="2116971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EA2E8A1-3C31-246B-D914-E46230DCD275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E2A10A41-80D5-CAF3-9BD6-076241528768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83F322-20BA-9390-6508-1291A3DB5D01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A2C951-12D0-A644-F87E-7E14DFA740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DA4E93-35C9-C5AA-47D9-0BD74E94AAE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AFBBC3-81A1-0BF0-4753-84A0E714298A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78F5B8-946F-E23E-0A67-CA9CB5079BC8}"/>
              </a:ext>
            </a:extLst>
          </p:cNvPr>
          <p:cNvGrpSpPr/>
          <p:nvPr/>
        </p:nvGrpSpPr>
        <p:grpSpPr>
          <a:xfrm>
            <a:off x="10599903" y="2116971"/>
            <a:ext cx="436388" cy="990600"/>
            <a:chOff x="1228344" y="1600200"/>
            <a:chExt cx="436388" cy="990600"/>
          </a:xfrm>
        </p:grpSpPr>
        <p:sp>
          <p:nvSpPr>
            <p:cNvPr id="19" name="Rounded Rectangle 25">
              <a:extLst>
                <a:ext uri="{FF2B5EF4-FFF2-40B4-BE49-F238E27FC236}">
                  <a16:creationId xmlns:a16="http://schemas.microsoft.com/office/drawing/2014/main" id="{5B748657-07D1-946F-42E6-FC92E09FB49F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0" name="Rounded Rectangle 26">
              <a:extLst>
                <a:ext uri="{FF2B5EF4-FFF2-40B4-BE49-F238E27FC236}">
                  <a16:creationId xmlns:a16="http://schemas.microsoft.com/office/drawing/2014/main" id="{5D124DD1-A3C5-EC52-6FEB-2743B9B9E71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41B55-3ABC-A279-4659-EB76E936420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21A9F2-00D9-3219-C323-398807DDC189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7D46D5-5E2C-3B5D-E1C3-20FAF21ABE23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6B8FD3-6753-EC41-6A17-339FF3B9AEC3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9DEB97-260F-5483-DB94-F47602116830}"/>
              </a:ext>
            </a:extLst>
          </p:cNvPr>
          <p:cNvCxnSpPr>
            <a:cxnSpLocks/>
            <a:stCxn id="13" idx="0"/>
            <a:endCxn id="27" idx="2"/>
          </p:cNvCxnSpPr>
          <p:nvPr/>
        </p:nvCxnSpPr>
        <p:spPr>
          <a:xfrm flipH="1" flipV="1">
            <a:off x="9924245" y="1669263"/>
            <a:ext cx="129328" cy="447708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DF6A6B-7F39-6947-B31D-4B26F512EEF0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523703" y="1635397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81">
            <a:extLst>
              <a:ext uri="{FF2B5EF4-FFF2-40B4-BE49-F238E27FC236}">
                <a16:creationId xmlns:a16="http://schemas.microsoft.com/office/drawing/2014/main" id="{E86B28D5-9B6E-01CF-EDAB-F4D0B0D1AEDC}"/>
              </a:ext>
            </a:extLst>
          </p:cNvPr>
          <p:cNvSpPr/>
          <p:nvPr/>
        </p:nvSpPr>
        <p:spPr>
          <a:xfrm>
            <a:off x="9055774" y="1086635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050F2-E1DB-63C6-BAF6-7AB10E3D4709}"/>
              </a:ext>
            </a:extLst>
          </p:cNvPr>
          <p:cNvSpPr txBox="1"/>
          <p:nvPr/>
        </p:nvSpPr>
        <p:spPr>
          <a:xfrm>
            <a:off x="9449520" y="2420043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754E27-BF0A-E6FC-7A4A-92310C74E217}"/>
              </a:ext>
            </a:extLst>
          </p:cNvPr>
          <p:cNvSpPr txBox="1"/>
          <p:nvPr/>
        </p:nvSpPr>
        <p:spPr>
          <a:xfrm>
            <a:off x="10177941" y="2412890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63CF5454-0938-AB20-6770-CCDBACE7F0C4}"/>
              </a:ext>
            </a:extLst>
          </p:cNvPr>
          <p:cNvSpPr/>
          <p:nvPr/>
        </p:nvSpPr>
        <p:spPr>
          <a:xfrm>
            <a:off x="6521503" y="1965817"/>
            <a:ext cx="2366694" cy="777070"/>
          </a:xfrm>
          <a:prstGeom prst="wedgeRectCallout">
            <a:avLst>
              <a:gd name="adj1" fmla="val 62083"/>
              <a:gd name="adj2" fmla="val 10141"/>
            </a:avLst>
          </a:prstGeom>
          <a:solidFill>
            <a:schemeClr val="bg1">
              <a:lumMod val="95000"/>
            </a:schemeClr>
          </a:solidFill>
          <a:ln w="254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89ED03-2EA0-8F3E-C663-0E020F5FCC44}"/>
              </a:ext>
            </a:extLst>
          </p:cNvPr>
          <p:cNvSpPr/>
          <p:nvPr/>
        </p:nvSpPr>
        <p:spPr>
          <a:xfrm>
            <a:off x="7690550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EAE37D-96EC-F762-0695-24FC141905D6}"/>
              </a:ext>
            </a:extLst>
          </p:cNvPr>
          <p:cNvSpPr/>
          <p:nvPr/>
        </p:nvSpPr>
        <p:spPr>
          <a:xfrm>
            <a:off x="8353588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B08275-67BF-A47A-E6FE-611751C05223}"/>
              </a:ext>
            </a:extLst>
          </p:cNvPr>
          <p:cNvSpPr/>
          <p:nvPr/>
        </p:nvSpPr>
        <p:spPr>
          <a:xfrm>
            <a:off x="6576593" y="1999606"/>
            <a:ext cx="1005840" cy="301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510ED0-2AE3-FB2B-A229-42909CE0CC6F}"/>
              </a:ext>
            </a:extLst>
          </p:cNvPr>
          <p:cNvSpPr/>
          <p:nvPr/>
        </p:nvSpPr>
        <p:spPr>
          <a:xfrm>
            <a:off x="6576593" y="2364639"/>
            <a:ext cx="139728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C38E-1353-CFBC-ADC2-6500C3E8F905}"/>
              </a:ext>
            </a:extLst>
          </p:cNvPr>
          <p:cNvSpPr/>
          <p:nvPr/>
        </p:nvSpPr>
        <p:spPr>
          <a:xfrm>
            <a:off x="8038410" y="2365544"/>
            <a:ext cx="77825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F20FC-D4FC-E144-2CBD-80FD94BC9121}"/>
              </a:ext>
            </a:extLst>
          </p:cNvPr>
          <p:cNvSpPr txBox="1"/>
          <p:nvPr/>
        </p:nvSpPr>
        <p:spPr>
          <a:xfrm>
            <a:off x="8071158" y="193852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012C44-7E3D-48CD-8B81-1C72916F422B}"/>
              </a:ext>
            </a:extLst>
          </p:cNvPr>
          <p:cNvSpPr txBox="1"/>
          <p:nvPr/>
        </p:nvSpPr>
        <p:spPr>
          <a:xfrm>
            <a:off x="1019695" y="2050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54AE43-49D8-2033-2A02-B842CBA8B210}"/>
              </a:ext>
            </a:extLst>
          </p:cNvPr>
          <p:cNvSpPr txBox="1"/>
          <p:nvPr/>
        </p:nvSpPr>
        <p:spPr>
          <a:xfrm>
            <a:off x="663020" y="2042552"/>
            <a:ext cx="474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Stateful NFs: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Connection-tracking firewall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Azure </a:t>
            </a:r>
            <a:r>
              <a:rPr lang="en-US" dirty="0" err="1"/>
              <a:t>PrivateLink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Stateful load balancers 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48DCCB-E076-6D32-4756-9487082CF85E}"/>
              </a:ext>
            </a:extLst>
          </p:cNvPr>
          <p:cNvSpPr txBox="1"/>
          <p:nvPr/>
        </p:nvSpPr>
        <p:spPr>
          <a:xfrm>
            <a:off x="2124014" y="4983228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Virtual Machine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8DC9BD-2520-525E-9B19-F3DBCE621186}"/>
              </a:ext>
            </a:extLst>
          </p:cNvPr>
          <p:cNvCxnSpPr/>
          <p:nvPr/>
        </p:nvCxnSpPr>
        <p:spPr>
          <a:xfrm flipH="1">
            <a:off x="4599670" y="4425452"/>
            <a:ext cx="1098550" cy="3746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91E7138-BDD5-D29D-BC43-F3CDA1487C17}"/>
              </a:ext>
            </a:extLst>
          </p:cNvPr>
          <p:cNvCxnSpPr>
            <a:cxnSpLocks/>
          </p:cNvCxnSpPr>
          <p:nvPr/>
        </p:nvCxnSpPr>
        <p:spPr>
          <a:xfrm flipH="1" flipV="1">
            <a:off x="4599670" y="4800102"/>
            <a:ext cx="201738" cy="93690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63B97F8-917C-A90E-0EA0-74A72307AF53}"/>
              </a:ext>
            </a:extLst>
          </p:cNvPr>
          <p:cNvCxnSpPr/>
          <p:nvPr/>
        </p:nvCxnSpPr>
        <p:spPr>
          <a:xfrm>
            <a:off x="3850370" y="5295402"/>
            <a:ext cx="1377950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4A82B54-992E-BC92-D75C-C920FD0484BF}"/>
              </a:ext>
            </a:extLst>
          </p:cNvPr>
          <p:cNvSpPr/>
          <p:nvPr/>
        </p:nvSpPr>
        <p:spPr>
          <a:xfrm>
            <a:off x="4076297" y="4319143"/>
            <a:ext cx="527929" cy="1776419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Internal Storage 53">
            <a:extLst>
              <a:ext uri="{FF2B5EF4-FFF2-40B4-BE49-F238E27FC236}">
                <a16:creationId xmlns:a16="http://schemas.microsoft.com/office/drawing/2014/main" id="{960D30DF-E39E-ADE3-A869-94AF2F7EB979}"/>
              </a:ext>
            </a:extLst>
          </p:cNvPr>
          <p:cNvSpPr/>
          <p:nvPr/>
        </p:nvSpPr>
        <p:spPr>
          <a:xfrm>
            <a:off x="4110253" y="5122985"/>
            <a:ext cx="450903" cy="457546"/>
          </a:xfrm>
          <a:prstGeom prst="flowChartInternalStorag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88994D5-D9DA-D4C9-D67A-A93E5DF93CCE}"/>
              </a:ext>
            </a:extLst>
          </p:cNvPr>
          <p:cNvCxnSpPr>
            <a:cxnSpLocks/>
          </p:cNvCxnSpPr>
          <p:nvPr/>
        </p:nvCxnSpPr>
        <p:spPr>
          <a:xfrm flipH="1">
            <a:off x="3850370" y="5428752"/>
            <a:ext cx="1377950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ADA2A1-3DB9-9A9F-84B5-95306C67A2DC}"/>
              </a:ext>
            </a:extLst>
          </p:cNvPr>
          <p:cNvSpPr txBox="1"/>
          <p:nvPr/>
        </p:nvSpPr>
        <p:spPr>
          <a:xfrm>
            <a:off x="607265" y="3672416"/>
            <a:ext cx="2826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Connection-tracking firewall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491892-7129-5EFB-527D-FC6B24244756}"/>
              </a:ext>
            </a:extLst>
          </p:cNvPr>
          <p:cNvSpPr txBox="1"/>
          <p:nvPr/>
        </p:nvSpPr>
        <p:spPr>
          <a:xfrm>
            <a:off x="7351541" y="4041748"/>
            <a:ext cx="4195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Functionality: </a:t>
            </a:r>
          </a:p>
          <a:p>
            <a:r>
              <a:rPr lang="en-US" b="1" dirty="0"/>
              <a:t>Block</a:t>
            </a:r>
            <a:r>
              <a:rPr lang="en-US" dirty="0"/>
              <a:t> incoming packets except those that </a:t>
            </a:r>
            <a:r>
              <a:rPr lang="en-US" b="1" dirty="0"/>
              <a:t>belong to connections initiated by the VM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0F2228-4650-1F46-FC69-E545B91BD2ED}"/>
              </a:ext>
            </a:extLst>
          </p:cNvPr>
          <p:cNvSpPr txBox="1"/>
          <p:nvPr/>
        </p:nvSpPr>
        <p:spPr>
          <a:xfrm>
            <a:off x="4897132" y="4709126"/>
            <a:ext cx="164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Everything else</a:t>
            </a:r>
          </a:p>
        </p:txBody>
      </p:sp>
    </p:spTree>
    <p:extLst>
      <p:ext uri="{BB962C8B-B14F-4D97-AF65-F5344CB8AC3E}">
        <p14:creationId xmlns:p14="http://schemas.microsoft.com/office/powerpoint/2010/main" val="121577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9099-50FA-D7C9-4C70-91769B0A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46" y="346526"/>
            <a:ext cx="5606454" cy="1603360"/>
          </a:xfrm>
        </p:spPr>
        <p:txBody>
          <a:bodyPr>
            <a:normAutofit fontScale="90000"/>
          </a:bodyPr>
          <a:lstStyle/>
          <a:p>
            <a:r>
              <a:rPr lang="en-US" dirty="0"/>
              <a:t>All Cloud Providers implement stateful NFs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90010B-6CC0-67B4-1206-49D2941BC034}"/>
              </a:ext>
            </a:extLst>
          </p:cNvPr>
          <p:cNvGrpSpPr/>
          <p:nvPr/>
        </p:nvGrpSpPr>
        <p:grpSpPr>
          <a:xfrm>
            <a:off x="9033812" y="2116971"/>
            <a:ext cx="436388" cy="990600"/>
            <a:chOff x="1228344" y="1600200"/>
            <a:chExt cx="436388" cy="990600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6EB26DD7-C1D1-3BFA-407F-84118E008C87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2752789A-3F1D-90E4-5449-5815C2B866E6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D17CE0-C880-7B38-C7F1-4B31FBC27B4A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B88B09-1CCF-FD84-BEDD-87A89CA45C83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D0A78A-47D6-0C31-7704-0EEDF0FD440B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103874-3892-6276-07D8-591A26A58FB2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FE211D-5CC4-418E-0165-4BD15F9F72C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219740" y="1635397"/>
            <a:ext cx="1859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0B486E-9FA8-831F-A06F-8764BE0601B6}"/>
              </a:ext>
            </a:extLst>
          </p:cNvPr>
          <p:cNvGrpSpPr/>
          <p:nvPr/>
        </p:nvGrpSpPr>
        <p:grpSpPr>
          <a:xfrm>
            <a:off x="9867645" y="2116971"/>
            <a:ext cx="436388" cy="990600"/>
            <a:chOff x="1228344" y="1600200"/>
            <a:chExt cx="436388" cy="990600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EA2E8A1-3C31-246B-D914-E46230DCD275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E2A10A41-80D5-CAF3-9BD6-076241528768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83F322-20BA-9390-6508-1291A3DB5D01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A2C951-12D0-A644-F87E-7E14DFA740EC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DA4E93-35C9-C5AA-47D9-0BD74E94AAE1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AFBBC3-81A1-0BF0-4753-84A0E714298A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78F5B8-946F-E23E-0A67-CA9CB5079BC8}"/>
              </a:ext>
            </a:extLst>
          </p:cNvPr>
          <p:cNvGrpSpPr/>
          <p:nvPr/>
        </p:nvGrpSpPr>
        <p:grpSpPr>
          <a:xfrm>
            <a:off x="10599903" y="2116971"/>
            <a:ext cx="436388" cy="990600"/>
            <a:chOff x="1228344" y="1600200"/>
            <a:chExt cx="436388" cy="990600"/>
          </a:xfrm>
        </p:grpSpPr>
        <p:sp>
          <p:nvSpPr>
            <p:cNvPr id="19" name="Rounded Rectangle 25">
              <a:extLst>
                <a:ext uri="{FF2B5EF4-FFF2-40B4-BE49-F238E27FC236}">
                  <a16:creationId xmlns:a16="http://schemas.microsoft.com/office/drawing/2014/main" id="{5B748657-07D1-946F-42E6-FC92E09FB49F}"/>
                </a:ext>
              </a:extLst>
            </p:cNvPr>
            <p:cNvSpPr/>
            <p:nvPr/>
          </p:nvSpPr>
          <p:spPr>
            <a:xfrm>
              <a:off x="1243584" y="1612392"/>
              <a:ext cx="347472" cy="140208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0" name="Rounded Rectangle 26">
              <a:extLst>
                <a:ext uri="{FF2B5EF4-FFF2-40B4-BE49-F238E27FC236}">
                  <a16:creationId xmlns:a16="http://schemas.microsoft.com/office/drawing/2014/main" id="{5D124DD1-A3C5-EC52-6FEB-2743B9B9E712}"/>
                </a:ext>
              </a:extLst>
            </p:cNvPr>
            <p:cNvSpPr/>
            <p:nvPr/>
          </p:nvSpPr>
          <p:spPr>
            <a:xfrm>
              <a:off x="1228344" y="1600200"/>
              <a:ext cx="371856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41B55-3ABC-A279-4659-EB76E9364207}"/>
                </a:ext>
              </a:extLst>
            </p:cNvPr>
            <p:cNvSpPr/>
            <p:nvPr/>
          </p:nvSpPr>
          <p:spPr>
            <a:xfrm>
              <a:off x="1338072" y="181965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21A9F2-00D9-3219-C323-398807DDC189}"/>
                </a:ext>
              </a:extLst>
            </p:cNvPr>
            <p:cNvSpPr/>
            <p:nvPr/>
          </p:nvSpPr>
          <p:spPr>
            <a:xfrm>
              <a:off x="1338072" y="20208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7D46D5-5E2C-3B5D-E1C3-20FAF21ABE23}"/>
                </a:ext>
              </a:extLst>
            </p:cNvPr>
            <p:cNvSpPr/>
            <p:nvPr/>
          </p:nvSpPr>
          <p:spPr>
            <a:xfrm>
              <a:off x="1338072" y="238658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6B8FD3-6753-EC41-6A17-339FF3B9AEC3}"/>
                </a:ext>
              </a:extLst>
            </p:cNvPr>
            <p:cNvSpPr txBox="1"/>
            <p:nvPr/>
          </p:nvSpPr>
          <p:spPr>
            <a:xfrm rot="5400000">
              <a:off x="1294759" y="2096232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eorgia" panose="02040502050405020303" pitchFamily="18" charset="0"/>
                </a:rPr>
                <a:t>…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9DEB97-260F-5483-DB94-F47602116830}"/>
              </a:ext>
            </a:extLst>
          </p:cNvPr>
          <p:cNvCxnSpPr>
            <a:cxnSpLocks/>
            <a:stCxn id="13" idx="0"/>
            <a:endCxn id="27" idx="2"/>
          </p:cNvCxnSpPr>
          <p:nvPr/>
        </p:nvCxnSpPr>
        <p:spPr>
          <a:xfrm flipH="1" flipV="1">
            <a:off x="9924245" y="1669263"/>
            <a:ext cx="129328" cy="447708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DF6A6B-7F39-6947-B31D-4B26F512EEF0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523703" y="1635397"/>
            <a:ext cx="262128" cy="48157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81">
            <a:extLst>
              <a:ext uri="{FF2B5EF4-FFF2-40B4-BE49-F238E27FC236}">
                <a16:creationId xmlns:a16="http://schemas.microsoft.com/office/drawing/2014/main" id="{E86B28D5-9B6E-01CF-EDAB-F4D0B0D1AEDC}"/>
              </a:ext>
            </a:extLst>
          </p:cNvPr>
          <p:cNvSpPr/>
          <p:nvPr/>
        </p:nvSpPr>
        <p:spPr>
          <a:xfrm>
            <a:off x="9055774" y="1086635"/>
            <a:ext cx="1736942" cy="58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Datacenter Core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(e.g., CLOS)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050F2-E1DB-63C6-BAF6-7AB10E3D4709}"/>
              </a:ext>
            </a:extLst>
          </p:cNvPr>
          <p:cNvSpPr txBox="1"/>
          <p:nvPr/>
        </p:nvSpPr>
        <p:spPr>
          <a:xfrm>
            <a:off x="9449520" y="2420043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754E27-BF0A-E6FC-7A4A-92310C74E217}"/>
              </a:ext>
            </a:extLst>
          </p:cNvPr>
          <p:cNvSpPr txBox="1"/>
          <p:nvPr/>
        </p:nvSpPr>
        <p:spPr>
          <a:xfrm>
            <a:off x="10177941" y="2412890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63CF5454-0938-AB20-6770-CCDBACE7F0C4}"/>
              </a:ext>
            </a:extLst>
          </p:cNvPr>
          <p:cNvSpPr/>
          <p:nvPr/>
        </p:nvSpPr>
        <p:spPr>
          <a:xfrm>
            <a:off x="6521503" y="1965817"/>
            <a:ext cx="2366694" cy="777070"/>
          </a:xfrm>
          <a:prstGeom prst="wedgeRectCallout">
            <a:avLst>
              <a:gd name="adj1" fmla="val 62083"/>
              <a:gd name="adj2" fmla="val 10141"/>
            </a:avLst>
          </a:prstGeom>
          <a:solidFill>
            <a:schemeClr val="bg1">
              <a:lumMod val="95000"/>
            </a:schemeClr>
          </a:solidFill>
          <a:ln w="254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89ED03-2EA0-8F3E-C663-0E020F5FCC44}"/>
              </a:ext>
            </a:extLst>
          </p:cNvPr>
          <p:cNvSpPr/>
          <p:nvPr/>
        </p:nvSpPr>
        <p:spPr>
          <a:xfrm>
            <a:off x="7690550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EAE37D-96EC-F762-0695-24FC141905D6}"/>
              </a:ext>
            </a:extLst>
          </p:cNvPr>
          <p:cNvSpPr/>
          <p:nvPr/>
        </p:nvSpPr>
        <p:spPr>
          <a:xfrm>
            <a:off x="8353588" y="1999606"/>
            <a:ext cx="457200" cy="301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eorgia" panose="02040502050405020303" pitchFamily="18" charset="0"/>
              </a:rPr>
              <a:t>VM</a:t>
            </a:r>
            <a:r>
              <a:rPr lang="en-US" baseline="-2500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B08275-67BF-A47A-E6FE-611751C05223}"/>
              </a:ext>
            </a:extLst>
          </p:cNvPr>
          <p:cNvSpPr/>
          <p:nvPr/>
        </p:nvSpPr>
        <p:spPr>
          <a:xfrm>
            <a:off x="6576593" y="1999606"/>
            <a:ext cx="1005840" cy="301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vSwitch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510ED0-2AE3-FB2B-A229-42909CE0CC6F}"/>
              </a:ext>
            </a:extLst>
          </p:cNvPr>
          <p:cNvSpPr/>
          <p:nvPr/>
        </p:nvSpPr>
        <p:spPr>
          <a:xfrm>
            <a:off x="6576593" y="2364639"/>
            <a:ext cx="139728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Georgia" panose="02040502050405020303" pitchFamily="18" charset="0"/>
              </a:rPr>
              <a:t>NIC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C38E-1353-CFBC-ADC2-6500C3E8F905}"/>
              </a:ext>
            </a:extLst>
          </p:cNvPr>
          <p:cNvSpPr/>
          <p:nvPr/>
        </p:nvSpPr>
        <p:spPr>
          <a:xfrm>
            <a:off x="8038410" y="2365544"/>
            <a:ext cx="778255" cy="326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FPGA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F20FC-D4FC-E144-2CBD-80FD94BC9121}"/>
              </a:ext>
            </a:extLst>
          </p:cNvPr>
          <p:cNvSpPr txBox="1"/>
          <p:nvPr/>
        </p:nvSpPr>
        <p:spPr>
          <a:xfrm>
            <a:off x="8071158" y="193852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012C44-7E3D-48CD-8B81-1C72916F422B}"/>
              </a:ext>
            </a:extLst>
          </p:cNvPr>
          <p:cNvSpPr txBox="1"/>
          <p:nvPr/>
        </p:nvSpPr>
        <p:spPr>
          <a:xfrm>
            <a:off x="1019695" y="2050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54AE43-49D8-2033-2A02-B842CBA8B210}"/>
              </a:ext>
            </a:extLst>
          </p:cNvPr>
          <p:cNvSpPr txBox="1"/>
          <p:nvPr/>
        </p:nvSpPr>
        <p:spPr>
          <a:xfrm>
            <a:off x="663020" y="2042552"/>
            <a:ext cx="474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Stateful NFs: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Connection-tracking firewall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Azure </a:t>
            </a:r>
            <a:r>
              <a:rPr lang="en-US" dirty="0" err="1"/>
              <a:t>PrivateLink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Stateful load balancers 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48DCCB-E076-6D32-4756-9487082CF85E}"/>
              </a:ext>
            </a:extLst>
          </p:cNvPr>
          <p:cNvSpPr txBox="1"/>
          <p:nvPr/>
        </p:nvSpPr>
        <p:spPr>
          <a:xfrm>
            <a:off x="2124014" y="4983228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Virtual Machine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8DC9BD-2520-525E-9B19-F3DBCE621186}"/>
              </a:ext>
            </a:extLst>
          </p:cNvPr>
          <p:cNvCxnSpPr/>
          <p:nvPr/>
        </p:nvCxnSpPr>
        <p:spPr>
          <a:xfrm flipH="1">
            <a:off x="4599670" y="4425452"/>
            <a:ext cx="1098550" cy="3746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91E7138-BDD5-D29D-BC43-F3CDA1487C17}"/>
              </a:ext>
            </a:extLst>
          </p:cNvPr>
          <p:cNvCxnSpPr>
            <a:cxnSpLocks/>
          </p:cNvCxnSpPr>
          <p:nvPr/>
        </p:nvCxnSpPr>
        <p:spPr>
          <a:xfrm flipH="1" flipV="1">
            <a:off x="4599670" y="4800102"/>
            <a:ext cx="201738" cy="93690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63B97F8-917C-A90E-0EA0-74A72307AF53}"/>
              </a:ext>
            </a:extLst>
          </p:cNvPr>
          <p:cNvCxnSpPr/>
          <p:nvPr/>
        </p:nvCxnSpPr>
        <p:spPr>
          <a:xfrm>
            <a:off x="3850370" y="5295402"/>
            <a:ext cx="1377950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4A82B54-992E-BC92-D75C-C920FD0484BF}"/>
              </a:ext>
            </a:extLst>
          </p:cNvPr>
          <p:cNvSpPr/>
          <p:nvPr/>
        </p:nvSpPr>
        <p:spPr>
          <a:xfrm>
            <a:off x="4076297" y="4319143"/>
            <a:ext cx="527929" cy="1776419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Internal Storage 53">
            <a:extLst>
              <a:ext uri="{FF2B5EF4-FFF2-40B4-BE49-F238E27FC236}">
                <a16:creationId xmlns:a16="http://schemas.microsoft.com/office/drawing/2014/main" id="{960D30DF-E39E-ADE3-A869-94AF2F7EB979}"/>
              </a:ext>
            </a:extLst>
          </p:cNvPr>
          <p:cNvSpPr/>
          <p:nvPr/>
        </p:nvSpPr>
        <p:spPr>
          <a:xfrm>
            <a:off x="4110253" y="5122985"/>
            <a:ext cx="450903" cy="457546"/>
          </a:xfrm>
          <a:prstGeom prst="flowChartInternalStorag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88994D5-D9DA-D4C9-D67A-A93E5DF93CCE}"/>
              </a:ext>
            </a:extLst>
          </p:cNvPr>
          <p:cNvCxnSpPr>
            <a:cxnSpLocks/>
          </p:cNvCxnSpPr>
          <p:nvPr/>
        </p:nvCxnSpPr>
        <p:spPr>
          <a:xfrm flipH="1">
            <a:off x="3850370" y="5428752"/>
            <a:ext cx="1377950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ADA2A1-3DB9-9A9F-84B5-95306C67A2DC}"/>
              </a:ext>
            </a:extLst>
          </p:cNvPr>
          <p:cNvSpPr txBox="1"/>
          <p:nvPr/>
        </p:nvSpPr>
        <p:spPr>
          <a:xfrm>
            <a:off x="607265" y="3672416"/>
            <a:ext cx="2826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Connection-tracking firewall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491892-7129-5EFB-527D-FC6B24244756}"/>
              </a:ext>
            </a:extLst>
          </p:cNvPr>
          <p:cNvSpPr txBox="1"/>
          <p:nvPr/>
        </p:nvSpPr>
        <p:spPr>
          <a:xfrm>
            <a:off x="7351541" y="4041748"/>
            <a:ext cx="41959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Functionality: </a:t>
            </a:r>
          </a:p>
          <a:p>
            <a:r>
              <a:rPr lang="en-US" b="1"/>
              <a:t>Block</a:t>
            </a:r>
            <a:r>
              <a:rPr lang="en-US"/>
              <a:t> incoming packets except those that </a:t>
            </a:r>
            <a:r>
              <a:rPr lang="en-US" b="1"/>
              <a:t>belong to connections initiated by the VM</a:t>
            </a:r>
          </a:p>
          <a:p>
            <a:endParaRPr lang="en-US"/>
          </a:p>
          <a:p>
            <a:r>
              <a:rPr lang="en-US" sz="1600"/>
              <a:t>State: </a:t>
            </a:r>
          </a:p>
          <a:p>
            <a:r>
              <a:rPr lang="en-US"/>
              <a:t>Proportional to </a:t>
            </a:r>
            <a:r>
              <a:rPr lang="en-US" b="1"/>
              <a:t>#Connections</a:t>
            </a:r>
          </a:p>
          <a:p>
            <a:endParaRPr lang="en-US"/>
          </a:p>
          <a:p>
            <a:r>
              <a:rPr lang="en-US" sz="1600"/>
              <a:t>Perf impact: </a:t>
            </a:r>
          </a:p>
          <a:p>
            <a:r>
              <a:rPr lang="en-US"/>
              <a:t>Connection </a:t>
            </a:r>
            <a:r>
              <a:rPr lang="en-US" b="1"/>
              <a:t>scale</a:t>
            </a:r>
            <a:r>
              <a:rPr lang="en-US"/>
              <a:t> and </a:t>
            </a:r>
            <a:r>
              <a:rPr lang="en-US" b="1"/>
              <a:t>latency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0F2228-4650-1F46-FC69-E545B91BD2ED}"/>
              </a:ext>
            </a:extLst>
          </p:cNvPr>
          <p:cNvSpPr txBox="1"/>
          <p:nvPr/>
        </p:nvSpPr>
        <p:spPr>
          <a:xfrm>
            <a:off x="4897132" y="4709126"/>
            <a:ext cx="164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Everything else</a:t>
            </a:r>
          </a:p>
        </p:txBody>
      </p:sp>
    </p:spTree>
    <p:extLst>
      <p:ext uri="{BB962C8B-B14F-4D97-AF65-F5344CB8AC3E}">
        <p14:creationId xmlns:p14="http://schemas.microsoft.com/office/powerpoint/2010/main" val="2014952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7A29A30C6347ABC2F16652E18C3A" ma:contentTypeVersion="19" ma:contentTypeDescription="Create a new document." ma:contentTypeScope="" ma:versionID="20c3c5c5b855e81b3a5646564062a927">
  <xsd:schema xmlns:xsd="http://www.w3.org/2001/XMLSchema" xmlns:xs="http://www.w3.org/2001/XMLSchema" xmlns:p="http://schemas.microsoft.com/office/2006/metadata/properties" xmlns:ns1="http://schemas.microsoft.com/sharepoint/v3" xmlns:ns3="230e9df3-be65-4c73-a93b-d1236ebd677e" xmlns:ns4="a4e9d505-cb7f-495d-bb4a-48728aff8b4e" xmlns:ns5="59fa84ff-077d-467a-8d92-69167658b184" targetNamespace="http://schemas.microsoft.com/office/2006/metadata/properties" ma:root="true" ma:fieldsID="bf0265977ccf25bc820bfbea4e339ce6" ns1:_="" ns3:_="" ns4:_="" ns5:_="">
    <xsd:import namespace="http://schemas.microsoft.com/sharepoint/v3"/>
    <xsd:import namespace="230e9df3-be65-4c73-a93b-d1236ebd677e"/>
    <xsd:import namespace="a4e9d505-cb7f-495d-bb4a-48728aff8b4e"/>
    <xsd:import namespace="59fa84ff-077d-467a-8d92-69167658b184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3:TaxCatchAll" minOccurs="0"/>
                <xsd:element ref="ns3:TaxCatchAllLabel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  <xsd:element ref="ns1:_ip_UnifiedCompliancePolicyProperties" minOccurs="0"/>
                <xsd:element ref="ns1:_ip_UnifiedCompliancePolicyUIAction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LengthInSeconds" minOccurs="0"/>
                <xsd:element ref="ns5:_activity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96c48da1-d948-4ae4-8075-c47a61060670}" ma:internalName="TaxCatchAll" ma:showField="CatchAllData" ma:web="a4e9d505-cb7f-495d-bb4a-48728aff8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6c48da1-d948-4ae4-8075-c47a61060670}" ma:internalName="TaxCatchAllLabel" ma:readOnly="true" ma:showField="CatchAllDataLabel" ma:web="a4e9d505-cb7f-495d-bb4a-48728aff8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9d505-cb7f-495d-bb4a-48728aff8b4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6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a84ff-077d-467a-8d92-69167658b1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_activity" ma:index="29" nillable="true" ma:displayName="_activity" ma:hidden="true" ma:internalName="_activity">
      <xsd:simpleType>
        <xsd:restriction base="dms:Note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59fa84ff-077d-467a-8d92-69167658b184" xsi:nil="true"/>
    <_ip_UnifiedCompliancePolicyProperties xmlns="http://schemas.microsoft.com/sharepoint/v3" xsi:nil="true"/>
    <TaxKeywordTaxHTField xmlns="230e9df3-be65-4c73-a93b-d1236ebd677e">
      <Terms xmlns="http://schemas.microsoft.com/office/infopath/2007/PartnerControls"/>
    </TaxKeywordTaxHTField>
    <TaxCatchAll xmlns="230e9df3-be65-4c73-a93b-d1236ebd677e"/>
  </documentManagement>
</p:properties>
</file>

<file path=customXml/itemProps1.xml><?xml version="1.0" encoding="utf-8"?>
<ds:datastoreItem xmlns:ds="http://schemas.openxmlformats.org/officeDocument/2006/customXml" ds:itemID="{54A56E74-3715-48EE-A14B-A4AB32E7EF8A}">
  <ds:schemaRefs>
    <ds:schemaRef ds:uri="230e9df3-be65-4c73-a93b-d1236ebd677e"/>
    <ds:schemaRef ds:uri="59fa84ff-077d-467a-8d92-69167658b184"/>
    <ds:schemaRef ds:uri="a4e9d505-cb7f-495d-bb4a-48728aff8b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3B5E925-5F96-4D80-ACCC-D041349451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B5D6BA-B979-463C-A605-BD51BFF5B0E9}">
  <ds:schemaRefs>
    <ds:schemaRef ds:uri="http://schemas.microsoft.com/office/2006/documentManagement/types"/>
    <ds:schemaRef ds:uri="http://schemas.microsoft.com/office/2006/metadata/properties"/>
    <ds:schemaRef ds:uri="a4e9d505-cb7f-495d-bb4a-48728aff8b4e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59fa84ff-077d-467a-8d92-69167658b184"/>
    <ds:schemaRef ds:uri="230e9df3-be65-4c73-a93b-d1236ebd677e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2198</Words>
  <Application>Microsoft Office PowerPoint</Application>
  <PresentationFormat>Widescreen</PresentationFormat>
  <Paragraphs>648</Paragraphs>
  <Slides>61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Garamond</vt:lpstr>
      <vt:lpstr>Georgia</vt:lpstr>
      <vt:lpstr>Segoe UI</vt:lpstr>
      <vt:lpstr>Segoe UI Semibold</vt:lpstr>
      <vt:lpstr>Symbol</vt:lpstr>
      <vt:lpstr>Office Theme</vt:lpstr>
      <vt:lpstr>Disaggregating Stateful Network Functions</vt:lpstr>
      <vt:lpstr>Azure SDN</vt:lpstr>
      <vt:lpstr>Key motivation to Disaggregate the SDN</vt:lpstr>
      <vt:lpstr>Key motivation to Disaggregate the SDN</vt:lpstr>
      <vt:lpstr>Azure SDN with Sirius  (SDN appliances)</vt:lpstr>
      <vt:lpstr>All Cloud Providers implement stateful NFs</vt:lpstr>
      <vt:lpstr>All Cloud Providers implement stateful NFs</vt:lpstr>
      <vt:lpstr>All Cloud Providers implement stateful NFs</vt:lpstr>
      <vt:lpstr>All Cloud Providers implement stateful NFs</vt:lpstr>
      <vt:lpstr>Today, stateful NFs are a performance bottleneck.</vt:lpstr>
      <vt:lpstr>Today, stateful NFs are a performance bottleneck.</vt:lpstr>
      <vt:lpstr>Today, stateful NFs are a performance bottleneck.</vt:lpstr>
      <vt:lpstr>Disaggregating stateful NF processing</vt:lpstr>
      <vt:lpstr>Disaggregating stateful NF processing</vt:lpstr>
      <vt:lpstr>With Sirius, connection scale increases to over 5X the closest other cloud</vt:lpstr>
      <vt:lpstr>With Sirius, connection scale increases to over 5X the closest other cloud</vt:lpstr>
      <vt:lpstr>Disaggregating Stateful NFs                   has value beyond perf.</vt:lpstr>
      <vt:lpstr>Key technical challenges</vt:lpstr>
      <vt:lpstr>Key technical challenges</vt:lpstr>
      <vt:lpstr>Key technical challenges</vt:lpstr>
      <vt:lpstr>Key technical challenges</vt:lpstr>
      <vt:lpstr>Disaggregation Architecture</vt:lpstr>
      <vt:lpstr>Disaggregation Architecture</vt:lpstr>
      <vt:lpstr>Disaggregation Architecture</vt:lpstr>
      <vt:lpstr>Disaggregation Architecture</vt:lpstr>
      <vt:lpstr>Disaggregation Architecture</vt:lpstr>
      <vt:lpstr>Disaggregation Architecture</vt:lpstr>
      <vt:lpstr>Disaggregation Architecture</vt:lpstr>
      <vt:lpstr>Disaggregation Datapath Versus  Direct Datapath</vt:lpstr>
      <vt:lpstr>Disaggregation Datapath Versus  Direct Datapath</vt:lpstr>
      <vt:lpstr>Disaggregation Datapath Versus  Direct Datapath</vt:lpstr>
      <vt:lpstr>Datapath performance</vt:lpstr>
      <vt:lpstr>Datapath performance</vt:lpstr>
      <vt:lpstr>Datapath performance</vt:lpstr>
      <vt:lpstr>Datapath performance</vt:lpstr>
      <vt:lpstr>Datapath performance</vt:lpstr>
      <vt:lpstr>Protecting NF state on cards</vt:lpstr>
      <vt:lpstr>Protecting NF state on cards</vt:lpstr>
      <vt:lpstr>Protecting NF state on cards</vt:lpstr>
      <vt:lpstr>Protecting NF state on cards</vt:lpstr>
      <vt:lpstr>Protecting NF state on cards</vt:lpstr>
      <vt:lpstr>Performant stateful NF processing</vt:lpstr>
      <vt:lpstr>Performant stateful NF processing</vt:lpstr>
      <vt:lpstr>Example: Stateful Load Balancer with NAT </vt:lpstr>
      <vt:lpstr>Example: Stateful Load Balancer with NAT </vt:lpstr>
      <vt:lpstr>Example: Stateful Load Balancer with NAT </vt:lpstr>
      <vt:lpstr>Example: Stateful Load Balancer with NAT </vt:lpstr>
      <vt:lpstr>Other aspects</vt:lpstr>
      <vt:lpstr>Status and Demo</vt:lpstr>
      <vt:lpstr>Status and Demo</vt:lpstr>
      <vt:lpstr>Evaluation</vt:lpstr>
      <vt:lpstr>Performance in the lab</vt:lpstr>
      <vt:lpstr>Performance in the lab</vt:lpstr>
      <vt:lpstr>Performance under faults</vt:lpstr>
      <vt:lpstr>Performance under faults</vt:lpstr>
      <vt:lpstr>Performance under faults</vt:lpstr>
      <vt:lpstr>Performance under faults</vt:lpstr>
      <vt:lpstr>Performance under faults</vt:lpstr>
      <vt:lpstr>Sirius disaggregates Stateful NF Processing</vt:lpstr>
      <vt:lpstr>Sirius disaggregates Stateful NF Processing</vt:lpstr>
      <vt:lpstr>Sirius disaggregates Stateful NF Processing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Disaggregating Stateful Network Functions</dc:title>
  <dc:creator>Srikanth Kandula</dc:creator>
  <cp:lastModifiedBy>Srikanth Kandula</cp:lastModifiedBy>
  <cp:revision>24</cp:revision>
  <dcterms:created xsi:type="dcterms:W3CDTF">2022-12-01T16:17:56Z</dcterms:created>
  <dcterms:modified xsi:type="dcterms:W3CDTF">2023-05-25T17:19:41Z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0x010100B8C37A29A30C6347ABC2F16652E18C3A</vt:lpwstr>
  </property>
</Properties>
</file>