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147483515" r:id="rId2"/>
    <p:sldId id="2147483452" r:id="rId3"/>
    <p:sldId id="2147471372" r:id="rId4"/>
    <p:sldId id="2147471048" r:id="rId5"/>
    <p:sldId id="2147471047" r:id="rId6"/>
    <p:sldId id="2147470990" r:id="rId7"/>
    <p:sldId id="2147471472" r:id="rId8"/>
    <p:sldId id="2147471014" r:id="rId9"/>
    <p:sldId id="2147471015" r:id="rId10"/>
    <p:sldId id="2147471013" r:id="rId11"/>
    <p:sldId id="2147483517" r:id="rId12"/>
    <p:sldId id="2147471356" r:id="rId13"/>
    <p:sldId id="333" r:id="rId14"/>
    <p:sldId id="2147470961" r:id="rId15"/>
    <p:sldId id="2147471033" r:id="rId16"/>
    <p:sldId id="2147471021" r:id="rId17"/>
    <p:sldId id="2147483489" r:id="rId18"/>
    <p:sldId id="2147471035" r:id="rId19"/>
    <p:sldId id="2147471036" r:id="rId20"/>
    <p:sldId id="2147471034" r:id="rId21"/>
    <p:sldId id="2147471037" r:id="rId22"/>
    <p:sldId id="2147471545" r:id="rId23"/>
    <p:sldId id="2076136757" r:id="rId24"/>
    <p:sldId id="258" r:id="rId25"/>
    <p:sldId id="2147471376" r:id="rId26"/>
    <p:sldId id="2147471440" r:id="rId27"/>
    <p:sldId id="2147483509" r:id="rId28"/>
    <p:sldId id="2147483501" r:id="rId29"/>
    <p:sldId id="2147483494" r:id="rId30"/>
    <p:sldId id="2147483502" r:id="rId31"/>
    <p:sldId id="2147483510" r:id="rId32"/>
    <p:sldId id="2147483495" r:id="rId33"/>
    <p:sldId id="2147483498" r:id="rId34"/>
    <p:sldId id="2147483499" r:id="rId35"/>
    <p:sldId id="2147483511" r:id="rId36"/>
    <p:sldId id="2147483514" r:id="rId37"/>
    <p:sldId id="2147483513" r:id="rId38"/>
    <p:sldId id="2076136629" r:id="rId39"/>
    <p:sldId id="2147483518" r:id="rId40"/>
    <p:sldId id="259" r:id="rId41"/>
    <p:sldId id="2147483463" r:id="rId42"/>
    <p:sldId id="2147483458" r:id="rId43"/>
    <p:sldId id="2147483457" r:id="rId44"/>
    <p:sldId id="2147483464" r:id="rId45"/>
    <p:sldId id="2147483439" r:id="rId46"/>
    <p:sldId id="2147483450" r:id="rId47"/>
    <p:sldId id="2147483516" r:id="rId48"/>
  </p:sldIdLst>
  <p:sldSz cx="12192000" cy="6858000"/>
  <p:notesSz cx="7162800" cy="9448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6812" autoAdjust="0"/>
  </p:normalViewPr>
  <p:slideViewPr>
    <p:cSldViewPr snapToGrid="0">
      <p:cViewPr varScale="1">
        <p:scale>
          <a:sx n="84" d="100"/>
          <a:sy n="84" d="100"/>
        </p:scale>
        <p:origin x="3634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03880" cy="474081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57262" y="0"/>
            <a:ext cx="3103880" cy="474081"/>
          </a:xfrm>
          <a:prstGeom prst="rect">
            <a:avLst/>
          </a:prstGeom>
        </p:spPr>
        <p:txBody>
          <a:bodyPr vert="horz" lIns="94915" tIns="47457" rIns="94915" bIns="47457" rtlCol="0"/>
          <a:lstStyle>
            <a:lvl1pPr algn="r">
              <a:defRPr sz="1200"/>
            </a:lvl1pPr>
          </a:lstStyle>
          <a:p>
            <a:fld id="{3DC3E117-240F-4D4E-A50B-D931ADA13149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81100"/>
            <a:ext cx="5670550" cy="3189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15" tIns="47457" rIns="94915" bIns="474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6280" y="4547235"/>
            <a:ext cx="5730240" cy="3720465"/>
          </a:xfrm>
          <a:prstGeom prst="rect">
            <a:avLst/>
          </a:prstGeom>
        </p:spPr>
        <p:txBody>
          <a:bodyPr vert="horz" lIns="94915" tIns="47457" rIns="94915" bIns="474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74721"/>
            <a:ext cx="3103880" cy="474080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57262" y="8974721"/>
            <a:ext cx="3103880" cy="474080"/>
          </a:xfrm>
          <a:prstGeom prst="rect">
            <a:avLst/>
          </a:prstGeom>
        </p:spPr>
        <p:txBody>
          <a:bodyPr vert="horz" lIns="94915" tIns="47457" rIns="94915" bIns="47457" rtlCol="0" anchor="b"/>
          <a:lstStyle>
            <a:lvl1pPr algn="r">
              <a:defRPr sz="1200"/>
            </a:lvl1pPr>
          </a:lstStyle>
          <a:p>
            <a:fld id="{43B28084-6707-4295-9377-86532F469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3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0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7358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3D7B1-A282-76A9-8144-48835D093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69094-DE7F-5C27-EDDF-5694544D1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ADBFB-EAF3-D539-B229-8BE9989AF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96B27-7EEC-760A-4D2C-321B640D0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79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1050" y="1201738"/>
            <a:ext cx="5772150" cy="3246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4351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4351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799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7869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3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9635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4352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9635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25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58ABC-187D-0948-AEF1-D848289E5D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94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28084-6707-4295-9377-86532F4691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4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4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81050" y="1201738"/>
            <a:ext cx="5772150" cy="3246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4351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4351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756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C3BCD-9963-4A65-9DF8-D3A2C27386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05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9FA72-9CB8-D243-A260-21E9FCEAD0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40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716B1-E6CC-4396-B29F-A32B7AF51A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62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712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560">
              <a:defRPr/>
            </a:pPr>
            <a:fld id="{162716B1-E6CC-4396-B29F-A32B7AF51A2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560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80988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D97BB-D7E9-61AA-7EE2-A7A6259E5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7C63F-BF87-7D9E-3944-A91798258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F6CDB-B8D6-387E-881C-850CA3E9D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8C31-8154-5AA2-2CEF-1C89EF180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28084-6707-4295-9377-86532F4691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21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28084-6707-4295-9377-86532F4691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80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28084-6707-4295-9377-86532F4691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93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E7B34-8B9E-3E6B-1944-265281B13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924926-9EC1-2B89-E585-24EFB7EA4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F5282B-71E0-EEC3-8BC0-769B34E5A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A4351-1854-AAB8-0048-1F40BEF15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28084-6707-4295-9377-86532F4691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FC338-DEFC-EE33-0E99-554E2D5F0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0C7D7-B5F6-F5A0-A367-C84E57FB14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F4207-4BF2-F224-51F7-49E479FC3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3CFFB-3282-BA24-6318-C501CED08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28084-6707-4295-9377-86532F46919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3340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77F8B-440C-4E1C-2BCF-10492DE97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3B9AD-99F2-CB46-4F88-9C1DDBB38E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4F4398-36BA-A549-2A98-058E96677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16020-1B5D-9516-CB40-36EAC74AF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28084-6707-4295-9377-86532F46919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08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B28084-6707-4295-9377-86532F4691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42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7FE4DE65-838B-4A59-A1C3-80CFD03D03C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147">
                <a:defRPr/>
              </a:pPr>
              <a:t>38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9755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45211-00A5-B369-493F-73F70CA6B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81556-2C47-3357-D7A6-BAD07A8D6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E0725-78FB-26F2-5D4F-3293CCAE4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383DE-9E2A-E32E-17B7-CE7F1D071C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38859-F009-4FB5-911E-0DEE906BA8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ADCB8-AEE6-4969-A625-37514388122A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8608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F6A1B602-3A7E-4F3C-97FC-5941D3FDB052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147">
                <a:defRPr/>
              </a:pPr>
              <a:t>41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807894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ADCB8-AEE6-4969-A625-37514388122A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926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ADCB8-AEE6-4969-A625-37514388122A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626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147">
              <a:defRPr/>
            </a:pPr>
            <a:fld id="{F6A1B602-3A7E-4F3C-97FC-5941D3FDB052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147">
                <a:defRPr/>
              </a:pPr>
              <a:t>44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42989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ADCB8-AEE6-4969-A625-37514388122A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870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14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49332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6ADCB8-AEE6-4969-A625-37514388122A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562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056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3326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8560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8560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615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9310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574">
              <a:defRPr/>
            </a:pPr>
            <a:fld id="{05358ABC-187D-0948-AEF1-D848289E5D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574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335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0542-CD3B-A7E6-2CBB-A54032156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83C20-1EEA-0014-857A-83782CFBD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7DC6F-595B-FB19-42AC-0FDCF23DD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C4E5A-49F5-F129-C028-FDE1EEC0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93528-B64C-F9B5-4E83-0A6FC11D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8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6F6E9-78B0-23A8-5344-F6F282972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1612C-F801-8200-5F6E-40F850EFF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AEC9E-F4C7-1CCD-B25B-065D9126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9E02-8B1B-274E-D1E5-8472685C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9EA23-208A-EC8E-6DAF-8C2C39D9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2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03F627-1BA5-11C4-3C18-2F9766723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355C70-7094-B433-411A-13CD88BEA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3BE32-503F-A0B2-CAB4-96326C61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4DA9-FACE-C8E7-4FFD-7AC6A895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75D03-8C0F-58EC-C3BA-33A0A7C06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8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4F46B-8C4D-A6FD-66AC-79B5C5DA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3AF63-644F-0D04-3517-6A634C2E6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BCDEB-2998-D773-C172-E4C4DE2F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8B04A-03C0-7CA7-19A5-595B47A9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B3C11-5D43-8561-EBC8-3E3F115B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2468-725C-8DA1-9C3E-6A454A48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9C56C-3653-5144-2D1F-BDC6C5D84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70103-499A-A64B-F7FF-EE20405B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D546C-6B9F-5FEC-5F77-3F6BDC3F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58697-DA30-CF26-0299-640D2368F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B420-0C3E-0330-2892-E0678F43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40AEA-6F85-8DF0-E5BD-0266C163F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AB4BB-E682-5AB3-9E39-577B10935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CE9C0-FFA7-3CD4-9BC9-534FBF51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5D0E2-A96D-3E96-EEBE-25729A4BB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9209A-C0C2-15B4-3865-554B26B7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0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943C0-22CD-3EC7-680B-1EB9C1FD9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EB937-B26D-63C4-9B6E-BA916FE57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F1FD2-B8EB-3FFA-E962-0789287A8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71E9F4-F5C6-1459-F4CE-9C4263E49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F0FFA-ECD1-4227-1AF6-BCDC840FC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6A0AFD-2742-AA14-1120-D19DDC82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EBE33C-BBDB-E1C9-2605-B368AF2F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2B7944-BB23-FAD3-23F7-BA2B4096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86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FECA-088E-8044-B957-56F3F4D4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961FF-368C-7A62-03D8-B34A4EA4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F63FD7-ED29-536E-2918-0D3BC4E5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A1397-494B-ED19-B986-BE999ABE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23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5C65-EB19-2ECE-DCFA-259027B7B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0044C-061B-DD18-75BF-902BC8B0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ABE71-5D06-C5F4-8E5F-78D3239A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82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833EE-607B-866F-EF0B-0216251D0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9DE38-9DE4-80FC-C91A-8E45B3A36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5A439-D2DA-B7B1-551C-465DB5D34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1936D-3E6E-FF69-EF1D-5093B694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76C0A-A7CD-6968-178B-963A4B1D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64736-4BCA-48D3-CEE7-3B34ECF3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0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A4E48-9C6B-5DE1-DECF-EF08C064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33444-EE43-201C-AF66-A13D33F5C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5A3F8-D523-4397-22DD-77929152B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95299-17BA-6CDF-F090-B4A7F8341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99DB-B0DA-B9A1-D8D1-A67F009E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2245E-94A3-8E0E-70CB-639E177B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4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F1CD1-1C36-DD33-1657-268B97AD7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DB65-1896-F99B-89E6-A486155C9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25AC0-1FEB-BE95-F8B8-631C9CD64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CA75E9-58D9-41BA-867D-4150B0F330C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D8E0B-A7CC-A8D0-576B-64C3DB45B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BD20F-9C39-F86F-7B43-955F9C80B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2118D6-BF77-483B-9D9F-2EA7B5167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3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github.com/karkare/pymacer-data" TargetMode="Externa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igshare.com/articles/dataset/_5_Million_Python_Bash_Programming_Submissions_for_5_Courses_Grades_for_Computer-Based_Exams_over_3_academic_years_/12610958/1?file=23681627" TargetMode="External"/><Relationship Id="rId11" Type="http://schemas.openxmlformats.org/officeDocument/2006/relationships/image" Target="../media/image45.png"/><Relationship Id="rId5" Type="http://schemas.openxmlformats.org/officeDocument/2006/relationships/hyperlink" Target="https://github.com/thomaswp/CSEDM2019-Data-Challenge" TargetMode="External"/><Relationship Id="rId10" Type="http://schemas.openxmlformats.org/officeDocument/2006/relationships/image" Target="../media/image44.jpeg"/><Relationship Id="rId4" Type="http://schemas.openxmlformats.org/officeDocument/2006/relationships/hyperlink" Target="https://github.com/Tiger-Jython" TargetMode="External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3DFF71F-C315-423D-975B-42568CFBD826}"/>
              </a:ext>
            </a:extLst>
          </p:cNvPr>
          <p:cNvSpPr txBox="1">
            <a:spLocks/>
          </p:cNvSpPr>
          <p:nvPr/>
        </p:nvSpPr>
        <p:spPr>
          <a:xfrm>
            <a:off x="-27829" y="230975"/>
            <a:ext cx="7055682" cy="555097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5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500" dirty="0">
                <a:solidFill>
                  <a:schemeClr val="tx1"/>
                </a:solidFill>
              </a:rPr>
              <a:t>AI-assisted </a:t>
            </a:r>
          </a:p>
          <a:p>
            <a:pPr algn="ctr"/>
            <a:r>
              <a:rPr lang="en-US" sz="6500" dirty="0">
                <a:solidFill>
                  <a:schemeClr val="tx1"/>
                </a:solidFill>
              </a:rPr>
              <a:t>Programming </a:t>
            </a:r>
          </a:p>
          <a:p>
            <a:pPr algn="ctr"/>
            <a:endParaRPr lang="en-US" sz="5000" dirty="0">
              <a:solidFill>
                <a:schemeClr val="tx1"/>
              </a:solidFill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Applications,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User Experiences,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Neuro-symbolic techniques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F22214A-42A2-4C44-A1EE-FEDD1653E86E}"/>
              </a:ext>
            </a:extLst>
          </p:cNvPr>
          <p:cNvSpPr txBox="1">
            <a:spLocks/>
          </p:cNvSpPr>
          <p:nvPr/>
        </p:nvSpPr>
        <p:spPr>
          <a:xfrm>
            <a:off x="0" y="5880297"/>
            <a:ext cx="4470400" cy="960769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Sumit Gulwani</a:t>
            </a:r>
          </a:p>
          <a:p>
            <a:pPr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PROSE team @ Microsoft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83B5971-640D-4577-A737-BB2C45E4AE7F}"/>
              </a:ext>
            </a:extLst>
          </p:cNvPr>
          <p:cNvSpPr txBox="1">
            <a:spLocks/>
          </p:cNvSpPr>
          <p:nvPr/>
        </p:nvSpPr>
        <p:spPr>
          <a:xfrm>
            <a:off x="6461760" y="6027270"/>
            <a:ext cx="5730240" cy="813796"/>
          </a:xfrm>
          <a:prstGeom prst="rect">
            <a:avLst/>
          </a:prstGeom>
          <a:noFill/>
          <a:ln>
            <a:noFill/>
          </a:ln>
        </p:spPr>
        <p:txBody>
          <a:bodyPr vert="horz" lIns="121920" tIns="60960" rIns="121920" bIns="6096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2667" dirty="0" err="1">
                <a:solidFill>
                  <a:srgbClr val="0070C0"/>
                </a:solidFill>
              </a:rPr>
              <a:t>Marktoberdorf</a:t>
            </a:r>
            <a:r>
              <a:rPr lang="en-US" sz="2667" dirty="0">
                <a:solidFill>
                  <a:srgbClr val="0070C0"/>
                </a:solidFill>
              </a:rPr>
              <a:t> Summer School </a:t>
            </a:r>
          </a:p>
          <a:p>
            <a:pPr algn="r">
              <a:spcBef>
                <a:spcPts val="0"/>
              </a:spcBef>
            </a:pPr>
            <a:r>
              <a:rPr lang="en-US" sz="2667" dirty="0">
                <a:solidFill>
                  <a:srgbClr val="0070C0"/>
                </a:solidFill>
              </a:rPr>
              <a:t>Aug 2024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8193D5-7B15-8C18-9F07-0941D7BB4C9C}"/>
              </a:ext>
            </a:extLst>
          </p:cNvPr>
          <p:cNvGrpSpPr/>
          <p:nvPr/>
        </p:nvGrpSpPr>
        <p:grpSpPr>
          <a:xfrm>
            <a:off x="6969608" y="190031"/>
            <a:ext cx="5104633" cy="5024691"/>
            <a:chOff x="5028014" y="394713"/>
            <a:chExt cx="3828472" cy="37685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F15CBE-A4DE-54B0-35B3-2AC1E073A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5028014" y="2392460"/>
              <a:ext cx="1807945" cy="177077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75E0A6-8C1A-1DF6-C9E4-99C7EEE90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300" r="65"/>
            <a:stretch/>
          </p:blipFill>
          <p:spPr>
            <a:xfrm>
              <a:off x="5028014" y="394713"/>
              <a:ext cx="1817207" cy="181294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E695AB-878B-3BEC-8196-7C8E80B1B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-22" r="-22"/>
            <a:stretch/>
          </p:blipFill>
          <p:spPr>
            <a:xfrm>
              <a:off x="7006363" y="394713"/>
              <a:ext cx="1817207" cy="18120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9E91C6-5317-93F2-AC83-9046A82B3FF7}"/>
                </a:ext>
              </a:extLst>
            </p:cNvPr>
            <p:cNvSpPr txBox="1"/>
            <p:nvPr/>
          </p:nvSpPr>
          <p:spPr>
            <a:xfrm>
              <a:off x="6994424" y="1884127"/>
              <a:ext cx="186206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cs typeface="Calibri" panose="020F0502020204030204" pitchFamily="34" charset="0"/>
                </a:rPr>
                <a:t>DATA SCIENTISTS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0F65B4-DBD2-8BAD-BEF6-656B012D953C}"/>
                </a:ext>
              </a:extLst>
            </p:cNvPr>
            <p:cNvSpPr txBox="1"/>
            <p:nvPr/>
          </p:nvSpPr>
          <p:spPr>
            <a:xfrm>
              <a:off x="5028328" y="1898689"/>
              <a:ext cx="195110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LOW-CODE USERS</a:t>
              </a: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C88F821D-FD5D-6F6D-65FE-10F05C75F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58325" y="2392459"/>
              <a:ext cx="1865245" cy="17707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9BE49D-5AF2-DB73-30CB-04E2813FD19B}"/>
                </a:ext>
              </a:extLst>
            </p:cNvPr>
            <p:cNvSpPr txBox="1"/>
            <p:nvPr/>
          </p:nvSpPr>
          <p:spPr>
            <a:xfrm>
              <a:off x="7264848" y="2392459"/>
              <a:ext cx="127244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STUDENTS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BBB8A7-A495-1D3F-10B9-4BF39218EE4B}"/>
                </a:ext>
              </a:extLst>
            </p:cNvPr>
            <p:cNvSpPr txBox="1"/>
            <p:nvPr/>
          </p:nvSpPr>
          <p:spPr>
            <a:xfrm>
              <a:off x="5163073" y="2392459"/>
              <a:ext cx="150897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DEVELOPERS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249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4B60C-D535-48AA-AF79-84B13898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07" y="1078734"/>
            <a:ext cx="10515600" cy="84029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infer new constants (Excel)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06A424-38FE-8BEA-F520-2E2B36AECCDF}"/>
              </a:ext>
            </a:extLst>
          </p:cNvPr>
          <p:cNvSpPr txBox="1">
            <a:spLocks/>
          </p:cNvSpPr>
          <p:nvPr/>
        </p:nvSpPr>
        <p:spPr>
          <a:xfrm>
            <a:off x="211771" y="2261141"/>
            <a:ext cx="4548675" cy="56720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AVERAGEIFS(B4:M4,"&gt;0")</a:t>
            </a:r>
            <a:endParaRPr lang="en-US" sz="2800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1AD00-FCAE-6777-A859-E8B08145A0C8}"/>
              </a:ext>
            </a:extLst>
          </p:cNvPr>
          <p:cNvSpPr txBox="1">
            <a:spLocks/>
          </p:cNvSpPr>
          <p:nvPr/>
        </p:nvSpPr>
        <p:spPr>
          <a:xfrm>
            <a:off x="606368" y="3642157"/>
            <a:ext cx="4154077" cy="554536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TEXTJOIN(",", A3:D3)</a:t>
            </a:r>
            <a:endParaRPr lang="en-US" sz="2800" dirty="0">
              <a:highlight>
                <a:srgbClr val="00FF00"/>
              </a:highlight>
              <a:latin typeface="Consolas" panose="020B0609020204030204" pitchFamily="49" charset="0"/>
            </a:endParaRPr>
          </a:p>
          <a:p>
            <a:endParaRPr lang="en-US" sz="2800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71BBF8-4673-F703-3ABF-09A47DD203F0}"/>
              </a:ext>
            </a:extLst>
          </p:cNvPr>
          <p:cNvSpPr txBox="1">
            <a:spLocks/>
          </p:cNvSpPr>
          <p:nvPr/>
        </p:nvSpPr>
        <p:spPr>
          <a:xfrm>
            <a:off x="6096001" y="3685755"/>
            <a:ext cx="5418809" cy="56422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TEXTJOIN(",", </a:t>
            </a:r>
            <a:r>
              <a:rPr lang="en-US" sz="2800" dirty="0">
                <a:highlight>
                  <a:srgbClr val="00FF00"/>
                </a:highlight>
                <a:latin typeface="Consolas" panose="020B0609020204030204" pitchFamily="49" charset="0"/>
              </a:rPr>
              <a:t>TRUE,</a:t>
            </a:r>
            <a:r>
              <a:rPr lang="en-US" sz="2800" dirty="0">
                <a:latin typeface="Consolas" panose="020B0609020204030204" pitchFamily="49" charset="0"/>
              </a:rPr>
              <a:t> A3:D3)</a:t>
            </a:r>
          </a:p>
          <a:p>
            <a:endParaRPr lang="en-US" sz="2800" dirty="0"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88F691-F429-5F47-0793-F82100BA6277}"/>
              </a:ext>
            </a:extLst>
          </p:cNvPr>
          <p:cNvSpPr txBox="1">
            <a:spLocks/>
          </p:cNvSpPr>
          <p:nvPr/>
        </p:nvSpPr>
        <p:spPr>
          <a:xfrm>
            <a:off x="606368" y="5185115"/>
            <a:ext cx="4154077" cy="56720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COUNTIF(</a:t>
            </a:r>
            <a:r>
              <a:rPr lang="en-US" sz="2800" dirty="0">
                <a:highlight>
                  <a:srgbClr val="FF0000"/>
                </a:highlight>
                <a:latin typeface="Consolas" panose="020B0609020204030204" pitchFamily="49" charset="0"/>
              </a:rPr>
              <a:t>"dog",A1:A9</a:t>
            </a:r>
            <a:r>
              <a:rPr lang="en-US" sz="2800" dirty="0">
                <a:latin typeface="Consolas" panose="020B0609020204030204" pitchFamily="49" charset="0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B87F80-DDF8-B932-4F08-44569AA48743}"/>
              </a:ext>
            </a:extLst>
          </p:cNvPr>
          <p:cNvSpPr txBox="1">
            <a:spLocks/>
          </p:cNvSpPr>
          <p:nvPr/>
        </p:nvSpPr>
        <p:spPr>
          <a:xfrm>
            <a:off x="6105193" y="5209626"/>
            <a:ext cx="4373788" cy="50755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COUNTIF(</a:t>
            </a:r>
            <a:r>
              <a:rPr lang="en-US" sz="2800" dirty="0">
                <a:highlight>
                  <a:srgbClr val="00FF00"/>
                </a:highlight>
                <a:latin typeface="Consolas" panose="020B0609020204030204" pitchFamily="49" charset="0"/>
              </a:rPr>
              <a:t>A1:A9,"dog"</a:t>
            </a:r>
            <a:r>
              <a:rPr lang="en-US" sz="2800" dirty="0">
                <a:latin typeface="Consolas" panose="020B0609020204030204" pitchFamily="49" charset="0"/>
              </a:rPr>
              <a:t>)</a:t>
            </a:r>
          </a:p>
          <a:p>
            <a:endParaRPr lang="en-US" sz="2800" dirty="0"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0E20B1E-CB9C-B3C4-8876-3C6EDE27BB2F}"/>
              </a:ext>
            </a:extLst>
          </p:cNvPr>
          <p:cNvSpPr txBox="1">
            <a:spLocks/>
          </p:cNvSpPr>
          <p:nvPr/>
        </p:nvSpPr>
        <p:spPr>
          <a:xfrm>
            <a:off x="409070" y="4244684"/>
            <a:ext cx="11524927" cy="515872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user forgot a required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boolean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parameter to ignore (or not) empty text.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0F9A2A-9390-5127-94C2-73C1323A9775}"/>
              </a:ext>
            </a:extLst>
          </p:cNvPr>
          <p:cNvSpPr txBox="1">
            <a:spLocks/>
          </p:cNvSpPr>
          <p:nvPr/>
        </p:nvSpPr>
        <p:spPr>
          <a:xfrm>
            <a:off x="280080" y="2824207"/>
            <a:ext cx="10044529" cy="554536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user left off a required parameter indicating the criteria range.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4F5D4E-61B3-5704-3154-A49E26698A44}"/>
              </a:ext>
            </a:extLst>
          </p:cNvPr>
          <p:cNvSpPr txBox="1">
            <a:spLocks/>
          </p:cNvSpPr>
          <p:nvPr/>
        </p:nvSpPr>
        <p:spPr>
          <a:xfrm>
            <a:off x="446340" y="5813166"/>
            <a:ext cx="9792953" cy="49384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user incorrectly swapped the range and criteria parameters.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EB38282-707A-3EAD-916D-42E42B51EFF8}"/>
              </a:ext>
            </a:extLst>
          </p:cNvPr>
          <p:cNvSpPr/>
          <p:nvPr/>
        </p:nvSpPr>
        <p:spPr>
          <a:xfrm>
            <a:off x="4957744" y="5346819"/>
            <a:ext cx="950149" cy="233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DFF6FB7-A0E2-14EA-0340-1F89678AE679}"/>
              </a:ext>
            </a:extLst>
          </p:cNvPr>
          <p:cNvSpPr/>
          <p:nvPr/>
        </p:nvSpPr>
        <p:spPr>
          <a:xfrm>
            <a:off x="4997432" y="3814927"/>
            <a:ext cx="950149" cy="233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1F6C01F-1091-DEFB-C985-361860572C4A}"/>
              </a:ext>
            </a:extLst>
          </p:cNvPr>
          <p:cNvSpPr/>
          <p:nvPr/>
        </p:nvSpPr>
        <p:spPr>
          <a:xfrm>
            <a:off x="4997432" y="2450541"/>
            <a:ext cx="950149" cy="233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4EFC4AE-8C92-F708-8190-5E3BACAE4543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7784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Last-mile repair using LLMs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50168D-1136-BF72-CA95-11C8975C0AE5}"/>
              </a:ext>
            </a:extLst>
          </p:cNvPr>
          <p:cNvSpPr txBox="1">
            <a:spLocks/>
          </p:cNvSpPr>
          <p:nvPr/>
        </p:nvSpPr>
        <p:spPr>
          <a:xfrm>
            <a:off x="6184568" y="2220743"/>
            <a:ext cx="5707168" cy="56422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121920" tIns="60960" rIns="121920" bIns="6096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3067" dirty="0">
                <a:latin typeface="Consolas" panose="020B0609020204030204" pitchFamily="49" charset="0"/>
              </a:rPr>
              <a:t>AVERAGEIFS(B4:M4,</a:t>
            </a:r>
            <a:r>
              <a:rPr lang="en-US" sz="3067" dirty="0">
                <a:highlight>
                  <a:srgbClr val="00FF00"/>
                </a:highlight>
                <a:latin typeface="Consolas" panose="020B0609020204030204" pitchFamily="49" charset="0"/>
              </a:rPr>
              <a:t>B4:M4,</a:t>
            </a:r>
            <a:r>
              <a:rPr lang="en-US" sz="3067" dirty="0">
                <a:latin typeface="Consolas" panose="020B0609020204030204" pitchFamily="49" charset="0"/>
              </a:rPr>
              <a:t>"&gt;0")</a:t>
            </a: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2817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D2A06-6B08-2E8D-5CC5-478AF276F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44C5-DBDF-6A1E-B46A-F482063D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333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Program Repair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13A388-A160-994F-81CA-87ADF32A8FD6}"/>
              </a:ext>
            </a:extLst>
          </p:cNvPr>
          <p:cNvSpPr txBox="1">
            <a:spLocks/>
          </p:cNvSpPr>
          <p:nvPr/>
        </p:nvSpPr>
        <p:spPr>
          <a:xfrm>
            <a:off x="2552602" y="1866454"/>
            <a:ext cx="7855249" cy="355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Last mile repair (low-code users)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EDU application (students)</a:t>
            </a:r>
          </a:p>
          <a:p>
            <a:endParaRPr lang="en-US" dirty="0"/>
          </a:p>
          <a:p>
            <a:r>
              <a:rPr lang="en-US" dirty="0"/>
              <a:t>Advanced Debugging (developers)</a:t>
            </a:r>
          </a:p>
        </p:txBody>
      </p:sp>
    </p:spTree>
    <p:extLst>
      <p:ext uri="{BB962C8B-B14F-4D97-AF65-F5344CB8AC3E}">
        <p14:creationId xmlns:p14="http://schemas.microsoft.com/office/powerpoint/2010/main" val="65650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19EDEF-95A6-E79D-5FD1-8D879A391255}"/>
              </a:ext>
            </a:extLst>
          </p:cNvPr>
          <p:cNvSpPr/>
          <p:nvPr/>
        </p:nvSpPr>
        <p:spPr bwMode="auto">
          <a:xfrm>
            <a:off x="67221" y="4666327"/>
            <a:ext cx="5110291" cy="2060760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alpha val="0"/>
                </a:sysClr>
              </a:gs>
              <a:gs pos="54000">
                <a:srgbClr val="000000">
                  <a:lumMod val="100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28" tIns="73143" rIns="91428" bIns="731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662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21961-D3BD-4911-BF56-3AC5FE18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85" y="-206469"/>
            <a:ext cx="12192000" cy="1258376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/>
              <a:t>Challenges in Programming Education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59B72-3045-43FF-A980-E82591C10CB7}"/>
              </a:ext>
            </a:extLst>
          </p:cNvPr>
          <p:cNvSpPr txBox="1"/>
          <p:nvPr/>
        </p:nvSpPr>
        <p:spPr>
          <a:xfrm>
            <a:off x="5580883" y="889167"/>
            <a:ext cx="6149861" cy="2225930"/>
          </a:xfrm>
          <a:prstGeom prst="rect">
            <a:avLst/>
          </a:prstGeom>
          <a:solidFill>
            <a:srgbClr val="F4EAE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933" dirty="0">
                <a:solidFill>
                  <a:srgbClr val="C00000"/>
                </a:solidFill>
                <a:latin typeface="Arial"/>
              </a:rPr>
              <a:t>5x demand </a:t>
            </a:r>
            <a:r>
              <a:rPr lang="en-US" sz="2933" dirty="0">
                <a:solidFill>
                  <a:srgbClr val="000000"/>
                </a:solidFill>
                <a:latin typeface="Arial"/>
              </a:rPr>
              <a:t>for CS classes than available courses (Lack of TAs).</a:t>
            </a:r>
          </a:p>
          <a:p>
            <a:pPr defTabSz="609585">
              <a:defRPr/>
            </a:pPr>
            <a:endParaRPr lang="en-US" sz="2133" dirty="0">
              <a:solidFill>
                <a:srgbClr val="000000"/>
              </a:solidFill>
              <a:latin typeface="Arial"/>
            </a:endParaRPr>
          </a:p>
          <a:p>
            <a:pPr defTabSz="609585">
              <a:defRPr/>
            </a:pPr>
            <a:r>
              <a:rPr lang="en-US" sz="2933" dirty="0">
                <a:solidFill>
                  <a:srgbClr val="C00000"/>
                </a:solidFill>
                <a:latin typeface="Arial"/>
              </a:rPr>
              <a:t>80% dropout </a:t>
            </a:r>
            <a:r>
              <a:rPr lang="en-US" sz="2933" dirty="0">
                <a:solidFill>
                  <a:srgbClr val="000000"/>
                </a:solidFill>
                <a:latin typeface="Arial"/>
              </a:rPr>
              <a:t>amongst US minority students (Inadequate t</a:t>
            </a:r>
            <a:r>
              <a:rPr lang="en-US" sz="2933" dirty="0" err="1">
                <a:solidFill>
                  <a:srgbClr val="000000"/>
                </a:solidFill>
                <a:latin typeface="Arial"/>
              </a:rPr>
              <a:t>ech</a:t>
            </a:r>
            <a:r>
              <a:rPr lang="en-US" sz="2933" dirty="0">
                <a:solidFill>
                  <a:srgbClr val="000000"/>
                </a:solidFill>
                <a:latin typeface="Arial"/>
              </a:rPr>
              <a:t> stack).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B8B66714-D383-444C-B6E1-F917E5F3A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9525" r="4019"/>
          <a:stretch/>
        </p:blipFill>
        <p:spPr bwMode="auto">
          <a:xfrm>
            <a:off x="425" y="914139"/>
            <a:ext cx="5120640" cy="57772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FF54B5-F613-892C-0394-C78779F425A7}"/>
              </a:ext>
            </a:extLst>
          </p:cNvPr>
          <p:cNvSpPr/>
          <p:nvPr/>
        </p:nvSpPr>
        <p:spPr bwMode="auto">
          <a:xfrm>
            <a:off x="-25211" y="5180149"/>
            <a:ext cx="5166857" cy="16778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alpha val="0"/>
                </a:sysClr>
              </a:gs>
              <a:gs pos="54000">
                <a:srgbClr val="000000">
                  <a:lumMod val="100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28" tIns="73143" rIns="91428" bIns="731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662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5DDA77-10A3-64C4-EC5F-91DB3B0A987B}"/>
              </a:ext>
            </a:extLst>
          </p:cNvPr>
          <p:cNvSpPr txBox="1"/>
          <p:nvPr/>
        </p:nvSpPr>
        <p:spPr>
          <a:xfrm>
            <a:off x="-120826" y="6114480"/>
            <a:ext cx="5390771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867">
                <a:solidFill>
                  <a:srgbClr val="FFFFFF"/>
                </a:solidFill>
                <a:latin typeface="Arial"/>
              </a:rPr>
              <a:t>“</a:t>
            </a:r>
            <a:r>
              <a:rPr lang="en-US" sz="1867" i="1">
                <a:solidFill>
                  <a:srgbClr val="FFFFFF"/>
                </a:solidFill>
                <a:latin typeface="Arial"/>
              </a:rPr>
              <a:t>I’ve seen people show up at office hours and wait for 2 hours to get the answer to 1 question</a:t>
            </a:r>
            <a:r>
              <a:rPr lang="en-US" sz="1867">
                <a:solidFill>
                  <a:srgbClr val="FFFFFF"/>
                </a:solidFill>
                <a:latin typeface="Arial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664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, chat or text message&#10;&#10;Description automatically generated">
            <a:extLst>
              <a:ext uri="{FF2B5EF4-FFF2-40B4-BE49-F238E27FC236}">
                <a16:creationId xmlns:a16="http://schemas.microsoft.com/office/drawing/2014/main" id="{0E8C90F2-3334-477B-928D-663164A45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3839"/>
          <a:stretch/>
        </p:blipFill>
        <p:spPr>
          <a:xfrm>
            <a:off x="7813114" y="2"/>
            <a:ext cx="4361861" cy="6583679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0" y="61945"/>
            <a:ext cx="8273536" cy="82445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>
              <a:defRPr/>
            </a:pPr>
            <a:r>
              <a:rPr lang="en-US" sz="5333" dirty="0">
                <a:solidFill>
                  <a:schemeClr val="tx1"/>
                </a:solidFill>
              </a:rPr>
              <a:t>Syntax Errors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0CA06-D3AE-40CB-BD0E-18A9676AAE1E}"/>
              </a:ext>
            </a:extLst>
          </p:cNvPr>
          <p:cNvSpPr txBox="1"/>
          <p:nvPr/>
        </p:nvSpPr>
        <p:spPr>
          <a:xfrm>
            <a:off x="190667" y="1097613"/>
            <a:ext cx="359179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latin typeface="Arial"/>
              </a:rPr>
              <a:t>Syntax requirements are too unforgiving and sometimes unnatural!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AFEF68-2DE7-4919-B5B1-FD9A43115964}"/>
              </a:ext>
            </a:extLst>
          </p:cNvPr>
          <p:cNvGraphicFramePr>
            <a:graphicFrameLocks noGrp="1"/>
          </p:cNvGraphicFramePr>
          <p:nvPr/>
        </p:nvGraphicFramePr>
        <p:xfrm>
          <a:off x="21765" y="2975920"/>
          <a:ext cx="4871498" cy="2504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271">
                  <a:extLst>
                    <a:ext uri="{9D8B030D-6E8A-4147-A177-3AD203B41FA5}">
                      <a16:colId xmlns:a16="http://schemas.microsoft.com/office/drawing/2014/main" val="582530871"/>
                    </a:ext>
                  </a:extLst>
                </a:gridCol>
                <a:gridCol w="2512227">
                  <a:extLst>
                    <a:ext uri="{9D8B030D-6E8A-4147-A177-3AD203B41FA5}">
                      <a16:colId xmlns:a16="http://schemas.microsoft.com/office/drawing/2014/main" val="1886689139"/>
                    </a:ext>
                  </a:extLst>
                </a:gridCol>
              </a:tblGrid>
              <a:tr h="461063">
                <a:tc>
                  <a:txBody>
                    <a:bodyPr/>
                    <a:lstStyle/>
                    <a:p>
                      <a:r>
                        <a:rPr lang="en-US" sz="2400" dirty="0"/>
                        <a:t>Student Code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Expected Code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1883504828"/>
                  </a:ext>
                </a:extLst>
              </a:tr>
              <a:tr h="8940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 = (</a:t>
                      </a:r>
                      <a:r>
                        <a:rPr lang="en-US" sz="2400" err="1">
                          <a:solidFill>
                            <a:schemeClr val="tx1"/>
                          </a:solidFill>
                        </a:rPr>
                        <a:t>a+b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) (a-b)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C = (</a:t>
                      </a:r>
                      <a:r>
                        <a:rPr lang="en-US" sz="2400" err="1">
                          <a:solidFill>
                            <a:schemeClr val="tx1"/>
                          </a:solidFill>
                        </a:rPr>
                        <a:t>a+b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</a:rPr>
                        <a:t>*</a:t>
                      </a:r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(a-b)</a:t>
                      </a:r>
                    </a:p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9225443"/>
                  </a:ext>
                </a:extLst>
              </a:tr>
              <a:tr h="114953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err="1">
                          <a:solidFill>
                            <a:schemeClr val="tx1"/>
                          </a:solidFill>
                        </a:rPr>
                        <a:t>scanf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(“%d”, a)</a:t>
                      </a:r>
                    </a:p>
                  </a:txBody>
                  <a:tcPr marL="12192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scanf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(“%d”,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&amp;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a)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66386809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E2A3BD8-5D01-4E70-8555-8FF5DCF2A9DE}"/>
              </a:ext>
            </a:extLst>
          </p:cNvPr>
          <p:cNvSpPr txBox="1"/>
          <p:nvPr/>
        </p:nvSpPr>
        <p:spPr>
          <a:xfrm>
            <a:off x="4022144" y="1211469"/>
            <a:ext cx="367521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latin typeface="Arial"/>
              </a:rPr>
              <a:t>Existing toolset assumes you are already a pro!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2CBDB85-2C5A-4DDE-9E22-1D4192FD28E6}"/>
              </a:ext>
            </a:extLst>
          </p:cNvPr>
          <p:cNvSpPr/>
          <p:nvPr/>
        </p:nvSpPr>
        <p:spPr>
          <a:xfrm>
            <a:off x="3953559" y="1165676"/>
            <a:ext cx="3675220" cy="953360"/>
          </a:xfrm>
          <a:prstGeom prst="wedgeRectCallout">
            <a:avLst>
              <a:gd name="adj1" fmla="val 702"/>
              <a:gd name="adj2" fmla="val 135576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9AFE5B1E-22A0-4E4D-B3DC-4DC86AA9350B}"/>
              </a:ext>
            </a:extLst>
          </p:cNvPr>
          <p:cNvSpPr/>
          <p:nvPr/>
        </p:nvSpPr>
        <p:spPr>
          <a:xfrm>
            <a:off x="110675" y="1060884"/>
            <a:ext cx="3675220" cy="1392637"/>
          </a:xfrm>
          <a:prstGeom prst="wedgeRectCallout">
            <a:avLst>
              <a:gd name="adj1" fmla="val 52132"/>
              <a:gd name="adj2" fmla="val 81593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87122-B1FF-4E81-AF94-781EDD0F87DF}"/>
              </a:ext>
            </a:extLst>
          </p:cNvPr>
          <p:cNvSpPr txBox="1"/>
          <p:nvPr/>
        </p:nvSpPr>
        <p:spPr>
          <a:xfrm>
            <a:off x="-86069" y="6516897"/>
            <a:ext cx="8708431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1600" dirty="0">
                <a:latin typeface="Arial"/>
              </a:rPr>
              <a:t>[ICSE 2018: </a:t>
            </a:r>
            <a:r>
              <a:rPr lang="en-US" sz="1600" i="1" dirty="0">
                <a:latin typeface="Open Sans"/>
                <a:ea typeface="Open Sans"/>
                <a:cs typeface="Open Sans"/>
              </a:rPr>
              <a:t>Compilation error repair: for the student programs, from the student programs</a:t>
            </a:r>
            <a:r>
              <a:rPr lang="en-US" sz="1600" dirty="0">
                <a:latin typeface="Open Sans"/>
                <a:ea typeface="Open Sans"/>
                <a:cs typeface="Open Sans"/>
              </a:rPr>
              <a:t>]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F1235F9-7F8C-421C-9573-5FA363896FED}"/>
              </a:ext>
            </a:extLst>
          </p:cNvPr>
          <p:cNvGraphicFramePr>
            <a:graphicFrameLocks noGrp="1"/>
          </p:cNvGraphicFramePr>
          <p:nvPr/>
        </p:nvGraphicFramePr>
        <p:xfrm>
          <a:off x="4893263" y="2975919"/>
          <a:ext cx="2804100" cy="2500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100">
                  <a:extLst>
                    <a:ext uri="{9D8B030D-6E8A-4147-A177-3AD203B41FA5}">
                      <a16:colId xmlns:a16="http://schemas.microsoft.com/office/drawing/2014/main" val="3283351901"/>
                    </a:ext>
                  </a:extLst>
                </a:gridCol>
              </a:tblGrid>
              <a:tr h="458905">
                <a:tc>
                  <a:txBody>
                    <a:bodyPr/>
                    <a:lstStyle/>
                    <a:p>
                      <a:r>
                        <a:rPr lang="en-US" sz="2400"/>
                        <a:t> </a:t>
                      </a:r>
                      <a:r>
                        <a:rPr lang="en-US" sz="2700"/>
                        <a:t>Error Message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1883504828"/>
                  </a:ext>
                </a:extLst>
              </a:tr>
              <a:tr h="90563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>
                          <a:solidFill>
                            <a:schemeClr val="tx1"/>
                          </a:solidFill>
                        </a:rPr>
                        <a:t>Called object type ‘int’ is not a function.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39225443"/>
                  </a:ext>
                </a:extLst>
              </a:tr>
              <a:tr h="11355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Format specifies type ‘int *’ but argument has type ‘int’.</a:t>
                      </a:r>
                    </a:p>
                  </a:txBody>
                  <a:tcPr marL="121920" marR="0" marT="0" marB="0"/>
                </a:tc>
                <a:extLst>
                  <a:ext uri="{0D108BD9-81ED-4DB2-BD59-A6C34878D82A}">
                    <a16:rowId xmlns:a16="http://schemas.microsoft.com/office/drawing/2014/main" val="2663868096"/>
                  </a:ext>
                </a:extLst>
              </a:tr>
            </a:tbl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0E8921-29B4-5311-6D26-CD7B19E43127}"/>
              </a:ext>
            </a:extLst>
          </p:cNvPr>
          <p:cNvCxnSpPr>
            <a:cxnSpLocks/>
          </p:cNvCxnSpPr>
          <p:nvPr/>
        </p:nvCxnSpPr>
        <p:spPr>
          <a:xfrm>
            <a:off x="7915289" y="4651449"/>
            <a:ext cx="803169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DEA84E-1594-9115-4CD9-611F1A2F7BBB}"/>
              </a:ext>
            </a:extLst>
          </p:cNvPr>
          <p:cNvCxnSpPr>
            <a:cxnSpLocks/>
          </p:cNvCxnSpPr>
          <p:nvPr/>
        </p:nvCxnSpPr>
        <p:spPr>
          <a:xfrm>
            <a:off x="10096753" y="3923397"/>
            <a:ext cx="197390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41A3F74-4498-FC71-A300-D06F3522C6F0}"/>
              </a:ext>
            </a:extLst>
          </p:cNvPr>
          <p:cNvCxnSpPr>
            <a:cxnSpLocks/>
          </p:cNvCxnSpPr>
          <p:nvPr/>
        </p:nvCxnSpPr>
        <p:spPr>
          <a:xfrm>
            <a:off x="9384761" y="3375431"/>
            <a:ext cx="52485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801F38D-41D5-E5EC-633A-0446978EF849}"/>
              </a:ext>
            </a:extLst>
          </p:cNvPr>
          <p:cNvCxnSpPr>
            <a:cxnSpLocks/>
          </p:cNvCxnSpPr>
          <p:nvPr/>
        </p:nvCxnSpPr>
        <p:spPr>
          <a:xfrm>
            <a:off x="8235015" y="3923397"/>
            <a:ext cx="66341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3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AAB70-DCC5-48FD-BA23-349BA17D8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fld id="{83D1FC35-8581-2540-BBFB-5CB35188AE81}" type="slidenum">
              <a:rPr lang="en-US" smtClean="0"/>
              <a:pPr algn="r" defTabSz="609585">
                <a:defRPr/>
              </a:pPr>
              <a:t>14</a:t>
            </a:fld>
            <a:r>
              <a:rPr lang="en-US"/>
              <a:t>/18</a:t>
            </a:r>
            <a:endParaRPr lang="en-US" sz="1333" b="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titus_2_12">
            <a:hlinkClick r:id="" action="ppaction://media"/>
            <a:extLst>
              <a:ext uri="{FF2B5EF4-FFF2-40B4-BE49-F238E27FC236}">
                <a16:creationId xmlns:a16="http://schemas.microsoft.com/office/drawing/2014/main" id="{2A21269B-1B6C-3D15-5188-EA8F5C65C7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fld id="{83D1FC35-8581-2540-BBFB-5CB35188AE81}" type="slidenum">
              <a:rPr lang="en-US" smtClean="0"/>
              <a:pPr algn="r" defTabSz="609585">
                <a:defRPr/>
              </a:pPr>
              <a:t>15</a:t>
            </a:fld>
            <a:r>
              <a:rPr lang="en-US"/>
              <a:t>/18</a:t>
            </a:r>
            <a:endParaRPr lang="en-US" sz="1333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114354"/>
            <a:ext cx="12192000" cy="82445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>
              <a:defRPr/>
            </a:pPr>
            <a:r>
              <a:rPr lang="en-US" sz="53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Errors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B6DD02-D23A-4667-8111-D5614BD7FF40}"/>
              </a:ext>
            </a:extLst>
          </p:cNvPr>
          <p:cNvSpPr/>
          <p:nvPr/>
        </p:nvSpPr>
        <p:spPr>
          <a:xfrm>
            <a:off x="3155463" y="1098229"/>
            <a:ext cx="5759608" cy="3046411"/>
          </a:xfrm>
          <a:prstGeom prst="rect">
            <a:avLst/>
          </a:prstGeom>
          <a:solidFill>
            <a:srgbClr val="F4EAE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2133" b="1" dirty="0">
                <a:solidFill>
                  <a:srgbClr val="000000"/>
                </a:solidFill>
                <a:latin typeface="Consolas" panose="020B0609020204030204" pitchFamily="49" charset="0"/>
              </a:rPr>
              <a:t>Int[] </a:t>
            </a:r>
            <a:r>
              <a:rPr lang="en-US" sz="2133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ReverseArray</a:t>
            </a:r>
            <a:r>
              <a:rPr lang="en-US" sz="2133" b="1" dirty="0">
                <a:solidFill>
                  <a:srgbClr val="000000"/>
                </a:solidFill>
                <a:latin typeface="Consolas" panose="020B0609020204030204" pitchFamily="49" charset="0"/>
              </a:rPr>
              <a:t>(int [] a) 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int b = new int[</a:t>
            </a:r>
            <a:r>
              <a:rPr lang="en-US" sz="2133" dirty="0" err="1">
                <a:solidFill>
                  <a:srgbClr val="000000"/>
                </a:solidFill>
                <a:latin typeface="Consolas" panose="020B0609020204030204" pitchFamily="49" charset="0"/>
              </a:rPr>
              <a:t>a.Length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];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for (int i=0; i&lt;</a:t>
            </a:r>
            <a:r>
              <a:rPr lang="en-US" sz="2133" dirty="0" err="1">
                <a:solidFill>
                  <a:srgbClr val="000000"/>
                </a:solidFill>
                <a:latin typeface="Consolas" panose="020B0609020204030204" pitchFamily="49" charset="0"/>
              </a:rPr>
              <a:t>a.Length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; i++)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{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  b[</a:t>
            </a:r>
            <a:r>
              <a:rPr lang="en-US" sz="2133" dirty="0" err="1">
                <a:solidFill>
                  <a:srgbClr val="000000"/>
                </a:solidFill>
                <a:latin typeface="Consolas" panose="020B0609020204030204" pitchFamily="49" charset="0"/>
              </a:rPr>
              <a:t>a.Length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-i] = a[i-1];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return b;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21683E-422D-419E-9841-8B16BC79A04A}"/>
              </a:ext>
            </a:extLst>
          </p:cNvPr>
          <p:cNvGrpSpPr/>
          <p:nvPr/>
        </p:nvGrpSpPr>
        <p:grpSpPr>
          <a:xfrm>
            <a:off x="4467444" y="2116429"/>
            <a:ext cx="4048784" cy="1705372"/>
            <a:chOff x="1272920" y="1623005"/>
            <a:chExt cx="2059490" cy="1279029"/>
          </a:xfrm>
        </p:grpSpPr>
        <p:cxnSp>
          <p:nvCxnSpPr>
            <p:cNvPr id="32" name="Curved Connector 25">
              <a:extLst>
                <a:ext uri="{FF2B5EF4-FFF2-40B4-BE49-F238E27FC236}">
                  <a16:creationId xmlns:a16="http://schemas.microsoft.com/office/drawing/2014/main" id="{0DB18253-6F85-4B8C-9BD7-56AD5EDBF0E0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rot="16200000" flipH="1">
              <a:off x="2020667" y="1960218"/>
              <a:ext cx="514305" cy="400697"/>
            </a:xfrm>
            <a:prstGeom prst="curvedConnector2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16DD771-1341-4D30-BD42-3166AC62C090}"/>
                </a:ext>
              </a:extLst>
            </p:cNvPr>
            <p:cNvSpPr/>
            <p:nvPr/>
          </p:nvSpPr>
          <p:spPr>
            <a:xfrm>
              <a:off x="1272920" y="1640402"/>
              <a:ext cx="351744" cy="2431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133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5F7FDC4-81D4-420B-8656-CBAE1F3405D6}"/>
                </a:ext>
              </a:extLst>
            </p:cNvPr>
            <p:cNvSpPr/>
            <p:nvPr/>
          </p:nvSpPr>
          <p:spPr>
            <a:xfrm>
              <a:off x="1676773" y="1623005"/>
              <a:ext cx="801396" cy="28041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133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1" name="Curved Connector 24">
              <a:extLst>
                <a:ext uri="{FF2B5EF4-FFF2-40B4-BE49-F238E27FC236}">
                  <a16:creationId xmlns:a16="http://schemas.microsoft.com/office/drawing/2014/main" id="{A6DA8161-7BBE-48EF-9B37-BDFB3C9EB31A}"/>
                </a:ext>
              </a:extLst>
            </p:cNvPr>
            <p:cNvCxnSpPr>
              <a:cxnSpLocks/>
              <a:stCxn id="27" idx="4"/>
              <a:endCxn id="29" idx="0"/>
            </p:cNvCxnSpPr>
            <p:nvPr/>
          </p:nvCxnSpPr>
          <p:spPr>
            <a:xfrm rot="16200000" flipH="1">
              <a:off x="1263429" y="2068959"/>
              <a:ext cx="703015" cy="33228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FD0F1E-1C29-4792-9B6D-B08DD56423D7}"/>
                </a:ext>
              </a:extLst>
            </p:cNvPr>
            <p:cNvSpPr txBox="1"/>
            <p:nvPr/>
          </p:nvSpPr>
          <p:spPr>
            <a:xfrm>
              <a:off x="1546874" y="2586611"/>
              <a:ext cx="468412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2133" b="1">
                  <a:solidFill>
                    <a:srgbClr val="FF0000"/>
                  </a:solidFill>
                  <a:latin typeface="Consolas" panose="020B0609020204030204" pitchFamily="49" charset="0"/>
                </a:rPr>
                <a:t>i=1</a:t>
              </a:r>
              <a:endParaRPr lang="en-US" sz="2133" b="1">
                <a:solidFill>
                  <a:srgbClr val="FF0000"/>
                </a:solidFill>
                <a:latin typeface="Consolas" pitchFamily="49" charset="0"/>
                <a:ea typeface="Tahoma" pitchFamily="34" charset="0"/>
                <a:cs typeface="Consolas" pitchFamily="49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26EDC6-F17B-4F81-B3E5-560E98454B1E}"/>
                </a:ext>
              </a:extLst>
            </p:cNvPr>
            <p:cNvSpPr txBox="1"/>
            <p:nvPr/>
          </p:nvSpPr>
          <p:spPr>
            <a:xfrm>
              <a:off x="1936336" y="2354698"/>
              <a:ext cx="139607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2133" b="1">
                  <a:solidFill>
                    <a:srgbClr val="FF0000"/>
                  </a:solidFill>
                  <a:latin typeface="Consolas" panose="020B0609020204030204" pitchFamily="49" charset="0"/>
                </a:rPr>
                <a:t>i &lt;= </a:t>
              </a:r>
              <a:r>
                <a:rPr lang="en-US" sz="2133" b="1" err="1">
                  <a:solidFill>
                    <a:srgbClr val="FF0000"/>
                  </a:solidFill>
                  <a:latin typeface="Consolas" panose="020B0609020204030204" pitchFamily="49" charset="0"/>
                </a:rPr>
                <a:t>a.Length</a:t>
              </a:r>
              <a:endParaRPr lang="en-US" sz="2133" b="1">
                <a:solidFill>
                  <a:srgbClr val="FF0000"/>
                </a:solidFill>
                <a:latin typeface="Consolas" pitchFamily="49" charset="0"/>
                <a:ea typeface="Tahoma" pitchFamily="34" charset="0"/>
                <a:cs typeface="Consolas" pitchFamily="49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52F6D6-58C0-4169-4D26-61B00DE3077C}"/>
              </a:ext>
            </a:extLst>
          </p:cNvPr>
          <p:cNvSpPr txBox="1"/>
          <p:nvPr/>
        </p:nvSpPr>
        <p:spPr>
          <a:xfrm>
            <a:off x="5392" y="6477691"/>
            <a:ext cx="1111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Segoe UI" panose="020B0502040204020203" pitchFamily="34" charset="0"/>
              </a:rPr>
              <a:t>[PLDI 2013: </a:t>
            </a:r>
            <a:r>
              <a:rPr lang="en-US" sz="1600" i="1" dirty="0">
                <a:latin typeface="Segoe UI" panose="020B0502040204020203" pitchFamily="34" charset="0"/>
                <a:cs typeface="Segoe UI" panose="020B0502040204020203" pitchFamily="34" charset="0"/>
              </a:rPr>
              <a:t>Automated Feedback Generation for Introductory Programming Assignments</a:t>
            </a:r>
            <a:r>
              <a:rPr lang="en-US" sz="1600" dirty="0">
                <a:latin typeface="Arial"/>
                <a:cs typeface="Calibri" panose="020F0502020204030204" pitchFamily="34" charset="0"/>
              </a:rPr>
              <a:t>]</a:t>
            </a:r>
            <a:endParaRPr lang="en-US" sz="1600" i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E0776-6566-9CC0-07FA-86BB22C05F5F}"/>
              </a:ext>
            </a:extLst>
          </p:cNvPr>
          <p:cNvSpPr txBox="1"/>
          <p:nvPr/>
        </p:nvSpPr>
        <p:spPr>
          <a:xfrm>
            <a:off x="205665" y="4272387"/>
            <a:ext cx="11431129" cy="110799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dirty="0">
                <a:latin typeface="Arial"/>
              </a:rPr>
              <a:t>Can search for repairs over: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Arial"/>
              </a:rPr>
              <a:t>A repair language</a:t>
            </a:r>
          </a:p>
        </p:txBody>
      </p:sp>
    </p:spTree>
    <p:extLst>
      <p:ext uri="{BB962C8B-B14F-4D97-AF65-F5344CB8AC3E}">
        <p14:creationId xmlns:p14="http://schemas.microsoft.com/office/powerpoint/2010/main" val="218476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fld id="{83D1FC35-8581-2540-BBFB-5CB35188AE81}" type="slidenum">
              <a:rPr lang="en-US" smtClean="0"/>
              <a:pPr algn="r" defTabSz="609585">
                <a:defRPr/>
              </a:pPr>
              <a:t>16</a:t>
            </a:fld>
            <a:r>
              <a:rPr lang="en-US"/>
              <a:t>/18</a:t>
            </a:r>
            <a:endParaRPr lang="en-US" sz="1333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114354"/>
            <a:ext cx="12192000" cy="82445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>
              <a:defRPr/>
            </a:pPr>
            <a:r>
              <a:rPr lang="en-US" sz="5333" dirty="0">
                <a:solidFill>
                  <a:schemeClr val="tx1"/>
                </a:solidFill>
              </a:rPr>
              <a:t>Functional Errors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7D0613-2DBB-4C0A-B224-FDF6C82DEB6C}"/>
              </a:ext>
            </a:extLst>
          </p:cNvPr>
          <p:cNvSpPr/>
          <p:nvPr/>
        </p:nvSpPr>
        <p:spPr>
          <a:xfrm>
            <a:off x="3376418" y="1229077"/>
            <a:ext cx="5677924" cy="2718180"/>
          </a:xfrm>
          <a:prstGeom prst="rect">
            <a:avLst/>
          </a:prstGeom>
          <a:solidFill>
            <a:srgbClr val="F4EAE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2133" b="1" dirty="0">
                <a:solidFill>
                  <a:srgbClr val="000000"/>
                </a:solidFill>
                <a:latin typeface="Consolas" panose="020B0609020204030204" pitchFamily="49" charset="0"/>
              </a:rPr>
              <a:t>def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Consolas" panose="020B0609020204030204" pitchFamily="49" charset="0"/>
              </a:rPr>
              <a:t>computeDeriv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(poly):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133" dirty="0" err="1">
                <a:solidFill>
                  <a:srgbClr val="000000"/>
                </a:solidFill>
                <a:latin typeface="Consolas" panose="020B0609020204030204" pitchFamily="49" charset="0"/>
              </a:rPr>
              <a:t>deriv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= []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133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i in range(</a:t>
            </a:r>
            <a:r>
              <a:rPr lang="en-US" sz="2133" dirty="0" err="1">
                <a:solidFill>
                  <a:srgbClr val="000000"/>
                </a:solidFill>
                <a:latin typeface="Consolas" panose="020B0609020204030204" pitchFamily="49" charset="0"/>
              </a:rPr>
              <a:t>len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(poly)):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133" dirty="0" err="1">
                <a:solidFill>
                  <a:srgbClr val="000000"/>
                </a:solidFill>
                <a:latin typeface="Consolas" panose="020B0609020204030204" pitchFamily="49" charset="0"/>
              </a:rPr>
              <a:t>deriv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[i]=float((i)*poly[i])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133" b="1" dirty="0">
                <a:solidFill>
                  <a:srgbClr val="000000"/>
                </a:solidFill>
                <a:latin typeface="Consolas" panose="020B0609020204030204" pitchFamily="49" charset="0"/>
              </a:rPr>
              <a:t>return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133" dirty="0" err="1">
                <a:solidFill>
                  <a:srgbClr val="000000"/>
                </a:solidFill>
                <a:latin typeface="Consolas" panose="020B0609020204030204" pitchFamily="49" charset="0"/>
              </a:rPr>
              <a:t>deriv</a:t>
            </a:r>
            <a:endParaRPr lang="en-US" sz="2133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defTabSz="609585">
              <a:defRPr/>
            </a:pPr>
            <a:endParaRPr lang="en-US" sz="2133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defTabSz="609585">
              <a:defRPr/>
            </a:pPr>
            <a:endParaRPr lang="en-US" sz="2133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defTabSz="609585">
              <a:defRPr/>
            </a:pPr>
            <a:endParaRPr lang="en-US" sz="2133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348274-931F-4E07-BB6F-BADF6909B90F}"/>
              </a:ext>
            </a:extLst>
          </p:cNvPr>
          <p:cNvGrpSpPr/>
          <p:nvPr/>
        </p:nvGrpSpPr>
        <p:grpSpPr>
          <a:xfrm>
            <a:off x="3381375" y="1947604"/>
            <a:ext cx="5353131" cy="1895078"/>
            <a:chOff x="3637078" y="1274464"/>
            <a:chExt cx="2722971" cy="1421308"/>
          </a:xfrm>
        </p:grpSpPr>
        <p:cxnSp>
          <p:nvCxnSpPr>
            <p:cNvPr id="48" name="Curved Connector 21">
              <a:extLst>
                <a:ext uri="{FF2B5EF4-FFF2-40B4-BE49-F238E27FC236}">
                  <a16:creationId xmlns:a16="http://schemas.microsoft.com/office/drawing/2014/main" id="{93541174-DEE8-4E32-BA87-B835BD5CDEE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229917" y="1652440"/>
              <a:ext cx="414828" cy="1918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61BED5C-A3B7-44FA-A590-CE6170C9D04F}"/>
                </a:ext>
              </a:extLst>
            </p:cNvPr>
            <p:cNvSpPr/>
            <p:nvPr/>
          </p:nvSpPr>
          <p:spPr>
            <a:xfrm>
              <a:off x="4878706" y="1274464"/>
              <a:ext cx="962478" cy="2356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133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273FFD6-14EF-4D59-B996-C9D4968E0CCE}"/>
                </a:ext>
              </a:extLst>
            </p:cNvPr>
            <p:cNvSpPr/>
            <p:nvPr/>
          </p:nvSpPr>
          <p:spPr>
            <a:xfrm>
              <a:off x="4294179" y="1786565"/>
              <a:ext cx="581717" cy="2624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133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075DE5A-6FBB-414E-87D3-C7434C67CE51}"/>
                </a:ext>
              </a:extLst>
            </p:cNvPr>
            <p:cNvSpPr txBox="1"/>
            <p:nvPr/>
          </p:nvSpPr>
          <p:spPr>
            <a:xfrm>
              <a:off x="5057774" y="1889051"/>
              <a:ext cx="13022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2133" b="1">
                  <a:solidFill>
                    <a:srgbClr val="FF0000"/>
                  </a:solidFill>
                  <a:latin typeface="Consolas" pitchFamily="49" charset="0"/>
                  <a:ea typeface="Tahoma" pitchFamily="34" charset="0"/>
                  <a:cs typeface="Consolas" pitchFamily="49" charset="0"/>
                </a:rPr>
                <a:t>1, </a:t>
              </a:r>
              <a:r>
                <a:rPr lang="en-US" sz="2133" b="1" err="1">
                  <a:solidFill>
                    <a:srgbClr val="FF0000"/>
                  </a:solidFill>
                  <a:latin typeface="Consolas" pitchFamily="49" charset="0"/>
                  <a:ea typeface="Tahoma" pitchFamily="34" charset="0"/>
                  <a:cs typeface="Consolas" pitchFamily="49" charset="0"/>
                </a:rPr>
                <a:t>len</a:t>
              </a:r>
              <a:r>
                <a:rPr lang="en-US" sz="2133" b="1">
                  <a:solidFill>
                    <a:srgbClr val="FF0000"/>
                  </a:solidFill>
                  <a:latin typeface="Consolas" pitchFamily="49" charset="0"/>
                  <a:ea typeface="Tahoma" pitchFamily="34" charset="0"/>
                  <a:cs typeface="Consolas" pitchFamily="49" charset="0"/>
                </a:rPr>
                <a:t>(poly)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B8E0738-CE93-4F1A-9054-210347C32441}"/>
                </a:ext>
              </a:extLst>
            </p:cNvPr>
            <p:cNvSpPr txBox="1"/>
            <p:nvPr/>
          </p:nvSpPr>
          <p:spPr>
            <a:xfrm>
              <a:off x="4161885" y="2380349"/>
              <a:ext cx="1466396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2133" b="1" err="1">
                  <a:solidFill>
                    <a:srgbClr val="FF0000"/>
                  </a:solidFill>
                  <a:latin typeface="Consolas" pitchFamily="49" charset="0"/>
                  <a:ea typeface="Tahoma" pitchFamily="34" charset="0"/>
                  <a:cs typeface="Consolas" pitchFamily="49" charset="0"/>
                </a:rPr>
                <a:t>deriv</a:t>
              </a:r>
              <a:r>
                <a:rPr lang="en-US" sz="2133" b="1">
                  <a:solidFill>
                    <a:srgbClr val="FF0000"/>
                  </a:solidFill>
                  <a:latin typeface="Consolas" pitchFamily="49" charset="0"/>
                  <a:ea typeface="Tahoma" pitchFamily="34" charset="0"/>
                  <a:cs typeface="Consolas" pitchFamily="49" charset="0"/>
                </a:rPr>
                <a:t> or [0.0]</a:t>
              </a:r>
            </a:p>
          </p:txBody>
        </p:sp>
        <p:cxnSp>
          <p:nvCxnSpPr>
            <p:cNvPr id="49" name="Curved Connector 22">
              <a:extLst>
                <a:ext uri="{FF2B5EF4-FFF2-40B4-BE49-F238E27FC236}">
                  <a16:creationId xmlns:a16="http://schemas.microsoft.com/office/drawing/2014/main" id="{93946A54-BA5D-49C0-9E7D-8741B5C12699}"/>
                </a:ext>
              </a:extLst>
            </p:cNvPr>
            <p:cNvCxnSpPr>
              <a:cxnSpLocks/>
              <a:stCxn id="45" idx="5"/>
              <a:endCxn id="47" idx="0"/>
            </p:cNvCxnSpPr>
            <p:nvPr/>
          </p:nvCxnSpPr>
          <p:spPr>
            <a:xfrm rot="16200000" flipH="1">
              <a:off x="4658019" y="2143285"/>
              <a:ext cx="369751" cy="10437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B86D3E7-117D-478B-B192-5ABE810D9374}"/>
                </a:ext>
              </a:extLst>
            </p:cNvPr>
            <p:cNvSpPr/>
            <p:nvPr/>
          </p:nvSpPr>
          <p:spPr>
            <a:xfrm>
              <a:off x="3867281" y="1532932"/>
              <a:ext cx="930861" cy="2371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133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CF31E2B-4E1D-4A49-B38D-109915A69E01}"/>
                </a:ext>
              </a:extLst>
            </p:cNvPr>
            <p:cNvSpPr txBox="1"/>
            <p:nvPr/>
          </p:nvSpPr>
          <p:spPr>
            <a:xfrm>
              <a:off x="3637078" y="2017536"/>
              <a:ext cx="1396074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2133" b="1" err="1">
                  <a:solidFill>
                    <a:srgbClr val="FF0000"/>
                  </a:solidFill>
                  <a:latin typeface="Consolas" pitchFamily="49" charset="0"/>
                  <a:ea typeface="Tahoma" pitchFamily="34" charset="0"/>
                  <a:cs typeface="Consolas" pitchFamily="49" charset="0"/>
                </a:rPr>
                <a:t>deriv.append</a:t>
              </a:r>
              <a:endParaRPr lang="en-US" sz="2133" b="1">
                <a:solidFill>
                  <a:srgbClr val="FF0000"/>
                </a:solidFill>
                <a:latin typeface="Consolas" pitchFamily="49" charset="0"/>
                <a:ea typeface="Tahoma" pitchFamily="34" charset="0"/>
                <a:cs typeface="Consolas" pitchFamily="49" charset="0"/>
              </a:endParaRPr>
            </a:p>
          </p:txBody>
        </p:sp>
        <p:cxnSp>
          <p:nvCxnSpPr>
            <p:cNvPr id="63" name="Curved Connector 21">
              <a:extLst>
                <a:ext uri="{FF2B5EF4-FFF2-40B4-BE49-F238E27FC236}">
                  <a16:creationId xmlns:a16="http://schemas.microsoft.com/office/drawing/2014/main" id="{C56D10D3-90F6-4E63-B704-D00727594017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rot="16200000" flipH="1">
              <a:off x="3821589" y="1917354"/>
              <a:ext cx="395674" cy="3164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29A8C0-D376-914B-0460-BE53EDE8C8F6}"/>
              </a:ext>
            </a:extLst>
          </p:cNvPr>
          <p:cNvSpPr txBox="1"/>
          <p:nvPr/>
        </p:nvSpPr>
        <p:spPr>
          <a:xfrm>
            <a:off x="11038" y="6462721"/>
            <a:ext cx="1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latin typeface="Arial"/>
                <a:cs typeface="Segoe UI" panose="020B0502040204020203" pitchFamily="34" charset="0"/>
              </a:rPr>
              <a:t>[PLDI 2018: </a:t>
            </a:r>
            <a:r>
              <a:rPr lang="en-US" sz="1600" i="1" dirty="0">
                <a:latin typeface="Arial"/>
              </a:rPr>
              <a:t>Automated Clustering and Program Repair for Introductory Programming Assignments</a:t>
            </a:r>
            <a:r>
              <a:rPr lang="en-US" sz="1600" dirty="0">
                <a:latin typeface="Arial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47186-1F5F-FEC1-36D7-4123E058E587}"/>
              </a:ext>
            </a:extLst>
          </p:cNvPr>
          <p:cNvSpPr txBox="1"/>
          <p:nvPr/>
        </p:nvSpPr>
        <p:spPr>
          <a:xfrm>
            <a:off x="205665" y="4272387"/>
            <a:ext cx="11431129" cy="160043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dirty="0">
                <a:latin typeface="Arial"/>
              </a:rPr>
              <a:t>Can search for repairs over: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Arial"/>
              </a:rPr>
              <a:t>A repair language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/>
              <a:t>Expressions in other correct submissions</a:t>
            </a:r>
            <a:r>
              <a:rPr lang="en-US" sz="3200" dirty="0">
                <a:latin typeface="Arial"/>
              </a:rPr>
              <a:t> </a:t>
            </a:r>
            <a:endParaRPr lang="en-US" sz="2133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526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B6DD02-D23A-4667-8111-D5614BD7FF40}"/>
              </a:ext>
            </a:extLst>
          </p:cNvPr>
          <p:cNvSpPr/>
          <p:nvPr/>
        </p:nvSpPr>
        <p:spPr>
          <a:xfrm>
            <a:off x="101844" y="1768139"/>
            <a:ext cx="5759608" cy="2061718"/>
          </a:xfrm>
          <a:prstGeom prst="rect">
            <a:avLst/>
          </a:prstGeom>
          <a:solidFill>
            <a:srgbClr val="F4EAE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2133" b="1" dirty="0">
                <a:solidFill>
                  <a:srgbClr val="000000"/>
                </a:solidFill>
                <a:latin typeface="Consolas" panose="020B0609020204030204" pitchFamily="49" charset="0"/>
              </a:rPr>
              <a:t>def product (</a:t>
            </a:r>
            <a:r>
              <a:rPr lang="en-US" sz="2133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n,term</a:t>
            </a:r>
            <a:r>
              <a:rPr lang="en-US" sz="2133" b="1" dirty="0">
                <a:solidFill>
                  <a:srgbClr val="000000"/>
                </a:solidFill>
                <a:latin typeface="Consolas" panose="020B0609020204030204" pitchFamily="49" charset="0"/>
              </a:rPr>
              <a:t>): 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 total, k = 1, 1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 while k &lt;= n: 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     total = total * k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     k = k + 1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 return total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67D0613-2DBB-4C0A-B224-FDF6C82DEB6C}"/>
              </a:ext>
            </a:extLst>
          </p:cNvPr>
          <p:cNvSpPr/>
          <p:nvPr/>
        </p:nvSpPr>
        <p:spPr>
          <a:xfrm>
            <a:off x="6412233" y="1747543"/>
            <a:ext cx="5677924" cy="2061718"/>
          </a:xfrm>
          <a:prstGeom prst="rect">
            <a:avLst/>
          </a:prstGeom>
          <a:solidFill>
            <a:srgbClr val="F4EAE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2133" b="1" dirty="0">
                <a:solidFill>
                  <a:srgbClr val="000000"/>
                </a:solidFill>
                <a:latin typeface="Consolas" panose="020B0609020204030204" pitchFamily="49" charset="0"/>
              </a:rPr>
              <a:t>def</a:t>
            </a: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product(n, term): 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if (n==1): 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  return 1</a:t>
            </a:r>
          </a:p>
          <a:p>
            <a:pPr defTabSz="609585">
              <a:defRPr/>
            </a:pPr>
            <a:r>
              <a:rPr lang="en-US" sz="2133" dirty="0">
                <a:solidFill>
                  <a:srgbClr val="000000"/>
                </a:solidFill>
                <a:latin typeface="Consolas" panose="020B0609020204030204" pitchFamily="49" charset="0"/>
              </a:rPr>
              <a:t>  return product(n-1, term) * n</a:t>
            </a:r>
          </a:p>
          <a:p>
            <a:pPr defTabSz="609585">
              <a:defRPr/>
            </a:pPr>
            <a:endParaRPr lang="en-US" sz="2133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defTabSz="609585">
              <a:defRPr/>
            </a:pPr>
            <a:endParaRPr lang="en-US" sz="2133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fld id="{83D1FC35-8581-2540-BBFB-5CB35188AE81}" type="slidenum">
              <a:rPr lang="en-US" smtClean="0"/>
              <a:pPr algn="r" defTabSz="609585">
                <a:defRPr/>
              </a:pPr>
              <a:t>17</a:t>
            </a:fld>
            <a:r>
              <a:rPr lang="en-US"/>
              <a:t>/18</a:t>
            </a:r>
            <a:endParaRPr lang="en-US" sz="1333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114354"/>
            <a:ext cx="12192000" cy="82445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>
              <a:defRPr/>
            </a:pPr>
            <a:r>
              <a:rPr lang="en-US" sz="5333" dirty="0">
                <a:solidFill>
                  <a:schemeClr val="tx1"/>
                </a:solidFill>
              </a:rPr>
              <a:t>Functional Errors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295BD5-0B7F-2627-6BAC-6A0EF5CCC524}"/>
              </a:ext>
            </a:extLst>
          </p:cNvPr>
          <p:cNvGrpSpPr/>
          <p:nvPr/>
        </p:nvGrpSpPr>
        <p:grpSpPr>
          <a:xfrm>
            <a:off x="10856488" y="1944738"/>
            <a:ext cx="1304080" cy="1194413"/>
            <a:chOff x="8142366" y="1014053"/>
            <a:chExt cx="978060" cy="895810"/>
          </a:xfrm>
        </p:grpSpPr>
        <p:cxnSp>
          <p:nvCxnSpPr>
            <p:cNvPr id="48" name="Curved Connector 21">
              <a:extLst>
                <a:ext uri="{FF2B5EF4-FFF2-40B4-BE49-F238E27FC236}">
                  <a16:creationId xmlns:a16="http://schemas.microsoft.com/office/drawing/2014/main" id="{93541174-DEE8-4E32-BA87-B835BD5CD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7743" y="1346861"/>
              <a:ext cx="295019" cy="239824"/>
            </a:xfrm>
            <a:prstGeom prst="curvedConnector2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61BED5C-A3B7-44FA-A590-CE6170C9D04F}"/>
                </a:ext>
              </a:extLst>
            </p:cNvPr>
            <p:cNvSpPr/>
            <p:nvPr/>
          </p:nvSpPr>
          <p:spPr>
            <a:xfrm>
              <a:off x="8142366" y="1619724"/>
              <a:ext cx="388023" cy="29013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133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075DE5A-6FBB-414E-87D3-C7434C67CE51}"/>
                </a:ext>
              </a:extLst>
            </p:cNvPr>
            <p:cNvSpPr txBox="1"/>
            <p:nvPr/>
          </p:nvSpPr>
          <p:spPr>
            <a:xfrm>
              <a:off x="8142366" y="1014053"/>
              <a:ext cx="978060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2133" b="1" dirty="0">
                  <a:solidFill>
                    <a:srgbClr val="FF0000"/>
                  </a:solidFill>
                  <a:latin typeface="Consolas" pitchFamily="49" charset="0"/>
                  <a:ea typeface="Tahoma" pitchFamily="34" charset="0"/>
                  <a:cs typeface="Consolas" pitchFamily="49" charset="0"/>
                </a:rPr>
                <a:t>term(n)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7805B0-7399-0F70-28F9-15B7BFFDEAE8}"/>
              </a:ext>
            </a:extLst>
          </p:cNvPr>
          <p:cNvGrpSpPr/>
          <p:nvPr/>
        </p:nvGrpSpPr>
        <p:grpSpPr>
          <a:xfrm>
            <a:off x="3524259" y="1944746"/>
            <a:ext cx="1304080" cy="1194413"/>
            <a:chOff x="2643194" y="913789"/>
            <a:chExt cx="978060" cy="895810"/>
          </a:xfrm>
        </p:grpSpPr>
        <p:cxnSp>
          <p:nvCxnSpPr>
            <p:cNvPr id="8" name="Curved Connector 21">
              <a:extLst>
                <a:ext uri="{FF2B5EF4-FFF2-40B4-BE49-F238E27FC236}">
                  <a16:creationId xmlns:a16="http://schemas.microsoft.com/office/drawing/2014/main" id="{E20614E4-FD07-518D-A02D-B99F868C1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8571" y="1246597"/>
              <a:ext cx="295019" cy="239824"/>
            </a:xfrm>
            <a:prstGeom prst="curvedConnector2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892B29-752C-7C78-77E9-1BED1D074F38}"/>
                </a:ext>
              </a:extLst>
            </p:cNvPr>
            <p:cNvSpPr/>
            <p:nvPr/>
          </p:nvSpPr>
          <p:spPr>
            <a:xfrm>
              <a:off x="2643194" y="1519460"/>
              <a:ext cx="388023" cy="29013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133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9D9B35-3C6A-7C1F-BB0D-E01F6DE13D7B}"/>
                </a:ext>
              </a:extLst>
            </p:cNvPr>
            <p:cNvSpPr txBox="1"/>
            <p:nvPr/>
          </p:nvSpPr>
          <p:spPr>
            <a:xfrm>
              <a:off x="2643194" y="913789"/>
              <a:ext cx="978060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r>
                <a:rPr lang="en-US" sz="2133" b="1" dirty="0">
                  <a:solidFill>
                    <a:srgbClr val="FF0000"/>
                  </a:solidFill>
                  <a:latin typeface="Consolas" pitchFamily="49" charset="0"/>
                  <a:ea typeface="Tahoma" pitchFamily="34" charset="0"/>
                  <a:cs typeface="Consolas" pitchFamily="49" charset="0"/>
                </a:rPr>
                <a:t>term(k)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DEFB7E-3D9E-E343-29E6-7E01B1A4A834}"/>
              </a:ext>
            </a:extLst>
          </p:cNvPr>
          <p:cNvSpPr txBox="1"/>
          <p:nvPr/>
        </p:nvSpPr>
        <p:spPr>
          <a:xfrm>
            <a:off x="1" y="6456084"/>
            <a:ext cx="1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cs typeface="Segoe UI" panose="020B0502040204020203" pitchFamily="34" charset="0"/>
              </a:rPr>
              <a:t>[ICSE 2017: </a:t>
            </a:r>
            <a:r>
              <a:rPr lang="en-US" sz="1600" i="1" dirty="0"/>
              <a:t>Learning Syntactic Program Transformations from Examples</a:t>
            </a:r>
            <a:r>
              <a:rPr lang="en-US" sz="1600" dirty="0"/>
              <a:t>]</a:t>
            </a:r>
            <a:endParaRPr lang="en-US" sz="1600" dirty="0"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A5761-311B-48B5-4293-61D9ABCC92AE}"/>
              </a:ext>
            </a:extLst>
          </p:cNvPr>
          <p:cNvSpPr txBox="1"/>
          <p:nvPr/>
        </p:nvSpPr>
        <p:spPr>
          <a:xfrm>
            <a:off x="205665" y="4272387"/>
            <a:ext cx="11431129" cy="2092881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>
              <a:defRPr/>
            </a:pPr>
            <a:r>
              <a:rPr lang="en-US" sz="3200" dirty="0">
                <a:solidFill>
                  <a:srgbClr val="FFFFFF"/>
                </a:solidFill>
                <a:latin typeface="Arial"/>
              </a:rPr>
              <a:t>Can search for repairs over: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Arial"/>
              </a:rPr>
              <a:t>A repair language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Expressions in other correct submissions</a:t>
            </a:r>
            <a:r>
              <a:rPr lang="en-US" sz="3200" dirty="0">
                <a:latin typeface="Arial"/>
              </a:rPr>
              <a:t> </a:t>
            </a:r>
            <a:endParaRPr lang="en-US" sz="2133" dirty="0">
              <a:latin typeface="Arial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US" sz="3200" dirty="0"/>
              <a:t>Past teacher corrections</a:t>
            </a:r>
            <a:endParaRPr lang="en-US" sz="213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752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18</a:t>
            </a:fld>
            <a:r>
              <a:rPr lang="en-US"/>
              <a:t>/18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" y="114305"/>
            <a:ext cx="12191999" cy="82445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accent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5333" dirty="0">
                <a:solidFill>
                  <a:schemeClr val="tx1"/>
                </a:solidFill>
              </a:rPr>
              <a:t>Performance Errors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5B408D-CF83-408F-BEF5-0280F384E2E0}"/>
              </a:ext>
            </a:extLst>
          </p:cNvPr>
          <p:cNvSpPr txBox="1"/>
          <p:nvPr/>
        </p:nvSpPr>
        <p:spPr>
          <a:xfrm>
            <a:off x="5934645" y="3858045"/>
            <a:ext cx="6257355" cy="276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cs typeface="Segoe UI" panose="020B0502040204020203" pitchFamily="34" charset="0"/>
              </a:rPr>
              <a:t>Strategy B: For each character in one string, count &amp; compare number of occurrences in another. O(n</a:t>
            </a:r>
            <a:r>
              <a:rPr lang="en-US" sz="2667" baseline="30000" dirty="0">
                <a:cs typeface="Segoe UI" panose="020B0502040204020203" pitchFamily="34" charset="0"/>
              </a:rPr>
              <a:t>2</a:t>
            </a:r>
            <a:r>
              <a:rPr lang="en-US" sz="2667" dirty="0">
                <a:cs typeface="Segoe UI" panose="020B0502040204020203" pitchFamily="34" charset="0"/>
              </a:rPr>
              <a:t>)</a:t>
            </a:r>
          </a:p>
          <a:p>
            <a:endParaRPr lang="en-US" sz="1333" dirty="0">
              <a:cs typeface="Segoe UI" panose="020B0502040204020203" pitchFamily="34" charset="0"/>
            </a:endParaRPr>
          </a:p>
          <a:p>
            <a:r>
              <a:rPr lang="en-US" sz="2667" dirty="0">
                <a:solidFill>
                  <a:srgbClr val="FF0000"/>
                </a:solidFill>
                <a:cs typeface="Segoe UI" panose="020B0502040204020203" pitchFamily="34" charset="0"/>
              </a:rPr>
              <a:t>Feedback: “Count number of characters in each string in a pre-processing phase to amortize cost.”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DD76C8-84AA-41E7-B12F-0B71E20A83B2}"/>
              </a:ext>
            </a:extLst>
          </p:cNvPr>
          <p:cNvSpPr txBox="1"/>
          <p:nvPr/>
        </p:nvSpPr>
        <p:spPr>
          <a:xfrm>
            <a:off x="79255" y="4375422"/>
            <a:ext cx="5855390" cy="2349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cs typeface="Segoe UI" panose="020B0502040204020203" pitchFamily="34" charset="0"/>
              </a:rPr>
              <a:t>Strategy A: Sort &amp; compare the two input strings. O(n log n)</a:t>
            </a:r>
          </a:p>
          <a:p>
            <a:endParaRPr lang="en-US" sz="1333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r>
              <a:rPr lang="en-US" sz="2667" dirty="0">
                <a:solidFill>
                  <a:srgbClr val="FF0000"/>
                </a:solidFill>
                <a:cs typeface="Segoe UI" panose="020B0502040204020203" pitchFamily="34" charset="0"/>
              </a:rPr>
              <a:t>Feedback: “Instead of sorting, compare number of occurrences of each character.”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0B3F2E-8853-4981-9580-52663DD40AE0}"/>
              </a:ext>
            </a:extLst>
          </p:cNvPr>
          <p:cNvCxnSpPr>
            <a:cxnSpLocks/>
          </p:cNvCxnSpPr>
          <p:nvPr/>
        </p:nvCxnSpPr>
        <p:spPr>
          <a:xfrm>
            <a:off x="5843696" y="1603161"/>
            <a:ext cx="0" cy="5192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A0E84C3-AB77-4895-B237-F4906F0B00B0}"/>
              </a:ext>
            </a:extLst>
          </p:cNvPr>
          <p:cNvSpPr/>
          <p:nvPr/>
        </p:nvSpPr>
        <p:spPr>
          <a:xfrm>
            <a:off x="79254" y="852831"/>
            <a:ext cx="10300071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dirty="0">
                <a:latin typeface="Segoe UI" panose="020B0502040204020203" pitchFamily="34" charset="0"/>
                <a:cs typeface="Segoe UI" panose="020B0502040204020203" pitchFamily="34" charset="0"/>
              </a:rPr>
              <a:t>Problem: Is a string t permutation of another string 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382E1-8364-03F6-DDBF-A842177CB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80" b="23596"/>
          <a:stretch/>
        </p:blipFill>
        <p:spPr>
          <a:xfrm>
            <a:off x="6185183" y="1738204"/>
            <a:ext cx="5120640" cy="2072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1287E-8D60-DD2A-6D14-2006B70EB6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-404" b="18441"/>
          <a:stretch/>
        </p:blipFill>
        <p:spPr>
          <a:xfrm>
            <a:off x="398497" y="1517368"/>
            <a:ext cx="5120640" cy="2682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13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75E0-9B8C-DFED-DB77-4D4B94F0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Sorting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1288C-050C-6E41-488E-62649AE15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19</a:t>
            </a:fld>
            <a:r>
              <a:rPr lang="en-US"/>
              <a:t>/18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6BB7-3A45-B182-E4DD-3174530FD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-404" b="18441"/>
          <a:stretch/>
        </p:blipFill>
        <p:spPr>
          <a:xfrm>
            <a:off x="346569" y="2215359"/>
            <a:ext cx="5120640" cy="2682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AEE4C-F5E6-9E3B-8149-B9B3B4864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-221" b="11831"/>
          <a:stretch/>
        </p:blipFill>
        <p:spPr>
          <a:xfrm>
            <a:off x="5810392" y="1849599"/>
            <a:ext cx="60960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87956A-8CDC-6624-D76E-F1CBB0A4A6DD}"/>
              </a:ext>
            </a:extLst>
          </p:cNvPr>
          <p:cNvSpPr txBox="1"/>
          <p:nvPr/>
        </p:nvSpPr>
        <p:spPr>
          <a:xfrm>
            <a:off x="1811867" y="4955822"/>
            <a:ext cx="234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Library routine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4A479-5D84-A3D8-4290-63419C8C1380}"/>
              </a:ext>
            </a:extLst>
          </p:cNvPr>
          <p:cNvSpPr txBox="1"/>
          <p:nvPr/>
        </p:nvSpPr>
        <p:spPr>
          <a:xfrm>
            <a:off x="8099778" y="5565422"/>
            <a:ext cx="2342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Explicit sorting</a:t>
            </a:r>
          </a:p>
        </p:txBody>
      </p:sp>
    </p:spTree>
    <p:extLst>
      <p:ext uri="{BB962C8B-B14F-4D97-AF65-F5344CB8AC3E}">
        <p14:creationId xmlns:p14="http://schemas.microsoft.com/office/powerpoint/2010/main" val="259080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0E4B-BE4C-FDFA-6E3D-7AE38907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333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AI-Assisted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1B574-DD9C-F076-933C-803C449BD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868" y="1309200"/>
            <a:ext cx="5232264" cy="357846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Forms of intent expression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Logical Specifications</a:t>
            </a:r>
          </a:p>
          <a:p>
            <a:r>
              <a:rPr lang="en-US" dirty="0"/>
              <a:t>Input-Output Examples</a:t>
            </a:r>
          </a:p>
          <a:p>
            <a:r>
              <a:rPr lang="en-US" dirty="0"/>
              <a:t>Static or Temporal Context</a:t>
            </a:r>
          </a:p>
          <a:p>
            <a:r>
              <a:rPr lang="en-US" dirty="0"/>
              <a:t>Broken Programs</a:t>
            </a:r>
          </a:p>
          <a:p>
            <a:r>
              <a:rPr lang="en-US" dirty="0"/>
              <a:t>Natural Language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D64408-2459-A683-2FB6-7CBC41FA724B}"/>
              </a:ext>
            </a:extLst>
          </p:cNvPr>
          <p:cNvCxnSpPr>
            <a:cxnSpLocks/>
          </p:cNvCxnSpPr>
          <p:nvPr/>
        </p:nvCxnSpPr>
        <p:spPr>
          <a:xfrm>
            <a:off x="3793245" y="2403361"/>
            <a:ext cx="43404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870301-AA3A-BB6A-79BA-FBCD0D336AB5}"/>
              </a:ext>
            </a:extLst>
          </p:cNvPr>
          <p:cNvSpPr txBox="1"/>
          <p:nvPr/>
        </p:nvSpPr>
        <p:spPr>
          <a:xfrm>
            <a:off x="-73686" y="1309200"/>
            <a:ext cx="3754554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Lectures organized by</a:t>
            </a:r>
          </a:p>
          <a:p>
            <a:endParaRPr lang="en-US" sz="2800" dirty="0"/>
          </a:p>
          <a:p>
            <a:endParaRPr lang="en-US" sz="2800" dirty="0"/>
          </a:p>
          <a:p>
            <a:pPr algn="r"/>
            <a:r>
              <a:rPr lang="en-US" sz="2800" dirty="0"/>
              <a:t>Lecture 1: </a:t>
            </a:r>
          </a:p>
          <a:p>
            <a:pPr algn="r"/>
            <a:r>
              <a:rPr lang="en-US" sz="600" dirty="0"/>
              <a:t>   </a:t>
            </a:r>
          </a:p>
          <a:p>
            <a:pPr algn="r"/>
            <a:r>
              <a:rPr lang="en-US" sz="2800" dirty="0"/>
              <a:t>Lecture 2: </a:t>
            </a:r>
          </a:p>
          <a:p>
            <a:pPr algn="r"/>
            <a:r>
              <a:rPr lang="en-US" sz="600" dirty="0"/>
              <a:t>     </a:t>
            </a:r>
          </a:p>
          <a:p>
            <a:pPr algn="r"/>
            <a:r>
              <a:rPr lang="en-US" sz="2800" dirty="0"/>
              <a:t>Lecture 3: </a:t>
            </a:r>
          </a:p>
          <a:p>
            <a:pPr algn="r"/>
            <a:r>
              <a:rPr lang="en-US" sz="600" dirty="0"/>
              <a:t>   </a:t>
            </a:r>
          </a:p>
          <a:p>
            <a:pPr algn="r"/>
            <a:r>
              <a:rPr lang="en-US" sz="2800" dirty="0"/>
              <a:t>Lecture 4: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CDA658-F336-D011-52EE-76EA0EFBBF4B}"/>
              </a:ext>
            </a:extLst>
          </p:cNvPr>
          <p:cNvSpPr txBox="1">
            <a:spLocks/>
          </p:cNvSpPr>
          <p:nvPr/>
        </p:nvSpPr>
        <p:spPr>
          <a:xfrm>
            <a:off x="8586849" y="3471732"/>
            <a:ext cx="3053582" cy="815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B050"/>
                </a:solidFill>
              </a:rPr>
              <a:t>Program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Repair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813D8-B4D4-42D5-580A-AA785CF11E3D}"/>
              </a:ext>
            </a:extLst>
          </p:cNvPr>
          <p:cNvSpPr txBox="1"/>
          <p:nvPr/>
        </p:nvSpPr>
        <p:spPr>
          <a:xfrm>
            <a:off x="1831818" y="3640190"/>
            <a:ext cx="7276486" cy="47905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53C666-2D7C-1D05-68A7-8CE4D79CB782}"/>
              </a:ext>
            </a:extLst>
          </p:cNvPr>
          <p:cNvSpPr txBox="1">
            <a:spLocks/>
          </p:cNvSpPr>
          <p:nvPr/>
        </p:nvSpPr>
        <p:spPr>
          <a:xfrm>
            <a:off x="6140313" y="5162954"/>
            <a:ext cx="5935982" cy="1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</a:rPr>
              <a:t>Last-mile repair (low-code users)</a:t>
            </a:r>
          </a:p>
          <a:p>
            <a:r>
              <a:rPr lang="en-US" b="1" dirty="0">
                <a:solidFill>
                  <a:srgbClr val="00B050"/>
                </a:solidFill>
              </a:rPr>
              <a:t>EDU application (students)</a:t>
            </a:r>
          </a:p>
          <a:p>
            <a:r>
              <a:rPr lang="en-US" b="1" dirty="0">
                <a:solidFill>
                  <a:srgbClr val="00B050"/>
                </a:solidFill>
              </a:rPr>
              <a:t>Advanced Debugging (developers)</a:t>
            </a:r>
          </a:p>
        </p:txBody>
      </p:sp>
    </p:spTree>
    <p:extLst>
      <p:ext uri="{BB962C8B-B14F-4D97-AF65-F5344CB8AC3E}">
        <p14:creationId xmlns:p14="http://schemas.microsoft.com/office/powerpoint/2010/main" val="9896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75E0-9B8C-DFED-DB77-4D4B94F0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1288C-050C-6E41-488E-62649AE15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r>
              <a:rPr lang="en-US">
                <a:solidFill>
                  <a:schemeClr val="tx1"/>
                </a:solidFill>
              </a:rPr>
              <a:t>/18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9791B-D06C-EA95-69A7-E69E18D03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r="77" b="8736"/>
          <a:stretch/>
        </p:blipFill>
        <p:spPr>
          <a:xfrm>
            <a:off x="6623192" y="1167681"/>
            <a:ext cx="4754880" cy="4693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6E60B-C64E-3711-A06C-821073DF4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80" b="23596"/>
          <a:stretch/>
        </p:blipFill>
        <p:spPr>
          <a:xfrm>
            <a:off x="536224" y="2630025"/>
            <a:ext cx="5120640" cy="2072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034030-274B-208F-2C50-5EBF74A4E628}"/>
              </a:ext>
            </a:extLst>
          </p:cNvPr>
          <p:cNvSpPr txBox="1"/>
          <p:nvPr/>
        </p:nvSpPr>
        <p:spPr>
          <a:xfrm>
            <a:off x="2122311" y="4786489"/>
            <a:ext cx="1823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LINQ-style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321A9-91A9-9CC3-1976-05292E604C12}"/>
              </a:ext>
            </a:extLst>
          </p:cNvPr>
          <p:cNvSpPr txBox="1"/>
          <p:nvPr/>
        </p:nvSpPr>
        <p:spPr>
          <a:xfrm>
            <a:off x="7780303" y="5924161"/>
            <a:ext cx="2599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Explicit Counting</a:t>
            </a:r>
          </a:p>
        </p:txBody>
      </p:sp>
    </p:spTree>
    <p:extLst>
      <p:ext uri="{BB962C8B-B14F-4D97-AF65-F5344CB8AC3E}">
        <p14:creationId xmlns:p14="http://schemas.microsoft.com/office/powerpoint/2010/main" val="3288608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CDA7-ABB3-D528-629F-E0C36F7EB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Synthesizing strategy-level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D7EB-9A2A-DAC4-E62A-06D4F15CF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45" y="1143039"/>
            <a:ext cx="11774311" cy="34402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+mn-lt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+mn-lt"/>
                <a:cs typeface="Segoe UI" panose="020B0502040204020203" pitchFamily="34" charset="0"/>
              </a:rPr>
              <a:t>Methodology</a:t>
            </a:r>
            <a:r>
              <a:rPr lang="en-US" dirty="0">
                <a:latin typeface="+mn-lt"/>
                <a:cs typeface="Segoe UI" panose="020B0502040204020203" pitchFamily="34" charset="0"/>
              </a:rPr>
              <a:t>: Teacher documents various strategies + feedback. </a:t>
            </a:r>
          </a:p>
          <a:p>
            <a:pPr marL="0" indent="0">
              <a:buNone/>
            </a:pPr>
            <a:endParaRPr lang="en-US" dirty="0">
              <a:latin typeface="+mn-lt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+mn-lt"/>
                <a:cs typeface="Segoe UI" panose="020B0502040204020203" pitchFamily="34" charset="0"/>
              </a:rPr>
              <a:t>Challenge</a:t>
            </a:r>
            <a:r>
              <a:rPr lang="en-US" dirty="0">
                <a:latin typeface="+mn-lt"/>
                <a:cs typeface="Segoe UI" panose="020B0502040204020203" pitchFamily="34" charset="0"/>
              </a:rPr>
              <a:t>: How to automatically identify student’s strategy?</a:t>
            </a:r>
          </a:p>
          <a:p>
            <a:endParaRPr lang="en-US" dirty="0">
              <a:latin typeface="+mn-lt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E36F1-00A2-80E6-C910-A614B263E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2117" y="4777947"/>
            <a:ext cx="691883" cy="3190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D1FC35-8581-2540-BBFB-5CB35188AE81}" type="slidenum">
              <a:rPr lang="en-US" smtClean="0"/>
              <a:pPr/>
              <a:t>21</a:t>
            </a:fld>
            <a:r>
              <a:rPr lang="en-US"/>
              <a:t>/18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6A51EF-9821-E8BB-A33A-7F26925EFC49}"/>
              </a:ext>
            </a:extLst>
          </p:cNvPr>
          <p:cNvSpPr txBox="1">
            <a:spLocks/>
          </p:cNvSpPr>
          <p:nvPr/>
        </p:nvSpPr>
        <p:spPr>
          <a:xfrm>
            <a:off x="733922" y="3994856"/>
            <a:ext cx="10819804" cy="1176867"/>
          </a:xfrm>
          <a:prstGeom prst="rect">
            <a:avLst/>
          </a:prstGeom>
          <a:solidFill>
            <a:srgbClr val="F4EAE0"/>
          </a:solidFill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+mn-lt"/>
                <a:cs typeface="Segoe UI" panose="020B0502040204020203" pitchFamily="34" charset="0"/>
              </a:rPr>
              <a:t>Key Idea</a:t>
            </a:r>
            <a:r>
              <a:rPr lang="en-US" sz="3200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: Different implementations of the same strategy produce the same sequence of “key values”.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AC34A-CEEA-943B-6514-8CBCBD2BECCC}"/>
              </a:ext>
            </a:extLst>
          </p:cNvPr>
          <p:cNvSpPr txBox="1"/>
          <p:nvPr/>
        </p:nvSpPr>
        <p:spPr>
          <a:xfrm>
            <a:off x="-80388" y="6488669"/>
            <a:ext cx="12352773" cy="369332"/>
          </a:xfrm>
          <a:prstGeom prst="rect">
            <a:avLst/>
          </a:prstGeom>
        </p:spPr>
        <p:txBody>
          <a:bodyPr wrap="squar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[</a:t>
            </a:r>
            <a:r>
              <a:rPr lang="en-US" sz="1600" dirty="0"/>
              <a:t>[FSE </a:t>
            </a:r>
            <a:r>
              <a:rPr lang="en-US" sz="1600" dirty="0">
                <a:latin typeface="Arial"/>
              </a:rPr>
              <a:t>20</a:t>
            </a:r>
            <a:r>
              <a:rPr lang="en-US" sz="1600" dirty="0">
                <a:latin typeface="Arial"/>
                <a:cs typeface="Segoe UI" panose="020B0502040204020203" pitchFamily="34" charset="0"/>
              </a:rPr>
              <a:t>14:</a:t>
            </a:r>
            <a:r>
              <a:rPr lang="en-US" sz="1600" dirty="0"/>
              <a:t> </a:t>
            </a:r>
            <a:r>
              <a:rPr lang="en-US" sz="1600" i="1" dirty="0"/>
              <a:t>Feedback generation for performance problems in introductory programming assignments</a:t>
            </a:r>
            <a:r>
              <a:rPr lang="en-US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11890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19EDEF-95A6-E79D-5FD1-8D879A391255}"/>
              </a:ext>
            </a:extLst>
          </p:cNvPr>
          <p:cNvSpPr/>
          <p:nvPr/>
        </p:nvSpPr>
        <p:spPr bwMode="auto">
          <a:xfrm>
            <a:off x="67221" y="4666327"/>
            <a:ext cx="5110291" cy="2060760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alpha val="0"/>
                </a:sysClr>
              </a:gs>
              <a:gs pos="54000">
                <a:srgbClr val="000000">
                  <a:lumMod val="100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28" tIns="73143" rIns="91428" bIns="731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662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521961-D3BD-4911-BF56-3AC5FE18B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85" y="-206469"/>
            <a:ext cx="12192000" cy="1258376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/>
              <a:t>Challenges in Programming Education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59B72-3045-43FF-A980-E82591C10CB7}"/>
              </a:ext>
            </a:extLst>
          </p:cNvPr>
          <p:cNvSpPr txBox="1"/>
          <p:nvPr/>
        </p:nvSpPr>
        <p:spPr>
          <a:xfrm>
            <a:off x="5580883" y="889167"/>
            <a:ext cx="6149861" cy="2225930"/>
          </a:xfrm>
          <a:prstGeom prst="rect">
            <a:avLst/>
          </a:prstGeom>
          <a:solidFill>
            <a:srgbClr val="F4EAE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933" dirty="0">
                <a:solidFill>
                  <a:srgbClr val="C00000"/>
                </a:solidFill>
                <a:latin typeface="Arial"/>
              </a:rPr>
              <a:t>5x demand </a:t>
            </a:r>
            <a:r>
              <a:rPr lang="en-US" sz="2933" dirty="0">
                <a:solidFill>
                  <a:srgbClr val="000000"/>
                </a:solidFill>
                <a:latin typeface="Arial"/>
              </a:rPr>
              <a:t>for CS classes than available courses (Lack of TAs).</a:t>
            </a:r>
          </a:p>
          <a:p>
            <a:pPr defTabSz="609585">
              <a:defRPr/>
            </a:pPr>
            <a:endParaRPr lang="en-US" sz="2133" dirty="0">
              <a:solidFill>
                <a:srgbClr val="000000"/>
              </a:solidFill>
              <a:latin typeface="Arial"/>
            </a:endParaRPr>
          </a:p>
          <a:p>
            <a:pPr defTabSz="609585">
              <a:defRPr/>
            </a:pPr>
            <a:r>
              <a:rPr lang="en-US" sz="2933" dirty="0">
                <a:solidFill>
                  <a:srgbClr val="C00000"/>
                </a:solidFill>
                <a:latin typeface="Arial"/>
              </a:rPr>
              <a:t>80% dropout </a:t>
            </a:r>
            <a:r>
              <a:rPr lang="en-US" sz="2933" dirty="0">
                <a:solidFill>
                  <a:srgbClr val="000000"/>
                </a:solidFill>
                <a:latin typeface="Arial"/>
              </a:rPr>
              <a:t>amongst US minority students (Inadequate t</a:t>
            </a:r>
            <a:r>
              <a:rPr lang="en-US" sz="2933" dirty="0" err="1">
                <a:solidFill>
                  <a:srgbClr val="000000"/>
                </a:solidFill>
                <a:latin typeface="Arial"/>
              </a:rPr>
              <a:t>ech</a:t>
            </a:r>
            <a:r>
              <a:rPr lang="en-US" sz="2933" dirty="0">
                <a:solidFill>
                  <a:srgbClr val="000000"/>
                </a:solidFill>
                <a:latin typeface="Arial"/>
              </a:rPr>
              <a:t> stack).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B8B66714-D383-444C-B6E1-F917E5F3A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9525" r="4019"/>
          <a:stretch/>
        </p:blipFill>
        <p:spPr bwMode="auto">
          <a:xfrm>
            <a:off x="425" y="840757"/>
            <a:ext cx="5185682" cy="58506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FF54B5-F613-892C-0394-C78779F425A7}"/>
              </a:ext>
            </a:extLst>
          </p:cNvPr>
          <p:cNvSpPr/>
          <p:nvPr/>
        </p:nvSpPr>
        <p:spPr bwMode="auto">
          <a:xfrm>
            <a:off x="-25211" y="5180149"/>
            <a:ext cx="5202723" cy="1677852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alpha val="0"/>
                </a:sysClr>
              </a:gs>
              <a:gs pos="54000">
                <a:srgbClr val="000000">
                  <a:lumMod val="100000"/>
                </a:srgb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28" tIns="73143" rIns="91428" bIns="7314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6622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5DDA77-10A3-64C4-EC5F-91DB3B0A987B}"/>
              </a:ext>
            </a:extLst>
          </p:cNvPr>
          <p:cNvSpPr txBox="1"/>
          <p:nvPr/>
        </p:nvSpPr>
        <p:spPr>
          <a:xfrm>
            <a:off x="-59456" y="6114480"/>
            <a:ext cx="5390771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867" dirty="0">
                <a:solidFill>
                  <a:srgbClr val="FFFFFF"/>
                </a:solidFill>
                <a:latin typeface="Arial"/>
              </a:rPr>
              <a:t>“</a:t>
            </a:r>
            <a:r>
              <a:rPr lang="en-US" sz="1867" i="1" dirty="0">
                <a:solidFill>
                  <a:srgbClr val="FFFFFF"/>
                </a:solidFill>
                <a:latin typeface="Arial"/>
              </a:rPr>
              <a:t>I’ve seen people show up at office hours and wait for 2 hours to get the answer to 1 question</a:t>
            </a:r>
            <a:r>
              <a:rPr lang="en-US" sz="1867" dirty="0">
                <a:solidFill>
                  <a:srgbClr val="FFFFFF"/>
                </a:solidFill>
                <a:latin typeface="Arial"/>
              </a:rPr>
              <a:t>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AC83D-34E0-2BC1-8985-FC3F25031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82" y="3428999"/>
            <a:ext cx="6808404" cy="2892779"/>
          </a:xfrm>
          <a:solidFill>
            <a:srgbClr val="F4EAE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33" b="1" dirty="0">
                <a:cs typeface="Arial" panose="020B0604020202020204" pitchFamily="34" charset="0"/>
              </a:rPr>
              <a:t>Grand Challenge: </a:t>
            </a:r>
            <a:r>
              <a:rPr lang="en-US" sz="2933" dirty="0">
                <a:solidFill>
                  <a:srgbClr val="0070C0"/>
                </a:solidFill>
                <a:cs typeface="Arial" panose="020B0604020202020204" pitchFamily="34" charset="0"/>
              </a:rPr>
              <a:t>Feedback generation AI-bot that provides feedback like a human TA (progressive reveal of hints)</a:t>
            </a:r>
          </a:p>
          <a:p>
            <a:pPr>
              <a:spcBef>
                <a:spcPts val="0"/>
              </a:spcBef>
            </a:pPr>
            <a:r>
              <a:rPr lang="en-US" sz="2933" dirty="0">
                <a:cs typeface="Arial" panose="020B0604020202020204" pitchFamily="34" charset="0"/>
              </a:rPr>
              <a:t>Program analysis and verification</a:t>
            </a:r>
          </a:p>
          <a:p>
            <a:pPr>
              <a:spcBef>
                <a:spcPts val="0"/>
              </a:spcBef>
            </a:pPr>
            <a:r>
              <a:rPr lang="en-US" sz="2933" dirty="0">
                <a:cs typeface="Arial" panose="020B0604020202020204" pitchFamily="34" charset="0"/>
              </a:rPr>
              <a:t>Large language models</a:t>
            </a:r>
          </a:p>
          <a:p>
            <a:pPr>
              <a:spcBef>
                <a:spcPts val="0"/>
              </a:spcBef>
            </a:pPr>
            <a:r>
              <a:rPr lang="en-US" sz="2933" dirty="0">
                <a:cs typeface="Arial" panose="020B0604020202020204" pitchFamily="34" charset="0"/>
              </a:rPr>
              <a:t>Past student journeys</a:t>
            </a:r>
          </a:p>
          <a:p>
            <a:pPr marL="0" indent="0" algn="ctr">
              <a:buNone/>
            </a:pPr>
            <a:endParaRPr lang="en-US" sz="2933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933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933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933" dirty="0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ymbol of a person and a bolt&#10;&#10;Description automatically generated">
            <a:extLst>
              <a:ext uri="{FF2B5EF4-FFF2-40B4-BE49-F238E27FC236}">
                <a16:creationId xmlns:a16="http://schemas.microsoft.com/office/drawing/2014/main" id="{A3667FFD-2B23-30F3-BC87-B67D85DF7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07" y="0"/>
            <a:ext cx="4887955" cy="50875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498B74-7CE4-5BA3-AD88-1F90E6D5E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1" y="214041"/>
            <a:ext cx="2712079" cy="345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42847B-4573-B9D3-82B6-873D18215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85" y="3220515"/>
            <a:ext cx="2894529" cy="35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3C5DF-41CA-B431-A410-47BA8A73B3B4}"/>
              </a:ext>
            </a:extLst>
          </p:cNvPr>
          <p:cNvSpPr txBox="1"/>
          <p:nvPr/>
        </p:nvSpPr>
        <p:spPr>
          <a:xfrm>
            <a:off x="2504677" y="5124961"/>
            <a:ext cx="5422985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“One must imagine Sisyphus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having the right tool that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learns by example”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4EF099-7F24-BAE5-F910-5BFA6E6D22C8}"/>
              </a:ext>
            </a:extLst>
          </p:cNvPr>
          <p:cNvSpPr txBox="1"/>
          <p:nvPr/>
        </p:nvSpPr>
        <p:spPr>
          <a:xfrm>
            <a:off x="7615200" y="162166"/>
            <a:ext cx="48879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Students, year after year, across the globe, are struggling with a similar set of confusions that </a:t>
            </a:r>
            <a:br>
              <a:rPr lang="en-US" sz="3000" b="1" dirty="0"/>
            </a:br>
            <a:r>
              <a:rPr lang="en-US" sz="3000" b="1" dirty="0"/>
              <a:t>TAs work hard to resolve!</a:t>
            </a:r>
          </a:p>
        </p:txBody>
      </p:sp>
    </p:spTree>
    <p:extLst>
      <p:ext uri="{BB962C8B-B14F-4D97-AF65-F5344CB8AC3E}">
        <p14:creationId xmlns:p14="http://schemas.microsoft.com/office/powerpoint/2010/main" val="57159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0C99-DE08-6A41-9978-37DABBFB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04"/>
            <a:ext cx="12192000" cy="1477136"/>
          </a:xfrm>
        </p:spPr>
        <p:txBody>
          <a:bodyPr>
            <a:noAutofit/>
          </a:bodyPr>
          <a:lstStyle/>
          <a:p>
            <a:pPr algn="ctr"/>
            <a:r>
              <a:rPr lang="en-US" sz="4533" b="1" dirty="0"/>
              <a:t>Generative AI for Programming Education:</a:t>
            </a:r>
            <a:br>
              <a:rPr lang="en-US" sz="4533" b="1" dirty="0"/>
            </a:br>
            <a:r>
              <a:rPr lang="en-US" sz="4133" b="1" dirty="0"/>
              <a:t>Benchmarking ChatGPT, GPT-4, Human Tutors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AC1AD-4EAB-E94D-95F8-275BC48D9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5422321"/>
            <a:ext cx="11871960" cy="879475"/>
          </a:xfrm>
        </p:spPr>
        <p:txBody>
          <a:bodyPr vert="horz" lIns="90000" tIns="60960" rIns="121920" bIns="6096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Evaluation based on 5 introductory programming problems:</a:t>
            </a:r>
            <a:br>
              <a:rPr lang="en-US" sz="2000" dirty="0"/>
            </a:br>
            <a:r>
              <a:rPr lang="en-US" sz="2000" i="1" dirty="0"/>
              <a:t>GCD</a:t>
            </a:r>
            <a:r>
              <a:rPr lang="en-US" sz="2000" dirty="0"/>
              <a:t>, </a:t>
            </a:r>
            <a:r>
              <a:rPr lang="en-US" sz="2000" i="1" dirty="0"/>
              <a:t>Fibonacci</a:t>
            </a:r>
            <a:r>
              <a:rPr lang="en-US" sz="2000" dirty="0"/>
              <a:t>, </a:t>
            </a:r>
            <a:r>
              <a:rPr lang="en-US" sz="2000" i="1" dirty="0"/>
              <a:t>DivisorsThatDivide3</a:t>
            </a:r>
            <a:r>
              <a:rPr lang="en-US" sz="2000" dirty="0"/>
              <a:t>, </a:t>
            </a:r>
            <a:r>
              <a:rPr lang="en-US" sz="2000" i="1" dirty="0"/>
              <a:t>Palindrome</a:t>
            </a:r>
            <a:r>
              <a:rPr lang="en-US" sz="2000" dirty="0"/>
              <a:t>, </a:t>
            </a:r>
            <a:r>
              <a:rPr lang="en-US" sz="2000" i="1" dirty="0" err="1"/>
              <a:t>MergeStrs</a:t>
            </a:r>
            <a:endParaRPr lang="en-US" sz="2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D4797-97CE-6BB8-43C1-F9B34921FDE4}"/>
              </a:ext>
            </a:extLst>
          </p:cNvPr>
          <p:cNvSpPr txBox="1"/>
          <p:nvPr/>
        </p:nvSpPr>
        <p:spPr>
          <a:xfrm>
            <a:off x="0" y="6465864"/>
            <a:ext cx="12192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cs typeface="Segoe UI" panose="020B0502040204020203" pitchFamily="34" charset="0"/>
              </a:rPr>
              <a:t>[ICER 2023: </a:t>
            </a:r>
            <a:r>
              <a:rPr lang="en-US" sz="1600" i="1" dirty="0">
                <a:cs typeface="Segoe UI" panose="020B0502040204020203" pitchFamily="34" charset="0"/>
              </a:rPr>
              <a:t>Generative AI for Programming Education: Benchmarking ChatGPT, GPT-4, and Human Tutors</a:t>
            </a:r>
            <a:r>
              <a:rPr lang="en-US" sz="1600" dirty="0">
                <a:cs typeface="Segoe UI" panose="020B0502040204020203" pitchFamily="34" charset="0"/>
              </a:rPr>
              <a:t>]</a:t>
            </a:r>
          </a:p>
        </p:txBody>
      </p:sp>
      <p:pic>
        <p:nvPicPr>
          <p:cNvPr id="7" name="Picture 6" descr="A graph of a bar graph&#10;&#10;Description automatically generated">
            <a:extLst>
              <a:ext uri="{FF2B5EF4-FFF2-40B4-BE49-F238E27FC236}">
                <a16:creationId xmlns:a16="http://schemas.microsoft.com/office/drawing/2014/main" id="{E49B0D07-DD49-DC04-065A-F7F3E6631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6641"/>
            <a:ext cx="12192000" cy="364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49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191F-5503-10CD-2AE3-F60B74BF7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345478"/>
            <a:ext cx="5151120" cy="5740361"/>
          </a:xfrm>
        </p:spPr>
        <p:txBody>
          <a:bodyPr>
            <a:normAutofit/>
          </a:bodyPr>
          <a:lstStyle/>
          <a:p>
            <a:r>
              <a:rPr lang="en-US" sz="3200" dirty="0"/>
              <a:t>Fixing large errors in a student’s programming assignment.</a:t>
            </a:r>
          </a:p>
        </p:txBody>
      </p:sp>
      <p:pic>
        <p:nvPicPr>
          <p:cNvPr id="4" name="Picture 3" descr="A picture containing text, font, menu, screenshot&#10;&#10;Description automatically generated">
            <a:extLst>
              <a:ext uri="{FF2B5EF4-FFF2-40B4-BE49-F238E27FC236}">
                <a16:creationId xmlns:a16="http://schemas.microsoft.com/office/drawing/2014/main" id="{5CF0D95C-7C02-E358-AFA6-002C7103E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776" y="0"/>
            <a:ext cx="7009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61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E191F-5503-10CD-2AE3-F60B74BF7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224" y="44964"/>
            <a:ext cx="11584201" cy="1390496"/>
          </a:xfrm>
        </p:spPr>
        <p:txBody>
          <a:bodyPr>
            <a:normAutofit/>
          </a:bodyPr>
          <a:lstStyle/>
          <a:p>
            <a:r>
              <a:rPr lang="en-US" sz="4000" b="1" dirty="0"/>
              <a:t>Multi-turn workflow: step-by-step problem solving</a:t>
            </a:r>
            <a:br>
              <a:rPr lang="en-US" sz="4000" dirty="0"/>
            </a:br>
            <a:r>
              <a:rPr lang="en-US" sz="1467" dirty="0"/>
              <a:t>  </a:t>
            </a:r>
            <a:br>
              <a:rPr lang="en-US" sz="4000" dirty="0"/>
            </a:br>
            <a:r>
              <a:rPr lang="en-US" sz="3600" dirty="0"/>
              <a:t>Fix syntax errors one-by-one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EC3DCC-97EC-11AC-C3D7-AF1A7B4CDE1A}"/>
              </a:ext>
            </a:extLst>
          </p:cNvPr>
          <p:cNvSpPr txBox="1"/>
          <p:nvPr/>
        </p:nvSpPr>
        <p:spPr>
          <a:xfrm>
            <a:off x="1" y="6366834"/>
            <a:ext cx="116412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latin typeface="Arial"/>
                <a:cs typeface="Segoe UI" panose="020B0502040204020203" pitchFamily="34" charset="0"/>
              </a:rPr>
              <a:t>[OOPSLA 2024: </a:t>
            </a:r>
            <a:r>
              <a:rPr lang="en-US" sz="1600" i="1" dirty="0" err="1">
                <a:latin typeface="Arial"/>
                <a:cs typeface="Segoe UI" panose="020B0502040204020203" pitchFamily="34" charset="0"/>
              </a:rPr>
              <a:t>PyDex</a:t>
            </a:r>
            <a:r>
              <a:rPr lang="en-US" sz="1600" i="1" dirty="0">
                <a:latin typeface="Arial"/>
                <a:cs typeface="Segoe UI" panose="020B0502040204020203" pitchFamily="34" charset="0"/>
              </a:rPr>
              <a:t>: Repairing Bugs in introductory Python assignments using LLMs</a:t>
            </a:r>
            <a:r>
              <a:rPr lang="en-US" sz="1600" dirty="0">
                <a:latin typeface="Arial"/>
                <a:cs typeface="Segoe UI" panose="020B0502040204020203" pitchFamily="34" charset="0"/>
              </a:rPr>
              <a:t>]</a:t>
            </a:r>
          </a:p>
        </p:txBody>
      </p:sp>
      <p:pic>
        <p:nvPicPr>
          <p:cNvPr id="130" name="Graphic 129" descr="Bug under magnifying glass with solid fill">
            <a:extLst>
              <a:ext uri="{FF2B5EF4-FFF2-40B4-BE49-F238E27FC236}">
                <a16:creationId xmlns:a16="http://schemas.microsoft.com/office/drawing/2014/main" id="{720C6E8E-F8B2-9F15-A84A-6015D7A9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091" y="2863042"/>
            <a:ext cx="892903" cy="892903"/>
          </a:xfrm>
          <a:prstGeom prst="rect">
            <a:avLst/>
          </a:prstGeom>
        </p:spPr>
      </p:pic>
      <p:pic>
        <p:nvPicPr>
          <p:cNvPr id="132" name="Graphic 131" descr="Web design outline">
            <a:extLst>
              <a:ext uri="{FF2B5EF4-FFF2-40B4-BE49-F238E27FC236}">
                <a16:creationId xmlns:a16="http://schemas.microsoft.com/office/drawing/2014/main" id="{B6B7E487-AC5B-ACA2-1B41-433722E7C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793" y="3611147"/>
            <a:ext cx="1219200" cy="1219200"/>
          </a:xfrm>
          <a:prstGeom prst="rect">
            <a:avLst/>
          </a:prstGeom>
        </p:spPr>
      </p:pic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2C819873-F2AA-A91A-9371-46CED1BB1D7E}"/>
              </a:ext>
            </a:extLst>
          </p:cNvPr>
          <p:cNvSpPr/>
          <p:nvPr/>
        </p:nvSpPr>
        <p:spPr>
          <a:xfrm>
            <a:off x="2720586" y="3693362"/>
            <a:ext cx="1853689" cy="1037508"/>
          </a:xfrm>
          <a:prstGeom prst="roundRect">
            <a:avLst/>
          </a:prstGeom>
          <a:solidFill>
            <a:srgbClr val="D2A5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133" dirty="0">
                <a:solidFill>
                  <a:schemeClr val="tx1"/>
                </a:solidFill>
                <a:latin typeface="Calibri" panose="020F0502020204030204"/>
              </a:rPr>
              <a:t>LLM Fixer:</a:t>
            </a:r>
          </a:p>
          <a:p>
            <a:pPr algn="ctr" defTabSz="609585">
              <a:defRPr/>
            </a:pPr>
            <a:r>
              <a:rPr lang="en-US" sz="2133" dirty="0">
                <a:solidFill>
                  <a:schemeClr val="tx1"/>
                </a:solidFill>
                <a:latin typeface="Calibri" panose="020F0502020204030204"/>
              </a:rPr>
              <a:t>Syntax Phase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EE547889-92BD-6F4E-FB36-69035B88CAEC}"/>
              </a:ext>
            </a:extLst>
          </p:cNvPr>
          <p:cNvSpPr/>
          <p:nvPr/>
        </p:nvSpPr>
        <p:spPr>
          <a:xfrm>
            <a:off x="5816398" y="3701994"/>
            <a:ext cx="1853689" cy="1037508"/>
          </a:xfrm>
          <a:prstGeom prst="roundRect">
            <a:avLst/>
          </a:prstGeom>
          <a:solidFill>
            <a:srgbClr val="D2A5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09585">
              <a:defRPr/>
            </a:pPr>
            <a:r>
              <a:rPr lang="en-US" sz="2133" dirty="0">
                <a:solidFill>
                  <a:schemeClr val="tx1"/>
                </a:solidFill>
                <a:latin typeface="Calibri" panose="020F0502020204030204"/>
              </a:rPr>
              <a:t>LLM Fixer:</a:t>
            </a:r>
          </a:p>
          <a:p>
            <a:pPr algn="ctr" defTabSz="609585">
              <a:defRPr/>
            </a:pPr>
            <a:r>
              <a:rPr lang="en-US" sz="2133" dirty="0">
                <a:solidFill>
                  <a:schemeClr val="tx1"/>
                </a:solidFill>
                <a:latin typeface="Calibri" panose="020F0502020204030204"/>
              </a:rPr>
              <a:t>Semantic Phase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838217C-FF1B-8F17-5AFA-299820740FA1}"/>
              </a:ext>
            </a:extLst>
          </p:cNvPr>
          <p:cNvSpPr txBox="1"/>
          <p:nvPr/>
        </p:nvSpPr>
        <p:spPr>
          <a:xfrm>
            <a:off x="3906823" y="5009396"/>
            <a:ext cx="2882447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2133" b="1" u="sng" dirty="0">
                <a:latin typeface="Calibri" panose="020F0502020204030204"/>
              </a:rPr>
              <a:t>Generate Fixes</a:t>
            </a:r>
            <a:endParaRPr lang="en-US" sz="2133" dirty="0">
              <a:latin typeface="Calibri" panose="020F0502020204030204"/>
            </a:endParaRPr>
          </a:p>
        </p:txBody>
      </p:sp>
      <p:sp>
        <p:nvSpPr>
          <p:cNvPr id="136" name="Arrow: Curved Down 135">
            <a:extLst>
              <a:ext uri="{FF2B5EF4-FFF2-40B4-BE49-F238E27FC236}">
                <a16:creationId xmlns:a16="http://schemas.microsoft.com/office/drawing/2014/main" id="{342D8A42-BDA3-32BF-C14A-B70EC0F43AAE}"/>
              </a:ext>
            </a:extLst>
          </p:cNvPr>
          <p:cNvSpPr/>
          <p:nvPr/>
        </p:nvSpPr>
        <p:spPr>
          <a:xfrm>
            <a:off x="3067711" y="2747694"/>
            <a:ext cx="1159436" cy="835212"/>
          </a:xfrm>
          <a:prstGeom prst="curvedDown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Arial"/>
            </a:endParaRPr>
          </a:p>
        </p:txBody>
      </p: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4C3FE0A8-F3FE-768C-5CBB-99C097D9F5FF}"/>
              </a:ext>
            </a:extLst>
          </p:cNvPr>
          <p:cNvSpPr/>
          <p:nvPr/>
        </p:nvSpPr>
        <p:spPr>
          <a:xfrm>
            <a:off x="1735380" y="3985009"/>
            <a:ext cx="802177" cy="454211"/>
          </a:xfrm>
          <a:prstGeom prst="right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Arial"/>
            </a:endParaRPr>
          </a:p>
        </p:txBody>
      </p:sp>
      <p:sp>
        <p:nvSpPr>
          <p:cNvPr id="138" name="Arrow: Right 137">
            <a:extLst>
              <a:ext uri="{FF2B5EF4-FFF2-40B4-BE49-F238E27FC236}">
                <a16:creationId xmlns:a16="http://schemas.microsoft.com/office/drawing/2014/main" id="{69594EC4-AD4C-7004-B511-9D4C476FA778}"/>
              </a:ext>
            </a:extLst>
          </p:cNvPr>
          <p:cNvSpPr/>
          <p:nvPr/>
        </p:nvSpPr>
        <p:spPr>
          <a:xfrm>
            <a:off x="7808302" y="3939747"/>
            <a:ext cx="802177" cy="454211"/>
          </a:xfrm>
          <a:prstGeom prst="right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39" name="Graphic 138" descr="Web design outline">
            <a:extLst>
              <a:ext uri="{FF2B5EF4-FFF2-40B4-BE49-F238E27FC236}">
                <a16:creationId xmlns:a16="http://schemas.microsoft.com/office/drawing/2014/main" id="{5E43BA5A-8227-ACE8-03AA-530860AC3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25007" y="3527531"/>
            <a:ext cx="1219200" cy="1219200"/>
          </a:xfrm>
          <a:prstGeom prst="rect">
            <a:avLst/>
          </a:prstGeom>
        </p:spPr>
      </p:pic>
      <p:pic>
        <p:nvPicPr>
          <p:cNvPr id="141" name="Graphic 140" descr="Checkbox Checked with solid fill">
            <a:extLst>
              <a:ext uri="{FF2B5EF4-FFF2-40B4-BE49-F238E27FC236}">
                <a16:creationId xmlns:a16="http://schemas.microsoft.com/office/drawing/2014/main" id="{894C06BF-4157-B9F5-3E15-4FBA093F8B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25007" y="2656304"/>
            <a:ext cx="1219200" cy="1219200"/>
          </a:xfrm>
          <a:prstGeom prst="rect">
            <a:avLst/>
          </a:prstGeom>
        </p:spPr>
      </p:pic>
      <p:sp>
        <p:nvSpPr>
          <p:cNvPr id="142" name="Arrow: Right 141">
            <a:extLst>
              <a:ext uri="{FF2B5EF4-FFF2-40B4-BE49-F238E27FC236}">
                <a16:creationId xmlns:a16="http://schemas.microsoft.com/office/drawing/2014/main" id="{1A18648C-48F8-7ED7-0C9E-0AF1794EDDA1}"/>
              </a:ext>
            </a:extLst>
          </p:cNvPr>
          <p:cNvSpPr/>
          <p:nvPr/>
        </p:nvSpPr>
        <p:spPr>
          <a:xfrm>
            <a:off x="4756069" y="3973951"/>
            <a:ext cx="802177" cy="454211"/>
          </a:xfrm>
          <a:prstGeom prst="right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144" name="Graphic 143" descr="Database with solid fill">
            <a:extLst>
              <a:ext uri="{FF2B5EF4-FFF2-40B4-BE49-F238E27FC236}">
                <a16:creationId xmlns:a16="http://schemas.microsoft.com/office/drawing/2014/main" id="{ED1A448C-C238-FDC6-2421-C42D49641C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6029" y="2359429"/>
            <a:ext cx="770559" cy="838876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1C482705-7568-6649-0F02-072E6A08F1B6}"/>
              </a:ext>
            </a:extLst>
          </p:cNvPr>
          <p:cNvSpPr txBox="1"/>
          <p:nvPr/>
        </p:nvSpPr>
        <p:spPr>
          <a:xfrm>
            <a:off x="4999231" y="1709007"/>
            <a:ext cx="323702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2133" dirty="0">
                <a:latin typeface="Calibri" panose="020F0502020204030204"/>
              </a:rPr>
              <a:t>Peer  Buggy/Fixed Pairs</a:t>
            </a:r>
          </a:p>
          <a:p>
            <a:pPr algn="ctr" defTabSz="609585">
              <a:defRPr/>
            </a:pPr>
            <a:r>
              <a:rPr lang="en-US" sz="2133" dirty="0">
                <a:latin typeface="Calibri" panose="020F0502020204030204"/>
              </a:rPr>
              <a:t>With Unit test Outcomes</a:t>
            </a:r>
          </a:p>
        </p:txBody>
      </p:sp>
      <p:sp>
        <p:nvSpPr>
          <p:cNvPr id="146" name="Arrow: Down 145">
            <a:extLst>
              <a:ext uri="{FF2B5EF4-FFF2-40B4-BE49-F238E27FC236}">
                <a16:creationId xmlns:a16="http://schemas.microsoft.com/office/drawing/2014/main" id="{00B2351B-66B8-F191-1154-AEDC8AAFF6FA}"/>
              </a:ext>
            </a:extLst>
          </p:cNvPr>
          <p:cNvSpPr/>
          <p:nvPr/>
        </p:nvSpPr>
        <p:spPr>
          <a:xfrm>
            <a:off x="6617743" y="3279883"/>
            <a:ext cx="347127" cy="254444"/>
          </a:xfrm>
          <a:prstGeom prst="down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Arial"/>
            </a:endParaRP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80C5AF78-1DF7-E6F2-52EA-8ABC056894E8}"/>
              </a:ext>
            </a:extLst>
          </p:cNvPr>
          <p:cNvSpPr/>
          <p:nvPr/>
        </p:nvSpPr>
        <p:spPr>
          <a:xfrm>
            <a:off x="8730417" y="3701993"/>
            <a:ext cx="1849796" cy="10375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133" dirty="0">
                <a:solidFill>
                  <a:schemeClr val="tx1"/>
                </a:solidFill>
                <a:latin typeface="Calibri" panose="020F0502020204030204"/>
              </a:rPr>
              <a:t>Edit Distance Ranker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FD37D9B-2AB6-78BC-879C-3D83EF8F41C5}"/>
              </a:ext>
            </a:extLst>
          </p:cNvPr>
          <p:cNvSpPr txBox="1"/>
          <p:nvPr/>
        </p:nvSpPr>
        <p:spPr>
          <a:xfrm>
            <a:off x="8317459" y="5056415"/>
            <a:ext cx="2882447" cy="420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2133" b="1" u="sng" dirty="0">
                <a:latin typeface="Calibri" panose="020F0502020204030204"/>
              </a:rPr>
              <a:t>Rank</a:t>
            </a:r>
            <a:endParaRPr lang="en-US" sz="2133" dirty="0">
              <a:latin typeface="Calibri" panose="020F0502020204030204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9BF1A59-008D-AD73-1D2C-426E1CB0FBA8}"/>
              </a:ext>
            </a:extLst>
          </p:cNvPr>
          <p:cNvSpPr txBox="1"/>
          <p:nvPr/>
        </p:nvSpPr>
        <p:spPr>
          <a:xfrm>
            <a:off x="6317833" y="826164"/>
            <a:ext cx="43629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3200" dirty="0">
                <a:latin typeface="Arial"/>
              </a:rPr>
              <a:t>&amp; then semantic errors</a:t>
            </a:r>
          </a:p>
        </p:txBody>
      </p:sp>
    </p:spTree>
    <p:extLst>
      <p:ext uri="{BB962C8B-B14F-4D97-AF65-F5344CB8AC3E}">
        <p14:creationId xmlns:p14="http://schemas.microsoft.com/office/powerpoint/2010/main" val="80824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8" grpId="0" animBg="1"/>
      <p:bldP spid="142" grpId="0" animBg="1"/>
      <p:bldP spid="145" grpId="0"/>
      <p:bldP spid="146" grpId="0" animBg="1"/>
      <p:bldP spid="147" grpId="0" animBg="1"/>
      <p:bldP spid="148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5A6C5-2D27-5240-FDAE-39483EEDC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E34A5-31D8-2DB7-C4FC-8EBDE2CA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41" y="1325563"/>
            <a:ext cx="7717872" cy="5167311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I’m working on a Python programming problem. The current program below is not working well. </a:t>
            </a:r>
          </a:p>
          <a:p>
            <a:pPr marL="0" indent="0">
              <a:buNone/>
            </a:pPr>
            <a:r>
              <a:rPr lang="en-US" sz="2400" u="sng" dirty="0"/>
              <a:t>Problem description</a:t>
            </a:r>
            <a:r>
              <a:rPr lang="en-US" sz="2400" dirty="0"/>
              <a:t>: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u="sng" dirty="0"/>
              <a:t>Buggy program</a:t>
            </a:r>
            <a:r>
              <a:rPr lang="en-US" sz="2400" dirty="0"/>
              <a:t>: …</a:t>
            </a:r>
            <a:endParaRPr lang="en-US" sz="2400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/>
              <a:t>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Provide a </a:t>
            </a:r>
            <a:r>
              <a:rPr lang="en-US" sz="2400" b="1" dirty="0"/>
              <a:t>concise single-sentence hint </a:t>
            </a:r>
            <a:r>
              <a:rPr lang="en-US" sz="2400" dirty="0"/>
              <a:t>about one bug in this program.  The </a:t>
            </a:r>
            <a:r>
              <a:rPr lang="en-US" sz="2400" b="1" dirty="0"/>
              <a:t>hint should not be too detailed </a:t>
            </a:r>
            <a:r>
              <a:rPr lang="en-US" sz="2400" dirty="0"/>
              <a:t>as I want to think about the fixes by myself. However, the </a:t>
            </a:r>
            <a:r>
              <a:rPr lang="en-US" sz="2400" b="1" dirty="0"/>
              <a:t>hint should not be too abstract</a:t>
            </a:r>
            <a:r>
              <a:rPr lang="en-US" sz="2400" dirty="0"/>
              <a:t>, as I need some help.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E2CF0-1F83-5B2D-E375-EF03D751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GPT4 Basic-Prompt for Hint Generation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BB68FAA-7A9D-2095-E0E7-45444A679C3A}"/>
              </a:ext>
            </a:extLst>
          </p:cNvPr>
          <p:cNvSpPr/>
          <p:nvPr/>
        </p:nvSpPr>
        <p:spPr>
          <a:xfrm>
            <a:off x="7932354" y="5011008"/>
            <a:ext cx="4174338" cy="923330"/>
          </a:xfrm>
          <a:prstGeom prst="wedgeRectCallout">
            <a:avLst>
              <a:gd name="adj1" fmla="val -63506"/>
              <a:gd name="adj2" fmla="val 2114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Generating hint</a:t>
            </a:r>
          </a:p>
          <a:p>
            <a:r>
              <a:rPr lang="en-US" sz="2000" dirty="0">
                <a:solidFill>
                  <a:schemeClr val="tx1"/>
                </a:solidFill>
              </a:rPr>
              <a:t>(as opposed to detailed explanation)</a:t>
            </a:r>
          </a:p>
          <a:p>
            <a:r>
              <a:rPr lang="en-US" sz="2000" dirty="0">
                <a:solidFill>
                  <a:schemeClr val="tx1"/>
                </a:solidFill>
              </a:rPr>
              <a:t>for showing to student.</a:t>
            </a:r>
          </a:p>
        </p:txBody>
      </p:sp>
    </p:spTree>
    <p:extLst>
      <p:ext uri="{BB962C8B-B14F-4D97-AF65-F5344CB8AC3E}">
        <p14:creationId xmlns:p14="http://schemas.microsoft.com/office/powerpoint/2010/main" val="830252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EFB55-69FF-B252-9708-660AD5AE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958788"/>
          </a:xfrm>
        </p:spPr>
        <p:txBody>
          <a:bodyPr/>
          <a:lstStyle/>
          <a:p>
            <a:pPr algn="ctr"/>
            <a:r>
              <a:rPr lang="en-US" b="1" dirty="0"/>
              <a:t>Generating Hint for Functional Errors</a:t>
            </a:r>
          </a:p>
        </p:txBody>
      </p:sp>
      <p:pic>
        <p:nvPicPr>
          <p:cNvPr id="8" name="Picture 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9FA2F81B-4166-5E34-4F5E-92538F7C6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1" y="995367"/>
            <a:ext cx="4761829" cy="427320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A5A5F03-8B53-63B4-D63D-99130F5C9C4D}"/>
              </a:ext>
            </a:extLst>
          </p:cNvPr>
          <p:cNvGrpSpPr/>
          <p:nvPr/>
        </p:nvGrpSpPr>
        <p:grpSpPr>
          <a:xfrm>
            <a:off x="3893345" y="4114911"/>
            <a:ext cx="1078706" cy="972187"/>
            <a:chOff x="3893345" y="4114911"/>
            <a:chExt cx="1078706" cy="9721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06B2DA7-74A1-3F2B-F514-C1E24B2D19B5}"/>
                </a:ext>
              </a:extLst>
            </p:cNvPr>
            <p:cNvSpPr/>
            <p:nvPr/>
          </p:nvSpPr>
          <p:spPr>
            <a:xfrm>
              <a:off x="4643438" y="4114911"/>
              <a:ext cx="181641" cy="3216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68997B-A582-20F4-607A-D405BAA3BC40}"/>
                </a:ext>
              </a:extLst>
            </p:cNvPr>
            <p:cNvSpPr/>
            <p:nvPr/>
          </p:nvSpPr>
          <p:spPr>
            <a:xfrm>
              <a:off x="3893345" y="4765454"/>
              <a:ext cx="1078706" cy="3216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</a:rPr>
                <a:t>S.copy</a:t>
              </a:r>
              <a:r>
                <a:rPr lang="en-US" sz="2000" dirty="0">
                  <a:solidFill>
                    <a:schemeClr val="tx1"/>
                  </a:solidFill>
                </a:rPr>
                <a:t>()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3300F74-5197-15CD-AFE4-E55790B46140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 flipH="1">
              <a:off x="4432698" y="4436555"/>
              <a:ext cx="301561" cy="3288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9FC8F6E-B94A-C34D-BE6B-ADAD9939AA10}"/>
              </a:ext>
            </a:extLst>
          </p:cNvPr>
          <p:cNvSpPr txBox="1"/>
          <p:nvPr/>
        </p:nvSpPr>
        <p:spPr>
          <a:xfrm>
            <a:off x="5567445" y="2166873"/>
            <a:ext cx="56430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sz="2400" u="sng" dirty="0">
                <a:solidFill>
                  <a:srgbClr val="0070C0"/>
                </a:solidFill>
                <a:latin typeface="Andale Mono" panose="020B0509000000000004" pitchFamily="49" charset="0"/>
              </a:rPr>
              <a:t>Hint generated by GPT4: </a:t>
            </a:r>
            <a:br>
              <a:rPr lang="en-US" sz="2400" dirty="0">
                <a:latin typeface="Andale Mono" panose="020B0509000000000004" pitchFamily="49" charset="0"/>
              </a:rPr>
            </a:br>
            <a:r>
              <a:rPr lang="en-US" sz="2400" dirty="0">
                <a:latin typeface="Andale Mono" panose="020B0509000000000004" pitchFamily="49" charset="0"/>
              </a:rPr>
              <a:t>Consider how Python compares two lists using the '==' operator and how this might affect the result of 'S == rev'.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7995E474-E3FB-B550-0BCD-64F1AC0613C6}"/>
              </a:ext>
            </a:extLst>
          </p:cNvPr>
          <p:cNvSpPr txBox="1">
            <a:spLocks/>
          </p:cNvSpPr>
          <p:nvPr/>
        </p:nvSpPr>
        <p:spPr bwMode="auto">
          <a:xfrm>
            <a:off x="3128962" y="5862633"/>
            <a:ext cx="5550694" cy="438885"/>
          </a:xfrm>
          <a:prstGeom prst="rect">
            <a:avLst/>
          </a:prstGeom>
          <a:solidFill>
            <a:srgbClr val="C00000">
              <a:alpha val="5000"/>
            </a:srgbClr>
          </a:solidFill>
          <a:ln w="22225">
            <a:solidFill>
              <a:srgbClr val="C00000"/>
            </a:solidFill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244800" tIns="45720" rIns="18000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charset="0"/>
              <a:buNone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88" indent="-2301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089025" indent="-174625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546225" indent="-1746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995488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charset="0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452688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charset="0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09888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charset="0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367088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charset="0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24288" indent="-1666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5000"/>
              <a:buFont typeface="Wingdings" charset="0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 algn="just">
              <a:buClr>
                <a:srgbClr val="203350"/>
              </a:buClr>
              <a:buSzPct val="110000"/>
              <a:defRPr/>
            </a:pPr>
            <a:r>
              <a:rPr lang="en-GB" sz="2000" i="1" dirty="0"/>
              <a:t>GPT-4 struggles to provide good hints by itself.</a:t>
            </a:r>
          </a:p>
        </p:txBody>
      </p:sp>
    </p:spTree>
    <p:extLst>
      <p:ext uri="{BB962C8B-B14F-4D97-AF65-F5344CB8AC3E}">
        <p14:creationId xmlns:p14="http://schemas.microsoft.com/office/powerpoint/2010/main" val="1539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D3224-1667-0926-DDF6-48D5EACD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89" y="1325563"/>
            <a:ext cx="7717872" cy="516731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I’m working on a Python programming problem. The current program below is not working well. </a:t>
            </a:r>
          </a:p>
          <a:p>
            <a:pPr marL="0" indent="0">
              <a:buNone/>
            </a:pPr>
            <a:r>
              <a:rPr lang="en-US" sz="2400" u="sng" dirty="0"/>
              <a:t>Problem description</a:t>
            </a:r>
            <a:r>
              <a:rPr lang="en-US" sz="2400" dirty="0"/>
              <a:t>: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u="sng" dirty="0"/>
              <a:t>Buggy program</a:t>
            </a:r>
            <a:r>
              <a:rPr lang="en-US" sz="2400" dirty="0"/>
              <a:t>: …</a:t>
            </a:r>
            <a:endParaRPr lang="en-US" sz="2400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/>
              <a:t>Failing test case</a:t>
            </a:r>
            <a:r>
              <a:rPr lang="en-US" sz="2400" b="1" dirty="0"/>
              <a:t>: …</a:t>
            </a:r>
            <a:br>
              <a:rPr lang="en-US" sz="2400" b="1" dirty="0"/>
            </a:br>
            <a:r>
              <a:rPr lang="en-US" sz="2400" b="1" u="sng" dirty="0"/>
              <a:t>Fixed version of the buggy program</a:t>
            </a:r>
            <a:r>
              <a:rPr lang="en-US" sz="2400" b="1" dirty="0"/>
              <a:t>: …</a:t>
            </a:r>
            <a:br>
              <a:rPr lang="en-US" sz="2400" dirty="0"/>
            </a:br>
            <a:endParaRPr lang="en-US" sz="2400" b="1" dirty="0"/>
          </a:p>
          <a:p>
            <a:r>
              <a:rPr lang="en-US" sz="2400" b="1" dirty="0"/>
              <a:t>Describe the bug(s) </a:t>
            </a:r>
            <a:r>
              <a:rPr lang="en-US" sz="2400" dirty="0"/>
              <a:t>and required fixes.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Provide a </a:t>
            </a:r>
            <a:r>
              <a:rPr lang="en-US" sz="2400" b="1" dirty="0"/>
              <a:t>concise single-sentence hint </a:t>
            </a:r>
            <a:r>
              <a:rPr lang="en-US" sz="2400" dirty="0"/>
              <a:t>about one bug in this program.  The </a:t>
            </a:r>
            <a:r>
              <a:rPr lang="en-US" sz="2400" b="1" dirty="0"/>
              <a:t>hint should not be too detailed </a:t>
            </a:r>
            <a:r>
              <a:rPr lang="en-US" sz="2400" dirty="0"/>
              <a:t>as I want to think about the fixes by myself. However, the </a:t>
            </a:r>
            <a:r>
              <a:rPr lang="en-US" sz="2400" b="1" dirty="0"/>
              <a:t>hint should not be too abstract</a:t>
            </a:r>
            <a:r>
              <a:rPr lang="en-US" sz="2400" dirty="0"/>
              <a:t>, as I need some help.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E4EDB-E6CE-C8BB-9E5D-3940F1024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GPT4 Augmented-Prompt for Hint Generation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87E34C6-8B78-467F-D51C-3658725A57EA}"/>
              </a:ext>
            </a:extLst>
          </p:cNvPr>
          <p:cNvSpPr/>
          <p:nvPr/>
        </p:nvSpPr>
        <p:spPr>
          <a:xfrm>
            <a:off x="7942686" y="5034305"/>
            <a:ext cx="4185987" cy="923330"/>
          </a:xfrm>
          <a:prstGeom prst="wedgeRectCallout">
            <a:avLst>
              <a:gd name="adj1" fmla="val -63506"/>
              <a:gd name="adj2" fmla="val 2114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Generating hint</a:t>
            </a:r>
          </a:p>
          <a:p>
            <a:r>
              <a:rPr lang="en-US" sz="2000" dirty="0">
                <a:solidFill>
                  <a:schemeClr val="tx1"/>
                </a:solidFill>
              </a:rPr>
              <a:t>(as opposed to detailed explanation)</a:t>
            </a:r>
          </a:p>
          <a:p>
            <a:r>
              <a:rPr lang="en-US" sz="2000" dirty="0">
                <a:solidFill>
                  <a:schemeClr val="tx1"/>
                </a:solidFill>
              </a:rPr>
              <a:t>for showing to student.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4050ACA-A7B8-B3C2-EC43-AA22FD3A3AF2}"/>
              </a:ext>
            </a:extLst>
          </p:cNvPr>
          <p:cNvSpPr/>
          <p:nvPr/>
        </p:nvSpPr>
        <p:spPr>
          <a:xfrm>
            <a:off x="8172975" y="3658252"/>
            <a:ext cx="3725410" cy="923330"/>
          </a:xfrm>
          <a:prstGeom prst="wedgeRectCallout">
            <a:avLst>
              <a:gd name="adj1" fmla="val -118231"/>
              <a:gd name="adj2" fmla="val 1233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Generating detailed explanation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before generating hint.</a:t>
            </a:r>
          </a:p>
          <a:p>
            <a:r>
              <a:rPr lang="en-US" sz="2000" dirty="0">
                <a:solidFill>
                  <a:schemeClr val="tx1"/>
                </a:solidFill>
              </a:rPr>
              <a:t>(Chain-of-thought reasoning)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910A6AD0-6493-2A09-5EE6-74A19F039BF5}"/>
              </a:ext>
            </a:extLst>
          </p:cNvPr>
          <p:cNvSpPr/>
          <p:nvPr/>
        </p:nvSpPr>
        <p:spPr>
          <a:xfrm>
            <a:off x="8172975" y="2381902"/>
            <a:ext cx="3725410" cy="923330"/>
          </a:xfrm>
          <a:prstGeom prst="wedgeRectCallout">
            <a:avLst>
              <a:gd name="adj1" fmla="val -127968"/>
              <a:gd name="adj2" fmla="val 5584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Useful Information generated </a:t>
            </a:r>
            <a:r>
              <a:rPr lang="en-US" sz="2000" dirty="0" err="1">
                <a:solidFill>
                  <a:schemeClr val="tx1"/>
                </a:solidFill>
              </a:rPr>
              <a:t>apriori</a:t>
            </a:r>
            <a:r>
              <a:rPr lang="en-US" sz="2000" dirty="0">
                <a:solidFill>
                  <a:schemeClr val="tx1"/>
                </a:solidFill>
              </a:rPr>
              <a:t> by leveraging test cases.</a:t>
            </a:r>
          </a:p>
        </p:txBody>
      </p:sp>
    </p:spTree>
    <p:extLst>
      <p:ext uri="{BB962C8B-B14F-4D97-AF65-F5344CB8AC3E}">
        <p14:creationId xmlns:p14="http://schemas.microsoft.com/office/powerpoint/2010/main" val="37118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C107326-BD07-6016-1F2A-69BC931E3BD0}"/>
              </a:ext>
            </a:extLst>
          </p:cNvPr>
          <p:cNvSpPr/>
          <p:nvPr/>
        </p:nvSpPr>
        <p:spPr>
          <a:xfrm>
            <a:off x="2681848" y="2220489"/>
            <a:ext cx="8649869" cy="4003040"/>
          </a:xfrm>
          <a:prstGeom prst="rect">
            <a:avLst/>
          </a:prstGeom>
          <a:solidFill>
            <a:srgbClr val="F4EA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10AAE-FBA1-D10D-84B1-152B44FD3008}"/>
              </a:ext>
            </a:extLst>
          </p:cNvPr>
          <p:cNvSpPr txBox="1"/>
          <p:nvPr/>
        </p:nvSpPr>
        <p:spPr>
          <a:xfrm>
            <a:off x="3000237" y="2800186"/>
            <a:ext cx="677714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= SUMIFS(Table[Height], Table[Weight], &gt;$D$2)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55A7F3-A2F4-9689-1962-226DEF879A96}"/>
              </a:ext>
            </a:extLst>
          </p:cNvPr>
          <p:cNvSpPr txBox="1"/>
          <p:nvPr/>
        </p:nvSpPr>
        <p:spPr>
          <a:xfrm>
            <a:off x="3000237" y="5194627"/>
            <a:ext cx="74647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=SUMIFS(Table[Height], Table[Weight], </a:t>
            </a:r>
            <a:r>
              <a:rPr lang="en-US" sz="2400" dirty="0">
                <a:solidFill>
                  <a:srgbClr val="000000"/>
                </a:solidFill>
                <a:highlight>
                  <a:srgbClr val="00FF00"/>
                </a:highlight>
                <a:latin typeface="Arial"/>
              </a:rPr>
              <a:t>“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&gt;</a:t>
            </a:r>
            <a:r>
              <a:rPr lang="en-US" sz="2400" dirty="0">
                <a:solidFill>
                  <a:srgbClr val="000000"/>
                </a:solidFill>
                <a:highlight>
                  <a:srgbClr val="00FF00"/>
                </a:highlight>
                <a:latin typeface="Arial"/>
              </a:rPr>
              <a:t>” &amp;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$D$2)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34C29-E4EB-FF7A-77BD-250CA252164D}"/>
              </a:ext>
            </a:extLst>
          </p:cNvPr>
          <p:cNvSpPr txBox="1"/>
          <p:nvPr/>
        </p:nvSpPr>
        <p:spPr>
          <a:xfrm>
            <a:off x="3000237" y="3848191"/>
            <a:ext cx="4703276" cy="8309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Missing argument for operator: &gt; </a:t>
            </a:r>
          </a:p>
          <a:p>
            <a:pPr defTabSz="609585">
              <a:defRPr/>
            </a:pP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Graphic 14" descr="Warning with solid fill">
            <a:extLst>
              <a:ext uri="{FF2B5EF4-FFF2-40B4-BE49-F238E27FC236}">
                <a16:creationId xmlns:a16="http://schemas.microsoft.com/office/drawing/2014/main" id="{C8402F74-5C44-BB39-5B7D-B69DF0A38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0280" y="4368709"/>
            <a:ext cx="439912" cy="4485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2875BF-2D6B-6F0D-D03B-130960800243}"/>
              </a:ext>
            </a:extLst>
          </p:cNvPr>
          <p:cNvSpPr txBox="1"/>
          <p:nvPr/>
        </p:nvSpPr>
        <p:spPr>
          <a:xfrm>
            <a:off x="3733386" y="2278563"/>
            <a:ext cx="340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Excel help forum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34B5E-5FD0-DA4B-90BB-CE0E55E266BD}"/>
              </a:ext>
            </a:extLst>
          </p:cNvPr>
          <p:cNvSpPr txBox="1">
            <a:spLocks/>
          </p:cNvSpPr>
          <p:nvPr/>
        </p:nvSpPr>
        <p:spPr>
          <a:xfrm>
            <a:off x="0" y="39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>
              <a:defRPr/>
            </a:pPr>
            <a:r>
              <a:rPr lang="en-US" sz="5333" dirty="0">
                <a:solidFill>
                  <a:schemeClr val="tx1"/>
                </a:solidFill>
              </a:rPr>
              <a:t>Last-mile Repair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61D48B-337D-B9EF-90D4-117C2415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97" y="1119935"/>
            <a:ext cx="3279204" cy="84029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Cryptic syntax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065CA-9526-1DC9-F8C1-E0B0510542FB}"/>
              </a:ext>
            </a:extLst>
          </p:cNvPr>
          <p:cNvSpPr txBox="1"/>
          <p:nvPr/>
        </p:nvSpPr>
        <p:spPr>
          <a:xfrm>
            <a:off x="1043872" y="2633746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Faulty Formula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0920F9-71DA-22B4-D4A6-E50296F93E17}"/>
              </a:ext>
            </a:extLst>
          </p:cNvPr>
          <p:cNvSpPr txBox="1"/>
          <p:nvPr/>
        </p:nvSpPr>
        <p:spPr>
          <a:xfrm>
            <a:off x="1022878" y="3848190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Compiler </a:t>
            </a:r>
          </a:p>
          <a:p>
            <a:pPr defTabSz="609585">
              <a:defRPr/>
            </a:pPr>
            <a:r>
              <a:rPr lang="en-US" sz="2400" b="1" dirty="0">
                <a:latin typeface="Arial"/>
              </a:rPr>
              <a:t>Error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17E92-331D-76F0-96E0-379A35320AA3}"/>
              </a:ext>
            </a:extLst>
          </p:cNvPr>
          <p:cNvSpPr txBox="1"/>
          <p:nvPr/>
        </p:nvSpPr>
        <p:spPr>
          <a:xfrm>
            <a:off x="1022878" y="5075637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Correct Formula</a:t>
            </a:r>
          </a:p>
        </p:txBody>
      </p:sp>
    </p:spTree>
    <p:extLst>
      <p:ext uri="{BB962C8B-B14F-4D97-AF65-F5344CB8AC3E}">
        <p14:creationId xmlns:p14="http://schemas.microsoft.com/office/powerpoint/2010/main" val="30675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3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E4DC9-5301-3C9B-8EAC-C74210E1C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EC10-94C0-3F27-E0CB-6AB23158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958788"/>
          </a:xfrm>
        </p:spPr>
        <p:txBody>
          <a:bodyPr/>
          <a:lstStyle/>
          <a:p>
            <a:pPr algn="ctr"/>
            <a:r>
              <a:rPr lang="en-US" b="1" dirty="0"/>
              <a:t>Generating Hint for Functional Errors</a:t>
            </a:r>
          </a:p>
        </p:txBody>
      </p:sp>
      <p:pic>
        <p:nvPicPr>
          <p:cNvPr id="8" name="Picture 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9DFC3EEC-4ADD-61BB-5692-A992938DB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1" y="995367"/>
            <a:ext cx="4761829" cy="427320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2126F94-A704-FA5F-2ED3-C6819221FC39}"/>
              </a:ext>
            </a:extLst>
          </p:cNvPr>
          <p:cNvGrpSpPr/>
          <p:nvPr/>
        </p:nvGrpSpPr>
        <p:grpSpPr>
          <a:xfrm>
            <a:off x="3893345" y="4114911"/>
            <a:ext cx="1078706" cy="972187"/>
            <a:chOff x="3893345" y="4114911"/>
            <a:chExt cx="1078706" cy="9721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8DCB6B-FE35-7BB3-749C-26E0F3062ED3}"/>
                </a:ext>
              </a:extLst>
            </p:cNvPr>
            <p:cNvSpPr/>
            <p:nvPr/>
          </p:nvSpPr>
          <p:spPr>
            <a:xfrm>
              <a:off x="4643438" y="4114911"/>
              <a:ext cx="181641" cy="3216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658D89-36E9-DA97-6206-C5CDB504E9FA}"/>
                </a:ext>
              </a:extLst>
            </p:cNvPr>
            <p:cNvSpPr/>
            <p:nvPr/>
          </p:nvSpPr>
          <p:spPr>
            <a:xfrm>
              <a:off x="3893345" y="4765454"/>
              <a:ext cx="1078706" cy="3216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</a:rPr>
                <a:t>S.copy</a:t>
              </a:r>
              <a:r>
                <a:rPr lang="en-US" sz="2000" dirty="0">
                  <a:solidFill>
                    <a:schemeClr val="tx1"/>
                  </a:solidFill>
                </a:rPr>
                <a:t>()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79F5E84-18D1-460D-B2FA-E998DCCF9355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 flipH="1">
              <a:off x="4432698" y="4436555"/>
              <a:ext cx="301561" cy="32889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C4C4435-2180-3472-37AA-9F01D9540CC5}"/>
              </a:ext>
            </a:extLst>
          </p:cNvPr>
          <p:cNvSpPr txBox="1"/>
          <p:nvPr/>
        </p:nvSpPr>
        <p:spPr>
          <a:xfrm>
            <a:off x="5567445" y="1266761"/>
            <a:ext cx="56430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sz="2400" u="sng" dirty="0">
                <a:solidFill>
                  <a:srgbClr val="0070C0"/>
                </a:solidFill>
                <a:latin typeface="Andale Mono" panose="020B0509000000000004" pitchFamily="49" charset="0"/>
              </a:rPr>
              <a:t>Hint generated by GPT4 basic-prompt: </a:t>
            </a:r>
            <a:br>
              <a:rPr lang="en-US" sz="2400" dirty="0">
                <a:latin typeface="Andale Mono" panose="020B0509000000000004" pitchFamily="49" charset="0"/>
              </a:rPr>
            </a:br>
            <a:r>
              <a:rPr lang="en-US" sz="2400" dirty="0">
                <a:latin typeface="Andale Mono" panose="020B0509000000000004" pitchFamily="49" charset="0"/>
              </a:rPr>
              <a:t>Consider how Python compares two lists using the '==' operator and how this might affect the result of 'S == rev'.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2ADE1-D9AD-0724-2BE7-697B23BE7B1A}"/>
              </a:ext>
            </a:extLst>
          </p:cNvPr>
          <p:cNvSpPr txBox="1"/>
          <p:nvPr/>
        </p:nvSpPr>
        <p:spPr>
          <a:xfrm>
            <a:off x="5434093" y="3860235"/>
            <a:ext cx="64741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2400" u="sng" dirty="0">
                <a:solidFill>
                  <a:srgbClr val="0070C0"/>
                </a:solidFill>
                <a:latin typeface="Andale Mono" panose="020B0509000000000004" pitchFamily="49" charset="0"/>
              </a:rPr>
              <a:t>Hint generated by GPT4 augmented-prompt: </a:t>
            </a:r>
            <a:br>
              <a:rPr lang="en-US" sz="2400" dirty="0">
                <a:latin typeface="Andale Mono" panose="020B0509000000000004" pitchFamily="49" charset="0"/>
              </a:rPr>
            </a:br>
            <a:r>
              <a:rPr lang="en-US" sz="2400" dirty="0">
                <a:latin typeface="Andale Mono" panose="020B0509000000000004" pitchFamily="49" charset="0"/>
              </a:rPr>
              <a:t>Consider the effect of Python’s pass-by-reference behavior on mutable objects like lists when you’re reversing the string.</a:t>
            </a:r>
          </a:p>
        </p:txBody>
      </p:sp>
    </p:spTree>
    <p:extLst>
      <p:ext uri="{BB962C8B-B14F-4D97-AF65-F5344CB8AC3E}">
        <p14:creationId xmlns:p14="http://schemas.microsoft.com/office/powerpoint/2010/main" val="692057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BC410-DCE8-4A1E-CC05-ADC19BC44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9085-0F18-924D-751A-5DD085C83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Effectiveness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63533912-302F-5385-A758-D6EA8E2C87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858592"/>
              </p:ext>
            </p:extLst>
          </p:nvPr>
        </p:nvGraphicFramePr>
        <p:xfrm>
          <a:off x="992154" y="1262397"/>
          <a:ext cx="9858337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2717">
                  <a:extLst>
                    <a:ext uri="{9D8B030D-6E8A-4147-A177-3AD203B41FA5}">
                      <a16:colId xmlns:a16="http://schemas.microsoft.com/office/drawing/2014/main" val="2363344721"/>
                    </a:ext>
                  </a:extLst>
                </a:gridCol>
                <a:gridCol w="1631441">
                  <a:extLst>
                    <a:ext uri="{9D8B030D-6E8A-4147-A177-3AD203B41FA5}">
                      <a16:colId xmlns:a16="http://schemas.microsoft.com/office/drawing/2014/main" val="2476569723"/>
                    </a:ext>
                  </a:extLst>
                </a:gridCol>
                <a:gridCol w="1694179">
                  <a:extLst>
                    <a:ext uri="{9D8B030D-6E8A-4147-A177-3AD203B41FA5}">
                      <a16:colId xmlns:a16="http://schemas.microsoft.com/office/drawing/2014/main" val="1507028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Technique for Hint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872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/>
                        <a:t>GPT4 basic-prompt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981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/>
                        <a:t>Human Tutors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/>
                        <a:t>GPT4 augmented-prompt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47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29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DDC00-204D-B7F5-F9D1-4B219F710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BCA7-A382-16FB-C947-B6EE8788B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29" y="1325563"/>
            <a:ext cx="7111767" cy="4337006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I’m working on a Python programming problem. The current program below is not working well. </a:t>
            </a:r>
          </a:p>
          <a:p>
            <a:pPr marL="0" indent="0">
              <a:buNone/>
            </a:pPr>
            <a:r>
              <a:rPr lang="en-US" sz="2400" u="sng" dirty="0"/>
              <a:t>Problem description</a:t>
            </a:r>
            <a:r>
              <a:rPr lang="en-US" sz="2400" dirty="0"/>
              <a:t>: …</a:t>
            </a:r>
            <a:br>
              <a:rPr lang="en-US" sz="2400" dirty="0"/>
            </a:br>
            <a:r>
              <a:rPr lang="en-US" sz="2400" u="sng" dirty="0"/>
              <a:t>Buggy program</a:t>
            </a:r>
            <a:r>
              <a:rPr lang="en-US" sz="2400" dirty="0"/>
              <a:t>: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/>
              <a:t>Explanation of bugs in the buggy program</a:t>
            </a:r>
            <a:r>
              <a:rPr lang="en-US" sz="2400" b="1" dirty="0"/>
              <a:t>: …</a:t>
            </a:r>
            <a:br>
              <a:rPr lang="en-US" sz="2400" dirty="0"/>
            </a:b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If anything in the explanation is incorrect or confusing, please say “Explanation is bad” and stop. </a:t>
            </a:r>
            <a:br>
              <a:rPr lang="en-US" sz="2400" b="1" dirty="0"/>
            </a:br>
            <a:r>
              <a:rPr lang="en-US" sz="2400" b="1" dirty="0"/>
              <a:t>Else: </a:t>
            </a:r>
          </a:p>
          <a:p>
            <a:pPr marL="0" indent="0">
              <a:buNone/>
            </a:pPr>
            <a:r>
              <a:rPr lang="en-US" sz="1000" dirty="0"/>
              <a:t> </a:t>
            </a:r>
            <a:br>
              <a:rPr lang="en-US" sz="2600" dirty="0"/>
            </a:br>
            <a:r>
              <a:rPr lang="en-US" sz="2400" dirty="0"/>
              <a:t>Please fix the buggy program as per explanation.</a:t>
            </a:r>
          </a:p>
          <a:p>
            <a:pPr marL="0" indent="0">
              <a:buNone/>
            </a:pPr>
            <a:r>
              <a:rPr lang="en-US" sz="100" dirty="0"/>
              <a:t> </a:t>
            </a:r>
            <a:br>
              <a:rPr lang="en-US" sz="2600" dirty="0"/>
            </a:br>
            <a:r>
              <a:rPr lang="en-US" sz="2400" b="1" dirty="0"/>
              <a:t>Explanation may not cover all bugs, so resolve the remaining bugs by yourself.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3A036-CEFA-7325-D5AD-909A27DF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GPT 3.5 </a:t>
            </a:r>
            <a:r>
              <a:rPr lang="en-US" sz="4000" b="1" dirty="0"/>
              <a:t>Prompt for Simulating Student with Explanation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23E3B8B-A450-E304-9328-32CB758A46FD}"/>
              </a:ext>
            </a:extLst>
          </p:cNvPr>
          <p:cNvSpPr/>
          <p:nvPr/>
        </p:nvSpPr>
        <p:spPr>
          <a:xfrm>
            <a:off x="7799666" y="4395831"/>
            <a:ext cx="3944922" cy="801948"/>
          </a:xfrm>
          <a:prstGeom prst="wedgeRectCallout">
            <a:avLst>
              <a:gd name="adj1" fmla="val -68477"/>
              <a:gd name="adj2" fmla="val -1321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Needed to evaluate correctness of generated fix.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B9481288-A71A-7A42-2CEA-26B2425250D0}"/>
              </a:ext>
            </a:extLst>
          </p:cNvPr>
          <p:cNvSpPr/>
          <p:nvPr/>
        </p:nvSpPr>
        <p:spPr>
          <a:xfrm>
            <a:off x="7799665" y="3112269"/>
            <a:ext cx="2728518" cy="738278"/>
          </a:xfrm>
          <a:prstGeom prst="wedgeRectCallout">
            <a:avLst>
              <a:gd name="adj1" fmla="val -63464"/>
              <a:gd name="adj2" fmla="val 2629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Provide an escape mechanism.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E83339-4417-4687-E5C7-495F7EBC6322}"/>
              </a:ext>
            </a:extLst>
          </p:cNvPr>
          <p:cNvSpPr/>
          <p:nvPr/>
        </p:nvSpPr>
        <p:spPr>
          <a:xfrm>
            <a:off x="122739" y="364822"/>
            <a:ext cx="1699924" cy="579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tx1"/>
                </a:solidFill>
              </a:rPr>
              <a:t>GPT 3.5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34B332-7D29-EE06-31A2-683AFC7365E4}"/>
                  </a:ext>
                </a:extLst>
              </p:cNvPr>
              <p:cNvSpPr txBox="1"/>
              <p:nvPr/>
            </p:nvSpPr>
            <p:spPr>
              <a:xfrm>
                <a:off x="1761688" y="5760609"/>
                <a:ext cx="5444455" cy="986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Run N trials. Suppose S are successful. </a:t>
                </a:r>
              </a:p>
              <a:p>
                <a:r>
                  <a:rPr lang="en-US" sz="2400" dirty="0"/>
                  <a:t>Hint is good only if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34B332-7D29-EE06-31A2-683AFC736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88" y="5760609"/>
                <a:ext cx="5444455" cy="986296"/>
              </a:xfrm>
              <a:prstGeom prst="rect">
                <a:avLst/>
              </a:prstGeom>
              <a:blipFill>
                <a:blip r:embed="rId3"/>
                <a:stretch>
                  <a:fillRect l="-1792" t="-4938" r="-448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2F707B69-F45D-85A2-042F-4C02BE57CB67}"/>
              </a:ext>
            </a:extLst>
          </p:cNvPr>
          <p:cNvSpPr/>
          <p:nvPr/>
        </p:nvSpPr>
        <p:spPr>
          <a:xfrm>
            <a:off x="7799665" y="5793037"/>
            <a:ext cx="3215080" cy="801948"/>
          </a:xfrm>
          <a:prstGeom prst="wedgeRectCallout">
            <a:avLst>
              <a:gd name="adj1" fmla="val -78689"/>
              <a:gd name="adj2" fmla="val 2074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Cater to stochastic nature of the process.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0AA193-14A3-9A71-0606-AA444CA554CD}"/>
              </a:ext>
            </a:extLst>
          </p:cNvPr>
          <p:cNvSpPr/>
          <p:nvPr/>
        </p:nvSpPr>
        <p:spPr>
          <a:xfrm>
            <a:off x="58301" y="325938"/>
            <a:ext cx="1828800" cy="673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/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7DF88-992A-EE11-C805-514FB42F7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F9EE0-044B-7A12-0F2B-18AC701C2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90" y="1325563"/>
            <a:ext cx="7717872" cy="32375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I’m working on a Python programming problem. The current program below is not working well. </a:t>
            </a:r>
          </a:p>
          <a:p>
            <a:pPr marL="0" indent="0">
              <a:buNone/>
            </a:pPr>
            <a:r>
              <a:rPr lang="en-US" sz="2400" u="sng" dirty="0"/>
              <a:t>Problem description</a:t>
            </a:r>
            <a:r>
              <a:rPr lang="en-US" sz="2400" dirty="0"/>
              <a:t>: …</a:t>
            </a:r>
            <a:br>
              <a:rPr lang="en-US" sz="2400" dirty="0"/>
            </a:br>
            <a:r>
              <a:rPr lang="en-US" sz="2400" u="sng" dirty="0"/>
              <a:t>Buggy program</a:t>
            </a:r>
            <a:r>
              <a:rPr lang="en-US" sz="2400" dirty="0"/>
              <a:t>: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400" dirty="0"/>
            </a:br>
            <a:r>
              <a:rPr lang="en-US" sz="2600" dirty="0"/>
              <a:t>Can you fix the buggy program? </a:t>
            </a:r>
            <a:br>
              <a:rPr lang="en-US" sz="2600" dirty="0"/>
            </a:br>
            <a:r>
              <a:rPr lang="en-US" sz="2600" dirty="0"/>
              <a:t>Make sure that you make minimal possible changes needed to fix the program.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43106-E8C9-6997-100E-94479961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47" y="0"/>
            <a:ext cx="12253369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/>
              <a:t>GPT 3.5 Prompt for Simulating Student </a:t>
            </a:r>
            <a:r>
              <a:rPr lang="en-US" sz="3800" b="1" dirty="0">
                <a:solidFill>
                  <a:srgbClr val="C00000"/>
                </a:solidFill>
              </a:rPr>
              <a:t>without</a:t>
            </a:r>
            <a:r>
              <a:rPr lang="en-US" sz="3800" b="1" dirty="0"/>
              <a:t> Explanation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22FC79-41A7-5BE5-48A8-66A4F00A2BC5}"/>
                  </a:ext>
                </a:extLst>
              </p:cNvPr>
              <p:cNvSpPr txBox="1"/>
              <p:nvPr/>
            </p:nvSpPr>
            <p:spPr>
              <a:xfrm>
                <a:off x="2910979" y="5081100"/>
                <a:ext cx="5444455" cy="1044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Run N trials. Suppose S' are successful. </a:t>
                </a:r>
              </a:p>
              <a:p>
                <a:r>
                  <a:rPr lang="en-US" sz="2400" dirty="0"/>
                  <a:t>Hint is good if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m:rPr>
                            <m:nor/>
                          </m:rPr>
                          <a:rPr lang="en-US" sz="2400" dirty="0"/>
                          <m:t>′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22FC79-41A7-5BE5-48A8-66A4F00A2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979" y="5081100"/>
                <a:ext cx="5444455" cy="1044197"/>
              </a:xfrm>
              <a:prstGeom prst="rect">
                <a:avLst/>
              </a:prstGeom>
              <a:blipFill>
                <a:blip r:embed="rId3"/>
                <a:stretch>
                  <a:fillRect l="-1792" t="-4678" r="-1568" b="-5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7543742B-2909-3D4B-2D20-83457A07AD7A}"/>
              </a:ext>
            </a:extLst>
          </p:cNvPr>
          <p:cNvSpPr/>
          <p:nvPr/>
        </p:nvSpPr>
        <p:spPr>
          <a:xfrm>
            <a:off x="8797955" y="5180434"/>
            <a:ext cx="3122801" cy="905552"/>
          </a:xfrm>
          <a:prstGeom prst="wedgeRectCallout">
            <a:avLst>
              <a:gd name="adj1" fmla="val -78689"/>
              <a:gd name="adj2" fmla="val 2074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Comparison of effect with and without hint.</a:t>
            </a:r>
          </a:p>
        </p:txBody>
      </p:sp>
    </p:spTree>
    <p:extLst>
      <p:ext uri="{BB962C8B-B14F-4D97-AF65-F5344CB8AC3E}">
        <p14:creationId xmlns:p14="http://schemas.microsoft.com/office/powerpoint/2010/main" val="320488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9667C-F561-89C2-D43B-AACF1BFD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48076"/>
          </a:xfrm>
        </p:spPr>
        <p:txBody>
          <a:bodyPr/>
          <a:lstStyle/>
          <a:p>
            <a:pPr algn="ctr"/>
            <a:r>
              <a:rPr lang="en-US" b="1" dirty="0"/>
              <a:t>Effectiveness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D66FEC-0807-8A58-08DF-79695BA6B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939781"/>
              </p:ext>
            </p:extLst>
          </p:nvPr>
        </p:nvGraphicFramePr>
        <p:xfrm>
          <a:off x="252481" y="3416811"/>
          <a:ext cx="9858336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6783">
                  <a:extLst>
                    <a:ext uri="{9D8B030D-6E8A-4147-A177-3AD203B41FA5}">
                      <a16:colId xmlns:a16="http://schemas.microsoft.com/office/drawing/2014/main" val="2363344721"/>
                    </a:ext>
                  </a:extLst>
                </a:gridCol>
                <a:gridCol w="1567374">
                  <a:extLst>
                    <a:ext uri="{9D8B030D-6E8A-4147-A177-3AD203B41FA5}">
                      <a16:colId xmlns:a16="http://schemas.microsoft.com/office/drawing/2014/main" val="2476569723"/>
                    </a:ext>
                  </a:extLst>
                </a:gridCol>
                <a:gridCol w="1694179">
                  <a:extLst>
                    <a:ext uri="{9D8B030D-6E8A-4147-A177-3AD203B41FA5}">
                      <a16:colId xmlns:a16="http://schemas.microsoft.com/office/drawing/2014/main" val="1507028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Variants of Validation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872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/>
                        <a:t>N = 3 trials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94.7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4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/>
                        <a:t>N = 1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91.7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26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/>
                        <a:t>GPT4 student model instead of GPT3.5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782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/>
                        <a:t>Using hint instead of detailed explanation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7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/>
                        <a:t>Without comparison with S'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86.8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58369"/>
                  </a:ext>
                </a:extLst>
              </a:tr>
            </a:tbl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7A29F60D-0649-5008-F8E7-CB10B49688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0952395"/>
              </p:ext>
            </p:extLst>
          </p:nvPr>
        </p:nvGraphicFramePr>
        <p:xfrm>
          <a:off x="252480" y="956637"/>
          <a:ext cx="985833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9311">
                  <a:extLst>
                    <a:ext uri="{9D8B030D-6E8A-4147-A177-3AD203B41FA5}">
                      <a16:colId xmlns:a16="http://schemas.microsoft.com/office/drawing/2014/main" val="2363344721"/>
                    </a:ext>
                  </a:extLst>
                </a:gridCol>
                <a:gridCol w="1584847">
                  <a:extLst>
                    <a:ext uri="{9D8B030D-6E8A-4147-A177-3AD203B41FA5}">
                      <a16:colId xmlns:a16="http://schemas.microsoft.com/office/drawing/2014/main" val="2476569723"/>
                    </a:ext>
                  </a:extLst>
                </a:gridCol>
                <a:gridCol w="1694179">
                  <a:extLst>
                    <a:ext uri="{9D8B030D-6E8A-4147-A177-3AD203B41FA5}">
                      <a16:colId xmlns:a16="http://schemas.microsoft.com/office/drawing/2014/main" val="1507028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Technique for Hint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872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/>
                        <a:t>GPT4 basic-prompt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981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/>
                        <a:t>Human Tutors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7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/>
                        <a:t>GPT4 augmented-prompt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47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b="1" dirty="0"/>
                        <a:t>GPT4 augmented-prompt with GPT3.5-Validation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94.7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b="1" dirty="0"/>
                        <a:t>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26899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9143A06-596A-A311-45F1-5005CBC8DB21}"/>
              </a:ext>
            </a:extLst>
          </p:cNvPr>
          <p:cNvSpPr txBox="1"/>
          <p:nvPr/>
        </p:nvSpPr>
        <p:spPr>
          <a:xfrm>
            <a:off x="0" y="6318945"/>
            <a:ext cx="111282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600" dirty="0">
                <a:latin typeface="Arial"/>
                <a:cs typeface="Segoe UI" panose="020B0502040204020203" pitchFamily="34" charset="0"/>
              </a:rPr>
              <a:t>[LAK 2024: </a:t>
            </a:r>
            <a:r>
              <a:rPr lang="en-US" sz="1600" i="1" dirty="0">
                <a:latin typeface="Arial"/>
                <a:cs typeface="Segoe UI" panose="020B0502040204020203" pitchFamily="34" charset="0"/>
              </a:rPr>
              <a:t>Automating Human Tutor-Style Programming Feedback: Leveraging GPT-4 Tutor Model for Hint Generation </a:t>
            </a:r>
          </a:p>
          <a:p>
            <a:pPr defTabSz="609585">
              <a:defRPr/>
            </a:pPr>
            <a:r>
              <a:rPr lang="en-US" sz="1600" i="1" dirty="0">
                <a:latin typeface="Arial"/>
                <a:cs typeface="Segoe UI" panose="020B0502040204020203" pitchFamily="34" charset="0"/>
              </a:rPr>
              <a:t>                  and GPT-3.5 Student Model for Hint Validation</a:t>
            </a:r>
            <a:r>
              <a:rPr lang="en-US" sz="1600" dirty="0">
                <a:latin typeface="Arial"/>
                <a:cs typeface="Segoe UI" panose="020B0502040204020203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650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46E8-7470-B6A2-EBCC-265242F0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Student Perspectives on Hints</a:t>
            </a:r>
          </a:p>
        </p:txBody>
      </p:sp>
      <p:pic>
        <p:nvPicPr>
          <p:cNvPr id="5" name="Content Placeholder 4" descr="A white paper with black text and green thumbs up and red thumbs down&#10;&#10;Description automatically generated">
            <a:extLst>
              <a:ext uri="{FF2B5EF4-FFF2-40B4-BE49-F238E27FC236}">
                <a16:creationId xmlns:a16="http://schemas.microsoft.com/office/drawing/2014/main" id="{9BEAA82F-1A0C-A2A1-3EC2-B6408A6E2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" y="1302888"/>
            <a:ext cx="6604497" cy="241001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87BA19-3840-56CD-AF2C-0FCC44F8EB1A}"/>
              </a:ext>
            </a:extLst>
          </p:cNvPr>
          <p:cNvSpPr txBox="1"/>
          <p:nvPr/>
        </p:nvSpPr>
        <p:spPr>
          <a:xfrm>
            <a:off x="393192" y="4032504"/>
            <a:ext cx="11631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Lessons learned from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Account for student’s concern</a:t>
            </a:r>
            <a:r>
              <a:rPr lang="en-US" sz="2400" dirty="0"/>
              <a:t>: which may be different than other potential hints.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Temporal context of past hints</a:t>
            </a:r>
            <a:r>
              <a:rPr lang="en-US" sz="2400" dirty="0"/>
              <a:t>: provide new information not available in prior hints.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Problem-solving plan</a:t>
            </a:r>
            <a:r>
              <a:rPr lang="en-US" sz="2400" dirty="0"/>
              <a:t>: When a student is far from solving, hints may provide refreshers or offer solving plans. When is student is close, hints may focus on bugs.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C574E-6E70-F25F-EE62-03C7FE482DFE}"/>
              </a:ext>
            </a:extLst>
          </p:cNvPr>
          <p:cNvSpPr txBox="1"/>
          <p:nvPr/>
        </p:nvSpPr>
        <p:spPr>
          <a:xfrm>
            <a:off x="0" y="6366834"/>
            <a:ext cx="12124943" cy="3308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[Under Submission: </a:t>
            </a:r>
            <a:r>
              <a:rPr lang="en-US" sz="155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Bridging Gaps Between Student vs. Expert Evaluations and Enhancing Quality of AI-Generated Programming Hints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E2CC83-516E-F4FF-AA0B-E5F3012EE73A}"/>
              </a:ext>
            </a:extLst>
          </p:cNvPr>
          <p:cNvSpPr txBox="1"/>
          <p:nvPr/>
        </p:nvSpPr>
        <p:spPr>
          <a:xfrm>
            <a:off x="7289919" y="2348349"/>
            <a:ext cx="4309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Only 65.5% agreement between experts and students!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055107-C619-D8FF-0A3E-D7AB3BCE148B}"/>
              </a:ext>
            </a:extLst>
          </p:cNvPr>
          <p:cNvSpPr/>
          <p:nvPr/>
        </p:nvSpPr>
        <p:spPr>
          <a:xfrm>
            <a:off x="4277429" y="3223838"/>
            <a:ext cx="497090" cy="4578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B24BE-3C71-FB9C-2ACC-AED06EFF2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8B32BEC-7A5A-9EAF-DC10-A9B3316E5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" y="221646"/>
            <a:ext cx="11818139" cy="6414707"/>
          </a:xfrm>
        </p:spPr>
      </p:pic>
    </p:spTree>
    <p:extLst>
      <p:ext uri="{BB962C8B-B14F-4D97-AF65-F5344CB8AC3E}">
        <p14:creationId xmlns:p14="http://schemas.microsoft.com/office/powerpoint/2010/main" val="2686741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D68B673-46DC-107B-1E9A-1C040D116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" y="393192"/>
            <a:ext cx="12036096" cy="6259259"/>
          </a:xfrm>
        </p:spPr>
      </p:pic>
    </p:spTree>
    <p:extLst>
      <p:ext uri="{BB962C8B-B14F-4D97-AF65-F5344CB8AC3E}">
        <p14:creationId xmlns:p14="http://schemas.microsoft.com/office/powerpoint/2010/main" val="1358531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E4CC3F-B920-B709-AE8C-71826F635647}"/>
              </a:ext>
            </a:extLst>
          </p:cNvPr>
          <p:cNvSpPr/>
          <p:nvPr/>
        </p:nvSpPr>
        <p:spPr>
          <a:xfrm>
            <a:off x="291649" y="1054075"/>
            <a:ext cx="9959089" cy="1213485"/>
          </a:xfrm>
          <a:prstGeom prst="rect">
            <a:avLst/>
          </a:prstGeom>
          <a:solidFill>
            <a:srgbClr val="F4EA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b="1" err="1">
                <a:solidFill>
                  <a:srgbClr val="0070C0"/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PyMacer</a:t>
            </a:r>
            <a:endParaRPr lang="en-US" b="1">
              <a:solidFill>
                <a:srgbClr val="0070C0"/>
              </a:solidFill>
              <a:latin typeface="Calibri" panose="020F0502020204030204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Segoe UI"/>
                <a:cs typeface="Segoe UI"/>
              </a:rPr>
              <a:t>2860 repair benchmarks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Segoe UI"/>
                <a:cs typeface="Segoe UI"/>
              </a:rPr>
              <a:t>Collected by Prof. Amey Karkare at IIT Kanpur, India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Segoe UI"/>
                <a:cs typeface="Segoe UI"/>
              </a:rPr>
              <a:t>AIED 2020, </a:t>
            </a:r>
            <a:r>
              <a:rPr lang="en-US" sz="1400" err="1">
                <a:solidFill>
                  <a:prstClr val="black"/>
                </a:solidFill>
                <a:latin typeface="Segoe UI"/>
                <a:cs typeface="Segoe UI"/>
              </a:rPr>
              <a:t>Chhatbar</a:t>
            </a:r>
            <a:r>
              <a:rPr lang="en-US" sz="1400">
                <a:solidFill>
                  <a:prstClr val="black"/>
                </a:solidFill>
                <a:latin typeface="Segoe UI"/>
                <a:cs typeface="Segoe UI"/>
              </a:rPr>
              <a:t> at al, </a:t>
            </a:r>
            <a:r>
              <a:rPr lang="en-US" sz="1400" i="1">
                <a:solidFill>
                  <a:prstClr val="black"/>
                </a:solidFill>
                <a:latin typeface="Segoe UI"/>
                <a:cs typeface="Segoe UI"/>
              </a:rPr>
              <a:t>MACER: A Modular Framework for Accelerated Compilation Error Repair</a:t>
            </a:r>
            <a:r>
              <a:rPr lang="en-US" sz="1400">
                <a:solidFill>
                  <a:prstClr val="black"/>
                </a:solidFill>
                <a:latin typeface="Segoe UI"/>
                <a:cs typeface="Segoe UI"/>
              </a:rPr>
              <a:t>. </a:t>
            </a:r>
            <a:endParaRPr lang="en-US" sz="1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3E6505-2506-25F6-6AA9-5B0084259C10}"/>
              </a:ext>
            </a:extLst>
          </p:cNvPr>
          <p:cNvSpPr/>
          <p:nvPr/>
        </p:nvSpPr>
        <p:spPr>
          <a:xfrm>
            <a:off x="291649" y="2425919"/>
            <a:ext cx="9959089" cy="966552"/>
          </a:xfrm>
          <a:prstGeom prst="rect">
            <a:avLst/>
          </a:prstGeom>
          <a:solidFill>
            <a:srgbClr val="F4EA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b="1" err="1">
                <a:solidFill>
                  <a:srgbClr val="0070C0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TigerJython</a:t>
            </a:r>
            <a:endParaRPr lang="en-US" b="1">
              <a:solidFill>
                <a:prstClr val="black"/>
              </a:solidFill>
              <a:latin typeface="Calibri" panose="020F0502020204030204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Easy, single-line, low-edit-distance errors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746 repair benchmarks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SIGCSE 2019, Tobias Kohn, </a:t>
            </a:r>
            <a:r>
              <a:rPr lang="en-US" sz="1400" i="1">
                <a:solidFill>
                  <a:prstClr val="black"/>
                </a:solidFill>
                <a:latin typeface="Calibri" panose="020F0502020204030204"/>
              </a:rPr>
              <a:t>The Error Behind The Message: Finding the Cause of Error Messages in Python</a:t>
            </a: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. </a:t>
            </a:r>
            <a:endParaRPr lang="en-US" b="1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D4F07-22E2-F632-CD5B-58908D3A0E00}"/>
              </a:ext>
            </a:extLst>
          </p:cNvPr>
          <p:cNvSpPr/>
          <p:nvPr/>
        </p:nvSpPr>
        <p:spPr>
          <a:xfrm>
            <a:off x="291647" y="3489721"/>
            <a:ext cx="9959088" cy="722803"/>
          </a:xfrm>
          <a:prstGeom prst="rect">
            <a:avLst/>
          </a:prstGeom>
          <a:solidFill>
            <a:srgbClr val="F4EA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b="1">
                <a:solidFill>
                  <a:srgbClr val="0070C0"/>
                </a:solidFill>
                <a:latin typeface="Calibri" panose="020F050202020403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CSEDM 2019 Data Challenge</a:t>
            </a:r>
            <a:endParaRPr lang="en-US" b="1">
              <a:solidFill>
                <a:srgbClr val="0070C0"/>
              </a:solidFill>
              <a:latin typeface="Calibri" panose="020F0502020204030204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1100+ repair benchmarks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DC75BD-B58D-1826-4232-E634618525D8}"/>
              </a:ext>
            </a:extLst>
          </p:cNvPr>
          <p:cNvSpPr/>
          <p:nvPr/>
        </p:nvSpPr>
        <p:spPr>
          <a:xfrm>
            <a:off x="291647" y="5430892"/>
            <a:ext cx="9959088" cy="1100721"/>
          </a:xfrm>
          <a:prstGeom prst="rect">
            <a:avLst/>
          </a:prstGeom>
          <a:solidFill>
            <a:srgbClr val="F4EA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b="1" u="sng" dirty="0" err="1">
                <a:solidFill>
                  <a:srgbClr val="0070C0"/>
                </a:solidFill>
                <a:latin typeface="Segoe UI"/>
                <a:cs typeface="Segoe UI"/>
              </a:rPr>
              <a:t>PowerFx</a:t>
            </a:r>
            <a:r>
              <a:rPr lang="en-US" b="1" u="sng" dirty="0">
                <a:solidFill>
                  <a:srgbClr val="0070C0"/>
                </a:solidFill>
                <a:latin typeface="Segoe UI"/>
                <a:cs typeface="Segoe UI"/>
              </a:rPr>
              <a:t> and Excel formulas repair benchmark</a:t>
            </a:r>
            <a:endParaRPr lang="en-US" b="1" u="sng" dirty="0">
              <a:solidFill>
                <a:prstClr val="black"/>
              </a:solidFill>
              <a:latin typeface="Segoe UI"/>
              <a:cs typeface="Segoe UI"/>
            </a:endParaRPr>
          </a:p>
          <a:p>
            <a:pPr marL="285750" indent="-285750" defTabSz="91437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Segoe UI"/>
                <a:cs typeface="Segoe UI"/>
              </a:rPr>
              <a:t>400 real-user formulas collected from help forums and (anonymized) product telemetry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Segoe UI"/>
                <a:cs typeface="Segoe UI"/>
              </a:rPr>
              <a:t>Each pair has the original buggy formula and a ground-truth repair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Segoe UI"/>
                <a:cs typeface="Segoe UI"/>
              </a:rPr>
              <a:t>Contains syntax errors and some semantic mistakes, such as wrong arity in function calls</a:t>
            </a:r>
            <a:endParaRPr lang="en-US" sz="160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67FABE-3663-0DB6-0300-DFB7923AFDF6}"/>
              </a:ext>
            </a:extLst>
          </p:cNvPr>
          <p:cNvSpPr/>
          <p:nvPr/>
        </p:nvSpPr>
        <p:spPr>
          <a:xfrm>
            <a:off x="291647" y="4348270"/>
            <a:ext cx="9959088" cy="946876"/>
          </a:xfrm>
          <a:prstGeom prst="rect">
            <a:avLst/>
          </a:prstGeom>
          <a:solidFill>
            <a:srgbClr val="F4EA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altLang="en-US" b="1">
                <a:solidFill>
                  <a:srgbClr val="0070C0"/>
                </a:solidFill>
                <a:latin typeface="Calibri" panose="020F0502020204030204"/>
                <a:cs typeface="Segoe UI"/>
                <a:hlinkClick r:id="rId6" tooltip="https://figshare.com/articles/dataset/_5_million_python_bash_programming_submissions_for_5_courses_grades_for_computer-based_exams_over_3_academic_years_/12610958/1?file=236816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Python &amp; Bash Programming Submissions</a:t>
            </a:r>
            <a:endParaRPr lang="en-US" altLang="en-US" b="1">
              <a:solidFill>
                <a:srgbClr val="0070C0"/>
              </a:solidFill>
              <a:latin typeface="Calibri" panose="020F0502020204030204"/>
              <a:cs typeface="Segoe UI"/>
            </a:endParaRP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prstClr val="black"/>
                </a:solidFill>
                <a:latin typeface="Segoe UI"/>
                <a:cs typeface="Segoe UI"/>
              </a:rPr>
              <a:t>5 Courses, 666 students, 3+ academic years</a:t>
            </a:r>
          </a:p>
          <a:p>
            <a:pPr marL="285744" indent="-285744" defTabSz="914377">
              <a:buFont typeface="Arial" panose="020B0604020202020204" pitchFamily="34" charset="0"/>
              <a:buChar char="•"/>
            </a:pPr>
            <a:r>
              <a:rPr lang="en-US" sz="1400">
                <a:solidFill>
                  <a:prstClr val="black"/>
                </a:solidFill>
                <a:latin typeface="Calibri" panose="020F0502020204030204"/>
              </a:rPr>
              <a:t>490,829 Python programs</a:t>
            </a: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11BC2-AF54-44AA-B564-05A54473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673"/>
            <a:ext cx="12191999" cy="839043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/>
              <a:t>Datasets in Program Repair in Education and Low-code Platforms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3D600-26E1-4210-8DA3-623905E9B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0338" y="2453785"/>
            <a:ext cx="1230767" cy="938407"/>
          </a:xfrm>
          <a:prstGeom prst="rect">
            <a:avLst/>
          </a:prstGeom>
        </p:spPr>
      </p:pic>
      <p:pic>
        <p:nvPicPr>
          <p:cNvPr id="4100" name="Picture 4" descr="Wordmarks, Lettermark, Unitmarks - The CMU Brand - Carnegie Mellon  University">
            <a:extLst>
              <a:ext uri="{FF2B5EF4-FFF2-40B4-BE49-F238E27FC236}">
                <a16:creationId xmlns:a16="http://schemas.microsoft.com/office/drawing/2014/main" id="{CB597AC8-05AB-4968-9145-B8305E39F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4" b="24385"/>
          <a:stretch/>
        </p:blipFill>
        <p:spPr bwMode="auto">
          <a:xfrm>
            <a:off x="10420337" y="3489721"/>
            <a:ext cx="1258919" cy="72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ublin City University | Reviews and Programs | Go Overseas">
            <a:extLst>
              <a:ext uri="{FF2B5EF4-FFF2-40B4-BE49-F238E27FC236}">
                <a16:creationId xmlns:a16="http://schemas.microsoft.com/office/drawing/2014/main" id="{548625D0-C5DC-492A-A6AF-325ABD219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385" y="4348268"/>
            <a:ext cx="1247871" cy="9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ITK and ordnance Factory Board (OFB) take Joint Initiative for  Aatma-Nirbhartaa in the Area of Defence - Weekspost">
            <a:extLst>
              <a:ext uri="{FF2B5EF4-FFF2-40B4-BE49-F238E27FC236}">
                <a16:creationId xmlns:a16="http://schemas.microsoft.com/office/drawing/2014/main" id="{8C45883F-D96D-F7E3-B5C2-1D0AAD143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234" y="1019690"/>
            <a:ext cx="1247871" cy="124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1121FF6-D4FF-87ED-48AF-2B728524FB85}"/>
              </a:ext>
            </a:extLst>
          </p:cNvPr>
          <p:cNvGrpSpPr/>
          <p:nvPr/>
        </p:nvGrpSpPr>
        <p:grpSpPr>
          <a:xfrm>
            <a:off x="10403234" y="5340349"/>
            <a:ext cx="1376977" cy="1314451"/>
            <a:chOff x="10333625" y="5340350"/>
            <a:chExt cx="1376977" cy="1314450"/>
          </a:xfrm>
        </p:grpSpPr>
        <p:pic>
          <p:nvPicPr>
            <p:cNvPr id="1032" name="Picture 8" descr="VR and PowerApps at Bluff City Virtual Reality – Bluff City VR">
              <a:extLst>
                <a:ext uri="{FF2B5EF4-FFF2-40B4-BE49-F238E27FC236}">
                  <a16:creationId xmlns:a16="http://schemas.microsoft.com/office/drawing/2014/main" id="{DC7B3895-2031-245B-1BE4-D17B038E8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3625" y="5340350"/>
              <a:ext cx="798465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Excel Logo PNG, Microsoft Excel Icon Transparent - Free Transparent PNG  Logos | Microsoft excel, Microsoft, Excel">
              <a:extLst>
                <a:ext uri="{FF2B5EF4-FFF2-40B4-BE49-F238E27FC236}">
                  <a16:creationId xmlns:a16="http://schemas.microsoft.com/office/drawing/2014/main" id="{459490B1-8C0A-CE4F-4826-C4FDE4A3A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192" y="5430889"/>
              <a:ext cx="680410" cy="1100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8819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6C4CA-FBD0-6C68-1546-DFBF73284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DC90D-CAB8-C474-B9C5-FED6D78E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333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Program Repair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AF3DE1-D98C-B313-3A9E-C97D447A46DC}"/>
              </a:ext>
            </a:extLst>
          </p:cNvPr>
          <p:cNvSpPr txBox="1">
            <a:spLocks/>
          </p:cNvSpPr>
          <p:nvPr/>
        </p:nvSpPr>
        <p:spPr>
          <a:xfrm>
            <a:off x="2552602" y="1866454"/>
            <a:ext cx="7855249" cy="355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Last mile repair (low-code users)</a:t>
            </a:r>
          </a:p>
          <a:p>
            <a:endParaRPr lang="en-US" dirty="0"/>
          </a:p>
          <a:p>
            <a:r>
              <a:rPr lang="en-US" dirty="0"/>
              <a:t>EDU application (students)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Advanced Debugging (developers)</a:t>
            </a:r>
          </a:p>
        </p:txBody>
      </p:sp>
    </p:spTree>
    <p:extLst>
      <p:ext uri="{BB962C8B-B14F-4D97-AF65-F5344CB8AC3E}">
        <p14:creationId xmlns:p14="http://schemas.microsoft.com/office/powerpoint/2010/main" val="273216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C107326-BD07-6016-1F2A-69BC931E3BD0}"/>
              </a:ext>
            </a:extLst>
          </p:cNvPr>
          <p:cNvSpPr/>
          <p:nvPr/>
        </p:nvSpPr>
        <p:spPr>
          <a:xfrm>
            <a:off x="2681848" y="2220489"/>
            <a:ext cx="8649869" cy="4003040"/>
          </a:xfrm>
          <a:prstGeom prst="rect">
            <a:avLst/>
          </a:prstGeom>
          <a:solidFill>
            <a:srgbClr val="F4EA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10AAE-FBA1-D10D-84B1-152B44FD3008}"/>
              </a:ext>
            </a:extLst>
          </p:cNvPr>
          <p:cNvSpPr txBox="1"/>
          <p:nvPr/>
        </p:nvSpPr>
        <p:spPr>
          <a:xfrm>
            <a:off x="3000237" y="2800186"/>
            <a:ext cx="807416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= If(!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IsBlank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(Label1.Text, “Text: ” &amp; Label1.Text, “No text”)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55A7F3-A2F4-9689-1962-226DEF879A96}"/>
              </a:ext>
            </a:extLst>
          </p:cNvPr>
          <p:cNvSpPr txBox="1"/>
          <p:nvPr/>
        </p:nvSpPr>
        <p:spPr>
          <a:xfrm>
            <a:off x="3000236" y="5194627"/>
            <a:ext cx="81701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= If(!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IsBlank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(Label1.Text</a:t>
            </a:r>
            <a:r>
              <a:rPr lang="en-US" sz="2400" dirty="0">
                <a:solidFill>
                  <a:srgbClr val="000000"/>
                </a:solidFill>
                <a:highlight>
                  <a:srgbClr val="00FF00"/>
                </a:highlight>
                <a:latin typeface="Arial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, “Text: ” &amp; Label1.Text, “No text”)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34C29-E4EB-FF7A-77BD-250CA252164D}"/>
              </a:ext>
            </a:extLst>
          </p:cNvPr>
          <p:cNvSpPr txBox="1"/>
          <p:nvPr/>
        </p:nvSpPr>
        <p:spPr>
          <a:xfrm>
            <a:off x="2983600" y="3875453"/>
            <a:ext cx="8269253" cy="8309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The formula contains ‘EOF’ when ‘</a:t>
            </a:r>
            <a:r>
              <a:rPr lang="en-US" sz="2400" dirty="0" err="1">
                <a:solidFill>
                  <a:srgbClr val="C00000"/>
                </a:solidFill>
                <a:latin typeface="Arial"/>
              </a:rPr>
              <a:t>ParenClose</a:t>
            </a:r>
            <a:r>
              <a:rPr lang="en-US" sz="2400" dirty="0">
                <a:solidFill>
                  <a:srgbClr val="C00000"/>
                </a:solidFill>
                <a:latin typeface="Arial"/>
              </a:rPr>
              <a:t>’ is expected.</a:t>
            </a:r>
          </a:p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Graphic 14" descr="Warning with solid fill">
            <a:extLst>
              <a:ext uri="{FF2B5EF4-FFF2-40B4-BE49-F238E27FC236}">
                <a16:creationId xmlns:a16="http://schemas.microsoft.com/office/drawing/2014/main" id="{C8402F74-5C44-BB39-5B7D-B69DF0A38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3347" y="4368709"/>
            <a:ext cx="439912" cy="448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34B5E-5FD0-DA4B-90BB-CE0E55E266BD}"/>
              </a:ext>
            </a:extLst>
          </p:cNvPr>
          <p:cNvSpPr txBox="1">
            <a:spLocks/>
          </p:cNvSpPr>
          <p:nvPr/>
        </p:nvSpPr>
        <p:spPr>
          <a:xfrm>
            <a:off x="0" y="39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>
              <a:defRPr/>
            </a:pPr>
            <a:r>
              <a:rPr lang="en-US" sz="5333" dirty="0">
                <a:solidFill>
                  <a:schemeClr val="tx1"/>
                </a:solidFill>
              </a:rPr>
              <a:t>Last-mile Repair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61D48B-337D-B9EF-90D4-117C2415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96" y="1119935"/>
            <a:ext cx="9025248" cy="84029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(Incorrect) Assumption that prefix is correct!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3B646-090C-247E-54D3-7B0AAC04CCEF}"/>
              </a:ext>
            </a:extLst>
          </p:cNvPr>
          <p:cNvSpPr txBox="1"/>
          <p:nvPr/>
        </p:nvSpPr>
        <p:spPr>
          <a:xfrm>
            <a:off x="3733386" y="2278563"/>
            <a:ext cx="340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 err="1">
                <a:solidFill>
                  <a:srgbClr val="000000"/>
                </a:solidFill>
                <a:latin typeface="Arial"/>
              </a:rPr>
              <a:t>PowerFx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help forum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F6A88E-386C-B790-2314-3A91450F6DFB}"/>
              </a:ext>
            </a:extLst>
          </p:cNvPr>
          <p:cNvSpPr txBox="1"/>
          <p:nvPr/>
        </p:nvSpPr>
        <p:spPr>
          <a:xfrm>
            <a:off x="1043872" y="2633746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Faulty Formula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53EF8C-1778-D366-ECED-98AAF3F1FC18}"/>
              </a:ext>
            </a:extLst>
          </p:cNvPr>
          <p:cNvSpPr txBox="1"/>
          <p:nvPr/>
        </p:nvSpPr>
        <p:spPr>
          <a:xfrm>
            <a:off x="1022878" y="3848190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Compiler </a:t>
            </a:r>
          </a:p>
          <a:p>
            <a:pPr defTabSz="609585">
              <a:defRPr/>
            </a:pPr>
            <a:r>
              <a:rPr lang="en-US" sz="2400" b="1" dirty="0">
                <a:latin typeface="Arial"/>
              </a:rPr>
              <a:t>Error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2733A9-1CAC-7DE4-5A1E-D71C7C16A2EF}"/>
              </a:ext>
            </a:extLst>
          </p:cNvPr>
          <p:cNvSpPr txBox="1"/>
          <p:nvPr/>
        </p:nvSpPr>
        <p:spPr>
          <a:xfrm>
            <a:off x="1022878" y="5075637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Correct Formula</a:t>
            </a:r>
          </a:p>
        </p:txBody>
      </p:sp>
    </p:spTree>
    <p:extLst>
      <p:ext uri="{BB962C8B-B14F-4D97-AF65-F5344CB8AC3E}">
        <p14:creationId xmlns:p14="http://schemas.microsoft.com/office/powerpoint/2010/main" val="18920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5A88-9B19-213C-11B9-9CF52813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1763"/>
          </a:xfrm>
        </p:spPr>
        <p:txBody>
          <a:bodyPr>
            <a:normAutofit/>
          </a:bodyPr>
          <a:lstStyle/>
          <a:p>
            <a:pPr algn="ctr"/>
            <a:r>
              <a:rPr lang="en-US" b="1" noProof="0" dirty="0"/>
              <a:t>Debugging exceptions With GitHub Copilot Chat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5A7B9A-6D9A-7DA0-4E11-5182C3286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2" y="928858"/>
            <a:ext cx="12192000" cy="62902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C46C1F-F647-721A-FDC1-5E2C66520E4D}"/>
              </a:ext>
            </a:extLst>
          </p:cNvPr>
          <p:cNvSpPr/>
          <p:nvPr/>
        </p:nvSpPr>
        <p:spPr>
          <a:xfrm>
            <a:off x="5863318" y="928858"/>
            <a:ext cx="6756400" cy="62902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C8B109-B089-A064-5349-8FBAF0C8937C}"/>
              </a:ext>
            </a:extLst>
          </p:cNvPr>
          <p:cNvSpPr/>
          <p:nvPr/>
        </p:nvSpPr>
        <p:spPr>
          <a:xfrm>
            <a:off x="751114" y="4512129"/>
            <a:ext cx="723900" cy="332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9C15-F7A8-AE7C-A2F5-D5E7692C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23"/>
            <a:ext cx="12192000" cy="927921"/>
          </a:xfrm>
        </p:spPr>
        <p:txBody>
          <a:bodyPr/>
          <a:lstStyle/>
          <a:p>
            <a:pPr algn="ctr"/>
            <a:r>
              <a:rPr lang="en-US" b="1" noProof="0" dirty="0">
                <a:latin typeface="Aptos Display" panose="020B0004020202020204" pitchFamily="34" charset="0"/>
              </a:rPr>
              <a:t>Initial solution</a:t>
            </a:r>
            <a:r>
              <a:rPr lang="en-US" noProof="0" dirty="0">
                <a:latin typeface="Aptos Display" panose="020B0004020202020204" pitchFamily="34" charset="0"/>
              </a:rPr>
              <a:t>:  prompt engineering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C725BD-381F-A786-E2DD-BD82C62EEC9A}"/>
              </a:ext>
            </a:extLst>
          </p:cNvPr>
          <p:cNvSpPr/>
          <p:nvPr/>
        </p:nvSpPr>
        <p:spPr>
          <a:xfrm>
            <a:off x="391886" y="1923861"/>
            <a:ext cx="3759200" cy="438011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184D54-8D09-636E-B665-F4209EE22D08}"/>
              </a:ext>
            </a:extLst>
          </p:cNvPr>
          <p:cNvSpPr/>
          <p:nvPr/>
        </p:nvSpPr>
        <p:spPr>
          <a:xfrm>
            <a:off x="626836" y="3136908"/>
            <a:ext cx="3136900" cy="4572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Stack Trace</a:t>
            </a:r>
            <a:endParaRPr lang="pt-B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B45C7B-350C-688D-529B-E7208DC727F7}"/>
              </a:ext>
            </a:extLst>
          </p:cNvPr>
          <p:cNvSpPr/>
          <p:nvPr/>
        </p:nvSpPr>
        <p:spPr>
          <a:xfrm>
            <a:off x="626836" y="2540008"/>
            <a:ext cx="3136900" cy="4572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Code</a:t>
            </a:r>
            <a:endParaRPr lang="pt-B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E341C-C730-74E7-66C5-74B687CA2A12}"/>
              </a:ext>
            </a:extLst>
          </p:cNvPr>
          <p:cNvSpPr txBox="1"/>
          <p:nvPr/>
        </p:nvSpPr>
        <p:spPr>
          <a:xfrm>
            <a:off x="1710922" y="2063561"/>
            <a:ext cx="96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Context</a:t>
            </a:r>
            <a:endParaRPr lang="pt-B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0C84C9-983E-3440-6450-1F15F4B20EFD}"/>
              </a:ext>
            </a:extLst>
          </p:cNvPr>
          <p:cNvSpPr/>
          <p:nvPr/>
        </p:nvSpPr>
        <p:spPr>
          <a:xfrm>
            <a:off x="626835" y="3733056"/>
            <a:ext cx="3136900" cy="4572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values</a:t>
            </a:r>
            <a:endParaRPr lang="pt-B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CF3929-A711-4DCA-C268-CAB5CA0E6CFD}"/>
              </a:ext>
            </a:extLst>
          </p:cNvPr>
          <p:cNvSpPr/>
          <p:nvPr/>
        </p:nvSpPr>
        <p:spPr>
          <a:xfrm>
            <a:off x="626835" y="4322771"/>
            <a:ext cx="3136900" cy="4572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Exception info</a:t>
            </a:r>
            <a:endParaRPr lang="pt-B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F5619-8CF2-8D7C-32A2-83D98ADD0349}"/>
              </a:ext>
            </a:extLst>
          </p:cNvPr>
          <p:cNvSpPr txBox="1"/>
          <p:nvPr/>
        </p:nvSpPr>
        <p:spPr>
          <a:xfrm>
            <a:off x="1505705" y="4912486"/>
            <a:ext cx="137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Instructions</a:t>
            </a:r>
            <a:endParaRPr lang="pt-B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963AD6-B9CE-91F6-04F1-12B873B9E618}"/>
              </a:ext>
            </a:extLst>
          </p:cNvPr>
          <p:cNvSpPr/>
          <p:nvPr/>
        </p:nvSpPr>
        <p:spPr>
          <a:xfrm>
            <a:off x="626835" y="5396118"/>
            <a:ext cx="3136900" cy="457200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Debugging instructions</a:t>
            </a:r>
            <a:endParaRPr lang="pt-B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46A9F2-4BE6-32C9-D625-3D3CB421CD0B}"/>
              </a:ext>
            </a:extLst>
          </p:cNvPr>
          <p:cNvSpPr txBox="1"/>
          <p:nvPr/>
        </p:nvSpPr>
        <p:spPr>
          <a:xfrm>
            <a:off x="1211111" y="6381212"/>
            <a:ext cx="2422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Prompt template</a:t>
            </a:r>
            <a:endParaRPr lang="pt-BR" sz="24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ED3AF1-485D-B876-942E-76F9AB5C8F98}"/>
              </a:ext>
            </a:extLst>
          </p:cNvPr>
          <p:cNvSpPr/>
          <p:nvPr/>
        </p:nvSpPr>
        <p:spPr>
          <a:xfrm>
            <a:off x="548065" y="1082744"/>
            <a:ext cx="2336800" cy="7293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Visual Studio </a:t>
            </a:r>
            <a:r>
              <a:rPr lang="en-US" dirty="0"/>
              <a:t>Debugger Functions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B7DD7-E487-CB11-D6D7-EFE0433F7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7554" y="2297715"/>
            <a:ext cx="6701213" cy="1180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noProof="0" dirty="0">
                <a:solidFill>
                  <a:srgbClr val="FF0000"/>
                </a:solidFill>
              </a:rPr>
              <a:t>25% </a:t>
            </a:r>
            <a:r>
              <a:rPr lang="en-US" sz="3600" noProof="0" dirty="0"/>
              <a:t>success rate across the participants of our user study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2863F-16A2-81E0-B430-E7D47A694CB4}"/>
              </a:ext>
            </a:extLst>
          </p:cNvPr>
          <p:cNvSpPr txBox="1"/>
          <p:nvPr/>
        </p:nvSpPr>
        <p:spPr>
          <a:xfrm>
            <a:off x="5857784" y="3711202"/>
            <a:ext cx="6069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en-US" sz="2000" i="1" noProof="0" dirty="0"/>
              <a:t>“I </a:t>
            </a:r>
            <a:r>
              <a:rPr lang="en-US" sz="2000" b="0" i="1" noProof="0" dirty="0">
                <a:effectLst/>
                <a:latin typeface="Arial" panose="020B0604020202020204" pitchFamily="34" charset="0"/>
              </a:rPr>
              <a:t>would probably not use this fix. I could throw a custom </a:t>
            </a:r>
            <a:r>
              <a:rPr lang="en-US" sz="2000" b="0" i="1" noProof="0" dirty="0" err="1">
                <a:effectLst/>
                <a:latin typeface="Courier New" panose="02070309020205020404" pitchFamily="49" charset="0"/>
              </a:rPr>
              <a:t>ArgumentException</a:t>
            </a:r>
            <a:r>
              <a:rPr lang="en-US" sz="2000" b="0" i="1" noProof="0" dirty="0">
                <a:effectLst/>
                <a:latin typeface="Courier New" panose="02070309020205020404" pitchFamily="49" charset="0"/>
              </a:rPr>
              <a:t> </a:t>
            </a:r>
            <a:r>
              <a:rPr lang="en-US" sz="2000" b="0" i="1" noProof="0" dirty="0">
                <a:effectLst/>
                <a:latin typeface="Arial" panose="020B0604020202020204" pitchFamily="34" charset="0"/>
              </a:rPr>
              <a:t>to handle this better, but I still want to find the deeper issue as to why the string is empty in the first place.</a:t>
            </a:r>
            <a:r>
              <a:rPr lang="en-US" sz="2000" i="1" noProof="0" dirty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50607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EE654-C361-1A10-F331-25D65671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23576"/>
          </a:xfrm>
        </p:spPr>
        <p:txBody>
          <a:bodyPr/>
          <a:lstStyle/>
          <a:p>
            <a:pPr algn="ctr"/>
            <a:r>
              <a:rPr lang="en-US" b="1" dirty="0"/>
              <a:t>Developers </a:t>
            </a:r>
            <a:r>
              <a:rPr lang="en-US" b="1" dirty="0">
                <a:solidFill>
                  <a:srgbClr val="C00000"/>
                </a:solidFill>
              </a:rPr>
              <a:t>did not </a:t>
            </a:r>
            <a:r>
              <a:rPr lang="en-US" b="1" dirty="0"/>
              <a:t>engage with Copilot !</a:t>
            </a:r>
            <a:endParaRPr lang="pt-BR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BC510-8AB7-4C5F-2EC7-F4C5CB6952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68"/>
          <a:stretch/>
        </p:blipFill>
        <p:spPr>
          <a:xfrm>
            <a:off x="2017074" y="1251708"/>
            <a:ext cx="7164951" cy="4193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83452-F9B3-EF4C-1751-8F9D7CE35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92" y="5793464"/>
            <a:ext cx="11388982" cy="10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03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56AA7-11C8-4562-9497-E9ED53A4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67" y="504968"/>
            <a:ext cx="10321365" cy="132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Copilot failed to follow the </a:t>
            </a:r>
            <a:r>
              <a:rPr lang="en-US" sz="3200" b="1" dirty="0"/>
              <a:t>right debugging process </a:t>
            </a:r>
            <a:r>
              <a:rPr lang="en-US" sz="3200" dirty="0"/>
              <a:t>and fails to </a:t>
            </a:r>
            <a:r>
              <a:rPr lang="en-US" sz="3200" b="1" dirty="0"/>
              <a:t>effectively communicate</a:t>
            </a:r>
            <a:r>
              <a:rPr lang="en-US" sz="3200" dirty="0"/>
              <a:t> with the developer,  being </a:t>
            </a:r>
            <a:r>
              <a:rPr lang="en-US" sz="3200" b="1" dirty="0"/>
              <a:t>eager to close the conversation</a:t>
            </a:r>
            <a:r>
              <a:rPr lang="en-US" sz="3200" dirty="0"/>
              <a:t>.</a:t>
            </a:r>
            <a:r>
              <a:rPr lang="en-US" sz="3200" b="1" dirty="0"/>
              <a:t> </a:t>
            </a:r>
            <a:r>
              <a:rPr lang="en-US" sz="3200" dirty="0"/>
              <a:t> </a:t>
            </a:r>
            <a:endParaRPr lang="en-US" sz="32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217C0A-685F-C60C-2DA8-524294683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72" t="48122" b="19022"/>
          <a:stretch/>
        </p:blipFill>
        <p:spPr>
          <a:xfrm>
            <a:off x="1030087" y="2605810"/>
            <a:ext cx="10160428" cy="3929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6E4BE3F-87F1-B201-2B95-CDB68DE8BB9A}"/>
              </a:ext>
            </a:extLst>
          </p:cNvPr>
          <p:cNvSpPr/>
          <p:nvPr/>
        </p:nvSpPr>
        <p:spPr>
          <a:xfrm>
            <a:off x="1518556" y="3984171"/>
            <a:ext cx="3222171" cy="315686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FB9EB0-F6B6-CF23-43B1-0D9D509966C7}"/>
              </a:ext>
            </a:extLst>
          </p:cNvPr>
          <p:cNvSpPr/>
          <p:nvPr/>
        </p:nvSpPr>
        <p:spPr>
          <a:xfrm>
            <a:off x="6454140" y="5823363"/>
            <a:ext cx="4039687" cy="294408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3242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2158-B08B-A0FD-751E-BC54EE21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1" y="8704"/>
            <a:ext cx="12191999" cy="860788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Aptos Display" panose="020B0004020202020204" pitchFamily="34" charset="0"/>
              </a:rPr>
              <a:t>Investigate-and-Respond</a:t>
            </a:r>
            <a:r>
              <a:rPr lang="en-US" b="1" dirty="0">
                <a:latin typeface="Aptos Display" panose="020B0004020202020204" pitchFamily="34" charset="0"/>
              </a:rPr>
              <a:t> </a:t>
            </a:r>
            <a:r>
              <a:rPr lang="en-US" dirty="0">
                <a:latin typeface="Aptos Display" panose="020B0004020202020204" pitchFamily="34" charset="0"/>
              </a:rPr>
              <a:t>Agentic Pattern</a:t>
            </a:r>
          </a:p>
        </p:txBody>
      </p:sp>
      <p:pic>
        <p:nvPicPr>
          <p:cNvPr id="5" name="Content Placeholder 4" descr="Programmer female with solid fill">
            <a:extLst>
              <a:ext uri="{FF2B5EF4-FFF2-40B4-BE49-F238E27FC236}">
                <a16:creationId xmlns:a16="http://schemas.microsoft.com/office/drawing/2014/main" id="{ABFDACCE-25AA-D66D-3D25-D10BDB6D2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8721" y="1218744"/>
            <a:ext cx="712305" cy="712305"/>
          </a:xfr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9633529-A396-DBF5-DD7C-7E375A0E924E}"/>
              </a:ext>
            </a:extLst>
          </p:cNvPr>
          <p:cNvGrpSpPr/>
          <p:nvPr/>
        </p:nvGrpSpPr>
        <p:grpSpPr>
          <a:xfrm>
            <a:off x="621554" y="1216505"/>
            <a:ext cx="5036266" cy="639741"/>
            <a:chOff x="1216550" y="2243205"/>
            <a:chExt cx="5036266" cy="63974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C6C48DE-D420-9AC5-963B-8EC21DA20619}"/>
                </a:ext>
              </a:extLst>
            </p:cNvPr>
            <p:cNvGrpSpPr/>
            <p:nvPr/>
          </p:nvGrpSpPr>
          <p:grpSpPr>
            <a:xfrm>
              <a:off x="1216550" y="2243205"/>
              <a:ext cx="2260378" cy="461665"/>
              <a:chOff x="1216550" y="2243205"/>
              <a:chExt cx="2260378" cy="461665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EE489C6-FB52-DE73-C10A-58F8227C14C5}"/>
                  </a:ext>
                </a:extLst>
              </p:cNvPr>
              <p:cNvCxnSpPr>
                <a:cxnSpLocks/>
                <a:endCxn id="12" idx="1"/>
              </p:cNvCxnSpPr>
              <p:nvPr/>
            </p:nvCxnSpPr>
            <p:spPr>
              <a:xfrm>
                <a:off x="1216550" y="2612536"/>
                <a:ext cx="2260378" cy="39578"/>
              </a:xfrm>
              <a:prstGeom prst="straightConnector1">
                <a:avLst/>
              </a:prstGeom>
              <a:ln w="190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21A395-417D-32AC-2547-21D8A32A1FB7}"/>
                  </a:ext>
                </a:extLst>
              </p:cNvPr>
              <p:cNvSpPr txBox="1"/>
              <p:nvPr/>
            </p:nvSpPr>
            <p:spPr>
              <a:xfrm>
                <a:off x="1788381" y="2243205"/>
                <a:ext cx="14274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Utterance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01C2E5-AF04-2260-5F3D-EBBC2D91FFDB}"/>
                </a:ext>
              </a:extLst>
            </p:cNvPr>
            <p:cNvSpPr txBox="1"/>
            <p:nvPr/>
          </p:nvSpPr>
          <p:spPr>
            <a:xfrm>
              <a:off x="3476928" y="2421281"/>
              <a:ext cx="27758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Needs investigation?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040FEF-6080-6DAB-5544-9BFDC75B806C}"/>
              </a:ext>
            </a:extLst>
          </p:cNvPr>
          <p:cNvGrpSpPr/>
          <p:nvPr/>
        </p:nvGrpSpPr>
        <p:grpSpPr>
          <a:xfrm>
            <a:off x="277432" y="1856246"/>
            <a:ext cx="3992444" cy="2374899"/>
            <a:chOff x="277434" y="1856247"/>
            <a:chExt cx="3992444" cy="237489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FF711A5-59E5-4093-1A6A-93E4C8E955CE}"/>
                </a:ext>
              </a:extLst>
            </p:cNvPr>
            <p:cNvGrpSpPr/>
            <p:nvPr/>
          </p:nvGrpSpPr>
          <p:grpSpPr>
            <a:xfrm>
              <a:off x="277434" y="1856247"/>
              <a:ext cx="3992444" cy="2374899"/>
              <a:chOff x="277434" y="1856247"/>
              <a:chExt cx="3992444" cy="237489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CC6464B-8553-DB78-99A8-E967C2F653DC}"/>
                  </a:ext>
                </a:extLst>
              </p:cNvPr>
              <p:cNvSpPr/>
              <p:nvPr/>
            </p:nvSpPr>
            <p:spPr>
              <a:xfrm>
                <a:off x="2645574" y="3519419"/>
                <a:ext cx="1624303" cy="711727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Responder Agent</a:t>
                </a:r>
              </a:p>
            </p:txBody>
          </p:sp>
          <p:cxnSp>
            <p:nvCxnSpPr>
              <p:cNvPr id="17" name="Connector: Elbow 16">
                <a:extLst>
                  <a:ext uri="{FF2B5EF4-FFF2-40B4-BE49-F238E27FC236}">
                    <a16:creationId xmlns:a16="http://schemas.microsoft.com/office/drawing/2014/main" id="{7152C277-421F-6E8F-4194-A2508FC5D9AA}"/>
                  </a:ext>
                </a:extLst>
              </p:cNvPr>
              <p:cNvCxnSpPr>
                <a:cxnSpLocks/>
                <a:stCxn id="12" idx="2"/>
                <a:endCxn id="15" idx="0"/>
              </p:cNvCxnSpPr>
              <p:nvPr/>
            </p:nvCxnSpPr>
            <p:spPr>
              <a:xfrm rot="5400000">
                <a:off x="3032216" y="2281757"/>
                <a:ext cx="1663172" cy="812152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nector: Elbow 18">
                <a:extLst>
                  <a:ext uri="{FF2B5EF4-FFF2-40B4-BE49-F238E27FC236}">
                    <a16:creationId xmlns:a16="http://schemas.microsoft.com/office/drawing/2014/main" id="{02738CDD-CF6A-9C9B-BEDB-F149CFB4D3E6}"/>
                  </a:ext>
                </a:extLst>
              </p:cNvPr>
              <p:cNvCxnSpPr>
                <a:cxnSpLocks/>
                <a:stCxn id="15" idx="1"/>
                <a:endCxn id="5" idx="2"/>
              </p:cNvCxnSpPr>
              <p:nvPr/>
            </p:nvCxnSpPr>
            <p:spPr>
              <a:xfrm rot="10800000">
                <a:off x="277434" y="1931051"/>
                <a:ext cx="2368140" cy="1944233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AC2D6BC-8654-EF1E-1342-79D7DF34F50B}"/>
                  </a:ext>
                </a:extLst>
              </p:cNvPr>
              <p:cNvSpPr txBox="1"/>
              <p:nvPr/>
            </p:nvSpPr>
            <p:spPr>
              <a:xfrm>
                <a:off x="1216550" y="3489603"/>
                <a:ext cx="1379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Response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8AA8FA-CB62-8742-3075-3B54BA9E9CF6}"/>
                </a:ext>
              </a:extLst>
            </p:cNvPr>
            <p:cNvSpPr txBox="1"/>
            <p:nvPr/>
          </p:nvSpPr>
          <p:spPr>
            <a:xfrm>
              <a:off x="2916162" y="2829924"/>
              <a:ext cx="545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0C0B20-A86C-C970-C443-918E2BAE0EC1}"/>
              </a:ext>
            </a:extLst>
          </p:cNvPr>
          <p:cNvGrpSpPr/>
          <p:nvPr/>
        </p:nvGrpSpPr>
        <p:grpSpPr>
          <a:xfrm>
            <a:off x="4269876" y="1856246"/>
            <a:ext cx="3037815" cy="2124839"/>
            <a:chOff x="4269874" y="1856246"/>
            <a:chExt cx="3037815" cy="212483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53052C6-130A-AD5E-7853-3676517B8C35}"/>
                </a:ext>
              </a:extLst>
            </p:cNvPr>
            <p:cNvGrpSpPr/>
            <p:nvPr/>
          </p:nvGrpSpPr>
          <p:grpSpPr>
            <a:xfrm>
              <a:off x="4269874" y="1856246"/>
              <a:ext cx="3037815" cy="2124839"/>
              <a:chOff x="4269874" y="1856246"/>
              <a:chExt cx="3037815" cy="21248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DEB956-2D0B-B4A4-84A9-C0F955E9C835}"/>
                  </a:ext>
                </a:extLst>
              </p:cNvPr>
              <p:cNvSpPr txBox="1"/>
              <p:nvPr/>
            </p:nvSpPr>
            <p:spPr>
              <a:xfrm>
                <a:off x="4697679" y="3519420"/>
                <a:ext cx="26100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User Input needed?</a:t>
                </a:r>
              </a:p>
            </p:txBody>
          </p:sp>
          <p:cxnSp>
            <p:nvCxnSpPr>
              <p:cNvPr id="25" name="Connector: Elbow 24">
                <a:extLst>
                  <a:ext uri="{FF2B5EF4-FFF2-40B4-BE49-F238E27FC236}">
                    <a16:creationId xmlns:a16="http://schemas.microsoft.com/office/drawing/2014/main" id="{1FF855A9-3516-739D-EF15-3FC4EEB3E593}"/>
                  </a:ext>
                </a:extLst>
              </p:cNvPr>
              <p:cNvCxnSpPr>
                <a:stCxn id="12" idx="2"/>
                <a:endCxn id="23" idx="0"/>
              </p:cNvCxnSpPr>
              <p:nvPr/>
            </p:nvCxnSpPr>
            <p:spPr>
              <a:xfrm rot="16200000" flipH="1">
                <a:off x="4304692" y="1821428"/>
                <a:ext cx="1663174" cy="1732810"/>
              </a:xfrm>
              <a:prstGeom prst="bentConnector3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1B08AA-9939-AFB8-4549-21278D3134B7}"/>
                </a:ext>
              </a:extLst>
            </p:cNvPr>
            <p:cNvSpPr txBox="1"/>
            <p:nvPr/>
          </p:nvSpPr>
          <p:spPr>
            <a:xfrm>
              <a:off x="5983880" y="2903166"/>
              <a:ext cx="5873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2CB7D1-4C99-48D5-75C5-C09AF32B37D3}"/>
              </a:ext>
            </a:extLst>
          </p:cNvPr>
          <p:cNvGrpSpPr/>
          <p:nvPr/>
        </p:nvGrpSpPr>
        <p:grpSpPr>
          <a:xfrm>
            <a:off x="5675130" y="1642687"/>
            <a:ext cx="2630400" cy="3948349"/>
            <a:chOff x="5657820" y="1625414"/>
            <a:chExt cx="2630400" cy="394834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314574F-B5FB-4265-116B-4D269B401195}"/>
                </a:ext>
              </a:extLst>
            </p:cNvPr>
            <p:cNvSpPr/>
            <p:nvPr/>
          </p:nvSpPr>
          <p:spPr>
            <a:xfrm>
              <a:off x="6763910" y="4862037"/>
              <a:ext cx="1524310" cy="71172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Context Agent</a:t>
              </a:r>
            </a:p>
          </p:txBody>
        </p: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581A8B4F-C056-3721-DE3F-D2AFF1E342DB}"/>
                </a:ext>
              </a:extLst>
            </p:cNvPr>
            <p:cNvCxnSpPr>
              <a:cxnSpLocks/>
              <a:stCxn id="23" idx="2"/>
              <a:endCxn id="22" idx="0"/>
            </p:cNvCxnSpPr>
            <p:nvPr/>
          </p:nvCxnSpPr>
          <p:spPr>
            <a:xfrm rot="16200000" flipH="1">
              <a:off x="6323899" y="3659871"/>
              <a:ext cx="880952" cy="1523379"/>
            </a:xfrm>
            <a:prstGeom prst="bentConnector3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8D5C443E-596E-921B-0F99-7D5E4C119FE5}"/>
                </a:ext>
              </a:extLst>
            </p:cNvPr>
            <p:cNvCxnSpPr>
              <a:cxnSpLocks/>
              <a:stCxn id="22" idx="3"/>
              <a:endCxn id="12" idx="3"/>
            </p:cNvCxnSpPr>
            <p:nvPr/>
          </p:nvCxnSpPr>
          <p:spPr>
            <a:xfrm flipH="1" flipV="1">
              <a:off x="5657820" y="1625414"/>
              <a:ext cx="2630400" cy="3592486"/>
            </a:xfrm>
            <a:prstGeom prst="bentConnector3">
              <a:avLst>
                <a:gd name="adj1" fmla="val -8691"/>
              </a:avLst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B6D220D-915E-068B-CE3C-FDEE231FBE80}"/>
                </a:ext>
              </a:extLst>
            </p:cNvPr>
            <p:cNvSpPr txBox="1"/>
            <p:nvPr/>
          </p:nvSpPr>
          <p:spPr>
            <a:xfrm>
              <a:off x="6229305" y="3941709"/>
              <a:ext cx="5453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ED7D31"/>
                  </a:solidFill>
                  <a:latin typeface="Calibri" panose="020F0502020204030204"/>
                </a:rPr>
                <a:t>No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0A6B3EC-D807-88DF-9B36-6CBBEE55D258}"/>
              </a:ext>
            </a:extLst>
          </p:cNvPr>
          <p:cNvGrpSpPr/>
          <p:nvPr/>
        </p:nvGrpSpPr>
        <p:grpSpPr>
          <a:xfrm>
            <a:off x="277432" y="1931049"/>
            <a:ext cx="5725254" cy="4095993"/>
            <a:chOff x="277434" y="1931051"/>
            <a:chExt cx="5725254" cy="409599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473EB18-2E15-E810-B6BB-F44692741AF5}"/>
                </a:ext>
              </a:extLst>
            </p:cNvPr>
            <p:cNvSpPr/>
            <p:nvPr/>
          </p:nvSpPr>
          <p:spPr>
            <a:xfrm>
              <a:off x="3572272" y="4862037"/>
              <a:ext cx="1954899" cy="71172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Collaborative Agent</a:t>
              </a:r>
            </a:p>
          </p:txBody>
        </p: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8745B4C9-F38E-C826-41F7-E11E974441FE}"/>
                </a:ext>
              </a:extLst>
            </p:cNvPr>
            <p:cNvCxnSpPr>
              <a:cxnSpLocks/>
              <a:stCxn id="23" idx="2"/>
              <a:endCxn id="21" idx="0"/>
            </p:cNvCxnSpPr>
            <p:nvPr/>
          </p:nvCxnSpPr>
          <p:spPr>
            <a:xfrm rot="5400000">
              <a:off x="4835730" y="3695079"/>
              <a:ext cx="880950" cy="1452966"/>
            </a:xfrm>
            <a:prstGeom prst="bentConnector3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D1DA2881-EAD1-28BD-A7C4-9930DD01C5FE}"/>
                </a:ext>
              </a:extLst>
            </p:cNvPr>
            <p:cNvCxnSpPr>
              <a:cxnSpLocks/>
              <a:stCxn id="21" idx="1"/>
              <a:endCxn id="5" idx="2"/>
            </p:cNvCxnSpPr>
            <p:nvPr/>
          </p:nvCxnSpPr>
          <p:spPr>
            <a:xfrm rot="10800000">
              <a:off x="277434" y="1931051"/>
              <a:ext cx="3294838" cy="3286850"/>
            </a:xfrm>
            <a:prstGeom prst="bentConnector2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86E4FE-A7E8-F54A-0647-51AB432B686C}"/>
                </a:ext>
              </a:extLst>
            </p:cNvPr>
            <p:cNvSpPr txBox="1"/>
            <p:nvPr/>
          </p:nvSpPr>
          <p:spPr>
            <a:xfrm>
              <a:off x="790420" y="5196047"/>
              <a:ext cx="25935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Clarifying question,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Suggest action, …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A815712-DB9B-B410-1F40-437EF6460332}"/>
                </a:ext>
              </a:extLst>
            </p:cNvPr>
            <p:cNvSpPr txBox="1"/>
            <p:nvPr/>
          </p:nvSpPr>
          <p:spPr>
            <a:xfrm>
              <a:off x="5196973" y="3944878"/>
              <a:ext cx="5873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srgbClr val="ED7D31"/>
                  </a:solidFill>
                  <a:latin typeface="Calibri" panose="020F0502020204030204"/>
                </a:rPr>
                <a:t>Yes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B9863E6-CD8C-418F-D56B-D72DFEAB2C9E}"/>
              </a:ext>
            </a:extLst>
          </p:cNvPr>
          <p:cNvSpPr txBox="1"/>
          <p:nvPr/>
        </p:nvSpPr>
        <p:spPr>
          <a:xfrm>
            <a:off x="20291" y="6491089"/>
            <a:ext cx="976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</a:t>
            </a:r>
            <a:r>
              <a:rPr lang="en-US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AIWare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2024: </a:t>
            </a:r>
            <a:r>
              <a:rPr lang="en-US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Let’s Fix this Together: Conversational Debugging with GitHub Copilot</a:t>
            </a:r>
            <a:r>
              <a:rPr lang="en-US" dirty="0">
                <a:highlight>
                  <a:srgbClr val="FFFFFF"/>
                </a:highlight>
                <a:latin typeface="Arial" panose="020B0604020202020204" pitchFamily="34" charset="0"/>
              </a:rPr>
              <a:t>]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71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575E1E-DCB2-C5AC-9CBC-3CB5C1077727}"/>
              </a:ext>
            </a:extLst>
          </p:cNvPr>
          <p:cNvSpPr txBox="1"/>
          <p:nvPr/>
        </p:nvSpPr>
        <p:spPr>
          <a:xfrm>
            <a:off x="1570566" y="1856509"/>
            <a:ext cx="905086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noProof="0" dirty="0"/>
          </a:p>
          <a:p>
            <a:pPr marL="0" indent="0">
              <a:buNone/>
            </a:pPr>
            <a:r>
              <a:rPr lang="en-US" sz="2000" i="1" noProof="0" dirty="0"/>
              <a:t>“This is providing me </a:t>
            </a:r>
            <a:r>
              <a:rPr lang="en-US" sz="2000" b="1" i="1" noProof="0" dirty="0">
                <a:solidFill>
                  <a:schemeClr val="accent2"/>
                </a:solidFill>
              </a:rPr>
              <a:t>thoughtful explanations and steps</a:t>
            </a:r>
            <a:r>
              <a:rPr lang="en-US" sz="2000" i="1" noProof="0" dirty="0"/>
              <a:t>. The </a:t>
            </a:r>
            <a:r>
              <a:rPr lang="en-US" sz="2000" b="1" i="1" noProof="0" dirty="0">
                <a:solidFill>
                  <a:schemeClr val="accent2"/>
                </a:solidFill>
              </a:rPr>
              <a:t>other version</a:t>
            </a:r>
            <a:r>
              <a:rPr lang="en-US" sz="2000" i="1" noProof="0" dirty="0">
                <a:solidFill>
                  <a:schemeClr val="accent2"/>
                </a:solidFill>
              </a:rPr>
              <a:t> </a:t>
            </a:r>
            <a:r>
              <a:rPr lang="en-US" sz="2000" i="1" noProof="0" dirty="0"/>
              <a:t>gave me the fix upfront, which </a:t>
            </a:r>
            <a:r>
              <a:rPr lang="en-US" sz="2000" b="1" i="1" noProof="0" dirty="0">
                <a:solidFill>
                  <a:schemeClr val="accent2"/>
                </a:solidFill>
              </a:rPr>
              <a:t>confused me even more</a:t>
            </a:r>
            <a:r>
              <a:rPr lang="en-US" sz="2000" i="1" noProof="0" dirty="0"/>
              <a:t>”</a:t>
            </a:r>
          </a:p>
          <a:p>
            <a:pPr marL="0" indent="0">
              <a:buNone/>
            </a:pPr>
            <a:endParaRPr lang="en-US" sz="2000" i="1" noProof="0" dirty="0"/>
          </a:p>
          <a:p>
            <a:r>
              <a:rPr lang="en-US" sz="2000" i="1" noProof="0" dirty="0"/>
              <a:t>“</a:t>
            </a:r>
            <a:r>
              <a:rPr lang="en-US" sz="2000" b="1" i="1" noProof="0" dirty="0">
                <a:solidFill>
                  <a:schemeClr val="accent2"/>
                </a:solidFill>
              </a:rPr>
              <a:t>feeling better equipped </a:t>
            </a:r>
            <a:r>
              <a:rPr lang="en-US" sz="2000" i="1" noProof="0" dirty="0"/>
              <a:t>and knowing what to do the </a:t>
            </a:r>
            <a:r>
              <a:rPr lang="en-US" sz="2000" b="1" i="1" noProof="0" dirty="0">
                <a:solidFill>
                  <a:schemeClr val="accent2"/>
                </a:solidFill>
              </a:rPr>
              <a:t>next time I see a similar bug</a:t>
            </a:r>
            <a:r>
              <a:rPr lang="en-US" sz="2000" i="1" noProof="0" dirty="0"/>
              <a:t>”</a:t>
            </a:r>
          </a:p>
          <a:p>
            <a:pPr marL="0" indent="0">
              <a:buNone/>
            </a:pPr>
            <a:endParaRPr lang="en-US" sz="2000" i="1" noProof="0" dirty="0"/>
          </a:p>
          <a:p>
            <a:pPr marL="0" indent="0">
              <a:buNone/>
            </a:pPr>
            <a:r>
              <a:rPr lang="en-US" sz="2000" i="1" noProof="0" dirty="0"/>
              <a:t>“I often get stuck with the most pointless bugs while working, and </a:t>
            </a:r>
            <a:r>
              <a:rPr lang="en-US" sz="2000" b="1" i="1" noProof="0" dirty="0">
                <a:solidFill>
                  <a:schemeClr val="accent2"/>
                </a:solidFill>
              </a:rPr>
              <a:t>you don’t feel like going to ask a senior SDE</a:t>
            </a:r>
            <a:r>
              <a:rPr lang="en-US" sz="2000" i="1" noProof="0" dirty="0"/>
              <a:t>. This chat </a:t>
            </a:r>
            <a:r>
              <a:rPr lang="en-US" sz="2000" b="1" i="1" noProof="0" dirty="0">
                <a:solidFill>
                  <a:schemeClr val="accent2"/>
                </a:solidFill>
              </a:rPr>
              <a:t>assistant would help a lot in these cases</a:t>
            </a:r>
            <a:r>
              <a:rPr lang="en-US" sz="2000" i="1" noProof="0" dirty="0"/>
              <a:t>.”</a:t>
            </a:r>
          </a:p>
          <a:p>
            <a:pPr marL="0" indent="0">
              <a:buNone/>
            </a:pPr>
            <a:br>
              <a:rPr lang="en-US" sz="2000" noProof="0" dirty="0"/>
            </a:br>
            <a:r>
              <a:rPr lang="en-US" sz="2000" i="1" noProof="0" dirty="0"/>
              <a:t>“</a:t>
            </a:r>
            <a:r>
              <a:rPr lang="en-US" sz="2000" b="1" i="1" noProof="0" dirty="0">
                <a:solidFill>
                  <a:schemeClr val="accent2"/>
                </a:solidFill>
              </a:rPr>
              <a:t>invaluable to new contributors</a:t>
            </a:r>
            <a:r>
              <a:rPr lang="en-US" sz="2000" i="1" noProof="0" dirty="0"/>
              <a:t>”</a:t>
            </a:r>
          </a:p>
          <a:p>
            <a:pPr marL="0" indent="0">
              <a:buNone/>
            </a:pPr>
            <a:endParaRPr lang="en-US" sz="2000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90B9C4-AE21-D1BF-E172-CB1888E7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88%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debugging tasks completed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(vs.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%)</a:t>
            </a:r>
            <a:endParaRPr lang="pt-B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BAF21-A12F-1DB9-0252-7A123EF8AB8C}"/>
              </a:ext>
            </a:extLst>
          </p:cNvPr>
          <p:cNvSpPr/>
          <p:nvPr/>
        </p:nvSpPr>
        <p:spPr>
          <a:xfrm>
            <a:off x="1262462" y="3020470"/>
            <a:ext cx="9208893" cy="80231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5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906E3-F5FD-6B4E-E6A8-06596960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3200" noProof="0" dirty="0"/>
              <a:t>Participants used </a:t>
            </a:r>
            <a:r>
              <a:rPr lang="en-US" sz="3200" b="1" noProof="0" dirty="0"/>
              <a:t>more debugging tools </a:t>
            </a:r>
            <a:r>
              <a:rPr lang="en-US" sz="3200" noProof="0" dirty="0"/>
              <a:t>and followed a </a:t>
            </a:r>
            <a:r>
              <a:rPr lang="en-US" sz="3200" b="1" noProof="0" dirty="0"/>
              <a:t>better debugging process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D9C96-BC36-83FF-290F-EF7064C75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6" y="2034096"/>
            <a:ext cx="12192000" cy="4345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926E6-2872-89A2-0D68-648DA6FC6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03" y="2034096"/>
            <a:ext cx="5964433" cy="3684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514C04-A6A3-C65A-C8D8-E5B26DBD6BD4}"/>
              </a:ext>
            </a:extLst>
          </p:cNvPr>
          <p:cNvSpPr txBox="1"/>
          <p:nvPr/>
        </p:nvSpPr>
        <p:spPr>
          <a:xfrm>
            <a:off x="7764877" y="1339041"/>
            <a:ext cx="342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Investigate-and-respond</a:t>
            </a:r>
            <a:endParaRPr lang="pt-B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2F5C6F-767E-2C5F-BBDE-ABC939241EEB}"/>
              </a:ext>
            </a:extLst>
          </p:cNvPr>
          <p:cNvSpPr txBox="1"/>
          <p:nvPr/>
        </p:nvSpPr>
        <p:spPr>
          <a:xfrm>
            <a:off x="2746840" y="133904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Baseline</a:t>
            </a:r>
            <a:endParaRPr lang="pt-BR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3131A-4A06-BBD9-A84F-03D8281CB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74" y="5758401"/>
            <a:ext cx="11764104" cy="10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2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2BA6E-5552-DFF8-5651-ACA25439D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B19F-87FA-64DA-31F2-EFD767807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D9CE-49AD-519C-5146-962704764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52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Last mile repair (low-code users): </a:t>
            </a:r>
            <a:r>
              <a:rPr lang="en-US" dirty="0">
                <a:solidFill>
                  <a:srgbClr val="0070C0"/>
                </a:solidFill>
              </a:rPr>
              <a:t>Generate &amp; Rank</a:t>
            </a:r>
          </a:p>
          <a:p>
            <a:endParaRPr lang="en-US" dirty="0"/>
          </a:p>
          <a:p>
            <a:r>
              <a:rPr lang="en-US" dirty="0"/>
              <a:t>EDU application (students):  </a:t>
            </a:r>
            <a:r>
              <a:rPr lang="en-US" dirty="0">
                <a:solidFill>
                  <a:srgbClr val="0070C0"/>
                </a:solidFill>
              </a:rPr>
              <a:t>Validated Hints</a:t>
            </a:r>
          </a:p>
          <a:p>
            <a:endParaRPr lang="en-US" dirty="0"/>
          </a:p>
          <a:p>
            <a:r>
              <a:rPr lang="en-US" dirty="0"/>
              <a:t>Advanced Debugging (developers): </a:t>
            </a:r>
            <a:r>
              <a:rPr lang="en-US" dirty="0">
                <a:solidFill>
                  <a:srgbClr val="0070C0"/>
                </a:solidFill>
              </a:rPr>
              <a:t>Investigate-and-Respond agentic pattern</a:t>
            </a:r>
          </a:p>
        </p:txBody>
      </p:sp>
    </p:spTree>
    <p:extLst>
      <p:ext uri="{BB962C8B-B14F-4D97-AF65-F5344CB8AC3E}">
        <p14:creationId xmlns:p14="http://schemas.microsoft.com/office/powerpoint/2010/main" val="2430360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4B5E-5FD0-DA4B-90BB-CE0E55E266BD}"/>
              </a:ext>
            </a:extLst>
          </p:cNvPr>
          <p:cNvSpPr txBox="1">
            <a:spLocks/>
          </p:cNvSpPr>
          <p:nvPr/>
        </p:nvSpPr>
        <p:spPr>
          <a:xfrm>
            <a:off x="0" y="39"/>
            <a:ext cx="121920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>
              <a:defRPr/>
            </a:pPr>
            <a:r>
              <a:rPr lang="en-US" sz="5333" dirty="0">
                <a:solidFill>
                  <a:schemeClr val="tx1"/>
                </a:solidFill>
              </a:rPr>
              <a:t>Last-mile Repair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61D48B-337D-B9EF-90D4-117C2415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96" y="1119935"/>
            <a:ext cx="4865293" cy="84029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attempt to fix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922AE2-DBED-7DF9-56A6-C2E9A9E3B2B7}"/>
              </a:ext>
            </a:extLst>
          </p:cNvPr>
          <p:cNvSpPr/>
          <p:nvPr/>
        </p:nvSpPr>
        <p:spPr>
          <a:xfrm>
            <a:off x="2857555" y="2090548"/>
            <a:ext cx="2793263" cy="4403917"/>
          </a:xfrm>
          <a:prstGeom prst="rect">
            <a:avLst/>
          </a:prstGeom>
          <a:solidFill>
            <a:srgbClr val="F4EA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F012F-27AF-5612-3C4B-157E4CD215F6}"/>
              </a:ext>
            </a:extLst>
          </p:cNvPr>
          <p:cNvSpPr txBox="1"/>
          <p:nvPr/>
        </p:nvSpPr>
        <p:spPr>
          <a:xfrm>
            <a:off x="2955988" y="2827109"/>
            <a:ext cx="21811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=SUM(A1:10)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7FBB3D-96BE-188B-20D1-252059F97F0A}"/>
              </a:ext>
            </a:extLst>
          </p:cNvPr>
          <p:cNvSpPr txBox="1"/>
          <p:nvPr/>
        </p:nvSpPr>
        <p:spPr>
          <a:xfrm>
            <a:off x="2955987" y="5321663"/>
            <a:ext cx="23676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=SUM(A1:</a:t>
            </a:r>
            <a:r>
              <a:rPr lang="en-US" sz="2400" dirty="0">
                <a:solidFill>
                  <a:srgbClr val="000000"/>
                </a:solidFill>
                <a:highlight>
                  <a:srgbClr val="00FF00"/>
                </a:highlight>
                <a:latin typeface="Consolas" panose="020B0609020204030204" pitchFamily="49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C8735-F16A-A9CF-02BE-871C42D60153}"/>
              </a:ext>
            </a:extLst>
          </p:cNvPr>
          <p:cNvSpPr txBox="1"/>
          <p:nvPr/>
        </p:nvSpPr>
        <p:spPr>
          <a:xfrm>
            <a:off x="2989455" y="3953171"/>
            <a:ext cx="2587764" cy="8309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Types not related</a:t>
            </a:r>
          </a:p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9" name="Graphic 8" descr="Warning with solid fill">
            <a:extLst>
              <a:ext uri="{FF2B5EF4-FFF2-40B4-BE49-F238E27FC236}">
                <a16:creationId xmlns:a16="http://schemas.microsoft.com/office/drawing/2014/main" id="{EEEBF60D-2675-944A-70C2-84532AD96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5271" y="4459888"/>
            <a:ext cx="439912" cy="4485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3C2000-30B5-C3F6-3FF8-C66FF9AECD59}"/>
              </a:ext>
            </a:extLst>
          </p:cNvPr>
          <p:cNvSpPr/>
          <p:nvPr/>
        </p:nvSpPr>
        <p:spPr>
          <a:xfrm>
            <a:off x="6097465" y="2090548"/>
            <a:ext cx="5171681" cy="4443429"/>
          </a:xfrm>
          <a:prstGeom prst="rect">
            <a:avLst/>
          </a:prstGeom>
          <a:solidFill>
            <a:srgbClr val="F4EA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7AE529-E548-3FA0-DE7A-409E9D662782}"/>
              </a:ext>
            </a:extLst>
          </p:cNvPr>
          <p:cNvSpPr txBox="1"/>
          <p:nvPr/>
        </p:nvSpPr>
        <p:spPr>
          <a:xfrm>
            <a:off x="6195897" y="2866621"/>
            <a:ext cx="412852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=LENGTH(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TxtInput.Value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2400" dirty="0">
              <a:solidFill>
                <a:srgbClr val="000000"/>
              </a:solidFill>
              <a:highlight>
                <a:srgbClr val="00FF00"/>
              </a:highlight>
              <a:latin typeface="Consolas" panose="020B06090202040302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B3FD94-2823-9CBB-D060-CF9D41E6C488}"/>
              </a:ext>
            </a:extLst>
          </p:cNvPr>
          <p:cNvSpPr txBox="1"/>
          <p:nvPr/>
        </p:nvSpPr>
        <p:spPr>
          <a:xfrm>
            <a:off x="6186304" y="5321663"/>
            <a:ext cx="367908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=LEN(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TxtInput.Value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  <a:endParaRPr lang="en-US" sz="2400" dirty="0">
              <a:solidFill>
                <a:srgbClr val="000000"/>
              </a:solidFill>
              <a:highlight>
                <a:srgbClr val="00FF00"/>
              </a:highlight>
              <a:latin typeface="Consolas" panose="020B0609020204030204" pitchFamily="49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EBA2EF-6FD1-C0C8-B60B-431843D2EE37}"/>
              </a:ext>
            </a:extLst>
          </p:cNvPr>
          <p:cNvSpPr txBox="1"/>
          <p:nvPr/>
        </p:nvSpPr>
        <p:spPr>
          <a:xfrm>
            <a:off x="6216678" y="3953170"/>
            <a:ext cx="4933252" cy="83099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Unknown or unsupported function</a:t>
            </a:r>
          </a:p>
          <a:p>
            <a:pPr defTabSz="609585"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" name="Graphic 21" descr="Warning with solid fill">
            <a:extLst>
              <a:ext uri="{FF2B5EF4-FFF2-40B4-BE49-F238E27FC236}">
                <a16:creationId xmlns:a16="http://schemas.microsoft.com/office/drawing/2014/main" id="{91368F41-3B83-BB96-2592-5F3FDD912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4695" y="4479065"/>
            <a:ext cx="439912" cy="4485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D626375-D1C7-3395-928A-8E8D7D5A7990}"/>
              </a:ext>
            </a:extLst>
          </p:cNvPr>
          <p:cNvSpPr txBox="1"/>
          <p:nvPr/>
        </p:nvSpPr>
        <p:spPr>
          <a:xfrm>
            <a:off x="2911253" y="2098850"/>
            <a:ext cx="2736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Excel help forum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526EF9-C237-7887-9A44-6CF183A44DCA}"/>
              </a:ext>
            </a:extLst>
          </p:cNvPr>
          <p:cNvSpPr txBox="1"/>
          <p:nvPr/>
        </p:nvSpPr>
        <p:spPr>
          <a:xfrm>
            <a:off x="6654923" y="2090549"/>
            <a:ext cx="321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 err="1">
                <a:solidFill>
                  <a:srgbClr val="000000"/>
                </a:solidFill>
                <a:latin typeface="Arial"/>
              </a:rPr>
              <a:t>PowerFx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help forum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C818D4-5BC4-9E9F-CB9B-A8EFD130C36C}"/>
              </a:ext>
            </a:extLst>
          </p:cNvPr>
          <p:cNvSpPr txBox="1"/>
          <p:nvPr/>
        </p:nvSpPr>
        <p:spPr>
          <a:xfrm>
            <a:off x="1043872" y="2633746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Faulty Formula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B03C0B-0C29-91AC-558A-7DEF88E123EC}"/>
              </a:ext>
            </a:extLst>
          </p:cNvPr>
          <p:cNvSpPr txBox="1"/>
          <p:nvPr/>
        </p:nvSpPr>
        <p:spPr>
          <a:xfrm>
            <a:off x="1022878" y="3848190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Compiler </a:t>
            </a:r>
          </a:p>
          <a:p>
            <a:pPr defTabSz="609585">
              <a:defRPr/>
            </a:pPr>
            <a:r>
              <a:rPr lang="en-US" sz="2400" b="1" dirty="0">
                <a:latin typeface="Arial"/>
              </a:rPr>
              <a:t>Error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3E112E-C320-1A21-A074-5B6D94DEC67B}"/>
              </a:ext>
            </a:extLst>
          </p:cNvPr>
          <p:cNvSpPr txBox="1"/>
          <p:nvPr/>
        </p:nvSpPr>
        <p:spPr>
          <a:xfrm>
            <a:off x="1022878" y="5075637"/>
            <a:ext cx="186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400" b="1" dirty="0">
                <a:latin typeface="Arial"/>
              </a:rPr>
              <a:t>Correct Formula</a:t>
            </a:r>
          </a:p>
        </p:txBody>
      </p:sp>
    </p:spTree>
    <p:extLst>
      <p:ext uri="{BB962C8B-B14F-4D97-AF65-F5344CB8AC3E}">
        <p14:creationId xmlns:p14="http://schemas.microsoft.com/office/powerpoint/2010/main" val="112304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FAB997A-C674-A108-7C64-65A2A79725E3}"/>
              </a:ext>
            </a:extLst>
          </p:cNvPr>
          <p:cNvGrpSpPr/>
          <p:nvPr/>
        </p:nvGrpSpPr>
        <p:grpSpPr>
          <a:xfrm>
            <a:off x="8809126" y="2567284"/>
            <a:ext cx="2300791" cy="1434139"/>
            <a:chOff x="7593876" y="707571"/>
            <a:chExt cx="3038378" cy="19214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6C46B8-D29D-1406-7C2B-FF4A03A3F3A5}"/>
                </a:ext>
              </a:extLst>
            </p:cNvPr>
            <p:cNvSpPr/>
            <p:nvPr/>
          </p:nvSpPr>
          <p:spPr>
            <a:xfrm>
              <a:off x="8489946" y="1479533"/>
              <a:ext cx="2142308" cy="114953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585">
                <a:defRPr/>
              </a:pPr>
              <a:r>
                <a:rPr lang="en-US" sz="1400">
                  <a:solidFill>
                    <a:prstClr val="black"/>
                  </a:solidFill>
                  <a:latin typeface="Calibri" panose="020F0502020204030204"/>
                </a:rPr>
                <a:t>Set(</a:t>
              </a:r>
            </a:p>
            <a:p>
              <a:pPr defTabSz="609585">
                <a:defRPr/>
              </a:pPr>
              <a:r>
                <a:rPr lang="en-US" sz="1400">
                  <a:solidFill>
                    <a:prstClr val="black"/>
                  </a:solidFill>
                  <a:latin typeface="Calibri" panose="020F0502020204030204"/>
                </a:rPr>
                <a:t>    varUserMail,</a:t>
              </a:r>
            </a:p>
            <a:p>
              <a:pPr defTabSz="609585">
                <a:defRPr/>
              </a:pPr>
              <a:r>
                <a:rPr lang="en-US" sz="1400">
                  <a:solidFill>
                    <a:prstClr val="black"/>
                  </a:solidFill>
                  <a:latin typeface="Calibri" panose="020F0502020204030204"/>
                </a:rPr>
                <a:t>    User().Email</a:t>
              </a:r>
            </a:p>
            <a:p>
              <a:pPr defTabSz="609585">
                <a:defRPr/>
              </a:pPr>
              <a:r>
                <a:rPr lang="en-US" sz="140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pic>
          <p:nvPicPr>
            <p:cNvPr id="10" name="Graphic 9" descr="Good Inventory with solid fill">
              <a:extLst>
                <a:ext uri="{FF2B5EF4-FFF2-40B4-BE49-F238E27FC236}">
                  <a16:creationId xmlns:a16="http://schemas.microsoft.com/office/drawing/2014/main" id="{562CFEA1-3442-8DE0-AE38-6502585C1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3876" y="707571"/>
              <a:ext cx="914400" cy="9144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C7FF3E4-6C2A-3B87-7CB3-18F3DF7C6ECD}"/>
              </a:ext>
            </a:extLst>
          </p:cNvPr>
          <p:cNvSpPr/>
          <p:nvPr/>
        </p:nvSpPr>
        <p:spPr>
          <a:xfrm>
            <a:off x="845487" y="4278421"/>
            <a:ext cx="1691616" cy="819259"/>
          </a:xfrm>
          <a:prstGeom prst="rect">
            <a:avLst/>
          </a:prstGeom>
          <a:solidFill>
            <a:srgbClr val="F6897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>
              <a:defRPr/>
            </a:pPr>
            <a:r>
              <a:rPr lang="en-US" sz="1400">
                <a:solidFill>
                  <a:schemeClr val="tx1"/>
                </a:solidFill>
                <a:latin typeface="Calibri" panose="020F0502020204030204"/>
              </a:rPr>
              <a:t>Set( varUserMail,.User</a:t>
            </a:r>
          </a:p>
          <a:p>
            <a:pPr defTabSz="609585">
              <a:defRPr/>
            </a:pPr>
            <a:r>
              <a:rPr lang="en-US" sz="1400">
                <a:solidFill>
                  <a:schemeClr val="tx1"/>
                </a:solidFill>
                <a:latin typeface="Calibri" panose="020F0502020204030204"/>
              </a:rPr>
              <a:t>)Email)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51EFA0-8AB5-20F6-A50F-880EEBF0FD2F}"/>
              </a:ext>
            </a:extLst>
          </p:cNvPr>
          <p:cNvSpPr/>
          <p:nvPr/>
        </p:nvSpPr>
        <p:spPr>
          <a:xfrm>
            <a:off x="8804676" y="4295942"/>
            <a:ext cx="2969553" cy="7513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 defTabSz="609585">
              <a:buFontTx/>
              <a:buAutoNum type="arabicPeriod"/>
              <a:defRPr/>
            </a:pPr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Set(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/>
              </a:rPr>
              <a:t>varUserMail</a:t>
            </a:r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, User().Email)</a:t>
            </a:r>
          </a:p>
          <a:p>
            <a:pPr marL="342891" indent="-342891" algn="ctr" defTabSz="609585">
              <a:buFontTx/>
              <a:buAutoNum type="arabicPeriod"/>
              <a:defRPr/>
            </a:pPr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Set(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/>
              </a:rPr>
              <a:t>varUserMail</a:t>
            </a:r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, {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/>
              </a:rPr>
              <a:t>User:Email</a:t>
            </a:r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})</a:t>
            </a:r>
          </a:p>
          <a:p>
            <a:pPr marL="342891" indent="-342891" algn="ctr" defTabSz="609585">
              <a:buFontTx/>
              <a:buAutoNum type="arabicPeriod"/>
              <a:defRPr/>
            </a:pPr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Set(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/>
              </a:rPr>
              <a:t>varUserMail</a:t>
            </a:r>
            <a:r>
              <a:rPr lang="en-US" sz="1400" dirty="0">
                <a:solidFill>
                  <a:schemeClr val="tx1"/>
                </a:solidFill>
                <a:latin typeface="Calibri" panose="020F0502020204030204"/>
              </a:rPr>
              <a:t>, [User].Email)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71CC08-6612-DE82-6D26-5B7C32B1873B}"/>
              </a:ext>
            </a:extLst>
          </p:cNvPr>
          <p:cNvSpPr/>
          <p:nvPr/>
        </p:nvSpPr>
        <p:spPr>
          <a:xfrm>
            <a:off x="2804927" y="5209955"/>
            <a:ext cx="5779732" cy="2451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>
                <a:solidFill>
                  <a:schemeClr val="tx1"/>
                </a:solidFill>
                <a:latin typeface="Calibri" panose="020F0502020204030204"/>
              </a:rPr>
              <a:t>LaMirage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A58239B-2250-6D9D-05B6-7D25CA461EEB}"/>
              </a:ext>
            </a:extLst>
          </p:cNvPr>
          <p:cNvSpPr/>
          <p:nvPr/>
        </p:nvSpPr>
        <p:spPr>
          <a:xfrm>
            <a:off x="3757945" y="4261029"/>
            <a:ext cx="1597327" cy="8616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1867" b="1" dirty="0">
                <a:solidFill>
                  <a:schemeClr val="tx1"/>
                </a:solidFill>
                <a:latin typeface="Calibri" panose="020F0502020204030204"/>
              </a:rPr>
              <a:t>Symbolic</a:t>
            </a:r>
          </a:p>
          <a:p>
            <a:pPr algn="ctr" defTabSz="609585">
              <a:defRPr/>
            </a:pPr>
            <a:r>
              <a:rPr lang="en-US" sz="1867" b="1" dirty="0">
                <a:solidFill>
                  <a:schemeClr val="tx1"/>
                </a:solidFill>
                <a:latin typeface="Calibri" panose="020F0502020204030204"/>
              </a:rPr>
              <a:t>Candidate</a:t>
            </a:r>
          </a:p>
          <a:p>
            <a:pPr algn="ctr" defTabSz="609585">
              <a:defRPr/>
            </a:pPr>
            <a:r>
              <a:rPr lang="en-US" sz="1867" b="1" dirty="0">
                <a:solidFill>
                  <a:schemeClr val="tx1"/>
                </a:solidFill>
                <a:latin typeface="Calibri" panose="020F0502020204030204"/>
              </a:rPr>
              <a:t>Enumeration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D920594-063A-296C-F722-3CA0C7B89562}"/>
              </a:ext>
            </a:extLst>
          </p:cNvPr>
          <p:cNvSpPr/>
          <p:nvPr/>
        </p:nvSpPr>
        <p:spPr>
          <a:xfrm>
            <a:off x="3086667" y="3291784"/>
            <a:ext cx="1342557" cy="751356"/>
          </a:xfrm>
          <a:prstGeom prst="roundRect">
            <a:avLst/>
          </a:prstGeom>
          <a:solidFill>
            <a:srgbClr val="D2A5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133" b="1" dirty="0">
                <a:solidFill>
                  <a:schemeClr val="tx1"/>
                </a:solidFill>
                <a:latin typeface="Calibri" panose="020F0502020204030204"/>
              </a:rPr>
              <a:t>Neural </a:t>
            </a:r>
          </a:p>
          <a:p>
            <a:pPr algn="ctr" defTabSz="609585">
              <a:defRPr/>
            </a:pPr>
            <a:r>
              <a:rPr lang="en-US" sz="2133" b="1" dirty="0">
                <a:solidFill>
                  <a:schemeClr val="tx1"/>
                </a:solidFill>
                <a:latin typeface="Calibri" panose="020F0502020204030204"/>
              </a:rPr>
              <a:t>Localizer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7D176B0-DB27-7D77-DE33-E698FC854406}"/>
              </a:ext>
            </a:extLst>
          </p:cNvPr>
          <p:cNvSpPr/>
          <p:nvPr/>
        </p:nvSpPr>
        <p:spPr>
          <a:xfrm>
            <a:off x="6236814" y="4308320"/>
            <a:ext cx="1563125" cy="751356"/>
          </a:xfrm>
          <a:prstGeom prst="roundRect">
            <a:avLst/>
          </a:prstGeom>
          <a:solidFill>
            <a:srgbClr val="D2A5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133" b="1" dirty="0">
                <a:solidFill>
                  <a:schemeClr val="tx1"/>
                </a:solidFill>
                <a:latin typeface="Calibri" panose="020F0502020204030204"/>
              </a:rPr>
              <a:t>Neural</a:t>
            </a:r>
          </a:p>
          <a:p>
            <a:pPr algn="ctr" defTabSz="609585">
              <a:defRPr/>
            </a:pPr>
            <a:r>
              <a:rPr lang="en-US" sz="2133" b="1" dirty="0">
                <a:solidFill>
                  <a:schemeClr val="tx1"/>
                </a:solidFill>
                <a:latin typeface="Calibri" panose="020F0502020204030204"/>
              </a:rPr>
              <a:t>Ranker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0EE6ADA-1B45-A914-CAA2-73B23E2BDF77}"/>
              </a:ext>
            </a:extLst>
          </p:cNvPr>
          <p:cNvCxnSpPr>
            <a:cxnSpLocks/>
            <a:stCxn id="6" idx="3"/>
            <a:endCxn id="30" idx="1"/>
          </p:cNvCxnSpPr>
          <p:nvPr/>
        </p:nvCxnSpPr>
        <p:spPr>
          <a:xfrm>
            <a:off x="2537103" y="4688051"/>
            <a:ext cx="1220842" cy="38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3E025B05-7C33-6C25-F8A4-9ABF4F7B7A0D}"/>
              </a:ext>
            </a:extLst>
          </p:cNvPr>
          <p:cNvCxnSpPr>
            <a:cxnSpLocks/>
            <a:stCxn id="6" idx="3"/>
            <a:endCxn id="32" idx="1"/>
          </p:cNvCxnSpPr>
          <p:nvPr/>
        </p:nvCxnSpPr>
        <p:spPr>
          <a:xfrm flipV="1">
            <a:off x="2537103" y="3667462"/>
            <a:ext cx="549564" cy="1020589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FC4D314A-08F6-3C52-3157-F20FA8DD04E9}"/>
              </a:ext>
            </a:extLst>
          </p:cNvPr>
          <p:cNvCxnSpPr>
            <a:cxnSpLocks/>
            <a:stCxn id="32" idx="3"/>
            <a:endCxn id="30" idx="0"/>
          </p:cNvCxnSpPr>
          <p:nvPr/>
        </p:nvCxnSpPr>
        <p:spPr>
          <a:xfrm>
            <a:off x="4429224" y="3667462"/>
            <a:ext cx="127385" cy="593567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3EC52F5-558F-97D9-B551-B0A023760277}"/>
              </a:ext>
            </a:extLst>
          </p:cNvPr>
          <p:cNvCxnSpPr>
            <a:stCxn id="34" idx="3"/>
            <a:endCxn id="17" idx="1"/>
          </p:cNvCxnSpPr>
          <p:nvPr/>
        </p:nvCxnSpPr>
        <p:spPr>
          <a:xfrm flipV="1">
            <a:off x="7799939" y="4671620"/>
            <a:ext cx="1004737" cy="123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BD78E41-07CC-FEBC-A1F5-8A52E8166624}"/>
              </a:ext>
            </a:extLst>
          </p:cNvPr>
          <p:cNvCxnSpPr>
            <a:stCxn id="17" idx="0"/>
            <a:endCxn id="8" idx="2"/>
          </p:cNvCxnSpPr>
          <p:nvPr/>
        </p:nvCxnSpPr>
        <p:spPr>
          <a:xfrm flipV="1">
            <a:off x="10289453" y="4001423"/>
            <a:ext cx="9340" cy="294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phic 66" descr="Irritant with solid fill">
            <a:extLst>
              <a:ext uri="{FF2B5EF4-FFF2-40B4-BE49-F238E27FC236}">
                <a16:creationId xmlns:a16="http://schemas.microsoft.com/office/drawing/2014/main" id="{3FAF4D8B-A9EA-E74B-09B2-0DF716D19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771" y="3709260"/>
            <a:ext cx="586733" cy="58673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2C3F7AD-F962-58DA-E3A4-A5064C490A40}"/>
              </a:ext>
            </a:extLst>
          </p:cNvPr>
          <p:cNvSpPr txBox="1"/>
          <p:nvPr/>
        </p:nvSpPr>
        <p:spPr>
          <a:xfrm>
            <a:off x="4500334" y="3494164"/>
            <a:ext cx="12745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000" dirty="0">
                <a:latin typeface="Calibri" panose="020F0502020204030204"/>
              </a:rPr>
              <a:t>Predicted Locations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9A464EC-E3A0-958C-9871-D3EA77FDC137}"/>
              </a:ext>
            </a:extLst>
          </p:cNvPr>
          <p:cNvSpPr txBox="1"/>
          <p:nvPr/>
        </p:nvSpPr>
        <p:spPr>
          <a:xfrm>
            <a:off x="5318810" y="4243876"/>
            <a:ext cx="10607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000" dirty="0">
                <a:latin typeface="Calibri" panose="020F0502020204030204"/>
              </a:rPr>
              <a:t>Repairs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2774594-F6FE-1F3C-BAE3-BBBF3C2F92F3}"/>
              </a:ext>
            </a:extLst>
          </p:cNvPr>
          <p:cNvSpPr txBox="1"/>
          <p:nvPr/>
        </p:nvSpPr>
        <p:spPr>
          <a:xfrm>
            <a:off x="7633759" y="4023122"/>
            <a:ext cx="106072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2000" dirty="0">
                <a:latin typeface="Calibri" panose="020F0502020204030204"/>
              </a:rPr>
              <a:t>Ranked</a:t>
            </a:r>
          </a:p>
          <a:p>
            <a:pPr algn="ctr" defTabSz="609585">
              <a:defRPr/>
            </a:pPr>
            <a:r>
              <a:rPr lang="en-US" sz="2000" dirty="0">
                <a:latin typeface="Calibri" panose="020F0502020204030204"/>
              </a:rPr>
              <a:t>List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A1C3446-8157-03D2-11A5-9200A9651015}"/>
              </a:ext>
            </a:extLst>
          </p:cNvPr>
          <p:cNvSpPr txBox="1"/>
          <p:nvPr/>
        </p:nvSpPr>
        <p:spPr>
          <a:xfrm>
            <a:off x="893886" y="3826372"/>
            <a:ext cx="177683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000" b="1" dirty="0">
                <a:latin typeface="Calibri" panose="020F0502020204030204"/>
              </a:rPr>
              <a:t>Buggy Formula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54AE622-EBDC-DC0E-B442-D86ECBC242CB}"/>
              </a:ext>
            </a:extLst>
          </p:cNvPr>
          <p:cNvSpPr txBox="1"/>
          <p:nvPr/>
        </p:nvSpPr>
        <p:spPr>
          <a:xfrm>
            <a:off x="9540152" y="2677876"/>
            <a:ext cx="191023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000" b="1" dirty="0">
                <a:latin typeface="Calibri" panose="020F0502020204030204"/>
              </a:rPr>
              <a:t>Fixed Formula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37BBAE3-23A3-7B72-9015-6FEB66A6450D}"/>
              </a:ext>
            </a:extLst>
          </p:cNvPr>
          <p:cNvSpPr txBox="1"/>
          <p:nvPr/>
        </p:nvSpPr>
        <p:spPr>
          <a:xfrm>
            <a:off x="4327076" y="1940447"/>
            <a:ext cx="1729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Well-Formed/Buggy Formula Pairs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AB3CF4D-8AE9-6510-1659-AEF819051CDC}"/>
              </a:ext>
            </a:extLst>
          </p:cNvPr>
          <p:cNvSpPr txBox="1"/>
          <p:nvPr/>
        </p:nvSpPr>
        <p:spPr>
          <a:xfrm>
            <a:off x="6056241" y="1985897"/>
            <a:ext cx="190709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Well-Formed </a:t>
            </a:r>
          </a:p>
          <a:p>
            <a:pPr algn="ctr" defTabSz="609585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Formulas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A335E7-1E25-A5E5-0034-41866D27DAB8}"/>
              </a:ext>
            </a:extLst>
          </p:cNvPr>
          <p:cNvSpPr/>
          <p:nvPr/>
        </p:nvSpPr>
        <p:spPr>
          <a:xfrm>
            <a:off x="2831385" y="3108578"/>
            <a:ext cx="5746959" cy="210137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16F1DC-F39B-0BD9-2B98-272D0E58C6D8}"/>
              </a:ext>
            </a:extLst>
          </p:cNvPr>
          <p:cNvSpPr txBox="1"/>
          <p:nvPr/>
        </p:nvSpPr>
        <p:spPr>
          <a:xfrm>
            <a:off x="-87088" y="6534714"/>
            <a:ext cx="12352773" cy="369332"/>
          </a:xfrm>
          <a:prstGeom prst="rect">
            <a:avLst/>
          </a:prstGeom>
        </p:spPr>
        <p:txBody>
          <a:bodyPr wrap="squar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en-US" sz="1600" dirty="0">
                <a:latin typeface="Calibri" panose="020F0502020204030204"/>
              </a:rPr>
              <a:t>[OOPSLA 2022: </a:t>
            </a:r>
            <a:r>
              <a:rPr lang="en-US" sz="1600" i="1" dirty="0" err="1">
                <a:latin typeface="Arial"/>
                <a:cs typeface="Arial"/>
              </a:rPr>
              <a:t>Neurosymbolic</a:t>
            </a:r>
            <a:r>
              <a:rPr lang="en-US" sz="1600" i="1" dirty="0">
                <a:latin typeface="Arial"/>
                <a:cs typeface="Arial"/>
              </a:rPr>
              <a:t> Repair for Low-Code Formula Languages</a:t>
            </a:r>
            <a:r>
              <a:rPr lang="en-US" sz="1600" dirty="0">
                <a:latin typeface="Calibri" panose="020F0502020204030204"/>
              </a:rPr>
              <a:t>]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0CEB7C-A17D-13B6-3CE2-E0A1B1F6AF33}"/>
              </a:ext>
            </a:extLst>
          </p:cNvPr>
          <p:cNvCxnSpPr>
            <a:cxnSpLocks/>
          </p:cNvCxnSpPr>
          <p:nvPr/>
        </p:nvCxnSpPr>
        <p:spPr>
          <a:xfrm>
            <a:off x="5358616" y="4656013"/>
            <a:ext cx="3446060" cy="217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B43D95-78EF-B139-ABF8-7BD1D1921B6C}"/>
              </a:ext>
            </a:extLst>
          </p:cNvPr>
          <p:cNvSpPr/>
          <p:nvPr/>
        </p:nvSpPr>
        <p:spPr>
          <a:xfrm>
            <a:off x="1212248" y="1171156"/>
            <a:ext cx="10718267" cy="815441"/>
          </a:xfrm>
          <a:prstGeom prst="roundRect">
            <a:avLst/>
          </a:prstGeom>
          <a:solidFill>
            <a:srgbClr val="F4EAE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45720" rIns="0" bIns="45720" rtlCol="0" anchor="ctr">
            <a:noAutofit/>
          </a:bodyPr>
          <a:lstStyle/>
          <a:p>
            <a:pPr algn="ctr" defTabSz="914377"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Symbolic module 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generates repair candidates 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obeying syntactic/semantic constraints.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2A9DCE6A-6F81-3C20-58E6-A1A318B8D8D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1" cy="95333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>
              <a:defRPr/>
            </a:pPr>
            <a:r>
              <a:rPr lang="en-US" sz="4800" dirty="0">
                <a:solidFill>
                  <a:schemeClr val="tx1"/>
                </a:solidFill>
              </a:rPr>
              <a:t>Last-mile-repair as Generate &amp; Rank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9F3C4A3-9AA8-3EE3-9B8A-94E700AF042A}"/>
              </a:ext>
            </a:extLst>
          </p:cNvPr>
          <p:cNvSpPr/>
          <p:nvPr/>
        </p:nvSpPr>
        <p:spPr>
          <a:xfrm>
            <a:off x="1212248" y="2031027"/>
            <a:ext cx="10718267" cy="479821"/>
          </a:xfrm>
          <a:prstGeom prst="roundRect">
            <a:avLst/>
          </a:prstGeom>
          <a:solidFill>
            <a:srgbClr val="F4EAE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45720" rIns="0" bIns="45720" rtlCol="0" anchor="ctr">
            <a:noAutofit/>
          </a:bodyPr>
          <a:lstStyle/>
          <a:p>
            <a:pPr algn="ctr" defTabSz="914377"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Neural models </a:t>
            </a:r>
            <a:r>
              <a:rPr lang="en-US" sz="2400" dirty="0">
                <a:solidFill>
                  <a:srgbClr val="0070C0"/>
                </a:solidFill>
                <a:latin typeface="Calibri" panose="020F0502020204030204"/>
              </a:rPr>
              <a:t>rank</a:t>
            </a: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 locations (efficiency) and candidates (precision).</a:t>
            </a:r>
            <a:endParaRPr lang="en-US" sz="24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60D91-B669-FB36-44A9-0EF91AB67F1A}"/>
              </a:ext>
            </a:extLst>
          </p:cNvPr>
          <p:cNvSpPr txBox="1"/>
          <p:nvPr/>
        </p:nvSpPr>
        <p:spPr>
          <a:xfrm>
            <a:off x="7382818" y="2066397"/>
            <a:ext cx="3596935" cy="400110"/>
          </a:xfrm>
          <a:prstGeom prst="rect">
            <a:avLst/>
          </a:prstGeom>
          <a:solidFill>
            <a:srgbClr val="F4EAE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F991FA-8BA4-8B2B-4678-D789E651633E}"/>
              </a:ext>
            </a:extLst>
          </p:cNvPr>
          <p:cNvCxnSpPr>
            <a:cxnSpLocks/>
          </p:cNvCxnSpPr>
          <p:nvPr/>
        </p:nvCxnSpPr>
        <p:spPr>
          <a:xfrm>
            <a:off x="5368690" y="4657235"/>
            <a:ext cx="869782" cy="57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0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69" grpId="0"/>
      <p:bldP spid="73" grpId="0" animBg="1"/>
      <p:bldP spid="83" grpId="0"/>
      <p:bldP spid="85" grpId="0" animBg="1"/>
      <p:bldP spid="15" grpId="0" animBg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B3CEA9-1327-E877-F19B-1D6615A38E3B}"/>
              </a:ext>
            </a:extLst>
          </p:cNvPr>
          <p:cNvSpPr/>
          <p:nvPr/>
        </p:nvSpPr>
        <p:spPr>
          <a:xfrm>
            <a:off x="1245133" y="1154245"/>
            <a:ext cx="10795979" cy="562115"/>
          </a:xfrm>
          <a:prstGeom prst="roundRect">
            <a:avLst/>
          </a:prstGeom>
          <a:solidFill>
            <a:srgbClr val="F4EAE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45720" rIns="0" bIns="45720" rtlCol="0" anchor="ctr">
            <a:noAutofit/>
          </a:bodyPr>
          <a:lstStyle/>
          <a:p>
            <a:pPr algn="ctr" defTabSz="914377">
              <a:defRPr/>
            </a:pPr>
            <a:r>
              <a:rPr lang="en-US" sz="2400">
                <a:solidFill>
                  <a:schemeClr val="tx1"/>
                </a:solidFill>
                <a:latin typeface="Calibri" panose="020F0502020204030204"/>
              </a:rPr>
              <a:t>LLM</a:t>
            </a:r>
            <a:r>
              <a:rPr lang="en-US" sz="2400">
                <a:solidFill>
                  <a:srgbClr val="0070C0"/>
                </a:solidFill>
                <a:latin typeface="Calibri" panose="020F0502020204030204"/>
              </a:rPr>
              <a:t> enumerates repair candidates </a:t>
            </a:r>
            <a:r>
              <a:rPr lang="en-US" sz="2400">
                <a:solidFill>
                  <a:schemeClr val="tx1"/>
                </a:solidFill>
                <a:latin typeface="Calibri" panose="020F0502020204030204"/>
              </a:rPr>
              <a:t>and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ranks</a:t>
            </a:r>
            <a:r>
              <a:rPr lang="en-US" sz="2400">
                <a:solidFill>
                  <a:schemeClr val="tx1"/>
                </a:solidFill>
                <a:latin typeface="Calibri" panose="020F0502020204030204"/>
              </a:rPr>
              <a:t> them.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C42C7A9-1C69-1053-62DF-FB21F3E23A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65686" cy="112453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>
              <a:defRPr/>
            </a:pPr>
            <a:r>
              <a:rPr lang="en-US" sz="4800" dirty="0">
                <a:solidFill>
                  <a:schemeClr val="tx1"/>
                </a:solidFill>
              </a:rPr>
              <a:t>LLM as Generate-&amp;-Rank Engine for Repair</a:t>
            </a:r>
          </a:p>
          <a:p>
            <a:pPr lvl="0" algn="ctr">
              <a:defRPr/>
            </a:pPr>
            <a:r>
              <a:rPr lang="en-US" sz="3467" b="0" dirty="0">
                <a:solidFill>
                  <a:schemeClr val="tx1"/>
                </a:solidFill>
              </a:rPr>
              <a:t>(using LLM probabilities for ranking)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7CE7A-D688-AF39-9E83-6880F425BD7F}"/>
              </a:ext>
            </a:extLst>
          </p:cNvPr>
          <p:cNvSpPr txBox="1"/>
          <p:nvPr/>
        </p:nvSpPr>
        <p:spPr>
          <a:xfrm>
            <a:off x="-87087" y="6534714"/>
            <a:ext cx="6990808" cy="369332"/>
          </a:xfrm>
          <a:prstGeom prst="rect">
            <a:avLst/>
          </a:prstGeom>
        </p:spPr>
        <p:txBody>
          <a:bodyPr wrap="square" lIns="121920" tIns="60960" rIns="121920" bIns="60960" rtlCol="0" anchor="t">
            <a:spAutoFit/>
          </a:bodyPr>
          <a:lstStyle/>
          <a:p>
            <a:pPr defTabSz="914377"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[AAAI 2023: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Repair Is Nearly Generation: Multilingual Program Repair with LLMs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6D37D7-EA34-4E62-E620-47DF23D228DF}"/>
              </a:ext>
            </a:extLst>
          </p:cNvPr>
          <p:cNvSpPr/>
          <p:nvPr/>
        </p:nvSpPr>
        <p:spPr>
          <a:xfrm>
            <a:off x="188345" y="2404360"/>
            <a:ext cx="4209920" cy="143539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function Driver(opts) {</a:t>
            </a:r>
          </a:p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    Driver.__super__.</a:t>
            </a:r>
            <a:r>
              <a:rPr lang="en-US" sz="1467" dirty="0" err="1">
                <a:solidFill>
                  <a:schemeClr val="tx1"/>
                </a:solidFill>
                <a:latin typeface="Consolas" panose="020B0609020204030204" pitchFamily="49" charset="0"/>
              </a:rPr>
              <a:t>constructor.apply</a:t>
            </a:r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	…</a:t>
            </a:r>
          </a:p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    </a:t>
            </a:r>
            <a:r>
              <a:rPr lang="en-US" sz="1467" dirty="0" err="1">
                <a:solidFill>
                  <a:schemeClr val="tx1"/>
                </a:solidFill>
                <a:latin typeface="Consolas" panose="020B0609020204030204" pitchFamily="49" charset="0"/>
              </a:rPr>
              <a:t>this.messages</a:t>
            </a:r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 = [];</a:t>
            </a:r>
          </a:p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4D61B7-6FBB-0DE1-0B3B-4276540FE702}"/>
              </a:ext>
            </a:extLst>
          </p:cNvPr>
          <p:cNvSpPr/>
          <p:nvPr/>
        </p:nvSpPr>
        <p:spPr>
          <a:xfrm>
            <a:off x="7866712" y="2667963"/>
            <a:ext cx="4136944" cy="143539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function Driver(</a:t>
            </a:r>
            <a:r>
              <a:rPr lang="en-US" sz="1467" strike="sngStrike" dirty="0">
                <a:solidFill>
                  <a:schemeClr val="tx1"/>
                </a:solidFill>
                <a:highlight>
                  <a:srgbClr val="FF0000"/>
                </a:highlight>
                <a:latin typeface="Consolas" panose="020B0609020204030204" pitchFamily="49" charset="0"/>
              </a:rPr>
              <a:t>opts</a:t>
            </a:r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    Driver.__super__.</a:t>
            </a:r>
            <a:r>
              <a:rPr lang="en-US" sz="1467" dirty="0" err="1">
                <a:solidFill>
                  <a:schemeClr val="tx1"/>
                </a:solidFill>
                <a:latin typeface="Consolas" panose="020B0609020204030204" pitchFamily="49" charset="0"/>
              </a:rPr>
              <a:t>constructor.apply</a:t>
            </a:r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	…</a:t>
            </a:r>
          </a:p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    </a:t>
            </a:r>
            <a:r>
              <a:rPr lang="en-US" sz="1467" dirty="0" err="1">
                <a:solidFill>
                  <a:schemeClr val="tx1"/>
                </a:solidFill>
                <a:latin typeface="Consolas" panose="020B0609020204030204" pitchFamily="49" charset="0"/>
              </a:rPr>
              <a:t>this.messages</a:t>
            </a:r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 = [];</a:t>
            </a:r>
          </a:p>
          <a:p>
            <a:r>
              <a:rPr lang="en-US" sz="1467" dirty="0">
                <a:solidFill>
                  <a:schemeClr val="tx1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6BE9E8-7E0D-4277-C3E3-63E9F93EB595}"/>
              </a:ext>
            </a:extLst>
          </p:cNvPr>
          <p:cNvSpPr/>
          <p:nvPr/>
        </p:nvSpPr>
        <p:spPr>
          <a:xfrm>
            <a:off x="6314070" y="5115389"/>
            <a:ext cx="1853689" cy="1037508"/>
          </a:xfrm>
          <a:prstGeom prst="roundRect">
            <a:avLst/>
          </a:prstGeom>
          <a:solidFill>
            <a:srgbClr val="D2A5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609585">
              <a:defRPr/>
            </a:pPr>
            <a:r>
              <a:rPr lang="en-US" sz="2133" b="1" dirty="0">
                <a:solidFill>
                  <a:schemeClr val="tx1"/>
                </a:solidFill>
                <a:latin typeface="Calibri" panose="020F0502020204030204"/>
              </a:rPr>
              <a:t>LLM probabilities-based ranking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07EA7-2C7E-7048-33B9-5B7568B34706}"/>
              </a:ext>
            </a:extLst>
          </p:cNvPr>
          <p:cNvSpPr/>
          <p:nvPr/>
        </p:nvSpPr>
        <p:spPr>
          <a:xfrm>
            <a:off x="4239962" y="5114193"/>
            <a:ext cx="1853689" cy="1037508"/>
          </a:xfrm>
          <a:prstGeom prst="roundRect">
            <a:avLst/>
          </a:prstGeom>
          <a:solidFill>
            <a:srgbClr val="D2A5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133" b="1" dirty="0">
                <a:solidFill>
                  <a:schemeClr val="tx1"/>
                </a:solidFill>
                <a:latin typeface="Calibri" panose="020F0502020204030204"/>
              </a:rPr>
              <a:t>LLM</a:t>
            </a:r>
          </a:p>
          <a:p>
            <a:pPr algn="ctr" defTabSz="609585">
              <a:defRPr/>
            </a:pPr>
            <a:r>
              <a:rPr lang="en-US" sz="2133" b="1" dirty="0">
                <a:solidFill>
                  <a:schemeClr val="tx1"/>
                </a:solidFill>
                <a:latin typeface="Calibri" panose="020F0502020204030204"/>
              </a:rPr>
              <a:t>Candidate Generator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5D937-3C83-6892-C37E-7128CE668620}"/>
              </a:ext>
            </a:extLst>
          </p:cNvPr>
          <p:cNvSpPr txBox="1"/>
          <p:nvPr/>
        </p:nvSpPr>
        <p:spPr>
          <a:xfrm>
            <a:off x="602452" y="5341088"/>
            <a:ext cx="2341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2000" dirty="0">
                <a:latin typeface="Calibri" panose="020F0502020204030204"/>
              </a:rPr>
              <a:t>Buggy/Fixed Pairs</a:t>
            </a:r>
          </a:p>
          <a:p>
            <a:pPr algn="ctr" defTabSz="609585">
              <a:defRPr/>
            </a:pPr>
            <a:r>
              <a:rPr lang="en-US" sz="2000" dirty="0">
                <a:latin typeface="Calibri" panose="020F0502020204030204"/>
              </a:rPr>
              <a:t>With Error Diagnostics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B25F85-135C-1679-8881-B2DA6E9EF315}"/>
              </a:ext>
            </a:extLst>
          </p:cNvPr>
          <p:cNvSpPr txBox="1"/>
          <p:nvPr/>
        </p:nvSpPr>
        <p:spPr>
          <a:xfrm>
            <a:off x="122431" y="4287877"/>
            <a:ext cx="3681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Unused variable. </a:t>
            </a:r>
            <a:br>
              <a:rPr lang="en-US" sz="2000" dirty="0"/>
            </a:br>
            <a:r>
              <a:rPr lang="en-US" sz="2000" dirty="0"/>
              <a:t>Error in line 1, span starts  47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24E3083D-94EC-CD1A-04A8-E1907E7C1F47}"/>
              </a:ext>
            </a:extLst>
          </p:cNvPr>
          <p:cNvSpPr/>
          <p:nvPr/>
        </p:nvSpPr>
        <p:spPr>
          <a:xfrm>
            <a:off x="1667476" y="3920004"/>
            <a:ext cx="211063" cy="451968"/>
          </a:xfrm>
          <a:prstGeom prst="down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30C25C83-35CC-93E5-386B-0F3C48BFDD7A}"/>
              </a:ext>
            </a:extLst>
          </p:cNvPr>
          <p:cNvSpPr/>
          <p:nvPr/>
        </p:nvSpPr>
        <p:spPr>
          <a:xfrm>
            <a:off x="1667476" y="4897802"/>
            <a:ext cx="211065" cy="467513"/>
          </a:xfrm>
          <a:prstGeom prst="down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63DE765-8CD6-3646-BC8E-9D36DA8A06B5}"/>
              </a:ext>
            </a:extLst>
          </p:cNvPr>
          <p:cNvSpPr/>
          <p:nvPr/>
        </p:nvSpPr>
        <p:spPr>
          <a:xfrm>
            <a:off x="2699854" y="5602255"/>
            <a:ext cx="1319689" cy="240761"/>
          </a:xfrm>
          <a:prstGeom prst="right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Arrow: Bent-Up 24">
            <a:extLst>
              <a:ext uri="{FF2B5EF4-FFF2-40B4-BE49-F238E27FC236}">
                <a16:creationId xmlns:a16="http://schemas.microsoft.com/office/drawing/2014/main" id="{E5750519-DF4F-7D2F-EEE1-874E3EF84AFB}"/>
              </a:ext>
            </a:extLst>
          </p:cNvPr>
          <p:cNvSpPr/>
          <p:nvPr/>
        </p:nvSpPr>
        <p:spPr>
          <a:xfrm>
            <a:off x="8388179" y="4290145"/>
            <a:ext cx="829852" cy="1435393"/>
          </a:xfrm>
          <a:prstGeom prst="bentUpArrow">
            <a:avLst/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7" name="Arrow: Bent-Up 26">
            <a:extLst>
              <a:ext uri="{FF2B5EF4-FFF2-40B4-BE49-F238E27FC236}">
                <a16:creationId xmlns:a16="http://schemas.microsoft.com/office/drawing/2014/main" id="{7A6EEB98-08F0-547C-3697-D2489D518719}"/>
              </a:ext>
            </a:extLst>
          </p:cNvPr>
          <p:cNvSpPr/>
          <p:nvPr/>
        </p:nvSpPr>
        <p:spPr>
          <a:xfrm rot="10800000" flipH="1">
            <a:off x="4540938" y="3399839"/>
            <a:ext cx="829850" cy="1563752"/>
          </a:xfrm>
          <a:prstGeom prst="bentUpArrow">
            <a:avLst>
              <a:gd name="adj1" fmla="val 20987"/>
              <a:gd name="adj2" fmla="val 25000"/>
              <a:gd name="adj3" fmla="val 25000"/>
            </a:avLst>
          </a:prstGeom>
          <a:solidFill>
            <a:srgbClr val="8FC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21C9AEF-E52D-C561-1B8E-AC4280582E58}"/>
              </a:ext>
            </a:extLst>
          </p:cNvPr>
          <p:cNvSpPr/>
          <p:nvPr/>
        </p:nvSpPr>
        <p:spPr>
          <a:xfrm>
            <a:off x="1245133" y="1746073"/>
            <a:ext cx="10795979" cy="551719"/>
          </a:xfrm>
          <a:prstGeom prst="roundRect">
            <a:avLst/>
          </a:prstGeom>
          <a:solidFill>
            <a:srgbClr val="F4EAE0"/>
          </a:solidFill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45720" rIns="0" bIns="45720" rtlCol="0" anchor="ctr">
            <a:noAutofit/>
          </a:bodyPr>
          <a:lstStyle/>
          <a:p>
            <a:pPr algn="ctr" defTabSz="914377">
              <a:defRPr/>
            </a:pPr>
            <a:r>
              <a:rPr lang="en-US" sz="2400">
                <a:solidFill>
                  <a:schemeClr val="tx1"/>
                </a:solidFill>
                <a:latin typeface="Calibri" panose="020F0502020204030204"/>
              </a:rPr>
              <a:t>Symbolic module (language tooling) provides diagnostics + </a:t>
            </a:r>
            <a:r>
              <a:rPr lang="en-US" sz="2400" i="1">
                <a:solidFill>
                  <a:schemeClr val="tx1"/>
                </a:solidFill>
                <a:latin typeface="Calibri" panose="020F0502020204030204"/>
              </a:rPr>
              <a:t>relevant-example </a:t>
            </a:r>
            <a:r>
              <a:rPr lang="en-US" sz="2400">
                <a:solidFill>
                  <a:schemeClr val="tx1"/>
                </a:solidFill>
                <a:latin typeface="Calibri" panose="020F0502020204030204"/>
              </a:rPr>
              <a:t>selection.</a:t>
            </a: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09218003-B83B-8602-59A5-F3546D5FC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187" y="5483071"/>
            <a:ext cx="770559" cy="8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 animBg="1"/>
      <p:bldP spid="22" grpId="0" animBg="1"/>
      <p:bldP spid="23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4531-75E7-BFFA-643A-296D62A1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99330"/>
            <a:ext cx="7774609" cy="60701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handle semantic errors (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Javascript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71506-8382-9058-488D-AB592FD24296}"/>
              </a:ext>
            </a:extLst>
          </p:cNvPr>
          <p:cNvSpPr txBox="1"/>
          <p:nvPr/>
        </p:nvSpPr>
        <p:spPr>
          <a:xfrm>
            <a:off x="146305" y="2625981"/>
            <a:ext cx="5206511" cy="26776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function (number){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var result = 1 ;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for(i=number; i&gt;1; </a:t>
            </a:r>
            <a:r>
              <a:rPr lang="en-US" sz="2400" dirty="0">
                <a:highlight>
                  <a:srgbClr val="FF0000"/>
                </a:highlight>
                <a:latin typeface="Consolas" panose="020B0609020204030204" pitchFamily="49" charset="0"/>
              </a:rPr>
              <a:t>i++</a:t>
            </a:r>
            <a:r>
              <a:rPr lang="en-US" sz="2400" dirty="0">
                <a:latin typeface="Consolas" panose="020B0609020204030204" pitchFamily="49" charset="0"/>
              </a:rPr>
              <a:t>){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    result *= i;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}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return result;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7DE95-45F0-02AF-DBBF-8FD11593DF41}"/>
              </a:ext>
            </a:extLst>
          </p:cNvPr>
          <p:cNvSpPr txBox="1"/>
          <p:nvPr/>
        </p:nvSpPr>
        <p:spPr>
          <a:xfrm>
            <a:off x="7015626" y="2625980"/>
            <a:ext cx="5030071" cy="267765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function (number){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var result = 1 ;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for(i=number; i&gt;1; </a:t>
            </a:r>
            <a:r>
              <a:rPr lang="en-US" sz="2400" dirty="0">
                <a:highlight>
                  <a:srgbClr val="00FF00"/>
                </a:highlight>
                <a:latin typeface="Consolas" panose="020B0609020204030204" pitchFamily="49" charset="0"/>
              </a:rPr>
              <a:t>i--</a:t>
            </a:r>
            <a:r>
              <a:rPr lang="en-US" sz="2400" dirty="0">
                <a:latin typeface="Consolas" panose="020B0609020204030204" pitchFamily="49" charset="0"/>
              </a:rPr>
              <a:t>){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    result *= i;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}</a:t>
            </a:r>
          </a:p>
          <a:p>
            <a:pPr defTabSz="609585">
              <a:defRPr/>
            </a:pPr>
            <a:r>
              <a:rPr lang="en-US" sz="2400" dirty="0">
                <a:latin typeface="Consolas" panose="020B0609020204030204" pitchFamily="49" charset="0"/>
              </a:rPr>
              <a:t>    return result;</a:t>
            </a:r>
            <a:br>
              <a:rPr lang="en-US" sz="2400" dirty="0">
                <a:latin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E91ED73-A0D8-2ECF-EEF5-543202A0C596}"/>
              </a:ext>
            </a:extLst>
          </p:cNvPr>
          <p:cNvSpPr/>
          <p:nvPr/>
        </p:nvSpPr>
        <p:spPr>
          <a:xfrm>
            <a:off x="5613843" y="3717685"/>
            <a:ext cx="1140755" cy="346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B194F5-043A-363C-6212-3872EC268AB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7784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Last-mile repair using LLMs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613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4531-75E7-BFFA-643A-296D62A1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56" y="1235429"/>
            <a:ext cx="10515600" cy="71271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handle large-span errors (Python)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71506-8382-9058-488D-AB592FD24296}"/>
              </a:ext>
            </a:extLst>
          </p:cNvPr>
          <p:cNvSpPr txBox="1"/>
          <p:nvPr/>
        </p:nvSpPr>
        <p:spPr>
          <a:xfrm>
            <a:off x="40336" y="1971489"/>
            <a:ext cx="5736048" cy="46258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defTabSz="609585">
              <a:defRPr/>
            </a:pPr>
            <a:br>
              <a:rPr lang="en-US" sz="1733" dirty="0">
                <a:latin typeface="Consolas" panose="020B0609020204030204" pitchFamily="49" charset="0"/>
              </a:rPr>
            </a:br>
            <a:r>
              <a:rPr lang="en-US" sz="1733" dirty="0">
                <a:latin typeface="Consolas" panose="020B0609020204030204" pitchFamily="49" charset="0"/>
              </a:rPr>
              <a:t>def </a:t>
            </a:r>
            <a:r>
              <a:rPr lang="en-US" sz="1733" dirty="0" err="1">
                <a:latin typeface="Consolas" panose="020B0609020204030204" pitchFamily="49" charset="0"/>
              </a:rPr>
              <a:t>build_python_file</a:t>
            </a:r>
            <a:r>
              <a:rPr lang="en-US" sz="1733" dirty="0">
                <a:latin typeface="Consolas" panose="020B0609020204030204" pitchFamily="49" charset="0"/>
              </a:rPr>
              <a:t>(self, </a:t>
            </a:r>
            <a:r>
              <a:rPr lang="en-US" sz="1733" dirty="0" err="1">
                <a:latin typeface="Consolas" panose="020B0609020204030204" pitchFamily="49" charset="0"/>
              </a:rPr>
              <a:t>pwd</a:t>
            </a:r>
            <a:r>
              <a:rPr lang="en-US" sz="1733" dirty="0">
                <a:latin typeface="Consolas" panose="020B0609020204030204" pitchFamily="49" charset="0"/>
              </a:rPr>
              <a:t> = None):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"""Build a simple Python "program" that </a:t>
            </a:r>
            <a:r>
              <a:rPr lang="en-US" sz="1733" dirty="0" err="1">
                <a:latin typeface="Consolas" panose="020B0609020204030204" pitchFamily="49" charset="0"/>
              </a:rPr>
              <a:t>ctags</a:t>
            </a:r>
            <a:r>
              <a:rPr lang="en-US" sz="1733" dirty="0">
                <a:latin typeface="Consolas" panose="020B0609020204030204" pitchFamily="49" charset="0"/>
              </a:rPr>
              <a:t> can use."""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path = ''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with </a:t>
            </a:r>
            <a:r>
              <a:rPr lang="en-US" sz="1733" dirty="0" err="1">
                <a:latin typeface="Consolas" panose="020B0609020204030204" pitchFamily="49" charset="0"/>
              </a:rPr>
              <a:t>tempfile.NamedTemporaryFile</a:t>
            </a:r>
            <a:r>
              <a:rPr lang="en-US" sz="1733" dirty="0">
                <a:latin typeface="Consolas" panose="020B0609020204030204" pitchFamily="49" charset="0"/>
              </a:rPr>
              <a:t>(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    delete = False, suffix = '.</a:t>
            </a:r>
            <a:r>
              <a:rPr lang="en-US" sz="1733" dirty="0" err="1">
                <a:latin typeface="Consolas" panose="020B0609020204030204" pitchFamily="49" charset="0"/>
              </a:rPr>
              <a:t>py</a:t>
            </a:r>
            <a:r>
              <a:rPr lang="en-US" sz="1733" dirty="0">
                <a:latin typeface="Consolas" panose="020B0609020204030204" pitchFamily="49" charset="0"/>
              </a:rPr>
              <a:t>’, </a:t>
            </a:r>
            <a:br>
              <a:rPr lang="en-US" sz="1733" dirty="0">
                <a:latin typeface="Consolas" panose="020B0609020204030204" pitchFamily="49" charset="0"/>
              </a:rPr>
            </a:br>
            <a:r>
              <a:rPr lang="en-US" sz="1733" dirty="0">
                <a:latin typeface="Consolas" panose="020B0609020204030204" pitchFamily="49" charset="0"/>
              </a:rPr>
              <a:t>        </a:t>
            </a:r>
            <a:r>
              <a:rPr lang="en-US" sz="1733" dirty="0" err="1">
                <a:latin typeface="Consolas" panose="020B0609020204030204" pitchFamily="49" charset="0"/>
              </a:rPr>
              <a:t>dir</a:t>
            </a:r>
            <a:r>
              <a:rPr lang="en-US" sz="1733" dirty="0">
                <a:latin typeface="Consolas" panose="020B0609020204030204" pitchFamily="49" charset="0"/>
              </a:rPr>
              <a:t> = </a:t>
            </a:r>
            <a:r>
              <a:rPr lang="en-US" sz="1733" dirty="0" err="1">
                <a:latin typeface="Consolas" panose="020B0609020204030204" pitchFamily="49" charset="0"/>
              </a:rPr>
              <a:t>pwd</a:t>
            </a:r>
            <a:r>
              <a:rPr lang="en-US" sz="1733" dirty="0">
                <a:latin typeface="Consolas" panose="020B0609020204030204" pitchFamily="49" charset="0"/>
              </a:rPr>
              <a:t>) as temp: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    try: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        path = temp.name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        </a:t>
            </a:r>
            <a:r>
              <a:rPr lang="en-US" sz="1733" dirty="0" err="1">
                <a:highlight>
                  <a:srgbClr val="FF0000"/>
                </a:highlight>
                <a:latin typeface="Consolas" panose="020B0609020204030204" pitchFamily="49" charset="0"/>
              </a:rPr>
              <a:t>temp.writelines</a:t>
            </a: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([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            </a:t>
            </a:r>
            <a:r>
              <a:rPr lang="en-US" sz="1733" dirty="0" err="1">
                <a:highlight>
                  <a:srgbClr val="FF0000"/>
                </a:highlight>
                <a:latin typeface="Consolas" panose="020B0609020204030204" pitchFamily="49" charset="0"/>
              </a:rPr>
              <a:t>b'def</a:t>
            </a: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 </a:t>
            </a:r>
            <a:r>
              <a:rPr lang="en-US" sz="1733" dirty="0" err="1">
                <a:highlight>
                  <a:srgbClr val="FF0000"/>
                </a:highlight>
                <a:latin typeface="Consolas" panose="020B0609020204030204" pitchFamily="49" charset="0"/>
              </a:rPr>
              <a:t>my_definition</a:t>
            </a: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():\n',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            b'\</a:t>
            </a:r>
            <a:r>
              <a:rPr lang="en-US" sz="1733" dirty="0" err="1">
                <a:highlight>
                  <a:srgbClr val="FF0000"/>
                </a:highlight>
                <a:latin typeface="Consolas" panose="020B0609020204030204" pitchFamily="49" charset="0"/>
              </a:rPr>
              <a:t>toutput</a:t>
            </a: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 = "Hello, world!"\n',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            b'\</a:t>
            </a:r>
            <a:r>
              <a:rPr lang="en-US" sz="1733" dirty="0" err="1">
                <a:highlight>
                  <a:srgbClr val="FF0000"/>
                </a:highlight>
                <a:latin typeface="Consolas" panose="020B0609020204030204" pitchFamily="49" charset="0"/>
              </a:rPr>
              <a:t>tprint</a:t>
            </a: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(output)\n'])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            finally: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        </a:t>
            </a:r>
            <a:r>
              <a:rPr lang="en-US" sz="1733" dirty="0" err="1">
                <a:highlight>
                  <a:srgbClr val="FF0000"/>
                </a:highlight>
                <a:latin typeface="Consolas" panose="020B0609020204030204" pitchFamily="49" charset="0"/>
              </a:rPr>
              <a:t>temp.close</a:t>
            </a:r>
            <a:r>
              <a:rPr lang="en-US" sz="1733" dirty="0">
                <a:highlight>
                  <a:srgbClr val="FF0000"/>
                </a:highlight>
                <a:latin typeface="Consolas" panose="020B0609020204030204" pitchFamily="49" charset="0"/>
              </a:rPr>
              <a:t>()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return path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7DE95-45F0-02AF-DBBF-8FD11593DF41}"/>
              </a:ext>
            </a:extLst>
          </p:cNvPr>
          <p:cNvSpPr txBox="1"/>
          <p:nvPr/>
        </p:nvSpPr>
        <p:spPr>
          <a:xfrm>
            <a:off x="6096000" y="1959493"/>
            <a:ext cx="6055664" cy="46258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defTabSz="609585">
              <a:defRPr/>
            </a:pPr>
            <a:br>
              <a:rPr lang="en-US" sz="1733" dirty="0">
                <a:latin typeface="Consolas" panose="020B0609020204030204" pitchFamily="49" charset="0"/>
              </a:rPr>
            </a:br>
            <a:r>
              <a:rPr lang="en-US" sz="1733" dirty="0">
                <a:latin typeface="Consolas" panose="020B0609020204030204" pitchFamily="49" charset="0"/>
              </a:rPr>
              <a:t>def </a:t>
            </a:r>
            <a:r>
              <a:rPr lang="en-US" sz="1733" dirty="0" err="1">
                <a:latin typeface="Consolas" panose="020B0609020204030204" pitchFamily="49" charset="0"/>
              </a:rPr>
              <a:t>build_python_file</a:t>
            </a:r>
            <a:r>
              <a:rPr lang="en-US" sz="1733" dirty="0">
                <a:latin typeface="Consolas" panose="020B0609020204030204" pitchFamily="49" charset="0"/>
              </a:rPr>
              <a:t>(self, </a:t>
            </a:r>
            <a:r>
              <a:rPr lang="en-US" sz="1733" dirty="0" err="1">
                <a:latin typeface="Consolas" panose="020B0609020204030204" pitchFamily="49" charset="0"/>
              </a:rPr>
              <a:t>pwd</a:t>
            </a:r>
            <a:r>
              <a:rPr lang="en-US" sz="1733" dirty="0">
                <a:latin typeface="Consolas" panose="020B0609020204030204" pitchFamily="49" charset="0"/>
              </a:rPr>
              <a:t> = None):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"""Build a simple Python "program" that </a:t>
            </a:r>
            <a:r>
              <a:rPr lang="en-US" sz="1733" dirty="0" err="1">
                <a:latin typeface="Consolas" panose="020B0609020204030204" pitchFamily="49" charset="0"/>
              </a:rPr>
              <a:t>ctags</a:t>
            </a:r>
            <a:r>
              <a:rPr lang="en-US" sz="1733" dirty="0">
                <a:latin typeface="Consolas" panose="020B0609020204030204" pitchFamily="49" charset="0"/>
              </a:rPr>
              <a:t> can use."""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path = ''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with </a:t>
            </a:r>
            <a:r>
              <a:rPr lang="en-US" sz="1733" dirty="0" err="1">
                <a:latin typeface="Consolas" panose="020B0609020204030204" pitchFamily="49" charset="0"/>
              </a:rPr>
              <a:t>tempfile.NamedTemporaryFile</a:t>
            </a:r>
            <a:r>
              <a:rPr lang="en-US" sz="1733" dirty="0">
                <a:latin typeface="Consolas" panose="020B0609020204030204" pitchFamily="49" charset="0"/>
              </a:rPr>
              <a:t>(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    delete = False, suffix = '.</a:t>
            </a:r>
            <a:r>
              <a:rPr lang="en-US" sz="1733" dirty="0" err="1">
                <a:latin typeface="Consolas" panose="020B0609020204030204" pitchFamily="49" charset="0"/>
              </a:rPr>
              <a:t>py</a:t>
            </a:r>
            <a:r>
              <a:rPr lang="en-US" sz="1733" dirty="0">
                <a:latin typeface="Consolas" panose="020B0609020204030204" pitchFamily="49" charset="0"/>
              </a:rPr>
              <a:t>’, </a:t>
            </a:r>
            <a:br>
              <a:rPr lang="en-US" sz="1733" dirty="0">
                <a:latin typeface="Consolas" panose="020B0609020204030204" pitchFamily="49" charset="0"/>
              </a:rPr>
            </a:br>
            <a:r>
              <a:rPr lang="en-US" sz="1733" dirty="0">
                <a:latin typeface="Consolas" panose="020B0609020204030204" pitchFamily="49" charset="0"/>
              </a:rPr>
              <a:t>        </a:t>
            </a:r>
            <a:r>
              <a:rPr lang="en-US" sz="1733" dirty="0" err="1">
                <a:latin typeface="Consolas" panose="020B0609020204030204" pitchFamily="49" charset="0"/>
              </a:rPr>
              <a:t>dir</a:t>
            </a:r>
            <a:r>
              <a:rPr lang="en-US" sz="1733" dirty="0">
                <a:latin typeface="Consolas" panose="020B0609020204030204" pitchFamily="49" charset="0"/>
              </a:rPr>
              <a:t> = </a:t>
            </a:r>
            <a:r>
              <a:rPr lang="en-US" sz="1733" dirty="0" err="1">
                <a:latin typeface="Consolas" panose="020B0609020204030204" pitchFamily="49" charset="0"/>
              </a:rPr>
              <a:t>pwd</a:t>
            </a:r>
            <a:r>
              <a:rPr lang="en-US" sz="1733" dirty="0">
                <a:latin typeface="Consolas" panose="020B0609020204030204" pitchFamily="49" charset="0"/>
              </a:rPr>
              <a:t>) as temp: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    try: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            path = temp.name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            </a:t>
            </a:r>
            <a:r>
              <a:rPr lang="en-US" sz="1733" dirty="0" err="1">
                <a:highlight>
                  <a:srgbClr val="00FF00"/>
                </a:highlight>
                <a:latin typeface="Consolas" panose="020B0609020204030204" pitchFamily="49" charset="0"/>
              </a:rPr>
              <a:t>temp.writelines</a:t>
            </a: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([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                </a:t>
            </a:r>
            <a:r>
              <a:rPr lang="en-US" sz="1733" dirty="0" err="1">
                <a:highlight>
                  <a:srgbClr val="00FF00"/>
                </a:highlight>
                <a:latin typeface="Consolas" panose="020B0609020204030204" pitchFamily="49" charset="0"/>
              </a:rPr>
              <a:t>b'def</a:t>
            </a: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 </a:t>
            </a:r>
            <a:r>
              <a:rPr lang="en-US" sz="1733" dirty="0" err="1">
                <a:highlight>
                  <a:srgbClr val="00FF00"/>
                </a:highlight>
                <a:latin typeface="Consolas" panose="020B0609020204030204" pitchFamily="49" charset="0"/>
              </a:rPr>
              <a:t>my_definition</a:t>
            </a: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():\n',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                b'\</a:t>
            </a:r>
            <a:r>
              <a:rPr lang="en-US" sz="1733" dirty="0" err="1">
                <a:highlight>
                  <a:srgbClr val="00FF00"/>
                </a:highlight>
                <a:latin typeface="Consolas" panose="020B0609020204030204" pitchFamily="49" charset="0"/>
              </a:rPr>
              <a:t>toutput</a:t>
            </a: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 = "Hello, world!"\n',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                b'\</a:t>
            </a:r>
            <a:r>
              <a:rPr lang="en-US" sz="1733" dirty="0" err="1">
                <a:highlight>
                  <a:srgbClr val="00FF00"/>
                </a:highlight>
                <a:latin typeface="Consolas" panose="020B0609020204030204" pitchFamily="49" charset="0"/>
              </a:rPr>
              <a:t>tprint</a:t>
            </a: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(output)\n'])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        finally:</a:t>
            </a:r>
          </a:p>
          <a:p>
            <a:pPr defTabSz="609585">
              <a:defRPr/>
            </a:pP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            </a:t>
            </a:r>
            <a:r>
              <a:rPr lang="en-US" sz="1733" dirty="0" err="1">
                <a:highlight>
                  <a:srgbClr val="00FF00"/>
                </a:highlight>
                <a:latin typeface="Consolas" panose="020B0609020204030204" pitchFamily="49" charset="0"/>
              </a:rPr>
              <a:t>temp.close</a:t>
            </a:r>
            <a:r>
              <a:rPr lang="en-US" sz="1733" dirty="0">
                <a:highlight>
                  <a:srgbClr val="00FF00"/>
                </a:highlight>
                <a:latin typeface="Consolas" panose="020B0609020204030204" pitchFamily="49" charset="0"/>
              </a:rPr>
              <a:t>()</a:t>
            </a:r>
          </a:p>
          <a:p>
            <a:pPr defTabSz="609585">
              <a:defRPr/>
            </a:pPr>
            <a:r>
              <a:rPr lang="en-US" sz="1733" dirty="0">
                <a:latin typeface="Consolas" panose="020B0609020204030204" pitchFamily="49" charset="0"/>
              </a:rPr>
              <a:t>    return path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E91ED73-A0D8-2ECF-EEF5-543202A0C596}"/>
              </a:ext>
            </a:extLst>
          </p:cNvPr>
          <p:cNvSpPr/>
          <p:nvPr/>
        </p:nvSpPr>
        <p:spPr>
          <a:xfrm>
            <a:off x="5046894" y="4728354"/>
            <a:ext cx="1458980" cy="4399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9848E2-8FCF-FD5E-1557-CCD5BD5E9BB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07784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Last-mile repair using LLMs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0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7ba5c36-b7cf-4793-bbc2-bd5b3a9f95ca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8668</TotalTime>
  <Words>3004</Words>
  <Application>Microsoft Office PowerPoint</Application>
  <PresentationFormat>Widescreen</PresentationFormat>
  <Paragraphs>531</Paragraphs>
  <Slides>47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Andale Mono</vt:lpstr>
      <vt:lpstr>Aptos</vt:lpstr>
      <vt:lpstr>Aptos Display</vt:lpstr>
      <vt:lpstr>Arial</vt:lpstr>
      <vt:lpstr>Calibri</vt:lpstr>
      <vt:lpstr>Cambria Math</vt:lpstr>
      <vt:lpstr>Consolas</vt:lpstr>
      <vt:lpstr>Courier New</vt:lpstr>
      <vt:lpstr>Open Sans</vt:lpstr>
      <vt:lpstr>Segoe UI</vt:lpstr>
      <vt:lpstr>Wingdings</vt:lpstr>
      <vt:lpstr>Office Theme</vt:lpstr>
      <vt:lpstr>PowerPoint Presentation</vt:lpstr>
      <vt:lpstr>AI-Assisted Programming</vt:lpstr>
      <vt:lpstr>Cryptic syntax</vt:lpstr>
      <vt:lpstr>(Incorrect) Assumption that prefix is correct!</vt:lpstr>
      <vt:lpstr>No attempt to fix</vt:lpstr>
      <vt:lpstr>PowerPoint Presentation</vt:lpstr>
      <vt:lpstr>PowerPoint Presentation</vt:lpstr>
      <vt:lpstr>Can handle semantic errors (Javascript)</vt:lpstr>
      <vt:lpstr>Can handle large-span errors (Python)</vt:lpstr>
      <vt:lpstr>Can infer new constants (Excel)</vt:lpstr>
      <vt:lpstr>Program Repair</vt:lpstr>
      <vt:lpstr> Challenges in Programming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Sorting Strategy</vt:lpstr>
      <vt:lpstr>Counting Strategy</vt:lpstr>
      <vt:lpstr>Synthesizing strategy-level feedback</vt:lpstr>
      <vt:lpstr> Challenges in Programming Education</vt:lpstr>
      <vt:lpstr>PowerPoint Presentation</vt:lpstr>
      <vt:lpstr>Generative AI for Programming Education: Benchmarking ChatGPT, GPT-4, Human Tutors</vt:lpstr>
      <vt:lpstr>Fixing large errors in a student’s programming assignment.</vt:lpstr>
      <vt:lpstr>Multi-turn workflow: step-by-step problem solving    Fix syntax errors one-by-one</vt:lpstr>
      <vt:lpstr>GPT4 Basic-Prompt for Hint Generation</vt:lpstr>
      <vt:lpstr>Generating Hint for Functional Errors</vt:lpstr>
      <vt:lpstr>GPT4 Augmented-Prompt for Hint Generation</vt:lpstr>
      <vt:lpstr>Generating Hint for Functional Errors</vt:lpstr>
      <vt:lpstr>Effectiveness</vt:lpstr>
      <vt:lpstr>GPT 3.5 Prompt for Simulating Student with Explanation</vt:lpstr>
      <vt:lpstr>GPT 3.5 Prompt for Simulating Student without Explanation</vt:lpstr>
      <vt:lpstr>Effectiveness</vt:lpstr>
      <vt:lpstr>Student Perspectives on Hints</vt:lpstr>
      <vt:lpstr>PowerPoint Presentation</vt:lpstr>
      <vt:lpstr>PowerPoint Presentation</vt:lpstr>
      <vt:lpstr>Datasets in Program Repair in Education and Low-code Platforms</vt:lpstr>
      <vt:lpstr>Program Repair</vt:lpstr>
      <vt:lpstr>Debugging exceptions With GitHub Copilot Chat</vt:lpstr>
      <vt:lpstr>Initial solution:  prompt engineering</vt:lpstr>
      <vt:lpstr>Developers did not engage with Copilot !</vt:lpstr>
      <vt:lpstr>Copilot failed to follow the right debugging process and fails to effectively communicate with the developer,  being eager to close the conversation.  </vt:lpstr>
      <vt:lpstr>Investigate-and-Respond Agentic Pattern</vt:lpstr>
      <vt:lpstr>88% debugging tasks completed (vs. 25%)</vt:lpstr>
      <vt:lpstr>Participants used more debugging tools and followed a better debugging process 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Sumit Gulwani</dc:creator>
  <cp:lastModifiedBy>Sumit Gulwani</cp:lastModifiedBy>
  <cp:revision>120</cp:revision>
  <cp:lastPrinted>2024-08-09T04:01:30Z</cp:lastPrinted>
  <dcterms:created xsi:type="dcterms:W3CDTF">2024-07-28T01:10:01Z</dcterms:created>
  <dcterms:modified xsi:type="dcterms:W3CDTF">2024-08-16T15:30:29Z</dcterms:modified>
</cp:coreProperties>
</file>