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147483515" r:id="rId2"/>
    <p:sldId id="2147483452" r:id="rId3"/>
    <p:sldId id="281" r:id="rId4"/>
    <p:sldId id="2147483506" r:id="rId5"/>
    <p:sldId id="2147483534" r:id="rId6"/>
    <p:sldId id="285" r:id="rId7"/>
    <p:sldId id="2147483502" r:id="rId8"/>
    <p:sldId id="2147483504" r:id="rId9"/>
    <p:sldId id="2147483436" r:id="rId10"/>
    <p:sldId id="2147483527" r:id="rId11"/>
    <p:sldId id="2147483512" r:id="rId12"/>
    <p:sldId id="2147483513" r:id="rId13"/>
    <p:sldId id="2147483492" r:id="rId14"/>
    <p:sldId id="505" r:id="rId15"/>
    <p:sldId id="2147483529" r:id="rId16"/>
    <p:sldId id="2147483510" r:id="rId17"/>
    <p:sldId id="2076136763" r:id="rId18"/>
    <p:sldId id="2147483509" r:id="rId19"/>
    <p:sldId id="2147483532" r:id="rId20"/>
    <p:sldId id="2147471379" r:id="rId21"/>
    <p:sldId id="2147470968" r:id="rId22"/>
    <p:sldId id="2076137737" r:id="rId23"/>
    <p:sldId id="2147483533" r:id="rId24"/>
    <p:sldId id="2147483500" r:id="rId25"/>
    <p:sldId id="2147483507" r:id="rId26"/>
    <p:sldId id="2147483516" r:id="rId27"/>
    <p:sldId id="2147471299" r:id="rId28"/>
    <p:sldId id="2147483520" r:id="rId29"/>
    <p:sldId id="2147483535" r:id="rId30"/>
    <p:sldId id="2147483518" r:id="rId31"/>
    <p:sldId id="2147483536" r:id="rId32"/>
    <p:sldId id="2147483505" r:id="rId33"/>
    <p:sldId id="2147483517" r:id="rId34"/>
    <p:sldId id="2147483519" r:id="rId35"/>
    <p:sldId id="2147483521" r:id="rId36"/>
    <p:sldId id="2147483522" r:id="rId37"/>
    <p:sldId id="693" r:id="rId38"/>
    <p:sldId id="2147483523" r:id="rId39"/>
    <p:sldId id="2147483524" r:id="rId40"/>
    <p:sldId id="2147483525" r:id="rId41"/>
    <p:sldId id="2147471546" r:id="rId42"/>
    <p:sldId id="2147470959" r:id="rId43"/>
  </p:sldIdLst>
  <p:sldSz cx="12192000" cy="6858000"/>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F302C-CD23-2F75-9778-831C5B19ABE2}" name="Gust Verbruggen" initials="" userId="S::gverbruggen@microsoft.com::dfd3314b-4ac4-4172-a829-9f02af38429d" providerId="AD"/>
  <p188:author id="{A8567330-8349-DC5F-99FF-2F51AEF44CEC}" name="Sumit Gulwani" initials="SG" userId="S::sumitg@microsoft.com::a28bc288-8a42-438f-8d77-04286a25fba7" providerId="AD"/>
  <p188:author id="{8403C5A4-4174-E77B-7095-F62AB7ADDBF8}" name="Priyanshu Gupta" initials="PG" userId="S::priyansgupta@microsoft.com::abf5d2c1-2938-49b0-a49d-0bfefc7049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14" autoAdjust="0"/>
  </p:normalViewPr>
  <p:slideViewPr>
    <p:cSldViewPr snapToGrid="0">
      <p:cViewPr varScale="1">
        <p:scale>
          <a:sx n="92" d="100"/>
          <a:sy n="92" d="100"/>
        </p:scale>
        <p:origin x="3312" y="341"/>
      </p:cViewPr>
      <p:guideLst/>
    </p:cSldViewPr>
  </p:slideViewPr>
  <p:notesTextViewPr>
    <p:cViewPr>
      <p:scale>
        <a:sx n="1" d="1"/>
        <a:sy n="1" d="1"/>
      </p:scale>
      <p:origin x="0" y="0"/>
    </p:cViewPr>
  </p:notesTextViewPr>
  <p:sorterViewPr>
    <p:cViewPr varScale="1">
      <p:scale>
        <a:sx n="100" d="100"/>
        <a:sy n="100" d="100"/>
      </p:scale>
      <p:origin x="0" y="-31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4081"/>
          </a:xfrm>
          <a:prstGeom prst="rect">
            <a:avLst/>
          </a:prstGeom>
        </p:spPr>
        <p:txBody>
          <a:bodyPr vert="horz" lIns="94915" tIns="47457" rIns="94915" bIns="47457" rtlCol="0"/>
          <a:lstStyle>
            <a:lvl1pPr algn="l">
              <a:defRPr sz="1200"/>
            </a:lvl1pPr>
          </a:lstStyle>
          <a:p>
            <a:endParaRPr lang="en-US"/>
          </a:p>
        </p:txBody>
      </p:sp>
      <p:sp>
        <p:nvSpPr>
          <p:cNvPr id="3" name="Date Placeholder 2"/>
          <p:cNvSpPr>
            <a:spLocks noGrp="1"/>
          </p:cNvSpPr>
          <p:nvPr>
            <p:ph type="dt" idx="1"/>
          </p:nvPr>
        </p:nvSpPr>
        <p:spPr>
          <a:xfrm>
            <a:off x="4057262" y="0"/>
            <a:ext cx="3103880" cy="474081"/>
          </a:xfrm>
          <a:prstGeom prst="rect">
            <a:avLst/>
          </a:prstGeom>
        </p:spPr>
        <p:txBody>
          <a:bodyPr vert="horz" lIns="94915" tIns="47457" rIns="94915" bIns="47457" rtlCol="0"/>
          <a:lstStyle>
            <a:lvl1pPr algn="r">
              <a:defRPr sz="1200"/>
            </a:lvl1pPr>
          </a:lstStyle>
          <a:p>
            <a:fld id="{7EC89B2F-608F-4196-A117-552F50EB79AE}" type="datetimeFigureOut">
              <a:rPr lang="en-US" smtClean="0"/>
              <a:t>8/16/2024</a:t>
            </a:fld>
            <a:endParaRPr lang="en-US"/>
          </a:p>
        </p:txBody>
      </p:sp>
      <p:sp>
        <p:nvSpPr>
          <p:cNvPr id="4" name="Slide Image Placeholder 3"/>
          <p:cNvSpPr>
            <a:spLocks noGrp="1" noRot="1" noChangeAspect="1"/>
          </p:cNvSpPr>
          <p:nvPr>
            <p:ph type="sldImg" idx="2"/>
          </p:nvPr>
        </p:nvSpPr>
        <p:spPr>
          <a:xfrm>
            <a:off x="746125" y="1181100"/>
            <a:ext cx="5670550" cy="3189288"/>
          </a:xfrm>
          <a:prstGeom prst="rect">
            <a:avLst/>
          </a:prstGeom>
          <a:noFill/>
          <a:ln w="12700">
            <a:solidFill>
              <a:prstClr val="black"/>
            </a:solidFill>
          </a:ln>
        </p:spPr>
        <p:txBody>
          <a:bodyPr vert="horz" lIns="94915" tIns="47457" rIns="94915" bIns="47457" rtlCol="0" anchor="ctr"/>
          <a:lstStyle/>
          <a:p>
            <a:endParaRPr lang="en-US"/>
          </a:p>
        </p:txBody>
      </p:sp>
      <p:sp>
        <p:nvSpPr>
          <p:cNvPr id="5" name="Notes Placeholder 4"/>
          <p:cNvSpPr>
            <a:spLocks noGrp="1"/>
          </p:cNvSpPr>
          <p:nvPr>
            <p:ph type="body" sz="quarter" idx="3"/>
          </p:nvPr>
        </p:nvSpPr>
        <p:spPr>
          <a:xfrm>
            <a:off x="716280" y="4547235"/>
            <a:ext cx="5730240" cy="3720465"/>
          </a:xfrm>
          <a:prstGeom prst="rect">
            <a:avLst/>
          </a:prstGeom>
        </p:spPr>
        <p:txBody>
          <a:bodyPr vert="horz" lIns="94915" tIns="47457" rIns="94915" bIns="474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4721"/>
            <a:ext cx="3103880" cy="474080"/>
          </a:xfrm>
          <a:prstGeom prst="rect">
            <a:avLst/>
          </a:prstGeom>
        </p:spPr>
        <p:txBody>
          <a:bodyPr vert="horz" lIns="94915" tIns="47457" rIns="94915" bIns="47457" rtlCol="0" anchor="b"/>
          <a:lstStyle>
            <a:lvl1pPr algn="l">
              <a:defRPr sz="1200"/>
            </a:lvl1pPr>
          </a:lstStyle>
          <a:p>
            <a:endParaRPr lang="en-US"/>
          </a:p>
        </p:txBody>
      </p:sp>
      <p:sp>
        <p:nvSpPr>
          <p:cNvPr id="7" name="Slide Number Placeholder 6"/>
          <p:cNvSpPr>
            <a:spLocks noGrp="1"/>
          </p:cNvSpPr>
          <p:nvPr>
            <p:ph type="sldNum" sz="quarter" idx="5"/>
          </p:nvPr>
        </p:nvSpPr>
        <p:spPr>
          <a:xfrm>
            <a:off x="4057262" y="8974721"/>
            <a:ext cx="3103880" cy="474080"/>
          </a:xfrm>
          <a:prstGeom prst="rect">
            <a:avLst/>
          </a:prstGeom>
        </p:spPr>
        <p:txBody>
          <a:bodyPr vert="horz" lIns="94915" tIns="47457" rIns="94915" bIns="47457" rtlCol="0" anchor="b"/>
          <a:lstStyle>
            <a:lvl1pPr algn="r">
              <a:defRPr sz="1200"/>
            </a:lvl1pPr>
          </a:lstStyle>
          <a:p>
            <a:fld id="{F5739499-818A-47F8-919C-1E0390BE9330}" type="slidenum">
              <a:rPr lang="en-US" smtClean="0"/>
              <a:t>‹#›</a:t>
            </a:fld>
            <a:endParaRPr lang="en-US"/>
          </a:p>
        </p:txBody>
      </p:sp>
    </p:spTree>
    <p:extLst>
      <p:ext uri="{BB962C8B-B14F-4D97-AF65-F5344CB8AC3E}">
        <p14:creationId xmlns:p14="http://schemas.microsoft.com/office/powerpoint/2010/main" val="8901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1</a:t>
            </a:fld>
            <a:endParaRPr lang="en-US"/>
          </a:p>
        </p:txBody>
      </p:sp>
    </p:spTree>
    <p:extLst>
      <p:ext uri="{BB962C8B-B14F-4D97-AF65-F5344CB8AC3E}">
        <p14:creationId xmlns:p14="http://schemas.microsoft.com/office/powerpoint/2010/main" val="180735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855C6-FDCD-4E86-8DF7-F3D811123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E54D2-ED18-5D32-2F1C-D83D25634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D6CA0-B5A4-95AF-CAC8-705603A3B9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36ED7-2C1F-8CC1-1E3F-E25E1CE5151F}"/>
              </a:ext>
            </a:extLst>
          </p:cNvPr>
          <p:cNvSpPr>
            <a:spLocks noGrp="1"/>
          </p:cNvSpPr>
          <p:nvPr>
            <p:ph type="sldNum" sz="quarter" idx="5"/>
          </p:nvPr>
        </p:nvSpPr>
        <p:spPr/>
        <p:txBody>
          <a:bodyPr/>
          <a:lstStyle/>
          <a:p>
            <a:fld id="{F5739499-818A-47F8-919C-1E0390BE9330}" type="slidenum">
              <a:rPr lang="en-US" smtClean="0"/>
              <a:t>12</a:t>
            </a:fld>
            <a:endParaRPr lang="en-US"/>
          </a:p>
        </p:txBody>
      </p:sp>
    </p:spTree>
    <p:extLst>
      <p:ext uri="{BB962C8B-B14F-4D97-AF65-F5344CB8AC3E}">
        <p14:creationId xmlns:p14="http://schemas.microsoft.com/office/powerpoint/2010/main" val="2214015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13</a:t>
            </a:fld>
            <a:endParaRPr lang="en-US"/>
          </a:p>
        </p:txBody>
      </p:sp>
    </p:spTree>
    <p:extLst>
      <p:ext uri="{BB962C8B-B14F-4D97-AF65-F5344CB8AC3E}">
        <p14:creationId xmlns:p14="http://schemas.microsoft.com/office/powerpoint/2010/main" val="373520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426ADCB8-AEE6-4969-A625-37514388122A}" type="slidenum">
              <a:rPr lang="pt-BR" smtClean="0"/>
              <a:t>14</a:t>
            </a:fld>
            <a:endParaRPr lang="pt-BR"/>
          </a:p>
        </p:txBody>
      </p:sp>
    </p:spTree>
    <p:extLst>
      <p:ext uri="{BB962C8B-B14F-4D97-AF65-F5344CB8AC3E}">
        <p14:creationId xmlns:p14="http://schemas.microsoft.com/office/powerpoint/2010/main" val="33351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17</a:t>
            </a:fld>
            <a:endParaRPr lang="en-US"/>
          </a:p>
        </p:txBody>
      </p:sp>
    </p:spTree>
    <p:extLst>
      <p:ext uri="{BB962C8B-B14F-4D97-AF65-F5344CB8AC3E}">
        <p14:creationId xmlns:p14="http://schemas.microsoft.com/office/powerpoint/2010/main" val="4243354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8560">
              <a:defRPr/>
            </a:pPr>
            <a:fld id="{05358ABC-187D-0948-AEF1-D848289E5DD9}" type="slidenum">
              <a:rPr lang="en-US">
                <a:solidFill>
                  <a:prstClr val="black"/>
                </a:solidFill>
                <a:latin typeface="Calibri" panose="020F0502020204030204"/>
              </a:rPr>
              <a:pPr defTabSz="478560">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995066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21</a:t>
            </a:fld>
            <a:endParaRPr lang="en-US"/>
          </a:p>
        </p:txBody>
      </p:sp>
    </p:spTree>
    <p:extLst>
      <p:ext uri="{BB962C8B-B14F-4D97-AF65-F5344CB8AC3E}">
        <p14:creationId xmlns:p14="http://schemas.microsoft.com/office/powerpoint/2010/main" val="100091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22</a:t>
            </a:fld>
            <a:endParaRPr lang="en-US"/>
          </a:p>
        </p:txBody>
      </p:sp>
    </p:spTree>
    <p:extLst>
      <p:ext uri="{BB962C8B-B14F-4D97-AF65-F5344CB8AC3E}">
        <p14:creationId xmlns:p14="http://schemas.microsoft.com/office/powerpoint/2010/main" val="155898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24</a:t>
            </a:fld>
            <a:endParaRPr lang="en-US"/>
          </a:p>
        </p:txBody>
      </p:sp>
    </p:spTree>
    <p:extLst>
      <p:ext uri="{BB962C8B-B14F-4D97-AF65-F5344CB8AC3E}">
        <p14:creationId xmlns:p14="http://schemas.microsoft.com/office/powerpoint/2010/main" val="267722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25</a:t>
            </a:fld>
            <a:endParaRPr lang="en-US"/>
          </a:p>
        </p:txBody>
      </p:sp>
    </p:spTree>
    <p:extLst>
      <p:ext uri="{BB962C8B-B14F-4D97-AF65-F5344CB8AC3E}">
        <p14:creationId xmlns:p14="http://schemas.microsoft.com/office/powerpoint/2010/main" val="2378918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426ADCB8-AEE6-4969-A625-37514388122A}" type="slidenum">
              <a:rPr lang="pt-BR" smtClean="0"/>
              <a:t>27</a:t>
            </a:fld>
            <a:endParaRPr lang="pt-BR"/>
          </a:p>
        </p:txBody>
      </p:sp>
    </p:spTree>
    <p:extLst>
      <p:ext uri="{BB962C8B-B14F-4D97-AF65-F5344CB8AC3E}">
        <p14:creationId xmlns:p14="http://schemas.microsoft.com/office/powerpoint/2010/main" val="346638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238859-F009-4FB5-911E-0DEE906BA83B}" type="slidenum">
              <a:rPr lang="en-US" smtClean="0"/>
              <a:t>2</a:t>
            </a:fld>
            <a:endParaRPr lang="en-US"/>
          </a:p>
        </p:txBody>
      </p:sp>
    </p:spTree>
    <p:extLst>
      <p:ext uri="{BB962C8B-B14F-4D97-AF65-F5344CB8AC3E}">
        <p14:creationId xmlns:p14="http://schemas.microsoft.com/office/powerpoint/2010/main" val="4172643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F7532-325B-ACD1-DBAA-B51915B48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1D8EE-8ADA-EC05-D6EE-548E7C1D0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D7A36-FBC1-DBDB-F2BC-1B1E24DCEFC5}"/>
              </a:ext>
            </a:extLst>
          </p:cNvPr>
          <p:cNvSpPr>
            <a:spLocks noGrp="1"/>
          </p:cNvSpPr>
          <p:nvPr>
            <p:ph type="body" idx="1"/>
          </p:nvPr>
        </p:nvSpPr>
        <p:spPr/>
        <p:txBody>
          <a:bodyPr/>
          <a:lstStyle/>
          <a:p>
            <a:endParaRPr lang="pt-BR" dirty="0"/>
          </a:p>
        </p:txBody>
      </p:sp>
      <p:sp>
        <p:nvSpPr>
          <p:cNvPr id="4" name="Slide Number Placeholder 3">
            <a:extLst>
              <a:ext uri="{FF2B5EF4-FFF2-40B4-BE49-F238E27FC236}">
                <a16:creationId xmlns:a16="http://schemas.microsoft.com/office/drawing/2014/main" id="{C0E2C534-DA71-2386-F6D8-D5B9D5983909}"/>
              </a:ext>
            </a:extLst>
          </p:cNvPr>
          <p:cNvSpPr>
            <a:spLocks noGrp="1"/>
          </p:cNvSpPr>
          <p:nvPr>
            <p:ph type="sldNum" sz="quarter" idx="5"/>
          </p:nvPr>
        </p:nvSpPr>
        <p:spPr/>
        <p:txBody>
          <a:bodyPr/>
          <a:lstStyle/>
          <a:p>
            <a:fld id="{426ADCB8-AEE6-4969-A625-37514388122A}" type="slidenum">
              <a:rPr lang="pt-BR" smtClean="0"/>
              <a:t>28</a:t>
            </a:fld>
            <a:endParaRPr lang="pt-BR"/>
          </a:p>
        </p:txBody>
      </p:sp>
    </p:spTree>
    <p:extLst>
      <p:ext uri="{BB962C8B-B14F-4D97-AF65-F5344CB8AC3E}">
        <p14:creationId xmlns:p14="http://schemas.microsoft.com/office/powerpoint/2010/main" val="236026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33</a:t>
            </a:fld>
            <a:endParaRPr lang="en-US"/>
          </a:p>
        </p:txBody>
      </p:sp>
    </p:spTree>
    <p:extLst>
      <p:ext uri="{BB962C8B-B14F-4D97-AF65-F5344CB8AC3E}">
        <p14:creationId xmlns:p14="http://schemas.microsoft.com/office/powerpoint/2010/main" val="205422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CE6F-B567-CFC2-294B-F75861AB5A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077EE-70AD-97F2-2A56-0427F84CA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3537A-4084-727B-B9D9-CA4CE89660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1BF03D-CB5E-9632-BB36-78F23751950A}"/>
              </a:ext>
            </a:extLst>
          </p:cNvPr>
          <p:cNvSpPr>
            <a:spLocks noGrp="1"/>
          </p:cNvSpPr>
          <p:nvPr>
            <p:ph type="sldNum" sz="quarter" idx="5"/>
          </p:nvPr>
        </p:nvSpPr>
        <p:spPr/>
        <p:txBody>
          <a:bodyPr/>
          <a:lstStyle/>
          <a:p>
            <a:fld id="{F5739499-818A-47F8-919C-1E0390BE9330}" type="slidenum">
              <a:rPr lang="en-US" smtClean="0"/>
              <a:t>36</a:t>
            </a:fld>
            <a:endParaRPr lang="en-US"/>
          </a:p>
        </p:txBody>
      </p:sp>
    </p:spTree>
    <p:extLst>
      <p:ext uri="{BB962C8B-B14F-4D97-AF65-F5344CB8AC3E}">
        <p14:creationId xmlns:p14="http://schemas.microsoft.com/office/powerpoint/2010/main" val="593027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9147">
              <a:defRPr/>
            </a:pPr>
            <a:fld id="{C8CAC7B3-AC5D-40A3-8188-0CDA8DFC28AB}" type="slidenum">
              <a:rPr lang="en-US">
                <a:solidFill>
                  <a:prstClr val="black"/>
                </a:solidFill>
                <a:latin typeface="Calibri" panose="020F0502020204030204"/>
              </a:rPr>
              <a:pPr defTabSz="94914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955308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8B0B2-DF3C-6977-1049-EA5865D3D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2245A-7A9D-004F-C2C9-18D49CED6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6C28D3-5A8C-A7F9-4D78-D91A7512FB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6A6B97-ABA0-3CBD-0AA1-4EAFC3779F3B}"/>
              </a:ext>
            </a:extLst>
          </p:cNvPr>
          <p:cNvSpPr>
            <a:spLocks noGrp="1"/>
          </p:cNvSpPr>
          <p:nvPr>
            <p:ph type="sldNum" sz="quarter" idx="5"/>
          </p:nvPr>
        </p:nvSpPr>
        <p:spPr/>
        <p:txBody>
          <a:bodyPr/>
          <a:lstStyle/>
          <a:p>
            <a:pPr defTabSz="949147">
              <a:defRPr/>
            </a:pPr>
            <a:fld id="{C8CAC7B3-AC5D-40A3-8188-0CDA8DFC28AB}" type="slidenum">
              <a:rPr lang="en-US">
                <a:solidFill>
                  <a:prstClr val="black"/>
                </a:solidFill>
                <a:latin typeface="Calibri" panose="020F0502020204030204"/>
              </a:rPr>
              <a:pPr defTabSz="949147">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712049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138D9-422C-86A5-A668-1608F698A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8F796-260C-0475-B683-50AE44F28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6958EC-399B-0276-94A5-6DE98D5358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92197-0EF9-BF42-535D-178823618F1E}"/>
              </a:ext>
            </a:extLst>
          </p:cNvPr>
          <p:cNvSpPr>
            <a:spLocks noGrp="1"/>
          </p:cNvSpPr>
          <p:nvPr>
            <p:ph type="sldNum" sz="quarter" idx="5"/>
          </p:nvPr>
        </p:nvSpPr>
        <p:spPr/>
        <p:txBody>
          <a:bodyPr/>
          <a:lstStyle/>
          <a:p>
            <a:pPr defTabSz="949147">
              <a:defRPr/>
            </a:pPr>
            <a:fld id="{C8CAC7B3-AC5D-40A3-8188-0CDA8DFC28AB}" type="slidenum">
              <a:rPr lang="en-US">
                <a:solidFill>
                  <a:prstClr val="black"/>
                </a:solidFill>
                <a:latin typeface="Calibri" panose="020F0502020204030204"/>
              </a:rPr>
              <a:pPr defTabSz="949147">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140851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74B2-6A8A-0925-23DE-53AFA8EDA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92CB5-E2DC-1566-E59C-5DD88BE80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414024-117E-94A7-E866-A11DBADFA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D0F9D4-3E57-5FD0-9C28-339B8AA2A895}"/>
              </a:ext>
            </a:extLst>
          </p:cNvPr>
          <p:cNvSpPr>
            <a:spLocks noGrp="1"/>
          </p:cNvSpPr>
          <p:nvPr>
            <p:ph type="sldNum" sz="quarter" idx="5"/>
          </p:nvPr>
        </p:nvSpPr>
        <p:spPr/>
        <p:txBody>
          <a:bodyPr/>
          <a:lstStyle/>
          <a:p>
            <a:pPr defTabSz="949147">
              <a:defRPr/>
            </a:pPr>
            <a:fld id="{C8CAC7B3-AC5D-40A3-8188-0CDA8DFC28AB}" type="slidenum">
              <a:rPr lang="en-US">
                <a:solidFill>
                  <a:prstClr val="black"/>
                </a:solidFill>
                <a:latin typeface="Calibri" panose="020F0502020204030204"/>
              </a:rPr>
              <a:pPr defTabSz="94914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807644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41</a:t>
            </a:fld>
            <a:endParaRPr lang="en-US"/>
          </a:p>
        </p:txBody>
      </p:sp>
    </p:spTree>
    <p:extLst>
      <p:ext uri="{BB962C8B-B14F-4D97-AF65-F5344CB8AC3E}">
        <p14:creationId xmlns:p14="http://schemas.microsoft.com/office/powerpoint/2010/main" val="3786082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42</a:t>
            </a:fld>
            <a:endParaRPr lang="en-US"/>
          </a:p>
        </p:txBody>
      </p:sp>
    </p:spTree>
    <p:extLst>
      <p:ext uri="{BB962C8B-B14F-4D97-AF65-F5344CB8AC3E}">
        <p14:creationId xmlns:p14="http://schemas.microsoft.com/office/powerpoint/2010/main" val="117930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58ABC-187D-0948-AEF1-D848289E5DD9}" type="slidenum">
              <a:rPr lang="en-US" smtClean="0"/>
              <a:t>3</a:t>
            </a:fld>
            <a:endParaRPr lang="en-US"/>
          </a:p>
        </p:txBody>
      </p:sp>
    </p:spTree>
    <p:extLst>
      <p:ext uri="{BB962C8B-B14F-4D97-AF65-F5344CB8AC3E}">
        <p14:creationId xmlns:p14="http://schemas.microsoft.com/office/powerpoint/2010/main" val="58833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4</a:t>
            </a:fld>
            <a:endParaRPr lang="en-US"/>
          </a:p>
        </p:txBody>
      </p:sp>
    </p:spTree>
    <p:extLst>
      <p:ext uri="{BB962C8B-B14F-4D97-AF65-F5344CB8AC3E}">
        <p14:creationId xmlns:p14="http://schemas.microsoft.com/office/powerpoint/2010/main" val="401540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5</a:t>
            </a:fld>
            <a:endParaRPr lang="en-US"/>
          </a:p>
        </p:txBody>
      </p:sp>
    </p:spTree>
    <p:extLst>
      <p:ext uri="{BB962C8B-B14F-4D97-AF65-F5344CB8AC3E}">
        <p14:creationId xmlns:p14="http://schemas.microsoft.com/office/powerpoint/2010/main" val="115938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7</a:t>
            </a:fld>
            <a:endParaRPr lang="en-US"/>
          </a:p>
        </p:txBody>
      </p:sp>
    </p:spTree>
    <p:extLst>
      <p:ext uri="{BB962C8B-B14F-4D97-AF65-F5344CB8AC3E}">
        <p14:creationId xmlns:p14="http://schemas.microsoft.com/office/powerpoint/2010/main" val="199599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8</a:t>
            </a:fld>
            <a:endParaRPr lang="en-US"/>
          </a:p>
        </p:txBody>
      </p:sp>
    </p:spTree>
    <p:extLst>
      <p:ext uri="{BB962C8B-B14F-4D97-AF65-F5344CB8AC3E}">
        <p14:creationId xmlns:p14="http://schemas.microsoft.com/office/powerpoint/2010/main" val="556198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5739499-818A-47F8-919C-1E0390BE9330}" type="slidenum">
              <a:rPr lang="en-US" smtClean="0"/>
              <a:t>9</a:t>
            </a:fld>
            <a:endParaRPr lang="en-US"/>
          </a:p>
        </p:txBody>
      </p:sp>
    </p:spTree>
    <p:extLst>
      <p:ext uri="{BB962C8B-B14F-4D97-AF65-F5344CB8AC3E}">
        <p14:creationId xmlns:p14="http://schemas.microsoft.com/office/powerpoint/2010/main" val="349725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2641F-C3E2-77B8-AEFC-FA831E2A3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45E41-3992-82C0-319D-262F1B734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15C0F-7394-F432-6E7C-5CF07B9B52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CAFF51-A7FF-036D-E586-181CA06A7633}"/>
              </a:ext>
            </a:extLst>
          </p:cNvPr>
          <p:cNvSpPr>
            <a:spLocks noGrp="1"/>
          </p:cNvSpPr>
          <p:nvPr>
            <p:ph type="sldNum" sz="quarter" idx="5"/>
          </p:nvPr>
        </p:nvSpPr>
        <p:spPr/>
        <p:txBody>
          <a:bodyPr/>
          <a:lstStyle/>
          <a:p>
            <a:fld id="{F5739499-818A-47F8-919C-1E0390BE9330}" type="slidenum">
              <a:rPr lang="en-US" smtClean="0"/>
              <a:t>11</a:t>
            </a:fld>
            <a:endParaRPr lang="en-US"/>
          </a:p>
        </p:txBody>
      </p:sp>
    </p:spTree>
    <p:extLst>
      <p:ext uri="{BB962C8B-B14F-4D97-AF65-F5344CB8AC3E}">
        <p14:creationId xmlns:p14="http://schemas.microsoft.com/office/powerpoint/2010/main" val="99368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08D3-92CB-A0E0-E69E-8BF3D7CE11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8F221C-2BC4-39FE-BB8E-B6B9BEC8F6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61022-7051-E194-3386-B4D2A69FA46B}"/>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05EC6811-05A9-F888-1585-475CAF93E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9A4A22-E47F-B035-58F5-F11BBA78FFC8}"/>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309257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C11E-B7E5-3B00-BAAE-3421C7BF2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29F0B-0347-AA8B-0C3B-6B1374B8C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C3435-47FD-70B9-6D64-4314B0DC8A98}"/>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508D6A80-F4FB-AAD8-C268-5340AB3A38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4E78C-D3FB-B88E-3629-F0B60E3EF056}"/>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313074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D5E8E-0CF1-7AF6-55CD-1CF2C0F46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2045AA-F4A6-9B69-A20F-675E45AEA7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EDB79-AB30-6C73-C7BF-2AA550C31AAA}"/>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7871ADF0-8F93-CF4E-2DB7-9AEE27DB8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4AEDB-05A7-481D-E767-6FF80020D91B}"/>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4048266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5F27-4C1E-4E4E-C77A-4B4D18597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2F1F1-D546-A481-52C7-2010B38AC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A65D2-01B2-9886-6C19-45AA1A53D593}"/>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7057DA73-1FAF-43C7-8C75-E5DB1F72B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11431-FA1E-94F9-A983-2B0044EFF48B}"/>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34892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40922-E674-3537-2284-200485423C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E98DC-7534-FED3-8549-0B4A4D4D0B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44123-D891-2E14-24B5-471BB091AB99}"/>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4DEC797C-AD69-BBFF-67AF-9CCC0F509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AD638-F26E-FBA0-A58F-A8718B2F55F3}"/>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97845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03B53-1DB3-1CD2-59F0-E942F7E401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922741-3F53-F8CF-7BC5-6D1112979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E18AE2-F6A3-A5AF-DAE5-410C8F865D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4CC125-FF27-66B9-12B5-3EB1FF2DB375}"/>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6" name="Footer Placeholder 5">
            <a:extLst>
              <a:ext uri="{FF2B5EF4-FFF2-40B4-BE49-F238E27FC236}">
                <a16:creationId xmlns:a16="http://schemas.microsoft.com/office/drawing/2014/main" id="{21960295-EA51-5412-25B5-88E5C4391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FB585-6132-B692-EF73-9F0E45B2402F}"/>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191150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96E2-49ED-9EA8-3AA7-A5314E146A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442EBF-E195-220D-C2A1-C08E63337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22BC1A-51C9-F4F4-14FC-112CA5993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FCE4B-C11E-2BCB-8F3A-6FABDB9E9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A5AEEC-135E-8CC4-FEBC-FC23614ABF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A4D305-E89A-6EB8-2F37-69B6C95EBD9A}"/>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8" name="Footer Placeholder 7">
            <a:extLst>
              <a:ext uri="{FF2B5EF4-FFF2-40B4-BE49-F238E27FC236}">
                <a16:creationId xmlns:a16="http://schemas.microsoft.com/office/drawing/2014/main" id="{F1F95297-5048-F042-AE53-2C2F7F3239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DBB0BA-CE37-D45A-9A2C-F1E2202B32D8}"/>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180360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7356-0FC7-8849-F8C6-455F6621D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CD174-56F2-CBE7-2062-8D74CA7411AF}"/>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4" name="Footer Placeholder 3">
            <a:extLst>
              <a:ext uri="{FF2B5EF4-FFF2-40B4-BE49-F238E27FC236}">
                <a16:creationId xmlns:a16="http://schemas.microsoft.com/office/drawing/2014/main" id="{34DC8496-94D4-A11E-B50D-A9B316A70D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45E774-311D-F30E-CDAF-049C2CC162B8}"/>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62518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55CE92-90F4-F718-BDCF-4E4912C1838C}"/>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3" name="Footer Placeholder 2">
            <a:extLst>
              <a:ext uri="{FF2B5EF4-FFF2-40B4-BE49-F238E27FC236}">
                <a16:creationId xmlns:a16="http://schemas.microsoft.com/office/drawing/2014/main" id="{0FAC5839-F39B-89FF-59D5-D1BBCCD6F1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CD2FEB-1525-7A76-831E-26B8D26682C7}"/>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1481575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E1DF-C44B-0541-D7A2-966C6EABD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5FE90-EA9C-8EE0-BF42-84E06946E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9A7D27-5889-3333-E658-02C2DC5B8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4BD77-5D4C-A606-5A0B-152DB79A1281}"/>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6" name="Footer Placeholder 5">
            <a:extLst>
              <a:ext uri="{FF2B5EF4-FFF2-40B4-BE49-F238E27FC236}">
                <a16:creationId xmlns:a16="http://schemas.microsoft.com/office/drawing/2014/main" id="{AB7F2E0A-3C4D-2BAE-63E9-9EA66EE36F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91A6F-215D-884D-A87A-1DB294C8749B}"/>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335117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CF14-F1A8-451E-E989-8AD525B09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85C4E5-352E-E447-763C-C90639EA5D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7801B7-3AB6-02B2-0717-054EC1544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F5D11-2A31-FAA6-32C3-558006A658F6}"/>
              </a:ext>
            </a:extLst>
          </p:cNvPr>
          <p:cNvSpPr>
            <a:spLocks noGrp="1"/>
          </p:cNvSpPr>
          <p:nvPr>
            <p:ph type="dt" sz="half" idx="10"/>
          </p:nvPr>
        </p:nvSpPr>
        <p:spPr/>
        <p:txBody>
          <a:bodyPr/>
          <a:lstStyle/>
          <a:p>
            <a:fld id="{28089870-4FF8-46C4-A85D-7B8B21D255F4}" type="datetimeFigureOut">
              <a:rPr lang="en-US" smtClean="0"/>
              <a:t>8/16/2024</a:t>
            </a:fld>
            <a:endParaRPr lang="en-US"/>
          </a:p>
        </p:txBody>
      </p:sp>
      <p:sp>
        <p:nvSpPr>
          <p:cNvPr id="6" name="Footer Placeholder 5">
            <a:extLst>
              <a:ext uri="{FF2B5EF4-FFF2-40B4-BE49-F238E27FC236}">
                <a16:creationId xmlns:a16="http://schemas.microsoft.com/office/drawing/2014/main" id="{A0F5F469-96B2-87F8-B7EE-1946BBCE3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B13F7-CF60-32E4-AC05-906A1888E2C5}"/>
              </a:ext>
            </a:extLst>
          </p:cNvPr>
          <p:cNvSpPr>
            <a:spLocks noGrp="1"/>
          </p:cNvSpPr>
          <p:nvPr>
            <p:ph type="sldNum" sz="quarter" idx="12"/>
          </p:nvPr>
        </p:nvSpPr>
        <p:spPr/>
        <p:txBody>
          <a:bodyPr/>
          <a:lstStyle/>
          <a:p>
            <a:fld id="{94E85944-51E9-447D-A4FB-78A0C19DC164}" type="slidenum">
              <a:rPr lang="en-US" smtClean="0"/>
              <a:t>‹#›</a:t>
            </a:fld>
            <a:endParaRPr lang="en-US"/>
          </a:p>
        </p:txBody>
      </p:sp>
    </p:spTree>
    <p:extLst>
      <p:ext uri="{BB962C8B-B14F-4D97-AF65-F5344CB8AC3E}">
        <p14:creationId xmlns:p14="http://schemas.microsoft.com/office/powerpoint/2010/main" val="179846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DEC58-A075-9EEF-AD4F-2453DF270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FFBCE8-F765-30BE-B284-228BF347F7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673A2-A150-E4DB-F020-63FC51E7E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089870-4FF8-46C4-A85D-7B8B21D255F4}" type="datetimeFigureOut">
              <a:rPr lang="en-US" smtClean="0"/>
              <a:t>8/16/2024</a:t>
            </a:fld>
            <a:endParaRPr lang="en-US"/>
          </a:p>
        </p:txBody>
      </p:sp>
      <p:sp>
        <p:nvSpPr>
          <p:cNvPr id="5" name="Footer Placeholder 4">
            <a:extLst>
              <a:ext uri="{FF2B5EF4-FFF2-40B4-BE49-F238E27FC236}">
                <a16:creationId xmlns:a16="http://schemas.microsoft.com/office/drawing/2014/main" id="{5BD19D80-6468-32C8-E0D8-87CF58861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C13653-E1E7-5D72-9C00-ECF94679B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E85944-51E9-447D-A4FB-78A0C19DC164}" type="slidenum">
              <a:rPr lang="en-US" smtClean="0"/>
              <a:t>‹#›</a:t>
            </a:fld>
            <a:endParaRPr lang="en-US"/>
          </a:p>
        </p:txBody>
      </p:sp>
    </p:spTree>
    <p:extLst>
      <p:ext uri="{BB962C8B-B14F-4D97-AF65-F5344CB8AC3E}">
        <p14:creationId xmlns:p14="http://schemas.microsoft.com/office/powerpoint/2010/main" val="501134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DFF71F-C315-423D-975B-42568CFBD826}"/>
              </a:ext>
            </a:extLst>
          </p:cNvPr>
          <p:cNvSpPr txBox="1">
            <a:spLocks/>
          </p:cNvSpPr>
          <p:nvPr/>
        </p:nvSpPr>
        <p:spPr>
          <a:xfrm>
            <a:off x="-27829" y="230975"/>
            <a:ext cx="7055682" cy="5550973"/>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4500" b="1" kern="1200" baseline="0">
                <a:solidFill>
                  <a:schemeClr val="bg1"/>
                </a:solidFill>
                <a:latin typeface="Arial"/>
                <a:ea typeface="+mj-ea"/>
                <a:cs typeface="Arial"/>
              </a:defRPr>
            </a:lvl1pPr>
          </a:lstStyle>
          <a:p>
            <a:pPr algn="ctr"/>
            <a:r>
              <a:rPr lang="en-US" sz="6500" dirty="0">
                <a:solidFill>
                  <a:schemeClr val="tx1"/>
                </a:solidFill>
              </a:rPr>
              <a:t>AI-assisted </a:t>
            </a:r>
          </a:p>
          <a:p>
            <a:pPr algn="ctr"/>
            <a:r>
              <a:rPr lang="en-US" sz="6500" dirty="0">
                <a:solidFill>
                  <a:schemeClr val="tx1"/>
                </a:solidFill>
              </a:rPr>
              <a:t>Programming </a:t>
            </a:r>
          </a:p>
          <a:p>
            <a:pPr algn="ctr"/>
            <a:endParaRPr lang="en-US" sz="5000" dirty="0">
              <a:solidFill>
                <a:schemeClr val="tx1"/>
              </a:solidFill>
            </a:endParaRPr>
          </a:p>
          <a:p>
            <a:pPr algn="ctr"/>
            <a:r>
              <a:rPr lang="en-US" sz="4000" dirty="0">
                <a:solidFill>
                  <a:schemeClr val="tx1"/>
                </a:solidFill>
              </a:rPr>
              <a:t>Applications, </a:t>
            </a:r>
            <a:br>
              <a:rPr lang="en-US" sz="4000" dirty="0">
                <a:solidFill>
                  <a:schemeClr val="tx1"/>
                </a:solidFill>
              </a:rPr>
            </a:br>
            <a:r>
              <a:rPr lang="en-US" sz="4000" dirty="0">
                <a:solidFill>
                  <a:schemeClr val="tx1"/>
                </a:solidFill>
              </a:rPr>
              <a:t>User Experiences,</a:t>
            </a:r>
            <a:br>
              <a:rPr lang="en-US" sz="4000" dirty="0">
                <a:solidFill>
                  <a:schemeClr val="tx1"/>
                </a:solidFill>
              </a:rPr>
            </a:br>
            <a:r>
              <a:rPr lang="en-US" sz="4000" dirty="0">
                <a:solidFill>
                  <a:schemeClr val="tx1"/>
                </a:solidFill>
              </a:rPr>
              <a:t>Neuro-symbolic techniques</a:t>
            </a:r>
          </a:p>
        </p:txBody>
      </p:sp>
      <p:sp>
        <p:nvSpPr>
          <p:cNvPr id="13" name="Subtitle 2">
            <a:extLst>
              <a:ext uri="{FF2B5EF4-FFF2-40B4-BE49-F238E27FC236}">
                <a16:creationId xmlns:a16="http://schemas.microsoft.com/office/drawing/2014/main" id="{FF22214A-42A2-4C44-A1EE-FEDD1653E86E}"/>
              </a:ext>
            </a:extLst>
          </p:cNvPr>
          <p:cNvSpPr txBox="1">
            <a:spLocks/>
          </p:cNvSpPr>
          <p:nvPr/>
        </p:nvSpPr>
        <p:spPr>
          <a:xfrm>
            <a:off x="0" y="5880297"/>
            <a:ext cx="4470400" cy="960769"/>
          </a:xfrm>
          <a:prstGeom prst="rect">
            <a:avLst/>
          </a:prstGeom>
          <a:noFill/>
          <a:ln>
            <a:noFill/>
          </a:ln>
        </p:spPr>
        <p:txBody>
          <a:bodyPr vert="horz" lIns="121920" tIns="60960" rIns="121920" bIns="60960" rtlCol="0" anchor="b" anchorCtr="0">
            <a:noAutofit/>
          </a:bodyPr>
          <a:lstStyle>
            <a:lvl1pPr marL="0" indent="0" algn="l" defTabSz="457200" rtl="0" eaLnBrk="1" latinLnBrk="0" hangingPunct="1">
              <a:spcBef>
                <a:spcPct val="20000"/>
              </a:spcBef>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667" dirty="0">
                <a:solidFill>
                  <a:srgbClr val="0070C0"/>
                </a:solidFill>
              </a:rPr>
              <a:t>Sumit Gulwani</a:t>
            </a:r>
          </a:p>
          <a:p>
            <a:pPr>
              <a:spcBef>
                <a:spcPts val="0"/>
              </a:spcBef>
            </a:pPr>
            <a:r>
              <a:rPr lang="en-US" sz="2667" dirty="0">
                <a:solidFill>
                  <a:srgbClr val="0070C0"/>
                </a:solidFill>
              </a:rPr>
              <a:t>PROSE team @ Microsoft</a:t>
            </a:r>
          </a:p>
        </p:txBody>
      </p:sp>
      <p:sp>
        <p:nvSpPr>
          <p:cNvPr id="2" name="Subtitle 2">
            <a:extLst>
              <a:ext uri="{FF2B5EF4-FFF2-40B4-BE49-F238E27FC236}">
                <a16:creationId xmlns:a16="http://schemas.microsoft.com/office/drawing/2014/main" id="{283B5971-640D-4577-A737-BB2C45E4AE7F}"/>
              </a:ext>
            </a:extLst>
          </p:cNvPr>
          <p:cNvSpPr txBox="1">
            <a:spLocks/>
          </p:cNvSpPr>
          <p:nvPr/>
        </p:nvSpPr>
        <p:spPr>
          <a:xfrm>
            <a:off x="6461760" y="6027270"/>
            <a:ext cx="5730240" cy="813796"/>
          </a:xfrm>
          <a:prstGeom prst="rect">
            <a:avLst/>
          </a:prstGeom>
          <a:noFill/>
          <a:ln>
            <a:noFill/>
          </a:ln>
        </p:spPr>
        <p:txBody>
          <a:bodyPr vert="horz" lIns="121920" tIns="60960" rIns="121920" bIns="60960" rtlCol="0" anchor="b" anchorCtr="0">
            <a:noAutofit/>
          </a:bodyPr>
          <a:lstStyle>
            <a:lvl1pPr marL="0" indent="0" algn="l" defTabSz="457200" rtl="0" eaLnBrk="1" latinLnBrk="0" hangingPunct="1">
              <a:spcBef>
                <a:spcPct val="20000"/>
              </a:spcBef>
              <a:buFont typeface="Arial"/>
              <a:buNone/>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0"/>
              </a:spcBef>
            </a:pPr>
            <a:r>
              <a:rPr lang="en-US" sz="2667" dirty="0" err="1">
                <a:solidFill>
                  <a:srgbClr val="0070C0"/>
                </a:solidFill>
              </a:rPr>
              <a:t>Marktoberdorf</a:t>
            </a:r>
            <a:r>
              <a:rPr lang="en-US" sz="2667" dirty="0">
                <a:solidFill>
                  <a:srgbClr val="0070C0"/>
                </a:solidFill>
              </a:rPr>
              <a:t> Summer School </a:t>
            </a:r>
          </a:p>
          <a:p>
            <a:pPr algn="r">
              <a:spcBef>
                <a:spcPts val="0"/>
              </a:spcBef>
            </a:pPr>
            <a:r>
              <a:rPr lang="en-US" sz="2667" dirty="0">
                <a:solidFill>
                  <a:srgbClr val="0070C0"/>
                </a:solidFill>
              </a:rPr>
              <a:t>Aug 2024</a:t>
            </a:r>
          </a:p>
        </p:txBody>
      </p:sp>
      <p:grpSp>
        <p:nvGrpSpPr>
          <p:cNvPr id="3" name="Group 2">
            <a:extLst>
              <a:ext uri="{FF2B5EF4-FFF2-40B4-BE49-F238E27FC236}">
                <a16:creationId xmlns:a16="http://schemas.microsoft.com/office/drawing/2014/main" id="{768193D5-7B15-8C18-9F07-0941D7BB4C9C}"/>
              </a:ext>
            </a:extLst>
          </p:cNvPr>
          <p:cNvGrpSpPr/>
          <p:nvPr/>
        </p:nvGrpSpPr>
        <p:grpSpPr>
          <a:xfrm>
            <a:off x="6884098" y="190031"/>
            <a:ext cx="5190132" cy="5024691"/>
            <a:chOff x="4963887" y="394713"/>
            <a:chExt cx="3892599" cy="3768518"/>
          </a:xfrm>
        </p:grpSpPr>
        <p:pic>
          <p:nvPicPr>
            <p:cNvPr id="7" name="Picture 6">
              <a:extLst>
                <a:ext uri="{FF2B5EF4-FFF2-40B4-BE49-F238E27FC236}">
                  <a16:creationId xmlns:a16="http://schemas.microsoft.com/office/drawing/2014/main" id="{90F15CBE-A4DE-54B0-35B3-2AC1E073AB4A}"/>
                </a:ext>
              </a:extLst>
            </p:cNvPr>
            <p:cNvPicPr>
              <a:picLocks noChangeAspect="1"/>
            </p:cNvPicPr>
            <p:nvPr/>
          </p:nvPicPr>
          <p:blipFill rotWithShape="1">
            <a:blip r:embed="rId3"/>
            <a:srcRect/>
            <a:stretch/>
          </p:blipFill>
          <p:spPr>
            <a:xfrm>
              <a:off x="5028014" y="2392460"/>
              <a:ext cx="1807945" cy="1770771"/>
            </a:xfrm>
            <a:prstGeom prst="rect">
              <a:avLst/>
            </a:prstGeom>
          </p:spPr>
        </p:pic>
        <p:pic>
          <p:nvPicPr>
            <p:cNvPr id="5" name="Picture 4">
              <a:extLst>
                <a:ext uri="{FF2B5EF4-FFF2-40B4-BE49-F238E27FC236}">
                  <a16:creationId xmlns:a16="http://schemas.microsoft.com/office/drawing/2014/main" id="{E975E0A6-8C1A-1DF6-C9E4-99C7EEE90531}"/>
                </a:ext>
              </a:extLst>
            </p:cNvPr>
            <p:cNvPicPr>
              <a:picLocks noChangeAspect="1"/>
            </p:cNvPicPr>
            <p:nvPr/>
          </p:nvPicPr>
          <p:blipFill rotWithShape="1">
            <a:blip r:embed="rId4"/>
            <a:srcRect l="-300" r="65"/>
            <a:stretch/>
          </p:blipFill>
          <p:spPr>
            <a:xfrm>
              <a:off x="5028014" y="394713"/>
              <a:ext cx="1817207" cy="1812947"/>
            </a:xfrm>
            <a:prstGeom prst="rect">
              <a:avLst/>
            </a:prstGeom>
          </p:spPr>
        </p:pic>
        <p:pic>
          <p:nvPicPr>
            <p:cNvPr id="11" name="Picture 10">
              <a:extLst>
                <a:ext uri="{FF2B5EF4-FFF2-40B4-BE49-F238E27FC236}">
                  <a16:creationId xmlns:a16="http://schemas.microsoft.com/office/drawing/2014/main" id="{08E695AB-878B-3BEC-8196-7C8E80B1B1C1}"/>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22" r="-22"/>
            <a:stretch/>
          </p:blipFill>
          <p:spPr>
            <a:xfrm>
              <a:off x="7006363" y="394713"/>
              <a:ext cx="1817207" cy="1812062"/>
            </a:xfrm>
            <a:prstGeom prst="rect">
              <a:avLst/>
            </a:prstGeom>
          </p:spPr>
        </p:pic>
        <p:sp>
          <p:nvSpPr>
            <p:cNvPr id="14" name="TextBox 13">
              <a:extLst>
                <a:ext uri="{FF2B5EF4-FFF2-40B4-BE49-F238E27FC236}">
                  <a16:creationId xmlns:a16="http://schemas.microsoft.com/office/drawing/2014/main" id="{BC9E91C6-5317-93F2-AC83-9046A82B3FF7}"/>
                </a:ext>
              </a:extLst>
            </p:cNvPr>
            <p:cNvSpPr txBox="1"/>
            <p:nvPr/>
          </p:nvSpPr>
          <p:spPr>
            <a:xfrm>
              <a:off x="6994424" y="1884127"/>
              <a:ext cx="1862062" cy="300082"/>
            </a:xfrm>
            <a:prstGeom prst="rect">
              <a:avLst/>
            </a:prstGeom>
            <a:noFill/>
          </p:spPr>
          <p:txBody>
            <a:bodyPr wrap="square" rtlCol="0">
              <a:spAutoFit/>
            </a:bodyPr>
            <a:lstStyle/>
            <a:p>
              <a:r>
                <a:rPr lang="en-US" sz="2000" b="1">
                  <a:solidFill>
                    <a:schemeClr val="bg1"/>
                  </a:solidFill>
                  <a:cs typeface="Calibri" panose="020F0502020204030204" pitchFamily="34" charset="0"/>
                </a:rPr>
                <a:t>DATA SCIENTISTS</a:t>
              </a:r>
            </a:p>
          </p:txBody>
        </p:sp>
        <p:sp>
          <p:nvSpPr>
            <p:cNvPr id="20" name="TextBox 19">
              <a:extLst>
                <a:ext uri="{FF2B5EF4-FFF2-40B4-BE49-F238E27FC236}">
                  <a16:creationId xmlns:a16="http://schemas.microsoft.com/office/drawing/2014/main" id="{880F65B4-DBD2-8BAD-BEF6-656B012D953C}"/>
                </a:ext>
              </a:extLst>
            </p:cNvPr>
            <p:cNvSpPr txBox="1"/>
            <p:nvPr/>
          </p:nvSpPr>
          <p:spPr>
            <a:xfrm>
              <a:off x="4963887" y="1898689"/>
              <a:ext cx="1951106" cy="300082"/>
            </a:xfrm>
            <a:prstGeom prst="rect">
              <a:avLst/>
            </a:prstGeom>
            <a:noFill/>
          </p:spPr>
          <p:txBody>
            <a:bodyPr wrap="square" rtlCol="0">
              <a:spAutoFit/>
            </a:bodyPr>
            <a:lstStyle/>
            <a:p>
              <a:r>
                <a:rPr lang="en-US" sz="2000" b="1">
                  <a:solidFill>
                    <a:schemeClr val="bg1"/>
                  </a:solidFill>
                </a:rPr>
                <a:t>LOW-CODE USERS</a:t>
              </a:r>
            </a:p>
          </p:txBody>
        </p:sp>
        <p:pic>
          <p:nvPicPr>
            <p:cNvPr id="12" name="Picture 11" descr="Icon&#10;&#10;Description automatically generated">
              <a:extLst>
                <a:ext uri="{FF2B5EF4-FFF2-40B4-BE49-F238E27FC236}">
                  <a16:creationId xmlns:a16="http://schemas.microsoft.com/office/drawing/2014/main" id="{C88F821D-FD5D-6F6D-65FE-10F05C75F64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6958325" y="2392459"/>
              <a:ext cx="1865245" cy="1770771"/>
            </a:xfrm>
            <a:prstGeom prst="rect">
              <a:avLst/>
            </a:prstGeom>
          </p:spPr>
        </p:pic>
        <p:sp>
          <p:nvSpPr>
            <p:cNvPr id="21" name="TextBox 20">
              <a:extLst>
                <a:ext uri="{FF2B5EF4-FFF2-40B4-BE49-F238E27FC236}">
                  <a16:creationId xmlns:a16="http://schemas.microsoft.com/office/drawing/2014/main" id="{999BE49D-5AF2-DB73-30CB-04E2813FD19B}"/>
                </a:ext>
              </a:extLst>
            </p:cNvPr>
            <p:cNvSpPr txBox="1"/>
            <p:nvPr/>
          </p:nvSpPr>
          <p:spPr>
            <a:xfrm>
              <a:off x="7264848" y="2392459"/>
              <a:ext cx="1272445" cy="300082"/>
            </a:xfrm>
            <a:prstGeom prst="rect">
              <a:avLst/>
            </a:prstGeom>
            <a:noFill/>
          </p:spPr>
          <p:txBody>
            <a:bodyPr wrap="square" rtlCol="0">
              <a:spAutoFit/>
            </a:bodyPr>
            <a:lstStyle/>
            <a:p>
              <a:r>
                <a:rPr lang="en-US" sz="2000" b="1">
                  <a:solidFill>
                    <a:schemeClr val="bg1"/>
                  </a:solidFill>
                </a:rPr>
                <a:t>STUDENTS</a:t>
              </a:r>
            </a:p>
          </p:txBody>
        </p:sp>
        <p:sp>
          <p:nvSpPr>
            <p:cNvPr id="22" name="TextBox 21">
              <a:extLst>
                <a:ext uri="{FF2B5EF4-FFF2-40B4-BE49-F238E27FC236}">
                  <a16:creationId xmlns:a16="http://schemas.microsoft.com/office/drawing/2014/main" id="{0ABBB8A7-A495-1D3F-10B9-4BF39218EE4B}"/>
                </a:ext>
              </a:extLst>
            </p:cNvPr>
            <p:cNvSpPr txBox="1"/>
            <p:nvPr/>
          </p:nvSpPr>
          <p:spPr>
            <a:xfrm>
              <a:off x="5163073" y="2392459"/>
              <a:ext cx="1508975" cy="300082"/>
            </a:xfrm>
            <a:prstGeom prst="rect">
              <a:avLst/>
            </a:prstGeom>
            <a:noFill/>
          </p:spPr>
          <p:txBody>
            <a:bodyPr wrap="square" rtlCol="0">
              <a:spAutoFit/>
            </a:bodyPr>
            <a:lstStyle/>
            <a:p>
              <a:r>
                <a:rPr lang="en-US" sz="2000" b="1">
                  <a:solidFill>
                    <a:schemeClr val="bg1"/>
                  </a:solidFill>
                </a:rPr>
                <a:t>DEVELOPERS</a:t>
              </a:r>
            </a:p>
          </p:txBody>
        </p:sp>
      </p:grpSp>
    </p:spTree>
    <p:extLst>
      <p:ext uri="{BB962C8B-B14F-4D97-AF65-F5344CB8AC3E}">
        <p14:creationId xmlns:p14="http://schemas.microsoft.com/office/powerpoint/2010/main" val="1988249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FC0DC-44A7-7D88-95A5-23C5B4A14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56E64-3C54-A39A-DB66-7763BBAB1FC9}"/>
              </a:ext>
            </a:extLst>
          </p:cNvPr>
          <p:cNvSpPr>
            <a:spLocks noGrp="1"/>
          </p:cNvSpPr>
          <p:nvPr>
            <p:ph type="title"/>
          </p:nvPr>
        </p:nvSpPr>
        <p:spPr>
          <a:xfrm>
            <a:off x="0" y="11084"/>
            <a:ext cx="12192000" cy="1085481"/>
          </a:xfrm>
        </p:spPr>
        <p:txBody>
          <a:bodyPr/>
          <a:lstStyle/>
          <a:p>
            <a:pPr algn="ctr"/>
            <a:r>
              <a:rPr lang="en-US" b="1" dirty="0"/>
              <a:t>Lecture 4: Programming by Natural Language</a:t>
            </a:r>
          </a:p>
        </p:txBody>
      </p:sp>
      <p:sp>
        <p:nvSpPr>
          <p:cNvPr id="3" name="Content Placeholder 2">
            <a:extLst>
              <a:ext uri="{FF2B5EF4-FFF2-40B4-BE49-F238E27FC236}">
                <a16:creationId xmlns:a16="http://schemas.microsoft.com/office/drawing/2014/main" id="{5BB3ED8E-DDE1-DB39-6DAC-6249CF7FF88A}"/>
              </a:ext>
            </a:extLst>
          </p:cNvPr>
          <p:cNvSpPr>
            <a:spLocks noGrp="1"/>
          </p:cNvSpPr>
          <p:nvPr>
            <p:ph idx="1"/>
          </p:nvPr>
        </p:nvSpPr>
        <p:spPr>
          <a:xfrm>
            <a:off x="627021" y="1221167"/>
            <a:ext cx="10772775" cy="5256326"/>
          </a:xfrm>
        </p:spPr>
        <p:txBody>
          <a:bodyPr>
            <a:normAutofit/>
          </a:bodyPr>
          <a:lstStyle/>
          <a:p>
            <a:pPr marL="0" indent="0">
              <a:buNone/>
            </a:pPr>
            <a:r>
              <a:rPr lang="en-US" sz="3000" dirty="0">
                <a:solidFill>
                  <a:srgbClr val="0070C0"/>
                </a:solidFill>
              </a:rPr>
              <a:t>Prompting </a:t>
            </a:r>
          </a:p>
          <a:p>
            <a:r>
              <a:rPr lang="en-US" dirty="0"/>
              <a:t>Example &amp; Document selection for in-context learning</a:t>
            </a:r>
          </a:p>
          <a:p>
            <a:pPr>
              <a:buFont typeface="Wingdings" panose="05000000000000000000" pitchFamily="2" charset="2"/>
              <a:buChar char="Ø"/>
            </a:pPr>
            <a:r>
              <a:rPr lang="en-US" dirty="0"/>
              <a:t>Improve instructions using Meta-Reflection</a:t>
            </a:r>
          </a:p>
          <a:p>
            <a:pPr marL="0" indent="0">
              <a:buNone/>
            </a:pPr>
            <a:endParaRPr lang="en-US" sz="1300" dirty="0"/>
          </a:p>
        </p:txBody>
      </p:sp>
    </p:spTree>
    <p:extLst>
      <p:ext uri="{BB962C8B-B14F-4D97-AF65-F5344CB8AC3E}">
        <p14:creationId xmlns:p14="http://schemas.microsoft.com/office/powerpoint/2010/main" val="321954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D96B3-55FD-6CD7-2F27-8682400696B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4DAAA251-00D9-0EDF-77A8-E3FB66DA0EA1}"/>
              </a:ext>
            </a:extLst>
          </p:cNvPr>
          <p:cNvGrpSpPr/>
          <p:nvPr/>
        </p:nvGrpSpPr>
        <p:grpSpPr>
          <a:xfrm>
            <a:off x="103814" y="998561"/>
            <a:ext cx="11984372" cy="3840723"/>
            <a:chOff x="0" y="843657"/>
            <a:chExt cx="11823895" cy="4324781"/>
          </a:xfrm>
        </p:grpSpPr>
        <p:sp>
          <p:nvSpPr>
            <p:cNvPr id="4" name="Rectangle: Rounded Corners 3">
              <a:extLst>
                <a:ext uri="{FF2B5EF4-FFF2-40B4-BE49-F238E27FC236}">
                  <a16:creationId xmlns:a16="http://schemas.microsoft.com/office/drawing/2014/main" id="{522F9F90-2E55-BC0A-61B5-1FE2218318CA}"/>
                </a:ext>
              </a:extLst>
            </p:cNvPr>
            <p:cNvSpPr/>
            <p:nvPr/>
          </p:nvSpPr>
          <p:spPr>
            <a:xfrm>
              <a:off x="0" y="843657"/>
              <a:ext cx="11823895" cy="4324781"/>
            </a:xfrm>
            <a:prstGeom prst="roundRect">
              <a:avLst>
                <a:gd name="adj" fmla="val 938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endParaRPr lang="en-US" sz="1200" noProof="0">
                <a:solidFill>
                  <a:schemeClr val="tx1"/>
                </a:solidFill>
                <a:latin typeface="Segoe UI"/>
                <a:cs typeface="Segoe UI"/>
              </a:endParaRPr>
            </a:p>
          </p:txBody>
        </p:sp>
        <p:sp>
          <p:nvSpPr>
            <p:cNvPr id="7" name="TextBox 6">
              <a:extLst>
                <a:ext uri="{FF2B5EF4-FFF2-40B4-BE49-F238E27FC236}">
                  <a16:creationId xmlns:a16="http://schemas.microsoft.com/office/drawing/2014/main" id="{6DA88F26-3F43-DD99-9A63-74E2820C4319}"/>
                </a:ext>
              </a:extLst>
            </p:cNvPr>
            <p:cNvSpPr txBox="1"/>
            <p:nvPr/>
          </p:nvSpPr>
          <p:spPr>
            <a:xfrm>
              <a:off x="133643" y="980625"/>
              <a:ext cx="11528474" cy="3720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b="1" noProof="0" dirty="0">
                  <a:latin typeface="Segoe UI"/>
                  <a:cs typeface="Segoe UI"/>
                </a:rPr>
                <a:t>Check if the following policy is violated in the following code module  </a:t>
              </a:r>
              <a:r>
                <a:rPr lang="en-US" sz="2400" noProof="0" dirty="0">
                  <a:latin typeface="Segoe UI"/>
                  <a:cs typeface="Segoe UI"/>
                </a:rPr>
                <a:t>    </a:t>
              </a:r>
              <a:endParaRPr lang="en-US" sz="2400" noProof="0" dirty="0">
                <a:solidFill>
                  <a:srgbClr val="808080"/>
                </a:solidFill>
                <a:latin typeface="Segoe UI"/>
                <a:cs typeface="Segoe UI"/>
              </a:endParaRPr>
            </a:p>
            <a:p>
              <a:pPr>
                <a:lnSpc>
                  <a:spcPct val="90000"/>
                </a:lnSpc>
                <a:spcBef>
                  <a:spcPts val="1000"/>
                </a:spcBef>
              </a:pPr>
              <a:r>
                <a:rPr lang="en-US" sz="2200" noProof="0" dirty="0">
                  <a:latin typeface="Segoe UI"/>
                  <a:cs typeface="Segoe UI"/>
                </a:rPr>
                <a:t># Policy: "Ensure subnet is configured with a Network Security Group</a:t>
              </a:r>
              <a:r>
                <a:rPr lang="en-US" sz="2200" dirty="0">
                  <a:latin typeface="Segoe UI"/>
                  <a:cs typeface="Segoe UI"/>
                </a:rPr>
                <a:t>”</a:t>
              </a:r>
              <a:endParaRPr lang="en-US" sz="2200" noProof="0" dirty="0">
                <a:solidFill>
                  <a:srgbClr val="808080"/>
                </a:solidFill>
                <a:latin typeface="Segoe UI"/>
                <a:cs typeface="Segoe UI"/>
              </a:endParaRPr>
            </a:p>
            <a:p>
              <a:r>
                <a:rPr lang="en-US" sz="2200" dirty="0">
                  <a:latin typeface="Segoe UI"/>
                  <a:cs typeface="Segoe UI"/>
                </a:rPr>
                <a:t># </a:t>
              </a:r>
              <a:r>
                <a:rPr lang="en-US" sz="2200" noProof="0" dirty="0">
                  <a:latin typeface="Segoe UI"/>
                  <a:cs typeface="Segoe UI"/>
                </a:rPr>
                <a:t>Code</a:t>
              </a:r>
              <a:br>
                <a:rPr lang="en-US" sz="2200" noProof="0" dirty="0">
                  <a:latin typeface="Segoe UI"/>
                  <a:cs typeface="Segoe UI"/>
                </a:rPr>
              </a:br>
              <a:r>
                <a:rPr lang="en-US" sz="2200" noProof="0" dirty="0">
                  <a:latin typeface="Segoe UI"/>
                  <a:cs typeface="Segoe UI"/>
                </a:rPr>
                <a:t>resource "</a:t>
              </a:r>
              <a:r>
                <a:rPr lang="en-US" sz="2200" noProof="0" dirty="0" err="1">
                  <a:latin typeface="Segoe UI"/>
                  <a:cs typeface="Segoe UI"/>
                </a:rPr>
                <a:t>azurerm_subnet</a:t>
              </a:r>
              <a:r>
                <a:rPr lang="en-US" sz="2200" noProof="0" dirty="0">
                  <a:latin typeface="Segoe UI"/>
                  <a:cs typeface="Segoe UI"/>
                </a:rPr>
                <a:t>" "gateway"{</a:t>
              </a:r>
            </a:p>
            <a:p>
              <a:r>
                <a:rPr lang="en-US" sz="2200" noProof="0" dirty="0">
                  <a:latin typeface="Segoe UI"/>
                  <a:cs typeface="Segoe UI"/>
                </a:rPr>
                <a:t>   name         = "gateway"</a:t>
              </a:r>
            </a:p>
            <a:p>
              <a:r>
                <a:rPr lang="en-US" sz="2200" noProof="0" dirty="0">
                  <a:latin typeface="Segoe UI"/>
                  <a:cs typeface="Segoe UI"/>
                </a:rPr>
                <a:t>   </a:t>
              </a:r>
              <a:r>
                <a:rPr lang="en-US" sz="2200" noProof="0" dirty="0" err="1">
                  <a:latin typeface="Segoe UI"/>
                  <a:cs typeface="Segoe UI"/>
                </a:rPr>
                <a:t>virtual_network_name</a:t>
              </a:r>
              <a:r>
                <a:rPr lang="en-US" sz="2200" noProof="0" dirty="0">
                  <a:latin typeface="Segoe UI"/>
                  <a:cs typeface="Segoe UI"/>
                </a:rPr>
                <a:t>  =  azurerm_virtual_network.vNet.name</a:t>
              </a:r>
            </a:p>
            <a:p>
              <a:r>
                <a:rPr lang="en-US" sz="2200" noProof="0" dirty="0">
                  <a:latin typeface="Segoe UI"/>
                  <a:cs typeface="Segoe UI"/>
                </a:rPr>
                <a:t>   </a:t>
              </a:r>
              <a:r>
                <a:rPr lang="en-US" sz="2200" noProof="0" dirty="0" err="1">
                  <a:latin typeface="Segoe UI"/>
                  <a:cs typeface="Segoe UI"/>
                </a:rPr>
                <a:t>address_prefixes</a:t>
              </a:r>
              <a:r>
                <a:rPr lang="en-US" sz="2200" noProof="0" dirty="0">
                  <a:latin typeface="Segoe UI"/>
                  <a:cs typeface="Segoe UI"/>
                </a:rPr>
                <a:t>     =   ["10.0.2.0/24"]</a:t>
              </a:r>
              <a:r>
                <a:rPr lang="en-US" sz="2200" dirty="0">
                  <a:latin typeface="Segoe UI"/>
                  <a:cs typeface="Segoe UI"/>
                </a:rPr>
                <a:t> </a:t>
              </a:r>
            </a:p>
            <a:p>
              <a:r>
                <a:rPr lang="en-US" sz="2200" dirty="0">
                  <a:latin typeface="Segoe UI"/>
                  <a:cs typeface="Segoe UI"/>
                </a:rPr>
                <a:t>        </a:t>
              </a:r>
              <a:r>
                <a:rPr lang="en-US" sz="2200" dirty="0" err="1">
                  <a:latin typeface="Segoe UI"/>
                  <a:cs typeface="Segoe UI"/>
                </a:rPr>
                <a:t>security_group</a:t>
              </a:r>
              <a:r>
                <a:rPr lang="en-US" sz="2200" dirty="0">
                  <a:latin typeface="Segoe UI"/>
                  <a:cs typeface="Segoe UI"/>
                </a:rPr>
                <a:t> = ….</a:t>
              </a:r>
            </a:p>
            <a:p>
              <a:r>
                <a:rPr lang="en-US" sz="2200" dirty="0">
                  <a:latin typeface="Segoe UI"/>
                  <a:cs typeface="Segoe UI"/>
                </a:rPr>
                <a:t>}</a:t>
              </a:r>
              <a:endParaRPr lang="en-US" sz="2200" noProof="0" dirty="0">
                <a:latin typeface="Segoe UI"/>
                <a:cs typeface="Segoe UI"/>
              </a:endParaRPr>
            </a:p>
            <a:p>
              <a:r>
                <a:rPr lang="en-US" sz="500" noProof="0" dirty="0">
                  <a:latin typeface="Segoe UI"/>
                  <a:cs typeface="Segoe UI"/>
                </a:rPr>
                <a:t> </a:t>
              </a:r>
              <a:endParaRPr lang="en-US" sz="2200" noProof="0" dirty="0">
                <a:solidFill>
                  <a:srgbClr val="808080"/>
                </a:solidFill>
                <a:latin typeface="Segoe UI"/>
                <a:cs typeface="Segoe UI"/>
              </a:endParaRPr>
            </a:p>
          </p:txBody>
        </p:sp>
      </p:grpSp>
      <p:sp>
        <p:nvSpPr>
          <p:cNvPr id="3" name="Title 2">
            <a:extLst>
              <a:ext uri="{FF2B5EF4-FFF2-40B4-BE49-F238E27FC236}">
                <a16:creationId xmlns:a16="http://schemas.microsoft.com/office/drawing/2014/main" id="{447FFBB8-05A0-4321-75B1-64886248067E}"/>
              </a:ext>
            </a:extLst>
          </p:cNvPr>
          <p:cNvSpPr>
            <a:spLocks noGrp="1"/>
          </p:cNvSpPr>
          <p:nvPr>
            <p:ph type="title"/>
          </p:nvPr>
        </p:nvSpPr>
        <p:spPr>
          <a:xfrm>
            <a:off x="0" y="-2488"/>
            <a:ext cx="12192000" cy="930956"/>
          </a:xfrm>
        </p:spPr>
        <p:txBody>
          <a:bodyPr>
            <a:normAutofit/>
          </a:bodyPr>
          <a:lstStyle/>
          <a:p>
            <a:pPr algn="ctr"/>
            <a:r>
              <a:rPr lang="en-US" b="1" dirty="0"/>
              <a:t>Task Domain: </a:t>
            </a:r>
            <a:r>
              <a:rPr lang="en-US" b="1" dirty="0" err="1"/>
              <a:t>IaC</a:t>
            </a:r>
            <a:r>
              <a:rPr lang="en-US" b="1" dirty="0"/>
              <a:t> Security Policy Verification</a:t>
            </a:r>
            <a:endParaRPr lang="pt-BR" b="1" dirty="0"/>
          </a:p>
        </p:txBody>
      </p:sp>
      <p:sp>
        <p:nvSpPr>
          <p:cNvPr id="8" name="TextBox 7">
            <a:extLst>
              <a:ext uri="{FF2B5EF4-FFF2-40B4-BE49-F238E27FC236}">
                <a16:creationId xmlns:a16="http://schemas.microsoft.com/office/drawing/2014/main" id="{E5205E2C-ABC7-0777-C328-53805309925F}"/>
              </a:ext>
            </a:extLst>
          </p:cNvPr>
          <p:cNvSpPr txBox="1"/>
          <p:nvPr/>
        </p:nvSpPr>
        <p:spPr>
          <a:xfrm>
            <a:off x="3610349" y="5293837"/>
            <a:ext cx="4666446" cy="769441"/>
          </a:xfrm>
          <a:prstGeom prst="rect">
            <a:avLst/>
          </a:prstGeom>
          <a:solidFill>
            <a:schemeClr val="tx2">
              <a:lumMod val="10000"/>
              <a:lumOff val="90000"/>
            </a:schemeClr>
          </a:solidFill>
          <a:ln>
            <a:solidFill>
              <a:srgbClr val="7030A0"/>
            </a:solidFill>
          </a:ln>
        </p:spPr>
        <p:txBody>
          <a:bodyPr wrap="square" rtlCol="0">
            <a:spAutoFit/>
          </a:bodyPr>
          <a:lstStyle/>
          <a:p>
            <a:r>
              <a:rPr lang="en-US" sz="2200" b="1" dirty="0"/>
              <a:t>Expected response</a:t>
            </a:r>
            <a:r>
              <a:rPr lang="en-US" sz="2200" dirty="0"/>
              <a:t>: </a:t>
            </a:r>
            <a:r>
              <a:rPr lang="en-US" sz="2200" dirty="0">
                <a:solidFill>
                  <a:srgbClr val="00B050"/>
                </a:solidFill>
              </a:rPr>
              <a:t>Not Violated</a:t>
            </a:r>
          </a:p>
          <a:p>
            <a:r>
              <a:rPr lang="en-US" sz="2200" b="1" dirty="0"/>
              <a:t>GPT4 response</a:t>
            </a:r>
            <a:r>
              <a:rPr lang="en-US" sz="2200" dirty="0"/>
              <a:t>: </a:t>
            </a:r>
            <a:r>
              <a:rPr lang="en-US" sz="2200" dirty="0">
                <a:solidFill>
                  <a:srgbClr val="00B050"/>
                </a:solidFill>
              </a:rPr>
              <a:t>Not Violated</a:t>
            </a:r>
          </a:p>
        </p:txBody>
      </p:sp>
      <p:sp>
        <p:nvSpPr>
          <p:cNvPr id="11" name="Rectangle 10">
            <a:extLst>
              <a:ext uri="{FF2B5EF4-FFF2-40B4-BE49-F238E27FC236}">
                <a16:creationId xmlns:a16="http://schemas.microsoft.com/office/drawing/2014/main" id="{C8AB4AFA-FE47-7E6D-3E2B-546361F260BE}"/>
              </a:ext>
            </a:extLst>
          </p:cNvPr>
          <p:cNvSpPr/>
          <p:nvPr/>
        </p:nvSpPr>
        <p:spPr>
          <a:xfrm>
            <a:off x="808212" y="3610523"/>
            <a:ext cx="2973274" cy="415303"/>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12" name="Rectangle 11">
            <a:extLst>
              <a:ext uri="{FF2B5EF4-FFF2-40B4-BE49-F238E27FC236}">
                <a16:creationId xmlns:a16="http://schemas.microsoft.com/office/drawing/2014/main" id="{368AEC31-697E-B6E0-B7A8-FE763CFC22B4}"/>
              </a:ext>
            </a:extLst>
          </p:cNvPr>
          <p:cNvSpPr/>
          <p:nvPr/>
        </p:nvSpPr>
        <p:spPr>
          <a:xfrm>
            <a:off x="1426661" y="2229093"/>
            <a:ext cx="2266335" cy="415303"/>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Tree>
    <p:extLst>
      <p:ext uri="{BB962C8B-B14F-4D97-AF65-F5344CB8AC3E}">
        <p14:creationId xmlns:p14="http://schemas.microsoft.com/office/powerpoint/2010/main" val="16973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948F4-39A8-6773-1912-A1B5A3BECCC3}"/>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F375FBA-9B99-6385-3645-FF9C85C50BB0}"/>
              </a:ext>
            </a:extLst>
          </p:cNvPr>
          <p:cNvGrpSpPr/>
          <p:nvPr/>
        </p:nvGrpSpPr>
        <p:grpSpPr>
          <a:xfrm>
            <a:off x="103814" y="998561"/>
            <a:ext cx="11984372" cy="3840723"/>
            <a:chOff x="0" y="843657"/>
            <a:chExt cx="11823895" cy="4324781"/>
          </a:xfrm>
        </p:grpSpPr>
        <p:sp>
          <p:nvSpPr>
            <p:cNvPr id="4" name="Rectangle: Rounded Corners 3">
              <a:extLst>
                <a:ext uri="{FF2B5EF4-FFF2-40B4-BE49-F238E27FC236}">
                  <a16:creationId xmlns:a16="http://schemas.microsoft.com/office/drawing/2014/main" id="{FE5D7111-22AA-315C-F525-3E074BAD7B29}"/>
                </a:ext>
              </a:extLst>
            </p:cNvPr>
            <p:cNvSpPr/>
            <p:nvPr/>
          </p:nvSpPr>
          <p:spPr>
            <a:xfrm>
              <a:off x="0" y="843657"/>
              <a:ext cx="11823895" cy="4324781"/>
            </a:xfrm>
            <a:prstGeom prst="roundRect">
              <a:avLst>
                <a:gd name="adj" fmla="val 938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endParaRPr lang="en-US" sz="1200" noProof="0">
                <a:solidFill>
                  <a:schemeClr val="tx1"/>
                </a:solidFill>
                <a:latin typeface="Segoe UI"/>
                <a:cs typeface="Segoe UI"/>
              </a:endParaRPr>
            </a:p>
          </p:txBody>
        </p:sp>
        <p:sp>
          <p:nvSpPr>
            <p:cNvPr id="7" name="TextBox 6">
              <a:extLst>
                <a:ext uri="{FF2B5EF4-FFF2-40B4-BE49-F238E27FC236}">
                  <a16:creationId xmlns:a16="http://schemas.microsoft.com/office/drawing/2014/main" id="{9A444C0B-04B4-EBBF-2E2A-399910A644A7}"/>
                </a:ext>
              </a:extLst>
            </p:cNvPr>
            <p:cNvSpPr txBox="1"/>
            <p:nvPr/>
          </p:nvSpPr>
          <p:spPr>
            <a:xfrm>
              <a:off x="133643" y="980625"/>
              <a:ext cx="11528474" cy="4102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b="1" noProof="0" dirty="0">
                  <a:latin typeface="Segoe UI"/>
                  <a:cs typeface="Segoe UI"/>
                </a:rPr>
                <a:t>Check if the following policy is violated in the following code module  </a:t>
              </a:r>
              <a:r>
                <a:rPr lang="en-US" sz="2400" noProof="0" dirty="0">
                  <a:latin typeface="Segoe UI"/>
                  <a:cs typeface="Segoe UI"/>
                </a:rPr>
                <a:t>    </a:t>
              </a:r>
              <a:endParaRPr lang="en-US" sz="2400" noProof="0" dirty="0">
                <a:solidFill>
                  <a:srgbClr val="808080"/>
                </a:solidFill>
                <a:latin typeface="Segoe UI"/>
                <a:cs typeface="Segoe UI"/>
              </a:endParaRPr>
            </a:p>
            <a:p>
              <a:pPr>
                <a:lnSpc>
                  <a:spcPct val="90000"/>
                </a:lnSpc>
                <a:spcBef>
                  <a:spcPts val="1000"/>
                </a:spcBef>
              </a:pPr>
              <a:r>
                <a:rPr lang="en-US" sz="2200" noProof="0" dirty="0">
                  <a:latin typeface="Segoe UI"/>
                  <a:cs typeface="Segoe UI"/>
                </a:rPr>
                <a:t># Policy: "Ensure subnet is configured with a Network Security Group</a:t>
              </a:r>
              <a:r>
                <a:rPr lang="en-US" sz="2200" dirty="0">
                  <a:latin typeface="Segoe UI"/>
                  <a:cs typeface="Segoe UI"/>
                </a:rPr>
                <a:t>”</a:t>
              </a:r>
              <a:endParaRPr lang="en-US" sz="2200" noProof="0" dirty="0">
                <a:solidFill>
                  <a:srgbClr val="808080"/>
                </a:solidFill>
                <a:latin typeface="Segoe UI"/>
                <a:cs typeface="Segoe UI"/>
              </a:endParaRPr>
            </a:p>
            <a:p>
              <a:r>
                <a:rPr lang="en-US" sz="2200" dirty="0">
                  <a:latin typeface="Segoe UI"/>
                  <a:cs typeface="Segoe UI"/>
                </a:rPr>
                <a:t># </a:t>
              </a:r>
              <a:r>
                <a:rPr lang="en-US" sz="2200" noProof="0" dirty="0">
                  <a:latin typeface="Segoe UI"/>
                  <a:cs typeface="Segoe UI"/>
                </a:rPr>
                <a:t>Code</a:t>
              </a:r>
              <a:br>
                <a:rPr lang="en-US" sz="2200" noProof="0" dirty="0">
                  <a:latin typeface="Segoe UI"/>
                  <a:cs typeface="Segoe UI"/>
                </a:rPr>
              </a:br>
              <a:r>
                <a:rPr lang="en-US" sz="2200" noProof="0" dirty="0">
                  <a:latin typeface="Segoe UI"/>
                  <a:cs typeface="Segoe UI"/>
                </a:rPr>
                <a:t>resource "</a:t>
              </a:r>
              <a:r>
                <a:rPr lang="en-US" sz="2200" noProof="0" dirty="0" err="1">
                  <a:latin typeface="Segoe UI"/>
                  <a:cs typeface="Segoe UI"/>
                </a:rPr>
                <a:t>azurerm_subnet</a:t>
              </a:r>
              <a:r>
                <a:rPr lang="en-US" sz="2200" noProof="0" dirty="0">
                  <a:latin typeface="Segoe UI"/>
                  <a:cs typeface="Segoe UI"/>
                </a:rPr>
                <a:t>" "gateway"{</a:t>
              </a:r>
              <a:endParaRPr lang="en-US" sz="2200" noProof="0" dirty="0">
                <a:solidFill>
                  <a:srgbClr val="808080"/>
                </a:solidFill>
                <a:latin typeface="Segoe UI"/>
                <a:cs typeface="Segoe UI"/>
              </a:endParaRPr>
            </a:p>
            <a:p>
              <a:r>
                <a:rPr lang="en-US" sz="2200" noProof="0" dirty="0">
                  <a:latin typeface="Segoe UI"/>
                  <a:cs typeface="Segoe UI"/>
                </a:rPr>
                <a:t>   name         = "gateway"</a:t>
              </a:r>
              <a:endParaRPr lang="en-US" sz="2200" noProof="0" dirty="0">
                <a:solidFill>
                  <a:srgbClr val="808080"/>
                </a:solidFill>
                <a:latin typeface="Segoe UI"/>
                <a:cs typeface="Segoe UI"/>
              </a:endParaRPr>
            </a:p>
            <a:p>
              <a:r>
                <a:rPr lang="en-US" sz="2200" noProof="0" dirty="0">
                  <a:latin typeface="Segoe UI"/>
                  <a:cs typeface="Segoe UI"/>
                </a:rPr>
                <a:t>   </a:t>
              </a:r>
              <a:r>
                <a:rPr lang="en-US" sz="2200" noProof="0" dirty="0" err="1">
                  <a:latin typeface="Segoe UI"/>
                  <a:cs typeface="Segoe UI"/>
                </a:rPr>
                <a:t>virtual_network_name</a:t>
              </a:r>
              <a:r>
                <a:rPr lang="en-US" sz="2200" noProof="0" dirty="0">
                  <a:latin typeface="Segoe UI"/>
                  <a:cs typeface="Segoe UI"/>
                </a:rPr>
                <a:t>  =  azurerm_virtual_network.vNet.name</a:t>
              </a:r>
              <a:endParaRPr lang="en-US" sz="2200" noProof="0" dirty="0">
                <a:solidFill>
                  <a:srgbClr val="808080"/>
                </a:solidFill>
                <a:latin typeface="Segoe UI"/>
                <a:cs typeface="Segoe UI"/>
              </a:endParaRPr>
            </a:p>
            <a:p>
              <a:r>
                <a:rPr lang="en-US" sz="2200" noProof="0" dirty="0">
                  <a:latin typeface="Segoe UI"/>
                  <a:cs typeface="Segoe UI"/>
                </a:rPr>
                <a:t>   </a:t>
              </a:r>
              <a:r>
                <a:rPr lang="en-US" sz="2200" noProof="0" dirty="0" err="1">
                  <a:latin typeface="Segoe UI"/>
                  <a:cs typeface="Segoe UI"/>
                </a:rPr>
                <a:t>address_prefixes</a:t>
              </a:r>
              <a:r>
                <a:rPr lang="en-US" sz="2200" noProof="0" dirty="0">
                  <a:latin typeface="Segoe UI"/>
                  <a:cs typeface="Segoe UI"/>
                </a:rPr>
                <a:t>     =   ["10.0.2.0/24"]</a:t>
              </a:r>
              <a:r>
                <a:rPr lang="en-US" sz="2200" dirty="0">
                  <a:latin typeface="Segoe UI"/>
                  <a:cs typeface="Segoe UI"/>
                </a:rPr>
                <a:t> }</a:t>
              </a:r>
              <a:endParaRPr lang="en-US" sz="2200" noProof="0" dirty="0">
                <a:latin typeface="Segoe UI"/>
                <a:cs typeface="Segoe UI"/>
              </a:endParaRPr>
            </a:p>
            <a:p>
              <a:r>
                <a:rPr lang="en-US" sz="500" noProof="0" dirty="0">
                  <a:latin typeface="Segoe UI"/>
                  <a:cs typeface="Segoe UI"/>
                </a:rPr>
                <a:t> </a:t>
              </a:r>
              <a:br>
                <a:rPr lang="en-US" sz="2200" noProof="0" dirty="0">
                  <a:latin typeface="Segoe UI"/>
                  <a:cs typeface="Segoe UI"/>
                </a:rPr>
              </a:br>
              <a:r>
                <a:rPr lang="en-US" sz="2200" noProof="0" dirty="0">
                  <a:latin typeface="Segoe UI"/>
                  <a:cs typeface="Segoe UI"/>
                </a:rPr>
                <a:t>r</a:t>
              </a:r>
              <a:r>
                <a:rPr lang="en-US" sz="2200" noProof="0" dirty="0">
                  <a:solidFill>
                    <a:srgbClr val="000000"/>
                  </a:solidFill>
                  <a:latin typeface="Segoe UI"/>
                  <a:cs typeface="Segoe UI"/>
                </a:rPr>
                <a:t>esource "</a:t>
              </a:r>
              <a:r>
                <a:rPr lang="en-US" sz="2200" noProof="0" dirty="0" err="1">
                  <a:solidFill>
                    <a:srgbClr val="000000"/>
                  </a:solidFill>
                  <a:latin typeface="Segoe UI"/>
                  <a:cs typeface="Segoe UI"/>
                </a:rPr>
                <a:t>azurerm_subnet_network_security_group_association</a:t>
              </a:r>
              <a:r>
                <a:rPr lang="en-US" sz="2200" noProof="0" dirty="0">
                  <a:solidFill>
                    <a:srgbClr val="000000"/>
                  </a:solidFill>
                  <a:latin typeface="Segoe UI"/>
                  <a:cs typeface="Segoe UI"/>
                </a:rPr>
                <a:t>" "gateway" {</a:t>
              </a:r>
              <a:br>
                <a:rPr lang="en-US" sz="2200" noProof="0" dirty="0">
                  <a:highlight>
                    <a:srgbClr val="FFFF00"/>
                  </a:highlight>
                  <a:latin typeface="Segoe UI"/>
                  <a:cs typeface="Segoe UI"/>
                </a:rPr>
              </a:br>
              <a:r>
                <a:rPr lang="en-US" sz="2200" noProof="0" dirty="0">
                  <a:latin typeface="Segoe UI"/>
                  <a:cs typeface="Segoe UI"/>
                </a:rPr>
                <a:t>  </a:t>
              </a:r>
              <a:r>
                <a:rPr lang="en-US" sz="2200" noProof="0" dirty="0" err="1">
                  <a:latin typeface="Segoe UI"/>
                  <a:cs typeface="Segoe UI"/>
                </a:rPr>
                <a:t>subnet_id</a:t>
              </a:r>
              <a:r>
                <a:rPr lang="en-US" sz="2200" noProof="0" dirty="0">
                  <a:latin typeface="Segoe UI"/>
                  <a:cs typeface="Segoe UI"/>
                </a:rPr>
                <a:t>                            = "$(azurerm_subnet.gateway.id)"</a:t>
              </a:r>
              <a:endParaRPr lang="en-US" sz="2200" noProof="0" dirty="0">
                <a:solidFill>
                  <a:srgbClr val="808080"/>
                </a:solidFill>
                <a:latin typeface="Segoe UI"/>
                <a:cs typeface="Segoe UI"/>
              </a:endParaRPr>
            </a:p>
            <a:p>
              <a:r>
                <a:rPr lang="en-US" sz="2200" noProof="0" dirty="0">
                  <a:latin typeface="Segoe UI"/>
                  <a:cs typeface="Segoe UI"/>
                </a:rPr>
                <a:t>    </a:t>
              </a:r>
              <a:r>
                <a:rPr lang="en-US" sz="2200" noProof="0" dirty="0" err="1">
                  <a:latin typeface="Segoe UI"/>
                  <a:cs typeface="Segoe UI"/>
                </a:rPr>
                <a:t>network_security_group_id</a:t>
              </a:r>
              <a:r>
                <a:rPr lang="en-US" sz="2200" noProof="0" dirty="0">
                  <a:latin typeface="Segoe UI"/>
                  <a:cs typeface="Segoe UI"/>
                </a:rPr>
                <a:t> =  "$(azurerm_network_security_group.gateway.id)“ }</a:t>
              </a:r>
              <a:endParaRPr lang="en-US" sz="2200" noProof="0" dirty="0">
                <a:solidFill>
                  <a:srgbClr val="808080"/>
                </a:solidFill>
                <a:latin typeface="Segoe UI"/>
                <a:cs typeface="Segoe UI"/>
              </a:endParaRPr>
            </a:p>
          </p:txBody>
        </p:sp>
      </p:grpSp>
      <p:sp>
        <p:nvSpPr>
          <p:cNvPr id="3" name="Title 2">
            <a:extLst>
              <a:ext uri="{FF2B5EF4-FFF2-40B4-BE49-F238E27FC236}">
                <a16:creationId xmlns:a16="http://schemas.microsoft.com/office/drawing/2014/main" id="{3358B35F-7BB2-D9BB-6EB9-C3EBD6BED7A3}"/>
              </a:ext>
            </a:extLst>
          </p:cNvPr>
          <p:cNvSpPr>
            <a:spLocks noGrp="1"/>
          </p:cNvSpPr>
          <p:nvPr>
            <p:ph type="title"/>
          </p:nvPr>
        </p:nvSpPr>
        <p:spPr>
          <a:xfrm>
            <a:off x="0" y="-2488"/>
            <a:ext cx="12192000" cy="930956"/>
          </a:xfrm>
        </p:spPr>
        <p:txBody>
          <a:bodyPr>
            <a:normAutofit/>
          </a:bodyPr>
          <a:lstStyle/>
          <a:p>
            <a:pPr algn="ctr"/>
            <a:r>
              <a:rPr lang="en-US" b="1" dirty="0"/>
              <a:t>Model’s Self-Reflection on Failure</a:t>
            </a:r>
            <a:endParaRPr lang="pt-BR" b="1" dirty="0"/>
          </a:p>
        </p:txBody>
      </p:sp>
      <p:sp>
        <p:nvSpPr>
          <p:cNvPr id="2" name="Rectangle: Rounded Corners 1">
            <a:extLst>
              <a:ext uri="{FF2B5EF4-FFF2-40B4-BE49-F238E27FC236}">
                <a16:creationId xmlns:a16="http://schemas.microsoft.com/office/drawing/2014/main" id="{C860CD88-642A-00F2-59D6-500A280F707C}"/>
              </a:ext>
            </a:extLst>
          </p:cNvPr>
          <p:cNvSpPr/>
          <p:nvPr/>
        </p:nvSpPr>
        <p:spPr>
          <a:xfrm>
            <a:off x="4879795" y="5096663"/>
            <a:ext cx="7047914" cy="1521422"/>
          </a:xfrm>
          <a:prstGeom prst="roundRect">
            <a:avLst>
              <a:gd name="adj" fmla="val 10564"/>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200" noProof="0" dirty="0">
                <a:solidFill>
                  <a:schemeClr val="tx1"/>
                </a:solidFill>
                <a:latin typeface="Segoe UI"/>
                <a:cs typeface="Segoe UI"/>
              </a:rPr>
              <a:t>I see that there is a resource gateway of type "</a:t>
            </a:r>
            <a:r>
              <a:rPr lang="en-US" sz="2200" noProof="0" dirty="0" err="1">
                <a:solidFill>
                  <a:schemeClr val="tx1"/>
                </a:solidFill>
                <a:latin typeface="Segoe UI"/>
                <a:cs typeface="Segoe UI"/>
              </a:rPr>
              <a:t>azurerm_subnet_security_group_association</a:t>
            </a:r>
            <a:r>
              <a:rPr lang="en-US" sz="2200" noProof="0" dirty="0">
                <a:solidFill>
                  <a:schemeClr val="tx1"/>
                </a:solidFill>
                <a:latin typeface="Segoe UI"/>
                <a:cs typeface="Segoe UI"/>
              </a:rPr>
              <a:t>" that may be responsible for configuring the network security group for the subnet. I will take care of it in the future.</a:t>
            </a:r>
            <a:endParaRPr lang="en-US" sz="2200" b="1" noProof="0" dirty="0">
              <a:solidFill>
                <a:schemeClr val="tx1"/>
              </a:solidFill>
              <a:latin typeface="Segoe UI"/>
              <a:cs typeface="Segoe UI"/>
            </a:endParaRPr>
          </a:p>
        </p:txBody>
      </p:sp>
      <p:sp>
        <p:nvSpPr>
          <p:cNvPr id="8" name="TextBox 7">
            <a:extLst>
              <a:ext uri="{FF2B5EF4-FFF2-40B4-BE49-F238E27FC236}">
                <a16:creationId xmlns:a16="http://schemas.microsoft.com/office/drawing/2014/main" id="{5BA0E987-1BB5-024D-A0D4-86E61A4F2985}"/>
              </a:ext>
            </a:extLst>
          </p:cNvPr>
          <p:cNvSpPr txBox="1"/>
          <p:nvPr/>
        </p:nvSpPr>
        <p:spPr>
          <a:xfrm>
            <a:off x="8764769" y="2040598"/>
            <a:ext cx="3241430" cy="769441"/>
          </a:xfrm>
          <a:prstGeom prst="rect">
            <a:avLst/>
          </a:prstGeom>
          <a:solidFill>
            <a:schemeClr val="tx2">
              <a:lumMod val="10000"/>
              <a:lumOff val="90000"/>
            </a:schemeClr>
          </a:solidFill>
          <a:ln>
            <a:solidFill>
              <a:srgbClr val="7030A0"/>
            </a:solidFill>
          </a:ln>
        </p:spPr>
        <p:txBody>
          <a:bodyPr wrap="square" rtlCol="0">
            <a:spAutoFit/>
          </a:bodyPr>
          <a:lstStyle/>
          <a:p>
            <a:r>
              <a:rPr lang="en-US" sz="2200" b="1" dirty="0"/>
              <a:t>Expected</a:t>
            </a:r>
            <a:r>
              <a:rPr lang="en-US" sz="2200" dirty="0"/>
              <a:t>: </a:t>
            </a:r>
            <a:r>
              <a:rPr lang="en-US" sz="2200" dirty="0">
                <a:solidFill>
                  <a:srgbClr val="00B050"/>
                </a:solidFill>
              </a:rPr>
              <a:t>Not Violated</a:t>
            </a:r>
          </a:p>
          <a:p>
            <a:r>
              <a:rPr lang="en-US" sz="2200" b="1" dirty="0"/>
              <a:t>GPT4 response</a:t>
            </a:r>
            <a:r>
              <a:rPr lang="en-US" sz="2200" dirty="0"/>
              <a:t>: </a:t>
            </a:r>
            <a:r>
              <a:rPr lang="en-US" sz="2200" dirty="0">
                <a:solidFill>
                  <a:srgbClr val="FF0000"/>
                </a:solidFill>
              </a:rPr>
              <a:t>Violated</a:t>
            </a:r>
          </a:p>
        </p:txBody>
      </p:sp>
      <p:sp>
        <p:nvSpPr>
          <p:cNvPr id="10" name="TextBox 9">
            <a:extLst>
              <a:ext uri="{FF2B5EF4-FFF2-40B4-BE49-F238E27FC236}">
                <a16:creationId xmlns:a16="http://schemas.microsoft.com/office/drawing/2014/main" id="{192FD3CF-9288-7AC2-8826-727BFF7A3FB8}"/>
              </a:ext>
            </a:extLst>
          </p:cNvPr>
          <p:cNvSpPr txBox="1"/>
          <p:nvPr/>
        </p:nvSpPr>
        <p:spPr>
          <a:xfrm>
            <a:off x="1257365" y="5517347"/>
            <a:ext cx="3376245" cy="830997"/>
          </a:xfrm>
          <a:prstGeom prst="rect">
            <a:avLst/>
          </a:prstGeom>
          <a:noFill/>
        </p:spPr>
        <p:txBody>
          <a:bodyPr wrap="square" rtlCol="0">
            <a:spAutoFit/>
          </a:bodyPr>
          <a:lstStyle/>
          <a:p>
            <a:r>
              <a:rPr lang="en-US" sz="2400" b="1" dirty="0"/>
              <a:t>Model’s self-reflection on its failure: </a:t>
            </a:r>
          </a:p>
        </p:txBody>
      </p:sp>
      <p:sp>
        <p:nvSpPr>
          <p:cNvPr id="13" name="Rectangle 12">
            <a:extLst>
              <a:ext uri="{FF2B5EF4-FFF2-40B4-BE49-F238E27FC236}">
                <a16:creationId xmlns:a16="http://schemas.microsoft.com/office/drawing/2014/main" id="{67DD7673-C370-4C3E-DC74-6A58EE727505}"/>
              </a:ext>
            </a:extLst>
          </p:cNvPr>
          <p:cNvSpPr/>
          <p:nvPr/>
        </p:nvSpPr>
        <p:spPr>
          <a:xfrm>
            <a:off x="267787" y="3681196"/>
            <a:ext cx="10457240" cy="1082052"/>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
        <p:nvSpPr>
          <p:cNvPr id="6" name="Rectangle 5">
            <a:extLst>
              <a:ext uri="{FF2B5EF4-FFF2-40B4-BE49-F238E27FC236}">
                <a16:creationId xmlns:a16="http://schemas.microsoft.com/office/drawing/2014/main" id="{810FEA82-9DF1-4ADD-87C1-6A47BF839B61}"/>
              </a:ext>
            </a:extLst>
          </p:cNvPr>
          <p:cNvSpPr/>
          <p:nvPr/>
        </p:nvSpPr>
        <p:spPr>
          <a:xfrm>
            <a:off x="1397164" y="2217666"/>
            <a:ext cx="2266335" cy="415303"/>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20000"/>
                  <a:lumOff val="80000"/>
                </a:schemeClr>
              </a:solidFill>
            </a:endParaRPr>
          </a:p>
        </p:txBody>
      </p:sp>
    </p:spTree>
    <p:extLst>
      <p:ext uri="{BB962C8B-B14F-4D97-AF65-F5344CB8AC3E}">
        <p14:creationId xmlns:p14="http://schemas.microsoft.com/office/powerpoint/2010/main" val="390802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7D92-5163-BA14-4C38-3D00F62EE9E9}"/>
              </a:ext>
            </a:extLst>
          </p:cNvPr>
          <p:cNvSpPr>
            <a:spLocks noGrp="1"/>
          </p:cNvSpPr>
          <p:nvPr>
            <p:ph type="title"/>
          </p:nvPr>
        </p:nvSpPr>
        <p:spPr>
          <a:xfrm>
            <a:off x="451338" y="-105997"/>
            <a:ext cx="11204917" cy="1325563"/>
          </a:xfrm>
        </p:spPr>
        <p:txBody>
          <a:bodyPr>
            <a:normAutofit/>
          </a:bodyPr>
          <a:lstStyle/>
          <a:p>
            <a:pPr marL="0" indent="0" algn="ctr">
              <a:buNone/>
            </a:pPr>
            <a:r>
              <a:rPr lang="en-US" sz="3600" b="1" dirty="0"/>
              <a:t>Meta-Reflection: Reflect over Individual Self-Reflections and update Prompt Instructions</a:t>
            </a:r>
          </a:p>
        </p:txBody>
      </p:sp>
      <p:sp>
        <p:nvSpPr>
          <p:cNvPr id="3" name="Content Placeholder 2">
            <a:extLst>
              <a:ext uri="{FF2B5EF4-FFF2-40B4-BE49-F238E27FC236}">
                <a16:creationId xmlns:a16="http://schemas.microsoft.com/office/drawing/2014/main" id="{745C5E27-0138-ABFC-4853-E3842B6F66CD}"/>
              </a:ext>
            </a:extLst>
          </p:cNvPr>
          <p:cNvSpPr>
            <a:spLocks noGrp="1"/>
          </p:cNvSpPr>
          <p:nvPr>
            <p:ph idx="1"/>
          </p:nvPr>
        </p:nvSpPr>
        <p:spPr>
          <a:xfrm>
            <a:off x="1009650" y="1435100"/>
            <a:ext cx="10515600" cy="4351338"/>
          </a:xfrm>
        </p:spPr>
        <p:txBody>
          <a:bodyPr/>
          <a:lstStyle/>
          <a:p>
            <a:pPr marL="0" indent="0">
              <a:buNone/>
            </a:pPr>
            <a:endParaRPr lang="en-US"/>
          </a:p>
          <a:p>
            <a:pPr marL="0" indent="0">
              <a:buNone/>
            </a:pPr>
            <a:endParaRPr lang="en-US"/>
          </a:p>
        </p:txBody>
      </p:sp>
      <p:sp>
        <p:nvSpPr>
          <p:cNvPr id="11" name="Rectangle: Rounded Corners 10">
            <a:extLst>
              <a:ext uri="{FF2B5EF4-FFF2-40B4-BE49-F238E27FC236}">
                <a16:creationId xmlns:a16="http://schemas.microsoft.com/office/drawing/2014/main" id="{8550AF86-A4ED-C110-3824-AD68E4DA87F3}"/>
              </a:ext>
            </a:extLst>
          </p:cNvPr>
          <p:cNvSpPr/>
          <p:nvPr/>
        </p:nvSpPr>
        <p:spPr>
          <a:xfrm>
            <a:off x="8209964" y="1071562"/>
            <a:ext cx="3784003" cy="2972897"/>
          </a:xfrm>
          <a:prstGeom prst="roundRect">
            <a:avLst>
              <a:gd name="adj" fmla="val 1051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US" sz="2400" b="1" noProof="0" dirty="0">
                <a:solidFill>
                  <a:schemeClr val="tx1"/>
                </a:solidFill>
                <a:latin typeface="Segoe UI"/>
                <a:ea typeface="+mn-lt"/>
                <a:cs typeface="+mn-lt"/>
              </a:rPr>
              <a:t>Meta-reflection Prompt</a:t>
            </a:r>
          </a:p>
          <a:p>
            <a:pPr>
              <a:lnSpc>
                <a:spcPct val="90000"/>
              </a:lnSpc>
              <a:spcBef>
                <a:spcPts val="1000"/>
              </a:spcBef>
            </a:pPr>
            <a:r>
              <a:rPr lang="en-US" sz="2400" noProof="0" dirty="0">
                <a:solidFill>
                  <a:schemeClr val="tx1"/>
                </a:solidFill>
                <a:latin typeface="Segoe UI"/>
                <a:ea typeface="+mn-lt"/>
                <a:cs typeface="+mn-lt"/>
              </a:rPr>
              <a:t>Learn from your past experiences and help to perform better in the future. Use the </a:t>
            </a:r>
            <a:r>
              <a:rPr lang="en-US" sz="2400" dirty="0">
                <a:solidFill>
                  <a:schemeClr val="tx1"/>
                </a:solidFill>
                <a:latin typeface="Segoe UI"/>
                <a:ea typeface="+mn-lt"/>
                <a:cs typeface="+mn-lt"/>
              </a:rPr>
              <a:t>previous </a:t>
            </a:r>
            <a:r>
              <a:rPr lang="en-US" sz="2400" noProof="0" dirty="0">
                <a:solidFill>
                  <a:schemeClr val="tx1"/>
                </a:solidFill>
                <a:latin typeface="Segoe UI"/>
                <a:ea typeface="+mn-lt"/>
                <a:cs typeface="+mn-lt"/>
              </a:rPr>
              <a:t>reflections about failures or success to update previous instructions. </a:t>
            </a:r>
            <a:endParaRPr lang="en-US" sz="2400" noProof="0" dirty="0">
              <a:solidFill>
                <a:schemeClr val="tx1"/>
              </a:solidFill>
              <a:latin typeface="Segoe UI"/>
              <a:cs typeface="Calibri"/>
            </a:endParaRPr>
          </a:p>
        </p:txBody>
      </p:sp>
      <p:sp>
        <p:nvSpPr>
          <p:cNvPr id="12" name="Rectangle: Rounded Corners 11">
            <a:extLst>
              <a:ext uri="{FF2B5EF4-FFF2-40B4-BE49-F238E27FC236}">
                <a16:creationId xmlns:a16="http://schemas.microsoft.com/office/drawing/2014/main" id="{9DBE694D-522F-CDAA-BD87-C6AD944963DF}"/>
              </a:ext>
            </a:extLst>
          </p:cNvPr>
          <p:cNvSpPr/>
          <p:nvPr/>
        </p:nvSpPr>
        <p:spPr>
          <a:xfrm>
            <a:off x="451338" y="4704169"/>
            <a:ext cx="11415931" cy="2025534"/>
          </a:xfrm>
          <a:prstGeom prst="roundRect">
            <a:avLst>
              <a:gd name="adj" fmla="val 9430"/>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ct val="90000"/>
              </a:lnSpc>
              <a:spcBef>
                <a:spcPts val="1000"/>
              </a:spcBef>
            </a:pPr>
            <a:r>
              <a:rPr lang="en-US" sz="2400" b="1" noProof="0" dirty="0">
                <a:solidFill>
                  <a:schemeClr val="tx1"/>
                </a:solidFill>
                <a:latin typeface="Segoe UI"/>
                <a:ea typeface="+mn-lt"/>
                <a:cs typeface="Calibri"/>
              </a:rPr>
              <a:t>Updated Instructions</a:t>
            </a:r>
            <a:r>
              <a:rPr lang="en-US" sz="2400" b="1" dirty="0">
                <a:solidFill>
                  <a:schemeClr val="tx1"/>
                </a:solidFill>
                <a:latin typeface="Segoe UI"/>
                <a:ea typeface="+mn-lt"/>
                <a:cs typeface="Calibri"/>
              </a:rPr>
              <a:t>: </a:t>
            </a:r>
          </a:p>
          <a:p>
            <a:pPr>
              <a:lnSpc>
                <a:spcPct val="90000"/>
              </a:lnSpc>
              <a:spcBef>
                <a:spcPts val="1000"/>
              </a:spcBef>
            </a:pPr>
            <a:r>
              <a:rPr lang="en-US" sz="2400" noProof="0" dirty="0">
                <a:solidFill>
                  <a:schemeClr val="tx1"/>
                </a:solidFill>
                <a:latin typeface="Segoe UI"/>
                <a:ea typeface="+mn-lt"/>
                <a:cs typeface="Calibri"/>
              </a:rPr>
              <a:t>…</a:t>
            </a:r>
            <a:endParaRPr lang="en-US" sz="2400" noProof="0" dirty="0">
              <a:solidFill>
                <a:schemeClr val="tx1"/>
              </a:solidFill>
              <a:latin typeface="Segoe UI"/>
              <a:cs typeface="Calibri"/>
            </a:endParaRPr>
          </a:p>
          <a:p>
            <a:pPr>
              <a:lnSpc>
                <a:spcPct val="90000"/>
              </a:lnSpc>
              <a:spcBef>
                <a:spcPts val="1000"/>
              </a:spcBef>
            </a:pPr>
            <a:r>
              <a:rPr lang="en-US" sz="2400" noProof="0" dirty="0">
                <a:solidFill>
                  <a:schemeClr val="tx1"/>
                </a:solidFill>
                <a:latin typeface="Segoe UI"/>
                <a:cs typeface="Calibri"/>
              </a:rPr>
              <a:t>4. Remember that the association between a subnet and a Network Security Group may not be direct. It could be done through a separate resource block such as "</a:t>
            </a:r>
            <a:r>
              <a:rPr lang="en-US" sz="2400" noProof="0" dirty="0" err="1">
                <a:solidFill>
                  <a:schemeClr val="tx1"/>
                </a:solidFill>
                <a:latin typeface="Segoe UI"/>
                <a:cs typeface="Calibri"/>
              </a:rPr>
              <a:t>a</a:t>
            </a:r>
            <a:r>
              <a:rPr lang="en-US" sz="2400" noProof="0" dirty="0" err="1">
                <a:solidFill>
                  <a:schemeClr val="tx1"/>
                </a:solidFill>
                <a:latin typeface="Segoe UI"/>
                <a:cs typeface="Segoe UI"/>
              </a:rPr>
              <a:t>zurerm_subnet_security_group_association</a:t>
            </a:r>
            <a:r>
              <a:rPr lang="en-US" sz="2400" noProof="0" dirty="0">
                <a:solidFill>
                  <a:schemeClr val="tx1"/>
                </a:solidFill>
                <a:latin typeface="Segoe UI"/>
                <a:cs typeface="Segoe UI"/>
              </a:rPr>
              <a:t>". </a:t>
            </a:r>
            <a:r>
              <a:rPr lang="en-US" sz="2400" dirty="0">
                <a:solidFill>
                  <a:schemeClr val="tx1"/>
                </a:solidFill>
                <a:latin typeface="Segoe UI"/>
                <a:cs typeface="Segoe UI"/>
              </a:rPr>
              <a:t>C</a:t>
            </a:r>
            <a:r>
              <a:rPr lang="en-US" sz="2400" noProof="0" dirty="0">
                <a:solidFill>
                  <a:schemeClr val="tx1"/>
                </a:solidFill>
                <a:latin typeface="Segoe UI"/>
                <a:cs typeface="Segoe UI"/>
              </a:rPr>
              <a:t>heck these associations as well.</a:t>
            </a:r>
          </a:p>
        </p:txBody>
      </p:sp>
      <p:cxnSp>
        <p:nvCxnSpPr>
          <p:cNvPr id="17" name="Straight Arrow Connector 16">
            <a:extLst>
              <a:ext uri="{FF2B5EF4-FFF2-40B4-BE49-F238E27FC236}">
                <a16:creationId xmlns:a16="http://schemas.microsoft.com/office/drawing/2014/main" id="{08AC2ED0-0582-4F5D-A025-3C1F665FB8F6}"/>
              </a:ext>
            </a:extLst>
          </p:cNvPr>
          <p:cNvCxnSpPr>
            <a:cxnSpLocks/>
            <a:stCxn id="11" idx="2"/>
          </p:cNvCxnSpPr>
          <p:nvPr/>
        </p:nvCxnSpPr>
        <p:spPr>
          <a:xfrm>
            <a:off x="10101966" y="4044459"/>
            <a:ext cx="0" cy="6597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Rounded Corners 5">
            <a:extLst>
              <a:ext uri="{FF2B5EF4-FFF2-40B4-BE49-F238E27FC236}">
                <a16:creationId xmlns:a16="http://schemas.microsoft.com/office/drawing/2014/main" id="{49BF8062-044B-53E2-0DFF-7EBB3EE0A722}"/>
              </a:ext>
            </a:extLst>
          </p:cNvPr>
          <p:cNvSpPr/>
          <p:nvPr/>
        </p:nvSpPr>
        <p:spPr>
          <a:xfrm>
            <a:off x="45633" y="1501347"/>
            <a:ext cx="7047914" cy="1521422"/>
          </a:xfrm>
          <a:prstGeom prst="roundRect">
            <a:avLst>
              <a:gd name="adj" fmla="val 10564"/>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200" noProof="0" dirty="0">
                <a:solidFill>
                  <a:schemeClr val="tx1"/>
                </a:solidFill>
                <a:latin typeface="Segoe UI"/>
                <a:cs typeface="Segoe UI"/>
              </a:rPr>
              <a:t>I see that there is a resource gateway of type "</a:t>
            </a:r>
            <a:r>
              <a:rPr lang="en-US" sz="2200" noProof="0" dirty="0" err="1">
                <a:solidFill>
                  <a:schemeClr val="tx1"/>
                </a:solidFill>
                <a:latin typeface="Segoe UI"/>
                <a:cs typeface="Segoe UI"/>
              </a:rPr>
              <a:t>azurerm_subnet_security_group_association</a:t>
            </a:r>
            <a:r>
              <a:rPr lang="en-US" sz="2200" noProof="0" dirty="0">
                <a:solidFill>
                  <a:schemeClr val="tx1"/>
                </a:solidFill>
                <a:latin typeface="Segoe UI"/>
                <a:cs typeface="Segoe UI"/>
              </a:rPr>
              <a:t>" that may be responsible for configuring the network security group for the subnet. I will take care of it in the future.</a:t>
            </a:r>
            <a:endParaRPr lang="en-US" sz="2200" b="1" noProof="0" dirty="0">
              <a:solidFill>
                <a:schemeClr val="tx1"/>
              </a:solidFill>
              <a:latin typeface="Segoe UI"/>
              <a:cs typeface="Segoe UI"/>
            </a:endParaRPr>
          </a:p>
        </p:txBody>
      </p:sp>
      <p:sp>
        <p:nvSpPr>
          <p:cNvPr id="13" name="Rectangle: Rounded Corners 12">
            <a:extLst>
              <a:ext uri="{FF2B5EF4-FFF2-40B4-BE49-F238E27FC236}">
                <a16:creationId xmlns:a16="http://schemas.microsoft.com/office/drawing/2014/main" id="{BB47FD51-CA25-D053-3D31-B9616F65AAFD}"/>
              </a:ext>
            </a:extLst>
          </p:cNvPr>
          <p:cNvSpPr/>
          <p:nvPr/>
        </p:nvSpPr>
        <p:spPr>
          <a:xfrm>
            <a:off x="198033" y="1653747"/>
            <a:ext cx="7047914" cy="1521422"/>
          </a:xfrm>
          <a:prstGeom prst="roundRect">
            <a:avLst>
              <a:gd name="adj" fmla="val 10564"/>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200" noProof="0" dirty="0">
                <a:solidFill>
                  <a:schemeClr val="tx1"/>
                </a:solidFill>
                <a:latin typeface="Segoe UI"/>
                <a:cs typeface="Segoe UI"/>
              </a:rPr>
              <a:t>I see that there is a resource gateway of type "</a:t>
            </a:r>
            <a:r>
              <a:rPr lang="en-US" sz="2200" noProof="0" dirty="0" err="1">
                <a:solidFill>
                  <a:schemeClr val="tx1"/>
                </a:solidFill>
                <a:latin typeface="Segoe UI"/>
                <a:cs typeface="Segoe UI"/>
              </a:rPr>
              <a:t>azurerm_subnet_security_group_association</a:t>
            </a:r>
            <a:r>
              <a:rPr lang="en-US" sz="2200" noProof="0" dirty="0">
                <a:solidFill>
                  <a:schemeClr val="tx1"/>
                </a:solidFill>
                <a:latin typeface="Segoe UI"/>
                <a:cs typeface="Segoe UI"/>
              </a:rPr>
              <a:t>" that may be responsible for configuring the network security group for the subnet. I will take care of it in the future.</a:t>
            </a:r>
            <a:endParaRPr lang="en-US" sz="2200" b="1" noProof="0" dirty="0">
              <a:solidFill>
                <a:schemeClr val="tx1"/>
              </a:solidFill>
              <a:latin typeface="Segoe UI"/>
              <a:cs typeface="Segoe UI"/>
            </a:endParaRPr>
          </a:p>
        </p:txBody>
      </p:sp>
      <p:sp>
        <p:nvSpPr>
          <p:cNvPr id="14" name="Rectangle: Rounded Corners 13">
            <a:extLst>
              <a:ext uri="{FF2B5EF4-FFF2-40B4-BE49-F238E27FC236}">
                <a16:creationId xmlns:a16="http://schemas.microsoft.com/office/drawing/2014/main" id="{D2499D02-4480-0383-A392-D296C8BE628B}"/>
              </a:ext>
            </a:extLst>
          </p:cNvPr>
          <p:cNvSpPr/>
          <p:nvPr/>
        </p:nvSpPr>
        <p:spPr>
          <a:xfrm>
            <a:off x="350433" y="1806147"/>
            <a:ext cx="7047914" cy="1521422"/>
          </a:xfrm>
          <a:prstGeom prst="roundRect">
            <a:avLst>
              <a:gd name="adj" fmla="val 10564"/>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200" noProof="0" dirty="0">
                <a:solidFill>
                  <a:schemeClr val="tx1"/>
                </a:solidFill>
                <a:latin typeface="Segoe UI"/>
                <a:cs typeface="Segoe UI"/>
              </a:rPr>
              <a:t>I see that there is a resource gateway of type "</a:t>
            </a:r>
            <a:r>
              <a:rPr lang="en-US" sz="2200" noProof="0" dirty="0" err="1">
                <a:solidFill>
                  <a:schemeClr val="tx1"/>
                </a:solidFill>
                <a:latin typeface="Segoe UI"/>
                <a:cs typeface="Segoe UI"/>
              </a:rPr>
              <a:t>azurerm_subnet_security_group_association</a:t>
            </a:r>
            <a:r>
              <a:rPr lang="en-US" sz="2200" noProof="0" dirty="0">
                <a:solidFill>
                  <a:schemeClr val="tx1"/>
                </a:solidFill>
                <a:latin typeface="Segoe UI"/>
                <a:cs typeface="Segoe UI"/>
              </a:rPr>
              <a:t>" that may be responsible for configuring the network security group for the subnet. I will take care of it in the future.</a:t>
            </a:r>
            <a:endParaRPr lang="en-US" sz="2200" b="1" noProof="0" dirty="0">
              <a:solidFill>
                <a:schemeClr val="tx1"/>
              </a:solidFill>
              <a:latin typeface="Segoe UI"/>
              <a:cs typeface="Segoe UI"/>
            </a:endParaRPr>
          </a:p>
        </p:txBody>
      </p:sp>
      <p:sp>
        <p:nvSpPr>
          <p:cNvPr id="16" name="Rectangle: Rounded Corners 15">
            <a:extLst>
              <a:ext uri="{FF2B5EF4-FFF2-40B4-BE49-F238E27FC236}">
                <a16:creationId xmlns:a16="http://schemas.microsoft.com/office/drawing/2014/main" id="{5B011059-8C91-D0D7-B115-A7A7C9693C8D}"/>
              </a:ext>
            </a:extLst>
          </p:cNvPr>
          <p:cNvSpPr/>
          <p:nvPr/>
        </p:nvSpPr>
        <p:spPr>
          <a:xfrm>
            <a:off x="502833" y="1958547"/>
            <a:ext cx="7047914" cy="1521422"/>
          </a:xfrm>
          <a:prstGeom prst="roundRect">
            <a:avLst>
              <a:gd name="adj" fmla="val 10564"/>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nSpc>
                <a:spcPct val="90000"/>
              </a:lnSpc>
              <a:spcBef>
                <a:spcPts val="1000"/>
              </a:spcBef>
            </a:pPr>
            <a:r>
              <a:rPr lang="en-US" sz="2200" noProof="0" dirty="0">
                <a:solidFill>
                  <a:schemeClr val="tx1"/>
                </a:solidFill>
                <a:latin typeface="Segoe UI"/>
                <a:cs typeface="Segoe UI"/>
              </a:rPr>
              <a:t>I see that there is a resource gateway of type "</a:t>
            </a:r>
            <a:r>
              <a:rPr lang="en-US" sz="2200" noProof="0" dirty="0" err="1">
                <a:solidFill>
                  <a:schemeClr val="tx1"/>
                </a:solidFill>
                <a:latin typeface="Segoe UI"/>
                <a:cs typeface="Segoe UI"/>
              </a:rPr>
              <a:t>azurerm_subnet_security_group_association</a:t>
            </a:r>
            <a:r>
              <a:rPr lang="en-US" sz="2200" noProof="0" dirty="0">
                <a:solidFill>
                  <a:schemeClr val="tx1"/>
                </a:solidFill>
                <a:latin typeface="Segoe UI"/>
                <a:cs typeface="Segoe UI"/>
              </a:rPr>
              <a:t>" that may be responsible for configuring the network security group for the subnet. I will take care of it in the future.</a:t>
            </a:r>
            <a:endParaRPr lang="en-US" sz="2200" b="1" noProof="0" dirty="0">
              <a:solidFill>
                <a:schemeClr val="tx1"/>
              </a:solidFill>
              <a:latin typeface="Segoe UI"/>
              <a:cs typeface="Segoe UI"/>
            </a:endParaRPr>
          </a:p>
        </p:txBody>
      </p:sp>
      <p:cxnSp>
        <p:nvCxnSpPr>
          <p:cNvPr id="34" name="Straight Arrow Connector 33">
            <a:extLst>
              <a:ext uri="{FF2B5EF4-FFF2-40B4-BE49-F238E27FC236}">
                <a16:creationId xmlns:a16="http://schemas.microsoft.com/office/drawing/2014/main" id="{20EC0132-BF2A-4BAD-A065-780C417FC1DF}"/>
              </a:ext>
            </a:extLst>
          </p:cNvPr>
          <p:cNvCxnSpPr>
            <a:cxnSpLocks/>
            <a:stCxn id="16" idx="3"/>
          </p:cNvCxnSpPr>
          <p:nvPr/>
        </p:nvCxnSpPr>
        <p:spPr>
          <a:xfrm>
            <a:off x="7550747" y="2719258"/>
            <a:ext cx="65921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9819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36F4-D6EA-6293-35C7-9DD0567C2EC5}"/>
              </a:ext>
            </a:extLst>
          </p:cNvPr>
          <p:cNvSpPr>
            <a:spLocks noGrp="1"/>
          </p:cNvSpPr>
          <p:nvPr>
            <p:ph type="title"/>
          </p:nvPr>
        </p:nvSpPr>
        <p:spPr>
          <a:xfrm>
            <a:off x="0" y="-4207"/>
            <a:ext cx="12192000" cy="1027123"/>
          </a:xfrm>
        </p:spPr>
        <p:txBody>
          <a:bodyPr>
            <a:normAutofit/>
          </a:bodyPr>
          <a:lstStyle/>
          <a:p>
            <a:pPr algn="ctr"/>
            <a:r>
              <a:rPr lang="en-US" b="1" dirty="0"/>
              <a:t>Meta-reflection results</a:t>
            </a:r>
            <a:endParaRPr lang="en-US" b="1" noProof="0" dirty="0"/>
          </a:p>
        </p:txBody>
      </p:sp>
      <p:sp>
        <p:nvSpPr>
          <p:cNvPr id="5" name="TextBox 4">
            <a:extLst>
              <a:ext uri="{FF2B5EF4-FFF2-40B4-BE49-F238E27FC236}">
                <a16:creationId xmlns:a16="http://schemas.microsoft.com/office/drawing/2014/main" id="{5FBC4609-6A59-EABA-C491-BAFF729C2E8C}"/>
              </a:ext>
            </a:extLst>
          </p:cNvPr>
          <p:cNvSpPr txBox="1"/>
          <p:nvPr/>
        </p:nvSpPr>
        <p:spPr>
          <a:xfrm>
            <a:off x="0" y="6488668"/>
            <a:ext cx="9957623" cy="369332"/>
          </a:xfrm>
          <a:prstGeom prst="rect">
            <a:avLst/>
          </a:prstGeom>
          <a:noFill/>
          <a:ln>
            <a:noFill/>
          </a:ln>
        </p:spPr>
        <p:txBody>
          <a:bodyPr wrap="square" rtlCol="0">
            <a:spAutoFit/>
          </a:bodyPr>
          <a:lstStyle/>
          <a:p>
            <a:pPr algn="l"/>
            <a:r>
              <a:rPr lang="en-US" sz="1600" dirty="0">
                <a:latin typeface="Arial"/>
                <a:cs typeface="Segoe UI" panose="020B0502040204020203" pitchFamily="34" charset="0"/>
              </a:rPr>
              <a:t>[Under Submission: </a:t>
            </a:r>
            <a:r>
              <a:rPr lang="en-US" sz="1800" b="0" i="1" u="none" strike="noStrike" baseline="0" dirty="0">
                <a:latin typeface="NimbusRomNo9L-Medi"/>
              </a:rPr>
              <a:t>METAREFLECTION: Learning Instructions for Language Agents using Past Reflections</a:t>
            </a:r>
            <a:r>
              <a:rPr lang="en-US" sz="1800" b="0" u="none" strike="noStrike" baseline="0" dirty="0">
                <a:latin typeface="NimbusRomNo9L-Medi"/>
              </a:rPr>
              <a:t>]</a:t>
            </a:r>
            <a:endParaRPr lang="en-US" sz="1600" dirty="0">
              <a:latin typeface="Arial"/>
              <a:cs typeface="Segoe UI" panose="020B0502040204020203" pitchFamily="34" charset="0"/>
            </a:endParaRPr>
          </a:p>
        </p:txBody>
      </p:sp>
      <p:graphicFrame>
        <p:nvGraphicFramePr>
          <p:cNvPr id="6" name="Table 5">
            <a:extLst>
              <a:ext uri="{FF2B5EF4-FFF2-40B4-BE49-F238E27FC236}">
                <a16:creationId xmlns:a16="http://schemas.microsoft.com/office/drawing/2014/main" id="{34C86B85-3B9A-7800-CDA6-BF7A783090CD}"/>
              </a:ext>
            </a:extLst>
          </p:cNvPr>
          <p:cNvGraphicFramePr>
            <a:graphicFrameLocks noGrp="1"/>
          </p:cNvGraphicFramePr>
          <p:nvPr>
            <p:extLst>
              <p:ext uri="{D42A27DB-BD31-4B8C-83A1-F6EECF244321}">
                <p14:modId xmlns:p14="http://schemas.microsoft.com/office/powerpoint/2010/main" val="2201693945"/>
              </p:ext>
            </p:extLst>
          </p:nvPr>
        </p:nvGraphicFramePr>
        <p:xfrm>
          <a:off x="1463040" y="1690688"/>
          <a:ext cx="8589461" cy="2987040"/>
        </p:xfrm>
        <a:graphic>
          <a:graphicData uri="http://schemas.openxmlformats.org/drawingml/2006/table">
            <a:tbl>
              <a:tblPr firstRow="1" bandRow="1">
                <a:tableStyleId>{8EC20E35-A176-4012-BC5E-935CFFF8708E}</a:tableStyleId>
              </a:tblPr>
              <a:tblGrid>
                <a:gridCol w="4371422">
                  <a:extLst>
                    <a:ext uri="{9D8B030D-6E8A-4147-A177-3AD203B41FA5}">
                      <a16:colId xmlns:a16="http://schemas.microsoft.com/office/drawing/2014/main" val="1830996493"/>
                    </a:ext>
                  </a:extLst>
                </a:gridCol>
                <a:gridCol w="1291959">
                  <a:extLst>
                    <a:ext uri="{9D8B030D-6E8A-4147-A177-3AD203B41FA5}">
                      <a16:colId xmlns:a16="http://schemas.microsoft.com/office/drawing/2014/main" val="1755296834"/>
                    </a:ext>
                  </a:extLst>
                </a:gridCol>
                <a:gridCol w="2926080">
                  <a:extLst>
                    <a:ext uri="{9D8B030D-6E8A-4147-A177-3AD203B41FA5}">
                      <a16:colId xmlns:a16="http://schemas.microsoft.com/office/drawing/2014/main" val="3468798868"/>
                    </a:ext>
                  </a:extLst>
                </a:gridCol>
              </a:tblGrid>
              <a:tr h="370840">
                <a:tc>
                  <a:txBody>
                    <a:bodyPr/>
                    <a:lstStyle/>
                    <a:p>
                      <a:pPr algn="ctr"/>
                      <a:r>
                        <a:rPr lang="en-US" sz="2200" dirty="0"/>
                        <a:t>Dataset</a:t>
                      </a:r>
                      <a:endParaRPr lang="pt-BR" sz="2200" dirty="0"/>
                    </a:p>
                  </a:txBody>
                  <a:tcPr/>
                </a:tc>
                <a:tc>
                  <a:txBody>
                    <a:bodyPr/>
                    <a:lstStyle/>
                    <a:p>
                      <a:pPr algn="ctr"/>
                      <a:r>
                        <a:rPr lang="en-US" sz="2200" dirty="0"/>
                        <a:t>GPT4</a:t>
                      </a:r>
                      <a:endParaRPr lang="pt-BR" sz="2200" dirty="0"/>
                    </a:p>
                  </a:txBody>
                  <a:tcPr/>
                </a:tc>
                <a:tc>
                  <a:txBody>
                    <a:bodyPr/>
                    <a:lstStyle/>
                    <a:p>
                      <a:pPr algn="ctr"/>
                      <a:r>
                        <a:rPr lang="en-US" sz="2200" dirty="0"/>
                        <a:t>After meta-reflection</a:t>
                      </a:r>
                      <a:endParaRPr lang="pt-BR" sz="2200" dirty="0"/>
                    </a:p>
                  </a:txBody>
                  <a:tcPr/>
                </a:tc>
                <a:extLst>
                  <a:ext uri="{0D108BD9-81ED-4DB2-BD59-A6C34878D82A}">
                    <a16:rowId xmlns:a16="http://schemas.microsoft.com/office/drawing/2014/main" val="3792398846"/>
                  </a:ext>
                </a:extLst>
              </a:tr>
              <a:tr h="370840">
                <a:tc>
                  <a:txBody>
                    <a:bodyPr/>
                    <a:lstStyle/>
                    <a:p>
                      <a:r>
                        <a:rPr lang="en-US" sz="2200" dirty="0" err="1"/>
                        <a:t>Biosses</a:t>
                      </a:r>
                      <a:endParaRPr lang="pt-BR" sz="2200" dirty="0"/>
                    </a:p>
                  </a:txBody>
                  <a:tcPr/>
                </a:tc>
                <a:tc>
                  <a:txBody>
                    <a:bodyPr/>
                    <a:lstStyle/>
                    <a:p>
                      <a:pPr algn="r"/>
                      <a:r>
                        <a:rPr lang="en-US" sz="2200" dirty="0"/>
                        <a:t>70</a:t>
                      </a:r>
                      <a:endParaRPr lang="pt-BR" sz="2200" dirty="0"/>
                    </a:p>
                  </a:txBody>
                  <a:tcPr/>
                </a:tc>
                <a:tc>
                  <a:txBody>
                    <a:bodyPr/>
                    <a:lstStyle/>
                    <a:p>
                      <a:pPr algn="r"/>
                      <a:r>
                        <a:rPr lang="en-US" sz="2200" dirty="0"/>
                        <a:t>84</a:t>
                      </a:r>
                      <a:endParaRPr lang="pt-BR" sz="2200" dirty="0"/>
                    </a:p>
                  </a:txBody>
                  <a:tcPr/>
                </a:tc>
                <a:extLst>
                  <a:ext uri="{0D108BD9-81ED-4DB2-BD59-A6C34878D82A}">
                    <a16:rowId xmlns:a16="http://schemas.microsoft.com/office/drawing/2014/main" val="1194267586"/>
                  </a:ext>
                </a:extLst>
              </a:tr>
              <a:tr h="370840">
                <a:tc>
                  <a:txBody>
                    <a:bodyPr/>
                    <a:lstStyle/>
                    <a:p>
                      <a:r>
                        <a:rPr lang="en-US" sz="2200" dirty="0"/>
                        <a:t>Casual Judgement (BIGBENCH)</a:t>
                      </a:r>
                      <a:endParaRPr lang="pt-BR" sz="2200" dirty="0"/>
                    </a:p>
                  </a:txBody>
                  <a:tcPr/>
                </a:tc>
                <a:tc>
                  <a:txBody>
                    <a:bodyPr/>
                    <a:lstStyle/>
                    <a:p>
                      <a:pPr algn="r"/>
                      <a:r>
                        <a:rPr lang="en-US" sz="2200" dirty="0"/>
                        <a:t>74</a:t>
                      </a:r>
                      <a:endParaRPr lang="pt-BR" sz="2200" dirty="0"/>
                    </a:p>
                  </a:txBody>
                  <a:tcPr/>
                </a:tc>
                <a:tc>
                  <a:txBody>
                    <a:bodyPr/>
                    <a:lstStyle/>
                    <a:p>
                      <a:pPr algn="r"/>
                      <a:r>
                        <a:rPr lang="en-US" sz="2200" dirty="0"/>
                        <a:t>77</a:t>
                      </a:r>
                      <a:endParaRPr lang="pt-BR" sz="2200" dirty="0"/>
                    </a:p>
                  </a:txBody>
                  <a:tcPr/>
                </a:tc>
                <a:extLst>
                  <a:ext uri="{0D108BD9-81ED-4DB2-BD59-A6C34878D82A}">
                    <a16:rowId xmlns:a16="http://schemas.microsoft.com/office/drawing/2014/main" val="278085552"/>
                  </a:ext>
                </a:extLst>
              </a:tr>
              <a:tr h="370840">
                <a:tc>
                  <a:txBody>
                    <a:bodyPr/>
                    <a:lstStyle/>
                    <a:p>
                      <a:r>
                        <a:rPr lang="en-US" sz="2200"/>
                        <a:t>Epistemic Reasoning (BIGBENCH)</a:t>
                      </a:r>
                      <a:endParaRPr lang="pt-BR" sz="2200"/>
                    </a:p>
                  </a:txBody>
                  <a:tcPr/>
                </a:tc>
                <a:tc>
                  <a:txBody>
                    <a:bodyPr/>
                    <a:lstStyle/>
                    <a:p>
                      <a:pPr algn="r"/>
                      <a:r>
                        <a:rPr lang="en-US" sz="2200" dirty="0"/>
                        <a:t>70.8</a:t>
                      </a:r>
                      <a:endParaRPr lang="pt-BR" sz="2200" dirty="0"/>
                    </a:p>
                  </a:txBody>
                  <a:tcPr/>
                </a:tc>
                <a:tc>
                  <a:txBody>
                    <a:bodyPr/>
                    <a:lstStyle/>
                    <a:p>
                      <a:pPr algn="r"/>
                      <a:r>
                        <a:rPr lang="en-US" sz="2200" dirty="0"/>
                        <a:t>88.4</a:t>
                      </a:r>
                      <a:endParaRPr lang="pt-BR" sz="2200" dirty="0"/>
                    </a:p>
                  </a:txBody>
                  <a:tcPr/>
                </a:tc>
                <a:extLst>
                  <a:ext uri="{0D108BD9-81ED-4DB2-BD59-A6C34878D82A}">
                    <a16:rowId xmlns:a16="http://schemas.microsoft.com/office/drawing/2014/main" val="3746623165"/>
                  </a:ext>
                </a:extLst>
              </a:tr>
              <a:tr h="370840">
                <a:tc>
                  <a:txBody>
                    <a:bodyPr/>
                    <a:lstStyle/>
                    <a:p>
                      <a:r>
                        <a:rPr lang="en-US" sz="2200"/>
                        <a:t>Temporal Sequence (BIGBENCH)</a:t>
                      </a:r>
                      <a:endParaRPr lang="pt-BR" sz="2200"/>
                    </a:p>
                  </a:txBody>
                  <a:tcPr/>
                </a:tc>
                <a:tc>
                  <a:txBody>
                    <a:bodyPr/>
                    <a:lstStyle/>
                    <a:p>
                      <a:pPr algn="r"/>
                      <a:r>
                        <a:rPr lang="en-US" sz="2200" dirty="0"/>
                        <a:t>98</a:t>
                      </a:r>
                      <a:endParaRPr lang="pt-BR" sz="2200" dirty="0"/>
                    </a:p>
                  </a:txBody>
                  <a:tcPr/>
                </a:tc>
                <a:tc>
                  <a:txBody>
                    <a:bodyPr/>
                    <a:lstStyle/>
                    <a:p>
                      <a:pPr algn="r"/>
                      <a:r>
                        <a:rPr lang="en-US" sz="2200" dirty="0"/>
                        <a:t>99.1</a:t>
                      </a:r>
                      <a:endParaRPr lang="pt-BR" sz="2200" dirty="0"/>
                    </a:p>
                  </a:txBody>
                  <a:tcPr/>
                </a:tc>
                <a:extLst>
                  <a:ext uri="{0D108BD9-81ED-4DB2-BD59-A6C34878D82A}">
                    <a16:rowId xmlns:a16="http://schemas.microsoft.com/office/drawing/2014/main" val="2003228592"/>
                  </a:ext>
                </a:extLst>
              </a:tr>
              <a:tr h="370840">
                <a:tc>
                  <a:txBody>
                    <a:bodyPr/>
                    <a:lstStyle/>
                    <a:p>
                      <a:r>
                        <a:rPr lang="en-US" sz="2200" b="1" err="1"/>
                        <a:t>IaC</a:t>
                      </a:r>
                      <a:r>
                        <a:rPr lang="en-US" sz="2200" b="1"/>
                        <a:t> Vulnerability detection</a:t>
                      </a:r>
                      <a:endParaRPr lang="pt-BR" sz="2200" b="1"/>
                    </a:p>
                  </a:txBody>
                  <a:tcPr/>
                </a:tc>
                <a:tc>
                  <a:txBody>
                    <a:bodyPr/>
                    <a:lstStyle/>
                    <a:p>
                      <a:pPr algn="r"/>
                      <a:r>
                        <a:rPr lang="en-US" sz="2200" dirty="0"/>
                        <a:t>73.4</a:t>
                      </a:r>
                      <a:endParaRPr lang="pt-BR" sz="2200" dirty="0"/>
                    </a:p>
                  </a:txBody>
                  <a:tcPr/>
                </a:tc>
                <a:tc>
                  <a:txBody>
                    <a:bodyPr/>
                    <a:lstStyle/>
                    <a:p>
                      <a:pPr algn="r"/>
                      <a:r>
                        <a:rPr lang="en-US" sz="2200" dirty="0"/>
                        <a:t>90.2</a:t>
                      </a:r>
                      <a:endParaRPr lang="pt-BR" sz="2200" dirty="0"/>
                    </a:p>
                  </a:txBody>
                  <a:tcPr/>
                </a:tc>
                <a:extLst>
                  <a:ext uri="{0D108BD9-81ED-4DB2-BD59-A6C34878D82A}">
                    <a16:rowId xmlns:a16="http://schemas.microsoft.com/office/drawing/2014/main" val="812580077"/>
                  </a:ext>
                </a:extLst>
              </a:tr>
              <a:tr h="370840">
                <a:tc>
                  <a:txBody>
                    <a:bodyPr/>
                    <a:lstStyle/>
                    <a:p>
                      <a:r>
                        <a:rPr lang="en-US" sz="2200" err="1"/>
                        <a:t>HotPotQA</a:t>
                      </a:r>
                      <a:endParaRPr lang="pt-BR" sz="2200"/>
                    </a:p>
                  </a:txBody>
                  <a:tcPr/>
                </a:tc>
                <a:tc>
                  <a:txBody>
                    <a:bodyPr/>
                    <a:lstStyle/>
                    <a:p>
                      <a:pPr algn="r"/>
                      <a:r>
                        <a:rPr lang="en-US" sz="2200" dirty="0"/>
                        <a:t>43.7</a:t>
                      </a:r>
                      <a:endParaRPr lang="pt-BR" sz="2200" dirty="0"/>
                    </a:p>
                  </a:txBody>
                  <a:tcPr/>
                </a:tc>
                <a:tc>
                  <a:txBody>
                    <a:bodyPr/>
                    <a:lstStyle/>
                    <a:p>
                      <a:pPr algn="r"/>
                      <a:r>
                        <a:rPr lang="en-US" sz="2200" dirty="0"/>
                        <a:t>55</a:t>
                      </a:r>
                      <a:endParaRPr lang="pt-BR" sz="2200" dirty="0"/>
                    </a:p>
                  </a:txBody>
                  <a:tcPr/>
                </a:tc>
                <a:extLst>
                  <a:ext uri="{0D108BD9-81ED-4DB2-BD59-A6C34878D82A}">
                    <a16:rowId xmlns:a16="http://schemas.microsoft.com/office/drawing/2014/main" val="1314710968"/>
                  </a:ext>
                </a:extLst>
              </a:tr>
            </a:tbl>
          </a:graphicData>
        </a:graphic>
      </p:graphicFrame>
    </p:spTree>
    <p:extLst>
      <p:ext uri="{BB962C8B-B14F-4D97-AF65-F5344CB8AC3E}">
        <p14:creationId xmlns:p14="http://schemas.microsoft.com/office/powerpoint/2010/main" val="82166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631B-56B7-0220-1EB6-A7387276E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5D7B9-1093-3CE0-261A-7535FD3FDE7D}"/>
              </a:ext>
            </a:extLst>
          </p:cNvPr>
          <p:cNvSpPr>
            <a:spLocks noGrp="1"/>
          </p:cNvSpPr>
          <p:nvPr>
            <p:ph type="title"/>
          </p:nvPr>
        </p:nvSpPr>
        <p:spPr>
          <a:xfrm>
            <a:off x="0" y="11084"/>
            <a:ext cx="12192000" cy="1085481"/>
          </a:xfrm>
        </p:spPr>
        <p:txBody>
          <a:bodyPr/>
          <a:lstStyle/>
          <a:p>
            <a:pPr algn="ctr"/>
            <a:r>
              <a:rPr lang="en-US" b="1" dirty="0"/>
              <a:t>Lecture 4: Programming by Natural Language</a:t>
            </a:r>
          </a:p>
        </p:txBody>
      </p:sp>
      <p:sp>
        <p:nvSpPr>
          <p:cNvPr id="3" name="Content Placeholder 2">
            <a:extLst>
              <a:ext uri="{FF2B5EF4-FFF2-40B4-BE49-F238E27FC236}">
                <a16:creationId xmlns:a16="http://schemas.microsoft.com/office/drawing/2014/main" id="{B06F6070-728C-7348-B63C-9AC332320C8C}"/>
              </a:ext>
            </a:extLst>
          </p:cNvPr>
          <p:cNvSpPr>
            <a:spLocks noGrp="1"/>
          </p:cNvSpPr>
          <p:nvPr>
            <p:ph idx="1"/>
          </p:nvPr>
        </p:nvSpPr>
        <p:spPr>
          <a:xfrm>
            <a:off x="627021" y="1221167"/>
            <a:ext cx="10772775" cy="5256326"/>
          </a:xfrm>
        </p:spPr>
        <p:txBody>
          <a:bodyPr>
            <a:normAutofit/>
          </a:bodyPr>
          <a:lstStyle/>
          <a:p>
            <a:pPr marL="0" indent="0">
              <a:buNone/>
            </a:pPr>
            <a:r>
              <a:rPr lang="en-US" sz="3000" dirty="0">
                <a:solidFill>
                  <a:srgbClr val="0070C0"/>
                </a:solidFill>
              </a:rPr>
              <a:t>Prompting </a:t>
            </a:r>
          </a:p>
          <a:p>
            <a:r>
              <a:rPr lang="en-US" dirty="0"/>
              <a:t>Example &amp; Document selection for in-context learning</a:t>
            </a:r>
          </a:p>
          <a:p>
            <a:r>
              <a:rPr lang="en-US" dirty="0"/>
              <a:t>Improve instructions using Meta-Reflection</a:t>
            </a:r>
          </a:p>
          <a:p>
            <a:pPr marL="0" indent="0">
              <a:buNone/>
            </a:pPr>
            <a:endParaRPr lang="en-US" sz="1300" dirty="0"/>
          </a:p>
          <a:p>
            <a:pPr marL="0" indent="0">
              <a:buNone/>
            </a:pPr>
            <a:r>
              <a:rPr lang="en-US" sz="3000" dirty="0">
                <a:solidFill>
                  <a:srgbClr val="0070C0"/>
                </a:solidFill>
              </a:rPr>
              <a:t>Post-processing Techniques</a:t>
            </a:r>
          </a:p>
          <a:p>
            <a:pPr>
              <a:buFont typeface="Wingdings" panose="05000000000000000000" pitchFamily="2" charset="2"/>
              <a:buChar char="Ø"/>
            </a:pPr>
            <a:r>
              <a:rPr lang="en-US" dirty="0"/>
              <a:t>Constrained Semantic Decoding</a:t>
            </a:r>
          </a:p>
        </p:txBody>
      </p:sp>
    </p:spTree>
    <p:extLst>
      <p:ext uri="{BB962C8B-B14F-4D97-AF65-F5344CB8AC3E}">
        <p14:creationId xmlns:p14="http://schemas.microsoft.com/office/powerpoint/2010/main" val="310596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5871-C69B-9905-0A4E-F7EAE51C5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8670E-982B-9445-7094-3F9B406704A0}"/>
              </a:ext>
            </a:extLst>
          </p:cNvPr>
          <p:cNvSpPr>
            <a:spLocks noGrp="1"/>
          </p:cNvSpPr>
          <p:nvPr>
            <p:ph type="title"/>
          </p:nvPr>
        </p:nvSpPr>
        <p:spPr>
          <a:xfrm>
            <a:off x="0" y="-13892"/>
            <a:ext cx="12192000" cy="949830"/>
          </a:xfrm>
        </p:spPr>
        <p:txBody>
          <a:bodyPr>
            <a:normAutofit/>
          </a:bodyPr>
          <a:lstStyle/>
          <a:p>
            <a:pPr algn="ctr"/>
            <a:r>
              <a:rPr lang="en-US" b="1" dirty="0"/>
              <a:t>Constrained Semantic Decoding (CSD)</a:t>
            </a:r>
            <a:endParaRPr lang="en-US" dirty="0"/>
          </a:p>
        </p:txBody>
      </p:sp>
      <p:sp>
        <p:nvSpPr>
          <p:cNvPr id="8" name="TextBox 7">
            <a:extLst>
              <a:ext uri="{FF2B5EF4-FFF2-40B4-BE49-F238E27FC236}">
                <a16:creationId xmlns:a16="http://schemas.microsoft.com/office/drawing/2014/main" id="{A99F55FE-0C99-B0F1-A466-E225E095E463}"/>
              </a:ext>
            </a:extLst>
          </p:cNvPr>
          <p:cNvSpPr txBox="1"/>
          <p:nvPr/>
        </p:nvSpPr>
        <p:spPr>
          <a:xfrm>
            <a:off x="137194" y="2653686"/>
            <a:ext cx="1990615" cy="923330"/>
          </a:xfrm>
          <a:prstGeom prst="rect">
            <a:avLst/>
          </a:prstGeom>
          <a:noFill/>
          <a:ln>
            <a:solidFill>
              <a:schemeClr val="tx1"/>
            </a:solidFill>
          </a:ln>
        </p:spPr>
        <p:txBody>
          <a:bodyPr wrap="square" rtlCol="0">
            <a:spAutoFit/>
          </a:bodyPr>
          <a:lstStyle/>
          <a:p>
            <a:r>
              <a:rPr lang="en-US" dirty="0"/>
              <a:t>Which city has the highest number of departing flights?</a:t>
            </a:r>
          </a:p>
        </p:txBody>
      </p:sp>
      <p:sp>
        <p:nvSpPr>
          <p:cNvPr id="12" name="TextBox 11">
            <a:extLst>
              <a:ext uri="{FF2B5EF4-FFF2-40B4-BE49-F238E27FC236}">
                <a16:creationId xmlns:a16="http://schemas.microsoft.com/office/drawing/2014/main" id="{C86959B4-CE86-1EBA-87CD-2C3FA881599C}"/>
              </a:ext>
            </a:extLst>
          </p:cNvPr>
          <p:cNvSpPr txBox="1"/>
          <p:nvPr/>
        </p:nvSpPr>
        <p:spPr>
          <a:xfrm>
            <a:off x="5363109" y="2453630"/>
            <a:ext cx="3894667" cy="1323439"/>
          </a:xfrm>
          <a:prstGeom prst="rect">
            <a:avLst/>
          </a:prstGeom>
          <a:noFill/>
          <a:ln>
            <a:solidFill>
              <a:schemeClr val="tx1"/>
            </a:solidFill>
          </a:ln>
        </p:spPr>
        <p:txBody>
          <a:bodyPr wrap="square" rtlCol="0">
            <a:spAutoFit/>
          </a:bodyPr>
          <a:lstStyle/>
          <a:p>
            <a:r>
              <a:rPr lang="en-US" sz="1600" b="1" dirty="0">
                <a:solidFill>
                  <a:schemeClr val="tx2">
                    <a:lumMod val="75000"/>
                    <a:lumOff val="25000"/>
                  </a:schemeClr>
                </a:solidFill>
              </a:rPr>
              <a:t>SELECT</a:t>
            </a:r>
            <a:r>
              <a:rPr lang="en-US" sz="1600" dirty="0"/>
              <a:t> City </a:t>
            </a:r>
          </a:p>
          <a:p>
            <a:r>
              <a:rPr lang="en-US" sz="1600" b="1" dirty="0">
                <a:solidFill>
                  <a:schemeClr val="tx2">
                    <a:lumMod val="75000"/>
                    <a:lumOff val="25000"/>
                  </a:schemeClr>
                </a:solidFill>
              </a:rPr>
              <a:t>FROM</a:t>
            </a:r>
            <a:r>
              <a:rPr lang="en-US" sz="1600" dirty="0"/>
              <a:t> Flights </a:t>
            </a:r>
            <a:r>
              <a:rPr lang="en-US" sz="1600" b="1" dirty="0">
                <a:solidFill>
                  <a:schemeClr val="tx2">
                    <a:lumMod val="75000"/>
                    <a:lumOff val="25000"/>
                  </a:schemeClr>
                </a:solidFill>
              </a:rPr>
              <a:t>AS</a:t>
            </a:r>
            <a:r>
              <a:rPr lang="en-US" sz="1600" dirty="0"/>
              <a:t> T1 </a:t>
            </a:r>
            <a:r>
              <a:rPr lang="en-US" sz="1600" b="1" dirty="0">
                <a:solidFill>
                  <a:schemeClr val="tx2">
                    <a:lumMod val="75000"/>
                    <a:lumOff val="25000"/>
                  </a:schemeClr>
                </a:solidFill>
              </a:rPr>
              <a:t>JOIN</a:t>
            </a:r>
            <a:r>
              <a:rPr lang="en-US" sz="1600" b="1" dirty="0">
                <a:solidFill>
                  <a:srgbClr val="002060"/>
                </a:solidFill>
              </a:rPr>
              <a:t> </a:t>
            </a:r>
            <a:r>
              <a:rPr lang="en-US" sz="1600" dirty="0"/>
              <a:t>Airports </a:t>
            </a:r>
            <a:r>
              <a:rPr lang="en-US" sz="1600" b="1" dirty="0">
                <a:solidFill>
                  <a:schemeClr val="tx2">
                    <a:lumMod val="75000"/>
                    <a:lumOff val="25000"/>
                  </a:schemeClr>
                </a:solidFill>
              </a:rPr>
              <a:t>AS</a:t>
            </a:r>
            <a:r>
              <a:rPr lang="en-US" sz="1600" dirty="0"/>
              <a:t> T2</a:t>
            </a:r>
          </a:p>
          <a:p>
            <a:r>
              <a:rPr lang="en-US" sz="1600" b="1" dirty="0">
                <a:solidFill>
                  <a:schemeClr val="tx2">
                    <a:lumMod val="75000"/>
                    <a:lumOff val="25000"/>
                  </a:schemeClr>
                </a:solidFill>
              </a:rPr>
              <a:t>ON</a:t>
            </a:r>
            <a:r>
              <a:rPr lang="en-US" sz="1600" dirty="0"/>
              <a:t> T1.AirportCode =  T2.SourceAirport</a:t>
            </a:r>
          </a:p>
          <a:p>
            <a:r>
              <a:rPr lang="en-US" sz="1600" b="1" dirty="0">
                <a:solidFill>
                  <a:schemeClr val="tx2">
                    <a:lumMod val="75000"/>
                    <a:lumOff val="25000"/>
                  </a:schemeClr>
                </a:solidFill>
              </a:rPr>
              <a:t>GROUP BY </a:t>
            </a:r>
            <a:r>
              <a:rPr lang="en-US" sz="1600" dirty="0"/>
              <a:t>City</a:t>
            </a:r>
          </a:p>
          <a:p>
            <a:r>
              <a:rPr lang="en-US" sz="1600" b="1" dirty="0">
                <a:solidFill>
                  <a:schemeClr val="tx2">
                    <a:lumMod val="75000"/>
                    <a:lumOff val="25000"/>
                  </a:schemeClr>
                </a:solidFill>
              </a:rPr>
              <a:t>ORDER BY COUNT(*) DESC LIMIT 1</a:t>
            </a:r>
          </a:p>
        </p:txBody>
      </p:sp>
      <p:sp>
        <p:nvSpPr>
          <p:cNvPr id="13" name="TextBox 12">
            <a:extLst>
              <a:ext uri="{FF2B5EF4-FFF2-40B4-BE49-F238E27FC236}">
                <a16:creationId xmlns:a16="http://schemas.microsoft.com/office/drawing/2014/main" id="{E7A4D64C-5238-BACE-403E-59332597F34C}"/>
              </a:ext>
            </a:extLst>
          </p:cNvPr>
          <p:cNvSpPr txBox="1"/>
          <p:nvPr/>
        </p:nvSpPr>
        <p:spPr>
          <a:xfrm>
            <a:off x="9525905" y="3284627"/>
            <a:ext cx="2666095" cy="584775"/>
          </a:xfrm>
          <a:prstGeom prst="rect">
            <a:avLst/>
          </a:prstGeom>
          <a:noFill/>
        </p:spPr>
        <p:txBody>
          <a:bodyPr wrap="square" rtlCol="0">
            <a:spAutoFit/>
          </a:bodyPr>
          <a:lstStyle/>
          <a:p>
            <a:r>
              <a:rPr lang="en-US" sz="1600" dirty="0">
                <a:solidFill>
                  <a:srgbClr val="FF0000"/>
                </a:solidFill>
              </a:rPr>
              <a:t>No Column “</a:t>
            </a:r>
            <a:r>
              <a:rPr lang="en-US" sz="1600" dirty="0" err="1">
                <a:solidFill>
                  <a:srgbClr val="FF0000"/>
                </a:solidFill>
              </a:rPr>
              <a:t>AirportCode</a:t>
            </a:r>
            <a:r>
              <a:rPr lang="en-US" sz="1600" dirty="0">
                <a:solidFill>
                  <a:srgbClr val="FF0000"/>
                </a:solidFill>
              </a:rPr>
              <a:t>” in table aliased as T1</a:t>
            </a:r>
          </a:p>
        </p:txBody>
      </p:sp>
      <p:sp>
        <p:nvSpPr>
          <p:cNvPr id="14" name="TextBox 13">
            <a:extLst>
              <a:ext uri="{FF2B5EF4-FFF2-40B4-BE49-F238E27FC236}">
                <a16:creationId xmlns:a16="http://schemas.microsoft.com/office/drawing/2014/main" id="{67F5BB48-4AD2-F44D-9D0A-8E3C6A75E692}"/>
              </a:ext>
            </a:extLst>
          </p:cNvPr>
          <p:cNvSpPr txBox="1"/>
          <p:nvPr/>
        </p:nvSpPr>
        <p:spPr>
          <a:xfrm>
            <a:off x="3340280" y="2884518"/>
            <a:ext cx="889289"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400" dirty="0"/>
              <a:t>GPT3</a:t>
            </a:r>
          </a:p>
        </p:txBody>
      </p:sp>
      <p:sp>
        <p:nvSpPr>
          <p:cNvPr id="66" name="TextBox 65">
            <a:extLst>
              <a:ext uri="{FF2B5EF4-FFF2-40B4-BE49-F238E27FC236}">
                <a16:creationId xmlns:a16="http://schemas.microsoft.com/office/drawing/2014/main" id="{F306C7D8-7CF1-51FB-4285-C6E30DE07811}"/>
              </a:ext>
            </a:extLst>
          </p:cNvPr>
          <p:cNvSpPr txBox="1"/>
          <p:nvPr/>
        </p:nvSpPr>
        <p:spPr>
          <a:xfrm>
            <a:off x="-66677" y="6548021"/>
            <a:ext cx="8170224"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[ICLR 2022: </a:t>
            </a:r>
            <a:r>
              <a:rPr lang="en-US" sz="1600" i="1" dirty="0">
                <a:latin typeface="Arial"/>
                <a:cs typeface="Segoe UI" panose="020B0502040204020203" pitchFamily="34" charset="0"/>
              </a:rPr>
              <a:t>Synchromesh: Reliable code generation from pre-trained language models</a:t>
            </a:r>
            <a:r>
              <a:rPr lang="en-US" sz="1600" dirty="0">
                <a:latin typeface="Arial"/>
                <a:cs typeface="Segoe UI" panose="020B0502040204020203" pitchFamily="34" charset="0"/>
              </a:rPr>
              <a:t>]</a:t>
            </a:r>
          </a:p>
        </p:txBody>
      </p:sp>
      <p:cxnSp>
        <p:nvCxnSpPr>
          <p:cNvPr id="19" name="Straight Arrow Connector 18">
            <a:extLst>
              <a:ext uri="{FF2B5EF4-FFF2-40B4-BE49-F238E27FC236}">
                <a16:creationId xmlns:a16="http://schemas.microsoft.com/office/drawing/2014/main" id="{5C005C2E-D84B-23E9-FB4D-C9D51BAC2E2F}"/>
              </a:ext>
            </a:extLst>
          </p:cNvPr>
          <p:cNvCxnSpPr>
            <a:stCxn id="8" idx="3"/>
            <a:endCxn id="14" idx="1"/>
          </p:cNvCxnSpPr>
          <p:nvPr/>
        </p:nvCxnSpPr>
        <p:spPr>
          <a:xfrm>
            <a:off x="2127809" y="3115351"/>
            <a:ext cx="121247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EF2591D-A951-5921-439C-3829F95C46BD}"/>
              </a:ext>
            </a:extLst>
          </p:cNvPr>
          <p:cNvCxnSpPr>
            <a:stCxn id="14" idx="3"/>
            <a:endCxn id="12" idx="1"/>
          </p:cNvCxnSpPr>
          <p:nvPr/>
        </p:nvCxnSpPr>
        <p:spPr>
          <a:xfrm flipV="1">
            <a:off x="4229569" y="3115350"/>
            <a:ext cx="113354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5817FEB-DD9F-F318-F3D3-06723B73748A}"/>
              </a:ext>
            </a:extLst>
          </p:cNvPr>
          <p:cNvCxnSpPr/>
          <p:nvPr/>
        </p:nvCxnSpPr>
        <p:spPr>
          <a:xfrm>
            <a:off x="6056278" y="3223134"/>
            <a:ext cx="10626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3712046-952F-DEA2-6BEE-9AA918829119}"/>
              </a:ext>
            </a:extLst>
          </p:cNvPr>
          <p:cNvCxnSpPr>
            <a:cxnSpLocks/>
          </p:cNvCxnSpPr>
          <p:nvPr/>
        </p:nvCxnSpPr>
        <p:spPr>
          <a:xfrm>
            <a:off x="7014146" y="3284627"/>
            <a:ext cx="2500008" cy="2280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4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22CAAF-386C-41DA-815E-9E195E86BB79}"/>
              </a:ext>
            </a:extLst>
          </p:cNvPr>
          <p:cNvSpPr>
            <a:spLocks noGrp="1"/>
          </p:cNvSpPr>
          <p:nvPr>
            <p:ph idx="1"/>
          </p:nvPr>
        </p:nvSpPr>
        <p:spPr>
          <a:xfrm>
            <a:off x="360218" y="1141245"/>
            <a:ext cx="11726487" cy="4743205"/>
          </a:xfrm>
        </p:spPr>
        <p:txBody>
          <a:bodyPr/>
          <a:lstStyle/>
          <a:p>
            <a:pPr marL="0" indent="0">
              <a:buNone/>
            </a:pPr>
            <a:r>
              <a:rPr lang="en-US" dirty="0"/>
              <a:t>Decode/generate tokens iteratively, </a:t>
            </a:r>
            <a:r>
              <a:rPr lang="en-US" dirty="0">
                <a:solidFill>
                  <a:srgbClr val="00B050"/>
                </a:solidFill>
              </a:rPr>
              <a:t>bias towards tokens that conform to underlying constraints</a:t>
            </a:r>
            <a:r>
              <a:rPr lang="en-US" dirty="0"/>
              <a:t>.</a:t>
            </a:r>
          </a:p>
        </p:txBody>
      </p:sp>
      <p:pic>
        <p:nvPicPr>
          <p:cNvPr id="6" name="Picture 5">
            <a:extLst>
              <a:ext uri="{FF2B5EF4-FFF2-40B4-BE49-F238E27FC236}">
                <a16:creationId xmlns:a16="http://schemas.microsoft.com/office/drawing/2014/main" id="{0651978B-7A77-47E6-A151-728CA17B3C39}"/>
              </a:ext>
            </a:extLst>
          </p:cNvPr>
          <p:cNvPicPr>
            <a:picLocks noChangeAspect="1"/>
          </p:cNvPicPr>
          <p:nvPr/>
        </p:nvPicPr>
        <p:blipFill>
          <a:blip r:embed="rId3"/>
          <a:stretch>
            <a:fillRect/>
          </a:stretch>
        </p:blipFill>
        <p:spPr>
          <a:xfrm>
            <a:off x="880225" y="2967879"/>
            <a:ext cx="10578831" cy="2676403"/>
          </a:xfrm>
          <a:prstGeom prst="rect">
            <a:avLst/>
          </a:prstGeom>
        </p:spPr>
      </p:pic>
      <p:sp>
        <p:nvSpPr>
          <p:cNvPr id="3" name="TextBox 2">
            <a:extLst>
              <a:ext uri="{FF2B5EF4-FFF2-40B4-BE49-F238E27FC236}">
                <a16:creationId xmlns:a16="http://schemas.microsoft.com/office/drawing/2014/main" id="{3E3C48E5-7A55-4FED-82E7-8A88B20E3DE5}"/>
              </a:ext>
            </a:extLst>
          </p:cNvPr>
          <p:cNvSpPr txBox="1"/>
          <p:nvPr/>
        </p:nvSpPr>
        <p:spPr>
          <a:xfrm rot="20076986">
            <a:off x="1118907" y="3910921"/>
            <a:ext cx="1464875" cy="646331"/>
          </a:xfrm>
          <a:prstGeom prst="rect">
            <a:avLst/>
          </a:prstGeom>
          <a:noFill/>
        </p:spPr>
        <p:txBody>
          <a:bodyPr wrap="square" rtlCol="0">
            <a:spAutoFit/>
          </a:bodyPr>
          <a:lstStyle/>
          <a:p>
            <a:pPr algn="ctr"/>
            <a:r>
              <a:rPr lang="en-US" b="1" dirty="0">
                <a:solidFill>
                  <a:schemeClr val="accent1"/>
                </a:solidFill>
              </a:rPr>
              <a:t>Syntactic</a:t>
            </a:r>
            <a:br>
              <a:rPr lang="en-US" b="1" dirty="0">
                <a:solidFill>
                  <a:schemeClr val="accent1"/>
                </a:solidFill>
              </a:rPr>
            </a:br>
            <a:r>
              <a:rPr lang="en-US" b="1" dirty="0">
                <a:solidFill>
                  <a:schemeClr val="accent1"/>
                </a:solidFill>
              </a:rPr>
              <a:t>constraint</a:t>
            </a:r>
          </a:p>
        </p:txBody>
      </p:sp>
      <p:sp>
        <p:nvSpPr>
          <p:cNvPr id="8" name="TextBox 7">
            <a:extLst>
              <a:ext uri="{FF2B5EF4-FFF2-40B4-BE49-F238E27FC236}">
                <a16:creationId xmlns:a16="http://schemas.microsoft.com/office/drawing/2014/main" id="{053AEEC4-35BE-454F-91DE-33613D264B72}"/>
              </a:ext>
            </a:extLst>
          </p:cNvPr>
          <p:cNvSpPr txBox="1"/>
          <p:nvPr/>
        </p:nvSpPr>
        <p:spPr>
          <a:xfrm rot="20076986">
            <a:off x="1295287" y="4827735"/>
            <a:ext cx="1445029" cy="646331"/>
          </a:xfrm>
          <a:prstGeom prst="rect">
            <a:avLst/>
          </a:prstGeom>
          <a:noFill/>
        </p:spPr>
        <p:txBody>
          <a:bodyPr wrap="square" rtlCol="0">
            <a:spAutoFit/>
          </a:bodyPr>
          <a:lstStyle/>
          <a:p>
            <a:pPr algn="ctr"/>
            <a:r>
              <a:rPr lang="en-US" b="1" dirty="0">
                <a:solidFill>
                  <a:schemeClr val="accent1"/>
                </a:solidFill>
              </a:rPr>
              <a:t>Semantic</a:t>
            </a:r>
            <a:br>
              <a:rPr lang="en-US" b="1" dirty="0">
                <a:solidFill>
                  <a:schemeClr val="accent1"/>
                </a:solidFill>
              </a:rPr>
            </a:br>
            <a:r>
              <a:rPr lang="en-US" b="1" dirty="0">
                <a:solidFill>
                  <a:schemeClr val="accent1"/>
                </a:solidFill>
              </a:rPr>
              <a:t>constraint</a:t>
            </a:r>
          </a:p>
        </p:txBody>
      </p:sp>
      <p:sp>
        <p:nvSpPr>
          <p:cNvPr id="10" name="Slide Number Placeholder 3">
            <a:extLst>
              <a:ext uri="{FF2B5EF4-FFF2-40B4-BE49-F238E27FC236}">
                <a16:creationId xmlns:a16="http://schemas.microsoft.com/office/drawing/2014/main" id="{B5BE212D-2800-4420-98B8-8C37E040E01D}"/>
              </a:ext>
            </a:extLst>
          </p:cNvPr>
          <p:cNvSpPr>
            <a:spLocks noGrp="1"/>
          </p:cNvSpPr>
          <p:nvPr>
            <p:ph type="sldNum" sz="quarter" idx="4"/>
          </p:nvPr>
        </p:nvSpPr>
        <p:spPr>
          <a:xfrm>
            <a:off x="8452117" y="4777947"/>
            <a:ext cx="691883" cy="319096"/>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mtClean="0"/>
              <a:pPr/>
              <a:t>17</a:t>
            </a:fld>
            <a:r>
              <a:rPr lang="en-US"/>
              <a:t>/18</a:t>
            </a:r>
            <a:endParaRPr lang="en-US" dirty="0"/>
          </a:p>
        </p:txBody>
      </p:sp>
      <p:sp>
        <p:nvSpPr>
          <p:cNvPr id="12" name="Rectangle 11">
            <a:extLst>
              <a:ext uri="{FF2B5EF4-FFF2-40B4-BE49-F238E27FC236}">
                <a16:creationId xmlns:a16="http://schemas.microsoft.com/office/drawing/2014/main" id="{6336AF34-2376-44A2-9222-C14EB63FFC04}"/>
              </a:ext>
            </a:extLst>
          </p:cNvPr>
          <p:cNvSpPr/>
          <p:nvPr/>
        </p:nvSpPr>
        <p:spPr>
          <a:xfrm>
            <a:off x="-61398" y="6469287"/>
            <a:ext cx="3709276" cy="379656"/>
          </a:xfrm>
          <a:prstGeom prst="rect">
            <a:avLst/>
          </a:prstGeom>
        </p:spPr>
        <p:txBody>
          <a:bodyPr wrap="square">
            <a:spAutoFit/>
          </a:bodyPr>
          <a:lstStyle/>
          <a:p>
            <a:r>
              <a:rPr lang="en-US" sz="1867" dirty="0">
                <a:solidFill>
                  <a:schemeClr val="bg1"/>
                </a:solidFill>
                <a:latin typeface="+mj-lt"/>
                <a:ea typeface="Calibri" panose="020F0502020204030204" pitchFamily="34" charset="0"/>
                <a:cs typeface="Calibri" panose="020F0502020204030204" pitchFamily="34" charset="0"/>
              </a:rPr>
              <a:t>[ICLR </a:t>
            </a:r>
            <a:r>
              <a:rPr lang="en-US" sz="1867" dirty="0">
                <a:solidFill>
                  <a:schemeClr val="bg1"/>
                </a:solidFill>
              </a:rPr>
              <a:t>′</a:t>
            </a:r>
            <a:r>
              <a:rPr lang="en-US" sz="1867" dirty="0">
                <a:solidFill>
                  <a:schemeClr val="bg1"/>
                </a:solidFill>
                <a:latin typeface="+mj-lt"/>
                <a:ea typeface="Calibri" panose="020F0502020204030204" pitchFamily="34" charset="0"/>
                <a:cs typeface="Calibri" panose="020F0502020204030204" pitchFamily="34" charset="0"/>
              </a:rPr>
              <a:t>22]</a:t>
            </a:r>
          </a:p>
        </p:txBody>
      </p:sp>
      <p:sp>
        <p:nvSpPr>
          <p:cNvPr id="2" name="TextBox 1">
            <a:extLst>
              <a:ext uri="{FF2B5EF4-FFF2-40B4-BE49-F238E27FC236}">
                <a16:creationId xmlns:a16="http://schemas.microsoft.com/office/drawing/2014/main" id="{EC8B05D8-0603-7A0C-FF2B-B5A36A76D5C7}"/>
              </a:ext>
            </a:extLst>
          </p:cNvPr>
          <p:cNvSpPr txBox="1"/>
          <p:nvPr/>
        </p:nvSpPr>
        <p:spPr>
          <a:xfrm>
            <a:off x="-66677" y="6548021"/>
            <a:ext cx="8170224"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[ICLR 2022: </a:t>
            </a:r>
            <a:r>
              <a:rPr lang="en-US" sz="1600" i="1" dirty="0">
                <a:latin typeface="Arial"/>
                <a:cs typeface="Segoe UI" panose="020B0502040204020203" pitchFamily="34" charset="0"/>
              </a:rPr>
              <a:t>Synchromesh: Reliable code generation from pre-trained language models</a:t>
            </a:r>
            <a:r>
              <a:rPr lang="en-US" sz="1600" dirty="0">
                <a:latin typeface="Arial"/>
                <a:cs typeface="Segoe UI" panose="020B0502040204020203" pitchFamily="34" charset="0"/>
              </a:rPr>
              <a:t>]</a:t>
            </a:r>
          </a:p>
        </p:txBody>
      </p:sp>
      <p:sp>
        <p:nvSpPr>
          <p:cNvPr id="11" name="Title 1">
            <a:extLst>
              <a:ext uri="{FF2B5EF4-FFF2-40B4-BE49-F238E27FC236}">
                <a16:creationId xmlns:a16="http://schemas.microsoft.com/office/drawing/2014/main" id="{21BE35A2-1E10-FD85-B91A-4C9C64D8ED1B}"/>
              </a:ext>
            </a:extLst>
          </p:cNvPr>
          <p:cNvSpPr>
            <a:spLocks noGrp="1"/>
          </p:cNvSpPr>
          <p:nvPr>
            <p:ph type="title"/>
          </p:nvPr>
        </p:nvSpPr>
        <p:spPr>
          <a:xfrm>
            <a:off x="0" y="-13892"/>
            <a:ext cx="12192000" cy="949830"/>
          </a:xfrm>
        </p:spPr>
        <p:txBody>
          <a:bodyPr>
            <a:normAutofit/>
          </a:bodyPr>
          <a:lstStyle/>
          <a:p>
            <a:pPr algn="ctr"/>
            <a:r>
              <a:rPr lang="en-US" b="1" dirty="0"/>
              <a:t>Constrained Semantic Decoding (CSD)</a:t>
            </a:r>
            <a:endParaRPr lang="en-US" dirty="0"/>
          </a:p>
        </p:txBody>
      </p:sp>
    </p:spTree>
    <p:extLst>
      <p:ext uri="{BB962C8B-B14F-4D97-AF65-F5344CB8AC3E}">
        <p14:creationId xmlns:p14="http://schemas.microsoft.com/office/powerpoint/2010/main" val="265896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D2D1-5B50-F58A-E2DE-C7EB34B9A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DBA0C4-7FA7-AC93-7B16-57087E76528D}"/>
              </a:ext>
            </a:extLst>
          </p:cNvPr>
          <p:cNvSpPr>
            <a:spLocks noGrp="1"/>
          </p:cNvSpPr>
          <p:nvPr>
            <p:ph type="title"/>
          </p:nvPr>
        </p:nvSpPr>
        <p:spPr>
          <a:xfrm>
            <a:off x="0" y="-13892"/>
            <a:ext cx="12192000" cy="949830"/>
          </a:xfrm>
        </p:spPr>
        <p:txBody>
          <a:bodyPr>
            <a:normAutofit/>
          </a:bodyPr>
          <a:lstStyle/>
          <a:p>
            <a:pPr algn="ctr"/>
            <a:r>
              <a:rPr lang="en-US" b="1" dirty="0"/>
              <a:t>Constrained Semantic Decoding (CSD)</a:t>
            </a:r>
            <a:endParaRPr lang="en-US" dirty="0"/>
          </a:p>
        </p:txBody>
      </p:sp>
      <p:sp>
        <p:nvSpPr>
          <p:cNvPr id="8" name="TextBox 7">
            <a:extLst>
              <a:ext uri="{FF2B5EF4-FFF2-40B4-BE49-F238E27FC236}">
                <a16:creationId xmlns:a16="http://schemas.microsoft.com/office/drawing/2014/main" id="{DFFF4F50-645D-68AF-D6D8-BDE27925815D}"/>
              </a:ext>
            </a:extLst>
          </p:cNvPr>
          <p:cNvSpPr txBox="1"/>
          <p:nvPr/>
        </p:nvSpPr>
        <p:spPr>
          <a:xfrm>
            <a:off x="68597" y="1360667"/>
            <a:ext cx="1990615" cy="923330"/>
          </a:xfrm>
          <a:prstGeom prst="rect">
            <a:avLst/>
          </a:prstGeom>
          <a:noFill/>
          <a:ln>
            <a:solidFill>
              <a:schemeClr val="tx1"/>
            </a:solidFill>
          </a:ln>
        </p:spPr>
        <p:txBody>
          <a:bodyPr wrap="square" rtlCol="0">
            <a:spAutoFit/>
          </a:bodyPr>
          <a:lstStyle/>
          <a:p>
            <a:r>
              <a:rPr lang="en-US" dirty="0"/>
              <a:t>Which city has the highest number of departing flights?</a:t>
            </a:r>
          </a:p>
        </p:txBody>
      </p:sp>
      <p:sp>
        <p:nvSpPr>
          <p:cNvPr id="12" name="TextBox 11">
            <a:extLst>
              <a:ext uri="{FF2B5EF4-FFF2-40B4-BE49-F238E27FC236}">
                <a16:creationId xmlns:a16="http://schemas.microsoft.com/office/drawing/2014/main" id="{A4B00D19-82FF-66B1-55EA-B2068DFB2BF7}"/>
              </a:ext>
            </a:extLst>
          </p:cNvPr>
          <p:cNvSpPr txBox="1"/>
          <p:nvPr/>
        </p:nvSpPr>
        <p:spPr>
          <a:xfrm>
            <a:off x="5294512" y="1160611"/>
            <a:ext cx="3894667" cy="1323439"/>
          </a:xfrm>
          <a:prstGeom prst="rect">
            <a:avLst/>
          </a:prstGeom>
          <a:noFill/>
          <a:ln>
            <a:solidFill>
              <a:schemeClr val="tx1"/>
            </a:solidFill>
          </a:ln>
        </p:spPr>
        <p:txBody>
          <a:bodyPr wrap="square" rtlCol="0">
            <a:spAutoFit/>
          </a:bodyPr>
          <a:lstStyle/>
          <a:p>
            <a:r>
              <a:rPr lang="en-US" sz="1600" b="1" dirty="0">
                <a:solidFill>
                  <a:schemeClr val="tx2">
                    <a:lumMod val="75000"/>
                    <a:lumOff val="25000"/>
                  </a:schemeClr>
                </a:solidFill>
              </a:rPr>
              <a:t>SELECT</a:t>
            </a:r>
            <a:r>
              <a:rPr lang="en-US" sz="1600" dirty="0"/>
              <a:t> City </a:t>
            </a:r>
          </a:p>
          <a:p>
            <a:r>
              <a:rPr lang="en-US" sz="1600" b="1" dirty="0">
                <a:solidFill>
                  <a:schemeClr val="tx2">
                    <a:lumMod val="75000"/>
                    <a:lumOff val="25000"/>
                  </a:schemeClr>
                </a:solidFill>
              </a:rPr>
              <a:t>FROM</a:t>
            </a:r>
            <a:r>
              <a:rPr lang="en-US" sz="1600" dirty="0"/>
              <a:t> Flights </a:t>
            </a:r>
            <a:r>
              <a:rPr lang="en-US" sz="1600" b="1" dirty="0">
                <a:solidFill>
                  <a:schemeClr val="tx2">
                    <a:lumMod val="75000"/>
                    <a:lumOff val="25000"/>
                  </a:schemeClr>
                </a:solidFill>
              </a:rPr>
              <a:t>AS</a:t>
            </a:r>
            <a:r>
              <a:rPr lang="en-US" sz="1600" dirty="0"/>
              <a:t> T1 </a:t>
            </a:r>
            <a:r>
              <a:rPr lang="en-US" sz="1600" b="1" dirty="0">
                <a:solidFill>
                  <a:schemeClr val="tx2">
                    <a:lumMod val="75000"/>
                    <a:lumOff val="25000"/>
                  </a:schemeClr>
                </a:solidFill>
              </a:rPr>
              <a:t>JOIN</a:t>
            </a:r>
            <a:r>
              <a:rPr lang="en-US" sz="1600" b="1" dirty="0">
                <a:solidFill>
                  <a:srgbClr val="002060"/>
                </a:solidFill>
              </a:rPr>
              <a:t> </a:t>
            </a:r>
            <a:r>
              <a:rPr lang="en-US" sz="1600" dirty="0"/>
              <a:t>Airports </a:t>
            </a:r>
            <a:r>
              <a:rPr lang="en-US" sz="1600" b="1" dirty="0">
                <a:solidFill>
                  <a:schemeClr val="tx2">
                    <a:lumMod val="75000"/>
                    <a:lumOff val="25000"/>
                  </a:schemeClr>
                </a:solidFill>
              </a:rPr>
              <a:t>AS</a:t>
            </a:r>
            <a:r>
              <a:rPr lang="en-US" sz="1600" dirty="0"/>
              <a:t> T2</a:t>
            </a:r>
          </a:p>
          <a:p>
            <a:r>
              <a:rPr lang="en-US" sz="1600" b="1" dirty="0">
                <a:solidFill>
                  <a:schemeClr val="tx2">
                    <a:lumMod val="75000"/>
                    <a:lumOff val="25000"/>
                  </a:schemeClr>
                </a:solidFill>
              </a:rPr>
              <a:t>ON</a:t>
            </a:r>
            <a:r>
              <a:rPr lang="en-US" sz="1600" dirty="0"/>
              <a:t> T1.AirportCode =  T2.SourceAirport</a:t>
            </a:r>
          </a:p>
          <a:p>
            <a:r>
              <a:rPr lang="en-US" sz="1600" b="1" dirty="0">
                <a:solidFill>
                  <a:schemeClr val="tx2">
                    <a:lumMod val="75000"/>
                    <a:lumOff val="25000"/>
                  </a:schemeClr>
                </a:solidFill>
              </a:rPr>
              <a:t>GROUP BY </a:t>
            </a:r>
            <a:r>
              <a:rPr lang="en-US" sz="1600" dirty="0"/>
              <a:t>City</a:t>
            </a:r>
          </a:p>
          <a:p>
            <a:r>
              <a:rPr lang="en-US" sz="1600" b="1" dirty="0">
                <a:solidFill>
                  <a:schemeClr val="tx2">
                    <a:lumMod val="75000"/>
                    <a:lumOff val="25000"/>
                  </a:schemeClr>
                </a:solidFill>
              </a:rPr>
              <a:t>ORDER BY COUNT(*) DESC LIMIT 1</a:t>
            </a:r>
          </a:p>
        </p:txBody>
      </p:sp>
      <p:sp>
        <p:nvSpPr>
          <p:cNvPr id="13" name="TextBox 12">
            <a:extLst>
              <a:ext uri="{FF2B5EF4-FFF2-40B4-BE49-F238E27FC236}">
                <a16:creationId xmlns:a16="http://schemas.microsoft.com/office/drawing/2014/main" id="{9A14A0F3-46C8-000E-A4A3-C3AF5ED0C25B}"/>
              </a:ext>
            </a:extLst>
          </p:cNvPr>
          <p:cNvSpPr txBox="1"/>
          <p:nvPr/>
        </p:nvSpPr>
        <p:spPr>
          <a:xfrm>
            <a:off x="9457308" y="1991608"/>
            <a:ext cx="2666095" cy="584775"/>
          </a:xfrm>
          <a:prstGeom prst="rect">
            <a:avLst/>
          </a:prstGeom>
          <a:noFill/>
        </p:spPr>
        <p:txBody>
          <a:bodyPr wrap="square" rtlCol="0">
            <a:spAutoFit/>
          </a:bodyPr>
          <a:lstStyle/>
          <a:p>
            <a:r>
              <a:rPr lang="en-US" sz="1600" dirty="0">
                <a:solidFill>
                  <a:srgbClr val="FF0000"/>
                </a:solidFill>
              </a:rPr>
              <a:t>No Column “</a:t>
            </a:r>
            <a:r>
              <a:rPr lang="en-US" sz="1600" dirty="0" err="1">
                <a:solidFill>
                  <a:srgbClr val="FF0000"/>
                </a:solidFill>
              </a:rPr>
              <a:t>AirportCode</a:t>
            </a:r>
            <a:r>
              <a:rPr lang="en-US" sz="1600" dirty="0">
                <a:solidFill>
                  <a:srgbClr val="FF0000"/>
                </a:solidFill>
              </a:rPr>
              <a:t>” in table aliased as T1</a:t>
            </a:r>
          </a:p>
        </p:txBody>
      </p:sp>
      <p:sp>
        <p:nvSpPr>
          <p:cNvPr id="14" name="TextBox 13">
            <a:extLst>
              <a:ext uri="{FF2B5EF4-FFF2-40B4-BE49-F238E27FC236}">
                <a16:creationId xmlns:a16="http://schemas.microsoft.com/office/drawing/2014/main" id="{BCD5CBD5-BFD6-2A4F-44FF-3F5F70AA0782}"/>
              </a:ext>
            </a:extLst>
          </p:cNvPr>
          <p:cNvSpPr txBox="1"/>
          <p:nvPr/>
        </p:nvSpPr>
        <p:spPr>
          <a:xfrm>
            <a:off x="3271683" y="1591499"/>
            <a:ext cx="889289"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400" dirty="0"/>
              <a:t>GPT3</a:t>
            </a:r>
          </a:p>
        </p:txBody>
      </p:sp>
      <p:sp>
        <p:nvSpPr>
          <p:cNvPr id="22" name="TextBox 21">
            <a:extLst>
              <a:ext uri="{FF2B5EF4-FFF2-40B4-BE49-F238E27FC236}">
                <a16:creationId xmlns:a16="http://schemas.microsoft.com/office/drawing/2014/main" id="{3FDA5B0E-30DD-D886-29F2-9DB8AE8C1B2B}"/>
              </a:ext>
            </a:extLst>
          </p:cNvPr>
          <p:cNvSpPr txBox="1"/>
          <p:nvPr/>
        </p:nvSpPr>
        <p:spPr>
          <a:xfrm>
            <a:off x="3271683" y="3051851"/>
            <a:ext cx="889289" cy="1200329"/>
          </a:xfrm>
          <a:prstGeom prst="rect">
            <a:avLst/>
          </a:prstGeom>
          <a:solidFill>
            <a:schemeClr val="bg1">
              <a:lumMod val="85000"/>
            </a:schemeClr>
          </a:solidFill>
          <a:ln>
            <a:solidFill>
              <a:schemeClr val="bg1">
                <a:lumMod val="85000"/>
              </a:schemeClr>
            </a:solidFill>
          </a:ln>
        </p:spPr>
        <p:txBody>
          <a:bodyPr wrap="square" rtlCol="0">
            <a:spAutoFit/>
          </a:bodyPr>
          <a:lstStyle/>
          <a:p>
            <a:pPr algn="ctr"/>
            <a:r>
              <a:rPr lang="en-US" sz="2400" dirty="0"/>
              <a:t>GPT3</a:t>
            </a:r>
          </a:p>
          <a:p>
            <a:pPr algn="ctr"/>
            <a:r>
              <a:rPr lang="en-US" sz="2400" dirty="0"/>
              <a:t>with CSD</a:t>
            </a:r>
          </a:p>
        </p:txBody>
      </p:sp>
      <p:sp>
        <p:nvSpPr>
          <p:cNvPr id="66" name="TextBox 65">
            <a:extLst>
              <a:ext uri="{FF2B5EF4-FFF2-40B4-BE49-F238E27FC236}">
                <a16:creationId xmlns:a16="http://schemas.microsoft.com/office/drawing/2014/main" id="{92BC57E1-BDE0-AA65-817F-DB9541C4B40B}"/>
              </a:ext>
            </a:extLst>
          </p:cNvPr>
          <p:cNvSpPr txBox="1"/>
          <p:nvPr/>
        </p:nvSpPr>
        <p:spPr>
          <a:xfrm>
            <a:off x="-66677" y="6548021"/>
            <a:ext cx="8170224"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[ICLR 2022: </a:t>
            </a:r>
            <a:r>
              <a:rPr lang="en-US" sz="1600" i="1" dirty="0">
                <a:latin typeface="Arial"/>
                <a:cs typeface="Segoe UI" panose="020B0502040204020203" pitchFamily="34" charset="0"/>
              </a:rPr>
              <a:t>Synchromesh: Reliable code generation from pre-trained language models</a:t>
            </a:r>
            <a:r>
              <a:rPr lang="en-US" sz="1600" dirty="0">
                <a:latin typeface="Arial"/>
                <a:cs typeface="Segoe UI" panose="020B0502040204020203" pitchFamily="34" charset="0"/>
              </a:rPr>
              <a:t>]</a:t>
            </a:r>
          </a:p>
        </p:txBody>
      </p:sp>
      <p:sp>
        <p:nvSpPr>
          <p:cNvPr id="6" name="TextBox 5">
            <a:extLst>
              <a:ext uri="{FF2B5EF4-FFF2-40B4-BE49-F238E27FC236}">
                <a16:creationId xmlns:a16="http://schemas.microsoft.com/office/drawing/2014/main" id="{FFBD190C-9B92-2445-1E51-54A4108A5507}"/>
              </a:ext>
            </a:extLst>
          </p:cNvPr>
          <p:cNvSpPr txBox="1"/>
          <p:nvPr/>
        </p:nvSpPr>
        <p:spPr>
          <a:xfrm>
            <a:off x="5313596" y="2989197"/>
            <a:ext cx="4832014" cy="1323439"/>
          </a:xfrm>
          <a:prstGeom prst="rect">
            <a:avLst/>
          </a:prstGeom>
          <a:noFill/>
          <a:ln>
            <a:solidFill>
              <a:schemeClr val="tx1"/>
            </a:solidFill>
          </a:ln>
        </p:spPr>
        <p:txBody>
          <a:bodyPr wrap="square" rtlCol="0">
            <a:spAutoFit/>
          </a:bodyPr>
          <a:lstStyle/>
          <a:p>
            <a:r>
              <a:rPr lang="en-US" sz="1600" b="1" dirty="0">
                <a:solidFill>
                  <a:schemeClr val="tx2">
                    <a:lumMod val="75000"/>
                    <a:lumOff val="25000"/>
                  </a:schemeClr>
                </a:solidFill>
              </a:rPr>
              <a:t>SELECT</a:t>
            </a:r>
            <a:r>
              <a:rPr lang="en-US" sz="1600" dirty="0"/>
              <a:t> City </a:t>
            </a:r>
          </a:p>
          <a:p>
            <a:r>
              <a:rPr lang="en-US" sz="1600" b="1" dirty="0">
                <a:solidFill>
                  <a:schemeClr val="tx2">
                    <a:lumMod val="75000"/>
                    <a:lumOff val="25000"/>
                  </a:schemeClr>
                </a:solidFill>
              </a:rPr>
              <a:t>FROM</a:t>
            </a:r>
            <a:r>
              <a:rPr lang="en-US" sz="1600" dirty="0"/>
              <a:t> Flights </a:t>
            </a:r>
            <a:r>
              <a:rPr lang="en-US" sz="1600" b="1" dirty="0">
                <a:solidFill>
                  <a:schemeClr val="tx2">
                    <a:lumMod val="75000"/>
                    <a:lumOff val="25000"/>
                  </a:schemeClr>
                </a:solidFill>
              </a:rPr>
              <a:t>AS</a:t>
            </a:r>
            <a:r>
              <a:rPr lang="en-US" sz="1600" dirty="0"/>
              <a:t> T1 </a:t>
            </a:r>
            <a:r>
              <a:rPr lang="en-US" sz="1600" b="1" dirty="0">
                <a:solidFill>
                  <a:schemeClr val="tx2">
                    <a:lumMod val="75000"/>
                    <a:lumOff val="25000"/>
                  </a:schemeClr>
                </a:solidFill>
              </a:rPr>
              <a:t>JOIN</a:t>
            </a:r>
            <a:r>
              <a:rPr lang="en-US" sz="1600" b="1" dirty="0">
                <a:solidFill>
                  <a:srgbClr val="002060"/>
                </a:solidFill>
              </a:rPr>
              <a:t> </a:t>
            </a:r>
            <a:r>
              <a:rPr lang="en-US" sz="1600" dirty="0"/>
              <a:t>Airports </a:t>
            </a:r>
            <a:r>
              <a:rPr lang="en-US" sz="1600" b="1" dirty="0">
                <a:solidFill>
                  <a:schemeClr val="tx2">
                    <a:lumMod val="75000"/>
                    <a:lumOff val="25000"/>
                  </a:schemeClr>
                </a:solidFill>
              </a:rPr>
              <a:t>AS</a:t>
            </a:r>
            <a:r>
              <a:rPr lang="en-US" sz="1600" dirty="0"/>
              <a:t> T2</a:t>
            </a:r>
          </a:p>
          <a:p>
            <a:r>
              <a:rPr lang="en-US" sz="1600" b="1" dirty="0">
                <a:solidFill>
                  <a:schemeClr val="tx2">
                    <a:lumMod val="75000"/>
                    <a:lumOff val="25000"/>
                  </a:schemeClr>
                </a:solidFill>
              </a:rPr>
              <a:t>ON</a:t>
            </a:r>
            <a:r>
              <a:rPr lang="en-US" sz="1600" dirty="0"/>
              <a:t> T1.</a:t>
            </a:r>
            <a:r>
              <a:rPr lang="en-US" sz="1600" strike="sngStrike" dirty="0">
                <a:solidFill>
                  <a:srgbClr val="FF0000"/>
                </a:solidFill>
              </a:rPr>
              <a:t>AirportCode</a:t>
            </a:r>
            <a:r>
              <a:rPr lang="en-US" sz="1600" dirty="0"/>
              <a:t>SourceAirport =  T2.AirportCode</a:t>
            </a:r>
          </a:p>
          <a:p>
            <a:r>
              <a:rPr lang="en-US" sz="1600" b="1" dirty="0">
                <a:solidFill>
                  <a:schemeClr val="tx2">
                    <a:lumMod val="75000"/>
                    <a:lumOff val="25000"/>
                  </a:schemeClr>
                </a:solidFill>
              </a:rPr>
              <a:t>GROUP BY </a:t>
            </a:r>
            <a:r>
              <a:rPr lang="en-US" sz="1600" dirty="0"/>
              <a:t>City</a:t>
            </a:r>
          </a:p>
          <a:p>
            <a:r>
              <a:rPr lang="en-US" sz="1600" b="1" dirty="0">
                <a:solidFill>
                  <a:schemeClr val="tx2">
                    <a:lumMod val="75000"/>
                    <a:lumOff val="25000"/>
                  </a:schemeClr>
                </a:solidFill>
              </a:rPr>
              <a:t>ORDER BY COUNT(*) DESC LIMIT 1</a:t>
            </a:r>
          </a:p>
        </p:txBody>
      </p:sp>
      <p:cxnSp>
        <p:nvCxnSpPr>
          <p:cNvPr id="19" name="Straight Arrow Connector 18">
            <a:extLst>
              <a:ext uri="{FF2B5EF4-FFF2-40B4-BE49-F238E27FC236}">
                <a16:creationId xmlns:a16="http://schemas.microsoft.com/office/drawing/2014/main" id="{35502CDD-51C2-474B-1454-48C28CC999D4}"/>
              </a:ext>
            </a:extLst>
          </p:cNvPr>
          <p:cNvCxnSpPr>
            <a:stCxn id="8" idx="3"/>
            <a:endCxn id="14" idx="1"/>
          </p:cNvCxnSpPr>
          <p:nvPr/>
        </p:nvCxnSpPr>
        <p:spPr>
          <a:xfrm>
            <a:off x="2059212" y="1822332"/>
            <a:ext cx="121247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AEC3E48-978E-253D-90FC-2A83EB536400}"/>
              </a:ext>
            </a:extLst>
          </p:cNvPr>
          <p:cNvCxnSpPr>
            <a:stCxn id="14" idx="3"/>
            <a:endCxn id="12" idx="1"/>
          </p:cNvCxnSpPr>
          <p:nvPr/>
        </p:nvCxnSpPr>
        <p:spPr>
          <a:xfrm flipV="1">
            <a:off x="4160972" y="1822331"/>
            <a:ext cx="1133540"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FA7536A-1775-634A-14A3-12658F1CA14D}"/>
              </a:ext>
            </a:extLst>
          </p:cNvPr>
          <p:cNvCxnSpPr/>
          <p:nvPr/>
        </p:nvCxnSpPr>
        <p:spPr>
          <a:xfrm>
            <a:off x="5987681" y="1930115"/>
            <a:ext cx="106268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477568-1A39-B00C-CF60-F04F8D05CC2E}"/>
              </a:ext>
            </a:extLst>
          </p:cNvPr>
          <p:cNvCxnSpPr>
            <a:cxnSpLocks/>
          </p:cNvCxnSpPr>
          <p:nvPr/>
        </p:nvCxnSpPr>
        <p:spPr>
          <a:xfrm>
            <a:off x="6945549" y="1991608"/>
            <a:ext cx="2500008" cy="2280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04701ADB-D0CD-E983-16BB-930D5CAADAE3}"/>
              </a:ext>
            </a:extLst>
          </p:cNvPr>
          <p:cNvCxnSpPr>
            <a:cxnSpLocks/>
            <a:stCxn id="22" idx="3"/>
            <a:endCxn id="6" idx="1"/>
          </p:cNvCxnSpPr>
          <p:nvPr/>
        </p:nvCxnSpPr>
        <p:spPr>
          <a:xfrm flipV="1">
            <a:off x="4160972" y="3650917"/>
            <a:ext cx="1152624" cy="109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33" name="Connector: Elbow 32">
            <a:extLst>
              <a:ext uri="{FF2B5EF4-FFF2-40B4-BE49-F238E27FC236}">
                <a16:creationId xmlns:a16="http://schemas.microsoft.com/office/drawing/2014/main" id="{523B2498-A440-4238-13F6-2BEA89F59741}"/>
              </a:ext>
            </a:extLst>
          </p:cNvPr>
          <p:cNvCxnSpPr>
            <a:stCxn id="8" idx="2"/>
            <a:endCxn id="22" idx="1"/>
          </p:cNvCxnSpPr>
          <p:nvPr/>
        </p:nvCxnSpPr>
        <p:spPr>
          <a:xfrm rot="16200000" flipH="1">
            <a:off x="1483785" y="1864117"/>
            <a:ext cx="1368019" cy="2207778"/>
          </a:xfrm>
          <a:prstGeom prst="bentConnector2">
            <a:avLst/>
          </a:prstGeom>
          <a:ln>
            <a:tailEnd type="triangle"/>
          </a:ln>
        </p:spPr>
        <p:style>
          <a:lnRef idx="2">
            <a:schemeClr val="accent6"/>
          </a:lnRef>
          <a:fillRef idx="0">
            <a:schemeClr val="accent6"/>
          </a:fillRef>
          <a:effectRef idx="1">
            <a:schemeClr val="accent6"/>
          </a:effectRef>
          <a:fontRef idx="minor">
            <a:schemeClr val="tx1"/>
          </a:fontRef>
        </p:style>
      </p:cxnSp>
      <p:pic>
        <p:nvPicPr>
          <p:cNvPr id="4" name="Picture 3" descr="A close-up of a sign&#10;&#10;Description automatically generated">
            <a:extLst>
              <a:ext uri="{FF2B5EF4-FFF2-40B4-BE49-F238E27FC236}">
                <a16:creationId xmlns:a16="http://schemas.microsoft.com/office/drawing/2014/main" id="{4D3444AA-CF95-1B13-9B43-E26D313097CC}"/>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285378" y="4752199"/>
            <a:ext cx="6104944" cy="1255712"/>
          </a:xfrm>
          <a:prstGeom prst="rect">
            <a:avLst/>
          </a:prstGeom>
          <a:solidFill>
            <a:srgbClr val="FFC000"/>
          </a:solidFill>
        </p:spPr>
      </p:pic>
      <p:grpSp>
        <p:nvGrpSpPr>
          <p:cNvPr id="17" name="Group 16">
            <a:extLst>
              <a:ext uri="{FF2B5EF4-FFF2-40B4-BE49-F238E27FC236}">
                <a16:creationId xmlns:a16="http://schemas.microsoft.com/office/drawing/2014/main" id="{5F80A939-C7C9-2BE9-0785-893042E7FBA1}"/>
              </a:ext>
            </a:extLst>
          </p:cNvPr>
          <p:cNvGrpSpPr>
            <a:grpSpLocks noChangeAspect="1"/>
          </p:cNvGrpSpPr>
          <p:nvPr/>
        </p:nvGrpSpPr>
        <p:grpSpPr>
          <a:xfrm>
            <a:off x="3441071" y="5026112"/>
            <a:ext cx="730795" cy="707886"/>
            <a:chOff x="4896194" y="3520349"/>
            <a:chExt cx="1004133" cy="1004133"/>
          </a:xfrm>
        </p:grpSpPr>
        <p:sp>
          <p:nvSpPr>
            <p:cNvPr id="26" name="Rectangle 25">
              <a:extLst>
                <a:ext uri="{FF2B5EF4-FFF2-40B4-BE49-F238E27FC236}">
                  <a16:creationId xmlns:a16="http://schemas.microsoft.com/office/drawing/2014/main" id="{916AB42C-58A9-60E0-261F-E0AC7F05CE65}"/>
                </a:ext>
              </a:extLst>
            </p:cNvPr>
            <p:cNvSpPr/>
            <p:nvPr/>
          </p:nvSpPr>
          <p:spPr>
            <a:xfrm>
              <a:off x="4896194" y="3520349"/>
              <a:ext cx="1004133" cy="100413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 descr="OpenAI Logo">
              <a:extLst>
                <a:ext uri="{FF2B5EF4-FFF2-40B4-BE49-F238E27FC236}">
                  <a16:creationId xmlns:a16="http://schemas.microsoft.com/office/drawing/2014/main" id="{8E32F1A3-B535-7146-F5F4-46F33E58D235}"/>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5045788" y="3668051"/>
              <a:ext cx="694481" cy="704062"/>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75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E4C04-6BE2-BE42-08A4-6C399A3E7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27629D-9A3E-C0F5-5171-8BCE3A04CA8C}"/>
              </a:ext>
            </a:extLst>
          </p:cNvPr>
          <p:cNvSpPr>
            <a:spLocks noGrp="1"/>
          </p:cNvSpPr>
          <p:nvPr>
            <p:ph type="title"/>
          </p:nvPr>
        </p:nvSpPr>
        <p:spPr>
          <a:xfrm>
            <a:off x="0" y="11084"/>
            <a:ext cx="12192000" cy="1085481"/>
          </a:xfrm>
        </p:spPr>
        <p:txBody>
          <a:bodyPr/>
          <a:lstStyle/>
          <a:p>
            <a:pPr algn="ctr"/>
            <a:r>
              <a:rPr lang="en-US" b="1" dirty="0"/>
              <a:t>Lecture 4: Programming by Natural Language</a:t>
            </a:r>
          </a:p>
        </p:txBody>
      </p:sp>
      <p:sp>
        <p:nvSpPr>
          <p:cNvPr id="3" name="Content Placeholder 2">
            <a:extLst>
              <a:ext uri="{FF2B5EF4-FFF2-40B4-BE49-F238E27FC236}">
                <a16:creationId xmlns:a16="http://schemas.microsoft.com/office/drawing/2014/main" id="{92C8899B-E44F-3C04-82BB-7574CDE041F1}"/>
              </a:ext>
            </a:extLst>
          </p:cNvPr>
          <p:cNvSpPr>
            <a:spLocks noGrp="1"/>
          </p:cNvSpPr>
          <p:nvPr>
            <p:ph idx="1"/>
          </p:nvPr>
        </p:nvSpPr>
        <p:spPr>
          <a:xfrm>
            <a:off x="627021" y="1221167"/>
            <a:ext cx="10772775" cy="5256326"/>
          </a:xfrm>
        </p:spPr>
        <p:txBody>
          <a:bodyPr>
            <a:normAutofit/>
          </a:bodyPr>
          <a:lstStyle/>
          <a:p>
            <a:pPr marL="0" indent="0">
              <a:buNone/>
            </a:pPr>
            <a:r>
              <a:rPr lang="en-US" sz="3000" dirty="0">
                <a:solidFill>
                  <a:srgbClr val="0070C0"/>
                </a:solidFill>
              </a:rPr>
              <a:t>Prompting </a:t>
            </a:r>
          </a:p>
          <a:p>
            <a:r>
              <a:rPr lang="en-US" dirty="0"/>
              <a:t>Example &amp; Document selection for in-context learning</a:t>
            </a:r>
          </a:p>
          <a:p>
            <a:r>
              <a:rPr lang="en-US" dirty="0"/>
              <a:t>Improve instructions using Meta-Reflection</a:t>
            </a:r>
          </a:p>
          <a:p>
            <a:pPr marL="0" indent="0">
              <a:buNone/>
            </a:pPr>
            <a:endParaRPr lang="en-US" sz="1300" dirty="0"/>
          </a:p>
          <a:p>
            <a:pPr marL="0" indent="0">
              <a:buNone/>
            </a:pPr>
            <a:r>
              <a:rPr lang="en-US" sz="3000" dirty="0">
                <a:solidFill>
                  <a:srgbClr val="0070C0"/>
                </a:solidFill>
              </a:rPr>
              <a:t>Post-processing Techniques</a:t>
            </a:r>
          </a:p>
          <a:p>
            <a:r>
              <a:rPr lang="en-US" dirty="0"/>
              <a:t>Constrained Semantic Decoding</a:t>
            </a:r>
          </a:p>
          <a:p>
            <a:pPr>
              <a:buFont typeface="Wingdings" panose="05000000000000000000" pitchFamily="2" charset="2"/>
              <a:buChar char="Ø"/>
            </a:pPr>
            <a:r>
              <a:rPr lang="en-US" dirty="0"/>
              <a:t>Generate &amp; Rank</a:t>
            </a:r>
          </a:p>
          <a:p>
            <a:r>
              <a:rPr lang="en-US" dirty="0"/>
              <a:t>Generate &amp; Search</a:t>
            </a:r>
          </a:p>
          <a:p>
            <a:pPr marL="0" indent="0">
              <a:buNone/>
            </a:pPr>
            <a:endParaRPr lang="en-US" sz="1300" dirty="0"/>
          </a:p>
        </p:txBody>
      </p:sp>
    </p:spTree>
    <p:extLst>
      <p:ext uri="{BB962C8B-B14F-4D97-AF65-F5344CB8AC3E}">
        <p14:creationId xmlns:p14="http://schemas.microsoft.com/office/powerpoint/2010/main" val="30160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0E4B-BE4C-FDFA-6E3D-7AE38907EAC9}"/>
              </a:ext>
            </a:extLst>
          </p:cNvPr>
          <p:cNvSpPr>
            <a:spLocks noGrp="1"/>
          </p:cNvSpPr>
          <p:nvPr>
            <p:ph type="title"/>
          </p:nvPr>
        </p:nvSpPr>
        <p:spPr>
          <a:xfrm>
            <a:off x="0" y="0"/>
            <a:ext cx="12192000" cy="1213338"/>
          </a:xfrm>
        </p:spPr>
        <p:txBody>
          <a:bodyPr>
            <a:normAutofit/>
          </a:bodyPr>
          <a:lstStyle/>
          <a:p>
            <a:pPr algn="ctr"/>
            <a:r>
              <a:rPr lang="en-US" b="1" dirty="0"/>
              <a:t>AI-Assisted Programming</a:t>
            </a:r>
          </a:p>
        </p:txBody>
      </p:sp>
      <p:sp>
        <p:nvSpPr>
          <p:cNvPr id="3" name="Content Placeholder 2">
            <a:extLst>
              <a:ext uri="{FF2B5EF4-FFF2-40B4-BE49-F238E27FC236}">
                <a16:creationId xmlns:a16="http://schemas.microsoft.com/office/drawing/2014/main" id="{43A1B574-DD9C-F076-933C-803C449BD272}"/>
              </a:ext>
            </a:extLst>
          </p:cNvPr>
          <p:cNvSpPr>
            <a:spLocks noGrp="1"/>
          </p:cNvSpPr>
          <p:nvPr>
            <p:ph idx="1"/>
          </p:nvPr>
        </p:nvSpPr>
        <p:spPr>
          <a:xfrm>
            <a:off x="3680868" y="1309200"/>
            <a:ext cx="5232264" cy="3578468"/>
          </a:xfrm>
          <a:solidFill>
            <a:schemeClr val="accent2">
              <a:lumMod val="20000"/>
              <a:lumOff val="80000"/>
            </a:schemeClr>
          </a:solidFill>
          <a:ln>
            <a:solidFill>
              <a:schemeClr val="tx1"/>
            </a:solidFill>
          </a:ln>
        </p:spPr>
        <p:txBody>
          <a:bodyPr>
            <a:normAutofit/>
          </a:bodyPr>
          <a:lstStyle/>
          <a:p>
            <a:pPr marL="0" indent="0">
              <a:buNone/>
            </a:pPr>
            <a:r>
              <a:rPr lang="en-US" sz="3200" b="1" dirty="0"/>
              <a:t>Forms of intent expression</a:t>
            </a:r>
          </a:p>
          <a:p>
            <a:pPr marL="0" indent="0">
              <a:buNone/>
            </a:pPr>
            <a:endParaRPr lang="en-US" sz="1000" dirty="0"/>
          </a:p>
          <a:p>
            <a:r>
              <a:rPr lang="en-US" dirty="0"/>
              <a:t>Logical Specifications</a:t>
            </a:r>
          </a:p>
          <a:p>
            <a:r>
              <a:rPr lang="en-US" dirty="0"/>
              <a:t>Input-Output Examples</a:t>
            </a:r>
          </a:p>
          <a:p>
            <a:r>
              <a:rPr lang="en-US" dirty="0"/>
              <a:t>Static or Temporal Context</a:t>
            </a:r>
          </a:p>
          <a:p>
            <a:r>
              <a:rPr lang="en-US" dirty="0"/>
              <a:t>Broken Programs</a:t>
            </a:r>
          </a:p>
          <a:p>
            <a:r>
              <a:rPr lang="en-US" dirty="0"/>
              <a:t>Natural Language</a:t>
            </a:r>
          </a:p>
        </p:txBody>
      </p:sp>
      <p:cxnSp>
        <p:nvCxnSpPr>
          <p:cNvPr id="5" name="Straight Connector 4">
            <a:extLst>
              <a:ext uri="{FF2B5EF4-FFF2-40B4-BE49-F238E27FC236}">
                <a16:creationId xmlns:a16="http://schemas.microsoft.com/office/drawing/2014/main" id="{69D64408-2459-A683-2FB6-7CBC41FA724B}"/>
              </a:ext>
            </a:extLst>
          </p:cNvPr>
          <p:cNvCxnSpPr>
            <a:cxnSpLocks/>
          </p:cNvCxnSpPr>
          <p:nvPr/>
        </p:nvCxnSpPr>
        <p:spPr>
          <a:xfrm>
            <a:off x="3793245" y="2403361"/>
            <a:ext cx="434046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ED870301-AA3A-BB6A-79BA-FBCD0D336AB5}"/>
              </a:ext>
            </a:extLst>
          </p:cNvPr>
          <p:cNvSpPr txBox="1"/>
          <p:nvPr/>
        </p:nvSpPr>
        <p:spPr>
          <a:xfrm>
            <a:off x="-73686" y="1309200"/>
            <a:ext cx="3754554" cy="3385542"/>
          </a:xfrm>
          <a:prstGeom prst="rect">
            <a:avLst/>
          </a:prstGeom>
          <a:noFill/>
        </p:spPr>
        <p:txBody>
          <a:bodyPr wrap="none" rtlCol="0">
            <a:spAutoFit/>
          </a:bodyPr>
          <a:lstStyle/>
          <a:p>
            <a:pPr algn="r"/>
            <a:r>
              <a:rPr lang="en-US" sz="2800" dirty="0"/>
              <a:t>Lectures organized by</a:t>
            </a:r>
          </a:p>
          <a:p>
            <a:endParaRPr lang="en-US" sz="2800" dirty="0"/>
          </a:p>
          <a:p>
            <a:endParaRPr lang="en-US" sz="2800" dirty="0"/>
          </a:p>
          <a:p>
            <a:pPr algn="r"/>
            <a:r>
              <a:rPr lang="en-US" sz="2800" dirty="0"/>
              <a:t>Lecture 1: </a:t>
            </a:r>
          </a:p>
          <a:p>
            <a:pPr algn="r"/>
            <a:r>
              <a:rPr lang="en-US" sz="600" dirty="0"/>
              <a:t>   </a:t>
            </a:r>
          </a:p>
          <a:p>
            <a:pPr algn="r"/>
            <a:r>
              <a:rPr lang="en-US" sz="2800" dirty="0"/>
              <a:t>Lecture 2: </a:t>
            </a:r>
          </a:p>
          <a:p>
            <a:pPr algn="r"/>
            <a:r>
              <a:rPr lang="en-US" sz="600" dirty="0"/>
              <a:t>     </a:t>
            </a:r>
          </a:p>
          <a:p>
            <a:pPr algn="r"/>
            <a:r>
              <a:rPr lang="en-US" sz="2800" dirty="0"/>
              <a:t>Lecture 3: </a:t>
            </a:r>
          </a:p>
          <a:p>
            <a:pPr algn="r"/>
            <a:r>
              <a:rPr lang="en-US" sz="600" dirty="0"/>
              <a:t>   </a:t>
            </a:r>
          </a:p>
          <a:p>
            <a:pPr algn="r"/>
            <a:r>
              <a:rPr lang="en-US" sz="2800" dirty="0"/>
              <a:t>Lecture 4: </a:t>
            </a:r>
          </a:p>
        </p:txBody>
      </p:sp>
      <p:sp>
        <p:nvSpPr>
          <p:cNvPr id="6" name="TextBox 5">
            <a:extLst>
              <a:ext uri="{FF2B5EF4-FFF2-40B4-BE49-F238E27FC236}">
                <a16:creationId xmlns:a16="http://schemas.microsoft.com/office/drawing/2014/main" id="{E1D813D8-B4D4-42D5-580A-AA785CF11E3D}"/>
              </a:ext>
            </a:extLst>
          </p:cNvPr>
          <p:cNvSpPr txBox="1"/>
          <p:nvPr/>
        </p:nvSpPr>
        <p:spPr>
          <a:xfrm>
            <a:off x="1803591" y="4161121"/>
            <a:ext cx="7276486" cy="479051"/>
          </a:xfrm>
          <a:prstGeom prst="rect">
            <a:avLst/>
          </a:prstGeom>
          <a:noFill/>
          <a:ln w="57150">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9896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4C18-62B4-7166-CC60-DB57DCAAC3DA}"/>
              </a:ext>
            </a:extLst>
          </p:cNvPr>
          <p:cNvSpPr>
            <a:spLocks noGrp="1"/>
          </p:cNvSpPr>
          <p:nvPr>
            <p:ph type="title"/>
          </p:nvPr>
        </p:nvSpPr>
        <p:spPr>
          <a:xfrm>
            <a:off x="0" y="3123"/>
            <a:ext cx="12192000" cy="1166008"/>
          </a:xfrm>
        </p:spPr>
        <p:txBody>
          <a:bodyPr>
            <a:normAutofit/>
          </a:bodyPr>
          <a:lstStyle/>
          <a:p>
            <a:pPr algn="ctr"/>
            <a:r>
              <a:rPr lang="en-US" b="1" dirty="0"/>
              <a:t>NL-to-Code as Generate &amp; Rank using Examples</a:t>
            </a:r>
          </a:p>
        </p:txBody>
      </p:sp>
      <p:sp>
        <p:nvSpPr>
          <p:cNvPr id="5" name="TextBox 4">
            <a:extLst>
              <a:ext uri="{FF2B5EF4-FFF2-40B4-BE49-F238E27FC236}">
                <a16:creationId xmlns:a16="http://schemas.microsoft.com/office/drawing/2014/main" id="{42E3F9C0-F806-B0C4-1E0D-D355DF9A996D}"/>
              </a:ext>
            </a:extLst>
          </p:cNvPr>
          <p:cNvSpPr txBox="1"/>
          <p:nvPr/>
        </p:nvSpPr>
        <p:spPr>
          <a:xfrm>
            <a:off x="-76203" y="6496063"/>
            <a:ext cx="12466320"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[Under Submission: </a:t>
            </a:r>
            <a:r>
              <a:rPr lang="en-US" sz="1600" i="1" dirty="0">
                <a:latin typeface="Arial"/>
                <a:cs typeface="Segoe UI" panose="020B0502040204020203" pitchFamily="34" charset="0"/>
              </a:rPr>
              <a:t>From words to code: harnessing data for program synthesis from natural language</a:t>
            </a:r>
            <a:r>
              <a:rPr lang="en-US" sz="1600" dirty="0">
                <a:latin typeface="Arial"/>
                <a:cs typeface="Segoe UI" panose="020B0502040204020203" pitchFamily="34" charset="0"/>
              </a:rPr>
              <a:t>]</a:t>
            </a:r>
            <a:endParaRPr lang="en-US" sz="1600" dirty="0">
              <a:solidFill>
                <a:srgbClr val="FFFFFF"/>
              </a:solidFill>
              <a:latin typeface="Arial"/>
              <a:cs typeface="Segoe UI" panose="020B0502040204020203" pitchFamily="34" charset="0"/>
            </a:endParaRPr>
          </a:p>
        </p:txBody>
      </p:sp>
      <p:sp>
        <p:nvSpPr>
          <p:cNvPr id="9" name="TextBox 8">
            <a:extLst>
              <a:ext uri="{FF2B5EF4-FFF2-40B4-BE49-F238E27FC236}">
                <a16:creationId xmlns:a16="http://schemas.microsoft.com/office/drawing/2014/main" id="{0B9DF257-1012-D45D-58CD-79FCE124F2D2}"/>
              </a:ext>
            </a:extLst>
          </p:cNvPr>
          <p:cNvSpPr txBox="1"/>
          <p:nvPr/>
        </p:nvSpPr>
        <p:spPr>
          <a:xfrm>
            <a:off x="0" y="1277058"/>
            <a:ext cx="12192000" cy="954107"/>
          </a:xfrm>
          <a:prstGeom prst="rect">
            <a:avLst/>
          </a:prstGeom>
          <a:noFill/>
        </p:spPr>
        <p:txBody>
          <a:bodyPr wrap="square" rtlCol="0">
            <a:spAutoFit/>
          </a:bodyPr>
          <a:lstStyle/>
          <a:p>
            <a:pPr defTabSz="609585">
              <a:defRPr/>
            </a:pPr>
            <a:r>
              <a:rPr lang="en-US" sz="3200" dirty="0">
                <a:latin typeface="Arial"/>
              </a:rPr>
              <a:t>Predict task output on data sample; then validate/rank candidates.</a:t>
            </a:r>
          </a:p>
          <a:p>
            <a:pPr defTabSz="609585">
              <a:defRPr/>
            </a:pPr>
            <a:endParaRPr lang="en-US" sz="2400" dirty="0">
              <a:solidFill>
                <a:srgbClr val="000000"/>
              </a:solidFill>
              <a:latin typeface="Arial"/>
            </a:endParaRPr>
          </a:p>
        </p:txBody>
      </p:sp>
      <p:sp>
        <p:nvSpPr>
          <p:cNvPr id="52" name="TextBox 51">
            <a:extLst>
              <a:ext uri="{FF2B5EF4-FFF2-40B4-BE49-F238E27FC236}">
                <a16:creationId xmlns:a16="http://schemas.microsoft.com/office/drawing/2014/main" id="{E8A5B7FB-2334-B11B-5979-5BAB1AE76866}"/>
              </a:ext>
            </a:extLst>
          </p:cNvPr>
          <p:cNvSpPr txBox="1"/>
          <p:nvPr/>
        </p:nvSpPr>
        <p:spPr>
          <a:xfrm>
            <a:off x="5649528" y="4584069"/>
            <a:ext cx="104495" cy="461665"/>
          </a:xfrm>
          <a:prstGeom prst="rect">
            <a:avLst/>
          </a:prstGeom>
          <a:solidFill>
            <a:schemeClr val="bg1"/>
          </a:solidFill>
        </p:spPr>
        <p:txBody>
          <a:bodyPr wrap="square" rtlCol="0">
            <a:spAutoFit/>
          </a:bodyPr>
          <a:lstStyle/>
          <a:p>
            <a:pPr defTabSz="609585">
              <a:defRPr/>
            </a:pPr>
            <a:endParaRPr lang="en-US" sz="2400">
              <a:solidFill>
                <a:srgbClr val="000000"/>
              </a:solidFill>
              <a:latin typeface="Arial"/>
            </a:endParaRPr>
          </a:p>
        </p:txBody>
      </p:sp>
      <p:sp>
        <p:nvSpPr>
          <p:cNvPr id="55" name="TextBox 54">
            <a:extLst>
              <a:ext uri="{FF2B5EF4-FFF2-40B4-BE49-F238E27FC236}">
                <a16:creationId xmlns:a16="http://schemas.microsoft.com/office/drawing/2014/main" id="{22E956E8-2EBC-FD25-6174-FD5BE73A3C43}"/>
              </a:ext>
            </a:extLst>
          </p:cNvPr>
          <p:cNvSpPr txBox="1"/>
          <p:nvPr/>
        </p:nvSpPr>
        <p:spPr>
          <a:xfrm>
            <a:off x="5566586" y="5183944"/>
            <a:ext cx="104495" cy="461665"/>
          </a:xfrm>
          <a:prstGeom prst="rect">
            <a:avLst/>
          </a:prstGeom>
          <a:solidFill>
            <a:schemeClr val="bg1"/>
          </a:solidFill>
        </p:spPr>
        <p:txBody>
          <a:bodyPr wrap="square" rtlCol="0">
            <a:spAutoFit/>
          </a:bodyPr>
          <a:lstStyle/>
          <a:p>
            <a:pPr defTabSz="609585">
              <a:defRPr/>
            </a:pPr>
            <a:endParaRPr lang="en-US" sz="2400">
              <a:solidFill>
                <a:srgbClr val="000000"/>
              </a:solidFill>
              <a:latin typeface="Arial"/>
            </a:endParaRPr>
          </a:p>
        </p:txBody>
      </p:sp>
      <p:sp>
        <p:nvSpPr>
          <p:cNvPr id="56" name="TextBox 55">
            <a:extLst>
              <a:ext uri="{FF2B5EF4-FFF2-40B4-BE49-F238E27FC236}">
                <a16:creationId xmlns:a16="http://schemas.microsoft.com/office/drawing/2014/main" id="{C5FBE559-0E0E-4F03-D9F2-9C1132AF40A2}"/>
              </a:ext>
            </a:extLst>
          </p:cNvPr>
          <p:cNvSpPr txBox="1"/>
          <p:nvPr/>
        </p:nvSpPr>
        <p:spPr>
          <a:xfrm>
            <a:off x="5519418" y="5468492"/>
            <a:ext cx="104495" cy="461665"/>
          </a:xfrm>
          <a:prstGeom prst="rect">
            <a:avLst/>
          </a:prstGeom>
          <a:solidFill>
            <a:schemeClr val="bg1"/>
          </a:solidFill>
        </p:spPr>
        <p:txBody>
          <a:bodyPr wrap="square" rtlCol="0">
            <a:spAutoFit/>
          </a:bodyPr>
          <a:lstStyle/>
          <a:p>
            <a:pPr defTabSz="609585">
              <a:defRPr/>
            </a:pPr>
            <a:endParaRPr lang="en-US" sz="2400">
              <a:solidFill>
                <a:srgbClr val="000000"/>
              </a:solidFill>
              <a:latin typeface="Arial"/>
            </a:endParaRPr>
          </a:p>
        </p:txBody>
      </p:sp>
      <p:sp>
        <p:nvSpPr>
          <p:cNvPr id="57" name="TextBox 56">
            <a:extLst>
              <a:ext uri="{FF2B5EF4-FFF2-40B4-BE49-F238E27FC236}">
                <a16:creationId xmlns:a16="http://schemas.microsoft.com/office/drawing/2014/main" id="{3F380CCE-3D3A-EC72-675F-F77AFFA9EC9D}"/>
              </a:ext>
            </a:extLst>
          </p:cNvPr>
          <p:cNvSpPr txBox="1"/>
          <p:nvPr/>
        </p:nvSpPr>
        <p:spPr>
          <a:xfrm>
            <a:off x="5672555" y="4871348"/>
            <a:ext cx="104495" cy="461665"/>
          </a:xfrm>
          <a:prstGeom prst="rect">
            <a:avLst/>
          </a:prstGeom>
          <a:solidFill>
            <a:schemeClr val="bg1"/>
          </a:solidFill>
        </p:spPr>
        <p:txBody>
          <a:bodyPr wrap="square" rtlCol="0">
            <a:spAutoFit/>
          </a:bodyPr>
          <a:lstStyle/>
          <a:p>
            <a:pPr defTabSz="609585">
              <a:defRPr/>
            </a:pPr>
            <a:endParaRPr lang="en-US" sz="2400">
              <a:solidFill>
                <a:srgbClr val="000000"/>
              </a:solidFill>
              <a:latin typeface="Arial"/>
            </a:endParaRPr>
          </a:p>
        </p:txBody>
      </p:sp>
      <p:pic>
        <p:nvPicPr>
          <p:cNvPr id="60" name="Picture 59" descr="A picture containing text, font, white, screenshot&#10;&#10;Description automatically generated">
            <a:extLst>
              <a:ext uri="{FF2B5EF4-FFF2-40B4-BE49-F238E27FC236}">
                <a16:creationId xmlns:a16="http://schemas.microsoft.com/office/drawing/2014/main" id="{A2F7A704-97AE-DCE6-4E01-95C7957F283E}"/>
              </a:ext>
            </a:extLst>
          </p:cNvPr>
          <p:cNvPicPr>
            <a:picLocks noChangeAspect="1"/>
          </p:cNvPicPr>
          <p:nvPr/>
        </p:nvPicPr>
        <p:blipFill>
          <a:blip r:embed="rId3"/>
          <a:stretch>
            <a:fillRect/>
          </a:stretch>
        </p:blipFill>
        <p:spPr>
          <a:xfrm>
            <a:off x="4345295" y="2686882"/>
            <a:ext cx="7907687" cy="1385413"/>
          </a:xfrm>
          <a:prstGeom prst="rect">
            <a:avLst/>
          </a:prstGeom>
        </p:spPr>
      </p:pic>
      <p:cxnSp>
        <p:nvCxnSpPr>
          <p:cNvPr id="62" name="Straight Arrow Connector 61">
            <a:extLst>
              <a:ext uri="{FF2B5EF4-FFF2-40B4-BE49-F238E27FC236}">
                <a16:creationId xmlns:a16="http://schemas.microsoft.com/office/drawing/2014/main" id="{290F3D7B-9B05-F2C3-66FD-7F74C0D57AD6}"/>
              </a:ext>
            </a:extLst>
          </p:cNvPr>
          <p:cNvCxnSpPr>
            <a:cxnSpLocks/>
            <a:stCxn id="8" idx="3"/>
            <a:endCxn id="65" idx="1"/>
          </p:cNvCxnSpPr>
          <p:nvPr/>
        </p:nvCxnSpPr>
        <p:spPr>
          <a:xfrm>
            <a:off x="2264780" y="3281032"/>
            <a:ext cx="590620" cy="43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20A197D8-FA32-5926-5407-F9CC43EC2098}"/>
              </a:ext>
            </a:extLst>
          </p:cNvPr>
          <p:cNvSpPr/>
          <p:nvPr/>
        </p:nvSpPr>
        <p:spPr>
          <a:xfrm>
            <a:off x="2855400" y="3044454"/>
            <a:ext cx="852840" cy="481828"/>
          </a:xfrm>
          <a:prstGeom prst="rect">
            <a:avLst/>
          </a:prstGeom>
          <a:solidFill>
            <a:srgbClr val="8FC2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2400">
                <a:solidFill>
                  <a:srgbClr val="FFFFFF"/>
                </a:solidFill>
                <a:latin typeface="Arial"/>
              </a:rPr>
              <a:t>LLM</a:t>
            </a:r>
          </a:p>
        </p:txBody>
      </p:sp>
      <p:sp>
        <p:nvSpPr>
          <p:cNvPr id="67" name="Rectangle 66">
            <a:extLst>
              <a:ext uri="{FF2B5EF4-FFF2-40B4-BE49-F238E27FC236}">
                <a16:creationId xmlns:a16="http://schemas.microsoft.com/office/drawing/2014/main" id="{41FDADD9-51F6-073E-A5D5-EF36C957CD63}"/>
              </a:ext>
            </a:extLst>
          </p:cNvPr>
          <p:cNvSpPr/>
          <p:nvPr/>
        </p:nvSpPr>
        <p:spPr>
          <a:xfrm>
            <a:off x="2855400" y="4689332"/>
            <a:ext cx="852839" cy="481828"/>
          </a:xfrm>
          <a:prstGeom prst="rect">
            <a:avLst/>
          </a:prstGeom>
          <a:solidFill>
            <a:srgbClr val="8FC2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defRPr/>
            </a:pPr>
            <a:r>
              <a:rPr lang="en-US" sz="2400">
                <a:solidFill>
                  <a:srgbClr val="FFFFFF"/>
                </a:solidFill>
                <a:latin typeface="Arial"/>
              </a:rPr>
              <a:t>LLM</a:t>
            </a:r>
          </a:p>
        </p:txBody>
      </p:sp>
      <p:cxnSp>
        <p:nvCxnSpPr>
          <p:cNvPr id="69" name="Straight Arrow Connector 68">
            <a:extLst>
              <a:ext uri="{FF2B5EF4-FFF2-40B4-BE49-F238E27FC236}">
                <a16:creationId xmlns:a16="http://schemas.microsoft.com/office/drawing/2014/main" id="{394D2536-AA75-DBC4-6AC7-02934CF73438}"/>
              </a:ext>
            </a:extLst>
          </p:cNvPr>
          <p:cNvCxnSpPr>
            <a:cxnSpLocks/>
            <a:stCxn id="8" idx="3"/>
            <a:endCxn id="67" idx="1"/>
          </p:cNvCxnSpPr>
          <p:nvPr/>
        </p:nvCxnSpPr>
        <p:spPr>
          <a:xfrm>
            <a:off x="2264780" y="3281032"/>
            <a:ext cx="590620" cy="16492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FCD802F8-4352-C992-E42F-222DA108498E}"/>
              </a:ext>
            </a:extLst>
          </p:cNvPr>
          <p:cNvCxnSpPr>
            <a:cxnSpLocks/>
            <a:endCxn id="67" idx="1"/>
          </p:cNvCxnSpPr>
          <p:nvPr/>
        </p:nvCxnSpPr>
        <p:spPr>
          <a:xfrm>
            <a:off x="2224520" y="4930246"/>
            <a:ext cx="63088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B3524DAF-72D8-5F7A-F60C-73D96E18AEEE}"/>
              </a:ext>
            </a:extLst>
          </p:cNvPr>
          <p:cNvCxnSpPr>
            <a:cxnSpLocks/>
            <a:stCxn id="67" idx="3"/>
          </p:cNvCxnSpPr>
          <p:nvPr/>
        </p:nvCxnSpPr>
        <p:spPr>
          <a:xfrm>
            <a:off x="3708239" y="4930246"/>
            <a:ext cx="47745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22EEA3B0-19F0-4F3A-F1D5-A001977E0C83}"/>
              </a:ext>
            </a:extLst>
          </p:cNvPr>
          <p:cNvCxnSpPr>
            <a:cxnSpLocks/>
          </p:cNvCxnSpPr>
          <p:nvPr/>
        </p:nvCxnSpPr>
        <p:spPr>
          <a:xfrm>
            <a:off x="3708241" y="3281032"/>
            <a:ext cx="5091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 name="Table 2">
            <a:extLst>
              <a:ext uri="{FF2B5EF4-FFF2-40B4-BE49-F238E27FC236}">
                <a16:creationId xmlns:a16="http://schemas.microsoft.com/office/drawing/2014/main" id="{DA061C48-50A0-C731-3FE5-03605FB68FAA}"/>
              </a:ext>
            </a:extLst>
          </p:cNvPr>
          <p:cNvGraphicFramePr>
            <a:graphicFrameLocks noGrp="1"/>
          </p:cNvGraphicFramePr>
          <p:nvPr>
            <p:extLst>
              <p:ext uri="{D42A27DB-BD31-4B8C-83A1-F6EECF244321}">
                <p14:modId xmlns:p14="http://schemas.microsoft.com/office/powerpoint/2010/main" val="2718255899"/>
              </p:ext>
            </p:extLst>
          </p:nvPr>
        </p:nvGraphicFramePr>
        <p:xfrm>
          <a:off x="913683" y="4446797"/>
          <a:ext cx="1169213" cy="1483360"/>
        </p:xfrm>
        <a:graphic>
          <a:graphicData uri="http://schemas.openxmlformats.org/drawingml/2006/table">
            <a:tbl>
              <a:tblPr bandRow="1">
                <a:tableStyleId>{5C22544A-7EE6-4342-B048-85BDC9FD1C3A}</a:tableStyleId>
              </a:tblPr>
              <a:tblGrid>
                <a:gridCol w="1169213">
                  <a:extLst>
                    <a:ext uri="{9D8B030D-6E8A-4147-A177-3AD203B41FA5}">
                      <a16:colId xmlns:a16="http://schemas.microsoft.com/office/drawing/2014/main" val="2471101561"/>
                    </a:ext>
                  </a:extLst>
                </a:gridCol>
              </a:tblGrid>
              <a:tr h="370840">
                <a:tc>
                  <a:txBody>
                    <a:bodyPr/>
                    <a:lstStyle/>
                    <a:p>
                      <a:r>
                        <a:rPr lang="en-US" dirty="0"/>
                        <a:t>/Account/</a:t>
                      </a:r>
                    </a:p>
                  </a:txBody>
                  <a:tcPr/>
                </a:tc>
                <a:extLst>
                  <a:ext uri="{0D108BD9-81ED-4DB2-BD59-A6C34878D82A}">
                    <a16:rowId xmlns:a16="http://schemas.microsoft.com/office/drawing/2014/main" val="3470339049"/>
                  </a:ext>
                </a:extLst>
              </a:tr>
              <a:tr h="370840">
                <a:tc>
                  <a:txBody>
                    <a:bodyPr/>
                    <a:lstStyle/>
                    <a:p>
                      <a:r>
                        <a:rPr lang="en-US" dirty="0"/>
                        <a:t>/Retrieve/</a:t>
                      </a:r>
                    </a:p>
                  </a:txBody>
                  <a:tcPr/>
                </a:tc>
                <a:extLst>
                  <a:ext uri="{0D108BD9-81ED-4DB2-BD59-A6C34878D82A}">
                    <a16:rowId xmlns:a16="http://schemas.microsoft.com/office/drawing/2014/main" val="1876521832"/>
                  </a:ext>
                </a:extLst>
              </a:tr>
              <a:tr h="370840">
                <a:tc>
                  <a:txBody>
                    <a:bodyPr/>
                    <a:lstStyle/>
                    <a:p>
                      <a:r>
                        <a:rPr lang="en-US" dirty="0"/>
                        <a:t>/Hello/</a:t>
                      </a:r>
                    </a:p>
                  </a:txBody>
                  <a:tcPr/>
                </a:tc>
                <a:extLst>
                  <a:ext uri="{0D108BD9-81ED-4DB2-BD59-A6C34878D82A}">
                    <a16:rowId xmlns:a16="http://schemas.microsoft.com/office/drawing/2014/main" val="1147359832"/>
                  </a:ext>
                </a:extLst>
              </a:tr>
              <a:tr h="370840">
                <a:tc>
                  <a:txBody>
                    <a:bodyPr/>
                    <a:lstStyle/>
                    <a:p>
                      <a:r>
                        <a:rPr lang="en-US" dirty="0"/>
                        <a:t>/Test/</a:t>
                      </a:r>
                    </a:p>
                  </a:txBody>
                  <a:tcPr/>
                </a:tc>
                <a:extLst>
                  <a:ext uri="{0D108BD9-81ED-4DB2-BD59-A6C34878D82A}">
                    <a16:rowId xmlns:a16="http://schemas.microsoft.com/office/drawing/2014/main" val="463970062"/>
                  </a:ext>
                </a:extLst>
              </a:tr>
            </a:tbl>
          </a:graphicData>
        </a:graphic>
      </p:graphicFrame>
      <p:graphicFrame>
        <p:nvGraphicFramePr>
          <p:cNvPr id="6" name="Table 5">
            <a:extLst>
              <a:ext uri="{FF2B5EF4-FFF2-40B4-BE49-F238E27FC236}">
                <a16:creationId xmlns:a16="http://schemas.microsoft.com/office/drawing/2014/main" id="{C53E8246-DD3E-A574-581A-1E81DA775490}"/>
              </a:ext>
            </a:extLst>
          </p:cNvPr>
          <p:cNvGraphicFramePr>
            <a:graphicFrameLocks noGrp="1"/>
          </p:cNvGraphicFramePr>
          <p:nvPr>
            <p:extLst>
              <p:ext uri="{D42A27DB-BD31-4B8C-83A1-F6EECF244321}">
                <p14:modId xmlns:p14="http://schemas.microsoft.com/office/powerpoint/2010/main" val="3049108339"/>
              </p:ext>
            </p:extLst>
          </p:nvPr>
        </p:nvGraphicFramePr>
        <p:xfrm>
          <a:off x="4338691" y="4508505"/>
          <a:ext cx="1169213" cy="1483360"/>
        </p:xfrm>
        <a:graphic>
          <a:graphicData uri="http://schemas.openxmlformats.org/drawingml/2006/table">
            <a:tbl>
              <a:tblPr bandRow="1">
                <a:tableStyleId>{5C22544A-7EE6-4342-B048-85BDC9FD1C3A}</a:tableStyleId>
              </a:tblPr>
              <a:tblGrid>
                <a:gridCol w="1169213">
                  <a:extLst>
                    <a:ext uri="{9D8B030D-6E8A-4147-A177-3AD203B41FA5}">
                      <a16:colId xmlns:a16="http://schemas.microsoft.com/office/drawing/2014/main" val="2471101561"/>
                    </a:ext>
                  </a:extLst>
                </a:gridCol>
              </a:tblGrid>
              <a:tr h="370840">
                <a:tc>
                  <a:txBody>
                    <a:bodyPr/>
                    <a:lstStyle/>
                    <a:p>
                      <a:r>
                        <a:rPr lang="en-US" dirty="0"/>
                        <a:t>/Account</a:t>
                      </a:r>
                    </a:p>
                  </a:txBody>
                  <a:tcPr/>
                </a:tc>
                <a:extLst>
                  <a:ext uri="{0D108BD9-81ED-4DB2-BD59-A6C34878D82A}">
                    <a16:rowId xmlns:a16="http://schemas.microsoft.com/office/drawing/2014/main" val="3470339049"/>
                  </a:ext>
                </a:extLst>
              </a:tr>
              <a:tr h="370840">
                <a:tc>
                  <a:txBody>
                    <a:bodyPr/>
                    <a:lstStyle/>
                    <a:p>
                      <a:r>
                        <a:rPr lang="en-US" dirty="0"/>
                        <a:t>/Retrieve</a:t>
                      </a:r>
                    </a:p>
                  </a:txBody>
                  <a:tcPr/>
                </a:tc>
                <a:extLst>
                  <a:ext uri="{0D108BD9-81ED-4DB2-BD59-A6C34878D82A}">
                    <a16:rowId xmlns:a16="http://schemas.microsoft.com/office/drawing/2014/main" val="1876521832"/>
                  </a:ext>
                </a:extLst>
              </a:tr>
              <a:tr h="370840">
                <a:tc>
                  <a:txBody>
                    <a:bodyPr/>
                    <a:lstStyle/>
                    <a:p>
                      <a:r>
                        <a:rPr lang="en-US" dirty="0"/>
                        <a:t>/Hello</a:t>
                      </a:r>
                    </a:p>
                  </a:txBody>
                  <a:tcPr/>
                </a:tc>
                <a:extLst>
                  <a:ext uri="{0D108BD9-81ED-4DB2-BD59-A6C34878D82A}">
                    <a16:rowId xmlns:a16="http://schemas.microsoft.com/office/drawing/2014/main" val="1147359832"/>
                  </a:ext>
                </a:extLst>
              </a:tr>
              <a:tr h="370840">
                <a:tc>
                  <a:txBody>
                    <a:bodyPr/>
                    <a:lstStyle/>
                    <a:p>
                      <a:r>
                        <a:rPr lang="en-US" dirty="0"/>
                        <a:t>/Test</a:t>
                      </a:r>
                    </a:p>
                  </a:txBody>
                  <a:tcPr/>
                </a:tc>
                <a:extLst>
                  <a:ext uri="{0D108BD9-81ED-4DB2-BD59-A6C34878D82A}">
                    <a16:rowId xmlns:a16="http://schemas.microsoft.com/office/drawing/2014/main" val="463970062"/>
                  </a:ext>
                </a:extLst>
              </a:tr>
            </a:tbl>
          </a:graphicData>
        </a:graphic>
      </p:graphicFrame>
      <p:sp>
        <p:nvSpPr>
          <p:cNvPr id="8" name="TextBox 7">
            <a:extLst>
              <a:ext uri="{FF2B5EF4-FFF2-40B4-BE49-F238E27FC236}">
                <a16:creationId xmlns:a16="http://schemas.microsoft.com/office/drawing/2014/main" id="{4C9F708F-A6E9-D19C-3479-2CCB7F9ADC07}"/>
              </a:ext>
            </a:extLst>
          </p:cNvPr>
          <p:cNvSpPr txBox="1"/>
          <p:nvPr/>
        </p:nvSpPr>
        <p:spPr>
          <a:xfrm>
            <a:off x="186598" y="2557757"/>
            <a:ext cx="2078182" cy="1446550"/>
          </a:xfrm>
          <a:prstGeom prst="rect">
            <a:avLst/>
          </a:prstGeom>
          <a:noFill/>
        </p:spPr>
        <p:txBody>
          <a:bodyPr wrap="square" rtlCol="0">
            <a:spAutoFit/>
          </a:bodyPr>
          <a:lstStyle/>
          <a:p>
            <a:r>
              <a:rPr lang="en-US" sz="2200" dirty="0"/>
              <a:t>Trim the end of all contents in column “</a:t>
            </a:r>
            <a:r>
              <a:rPr lang="en-US" sz="2200" dirty="0" err="1"/>
              <a:t>dir</a:t>
            </a:r>
            <a:r>
              <a:rPr lang="en-US" sz="2200" dirty="0"/>
              <a:t>” by one character.</a:t>
            </a:r>
          </a:p>
        </p:txBody>
      </p:sp>
    </p:spTree>
    <p:extLst>
      <p:ext uri="{BB962C8B-B14F-4D97-AF65-F5344CB8AC3E}">
        <p14:creationId xmlns:p14="http://schemas.microsoft.com/office/powerpoint/2010/main" val="322767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5" grpId="0" animBg="1"/>
      <p:bldP spid="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69DA-F50A-472C-B7C7-7AF12E3E14B9}"/>
              </a:ext>
            </a:extLst>
          </p:cNvPr>
          <p:cNvSpPr>
            <a:spLocks noGrp="1"/>
          </p:cNvSpPr>
          <p:nvPr>
            <p:ph type="title"/>
          </p:nvPr>
        </p:nvSpPr>
        <p:spPr>
          <a:xfrm>
            <a:off x="0" y="40"/>
            <a:ext cx="12192000" cy="999881"/>
          </a:xfrm>
        </p:spPr>
        <p:txBody>
          <a:bodyPr>
            <a:normAutofit/>
          </a:bodyPr>
          <a:lstStyle/>
          <a:p>
            <a:pPr algn="ctr"/>
            <a:r>
              <a:rPr lang="en-US" b="1" dirty="0"/>
              <a:t>NL-to-Code using Examples as additional spec</a:t>
            </a:r>
          </a:p>
        </p:txBody>
      </p:sp>
      <p:graphicFrame>
        <p:nvGraphicFramePr>
          <p:cNvPr id="13" name="Table 13">
            <a:extLst>
              <a:ext uri="{FF2B5EF4-FFF2-40B4-BE49-F238E27FC236}">
                <a16:creationId xmlns:a16="http://schemas.microsoft.com/office/drawing/2014/main" id="{87A1BE63-9EAA-4273-970D-08F15D450E5A}"/>
              </a:ext>
            </a:extLst>
          </p:cNvPr>
          <p:cNvGraphicFramePr>
            <a:graphicFrameLocks noGrp="1"/>
          </p:cNvGraphicFramePr>
          <p:nvPr>
            <p:extLst>
              <p:ext uri="{D42A27DB-BD31-4B8C-83A1-F6EECF244321}">
                <p14:modId xmlns:p14="http://schemas.microsoft.com/office/powerpoint/2010/main" val="331061481"/>
              </p:ext>
            </p:extLst>
          </p:nvPr>
        </p:nvGraphicFramePr>
        <p:xfrm>
          <a:off x="1784101" y="3570547"/>
          <a:ext cx="2750711" cy="1977812"/>
        </p:xfrm>
        <a:graphic>
          <a:graphicData uri="http://schemas.openxmlformats.org/drawingml/2006/table">
            <a:tbl>
              <a:tblPr>
                <a:tableStyleId>{5C22544A-7EE6-4342-B048-85BDC9FD1C3A}</a:tableStyleId>
              </a:tblPr>
              <a:tblGrid>
                <a:gridCol w="1967739">
                  <a:extLst>
                    <a:ext uri="{9D8B030D-6E8A-4147-A177-3AD203B41FA5}">
                      <a16:colId xmlns:a16="http://schemas.microsoft.com/office/drawing/2014/main" val="2132260612"/>
                    </a:ext>
                  </a:extLst>
                </a:gridCol>
                <a:gridCol w="782972">
                  <a:extLst>
                    <a:ext uri="{9D8B030D-6E8A-4147-A177-3AD203B41FA5}">
                      <a16:colId xmlns:a16="http://schemas.microsoft.com/office/drawing/2014/main" val="2849819923"/>
                    </a:ext>
                  </a:extLst>
                </a:gridCol>
              </a:tblGrid>
              <a:tr h="494453">
                <a:tc>
                  <a:txBody>
                    <a:bodyPr/>
                    <a:lstStyle/>
                    <a:p>
                      <a:r>
                        <a:rPr lang="en-US" sz="2400"/>
                        <a:t>12345:6789</a:t>
                      </a:r>
                    </a:p>
                  </a:txBody>
                  <a:tcPr marL="121920" marR="121920" marT="60960" marB="60960">
                    <a:solidFill>
                      <a:srgbClr val="F4EAE0"/>
                    </a:solidFill>
                  </a:tcPr>
                </a:tc>
                <a:tc>
                  <a:txBody>
                    <a:bodyPr/>
                    <a:lstStyle/>
                    <a:p>
                      <a:endParaRPr lang="en-US" sz="2400"/>
                    </a:p>
                  </a:txBody>
                  <a:tcPr marL="121920" marR="121920" marT="60960" marB="60960">
                    <a:solidFill>
                      <a:srgbClr val="F4EAE0"/>
                    </a:solidFill>
                  </a:tcPr>
                </a:tc>
                <a:extLst>
                  <a:ext uri="{0D108BD9-81ED-4DB2-BD59-A6C34878D82A}">
                    <a16:rowId xmlns:a16="http://schemas.microsoft.com/office/drawing/2014/main" val="2627655587"/>
                  </a:ext>
                </a:extLst>
              </a:tr>
              <a:tr h="494453">
                <a:tc>
                  <a:txBody>
                    <a:bodyPr/>
                    <a:lstStyle/>
                    <a:p>
                      <a:r>
                        <a:rPr lang="en-US" sz="2400"/>
                        <a:t>123</a:t>
                      </a:r>
                    </a:p>
                  </a:txBody>
                  <a:tcPr marL="121920" marR="121920" marT="60960" marB="60960">
                    <a:solidFill>
                      <a:srgbClr val="F4EAE0"/>
                    </a:solidFill>
                  </a:tcPr>
                </a:tc>
                <a:tc>
                  <a:txBody>
                    <a:bodyPr/>
                    <a:lstStyle/>
                    <a:p>
                      <a:endParaRPr lang="en-US" sz="2400"/>
                    </a:p>
                  </a:txBody>
                  <a:tcPr marL="121920" marR="121920" marT="60960" marB="60960">
                    <a:solidFill>
                      <a:srgbClr val="F4EAE0"/>
                    </a:solidFill>
                  </a:tcPr>
                </a:tc>
                <a:extLst>
                  <a:ext uri="{0D108BD9-81ED-4DB2-BD59-A6C34878D82A}">
                    <a16:rowId xmlns:a16="http://schemas.microsoft.com/office/drawing/2014/main" val="3287563857"/>
                  </a:ext>
                </a:extLst>
              </a:tr>
              <a:tr h="494453">
                <a:tc>
                  <a:txBody>
                    <a:bodyPr/>
                    <a:lstStyle/>
                    <a:p>
                      <a:r>
                        <a:rPr lang="en-US" sz="2400"/>
                        <a:t>:12</a:t>
                      </a:r>
                    </a:p>
                  </a:txBody>
                  <a:tcPr marL="121920" marR="121920" marT="60960" marB="60960">
                    <a:solidFill>
                      <a:srgbClr val="F4EAE0"/>
                    </a:solidFill>
                  </a:tcPr>
                </a:tc>
                <a:tc>
                  <a:txBody>
                    <a:bodyPr/>
                    <a:lstStyle/>
                    <a:p>
                      <a:endParaRPr lang="en-US" sz="2400"/>
                    </a:p>
                  </a:txBody>
                  <a:tcPr marL="121920" marR="121920" marT="60960" marB="60960">
                    <a:solidFill>
                      <a:srgbClr val="F4EAE0"/>
                    </a:solidFill>
                  </a:tcPr>
                </a:tc>
                <a:extLst>
                  <a:ext uri="{0D108BD9-81ED-4DB2-BD59-A6C34878D82A}">
                    <a16:rowId xmlns:a16="http://schemas.microsoft.com/office/drawing/2014/main" val="1637323916"/>
                  </a:ext>
                </a:extLst>
              </a:tr>
              <a:tr h="494453">
                <a:tc>
                  <a:txBody>
                    <a:bodyPr/>
                    <a:lstStyle/>
                    <a:p>
                      <a:r>
                        <a:rPr lang="en-US" sz="2400" err="1"/>
                        <a:t>Abc</a:t>
                      </a:r>
                      <a:endParaRPr lang="en-US" sz="2400"/>
                    </a:p>
                  </a:txBody>
                  <a:tcPr marL="121920" marR="121920" marT="60960" marB="60960">
                    <a:solidFill>
                      <a:srgbClr val="F4EAE0"/>
                    </a:solidFill>
                  </a:tcPr>
                </a:tc>
                <a:tc>
                  <a:txBody>
                    <a:bodyPr/>
                    <a:lstStyle/>
                    <a:p>
                      <a:endParaRPr lang="en-US" sz="2400" dirty="0"/>
                    </a:p>
                  </a:txBody>
                  <a:tcPr marL="121920" marR="121920" marT="60960" marB="60960">
                    <a:solidFill>
                      <a:srgbClr val="F4EAE0"/>
                    </a:solidFill>
                  </a:tcPr>
                </a:tc>
                <a:extLst>
                  <a:ext uri="{0D108BD9-81ED-4DB2-BD59-A6C34878D82A}">
                    <a16:rowId xmlns:a16="http://schemas.microsoft.com/office/drawing/2014/main" val="1355431701"/>
                  </a:ext>
                </a:extLst>
              </a:tr>
            </a:tbl>
          </a:graphicData>
        </a:graphic>
      </p:graphicFrame>
      <p:grpSp>
        <p:nvGrpSpPr>
          <p:cNvPr id="24" name="Group 23">
            <a:extLst>
              <a:ext uri="{FF2B5EF4-FFF2-40B4-BE49-F238E27FC236}">
                <a16:creationId xmlns:a16="http://schemas.microsoft.com/office/drawing/2014/main" id="{620E09AE-5CAE-43E4-A350-3B7DFD8DDB78}"/>
              </a:ext>
            </a:extLst>
          </p:cNvPr>
          <p:cNvGrpSpPr/>
          <p:nvPr/>
        </p:nvGrpSpPr>
        <p:grpSpPr>
          <a:xfrm>
            <a:off x="3933080" y="3680490"/>
            <a:ext cx="409099" cy="1867871"/>
            <a:chOff x="1980110" y="1956882"/>
            <a:chExt cx="306824" cy="1400903"/>
          </a:xfrm>
        </p:grpSpPr>
        <p:pic>
          <p:nvPicPr>
            <p:cNvPr id="15" name="Picture 14">
              <a:extLst>
                <a:ext uri="{FF2B5EF4-FFF2-40B4-BE49-F238E27FC236}">
                  <a16:creationId xmlns:a16="http://schemas.microsoft.com/office/drawing/2014/main" id="{A23F5CFD-DEEC-43A7-8464-776F21804ED3}"/>
                </a:ext>
              </a:extLst>
            </p:cNvPr>
            <p:cNvPicPr>
              <a:picLocks noChangeAspect="1"/>
            </p:cNvPicPr>
            <p:nvPr/>
          </p:nvPicPr>
          <p:blipFill>
            <a:blip r:embed="rId3"/>
            <a:stretch>
              <a:fillRect/>
            </a:stretch>
          </p:blipFill>
          <p:spPr>
            <a:xfrm>
              <a:off x="2021692" y="2744568"/>
              <a:ext cx="208391" cy="243711"/>
            </a:xfrm>
            <a:prstGeom prst="rect">
              <a:avLst/>
            </a:prstGeom>
          </p:spPr>
        </p:pic>
        <p:pic>
          <p:nvPicPr>
            <p:cNvPr id="17" name="Picture 16">
              <a:extLst>
                <a:ext uri="{FF2B5EF4-FFF2-40B4-BE49-F238E27FC236}">
                  <a16:creationId xmlns:a16="http://schemas.microsoft.com/office/drawing/2014/main" id="{CCC67033-4081-4013-8361-CD6AF2DDE87B}"/>
                </a:ext>
              </a:extLst>
            </p:cNvPr>
            <p:cNvPicPr>
              <a:picLocks noChangeAspect="1"/>
            </p:cNvPicPr>
            <p:nvPr/>
          </p:nvPicPr>
          <p:blipFill>
            <a:blip r:embed="rId3"/>
            <a:stretch>
              <a:fillRect/>
            </a:stretch>
          </p:blipFill>
          <p:spPr>
            <a:xfrm>
              <a:off x="2036961" y="3114074"/>
              <a:ext cx="208391" cy="243711"/>
            </a:xfrm>
            <a:prstGeom prst="rect">
              <a:avLst/>
            </a:prstGeom>
          </p:spPr>
        </p:pic>
        <p:pic>
          <p:nvPicPr>
            <p:cNvPr id="21" name="Picture 20">
              <a:extLst>
                <a:ext uri="{FF2B5EF4-FFF2-40B4-BE49-F238E27FC236}">
                  <a16:creationId xmlns:a16="http://schemas.microsoft.com/office/drawing/2014/main" id="{2C67CAEE-A990-4C1B-B0F4-DC009122320F}"/>
                </a:ext>
              </a:extLst>
            </p:cNvPr>
            <p:cNvPicPr>
              <a:picLocks noChangeAspect="1"/>
            </p:cNvPicPr>
            <p:nvPr/>
          </p:nvPicPr>
          <p:blipFill>
            <a:blip r:embed="rId4"/>
            <a:stretch>
              <a:fillRect/>
            </a:stretch>
          </p:blipFill>
          <p:spPr>
            <a:xfrm>
              <a:off x="1980110" y="1956882"/>
              <a:ext cx="291553" cy="281214"/>
            </a:xfrm>
            <a:prstGeom prst="rect">
              <a:avLst/>
            </a:prstGeom>
          </p:spPr>
        </p:pic>
        <p:pic>
          <p:nvPicPr>
            <p:cNvPr id="23" name="Picture 22">
              <a:extLst>
                <a:ext uri="{FF2B5EF4-FFF2-40B4-BE49-F238E27FC236}">
                  <a16:creationId xmlns:a16="http://schemas.microsoft.com/office/drawing/2014/main" id="{EBFF4E5D-46A3-4CC9-8CA2-2752301293BD}"/>
                </a:ext>
              </a:extLst>
            </p:cNvPr>
            <p:cNvPicPr>
              <a:picLocks noChangeAspect="1"/>
            </p:cNvPicPr>
            <p:nvPr/>
          </p:nvPicPr>
          <p:blipFill>
            <a:blip r:embed="rId4"/>
            <a:stretch>
              <a:fillRect/>
            </a:stretch>
          </p:blipFill>
          <p:spPr>
            <a:xfrm>
              <a:off x="1995381" y="2331312"/>
              <a:ext cx="291553" cy="281214"/>
            </a:xfrm>
            <a:prstGeom prst="rect">
              <a:avLst/>
            </a:prstGeom>
          </p:spPr>
        </p:pic>
      </p:grpSp>
      <p:sp>
        <p:nvSpPr>
          <p:cNvPr id="27" name="TextBox 26">
            <a:extLst>
              <a:ext uri="{FF2B5EF4-FFF2-40B4-BE49-F238E27FC236}">
                <a16:creationId xmlns:a16="http://schemas.microsoft.com/office/drawing/2014/main" id="{A487A936-B826-4970-AB2D-17C4EE89AAB0}"/>
              </a:ext>
            </a:extLst>
          </p:cNvPr>
          <p:cNvSpPr txBox="1"/>
          <p:nvPr/>
        </p:nvSpPr>
        <p:spPr>
          <a:xfrm>
            <a:off x="-43463" y="4203660"/>
            <a:ext cx="1827564" cy="461665"/>
          </a:xfrm>
          <a:prstGeom prst="rect">
            <a:avLst/>
          </a:prstGeom>
          <a:noFill/>
        </p:spPr>
        <p:txBody>
          <a:bodyPr wrap="square" rtlCol="0">
            <a:spAutoFit/>
          </a:bodyPr>
          <a:lstStyle/>
          <a:p>
            <a:r>
              <a:rPr lang="en-US" sz="2400">
                <a:solidFill>
                  <a:schemeClr val="tx2">
                    <a:lumMod val="60000"/>
                    <a:lumOff val="40000"/>
                  </a:schemeClr>
                </a:solidFill>
              </a:rPr>
              <a:t>Examples</a:t>
            </a:r>
          </a:p>
        </p:txBody>
      </p:sp>
      <p:sp>
        <p:nvSpPr>
          <p:cNvPr id="19" name="Content Placeholder 2">
            <a:extLst>
              <a:ext uri="{FF2B5EF4-FFF2-40B4-BE49-F238E27FC236}">
                <a16:creationId xmlns:a16="http://schemas.microsoft.com/office/drawing/2014/main" id="{1B69AD4B-4985-4CDD-9A36-4B0188B5C4A3}"/>
              </a:ext>
            </a:extLst>
          </p:cNvPr>
          <p:cNvSpPr txBox="1">
            <a:spLocks/>
          </p:cNvSpPr>
          <p:nvPr/>
        </p:nvSpPr>
        <p:spPr>
          <a:xfrm>
            <a:off x="1575577" y="2410970"/>
            <a:ext cx="7361497" cy="1014683"/>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67" dirty="0">
                <a:solidFill>
                  <a:schemeClr val="tx1"/>
                </a:solidFill>
              </a:rPr>
              <a:t>At least one digit, followed by a colon at most once, followed by a digit at least zero times</a:t>
            </a:r>
          </a:p>
        </p:txBody>
      </p:sp>
      <p:sp>
        <p:nvSpPr>
          <p:cNvPr id="9" name="TextBox 8">
            <a:extLst>
              <a:ext uri="{FF2B5EF4-FFF2-40B4-BE49-F238E27FC236}">
                <a16:creationId xmlns:a16="http://schemas.microsoft.com/office/drawing/2014/main" id="{4AA33F22-44BF-49F1-8D92-F1C027714926}"/>
              </a:ext>
            </a:extLst>
          </p:cNvPr>
          <p:cNvSpPr txBox="1"/>
          <p:nvPr/>
        </p:nvSpPr>
        <p:spPr>
          <a:xfrm>
            <a:off x="45343" y="2601902"/>
            <a:ext cx="1738757" cy="461665"/>
          </a:xfrm>
          <a:prstGeom prst="rect">
            <a:avLst/>
          </a:prstGeom>
          <a:noFill/>
        </p:spPr>
        <p:txBody>
          <a:bodyPr wrap="square" rtlCol="0">
            <a:spAutoFit/>
          </a:bodyPr>
          <a:lstStyle/>
          <a:p>
            <a:r>
              <a:rPr lang="en-US" sz="2400">
                <a:solidFill>
                  <a:schemeClr val="tx2">
                    <a:lumMod val="60000"/>
                    <a:lumOff val="40000"/>
                  </a:schemeClr>
                </a:solidFill>
              </a:rPr>
              <a:t>NL desc.</a:t>
            </a:r>
          </a:p>
        </p:txBody>
      </p:sp>
      <p:sp>
        <p:nvSpPr>
          <p:cNvPr id="10" name="[0−9]+:?[0−9]∗">
            <a:extLst>
              <a:ext uri="{FF2B5EF4-FFF2-40B4-BE49-F238E27FC236}">
                <a16:creationId xmlns:a16="http://schemas.microsoft.com/office/drawing/2014/main" id="{097408FD-55D7-45F7-9810-4FEA1662DF39}"/>
              </a:ext>
            </a:extLst>
          </p:cNvPr>
          <p:cNvSpPr txBox="1"/>
          <p:nvPr/>
        </p:nvSpPr>
        <p:spPr>
          <a:xfrm>
            <a:off x="9960771" y="3121676"/>
            <a:ext cx="1967728" cy="50612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7733" tIns="67733" rIns="67733" bIns="67733" anchor="ctr">
            <a:spAutoFit/>
          </a:bodyPr>
          <a:lstStyle>
            <a:lvl1pPr algn="just" defTabSz="457200">
              <a:defRPr sz="5600" b="0">
                <a:latin typeface="Rockwell"/>
                <a:ea typeface="Rockwell"/>
                <a:cs typeface="Rockwell"/>
                <a:sym typeface="Rockwell"/>
              </a:defRPr>
            </a:lvl1pPr>
          </a:lstStyle>
          <a:p>
            <a:r>
              <a:rPr lang="en-US" sz="2400" dirty="0">
                <a:solidFill>
                  <a:schemeClr val="tx2">
                    <a:lumMod val="60000"/>
                    <a:lumOff val="40000"/>
                  </a:schemeClr>
                </a:solidFill>
                <a:latin typeface="+mn-lt"/>
              </a:rPr>
              <a:t>Target regex</a:t>
            </a:r>
            <a:endParaRPr sz="2400" dirty="0">
              <a:solidFill>
                <a:schemeClr val="tx2">
                  <a:lumMod val="60000"/>
                  <a:lumOff val="40000"/>
                </a:schemeClr>
              </a:solidFill>
            </a:endParaRPr>
          </a:p>
        </p:txBody>
      </p:sp>
      <p:graphicFrame>
        <p:nvGraphicFramePr>
          <p:cNvPr id="11" name="Table 5">
            <a:extLst>
              <a:ext uri="{FF2B5EF4-FFF2-40B4-BE49-F238E27FC236}">
                <a16:creationId xmlns:a16="http://schemas.microsoft.com/office/drawing/2014/main" id="{AF0C0B9B-C6F5-4187-81C4-91DD46FF88E5}"/>
              </a:ext>
            </a:extLst>
          </p:cNvPr>
          <p:cNvGraphicFramePr>
            <a:graphicFrameLocks noGrp="1"/>
          </p:cNvGraphicFramePr>
          <p:nvPr>
            <p:extLst>
              <p:ext uri="{D42A27DB-BD31-4B8C-83A1-F6EECF244321}">
                <p14:modId xmlns:p14="http://schemas.microsoft.com/office/powerpoint/2010/main" val="3655519013"/>
              </p:ext>
            </p:extLst>
          </p:nvPr>
        </p:nvGraphicFramePr>
        <p:xfrm>
          <a:off x="9802441" y="3730996"/>
          <a:ext cx="2284391" cy="487680"/>
        </p:xfrm>
        <a:graphic>
          <a:graphicData uri="http://schemas.openxmlformats.org/drawingml/2006/table">
            <a:tbl>
              <a:tblPr>
                <a:tableStyleId>{5C22544A-7EE6-4342-B048-85BDC9FD1C3A}</a:tableStyleId>
              </a:tblPr>
              <a:tblGrid>
                <a:gridCol w="2284391">
                  <a:extLst>
                    <a:ext uri="{9D8B030D-6E8A-4147-A177-3AD203B41FA5}">
                      <a16:colId xmlns:a16="http://schemas.microsoft.com/office/drawing/2014/main" val="537464803"/>
                    </a:ext>
                  </a:extLst>
                </a:gridCol>
              </a:tblGrid>
              <a:tr h="487680">
                <a:tc>
                  <a:txBody>
                    <a:bodyPr/>
                    <a:lstStyle/>
                    <a:p>
                      <a:r>
                        <a:rPr lang="en-US" sz="2400" dirty="0">
                          <a:solidFill>
                            <a:schemeClr val="tx1"/>
                          </a:solidFill>
                        </a:rPr>
                        <a:t>[0−9]+:?[0−9]∗</a:t>
                      </a:r>
                    </a:p>
                  </a:txBody>
                  <a:tcPr marL="121920" marR="121920" marT="60960" marB="60960">
                    <a:solidFill>
                      <a:srgbClr val="F4EAE0"/>
                    </a:solidFill>
                  </a:tcPr>
                </a:tc>
                <a:extLst>
                  <a:ext uri="{0D108BD9-81ED-4DB2-BD59-A6C34878D82A}">
                    <a16:rowId xmlns:a16="http://schemas.microsoft.com/office/drawing/2014/main" val="3969548648"/>
                  </a:ext>
                </a:extLst>
              </a:tr>
            </a:tbl>
          </a:graphicData>
        </a:graphic>
      </p:graphicFrame>
      <p:sp>
        <p:nvSpPr>
          <p:cNvPr id="14" name="Right Brace 13">
            <a:extLst>
              <a:ext uri="{FF2B5EF4-FFF2-40B4-BE49-F238E27FC236}">
                <a16:creationId xmlns:a16="http://schemas.microsoft.com/office/drawing/2014/main" id="{8CD4BC94-E234-4E63-86A2-DA7C31744A06}"/>
              </a:ext>
            </a:extLst>
          </p:cNvPr>
          <p:cNvSpPr/>
          <p:nvPr/>
        </p:nvSpPr>
        <p:spPr>
          <a:xfrm>
            <a:off x="8684273" y="1973333"/>
            <a:ext cx="1042548" cy="3194429"/>
          </a:xfrm>
          <a:prstGeom prst="rightBrace">
            <a:avLst>
              <a:gd name="adj1" fmla="val 8333"/>
              <a:gd name="adj2" fmla="val 4834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 name="Content Placeholder 2">
            <a:extLst>
              <a:ext uri="{FF2B5EF4-FFF2-40B4-BE49-F238E27FC236}">
                <a16:creationId xmlns:a16="http://schemas.microsoft.com/office/drawing/2014/main" id="{7B469787-E0ED-B99B-2B5C-6BC7F8061411}"/>
              </a:ext>
            </a:extLst>
          </p:cNvPr>
          <p:cNvSpPr txBox="1">
            <a:spLocks/>
          </p:cNvSpPr>
          <p:nvPr/>
        </p:nvSpPr>
        <p:spPr>
          <a:xfrm>
            <a:off x="3113628" y="1681277"/>
            <a:ext cx="4241117" cy="838908"/>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933" dirty="0">
                <a:solidFill>
                  <a:schemeClr val="tx1"/>
                </a:solidFill>
              </a:rPr>
              <a:t>A regex synthesis task.</a:t>
            </a:r>
          </a:p>
          <a:p>
            <a:pPr marL="0" indent="0">
              <a:buNone/>
            </a:pPr>
            <a:endParaRPr lang="en-US" sz="2933" dirty="0"/>
          </a:p>
        </p:txBody>
      </p:sp>
    </p:spTree>
    <p:extLst>
      <p:ext uri="{BB962C8B-B14F-4D97-AF65-F5344CB8AC3E}">
        <p14:creationId xmlns:p14="http://schemas.microsoft.com/office/powerpoint/2010/main" val="326561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5">
            <a:extLst>
              <a:ext uri="{FF2B5EF4-FFF2-40B4-BE49-F238E27FC236}">
                <a16:creationId xmlns:a16="http://schemas.microsoft.com/office/drawing/2014/main" id="{C3504F7E-A8A5-46AD-83BA-648850DD923D}"/>
              </a:ext>
            </a:extLst>
          </p:cNvPr>
          <p:cNvGraphicFramePr>
            <a:graphicFrameLocks noGrp="1"/>
          </p:cNvGraphicFramePr>
          <p:nvPr>
            <p:extLst>
              <p:ext uri="{D42A27DB-BD31-4B8C-83A1-F6EECF244321}">
                <p14:modId xmlns:p14="http://schemas.microsoft.com/office/powerpoint/2010/main" val="3434771930"/>
              </p:ext>
            </p:extLst>
          </p:nvPr>
        </p:nvGraphicFramePr>
        <p:xfrm>
          <a:off x="9901382" y="2617192"/>
          <a:ext cx="2284391" cy="494453"/>
        </p:xfrm>
        <a:graphic>
          <a:graphicData uri="http://schemas.openxmlformats.org/drawingml/2006/table">
            <a:tbl>
              <a:tblPr>
                <a:tableStyleId>{5C22544A-7EE6-4342-B048-85BDC9FD1C3A}</a:tableStyleId>
              </a:tblPr>
              <a:tblGrid>
                <a:gridCol w="2284391">
                  <a:extLst>
                    <a:ext uri="{9D8B030D-6E8A-4147-A177-3AD203B41FA5}">
                      <a16:colId xmlns:a16="http://schemas.microsoft.com/office/drawing/2014/main" val="537464803"/>
                    </a:ext>
                  </a:extLst>
                </a:gridCol>
              </a:tblGrid>
              <a:tr h="494453">
                <a:tc>
                  <a:txBody>
                    <a:bodyPr/>
                    <a:lstStyle/>
                    <a:p>
                      <a:r>
                        <a:rPr lang="en-US" sz="2400" dirty="0">
                          <a:solidFill>
                            <a:schemeClr val="tx1"/>
                          </a:solidFill>
                        </a:rPr>
                        <a:t>[0−9]+:?[0−9]∗</a:t>
                      </a:r>
                    </a:p>
                  </a:txBody>
                  <a:tcPr marL="121920" marR="121920" marT="60960" marB="60960"/>
                </a:tc>
                <a:extLst>
                  <a:ext uri="{0D108BD9-81ED-4DB2-BD59-A6C34878D82A}">
                    <a16:rowId xmlns:a16="http://schemas.microsoft.com/office/drawing/2014/main" val="3969548648"/>
                  </a:ext>
                </a:extLst>
              </a:tr>
            </a:tbl>
          </a:graphicData>
        </a:graphic>
      </p:graphicFrame>
      <p:graphicFrame>
        <p:nvGraphicFramePr>
          <p:cNvPr id="18" name="Table 8">
            <a:extLst>
              <a:ext uri="{FF2B5EF4-FFF2-40B4-BE49-F238E27FC236}">
                <a16:creationId xmlns:a16="http://schemas.microsoft.com/office/drawing/2014/main" id="{66EF9F5E-1B2A-40FB-883A-BC1A747A6091}"/>
              </a:ext>
            </a:extLst>
          </p:cNvPr>
          <p:cNvGraphicFramePr>
            <a:graphicFrameLocks noGrp="1"/>
          </p:cNvGraphicFramePr>
          <p:nvPr/>
        </p:nvGraphicFramePr>
        <p:xfrm>
          <a:off x="5010428" y="1647386"/>
          <a:ext cx="4632960" cy="2871895"/>
        </p:xfrm>
        <a:graphic>
          <a:graphicData uri="http://schemas.openxmlformats.org/drawingml/2006/table">
            <a:tbl>
              <a:tblPr>
                <a:tableStyleId>{5C22544A-7EE6-4342-B048-85BDC9FD1C3A}</a:tableStyleId>
              </a:tblPr>
              <a:tblGrid>
                <a:gridCol w="4632960">
                  <a:extLst>
                    <a:ext uri="{9D8B030D-6E8A-4147-A177-3AD203B41FA5}">
                      <a16:colId xmlns:a16="http://schemas.microsoft.com/office/drawing/2014/main" val="1498006513"/>
                    </a:ext>
                  </a:extLst>
                </a:gridCol>
              </a:tblGrid>
              <a:tr h="501227">
                <a:tc>
                  <a:txBody>
                    <a:bodyPr/>
                    <a:lstStyle/>
                    <a:p>
                      <a:pPr algn="l" defTabSz="457200">
                        <a:defRPr sz="1800"/>
                      </a:pPr>
                      <a:r>
                        <a:rPr sz="2400">
                          <a:latin typeface="Rockwell"/>
                          <a:ea typeface="Rockwell"/>
                          <a:cs typeface="Rockwell"/>
                          <a:sym typeface="Rockwell"/>
                        </a:rPr>
                        <a:t>( [0−9]∗.. :( [0−9]∗)?)+</a:t>
                      </a:r>
                    </a:p>
                  </a:txBody>
                  <a:tcPr marL="67733" marR="67733" marT="67733" marB="67733" anchor="ctr" horzOverflow="overflow"/>
                </a:tc>
                <a:extLst>
                  <a:ext uri="{0D108BD9-81ED-4DB2-BD59-A6C34878D82A}">
                    <a16:rowId xmlns:a16="http://schemas.microsoft.com/office/drawing/2014/main" val="102708582"/>
                  </a:ext>
                </a:extLst>
              </a:tr>
              <a:tr h="501227">
                <a:tc>
                  <a:txBody>
                    <a:bodyPr/>
                    <a:lstStyle/>
                    <a:p>
                      <a:pPr algn="l" defTabSz="457200">
                        <a:defRPr sz="1800"/>
                      </a:pPr>
                      <a:r>
                        <a:rPr sz="2400">
                          <a:latin typeface="Rockwell"/>
                          <a:ea typeface="Rockwell"/>
                          <a:cs typeface="Rockwell"/>
                          <a:sym typeface="Rockwell"/>
                        </a:rPr>
                        <a:t>( [0−9]</a:t>
                      </a:r>
                      <a:r>
                        <a:rPr lang="en-US" sz="2400">
                          <a:latin typeface="Rockwell"/>
                          <a:ea typeface="Rockwell"/>
                          <a:cs typeface="Rockwell"/>
                          <a:sym typeface="Rockwell"/>
                        </a:rPr>
                        <a:t>+</a:t>
                      </a:r>
                      <a:r>
                        <a:rPr sz="2400">
                          <a:latin typeface="Rockwell"/>
                          <a:ea typeface="Rockwell"/>
                          <a:cs typeface="Rockwell"/>
                          <a:sym typeface="Rockwell"/>
                        </a:rPr>
                        <a:t>: [0−9]?)∗</a:t>
                      </a:r>
                    </a:p>
                  </a:txBody>
                  <a:tcPr marL="67733" marR="67733" marT="67733" marB="67733" anchor="ctr" horzOverflow="overflow"/>
                </a:tc>
                <a:extLst>
                  <a:ext uri="{0D108BD9-81ED-4DB2-BD59-A6C34878D82A}">
                    <a16:rowId xmlns:a16="http://schemas.microsoft.com/office/drawing/2014/main" val="3078043430"/>
                  </a:ext>
                </a:extLst>
              </a:tr>
              <a:tr h="501227">
                <a:tc>
                  <a:txBody>
                    <a:bodyPr/>
                    <a:lstStyle/>
                    <a:p>
                      <a:pPr algn="l" defTabSz="457200">
                        <a:defRPr sz="1800"/>
                      </a:pPr>
                      <a:r>
                        <a:rPr sz="2400">
                          <a:latin typeface="Rockwell"/>
                          <a:ea typeface="Rockwell"/>
                          <a:cs typeface="Rockwell"/>
                          <a:sym typeface="Rockwell"/>
                        </a:rPr>
                        <a:t>( [0−9]+:)?[0−9]?</a:t>
                      </a:r>
                    </a:p>
                  </a:txBody>
                  <a:tcPr marL="67733" marR="67733" marT="67733" marB="67733" anchor="ctr" horzOverflow="overflow"/>
                </a:tc>
                <a:extLst>
                  <a:ext uri="{0D108BD9-81ED-4DB2-BD59-A6C34878D82A}">
                    <a16:rowId xmlns:a16="http://schemas.microsoft.com/office/drawing/2014/main" val="3309403322"/>
                  </a:ext>
                </a:extLst>
              </a:tr>
              <a:tr h="866987">
                <a:tc>
                  <a:txBody>
                    <a:bodyPr/>
                    <a:lstStyle/>
                    <a:p>
                      <a:pPr algn="l" defTabSz="457200">
                        <a:defRPr sz="1800"/>
                      </a:pPr>
                      <a:r>
                        <a:rPr sz="2400">
                          <a:latin typeface="Rockwell"/>
                          <a:ea typeface="Rockwell"/>
                          <a:cs typeface="Rockwell"/>
                          <a:sym typeface="Rockwell"/>
                        </a:rPr>
                        <a:t>( [0−9]∗ ( [:] [0−9]∗))∗ (0[0−9]+</a:t>
                      </a:r>
                      <a:r>
                        <a:rPr lang="en-US" sz="2400">
                          <a:latin typeface="Rockwell"/>
                          <a:ea typeface="Rockwell"/>
                          <a:cs typeface="Rockwell"/>
                          <a:sym typeface="Rockwell"/>
                        </a:rPr>
                        <a:t> </a:t>
                      </a:r>
                      <a:r>
                        <a:rPr sz="2400">
                          <a:latin typeface="Rockwell"/>
                          <a:ea typeface="Rockwell"/>
                          <a:cs typeface="Rockwell"/>
                          <a:sym typeface="Rockwell"/>
                        </a:rPr>
                        <a:t>)</a:t>
                      </a:r>
                    </a:p>
                  </a:txBody>
                  <a:tcPr marL="67733" marR="67733" marT="67733" marB="67733" anchor="ctr" horzOverflow="overflow"/>
                </a:tc>
                <a:extLst>
                  <a:ext uri="{0D108BD9-81ED-4DB2-BD59-A6C34878D82A}">
                    <a16:rowId xmlns:a16="http://schemas.microsoft.com/office/drawing/2014/main" val="3067973256"/>
                  </a:ext>
                </a:extLst>
              </a:tr>
              <a:tr h="501227">
                <a:tc>
                  <a:txBody>
                    <a:bodyPr/>
                    <a:lstStyle/>
                    <a:p>
                      <a:pPr algn="l" defTabSz="457200">
                        <a:defRPr sz="1800"/>
                      </a:pPr>
                      <a:r>
                        <a:rPr sz="2400" dirty="0">
                          <a:latin typeface="Rockwell"/>
                          <a:ea typeface="Rockwell"/>
                          <a:cs typeface="Rockwell"/>
                          <a:sym typeface="Rockwell"/>
                        </a:rPr>
                        <a:t>( [0−9]∗ .. :∗[0−9]∗ 0∗)∗</a:t>
                      </a:r>
                    </a:p>
                  </a:txBody>
                  <a:tcPr marL="67733" marR="67733" marT="67733" marB="67733" anchor="ctr" horzOverflow="overflow"/>
                </a:tc>
                <a:extLst>
                  <a:ext uri="{0D108BD9-81ED-4DB2-BD59-A6C34878D82A}">
                    <a16:rowId xmlns:a16="http://schemas.microsoft.com/office/drawing/2014/main" val="2675635590"/>
                  </a:ext>
                </a:extLst>
              </a:tr>
            </a:tbl>
          </a:graphicData>
        </a:graphic>
      </p:graphicFrame>
      <p:sp>
        <p:nvSpPr>
          <p:cNvPr id="4" name="Slide Number Placeholder 3">
            <a:extLst>
              <a:ext uri="{FF2B5EF4-FFF2-40B4-BE49-F238E27FC236}">
                <a16:creationId xmlns:a16="http://schemas.microsoft.com/office/drawing/2014/main" id="{57881D88-6325-46C1-AE48-92865F0C5C98}"/>
              </a:ext>
            </a:extLst>
          </p:cNvPr>
          <p:cNvSpPr>
            <a:spLocks noGrp="1"/>
          </p:cNvSpPr>
          <p:nvPr>
            <p:ph type="sldNum" sz="quarter" idx="4"/>
          </p:nvPr>
        </p:nvSpPr>
        <p:spPr>
          <a:xfrm>
            <a:off x="8452117" y="4777947"/>
            <a:ext cx="691883" cy="319096"/>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mtClean="0"/>
              <a:pPr/>
              <a:t>22</a:t>
            </a:fld>
            <a:r>
              <a:rPr lang="en-US"/>
              <a:t>/18</a:t>
            </a:r>
          </a:p>
        </p:txBody>
      </p:sp>
      <p:graphicFrame>
        <p:nvGraphicFramePr>
          <p:cNvPr id="8" name="Table 8">
            <a:extLst>
              <a:ext uri="{FF2B5EF4-FFF2-40B4-BE49-F238E27FC236}">
                <a16:creationId xmlns:a16="http://schemas.microsoft.com/office/drawing/2014/main" id="{912E0168-0EC5-4DF9-810F-97CB38CE8F3E}"/>
              </a:ext>
            </a:extLst>
          </p:cNvPr>
          <p:cNvGraphicFramePr>
            <a:graphicFrameLocks noGrp="1"/>
          </p:cNvGraphicFramePr>
          <p:nvPr>
            <p:extLst>
              <p:ext uri="{D42A27DB-BD31-4B8C-83A1-F6EECF244321}">
                <p14:modId xmlns:p14="http://schemas.microsoft.com/office/powerpoint/2010/main" val="2092920602"/>
              </p:ext>
            </p:extLst>
          </p:nvPr>
        </p:nvGraphicFramePr>
        <p:xfrm>
          <a:off x="4871386" y="1636246"/>
          <a:ext cx="4911043" cy="2871895"/>
        </p:xfrm>
        <a:graphic>
          <a:graphicData uri="http://schemas.openxmlformats.org/drawingml/2006/table">
            <a:tbl>
              <a:tblPr>
                <a:tableStyleId>{5C22544A-7EE6-4342-B048-85BDC9FD1C3A}</a:tableStyleId>
              </a:tblPr>
              <a:tblGrid>
                <a:gridCol w="4911043">
                  <a:extLst>
                    <a:ext uri="{9D8B030D-6E8A-4147-A177-3AD203B41FA5}">
                      <a16:colId xmlns:a16="http://schemas.microsoft.com/office/drawing/2014/main" val="1498006513"/>
                    </a:ext>
                  </a:extLst>
                </a:gridCol>
              </a:tblGrid>
              <a:tr h="501227">
                <a:tc>
                  <a:txBody>
                    <a:bodyPr/>
                    <a:lstStyle/>
                    <a:p>
                      <a:pPr algn="l" defTabSz="457200">
                        <a:defRPr sz="1800"/>
                      </a:pPr>
                      <a:r>
                        <a:rPr sz="2400" dirty="0">
                          <a:latin typeface="Rockwell"/>
                          <a:ea typeface="Rockwell"/>
                          <a:cs typeface="Rockwell"/>
                          <a:sym typeface="Rockwell"/>
                        </a:rPr>
                        <a:t>( </a:t>
                      </a:r>
                      <a:r>
                        <a:rPr sz="2400" dirty="0">
                          <a:highlight>
                            <a:srgbClr val="FF00FF"/>
                          </a:highlight>
                          <a:latin typeface="Rockwell"/>
                          <a:ea typeface="Rockwell"/>
                          <a:cs typeface="Rockwell"/>
                          <a:sym typeface="Rockwell"/>
                        </a:rPr>
                        <a:t>[0−9]∗</a:t>
                      </a:r>
                      <a:r>
                        <a:rPr sz="2400" dirty="0">
                          <a:latin typeface="Rockwell"/>
                          <a:ea typeface="Rockwell"/>
                          <a:cs typeface="Rockwell"/>
                          <a:sym typeface="Rockwell"/>
                        </a:rPr>
                        <a:t>.. </a:t>
                      </a:r>
                      <a:r>
                        <a:rPr sz="2400" dirty="0">
                          <a:highlight>
                            <a:srgbClr val="00FF00"/>
                          </a:highlight>
                          <a:latin typeface="Rockwell"/>
                          <a:ea typeface="Rockwell"/>
                          <a:cs typeface="Rockwell"/>
                          <a:sym typeface="Rockwell"/>
                        </a:rPr>
                        <a:t>:</a:t>
                      </a:r>
                      <a:r>
                        <a:rPr sz="2400" dirty="0">
                          <a:latin typeface="Rockwell"/>
                          <a:ea typeface="Rockwell"/>
                          <a:cs typeface="Rockwell"/>
                          <a:sym typeface="Rockwell"/>
                        </a:rPr>
                        <a:t>( [0−9]∗)?)+</a:t>
                      </a:r>
                    </a:p>
                  </a:txBody>
                  <a:tcPr marL="67733" marR="67733" marT="67733" marB="67733" anchor="ctr" horzOverflow="overflow">
                    <a:solidFill>
                      <a:srgbClr val="F4EAE0"/>
                    </a:solidFill>
                  </a:tcPr>
                </a:tc>
                <a:extLst>
                  <a:ext uri="{0D108BD9-81ED-4DB2-BD59-A6C34878D82A}">
                    <a16:rowId xmlns:a16="http://schemas.microsoft.com/office/drawing/2014/main" val="102708582"/>
                  </a:ext>
                </a:extLst>
              </a:tr>
              <a:tr h="501227">
                <a:tc>
                  <a:txBody>
                    <a:bodyPr/>
                    <a:lstStyle/>
                    <a:p>
                      <a:pPr algn="l" defTabSz="457200">
                        <a:defRPr sz="1800"/>
                      </a:pPr>
                      <a:r>
                        <a:rPr sz="2400" dirty="0">
                          <a:latin typeface="Rockwell"/>
                          <a:ea typeface="Rockwell"/>
                          <a:cs typeface="Rockwell"/>
                          <a:sym typeface="Rockwell"/>
                        </a:rPr>
                        <a:t>( </a:t>
                      </a:r>
                      <a:r>
                        <a:rPr sz="2400" dirty="0">
                          <a:highlight>
                            <a:srgbClr val="FFFF00"/>
                          </a:highlight>
                          <a:latin typeface="Rockwell"/>
                          <a:ea typeface="Rockwell"/>
                          <a:cs typeface="Rockwell"/>
                          <a:sym typeface="Rockwell"/>
                        </a:rPr>
                        <a:t>[0−9]</a:t>
                      </a:r>
                      <a:r>
                        <a:rPr lang="en-US" sz="2400" dirty="0">
                          <a:highlight>
                            <a:srgbClr val="FFFF00"/>
                          </a:highlight>
                          <a:latin typeface="Rockwell"/>
                          <a:ea typeface="Rockwell"/>
                          <a:cs typeface="Rockwell"/>
                          <a:sym typeface="Rockwell"/>
                        </a:rPr>
                        <a:t>+</a:t>
                      </a:r>
                      <a:r>
                        <a:rPr sz="2400" dirty="0">
                          <a:highlight>
                            <a:srgbClr val="00FF00"/>
                          </a:highlight>
                          <a:latin typeface="Rockwell"/>
                          <a:ea typeface="Rockwell"/>
                          <a:cs typeface="Rockwell"/>
                          <a:sym typeface="Rockwell"/>
                        </a:rPr>
                        <a:t>: </a:t>
                      </a:r>
                      <a:r>
                        <a:rPr sz="2400" dirty="0">
                          <a:latin typeface="Rockwell"/>
                          <a:ea typeface="Rockwell"/>
                          <a:cs typeface="Rockwell"/>
                          <a:sym typeface="Rockwell"/>
                        </a:rPr>
                        <a:t>[0−9]?)∗</a:t>
                      </a:r>
                    </a:p>
                  </a:txBody>
                  <a:tcPr marL="67733" marR="67733" marT="67733" marB="67733" anchor="ctr" horzOverflow="overflow">
                    <a:solidFill>
                      <a:srgbClr val="F4EAE0"/>
                    </a:solidFill>
                  </a:tcPr>
                </a:tc>
                <a:extLst>
                  <a:ext uri="{0D108BD9-81ED-4DB2-BD59-A6C34878D82A}">
                    <a16:rowId xmlns:a16="http://schemas.microsoft.com/office/drawing/2014/main" val="3078043430"/>
                  </a:ext>
                </a:extLst>
              </a:tr>
              <a:tr h="501227">
                <a:tc>
                  <a:txBody>
                    <a:bodyPr/>
                    <a:lstStyle/>
                    <a:p>
                      <a:pPr algn="l" defTabSz="457200">
                        <a:defRPr sz="1800"/>
                      </a:pPr>
                      <a:r>
                        <a:rPr sz="2400" dirty="0">
                          <a:latin typeface="Rockwell"/>
                          <a:ea typeface="Rockwell"/>
                          <a:cs typeface="Rockwell"/>
                          <a:sym typeface="Rockwell"/>
                        </a:rPr>
                        <a:t>( </a:t>
                      </a:r>
                      <a:r>
                        <a:rPr sz="2400" dirty="0">
                          <a:highlight>
                            <a:srgbClr val="FFFF00"/>
                          </a:highlight>
                          <a:latin typeface="Rockwell"/>
                          <a:ea typeface="Rockwell"/>
                          <a:cs typeface="Rockwell"/>
                          <a:sym typeface="Rockwell"/>
                        </a:rPr>
                        <a:t>[0−9]+</a:t>
                      </a:r>
                      <a:r>
                        <a:rPr sz="2400" dirty="0">
                          <a:highlight>
                            <a:srgbClr val="00FF00"/>
                          </a:highlight>
                          <a:latin typeface="Rockwell"/>
                          <a:ea typeface="Rockwell"/>
                          <a:cs typeface="Rockwell"/>
                          <a:sym typeface="Rockwell"/>
                        </a:rPr>
                        <a:t>:</a:t>
                      </a:r>
                      <a:r>
                        <a:rPr sz="2400" dirty="0">
                          <a:latin typeface="Rockwell"/>
                          <a:ea typeface="Rockwell"/>
                          <a:cs typeface="Rockwell"/>
                          <a:sym typeface="Rockwell"/>
                        </a:rPr>
                        <a:t>)?[0−9]?</a:t>
                      </a:r>
                    </a:p>
                  </a:txBody>
                  <a:tcPr marL="67733" marR="67733" marT="67733" marB="67733" anchor="ctr" horzOverflow="overflow">
                    <a:solidFill>
                      <a:srgbClr val="F4EAE0"/>
                    </a:solidFill>
                  </a:tcPr>
                </a:tc>
                <a:extLst>
                  <a:ext uri="{0D108BD9-81ED-4DB2-BD59-A6C34878D82A}">
                    <a16:rowId xmlns:a16="http://schemas.microsoft.com/office/drawing/2014/main" val="3309403322"/>
                  </a:ext>
                </a:extLst>
              </a:tr>
              <a:tr h="866987">
                <a:tc>
                  <a:txBody>
                    <a:bodyPr/>
                    <a:lstStyle/>
                    <a:p>
                      <a:pPr algn="l" defTabSz="457200">
                        <a:defRPr sz="1800"/>
                      </a:pPr>
                      <a:r>
                        <a:rPr sz="2400" dirty="0">
                          <a:latin typeface="Rockwell"/>
                          <a:ea typeface="Rockwell"/>
                          <a:cs typeface="Rockwell"/>
                          <a:sym typeface="Rockwell"/>
                        </a:rPr>
                        <a:t>( </a:t>
                      </a:r>
                      <a:r>
                        <a:rPr sz="2400" dirty="0">
                          <a:highlight>
                            <a:srgbClr val="FF00FF"/>
                          </a:highlight>
                          <a:latin typeface="Rockwell"/>
                          <a:ea typeface="Rockwell"/>
                          <a:cs typeface="Rockwell"/>
                          <a:sym typeface="Rockwell"/>
                        </a:rPr>
                        <a:t>[0−9]∗ </a:t>
                      </a:r>
                      <a:r>
                        <a:rPr sz="2400" dirty="0">
                          <a:latin typeface="Rockwell"/>
                          <a:ea typeface="Rockwell"/>
                          <a:cs typeface="Rockwell"/>
                          <a:sym typeface="Rockwell"/>
                        </a:rPr>
                        <a:t>( [</a:t>
                      </a:r>
                      <a:r>
                        <a:rPr sz="2400" dirty="0">
                          <a:highlight>
                            <a:srgbClr val="00FF00"/>
                          </a:highlight>
                          <a:latin typeface="Rockwell"/>
                          <a:ea typeface="Rockwell"/>
                          <a:cs typeface="Rockwell"/>
                          <a:sym typeface="Rockwell"/>
                        </a:rPr>
                        <a:t>:</a:t>
                      </a:r>
                      <a:r>
                        <a:rPr sz="2400" dirty="0">
                          <a:latin typeface="Rockwell"/>
                          <a:ea typeface="Rockwell"/>
                          <a:cs typeface="Rockwell"/>
                          <a:sym typeface="Rockwell"/>
                        </a:rPr>
                        <a:t>] [0−9]∗))∗ (0</a:t>
                      </a:r>
                      <a:r>
                        <a:rPr sz="2400" dirty="0">
                          <a:highlight>
                            <a:srgbClr val="FFFF00"/>
                          </a:highlight>
                          <a:latin typeface="Rockwell"/>
                          <a:ea typeface="Rockwell"/>
                          <a:cs typeface="Rockwell"/>
                          <a:sym typeface="Rockwell"/>
                        </a:rPr>
                        <a:t>[0−9]+</a:t>
                      </a:r>
                      <a:r>
                        <a:rPr lang="en-US" sz="2400" dirty="0">
                          <a:highlight>
                            <a:srgbClr val="FFFF00"/>
                          </a:highlight>
                          <a:latin typeface="Rockwell"/>
                          <a:ea typeface="Rockwell"/>
                          <a:cs typeface="Rockwell"/>
                          <a:sym typeface="Rockwell"/>
                        </a:rPr>
                        <a:t> </a:t>
                      </a:r>
                      <a:r>
                        <a:rPr sz="2400" dirty="0">
                          <a:latin typeface="Rockwell"/>
                          <a:ea typeface="Rockwell"/>
                          <a:cs typeface="Rockwell"/>
                          <a:sym typeface="Rockwell"/>
                        </a:rPr>
                        <a:t>)</a:t>
                      </a:r>
                    </a:p>
                  </a:txBody>
                  <a:tcPr marL="67733" marR="67733" marT="67733" marB="67733" anchor="ctr" horzOverflow="overflow">
                    <a:solidFill>
                      <a:srgbClr val="F4EAE0"/>
                    </a:solidFill>
                  </a:tcPr>
                </a:tc>
                <a:extLst>
                  <a:ext uri="{0D108BD9-81ED-4DB2-BD59-A6C34878D82A}">
                    <a16:rowId xmlns:a16="http://schemas.microsoft.com/office/drawing/2014/main" val="3067973256"/>
                  </a:ext>
                </a:extLst>
              </a:tr>
              <a:tr h="501227">
                <a:tc>
                  <a:txBody>
                    <a:bodyPr/>
                    <a:lstStyle/>
                    <a:p>
                      <a:pPr algn="l" defTabSz="457200">
                        <a:defRPr sz="1800"/>
                      </a:pPr>
                      <a:r>
                        <a:rPr sz="2400" dirty="0">
                          <a:latin typeface="Rockwell"/>
                          <a:ea typeface="Rockwell"/>
                          <a:cs typeface="Rockwell"/>
                          <a:sym typeface="Rockwell"/>
                        </a:rPr>
                        <a:t>( </a:t>
                      </a:r>
                      <a:r>
                        <a:rPr sz="2400" dirty="0">
                          <a:highlight>
                            <a:srgbClr val="FF00FF"/>
                          </a:highlight>
                          <a:latin typeface="Rockwell"/>
                          <a:ea typeface="Rockwell"/>
                          <a:cs typeface="Rockwell"/>
                          <a:sym typeface="Rockwell"/>
                        </a:rPr>
                        <a:t>[0−9]∗ </a:t>
                      </a:r>
                      <a:r>
                        <a:rPr sz="2400" dirty="0">
                          <a:latin typeface="Rockwell"/>
                          <a:ea typeface="Rockwell"/>
                          <a:cs typeface="Rockwell"/>
                          <a:sym typeface="Rockwell"/>
                        </a:rPr>
                        <a:t>.. </a:t>
                      </a:r>
                      <a:r>
                        <a:rPr sz="2400" dirty="0">
                          <a:highlight>
                            <a:srgbClr val="00FF00"/>
                          </a:highlight>
                          <a:latin typeface="Rockwell"/>
                          <a:ea typeface="Rockwell"/>
                          <a:cs typeface="Rockwell"/>
                          <a:sym typeface="Rockwell"/>
                        </a:rPr>
                        <a:t>:</a:t>
                      </a:r>
                      <a:r>
                        <a:rPr sz="2400" dirty="0">
                          <a:latin typeface="Rockwell"/>
                          <a:ea typeface="Rockwell"/>
                          <a:cs typeface="Rockwell"/>
                          <a:sym typeface="Rockwell"/>
                        </a:rPr>
                        <a:t>∗[0−9]∗ 0∗)∗</a:t>
                      </a:r>
                    </a:p>
                  </a:txBody>
                  <a:tcPr marL="67733" marR="67733" marT="67733" marB="67733" anchor="ctr" horzOverflow="overflow">
                    <a:solidFill>
                      <a:srgbClr val="F4EAE0"/>
                    </a:solidFill>
                  </a:tcPr>
                </a:tc>
                <a:extLst>
                  <a:ext uri="{0D108BD9-81ED-4DB2-BD59-A6C34878D82A}">
                    <a16:rowId xmlns:a16="http://schemas.microsoft.com/office/drawing/2014/main" val="2675635590"/>
                  </a:ext>
                </a:extLst>
              </a:tr>
            </a:tbl>
          </a:graphicData>
        </a:graphic>
      </p:graphicFrame>
      <p:sp>
        <p:nvSpPr>
          <p:cNvPr id="12" name="[0−9]+:?[0−9]∗">
            <a:extLst>
              <a:ext uri="{FF2B5EF4-FFF2-40B4-BE49-F238E27FC236}">
                <a16:creationId xmlns:a16="http://schemas.microsoft.com/office/drawing/2014/main" id="{F32624FC-3832-4977-BB31-B1FBF07FCCF8}"/>
              </a:ext>
            </a:extLst>
          </p:cNvPr>
          <p:cNvSpPr txBox="1"/>
          <p:nvPr/>
        </p:nvSpPr>
        <p:spPr>
          <a:xfrm>
            <a:off x="9967696" y="1964422"/>
            <a:ext cx="1967728" cy="506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67733" tIns="67733" rIns="67733" bIns="67733" anchor="ctr">
            <a:spAutoFit/>
          </a:bodyPr>
          <a:lstStyle>
            <a:lvl1pPr algn="just" defTabSz="457200">
              <a:defRPr sz="5600" b="0">
                <a:latin typeface="Rockwell"/>
                <a:ea typeface="Rockwell"/>
                <a:cs typeface="Rockwell"/>
                <a:sym typeface="Rockwell"/>
              </a:defRPr>
            </a:lvl1pPr>
          </a:lstStyle>
          <a:p>
            <a:r>
              <a:rPr lang="en-US" sz="2400" dirty="0">
                <a:latin typeface="+mn-lt"/>
              </a:rPr>
              <a:t>Target regex</a:t>
            </a:r>
            <a:endParaRPr sz="2400" dirty="0"/>
          </a:p>
        </p:txBody>
      </p:sp>
      <p:sp>
        <p:nvSpPr>
          <p:cNvPr id="25" name="TextBox 24">
            <a:extLst>
              <a:ext uri="{FF2B5EF4-FFF2-40B4-BE49-F238E27FC236}">
                <a16:creationId xmlns:a16="http://schemas.microsoft.com/office/drawing/2014/main" id="{73CFA7AF-A4BC-490F-9FCD-F40030BB7F53}"/>
              </a:ext>
            </a:extLst>
          </p:cNvPr>
          <p:cNvSpPr txBox="1"/>
          <p:nvPr/>
        </p:nvSpPr>
        <p:spPr>
          <a:xfrm>
            <a:off x="5975350" y="1086681"/>
            <a:ext cx="2703116" cy="461665"/>
          </a:xfrm>
          <a:prstGeom prst="rect">
            <a:avLst/>
          </a:prstGeom>
          <a:noFill/>
        </p:spPr>
        <p:txBody>
          <a:bodyPr wrap="square" rtlCol="0">
            <a:spAutoFit/>
          </a:bodyPr>
          <a:lstStyle/>
          <a:p>
            <a:r>
              <a:rPr lang="en-US" sz="2400" dirty="0"/>
              <a:t>GPT3 candidates</a:t>
            </a:r>
          </a:p>
        </p:txBody>
      </p:sp>
      <p:graphicFrame>
        <p:nvGraphicFramePr>
          <p:cNvPr id="5" name="Table 5">
            <a:extLst>
              <a:ext uri="{FF2B5EF4-FFF2-40B4-BE49-F238E27FC236}">
                <a16:creationId xmlns:a16="http://schemas.microsoft.com/office/drawing/2014/main" id="{C92AC54F-C906-42F3-A97A-EBA500D5A8D9}"/>
              </a:ext>
            </a:extLst>
          </p:cNvPr>
          <p:cNvGraphicFramePr>
            <a:graphicFrameLocks noGrp="1"/>
          </p:cNvGraphicFramePr>
          <p:nvPr>
            <p:extLst>
              <p:ext uri="{D42A27DB-BD31-4B8C-83A1-F6EECF244321}">
                <p14:modId xmlns:p14="http://schemas.microsoft.com/office/powerpoint/2010/main" val="1157318720"/>
              </p:ext>
            </p:extLst>
          </p:nvPr>
        </p:nvGraphicFramePr>
        <p:xfrm>
          <a:off x="9964826" y="2606185"/>
          <a:ext cx="2187101" cy="494453"/>
        </p:xfrm>
        <a:graphic>
          <a:graphicData uri="http://schemas.openxmlformats.org/drawingml/2006/table">
            <a:tbl>
              <a:tblPr>
                <a:tableStyleId>{5C22544A-7EE6-4342-B048-85BDC9FD1C3A}</a:tableStyleId>
              </a:tblPr>
              <a:tblGrid>
                <a:gridCol w="2187101">
                  <a:extLst>
                    <a:ext uri="{9D8B030D-6E8A-4147-A177-3AD203B41FA5}">
                      <a16:colId xmlns:a16="http://schemas.microsoft.com/office/drawing/2014/main" val="537464803"/>
                    </a:ext>
                  </a:extLst>
                </a:gridCol>
              </a:tblGrid>
              <a:tr h="494453">
                <a:tc>
                  <a:txBody>
                    <a:bodyPr/>
                    <a:lstStyle/>
                    <a:p>
                      <a:r>
                        <a:rPr lang="en-US" sz="2400" dirty="0">
                          <a:solidFill>
                            <a:schemeClr val="tx1"/>
                          </a:solidFill>
                          <a:highlight>
                            <a:srgbClr val="FFFF00"/>
                          </a:highlight>
                        </a:rPr>
                        <a:t>[0−9]+</a:t>
                      </a:r>
                      <a:r>
                        <a:rPr lang="en-US" sz="2400" dirty="0">
                          <a:solidFill>
                            <a:schemeClr val="tx1"/>
                          </a:solidFill>
                          <a:highlight>
                            <a:srgbClr val="00FF00"/>
                          </a:highlight>
                        </a:rPr>
                        <a:t>:</a:t>
                      </a:r>
                      <a:r>
                        <a:rPr lang="en-US" sz="2400" dirty="0">
                          <a:solidFill>
                            <a:schemeClr val="tx1"/>
                          </a:solidFill>
                        </a:rPr>
                        <a:t>?</a:t>
                      </a:r>
                      <a:r>
                        <a:rPr lang="en-US" sz="2400" dirty="0">
                          <a:solidFill>
                            <a:schemeClr val="tx1"/>
                          </a:solidFill>
                          <a:highlight>
                            <a:srgbClr val="FF00FF"/>
                          </a:highlight>
                        </a:rPr>
                        <a:t>[0−9]∗</a:t>
                      </a:r>
                    </a:p>
                  </a:txBody>
                  <a:tcPr marL="121920" marR="121920" marT="60960" marB="60960">
                    <a:solidFill>
                      <a:srgbClr val="F4EAE0"/>
                    </a:solidFill>
                  </a:tcPr>
                </a:tc>
                <a:extLst>
                  <a:ext uri="{0D108BD9-81ED-4DB2-BD59-A6C34878D82A}">
                    <a16:rowId xmlns:a16="http://schemas.microsoft.com/office/drawing/2014/main" val="3969548648"/>
                  </a:ext>
                </a:extLst>
              </a:tr>
            </a:tbl>
          </a:graphicData>
        </a:graphic>
      </p:graphicFrame>
      <p:sp>
        <p:nvSpPr>
          <p:cNvPr id="6" name="TextBox 5">
            <a:extLst>
              <a:ext uri="{FF2B5EF4-FFF2-40B4-BE49-F238E27FC236}">
                <a16:creationId xmlns:a16="http://schemas.microsoft.com/office/drawing/2014/main" id="{361137E1-906C-48E5-A229-9296D91B8F9A}"/>
              </a:ext>
            </a:extLst>
          </p:cNvPr>
          <p:cNvSpPr txBox="1"/>
          <p:nvPr/>
        </p:nvSpPr>
        <p:spPr>
          <a:xfrm>
            <a:off x="144470" y="2581749"/>
            <a:ext cx="4587876" cy="1569660"/>
          </a:xfrm>
          <a:prstGeom prst="rect">
            <a:avLst/>
          </a:prstGeom>
          <a:solidFill>
            <a:srgbClr val="F4EAE0"/>
          </a:solidFill>
        </p:spPr>
        <p:txBody>
          <a:bodyPr wrap="square" rtlCol="0">
            <a:spAutoFit/>
          </a:bodyPr>
          <a:lstStyle/>
          <a:p>
            <a:pPr marL="380990" indent="-380990">
              <a:buFont typeface="Arial" panose="020B0604020202020204" pitchFamily="34" charset="0"/>
              <a:buChar char="•"/>
            </a:pPr>
            <a:r>
              <a:rPr lang="en-US" sz="2400" dirty="0"/>
              <a:t>None of GPT3 candidates is correct. </a:t>
            </a:r>
          </a:p>
          <a:p>
            <a:pPr marL="380990" indent="-380990">
              <a:buFont typeface="Arial" panose="020B0604020202020204" pitchFamily="34" charset="0"/>
              <a:buChar char="•"/>
            </a:pPr>
            <a:r>
              <a:rPr lang="en-US" sz="2400" dirty="0"/>
              <a:t>But it prominently contain components of target regex. </a:t>
            </a:r>
          </a:p>
        </p:txBody>
      </p:sp>
      <p:sp>
        <p:nvSpPr>
          <p:cNvPr id="7" name="Rectangle 6">
            <a:extLst>
              <a:ext uri="{FF2B5EF4-FFF2-40B4-BE49-F238E27FC236}">
                <a16:creationId xmlns:a16="http://schemas.microsoft.com/office/drawing/2014/main" id="{7D5C4DEF-8700-4F9F-89C7-6122AC0B5707}"/>
              </a:ext>
            </a:extLst>
          </p:cNvPr>
          <p:cNvSpPr/>
          <p:nvPr/>
        </p:nvSpPr>
        <p:spPr>
          <a:xfrm>
            <a:off x="-69322" y="6507123"/>
            <a:ext cx="12177956" cy="379656"/>
          </a:xfrm>
          <a:prstGeom prst="rect">
            <a:avLst/>
          </a:prstGeom>
        </p:spPr>
        <p:txBody>
          <a:bodyPr wrap="square" lIns="121920" tIns="60960" rIns="121920" bIns="60960" anchor="t">
            <a:spAutoFit/>
          </a:bodyPr>
          <a:lstStyle/>
          <a:p>
            <a:r>
              <a:rPr lang="en-US" sz="1667" dirty="0">
                <a:solidFill>
                  <a:schemeClr val="bg1"/>
                </a:solidFill>
                <a:latin typeface="Calibri"/>
                <a:ea typeface="Calibri" panose="020F0502020204030204" pitchFamily="34" charset="0"/>
                <a:cs typeface="Calibri"/>
              </a:rPr>
              <a:t>[OOPSLA </a:t>
            </a:r>
            <a:r>
              <a:rPr lang="en-US" sz="1667" dirty="0">
                <a:solidFill>
                  <a:schemeClr val="bg1"/>
                </a:solidFill>
                <a:latin typeface="Calibri"/>
                <a:cs typeface="Calibri"/>
              </a:rPr>
              <a:t>′</a:t>
            </a:r>
            <a:r>
              <a:rPr lang="en-US" sz="1667" dirty="0">
                <a:solidFill>
                  <a:schemeClr val="bg1"/>
                </a:solidFill>
                <a:latin typeface="Calibri"/>
                <a:ea typeface="Calibri" panose="020F0502020204030204" pitchFamily="34" charset="0"/>
                <a:cs typeface="Calibri"/>
              </a:rPr>
              <a:t>21, Rahmani et al, </a:t>
            </a:r>
            <a:r>
              <a:rPr lang="en-US" sz="1667" i="1" dirty="0">
                <a:solidFill>
                  <a:schemeClr val="bg1"/>
                </a:solidFill>
                <a:latin typeface="Calibri"/>
                <a:cs typeface="Calibri"/>
              </a:rPr>
              <a:t>Multi-modal program inference: a marriage of pre-trained language models &amp; component-based synthesis</a:t>
            </a:r>
            <a:r>
              <a:rPr lang="en-US" sz="1667" dirty="0">
                <a:solidFill>
                  <a:schemeClr val="bg1"/>
                </a:solidFill>
                <a:latin typeface="Calibri"/>
                <a:ea typeface="Calibri" panose="020F0502020204030204" pitchFamily="34" charset="0"/>
                <a:cs typeface="Calibri"/>
              </a:rPr>
              <a:t>]</a:t>
            </a:r>
          </a:p>
        </p:txBody>
      </p:sp>
      <p:sp>
        <p:nvSpPr>
          <p:cNvPr id="10" name="TextBox 9">
            <a:extLst>
              <a:ext uri="{FF2B5EF4-FFF2-40B4-BE49-F238E27FC236}">
                <a16:creationId xmlns:a16="http://schemas.microsoft.com/office/drawing/2014/main" id="{766F9349-F6A9-189A-7F1A-0B7D10355076}"/>
              </a:ext>
            </a:extLst>
          </p:cNvPr>
          <p:cNvSpPr txBox="1"/>
          <p:nvPr/>
        </p:nvSpPr>
        <p:spPr>
          <a:xfrm>
            <a:off x="4246977" y="5595553"/>
            <a:ext cx="7193857" cy="830997"/>
          </a:xfrm>
          <a:prstGeom prst="rect">
            <a:avLst/>
          </a:prstGeom>
          <a:solidFill>
            <a:srgbClr val="F4EAE0"/>
          </a:solidFill>
        </p:spPr>
        <p:txBody>
          <a:bodyPr wrap="square" rtlCol="0">
            <a:spAutoFit/>
          </a:bodyPr>
          <a:lstStyle/>
          <a:p>
            <a:r>
              <a:rPr lang="en-US" sz="2400" dirty="0"/>
              <a:t>Bias PBE search + ranking using </a:t>
            </a:r>
            <a:br>
              <a:rPr lang="en-US" sz="2400" dirty="0"/>
            </a:br>
            <a:r>
              <a:rPr lang="en-US" sz="2400" dirty="0"/>
              <a:t>component distribution from GPT3 candidates. </a:t>
            </a:r>
          </a:p>
        </p:txBody>
      </p:sp>
      <p:sp>
        <p:nvSpPr>
          <p:cNvPr id="11" name="TextBox 10">
            <a:extLst>
              <a:ext uri="{FF2B5EF4-FFF2-40B4-BE49-F238E27FC236}">
                <a16:creationId xmlns:a16="http://schemas.microsoft.com/office/drawing/2014/main" id="{39B0619C-4238-DE04-91E3-41F01C786445}"/>
              </a:ext>
            </a:extLst>
          </p:cNvPr>
          <p:cNvSpPr txBox="1"/>
          <p:nvPr/>
        </p:nvSpPr>
        <p:spPr>
          <a:xfrm>
            <a:off x="4294848" y="4774207"/>
            <a:ext cx="7145987" cy="461665"/>
          </a:xfrm>
          <a:prstGeom prst="rect">
            <a:avLst/>
          </a:prstGeom>
          <a:solidFill>
            <a:srgbClr val="F4EAE0"/>
          </a:solidFill>
        </p:spPr>
        <p:txBody>
          <a:bodyPr wrap="square" rtlCol="0">
            <a:spAutoFit/>
          </a:bodyPr>
          <a:lstStyle/>
          <a:p>
            <a:r>
              <a:rPr lang="en-US" sz="2400" dirty="0"/>
              <a:t>PBE overfits or doesn’t scale with lots of examples.</a:t>
            </a:r>
          </a:p>
        </p:txBody>
      </p:sp>
      <p:sp>
        <p:nvSpPr>
          <p:cNvPr id="17" name="TextBox 16">
            <a:extLst>
              <a:ext uri="{FF2B5EF4-FFF2-40B4-BE49-F238E27FC236}">
                <a16:creationId xmlns:a16="http://schemas.microsoft.com/office/drawing/2014/main" id="{AEBD8B19-6888-112E-0384-235C48941D8E}"/>
              </a:ext>
            </a:extLst>
          </p:cNvPr>
          <p:cNvSpPr txBox="1"/>
          <p:nvPr/>
        </p:nvSpPr>
        <p:spPr>
          <a:xfrm>
            <a:off x="860968" y="4774207"/>
            <a:ext cx="3386009" cy="461665"/>
          </a:xfrm>
          <a:prstGeom prst="rect">
            <a:avLst/>
          </a:prstGeom>
          <a:noFill/>
        </p:spPr>
        <p:txBody>
          <a:bodyPr wrap="square" rtlCol="0">
            <a:spAutoFit/>
          </a:bodyPr>
          <a:lstStyle/>
          <a:p>
            <a:r>
              <a:rPr lang="en-US" sz="2400" dirty="0"/>
              <a:t>PBE on example spec:</a:t>
            </a:r>
          </a:p>
        </p:txBody>
      </p:sp>
      <p:sp>
        <p:nvSpPr>
          <p:cNvPr id="21" name="TextBox 20">
            <a:extLst>
              <a:ext uri="{FF2B5EF4-FFF2-40B4-BE49-F238E27FC236}">
                <a16:creationId xmlns:a16="http://schemas.microsoft.com/office/drawing/2014/main" id="{F2E1C0D2-39F8-0AB0-AE47-53A54CCC3A49}"/>
              </a:ext>
            </a:extLst>
          </p:cNvPr>
          <p:cNvSpPr txBox="1"/>
          <p:nvPr/>
        </p:nvSpPr>
        <p:spPr>
          <a:xfrm>
            <a:off x="3191019" y="5708490"/>
            <a:ext cx="992869" cy="461665"/>
          </a:xfrm>
          <a:prstGeom prst="rect">
            <a:avLst/>
          </a:prstGeom>
          <a:noFill/>
        </p:spPr>
        <p:txBody>
          <a:bodyPr wrap="square" rtlCol="0">
            <a:spAutoFit/>
          </a:bodyPr>
          <a:lstStyle/>
          <a:p>
            <a:r>
              <a:rPr lang="en-US" sz="2400" dirty="0"/>
              <a:t>Idea:</a:t>
            </a:r>
          </a:p>
        </p:txBody>
      </p:sp>
      <p:sp>
        <p:nvSpPr>
          <p:cNvPr id="23" name="TextBox 22">
            <a:extLst>
              <a:ext uri="{FF2B5EF4-FFF2-40B4-BE49-F238E27FC236}">
                <a16:creationId xmlns:a16="http://schemas.microsoft.com/office/drawing/2014/main" id="{ED895CBA-216A-032E-81C3-F37383F69BB9}"/>
              </a:ext>
            </a:extLst>
          </p:cNvPr>
          <p:cNvSpPr txBox="1"/>
          <p:nvPr/>
        </p:nvSpPr>
        <p:spPr>
          <a:xfrm>
            <a:off x="301445" y="2004849"/>
            <a:ext cx="3386009" cy="461665"/>
          </a:xfrm>
          <a:prstGeom prst="rect">
            <a:avLst/>
          </a:prstGeom>
          <a:noFill/>
        </p:spPr>
        <p:txBody>
          <a:bodyPr wrap="square" rtlCol="0">
            <a:spAutoFit/>
          </a:bodyPr>
          <a:lstStyle/>
          <a:p>
            <a:r>
              <a:rPr lang="en-US" sz="2400" dirty="0"/>
              <a:t>GPT3 on NL spec:</a:t>
            </a:r>
          </a:p>
        </p:txBody>
      </p:sp>
      <p:sp>
        <p:nvSpPr>
          <p:cNvPr id="3" name="TextBox 2">
            <a:extLst>
              <a:ext uri="{FF2B5EF4-FFF2-40B4-BE49-F238E27FC236}">
                <a16:creationId xmlns:a16="http://schemas.microsoft.com/office/drawing/2014/main" id="{3AC59BBC-D63F-684C-42EA-3564EEFF76FC}"/>
              </a:ext>
            </a:extLst>
          </p:cNvPr>
          <p:cNvSpPr txBox="1"/>
          <p:nvPr/>
        </p:nvSpPr>
        <p:spPr>
          <a:xfrm>
            <a:off x="-76203" y="6496063"/>
            <a:ext cx="11517037"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[OOPSLA 2021: </a:t>
            </a:r>
            <a:r>
              <a:rPr lang="en-US" sz="1600" i="1" dirty="0">
                <a:latin typeface="Arial"/>
                <a:cs typeface="Segoe UI" panose="020B0502040204020203" pitchFamily="34" charset="0"/>
              </a:rPr>
              <a:t>Multi-modal program inference: a marriage of pre-trained language models and component-based synthesis</a:t>
            </a:r>
            <a:r>
              <a:rPr lang="en-US" sz="1600" dirty="0">
                <a:latin typeface="Arial"/>
                <a:cs typeface="Segoe UI" panose="020B0502040204020203" pitchFamily="34" charset="0"/>
              </a:rPr>
              <a:t>]</a:t>
            </a:r>
          </a:p>
        </p:txBody>
      </p:sp>
      <p:sp>
        <p:nvSpPr>
          <p:cNvPr id="14" name="Title 1">
            <a:extLst>
              <a:ext uri="{FF2B5EF4-FFF2-40B4-BE49-F238E27FC236}">
                <a16:creationId xmlns:a16="http://schemas.microsoft.com/office/drawing/2014/main" id="{871C0BB1-CC8C-F26A-B67F-8110842F91A3}"/>
              </a:ext>
            </a:extLst>
          </p:cNvPr>
          <p:cNvSpPr txBox="1">
            <a:spLocks/>
          </p:cNvSpPr>
          <p:nvPr/>
        </p:nvSpPr>
        <p:spPr>
          <a:xfrm>
            <a:off x="0" y="40"/>
            <a:ext cx="12192000" cy="9998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Generate using NL &amp; Search using Examples</a:t>
            </a:r>
          </a:p>
        </p:txBody>
      </p:sp>
    </p:spTree>
    <p:extLst>
      <p:ext uri="{BB962C8B-B14F-4D97-AF65-F5344CB8AC3E}">
        <p14:creationId xmlns:p14="http://schemas.microsoft.com/office/powerpoint/2010/main" val="13420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2D23-0002-FB74-533A-7832C025F8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A7110-0FC8-3026-02DD-77D6B1E6BA8F}"/>
              </a:ext>
            </a:extLst>
          </p:cNvPr>
          <p:cNvSpPr>
            <a:spLocks noGrp="1"/>
          </p:cNvSpPr>
          <p:nvPr>
            <p:ph type="title"/>
          </p:nvPr>
        </p:nvSpPr>
        <p:spPr>
          <a:xfrm>
            <a:off x="0" y="11084"/>
            <a:ext cx="12192000" cy="1085481"/>
          </a:xfrm>
        </p:spPr>
        <p:txBody>
          <a:bodyPr/>
          <a:lstStyle/>
          <a:p>
            <a:pPr algn="ctr"/>
            <a:r>
              <a:rPr lang="en-US" b="1" dirty="0"/>
              <a:t>Lecture 4: Programming by Natural Language</a:t>
            </a:r>
          </a:p>
        </p:txBody>
      </p:sp>
      <p:sp>
        <p:nvSpPr>
          <p:cNvPr id="3" name="Content Placeholder 2">
            <a:extLst>
              <a:ext uri="{FF2B5EF4-FFF2-40B4-BE49-F238E27FC236}">
                <a16:creationId xmlns:a16="http://schemas.microsoft.com/office/drawing/2014/main" id="{A71DED36-F8F1-2239-153D-AD6C8D52A728}"/>
              </a:ext>
            </a:extLst>
          </p:cNvPr>
          <p:cNvSpPr>
            <a:spLocks noGrp="1"/>
          </p:cNvSpPr>
          <p:nvPr>
            <p:ph idx="1"/>
          </p:nvPr>
        </p:nvSpPr>
        <p:spPr>
          <a:xfrm>
            <a:off x="627021" y="1221167"/>
            <a:ext cx="10772775" cy="5256326"/>
          </a:xfrm>
        </p:spPr>
        <p:txBody>
          <a:bodyPr>
            <a:normAutofit fontScale="92500" lnSpcReduction="10000"/>
          </a:bodyPr>
          <a:lstStyle/>
          <a:p>
            <a:pPr marL="0" indent="0">
              <a:buNone/>
            </a:pPr>
            <a:r>
              <a:rPr lang="en-US" sz="3000" dirty="0">
                <a:solidFill>
                  <a:srgbClr val="0070C0"/>
                </a:solidFill>
              </a:rPr>
              <a:t>Prompting </a:t>
            </a:r>
          </a:p>
          <a:p>
            <a:r>
              <a:rPr lang="en-US" dirty="0"/>
              <a:t>Example &amp; Document selection for in-context learning</a:t>
            </a:r>
          </a:p>
          <a:p>
            <a:r>
              <a:rPr lang="en-US" dirty="0"/>
              <a:t>Improve instructions using Meta-Reflection</a:t>
            </a:r>
          </a:p>
          <a:p>
            <a:pPr marL="0" indent="0">
              <a:buNone/>
            </a:pPr>
            <a:endParaRPr lang="en-US" sz="1300" dirty="0"/>
          </a:p>
          <a:p>
            <a:pPr marL="0" indent="0">
              <a:buNone/>
            </a:pPr>
            <a:r>
              <a:rPr lang="en-US" sz="3000" dirty="0">
                <a:solidFill>
                  <a:srgbClr val="0070C0"/>
                </a:solidFill>
              </a:rPr>
              <a:t>Post-processing Techniques</a:t>
            </a:r>
          </a:p>
          <a:p>
            <a:r>
              <a:rPr lang="en-US" dirty="0"/>
              <a:t>Constrained Semantic Decoding</a:t>
            </a:r>
          </a:p>
          <a:p>
            <a:r>
              <a:rPr lang="en-US" dirty="0"/>
              <a:t>Generate &amp; Rank</a:t>
            </a:r>
          </a:p>
          <a:p>
            <a:r>
              <a:rPr lang="en-US" dirty="0"/>
              <a:t>Generate &amp; Search</a:t>
            </a:r>
          </a:p>
          <a:p>
            <a:pPr marL="0" indent="0">
              <a:buNone/>
            </a:pPr>
            <a:endParaRPr lang="en-US" sz="1300" dirty="0"/>
          </a:p>
          <a:p>
            <a:pPr marL="0" indent="0">
              <a:buNone/>
            </a:pPr>
            <a:r>
              <a:rPr lang="en-US" sz="3000" dirty="0">
                <a:solidFill>
                  <a:srgbClr val="0070C0"/>
                </a:solidFill>
              </a:rPr>
              <a:t>Datasets and Evaluation</a:t>
            </a:r>
          </a:p>
          <a:p>
            <a:r>
              <a:rPr lang="en-US" dirty="0"/>
              <a:t>Synthetic Data Generation</a:t>
            </a:r>
          </a:p>
          <a:p>
            <a:r>
              <a:rPr lang="en-US" dirty="0"/>
              <a:t>Multiple correct outputs</a:t>
            </a:r>
          </a:p>
        </p:txBody>
      </p:sp>
      <p:pic>
        <p:nvPicPr>
          <p:cNvPr id="5" name="Picture 4" descr="A black arrow pointing towards the right&#10;&#10;Description automatically generated">
            <a:extLst>
              <a:ext uri="{FF2B5EF4-FFF2-40B4-BE49-F238E27FC236}">
                <a16:creationId xmlns:a16="http://schemas.microsoft.com/office/drawing/2014/main" id="{57BA7704-3FE5-0C80-1128-7E5DC6AFA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94" y="4852492"/>
            <a:ext cx="459627" cy="561765"/>
          </a:xfrm>
          <a:prstGeom prst="rect">
            <a:avLst/>
          </a:prstGeom>
        </p:spPr>
      </p:pic>
    </p:spTree>
    <p:extLst>
      <p:ext uri="{BB962C8B-B14F-4D97-AF65-F5344CB8AC3E}">
        <p14:creationId xmlns:p14="http://schemas.microsoft.com/office/powerpoint/2010/main" val="782068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4123-9A65-255C-117F-463F3D94FB45}"/>
              </a:ext>
            </a:extLst>
          </p:cNvPr>
          <p:cNvSpPr>
            <a:spLocks noGrp="1"/>
          </p:cNvSpPr>
          <p:nvPr>
            <p:ph type="title"/>
          </p:nvPr>
        </p:nvSpPr>
        <p:spPr>
          <a:xfrm>
            <a:off x="0" y="0"/>
            <a:ext cx="12192000" cy="1104899"/>
          </a:xfrm>
        </p:spPr>
        <p:txBody>
          <a:bodyPr/>
          <a:lstStyle/>
          <a:p>
            <a:pPr algn="ctr"/>
            <a:r>
              <a:rPr lang="en-US" b="1" dirty="0"/>
              <a:t>Synthetic Data Generation for NL2Code</a:t>
            </a:r>
          </a:p>
        </p:txBody>
      </p:sp>
      <p:sp>
        <p:nvSpPr>
          <p:cNvPr id="8" name="TextBox 7">
            <a:extLst>
              <a:ext uri="{FF2B5EF4-FFF2-40B4-BE49-F238E27FC236}">
                <a16:creationId xmlns:a16="http://schemas.microsoft.com/office/drawing/2014/main" id="{66123895-FDE9-52D8-B223-46964D6F5144}"/>
              </a:ext>
            </a:extLst>
          </p:cNvPr>
          <p:cNvSpPr txBox="1"/>
          <p:nvPr/>
        </p:nvSpPr>
        <p:spPr>
          <a:xfrm rot="10800000" flipH="1" flipV="1">
            <a:off x="190819" y="5380744"/>
            <a:ext cx="3496586" cy="707886"/>
          </a:xfrm>
          <a:prstGeom prst="rect">
            <a:avLst/>
          </a:prstGeom>
          <a:noFill/>
          <a:ln>
            <a:solidFill>
              <a:schemeClr val="tx1"/>
            </a:solidFill>
          </a:ln>
        </p:spPr>
        <p:txBody>
          <a:bodyPr wrap="square" rtlCol="0">
            <a:spAutoFit/>
          </a:bodyPr>
          <a:lstStyle/>
          <a:p>
            <a:pPr algn="l"/>
            <a:r>
              <a:rPr lang="en-US" sz="2000" b="0" i="0" u="none" strike="noStrike" baseline="0" dirty="0">
                <a:solidFill>
                  <a:srgbClr val="000000"/>
                </a:solidFill>
              </a:rPr>
              <a:t>Insert a dash between the first name and last name. </a:t>
            </a:r>
            <a:endParaRPr lang="en-US" sz="2000" dirty="0"/>
          </a:p>
        </p:txBody>
      </p:sp>
      <p:sp>
        <p:nvSpPr>
          <p:cNvPr id="4" name="TextBox 3">
            <a:extLst>
              <a:ext uri="{FF2B5EF4-FFF2-40B4-BE49-F238E27FC236}">
                <a16:creationId xmlns:a16="http://schemas.microsoft.com/office/drawing/2014/main" id="{BB3B7C06-F221-7C5D-267D-B73100BFE863}"/>
              </a:ext>
            </a:extLst>
          </p:cNvPr>
          <p:cNvSpPr txBox="1"/>
          <p:nvPr/>
        </p:nvSpPr>
        <p:spPr>
          <a:xfrm rot="10800000" flipH="1" flipV="1">
            <a:off x="190819" y="4360675"/>
            <a:ext cx="3496587" cy="707886"/>
          </a:xfrm>
          <a:prstGeom prst="rect">
            <a:avLst/>
          </a:prstGeom>
          <a:noFill/>
          <a:ln>
            <a:solidFill>
              <a:schemeClr val="tx1"/>
            </a:solidFill>
          </a:ln>
        </p:spPr>
        <p:txBody>
          <a:bodyPr wrap="square" rtlCol="0">
            <a:spAutoFit/>
          </a:bodyPr>
          <a:lstStyle/>
          <a:p>
            <a:pPr algn="l"/>
            <a:r>
              <a:rPr lang="en-US" sz="2000" b="0" i="0" u="none" strike="noStrike" baseline="0" dirty="0">
                <a:solidFill>
                  <a:srgbClr val="000000"/>
                </a:solidFill>
              </a:rPr>
              <a:t>Concatenate first name and last name. </a:t>
            </a:r>
            <a:endParaRPr lang="en-US" sz="2000" dirty="0"/>
          </a:p>
        </p:txBody>
      </p:sp>
      <p:sp>
        <p:nvSpPr>
          <p:cNvPr id="9" name="TextBox 8">
            <a:extLst>
              <a:ext uri="{FF2B5EF4-FFF2-40B4-BE49-F238E27FC236}">
                <a16:creationId xmlns:a16="http://schemas.microsoft.com/office/drawing/2014/main" id="{880869EA-2391-4A93-738B-A22EA80C7A96}"/>
              </a:ext>
            </a:extLst>
          </p:cNvPr>
          <p:cNvSpPr txBox="1"/>
          <p:nvPr/>
        </p:nvSpPr>
        <p:spPr>
          <a:xfrm>
            <a:off x="-76203" y="6496063"/>
            <a:ext cx="11517037" cy="369332"/>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[Under Submission: </a:t>
            </a:r>
            <a:r>
              <a:rPr lang="en-US" sz="1800" b="0" i="1" u="none" strike="noStrike" baseline="0" dirty="0">
                <a:latin typeface="NimbusRomNo9L-Medi"/>
              </a:rPr>
              <a:t>An Empirical Study of Validating Synthetic Data for Formula Generation</a:t>
            </a:r>
            <a:r>
              <a:rPr lang="en-US" sz="1600" dirty="0">
                <a:latin typeface="Arial"/>
                <a:cs typeface="Segoe UI" panose="020B0502040204020203" pitchFamily="34" charset="0"/>
              </a:rPr>
              <a:t>]</a:t>
            </a:r>
          </a:p>
        </p:txBody>
      </p:sp>
      <p:sp>
        <p:nvSpPr>
          <p:cNvPr id="10" name="Content Placeholder 2">
            <a:extLst>
              <a:ext uri="{FF2B5EF4-FFF2-40B4-BE49-F238E27FC236}">
                <a16:creationId xmlns:a16="http://schemas.microsoft.com/office/drawing/2014/main" id="{3C573B1D-EF5A-789C-A91E-1E5A2A78E77A}"/>
              </a:ext>
            </a:extLst>
          </p:cNvPr>
          <p:cNvSpPr txBox="1">
            <a:spLocks/>
          </p:cNvSpPr>
          <p:nvPr/>
        </p:nvSpPr>
        <p:spPr>
          <a:xfrm>
            <a:off x="105647" y="1409394"/>
            <a:ext cx="3967751" cy="7243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Challenge: Obtain correct NL descriptions from code</a:t>
            </a:r>
          </a:p>
        </p:txBody>
      </p:sp>
      <p:graphicFrame>
        <p:nvGraphicFramePr>
          <p:cNvPr id="15" name="Table 14">
            <a:extLst>
              <a:ext uri="{FF2B5EF4-FFF2-40B4-BE49-F238E27FC236}">
                <a16:creationId xmlns:a16="http://schemas.microsoft.com/office/drawing/2014/main" id="{4F99AFE2-A5DD-1446-39EB-A008BE9BE92D}"/>
              </a:ext>
            </a:extLst>
          </p:cNvPr>
          <p:cNvGraphicFramePr>
            <a:graphicFrameLocks noGrp="1"/>
          </p:cNvGraphicFramePr>
          <p:nvPr>
            <p:extLst>
              <p:ext uri="{D42A27DB-BD31-4B8C-83A1-F6EECF244321}">
                <p14:modId xmlns:p14="http://schemas.microsoft.com/office/powerpoint/2010/main" val="1681627706"/>
              </p:ext>
            </p:extLst>
          </p:nvPr>
        </p:nvGraphicFramePr>
        <p:xfrm>
          <a:off x="4097370" y="1026082"/>
          <a:ext cx="4424818" cy="1478280"/>
        </p:xfrm>
        <a:graphic>
          <a:graphicData uri="http://schemas.openxmlformats.org/drawingml/2006/table">
            <a:tbl>
              <a:tblPr firstRow="1" bandRow="1">
                <a:tableStyleId>{5C22544A-7EE6-4342-B048-85BDC9FD1C3A}</a:tableStyleId>
              </a:tblPr>
              <a:tblGrid>
                <a:gridCol w="1406524">
                  <a:extLst>
                    <a:ext uri="{9D8B030D-6E8A-4147-A177-3AD203B41FA5}">
                      <a16:colId xmlns:a16="http://schemas.microsoft.com/office/drawing/2014/main" val="1309705153"/>
                    </a:ext>
                  </a:extLst>
                </a:gridCol>
                <a:gridCol w="1343025">
                  <a:extLst>
                    <a:ext uri="{9D8B030D-6E8A-4147-A177-3AD203B41FA5}">
                      <a16:colId xmlns:a16="http://schemas.microsoft.com/office/drawing/2014/main" val="3331298202"/>
                    </a:ext>
                  </a:extLst>
                </a:gridCol>
                <a:gridCol w="1675269">
                  <a:extLst>
                    <a:ext uri="{9D8B030D-6E8A-4147-A177-3AD203B41FA5}">
                      <a16:colId xmlns:a16="http://schemas.microsoft.com/office/drawing/2014/main" val="3164710542"/>
                    </a:ext>
                  </a:extLst>
                </a:gridCol>
              </a:tblGrid>
              <a:tr h="0">
                <a:tc>
                  <a:txBody>
                    <a:bodyPr/>
                    <a:lstStyle/>
                    <a:p>
                      <a:r>
                        <a:rPr lang="en-US" dirty="0"/>
                        <a:t>FirstName</a:t>
                      </a:r>
                    </a:p>
                  </a:txBody>
                  <a:tcPr/>
                </a:tc>
                <a:tc>
                  <a:txBody>
                    <a:bodyPr/>
                    <a:lstStyle/>
                    <a:p>
                      <a:r>
                        <a:rPr lang="en-US" dirty="0" err="1"/>
                        <a:t>LastName</a:t>
                      </a:r>
                      <a:endParaRPr lang="en-US" dirty="0"/>
                    </a:p>
                  </a:txBody>
                  <a:tcPr/>
                </a:tc>
                <a:tc>
                  <a:txBody>
                    <a:bodyPr/>
                    <a:lstStyle/>
                    <a:p>
                      <a:r>
                        <a:rPr lang="en-US" dirty="0"/>
                        <a:t>Output</a:t>
                      </a:r>
                    </a:p>
                  </a:txBody>
                  <a:tcPr/>
                </a:tc>
                <a:extLst>
                  <a:ext uri="{0D108BD9-81ED-4DB2-BD59-A6C34878D82A}">
                    <a16:rowId xmlns:a16="http://schemas.microsoft.com/office/drawing/2014/main" val="3498460214"/>
                  </a:ext>
                </a:extLst>
              </a:tr>
              <a:tr h="370840">
                <a:tc>
                  <a:txBody>
                    <a:bodyPr/>
                    <a:lstStyle/>
                    <a:p>
                      <a:r>
                        <a:rPr lang="en-US" dirty="0"/>
                        <a:t>Joe</a:t>
                      </a:r>
                    </a:p>
                  </a:txBody>
                  <a:tcPr/>
                </a:tc>
                <a:tc>
                  <a:txBody>
                    <a:bodyPr/>
                    <a:lstStyle/>
                    <a:p>
                      <a:r>
                        <a:rPr lang="en-US" dirty="0"/>
                        <a:t>Doe</a:t>
                      </a:r>
                    </a:p>
                  </a:txBody>
                  <a:tcPr/>
                </a:tc>
                <a:tc>
                  <a:txBody>
                    <a:bodyPr/>
                    <a:lstStyle/>
                    <a:p>
                      <a:r>
                        <a:rPr lang="en-US" dirty="0"/>
                        <a:t>Joe-Doe</a:t>
                      </a:r>
                    </a:p>
                  </a:txBody>
                  <a:tcPr/>
                </a:tc>
                <a:extLst>
                  <a:ext uri="{0D108BD9-81ED-4DB2-BD59-A6C34878D82A}">
                    <a16:rowId xmlns:a16="http://schemas.microsoft.com/office/drawing/2014/main" val="2422957536"/>
                  </a:ext>
                </a:extLst>
              </a:tr>
              <a:tr h="370840">
                <a:tc>
                  <a:txBody>
                    <a:bodyPr/>
                    <a:lstStyle/>
                    <a:p>
                      <a:r>
                        <a:rPr lang="en-US" dirty="0"/>
                        <a:t>Sally</a:t>
                      </a:r>
                    </a:p>
                  </a:txBody>
                  <a:tcPr/>
                </a:tc>
                <a:tc>
                  <a:txBody>
                    <a:bodyPr/>
                    <a:lstStyle/>
                    <a:p>
                      <a:r>
                        <a:rPr lang="en-US" dirty="0" err="1"/>
                        <a:t>Jaikel</a:t>
                      </a:r>
                      <a:endParaRPr lang="en-US" dirty="0"/>
                    </a:p>
                  </a:txBody>
                  <a:tcPr/>
                </a:tc>
                <a:tc>
                  <a:txBody>
                    <a:bodyPr/>
                    <a:lstStyle/>
                    <a:p>
                      <a:r>
                        <a:rPr lang="en-US" dirty="0"/>
                        <a:t>Sally-</a:t>
                      </a:r>
                      <a:r>
                        <a:rPr lang="en-US" dirty="0" err="1"/>
                        <a:t>Jaikel</a:t>
                      </a:r>
                      <a:endParaRPr lang="en-US" dirty="0"/>
                    </a:p>
                  </a:txBody>
                  <a:tcPr/>
                </a:tc>
                <a:extLst>
                  <a:ext uri="{0D108BD9-81ED-4DB2-BD59-A6C34878D82A}">
                    <a16:rowId xmlns:a16="http://schemas.microsoft.com/office/drawing/2014/main" val="2118527146"/>
                  </a:ext>
                </a:extLst>
              </a:tr>
              <a:tr h="370840">
                <a:tc>
                  <a:txBody>
                    <a:bodyPr/>
                    <a:lstStyle/>
                    <a:p>
                      <a:r>
                        <a:rPr lang="en-US" dirty="0"/>
                        <a:t>Arun</a:t>
                      </a:r>
                    </a:p>
                  </a:txBody>
                  <a:tcPr/>
                </a:tc>
                <a:tc>
                  <a:txBody>
                    <a:bodyPr/>
                    <a:lstStyle/>
                    <a:p>
                      <a:r>
                        <a:rPr lang="en-US" dirty="0"/>
                        <a:t>Thomson</a:t>
                      </a:r>
                    </a:p>
                  </a:txBody>
                  <a:tcPr/>
                </a:tc>
                <a:tc>
                  <a:txBody>
                    <a:bodyPr/>
                    <a:lstStyle/>
                    <a:p>
                      <a:r>
                        <a:rPr lang="en-US" dirty="0"/>
                        <a:t>Arun-Thomson</a:t>
                      </a:r>
                    </a:p>
                  </a:txBody>
                  <a:tcPr/>
                </a:tc>
                <a:extLst>
                  <a:ext uri="{0D108BD9-81ED-4DB2-BD59-A6C34878D82A}">
                    <a16:rowId xmlns:a16="http://schemas.microsoft.com/office/drawing/2014/main" val="169141014"/>
                  </a:ext>
                </a:extLst>
              </a:tr>
            </a:tbl>
          </a:graphicData>
        </a:graphic>
      </p:graphicFrame>
      <p:sp>
        <p:nvSpPr>
          <p:cNvPr id="16" name="TextBox 15">
            <a:extLst>
              <a:ext uri="{FF2B5EF4-FFF2-40B4-BE49-F238E27FC236}">
                <a16:creationId xmlns:a16="http://schemas.microsoft.com/office/drawing/2014/main" id="{0F23A6F3-FC41-D68E-5F61-90A57D0C8EC6}"/>
              </a:ext>
            </a:extLst>
          </p:cNvPr>
          <p:cNvSpPr txBox="1"/>
          <p:nvPr/>
        </p:nvSpPr>
        <p:spPr>
          <a:xfrm rot="10800000" flipH="1" flipV="1">
            <a:off x="8570132" y="1411279"/>
            <a:ext cx="3545668" cy="707886"/>
          </a:xfrm>
          <a:prstGeom prst="rect">
            <a:avLst/>
          </a:prstGeom>
          <a:noFill/>
          <a:ln>
            <a:solidFill>
              <a:schemeClr val="tx1"/>
            </a:solidFill>
          </a:ln>
        </p:spPr>
        <p:txBody>
          <a:bodyPr wrap="square" rtlCol="0">
            <a:spAutoFit/>
          </a:bodyPr>
          <a:lstStyle/>
          <a:p>
            <a:pPr algn="l"/>
            <a:r>
              <a:rPr lang="en-US" sz="2000" b="0" i="0" u="none" strike="noStrike" baseline="0" dirty="0">
                <a:solidFill>
                  <a:srgbClr val="000000"/>
                </a:solidFill>
              </a:rPr>
              <a:t>CONCATENATE(@[FirstName],</a:t>
            </a:r>
          </a:p>
          <a:p>
            <a:pPr algn="l"/>
            <a:r>
              <a:rPr lang="en-US" sz="2000" b="0" i="0" u="none" strike="noStrike" baseline="0" dirty="0">
                <a:solidFill>
                  <a:srgbClr val="000000"/>
                </a:solidFill>
              </a:rPr>
              <a:t> ‘-’, @[LastName])</a:t>
            </a:r>
            <a:endParaRPr lang="en-US" sz="2000" dirty="0"/>
          </a:p>
        </p:txBody>
      </p:sp>
      <p:sp>
        <p:nvSpPr>
          <p:cNvPr id="18" name="TextBox 17">
            <a:extLst>
              <a:ext uri="{FF2B5EF4-FFF2-40B4-BE49-F238E27FC236}">
                <a16:creationId xmlns:a16="http://schemas.microsoft.com/office/drawing/2014/main" id="{FEDCEB0F-711C-A69D-A673-542281D43634}"/>
              </a:ext>
            </a:extLst>
          </p:cNvPr>
          <p:cNvSpPr txBox="1"/>
          <p:nvPr/>
        </p:nvSpPr>
        <p:spPr>
          <a:xfrm rot="10800000" flipH="1" flipV="1">
            <a:off x="7085984" y="4180924"/>
            <a:ext cx="2723751" cy="707886"/>
          </a:xfrm>
          <a:prstGeom prst="rect">
            <a:avLst/>
          </a:prstGeom>
          <a:noFill/>
          <a:ln>
            <a:solidFill>
              <a:schemeClr val="tx1"/>
            </a:solidFill>
          </a:ln>
        </p:spPr>
        <p:txBody>
          <a:bodyPr wrap="square" rtlCol="0">
            <a:spAutoFit/>
          </a:bodyPr>
          <a:lstStyle/>
          <a:p>
            <a:pPr algn="l"/>
            <a:r>
              <a:rPr lang="en-US" sz="2000" dirty="0" err="1">
                <a:solidFill>
                  <a:srgbClr val="000000"/>
                </a:solidFill>
              </a:rPr>
              <a:t>d</a:t>
            </a:r>
            <a:r>
              <a:rPr lang="en-US" sz="2000" b="0" i="0" u="none" strike="noStrike" baseline="0" dirty="0" err="1">
                <a:solidFill>
                  <a:srgbClr val="000000"/>
                </a:solidFill>
              </a:rPr>
              <a:t>f</a:t>
            </a:r>
            <a:r>
              <a:rPr lang="en-US" sz="2000" b="0" i="0" u="none" strike="noStrike" baseline="0" dirty="0">
                <a:solidFill>
                  <a:srgbClr val="000000"/>
                </a:solidFill>
              </a:rPr>
              <a:t>[‘FirstName’].str.cat(</a:t>
            </a:r>
            <a:r>
              <a:rPr lang="en-US" sz="2000" b="0" i="0" u="none" strike="noStrike" baseline="0" dirty="0" err="1">
                <a:solidFill>
                  <a:srgbClr val="000000"/>
                </a:solidFill>
              </a:rPr>
              <a:t>df</a:t>
            </a:r>
            <a:r>
              <a:rPr lang="en-US" sz="2000" b="0" i="0" u="none" strike="noStrike" baseline="0" dirty="0">
                <a:solidFill>
                  <a:srgbClr val="000000"/>
                </a:solidFill>
              </a:rPr>
              <a:t>[‘</a:t>
            </a:r>
            <a:r>
              <a:rPr lang="en-US" sz="2000" b="0" i="0" u="none" strike="noStrike" baseline="0" dirty="0" err="1">
                <a:solidFill>
                  <a:srgbClr val="000000"/>
                </a:solidFill>
              </a:rPr>
              <a:t>LastName</a:t>
            </a:r>
            <a:r>
              <a:rPr lang="en-US" sz="2000" b="0" i="0" u="none" strike="noStrike" baseline="0" dirty="0">
                <a:solidFill>
                  <a:srgbClr val="000000"/>
                </a:solidFill>
              </a:rPr>
              <a:t>’],</a:t>
            </a:r>
            <a:r>
              <a:rPr lang="en-US" sz="2000" b="0" i="0" u="none" strike="noStrike" baseline="0" dirty="0" err="1">
                <a:solidFill>
                  <a:srgbClr val="000000"/>
                </a:solidFill>
              </a:rPr>
              <a:t>sep</a:t>
            </a:r>
            <a:r>
              <a:rPr lang="en-US" sz="2000" b="0" i="0" u="none" strike="noStrike" baseline="0" dirty="0">
                <a:solidFill>
                  <a:srgbClr val="000000"/>
                </a:solidFill>
              </a:rPr>
              <a:t>=‘-’)</a:t>
            </a:r>
          </a:p>
        </p:txBody>
      </p:sp>
      <p:sp>
        <p:nvSpPr>
          <p:cNvPr id="19" name="TextBox 18">
            <a:extLst>
              <a:ext uri="{FF2B5EF4-FFF2-40B4-BE49-F238E27FC236}">
                <a16:creationId xmlns:a16="http://schemas.microsoft.com/office/drawing/2014/main" id="{4D7A12D9-8271-7370-46F1-6D77EC6353A0}"/>
              </a:ext>
            </a:extLst>
          </p:cNvPr>
          <p:cNvSpPr txBox="1"/>
          <p:nvPr/>
        </p:nvSpPr>
        <p:spPr>
          <a:xfrm rot="10800000" flipH="1" flipV="1">
            <a:off x="7085984" y="5496779"/>
            <a:ext cx="2390377" cy="707886"/>
          </a:xfrm>
          <a:prstGeom prst="rect">
            <a:avLst/>
          </a:prstGeom>
          <a:noFill/>
          <a:ln>
            <a:solidFill>
              <a:schemeClr val="tx1"/>
            </a:solidFill>
          </a:ln>
        </p:spPr>
        <p:txBody>
          <a:bodyPr wrap="square" rtlCol="0">
            <a:spAutoFit/>
          </a:bodyPr>
          <a:lstStyle/>
          <a:p>
            <a:pPr algn="l"/>
            <a:r>
              <a:rPr lang="en-US" sz="2000" dirty="0" err="1">
                <a:solidFill>
                  <a:srgbClr val="000000"/>
                </a:solidFill>
              </a:rPr>
              <a:t>d</a:t>
            </a:r>
            <a:r>
              <a:rPr lang="en-US" sz="2000" b="0" i="0" u="none" strike="noStrike" baseline="0" dirty="0" err="1">
                <a:solidFill>
                  <a:srgbClr val="000000"/>
                </a:solidFill>
              </a:rPr>
              <a:t>f</a:t>
            </a:r>
            <a:r>
              <a:rPr lang="en-US" sz="2000" b="0" i="0" u="none" strike="noStrike" baseline="0" dirty="0">
                <a:solidFill>
                  <a:srgbClr val="000000"/>
                </a:solidFill>
              </a:rPr>
              <a:t>[‘FirstName’] + ‘</a:t>
            </a:r>
            <a:r>
              <a:rPr lang="en-US" sz="2000" dirty="0">
                <a:solidFill>
                  <a:srgbClr val="000000"/>
                </a:solidFill>
              </a:rPr>
              <a:t> </a:t>
            </a:r>
            <a:r>
              <a:rPr lang="en-US" sz="2000" b="0" i="0" u="none" strike="noStrike" baseline="0" dirty="0">
                <a:solidFill>
                  <a:srgbClr val="000000"/>
                </a:solidFill>
              </a:rPr>
              <a:t>’ + </a:t>
            </a:r>
            <a:r>
              <a:rPr lang="en-US" sz="2000" b="0" i="0" u="none" strike="noStrike" baseline="0" dirty="0" err="1">
                <a:solidFill>
                  <a:srgbClr val="000000"/>
                </a:solidFill>
              </a:rPr>
              <a:t>df</a:t>
            </a:r>
            <a:r>
              <a:rPr lang="en-US" sz="2000" b="0" i="0" u="none" strike="noStrike" baseline="0" dirty="0">
                <a:solidFill>
                  <a:srgbClr val="000000"/>
                </a:solidFill>
              </a:rPr>
              <a:t>[‘</a:t>
            </a:r>
            <a:r>
              <a:rPr lang="en-US" sz="2000" b="0" i="0" u="none" strike="noStrike" baseline="0" dirty="0" err="1">
                <a:solidFill>
                  <a:srgbClr val="000000"/>
                </a:solidFill>
              </a:rPr>
              <a:t>LastName</a:t>
            </a:r>
            <a:r>
              <a:rPr lang="en-US" sz="2000" b="0" i="0" u="none" strike="noStrike" baseline="0" dirty="0">
                <a:solidFill>
                  <a:srgbClr val="000000"/>
                </a:solidFill>
              </a:rPr>
              <a:t>’]</a:t>
            </a:r>
          </a:p>
        </p:txBody>
      </p:sp>
      <p:cxnSp>
        <p:nvCxnSpPr>
          <p:cNvPr id="23" name="Straight Connector 22">
            <a:extLst>
              <a:ext uri="{FF2B5EF4-FFF2-40B4-BE49-F238E27FC236}">
                <a16:creationId xmlns:a16="http://schemas.microsoft.com/office/drawing/2014/main" id="{7433AA95-D22C-B5F0-914B-E03299168802}"/>
              </a:ext>
            </a:extLst>
          </p:cNvPr>
          <p:cNvCxnSpPr>
            <a:cxnSpLocks/>
          </p:cNvCxnSpPr>
          <p:nvPr/>
        </p:nvCxnSpPr>
        <p:spPr>
          <a:xfrm>
            <a:off x="-9528" y="5206818"/>
            <a:ext cx="122015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2B2B17A-22BD-2FB0-7ABF-2178562109FC}"/>
              </a:ext>
            </a:extLst>
          </p:cNvPr>
          <p:cNvCxnSpPr>
            <a:cxnSpLocks/>
          </p:cNvCxnSpPr>
          <p:nvPr/>
        </p:nvCxnSpPr>
        <p:spPr>
          <a:xfrm>
            <a:off x="-9528" y="3932919"/>
            <a:ext cx="12201528" cy="8799"/>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5" name="Table 24">
            <a:extLst>
              <a:ext uri="{FF2B5EF4-FFF2-40B4-BE49-F238E27FC236}">
                <a16:creationId xmlns:a16="http://schemas.microsoft.com/office/drawing/2014/main" id="{6C2E2D56-8C35-9F13-A534-2945694456F4}"/>
              </a:ext>
            </a:extLst>
          </p:cNvPr>
          <p:cNvGraphicFramePr>
            <a:graphicFrameLocks noGrp="1"/>
          </p:cNvGraphicFramePr>
          <p:nvPr>
            <p:extLst>
              <p:ext uri="{D42A27DB-BD31-4B8C-83A1-F6EECF244321}">
                <p14:modId xmlns:p14="http://schemas.microsoft.com/office/powerpoint/2010/main" val="3766041857"/>
              </p:ext>
            </p:extLst>
          </p:nvPr>
        </p:nvGraphicFramePr>
        <p:xfrm>
          <a:off x="4263132" y="4008449"/>
          <a:ext cx="1651247" cy="1112520"/>
        </p:xfrm>
        <a:graphic>
          <a:graphicData uri="http://schemas.openxmlformats.org/drawingml/2006/table">
            <a:tbl>
              <a:tblPr bandRow="1">
                <a:tableStyleId>{5C22544A-7EE6-4342-B048-85BDC9FD1C3A}</a:tableStyleId>
              </a:tblPr>
              <a:tblGrid>
                <a:gridCol w="1651247">
                  <a:extLst>
                    <a:ext uri="{9D8B030D-6E8A-4147-A177-3AD203B41FA5}">
                      <a16:colId xmlns:a16="http://schemas.microsoft.com/office/drawing/2014/main" val="3246516980"/>
                    </a:ext>
                  </a:extLst>
                </a:gridCol>
              </a:tblGrid>
              <a:tr h="370840">
                <a:tc>
                  <a:txBody>
                    <a:bodyPr/>
                    <a:lstStyle/>
                    <a:p>
                      <a:r>
                        <a:rPr lang="en-US" dirty="0"/>
                        <a:t>John Doe</a:t>
                      </a:r>
                    </a:p>
                  </a:txBody>
                  <a:tcPr/>
                </a:tc>
                <a:extLst>
                  <a:ext uri="{0D108BD9-81ED-4DB2-BD59-A6C34878D82A}">
                    <a16:rowId xmlns:a16="http://schemas.microsoft.com/office/drawing/2014/main" val="3170868464"/>
                  </a:ext>
                </a:extLst>
              </a:tr>
              <a:tr h="370840">
                <a:tc>
                  <a:txBody>
                    <a:bodyPr/>
                    <a:lstStyle/>
                    <a:p>
                      <a:r>
                        <a:rPr lang="en-US" dirty="0"/>
                        <a:t>Sally </a:t>
                      </a:r>
                      <a:r>
                        <a:rPr lang="en-US" dirty="0" err="1"/>
                        <a:t>Jaikel</a:t>
                      </a:r>
                      <a:endParaRPr lang="en-US" dirty="0"/>
                    </a:p>
                  </a:txBody>
                  <a:tcPr/>
                </a:tc>
                <a:extLst>
                  <a:ext uri="{0D108BD9-81ED-4DB2-BD59-A6C34878D82A}">
                    <a16:rowId xmlns:a16="http://schemas.microsoft.com/office/drawing/2014/main" val="1573748801"/>
                  </a:ext>
                </a:extLst>
              </a:tr>
              <a:tr h="370840">
                <a:tc>
                  <a:txBody>
                    <a:bodyPr/>
                    <a:lstStyle/>
                    <a:p>
                      <a:r>
                        <a:rPr lang="en-US" dirty="0"/>
                        <a:t>Arun Thomson</a:t>
                      </a:r>
                    </a:p>
                  </a:txBody>
                  <a:tcPr/>
                </a:tc>
                <a:extLst>
                  <a:ext uri="{0D108BD9-81ED-4DB2-BD59-A6C34878D82A}">
                    <a16:rowId xmlns:a16="http://schemas.microsoft.com/office/drawing/2014/main" val="3552300743"/>
                  </a:ext>
                </a:extLst>
              </a:tr>
            </a:tbl>
          </a:graphicData>
        </a:graphic>
      </p:graphicFrame>
      <p:graphicFrame>
        <p:nvGraphicFramePr>
          <p:cNvPr id="27" name="Table 26">
            <a:extLst>
              <a:ext uri="{FF2B5EF4-FFF2-40B4-BE49-F238E27FC236}">
                <a16:creationId xmlns:a16="http://schemas.microsoft.com/office/drawing/2014/main" id="{0CDC9803-DDA1-4D2B-4018-F75AC82B7FCF}"/>
              </a:ext>
            </a:extLst>
          </p:cNvPr>
          <p:cNvGraphicFramePr>
            <a:graphicFrameLocks noGrp="1"/>
          </p:cNvGraphicFramePr>
          <p:nvPr>
            <p:extLst>
              <p:ext uri="{D42A27DB-BD31-4B8C-83A1-F6EECF244321}">
                <p14:modId xmlns:p14="http://schemas.microsoft.com/office/powerpoint/2010/main" val="748998313"/>
              </p:ext>
            </p:extLst>
          </p:nvPr>
        </p:nvGraphicFramePr>
        <p:xfrm>
          <a:off x="4263132" y="5269887"/>
          <a:ext cx="1651247" cy="1112520"/>
        </p:xfrm>
        <a:graphic>
          <a:graphicData uri="http://schemas.openxmlformats.org/drawingml/2006/table">
            <a:tbl>
              <a:tblPr bandRow="1">
                <a:tableStyleId>{5C22544A-7EE6-4342-B048-85BDC9FD1C3A}</a:tableStyleId>
              </a:tblPr>
              <a:tblGrid>
                <a:gridCol w="1651247">
                  <a:extLst>
                    <a:ext uri="{9D8B030D-6E8A-4147-A177-3AD203B41FA5}">
                      <a16:colId xmlns:a16="http://schemas.microsoft.com/office/drawing/2014/main" val="3246516980"/>
                    </a:ext>
                  </a:extLst>
                </a:gridCol>
              </a:tblGrid>
              <a:tr h="370840">
                <a:tc>
                  <a:txBody>
                    <a:bodyPr/>
                    <a:lstStyle/>
                    <a:p>
                      <a:r>
                        <a:rPr lang="en-US" dirty="0"/>
                        <a:t>John-Doe</a:t>
                      </a:r>
                    </a:p>
                  </a:txBody>
                  <a:tcPr/>
                </a:tc>
                <a:extLst>
                  <a:ext uri="{0D108BD9-81ED-4DB2-BD59-A6C34878D82A}">
                    <a16:rowId xmlns:a16="http://schemas.microsoft.com/office/drawing/2014/main" val="3170868464"/>
                  </a:ext>
                </a:extLst>
              </a:tr>
              <a:tr h="370840">
                <a:tc>
                  <a:txBody>
                    <a:bodyPr/>
                    <a:lstStyle/>
                    <a:p>
                      <a:r>
                        <a:rPr lang="en-US" dirty="0"/>
                        <a:t>Sally-</a:t>
                      </a:r>
                      <a:r>
                        <a:rPr lang="en-US" dirty="0" err="1"/>
                        <a:t>Jaikel</a:t>
                      </a:r>
                      <a:endParaRPr lang="en-US" dirty="0"/>
                    </a:p>
                  </a:txBody>
                  <a:tcPr/>
                </a:tc>
                <a:extLst>
                  <a:ext uri="{0D108BD9-81ED-4DB2-BD59-A6C34878D82A}">
                    <a16:rowId xmlns:a16="http://schemas.microsoft.com/office/drawing/2014/main" val="1573748801"/>
                  </a:ext>
                </a:extLst>
              </a:tr>
              <a:tr h="370840">
                <a:tc>
                  <a:txBody>
                    <a:bodyPr/>
                    <a:lstStyle/>
                    <a:p>
                      <a:r>
                        <a:rPr lang="en-US" dirty="0"/>
                        <a:t>Arun-Thomson</a:t>
                      </a:r>
                    </a:p>
                  </a:txBody>
                  <a:tcPr/>
                </a:tc>
                <a:extLst>
                  <a:ext uri="{0D108BD9-81ED-4DB2-BD59-A6C34878D82A}">
                    <a16:rowId xmlns:a16="http://schemas.microsoft.com/office/drawing/2014/main" val="3552300743"/>
                  </a:ext>
                </a:extLst>
              </a:tr>
            </a:tbl>
          </a:graphicData>
        </a:graphic>
      </p:graphicFrame>
      <p:cxnSp>
        <p:nvCxnSpPr>
          <p:cNvPr id="28" name="Straight Connector 27">
            <a:extLst>
              <a:ext uri="{FF2B5EF4-FFF2-40B4-BE49-F238E27FC236}">
                <a16:creationId xmlns:a16="http://schemas.microsoft.com/office/drawing/2014/main" id="{04AF77FF-DF55-967B-60D9-892C08009861}"/>
              </a:ext>
            </a:extLst>
          </p:cNvPr>
          <p:cNvCxnSpPr>
            <a:cxnSpLocks/>
          </p:cNvCxnSpPr>
          <p:nvPr/>
        </p:nvCxnSpPr>
        <p:spPr>
          <a:xfrm>
            <a:off x="4762" y="6450758"/>
            <a:ext cx="12201528" cy="45305"/>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46EF009-A755-637E-1E16-807C9ED6151B}"/>
              </a:ext>
            </a:extLst>
          </p:cNvPr>
          <p:cNvSpPr txBox="1"/>
          <p:nvPr/>
        </p:nvSpPr>
        <p:spPr>
          <a:xfrm>
            <a:off x="269067" y="2999421"/>
            <a:ext cx="3596344" cy="830997"/>
          </a:xfrm>
          <a:prstGeom prst="rect">
            <a:avLst/>
          </a:prstGeom>
          <a:noFill/>
        </p:spPr>
        <p:txBody>
          <a:bodyPr wrap="square" rtlCol="0">
            <a:spAutoFit/>
          </a:bodyPr>
          <a:lstStyle/>
          <a:p>
            <a:r>
              <a:rPr lang="en-US" sz="2400" b="1" dirty="0"/>
              <a:t>Generate Utterances from Formula using LLM.</a:t>
            </a:r>
          </a:p>
        </p:txBody>
      </p:sp>
      <p:sp>
        <p:nvSpPr>
          <p:cNvPr id="30" name="TextBox 29">
            <a:extLst>
              <a:ext uri="{FF2B5EF4-FFF2-40B4-BE49-F238E27FC236}">
                <a16:creationId xmlns:a16="http://schemas.microsoft.com/office/drawing/2014/main" id="{32CBE47C-E472-10AF-453F-64F6FBECDC68}"/>
              </a:ext>
            </a:extLst>
          </p:cNvPr>
          <p:cNvSpPr txBox="1"/>
          <p:nvPr/>
        </p:nvSpPr>
        <p:spPr>
          <a:xfrm>
            <a:off x="3933681" y="2851766"/>
            <a:ext cx="3078796" cy="1107996"/>
          </a:xfrm>
          <a:prstGeom prst="rect">
            <a:avLst/>
          </a:prstGeom>
          <a:noFill/>
        </p:spPr>
        <p:txBody>
          <a:bodyPr wrap="square" rtlCol="0">
            <a:spAutoFit/>
          </a:bodyPr>
          <a:lstStyle/>
          <a:p>
            <a:r>
              <a:rPr lang="en-US" sz="2200" b="1" dirty="0"/>
              <a:t>Validator 1</a:t>
            </a:r>
            <a:r>
              <a:rPr lang="en-US" sz="2200" dirty="0"/>
              <a:t>: Generate Output from utterances using LLM.</a:t>
            </a:r>
          </a:p>
        </p:txBody>
      </p:sp>
      <p:sp>
        <p:nvSpPr>
          <p:cNvPr id="31" name="TextBox 30">
            <a:extLst>
              <a:ext uri="{FF2B5EF4-FFF2-40B4-BE49-F238E27FC236}">
                <a16:creationId xmlns:a16="http://schemas.microsoft.com/office/drawing/2014/main" id="{1622F8EA-C1F2-827E-10A7-E6909072B04C}"/>
              </a:ext>
            </a:extLst>
          </p:cNvPr>
          <p:cNvSpPr txBox="1"/>
          <p:nvPr/>
        </p:nvSpPr>
        <p:spPr>
          <a:xfrm>
            <a:off x="7014781" y="2848680"/>
            <a:ext cx="5013686" cy="1107996"/>
          </a:xfrm>
          <a:prstGeom prst="rect">
            <a:avLst/>
          </a:prstGeom>
          <a:noFill/>
        </p:spPr>
        <p:txBody>
          <a:bodyPr wrap="square" rtlCol="0">
            <a:spAutoFit/>
          </a:bodyPr>
          <a:lstStyle/>
          <a:p>
            <a:r>
              <a:rPr lang="en-US" sz="2200" b="1" dirty="0"/>
              <a:t>Validator 2</a:t>
            </a:r>
            <a:r>
              <a:rPr lang="en-US" sz="2200" dirty="0"/>
              <a:t>: Generate Python code from utterances using LLM and execute Python code to generate Output.</a:t>
            </a:r>
          </a:p>
        </p:txBody>
      </p:sp>
      <p:graphicFrame>
        <p:nvGraphicFramePr>
          <p:cNvPr id="32" name="Table 31">
            <a:extLst>
              <a:ext uri="{FF2B5EF4-FFF2-40B4-BE49-F238E27FC236}">
                <a16:creationId xmlns:a16="http://schemas.microsoft.com/office/drawing/2014/main" id="{4F507223-41B4-C160-0D8F-D47A31C85214}"/>
              </a:ext>
            </a:extLst>
          </p:cNvPr>
          <p:cNvGraphicFramePr>
            <a:graphicFrameLocks noGrp="1"/>
          </p:cNvGraphicFramePr>
          <p:nvPr>
            <p:extLst>
              <p:ext uri="{D42A27DB-BD31-4B8C-83A1-F6EECF244321}">
                <p14:modId xmlns:p14="http://schemas.microsoft.com/office/powerpoint/2010/main" val="3292596129"/>
              </p:ext>
            </p:extLst>
          </p:nvPr>
        </p:nvGraphicFramePr>
        <p:xfrm>
          <a:off x="9926790" y="4018374"/>
          <a:ext cx="1651247" cy="1112520"/>
        </p:xfrm>
        <a:graphic>
          <a:graphicData uri="http://schemas.openxmlformats.org/drawingml/2006/table">
            <a:tbl>
              <a:tblPr bandRow="1">
                <a:tableStyleId>{5C22544A-7EE6-4342-B048-85BDC9FD1C3A}</a:tableStyleId>
              </a:tblPr>
              <a:tblGrid>
                <a:gridCol w="1651247">
                  <a:extLst>
                    <a:ext uri="{9D8B030D-6E8A-4147-A177-3AD203B41FA5}">
                      <a16:colId xmlns:a16="http://schemas.microsoft.com/office/drawing/2014/main" val="3246516980"/>
                    </a:ext>
                  </a:extLst>
                </a:gridCol>
              </a:tblGrid>
              <a:tr h="370840">
                <a:tc>
                  <a:txBody>
                    <a:bodyPr/>
                    <a:lstStyle/>
                    <a:p>
                      <a:r>
                        <a:rPr lang="en-US" dirty="0"/>
                        <a:t>John Doe</a:t>
                      </a:r>
                    </a:p>
                  </a:txBody>
                  <a:tcPr/>
                </a:tc>
                <a:extLst>
                  <a:ext uri="{0D108BD9-81ED-4DB2-BD59-A6C34878D82A}">
                    <a16:rowId xmlns:a16="http://schemas.microsoft.com/office/drawing/2014/main" val="3170868464"/>
                  </a:ext>
                </a:extLst>
              </a:tr>
              <a:tr h="370840">
                <a:tc>
                  <a:txBody>
                    <a:bodyPr/>
                    <a:lstStyle/>
                    <a:p>
                      <a:r>
                        <a:rPr lang="en-US" dirty="0"/>
                        <a:t>Sally </a:t>
                      </a:r>
                      <a:r>
                        <a:rPr lang="en-US" dirty="0" err="1"/>
                        <a:t>Jaikel</a:t>
                      </a:r>
                      <a:endParaRPr lang="en-US" dirty="0"/>
                    </a:p>
                  </a:txBody>
                  <a:tcPr/>
                </a:tc>
                <a:extLst>
                  <a:ext uri="{0D108BD9-81ED-4DB2-BD59-A6C34878D82A}">
                    <a16:rowId xmlns:a16="http://schemas.microsoft.com/office/drawing/2014/main" val="1573748801"/>
                  </a:ext>
                </a:extLst>
              </a:tr>
              <a:tr h="370840">
                <a:tc>
                  <a:txBody>
                    <a:bodyPr/>
                    <a:lstStyle/>
                    <a:p>
                      <a:r>
                        <a:rPr lang="en-US" dirty="0"/>
                        <a:t>Arun Thomson</a:t>
                      </a:r>
                    </a:p>
                  </a:txBody>
                  <a:tcPr/>
                </a:tc>
                <a:extLst>
                  <a:ext uri="{0D108BD9-81ED-4DB2-BD59-A6C34878D82A}">
                    <a16:rowId xmlns:a16="http://schemas.microsoft.com/office/drawing/2014/main" val="3552300743"/>
                  </a:ext>
                </a:extLst>
              </a:tr>
            </a:tbl>
          </a:graphicData>
        </a:graphic>
      </p:graphicFrame>
      <p:graphicFrame>
        <p:nvGraphicFramePr>
          <p:cNvPr id="33" name="Table 32">
            <a:extLst>
              <a:ext uri="{FF2B5EF4-FFF2-40B4-BE49-F238E27FC236}">
                <a16:creationId xmlns:a16="http://schemas.microsoft.com/office/drawing/2014/main" id="{4EB55502-DC23-09AA-9B57-CD05AAE2E725}"/>
              </a:ext>
            </a:extLst>
          </p:cNvPr>
          <p:cNvGraphicFramePr>
            <a:graphicFrameLocks noGrp="1"/>
          </p:cNvGraphicFramePr>
          <p:nvPr>
            <p:extLst>
              <p:ext uri="{D42A27DB-BD31-4B8C-83A1-F6EECF244321}">
                <p14:modId xmlns:p14="http://schemas.microsoft.com/office/powerpoint/2010/main" val="1835732268"/>
              </p:ext>
            </p:extLst>
          </p:nvPr>
        </p:nvGraphicFramePr>
        <p:xfrm>
          <a:off x="9926790" y="5279812"/>
          <a:ext cx="1651247" cy="1112520"/>
        </p:xfrm>
        <a:graphic>
          <a:graphicData uri="http://schemas.openxmlformats.org/drawingml/2006/table">
            <a:tbl>
              <a:tblPr bandRow="1">
                <a:tableStyleId>{5C22544A-7EE6-4342-B048-85BDC9FD1C3A}</a:tableStyleId>
              </a:tblPr>
              <a:tblGrid>
                <a:gridCol w="1651247">
                  <a:extLst>
                    <a:ext uri="{9D8B030D-6E8A-4147-A177-3AD203B41FA5}">
                      <a16:colId xmlns:a16="http://schemas.microsoft.com/office/drawing/2014/main" val="3246516980"/>
                    </a:ext>
                  </a:extLst>
                </a:gridCol>
              </a:tblGrid>
              <a:tr h="370840">
                <a:tc>
                  <a:txBody>
                    <a:bodyPr/>
                    <a:lstStyle/>
                    <a:p>
                      <a:r>
                        <a:rPr lang="en-US" dirty="0"/>
                        <a:t>John-Doe</a:t>
                      </a:r>
                    </a:p>
                  </a:txBody>
                  <a:tcPr/>
                </a:tc>
                <a:extLst>
                  <a:ext uri="{0D108BD9-81ED-4DB2-BD59-A6C34878D82A}">
                    <a16:rowId xmlns:a16="http://schemas.microsoft.com/office/drawing/2014/main" val="3170868464"/>
                  </a:ext>
                </a:extLst>
              </a:tr>
              <a:tr h="370840">
                <a:tc>
                  <a:txBody>
                    <a:bodyPr/>
                    <a:lstStyle/>
                    <a:p>
                      <a:r>
                        <a:rPr lang="en-US" dirty="0"/>
                        <a:t>Sally-</a:t>
                      </a:r>
                      <a:r>
                        <a:rPr lang="en-US" dirty="0" err="1"/>
                        <a:t>Jaikel</a:t>
                      </a:r>
                      <a:endParaRPr lang="en-US" dirty="0"/>
                    </a:p>
                  </a:txBody>
                  <a:tcPr/>
                </a:tc>
                <a:extLst>
                  <a:ext uri="{0D108BD9-81ED-4DB2-BD59-A6C34878D82A}">
                    <a16:rowId xmlns:a16="http://schemas.microsoft.com/office/drawing/2014/main" val="1573748801"/>
                  </a:ext>
                </a:extLst>
              </a:tr>
              <a:tr h="370840">
                <a:tc>
                  <a:txBody>
                    <a:bodyPr/>
                    <a:lstStyle/>
                    <a:p>
                      <a:r>
                        <a:rPr lang="en-US" dirty="0"/>
                        <a:t>Arun-Thomson</a:t>
                      </a:r>
                    </a:p>
                  </a:txBody>
                  <a:tcPr/>
                </a:tc>
                <a:extLst>
                  <a:ext uri="{0D108BD9-81ED-4DB2-BD59-A6C34878D82A}">
                    <a16:rowId xmlns:a16="http://schemas.microsoft.com/office/drawing/2014/main" val="3552300743"/>
                  </a:ext>
                </a:extLst>
              </a:tr>
            </a:tbl>
          </a:graphicData>
        </a:graphic>
      </p:graphicFrame>
      <p:cxnSp>
        <p:nvCxnSpPr>
          <p:cNvPr id="35" name="Straight Connector 34">
            <a:extLst>
              <a:ext uri="{FF2B5EF4-FFF2-40B4-BE49-F238E27FC236}">
                <a16:creationId xmlns:a16="http://schemas.microsoft.com/office/drawing/2014/main" id="{3C95E1D2-5670-10F9-CDD3-6136B4F06BB0}"/>
              </a:ext>
            </a:extLst>
          </p:cNvPr>
          <p:cNvCxnSpPr/>
          <p:nvPr/>
        </p:nvCxnSpPr>
        <p:spPr>
          <a:xfrm>
            <a:off x="3865411" y="2950962"/>
            <a:ext cx="0" cy="344986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5ADD3C5-8368-B71A-6AAE-9B45989C7AE7}"/>
              </a:ext>
            </a:extLst>
          </p:cNvPr>
          <p:cNvCxnSpPr/>
          <p:nvPr/>
        </p:nvCxnSpPr>
        <p:spPr>
          <a:xfrm>
            <a:off x="6951518" y="2932542"/>
            <a:ext cx="0" cy="3449865"/>
          </a:xfrm>
          <a:prstGeom prst="line">
            <a:avLst/>
          </a:prstGeom>
        </p:spPr>
        <p:style>
          <a:lnRef idx="2">
            <a:schemeClr val="accent1"/>
          </a:lnRef>
          <a:fillRef idx="0">
            <a:schemeClr val="accent1"/>
          </a:fillRef>
          <a:effectRef idx="1">
            <a:schemeClr val="accent1"/>
          </a:effectRef>
          <a:fontRef idx="minor">
            <a:schemeClr val="tx1"/>
          </a:fontRef>
        </p:style>
      </p:cxnSp>
      <p:sp>
        <p:nvSpPr>
          <p:cNvPr id="40" name="Multiplication Sign 39">
            <a:extLst>
              <a:ext uri="{FF2B5EF4-FFF2-40B4-BE49-F238E27FC236}">
                <a16:creationId xmlns:a16="http://schemas.microsoft.com/office/drawing/2014/main" id="{01A38943-A991-55E7-3FF1-80DA45B481A0}"/>
              </a:ext>
            </a:extLst>
          </p:cNvPr>
          <p:cNvSpPr/>
          <p:nvPr/>
        </p:nvSpPr>
        <p:spPr>
          <a:xfrm>
            <a:off x="6096000" y="4360675"/>
            <a:ext cx="333375" cy="43215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ultiplication Sign 40">
            <a:extLst>
              <a:ext uri="{FF2B5EF4-FFF2-40B4-BE49-F238E27FC236}">
                <a16:creationId xmlns:a16="http://schemas.microsoft.com/office/drawing/2014/main" id="{B1EE6856-1560-C2F9-AEF4-D699FA23A9BF}"/>
              </a:ext>
            </a:extLst>
          </p:cNvPr>
          <p:cNvSpPr/>
          <p:nvPr/>
        </p:nvSpPr>
        <p:spPr>
          <a:xfrm>
            <a:off x="11695092" y="4313433"/>
            <a:ext cx="333375" cy="432158"/>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84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10" grpId="0"/>
      <p:bldP spid="18" grpId="0" animBg="1"/>
      <p:bldP spid="19" grpId="0" animBg="1"/>
      <p:bldP spid="29" grpId="0"/>
      <p:bldP spid="30" grpId="0"/>
      <p:bldP spid="31" grpId="0"/>
      <p:bldP spid="40" grpId="0" animBg="1"/>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24012-1EA1-6537-7727-5BAB1DC46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F4207-106D-314A-955F-A9A12618AB8D}"/>
              </a:ext>
            </a:extLst>
          </p:cNvPr>
          <p:cNvSpPr>
            <a:spLocks noGrp="1"/>
          </p:cNvSpPr>
          <p:nvPr>
            <p:ph type="title"/>
          </p:nvPr>
        </p:nvSpPr>
        <p:spPr>
          <a:xfrm>
            <a:off x="0" y="1"/>
            <a:ext cx="12192000" cy="914400"/>
          </a:xfrm>
        </p:spPr>
        <p:txBody>
          <a:bodyPr/>
          <a:lstStyle/>
          <a:p>
            <a:pPr algn="ctr"/>
            <a:r>
              <a:rPr lang="en-US" b="1" dirty="0"/>
              <a:t>NL2Code Evaluation: Multiple correct outputs</a:t>
            </a:r>
          </a:p>
        </p:txBody>
      </p:sp>
      <p:sp>
        <p:nvSpPr>
          <p:cNvPr id="5" name="TextBox 4">
            <a:extLst>
              <a:ext uri="{FF2B5EF4-FFF2-40B4-BE49-F238E27FC236}">
                <a16:creationId xmlns:a16="http://schemas.microsoft.com/office/drawing/2014/main" id="{EA6AEADA-145D-99BD-B78C-F76C1612F70F}"/>
              </a:ext>
            </a:extLst>
          </p:cNvPr>
          <p:cNvSpPr txBox="1"/>
          <p:nvPr/>
        </p:nvSpPr>
        <p:spPr>
          <a:xfrm rot="10800000" flipH="1" flipV="1">
            <a:off x="202569" y="4285920"/>
            <a:ext cx="5213739" cy="1107996"/>
          </a:xfrm>
          <a:prstGeom prst="rect">
            <a:avLst/>
          </a:prstGeom>
          <a:noFill/>
          <a:ln>
            <a:solidFill>
              <a:schemeClr val="tx1"/>
            </a:solidFill>
          </a:ln>
        </p:spPr>
        <p:txBody>
          <a:bodyPr wrap="square" rtlCol="0">
            <a:spAutoFit/>
          </a:bodyPr>
          <a:lstStyle/>
          <a:p>
            <a:pPr algn="l"/>
            <a:r>
              <a:rPr lang="en-US" sz="2200" b="0" i="0" u="none" strike="noStrike" baseline="0" dirty="0">
                <a:solidFill>
                  <a:srgbClr val="0000FF"/>
                </a:solidFill>
                <a:latin typeface="Inconsolatazi4-Regular"/>
              </a:rPr>
              <a:t>assert </a:t>
            </a:r>
            <a:r>
              <a:rPr lang="en-US" sz="2200" b="0" i="0" u="none" strike="noStrike" baseline="0" dirty="0">
                <a:solidFill>
                  <a:srgbClr val="000000"/>
                </a:solidFill>
                <a:latin typeface="Inconsolatazi4-Regular"/>
              </a:rPr>
              <a:t>f(</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aab_cbbbc</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 == </a:t>
            </a:r>
            <a:r>
              <a:rPr lang="en-US" sz="2200" b="0" i="0" u="none" strike="noStrike" baseline="0" dirty="0">
                <a:solidFill>
                  <a:srgbClr val="808080"/>
                </a:solidFill>
                <a:latin typeface="Inconsolatazi4-Regular"/>
              </a:rPr>
              <a:t>'Found a match !’</a:t>
            </a:r>
          </a:p>
          <a:p>
            <a:pPr algn="l"/>
            <a:r>
              <a:rPr lang="en-US" sz="2200" b="0" i="0" u="none" strike="noStrike" baseline="0" dirty="0">
                <a:solidFill>
                  <a:srgbClr val="0000FF"/>
                </a:solidFill>
                <a:latin typeface="Inconsolatazi4-Regular"/>
              </a:rPr>
              <a:t>assert </a:t>
            </a:r>
            <a:r>
              <a:rPr lang="en-US" sz="2200" b="0" i="0" u="none" strike="noStrike" baseline="0" dirty="0">
                <a:solidFill>
                  <a:srgbClr val="000000"/>
                </a:solidFill>
                <a:latin typeface="Inconsolatazi4-Regular"/>
              </a:rPr>
              <a:t>f(</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aab_Abbbc</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 == </a:t>
            </a:r>
            <a:r>
              <a:rPr lang="en-US" sz="2200" b="0" i="0" u="none" strike="noStrike" baseline="0" dirty="0">
                <a:solidFill>
                  <a:srgbClr val="808080"/>
                </a:solidFill>
                <a:latin typeface="Inconsolatazi4-Regular"/>
              </a:rPr>
              <a:t>'Not matched !'</a:t>
            </a:r>
            <a:endParaRPr lang="en-US" sz="2200" b="1" i="0" u="none" strike="noStrike" baseline="0" dirty="0">
              <a:solidFill>
                <a:srgbClr val="C0C0C0"/>
              </a:solidFill>
              <a:latin typeface="NimbusSanL-Bold"/>
            </a:endParaRPr>
          </a:p>
          <a:p>
            <a:pPr algn="l"/>
            <a:r>
              <a:rPr lang="en-US" sz="2200" b="0" i="0" u="none" strike="noStrike" baseline="0" dirty="0">
                <a:solidFill>
                  <a:srgbClr val="0000FF"/>
                </a:solidFill>
                <a:latin typeface="Inconsolatazi4-Regular"/>
              </a:rPr>
              <a:t>assert </a:t>
            </a:r>
            <a:r>
              <a:rPr lang="en-US" sz="2200" b="0" i="0" u="none" strike="noStrike" baseline="0" dirty="0">
                <a:solidFill>
                  <a:srgbClr val="000000"/>
                </a:solidFill>
                <a:latin typeface="Inconsolatazi4-Regular"/>
              </a:rPr>
              <a:t>f(</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Aaab_abbbc</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 == </a:t>
            </a:r>
            <a:r>
              <a:rPr lang="en-US" sz="2200" b="0" i="0" u="none" strike="noStrike" baseline="0" dirty="0">
                <a:solidFill>
                  <a:srgbClr val="808080"/>
                </a:solidFill>
                <a:latin typeface="Inconsolatazi4-Regular"/>
              </a:rPr>
              <a:t>'Not matched !'</a:t>
            </a:r>
            <a:endParaRPr lang="en-US" sz="2200" dirty="0"/>
          </a:p>
        </p:txBody>
      </p:sp>
      <p:sp>
        <p:nvSpPr>
          <p:cNvPr id="6" name="TextBox 5">
            <a:extLst>
              <a:ext uri="{FF2B5EF4-FFF2-40B4-BE49-F238E27FC236}">
                <a16:creationId xmlns:a16="http://schemas.microsoft.com/office/drawing/2014/main" id="{BE1ED5AB-DD30-B269-B519-7A3CF3274BC3}"/>
              </a:ext>
            </a:extLst>
          </p:cNvPr>
          <p:cNvSpPr txBox="1"/>
          <p:nvPr/>
        </p:nvSpPr>
        <p:spPr>
          <a:xfrm rot="10800000" flipH="1" flipV="1">
            <a:off x="5909303" y="2237117"/>
            <a:ext cx="6234092" cy="3139321"/>
          </a:xfrm>
          <a:prstGeom prst="rect">
            <a:avLst/>
          </a:prstGeom>
          <a:noFill/>
          <a:ln>
            <a:solidFill>
              <a:schemeClr val="tx1"/>
            </a:solidFill>
          </a:ln>
        </p:spPr>
        <p:txBody>
          <a:bodyPr wrap="square" rtlCol="0">
            <a:spAutoFit/>
          </a:bodyPr>
          <a:lstStyle/>
          <a:p>
            <a:pPr algn="l"/>
            <a:r>
              <a:rPr lang="en-US" sz="2200" b="0" i="0" u="none" strike="noStrike" baseline="0" dirty="0">
                <a:solidFill>
                  <a:srgbClr val="009A00"/>
                </a:solidFill>
                <a:latin typeface="Inconsolatazi4-Regular"/>
              </a:rPr>
              <a:t>validator</a:t>
            </a:r>
          </a:p>
          <a:p>
            <a:pPr algn="l"/>
            <a:r>
              <a:rPr lang="en-US" sz="2200" b="0" i="0" u="none" strike="noStrike" baseline="0" dirty="0">
                <a:solidFill>
                  <a:srgbClr val="0000FF"/>
                </a:solidFill>
                <a:latin typeface="Inconsolatazi4-Regular"/>
              </a:rPr>
              <a:t>assert </a:t>
            </a:r>
            <a:r>
              <a:rPr lang="en-US" sz="2200" b="0" i="0" u="none" strike="noStrike" baseline="0" dirty="0">
                <a:solidFill>
                  <a:srgbClr val="000000"/>
                </a:solidFill>
                <a:latin typeface="Inconsolatazi4-Regular"/>
              </a:rPr>
              <a:t>f(</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aab_cbbbc</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 == </a:t>
            </a:r>
            <a:r>
              <a:rPr lang="en-US" sz="2200" b="0" i="0" u="none" strike="noStrike" baseline="0" dirty="0">
                <a:solidFill>
                  <a:srgbClr val="0000FF"/>
                </a:solidFill>
                <a:latin typeface="Inconsolatazi4-Regular"/>
              </a:rPr>
              <a:t>True</a:t>
            </a:r>
          </a:p>
          <a:p>
            <a:pPr algn="l"/>
            <a:r>
              <a:rPr lang="en-US" sz="2200" b="0" i="0" u="none" strike="noStrike" baseline="0" dirty="0">
                <a:solidFill>
                  <a:srgbClr val="000000"/>
                </a:solidFill>
                <a:latin typeface="Inconsolatazi4-Regular"/>
              </a:rPr>
              <a:t>...</a:t>
            </a:r>
          </a:p>
          <a:p>
            <a:pPr algn="l"/>
            <a:r>
              <a:rPr lang="en-US" sz="2200" b="0" i="0" u="none" strike="noStrike" baseline="0" dirty="0">
                <a:solidFill>
                  <a:srgbClr val="009A00"/>
                </a:solidFill>
                <a:latin typeface="Inconsolatazi4-Regular"/>
              </a:rPr>
              <a:t># filter</a:t>
            </a:r>
          </a:p>
          <a:p>
            <a:pPr algn="l"/>
            <a:r>
              <a:rPr lang="nb-NO" sz="2200" b="0" i="0" u="none" strike="noStrike" baseline="0" dirty="0">
                <a:solidFill>
                  <a:srgbClr val="0000FF"/>
                </a:solidFill>
                <a:latin typeface="Inconsolatazi4-Regular"/>
              </a:rPr>
              <a:t>assert </a:t>
            </a:r>
            <a:r>
              <a:rPr lang="nb-NO" sz="2200" b="0" i="0" u="none" strike="noStrike" baseline="0" dirty="0">
                <a:solidFill>
                  <a:srgbClr val="000000"/>
                </a:solidFill>
                <a:latin typeface="Inconsolatazi4-Regular"/>
              </a:rPr>
              <a:t>f([ </a:t>
            </a:r>
            <a:r>
              <a:rPr lang="nb-NO" sz="2200" b="0" i="0" u="none" strike="noStrike" baseline="0" dirty="0">
                <a:solidFill>
                  <a:srgbClr val="808080"/>
                </a:solidFill>
                <a:latin typeface="Inconsolatazi4-Regular"/>
              </a:rPr>
              <a:t>'aab_cbbb '</a:t>
            </a:r>
            <a:r>
              <a:rPr lang="nb-NO" sz="2200" b="0" i="0" u="none" strike="noStrike" baseline="0" dirty="0">
                <a:solidFill>
                  <a:srgbClr val="000000"/>
                </a:solidFill>
                <a:latin typeface="Inconsolatazi4-Regular"/>
              </a:rPr>
              <a:t>,</a:t>
            </a:r>
            <a:r>
              <a:rPr lang="en-US" sz="2200" b="1" i="0" u="none" strike="noStrike" baseline="0" dirty="0">
                <a:solidFill>
                  <a:srgbClr val="C0C0C0"/>
                </a:solidFill>
                <a:latin typeface="NimbusSanL-Bold"/>
              </a:rPr>
              <a:t> </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aab_Abbbc</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 == [</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aab_cbbb</a:t>
            </a:r>
            <a:r>
              <a:rPr lang="en-US" sz="2200" b="0" i="0" u="none" strike="noStrike" baseline="0" dirty="0">
                <a:solidFill>
                  <a:srgbClr val="808080"/>
                </a:solidFill>
                <a:latin typeface="Inconsolatazi4-Regular"/>
              </a:rPr>
              <a:t> '</a:t>
            </a:r>
            <a:r>
              <a:rPr lang="en-US" sz="2200" b="0" i="0" u="none" strike="noStrike" baseline="0" dirty="0">
                <a:solidFill>
                  <a:srgbClr val="000000"/>
                </a:solidFill>
                <a:latin typeface="Inconsolatazi4-Regular"/>
              </a:rPr>
              <a:t>]</a:t>
            </a:r>
          </a:p>
          <a:p>
            <a:pPr algn="l"/>
            <a:r>
              <a:rPr lang="en-US" sz="2200" b="0" i="0" u="none" strike="noStrike" baseline="0" dirty="0">
                <a:solidFill>
                  <a:srgbClr val="000000"/>
                </a:solidFill>
                <a:latin typeface="Inconsolatazi4-Regular"/>
              </a:rPr>
              <a:t>...</a:t>
            </a:r>
          </a:p>
          <a:p>
            <a:pPr algn="l"/>
            <a:r>
              <a:rPr lang="en-US" sz="2200" b="0" i="0" u="none" strike="noStrike" baseline="0" dirty="0">
                <a:solidFill>
                  <a:srgbClr val="009A00"/>
                </a:solidFill>
                <a:latin typeface="Inconsolatazi4-Regular"/>
              </a:rPr>
              <a:t># extractor</a:t>
            </a:r>
          </a:p>
          <a:p>
            <a:pPr algn="l"/>
            <a:r>
              <a:rPr lang="en-US" sz="2200" b="0" i="0" u="none" strike="noStrike" baseline="0" dirty="0">
                <a:solidFill>
                  <a:srgbClr val="0000FF"/>
                </a:solidFill>
                <a:latin typeface="Inconsolatazi4-Regular"/>
              </a:rPr>
              <a:t>assert </a:t>
            </a:r>
            <a:r>
              <a:rPr lang="en-US" sz="2200" b="0" i="0" u="none" strike="noStrike" baseline="0" dirty="0">
                <a:solidFill>
                  <a:srgbClr val="000000"/>
                </a:solidFill>
                <a:latin typeface="Inconsolatazi4-Regular"/>
              </a:rPr>
              <a:t>f(</a:t>
            </a:r>
            <a:r>
              <a:rPr lang="en-US" sz="2200" b="0" i="0" u="none" strike="noStrike" baseline="0" dirty="0">
                <a:solidFill>
                  <a:srgbClr val="808080"/>
                </a:solidFill>
                <a:latin typeface="Inconsolatazi4-Regular"/>
              </a:rPr>
              <a:t>'01 </a:t>
            </a:r>
            <a:r>
              <a:rPr lang="en-US" sz="2200" b="0" i="0" u="none" strike="noStrike" baseline="0" dirty="0" err="1">
                <a:solidFill>
                  <a:srgbClr val="808080"/>
                </a:solidFill>
                <a:latin typeface="Inconsolatazi4-Regular"/>
              </a:rPr>
              <a:t>aab_cbbbc</a:t>
            </a:r>
            <a:r>
              <a:rPr lang="en-US" sz="2200" b="0" i="0" u="none" strike="noStrike" baseline="0" dirty="0">
                <a:solidFill>
                  <a:srgbClr val="808080"/>
                </a:solidFill>
                <a:latin typeface="Inconsolatazi4-Regular"/>
              </a:rPr>
              <a:t> 23 '</a:t>
            </a:r>
            <a:r>
              <a:rPr lang="en-US" sz="2200" b="0" i="0" u="none" strike="noStrike" baseline="0" dirty="0">
                <a:solidFill>
                  <a:srgbClr val="000000"/>
                </a:solidFill>
                <a:latin typeface="Inconsolatazi4-Regular"/>
              </a:rPr>
              <a:t>) == </a:t>
            </a:r>
            <a:r>
              <a:rPr lang="en-US" sz="2200" b="0" i="0" u="none" strike="noStrike" baseline="0" dirty="0">
                <a:solidFill>
                  <a:srgbClr val="808080"/>
                </a:solidFill>
                <a:latin typeface="Inconsolatazi4-Regular"/>
              </a:rPr>
              <a:t>'</a:t>
            </a:r>
            <a:r>
              <a:rPr lang="en-US" sz="2200" b="0" i="0" u="none" strike="noStrike" baseline="0" dirty="0" err="1">
                <a:solidFill>
                  <a:srgbClr val="808080"/>
                </a:solidFill>
                <a:latin typeface="Inconsolatazi4-Regular"/>
              </a:rPr>
              <a:t>aab_cbbbc</a:t>
            </a:r>
            <a:r>
              <a:rPr lang="en-US" sz="2200" b="0" i="0" u="none" strike="noStrike" baseline="0" dirty="0">
                <a:solidFill>
                  <a:srgbClr val="808080"/>
                </a:solidFill>
                <a:latin typeface="Inconsolatazi4-Regular"/>
              </a:rPr>
              <a:t> '</a:t>
            </a:r>
          </a:p>
          <a:p>
            <a:pPr algn="l"/>
            <a:r>
              <a:rPr lang="en-US" sz="2200" b="0" i="0" u="none" strike="noStrike" baseline="0" dirty="0">
                <a:solidFill>
                  <a:srgbClr val="000000"/>
                </a:solidFill>
                <a:latin typeface="Inconsolatazi4-Regular"/>
              </a:rPr>
              <a:t>...</a:t>
            </a:r>
            <a:endParaRPr lang="en-US" sz="2200" dirty="0"/>
          </a:p>
        </p:txBody>
      </p:sp>
      <p:sp>
        <p:nvSpPr>
          <p:cNvPr id="9" name="TextBox 8">
            <a:extLst>
              <a:ext uri="{FF2B5EF4-FFF2-40B4-BE49-F238E27FC236}">
                <a16:creationId xmlns:a16="http://schemas.microsoft.com/office/drawing/2014/main" id="{135CC885-A30C-F45A-0F2A-4AD21BDFF7F9}"/>
              </a:ext>
            </a:extLst>
          </p:cNvPr>
          <p:cNvSpPr txBox="1"/>
          <p:nvPr/>
        </p:nvSpPr>
        <p:spPr>
          <a:xfrm>
            <a:off x="-76203" y="6496063"/>
            <a:ext cx="11517037" cy="369332"/>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[Under Submission: </a:t>
            </a:r>
            <a:r>
              <a:rPr lang="en-US" sz="1800" b="0" i="1" u="none" strike="noStrike" baseline="0" dirty="0">
                <a:latin typeface="NimbusRomNo9L-Medi"/>
              </a:rPr>
              <a:t>One-to-many testing for code generation from (just) natural language</a:t>
            </a:r>
            <a:r>
              <a:rPr lang="en-US" sz="1600" dirty="0">
                <a:latin typeface="Arial"/>
                <a:cs typeface="Segoe UI" panose="020B0502040204020203" pitchFamily="34" charset="0"/>
              </a:rPr>
              <a:t>]</a:t>
            </a:r>
          </a:p>
        </p:txBody>
      </p:sp>
      <p:sp>
        <p:nvSpPr>
          <p:cNvPr id="10" name="Content Placeholder 2">
            <a:extLst>
              <a:ext uri="{FF2B5EF4-FFF2-40B4-BE49-F238E27FC236}">
                <a16:creationId xmlns:a16="http://schemas.microsoft.com/office/drawing/2014/main" id="{73B96444-E2BC-4255-7A51-D71805440567}"/>
              </a:ext>
            </a:extLst>
          </p:cNvPr>
          <p:cNvSpPr txBox="1">
            <a:spLocks/>
          </p:cNvSpPr>
          <p:nvPr/>
        </p:nvSpPr>
        <p:spPr>
          <a:xfrm>
            <a:off x="106754" y="934252"/>
            <a:ext cx="12004181" cy="19392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Challenge in MBPP dataset</a:t>
            </a:r>
            <a:r>
              <a:rPr lang="en-US" sz="2400" dirty="0"/>
              <a:t>: Input/Output type signatures are not specified </a:t>
            </a:r>
          </a:p>
          <a:p>
            <a:pPr marL="0" indent="0">
              <a:buFont typeface="Arial" panose="020B0604020202020204" pitchFamily="34" charset="0"/>
              <a:buNone/>
            </a:pPr>
            <a:r>
              <a:rPr lang="en-US" sz="2400" b="1" dirty="0"/>
              <a:t>Key Idea</a:t>
            </a:r>
            <a:r>
              <a:rPr lang="en-US" sz="2400" dirty="0"/>
              <a:t>: Generate multiple sets of assertions</a:t>
            </a:r>
          </a:p>
        </p:txBody>
      </p:sp>
      <p:grpSp>
        <p:nvGrpSpPr>
          <p:cNvPr id="13" name="Group 12">
            <a:extLst>
              <a:ext uri="{FF2B5EF4-FFF2-40B4-BE49-F238E27FC236}">
                <a16:creationId xmlns:a16="http://schemas.microsoft.com/office/drawing/2014/main" id="{04AA17C7-6A05-7794-A45C-A665E258C5C5}"/>
              </a:ext>
            </a:extLst>
          </p:cNvPr>
          <p:cNvGrpSpPr/>
          <p:nvPr/>
        </p:nvGrpSpPr>
        <p:grpSpPr>
          <a:xfrm>
            <a:off x="430990" y="2586943"/>
            <a:ext cx="4479060" cy="1193661"/>
            <a:chOff x="430990" y="2586943"/>
            <a:chExt cx="4479060" cy="1193661"/>
          </a:xfrm>
        </p:grpSpPr>
        <p:sp>
          <p:nvSpPr>
            <p:cNvPr id="8" name="TextBox 7">
              <a:extLst>
                <a:ext uri="{FF2B5EF4-FFF2-40B4-BE49-F238E27FC236}">
                  <a16:creationId xmlns:a16="http://schemas.microsoft.com/office/drawing/2014/main" id="{0D79CCD4-2D7D-3018-AF02-A62917B75E0C}"/>
                </a:ext>
              </a:extLst>
            </p:cNvPr>
            <p:cNvSpPr txBox="1"/>
            <p:nvPr/>
          </p:nvSpPr>
          <p:spPr>
            <a:xfrm rot="10800000" flipH="1" flipV="1">
              <a:off x="474314" y="2593214"/>
              <a:ext cx="4392411" cy="1107996"/>
            </a:xfrm>
            <a:prstGeom prst="rect">
              <a:avLst/>
            </a:prstGeom>
            <a:noFill/>
          </p:spPr>
          <p:txBody>
            <a:bodyPr wrap="square" rtlCol="0">
              <a:spAutoFit/>
            </a:bodyPr>
            <a:lstStyle/>
            <a:p>
              <a:pPr algn="l"/>
              <a:r>
                <a:rPr lang="en-US" sz="2200" b="0" i="0" u="none" strike="noStrike" baseline="0" dirty="0">
                  <a:solidFill>
                    <a:srgbClr val="000000"/>
                  </a:solidFill>
                  <a:latin typeface="NimbusRomNo9L-ReguItal"/>
                </a:rPr>
                <a:t>Write a function to find sequences of lowercase letters</a:t>
              </a:r>
              <a:r>
                <a:rPr lang="en-US" sz="2200" b="1" dirty="0">
                  <a:solidFill>
                    <a:srgbClr val="C0C0C0"/>
                  </a:solidFill>
                  <a:latin typeface="NimbusSanL-Bold"/>
                </a:rPr>
                <a:t> </a:t>
              </a:r>
              <a:r>
                <a:rPr lang="en-US" sz="2200" b="0" i="0" u="none" strike="noStrike" baseline="0" dirty="0">
                  <a:solidFill>
                    <a:srgbClr val="000000"/>
                  </a:solidFill>
                  <a:latin typeface="NimbusRomNo9L-ReguItal"/>
                </a:rPr>
                <a:t>joined with an underscore. </a:t>
              </a:r>
              <a:endParaRPr lang="en-US" sz="2200" dirty="0"/>
            </a:p>
          </p:txBody>
        </p:sp>
        <p:sp>
          <p:nvSpPr>
            <p:cNvPr id="3" name="Rectangle 2">
              <a:extLst>
                <a:ext uri="{FF2B5EF4-FFF2-40B4-BE49-F238E27FC236}">
                  <a16:creationId xmlns:a16="http://schemas.microsoft.com/office/drawing/2014/main" id="{8CB1CD31-4E5D-E434-0AE1-37D7EA9B7FAB}"/>
                </a:ext>
              </a:extLst>
            </p:cNvPr>
            <p:cNvSpPr/>
            <p:nvPr/>
          </p:nvSpPr>
          <p:spPr>
            <a:xfrm>
              <a:off x="430990" y="2586943"/>
              <a:ext cx="4479060" cy="11936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558526E6-AC16-B18B-A82E-8165377BE87C}"/>
              </a:ext>
            </a:extLst>
          </p:cNvPr>
          <p:cNvCxnSpPr/>
          <p:nvPr/>
        </p:nvCxnSpPr>
        <p:spPr>
          <a:xfrm>
            <a:off x="5225935" y="3674225"/>
            <a:ext cx="61514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2BA6E-5552-DFF8-5651-ACA25439D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8DB19F-87FA-64DA-31F2-EFD767807CD4}"/>
              </a:ext>
            </a:extLst>
          </p:cNvPr>
          <p:cNvSpPr>
            <a:spLocks noGrp="1"/>
          </p:cNvSpPr>
          <p:nvPr>
            <p:ph type="title"/>
          </p:nvPr>
        </p:nvSpPr>
        <p:spPr>
          <a:xfrm>
            <a:off x="0" y="0"/>
            <a:ext cx="12192000" cy="961595"/>
          </a:xfrm>
        </p:spPr>
        <p:txBody>
          <a:bodyPr>
            <a:normAutofit/>
          </a:bodyPr>
          <a:lstStyle/>
          <a:p>
            <a:pPr algn="ctr"/>
            <a:r>
              <a:rPr lang="en-US" b="1" dirty="0"/>
              <a:t>Opportunities</a:t>
            </a:r>
          </a:p>
        </p:txBody>
      </p:sp>
      <p:sp>
        <p:nvSpPr>
          <p:cNvPr id="3" name="Content Placeholder 2">
            <a:extLst>
              <a:ext uri="{FF2B5EF4-FFF2-40B4-BE49-F238E27FC236}">
                <a16:creationId xmlns:a16="http://schemas.microsoft.com/office/drawing/2014/main" id="{F963D9CE-49AD-519C-5146-962704764AAE}"/>
              </a:ext>
            </a:extLst>
          </p:cNvPr>
          <p:cNvSpPr>
            <a:spLocks noGrp="1"/>
          </p:cNvSpPr>
          <p:nvPr>
            <p:ph idx="1"/>
          </p:nvPr>
        </p:nvSpPr>
        <p:spPr>
          <a:xfrm>
            <a:off x="246789" y="1162173"/>
            <a:ext cx="11546021" cy="5474601"/>
          </a:xfrm>
        </p:spPr>
        <p:txBody>
          <a:bodyPr>
            <a:normAutofit/>
          </a:bodyPr>
          <a:lstStyle/>
          <a:p>
            <a:pPr marL="0" indent="0">
              <a:buNone/>
            </a:pPr>
            <a:r>
              <a:rPr lang="en-US" dirty="0"/>
              <a:t>Natural Language is desirable not just as </a:t>
            </a:r>
            <a:r>
              <a:rPr lang="en-US" dirty="0">
                <a:solidFill>
                  <a:srgbClr val="0070C0"/>
                </a:solidFill>
              </a:rPr>
              <a:t>Input</a:t>
            </a:r>
            <a:r>
              <a:rPr lang="en-US" dirty="0"/>
              <a:t> but also as:</a:t>
            </a:r>
          </a:p>
          <a:p>
            <a:endParaRPr lang="en-US" sz="1000" dirty="0"/>
          </a:p>
          <a:p>
            <a:r>
              <a:rPr lang="en-US" dirty="0">
                <a:solidFill>
                  <a:srgbClr val="0070C0"/>
                </a:solidFill>
              </a:rPr>
              <a:t>Output </a:t>
            </a:r>
          </a:p>
          <a:p>
            <a:pPr lvl="1"/>
            <a:r>
              <a:rPr lang="en-US" dirty="0"/>
              <a:t>Program explanation</a:t>
            </a:r>
          </a:p>
          <a:p>
            <a:pPr lvl="1"/>
            <a:r>
              <a:rPr lang="en-US" dirty="0"/>
              <a:t>Hint generation</a:t>
            </a:r>
          </a:p>
          <a:p>
            <a:pPr lvl="1"/>
            <a:r>
              <a:rPr lang="en-US" b="1" dirty="0"/>
              <a:t>What constitutes a good explanation, hint? </a:t>
            </a:r>
          </a:p>
          <a:p>
            <a:endParaRPr lang="en-US" sz="1000" dirty="0"/>
          </a:p>
          <a:p>
            <a:r>
              <a:rPr lang="en-US" dirty="0">
                <a:solidFill>
                  <a:srgbClr val="0070C0"/>
                </a:solidFill>
              </a:rPr>
              <a:t>Conversation</a:t>
            </a:r>
          </a:p>
          <a:p>
            <a:pPr lvl="1"/>
            <a:r>
              <a:rPr lang="en-US" dirty="0"/>
              <a:t>Ambiguity Resolution with user</a:t>
            </a:r>
          </a:p>
          <a:p>
            <a:pPr lvl="2"/>
            <a:r>
              <a:rPr lang="en-US" dirty="0"/>
              <a:t>Leverage good conversation principles. [1]</a:t>
            </a:r>
          </a:p>
          <a:p>
            <a:pPr lvl="2"/>
            <a:r>
              <a:rPr lang="en-US" b="1" dirty="0"/>
              <a:t>How to (automatically) evaluate and improve conversation quality? </a:t>
            </a:r>
            <a:r>
              <a:rPr lang="en-US" dirty="0"/>
              <a:t>[2]</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A0AA8733-A567-E591-D90D-29BFB025BC8F}"/>
              </a:ext>
            </a:extLst>
          </p:cNvPr>
          <p:cNvSpPr txBox="1"/>
          <p:nvPr/>
        </p:nvSpPr>
        <p:spPr>
          <a:xfrm>
            <a:off x="59482" y="6189297"/>
            <a:ext cx="11517037" cy="646331"/>
          </a:xfrm>
          <a:prstGeom prst="rect">
            <a:avLst/>
          </a:prstGeom>
          <a:noFill/>
          <a:ln>
            <a:noFill/>
          </a:ln>
        </p:spPr>
        <p:txBody>
          <a:bodyPr wrap="square" rtlCol="0">
            <a:spAutoFit/>
          </a:bodyPr>
          <a:lstStyle/>
          <a:p>
            <a:pPr defTabSz="609585">
              <a:defRPr/>
            </a:pPr>
            <a:r>
              <a:rPr lang="en-US" dirty="0">
                <a:latin typeface="Arial" panose="020B0604020202020204" pitchFamily="34" charset="0"/>
                <a:cs typeface="Arial" panose="020B0604020202020204" pitchFamily="34" charset="0"/>
              </a:rPr>
              <a:t>1. [VLHCC 2024: </a:t>
            </a:r>
            <a:r>
              <a:rPr lang="en-US" i="1" u="none" strike="noStrike" dirty="0">
                <a:effectLst/>
                <a:latin typeface="Arial" panose="020B0604020202020204" pitchFamily="34" charset="0"/>
                <a:cs typeface="Arial" panose="020B0604020202020204" pitchFamily="34" charset="0"/>
              </a:rPr>
              <a:t>Let’s Fix this Together: Conversational Debugging with GitHub Copilot</a:t>
            </a:r>
            <a:r>
              <a:rPr lang="en-US" u="none" strike="noStrike" dirty="0">
                <a:solidFill>
                  <a:srgbClr val="00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defTabSz="609585">
              <a:defRPr/>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AIWare</a:t>
            </a:r>
            <a:r>
              <a:rPr lang="en-US" dirty="0">
                <a:latin typeface="Arial" panose="020B0604020202020204" pitchFamily="34" charset="0"/>
                <a:cs typeface="Arial" panose="020B0604020202020204" pitchFamily="34" charset="0"/>
              </a:rPr>
              <a:t> 2024: </a:t>
            </a:r>
            <a:r>
              <a:rPr lang="en-US" i="1" dirty="0">
                <a:solidFill>
                  <a:srgbClr val="000000"/>
                </a:solidFill>
                <a:effectLst/>
                <a:latin typeface="Arial" panose="020B0604020202020204" pitchFamily="34" charset="0"/>
                <a:cs typeface="Arial" panose="020B0604020202020204" pitchFamily="34" charset="0"/>
              </a:rPr>
              <a:t>RUBICON: Rubric-based Evaluation of Domain Specific Human-AI Conversations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868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37D45FD-5EAF-7017-CDF1-F1147678626C}"/>
              </a:ext>
            </a:extLst>
          </p:cNvPr>
          <p:cNvPicPr>
            <a:picLocks noChangeAspect="1"/>
          </p:cNvPicPr>
          <p:nvPr/>
        </p:nvPicPr>
        <p:blipFill>
          <a:blip r:embed="rId3"/>
          <a:stretch>
            <a:fillRect/>
          </a:stretch>
        </p:blipFill>
        <p:spPr>
          <a:xfrm>
            <a:off x="6278062" y="284713"/>
            <a:ext cx="5913938" cy="6288573"/>
          </a:xfrm>
          <a:prstGeom prst="rect">
            <a:avLst/>
          </a:prstGeom>
        </p:spPr>
      </p:pic>
      <p:sp>
        <p:nvSpPr>
          <p:cNvPr id="7" name="Title 6">
            <a:extLst>
              <a:ext uri="{FF2B5EF4-FFF2-40B4-BE49-F238E27FC236}">
                <a16:creationId xmlns:a16="http://schemas.microsoft.com/office/drawing/2014/main" id="{68AFA975-61FE-40BA-E790-69ACD7735C3B}"/>
              </a:ext>
            </a:extLst>
          </p:cNvPr>
          <p:cNvSpPr>
            <a:spLocks noGrp="1"/>
          </p:cNvSpPr>
          <p:nvPr>
            <p:ph type="title"/>
          </p:nvPr>
        </p:nvSpPr>
        <p:spPr>
          <a:xfrm>
            <a:off x="724146" y="0"/>
            <a:ext cx="10515600" cy="655463"/>
          </a:xfrm>
        </p:spPr>
        <p:txBody>
          <a:bodyPr>
            <a:normAutofit fontScale="90000"/>
          </a:bodyPr>
          <a:lstStyle/>
          <a:p>
            <a:pPr algn="ctr"/>
            <a:r>
              <a:rPr lang="en-US" b="1" dirty="0"/>
              <a:t>Bad vs. Good Conversations</a:t>
            </a:r>
          </a:p>
        </p:txBody>
      </p:sp>
      <p:pic>
        <p:nvPicPr>
          <p:cNvPr id="10" name="Picture 9" descr="A screenshot of a chat&#10;&#10;Description automatically generated">
            <a:extLst>
              <a:ext uri="{FF2B5EF4-FFF2-40B4-BE49-F238E27FC236}">
                <a16:creationId xmlns:a16="http://schemas.microsoft.com/office/drawing/2014/main" id="{54350F02-A59A-D752-2884-AA5E895CD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1" y="575847"/>
            <a:ext cx="6058637" cy="5997439"/>
          </a:xfrm>
          <a:prstGeom prst="rect">
            <a:avLst/>
          </a:prstGeom>
        </p:spPr>
      </p:pic>
      <p:cxnSp>
        <p:nvCxnSpPr>
          <p:cNvPr id="12" name="Straight Connector 11">
            <a:extLst>
              <a:ext uri="{FF2B5EF4-FFF2-40B4-BE49-F238E27FC236}">
                <a16:creationId xmlns:a16="http://schemas.microsoft.com/office/drawing/2014/main" id="{66344479-EF35-E97A-402B-E663980363A0}"/>
              </a:ext>
            </a:extLst>
          </p:cNvPr>
          <p:cNvCxnSpPr/>
          <p:nvPr/>
        </p:nvCxnSpPr>
        <p:spPr>
          <a:xfrm>
            <a:off x="6052738" y="655463"/>
            <a:ext cx="43262" cy="581612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059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5D56A-A510-DFA9-658A-F654BDE085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A8A216-6AA8-F2A7-5007-0859475CADE7}"/>
              </a:ext>
            </a:extLst>
          </p:cNvPr>
          <p:cNvSpPr>
            <a:spLocks noGrp="1"/>
          </p:cNvSpPr>
          <p:nvPr>
            <p:ph type="title"/>
          </p:nvPr>
        </p:nvSpPr>
        <p:spPr>
          <a:xfrm>
            <a:off x="0" y="0"/>
            <a:ext cx="12192000" cy="1109079"/>
          </a:xfrm>
        </p:spPr>
        <p:txBody>
          <a:bodyPr>
            <a:noAutofit/>
          </a:bodyPr>
          <a:lstStyle/>
          <a:p>
            <a:pPr algn="ctr"/>
            <a:r>
              <a:rPr lang="en-US" b="1" dirty="0"/>
              <a:t>How to evaluate and facilitate good conversations</a:t>
            </a:r>
          </a:p>
        </p:txBody>
      </p:sp>
      <p:sp>
        <p:nvSpPr>
          <p:cNvPr id="13" name="TextBox 12">
            <a:extLst>
              <a:ext uri="{FF2B5EF4-FFF2-40B4-BE49-F238E27FC236}">
                <a16:creationId xmlns:a16="http://schemas.microsoft.com/office/drawing/2014/main" id="{AC63045D-162C-7074-584E-12C883035FEB}"/>
              </a:ext>
            </a:extLst>
          </p:cNvPr>
          <p:cNvSpPr txBox="1"/>
          <p:nvPr/>
        </p:nvSpPr>
        <p:spPr>
          <a:xfrm>
            <a:off x="1081975" y="2909119"/>
            <a:ext cx="3550444" cy="1200329"/>
          </a:xfrm>
          <a:prstGeom prst="rect">
            <a:avLst/>
          </a:prstGeom>
          <a:noFill/>
        </p:spPr>
        <p:txBody>
          <a:bodyPr wrap="square">
            <a:spAutoFit/>
          </a:bodyPr>
          <a:lstStyle/>
          <a:p>
            <a:pPr algn="ctr"/>
            <a:r>
              <a:rPr lang="en-IN" sz="2400" b="1" dirty="0">
                <a:solidFill>
                  <a:schemeClr val="accent5"/>
                </a:solidFill>
                <a:latin typeface="Arial" panose="020B0604020202020204" pitchFamily="34" charset="0"/>
                <a:cs typeface="Arial" panose="020B0604020202020204" pitchFamily="34" charset="0"/>
              </a:rPr>
              <a:t>Maxim of Quality</a:t>
            </a:r>
            <a:br>
              <a:rPr lang="en-IN" sz="2400"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Only presenting true/factual information</a:t>
            </a:r>
          </a:p>
        </p:txBody>
      </p:sp>
      <p:sp>
        <p:nvSpPr>
          <p:cNvPr id="14" name="TextBox 13">
            <a:extLst>
              <a:ext uri="{FF2B5EF4-FFF2-40B4-BE49-F238E27FC236}">
                <a16:creationId xmlns:a16="http://schemas.microsoft.com/office/drawing/2014/main" id="{722CD25A-937C-16F2-71ED-2C6BC8145082}"/>
              </a:ext>
            </a:extLst>
          </p:cNvPr>
          <p:cNvSpPr txBox="1"/>
          <p:nvPr/>
        </p:nvSpPr>
        <p:spPr>
          <a:xfrm>
            <a:off x="1081640" y="5015826"/>
            <a:ext cx="3753114" cy="1200329"/>
          </a:xfrm>
          <a:prstGeom prst="rect">
            <a:avLst/>
          </a:prstGeom>
          <a:noFill/>
        </p:spPr>
        <p:txBody>
          <a:bodyPr wrap="square">
            <a:spAutoFit/>
          </a:bodyPr>
          <a:lstStyle/>
          <a:p>
            <a:pPr algn="ctr"/>
            <a:r>
              <a:rPr lang="en-IN" sz="2400" b="1" dirty="0">
                <a:solidFill>
                  <a:schemeClr val="accent5"/>
                </a:solidFill>
                <a:latin typeface="Arial" panose="020B0604020202020204" pitchFamily="34" charset="0"/>
                <a:cs typeface="Arial" panose="020B0604020202020204" pitchFamily="34" charset="0"/>
              </a:rPr>
              <a:t>Maxim of Quantity</a:t>
            </a:r>
            <a:br>
              <a:rPr lang="en-IN" sz="2400"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Not contributing more, or less, than required</a:t>
            </a:r>
          </a:p>
        </p:txBody>
      </p:sp>
      <p:sp>
        <p:nvSpPr>
          <p:cNvPr id="15" name="TextBox 14">
            <a:extLst>
              <a:ext uri="{FF2B5EF4-FFF2-40B4-BE49-F238E27FC236}">
                <a16:creationId xmlns:a16="http://schemas.microsoft.com/office/drawing/2014/main" id="{E60F675D-4762-6883-4D09-5E06F4925CAC}"/>
              </a:ext>
            </a:extLst>
          </p:cNvPr>
          <p:cNvSpPr txBox="1"/>
          <p:nvPr/>
        </p:nvSpPr>
        <p:spPr>
          <a:xfrm>
            <a:off x="7079285" y="2828835"/>
            <a:ext cx="3753114" cy="1200329"/>
          </a:xfrm>
          <a:prstGeom prst="rect">
            <a:avLst/>
          </a:prstGeom>
          <a:noFill/>
        </p:spPr>
        <p:txBody>
          <a:bodyPr wrap="square">
            <a:spAutoFit/>
          </a:bodyPr>
          <a:lstStyle/>
          <a:p>
            <a:pPr algn="ctr"/>
            <a:r>
              <a:rPr lang="en-IN" sz="2400" b="1" dirty="0">
                <a:solidFill>
                  <a:schemeClr val="accent5"/>
                </a:solidFill>
                <a:latin typeface="Arial" panose="020B0604020202020204" pitchFamily="34" charset="0"/>
                <a:cs typeface="Arial" panose="020B0604020202020204" pitchFamily="34" charset="0"/>
              </a:rPr>
              <a:t>Maxim of Relevance</a:t>
            </a:r>
            <a:br>
              <a:rPr lang="en-IN" sz="2400"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On track conversation, avoid discontinuity. </a:t>
            </a:r>
          </a:p>
        </p:txBody>
      </p:sp>
      <p:sp>
        <p:nvSpPr>
          <p:cNvPr id="16" name="TextBox 15">
            <a:extLst>
              <a:ext uri="{FF2B5EF4-FFF2-40B4-BE49-F238E27FC236}">
                <a16:creationId xmlns:a16="http://schemas.microsoft.com/office/drawing/2014/main" id="{25CD03A0-891B-45A0-FD6C-66186FC8300E}"/>
              </a:ext>
            </a:extLst>
          </p:cNvPr>
          <p:cNvSpPr txBox="1"/>
          <p:nvPr/>
        </p:nvSpPr>
        <p:spPr>
          <a:xfrm>
            <a:off x="7079285" y="4916840"/>
            <a:ext cx="3550444" cy="1200329"/>
          </a:xfrm>
          <a:prstGeom prst="rect">
            <a:avLst/>
          </a:prstGeom>
          <a:noFill/>
        </p:spPr>
        <p:txBody>
          <a:bodyPr wrap="square">
            <a:spAutoFit/>
          </a:bodyPr>
          <a:lstStyle/>
          <a:p>
            <a:pPr algn="ctr"/>
            <a:r>
              <a:rPr lang="en-IN" sz="2400" b="1" dirty="0">
                <a:solidFill>
                  <a:schemeClr val="accent5"/>
                </a:solidFill>
                <a:latin typeface="Arial" panose="020B0604020202020204" pitchFamily="34" charset="0"/>
                <a:cs typeface="Arial" panose="020B0604020202020204" pitchFamily="34" charset="0"/>
              </a:rPr>
              <a:t>Maxim of Manner</a:t>
            </a:r>
            <a:br>
              <a:rPr lang="en-IN" sz="2400"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Being clear, concise and orderly. </a:t>
            </a:r>
          </a:p>
        </p:txBody>
      </p:sp>
      <p:sp>
        <p:nvSpPr>
          <p:cNvPr id="17" name="Title 1">
            <a:extLst>
              <a:ext uri="{FF2B5EF4-FFF2-40B4-BE49-F238E27FC236}">
                <a16:creationId xmlns:a16="http://schemas.microsoft.com/office/drawing/2014/main" id="{1F0943BA-7E9C-B27F-4CA1-0AA70ADAF597}"/>
              </a:ext>
            </a:extLst>
          </p:cNvPr>
          <p:cNvSpPr txBox="1">
            <a:spLocks/>
          </p:cNvSpPr>
          <p:nvPr/>
        </p:nvSpPr>
        <p:spPr>
          <a:xfrm>
            <a:off x="3371647" y="1941159"/>
            <a:ext cx="4859389" cy="821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200" b="1" dirty="0">
                <a:solidFill>
                  <a:schemeClr val="accent5">
                    <a:lumMod val="75000"/>
                  </a:schemeClr>
                </a:solidFill>
                <a:latin typeface="Arial" panose="020B0604020202020204" pitchFamily="34" charset="0"/>
                <a:cs typeface="Arial" panose="020B0604020202020204" pitchFamily="34" charset="0"/>
              </a:rPr>
              <a:t>Gricean Maxims</a:t>
            </a:r>
            <a:endParaRPr lang="en-IN" sz="3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1C9D3CB-D09B-4340-F796-8A0724DD553C}"/>
              </a:ext>
            </a:extLst>
          </p:cNvPr>
          <p:cNvSpPr txBox="1">
            <a:spLocks/>
          </p:cNvSpPr>
          <p:nvPr/>
        </p:nvSpPr>
        <p:spPr>
          <a:xfrm>
            <a:off x="129746" y="922106"/>
            <a:ext cx="11735287" cy="8215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IN" sz="3200" dirty="0">
                <a:latin typeface="Arial" panose="020B0604020202020204" pitchFamily="34" charset="0"/>
                <a:cs typeface="Arial" panose="020B0604020202020204" pitchFamily="34" charset="0"/>
              </a:rPr>
            </a:br>
            <a:r>
              <a:rPr lang="en-IN" sz="2400" dirty="0">
                <a:latin typeface="Arial" panose="020B0604020202020204" pitchFamily="34" charset="0"/>
                <a:cs typeface="Arial" panose="020B0604020202020204" pitchFamily="34" charset="0"/>
              </a:rPr>
              <a:t>We searched for </a:t>
            </a:r>
            <a:r>
              <a:rPr lang="en-IN" sz="2400" i="1" dirty="0">
                <a:latin typeface="Arial" panose="020B0604020202020204" pitchFamily="34" charset="0"/>
                <a:cs typeface="Arial" panose="020B0604020202020204" pitchFamily="34" charset="0"/>
              </a:rPr>
              <a:t>Principles of Effective Communication </a:t>
            </a:r>
            <a:r>
              <a:rPr lang="en-IN" sz="2400" dirty="0">
                <a:latin typeface="Arial" panose="020B0604020202020204" pitchFamily="34" charset="0"/>
                <a:cs typeface="Arial" panose="020B0604020202020204" pitchFamily="34" charset="0"/>
              </a:rPr>
              <a:t>in social sciences literature. </a:t>
            </a:r>
          </a:p>
        </p:txBody>
      </p:sp>
    </p:spTree>
    <p:extLst>
      <p:ext uri="{BB962C8B-B14F-4D97-AF65-F5344CB8AC3E}">
        <p14:creationId xmlns:p14="http://schemas.microsoft.com/office/powerpoint/2010/main" val="32940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6CDAB-1851-C535-D98D-F9F3B92B9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FCAED-E7D4-B4B9-52F9-4C47C5D37968}"/>
              </a:ext>
            </a:extLst>
          </p:cNvPr>
          <p:cNvSpPr>
            <a:spLocks noGrp="1"/>
          </p:cNvSpPr>
          <p:nvPr>
            <p:ph type="title"/>
          </p:nvPr>
        </p:nvSpPr>
        <p:spPr>
          <a:xfrm>
            <a:off x="0" y="0"/>
            <a:ext cx="12192000" cy="961595"/>
          </a:xfrm>
        </p:spPr>
        <p:txBody>
          <a:bodyPr>
            <a:normAutofit/>
          </a:bodyPr>
          <a:lstStyle/>
          <a:p>
            <a:pPr algn="ctr"/>
            <a:r>
              <a:rPr lang="en-US" b="1" dirty="0"/>
              <a:t>Opportunities</a:t>
            </a:r>
          </a:p>
        </p:txBody>
      </p:sp>
      <p:sp>
        <p:nvSpPr>
          <p:cNvPr id="3" name="Content Placeholder 2">
            <a:extLst>
              <a:ext uri="{FF2B5EF4-FFF2-40B4-BE49-F238E27FC236}">
                <a16:creationId xmlns:a16="http://schemas.microsoft.com/office/drawing/2014/main" id="{19A1B007-637E-7B1D-59E0-7E2C53279DDC}"/>
              </a:ext>
            </a:extLst>
          </p:cNvPr>
          <p:cNvSpPr>
            <a:spLocks noGrp="1"/>
          </p:cNvSpPr>
          <p:nvPr>
            <p:ph idx="1"/>
          </p:nvPr>
        </p:nvSpPr>
        <p:spPr>
          <a:xfrm>
            <a:off x="246789" y="1162173"/>
            <a:ext cx="11546021" cy="5474601"/>
          </a:xfrm>
        </p:spPr>
        <p:txBody>
          <a:bodyPr>
            <a:normAutofit/>
          </a:bodyPr>
          <a:lstStyle/>
          <a:p>
            <a:pPr marL="0" indent="0">
              <a:buNone/>
            </a:pPr>
            <a:r>
              <a:rPr lang="en-US" dirty="0"/>
              <a:t>Natural Language is desirable not just as </a:t>
            </a:r>
            <a:r>
              <a:rPr lang="en-US" dirty="0">
                <a:solidFill>
                  <a:srgbClr val="0070C0"/>
                </a:solidFill>
              </a:rPr>
              <a:t>Input</a:t>
            </a:r>
            <a:r>
              <a:rPr lang="en-US" dirty="0"/>
              <a:t> but also as:</a:t>
            </a:r>
          </a:p>
          <a:p>
            <a:endParaRPr lang="en-US" sz="1000" dirty="0"/>
          </a:p>
          <a:p>
            <a:r>
              <a:rPr lang="en-US" dirty="0">
                <a:solidFill>
                  <a:srgbClr val="0070C0"/>
                </a:solidFill>
              </a:rPr>
              <a:t>Output </a:t>
            </a:r>
          </a:p>
          <a:p>
            <a:pPr lvl="1"/>
            <a:r>
              <a:rPr lang="en-US" dirty="0"/>
              <a:t>Program explanation</a:t>
            </a:r>
          </a:p>
          <a:p>
            <a:pPr lvl="1"/>
            <a:r>
              <a:rPr lang="en-US" dirty="0"/>
              <a:t>Hint generation</a:t>
            </a:r>
          </a:p>
          <a:p>
            <a:pPr lvl="1"/>
            <a:r>
              <a:rPr lang="en-US" b="1" dirty="0"/>
              <a:t>What constitutes a good explanation, hint? </a:t>
            </a:r>
          </a:p>
          <a:p>
            <a:endParaRPr lang="en-US" sz="1000" dirty="0"/>
          </a:p>
          <a:p>
            <a:r>
              <a:rPr lang="en-US" dirty="0">
                <a:solidFill>
                  <a:srgbClr val="0070C0"/>
                </a:solidFill>
              </a:rPr>
              <a:t>Conversation</a:t>
            </a:r>
          </a:p>
          <a:p>
            <a:pPr lvl="1"/>
            <a:r>
              <a:rPr lang="en-US" dirty="0"/>
              <a:t>Ambiguity Resolution with user</a:t>
            </a:r>
          </a:p>
          <a:p>
            <a:pPr lvl="2"/>
            <a:r>
              <a:rPr lang="en-US" dirty="0"/>
              <a:t>Leverage good conversation principles. [1]</a:t>
            </a:r>
          </a:p>
          <a:p>
            <a:pPr lvl="2"/>
            <a:r>
              <a:rPr lang="en-US" b="1" dirty="0"/>
              <a:t>How to (automatically) evaluate and improve conversation quality? </a:t>
            </a:r>
            <a:r>
              <a:rPr lang="en-US" dirty="0"/>
              <a:t>[2]</a:t>
            </a:r>
          </a:p>
          <a:p>
            <a:pPr lvl="1"/>
            <a:r>
              <a:rPr lang="en-US" dirty="0"/>
              <a:t>Think, Plan, Reflect =&gt; </a:t>
            </a:r>
            <a:r>
              <a:rPr lang="en-US" b="1" dirty="0"/>
              <a:t>Agentic Architectures</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F2481BA5-3B1A-B0E6-232F-E27F1505FF12}"/>
              </a:ext>
            </a:extLst>
          </p:cNvPr>
          <p:cNvSpPr txBox="1"/>
          <p:nvPr/>
        </p:nvSpPr>
        <p:spPr>
          <a:xfrm>
            <a:off x="59482" y="6189297"/>
            <a:ext cx="11517037" cy="646331"/>
          </a:xfrm>
          <a:prstGeom prst="rect">
            <a:avLst/>
          </a:prstGeom>
          <a:noFill/>
          <a:ln>
            <a:noFill/>
          </a:ln>
        </p:spPr>
        <p:txBody>
          <a:bodyPr wrap="square" rtlCol="0">
            <a:spAutoFit/>
          </a:bodyPr>
          <a:lstStyle/>
          <a:p>
            <a:pPr defTabSz="609585">
              <a:defRPr/>
            </a:pPr>
            <a:r>
              <a:rPr lang="en-US" dirty="0">
                <a:latin typeface="Arial" panose="020B0604020202020204" pitchFamily="34" charset="0"/>
                <a:cs typeface="Arial" panose="020B0604020202020204" pitchFamily="34" charset="0"/>
              </a:rPr>
              <a:t>1. [VLHCC 2024: </a:t>
            </a:r>
            <a:r>
              <a:rPr lang="en-US" i="1" u="none" strike="noStrike" dirty="0">
                <a:effectLst/>
                <a:latin typeface="Arial" panose="020B0604020202020204" pitchFamily="34" charset="0"/>
                <a:cs typeface="Arial" panose="020B0604020202020204" pitchFamily="34" charset="0"/>
              </a:rPr>
              <a:t>Let’s Fix this Together: Conversational Debugging with GitHub Copilot</a:t>
            </a:r>
            <a:r>
              <a:rPr lang="en-US" u="none" strike="noStrike" dirty="0">
                <a:solidFill>
                  <a:srgbClr val="000000"/>
                </a:solidFill>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defTabSz="609585">
              <a:defRPr/>
            </a:pPr>
            <a:r>
              <a:rPr lang="en-US" dirty="0">
                <a:latin typeface="Arial" panose="020B0604020202020204" pitchFamily="34" charset="0"/>
                <a:cs typeface="Arial" panose="020B0604020202020204" pitchFamily="34" charset="0"/>
              </a:rPr>
              <a:t>2. [</a:t>
            </a:r>
            <a:r>
              <a:rPr lang="en-US" dirty="0" err="1">
                <a:latin typeface="Arial" panose="020B0604020202020204" pitchFamily="34" charset="0"/>
                <a:cs typeface="Arial" panose="020B0604020202020204" pitchFamily="34" charset="0"/>
              </a:rPr>
              <a:t>AIWare</a:t>
            </a:r>
            <a:r>
              <a:rPr lang="en-US" dirty="0">
                <a:latin typeface="Arial" panose="020B0604020202020204" pitchFamily="34" charset="0"/>
                <a:cs typeface="Arial" panose="020B0604020202020204" pitchFamily="34" charset="0"/>
              </a:rPr>
              <a:t> 2024: </a:t>
            </a:r>
            <a:r>
              <a:rPr lang="en-US" i="1" dirty="0">
                <a:solidFill>
                  <a:srgbClr val="000000"/>
                </a:solidFill>
                <a:effectLst/>
                <a:latin typeface="Arial" panose="020B0604020202020204" pitchFamily="34" charset="0"/>
                <a:cs typeface="Arial" panose="020B0604020202020204" pitchFamily="34" charset="0"/>
              </a:rPr>
              <a:t>RUBICON: Rubric-based Evaluation of Domain Specific Human-AI Conversations</a:t>
            </a:r>
            <a:r>
              <a:rPr lang="en-US"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5DFD7BF3-F0B1-11DB-F20E-EEB6F463DF74}"/>
              </a:ext>
            </a:extLst>
          </p:cNvPr>
          <p:cNvSpPr/>
          <p:nvPr/>
        </p:nvSpPr>
        <p:spPr>
          <a:xfrm>
            <a:off x="703810" y="5421506"/>
            <a:ext cx="6495011" cy="408486"/>
          </a:xfrm>
          <a:prstGeom prst="rect">
            <a:avLst/>
          </a:prstGeom>
          <a:noFill/>
          <a:ln w="28575">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96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p:cNvPicPr>
            <a:picLocks noChangeAspect="1"/>
          </p:cNvPicPr>
          <p:nvPr/>
        </p:nvPicPr>
        <p:blipFill rotWithShape="1">
          <a:blip r:embed="rId3"/>
          <a:srcRect l="5" t="13665" r="49093" b="30210"/>
          <a:stretch/>
        </p:blipFill>
        <p:spPr>
          <a:xfrm>
            <a:off x="287133" y="1761903"/>
            <a:ext cx="4145280" cy="2072640"/>
          </a:xfrm>
          <a:prstGeom prst="rect">
            <a:avLst/>
          </a:prstGeom>
        </p:spPr>
      </p:pic>
      <p:sp>
        <p:nvSpPr>
          <p:cNvPr id="4" name="Slide Number Placeholder 3"/>
          <p:cNvSpPr>
            <a:spLocks noGrp="1"/>
          </p:cNvSpPr>
          <p:nvPr>
            <p:ph type="sldNum" sz="quarter" idx="4"/>
          </p:nvPr>
        </p:nvSpPr>
        <p:spPr>
          <a:xfrm>
            <a:off x="8452117" y="4777947"/>
            <a:ext cx="691883" cy="319096"/>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mtClean="0"/>
              <a:pPr/>
              <a:t>3</a:t>
            </a:fld>
            <a:r>
              <a:rPr lang="en-US"/>
              <a:t>/18</a:t>
            </a:r>
          </a:p>
        </p:txBody>
      </p:sp>
      <p:sp>
        <p:nvSpPr>
          <p:cNvPr id="8" name="Content Placeholder 7"/>
          <p:cNvSpPr>
            <a:spLocks noGrp="1"/>
          </p:cNvSpPr>
          <p:nvPr>
            <p:ph idx="1"/>
          </p:nvPr>
        </p:nvSpPr>
        <p:spPr>
          <a:xfrm>
            <a:off x="171570" y="4448106"/>
            <a:ext cx="12459573" cy="615553"/>
          </a:xfrm>
          <a:noFill/>
          <a:ln>
            <a:noFill/>
          </a:ln>
        </p:spPr>
        <p:txBody>
          <a:bodyPr>
            <a:normAutofit/>
          </a:bodyPr>
          <a:lstStyle/>
          <a:p>
            <a:pPr marL="0" lvl="2" indent="0">
              <a:spcBef>
                <a:spcPts val="0"/>
              </a:spcBef>
              <a:buNone/>
            </a:pPr>
            <a:r>
              <a:rPr lang="en-US" dirty="0">
                <a:solidFill>
                  <a:srgbClr val="FF0000"/>
                </a:solidFill>
                <a:latin typeface="+mj-lt"/>
                <a:cs typeface="Segoe UI" panose="020B0502040204020203" pitchFamily="34" charset="0"/>
              </a:rPr>
              <a:t>                     </a:t>
            </a:r>
            <a:endParaRPr lang="en-US" sz="2800" dirty="0">
              <a:solidFill>
                <a:srgbClr val="FF0000"/>
              </a:solidFill>
              <a:latin typeface="+mj-lt"/>
              <a:cs typeface="Segoe UI" panose="020B0502040204020203" pitchFamily="34" charset="0"/>
            </a:endParaRPr>
          </a:p>
        </p:txBody>
      </p:sp>
      <p:sp>
        <p:nvSpPr>
          <p:cNvPr id="2" name="Title 1"/>
          <p:cNvSpPr>
            <a:spLocks noGrp="1"/>
          </p:cNvSpPr>
          <p:nvPr>
            <p:ph type="title"/>
          </p:nvPr>
        </p:nvSpPr>
        <p:spPr>
          <a:xfrm>
            <a:off x="-37083" y="-73819"/>
            <a:ext cx="12229083" cy="1143000"/>
          </a:xfrm>
        </p:spPr>
        <p:txBody>
          <a:bodyPr>
            <a:normAutofit/>
          </a:bodyPr>
          <a:lstStyle/>
          <a:p>
            <a:pPr algn="ctr"/>
            <a:r>
              <a:rPr lang="en-US" b="1" dirty="0"/>
              <a:t>Programming by Natural Language</a:t>
            </a:r>
          </a:p>
        </p:txBody>
      </p:sp>
      <p:sp>
        <p:nvSpPr>
          <p:cNvPr id="11" name="Rectangle 10">
            <a:extLst>
              <a:ext uri="{FF2B5EF4-FFF2-40B4-BE49-F238E27FC236}">
                <a16:creationId xmlns:a16="http://schemas.microsoft.com/office/drawing/2014/main" id="{8242F6C7-276A-4D06-8FE8-834AFBE71E00}"/>
              </a:ext>
            </a:extLst>
          </p:cNvPr>
          <p:cNvSpPr/>
          <p:nvPr/>
        </p:nvSpPr>
        <p:spPr>
          <a:xfrm>
            <a:off x="-37083" y="6492231"/>
            <a:ext cx="11169748" cy="338554"/>
          </a:xfrm>
          <a:prstGeom prst="rect">
            <a:avLst/>
          </a:prstGeom>
        </p:spPr>
        <p:txBody>
          <a:bodyPr wrap="square" lIns="121920" tIns="60960" rIns="121920" bIns="60960" anchor="t">
            <a:spAutoFit/>
          </a:bodyPr>
          <a:lstStyle/>
          <a:p>
            <a:r>
              <a:rPr lang="en-US" sz="1400" dirty="0">
                <a:latin typeface="Arial" panose="020B0604020202020204" pitchFamily="34" charset="0"/>
                <a:ea typeface="Calibri" panose="020F0502020204030204" pitchFamily="34" charset="0"/>
                <a:cs typeface="Arial" panose="020B0604020202020204" pitchFamily="34" charset="0"/>
              </a:rPr>
              <a:t>[SIGMOD 2014: </a:t>
            </a:r>
            <a:r>
              <a:rPr lang="en-US" sz="1400" i="1" dirty="0" err="1">
                <a:latin typeface="Arial" panose="020B0604020202020204" pitchFamily="34" charset="0"/>
                <a:ea typeface="Open Sans"/>
                <a:cs typeface="Arial" panose="020B0604020202020204" pitchFamily="34" charset="0"/>
              </a:rPr>
              <a:t>NLyze</a:t>
            </a:r>
            <a:r>
              <a:rPr lang="en-US" sz="1400" i="1" dirty="0">
                <a:latin typeface="Arial" panose="020B0604020202020204" pitchFamily="34" charset="0"/>
                <a:ea typeface="Open Sans"/>
                <a:cs typeface="Arial" panose="020B0604020202020204" pitchFamily="34" charset="0"/>
              </a:rPr>
              <a:t>: interactive programming by natural language for spreadsheet data analysis</a:t>
            </a:r>
            <a:r>
              <a:rPr lang="en-US" sz="1400" dirty="0">
                <a:latin typeface="Arial" panose="020B0604020202020204" pitchFamily="34" charset="0"/>
                <a:ea typeface="Open Sans"/>
                <a:cs typeface="Arial" panose="020B0604020202020204" pitchFamily="34" charset="0"/>
              </a:rPr>
              <a:t>]</a:t>
            </a:r>
          </a:p>
        </p:txBody>
      </p:sp>
      <p:sp>
        <p:nvSpPr>
          <p:cNvPr id="3" name="TextBox 2">
            <a:extLst>
              <a:ext uri="{FF2B5EF4-FFF2-40B4-BE49-F238E27FC236}">
                <a16:creationId xmlns:a16="http://schemas.microsoft.com/office/drawing/2014/main" id="{B58C4F5C-3FC7-43C7-8408-164D67BE51DD}"/>
              </a:ext>
            </a:extLst>
          </p:cNvPr>
          <p:cNvSpPr txBox="1"/>
          <p:nvPr/>
        </p:nvSpPr>
        <p:spPr>
          <a:xfrm>
            <a:off x="0" y="916381"/>
            <a:ext cx="10769600" cy="502766"/>
          </a:xfrm>
          <a:prstGeom prst="rect">
            <a:avLst/>
          </a:prstGeom>
          <a:noFill/>
        </p:spPr>
        <p:txBody>
          <a:bodyPr wrap="square" rtlCol="0">
            <a:spAutoFit/>
          </a:bodyPr>
          <a:lstStyle/>
          <a:p>
            <a:r>
              <a:rPr lang="en-US" sz="2667"/>
              <a:t>Some tasks like queries are best described using natural language. </a:t>
            </a:r>
          </a:p>
        </p:txBody>
      </p:sp>
      <p:sp>
        <p:nvSpPr>
          <p:cNvPr id="5" name="Content Placeholder 7">
            <a:extLst>
              <a:ext uri="{FF2B5EF4-FFF2-40B4-BE49-F238E27FC236}">
                <a16:creationId xmlns:a16="http://schemas.microsoft.com/office/drawing/2014/main" id="{C8974B72-B6AE-6C77-28A1-6C48AB8BD456}"/>
              </a:ext>
            </a:extLst>
          </p:cNvPr>
          <p:cNvSpPr txBox="1">
            <a:spLocks/>
          </p:cNvSpPr>
          <p:nvPr/>
        </p:nvSpPr>
        <p:spPr>
          <a:xfrm>
            <a:off x="4677205" y="2394748"/>
            <a:ext cx="7268111" cy="998153"/>
          </a:xfrm>
          <a:prstGeom prst="rect">
            <a:avLst/>
          </a:prstGeom>
          <a:solidFill>
            <a:srgbClr val="F4EAE0"/>
          </a:solidFill>
          <a:ln>
            <a:noFill/>
          </a:ln>
        </p:spPr>
        <p:txBody>
          <a:bodyPr vert="horz" lIns="121920" tIns="0" rIns="121920" bIns="0" rtlCol="0">
            <a:normAutofit/>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ts val="0"/>
              </a:spcBef>
              <a:buNone/>
            </a:pPr>
            <a:r>
              <a:rPr lang="en-US" dirty="0">
                <a:solidFill>
                  <a:schemeClr val="tx1"/>
                </a:solidFill>
                <a:latin typeface="+mj-lt"/>
                <a:cs typeface="Segoe UI" panose="020B0502040204020203" pitchFamily="34" charset="0"/>
              </a:rPr>
              <a:t>“sum the hours for the capitol hill location cashiers”</a:t>
            </a:r>
          </a:p>
          <a:p>
            <a:pPr marL="0" lvl="2" indent="0">
              <a:spcBef>
                <a:spcPts val="0"/>
              </a:spcBef>
              <a:buNone/>
            </a:pPr>
            <a:r>
              <a:rPr lang="en-US" dirty="0">
                <a:solidFill>
                  <a:schemeClr val="tx1"/>
                </a:solidFill>
                <a:latin typeface="+mj-lt"/>
                <a:cs typeface="Segoe UI" panose="020B0502040204020203" pitchFamily="34" charset="0"/>
              </a:rPr>
              <a:t>“total hours capitol hill cashiers”</a:t>
            </a:r>
          </a:p>
          <a:p>
            <a:pPr marL="0" lvl="2" indent="0">
              <a:spcBef>
                <a:spcPts val="0"/>
              </a:spcBef>
              <a:buNone/>
            </a:pPr>
            <a:r>
              <a:rPr lang="en-US" dirty="0">
                <a:solidFill>
                  <a:schemeClr val="tx1"/>
                </a:solidFill>
                <a:latin typeface="+mj-lt"/>
                <a:cs typeface="Segoe UI" panose="020B0502040204020203" pitchFamily="34" charset="0"/>
              </a:rPr>
              <a:t>“sum column D where column C is cashier and A is capitol hill”</a:t>
            </a:r>
          </a:p>
        </p:txBody>
      </p:sp>
      <p:sp>
        <p:nvSpPr>
          <p:cNvPr id="6" name="Content Placeholder 7">
            <a:extLst>
              <a:ext uri="{FF2B5EF4-FFF2-40B4-BE49-F238E27FC236}">
                <a16:creationId xmlns:a16="http://schemas.microsoft.com/office/drawing/2014/main" id="{E2FCBE9E-52F7-FC06-1D78-705272D1414C}"/>
              </a:ext>
            </a:extLst>
          </p:cNvPr>
          <p:cNvSpPr txBox="1">
            <a:spLocks/>
          </p:cNvSpPr>
          <p:nvPr/>
        </p:nvSpPr>
        <p:spPr>
          <a:xfrm>
            <a:off x="501572" y="4337788"/>
            <a:ext cx="9746610" cy="1534297"/>
          </a:xfrm>
          <a:prstGeom prst="rect">
            <a:avLst/>
          </a:prstGeom>
          <a:noFill/>
          <a:ln>
            <a:noFill/>
          </a:ln>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spcBef>
                <a:spcPts val="0"/>
              </a:spcBef>
              <a:buNone/>
            </a:pPr>
            <a:r>
              <a:rPr lang="en-US" sz="2400" dirty="0">
                <a:solidFill>
                  <a:schemeClr val="tx1"/>
                </a:solidFill>
                <a:latin typeface="+mn-lt"/>
                <a:cs typeface="Segoe UI" panose="020B0502040204020203" pitchFamily="34" charset="0"/>
              </a:rPr>
              <a:t>Domain-specific investments: task dataset + model training.</a:t>
            </a:r>
          </a:p>
          <a:p>
            <a:pPr marL="0" lvl="2" indent="0">
              <a:spcBef>
                <a:spcPts val="0"/>
              </a:spcBef>
              <a:buNone/>
            </a:pPr>
            <a:r>
              <a:rPr lang="en-US" sz="2667" dirty="0">
                <a:solidFill>
                  <a:schemeClr val="tx1"/>
                </a:solidFill>
                <a:latin typeface="+mn-lt"/>
                <a:cs typeface="Segoe UI" panose="020B0502040204020203" pitchFamily="34" charset="0"/>
              </a:rPr>
              <a:t>Challenge: </a:t>
            </a:r>
            <a:r>
              <a:rPr lang="en-US" sz="2400" dirty="0">
                <a:solidFill>
                  <a:schemeClr val="tx1"/>
                </a:solidFill>
                <a:latin typeface="+mn-lt"/>
                <a:cs typeface="Segoe UI" panose="020B0502040204020203" pitchFamily="34" charset="0"/>
              </a:rPr>
              <a:t>Too much variability in NL description.</a:t>
            </a:r>
          </a:p>
          <a:p>
            <a:pPr marL="0" lvl="2" indent="0">
              <a:spcBef>
                <a:spcPts val="0"/>
              </a:spcBef>
              <a:buNone/>
            </a:pPr>
            <a:r>
              <a:rPr lang="en-US" sz="2400" dirty="0">
                <a:solidFill>
                  <a:schemeClr val="tx1"/>
                </a:solidFill>
                <a:latin typeface="+mn-lt"/>
                <a:cs typeface="Segoe UI" panose="020B0502040204020203" pitchFamily="34" charset="0"/>
              </a:rPr>
              <a:t> </a:t>
            </a:r>
          </a:p>
        </p:txBody>
      </p:sp>
    </p:spTree>
    <p:extLst>
      <p:ext uri="{BB962C8B-B14F-4D97-AF65-F5344CB8AC3E}">
        <p14:creationId xmlns:p14="http://schemas.microsoft.com/office/powerpoint/2010/main" val="41118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46B9-D0A7-963D-CAA5-C8F18E2C8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313CB5-43D2-F91B-1041-290F3A5CF244}"/>
              </a:ext>
            </a:extLst>
          </p:cNvPr>
          <p:cNvSpPr>
            <a:spLocks noGrp="1"/>
          </p:cNvSpPr>
          <p:nvPr>
            <p:ph type="title"/>
          </p:nvPr>
        </p:nvSpPr>
        <p:spPr>
          <a:xfrm>
            <a:off x="0" y="0"/>
            <a:ext cx="12192000" cy="961595"/>
          </a:xfrm>
        </p:spPr>
        <p:txBody>
          <a:bodyPr>
            <a:normAutofit/>
          </a:bodyPr>
          <a:lstStyle/>
          <a:p>
            <a:pPr algn="ctr"/>
            <a:r>
              <a:rPr lang="en-US" b="1" dirty="0"/>
              <a:t>Opportunities</a:t>
            </a:r>
          </a:p>
        </p:txBody>
      </p:sp>
      <p:sp>
        <p:nvSpPr>
          <p:cNvPr id="3" name="Content Placeholder 2">
            <a:extLst>
              <a:ext uri="{FF2B5EF4-FFF2-40B4-BE49-F238E27FC236}">
                <a16:creationId xmlns:a16="http://schemas.microsoft.com/office/drawing/2014/main" id="{1D192B88-DE3B-7FB7-C867-8D1859F0231C}"/>
              </a:ext>
            </a:extLst>
          </p:cNvPr>
          <p:cNvSpPr>
            <a:spLocks noGrp="1"/>
          </p:cNvSpPr>
          <p:nvPr>
            <p:ph idx="1"/>
          </p:nvPr>
        </p:nvSpPr>
        <p:spPr>
          <a:xfrm>
            <a:off x="322989" y="1356852"/>
            <a:ext cx="11546021" cy="4513006"/>
          </a:xfrm>
        </p:spPr>
        <p:txBody>
          <a:bodyPr>
            <a:normAutofit lnSpcReduction="10000"/>
          </a:bodyPr>
          <a:lstStyle/>
          <a:p>
            <a:pPr marL="0" indent="0">
              <a:buNone/>
            </a:pPr>
            <a:endParaRPr lang="en-US" dirty="0"/>
          </a:p>
          <a:p>
            <a:pPr marL="0" indent="0">
              <a:buNone/>
            </a:pPr>
            <a:r>
              <a:rPr lang="en-US" dirty="0"/>
              <a:t>Prompting as a new programming paradigm.</a:t>
            </a:r>
          </a:p>
          <a:p>
            <a:endParaRPr lang="en-US" dirty="0"/>
          </a:p>
          <a:p>
            <a:r>
              <a:rPr lang="en-US" dirty="0"/>
              <a:t>Prompt Synthesis</a:t>
            </a:r>
          </a:p>
          <a:p>
            <a:pPr lvl="1"/>
            <a:r>
              <a:rPr lang="en-US" dirty="0"/>
              <a:t>Smart example/document selection</a:t>
            </a:r>
          </a:p>
          <a:p>
            <a:pPr lvl="1"/>
            <a:r>
              <a:rPr lang="en-US" dirty="0"/>
              <a:t>Meta-reflection for improving prompt instructions</a:t>
            </a:r>
          </a:p>
          <a:p>
            <a:endParaRPr lang="en-US" dirty="0"/>
          </a:p>
          <a:p>
            <a:r>
              <a:rPr lang="en-US" b="1" dirty="0"/>
              <a:t>Prompt Maintenance</a:t>
            </a:r>
          </a:p>
          <a:p>
            <a:pPr lvl="1"/>
            <a:r>
              <a:rPr lang="en-US" dirty="0"/>
              <a:t>What part of a prompt affects an input? (for bug localization)</a:t>
            </a:r>
          </a:p>
          <a:p>
            <a:pPr lvl="1"/>
            <a:r>
              <a:rPr lang="en-US" dirty="0"/>
              <a:t>What tests are sensitive to a prompt instruction? (regression prediction)</a:t>
            </a:r>
          </a:p>
          <a:p>
            <a:pPr marL="0" indent="0">
              <a:buNone/>
            </a:pPr>
            <a:endParaRPr lang="en-US" dirty="0"/>
          </a:p>
        </p:txBody>
      </p:sp>
    </p:spTree>
    <p:extLst>
      <p:ext uri="{BB962C8B-B14F-4D97-AF65-F5344CB8AC3E}">
        <p14:creationId xmlns:p14="http://schemas.microsoft.com/office/powerpoint/2010/main" val="531744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9FC962-C8A5-F86B-CA28-5B61397171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2693" y="-27962"/>
            <a:ext cx="9218565" cy="6913924"/>
          </a:xfrm>
        </p:spPr>
      </p:pic>
      <p:sp>
        <p:nvSpPr>
          <p:cNvPr id="2" name="TextBox 1">
            <a:extLst>
              <a:ext uri="{FF2B5EF4-FFF2-40B4-BE49-F238E27FC236}">
                <a16:creationId xmlns:a16="http://schemas.microsoft.com/office/drawing/2014/main" id="{72A7BDD9-320E-717A-90A0-935B5FFA35F6}"/>
              </a:ext>
            </a:extLst>
          </p:cNvPr>
          <p:cNvSpPr txBox="1"/>
          <p:nvPr/>
        </p:nvSpPr>
        <p:spPr>
          <a:xfrm>
            <a:off x="-290945" y="2523943"/>
            <a:ext cx="3923607" cy="1477328"/>
          </a:xfrm>
          <a:prstGeom prst="rect">
            <a:avLst/>
          </a:prstGeom>
          <a:noFill/>
        </p:spPr>
        <p:txBody>
          <a:bodyPr wrap="square" rtlCol="0">
            <a:spAutoFit/>
          </a:bodyPr>
          <a:lstStyle/>
          <a:p>
            <a:pPr algn="ctr"/>
            <a:r>
              <a:rPr lang="en-US" sz="3000" b="1" dirty="0"/>
              <a:t>PROSE </a:t>
            </a:r>
          </a:p>
          <a:p>
            <a:pPr algn="ctr"/>
            <a:r>
              <a:rPr lang="en-US" sz="3000" b="1" i="1" dirty="0"/>
              <a:t>Research Fellows </a:t>
            </a:r>
          </a:p>
          <a:p>
            <a:pPr algn="ctr"/>
            <a:r>
              <a:rPr lang="en-US" sz="3000" b="1" dirty="0"/>
              <a:t>India</a:t>
            </a:r>
          </a:p>
        </p:txBody>
      </p:sp>
    </p:spTree>
    <p:extLst>
      <p:ext uri="{BB962C8B-B14F-4D97-AF65-F5344CB8AC3E}">
        <p14:creationId xmlns:p14="http://schemas.microsoft.com/office/powerpoint/2010/main" val="133806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7372-0D60-3448-B815-E04C34D800F8}"/>
              </a:ext>
            </a:extLst>
          </p:cNvPr>
          <p:cNvSpPr>
            <a:spLocks noGrp="1"/>
          </p:cNvSpPr>
          <p:nvPr>
            <p:ph type="title"/>
          </p:nvPr>
        </p:nvSpPr>
        <p:spPr>
          <a:xfrm>
            <a:off x="3656734" y="2594668"/>
            <a:ext cx="5653520" cy="1325563"/>
          </a:xfrm>
        </p:spPr>
        <p:txBody>
          <a:bodyPr>
            <a:noAutofit/>
          </a:bodyPr>
          <a:lstStyle/>
          <a:p>
            <a:r>
              <a:rPr lang="en-US" sz="6000" b="1" dirty="0"/>
              <a:t>CONCLUSION</a:t>
            </a:r>
          </a:p>
        </p:txBody>
      </p:sp>
    </p:spTree>
    <p:extLst>
      <p:ext uri="{BB962C8B-B14F-4D97-AF65-F5344CB8AC3E}">
        <p14:creationId xmlns:p14="http://schemas.microsoft.com/office/powerpoint/2010/main" val="240494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CDC9-C5B6-BF1E-8D17-E8942F2F3768}"/>
              </a:ext>
            </a:extLst>
          </p:cNvPr>
          <p:cNvSpPr>
            <a:spLocks noGrp="1"/>
          </p:cNvSpPr>
          <p:nvPr>
            <p:ph type="title"/>
          </p:nvPr>
        </p:nvSpPr>
        <p:spPr>
          <a:xfrm>
            <a:off x="0" y="18255"/>
            <a:ext cx="12191999" cy="1325563"/>
          </a:xfrm>
        </p:spPr>
        <p:txBody>
          <a:bodyPr/>
          <a:lstStyle/>
          <a:p>
            <a:pPr algn="ctr"/>
            <a:r>
              <a:rPr lang="en-US" b="1" dirty="0"/>
              <a:t>Intent Specification</a:t>
            </a:r>
          </a:p>
        </p:txBody>
      </p:sp>
      <p:sp>
        <p:nvSpPr>
          <p:cNvPr id="3" name="Content Placeholder 2">
            <a:extLst>
              <a:ext uri="{FF2B5EF4-FFF2-40B4-BE49-F238E27FC236}">
                <a16:creationId xmlns:a16="http://schemas.microsoft.com/office/drawing/2014/main" id="{4E0C0E63-974C-B0FB-3513-A0E1A7A11316}"/>
              </a:ext>
            </a:extLst>
          </p:cNvPr>
          <p:cNvSpPr>
            <a:spLocks noGrp="1"/>
          </p:cNvSpPr>
          <p:nvPr>
            <p:ph idx="1"/>
          </p:nvPr>
        </p:nvSpPr>
        <p:spPr>
          <a:xfrm>
            <a:off x="204511" y="1253331"/>
            <a:ext cx="11987489" cy="4809418"/>
          </a:xfrm>
        </p:spPr>
        <p:txBody>
          <a:bodyPr>
            <a:normAutofit/>
          </a:bodyPr>
          <a:lstStyle/>
          <a:p>
            <a:r>
              <a:rPr lang="en-US" dirty="0"/>
              <a:t>If you insist on </a:t>
            </a:r>
            <a:r>
              <a:rPr lang="en-US" b="1" dirty="0"/>
              <a:t>complete and formal/logical spec</a:t>
            </a:r>
            <a:r>
              <a:rPr lang="en-US" dirty="0"/>
              <a:t>, you will miss out!</a:t>
            </a:r>
          </a:p>
          <a:p>
            <a:r>
              <a:rPr lang="en-US" b="1" dirty="0"/>
              <a:t>Examples</a:t>
            </a:r>
            <a:r>
              <a:rPr lang="en-US" dirty="0"/>
              <a:t>, being verifiable, are a very special form of specification. </a:t>
            </a:r>
          </a:p>
          <a:p>
            <a:pPr lvl="1"/>
            <a:r>
              <a:rPr lang="en-US" dirty="0"/>
              <a:t>Enable use of backtracking-based search or failure-guided refinement techniques.</a:t>
            </a:r>
          </a:p>
          <a:p>
            <a:pPr lvl="1"/>
            <a:r>
              <a:rPr lang="en-US" dirty="0"/>
              <a:t>NL and Predictive tasks can often be reduced to examples. </a:t>
            </a:r>
          </a:p>
          <a:p>
            <a:pPr lvl="1"/>
            <a:r>
              <a:rPr lang="en-US" dirty="0"/>
              <a:t>NL and Repair tasks are often augmented with examples. </a:t>
            </a:r>
          </a:p>
          <a:p>
            <a:r>
              <a:rPr lang="en-US" b="1" dirty="0"/>
              <a:t>Temporal Context </a:t>
            </a:r>
            <a:r>
              <a:rPr lang="en-US" dirty="0"/>
              <a:t>can contain user intent. </a:t>
            </a:r>
          </a:p>
          <a:p>
            <a:pPr marL="0" indent="0">
              <a:buNone/>
            </a:pPr>
            <a:endParaRPr lang="en-US" b="1" dirty="0"/>
          </a:p>
          <a:p>
            <a:pPr marL="0" indent="0">
              <a:buNone/>
            </a:pPr>
            <a:r>
              <a:rPr lang="en-US" dirty="0"/>
              <a:t>Opportunities</a:t>
            </a:r>
          </a:p>
          <a:p>
            <a:r>
              <a:rPr lang="en-US" dirty="0"/>
              <a:t>Develop techniques, experiences for </a:t>
            </a:r>
            <a:r>
              <a:rPr lang="en-US" b="1" dirty="0"/>
              <a:t>multi-modal specifications</a:t>
            </a:r>
            <a:r>
              <a:rPr lang="en-US" dirty="0"/>
              <a:t>. </a:t>
            </a:r>
          </a:p>
          <a:p>
            <a:r>
              <a:rPr lang="en-US" dirty="0"/>
              <a:t>Image/Video as input.</a:t>
            </a:r>
          </a:p>
        </p:txBody>
      </p:sp>
    </p:spTree>
    <p:extLst>
      <p:ext uri="{BB962C8B-B14F-4D97-AF65-F5344CB8AC3E}">
        <p14:creationId xmlns:p14="http://schemas.microsoft.com/office/powerpoint/2010/main" val="3821771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E771-1A1C-9288-35A4-86E6C80BD11E}"/>
              </a:ext>
            </a:extLst>
          </p:cNvPr>
          <p:cNvSpPr>
            <a:spLocks noGrp="1"/>
          </p:cNvSpPr>
          <p:nvPr>
            <p:ph type="title"/>
          </p:nvPr>
        </p:nvSpPr>
        <p:spPr>
          <a:xfrm>
            <a:off x="0" y="18255"/>
            <a:ext cx="12191999" cy="1235075"/>
          </a:xfrm>
        </p:spPr>
        <p:txBody>
          <a:bodyPr/>
          <a:lstStyle/>
          <a:p>
            <a:pPr algn="ctr"/>
            <a:r>
              <a:rPr lang="en-US" b="1" dirty="0"/>
              <a:t>Applications</a:t>
            </a:r>
          </a:p>
        </p:txBody>
      </p:sp>
      <p:sp>
        <p:nvSpPr>
          <p:cNvPr id="3" name="Content Placeholder 2">
            <a:extLst>
              <a:ext uri="{FF2B5EF4-FFF2-40B4-BE49-F238E27FC236}">
                <a16:creationId xmlns:a16="http://schemas.microsoft.com/office/drawing/2014/main" id="{D58C6130-FBD9-1817-309F-F1ED1AA584B5}"/>
              </a:ext>
            </a:extLst>
          </p:cNvPr>
          <p:cNvSpPr>
            <a:spLocks noGrp="1"/>
          </p:cNvSpPr>
          <p:nvPr>
            <p:ph idx="1"/>
          </p:nvPr>
        </p:nvSpPr>
        <p:spPr>
          <a:xfrm>
            <a:off x="779207" y="1253330"/>
            <a:ext cx="10515600" cy="5371645"/>
          </a:xfrm>
        </p:spPr>
        <p:txBody>
          <a:bodyPr>
            <a:normAutofit/>
          </a:bodyPr>
          <a:lstStyle/>
          <a:p>
            <a:r>
              <a:rPr lang="en-US" dirty="0"/>
              <a:t>String Transformations (syntactic and semantic)</a:t>
            </a:r>
          </a:p>
          <a:p>
            <a:r>
              <a:rPr lang="en-US" dirty="0"/>
              <a:t>Table Extraction (text files, webpages, PDF/images)</a:t>
            </a:r>
          </a:p>
          <a:p>
            <a:r>
              <a:rPr lang="en-US" dirty="0"/>
              <a:t>Code Edits </a:t>
            </a:r>
          </a:p>
          <a:p>
            <a:r>
              <a:rPr lang="en-US" dirty="0"/>
              <a:t>Accessibility  (not just Productivity)</a:t>
            </a:r>
          </a:p>
          <a:p>
            <a:r>
              <a:rPr lang="en-US" dirty="0"/>
              <a:t>Code Repair</a:t>
            </a:r>
          </a:p>
          <a:p>
            <a:r>
              <a:rPr lang="en-US" dirty="0"/>
              <a:t>Education</a:t>
            </a:r>
          </a:p>
          <a:p>
            <a:endParaRPr lang="en-US" dirty="0"/>
          </a:p>
          <a:p>
            <a:r>
              <a:rPr lang="en-US" dirty="0"/>
              <a:t>Next Action prediction (Action transformer)</a:t>
            </a:r>
          </a:p>
          <a:p>
            <a:r>
              <a:rPr lang="en-US" dirty="0"/>
              <a:t>App Creation</a:t>
            </a:r>
          </a:p>
          <a:p>
            <a:r>
              <a:rPr lang="en-US" dirty="0"/>
              <a:t>Robotics</a:t>
            </a:r>
          </a:p>
          <a:p>
            <a:endParaRPr lang="en-US" dirty="0"/>
          </a:p>
          <a:p>
            <a:endParaRPr lang="en-US" dirty="0"/>
          </a:p>
        </p:txBody>
      </p:sp>
    </p:spTree>
    <p:extLst>
      <p:ext uri="{BB962C8B-B14F-4D97-AF65-F5344CB8AC3E}">
        <p14:creationId xmlns:p14="http://schemas.microsoft.com/office/powerpoint/2010/main" val="173594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64A2-7700-2255-0C5E-90A44E568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C8124-1611-C502-7F9C-14C3709FF8B1}"/>
              </a:ext>
            </a:extLst>
          </p:cNvPr>
          <p:cNvSpPr>
            <a:spLocks noGrp="1"/>
          </p:cNvSpPr>
          <p:nvPr>
            <p:ph type="title"/>
          </p:nvPr>
        </p:nvSpPr>
        <p:spPr>
          <a:xfrm>
            <a:off x="0" y="18255"/>
            <a:ext cx="12191999" cy="1325563"/>
          </a:xfrm>
        </p:spPr>
        <p:txBody>
          <a:bodyPr/>
          <a:lstStyle/>
          <a:p>
            <a:pPr algn="ctr"/>
            <a:r>
              <a:rPr lang="en-US" b="1" dirty="0"/>
              <a:t>User Experiences</a:t>
            </a:r>
          </a:p>
        </p:txBody>
      </p:sp>
      <p:sp>
        <p:nvSpPr>
          <p:cNvPr id="3" name="Content Placeholder 2">
            <a:extLst>
              <a:ext uri="{FF2B5EF4-FFF2-40B4-BE49-F238E27FC236}">
                <a16:creationId xmlns:a16="http://schemas.microsoft.com/office/drawing/2014/main" id="{3E7DFEC2-5DA8-7716-FBC5-BBB3BAE53641}"/>
              </a:ext>
            </a:extLst>
          </p:cNvPr>
          <p:cNvSpPr>
            <a:spLocks noGrp="1"/>
          </p:cNvSpPr>
          <p:nvPr>
            <p:ph idx="1"/>
          </p:nvPr>
        </p:nvSpPr>
        <p:spPr>
          <a:xfrm>
            <a:off x="640661" y="1510073"/>
            <a:ext cx="11263165" cy="5094375"/>
          </a:xfrm>
        </p:spPr>
        <p:txBody>
          <a:bodyPr>
            <a:normAutofit/>
          </a:bodyPr>
          <a:lstStyle/>
          <a:p>
            <a:r>
              <a:rPr lang="en-US" b="1" dirty="0"/>
              <a:t>Distinguishing Inputs</a:t>
            </a:r>
            <a:r>
              <a:rPr lang="en-US" dirty="0"/>
              <a:t> for finding representative inputs</a:t>
            </a:r>
          </a:p>
          <a:p>
            <a:r>
              <a:rPr lang="en-US" dirty="0"/>
              <a:t>Smart Copy Paste</a:t>
            </a:r>
          </a:p>
          <a:p>
            <a:r>
              <a:rPr lang="en-US" dirty="0"/>
              <a:t>Leverage </a:t>
            </a:r>
            <a:r>
              <a:rPr lang="en-US" b="1" dirty="0"/>
              <a:t>temporal context</a:t>
            </a:r>
          </a:p>
          <a:p>
            <a:r>
              <a:rPr lang="en-US" dirty="0"/>
              <a:t>Investigate and Respond pattern to facilitate </a:t>
            </a:r>
            <a:r>
              <a:rPr lang="en-US" b="1" dirty="0"/>
              <a:t>interactive conversation</a:t>
            </a:r>
          </a:p>
          <a:p>
            <a:r>
              <a:rPr lang="en-US" dirty="0"/>
              <a:t>Generate </a:t>
            </a:r>
            <a:r>
              <a:rPr lang="en-US" b="1" dirty="0"/>
              <a:t>hints</a:t>
            </a:r>
            <a:r>
              <a:rPr lang="en-US" dirty="0"/>
              <a:t> instead of repair</a:t>
            </a:r>
          </a:p>
          <a:p>
            <a:endParaRPr lang="en-US" dirty="0"/>
          </a:p>
          <a:p>
            <a:endParaRPr lang="en-US" dirty="0"/>
          </a:p>
        </p:txBody>
      </p:sp>
    </p:spTree>
    <p:extLst>
      <p:ext uri="{BB962C8B-B14F-4D97-AF65-F5344CB8AC3E}">
        <p14:creationId xmlns:p14="http://schemas.microsoft.com/office/powerpoint/2010/main" val="317418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C29CB-593B-C800-709B-4B9CD1F57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50D06-12AB-0B1C-AE18-C0AD6BC83594}"/>
              </a:ext>
            </a:extLst>
          </p:cNvPr>
          <p:cNvSpPr>
            <a:spLocks noGrp="1"/>
          </p:cNvSpPr>
          <p:nvPr>
            <p:ph type="title"/>
          </p:nvPr>
        </p:nvSpPr>
        <p:spPr>
          <a:xfrm>
            <a:off x="0" y="0"/>
            <a:ext cx="12192000" cy="956441"/>
          </a:xfrm>
        </p:spPr>
        <p:txBody>
          <a:bodyPr/>
          <a:lstStyle/>
          <a:p>
            <a:pPr algn="ctr"/>
            <a:r>
              <a:rPr lang="en-US" b="1" dirty="0"/>
              <a:t>Neuro-Symbolic Techniques</a:t>
            </a:r>
          </a:p>
        </p:txBody>
      </p:sp>
      <p:sp>
        <p:nvSpPr>
          <p:cNvPr id="3" name="Content Placeholder 2">
            <a:extLst>
              <a:ext uri="{FF2B5EF4-FFF2-40B4-BE49-F238E27FC236}">
                <a16:creationId xmlns:a16="http://schemas.microsoft.com/office/drawing/2014/main" id="{886F363F-6450-CE2D-C799-863243BFFF80}"/>
              </a:ext>
            </a:extLst>
          </p:cNvPr>
          <p:cNvSpPr>
            <a:spLocks noGrp="1"/>
          </p:cNvSpPr>
          <p:nvPr>
            <p:ph idx="1"/>
          </p:nvPr>
        </p:nvSpPr>
        <p:spPr>
          <a:xfrm>
            <a:off x="371668" y="1135158"/>
            <a:ext cx="11238261" cy="5430824"/>
          </a:xfrm>
        </p:spPr>
        <p:txBody>
          <a:bodyPr>
            <a:normAutofit/>
          </a:bodyPr>
          <a:lstStyle/>
          <a:p>
            <a:pPr marL="0" indent="0">
              <a:spcBef>
                <a:spcPts val="0"/>
              </a:spcBef>
              <a:buNone/>
            </a:pPr>
            <a:r>
              <a:rPr lang="en-US" dirty="0"/>
              <a:t>Logical reasoning provides correctness, regularity, </a:t>
            </a:r>
            <a:r>
              <a:rPr lang="en-US" dirty="0" err="1"/>
              <a:t>inspectability</a:t>
            </a:r>
            <a:r>
              <a:rPr lang="en-US" dirty="0"/>
              <a:t>. </a:t>
            </a:r>
          </a:p>
          <a:p>
            <a:pPr marL="0" indent="0">
              <a:spcBef>
                <a:spcPts val="0"/>
              </a:spcBef>
              <a:buNone/>
            </a:pPr>
            <a:endParaRPr lang="en-US" dirty="0"/>
          </a:p>
          <a:p>
            <a:pPr marL="0" indent="0">
              <a:spcBef>
                <a:spcPts val="0"/>
              </a:spcBef>
              <a:buNone/>
            </a:pPr>
            <a:r>
              <a:rPr lang="en-US" dirty="0"/>
              <a:t>ML techniques provide:</a:t>
            </a:r>
          </a:p>
          <a:p>
            <a:pPr lvl="1">
              <a:spcBef>
                <a:spcPts val="0"/>
              </a:spcBef>
            </a:pPr>
            <a:r>
              <a:rPr lang="en-US" dirty="0"/>
              <a:t>Biases for search and ranking heuristics. </a:t>
            </a:r>
          </a:p>
          <a:p>
            <a:pPr lvl="1">
              <a:spcBef>
                <a:spcPts val="0"/>
              </a:spcBef>
            </a:pPr>
            <a:r>
              <a:rPr lang="en-US" dirty="0"/>
              <a:t>Semantic/world knowledge for transformations, variable renaming</a:t>
            </a:r>
          </a:p>
          <a:p>
            <a:pPr lvl="1">
              <a:spcBef>
                <a:spcPts val="0"/>
              </a:spcBef>
            </a:pPr>
            <a:r>
              <a:rPr lang="en-US" dirty="0"/>
              <a:t>Natural language understanding</a:t>
            </a:r>
          </a:p>
          <a:p>
            <a:pPr lvl="2">
              <a:spcBef>
                <a:spcPts val="0"/>
              </a:spcBef>
            </a:pPr>
            <a:endParaRPr lang="en-US" dirty="0"/>
          </a:p>
          <a:p>
            <a:pPr marL="0" indent="0">
              <a:buNone/>
            </a:pPr>
            <a:r>
              <a:rPr lang="en-US" dirty="0"/>
              <a:t>Different ways to combine logical reasoning and machine learning.</a:t>
            </a:r>
          </a:p>
          <a:p>
            <a:endParaRPr lang="en-US" dirty="0"/>
          </a:p>
          <a:p>
            <a:pPr marL="457200" lvl="1" indent="0">
              <a:spcBef>
                <a:spcPts val="0"/>
              </a:spcBef>
              <a:buNone/>
            </a:pPr>
            <a:endParaRPr lang="en-US" dirty="0"/>
          </a:p>
          <a:p>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59421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Table 63">
            <a:extLst>
              <a:ext uri="{FF2B5EF4-FFF2-40B4-BE49-F238E27FC236}">
                <a16:creationId xmlns:a16="http://schemas.microsoft.com/office/drawing/2014/main" id="{7C576433-D18F-34BB-057C-1356E58EFB65}"/>
              </a:ext>
            </a:extLst>
          </p:cNvPr>
          <p:cNvGraphicFramePr>
            <a:graphicFrameLocks noGrp="1"/>
          </p:cNvGraphicFramePr>
          <p:nvPr>
            <p:extLst>
              <p:ext uri="{D42A27DB-BD31-4B8C-83A1-F6EECF244321}">
                <p14:modId xmlns:p14="http://schemas.microsoft.com/office/powerpoint/2010/main" val="2445798023"/>
              </p:ext>
            </p:extLst>
          </p:nvPr>
        </p:nvGraphicFramePr>
        <p:xfrm>
          <a:off x="543098" y="3737017"/>
          <a:ext cx="10611489" cy="2813875"/>
        </p:xfrm>
        <a:graphic>
          <a:graphicData uri="http://schemas.openxmlformats.org/drawingml/2006/table">
            <a:tbl>
              <a:tblPr firstRow="1" bandRow="1">
                <a:tableStyleId>{5C22544A-7EE6-4342-B048-85BDC9FD1C3A}</a:tableStyleId>
              </a:tblPr>
              <a:tblGrid>
                <a:gridCol w="2410691">
                  <a:extLst>
                    <a:ext uri="{9D8B030D-6E8A-4147-A177-3AD203B41FA5}">
                      <a16:colId xmlns:a16="http://schemas.microsoft.com/office/drawing/2014/main" val="2423730313"/>
                    </a:ext>
                  </a:extLst>
                </a:gridCol>
                <a:gridCol w="3204014">
                  <a:extLst>
                    <a:ext uri="{9D8B030D-6E8A-4147-A177-3AD203B41FA5}">
                      <a16:colId xmlns:a16="http://schemas.microsoft.com/office/drawing/2014/main" val="1756426112"/>
                    </a:ext>
                  </a:extLst>
                </a:gridCol>
                <a:gridCol w="4996784">
                  <a:extLst>
                    <a:ext uri="{9D8B030D-6E8A-4147-A177-3AD203B41FA5}">
                      <a16:colId xmlns:a16="http://schemas.microsoft.com/office/drawing/2014/main" val="963917302"/>
                    </a:ext>
                  </a:extLst>
                </a:gridCol>
              </a:tblGrid>
              <a:tr h="881495">
                <a:tc>
                  <a:txBody>
                    <a:bodyPr/>
                    <a:lstStyle/>
                    <a:p>
                      <a:pPr fontAlgn="base"/>
                      <a:r>
                        <a:rPr lang="en-US" sz="2200">
                          <a:effectLst/>
                        </a:rPr>
                        <a:t>Technology​</a:t>
                      </a:r>
                      <a:endParaRPr lang="en-US" sz="2200" b="1">
                        <a:solidFill>
                          <a:srgbClr val="FFFFFF"/>
                        </a:solidFill>
                        <a:effectLst/>
                      </a:endParaRPr>
                    </a:p>
                  </a:txBody>
                  <a:tcPr/>
                </a:tc>
                <a:tc>
                  <a:txBody>
                    <a:bodyPr/>
                    <a:lstStyle/>
                    <a:p>
                      <a:pPr lvl="0">
                        <a:buNone/>
                      </a:pPr>
                      <a:r>
                        <a:rPr lang="en-US" sz="2200" dirty="0">
                          <a:effectLst/>
                        </a:rPr>
                        <a:t>Help provided by symbolic model​</a:t>
                      </a:r>
                      <a:endParaRPr lang="en-US" sz="2200" b="1" dirty="0">
                        <a:solidFill>
                          <a:srgbClr val="FFFFFF"/>
                        </a:solidFill>
                        <a:effectLst/>
                      </a:endParaRPr>
                    </a:p>
                  </a:txBody>
                  <a:tcPr/>
                </a:tc>
                <a:tc>
                  <a:txBody>
                    <a:bodyPr/>
                    <a:lstStyle/>
                    <a:p>
                      <a:pPr fontAlgn="base"/>
                      <a:r>
                        <a:rPr lang="en-US" sz="2200" dirty="0">
                          <a:effectLst/>
                        </a:rPr>
                        <a:t>Reference</a:t>
                      </a:r>
                    </a:p>
                  </a:txBody>
                  <a:tcPr/>
                </a:tc>
                <a:extLst>
                  <a:ext uri="{0D108BD9-81ED-4DB2-BD59-A6C34878D82A}">
                    <a16:rowId xmlns:a16="http://schemas.microsoft.com/office/drawing/2014/main" val="263959765"/>
                  </a:ext>
                </a:extLst>
              </a:tr>
              <a:tr h="835100">
                <a:tc>
                  <a:txBody>
                    <a:bodyPr/>
                    <a:lstStyle/>
                    <a:p>
                      <a:pPr fontAlgn="base"/>
                      <a:r>
                        <a:rPr lang="en-US" sz="2200" dirty="0">
                          <a:effectLst/>
                        </a:rPr>
                        <a:t>Synchromesh</a:t>
                      </a:r>
                      <a:br>
                        <a:rPr lang="en-US" sz="2200" dirty="0">
                          <a:effectLst/>
                        </a:rPr>
                      </a:br>
                      <a:r>
                        <a:rPr lang="en-US" sz="2200" dirty="0">
                          <a:effectLst/>
                        </a:rPr>
                        <a:t>(post-processing)</a:t>
                      </a:r>
                    </a:p>
                  </a:txBody>
                  <a:tcPr/>
                </a:tc>
                <a:tc>
                  <a:txBody>
                    <a:bodyPr/>
                    <a:lstStyle/>
                    <a:p>
                      <a:pPr lvl="0">
                        <a:buNone/>
                      </a:pPr>
                      <a:r>
                        <a:rPr lang="en-US" sz="2200" dirty="0">
                          <a:effectLst/>
                        </a:rPr>
                        <a:t>Constrained Semantic Decoding</a:t>
                      </a:r>
                    </a:p>
                  </a:txBody>
                  <a:tcPr/>
                </a:tc>
                <a:tc>
                  <a:txBody>
                    <a:bodyPr/>
                    <a:lstStyle/>
                    <a:p>
                      <a:pPr lvl="0">
                        <a:buNone/>
                      </a:pPr>
                      <a:r>
                        <a:rPr lang="en-US" sz="2200" b="0" i="0" u="none" strike="noStrike" kern="1200">
                          <a:solidFill>
                            <a:schemeClr val="dk1"/>
                          </a:solidFill>
                          <a:effectLst/>
                          <a:latin typeface="+mn-lt"/>
                          <a:ea typeface="+mn-ea"/>
                          <a:cs typeface="+mn-cs"/>
                        </a:rPr>
                        <a:t>ICLR ’22; </a:t>
                      </a:r>
                      <a:r>
                        <a:rPr lang="en-US" sz="2200" b="0" i="1" u="none" strike="noStrike" kern="1200">
                          <a:solidFill>
                            <a:schemeClr val="dk1"/>
                          </a:solidFill>
                          <a:effectLst/>
                          <a:latin typeface="+mn-lt"/>
                          <a:ea typeface="+mn-ea"/>
                          <a:cs typeface="+mn-cs"/>
                        </a:rPr>
                        <a:t>Synchromesh: Reliable code generation from pre-trained language models. </a:t>
                      </a:r>
                      <a:endParaRPr lang="en-US" sz="2200" i="1"/>
                    </a:p>
                  </a:txBody>
                  <a:tcPr/>
                </a:tc>
                <a:extLst>
                  <a:ext uri="{0D108BD9-81ED-4DB2-BD59-A6C34878D82A}">
                    <a16:rowId xmlns:a16="http://schemas.microsoft.com/office/drawing/2014/main" val="4176841231"/>
                  </a:ext>
                </a:extLst>
              </a:tr>
              <a:tr h="835100">
                <a:tc>
                  <a:txBody>
                    <a:bodyPr/>
                    <a:lstStyle/>
                    <a:p>
                      <a:pPr fontAlgn="base"/>
                      <a:r>
                        <a:rPr lang="en-US" sz="2200" dirty="0">
                          <a:effectLst/>
                        </a:rPr>
                        <a:t>PBE using LLMs</a:t>
                      </a:r>
                    </a:p>
                  </a:txBody>
                  <a:tcPr/>
                </a:tc>
                <a:tc>
                  <a:txBody>
                    <a:bodyPr/>
                    <a:lstStyle/>
                    <a:p>
                      <a:pPr lvl="0">
                        <a:buNone/>
                      </a:pPr>
                      <a:r>
                        <a:rPr lang="en-US" sz="2200" dirty="0">
                          <a:effectLst/>
                        </a:rPr>
                        <a:t>Execution-aware Semantic Decoding</a:t>
                      </a:r>
                    </a:p>
                  </a:txBody>
                  <a:tcPr/>
                </a:tc>
                <a:tc>
                  <a:txBody>
                    <a:bodyPr/>
                    <a:lstStyle/>
                    <a:p>
                      <a:pPr lvl="0">
                        <a:buNone/>
                      </a:pPr>
                      <a:r>
                        <a:rPr lang="en-US" sz="2200" b="0" i="0" dirty="0">
                          <a:solidFill>
                            <a:srgbClr val="000000"/>
                          </a:solidFill>
                          <a:effectLst/>
                          <a:latin typeface="Calibri" panose="020F0502020204030204" pitchFamily="34" charset="0"/>
                        </a:rPr>
                        <a:t>Under Submission</a:t>
                      </a:r>
                      <a:endParaRPr lang="en-US" sz="2200" i="1" dirty="0"/>
                    </a:p>
                  </a:txBody>
                  <a:tcPr/>
                </a:tc>
                <a:extLst>
                  <a:ext uri="{0D108BD9-81ED-4DB2-BD59-A6C34878D82A}">
                    <a16:rowId xmlns:a16="http://schemas.microsoft.com/office/drawing/2014/main" val="490495080"/>
                  </a:ext>
                </a:extLst>
              </a:tr>
            </a:tbl>
          </a:graphicData>
        </a:graphic>
      </p:graphicFrame>
      <p:grpSp>
        <p:nvGrpSpPr>
          <p:cNvPr id="77" name="Group 76">
            <a:extLst>
              <a:ext uri="{FF2B5EF4-FFF2-40B4-BE49-F238E27FC236}">
                <a16:creationId xmlns:a16="http://schemas.microsoft.com/office/drawing/2014/main" id="{FA34D059-8FF0-74E7-6E4A-BFE392DB4B1E}"/>
              </a:ext>
            </a:extLst>
          </p:cNvPr>
          <p:cNvGrpSpPr/>
          <p:nvPr/>
        </p:nvGrpSpPr>
        <p:grpSpPr>
          <a:xfrm>
            <a:off x="3424896" y="1328879"/>
            <a:ext cx="4367826" cy="1965736"/>
            <a:chOff x="1062103" y="1099826"/>
            <a:chExt cx="4367826" cy="1965736"/>
          </a:xfrm>
        </p:grpSpPr>
        <p:grpSp>
          <p:nvGrpSpPr>
            <p:cNvPr id="17" name="Group 16">
              <a:extLst>
                <a:ext uri="{FF2B5EF4-FFF2-40B4-BE49-F238E27FC236}">
                  <a16:creationId xmlns:a16="http://schemas.microsoft.com/office/drawing/2014/main" id="{D6683F55-A876-A685-13AF-565A4FD79F92}"/>
                </a:ext>
              </a:extLst>
            </p:cNvPr>
            <p:cNvGrpSpPr/>
            <p:nvPr/>
          </p:nvGrpSpPr>
          <p:grpSpPr>
            <a:xfrm>
              <a:off x="1062103" y="1099826"/>
              <a:ext cx="4367826" cy="1965736"/>
              <a:chOff x="1684797" y="2318313"/>
              <a:chExt cx="8521447" cy="2222570"/>
            </a:xfrm>
          </p:grpSpPr>
          <p:sp>
            <p:nvSpPr>
              <p:cNvPr id="21" name="Rectangle: Rounded Corners 20">
                <a:extLst>
                  <a:ext uri="{FF2B5EF4-FFF2-40B4-BE49-F238E27FC236}">
                    <a16:creationId xmlns:a16="http://schemas.microsoft.com/office/drawing/2014/main" id="{6EEB2055-0001-69B0-2E10-27C76FD52669}"/>
                  </a:ext>
                </a:extLst>
              </p:cNvPr>
              <p:cNvSpPr/>
              <p:nvPr/>
            </p:nvSpPr>
            <p:spPr>
              <a:xfrm>
                <a:off x="3337987" y="2318313"/>
                <a:ext cx="4628081" cy="2222570"/>
              </a:xfrm>
              <a:prstGeom prst="round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22" name="Rectangle: Rounded Corners 21">
                <a:extLst>
                  <a:ext uri="{FF2B5EF4-FFF2-40B4-BE49-F238E27FC236}">
                    <a16:creationId xmlns:a16="http://schemas.microsoft.com/office/drawing/2014/main" id="{791431FE-4452-BC5C-FDD8-CD7FBFB648C9}"/>
                  </a:ext>
                </a:extLst>
              </p:cNvPr>
              <p:cNvSpPr/>
              <p:nvPr/>
            </p:nvSpPr>
            <p:spPr>
              <a:xfrm>
                <a:off x="4171632" y="2362178"/>
                <a:ext cx="2850840" cy="59672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gn="ctr" defTabSz="914377"/>
                <a:r>
                  <a:rPr lang="en-US" sz="2400" dirty="0">
                    <a:solidFill>
                      <a:schemeClr val="tx1"/>
                    </a:solidFill>
                    <a:latin typeface="Calibri" panose="020F0502020204030204"/>
                    <a:cs typeface="Calibri"/>
                  </a:rPr>
                  <a:t>Symbolic Model</a:t>
                </a:r>
                <a:endParaRPr lang="en-US" sz="2400" dirty="0">
                  <a:solidFill>
                    <a:schemeClr val="tx1"/>
                  </a:solidFill>
                  <a:latin typeface="Calibri" panose="020F0502020204030204"/>
                </a:endParaRPr>
              </a:p>
            </p:txBody>
          </p:sp>
          <p:sp>
            <p:nvSpPr>
              <p:cNvPr id="23" name="Flowchart: Data 22">
                <a:extLst>
                  <a:ext uri="{FF2B5EF4-FFF2-40B4-BE49-F238E27FC236}">
                    <a16:creationId xmlns:a16="http://schemas.microsoft.com/office/drawing/2014/main" id="{FBA91653-1CDD-EB36-A333-C5D0D87E2BEA}"/>
                  </a:ext>
                </a:extLst>
              </p:cNvPr>
              <p:cNvSpPr/>
              <p:nvPr/>
            </p:nvSpPr>
            <p:spPr>
              <a:xfrm>
                <a:off x="1684797" y="3483667"/>
                <a:ext cx="1009987" cy="61320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24" name="Flowchart: Data 23">
                <a:extLst>
                  <a:ext uri="{FF2B5EF4-FFF2-40B4-BE49-F238E27FC236}">
                    <a16:creationId xmlns:a16="http://schemas.microsoft.com/office/drawing/2014/main" id="{68124247-649A-23E4-02DC-7B2AD658EFB1}"/>
                  </a:ext>
                </a:extLst>
              </p:cNvPr>
              <p:cNvSpPr/>
              <p:nvPr/>
            </p:nvSpPr>
            <p:spPr>
              <a:xfrm>
                <a:off x="8526138" y="3531883"/>
                <a:ext cx="1641230" cy="581645"/>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26" name="TextBox 25">
                <a:extLst>
                  <a:ext uri="{FF2B5EF4-FFF2-40B4-BE49-F238E27FC236}">
                    <a16:creationId xmlns:a16="http://schemas.microsoft.com/office/drawing/2014/main" id="{AAE80D07-46C0-87C3-218B-07612C8F7878}"/>
                  </a:ext>
                </a:extLst>
              </p:cNvPr>
              <p:cNvSpPr txBox="1"/>
              <p:nvPr/>
            </p:nvSpPr>
            <p:spPr>
              <a:xfrm>
                <a:off x="1819559" y="3600564"/>
                <a:ext cx="781841" cy="521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b="1" dirty="0">
                    <a:latin typeface="Calibri" panose="020F0502020204030204"/>
                  </a:rPr>
                  <a:t>I</a:t>
                </a:r>
                <a:endParaRPr lang="en-US" sz="2400" b="1" dirty="0">
                  <a:latin typeface="Calibri" panose="020F0502020204030204"/>
                  <a:cs typeface="Calibri"/>
                </a:endParaRPr>
              </a:p>
            </p:txBody>
          </p:sp>
          <p:sp>
            <p:nvSpPr>
              <p:cNvPr id="27" name="TextBox 26">
                <a:extLst>
                  <a:ext uri="{FF2B5EF4-FFF2-40B4-BE49-F238E27FC236}">
                    <a16:creationId xmlns:a16="http://schemas.microsoft.com/office/drawing/2014/main" id="{51E991E3-D6D8-9023-0681-0622E9C622A7}"/>
                  </a:ext>
                </a:extLst>
              </p:cNvPr>
              <p:cNvSpPr txBox="1"/>
              <p:nvPr/>
            </p:nvSpPr>
            <p:spPr>
              <a:xfrm>
                <a:off x="8753147" y="3545218"/>
                <a:ext cx="1453097" cy="521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dirty="0">
                    <a:latin typeface="Calibri" panose="020F0502020204030204"/>
                    <a:cs typeface="Calibri"/>
                  </a:rPr>
                  <a:t>Out</a:t>
                </a:r>
              </a:p>
            </p:txBody>
          </p:sp>
          <p:sp>
            <p:nvSpPr>
              <p:cNvPr id="28" name="Arrow: Right 27">
                <a:extLst>
                  <a:ext uri="{FF2B5EF4-FFF2-40B4-BE49-F238E27FC236}">
                    <a16:creationId xmlns:a16="http://schemas.microsoft.com/office/drawing/2014/main" id="{A3B7ECA6-1355-2DBD-C6F8-13EC9A9A026B}"/>
                  </a:ext>
                </a:extLst>
              </p:cNvPr>
              <p:cNvSpPr/>
              <p:nvPr/>
            </p:nvSpPr>
            <p:spPr>
              <a:xfrm>
                <a:off x="2643619" y="3650251"/>
                <a:ext cx="694367" cy="293077"/>
              </a:xfrm>
              <a:prstGeom prst="rightArrow">
                <a:avLst/>
              </a:prstGeom>
              <a:solidFill>
                <a:schemeClr val="tx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29" name="Arrow: Right 28">
                <a:extLst>
                  <a:ext uri="{FF2B5EF4-FFF2-40B4-BE49-F238E27FC236}">
                    <a16:creationId xmlns:a16="http://schemas.microsoft.com/office/drawing/2014/main" id="{3DD32B8A-FF72-2BBF-8336-C5BD8B2F5F4C}"/>
                  </a:ext>
                </a:extLst>
              </p:cNvPr>
              <p:cNvSpPr/>
              <p:nvPr/>
            </p:nvSpPr>
            <p:spPr>
              <a:xfrm>
                <a:off x="8008289" y="3650251"/>
                <a:ext cx="744858" cy="293077"/>
              </a:xfrm>
              <a:prstGeom prst="rightArrow">
                <a:avLst/>
              </a:prstGeom>
              <a:solidFill>
                <a:schemeClr val="tx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grpSp>
        <p:sp>
          <p:nvSpPr>
            <p:cNvPr id="18" name="Rectangle: Rounded Corners 17">
              <a:extLst>
                <a:ext uri="{FF2B5EF4-FFF2-40B4-BE49-F238E27FC236}">
                  <a16:creationId xmlns:a16="http://schemas.microsoft.com/office/drawing/2014/main" id="{57F11949-B786-B322-9B1F-CB3219E52640}"/>
                </a:ext>
              </a:extLst>
            </p:cNvPr>
            <p:cNvSpPr/>
            <p:nvPr/>
          </p:nvSpPr>
          <p:spPr>
            <a:xfrm>
              <a:off x="1931117" y="2072372"/>
              <a:ext cx="2350568" cy="666674"/>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a:solidFill>
                    <a:schemeClr val="tx1"/>
                  </a:solidFill>
                  <a:latin typeface="Calibri" panose="020F0502020204030204"/>
                </a:rPr>
                <a:t>Neural Model</a:t>
              </a:r>
            </a:p>
          </p:txBody>
        </p:sp>
        <p:sp>
          <p:nvSpPr>
            <p:cNvPr id="19" name="Arrow: Curved Down 18">
              <a:extLst>
                <a:ext uri="{FF2B5EF4-FFF2-40B4-BE49-F238E27FC236}">
                  <a16:creationId xmlns:a16="http://schemas.microsoft.com/office/drawing/2014/main" id="{393FA742-40C7-BAA9-AB55-2099A94EE676}"/>
                </a:ext>
              </a:extLst>
            </p:cNvPr>
            <p:cNvSpPr/>
            <p:nvPr/>
          </p:nvSpPr>
          <p:spPr>
            <a:xfrm>
              <a:off x="2993083" y="1686638"/>
              <a:ext cx="236436" cy="350342"/>
            </a:xfrm>
            <a:prstGeom prst="curved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20" name="TextBox 19">
              <a:extLst>
                <a:ext uri="{FF2B5EF4-FFF2-40B4-BE49-F238E27FC236}">
                  <a16:creationId xmlns:a16="http://schemas.microsoft.com/office/drawing/2014/main" id="{11F04145-FE16-67F0-3E5C-5D0C4CF08EFB}"/>
                </a:ext>
              </a:extLst>
            </p:cNvPr>
            <p:cNvSpPr txBox="1"/>
            <p:nvPr/>
          </p:nvSpPr>
          <p:spPr>
            <a:xfrm>
              <a:off x="3216677" y="1701781"/>
              <a:ext cx="829394" cy="461665"/>
            </a:xfrm>
            <a:prstGeom prst="rect">
              <a:avLst/>
            </a:prstGeom>
            <a:noFill/>
          </p:spPr>
          <p:txBody>
            <a:bodyPr wrap="none" rtlCol="0">
              <a:spAutoFit/>
            </a:bodyPr>
            <a:lstStyle/>
            <a:p>
              <a:pPr defTabSz="914377"/>
              <a:r>
                <a:rPr lang="en-US" sz="2400">
                  <a:latin typeface="Calibri" panose="020F0502020204030204"/>
                </a:rPr>
                <a:t>Hints</a:t>
              </a:r>
            </a:p>
          </p:txBody>
        </p:sp>
      </p:grpSp>
      <p:sp>
        <p:nvSpPr>
          <p:cNvPr id="60" name="Slide Number Placeholder 3">
            <a:extLst>
              <a:ext uri="{FF2B5EF4-FFF2-40B4-BE49-F238E27FC236}">
                <a16:creationId xmlns:a16="http://schemas.microsoft.com/office/drawing/2014/main" id="{4CE164FF-8F9B-61E3-99AA-39A159BF9460}"/>
              </a:ext>
            </a:extLst>
          </p:cNvPr>
          <p:cNvSpPr txBox="1">
            <a:spLocks/>
          </p:cNvSpPr>
          <p:nvPr/>
        </p:nvSpPr>
        <p:spPr>
          <a:xfrm>
            <a:off x="11269490" y="6421834"/>
            <a:ext cx="922511" cy="425461"/>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z="1333">
                <a:solidFill>
                  <a:srgbClr val="FFFFFF"/>
                </a:solidFill>
                <a:latin typeface="Arial"/>
              </a:rPr>
              <a:pPr/>
              <a:t>37</a:t>
            </a:fld>
            <a:endParaRPr lang="en-US" sz="1333">
              <a:solidFill>
                <a:srgbClr val="FFFFFF"/>
              </a:solidFill>
              <a:latin typeface="Arial"/>
            </a:endParaRPr>
          </a:p>
        </p:txBody>
      </p:sp>
      <p:grpSp>
        <p:nvGrpSpPr>
          <p:cNvPr id="3" name="Group 2">
            <a:extLst>
              <a:ext uri="{FF2B5EF4-FFF2-40B4-BE49-F238E27FC236}">
                <a16:creationId xmlns:a16="http://schemas.microsoft.com/office/drawing/2014/main" id="{0CAE3534-F665-5321-F726-7864BB7ABA88}"/>
              </a:ext>
            </a:extLst>
          </p:cNvPr>
          <p:cNvGrpSpPr/>
          <p:nvPr/>
        </p:nvGrpSpPr>
        <p:grpSpPr>
          <a:xfrm>
            <a:off x="3424896" y="1168073"/>
            <a:ext cx="4347899" cy="2126542"/>
            <a:chOff x="1062103" y="939020"/>
            <a:chExt cx="4347899" cy="2126542"/>
          </a:xfrm>
        </p:grpSpPr>
        <p:grpSp>
          <p:nvGrpSpPr>
            <p:cNvPr id="4" name="Group 3">
              <a:extLst>
                <a:ext uri="{FF2B5EF4-FFF2-40B4-BE49-F238E27FC236}">
                  <a16:creationId xmlns:a16="http://schemas.microsoft.com/office/drawing/2014/main" id="{9B302154-7F30-4A70-9A0E-3CAC7A88881A}"/>
                </a:ext>
              </a:extLst>
            </p:cNvPr>
            <p:cNvGrpSpPr/>
            <p:nvPr/>
          </p:nvGrpSpPr>
          <p:grpSpPr>
            <a:xfrm>
              <a:off x="1062103" y="939020"/>
              <a:ext cx="4347899" cy="2126542"/>
              <a:chOff x="1684797" y="2136497"/>
              <a:chExt cx="8482571" cy="2404386"/>
            </a:xfrm>
          </p:grpSpPr>
          <p:sp>
            <p:nvSpPr>
              <p:cNvPr id="45" name="Rectangle: Rounded Corners 44">
                <a:extLst>
                  <a:ext uri="{FF2B5EF4-FFF2-40B4-BE49-F238E27FC236}">
                    <a16:creationId xmlns:a16="http://schemas.microsoft.com/office/drawing/2014/main" id="{082581C7-0D91-72F8-FEE5-D69C34018884}"/>
                  </a:ext>
                </a:extLst>
              </p:cNvPr>
              <p:cNvSpPr/>
              <p:nvPr/>
            </p:nvSpPr>
            <p:spPr>
              <a:xfrm>
                <a:off x="3337987" y="2136497"/>
                <a:ext cx="4808711" cy="2404386"/>
              </a:xfrm>
              <a:prstGeom prst="roundRect">
                <a:avLst/>
              </a:prstGeom>
              <a:solidFill>
                <a:schemeClr val="accent6">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6" name="Rectangle: Rounded Corners 45">
                <a:extLst>
                  <a:ext uri="{FF2B5EF4-FFF2-40B4-BE49-F238E27FC236}">
                    <a16:creationId xmlns:a16="http://schemas.microsoft.com/office/drawing/2014/main" id="{0CF2F5E9-6858-EA69-2C8C-A9A54C3CE554}"/>
                  </a:ext>
                </a:extLst>
              </p:cNvPr>
              <p:cNvSpPr/>
              <p:nvPr/>
            </p:nvSpPr>
            <p:spPr>
              <a:xfrm>
                <a:off x="4153641" y="2186897"/>
                <a:ext cx="2996768" cy="7537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tIns="121920" bIns="121920" rtlCol="0" anchor="ctr"/>
              <a:lstStyle/>
              <a:p>
                <a:pPr algn="ctr" defTabSz="914377"/>
                <a:r>
                  <a:rPr lang="en-US" sz="2400" dirty="0">
                    <a:solidFill>
                      <a:schemeClr val="tx1"/>
                    </a:solidFill>
                    <a:latin typeface="Calibri" panose="020F0502020204030204"/>
                    <a:cs typeface="Calibri"/>
                  </a:rPr>
                  <a:t>Symbolic Model</a:t>
                </a:r>
                <a:endParaRPr lang="en-US" sz="2400" dirty="0">
                  <a:solidFill>
                    <a:schemeClr val="tx1"/>
                  </a:solidFill>
                  <a:latin typeface="Calibri" panose="020F0502020204030204"/>
                </a:endParaRPr>
              </a:p>
            </p:txBody>
          </p:sp>
          <p:sp>
            <p:nvSpPr>
              <p:cNvPr id="47" name="Flowchart: Data 46">
                <a:extLst>
                  <a:ext uri="{FF2B5EF4-FFF2-40B4-BE49-F238E27FC236}">
                    <a16:creationId xmlns:a16="http://schemas.microsoft.com/office/drawing/2014/main" id="{2CDCD383-5DBC-822F-F579-732F9F0501FB}"/>
                  </a:ext>
                </a:extLst>
              </p:cNvPr>
              <p:cNvSpPr/>
              <p:nvPr/>
            </p:nvSpPr>
            <p:spPr>
              <a:xfrm>
                <a:off x="1684797" y="3483667"/>
                <a:ext cx="1009987" cy="61320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8" name="Flowchart: Data 47">
                <a:extLst>
                  <a:ext uri="{FF2B5EF4-FFF2-40B4-BE49-F238E27FC236}">
                    <a16:creationId xmlns:a16="http://schemas.microsoft.com/office/drawing/2014/main" id="{63BD9513-6D83-4703-3E40-3B82F9AAA074}"/>
                  </a:ext>
                </a:extLst>
              </p:cNvPr>
              <p:cNvSpPr/>
              <p:nvPr/>
            </p:nvSpPr>
            <p:spPr>
              <a:xfrm>
                <a:off x="8526138" y="3531883"/>
                <a:ext cx="1641230" cy="581645"/>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9" name="TextBox 48">
                <a:extLst>
                  <a:ext uri="{FF2B5EF4-FFF2-40B4-BE49-F238E27FC236}">
                    <a16:creationId xmlns:a16="http://schemas.microsoft.com/office/drawing/2014/main" id="{76802090-72B1-D87A-15C0-4735C32DD9D3}"/>
                  </a:ext>
                </a:extLst>
              </p:cNvPr>
              <p:cNvSpPr txBox="1"/>
              <p:nvPr/>
            </p:nvSpPr>
            <p:spPr>
              <a:xfrm>
                <a:off x="1819559" y="3600564"/>
                <a:ext cx="1000578" cy="521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b="1" dirty="0">
                    <a:latin typeface="Calibri" panose="020F0502020204030204"/>
                  </a:rPr>
                  <a:t>In</a:t>
                </a:r>
                <a:endParaRPr lang="en-US" sz="2400" b="1" dirty="0">
                  <a:latin typeface="Calibri" panose="020F0502020204030204"/>
                  <a:cs typeface="Calibri"/>
                </a:endParaRPr>
              </a:p>
            </p:txBody>
          </p:sp>
          <p:sp>
            <p:nvSpPr>
              <p:cNvPr id="71" name="Arrow: Right 70">
                <a:extLst>
                  <a:ext uri="{FF2B5EF4-FFF2-40B4-BE49-F238E27FC236}">
                    <a16:creationId xmlns:a16="http://schemas.microsoft.com/office/drawing/2014/main" id="{E3FF8593-F0C8-D707-F643-DE4D122EAB78}"/>
                  </a:ext>
                </a:extLst>
              </p:cNvPr>
              <p:cNvSpPr/>
              <p:nvPr/>
            </p:nvSpPr>
            <p:spPr>
              <a:xfrm>
                <a:off x="2643619" y="3650251"/>
                <a:ext cx="694367" cy="2930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72" name="Arrow: Right 71">
                <a:extLst>
                  <a:ext uri="{FF2B5EF4-FFF2-40B4-BE49-F238E27FC236}">
                    <a16:creationId xmlns:a16="http://schemas.microsoft.com/office/drawing/2014/main" id="{1F66CD68-BCC7-A22A-7ADF-9C7E7891144F}"/>
                  </a:ext>
                </a:extLst>
              </p:cNvPr>
              <p:cNvSpPr/>
              <p:nvPr/>
            </p:nvSpPr>
            <p:spPr>
              <a:xfrm>
                <a:off x="8008289" y="3650251"/>
                <a:ext cx="744858" cy="2930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grpSp>
        <p:sp>
          <p:nvSpPr>
            <p:cNvPr id="16" name="Rectangle: Rounded Corners 15">
              <a:extLst>
                <a:ext uri="{FF2B5EF4-FFF2-40B4-BE49-F238E27FC236}">
                  <a16:creationId xmlns:a16="http://schemas.microsoft.com/office/drawing/2014/main" id="{E523BB1A-C4F2-DA6F-07E5-4CCA438D73EB}"/>
                </a:ext>
              </a:extLst>
            </p:cNvPr>
            <p:cNvSpPr/>
            <p:nvPr/>
          </p:nvSpPr>
          <p:spPr>
            <a:xfrm>
              <a:off x="1931117" y="2072372"/>
              <a:ext cx="2350568" cy="666674"/>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a:solidFill>
                    <a:schemeClr val="tx1"/>
                  </a:solidFill>
                  <a:latin typeface="Calibri" panose="020F0502020204030204"/>
                </a:rPr>
                <a:t>Neural Model</a:t>
              </a:r>
            </a:p>
          </p:txBody>
        </p:sp>
        <p:sp>
          <p:nvSpPr>
            <p:cNvPr id="25" name="Arrow: Curved Down 24">
              <a:extLst>
                <a:ext uri="{FF2B5EF4-FFF2-40B4-BE49-F238E27FC236}">
                  <a16:creationId xmlns:a16="http://schemas.microsoft.com/office/drawing/2014/main" id="{1A2998CF-0E64-D864-D76B-AEA96359599C}"/>
                </a:ext>
              </a:extLst>
            </p:cNvPr>
            <p:cNvSpPr/>
            <p:nvPr/>
          </p:nvSpPr>
          <p:spPr>
            <a:xfrm>
              <a:off x="2780014" y="1686638"/>
              <a:ext cx="449505" cy="35034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4" name="TextBox 43">
              <a:extLst>
                <a:ext uri="{FF2B5EF4-FFF2-40B4-BE49-F238E27FC236}">
                  <a16:creationId xmlns:a16="http://schemas.microsoft.com/office/drawing/2014/main" id="{6011E3E4-E0E2-434A-5DBC-EBC9EBD8EEF4}"/>
                </a:ext>
              </a:extLst>
            </p:cNvPr>
            <p:cNvSpPr txBox="1"/>
            <p:nvPr/>
          </p:nvSpPr>
          <p:spPr>
            <a:xfrm>
              <a:off x="3198661" y="1610707"/>
              <a:ext cx="829394" cy="461665"/>
            </a:xfrm>
            <a:prstGeom prst="rect">
              <a:avLst/>
            </a:prstGeom>
            <a:noFill/>
          </p:spPr>
          <p:txBody>
            <a:bodyPr wrap="none" rtlCol="0">
              <a:spAutoFit/>
            </a:bodyPr>
            <a:lstStyle/>
            <a:p>
              <a:pPr defTabSz="914377"/>
              <a:r>
                <a:rPr lang="en-US" sz="2400" dirty="0">
                  <a:latin typeface="Calibri" panose="020F0502020204030204"/>
                </a:rPr>
                <a:t>Hints</a:t>
              </a:r>
            </a:p>
          </p:txBody>
        </p:sp>
      </p:grpSp>
      <p:sp>
        <p:nvSpPr>
          <p:cNvPr id="7" name="Title 1">
            <a:extLst>
              <a:ext uri="{FF2B5EF4-FFF2-40B4-BE49-F238E27FC236}">
                <a16:creationId xmlns:a16="http://schemas.microsoft.com/office/drawing/2014/main" id="{87FD5866-5EF9-6DF8-1559-C3046B198311}"/>
              </a:ext>
            </a:extLst>
          </p:cNvPr>
          <p:cNvSpPr>
            <a:spLocks noGrp="1"/>
          </p:cNvSpPr>
          <p:nvPr>
            <p:ph type="title"/>
          </p:nvPr>
        </p:nvSpPr>
        <p:spPr>
          <a:xfrm>
            <a:off x="-60134" y="-17540"/>
            <a:ext cx="12237307" cy="1080437"/>
          </a:xfrm>
        </p:spPr>
        <p:txBody>
          <a:bodyPr>
            <a:normAutofit/>
          </a:bodyPr>
          <a:lstStyle/>
          <a:p>
            <a:pPr algn="ctr"/>
            <a:r>
              <a:rPr lang="en-US" sz="4800" b="1" dirty="0" err="1">
                <a:latin typeface="Arial" panose="020B0604020202020204" pitchFamily="34" charset="0"/>
                <a:cs typeface="Arial" panose="020B0604020202020204" pitchFamily="34" charset="0"/>
              </a:rPr>
              <a:t>Neurosymbolic</a:t>
            </a:r>
            <a:r>
              <a:rPr lang="en-US" sz="4800" b="1" dirty="0">
                <a:latin typeface="Arial" panose="020B0604020202020204" pitchFamily="34" charset="0"/>
                <a:cs typeface="Arial" panose="020B0604020202020204" pitchFamily="34" charset="0"/>
              </a:rPr>
              <a:t> architectures in this talk</a:t>
            </a:r>
          </a:p>
        </p:txBody>
      </p:sp>
    </p:spTree>
    <p:extLst>
      <p:ext uri="{BB962C8B-B14F-4D97-AF65-F5344CB8AC3E}">
        <p14:creationId xmlns:p14="http://schemas.microsoft.com/office/powerpoint/2010/main" val="420296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AA0C7-7D4D-DDD4-B1EE-729170D7C4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DEECD8-0622-DEA1-1CD6-61E3C0BA3F7A}"/>
              </a:ext>
            </a:extLst>
          </p:cNvPr>
          <p:cNvSpPr>
            <a:spLocks noGrp="1"/>
          </p:cNvSpPr>
          <p:nvPr>
            <p:ph type="title"/>
          </p:nvPr>
        </p:nvSpPr>
        <p:spPr>
          <a:xfrm>
            <a:off x="-60134" y="-17540"/>
            <a:ext cx="12237307" cy="1080437"/>
          </a:xfrm>
        </p:spPr>
        <p:txBody>
          <a:bodyPr>
            <a:normAutofit/>
          </a:bodyPr>
          <a:lstStyle/>
          <a:p>
            <a:pPr algn="ctr"/>
            <a:r>
              <a:rPr lang="en-US" sz="4800" b="1" dirty="0" err="1">
                <a:latin typeface="Arial" panose="020B0604020202020204" pitchFamily="34" charset="0"/>
                <a:cs typeface="Arial" panose="020B0604020202020204" pitchFamily="34" charset="0"/>
              </a:rPr>
              <a:t>Neurosymbolic</a:t>
            </a:r>
            <a:r>
              <a:rPr lang="en-US" sz="4800" b="1" dirty="0">
                <a:latin typeface="Arial" panose="020B0604020202020204" pitchFamily="34" charset="0"/>
                <a:cs typeface="Arial" panose="020B0604020202020204" pitchFamily="34" charset="0"/>
              </a:rPr>
              <a:t> architectures in this talk</a:t>
            </a:r>
          </a:p>
        </p:txBody>
      </p:sp>
      <p:grpSp>
        <p:nvGrpSpPr>
          <p:cNvPr id="78" name="Group 77">
            <a:extLst>
              <a:ext uri="{FF2B5EF4-FFF2-40B4-BE49-F238E27FC236}">
                <a16:creationId xmlns:a16="http://schemas.microsoft.com/office/drawing/2014/main" id="{DF4D6AD8-1669-8783-554C-4E28D07DB0B4}"/>
              </a:ext>
            </a:extLst>
          </p:cNvPr>
          <p:cNvGrpSpPr/>
          <p:nvPr/>
        </p:nvGrpSpPr>
        <p:grpSpPr>
          <a:xfrm>
            <a:off x="3525432" y="1115991"/>
            <a:ext cx="4381101" cy="2169027"/>
            <a:chOff x="6274531" y="762030"/>
            <a:chExt cx="4381101" cy="2169027"/>
          </a:xfrm>
        </p:grpSpPr>
        <p:sp>
          <p:nvSpPr>
            <p:cNvPr id="8" name="Rectangle: Rounded Corners 7">
              <a:extLst>
                <a:ext uri="{FF2B5EF4-FFF2-40B4-BE49-F238E27FC236}">
                  <a16:creationId xmlns:a16="http://schemas.microsoft.com/office/drawing/2014/main" id="{EB825F92-664B-1EAE-A52C-24DB40F02207}"/>
                </a:ext>
              </a:extLst>
            </p:cNvPr>
            <p:cNvSpPr/>
            <p:nvPr/>
          </p:nvSpPr>
          <p:spPr>
            <a:xfrm>
              <a:off x="7073253" y="762030"/>
              <a:ext cx="2485340" cy="216902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9" name="Rectangle: Rounded Corners 8">
              <a:extLst>
                <a:ext uri="{FF2B5EF4-FFF2-40B4-BE49-F238E27FC236}">
                  <a16:creationId xmlns:a16="http://schemas.microsoft.com/office/drawing/2014/main" id="{E1E03266-324A-863E-E957-B3532D13B705}"/>
                </a:ext>
              </a:extLst>
            </p:cNvPr>
            <p:cNvSpPr/>
            <p:nvPr/>
          </p:nvSpPr>
          <p:spPr>
            <a:xfrm>
              <a:off x="7568444" y="873658"/>
              <a:ext cx="1342574" cy="65291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chemeClr val="tx1"/>
                  </a:solidFill>
                  <a:latin typeface="Calibri" panose="020F0502020204030204"/>
                  <a:cs typeface="Calibri"/>
                </a:rPr>
                <a:t>Neural Model</a:t>
              </a:r>
              <a:endParaRPr lang="en-US" sz="2400" dirty="0">
                <a:solidFill>
                  <a:schemeClr val="tx1"/>
                </a:solidFill>
                <a:latin typeface="Calibri" panose="020F0502020204030204"/>
              </a:endParaRPr>
            </a:p>
          </p:txBody>
        </p:sp>
        <p:sp>
          <p:nvSpPr>
            <p:cNvPr id="10" name="Flowchart: Data 9">
              <a:extLst>
                <a:ext uri="{FF2B5EF4-FFF2-40B4-BE49-F238E27FC236}">
                  <a16:creationId xmlns:a16="http://schemas.microsoft.com/office/drawing/2014/main" id="{89E40985-0CE3-4ED9-CEFB-CDA4DED509CE}"/>
                </a:ext>
              </a:extLst>
            </p:cNvPr>
            <p:cNvSpPr/>
            <p:nvPr/>
          </p:nvSpPr>
          <p:spPr>
            <a:xfrm>
              <a:off x="6274531" y="2015313"/>
              <a:ext cx="487965" cy="531150"/>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11" name="Flowchart: Data 10">
              <a:extLst>
                <a:ext uri="{FF2B5EF4-FFF2-40B4-BE49-F238E27FC236}">
                  <a16:creationId xmlns:a16="http://schemas.microsoft.com/office/drawing/2014/main" id="{4039E317-2501-517F-C584-15E723A6360A}"/>
                </a:ext>
              </a:extLst>
            </p:cNvPr>
            <p:cNvSpPr/>
            <p:nvPr/>
          </p:nvSpPr>
          <p:spPr>
            <a:xfrm>
              <a:off x="9862688" y="2007908"/>
              <a:ext cx="792944" cy="503812"/>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12" name="TextBox 11">
              <a:extLst>
                <a:ext uri="{FF2B5EF4-FFF2-40B4-BE49-F238E27FC236}">
                  <a16:creationId xmlns:a16="http://schemas.microsoft.com/office/drawing/2014/main" id="{9FAE32D4-DD61-ECE7-3103-E448DDFC4F79}"/>
                </a:ext>
              </a:extLst>
            </p:cNvPr>
            <p:cNvSpPr txBox="1"/>
            <p:nvPr/>
          </p:nvSpPr>
          <p:spPr>
            <a:xfrm>
              <a:off x="6339639" y="2116566"/>
              <a:ext cx="6076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b="1">
                  <a:latin typeface="Calibri" panose="020F0502020204030204"/>
                </a:rPr>
                <a:t>In</a:t>
              </a:r>
              <a:endParaRPr lang="en-US" sz="2400" b="1">
                <a:latin typeface="Calibri" panose="020F0502020204030204"/>
                <a:cs typeface="Calibri"/>
              </a:endParaRPr>
            </a:p>
          </p:txBody>
        </p:sp>
        <p:sp>
          <p:nvSpPr>
            <p:cNvPr id="13" name="TextBox 12">
              <a:extLst>
                <a:ext uri="{FF2B5EF4-FFF2-40B4-BE49-F238E27FC236}">
                  <a16:creationId xmlns:a16="http://schemas.microsoft.com/office/drawing/2014/main" id="{7EE84D73-C50A-B1E2-FF57-EBCD92B76ABD}"/>
                </a:ext>
              </a:extLst>
            </p:cNvPr>
            <p:cNvSpPr txBox="1"/>
            <p:nvPr/>
          </p:nvSpPr>
          <p:spPr>
            <a:xfrm>
              <a:off x="9946705" y="2050055"/>
              <a:ext cx="7067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dirty="0">
                  <a:latin typeface="Calibri" panose="020F0502020204030204"/>
                  <a:cs typeface="Calibri"/>
                </a:rPr>
                <a:t>Out</a:t>
              </a:r>
            </a:p>
          </p:txBody>
        </p:sp>
        <p:sp>
          <p:nvSpPr>
            <p:cNvPr id="14" name="Arrow: Right 13">
              <a:extLst>
                <a:ext uri="{FF2B5EF4-FFF2-40B4-BE49-F238E27FC236}">
                  <a16:creationId xmlns:a16="http://schemas.microsoft.com/office/drawing/2014/main" id="{4B03B033-AAB8-84AB-82C1-9304EE8AF2D1}"/>
                </a:ext>
              </a:extLst>
            </p:cNvPr>
            <p:cNvSpPr/>
            <p:nvPr/>
          </p:nvSpPr>
          <p:spPr>
            <a:xfrm>
              <a:off x="6737776" y="2159605"/>
              <a:ext cx="530334" cy="18779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15" name="Arrow: Right 14">
              <a:extLst>
                <a:ext uri="{FF2B5EF4-FFF2-40B4-BE49-F238E27FC236}">
                  <a16:creationId xmlns:a16="http://schemas.microsoft.com/office/drawing/2014/main" id="{0DD9DB73-EFFF-95E7-95E3-18EB6C61FA85}"/>
                </a:ext>
              </a:extLst>
            </p:cNvPr>
            <p:cNvSpPr/>
            <p:nvPr/>
          </p:nvSpPr>
          <p:spPr>
            <a:xfrm>
              <a:off x="9308476" y="2141361"/>
              <a:ext cx="560874" cy="20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5" name="Rectangle: Rounded Corners 4">
              <a:extLst>
                <a:ext uri="{FF2B5EF4-FFF2-40B4-BE49-F238E27FC236}">
                  <a16:creationId xmlns:a16="http://schemas.microsoft.com/office/drawing/2014/main" id="{4A9122BB-B2F8-2DBE-851D-E20DB4885801}"/>
                </a:ext>
              </a:extLst>
            </p:cNvPr>
            <p:cNvSpPr/>
            <p:nvPr/>
          </p:nvSpPr>
          <p:spPr>
            <a:xfrm>
              <a:off x="7345465" y="1965572"/>
              <a:ext cx="1926461" cy="65291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a:solidFill>
                    <a:schemeClr val="tx1"/>
                  </a:solidFill>
                  <a:latin typeface="Calibri" panose="020F0502020204030204"/>
                </a:rPr>
                <a:t>Symbolic Model</a:t>
              </a:r>
            </a:p>
          </p:txBody>
        </p:sp>
        <p:sp>
          <p:nvSpPr>
            <p:cNvPr id="6" name="Arrow: Curved Down 5">
              <a:extLst>
                <a:ext uri="{FF2B5EF4-FFF2-40B4-BE49-F238E27FC236}">
                  <a16:creationId xmlns:a16="http://schemas.microsoft.com/office/drawing/2014/main" id="{52A95F6E-9937-D995-52AD-1C8507312CB4}"/>
                </a:ext>
              </a:extLst>
            </p:cNvPr>
            <p:cNvSpPr/>
            <p:nvPr/>
          </p:nvSpPr>
          <p:spPr>
            <a:xfrm>
              <a:off x="7929934" y="1574516"/>
              <a:ext cx="475478" cy="34310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7" name="TextBox 6">
              <a:extLst>
                <a:ext uri="{FF2B5EF4-FFF2-40B4-BE49-F238E27FC236}">
                  <a16:creationId xmlns:a16="http://schemas.microsoft.com/office/drawing/2014/main" id="{1F5B5A24-4A92-3CD2-14C6-11C043CE1875}"/>
                </a:ext>
              </a:extLst>
            </p:cNvPr>
            <p:cNvSpPr txBox="1"/>
            <p:nvPr/>
          </p:nvSpPr>
          <p:spPr>
            <a:xfrm>
              <a:off x="8405412" y="1503907"/>
              <a:ext cx="829394" cy="461665"/>
            </a:xfrm>
            <a:prstGeom prst="rect">
              <a:avLst/>
            </a:prstGeom>
            <a:noFill/>
          </p:spPr>
          <p:txBody>
            <a:bodyPr wrap="none" rtlCol="0">
              <a:spAutoFit/>
            </a:bodyPr>
            <a:lstStyle/>
            <a:p>
              <a:pPr defTabSz="914377"/>
              <a:r>
                <a:rPr lang="en-US" sz="2400" dirty="0">
                  <a:latin typeface="Calibri" panose="020F0502020204030204"/>
                </a:rPr>
                <a:t>Hints</a:t>
              </a:r>
            </a:p>
          </p:txBody>
        </p:sp>
      </p:grpSp>
      <p:sp>
        <p:nvSpPr>
          <p:cNvPr id="60" name="Slide Number Placeholder 3">
            <a:extLst>
              <a:ext uri="{FF2B5EF4-FFF2-40B4-BE49-F238E27FC236}">
                <a16:creationId xmlns:a16="http://schemas.microsoft.com/office/drawing/2014/main" id="{36F4B279-31A1-91AD-1051-025D546B8C44}"/>
              </a:ext>
            </a:extLst>
          </p:cNvPr>
          <p:cNvSpPr txBox="1">
            <a:spLocks/>
          </p:cNvSpPr>
          <p:nvPr/>
        </p:nvSpPr>
        <p:spPr>
          <a:xfrm>
            <a:off x="11269490" y="6421834"/>
            <a:ext cx="922511" cy="425461"/>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z="1333">
                <a:solidFill>
                  <a:srgbClr val="FFFFFF"/>
                </a:solidFill>
                <a:latin typeface="Arial"/>
              </a:rPr>
              <a:pPr/>
              <a:t>38</a:t>
            </a:fld>
            <a:endParaRPr lang="en-US" sz="1333">
              <a:solidFill>
                <a:srgbClr val="FFFFFF"/>
              </a:solidFill>
              <a:latin typeface="Arial"/>
            </a:endParaRPr>
          </a:p>
        </p:txBody>
      </p:sp>
      <p:graphicFrame>
        <p:nvGraphicFramePr>
          <p:cNvPr id="59" name="Table 58">
            <a:extLst>
              <a:ext uri="{FF2B5EF4-FFF2-40B4-BE49-F238E27FC236}">
                <a16:creationId xmlns:a16="http://schemas.microsoft.com/office/drawing/2014/main" id="{D15571C9-EA71-1565-36C4-465F5D1FB32E}"/>
              </a:ext>
            </a:extLst>
          </p:cNvPr>
          <p:cNvGraphicFramePr>
            <a:graphicFrameLocks noGrp="1"/>
          </p:cNvGraphicFramePr>
          <p:nvPr>
            <p:extLst>
              <p:ext uri="{D42A27DB-BD31-4B8C-83A1-F6EECF244321}">
                <p14:modId xmlns:p14="http://schemas.microsoft.com/office/powerpoint/2010/main" val="1299270978"/>
              </p:ext>
            </p:extLst>
          </p:nvPr>
        </p:nvGraphicFramePr>
        <p:xfrm>
          <a:off x="56618" y="3572983"/>
          <a:ext cx="12028784" cy="2682240"/>
        </p:xfrm>
        <a:graphic>
          <a:graphicData uri="http://schemas.openxmlformats.org/drawingml/2006/table">
            <a:tbl>
              <a:tblPr firstRow="1" bandRow="1">
                <a:tableStyleId>{5C22544A-7EE6-4342-B048-85BDC9FD1C3A}</a:tableStyleId>
              </a:tblPr>
              <a:tblGrid>
                <a:gridCol w="3379309">
                  <a:extLst>
                    <a:ext uri="{9D8B030D-6E8A-4147-A177-3AD203B41FA5}">
                      <a16:colId xmlns:a16="http://schemas.microsoft.com/office/drawing/2014/main" val="2423730313"/>
                    </a:ext>
                  </a:extLst>
                </a:gridCol>
                <a:gridCol w="3869368">
                  <a:extLst>
                    <a:ext uri="{9D8B030D-6E8A-4147-A177-3AD203B41FA5}">
                      <a16:colId xmlns:a16="http://schemas.microsoft.com/office/drawing/2014/main" val="1756426112"/>
                    </a:ext>
                  </a:extLst>
                </a:gridCol>
                <a:gridCol w="4780107">
                  <a:extLst>
                    <a:ext uri="{9D8B030D-6E8A-4147-A177-3AD203B41FA5}">
                      <a16:colId xmlns:a16="http://schemas.microsoft.com/office/drawing/2014/main" val="963917302"/>
                    </a:ext>
                  </a:extLst>
                </a:gridCol>
              </a:tblGrid>
              <a:tr h="412155">
                <a:tc>
                  <a:txBody>
                    <a:bodyPr/>
                    <a:lstStyle/>
                    <a:p>
                      <a:pPr fontAlgn="base"/>
                      <a:r>
                        <a:rPr lang="en-US" sz="2400" dirty="0">
                          <a:effectLst/>
                        </a:rPr>
                        <a:t>Technology​</a:t>
                      </a:r>
                      <a:endParaRPr lang="en-US" sz="2400" b="1" dirty="0">
                        <a:solidFill>
                          <a:srgbClr val="FFFFFF"/>
                        </a:solidFill>
                        <a:effectLst/>
                      </a:endParaRPr>
                    </a:p>
                  </a:txBody>
                  <a:tcPr/>
                </a:tc>
                <a:tc>
                  <a:txBody>
                    <a:bodyPr/>
                    <a:lstStyle/>
                    <a:p>
                      <a:pPr lvl="0">
                        <a:buNone/>
                      </a:pPr>
                      <a:r>
                        <a:rPr lang="en-US" sz="2400" dirty="0">
                          <a:effectLst/>
                        </a:rPr>
                        <a:t>Hints provided by neural model​</a:t>
                      </a:r>
                      <a:endParaRPr lang="en-US" sz="2400" b="1" dirty="0">
                        <a:solidFill>
                          <a:srgbClr val="FFFFFF"/>
                        </a:solidFill>
                        <a:effectLst/>
                      </a:endParaRPr>
                    </a:p>
                  </a:txBody>
                  <a:tcPr/>
                </a:tc>
                <a:tc>
                  <a:txBody>
                    <a:bodyPr/>
                    <a:lstStyle/>
                    <a:p>
                      <a:pPr fontAlgn="base"/>
                      <a:r>
                        <a:rPr lang="en-US" sz="2400" dirty="0">
                          <a:effectLst/>
                        </a:rPr>
                        <a:t>Reference</a:t>
                      </a:r>
                    </a:p>
                  </a:txBody>
                  <a:tcPr/>
                </a:tc>
                <a:extLst>
                  <a:ext uri="{0D108BD9-81ED-4DB2-BD59-A6C34878D82A}">
                    <a16:rowId xmlns:a16="http://schemas.microsoft.com/office/drawing/2014/main" val="263959765"/>
                  </a:ext>
                </a:extLst>
              </a:tr>
              <a:tr h="762000">
                <a:tc>
                  <a:txBody>
                    <a:bodyPr/>
                    <a:lstStyle/>
                    <a:p>
                      <a:pPr fontAlgn="base"/>
                      <a:r>
                        <a:rPr lang="en-US" sz="2200" dirty="0">
                          <a:effectLst/>
                        </a:rPr>
                        <a:t>FlashFill++​ (readable code generation for string transformations)</a:t>
                      </a:r>
                    </a:p>
                  </a:txBody>
                  <a:tcPr/>
                </a:tc>
                <a:tc>
                  <a:txBody>
                    <a:bodyPr/>
                    <a:lstStyle/>
                    <a:p>
                      <a:pPr lvl="0">
                        <a:buNone/>
                      </a:pPr>
                      <a:r>
                        <a:rPr lang="en-US" sz="2200" dirty="0">
                          <a:effectLst/>
                        </a:rPr>
                        <a:t>Search and Ranking heuristics, </a:t>
                      </a:r>
                      <a:br>
                        <a:rPr lang="en-US" sz="2200" dirty="0">
                          <a:effectLst/>
                        </a:rPr>
                      </a:br>
                      <a:r>
                        <a:rPr lang="en-US" sz="2200" dirty="0">
                          <a:effectLst/>
                        </a:rPr>
                        <a:t>Meaningful variable names​</a:t>
                      </a:r>
                    </a:p>
                  </a:txBody>
                  <a:tcPr/>
                </a:tc>
                <a:tc>
                  <a:txBody>
                    <a:bodyPr/>
                    <a:lstStyle/>
                    <a:p>
                      <a:pPr lvl="0">
                        <a:buNone/>
                      </a:pPr>
                      <a:r>
                        <a:rPr lang="en-US" sz="2200" i="1" dirty="0">
                          <a:latin typeface="+mn-lt"/>
                        </a:rPr>
                        <a:t>POPL </a:t>
                      </a:r>
                      <a:r>
                        <a:rPr lang="en-US" sz="2200" b="0" i="0" dirty="0">
                          <a:solidFill>
                            <a:srgbClr val="000000"/>
                          </a:solidFill>
                          <a:effectLst/>
                          <a:latin typeface="Calibri" panose="020F0502020204030204" pitchFamily="34" charset="0"/>
                        </a:rPr>
                        <a:t> ’</a:t>
                      </a:r>
                      <a:r>
                        <a:rPr lang="en-US" sz="2200" i="1" dirty="0">
                          <a:latin typeface="+mn-lt"/>
                        </a:rPr>
                        <a:t>23; FlashFill++: Scaling Programming by Example by Cutting to the Chase.</a:t>
                      </a:r>
                    </a:p>
                  </a:txBody>
                  <a:tcPr/>
                </a:tc>
                <a:extLst>
                  <a:ext uri="{0D108BD9-81ED-4DB2-BD59-A6C34878D82A}">
                    <a16:rowId xmlns:a16="http://schemas.microsoft.com/office/drawing/2014/main" val="4176841231"/>
                  </a:ext>
                </a:extLst>
              </a:tr>
              <a:tr h="538480">
                <a:tc>
                  <a:txBody>
                    <a:bodyPr/>
                    <a:lstStyle/>
                    <a:p>
                      <a:pPr fontAlgn="base"/>
                      <a:r>
                        <a:rPr lang="en-US" sz="2200" dirty="0">
                          <a:effectLst/>
                        </a:rPr>
                        <a:t>Excel/</a:t>
                      </a:r>
                      <a:r>
                        <a:rPr lang="en-US" sz="2200" dirty="0" err="1">
                          <a:effectLst/>
                        </a:rPr>
                        <a:t>PowerFx</a:t>
                      </a:r>
                      <a:r>
                        <a:rPr lang="en-US" sz="2200" dirty="0">
                          <a:effectLst/>
                        </a:rPr>
                        <a:t> Formula </a:t>
                      </a:r>
                      <a:br>
                        <a:rPr lang="en-US" sz="2200" dirty="0">
                          <a:effectLst/>
                        </a:rPr>
                      </a:br>
                      <a:r>
                        <a:rPr lang="en-US" sz="2200" dirty="0">
                          <a:effectLst/>
                        </a:rPr>
                        <a:t>Repair​</a:t>
                      </a:r>
                    </a:p>
                  </a:txBody>
                  <a:tcPr/>
                </a:tc>
                <a:tc>
                  <a:txBody>
                    <a:bodyPr/>
                    <a:lstStyle/>
                    <a:p>
                      <a:pPr lvl="0">
                        <a:buNone/>
                      </a:pPr>
                      <a:r>
                        <a:rPr lang="en-US" sz="2200" dirty="0">
                          <a:effectLst/>
                        </a:rPr>
                        <a:t>Error localization, Ranking​</a:t>
                      </a:r>
                    </a:p>
                  </a:txBody>
                  <a:tcPr/>
                </a:tc>
                <a:tc>
                  <a:txBody>
                    <a:bodyPr/>
                    <a:lstStyle/>
                    <a:p>
                      <a:pPr lvl="0">
                        <a:buNone/>
                      </a:pPr>
                      <a:r>
                        <a:rPr lang="en-US" sz="2200" b="0" i="0" u="none" strike="noStrike" baseline="0" noProof="0" dirty="0">
                          <a:solidFill>
                            <a:srgbClr val="000000"/>
                          </a:solidFill>
                          <a:effectLst/>
                          <a:latin typeface="Calibri"/>
                        </a:rPr>
                        <a:t>OOPSLA ’22; </a:t>
                      </a:r>
                      <a:r>
                        <a:rPr lang="en-US" sz="2200" b="0" i="1" u="none" strike="noStrike" baseline="0" noProof="0" dirty="0" err="1">
                          <a:solidFill>
                            <a:srgbClr val="000000"/>
                          </a:solidFill>
                          <a:effectLst/>
                          <a:latin typeface="Calibri"/>
                        </a:rPr>
                        <a:t>Neurosymbolic</a:t>
                      </a:r>
                      <a:r>
                        <a:rPr lang="en-US" sz="2200" b="0" i="1" u="none" strike="noStrike" baseline="0" noProof="0" dirty="0">
                          <a:solidFill>
                            <a:srgbClr val="000000"/>
                          </a:solidFill>
                          <a:effectLst/>
                          <a:latin typeface="Calibri"/>
                        </a:rPr>
                        <a:t> repair for low-code formula languages</a:t>
                      </a:r>
                      <a:r>
                        <a:rPr lang="en-US" sz="2200" b="0" i="0" u="none" strike="noStrike" baseline="0" noProof="0" dirty="0">
                          <a:solidFill>
                            <a:srgbClr val="000000"/>
                          </a:solidFill>
                          <a:effectLst/>
                          <a:latin typeface="Calibri"/>
                        </a:rPr>
                        <a:t>.</a:t>
                      </a:r>
                      <a:endParaRPr lang="en-US" sz="2200" i="0" dirty="0"/>
                    </a:p>
                  </a:txBody>
                  <a:tcPr/>
                </a:tc>
                <a:extLst>
                  <a:ext uri="{0D108BD9-81ED-4DB2-BD59-A6C34878D82A}">
                    <a16:rowId xmlns:a16="http://schemas.microsoft.com/office/drawing/2014/main" val="490495080"/>
                  </a:ext>
                </a:extLst>
              </a:tr>
            </a:tbl>
          </a:graphicData>
        </a:graphic>
      </p:graphicFrame>
    </p:spTree>
    <p:extLst>
      <p:ext uri="{BB962C8B-B14F-4D97-AF65-F5344CB8AC3E}">
        <p14:creationId xmlns:p14="http://schemas.microsoft.com/office/powerpoint/2010/main" val="1633931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F3FB4-77A5-EA93-4771-7673D63B2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C53D0-F584-35C6-1EDF-906ACCBD5432}"/>
              </a:ext>
            </a:extLst>
          </p:cNvPr>
          <p:cNvSpPr>
            <a:spLocks noGrp="1"/>
          </p:cNvSpPr>
          <p:nvPr>
            <p:ph type="title"/>
          </p:nvPr>
        </p:nvSpPr>
        <p:spPr>
          <a:xfrm>
            <a:off x="-60134" y="-17540"/>
            <a:ext cx="12237307" cy="1080437"/>
          </a:xfrm>
        </p:spPr>
        <p:txBody>
          <a:bodyPr>
            <a:normAutofit/>
          </a:bodyPr>
          <a:lstStyle/>
          <a:p>
            <a:pPr algn="ctr"/>
            <a:r>
              <a:rPr lang="en-US" sz="4800" b="1" err="1">
                <a:latin typeface="Arial" panose="020B0604020202020204" pitchFamily="34" charset="0"/>
                <a:cs typeface="Arial" panose="020B0604020202020204" pitchFamily="34" charset="0"/>
              </a:rPr>
              <a:t>Neurosymbolic</a:t>
            </a:r>
            <a:r>
              <a:rPr lang="en-US" sz="4800" b="1">
                <a:latin typeface="Arial" panose="020B0604020202020204" pitchFamily="34" charset="0"/>
                <a:cs typeface="Arial" panose="020B0604020202020204" pitchFamily="34" charset="0"/>
              </a:rPr>
              <a:t> architectures in this talk</a:t>
            </a:r>
          </a:p>
        </p:txBody>
      </p:sp>
      <p:grpSp>
        <p:nvGrpSpPr>
          <p:cNvPr id="30" name="Group 29">
            <a:extLst>
              <a:ext uri="{FF2B5EF4-FFF2-40B4-BE49-F238E27FC236}">
                <a16:creationId xmlns:a16="http://schemas.microsoft.com/office/drawing/2014/main" id="{48B158D4-048C-9042-07C6-35E9D9D6584A}"/>
              </a:ext>
            </a:extLst>
          </p:cNvPr>
          <p:cNvGrpSpPr/>
          <p:nvPr/>
        </p:nvGrpSpPr>
        <p:grpSpPr>
          <a:xfrm>
            <a:off x="3258544" y="1557431"/>
            <a:ext cx="4912738" cy="1682259"/>
            <a:chOff x="1879651" y="3249292"/>
            <a:chExt cx="10194906" cy="1981074"/>
          </a:xfrm>
        </p:grpSpPr>
        <p:grpSp>
          <p:nvGrpSpPr>
            <p:cNvPr id="31" name="Group 30">
              <a:extLst>
                <a:ext uri="{FF2B5EF4-FFF2-40B4-BE49-F238E27FC236}">
                  <a16:creationId xmlns:a16="http://schemas.microsoft.com/office/drawing/2014/main" id="{27E3CCC0-C06E-1F59-E40A-B104E98A098B}"/>
                </a:ext>
              </a:extLst>
            </p:cNvPr>
            <p:cNvGrpSpPr/>
            <p:nvPr/>
          </p:nvGrpSpPr>
          <p:grpSpPr>
            <a:xfrm>
              <a:off x="1879651" y="3249292"/>
              <a:ext cx="10194906" cy="1981074"/>
              <a:chOff x="1749022" y="2094535"/>
              <a:chExt cx="10194906" cy="1981074"/>
            </a:xfrm>
          </p:grpSpPr>
          <p:grpSp>
            <p:nvGrpSpPr>
              <p:cNvPr id="33" name="Group 32">
                <a:extLst>
                  <a:ext uri="{FF2B5EF4-FFF2-40B4-BE49-F238E27FC236}">
                    <a16:creationId xmlns:a16="http://schemas.microsoft.com/office/drawing/2014/main" id="{30D3B1C4-3427-9591-5518-083B90FBCCC0}"/>
                  </a:ext>
                </a:extLst>
              </p:cNvPr>
              <p:cNvGrpSpPr/>
              <p:nvPr/>
            </p:nvGrpSpPr>
            <p:grpSpPr>
              <a:xfrm>
                <a:off x="1749022" y="2094535"/>
                <a:ext cx="10194906" cy="1981074"/>
                <a:chOff x="1684797" y="2907799"/>
                <a:chExt cx="10194906" cy="1633084"/>
              </a:xfrm>
            </p:grpSpPr>
            <p:sp>
              <p:nvSpPr>
                <p:cNvPr id="36" name="Rectangle: Rounded Corners 35">
                  <a:extLst>
                    <a:ext uri="{FF2B5EF4-FFF2-40B4-BE49-F238E27FC236}">
                      <a16:creationId xmlns:a16="http://schemas.microsoft.com/office/drawing/2014/main" id="{19ED7823-9BA3-AB47-D776-0D2CF00253F4}"/>
                    </a:ext>
                  </a:extLst>
                </p:cNvPr>
                <p:cNvSpPr/>
                <p:nvPr/>
              </p:nvSpPr>
              <p:spPr>
                <a:xfrm>
                  <a:off x="3284785" y="2907799"/>
                  <a:ext cx="6010385" cy="16330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37" name="Rectangle: Rounded Corners 36">
                  <a:extLst>
                    <a:ext uri="{FF2B5EF4-FFF2-40B4-BE49-F238E27FC236}">
                      <a16:creationId xmlns:a16="http://schemas.microsoft.com/office/drawing/2014/main" id="{4F8D3085-4682-5D02-5677-5B2500E0C8C1}"/>
                    </a:ext>
                  </a:extLst>
                </p:cNvPr>
                <p:cNvSpPr/>
                <p:nvPr/>
              </p:nvSpPr>
              <p:spPr>
                <a:xfrm>
                  <a:off x="6454794" y="3256867"/>
                  <a:ext cx="2509726" cy="970754"/>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lang="en-US" sz="2400" dirty="0">
                      <a:solidFill>
                        <a:schemeClr val="tx1"/>
                      </a:solidFill>
                      <a:latin typeface="Calibri" panose="020F0502020204030204"/>
                      <a:cs typeface="Calibri"/>
                    </a:rPr>
                    <a:t>Symbolic Model</a:t>
                  </a:r>
                  <a:endParaRPr lang="en-US" sz="2400" dirty="0">
                    <a:solidFill>
                      <a:schemeClr val="tx1"/>
                    </a:solidFill>
                    <a:latin typeface="Calibri" panose="020F0502020204030204"/>
                  </a:endParaRPr>
                </a:p>
              </p:txBody>
            </p:sp>
            <p:sp>
              <p:nvSpPr>
                <p:cNvPr id="38" name="Flowchart: Data 37">
                  <a:extLst>
                    <a:ext uri="{FF2B5EF4-FFF2-40B4-BE49-F238E27FC236}">
                      <a16:creationId xmlns:a16="http://schemas.microsoft.com/office/drawing/2014/main" id="{1087814D-62A6-B09F-2676-93FFAD90CFF7}"/>
                    </a:ext>
                  </a:extLst>
                </p:cNvPr>
                <p:cNvSpPr/>
                <p:nvPr/>
              </p:nvSpPr>
              <p:spPr>
                <a:xfrm>
                  <a:off x="1684797" y="3483667"/>
                  <a:ext cx="1009987" cy="61320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39" name="Flowchart: Data 38">
                  <a:extLst>
                    <a:ext uri="{FF2B5EF4-FFF2-40B4-BE49-F238E27FC236}">
                      <a16:creationId xmlns:a16="http://schemas.microsoft.com/office/drawing/2014/main" id="{816819A6-40E6-D131-30AD-1D6C00E82F8B}"/>
                    </a:ext>
                  </a:extLst>
                </p:cNvPr>
                <p:cNvSpPr/>
                <p:nvPr/>
              </p:nvSpPr>
              <p:spPr>
                <a:xfrm>
                  <a:off x="9810137" y="3499447"/>
                  <a:ext cx="2069566" cy="581645"/>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0" name="TextBox 39">
                  <a:extLst>
                    <a:ext uri="{FF2B5EF4-FFF2-40B4-BE49-F238E27FC236}">
                      <a16:creationId xmlns:a16="http://schemas.microsoft.com/office/drawing/2014/main" id="{9715D355-B89C-D4C0-2B7B-7DB00C48D4E2}"/>
                    </a:ext>
                  </a:extLst>
                </p:cNvPr>
                <p:cNvSpPr txBox="1"/>
                <p:nvPr/>
              </p:nvSpPr>
              <p:spPr>
                <a:xfrm>
                  <a:off x="1819558" y="3600563"/>
                  <a:ext cx="950260" cy="448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b="1">
                      <a:latin typeface="Calibri" panose="020F0502020204030204"/>
                      <a:cs typeface="Calibri"/>
                    </a:rPr>
                    <a:t>In</a:t>
                  </a:r>
                </a:p>
              </p:txBody>
            </p:sp>
            <p:sp>
              <p:nvSpPr>
                <p:cNvPr id="41" name="TextBox 40">
                  <a:extLst>
                    <a:ext uri="{FF2B5EF4-FFF2-40B4-BE49-F238E27FC236}">
                      <a16:creationId xmlns:a16="http://schemas.microsoft.com/office/drawing/2014/main" id="{237ED636-723F-4BFB-DF05-025152A06740}"/>
                    </a:ext>
                  </a:extLst>
                </p:cNvPr>
                <p:cNvSpPr txBox="1"/>
                <p:nvPr/>
              </p:nvSpPr>
              <p:spPr>
                <a:xfrm>
                  <a:off x="10087211" y="3589709"/>
                  <a:ext cx="1376253" cy="4481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dirty="0">
                      <a:latin typeface="Calibri" panose="020F0502020204030204"/>
                      <a:cs typeface="Calibri"/>
                    </a:rPr>
                    <a:t>Out</a:t>
                  </a:r>
                </a:p>
              </p:txBody>
            </p:sp>
            <p:sp>
              <p:nvSpPr>
                <p:cNvPr id="42" name="Arrow: Right 41">
                  <a:extLst>
                    <a:ext uri="{FF2B5EF4-FFF2-40B4-BE49-F238E27FC236}">
                      <a16:creationId xmlns:a16="http://schemas.microsoft.com/office/drawing/2014/main" id="{3470A6A3-EBBB-33E9-8B98-5FFA08CB31BE}"/>
                    </a:ext>
                  </a:extLst>
                </p:cNvPr>
                <p:cNvSpPr/>
                <p:nvPr/>
              </p:nvSpPr>
              <p:spPr>
                <a:xfrm>
                  <a:off x="2668550" y="3655182"/>
                  <a:ext cx="1009987" cy="2881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43" name="Arrow: Right 42">
                  <a:extLst>
                    <a:ext uri="{FF2B5EF4-FFF2-40B4-BE49-F238E27FC236}">
                      <a16:creationId xmlns:a16="http://schemas.microsoft.com/office/drawing/2014/main" id="{5024A5BF-E0B2-4945-5343-DA10356B6ADF}"/>
                    </a:ext>
                  </a:extLst>
                </p:cNvPr>
                <p:cNvSpPr/>
                <p:nvPr/>
              </p:nvSpPr>
              <p:spPr>
                <a:xfrm>
                  <a:off x="8964520" y="3595975"/>
                  <a:ext cx="984335" cy="3044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grpSp>
          <p:sp>
            <p:nvSpPr>
              <p:cNvPr id="34" name="Rectangle: Rounded Corners 33">
                <a:extLst>
                  <a:ext uri="{FF2B5EF4-FFF2-40B4-BE49-F238E27FC236}">
                    <a16:creationId xmlns:a16="http://schemas.microsoft.com/office/drawing/2014/main" id="{E071B6C2-4744-0688-1B9B-5C20D3C94B23}"/>
                  </a:ext>
                </a:extLst>
              </p:cNvPr>
              <p:cNvSpPr/>
              <p:nvPr/>
            </p:nvSpPr>
            <p:spPr>
              <a:xfrm>
                <a:off x="3703423" y="2507729"/>
                <a:ext cx="2241461" cy="1270063"/>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lang="en-US" sz="2400" dirty="0">
                    <a:solidFill>
                      <a:schemeClr val="tx1"/>
                    </a:solidFill>
                    <a:latin typeface="Calibri" panose="020F0502020204030204"/>
                  </a:rPr>
                  <a:t>Neural Model</a:t>
                </a:r>
              </a:p>
            </p:txBody>
          </p:sp>
          <p:sp>
            <p:nvSpPr>
              <p:cNvPr id="35" name="TextBox 34">
                <a:extLst>
                  <a:ext uri="{FF2B5EF4-FFF2-40B4-BE49-F238E27FC236}">
                    <a16:creationId xmlns:a16="http://schemas.microsoft.com/office/drawing/2014/main" id="{ED0D0E22-5541-9431-5730-B5CF5DEA955A}"/>
                  </a:ext>
                </a:extLst>
              </p:cNvPr>
              <p:cNvSpPr txBox="1"/>
              <p:nvPr/>
            </p:nvSpPr>
            <p:spPr>
              <a:xfrm>
                <a:off x="5952504" y="2205069"/>
                <a:ext cx="383353" cy="543669"/>
              </a:xfrm>
              <a:prstGeom prst="rect">
                <a:avLst/>
              </a:prstGeom>
              <a:noFill/>
            </p:spPr>
            <p:txBody>
              <a:bodyPr wrap="none" rtlCol="0">
                <a:spAutoFit/>
              </a:bodyPr>
              <a:lstStyle/>
              <a:p>
                <a:pPr defTabSz="914377"/>
                <a:endParaRPr lang="en-US" sz="2400">
                  <a:latin typeface="Calibri" panose="020F0502020204030204"/>
                </a:endParaRPr>
              </a:p>
            </p:txBody>
          </p:sp>
        </p:grpSp>
        <p:sp>
          <p:nvSpPr>
            <p:cNvPr id="32" name="Arrow: Right 31">
              <a:extLst>
                <a:ext uri="{FF2B5EF4-FFF2-40B4-BE49-F238E27FC236}">
                  <a16:creationId xmlns:a16="http://schemas.microsoft.com/office/drawing/2014/main" id="{E6D67A17-0499-779B-F92A-E93C03C58CDE}"/>
                </a:ext>
              </a:extLst>
            </p:cNvPr>
            <p:cNvSpPr/>
            <p:nvPr/>
          </p:nvSpPr>
          <p:spPr>
            <a:xfrm>
              <a:off x="6067264" y="4072623"/>
              <a:ext cx="574766" cy="33441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grpSp>
      <p:sp>
        <p:nvSpPr>
          <p:cNvPr id="60" name="Slide Number Placeholder 3">
            <a:extLst>
              <a:ext uri="{FF2B5EF4-FFF2-40B4-BE49-F238E27FC236}">
                <a16:creationId xmlns:a16="http://schemas.microsoft.com/office/drawing/2014/main" id="{6DEB4F2C-BD35-0223-7979-2C2880F420C9}"/>
              </a:ext>
            </a:extLst>
          </p:cNvPr>
          <p:cNvSpPr txBox="1">
            <a:spLocks/>
          </p:cNvSpPr>
          <p:nvPr/>
        </p:nvSpPr>
        <p:spPr>
          <a:xfrm>
            <a:off x="11269490" y="6421834"/>
            <a:ext cx="922511" cy="425461"/>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z="1333">
                <a:solidFill>
                  <a:srgbClr val="FFFFFF"/>
                </a:solidFill>
                <a:latin typeface="Arial"/>
              </a:rPr>
              <a:pPr/>
              <a:t>39</a:t>
            </a:fld>
            <a:endParaRPr lang="en-US" sz="1333">
              <a:solidFill>
                <a:srgbClr val="FFFFFF"/>
              </a:solidFill>
              <a:latin typeface="Arial"/>
            </a:endParaRPr>
          </a:p>
        </p:txBody>
      </p:sp>
      <p:graphicFrame>
        <p:nvGraphicFramePr>
          <p:cNvPr id="65" name="Table 64">
            <a:extLst>
              <a:ext uri="{FF2B5EF4-FFF2-40B4-BE49-F238E27FC236}">
                <a16:creationId xmlns:a16="http://schemas.microsoft.com/office/drawing/2014/main" id="{E7782C25-E109-34D5-FF13-52B3BA2F5BDC}"/>
              </a:ext>
            </a:extLst>
          </p:cNvPr>
          <p:cNvGraphicFramePr>
            <a:graphicFrameLocks noGrp="1"/>
          </p:cNvGraphicFramePr>
          <p:nvPr>
            <p:extLst>
              <p:ext uri="{D42A27DB-BD31-4B8C-83A1-F6EECF244321}">
                <p14:modId xmlns:p14="http://schemas.microsoft.com/office/powerpoint/2010/main" val="1469663628"/>
              </p:ext>
            </p:extLst>
          </p:nvPr>
        </p:nvGraphicFramePr>
        <p:xfrm>
          <a:off x="70793" y="3783385"/>
          <a:ext cx="12034683" cy="2286000"/>
        </p:xfrm>
        <a:graphic>
          <a:graphicData uri="http://schemas.openxmlformats.org/drawingml/2006/table">
            <a:tbl>
              <a:tblPr firstRow="1" bandRow="1">
                <a:tableStyleId>{5C22544A-7EE6-4342-B048-85BDC9FD1C3A}</a:tableStyleId>
              </a:tblPr>
              <a:tblGrid>
                <a:gridCol w="2417483">
                  <a:extLst>
                    <a:ext uri="{9D8B030D-6E8A-4147-A177-3AD203B41FA5}">
                      <a16:colId xmlns:a16="http://schemas.microsoft.com/office/drawing/2014/main" val="2423730313"/>
                    </a:ext>
                  </a:extLst>
                </a:gridCol>
                <a:gridCol w="3262934">
                  <a:extLst>
                    <a:ext uri="{9D8B030D-6E8A-4147-A177-3AD203B41FA5}">
                      <a16:colId xmlns:a16="http://schemas.microsoft.com/office/drawing/2014/main" val="1756426112"/>
                    </a:ext>
                  </a:extLst>
                </a:gridCol>
                <a:gridCol w="6354266">
                  <a:extLst>
                    <a:ext uri="{9D8B030D-6E8A-4147-A177-3AD203B41FA5}">
                      <a16:colId xmlns:a16="http://schemas.microsoft.com/office/drawing/2014/main" val="963917302"/>
                    </a:ext>
                  </a:extLst>
                </a:gridCol>
              </a:tblGrid>
              <a:tr h="422941">
                <a:tc>
                  <a:txBody>
                    <a:bodyPr/>
                    <a:lstStyle/>
                    <a:p>
                      <a:pPr fontAlgn="base"/>
                      <a:r>
                        <a:rPr lang="en-US" sz="2200">
                          <a:effectLst/>
                        </a:rPr>
                        <a:t>Technology​</a:t>
                      </a:r>
                      <a:endParaRPr lang="en-US" sz="2200" b="1">
                        <a:solidFill>
                          <a:srgbClr val="FFFFFF"/>
                        </a:solidFill>
                        <a:effectLst/>
                      </a:endParaRPr>
                    </a:p>
                  </a:txBody>
                  <a:tcPr/>
                </a:tc>
                <a:tc>
                  <a:txBody>
                    <a:bodyPr/>
                    <a:lstStyle/>
                    <a:p>
                      <a:pPr lvl="0">
                        <a:buNone/>
                      </a:pPr>
                      <a:r>
                        <a:rPr lang="en-US" sz="2200" dirty="0">
                          <a:effectLst/>
                        </a:rPr>
                        <a:t>Neural / Symbolic​</a:t>
                      </a:r>
                      <a:endParaRPr lang="en-US" sz="2200" b="1" dirty="0">
                        <a:solidFill>
                          <a:srgbClr val="FFFFFF"/>
                        </a:solidFill>
                        <a:effectLst/>
                      </a:endParaRPr>
                    </a:p>
                  </a:txBody>
                  <a:tcPr/>
                </a:tc>
                <a:tc>
                  <a:txBody>
                    <a:bodyPr/>
                    <a:lstStyle/>
                    <a:p>
                      <a:pPr fontAlgn="base"/>
                      <a:r>
                        <a:rPr lang="en-US" sz="2200" dirty="0">
                          <a:effectLst/>
                        </a:rPr>
                        <a:t>Reference</a:t>
                      </a:r>
                    </a:p>
                  </a:txBody>
                  <a:tcPr/>
                </a:tc>
                <a:extLst>
                  <a:ext uri="{0D108BD9-81ED-4DB2-BD59-A6C34878D82A}">
                    <a16:rowId xmlns:a16="http://schemas.microsoft.com/office/drawing/2014/main" val="263959765"/>
                  </a:ext>
                </a:extLst>
              </a:tr>
              <a:tr h="640947">
                <a:tc>
                  <a:txBody>
                    <a:bodyPr/>
                    <a:lstStyle/>
                    <a:p>
                      <a:pPr fontAlgn="base"/>
                      <a:r>
                        <a:rPr lang="en-US" sz="2200" dirty="0">
                          <a:effectLst/>
                          <a:latin typeface="Arial" panose="020B0604020202020204" pitchFamily="34" charset="0"/>
                          <a:cs typeface="Arial" panose="020B0604020202020204" pitchFamily="34" charset="0"/>
                        </a:rPr>
                        <a:t>Regex synth from </a:t>
                      </a:r>
                      <a:r>
                        <a:rPr lang="en-US" sz="2200" dirty="0" err="1">
                          <a:effectLst/>
                          <a:latin typeface="Arial" panose="020B0604020202020204" pitchFamily="34" charset="0"/>
                          <a:cs typeface="Arial" panose="020B0604020202020204" pitchFamily="34" charset="0"/>
                        </a:rPr>
                        <a:t>NL+Examples</a:t>
                      </a:r>
                      <a:endParaRPr lang="en-US" sz="2200" dirty="0">
                        <a:effectLst/>
                        <a:latin typeface="Arial" panose="020B0604020202020204" pitchFamily="34" charset="0"/>
                        <a:cs typeface="Arial" panose="020B0604020202020204" pitchFamily="34" charset="0"/>
                      </a:endParaRPr>
                    </a:p>
                  </a:txBody>
                  <a:tcPr/>
                </a:tc>
                <a:tc>
                  <a:txBody>
                    <a:bodyPr/>
                    <a:lstStyle/>
                    <a:p>
                      <a:pPr lvl="0">
                        <a:buNone/>
                      </a:pPr>
                      <a:r>
                        <a:rPr lang="en-US" sz="2200" dirty="0">
                          <a:effectLst/>
                          <a:latin typeface="Arial" panose="020B0604020202020204" pitchFamily="34" charset="0"/>
                          <a:cs typeface="Arial" panose="020B0604020202020204" pitchFamily="34" charset="0"/>
                        </a:rPr>
                        <a:t>Components / Composition</a:t>
                      </a:r>
                    </a:p>
                  </a:txBody>
                  <a:tcPr/>
                </a:tc>
                <a:tc>
                  <a:txBody>
                    <a:bodyPr/>
                    <a:lstStyle/>
                    <a:p>
                      <a:pPr lvl="0">
                        <a:buNone/>
                      </a:pPr>
                      <a:r>
                        <a:rPr lang="en-US" sz="2200" b="0" i="0" u="none" strike="noStrike" kern="1200" dirty="0">
                          <a:solidFill>
                            <a:schemeClr val="dk1"/>
                          </a:solidFill>
                          <a:effectLst/>
                          <a:latin typeface="Arial" panose="020B0604020202020204" pitchFamily="34" charset="0"/>
                          <a:ea typeface="+mn-ea"/>
                          <a:cs typeface="Arial" panose="020B0604020202020204" pitchFamily="34" charset="0"/>
                        </a:rPr>
                        <a:t>OOPSLA </a:t>
                      </a:r>
                      <a:r>
                        <a:rPr lang="en-US" sz="2200" b="0" i="0" dirty="0">
                          <a:solidFill>
                            <a:srgbClr val="000000"/>
                          </a:solidFill>
                          <a:effectLst/>
                          <a:latin typeface="Arial" panose="020B0604020202020204" pitchFamily="34" charset="0"/>
                          <a:cs typeface="Arial" panose="020B0604020202020204" pitchFamily="34" charset="0"/>
                        </a:rPr>
                        <a:t> ‘</a:t>
                      </a:r>
                      <a:r>
                        <a:rPr lang="en-US" sz="2200" b="0" i="0" u="none" strike="noStrike" kern="1200" dirty="0">
                          <a:solidFill>
                            <a:schemeClr val="dk1"/>
                          </a:solidFill>
                          <a:effectLst/>
                          <a:latin typeface="Arial" panose="020B0604020202020204" pitchFamily="34" charset="0"/>
                          <a:ea typeface="+mn-ea"/>
                          <a:cs typeface="Arial" panose="020B0604020202020204" pitchFamily="34" charset="0"/>
                        </a:rPr>
                        <a:t>21; </a:t>
                      </a:r>
                      <a:r>
                        <a:rPr lang="en-US" sz="2200" b="0" i="1" u="none" strike="noStrike" kern="1200" dirty="0">
                          <a:solidFill>
                            <a:schemeClr val="dk1"/>
                          </a:solidFill>
                          <a:effectLst/>
                          <a:latin typeface="Arial" panose="020B0604020202020204" pitchFamily="34" charset="0"/>
                          <a:ea typeface="+mn-ea"/>
                          <a:cs typeface="Arial" panose="020B0604020202020204" pitchFamily="34" charset="0"/>
                        </a:rPr>
                        <a:t>Multi-modal program inference: a marriage of pre-trained language models and component-based synthesis. </a:t>
                      </a:r>
                      <a:endParaRPr lang="en-US" sz="22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76841231"/>
                  </a:ext>
                </a:extLst>
              </a:tr>
              <a:tr h="640947">
                <a:tc>
                  <a:txBody>
                    <a:bodyPr/>
                    <a:lstStyle/>
                    <a:p>
                      <a:pPr fontAlgn="base"/>
                      <a:r>
                        <a:rPr lang="en-US" sz="2200" dirty="0">
                          <a:effectLst/>
                          <a:latin typeface="Arial" panose="020B0604020202020204" pitchFamily="34" charset="0"/>
                          <a:cs typeface="Arial" panose="020B0604020202020204" pitchFamily="34" charset="0"/>
                        </a:rPr>
                        <a:t>Predictive Table Extraction</a:t>
                      </a:r>
                    </a:p>
                  </a:txBody>
                  <a:tcPr/>
                </a:tc>
                <a:tc>
                  <a:txBody>
                    <a:bodyPr/>
                    <a:lstStyle/>
                    <a:p>
                      <a:pPr lvl="0">
                        <a:buNone/>
                      </a:pPr>
                      <a:r>
                        <a:rPr lang="en-US" sz="2200" dirty="0">
                          <a:effectLst/>
                          <a:latin typeface="Arial" panose="020B0604020202020204" pitchFamily="34" charset="0"/>
                          <a:cs typeface="Arial" panose="020B0604020202020204" pitchFamily="34" charset="0"/>
                        </a:rPr>
                        <a:t>Example generation / Program Synthesizer</a:t>
                      </a:r>
                    </a:p>
                  </a:txBody>
                  <a:tcPr/>
                </a:tc>
                <a:tc>
                  <a:txBody>
                    <a:bodyPr/>
                    <a:lstStyle/>
                    <a:p>
                      <a:pPr lvl="0">
                        <a:buNone/>
                      </a:pPr>
                      <a:r>
                        <a:rPr lang="en-US" sz="2200" dirty="0">
                          <a:latin typeface="Arial" panose="020B0604020202020204" pitchFamily="34" charset="0"/>
                          <a:cs typeface="Arial" panose="020B0604020202020204" pitchFamily="34" charset="0"/>
                        </a:rPr>
                        <a:t>CIKM </a:t>
                      </a:r>
                      <a:r>
                        <a:rPr lang="en-US" sz="2200" b="0" i="0" dirty="0">
                          <a:solidFill>
                            <a:srgbClr val="000000"/>
                          </a:solidFill>
                          <a:effectLst/>
                          <a:latin typeface="Arial" panose="020B0604020202020204" pitchFamily="34" charset="0"/>
                          <a:cs typeface="Arial" panose="020B0604020202020204" pitchFamily="34" charset="0"/>
                        </a:rPr>
                        <a:t>‘</a:t>
                      </a:r>
                      <a:r>
                        <a:rPr lang="en-US" sz="2200" b="0" i="0" u="none" strike="noStrike" kern="1200" dirty="0">
                          <a:solidFill>
                            <a:schemeClr val="dk1"/>
                          </a:solidFill>
                          <a:effectLst/>
                          <a:latin typeface="Arial" panose="020B0604020202020204" pitchFamily="34" charset="0"/>
                          <a:ea typeface="+mn-ea"/>
                          <a:cs typeface="Arial" panose="020B0604020202020204" pitchFamily="34" charset="0"/>
                        </a:rPr>
                        <a:t>24</a:t>
                      </a:r>
                      <a:r>
                        <a:rPr lang="en-US" sz="2200" dirty="0">
                          <a:latin typeface="Arial" panose="020B0604020202020204" pitchFamily="34" charset="0"/>
                          <a:cs typeface="Arial" panose="020B0604020202020204" pitchFamily="34" charset="0"/>
                        </a:rPr>
                        <a:t>:</a:t>
                      </a:r>
                      <a:r>
                        <a:rPr lang="en-US" sz="2200" dirty="0">
                          <a:solidFill>
                            <a:schemeClr val="accent1"/>
                          </a:solidFill>
                          <a:latin typeface="Arial" panose="020B0604020202020204" pitchFamily="34" charset="0"/>
                          <a:cs typeface="Arial" panose="020B0604020202020204" pitchFamily="34" charset="0"/>
                        </a:rPr>
                        <a:t> </a:t>
                      </a:r>
                      <a:r>
                        <a:rPr lang="en-US" sz="2200" i="1" u="none" strike="noStrike" baseline="0" dirty="0" err="1">
                          <a:latin typeface="Arial" panose="020B0604020202020204" pitchFamily="34" charset="0"/>
                          <a:cs typeface="Arial" panose="020B0604020202020204" pitchFamily="34" charset="0"/>
                        </a:rPr>
                        <a:t>Tabularis</a:t>
                      </a:r>
                      <a:r>
                        <a:rPr lang="en-US" sz="2200" i="1" u="none" strike="noStrike" baseline="0" dirty="0">
                          <a:latin typeface="Arial" panose="020B0604020202020204" pitchFamily="34" charset="0"/>
                          <a:cs typeface="Arial" panose="020B0604020202020204" pitchFamily="34" charset="0"/>
                        </a:rPr>
                        <a:t> </a:t>
                      </a:r>
                      <a:r>
                        <a:rPr lang="en-US" sz="2200" i="1" u="none" strike="noStrike" baseline="0" dirty="0" err="1">
                          <a:latin typeface="Arial" panose="020B0604020202020204" pitchFamily="34" charset="0"/>
                          <a:cs typeface="Arial" panose="020B0604020202020204" pitchFamily="34" charset="0"/>
                        </a:rPr>
                        <a:t>Revilio</a:t>
                      </a:r>
                      <a:r>
                        <a:rPr lang="en-US" sz="2200" i="1" u="none" strike="noStrike" baseline="0" dirty="0">
                          <a:latin typeface="Arial" panose="020B0604020202020204" pitchFamily="34" charset="0"/>
                          <a:cs typeface="Arial" panose="020B0604020202020204" pitchFamily="34" charset="0"/>
                        </a:rPr>
                        <a:t>: Converting Text to Tables</a:t>
                      </a:r>
                      <a:endParaRPr lang="en-US" sz="2200" i="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90495080"/>
                  </a:ext>
                </a:extLst>
              </a:tr>
            </a:tbl>
          </a:graphicData>
        </a:graphic>
      </p:graphicFrame>
    </p:spTree>
    <p:extLst>
      <p:ext uri="{BB962C8B-B14F-4D97-AF65-F5344CB8AC3E}">
        <p14:creationId xmlns:p14="http://schemas.microsoft.com/office/powerpoint/2010/main" val="344311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up of a document&#10;&#10;Description automatically generated">
            <a:extLst>
              <a:ext uri="{FF2B5EF4-FFF2-40B4-BE49-F238E27FC236}">
                <a16:creationId xmlns:a16="http://schemas.microsoft.com/office/drawing/2014/main" id="{C4461EC7-8F52-82FC-D2F3-76E509CA2458}"/>
              </a:ext>
            </a:extLst>
          </p:cNvPr>
          <p:cNvPicPr>
            <a:picLocks noChangeAspect="1"/>
          </p:cNvPicPr>
          <p:nvPr/>
        </p:nvPicPr>
        <p:blipFill>
          <a:blip r:embed="rId3">
            <a:extLst>
              <a:ext uri="{28A0092B-C50C-407E-A947-70E740481C1C}">
                <a14:useLocalDpi xmlns:a14="http://schemas.microsoft.com/office/drawing/2010/main" val="0"/>
              </a:ext>
            </a:extLst>
          </a:blip>
          <a:srcRect r="2886" b="11720"/>
          <a:stretch/>
        </p:blipFill>
        <p:spPr>
          <a:xfrm>
            <a:off x="0" y="32774"/>
            <a:ext cx="6126480" cy="3383280"/>
          </a:xfrm>
          <a:prstGeom prst="rect">
            <a:avLst/>
          </a:prstGeom>
        </p:spPr>
      </p:pic>
      <p:sp>
        <p:nvSpPr>
          <p:cNvPr id="43" name="Rectangle 42">
            <a:extLst>
              <a:ext uri="{FF2B5EF4-FFF2-40B4-BE49-F238E27FC236}">
                <a16:creationId xmlns:a16="http://schemas.microsoft.com/office/drawing/2014/main" id="{417CDA24-35F8-4540-8C52-3096D6D94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descr="A white paper with black text&#10;&#10;Description automatically generated">
            <a:extLst>
              <a:ext uri="{FF2B5EF4-FFF2-40B4-BE49-F238E27FC236}">
                <a16:creationId xmlns:a16="http://schemas.microsoft.com/office/drawing/2014/main" id="{C4417A03-81BF-3A08-378C-4346500AC0B5}"/>
              </a:ext>
            </a:extLst>
          </p:cNvPr>
          <p:cNvPicPr>
            <a:picLocks noChangeAspect="1"/>
          </p:cNvPicPr>
          <p:nvPr/>
        </p:nvPicPr>
        <p:blipFill>
          <a:blip r:embed="rId4">
            <a:extLst>
              <a:ext uri="{28A0092B-C50C-407E-A947-70E740481C1C}">
                <a14:useLocalDpi xmlns:a14="http://schemas.microsoft.com/office/drawing/2010/main" val="0"/>
              </a:ext>
            </a:extLst>
          </a:blip>
          <a:srcRect t="-2" b="21005"/>
          <a:stretch/>
        </p:blipFill>
        <p:spPr>
          <a:xfrm>
            <a:off x="6149116" y="83095"/>
            <a:ext cx="6032172" cy="3383280"/>
          </a:xfrm>
          <a:prstGeom prst="rect">
            <a:avLst/>
          </a:prstGeom>
        </p:spPr>
      </p:pic>
      <p:sp>
        <p:nvSpPr>
          <p:cNvPr id="45" name="Rectangle 44">
            <a:extLst>
              <a:ext uri="{FF2B5EF4-FFF2-40B4-BE49-F238E27FC236}">
                <a16:creationId xmlns:a16="http://schemas.microsoft.com/office/drawing/2014/main" id="{8658BFE0-4E65-4174-9C75-687C94E8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A75DFED-A0C1-4A83-BE1D-0271C1826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552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close-up of a document&#10;&#10;Description automatically generated">
            <a:extLst>
              <a:ext uri="{FF2B5EF4-FFF2-40B4-BE49-F238E27FC236}">
                <a16:creationId xmlns:a16="http://schemas.microsoft.com/office/drawing/2014/main" id="{B39500D6-8D09-94AC-4517-CD4D6C3E8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56" y="3507494"/>
            <a:ext cx="6059782" cy="3317732"/>
          </a:xfrm>
          <a:prstGeom prst="rect">
            <a:avLst/>
          </a:prstGeom>
        </p:spPr>
      </p:pic>
      <p:pic>
        <p:nvPicPr>
          <p:cNvPr id="16" name="Picture 15" descr="A screenshot of a computer program&#10;&#10;Description automatically generated">
            <a:extLst>
              <a:ext uri="{FF2B5EF4-FFF2-40B4-BE49-F238E27FC236}">
                <a16:creationId xmlns:a16="http://schemas.microsoft.com/office/drawing/2014/main" id="{1064E2ED-D3C9-BF5A-00F6-7737483D5D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4356" y="3474720"/>
            <a:ext cx="6032171" cy="4071716"/>
          </a:xfrm>
          <a:prstGeom prst="rect">
            <a:avLst/>
          </a:prstGeom>
        </p:spPr>
      </p:pic>
      <p:cxnSp>
        <p:nvCxnSpPr>
          <p:cNvPr id="3" name="Straight Connector 2">
            <a:extLst>
              <a:ext uri="{FF2B5EF4-FFF2-40B4-BE49-F238E27FC236}">
                <a16:creationId xmlns:a16="http://schemas.microsoft.com/office/drawing/2014/main" id="{C0354540-BD10-564D-1720-6CD46C4492C1}"/>
              </a:ext>
            </a:extLst>
          </p:cNvPr>
          <p:cNvCxnSpPr/>
          <p:nvPr/>
        </p:nvCxnSpPr>
        <p:spPr>
          <a:xfrm>
            <a:off x="376844" y="221673"/>
            <a:ext cx="11466021" cy="6367549"/>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50C6095-23AC-45CD-4F94-96A753E77075}"/>
              </a:ext>
            </a:extLst>
          </p:cNvPr>
          <p:cNvCxnSpPr/>
          <p:nvPr/>
        </p:nvCxnSpPr>
        <p:spPr>
          <a:xfrm flipH="1">
            <a:off x="-160244" y="556715"/>
            <a:ext cx="11127971" cy="5868785"/>
          </a:xfrm>
          <a:prstGeom prst="line">
            <a:avLst/>
          </a:prstGeom>
          <a:ln w="76200">
            <a:solidFill>
              <a:srgbClr val="C00000"/>
            </a:solidFill>
          </a:ln>
        </p:spPr>
        <p:style>
          <a:lnRef idx="2">
            <a:schemeClr val="accent1"/>
          </a:lnRef>
          <a:fillRef idx="0">
            <a:schemeClr val="accent1"/>
          </a:fillRef>
          <a:effectRef idx="1">
            <a:schemeClr val="accent1"/>
          </a:effectRef>
          <a:fontRef idx="minor">
            <a:schemeClr val="tx1"/>
          </a:fontRef>
        </p:style>
      </p:cxnSp>
      <p:pic>
        <p:nvPicPr>
          <p:cNvPr id="9" name="Picture 8" descr="A stamp on top of a stack of papers&#10;&#10;Description automatically generated">
            <a:extLst>
              <a:ext uri="{FF2B5EF4-FFF2-40B4-BE49-F238E27FC236}">
                <a16:creationId xmlns:a16="http://schemas.microsoft.com/office/drawing/2014/main" id="{577B15F1-4F0D-76B5-CEB3-15E408FFACAD}"/>
              </a:ext>
            </a:extLst>
          </p:cNvPr>
          <p:cNvPicPr>
            <a:picLocks noChangeAspect="1"/>
          </p:cNvPicPr>
          <p:nvPr/>
        </p:nvPicPr>
        <p:blipFill>
          <a:blip r:embed="rId7"/>
          <a:stretch>
            <a:fillRect/>
          </a:stretch>
        </p:blipFill>
        <p:spPr>
          <a:xfrm>
            <a:off x="4291859" y="1317961"/>
            <a:ext cx="3538268" cy="3538268"/>
          </a:xfrm>
          <a:prstGeom prst="rect">
            <a:avLst/>
          </a:prstGeom>
        </p:spPr>
      </p:pic>
    </p:spTree>
    <p:extLst>
      <p:ext uri="{BB962C8B-B14F-4D97-AF65-F5344CB8AC3E}">
        <p14:creationId xmlns:p14="http://schemas.microsoft.com/office/powerpoint/2010/main" val="165106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71249-37DD-6DCC-DDA8-8B15F5DBD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BEB4FE-9046-B4A1-8B52-4A5C580F5101}"/>
              </a:ext>
            </a:extLst>
          </p:cNvPr>
          <p:cNvSpPr>
            <a:spLocks noGrp="1"/>
          </p:cNvSpPr>
          <p:nvPr>
            <p:ph type="title"/>
          </p:nvPr>
        </p:nvSpPr>
        <p:spPr>
          <a:xfrm>
            <a:off x="-60134" y="-17540"/>
            <a:ext cx="12237307" cy="1080437"/>
          </a:xfrm>
        </p:spPr>
        <p:txBody>
          <a:bodyPr>
            <a:normAutofit/>
          </a:bodyPr>
          <a:lstStyle/>
          <a:p>
            <a:pPr algn="ctr"/>
            <a:r>
              <a:rPr lang="en-US" sz="4800" b="1" err="1">
                <a:latin typeface="Arial" panose="020B0604020202020204" pitchFamily="34" charset="0"/>
                <a:cs typeface="Arial" panose="020B0604020202020204" pitchFamily="34" charset="0"/>
              </a:rPr>
              <a:t>Neurosymbolic</a:t>
            </a:r>
            <a:r>
              <a:rPr lang="en-US" sz="4800" b="1">
                <a:latin typeface="Arial" panose="020B0604020202020204" pitchFamily="34" charset="0"/>
                <a:cs typeface="Arial" panose="020B0604020202020204" pitchFamily="34" charset="0"/>
              </a:rPr>
              <a:t> architectures in this talk</a:t>
            </a:r>
          </a:p>
        </p:txBody>
      </p:sp>
      <p:sp>
        <p:nvSpPr>
          <p:cNvPr id="60" name="Slide Number Placeholder 3">
            <a:extLst>
              <a:ext uri="{FF2B5EF4-FFF2-40B4-BE49-F238E27FC236}">
                <a16:creationId xmlns:a16="http://schemas.microsoft.com/office/drawing/2014/main" id="{4117D398-708C-C434-F2EB-140E0381DE71}"/>
              </a:ext>
            </a:extLst>
          </p:cNvPr>
          <p:cNvSpPr txBox="1">
            <a:spLocks/>
          </p:cNvSpPr>
          <p:nvPr/>
        </p:nvSpPr>
        <p:spPr>
          <a:xfrm>
            <a:off x="11269490" y="6421834"/>
            <a:ext cx="922511" cy="425461"/>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z="1333">
                <a:solidFill>
                  <a:srgbClr val="FFFFFF"/>
                </a:solidFill>
                <a:latin typeface="Arial"/>
              </a:rPr>
              <a:pPr/>
              <a:t>40</a:t>
            </a:fld>
            <a:endParaRPr lang="en-US" sz="1333">
              <a:solidFill>
                <a:srgbClr val="FFFFFF"/>
              </a:solidFill>
              <a:latin typeface="Arial"/>
            </a:endParaRPr>
          </a:p>
        </p:txBody>
      </p:sp>
      <p:grpSp>
        <p:nvGrpSpPr>
          <p:cNvPr id="79" name="Group 78">
            <a:extLst>
              <a:ext uri="{FF2B5EF4-FFF2-40B4-BE49-F238E27FC236}">
                <a16:creationId xmlns:a16="http://schemas.microsoft.com/office/drawing/2014/main" id="{1C36B7F7-9B31-6DD9-5CD1-588C3C4A7948}"/>
              </a:ext>
            </a:extLst>
          </p:cNvPr>
          <p:cNvGrpSpPr/>
          <p:nvPr/>
        </p:nvGrpSpPr>
        <p:grpSpPr>
          <a:xfrm>
            <a:off x="3036942" y="1448102"/>
            <a:ext cx="5250160" cy="1697420"/>
            <a:chOff x="5803739" y="3228818"/>
            <a:chExt cx="5250160" cy="1697420"/>
          </a:xfrm>
        </p:grpSpPr>
        <p:sp>
          <p:nvSpPr>
            <p:cNvPr id="53" name="Rectangle: Rounded Corners 52">
              <a:extLst>
                <a:ext uri="{FF2B5EF4-FFF2-40B4-BE49-F238E27FC236}">
                  <a16:creationId xmlns:a16="http://schemas.microsoft.com/office/drawing/2014/main" id="{C2B3DDE7-7EF6-E5D3-9FB0-FD358F6730AB}"/>
                </a:ext>
              </a:extLst>
            </p:cNvPr>
            <p:cNvSpPr/>
            <p:nvPr/>
          </p:nvSpPr>
          <p:spPr>
            <a:xfrm>
              <a:off x="6885351" y="3228818"/>
              <a:ext cx="2878265" cy="1697420"/>
            </a:xfrm>
            <a:prstGeom prst="roundRect">
              <a:avLst/>
            </a:prstGeom>
            <a:solidFill>
              <a:schemeClr val="accent6">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54" name="Rectangle: Rounded Corners 53">
              <a:extLst>
                <a:ext uri="{FF2B5EF4-FFF2-40B4-BE49-F238E27FC236}">
                  <a16:creationId xmlns:a16="http://schemas.microsoft.com/office/drawing/2014/main" id="{B6EF3D9E-9470-ACA0-2A71-4505B24C02D1}"/>
                </a:ext>
              </a:extLst>
            </p:cNvPr>
            <p:cNvSpPr/>
            <p:nvPr/>
          </p:nvSpPr>
          <p:spPr>
            <a:xfrm>
              <a:off x="7695296" y="3352709"/>
              <a:ext cx="1395609" cy="62978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chemeClr val="tx1"/>
                  </a:solidFill>
                  <a:latin typeface="Calibri" panose="020F0502020204030204"/>
                  <a:cs typeface="Calibri"/>
                </a:rPr>
                <a:t>Symbolic Model</a:t>
              </a:r>
              <a:endParaRPr lang="en-US" sz="2400" dirty="0">
                <a:solidFill>
                  <a:schemeClr val="tx1"/>
                </a:solidFill>
                <a:latin typeface="Calibri" panose="020F0502020204030204"/>
              </a:endParaRPr>
            </a:p>
          </p:txBody>
        </p:sp>
        <p:sp>
          <p:nvSpPr>
            <p:cNvPr id="55" name="Flowchart: Data 54">
              <a:extLst>
                <a:ext uri="{FF2B5EF4-FFF2-40B4-BE49-F238E27FC236}">
                  <a16:creationId xmlns:a16="http://schemas.microsoft.com/office/drawing/2014/main" id="{837EFFD5-4276-4CFE-9802-950D296C784B}"/>
                </a:ext>
              </a:extLst>
            </p:cNvPr>
            <p:cNvSpPr/>
            <p:nvPr/>
          </p:nvSpPr>
          <p:spPr>
            <a:xfrm>
              <a:off x="5803739" y="4057506"/>
              <a:ext cx="624013" cy="404177"/>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56" name="Flowchart: Data 55">
              <a:extLst>
                <a:ext uri="{FF2B5EF4-FFF2-40B4-BE49-F238E27FC236}">
                  <a16:creationId xmlns:a16="http://schemas.microsoft.com/office/drawing/2014/main" id="{FE343683-CA8E-3B30-0A90-3045E073654F}"/>
                </a:ext>
              </a:extLst>
            </p:cNvPr>
            <p:cNvSpPr/>
            <p:nvPr/>
          </p:nvSpPr>
          <p:spPr>
            <a:xfrm>
              <a:off x="10039878" y="4031711"/>
              <a:ext cx="1014021" cy="383375"/>
            </a:xfrm>
            <a:prstGeom prst="flowChartInputOutp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57" name="TextBox 56">
              <a:extLst>
                <a:ext uri="{FF2B5EF4-FFF2-40B4-BE49-F238E27FC236}">
                  <a16:creationId xmlns:a16="http://schemas.microsoft.com/office/drawing/2014/main" id="{4D58AEFF-A566-9267-39DA-388E204E49D4}"/>
                </a:ext>
              </a:extLst>
            </p:cNvPr>
            <p:cNvSpPr txBox="1"/>
            <p:nvPr/>
          </p:nvSpPr>
          <p:spPr>
            <a:xfrm>
              <a:off x="5918344" y="4076158"/>
              <a:ext cx="4830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b="1">
                  <a:latin typeface="Calibri" panose="020F0502020204030204"/>
                  <a:cs typeface="Calibri"/>
                </a:rPr>
                <a:t>In</a:t>
              </a:r>
            </a:p>
          </p:txBody>
        </p:sp>
        <p:sp>
          <p:nvSpPr>
            <p:cNvPr id="58" name="TextBox 57">
              <a:extLst>
                <a:ext uri="{FF2B5EF4-FFF2-40B4-BE49-F238E27FC236}">
                  <a16:creationId xmlns:a16="http://schemas.microsoft.com/office/drawing/2014/main" id="{2202A4CF-4353-4525-6627-359A16621E69}"/>
                </a:ext>
              </a:extLst>
            </p:cNvPr>
            <p:cNvSpPr txBox="1"/>
            <p:nvPr/>
          </p:nvSpPr>
          <p:spPr>
            <a:xfrm>
              <a:off x="10247570" y="3996536"/>
              <a:ext cx="7198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77"/>
              <a:r>
                <a:rPr lang="en-US" sz="2400" dirty="0">
                  <a:latin typeface="Calibri" panose="020F0502020204030204"/>
                  <a:cs typeface="Calibri"/>
                </a:rPr>
                <a:t>Out</a:t>
              </a:r>
            </a:p>
          </p:txBody>
        </p:sp>
        <p:sp>
          <p:nvSpPr>
            <p:cNvPr id="51" name="Rectangle: Rounded Corners 50">
              <a:extLst>
                <a:ext uri="{FF2B5EF4-FFF2-40B4-BE49-F238E27FC236}">
                  <a16:creationId xmlns:a16="http://schemas.microsoft.com/office/drawing/2014/main" id="{6101446D-9782-6DF5-77A0-0E352E693E98}"/>
                </a:ext>
              </a:extLst>
            </p:cNvPr>
            <p:cNvSpPr/>
            <p:nvPr/>
          </p:nvSpPr>
          <p:spPr>
            <a:xfrm>
              <a:off x="7751807" y="4144343"/>
              <a:ext cx="1286840" cy="674571"/>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chemeClr val="tx1"/>
                  </a:solidFill>
                  <a:latin typeface="Calibri" panose="020F0502020204030204"/>
                </a:rPr>
                <a:t>Neural Model</a:t>
              </a:r>
            </a:p>
          </p:txBody>
        </p:sp>
        <p:sp>
          <p:nvSpPr>
            <p:cNvPr id="52" name="TextBox 51">
              <a:extLst>
                <a:ext uri="{FF2B5EF4-FFF2-40B4-BE49-F238E27FC236}">
                  <a16:creationId xmlns:a16="http://schemas.microsoft.com/office/drawing/2014/main" id="{69F98C77-1AB3-3B35-C5CA-51F4BD2A3A92}"/>
                </a:ext>
              </a:extLst>
            </p:cNvPr>
            <p:cNvSpPr txBox="1"/>
            <p:nvPr/>
          </p:nvSpPr>
          <p:spPr>
            <a:xfrm>
              <a:off x="8432176" y="3366133"/>
              <a:ext cx="184731" cy="461665"/>
            </a:xfrm>
            <a:prstGeom prst="rect">
              <a:avLst/>
            </a:prstGeom>
            <a:noFill/>
          </p:spPr>
          <p:txBody>
            <a:bodyPr wrap="none" rtlCol="0">
              <a:spAutoFit/>
            </a:bodyPr>
            <a:lstStyle/>
            <a:p>
              <a:pPr defTabSz="914377"/>
              <a:endParaRPr lang="en-US" sz="2400">
                <a:latin typeface="Calibri" panose="020F0502020204030204"/>
              </a:endParaRPr>
            </a:p>
          </p:txBody>
        </p:sp>
        <p:sp>
          <p:nvSpPr>
            <p:cNvPr id="61" name="Arrow: Right 60">
              <a:extLst>
                <a:ext uri="{FF2B5EF4-FFF2-40B4-BE49-F238E27FC236}">
                  <a16:creationId xmlns:a16="http://schemas.microsoft.com/office/drawing/2014/main" id="{0031AB23-674E-BC65-3929-F62FEF4368E4}"/>
                </a:ext>
              </a:extLst>
            </p:cNvPr>
            <p:cNvSpPr/>
            <p:nvPr/>
          </p:nvSpPr>
          <p:spPr>
            <a:xfrm>
              <a:off x="9599400" y="4031711"/>
              <a:ext cx="486694" cy="296823"/>
            </a:xfrm>
            <a:prstGeom prst="rightArrow">
              <a:avLst/>
            </a:prstGeom>
            <a:solidFill>
              <a:schemeClr val="tx2">
                <a:lumMod val="25000"/>
                <a:lumOff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67" name="Flowchart: Process 66">
              <a:extLst>
                <a:ext uri="{FF2B5EF4-FFF2-40B4-BE49-F238E27FC236}">
                  <a16:creationId xmlns:a16="http://schemas.microsoft.com/office/drawing/2014/main" id="{F5AF89AD-4F60-366B-67CD-8DDE43BBAF00}"/>
                </a:ext>
              </a:extLst>
            </p:cNvPr>
            <p:cNvSpPr/>
            <p:nvPr/>
          </p:nvSpPr>
          <p:spPr>
            <a:xfrm>
              <a:off x="6438472" y="4144343"/>
              <a:ext cx="767990" cy="125156"/>
            </a:xfrm>
            <a:prstGeom prst="flowChartProcess">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Flowchart: Process 67">
              <a:extLst>
                <a:ext uri="{FF2B5EF4-FFF2-40B4-BE49-F238E27FC236}">
                  <a16:creationId xmlns:a16="http://schemas.microsoft.com/office/drawing/2014/main" id="{CF585363-37BF-B14B-59EF-DA12A2348E1F}"/>
                </a:ext>
              </a:extLst>
            </p:cNvPr>
            <p:cNvSpPr/>
            <p:nvPr/>
          </p:nvSpPr>
          <p:spPr>
            <a:xfrm>
              <a:off x="9100861" y="3517584"/>
              <a:ext cx="548746" cy="112172"/>
            </a:xfrm>
            <a:prstGeom prst="flowChartProcess">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lowchart: Process 68">
              <a:extLst>
                <a:ext uri="{FF2B5EF4-FFF2-40B4-BE49-F238E27FC236}">
                  <a16:creationId xmlns:a16="http://schemas.microsoft.com/office/drawing/2014/main" id="{A1EB72B7-7440-B9FC-59E3-27A9FB4818EE}"/>
                </a:ext>
              </a:extLst>
            </p:cNvPr>
            <p:cNvSpPr/>
            <p:nvPr/>
          </p:nvSpPr>
          <p:spPr>
            <a:xfrm>
              <a:off x="9038646" y="4425652"/>
              <a:ext cx="560753" cy="112172"/>
            </a:xfrm>
            <a:prstGeom prst="flowChartProcess">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Flowchart: Process 69">
              <a:extLst>
                <a:ext uri="{FF2B5EF4-FFF2-40B4-BE49-F238E27FC236}">
                  <a16:creationId xmlns:a16="http://schemas.microsoft.com/office/drawing/2014/main" id="{EAD58F19-2466-907C-6B1C-8EA72865184C}"/>
                </a:ext>
              </a:extLst>
            </p:cNvPr>
            <p:cNvSpPr/>
            <p:nvPr/>
          </p:nvSpPr>
          <p:spPr>
            <a:xfrm rot="5400000">
              <a:off x="6762029" y="3974989"/>
              <a:ext cx="1012752" cy="131330"/>
            </a:xfrm>
            <a:prstGeom prst="flowChartProcess">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5" name="Flowchart: Process 74">
              <a:extLst>
                <a:ext uri="{FF2B5EF4-FFF2-40B4-BE49-F238E27FC236}">
                  <a16:creationId xmlns:a16="http://schemas.microsoft.com/office/drawing/2014/main" id="{B4012873-2CF3-E927-D308-47A97AF21890}"/>
                </a:ext>
              </a:extLst>
            </p:cNvPr>
            <p:cNvSpPr/>
            <p:nvPr/>
          </p:nvSpPr>
          <p:spPr>
            <a:xfrm rot="5400000">
              <a:off x="9087794" y="3960142"/>
              <a:ext cx="1012752" cy="143138"/>
            </a:xfrm>
            <a:prstGeom prst="flowChartProcess">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Arrow: Right 61">
              <a:extLst>
                <a:ext uri="{FF2B5EF4-FFF2-40B4-BE49-F238E27FC236}">
                  <a16:creationId xmlns:a16="http://schemas.microsoft.com/office/drawing/2014/main" id="{391AC74F-2012-1057-AF83-78E8B0BC2B91}"/>
                </a:ext>
              </a:extLst>
            </p:cNvPr>
            <p:cNvSpPr/>
            <p:nvPr/>
          </p:nvSpPr>
          <p:spPr>
            <a:xfrm>
              <a:off x="7209551" y="3451044"/>
              <a:ext cx="474333" cy="313624"/>
            </a:xfrm>
            <a:prstGeom prst="rightArrow">
              <a:avLst/>
            </a:prstGeom>
            <a:solidFill>
              <a:schemeClr val="tx2">
                <a:lumMod val="25000"/>
                <a:lumOff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sp>
          <p:nvSpPr>
            <p:cNvPr id="63" name="Arrow: Right 62">
              <a:extLst>
                <a:ext uri="{FF2B5EF4-FFF2-40B4-BE49-F238E27FC236}">
                  <a16:creationId xmlns:a16="http://schemas.microsoft.com/office/drawing/2014/main" id="{BED14F0D-7246-0E2C-F9B2-142BA31D9700}"/>
                </a:ext>
              </a:extLst>
            </p:cNvPr>
            <p:cNvSpPr/>
            <p:nvPr/>
          </p:nvSpPr>
          <p:spPr>
            <a:xfrm>
              <a:off x="7209552" y="4349623"/>
              <a:ext cx="501390" cy="264266"/>
            </a:xfrm>
            <a:prstGeom prst="rightArrow">
              <a:avLst/>
            </a:prstGeom>
            <a:solidFill>
              <a:schemeClr val="tx2">
                <a:lumMod val="25000"/>
                <a:lumOff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2400">
                <a:solidFill>
                  <a:schemeClr val="tx1"/>
                </a:solidFill>
                <a:latin typeface="Calibri" panose="020F0502020204030204"/>
              </a:endParaRPr>
            </a:p>
          </p:txBody>
        </p:sp>
      </p:grpSp>
      <p:graphicFrame>
        <p:nvGraphicFramePr>
          <p:cNvPr id="66" name="Table 65">
            <a:extLst>
              <a:ext uri="{FF2B5EF4-FFF2-40B4-BE49-F238E27FC236}">
                <a16:creationId xmlns:a16="http://schemas.microsoft.com/office/drawing/2014/main" id="{D332D991-1FF5-6322-A463-C5BAF0E080BF}"/>
              </a:ext>
            </a:extLst>
          </p:cNvPr>
          <p:cNvGraphicFramePr>
            <a:graphicFrameLocks noGrp="1"/>
          </p:cNvGraphicFramePr>
          <p:nvPr>
            <p:extLst>
              <p:ext uri="{D42A27DB-BD31-4B8C-83A1-F6EECF244321}">
                <p14:modId xmlns:p14="http://schemas.microsoft.com/office/powerpoint/2010/main" val="457702863"/>
              </p:ext>
            </p:extLst>
          </p:nvPr>
        </p:nvGraphicFramePr>
        <p:xfrm>
          <a:off x="361929" y="3712478"/>
          <a:ext cx="11527339" cy="2682240"/>
        </p:xfrm>
        <a:graphic>
          <a:graphicData uri="http://schemas.openxmlformats.org/drawingml/2006/table">
            <a:tbl>
              <a:tblPr firstRow="1" bandRow="1">
                <a:tableStyleId>{5C22544A-7EE6-4342-B048-85BDC9FD1C3A}</a:tableStyleId>
              </a:tblPr>
              <a:tblGrid>
                <a:gridCol w="1826732">
                  <a:extLst>
                    <a:ext uri="{9D8B030D-6E8A-4147-A177-3AD203B41FA5}">
                      <a16:colId xmlns:a16="http://schemas.microsoft.com/office/drawing/2014/main" val="2423730313"/>
                    </a:ext>
                  </a:extLst>
                </a:gridCol>
                <a:gridCol w="2607514">
                  <a:extLst>
                    <a:ext uri="{9D8B030D-6E8A-4147-A177-3AD203B41FA5}">
                      <a16:colId xmlns:a16="http://schemas.microsoft.com/office/drawing/2014/main" val="1756426112"/>
                    </a:ext>
                  </a:extLst>
                </a:gridCol>
                <a:gridCol w="7093093">
                  <a:extLst>
                    <a:ext uri="{9D8B030D-6E8A-4147-A177-3AD203B41FA5}">
                      <a16:colId xmlns:a16="http://schemas.microsoft.com/office/drawing/2014/main" val="963917302"/>
                    </a:ext>
                  </a:extLst>
                </a:gridCol>
              </a:tblGrid>
              <a:tr h="322441">
                <a:tc>
                  <a:txBody>
                    <a:bodyPr/>
                    <a:lstStyle/>
                    <a:p>
                      <a:pPr fontAlgn="base"/>
                      <a:r>
                        <a:rPr lang="en-US" sz="2400" dirty="0">
                          <a:effectLst/>
                        </a:rPr>
                        <a:t>Technology​</a:t>
                      </a:r>
                      <a:endParaRPr lang="en-US" sz="2400" b="1" dirty="0">
                        <a:solidFill>
                          <a:srgbClr val="FFFFFF"/>
                        </a:solidFill>
                        <a:effectLst/>
                      </a:endParaRPr>
                    </a:p>
                  </a:txBody>
                  <a:tcPr/>
                </a:tc>
                <a:tc>
                  <a:txBody>
                    <a:bodyPr/>
                    <a:lstStyle/>
                    <a:p>
                      <a:pPr lvl="0">
                        <a:buNone/>
                      </a:pPr>
                      <a:r>
                        <a:rPr lang="en-US" sz="2400" dirty="0">
                          <a:effectLst/>
                        </a:rPr>
                        <a:t>Symbolic / Neural​</a:t>
                      </a:r>
                      <a:endParaRPr lang="en-US" sz="2400" b="1" dirty="0">
                        <a:solidFill>
                          <a:srgbClr val="FFFFFF"/>
                        </a:solidFill>
                        <a:effectLst/>
                      </a:endParaRPr>
                    </a:p>
                  </a:txBody>
                  <a:tcPr/>
                </a:tc>
                <a:tc>
                  <a:txBody>
                    <a:bodyPr/>
                    <a:lstStyle/>
                    <a:p>
                      <a:pPr fontAlgn="base"/>
                      <a:r>
                        <a:rPr lang="en-US" sz="2400" dirty="0">
                          <a:effectLst/>
                        </a:rPr>
                        <a:t>Reference</a:t>
                      </a:r>
                    </a:p>
                  </a:txBody>
                  <a:tcPr/>
                </a:tc>
                <a:extLst>
                  <a:ext uri="{0D108BD9-81ED-4DB2-BD59-A6C34878D82A}">
                    <a16:rowId xmlns:a16="http://schemas.microsoft.com/office/drawing/2014/main" val="263959765"/>
                  </a:ext>
                </a:extLst>
              </a:tr>
              <a:tr h="684778">
                <a:tc>
                  <a:txBody>
                    <a:bodyPr/>
                    <a:lstStyle/>
                    <a:p>
                      <a:pPr fontAlgn="base"/>
                      <a:r>
                        <a:rPr lang="en-US" sz="2200" dirty="0">
                          <a:effectLst/>
                        </a:rPr>
                        <a:t>Semantic FlashFill</a:t>
                      </a:r>
                    </a:p>
                  </a:txBody>
                  <a:tcPr/>
                </a:tc>
                <a:tc>
                  <a:txBody>
                    <a:bodyPr/>
                    <a:lstStyle/>
                    <a:p>
                      <a:pPr lvl="0">
                        <a:buNone/>
                      </a:pPr>
                      <a:r>
                        <a:rPr lang="en-US" sz="2200" dirty="0">
                          <a:effectLst/>
                        </a:rPr>
                        <a:t>Syntactic / Semantic transformation</a:t>
                      </a:r>
                    </a:p>
                  </a:txBody>
                  <a:tcPr/>
                </a:tc>
                <a:tc>
                  <a:txBody>
                    <a:bodyPr/>
                    <a:lstStyle/>
                    <a:p>
                      <a:pPr lvl="0">
                        <a:buNone/>
                      </a:pPr>
                      <a:r>
                        <a:rPr lang="en-US" sz="2200" b="0" i="0" u="none" strike="noStrike" kern="1200" dirty="0">
                          <a:solidFill>
                            <a:schemeClr val="dk1"/>
                          </a:solidFill>
                          <a:effectLst/>
                          <a:latin typeface="+mn-lt"/>
                          <a:ea typeface="+mn-ea"/>
                          <a:cs typeface="+mn-cs"/>
                        </a:rPr>
                        <a:t>OOPSLA ’21; </a:t>
                      </a:r>
                      <a:r>
                        <a:rPr lang="en-US" sz="2200" b="0" i="1" u="none" strike="noStrike" kern="1200" dirty="0">
                          <a:solidFill>
                            <a:schemeClr val="dk1"/>
                          </a:solidFill>
                          <a:effectLst/>
                          <a:latin typeface="+mn-lt"/>
                          <a:ea typeface="+mn-ea"/>
                          <a:cs typeface="+mn-cs"/>
                        </a:rPr>
                        <a:t>Semantic programming by example with pre-trained models. </a:t>
                      </a:r>
                      <a:endParaRPr lang="en-US" sz="2200" i="1" dirty="0"/>
                    </a:p>
                  </a:txBody>
                  <a:tcPr/>
                </a:tc>
                <a:extLst>
                  <a:ext uri="{0D108BD9-81ED-4DB2-BD59-A6C34878D82A}">
                    <a16:rowId xmlns:a16="http://schemas.microsoft.com/office/drawing/2014/main" val="4176841231"/>
                  </a:ext>
                </a:extLst>
              </a:tr>
              <a:tr h="684778">
                <a:tc>
                  <a:txBody>
                    <a:bodyPr/>
                    <a:lstStyle/>
                    <a:p>
                      <a:pPr fontAlgn="base"/>
                      <a:r>
                        <a:rPr lang="en-US" sz="2200" dirty="0">
                          <a:effectLst/>
                        </a:rPr>
                        <a:t>Semantic Code Edits</a:t>
                      </a:r>
                    </a:p>
                  </a:txBody>
                  <a:tcPr/>
                </a:tc>
                <a:tc>
                  <a:txBody>
                    <a:bodyPr/>
                    <a:lstStyle/>
                    <a:p>
                      <a:pPr lvl="0">
                        <a:buNone/>
                      </a:pPr>
                      <a:r>
                        <a:rPr lang="en-US" sz="2200" dirty="0">
                          <a:effectLst/>
                        </a:rPr>
                        <a:t>Sketch / holes </a:t>
                      </a:r>
                    </a:p>
                  </a:txBody>
                  <a:tcPr/>
                </a:tc>
                <a:tc>
                  <a:txBody>
                    <a:bodyPr/>
                    <a:lstStyle/>
                    <a:p>
                      <a:pPr lvl="0">
                        <a:buNone/>
                      </a:pPr>
                      <a:r>
                        <a:rPr lang="en-US" sz="2200" b="0" i="0" u="none" strike="noStrike" kern="1200" dirty="0">
                          <a:solidFill>
                            <a:schemeClr val="dk1"/>
                          </a:solidFill>
                          <a:effectLst/>
                          <a:latin typeface="+mn-lt"/>
                          <a:ea typeface="+mn-ea"/>
                          <a:cs typeface="+mn-cs"/>
                        </a:rPr>
                        <a:t>FSE ’23; </a:t>
                      </a:r>
                      <a:r>
                        <a:rPr lang="en-US" sz="2200" b="0" i="1" u="none" strike="noStrike" kern="1200" dirty="0">
                          <a:solidFill>
                            <a:schemeClr val="dk1"/>
                          </a:solidFill>
                          <a:effectLst/>
                          <a:latin typeface="+mn-lt"/>
                          <a:ea typeface="+mn-ea"/>
                          <a:cs typeface="+mn-cs"/>
                        </a:rPr>
                        <a:t>Grace: Language Models Meet Code Edits</a:t>
                      </a:r>
                      <a:r>
                        <a:rPr lang="en-US" sz="2200" i="1" dirty="0"/>
                        <a:t>.</a:t>
                      </a:r>
                    </a:p>
                  </a:txBody>
                  <a:tcPr/>
                </a:tc>
                <a:extLst>
                  <a:ext uri="{0D108BD9-81ED-4DB2-BD59-A6C34878D82A}">
                    <a16:rowId xmlns:a16="http://schemas.microsoft.com/office/drawing/2014/main" val="490495080"/>
                  </a:ext>
                </a:extLst>
              </a:tr>
            </a:tbl>
          </a:graphicData>
        </a:graphic>
      </p:graphicFrame>
    </p:spTree>
    <p:extLst>
      <p:ext uri="{BB962C8B-B14F-4D97-AF65-F5344CB8AC3E}">
        <p14:creationId xmlns:p14="http://schemas.microsoft.com/office/powerpoint/2010/main" val="3860036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82908-C6C2-B868-1986-4C0CA3A69DC2}"/>
              </a:ext>
            </a:extLst>
          </p:cNvPr>
          <p:cNvSpPr>
            <a:spLocks noGrp="1"/>
          </p:cNvSpPr>
          <p:nvPr>
            <p:ph type="title"/>
          </p:nvPr>
        </p:nvSpPr>
        <p:spPr>
          <a:xfrm>
            <a:off x="0" y="0"/>
            <a:ext cx="12192000" cy="956441"/>
          </a:xfrm>
        </p:spPr>
        <p:txBody>
          <a:bodyPr/>
          <a:lstStyle/>
          <a:p>
            <a:pPr algn="ctr"/>
            <a:r>
              <a:rPr lang="en-US" b="1" dirty="0"/>
              <a:t>A perspective on Large Language Models</a:t>
            </a:r>
          </a:p>
        </p:txBody>
      </p:sp>
      <p:sp>
        <p:nvSpPr>
          <p:cNvPr id="3" name="Content Placeholder 2">
            <a:extLst>
              <a:ext uri="{FF2B5EF4-FFF2-40B4-BE49-F238E27FC236}">
                <a16:creationId xmlns:a16="http://schemas.microsoft.com/office/drawing/2014/main" id="{5083D2EA-87CF-D56C-265A-7F41D3D4D496}"/>
              </a:ext>
            </a:extLst>
          </p:cNvPr>
          <p:cNvSpPr>
            <a:spLocks noGrp="1"/>
          </p:cNvSpPr>
          <p:nvPr>
            <p:ph idx="1"/>
          </p:nvPr>
        </p:nvSpPr>
        <p:spPr>
          <a:xfrm>
            <a:off x="371669" y="1135159"/>
            <a:ext cx="11293858" cy="5284302"/>
          </a:xfrm>
        </p:spPr>
        <p:txBody>
          <a:bodyPr>
            <a:normAutofit/>
          </a:bodyPr>
          <a:lstStyle/>
          <a:p>
            <a:pPr marL="0" indent="0">
              <a:buNone/>
            </a:pPr>
            <a:endParaRPr lang="en-US" dirty="0"/>
          </a:p>
          <a:p>
            <a:pPr marL="0" indent="0">
              <a:buNone/>
            </a:pPr>
            <a:r>
              <a:rPr lang="en-US" dirty="0"/>
              <a:t>Imprecise/approximate form of computation. </a:t>
            </a:r>
          </a:p>
          <a:p>
            <a:endParaRPr lang="en-US" dirty="0"/>
          </a:p>
          <a:p>
            <a:r>
              <a:rPr lang="en-US" dirty="0"/>
              <a:t>Opportunities to build validation techniques or failure-driven refinement techniques. </a:t>
            </a:r>
          </a:p>
          <a:p>
            <a:endParaRPr lang="en-US" dirty="0"/>
          </a:p>
          <a:p>
            <a:r>
              <a:rPr lang="en-US" dirty="0"/>
              <a:t>Can be seen as effective heuristics</a:t>
            </a:r>
          </a:p>
          <a:p>
            <a:pPr lvl="1"/>
            <a:r>
              <a:rPr lang="en-US" dirty="0"/>
              <a:t>They also provide an easy way to implement desired heuristics.</a:t>
            </a:r>
          </a:p>
          <a:p>
            <a:pPr marL="0" indent="0">
              <a:buNone/>
            </a:pPr>
            <a:endParaRPr lang="en-US" dirty="0"/>
          </a:p>
          <a:p>
            <a:endParaRPr lang="en-US" dirty="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68047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F4054-EAA6-55DF-C807-A9BF0B2A3C8C}"/>
              </a:ext>
            </a:extLst>
          </p:cNvPr>
          <p:cNvSpPr txBox="1">
            <a:spLocks/>
          </p:cNvSpPr>
          <p:nvPr/>
        </p:nvSpPr>
        <p:spPr>
          <a:xfrm>
            <a:off x="3909583" y="1282854"/>
            <a:ext cx="4372835" cy="2778717"/>
          </a:xfrm>
          <a:prstGeom prst="rect">
            <a:avLst/>
          </a:prstGeom>
          <a:solidFill>
            <a:srgbClr val="F4EAE0"/>
          </a:solidFill>
        </p:spPr>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667" dirty="0">
                <a:solidFill>
                  <a:schemeClr val="tx1"/>
                </a:solidFill>
              </a:rPr>
              <a:t>LLMs are powerful.</a:t>
            </a:r>
          </a:p>
          <a:p>
            <a:pPr>
              <a:spcBef>
                <a:spcPts val="0"/>
              </a:spcBef>
            </a:pPr>
            <a:r>
              <a:rPr lang="en-US" sz="2667" dirty="0">
                <a:solidFill>
                  <a:schemeClr val="tx1"/>
                </a:solidFill>
              </a:rPr>
              <a:t>So are grammar-based symbolic techniques. </a:t>
            </a:r>
            <a:endParaRPr lang="en-US" sz="2667" dirty="0">
              <a:solidFill>
                <a:srgbClr val="0070C0"/>
              </a:solidFill>
            </a:endParaRPr>
          </a:p>
          <a:p>
            <a:pPr marL="0" indent="0">
              <a:spcBef>
                <a:spcPts val="0"/>
              </a:spcBef>
              <a:buNone/>
            </a:pPr>
            <a:endParaRPr lang="en-US" sz="2533" dirty="0">
              <a:solidFill>
                <a:srgbClr val="0070C0"/>
              </a:solidFill>
            </a:endParaRPr>
          </a:p>
          <a:p>
            <a:pPr marL="0" indent="0">
              <a:spcBef>
                <a:spcPts val="0"/>
              </a:spcBef>
              <a:buNone/>
            </a:pPr>
            <a:r>
              <a:rPr lang="en-US" sz="2667" dirty="0">
                <a:solidFill>
                  <a:srgbClr val="0070C0"/>
                </a:solidFill>
              </a:rPr>
              <a:t>Great opportunities for creative neuro-symbolic architectures!</a:t>
            </a:r>
          </a:p>
        </p:txBody>
      </p:sp>
      <p:sp>
        <p:nvSpPr>
          <p:cNvPr id="2" name="Title 1">
            <a:extLst>
              <a:ext uri="{FF2B5EF4-FFF2-40B4-BE49-F238E27FC236}">
                <a16:creationId xmlns:a16="http://schemas.microsoft.com/office/drawing/2014/main" id="{22AC9A66-C63B-487B-8D3E-4B93811CEAA0}"/>
              </a:ext>
            </a:extLst>
          </p:cNvPr>
          <p:cNvSpPr>
            <a:spLocks noGrp="1"/>
          </p:cNvSpPr>
          <p:nvPr>
            <p:ph type="title"/>
          </p:nvPr>
        </p:nvSpPr>
        <p:spPr>
          <a:xfrm>
            <a:off x="0" y="39"/>
            <a:ext cx="12192000" cy="1143000"/>
          </a:xfrm>
        </p:spPr>
        <p:txBody>
          <a:bodyPr>
            <a:normAutofit/>
          </a:bodyPr>
          <a:lstStyle/>
          <a:p>
            <a:pPr algn="ctr"/>
            <a:r>
              <a:rPr lang="en-US" b="1" dirty="0"/>
              <a:t>AI-assisted Programming</a:t>
            </a:r>
          </a:p>
        </p:txBody>
      </p:sp>
      <p:sp>
        <p:nvSpPr>
          <p:cNvPr id="3" name="Content Placeholder 2">
            <a:extLst>
              <a:ext uri="{FF2B5EF4-FFF2-40B4-BE49-F238E27FC236}">
                <a16:creationId xmlns:a16="http://schemas.microsoft.com/office/drawing/2014/main" id="{C0D6D46E-1111-431E-9CE2-04553AFA3FA8}"/>
              </a:ext>
            </a:extLst>
          </p:cNvPr>
          <p:cNvSpPr>
            <a:spLocks noGrp="1"/>
          </p:cNvSpPr>
          <p:nvPr>
            <p:ph idx="1"/>
          </p:nvPr>
        </p:nvSpPr>
        <p:spPr>
          <a:xfrm>
            <a:off x="105161" y="1282853"/>
            <a:ext cx="3708451" cy="4410635"/>
          </a:xfrm>
          <a:solidFill>
            <a:srgbClr val="F4EAE0"/>
          </a:solidFill>
        </p:spPr>
        <p:txBody>
          <a:bodyPr>
            <a:noAutofit/>
          </a:bodyPr>
          <a:lstStyle/>
          <a:p>
            <a:pPr marL="0" indent="0">
              <a:spcBef>
                <a:spcPts val="0"/>
              </a:spcBef>
              <a:buNone/>
            </a:pPr>
            <a:r>
              <a:rPr lang="en-US" sz="2667" dirty="0"/>
              <a:t>Broad range of users</a:t>
            </a:r>
          </a:p>
          <a:p>
            <a:pPr>
              <a:spcBef>
                <a:spcPts val="0"/>
              </a:spcBef>
            </a:pPr>
            <a:r>
              <a:rPr lang="en-US" sz="2667" dirty="0"/>
              <a:t>Developers</a:t>
            </a:r>
          </a:p>
          <a:p>
            <a:pPr>
              <a:spcBef>
                <a:spcPts val="0"/>
              </a:spcBef>
            </a:pPr>
            <a:r>
              <a:rPr lang="en-US" sz="2667" dirty="0"/>
              <a:t>Data Scientists</a:t>
            </a:r>
          </a:p>
          <a:p>
            <a:pPr>
              <a:spcBef>
                <a:spcPts val="0"/>
              </a:spcBef>
            </a:pPr>
            <a:r>
              <a:rPr lang="en-US" sz="2667" dirty="0"/>
              <a:t>Low-code users</a:t>
            </a:r>
          </a:p>
          <a:p>
            <a:pPr>
              <a:spcBef>
                <a:spcPts val="0"/>
              </a:spcBef>
            </a:pPr>
            <a:r>
              <a:rPr lang="en-US" sz="2667" dirty="0"/>
              <a:t>Students</a:t>
            </a:r>
          </a:p>
          <a:p>
            <a:pPr marL="0" indent="0">
              <a:spcBef>
                <a:spcPts val="0"/>
              </a:spcBef>
              <a:buNone/>
            </a:pPr>
            <a:endParaRPr lang="en-US" sz="2533" dirty="0">
              <a:solidFill>
                <a:srgbClr val="0070C0"/>
              </a:solidFill>
            </a:endParaRPr>
          </a:p>
          <a:p>
            <a:pPr marL="0" indent="0">
              <a:spcBef>
                <a:spcPts val="0"/>
              </a:spcBef>
              <a:buNone/>
            </a:pPr>
            <a:r>
              <a:rPr lang="en-US" sz="2667" dirty="0">
                <a:solidFill>
                  <a:srgbClr val="0070C0"/>
                </a:solidFill>
              </a:rPr>
              <a:t>Education in severe need for disruption!</a:t>
            </a:r>
          </a:p>
        </p:txBody>
      </p:sp>
      <p:sp>
        <p:nvSpPr>
          <p:cNvPr id="4" name="Slide Number Placeholder 3">
            <a:extLst>
              <a:ext uri="{FF2B5EF4-FFF2-40B4-BE49-F238E27FC236}">
                <a16:creationId xmlns:a16="http://schemas.microsoft.com/office/drawing/2014/main" id="{DF59D415-F329-4179-8AB9-ADCF04B70ED7}"/>
              </a:ext>
            </a:extLst>
          </p:cNvPr>
          <p:cNvSpPr>
            <a:spLocks noGrp="1"/>
          </p:cNvSpPr>
          <p:nvPr>
            <p:ph type="sldNum" sz="quarter" idx="4"/>
          </p:nvPr>
        </p:nvSpPr>
        <p:spPr>
          <a:xfrm>
            <a:off x="8452117" y="4777947"/>
            <a:ext cx="691883" cy="319096"/>
          </a:xfrm>
          <a:prstGeom prst="rect">
            <a:avLst/>
          </a:prstGeom>
        </p:spPr>
        <p:txBody>
          <a:bodyPr/>
          <a:lstStyle>
            <a:defPPr>
              <a:defRPr lang="en-US"/>
            </a:defPPr>
            <a:lvl1pPr marL="0" algn="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D1FC35-8581-2540-BBFB-5CB35188AE81}" type="slidenum">
              <a:rPr lang="en-US" smtClean="0"/>
              <a:pPr/>
              <a:t>42</a:t>
            </a:fld>
            <a:r>
              <a:rPr lang="en-US"/>
              <a:t>/18</a:t>
            </a:r>
          </a:p>
        </p:txBody>
      </p:sp>
      <p:pic>
        <p:nvPicPr>
          <p:cNvPr id="18" name="Picture 17" descr="brain halves&#10;">
            <a:extLst>
              <a:ext uri="{FF2B5EF4-FFF2-40B4-BE49-F238E27FC236}">
                <a16:creationId xmlns:a16="http://schemas.microsoft.com/office/drawing/2014/main" id="{B4381069-E076-AFB0-B041-D2B046115D5E}"/>
              </a:ext>
            </a:extLst>
          </p:cNvPr>
          <p:cNvPicPr>
            <a:picLocks noChangeAspect="1"/>
          </p:cNvPicPr>
          <p:nvPr/>
        </p:nvPicPr>
        <p:blipFill rotWithShape="1">
          <a:blip r:embed="rId3"/>
          <a:srcRect l="50037" r="25260"/>
          <a:stretch/>
        </p:blipFill>
        <p:spPr>
          <a:xfrm>
            <a:off x="6587911" y="4067350"/>
            <a:ext cx="1219200" cy="2778717"/>
          </a:xfrm>
          <a:prstGeom prst="rect">
            <a:avLst/>
          </a:prstGeom>
        </p:spPr>
      </p:pic>
      <p:pic>
        <p:nvPicPr>
          <p:cNvPr id="20" name="Picture 19" descr="brain halves&#10;">
            <a:extLst>
              <a:ext uri="{FF2B5EF4-FFF2-40B4-BE49-F238E27FC236}">
                <a16:creationId xmlns:a16="http://schemas.microsoft.com/office/drawing/2014/main" id="{74195A3F-50E7-C62E-9096-E9CEF04122F6}"/>
              </a:ext>
            </a:extLst>
          </p:cNvPr>
          <p:cNvPicPr>
            <a:picLocks noChangeAspect="1"/>
          </p:cNvPicPr>
          <p:nvPr/>
        </p:nvPicPr>
        <p:blipFill rotWithShape="1">
          <a:blip r:embed="rId3"/>
          <a:srcRect l="23614" r="49214"/>
          <a:stretch/>
        </p:blipFill>
        <p:spPr>
          <a:xfrm>
            <a:off x="4332919" y="4079283"/>
            <a:ext cx="1341120" cy="2778717"/>
          </a:xfrm>
          <a:prstGeom prst="rect">
            <a:avLst/>
          </a:prstGeom>
        </p:spPr>
      </p:pic>
      <p:pic>
        <p:nvPicPr>
          <p:cNvPr id="22" name="Graphic 21" descr="Heart with pulse with solid fill">
            <a:extLst>
              <a:ext uri="{FF2B5EF4-FFF2-40B4-BE49-F238E27FC236}">
                <a16:creationId xmlns:a16="http://schemas.microsoft.com/office/drawing/2014/main" id="{927BDE26-808E-F8ED-69F1-F9255D79357C}"/>
              </a:ext>
            </a:extLst>
          </p:cNvPr>
          <p:cNvPicPr>
            <a:picLocks noChangeAspect="1"/>
          </p:cNvPicPr>
          <p:nvPr/>
        </p:nvPicPr>
        <p:blipFill>
          <a:blip r:embed="rId4">
            <a:duotone>
              <a:schemeClr val="accent6">
                <a:shade val="45000"/>
                <a:satMod val="135000"/>
              </a:schemeClr>
              <a:prstClr val="white"/>
            </a:duotone>
            <a:extLst>
              <a:ext uri="{96DAC541-7B7A-43D3-8B79-37D633B846F1}">
                <asvg:svgBlip xmlns:asvg="http://schemas.microsoft.com/office/drawing/2016/SVG/main" r:embed="rId5"/>
              </a:ext>
            </a:extLst>
          </a:blip>
          <a:stretch>
            <a:fillRect/>
          </a:stretch>
        </p:blipFill>
        <p:spPr>
          <a:xfrm>
            <a:off x="5506465" y="4545508"/>
            <a:ext cx="1219200" cy="1219200"/>
          </a:xfrm>
          <a:prstGeom prst="rect">
            <a:avLst/>
          </a:prstGeom>
        </p:spPr>
      </p:pic>
      <p:sp>
        <p:nvSpPr>
          <p:cNvPr id="7" name="Content Placeholder 2">
            <a:extLst>
              <a:ext uri="{FF2B5EF4-FFF2-40B4-BE49-F238E27FC236}">
                <a16:creationId xmlns:a16="http://schemas.microsoft.com/office/drawing/2014/main" id="{C2140584-1BBE-B424-97B8-176AC4CEE0CD}"/>
              </a:ext>
            </a:extLst>
          </p:cNvPr>
          <p:cNvSpPr txBox="1">
            <a:spLocks/>
          </p:cNvSpPr>
          <p:nvPr/>
        </p:nvSpPr>
        <p:spPr>
          <a:xfrm>
            <a:off x="8378388" y="1282853"/>
            <a:ext cx="3632968" cy="4410635"/>
          </a:xfrm>
          <a:prstGeom prst="rect">
            <a:avLst/>
          </a:prstGeom>
          <a:solidFill>
            <a:srgbClr val="F4EAE0"/>
          </a:solidFill>
        </p:spPr>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28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667" dirty="0">
                <a:solidFill>
                  <a:schemeClr val="tx1"/>
                </a:solidFill>
              </a:rPr>
              <a:t>Different ways to express intent:</a:t>
            </a:r>
          </a:p>
          <a:p>
            <a:pPr>
              <a:spcBef>
                <a:spcPts val="0"/>
              </a:spcBef>
            </a:pPr>
            <a:r>
              <a:rPr lang="en-US" sz="2667" dirty="0">
                <a:solidFill>
                  <a:schemeClr val="tx1"/>
                </a:solidFill>
              </a:rPr>
              <a:t>Examples</a:t>
            </a:r>
          </a:p>
          <a:p>
            <a:pPr>
              <a:spcBef>
                <a:spcPts val="0"/>
              </a:spcBef>
            </a:pPr>
            <a:r>
              <a:rPr lang="en-US" sz="2667" dirty="0">
                <a:solidFill>
                  <a:schemeClr val="tx1"/>
                </a:solidFill>
              </a:rPr>
              <a:t>NL</a:t>
            </a:r>
          </a:p>
          <a:p>
            <a:pPr>
              <a:spcBef>
                <a:spcPts val="0"/>
              </a:spcBef>
            </a:pPr>
            <a:r>
              <a:rPr lang="en-US" sz="2667" dirty="0">
                <a:solidFill>
                  <a:schemeClr val="tx1"/>
                </a:solidFill>
              </a:rPr>
              <a:t>Temporal context</a:t>
            </a:r>
          </a:p>
          <a:p>
            <a:pPr>
              <a:spcBef>
                <a:spcPts val="0"/>
              </a:spcBef>
            </a:pPr>
            <a:r>
              <a:rPr lang="en-US" sz="2667" dirty="0">
                <a:solidFill>
                  <a:schemeClr val="tx1"/>
                </a:solidFill>
              </a:rPr>
              <a:t>sloppy program</a:t>
            </a:r>
          </a:p>
          <a:p>
            <a:pPr marL="0" indent="0">
              <a:spcBef>
                <a:spcPts val="0"/>
              </a:spcBef>
              <a:buNone/>
            </a:pPr>
            <a:endParaRPr lang="en-US" sz="2667" dirty="0">
              <a:solidFill>
                <a:schemeClr val="tx1"/>
              </a:solidFill>
            </a:endParaRPr>
          </a:p>
          <a:p>
            <a:pPr marL="0" indent="0">
              <a:spcBef>
                <a:spcPts val="0"/>
              </a:spcBef>
              <a:buNone/>
            </a:pPr>
            <a:r>
              <a:rPr lang="en-US" sz="2667" dirty="0">
                <a:solidFill>
                  <a:srgbClr val="0070C0"/>
                </a:solidFill>
              </a:rPr>
              <a:t>UX important for adoption, motivates foundational problems.</a:t>
            </a:r>
            <a:endParaRPr lang="en-US" sz="2667" dirty="0">
              <a:solidFill>
                <a:schemeClr val="tx1"/>
              </a:solidFill>
            </a:endParaRPr>
          </a:p>
          <a:p>
            <a:pPr>
              <a:spcBef>
                <a:spcPts val="0"/>
              </a:spcBef>
            </a:pPr>
            <a:endParaRPr lang="en-US" sz="3733" dirty="0">
              <a:solidFill>
                <a:schemeClr val="tx1"/>
              </a:solidFill>
            </a:endParaRPr>
          </a:p>
        </p:txBody>
      </p:sp>
      <p:pic>
        <p:nvPicPr>
          <p:cNvPr id="25" name="Picture 24">
            <a:extLst>
              <a:ext uri="{FF2B5EF4-FFF2-40B4-BE49-F238E27FC236}">
                <a16:creationId xmlns:a16="http://schemas.microsoft.com/office/drawing/2014/main" id="{F1BCC52C-EE16-4461-BA21-9C0CDF3D31B8}"/>
              </a:ext>
            </a:extLst>
          </p:cNvPr>
          <p:cNvPicPr>
            <a:picLocks noChangeAspect="1"/>
          </p:cNvPicPr>
          <p:nvPr/>
        </p:nvPicPr>
        <p:blipFill>
          <a:blip r:embed="rId6"/>
          <a:stretch>
            <a:fillRect/>
          </a:stretch>
        </p:blipFill>
        <p:spPr>
          <a:xfrm>
            <a:off x="8954681" y="6197793"/>
            <a:ext cx="488047" cy="488047"/>
          </a:xfrm>
          <a:prstGeom prst="rect">
            <a:avLst/>
          </a:prstGeom>
        </p:spPr>
      </p:pic>
      <p:pic>
        <p:nvPicPr>
          <p:cNvPr id="27" name="Picture 26">
            <a:extLst>
              <a:ext uri="{FF2B5EF4-FFF2-40B4-BE49-F238E27FC236}">
                <a16:creationId xmlns:a16="http://schemas.microsoft.com/office/drawing/2014/main" id="{9367BC01-7034-62A1-791E-2DA938D8473E}"/>
              </a:ext>
            </a:extLst>
          </p:cNvPr>
          <p:cNvPicPr>
            <a:picLocks noChangeAspect="1"/>
          </p:cNvPicPr>
          <p:nvPr/>
        </p:nvPicPr>
        <p:blipFill>
          <a:blip r:embed="rId7"/>
          <a:stretch>
            <a:fillRect/>
          </a:stretch>
        </p:blipFill>
        <p:spPr>
          <a:xfrm>
            <a:off x="105162" y="6290889"/>
            <a:ext cx="488047" cy="488047"/>
          </a:xfrm>
          <a:prstGeom prst="rect">
            <a:avLst/>
          </a:prstGeom>
        </p:spPr>
      </p:pic>
      <p:sp>
        <p:nvSpPr>
          <p:cNvPr id="29" name="TextBox 28">
            <a:extLst>
              <a:ext uri="{FF2B5EF4-FFF2-40B4-BE49-F238E27FC236}">
                <a16:creationId xmlns:a16="http://schemas.microsoft.com/office/drawing/2014/main" id="{5D00AD34-D5D3-B745-9FE0-D85D4CF6C6BA}"/>
              </a:ext>
            </a:extLst>
          </p:cNvPr>
          <p:cNvSpPr txBox="1"/>
          <p:nvPr/>
        </p:nvSpPr>
        <p:spPr>
          <a:xfrm>
            <a:off x="580683" y="6286493"/>
            <a:ext cx="3348159" cy="461665"/>
          </a:xfrm>
          <a:prstGeom prst="rect">
            <a:avLst/>
          </a:prstGeom>
          <a:noFill/>
        </p:spPr>
        <p:txBody>
          <a:bodyPr wrap="square" rtlCol="0">
            <a:spAutoFit/>
          </a:bodyPr>
          <a:lstStyle/>
          <a:p>
            <a:r>
              <a:rPr lang="en-US" sz="2400" dirty="0"/>
              <a:t>sumitg@microsoft.com</a:t>
            </a:r>
          </a:p>
        </p:txBody>
      </p:sp>
      <p:sp>
        <p:nvSpPr>
          <p:cNvPr id="31" name="TextBox 30">
            <a:extLst>
              <a:ext uri="{FF2B5EF4-FFF2-40B4-BE49-F238E27FC236}">
                <a16:creationId xmlns:a16="http://schemas.microsoft.com/office/drawing/2014/main" id="{CE2A12EC-5CAB-6BFC-4ED5-C66D5A94E7D5}"/>
              </a:ext>
            </a:extLst>
          </p:cNvPr>
          <p:cNvSpPr txBox="1"/>
          <p:nvPr/>
        </p:nvSpPr>
        <p:spPr>
          <a:xfrm>
            <a:off x="9354761" y="6195595"/>
            <a:ext cx="2453297" cy="461665"/>
          </a:xfrm>
          <a:prstGeom prst="rect">
            <a:avLst/>
          </a:prstGeom>
          <a:noFill/>
        </p:spPr>
        <p:txBody>
          <a:bodyPr wrap="square" rtlCol="0">
            <a:spAutoFit/>
          </a:bodyPr>
          <a:lstStyle/>
          <a:p>
            <a:r>
              <a:rPr lang="en-US" sz="2400" dirty="0"/>
              <a:t>@sumitgulwani</a:t>
            </a:r>
          </a:p>
        </p:txBody>
      </p:sp>
    </p:spTree>
    <p:extLst>
      <p:ext uri="{BB962C8B-B14F-4D97-AF65-F5344CB8AC3E}">
        <p14:creationId xmlns:p14="http://schemas.microsoft.com/office/powerpoint/2010/main" val="345733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3DE24-8941-D2BA-079E-294AC17C1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D8CB5F-AAB7-2BC7-741E-B872F4267449}"/>
              </a:ext>
            </a:extLst>
          </p:cNvPr>
          <p:cNvSpPr>
            <a:spLocks noGrp="1"/>
          </p:cNvSpPr>
          <p:nvPr>
            <p:ph type="title"/>
          </p:nvPr>
        </p:nvSpPr>
        <p:spPr>
          <a:xfrm>
            <a:off x="0" y="11084"/>
            <a:ext cx="12192000" cy="1085481"/>
          </a:xfrm>
        </p:spPr>
        <p:txBody>
          <a:bodyPr/>
          <a:lstStyle/>
          <a:p>
            <a:pPr algn="ctr"/>
            <a:r>
              <a:rPr lang="en-US" b="1" dirty="0"/>
              <a:t>Lecture 4: Programming by Natural Language</a:t>
            </a:r>
          </a:p>
        </p:txBody>
      </p:sp>
      <p:sp>
        <p:nvSpPr>
          <p:cNvPr id="3" name="Content Placeholder 2">
            <a:extLst>
              <a:ext uri="{FF2B5EF4-FFF2-40B4-BE49-F238E27FC236}">
                <a16:creationId xmlns:a16="http://schemas.microsoft.com/office/drawing/2014/main" id="{66FC2ECB-9527-DDB1-C1CB-2F71416C8943}"/>
              </a:ext>
            </a:extLst>
          </p:cNvPr>
          <p:cNvSpPr>
            <a:spLocks noGrp="1"/>
          </p:cNvSpPr>
          <p:nvPr>
            <p:ph idx="1"/>
          </p:nvPr>
        </p:nvSpPr>
        <p:spPr>
          <a:xfrm>
            <a:off x="627021" y="1221167"/>
            <a:ext cx="10772775" cy="5256326"/>
          </a:xfrm>
        </p:spPr>
        <p:txBody>
          <a:bodyPr>
            <a:normAutofit/>
          </a:bodyPr>
          <a:lstStyle/>
          <a:p>
            <a:pPr marL="0" indent="0">
              <a:buNone/>
            </a:pPr>
            <a:r>
              <a:rPr lang="en-US" sz="3000" dirty="0">
                <a:solidFill>
                  <a:srgbClr val="0070C0"/>
                </a:solidFill>
              </a:rPr>
              <a:t>Prompting </a:t>
            </a:r>
          </a:p>
          <a:p>
            <a:pPr>
              <a:buFont typeface="Wingdings" panose="05000000000000000000" pitchFamily="2" charset="2"/>
              <a:buChar char="Ø"/>
            </a:pPr>
            <a:r>
              <a:rPr lang="en-US" dirty="0"/>
              <a:t>Example &amp; Document selection for in-context learning</a:t>
            </a:r>
          </a:p>
        </p:txBody>
      </p:sp>
    </p:spTree>
    <p:extLst>
      <p:ext uri="{BB962C8B-B14F-4D97-AF65-F5344CB8AC3E}">
        <p14:creationId xmlns:p14="http://schemas.microsoft.com/office/powerpoint/2010/main" val="20490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9C3C-DF1A-4124-8700-7214BE1D6C70}"/>
              </a:ext>
            </a:extLst>
          </p:cNvPr>
          <p:cNvSpPr>
            <a:spLocks noGrp="1"/>
          </p:cNvSpPr>
          <p:nvPr>
            <p:ph type="title"/>
          </p:nvPr>
        </p:nvSpPr>
        <p:spPr>
          <a:xfrm>
            <a:off x="0" y="-30368"/>
            <a:ext cx="12192000" cy="949830"/>
          </a:xfrm>
        </p:spPr>
        <p:txBody>
          <a:bodyPr>
            <a:normAutofit/>
          </a:bodyPr>
          <a:lstStyle/>
          <a:p>
            <a:pPr algn="ctr"/>
            <a:r>
              <a:rPr lang="en-US" b="1" dirty="0"/>
              <a:t>Target Similarity Tuning</a:t>
            </a:r>
            <a:endParaRPr lang="en-US" dirty="0"/>
          </a:p>
        </p:txBody>
      </p:sp>
      <p:sp>
        <p:nvSpPr>
          <p:cNvPr id="3" name="Content Placeholder 2">
            <a:extLst>
              <a:ext uri="{FF2B5EF4-FFF2-40B4-BE49-F238E27FC236}">
                <a16:creationId xmlns:a16="http://schemas.microsoft.com/office/drawing/2014/main" id="{95939C9A-B19B-460A-B63D-BD954A792ECB}"/>
              </a:ext>
            </a:extLst>
          </p:cNvPr>
          <p:cNvSpPr>
            <a:spLocks noGrp="1"/>
          </p:cNvSpPr>
          <p:nvPr>
            <p:ph idx="1"/>
          </p:nvPr>
        </p:nvSpPr>
        <p:spPr>
          <a:xfrm>
            <a:off x="1029716" y="1015707"/>
            <a:ext cx="10629900" cy="508724"/>
          </a:xfrm>
        </p:spPr>
        <p:txBody>
          <a:bodyPr>
            <a:normAutofit fontScale="85000" lnSpcReduction="10000"/>
          </a:bodyPr>
          <a:lstStyle/>
          <a:p>
            <a:pPr marL="0" indent="0">
              <a:buNone/>
            </a:pPr>
            <a:r>
              <a:rPr lang="en-US" dirty="0"/>
              <a:t>Sentence BERT picks examples from an example bank based on NL similarity.</a:t>
            </a:r>
          </a:p>
        </p:txBody>
      </p:sp>
      <p:sp>
        <p:nvSpPr>
          <p:cNvPr id="8" name="TextBox 7">
            <a:extLst>
              <a:ext uri="{FF2B5EF4-FFF2-40B4-BE49-F238E27FC236}">
                <a16:creationId xmlns:a16="http://schemas.microsoft.com/office/drawing/2014/main" id="{7050FA3C-52BA-72DA-4817-3640E19E2F68}"/>
              </a:ext>
            </a:extLst>
          </p:cNvPr>
          <p:cNvSpPr txBox="1"/>
          <p:nvPr/>
        </p:nvSpPr>
        <p:spPr>
          <a:xfrm>
            <a:off x="86300" y="3625669"/>
            <a:ext cx="1990615" cy="923330"/>
          </a:xfrm>
          <a:prstGeom prst="rect">
            <a:avLst/>
          </a:prstGeom>
          <a:noFill/>
          <a:ln>
            <a:solidFill>
              <a:schemeClr val="tx1"/>
            </a:solidFill>
          </a:ln>
        </p:spPr>
        <p:txBody>
          <a:bodyPr wrap="square" rtlCol="0">
            <a:spAutoFit/>
          </a:bodyPr>
          <a:lstStyle/>
          <a:p>
            <a:r>
              <a:rPr lang="en-US" dirty="0"/>
              <a:t>Which city has the highest number of airports?</a:t>
            </a:r>
          </a:p>
        </p:txBody>
      </p:sp>
      <p:sp>
        <p:nvSpPr>
          <p:cNvPr id="9" name="TextBox 8">
            <a:extLst>
              <a:ext uri="{FF2B5EF4-FFF2-40B4-BE49-F238E27FC236}">
                <a16:creationId xmlns:a16="http://schemas.microsoft.com/office/drawing/2014/main" id="{545915C4-1A66-9A96-4D41-B6AD2CB5977D}"/>
              </a:ext>
            </a:extLst>
          </p:cNvPr>
          <p:cNvSpPr txBox="1"/>
          <p:nvPr/>
        </p:nvSpPr>
        <p:spPr>
          <a:xfrm>
            <a:off x="3746283" y="4794520"/>
            <a:ext cx="3321293" cy="1400383"/>
          </a:xfrm>
          <a:prstGeom prst="rect">
            <a:avLst/>
          </a:prstGeom>
          <a:solidFill>
            <a:schemeClr val="accent2">
              <a:lumMod val="20000"/>
              <a:lumOff val="80000"/>
            </a:schemeClr>
          </a:solidFill>
          <a:ln>
            <a:solidFill>
              <a:srgbClr val="FFC000"/>
            </a:solidFill>
          </a:ln>
        </p:spPr>
        <p:txBody>
          <a:bodyPr wrap="square" rtlCol="0">
            <a:spAutoFit/>
          </a:bodyPr>
          <a:lstStyle/>
          <a:p>
            <a:r>
              <a:rPr lang="en-US" sz="1600" dirty="0"/>
              <a:t>Return the team with the most technicians.</a:t>
            </a:r>
            <a:br>
              <a:rPr lang="en-US" sz="1600" dirty="0"/>
            </a:br>
            <a:r>
              <a:rPr lang="en-US" sz="500" dirty="0"/>
              <a:t>  </a:t>
            </a:r>
          </a:p>
          <a:p>
            <a:r>
              <a:rPr lang="en-US" sz="1600" b="1" dirty="0">
                <a:solidFill>
                  <a:schemeClr val="tx2">
                    <a:lumMod val="75000"/>
                    <a:lumOff val="25000"/>
                  </a:schemeClr>
                </a:solidFill>
              </a:rPr>
              <a:t>SELECT</a:t>
            </a:r>
            <a:r>
              <a:rPr lang="en-US" sz="1600" dirty="0"/>
              <a:t> Team </a:t>
            </a:r>
            <a:r>
              <a:rPr lang="en-US" sz="1600" b="1" dirty="0">
                <a:solidFill>
                  <a:schemeClr val="tx2">
                    <a:lumMod val="75000"/>
                    <a:lumOff val="25000"/>
                  </a:schemeClr>
                </a:solidFill>
              </a:rPr>
              <a:t>FROM</a:t>
            </a:r>
            <a:r>
              <a:rPr lang="en-US" sz="1600" dirty="0"/>
              <a:t> Technician</a:t>
            </a:r>
          </a:p>
          <a:p>
            <a:r>
              <a:rPr lang="en-US" sz="1600" b="1" dirty="0">
                <a:solidFill>
                  <a:schemeClr val="tx2">
                    <a:lumMod val="75000"/>
                    <a:lumOff val="25000"/>
                  </a:schemeClr>
                </a:solidFill>
              </a:rPr>
              <a:t>GROUP BY </a:t>
            </a:r>
            <a:r>
              <a:rPr lang="en-US" sz="1600" dirty="0"/>
              <a:t>Team</a:t>
            </a:r>
          </a:p>
          <a:p>
            <a:r>
              <a:rPr lang="en-US" sz="1600" b="1" dirty="0">
                <a:solidFill>
                  <a:schemeClr val="tx2">
                    <a:lumMod val="75000"/>
                    <a:lumOff val="25000"/>
                  </a:schemeClr>
                </a:solidFill>
              </a:rPr>
              <a:t>ORDER BY COUNT(*) DESC LIMIT 1</a:t>
            </a:r>
          </a:p>
        </p:txBody>
      </p:sp>
      <p:sp>
        <p:nvSpPr>
          <p:cNvPr id="10" name="TextBox 9">
            <a:extLst>
              <a:ext uri="{FF2B5EF4-FFF2-40B4-BE49-F238E27FC236}">
                <a16:creationId xmlns:a16="http://schemas.microsoft.com/office/drawing/2014/main" id="{7DA3AD06-2604-5332-6D80-85D106FC9C4E}"/>
              </a:ext>
            </a:extLst>
          </p:cNvPr>
          <p:cNvSpPr txBox="1"/>
          <p:nvPr/>
        </p:nvSpPr>
        <p:spPr>
          <a:xfrm>
            <a:off x="3680609" y="2381540"/>
            <a:ext cx="3452639" cy="907941"/>
          </a:xfrm>
          <a:prstGeom prst="rect">
            <a:avLst/>
          </a:prstGeom>
          <a:solidFill>
            <a:schemeClr val="accent2">
              <a:lumMod val="20000"/>
              <a:lumOff val="80000"/>
            </a:schemeClr>
          </a:solidFill>
          <a:ln>
            <a:solidFill>
              <a:srgbClr val="FFC000"/>
            </a:solidFill>
          </a:ln>
        </p:spPr>
        <p:txBody>
          <a:bodyPr wrap="square" rtlCol="0">
            <a:spAutoFit/>
          </a:bodyPr>
          <a:lstStyle/>
          <a:p>
            <a:r>
              <a:rPr lang="en-US" sz="1600" dirty="0"/>
              <a:t>Which city has the highest elevation?</a:t>
            </a:r>
          </a:p>
          <a:p>
            <a:r>
              <a:rPr lang="en-US" sz="500" b="1" dirty="0">
                <a:solidFill>
                  <a:schemeClr val="tx2">
                    <a:lumMod val="75000"/>
                    <a:lumOff val="25000"/>
                  </a:schemeClr>
                </a:solidFill>
              </a:rPr>
              <a:t>  </a:t>
            </a:r>
          </a:p>
          <a:p>
            <a:r>
              <a:rPr lang="en-US" sz="1600" b="1" dirty="0">
                <a:solidFill>
                  <a:schemeClr val="tx2">
                    <a:lumMod val="75000"/>
                    <a:lumOff val="25000"/>
                  </a:schemeClr>
                </a:solidFill>
              </a:rPr>
              <a:t>SELECT</a:t>
            </a:r>
            <a:r>
              <a:rPr lang="en-US" sz="1600" dirty="0"/>
              <a:t> City </a:t>
            </a:r>
            <a:r>
              <a:rPr lang="en-US" sz="1600" b="1" dirty="0">
                <a:solidFill>
                  <a:schemeClr val="tx2">
                    <a:lumMod val="75000"/>
                    <a:lumOff val="25000"/>
                  </a:schemeClr>
                </a:solidFill>
              </a:rPr>
              <a:t>FROM</a:t>
            </a:r>
            <a:r>
              <a:rPr lang="en-US" sz="1600" dirty="0"/>
              <a:t> Airports</a:t>
            </a:r>
          </a:p>
          <a:p>
            <a:r>
              <a:rPr lang="en-US" sz="1600" b="1" dirty="0">
                <a:solidFill>
                  <a:schemeClr val="tx2">
                    <a:lumMod val="75000"/>
                    <a:lumOff val="25000"/>
                  </a:schemeClr>
                </a:solidFill>
              </a:rPr>
              <a:t>ORDER BY </a:t>
            </a:r>
            <a:r>
              <a:rPr lang="en-US" sz="1600" dirty="0"/>
              <a:t>Elevation </a:t>
            </a:r>
            <a:r>
              <a:rPr lang="en-US" sz="1600" b="1" dirty="0">
                <a:solidFill>
                  <a:schemeClr val="tx2">
                    <a:lumMod val="75000"/>
                    <a:lumOff val="25000"/>
                  </a:schemeClr>
                </a:solidFill>
              </a:rPr>
              <a:t>DESC LIMIT 1</a:t>
            </a:r>
          </a:p>
        </p:txBody>
      </p:sp>
      <p:sp>
        <p:nvSpPr>
          <p:cNvPr id="11" name="TextBox 10">
            <a:extLst>
              <a:ext uri="{FF2B5EF4-FFF2-40B4-BE49-F238E27FC236}">
                <a16:creationId xmlns:a16="http://schemas.microsoft.com/office/drawing/2014/main" id="{44AC9499-7521-52B9-0B5C-FB949AA4A65B}"/>
              </a:ext>
            </a:extLst>
          </p:cNvPr>
          <p:cNvSpPr txBox="1"/>
          <p:nvPr/>
        </p:nvSpPr>
        <p:spPr>
          <a:xfrm>
            <a:off x="8784407" y="5140643"/>
            <a:ext cx="3321293" cy="830997"/>
          </a:xfrm>
          <a:prstGeom prst="rect">
            <a:avLst/>
          </a:prstGeom>
          <a:noFill/>
          <a:ln>
            <a:solidFill>
              <a:schemeClr val="tx1"/>
            </a:solidFill>
          </a:ln>
        </p:spPr>
        <p:txBody>
          <a:bodyPr wrap="square" rtlCol="0">
            <a:spAutoFit/>
          </a:bodyPr>
          <a:lstStyle/>
          <a:p>
            <a:r>
              <a:rPr lang="en-US" sz="1600" b="1" dirty="0">
                <a:solidFill>
                  <a:schemeClr val="tx2">
                    <a:lumMod val="75000"/>
                    <a:lumOff val="25000"/>
                  </a:schemeClr>
                </a:solidFill>
              </a:rPr>
              <a:t>SELECT</a:t>
            </a:r>
            <a:r>
              <a:rPr lang="en-US" sz="1600" dirty="0"/>
              <a:t> City </a:t>
            </a:r>
            <a:r>
              <a:rPr lang="en-US" sz="1600" b="1" dirty="0">
                <a:solidFill>
                  <a:schemeClr val="tx2">
                    <a:lumMod val="75000"/>
                    <a:lumOff val="25000"/>
                  </a:schemeClr>
                </a:solidFill>
              </a:rPr>
              <a:t>FROM</a:t>
            </a:r>
            <a:r>
              <a:rPr lang="en-US" sz="1600" dirty="0"/>
              <a:t> Airports</a:t>
            </a:r>
          </a:p>
          <a:p>
            <a:r>
              <a:rPr lang="en-US" sz="1600" b="1" dirty="0">
                <a:solidFill>
                  <a:schemeClr val="tx2">
                    <a:lumMod val="75000"/>
                    <a:lumOff val="25000"/>
                  </a:schemeClr>
                </a:solidFill>
              </a:rPr>
              <a:t>GROUP BY </a:t>
            </a:r>
            <a:r>
              <a:rPr lang="en-US" sz="1600" dirty="0"/>
              <a:t>City</a:t>
            </a:r>
          </a:p>
          <a:p>
            <a:r>
              <a:rPr lang="en-US" sz="1600" b="1" dirty="0">
                <a:solidFill>
                  <a:schemeClr val="tx2">
                    <a:lumMod val="75000"/>
                    <a:lumOff val="25000"/>
                  </a:schemeClr>
                </a:solidFill>
              </a:rPr>
              <a:t>ORDER BY </a:t>
            </a:r>
            <a:r>
              <a:rPr lang="en-US" sz="1600" dirty="0">
                <a:solidFill>
                  <a:schemeClr val="tx2">
                    <a:lumMod val="75000"/>
                    <a:lumOff val="25000"/>
                  </a:schemeClr>
                </a:solidFill>
              </a:rPr>
              <a:t>COUNT(*) DESC LIMIT 1</a:t>
            </a:r>
          </a:p>
        </p:txBody>
      </p:sp>
      <p:sp>
        <p:nvSpPr>
          <p:cNvPr id="12" name="TextBox 11">
            <a:extLst>
              <a:ext uri="{FF2B5EF4-FFF2-40B4-BE49-F238E27FC236}">
                <a16:creationId xmlns:a16="http://schemas.microsoft.com/office/drawing/2014/main" id="{CADCEB2C-646D-5337-E9B1-24ABB13F2871}"/>
              </a:ext>
            </a:extLst>
          </p:cNvPr>
          <p:cNvSpPr txBox="1"/>
          <p:nvPr/>
        </p:nvSpPr>
        <p:spPr>
          <a:xfrm>
            <a:off x="7979444" y="2615829"/>
            <a:ext cx="4126256" cy="584775"/>
          </a:xfrm>
          <a:prstGeom prst="rect">
            <a:avLst/>
          </a:prstGeom>
          <a:noFill/>
          <a:ln>
            <a:solidFill>
              <a:schemeClr val="tx1"/>
            </a:solidFill>
          </a:ln>
        </p:spPr>
        <p:txBody>
          <a:bodyPr wrap="square" rtlCol="0">
            <a:spAutoFit/>
          </a:bodyPr>
          <a:lstStyle/>
          <a:p>
            <a:r>
              <a:rPr lang="en-US" sz="1600" b="1" dirty="0">
                <a:solidFill>
                  <a:schemeClr val="tx2">
                    <a:lumMod val="75000"/>
                    <a:lumOff val="25000"/>
                  </a:schemeClr>
                </a:solidFill>
              </a:rPr>
              <a:t>SELECT</a:t>
            </a:r>
            <a:r>
              <a:rPr lang="en-US" sz="1600" dirty="0"/>
              <a:t> City </a:t>
            </a:r>
            <a:r>
              <a:rPr lang="en-US" sz="1600" b="1" dirty="0">
                <a:solidFill>
                  <a:schemeClr val="tx2">
                    <a:lumMod val="75000"/>
                    <a:lumOff val="25000"/>
                  </a:schemeClr>
                </a:solidFill>
              </a:rPr>
              <a:t>FROM</a:t>
            </a:r>
            <a:r>
              <a:rPr lang="en-US" sz="1600" dirty="0"/>
              <a:t> Airports</a:t>
            </a:r>
          </a:p>
          <a:p>
            <a:r>
              <a:rPr lang="en-US" sz="1600" b="1" dirty="0">
                <a:solidFill>
                  <a:schemeClr val="tx2">
                    <a:lumMod val="75000"/>
                    <a:lumOff val="25000"/>
                  </a:schemeClr>
                </a:solidFill>
              </a:rPr>
              <a:t>ORDER BY </a:t>
            </a:r>
            <a:r>
              <a:rPr lang="en-US" sz="1600" dirty="0" err="1"/>
              <a:t>NumberOfAirports</a:t>
            </a:r>
            <a:r>
              <a:rPr lang="en-US" sz="1600" dirty="0"/>
              <a:t> </a:t>
            </a:r>
            <a:r>
              <a:rPr lang="en-US" sz="1600" b="1" dirty="0">
                <a:solidFill>
                  <a:schemeClr val="tx2">
                    <a:lumMod val="75000"/>
                    <a:lumOff val="25000"/>
                  </a:schemeClr>
                </a:solidFill>
              </a:rPr>
              <a:t>DESC LIMIT 1</a:t>
            </a:r>
          </a:p>
        </p:txBody>
      </p:sp>
      <p:sp>
        <p:nvSpPr>
          <p:cNvPr id="13" name="TextBox 12">
            <a:extLst>
              <a:ext uri="{FF2B5EF4-FFF2-40B4-BE49-F238E27FC236}">
                <a16:creationId xmlns:a16="http://schemas.microsoft.com/office/drawing/2014/main" id="{55D5CE9F-73B3-9B8A-1C67-6F3EEC1F8A32}"/>
              </a:ext>
            </a:extLst>
          </p:cNvPr>
          <p:cNvSpPr txBox="1"/>
          <p:nvPr/>
        </p:nvSpPr>
        <p:spPr>
          <a:xfrm>
            <a:off x="7979444" y="2051970"/>
            <a:ext cx="3045068" cy="584775"/>
          </a:xfrm>
          <a:prstGeom prst="rect">
            <a:avLst/>
          </a:prstGeom>
          <a:noFill/>
        </p:spPr>
        <p:txBody>
          <a:bodyPr wrap="square" rtlCol="0">
            <a:spAutoFit/>
          </a:bodyPr>
          <a:lstStyle/>
          <a:p>
            <a:r>
              <a:rPr lang="en-US" sz="1600" dirty="0">
                <a:solidFill>
                  <a:srgbClr val="FF0000"/>
                </a:solidFill>
              </a:rPr>
              <a:t>No Column “</a:t>
            </a:r>
            <a:r>
              <a:rPr lang="en-US" sz="1600" dirty="0" err="1">
                <a:solidFill>
                  <a:srgbClr val="FF0000"/>
                </a:solidFill>
              </a:rPr>
              <a:t>NumberOfAirports</a:t>
            </a:r>
            <a:r>
              <a:rPr lang="en-US" sz="1600" dirty="0">
                <a:solidFill>
                  <a:srgbClr val="FF0000"/>
                </a:solidFill>
              </a:rPr>
              <a:t>” in table “Airports”</a:t>
            </a:r>
          </a:p>
        </p:txBody>
      </p:sp>
      <p:sp>
        <p:nvSpPr>
          <p:cNvPr id="14" name="TextBox 13">
            <a:extLst>
              <a:ext uri="{FF2B5EF4-FFF2-40B4-BE49-F238E27FC236}">
                <a16:creationId xmlns:a16="http://schemas.microsoft.com/office/drawing/2014/main" id="{370F65FF-17C6-250F-1487-5644DCD780C5}"/>
              </a:ext>
            </a:extLst>
          </p:cNvPr>
          <p:cNvSpPr txBox="1"/>
          <p:nvPr/>
        </p:nvSpPr>
        <p:spPr>
          <a:xfrm>
            <a:off x="7214258" y="3337686"/>
            <a:ext cx="889289"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400" dirty="0"/>
              <a:t>GPT3</a:t>
            </a:r>
          </a:p>
        </p:txBody>
      </p:sp>
      <p:pic>
        <p:nvPicPr>
          <p:cNvPr id="50" name="Picture 49">
            <a:extLst>
              <a:ext uri="{FF2B5EF4-FFF2-40B4-BE49-F238E27FC236}">
                <a16:creationId xmlns:a16="http://schemas.microsoft.com/office/drawing/2014/main" id="{FBC334DA-AE68-AE3C-A6BD-3B91F8ECCCB9}"/>
              </a:ext>
            </a:extLst>
          </p:cNvPr>
          <p:cNvPicPr>
            <a:picLocks noChangeAspect="1"/>
          </p:cNvPicPr>
          <p:nvPr/>
        </p:nvPicPr>
        <p:blipFill>
          <a:blip r:embed="rId2"/>
          <a:srcRect t="3774" b="-3774"/>
          <a:stretch/>
        </p:blipFill>
        <p:spPr>
          <a:xfrm>
            <a:off x="2473967" y="4392765"/>
            <a:ext cx="917207" cy="943418"/>
          </a:xfrm>
          <a:prstGeom prst="rect">
            <a:avLst/>
          </a:prstGeom>
          <a:ln>
            <a:solidFill>
              <a:srgbClr val="00B050"/>
            </a:solidFill>
          </a:ln>
        </p:spPr>
      </p:pic>
      <p:grpSp>
        <p:nvGrpSpPr>
          <p:cNvPr id="20" name="Group 19">
            <a:extLst>
              <a:ext uri="{FF2B5EF4-FFF2-40B4-BE49-F238E27FC236}">
                <a16:creationId xmlns:a16="http://schemas.microsoft.com/office/drawing/2014/main" id="{987CC7EE-339D-D402-A0A5-76DDB0FF1DDF}"/>
              </a:ext>
            </a:extLst>
          </p:cNvPr>
          <p:cNvGrpSpPr/>
          <p:nvPr/>
        </p:nvGrpSpPr>
        <p:grpSpPr>
          <a:xfrm>
            <a:off x="2473967" y="2741058"/>
            <a:ext cx="917207" cy="1000274"/>
            <a:chOff x="3199002" y="5307112"/>
            <a:chExt cx="1036911" cy="1066543"/>
          </a:xfrm>
        </p:grpSpPr>
        <p:pic>
          <p:nvPicPr>
            <p:cNvPr id="17" name="Picture 16">
              <a:extLst>
                <a:ext uri="{FF2B5EF4-FFF2-40B4-BE49-F238E27FC236}">
                  <a16:creationId xmlns:a16="http://schemas.microsoft.com/office/drawing/2014/main" id="{AB2EB95D-BBEB-0EBD-0A21-B345981926C2}"/>
                </a:ext>
              </a:extLst>
            </p:cNvPr>
            <p:cNvPicPr>
              <a:picLocks/>
            </p:cNvPicPr>
            <p:nvPr/>
          </p:nvPicPr>
          <p:blipFill>
            <a:blip r:embed="rId2"/>
            <a:srcRect t="3774" b="-3774"/>
            <a:stretch/>
          </p:blipFill>
          <p:spPr>
            <a:xfrm>
              <a:off x="3199002" y="5307112"/>
              <a:ext cx="1036911" cy="1066543"/>
            </a:xfrm>
            <a:prstGeom prst="rect">
              <a:avLst/>
            </a:prstGeom>
            <a:ln>
              <a:solidFill>
                <a:srgbClr val="FF0000"/>
              </a:solidFill>
            </a:ln>
          </p:spPr>
        </p:pic>
        <p:sp>
          <p:nvSpPr>
            <p:cNvPr id="18" name="Oval 17">
              <a:extLst>
                <a:ext uri="{FF2B5EF4-FFF2-40B4-BE49-F238E27FC236}">
                  <a16:creationId xmlns:a16="http://schemas.microsoft.com/office/drawing/2014/main" id="{10BA67E7-C8F0-A8CE-CCDB-C817D8FE2403}"/>
                </a:ext>
              </a:extLst>
            </p:cNvPr>
            <p:cNvSpPr/>
            <p:nvPr/>
          </p:nvSpPr>
          <p:spPr>
            <a:xfrm rot="511776">
              <a:off x="3665780" y="5335656"/>
              <a:ext cx="405882" cy="28126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2" name="TextBox 21">
            <a:extLst>
              <a:ext uri="{FF2B5EF4-FFF2-40B4-BE49-F238E27FC236}">
                <a16:creationId xmlns:a16="http://schemas.microsoft.com/office/drawing/2014/main" id="{ED3DDC9A-FC83-5A8E-198E-3CF189477850}"/>
              </a:ext>
            </a:extLst>
          </p:cNvPr>
          <p:cNvSpPr txBox="1"/>
          <p:nvPr/>
        </p:nvSpPr>
        <p:spPr>
          <a:xfrm>
            <a:off x="7214257" y="4392765"/>
            <a:ext cx="889289"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400" dirty="0"/>
              <a:t>GPT3</a:t>
            </a:r>
          </a:p>
        </p:txBody>
      </p:sp>
      <p:cxnSp>
        <p:nvCxnSpPr>
          <p:cNvPr id="30" name="Connector: Elbow 29">
            <a:extLst>
              <a:ext uri="{FF2B5EF4-FFF2-40B4-BE49-F238E27FC236}">
                <a16:creationId xmlns:a16="http://schemas.microsoft.com/office/drawing/2014/main" id="{1AB470DA-49CA-9713-4B70-CA2D27F7D848}"/>
              </a:ext>
            </a:extLst>
          </p:cNvPr>
          <p:cNvCxnSpPr>
            <a:stCxn id="8" idx="2"/>
            <a:endCxn id="50" idx="1"/>
          </p:cNvCxnSpPr>
          <p:nvPr/>
        </p:nvCxnSpPr>
        <p:spPr>
          <a:xfrm rot="16200000" flipH="1">
            <a:off x="1620050" y="4010556"/>
            <a:ext cx="315475" cy="1392359"/>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CF8A039C-0086-BAC7-8D22-79C5C5406A2B}"/>
              </a:ext>
            </a:extLst>
          </p:cNvPr>
          <p:cNvCxnSpPr>
            <a:stCxn id="8" idx="0"/>
            <a:endCxn id="17" idx="1"/>
          </p:cNvCxnSpPr>
          <p:nvPr/>
        </p:nvCxnSpPr>
        <p:spPr>
          <a:xfrm rot="5400000" flipH="1" flipV="1">
            <a:off x="1585550" y="2737253"/>
            <a:ext cx="384474" cy="1392359"/>
          </a:xfrm>
          <a:prstGeom prst="bentConnector2">
            <a:avLst/>
          </a:prstGeom>
          <a:ln>
            <a:solidFill>
              <a:srgbClr val="C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F784031D-036E-CAB7-B761-5158C6A6CE56}"/>
              </a:ext>
            </a:extLst>
          </p:cNvPr>
          <p:cNvCxnSpPr>
            <a:stCxn id="10" idx="3"/>
            <a:endCxn id="14" idx="0"/>
          </p:cNvCxnSpPr>
          <p:nvPr/>
        </p:nvCxnSpPr>
        <p:spPr>
          <a:xfrm>
            <a:off x="7133248" y="2835511"/>
            <a:ext cx="525655" cy="502175"/>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5A9090DB-7221-61B4-C567-BEAB8AAD8CBE}"/>
              </a:ext>
            </a:extLst>
          </p:cNvPr>
          <p:cNvCxnSpPr>
            <a:stCxn id="9" idx="3"/>
            <a:endCxn id="22" idx="2"/>
          </p:cNvCxnSpPr>
          <p:nvPr/>
        </p:nvCxnSpPr>
        <p:spPr>
          <a:xfrm flipV="1">
            <a:off x="7067576" y="4854430"/>
            <a:ext cx="591326" cy="640282"/>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AB975DDA-DFBB-BA8E-531B-9696CBADF81C}"/>
              </a:ext>
            </a:extLst>
          </p:cNvPr>
          <p:cNvCxnSpPr>
            <a:stCxn id="22" idx="3"/>
            <a:endCxn id="11" idx="0"/>
          </p:cNvCxnSpPr>
          <p:nvPr/>
        </p:nvCxnSpPr>
        <p:spPr>
          <a:xfrm>
            <a:off x="8103546" y="4623598"/>
            <a:ext cx="2341508" cy="517045"/>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4D76ED53-90CA-EC18-3EF2-31B285317F04}"/>
              </a:ext>
            </a:extLst>
          </p:cNvPr>
          <p:cNvCxnSpPr>
            <a:stCxn id="14" idx="3"/>
            <a:endCxn id="12" idx="2"/>
          </p:cNvCxnSpPr>
          <p:nvPr/>
        </p:nvCxnSpPr>
        <p:spPr>
          <a:xfrm flipV="1">
            <a:off x="8103547" y="3200604"/>
            <a:ext cx="1939025" cy="367915"/>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A1054818-E32F-83A7-384A-6F681EC444A9}"/>
              </a:ext>
            </a:extLst>
          </p:cNvPr>
          <p:cNvCxnSpPr>
            <a:stCxn id="8" idx="3"/>
            <a:endCxn id="14" idx="1"/>
          </p:cNvCxnSpPr>
          <p:nvPr/>
        </p:nvCxnSpPr>
        <p:spPr>
          <a:xfrm flipV="1">
            <a:off x="2076915" y="3568519"/>
            <a:ext cx="5137343" cy="51881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15F5773F-86E9-233F-22D7-94322A5C8287}"/>
              </a:ext>
            </a:extLst>
          </p:cNvPr>
          <p:cNvCxnSpPr>
            <a:stCxn id="8" idx="3"/>
            <a:endCxn id="22" idx="1"/>
          </p:cNvCxnSpPr>
          <p:nvPr/>
        </p:nvCxnSpPr>
        <p:spPr>
          <a:xfrm>
            <a:off x="2076915" y="4087334"/>
            <a:ext cx="5137342" cy="53626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328A321C-DD47-3EFA-87C7-5FFD8509E7B7}"/>
              </a:ext>
            </a:extLst>
          </p:cNvPr>
          <p:cNvSpPr txBox="1"/>
          <p:nvPr/>
        </p:nvSpPr>
        <p:spPr>
          <a:xfrm>
            <a:off x="-66677" y="6548021"/>
            <a:ext cx="8170224"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[ICLR 2022: </a:t>
            </a:r>
            <a:r>
              <a:rPr lang="en-US" sz="1600" i="1" dirty="0">
                <a:latin typeface="Arial"/>
                <a:cs typeface="Segoe UI" panose="020B0502040204020203" pitchFamily="34" charset="0"/>
              </a:rPr>
              <a:t>Synchromesh: Reliable code generation from pre-trained language models</a:t>
            </a:r>
            <a:r>
              <a:rPr lang="en-US" sz="1600" dirty="0">
                <a:latin typeface="Arial"/>
                <a:cs typeface="Segoe UI" panose="020B0502040204020203" pitchFamily="34" charset="0"/>
              </a:rPr>
              <a:t>]</a:t>
            </a:r>
          </a:p>
        </p:txBody>
      </p:sp>
      <p:grpSp>
        <p:nvGrpSpPr>
          <p:cNvPr id="72" name="Group 71">
            <a:extLst>
              <a:ext uri="{FF2B5EF4-FFF2-40B4-BE49-F238E27FC236}">
                <a16:creationId xmlns:a16="http://schemas.microsoft.com/office/drawing/2014/main" id="{4F2225F1-3F65-7770-B57C-D829EBFA39DD}"/>
              </a:ext>
            </a:extLst>
          </p:cNvPr>
          <p:cNvGrpSpPr/>
          <p:nvPr/>
        </p:nvGrpSpPr>
        <p:grpSpPr>
          <a:xfrm>
            <a:off x="375523" y="746170"/>
            <a:ext cx="629666" cy="576110"/>
            <a:chOff x="532384" y="941109"/>
            <a:chExt cx="629666" cy="576110"/>
          </a:xfrm>
        </p:grpSpPr>
        <p:pic>
          <p:nvPicPr>
            <p:cNvPr id="69" name="Picture 68">
              <a:extLst>
                <a:ext uri="{FF2B5EF4-FFF2-40B4-BE49-F238E27FC236}">
                  <a16:creationId xmlns:a16="http://schemas.microsoft.com/office/drawing/2014/main" id="{B779019E-DD20-57B5-B3FD-456AEDA19B1D}"/>
                </a:ext>
              </a:extLst>
            </p:cNvPr>
            <p:cNvPicPr>
              <a:picLocks/>
            </p:cNvPicPr>
            <p:nvPr/>
          </p:nvPicPr>
          <p:blipFill>
            <a:blip r:embed="rId2"/>
            <a:srcRect t="3774" b="-3774"/>
            <a:stretch/>
          </p:blipFill>
          <p:spPr>
            <a:xfrm>
              <a:off x="532384" y="941109"/>
              <a:ext cx="629666" cy="576110"/>
            </a:xfrm>
            <a:prstGeom prst="rect">
              <a:avLst/>
            </a:prstGeom>
            <a:ln>
              <a:solidFill>
                <a:srgbClr val="FF0000"/>
              </a:solidFill>
            </a:ln>
          </p:spPr>
        </p:pic>
        <p:sp>
          <p:nvSpPr>
            <p:cNvPr id="70" name="Oval 69">
              <a:extLst>
                <a:ext uri="{FF2B5EF4-FFF2-40B4-BE49-F238E27FC236}">
                  <a16:creationId xmlns:a16="http://schemas.microsoft.com/office/drawing/2014/main" id="{66E7FC7A-CAFE-3817-7061-39F41B24E32A}"/>
                </a:ext>
              </a:extLst>
            </p:cNvPr>
            <p:cNvSpPr/>
            <p:nvPr/>
          </p:nvSpPr>
          <p:spPr>
            <a:xfrm rot="511776">
              <a:off x="815836" y="956527"/>
              <a:ext cx="246473" cy="15193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71" name="Picture 70">
            <a:extLst>
              <a:ext uri="{FF2B5EF4-FFF2-40B4-BE49-F238E27FC236}">
                <a16:creationId xmlns:a16="http://schemas.microsoft.com/office/drawing/2014/main" id="{56CBFD35-F897-FF2D-D49D-95D621FA85EF}"/>
              </a:ext>
            </a:extLst>
          </p:cNvPr>
          <p:cNvPicPr>
            <a:picLocks noChangeAspect="1"/>
          </p:cNvPicPr>
          <p:nvPr/>
        </p:nvPicPr>
        <p:blipFill>
          <a:blip r:embed="rId2"/>
          <a:srcRect t="3774" b="-3774"/>
          <a:stretch/>
        </p:blipFill>
        <p:spPr>
          <a:xfrm>
            <a:off x="401702" y="1513060"/>
            <a:ext cx="603487" cy="620733"/>
          </a:xfrm>
          <a:prstGeom prst="rect">
            <a:avLst/>
          </a:prstGeom>
          <a:ln>
            <a:solidFill>
              <a:srgbClr val="00B050"/>
            </a:solidFill>
          </a:ln>
        </p:spPr>
      </p:pic>
      <p:sp>
        <p:nvSpPr>
          <p:cNvPr id="73" name="Content Placeholder 2">
            <a:extLst>
              <a:ext uri="{FF2B5EF4-FFF2-40B4-BE49-F238E27FC236}">
                <a16:creationId xmlns:a16="http://schemas.microsoft.com/office/drawing/2014/main" id="{A915607F-A9A5-1B42-527C-48AB96DBC228}"/>
              </a:ext>
            </a:extLst>
          </p:cNvPr>
          <p:cNvSpPr txBox="1">
            <a:spLocks/>
          </p:cNvSpPr>
          <p:nvPr/>
        </p:nvSpPr>
        <p:spPr>
          <a:xfrm>
            <a:off x="1042185" y="1502136"/>
            <a:ext cx="10629900" cy="508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B050"/>
                </a:solidFill>
              </a:rPr>
              <a:t>Fine-tune Sentence BERT to pick examples based on Code similarity.</a:t>
            </a:r>
          </a:p>
        </p:txBody>
      </p:sp>
      <p:cxnSp>
        <p:nvCxnSpPr>
          <p:cNvPr id="79" name="Straight Arrow Connector 78">
            <a:extLst>
              <a:ext uri="{FF2B5EF4-FFF2-40B4-BE49-F238E27FC236}">
                <a16:creationId xmlns:a16="http://schemas.microsoft.com/office/drawing/2014/main" id="{6AA656C8-72F1-FFA8-C224-C3BE8563F26B}"/>
              </a:ext>
            </a:extLst>
          </p:cNvPr>
          <p:cNvCxnSpPr>
            <a:stCxn id="17" idx="3"/>
            <a:endCxn id="10" idx="1"/>
          </p:cNvCxnSpPr>
          <p:nvPr/>
        </p:nvCxnSpPr>
        <p:spPr>
          <a:xfrm flipV="1">
            <a:off x="3391174" y="2835511"/>
            <a:ext cx="289435" cy="405684"/>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AB66357D-9C84-3317-7ABB-ABB14F1CE9F3}"/>
              </a:ext>
            </a:extLst>
          </p:cNvPr>
          <p:cNvCxnSpPr>
            <a:stCxn id="50" idx="3"/>
            <a:endCxn id="9" idx="1"/>
          </p:cNvCxnSpPr>
          <p:nvPr/>
        </p:nvCxnSpPr>
        <p:spPr>
          <a:xfrm>
            <a:off x="3391174" y="4864474"/>
            <a:ext cx="355109" cy="630238"/>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952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2" grpId="0" animBg="1"/>
      <p:bldP spid="13" grpId="0"/>
      <p:bldP spid="14"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660C-9B1C-164E-CC65-6EC21E1D76CE}"/>
              </a:ext>
            </a:extLst>
          </p:cNvPr>
          <p:cNvSpPr>
            <a:spLocks noGrp="1"/>
          </p:cNvSpPr>
          <p:nvPr>
            <p:ph type="title"/>
          </p:nvPr>
        </p:nvSpPr>
        <p:spPr>
          <a:xfrm>
            <a:off x="0" y="7711"/>
            <a:ext cx="12192000" cy="1179455"/>
          </a:xfrm>
        </p:spPr>
        <p:txBody>
          <a:bodyPr>
            <a:normAutofit/>
          </a:bodyPr>
          <a:lstStyle/>
          <a:p>
            <a:r>
              <a:rPr lang="en-US" sz="3700" b="1" dirty="0"/>
              <a:t>Target Similarity Tuning: Making it more efficient &amp; effective</a:t>
            </a:r>
          </a:p>
        </p:txBody>
      </p:sp>
      <p:sp>
        <p:nvSpPr>
          <p:cNvPr id="3" name="Content Placeholder 2">
            <a:extLst>
              <a:ext uri="{FF2B5EF4-FFF2-40B4-BE49-F238E27FC236}">
                <a16:creationId xmlns:a16="http://schemas.microsoft.com/office/drawing/2014/main" id="{361CD29B-720D-F24C-42BC-E62D0C8DC468}"/>
              </a:ext>
            </a:extLst>
          </p:cNvPr>
          <p:cNvSpPr>
            <a:spLocks noGrp="1"/>
          </p:cNvSpPr>
          <p:nvPr>
            <p:ph idx="1"/>
          </p:nvPr>
        </p:nvSpPr>
        <p:spPr>
          <a:xfrm>
            <a:off x="272328" y="1476370"/>
            <a:ext cx="5108171" cy="934172"/>
          </a:xfrm>
        </p:spPr>
        <p:txBody>
          <a:bodyPr>
            <a:normAutofit/>
          </a:bodyPr>
          <a:lstStyle/>
          <a:p>
            <a:pPr marL="0" indent="0">
              <a:buNone/>
            </a:pPr>
            <a:r>
              <a:rPr lang="en-US" dirty="0"/>
              <a:t>How to select a smaller number of samples for training?</a:t>
            </a:r>
          </a:p>
        </p:txBody>
      </p:sp>
      <p:grpSp>
        <p:nvGrpSpPr>
          <p:cNvPr id="11" name="Group 10">
            <a:extLst>
              <a:ext uri="{FF2B5EF4-FFF2-40B4-BE49-F238E27FC236}">
                <a16:creationId xmlns:a16="http://schemas.microsoft.com/office/drawing/2014/main" id="{FD8E2B30-6058-78CC-67BB-5C3E8158F8AA}"/>
              </a:ext>
            </a:extLst>
          </p:cNvPr>
          <p:cNvGrpSpPr/>
          <p:nvPr/>
        </p:nvGrpSpPr>
        <p:grpSpPr>
          <a:xfrm>
            <a:off x="590410" y="2560147"/>
            <a:ext cx="4277360" cy="3673960"/>
            <a:chOff x="2926080" y="2595436"/>
            <a:chExt cx="4277360" cy="3673960"/>
          </a:xfrm>
        </p:grpSpPr>
        <p:pic>
          <p:nvPicPr>
            <p:cNvPr id="7" name="Picture 6" descr="A diagram of a graph&#10;&#10;Description automatically generated">
              <a:extLst>
                <a:ext uri="{FF2B5EF4-FFF2-40B4-BE49-F238E27FC236}">
                  <a16:creationId xmlns:a16="http://schemas.microsoft.com/office/drawing/2014/main" id="{91F15594-C915-7ABC-1A62-45BC94A5524E}"/>
                </a:ext>
              </a:extLst>
            </p:cNvPr>
            <p:cNvPicPr>
              <a:picLocks noChangeAspect="1"/>
            </p:cNvPicPr>
            <p:nvPr/>
          </p:nvPicPr>
          <p:blipFill>
            <a:blip r:embed="rId3"/>
            <a:srcRect l="36400" t="23460" r="31664" b="10251"/>
            <a:stretch/>
          </p:blipFill>
          <p:spPr>
            <a:xfrm>
              <a:off x="2926080" y="2641599"/>
              <a:ext cx="4185920" cy="3627797"/>
            </a:xfrm>
            <a:prstGeom prst="rect">
              <a:avLst/>
            </a:prstGeom>
          </p:spPr>
        </p:pic>
        <p:sp>
          <p:nvSpPr>
            <p:cNvPr id="10" name="Rectangle 9">
              <a:extLst>
                <a:ext uri="{FF2B5EF4-FFF2-40B4-BE49-F238E27FC236}">
                  <a16:creationId xmlns:a16="http://schemas.microsoft.com/office/drawing/2014/main" id="{9B6A88DB-ACAD-1941-AC2D-4C871FBE55E1}"/>
                </a:ext>
              </a:extLst>
            </p:cNvPr>
            <p:cNvSpPr/>
            <p:nvPr/>
          </p:nvSpPr>
          <p:spPr>
            <a:xfrm>
              <a:off x="6604000" y="2595436"/>
              <a:ext cx="599440" cy="12999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5" name="Content Placeholder 2">
            <a:extLst>
              <a:ext uri="{FF2B5EF4-FFF2-40B4-BE49-F238E27FC236}">
                <a16:creationId xmlns:a16="http://schemas.microsoft.com/office/drawing/2014/main" id="{9FEE2F0B-CC61-FB82-E7FA-3D2C238665D0}"/>
              </a:ext>
            </a:extLst>
          </p:cNvPr>
          <p:cNvSpPr txBox="1">
            <a:spLocks/>
          </p:cNvSpPr>
          <p:nvPr/>
        </p:nvSpPr>
        <p:spPr>
          <a:xfrm>
            <a:off x="7133499" y="1449273"/>
            <a:ext cx="4468091" cy="934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How to handle out-of-distribution language ?</a:t>
            </a:r>
          </a:p>
        </p:txBody>
      </p:sp>
      <p:grpSp>
        <p:nvGrpSpPr>
          <p:cNvPr id="43" name="Group 42">
            <a:extLst>
              <a:ext uri="{FF2B5EF4-FFF2-40B4-BE49-F238E27FC236}">
                <a16:creationId xmlns:a16="http://schemas.microsoft.com/office/drawing/2014/main" id="{9653C4E7-09F8-9E3D-7881-64E7FCD983E7}"/>
              </a:ext>
            </a:extLst>
          </p:cNvPr>
          <p:cNvGrpSpPr/>
          <p:nvPr/>
        </p:nvGrpSpPr>
        <p:grpSpPr>
          <a:xfrm>
            <a:off x="9272428" y="3225800"/>
            <a:ext cx="2329162" cy="1171328"/>
            <a:chOff x="7532468" y="3677403"/>
            <a:chExt cx="3367223" cy="1596002"/>
          </a:xfrm>
        </p:grpSpPr>
        <p:grpSp>
          <p:nvGrpSpPr>
            <p:cNvPr id="6" name="Group 5">
              <a:extLst>
                <a:ext uri="{FF2B5EF4-FFF2-40B4-BE49-F238E27FC236}">
                  <a16:creationId xmlns:a16="http://schemas.microsoft.com/office/drawing/2014/main" id="{DA4E9ADC-B116-EA9F-B7D3-87658F6CB439}"/>
                </a:ext>
              </a:extLst>
            </p:cNvPr>
            <p:cNvGrpSpPr>
              <a:grpSpLocks noChangeAspect="1"/>
            </p:cNvGrpSpPr>
            <p:nvPr/>
          </p:nvGrpSpPr>
          <p:grpSpPr>
            <a:xfrm>
              <a:off x="9775033" y="3677404"/>
              <a:ext cx="1124658" cy="1596001"/>
              <a:chOff x="7273696" y="2955910"/>
              <a:chExt cx="1325986" cy="1881697"/>
            </a:xfrm>
          </p:grpSpPr>
          <p:sp>
            <p:nvSpPr>
              <p:cNvPr id="8" name="Oval 7">
                <a:extLst>
                  <a:ext uri="{FF2B5EF4-FFF2-40B4-BE49-F238E27FC236}">
                    <a16:creationId xmlns:a16="http://schemas.microsoft.com/office/drawing/2014/main" id="{27177EA7-176B-480E-A7E2-55A5556A5A9E}"/>
                  </a:ext>
                </a:extLst>
              </p:cNvPr>
              <p:cNvSpPr/>
              <p:nvPr/>
            </p:nvSpPr>
            <p:spPr>
              <a:xfrm>
                <a:off x="7273696"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9CCDF29A-B040-F7D6-87E0-A5AAAD10AA9C}"/>
                  </a:ext>
                </a:extLst>
              </p:cNvPr>
              <p:cNvSpPr/>
              <p:nvPr/>
            </p:nvSpPr>
            <p:spPr>
              <a:xfrm>
                <a:off x="7273696"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CFEC885-EF3D-A7D5-B81B-2BD0A0CBB23C}"/>
                  </a:ext>
                </a:extLst>
              </p:cNvPr>
              <p:cNvSpPr/>
              <p:nvPr/>
            </p:nvSpPr>
            <p:spPr>
              <a:xfrm>
                <a:off x="7273696"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5A2B0003-DF59-8359-E09D-2ED64D35D0CF}"/>
                  </a:ext>
                </a:extLst>
              </p:cNvPr>
              <p:cNvSpPr/>
              <p:nvPr/>
            </p:nvSpPr>
            <p:spPr>
              <a:xfrm>
                <a:off x="7273696"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F9D3C04-DB36-9019-1AA8-9E72DE4331AA}"/>
                  </a:ext>
                </a:extLst>
              </p:cNvPr>
              <p:cNvSpPr/>
              <p:nvPr/>
            </p:nvSpPr>
            <p:spPr>
              <a:xfrm>
                <a:off x="8242592"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61F9DC-62F3-77E7-3AB8-A696BDE6531B}"/>
                  </a:ext>
                </a:extLst>
              </p:cNvPr>
              <p:cNvSpPr/>
              <p:nvPr/>
            </p:nvSpPr>
            <p:spPr>
              <a:xfrm>
                <a:off x="8242592"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DAAA0164-DD70-4895-95E6-B472DE22BF0B}"/>
                  </a:ext>
                </a:extLst>
              </p:cNvPr>
              <p:cNvSpPr/>
              <p:nvPr/>
            </p:nvSpPr>
            <p:spPr>
              <a:xfrm>
                <a:off x="8242592"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ABDBA0DA-3E2B-19FE-A578-96EA8765C466}"/>
                  </a:ext>
                </a:extLst>
              </p:cNvPr>
              <p:cNvSpPr/>
              <p:nvPr/>
            </p:nvSpPr>
            <p:spPr>
              <a:xfrm>
                <a:off x="8242592"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id="{6BFF6FA5-AA0C-AAA5-BDFB-294F59299B90}"/>
                  </a:ext>
                </a:extLst>
              </p:cNvPr>
              <p:cNvCxnSpPr>
                <a:cxnSpLocks/>
                <a:stCxn id="8" idx="6"/>
                <a:endCxn id="15" idx="2"/>
              </p:cNvCxnSpPr>
              <p:nvPr/>
            </p:nvCxnSpPr>
            <p:spPr>
              <a:xfrm>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6A2EB64-9C33-3BCD-5110-C38023FA66D6}"/>
                  </a:ext>
                </a:extLst>
              </p:cNvPr>
              <p:cNvCxnSpPr>
                <a:cxnSpLocks/>
                <a:stCxn id="8" idx="6"/>
                <a:endCxn id="14" idx="2"/>
              </p:cNvCxnSpPr>
              <p:nvPr/>
            </p:nvCxnSpPr>
            <p:spPr>
              <a:xfrm>
                <a:off x="7630786" y="3134455"/>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294EBA0-EBF4-4936-8D92-F02106A702D8}"/>
                  </a:ext>
                </a:extLst>
              </p:cNvPr>
              <p:cNvCxnSpPr>
                <a:cxnSpLocks/>
                <a:endCxn id="16" idx="2"/>
              </p:cNvCxnSpPr>
              <p:nvPr/>
            </p:nvCxnSpPr>
            <p:spPr>
              <a:xfrm>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B5A4D64-CF0C-54F8-3648-C14FA98B760F}"/>
                  </a:ext>
                </a:extLst>
              </p:cNvPr>
              <p:cNvCxnSpPr>
                <a:cxnSpLocks/>
                <a:endCxn id="17" idx="2"/>
              </p:cNvCxnSpPr>
              <p:nvPr/>
            </p:nvCxnSpPr>
            <p:spPr>
              <a:xfrm>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54BA46-DFDB-FDB2-74C7-8D4F1B47061B}"/>
                  </a:ext>
                </a:extLst>
              </p:cNvPr>
              <p:cNvCxnSpPr>
                <a:cxnSpLocks/>
                <a:stCxn id="9" idx="6"/>
                <a:endCxn id="14" idx="2"/>
              </p:cNvCxnSpPr>
              <p:nvPr/>
            </p:nvCxnSpPr>
            <p:spPr>
              <a:xfrm flipV="1">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CC1860E-94C7-D59C-58BF-33E187393E6F}"/>
                  </a:ext>
                </a:extLst>
              </p:cNvPr>
              <p:cNvCxnSpPr>
                <a:cxnSpLocks/>
                <a:stCxn id="9" idx="6"/>
                <a:endCxn id="16" idx="2"/>
              </p:cNvCxnSpPr>
              <p:nvPr/>
            </p:nvCxnSpPr>
            <p:spPr>
              <a:xfrm>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5265D6-A5A9-5FF0-6492-572788472C5C}"/>
                  </a:ext>
                </a:extLst>
              </p:cNvPr>
              <p:cNvCxnSpPr>
                <a:cxnSpLocks/>
                <a:stCxn id="9" idx="6"/>
                <a:endCxn id="17" idx="2"/>
              </p:cNvCxnSpPr>
              <p:nvPr/>
            </p:nvCxnSpPr>
            <p:spPr>
              <a:xfrm>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6073BFB-09F5-2E65-5E87-78CF738B0D10}"/>
                  </a:ext>
                </a:extLst>
              </p:cNvPr>
              <p:cNvCxnSpPr>
                <a:cxnSpLocks/>
                <a:stCxn id="9" idx="6"/>
                <a:endCxn id="15" idx="2"/>
              </p:cNvCxnSpPr>
              <p:nvPr/>
            </p:nvCxnSpPr>
            <p:spPr>
              <a:xfrm>
                <a:off x="7630786" y="3642657"/>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5194793-BE0E-C941-71FB-140E593EF766}"/>
                  </a:ext>
                </a:extLst>
              </p:cNvPr>
              <p:cNvCxnSpPr>
                <a:cxnSpLocks/>
                <a:stCxn id="12" idx="6"/>
                <a:endCxn id="14" idx="2"/>
              </p:cNvCxnSpPr>
              <p:nvPr/>
            </p:nvCxnSpPr>
            <p:spPr>
              <a:xfrm flipV="1">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260E35-938C-B8D3-8257-36F1E6A7EB67}"/>
                  </a:ext>
                </a:extLst>
              </p:cNvPr>
              <p:cNvCxnSpPr>
                <a:cxnSpLocks/>
                <a:stCxn id="12" idx="6"/>
                <a:endCxn id="15" idx="2"/>
              </p:cNvCxnSpPr>
              <p:nvPr/>
            </p:nvCxnSpPr>
            <p:spPr>
              <a:xfrm flipV="1">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49248B2-3DC9-31D8-9EEE-87C7A157DCA2}"/>
                  </a:ext>
                </a:extLst>
              </p:cNvPr>
              <p:cNvCxnSpPr>
                <a:cxnSpLocks/>
                <a:stCxn id="12" idx="6"/>
              </p:cNvCxnSpPr>
              <p:nvPr/>
            </p:nvCxnSpPr>
            <p:spPr>
              <a:xfrm>
                <a:off x="7630786" y="4150859"/>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EB3607-4194-1D7E-77F4-729E45EE882D}"/>
                  </a:ext>
                </a:extLst>
              </p:cNvPr>
              <p:cNvCxnSpPr>
                <a:cxnSpLocks/>
                <a:stCxn id="12" idx="6"/>
              </p:cNvCxnSpPr>
              <p:nvPr/>
            </p:nvCxnSpPr>
            <p:spPr>
              <a:xfrm>
                <a:off x="7630786" y="4150859"/>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C9A64E8-1E75-FFF8-507A-A1332E09901E}"/>
                  </a:ext>
                </a:extLst>
              </p:cNvPr>
              <p:cNvCxnSpPr>
                <a:cxnSpLocks/>
                <a:stCxn id="13" idx="6"/>
              </p:cNvCxnSpPr>
              <p:nvPr/>
            </p:nvCxnSpPr>
            <p:spPr>
              <a:xfrm flipV="1">
                <a:off x="7630786" y="4659061"/>
                <a:ext cx="611806" cy="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D07BEE-CEF2-B5A5-321D-3D74744A9B47}"/>
                  </a:ext>
                </a:extLst>
              </p:cNvPr>
              <p:cNvCxnSpPr>
                <a:cxnSpLocks/>
                <a:stCxn id="13" idx="6"/>
                <a:endCxn id="16" idx="2"/>
              </p:cNvCxnSpPr>
              <p:nvPr/>
            </p:nvCxnSpPr>
            <p:spPr>
              <a:xfrm flipV="1">
                <a:off x="7630786" y="4150859"/>
                <a:ext cx="611806" cy="50820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37C9FE5-12EA-332C-D2CE-9AC9F5D3BD57}"/>
                  </a:ext>
                </a:extLst>
              </p:cNvPr>
              <p:cNvCxnSpPr>
                <a:cxnSpLocks/>
                <a:stCxn id="13" idx="6"/>
              </p:cNvCxnSpPr>
              <p:nvPr/>
            </p:nvCxnSpPr>
            <p:spPr>
              <a:xfrm flipV="1">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8163248-779E-B012-439E-1A37B4E43563}"/>
                  </a:ext>
                </a:extLst>
              </p:cNvPr>
              <p:cNvCxnSpPr>
                <a:cxnSpLocks/>
                <a:stCxn id="13" idx="6"/>
              </p:cNvCxnSpPr>
              <p:nvPr/>
            </p:nvCxnSpPr>
            <p:spPr>
              <a:xfrm flipV="1">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E44C75E4-F9BB-786E-1D1D-66CF27415E32}"/>
                </a:ext>
              </a:extLst>
            </p:cNvPr>
            <p:cNvGrpSpPr>
              <a:grpSpLocks noChangeAspect="1"/>
            </p:cNvGrpSpPr>
            <p:nvPr/>
          </p:nvGrpSpPr>
          <p:grpSpPr>
            <a:xfrm>
              <a:off x="7532468" y="3677403"/>
              <a:ext cx="1596001" cy="1596001"/>
              <a:chOff x="4896194" y="3520349"/>
              <a:chExt cx="1004133" cy="1004133"/>
            </a:xfrm>
          </p:grpSpPr>
          <p:sp>
            <p:nvSpPr>
              <p:cNvPr id="35" name="Rectangle 34">
                <a:extLst>
                  <a:ext uri="{FF2B5EF4-FFF2-40B4-BE49-F238E27FC236}">
                    <a16:creationId xmlns:a16="http://schemas.microsoft.com/office/drawing/2014/main" id="{D96B9E04-FB93-4C5A-9274-361C9132E49E}"/>
                  </a:ext>
                </a:extLst>
              </p:cNvPr>
              <p:cNvSpPr/>
              <p:nvPr/>
            </p:nvSpPr>
            <p:spPr>
              <a:xfrm>
                <a:off x="4896194" y="3520349"/>
                <a:ext cx="1004133" cy="100413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2" descr="OpenAI Logo">
                <a:extLst>
                  <a:ext uri="{FF2B5EF4-FFF2-40B4-BE49-F238E27FC236}">
                    <a16:creationId xmlns:a16="http://schemas.microsoft.com/office/drawing/2014/main" id="{05EBD944-CCBE-F725-C176-2D5DCD74A2CC}"/>
                  </a:ext>
                </a:extLst>
              </p:cNvPr>
              <p:cNvPicPr>
                <a:picLocks noChangeAspect="1" noChangeArrowheads="1"/>
              </p:cNvPicPr>
              <p:nvPr/>
            </p:nvPicPr>
            <p:blipFill>
              <a:blip r:embed="rId4">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5045788" y="3668051"/>
                <a:ext cx="694481" cy="704062"/>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8" name="Straight Connector 37">
              <a:extLst>
                <a:ext uri="{FF2B5EF4-FFF2-40B4-BE49-F238E27FC236}">
                  <a16:creationId xmlns:a16="http://schemas.microsoft.com/office/drawing/2014/main" id="{B363580F-DD8D-8337-7E82-5F04FC6C6835}"/>
                </a:ext>
              </a:extLst>
            </p:cNvPr>
            <p:cNvCxnSpPr>
              <a:endCxn id="8" idx="2"/>
            </p:cNvCxnSpPr>
            <p:nvPr/>
          </p:nvCxnSpPr>
          <p:spPr>
            <a:xfrm>
              <a:off x="9128469" y="3828840"/>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9576492-365B-CF3D-AD9D-060C0D0B6969}"/>
                </a:ext>
              </a:extLst>
            </p:cNvPr>
            <p:cNvCxnSpPr/>
            <p:nvPr/>
          </p:nvCxnSpPr>
          <p:spPr>
            <a:xfrm>
              <a:off x="9148879" y="428422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5A4A217-AF8A-1C11-AC64-C203B28DBC52}"/>
                </a:ext>
              </a:extLst>
            </p:cNvPr>
            <p:cNvCxnSpPr/>
            <p:nvPr/>
          </p:nvCxnSpPr>
          <p:spPr>
            <a:xfrm>
              <a:off x="9128469" y="517065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AE44281-B80A-1D39-1590-5CC4749821BD}"/>
                </a:ext>
              </a:extLst>
            </p:cNvPr>
            <p:cNvCxnSpPr/>
            <p:nvPr/>
          </p:nvCxnSpPr>
          <p:spPr>
            <a:xfrm>
              <a:off x="9128518" y="4739616"/>
              <a:ext cx="646564" cy="1"/>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45" name="Picture 44">
            <a:extLst>
              <a:ext uri="{FF2B5EF4-FFF2-40B4-BE49-F238E27FC236}">
                <a16:creationId xmlns:a16="http://schemas.microsoft.com/office/drawing/2014/main" id="{70AA33A6-EF6C-7DF2-E977-A8E914F01339}"/>
              </a:ext>
            </a:extLst>
          </p:cNvPr>
          <p:cNvPicPr>
            <a:picLocks noChangeAspect="1"/>
          </p:cNvPicPr>
          <p:nvPr/>
        </p:nvPicPr>
        <p:blipFill>
          <a:blip r:embed="rId5"/>
          <a:srcRect t="3774" b="-3774"/>
          <a:stretch/>
        </p:blipFill>
        <p:spPr>
          <a:xfrm>
            <a:off x="6437916" y="3375610"/>
            <a:ext cx="1036911" cy="1066543"/>
          </a:xfrm>
          <a:prstGeom prst="rect">
            <a:avLst/>
          </a:prstGeom>
          <a:ln>
            <a:solidFill>
              <a:schemeClr val="tx1"/>
            </a:solidFill>
          </a:ln>
        </p:spPr>
      </p:pic>
      <p:sp>
        <p:nvSpPr>
          <p:cNvPr id="46" name="Arrow: Right 45">
            <a:extLst>
              <a:ext uri="{FF2B5EF4-FFF2-40B4-BE49-F238E27FC236}">
                <a16:creationId xmlns:a16="http://schemas.microsoft.com/office/drawing/2014/main" id="{48BD4523-8380-0D98-EEC0-04C8E08AABDF}"/>
              </a:ext>
            </a:extLst>
          </p:cNvPr>
          <p:cNvSpPr/>
          <p:nvPr/>
        </p:nvSpPr>
        <p:spPr>
          <a:xfrm>
            <a:off x="7949977" y="3653290"/>
            <a:ext cx="1103979" cy="352083"/>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7" name="Content Placeholder 2">
            <a:extLst>
              <a:ext uri="{FF2B5EF4-FFF2-40B4-BE49-F238E27FC236}">
                <a16:creationId xmlns:a16="http://schemas.microsoft.com/office/drawing/2014/main" id="{764BE0DD-9F5C-9DAA-AE57-4C67E9568C27}"/>
              </a:ext>
            </a:extLst>
          </p:cNvPr>
          <p:cNvSpPr txBox="1">
            <a:spLocks/>
          </p:cNvSpPr>
          <p:nvPr/>
        </p:nvSpPr>
        <p:spPr>
          <a:xfrm>
            <a:off x="6246872" y="4809718"/>
            <a:ext cx="2337599" cy="7521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Fine-tuned sentence BERT</a:t>
            </a:r>
          </a:p>
        </p:txBody>
      </p:sp>
      <p:sp>
        <p:nvSpPr>
          <p:cNvPr id="48" name="Content Placeholder 2">
            <a:extLst>
              <a:ext uri="{FF2B5EF4-FFF2-40B4-BE49-F238E27FC236}">
                <a16:creationId xmlns:a16="http://schemas.microsoft.com/office/drawing/2014/main" id="{17BCA63C-B1AD-760C-C5DD-88ABA20E8B0C}"/>
              </a:ext>
            </a:extLst>
          </p:cNvPr>
          <p:cNvSpPr txBox="1">
            <a:spLocks/>
          </p:cNvSpPr>
          <p:nvPr/>
        </p:nvSpPr>
        <p:spPr>
          <a:xfrm>
            <a:off x="9325956" y="4692722"/>
            <a:ext cx="2707640" cy="105063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Add few dense layers to LLM embeddings</a:t>
            </a:r>
          </a:p>
        </p:txBody>
      </p:sp>
      <p:sp>
        <p:nvSpPr>
          <p:cNvPr id="49" name="TextBox 48">
            <a:extLst>
              <a:ext uri="{FF2B5EF4-FFF2-40B4-BE49-F238E27FC236}">
                <a16:creationId xmlns:a16="http://schemas.microsoft.com/office/drawing/2014/main" id="{55EADB1F-497F-3051-5CDE-CADDA2E23E3F}"/>
              </a:ext>
            </a:extLst>
          </p:cNvPr>
          <p:cNvSpPr txBox="1"/>
          <p:nvPr/>
        </p:nvSpPr>
        <p:spPr>
          <a:xfrm>
            <a:off x="-76203" y="6496063"/>
            <a:ext cx="7209702" cy="338554"/>
          </a:xfrm>
          <a:prstGeom prst="rect">
            <a:avLst/>
          </a:prstGeom>
          <a:noFill/>
          <a:ln>
            <a:noFill/>
          </a:ln>
        </p:spPr>
        <p:txBody>
          <a:bodyPr wrap="square" rtlCol="0">
            <a:spAutoFit/>
          </a:bodyPr>
          <a:lstStyle/>
          <a:p>
            <a:pPr defTabSz="609585">
              <a:defRPr/>
            </a:pPr>
            <a:r>
              <a:rPr lang="en-US" sz="1600" dirty="0">
                <a:latin typeface="Arial"/>
                <a:cs typeface="Segoe UI" panose="020B0502040204020203" pitchFamily="34" charset="0"/>
              </a:rPr>
              <a:t>[EMNLP Findings 2023: </a:t>
            </a:r>
            <a:r>
              <a:rPr lang="en-US" sz="1600" i="1" dirty="0"/>
              <a:t>TST</a:t>
            </a:r>
            <a:r>
              <a:rPr lang="en-US" sz="1600" i="1" baseline="30000" dirty="0"/>
              <a:t>R</a:t>
            </a:r>
            <a:r>
              <a:rPr lang="en-US" sz="1600" i="1" dirty="0"/>
              <a:t>: Target Similarity Tuning Meets the Real World</a:t>
            </a:r>
            <a:r>
              <a:rPr lang="en-US" sz="1600" dirty="0">
                <a:latin typeface="Arial"/>
                <a:cs typeface="Segoe UI" panose="020B0502040204020203" pitchFamily="34" charset="0"/>
              </a:rPr>
              <a:t>]</a:t>
            </a:r>
          </a:p>
        </p:txBody>
      </p:sp>
      <p:cxnSp>
        <p:nvCxnSpPr>
          <p:cNvPr id="37" name="Straight Connector 36">
            <a:extLst>
              <a:ext uri="{FF2B5EF4-FFF2-40B4-BE49-F238E27FC236}">
                <a16:creationId xmlns:a16="http://schemas.microsoft.com/office/drawing/2014/main" id="{C6BB6FA3-54F9-0FB2-86BA-BE2A25BC381D}"/>
              </a:ext>
            </a:extLst>
          </p:cNvPr>
          <p:cNvCxnSpPr/>
          <p:nvPr/>
        </p:nvCxnSpPr>
        <p:spPr>
          <a:xfrm>
            <a:off x="5854460" y="1187166"/>
            <a:ext cx="0" cy="5144623"/>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727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6" grpId="0" animBg="1"/>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B8242-902B-E508-7E7D-AD11488A1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B1722-E573-8857-9ACE-BB1FBF4DF6C0}"/>
              </a:ext>
            </a:extLst>
          </p:cNvPr>
          <p:cNvSpPr>
            <a:spLocks noGrp="1"/>
          </p:cNvSpPr>
          <p:nvPr>
            <p:ph type="title"/>
          </p:nvPr>
        </p:nvSpPr>
        <p:spPr>
          <a:xfrm>
            <a:off x="0" y="-30368"/>
            <a:ext cx="12192000" cy="949830"/>
          </a:xfrm>
        </p:spPr>
        <p:txBody>
          <a:bodyPr>
            <a:normAutofit/>
          </a:bodyPr>
          <a:lstStyle/>
          <a:p>
            <a:pPr algn="ctr"/>
            <a:r>
              <a:rPr lang="en-US" b="1" dirty="0"/>
              <a:t>Defining Code Similarity based on Properties</a:t>
            </a:r>
            <a:endParaRPr lang="en-US" dirty="0"/>
          </a:p>
        </p:txBody>
      </p:sp>
      <p:sp>
        <p:nvSpPr>
          <p:cNvPr id="3" name="Content Placeholder 2">
            <a:extLst>
              <a:ext uri="{FF2B5EF4-FFF2-40B4-BE49-F238E27FC236}">
                <a16:creationId xmlns:a16="http://schemas.microsoft.com/office/drawing/2014/main" id="{ADCF96D9-EB0D-94C1-5C58-CE3D28CC3D8D}"/>
              </a:ext>
            </a:extLst>
          </p:cNvPr>
          <p:cNvSpPr>
            <a:spLocks noGrp="1"/>
          </p:cNvSpPr>
          <p:nvPr>
            <p:ph idx="1"/>
          </p:nvPr>
        </p:nvSpPr>
        <p:spPr>
          <a:xfrm>
            <a:off x="1543415" y="1214986"/>
            <a:ext cx="10629900" cy="508724"/>
          </a:xfrm>
        </p:spPr>
        <p:txBody>
          <a:bodyPr>
            <a:normAutofit/>
          </a:bodyPr>
          <a:lstStyle/>
          <a:p>
            <a:pPr marL="0" indent="0">
              <a:buNone/>
            </a:pPr>
            <a:r>
              <a:rPr lang="en-US" sz="2400" dirty="0"/>
              <a:t>Code similarity based on tree-edit distance.</a:t>
            </a:r>
          </a:p>
        </p:txBody>
      </p:sp>
      <p:sp>
        <p:nvSpPr>
          <p:cNvPr id="8" name="TextBox 7">
            <a:extLst>
              <a:ext uri="{FF2B5EF4-FFF2-40B4-BE49-F238E27FC236}">
                <a16:creationId xmlns:a16="http://schemas.microsoft.com/office/drawing/2014/main" id="{0D3C55E7-9BAB-5F59-83BD-2AD354F5D6E8}"/>
              </a:ext>
            </a:extLst>
          </p:cNvPr>
          <p:cNvSpPr txBox="1"/>
          <p:nvPr/>
        </p:nvSpPr>
        <p:spPr>
          <a:xfrm>
            <a:off x="99180" y="4149836"/>
            <a:ext cx="2276990" cy="400110"/>
          </a:xfrm>
          <a:prstGeom prst="rect">
            <a:avLst/>
          </a:prstGeom>
          <a:noFill/>
          <a:ln>
            <a:solidFill>
              <a:schemeClr val="tx1"/>
            </a:solidFill>
          </a:ln>
        </p:spPr>
        <p:txBody>
          <a:bodyPr wrap="square" rtlCol="0">
            <a:spAutoFit/>
          </a:bodyPr>
          <a:lstStyle/>
          <a:p>
            <a:r>
              <a:rPr lang="en-US" sz="2000" dirty="0"/>
              <a:t>Remove all letters.</a:t>
            </a:r>
          </a:p>
        </p:txBody>
      </p:sp>
      <p:sp>
        <p:nvSpPr>
          <p:cNvPr id="13" name="TextBox 12">
            <a:extLst>
              <a:ext uri="{FF2B5EF4-FFF2-40B4-BE49-F238E27FC236}">
                <a16:creationId xmlns:a16="http://schemas.microsoft.com/office/drawing/2014/main" id="{2934EE93-9C79-B632-E3F3-8B1407694369}"/>
              </a:ext>
            </a:extLst>
          </p:cNvPr>
          <p:cNvSpPr txBox="1"/>
          <p:nvPr/>
        </p:nvSpPr>
        <p:spPr>
          <a:xfrm>
            <a:off x="8988833" y="2625046"/>
            <a:ext cx="3317467" cy="338554"/>
          </a:xfrm>
          <a:prstGeom prst="rect">
            <a:avLst/>
          </a:prstGeom>
          <a:noFill/>
        </p:spPr>
        <p:txBody>
          <a:bodyPr wrap="square" rtlCol="0">
            <a:spAutoFit/>
          </a:bodyPr>
          <a:lstStyle/>
          <a:p>
            <a:r>
              <a:rPr lang="en-US" sz="1600" dirty="0">
                <a:solidFill>
                  <a:srgbClr val="FF0000"/>
                </a:solidFill>
              </a:rPr>
              <a:t>Wrong regular expression syntax.</a:t>
            </a:r>
          </a:p>
        </p:txBody>
      </p:sp>
      <p:sp>
        <p:nvSpPr>
          <p:cNvPr id="14" name="TextBox 13">
            <a:extLst>
              <a:ext uri="{FF2B5EF4-FFF2-40B4-BE49-F238E27FC236}">
                <a16:creationId xmlns:a16="http://schemas.microsoft.com/office/drawing/2014/main" id="{51CC9021-E790-EC77-C77A-EFD0BE0E783D}"/>
              </a:ext>
            </a:extLst>
          </p:cNvPr>
          <p:cNvSpPr txBox="1"/>
          <p:nvPr/>
        </p:nvSpPr>
        <p:spPr>
          <a:xfrm>
            <a:off x="8289373" y="3634376"/>
            <a:ext cx="889289" cy="461665"/>
          </a:xfrm>
          <a:prstGeom prst="rect">
            <a:avLst/>
          </a:prstGeom>
          <a:solidFill>
            <a:schemeClr val="bg1">
              <a:lumMod val="85000"/>
            </a:schemeClr>
          </a:solidFill>
          <a:ln>
            <a:solidFill>
              <a:schemeClr val="bg1">
                <a:lumMod val="85000"/>
              </a:schemeClr>
            </a:solidFill>
          </a:ln>
        </p:spPr>
        <p:txBody>
          <a:bodyPr wrap="square" rtlCol="0">
            <a:spAutoFit/>
          </a:bodyPr>
          <a:lstStyle/>
          <a:p>
            <a:r>
              <a:rPr lang="en-US" sz="2400" dirty="0"/>
              <a:t>LLM</a:t>
            </a:r>
          </a:p>
        </p:txBody>
      </p:sp>
      <p:sp>
        <p:nvSpPr>
          <p:cNvPr id="22" name="TextBox 21">
            <a:extLst>
              <a:ext uri="{FF2B5EF4-FFF2-40B4-BE49-F238E27FC236}">
                <a16:creationId xmlns:a16="http://schemas.microsoft.com/office/drawing/2014/main" id="{7D74CA93-D549-4D43-8203-1201D511CE0D}"/>
              </a:ext>
            </a:extLst>
          </p:cNvPr>
          <p:cNvSpPr txBox="1"/>
          <p:nvPr/>
        </p:nvSpPr>
        <p:spPr>
          <a:xfrm>
            <a:off x="8289372" y="4689455"/>
            <a:ext cx="889289" cy="461665"/>
          </a:xfrm>
          <a:prstGeom prst="rect">
            <a:avLst/>
          </a:prstGeom>
          <a:solidFill>
            <a:schemeClr val="bg1">
              <a:lumMod val="85000"/>
            </a:schemeClr>
          </a:solidFill>
          <a:ln>
            <a:solidFill>
              <a:schemeClr val="tx1"/>
            </a:solidFill>
          </a:ln>
        </p:spPr>
        <p:txBody>
          <a:bodyPr wrap="square" rtlCol="0">
            <a:spAutoFit/>
          </a:bodyPr>
          <a:lstStyle/>
          <a:p>
            <a:r>
              <a:rPr lang="en-US" sz="2400" dirty="0"/>
              <a:t>LLM</a:t>
            </a:r>
          </a:p>
        </p:txBody>
      </p:sp>
      <p:cxnSp>
        <p:nvCxnSpPr>
          <p:cNvPr id="30" name="Connector: Elbow 29">
            <a:extLst>
              <a:ext uri="{FF2B5EF4-FFF2-40B4-BE49-F238E27FC236}">
                <a16:creationId xmlns:a16="http://schemas.microsoft.com/office/drawing/2014/main" id="{15FB31B1-6156-75F5-8736-DAF8B388B018}"/>
              </a:ext>
            </a:extLst>
          </p:cNvPr>
          <p:cNvCxnSpPr>
            <a:cxnSpLocks/>
            <a:stCxn id="8" idx="2"/>
            <a:endCxn id="143" idx="1"/>
          </p:cNvCxnSpPr>
          <p:nvPr/>
        </p:nvCxnSpPr>
        <p:spPr>
          <a:xfrm rot="16200000" flipH="1">
            <a:off x="1027353" y="4760267"/>
            <a:ext cx="944833" cy="524189"/>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7590F142-3459-820E-1767-564EEB6A4FB1}"/>
              </a:ext>
            </a:extLst>
          </p:cNvPr>
          <p:cNvCxnSpPr>
            <a:cxnSpLocks/>
            <a:stCxn id="8" idx="0"/>
            <a:endCxn id="37" idx="1"/>
          </p:cNvCxnSpPr>
          <p:nvPr/>
        </p:nvCxnSpPr>
        <p:spPr>
          <a:xfrm rot="5400000" flipH="1" flipV="1">
            <a:off x="1115087" y="3318654"/>
            <a:ext cx="953770" cy="708595"/>
          </a:xfrm>
          <a:prstGeom prst="bentConnector2">
            <a:avLst/>
          </a:prstGeom>
          <a:ln>
            <a:solidFill>
              <a:srgbClr val="C00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8F715623-61CD-64A7-CDBF-28609E76D17E}"/>
              </a:ext>
            </a:extLst>
          </p:cNvPr>
          <p:cNvCxnSpPr>
            <a:cxnSpLocks/>
            <a:stCxn id="5" idx="3"/>
            <a:endCxn id="14" idx="0"/>
          </p:cNvCxnSpPr>
          <p:nvPr/>
        </p:nvCxnSpPr>
        <p:spPr>
          <a:xfrm>
            <a:off x="7812909" y="3268452"/>
            <a:ext cx="921109" cy="365924"/>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6" name="Connector: Elbow 45">
            <a:extLst>
              <a:ext uri="{FF2B5EF4-FFF2-40B4-BE49-F238E27FC236}">
                <a16:creationId xmlns:a16="http://schemas.microsoft.com/office/drawing/2014/main" id="{14B10B9E-57C9-6B57-0115-C7A2F1143415}"/>
              </a:ext>
            </a:extLst>
          </p:cNvPr>
          <p:cNvCxnSpPr>
            <a:cxnSpLocks/>
            <a:stCxn id="6" idx="3"/>
            <a:endCxn id="22" idx="2"/>
          </p:cNvCxnSpPr>
          <p:nvPr/>
        </p:nvCxnSpPr>
        <p:spPr>
          <a:xfrm flipV="1">
            <a:off x="7979444" y="5151120"/>
            <a:ext cx="754573" cy="353943"/>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48" name="Connector: Elbow 47">
            <a:extLst>
              <a:ext uri="{FF2B5EF4-FFF2-40B4-BE49-F238E27FC236}">
                <a16:creationId xmlns:a16="http://schemas.microsoft.com/office/drawing/2014/main" id="{1927B8D1-012C-D052-D5C6-73D8AA26BF92}"/>
              </a:ext>
            </a:extLst>
          </p:cNvPr>
          <p:cNvCxnSpPr>
            <a:cxnSpLocks/>
            <a:stCxn id="22" idx="3"/>
            <a:endCxn id="7" idx="0"/>
          </p:cNvCxnSpPr>
          <p:nvPr/>
        </p:nvCxnSpPr>
        <p:spPr>
          <a:xfrm>
            <a:off x="9178661" y="4920288"/>
            <a:ext cx="1389728" cy="520640"/>
          </a:xfrm>
          <a:prstGeom prst="bentConnector2">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A0CFA528-815F-DCD8-31FB-1A716F5FCE1B}"/>
              </a:ext>
            </a:extLst>
          </p:cNvPr>
          <p:cNvCxnSpPr>
            <a:cxnSpLocks/>
            <a:stCxn id="14" idx="3"/>
            <a:endCxn id="15" idx="2"/>
          </p:cNvCxnSpPr>
          <p:nvPr/>
        </p:nvCxnSpPr>
        <p:spPr>
          <a:xfrm flipV="1">
            <a:off x="9178662" y="3393197"/>
            <a:ext cx="1389726" cy="472012"/>
          </a:xfrm>
          <a:prstGeom prst="bentConnector2">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77A058B7-81F7-41E3-F4EC-64C96B5FAE9E}"/>
              </a:ext>
            </a:extLst>
          </p:cNvPr>
          <p:cNvCxnSpPr>
            <a:cxnSpLocks/>
            <a:stCxn id="8" idx="3"/>
            <a:endCxn id="22" idx="1"/>
          </p:cNvCxnSpPr>
          <p:nvPr/>
        </p:nvCxnSpPr>
        <p:spPr>
          <a:xfrm>
            <a:off x="2376170" y="4349891"/>
            <a:ext cx="5913202" cy="570397"/>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B169BCE2-0CB3-DB01-8A59-6B05C006CA31}"/>
              </a:ext>
            </a:extLst>
          </p:cNvPr>
          <p:cNvSpPr txBox="1"/>
          <p:nvPr/>
        </p:nvSpPr>
        <p:spPr>
          <a:xfrm>
            <a:off x="0" y="6415471"/>
            <a:ext cx="8858250" cy="369332"/>
          </a:xfrm>
          <a:prstGeom prst="rect">
            <a:avLst/>
          </a:prstGeom>
          <a:noFill/>
          <a:ln>
            <a:noFill/>
          </a:ln>
        </p:spPr>
        <p:txBody>
          <a:bodyPr wrap="square" rtlCol="0">
            <a:spAutoFit/>
          </a:bodyPr>
          <a:lstStyle/>
          <a:p>
            <a:pPr algn="l"/>
            <a:r>
              <a:rPr lang="en-US" sz="1600" dirty="0">
                <a:latin typeface="Arial"/>
                <a:cs typeface="Segoe UI" panose="020B0502040204020203" pitchFamily="34" charset="0"/>
              </a:rPr>
              <a:t>[Under Submission: </a:t>
            </a:r>
            <a:r>
              <a:rPr lang="en-US" i="1" dirty="0">
                <a:latin typeface="LinBiolinumTB"/>
                <a:cs typeface="Segoe UI" panose="020B0502040204020203" pitchFamily="34" charset="0"/>
              </a:rPr>
              <a:t>C</a:t>
            </a:r>
            <a:r>
              <a:rPr lang="en-US" sz="1800" b="0" i="1" u="none" strike="noStrike" baseline="0" dirty="0">
                <a:latin typeface="LinBiolinumTB"/>
              </a:rPr>
              <a:t>ooper: Learning what to teach language models for code generation</a:t>
            </a:r>
            <a:r>
              <a:rPr lang="en-US" sz="1600" dirty="0">
                <a:latin typeface="Arial"/>
                <a:cs typeface="Segoe UI" panose="020B0502040204020203" pitchFamily="34" charset="0"/>
              </a:rPr>
              <a:t>]</a:t>
            </a:r>
            <a:endParaRPr lang="en-US" sz="1600" i="1" dirty="0">
              <a:latin typeface="Arial"/>
              <a:cs typeface="Segoe UI" panose="020B0502040204020203" pitchFamily="34" charset="0"/>
            </a:endParaRPr>
          </a:p>
        </p:txBody>
      </p:sp>
      <p:sp>
        <p:nvSpPr>
          <p:cNvPr id="73" name="Content Placeholder 2">
            <a:extLst>
              <a:ext uri="{FF2B5EF4-FFF2-40B4-BE49-F238E27FC236}">
                <a16:creationId xmlns:a16="http://schemas.microsoft.com/office/drawing/2014/main" id="{4D692694-ACD0-45D6-FA2F-1367AD1259A7}"/>
              </a:ext>
            </a:extLst>
          </p:cNvPr>
          <p:cNvSpPr txBox="1">
            <a:spLocks/>
          </p:cNvSpPr>
          <p:nvPr/>
        </p:nvSpPr>
        <p:spPr>
          <a:xfrm>
            <a:off x="2403559" y="1844897"/>
            <a:ext cx="9788441" cy="449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B050"/>
                </a:solidFill>
              </a:rPr>
              <a:t>Code similarity based on properties (like method names, use of regex, …)</a:t>
            </a:r>
          </a:p>
        </p:txBody>
      </p:sp>
      <p:cxnSp>
        <p:nvCxnSpPr>
          <p:cNvPr id="79" name="Straight Arrow Connector 78">
            <a:extLst>
              <a:ext uri="{FF2B5EF4-FFF2-40B4-BE49-F238E27FC236}">
                <a16:creationId xmlns:a16="http://schemas.microsoft.com/office/drawing/2014/main" id="{EFA84D5A-1CE8-826F-6539-0DB551C8D2BB}"/>
              </a:ext>
            </a:extLst>
          </p:cNvPr>
          <p:cNvCxnSpPr>
            <a:cxnSpLocks/>
            <a:endCxn id="5" idx="1"/>
          </p:cNvCxnSpPr>
          <p:nvPr/>
        </p:nvCxnSpPr>
        <p:spPr>
          <a:xfrm flipV="1">
            <a:off x="3610755" y="3268452"/>
            <a:ext cx="1175924" cy="16432"/>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A2BEDCC1-B41C-95FE-D60E-D7BC1425EAB9}"/>
              </a:ext>
            </a:extLst>
          </p:cNvPr>
          <p:cNvCxnSpPr>
            <a:cxnSpLocks/>
            <a:stCxn id="76" idx="3"/>
            <a:endCxn id="6" idx="1"/>
          </p:cNvCxnSpPr>
          <p:nvPr/>
        </p:nvCxnSpPr>
        <p:spPr>
          <a:xfrm flipV="1">
            <a:off x="4297262" y="5505063"/>
            <a:ext cx="319631" cy="839"/>
          </a:xfrm>
          <a:prstGeom prst="straightConnector1">
            <a:avLst/>
          </a:prstGeom>
          <a:ln>
            <a:solidFill>
              <a:srgbClr val="00B050"/>
            </a:solidFill>
            <a:tailEnd type="arrow"/>
          </a:ln>
        </p:spPr>
        <p:style>
          <a:lnRef idx="2">
            <a:schemeClr val="dk1"/>
          </a:lnRef>
          <a:fillRef idx="0">
            <a:schemeClr val="dk1"/>
          </a:fillRef>
          <a:effectRef idx="1">
            <a:schemeClr val="dk1"/>
          </a:effectRef>
          <a:fontRef idx="minor">
            <a:schemeClr val="tx1"/>
          </a:fontRef>
        </p:style>
      </p:cxnSp>
      <p:sp>
        <p:nvSpPr>
          <p:cNvPr id="5" name="TextBox 4">
            <a:extLst>
              <a:ext uri="{FF2B5EF4-FFF2-40B4-BE49-F238E27FC236}">
                <a16:creationId xmlns:a16="http://schemas.microsoft.com/office/drawing/2014/main" id="{99074E08-D059-3B3A-D07F-D03AE928B9AB}"/>
              </a:ext>
            </a:extLst>
          </p:cNvPr>
          <p:cNvSpPr txBox="1"/>
          <p:nvPr/>
        </p:nvSpPr>
        <p:spPr>
          <a:xfrm>
            <a:off x="4786679" y="2914509"/>
            <a:ext cx="3026230" cy="707886"/>
          </a:xfrm>
          <a:prstGeom prst="rect">
            <a:avLst/>
          </a:prstGeom>
          <a:solidFill>
            <a:schemeClr val="accent2">
              <a:lumMod val="20000"/>
              <a:lumOff val="80000"/>
            </a:schemeClr>
          </a:solidFill>
          <a:ln>
            <a:solidFill>
              <a:srgbClr val="FFC000"/>
            </a:solidFill>
          </a:ln>
        </p:spPr>
        <p:txBody>
          <a:bodyPr wrap="square" rtlCol="0">
            <a:spAutoFit/>
          </a:bodyPr>
          <a:lstStyle/>
          <a:p>
            <a:r>
              <a:rPr lang="en-US" sz="2000" dirty="0"/>
              <a:t>Remove letters ‘a’ and ‘z’</a:t>
            </a:r>
          </a:p>
          <a:p>
            <a:r>
              <a:rPr lang="en-US" sz="2000" b="1" dirty="0" err="1">
                <a:solidFill>
                  <a:schemeClr val="tx2">
                    <a:lumMod val="75000"/>
                    <a:lumOff val="25000"/>
                  </a:schemeClr>
                </a:solidFill>
              </a:rPr>
              <a:t>Text.Delete</a:t>
            </a:r>
            <a:r>
              <a:rPr lang="en-US" sz="2000" dirty="0"/>
              <a:t>(_, {‘a’, ‘z’))</a:t>
            </a:r>
          </a:p>
        </p:txBody>
      </p:sp>
      <p:sp>
        <p:nvSpPr>
          <p:cNvPr id="6" name="TextBox 5">
            <a:extLst>
              <a:ext uri="{FF2B5EF4-FFF2-40B4-BE49-F238E27FC236}">
                <a16:creationId xmlns:a16="http://schemas.microsoft.com/office/drawing/2014/main" id="{451920B1-4797-44D4-8E7E-75373A80D9A5}"/>
              </a:ext>
            </a:extLst>
          </p:cNvPr>
          <p:cNvSpPr txBox="1"/>
          <p:nvPr/>
        </p:nvSpPr>
        <p:spPr>
          <a:xfrm>
            <a:off x="4616893" y="5151120"/>
            <a:ext cx="3362551" cy="707886"/>
          </a:xfrm>
          <a:prstGeom prst="rect">
            <a:avLst/>
          </a:prstGeom>
          <a:solidFill>
            <a:schemeClr val="accent2">
              <a:lumMod val="20000"/>
              <a:lumOff val="80000"/>
            </a:schemeClr>
          </a:solidFill>
          <a:ln>
            <a:solidFill>
              <a:srgbClr val="FFC000"/>
            </a:solidFill>
          </a:ln>
        </p:spPr>
        <p:txBody>
          <a:bodyPr wrap="square" rtlCol="0">
            <a:spAutoFit/>
          </a:bodyPr>
          <a:lstStyle/>
          <a:p>
            <a:r>
              <a:rPr lang="en-US" sz="2000" dirty="0"/>
              <a:t>Replace digits by ‘x’.</a:t>
            </a:r>
          </a:p>
          <a:p>
            <a:r>
              <a:rPr lang="en-US" sz="2000" b="1" dirty="0" err="1">
                <a:solidFill>
                  <a:schemeClr val="tx2">
                    <a:lumMod val="75000"/>
                    <a:lumOff val="25000"/>
                  </a:schemeClr>
                </a:solidFill>
              </a:rPr>
              <a:t>Text.Replace</a:t>
            </a:r>
            <a:r>
              <a:rPr lang="en-US" sz="2000" dirty="0"/>
              <a:t>(_, {‘0’ .. ‘9’), ‘x’)</a:t>
            </a:r>
          </a:p>
        </p:txBody>
      </p:sp>
      <p:sp>
        <p:nvSpPr>
          <p:cNvPr id="7" name="TextBox 6">
            <a:extLst>
              <a:ext uri="{FF2B5EF4-FFF2-40B4-BE49-F238E27FC236}">
                <a16:creationId xmlns:a16="http://schemas.microsoft.com/office/drawing/2014/main" id="{7B49B45A-1F0F-93B4-36CD-626F372D7006}"/>
              </a:ext>
            </a:extLst>
          </p:cNvPr>
          <p:cNvSpPr txBox="1"/>
          <p:nvPr/>
        </p:nvSpPr>
        <p:spPr>
          <a:xfrm>
            <a:off x="9073058" y="5440928"/>
            <a:ext cx="2990661" cy="400110"/>
          </a:xfrm>
          <a:prstGeom prst="rect">
            <a:avLst/>
          </a:prstGeom>
          <a:solidFill>
            <a:schemeClr val="bg1"/>
          </a:solidFill>
          <a:ln>
            <a:solidFill>
              <a:schemeClr val="tx1"/>
            </a:solidFill>
          </a:ln>
        </p:spPr>
        <p:txBody>
          <a:bodyPr wrap="square" rtlCol="0">
            <a:spAutoFit/>
          </a:bodyPr>
          <a:lstStyle/>
          <a:p>
            <a:r>
              <a:rPr lang="en-US" sz="2000" b="1" dirty="0" err="1">
                <a:solidFill>
                  <a:schemeClr val="tx2">
                    <a:lumMod val="75000"/>
                    <a:lumOff val="25000"/>
                  </a:schemeClr>
                </a:solidFill>
              </a:rPr>
              <a:t>Text.Delete</a:t>
            </a:r>
            <a:r>
              <a:rPr lang="en-US" sz="2000" dirty="0"/>
              <a:t>(_, {‘a’ .. ‘z’))</a:t>
            </a:r>
          </a:p>
        </p:txBody>
      </p:sp>
      <p:sp>
        <p:nvSpPr>
          <p:cNvPr id="15" name="TextBox 14">
            <a:extLst>
              <a:ext uri="{FF2B5EF4-FFF2-40B4-BE49-F238E27FC236}">
                <a16:creationId xmlns:a16="http://schemas.microsoft.com/office/drawing/2014/main" id="{9A003DA8-2F48-E308-7494-BCD434EBB36C}"/>
              </a:ext>
            </a:extLst>
          </p:cNvPr>
          <p:cNvSpPr txBox="1"/>
          <p:nvPr/>
        </p:nvSpPr>
        <p:spPr>
          <a:xfrm>
            <a:off x="9073057" y="2993087"/>
            <a:ext cx="2990661" cy="400110"/>
          </a:xfrm>
          <a:prstGeom prst="rect">
            <a:avLst/>
          </a:prstGeom>
          <a:solidFill>
            <a:schemeClr val="bg1"/>
          </a:solidFill>
          <a:ln>
            <a:solidFill>
              <a:schemeClr val="tx1"/>
            </a:solidFill>
          </a:ln>
        </p:spPr>
        <p:txBody>
          <a:bodyPr wrap="square" rtlCol="0">
            <a:spAutoFit/>
          </a:bodyPr>
          <a:lstStyle/>
          <a:p>
            <a:r>
              <a:rPr lang="en-US" sz="2000" b="1" dirty="0" err="1">
                <a:solidFill>
                  <a:schemeClr val="tx2">
                    <a:lumMod val="75000"/>
                    <a:lumOff val="25000"/>
                  </a:schemeClr>
                </a:solidFill>
              </a:rPr>
              <a:t>Text.Delete</a:t>
            </a:r>
            <a:r>
              <a:rPr lang="en-US" sz="2000" dirty="0"/>
              <a:t>(_, {‘a’ -‘z’))</a:t>
            </a:r>
          </a:p>
        </p:txBody>
      </p:sp>
      <p:grpSp>
        <p:nvGrpSpPr>
          <p:cNvPr id="28" name="Group 27">
            <a:extLst>
              <a:ext uri="{FF2B5EF4-FFF2-40B4-BE49-F238E27FC236}">
                <a16:creationId xmlns:a16="http://schemas.microsoft.com/office/drawing/2014/main" id="{FA073671-C06C-86FB-9CFD-AB34327ADF06}"/>
              </a:ext>
            </a:extLst>
          </p:cNvPr>
          <p:cNvGrpSpPr>
            <a:grpSpLocks noChangeAspect="1"/>
          </p:cNvGrpSpPr>
          <p:nvPr/>
        </p:nvGrpSpPr>
        <p:grpSpPr>
          <a:xfrm>
            <a:off x="1946270" y="2842123"/>
            <a:ext cx="1541823" cy="707886"/>
            <a:chOff x="7532468" y="3677403"/>
            <a:chExt cx="3367223" cy="1596002"/>
          </a:xfrm>
        </p:grpSpPr>
        <p:grpSp>
          <p:nvGrpSpPr>
            <p:cNvPr id="29" name="Group 28">
              <a:extLst>
                <a:ext uri="{FF2B5EF4-FFF2-40B4-BE49-F238E27FC236}">
                  <a16:creationId xmlns:a16="http://schemas.microsoft.com/office/drawing/2014/main" id="{E6F374C2-F9B6-1569-D540-310C8A1084F8}"/>
                </a:ext>
              </a:extLst>
            </p:cNvPr>
            <p:cNvGrpSpPr>
              <a:grpSpLocks noChangeAspect="1"/>
            </p:cNvGrpSpPr>
            <p:nvPr/>
          </p:nvGrpSpPr>
          <p:grpSpPr>
            <a:xfrm>
              <a:off x="9775033" y="3677404"/>
              <a:ext cx="1124658" cy="1596001"/>
              <a:chOff x="7273696" y="2955910"/>
              <a:chExt cx="1325986" cy="1881697"/>
            </a:xfrm>
          </p:grpSpPr>
          <p:sp>
            <p:nvSpPr>
              <p:cNvPr id="39" name="Oval 38">
                <a:extLst>
                  <a:ext uri="{FF2B5EF4-FFF2-40B4-BE49-F238E27FC236}">
                    <a16:creationId xmlns:a16="http://schemas.microsoft.com/office/drawing/2014/main" id="{F2D88E1F-E2C8-A344-F122-CEE0A9DA326B}"/>
                  </a:ext>
                </a:extLst>
              </p:cNvPr>
              <p:cNvSpPr/>
              <p:nvPr/>
            </p:nvSpPr>
            <p:spPr>
              <a:xfrm>
                <a:off x="7273696"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35C06A8E-57A2-64A4-2101-F2F2E924E296}"/>
                  </a:ext>
                </a:extLst>
              </p:cNvPr>
              <p:cNvSpPr/>
              <p:nvPr/>
            </p:nvSpPr>
            <p:spPr>
              <a:xfrm>
                <a:off x="7273696"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8D98FFE2-A1BC-F904-BE8D-FFBCF1639DF2}"/>
                  </a:ext>
                </a:extLst>
              </p:cNvPr>
              <p:cNvSpPr/>
              <p:nvPr/>
            </p:nvSpPr>
            <p:spPr>
              <a:xfrm>
                <a:off x="7273696"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F11B7E72-9D7D-9214-9929-DC24075D478F}"/>
                  </a:ext>
                </a:extLst>
              </p:cNvPr>
              <p:cNvSpPr/>
              <p:nvPr/>
            </p:nvSpPr>
            <p:spPr>
              <a:xfrm>
                <a:off x="7273696"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093BC65E-73CE-ED45-7F05-E1D59A950411}"/>
                  </a:ext>
                </a:extLst>
              </p:cNvPr>
              <p:cNvSpPr/>
              <p:nvPr/>
            </p:nvSpPr>
            <p:spPr>
              <a:xfrm>
                <a:off x="8242592"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773D3736-2E1F-12C1-4E61-C4231E135D09}"/>
                  </a:ext>
                </a:extLst>
              </p:cNvPr>
              <p:cNvSpPr/>
              <p:nvPr/>
            </p:nvSpPr>
            <p:spPr>
              <a:xfrm>
                <a:off x="8242592"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BECA6534-4895-B144-71A4-4241EC3D8950}"/>
                  </a:ext>
                </a:extLst>
              </p:cNvPr>
              <p:cNvSpPr/>
              <p:nvPr/>
            </p:nvSpPr>
            <p:spPr>
              <a:xfrm>
                <a:off x="8242592"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E348E514-E068-85F8-5389-FE025600179A}"/>
                  </a:ext>
                </a:extLst>
              </p:cNvPr>
              <p:cNvSpPr/>
              <p:nvPr/>
            </p:nvSpPr>
            <p:spPr>
              <a:xfrm>
                <a:off x="8242592"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2" name="Straight Arrow Connector 51">
                <a:extLst>
                  <a:ext uri="{FF2B5EF4-FFF2-40B4-BE49-F238E27FC236}">
                    <a16:creationId xmlns:a16="http://schemas.microsoft.com/office/drawing/2014/main" id="{EF8B235E-F914-A34B-1650-5680A56892AC}"/>
                  </a:ext>
                </a:extLst>
              </p:cNvPr>
              <p:cNvCxnSpPr>
                <a:cxnSpLocks/>
                <a:stCxn id="39" idx="6"/>
                <a:endCxn id="45" idx="2"/>
              </p:cNvCxnSpPr>
              <p:nvPr/>
            </p:nvCxnSpPr>
            <p:spPr>
              <a:xfrm>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5B2373-5C24-730B-F25E-7A56F637C65A}"/>
                  </a:ext>
                </a:extLst>
              </p:cNvPr>
              <p:cNvCxnSpPr>
                <a:cxnSpLocks/>
                <a:stCxn id="39" idx="6"/>
                <a:endCxn id="43" idx="2"/>
              </p:cNvCxnSpPr>
              <p:nvPr/>
            </p:nvCxnSpPr>
            <p:spPr>
              <a:xfrm>
                <a:off x="7630786" y="3134455"/>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44F5969-675C-7F17-DA31-9B51D39A9707}"/>
                  </a:ext>
                </a:extLst>
              </p:cNvPr>
              <p:cNvCxnSpPr>
                <a:cxnSpLocks/>
                <a:endCxn id="47" idx="2"/>
              </p:cNvCxnSpPr>
              <p:nvPr/>
            </p:nvCxnSpPr>
            <p:spPr>
              <a:xfrm>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608BD81-869A-2E04-4006-3BA9FEC18E1E}"/>
                  </a:ext>
                </a:extLst>
              </p:cNvPr>
              <p:cNvCxnSpPr>
                <a:cxnSpLocks/>
                <a:endCxn id="49" idx="2"/>
              </p:cNvCxnSpPr>
              <p:nvPr/>
            </p:nvCxnSpPr>
            <p:spPr>
              <a:xfrm>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B2A7DF9-5CA0-F194-2E22-07E6CAC4C2CD}"/>
                  </a:ext>
                </a:extLst>
              </p:cNvPr>
              <p:cNvCxnSpPr>
                <a:cxnSpLocks/>
                <a:stCxn id="40" idx="6"/>
                <a:endCxn id="43" idx="2"/>
              </p:cNvCxnSpPr>
              <p:nvPr/>
            </p:nvCxnSpPr>
            <p:spPr>
              <a:xfrm flipV="1">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8A2CD571-BAAD-A9B4-CF03-84378F3AE503}"/>
                  </a:ext>
                </a:extLst>
              </p:cNvPr>
              <p:cNvCxnSpPr>
                <a:cxnSpLocks/>
                <a:stCxn id="40" idx="6"/>
                <a:endCxn id="47" idx="2"/>
              </p:cNvCxnSpPr>
              <p:nvPr/>
            </p:nvCxnSpPr>
            <p:spPr>
              <a:xfrm>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0DD8607-A13F-50BC-6525-EC4CE1E47B30}"/>
                  </a:ext>
                </a:extLst>
              </p:cNvPr>
              <p:cNvCxnSpPr>
                <a:cxnSpLocks/>
                <a:stCxn id="40" idx="6"/>
                <a:endCxn id="49" idx="2"/>
              </p:cNvCxnSpPr>
              <p:nvPr/>
            </p:nvCxnSpPr>
            <p:spPr>
              <a:xfrm>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2485FB2-AF09-34F1-C6CD-25DA94853814}"/>
                  </a:ext>
                </a:extLst>
              </p:cNvPr>
              <p:cNvCxnSpPr>
                <a:cxnSpLocks/>
                <a:stCxn id="40" idx="6"/>
                <a:endCxn id="45" idx="2"/>
              </p:cNvCxnSpPr>
              <p:nvPr/>
            </p:nvCxnSpPr>
            <p:spPr>
              <a:xfrm>
                <a:off x="7630786" y="3642657"/>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84C912F-8AFD-8BE0-BD89-2C779D106FD3}"/>
                  </a:ext>
                </a:extLst>
              </p:cNvPr>
              <p:cNvCxnSpPr>
                <a:cxnSpLocks/>
                <a:stCxn id="41" idx="6"/>
                <a:endCxn id="43" idx="2"/>
              </p:cNvCxnSpPr>
              <p:nvPr/>
            </p:nvCxnSpPr>
            <p:spPr>
              <a:xfrm flipV="1">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DFC1A095-F6FD-2274-9010-9CF070F67EE6}"/>
                  </a:ext>
                </a:extLst>
              </p:cNvPr>
              <p:cNvCxnSpPr>
                <a:cxnSpLocks/>
                <a:stCxn id="41" idx="6"/>
                <a:endCxn id="45" idx="2"/>
              </p:cNvCxnSpPr>
              <p:nvPr/>
            </p:nvCxnSpPr>
            <p:spPr>
              <a:xfrm flipV="1">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ADD30FD-6731-B4DE-B920-F46646153142}"/>
                  </a:ext>
                </a:extLst>
              </p:cNvPr>
              <p:cNvCxnSpPr>
                <a:cxnSpLocks/>
                <a:stCxn id="41" idx="6"/>
              </p:cNvCxnSpPr>
              <p:nvPr/>
            </p:nvCxnSpPr>
            <p:spPr>
              <a:xfrm>
                <a:off x="7630786" y="4150859"/>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7FFE547-3024-4A01-5A8D-58B33284D8D1}"/>
                  </a:ext>
                </a:extLst>
              </p:cNvPr>
              <p:cNvCxnSpPr>
                <a:cxnSpLocks/>
                <a:stCxn id="41" idx="6"/>
              </p:cNvCxnSpPr>
              <p:nvPr/>
            </p:nvCxnSpPr>
            <p:spPr>
              <a:xfrm>
                <a:off x="7630786" y="4150859"/>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6C7311F-E08B-2BAB-83B1-EC30631E8308}"/>
                  </a:ext>
                </a:extLst>
              </p:cNvPr>
              <p:cNvCxnSpPr>
                <a:cxnSpLocks/>
                <a:stCxn id="42" idx="6"/>
              </p:cNvCxnSpPr>
              <p:nvPr/>
            </p:nvCxnSpPr>
            <p:spPr>
              <a:xfrm flipV="1">
                <a:off x="7630786" y="4659061"/>
                <a:ext cx="611806" cy="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8FC613C-C6F2-594D-9EBE-22BF11EB85D1}"/>
                  </a:ext>
                </a:extLst>
              </p:cNvPr>
              <p:cNvCxnSpPr>
                <a:cxnSpLocks/>
                <a:stCxn id="42" idx="6"/>
                <a:endCxn id="47" idx="2"/>
              </p:cNvCxnSpPr>
              <p:nvPr/>
            </p:nvCxnSpPr>
            <p:spPr>
              <a:xfrm flipV="1">
                <a:off x="7630786" y="4150859"/>
                <a:ext cx="611806" cy="50820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1345CA8-9D1A-9544-81E5-54214E9B403D}"/>
                  </a:ext>
                </a:extLst>
              </p:cNvPr>
              <p:cNvCxnSpPr>
                <a:cxnSpLocks/>
                <a:stCxn id="42" idx="6"/>
              </p:cNvCxnSpPr>
              <p:nvPr/>
            </p:nvCxnSpPr>
            <p:spPr>
              <a:xfrm flipV="1">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C9576AB-2134-5BB2-C878-732FF0F4C297}"/>
                  </a:ext>
                </a:extLst>
              </p:cNvPr>
              <p:cNvCxnSpPr>
                <a:cxnSpLocks/>
                <a:stCxn id="42" idx="6"/>
              </p:cNvCxnSpPr>
              <p:nvPr/>
            </p:nvCxnSpPr>
            <p:spPr>
              <a:xfrm flipV="1">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C4CA243C-E789-4265-FE71-6835669E9019}"/>
                </a:ext>
              </a:extLst>
            </p:cNvPr>
            <p:cNvGrpSpPr>
              <a:grpSpLocks noChangeAspect="1"/>
            </p:cNvGrpSpPr>
            <p:nvPr/>
          </p:nvGrpSpPr>
          <p:grpSpPr>
            <a:xfrm>
              <a:off x="7532468" y="3677403"/>
              <a:ext cx="1596001" cy="1596001"/>
              <a:chOff x="4896194" y="3520349"/>
              <a:chExt cx="1004133" cy="1004133"/>
            </a:xfrm>
          </p:grpSpPr>
          <p:sp>
            <p:nvSpPr>
              <p:cNvPr id="37" name="Rectangle 36">
                <a:extLst>
                  <a:ext uri="{FF2B5EF4-FFF2-40B4-BE49-F238E27FC236}">
                    <a16:creationId xmlns:a16="http://schemas.microsoft.com/office/drawing/2014/main" id="{742DFD72-1914-17D7-10B0-5C2DBCF3BA4C}"/>
                  </a:ext>
                </a:extLst>
              </p:cNvPr>
              <p:cNvSpPr/>
              <p:nvPr/>
            </p:nvSpPr>
            <p:spPr>
              <a:xfrm>
                <a:off x="4896194" y="3520349"/>
                <a:ext cx="1004133" cy="100413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2" descr="OpenAI Logo">
                <a:extLst>
                  <a:ext uri="{FF2B5EF4-FFF2-40B4-BE49-F238E27FC236}">
                    <a16:creationId xmlns:a16="http://schemas.microsoft.com/office/drawing/2014/main" id="{A36A42C4-1682-F717-9353-5626C15D8B83}"/>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5045788" y="3668051"/>
                <a:ext cx="694481" cy="704062"/>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3" name="Straight Connector 32">
              <a:extLst>
                <a:ext uri="{FF2B5EF4-FFF2-40B4-BE49-F238E27FC236}">
                  <a16:creationId xmlns:a16="http://schemas.microsoft.com/office/drawing/2014/main" id="{3B74D790-B4B2-79B7-CC14-A98868A9374A}"/>
                </a:ext>
              </a:extLst>
            </p:cNvPr>
            <p:cNvCxnSpPr>
              <a:endCxn id="39" idx="2"/>
            </p:cNvCxnSpPr>
            <p:nvPr/>
          </p:nvCxnSpPr>
          <p:spPr>
            <a:xfrm>
              <a:off x="9128469" y="3828840"/>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0EDACAA-95CC-3ABC-CDAB-8829BCCBD477}"/>
                </a:ext>
              </a:extLst>
            </p:cNvPr>
            <p:cNvCxnSpPr/>
            <p:nvPr/>
          </p:nvCxnSpPr>
          <p:spPr>
            <a:xfrm>
              <a:off x="9148879" y="428422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AFAA9D0A-9E0C-A9C2-18FE-C541B86641CC}"/>
                </a:ext>
              </a:extLst>
            </p:cNvPr>
            <p:cNvCxnSpPr/>
            <p:nvPr/>
          </p:nvCxnSpPr>
          <p:spPr>
            <a:xfrm>
              <a:off x="9128469" y="517065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AE79A671-517A-5A8F-0855-92947D5D8D6F}"/>
                </a:ext>
              </a:extLst>
            </p:cNvPr>
            <p:cNvCxnSpPr/>
            <p:nvPr/>
          </p:nvCxnSpPr>
          <p:spPr>
            <a:xfrm>
              <a:off x="9128518" y="4739616"/>
              <a:ext cx="646564" cy="1"/>
            </a:xfrm>
            <a:prstGeom prst="line">
              <a:avLst/>
            </a:prstGeom>
          </p:spPr>
          <p:style>
            <a:lnRef idx="2">
              <a:schemeClr val="accent1"/>
            </a:lnRef>
            <a:fillRef idx="0">
              <a:schemeClr val="accent1"/>
            </a:fillRef>
            <a:effectRef idx="1">
              <a:schemeClr val="accent1"/>
            </a:effectRef>
            <a:fontRef idx="minor">
              <a:schemeClr val="tx1"/>
            </a:fontRef>
          </p:style>
        </p:cxnSp>
      </p:grpSp>
      <p:graphicFrame>
        <p:nvGraphicFramePr>
          <p:cNvPr id="76" name="Table 75">
            <a:extLst>
              <a:ext uri="{FF2B5EF4-FFF2-40B4-BE49-F238E27FC236}">
                <a16:creationId xmlns:a16="http://schemas.microsoft.com/office/drawing/2014/main" id="{E5713558-0187-CA2E-EE41-F25F5347666B}"/>
              </a:ext>
            </a:extLst>
          </p:cNvPr>
          <p:cNvGraphicFramePr>
            <a:graphicFrameLocks noGrp="1"/>
          </p:cNvGraphicFramePr>
          <p:nvPr>
            <p:extLst>
              <p:ext uri="{D42A27DB-BD31-4B8C-83A1-F6EECF244321}">
                <p14:modId xmlns:p14="http://schemas.microsoft.com/office/powerpoint/2010/main" val="3731783627"/>
              </p:ext>
            </p:extLst>
          </p:nvPr>
        </p:nvGraphicFramePr>
        <p:xfrm>
          <a:off x="3610934" y="5166713"/>
          <a:ext cx="686328" cy="678378"/>
        </p:xfrm>
        <a:graphic>
          <a:graphicData uri="http://schemas.openxmlformats.org/drawingml/2006/table">
            <a:tbl>
              <a:tblPr bandRow="1">
                <a:tableStyleId>{5940675A-B579-460E-94D1-54222C63F5DA}</a:tableStyleId>
              </a:tblPr>
              <a:tblGrid>
                <a:gridCol w="228776">
                  <a:extLst>
                    <a:ext uri="{9D8B030D-6E8A-4147-A177-3AD203B41FA5}">
                      <a16:colId xmlns:a16="http://schemas.microsoft.com/office/drawing/2014/main" val="3502571168"/>
                    </a:ext>
                  </a:extLst>
                </a:gridCol>
                <a:gridCol w="228776">
                  <a:extLst>
                    <a:ext uri="{9D8B030D-6E8A-4147-A177-3AD203B41FA5}">
                      <a16:colId xmlns:a16="http://schemas.microsoft.com/office/drawing/2014/main" val="3569007396"/>
                    </a:ext>
                  </a:extLst>
                </a:gridCol>
                <a:gridCol w="228776">
                  <a:extLst>
                    <a:ext uri="{9D8B030D-6E8A-4147-A177-3AD203B41FA5}">
                      <a16:colId xmlns:a16="http://schemas.microsoft.com/office/drawing/2014/main" val="50009229"/>
                    </a:ext>
                  </a:extLst>
                </a:gridCol>
              </a:tblGrid>
              <a:tr h="226126">
                <a:tc>
                  <a:txBody>
                    <a:bodyPr/>
                    <a:lstStyle/>
                    <a:p>
                      <a:endParaRPr lang="en-US" sz="800"/>
                    </a:p>
                  </a:txBody>
                  <a:tcPr marL="0" marR="0"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6">
                        <a:lumMod val="20000"/>
                        <a:lumOff val="80000"/>
                        <a:alpha val="34000"/>
                      </a:schemeClr>
                    </a:solidFill>
                  </a:tcPr>
                </a:tc>
                <a:tc>
                  <a:txBody>
                    <a:bodyPr/>
                    <a:lstStyle/>
                    <a:p>
                      <a:endParaRPr lang="en-US" sz="800" dirty="0"/>
                    </a:p>
                  </a:txBody>
                  <a:tcPr marL="0" marR="0" marT="0" marB="0">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en-US" sz="800" dirty="0"/>
                    </a:p>
                  </a:txBody>
                  <a:tcPr marL="0" marR="0"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20000"/>
                        <a:lumOff val="80000"/>
                        <a:alpha val="20000"/>
                      </a:schemeClr>
                    </a:solidFill>
                  </a:tcPr>
                </a:tc>
                <a:extLst>
                  <a:ext uri="{0D108BD9-81ED-4DB2-BD59-A6C34878D82A}">
                    <a16:rowId xmlns:a16="http://schemas.microsoft.com/office/drawing/2014/main" val="2642886461"/>
                  </a:ext>
                </a:extLst>
              </a:tr>
              <a:tr h="226126">
                <a:tc>
                  <a:txBody>
                    <a:bodyPr/>
                    <a:lstStyle/>
                    <a:p>
                      <a:endParaRPr lang="en-US" sz="800"/>
                    </a:p>
                  </a:txBody>
                  <a:tcPr marL="0" marR="0" marT="0" marB="0">
                    <a:lnL w="28575"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en-US" sz="800"/>
                    </a:p>
                  </a:txBody>
                  <a:tcPr marL="0" marR="0" marT="0" marB="0">
                    <a:solidFill>
                      <a:schemeClr val="accent6">
                        <a:lumMod val="60000"/>
                        <a:lumOff val="40000"/>
                        <a:alpha val="11000"/>
                      </a:schemeClr>
                    </a:solidFill>
                  </a:tcPr>
                </a:tc>
                <a:tc>
                  <a:txBody>
                    <a:bodyPr/>
                    <a:lstStyle/>
                    <a:p>
                      <a:endParaRPr lang="en-US" sz="800"/>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3716503"/>
                  </a:ext>
                </a:extLst>
              </a:tr>
              <a:tr h="226126">
                <a:tc>
                  <a:txBody>
                    <a:bodyPr/>
                    <a:lstStyle/>
                    <a:p>
                      <a:endParaRPr lang="en-US" sz="800"/>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800" dirty="0"/>
                    </a:p>
                  </a:txBody>
                  <a:tcPr marL="0" marR="0" marT="0" marB="0">
                    <a:lnB w="28575" cap="flat" cmpd="sng" algn="ctr">
                      <a:solidFill>
                        <a:schemeClr val="tx1"/>
                      </a:solidFill>
                      <a:prstDash val="solid"/>
                      <a:round/>
                      <a:headEnd type="none" w="med" len="med"/>
                      <a:tailEnd type="none" w="med" len="med"/>
                    </a:lnB>
                  </a:tcPr>
                </a:tc>
                <a:tc>
                  <a:txBody>
                    <a:bodyPr/>
                    <a:lstStyle/>
                    <a:p>
                      <a:endParaRPr lang="en-US" sz="800" dirty="0"/>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45618912"/>
                  </a:ext>
                </a:extLst>
              </a:tr>
            </a:tbl>
          </a:graphicData>
        </a:graphic>
      </p:graphicFrame>
      <p:cxnSp>
        <p:nvCxnSpPr>
          <p:cNvPr id="183" name="Straight Arrow Connector 182">
            <a:extLst>
              <a:ext uri="{FF2B5EF4-FFF2-40B4-BE49-F238E27FC236}">
                <a16:creationId xmlns:a16="http://schemas.microsoft.com/office/drawing/2014/main" id="{D623F298-CD9E-62F4-4800-7120C62C0FEC}"/>
              </a:ext>
            </a:extLst>
          </p:cNvPr>
          <p:cNvCxnSpPr>
            <a:cxnSpLocks/>
            <a:stCxn id="8" idx="3"/>
            <a:endCxn id="14" idx="1"/>
          </p:cNvCxnSpPr>
          <p:nvPr/>
        </p:nvCxnSpPr>
        <p:spPr>
          <a:xfrm flipV="1">
            <a:off x="2376170" y="3865209"/>
            <a:ext cx="5913203" cy="4846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17" name="Group 216">
            <a:extLst>
              <a:ext uri="{FF2B5EF4-FFF2-40B4-BE49-F238E27FC236}">
                <a16:creationId xmlns:a16="http://schemas.microsoft.com/office/drawing/2014/main" id="{00886AD1-7AA6-C14A-CC60-92FB8B2BA7A4}"/>
              </a:ext>
            </a:extLst>
          </p:cNvPr>
          <p:cNvGrpSpPr/>
          <p:nvPr/>
        </p:nvGrpSpPr>
        <p:grpSpPr>
          <a:xfrm>
            <a:off x="1761864" y="5140836"/>
            <a:ext cx="1849093" cy="707885"/>
            <a:chOff x="1738234" y="4805411"/>
            <a:chExt cx="1849093" cy="707885"/>
          </a:xfrm>
        </p:grpSpPr>
        <p:grpSp>
          <p:nvGrpSpPr>
            <p:cNvPr id="214" name="Group 213">
              <a:extLst>
                <a:ext uri="{FF2B5EF4-FFF2-40B4-BE49-F238E27FC236}">
                  <a16:creationId xmlns:a16="http://schemas.microsoft.com/office/drawing/2014/main" id="{9456694F-0C30-1D45-41E7-268C0D8451BF}"/>
                </a:ext>
              </a:extLst>
            </p:cNvPr>
            <p:cNvGrpSpPr/>
            <p:nvPr/>
          </p:nvGrpSpPr>
          <p:grpSpPr>
            <a:xfrm>
              <a:off x="2765084" y="4805411"/>
              <a:ext cx="514971" cy="707885"/>
              <a:chOff x="2765084" y="4805411"/>
              <a:chExt cx="514971" cy="707885"/>
            </a:xfrm>
          </p:grpSpPr>
          <p:sp>
            <p:nvSpPr>
              <p:cNvPr id="145" name="Oval 144">
                <a:extLst>
                  <a:ext uri="{FF2B5EF4-FFF2-40B4-BE49-F238E27FC236}">
                    <a16:creationId xmlns:a16="http://schemas.microsoft.com/office/drawing/2014/main" id="{00868B2B-14D1-3E15-EDEA-9981CEAFE265}"/>
                  </a:ext>
                </a:extLst>
              </p:cNvPr>
              <p:cNvSpPr/>
              <p:nvPr/>
            </p:nvSpPr>
            <p:spPr>
              <a:xfrm>
                <a:off x="2765084" y="480541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Oval 145">
                <a:extLst>
                  <a:ext uri="{FF2B5EF4-FFF2-40B4-BE49-F238E27FC236}">
                    <a16:creationId xmlns:a16="http://schemas.microsoft.com/office/drawing/2014/main" id="{0525EB84-722F-6830-E424-E3816B7043EC}"/>
                  </a:ext>
                </a:extLst>
              </p:cNvPr>
              <p:cNvSpPr/>
              <p:nvPr/>
            </p:nvSpPr>
            <p:spPr>
              <a:xfrm>
                <a:off x="2765084" y="4996594"/>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3C011449-0985-803C-5918-9C69F908F418}"/>
                  </a:ext>
                </a:extLst>
              </p:cNvPr>
              <p:cNvSpPr/>
              <p:nvPr/>
            </p:nvSpPr>
            <p:spPr>
              <a:xfrm>
                <a:off x="2765084" y="5187777"/>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0897C858-D304-BAF8-AC37-D747A0D3BAF9}"/>
                  </a:ext>
                </a:extLst>
              </p:cNvPr>
              <p:cNvSpPr/>
              <p:nvPr/>
            </p:nvSpPr>
            <p:spPr>
              <a:xfrm>
                <a:off x="2765084" y="537896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BDEEDE4F-4972-48B3-A70E-5794E8C6A043}"/>
                  </a:ext>
                </a:extLst>
              </p:cNvPr>
              <p:cNvSpPr/>
              <p:nvPr/>
            </p:nvSpPr>
            <p:spPr>
              <a:xfrm>
                <a:off x="3141373" y="480541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B0A90A9A-E351-606D-FD9A-ECF64892EFDC}"/>
                  </a:ext>
                </a:extLst>
              </p:cNvPr>
              <p:cNvSpPr/>
              <p:nvPr/>
            </p:nvSpPr>
            <p:spPr>
              <a:xfrm>
                <a:off x="3141373" y="4996594"/>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E9E8458C-CFF9-B5F5-5DE8-5EF6FAE6D166}"/>
                  </a:ext>
                </a:extLst>
              </p:cNvPr>
              <p:cNvSpPr/>
              <p:nvPr/>
            </p:nvSpPr>
            <p:spPr>
              <a:xfrm>
                <a:off x="3141373" y="5187777"/>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B09E0164-BE65-BC24-AD23-C2F919EED72B}"/>
                  </a:ext>
                </a:extLst>
              </p:cNvPr>
              <p:cNvSpPr/>
              <p:nvPr/>
            </p:nvSpPr>
            <p:spPr>
              <a:xfrm>
                <a:off x="3141373" y="537896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3" name="Straight Arrow Connector 152">
                <a:extLst>
                  <a:ext uri="{FF2B5EF4-FFF2-40B4-BE49-F238E27FC236}">
                    <a16:creationId xmlns:a16="http://schemas.microsoft.com/office/drawing/2014/main" id="{5D328977-761B-2964-9429-FABB07EFFCE3}"/>
                  </a:ext>
                </a:extLst>
              </p:cNvPr>
              <p:cNvCxnSpPr>
                <a:cxnSpLocks/>
                <a:stCxn id="145" idx="6"/>
                <a:endCxn id="150" idx="2"/>
              </p:cNvCxnSpPr>
              <p:nvPr/>
            </p:nvCxnSpPr>
            <p:spPr>
              <a:xfrm>
                <a:off x="2903766" y="4872579"/>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611F60D5-2DA7-AE40-3829-BFC3D2524136}"/>
                  </a:ext>
                </a:extLst>
              </p:cNvPr>
              <p:cNvCxnSpPr>
                <a:cxnSpLocks/>
                <a:stCxn id="145" idx="6"/>
                <a:endCxn id="149" idx="2"/>
              </p:cNvCxnSpPr>
              <p:nvPr/>
            </p:nvCxnSpPr>
            <p:spPr>
              <a:xfrm>
                <a:off x="2903766" y="4872579"/>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D7CF4A8-59AF-D309-80E7-A0560694162F}"/>
                  </a:ext>
                </a:extLst>
              </p:cNvPr>
              <p:cNvCxnSpPr>
                <a:cxnSpLocks/>
                <a:endCxn id="151" idx="2"/>
              </p:cNvCxnSpPr>
              <p:nvPr/>
            </p:nvCxnSpPr>
            <p:spPr>
              <a:xfrm>
                <a:off x="2903766" y="4872579"/>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7307DCD-0D59-B83F-A2C6-7A43DE541CA5}"/>
                  </a:ext>
                </a:extLst>
              </p:cNvPr>
              <p:cNvCxnSpPr>
                <a:cxnSpLocks/>
                <a:endCxn id="152" idx="2"/>
              </p:cNvCxnSpPr>
              <p:nvPr/>
            </p:nvCxnSpPr>
            <p:spPr>
              <a:xfrm>
                <a:off x="2903766" y="4872579"/>
                <a:ext cx="237606" cy="57355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A6D1EAE9-9FFE-0CB5-5ED5-2ABEA02944DD}"/>
                  </a:ext>
                </a:extLst>
              </p:cNvPr>
              <p:cNvCxnSpPr>
                <a:cxnSpLocks/>
                <a:stCxn id="146" idx="6"/>
                <a:endCxn id="149" idx="2"/>
              </p:cNvCxnSpPr>
              <p:nvPr/>
            </p:nvCxnSpPr>
            <p:spPr>
              <a:xfrm flipV="1">
                <a:off x="2903766" y="4872579"/>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6C3D1BC8-3BBF-051D-033F-3AF07D2EECE1}"/>
                  </a:ext>
                </a:extLst>
              </p:cNvPr>
              <p:cNvCxnSpPr>
                <a:cxnSpLocks/>
                <a:stCxn id="146" idx="6"/>
                <a:endCxn id="151" idx="2"/>
              </p:cNvCxnSpPr>
              <p:nvPr/>
            </p:nvCxnSpPr>
            <p:spPr>
              <a:xfrm>
                <a:off x="2903766" y="5063762"/>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61F3A743-1C3C-777E-6837-B815A51555FA}"/>
                  </a:ext>
                </a:extLst>
              </p:cNvPr>
              <p:cNvCxnSpPr>
                <a:cxnSpLocks/>
                <a:stCxn id="146" idx="6"/>
                <a:endCxn id="152" idx="2"/>
              </p:cNvCxnSpPr>
              <p:nvPr/>
            </p:nvCxnSpPr>
            <p:spPr>
              <a:xfrm>
                <a:off x="2903766" y="5063762"/>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A5A58271-A3A2-176C-51AD-BDF66B7B5C2A}"/>
                  </a:ext>
                </a:extLst>
              </p:cNvPr>
              <p:cNvCxnSpPr>
                <a:cxnSpLocks/>
                <a:stCxn id="146" idx="6"/>
                <a:endCxn id="150" idx="2"/>
              </p:cNvCxnSpPr>
              <p:nvPr/>
            </p:nvCxnSpPr>
            <p:spPr>
              <a:xfrm>
                <a:off x="2903766" y="5063762"/>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578DB236-60BE-2F11-A3B5-88F9FB5D11C8}"/>
                  </a:ext>
                </a:extLst>
              </p:cNvPr>
              <p:cNvCxnSpPr>
                <a:cxnSpLocks/>
                <a:stCxn id="147" idx="6"/>
                <a:endCxn id="149" idx="2"/>
              </p:cNvCxnSpPr>
              <p:nvPr/>
            </p:nvCxnSpPr>
            <p:spPr>
              <a:xfrm flipV="1">
                <a:off x="2903766" y="4872579"/>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805DB7EE-8084-6889-E663-B2C4F1D1D065}"/>
                  </a:ext>
                </a:extLst>
              </p:cNvPr>
              <p:cNvCxnSpPr>
                <a:cxnSpLocks/>
                <a:stCxn id="147" idx="6"/>
                <a:endCxn id="150" idx="2"/>
              </p:cNvCxnSpPr>
              <p:nvPr/>
            </p:nvCxnSpPr>
            <p:spPr>
              <a:xfrm flipV="1">
                <a:off x="2903766" y="5063762"/>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673D7755-1029-F698-B3B7-579B7120B5F0}"/>
                  </a:ext>
                </a:extLst>
              </p:cNvPr>
              <p:cNvCxnSpPr>
                <a:cxnSpLocks/>
                <a:stCxn id="147" idx="6"/>
              </p:cNvCxnSpPr>
              <p:nvPr/>
            </p:nvCxnSpPr>
            <p:spPr>
              <a:xfrm>
                <a:off x="2903766" y="5254945"/>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20AB1247-5354-DEC3-2471-0CD323B067C9}"/>
                  </a:ext>
                </a:extLst>
              </p:cNvPr>
              <p:cNvCxnSpPr>
                <a:cxnSpLocks/>
                <a:stCxn id="147" idx="6"/>
              </p:cNvCxnSpPr>
              <p:nvPr/>
            </p:nvCxnSpPr>
            <p:spPr>
              <a:xfrm>
                <a:off x="2903766" y="5254945"/>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E2068A35-55C8-39A6-0385-572C2C5F7392}"/>
                  </a:ext>
                </a:extLst>
              </p:cNvPr>
              <p:cNvCxnSpPr>
                <a:cxnSpLocks/>
                <a:stCxn id="148" idx="6"/>
              </p:cNvCxnSpPr>
              <p:nvPr/>
            </p:nvCxnSpPr>
            <p:spPr>
              <a:xfrm flipV="1">
                <a:off x="2903766" y="5446128"/>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63A71FE8-383C-6D54-B617-3068A00738C5}"/>
                  </a:ext>
                </a:extLst>
              </p:cNvPr>
              <p:cNvCxnSpPr>
                <a:cxnSpLocks/>
                <a:stCxn id="148" idx="6"/>
                <a:endCxn id="151" idx="2"/>
              </p:cNvCxnSpPr>
              <p:nvPr/>
            </p:nvCxnSpPr>
            <p:spPr>
              <a:xfrm flipV="1">
                <a:off x="2903766" y="5254945"/>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DA74476-A3AA-A370-E32D-7D2738FDFF88}"/>
                  </a:ext>
                </a:extLst>
              </p:cNvPr>
              <p:cNvCxnSpPr>
                <a:cxnSpLocks/>
                <a:stCxn id="148" idx="6"/>
              </p:cNvCxnSpPr>
              <p:nvPr/>
            </p:nvCxnSpPr>
            <p:spPr>
              <a:xfrm flipV="1">
                <a:off x="2903766" y="5063762"/>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5C4D271C-B047-EF57-7D89-F5480C442F3D}"/>
                  </a:ext>
                </a:extLst>
              </p:cNvPr>
              <p:cNvCxnSpPr>
                <a:cxnSpLocks/>
                <a:stCxn id="148" idx="6"/>
              </p:cNvCxnSpPr>
              <p:nvPr/>
            </p:nvCxnSpPr>
            <p:spPr>
              <a:xfrm flipV="1">
                <a:off x="2903766" y="4872579"/>
                <a:ext cx="237606" cy="57355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7BA5FAAE-137D-3ADF-7A5F-750CC90BF4C2}"/>
                </a:ext>
              </a:extLst>
            </p:cNvPr>
            <p:cNvGrpSpPr/>
            <p:nvPr/>
          </p:nvGrpSpPr>
          <p:grpSpPr>
            <a:xfrm>
              <a:off x="1738234" y="4805411"/>
              <a:ext cx="730794" cy="707885"/>
              <a:chOff x="1738234" y="4805411"/>
              <a:chExt cx="730794" cy="707885"/>
            </a:xfrm>
          </p:grpSpPr>
          <p:sp>
            <p:nvSpPr>
              <p:cNvPr id="143" name="Rectangle 142">
                <a:extLst>
                  <a:ext uri="{FF2B5EF4-FFF2-40B4-BE49-F238E27FC236}">
                    <a16:creationId xmlns:a16="http://schemas.microsoft.com/office/drawing/2014/main" id="{911EA364-89C6-5250-3208-C5FAC9E07B04}"/>
                  </a:ext>
                </a:extLst>
              </p:cNvPr>
              <p:cNvSpPr/>
              <p:nvPr/>
            </p:nvSpPr>
            <p:spPr>
              <a:xfrm>
                <a:off x="1738234" y="4805411"/>
                <a:ext cx="730794" cy="70788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4" name="Picture 2" descr="OpenAI Logo">
                <a:extLst>
                  <a:ext uri="{FF2B5EF4-FFF2-40B4-BE49-F238E27FC236}">
                    <a16:creationId xmlns:a16="http://schemas.microsoft.com/office/drawing/2014/main" id="{E3CACB4C-42BF-6907-13F8-F23AFB4B710E}"/>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847106" y="4909537"/>
                <a:ext cx="505434" cy="496344"/>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169" name="Straight Connector 168">
              <a:extLst>
                <a:ext uri="{FF2B5EF4-FFF2-40B4-BE49-F238E27FC236}">
                  <a16:creationId xmlns:a16="http://schemas.microsoft.com/office/drawing/2014/main" id="{2FC6BE30-8FCE-0AA3-EDB2-6CE8B0DA4420}"/>
                </a:ext>
              </a:extLst>
            </p:cNvPr>
            <p:cNvCxnSpPr/>
            <p:nvPr/>
          </p:nvCxnSpPr>
          <p:spPr>
            <a:xfrm>
              <a:off x="2469028" y="4888827"/>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1734C8A3-4850-F747-E911-2CE5E532BFDA}"/>
                </a:ext>
              </a:extLst>
            </p:cNvPr>
            <p:cNvCxnSpPr/>
            <p:nvPr/>
          </p:nvCxnSpPr>
          <p:spPr>
            <a:xfrm>
              <a:off x="2468849" y="5090808"/>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78918B39-98BD-7C3F-0215-AEB262470E35}"/>
                </a:ext>
              </a:extLst>
            </p:cNvPr>
            <p:cNvCxnSpPr/>
            <p:nvPr/>
          </p:nvCxnSpPr>
          <p:spPr>
            <a:xfrm>
              <a:off x="2469028" y="5483972"/>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6ADD59DA-CD68-7F7F-E085-52A7F22B5BE2}"/>
                </a:ext>
              </a:extLst>
            </p:cNvPr>
            <p:cNvCxnSpPr/>
            <p:nvPr/>
          </p:nvCxnSpPr>
          <p:spPr>
            <a:xfrm>
              <a:off x="2469051" y="5292789"/>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B668946A-BCED-F7E5-27DC-945569CFC485}"/>
                </a:ext>
              </a:extLst>
            </p:cNvPr>
            <p:cNvCxnSpPr>
              <a:cxnSpLocks/>
            </p:cNvCxnSpPr>
            <p:nvPr/>
          </p:nvCxnSpPr>
          <p:spPr>
            <a:xfrm>
              <a:off x="3291248" y="4872279"/>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6763BED2-B66A-F843-8962-3C505C8C7DB4}"/>
                </a:ext>
              </a:extLst>
            </p:cNvPr>
            <p:cNvCxnSpPr>
              <a:cxnSpLocks/>
            </p:cNvCxnSpPr>
            <p:nvPr/>
          </p:nvCxnSpPr>
          <p:spPr>
            <a:xfrm>
              <a:off x="3291069" y="5074260"/>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8DB95C60-56BF-B6AE-387F-B5A7BD9D4C48}"/>
                </a:ext>
              </a:extLst>
            </p:cNvPr>
            <p:cNvCxnSpPr>
              <a:cxnSpLocks/>
            </p:cNvCxnSpPr>
            <p:nvPr/>
          </p:nvCxnSpPr>
          <p:spPr>
            <a:xfrm>
              <a:off x="3291248" y="5467424"/>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2ADC1623-BE31-301A-A2B2-33246873782E}"/>
                </a:ext>
              </a:extLst>
            </p:cNvPr>
            <p:cNvCxnSpPr>
              <a:cxnSpLocks/>
            </p:cNvCxnSpPr>
            <p:nvPr/>
          </p:nvCxnSpPr>
          <p:spPr>
            <a:xfrm>
              <a:off x="3291271" y="5276241"/>
              <a:ext cx="296056"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4" name="Group 283">
            <a:extLst>
              <a:ext uri="{FF2B5EF4-FFF2-40B4-BE49-F238E27FC236}">
                <a16:creationId xmlns:a16="http://schemas.microsoft.com/office/drawing/2014/main" id="{13EE4725-4647-6DFB-10DB-FF4B57099E43}"/>
              </a:ext>
            </a:extLst>
          </p:cNvPr>
          <p:cNvGrpSpPr>
            <a:grpSpLocks noChangeAspect="1"/>
          </p:cNvGrpSpPr>
          <p:nvPr/>
        </p:nvGrpSpPr>
        <p:grpSpPr>
          <a:xfrm>
            <a:off x="345794" y="1148772"/>
            <a:ext cx="1125414" cy="516703"/>
            <a:chOff x="7532468" y="3677403"/>
            <a:chExt cx="3367223" cy="1596002"/>
          </a:xfrm>
        </p:grpSpPr>
        <p:grpSp>
          <p:nvGrpSpPr>
            <p:cNvPr id="285" name="Group 284">
              <a:extLst>
                <a:ext uri="{FF2B5EF4-FFF2-40B4-BE49-F238E27FC236}">
                  <a16:creationId xmlns:a16="http://schemas.microsoft.com/office/drawing/2014/main" id="{76FC45DD-02C6-80E5-100E-55262BCD1C7F}"/>
                </a:ext>
              </a:extLst>
            </p:cNvPr>
            <p:cNvGrpSpPr>
              <a:grpSpLocks noChangeAspect="1"/>
            </p:cNvGrpSpPr>
            <p:nvPr/>
          </p:nvGrpSpPr>
          <p:grpSpPr>
            <a:xfrm>
              <a:off x="9775033" y="3677404"/>
              <a:ext cx="1124658" cy="1596001"/>
              <a:chOff x="7273696" y="2955910"/>
              <a:chExt cx="1325986" cy="1881697"/>
            </a:xfrm>
          </p:grpSpPr>
          <p:sp>
            <p:nvSpPr>
              <p:cNvPr id="293" name="Oval 292">
                <a:extLst>
                  <a:ext uri="{FF2B5EF4-FFF2-40B4-BE49-F238E27FC236}">
                    <a16:creationId xmlns:a16="http://schemas.microsoft.com/office/drawing/2014/main" id="{DF9097B1-ECD2-7445-190C-F501ECA055EC}"/>
                  </a:ext>
                </a:extLst>
              </p:cNvPr>
              <p:cNvSpPr/>
              <p:nvPr/>
            </p:nvSpPr>
            <p:spPr>
              <a:xfrm>
                <a:off x="7273696"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69AC37B7-48CC-A155-ED2D-6BE4091509E5}"/>
                  </a:ext>
                </a:extLst>
              </p:cNvPr>
              <p:cNvSpPr/>
              <p:nvPr/>
            </p:nvSpPr>
            <p:spPr>
              <a:xfrm>
                <a:off x="7273696"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D1B63781-F798-A5CE-9683-4C9BF892F78C}"/>
                  </a:ext>
                </a:extLst>
              </p:cNvPr>
              <p:cNvSpPr/>
              <p:nvPr/>
            </p:nvSpPr>
            <p:spPr>
              <a:xfrm>
                <a:off x="7273696"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 name="Oval 295">
                <a:extLst>
                  <a:ext uri="{FF2B5EF4-FFF2-40B4-BE49-F238E27FC236}">
                    <a16:creationId xmlns:a16="http://schemas.microsoft.com/office/drawing/2014/main" id="{AB57C69B-A971-F3A6-F258-C7FEDB6072A2}"/>
                  </a:ext>
                </a:extLst>
              </p:cNvPr>
              <p:cNvSpPr/>
              <p:nvPr/>
            </p:nvSpPr>
            <p:spPr>
              <a:xfrm>
                <a:off x="7273696"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6A964AC5-7731-7F98-2C01-F87D29AF14C6}"/>
                  </a:ext>
                </a:extLst>
              </p:cNvPr>
              <p:cNvSpPr/>
              <p:nvPr/>
            </p:nvSpPr>
            <p:spPr>
              <a:xfrm>
                <a:off x="8242592" y="2955910"/>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90400B8E-6D4C-F43C-22BD-535A5E4E21B0}"/>
                  </a:ext>
                </a:extLst>
              </p:cNvPr>
              <p:cNvSpPr/>
              <p:nvPr/>
            </p:nvSpPr>
            <p:spPr>
              <a:xfrm>
                <a:off x="8242592" y="3464112"/>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64921D3F-A7A6-87E6-CD7C-665976E06ECD}"/>
                  </a:ext>
                </a:extLst>
              </p:cNvPr>
              <p:cNvSpPr/>
              <p:nvPr/>
            </p:nvSpPr>
            <p:spPr>
              <a:xfrm>
                <a:off x="8242592" y="3972314"/>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0" name="Oval 299">
                <a:extLst>
                  <a:ext uri="{FF2B5EF4-FFF2-40B4-BE49-F238E27FC236}">
                    <a16:creationId xmlns:a16="http://schemas.microsoft.com/office/drawing/2014/main" id="{0C4AC077-7FDC-77FF-8B63-0F76735AEB47}"/>
                  </a:ext>
                </a:extLst>
              </p:cNvPr>
              <p:cNvSpPr/>
              <p:nvPr/>
            </p:nvSpPr>
            <p:spPr>
              <a:xfrm>
                <a:off x="8242592" y="4480517"/>
                <a:ext cx="357090" cy="357090"/>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01" name="Straight Arrow Connector 300">
                <a:extLst>
                  <a:ext uri="{FF2B5EF4-FFF2-40B4-BE49-F238E27FC236}">
                    <a16:creationId xmlns:a16="http://schemas.microsoft.com/office/drawing/2014/main" id="{B0DC6CBC-42FF-DF70-B9AA-D11A1D1858CA}"/>
                  </a:ext>
                </a:extLst>
              </p:cNvPr>
              <p:cNvCxnSpPr>
                <a:cxnSpLocks/>
                <a:stCxn id="293" idx="6"/>
                <a:endCxn id="298" idx="2"/>
              </p:cNvCxnSpPr>
              <p:nvPr/>
            </p:nvCxnSpPr>
            <p:spPr>
              <a:xfrm>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11842365-209B-A033-5DD1-6242065D5C4D}"/>
                  </a:ext>
                </a:extLst>
              </p:cNvPr>
              <p:cNvCxnSpPr>
                <a:cxnSpLocks/>
                <a:stCxn id="293" idx="6"/>
                <a:endCxn id="297" idx="2"/>
              </p:cNvCxnSpPr>
              <p:nvPr/>
            </p:nvCxnSpPr>
            <p:spPr>
              <a:xfrm>
                <a:off x="7630786" y="3134455"/>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3" name="Straight Arrow Connector 302">
                <a:extLst>
                  <a:ext uri="{FF2B5EF4-FFF2-40B4-BE49-F238E27FC236}">
                    <a16:creationId xmlns:a16="http://schemas.microsoft.com/office/drawing/2014/main" id="{99FBA247-921E-754F-21CA-D8D104EDDF71}"/>
                  </a:ext>
                </a:extLst>
              </p:cNvPr>
              <p:cNvCxnSpPr>
                <a:cxnSpLocks/>
                <a:endCxn id="299" idx="2"/>
              </p:cNvCxnSpPr>
              <p:nvPr/>
            </p:nvCxnSpPr>
            <p:spPr>
              <a:xfrm>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2B32A5F7-7889-A1E7-C317-A2612694BAD9}"/>
                  </a:ext>
                </a:extLst>
              </p:cNvPr>
              <p:cNvCxnSpPr>
                <a:cxnSpLocks/>
                <a:endCxn id="300" idx="2"/>
              </p:cNvCxnSpPr>
              <p:nvPr/>
            </p:nvCxnSpPr>
            <p:spPr>
              <a:xfrm>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5" name="Straight Arrow Connector 304">
                <a:extLst>
                  <a:ext uri="{FF2B5EF4-FFF2-40B4-BE49-F238E27FC236}">
                    <a16:creationId xmlns:a16="http://schemas.microsoft.com/office/drawing/2014/main" id="{15B432B5-A7FB-938A-FEE5-C22E96D44F82}"/>
                  </a:ext>
                </a:extLst>
              </p:cNvPr>
              <p:cNvCxnSpPr>
                <a:cxnSpLocks/>
                <a:stCxn id="294" idx="6"/>
                <a:endCxn id="297" idx="2"/>
              </p:cNvCxnSpPr>
              <p:nvPr/>
            </p:nvCxnSpPr>
            <p:spPr>
              <a:xfrm flipV="1">
                <a:off x="7630786" y="3134455"/>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F99DE16C-D8FA-653D-175A-2E24738C39EF}"/>
                  </a:ext>
                </a:extLst>
              </p:cNvPr>
              <p:cNvCxnSpPr>
                <a:cxnSpLocks/>
                <a:stCxn id="294" idx="6"/>
                <a:endCxn id="299" idx="2"/>
              </p:cNvCxnSpPr>
              <p:nvPr/>
            </p:nvCxnSpPr>
            <p:spPr>
              <a:xfrm>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CB45B695-662C-5A06-F0A7-4B9F7477F1EB}"/>
                  </a:ext>
                </a:extLst>
              </p:cNvPr>
              <p:cNvCxnSpPr>
                <a:cxnSpLocks/>
                <a:stCxn id="294" idx="6"/>
                <a:endCxn id="300" idx="2"/>
              </p:cNvCxnSpPr>
              <p:nvPr/>
            </p:nvCxnSpPr>
            <p:spPr>
              <a:xfrm>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B3285853-9EBA-DD9F-1C1A-D90CCD829AB7}"/>
                  </a:ext>
                </a:extLst>
              </p:cNvPr>
              <p:cNvCxnSpPr>
                <a:cxnSpLocks/>
                <a:stCxn id="294" idx="6"/>
                <a:endCxn id="298" idx="2"/>
              </p:cNvCxnSpPr>
              <p:nvPr/>
            </p:nvCxnSpPr>
            <p:spPr>
              <a:xfrm>
                <a:off x="7630786" y="3642657"/>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831B57A7-510D-75EC-FC7C-4A28A15E59DA}"/>
                  </a:ext>
                </a:extLst>
              </p:cNvPr>
              <p:cNvCxnSpPr>
                <a:cxnSpLocks/>
                <a:stCxn id="295" idx="6"/>
                <a:endCxn id="297" idx="2"/>
              </p:cNvCxnSpPr>
              <p:nvPr/>
            </p:nvCxnSpPr>
            <p:spPr>
              <a:xfrm flipV="1">
                <a:off x="7630786" y="3134455"/>
                <a:ext cx="611806" cy="1016404"/>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CE0FDD5E-9355-4CDA-2482-760879EF42A4}"/>
                  </a:ext>
                </a:extLst>
              </p:cNvPr>
              <p:cNvCxnSpPr>
                <a:cxnSpLocks/>
                <a:stCxn id="295" idx="6"/>
                <a:endCxn id="298" idx="2"/>
              </p:cNvCxnSpPr>
              <p:nvPr/>
            </p:nvCxnSpPr>
            <p:spPr>
              <a:xfrm flipV="1">
                <a:off x="7630786" y="3642657"/>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0FED4901-A9DA-C2C0-113B-2CB7AEC54D7C}"/>
                  </a:ext>
                </a:extLst>
              </p:cNvPr>
              <p:cNvCxnSpPr>
                <a:cxnSpLocks/>
                <a:stCxn id="295" idx="6"/>
              </p:cNvCxnSpPr>
              <p:nvPr/>
            </p:nvCxnSpPr>
            <p:spPr>
              <a:xfrm>
                <a:off x="7630786" y="4150859"/>
                <a:ext cx="6118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63F8E9AB-2E34-BC54-7129-7362C71F6F72}"/>
                  </a:ext>
                </a:extLst>
              </p:cNvPr>
              <p:cNvCxnSpPr>
                <a:cxnSpLocks/>
                <a:stCxn id="295" idx="6"/>
              </p:cNvCxnSpPr>
              <p:nvPr/>
            </p:nvCxnSpPr>
            <p:spPr>
              <a:xfrm>
                <a:off x="7630786" y="4150859"/>
                <a:ext cx="611806" cy="508202"/>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0492DBE8-4504-5CD2-CB8D-851898E94F9B}"/>
                  </a:ext>
                </a:extLst>
              </p:cNvPr>
              <p:cNvCxnSpPr>
                <a:cxnSpLocks/>
                <a:stCxn id="296" idx="6"/>
              </p:cNvCxnSpPr>
              <p:nvPr/>
            </p:nvCxnSpPr>
            <p:spPr>
              <a:xfrm flipV="1">
                <a:off x="7630786" y="4659061"/>
                <a:ext cx="611806" cy="1"/>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6B00195E-3509-1AB6-86D0-3E922BCD789A}"/>
                  </a:ext>
                </a:extLst>
              </p:cNvPr>
              <p:cNvCxnSpPr>
                <a:cxnSpLocks/>
                <a:stCxn id="296" idx="6"/>
                <a:endCxn id="299" idx="2"/>
              </p:cNvCxnSpPr>
              <p:nvPr/>
            </p:nvCxnSpPr>
            <p:spPr>
              <a:xfrm flipV="1">
                <a:off x="7630786" y="4150859"/>
                <a:ext cx="611806" cy="50820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B773F3B4-79CF-306F-DB6F-9963B7119B81}"/>
                  </a:ext>
                </a:extLst>
              </p:cNvPr>
              <p:cNvCxnSpPr>
                <a:cxnSpLocks/>
                <a:stCxn id="296" idx="6"/>
              </p:cNvCxnSpPr>
              <p:nvPr/>
            </p:nvCxnSpPr>
            <p:spPr>
              <a:xfrm flipV="1">
                <a:off x="7630786" y="3642657"/>
                <a:ext cx="611806" cy="1016405"/>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9701B44C-31B2-4E40-B2A6-3E118A4301E6}"/>
                  </a:ext>
                </a:extLst>
              </p:cNvPr>
              <p:cNvCxnSpPr>
                <a:cxnSpLocks/>
                <a:stCxn id="296" idx="6"/>
              </p:cNvCxnSpPr>
              <p:nvPr/>
            </p:nvCxnSpPr>
            <p:spPr>
              <a:xfrm flipV="1">
                <a:off x="7630786" y="3134455"/>
                <a:ext cx="611806" cy="1524607"/>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286" name="Group 285">
              <a:extLst>
                <a:ext uri="{FF2B5EF4-FFF2-40B4-BE49-F238E27FC236}">
                  <a16:creationId xmlns:a16="http://schemas.microsoft.com/office/drawing/2014/main" id="{1681D673-AA11-46F0-DB76-32CFA33011D2}"/>
                </a:ext>
              </a:extLst>
            </p:cNvPr>
            <p:cNvGrpSpPr>
              <a:grpSpLocks noChangeAspect="1"/>
            </p:cNvGrpSpPr>
            <p:nvPr/>
          </p:nvGrpSpPr>
          <p:grpSpPr>
            <a:xfrm>
              <a:off x="7532468" y="3677403"/>
              <a:ext cx="1596001" cy="1596001"/>
              <a:chOff x="4896194" y="3520349"/>
              <a:chExt cx="1004133" cy="1004133"/>
            </a:xfrm>
          </p:grpSpPr>
          <p:sp>
            <p:nvSpPr>
              <p:cNvPr id="291" name="Rectangle 290">
                <a:extLst>
                  <a:ext uri="{FF2B5EF4-FFF2-40B4-BE49-F238E27FC236}">
                    <a16:creationId xmlns:a16="http://schemas.microsoft.com/office/drawing/2014/main" id="{CB30DBB7-4BED-8D99-72D3-4143B4D4DFBD}"/>
                  </a:ext>
                </a:extLst>
              </p:cNvPr>
              <p:cNvSpPr/>
              <p:nvPr/>
            </p:nvSpPr>
            <p:spPr>
              <a:xfrm>
                <a:off x="4896194" y="3520349"/>
                <a:ext cx="1004133" cy="1004133"/>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2" name="Picture 2" descr="OpenAI Logo">
                <a:extLst>
                  <a:ext uri="{FF2B5EF4-FFF2-40B4-BE49-F238E27FC236}">
                    <a16:creationId xmlns:a16="http://schemas.microsoft.com/office/drawing/2014/main" id="{4162C78E-4D9A-8F7C-F0EF-28E3A4A86834}"/>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5045788" y="3668051"/>
                <a:ext cx="694481" cy="704062"/>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287" name="Straight Connector 286">
              <a:extLst>
                <a:ext uri="{FF2B5EF4-FFF2-40B4-BE49-F238E27FC236}">
                  <a16:creationId xmlns:a16="http://schemas.microsoft.com/office/drawing/2014/main" id="{8F63706F-08AC-7FBB-EEE1-212F6136D946}"/>
                </a:ext>
              </a:extLst>
            </p:cNvPr>
            <p:cNvCxnSpPr>
              <a:endCxn id="293" idx="2"/>
            </p:cNvCxnSpPr>
            <p:nvPr/>
          </p:nvCxnSpPr>
          <p:spPr>
            <a:xfrm>
              <a:off x="9128469" y="3828840"/>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D5C64884-8151-C5E6-BB76-F08BE1EAD19E}"/>
                </a:ext>
              </a:extLst>
            </p:cNvPr>
            <p:cNvCxnSpPr/>
            <p:nvPr/>
          </p:nvCxnSpPr>
          <p:spPr>
            <a:xfrm>
              <a:off x="9148879" y="428422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89" name="Straight Connector 288">
              <a:extLst>
                <a:ext uri="{FF2B5EF4-FFF2-40B4-BE49-F238E27FC236}">
                  <a16:creationId xmlns:a16="http://schemas.microsoft.com/office/drawing/2014/main" id="{F0FA457C-EE3D-E020-6930-45943C961C0C}"/>
                </a:ext>
              </a:extLst>
            </p:cNvPr>
            <p:cNvCxnSpPr/>
            <p:nvPr/>
          </p:nvCxnSpPr>
          <p:spPr>
            <a:xfrm>
              <a:off x="9128469" y="5170658"/>
              <a:ext cx="646564"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a:extLst>
                <a:ext uri="{FF2B5EF4-FFF2-40B4-BE49-F238E27FC236}">
                  <a16:creationId xmlns:a16="http://schemas.microsoft.com/office/drawing/2014/main" id="{5A427FB6-41AB-FFE2-01D5-F2D818A5E6CE}"/>
                </a:ext>
              </a:extLst>
            </p:cNvPr>
            <p:cNvCxnSpPr/>
            <p:nvPr/>
          </p:nvCxnSpPr>
          <p:spPr>
            <a:xfrm>
              <a:off x="9128518" y="4739616"/>
              <a:ext cx="646564" cy="1"/>
            </a:xfrm>
            <a:prstGeom prst="line">
              <a:avLst/>
            </a:prstGeom>
          </p:spPr>
          <p:style>
            <a:lnRef idx="2">
              <a:schemeClr val="accent1"/>
            </a:lnRef>
            <a:fillRef idx="0">
              <a:schemeClr val="accent1"/>
            </a:fillRef>
            <a:effectRef idx="1">
              <a:schemeClr val="accent1"/>
            </a:effectRef>
            <a:fontRef idx="minor">
              <a:schemeClr val="tx1"/>
            </a:fontRef>
          </p:style>
        </p:cxnSp>
      </p:grpSp>
      <p:graphicFrame>
        <p:nvGraphicFramePr>
          <p:cNvPr id="317" name="Table 316">
            <a:extLst>
              <a:ext uri="{FF2B5EF4-FFF2-40B4-BE49-F238E27FC236}">
                <a16:creationId xmlns:a16="http://schemas.microsoft.com/office/drawing/2014/main" id="{4ABE9773-DB6B-5EAA-D488-823E51672534}"/>
              </a:ext>
            </a:extLst>
          </p:cNvPr>
          <p:cNvGraphicFramePr>
            <a:graphicFrameLocks noGrp="1"/>
          </p:cNvGraphicFramePr>
          <p:nvPr>
            <p:extLst>
              <p:ext uri="{D42A27DB-BD31-4B8C-83A1-F6EECF244321}">
                <p14:modId xmlns:p14="http://schemas.microsoft.com/office/powerpoint/2010/main" val="1106374519"/>
              </p:ext>
            </p:extLst>
          </p:nvPr>
        </p:nvGraphicFramePr>
        <p:xfrm>
          <a:off x="1771502" y="1793503"/>
          <a:ext cx="604668" cy="508725"/>
        </p:xfrm>
        <a:graphic>
          <a:graphicData uri="http://schemas.openxmlformats.org/drawingml/2006/table">
            <a:tbl>
              <a:tblPr bandRow="1">
                <a:tableStyleId>{5940675A-B579-460E-94D1-54222C63F5DA}</a:tableStyleId>
              </a:tblPr>
              <a:tblGrid>
                <a:gridCol w="201556">
                  <a:extLst>
                    <a:ext uri="{9D8B030D-6E8A-4147-A177-3AD203B41FA5}">
                      <a16:colId xmlns:a16="http://schemas.microsoft.com/office/drawing/2014/main" val="3502571168"/>
                    </a:ext>
                  </a:extLst>
                </a:gridCol>
                <a:gridCol w="201556">
                  <a:extLst>
                    <a:ext uri="{9D8B030D-6E8A-4147-A177-3AD203B41FA5}">
                      <a16:colId xmlns:a16="http://schemas.microsoft.com/office/drawing/2014/main" val="3569007396"/>
                    </a:ext>
                  </a:extLst>
                </a:gridCol>
                <a:gridCol w="201556">
                  <a:extLst>
                    <a:ext uri="{9D8B030D-6E8A-4147-A177-3AD203B41FA5}">
                      <a16:colId xmlns:a16="http://schemas.microsoft.com/office/drawing/2014/main" val="50009229"/>
                    </a:ext>
                  </a:extLst>
                </a:gridCol>
              </a:tblGrid>
              <a:tr h="169575">
                <a:tc>
                  <a:txBody>
                    <a:bodyPr/>
                    <a:lstStyle/>
                    <a:p>
                      <a:endParaRPr lang="en-US" sz="800"/>
                    </a:p>
                  </a:txBody>
                  <a:tcPr marL="0" marR="0" marT="0" marB="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6">
                        <a:lumMod val="20000"/>
                        <a:lumOff val="80000"/>
                        <a:alpha val="34000"/>
                      </a:schemeClr>
                    </a:solidFill>
                  </a:tcPr>
                </a:tc>
                <a:tc>
                  <a:txBody>
                    <a:bodyPr/>
                    <a:lstStyle/>
                    <a:p>
                      <a:endParaRPr lang="en-US" sz="800" dirty="0"/>
                    </a:p>
                  </a:txBody>
                  <a:tcPr marL="0" marR="0" marT="0" marB="0">
                    <a:lnT w="28575"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endParaRPr lang="en-US" sz="800" dirty="0"/>
                    </a:p>
                  </a:txBody>
                  <a:tcPr marL="0" marR="0" marT="0" marB="0">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20000"/>
                        <a:lumOff val="80000"/>
                        <a:alpha val="20000"/>
                      </a:schemeClr>
                    </a:solidFill>
                  </a:tcPr>
                </a:tc>
                <a:extLst>
                  <a:ext uri="{0D108BD9-81ED-4DB2-BD59-A6C34878D82A}">
                    <a16:rowId xmlns:a16="http://schemas.microsoft.com/office/drawing/2014/main" val="2642886461"/>
                  </a:ext>
                </a:extLst>
              </a:tr>
              <a:tr h="169575">
                <a:tc>
                  <a:txBody>
                    <a:bodyPr/>
                    <a:lstStyle/>
                    <a:p>
                      <a:endParaRPr lang="en-US" sz="800"/>
                    </a:p>
                  </a:txBody>
                  <a:tcPr marL="0" marR="0" marT="0" marB="0">
                    <a:lnL w="28575"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en-US" sz="800"/>
                    </a:p>
                  </a:txBody>
                  <a:tcPr marL="0" marR="0" marT="0" marB="0">
                    <a:solidFill>
                      <a:schemeClr val="accent6">
                        <a:lumMod val="60000"/>
                        <a:lumOff val="40000"/>
                        <a:alpha val="11000"/>
                      </a:schemeClr>
                    </a:solidFill>
                  </a:tcPr>
                </a:tc>
                <a:tc>
                  <a:txBody>
                    <a:bodyPr/>
                    <a:lstStyle/>
                    <a:p>
                      <a:endParaRPr lang="en-US" sz="800"/>
                    </a:p>
                  </a:txBody>
                  <a:tcPr marL="0" marR="0" marT="0" marB="0">
                    <a:lnR w="28575"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03716503"/>
                  </a:ext>
                </a:extLst>
              </a:tr>
              <a:tr h="169575">
                <a:tc>
                  <a:txBody>
                    <a:bodyPr/>
                    <a:lstStyle/>
                    <a:p>
                      <a:endParaRPr lang="en-US" sz="800"/>
                    </a:p>
                  </a:txBody>
                  <a:tcPr marL="0" marR="0"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800" dirty="0"/>
                    </a:p>
                  </a:txBody>
                  <a:tcPr marL="0" marR="0" marT="0" marB="0">
                    <a:lnB w="28575" cap="flat" cmpd="sng" algn="ctr">
                      <a:solidFill>
                        <a:schemeClr val="tx1"/>
                      </a:solidFill>
                      <a:prstDash val="solid"/>
                      <a:round/>
                      <a:headEnd type="none" w="med" len="med"/>
                      <a:tailEnd type="none" w="med" len="med"/>
                    </a:lnB>
                  </a:tcPr>
                </a:tc>
                <a:tc>
                  <a:txBody>
                    <a:bodyPr/>
                    <a:lstStyle/>
                    <a:p>
                      <a:endParaRPr lang="en-US" sz="800" dirty="0"/>
                    </a:p>
                  </a:txBody>
                  <a:tcPr marL="0" marR="0"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245618912"/>
                  </a:ext>
                </a:extLst>
              </a:tr>
            </a:tbl>
          </a:graphicData>
        </a:graphic>
      </p:graphicFrame>
      <p:grpSp>
        <p:nvGrpSpPr>
          <p:cNvPr id="318" name="Group 317">
            <a:extLst>
              <a:ext uri="{FF2B5EF4-FFF2-40B4-BE49-F238E27FC236}">
                <a16:creationId xmlns:a16="http://schemas.microsoft.com/office/drawing/2014/main" id="{616AC1F3-E687-095C-3B2C-42C873CC6034}"/>
              </a:ext>
            </a:extLst>
          </p:cNvPr>
          <p:cNvGrpSpPr/>
          <p:nvPr/>
        </p:nvGrpSpPr>
        <p:grpSpPr>
          <a:xfrm>
            <a:off x="334799" y="1797286"/>
            <a:ext cx="1427066" cy="516425"/>
            <a:chOff x="1738234" y="4805411"/>
            <a:chExt cx="1849093" cy="707885"/>
          </a:xfrm>
        </p:grpSpPr>
        <p:grpSp>
          <p:nvGrpSpPr>
            <p:cNvPr id="319" name="Group 318">
              <a:extLst>
                <a:ext uri="{FF2B5EF4-FFF2-40B4-BE49-F238E27FC236}">
                  <a16:creationId xmlns:a16="http://schemas.microsoft.com/office/drawing/2014/main" id="{4F06F27F-5445-E872-205A-8849F185D3FA}"/>
                </a:ext>
              </a:extLst>
            </p:cNvPr>
            <p:cNvGrpSpPr/>
            <p:nvPr/>
          </p:nvGrpSpPr>
          <p:grpSpPr>
            <a:xfrm>
              <a:off x="2765084" y="4805411"/>
              <a:ext cx="514971" cy="707885"/>
              <a:chOff x="2765084" y="4805411"/>
              <a:chExt cx="514971" cy="707885"/>
            </a:xfrm>
          </p:grpSpPr>
          <p:sp>
            <p:nvSpPr>
              <p:cNvPr id="331" name="Oval 330">
                <a:extLst>
                  <a:ext uri="{FF2B5EF4-FFF2-40B4-BE49-F238E27FC236}">
                    <a16:creationId xmlns:a16="http://schemas.microsoft.com/office/drawing/2014/main" id="{6D00C0FE-DB7E-18CE-674E-44DCA581500F}"/>
                  </a:ext>
                </a:extLst>
              </p:cNvPr>
              <p:cNvSpPr/>
              <p:nvPr/>
            </p:nvSpPr>
            <p:spPr>
              <a:xfrm>
                <a:off x="2765084" y="480541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Oval 331">
                <a:extLst>
                  <a:ext uri="{FF2B5EF4-FFF2-40B4-BE49-F238E27FC236}">
                    <a16:creationId xmlns:a16="http://schemas.microsoft.com/office/drawing/2014/main" id="{F8AB112B-AFA8-1B29-D061-40C8521ACFB1}"/>
                  </a:ext>
                </a:extLst>
              </p:cNvPr>
              <p:cNvSpPr/>
              <p:nvPr/>
            </p:nvSpPr>
            <p:spPr>
              <a:xfrm>
                <a:off x="2765084" y="4996594"/>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Oval 332">
                <a:extLst>
                  <a:ext uri="{FF2B5EF4-FFF2-40B4-BE49-F238E27FC236}">
                    <a16:creationId xmlns:a16="http://schemas.microsoft.com/office/drawing/2014/main" id="{A9C02F31-DB72-F1EB-7E2E-6812C3659931}"/>
                  </a:ext>
                </a:extLst>
              </p:cNvPr>
              <p:cNvSpPr/>
              <p:nvPr/>
            </p:nvSpPr>
            <p:spPr>
              <a:xfrm>
                <a:off x="2765084" y="5187777"/>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Oval 333">
                <a:extLst>
                  <a:ext uri="{FF2B5EF4-FFF2-40B4-BE49-F238E27FC236}">
                    <a16:creationId xmlns:a16="http://schemas.microsoft.com/office/drawing/2014/main" id="{3B57BD5D-BFBA-1A01-862B-0531E0764996}"/>
                  </a:ext>
                </a:extLst>
              </p:cNvPr>
              <p:cNvSpPr/>
              <p:nvPr/>
            </p:nvSpPr>
            <p:spPr>
              <a:xfrm>
                <a:off x="2765084" y="537896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Oval 334">
                <a:extLst>
                  <a:ext uri="{FF2B5EF4-FFF2-40B4-BE49-F238E27FC236}">
                    <a16:creationId xmlns:a16="http://schemas.microsoft.com/office/drawing/2014/main" id="{3113B44D-82A5-4463-1666-FBA0D7DE6CB4}"/>
                  </a:ext>
                </a:extLst>
              </p:cNvPr>
              <p:cNvSpPr/>
              <p:nvPr/>
            </p:nvSpPr>
            <p:spPr>
              <a:xfrm>
                <a:off x="3141373" y="480541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Oval 335">
                <a:extLst>
                  <a:ext uri="{FF2B5EF4-FFF2-40B4-BE49-F238E27FC236}">
                    <a16:creationId xmlns:a16="http://schemas.microsoft.com/office/drawing/2014/main" id="{5D121C83-0B88-E2BE-44DF-AF026F19E425}"/>
                  </a:ext>
                </a:extLst>
              </p:cNvPr>
              <p:cNvSpPr/>
              <p:nvPr/>
            </p:nvSpPr>
            <p:spPr>
              <a:xfrm>
                <a:off x="3141373" y="4996594"/>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Oval 336">
                <a:extLst>
                  <a:ext uri="{FF2B5EF4-FFF2-40B4-BE49-F238E27FC236}">
                    <a16:creationId xmlns:a16="http://schemas.microsoft.com/office/drawing/2014/main" id="{2F275746-FD0D-9E59-138A-EE9DB80213D2}"/>
                  </a:ext>
                </a:extLst>
              </p:cNvPr>
              <p:cNvSpPr/>
              <p:nvPr/>
            </p:nvSpPr>
            <p:spPr>
              <a:xfrm>
                <a:off x="3141373" y="5187777"/>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Oval 337">
                <a:extLst>
                  <a:ext uri="{FF2B5EF4-FFF2-40B4-BE49-F238E27FC236}">
                    <a16:creationId xmlns:a16="http://schemas.microsoft.com/office/drawing/2014/main" id="{B31CD100-2CA0-A6BD-D5FA-1F90164DADE1}"/>
                  </a:ext>
                </a:extLst>
              </p:cNvPr>
              <p:cNvSpPr/>
              <p:nvPr/>
            </p:nvSpPr>
            <p:spPr>
              <a:xfrm>
                <a:off x="3141373" y="5378961"/>
                <a:ext cx="138682" cy="134335"/>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9" name="Straight Arrow Connector 338">
                <a:extLst>
                  <a:ext uri="{FF2B5EF4-FFF2-40B4-BE49-F238E27FC236}">
                    <a16:creationId xmlns:a16="http://schemas.microsoft.com/office/drawing/2014/main" id="{F74588D3-8DA1-BD29-8006-A21EBD146687}"/>
                  </a:ext>
                </a:extLst>
              </p:cNvPr>
              <p:cNvCxnSpPr>
                <a:cxnSpLocks/>
                <a:stCxn id="331" idx="6"/>
                <a:endCxn id="336" idx="2"/>
              </p:cNvCxnSpPr>
              <p:nvPr/>
            </p:nvCxnSpPr>
            <p:spPr>
              <a:xfrm>
                <a:off x="2903766" y="4872579"/>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0C2A72F7-3277-290B-43A5-B876E8F1DF6D}"/>
                  </a:ext>
                </a:extLst>
              </p:cNvPr>
              <p:cNvCxnSpPr>
                <a:cxnSpLocks/>
                <a:stCxn id="331" idx="6"/>
                <a:endCxn id="335" idx="2"/>
              </p:cNvCxnSpPr>
              <p:nvPr/>
            </p:nvCxnSpPr>
            <p:spPr>
              <a:xfrm>
                <a:off x="2903766" y="4872579"/>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5F42CAE1-E864-55AE-CA92-1E5D4EFD1CAB}"/>
                  </a:ext>
                </a:extLst>
              </p:cNvPr>
              <p:cNvCxnSpPr>
                <a:cxnSpLocks/>
                <a:endCxn id="337" idx="2"/>
              </p:cNvCxnSpPr>
              <p:nvPr/>
            </p:nvCxnSpPr>
            <p:spPr>
              <a:xfrm>
                <a:off x="2903766" y="4872579"/>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4BE222EB-1F02-B670-7671-D2B5C437C08C}"/>
                  </a:ext>
                </a:extLst>
              </p:cNvPr>
              <p:cNvCxnSpPr>
                <a:cxnSpLocks/>
                <a:endCxn id="338" idx="2"/>
              </p:cNvCxnSpPr>
              <p:nvPr/>
            </p:nvCxnSpPr>
            <p:spPr>
              <a:xfrm>
                <a:off x="2903766" y="4872579"/>
                <a:ext cx="237606" cy="57355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7A535252-E069-E781-7E79-A9DE15F977DF}"/>
                  </a:ext>
                </a:extLst>
              </p:cNvPr>
              <p:cNvCxnSpPr>
                <a:cxnSpLocks/>
                <a:stCxn id="332" idx="6"/>
                <a:endCxn id="335" idx="2"/>
              </p:cNvCxnSpPr>
              <p:nvPr/>
            </p:nvCxnSpPr>
            <p:spPr>
              <a:xfrm flipV="1">
                <a:off x="2903766" y="4872579"/>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8EE0A358-0734-3145-56CB-44AF71CF061A}"/>
                  </a:ext>
                </a:extLst>
              </p:cNvPr>
              <p:cNvCxnSpPr>
                <a:cxnSpLocks/>
                <a:stCxn id="332" idx="6"/>
                <a:endCxn id="337" idx="2"/>
              </p:cNvCxnSpPr>
              <p:nvPr/>
            </p:nvCxnSpPr>
            <p:spPr>
              <a:xfrm>
                <a:off x="2903766" y="5063762"/>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2D71119F-2587-E41E-D421-2700967ED473}"/>
                  </a:ext>
                </a:extLst>
              </p:cNvPr>
              <p:cNvCxnSpPr>
                <a:cxnSpLocks/>
                <a:stCxn id="332" idx="6"/>
                <a:endCxn id="338" idx="2"/>
              </p:cNvCxnSpPr>
              <p:nvPr/>
            </p:nvCxnSpPr>
            <p:spPr>
              <a:xfrm>
                <a:off x="2903766" y="5063762"/>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E24F6AB1-929D-BF49-5713-7A30D02DA096}"/>
                  </a:ext>
                </a:extLst>
              </p:cNvPr>
              <p:cNvCxnSpPr>
                <a:cxnSpLocks/>
                <a:stCxn id="332" idx="6"/>
                <a:endCxn id="336" idx="2"/>
              </p:cNvCxnSpPr>
              <p:nvPr/>
            </p:nvCxnSpPr>
            <p:spPr>
              <a:xfrm>
                <a:off x="2903766" y="5063762"/>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F5FA0A27-F383-B2B6-4ECE-7CF72C2DE7B3}"/>
                  </a:ext>
                </a:extLst>
              </p:cNvPr>
              <p:cNvCxnSpPr>
                <a:cxnSpLocks/>
                <a:stCxn id="333" idx="6"/>
                <a:endCxn id="335" idx="2"/>
              </p:cNvCxnSpPr>
              <p:nvPr/>
            </p:nvCxnSpPr>
            <p:spPr>
              <a:xfrm flipV="1">
                <a:off x="2903766" y="4872579"/>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5F8E7829-2009-2882-6CE5-393C31537C3A}"/>
                  </a:ext>
                </a:extLst>
              </p:cNvPr>
              <p:cNvCxnSpPr>
                <a:cxnSpLocks/>
                <a:stCxn id="333" idx="6"/>
                <a:endCxn id="336" idx="2"/>
              </p:cNvCxnSpPr>
              <p:nvPr/>
            </p:nvCxnSpPr>
            <p:spPr>
              <a:xfrm flipV="1">
                <a:off x="2903766" y="5063762"/>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8F5CAB58-A583-708E-963B-A7E5FA65AFA6}"/>
                  </a:ext>
                </a:extLst>
              </p:cNvPr>
              <p:cNvCxnSpPr>
                <a:cxnSpLocks/>
                <a:stCxn id="333" idx="6"/>
              </p:cNvCxnSpPr>
              <p:nvPr/>
            </p:nvCxnSpPr>
            <p:spPr>
              <a:xfrm>
                <a:off x="2903766" y="5254945"/>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CD4BEED8-28A2-BAAD-9AF9-CB9D8000248E}"/>
                  </a:ext>
                </a:extLst>
              </p:cNvPr>
              <p:cNvCxnSpPr>
                <a:cxnSpLocks/>
                <a:stCxn id="333" idx="6"/>
              </p:cNvCxnSpPr>
              <p:nvPr/>
            </p:nvCxnSpPr>
            <p:spPr>
              <a:xfrm>
                <a:off x="2903766" y="5254945"/>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1" name="Straight Arrow Connector 350">
                <a:extLst>
                  <a:ext uri="{FF2B5EF4-FFF2-40B4-BE49-F238E27FC236}">
                    <a16:creationId xmlns:a16="http://schemas.microsoft.com/office/drawing/2014/main" id="{76EBCBEA-4915-9F99-BA02-4DD9D91730C5}"/>
                  </a:ext>
                </a:extLst>
              </p:cNvPr>
              <p:cNvCxnSpPr>
                <a:cxnSpLocks/>
                <a:stCxn id="334" idx="6"/>
              </p:cNvCxnSpPr>
              <p:nvPr/>
            </p:nvCxnSpPr>
            <p:spPr>
              <a:xfrm flipV="1">
                <a:off x="2903766" y="5446128"/>
                <a:ext cx="237606" cy="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2" name="Straight Arrow Connector 351">
                <a:extLst>
                  <a:ext uri="{FF2B5EF4-FFF2-40B4-BE49-F238E27FC236}">
                    <a16:creationId xmlns:a16="http://schemas.microsoft.com/office/drawing/2014/main" id="{31B9AB05-FE6F-1CE3-ECD6-D1185E193C68}"/>
                  </a:ext>
                </a:extLst>
              </p:cNvPr>
              <p:cNvCxnSpPr>
                <a:cxnSpLocks/>
                <a:stCxn id="334" idx="6"/>
                <a:endCxn id="337" idx="2"/>
              </p:cNvCxnSpPr>
              <p:nvPr/>
            </p:nvCxnSpPr>
            <p:spPr>
              <a:xfrm flipV="1">
                <a:off x="2903766" y="5254945"/>
                <a:ext cx="237606" cy="191183"/>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3" name="Straight Arrow Connector 352">
                <a:extLst>
                  <a:ext uri="{FF2B5EF4-FFF2-40B4-BE49-F238E27FC236}">
                    <a16:creationId xmlns:a16="http://schemas.microsoft.com/office/drawing/2014/main" id="{1D591004-E9CB-8D3F-E5C3-756C81569ABD}"/>
                  </a:ext>
                </a:extLst>
              </p:cNvPr>
              <p:cNvCxnSpPr>
                <a:cxnSpLocks/>
                <a:stCxn id="334" idx="6"/>
              </p:cNvCxnSpPr>
              <p:nvPr/>
            </p:nvCxnSpPr>
            <p:spPr>
              <a:xfrm flipV="1">
                <a:off x="2903766" y="5063762"/>
                <a:ext cx="237606" cy="382366"/>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F60260E6-8007-CCFC-0D30-E78194067CDC}"/>
                  </a:ext>
                </a:extLst>
              </p:cNvPr>
              <p:cNvCxnSpPr>
                <a:cxnSpLocks/>
                <a:stCxn id="334" idx="6"/>
              </p:cNvCxnSpPr>
              <p:nvPr/>
            </p:nvCxnSpPr>
            <p:spPr>
              <a:xfrm flipV="1">
                <a:off x="2903766" y="4872579"/>
                <a:ext cx="237606" cy="573550"/>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320" name="Group 319">
              <a:extLst>
                <a:ext uri="{FF2B5EF4-FFF2-40B4-BE49-F238E27FC236}">
                  <a16:creationId xmlns:a16="http://schemas.microsoft.com/office/drawing/2014/main" id="{001F439A-FB13-CDC4-7F86-5FE73D09D31D}"/>
                </a:ext>
              </a:extLst>
            </p:cNvPr>
            <p:cNvGrpSpPr/>
            <p:nvPr/>
          </p:nvGrpSpPr>
          <p:grpSpPr>
            <a:xfrm>
              <a:off x="1738234" y="4805411"/>
              <a:ext cx="730794" cy="707885"/>
              <a:chOff x="1738234" y="4805411"/>
              <a:chExt cx="730794" cy="707885"/>
            </a:xfrm>
          </p:grpSpPr>
          <p:sp>
            <p:nvSpPr>
              <p:cNvPr id="329" name="Rectangle 328">
                <a:extLst>
                  <a:ext uri="{FF2B5EF4-FFF2-40B4-BE49-F238E27FC236}">
                    <a16:creationId xmlns:a16="http://schemas.microsoft.com/office/drawing/2014/main" id="{27A87E0B-DCE4-E019-83E2-DEFFAFB78087}"/>
                  </a:ext>
                </a:extLst>
              </p:cNvPr>
              <p:cNvSpPr/>
              <p:nvPr/>
            </p:nvSpPr>
            <p:spPr>
              <a:xfrm>
                <a:off x="1738234" y="4805411"/>
                <a:ext cx="730794" cy="70788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0" name="Picture 2" descr="OpenAI Logo">
                <a:extLst>
                  <a:ext uri="{FF2B5EF4-FFF2-40B4-BE49-F238E27FC236}">
                    <a16:creationId xmlns:a16="http://schemas.microsoft.com/office/drawing/2014/main" id="{907F018E-B0E3-D233-5653-6C6555992499}"/>
                  </a:ext>
                </a:extLst>
              </p:cNvPr>
              <p:cNvPicPr>
                <a:picLocks noChangeAspect="1" noChangeArrowheads="1"/>
              </p:cNvPicPr>
              <p:nvPr/>
            </p:nvPicPr>
            <p:blipFill>
              <a:blip r:embed="rId3">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847106" y="4909537"/>
                <a:ext cx="505434" cy="496344"/>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321" name="Straight Connector 320">
              <a:extLst>
                <a:ext uri="{FF2B5EF4-FFF2-40B4-BE49-F238E27FC236}">
                  <a16:creationId xmlns:a16="http://schemas.microsoft.com/office/drawing/2014/main" id="{584E630C-CF4A-9FCE-53E1-F3F5046CE15A}"/>
                </a:ext>
              </a:extLst>
            </p:cNvPr>
            <p:cNvCxnSpPr/>
            <p:nvPr/>
          </p:nvCxnSpPr>
          <p:spPr>
            <a:xfrm>
              <a:off x="2469028" y="4888827"/>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938BA028-B204-B220-0F85-7D87482BC361}"/>
                </a:ext>
              </a:extLst>
            </p:cNvPr>
            <p:cNvCxnSpPr/>
            <p:nvPr/>
          </p:nvCxnSpPr>
          <p:spPr>
            <a:xfrm>
              <a:off x="2468849" y="5090808"/>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095763AE-C2AB-0A92-84C1-414236289AD4}"/>
                </a:ext>
              </a:extLst>
            </p:cNvPr>
            <p:cNvCxnSpPr/>
            <p:nvPr/>
          </p:nvCxnSpPr>
          <p:spPr>
            <a:xfrm>
              <a:off x="2469028" y="5483972"/>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B796BF4A-0BCC-66CD-A52C-7954E9B4798A}"/>
                </a:ext>
              </a:extLst>
            </p:cNvPr>
            <p:cNvCxnSpPr/>
            <p:nvPr/>
          </p:nvCxnSpPr>
          <p:spPr>
            <a:xfrm>
              <a:off x="2469051" y="5292789"/>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FD0ADF7E-0975-688F-EB09-0665BFD095B4}"/>
                </a:ext>
              </a:extLst>
            </p:cNvPr>
            <p:cNvCxnSpPr>
              <a:cxnSpLocks/>
            </p:cNvCxnSpPr>
            <p:nvPr/>
          </p:nvCxnSpPr>
          <p:spPr>
            <a:xfrm>
              <a:off x="3291248" y="4872279"/>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716368CC-6122-532A-C26B-DC63E3314F16}"/>
                </a:ext>
              </a:extLst>
            </p:cNvPr>
            <p:cNvCxnSpPr>
              <a:cxnSpLocks/>
            </p:cNvCxnSpPr>
            <p:nvPr/>
          </p:nvCxnSpPr>
          <p:spPr>
            <a:xfrm>
              <a:off x="3291069" y="5074260"/>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D5933D7A-DF4A-F8D8-332E-5F30B9E1770A}"/>
                </a:ext>
              </a:extLst>
            </p:cNvPr>
            <p:cNvCxnSpPr>
              <a:cxnSpLocks/>
            </p:cNvCxnSpPr>
            <p:nvPr/>
          </p:nvCxnSpPr>
          <p:spPr>
            <a:xfrm>
              <a:off x="3291248" y="5467424"/>
              <a:ext cx="296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4C3C25DC-3C43-C869-93AF-E1B719080A54}"/>
                </a:ext>
              </a:extLst>
            </p:cNvPr>
            <p:cNvCxnSpPr>
              <a:cxnSpLocks/>
            </p:cNvCxnSpPr>
            <p:nvPr/>
          </p:nvCxnSpPr>
          <p:spPr>
            <a:xfrm>
              <a:off x="3291271" y="5276241"/>
              <a:ext cx="296056"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619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animBg="1"/>
      <p:bldP spid="22" grpId="0" animBg="1"/>
      <p:bldP spid="73" grpId="0"/>
      <p:bldP spid="5" grpId="0" animBg="1"/>
      <p:bldP spid="6" grpId="0" animBg="1"/>
      <p:bldP spid="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4BAE-F23B-4AB2-9B57-9D428F4DD400}"/>
              </a:ext>
            </a:extLst>
          </p:cNvPr>
          <p:cNvSpPr>
            <a:spLocks noGrp="1"/>
          </p:cNvSpPr>
          <p:nvPr>
            <p:ph type="title"/>
          </p:nvPr>
        </p:nvSpPr>
        <p:spPr>
          <a:xfrm>
            <a:off x="0" y="-4211"/>
            <a:ext cx="12192000" cy="956774"/>
          </a:xfrm>
        </p:spPr>
        <p:txBody>
          <a:bodyPr/>
          <a:lstStyle/>
          <a:p>
            <a:pPr algn="ctr"/>
            <a:r>
              <a:rPr lang="en-US" b="1" dirty="0">
                <a:latin typeface="Aptos Display" panose="020B0004020202020204" pitchFamily="34" charset="0"/>
              </a:rPr>
              <a:t>Example-based Documentation Selection</a:t>
            </a:r>
          </a:p>
        </p:txBody>
      </p:sp>
      <p:sp>
        <p:nvSpPr>
          <p:cNvPr id="12" name="TextBox 11">
            <a:extLst>
              <a:ext uri="{FF2B5EF4-FFF2-40B4-BE49-F238E27FC236}">
                <a16:creationId xmlns:a16="http://schemas.microsoft.com/office/drawing/2014/main" id="{80520E36-2FCA-EE36-DB85-3BDACA31C6B1}"/>
              </a:ext>
            </a:extLst>
          </p:cNvPr>
          <p:cNvSpPr txBox="1"/>
          <p:nvPr/>
        </p:nvSpPr>
        <p:spPr>
          <a:xfrm>
            <a:off x="72062" y="2591252"/>
            <a:ext cx="3328107" cy="1015663"/>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61616"/>
                </a:solidFill>
                <a:effectLst/>
                <a:highlight>
                  <a:srgbClr val="FFFFFF"/>
                </a:highlight>
                <a:uLnTx/>
                <a:uFillTx/>
                <a:ea typeface="+mn-ea"/>
                <a:cs typeface="+mn-cs"/>
              </a:rPr>
              <a:t>Remove characters from the text value "ABEFC" starting at position 2 until position 6.</a:t>
            </a:r>
          </a:p>
        </p:txBody>
      </p:sp>
      <p:sp>
        <p:nvSpPr>
          <p:cNvPr id="15" name="TextBox 14">
            <a:extLst>
              <a:ext uri="{FF2B5EF4-FFF2-40B4-BE49-F238E27FC236}">
                <a16:creationId xmlns:a16="http://schemas.microsoft.com/office/drawing/2014/main" id="{7F2D8FF5-A160-CF43-EE89-7CE6D8E85B80}"/>
              </a:ext>
            </a:extLst>
          </p:cNvPr>
          <p:cNvSpPr txBox="1"/>
          <p:nvPr/>
        </p:nvSpPr>
        <p:spPr>
          <a:xfrm>
            <a:off x="8215769" y="2889433"/>
            <a:ext cx="3941666" cy="400110"/>
          </a:xfrm>
          <a:prstGeom prst="rect">
            <a:avLst/>
          </a:prstGeom>
          <a:noFill/>
          <a:ln>
            <a:solidFill>
              <a:schemeClr val="tx1"/>
            </a:solid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err="1">
                <a:ln>
                  <a:noFill/>
                </a:ln>
                <a:solidFill>
                  <a:srgbClr val="0070C0"/>
                </a:solidFill>
                <a:effectLst/>
                <a:uLnTx/>
                <a:uFillTx/>
                <a:ea typeface="+mn-ea"/>
                <a:cs typeface="+mn-cs"/>
              </a:rPr>
              <a:t>Text.RemoveRange</a:t>
            </a:r>
            <a:r>
              <a:rPr kumimoji="0" lang="en-US" altLang="en-US" sz="2000" b="0" i="0" u="none" strike="noStrike" kern="1200" cap="none" spc="0" normalizeH="0" baseline="0" noProof="0" dirty="0">
                <a:ln>
                  <a:noFill/>
                </a:ln>
                <a:solidFill>
                  <a:srgbClr val="161616"/>
                </a:solidFill>
                <a:effectLst/>
                <a:uLnTx/>
                <a:uFillTx/>
                <a:ea typeface="+mn-ea"/>
                <a:cs typeface="+mn-cs"/>
              </a:rPr>
              <a:t>("</a:t>
            </a:r>
            <a:r>
              <a:rPr kumimoji="0" lang="en-US" altLang="en-US" sz="2000" i="0" u="none" strike="noStrike" kern="1200" cap="none" spc="0" normalizeH="0" baseline="0" noProof="0" dirty="0">
                <a:ln>
                  <a:noFill/>
                </a:ln>
                <a:solidFill>
                  <a:srgbClr val="161616"/>
                </a:solidFill>
                <a:effectLst/>
                <a:uLnTx/>
                <a:uFillTx/>
                <a:ea typeface="+mn-ea"/>
                <a:cs typeface="+mn-cs"/>
              </a:rPr>
              <a:t>ABEFC</a:t>
            </a:r>
            <a:r>
              <a:rPr kumimoji="0" lang="en-US" altLang="en-US" sz="2000" i="0" u="none" strike="noStrike" kern="1200" cap="none" spc="0" normalizeH="0" baseline="0" noProof="0" dirty="0">
                <a:ln>
                  <a:noFill/>
                </a:ln>
                <a:effectLst/>
                <a:uLnTx/>
                <a:uFillTx/>
                <a:ea typeface="+mn-ea"/>
                <a:cs typeface="+mn-cs"/>
              </a:rPr>
              <a:t>", 2, </a:t>
            </a:r>
            <a:r>
              <a:rPr lang="en-US" altLang="en-US" sz="2000" dirty="0"/>
              <a:t>4</a:t>
            </a:r>
            <a:r>
              <a:rPr kumimoji="0" lang="en-US" altLang="en-US" sz="2000" i="0" u="none" strike="noStrike" kern="1200" cap="none" spc="0" normalizeH="0" baseline="0" noProof="0" dirty="0">
                <a:ln>
                  <a:noFill/>
                </a:ln>
                <a:effectLst/>
                <a:uLnTx/>
                <a:uFillTx/>
                <a:ea typeface="+mn-ea"/>
                <a:cs typeface="+mn-cs"/>
              </a:rPr>
              <a:t>) </a:t>
            </a:r>
          </a:p>
        </p:txBody>
      </p:sp>
      <p:sp>
        <p:nvSpPr>
          <p:cNvPr id="23" name="TextBox 22">
            <a:extLst>
              <a:ext uri="{FF2B5EF4-FFF2-40B4-BE49-F238E27FC236}">
                <a16:creationId xmlns:a16="http://schemas.microsoft.com/office/drawing/2014/main" id="{A7DDDF23-4357-C1AD-0687-2891CC30A2A9}"/>
              </a:ext>
            </a:extLst>
          </p:cNvPr>
          <p:cNvSpPr txBox="1"/>
          <p:nvPr/>
        </p:nvSpPr>
        <p:spPr>
          <a:xfrm>
            <a:off x="5397003" y="1054142"/>
            <a:ext cx="3785306" cy="1092607"/>
          </a:xfrm>
          <a:prstGeom prst="rect">
            <a:avLst/>
          </a:prstGeom>
          <a:solidFill>
            <a:schemeClr val="accent2">
              <a:lumMod val="20000"/>
              <a:lumOff val="80000"/>
            </a:schemeClr>
          </a:solidFill>
          <a:ln>
            <a:solidFill>
              <a:srgbClr val="FFC000"/>
            </a:solidFill>
          </a:ln>
        </p:spPr>
        <p:txBody>
          <a:bodyPr wrap="square" rtlCol="0">
            <a:spAutoFit/>
          </a:bodyPr>
          <a:lstStyle/>
          <a:p>
            <a:r>
              <a:rPr lang="en-US" sz="2000" dirty="0"/>
              <a:t>Remove 1 character from the text value "ABEFC" at position 2.</a:t>
            </a:r>
          </a:p>
          <a:p>
            <a:r>
              <a:rPr lang="en-US" sz="500" dirty="0"/>
              <a:t> </a:t>
            </a:r>
          </a:p>
          <a:p>
            <a:r>
              <a:rPr lang="en-US" altLang="en-US" sz="2000" b="1" dirty="0" err="1">
                <a:solidFill>
                  <a:srgbClr val="0070C0"/>
                </a:solidFill>
              </a:rPr>
              <a:t>Text.RemoveRange</a:t>
            </a:r>
            <a:r>
              <a:rPr lang="en-US" altLang="en-US" sz="2000" dirty="0">
                <a:solidFill>
                  <a:srgbClr val="161616"/>
                </a:solidFill>
              </a:rPr>
              <a:t>("ABEFC", 2)</a:t>
            </a:r>
            <a:endParaRPr lang="en-US" sz="2000" dirty="0"/>
          </a:p>
        </p:txBody>
      </p:sp>
      <p:sp>
        <p:nvSpPr>
          <p:cNvPr id="31" name="TextBox 30">
            <a:extLst>
              <a:ext uri="{FF2B5EF4-FFF2-40B4-BE49-F238E27FC236}">
                <a16:creationId xmlns:a16="http://schemas.microsoft.com/office/drawing/2014/main" id="{718401C5-994A-BBB1-500F-DA57A4481094}"/>
              </a:ext>
            </a:extLst>
          </p:cNvPr>
          <p:cNvSpPr txBox="1"/>
          <p:nvPr/>
        </p:nvSpPr>
        <p:spPr>
          <a:xfrm>
            <a:off x="4435982" y="3989330"/>
            <a:ext cx="5707345" cy="2185214"/>
          </a:xfrm>
          <a:prstGeom prst="rect">
            <a:avLst/>
          </a:prstGeom>
          <a:solidFill>
            <a:schemeClr val="accent2">
              <a:lumMod val="20000"/>
              <a:lumOff val="80000"/>
            </a:schemeClr>
          </a:solidFill>
          <a:ln>
            <a:solidFill>
              <a:srgbClr val="00B050"/>
            </a:solidFill>
          </a:ln>
        </p:spPr>
        <p:txBody>
          <a:bodyPr wrap="square" rtlCol="0">
            <a:spAutoFit/>
          </a:bodyPr>
          <a:lstStyle/>
          <a:p>
            <a:r>
              <a:rPr lang="en-US" sz="1700" b="1" dirty="0"/>
              <a:t>Syntax: </a:t>
            </a:r>
          </a:p>
          <a:p>
            <a:r>
              <a:rPr lang="en-US" sz="1700" dirty="0" err="1">
                <a:solidFill>
                  <a:srgbClr val="0070C0"/>
                </a:solidFill>
              </a:rPr>
              <a:t>Text.RemoveRange</a:t>
            </a:r>
            <a:r>
              <a:rPr lang="en-US" sz="1700" dirty="0"/>
              <a:t>(text as nullable text, offset as number, optional count as nullable number) as nullable text</a:t>
            </a:r>
          </a:p>
          <a:p>
            <a:r>
              <a:rPr lang="en-US" sz="1700" b="1" dirty="0"/>
              <a:t>About: </a:t>
            </a:r>
          </a:p>
          <a:p>
            <a:r>
              <a:rPr lang="en-US" sz="1700" dirty="0"/>
              <a:t>Returns a copy of the text value text with all the characters from position offset removed. An optional parameter, count can by used to specify the number of characters to remove. The default value of count is 1. Position values start at 0.</a:t>
            </a:r>
          </a:p>
        </p:txBody>
      </p:sp>
      <p:sp>
        <p:nvSpPr>
          <p:cNvPr id="35" name="TextBox 34">
            <a:extLst>
              <a:ext uri="{FF2B5EF4-FFF2-40B4-BE49-F238E27FC236}">
                <a16:creationId xmlns:a16="http://schemas.microsoft.com/office/drawing/2014/main" id="{9E463322-F964-28A8-015D-408B00B70083}"/>
              </a:ext>
            </a:extLst>
          </p:cNvPr>
          <p:cNvSpPr txBox="1"/>
          <p:nvPr/>
        </p:nvSpPr>
        <p:spPr>
          <a:xfrm>
            <a:off x="6845011" y="2858655"/>
            <a:ext cx="889289" cy="461665"/>
          </a:xfrm>
          <a:prstGeom prst="rect">
            <a:avLst/>
          </a:prstGeom>
          <a:solidFill>
            <a:schemeClr val="bg1">
              <a:lumMod val="85000"/>
            </a:schemeClr>
          </a:solidFill>
          <a:ln>
            <a:solidFill>
              <a:schemeClr val="tx1"/>
            </a:solidFill>
          </a:ln>
        </p:spPr>
        <p:txBody>
          <a:bodyPr wrap="square" rtlCol="0">
            <a:spAutoFit/>
          </a:bodyPr>
          <a:lstStyle/>
          <a:p>
            <a:r>
              <a:rPr lang="en-US" sz="2400" dirty="0"/>
              <a:t>LLM</a:t>
            </a:r>
          </a:p>
        </p:txBody>
      </p:sp>
      <p:cxnSp>
        <p:nvCxnSpPr>
          <p:cNvPr id="37" name="Straight Arrow Connector 36">
            <a:extLst>
              <a:ext uri="{FF2B5EF4-FFF2-40B4-BE49-F238E27FC236}">
                <a16:creationId xmlns:a16="http://schemas.microsoft.com/office/drawing/2014/main" id="{AB443308-4F3E-430D-1521-7A2A7F755C49}"/>
              </a:ext>
            </a:extLst>
          </p:cNvPr>
          <p:cNvCxnSpPr>
            <a:stCxn id="12" idx="3"/>
            <a:endCxn id="35" idx="1"/>
          </p:cNvCxnSpPr>
          <p:nvPr/>
        </p:nvCxnSpPr>
        <p:spPr>
          <a:xfrm flipV="1">
            <a:off x="3400169" y="3089488"/>
            <a:ext cx="3444842" cy="9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C5B9B005-424D-B2D7-E54F-FA55966F9BBD}"/>
              </a:ext>
            </a:extLst>
          </p:cNvPr>
          <p:cNvCxnSpPr>
            <a:cxnSpLocks/>
            <a:stCxn id="35" idx="3"/>
            <a:endCxn id="15" idx="1"/>
          </p:cNvCxnSpPr>
          <p:nvPr/>
        </p:nvCxnSpPr>
        <p:spPr>
          <a:xfrm>
            <a:off x="7734300" y="3089488"/>
            <a:ext cx="48146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E546E11-30C8-684D-8284-DAC0B4D9985F}"/>
              </a:ext>
            </a:extLst>
          </p:cNvPr>
          <p:cNvSpPr txBox="1"/>
          <p:nvPr/>
        </p:nvSpPr>
        <p:spPr>
          <a:xfrm>
            <a:off x="451755" y="1356923"/>
            <a:ext cx="2568719" cy="461665"/>
          </a:xfrm>
          <a:prstGeom prst="rect">
            <a:avLst/>
          </a:prstGeom>
          <a:solidFill>
            <a:schemeClr val="bg1">
              <a:lumMod val="85000"/>
            </a:schemeClr>
          </a:solidFill>
          <a:ln>
            <a:solidFill>
              <a:schemeClr val="tx1"/>
            </a:solidFill>
          </a:ln>
        </p:spPr>
        <p:txBody>
          <a:bodyPr wrap="square" rtlCol="0">
            <a:spAutoFit/>
          </a:bodyPr>
          <a:lstStyle/>
          <a:p>
            <a:r>
              <a:rPr lang="en-US" sz="2400" dirty="0"/>
              <a:t>Example Retriever</a:t>
            </a:r>
          </a:p>
        </p:txBody>
      </p:sp>
      <p:sp>
        <p:nvSpPr>
          <p:cNvPr id="44" name="TextBox 43">
            <a:extLst>
              <a:ext uri="{FF2B5EF4-FFF2-40B4-BE49-F238E27FC236}">
                <a16:creationId xmlns:a16="http://schemas.microsoft.com/office/drawing/2014/main" id="{0B47C6FD-9E09-4C50-B8E9-B21699CBF5E9}"/>
              </a:ext>
            </a:extLst>
          </p:cNvPr>
          <p:cNvSpPr txBox="1"/>
          <p:nvPr/>
        </p:nvSpPr>
        <p:spPr>
          <a:xfrm>
            <a:off x="747029" y="4851104"/>
            <a:ext cx="1978170" cy="461665"/>
          </a:xfrm>
          <a:prstGeom prst="rect">
            <a:avLst/>
          </a:prstGeom>
          <a:solidFill>
            <a:schemeClr val="bg1">
              <a:lumMod val="85000"/>
            </a:schemeClr>
          </a:solidFill>
          <a:ln>
            <a:solidFill>
              <a:schemeClr val="tx1"/>
            </a:solidFill>
          </a:ln>
        </p:spPr>
        <p:txBody>
          <a:bodyPr wrap="square" rtlCol="0">
            <a:spAutoFit/>
          </a:bodyPr>
          <a:lstStyle/>
          <a:p>
            <a:r>
              <a:rPr lang="en-US" sz="2400" dirty="0"/>
              <a:t>Doc Retriever</a:t>
            </a:r>
          </a:p>
        </p:txBody>
      </p:sp>
      <p:cxnSp>
        <p:nvCxnSpPr>
          <p:cNvPr id="49" name="Straight Arrow Connector 48">
            <a:extLst>
              <a:ext uri="{FF2B5EF4-FFF2-40B4-BE49-F238E27FC236}">
                <a16:creationId xmlns:a16="http://schemas.microsoft.com/office/drawing/2014/main" id="{249DB7F2-4A9A-D438-4EAE-76D5E6597297}"/>
              </a:ext>
            </a:extLst>
          </p:cNvPr>
          <p:cNvCxnSpPr>
            <a:stCxn id="12" idx="0"/>
            <a:endCxn id="42" idx="2"/>
          </p:cNvCxnSpPr>
          <p:nvPr/>
        </p:nvCxnSpPr>
        <p:spPr>
          <a:xfrm flipH="1" flipV="1">
            <a:off x="1736115" y="1818588"/>
            <a:ext cx="1" cy="7726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2FAE1AD7-5E7E-122F-A055-62976ED7890D}"/>
              </a:ext>
            </a:extLst>
          </p:cNvPr>
          <p:cNvCxnSpPr>
            <a:cxnSpLocks/>
            <a:stCxn id="42" idx="3"/>
            <a:endCxn id="23" idx="1"/>
          </p:cNvCxnSpPr>
          <p:nvPr/>
        </p:nvCxnSpPr>
        <p:spPr>
          <a:xfrm>
            <a:off x="3020474" y="1587756"/>
            <a:ext cx="2376529" cy="126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46621ADB-C249-5F87-716C-C4BDABD425A1}"/>
              </a:ext>
            </a:extLst>
          </p:cNvPr>
          <p:cNvCxnSpPr>
            <a:cxnSpLocks/>
            <a:stCxn id="44" idx="3"/>
            <a:endCxn id="31" idx="1"/>
          </p:cNvCxnSpPr>
          <p:nvPr/>
        </p:nvCxnSpPr>
        <p:spPr>
          <a:xfrm>
            <a:off x="2725199" y="5081937"/>
            <a:ext cx="17107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FFAF8B6B-B82E-20C7-6D85-0A2D540145A4}"/>
              </a:ext>
            </a:extLst>
          </p:cNvPr>
          <p:cNvCxnSpPr>
            <a:stCxn id="23" idx="2"/>
            <a:endCxn id="35" idx="0"/>
          </p:cNvCxnSpPr>
          <p:nvPr/>
        </p:nvCxnSpPr>
        <p:spPr>
          <a:xfrm>
            <a:off x="7289656" y="2146749"/>
            <a:ext cx="0" cy="7119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E2FFBF7A-B1FA-8567-359B-FE3BD18241CA}"/>
              </a:ext>
            </a:extLst>
          </p:cNvPr>
          <p:cNvCxnSpPr>
            <a:cxnSpLocks/>
            <a:stCxn id="31" idx="0"/>
            <a:endCxn id="35" idx="2"/>
          </p:cNvCxnSpPr>
          <p:nvPr/>
        </p:nvCxnSpPr>
        <p:spPr>
          <a:xfrm flipV="1">
            <a:off x="7289655" y="3320320"/>
            <a:ext cx="1" cy="6690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4A0CCDCF-ACEB-2784-ABBB-B874270F9F6D}"/>
              </a:ext>
            </a:extLst>
          </p:cNvPr>
          <p:cNvCxnSpPr>
            <a:cxnSpLocks/>
            <a:stCxn id="23" idx="2"/>
            <a:endCxn id="44" idx="0"/>
          </p:cNvCxnSpPr>
          <p:nvPr/>
        </p:nvCxnSpPr>
        <p:spPr>
          <a:xfrm flipH="1">
            <a:off x="1736114" y="2146749"/>
            <a:ext cx="5553542" cy="2704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26E3565E-D6FC-202C-C2F6-1701650B725E}"/>
              </a:ext>
            </a:extLst>
          </p:cNvPr>
          <p:cNvSpPr txBox="1"/>
          <p:nvPr/>
        </p:nvSpPr>
        <p:spPr>
          <a:xfrm>
            <a:off x="10186602" y="3709061"/>
            <a:ext cx="2118047"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Need to know that second </a:t>
            </a:r>
            <a:r>
              <a:rPr kumimoji="0" lang="en-US" sz="1800" b="0" i="0" u="none" strike="noStrike" kern="1200" cap="none" spc="0" normalizeH="0" baseline="0" noProof="0" dirty="0" err="1">
                <a:ln>
                  <a:noFill/>
                </a:ln>
                <a:solidFill>
                  <a:srgbClr val="C00000"/>
                </a:solidFill>
                <a:effectLst/>
                <a:uLnTx/>
                <a:uFillTx/>
                <a:latin typeface="Calibri" panose="020F0502020204030204"/>
                <a:ea typeface="+mn-ea"/>
                <a:cs typeface="+mn-cs"/>
              </a:rPr>
              <a:t>arg</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 is </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count</a:t>
            </a: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cxnSp>
        <p:nvCxnSpPr>
          <p:cNvPr id="119" name="Straight Arrow Connector 118">
            <a:extLst>
              <a:ext uri="{FF2B5EF4-FFF2-40B4-BE49-F238E27FC236}">
                <a16:creationId xmlns:a16="http://schemas.microsoft.com/office/drawing/2014/main" id="{4E067016-55C9-640D-082D-BE632EECD266}"/>
              </a:ext>
            </a:extLst>
          </p:cNvPr>
          <p:cNvCxnSpPr>
            <a:cxnSpLocks/>
            <a:endCxn id="117" idx="0"/>
          </p:cNvCxnSpPr>
          <p:nvPr/>
        </p:nvCxnSpPr>
        <p:spPr>
          <a:xfrm flipH="1">
            <a:off x="11245626" y="3200400"/>
            <a:ext cx="651099" cy="50866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7" name="TextBox 136">
            <a:extLst>
              <a:ext uri="{FF2B5EF4-FFF2-40B4-BE49-F238E27FC236}">
                <a16:creationId xmlns:a16="http://schemas.microsoft.com/office/drawing/2014/main" id="{F329FA48-C734-603C-9194-298C44037211}"/>
              </a:ext>
            </a:extLst>
          </p:cNvPr>
          <p:cNvSpPr txBox="1"/>
          <p:nvPr/>
        </p:nvSpPr>
        <p:spPr>
          <a:xfrm>
            <a:off x="0" y="6415471"/>
            <a:ext cx="9944100" cy="369332"/>
          </a:xfrm>
          <a:prstGeom prst="rect">
            <a:avLst/>
          </a:prstGeom>
          <a:noFill/>
          <a:ln>
            <a:noFill/>
          </a:ln>
        </p:spPr>
        <p:txBody>
          <a:bodyPr wrap="square" rtlCol="0">
            <a:spAutoFit/>
          </a:bodyPr>
          <a:lstStyle/>
          <a:p>
            <a:pPr algn="l"/>
            <a:r>
              <a:rPr lang="en-US" sz="1600" dirty="0">
                <a:latin typeface="Arial"/>
                <a:cs typeface="Segoe UI" panose="020B0502040204020203" pitchFamily="34" charset="0"/>
              </a:rPr>
              <a:t>[Under Submission: </a:t>
            </a:r>
            <a:r>
              <a:rPr lang="en-US" sz="1800" b="0" i="1" u="none" strike="noStrike" baseline="0" dirty="0">
                <a:latin typeface="NimbusRomNo9L-Medi"/>
              </a:rPr>
              <a:t>RAR: Retrieval Augmented Retrieval for Code Generation in Low Resource Languages</a:t>
            </a:r>
            <a:r>
              <a:rPr lang="en-US" sz="1600" dirty="0">
                <a:latin typeface="Arial"/>
                <a:cs typeface="Segoe UI" panose="020B0502040204020203" pitchFamily="34" charset="0"/>
              </a:rPr>
              <a:t>]</a:t>
            </a:r>
            <a:endParaRPr lang="en-US" sz="1600" i="1" dirty="0">
              <a:latin typeface="Arial"/>
              <a:cs typeface="Segoe UI" panose="020B0502040204020203" pitchFamily="34" charset="0"/>
            </a:endParaRPr>
          </a:p>
        </p:txBody>
      </p:sp>
      <p:sp>
        <p:nvSpPr>
          <p:cNvPr id="3" name="TextBox 2">
            <a:extLst>
              <a:ext uri="{FF2B5EF4-FFF2-40B4-BE49-F238E27FC236}">
                <a16:creationId xmlns:a16="http://schemas.microsoft.com/office/drawing/2014/main" id="{6E7A5AD0-6F87-B2AB-916F-74A1B3508B83}"/>
              </a:ext>
            </a:extLst>
          </p:cNvPr>
          <p:cNvSpPr txBox="1"/>
          <p:nvPr/>
        </p:nvSpPr>
        <p:spPr>
          <a:xfrm>
            <a:off x="4895465" y="1177253"/>
            <a:ext cx="454250" cy="461665"/>
          </a:xfrm>
          <a:prstGeom prst="rect">
            <a:avLst/>
          </a:prstGeom>
          <a:noFill/>
        </p:spPr>
        <p:txBody>
          <a:bodyPr wrap="square" rtlCol="0">
            <a:spAutoFit/>
          </a:bodyPr>
          <a:lstStyle/>
          <a:p>
            <a:r>
              <a:rPr lang="en-US" sz="2400" dirty="0"/>
              <a:t>1.</a:t>
            </a:r>
          </a:p>
        </p:txBody>
      </p:sp>
      <p:sp>
        <p:nvSpPr>
          <p:cNvPr id="4" name="TextBox 3">
            <a:extLst>
              <a:ext uri="{FF2B5EF4-FFF2-40B4-BE49-F238E27FC236}">
                <a16:creationId xmlns:a16="http://schemas.microsoft.com/office/drawing/2014/main" id="{FCCC1511-4B0A-034C-C569-96A496136CA1}"/>
              </a:ext>
            </a:extLst>
          </p:cNvPr>
          <p:cNvSpPr txBox="1"/>
          <p:nvPr/>
        </p:nvSpPr>
        <p:spPr>
          <a:xfrm>
            <a:off x="3849753" y="4630366"/>
            <a:ext cx="454250" cy="461665"/>
          </a:xfrm>
          <a:prstGeom prst="rect">
            <a:avLst/>
          </a:prstGeom>
          <a:noFill/>
        </p:spPr>
        <p:txBody>
          <a:bodyPr wrap="square" rtlCol="0">
            <a:spAutoFit/>
          </a:bodyPr>
          <a:lstStyle/>
          <a:p>
            <a:r>
              <a:rPr lang="en-US" sz="2400" dirty="0"/>
              <a:t>2.</a:t>
            </a:r>
          </a:p>
        </p:txBody>
      </p:sp>
      <p:sp>
        <p:nvSpPr>
          <p:cNvPr id="5" name="TextBox 4">
            <a:extLst>
              <a:ext uri="{FF2B5EF4-FFF2-40B4-BE49-F238E27FC236}">
                <a16:creationId xmlns:a16="http://schemas.microsoft.com/office/drawing/2014/main" id="{6E25BE1C-5193-1F1D-41B0-3521532B3ADE}"/>
              </a:ext>
            </a:extLst>
          </p:cNvPr>
          <p:cNvSpPr txBox="1"/>
          <p:nvPr/>
        </p:nvSpPr>
        <p:spPr>
          <a:xfrm>
            <a:off x="7747909" y="2665247"/>
            <a:ext cx="454250" cy="461665"/>
          </a:xfrm>
          <a:prstGeom prst="rect">
            <a:avLst/>
          </a:prstGeom>
          <a:noFill/>
        </p:spPr>
        <p:txBody>
          <a:bodyPr wrap="square" rtlCol="0">
            <a:spAutoFit/>
          </a:bodyPr>
          <a:lstStyle/>
          <a:p>
            <a:r>
              <a:rPr lang="en-US" sz="2400" dirty="0"/>
              <a:t>3.</a:t>
            </a:r>
          </a:p>
        </p:txBody>
      </p:sp>
    </p:spTree>
    <p:extLst>
      <p:ext uri="{BB962C8B-B14F-4D97-AF65-F5344CB8AC3E}">
        <p14:creationId xmlns:p14="http://schemas.microsoft.com/office/powerpoint/2010/main" val="152822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5" grpId="0" animBg="1"/>
      <p:bldP spid="42" grpId="0" animBg="1"/>
      <p:bldP spid="44" grpId="0" animBg="1"/>
      <p:bldP spid="117"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ba5c36-b7cf-4793-bbc2-bd5b3a9f95ca}" enabled="1" method="Privilege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19922</TotalTime>
  <Words>3150</Words>
  <Application>Microsoft Office PowerPoint</Application>
  <PresentationFormat>Widescreen</PresentationFormat>
  <Paragraphs>554</Paragraphs>
  <Slides>42</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Aptos</vt:lpstr>
      <vt:lpstr>Aptos Display</vt:lpstr>
      <vt:lpstr>Arial</vt:lpstr>
      <vt:lpstr>Calibri</vt:lpstr>
      <vt:lpstr>Inconsolatazi4-Regular</vt:lpstr>
      <vt:lpstr>LinBiolinumTB</vt:lpstr>
      <vt:lpstr>NimbusRomNo9L-Medi</vt:lpstr>
      <vt:lpstr>NimbusRomNo9L-ReguItal</vt:lpstr>
      <vt:lpstr>NimbusSanL-Bold</vt:lpstr>
      <vt:lpstr>Rockwell</vt:lpstr>
      <vt:lpstr>Segoe UI</vt:lpstr>
      <vt:lpstr>Wingdings</vt:lpstr>
      <vt:lpstr>Office Theme</vt:lpstr>
      <vt:lpstr>PowerPoint Presentation</vt:lpstr>
      <vt:lpstr>AI-Assisted Programming</vt:lpstr>
      <vt:lpstr>Programming by Natural Language</vt:lpstr>
      <vt:lpstr>PowerPoint Presentation</vt:lpstr>
      <vt:lpstr>Lecture 4: Programming by Natural Language</vt:lpstr>
      <vt:lpstr>Target Similarity Tuning</vt:lpstr>
      <vt:lpstr>Target Similarity Tuning: Making it more efficient &amp; effective</vt:lpstr>
      <vt:lpstr>Defining Code Similarity based on Properties</vt:lpstr>
      <vt:lpstr>Example-based Documentation Selection</vt:lpstr>
      <vt:lpstr>Lecture 4: Programming by Natural Language</vt:lpstr>
      <vt:lpstr>Task Domain: IaC Security Policy Verification</vt:lpstr>
      <vt:lpstr>Model’s Self-Reflection on Failure</vt:lpstr>
      <vt:lpstr>Meta-Reflection: Reflect over Individual Self-Reflections and update Prompt Instructions</vt:lpstr>
      <vt:lpstr>Meta-reflection results</vt:lpstr>
      <vt:lpstr>Lecture 4: Programming by Natural Language</vt:lpstr>
      <vt:lpstr>Constrained Semantic Decoding (CSD)</vt:lpstr>
      <vt:lpstr>Constrained Semantic Decoding (CSD)</vt:lpstr>
      <vt:lpstr>Constrained Semantic Decoding (CSD)</vt:lpstr>
      <vt:lpstr>Lecture 4: Programming by Natural Language</vt:lpstr>
      <vt:lpstr>NL-to-Code as Generate &amp; Rank using Examples</vt:lpstr>
      <vt:lpstr>NL-to-Code using Examples as additional spec</vt:lpstr>
      <vt:lpstr>PowerPoint Presentation</vt:lpstr>
      <vt:lpstr>Lecture 4: Programming by Natural Language</vt:lpstr>
      <vt:lpstr>Synthetic Data Generation for NL2Code</vt:lpstr>
      <vt:lpstr>NL2Code Evaluation: Multiple correct outputs</vt:lpstr>
      <vt:lpstr>Opportunities</vt:lpstr>
      <vt:lpstr>Bad vs. Good Conversations</vt:lpstr>
      <vt:lpstr>How to evaluate and facilitate good conversations</vt:lpstr>
      <vt:lpstr>Opportunities</vt:lpstr>
      <vt:lpstr>Opportunities</vt:lpstr>
      <vt:lpstr>PowerPoint Presentation</vt:lpstr>
      <vt:lpstr>CONCLUSION</vt:lpstr>
      <vt:lpstr>Intent Specification</vt:lpstr>
      <vt:lpstr>Applications</vt:lpstr>
      <vt:lpstr>User Experiences</vt:lpstr>
      <vt:lpstr>Neuro-Symbolic Techniques</vt:lpstr>
      <vt:lpstr>Neurosymbolic architectures in this talk</vt:lpstr>
      <vt:lpstr>Neurosymbolic architectures in this talk</vt:lpstr>
      <vt:lpstr>Neurosymbolic architectures in this talk</vt:lpstr>
      <vt:lpstr>Neurosymbolic architectures in this talk</vt:lpstr>
      <vt:lpstr>A perspective on Large Language Models</vt:lpstr>
      <vt:lpstr>AI-assisted Programming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Sumit Gulwani</dc:creator>
  <cp:lastModifiedBy>Sumit Gulwani</cp:lastModifiedBy>
  <cp:revision>173</cp:revision>
  <cp:lastPrinted>2024-08-09T04:01:59Z</cp:lastPrinted>
  <dcterms:created xsi:type="dcterms:W3CDTF">2024-07-28T01:10:00Z</dcterms:created>
  <dcterms:modified xsi:type="dcterms:W3CDTF">2024-08-16T15:40:07Z</dcterms:modified>
</cp:coreProperties>
</file>