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header2.xml" ContentType="application/vnd.openxmlformats-officedocument.wordprocessingml.header+xml"/>
  <Override PartName="/word/header3.xml" ContentType="application/vnd.openxmlformats-officedocument.wordprocessingml.header+xml"/>
  <Override PartName="/word/footer2.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3.xml" ContentType="application/vnd.openxmlformats-officedocument.wordprocessingml.footer+xml"/>
  <Override PartName="/word/header6.xml" ContentType="application/vnd.openxmlformats-officedocument.wordprocessingml.header+xml"/>
  <Override PartName="/word/footer4.xml" ContentType="application/vnd.openxmlformats-officedocument.wordprocessingml.footer+xml"/>
  <Override PartName="/word/header7.xml" ContentType="application/vnd.openxmlformats-officedocument.wordprocessingml.head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38C0B8A" w14:textId="76E61CD3" w:rsidR="001B5F89" w:rsidRDefault="001B5F89" w:rsidP="00CD1ED2">
      <w:pPr>
        <w:pStyle w:val="PURTOCHeader"/>
      </w:pPr>
      <w:bookmarkStart w:id="0" w:name="_Toc284019368"/>
      <w:bookmarkStart w:id="1" w:name="_Toc284162981"/>
      <w:bookmarkStart w:id="2" w:name="_Toc288720721"/>
      <w:bookmarkStart w:id="3" w:name="_Toc288722946"/>
      <w:r>
        <w:rPr>
          <w:noProof/>
        </w:rPr>
        <w:drawing>
          <wp:anchor distT="0" distB="0" distL="114300" distR="114300" simplePos="0" relativeHeight="251658240" behindDoc="0" locked="0" layoutInCell="1" allowOverlap="1" wp14:anchorId="527A2DE7" wp14:editId="5E5EB6B9">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9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14:sizeRelH relativeFrom="margin">
              <wp14:pctWidth>0</wp14:pctWidth>
            </wp14:sizeRelH>
            <wp14:sizeRelV relativeFrom="margin">
              <wp14:pctHeight>0</wp14:pctHeight>
            </wp14:sizeRelV>
          </wp:anchor>
        </w:drawing>
      </w:r>
    </w:p>
    <w:p w14:paraId="6EA3919C" w14:textId="77777777" w:rsidR="001B5F89" w:rsidRPr="001B5F89" w:rsidRDefault="001B5F89" w:rsidP="00CD1ED2">
      <w:pPr>
        <w:pStyle w:val="PURTOCHeader"/>
        <w:rPr>
          <w:rFonts w:ascii="Arial Black" w:hAnsi="Arial Black"/>
          <w:b/>
          <w:sz w:val="32"/>
        </w:rPr>
      </w:pPr>
      <w:r w:rsidRPr="001B5F89">
        <w:rPr>
          <w:rFonts w:ascii="Arial Black" w:hAnsi="Arial Black"/>
          <w:b/>
          <w:sz w:val="32"/>
        </w:rPr>
        <w:t>Microsoft Volume Licensing</w:t>
      </w:r>
    </w:p>
    <w:p w14:paraId="1415FDC5" w14:textId="36E52337" w:rsidR="001B5F89" w:rsidRPr="001B5F89" w:rsidRDefault="00D05436" w:rsidP="00CD1ED2">
      <w:pPr>
        <w:pStyle w:val="PURTOCHeader"/>
        <w:rPr>
          <w:sz w:val="72"/>
        </w:rPr>
      </w:pPr>
      <w:r>
        <w:rPr>
          <w:sz w:val="72"/>
        </w:rPr>
        <w:t>Services Provider</w:t>
      </w:r>
      <w:r w:rsidR="001B5F89" w:rsidRPr="001B5F89">
        <w:rPr>
          <w:sz w:val="72"/>
        </w:rPr>
        <w:t xml:space="preserve"> Use Rights</w:t>
      </w:r>
    </w:p>
    <w:p w14:paraId="2AB517DB" w14:textId="77777777" w:rsidR="001B5F89" w:rsidRDefault="001B5F89" w:rsidP="001B5F89">
      <w:pPr>
        <w:pStyle w:val="PURBody"/>
      </w:pPr>
    </w:p>
    <w:p w14:paraId="0060E343" w14:textId="642B374B" w:rsidR="001B5F89" w:rsidRDefault="001B5F89" w:rsidP="001B5F89">
      <w:pPr>
        <w:pStyle w:val="PURBody"/>
      </w:pPr>
      <w:r>
        <w:t xml:space="preserve">Worldwide English | </w:t>
      </w:r>
      <w:r w:rsidR="00FC50CD">
        <w:t>April</w:t>
      </w:r>
      <w:r w:rsidR="003E1B59">
        <w:t xml:space="preserve"> 2014</w:t>
      </w:r>
      <w:bookmarkStart w:id="4" w:name="_GoBack"/>
      <w:bookmarkEnd w:id="4"/>
    </w:p>
    <w:p w14:paraId="1FFB2562" w14:textId="74BD99B8" w:rsidR="00396FAF" w:rsidRDefault="001B5F89" w:rsidP="00CD1ED2">
      <w:pPr>
        <w:pStyle w:val="PURTOCHeader"/>
      </w:pPr>
      <w:r>
        <w:rPr>
          <w:noProof/>
        </w:rPr>
        <w:drawing>
          <wp:anchor distT="0" distB="0" distL="114300" distR="114300" simplePos="0" relativeHeight="251658241" behindDoc="0" locked="1" layoutInCell="1" allowOverlap="1" wp14:anchorId="12A52CB5" wp14:editId="0951C43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9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14:sizeRelH relativeFrom="margin">
              <wp14:pctWidth>0</wp14:pctWidth>
            </wp14:sizeRelH>
            <wp14:sizeRelV relativeFrom="margin">
              <wp14:pctHeight>0</wp14:pctHeight>
            </wp14:sizeRelV>
          </wp:anchor>
        </w:drawing>
      </w:r>
    </w:p>
    <w:p w14:paraId="36E5E914" w14:textId="77777777" w:rsidR="00396FAF" w:rsidRPr="00396FAF" w:rsidRDefault="00396FAF" w:rsidP="00396FAF"/>
    <w:p w14:paraId="7832C7BF" w14:textId="77777777" w:rsidR="00396FAF" w:rsidRPr="00396FAF" w:rsidRDefault="00396FAF" w:rsidP="00396FAF"/>
    <w:p w14:paraId="79F6736F" w14:textId="77777777" w:rsidR="00396FAF" w:rsidRPr="00396FAF" w:rsidRDefault="00396FAF" w:rsidP="00396FAF"/>
    <w:p w14:paraId="5B66E816" w14:textId="77777777" w:rsidR="00396FAF" w:rsidRPr="00396FAF" w:rsidRDefault="00396FAF" w:rsidP="00396FAF"/>
    <w:p w14:paraId="2DE97008" w14:textId="77777777" w:rsidR="00396FAF" w:rsidRPr="00396FAF" w:rsidRDefault="00396FAF" w:rsidP="00396FAF"/>
    <w:p w14:paraId="759AE45F" w14:textId="77777777" w:rsidR="00396FAF" w:rsidRPr="00396FAF" w:rsidRDefault="00396FAF" w:rsidP="00396FAF"/>
    <w:p w14:paraId="49DAE5C4" w14:textId="77777777" w:rsidR="00396FAF" w:rsidRPr="00396FAF" w:rsidRDefault="00396FAF" w:rsidP="00396FAF"/>
    <w:p w14:paraId="2F2EEC2A" w14:textId="77777777" w:rsidR="00396FAF" w:rsidRPr="00396FAF" w:rsidRDefault="00396FAF" w:rsidP="00396FAF"/>
    <w:p w14:paraId="08DBF8B2" w14:textId="77777777" w:rsidR="00396FAF" w:rsidRPr="00396FAF" w:rsidRDefault="00396FAF" w:rsidP="00396FAF"/>
    <w:p w14:paraId="316E25C5" w14:textId="77777777" w:rsidR="00396FAF" w:rsidRPr="00396FAF" w:rsidRDefault="00396FAF" w:rsidP="00396FAF"/>
    <w:p w14:paraId="0007F037" w14:textId="77777777" w:rsidR="00396FAF" w:rsidRPr="00396FAF" w:rsidRDefault="00396FAF" w:rsidP="00396FAF"/>
    <w:p w14:paraId="7FC318FC" w14:textId="77777777" w:rsidR="00396FAF" w:rsidRPr="00396FAF" w:rsidRDefault="00396FAF" w:rsidP="00396FAF"/>
    <w:p w14:paraId="45921096" w14:textId="77777777" w:rsidR="00396FAF" w:rsidRPr="00396FAF" w:rsidRDefault="00396FAF" w:rsidP="00396FAF"/>
    <w:p w14:paraId="1850804C" w14:textId="77777777" w:rsidR="00396FAF" w:rsidRPr="00396FAF" w:rsidRDefault="00396FAF" w:rsidP="00396FAF"/>
    <w:p w14:paraId="0FEE4AA1" w14:textId="77777777" w:rsidR="00396FAF" w:rsidRPr="00396FAF" w:rsidRDefault="00396FAF" w:rsidP="00396FAF"/>
    <w:p w14:paraId="1228E738" w14:textId="77777777" w:rsidR="00396FAF" w:rsidRPr="00396FAF" w:rsidRDefault="00396FAF" w:rsidP="00396FAF"/>
    <w:p w14:paraId="2F0F1F12" w14:textId="463B0105" w:rsidR="00396FAF" w:rsidRDefault="00396FAF" w:rsidP="00396FAF"/>
    <w:p w14:paraId="60A30710" w14:textId="542E007A" w:rsidR="00396FAF" w:rsidRDefault="00396FAF" w:rsidP="00396FAF"/>
    <w:p w14:paraId="03D52F5A" w14:textId="40F5C96F" w:rsidR="00396FAF" w:rsidRDefault="00396FAF" w:rsidP="00396FAF"/>
    <w:p w14:paraId="303D843D" w14:textId="2A4B5529" w:rsidR="001B5F89" w:rsidRPr="00396FAF" w:rsidRDefault="00CB4168" w:rsidP="00396FAF">
      <w:pPr>
        <w:sectPr w:rsidR="001B5F89" w:rsidRPr="00396FAF" w:rsidSect="00272CD1">
          <w:headerReference w:type="default" r:id="rId93"/>
          <w:footerReference w:type="default" r:id="rId94"/>
          <w:type w:val="continuous"/>
          <w:pgSz w:w="12240" w:h="15840" w:code="1"/>
          <w:pgMar w:top="1800" w:right="720" w:bottom="720" w:left="720" w:header="720" w:footer="720" w:gutter="0"/>
          <w:pgNumType w:start="0"/>
          <w:cols w:space="360"/>
          <w:titlePg/>
          <w:docGrid w:linePitch="360"/>
        </w:sectPr>
      </w:pPr>
      <w:r>
        <w:rPr>
          <w:noProof/>
        </w:rPr>
        <w:drawing>
          <wp:anchor distT="0" distB="0" distL="114300" distR="114300" simplePos="0" relativeHeight="251658242" behindDoc="0" locked="0" layoutInCell="1" allowOverlap="1" wp14:anchorId="46CE5BE0" wp14:editId="1D6F791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95">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00D5E23F" w14:textId="77777777" w:rsidR="000A570B" w:rsidRPr="003A212A" w:rsidRDefault="000A570B" w:rsidP="003A212A">
      <w:pPr>
        <w:pStyle w:val="PURBlueStrong"/>
        <w:spacing w:after="240"/>
        <w:jc w:val="center"/>
        <w:rPr>
          <w:b/>
        </w:rPr>
        <w:sectPr w:rsidR="000A570B" w:rsidRPr="003A212A" w:rsidSect="003A212A">
          <w:headerReference w:type="even" r:id="rId96"/>
          <w:headerReference w:type="default" r:id="rId97"/>
          <w:footerReference w:type="default" r:id="rId98"/>
          <w:headerReference w:type="first" r:id="rId99"/>
          <w:pgSz w:w="12240" w:h="15840" w:code="1"/>
          <w:pgMar w:top="720" w:right="720" w:bottom="720" w:left="720" w:header="432" w:footer="288" w:gutter="0"/>
          <w:pgNumType w:start="1"/>
          <w:cols w:space="360"/>
          <w:titlePg/>
          <w:docGrid w:linePitch="360"/>
        </w:sectPr>
      </w:pPr>
      <w:bookmarkStart w:id="5" w:name="TOC"/>
      <w:bookmarkStart w:id="6" w:name="_Toc286933253"/>
      <w:bookmarkEnd w:id="0"/>
      <w:bookmarkEnd w:id="1"/>
      <w:bookmarkEnd w:id="2"/>
      <w:bookmarkEnd w:id="3"/>
      <w:r w:rsidRPr="003A212A">
        <w:rPr>
          <w:b/>
        </w:rPr>
        <w:lastRenderedPageBreak/>
        <w:t>Table of Contents</w:t>
      </w:r>
    </w:p>
    <w:p w14:paraId="7F919819" w14:textId="77777777" w:rsidR="00645D55" w:rsidRDefault="000A570B">
      <w:pPr>
        <w:pStyle w:val="TOC1"/>
        <w:tabs>
          <w:tab w:val="right" w:leader="dot" w:pos="5210"/>
        </w:tabs>
        <w:rPr>
          <w:rFonts w:asciiTheme="minorHAnsi" w:hAnsiTheme="minorHAnsi"/>
          <w:b w:val="0"/>
          <w:caps w:val="0"/>
          <w:noProof/>
          <w:color w:val="auto"/>
          <w:sz w:val="22"/>
          <w:szCs w:val="22"/>
        </w:rPr>
      </w:pPr>
      <w:r>
        <w:lastRenderedPageBreak/>
        <w:fldChar w:fldCharType="begin"/>
      </w:r>
      <w:r>
        <w:instrText xml:space="preserve"> TOC \h \z \t "PUR Product Name,2,PUR Section Heading,1" </w:instrText>
      </w:r>
      <w:r>
        <w:fldChar w:fldCharType="separate"/>
      </w:r>
      <w:hyperlink w:anchor="_Toc381961993" w:history="1">
        <w:r w:rsidR="00645D55" w:rsidRPr="00D6452E">
          <w:rPr>
            <w:rStyle w:val="Hyperlink"/>
            <w:noProof/>
          </w:rPr>
          <w:t>Introduction</w:t>
        </w:r>
        <w:r w:rsidR="00645D55">
          <w:rPr>
            <w:noProof/>
            <w:webHidden/>
          </w:rPr>
          <w:tab/>
        </w:r>
        <w:r w:rsidR="00645D55">
          <w:rPr>
            <w:noProof/>
            <w:webHidden/>
          </w:rPr>
          <w:fldChar w:fldCharType="begin"/>
        </w:r>
        <w:r w:rsidR="00645D55">
          <w:rPr>
            <w:noProof/>
            <w:webHidden/>
          </w:rPr>
          <w:instrText xml:space="preserve"> PAGEREF _Toc381961993 \h </w:instrText>
        </w:r>
        <w:r w:rsidR="00645D55">
          <w:rPr>
            <w:noProof/>
            <w:webHidden/>
          </w:rPr>
        </w:r>
        <w:r w:rsidR="00645D55">
          <w:rPr>
            <w:noProof/>
            <w:webHidden/>
          </w:rPr>
          <w:fldChar w:fldCharType="separate"/>
        </w:r>
        <w:r w:rsidR="00645D55">
          <w:rPr>
            <w:noProof/>
            <w:webHidden/>
          </w:rPr>
          <w:t>2</w:t>
        </w:r>
        <w:r w:rsidR="00645D55">
          <w:rPr>
            <w:noProof/>
            <w:webHidden/>
          </w:rPr>
          <w:fldChar w:fldCharType="end"/>
        </w:r>
      </w:hyperlink>
    </w:p>
    <w:p w14:paraId="0F84F976" w14:textId="77777777" w:rsidR="00645D55" w:rsidRDefault="00353A1B">
      <w:pPr>
        <w:pStyle w:val="TOC1"/>
        <w:tabs>
          <w:tab w:val="right" w:leader="dot" w:pos="5210"/>
        </w:tabs>
        <w:rPr>
          <w:rFonts w:asciiTheme="minorHAnsi" w:hAnsiTheme="minorHAnsi"/>
          <w:b w:val="0"/>
          <w:caps w:val="0"/>
          <w:noProof/>
          <w:color w:val="auto"/>
          <w:sz w:val="22"/>
          <w:szCs w:val="22"/>
        </w:rPr>
      </w:pPr>
      <w:hyperlink w:anchor="_Toc381961994" w:history="1">
        <w:r w:rsidR="00645D55" w:rsidRPr="00D6452E">
          <w:rPr>
            <w:rStyle w:val="Hyperlink"/>
            <w:noProof/>
          </w:rPr>
          <w:t>Universal License Terms</w:t>
        </w:r>
        <w:r w:rsidR="00645D55">
          <w:rPr>
            <w:noProof/>
            <w:webHidden/>
          </w:rPr>
          <w:tab/>
        </w:r>
        <w:r w:rsidR="00645D55">
          <w:rPr>
            <w:noProof/>
            <w:webHidden/>
          </w:rPr>
          <w:fldChar w:fldCharType="begin"/>
        </w:r>
        <w:r w:rsidR="00645D55">
          <w:rPr>
            <w:noProof/>
            <w:webHidden/>
          </w:rPr>
          <w:instrText xml:space="preserve"> PAGEREF _Toc381961994 \h </w:instrText>
        </w:r>
        <w:r w:rsidR="00645D55">
          <w:rPr>
            <w:noProof/>
            <w:webHidden/>
          </w:rPr>
        </w:r>
        <w:r w:rsidR="00645D55">
          <w:rPr>
            <w:noProof/>
            <w:webHidden/>
          </w:rPr>
          <w:fldChar w:fldCharType="separate"/>
        </w:r>
        <w:r w:rsidR="00645D55">
          <w:rPr>
            <w:noProof/>
            <w:webHidden/>
          </w:rPr>
          <w:t>4</w:t>
        </w:r>
        <w:r w:rsidR="00645D55">
          <w:rPr>
            <w:noProof/>
            <w:webHidden/>
          </w:rPr>
          <w:fldChar w:fldCharType="end"/>
        </w:r>
      </w:hyperlink>
    </w:p>
    <w:p w14:paraId="7B62D970" w14:textId="77777777" w:rsidR="00645D55" w:rsidRDefault="00353A1B">
      <w:pPr>
        <w:pStyle w:val="TOC1"/>
        <w:tabs>
          <w:tab w:val="right" w:leader="dot" w:pos="5210"/>
        </w:tabs>
        <w:rPr>
          <w:rFonts w:asciiTheme="minorHAnsi" w:hAnsiTheme="minorHAnsi"/>
          <w:b w:val="0"/>
          <w:caps w:val="0"/>
          <w:noProof/>
          <w:color w:val="auto"/>
          <w:sz w:val="22"/>
          <w:szCs w:val="22"/>
        </w:rPr>
      </w:pPr>
      <w:hyperlink w:anchor="_Toc381961995" w:history="1">
        <w:r w:rsidR="00645D55" w:rsidRPr="00D6452E">
          <w:rPr>
            <w:rStyle w:val="Hyperlink"/>
            <w:noProof/>
          </w:rPr>
          <w:t>Per Processor License Model</w:t>
        </w:r>
        <w:r w:rsidR="00645D55">
          <w:rPr>
            <w:noProof/>
            <w:webHidden/>
          </w:rPr>
          <w:tab/>
        </w:r>
        <w:r w:rsidR="00645D55">
          <w:rPr>
            <w:noProof/>
            <w:webHidden/>
          </w:rPr>
          <w:fldChar w:fldCharType="begin"/>
        </w:r>
        <w:r w:rsidR="00645D55">
          <w:rPr>
            <w:noProof/>
            <w:webHidden/>
          </w:rPr>
          <w:instrText xml:space="preserve"> PAGEREF _Toc381961995 \h </w:instrText>
        </w:r>
        <w:r w:rsidR="00645D55">
          <w:rPr>
            <w:noProof/>
            <w:webHidden/>
          </w:rPr>
        </w:r>
        <w:r w:rsidR="00645D55">
          <w:rPr>
            <w:noProof/>
            <w:webHidden/>
          </w:rPr>
          <w:fldChar w:fldCharType="separate"/>
        </w:r>
        <w:r w:rsidR="00645D55">
          <w:rPr>
            <w:noProof/>
            <w:webHidden/>
          </w:rPr>
          <w:t>10</w:t>
        </w:r>
        <w:r w:rsidR="00645D55">
          <w:rPr>
            <w:noProof/>
            <w:webHidden/>
          </w:rPr>
          <w:fldChar w:fldCharType="end"/>
        </w:r>
      </w:hyperlink>
    </w:p>
    <w:p w14:paraId="1A3C9906" w14:textId="77777777" w:rsidR="00645D55" w:rsidRDefault="00353A1B">
      <w:pPr>
        <w:pStyle w:val="TOC2"/>
        <w:rPr>
          <w:noProof/>
          <w:color w:val="auto"/>
          <w:sz w:val="22"/>
        </w:rPr>
      </w:pPr>
      <w:hyperlink w:anchor="_Toc381961996" w:history="1">
        <w:r w:rsidR="00645D55" w:rsidRPr="00D6452E">
          <w:rPr>
            <w:rStyle w:val="Hyperlink"/>
            <w:noProof/>
          </w:rPr>
          <w:t>BizTalk RFID 2010</w:t>
        </w:r>
        <w:r w:rsidR="00645D55">
          <w:rPr>
            <w:noProof/>
            <w:webHidden/>
          </w:rPr>
          <w:tab/>
        </w:r>
        <w:r w:rsidR="00645D55">
          <w:rPr>
            <w:noProof/>
            <w:webHidden/>
          </w:rPr>
          <w:fldChar w:fldCharType="begin"/>
        </w:r>
        <w:r w:rsidR="00645D55">
          <w:rPr>
            <w:noProof/>
            <w:webHidden/>
          </w:rPr>
          <w:instrText xml:space="preserve"> PAGEREF _Toc381961996 \h </w:instrText>
        </w:r>
        <w:r w:rsidR="00645D55">
          <w:rPr>
            <w:noProof/>
            <w:webHidden/>
          </w:rPr>
        </w:r>
        <w:r w:rsidR="00645D55">
          <w:rPr>
            <w:noProof/>
            <w:webHidden/>
          </w:rPr>
          <w:fldChar w:fldCharType="separate"/>
        </w:r>
        <w:r w:rsidR="00645D55">
          <w:rPr>
            <w:noProof/>
            <w:webHidden/>
          </w:rPr>
          <w:t>12</w:t>
        </w:r>
        <w:r w:rsidR="00645D55">
          <w:rPr>
            <w:noProof/>
            <w:webHidden/>
          </w:rPr>
          <w:fldChar w:fldCharType="end"/>
        </w:r>
      </w:hyperlink>
    </w:p>
    <w:p w14:paraId="21C72E0F" w14:textId="77777777" w:rsidR="00645D55" w:rsidRDefault="00353A1B">
      <w:pPr>
        <w:pStyle w:val="TOC2"/>
        <w:rPr>
          <w:noProof/>
          <w:color w:val="auto"/>
          <w:sz w:val="22"/>
        </w:rPr>
      </w:pPr>
      <w:hyperlink w:anchor="_Toc381961997" w:history="1">
        <w:r w:rsidR="00645D55" w:rsidRPr="00D6452E">
          <w:rPr>
            <w:rStyle w:val="Hyperlink"/>
            <w:noProof/>
            <w:lang w:val="fr-FR"/>
          </w:rPr>
          <w:t>Core Infrastructure Server Suite Datacenter</w:t>
        </w:r>
        <w:r w:rsidR="00645D55">
          <w:rPr>
            <w:noProof/>
            <w:webHidden/>
          </w:rPr>
          <w:tab/>
        </w:r>
        <w:r w:rsidR="00645D55">
          <w:rPr>
            <w:noProof/>
            <w:webHidden/>
          </w:rPr>
          <w:fldChar w:fldCharType="begin"/>
        </w:r>
        <w:r w:rsidR="00645D55">
          <w:rPr>
            <w:noProof/>
            <w:webHidden/>
          </w:rPr>
          <w:instrText xml:space="preserve"> PAGEREF _Toc381961997 \h </w:instrText>
        </w:r>
        <w:r w:rsidR="00645D55">
          <w:rPr>
            <w:noProof/>
            <w:webHidden/>
          </w:rPr>
        </w:r>
        <w:r w:rsidR="00645D55">
          <w:rPr>
            <w:noProof/>
            <w:webHidden/>
          </w:rPr>
          <w:fldChar w:fldCharType="separate"/>
        </w:r>
        <w:r w:rsidR="00645D55">
          <w:rPr>
            <w:noProof/>
            <w:webHidden/>
          </w:rPr>
          <w:t>12</w:t>
        </w:r>
        <w:r w:rsidR="00645D55">
          <w:rPr>
            <w:noProof/>
            <w:webHidden/>
          </w:rPr>
          <w:fldChar w:fldCharType="end"/>
        </w:r>
      </w:hyperlink>
    </w:p>
    <w:p w14:paraId="713EB5BC" w14:textId="77777777" w:rsidR="00645D55" w:rsidRDefault="00353A1B">
      <w:pPr>
        <w:pStyle w:val="TOC2"/>
        <w:rPr>
          <w:noProof/>
          <w:color w:val="auto"/>
          <w:sz w:val="22"/>
        </w:rPr>
      </w:pPr>
      <w:hyperlink w:anchor="_Toc381961998" w:history="1">
        <w:r w:rsidR="00645D55" w:rsidRPr="00D6452E">
          <w:rPr>
            <w:rStyle w:val="Hyperlink"/>
            <w:noProof/>
            <w:lang w:val="fr-FR"/>
          </w:rPr>
          <w:t>Core Infrastructure Server Suite Standard</w:t>
        </w:r>
        <w:r w:rsidR="00645D55">
          <w:rPr>
            <w:noProof/>
            <w:webHidden/>
          </w:rPr>
          <w:tab/>
        </w:r>
        <w:r w:rsidR="00645D55">
          <w:rPr>
            <w:noProof/>
            <w:webHidden/>
          </w:rPr>
          <w:fldChar w:fldCharType="begin"/>
        </w:r>
        <w:r w:rsidR="00645D55">
          <w:rPr>
            <w:noProof/>
            <w:webHidden/>
          </w:rPr>
          <w:instrText xml:space="preserve"> PAGEREF _Toc381961998 \h </w:instrText>
        </w:r>
        <w:r w:rsidR="00645D55">
          <w:rPr>
            <w:noProof/>
            <w:webHidden/>
          </w:rPr>
        </w:r>
        <w:r w:rsidR="00645D55">
          <w:rPr>
            <w:noProof/>
            <w:webHidden/>
          </w:rPr>
          <w:fldChar w:fldCharType="separate"/>
        </w:r>
        <w:r w:rsidR="00645D55">
          <w:rPr>
            <w:noProof/>
            <w:webHidden/>
          </w:rPr>
          <w:t>13</w:t>
        </w:r>
        <w:r w:rsidR="00645D55">
          <w:rPr>
            <w:noProof/>
            <w:webHidden/>
          </w:rPr>
          <w:fldChar w:fldCharType="end"/>
        </w:r>
      </w:hyperlink>
    </w:p>
    <w:p w14:paraId="0DCEE7A8" w14:textId="77777777" w:rsidR="00645D55" w:rsidRDefault="00353A1B">
      <w:pPr>
        <w:pStyle w:val="TOC2"/>
        <w:rPr>
          <w:noProof/>
          <w:color w:val="auto"/>
          <w:sz w:val="22"/>
        </w:rPr>
      </w:pPr>
      <w:hyperlink w:anchor="_Toc381961999" w:history="1">
        <w:r w:rsidR="00645D55" w:rsidRPr="00D6452E">
          <w:rPr>
            <w:rStyle w:val="Hyperlink"/>
            <w:noProof/>
          </w:rPr>
          <w:t>Forefront Identity Manager Synchronization Service for Hosting 2010 R2</w:t>
        </w:r>
        <w:r w:rsidR="00645D55">
          <w:rPr>
            <w:noProof/>
            <w:webHidden/>
          </w:rPr>
          <w:tab/>
        </w:r>
        <w:r w:rsidR="00645D55">
          <w:rPr>
            <w:noProof/>
            <w:webHidden/>
          </w:rPr>
          <w:fldChar w:fldCharType="begin"/>
        </w:r>
        <w:r w:rsidR="00645D55">
          <w:rPr>
            <w:noProof/>
            <w:webHidden/>
          </w:rPr>
          <w:instrText xml:space="preserve"> PAGEREF _Toc381961999 \h </w:instrText>
        </w:r>
        <w:r w:rsidR="00645D55">
          <w:rPr>
            <w:noProof/>
            <w:webHidden/>
          </w:rPr>
        </w:r>
        <w:r w:rsidR="00645D55">
          <w:rPr>
            <w:noProof/>
            <w:webHidden/>
          </w:rPr>
          <w:fldChar w:fldCharType="separate"/>
        </w:r>
        <w:r w:rsidR="00645D55">
          <w:rPr>
            <w:noProof/>
            <w:webHidden/>
          </w:rPr>
          <w:t>14</w:t>
        </w:r>
        <w:r w:rsidR="00645D55">
          <w:rPr>
            <w:noProof/>
            <w:webHidden/>
          </w:rPr>
          <w:fldChar w:fldCharType="end"/>
        </w:r>
      </w:hyperlink>
    </w:p>
    <w:p w14:paraId="5599E355" w14:textId="77777777" w:rsidR="00645D55" w:rsidRDefault="00353A1B">
      <w:pPr>
        <w:pStyle w:val="TOC2"/>
        <w:rPr>
          <w:noProof/>
          <w:color w:val="auto"/>
          <w:sz w:val="22"/>
        </w:rPr>
      </w:pPr>
      <w:hyperlink w:anchor="_Toc381962000" w:history="1">
        <w:r w:rsidR="00645D55" w:rsidRPr="00D6452E">
          <w:rPr>
            <w:rStyle w:val="Hyperlink"/>
            <w:noProof/>
          </w:rPr>
          <w:t>Microsoft Dynamics C5 2012</w:t>
        </w:r>
        <w:r w:rsidR="00645D55">
          <w:rPr>
            <w:noProof/>
            <w:webHidden/>
          </w:rPr>
          <w:tab/>
        </w:r>
        <w:r w:rsidR="00645D55">
          <w:rPr>
            <w:noProof/>
            <w:webHidden/>
          </w:rPr>
          <w:fldChar w:fldCharType="begin"/>
        </w:r>
        <w:r w:rsidR="00645D55">
          <w:rPr>
            <w:noProof/>
            <w:webHidden/>
          </w:rPr>
          <w:instrText xml:space="preserve"> PAGEREF _Toc381962000 \h </w:instrText>
        </w:r>
        <w:r w:rsidR="00645D55">
          <w:rPr>
            <w:noProof/>
            <w:webHidden/>
          </w:rPr>
        </w:r>
        <w:r w:rsidR="00645D55">
          <w:rPr>
            <w:noProof/>
            <w:webHidden/>
          </w:rPr>
          <w:fldChar w:fldCharType="separate"/>
        </w:r>
        <w:r w:rsidR="00645D55">
          <w:rPr>
            <w:noProof/>
            <w:webHidden/>
          </w:rPr>
          <w:t>14</w:t>
        </w:r>
        <w:r w:rsidR="00645D55">
          <w:rPr>
            <w:noProof/>
            <w:webHidden/>
          </w:rPr>
          <w:fldChar w:fldCharType="end"/>
        </w:r>
      </w:hyperlink>
    </w:p>
    <w:p w14:paraId="0BB322C7" w14:textId="77777777" w:rsidR="00645D55" w:rsidRDefault="00353A1B">
      <w:pPr>
        <w:pStyle w:val="TOC2"/>
        <w:rPr>
          <w:noProof/>
          <w:color w:val="auto"/>
          <w:sz w:val="22"/>
        </w:rPr>
      </w:pPr>
      <w:hyperlink w:anchor="_Toc381962001" w:history="1">
        <w:r w:rsidR="00645D55" w:rsidRPr="00D6452E">
          <w:rPr>
            <w:rStyle w:val="Hyperlink"/>
            <w:noProof/>
          </w:rPr>
          <w:t>Microsoft Dynamics GP 2013</w:t>
        </w:r>
        <w:r w:rsidR="00645D55">
          <w:rPr>
            <w:noProof/>
            <w:webHidden/>
          </w:rPr>
          <w:tab/>
        </w:r>
        <w:r w:rsidR="00645D55">
          <w:rPr>
            <w:noProof/>
            <w:webHidden/>
          </w:rPr>
          <w:fldChar w:fldCharType="begin"/>
        </w:r>
        <w:r w:rsidR="00645D55">
          <w:rPr>
            <w:noProof/>
            <w:webHidden/>
          </w:rPr>
          <w:instrText xml:space="preserve"> PAGEREF _Toc381962001 \h </w:instrText>
        </w:r>
        <w:r w:rsidR="00645D55">
          <w:rPr>
            <w:noProof/>
            <w:webHidden/>
          </w:rPr>
        </w:r>
        <w:r w:rsidR="00645D55">
          <w:rPr>
            <w:noProof/>
            <w:webHidden/>
          </w:rPr>
          <w:fldChar w:fldCharType="separate"/>
        </w:r>
        <w:r w:rsidR="00645D55">
          <w:rPr>
            <w:noProof/>
            <w:webHidden/>
          </w:rPr>
          <w:t>15</w:t>
        </w:r>
        <w:r w:rsidR="00645D55">
          <w:rPr>
            <w:noProof/>
            <w:webHidden/>
          </w:rPr>
          <w:fldChar w:fldCharType="end"/>
        </w:r>
      </w:hyperlink>
    </w:p>
    <w:p w14:paraId="7249D92C" w14:textId="77777777" w:rsidR="00645D55" w:rsidRDefault="00353A1B">
      <w:pPr>
        <w:pStyle w:val="TOC2"/>
        <w:rPr>
          <w:noProof/>
          <w:color w:val="auto"/>
          <w:sz w:val="22"/>
        </w:rPr>
      </w:pPr>
      <w:hyperlink w:anchor="_Toc381962002" w:history="1">
        <w:r w:rsidR="00645D55" w:rsidRPr="00D6452E">
          <w:rPr>
            <w:rStyle w:val="Hyperlink"/>
            <w:noProof/>
          </w:rPr>
          <w:t>Microsoft Dynamics NAV 2013 R2</w:t>
        </w:r>
        <w:r w:rsidR="00645D55">
          <w:rPr>
            <w:noProof/>
            <w:webHidden/>
          </w:rPr>
          <w:tab/>
        </w:r>
        <w:r w:rsidR="00645D55">
          <w:rPr>
            <w:noProof/>
            <w:webHidden/>
          </w:rPr>
          <w:fldChar w:fldCharType="begin"/>
        </w:r>
        <w:r w:rsidR="00645D55">
          <w:rPr>
            <w:noProof/>
            <w:webHidden/>
          </w:rPr>
          <w:instrText xml:space="preserve"> PAGEREF _Toc381962002 \h </w:instrText>
        </w:r>
        <w:r w:rsidR="00645D55">
          <w:rPr>
            <w:noProof/>
            <w:webHidden/>
          </w:rPr>
        </w:r>
        <w:r w:rsidR="00645D55">
          <w:rPr>
            <w:noProof/>
            <w:webHidden/>
          </w:rPr>
          <w:fldChar w:fldCharType="separate"/>
        </w:r>
        <w:r w:rsidR="00645D55">
          <w:rPr>
            <w:noProof/>
            <w:webHidden/>
          </w:rPr>
          <w:t>15</w:t>
        </w:r>
        <w:r w:rsidR="00645D55">
          <w:rPr>
            <w:noProof/>
            <w:webHidden/>
          </w:rPr>
          <w:fldChar w:fldCharType="end"/>
        </w:r>
      </w:hyperlink>
    </w:p>
    <w:p w14:paraId="161D659F" w14:textId="77777777" w:rsidR="00645D55" w:rsidRDefault="00353A1B">
      <w:pPr>
        <w:pStyle w:val="TOC2"/>
        <w:rPr>
          <w:noProof/>
          <w:color w:val="auto"/>
          <w:sz w:val="22"/>
        </w:rPr>
      </w:pPr>
      <w:hyperlink w:anchor="_Toc381962003" w:history="1">
        <w:r w:rsidR="00645D55" w:rsidRPr="00D6452E">
          <w:rPr>
            <w:rStyle w:val="Hyperlink"/>
            <w:noProof/>
          </w:rPr>
          <w:t>Microsoft Dynamics SL 2011</w:t>
        </w:r>
        <w:r w:rsidR="00645D55">
          <w:rPr>
            <w:noProof/>
            <w:webHidden/>
          </w:rPr>
          <w:tab/>
        </w:r>
        <w:r w:rsidR="00645D55">
          <w:rPr>
            <w:noProof/>
            <w:webHidden/>
          </w:rPr>
          <w:fldChar w:fldCharType="begin"/>
        </w:r>
        <w:r w:rsidR="00645D55">
          <w:rPr>
            <w:noProof/>
            <w:webHidden/>
          </w:rPr>
          <w:instrText xml:space="preserve"> PAGEREF _Toc381962003 \h </w:instrText>
        </w:r>
        <w:r w:rsidR="00645D55">
          <w:rPr>
            <w:noProof/>
            <w:webHidden/>
          </w:rPr>
        </w:r>
        <w:r w:rsidR="00645D55">
          <w:rPr>
            <w:noProof/>
            <w:webHidden/>
          </w:rPr>
          <w:fldChar w:fldCharType="separate"/>
        </w:r>
        <w:r w:rsidR="00645D55">
          <w:rPr>
            <w:noProof/>
            <w:webHidden/>
          </w:rPr>
          <w:t>16</w:t>
        </w:r>
        <w:r w:rsidR="00645D55">
          <w:rPr>
            <w:noProof/>
            <w:webHidden/>
          </w:rPr>
          <w:fldChar w:fldCharType="end"/>
        </w:r>
      </w:hyperlink>
    </w:p>
    <w:p w14:paraId="00D04953" w14:textId="77777777" w:rsidR="00645D55" w:rsidRDefault="00353A1B">
      <w:pPr>
        <w:pStyle w:val="TOC2"/>
        <w:rPr>
          <w:noProof/>
          <w:color w:val="auto"/>
          <w:sz w:val="22"/>
        </w:rPr>
      </w:pPr>
      <w:hyperlink w:anchor="_Toc381962004" w:history="1">
        <w:r w:rsidR="00645D55" w:rsidRPr="00D6452E">
          <w:rPr>
            <w:rStyle w:val="Hyperlink"/>
            <w:noProof/>
          </w:rPr>
          <w:t>Provisioning System</w:t>
        </w:r>
        <w:r w:rsidR="00645D55">
          <w:rPr>
            <w:noProof/>
            <w:webHidden/>
          </w:rPr>
          <w:tab/>
        </w:r>
        <w:r w:rsidR="00645D55">
          <w:rPr>
            <w:noProof/>
            <w:webHidden/>
          </w:rPr>
          <w:fldChar w:fldCharType="begin"/>
        </w:r>
        <w:r w:rsidR="00645D55">
          <w:rPr>
            <w:noProof/>
            <w:webHidden/>
          </w:rPr>
          <w:instrText xml:space="preserve"> PAGEREF _Toc381962004 \h </w:instrText>
        </w:r>
        <w:r w:rsidR="00645D55">
          <w:rPr>
            <w:noProof/>
            <w:webHidden/>
          </w:rPr>
        </w:r>
        <w:r w:rsidR="00645D55">
          <w:rPr>
            <w:noProof/>
            <w:webHidden/>
          </w:rPr>
          <w:fldChar w:fldCharType="separate"/>
        </w:r>
        <w:r w:rsidR="00645D55">
          <w:rPr>
            <w:noProof/>
            <w:webHidden/>
          </w:rPr>
          <w:t>16</w:t>
        </w:r>
        <w:r w:rsidR="00645D55">
          <w:rPr>
            <w:noProof/>
            <w:webHidden/>
          </w:rPr>
          <w:fldChar w:fldCharType="end"/>
        </w:r>
      </w:hyperlink>
    </w:p>
    <w:p w14:paraId="5199B058" w14:textId="77777777" w:rsidR="00645D55" w:rsidRDefault="00353A1B">
      <w:pPr>
        <w:pStyle w:val="TOC2"/>
        <w:rPr>
          <w:noProof/>
          <w:color w:val="auto"/>
          <w:sz w:val="22"/>
        </w:rPr>
      </w:pPr>
      <w:hyperlink w:anchor="_Toc381962005" w:history="1">
        <w:r w:rsidR="00645D55" w:rsidRPr="00D6452E">
          <w:rPr>
            <w:rStyle w:val="Hyperlink"/>
            <w:noProof/>
          </w:rPr>
          <w:t>SharePoint 2013 Hosting</w:t>
        </w:r>
        <w:r w:rsidR="00645D55">
          <w:rPr>
            <w:noProof/>
            <w:webHidden/>
          </w:rPr>
          <w:tab/>
        </w:r>
        <w:r w:rsidR="00645D55">
          <w:rPr>
            <w:noProof/>
            <w:webHidden/>
          </w:rPr>
          <w:fldChar w:fldCharType="begin"/>
        </w:r>
        <w:r w:rsidR="00645D55">
          <w:rPr>
            <w:noProof/>
            <w:webHidden/>
          </w:rPr>
          <w:instrText xml:space="preserve"> PAGEREF _Toc381962005 \h </w:instrText>
        </w:r>
        <w:r w:rsidR="00645D55">
          <w:rPr>
            <w:noProof/>
            <w:webHidden/>
          </w:rPr>
        </w:r>
        <w:r w:rsidR="00645D55">
          <w:rPr>
            <w:noProof/>
            <w:webHidden/>
          </w:rPr>
          <w:fldChar w:fldCharType="separate"/>
        </w:r>
        <w:r w:rsidR="00645D55">
          <w:rPr>
            <w:noProof/>
            <w:webHidden/>
          </w:rPr>
          <w:t>17</w:t>
        </w:r>
        <w:r w:rsidR="00645D55">
          <w:rPr>
            <w:noProof/>
            <w:webHidden/>
          </w:rPr>
          <w:fldChar w:fldCharType="end"/>
        </w:r>
      </w:hyperlink>
    </w:p>
    <w:p w14:paraId="100F0CD8" w14:textId="77777777" w:rsidR="00645D55" w:rsidRDefault="00353A1B">
      <w:pPr>
        <w:pStyle w:val="TOC2"/>
        <w:rPr>
          <w:noProof/>
          <w:color w:val="auto"/>
          <w:sz w:val="22"/>
        </w:rPr>
      </w:pPr>
      <w:hyperlink w:anchor="_Toc381962006" w:history="1">
        <w:r w:rsidR="00645D55" w:rsidRPr="00D6452E">
          <w:rPr>
            <w:rStyle w:val="Hyperlink"/>
            <w:noProof/>
          </w:rPr>
          <w:t>System Center 2012 R2 Datacenter</w:t>
        </w:r>
        <w:r w:rsidR="00645D55">
          <w:rPr>
            <w:noProof/>
            <w:webHidden/>
          </w:rPr>
          <w:tab/>
        </w:r>
        <w:r w:rsidR="00645D55">
          <w:rPr>
            <w:noProof/>
            <w:webHidden/>
          </w:rPr>
          <w:fldChar w:fldCharType="begin"/>
        </w:r>
        <w:r w:rsidR="00645D55">
          <w:rPr>
            <w:noProof/>
            <w:webHidden/>
          </w:rPr>
          <w:instrText xml:space="preserve"> PAGEREF _Toc381962006 \h </w:instrText>
        </w:r>
        <w:r w:rsidR="00645D55">
          <w:rPr>
            <w:noProof/>
            <w:webHidden/>
          </w:rPr>
        </w:r>
        <w:r w:rsidR="00645D55">
          <w:rPr>
            <w:noProof/>
            <w:webHidden/>
          </w:rPr>
          <w:fldChar w:fldCharType="separate"/>
        </w:r>
        <w:r w:rsidR="00645D55">
          <w:rPr>
            <w:noProof/>
            <w:webHidden/>
          </w:rPr>
          <w:t>17</w:t>
        </w:r>
        <w:r w:rsidR="00645D55">
          <w:rPr>
            <w:noProof/>
            <w:webHidden/>
          </w:rPr>
          <w:fldChar w:fldCharType="end"/>
        </w:r>
      </w:hyperlink>
    </w:p>
    <w:p w14:paraId="2C6C767D" w14:textId="77777777" w:rsidR="00645D55" w:rsidRDefault="00353A1B">
      <w:pPr>
        <w:pStyle w:val="TOC2"/>
        <w:rPr>
          <w:noProof/>
          <w:color w:val="auto"/>
          <w:sz w:val="22"/>
        </w:rPr>
      </w:pPr>
      <w:hyperlink w:anchor="_Toc381962007" w:history="1">
        <w:r w:rsidR="00645D55" w:rsidRPr="00D6452E">
          <w:rPr>
            <w:rStyle w:val="Hyperlink"/>
            <w:noProof/>
          </w:rPr>
          <w:t>System Center 2012 R2 Standard</w:t>
        </w:r>
        <w:r w:rsidR="00645D55">
          <w:rPr>
            <w:noProof/>
            <w:webHidden/>
          </w:rPr>
          <w:tab/>
        </w:r>
        <w:r w:rsidR="00645D55">
          <w:rPr>
            <w:noProof/>
            <w:webHidden/>
          </w:rPr>
          <w:fldChar w:fldCharType="begin"/>
        </w:r>
        <w:r w:rsidR="00645D55">
          <w:rPr>
            <w:noProof/>
            <w:webHidden/>
          </w:rPr>
          <w:instrText xml:space="preserve"> PAGEREF _Toc381962007 \h </w:instrText>
        </w:r>
        <w:r w:rsidR="00645D55">
          <w:rPr>
            <w:noProof/>
            <w:webHidden/>
          </w:rPr>
        </w:r>
        <w:r w:rsidR="00645D55">
          <w:rPr>
            <w:noProof/>
            <w:webHidden/>
          </w:rPr>
          <w:fldChar w:fldCharType="separate"/>
        </w:r>
        <w:r w:rsidR="00645D55">
          <w:rPr>
            <w:noProof/>
            <w:webHidden/>
          </w:rPr>
          <w:t>18</w:t>
        </w:r>
        <w:r w:rsidR="00645D55">
          <w:rPr>
            <w:noProof/>
            <w:webHidden/>
          </w:rPr>
          <w:fldChar w:fldCharType="end"/>
        </w:r>
      </w:hyperlink>
    </w:p>
    <w:p w14:paraId="580A5FD7" w14:textId="77777777" w:rsidR="00645D55" w:rsidRDefault="00353A1B">
      <w:pPr>
        <w:pStyle w:val="TOC2"/>
        <w:rPr>
          <w:noProof/>
          <w:color w:val="auto"/>
          <w:sz w:val="22"/>
        </w:rPr>
      </w:pPr>
      <w:hyperlink w:anchor="_Toc381962008" w:history="1">
        <w:r w:rsidR="00645D55" w:rsidRPr="00D6452E">
          <w:rPr>
            <w:rStyle w:val="Hyperlink"/>
            <w:noProof/>
          </w:rPr>
          <w:t>Windows Server 2012 R2 Datacenter</w:t>
        </w:r>
        <w:r w:rsidR="00645D55">
          <w:rPr>
            <w:noProof/>
            <w:webHidden/>
          </w:rPr>
          <w:tab/>
        </w:r>
        <w:r w:rsidR="00645D55">
          <w:rPr>
            <w:noProof/>
            <w:webHidden/>
          </w:rPr>
          <w:fldChar w:fldCharType="begin"/>
        </w:r>
        <w:r w:rsidR="00645D55">
          <w:rPr>
            <w:noProof/>
            <w:webHidden/>
          </w:rPr>
          <w:instrText xml:space="preserve"> PAGEREF _Toc381962008 \h </w:instrText>
        </w:r>
        <w:r w:rsidR="00645D55">
          <w:rPr>
            <w:noProof/>
            <w:webHidden/>
          </w:rPr>
        </w:r>
        <w:r w:rsidR="00645D55">
          <w:rPr>
            <w:noProof/>
            <w:webHidden/>
          </w:rPr>
          <w:fldChar w:fldCharType="separate"/>
        </w:r>
        <w:r w:rsidR="00645D55">
          <w:rPr>
            <w:noProof/>
            <w:webHidden/>
          </w:rPr>
          <w:t>19</w:t>
        </w:r>
        <w:r w:rsidR="00645D55">
          <w:rPr>
            <w:noProof/>
            <w:webHidden/>
          </w:rPr>
          <w:fldChar w:fldCharType="end"/>
        </w:r>
      </w:hyperlink>
    </w:p>
    <w:p w14:paraId="210BB16B" w14:textId="77777777" w:rsidR="00645D55" w:rsidRDefault="00353A1B">
      <w:pPr>
        <w:pStyle w:val="TOC2"/>
        <w:rPr>
          <w:noProof/>
          <w:color w:val="auto"/>
          <w:sz w:val="22"/>
        </w:rPr>
      </w:pPr>
      <w:hyperlink w:anchor="_Toc381962009" w:history="1">
        <w:r w:rsidR="00645D55" w:rsidRPr="00D6452E">
          <w:rPr>
            <w:rStyle w:val="Hyperlink"/>
            <w:noProof/>
          </w:rPr>
          <w:t>Windows Server 2012 R2 Standard</w:t>
        </w:r>
        <w:r w:rsidR="00645D55">
          <w:rPr>
            <w:noProof/>
            <w:webHidden/>
          </w:rPr>
          <w:tab/>
        </w:r>
        <w:r w:rsidR="00645D55">
          <w:rPr>
            <w:noProof/>
            <w:webHidden/>
          </w:rPr>
          <w:fldChar w:fldCharType="begin"/>
        </w:r>
        <w:r w:rsidR="00645D55">
          <w:rPr>
            <w:noProof/>
            <w:webHidden/>
          </w:rPr>
          <w:instrText xml:space="preserve"> PAGEREF _Toc381962009 \h </w:instrText>
        </w:r>
        <w:r w:rsidR="00645D55">
          <w:rPr>
            <w:noProof/>
            <w:webHidden/>
          </w:rPr>
        </w:r>
        <w:r w:rsidR="00645D55">
          <w:rPr>
            <w:noProof/>
            <w:webHidden/>
          </w:rPr>
          <w:fldChar w:fldCharType="separate"/>
        </w:r>
        <w:r w:rsidR="00645D55">
          <w:rPr>
            <w:noProof/>
            <w:webHidden/>
          </w:rPr>
          <w:t>20</w:t>
        </w:r>
        <w:r w:rsidR="00645D55">
          <w:rPr>
            <w:noProof/>
            <w:webHidden/>
          </w:rPr>
          <w:fldChar w:fldCharType="end"/>
        </w:r>
      </w:hyperlink>
    </w:p>
    <w:p w14:paraId="58A22871" w14:textId="77777777" w:rsidR="00645D55" w:rsidRDefault="00353A1B">
      <w:pPr>
        <w:pStyle w:val="TOC2"/>
        <w:rPr>
          <w:noProof/>
          <w:color w:val="auto"/>
          <w:sz w:val="22"/>
        </w:rPr>
      </w:pPr>
      <w:hyperlink w:anchor="_Toc381962010" w:history="1">
        <w:r w:rsidR="00645D55" w:rsidRPr="00D6452E">
          <w:rPr>
            <w:rStyle w:val="Hyperlink"/>
            <w:noProof/>
          </w:rPr>
          <w:t>Windows Server 2012 R2 Essentials</w:t>
        </w:r>
        <w:r w:rsidR="00645D55">
          <w:rPr>
            <w:noProof/>
            <w:webHidden/>
          </w:rPr>
          <w:tab/>
        </w:r>
        <w:r w:rsidR="00645D55">
          <w:rPr>
            <w:noProof/>
            <w:webHidden/>
          </w:rPr>
          <w:fldChar w:fldCharType="begin"/>
        </w:r>
        <w:r w:rsidR="00645D55">
          <w:rPr>
            <w:noProof/>
            <w:webHidden/>
          </w:rPr>
          <w:instrText xml:space="preserve"> PAGEREF _Toc381962010 \h </w:instrText>
        </w:r>
        <w:r w:rsidR="00645D55">
          <w:rPr>
            <w:noProof/>
            <w:webHidden/>
          </w:rPr>
        </w:r>
        <w:r w:rsidR="00645D55">
          <w:rPr>
            <w:noProof/>
            <w:webHidden/>
          </w:rPr>
          <w:fldChar w:fldCharType="separate"/>
        </w:r>
        <w:r w:rsidR="00645D55">
          <w:rPr>
            <w:noProof/>
            <w:webHidden/>
          </w:rPr>
          <w:t>21</w:t>
        </w:r>
        <w:r w:rsidR="00645D55">
          <w:rPr>
            <w:noProof/>
            <w:webHidden/>
          </w:rPr>
          <w:fldChar w:fldCharType="end"/>
        </w:r>
      </w:hyperlink>
    </w:p>
    <w:p w14:paraId="5FF65755" w14:textId="77777777" w:rsidR="00645D55" w:rsidRDefault="00353A1B">
      <w:pPr>
        <w:pStyle w:val="TOC1"/>
        <w:tabs>
          <w:tab w:val="right" w:leader="dot" w:pos="5210"/>
        </w:tabs>
        <w:rPr>
          <w:rFonts w:asciiTheme="minorHAnsi" w:hAnsiTheme="minorHAnsi"/>
          <w:b w:val="0"/>
          <w:caps w:val="0"/>
          <w:noProof/>
          <w:color w:val="auto"/>
          <w:sz w:val="22"/>
          <w:szCs w:val="22"/>
        </w:rPr>
      </w:pPr>
      <w:hyperlink w:anchor="_Toc381962011" w:history="1">
        <w:r w:rsidR="00645D55" w:rsidRPr="00D6452E">
          <w:rPr>
            <w:rStyle w:val="Hyperlink"/>
            <w:noProof/>
          </w:rPr>
          <w:t>Per Core License Model</w:t>
        </w:r>
        <w:r w:rsidR="00645D55">
          <w:rPr>
            <w:noProof/>
            <w:webHidden/>
          </w:rPr>
          <w:tab/>
        </w:r>
        <w:r w:rsidR="00645D55">
          <w:rPr>
            <w:noProof/>
            <w:webHidden/>
          </w:rPr>
          <w:fldChar w:fldCharType="begin"/>
        </w:r>
        <w:r w:rsidR="00645D55">
          <w:rPr>
            <w:noProof/>
            <w:webHidden/>
          </w:rPr>
          <w:instrText xml:space="preserve"> PAGEREF _Toc381962011 \h </w:instrText>
        </w:r>
        <w:r w:rsidR="00645D55">
          <w:rPr>
            <w:noProof/>
            <w:webHidden/>
          </w:rPr>
        </w:r>
        <w:r w:rsidR="00645D55">
          <w:rPr>
            <w:noProof/>
            <w:webHidden/>
          </w:rPr>
          <w:fldChar w:fldCharType="separate"/>
        </w:r>
        <w:r w:rsidR="00645D55">
          <w:rPr>
            <w:noProof/>
            <w:webHidden/>
          </w:rPr>
          <w:t>23</w:t>
        </w:r>
        <w:r w:rsidR="00645D55">
          <w:rPr>
            <w:noProof/>
            <w:webHidden/>
          </w:rPr>
          <w:fldChar w:fldCharType="end"/>
        </w:r>
      </w:hyperlink>
    </w:p>
    <w:p w14:paraId="08814162" w14:textId="77777777" w:rsidR="00645D55" w:rsidRDefault="00353A1B">
      <w:pPr>
        <w:pStyle w:val="TOC2"/>
        <w:rPr>
          <w:noProof/>
          <w:color w:val="auto"/>
          <w:sz w:val="22"/>
        </w:rPr>
      </w:pPr>
      <w:hyperlink w:anchor="_Toc381962012" w:history="1">
        <w:r w:rsidR="00645D55" w:rsidRPr="00D6452E">
          <w:rPr>
            <w:rStyle w:val="Hyperlink"/>
            <w:noProof/>
          </w:rPr>
          <w:t>BizTalk Server 2013 Enterprise</w:t>
        </w:r>
        <w:r w:rsidR="00645D55">
          <w:rPr>
            <w:noProof/>
            <w:webHidden/>
          </w:rPr>
          <w:tab/>
        </w:r>
        <w:r w:rsidR="00645D55">
          <w:rPr>
            <w:noProof/>
            <w:webHidden/>
          </w:rPr>
          <w:fldChar w:fldCharType="begin"/>
        </w:r>
        <w:r w:rsidR="00645D55">
          <w:rPr>
            <w:noProof/>
            <w:webHidden/>
          </w:rPr>
          <w:instrText xml:space="preserve"> PAGEREF _Toc381962012 \h </w:instrText>
        </w:r>
        <w:r w:rsidR="00645D55">
          <w:rPr>
            <w:noProof/>
            <w:webHidden/>
          </w:rPr>
        </w:r>
        <w:r w:rsidR="00645D55">
          <w:rPr>
            <w:noProof/>
            <w:webHidden/>
          </w:rPr>
          <w:fldChar w:fldCharType="separate"/>
        </w:r>
        <w:r w:rsidR="00645D55">
          <w:rPr>
            <w:noProof/>
            <w:webHidden/>
          </w:rPr>
          <w:t>24</w:t>
        </w:r>
        <w:r w:rsidR="00645D55">
          <w:rPr>
            <w:noProof/>
            <w:webHidden/>
          </w:rPr>
          <w:fldChar w:fldCharType="end"/>
        </w:r>
      </w:hyperlink>
    </w:p>
    <w:p w14:paraId="61B5F67C" w14:textId="77777777" w:rsidR="00645D55" w:rsidRDefault="00353A1B">
      <w:pPr>
        <w:pStyle w:val="TOC2"/>
        <w:rPr>
          <w:noProof/>
          <w:color w:val="auto"/>
          <w:sz w:val="22"/>
        </w:rPr>
      </w:pPr>
      <w:hyperlink w:anchor="_Toc381962013" w:history="1">
        <w:r w:rsidR="00645D55" w:rsidRPr="00D6452E">
          <w:rPr>
            <w:rStyle w:val="Hyperlink"/>
            <w:noProof/>
          </w:rPr>
          <w:t>BizTalk Server 2013 Standard</w:t>
        </w:r>
        <w:r w:rsidR="00645D55">
          <w:rPr>
            <w:noProof/>
            <w:webHidden/>
          </w:rPr>
          <w:tab/>
        </w:r>
        <w:r w:rsidR="00645D55">
          <w:rPr>
            <w:noProof/>
            <w:webHidden/>
          </w:rPr>
          <w:fldChar w:fldCharType="begin"/>
        </w:r>
        <w:r w:rsidR="00645D55">
          <w:rPr>
            <w:noProof/>
            <w:webHidden/>
          </w:rPr>
          <w:instrText xml:space="preserve"> PAGEREF _Toc381962013 \h </w:instrText>
        </w:r>
        <w:r w:rsidR="00645D55">
          <w:rPr>
            <w:noProof/>
            <w:webHidden/>
          </w:rPr>
        </w:r>
        <w:r w:rsidR="00645D55">
          <w:rPr>
            <w:noProof/>
            <w:webHidden/>
          </w:rPr>
          <w:fldChar w:fldCharType="separate"/>
        </w:r>
        <w:r w:rsidR="00645D55">
          <w:rPr>
            <w:noProof/>
            <w:webHidden/>
          </w:rPr>
          <w:t>25</w:t>
        </w:r>
        <w:r w:rsidR="00645D55">
          <w:rPr>
            <w:noProof/>
            <w:webHidden/>
          </w:rPr>
          <w:fldChar w:fldCharType="end"/>
        </w:r>
      </w:hyperlink>
    </w:p>
    <w:p w14:paraId="1CBDE17E" w14:textId="77777777" w:rsidR="00645D55" w:rsidRDefault="00353A1B">
      <w:pPr>
        <w:pStyle w:val="TOC2"/>
        <w:rPr>
          <w:noProof/>
          <w:color w:val="auto"/>
          <w:sz w:val="22"/>
        </w:rPr>
      </w:pPr>
      <w:hyperlink w:anchor="_Toc381962014" w:history="1">
        <w:r w:rsidR="00645D55" w:rsidRPr="00D6452E">
          <w:rPr>
            <w:rStyle w:val="Hyperlink"/>
            <w:noProof/>
          </w:rPr>
          <w:t>BizTalk Server 2013 Branch</w:t>
        </w:r>
        <w:r w:rsidR="00645D55">
          <w:rPr>
            <w:noProof/>
            <w:webHidden/>
          </w:rPr>
          <w:tab/>
        </w:r>
        <w:r w:rsidR="00645D55">
          <w:rPr>
            <w:noProof/>
            <w:webHidden/>
          </w:rPr>
          <w:fldChar w:fldCharType="begin"/>
        </w:r>
        <w:r w:rsidR="00645D55">
          <w:rPr>
            <w:noProof/>
            <w:webHidden/>
          </w:rPr>
          <w:instrText xml:space="preserve"> PAGEREF _Toc381962014 \h </w:instrText>
        </w:r>
        <w:r w:rsidR="00645D55">
          <w:rPr>
            <w:noProof/>
            <w:webHidden/>
          </w:rPr>
        </w:r>
        <w:r w:rsidR="00645D55">
          <w:rPr>
            <w:noProof/>
            <w:webHidden/>
          </w:rPr>
          <w:fldChar w:fldCharType="separate"/>
        </w:r>
        <w:r w:rsidR="00645D55">
          <w:rPr>
            <w:noProof/>
            <w:webHidden/>
          </w:rPr>
          <w:t>25</w:t>
        </w:r>
        <w:r w:rsidR="00645D55">
          <w:rPr>
            <w:noProof/>
            <w:webHidden/>
          </w:rPr>
          <w:fldChar w:fldCharType="end"/>
        </w:r>
      </w:hyperlink>
    </w:p>
    <w:p w14:paraId="3B806E93" w14:textId="77777777" w:rsidR="00645D55" w:rsidRDefault="00353A1B">
      <w:pPr>
        <w:pStyle w:val="TOC2"/>
        <w:rPr>
          <w:noProof/>
          <w:color w:val="auto"/>
          <w:sz w:val="22"/>
        </w:rPr>
      </w:pPr>
      <w:hyperlink w:anchor="_Toc381962015" w:history="1">
        <w:r w:rsidR="00645D55" w:rsidRPr="00D6452E">
          <w:rPr>
            <w:rStyle w:val="Hyperlink"/>
            <w:noProof/>
          </w:rPr>
          <w:t>SQL Server 2014 Enterprise Core</w:t>
        </w:r>
        <w:r w:rsidR="00645D55">
          <w:rPr>
            <w:noProof/>
            <w:webHidden/>
          </w:rPr>
          <w:tab/>
        </w:r>
        <w:r w:rsidR="00645D55">
          <w:rPr>
            <w:noProof/>
            <w:webHidden/>
          </w:rPr>
          <w:fldChar w:fldCharType="begin"/>
        </w:r>
        <w:r w:rsidR="00645D55">
          <w:rPr>
            <w:noProof/>
            <w:webHidden/>
          </w:rPr>
          <w:instrText xml:space="preserve"> PAGEREF _Toc381962015 \h </w:instrText>
        </w:r>
        <w:r w:rsidR="00645D55">
          <w:rPr>
            <w:noProof/>
            <w:webHidden/>
          </w:rPr>
        </w:r>
        <w:r w:rsidR="00645D55">
          <w:rPr>
            <w:noProof/>
            <w:webHidden/>
          </w:rPr>
          <w:fldChar w:fldCharType="separate"/>
        </w:r>
        <w:r w:rsidR="00645D55">
          <w:rPr>
            <w:noProof/>
            <w:webHidden/>
          </w:rPr>
          <w:t>25</w:t>
        </w:r>
        <w:r w:rsidR="00645D55">
          <w:rPr>
            <w:noProof/>
            <w:webHidden/>
          </w:rPr>
          <w:fldChar w:fldCharType="end"/>
        </w:r>
      </w:hyperlink>
    </w:p>
    <w:p w14:paraId="491EC209" w14:textId="77777777" w:rsidR="00645D55" w:rsidRDefault="00353A1B">
      <w:pPr>
        <w:pStyle w:val="TOC2"/>
        <w:rPr>
          <w:noProof/>
          <w:color w:val="auto"/>
          <w:sz w:val="22"/>
        </w:rPr>
      </w:pPr>
      <w:hyperlink w:anchor="_Toc381962016" w:history="1">
        <w:r w:rsidR="00645D55" w:rsidRPr="00D6452E">
          <w:rPr>
            <w:rStyle w:val="Hyperlink"/>
            <w:noProof/>
          </w:rPr>
          <w:t>SQL Server 2014 Standard Core</w:t>
        </w:r>
        <w:r w:rsidR="00645D55">
          <w:rPr>
            <w:noProof/>
            <w:webHidden/>
          </w:rPr>
          <w:tab/>
        </w:r>
        <w:r w:rsidR="00645D55">
          <w:rPr>
            <w:noProof/>
            <w:webHidden/>
          </w:rPr>
          <w:fldChar w:fldCharType="begin"/>
        </w:r>
        <w:r w:rsidR="00645D55">
          <w:rPr>
            <w:noProof/>
            <w:webHidden/>
          </w:rPr>
          <w:instrText xml:space="preserve"> PAGEREF _Toc381962016 \h </w:instrText>
        </w:r>
        <w:r w:rsidR="00645D55">
          <w:rPr>
            <w:noProof/>
            <w:webHidden/>
          </w:rPr>
        </w:r>
        <w:r w:rsidR="00645D55">
          <w:rPr>
            <w:noProof/>
            <w:webHidden/>
          </w:rPr>
          <w:fldChar w:fldCharType="separate"/>
        </w:r>
        <w:r w:rsidR="00645D55">
          <w:rPr>
            <w:noProof/>
            <w:webHidden/>
          </w:rPr>
          <w:t>26</w:t>
        </w:r>
        <w:r w:rsidR="00645D55">
          <w:rPr>
            <w:noProof/>
            <w:webHidden/>
          </w:rPr>
          <w:fldChar w:fldCharType="end"/>
        </w:r>
      </w:hyperlink>
    </w:p>
    <w:p w14:paraId="3C06BBCC" w14:textId="77777777" w:rsidR="00645D55" w:rsidRDefault="00353A1B">
      <w:pPr>
        <w:pStyle w:val="TOC2"/>
        <w:rPr>
          <w:noProof/>
          <w:color w:val="auto"/>
          <w:sz w:val="22"/>
        </w:rPr>
      </w:pPr>
      <w:hyperlink w:anchor="_Toc381962017" w:history="1">
        <w:r w:rsidR="00645D55" w:rsidRPr="00D6452E">
          <w:rPr>
            <w:rStyle w:val="Hyperlink"/>
            <w:noProof/>
          </w:rPr>
          <w:t>SQL Server 2014 Web Core</w:t>
        </w:r>
        <w:r w:rsidR="00645D55">
          <w:rPr>
            <w:noProof/>
            <w:webHidden/>
          </w:rPr>
          <w:tab/>
        </w:r>
        <w:r w:rsidR="00645D55">
          <w:rPr>
            <w:noProof/>
            <w:webHidden/>
          </w:rPr>
          <w:fldChar w:fldCharType="begin"/>
        </w:r>
        <w:r w:rsidR="00645D55">
          <w:rPr>
            <w:noProof/>
            <w:webHidden/>
          </w:rPr>
          <w:instrText xml:space="preserve"> PAGEREF _Toc381962017 \h </w:instrText>
        </w:r>
        <w:r w:rsidR="00645D55">
          <w:rPr>
            <w:noProof/>
            <w:webHidden/>
          </w:rPr>
        </w:r>
        <w:r w:rsidR="00645D55">
          <w:rPr>
            <w:noProof/>
            <w:webHidden/>
          </w:rPr>
          <w:fldChar w:fldCharType="separate"/>
        </w:r>
        <w:r w:rsidR="00645D55">
          <w:rPr>
            <w:noProof/>
            <w:webHidden/>
          </w:rPr>
          <w:t>26</w:t>
        </w:r>
        <w:r w:rsidR="00645D55">
          <w:rPr>
            <w:noProof/>
            <w:webHidden/>
          </w:rPr>
          <w:fldChar w:fldCharType="end"/>
        </w:r>
      </w:hyperlink>
    </w:p>
    <w:p w14:paraId="695F437E" w14:textId="77777777" w:rsidR="00645D55" w:rsidRDefault="00353A1B">
      <w:pPr>
        <w:pStyle w:val="TOC1"/>
        <w:tabs>
          <w:tab w:val="right" w:leader="dot" w:pos="5210"/>
        </w:tabs>
        <w:rPr>
          <w:rFonts w:asciiTheme="minorHAnsi" w:hAnsiTheme="minorHAnsi"/>
          <w:b w:val="0"/>
          <w:caps w:val="0"/>
          <w:noProof/>
          <w:color w:val="auto"/>
          <w:sz w:val="22"/>
          <w:szCs w:val="22"/>
        </w:rPr>
      </w:pPr>
      <w:hyperlink w:anchor="_Toc381962018" w:history="1">
        <w:r w:rsidR="00645D55" w:rsidRPr="00D6452E">
          <w:rPr>
            <w:rStyle w:val="Hyperlink"/>
            <w:noProof/>
          </w:rPr>
          <w:t>Subscriber Access License (SAL) Model (Non-Online Services Products</w:t>
        </w:r>
        <w:r w:rsidR="00645D55">
          <w:rPr>
            <w:noProof/>
            <w:webHidden/>
          </w:rPr>
          <w:tab/>
        </w:r>
        <w:r w:rsidR="00645D55">
          <w:rPr>
            <w:noProof/>
            <w:webHidden/>
          </w:rPr>
          <w:fldChar w:fldCharType="begin"/>
        </w:r>
        <w:r w:rsidR="00645D55">
          <w:rPr>
            <w:noProof/>
            <w:webHidden/>
          </w:rPr>
          <w:instrText xml:space="preserve"> PAGEREF _Toc381962018 \h </w:instrText>
        </w:r>
        <w:r w:rsidR="00645D55">
          <w:rPr>
            <w:noProof/>
            <w:webHidden/>
          </w:rPr>
        </w:r>
        <w:r w:rsidR="00645D55">
          <w:rPr>
            <w:noProof/>
            <w:webHidden/>
          </w:rPr>
          <w:fldChar w:fldCharType="separate"/>
        </w:r>
        <w:r w:rsidR="00645D55">
          <w:rPr>
            <w:noProof/>
            <w:webHidden/>
          </w:rPr>
          <w:t>28</w:t>
        </w:r>
        <w:r w:rsidR="00645D55">
          <w:rPr>
            <w:noProof/>
            <w:webHidden/>
          </w:rPr>
          <w:fldChar w:fldCharType="end"/>
        </w:r>
      </w:hyperlink>
    </w:p>
    <w:p w14:paraId="06AD366F" w14:textId="77777777" w:rsidR="00645D55" w:rsidRDefault="00353A1B">
      <w:pPr>
        <w:pStyle w:val="TOC2"/>
        <w:rPr>
          <w:noProof/>
          <w:color w:val="auto"/>
          <w:sz w:val="22"/>
        </w:rPr>
      </w:pPr>
      <w:hyperlink w:anchor="_Toc381962019" w:history="1">
        <w:r w:rsidR="00645D55" w:rsidRPr="00D6452E">
          <w:rPr>
            <w:rStyle w:val="Hyperlink"/>
            <w:noProof/>
          </w:rPr>
          <w:t>Exchange Server 2013 Standard and Enterprise</w:t>
        </w:r>
        <w:r w:rsidR="00645D55">
          <w:rPr>
            <w:noProof/>
            <w:webHidden/>
          </w:rPr>
          <w:tab/>
        </w:r>
        <w:r w:rsidR="00645D55">
          <w:rPr>
            <w:noProof/>
            <w:webHidden/>
          </w:rPr>
          <w:fldChar w:fldCharType="begin"/>
        </w:r>
        <w:r w:rsidR="00645D55">
          <w:rPr>
            <w:noProof/>
            <w:webHidden/>
          </w:rPr>
          <w:instrText xml:space="preserve"> PAGEREF _Toc381962019 \h </w:instrText>
        </w:r>
        <w:r w:rsidR="00645D55">
          <w:rPr>
            <w:noProof/>
            <w:webHidden/>
          </w:rPr>
        </w:r>
        <w:r w:rsidR="00645D55">
          <w:rPr>
            <w:noProof/>
            <w:webHidden/>
          </w:rPr>
          <w:fldChar w:fldCharType="separate"/>
        </w:r>
        <w:r w:rsidR="00645D55">
          <w:rPr>
            <w:noProof/>
            <w:webHidden/>
          </w:rPr>
          <w:t>32</w:t>
        </w:r>
        <w:r w:rsidR="00645D55">
          <w:rPr>
            <w:noProof/>
            <w:webHidden/>
          </w:rPr>
          <w:fldChar w:fldCharType="end"/>
        </w:r>
      </w:hyperlink>
    </w:p>
    <w:p w14:paraId="3E0DE4E4" w14:textId="77777777" w:rsidR="00645D55" w:rsidRDefault="00353A1B">
      <w:pPr>
        <w:pStyle w:val="TOC2"/>
        <w:rPr>
          <w:noProof/>
          <w:color w:val="auto"/>
          <w:sz w:val="22"/>
        </w:rPr>
      </w:pPr>
      <w:hyperlink w:anchor="_Toc381962020" w:history="1">
        <w:r w:rsidR="00645D55" w:rsidRPr="00D6452E">
          <w:rPr>
            <w:rStyle w:val="Hyperlink"/>
            <w:noProof/>
          </w:rPr>
          <w:t>Forefront Identity Manager 2010 R2</w:t>
        </w:r>
        <w:r w:rsidR="00645D55">
          <w:rPr>
            <w:noProof/>
            <w:webHidden/>
          </w:rPr>
          <w:tab/>
        </w:r>
        <w:r w:rsidR="00645D55">
          <w:rPr>
            <w:noProof/>
            <w:webHidden/>
          </w:rPr>
          <w:fldChar w:fldCharType="begin"/>
        </w:r>
        <w:r w:rsidR="00645D55">
          <w:rPr>
            <w:noProof/>
            <w:webHidden/>
          </w:rPr>
          <w:instrText xml:space="preserve"> PAGEREF _Toc381962020 \h </w:instrText>
        </w:r>
        <w:r w:rsidR="00645D55">
          <w:rPr>
            <w:noProof/>
            <w:webHidden/>
          </w:rPr>
        </w:r>
        <w:r w:rsidR="00645D55">
          <w:rPr>
            <w:noProof/>
            <w:webHidden/>
          </w:rPr>
          <w:fldChar w:fldCharType="separate"/>
        </w:r>
        <w:r w:rsidR="00645D55">
          <w:rPr>
            <w:noProof/>
            <w:webHidden/>
          </w:rPr>
          <w:t>33</w:t>
        </w:r>
        <w:r w:rsidR="00645D55">
          <w:rPr>
            <w:noProof/>
            <w:webHidden/>
          </w:rPr>
          <w:fldChar w:fldCharType="end"/>
        </w:r>
      </w:hyperlink>
    </w:p>
    <w:p w14:paraId="3612CAE2" w14:textId="77777777" w:rsidR="00645D55" w:rsidRDefault="00353A1B">
      <w:pPr>
        <w:pStyle w:val="TOC2"/>
        <w:rPr>
          <w:noProof/>
          <w:color w:val="auto"/>
          <w:sz w:val="22"/>
        </w:rPr>
      </w:pPr>
      <w:hyperlink w:anchor="_Toc381962021" w:history="1">
        <w:r w:rsidR="00645D55" w:rsidRPr="00D6452E">
          <w:rPr>
            <w:rStyle w:val="Hyperlink"/>
            <w:noProof/>
          </w:rPr>
          <w:t>Lync Server 2013</w:t>
        </w:r>
        <w:r w:rsidR="00645D55">
          <w:rPr>
            <w:noProof/>
            <w:webHidden/>
          </w:rPr>
          <w:tab/>
        </w:r>
        <w:r w:rsidR="00645D55">
          <w:rPr>
            <w:noProof/>
            <w:webHidden/>
          </w:rPr>
          <w:fldChar w:fldCharType="begin"/>
        </w:r>
        <w:r w:rsidR="00645D55">
          <w:rPr>
            <w:noProof/>
            <w:webHidden/>
          </w:rPr>
          <w:instrText xml:space="preserve"> PAGEREF _Toc381962021 \h </w:instrText>
        </w:r>
        <w:r w:rsidR="00645D55">
          <w:rPr>
            <w:noProof/>
            <w:webHidden/>
          </w:rPr>
        </w:r>
        <w:r w:rsidR="00645D55">
          <w:rPr>
            <w:noProof/>
            <w:webHidden/>
          </w:rPr>
          <w:fldChar w:fldCharType="separate"/>
        </w:r>
        <w:r w:rsidR="00645D55">
          <w:rPr>
            <w:noProof/>
            <w:webHidden/>
          </w:rPr>
          <w:t>34</w:t>
        </w:r>
        <w:r w:rsidR="00645D55">
          <w:rPr>
            <w:noProof/>
            <w:webHidden/>
          </w:rPr>
          <w:fldChar w:fldCharType="end"/>
        </w:r>
      </w:hyperlink>
    </w:p>
    <w:p w14:paraId="09FE0198" w14:textId="77777777" w:rsidR="00645D55" w:rsidRDefault="00353A1B">
      <w:pPr>
        <w:pStyle w:val="TOC2"/>
        <w:rPr>
          <w:noProof/>
          <w:color w:val="auto"/>
          <w:sz w:val="22"/>
        </w:rPr>
      </w:pPr>
      <w:hyperlink w:anchor="_Toc381962022" w:history="1">
        <w:r w:rsidR="00645D55" w:rsidRPr="00D6452E">
          <w:rPr>
            <w:rStyle w:val="Hyperlink"/>
            <w:noProof/>
          </w:rPr>
          <w:t>Microsoft Application Virtualization Hosting for Desktops</w:t>
        </w:r>
        <w:r w:rsidR="00645D55">
          <w:rPr>
            <w:noProof/>
            <w:webHidden/>
          </w:rPr>
          <w:tab/>
        </w:r>
        <w:r w:rsidR="00645D55">
          <w:rPr>
            <w:noProof/>
            <w:webHidden/>
          </w:rPr>
          <w:fldChar w:fldCharType="begin"/>
        </w:r>
        <w:r w:rsidR="00645D55">
          <w:rPr>
            <w:noProof/>
            <w:webHidden/>
          </w:rPr>
          <w:instrText xml:space="preserve"> PAGEREF _Toc381962022 \h </w:instrText>
        </w:r>
        <w:r w:rsidR="00645D55">
          <w:rPr>
            <w:noProof/>
            <w:webHidden/>
          </w:rPr>
        </w:r>
        <w:r w:rsidR="00645D55">
          <w:rPr>
            <w:noProof/>
            <w:webHidden/>
          </w:rPr>
          <w:fldChar w:fldCharType="separate"/>
        </w:r>
        <w:r w:rsidR="00645D55">
          <w:rPr>
            <w:noProof/>
            <w:webHidden/>
          </w:rPr>
          <w:t>36</w:t>
        </w:r>
        <w:r w:rsidR="00645D55">
          <w:rPr>
            <w:noProof/>
            <w:webHidden/>
          </w:rPr>
          <w:fldChar w:fldCharType="end"/>
        </w:r>
      </w:hyperlink>
    </w:p>
    <w:p w14:paraId="708FCE40" w14:textId="77777777" w:rsidR="00645D55" w:rsidRDefault="00353A1B">
      <w:pPr>
        <w:pStyle w:val="TOC2"/>
        <w:rPr>
          <w:noProof/>
          <w:color w:val="auto"/>
          <w:sz w:val="22"/>
        </w:rPr>
      </w:pPr>
      <w:hyperlink w:anchor="_Toc381962023" w:history="1">
        <w:r w:rsidR="00645D55" w:rsidRPr="00D6452E">
          <w:rPr>
            <w:rStyle w:val="Hyperlink"/>
            <w:noProof/>
          </w:rPr>
          <w:t>Microsoft Application Virtualization for Remote Desktop Services</w:t>
        </w:r>
        <w:r w:rsidR="00645D55">
          <w:rPr>
            <w:noProof/>
            <w:webHidden/>
          </w:rPr>
          <w:tab/>
        </w:r>
        <w:r w:rsidR="00645D55">
          <w:rPr>
            <w:noProof/>
            <w:webHidden/>
          </w:rPr>
          <w:fldChar w:fldCharType="begin"/>
        </w:r>
        <w:r w:rsidR="00645D55">
          <w:rPr>
            <w:noProof/>
            <w:webHidden/>
          </w:rPr>
          <w:instrText xml:space="preserve"> PAGEREF _Toc381962023 \h </w:instrText>
        </w:r>
        <w:r w:rsidR="00645D55">
          <w:rPr>
            <w:noProof/>
            <w:webHidden/>
          </w:rPr>
        </w:r>
        <w:r w:rsidR="00645D55">
          <w:rPr>
            <w:noProof/>
            <w:webHidden/>
          </w:rPr>
          <w:fldChar w:fldCharType="separate"/>
        </w:r>
        <w:r w:rsidR="00645D55">
          <w:rPr>
            <w:noProof/>
            <w:webHidden/>
          </w:rPr>
          <w:t>36</w:t>
        </w:r>
        <w:r w:rsidR="00645D55">
          <w:rPr>
            <w:noProof/>
            <w:webHidden/>
          </w:rPr>
          <w:fldChar w:fldCharType="end"/>
        </w:r>
      </w:hyperlink>
    </w:p>
    <w:p w14:paraId="57E869A1" w14:textId="77777777" w:rsidR="00645D55" w:rsidRDefault="00353A1B">
      <w:pPr>
        <w:pStyle w:val="TOC2"/>
        <w:rPr>
          <w:noProof/>
          <w:color w:val="auto"/>
          <w:sz w:val="22"/>
        </w:rPr>
      </w:pPr>
      <w:hyperlink w:anchor="_Toc381962024" w:history="1">
        <w:r w:rsidR="00645D55" w:rsidRPr="00D6452E">
          <w:rPr>
            <w:rStyle w:val="Hyperlink"/>
            <w:noProof/>
          </w:rPr>
          <w:t>Microsoft Dynamics AX 2012 R2</w:t>
        </w:r>
        <w:r w:rsidR="00645D55">
          <w:rPr>
            <w:noProof/>
            <w:webHidden/>
          </w:rPr>
          <w:tab/>
        </w:r>
        <w:r w:rsidR="00645D55">
          <w:rPr>
            <w:noProof/>
            <w:webHidden/>
          </w:rPr>
          <w:fldChar w:fldCharType="begin"/>
        </w:r>
        <w:r w:rsidR="00645D55">
          <w:rPr>
            <w:noProof/>
            <w:webHidden/>
          </w:rPr>
          <w:instrText xml:space="preserve"> PAGEREF _Toc381962024 \h </w:instrText>
        </w:r>
        <w:r w:rsidR="00645D55">
          <w:rPr>
            <w:noProof/>
            <w:webHidden/>
          </w:rPr>
        </w:r>
        <w:r w:rsidR="00645D55">
          <w:rPr>
            <w:noProof/>
            <w:webHidden/>
          </w:rPr>
          <w:fldChar w:fldCharType="separate"/>
        </w:r>
        <w:r w:rsidR="00645D55">
          <w:rPr>
            <w:noProof/>
            <w:webHidden/>
          </w:rPr>
          <w:t>37</w:t>
        </w:r>
        <w:r w:rsidR="00645D55">
          <w:rPr>
            <w:noProof/>
            <w:webHidden/>
          </w:rPr>
          <w:fldChar w:fldCharType="end"/>
        </w:r>
      </w:hyperlink>
    </w:p>
    <w:p w14:paraId="0A293369" w14:textId="77777777" w:rsidR="00645D55" w:rsidRDefault="00353A1B">
      <w:pPr>
        <w:pStyle w:val="TOC2"/>
        <w:rPr>
          <w:noProof/>
          <w:color w:val="auto"/>
          <w:sz w:val="22"/>
        </w:rPr>
      </w:pPr>
      <w:hyperlink w:anchor="_Toc381962025" w:history="1">
        <w:r w:rsidR="00645D55" w:rsidRPr="00D6452E">
          <w:rPr>
            <w:rStyle w:val="Hyperlink"/>
            <w:noProof/>
          </w:rPr>
          <w:t>Microsoft Dynamics C5 2012</w:t>
        </w:r>
        <w:r w:rsidR="00645D55">
          <w:rPr>
            <w:noProof/>
            <w:webHidden/>
          </w:rPr>
          <w:tab/>
        </w:r>
        <w:r w:rsidR="00645D55">
          <w:rPr>
            <w:noProof/>
            <w:webHidden/>
          </w:rPr>
          <w:fldChar w:fldCharType="begin"/>
        </w:r>
        <w:r w:rsidR="00645D55">
          <w:rPr>
            <w:noProof/>
            <w:webHidden/>
          </w:rPr>
          <w:instrText xml:space="preserve"> PAGEREF _Toc381962025 \h </w:instrText>
        </w:r>
        <w:r w:rsidR="00645D55">
          <w:rPr>
            <w:noProof/>
            <w:webHidden/>
          </w:rPr>
        </w:r>
        <w:r w:rsidR="00645D55">
          <w:rPr>
            <w:noProof/>
            <w:webHidden/>
          </w:rPr>
          <w:fldChar w:fldCharType="separate"/>
        </w:r>
        <w:r w:rsidR="00645D55">
          <w:rPr>
            <w:noProof/>
            <w:webHidden/>
          </w:rPr>
          <w:t>38</w:t>
        </w:r>
        <w:r w:rsidR="00645D55">
          <w:rPr>
            <w:noProof/>
            <w:webHidden/>
          </w:rPr>
          <w:fldChar w:fldCharType="end"/>
        </w:r>
      </w:hyperlink>
    </w:p>
    <w:p w14:paraId="69A60887" w14:textId="77777777" w:rsidR="00645D55" w:rsidRDefault="00353A1B">
      <w:pPr>
        <w:pStyle w:val="TOC2"/>
        <w:rPr>
          <w:noProof/>
          <w:color w:val="auto"/>
          <w:sz w:val="22"/>
        </w:rPr>
      </w:pPr>
      <w:hyperlink w:anchor="_Toc381962026" w:history="1">
        <w:r w:rsidR="00645D55" w:rsidRPr="00D6452E">
          <w:rPr>
            <w:rStyle w:val="Hyperlink"/>
            <w:noProof/>
          </w:rPr>
          <w:t>Microsoft Dynamics CRM 2013 Service Provider</w:t>
        </w:r>
        <w:r w:rsidR="00645D55">
          <w:rPr>
            <w:noProof/>
            <w:webHidden/>
          </w:rPr>
          <w:tab/>
        </w:r>
        <w:r w:rsidR="00645D55">
          <w:rPr>
            <w:noProof/>
            <w:webHidden/>
          </w:rPr>
          <w:fldChar w:fldCharType="begin"/>
        </w:r>
        <w:r w:rsidR="00645D55">
          <w:rPr>
            <w:noProof/>
            <w:webHidden/>
          </w:rPr>
          <w:instrText xml:space="preserve"> PAGEREF _Toc381962026 \h </w:instrText>
        </w:r>
        <w:r w:rsidR="00645D55">
          <w:rPr>
            <w:noProof/>
            <w:webHidden/>
          </w:rPr>
        </w:r>
        <w:r w:rsidR="00645D55">
          <w:rPr>
            <w:noProof/>
            <w:webHidden/>
          </w:rPr>
          <w:fldChar w:fldCharType="separate"/>
        </w:r>
        <w:r w:rsidR="00645D55">
          <w:rPr>
            <w:noProof/>
            <w:webHidden/>
          </w:rPr>
          <w:t>39</w:t>
        </w:r>
        <w:r w:rsidR="00645D55">
          <w:rPr>
            <w:noProof/>
            <w:webHidden/>
          </w:rPr>
          <w:fldChar w:fldCharType="end"/>
        </w:r>
      </w:hyperlink>
    </w:p>
    <w:p w14:paraId="21A20487" w14:textId="77777777" w:rsidR="00645D55" w:rsidRDefault="00353A1B">
      <w:pPr>
        <w:pStyle w:val="TOC2"/>
        <w:rPr>
          <w:noProof/>
          <w:color w:val="auto"/>
          <w:sz w:val="22"/>
        </w:rPr>
      </w:pPr>
      <w:hyperlink w:anchor="_Toc381962027" w:history="1">
        <w:r w:rsidR="00645D55" w:rsidRPr="00D6452E">
          <w:rPr>
            <w:rStyle w:val="Hyperlink"/>
            <w:noProof/>
          </w:rPr>
          <w:t>Microsoft Dynamics GP 2013</w:t>
        </w:r>
        <w:r w:rsidR="00645D55">
          <w:rPr>
            <w:noProof/>
            <w:webHidden/>
          </w:rPr>
          <w:tab/>
        </w:r>
        <w:r w:rsidR="00645D55">
          <w:rPr>
            <w:noProof/>
            <w:webHidden/>
          </w:rPr>
          <w:fldChar w:fldCharType="begin"/>
        </w:r>
        <w:r w:rsidR="00645D55">
          <w:rPr>
            <w:noProof/>
            <w:webHidden/>
          </w:rPr>
          <w:instrText xml:space="preserve"> PAGEREF _Toc381962027 \h </w:instrText>
        </w:r>
        <w:r w:rsidR="00645D55">
          <w:rPr>
            <w:noProof/>
            <w:webHidden/>
          </w:rPr>
        </w:r>
        <w:r w:rsidR="00645D55">
          <w:rPr>
            <w:noProof/>
            <w:webHidden/>
          </w:rPr>
          <w:fldChar w:fldCharType="separate"/>
        </w:r>
        <w:r w:rsidR="00645D55">
          <w:rPr>
            <w:noProof/>
            <w:webHidden/>
          </w:rPr>
          <w:t>39</w:t>
        </w:r>
        <w:r w:rsidR="00645D55">
          <w:rPr>
            <w:noProof/>
            <w:webHidden/>
          </w:rPr>
          <w:fldChar w:fldCharType="end"/>
        </w:r>
      </w:hyperlink>
    </w:p>
    <w:p w14:paraId="5F946E95" w14:textId="77777777" w:rsidR="00645D55" w:rsidRDefault="00353A1B">
      <w:pPr>
        <w:pStyle w:val="TOC2"/>
        <w:rPr>
          <w:noProof/>
          <w:color w:val="auto"/>
          <w:sz w:val="22"/>
        </w:rPr>
      </w:pPr>
      <w:hyperlink w:anchor="_Toc381962028" w:history="1">
        <w:r w:rsidR="00645D55" w:rsidRPr="00D6452E">
          <w:rPr>
            <w:rStyle w:val="Hyperlink"/>
            <w:noProof/>
          </w:rPr>
          <w:t>Microsoft Dynamics NAV 2013 R2</w:t>
        </w:r>
        <w:r w:rsidR="00645D55">
          <w:rPr>
            <w:noProof/>
            <w:webHidden/>
          </w:rPr>
          <w:tab/>
        </w:r>
        <w:r w:rsidR="00645D55">
          <w:rPr>
            <w:noProof/>
            <w:webHidden/>
          </w:rPr>
          <w:fldChar w:fldCharType="begin"/>
        </w:r>
        <w:r w:rsidR="00645D55">
          <w:rPr>
            <w:noProof/>
            <w:webHidden/>
          </w:rPr>
          <w:instrText xml:space="preserve"> PAGEREF _Toc381962028 \h </w:instrText>
        </w:r>
        <w:r w:rsidR="00645D55">
          <w:rPr>
            <w:noProof/>
            <w:webHidden/>
          </w:rPr>
        </w:r>
        <w:r w:rsidR="00645D55">
          <w:rPr>
            <w:noProof/>
            <w:webHidden/>
          </w:rPr>
          <w:fldChar w:fldCharType="separate"/>
        </w:r>
        <w:r w:rsidR="00645D55">
          <w:rPr>
            <w:noProof/>
            <w:webHidden/>
          </w:rPr>
          <w:t>41</w:t>
        </w:r>
        <w:r w:rsidR="00645D55">
          <w:rPr>
            <w:noProof/>
            <w:webHidden/>
          </w:rPr>
          <w:fldChar w:fldCharType="end"/>
        </w:r>
      </w:hyperlink>
    </w:p>
    <w:p w14:paraId="5C63252A" w14:textId="77777777" w:rsidR="00645D55" w:rsidRDefault="00353A1B">
      <w:pPr>
        <w:pStyle w:val="TOC2"/>
        <w:rPr>
          <w:noProof/>
          <w:color w:val="auto"/>
          <w:sz w:val="22"/>
        </w:rPr>
      </w:pPr>
      <w:hyperlink w:anchor="_Toc381962029" w:history="1">
        <w:r w:rsidR="00645D55" w:rsidRPr="00D6452E">
          <w:rPr>
            <w:rStyle w:val="Hyperlink"/>
            <w:noProof/>
          </w:rPr>
          <w:t>Microsoft Dynamics SL 2011</w:t>
        </w:r>
        <w:r w:rsidR="00645D55">
          <w:rPr>
            <w:noProof/>
            <w:webHidden/>
          </w:rPr>
          <w:tab/>
        </w:r>
        <w:r w:rsidR="00645D55">
          <w:rPr>
            <w:noProof/>
            <w:webHidden/>
          </w:rPr>
          <w:fldChar w:fldCharType="begin"/>
        </w:r>
        <w:r w:rsidR="00645D55">
          <w:rPr>
            <w:noProof/>
            <w:webHidden/>
          </w:rPr>
          <w:instrText xml:space="preserve"> PAGEREF _Toc381962029 \h </w:instrText>
        </w:r>
        <w:r w:rsidR="00645D55">
          <w:rPr>
            <w:noProof/>
            <w:webHidden/>
          </w:rPr>
        </w:r>
        <w:r w:rsidR="00645D55">
          <w:rPr>
            <w:noProof/>
            <w:webHidden/>
          </w:rPr>
          <w:fldChar w:fldCharType="separate"/>
        </w:r>
        <w:r w:rsidR="00645D55">
          <w:rPr>
            <w:noProof/>
            <w:webHidden/>
          </w:rPr>
          <w:t>42</w:t>
        </w:r>
        <w:r w:rsidR="00645D55">
          <w:rPr>
            <w:noProof/>
            <w:webHidden/>
          </w:rPr>
          <w:fldChar w:fldCharType="end"/>
        </w:r>
      </w:hyperlink>
    </w:p>
    <w:p w14:paraId="6295B0B2" w14:textId="77777777" w:rsidR="00645D55" w:rsidRDefault="00353A1B">
      <w:pPr>
        <w:pStyle w:val="TOC2"/>
        <w:rPr>
          <w:noProof/>
          <w:color w:val="auto"/>
          <w:sz w:val="22"/>
        </w:rPr>
      </w:pPr>
      <w:hyperlink w:anchor="_Toc381962030" w:history="1">
        <w:r w:rsidR="00645D55" w:rsidRPr="00D6452E">
          <w:rPr>
            <w:rStyle w:val="Hyperlink"/>
            <w:noProof/>
          </w:rPr>
          <w:t>Microsoft User Experience Virtualization Hosting for Desktops v2.0</w:t>
        </w:r>
        <w:r w:rsidR="00645D55">
          <w:rPr>
            <w:noProof/>
            <w:webHidden/>
          </w:rPr>
          <w:tab/>
        </w:r>
        <w:r w:rsidR="00645D55">
          <w:rPr>
            <w:noProof/>
            <w:webHidden/>
          </w:rPr>
          <w:fldChar w:fldCharType="begin"/>
        </w:r>
        <w:r w:rsidR="00645D55">
          <w:rPr>
            <w:noProof/>
            <w:webHidden/>
          </w:rPr>
          <w:instrText xml:space="preserve"> PAGEREF _Toc381962030 \h </w:instrText>
        </w:r>
        <w:r w:rsidR="00645D55">
          <w:rPr>
            <w:noProof/>
            <w:webHidden/>
          </w:rPr>
        </w:r>
        <w:r w:rsidR="00645D55">
          <w:rPr>
            <w:noProof/>
            <w:webHidden/>
          </w:rPr>
          <w:fldChar w:fldCharType="separate"/>
        </w:r>
        <w:r w:rsidR="00645D55">
          <w:rPr>
            <w:noProof/>
            <w:webHidden/>
          </w:rPr>
          <w:t>43</w:t>
        </w:r>
        <w:r w:rsidR="00645D55">
          <w:rPr>
            <w:noProof/>
            <w:webHidden/>
          </w:rPr>
          <w:fldChar w:fldCharType="end"/>
        </w:r>
      </w:hyperlink>
    </w:p>
    <w:p w14:paraId="23A880D8" w14:textId="77777777" w:rsidR="00645D55" w:rsidRDefault="00353A1B">
      <w:pPr>
        <w:pStyle w:val="TOC2"/>
        <w:rPr>
          <w:noProof/>
          <w:color w:val="auto"/>
          <w:sz w:val="22"/>
        </w:rPr>
      </w:pPr>
      <w:hyperlink w:anchor="_Toc381962031" w:history="1">
        <w:r w:rsidR="00645D55" w:rsidRPr="00D6452E">
          <w:rPr>
            <w:rStyle w:val="Hyperlink"/>
            <w:noProof/>
          </w:rPr>
          <w:t>Office Multi Language Pack 2013</w:t>
        </w:r>
        <w:r w:rsidR="00645D55">
          <w:rPr>
            <w:noProof/>
            <w:webHidden/>
          </w:rPr>
          <w:tab/>
        </w:r>
        <w:r w:rsidR="00645D55">
          <w:rPr>
            <w:noProof/>
            <w:webHidden/>
          </w:rPr>
          <w:fldChar w:fldCharType="begin"/>
        </w:r>
        <w:r w:rsidR="00645D55">
          <w:rPr>
            <w:noProof/>
            <w:webHidden/>
          </w:rPr>
          <w:instrText xml:space="preserve"> PAGEREF _Toc381962031 \h </w:instrText>
        </w:r>
        <w:r w:rsidR="00645D55">
          <w:rPr>
            <w:noProof/>
            <w:webHidden/>
          </w:rPr>
        </w:r>
        <w:r w:rsidR="00645D55">
          <w:rPr>
            <w:noProof/>
            <w:webHidden/>
          </w:rPr>
          <w:fldChar w:fldCharType="separate"/>
        </w:r>
        <w:r w:rsidR="00645D55">
          <w:rPr>
            <w:noProof/>
            <w:webHidden/>
          </w:rPr>
          <w:t>43</w:t>
        </w:r>
        <w:r w:rsidR="00645D55">
          <w:rPr>
            <w:noProof/>
            <w:webHidden/>
          </w:rPr>
          <w:fldChar w:fldCharType="end"/>
        </w:r>
      </w:hyperlink>
    </w:p>
    <w:p w14:paraId="1263B2B1" w14:textId="77777777" w:rsidR="00645D55" w:rsidRDefault="00353A1B">
      <w:pPr>
        <w:pStyle w:val="TOC2"/>
        <w:rPr>
          <w:noProof/>
          <w:color w:val="auto"/>
          <w:sz w:val="22"/>
        </w:rPr>
      </w:pPr>
      <w:hyperlink w:anchor="_Toc381962032" w:history="1">
        <w:r w:rsidR="00645D55" w:rsidRPr="00D6452E">
          <w:rPr>
            <w:rStyle w:val="Hyperlink"/>
            <w:noProof/>
          </w:rPr>
          <w:t>Office Professional Plus 2013</w:t>
        </w:r>
        <w:r w:rsidR="00645D55">
          <w:rPr>
            <w:noProof/>
            <w:webHidden/>
          </w:rPr>
          <w:tab/>
        </w:r>
        <w:r w:rsidR="00645D55">
          <w:rPr>
            <w:noProof/>
            <w:webHidden/>
          </w:rPr>
          <w:fldChar w:fldCharType="begin"/>
        </w:r>
        <w:r w:rsidR="00645D55">
          <w:rPr>
            <w:noProof/>
            <w:webHidden/>
          </w:rPr>
          <w:instrText xml:space="preserve"> PAGEREF _Toc381962032 \h </w:instrText>
        </w:r>
        <w:r w:rsidR="00645D55">
          <w:rPr>
            <w:noProof/>
            <w:webHidden/>
          </w:rPr>
        </w:r>
        <w:r w:rsidR="00645D55">
          <w:rPr>
            <w:noProof/>
            <w:webHidden/>
          </w:rPr>
          <w:fldChar w:fldCharType="separate"/>
        </w:r>
        <w:r w:rsidR="00645D55">
          <w:rPr>
            <w:noProof/>
            <w:webHidden/>
          </w:rPr>
          <w:t>44</w:t>
        </w:r>
        <w:r w:rsidR="00645D55">
          <w:rPr>
            <w:noProof/>
            <w:webHidden/>
          </w:rPr>
          <w:fldChar w:fldCharType="end"/>
        </w:r>
      </w:hyperlink>
    </w:p>
    <w:p w14:paraId="15CAEA13" w14:textId="77777777" w:rsidR="00645D55" w:rsidRDefault="00353A1B">
      <w:pPr>
        <w:pStyle w:val="TOC2"/>
        <w:rPr>
          <w:noProof/>
          <w:color w:val="auto"/>
          <w:sz w:val="22"/>
        </w:rPr>
      </w:pPr>
      <w:hyperlink w:anchor="_Toc381962033" w:history="1">
        <w:r w:rsidR="00645D55" w:rsidRPr="00D6452E">
          <w:rPr>
            <w:rStyle w:val="Hyperlink"/>
            <w:noProof/>
          </w:rPr>
          <w:t>Office Standard 2013</w:t>
        </w:r>
        <w:r w:rsidR="00645D55">
          <w:rPr>
            <w:noProof/>
            <w:webHidden/>
          </w:rPr>
          <w:tab/>
        </w:r>
        <w:r w:rsidR="00645D55">
          <w:rPr>
            <w:noProof/>
            <w:webHidden/>
          </w:rPr>
          <w:fldChar w:fldCharType="begin"/>
        </w:r>
        <w:r w:rsidR="00645D55">
          <w:rPr>
            <w:noProof/>
            <w:webHidden/>
          </w:rPr>
          <w:instrText xml:space="preserve"> PAGEREF _Toc381962033 \h </w:instrText>
        </w:r>
        <w:r w:rsidR="00645D55">
          <w:rPr>
            <w:noProof/>
            <w:webHidden/>
          </w:rPr>
        </w:r>
        <w:r w:rsidR="00645D55">
          <w:rPr>
            <w:noProof/>
            <w:webHidden/>
          </w:rPr>
          <w:fldChar w:fldCharType="separate"/>
        </w:r>
        <w:r w:rsidR="00645D55">
          <w:rPr>
            <w:noProof/>
            <w:webHidden/>
          </w:rPr>
          <w:t>44</w:t>
        </w:r>
        <w:r w:rsidR="00645D55">
          <w:rPr>
            <w:noProof/>
            <w:webHidden/>
          </w:rPr>
          <w:fldChar w:fldCharType="end"/>
        </w:r>
      </w:hyperlink>
    </w:p>
    <w:p w14:paraId="2482901A" w14:textId="77777777" w:rsidR="00645D55" w:rsidRDefault="00353A1B">
      <w:pPr>
        <w:pStyle w:val="TOC2"/>
        <w:rPr>
          <w:noProof/>
          <w:color w:val="auto"/>
          <w:sz w:val="22"/>
        </w:rPr>
      </w:pPr>
      <w:hyperlink w:anchor="_Toc381962034" w:history="1">
        <w:r w:rsidR="00645D55" w:rsidRPr="00D6452E">
          <w:rPr>
            <w:rStyle w:val="Hyperlink"/>
            <w:noProof/>
          </w:rPr>
          <w:t>Productivity Suite</w:t>
        </w:r>
        <w:r w:rsidR="00645D55">
          <w:rPr>
            <w:noProof/>
            <w:webHidden/>
          </w:rPr>
          <w:tab/>
        </w:r>
        <w:r w:rsidR="00645D55">
          <w:rPr>
            <w:noProof/>
            <w:webHidden/>
          </w:rPr>
          <w:fldChar w:fldCharType="begin"/>
        </w:r>
        <w:r w:rsidR="00645D55">
          <w:rPr>
            <w:noProof/>
            <w:webHidden/>
          </w:rPr>
          <w:instrText xml:space="preserve"> PAGEREF _Toc381962034 \h </w:instrText>
        </w:r>
        <w:r w:rsidR="00645D55">
          <w:rPr>
            <w:noProof/>
            <w:webHidden/>
          </w:rPr>
        </w:r>
        <w:r w:rsidR="00645D55">
          <w:rPr>
            <w:noProof/>
            <w:webHidden/>
          </w:rPr>
          <w:fldChar w:fldCharType="separate"/>
        </w:r>
        <w:r w:rsidR="00645D55">
          <w:rPr>
            <w:noProof/>
            <w:webHidden/>
          </w:rPr>
          <w:t>44</w:t>
        </w:r>
        <w:r w:rsidR="00645D55">
          <w:rPr>
            <w:noProof/>
            <w:webHidden/>
          </w:rPr>
          <w:fldChar w:fldCharType="end"/>
        </w:r>
      </w:hyperlink>
    </w:p>
    <w:p w14:paraId="3FDF0DF0" w14:textId="77777777" w:rsidR="00645D55" w:rsidRDefault="00353A1B">
      <w:pPr>
        <w:pStyle w:val="TOC2"/>
        <w:rPr>
          <w:noProof/>
          <w:color w:val="auto"/>
          <w:sz w:val="22"/>
        </w:rPr>
      </w:pPr>
      <w:hyperlink w:anchor="_Toc381962035" w:history="1">
        <w:r w:rsidR="00645D55" w:rsidRPr="00D6452E">
          <w:rPr>
            <w:rStyle w:val="Hyperlink"/>
            <w:noProof/>
          </w:rPr>
          <w:t>Project 2013 Professional</w:t>
        </w:r>
        <w:r w:rsidR="00645D55">
          <w:rPr>
            <w:noProof/>
            <w:webHidden/>
          </w:rPr>
          <w:tab/>
        </w:r>
        <w:r w:rsidR="00645D55">
          <w:rPr>
            <w:noProof/>
            <w:webHidden/>
          </w:rPr>
          <w:fldChar w:fldCharType="begin"/>
        </w:r>
        <w:r w:rsidR="00645D55">
          <w:rPr>
            <w:noProof/>
            <w:webHidden/>
          </w:rPr>
          <w:instrText xml:space="preserve"> PAGEREF _Toc381962035 \h </w:instrText>
        </w:r>
        <w:r w:rsidR="00645D55">
          <w:rPr>
            <w:noProof/>
            <w:webHidden/>
          </w:rPr>
        </w:r>
        <w:r w:rsidR="00645D55">
          <w:rPr>
            <w:noProof/>
            <w:webHidden/>
          </w:rPr>
          <w:fldChar w:fldCharType="separate"/>
        </w:r>
        <w:r w:rsidR="00645D55">
          <w:rPr>
            <w:noProof/>
            <w:webHidden/>
          </w:rPr>
          <w:t>45</w:t>
        </w:r>
        <w:r w:rsidR="00645D55">
          <w:rPr>
            <w:noProof/>
            <w:webHidden/>
          </w:rPr>
          <w:fldChar w:fldCharType="end"/>
        </w:r>
      </w:hyperlink>
    </w:p>
    <w:p w14:paraId="6B267784" w14:textId="77777777" w:rsidR="00645D55" w:rsidRDefault="00353A1B">
      <w:pPr>
        <w:pStyle w:val="TOC2"/>
        <w:rPr>
          <w:noProof/>
          <w:color w:val="auto"/>
          <w:sz w:val="22"/>
        </w:rPr>
      </w:pPr>
      <w:hyperlink w:anchor="_Toc381962036" w:history="1">
        <w:r w:rsidR="00645D55" w:rsidRPr="00D6452E">
          <w:rPr>
            <w:rStyle w:val="Hyperlink"/>
            <w:noProof/>
          </w:rPr>
          <w:t>Project 2013 Standard</w:t>
        </w:r>
        <w:r w:rsidR="00645D55">
          <w:rPr>
            <w:noProof/>
            <w:webHidden/>
          </w:rPr>
          <w:tab/>
        </w:r>
        <w:r w:rsidR="00645D55">
          <w:rPr>
            <w:noProof/>
            <w:webHidden/>
          </w:rPr>
          <w:fldChar w:fldCharType="begin"/>
        </w:r>
        <w:r w:rsidR="00645D55">
          <w:rPr>
            <w:noProof/>
            <w:webHidden/>
          </w:rPr>
          <w:instrText xml:space="preserve"> PAGEREF _Toc381962036 \h </w:instrText>
        </w:r>
        <w:r w:rsidR="00645D55">
          <w:rPr>
            <w:noProof/>
            <w:webHidden/>
          </w:rPr>
        </w:r>
        <w:r w:rsidR="00645D55">
          <w:rPr>
            <w:noProof/>
            <w:webHidden/>
          </w:rPr>
          <w:fldChar w:fldCharType="separate"/>
        </w:r>
        <w:r w:rsidR="00645D55">
          <w:rPr>
            <w:noProof/>
            <w:webHidden/>
          </w:rPr>
          <w:t>45</w:t>
        </w:r>
        <w:r w:rsidR="00645D55">
          <w:rPr>
            <w:noProof/>
            <w:webHidden/>
          </w:rPr>
          <w:fldChar w:fldCharType="end"/>
        </w:r>
      </w:hyperlink>
    </w:p>
    <w:p w14:paraId="3DC40029" w14:textId="77777777" w:rsidR="00645D55" w:rsidRDefault="00353A1B">
      <w:pPr>
        <w:pStyle w:val="TOC2"/>
        <w:rPr>
          <w:noProof/>
          <w:color w:val="auto"/>
          <w:sz w:val="22"/>
        </w:rPr>
      </w:pPr>
      <w:hyperlink w:anchor="_Toc381962037" w:history="1">
        <w:r w:rsidR="00645D55" w:rsidRPr="00D6452E">
          <w:rPr>
            <w:rStyle w:val="Hyperlink"/>
            <w:noProof/>
          </w:rPr>
          <w:t>Project Server 2013</w:t>
        </w:r>
        <w:r w:rsidR="00645D55">
          <w:rPr>
            <w:noProof/>
            <w:webHidden/>
          </w:rPr>
          <w:tab/>
        </w:r>
        <w:r w:rsidR="00645D55">
          <w:rPr>
            <w:noProof/>
            <w:webHidden/>
          </w:rPr>
          <w:fldChar w:fldCharType="begin"/>
        </w:r>
        <w:r w:rsidR="00645D55">
          <w:rPr>
            <w:noProof/>
            <w:webHidden/>
          </w:rPr>
          <w:instrText xml:space="preserve"> PAGEREF _Toc381962037 \h </w:instrText>
        </w:r>
        <w:r w:rsidR="00645D55">
          <w:rPr>
            <w:noProof/>
            <w:webHidden/>
          </w:rPr>
        </w:r>
        <w:r w:rsidR="00645D55">
          <w:rPr>
            <w:noProof/>
            <w:webHidden/>
          </w:rPr>
          <w:fldChar w:fldCharType="separate"/>
        </w:r>
        <w:r w:rsidR="00645D55">
          <w:rPr>
            <w:noProof/>
            <w:webHidden/>
          </w:rPr>
          <w:t>45</w:t>
        </w:r>
        <w:r w:rsidR="00645D55">
          <w:rPr>
            <w:noProof/>
            <w:webHidden/>
          </w:rPr>
          <w:fldChar w:fldCharType="end"/>
        </w:r>
      </w:hyperlink>
    </w:p>
    <w:p w14:paraId="2346EC74" w14:textId="77777777" w:rsidR="00645D55" w:rsidRDefault="00353A1B">
      <w:pPr>
        <w:pStyle w:val="TOC2"/>
        <w:rPr>
          <w:noProof/>
          <w:color w:val="auto"/>
          <w:sz w:val="22"/>
        </w:rPr>
      </w:pPr>
      <w:hyperlink w:anchor="_Toc381962038" w:history="1">
        <w:r w:rsidR="00645D55" w:rsidRPr="00D6452E">
          <w:rPr>
            <w:rStyle w:val="Hyperlink"/>
            <w:noProof/>
          </w:rPr>
          <w:t>SharePoint Server 2013</w:t>
        </w:r>
        <w:r w:rsidR="00645D55">
          <w:rPr>
            <w:noProof/>
            <w:webHidden/>
          </w:rPr>
          <w:tab/>
        </w:r>
        <w:r w:rsidR="00645D55">
          <w:rPr>
            <w:noProof/>
            <w:webHidden/>
          </w:rPr>
          <w:fldChar w:fldCharType="begin"/>
        </w:r>
        <w:r w:rsidR="00645D55">
          <w:rPr>
            <w:noProof/>
            <w:webHidden/>
          </w:rPr>
          <w:instrText xml:space="preserve"> PAGEREF _Toc381962038 \h </w:instrText>
        </w:r>
        <w:r w:rsidR="00645D55">
          <w:rPr>
            <w:noProof/>
            <w:webHidden/>
          </w:rPr>
        </w:r>
        <w:r w:rsidR="00645D55">
          <w:rPr>
            <w:noProof/>
            <w:webHidden/>
          </w:rPr>
          <w:fldChar w:fldCharType="separate"/>
        </w:r>
        <w:r w:rsidR="00645D55">
          <w:rPr>
            <w:noProof/>
            <w:webHidden/>
          </w:rPr>
          <w:t>46</w:t>
        </w:r>
        <w:r w:rsidR="00645D55">
          <w:rPr>
            <w:noProof/>
            <w:webHidden/>
          </w:rPr>
          <w:fldChar w:fldCharType="end"/>
        </w:r>
      </w:hyperlink>
    </w:p>
    <w:p w14:paraId="72E9E385" w14:textId="77777777" w:rsidR="00645D55" w:rsidRDefault="00353A1B">
      <w:pPr>
        <w:pStyle w:val="TOC2"/>
        <w:rPr>
          <w:noProof/>
          <w:color w:val="auto"/>
          <w:sz w:val="22"/>
        </w:rPr>
      </w:pPr>
      <w:hyperlink w:anchor="_Toc381962039" w:history="1">
        <w:r w:rsidR="00645D55" w:rsidRPr="00D6452E">
          <w:rPr>
            <w:rStyle w:val="Hyperlink"/>
            <w:noProof/>
          </w:rPr>
          <w:t>SQL Server 2014 Standard</w:t>
        </w:r>
        <w:r w:rsidR="00645D55">
          <w:rPr>
            <w:noProof/>
            <w:webHidden/>
          </w:rPr>
          <w:tab/>
        </w:r>
        <w:r w:rsidR="00645D55">
          <w:rPr>
            <w:noProof/>
            <w:webHidden/>
          </w:rPr>
          <w:fldChar w:fldCharType="begin"/>
        </w:r>
        <w:r w:rsidR="00645D55">
          <w:rPr>
            <w:noProof/>
            <w:webHidden/>
          </w:rPr>
          <w:instrText xml:space="preserve"> PAGEREF _Toc381962039 \h </w:instrText>
        </w:r>
        <w:r w:rsidR="00645D55">
          <w:rPr>
            <w:noProof/>
            <w:webHidden/>
          </w:rPr>
        </w:r>
        <w:r w:rsidR="00645D55">
          <w:rPr>
            <w:noProof/>
            <w:webHidden/>
          </w:rPr>
          <w:fldChar w:fldCharType="separate"/>
        </w:r>
        <w:r w:rsidR="00645D55">
          <w:rPr>
            <w:noProof/>
            <w:webHidden/>
          </w:rPr>
          <w:t>47</w:t>
        </w:r>
        <w:r w:rsidR="00645D55">
          <w:rPr>
            <w:noProof/>
            <w:webHidden/>
          </w:rPr>
          <w:fldChar w:fldCharType="end"/>
        </w:r>
      </w:hyperlink>
    </w:p>
    <w:p w14:paraId="11CA6D2A" w14:textId="77777777" w:rsidR="00645D55" w:rsidRDefault="00353A1B">
      <w:pPr>
        <w:pStyle w:val="TOC2"/>
        <w:rPr>
          <w:noProof/>
          <w:color w:val="auto"/>
          <w:sz w:val="22"/>
        </w:rPr>
      </w:pPr>
      <w:hyperlink w:anchor="_Toc381962040" w:history="1">
        <w:r w:rsidR="00645D55" w:rsidRPr="00D6452E">
          <w:rPr>
            <w:rStyle w:val="Hyperlink"/>
            <w:noProof/>
          </w:rPr>
          <w:t>SQL Server 2014 Business Intelligence</w:t>
        </w:r>
        <w:r w:rsidR="00645D55">
          <w:rPr>
            <w:noProof/>
            <w:webHidden/>
          </w:rPr>
          <w:tab/>
        </w:r>
        <w:r w:rsidR="00645D55">
          <w:rPr>
            <w:noProof/>
            <w:webHidden/>
          </w:rPr>
          <w:fldChar w:fldCharType="begin"/>
        </w:r>
        <w:r w:rsidR="00645D55">
          <w:rPr>
            <w:noProof/>
            <w:webHidden/>
          </w:rPr>
          <w:instrText xml:space="preserve"> PAGEREF _Toc381962040 \h </w:instrText>
        </w:r>
        <w:r w:rsidR="00645D55">
          <w:rPr>
            <w:noProof/>
            <w:webHidden/>
          </w:rPr>
        </w:r>
        <w:r w:rsidR="00645D55">
          <w:rPr>
            <w:noProof/>
            <w:webHidden/>
          </w:rPr>
          <w:fldChar w:fldCharType="separate"/>
        </w:r>
        <w:r w:rsidR="00645D55">
          <w:rPr>
            <w:noProof/>
            <w:webHidden/>
          </w:rPr>
          <w:t>47</w:t>
        </w:r>
        <w:r w:rsidR="00645D55">
          <w:rPr>
            <w:noProof/>
            <w:webHidden/>
          </w:rPr>
          <w:fldChar w:fldCharType="end"/>
        </w:r>
      </w:hyperlink>
    </w:p>
    <w:p w14:paraId="1DCAA3E0" w14:textId="77777777" w:rsidR="00645D55" w:rsidRDefault="00353A1B">
      <w:pPr>
        <w:pStyle w:val="TOC2"/>
        <w:rPr>
          <w:noProof/>
          <w:color w:val="auto"/>
          <w:sz w:val="22"/>
        </w:rPr>
      </w:pPr>
      <w:hyperlink w:anchor="_Toc381962041" w:history="1">
        <w:r w:rsidR="00645D55" w:rsidRPr="00D6452E">
          <w:rPr>
            <w:rStyle w:val="Hyperlink"/>
            <w:noProof/>
            <w:lang w:val="fr-FR"/>
          </w:rPr>
          <w:t>System Center 2012 R2 Client Management Suite</w:t>
        </w:r>
        <w:r w:rsidR="00645D55">
          <w:rPr>
            <w:noProof/>
            <w:webHidden/>
          </w:rPr>
          <w:tab/>
        </w:r>
        <w:r w:rsidR="00645D55">
          <w:rPr>
            <w:noProof/>
            <w:webHidden/>
          </w:rPr>
          <w:fldChar w:fldCharType="begin"/>
        </w:r>
        <w:r w:rsidR="00645D55">
          <w:rPr>
            <w:noProof/>
            <w:webHidden/>
          </w:rPr>
          <w:instrText xml:space="preserve"> PAGEREF _Toc381962041 \h </w:instrText>
        </w:r>
        <w:r w:rsidR="00645D55">
          <w:rPr>
            <w:noProof/>
            <w:webHidden/>
          </w:rPr>
        </w:r>
        <w:r w:rsidR="00645D55">
          <w:rPr>
            <w:noProof/>
            <w:webHidden/>
          </w:rPr>
          <w:fldChar w:fldCharType="separate"/>
        </w:r>
        <w:r w:rsidR="00645D55">
          <w:rPr>
            <w:noProof/>
            <w:webHidden/>
          </w:rPr>
          <w:t>47</w:t>
        </w:r>
        <w:r w:rsidR="00645D55">
          <w:rPr>
            <w:noProof/>
            <w:webHidden/>
          </w:rPr>
          <w:fldChar w:fldCharType="end"/>
        </w:r>
      </w:hyperlink>
    </w:p>
    <w:p w14:paraId="01FD8406" w14:textId="77777777" w:rsidR="00645D55" w:rsidRDefault="00353A1B">
      <w:pPr>
        <w:pStyle w:val="TOC2"/>
        <w:rPr>
          <w:noProof/>
          <w:color w:val="auto"/>
          <w:sz w:val="22"/>
        </w:rPr>
      </w:pPr>
      <w:hyperlink w:anchor="_Toc381962042" w:history="1">
        <w:r w:rsidR="00645D55" w:rsidRPr="00D6452E">
          <w:rPr>
            <w:rStyle w:val="Hyperlink"/>
            <w:noProof/>
          </w:rPr>
          <w:t>System Center 2012 R2 Configuration Manager</w:t>
        </w:r>
        <w:r w:rsidR="00645D55">
          <w:rPr>
            <w:noProof/>
            <w:webHidden/>
          </w:rPr>
          <w:tab/>
        </w:r>
        <w:r w:rsidR="00645D55">
          <w:rPr>
            <w:noProof/>
            <w:webHidden/>
          </w:rPr>
          <w:fldChar w:fldCharType="begin"/>
        </w:r>
        <w:r w:rsidR="00645D55">
          <w:rPr>
            <w:noProof/>
            <w:webHidden/>
          </w:rPr>
          <w:instrText xml:space="preserve"> PAGEREF _Toc381962042 \h </w:instrText>
        </w:r>
        <w:r w:rsidR="00645D55">
          <w:rPr>
            <w:noProof/>
            <w:webHidden/>
          </w:rPr>
        </w:r>
        <w:r w:rsidR="00645D55">
          <w:rPr>
            <w:noProof/>
            <w:webHidden/>
          </w:rPr>
          <w:fldChar w:fldCharType="separate"/>
        </w:r>
        <w:r w:rsidR="00645D55">
          <w:rPr>
            <w:noProof/>
            <w:webHidden/>
          </w:rPr>
          <w:t>48</w:t>
        </w:r>
        <w:r w:rsidR="00645D55">
          <w:rPr>
            <w:noProof/>
            <w:webHidden/>
          </w:rPr>
          <w:fldChar w:fldCharType="end"/>
        </w:r>
      </w:hyperlink>
    </w:p>
    <w:p w14:paraId="75BE7DC5" w14:textId="77777777" w:rsidR="00645D55" w:rsidRDefault="00353A1B">
      <w:pPr>
        <w:pStyle w:val="TOC2"/>
        <w:rPr>
          <w:noProof/>
          <w:color w:val="auto"/>
          <w:sz w:val="22"/>
        </w:rPr>
      </w:pPr>
      <w:hyperlink w:anchor="_Toc381962043" w:history="1">
        <w:r w:rsidR="00645D55" w:rsidRPr="00D6452E">
          <w:rPr>
            <w:rStyle w:val="Hyperlink"/>
            <w:noProof/>
          </w:rPr>
          <w:t>Visio 2013 Professional</w:t>
        </w:r>
        <w:r w:rsidR="00645D55">
          <w:rPr>
            <w:noProof/>
            <w:webHidden/>
          </w:rPr>
          <w:tab/>
        </w:r>
        <w:r w:rsidR="00645D55">
          <w:rPr>
            <w:noProof/>
            <w:webHidden/>
          </w:rPr>
          <w:fldChar w:fldCharType="begin"/>
        </w:r>
        <w:r w:rsidR="00645D55">
          <w:rPr>
            <w:noProof/>
            <w:webHidden/>
          </w:rPr>
          <w:instrText xml:space="preserve"> PAGEREF _Toc381962043 \h </w:instrText>
        </w:r>
        <w:r w:rsidR="00645D55">
          <w:rPr>
            <w:noProof/>
            <w:webHidden/>
          </w:rPr>
        </w:r>
        <w:r w:rsidR="00645D55">
          <w:rPr>
            <w:noProof/>
            <w:webHidden/>
          </w:rPr>
          <w:fldChar w:fldCharType="separate"/>
        </w:r>
        <w:r w:rsidR="00645D55">
          <w:rPr>
            <w:noProof/>
            <w:webHidden/>
          </w:rPr>
          <w:t>48</w:t>
        </w:r>
        <w:r w:rsidR="00645D55">
          <w:rPr>
            <w:noProof/>
            <w:webHidden/>
          </w:rPr>
          <w:fldChar w:fldCharType="end"/>
        </w:r>
      </w:hyperlink>
    </w:p>
    <w:p w14:paraId="27EBD320" w14:textId="77777777" w:rsidR="00645D55" w:rsidRDefault="00353A1B">
      <w:pPr>
        <w:pStyle w:val="TOC2"/>
        <w:rPr>
          <w:noProof/>
          <w:color w:val="auto"/>
          <w:sz w:val="22"/>
        </w:rPr>
      </w:pPr>
      <w:hyperlink w:anchor="_Toc381962044" w:history="1">
        <w:r w:rsidR="00645D55" w:rsidRPr="00D6452E">
          <w:rPr>
            <w:rStyle w:val="Hyperlink"/>
            <w:noProof/>
          </w:rPr>
          <w:t>Visio 2013 Standard</w:t>
        </w:r>
        <w:r w:rsidR="00645D55">
          <w:rPr>
            <w:noProof/>
            <w:webHidden/>
          </w:rPr>
          <w:tab/>
        </w:r>
        <w:r w:rsidR="00645D55">
          <w:rPr>
            <w:noProof/>
            <w:webHidden/>
          </w:rPr>
          <w:fldChar w:fldCharType="begin"/>
        </w:r>
        <w:r w:rsidR="00645D55">
          <w:rPr>
            <w:noProof/>
            <w:webHidden/>
          </w:rPr>
          <w:instrText xml:space="preserve"> PAGEREF _Toc381962044 \h </w:instrText>
        </w:r>
        <w:r w:rsidR="00645D55">
          <w:rPr>
            <w:noProof/>
            <w:webHidden/>
          </w:rPr>
        </w:r>
        <w:r w:rsidR="00645D55">
          <w:rPr>
            <w:noProof/>
            <w:webHidden/>
          </w:rPr>
          <w:fldChar w:fldCharType="separate"/>
        </w:r>
        <w:r w:rsidR="00645D55">
          <w:rPr>
            <w:noProof/>
            <w:webHidden/>
          </w:rPr>
          <w:t>48</w:t>
        </w:r>
        <w:r w:rsidR="00645D55">
          <w:rPr>
            <w:noProof/>
            <w:webHidden/>
          </w:rPr>
          <w:fldChar w:fldCharType="end"/>
        </w:r>
      </w:hyperlink>
    </w:p>
    <w:p w14:paraId="1D0F340A" w14:textId="77777777" w:rsidR="00645D55" w:rsidRDefault="00353A1B">
      <w:pPr>
        <w:pStyle w:val="TOC2"/>
        <w:rPr>
          <w:noProof/>
          <w:color w:val="auto"/>
          <w:sz w:val="22"/>
        </w:rPr>
      </w:pPr>
      <w:hyperlink w:anchor="_Toc381962045" w:history="1">
        <w:r w:rsidR="00645D55" w:rsidRPr="00D6452E">
          <w:rPr>
            <w:rStyle w:val="Hyperlink"/>
            <w:noProof/>
          </w:rPr>
          <w:t>Visual Studio Premium 2013</w:t>
        </w:r>
        <w:r w:rsidR="00645D55">
          <w:rPr>
            <w:noProof/>
            <w:webHidden/>
          </w:rPr>
          <w:tab/>
        </w:r>
        <w:r w:rsidR="00645D55">
          <w:rPr>
            <w:noProof/>
            <w:webHidden/>
          </w:rPr>
          <w:fldChar w:fldCharType="begin"/>
        </w:r>
        <w:r w:rsidR="00645D55">
          <w:rPr>
            <w:noProof/>
            <w:webHidden/>
          </w:rPr>
          <w:instrText xml:space="preserve"> PAGEREF _Toc381962045 \h </w:instrText>
        </w:r>
        <w:r w:rsidR="00645D55">
          <w:rPr>
            <w:noProof/>
            <w:webHidden/>
          </w:rPr>
        </w:r>
        <w:r w:rsidR="00645D55">
          <w:rPr>
            <w:noProof/>
            <w:webHidden/>
          </w:rPr>
          <w:fldChar w:fldCharType="separate"/>
        </w:r>
        <w:r w:rsidR="00645D55">
          <w:rPr>
            <w:noProof/>
            <w:webHidden/>
          </w:rPr>
          <w:t>49</w:t>
        </w:r>
        <w:r w:rsidR="00645D55">
          <w:rPr>
            <w:noProof/>
            <w:webHidden/>
          </w:rPr>
          <w:fldChar w:fldCharType="end"/>
        </w:r>
      </w:hyperlink>
    </w:p>
    <w:p w14:paraId="6B4C2D0F" w14:textId="77777777" w:rsidR="00645D55" w:rsidRDefault="00353A1B">
      <w:pPr>
        <w:pStyle w:val="TOC2"/>
        <w:rPr>
          <w:noProof/>
          <w:color w:val="auto"/>
          <w:sz w:val="22"/>
        </w:rPr>
      </w:pPr>
      <w:hyperlink w:anchor="_Toc381962046" w:history="1">
        <w:r w:rsidR="00645D55" w:rsidRPr="00D6452E">
          <w:rPr>
            <w:rStyle w:val="Hyperlink"/>
            <w:noProof/>
          </w:rPr>
          <w:t>Visual Studio Professional 2013</w:t>
        </w:r>
        <w:r w:rsidR="00645D55">
          <w:rPr>
            <w:noProof/>
            <w:webHidden/>
          </w:rPr>
          <w:tab/>
        </w:r>
        <w:r w:rsidR="00645D55">
          <w:rPr>
            <w:noProof/>
            <w:webHidden/>
          </w:rPr>
          <w:fldChar w:fldCharType="begin"/>
        </w:r>
        <w:r w:rsidR="00645D55">
          <w:rPr>
            <w:noProof/>
            <w:webHidden/>
          </w:rPr>
          <w:instrText xml:space="preserve"> PAGEREF _Toc381962046 \h </w:instrText>
        </w:r>
        <w:r w:rsidR="00645D55">
          <w:rPr>
            <w:noProof/>
            <w:webHidden/>
          </w:rPr>
        </w:r>
        <w:r w:rsidR="00645D55">
          <w:rPr>
            <w:noProof/>
            <w:webHidden/>
          </w:rPr>
          <w:fldChar w:fldCharType="separate"/>
        </w:r>
        <w:r w:rsidR="00645D55">
          <w:rPr>
            <w:noProof/>
            <w:webHidden/>
          </w:rPr>
          <w:t>50</w:t>
        </w:r>
        <w:r w:rsidR="00645D55">
          <w:rPr>
            <w:noProof/>
            <w:webHidden/>
          </w:rPr>
          <w:fldChar w:fldCharType="end"/>
        </w:r>
      </w:hyperlink>
    </w:p>
    <w:p w14:paraId="646998F3" w14:textId="77777777" w:rsidR="00645D55" w:rsidRDefault="00353A1B">
      <w:pPr>
        <w:pStyle w:val="TOC2"/>
        <w:rPr>
          <w:noProof/>
          <w:color w:val="auto"/>
          <w:sz w:val="22"/>
        </w:rPr>
      </w:pPr>
      <w:hyperlink w:anchor="_Toc381962047" w:history="1">
        <w:r w:rsidR="00645D55" w:rsidRPr="00D6452E">
          <w:rPr>
            <w:rStyle w:val="Hyperlink"/>
            <w:noProof/>
          </w:rPr>
          <w:t>Visual Studio Ultimate 2013</w:t>
        </w:r>
        <w:r w:rsidR="00645D55">
          <w:rPr>
            <w:noProof/>
            <w:webHidden/>
          </w:rPr>
          <w:tab/>
        </w:r>
        <w:r w:rsidR="00645D55">
          <w:rPr>
            <w:noProof/>
            <w:webHidden/>
          </w:rPr>
          <w:fldChar w:fldCharType="begin"/>
        </w:r>
        <w:r w:rsidR="00645D55">
          <w:rPr>
            <w:noProof/>
            <w:webHidden/>
          </w:rPr>
          <w:instrText xml:space="preserve"> PAGEREF _Toc381962047 \h </w:instrText>
        </w:r>
        <w:r w:rsidR="00645D55">
          <w:rPr>
            <w:noProof/>
            <w:webHidden/>
          </w:rPr>
        </w:r>
        <w:r w:rsidR="00645D55">
          <w:rPr>
            <w:noProof/>
            <w:webHidden/>
          </w:rPr>
          <w:fldChar w:fldCharType="separate"/>
        </w:r>
        <w:r w:rsidR="00645D55">
          <w:rPr>
            <w:noProof/>
            <w:webHidden/>
          </w:rPr>
          <w:t>52</w:t>
        </w:r>
        <w:r w:rsidR="00645D55">
          <w:rPr>
            <w:noProof/>
            <w:webHidden/>
          </w:rPr>
          <w:fldChar w:fldCharType="end"/>
        </w:r>
      </w:hyperlink>
    </w:p>
    <w:p w14:paraId="421D8FE6" w14:textId="77777777" w:rsidR="00645D55" w:rsidRDefault="00353A1B">
      <w:pPr>
        <w:pStyle w:val="TOC2"/>
        <w:rPr>
          <w:noProof/>
          <w:color w:val="auto"/>
          <w:sz w:val="22"/>
        </w:rPr>
      </w:pPr>
      <w:hyperlink w:anchor="_Toc381962048" w:history="1">
        <w:r w:rsidR="00645D55" w:rsidRPr="00D6452E">
          <w:rPr>
            <w:rStyle w:val="Hyperlink"/>
            <w:noProof/>
          </w:rPr>
          <w:t>Visual Studio Team Foundation Server 2013 with SQL Server 2012 Technology</w:t>
        </w:r>
        <w:r w:rsidR="00645D55">
          <w:rPr>
            <w:noProof/>
            <w:webHidden/>
          </w:rPr>
          <w:tab/>
        </w:r>
        <w:r w:rsidR="00645D55">
          <w:rPr>
            <w:noProof/>
            <w:webHidden/>
          </w:rPr>
          <w:fldChar w:fldCharType="begin"/>
        </w:r>
        <w:r w:rsidR="00645D55">
          <w:rPr>
            <w:noProof/>
            <w:webHidden/>
          </w:rPr>
          <w:instrText xml:space="preserve"> PAGEREF _Toc381962048 \h </w:instrText>
        </w:r>
        <w:r w:rsidR="00645D55">
          <w:rPr>
            <w:noProof/>
            <w:webHidden/>
          </w:rPr>
        </w:r>
        <w:r w:rsidR="00645D55">
          <w:rPr>
            <w:noProof/>
            <w:webHidden/>
          </w:rPr>
          <w:fldChar w:fldCharType="separate"/>
        </w:r>
        <w:r w:rsidR="00645D55">
          <w:rPr>
            <w:noProof/>
            <w:webHidden/>
          </w:rPr>
          <w:t>53</w:t>
        </w:r>
        <w:r w:rsidR="00645D55">
          <w:rPr>
            <w:noProof/>
            <w:webHidden/>
          </w:rPr>
          <w:fldChar w:fldCharType="end"/>
        </w:r>
      </w:hyperlink>
    </w:p>
    <w:p w14:paraId="03263A6F" w14:textId="77777777" w:rsidR="00645D55" w:rsidRDefault="00353A1B">
      <w:pPr>
        <w:pStyle w:val="TOC2"/>
        <w:rPr>
          <w:noProof/>
          <w:color w:val="auto"/>
          <w:sz w:val="22"/>
        </w:rPr>
      </w:pPr>
      <w:hyperlink w:anchor="_Toc381962049" w:history="1">
        <w:r w:rsidR="00645D55" w:rsidRPr="00D6452E">
          <w:rPr>
            <w:rStyle w:val="Hyperlink"/>
            <w:noProof/>
          </w:rPr>
          <w:t>Visual Studio Test Professional 2013</w:t>
        </w:r>
        <w:r w:rsidR="00645D55">
          <w:rPr>
            <w:noProof/>
            <w:webHidden/>
          </w:rPr>
          <w:tab/>
        </w:r>
        <w:r w:rsidR="00645D55">
          <w:rPr>
            <w:noProof/>
            <w:webHidden/>
          </w:rPr>
          <w:fldChar w:fldCharType="begin"/>
        </w:r>
        <w:r w:rsidR="00645D55">
          <w:rPr>
            <w:noProof/>
            <w:webHidden/>
          </w:rPr>
          <w:instrText xml:space="preserve"> PAGEREF _Toc381962049 \h </w:instrText>
        </w:r>
        <w:r w:rsidR="00645D55">
          <w:rPr>
            <w:noProof/>
            <w:webHidden/>
          </w:rPr>
        </w:r>
        <w:r w:rsidR="00645D55">
          <w:rPr>
            <w:noProof/>
            <w:webHidden/>
          </w:rPr>
          <w:fldChar w:fldCharType="separate"/>
        </w:r>
        <w:r w:rsidR="00645D55">
          <w:rPr>
            <w:noProof/>
            <w:webHidden/>
          </w:rPr>
          <w:t>54</w:t>
        </w:r>
        <w:r w:rsidR="00645D55">
          <w:rPr>
            <w:noProof/>
            <w:webHidden/>
          </w:rPr>
          <w:fldChar w:fldCharType="end"/>
        </w:r>
      </w:hyperlink>
    </w:p>
    <w:p w14:paraId="6C9C5990" w14:textId="77777777" w:rsidR="00645D55" w:rsidRDefault="00353A1B">
      <w:pPr>
        <w:pStyle w:val="TOC2"/>
        <w:rPr>
          <w:noProof/>
          <w:color w:val="auto"/>
          <w:sz w:val="22"/>
        </w:rPr>
      </w:pPr>
      <w:hyperlink w:anchor="_Toc381962050" w:history="1">
        <w:r w:rsidR="00645D55" w:rsidRPr="00D6452E">
          <w:rPr>
            <w:rStyle w:val="Hyperlink"/>
            <w:noProof/>
          </w:rPr>
          <w:t>Windows Server 2012 R2 Active Directory Rights Management Services</w:t>
        </w:r>
        <w:r w:rsidR="00645D55">
          <w:rPr>
            <w:noProof/>
            <w:webHidden/>
          </w:rPr>
          <w:tab/>
        </w:r>
        <w:r w:rsidR="00645D55">
          <w:rPr>
            <w:noProof/>
            <w:webHidden/>
          </w:rPr>
          <w:fldChar w:fldCharType="begin"/>
        </w:r>
        <w:r w:rsidR="00645D55">
          <w:rPr>
            <w:noProof/>
            <w:webHidden/>
          </w:rPr>
          <w:instrText xml:space="preserve"> PAGEREF _Toc381962050 \h </w:instrText>
        </w:r>
        <w:r w:rsidR="00645D55">
          <w:rPr>
            <w:noProof/>
            <w:webHidden/>
          </w:rPr>
        </w:r>
        <w:r w:rsidR="00645D55">
          <w:rPr>
            <w:noProof/>
            <w:webHidden/>
          </w:rPr>
          <w:fldChar w:fldCharType="separate"/>
        </w:r>
        <w:r w:rsidR="00645D55">
          <w:rPr>
            <w:noProof/>
            <w:webHidden/>
          </w:rPr>
          <w:t>56</w:t>
        </w:r>
        <w:r w:rsidR="00645D55">
          <w:rPr>
            <w:noProof/>
            <w:webHidden/>
          </w:rPr>
          <w:fldChar w:fldCharType="end"/>
        </w:r>
      </w:hyperlink>
    </w:p>
    <w:p w14:paraId="4524CDB8" w14:textId="77777777" w:rsidR="00645D55" w:rsidRDefault="00353A1B">
      <w:pPr>
        <w:pStyle w:val="TOC2"/>
        <w:rPr>
          <w:noProof/>
          <w:color w:val="auto"/>
          <w:sz w:val="22"/>
        </w:rPr>
      </w:pPr>
      <w:hyperlink w:anchor="_Toc381962051" w:history="1">
        <w:r w:rsidR="00645D55" w:rsidRPr="00D6452E">
          <w:rPr>
            <w:rStyle w:val="Hyperlink"/>
            <w:noProof/>
          </w:rPr>
          <w:t>Windows Server 2012 R2 Remote Desktop Services</w:t>
        </w:r>
        <w:r w:rsidR="00645D55">
          <w:rPr>
            <w:noProof/>
            <w:webHidden/>
          </w:rPr>
          <w:tab/>
        </w:r>
        <w:r w:rsidR="00645D55">
          <w:rPr>
            <w:noProof/>
            <w:webHidden/>
          </w:rPr>
          <w:fldChar w:fldCharType="begin"/>
        </w:r>
        <w:r w:rsidR="00645D55">
          <w:rPr>
            <w:noProof/>
            <w:webHidden/>
          </w:rPr>
          <w:instrText xml:space="preserve"> PAGEREF _Toc381962051 \h </w:instrText>
        </w:r>
        <w:r w:rsidR="00645D55">
          <w:rPr>
            <w:noProof/>
            <w:webHidden/>
          </w:rPr>
        </w:r>
        <w:r w:rsidR="00645D55">
          <w:rPr>
            <w:noProof/>
            <w:webHidden/>
          </w:rPr>
          <w:fldChar w:fldCharType="separate"/>
        </w:r>
        <w:r w:rsidR="00645D55">
          <w:rPr>
            <w:noProof/>
            <w:webHidden/>
          </w:rPr>
          <w:t>56</w:t>
        </w:r>
        <w:r w:rsidR="00645D55">
          <w:rPr>
            <w:noProof/>
            <w:webHidden/>
          </w:rPr>
          <w:fldChar w:fldCharType="end"/>
        </w:r>
      </w:hyperlink>
    </w:p>
    <w:p w14:paraId="2FF4E5AF" w14:textId="77777777" w:rsidR="00645D55" w:rsidRDefault="00353A1B">
      <w:pPr>
        <w:pStyle w:val="TOC1"/>
        <w:tabs>
          <w:tab w:val="right" w:leader="dot" w:pos="5210"/>
        </w:tabs>
        <w:rPr>
          <w:rFonts w:asciiTheme="minorHAnsi" w:hAnsiTheme="minorHAnsi"/>
          <w:b w:val="0"/>
          <w:caps w:val="0"/>
          <w:noProof/>
          <w:color w:val="auto"/>
          <w:sz w:val="22"/>
          <w:szCs w:val="22"/>
        </w:rPr>
      </w:pPr>
      <w:hyperlink w:anchor="_Toc381962052" w:history="1">
        <w:r w:rsidR="00645D55" w:rsidRPr="00D6452E">
          <w:rPr>
            <w:rStyle w:val="Hyperlink"/>
            <w:noProof/>
          </w:rPr>
          <w:t>Host/Guest License Model</w:t>
        </w:r>
        <w:r w:rsidR="00645D55">
          <w:rPr>
            <w:noProof/>
            <w:webHidden/>
          </w:rPr>
          <w:tab/>
        </w:r>
        <w:r w:rsidR="00645D55">
          <w:rPr>
            <w:noProof/>
            <w:webHidden/>
          </w:rPr>
          <w:fldChar w:fldCharType="begin"/>
        </w:r>
        <w:r w:rsidR="00645D55">
          <w:rPr>
            <w:noProof/>
            <w:webHidden/>
          </w:rPr>
          <w:instrText xml:space="preserve"> PAGEREF _Toc381962052 \h </w:instrText>
        </w:r>
        <w:r w:rsidR="00645D55">
          <w:rPr>
            <w:noProof/>
            <w:webHidden/>
          </w:rPr>
        </w:r>
        <w:r w:rsidR="00645D55">
          <w:rPr>
            <w:noProof/>
            <w:webHidden/>
          </w:rPr>
          <w:fldChar w:fldCharType="separate"/>
        </w:r>
        <w:r w:rsidR="00645D55">
          <w:rPr>
            <w:noProof/>
            <w:webHidden/>
          </w:rPr>
          <w:t>58</w:t>
        </w:r>
        <w:r w:rsidR="00645D55">
          <w:rPr>
            <w:noProof/>
            <w:webHidden/>
          </w:rPr>
          <w:fldChar w:fldCharType="end"/>
        </w:r>
      </w:hyperlink>
    </w:p>
    <w:p w14:paraId="611C3C3F" w14:textId="77777777" w:rsidR="00645D55" w:rsidRDefault="00353A1B">
      <w:pPr>
        <w:pStyle w:val="TOC2"/>
        <w:rPr>
          <w:noProof/>
          <w:color w:val="auto"/>
          <w:sz w:val="22"/>
        </w:rPr>
      </w:pPr>
      <w:hyperlink w:anchor="_Toc381962053" w:history="1">
        <w:r w:rsidR="00645D55" w:rsidRPr="00D6452E">
          <w:rPr>
            <w:rStyle w:val="Hyperlink"/>
            <w:noProof/>
          </w:rPr>
          <w:t>Cloud Platform Suite</w:t>
        </w:r>
        <w:r w:rsidR="00645D55">
          <w:rPr>
            <w:noProof/>
            <w:webHidden/>
          </w:rPr>
          <w:tab/>
        </w:r>
        <w:r w:rsidR="00645D55">
          <w:rPr>
            <w:noProof/>
            <w:webHidden/>
          </w:rPr>
          <w:fldChar w:fldCharType="begin"/>
        </w:r>
        <w:r w:rsidR="00645D55">
          <w:rPr>
            <w:noProof/>
            <w:webHidden/>
          </w:rPr>
          <w:instrText xml:space="preserve"> PAGEREF _Toc381962053 \h </w:instrText>
        </w:r>
        <w:r w:rsidR="00645D55">
          <w:rPr>
            <w:noProof/>
            <w:webHidden/>
          </w:rPr>
        </w:r>
        <w:r w:rsidR="00645D55">
          <w:rPr>
            <w:noProof/>
            <w:webHidden/>
          </w:rPr>
          <w:fldChar w:fldCharType="separate"/>
        </w:r>
        <w:r w:rsidR="00645D55">
          <w:rPr>
            <w:noProof/>
            <w:webHidden/>
          </w:rPr>
          <w:t>58</w:t>
        </w:r>
        <w:r w:rsidR="00645D55">
          <w:rPr>
            <w:noProof/>
            <w:webHidden/>
          </w:rPr>
          <w:fldChar w:fldCharType="end"/>
        </w:r>
      </w:hyperlink>
    </w:p>
    <w:p w14:paraId="13401647" w14:textId="77777777" w:rsidR="00645D55" w:rsidRDefault="00353A1B">
      <w:pPr>
        <w:pStyle w:val="TOC2"/>
        <w:rPr>
          <w:noProof/>
          <w:color w:val="auto"/>
          <w:sz w:val="22"/>
        </w:rPr>
      </w:pPr>
      <w:hyperlink w:anchor="_Toc381962054" w:history="1">
        <w:r w:rsidR="00645D55" w:rsidRPr="00D6452E">
          <w:rPr>
            <w:rStyle w:val="Hyperlink"/>
            <w:noProof/>
          </w:rPr>
          <w:t>Cloud Platform Guest</w:t>
        </w:r>
        <w:r w:rsidR="00645D55">
          <w:rPr>
            <w:noProof/>
            <w:webHidden/>
          </w:rPr>
          <w:tab/>
        </w:r>
        <w:r w:rsidR="00645D55">
          <w:rPr>
            <w:noProof/>
            <w:webHidden/>
          </w:rPr>
          <w:fldChar w:fldCharType="begin"/>
        </w:r>
        <w:r w:rsidR="00645D55">
          <w:rPr>
            <w:noProof/>
            <w:webHidden/>
          </w:rPr>
          <w:instrText xml:space="preserve"> PAGEREF _Toc381962054 \h </w:instrText>
        </w:r>
        <w:r w:rsidR="00645D55">
          <w:rPr>
            <w:noProof/>
            <w:webHidden/>
          </w:rPr>
        </w:r>
        <w:r w:rsidR="00645D55">
          <w:rPr>
            <w:noProof/>
            <w:webHidden/>
          </w:rPr>
          <w:fldChar w:fldCharType="separate"/>
        </w:r>
        <w:r w:rsidR="00645D55">
          <w:rPr>
            <w:noProof/>
            <w:webHidden/>
          </w:rPr>
          <w:t>59</w:t>
        </w:r>
        <w:r w:rsidR="00645D55">
          <w:rPr>
            <w:noProof/>
            <w:webHidden/>
          </w:rPr>
          <w:fldChar w:fldCharType="end"/>
        </w:r>
      </w:hyperlink>
    </w:p>
    <w:p w14:paraId="1CA37005" w14:textId="77777777" w:rsidR="00645D55" w:rsidRDefault="00353A1B">
      <w:pPr>
        <w:pStyle w:val="TOC1"/>
        <w:tabs>
          <w:tab w:val="right" w:leader="dot" w:pos="5210"/>
        </w:tabs>
        <w:rPr>
          <w:rFonts w:asciiTheme="minorHAnsi" w:hAnsiTheme="minorHAnsi"/>
          <w:b w:val="0"/>
          <w:caps w:val="0"/>
          <w:noProof/>
          <w:color w:val="auto"/>
          <w:sz w:val="22"/>
          <w:szCs w:val="22"/>
        </w:rPr>
      </w:pPr>
      <w:hyperlink w:anchor="_Toc381962055" w:history="1">
        <w:r w:rsidR="00645D55" w:rsidRPr="00D6452E">
          <w:rPr>
            <w:rStyle w:val="Hyperlink"/>
            <w:noProof/>
          </w:rPr>
          <w:t>Online Services</w:t>
        </w:r>
        <w:r w:rsidR="00645D55">
          <w:rPr>
            <w:noProof/>
            <w:webHidden/>
          </w:rPr>
          <w:tab/>
        </w:r>
        <w:r w:rsidR="00645D55">
          <w:rPr>
            <w:noProof/>
            <w:webHidden/>
          </w:rPr>
          <w:fldChar w:fldCharType="begin"/>
        </w:r>
        <w:r w:rsidR="00645D55">
          <w:rPr>
            <w:noProof/>
            <w:webHidden/>
          </w:rPr>
          <w:instrText xml:space="preserve"> PAGEREF _Toc381962055 \h </w:instrText>
        </w:r>
        <w:r w:rsidR="00645D55">
          <w:rPr>
            <w:noProof/>
            <w:webHidden/>
          </w:rPr>
        </w:r>
        <w:r w:rsidR="00645D55">
          <w:rPr>
            <w:noProof/>
            <w:webHidden/>
          </w:rPr>
          <w:fldChar w:fldCharType="separate"/>
        </w:r>
        <w:r w:rsidR="00645D55">
          <w:rPr>
            <w:noProof/>
            <w:webHidden/>
          </w:rPr>
          <w:t>61</w:t>
        </w:r>
        <w:r w:rsidR="00645D55">
          <w:rPr>
            <w:noProof/>
            <w:webHidden/>
          </w:rPr>
          <w:fldChar w:fldCharType="end"/>
        </w:r>
      </w:hyperlink>
    </w:p>
    <w:p w14:paraId="450D3B92" w14:textId="77777777" w:rsidR="00645D55" w:rsidRDefault="00353A1B">
      <w:pPr>
        <w:pStyle w:val="TOC2"/>
        <w:rPr>
          <w:noProof/>
          <w:color w:val="auto"/>
          <w:sz w:val="22"/>
        </w:rPr>
      </w:pPr>
      <w:hyperlink w:anchor="_Toc381962056" w:history="1">
        <w:r w:rsidR="00645D55" w:rsidRPr="00D6452E">
          <w:rPr>
            <w:rStyle w:val="Hyperlink"/>
            <w:rFonts w:cs="Arial"/>
            <w:noProof/>
          </w:rPr>
          <w:t>System Center Endpoint Protection</w:t>
        </w:r>
        <w:r w:rsidR="00645D55">
          <w:rPr>
            <w:noProof/>
            <w:webHidden/>
          </w:rPr>
          <w:tab/>
        </w:r>
        <w:r w:rsidR="00645D55">
          <w:rPr>
            <w:noProof/>
            <w:webHidden/>
          </w:rPr>
          <w:fldChar w:fldCharType="begin"/>
        </w:r>
        <w:r w:rsidR="00645D55">
          <w:rPr>
            <w:noProof/>
            <w:webHidden/>
          </w:rPr>
          <w:instrText xml:space="preserve"> PAGEREF _Toc381962056 \h </w:instrText>
        </w:r>
        <w:r w:rsidR="00645D55">
          <w:rPr>
            <w:noProof/>
            <w:webHidden/>
          </w:rPr>
        </w:r>
        <w:r w:rsidR="00645D55">
          <w:rPr>
            <w:noProof/>
            <w:webHidden/>
          </w:rPr>
          <w:fldChar w:fldCharType="separate"/>
        </w:r>
        <w:r w:rsidR="00645D55">
          <w:rPr>
            <w:noProof/>
            <w:webHidden/>
          </w:rPr>
          <w:t>64</w:t>
        </w:r>
        <w:r w:rsidR="00645D55">
          <w:rPr>
            <w:noProof/>
            <w:webHidden/>
          </w:rPr>
          <w:fldChar w:fldCharType="end"/>
        </w:r>
      </w:hyperlink>
    </w:p>
    <w:p w14:paraId="27B31C05" w14:textId="77777777" w:rsidR="00645D55" w:rsidRDefault="00353A1B">
      <w:pPr>
        <w:pStyle w:val="TOC1"/>
        <w:tabs>
          <w:tab w:val="right" w:leader="dot" w:pos="5210"/>
        </w:tabs>
        <w:rPr>
          <w:rFonts w:asciiTheme="minorHAnsi" w:hAnsiTheme="minorHAnsi"/>
          <w:b w:val="0"/>
          <w:caps w:val="0"/>
          <w:noProof/>
          <w:color w:val="auto"/>
          <w:sz w:val="22"/>
          <w:szCs w:val="22"/>
        </w:rPr>
      </w:pPr>
      <w:hyperlink w:anchor="_Toc381962057" w:history="1">
        <w:r w:rsidR="00645D55" w:rsidRPr="00D6452E">
          <w:rPr>
            <w:rStyle w:val="Hyperlink"/>
            <w:noProof/>
          </w:rPr>
          <w:t>Appendix 1: Client/Additional Software</w:t>
        </w:r>
        <w:r w:rsidR="00645D55">
          <w:rPr>
            <w:noProof/>
            <w:webHidden/>
          </w:rPr>
          <w:tab/>
        </w:r>
        <w:r w:rsidR="00645D55">
          <w:rPr>
            <w:noProof/>
            <w:webHidden/>
          </w:rPr>
          <w:fldChar w:fldCharType="begin"/>
        </w:r>
        <w:r w:rsidR="00645D55">
          <w:rPr>
            <w:noProof/>
            <w:webHidden/>
          </w:rPr>
          <w:instrText xml:space="preserve"> PAGEREF _Toc381962057 \h </w:instrText>
        </w:r>
        <w:r w:rsidR="00645D55">
          <w:rPr>
            <w:noProof/>
            <w:webHidden/>
          </w:rPr>
        </w:r>
        <w:r w:rsidR="00645D55">
          <w:rPr>
            <w:noProof/>
            <w:webHidden/>
          </w:rPr>
          <w:fldChar w:fldCharType="separate"/>
        </w:r>
        <w:r w:rsidR="00645D55">
          <w:rPr>
            <w:noProof/>
            <w:webHidden/>
          </w:rPr>
          <w:t>65</w:t>
        </w:r>
        <w:r w:rsidR="00645D55">
          <w:rPr>
            <w:noProof/>
            <w:webHidden/>
          </w:rPr>
          <w:fldChar w:fldCharType="end"/>
        </w:r>
      </w:hyperlink>
    </w:p>
    <w:p w14:paraId="1D46A656" w14:textId="77777777" w:rsidR="00645D55" w:rsidRDefault="00353A1B">
      <w:pPr>
        <w:pStyle w:val="TOC1"/>
        <w:tabs>
          <w:tab w:val="right" w:leader="dot" w:pos="5210"/>
        </w:tabs>
        <w:rPr>
          <w:rFonts w:asciiTheme="minorHAnsi" w:hAnsiTheme="minorHAnsi"/>
          <w:b w:val="0"/>
          <w:caps w:val="0"/>
          <w:noProof/>
          <w:color w:val="auto"/>
          <w:sz w:val="22"/>
          <w:szCs w:val="22"/>
        </w:rPr>
      </w:pPr>
      <w:hyperlink w:anchor="_Toc381962058" w:history="1">
        <w:r w:rsidR="00645D55" w:rsidRPr="00D6452E">
          <w:rPr>
            <w:rStyle w:val="Hyperlink"/>
            <w:noProof/>
          </w:rPr>
          <w:t>Appendix 2: Notices</w:t>
        </w:r>
        <w:r w:rsidR="00645D55">
          <w:rPr>
            <w:noProof/>
            <w:webHidden/>
          </w:rPr>
          <w:tab/>
        </w:r>
        <w:r w:rsidR="00645D55">
          <w:rPr>
            <w:noProof/>
            <w:webHidden/>
          </w:rPr>
          <w:fldChar w:fldCharType="begin"/>
        </w:r>
        <w:r w:rsidR="00645D55">
          <w:rPr>
            <w:noProof/>
            <w:webHidden/>
          </w:rPr>
          <w:instrText xml:space="preserve"> PAGEREF _Toc381962058 \h </w:instrText>
        </w:r>
        <w:r w:rsidR="00645D55">
          <w:rPr>
            <w:noProof/>
            <w:webHidden/>
          </w:rPr>
        </w:r>
        <w:r w:rsidR="00645D55">
          <w:rPr>
            <w:noProof/>
            <w:webHidden/>
          </w:rPr>
          <w:fldChar w:fldCharType="separate"/>
        </w:r>
        <w:r w:rsidR="00645D55">
          <w:rPr>
            <w:noProof/>
            <w:webHidden/>
          </w:rPr>
          <w:t>69</w:t>
        </w:r>
        <w:r w:rsidR="00645D55">
          <w:rPr>
            <w:noProof/>
            <w:webHidden/>
          </w:rPr>
          <w:fldChar w:fldCharType="end"/>
        </w:r>
      </w:hyperlink>
    </w:p>
    <w:p w14:paraId="3A6805C3" w14:textId="77777777" w:rsidR="00645D55" w:rsidRDefault="00353A1B">
      <w:pPr>
        <w:pStyle w:val="TOC1"/>
        <w:tabs>
          <w:tab w:val="right" w:leader="dot" w:pos="5210"/>
        </w:tabs>
        <w:rPr>
          <w:rFonts w:asciiTheme="minorHAnsi" w:hAnsiTheme="minorHAnsi"/>
          <w:b w:val="0"/>
          <w:caps w:val="0"/>
          <w:noProof/>
          <w:color w:val="auto"/>
          <w:sz w:val="22"/>
          <w:szCs w:val="22"/>
        </w:rPr>
      </w:pPr>
      <w:hyperlink w:anchor="_Toc381962059" w:history="1">
        <w:r w:rsidR="00645D55" w:rsidRPr="00D6452E">
          <w:rPr>
            <w:rStyle w:val="Hyperlink"/>
            <w:noProof/>
          </w:rPr>
          <w:t>Product Index</w:t>
        </w:r>
        <w:r w:rsidR="00645D55">
          <w:rPr>
            <w:noProof/>
            <w:webHidden/>
          </w:rPr>
          <w:tab/>
        </w:r>
        <w:r w:rsidR="00645D55">
          <w:rPr>
            <w:noProof/>
            <w:webHidden/>
          </w:rPr>
          <w:fldChar w:fldCharType="begin"/>
        </w:r>
        <w:r w:rsidR="00645D55">
          <w:rPr>
            <w:noProof/>
            <w:webHidden/>
          </w:rPr>
          <w:instrText xml:space="preserve"> PAGEREF _Toc381962059 \h </w:instrText>
        </w:r>
        <w:r w:rsidR="00645D55">
          <w:rPr>
            <w:noProof/>
            <w:webHidden/>
          </w:rPr>
        </w:r>
        <w:r w:rsidR="00645D55">
          <w:rPr>
            <w:noProof/>
            <w:webHidden/>
          </w:rPr>
          <w:fldChar w:fldCharType="separate"/>
        </w:r>
        <w:r w:rsidR="00645D55">
          <w:rPr>
            <w:noProof/>
            <w:webHidden/>
          </w:rPr>
          <w:t>71</w:t>
        </w:r>
        <w:r w:rsidR="00645D55">
          <w:rPr>
            <w:noProof/>
            <w:webHidden/>
          </w:rPr>
          <w:fldChar w:fldCharType="end"/>
        </w:r>
      </w:hyperlink>
    </w:p>
    <w:p w14:paraId="21156F60" w14:textId="77777777" w:rsidR="000A570B" w:rsidRDefault="000A570B" w:rsidP="000A570B">
      <w:pPr>
        <w:pStyle w:val="TOC1"/>
        <w:tabs>
          <w:tab w:val="right" w:leader="dot" w:pos="5210"/>
        </w:tabs>
      </w:pPr>
      <w:r>
        <w:fldChar w:fldCharType="end"/>
      </w:r>
    </w:p>
    <w:p w14:paraId="6343B7ED" w14:textId="77777777" w:rsidR="0000799F" w:rsidRDefault="0000799F" w:rsidP="0000799F"/>
    <w:p w14:paraId="37F3DD5C" w14:textId="77777777" w:rsidR="0000799F" w:rsidRPr="0000799F" w:rsidRDefault="0000799F" w:rsidP="0052042E">
      <w:pPr>
        <w:sectPr w:rsidR="0000799F" w:rsidRPr="0000799F" w:rsidSect="002718A4">
          <w:type w:val="continuous"/>
          <w:pgSz w:w="12240" w:h="15840" w:code="1"/>
          <w:pgMar w:top="1170" w:right="720" w:bottom="720" w:left="720" w:header="720" w:footer="720" w:gutter="0"/>
          <w:cols w:num="2" w:space="360"/>
          <w:titlePg/>
          <w:docGrid w:linePitch="360"/>
        </w:sectPr>
      </w:pPr>
    </w:p>
    <w:p w14:paraId="4E5E7C62" w14:textId="77777777" w:rsidR="000A570B" w:rsidRDefault="000A570B" w:rsidP="000A570B">
      <w:pPr>
        <w:pStyle w:val="PURBody"/>
      </w:pPr>
      <w:bookmarkStart w:id="7" w:name="_Toc285616875"/>
      <w:bookmarkStart w:id="8" w:name="_Toc286933071"/>
      <w:bookmarkEnd w:id="5"/>
    </w:p>
    <w:p w14:paraId="10DA1D86" w14:textId="77777777" w:rsidR="000C3222" w:rsidRDefault="000C3222" w:rsidP="000A570B">
      <w:pPr>
        <w:pStyle w:val="PURBody"/>
        <w:sectPr w:rsidR="000C3222" w:rsidSect="0046632E">
          <w:headerReference w:type="even" r:id="rId100"/>
          <w:footerReference w:type="default" r:id="rId101"/>
          <w:headerReference w:type="first" r:id="rId102"/>
          <w:type w:val="continuous"/>
          <w:pgSz w:w="12240" w:h="15840" w:code="1"/>
          <w:pgMar w:top="1170" w:right="720" w:bottom="720" w:left="720" w:header="432" w:footer="288" w:gutter="0"/>
          <w:cols w:space="360"/>
          <w:docGrid w:linePitch="360"/>
        </w:sectPr>
      </w:pPr>
    </w:p>
    <w:p w14:paraId="696C1E32" w14:textId="77777777" w:rsidR="000C3222" w:rsidRDefault="000C3222" w:rsidP="000A570B">
      <w:pPr>
        <w:pStyle w:val="PURSectionHeading"/>
        <w:sectPr w:rsidR="000C3222" w:rsidSect="00A40F92">
          <w:footerReference w:type="default" r:id="rId103"/>
          <w:headerReference w:type="first" r:id="rId104"/>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19D69285" w14:textId="5188D54C" w:rsidR="000A570B" w:rsidRDefault="000A570B" w:rsidP="000A570B">
      <w:pPr>
        <w:pStyle w:val="PURSectionHeading"/>
      </w:pPr>
      <w:bookmarkStart w:id="15" w:name="_Toc346536829"/>
      <w:bookmarkStart w:id="16" w:name="_Toc339280296"/>
      <w:bookmarkStart w:id="17" w:name="_Toc363552766"/>
      <w:bookmarkStart w:id="18" w:name="_Toc378682231"/>
      <w:bookmarkStart w:id="19" w:name="_Toc371268243"/>
      <w:bookmarkStart w:id="20" w:name="_Toc381961993"/>
      <w:r w:rsidRPr="002B1453">
        <w:lastRenderedPageBreak/>
        <w:t>Introduction</w:t>
      </w:r>
      <w:bookmarkEnd w:id="7"/>
      <w:bookmarkEnd w:id="8"/>
      <w:bookmarkEnd w:id="9"/>
      <w:bookmarkEnd w:id="10"/>
      <w:bookmarkEnd w:id="11"/>
      <w:bookmarkEnd w:id="12"/>
      <w:bookmarkEnd w:id="13"/>
      <w:bookmarkEnd w:id="14"/>
      <w:bookmarkEnd w:id="15"/>
      <w:bookmarkEnd w:id="16"/>
      <w:bookmarkEnd w:id="17"/>
      <w:bookmarkEnd w:id="18"/>
      <w:bookmarkEnd w:id="19"/>
      <w:bookmarkEnd w:id="20"/>
    </w:p>
    <w:p w14:paraId="57BFC6C4" w14:textId="78189D4B" w:rsidR="000A570B" w:rsidRDefault="000A570B" w:rsidP="000A570B">
      <w:pPr>
        <w:pStyle w:val="PURBody"/>
      </w:pPr>
      <w:bookmarkStart w:id="21" w:name="_Toc286933072"/>
      <w:r>
        <w:t>The Services Provider Use Rights contained here detail how the products through the Microsoft Services Provider Licens</w:t>
      </w:r>
      <w:r w:rsidR="00B70FA2">
        <w:t>e Agreement (SPLA) may be used.</w:t>
      </w:r>
    </w:p>
    <w:p w14:paraId="73392DDC" w14:textId="77777777" w:rsidR="000A570B" w:rsidRDefault="000A570B" w:rsidP="000A570B">
      <w:pPr>
        <w:pStyle w:val="PURHeading2"/>
      </w:pPr>
      <w:r>
        <w:t>Effective Date</w:t>
      </w:r>
    </w:p>
    <w:p w14:paraId="73A136E5" w14:textId="4C5D09E5" w:rsidR="000A570B" w:rsidRPr="00221F7C" w:rsidRDefault="000A570B" w:rsidP="005215C8">
      <w:pPr>
        <w:pStyle w:val="PURBody-Indented"/>
      </w:pPr>
      <w:r w:rsidRPr="00221F7C">
        <w:t xml:space="preserve">This edition of Microsoft Services Provider Use Rights is effective </w:t>
      </w:r>
      <w:r w:rsidR="005215C8">
        <w:t xml:space="preserve">April </w:t>
      </w:r>
      <w:r w:rsidR="003E1B59">
        <w:t>1, 2014</w:t>
      </w:r>
      <w:r w:rsidRPr="00221F7C">
        <w:t>.</w:t>
      </w:r>
    </w:p>
    <w:p w14:paraId="0AC3F7A4" w14:textId="77777777" w:rsidR="000A570B" w:rsidRDefault="000A570B" w:rsidP="000A570B">
      <w:pPr>
        <w:pStyle w:val="PURHeading1"/>
      </w:pPr>
      <w:r>
        <w:t>How to Determine Which License Terms Apply to a Product</w:t>
      </w:r>
    </w:p>
    <w:p w14:paraId="1AFFF937" w14:textId="221CEECD" w:rsidR="000A570B" w:rsidRDefault="000A570B" w:rsidP="000A570B">
      <w:pPr>
        <w:pStyle w:val="PURBody"/>
      </w:pPr>
      <w:r>
        <w:t xml:space="preserve">The license terms that apply to the use of a given licensed product are the </w:t>
      </w:r>
      <w:r w:rsidR="009666DE">
        <w:t>Universal License Terms</w:t>
      </w:r>
      <w:r>
        <w:t xml:space="preserve">, the General Terms for the licensing model under which the product is licensed, and any </w:t>
      </w:r>
      <w:r w:rsidR="00B70FA2">
        <w:t>Product-specific License Terms.</w:t>
      </w:r>
    </w:p>
    <w:p w14:paraId="69087404" w14:textId="77777777" w:rsidR="000A570B" w:rsidRDefault="000A570B" w:rsidP="000A570B">
      <w:pPr>
        <w:pStyle w:val="PURHeading2"/>
      </w:pPr>
      <w:r w:rsidRPr="00BC3A59">
        <w:t>Universal License Terms</w:t>
      </w:r>
    </w:p>
    <w:p w14:paraId="0457B0C6" w14:textId="77777777" w:rsidR="000A570B" w:rsidRPr="00BC3A59" w:rsidRDefault="000A570B" w:rsidP="000A570B">
      <w:pPr>
        <w:pStyle w:val="PURBody-Indented"/>
      </w:pPr>
      <w:r>
        <w:t>These are license terms that apply to every product (except where specifically noted in the General License Terms and/or Product-specific License Terms).</w:t>
      </w:r>
    </w:p>
    <w:p w14:paraId="33253DF3" w14:textId="77777777" w:rsidR="000A570B" w:rsidRDefault="000A570B" w:rsidP="000A570B">
      <w:pPr>
        <w:pStyle w:val="PURHeading2"/>
      </w:pPr>
      <w:r>
        <w:t>General License</w:t>
      </w:r>
      <w:r w:rsidRPr="00BC3A59">
        <w:t xml:space="preserve"> Terms</w:t>
      </w:r>
    </w:p>
    <w:p w14:paraId="36C65896" w14:textId="77777777" w:rsidR="000A570B" w:rsidRPr="00BC3A59" w:rsidRDefault="000A570B" w:rsidP="000A570B">
      <w:pPr>
        <w:pStyle w:val="PURBody-Indented"/>
      </w:pPr>
      <w:r>
        <w:t>These are license terms that apply to all products licensed under a given model except where specifically noted in the Product-specific License Terms.</w:t>
      </w:r>
    </w:p>
    <w:p w14:paraId="72414D01" w14:textId="77777777" w:rsidR="000A570B" w:rsidRPr="001945BE" w:rsidRDefault="000A570B" w:rsidP="000A570B">
      <w:pPr>
        <w:pStyle w:val="PURHeading2"/>
      </w:pPr>
      <w:r w:rsidRPr="001945BE">
        <w:t>Product-specific License Terms</w:t>
      </w:r>
    </w:p>
    <w:p w14:paraId="4E340963" w14:textId="77777777" w:rsidR="000A570B" w:rsidRPr="004E283F" w:rsidRDefault="000A570B" w:rsidP="000A570B">
      <w:pPr>
        <w:pStyle w:val="PURBody-Indented"/>
      </w:pPr>
      <w:r>
        <w:t>These are license terms</w:t>
      </w:r>
      <w:r w:rsidRPr="00BC3A59">
        <w:t xml:space="preserve"> that </w:t>
      </w:r>
      <w:r>
        <w:t>apply specifically to the product or products under which they are listed.</w:t>
      </w:r>
    </w:p>
    <w:p w14:paraId="3D58F5B4" w14:textId="77777777" w:rsidR="000A570B" w:rsidRDefault="000A570B" w:rsidP="000A570B">
      <w:pPr>
        <w:pStyle w:val="PURHeading1"/>
      </w:pPr>
      <w:r>
        <w:t>Licensing Models</w:t>
      </w:r>
    </w:p>
    <w:p w14:paraId="18D6D2F5" w14:textId="78836D4C" w:rsidR="000A570B" w:rsidRDefault="000A570B" w:rsidP="000A570B">
      <w:pPr>
        <w:pStyle w:val="PURBody"/>
      </w:pPr>
      <w:r>
        <w:t xml:space="preserve">There are </w:t>
      </w:r>
      <w:r w:rsidR="00C245A7">
        <w:t>four</w:t>
      </w:r>
      <w:r w:rsidR="00334C5B">
        <w:t xml:space="preserve"> </w:t>
      </w:r>
      <w:r>
        <w:t xml:space="preserve">licensing models: </w:t>
      </w:r>
      <w:hyperlink w:anchor="Per_Processor" w:history="1">
        <w:r w:rsidRPr="00A701E3">
          <w:rPr>
            <w:rStyle w:val="Hyperlink"/>
          </w:rPr>
          <w:t>Per Processor</w:t>
        </w:r>
      </w:hyperlink>
      <w:r w:rsidR="00071E61" w:rsidRPr="00071E61">
        <w:t>,</w:t>
      </w:r>
      <w:r w:rsidR="00334C5B">
        <w:t xml:space="preserve"> </w:t>
      </w:r>
      <w:hyperlink w:anchor="SAL" w:history="1">
        <w:r w:rsidRPr="00A701E3">
          <w:rPr>
            <w:rStyle w:val="Hyperlink"/>
          </w:rPr>
          <w:t>Subscriber Access License (SAL)</w:t>
        </w:r>
      </w:hyperlink>
      <w:r w:rsidR="00C245A7" w:rsidRPr="00E9269A">
        <w:t>,</w:t>
      </w:r>
      <w:r w:rsidR="002448BE" w:rsidRPr="003305A4">
        <w:t xml:space="preserve"> </w:t>
      </w:r>
      <w:hyperlink w:anchor="Per_Core" w:history="1">
        <w:r w:rsidR="002448BE" w:rsidRPr="004F6F1D">
          <w:rPr>
            <w:rStyle w:val="Hyperlink"/>
          </w:rPr>
          <w:t>Core B</w:t>
        </w:r>
        <w:r w:rsidR="00334C5B" w:rsidRPr="004F6F1D">
          <w:rPr>
            <w:rStyle w:val="Hyperlink"/>
          </w:rPr>
          <w:t>a</w:t>
        </w:r>
        <w:r w:rsidR="002448BE" w:rsidRPr="004F6F1D">
          <w:rPr>
            <w:rStyle w:val="Hyperlink"/>
          </w:rPr>
          <w:t>sed</w:t>
        </w:r>
      </w:hyperlink>
      <w:r w:rsidR="00C245A7" w:rsidRPr="00E9269A">
        <w:t>, and the</w:t>
      </w:r>
      <w:r w:rsidR="00C245A7" w:rsidRPr="00486EF8">
        <w:rPr>
          <w:rStyle w:val="Hyperlink"/>
          <w:u w:val="none"/>
        </w:rPr>
        <w:t xml:space="preserve"> </w:t>
      </w:r>
      <w:hyperlink w:anchor="HG" w:history="1">
        <w:r w:rsidR="00C245A7" w:rsidRPr="00B64EAE">
          <w:rPr>
            <w:rStyle w:val="Hyperlink"/>
          </w:rPr>
          <w:t>Host/Guest</w:t>
        </w:r>
      </w:hyperlink>
      <w:r w:rsidR="002448BE" w:rsidRPr="003305A4">
        <w:t xml:space="preserve"> L</w:t>
      </w:r>
      <w:r w:rsidR="00334C5B" w:rsidRPr="003305A4">
        <w:t>icensing model</w:t>
      </w:r>
      <w:r>
        <w:t xml:space="preserve">. Some products are available under one or </w:t>
      </w:r>
      <w:r w:rsidR="00334C5B">
        <w:t xml:space="preserve">more of these </w:t>
      </w:r>
      <w:r w:rsidR="002C084A">
        <w:t>licensing models.</w:t>
      </w:r>
    </w:p>
    <w:p w14:paraId="0467CF4F" w14:textId="77777777" w:rsidR="000A570B" w:rsidRDefault="00353A1B" w:rsidP="000A570B">
      <w:pPr>
        <w:pStyle w:val="PURBody"/>
      </w:pPr>
      <w:hyperlink w:anchor="OLS" w:history="1">
        <w:r w:rsidR="000A570B" w:rsidRPr="00A701E3">
          <w:rPr>
            <w:rStyle w:val="Hyperlink"/>
          </w:rPr>
          <w:t>Online Services</w:t>
        </w:r>
      </w:hyperlink>
      <w:r w:rsidR="000A570B">
        <w:t xml:space="preserve"> are available only under the Subscriber Access License model. The General License Terms and Product-specific License Terms for Online Service are listed in a separate section.</w:t>
      </w:r>
    </w:p>
    <w:p w14:paraId="1D88B60F" w14:textId="77777777" w:rsidR="000A570B" w:rsidRDefault="000A570B" w:rsidP="000A570B">
      <w:pPr>
        <w:pStyle w:val="PURHeading2"/>
      </w:pPr>
      <w:r w:rsidRPr="00221F7C">
        <w:t>Products Licensed Under Both Licensing Models</w:t>
      </w:r>
    </w:p>
    <w:p w14:paraId="20BD254F" w14:textId="7C740928" w:rsidR="000A570B" w:rsidRPr="00221F7C" w:rsidRDefault="000A570B" w:rsidP="000A570B">
      <w:pPr>
        <w:pStyle w:val="PURBody-Indented"/>
      </w:pPr>
      <w:r w:rsidRPr="00221F7C">
        <w:t xml:space="preserve">You may license some products under </w:t>
      </w:r>
      <w:r>
        <w:t xml:space="preserve">a </w:t>
      </w:r>
      <w:r w:rsidRPr="00221F7C">
        <w:t xml:space="preserve">Per Processor </w:t>
      </w:r>
      <w:r>
        <w:t>and/</w:t>
      </w:r>
      <w:r w:rsidRPr="00221F7C">
        <w:t>or SAL</w:t>
      </w:r>
      <w:r>
        <w:t xml:space="preserve"> licensing model or both</w:t>
      </w:r>
      <w:r w:rsidRPr="00221F7C">
        <w:t>.</w:t>
      </w:r>
      <w:r w:rsidR="00B70FA2">
        <w:t xml:space="preserve"> </w:t>
      </w:r>
      <w:r w:rsidRPr="00221F7C">
        <w:t>These products are:</w:t>
      </w:r>
    </w:p>
    <w:p w14:paraId="0DD36EEF" w14:textId="77777777" w:rsidR="000A570B" w:rsidRPr="00A701E3" w:rsidRDefault="000A570B" w:rsidP="00754C3C">
      <w:pPr>
        <w:pStyle w:val="PURBullet"/>
      </w:pPr>
      <w:r w:rsidRPr="00A701E3">
        <w:t>Mic</w:t>
      </w:r>
      <w:r w:rsidR="006E381D">
        <w:t>rosoft Dynamics C5 2012</w:t>
      </w:r>
    </w:p>
    <w:p w14:paraId="03538A7D" w14:textId="30897241" w:rsidR="000A570B" w:rsidRPr="00A701E3" w:rsidRDefault="000A570B" w:rsidP="00754C3C">
      <w:pPr>
        <w:pStyle w:val="PURBullet"/>
      </w:pPr>
      <w:r w:rsidRPr="00A701E3">
        <w:t xml:space="preserve">Microsoft Dynamics GP </w:t>
      </w:r>
      <w:r w:rsidR="00A56741">
        <w:t>2013</w:t>
      </w:r>
    </w:p>
    <w:p w14:paraId="36F491B6" w14:textId="378AC895" w:rsidR="000A570B" w:rsidRPr="00A701E3" w:rsidRDefault="000A570B" w:rsidP="00754C3C">
      <w:pPr>
        <w:pStyle w:val="PURBullet"/>
      </w:pPr>
      <w:r w:rsidRPr="00A701E3">
        <w:t xml:space="preserve">Microsoft Dynamics NAV </w:t>
      </w:r>
      <w:r w:rsidR="00A56741">
        <w:t>2013</w:t>
      </w:r>
      <w:r w:rsidR="006659BE">
        <w:t xml:space="preserve"> R2</w:t>
      </w:r>
    </w:p>
    <w:p w14:paraId="5F86C4B7" w14:textId="77777777" w:rsidR="000A570B" w:rsidRDefault="000A570B" w:rsidP="00754C3C">
      <w:pPr>
        <w:pStyle w:val="PURBullet"/>
      </w:pPr>
      <w:r w:rsidRPr="00A701E3">
        <w:t>Microsoft Dynamics SL 2011</w:t>
      </w:r>
    </w:p>
    <w:p w14:paraId="67E4ABF5" w14:textId="5A416387" w:rsidR="00F25CA2" w:rsidRPr="00221F7C" w:rsidRDefault="00F25CA2" w:rsidP="00F25CA2">
      <w:pPr>
        <w:pStyle w:val="PURBody-Indented"/>
      </w:pPr>
      <w:r w:rsidRPr="00221F7C">
        <w:t xml:space="preserve">You may license some products under </w:t>
      </w:r>
      <w:r>
        <w:t>a Core Based</w:t>
      </w:r>
      <w:r w:rsidRPr="00221F7C">
        <w:t xml:space="preserve"> </w:t>
      </w:r>
      <w:r>
        <w:t>and/</w:t>
      </w:r>
      <w:r w:rsidRPr="00221F7C">
        <w:t>or SAL</w:t>
      </w:r>
      <w:r>
        <w:t xml:space="preserve"> licensing model or both</w:t>
      </w:r>
      <w:r w:rsidRPr="00221F7C">
        <w:t>.</w:t>
      </w:r>
      <w:r w:rsidR="00B70FA2">
        <w:t xml:space="preserve"> </w:t>
      </w:r>
      <w:r w:rsidRPr="00221F7C">
        <w:t>These products are:</w:t>
      </w:r>
    </w:p>
    <w:p w14:paraId="4AA5C47C" w14:textId="28517786" w:rsidR="00F25CA2" w:rsidRPr="00A701E3" w:rsidRDefault="00F25CA2" w:rsidP="00D6363C">
      <w:pPr>
        <w:pStyle w:val="PURBullet"/>
      </w:pPr>
      <w:r>
        <w:t xml:space="preserve">SQL Server </w:t>
      </w:r>
      <w:r w:rsidR="00D6363C">
        <w:t xml:space="preserve">2014 </w:t>
      </w:r>
      <w:r>
        <w:t>Standard</w:t>
      </w:r>
    </w:p>
    <w:p w14:paraId="503589E7" w14:textId="77777777" w:rsidR="000A570B" w:rsidRDefault="000A570B" w:rsidP="000A570B">
      <w:pPr>
        <w:pStyle w:val="PURHeading1"/>
        <w:rPr>
          <w:b/>
        </w:rPr>
      </w:pPr>
      <w:r w:rsidRPr="00221F7C">
        <w:t>Prior Editions of the Microsoft Services Provider Use Rights Document</w:t>
      </w:r>
    </w:p>
    <w:p w14:paraId="0FDD59FA" w14:textId="36544BE6" w:rsidR="00FE21C7" w:rsidRDefault="000A570B" w:rsidP="000A570B">
      <w:pPr>
        <w:pStyle w:val="PURBody"/>
      </w:pPr>
      <w:r w:rsidRPr="00221F7C">
        <w:t xml:space="preserve">These </w:t>
      </w:r>
      <w:r>
        <w:t>S</w:t>
      </w:r>
      <w:r w:rsidRPr="00221F7C">
        <w:t xml:space="preserve">ervices </w:t>
      </w:r>
      <w:r>
        <w:t>P</w:t>
      </w:r>
      <w:r w:rsidRPr="00221F7C">
        <w:t xml:space="preserve">rovider </w:t>
      </w:r>
      <w:r>
        <w:t>U</w:t>
      </w:r>
      <w:r w:rsidRPr="00221F7C">
        <w:t xml:space="preserve">se </w:t>
      </w:r>
      <w:r>
        <w:t>R</w:t>
      </w:r>
      <w:r w:rsidRPr="00221F7C">
        <w:t>ights generally cover the most recent version of products that are available worldwide.</w:t>
      </w:r>
      <w:r w:rsidR="00B70FA2">
        <w:t xml:space="preserve"> </w:t>
      </w:r>
      <w:r w:rsidRPr="00221F7C">
        <w:t xml:space="preserve">For license terms for products that no longer appear in this edition of </w:t>
      </w:r>
      <w:r>
        <w:t xml:space="preserve">the </w:t>
      </w:r>
      <w:r w:rsidRPr="00221F7C">
        <w:t>Microsoft</w:t>
      </w:r>
      <w:r>
        <w:t xml:space="preserve"> </w:t>
      </w:r>
      <w:r w:rsidRPr="00221F7C">
        <w:t xml:space="preserve">Services Provider </w:t>
      </w:r>
      <w:r w:rsidRPr="007C7747">
        <w:rPr>
          <w:rStyle w:val="PURBodyChar"/>
        </w:rPr>
        <w:t xml:space="preserve">Use Rights, you will need to review a previous edition. To find the last edition of Microsoft Services Provider Use Rights document in which a product appeared, you can review the list maintained at </w:t>
      </w:r>
      <w:hyperlink r:id="rId105" w:history="1">
        <w:r w:rsidRPr="00051075">
          <w:rPr>
            <w:rStyle w:val="Hyperlink"/>
          </w:rPr>
          <w:t>http://www.microsoftvolumelicensing.com/userights/DocumentSearch.aspx?Mode=3&amp;DocumentTypeId=2</w:t>
        </w:r>
      </w:hyperlink>
      <w:r w:rsidRPr="007C7747">
        <w:rPr>
          <w:rStyle w:val="PURBodyChar"/>
        </w:rPr>
        <w:t>.</w:t>
      </w:r>
      <w:r w:rsidR="00B70FA2">
        <w:rPr>
          <w:rStyle w:val="PURBodyChar"/>
        </w:rPr>
        <w:t xml:space="preserve"> </w:t>
      </w:r>
      <w:r w:rsidRPr="007C7747">
        <w:rPr>
          <w:rStyle w:val="PURBodyChar"/>
        </w:rPr>
        <w:t xml:space="preserve">If you do not </w:t>
      </w:r>
      <w:r w:rsidRPr="00FE21C7">
        <w:t>have the edition of the Microsoft Services Provider Use Rights document you need, please contact your Microsoft Account Manager</w:t>
      </w:r>
      <w:r w:rsidR="00FE21C7" w:rsidRPr="00FE21C7">
        <w:t xml:space="preserve">. </w:t>
      </w:r>
    </w:p>
    <w:p w14:paraId="30F85290" w14:textId="5AE5D898" w:rsidR="000A570B" w:rsidRPr="00FE21C7" w:rsidRDefault="00FE21C7" w:rsidP="00FE21C7">
      <w:pPr>
        <w:pStyle w:val="PURBody"/>
      </w:pPr>
      <w:r>
        <w:t>Nothwithstanding the foregoing, the older</w:t>
      </w:r>
      <w:r w:rsidRPr="00FE21C7">
        <w:t xml:space="preserve"> and</w:t>
      </w:r>
      <w:r>
        <w:t xml:space="preserve"> the</w:t>
      </w:r>
      <w:r w:rsidRPr="00FE21C7">
        <w:t xml:space="preserve"> most recent version</w:t>
      </w:r>
      <w:r>
        <w:t>s</w:t>
      </w:r>
      <w:r w:rsidRPr="00FE21C7">
        <w:t xml:space="preserve"> of SQL will be made available until December 3</w:t>
      </w:r>
      <w:r w:rsidR="009A2D51">
        <w:t>1</w:t>
      </w:r>
      <w:r w:rsidRPr="00FE21C7">
        <w:t>, 2012.</w:t>
      </w:r>
      <w:r w:rsidR="00B70FA2">
        <w:t xml:space="preserve"> </w:t>
      </w:r>
      <w:r>
        <w:t>After December 3</w:t>
      </w:r>
      <w:r w:rsidR="009A2D51">
        <w:t>1</w:t>
      </w:r>
      <w:r>
        <w:t>, 2012, the ol</w:t>
      </w:r>
      <w:r w:rsidRPr="00FE21C7">
        <w:t xml:space="preserve">der versions will be removed from the </w:t>
      </w:r>
      <w:r>
        <w:t xml:space="preserve">Services Provider Use Rights </w:t>
      </w:r>
      <w:r w:rsidRPr="00FE21C7">
        <w:t>and Price List.</w:t>
      </w:r>
    </w:p>
    <w:p w14:paraId="41842A84" w14:textId="77777777" w:rsidR="000A570B" w:rsidRDefault="000A570B" w:rsidP="000A570B">
      <w:pPr>
        <w:pStyle w:val="PURHeading1"/>
      </w:pPr>
      <w:r>
        <w:t>Clarifications and Summary of Changes</w:t>
      </w:r>
    </w:p>
    <w:p w14:paraId="065FD962" w14:textId="76DA7C79" w:rsidR="000A570B" w:rsidRDefault="000A570B" w:rsidP="000A570B">
      <w:pPr>
        <w:pStyle w:val="PURBody"/>
      </w:pPr>
      <w:r w:rsidRPr="00D4196C">
        <w:t xml:space="preserve">We designed these </w:t>
      </w:r>
      <w:r>
        <w:t>Services Provider Use Rights</w:t>
      </w:r>
      <w:r w:rsidRPr="00D4196C">
        <w:t xml:space="preserve"> to help you license and manage Microsoft products.</w:t>
      </w:r>
      <w:r w:rsidR="00B70FA2">
        <w:t xml:space="preserve"> </w:t>
      </w:r>
      <w:r w:rsidRPr="00D4196C">
        <w:t>For use of any existing product, you may refer to these or any prior update to the product use rights that applied to your use of</w:t>
      </w:r>
      <w:r>
        <w:t xml:space="preserve"> </w:t>
      </w:r>
      <w:r w:rsidRPr="00D4196C">
        <w:t>that product.</w:t>
      </w:r>
      <w:r w:rsidR="00B70FA2">
        <w:t xml:space="preserve"> </w:t>
      </w:r>
      <w:r w:rsidRPr="00D4196C">
        <w:t xml:space="preserve">Below we identify additions, deletions and other changes to the product use rights. Clarifications are also provided in response to </w:t>
      </w:r>
      <w:r>
        <w:t>C</w:t>
      </w:r>
      <w:r w:rsidRPr="00D4196C">
        <w:t>ustomers’ questions.</w:t>
      </w:r>
      <w:r w:rsidR="00B70FA2">
        <w:t xml:space="preserve"> </w:t>
      </w:r>
      <w:r w:rsidRPr="00D4196C">
        <w:t>These clarifications reflect existing Microsoft licensing policies.</w:t>
      </w:r>
    </w:p>
    <w:tbl>
      <w:tblPr>
        <w:tblStyle w:val="PURTable"/>
        <w:tblW w:w="0" w:type="auto"/>
        <w:tblLook w:val="04A0" w:firstRow="1" w:lastRow="0" w:firstColumn="1" w:lastColumn="0" w:noHBand="0" w:noVBand="1"/>
      </w:tblPr>
      <w:tblGrid>
        <w:gridCol w:w="5254"/>
        <w:gridCol w:w="5272"/>
      </w:tblGrid>
      <w:tr w:rsidR="003F72BE" w14:paraId="6C24E06D"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31F984A3" w14:textId="77777777" w:rsidR="003F72BE" w:rsidRDefault="003F72BE" w:rsidP="003F72BE">
            <w:pPr>
              <w:pStyle w:val="PURHeading2"/>
            </w:pPr>
            <w:r>
              <w:lastRenderedPageBreak/>
              <w:t>Additions</w:t>
            </w:r>
          </w:p>
        </w:tc>
        <w:tc>
          <w:tcPr>
            <w:tcW w:w="5272" w:type="dxa"/>
          </w:tcPr>
          <w:p w14:paraId="4C6224A6" w14:textId="77777777" w:rsidR="003F72BE" w:rsidRDefault="003F72BE" w:rsidP="003F72BE">
            <w:pPr>
              <w:pStyle w:val="PURHeading2"/>
            </w:pPr>
            <w:r>
              <w:t>Deletions</w:t>
            </w:r>
          </w:p>
        </w:tc>
      </w:tr>
      <w:tr w:rsidR="005215C8" w14:paraId="004D0934" w14:textId="77777777" w:rsidTr="00377F92">
        <w:tc>
          <w:tcPr>
            <w:tcW w:w="5254" w:type="dxa"/>
          </w:tcPr>
          <w:p w14:paraId="098AE687" w14:textId="56F7FCC5" w:rsidR="005215C8" w:rsidRDefault="005215C8" w:rsidP="005215C8">
            <w:pPr>
              <w:pStyle w:val="PURBullet-Indented"/>
              <w:numPr>
                <w:ilvl w:val="0"/>
                <w:numId w:val="20"/>
              </w:numPr>
              <w:ind w:left="716"/>
            </w:pPr>
            <w:r w:rsidRPr="005215C8">
              <w:t>Forefront Identity Manager Synchronization Service for Hosting 2010 R2</w:t>
            </w:r>
          </w:p>
        </w:tc>
        <w:tc>
          <w:tcPr>
            <w:tcW w:w="5272" w:type="dxa"/>
          </w:tcPr>
          <w:p w14:paraId="30BA90AD" w14:textId="58BEF658" w:rsidR="005215C8" w:rsidRDefault="005215C8" w:rsidP="005215C8">
            <w:pPr>
              <w:pStyle w:val="PURBullet-Indented"/>
              <w:numPr>
                <w:ilvl w:val="0"/>
                <w:numId w:val="20"/>
              </w:numPr>
              <w:ind w:left="716"/>
              <w:rPr>
                <w:noProof/>
              </w:rPr>
            </w:pPr>
            <w:r w:rsidRPr="005215C8">
              <w:rPr>
                <w:noProof/>
              </w:rPr>
              <w:t>Forefront Unified Access Gateway 2010</w:t>
            </w:r>
          </w:p>
        </w:tc>
      </w:tr>
      <w:tr w:rsidR="005215C8" w14:paraId="32CFD6ED" w14:textId="77777777" w:rsidTr="00377F92">
        <w:tc>
          <w:tcPr>
            <w:tcW w:w="5254" w:type="dxa"/>
          </w:tcPr>
          <w:p w14:paraId="2666C6E4" w14:textId="12392514" w:rsidR="005215C8" w:rsidRDefault="005215C8" w:rsidP="005215C8">
            <w:pPr>
              <w:pStyle w:val="PURBullet-Indented"/>
              <w:numPr>
                <w:ilvl w:val="0"/>
                <w:numId w:val="20"/>
              </w:numPr>
              <w:ind w:left="716"/>
            </w:pPr>
            <w:r>
              <w:rPr>
                <w:noProof/>
              </w:rPr>
              <w:t>SQL Server 2014 Business Intelligence</w:t>
            </w:r>
          </w:p>
        </w:tc>
        <w:tc>
          <w:tcPr>
            <w:tcW w:w="5272" w:type="dxa"/>
          </w:tcPr>
          <w:p w14:paraId="4FE8D8BE" w14:textId="6BAB9783" w:rsidR="005215C8" w:rsidRDefault="005215C8" w:rsidP="005215C8">
            <w:pPr>
              <w:pStyle w:val="PURBullet-Indented"/>
              <w:numPr>
                <w:ilvl w:val="0"/>
                <w:numId w:val="20"/>
              </w:numPr>
              <w:ind w:left="716"/>
              <w:rPr>
                <w:noProof/>
              </w:rPr>
            </w:pPr>
            <w:r>
              <w:rPr>
                <w:noProof/>
              </w:rPr>
              <w:t>SQL Server 2012 Business Intelligence</w:t>
            </w:r>
          </w:p>
        </w:tc>
      </w:tr>
      <w:tr w:rsidR="005215C8" w14:paraId="051F6C75" w14:textId="77777777" w:rsidTr="00377F92">
        <w:tc>
          <w:tcPr>
            <w:tcW w:w="5254" w:type="dxa"/>
          </w:tcPr>
          <w:p w14:paraId="65CEC38A" w14:textId="183B1CFE" w:rsidR="005215C8" w:rsidRDefault="005215C8" w:rsidP="005215C8">
            <w:pPr>
              <w:pStyle w:val="PURBullet-Indented"/>
              <w:numPr>
                <w:ilvl w:val="0"/>
                <w:numId w:val="20"/>
              </w:numPr>
              <w:ind w:left="716"/>
            </w:pPr>
            <w:r>
              <w:rPr>
                <w:noProof/>
              </w:rPr>
              <w:t>SQL Server 2014 Enterprise</w:t>
            </w:r>
          </w:p>
        </w:tc>
        <w:tc>
          <w:tcPr>
            <w:tcW w:w="5272" w:type="dxa"/>
          </w:tcPr>
          <w:p w14:paraId="48306F02" w14:textId="60CC0114" w:rsidR="005215C8" w:rsidRDefault="005215C8" w:rsidP="005215C8">
            <w:pPr>
              <w:pStyle w:val="PURBullet-Indented"/>
              <w:numPr>
                <w:ilvl w:val="0"/>
                <w:numId w:val="20"/>
              </w:numPr>
              <w:ind w:left="716"/>
              <w:rPr>
                <w:noProof/>
              </w:rPr>
            </w:pPr>
            <w:r>
              <w:rPr>
                <w:noProof/>
              </w:rPr>
              <w:t>SQL Server 2012 Enterprise</w:t>
            </w:r>
          </w:p>
        </w:tc>
      </w:tr>
      <w:tr w:rsidR="005215C8" w14:paraId="76834061" w14:textId="77777777" w:rsidTr="00377F92">
        <w:tc>
          <w:tcPr>
            <w:tcW w:w="5254" w:type="dxa"/>
          </w:tcPr>
          <w:p w14:paraId="43B443DA" w14:textId="401F3401" w:rsidR="005215C8" w:rsidRDefault="005215C8" w:rsidP="005215C8">
            <w:pPr>
              <w:pStyle w:val="PURBullet-Indented"/>
              <w:numPr>
                <w:ilvl w:val="0"/>
                <w:numId w:val="20"/>
              </w:numPr>
              <w:ind w:left="716"/>
              <w:rPr>
                <w:noProof/>
              </w:rPr>
            </w:pPr>
            <w:r>
              <w:rPr>
                <w:noProof/>
              </w:rPr>
              <w:t>SQL Server 2014 Standard</w:t>
            </w:r>
          </w:p>
        </w:tc>
        <w:tc>
          <w:tcPr>
            <w:tcW w:w="5272" w:type="dxa"/>
          </w:tcPr>
          <w:p w14:paraId="759BD690" w14:textId="6EFF67F6" w:rsidR="005215C8" w:rsidRDefault="005215C8" w:rsidP="005215C8">
            <w:pPr>
              <w:pStyle w:val="PURBullet-Indented"/>
              <w:numPr>
                <w:ilvl w:val="0"/>
                <w:numId w:val="20"/>
              </w:numPr>
              <w:ind w:left="716"/>
              <w:rPr>
                <w:noProof/>
              </w:rPr>
            </w:pPr>
            <w:r>
              <w:rPr>
                <w:noProof/>
              </w:rPr>
              <w:t>SQL Server 2012 Standard</w:t>
            </w:r>
          </w:p>
        </w:tc>
      </w:tr>
      <w:tr w:rsidR="005215C8" w14:paraId="1238CD96" w14:textId="77777777" w:rsidTr="00377F92">
        <w:tc>
          <w:tcPr>
            <w:tcW w:w="5254" w:type="dxa"/>
          </w:tcPr>
          <w:p w14:paraId="1ECEACE5" w14:textId="081AE029" w:rsidR="005215C8" w:rsidRDefault="005215C8" w:rsidP="005215C8">
            <w:pPr>
              <w:pStyle w:val="PURBullet-Indented"/>
              <w:numPr>
                <w:ilvl w:val="0"/>
                <w:numId w:val="20"/>
              </w:numPr>
              <w:ind w:left="716"/>
              <w:rPr>
                <w:noProof/>
              </w:rPr>
            </w:pPr>
            <w:r>
              <w:rPr>
                <w:noProof/>
              </w:rPr>
              <w:t>SQL Server 2014 Web</w:t>
            </w:r>
          </w:p>
        </w:tc>
        <w:tc>
          <w:tcPr>
            <w:tcW w:w="5272" w:type="dxa"/>
          </w:tcPr>
          <w:p w14:paraId="79CB95A5" w14:textId="6D93298C" w:rsidR="005215C8" w:rsidRDefault="005215C8" w:rsidP="005215C8">
            <w:pPr>
              <w:pStyle w:val="PURBullet-Indented"/>
              <w:numPr>
                <w:ilvl w:val="0"/>
                <w:numId w:val="20"/>
              </w:numPr>
              <w:ind w:left="716"/>
              <w:rPr>
                <w:noProof/>
              </w:rPr>
            </w:pPr>
            <w:r>
              <w:rPr>
                <w:noProof/>
              </w:rPr>
              <w:t>SQL Server 2012 Web</w:t>
            </w:r>
          </w:p>
        </w:tc>
      </w:tr>
      <w:tr w:rsidR="00F46667" w14:paraId="6E26EE02" w14:textId="77777777" w:rsidTr="00377F92">
        <w:tc>
          <w:tcPr>
            <w:tcW w:w="5254" w:type="dxa"/>
          </w:tcPr>
          <w:p w14:paraId="4BDFA087" w14:textId="77777777" w:rsidR="00F46667" w:rsidRDefault="00F46667" w:rsidP="005215C8">
            <w:pPr>
              <w:pStyle w:val="PURBullet-Indented"/>
              <w:numPr>
                <w:ilvl w:val="0"/>
                <w:numId w:val="20"/>
              </w:numPr>
              <w:ind w:left="716"/>
              <w:rPr>
                <w:noProof/>
              </w:rPr>
            </w:pPr>
          </w:p>
        </w:tc>
        <w:tc>
          <w:tcPr>
            <w:tcW w:w="5272" w:type="dxa"/>
          </w:tcPr>
          <w:p w14:paraId="5D1E4AC2" w14:textId="06E00336" w:rsidR="00F46667" w:rsidRDefault="00F46667" w:rsidP="005215C8">
            <w:pPr>
              <w:pStyle w:val="PURBullet-Indented"/>
              <w:numPr>
                <w:ilvl w:val="0"/>
                <w:numId w:val="20"/>
              </w:numPr>
              <w:ind w:left="716"/>
              <w:rPr>
                <w:noProof/>
              </w:rPr>
            </w:pPr>
            <w:r>
              <w:rPr>
                <w:noProof/>
              </w:rPr>
              <w:t>Biztalk Server 2010 Branch Edition</w:t>
            </w:r>
          </w:p>
        </w:tc>
      </w:tr>
      <w:tr w:rsidR="00F46667" w14:paraId="19FCF0D3" w14:textId="77777777" w:rsidTr="00377F92">
        <w:tc>
          <w:tcPr>
            <w:tcW w:w="5254" w:type="dxa"/>
          </w:tcPr>
          <w:p w14:paraId="6685B464" w14:textId="77777777" w:rsidR="00F46667" w:rsidRDefault="00F46667" w:rsidP="005215C8">
            <w:pPr>
              <w:pStyle w:val="PURBullet-Indented"/>
              <w:numPr>
                <w:ilvl w:val="0"/>
                <w:numId w:val="20"/>
              </w:numPr>
              <w:ind w:left="716"/>
              <w:rPr>
                <w:noProof/>
              </w:rPr>
            </w:pPr>
          </w:p>
        </w:tc>
        <w:tc>
          <w:tcPr>
            <w:tcW w:w="5272" w:type="dxa"/>
          </w:tcPr>
          <w:p w14:paraId="32664F4C" w14:textId="7530CC5C" w:rsidR="00F46667" w:rsidRDefault="00F46667" w:rsidP="005215C8">
            <w:pPr>
              <w:pStyle w:val="PURBullet-Indented"/>
              <w:numPr>
                <w:ilvl w:val="0"/>
                <w:numId w:val="20"/>
              </w:numPr>
              <w:ind w:left="716"/>
              <w:rPr>
                <w:noProof/>
              </w:rPr>
            </w:pPr>
            <w:r>
              <w:rPr>
                <w:noProof/>
              </w:rPr>
              <w:t>Biztalk Server 2010 Enterprise Edition</w:t>
            </w:r>
          </w:p>
        </w:tc>
      </w:tr>
      <w:tr w:rsidR="00F46667" w14:paraId="173E56DD" w14:textId="77777777" w:rsidTr="00377F92">
        <w:tc>
          <w:tcPr>
            <w:tcW w:w="5254" w:type="dxa"/>
          </w:tcPr>
          <w:p w14:paraId="17AF9CCE" w14:textId="77777777" w:rsidR="00F46667" w:rsidRDefault="00F46667" w:rsidP="005215C8">
            <w:pPr>
              <w:pStyle w:val="PURBullet-Indented"/>
              <w:numPr>
                <w:ilvl w:val="0"/>
                <w:numId w:val="20"/>
              </w:numPr>
              <w:ind w:left="716"/>
              <w:rPr>
                <w:noProof/>
              </w:rPr>
            </w:pPr>
          </w:p>
        </w:tc>
        <w:tc>
          <w:tcPr>
            <w:tcW w:w="5272" w:type="dxa"/>
          </w:tcPr>
          <w:p w14:paraId="471F4F9F" w14:textId="6C1CE8C5" w:rsidR="00F46667" w:rsidRDefault="00F46667" w:rsidP="005215C8">
            <w:pPr>
              <w:pStyle w:val="PURBullet-Indented"/>
              <w:numPr>
                <w:ilvl w:val="0"/>
                <w:numId w:val="20"/>
              </w:numPr>
              <w:ind w:left="716"/>
              <w:rPr>
                <w:noProof/>
              </w:rPr>
            </w:pPr>
            <w:r>
              <w:rPr>
                <w:noProof/>
              </w:rPr>
              <w:t>Biztalk Server 2010 Stanard Edition</w:t>
            </w:r>
          </w:p>
        </w:tc>
      </w:tr>
    </w:tbl>
    <w:p w14:paraId="1177B58A" w14:textId="77777777" w:rsidR="00C245A7" w:rsidRDefault="00C245A7" w:rsidP="00A9232B">
      <w:pPr>
        <w:pStyle w:val="PURBlueStrong"/>
      </w:pPr>
    </w:p>
    <w:p w14:paraId="618FA870" w14:textId="4A926B85" w:rsidR="00A9232B" w:rsidRPr="006A5741" w:rsidRDefault="00FC1431" w:rsidP="00A9232B">
      <w:pPr>
        <w:pStyle w:val="PURBlueStrong"/>
      </w:pPr>
      <w:r w:rsidRPr="006A5741">
        <w:t>Changes</w:t>
      </w:r>
      <w:r w:rsidR="00A9232B" w:rsidRPr="006A5741">
        <w:t>:</w:t>
      </w:r>
    </w:p>
    <w:p w14:paraId="485F8508" w14:textId="2AB81E21" w:rsidR="005215C8" w:rsidRDefault="005215C8" w:rsidP="00AB2E89">
      <w:pPr>
        <w:pStyle w:val="PURHeading2"/>
        <w:rPr>
          <w:rFonts w:asciiTheme="majorHAnsi" w:hAnsiTheme="majorHAnsi" w:cstheme="majorHAnsi"/>
          <w:sz w:val="18"/>
          <w:szCs w:val="18"/>
        </w:rPr>
      </w:pPr>
      <w:r>
        <w:t>Disaster Recovery Rights.</w:t>
      </w:r>
      <w:r w:rsidRPr="005215C8">
        <w:rPr>
          <w:rFonts w:asciiTheme="majorHAnsi" w:hAnsiTheme="majorHAnsi" w:cstheme="majorHAnsi"/>
          <w:sz w:val="18"/>
          <w:szCs w:val="18"/>
        </w:rPr>
        <w:t xml:space="preserve"> We aligned the</w:t>
      </w:r>
      <w:r w:rsidR="00652F97">
        <w:rPr>
          <w:rFonts w:asciiTheme="majorHAnsi" w:hAnsiTheme="majorHAnsi" w:cstheme="majorHAnsi"/>
          <w:sz w:val="18"/>
          <w:szCs w:val="18"/>
        </w:rPr>
        <w:t>se rights</w:t>
      </w:r>
      <w:r w:rsidRPr="005215C8">
        <w:rPr>
          <w:rFonts w:asciiTheme="majorHAnsi" w:hAnsiTheme="majorHAnsi" w:cstheme="majorHAnsi"/>
          <w:sz w:val="18"/>
          <w:szCs w:val="18"/>
        </w:rPr>
        <w:t xml:space="preserve"> to the </w:t>
      </w:r>
      <w:r w:rsidR="00652F97">
        <w:rPr>
          <w:rFonts w:asciiTheme="majorHAnsi" w:hAnsiTheme="majorHAnsi" w:cstheme="majorHAnsi"/>
          <w:sz w:val="18"/>
          <w:szCs w:val="18"/>
        </w:rPr>
        <w:t>April</w:t>
      </w:r>
      <w:r>
        <w:rPr>
          <w:rFonts w:asciiTheme="majorHAnsi" w:hAnsiTheme="majorHAnsi" w:cstheme="majorHAnsi"/>
          <w:sz w:val="18"/>
          <w:szCs w:val="18"/>
        </w:rPr>
        <w:t xml:space="preserve"> 2014</w:t>
      </w:r>
      <w:r w:rsidRPr="005215C8">
        <w:rPr>
          <w:rFonts w:asciiTheme="majorHAnsi" w:hAnsiTheme="majorHAnsi" w:cstheme="majorHAnsi"/>
          <w:sz w:val="18"/>
          <w:szCs w:val="18"/>
        </w:rPr>
        <w:t xml:space="preserve"> version of the </w:t>
      </w:r>
      <w:r>
        <w:rPr>
          <w:rFonts w:asciiTheme="majorHAnsi" w:hAnsiTheme="majorHAnsi" w:cstheme="majorHAnsi"/>
          <w:sz w:val="18"/>
          <w:szCs w:val="18"/>
        </w:rPr>
        <w:t>P</w:t>
      </w:r>
      <w:r w:rsidR="00652F97">
        <w:rPr>
          <w:rFonts w:asciiTheme="majorHAnsi" w:hAnsiTheme="majorHAnsi" w:cstheme="majorHAnsi"/>
          <w:sz w:val="18"/>
          <w:szCs w:val="18"/>
        </w:rPr>
        <w:t xml:space="preserve">roduct </w:t>
      </w:r>
      <w:r>
        <w:rPr>
          <w:rFonts w:asciiTheme="majorHAnsi" w:hAnsiTheme="majorHAnsi" w:cstheme="majorHAnsi"/>
          <w:sz w:val="18"/>
          <w:szCs w:val="18"/>
        </w:rPr>
        <w:t>U</w:t>
      </w:r>
      <w:r w:rsidR="00652F97">
        <w:rPr>
          <w:rFonts w:asciiTheme="majorHAnsi" w:hAnsiTheme="majorHAnsi" w:cstheme="majorHAnsi"/>
          <w:sz w:val="18"/>
          <w:szCs w:val="18"/>
        </w:rPr>
        <w:t xml:space="preserve">se </w:t>
      </w:r>
      <w:r>
        <w:rPr>
          <w:rFonts w:asciiTheme="majorHAnsi" w:hAnsiTheme="majorHAnsi" w:cstheme="majorHAnsi"/>
          <w:sz w:val="18"/>
          <w:szCs w:val="18"/>
        </w:rPr>
        <w:t>R</w:t>
      </w:r>
      <w:r w:rsidR="00652F97">
        <w:rPr>
          <w:rFonts w:asciiTheme="majorHAnsi" w:hAnsiTheme="majorHAnsi" w:cstheme="majorHAnsi"/>
          <w:sz w:val="18"/>
          <w:szCs w:val="18"/>
        </w:rPr>
        <w:t>ights</w:t>
      </w:r>
      <w:r w:rsidRPr="005215C8">
        <w:rPr>
          <w:rFonts w:asciiTheme="majorHAnsi" w:hAnsiTheme="majorHAnsi" w:cstheme="majorHAnsi"/>
          <w:sz w:val="18"/>
          <w:szCs w:val="18"/>
        </w:rPr>
        <w:t xml:space="preserve"> with regard to the </w:t>
      </w:r>
      <w:r w:rsidR="00AB2E89">
        <w:rPr>
          <w:rFonts w:asciiTheme="majorHAnsi" w:hAnsiTheme="majorHAnsi" w:cstheme="majorHAnsi"/>
          <w:sz w:val="18"/>
          <w:szCs w:val="18"/>
        </w:rPr>
        <w:t>Disaster Recovery</w:t>
      </w:r>
      <w:r w:rsidRPr="005215C8">
        <w:rPr>
          <w:rFonts w:asciiTheme="majorHAnsi" w:hAnsiTheme="majorHAnsi" w:cstheme="majorHAnsi"/>
          <w:sz w:val="18"/>
          <w:szCs w:val="18"/>
        </w:rPr>
        <w:t>.</w:t>
      </w:r>
    </w:p>
    <w:p w14:paraId="137F5D39" w14:textId="6B22E4B7" w:rsidR="005215C8" w:rsidRDefault="00AB2E89" w:rsidP="004E1A7E">
      <w:pPr>
        <w:pStyle w:val="PURBody"/>
        <w:rPr>
          <w:color w:val="auto"/>
        </w:rPr>
      </w:pPr>
      <w:r w:rsidRPr="00AB2E89">
        <w:rPr>
          <w:rFonts w:ascii="Arial Black" w:hAnsi="Arial Black"/>
          <w:sz w:val="20"/>
        </w:rPr>
        <w:t>Exchange Server 2013 Standard</w:t>
      </w:r>
      <w:r w:rsidR="005215C8" w:rsidRPr="00506D38">
        <w:rPr>
          <w:rFonts w:ascii="Arial Black" w:hAnsi="Arial Black"/>
          <w:sz w:val="20"/>
        </w:rPr>
        <w:t>.</w:t>
      </w:r>
      <w:r w:rsidR="005215C8" w:rsidRPr="00AB2E89">
        <w:rPr>
          <w:rFonts w:asciiTheme="majorHAnsi" w:hAnsiTheme="majorHAnsi" w:cstheme="majorHAnsi"/>
          <w:szCs w:val="18"/>
        </w:rPr>
        <w:t xml:space="preserve"> </w:t>
      </w:r>
      <w:r>
        <w:rPr>
          <w:rFonts w:asciiTheme="majorHAnsi" w:hAnsiTheme="majorHAnsi" w:cstheme="majorHAnsi"/>
          <w:szCs w:val="18"/>
        </w:rPr>
        <w:t xml:space="preserve">We added </w:t>
      </w:r>
      <w:r w:rsidRPr="00AB2E89">
        <w:rPr>
          <w:rFonts w:asciiTheme="majorHAnsi" w:hAnsiTheme="majorHAnsi" w:cstheme="majorHAnsi"/>
          <w:szCs w:val="18"/>
        </w:rPr>
        <w:t xml:space="preserve">Unified Messaging </w:t>
      </w:r>
      <w:r w:rsidR="004E1A7E">
        <w:rPr>
          <w:rFonts w:asciiTheme="majorHAnsi" w:hAnsiTheme="majorHAnsi" w:cstheme="majorHAnsi"/>
          <w:szCs w:val="18"/>
        </w:rPr>
        <w:t>feature</w:t>
      </w:r>
      <w:r w:rsidRPr="00AB2E89">
        <w:rPr>
          <w:rFonts w:asciiTheme="majorHAnsi" w:hAnsiTheme="majorHAnsi" w:cstheme="majorHAnsi"/>
          <w:szCs w:val="18"/>
        </w:rPr>
        <w:t xml:space="preserve"> </w:t>
      </w:r>
      <w:r w:rsidR="004E1A7E">
        <w:rPr>
          <w:rFonts w:asciiTheme="majorHAnsi" w:hAnsiTheme="majorHAnsi" w:cstheme="majorHAnsi"/>
          <w:szCs w:val="18"/>
        </w:rPr>
        <w:t>availability</w:t>
      </w:r>
      <w:r w:rsidRPr="00AB2E89">
        <w:rPr>
          <w:rFonts w:asciiTheme="majorHAnsi" w:hAnsiTheme="majorHAnsi" w:cstheme="majorHAnsi"/>
          <w:szCs w:val="18"/>
        </w:rPr>
        <w:t xml:space="preserve"> with </w:t>
      </w:r>
      <w:r w:rsidR="004E1A7E" w:rsidRPr="004E1A7E">
        <w:rPr>
          <w:color w:val="auto"/>
        </w:rPr>
        <w:t xml:space="preserve">Exchange Server 2013 Hosted Exchange Standard SAL, Exchange Server 2013 Hosted Exchange Standard Plus SAL </w:t>
      </w:r>
      <w:r w:rsidR="004E1A7E">
        <w:rPr>
          <w:color w:val="auto"/>
        </w:rPr>
        <w:t>and</w:t>
      </w:r>
      <w:r w:rsidR="004E1A7E" w:rsidRPr="004E1A7E">
        <w:rPr>
          <w:color w:val="auto"/>
        </w:rPr>
        <w:t xml:space="preserve"> Productivity Suite SAL</w:t>
      </w:r>
      <w:r w:rsidR="004E1A7E">
        <w:rPr>
          <w:color w:val="auto"/>
        </w:rPr>
        <w:t>s.</w:t>
      </w:r>
    </w:p>
    <w:p w14:paraId="1BC13AD9" w14:textId="644D3B65" w:rsidR="004E1A7E" w:rsidRDefault="004E1A7E" w:rsidP="004E1A7E">
      <w:pPr>
        <w:pStyle w:val="PURBody"/>
        <w:rPr>
          <w:rFonts w:asciiTheme="majorHAnsi" w:hAnsiTheme="majorHAnsi" w:cstheme="majorHAnsi"/>
          <w:szCs w:val="18"/>
        </w:rPr>
      </w:pPr>
      <w:r>
        <w:rPr>
          <w:rFonts w:ascii="Arial Black" w:hAnsi="Arial Black"/>
          <w:sz w:val="20"/>
        </w:rPr>
        <w:t>Lync S</w:t>
      </w:r>
      <w:r w:rsidRPr="00AB2E89">
        <w:rPr>
          <w:rFonts w:ascii="Arial Black" w:hAnsi="Arial Black"/>
          <w:sz w:val="20"/>
        </w:rPr>
        <w:t>erver 2013</w:t>
      </w:r>
      <w:r w:rsidRPr="00506D38">
        <w:rPr>
          <w:rFonts w:ascii="Arial Black" w:hAnsi="Arial Black"/>
          <w:sz w:val="20"/>
        </w:rPr>
        <w:t>.</w:t>
      </w:r>
      <w:r w:rsidRPr="00AB2E89">
        <w:rPr>
          <w:rFonts w:asciiTheme="majorHAnsi" w:hAnsiTheme="majorHAnsi" w:cstheme="majorHAnsi"/>
          <w:szCs w:val="18"/>
        </w:rPr>
        <w:t xml:space="preserve"> </w:t>
      </w:r>
      <w:r>
        <w:rPr>
          <w:rFonts w:asciiTheme="majorHAnsi" w:hAnsiTheme="majorHAnsi" w:cstheme="majorHAnsi"/>
          <w:szCs w:val="18"/>
        </w:rPr>
        <w:t xml:space="preserve">We added Room Systems and Multiple HD Video Streams functionality to the </w:t>
      </w:r>
      <w:r w:rsidRPr="00C33C5F">
        <w:t xml:space="preserve">Lync Server </w:t>
      </w:r>
      <w:r>
        <w:t>Enterprise</w:t>
      </w:r>
      <w:r w:rsidRPr="00C33C5F">
        <w:t xml:space="preserve"> SAL</w:t>
      </w:r>
      <w:r>
        <w:t>.</w:t>
      </w:r>
    </w:p>
    <w:p w14:paraId="69E835D3" w14:textId="7468AF0D" w:rsidR="00554C78" w:rsidRDefault="00554C78" w:rsidP="00554C78">
      <w:pPr>
        <w:pStyle w:val="PURBody"/>
      </w:pPr>
      <w:r>
        <w:rPr>
          <w:rFonts w:ascii="Arial Black" w:hAnsi="Arial Black"/>
          <w:sz w:val="20"/>
        </w:rPr>
        <w:t>Microsoft Dynamics</w:t>
      </w:r>
      <w:r w:rsidRPr="00506D38">
        <w:rPr>
          <w:rFonts w:ascii="Arial Black" w:hAnsi="Arial Black"/>
          <w:sz w:val="20"/>
        </w:rPr>
        <w:t>.</w:t>
      </w:r>
      <w:r w:rsidRPr="00554C78">
        <w:rPr>
          <w:rFonts w:asciiTheme="majorHAnsi" w:hAnsiTheme="majorHAnsi" w:cstheme="majorHAnsi"/>
          <w:szCs w:val="18"/>
        </w:rPr>
        <w:t xml:space="preserve"> </w:t>
      </w:r>
      <w:r>
        <w:rPr>
          <w:rFonts w:asciiTheme="majorHAnsi" w:hAnsiTheme="majorHAnsi" w:cstheme="majorHAnsi"/>
          <w:szCs w:val="18"/>
        </w:rPr>
        <w:t xml:space="preserve">We </w:t>
      </w:r>
      <w:r w:rsidR="00652F97">
        <w:rPr>
          <w:rFonts w:asciiTheme="majorHAnsi" w:hAnsiTheme="majorHAnsi" w:cstheme="majorHAnsi"/>
          <w:szCs w:val="18"/>
        </w:rPr>
        <w:t>clarified</w:t>
      </w:r>
      <w:r>
        <w:rPr>
          <w:rFonts w:asciiTheme="majorHAnsi" w:hAnsiTheme="majorHAnsi" w:cstheme="majorHAnsi"/>
          <w:szCs w:val="18"/>
        </w:rPr>
        <w:t xml:space="preserve"> downgrade rights for the </w:t>
      </w:r>
      <w:r w:rsidRPr="00CD6E9D">
        <w:rPr>
          <w:rFonts w:asciiTheme="majorHAnsi" w:hAnsiTheme="majorHAnsi"/>
        </w:rPr>
        <w:t xml:space="preserve">Microsoft Dynamics </w:t>
      </w:r>
      <w:r w:rsidRPr="00CD6E9D">
        <w:t>Subscriber Access License</w:t>
      </w:r>
      <w:r>
        <w:t xml:space="preserve"> (SAL) Model (Non-Online Services Product) offerings.</w:t>
      </w:r>
    </w:p>
    <w:p w14:paraId="206EF759" w14:textId="02E7E465" w:rsidR="00554C78" w:rsidRDefault="00554C78" w:rsidP="00554C78">
      <w:pPr>
        <w:pStyle w:val="PURBody"/>
      </w:pPr>
      <w:r w:rsidRPr="00554C78">
        <w:rPr>
          <w:rFonts w:ascii="Arial Black" w:hAnsi="Arial Black"/>
          <w:sz w:val="20"/>
        </w:rPr>
        <w:t>SQL Server 2014 Business Intelligence.</w:t>
      </w:r>
      <w:r>
        <w:t xml:space="preserve"> We added a SAL waiver for batching/batch jobs.</w:t>
      </w:r>
    </w:p>
    <w:p w14:paraId="299B8447" w14:textId="46E3F1E2" w:rsidR="00554C78" w:rsidRDefault="00554C78" w:rsidP="00554C78">
      <w:pPr>
        <w:pStyle w:val="PURBody"/>
      </w:pPr>
      <w:r w:rsidRPr="00554C78">
        <w:rPr>
          <w:rFonts w:ascii="Arial Black" w:hAnsi="Arial Black"/>
          <w:sz w:val="20"/>
        </w:rPr>
        <w:t>Guest Software</w:t>
      </w:r>
      <w:r>
        <w:rPr>
          <w:rFonts w:ascii="Arial Black" w:hAnsi="Arial Black"/>
          <w:sz w:val="20"/>
        </w:rPr>
        <w:t>.</w:t>
      </w:r>
      <w:r w:rsidRPr="00554C78">
        <w:t xml:space="preserve"> We clari</w:t>
      </w:r>
      <w:r w:rsidR="00652F97">
        <w:t>fied what host server software must be</w:t>
      </w:r>
      <w:r w:rsidRPr="00554C78">
        <w:t xml:space="preserve"> running </w:t>
      </w:r>
      <w:r w:rsidR="00652F97">
        <w:t xml:space="preserve">on top of which </w:t>
      </w:r>
      <w:r w:rsidRPr="00554C78">
        <w:t xml:space="preserve">guest server software </w:t>
      </w:r>
      <w:r w:rsidR="00652F97">
        <w:t>is run</w:t>
      </w:r>
      <w:r>
        <w:t>.</w:t>
      </w:r>
    </w:p>
    <w:p w14:paraId="133FB51C" w14:textId="07CAFCC0" w:rsidR="00A40F92" w:rsidRDefault="00353A1B" w:rsidP="00CD6E9D">
      <w:pPr>
        <w:pStyle w:val="PURBreadcrumb"/>
        <w:keepNext w:val="0"/>
        <w:rPr>
          <w:rStyle w:val="Hyperlink"/>
          <w:rFonts w:ascii="Arial Narrow" w:hAnsi="Arial Narrow"/>
          <w:sz w:val="16"/>
        </w:rPr>
        <w:sectPr w:rsidR="00A40F92" w:rsidSect="000C3222">
          <w:footerReference w:type="default" r:id="rId106"/>
          <w:pgSz w:w="12240" w:h="15840" w:code="1"/>
          <w:pgMar w:top="1170" w:right="720" w:bottom="720" w:left="720" w:header="432" w:footer="288" w:gutter="0"/>
          <w:cols w:space="360"/>
          <w:docGrid w:linePitch="360"/>
        </w:sectPr>
      </w:pPr>
      <w:hyperlink w:anchor="TOC" w:history="1">
        <w:r w:rsidR="000A570B" w:rsidRPr="00372624">
          <w:rPr>
            <w:rStyle w:val="Hyperlink"/>
            <w:rFonts w:ascii="Arial Narrow" w:hAnsi="Arial Narrow"/>
            <w:sz w:val="16"/>
          </w:rPr>
          <w:t>Table of Contents</w:t>
        </w:r>
      </w:hyperlink>
      <w:r w:rsidR="000A570B">
        <w:rPr>
          <w:rFonts w:ascii="Arial Narrow" w:hAnsi="Arial Narrow"/>
          <w:sz w:val="16"/>
        </w:rPr>
        <w:t xml:space="preserve"> / </w:t>
      </w:r>
      <w:hyperlink w:anchor="UniversalTerms" w:history="1">
        <w:r w:rsidR="009666DE">
          <w:rPr>
            <w:rStyle w:val="Hyperlink"/>
            <w:rFonts w:ascii="Arial Narrow" w:hAnsi="Arial Narrow"/>
            <w:sz w:val="16"/>
          </w:rPr>
          <w:t>Universal License Terms</w:t>
        </w:r>
      </w:hyperlink>
      <w:bookmarkStart w:id="22" w:name="_Toc299519079"/>
      <w:bookmarkStart w:id="23" w:name="_Toc299524943"/>
      <w:bookmarkStart w:id="24" w:name="_Toc299531294"/>
      <w:bookmarkStart w:id="25" w:name="_Toc299531402"/>
      <w:bookmarkStart w:id="26" w:name="_Toc299531510"/>
    </w:p>
    <w:p w14:paraId="22E53754" w14:textId="77777777" w:rsidR="000A570B" w:rsidRDefault="000A570B" w:rsidP="000A570B">
      <w:pPr>
        <w:pStyle w:val="PURSectionHeading"/>
      </w:pPr>
      <w:bookmarkStart w:id="27" w:name="_Toc299957119"/>
      <w:bookmarkStart w:id="28" w:name="_Toc346536830"/>
      <w:bookmarkStart w:id="29" w:name="_Toc339280297"/>
      <w:bookmarkStart w:id="30" w:name="_Toc363552767"/>
      <w:bookmarkStart w:id="31" w:name="_Toc378682232"/>
      <w:bookmarkStart w:id="32" w:name="_Toc371268244"/>
      <w:bookmarkStart w:id="33" w:name="_Toc381961994"/>
      <w:bookmarkStart w:id="34" w:name="UniversalTerms"/>
      <w:r>
        <w:lastRenderedPageBreak/>
        <w:t>Universal License Terms</w:t>
      </w:r>
      <w:bookmarkEnd w:id="22"/>
      <w:bookmarkEnd w:id="23"/>
      <w:bookmarkEnd w:id="24"/>
      <w:bookmarkEnd w:id="25"/>
      <w:bookmarkEnd w:id="26"/>
      <w:bookmarkEnd w:id="27"/>
      <w:bookmarkEnd w:id="28"/>
      <w:bookmarkEnd w:id="29"/>
      <w:bookmarkEnd w:id="30"/>
      <w:bookmarkEnd w:id="31"/>
      <w:bookmarkEnd w:id="32"/>
      <w:bookmarkEnd w:id="33"/>
    </w:p>
    <w:p w14:paraId="282883D7" w14:textId="31C354D4" w:rsidR="00F81C03" w:rsidRDefault="000A570B" w:rsidP="00F81C03">
      <w:pPr>
        <w:pStyle w:val="PURBody-Indented"/>
      </w:pPr>
      <w:r w:rsidRPr="0047085C">
        <w:t xml:space="preserve">These license terms apply to your use of all Microsoft software and online services licensed under your </w:t>
      </w:r>
      <w:r>
        <w:t>S</w:t>
      </w:r>
      <w:r w:rsidRPr="0047085C">
        <w:t xml:space="preserve">ervices </w:t>
      </w:r>
      <w:r>
        <w:t>P</w:t>
      </w:r>
      <w:r w:rsidRPr="0047085C">
        <w:t xml:space="preserve">rovider </w:t>
      </w:r>
      <w:r>
        <w:t>L</w:t>
      </w:r>
      <w:r w:rsidRPr="0047085C">
        <w:t xml:space="preserve">icense </w:t>
      </w:r>
      <w:r>
        <w:t>A</w:t>
      </w:r>
      <w:r w:rsidRPr="0047085C">
        <w:t>greement.</w:t>
      </w:r>
    </w:p>
    <w:p w14:paraId="4046CD36" w14:textId="774BB118" w:rsidR="0000799F" w:rsidRDefault="0000799F" w:rsidP="0000799F">
      <w:pPr>
        <w:pStyle w:val="PURHeading2"/>
      </w:pPr>
      <w:bookmarkStart w:id="35" w:name="Definitions"/>
      <w:r>
        <w:t>Definitions</w:t>
      </w:r>
    </w:p>
    <w:p w14:paraId="4E8852A1" w14:textId="3BAA17C2" w:rsidR="000A570B" w:rsidRDefault="000A570B" w:rsidP="00CD6E9D">
      <w:pPr>
        <w:pStyle w:val="PURBody-Indented"/>
      </w:pPr>
      <w:r w:rsidRPr="0047085C">
        <w:t xml:space="preserve">Terms used and not defined in this Microsoft Services Provider Use Rights document have the meanings assigned to them in the </w:t>
      </w:r>
      <w:r>
        <w:t>S</w:t>
      </w:r>
      <w:r w:rsidRPr="0047085C">
        <w:t xml:space="preserve">ervices </w:t>
      </w:r>
      <w:r>
        <w:t>P</w:t>
      </w:r>
      <w:r w:rsidRPr="0047085C">
        <w:t xml:space="preserve">rovider </w:t>
      </w:r>
      <w:r>
        <w:t>L</w:t>
      </w:r>
      <w:r w:rsidRPr="0047085C">
        <w:t xml:space="preserve">icense </w:t>
      </w:r>
      <w:r>
        <w:t>A</w:t>
      </w:r>
      <w:r w:rsidR="00B70FA2">
        <w:t>greement.</w:t>
      </w:r>
      <w:r w:rsidR="00F81C03">
        <w:t xml:space="preserve"> The following definitions also apply:</w:t>
      </w:r>
    </w:p>
    <w:p w14:paraId="05386F8F" w14:textId="77777777" w:rsidR="00F81C03" w:rsidRPr="00CD6E9D" w:rsidRDefault="00F81C03" w:rsidP="00CD6E9D">
      <w:pPr>
        <w:pStyle w:val="PURBody-Indented"/>
        <w:keepNext/>
        <w:ind w:left="274"/>
        <w:rPr>
          <w:b/>
        </w:rPr>
      </w:pPr>
      <w:r w:rsidRPr="00CD6E9D">
        <w:rPr>
          <w:b/>
        </w:rPr>
        <w:t>Instance</w:t>
      </w:r>
    </w:p>
    <w:p w14:paraId="611C7672" w14:textId="77777777" w:rsidR="00F81C03" w:rsidRDefault="00F81C03" w:rsidP="00F81C03">
      <w:pPr>
        <w:pStyle w:val="PURBody-Indented"/>
        <w:rPr>
          <w:b/>
        </w:rPr>
      </w:pPr>
      <w:r>
        <w:t>You create an “instance” of software by executing the software’s setup or install procedure. You also create an instance of software by duplicating an existing instance. References to software include “instances” of the software.</w:t>
      </w:r>
    </w:p>
    <w:p w14:paraId="1BF8E7C8" w14:textId="77777777" w:rsidR="00F81C03" w:rsidRPr="00CD6E9D" w:rsidRDefault="00F81C03" w:rsidP="00CD6E9D">
      <w:pPr>
        <w:pStyle w:val="PURBody-Indented"/>
        <w:keepNext/>
        <w:ind w:left="274"/>
        <w:rPr>
          <w:b/>
        </w:rPr>
      </w:pPr>
      <w:r w:rsidRPr="00CD6E9D">
        <w:rPr>
          <w:b/>
        </w:rPr>
        <w:t>Run an Instance</w:t>
      </w:r>
    </w:p>
    <w:p w14:paraId="36E09A81" w14:textId="77777777" w:rsidR="00F81C03" w:rsidRDefault="00F81C03" w:rsidP="00F81C03">
      <w:pPr>
        <w:pStyle w:val="PURBody-Indented"/>
        <w:rPr>
          <w:b/>
        </w:rPr>
      </w:pPr>
      <w:r>
        <w:t>You “run an instance” of software by loading it into memory and executing one or more of its instructions. Once running, an instance is considered to be running (whether or not its instructions continue to execute) until it is removed from memory.</w:t>
      </w:r>
    </w:p>
    <w:p w14:paraId="61941F34" w14:textId="77777777" w:rsidR="00F81C03" w:rsidRPr="00CD6E9D" w:rsidRDefault="00F81C03" w:rsidP="00CD6E9D">
      <w:pPr>
        <w:pStyle w:val="PURBody-Indented"/>
        <w:keepNext/>
        <w:ind w:left="274"/>
        <w:rPr>
          <w:b/>
        </w:rPr>
      </w:pPr>
      <w:r w:rsidRPr="00CD6E9D">
        <w:rPr>
          <w:b/>
        </w:rPr>
        <w:t>Operating System Environment (“OSE”)</w:t>
      </w:r>
    </w:p>
    <w:p w14:paraId="0A7DEDA7" w14:textId="77777777" w:rsidR="00F81C03" w:rsidRDefault="00F81C03" w:rsidP="00F81C03">
      <w:pPr>
        <w:ind w:left="270"/>
        <w:rPr>
          <w:rFonts w:eastAsiaTheme="minorHAnsi"/>
          <w:color w:val="404040" w:themeColor="text1" w:themeTint="BF"/>
          <w:sz w:val="18"/>
        </w:rPr>
      </w:pPr>
      <w:r w:rsidRPr="00CD6E9D">
        <w:rPr>
          <w:color w:val="404040" w:themeColor="text1" w:themeTint="BF"/>
          <w:sz w:val="18"/>
        </w:rPr>
        <w:t>Operating System Environment (OSE)</w:t>
      </w:r>
      <w:r w:rsidRPr="00F81C03">
        <w:rPr>
          <w:rFonts w:eastAsiaTheme="minorHAnsi"/>
          <w:color w:val="404040" w:themeColor="text1" w:themeTint="BF"/>
          <w:sz w:val="18"/>
        </w:rPr>
        <w:t xml:space="preserve"> means</w:t>
      </w:r>
      <w:r w:rsidRPr="0028715A">
        <w:rPr>
          <w:rFonts w:eastAsiaTheme="minorHAnsi"/>
          <w:color w:val="404040" w:themeColor="text1" w:themeTint="BF"/>
          <w:sz w:val="18"/>
        </w:rPr>
        <w:t xml:space="preserve"> all or part of an operating system instance (see “Instance”), or all or part of a virtual (or otherwise emulated) operating system instance which enables separate machine identity (primary computer name or similar unique identifier) or separate administrative rights, and instances of applications, if any, configured to run on the operating system instance or parts identified above. There are two types of OSEs, physical and virtual.</w:t>
      </w:r>
      <w:r>
        <w:rPr>
          <w:rFonts w:eastAsiaTheme="minorHAnsi"/>
          <w:color w:val="404040" w:themeColor="text1" w:themeTint="BF"/>
          <w:sz w:val="18"/>
        </w:rPr>
        <w:t xml:space="preserve"> </w:t>
      </w:r>
      <w:r w:rsidRPr="0028715A">
        <w:rPr>
          <w:rFonts w:eastAsiaTheme="minorHAnsi"/>
          <w:color w:val="404040" w:themeColor="text1" w:themeTint="BF"/>
          <w:sz w:val="18"/>
        </w:rPr>
        <w:t>A physical hardware system can have one physical OSE and/or one or more virtual OSEs.</w:t>
      </w:r>
    </w:p>
    <w:p w14:paraId="1C12D864" w14:textId="77777777" w:rsidR="00F81C03" w:rsidRPr="00A748AB" w:rsidRDefault="00F81C03" w:rsidP="00F81C03">
      <w:pPr>
        <w:pStyle w:val="PURBody-Indented"/>
      </w:pPr>
      <w:r w:rsidRPr="003305A4">
        <w:rPr>
          <w:rStyle w:val="PURBlueStrongChar"/>
          <w:b/>
          <w:smallCaps w:val="0"/>
          <w:color w:val="404040" w:themeColor="text1" w:themeTint="BF"/>
        </w:rPr>
        <w:t>Physical OSE</w:t>
      </w:r>
      <w:r w:rsidRPr="00A748AB">
        <w:rPr>
          <w:b/>
        </w:rPr>
        <w:t xml:space="preserve"> </w:t>
      </w:r>
      <w:r w:rsidRPr="00A748AB">
        <w:t>means an OSE (see “Operating System Environment (OSE)”) that is configured to run directly on a physical hardware system.</w:t>
      </w:r>
      <w:r>
        <w:t xml:space="preserve"> </w:t>
      </w:r>
      <w:r w:rsidRPr="00A748AB">
        <w:t>The operating system instance (see “Instance”) used to run hardware virtualization software (e.g. Microsoft Hyper-V Server or similar technologies) or to provide hardware virtualization services (e.g. Microsoft virtualization technology or similar technologies) is consi</w:t>
      </w:r>
      <w:r>
        <w:t>dered part of the physical OSE.</w:t>
      </w:r>
    </w:p>
    <w:p w14:paraId="1A043B10" w14:textId="77777777" w:rsidR="00F81C03" w:rsidRDefault="00F81C03" w:rsidP="00F81C03">
      <w:pPr>
        <w:pStyle w:val="PURBody-Indented"/>
      </w:pPr>
      <w:r w:rsidRPr="003305A4">
        <w:rPr>
          <w:rStyle w:val="PURBlueStrongChar"/>
          <w:b/>
          <w:smallCaps w:val="0"/>
          <w:color w:val="404040" w:themeColor="text1" w:themeTint="BF"/>
        </w:rPr>
        <w:t>Virtual OSE</w:t>
      </w:r>
      <w:r w:rsidRPr="00A748AB">
        <w:rPr>
          <w:b/>
        </w:rPr>
        <w:t xml:space="preserve"> </w:t>
      </w:r>
      <w:r w:rsidRPr="00A748AB">
        <w:t xml:space="preserve">means an OSE (see “Operating System Environment (OSE)”) that is configured to run on a virtual (or otherwise </w:t>
      </w:r>
      <w:r>
        <w:t>emulated) hardware system.</w:t>
      </w:r>
    </w:p>
    <w:p w14:paraId="2F5A9A46" w14:textId="77777777" w:rsidR="00F81C03" w:rsidRPr="00CD6E9D" w:rsidRDefault="00F81C03" w:rsidP="00CD6E9D">
      <w:pPr>
        <w:pStyle w:val="PURBody-Indented"/>
        <w:keepNext/>
        <w:ind w:left="274"/>
        <w:rPr>
          <w:b/>
        </w:rPr>
      </w:pPr>
      <w:r w:rsidRPr="00CD6E9D">
        <w:rPr>
          <w:b/>
        </w:rPr>
        <w:t>Manage an OSE</w:t>
      </w:r>
    </w:p>
    <w:p w14:paraId="41DD3184" w14:textId="77777777" w:rsidR="00F81C03" w:rsidRPr="002C4C9C" w:rsidRDefault="00F81C03" w:rsidP="00F81C03">
      <w:pPr>
        <w:pStyle w:val="PURBody-Indented"/>
      </w:pPr>
      <w:r>
        <w:t>To “manage an OSE” means to solicit or receive data about, configure or give instructions to the hardware or software that is directly or indirectly associated with the OSE. It does not include discovering the presence of a device or OSE.</w:t>
      </w:r>
    </w:p>
    <w:p w14:paraId="5DC176BC" w14:textId="77777777" w:rsidR="00F81C03" w:rsidRPr="00CD6E9D" w:rsidRDefault="00F81C03" w:rsidP="00CD6E9D">
      <w:pPr>
        <w:pStyle w:val="PURBody-Indented"/>
        <w:keepNext/>
        <w:ind w:left="274"/>
        <w:rPr>
          <w:b/>
        </w:rPr>
      </w:pPr>
      <w:r w:rsidRPr="00CD6E9D">
        <w:rPr>
          <w:b/>
        </w:rPr>
        <w:t>Server</w:t>
      </w:r>
    </w:p>
    <w:p w14:paraId="61F4E5B5" w14:textId="77777777" w:rsidR="00F81C03" w:rsidRDefault="00F81C03" w:rsidP="00F81C03">
      <w:pPr>
        <w:pStyle w:val="PURBody-Indented"/>
      </w:pPr>
      <w:r>
        <w:t>A server is a physical hardware system capable of running server software. A hardware partition or blade is considered to be a separate physical hardware system.</w:t>
      </w:r>
    </w:p>
    <w:p w14:paraId="0B1D41AD" w14:textId="77777777" w:rsidR="00F81C03" w:rsidRPr="00F81C03" w:rsidRDefault="00F81C03" w:rsidP="00CD6E9D">
      <w:pPr>
        <w:pStyle w:val="PURBody-Indented"/>
        <w:keepNext/>
        <w:ind w:left="274"/>
        <w:rPr>
          <w:b/>
        </w:rPr>
      </w:pPr>
      <w:r w:rsidRPr="00F81C03">
        <w:rPr>
          <w:b/>
        </w:rPr>
        <w:t>Host Fabric</w:t>
      </w:r>
    </w:p>
    <w:p w14:paraId="7C6D330E" w14:textId="77777777" w:rsidR="00F81C03" w:rsidRPr="00430427" w:rsidRDefault="00F81C03" w:rsidP="00F81C03">
      <w:pPr>
        <w:pStyle w:val="PURBody-Indented"/>
        <w:rPr>
          <w:rFonts w:asciiTheme="majorHAnsi" w:hAnsiTheme="majorHAnsi" w:cstheme="majorHAnsi"/>
          <w:b/>
          <w:szCs w:val="18"/>
        </w:rPr>
      </w:pPr>
      <w:r w:rsidRPr="00430427">
        <w:rPr>
          <w:rFonts w:asciiTheme="majorHAnsi" w:hAnsiTheme="majorHAnsi" w:cstheme="majorHAnsi"/>
          <w:szCs w:val="18"/>
        </w:rPr>
        <w:t>“Host Fabric” means a collection of physical and virtual OSEs that are configured and operated as a unit to provide virtualization, networking</w:t>
      </w:r>
      <w:r>
        <w:rPr>
          <w:rFonts w:asciiTheme="majorHAnsi" w:hAnsiTheme="majorHAnsi" w:cstheme="majorHAnsi"/>
          <w:szCs w:val="18"/>
        </w:rPr>
        <w:t>, management and file services.</w:t>
      </w:r>
    </w:p>
    <w:p w14:paraId="044C9C8C" w14:textId="77777777" w:rsidR="00F81C03" w:rsidRPr="00CD6E9D" w:rsidRDefault="00F81C03" w:rsidP="00CD6E9D">
      <w:pPr>
        <w:pStyle w:val="PURBody-Indented"/>
        <w:keepNext/>
        <w:ind w:left="274"/>
      </w:pPr>
      <w:r w:rsidRPr="00CD6E9D">
        <w:rPr>
          <w:rFonts w:ascii="Arial Black" w:hAnsi="Arial Black"/>
          <w:sz w:val="20"/>
        </w:rPr>
        <w:t>Assigning a License</w:t>
      </w:r>
    </w:p>
    <w:p w14:paraId="0A1E4F19" w14:textId="77777777" w:rsidR="00F81C03" w:rsidRPr="00DA43B1" w:rsidRDefault="00F81C03" w:rsidP="00F81C03">
      <w:pPr>
        <w:pStyle w:val="PURBody-Indented"/>
      </w:pPr>
      <w:r>
        <w:t>To assign a license means simply to designate that license to one device or user.</w:t>
      </w:r>
    </w:p>
    <w:p w14:paraId="4D8330DD" w14:textId="77777777" w:rsidR="00F81C03" w:rsidRPr="00CD6E9D" w:rsidRDefault="00F81C03" w:rsidP="00CD6E9D">
      <w:pPr>
        <w:pStyle w:val="PURBody-Indented"/>
        <w:keepNext/>
        <w:ind w:left="274"/>
        <w:rPr>
          <w:b/>
        </w:rPr>
      </w:pPr>
      <w:r w:rsidRPr="00CD6E9D">
        <w:rPr>
          <w:b/>
        </w:rPr>
        <w:t>Physical and Virtual Processors</w:t>
      </w:r>
    </w:p>
    <w:p w14:paraId="3CF6778F" w14:textId="77777777" w:rsidR="00F81C03" w:rsidRDefault="00F81C03" w:rsidP="00F81C03">
      <w:pPr>
        <w:pStyle w:val="PURBody-Indented"/>
      </w:pPr>
      <w:r w:rsidRPr="00C851BB">
        <w:t>A physical processor is a processor in a physical hardware system. Physical operating system environments use physical processors.</w:t>
      </w:r>
      <w:r>
        <w:t xml:space="preserve"> </w:t>
      </w:r>
      <w:r w:rsidRPr="00C851BB">
        <w:t>A virtual processor is a processor in a virtual (or otherwise emulated) hardware system.</w:t>
      </w:r>
      <w:r>
        <w:t xml:space="preserve"> </w:t>
      </w:r>
      <w:r w:rsidRPr="00C851BB">
        <w:t>Virtual OSEs use virtual processors.</w:t>
      </w:r>
      <w:r>
        <w:t xml:space="preserve"> </w:t>
      </w:r>
      <w:r w:rsidRPr="00C851BB">
        <w:t>Solely for licensing purposes, a virtual processor is considered to have the same number of threads and cores as each physical processor on the underlying physical hardware system.</w:t>
      </w:r>
    </w:p>
    <w:p w14:paraId="56558AA8" w14:textId="77777777" w:rsidR="00F81C03" w:rsidRPr="00CD6E9D" w:rsidRDefault="00F81C03" w:rsidP="00CD6E9D">
      <w:pPr>
        <w:pStyle w:val="PURBody-Indented"/>
        <w:keepNext/>
        <w:ind w:left="274"/>
        <w:rPr>
          <w:b/>
        </w:rPr>
      </w:pPr>
      <w:r w:rsidRPr="002448BE">
        <w:rPr>
          <w:b/>
        </w:rPr>
        <w:t>Physical Core</w:t>
      </w:r>
    </w:p>
    <w:p w14:paraId="2AB5237A" w14:textId="77777777" w:rsidR="00F81C03" w:rsidRPr="00FE21C7" w:rsidRDefault="00F81C03" w:rsidP="00F81C03">
      <w:pPr>
        <w:pStyle w:val="PURBody-Indented"/>
      </w:pPr>
      <w:r w:rsidRPr="002448BE">
        <w:t>A physical core is a core in a physical processor.</w:t>
      </w:r>
      <w:r>
        <w:t xml:space="preserve"> </w:t>
      </w:r>
      <w:r w:rsidRPr="002448BE">
        <w:t>A physical processor consists of one or more physical cores</w:t>
      </w:r>
      <w:r w:rsidRPr="00FE21C7">
        <w:t>.</w:t>
      </w:r>
    </w:p>
    <w:p w14:paraId="021ECE00" w14:textId="77777777" w:rsidR="00F81C03" w:rsidRPr="00CD6E9D" w:rsidRDefault="00F81C03" w:rsidP="00CD6E9D">
      <w:pPr>
        <w:pStyle w:val="PURBody-Indented"/>
        <w:keepNext/>
        <w:ind w:left="274"/>
        <w:rPr>
          <w:b/>
        </w:rPr>
      </w:pPr>
      <w:r w:rsidRPr="00CD6E9D">
        <w:rPr>
          <w:b/>
        </w:rPr>
        <w:t>Hardware Thread</w:t>
      </w:r>
    </w:p>
    <w:p w14:paraId="72D17ED5" w14:textId="77777777" w:rsidR="00F81C03" w:rsidRPr="002448BE" w:rsidRDefault="00F81C03" w:rsidP="00F81C03">
      <w:pPr>
        <w:pStyle w:val="PURBody-Indented"/>
      </w:pPr>
      <w:r w:rsidRPr="002448BE">
        <w:t>A hardware thread is either a physical core or a hyper-thread in a physical processor.</w:t>
      </w:r>
    </w:p>
    <w:p w14:paraId="69FBB15B" w14:textId="77777777" w:rsidR="00F81C03" w:rsidRPr="00CD6E9D" w:rsidRDefault="00F81C03" w:rsidP="00CD6E9D">
      <w:pPr>
        <w:pStyle w:val="PURBody-Indented"/>
        <w:keepNext/>
        <w:ind w:left="274"/>
        <w:rPr>
          <w:b/>
        </w:rPr>
      </w:pPr>
      <w:r w:rsidRPr="00CD6E9D">
        <w:rPr>
          <w:b/>
        </w:rPr>
        <w:t>Virtual Core</w:t>
      </w:r>
    </w:p>
    <w:p w14:paraId="77CFEA43" w14:textId="77777777" w:rsidR="00F81C03" w:rsidRPr="002448BE" w:rsidRDefault="00F81C03" w:rsidP="00F81C03">
      <w:pPr>
        <w:pStyle w:val="PURBody-Indented"/>
      </w:pPr>
      <w:r w:rsidRPr="002448BE">
        <w:t>A virtual core is the unit of processing power in a virtual (or otherwise emulated) hardware system.</w:t>
      </w:r>
      <w:r>
        <w:t xml:space="preserve"> </w:t>
      </w:r>
      <w:r w:rsidRPr="002448BE">
        <w:t>A virtual core is the virtual representation of one or more hardware threads.</w:t>
      </w:r>
      <w:r>
        <w:t xml:space="preserve"> </w:t>
      </w:r>
      <w:r w:rsidRPr="002448BE">
        <w:t>Virtual OSEs use one or more virtual cores.</w:t>
      </w:r>
    </w:p>
    <w:p w14:paraId="7E5B165B" w14:textId="77777777" w:rsidR="00F81C03" w:rsidRPr="00CD6E9D" w:rsidRDefault="00F81C03" w:rsidP="00CD6E9D">
      <w:pPr>
        <w:pStyle w:val="PURBody-Indented"/>
        <w:keepNext/>
        <w:ind w:left="274"/>
        <w:rPr>
          <w:b/>
        </w:rPr>
      </w:pPr>
      <w:r w:rsidRPr="00CD6E9D">
        <w:rPr>
          <w:b/>
        </w:rPr>
        <w:lastRenderedPageBreak/>
        <w:t>Core Factor</w:t>
      </w:r>
    </w:p>
    <w:p w14:paraId="07759161" w14:textId="77777777" w:rsidR="00F81C03" w:rsidRPr="002448BE" w:rsidRDefault="00F81C03" w:rsidP="00F81C03">
      <w:pPr>
        <w:pStyle w:val="PURBody-Indented"/>
      </w:pPr>
      <w:r w:rsidRPr="002448BE">
        <w:t>The core factor is a numerical value associated with a specific physical processor for purposes of determining the number of licenses required to license all of t</w:t>
      </w:r>
      <w:r>
        <w:t>he physical cores on a server.</w:t>
      </w:r>
    </w:p>
    <w:bookmarkEnd w:id="35"/>
    <w:p w14:paraId="5ED6BE68" w14:textId="77777777" w:rsidR="000A570B" w:rsidRPr="00677F43" w:rsidRDefault="000A570B" w:rsidP="000A570B">
      <w:pPr>
        <w:pStyle w:val="PURHeading2"/>
      </w:pPr>
      <w:r>
        <w:t>Your Use Rights</w:t>
      </w:r>
    </w:p>
    <w:p w14:paraId="6F538667" w14:textId="77777777" w:rsidR="000A570B" w:rsidRDefault="000A570B" w:rsidP="000A570B">
      <w:pPr>
        <w:pStyle w:val="PURBody-Indented"/>
      </w:pPr>
      <w:r w:rsidRPr="00061749">
        <w:t>I</w:t>
      </w:r>
      <w:r>
        <w:t>f you comply with your Services Provider License A</w:t>
      </w:r>
      <w:r w:rsidRPr="00061749">
        <w:t>greement</w:t>
      </w:r>
      <w:r>
        <w:t xml:space="preserve">, </w:t>
      </w:r>
      <w:r w:rsidRPr="00061749">
        <w:t xml:space="preserve">including these </w:t>
      </w:r>
      <w:r>
        <w:t>Services Provider Use Rights</w:t>
      </w:r>
      <w:r w:rsidRPr="00061749">
        <w:t xml:space="preserve">, you may use the software and online services only as expressly permitted in these </w:t>
      </w:r>
      <w:r>
        <w:t>Services Provider U</w:t>
      </w:r>
      <w:r w:rsidRPr="00061749">
        <w:t xml:space="preserve">se </w:t>
      </w:r>
      <w:r>
        <w:t>Rights.</w:t>
      </w:r>
    </w:p>
    <w:p w14:paraId="72580976" w14:textId="77777777" w:rsidR="000A570B" w:rsidRPr="00677F43" w:rsidRDefault="000A570B" w:rsidP="000A570B">
      <w:pPr>
        <w:pStyle w:val="PURHeading2"/>
      </w:pPr>
      <w:r>
        <w:t>Rights to Use Other Versions</w:t>
      </w:r>
    </w:p>
    <w:p w14:paraId="366FF15F" w14:textId="63D08C66" w:rsidR="000A570B" w:rsidRDefault="000A570B" w:rsidP="000A570B">
      <w:pPr>
        <w:pStyle w:val="PURBody-Indented"/>
      </w:pPr>
      <w:r>
        <w:t>License terms for products permit use of one or more copies or instances at a time.</w:t>
      </w:r>
      <w:r w:rsidR="00B70FA2">
        <w:t xml:space="preserve"> </w:t>
      </w:r>
      <w:r>
        <w:t>For all these products, for any permitted copy or instance, you may create, store and run in place of the version licensed, a copy or instance of a:</w:t>
      </w:r>
    </w:p>
    <w:p w14:paraId="7F8BACF0" w14:textId="77777777" w:rsidR="000A570B" w:rsidRDefault="000A570B" w:rsidP="000A570B">
      <w:pPr>
        <w:pStyle w:val="PURBullet-Indented"/>
      </w:pPr>
      <w:r>
        <w:t>prior version;</w:t>
      </w:r>
    </w:p>
    <w:p w14:paraId="2C7674D1" w14:textId="77777777" w:rsidR="000A570B" w:rsidRDefault="000A570B" w:rsidP="000A570B">
      <w:pPr>
        <w:pStyle w:val="PURBullet-Indented"/>
      </w:pPr>
      <w:r>
        <w:t>different permitted language version; or</w:t>
      </w:r>
    </w:p>
    <w:p w14:paraId="576C32B1" w14:textId="77777777" w:rsidR="000A570B" w:rsidRDefault="000A570B" w:rsidP="000A570B">
      <w:pPr>
        <w:pStyle w:val="PURBullet-Indented"/>
      </w:pPr>
      <w:r>
        <w:t>different available platform version (for example, 32 bit or 64 bit).</w:t>
      </w:r>
    </w:p>
    <w:p w14:paraId="6CE1960D" w14:textId="77777777" w:rsidR="000A570B" w:rsidRDefault="000A570B" w:rsidP="000A570B">
      <w:pPr>
        <w:pStyle w:val="PURBody-Indented"/>
      </w:pPr>
      <w:r>
        <w:t>You may not use different versions of different components, such as server software and additional software, unless the license terms for the product expressly permit you to do so.</w:t>
      </w:r>
    </w:p>
    <w:p w14:paraId="25466430" w14:textId="77777777" w:rsidR="000A570B" w:rsidRDefault="000A570B" w:rsidP="000A570B">
      <w:pPr>
        <w:pStyle w:val="PURHeading2"/>
      </w:pPr>
      <w:r>
        <w:t>Applicable Use Rights</w:t>
      </w:r>
    </w:p>
    <w:p w14:paraId="187E5BD5" w14:textId="20B90BEE" w:rsidR="000A570B" w:rsidRPr="00A748AB" w:rsidRDefault="000A570B" w:rsidP="000A570B">
      <w:pPr>
        <w:pStyle w:val="PURBody-Indented"/>
        <w:rPr>
          <w:rFonts w:cs="Arial"/>
        </w:rPr>
      </w:pPr>
      <w:r w:rsidRPr="00A748AB">
        <w:rPr>
          <w:rFonts w:cs="Arial"/>
          <w:bCs/>
          <w:szCs w:val="18"/>
        </w:rPr>
        <w:t xml:space="preserve">The product use rights in the Services Provider Use Rights when Customer first provides software services with a version of a product remain in effect for the term of the agreement, subject to the following: (1) if Microsoft introduces a new version of a product and Customer uses the new version, Customer must abide by the use rights for the new version; and (2) if Customer provides software services with an earlier version of a product, the use rights for the version of the product in the Services Provider Use Rights when Customer first provides software services with the product under </w:t>
      </w:r>
      <w:r w:rsidR="00687039" w:rsidRPr="00A748AB">
        <w:rPr>
          <w:rFonts w:cs="Arial"/>
          <w:bCs/>
          <w:szCs w:val="18"/>
        </w:rPr>
        <w:t xml:space="preserve">the current </w:t>
      </w:r>
      <w:r w:rsidRPr="00A748AB">
        <w:rPr>
          <w:rFonts w:cs="Arial"/>
          <w:bCs/>
          <w:szCs w:val="18"/>
        </w:rPr>
        <w:t>agreement will apply, provided that if the product has components that are not part of the version originally used, any subsequent use rights specific to those components will apply to those components.</w:t>
      </w:r>
    </w:p>
    <w:p w14:paraId="4295BE6A" w14:textId="36AF474B" w:rsidR="000A570B" w:rsidRDefault="000A570B" w:rsidP="000A570B">
      <w:pPr>
        <w:pStyle w:val="PURHeading2"/>
      </w:pPr>
      <w:r>
        <w:t>Disaster Recovery Rights</w:t>
      </w:r>
    </w:p>
    <w:p w14:paraId="05B6BFA7" w14:textId="7824CB5B" w:rsidR="000A570B" w:rsidRPr="00061749" w:rsidRDefault="000A570B" w:rsidP="00D6363C">
      <w:pPr>
        <w:pStyle w:val="PURBody-Indented"/>
      </w:pPr>
      <w:r w:rsidRPr="00061749">
        <w:t xml:space="preserve">For each instance of eligible server software </w:t>
      </w:r>
      <w:r>
        <w:t xml:space="preserve">licensed in the Per Processor </w:t>
      </w:r>
      <w:r w:rsidR="00D73DED">
        <w:t xml:space="preserve">or Per Core </w:t>
      </w:r>
      <w:r>
        <w:t>licensing model</w:t>
      </w:r>
      <w:r w:rsidR="00D73DED">
        <w:t>s</w:t>
      </w:r>
      <w:r>
        <w:t xml:space="preserve"> that </w:t>
      </w:r>
      <w:r w:rsidRPr="00061749">
        <w:t xml:space="preserve">you run in a physical or virtual </w:t>
      </w:r>
      <w:r>
        <w:t xml:space="preserve">OSE </w:t>
      </w:r>
      <w:r w:rsidRPr="00061749">
        <w:t xml:space="preserve">on a licensed server, you may temporarily run a backup instance in a physical or virtual </w:t>
      </w:r>
      <w:r>
        <w:t>OSE</w:t>
      </w:r>
      <w:r w:rsidRPr="00061749">
        <w:t xml:space="preserve"> on a server dedicated to disaster recovery. The </w:t>
      </w:r>
      <w:r w:rsidR="00D6363C">
        <w:t>license terms</w:t>
      </w:r>
      <w:r w:rsidRPr="00061749">
        <w:t xml:space="preserve"> for the software and the following limitations apply to your use of software on a disaster recovery server:</w:t>
      </w:r>
    </w:p>
    <w:p w14:paraId="071CFEA1" w14:textId="77777777" w:rsidR="00D6363C" w:rsidRDefault="00D6363C" w:rsidP="00D6363C">
      <w:pPr>
        <w:pStyle w:val="PURBody-Indented"/>
      </w:pPr>
      <w:r>
        <w:t>The disaster recovery server can run only during the following exception periods:</w:t>
      </w:r>
    </w:p>
    <w:p w14:paraId="7E612427" w14:textId="77777777" w:rsidR="00D6363C" w:rsidRDefault="00D6363C" w:rsidP="00D6363C">
      <w:pPr>
        <w:pStyle w:val="PURBullet"/>
      </w:pPr>
      <w:r>
        <w:t>For brief periods of disaster recovery testing within one week every 90 days</w:t>
      </w:r>
    </w:p>
    <w:p w14:paraId="6FB4EFCE" w14:textId="77777777" w:rsidR="00D6363C" w:rsidRDefault="00D6363C" w:rsidP="00D6363C">
      <w:pPr>
        <w:pStyle w:val="PURBullet"/>
      </w:pPr>
      <w:r>
        <w:t>During a disaster, while the production server being recovered is down</w:t>
      </w:r>
    </w:p>
    <w:p w14:paraId="0B60A84D" w14:textId="77777777" w:rsidR="00D6363C" w:rsidRDefault="00D6363C" w:rsidP="00D6363C">
      <w:pPr>
        <w:pStyle w:val="PURBullet"/>
      </w:pPr>
      <w:r>
        <w:t>Around the time of a disaster, for a brief period, to assist in the transfer between the primary production server and the disaster recovery server</w:t>
      </w:r>
    </w:p>
    <w:p w14:paraId="46356D08" w14:textId="77777777" w:rsidR="000B134A" w:rsidRDefault="000B134A" w:rsidP="000B134A">
      <w:pPr>
        <w:pStyle w:val="PURBody-Indented"/>
      </w:pPr>
      <w:r>
        <w:t>In order to use the software under disaster recovery rights, you must comply with the following terms:</w:t>
      </w:r>
    </w:p>
    <w:p w14:paraId="0AA49A6F" w14:textId="77777777" w:rsidR="000B134A" w:rsidRDefault="000B134A" w:rsidP="000B134A">
      <w:pPr>
        <w:pStyle w:val="PURBullet-Indented"/>
        <w:numPr>
          <w:ilvl w:val="0"/>
          <w:numId w:val="31"/>
        </w:numPr>
      </w:pPr>
      <w:r>
        <w:t>The disaster recovery server must not be running at any other times except as above.</w:t>
      </w:r>
    </w:p>
    <w:p w14:paraId="67C55596" w14:textId="77777777" w:rsidR="000B134A" w:rsidRDefault="000B134A" w:rsidP="000B134A">
      <w:pPr>
        <w:pStyle w:val="PURBullet-Indented"/>
        <w:numPr>
          <w:ilvl w:val="0"/>
          <w:numId w:val="31"/>
        </w:numPr>
      </w:pPr>
      <w:r>
        <w:t>The disaster recovery server may not be in the same cluster as the production server.</w:t>
      </w:r>
    </w:p>
    <w:p w14:paraId="18713D5A" w14:textId="77777777" w:rsidR="000B134A" w:rsidRPr="00D73370" w:rsidRDefault="000B134A" w:rsidP="000B134A">
      <w:pPr>
        <w:pStyle w:val="PURBullet-Indented"/>
        <w:numPr>
          <w:ilvl w:val="0"/>
          <w:numId w:val="31"/>
        </w:numPr>
      </w:pPr>
      <w:r w:rsidRPr="00D73370">
        <w:t>Windows Server license</w:t>
      </w:r>
      <w:r>
        <w:t>s</w:t>
      </w:r>
      <w:r w:rsidRPr="00D73370">
        <w:t xml:space="preserve"> </w:t>
      </w:r>
      <w:r>
        <w:t>are</w:t>
      </w:r>
      <w:r w:rsidRPr="00D73370">
        <w:t xml:space="preserve"> not required for the disaster recovery server if the following conditions are met:</w:t>
      </w:r>
    </w:p>
    <w:p w14:paraId="4B4B61B6" w14:textId="77777777" w:rsidR="000B134A" w:rsidRPr="00A815B0" w:rsidRDefault="000B134A" w:rsidP="000B134A">
      <w:pPr>
        <w:pStyle w:val="PURBullet-Indented"/>
        <w:numPr>
          <w:ilvl w:val="0"/>
          <w:numId w:val="31"/>
        </w:numPr>
        <w:ind w:left="720"/>
        <w:rPr>
          <w:rFonts w:cs="Arial"/>
          <w:szCs w:val="18"/>
        </w:rPr>
      </w:pPr>
      <w:r w:rsidRPr="00A815B0">
        <w:rPr>
          <w:rFonts w:cs="Arial"/>
          <w:szCs w:val="18"/>
        </w:rPr>
        <w:t>The Hyper-V role within Windows Server is used to replicate virtual OSEs from the production server at a primary site to a disaster recovery server.</w:t>
      </w:r>
    </w:p>
    <w:p w14:paraId="25F06FEA" w14:textId="77777777" w:rsidR="000B134A" w:rsidRPr="00A815B0" w:rsidRDefault="000B134A" w:rsidP="000B134A">
      <w:pPr>
        <w:pStyle w:val="PURBullet-Indented"/>
        <w:numPr>
          <w:ilvl w:val="0"/>
          <w:numId w:val="31"/>
        </w:numPr>
        <w:ind w:left="720"/>
        <w:rPr>
          <w:rFonts w:cs="Arial"/>
          <w:szCs w:val="18"/>
        </w:rPr>
      </w:pPr>
      <w:r w:rsidRPr="00A815B0">
        <w:rPr>
          <w:rFonts w:cs="Arial"/>
          <w:szCs w:val="18"/>
        </w:rPr>
        <w:t xml:space="preserve">The disaster recovery server may be used only to </w:t>
      </w:r>
    </w:p>
    <w:p w14:paraId="140233F6"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 xml:space="preserve">run hardware virtualization software, such as Hyper-V, </w:t>
      </w:r>
    </w:p>
    <w:p w14:paraId="33901093"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 xml:space="preserve">provide hardware virtualization services, </w:t>
      </w:r>
    </w:p>
    <w:p w14:paraId="38D8B7B0"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 xml:space="preserve">run software agents to manage the hardware virtualization software, </w:t>
      </w:r>
    </w:p>
    <w:p w14:paraId="6D0B9E12"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serve as a destination for replication,</w:t>
      </w:r>
    </w:p>
    <w:p w14:paraId="71BC0F26"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 xml:space="preserve">receive replicated virtual OSEs, test failover, and </w:t>
      </w:r>
    </w:p>
    <w:p w14:paraId="569E1353"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await failover of the virtual OSEs.</w:t>
      </w:r>
    </w:p>
    <w:p w14:paraId="09582DFF"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run disaster recovery workloads as described above</w:t>
      </w:r>
    </w:p>
    <w:p w14:paraId="16E9571F" w14:textId="77777777" w:rsidR="000B134A" w:rsidRPr="00A815B0" w:rsidRDefault="000B134A" w:rsidP="000B134A">
      <w:pPr>
        <w:pStyle w:val="PURBullet-Indented"/>
        <w:numPr>
          <w:ilvl w:val="0"/>
          <w:numId w:val="31"/>
        </w:numPr>
        <w:ind w:left="720"/>
        <w:rPr>
          <w:rFonts w:cs="Arial"/>
          <w:szCs w:val="18"/>
        </w:rPr>
      </w:pPr>
      <w:r w:rsidRPr="00A815B0">
        <w:rPr>
          <w:rFonts w:cs="Arial"/>
          <w:szCs w:val="18"/>
        </w:rPr>
        <w:t>The disaster recovery server may not be used as a production server.</w:t>
      </w:r>
    </w:p>
    <w:p w14:paraId="10BFFEAE" w14:textId="77777777" w:rsidR="000B134A" w:rsidRDefault="000B134A" w:rsidP="000B134A">
      <w:pPr>
        <w:pStyle w:val="PURBullet-Indented"/>
        <w:numPr>
          <w:ilvl w:val="0"/>
          <w:numId w:val="31"/>
        </w:numPr>
      </w:pPr>
      <w:r>
        <w:t>Use of the software on the disaster recovery server should comply with the license terms for the software.</w:t>
      </w:r>
    </w:p>
    <w:p w14:paraId="309A1874" w14:textId="77777777" w:rsidR="000B134A" w:rsidRDefault="000B134A" w:rsidP="000B134A">
      <w:pPr>
        <w:pStyle w:val="PURBullet-Indented"/>
        <w:numPr>
          <w:ilvl w:val="0"/>
          <w:numId w:val="31"/>
        </w:numPr>
      </w:pPr>
      <w:r>
        <w:t>Once the disaster recovery process is complete and the production server is recovered, the disaster recovery server must not be running at any other times except those times allowed here.</w:t>
      </w:r>
    </w:p>
    <w:p w14:paraId="453F52B8" w14:textId="3BD7B4CF" w:rsidR="00D6363C" w:rsidRDefault="00D6363C" w:rsidP="00CD6E9D">
      <w:pPr>
        <w:pStyle w:val="PURBullet-Indented"/>
        <w:numPr>
          <w:ilvl w:val="0"/>
          <w:numId w:val="31"/>
        </w:numPr>
      </w:pPr>
    </w:p>
    <w:p w14:paraId="33BC7F13" w14:textId="3ACEB174" w:rsidR="000A570B" w:rsidRDefault="000A570B" w:rsidP="000A570B">
      <w:pPr>
        <w:pStyle w:val="PURHeading2"/>
      </w:pPr>
      <w:r w:rsidRPr="000321E0">
        <w:lastRenderedPageBreak/>
        <w:t xml:space="preserve">Rental </w:t>
      </w:r>
      <w:r w:rsidR="00687039">
        <w:t>Not Permitted</w:t>
      </w:r>
    </w:p>
    <w:p w14:paraId="6163D4C4" w14:textId="52DB657D" w:rsidR="000A570B" w:rsidRDefault="00687039" w:rsidP="000A570B">
      <w:pPr>
        <w:pStyle w:val="PURBody-Indented"/>
      </w:pPr>
      <w:r>
        <w:t>Rental of software is not permitted.</w:t>
      </w:r>
    </w:p>
    <w:p w14:paraId="3B5A8412" w14:textId="77777777" w:rsidR="00D73DED" w:rsidRDefault="00D73DED" w:rsidP="00D73DED">
      <w:pPr>
        <w:pStyle w:val="PURHeading2"/>
      </w:pPr>
      <w:r>
        <w:t>Using Data Center Providers</w:t>
      </w:r>
    </w:p>
    <w:p w14:paraId="5F2C237E" w14:textId="75C7B043" w:rsidR="00D73DED" w:rsidRDefault="00D73DED" w:rsidP="00D73DED">
      <w:pPr>
        <w:pStyle w:val="PURBody-Indented"/>
      </w:pPr>
      <w:r>
        <w:t xml:space="preserve">You may use Data Center Providers in the delivery of Software Services to End Users, as described in the SPLA, for the Products that indicate “Eligible for Software Services on Data Center Providers’ Servers: </w:t>
      </w:r>
      <w:r w:rsidRPr="00D73DED">
        <w:t>Yes</w:t>
      </w:r>
      <w:r>
        <w:t>.”</w:t>
      </w:r>
      <w:r w:rsidR="00165FFC">
        <w:t xml:space="preserve"> </w:t>
      </w:r>
      <w:r>
        <w:t>A Data Center Provider</w:t>
      </w:r>
      <w:r w:rsidRPr="00D06BBE">
        <w:t xml:space="preserve"> </w:t>
      </w:r>
      <w:r>
        <w:t>is</w:t>
      </w:r>
      <w:r w:rsidRPr="00D06BBE">
        <w:t xml:space="preserve"> an entity that provides software services, usually infrastructure services to another Service Provider, using Products licensed from Microsoft through their own SPLA.</w:t>
      </w:r>
    </w:p>
    <w:p w14:paraId="4DE64D60" w14:textId="2DE7CA20" w:rsidR="000A570B" w:rsidRPr="00677F43" w:rsidRDefault="00B70FA2" w:rsidP="000A570B">
      <w:pPr>
        <w:pStyle w:val="PURHeading2"/>
        <w:rPr>
          <w:spacing w:val="-2"/>
        </w:rPr>
      </w:pPr>
      <w:r>
        <w:t>Third Party Software</w:t>
      </w:r>
    </w:p>
    <w:p w14:paraId="1733447A" w14:textId="70926CFC" w:rsidR="000A570B" w:rsidRDefault="000A570B" w:rsidP="000A570B">
      <w:pPr>
        <w:pStyle w:val="PURBody-Indented"/>
        <w:rPr>
          <w:spacing w:val="-2"/>
        </w:rPr>
      </w:pPr>
      <w:r w:rsidRPr="000321E0">
        <w:t xml:space="preserve">If other terms come with a program licensed by a third party, those </w:t>
      </w:r>
      <w:r>
        <w:t>terms ap</w:t>
      </w:r>
      <w:r w:rsidR="00B70FA2">
        <w:t>ply to your use of it.</w:t>
      </w:r>
    </w:p>
    <w:p w14:paraId="24D6C5AD" w14:textId="77777777" w:rsidR="000A570B" w:rsidRPr="00677F43" w:rsidRDefault="000A570B" w:rsidP="000A570B">
      <w:pPr>
        <w:pStyle w:val="PURHeading2"/>
      </w:pPr>
      <w:r>
        <w:t>Pre-release Code</w:t>
      </w:r>
    </w:p>
    <w:p w14:paraId="5E6A5104" w14:textId="77777777" w:rsidR="000A570B" w:rsidRPr="00DB0D71" w:rsidRDefault="000A570B" w:rsidP="000A570B">
      <w:pPr>
        <w:pStyle w:val="PURBody-Indented"/>
      </w:pPr>
      <w:r w:rsidRPr="00DB0D71">
        <w:t>If other terms come with pre-release code, those terms apply to your use of it.</w:t>
      </w:r>
    </w:p>
    <w:p w14:paraId="2FB2F81F" w14:textId="77777777" w:rsidR="000A570B" w:rsidRPr="00677F43" w:rsidRDefault="000A570B" w:rsidP="000A570B">
      <w:pPr>
        <w:pStyle w:val="PURHeading2"/>
      </w:pPr>
      <w:r>
        <w:t>Updates and Supplements</w:t>
      </w:r>
    </w:p>
    <w:p w14:paraId="7FE585CA" w14:textId="5B75EF37" w:rsidR="000A570B" w:rsidRPr="00DB0D71" w:rsidRDefault="000A570B" w:rsidP="000A570B">
      <w:pPr>
        <w:pStyle w:val="PURBody-Indented"/>
      </w:pPr>
      <w:r w:rsidRPr="00DB0D71">
        <w:t>We may update or supplement the software you license. If so, you may use that update or supplement with the software.</w:t>
      </w:r>
      <w:r w:rsidR="00B70FA2">
        <w:t xml:space="preserve"> </w:t>
      </w:r>
      <w:r w:rsidRPr="00DB0D71">
        <w:t>If other terms come with an update or supplement, those terms apply to your use of it.</w:t>
      </w:r>
    </w:p>
    <w:p w14:paraId="234A8FFE" w14:textId="3C6BFC27" w:rsidR="000A570B" w:rsidRDefault="000A570B" w:rsidP="000A570B">
      <w:pPr>
        <w:pStyle w:val="PURHeading2"/>
        <w:rPr>
          <w:szCs w:val="18"/>
        </w:rPr>
      </w:pPr>
      <w:r w:rsidRPr="00D96936">
        <w:t>Technical Limitations</w:t>
      </w:r>
    </w:p>
    <w:p w14:paraId="7E82D59E" w14:textId="7EAFD92D" w:rsidR="000A570B" w:rsidRPr="00D96936" w:rsidRDefault="000A570B" w:rsidP="000A570B">
      <w:pPr>
        <w:pStyle w:val="PURBody-Indented"/>
      </w:pPr>
      <w:r w:rsidRPr="00D96936">
        <w:t>You must comply with any technical limitations in the software that only allow</w:t>
      </w:r>
      <w:r w:rsidR="002C084A">
        <w:t xml:space="preserve"> </w:t>
      </w:r>
      <w:r w:rsidRPr="00D96936">
        <w:t>you</w:t>
      </w:r>
      <w:r w:rsidR="002C084A">
        <w:t xml:space="preserve"> </w:t>
      </w:r>
      <w:r w:rsidRPr="00D96936">
        <w:t>to use it in certain ways. You may not work around them.</w:t>
      </w:r>
    </w:p>
    <w:p w14:paraId="7C4A0023" w14:textId="77777777" w:rsidR="000A570B" w:rsidRPr="00677F43" w:rsidRDefault="000A570B" w:rsidP="000A570B">
      <w:pPr>
        <w:pStyle w:val="PURHeading2"/>
      </w:pPr>
      <w:r>
        <w:t>Other Rights</w:t>
      </w:r>
    </w:p>
    <w:p w14:paraId="3DF434BA" w14:textId="77777777" w:rsidR="000A570B" w:rsidRPr="00DB0D71" w:rsidRDefault="000A570B" w:rsidP="000A570B">
      <w:pPr>
        <w:pStyle w:val="PURBody-Indented"/>
      </w:pPr>
      <w:r w:rsidRPr="00DB0D71">
        <w:t>Rights to access the software on any device do not give you any right to implement Microsoft patents or other Microsoft intellectual property in software or devices that access that device.</w:t>
      </w:r>
    </w:p>
    <w:p w14:paraId="5C97A0B4" w14:textId="77777777" w:rsidR="000A570B" w:rsidRPr="00677F43" w:rsidRDefault="000A570B" w:rsidP="000A570B">
      <w:pPr>
        <w:pStyle w:val="PURHeading2"/>
        <w:rPr>
          <w:spacing w:val="-2"/>
        </w:rPr>
      </w:pPr>
      <w:r>
        <w:t>Documentation</w:t>
      </w:r>
    </w:p>
    <w:p w14:paraId="3FFD1120" w14:textId="48BDC442" w:rsidR="000A570B" w:rsidRPr="00DB0D71" w:rsidRDefault="000A570B" w:rsidP="000A570B">
      <w:pPr>
        <w:pStyle w:val="PURBody-Indented"/>
      </w:pPr>
      <w:r w:rsidRPr="00DB0D71">
        <w:t>Any person that has valid access to your computer or internal network may copy and use the documentation for your internal reference purposes.</w:t>
      </w:r>
      <w:r w:rsidR="00B70FA2">
        <w:t xml:space="preserve"> </w:t>
      </w:r>
      <w:r w:rsidRPr="00DB0D71">
        <w:t>Documentation does not include electronic books.</w:t>
      </w:r>
    </w:p>
    <w:p w14:paraId="6A86DC81" w14:textId="77777777" w:rsidR="000A570B" w:rsidRPr="00677F43" w:rsidRDefault="000A570B" w:rsidP="000A570B">
      <w:pPr>
        <w:pStyle w:val="PURHeading2"/>
      </w:pPr>
      <w:r>
        <w:t>Product Activation</w:t>
      </w:r>
    </w:p>
    <w:p w14:paraId="52C61F92" w14:textId="41A77DE5" w:rsidR="000A570B" w:rsidRDefault="000A570B" w:rsidP="000A570B">
      <w:pPr>
        <w:pStyle w:val="PURBody-Indented"/>
      </w:pPr>
      <w:r w:rsidRPr="00DB0D71">
        <w:t>Some products and online services require activation and a Volume License key to install or access them.</w:t>
      </w:r>
      <w:r w:rsidR="00B70FA2">
        <w:t xml:space="preserve"> </w:t>
      </w:r>
      <w:r w:rsidRPr="00DB0D71">
        <w:t>Activation associates the use of the software with a specific device.</w:t>
      </w:r>
      <w:r w:rsidR="00B70FA2">
        <w:t xml:space="preserve"> </w:t>
      </w:r>
      <w:r w:rsidRPr="00DB0D71">
        <w:t xml:space="preserve">For information about when activation or a key is required, see the Product Activation section on </w:t>
      </w:r>
      <w:hyperlink r:id="rId107" w:history="1">
        <w:r w:rsidRPr="00DB0D71">
          <w:rPr>
            <w:rStyle w:val="Hyperlink"/>
          </w:rPr>
          <w:t>http://www.microsoft.com/licensing</w:t>
        </w:r>
      </w:hyperlink>
      <w:r w:rsidRPr="00DB0D71">
        <w:t>.</w:t>
      </w:r>
      <w:r w:rsidR="00B70FA2">
        <w:t xml:space="preserve"> </w:t>
      </w:r>
      <w:r w:rsidRPr="00DB0D71">
        <w:t>You are responsible for both the use of keys assigned to you and activation of products using your Key Management Service (KMS) machines. You should not disclose keys to third parties.</w:t>
      </w:r>
    </w:p>
    <w:p w14:paraId="15B614A9" w14:textId="77777777" w:rsidR="000A570B" w:rsidRPr="00061749" w:rsidRDefault="000A570B" w:rsidP="000A570B">
      <w:pPr>
        <w:pStyle w:val="PURBullet-Indented"/>
        <w:rPr>
          <w:spacing w:val="-2"/>
        </w:rPr>
      </w:pPr>
      <w:r w:rsidRPr="004B160E">
        <w:t>If</w:t>
      </w:r>
      <w:r w:rsidRPr="00205B9B">
        <w:t xml:space="preserve"> </w:t>
      </w:r>
      <w:r>
        <w:t>required for client software you can provide Volume License keys contained only on original media for applications requiring activation.</w:t>
      </w:r>
    </w:p>
    <w:p w14:paraId="05434B19" w14:textId="77777777" w:rsidR="000A570B" w:rsidRPr="000321E0" w:rsidRDefault="000A570B" w:rsidP="000A570B">
      <w:pPr>
        <w:pStyle w:val="PURBullet-Indented"/>
      </w:pPr>
      <w:r w:rsidRPr="003436CF">
        <w:t xml:space="preserve">You may use your KMS machines only to activate copies of the software licensed under your agreement. </w:t>
      </w:r>
    </w:p>
    <w:p w14:paraId="01A4BE4D" w14:textId="77777777" w:rsidR="000A570B" w:rsidRDefault="000A570B" w:rsidP="000A570B">
      <w:pPr>
        <w:pStyle w:val="PURBlueStrong"/>
      </w:pPr>
      <w:r w:rsidRPr="00876A6D">
        <w:t>KMS and Multiple Activation Key (MAK</w:t>
      </w:r>
      <w:r>
        <w:t>) Activation</w:t>
      </w:r>
    </w:p>
    <w:p w14:paraId="282536A3" w14:textId="65801FBE" w:rsidR="000A570B" w:rsidRPr="001945BE" w:rsidRDefault="000A570B" w:rsidP="000A570B">
      <w:pPr>
        <w:pStyle w:val="PURBody-Indented"/>
      </w:pPr>
      <w:r w:rsidRPr="001945BE">
        <w:t>During Multiple Activation Key (MAK) activation, the software will send information about the software and the device to Microsoft.</w:t>
      </w:r>
      <w:r w:rsidR="00B70FA2">
        <w:t xml:space="preserve"> </w:t>
      </w:r>
      <w:r w:rsidRPr="001945BE">
        <w:t>During (KMS) host activation, the software will send information about the KMS host software and the host device to Microsoft.</w:t>
      </w:r>
      <w:r w:rsidR="00B70FA2">
        <w:t xml:space="preserve"> </w:t>
      </w:r>
      <w:r w:rsidRPr="001945BE">
        <w:t>KMS client devices activated using KMS do not send information to Microsoft. However, they require periodic reactivation with your KMS host.</w:t>
      </w:r>
      <w:r w:rsidR="00B70FA2">
        <w:t xml:space="preserve"> </w:t>
      </w:r>
      <w:r w:rsidRPr="001945BE">
        <w:t>The information sent to Microsoft during MAK o</w:t>
      </w:r>
      <w:r w:rsidR="00B70FA2">
        <w:t>r KMS host activation includes:</w:t>
      </w:r>
    </w:p>
    <w:p w14:paraId="36ADDA91" w14:textId="058A48F1" w:rsidR="000A570B" w:rsidRPr="001945BE" w:rsidRDefault="000A570B" w:rsidP="000A570B">
      <w:pPr>
        <w:pStyle w:val="PURBullet-Indented"/>
      </w:pPr>
      <w:r w:rsidRPr="001945BE">
        <w:t xml:space="preserve">the version, language </w:t>
      </w:r>
      <w:r w:rsidR="00B70FA2">
        <w:t>and product key of the software</w:t>
      </w:r>
    </w:p>
    <w:p w14:paraId="46A6B95D" w14:textId="656D3D7C" w:rsidR="000A570B" w:rsidRPr="001945BE" w:rsidRDefault="000A570B" w:rsidP="000A570B">
      <w:pPr>
        <w:pStyle w:val="PURBullet-Indented"/>
      </w:pPr>
      <w:r w:rsidRPr="001945BE">
        <w:t>the Internet</w:t>
      </w:r>
      <w:r w:rsidR="00B70FA2">
        <w:t xml:space="preserve"> protocol address of the device</w:t>
      </w:r>
    </w:p>
    <w:p w14:paraId="05220E4A" w14:textId="712532CD" w:rsidR="000A570B" w:rsidRPr="001945BE" w:rsidRDefault="000A570B" w:rsidP="000A570B">
      <w:pPr>
        <w:pStyle w:val="PURBullet-Indented"/>
      </w:pPr>
      <w:r w:rsidRPr="001945BE">
        <w:t>information derived from the hardwa</w:t>
      </w:r>
      <w:r w:rsidR="00B70FA2">
        <w:t>re configuration of the device.</w:t>
      </w:r>
    </w:p>
    <w:p w14:paraId="068AD6C6" w14:textId="583C7349" w:rsidR="000A570B" w:rsidRPr="001945BE" w:rsidRDefault="000A570B" w:rsidP="000A570B">
      <w:pPr>
        <w:pStyle w:val="PURBody-Indented"/>
      </w:pPr>
      <w:r w:rsidRPr="001945BE">
        <w:t xml:space="preserve">For more information, see </w:t>
      </w:r>
      <w:hyperlink r:id="rId108" w:history="1">
        <w:r w:rsidRPr="001945BE">
          <w:rPr>
            <w:rStyle w:val="Hyperlink"/>
          </w:rPr>
          <w:t>http://www.microsoft.com/licensing/existing-customers/product-activation.aspx</w:t>
        </w:r>
      </w:hyperlink>
      <w:r w:rsidRPr="001945BE">
        <w:t>.</w:t>
      </w:r>
      <w:r w:rsidR="00B70FA2">
        <w:t xml:space="preserve"> </w:t>
      </w:r>
      <w:r w:rsidRPr="001945BE">
        <w:t>By using the software, you consent to the transmission of this information.</w:t>
      </w:r>
      <w:r w:rsidR="00B70FA2">
        <w:t xml:space="preserve"> </w:t>
      </w:r>
      <w:r w:rsidRPr="001945BE">
        <w:t>Before you activate, you have the right to use the version of the software installed during the installation process.</w:t>
      </w:r>
      <w:r w:rsidR="00B70FA2">
        <w:t xml:space="preserve"> </w:t>
      </w:r>
      <w:r w:rsidRPr="001945BE">
        <w:t>Your right to use the software after the time specified in the installation process is limited unless it is activated.</w:t>
      </w:r>
      <w:r w:rsidR="00B70FA2">
        <w:t xml:space="preserve"> </w:t>
      </w:r>
      <w:r w:rsidRPr="001945BE">
        <w:t>This is to prevent its unlicensed use.</w:t>
      </w:r>
      <w:r w:rsidR="00B70FA2">
        <w:t xml:space="preserve"> </w:t>
      </w:r>
      <w:r w:rsidRPr="001945BE">
        <w:t>You are not licensed to continue using the software after that time if you do not activate it.</w:t>
      </w:r>
      <w:r w:rsidR="00B70FA2">
        <w:t xml:space="preserve"> </w:t>
      </w:r>
      <w:r w:rsidRPr="001945BE">
        <w:t>If the device is connected to the Internet, the software may automatically connect to Microsoft for activation.</w:t>
      </w:r>
      <w:r w:rsidR="00B70FA2">
        <w:t xml:space="preserve"> </w:t>
      </w:r>
      <w:r w:rsidRPr="001945BE">
        <w:t>You can also activate the software manually by Internet or telephone.</w:t>
      </w:r>
      <w:r w:rsidR="00B70FA2">
        <w:t xml:space="preserve"> </w:t>
      </w:r>
      <w:r w:rsidRPr="001945BE">
        <w:t>If you do so, Internet and telephone service charges may apply.</w:t>
      </w:r>
      <w:r w:rsidR="00B70FA2">
        <w:t xml:space="preserve"> </w:t>
      </w:r>
      <w:r w:rsidRPr="001945BE">
        <w:t>Some changes to your computer components or the software may require you to reactivate the software.</w:t>
      </w:r>
      <w:r w:rsidR="00B70FA2">
        <w:t xml:space="preserve"> </w:t>
      </w:r>
      <w:r w:rsidRPr="001945BE">
        <w:t>The software will remind you to activate it until you do.</w:t>
      </w:r>
    </w:p>
    <w:p w14:paraId="175E0BA6" w14:textId="77777777" w:rsidR="000A570B" w:rsidRDefault="000A570B" w:rsidP="000A570B">
      <w:pPr>
        <w:pStyle w:val="PURBlueStrong"/>
      </w:pPr>
      <w:r>
        <w:t>Proper Use of KMS</w:t>
      </w:r>
    </w:p>
    <w:p w14:paraId="0DF1AF1B" w14:textId="77777777" w:rsidR="000A570B" w:rsidRPr="008A386A" w:rsidRDefault="000A570B" w:rsidP="000A570B">
      <w:pPr>
        <w:pStyle w:val="PURBody-Indented"/>
      </w:pPr>
      <w:r w:rsidRPr="008A386A">
        <w:t>You may not provide unsecured access to your KMS machines over an uncontrolled network such as the Internet.</w:t>
      </w:r>
    </w:p>
    <w:p w14:paraId="0BD76372" w14:textId="77777777" w:rsidR="000A570B" w:rsidRDefault="000A570B" w:rsidP="000A570B">
      <w:pPr>
        <w:pStyle w:val="PURBlueStrong"/>
      </w:pPr>
      <w:r w:rsidRPr="00876A6D">
        <w:lastRenderedPageBreak/>
        <w:t xml:space="preserve">Unauthorized Use of </w:t>
      </w:r>
      <w:r>
        <w:t>MAK or KMS Keys</w:t>
      </w:r>
    </w:p>
    <w:p w14:paraId="610ECE93" w14:textId="178C1C56" w:rsidR="000A570B" w:rsidRPr="001945BE" w:rsidRDefault="000A570B" w:rsidP="000A570B">
      <w:pPr>
        <w:pStyle w:val="PURBody-Indented"/>
      </w:pPr>
      <w:r w:rsidRPr="001945BE">
        <w:t>Microsoft may take any of these actions related to unauthorized use of MAK or KMS keys: prevent further activations, deactivate, or otherwise block the key</w:t>
      </w:r>
      <w:r w:rsidR="00B70FA2">
        <w:t xml:space="preserve"> from activation or validation.</w:t>
      </w:r>
    </w:p>
    <w:p w14:paraId="1017C628" w14:textId="77777777" w:rsidR="000A570B" w:rsidRPr="001945BE" w:rsidRDefault="000A570B" w:rsidP="000A570B">
      <w:pPr>
        <w:pStyle w:val="PURBody-Indented"/>
      </w:pPr>
      <w:r w:rsidRPr="001945BE">
        <w:t>Key deactivation may require the Customer to acquire a new key from Microsoft.</w:t>
      </w:r>
    </w:p>
    <w:p w14:paraId="7B199D75" w14:textId="77777777" w:rsidR="000A570B" w:rsidRPr="009C0FCB" w:rsidRDefault="000A570B" w:rsidP="000A570B">
      <w:pPr>
        <w:pStyle w:val="PURHeading2"/>
        <w:rPr>
          <w:rStyle w:val="Strong"/>
          <w:b w:val="0"/>
          <w:bCs w:val="0"/>
        </w:rPr>
      </w:pPr>
      <w:r w:rsidRPr="009C0FCB">
        <w:rPr>
          <w:rStyle w:val="Strong"/>
        </w:rPr>
        <w:t>Additional Functionality</w:t>
      </w:r>
    </w:p>
    <w:p w14:paraId="20BA82CC" w14:textId="10F003D2" w:rsidR="000A570B" w:rsidRDefault="000A570B" w:rsidP="000A570B">
      <w:pPr>
        <w:pStyle w:val="PURBody-Indented"/>
        <w:rPr>
          <w:spacing w:val="-2"/>
        </w:rPr>
      </w:pPr>
      <w:r>
        <w:t xml:space="preserve">We may provide </w:t>
      </w:r>
      <w:r w:rsidR="006E381D">
        <w:t>additional functionality for the software or online services</w:t>
      </w:r>
      <w:r>
        <w:t>. Other license terms and fees may apply</w:t>
      </w:r>
      <w:r w:rsidR="00B70FA2">
        <w:rPr>
          <w:spacing w:val="-2"/>
        </w:rPr>
        <w:t>.</w:t>
      </w:r>
    </w:p>
    <w:p w14:paraId="2E38982A" w14:textId="77777777" w:rsidR="000A570B" w:rsidRPr="009C0FCB" w:rsidRDefault="000A570B" w:rsidP="000A570B">
      <w:pPr>
        <w:pStyle w:val="PURHeading2"/>
        <w:rPr>
          <w:rStyle w:val="Strong"/>
          <w:b w:val="0"/>
          <w:bCs w:val="0"/>
        </w:rPr>
      </w:pPr>
      <w:r w:rsidRPr="009C0FCB">
        <w:rPr>
          <w:rStyle w:val="Strong"/>
        </w:rPr>
        <w:t>Using More than One Product or Functionality Together</w:t>
      </w:r>
    </w:p>
    <w:p w14:paraId="4C3244BF" w14:textId="25FCB752" w:rsidR="000A570B" w:rsidRDefault="000A570B" w:rsidP="00A748AB">
      <w:pPr>
        <w:pStyle w:val="PURBody-Indented"/>
      </w:pPr>
      <w:r>
        <w:t>You need a license for each product and separately licensed functionality used on a device or by a user.</w:t>
      </w:r>
      <w:r w:rsidR="00B70FA2">
        <w:t xml:space="preserve"> </w:t>
      </w:r>
      <w:r>
        <w:t>For example, if you use Office on Windows, you need licenses for both Office and Windows.</w:t>
      </w:r>
      <w:r w:rsidR="00B70FA2">
        <w:t xml:space="preserve"> </w:t>
      </w:r>
      <w:r>
        <w:t xml:space="preserve">Likewise, to access Remote Desktop Services in Windows Server you need both a Windows Server SAL </w:t>
      </w:r>
      <w:r w:rsidR="008D4FD8" w:rsidRPr="00CA18CE">
        <w:t xml:space="preserve">(or Windows Server Processor License) </w:t>
      </w:r>
      <w:r>
        <w:t>and a Remote Desktop Services SAL.</w:t>
      </w:r>
    </w:p>
    <w:p w14:paraId="3F8423C9" w14:textId="56B0EE8A" w:rsidR="00E113E4" w:rsidRDefault="00E113E4" w:rsidP="00E113E4">
      <w:pPr>
        <w:pStyle w:val="PURHeading2"/>
      </w:pPr>
      <w:r>
        <w:t>.NET Framework</w:t>
      </w:r>
      <w:r w:rsidR="00C245A7">
        <w:t>,</w:t>
      </w:r>
      <w:r>
        <w:t xml:space="preserve"> PowerShell Software</w:t>
      </w:r>
      <w:r w:rsidR="00C245A7">
        <w:t xml:space="preserve"> and Windows Hotfix KB975759</w:t>
      </w:r>
    </w:p>
    <w:p w14:paraId="4B5DAC09" w14:textId="5CBC180C" w:rsidR="00E113E4" w:rsidRDefault="00E113E4" w:rsidP="00E113E4">
      <w:pPr>
        <w:pStyle w:val="PURBody-Indented"/>
      </w:pPr>
      <w:r>
        <w:t>Microsoft .NET Framework software</w:t>
      </w:r>
      <w:r w:rsidR="00C245A7">
        <w:t>,</w:t>
      </w:r>
      <w:r>
        <w:t xml:space="preserve"> PowerShell software </w:t>
      </w:r>
      <w:r w:rsidR="00C245A7">
        <w:t xml:space="preserve">and Windows hotfix KB975759 </w:t>
      </w:r>
      <w:r>
        <w:t>are part of Microsoft Windows.</w:t>
      </w:r>
      <w:r w:rsidR="00B70FA2">
        <w:t xml:space="preserve"> </w:t>
      </w:r>
      <w:r>
        <w:t xml:space="preserve">Except as provided in Benchmark Testing below, the license terms for Microsoft Windows apply to </w:t>
      </w:r>
      <w:r w:rsidR="002C084A">
        <w:t>your use of these components.</w:t>
      </w:r>
    </w:p>
    <w:p w14:paraId="639DC330" w14:textId="36F35E20" w:rsidR="00E113E4" w:rsidRDefault="00E113E4" w:rsidP="00091B14">
      <w:pPr>
        <w:pStyle w:val="PURBody-Indented"/>
      </w:pPr>
      <w:r>
        <w:t>Other products may also contain .NET Framework software</w:t>
      </w:r>
      <w:r w:rsidR="00CC4461">
        <w:t>,</w:t>
      </w:r>
      <w:r>
        <w:t xml:space="preserve"> PowerShell Software</w:t>
      </w:r>
      <w:r w:rsidR="00CC4461">
        <w:t>, or Windows hotfix KB975759</w:t>
      </w:r>
      <w:r>
        <w:t>.</w:t>
      </w:r>
      <w:r w:rsidR="002C084A">
        <w:t xml:space="preserve"> </w:t>
      </w:r>
      <w:r>
        <w:t>These license terms govern your use of that software.</w:t>
      </w:r>
      <w:r w:rsidR="002C084A">
        <w:t xml:space="preserve"> </w:t>
      </w:r>
    </w:p>
    <w:p w14:paraId="3655F42F" w14:textId="5A90DE01" w:rsidR="000A570B" w:rsidRPr="00501DAF" w:rsidRDefault="000A570B" w:rsidP="00A50403">
      <w:pPr>
        <w:pStyle w:val="PURHeading2"/>
      </w:pPr>
      <w:bookmarkStart w:id="36" w:name="SQLServerTechnology"/>
      <w:r w:rsidRPr="00A50403">
        <w:t>SQL</w:t>
      </w:r>
      <w:r w:rsidRPr="003305A4">
        <w:rPr>
          <w:rStyle w:val="Strong"/>
        </w:rPr>
        <w:t xml:space="preserve"> Server Technology</w:t>
      </w:r>
      <w:bookmarkEnd w:id="36"/>
    </w:p>
    <w:p w14:paraId="2F1263EB" w14:textId="6834769F" w:rsidR="00E42CBD" w:rsidRDefault="00E42CBD" w:rsidP="00E42CBD">
      <w:pPr>
        <w:pStyle w:val="PURBody-Indented"/>
      </w:pPr>
      <w:r>
        <w:t xml:space="preserve">If your edition of the software includes a SQL Server database software product (“SQL Server Database”), you may run, at any one time, one instance of SQL Server Database in one physical or virtual Operating System Environment on one Server to support the </w:t>
      </w:r>
      <w:r w:rsidR="004F6F1D">
        <w:t>software.</w:t>
      </w:r>
      <w:r w:rsidR="00B70FA2">
        <w:t xml:space="preserve"> </w:t>
      </w:r>
      <w:r>
        <w:t>You may also use that instance of SQL Server Database to support other products that include any v</w:t>
      </w:r>
      <w:r w:rsidR="004F6F1D">
        <w:t>ersion of SQL Server Database.</w:t>
      </w:r>
      <w:r w:rsidR="00B70FA2">
        <w:t xml:space="preserve"> </w:t>
      </w:r>
      <w:r>
        <w:t>You do not need SQL</w:t>
      </w:r>
      <w:r w:rsidR="004F6F1D">
        <w:t xml:space="preserve"> Server SALs for all such use.</w:t>
      </w:r>
    </w:p>
    <w:p w14:paraId="6F8FEC1C" w14:textId="36DF34E4" w:rsidR="00E42CBD" w:rsidRDefault="00E42CBD" w:rsidP="00E42CBD">
      <w:pPr>
        <w:pStyle w:val="PURBody-Indented"/>
      </w:pPr>
      <w:r>
        <w:t>You may not share that instance to support any product that is not licensed with SQL Server Database.</w:t>
      </w:r>
    </w:p>
    <w:p w14:paraId="7F61E1C8" w14:textId="03A0B483" w:rsidR="00E42CBD" w:rsidRDefault="00E42CBD" w:rsidP="00E42CBD">
      <w:pPr>
        <w:pStyle w:val="PURBody-Indented"/>
      </w:pPr>
      <w:r>
        <w:t>If your edition of the software includes SQL Server-branded components other than a SQL Server Database, such components are licensed to you under the terms of their respective licens</w:t>
      </w:r>
      <w:r w:rsidR="004F6F1D">
        <w:t>es.</w:t>
      </w:r>
      <w:r w:rsidR="00B70FA2">
        <w:t xml:space="preserve"> </w:t>
      </w:r>
      <w:r w:rsidR="004F6F1D">
        <w:t>Such licenses may be found:</w:t>
      </w:r>
    </w:p>
    <w:p w14:paraId="691FC059" w14:textId="46B1B19B" w:rsidR="00E42CBD" w:rsidRDefault="00E42CBD" w:rsidP="00C02A4F">
      <w:pPr>
        <w:pStyle w:val="PURBullet-Indented"/>
      </w:pPr>
      <w:r>
        <w:t>in the “legal”, “licenses” or similarly named folder in the installation directory of the software, and may be contained in standalone license agreements or appended to the software’s license agreement; or</w:t>
      </w:r>
    </w:p>
    <w:p w14:paraId="0222F891" w14:textId="2432DCA8" w:rsidR="00E42CBD" w:rsidRDefault="00E42CBD" w:rsidP="00C02A4F">
      <w:pPr>
        <w:pStyle w:val="PURBullet-Indented"/>
      </w:pPr>
      <w:r>
        <w:t xml:space="preserve">through the software’s unified </w:t>
      </w:r>
      <w:r w:rsidR="004F6F1D">
        <w:t>installer.</w:t>
      </w:r>
    </w:p>
    <w:p w14:paraId="5AD29997" w14:textId="77777777" w:rsidR="00E42CBD" w:rsidRDefault="00E42CBD" w:rsidP="00E42CBD">
      <w:pPr>
        <w:pStyle w:val="PURBody-Indented"/>
      </w:pPr>
      <w:r>
        <w:t>If you do not agree to a SQL Server-branded component’s license terms, you may not use the component.</w:t>
      </w:r>
    </w:p>
    <w:p w14:paraId="6765FF72" w14:textId="77777777" w:rsidR="000A570B" w:rsidRPr="00CF608C" w:rsidRDefault="000A570B" w:rsidP="000A570B">
      <w:pPr>
        <w:pStyle w:val="PURHeading2"/>
        <w:rPr>
          <w:rStyle w:val="Strong"/>
          <w:b w:val="0"/>
          <w:bCs w:val="0"/>
        </w:rPr>
      </w:pPr>
      <w:r w:rsidRPr="00CF608C">
        <w:rPr>
          <w:rStyle w:val="Strong"/>
        </w:rPr>
        <w:t>Consent to Use of Data</w:t>
      </w:r>
    </w:p>
    <w:p w14:paraId="4F05ACDA" w14:textId="561283C5" w:rsidR="000A570B" w:rsidRPr="00051075" w:rsidRDefault="000A570B" w:rsidP="00051075">
      <w:pPr>
        <w:pStyle w:val="PURBody-Indented"/>
        <w:rPr>
          <w:rStyle w:val="Strong"/>
          <w:b w:val="0"/>
          <w:bCs w:val="0"/>
        </w:rPr>
      </w:pPr>
      <w:r w:rsidRPr="00051075">
        <w:rPr>
          <w:rStyle w:val="Strong"/>
          <w:b w:val="0"/>
          <w:bCs w:val="0"/>
        </w:rPr>
        <w:t>We may collect and use technical information gathered as part of support services, if any, related to the software.</w:t>
      </w:r>
      <w:r w:rsidR="00B70FA2">
        <w:rPr>
          <w:rStyle w:val="Strong"/>
          <w:b w:val="0"/>
          <w:bCs w:val="0"/>
        </w:rPr>
        <w:t xml:space="preserve"> </w:t>
      </w:r>
      <w:r w:rsidRPr="00051075">
        <w:rPr>
          <w:rStyle w:val="Strong"/>
          <w:b w:val="0"/>
          <w:bCs w:val="0"/>
        </w:rPr>
        <w:t>We may use this information to improve our products or to provide customized services or technologies to you and your customers.</w:t>
      </w:r>
      <w:r w:rsidR="00B70FA2">
        <w:rPr>
          <w:rStyle w:val="Strong"/>
          <w:b w:val="0"/>
          <w:bCs w:val="0"/>
        </w:rPr>
        <w:t xml:space="preserve"> </w:t>
      </w:r>
      <w:r w:rsidRPr="00051075">
        <w:rPr>
          <w:rStyle w:val="Strong"/>
          <w:b w:val="0"/>
          <w:bCs w:val="0"/>
        </w:rPr>
        <w:t>We will not disclose this information in a form that personally identifies you.</w:t>
      </w:r>
    </w:p>
    <w:p w14:paraId="27C50B60" w14:textId="77777777" w:rsidR="000A570B" w:rsidRPr="000321E0" w:rsidRDefault="000A570B" w:rsidP="000A570B">
      <w:pPr>
        <w:pStyle w:val="PURHeading2"/>
        <w:rPr>
          <w:rStyle w:val="Strong"/>
          <w:b w:val="0"/>
          <w:bCs w:val="0"/>
        </w:rPr>
      </w:pPr>
      <w:r w:rsidRPr="000321E0">
        <w:rPr>
          <w:rStyle w:val="Strong"/>
        </w:rPr>
        <w:t>Third Party Internet Sites</w:t>
      </w:r>
    </w:p>
    <w:p w14:paraId="4D523618" w14:textId="068658A9" w:rsidR="000A570B" w:rsidRPr="00051075" w:rsidRDefault="000A570B" w:rsidP="00051075">
      <w:pPr>
        <w:pStyle w:val="PURBody-Indented"/>
        <w:rPr>
          <w:rStyle w:val="Strong"/>
          <w:b w:val="0"/>
          <w:bCs w:val="0"/>
        </w:rPr>
      </w:pPr>
      <w:r w:rsidRPr="00051075">
        <w:rPr>
          <w:rStyle w:val="Strong"/>
          <w:b w:val="0"/>
          <w:bCs w:val="0"/>
        </w:rPr>
        <w:t>You and your customers may link to third party Internet sites through the use of the products.</w:t>
      </w:r>
      <w:r w:rsidR="00B70FA2">
        <w:rPr>
          <w:rStyle w:val="Strong"/>
          <w:b w:val="0"/>
          <w:bCs w:val="0"/>
        </w:rPr>
        <w:t xml:space="preserve"> </w:t>
      </w:r>
      <w:r w:rsidRPr="00051075">
        <w:rPr>
          <w:rStyle w:val="Strong"/>
          <w:b w:val="0"/>
          <w:bCs w:val="0"/>
        </w:rPr>
        <w:t>We do not control the third party sites.</w:t>
      </w:r>
      <w:r w:rsidR="00B70FA2">
        <w:rPr>
          <w:rStyle w:val="Strong"/>
          <w:b w:val="0"/>
          <w:bCs w:val="0"/>
        </w:rPr>
        <w:t xml:space="preserve"> </w:t>
      </w:r>
      <w:r w:rsidRPr="00051075">
        <w:rPr>
          <w:rStyle w:val="Strong"/>
          <w:b w:val="0"/>
          <w:bCs w:val="0"/>
        </w:rPr>
        <w:t>We are not responsible for the contents of any third party sites, any links contained in third party sites, or any changes to third party sites.</w:t>
      </w:r>
      <w:r w:rsidR="00B70FA2">
        <w:rPr>
          <w:rStyle w:val="Strong"/>
          <w:b w:val="0"/>
          <w:bCs w:val="0"/>
        </w:rPr>
        <w:t xml:space="preserve"> </w:t>
      </w:r>
      <w:r w:rsidRPr="00051075">
        <w:rPr>
          <w:rStyle w:val="Strong"/>
          <w:b w:val="0"/>
          <w:bCs w:val="0"/>
        </w:rPr>
        <w:t>We are providing these links to third party sites only as a convenience.</w:t>
      </w:r>
      <w:r w:rsidR="00B70FA2">
        <w:rPr>
          <w:rStyle w:val="Strong"/>
          <w:b w:val="0"/>
          <w:bCs w:val="0"/>
        </w:rPr>
        <w:t xml:space="preserve"> </w:t>
      </w:r>
      <w:r w:rsidRPr="00051075">
        <w:rPr>
          <w:rStyle w:val="Strong"/>
          <w:b w:val="0"/>
          <w:bCs w:val="0"/>
        </w:rPr>
        <w:t>The inclusion of any link does not imply an endorsement by us of the third party site</w:t>
      </w:r>
      <w:r w:rsidR="00830DCA">
        <w:rPr>
          <w:rStyle w:val="Strong"/>
          <w:b w:val="0"/>
          <w:bCs w:val="0"/>
        </w:rPr>
        <w:t>.</w:t>
      </w:r>
    </w:p>
    <w:p w14:paraId="65F216DA" w14:textId="77777777" w:rsidR="000A570B" w:rsidRPr="000321E0" w:rsidRDefault="000A570B" w:rsidP="000A570B">
      <w:pPr>
        <w:pStyle w:val="PURHeading2"/>
      </w:pPr>
      <w:r w:rsidRPr="000321E0">
        <w:t>No Transfer of Personally Identifiable Information</w:t>
      </w:r>
    </w:p>
    <w:p w14:paraId="136384C3" w14:textId="77777777" w:rsidR="000A570B" w:rsidRDefault="000A570B" w:rsidP="000A570B">
      <w:pPr>
        <w:pStyle w:val="PURBody-Indented"/>
      </w:pPr>
      <w:r w:rsidRPr="00061749">
        <w:t>The products do not transmit any personally identifiable information from your server to Microsoft computer systems without your consent.</w:t>
      </w:r>
    </w:p>
    <w:p w14:paraId="6D885EA5" w14:textId="77777777" w:rsidR="00587CDD" w:rsidRPr="00587CDD" w:rsidRDefault="00587CDD" w:rsidP="00587CDD">
      <w:pPr>
        <w:pStyle w:val="PURHeading2"/>
      </w:pPr>
      <w:r w:rsidRPr="00587CDD">
        <w:t>No Separation of Software</w:t>
      </w:r>
    </w:p>
    <w:p w14:paraId="23A3E3D1" w14:textId="77777777" w:rsidR="00587CDD" w:rsidRDefault="00587CDD" w:rsidP="00587CDD">
      <w:pPr>
        <w:pStyle w:val="PURBody-Indented"/>
        <w:rPr>
          <w:b/>
        </w:rPr>
      </w:pPr>
      <w:r>
        <w:t>You may not separate the software for use in more than one OSE under a single license, unless expressly permitted. This applies even if the OSEs are on the same physical hardware system.</w:t>
      </w:r>
    </w:p>
    <w:p w14:paraId="6BE8DEF7" w14:textId="77777777" w:rsidR="000A570B" w:rsidRPr="009C0FCB" w:rsidRDefault="000A570B" w:rsidP="000A570B">
      <w:pPr>
        <w:pStyle w:val="PURHeading2"/>
        <w:rPr>
          <w:rStyle w:val="Strong"/>
          <w:b w:val="0"/>
          <w:bCs w:val="0"/>
        </w:rPr>
      </w:pPr>
      <w:r w:rsidRPr="009C0FCB">
        <w:rPr>
          <w:rStyle w:val="Strong"/>
        </w:rPr>
        <w:t>Benchmark Testing</w:t>
      </w:r>
    </w:p>
    <w:p w14:paraId="5FBE976D" w14:textId="77777777" w:rsidR="000A570B" w:rsidRDefault="000A570B" w:rsidP="000A570B">
      <w:pPr>
        <w:pStyle w:val="PURBlueStrong"/>
      </w:pPr>
      <w:r>
        <w:t>Software</w:t>
      </w:r>
    </w:p>
    <w:p w14:paraId="2DC40771" w14:textId="45D15589" w:rsidR="000A570B" w:rsidRDefault="000A570B" w:rsidP="000A570B">
      <w:pPr>
        <w:pStyle w:val="PURBody-Indented"/>
      </w:pPr>
      <w:r w:rsidRPr="00801286">
        <w:t>You must obtain Microsoft’s prior written approval to disclose to a third party the results of any benchmark test of the server software or client software that comes with it. This does not apply to the .NET Framework (see below) or to the following products: Live Communications Server, Windows Server, and Windows Small Business Server. It, however, does apply to SQL Technology, if any, licensed with these products.</w:t>
      </w:r>
    </w:p>
    <w:p w14:paraId="545E4188" w14:textId="77777777" w:rsidR="000A570B" w:rsidRDefault="000A570B" w:rsidP="000A570B">
      <w:pPr>
        <w:pStyle w:val="PURBlueStrong"/>
        <w:rPr>
          <w:lang w:eastAsia="ja-JP"/>
        </w:rPr>
      </w:pPr>
      <w:r>
        <w:lastRenderedPageBreak/>
        <w:t>Microsoft</w:t>
      </w:r>
      <w:r>
        <w:rPr>
          <w:lang w:eastAsia="ja-JP"/>
        </w:rPr>
        <w:t xml:space="preserve"> .NET Framework</w:t>
      </w:r>
    </w:p>
    <w:p w14:paraId="3F04E32F" w14:textId="08B07E57" w:rsidR="000A570B" w:rsidRDefault="000A570B" w:rsidP="000A570B">
      <w:pPr>
        <w:pStyle w:val="PURBody-Indented"/>
      </w:pPr>
      <w:r w:rsidRPr="00801286">
        <w:t>The software may include one or more components of the .NET Framework (“.NET Components”).</w:t>
      </w:r>
      <w:r w:rsidR="00B70FA2">
        <w:t xml:space="preserve"> </w:t>
      </w:r>
      <w:r w:rsidRPr="00801286">
        <w:t>If so, you may conduct internal benchmark testing of those components.</w:t>
      </w:r>
      <w:r w:rsidR="00B70FA2">
        <w:t xml:space="preserve"> </w:t>
      </w:r>
      <w:r w:rsidRPr="00801286">
        <w:t>You may disclose the results of any benchmark test of those components, provided that you comply with the conditions set forth</w:t>
      </w:r>
      <w:r>
        <w:t xml:space="preserve"> at</w:t>
      </w:r>
      <w:r w:rsidRPr="00801286">
        <w:t xml:space="preserve"> </w:t>
      </w:r>
      <w:hyperlink r:id="rId109" w:history="1">
        <w:r>
          <w:rPr>
            <w:rStyle w:val="Hyperlink"/>
          </w:rPr>
          <w:t>http://go.microsoft.com/fwlink/?LinkID=66406</w:t>
        </w:r>
      </w:hyperlink>
      <w:r w:rsidRPr="00801286">
        <w:t xml:space="preserve">. Notwithstanding any other agreement you may have with Microsoft, if you disclose such benchmark test results, Microsoft shall have the right to disclose the results of benchmark tests it conducts of your products that compete with the applicable .NET Component, provided it complies with the same conditions set forth at </w:t>
      </w:r>
      <w:hyperlink r:id="rId110" w:history="1">
        <w:r w:rsidRPr="006510A8">
          <w:rPr>
            <w:rStyle w:val="Hyperlink"/>
          </w:rPr>
          <w:t>http://go.microsoft.com/fwlink/?LinkID=66406</w:t>
        </w:r>
      </w:hyperlink>
      <w:r w:rsidR="00B70FA2" w:rsidRPr="00B70FA2">
        <w:t>.</w:t>
      </w:r>
    </w:p>
    <w:p w14:paraId="398C67AD" w14:textId="77777777" w:rsidR="000A570B" w:rsidRPr="00677F43" w:rsidRDefault="000A570B" w:rsidP="000A570B">
      <w:pPr>
        <w:pStyle w:val="PURHeading2"/>
      </w:pPr>
      <w:r w:rsidRPr="003633EF">
        <w:t>SQL Server Rep</w:t>
      </w:r>
      <w:r>
        <w:t>orting Services Map Report Item</w:t>
      </w:r>
    </w:p>
    <w:p w14:paraId="5A723D60" w14:textId="316DE76F" w:rsidR="000A570B" w:rsidRPr="003633EF" w:rsidRDefault="000A570B" w:rsidP="000A570B">
      <w:pPr>
        <w:pStyle w:val="PURBody-Indented"/>
      </w:pPr>
      <w:r w:rsidRPr="003633EF">
        <w:t xml:space="preserve">The software may include features that retrieve content such as maps, images and other data through the Bing Maps (or successor branded) application programming interface (the “Bing Maps API”) to create reports displaying data on top of maps, aerial and hybrid imagery. If these features are included, you may use these features to create and view dynamic or static documents only in conjunction with and through methods and means of access integrated in the software. You may not otherwise copy, store, archive, or create a database of the content available through the Bing Maps API. You may not use the Bing Maps API to provide sensor based guidance/routing, nor use any Road Traffic Data or Bird’s Eye Imagery (or associated metadata) even if available through the Bing Maps API for any purpose. Your use of the Bing Maps API and associated content is also subject to the additional terms and conditions at </w:t>
      </w:r>
      <w:hyperlink r:id="rId111" w:history="1">
        <w:r w:rsidRPr="00F44E81">
          <w:rPr>
            <w:rStyle w:val="Hyperlink"/>
          </w:rPr>
          <w:t>http://go.microsoft.com/fwlink/?LinkId=21969</w:t>
        </w:r>
      </w:hyperlink>
      <w:r w:rsidRPr="003633EF">
        <w:t>.</w:t>
      </w:r>
    </w:p>
    <w:p w14:paraId="6BA96A6F" w14:textId="77777777" w:rsidR="000A570B" w:rsidRPr="003633EF" w:rsidRDefault="000A570B" w:rsidP="000A570B">
      <w:pPr>
        <w:pStyle w:val="PURBody-Indented"/>
      </w:pPr>
      <w:r w:rsidRPr="003633EF">
        <w:t>You may not</w:t>
      </w:r>
      <w:r>
        <w:t>:</w:t>
      </w:r>
    </w:p>
    <w:p w14:paraId="5D650701" w14:textId="77777777" w:rsidR="000A570B" w:rsidRPr="00833B09" w:rsidRDefault="000A570B" w:rsidP="000A570B">
      <w:pPr>
        <w:pStyle w:val="PURBullet-Indented"/>
      </w:pPr>
      <w:r w:rsidRPr="00833B09">
        <w:t>remove, minimize, block or modify any logos, trademarks, copyright, digital watermarks, or other notices of Microsoft or its suppliers that are included in the software, including any content made available to you through the software; or</w:t>
      </w:r>
    </w:p>
    <w:p w14:paraId="07CA93BF" w14:textId="77777777" w:rsidR="000A570B" w:rsidRPr="00833B09" w:rsidRDefault="000A570B" w:rsidP="00A50403">
      <w:pPr>
        <w:pStyle w:val="PURBullet-Indented"/>
        <w:ind w:left="490"/>
      </w:pPr>
      <w:r w:rsidRPr="00833B09">
        <w:t>publish the software, including any application programming interfaces included in the software, for others to copy; or</w:t>
      </w:r>
    </w:p>
    <w:p w14:paraId="0192CCD3" w14:textId="77777777" w:rsidR="000A570B" w:rsidRPr="00833B09" w:rsidRDefault="000A570B" w:rsidP="000A570B">
      <w:pPr>
        <w:pStyle w:val="PURBullet-Indented"/>
      </w:pPr>
      <w:r w:rsidRPr="00833B09">
        <w:t>share or otherwise distribute documents, text or images created using the software Data Mapping Services features.</w:t>
      </w:r>
    </w:p>
    <w:p w14:paraId="77C8643C" w14:textId="77777777" w:rsidR="000A570B" w:rsidRPr="00677F43" w:rsidRDefault="000A570B" w:rsidP="000A570B">
      <w:pPr>
        <w:pStyle w:val="PURHeading2"/>
      </w:pPr>
      <w:r>
        <w:t>Multiplexing</w:t>
      </w:r>
    </w:p>
    <w:p w14:paraId="5DBA4ABB" w14:textId="77777777" w:rsidR="000A570B" w:rsidRDefault="000A570B" w:rsidP="000A570B">
      <w:pPr>
        <w:pStyle w:val="PURBody-Indented"/>
      </w:pPr>
      <w:r>
        <w:t>Hardware or software you use to:</w:t>
      </w:r>
    </w:p>
    <w:p w14:paraId="4ED1D3C1" w14:textId="77777777" w:rsidR="000A570B" w:rsidRPr="00833B09" w:rsidRDefault="000A570B" w:rsidP="000A570B">
      <w:pPr>
        <w:pStyle w:val="PURBullet-Indented"/>
      </w:pPr>
      <w:r w:rsidRPr="00833B09">
        <w:t>pool connections;</w:t>
      </w:r>
    </w:p>
    <w:p w14:paraId="62B57B90" w14:textId="77777777" w:rsidR="000A570B" w:rsidRPr="00833B09" w:rsidRDefault="000A570B" w:rsidP="000A570B">
      <w:pPr>
        <w:pStyle w:val="PURBullet-Indented"/>
      </w:pPr>
      <w:r w:rsidRPr="00833B09">
        <w:t>reroute information;</w:t>
      </w:r>
    </w:p>
    <w:p w14:paraId="67522518" w14:textId="036C3F5A" w:rsidR="000A570B" w:rsidRPr="00833B09" w:rsidRDefault="000A570B" w:rsidP="000A570B">
      <w:pPr>
        <w:pStyle w:val="PURBullet-Indented"/>
      </w:pPr>
      <w:r w:rsidRPr="00833B09">
        <w:t>reduce the number of devices or users that direc</w:t>
      </w:r>
      <w:r w:rsidR="00830DCA">
        <w:t xml:space="preserve">tly access or use the product; </w:t>
      </w:r>
      <w:r w:rsidR="004F6F1D">
        <w:t>or</w:t>
      </w:r>
    </w:p>
    <w:p w14:paraId="5565E521" w14:textId="77777777" w:rsidR="000A570B" w:rsidRDefault="000A570B" w:rsidP="000A570B">
      <w:pPr>
        <w:pStyle w:val="PURBullet-Indented"/>
      </w:pPr>
      <w:r w:rsidRPr="00833B09">
        <w:t>reduce the number of operating system environments (or OSEs), devices or users the product directly manages,</w:t>
      </w:r>
    </w:p>
    <w:p w14:paraId="411413E8" w14:textId="77777777" w:rsidR="000A570B" w:rsidRDefault="000A570B" w:rsidP="000A570B">
      <w:pPr>
        <w:pStyle w:val="PURBody-Indented"/>
      </w:pPr>
      <w:r>
        <w:t>(sometimes referred to as “multiplexing” or “pooling”), does not reduce the number of licenses of any type that you need.</w:t>
      </w:r>
    </w:p>
    <w:p w14:paraId="3A4C7ADB" w14:textId="77777777" w:rsidR="000A570B" w:rsidRPr="00677F43" w:rsidRDefault="005267B6" w:rsidP="000A570B">
      <w:pPr>
        <w:pStyle w:val="PURHeading2"/>
      </w:pPr>
      <w:r>
        <w:t>Distributable Code</w:t>
      </w:r>
    </w:p>
    <w:p w14:paraId="2311F9A7" w14:textId="5EE27147" w:rsidR="000A570B" w:rsidRDefault="000A570B" w:rsidP="000A570B">
      <w:pPr>
        <w:pStyle w:val="PURBody-Indented"/>
      </w:pPr>
      <w:r w:rsidRPr="0049673A">
        <w:t>The software or online service may include code that you are permitted to distribute in programs you develop (also known as redistribution software) if you comply with the terms below.</w:t>
      </w:r>
      <w:r w:rsidR="00B70FA2">
        <w:t xml:space="preserve"> </w:t>
      </w:r>
      <w:r w:rsidRPr="0049673A">
        <w:t xml:space="preserve">For purposes of this subsection, “you” and “your” also includes your </w:t>
      </w:r>
      <w:r>
        <w:t>End Users</w:t>
      </w:r>
      <w:r w:rsidRPr="0049673A">
        <w:t>.</w:t>
      </w:r>
    </w:p>
    <w:p w14:paraId="03A34A32" w14:textId="77777777" w:rsidR="009B27A8" w:rsidRDefault="009B27A8" w:rsidP="009B27A8">
      <w:pPr>
        <w:pStyle w:val="PURBlueStrong"/>
      </w:pPr>
      <w:r w:rsidRPr="00DB0D71">
        <w:t>Right to Use and Distribute</w:t>
      </w:r>
    </w:p>
    <w:p w14:paraId="2A62216E" w14:textId="6C75EEE2" w:rsidR="009B27A8" w:rsidRDefault="009B27A8" w:rsidP="009B27A8">
      <w:pPr>
        <w:pStyle w:val="PURBody-Indented"/>
      </w:pPr>
      <w:r>
        <w:t xml:space="preserve">The code and text files listed </w:t>
      </w:r>
      <w:r w:rsidR="00830DCA">
        <w:t>below are “Distributable Code.”</w:t>
      </w:r>
      <w:r w:rsidR="00B70FA2">
        <w:t xml:space="preserve"> </w:t>
      </w:r>
      <w:r>
        <w:t>These Service Provider Use Rights may provide rights to other Distributable Code.</w:t>
      </w:r>
    </w:p>
    <w:p w14:paraId="11A93475" w14:textId="078193E3" w:rsidR="000A570B" w:rsidRPr="00380A0F" w:rsidRDefault="000A570B" w:rsidP="000A570B">
      <w:pPr>
        <w:pStyle w:val="PURBullet-Indented"/>
      </w:pPr>
      <w:r w:rsidRPr="00380A0F">
        <w:rPr>
          <w:b/>
        </w:rPr>
        <w:t>REDIST.TXT Files:</w:t>
      </w:r>
      <w:r w:rsidR="00830DCA">
        <w:t xml:space="preserve"> </w:t>
      </w:r>
      <w:r w:rsidRPr="00380A0F">
        <w:t>You may copy and distribute the object code form of code listed in REDIST.TXT files.</w:t>
      </w:r>
    </w:p>
    <w:p w14:paraId="234E2886" w14:textId="77777777" w:rsidR="000A570B" w:rsidRPr="00DF0AD3" w:rsidRDefault="000A570B" w:rsidP="000A570B">
      <w:pPr>
        <w:pStyle w:val="PURBullet-Indented"/>
      </w:pPr>
      <w:r w:rsidRPr="00DF0AD3">
        <w:rPr>
          <w:b/>
        </w:rPr>
        <w:t>Sample Code:</w:t>
      </w:r>
      <w:r w:rsidRPr="00DF0AD3">
        <w:t xml:space="preserve"> You may modify, copy, and distribute the source and object code form of code marked as “sample.”</w:t>
      </w:r>
    </w:p>
    <w:p w14:paraId="0875631E" w14:textId="77777777" w:rsidR="000A570B" w:rsidRPr="00DF0AD3" w:rsidRDefault="000A570B" w:rsidP="000A570B">
      <w:pPr>
        <w:pStyle w:val="PURBullet-Indented"/>
      </w:pPr>
      <w:r w:rsidRPr="00DF0AD3">
        <w:rPr>
          <w:b/>
        </w:rPr>
        <w:t>OTHER-DIST.TXT Files:</w:t>
      </w:r>
      <w:r w:rsidRPr="00DF0AD3">
        <w:t xml:space="preserve"> You may copy and distribute the object code form of code listed in OTHER-DIST.TXT Files.</w:t>
      </w:r>
    </w:p>
    <w:p w14:paraId="1A681F7C" w14:textId="77777777" w:rsidR="000A570B" w:rsidRPr="00DF0AD3" w:rsidRDefault="000A570B" w:rsidP="000A570B">
      <w:pPr>
        <w:pStyle w:val="PURBullet-Indented"/>
      </w:pPr>
      <w:r w:rsidRPr="00DF0AD3">
        <w:rPr>
          <w:b/>
        </w:rPr>
        <w:t>Third Party Distribution:</w:t>
      </w:r>
      <w:r w:rsidRPr="00DF0AD3">
        <w:t xml:space="preserve"> You may permit distributors of your programs to copy and distribute the Distributable Code as part of those programs.</w:t>
      </w:r>
    </w:p>
    <w:p w14:paraId="278CAA9F" w14:textId="7DB48A0A" w:rsidR="000A570B" w:rsidRPr="00DF0AD3" w:rsidRDefault="000A570B" w:rsidP="000A570B">
      <w:pPr>
        <w:pStyle w:val="PURBullet-Indented"/>
      </w:pPr>
      <w:r w:rsidRPr="00DF0AD3">
        <w:rPr>
          <w:b/>
        </w:rPr>
        <w:t>Silverlight Libraries</w:t>
      </w:r>
      <w:r>
        <w:rPr>
          <w:b/>
        </w:rPr>
        <w:t>:</w:t>
      </w:r>
      <w:r w:rsidRPr="00DF0AD3">
        <w:t xml:space="preserve"> Copy and distribute the object code form of code marked as “Silverlight Libraries”, Silverlight “Client Libraries” and Silverlight “Server Libraries”;</w:t>
      </w:r>
    </w:p>
    <w:p w14:paraId="5A7A4FAE" w14:textId="77777777" w:rsidR="000A570B" w:rsidRPr="00F418D0" w:rsidRDefault="000A570B" w:rsidP="000A570B">
      <w:pPr>
        <w:pStyle w:val="PURBody-Indented"/>
        <w:rPr>
          <w:b/>
        </w:rPr>
      </w:pPr>
      <w:r w:rsidRPr="00F418D0">
        <w:rPr>
          <w:b/>
        </w:rPr>
        <w:t>Additional license terms for all Visual Studio Products</w:t>
      </w:r>
    </w:p>
    <w:p w14:paraId="214FAFB6" w14:textId="77777777" w:rsidR="000A570B" w:rsidRPr="00D548C0" w:rsidRDefault="000A570B" w:rsidP="000A570B">
      <w:pPr>
        <w:pStyle w:val="PURBody-Indented"/>
      </w:pPr>
      <w:r w:rsidRPr="00D548C0">
        <w:t>The software may also contain the following Distributable Code. You may:</w:t>
      </w:r>
    </w:p>
    <w:p w14:paraId="78B2433A" w14:textId="122735A1" w:rsidR="000A570B" w:rsidRPr="00BD7277" w:rsidRDefault="000A570B" w:rsidP="000A570B">
      <w:pPr>
        <w:pStyle w:val="PURBullet-Indented"/>
      </w:pPr>
      <w:r w:rsidRPr="00BD7277">
        <w:rPr>
          <w:b/>
        </w:rPr>
        <w:t>REDIST.TXT Files</w:t>
      </w:r>
      <w:r>
        <w:rPr>
          <w:b/>
        </w:rPr>
        <w:t xml:space="preserve">: </w:t>
      </w:r>
      <w:r w:rsidRPr="00BD7277">
        <w:t>Copy and distribute files listed in the REDIST list located at</w:t>
      </w:r>
      <w:r w:rsidR="00EC7C08">
        <w:t xml:space="preserve"> </w:t>
      </w:r>
      <w:hyperlink r:id="rId112" w:history="1">
        <w:r w:rsidR="004313A2">
          <w:rPr>
            <w:rStyle w:val="Hyperlink"/>
          </w:rPr>
          <w:t>http://go.microsoft.com/fwlink/?LinkId=286955</w:t>
        </w:r>
      </w:hyperlink>
      <w:r w:rsidRPr="00BD7277">
        <w:t xml:space="preserve">; </w:t>
      </w:r>
    </w:p>
    <w:p w14:paraId="69C9FE3B" w14:textId="77777777" w:rsidR="000A570B" w:rsidRPr="00BD7277" w:rsidRDefault="000A570B" w:rsidP="000A570B">
      <w:pPr>
        <w:pStyle w:val="PURBullet-Indented"/>
      </w:pPr>
      <w:r w:rsidRPr="00BD7277">
        <w:rPr>
          <w:b/>
        </w:rPr>
        <w:t>Sample Code</w:t>
      </w:r>
      <w:r>
        <w:rPr>
          <w:b/>
        </w:rPr>
        <w:t>:</w:t>
      </w:r>
      <w:r w:rsidRPr="00BD7277">
        <w:t xml:space="preserve"> Modify, copy, and distribute source and object code form of code marked as “Code Snippet”;</w:t>
      </w:r>
    </w:p>
    <w:p w14:paraId="052B0883" w14:textId="77777777" w:rsidR="000A570B" w:rsidRPr="00BD7277" w:rsidRDefault="000A570B" w:rsidP="000A570B">
      <w:pPr>
        <w:pStyle w:val="PURBullet-Indented"/>
      </w:pPr>
      <w:r w:rsidRPr="00BD7277">
        <w:rPr>
          <w:b/>
        </w:rPr>
        <w:t>Image Library:</w:t>
      </w:r>
      <w:r w:rsidRPr="00BD7277">
        <w:t xml:space="preserve"> Copy and distribute images and animations in the Image Library as described in the software documentation. You may also modify that content. If you modify the content, it must be for use that is consistent with the permitted use of the unmodified content.</w:t>
      </w:r>
    </w:p>
    <w:p w14:paraId="5EF22C5B" w14:textId="05BCA1ED" w:rsidR="000A570B" w:rsidRPr="00BD7277" w:rsidRDefault="000A570B" w:rsidP="000A570B">
      <w:pPr>
        <w:pStyle w:val="PURBullet-Indented"/>
      </w:pPr>
      <w:r w:rsidRPr="00BD7277">
        <w:rPr>
          <w:b/>
        </w:rPr>
        <w:t>Templates and Site Templates</w:t>
      </w:r>
      <w:r w:rsidR="00407900">
        <w:rPr>
          <w:b/>
        </w:rPr>
        <w:t xml:space="preserve"> and Blend Site Templates for Visual Studio</w:t>
      </w:r>
      <w:r>
        <w:rPr>
          <w:b/>
        </w:rPr>
        <w:t>:</w:t>
      </w:r>
      <w:r w:rsidRPr="00BD7277">
        <w:t xml:space="preserve"> Modify, copy, deploy and distribute the source and object code form of templates and c</w:t>
      </w:r>
      <w:r w:rsidR="00B70FA2">
        <w:t>ode marked as “site templates”;</w:t>
      </w:r>
    </w:p>
    <w:p w14:paraId="0B9C83B1" w14:textId="3BB3EBE5" w:rsidR="000A570B" w:rsidRPr="00BD7277" w:rsidRDefault="000A570B" w:rsidP="000A570B">
      <w:pPr>
        <w:pStyle w:val="PURBullet-Indented"/>
      </w:pPr>
      <w:r w:rsidRPr="00BD7277">
        <w:rPr>
          <w:b/>
        </w:rPr>
        <w:lastRenderedPageBreak/>
        <w:t>Fonts</w:t>
      </w:r>
      <w:r w:rsidR="00407900">
        <w:rPr>
          <w:b/>
        </w:rPr>
        <w:t xml:space="preserve"> and Blend Fonts for Visual Studio</w:t>
      </w:r>
      <w:r w:rsidRPr="00BD7277">
        <w:rPr>
          <w:b/>
        </w:rPr>
        <w:t>:</w:t>
      </w:r>
      <w:r>
        <w:t xml:space="preserve"> </w:t>
      </w:r>
      <w:r w:rsidRPr="00BD7277">
        <w:t>Distribute unmodified copies of the Buxton Sketch font, SketchFlow P</w:t>
      </w:r>
      <w:r w:rsidR="00B70FA2">
        <w:t>rint font and SegoeMarker font;</w:t>
      </w:r>
    </w:p>
    <w:p w14:paraId="0E74CE9B" w14:textId="3696890D" w:rsidR="000A570B" w:rsidRPr="00BD7277" w:rsidRDefault="000A570B" w:rsidP="000A570B">
      <w:pPr>
        <w:pStyle w:val="PURBullet-Indented"/>
      </w:pPr>
      <w:r w:rsidRPr="00BD7277">
        <w:rPr>
          <w:b/>
        </w:rPr>
        <w:t>Styles</w:t>
      </w:r>
      <w:r w:rsidR="00407900">
        <w:rPr>
          <w:b/>
        </w:rPr>
        <w:t xml:space="preserve"> and Blend Styles for Visual Studio</w:t>
      </w:r>
      <w:r>
        <w:rPr>
          <w:b/>
        </w:rPr>
        <w:t xml:space="preserve">: </w:t>
      </w:r>
      <w:r w:rsidRPr="00BD7277">
        <w:t>Copy, modify and distribute the object code form of</w:t>
      </w:r>
      <w:r w:rsidR="00830DCA">
        <w:t xml:space="preserve"> code identified as “X Styles”;</w:t>
      </w:r>
    </w:p>
    <w:p w14:paraId="1E2F5AA1" w14:textId="4DF51094" w:rsidR="004313A2" w:rsidRDefault="000A570B" w:rsidP="00B70FA2">
      <w:pPr>
        <w:pStyle w:val="PURBullet-Indented"/>
      </w:pPr>
      <w:r w:rsidRPr="00407900">
        <w:rPr>
          <w:b/>
        </w:rPr>
        <w:t xml:space="preserve">Icons: </w:t>
      </w:r>
      <w:r w:rsidRPr="00BD7277">
        <w:t>Distribute unmodified co</w:t>
      </w:r>
      <w:r w:rsidR="00B70FA2">
        <w:t>pies of code marked as “icons”;</w:t>
      </w:r>
    </w:p>
    <w:p w14:paraId="25316F79" w14:textId="77777777" w:rsidR="004313A2" w:rsidRDefault="00407900" w:rsidP="00B70FA2">
      <w:pPr>
        <w:pStyle w:val="PURBullet-Indented"/>
      </w:pPr>
      <w:r w:rsidRPr="00407900">
        <w:rPr>
          <w:b/>
        </w:rPr>
        <w:t xml:space="preserve">ASP.NET MVC and Web Tooling Extensions: </w:t>
      </w:r>
      <w:r>
        <w:t>M</w:t>
      </w:r>
      <w:r w:rsidRPr="00940681">
        <w:t>odify, copy and distribute or deploy any .js files contained in the ASP.NET Model View Controller</w:t>
      </w:r>
      <w:r w:rsidR="004313A2">
        <w:t>, ASP .NET Web Pages</w:t>
      </w:r>
      <w:r w:rsidRPr="00940681">
        <w:t xml:space="preserve"> or in the Web Tooling Extensions as part of your ASP.NET programs;</w:t>
      </w:r>
    </w:p>
    <w:p w14:paraId="04DE8221" w14:textId="32126BBD" w:rsidR="00407900" w:rsidRDefault="004313A2" w:rsidP="00B70FA2">
      <w:pPr>
        <w:pStyle w:val="PURBullet-Indented"/>
      </w:pPr>
      <w:r w:rsidRPr="00FE3B70">
        <w:rPr>
          <w:b/>
          <w:bCs/>
        </w:rPr>
        <w:t>Visual Studio LightSwitch Project Templates</w:t>
      </w:r>
      <w:r w:rsidRPr="000212D7">
        <w:rPr>
          <w:b/>
        </w:rPr>
        <w:t>:</w:t>
      </w:r>
      <w:r>
        <w:t xml:space="preserve"> M</w:t>
      </w:r>
      <w:r w:rsidRPr="00FE3B70">
        <w:t>odify, copy and distribute or deploy the .js files contained in the Visual Studio LightSwitch project templates as part of your Light</w:t>
      </w:r>
      <w:r>
        <w:t>S</w:t>
      </w:r>
      <w:r w:rsidRPr="00FE3B70">
        <w:t>witch programs</w:t>
      </w:r>
      <w:r>
        <w:t>.</w:t>
      </w:r>
    </w:p>
    <w:p w14:paraId="3A3FC2D7" w14:textId="7BEC47EA" w:rsidR="00407900" w:rsidRPr="00407900" w:rsidRDefault="00407900" w:rsidP="00B70FA2">
      <w:pPr>
        <w:pStyle w:val="PURBullet-Indented"/>
      </w:pPr>
      <w:r w:rsidRPr="00407900">
        <w:rPr>
          <w:b/>
        </w:rPr>
        <w:t>Windows Library for JavaScript.</w:t>
      </w:r>
      <w:r w:rsidR="00B70FA2">
        <w:rPr>
          <w:b/>
        </w:rPr>
        <w:t xml:space="preserve"> </w:t>
      </w:r>
      <w:r>
        <w:t>C</w:t>
      </w:r>
      <w:r w:rsidRPr="00557C45">
        <w:t xml:space="preserve">opy and use </w:t>
      </w:r>
      <w:r>
        <w:t>the</w:t>
      </w:r>
      <w:r w:rsidRPr="00557C45">
        <w:t xml:space="preserve"> </w:t>
      </w:r>
      <w:r>
        <w:t xml:space="preserve">Windows </w:t>
      </w:r>
      <w:r w:rsidRPr="00557C45">
        <w:t>Library for JavaScript, without modification, in your programs that you develop for your internal use or in programs that you develop and distribute to third parties.</w:t>
      </w:r>
      <w:r w:rsidR="00B70FA2">
        <w:t xml:space="preserve"> </w:t>
      </w:r>
      <w:r w:rsidRPr="00557C45">
        <w:t>The following also applies to your programs that work in conjunction with</w:t>
      </w:r>
      <w:r>
        <w:t xml:space="preserve"> the</w:t>
      </w:r>
      <w:r w:rsidRPr="00557C45">
        <w:t xml:space="preserve"> </w:t>
      </w:r>
      <w:r>
        <w:t xml:space="preserve">Windows </w:t>
      </w:r>
      <w:r w:rsidRPr="00557C45">
        <w:t>Library for JavaScript.</w:t>
      </w:r>
      <w:r w:rsidR="00B70FA2">
        <w:t xml:space="preserve"> </w:t>
      </w:r>
      <w:r w:rsidRPr="00557C45">
        <w:t xml:space="preserve">The </w:t>
      </w:r>
      <w:r>
        <w:t xml:space="preserve">Windows </w:t>
      </w:r>
      <w:r w:rsidRPr="00557C45">
        <w:t>Library for JavaScript files help</w:t>
      </w:r>
      <w:r>
        <w:t>s</w:t>
      </w:r>
      <w:r w:rsidRPr="00557C45">
        <w:t xml:space="preserve"> your programs implement</w:t>
      </w:r>
      <w:r>
        <w:t xml:space="preserve"> the</w:t>
      </w:r>
      <w:r w:rsidRPr="00557C45">
        <w:t xml:space="preserve"> Windows design </w:t>
      </w:r>
      <w:r w:rsidR="002C084A">
        <w:t>template and UI look and feel.</w:t>
      </w:r>
      <w:r w:rsidR="00B70FA2">
        <w:t xml:space="preserve"> </w:t>
      </w:r>
      <w:r w:rsidR="004313A2">
        <w:t>You may distribute</w:t>
      </w:r>
      <w:r w:rsidRPr="00557C45">
        <w:t xml:space="preserve"> programs containing the </w:t>
      </w:r>
      <w:r>
        <w:t xml:space="preserve">Windows </w:t>
      </w:r>
      <w:r w:rsidRPr="00557C45">
        <w:t xml:space="preserve">Library for JavaScript files </w:t>
      </w:r>
      <w:r w:rsidR="004313A2">
        <w:t>only</w:t>
      </w:r>
      <w:r w:rsidRPr="00557C45">
        <w:t xml:space="preserve"> through the Windows Store</w:t>
      </w:r>
      <w:r w:rsidR="004313A2">
        <w:t xml:space="preserve"> and not by any other means</w:t>
      </w:r>
      <w:r w:rsidRPr="00557C45">
        <w:t>.</w:t>
      </w:r>
    </w:p>
    <w:p w14:paraId="172E654B" w14:textId="75273369" w:rsidR="000A570B" w:rsidRPr="00BD7277" w:rsidRDefault="000A570B" w:rsidP="00B70FA2">
      <w:pPr>
        <w:pStyle w:val="PURBullet-Indented"/>
      </w:pPr>
      <w:r w:rsidRPr="00BD7277">
        <w:rPr>
          <w:b/>
        </w:rPr>
        <w:t>Setup Program</w:t>
      </w:r>
      <w:r>
        <w:rPr>
          <w:b/>
        </w:rPr>
        <w:t xml:space="preserve">: </w:t>
      </w:r>
      <w:r w:rsidRPr="00BD7277">
        <w:t>Distribute distributable code included in a setup program only as part of that setup program.</w:t>
      </w:r>
      <w:r w:rsidR="00B70FA2">
        <w:t xml:space="preserve"> You may not modify it.</w:t>
      </w:r>
    </w:p>
    <w:p w14:paraId="69F0B19B" w14:textId="77777777" w:rsidR="000A570B" w:rsidRPr="00BD7277" w:rsidRDefault="000A570B" w:rsidP="00B70FA2">
      <w:pPr>
        <w:pStyle w:val="PURBullet-Indented"/>
      </w:pPr>
      <w:r w:rsidRPr="00BD7277">
        <w:rPr>
          <w:b/>
        </w:rPr>
        <w:t>EXTENSIBILITY KIT</w:t>
      </w:r>
      <w:r>
        <w:rPr>
          <w:b/>
        </w:rPr>
        <w:t xml:space="preserve"> </w:t>
      </w:r>
      <w:r w:rsidRPr="00BD7277">
        <w:rPr>
          <w:b/>
        </w:rPr>
        <w:t>Files for Microsoft Commerce Server 2009 Standard and Enterprise Editions</w:t>
      </w:r>
      <w:r>
        <w:rPr>
          <w:b/>
        </w:rPr>
        <w:t>:</w:t>
      </w:r>
      <w:r w:rsidRPr="00BD7277">
        <w:t xml:space="preserve"> Copy and distribute the source and object code form of the code marked as “Extensibility Kit”; and</w:t>
      </w:r>
    </w:p>
    <w:p w14:paraId="51DA6C76" w14:textId="11D871ED" w:rsidR="000A570B" w:rsidRPr="00CF608C" w:rsidRDefault="000A570B" w:rsidP="00B70FA2">
      <w:pPr>
        <w:pStyle w:val="PURBullet-Indented"/>
      </w:pPr>
      <w:r w:rsidRPr="00BD7277">
        <w:rPr>
          <w:b/>
        </w:rPr>
        <w:t>Access Runtime Files</w:t>
      </w:r>
      <w:r>
        <w:rPr>
          <w:b/>
        </w:rPr>
        <w:t>:</w:t>
      </w:r>
      <w:r w:rsidRPr="00BD7277">
        <w:t xml:space="preserve"> Copy and distribute the object code form of SETUP.EXE, ACCESSRT.MSI, and ACCESSRT.CAB files from a licensed copy of Microsoft Office Professional Plus 201</w:t>
      </w:r>
      <w:r w:rsidR="000D5951">
        <w:t>3</w:t>
      </w:r>
      <w:r w:rsidRPr="00BD7277">
        <w:t xml:space="preserve"> or Microsoft Office Access 201</w:t>
      </w:r>
      <w:r w:rsidR="000D5951">
        <w:t>3</w:t>
      </w:r>
      <w:r w:rsidRPr="00BD7277">
        <w:t xml:space="preserve"> software.</w:t>
      </w:r>
      <w:r w:rsidR="00B70FA2">
        <w:t xml:space="preserve"> </w:t>
      </w:r>
      <w:r w:rsidRPr="00D96936">
        <w:t>You and your End Users</w:t>
      </w:r>
      <w:r w:rsidRPr="000F41BE">
        <w:t xml:space="preserve"> may</w:t>
      </w:r>
      <w:r w:rsidRPr="00BD7277">
        <w:t xml:space="preserve"> only use these files to provide database features for your non-database management programs.</w:t>
      </w:r>
    </w:p>
    <w:p w14:paraId="437FCCF3" w14:textId="77777777" w:rsidR="00B0332A" w:rsidRDefault="00B0332A" w:rsidP="00B0332A">
      <w:pPr>
        <w:pStyle w:val="PURBlueStrong-Indented"/>
      </w:pPr>
      <w:r>
        <w:t>Distribution Requirements</w:t>
      </w:r>
    </w:p>
    <w:p w14:paraId="18E65734" w14:textId="77777777" w:rsidR="00B0332A" w:rsidRDefault="00B0332A" w:rsidP="00B0332A">
      <w:pPr>
        <w:pStyle w:val="PURBody-Indented"/>
      </w:pPr>
      <w:r>
        <w:t>For any Distributable Code you distribute, you must:</w:t>
      </w:r>
    </w:p>
    <w:p w14:paraId="57AC1FF5" w14:textId="77777777" w:rsidR="00B0332A" w:rsidRDefault="00B0332A" w:rsidP="003B5A77">
      <w:pPr>
        <w:pStyle w:val="PURBullet-Indented"/>
        <w:numPr>
          <w:ilvl w:val="0"/>
          <w:numId w:val="5"/>
        </w:numPr>
      </w:pPr>
      <w:r>
        <w:t>add significant primary functionality to it in your programs;</w:t>
      </w:r>
    </w:p>
    <w:p w14:paraId="0152F172" w14:textId="6AC70ABD" w:rsidR="00B0332A" w:rsidRDefault="00B0332A" w:rsidP="003B5A77">
      <w:pPr>
        <w:pStyle w:val="PURBullet-Indented"/>
        <w:numPr>
          <w:ilvl w:val="0"/>
          <w:numId w:val="5"/>
        </w:numPr>
      </w:pPr>
      <w:r>
        <w:t>for any Distributable Code having a filename extension of .lib, distribute only the results of running such Distributable Code thro</w:t>
      </w:r>
      <w:r w:rsidR="004F6F1D">
        <w:t>ugh a linker with your program;</w:t>
      </w:r>
    </w:p>
    <w:p w14:paraId="6605440E" w14:textId="77777777" w:rsidR="00B0332A" w:rsidRDefault="00B0332A" w:rsidP="003B5A77">
      <w:pPr>
        <w:pStyle w:val="PURBullet-Indented"/>
        <w:numPr>
          <w:ilvl w:val="0"/>
          <w:numId w:val="5"/>
        </w:numPr>
      </w:pPr>
      <w:r>
        <w:t>distribute Distributable Code included in a setup program only as part of that setup program without modification;</w:t>
      </w:r>
    </w:p>
    <w:p w14:paraId="292F966B" w14:textId="2265A1EE" w:rsidR="008D4FD8" w:rsidRDefault="008D4FD8" w:rsidP="003B5A77">
      <w:pPr>
        <w:pStyle w:val="PURBullet-Indented"/>
        <w:numPr>
          <w:ilvl w:val="0"/>
          <w:numId w:val="5"/>
        </w:numPr>
      </w:pPr>
      <w:r>
        <w:t xml:space="preserve">require distributors and end users to agree to terms that protect it at least as much as your </w:t>
      </w:r>
      <w:r>
        <w:rPr>
          <w:lang w:eastAsia="ja-JP"/>
        </w:rPr>
        <w:t>Services Provider L</w:t>
      </w:r>
      <w:r>
        <w:t xml:space="preserve">icense </w:t>
      </w:r>
      <w:r>
        <w:rPr>
          <w:lang w:eastAsia="ja-JP"/>
        </w:rPr>
        <w:t>A</w:t>
      </w:r>
      <w:r>
        <w:t xml:space="preserve">greement; </w:t>
      </w:r>
    </w:p>
    <w:p w14:paraId="6413EA60" w14:textId="77777777" w:rsidR="00B0332A" w:rsidRDefault="00B0332A" w:rsidP="003B5A77">
      <w:pPr>
        <w:pStyle w:val="PURBullet-Indented"/>
        <w:numPr>
          <w:ilvl w:val="0"/>
          <w:numId w:val="5"/>
        </w:numPr>
      </w:pPr>
      <w:r>
        <w:t>display your valid copyright notice on your programs; and</w:t>
      </w:r>
    </w:p>
    <w:p w14:paraId="6B134501" w14:textId="77777777" w:rsidR="00B0332A" w:rsidRDefault="00B0332A" w:rsidP="003B5A77">
      <w:pPr>
        <w:pStyle w:val="PURBullet-Indented"/>
        <w:numPr>
          <w:ilvl w:val="0"/>
          <w:numId w:val="5"/>
        </w:numPr>
      </w:pPr>
      <w:r>
        <w:t>indemnify, defend, and hold harmless Microsoft from any claims, including attorneys’ fees, related to the distribution or use of your programs.</w:t>
      </w:r>
    </w:p>
    <w:p w14:paraId="5D4B394A" w14:textId="77777777" w:rsidR="00B0332A" w:rsidRDefault="00B0332A" w:rsidP="00B0332A">
      <w:pPr>
        <w:pStyle w:val="PURBlueStrong-Indented"/>
      </w:pPr>
      <w:r>
        <w:t>Distribution Limitations</w:t>
      </w:r>
    </w:p>
    <w:p w14:paraId="29E1A486" w14:textId="77777777" w:rsidR="00B0332A" w:rsidRDefault="00B0332A" w:rsidP="00B0332A">
      <w:pPr>
        <w:pStyle w:val="PURBody-Indented"/>
      </w:pPr>
      <w:r>
        <w:t>You may not:</w:t>
      </w:r>
    </w:p>
    <w:p w14:paraId="50717DF3" w14:textId="70F3EF34" w:rsidR="00B0332A" w:rsidRDefault="00B0332A" w:rsidP="003B5A77">
      <w:pPr>
        <w:pStyle w:val="PURBullet-Indented"/>
        <w:numPr>
          <w:ilvl w:val="0"/>
          <w:numId w:val="6"/>
        </w:numPr>
      </w:pPr>
      <w:r>
        <w:t>alter any copyright, trademark or patent no</w:t>
      </w:r>
      <w:r w:rsidR="004F6F1D">
        <w:t>tice in the Distributable Code;</w:t>
      </w:r>
    </w:p>
    <w:p w14:paraId="2CF9A1E1" w14:textId="592C8DC2" w:rsidR="00B0332A" w:rsidRDefault="00B0332A" w:rsidP="003B5A77">
      <w:pPr>
        <w:pStyle w:val="PURBullet-Indented"/>
        <w:numPr>
          <w:ilvl w:val="0"/>
          <w:numId w:val="6"/>
        </w:numPr>
      </w:pPr>
      <w:r>
        <w:t>use Microsoft’s trademarks in your programs’ names or in a way that suggests your programs come fro</w:t>
      </w:r>
      <w:r w:rsidR="004F6F1D">
        <w:t>m or are endorsed by Microsoft;</w:t>
      </w:r>
    </w:p>
    <w:p w14:paraId="7FC3FCF7" w14:textId="1D48EAD2" w:rsidR="00B0332A" w:rsidRDefault="00B0332A" w:rsidP="003B5A77">
      <w:pPr>
        <w:pStyle w:val="PURBullet-Indented"/>
        <w:numPr>
          <w:ilvl w:val="0"/>
          <w:numId w:val="6"/>
        </w:numPr>
      </w:pPr>
      <w:r>
        <w:t>distribute Distributable Code to run on a platform other than Microsoft operating systems, run-time technol</w:t>
      </w:r>
      <w:r w:rsidR="004F6F1D">
        <w:t>ogies or application platforms</w:t>
      </w:r>
      <w:r w:rsidR="00E37197">
        <w:t>, except that JavaScript, CSS and HTML files included for use in websites and web applications (as opposed to Windows Library for JavaScript files) may be distributed to run on any plafform</w:t>
      </w:r>
      <w:r w:rsidR="004F6F1D">
        <w:t>;</w:t>
      </w:r>
    </w:p>
    <w:p w14:paraId="1CCC93D5" w14:textId="77777777" w:rsidR="00B0332A" w:rsidRDefault="00B0332A" w:rsidP="003B5A77">
      <w:pPr>
        <w:pStyle w:val="PURBullet-Indented"/>
        <w:numPr>
          <w:ilvl w:val="0"/>
          <w:numId w:val="6"/>
        </w:numPr>
      </w:pPr>
      <w:r>
        <w:t>include Distributable Code in malicious, deceptive or unlawful programs; or</w:t>
      </w:r>
    </w:p>
    <w:p w14:paraId="6F500ED8" w14:textId="42849DAF" w:rsidR="00B0332A" w:rsidRDefault="00B0332A" w:rsidP="003B5A77">
      <w:pPr>
        <w:pStyle w:val="PURBullet-Indented"/>
        <w:numPr>
          <w:ilvl w:val="0"/>
          <w:numId w:val="6"/>
        </w:numPr>
      </w:pPr>
      <w:r>
        <w:t>modify or distribute the source code of any Distributable Code so that any part of it becomes subject to an Excluded License.</w:t>
      </w:r>
      <w:r w:rsidR="00B70FA2">
        <w:t xml:space="preserve"> </w:t>
      </w:r>
      <w:r>
        <w:t>An Excluded License is one that requires, as a condition of use, modification or distribution, that the code be disclosed or distributed in source code form, or that others have the right to modify it.</w:t>
      </w:r>
    </w:p>
    <w:bookmarkEnd w:id="21"/>
    <w:p w14:paraId="32C1E577" w14:textId="2DF4845C" w:rsidR="000A570B" w:rsidRDefault="009B6748" w:rsidP="00CD6E9D">
      <w:pPr>
        <w:pStyle w:val="PURBreadcrumb"/>
        <w:keepNext w:val="0"/>
        <w:rPr>
          <w:rStyle w:val="Hyperlink"/>
          <w:rFonts w:ascii="Arial Narrow" w:hAnsi="Arial Narrow"/>
          <w:sz w:val="16"/>
        </w:rPr>
      </w:pPr>
      <w:r>
        <w:fldChar w:fldCharType="begin"/>
      </w:r>
      <w:r>
        <w:instrText xml:space="preserve"> HYPERLINK \l "TOC" </w:instrText>
      </w:r>
      <w:r>
        <w:fldChar w:fldCharType="separate"/>
      </w:r>
      <w:r w:rsidR="000A570B" w:rsidRPr="00372624">
        <w:rPr>
          <w:rStyle w:val="Hyperlink"/>
          <w:rFonts w:ascii="Arial Narrow" w:hAnsi="Arial Narrow"/>
          <w:sz w:val="16"/>
        </w:rPr>
        <w:t>Table of Contents</w:t>
      </w:r>
      <w:r>
        <w:rPr>
          <w:rStyle w:val="Hyperlink"/>
          <w:rFonts w:ascii="Arial Narrow" w:hAnsi="Arial Narrow"/>
          <w:sz w:val="16"/>
        </w:rPr>
        <w:fldChar w:fldCharType="end"/>
      </w:r>
      <w:r w:rsidR="000A570B">
        <w:rPr>
          <w:rFonts w:ascii="Arial Narrow" w:hAnsi="Arial Narrow"/>
          <w:sz w:val="16"/>
        </w:rPr>
        <w:t xml:space="preserve"> / </w:t>
      </w:r>
      <w:hyperlink w:anchor="UniversalTerms" w:history="1">
        <w:r w:rsidR="009666DE">
          <w:rPr>
            <w:rStyle w:val="Hyperlink"/>
            <w:rFonts w:ascii="Arial Narrow" w:hAnsi="Arial Narrow"/>
            <w:sz w:val="16"/>
          </w:rPr>
          <w:t>Universal License Terms</w:t>
        </w:r>
      </w:hyperlink>
    </w:p>
    <w:p w14:paraId="1FE0B474" w14:textId="77777777" w:rsidR="009950B2" w:rsidRPr="00372624" w:rsidRDefault="009950B2" w:rsidP="00CD6E9D">
      <w:pPr>
        <w:pStyle w:val="PURBreadcrumb"/>
        <w:keepNext w:val="0"/>
        <w:rPr>
          <w:rFonts w:ascii="Arial Narrow" w:hAnsi="Arial Narrow"/>
          <w:sz w:val="16"/>
        </w:rPr>
        <w:sectPr w:rsidR="009950B2" w:rsidRPr="00372624" w:rsidSect="006461D3">
          <w:footerReference w:type="default" r:id="rId113"/>
          <w:pgSz w:w="12240" w:h="15840" w:code="1"/>
          <w:pgMar w:top="1170" w:right="720" w:bottom="720" w:left="720" w:header="432" w:footer="288" w:gutter="0"/>
          <w:cols w:space="360"/>
          <w:docGrid w:linePitch="360"/>
        </w:sectPr>
      </w:pPr>
    </w:p>
    <w:p w14:paraId="4D4A6678" w14:textId="77777777" w:rsidR="005E0251" w:rsidRDefault="000A570B" w:rsidP="000A570B">
      <w:pPr>
        <w:pStyle w:val="PURSectionHeading"/>
      </w:pPr>
      <w:bookmarkStart w:id="37" w:name="_Toc299519080"/>
      <w:bookmarkStart w:id="38" w:name="_Toc299524944"/>
      <w:bookmarkStart w:id="39" w:name="_Toc299531295"/>
      <w:bookmarkStart w:id="40" w:name="_Toc299531403"/>
      <w:bookmarkStart w:id="41" w:name="_Toc299531511"/>
      <w:bookmarkStart w:id="42" w:name="_Toc299957120"/>
      <w:bookmarkStart w:id="43" w:name="_Toc346536831"/>
      <w:bookmarkStart w:id="44" w:name="_Toc339280298"/>
      <w:bookmarkStart w:id="45" w:name="_Toc363552768"/>
      <w:bookmarkStart w:id="46" w:name="_Toc378682233"/>
      <w:bookmarkStart w:id="47" w:name="_Toc371268245"/>
      <w:bookmarkStart w:id="48" w:name="_Toc381961995"/>
      <w:bookmarkStart w:id="49" w:name="Per_Processor"/>
      <w:bookmarkEnd w:id="34"/>
      <w:r>
        <w:lastRenderedPageBreak/>
        <w:t>Per Processor License Model</w:t>
      </w:r>
      <w:bookmarkEnd w:id="37"/>
      <w:bookmarkEnd w:id="38"/>
      <w:bookmarkEnd w:id="39"/>
      <w:bookmarkEnd w:id="40"/>
      <w:bookmarkEnd w:id="41"/>
      <w:bookmarkEnd w:id="42"/>
      <w:bookmarkEnd w:id="43"/>
      <w:bookmarkEnd w:id="44"/>
      <w:bookmarkEnd w:id="45"/>
      <w:bookmarkEnd w:id="46"/>
      <w:bookmarkEnd w:id="47"/>
      <w:bookmarkEnd w:id="48"/>
    </w:p>
    <w:p w14:paraId="1D2DF1E4" w14:textId="77777777" w:rsidR="009950B2" w:rsidRDefault="009950B2" w:rsidP="000A570B">
      <w:pPr>
        <w:pStyle w:val="PURSectionHeading"/>
        <w:sectPr w:rsidR="009950B2" w:rsidSect="00A50403">
          <w:footerReference w:type="default" r:id="rId114"/>
          <w:pgSz w:w="12240" w:h="15840" w:code="1"/>
          <w:pgMar w:top="1170" w:right="720" w:bottom="720" w:left="720" w:header="432" w:footer="288" w:gutter="0"/>
          <w:cols w:space="360"/>
          <w:docGrid w:linePitch="360"/>
        </w:sectPr>
      </w:pPr>
    </w:p>
    <w:p w14:paraId="5CEBF070" w14:textId="77777777" w:rsidR="00C112BE" w:rsidRDefault="0006656D">
      <w:pPr>
        <w:pStyle w:val="TOC2"/>
        <w:rPr>
          <w:noProof/>
          <w:color w:val="auto"/>
          <w:sz w:val="22"/>
        </w:rPr>
      </w:pPr>
      <w:r w:rsidRPr="00071E61">
        <w:rPr>
          <w:szCs w:val="16"/>
        </w:rPr>
        <w:lastRenderedPageBreak/>
        <w:fldChar w:fldCharType="begin"/>
      </w:r>
      <w:r w:rsidRPr="00071E61">
        <w:rPr>
          <w:szCs w:val="16"/>
        </w:rPr>
        <w:instrText xml:space="preserve"> TOC \b Per_Processor \h \z \t "PUR Product Name,2" </w:instrText>
      </w:r>
      <w:r w:rsidRPr="00071E61">
        <w:rPr>
          <w:szCs w:val="16"/>
        </w:rPr>
        <w:fldChar w:fldCharType="separate"/>
      </w:r>
      <w:hyperlink w:anchor="_Toc379278516" w:history="1">
        <w:r w:rsidR="00C112BE" w:rsidRPr="006B12D5">
          <w:rPr>
            <w:rStyle w:val="Hyperlink"/>
            <w:noProof/>
          </w:rPr>
          <w:t>BizTalk RFID 2010</w:t>
        </w:r>
        <w:r w:rsidR="00C112BE">
          <w:rPr>
            <w:noProof/>
            <w:webHidden/>
          </w:rPr>
          <w:tab/>
        </w:r>
        <w:r w:rsidR="00C112BE">
          <w:rPr>
            <w:noProof/>
            <w:webHidden/>
          </w:rPr>
          <w:fldChar w:fldCharType="begin"/>
        </w:r>
        <w:r w:rsidR="00C112BE">
          <w:rPr>
            <w:noProof/>
            <w:webHidden/>
          </w:rPr>
          <w:instrText xml:space="preserve"> PAGEREF _Toc379278516 \h </w:instrText>
        </w:r>
        <w:r w:rsidR="00C112BE">
          <w:rPr>
            <w:noProof/>
            <w:webHidden/>
          </w:rPr>
        </w:r>
        <w:r w:rsidR="00C112BE">
          <w:rPr>
            <w:noProof/>
            <w:webHidden/>
          </w:rPr>
          <w:fldChar w:fldCharType="separate"/>
        </w:r>
        <w:r w:rsidR="00C112BE">
          <w:rPr>
            <w:noProof/>
            <w:webHidden/>
          </w:rPr>
          <w:t>12</w:t>
        </w:r>
        <w:r w:rsidR="00C112BE">
          <w:rPr>
            <w:noProof/>
            <w:webHidden/>
          </w:rPr>
          <w:fldChar w:fldCharType="end"/>
        </w:r>
      </w:hyperlink>
    </w:p>
    <w:p w14:paraId="6273DA78" w14:textId="77777777" w:rsidR="00C112BE" w:rsidRDefault="00353A1B">
      <w:pPr>
        <w:pStyle w:val="TOC2"/>
        <w:rPr>
          <w:noProof/>
          <w:color w:val="auto"/>
          <w:sz w:val="22"/>
        </w:rPr>
      </w:pPr>
      <w:hyperlink w:anchor="_Toc379278517" w:history="1">
        <w:r w:rsidR="00C112BE" w:rsidRPr="006B12D5">
          <w:rPr>
            <w:rStyle w:val="Hyperlink"/>
            <w:noProof/>
            <w:lang w:val="fr-FR"/>
          </w:rPr>
          <w:t>Core Infrastructure Server Suite Datacenter</w:t>
        </w:r>
        <w:r w:rsidR="00C112BE">
          <w:rPr>
            <w:noProof/>
            <w:webHidden/>
          </w:rPr>
          <w:tab/>
        </w:r>
        <w:r w:rsidR="00C112BE">
          <w:rPr>
            <w:noProof/>
            <w:webHidden/>
          </w:rPr>
          <w:fldChar w:fldCharType="begin"/>
        </w:r>
        <w:r w:rsidR="00C112BE">
          <w:rPr>
            <w:noProof/>
            <w:webHidden/>
          </w:rPr>
          <w:instrText xml:space="preserve"> PAGEREF _Toc379278517 \h </w:instrText>
        </w:r>
        <w:r w:rsidR="00C112BE">
          <w:rPr>
            <w:noProof/>
            <w:webHidden/>
          </w:rPr>
        </w:r>
        <w:r w:rsidR="00C112BE">
          <w:rPr>
            <w:noProof/>
            <w:webHidden/>
          </w:rPr>
          <w:fldChar w:fldCharType="separate"/>
        </w:r>
        <w:r w:rsidR="00C112BE">
          <w:rPr>
            <w:noProof/>
            <w:webHidden/>
          </w:rPr>
          <w:t>12</w:t>
        </w:r>
        <w:r w:rsidR="00C112BE">
          <w:rPr>
            <w:noProof/>
            <w:webHidden/>
          </w:rPr>
          <w:fldChar w:fldCharType="end"/>
        </w:r>
      </w:hyperlink>
    </w:p>
    <w:p w14:paraId="11910902" w14:textId="77777777" w:rsidR="00C112BE" w:rsidRDefault="00353A1B">
      <w:pPr>
        <w:pStyle w:val="TOC2"/>
        <w:rPr>
          <w:noProof/>
          <w:color w:val="auto"/>
          <w:sz w:val="22"/>
        </w:rPr>
      </w:pPr>
      <w:hyperlink w:anchor="_Toc379278518" w:history="1">
        <w:r w:rsidR="00C112BE" w:rsidRPr="006B12D5">
          <w:rPr>
            <w:rStyle w:val="Hyperlink"/>
            <w:noProof/>
            <w:lang w:val="fr-FR"/>
          </w:rPr>
          <w:t>Core Infrastructure Server Suite Standard</w:t>
        </w:r>
        <w:r w:rsidR="00C112BE">
          <w:rPr>
            <w:noProof/>
            <w:webHidden/>
          </w:rPr>
          <w:tab/>
        </w:r>
        <w:r w:rsidR="00C112BE">
          <w:rPr>
            <w:noProof/>
            <w:webHidden/>
          </w:rPr>
          <w:fldChar w:fldCharType="begin"/>
        </w:r>
        <w:r w:rsidR="00C112BE">
          <w:rPr>
            <w:noProof/>
            <w:webHidden/>
          </w:rPr>
          <w:instrText xml:space="preserve"> PAGEREF _Toc379278518 \h </w:instrText>
        </w:r>
        <w:r w:rsidR="00C112BE">
          <w:rPr>
            <w:noProof/>
            <w:webHidden/>
          </w:rPr>
        </w:r>
        <w:r w:rsidR="00C112BE">
          <w:rPr>
            <w:noProof/>
            <w:webHidden/>
          </w:rPr>
          <w:fldChar w:fldCharType="separate"/>
        </w:r>
        <w:r w:rsidR="00C112BE">
          <w:rPr>
            <w:noProof/>
            <w:webHidden/>
          </w:rPr>
          <w:t>13</w:t>
        </w:r>
        <w:r w:rsidR="00C112BE">
          <w:rPr>
            <w:noProof/>
            <w:webHidden/>
          </w:rPr>
          <w:fldChar w:fldCharType="end"/>
        </w:r>
      </w:hyperlink>
    </w:p>
    <w:p w14:paraId="04135C49" w14:textId="77777777" w:rsidR="00C112BE" w:rsidRDefault="00353A1B">
      <w:pPr>
        <w:pStyle w:val="TOC2"/>
        <w:rPr>
          <w:noProof/>
          <w:color w:val="auto"/>
          <w:sz w:val="22"/>
        </w:rPr>
      </w:pPr>
      <w:hyperlink w:anchor="_Toc379278519" w:history="1">
        <w:r w:rsidR="00C112BE" w:rsidRPr="006B12D5">
          <w:rPr>
            <w:rStyle w:val="Hyperlink"/>
            <w:noProof/>
          </w:rPr>
          <w:t>Forefront Identity Manager Synchronization Service for Hosting 2010 R2</w:t>
        </w:r>
        <w:r w:rsidR="00C112BE">
          <w:rPr>
            <w:noProof/>
            <w:webHidden/>
          </w:rPr>
          <w:tab/>
        </w:r>
        <w:r w:rsidR="00C112BE">
          <w:rPr>
            <w:noProof/>
            <w:webHidden/>
          </w:rPr>
          <w:fldChar w:fldCharType="begin"/>
        </w:r>
        <w:r w:rsidR="00C112BE">
          <w:rPr>
            <w:noProof/>
            <w:webHidden/>
          </w:rPr>
          <w:instrText xml:space="preserve"> PAGEREF _Toc379278519 \h </w:instrText>
        </w:r>
        <w:r w:rsidR="00C112BE">
          <w:rPr>
            <w:noProof/>
            <w:webHidden/>
          </w:rPr>
        </w:r>
        <w:r w:rsidR="00C112BE">
          <w:rPr>
            <w:noProof/>
            <w:webHidden/>
          </w:rPr>
          <w:fldChar w:fldCharType="separate"/>
        </w:r>
        <w:r w:rsidR="00C112BE">
          <w:rPr>
            <w:noProof/>
            <w:webHidden/>
          </w:rPr>
          <w:t>14</w:t>
        </w:r>
        <w:r w:rsidR="00C112BE">
          <w:rPr>
            <w:noProof/>
            <w:webHidden/>
          </w:rPr>
          <w:fldChar w:fldCharType="end"/>
        </w:r>
      </w:hyperlink>
    </w:p>
    <w:p w14:paraId="75C805BA" w14:textId="77777777" w:rsidR="00C112BE" w:rsidRDefault="00353A1B">
      <w:pPr>
        <w:pStyle w:val="TOC2"/>
        <w:rPr>
          <w:noProof/>
          <w:color w:val="auto"/>
          <w:sz w:val="22"/>
        </w:rPr>
      </w:pPr>
      <w:hyperlink w:anchor="_Toc379278520" w:history="1">
        <w:r w:rsidR="00C112BE" w:rsidRPr="006B12D5">
          <w:rPr>
            <w:rStyle w:val="Hyperlink"/>
            <w:noProof/>
          </w:rPr>
          <w:t>Microsoft Dynamics C5 2012</w:t>
        </w:r>
        <w:r w:rsidR="00C112BE">
          <w:rPr>
            <w:noProof/>
            <w:webHidden/>
          </w:rPr>
          <w:tab/>
        </w:r>
        <w:r w:rsidR="00C112BE">
          <w:rPr>
            <w:noProof/>
            <w:webHidden/>
          </w:rPr>
          <w:fldChar w:fldCharType="begin"/>
        </w:r>
        <w:r w:rsidR="00C112BE">
          <w:rPr>
            <w:noProof/>
            <w:webHidden/>
          </w:rPr>
          <w:instrText xml:space="preserve"> PAGEREF _Toc379278520 \h </w:instrText>
        </w:r>
        <w:r w:rsidR="00C112BE">
          <w:rPr>
            <w:noProof/>
            <w:webHidden/>
          </w:rPr>
        </w:r>
        <w:r w:rsidR="00C112BE">
          <w:rPr>
            <w:noProof/>
            <w:webHidden/>
          </w:rPr>
          <w:fldChar w:fldCharType="separate"/>
        </w:r>
        <w:r w:rsidR="00C112BE">
          <w:rPr>
            <w:noProof/>
            <w:webHidden/>
          </w:rPr>
          <w:t>14</w:t>
        </w:r>
        <w:r w:rsidR="00C112BE">
          <w:rPr>
            <w:noProof/>
            <w:webHidden/>
          </w:rPr>
          <w:fldChar w:fldCharType="end"/>
        </w:r>
      </w:hyperlink>
    </w:p>
    <w:p w14:paraId="1590AD07" w14:textId="77777777" w:rsidR="00C112BE" w:rsidRDefault="00353A1B">
      <w:pPr>
        <w:pStyle w:val="TOC2"/>
        <w:rPr>
          <w:noProof/>
          <w:color w:val="auto"/>
          <w:sz w:val="22"/>
        </w:rPr>
      </w:pPr>
      <w:hyperlink w:anchor="_Toc379278521" w:history="1">
        <w:r w:rsidR="00C112BE" w:rsidRPr="006B12D5">
          <w:rPr>
            <w:rStyle w:val="Hyperlink"/>
            <w:noProof/>
          </w:rPr>
          <w:t>Microsoft Dynamics GP 2013</w:t>
        </w:r>
        <w:r w:rsidR="00C112BE">
          <w:rPr>
            <w:noProof/>
            <w:webHidden/>
          </w:rPr>
          <w:tab/>
        </w:r>
        <w:r w:rsidR="00C112BE">
          <w:rPr>
            <w:noProof/>
            <w:webHidden/>
          </w:rPr>
          <w:fldChar w:fldCharType="begin"/>
        </w:r>
        <w:r w:rsidR="00C112BE">
          <w:rPr>
            <w:noProof/>
            <w:webHidden/>
          </w:rPr>
          <w:instrText xml:space="preserve"> PAGEREF _Toc379278521 \h </w:instrText>
        </w:r>
        <w:r w:rsidR="00C112BE">
          <w:rPr>
            <w:noProof/>
            <w:webHidden/>
          </w:rPr>
        </w:r>
        <w:r w:rsidR="00C112BE">
          <w:rPr>
            <w:noProof/>
            <w:webHidden/>
          </w:rPr>
          <w:fldChar w:fldCharType="separate"/>
        </w:r>
        <w:r w:rsidR="00C112BE">
          <w:rPr>
            <w:noProof/>
            <w:webHidden/>
          </w:rPr>
          <w:t>15</w:t>
        </w:r>
        <w:r w:rsidR="00C112BE">
          <w:rPr>
            <w:noProof/>
            <w:webHidden/>
          </w:rPr>
          <w:fldChar w:fldCharType="end"/>
        </w:r>
      </w:hyperlink>
    </w:p>
    <w:p w14:paraId="6A4AB424" w14:textId="77777777" w:rsidR="00C112BE" w:rsidRDefault="00353A1B">
      <w:pPr>
        <w:pStyle w:val="TOC2"/>
        <w:rPr>
          <w:noProof/>
          <w:color w:val="auto"/>
          <w:sz w:val="22"/>
        </w:rPr>
      </w:pPr>
      <w:hyperlink w:anchor="_Toc379278522" w:history="1">
        <w:r w:rsidR="00C112BE" w:rsidRPr="006B12D5">
          <w:rPr>
            <w:rStyle w:val="Hyperlink"/>
            <w:noProof/>
          </w:rPr>
          <w:t>Microsoft Dynamics NAV 2013 R2</w:t>
        </w:r>
        <w:r w:rsidR="00C112BE">
          <w:rPr>
            <w:noProof/>
            <w:webHidden/>
          </w:rPr>
          <w:tab/>
        </w:r>
        <w:r w:rsidR="00C112BE">
          <w:rPr>
            <w:noProof/>
            <w:webHidden/>
          </w:rPr>
          <w:fldChar w:fldCharType="begin"/>
        </w:r>
        <w:r w:rsidR="00C112BE">
          <w:rPr>
            <w:noProof/>
            <w:webHidden/>
          </w:rPr>
          <w:instrText xml:space="preserve"> PAGEREF _Toc379278522 \h </w:instrText>
        </w:r>
        <w:r w:rsidR="00C112BE">
          <w:rPr>
            <w:noProof/>
            <w:webHidden/>
          </w:rPr>
        </w:r>
        <w:r w:rsidR="00C112BE">
          <w:rPr>
            <w:noProof/>
            <w:webHidden/>
          </w:rPr>
          <w:fldChar w:fldCharType="separate"/>
        </w:r>
        <w:r w:rsidR="00C112BE">
          <w:rPr>
            <w:noProof/>
            <w:webHidden/>
          </w:rPr>
          <w:t>15</w:t>
        </w:r>
        <w:r w:rsidR="00C112BE">
          <w:rPr>
            <w:noProof/>
            <w:webHidden/>
          </w:rPr>
          <w:fldChar w:fldCharType="end"/>
        </w:r>
      </w:hyperlink>
    </w:p>
    <w:p w14:paraId="4EEDB7AC" w14:textId="77777777" w:rsidR="00C112BE" w:rsidRDefault="00353A1B">
      <w:pPr>
        <w:pStyle w:val="TOC2"/>
        <w:rPr>
          <w:noProof/>
          <w:color w:val="auto"/>
          <w:sz w:val="22"/>
        </w:rPr>
      </w:pPr>
      <w:hyperlink w:anchor="_Toc379278523" w:history="1">
        <w:r w:rsidR="00C112BE" w:rsidRPr="006B12D5">
          <w:rPr>
            <w:rStyle w:val="Hyperlink"/>
            <w:noProof/>
          </w:rPr>
          <w:t>Microsoft Dynamics SL 2011</w:t>
        </w:r>
        <w:r w:rsidR="00C112BE">
          <w:rPr>
            <w:noProof/>
            <w:webHidden/>
          </w:rPr>
          <w:tab/>
        </w:r>
        <w:r w:rsidR="00C112BE">
          <w:rPr>
            <w:noProof/>
            <w:webHidden/>
          </w:rPr>
          <w:fldChar w:fldCharType="begin"/>
        </w:r>
        <w:r w:rsidR="00C112BE">
          <w:rPr>
            <w:noProof/>
            <w:webHidden/>
          </w:rPr>
          <w:instrText xml:space="preserve"> PAGEREF _Toc379278523 \h </w:instrText>
        </w:r>
        <w:r w:rsidR="00C112BE">
          <w:rPr>
            <w:noProof/>
            <w:webHidden/>
          </w:rPr>
        </w:r>
        <w:r w:rsidR="00C112BE">
          <w:rPr>
            <w:noProof/>
            <w:webHidden/>
          </w:rPr>
          <w:fldChar w:fldCharType="separate"/>
        </w:r>
        <w:r w:rsidR="00C112BE">
          <w:rPr>
            <w:noProof/>
            <w:webHidden/>
          </w:rPr>
          <w:t>16</w:t>
        </w:r>
        <w:r w:rsidR="00C112BE">
          <w:rPr>
            <w:noProof/>
            <w:webHidden/>
          </w:rPr>
          <w:fldChar w:fldCharType="end"/>
        </w:r>
      </w:hyperlink>
    </w:p>
    <w:p w14:paraId="10AC1F39" w14:textId="77777777" w:rsidR="00C112BE" w:rsidRDefault="00353A1B">
      <w:pPr>
        <w:pStyle w:val="TOC2"/>
        <w:rPr>
          <w:noProof/>
          <w:color w:val="auto"/>
          <w:sz w:val="22"/>
        </w:rPr>
      </w:pPr>
      <w:hyperlink w:anchor="_Toc379278524" w:history="1">
        <w:r w:rsidR="00C112BE" w:rsidRPr="006B12D5">
          <w:rPr>
            <w:rStyle w:val="Hyperlink"/>
            <w:noProof/>
          </w:rPr>
          <w:t>Provisioning System</w:t>
        </w:r>
        <w:r w:rsidR="00C112BE">
          <w:rPr>
            <w:noProof/>
            <w:webHidden/>
          </w:rPr>
          <w:tab/>
        </w:r>
        <w:r w:rsidR="00C112BE">
          <w:rPr>
            <w:noProof/>
            <w:webHidden/>
          </w:rPr>
          <w:fldChar w:fldCharType="begin"/>
        </w:r>
        <w:r w:rsidR="00C112BE">
          <w:rPr>
            <w:noProof/>
            <w:webHidden/>
          </w:rPr>
          <w:instrText xml:space="preserve"> PAGEREF _Toc379278524 \h </w:instrText>
        </w:r>
        <w:r w:rsidR="00C112BE">
          <w:rPr>
            <w:noProof/>
            <w:webHidden/>
          </w:rPr>
        </w:r>
        <w:r w:rsidR="00C112BE">
          <w:rPr>
            <w:noProof/>
            <w:webHidden/>
          </w:rPr>
          <w:fldChar w:fldCharType="separate"/>
        </w:r>
        <w:r w:rsidR="00C112BE">
          <w:rPr>
            <w:noProof/>
            <w:webHidden/>
          </w:rPr>
          <w:t>16</w:t>
        </w:r>
        <w:r w:rsidR="00C112BE">
          <w:rPr>
            <w:noProof/>
            <w:webHidden/>
          </w:rPr>
          <w:fldChar w:fldCharType="end"/>
        </w:r>
      </w:hyperlink>
    </w:p>
    <w:p w14:paraId="36368A1A" w14:textId="77777777" w:rsidR="00C112BE" w:rsidRDefault="00353A1B">
      <w:pPr>
        <w:pStyle w:val="TOC2"/>
        <w:rPr>
          <w:noProof/>
          <w:color w:val="auto"/>
          <w:sz w:val="22"/>
        </w:rPr>
      </w:pPr>
      <w:hyperlink w:anchor="_Toc379278525" w:history="1">
        <w:r w:rsidR="00C112BE" w:rsidRPr="006B12D5">
          <w:rPr>
            <w:rStyle w:val="Hyperlink"/>
            <w:noProof/>
          </w:rPr>
          <w:t>SharePoint 2013 Hosting</w:t>
        </w:r>
        <w:r w:rsidR="00C112BE">
          <w:rPr>
            <w:noProof/>
            <w:webHidden/>
          </w:rPr>
          <w:tab/>
        </w:r>
        <w:r w:rsidR="00C112BE">
          <w:rPr>
            <w:noProof/>
            <w:webHidden/>
          </w:rPr>
          <w:fldChar w:fldCharType="begin"/>
        </w:r>
        <w:r w:rsidR="00C112BE">
          <w:rPr>
            <w:noProof/>
            <w:webHidden/>
          </w:rPr>
          <w:instrText xml:space="preserve"> PAGEREF _Toc379278525 \h </w:instrText>
        </w:r>
        <w:r w:rsidR="00C112BE">
          <w:rPr>
            <w:noProof/>
            <w:webHidden/>
          </w:rPr>
        </w:r>
        <w:r w:rsidR="00C112BE">
          <w:rPr>
            <w:noProof/>
            <w:webHidden/>
          </w:rPr>
          <w:fldChar w:fldCharType="separate"/>
        </w:r>
        <w:r w:rsidR="00C112BE">
          <w:rPr>
            <w:noProof/>
            <w:webHidden/>
          </w:rPr>
          <w:t>17</w:t>
        </w:r>
        <w:r w:rsidR="00C112BE">
          <w:rPr>
            <w:noProof/>
            <w:webHidden/>
          </w:rPr>
          <w:fldChar w:fldCharType="end"/>
        </w:r>
      </w:hyperlink>
    </w:p>
    <w:p w14:paraId="655CCA5B" w14:textId="77777777" w:rsidR="00C112BE" w:rsidRDefault="00353A1B">
      <w:pPr>
        <w:pStyle w:val="TOC2"/>
        <w:rPr>
          <w:noProof/>
          <w:color w:val="auto"/>
          <w:sz w:val="22"/>
        </w:rPr>
      </w:pPr>
      <w:hyperlink w:anchor="_Toc379278526" w:history="1">
        <w:r w:rsidR="00C112BE" w:rsidRPr="006B12D5">
          <w:rPr>
            <w:rStyle w:val="Hyperlink"/>
            <w:noProof/>
          </w:rPr>
          <w:t>System Center 2012 R2 Datacenter</w:t>
        </w:r>
        <w:r w:rsidR="00C112BE">
          <w:rPr>
            <w:noProof/>
            <w:webHidden/>
          </w:rPr>
          <w:tab/>
        </w:r>
        <w:r w:rsidR="00C112BE">
          <w:rPr>
            <w:noProof/>
            <w:webHidden/>
          </w:rPr>
          <w:fldChar w:fldCharType="begin"/>
        </w:r>
        <w:r w:rsidR="00C112BE">
          <w:rPr>
            <w:noProof/>
            <w:webHidden/>
          </w:rPr>
          <w:instrText xml:space="preserve"> PAGEREF _Toc379278526 \h </w:instrText>
        </w:r>
        <w:r w:rsidR="00C112BE">
          <w:rPr>
            <w:noProof/>
            <w:webHidden/>
          </w:rPr>
        </w:r>
        <w:r w:rsidR="00C112BE">
          <w:rPr>
            <w:noProof/>
            <w:webHidden/>
          </w:rPr>
          <w:fldChar w:fldCharType="separate"/>
        </w:r>
        <w:r w:rsidR="00C112BE">
          <w:rPr>
            <w:noProof/>
            <w:webHidden/>
          </w:rPr>
          <w:t>17</w:t>
        </w:r>
        <w:r w:rsidR="00C112BE">
          <w:rPr>
            <w:noProof/>
            <w:webHidden/>
          </w:rPr>
          <w:fldChar w:fldCharType="end"/>
        </w:r>
      </w:hyperlink>
    </w:p>
    <w:p w14:paraId="33CBE6C4" w14:textId="77777777" w:rsidR="00C112BE" w:rsidRDefault="00353A1B">
      <w:pPr>
        <w:pStyle w:val="TOC2"/>
        <w:rPr>
          <w:noProof/>
          <w:color w:val="auto"/>
          <w:sz w:val="22"/>
        </w:rPr>
      </w:pPr>
      <w:hyperlink w:anchor="_Toc379278527" w:history="1">
        <w:r w:rsidR="00C112BE" w:rsidRPr="006B12D5">
          <w:rPr>
            <w:rStyle w:val="Hyperlink"/>
            <w:noProof/>
          </w:rPr>
          <w:t>System Center 2012 R2 Standard</w:t>
        </w:r>
        <w:r w:rsidR="00C112BE">
          <w:rPr>
            <w:noProof/>
            <w:webHidden/>
          </w:rPr>
          <w:tab/>
        </w:r>
        <w:r w:rsidR="00C112BE">
          <w:rPr>
            <w:noProof/>
            <w:webHidden/>
          </w:rPr>
          <w:fldChar w:fldCharType="begin"/>
        </w:r>
        <w:r w:rsidR="00C112BE">
          <w:rPr>
            <w:noProof/>
            <w:webHidden/>
          </w:rPr>
          <w:instrText xml:space="preserve"> PAGEREF _Toc379278527 \h </w:instrText>
        </w:r>
        <w:r w:rsidR="00C112BE">
          <w:rPr>
            <w:noProof/>
            <w:webHidden/>
          </w:rPr>
        </w:r>
        <w:r w:rsidR="00C112BE">
          <w:rPr>
            <w:noProof/>
            <w:webHidden/>
          </w:rPr>
          <w:fldChar w:fldCharType="separate"/>
        </w:r>
        <w:r w:rsidR="00C112BE">
          <w:rPr>
            <w:noProof/>
            <w:webHidden/>
          </w:rPr>
          <w:t>18</w:t>
        </w:r>
        <w:r w:rsidR="00C112BE">
          <w:rPr>
            <w:noProof/>
            <w:webHidden/>
          </w:rPr>
          <w:fldChar w:fldCharType="end"/>
        </w:r>
      </w:hyperlink>
    </w:p>
    <w:p w14:paraId="3060C1A6" w14:textId="77777777" w:rsidR="00C112BE" w:rsidRDefault="00353A1B">
      <w:pPr>
        <w:pStyle w:val="TOC2"/>
        <w:rPr>
          <w:noProof/>
          <w:color w:val="auto"/>
          <w:sz w:val="22"/>
        </w:rPr>
      </w:pPr>
      <w:hyperlink w:anchor="_Toc379278528" w:history="1">
        <w:r w:rsidR="00C112BE" w:rsidRPr="006B12D5">
          <w:rPr>
            <w:rStyle w:val="Hyperlink"/>
            <w:noProof/>
          </w:rPr>
          <w:t>Windows Server 2012 R2 Datacenter</w:t>
        </w:r>
        <w:r w:rsidR="00C112BE">
          <w:rPr>
            <w:noProof/>
            <w:webHidden/>
          </w:rPr>
          <w:tab/>
        </w:r>
        <w:r w:rsidR="00C112BE">
          <w:rPr>
            <w:noProof/>
            <w:webHidden/>
          </w:rPr>
          <w:fldChar w:fldCharType="begin"/>
        </w:r>
        <w:r w:rsidR="00C112BE">
          <w:rPr>
            <w:noProof/>
            <w:webHidden/>
          </w:rPr>
          <w:instrText xml:space="preserve"> PAGEREF _Toc379278528 \h </w:instrText>
        </w:r>
        <w:r w:rsidR="00C112BE">
          <w:rPr>
            <w:noProof/>
            <w:webHidden/>
          </w:rPr>
        </w:r>
        <w:r w:rsidR="00C112BE">
          <w:rPr>
            <w:noProof/>
            <w:webHidden/>
          </w:rPr>
          <w:fldChar w:fldCharType="separate"/>
        </w:r>
        <w:r w:rsidR="00C112BE">
          <w:rPr>
            <w:noProof/>
            <w:webHidden/>
          </w:rPr>
          <w:t>19</w:t>
        </w:r>
        <w:r w:rsidR="00C112BE">
          <w:rPr>
            <w:noProof/>
            <w:webHidden/>
          </w:rPr>
          <w:fldChar w:fldCharType="end"/>
        </w:r>
      </w:hyperlink>
    </w:p>
    <w:p w14:paraId="0AF1CBFC" w14:textId="77777777" w:rsidR="00C112BE" w:rsidRDefault="00353A1B">
      <w:pPr>
        <w:pStyle w:val="TOC2"/>
        <w:rPr>
          <w:noProof/>
          <w:color w:val="auto"/>
          <w:sz w:val="22"/>
        </w:rPr>
      </w:pPr>
      <w:hyperlink w:anchor="_Toc379278529" w:history="1">
        <w:r w:rsidR="00C112BE" w:rsidRPr="006B12D5">
          <w:rPr>
            <w:rStyle w:val="Hyperlink"/>
            <w:noProof/>
          </w:rPr>
          <w:t>Windows Server 2012 R2 Standard</w:t>
        </w:r>
        <w:r w:rsidR="00C112BE">
          <w:rPr>
            <w:noProof/>
            <w:webHidden/>
          </w:rPr>
          <w:tab/>
        </w:r>
        <w:r w:rsidR="00C112BE">
          <w:rPr>
            <w:noProof/>
            <w:webHidden/>
          </w:rPr>
          <w:fldChar w:fldCharType="begin"/>
        </w:r>
        <w:r w:rsidR="00C112BE">
          <w:rPr>
            <w:noProof/>
            <w:webHidden/>
          </w:rPr>
          <w:instrText xml:space="preserve"> PAGEREF _Toc379278529 \h </w:instrText>
        </w:r>
        <w:r w:rsidR="00C112BE">
          <w:rPr>
            <w:noProof/>
            <w:webHidden/>
          </w:rPr>
        </w:r>
        <w:r w:rsidR="00C112BE">
          <w:rPr>
            <w:noProof/>
            <w:webHidden/>
          </w:rPr>
          <w:fldChar w:fldCharType="separate"/>
        </w:r>
        <w:r w:rsidR="00C112BE">
          <w:rPr>
            <w:noProof/>
            <w:webHidden/>
          </w:rPr>
          <w:t>20</w:t>
        </w:r>
        <w:r w:rsidR="00C112BE">
          <w:rPr>
            <w:noProof/>
            <w:webHidden/>
          </w:rPr>
          <w:fldChar w:fldCharType="end"/>
        </w:r>
      </w:hyperlink>
    </w:p>
    <w:p w14:paraId="792B2B61" w14:textId="77777777" w:rsidR="00C112BE" w:rsidRDefault="00353A1B">
      <w:pPr>
        <w:pStyle w:val="TOC2"/>
        <w:rPr>
          <w:noProof/>
          <w:color w:val="auto"/>
          <w:sz w:val="22"/>
        </w:rPr>
      </w:pPr>
      <w:hyperlink w:anchor="_Toc379278530" w:history="1">
        <w:r w:rsidR="00C112BE" w:rsidRPr="006B12D5">
          <w:rPr>
            <w:rStyle w:val="Hyperlink"/>
            <w:noProof/>
          </w:rPr>
          <w:t>Windows Server 2012 R2 Essentials</w:t>
        </w:r>
        <w:r w:rsidR="00C112BE">
          <w:rPr>
            <w:noProof/>
            <w:webHidden/>
          </w:rPr>
          <w:tab/>
        </w:r>
        <w:r w:rsidR="00C112BE">
          <w:rPr>
            <w:noProof/>
            <w:webHidden/>
          </w:rPr>
          <w:fldChar w:fldCharType="begin"/>
        </w:r>
        <w:r w:rsidR="00C112BE">
          <w:rPr>
            <w:noProof/>
            <w:webHidden/>
          </w:rPr>
          <w:instrText xml:space="preserve"> PAGEREF _Toc379278530 \h </w:instrText>
        </w:r>
        <w:r w:rsidR="00C112BE">
          <w:rPr>
            <w:noProof/>
            <w:webHidden/>
          </w:rPr>
        </w:r>
        <w:r w:rsidR="00C112BE">
          <w:rPr>
            <w:noProof/>
            <w:webHidden/>
          </w:rPr>
          <w:fldChar w:fldCharType="separate"/>
        </w:r>
        <w:r w:rsidR="00C112BE">
          <w:rPr>
            <w:noProof/>
            <w:webHidden/>
          </w:rPr>
          <w:t>21</w:t>
        </w:r>
        <w:r w:rsidR="00C112BE">
          <w:rPr>
            <w:noProof/>
            <w:webHidden/>
          </w:rPr>
          <w:fldChar w:fldCharType="end"/>
        </w:r>
      </w:hyperlink>
    </w:p>
    <w:p w14:paraId="5F26DF53" w14:textId="77777777" w:rsidR="009950B2" w:rsidRDefault="0006656D" w:rsidP="00071E61">
      <w:pPr>
        <w:pStyle w:val="TOC2"/>
        <w:sectPr w:rsidR="009950B2" w:rsidSect="009950B2">
          <w:footerReference w:type="default" r:id="rId115"/>
          <w:type w:val="continuous"/>
          <w:pgSz w:w="12240" w:h="15840" w:code="1"/>
          <w:pgMar w:top="1170" w:right="720" w:bottom="720" w:left="720" w:header="432" w:footer="288" w:gutter="0"/>
          <w:cols w:num="2" w:space="360"/>
          <w:docGrid w:linePitch="360"/>
        </w:sectPr>
      </w:pPr>
      <w:r w:rsidRPr="00071E61">
        <w:rPr>
          <w:szCs w:val="16"/>
        </w:rPr>
        <w:fldChar w:fldCharType="end"/>
      </w:r>
    </w:p>
    <w:p w14:paraId="1B2F7400" w14:textId="263CC11F" w:rsidR="000A570B" w:rsidRPr="004D5D5F" w:rsidRDefault="00F81C03" w:rsidP="000A570B">
      <w:pPr>
        <w:pStyle w:val="PURHeading1"/>
      </w:pPr>
      <w:r>
        <w:lastRenderedPageBreak/>
        <w:t>General Terms</w:t>
      </w:r>
    </w:p>
    <w:p w14:paraId="0681DB3A" w14:textId="77777777" w:rsidR="000A570B" w:rsidRPr="00732F38" w:rsidRDefault="000A570B" w:rsidP="000A570B">
      <w:pPr>
        <w:pStyle w:val="PURHeading2"/>
      </w:pPr>
      <w:r>
        <w:t>Licensing a Server</w:t>
      </w:r>
    </w:p>
    <w:p w14:paraId="3EC3EE87" w14:textId="7B1F0FF5" w:rsidR="000A570B" w:rsidRDefault="000A570B" w:rsidP="000A570B">
      <w:pPr>
        <w:pStyle w:val="PURBody"/>
        <w:rPr>
          <w:b/>
          <w:caps/>
        </w:rPr>
      </w:pPr>
      <w:r w:rsidRPr="008115B6">
        <w:t>Before you run instances of the server software on a server, you must determine the number of licenses required and assign them to that server</w:t>
      </w:r>
      <w:r>
        <w:t xml:space="preserve"> as described below</w:t>
      </w:r>
      <w:r w:rsidRPr="008115B6">
        <w:t>.</w:t>
      </w:r>
      <w:r w:rsidR="00B70FA2">
        <w:t xml:space="preserve"> </w:t>
      </w:r>
    </w:p>
    <w:p w14:paraId="7DA27C31" w14:textId="77777777" w:rsidR="000A570B" w:rsidRDefault="000A570B" w:rsidP="000A570B">
      <w:pPr>
        <w:pStyle w:val="PURBlueStrong"/>
      </w:pPr>
      <w:r>
        <w:t>Determining the Number of Licenses Required</w:t>
      </w:r>
    </w:p>
    <w:p w14:paraId="5D836B1F" w14:textId="709A4BE1" w:rsidR="000A570B" w:rsidRPr="008115B6" w:rsidRDefault="004173E6" w:rsidP="000A570B">
      <w:pPr>
        <w:pStyle w:val="PURBody-Indented"/>
      </w:pPr>
      <w:r>
        <w:t>Except as stated in the Product-Specific License Terms for a given product, t</w:t>
      </w:r>
      <w:r w:rsidR="000A570B" w:rsidRPr="008115B6">
        <w:t>he number of licenses required is based on either the total number of physical processors on the s</w:t>
      </w:r>
      <w:r w:rsidR="000A570B">
        <w:t>erver (as described in Option 1</w:t>
      </w:r>
      <w:r w:rsidR="000A570B" w:rsidRPr="008115B6">
        <w:t xml:space="preserve"> below) or the number of virtual and physical processors used (as de</w:t>
      </w:r>
      <w:r w:rsidR="000A570B">
        <w:t xml:space="preserve">scribed in Option 2 below). </w:t>
      </w:r>
      <w:r w:rsidR="000A570B" w:rsidRPr="008115B6">
        <w:t>For Enterprise Editions of the software, you may follow either option. For all other edition</w:t>
      </w:r>
      <w:r w:rsidR="000A570B">
        <w:t>s of the software, you must follow O</w:t>
      </w:r>
      <w:r w:rsidR="000A570B" w:rsidRPr="008115B6">
        <w:t xml:space="preserve">ption </w:t>
      </w:r>
      <w:r w:rsidR="000A570B">
        <w:t>2</w:t>
      </w:r>
      <w:r w:rsidR="000A570B" w:rsidRPr="008115B6">
        <w:t>.</w:t>
      </w:r>
    </w:p>
    <w:p w14:paraId="11DB4394" w14:textId="77777777" w:rsidR="00B70FA2" w:rsidRDefault="000A570B" w:rsidP="00165FFC">
      <w:pPr>
        <w:pStyle w:val="PURBody-Indented"/>
      </w:pPr>
      <w:r w:rsidRPr="008115B6">
        <w:rPr>
          <w:rStyle w:val="Strong"/>
        </w:rPr>
        <w:t>Option 1: Unlimited Virtualization</w:t>
      </w:r>
      <w:r>
        <w:rPr>
          <w:rStyle w:val="Strong"/>
        </w:rPr>
        <w:t xml:space="preserve">: </w:t>
      </w:r>
      <w:r w:rsidRPr="008115B6">
        <w:t>Under this option, the number of licenses required for a server equals the total number of physical processors on that server.</w:t>
      </w:r>
      <w:r w:rsidR="00B70FA2">
        <w:t xml:space="preserve"> </w:t>
      </w:r>
      <w:r w:rsidRPr="008115B6">
        <w:t>Counting and assigning licenses based on this option permits you to run the server software in one physical and any number of virtual operating system environments (or OSEs) without regard to the number of physical and virtual processors used.</w:t>
      </w:r>
      <w:r w:rsidR="00B70FA2">
        <w:t xml:space="preserve"> </w:t>
      </w:r>
      <w:r w:rsidRPr="008115B6">
        <w:t>This option is available to you only for enterprise editions of</w:t>
      </w:r>
      <w:r w:rsidR="00B70FA2">
        <w:t xml:space="preserve"> the software.</w:t>
      </w:r>
    </w:p>
    <w:p w14:paraId="5E908EAA" w14:textId="13826776" w:rsidR="000A570B" w:rsidRPr="00A80756" w:rsidRDefault="000A570B" w:rsidP="00165FFC">
      <w:pPr>
        <w:pStyle w:val="PURBody-Indented"/>
      </w:pPr>
      <w:r w:rsidRPr="008115B6">
        <w:rPr>
          <w:rStyle w:val="Strong"/>
        </w:rPr>
        <w:t>Option 2: Licensing based on Processors Used</w:t>
      </w:r>
      <w:r w:rsidRPr="00830DCA">
        <w:rPr>
          <w:b/>
        </w:rPr>
        <w:t>:</w:t>
      </w:r>
      <w:r>
        <w:t xml:space="preserve"> </w:t>
      </w:r>
      <w:r w:rsidRPr="008115B6">
        <w:t>Under this option, the total number of licenses required for a server equals the sum of the lic</w:t>
      </w:r>
      <w:r w:rsidR="00615D50">
        <w:t>enses required under (a) and (b</w:t>
      </w:r>
      <w:r w:rsidRPr="008115B6">
        <w:t>) below.</w:t>
      </w:r>
      <w:r w:rsidR="00B70FA2">
        <w:t xml:space="preserve"> </w:t>
      </w:r>
      <w:r w:rsidRPr="008115B6">
        <w:t>This is the only option available to you for editions other than enterprise.</w:t>
      </w:r>
    </w:p>
    <w:p w14:paraId="673A64DB" w14:textId="77777777" w:rsidR="004C70E5" w:rsidRDefault="004C70E5" w:rsidP="00165FFC">
      <w:pPr>
        <w:pStyle w:val="PURBullet-Indented"/>
        <w:numPr>
          <w:ilvl w:val="0"/>
          <w:numId w:val="14"/>
        </w:numPr>
        <w:spacing w:line="240" w:lineRule="auto"/>
        <w:ind w:left="994"/>
        <w:contextualSpacing w:val="0"/>
      </w:pPr>
      <w:r w:rsidRPr="00A80756">
        <w:t>To run instances of the server software in the physical OSE on a server, you need a license for each physical processor that the physical OSE uses.</w:t>
      </w:r>
    </w:p>
    <w:p w14:paraId="6ABDE6F9" w14:textId="463C119B" w:rsidR="000A570B" w:rsidRPr="00A80756" w:rsidRDefault="000A570B" w:rsidP="00165FFC">
      <w:pPr>
        <w:pStyle w:val="PURBullet-Indented"/>
        <w:numPr>
          <w:ilvl w:val="0"/>
          <w:numId w:val="14"/>
        </w:numPr>
        <w:spacing w:line="240" w:lineRule="auto"/>
      </w:pPr>
      <w:r w:rsidRPr="00A80756">
        <w:t>To run instances of the server software in virtual OSEs on a server, you need a license for each virtual processor* that each of those virtual OSEs uses.</w:t>
      </w:r>
      <w:r w:rsidR="00B70FA2">
        <w:t xml:space="preserve"> </w:t>
      </w:r>
      <w:r w:rsidRPr="00A80756">
        <w:t>If a virtual OSE uses a fraction of a virtual processor, the fraction counts as a full virtual processor.</w:t>
      </w:r>
    </w:p>
    <w:p w14:paraId="1252C8C9" w14:textId="670EC8F7" w:rsidR="000A570B" w:rsidRPr="0026631B" w:rsidRDefault="000A570B" w:rsidP="00165FFC">
      <w:pPr>
        <w:pStyle w:val="PURBody-Indented"/>
      </w:pPr>
      <w:r>
        <w:t>*</w:t>
      </w:r>
      <w:r w:rsidRPr="0026631B">
        <w:t>A virtual processor is a processor in a virtual (or ot</w:t>
      </w:r>
      <w:r>
        <w:t>herwise emulated) hardware syste</w:t>
      </w:r>
      <w:r w:rsidRPr="0026631B">
        <w:t>m.</w:t>
      </w:r>
      <w:r w:rsidR="00B70FA2">
        <w:t xml:space="preserve"> </w:t>
      </w:r>
      <w:r w:rsidRPr="0026631B">
        <w:t xml:space="preserve">Virtual </w:t>
      </w:r>
      <w:r>
        <w:t>OSE</w:t>
      </w:r>
      <w:r w:rsidRPr="0026631B">
        <w:t>s use virtual processors.</w:t>
      </w:r>
      <w:r w:rsidR="00B70FA2">
        <w:t xml:space="preserve"> </w:t>
      </w:r>
      <w:r w:rsidRPr="0026631B">
        <w:t xml:space="preserve">Solely for licensing purposes, a virtual processor is considered to have the same number of threads and cores as each physical processor on the underlying physical hardware system. So, for any given virtual </w:t>
      </w:r>
      <w:r>
        <w:t>OSE</w:t>
      </w:r>
      <w:r w:rsidRPr="0026631B">
        <w:t xml:space="preserve"> on a server on which each physical processor provides X logical processors, the number of licenses required is the sum of </w:t>
      </w:r>
      <w:r w:rsidR="008D3F5A">
        <w:t>A</w:t>
      </w:r>
      <w:r w:rsidRPr="0026631B">
        <w:t xml:space="preserve">) and </w:t>
      </w:r>
      <w:r w:rsidR="008D3F5A">
        <w:t>B</w:t>
      </w:r>
      <w:r w:rsidRPr="0026631B">
        <w:t>) below:</w:t>
      </w:r>
    </w:p>
    <w:p w14:paraId="0CED70D5" w14:textId="6E076F32" w:rsidR="000A570B" w:rsidRDefault="000A570B" w:rsidP="007331A1">
      <w:pPr>
        <w:pStyle w:val="PURBullet-Indented"/>
        <w:numPr>
          <w:ilvl w:val="0"/>
          <w:numId w:val="26"/>
        </w:numPr>
        <w:ind w:left="994"/>
        <w:contextualSpacing w:val="0"/>
      </w:pPr>
      <w:r w:rsidRPr="0026631B">
        <w:t xml:space="preserve">one license for every X logical processors that virtual </w:t>
      </w:r>
      <w:r>
        <w:t>OSE</w:t>
      </w:r>
      <w:r w:rsidRPr="0026631B">
        <w:t xml:space="preserve"> </w:t>
      </w:r>
      <w:r w:rsidR="004F6F1D">
        <w:t>uses</w:t>
      </w:r>
    </w:p>
    <w:p w14:paraId="0C0E5C7F" w14:textId="3A2C91FF" w:rsidR="000A570B" w:rsidRDefault="000A570B" w:rsidP="007331A1">
      <w:pPr>
        <w:pStyle w:val="PURBullet-Indented"/>
        <w:numPr>
          <w:ilvl w:val="0"/>
          <w:numId w:val="26"/>
        </w:numPr>
      </w:pPr>
      <w:r w:rsidRPr="0026631B">
        <w:t>one license if the numbe</w:t>
      </w:r>
      <w:r>
        <w:t>r</w:t>
      </w:r>
      <w:r w:rsidRPr="0026631B">
        <w:t xml:space="preserve"> of logical processors it uses is n</w:t>
      </w:r>
      <w:r>
        <w:t>ot a whole number multiple of X</w:t>
      </w:r>
    </w:p>
    <w:p w14:paraId="1DFF21B2" w14:textId="3E30604B" w:rsidR="000A570B" w:rsidRPr="00862C77" w:rsidRDefault="000A570B" w:rsidP="000A570B">
      <w:pPr>
        <w:pStyle w:val="PURBody-Indented"/>
      </w:pPr>
      <w:r w:rsidRPr="0026631B">
        <w:t>“X,” as used above, equals the number of cores, or where relevant, the number of threads in each physical processor.</w:t>
      </w:r>
    </w:p>
    <w:p w14:paraId="5FBC6DEC" w14:textId="77777777" w:rsidR="000A570B" w:rsidRDefault="000A570B" w:rsidP="000A570B">
      <w:pPr>
        <w:pStyle w:val="PURHeading2"/>
      </w:pPr>
      <w:r>
        <w:t>Assigning the Required Number of Licenses to the Server</w:t>
      </w:r>
    </w:p>
    <w:p w14:paraId="5AD1E2C8" w14:textId="69AE66BB" w:rsidR="000A570B" w:rsidRPr="000F6C7A" w:rsidRDefault="000A570B" w:rsidP="000A570B">
      <w:pPr>
        <w:pStyle w:val="PURBody-Indented"/>
        <w:rPr>
          <w:rFonts w:eastAsia="MS Mincho" w:cs="Arial"/>
          <w:color w:val="404040"/>
          <w:szCs w:val="18"/>
          <w:lang w:eastAsia="zh-CN"/>
        </w:rPr>
      </w:pPr>
      <w:r w:rsidRPr="000F6C7A">
        <w:rPr>
          <w:lang w:eastAsia="zh-CN"/>
        </w:rPr>
        <w:t>After you determine the number of licenses you need for a server, you must assign that numb</w:t>
      </w:r>
      <w:r w:rsidR="00830DCA">
        <w:rPr>
          <w:lang w:eastAsia="zh-CN"/>
        </w:rPr>
        <w:t>er of licenses to that server.</w:t>
      </w:r>
      <w:r w:rsidR="00B70FA2">
        <w:rPr>
          <w:lang w:eastAsia="zh-CN"/>
        </w:rPr>
        <w:t xml:space="preserve"> </w:t>
      </w:r>
      <w:r w:rsidRPr="000F6C7A">
        <w:rPr>
          <w:lang w:eastAsia="zh-CN"/>
        </w:rPr>
        <w:t>That server is the licensed server for all of those licenses. You may not assign the same li</w:t>
      </w:r>
      <w:r w:rsidR="00830DCA">
        <w:rPr>
          <w:lang w:eastAsia="zh-CN"/>
        </w:rPr>
        <w:t>cense to more than one server.</w:t>
      </w:r>
      <w:r w:rsidR="00B70FA2">
        <w:rPr>
          <w:lang w:eastAsia="zh-CN"/>
        </w:rPr>
        <w:t xml:space="preserve"> </w:t>
      </w:r>
      <w:r w:rsidRPr="000F6C7A">
        <w:rPr>
          <w:lang w:eastAsia="zh-CN"/>
        </w:rPr>
        <w:t>A hardware partition or blade is considered to be a separate server.</w:t>
      </w:r>
    </w:p>
    <w:p w14:paraId="40F5E9A6" w14:textId="6F8E5BAA" w:rsidR="000A570B" w:rsidRDefault="000A570B" w:rsidP="000A570B">
      <w:pPr>
        <w:pStyle w:val="PURBody-Indented"/>
        <w:rPr>
          <w:rFonts w:eastAsia="MS PGothic" w:cs="Arial"/>
          <w:color w:val="404040"/>
          <w:szCs w:val="18"/>
        </w:rPr>
      </w:pPr>
      <w:r w:rsidRPr="000F6C7A">
        <w:t xml:space="preserve">You may reassign a license, but not within </w:t>
      </w:r>
      <w:r w:rsidR="004173E6">
        <w:t>the same calendar month</w:t>
      </w:r>
      <w:r w:rsidR="00BB2971">
        <w:t xml:space="preserve"> </w:t>
      </w:r>
      <w:r w:rsidR="004173E6">
        <w:rPr>
          <w:rFonts w:eastAsia="MS PGothic" w:cs="Arial"/>
          <w:color w:val="404040"/>
          <w:szCs w:val="18"/>
        </w:rPr>
        <w:t xml:space="preserve">unless </w:t>
      </w:r>
      <w:r w:rsidRPr="000F6C7A">
        <w:rPr>
          <w:rFonts w:eastAsia="MS PGothic" w:cs="Arial"/>
          <w:color w:val="404040"/>
          <w:szCs w:val="18"/>
        </w:rPr>
        <w:t>you retire the licensed server due</w:t>
      </w:r>
      <w:r w:rsidR="00830DCA">
        <w:rPr>
          <w:rFonts w:eastAsia="MS PGothic" w:cs="Arial"/>
          <w:color w:val="404040"/>
          <w:szCs w:val="18"/>
        </w:rPr>
        <w:t xml:space="preserve"> to permanent hardware failure.</w:t>
      </w:r>
      <w:r w:rsidR="00B70FA2">
        <w:rPr>
          <w:rFonts w:eastAsia="MS PGothic" w:cs="Arial"/>
          <w:color w:val="404040"/>
          <w:szCs w:val="18"/>
        </w:rPr>
        <w:t xml:space="preserve"> </w:t>
      </w:r>
      <w:r w:rsidRPr="000F6C7A">
        <w:rPr>
          <w:rFonts w:eastAsia="MS PGothic" w:cs="Arial"/>
          <w:color w:val="404040"/>
          <w:szCs w:val="18"/>
        </w:rPr>
        <w:t>If you reassign a license, the server to which you reassign the license becomes the new licensed server for that license.</w:t>
      </w:r>
    </w:p>
    <w:p w14:paraId="35115AB9" w14:textId="77777777" w:rsidR="000A570B" w:rsidRPr="00BD7277" w:rsidRDefault="000A570B" w:rsidP="000A570B">
      <w:pPr>
        <w:pStyle w:val="PURHeading2"/>
      </w:pPr>
      <w:r w:rsidRPr="00BD7277">
        <w:t>Running Instances of the Server Software</w:t>
      </w:r>
    </w:p>
    <w:p w14:paraId="75D247BE" w14:textId="0CED3956" w:rsidR="000A570B" w:rsidRDefault="000A570B" w:rsidP="000A570B">
      <w:pPr>
        <w:pStyle w:val="PURBody-Indented"/>
        <w:rPr>
          <w:b/>
        </w:rPr>
      </w:pPr>
      <w:r>
        <w:t>Your right to run the software depends on the option used to determine th</w:t>
      </w:r>
      <w:r w:rsidR="00830DCA">
        <w:t>e number of licenses required.</w:t>
      </w:r>
    </w:p>
    <w:p w14:paraId="1F172A61" w14:textId="77777777" w:rsidR="000A570B" w:rsidRPr="004868FC" w:rsidRDefault="000A570B" w:rsidP="000A570B">
      <w:pPr>
        <w:pStyle w:val="PURBody-Indented"/>
      </w:pPr>
      <w:r w:rsidRPr="004868FC">
        <w:rPr>
          <w:rStyle w:val="Strong"/>
        </w:rPr>
        <w:t>Option 1: Unlimited Virtualization</w:t>
      </w:r>
      <w:r w:rsidRPr="00830DCA">
        <w:rPr>
          <w:b/>
        </w:rPr>
        <w:t>:</w:t>
      </w:r>
      <w:r w:rsidRPr="004868FC">
        <w:t xml:space="preserve"> If you assign to a server licenses equal to the total number of physical processors on the server:</w:t>
      </w:r>
    </w:p>
    <w:p w14:paraId="56C18382" w14:textId="72316250" w:rsidR="000A570B" w:rsidRPr="00BD7277" w:rsidRDefault="000A570B" w:rsidP="00EC27E9">
      <w:pPr>
        <w:pStyle w:val="PURBullet-Indented"/>
      </w:pPr>
      <w:r w:rsidRPr="00BD7277">
        <w:lastRenderedPageBreak/>
        <w:t>You may run, at any one time, any number of instances of the server software in one physical and any number o</w:t>
      </w:r>
      <w:r w:rsidR="00830DCA">
        <w:t>f virtual OSEs on that server.</w:t>
      </w:r>
    </w:p>
    <w:p w14:paraId="58DEFBE0" w14:textId="77777777" w:rsidR="000A570B" w:rsidRPr="00BD7277" w:rsidRDefault="000A570B" w:rsidP="00EC27E9">
      <w:pPr>
        <w:pStyle w:val="PURBullet-Indented"/>
      </w:pPr>
      <w:r w:rsidRPr="00BD7277">
        <w:t>You do not need to license virtual processors.</w:t>
      </w:r>
    </w:p>
    <w:p w14:paraId="7D719E8E" w14:textId="1CB09D85" w:rsidR="000A570B" w:rsidRPr="004868FC" w:rsidRDefault="000A570B" w:rsidP="000A570B">
      <w:pPr>
        <w:pStyle w:val="PURBody-Indented"/>
        <w:rPr>
          <w:b/>
          <w:bCs/>
        </w:rPr>
      </w:pPr>
      <w:r w:rsidRPr="00FD0417">
        <w:rPr>
          <w:rStyle w:val="Strong"/>
        </w:rPr>
        <w:t>Option 2: Licensing based on Processors Used</w:t>
      </w:r>
      <w:r>
        <w:rPr>
          <w:rStyle w:val="Strong"/>
        </w:rPr>
        <w:t xml:space="preserve">: </w:t>
      </w:r>
      <w:r>
        <w:t>You may run, at any one time, any number of instances of the server software in physical and virtual OSEs on the licensed server.</w:t>
      </w:r>
      <w:r w:rsidR="00B70FA2">
        <w:t xml:space="preserve"> </w:t>
      </w:r>
      <w:r>
        <w:t>However, the total number of physical and virtual processors used by those OSEs cannot exceed the number of licenses assigned to that server.</w:t>
      </w:r>
    </w:p>
    <w:p w14:paraId="0ADCBA28" w14:textId="77777777" w:rsidR="000A570B" w:rsidRPr="00FD0417" w:rsidRDefault="000A570B" w:rsidP="000A570B">
      <w:pPr>
        <w:pStyle w:val="PURHeading2"/>
      </w:pPr>
      <w:r w:rsidRPr="00FD0417">
        <w:t>Run</w:t>
      </w:r>
      <w:r>
        <w:t>ning I</w:t>
      </w:r>
      <w:r w:rsidRPr="00FD0417">
        <w:t xml:space="preserve">nstances of the </w:t>
      </w:r>
      <w:r>
        <w:t>Client S</w:t>
      </w:r>
      <w:r w:rsidRPr="00FD0417">
        <w:t>oftware</w:t>
      </w:r>
    </w:p>
    <w:p w14:paraId="50DE3AB7" w14:textId="3CF05C6C" w:rsidR="000A570B" w:rsidRPr="00FD0417" w:rsidRDefault="000A570B" w:rsidP="000A570B">
      <w:pPr>
        <w:pStyle w:val="PURBody-Indented"/>
      </w:pPr>
      <w:r w:rsidRPr="00221F7C">
        <w:t>Y</w:t>
      </w:r>
      <w:r w:rsidRPr="00221F7C">
        <w:rPr>
          <w:lang w:eastAsia="ja-JP"/>
        </w:rPr>
        <w:t>ou may run or otherwise use any number of instances of the client sof</w:t>
      </w:r>
      <w:r>
        <w:rPr>
          <w:lang w:eastAsia="ja-JP"/>
        </w:rPr>
        <w:t xml:space="preserve">tware listed in </w:t>
      </w:r>
      <w:hyperlink w:anchor="Appendix1" w:history="1">
        <w:r w:rsidRPr="003A212A">
          <w:rPr>
            <w:rStyle w:val="Hyperlink"/>
          </w:rPr>
          <w:t>Appendix 1</w:t>
        </w:r>
      </w:hyperlink>
      <w:r w:rsidRPr="00FD0417">
        <w:t xml:space="preserve"> </w:t>
      </w:r>
      <w:r w:rsidRPr="00221F7C">
        <w:rPr>
          <w:lang w:eastAsia="ja-JP"/>
        </w:rPr>
        <w:t>in physical or virtual operating system environments</w:t>
      </w:r>
      <w:r>
        <w:rPr>
          <w:lang w:eastAsia="ja-JP"/>
        </w:rPr>
        <w:t xml:space="preserve"> (or OSEs)</w:t>
      </w:r>
      <w:r w:rsidRPr="00221F7C">
        <w:rPr>
          <w:lang w:eastAsia="ja-JP"/>
        </w:rPr>
        <w:t xml:space="preserve"> on any number of your devices or your customer’s. You and your customers may use the client software only with the server software directly or indirectly t</w:t>
      </w:r>
      <w:r w:rsidR="00830DCA">
        <w:rPr>
          <w:lang w:eastAsia="ja-JP"/>
        </w:rPr>
        <w:t>hrough other client software.</w:t>
      </w:r>
    </w:p>
    <w:p w14:paraId="787F626F" w14:textId="35F4DBCC" w:rsidR="000A570B" w:rsidRPr="00FD0417" w:rsidRDefault="000A570B" w:rsidP="000A570B">
      <w:pPr>
        <w:pStyle w:val="PURHeading2"/>
      </w:pPr>
      <w:r w:rsidRPr="00FD0417">
        <w:t>Creating and Storing Instances on Y</w:t>
      </w:r>
      <w:r w:rsidR="00830DCA">
        <w:t>our Servers or Storage Media</w:t>
      </w:r>
    </w:p>
    <w:p w14:paraId="49F02200" w14:textId="77777777" w:rsidR="000A570B" w:rsidRPr="00710E52" w:rsidRDefault="000A570B" w:rsidP="000A570B">
      <w:pPr>
        <w:pStyle w:val="PURBody-Indented"/>
      </w:pPr>
      <w:r w:rsidRPr="00710E52">
        <w:t xml:space="preserve">You have the additional rights below for each </w:t>
      </w:r>
      <w:r>
        <w:t>software</w:t>
      </w:r>
      <w:r w:rsidRPr="00710E52">
        <w:t xml:space="preserve"> license you acquire.</w:t>
      </w:r>
    </w:p>
    <w:p w14:paraId="1C554693" w14:textId="77777777" w:rsidR="000A570B" w:rsidRPr="00710E52" w:rsidRDefault="000A570B" w:rsidP="00EC27E9">
      <w:pPr>
        <w:pStyle w:val="PURBullet-Indented"/>
      </w:pPr>
      <w:r w:rsidRPr="00710E52">
        <w:t xml:space="preserve">You may create any number of instances of the server software and </w:t>
      </w:r>
      <w:r>
        <w:t>client</w:t>
      </w:r>
      <w:r w:rsidRPr="00710E52">
        <w:t xml:space="preserve"> software.</w:t>
      </w:r>
    </w:p>
    <w:p w14:paraId="0E813073" w14:textId="77777777" w:rsidR="000A570B" w:rsidRPr="00710E52" w:rsidRDefault="000A570B" w:rsidP="00EC27E9">
      <w:pPr>
        <w:pStyle w:val="PURBullet-Indented"/>
      </w:pPr>
      <w:r w:rsidRPr="00710E52">
        <w:t xml:space="preserve">You may store instances of the server software and </w:t>
      </w:r>
      <w:r>
        <w:t>client</w:t>
      </w:r>
      <w:r w:rsidRPr="00710E52">
        <w:t xml:space="preserve"> software on any of your servers or storage media.</w:t>
      </w:r>
    </w:p>
    <w:p w14:paraId="0D2C645A" w14:textId="676195D2" w:rsidR="000A570B" w:rsidRPr="00710E52" w:rsidRDefault="000A570B" w:rsidP="00D6363C">
      <w:pPr>
        <w:pStyle w:val="PURBullet-Indented"/>
      </w:pPr>
      <w:r w:rsidRPr="00710E52">
        <w:t xml:space="preserve">You may create and store instances of the server software and </w:t>
      </w:r>
      <w:r>
        <w:t>client</w:t>
      </w:r>
      <w:r w:rsidRPr="00710E52">
        <w:t xml:space="preserve"> software solely to exercise your right to run instances of the server software under</w:t>
      </w:r>
      <w:r>
        <w:t xml:space="preserve"> the software </w:t>
      </w:r>
      <w:r w:rsidRPr="00710E52">
        <w:t>licenses as described above.</w:t>
      </w:r>
    </w:p>
    <w:p w14:paraId="7B12897D" w14:textId="044B2B3B" w:rsidR="000A570B" w:rsidRDefault="000A570B" w:rsidP="000A570B">
      <w:pPr>
        <w:pStyle w:val="PURHeading2"/>
        <w:rPr>
          <w:highlight w:val="yellow"/>
        </w:rPr>
      </w:pPr>
      <w:r w:rsidRPr="00FD0417">
        <w:t>Additional Licensing Requirements and/or Use Rights</w:t>
      </w:r>
    </w:p>
    <w:p w14:paraId="1131747A" w14:textId="77777777" w:rsidR="000A570B" w:rsidRPr="00FD0417" w:rsidRDefault="000A570B" w:rsidP="000A570B">
      <w:pPr>
        <w:pStyle w:val="PURBlueStrong"/>
      </w:pPr>
      <w:r w:rsidRPr="00FD0417">
        <w:t xml:space="preserve">No </w:t>
      </w:r>
      <w:r>
        <w:t>Subscriber Access Licenses (SALs)</w:t>
      </w:r>
      <w:r w:rsidRPr="00FD0417">
        <w:t xml:space="preserve"> Required for Access</w:t>
      </w:r>
    </w:p>
    <w:p w14:paraId="314E2DBC" w14:textId="7486F700" w:rsidR="000A570B" w:rsidRDefault="00094CB3" w:rsidP="000A570B">
      <w:pPr>
        <w:pStyle w:val="PURBody-Indented"/>
      </w:pPr>
      <w:r>
        <w:t>Except as described in this Per Processor section, y</w:t>
      </w:r>
      <w:r w:rsidR="000A570B">
        <w:t>ou do not need SALs for other devices to access your in</w:t>
      </w:r>
      <w:r w:rsidR="00830DCA">
        <w:t>stances of the server software.</w:t>
      </w:r>
    </w:p>
    <w:p w14:paraId="1F3D4EBB" w14:textId="77777777" w:rsidR="000A570B" w:rsidRPr="00FD0417" w:rsidRDefault="000A570B" w:rsidP="000A570B">
      <w:pPr>
        <w:pStyle w:val="PURBlueStrong"/>
      </w:pPr>
      <w:r w:rsidRPr="00FD0417">
        <w:t>Distributable Code</w:t>
      </w:r>
    </w:p>
    <w:p w14:paraId="0E020FB6" w14:textId="0076FBD3" w:rsidR="000A570B" w:rsidRPr="00FD0417" w:rsidRDefault="000A570B" w:rsidP="000A570B">
      <w:pPr>
        <w:pStyle w:val="PURBody-Indented"/>
      </w:pPr>
      <w:r w:rsidRPr="00FD0417">
        <w:t xml:space="preserve">You may use Distributable Code as described </w:t>
      </w:r>
      <w:r w:rsidR="00830DCA">
        <w:t>in the Universal License Terms.</w:t>
      </w:r>
    </w:p>
    <w:p w14:paraId="0021804E" w14:textId="5AE098B8" w:rsidR="000A570B" w:rsidRDefault="00400E31" w:rsidP="000A570B">
      <w:pPr>
        <w:pStyle w:val="PURBlueStrong"/>
      </w:pPr>
      <w:r>
        <w:t xml:space="preserve">System Center </w:t>
      </w:r>
      <w:r w:rsidR="000A570B">
        <w:t>Packs</w:t>
      </w:r>
    </w:p>
    <w:p w14:paraId="2043D2E1" w14:textId="28074ADE" w:rsidR="000A570B" w:rsidRDefault="00400E31" w:rsidP="000A570B">
      <w:pPr>
        <w:pStyle w:val="PURBody-Indented"/>
      </w:pPr>
      <w:r>
        <w:t>The license terms for the applicable System Center products apply to your use of Management Packs, Configuration Packs, Process Packs and Integration Packs included with the software.</w:t>
      </w:r>
    </w:p>
    <w:p w14:paraId="64FDD176" w14:textId="3C4C05C4" w:rsidR="000A570B" w:rsidRDefault="000A570B" w:rsidP="000A570B">
      <w:pPr>
        <w:pStyle w:val="PURHeading2"/>
      </w:pPr>
      <w:r>
        <w:t>Licen</w:t>
      </w:r>
      <w:r w:rsidR="00830DCA">
        <w:t>se Mobility within Server Farms</w:t>
      </w:r>
    </w:p>
    <w:p w14:paraId="78598E48" w14:textId="35598FDB" w:rsidR="000A570B" w:rsidRPr="00FB2489" w:rsidRDefault="000A570B" w:rsidP="000A570B">
      <w:pPr>
        <w:pStyle w:val="PURBody-Indented"/>
      </w:pPr>
      <w:r>
        <w:t xml:space="preserve">Note: Applicable only to products designated as having License Mobility </w:t>
      </w:r>
      <w:r w:rsidR="005E52C7">
        <w:t xml:space="preserve">Within Server Farms </w:t>
      </w:r>
      <w:r>
        <w:t>in the Product-specific License Terms section below.</w:t>
      </w:r>
    </w:p>
    <w:p w14:paraId="1EB44802" w14:textId="77777777" w:rsidR="000A570B" w:rsidRDefault="000A570B" w:rsidP="000A570B">
      <w:pPr>
        <w:pStyle w:val="PURBlueStrong"/>
      </w:pPr>
      <w:r w:rsidRPr="002243AF">
        <w:t>Assigning Licenses and Usin</w:t>
      </w:r>
      <w:r>
        <w:t>g Software within a Server Farm</w:t>
      </w:r>
    </w:p>
    <w:p w14:paraId="053B4547" w14:textId="5FCFCDC1" w:rsidR="000A570B" w:rsidRDefault="000A570B" w:rsidP="000A570B">
      <w:pPr>
        <w:pStyle w:val="PURBody-Indented"/>
      </w:pPr>
      <w:r w:rsidRPr="002243AF">
        <w:t>You may determine the number of licenses you need, assign those licenses, and use the server software as provided in the General License Terms.</w:t>
      </w:r>
      <w:r w:rsidR="00B70FA2">
        <w:t xml:space="preserve"> </w:t>
      </w:r>
      <w:r w:rsidRPr="002243AF">
        <w:t>Alternatively, you may apply the use rights</w:t>
      </w:r>
      <w:r w:rsidR="00830DCA">
        <w:t xml:space="preserve"> below.</w:t>
      </w:r>
    </w:p>
    <w:p w14:paraId="4DDD7262" w14:textId="77777777" w:rsidR="000A570B" w:rsidRPr="00747B1F" w:rsidRDefault="000A570B" w:rsidP="000A570B">
      <w:pPr>
        <w:pStyle w:val="PURBody-Indented"/>
      </w:pPr>
      <w:r w:rsidRPr="00747B1F">
        <w:rPr>
          <w:rStyle w:val="Strong"/>
        </w:rPr>
        <w:t>Server Farm</w:t>
      </w:r>
      <w:r>
        <w:rPr>
          <w:rStyle w:val="Strong"/>
        </w:rPr>
        <w:t>.</w:t>
      </w:r>
      <w:r w:rsidRPr="00862C77">
        <w:rPr>
          <w:rStyle w:val="PURBlueStrongChar"/>
        </w:rPr>
        <w:t xml:space="preserve"> </w:t>
      </w:r>
      <w:r w:rsidRPr="00747B1F">
        <w:t>A server farm consists of up to two data centers each physically located:</w:t>
      </w:r>
    </w:p>
    <w:p w14:paraId="4379FF48" w14:textId="77777777" w:rsidR="000A570B" w:rsidRDefault="000A570B" w:rsidP="00EC27E9">
      <w:pPr>
        <w:pStyle w:val="PURBullet-Indented"/>
      </w:pPr>
      <w:r>
        <w:t>in a time zone that is within four hours of the local time zone of the other (Coordinated Universal Time (UTC) and not DST), and/or</w:t>
      </w:r>
    </w:p>
    <w:p w14:paraId="3A43334A" w14:textId="77777777" w:rsidR="000A570B" w:rsidRDefault="000A570B" w:rsidP="00EC27E9">
      <w:pPr>
        <w:pStyle w:val="PURBullet-Indented"/>
        <w:rPr>
          <w:rFonts w:cs="Arial"/>
          <w:sz w:val="20"/>
        </w:rPr>
      </w:pPr>
      <w:r>
        <w:t>within the European Union (EU) and/or European Free Trade Association (EFTA)</w:t>
      </w:r>
      <w:r>
        <w:rPr>
          <w:rFonts w:cs="Arial"/>
        </w:rPr>
        <w:t>.</w:t>
      </w:r>
    </w:p>
    <w:p w14:paraId="3F137852" w14:textId="77777777" w:rsidR="000A570B" w:rsidRDefault="000A570B" w:rsidP="000A570B">
      <w:pPr>
        <w:pStyle w:val="PURBody-Indented"/>
      </w:pPr>
      <w:r w:rsidRPr="00747B1F">
        <w:t>Each data center may be part of only one server farm. You may reassign a data center from one server farm to another, but not on a short-term basis (i.e., not within 30 days of the last assignment).</w:t>
      </w:r>
    </w:p>
    <w:p w14:paraId="68FBC4D8" w14:textId="77777777" w:rsidR="000A570B" w:rsidRPr="005E55E4" w:rsidRDefault="000A570B" w:rsidP="000A570B">
      <w:pPr>
        <w:pStyle w:val="PURBlueStrong"/>
      </w:pPr>
      <w:r w:rsidRPr="005E55E4">
        <w:t>License reassignment</w:t>
      </w:r>
    </w:p>
    <w:p w14:paraId="1DBB7141" w14:textId="485B776D" w:rsidR="000A570B" w:rsidRPr="004868FC" w:rsidRDefault="000A570B" w:rsidP="000A570B">
      <w:pPr>
        <w:pStyle w:val="PURBody-Indented"/>
        <w:rPr>
          <w:b/>
          <w:bCs/>
        </w:rPr>
      </w:pPr>
      <w:r w:rsidRPr="002243AF">
        <w:rPr>
          <w:rStyle w:val="Strong"/>
        </w:rPr>
        <w:t>Within a Server Farm</w:t>
      </w:r>
      <w:r>
        <w:rPr>
          <w:rStyle w:val="Strong"/>
        </w:rPr>
        <w:t xml:space="preserve">: </w:t>
      </w:r>
      <w:r w:rsidRPr="002243AF">
        <w:t>You may reassign licenses to any of your servers located within the same server farm as often as needed.</w:t>
      </w:r>
      <w:r w:rsidR="00B70FA2">
        <w:t xml:space="preserve"> </w:t>
      </w:r>
      <w:r w:rsidRPr="002243AF">
        <w:t xml:space="preserve">The prohibition against </w:t>
      </w:r>
      <w:r w:rsidR="00281E2B">
        <w:t>mid-calendar month</w:t>
      </w:r>
      <w:r w:rsidRPr="002243AF">
        <w:t xml:space="preserve"> reassignment does not apply to licenses assigned to servers located within the same server farm.</w:t>
      </w:r>
    </w:p>
    <w:p w14:paraId="3AF49BD6" w14:textId="2DA2DF90" w:rsidR="000A570B" w:rsidRPr="00DA43B1" w:rsidRDefault="000A570B" w:rsidP="00DA43B1">
      <w:pPr>
        <w:pStyle w:val="PURBody-Indented"/>
        <w:rPr>
          <w:b/>
          <w:bCs/>
        </w:rPr>
      </w:pPr>
      <w:r w:rsidRPr="002243AF">
        <w:rPr>
          <w:rStyle w:val="Strong"/>
        </w:rPr>
        <w:t>Across Server Farms</w:t>
      </w:r>
      <w:r>
        <w:rPr>
          <w:rStyle w:val="Strong"/>
        </w:rPr>
        <w:t xml:space="preserve">: </w:t>
      </w:r>
      <w:r w:rsidRPr="002243AF">
        <w:t xml:space="preserve">You may reassign licenses to any of your servers located in different server farms, but </w:t>
      </w:r>
      <w:r w:rsidRPr="004B6D22">
        <w:t xml:space="preserve">not </w:t>
      </w:r>
      <w:r w:rsidR="00FB3105">
        <w:t>d</w:t>
      </w:r>
      <w:r w:rsidR="00281E2B">
        <w:t>u</w:t>
      </w:r>
      <w:r w:rsidR="00FB3105">
        <w:t>r</w:t>
      </w:r>
      <w:r w:rsidR="00281E2B">
        <w:t>ing the same calendar month</w:t>
      </w:r>
      <w:r w:rsidRPr="004B6D22">
        <w:t>.</w:t>
      </w:r>
    </w:p>
    <w:p w14:paraId="550B36AF" w14:textId="77777777" w:rsidR="000A570B" w:rsidRPr="00171A1D" w:rsidRDefault="000A570B" w:rsidP="000A570B">
      <w:pPr>
        <w:pStyle w:val="PURBlueStrong"/>
      </w:pPr>
      <w:r w:rsidRPr="00171A1D">
        <w:t>Determining the Number of Licenses Required</w:t>
      </w:r>
    </w:p>
    <w:p w14:paraId="2A3DBE87" w14:textId="0466D59D" w:rsidR="000A570B" w:rsidRPr="00171A1D" w:rsidRDefault="000A570B" w:rsidP="000A570B">
      <w:pPr>
        <w:pStyle w:val="PURBody-Indented"/>
      </w:pPr>
      <w:r w:rsidRPr="00171A1D">
        <w:t>Despite anything to the contrary in General License Terms about how to count virtual and physical processors, you need a number of licenses equal to or greater than the number of physical processors on licensed servers within a server farm at any one time supporting or used by OSEs in which instance</w:t>
      </w:r>
      <w:r w:rsidR="00830DCA">
        <w:t>s of the software are running.</w:t>
      </w:r>
    </w:p>
    <w:p w14:paraId="1DC30A8D" w14:textId="77777777" w:rsidR="000A570B" w:rsidRDefault="000A570B" w:rsidP="000A570B">
      <w:pPr>
        <w:pStyle w:val="PURBlueStrong"/>
      </w:pPr>
      <w:r w:rsidRPr="00171A1D">
        <w:lastRenderedPageBreak/>
        <w:t>Running instances of the Server Software in a Server Farm</w:t>
      </w:r>
    </w:p>
    <w:p w14:paraId="5E787DF7" w14:textId="6B908302" w:rsidR="00156D47" w:rsidRDefault="00156D47" w:rsidP="00156D47">
      <w:pPr>
        <w:pStyle w:val="PURBody-Indented"/>
      </w:pPr>
      <w:r w:rsidRPr="00156D47">
        <w:rPr>
          <w:b/>
        </w:rPr>
        <w:t>For all server software covered under License Mobility</w:t>
      </w:r>
      <w:r w:rsidRPr="00830DCA">
        <w:rPr>
          <w:b/>
        </w:rPr>
        <w:t>:</w:t>
      </w:r>
      <w:r>
        <w:t xml:space="preserve"> Because you are permitted to reassign licenses as needed, as long as you meet the following requirement, you may run the software in any number of operating system environments (or OSEs) within a server farm.</w:t>
      </w:r>
      <w:r w:rsidR="00B70FA2">
        <w:t xml:space="preserve"> </w:t>
      </w:r>
      <w:r>
        <w:t>The number of physical processors supporting or used by operating system environments (or OSEs) at any one time may not exceed the number of licenses assig</w:t>
      </w:r>
      <w:r w:rsidR="00830DCA">
        <w:t>ned to servers within the farm.</w:t>
      </w:r>
    </w:p>
    <w:p w14:paraId="44B6C8C4" w14:textId="77777777" w:rsidR="000A570B" w:rsidRPr="00C0287A" w:rsidRDefault="000A570B" w:rsidP="000A570B">
      <w:pPr>
        <w:pStyle w:val="PURBlueStrong"/>
        <w:rPr>
          <w:rStyle w:val="Strong"/>
          <w:b w:val="0"/>
          <w:bCs w:val="0"/>
        </w:rPr>
      </w:pPr>
      <w:r w:rsidRPr="00C0287A">
        <w:rPr>
          <w:rStyle w:val="PURBlueStrong-IndentedChar"/>
          <w:smallCaps/>
        </w:rPr>
        <w:t>Alternative Method of Counting</w:t>
      </w:r>
    </w:p>
    <w:p w14:paraId="3340D6A1" w14:textId="2C2002A7" w:rsidR="000A570B" w:rsidRPr="004339D6" w:rsidRDefault="000A570B" w:rsidP="000A570B">
      <w:pPr>
        <w:pStyle w:val="PURBody-Indented"/>
      </w:pPr>
      <w:r w:rsidRPr="004339D6">
        <w:t>Instead of counting the number of physical processors supporting virtual OSEs, you may count the number of virtual processors being used by virtual OSEs in which instances are running.</w:t>
      </w:r>
      <w:r w:rsidR="00B70FA2">
        <w:t xml:space="preserve"> </w:t>
      </w:r>
      <w:r w:rsidRPr="004339D6">
        <w:t>For purposes of this method of counting, disregard the statement in the Universal License Terms that a virtual processor is considered to have the same number of threads and cores as each of the underlying physical processors.</w:t>
      </w:r>
      <w:r w:rsidR="00B70FA2">
        <w:t xml:space="preserve"> </w:t>
      </w:r>
      <w:r w:rsidRPr="004339D6">
        <w:t>You must assign a number of licenses equal to the</w:t>
      </w:r>
      <w:r w:rsidR="00830DCA">
        <w:t xml:space="preserve"> sum of the greatest number of:</w:t>
      </w:r>
    </w:p>
    <w:p w14:paraId="5976A6A5" w14:textId="7DBBAE4F" w:rsidR="000A570B" w:rsidRPr="00171A1D" w:rsidRDefault="000A570B" w:rsidP="00EC27E9">
      <w:pPr>
        <w:pStyle w:val="PURBullet-Indented"/>
      </w:pPr>
      <w:r w:rsidRPr="00171A1D">
        <w:t>virtual processors at any one time used by virtual OSEs in which instan</w:t>
      </w:r>
      <w:r w:rsidR="00830DCA">
        <w:t>ces of software are running and</w:t>
      </w:r>
    </w:p>
    <w:p w14:paraId="37E3DEB6" w14:textId="77777777" w:rsidR="000A570B" w:rsidRDefault="000A570B" w:rsidP="00EC27E9">
      <w:pPr>
        <w:pStyle w:val="PURBullet-Indented"/>
      </w:pPr>
      <w:r w:rsidRPr="00171A1D">
        <w:t>physical processors at any one time used by physical OSEs in which in</w:t>
      </w:r>
      <w:r>
        <w:t>stances of software are running</w:t>
      </w:r>
    </w:p>
    <w:p w14:paraId="3BE3ACA2" w14:textId="77777777" w:rsidR="000A570B" w:rsidRDefault="00353A1B" w:rsidP="000A570B">
      <w:pPr>
        <w:pStyle w:val="PURBullet"/>
        <w:numPr>
          <w:ilvl w:val="0"/>
          <w:numId w:val="0"/>
        </w:numPr>
        <w:jc w:val="right"/>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28628564" w14:textId="77777777" w:rsidR="000A570B" w:rsidRPr="00893CE7" w:rsidRDefault="005F6596" w:rsidP="000A570B">
      <w:pPr>
        <w:pStyle w:val="PURHeading1"/>
      </w:pPr>
      <w:r>
        <w:t>Product-Specific License Terms</w:t>
      </w:r>
    </w:p>
    <w:p w14:paraId="304F23FF" w14:textId="3FDB9582" w:rsidR="00E964A3" w:rsidRDefault="00E964A3" w:rsidP="00E964A3">
      <w:pPr>
        <w:pStyle w:val="PURProductName"/>
      </w:pPr>
      <w:bookmarkStart w:id="50" w:name="_Toc363552769"/>
      <w:bookmarkStart w:id="51" w:name="_Toc363552834"/>
      <w:bookmarkStart w:id="52" w:name="_Toc378682214"/>
      <w:bookmarkStart w:id="53" w:name="_Toc378682234"/>
      <w:bookmarkStart w:id="54" w:name="_Toc371268246"/>
      <w:bookmarkStart w:id="55" w:name="_Toc371268313"/>
      <w:bookmarkStart w:id="56" w:name="_Toc379278516"/>
      <w:bookmarkStart w:id="57" w:name="_Toc381961996"/>
      <w:bookmarkStart w:id="58" w:name="_Toc299524945"/>
      <w:bookmarkStart w:id="59" w:name="_Toc299531296"/>
      <w:bookmarkStart w:id="60" w:name="_Toc299531404"/>
      <w:bookmarkStart w:id="61" w:name="_Toc299531512"/>
      <w:bookmarkStart w:id="62" w:name="_Toc299957121"/>
      <w:bookmarkStart w:id="63" w:name="_Toc346536832"/>
      <w:bookmarkStart w:id="64" w:name="_Toc339280299"/>
      <w:bookmarkStart w:id="65" w:name="_Toc339280361"/>
      <w:r>
        <w:t>BizTalk RFID 2010</w:t>
      </w:r>
      <w:bookmarkEnd w:id="50"/>
      <w:bookmarkEnd w:id="51"/>
      <w:bookmarkEnd w:id="52"/>
      <w:bookmarkEnd w:id="53"/>
      <w:bookmarkEnd w:id="54"/>
      <w:bookmarkEnd w:id="55"/>
      <w:bookmarkEnd w:id="56"/>
      <w:bookmarkEnd w:id="57"/>
      <w:r>
        <w:fldChar w:fldCharType="begin"/>
      </w:r>
      <w:r>
        <w:instrText xml:space="preserve"> XE "</w:instrText>
      </w:r>
      <w:r w:rsidRPr="00850A33">
        <w:instrText xml:space="preserve">BizTalk </w:instrText>
      </w:r>
      <w:r w:rsidR="00CB73E4">
        <w:instrText>RFID</w:instrText>
      </w:r>
      <w:r w:rsidRPr="00850A33">
        <w:instrText xml:space="preserve"> 2010</w:instrText>
      </w:r>
      <w:r>
        <w:instrText xml:space="preserve">" </w:instrText>
      </w:r>
      <w:r>
        <w:fldChar w:fldCharType="end"/>
      </w:r>
    </w:p>
    <w:p w14:paraId="6724BC3C" w14:textId="2AA4D04D" w:rsidR="00E964A3" w:rsidRPr="000A146C" w:rsidRDefault="00E964A3" w:rsidP="00E964A3">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E964A3" w14:paraId="48937291" w14:textId="7F3465E6" w:rsidTr="00E964A3">
        <w:tc>
          <w:tcPr>
            <w:tcW w:w="2477" w:type="pct"/>
          </w:tcPr>
          <w:p w14:paraId="07563865" w14:textId="2C66CFC7" w:rsidR="00E964A3" w:rsidRPr="003667B6" w:rsidRDefault="00E964A3" w:rsidP="00E964A3">
            <w:pPr>
              <w:pStyle w:val="PURLMSH"/>
            </w:pPr>
            <w:r>
              <w:t xml:space="preserve">License Mobility Within Server Farms: </w:t>
            </w:r>
            <w:r>
              <w:rPr>
                <w:b/>
              </w:rPr>
              <w:t xml:space="preserve">No </w:t>
            </w:r>
            <w:r w:rsidRPr="00191E26">
              <w:rPr>
                <w:i/>
              </w:rPr>
              <w:t xml:space="preserve">(see </w:t>
            </w:r>
            <w:hyperlink w:anchor="Mobility" w:history="1">
              <w:r w:rsidRPr="00191E26">
                <w:rPr>
                  <w:rStyle w:val="Hyperlink"/>
                  <w:i/>
                </w:rPr>
                <w:t>General Terms</w:t>
              </w:r>
            </w:hyperlink>
            <w:r w:rsidRPr="00191E26">
              <w:rPr>
                <w:i/>
              </w:rPr>
              <w:t>)</w:t>
            </w:r>
            <w:r>
              <w:t xml:space="preserve"> </w:t>
            </w:r>
          </w:p>
        </w:tc>
        <w:tc>
          <w:tcPr>
            <w:tcW w:w="2523" w:type="pct"/>
          </w:tcPr>
          <w:p w14:paraId="11BE3211" w14:textId="5336FA7D" w:rsidR="00E964A3" w:rsidRDefault="00E964A3" w:rsidP="00E964A3">
            <w:pPr>
              <w:pStyle w:val="PURLMSH"/>
            </w:pPr>
            <w:r>
              <w:t xml:space="preserve">See Applicable Notice: </w:t>
            </w:r>
            <w:r>
              <w:rPr>
                <w:b/>
              </w:rPr>
              <w:t>No</w:t>
            </w:r>
          </w:p>
        </w:tc>
      </w:tr>
      <w:tr w:rsidR="00E964A3" w14:paraId="5CB70BFD" w14:textId="3ECA1581" w:rsidTr="00E964A3">
        <w:tc>
          <w:tcPr>
            <w:tcW w:w="2477" w:type="pct"/>
          </w:tcPr>
          <w:p w14:paraId="5B9F0DF3" w14:textId="2405E208" w:rsidR="00E964A3" w:rsidRPr="003667B6" w:rsidRDefault="00E964A3" w:rsidP="00E964A3">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7FE704FB" w14:textId="10BD0734" w:rsidR="00E964A3" w:rsidRDefault="00E964A3" w:rsidP="00E964A3">
            <w:pPr>
              <w:pStyle w:val="PURLMSH"/>
            </w:pPr>
          </w:p>
        </w:tc>
      </w:tr>
    </w:tbl>
    <w:p w14:paraId="0CAD6DD2" w14:textId="67114FF7" w:rsidR="00E964A3" w:rsidRPr="002760D0" w:rsidRDefault="00E964A3" w:rsidP="00E964A3">
      <w:pPr>
        <w:pStyle w:val="PURADDITIONALTERMSHEADERMB"/>
      </w:pPr>
      <w:r>
        <w:t>Additional Terms:</w:t>
      </w:r>
    </w:p>
    <w:p w14:paraId="78822BD5" w14:textId="1E359B49" w:rsidR="00E964A3" w:rsidRDefault="00E964A3" w:rsidP="00E964A3">
      <w:pPr>
        <w:pStyle w:val="PURBlueStrong-Indented"/>
      </w:pPr>
      <w:r>
        <w:t>.NET Framework Software</w:t>
      </w:r>
    </w:p>
    <w:p w14:paraId="34D88350" w14:textId="69A9D419" w:rsidR="00E964A3" w:rsidRPr="006F7AFD" w:rsidRDefault="00E964A3" w:rsidP="00E964A3">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 and the Windows hotfix KB975759</w:t>
      </w:r>
      <w:r>
        <w:t xml:space="preserve"> in the Universal License Terms.</w:t>
      </w:r>
    </w:p>
    <w:p w14:paraId="45B81328" w14:textId="162431F7" w:rsidR="00E964A3" w:rsidRDefault="00353A1B" w:rsidP="00E964A3">
      <w:pPr>
        <w:pStyle w:val="PURBullet"/>
        <w:numPr>
          <w:ilvl w:val="0"/>
          <w:numId w:val="0"/>
        </w:numPr>
        <w:jc w:val="right"/>
      </w:pPr>
      <w:hyperlink w:anchor="TOC" w:history="1">
        <w:r w:rsidR="00E964A3" w:rsidRPr="00372624">
          <w:rPr>
            <w:rStyle w:val="Hyperlink"/>
            <w:rFonts w:ascii="Arial Narrow" w:hAnsi="Arial Narrow"/>
            <w:sz w:val="16"/>
          </w:rPr>
          <w:t>Table of Contents</w:t>
        </w:r>
      </w:hyperlink>
      <w:r w:rsidR="00E964A3">
        <w:t xml:space="preserve"> / </w:t>
      </w:r>
      <w:hyperlink w:anchor="UniversalTerms" w:history="1">
        <w:r w:rsidR="00E964A3">
          <w:rPr>
            <w:rStyle w:val="Hyperlink"/>
            <w:rFonts w:ascii="Arial Narrow" w:hAnsi="Arial Narrow"/>
            <w:sz w:val="16"/>
          </w:rPr>
          <w:t>Universal License Terms</w:t>
        </w:r>
      </w:hyperlink>
    </w:p>
    <w:p w14:paraId="76186B76" w14:textId="77777777" w:rsidR="000A570B" w:rsidRPr="00A748AB" w:rsidRDefault="000A570B" w:rsidP="000A570B">
      <w:pPr>
        <w:pStyle w:val="PURProductName"/>
        <w:rPr>
          <w:lang w:val="fr-FR"/>
        </w:rPr>
      </w:pPr>
      <w:bookmarkStart w:id="66" w:name="_Toc297828693"/>
      <w:bookmarkStart w:id="67" w:name="_Toc297883448"/>
      <w:bookmarkStart w:id="68" w:name="_Toc299531301"/>
      <w:bookmarkStart w:id="69" w:name="_Toc299531409"/>
      <w:bookmarkStart w:id="70" w:name="_Toc299531517"/>
      <w:bookmarkStart w:id="71" w:name="_Toc299957126"/>
      <w:bookmarkStart w:id="72" w:name="_Toc346536835"/>
      <w:bookmarkStart w:id="73" w:name="_Toc339280302"/>
      <w:bookmarkStart w:id="74" w:name="_Toc339280364"/>
      <w:bookmarkStart w:id="75" w:name="_Toc363552773"/>
      <w:bookmarkStart w:id="76" w:name="_Toc363552838"/>
      <w:bookmarkStart w:id="77" w:name="_Toc378682218"/>
      <w:bookmarkStart w:id="78" w:name="_Toc378682238"/>
      <w:bookmarkStart w:id="79" w:name="_Toc371268250"/>
      <w:bookmarkStart w:id="80" w:name="_Toc371268317"/>
      <w:bookmarkStart w:id="81" w:name="_Toc379278517"/>
      <w:bookmarkStart w:id="82" w:name="_Toc381961997"/>
      <w:bookmarkEnd w:id="58"/>
      <w:bookmarkEnd w:id="59"/>
      <w:bookmarkEnd w:id="60"/>
      <w:bookmarkEnd w:id="61"/>
      <w:bookmarkEnd w:id="62"/>
      <w:bookmarkEnd w:id="63"/>
      <w:bookmarkEnd w:id="64"/>
      <w:bookmarkEnd w:id="65"/>
      <w:r w:rsidRPr="00A748AB">
        <w:rPr>
          <w:lang w:val="fr-FR"/>
        </w:rPr>
        <w:t>Core Infrastructure Server Suite Datacenter</w:t>
      </w:r>
      <w:bookmarkEnd w:id="66"/>
      <w:bookmarkEnd w:id="67"/>
      <w:bookmarkEnd w:id="68"/>
      <w:bookmarkEnd w:id="69"/>
      <w:bookmarkEnd w:id="70"/>
      <w:bookmarkEnd w:id="71"/>
      <w:bookmarkEnd w:id="72"/>
      <w:bookmarkEnd w:id="73"/>
      <w:bookmarkEnd w:id="74"/>
      <w:bookmarkEnd w:id="75"/>
      <w:bookmarkEnd w:id="76"/>
      <w:bookmarkEnd w:id="77"/>
      <w:bookmarkEnd w:id="78"/>
      <w:bookmarkEnd w:id="79"/>
      <w:bookmarkEnd w:id="80"/>
      <w:bookmarkEnd w:id="81"/>
      <w:bookmarkEnd w:id="82"/>
      <w:r w:rsidRPr="003D4C90">
        <w:fldChar w:fldCharType="begin"/>
      </w:r>
      <w:r w:rsidRPr="00A748AB">
        <w:rPr>
          <w:lang w:val="fr-FR"/>
        </w:rPr>
        <w:instrText xml:space="preserve"> XE "Core Infrastructure Server Suite Datacenter" </w:instrText>
      </w:r>
      <w:r w:rsidRPr="003D4C90">
        <w:fldChar w:fldCharType="end"/>
      </w:r>
    </w:p>
    <w:p w14:paraId="21DF7CEA" w14:textId="77777777" w:rsidR="000A570B" w:rsidRPr="003D4C90" w:rsidRDefault="000A570B" w:rsidP="000A570B">
      <w:pPr>
        <w:spacing w:line="240" w:lineRule="exact"/>
        <w:rPr>
          <w:color w:val="auto"/>
          <w:spacing w:val="-2"/>
          <w:sz w:val="12"/>
        </w:rPr>
      </w:pPr>
      <w:r w:rsidRPr="003D4C90">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3D4C90" w14:paraId="7A7706AD" w14:textId="77777777" w:rsidTr="00AE7BEF">
        <w:tc>
          <w:tcPr>
            <w:tcW w:w="2477" w:type="pct"/>
          </w:tcPr>
          <w:p w14:paraId="15C7E35E" w14:textId="7A9BB2E1" w:rsidR="000A570B" w:rsidRPr="003D4C90"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0A570B" w:rsidRPr="003D4C90">
              <w:rPr>
                <w:rFonts w:ascii="Arial Narrow" w:hAnsi="Arial Narrow"/>
                <w:color w:val="404040" w:themeColor="text1" w:themeTint="BF"/>
                <w:sz w:val="18"/>
              </w:rPr>
              <w:t xml:space="preserve"> </w:t>
            </w:r>
            <w:r w:rsidR="000A570B">
              <w:rPr>
                <w:rFonts w:ascii="Arial Narrow" w:hAnsi="Arial Narrow"/>
                <w:b/>
                <w:color w:val="404040" w:themeColor="text1" w:themeTint="BF"/>
                <w:sz w:val="18"/>
              </w:rPr>
              <w:t>No</w:t>
            </w:r>
            <w:r w:rsidR="000A570B" w:rsidRPr="003D4C90">
              <w:rPr>
                <w:rFonts w:ascii="Arial Narrow" w:hAnsi="Arial Narrow"/>
                <w:b/>
                <w:color w:val="404040" w:themeColor="text1" w:themeTint="BF"/>
                <w:sz w:val="18"/>
              </w:rPr>
              <w:t xml:space="preserve"> </w:t>
            </w:r>
          </w:p>
        </w:tc>
        <w:tc>
          <w:tcPr>
            <w:tcW w:w="2523" w:type="pct"/>
          </w:tcPr>
          <w:p w14:paraId="306A5621" w14:textId="77777777" w:rsidR="000A570B" w:rsidRPr="003D4C90" w:rsidRDefault="000A570B" w:rsidP="00AE7BEF">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See Applicable Notice: </w:t>
            </w:r>
            <w:r w:rsidRPr="003D4C90">
              <w:rPr>
                <w:rFonts w:ascii="Arial Narrow" w:hAnsi="Arial Narrow"/>
                <w:b/>
                <w:color w:val="404040" w:themeColor="text1" w:themeTint="BF"/>
                <w:sz w:val="18"/>
              </w:rPr>
              <w:t>No</w:t>
            </w:r>
          </w:p>
        </w:tc>
      </w:tr>
      <w:tr w:rsidR="000A570B" w:rsidRPr="003D4C90" w14:paraId="3964E43A" w14:textId="77777777" w:rsidTr="00AE7BEF">
        <w:tc>
          <w:tcPr>
            <w:tcW w:w="2477" w:type="pct"/>
          </w:tcPr>
          <w:p w14:paraId="4348211F" w14:textId="77777777" w:rsidR="000A570B" w:rsidRPr="003D4C90" w:rsidRDefault="000A570B" w:rsidP="00AE7BEF">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Client/Additional Software: </w:t>
            </w:r>
            <w:r>
              <w:rPr>
                <w:rFonts w:ascii="Arial Narrow" w:hAnsi="Arial Narrow"/>
                <w:b/>
                <w:color w:val="404040" w:themeColor="text1" w:themeTint="BF"/>
                <w:sz w:val="18"/>
              </w:rPr>
              <w:t>No</w:t>
            </w:r>
          </w:p>
        </w:tc>
        <w:tc>
          <w:tcPr>
            <w:tcW w:w="2523" w:type="pct"/>
          </w:tcPr>
          <w:p w14:paraId="412B68EB" w14:textId="77777777" w:rsidR="000A570B" w:rsidRPr="003D4C90" w:rsidRDefault="000A570B" w:rsidP="00AE7BEF">
            <w:pPr>
              <w:spacing w:after="0"/>
              <w:rPr>
                <w:rFonts w:ascii="Arial Narrow" w:hAnsi="Arial Narrow"/>
                <w:color w:val="404040" w:themeColor="text1" w:themeTint="BF"/>
                <w:sz w:val="18"/>
              </w:rPr>
            </w:pPr>
          </w:p>
        </w:tc>
      </w:tr>
    </w:tbl>
    <w:p w14:paraId="6E944B47" w14:textId="77777777" w:rsidR="000A570B" w:rsidRPr="003D4C90" w:rsidRDefault="000A570B" w:rsidP="000A570B">
      <w:pPr>
        <w:pStyle w:val="PURADDITIONALTERMSHEADERMB"/>
      </w:pPr>
      <w:r w:rsidRPr="003D4C90">
        <w:t xml:space="preserve">Additional Terms: </w:t>
      </w:r>
    </w:p>
    <w:p w14:paraId="4A18C433" w14:textId="77777777" w:rsidR="000A570B" w:rsidRPr="003D4C90" w:rsidRDefault="000A570B" w:rsidP="000A570B">
      <w:pPr>
        <w:pStyle w:val="PURBlueStrong"/>
        <w:rPr>
          <w:color w:val="404040" w:themeColor="text1" w:themeTint="BF"/>
        </w:rPr>
      </w:pPr>
      <w:r>
        <w:t>Product Suite</w:t>
      </w:r>
    </w:p>
    <w:p w14:paraId="332BB776" w14:textId="12B0631A" w:rsidR="000A570B" w:rsidRPr="003D4C90" w:rsidRDefault="000A570B" w:rsidP="000A570B">
      <w:pPr>
        <w:pStyle w:val="PURBody-Indented"/>
      </w:pPr>
      <w:r w:rsidRPr="003D4C90">
        <w:t>Core Infrastructure Server Suite Datacenter includes the rights to use multiple products. The license provides rights to use software on a server and to manage software running on that server. The same products are also available under individual software and management licenses as described in other sections of these product use rights. You are entitled to the use of the products included in the suit</w:t>
      </w:r>
      <w:r w:rsidR="00830DCA">
        <w:t>e as permitted in this section.</w:t>
      </w:r>
    </w:p>
    <w:p w14:paraId="2F2A0907" w14:textId="72638313" w:rsidR="000A570B" w:rsidRPr="003D4C90" w:rsidRDefault="000A570B" w:rsidP="000A570B">
      <w:pPr>
        <w:pStyle w:val="PURBody-Indented"/>
      </w:pPr>
      <w:r w:rsidRPr="003D4C90">
        <w:t>By acquiring a license for Core Infrastructure Server Suite Datacenter, you are acquiring a single license that may be assigned to a single device or server.</w:t>
      </w:r>
      <w:r w:rsidR="00B70FA2">
        <w:t xml:space="preserve"> </w:t>
      </w:r>
      <w:r w:rsidRPr="003D4C90">
        <w:t>You are not acquiring a set of individual software and management licenses for the products included in the product suite.</w:t>
      </w:r>
    </w:p>
    <w:p w14:paraId="7AA91F3E" w14:textId="77777777" w:rsidR="000A570B" w:rsidRPr="00A748AB" w:rsidRDefault="000A570B" w:rsidP="000A570B">
      <w:pPr>
        <w:pStyle w:val="PURBlueStrong"/>
        <w:rPr>
          <w:lang w:val="fr-FR"/>
        </w:rPr>
      </w:pPr>
      <w:r w:rsidRPr="00A748AB">
        <w:rPr>
          <w:lang w:val="fr-FR"/>
        </w:rPr>
        <w:t>Core Infrastructure Server (CIS) Suite Datacenter</w:t>
      </w:r>
    </w:p>
    <w:p w14:paraId="45207539" w14:textId="77777777" w:rsidR="000A570B" w:rsidRPr="00A748AB" w:rsidRDefault="000A570B" w:rsidP="000A570B">
      <w:pPr>
        <w:ind w:left="270"/>
        <w:rPr>
          <w:rFonts w:cs="Arial"/>
          <w:color w:val="404040" w:themeColor="text1" w:themeTint="BF"/>
          <w:sz w:val="18"/>
        </w:rPr>
      </w:pPr>
      <w:r w:rsidRPr="00A748AB">
        <w:rPr>
          <w:rFonts w:cs="Arial"/>
          <w:b/>
          <w:color w:val="404040" w:themeColor="text1" w:themeTint="BF"/>
          <w:sz w:val="18"/>
        </w:rPr>
        <w:t>Definitions</w:t>
      </w:r>
      <w:r w:rsidRPr="00A50403">
        <w:rPr>
          <w:b/>
          <w:color w:val="404040" w:themeColor="text1" w:themeTint="BF"/>
          <w:sz w:val="18"/>
        </w:rPr>
        <w:t>.</w:t>
      </w:r>
      <w:r w:rsidRPr="00A748AB">
        <w:rPr>
          <w:rFonts w:cs="Arial"/>
          <w:color w:val="404040" w:themeColor="text1" w:themeTint="BF"/>
          <w:sz w:val="18"/>
        </w:rPr>
        <w:t xml:space="preserve"> “Core Infrastructure Server (“CIS”) software” in the context of a CIS Suite Datacenter license is the Microsoft software for which you are granted use, access or management rights under the CIS Suite Datacenter license. CIS software includes the latest versions of that software made available (and any prior version).</w:t>
      </w:r>
    </w:p>
    <w:p w14:paraId="1272E742" w14:textId="77777777" w:rsidR="00570135" w:rsidRDefault="00570135" w:rsidP="00570135">
      <w:pPr>
        <w:pStyle w:val="PURBlueStrong-Indented"/>
      </w:pPr>
      <w:r>
        <w:t>Applicable Use Rights</w:t>
      </w:r>
    </w:p>
    <w:p w14:paraId="5D1E7F14" w14:textId="3AD76F06" w:rsidR="00570135" w:rsidRPr="002448BE" w:rsidRDefault="00570135" w:rsidP="002448BE">
      <w:pPr>
        <w:pStyle w:val="PURBody-Indented"/>
      </w:pPr>
      <w:r w:rsidRPr="002448BE">
        <w:t>Your access and use of CIS software is governed by the applicable license terms for the CIS software as modified by these license terms. You nee</w:t>
      </w:r>
      <w:r w:rsidR="005D2BF6" w:rsidRPr="002448BE">
        <w:t xml:space="preserve">d to assign a </w:t>
      </w:r>
      <w:r w:rsidRPr="002448BE">
        <w:t>license</w:t>
      </w:r>
      <w:r w:rsidR="005D2BF6" w:rsidRPr="002448BE">
        <w:t xml:space="preserve"> for</w:t>
      </w:r>
      <w:r w:rsidRPr="002448BE">
        <w:t xml:space="preserve"> each physical processor on each server </w:t>
      </w:r>
      <w:r w:rsidR="00830DCA">
        <w:t>on which you run CIS software.</w:t>
      </w:r>
    </w:p>
    <w:p w14:paraId="75FE13A1" w14:textId="77777777" w:rsidR="00570135" w:rsidRDefault="00570135" w:rsidP="00570135">
      <w:pPr>
        <w:pStyle w:val="PURBlueStrong-Indented"/>
      </w:pPr>
      <w:r>
        <w:t>CIS Software Included</w:t>
      </w:r>
    </w:p>
    <w:p w14:paraId="2F4400E0" w14:textId="08219576" w:rsidR="00570135" w:rsidRDefault="00830DCA" w:rsidP="003B5A77">
      <w:pPr>
        <w:pStyle w:val="PURBullet-Indented"/>
        <w:numPr>
          <w:ilvl w:val="0"/>
          <w:numId w:val="7"/>
        </w:numPr>
      </w:pPr>
      <w:r>
        <w:t>Windows Server Datacenter</w:t>
      </w:r>
    </w:p>
    <w:p w14:paraId="5EE24EBD" w14:textId="653FB197" w:rsidR="00570135" w:rsidRDefault="00830DCA" w:rsidP="003B5A77">
      <w:pPr>
        <w:pStyle w:val="PURBullet-Indented"/>
        <w:numPr>
          <w:ilvl w:val="0"/>
          <w:numId w:val="7"/>
        </w:numPr>
      </w:pPr>
      <w:r>
        <w:lastRenderedPageBreak/>
        <w:t>System Center Datacenter</w:t>
      </w:r>
    </w:p>
    <w:p w14:paraId="2AF39FCC" w14:textId="1735ABA1" w:rsidR="00570135" w:rsidRDefault="00570135" w:rsidP="00570135">
      <w:pPr>
        <w:pStyle w:val="PURBody-Indented"/>
      </w:pPr>
      <w:r>
        <w:rPr>
          <w:b/>
        </w:rPr>
        <w:t xml:space="preserve">Windows Server Datacenter: </w:t>
      </w:r>
      <w:r>
        <w:t>You may run any number of instances of the Windows Server Datacenter in any number of operating system environments (or</w:t>
      </w:r>
      <w:r w:rsidR="00830DCA">
        <w:t xml:space="preserve"> OSEs) on each licensed server.</w:t>
      </w:r>
    </w:p>
    <w:p w14:paraId="5F46279B" w14:textId="46D3A4C8" w:rsidR="00570135" w:rsidRDefault="00570135" w:rsidP="00570135">
      <w:pPr>
        <w:pStyle w:val="PURBody-Indented"/>
      </w:pPr>
      <w:r>
        <w:rPr>
          <w:b/>
        </w:rPr>
        <w:t xml:space="preserve">Management Licenses: </w:t>
      </w:r>
      <w:r>
        <w:t>You are deemed to have assigned to the licensed server System Center Datacenter licenses equal to the number of CIS Suite Datacenter licenses assigned t</w:t>
      </w:r>
      <w:r w:rsidR="00830DCA">
        <w:t>o the server.</w:t>
      </w:r>
    </w:p>
    <w:p w14:paraId="4202FE3B" w14:textId="7D4E4635" w:rsidR="007C3F0F" w:rsidRDefault="007C3F0F" w:rsidP="005365C8">
      <w:pPr>
        <w:pStyle w:val="PURBullet-Indented"/>
        <w:ind w:left="540" w:hanging="270"/>
      </w:pPr>
      <w:r w:rsidRPr="003D4C90">
        <w:t xml:space="preserve">You may use the System Center software included in the CIS Software to manage any OSE on any of your devices not licensed with CIS Suite so long as you or your </w:t>
      </w:r>
      <w:r>
        <w:t>users</w:t>
      </w:r>
      <w:r w:rsidRPr="003D4C90">
        <w:t xml:space="preserve"> separately acquire and assign management licenses as contemplated in the Services Provider Use Rights or Volume Licensing Product Use Rights as applicable for that software.</w:t>
      </w:r>
    </w:p>
    <w:p w14:paraId="216A3EA0" w14:textId="77777777" w:rsidR="00570135" w:rsidRDefault="00570135" w:rsidP="00570135">
      <w:pPr>
        <w:pStyle w:val="PURBlueStrong-Indented"/>
      </w:pPr>
      <w:r>
        <w:t>Additional Terms</w:t>
      </w:r>
    </w:p>
    <w:p w14:paraId="03F14763" w14:textId="39002AEF" w:rsidR="00570135" w:rsidRDefault="00570135" w:rsidP="003B5A77">
      <w:pPr>
        <w:pStyle w:val="PURBullet-Indented"/>
        <w:numPr>
          <w:ilvl w:val="0"/>
          <w:numId w:val="8"/>
        </w:numPr>
      </w:pPr>
      <w:r>
        <w:t xml:space="preserve">Despite anything to the contrary in your license agreement and the Universal License Terms in these </w:t>
      </w:r>
      <w:r w:rsidR="005D2BF6">
        <w:t>Service Provider</w:t>
      </w:r>
      <w:r>
        <w:t xml:space="preserve"> Use Rights about upgrading and downgrading components separately, you may run a prior version or a lower edition of any of the individual products included in the CIS Suite as permitted in the license terms for that product in the </w:t>
      </w:r>
      <w:r w:rsidR="005D2BF6">
        <w:t xml:space="preserve">Service </w:t>
      </w:r>
      <w:r>
        <w:t>Pro</w:t>
      </w:r>
      <w:r w:rsidR="005D2BF6">
        <w:t>vider</w:t>
      </w:r>
      <w:r>
        <w:t xml:space="preserve"> Use Rights.</w:t>
      </w:r>
    </w:p>
    <w:p w14:paraId="5A4C4A79" w14:textId="792CCA1B" w:rsidR="00570135" w:rsidRDefault="00570135" w:rsidP="003B5A77">
      <w:pPr>
        <w:pStyle w:val="PURBullet-Indented"/>
        <w:numPr>
          <w:ilvl w:val="0"/>
          <w:numId w:val="8"/>
        </w:numPr>
      </w:pPr>
      <w:r>
        <w:t xml:space="preserve">All other requirements as set forth in the </w:t>
      </w:r>
      <w:r w:rsidR="005D2BF6">
        <w:t>Service Provider</w:t>
      </w:r>
      <w:r>
        <w:t xml:space="preserve"> Use Rights, re</w:t>
      </w:r>
      <w:r w:rsidR="00830DCA">
        <w:t>main in full force and effect.</w:t>
      </w:r>
    </w:p>
    <w:bookmarkStart w:id="83" w:name="_Toc299524950"/>
    <w:bookmarkStart w:id="84" w:name="_Toc299531302"/>
    <w:bookmarkStart w:id="85" w:name="_Toc299531410"/>
    <w:bookmarkStart w:id="86" w:name="_Toc299531518"/>
    <w:bookmarkStart w:id="87" w:name="_Toc299957127"/>
    <w:p w14:paraId="120A855A" w14:textId="42D1D609" w:rsidR="00A748AB" w:rsidRPr="00E044E1" w:rsidRDefault="00A748AB" w:rsidP="00CD6E9D">
      <w:pPr>
        <w:pStyle w:val="PURBreadcrumb"/>
        <w:keepNext w:val="0"/>
        <w:rPr>
          <w:rFonts w:ascii="Arial Narrow" w:hAnsi="Arial Narrow"/>
          <w:sz w:val="16"/>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377ED980" w14:textId="78BEABB0" w:rsidR="002E2D76" w:rsidRPr="00A748AB" w:rsidRDefault="002E2D76" w:rsidP="002E2D76">
      <w:pPr>
        <w:pStyle w:val="PURProductName"/>
        <w:rPr>
          <w:lang w:val="fr-FR"/>
        </w:rPr>
      </w:pPr>
      <w:bookmarkStart w:id="88" w:name="_Toc346536836"/>
      <w:bookmarkStart w:id="89" w:name="_Toc339280303"/>
      <w:bookmarkStart w:id="90" w:name="_Toc339280365"/>
      <w:bookmarkStart w:id="91" w:name="_Toc363552774"/>
      <w:bookmarkStart w:id="92" w:name="_Toc363552839"/>
      <w:bookmarkStart w:id="93" w:name="_Toc378682219"/>
      <w:bookmarkStart w:id="94" w:name="_Toc378682239"/>
      <w:bookmarkStart w:id="95" w:name="_Toc371268251"/>
      <w:bookmarkStart w:id="96" w:name="_Toc371268318"/>
      <w:bookmarkStart w:id="97" w:name="_Toc379278518"/>
      <w:bookmarkStart w:id="98" w:name="_Toc381961998"/>
      <w:r w:rsidRPr="00A748AB">
        <w:rPr>
          <w:lang w:val="fr-FR"/>
        </w:rPr>
        <w:t>Core Infrastructure Server Suite Standard</w:t>
      </w:r>
      <w:bookmarkEnd w:id="88"/>
      <w:bookmarkEnd w:id="89"/>
      <w:bookmarkEnd w:id="90"/>
      <w:bookmarkEnd w:id="91"/>
      <w:bookmarkEnd w:id="92"/>
      <w:bookmarkEnd w:id="93"/>
      <w:bookmarkEnd w:id="94"/>
      <w:bookmarkEnd w:id="95"/>
      <w:bookmarkEnd w:id="96"/>
      <w:bookmarkEnd w:id="97"/>
      <w:bookmarkEnd w:id="98"/>
      <w:r w:rsidRPr="003D4C90">
        <w:fldChar w:fldCharType="begin"/>
      </w:r>
      <w:r w:rsidRPr="00A748AB">
        <w:rPr>
          <w:lang w:val="fr-FR"/>
        </w:rPr>
        <w:instrText xml:space="preserve"> XE "Core Infrastructure Server Suite </w:instrText>
      </w:r>
      <w:r w:rsidR="00071E61">
        <w:rPr>
          <w:lang w:val="fr-FR"/>
        </w:rPr>
        <w:instrText>Standard</w:instrText>
      </w:r>
      <w:r w:rsidRPr="00A748AB">
        <w:rPr>
          <w:lang w:val="fr-FR"/>
        </w:rPr>
        <w:instrText xml:space="preserve">" </w:instrText>
      </w:r>
      <w:r w:rsidRPr="003D4C90">
        <w:fldChar w:fldCharType="end"/>
      </w:r>
    </w:p>
    <w:p w14:paraId="186AD7A6" w14:textId="77777777" w:rsidR="002E2D76" w:rsidRPr="003D4C90" w:rsidRDefault="002E2D76" w:rsidP="002E2D76">
      <w:pPr>
        <w:spacing w:line="240" w:lineRule="exact"/>
        <w:rPr>
          <w:color w:val="auto"/>
          <w:spacing w:val="-2"/>
          <w:sz w:val="12"/>
        </w:rPr>
      </w:pPr>
      <w:r w:rsidRPr="003D4C90">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E2D76" w:rsidRPr="003D4C90" w14:paraId="553CB6E3" w14:textId="77777777" w:rsidTr="00984DEA">
        <w:tc>
          <w:tcPr>
            <w:tcW w:w="2477" w:type="pct"/>
          </w:tcPr>
          <w:p w14:paraId="55DFAE1B"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Pr="003D4C90">
              <w:rPr>
                <w:rFonts w:ascii="Arial Narrow" w:hAnsi="Arial Narrow"/>
                <w:color w:val="404040" w:themeColor="text1" w:themeTint="BF"/>
                <w:sz w:val="18"/>
              </w:rPr>
              <w:t xml:space="preserve"> </w:t>
            </w:r>
            <w:r>
              <w:rPr>
                <w:rFonts w:ascii="Arial Narrow" w:hAnsi="Arial Narrow"/>
                <w:b/>
                <w:color w:val="404040" w:themeColor="text1" w:themeTint="BF"/>
                <w:sz w:val="18"/>
              </w:rPr>
              <w:t>No</w:t>
            </w:r>
            <w:r w:rsidRPr="003D4C90">
              <w:rPr>
                <w:rFonts w:ascii="Arial Narrow" w:hAnsi="Arial Narrow"/>
                <w:b/>
                <w:color w:val="404040" w:themeColor="text1" w:themeTint="BF"/>
                <w:sz w:val="18"/>
              </w:rPr>
              <w:t xml:space="preserve"> </w:t>
            </w:r>
          </w:p>
        </w:tc>
        <w:tc>
          <w:tcPr>
            <w:tcW w:w="2523" w:type="pct"/>
          </w:tcPr>
          <w:p w14:paraId="0127217F" w14:textId="77777777" w:rsidR="002E2D76" w:rsidRPr="003D4C90" w:rsidRDefault="002E2D76" w:rsidP="00984DEA">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See Applicable Notice: </w:t>
            </w:r>
            <w:r w:rsidRPr="003D4C90">
              <w:rPr>
                <w:rFonts w:ascii="Arial Narrow" w:hAnsi="Arial Narrow"/>
                <w:b/>
                <w:color w:val="404040" w:themeColor="text1" w:themeTint="BF"/>
                <w:sz w:val="18"/>
              </w:rPr>
              <w:t>No</w:t>
            </w:r>
          </w:p>
        </w:tc>
      </w:tr>
      <w:tr w:rsidR="002E2D76" w:rsidRPr="003D4C90" w14:paraId="2BDB1638" w14:textId="77777777" w:rsidTr="00984DEA">
        <w:tc>
          <w:tcPr>
            <w:tcW w:w="2477" w:type="pct"/>
          </w:tcPr>
          <w:p w14:paraId="154113B0" w14:textId="77777777" w:rsidR="002E2D76" w:rsidRPr="003D4C90" w:rsidRDefault="002E2D76" w:rsidP="00984DEA">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Client/Additional Software: </w:t>
            </w:r>
            <w:r>
              <w:rPr>
                <w:rFonts w:ascii="Arial Narrow" w:hAnsi="Arial Narrow"/>
                <w:b/>
                <w:color w:val="404040" w:themeColor="text1" w:themeTint="BF"/>
                <w:sz w:val="18"/>
              </w:rPr>
              <w:t>No</w:t>
            </w:r>
          </w:p>
        </w:tc>
        <w:tc>
          <w:tcPr>
            <w:tcW w:w="2523" w:type="pct"/>
          </w:tcPr>
          <w:p w14:paraId="7C9CF11E" w14:textId="77777777" w:rsidR="002E2D76" w:rsidRPr="003D4C90" w:rsidRDefault="002E2D76" w:rsidP="00984DEA">
            <w:pPr>
              <w:spacing w:after="0"/>
              <w:rPr>
                <w:rFonts w:ascii="Arial Narrow" w:hAnsi="Arial Narrow"/>
                <w:color w:val="404040" w:themeColor="text1" w:themeTint="BF"/>
                <w:sz w:val="18"/>
              </w:rPr>
            </w:pPr>
          </w:p>
        </w:tc>
      </w:tr>
    </w:tbl>
    <w:p w14:paraId="0EF021D0" w14:textId="77777777" w:rsidR="002E2D76" w:rsidRPr="003D4C90" w:rsidRDefault="002E2D76" w:rsidP="002E2D76">
      <w:pPr>
        <w:pStyle w:val="PURADDITIONALTERMSHEADERMB"/>
      </w:pPr>
      <w:r w:rsidRPr="003D4C90">
        <w:t xml:space="preserve">Additional Terms: </w:t>
      </w:r>
    </w:p>
    <w:p w14:paraId="2D4DD645" w14:textId="77777777" w:rsidR="002E2D76" w:rsidRPr="003D4C90" w:rsidRDefault="002E2D76" w:rsidP="002E2D76">
      <w:pPr>
        <w:pStyle w:val="PURBlueStrong"/>
        <w:rPr>
          <w:color w:val="404040" w:themeColor="text1" w:themeTint="BF"/>
        </w:rPr>
      </w:pPr>
      <w:r>
        <w:t>Product Suite</w:t>
      </w:r>
    </w:p>
    <w:p w14:paraId="1E21E744" w14:textId="60ACD95B" w:rsidR="002E2D76" w:rsidRPr="003D4C90" w:rsidRDefault="002E2D76" w:rsidP="002E2D76">
      <w:pPr>
        <w:pStyle w:val="PURBody-Indented"/>
      </w:pPr>
      <w:r w:rsidRPr="003D4C90">
        <w:t xml:space="preserve">Core Infrastructure Server Suite </w:t>
      </w:r>
      <w:r>
        <w:t>Standard</w:t>
      </w:r>
      <w:r w:rsidRPr="003D4C90">
        <w:t xml:space="preserve"> includes the rights to use multiple products. The license provides rights to use software on a server and to manage software running on that server. The same products are also available under individual software and management licenses as described in other sections of these product use rights. You are entitled to the use of the products included in the suit</w:t>
      </w:r>
      <w:r w:rsidR="00830DCA">
        <w:t>e as permitted in this section.</w:t>
      </w:r>
    </w:p>
    <w:p w14:paraId="15B1D926" w14:textId="4B5AF62A" w:rsidR="002E2D76" w:rsidRPr="003D4C90" w:rsidRDefault="002E2D76" w:rsidP="002E2D76">
      <w:pPr>
        <w:pStyle w:val="PURBody-Indented"/>
      </w:pPr>
      <w:r w:rsidRPr="003D4C90">
        <w:t xml:space="preserve">By acquiring a license for Core Infrastructure Server Suite </w:t>
      </w:r>
      <w:r>
        <w:t>Standard</w:t>
      </w:r>
      <w:r w:rsidRPr="003D4C90">
        <w:t>, you are acquiring a single license that may be assigned to a single device or server.</w:t>
      </w:r>
      <w:r w:rsidR="00B70FA2">
        <w:t xml:space="preserve"> </w:t>
      </w:r>
      <w:r w:rsidRPr="003D4C90">
        <w:t>You are not acquiring a set of individual software and management licenses for the products included in the product suite.</w:t>
      </w:r>
    </w:p>
    <w:p w14:paraId="62E4382E" w14:textId="77777777" w:rsidR="002E2D76" w:rsidRPr="00A748AB" w:rsidRDefault="002E2D76" w:rsidP="002E2D76">
      <w:pPr>
        <w:pStyle w:val="PURBlueStrong"/>
        <w:rPr>
          <w:lang w:val="fr-FR"/>
        </w:rPr>
      </w:pPr>
      <w:r w:rsidRPr="00A748AB">
        <w:rPr>
          <w:lang w:val="fr-FR"/>
        </w:rPr>
        <w:t>Core Infrastructure Server (CIS) Suite Standard</w:t>
      </w:r>
    </w:p>
    <w:p w14:paraId="684C3172" w14:textId="77777777" w:rsidR="002E2D76" w:rsidRPr="00A748AB" w:rsidRDefault="002E2D76" w:rsidP="002E2D76">
      <w:pPr>
        <w:ind w:left="270"/>
        <w:rPr>
          <w:rFonts w:cs="Arial"/>
          <w:color w:val="404040" w:themeColor="text1" w:themeTint="BF"/>
          <w:sz w:val="18"/>
        </w:rPr>
      </w:pPr>
      <w:r w:rsidRPr="00A748AB">
        <w:rPr>
          <w:rFonts w:cs="Arial"/>
          <w:b/>
          <w:color w:val="404040" w:themeColor="text1" w:themeTint="BF"/>
          <w:sz w:val="18"/>
        </w:rPr>
        <w:t>Definitions</w:t>
      </w:r>
      <w:r w:rsidRPr="00A748AB">
        <w:rPr>
          <w:rFonts w:cs="Arial"/>
          <w:color w:val="404040" w:themeColor="text1" w:themeTint="BF"/>
          <w:sz w:val="18"/>
        </w:rPr>
        <w:t>. “Core Infrastructure Server (“CIS”) software” in the context of a CIS Suite Standard license is the Microsoft software for which you are granted use, access or management rights under the CIS Suite Standard license. CIS software includes the latest versions of that software made available (and any prior version).</w:t>
      </w:r>
    </w:p>
    <w:p w14:paraId="4E11E277" w14:textId="77777777" w:rsidR="002E2D76" w:rsidRDefault="002E2D76" w:rsidP="002E2D76">
      <w:pPr>
        <w:pStyle w:val="PURBlueStrong-Indented"/>
      </w:pPr>
      <w:r>
        <w:t>Applicable Use Rights</w:t>
      </w:r>
    </w:p>
    <w:p w14:paraId="1F29D955" w14:textId="66CD39BD" w:rsidR="002E2D76" w:rsidRDefault="002E2D76" w:rsidP="002E2D76">
      <w:pPr>
        <w:pStyle w:val="PURBody-Indented"/>
      </w:pPr>
      <w:r>
        <w:t xml:space="preserve">Your access and use of CIS software is governed by the applicable license terms for the CIS software as modified by these license terms. You need to assign a license for each physical processor on each server </w:t>
      </w:r>
      <w:r w:rsidR="00830DCA">
        <w:t>on which you run CIS software.</w:t>
      </w:r>
    </w:p>
    <w:p w14:paraId="23834D26" w14:textId="77777777" w:rsidR="002E2D76" w:rsidRDefault="002E2D76" w:rsidP="002E2D76">
      <w:pPr>
        <w:pStyle w:val="PURBlueStrong-Indented"/>
      </w:pPr>
      <w:r>
        <w:t>CIS Software Included</w:t>
      </w:r>
    </w:p>
    <w:p w14:paraId="7F337847" w14:textId="5BB624EA" w:rsidR="002E2D76" w:rsidRDefault="00830DCA" w:rsidP="003B5A77">
      <w:pPr>
        <w:pStyle w:val="PURBullet-Indented"/>
        <w:numPr>
          <w:ilvl w:val="0"/>
          <w:numId w:val="7"/>
        </w:numPr>
      </w:pPr>
      <w:r>
        <w:t>Windows Server Standard</w:t>
      </w:r>
    </w:p>
    <w:p w14:paraId="749A34F3" w14:textId="694948C0" w:rsidR="002E2D76" w:rsidRDefault="00830DCA" w:rsidP="003B5A77">
      <w:pPr>
        <w:pStyle w:val="PURBullet-Indented"/>
        <w:numPr>
          <w:ilvl w:val="0"/>
          <w:numId w:val="7"/>
        </w:numPr>
      </w:pPr>
      <w:r>
        <w:t>System Center Standard</w:t>
      </w:r>
    </w:p>
    <w:p w14:paraId="5AEE438A" w14:textId="3F8D652F" w:rsidR="002E2D76" w:rsidRDefault="002E2D76" w:rsidP="002E2D76">
      <w:pPr>
        <w:pStyle w:val="PURBody-Indented"/>
      </w:pPr>
      <w:r>
        <w:rPr>
          <w:b/>
        </w:rPr>
        <w:t xml:space="preserve">Windows Server Standard: </w:t>
      </w:r>
      <w:r w:rsidR="00E3293C">
        <w:t>Y</w:t>
      </w:r>
      <w:r>
        <w:t>ou may run on the lic</w:t>
      </w:r>
      <w:r w:rsidR="00830DCA">
        <w:t>ensed server, at any one time:</w:t>
      </w:r>
    </w:p>
    <w:p w14:paraId="01A1E951" w14:textId="77777777" w:rsidR="002E2D76" w:rsidRDefault="002E2D76" w:rsidP="003B5A77">
      <w:pPr>
        <w:pStyle w:val="PURBullet-Indented"/>
        <w:numPr>
          <w:ilvl w:val="1"/>
          <w:numId w:val="12"/>
        </w:numPr>
      </w:pPr>
      <w:r>
        <w:t>One instance of Windows Server Standard in one physical OSE</w:t>
      </w:r>
    </w:p>
    <w:p w14:paraId="3B807648" w14:textId="77777777" w:rsidR="002E2D76" w:rsidRDefault="002E2D76" w:rsidP="003B5A77">
      <w:pPr>
        <w:pStyle w:val="PURBullet-Indented"/>
        <w:numPr>
          <w:ilvl w:val="1"/>
          <w:numId w:val="12"/>
        </w:numPr>
      </w:pPr>
      <w:r>
        <w:t>One instance of Windows Server Standard in one virtual OSE</w:t>
      </w:r>
    </w:p>
    <w:p w14:paraId="4A46884A" w14:textId="0A471EA4" w:rsidR="002E2D76" w:rsidRDefault="002E2D76" w:rsidP="002E2D76">
      <w:pPr>
        <w:pStyle w:val="PURBody-Indented"/>
      </w:pPr>
      <w:r>
        <w:t xml:space="preserve">If you run </w:t>
      </w:r>
      <w:r w:rsidR="00E3293C">
        <w:t xml:space="preserve">both </w:t>
      </w:r>
      <w:r w:rsidRPr="00BA78FA">
        <w:t>the permitted number of instances (physical and virtual)</w:t>
      </w:r>
      <w:r>
        <w:t>, the instance running in the ph</w:t>
      </w:r>
      <w:r w:rsidR="00830DCA">
        <w:t>ysical OSE may be used only to:</w:t>
      </w:r>
    </w:p>
    <w:p w14:paraId="0EE765EA" w14:textId="77777777" w:rsidR="002E2D76" w:rsidRDefault="002E2D76" w:rsidP="003B5A77">
      <w:pPr>
        <w:pStyle w:val="PURBullet-Indented"/>
        <w:numPr>
          <w:ilvl w:val="1"/>
          <w:numId w:val="13"/>
        </w:numPr>
      </w:pPr>
      <w:r>
        <w:t>Run hardware virtualization software</w:t>
      </w:r>
    </w:p>
    <w:p w14:paraId="5E3D6C1E" w14:textId="77777777" w:rsidR="002E2D76" w:rsidRDefault="002E2D76" w:rsidP="003B5A77">
      <w:pPr>
        <w:pStyle w:val="PURBullet-Indented"/>
        <w:numPr>
          <w:ilvl w:val="1"/>
          <w:numId w:val="13"/>
        </w:numPr>
      </w:pPr>
      <w:r>
        <w:t>Provide hardware virtualization services</w:t>
      </w:r>
    </w:p>
    <w:p w14:paraId="756997E2" w14:textId="77777777" w:rsidR="002E2D76" w:rsidRDefault="002E2D76" w:rsidP="003B5A77">
      <w:pPr>
        <w:pStyle w:val="PURBullet-Indented"/>
        <w:numPr>
          <w:ilvl w:val="1"/>
          <w:numId w:val="13"/>
        </w:numPr>
      </w:pPr>
      <w:r>
        <w:t>Run software to manage and service OSEs on the licensed server</w:t>
      </w:r>
    </w:p>
    <w:p w14:paraId="1212AD9D" w14:textId="73367EC7" w:rsidR="00D7307C" w:rsidRDefault="002E2D76" w:rsidP="002E2D76">
      <w:pPr>
        <w:pStyle w:val="PURBody-Indented"/>
      </w:pPr>
      <w:r>
        <w:rPr>
          <w:b/>
        </w:rPr>
        <w:t xml:space="preserve">Management Licenses: </w:t>
      </w:r>
      <w:r>
        <w:t>You are deemed to have assigned to the licensed server System Center Standard licenses equal to the number of CIS Suite Standard licenses assigned to the server.</w:t>
      </w:r>
    </w:p>
    <w:p w14:paraId="3A1A3DAD" w14:textId="572C86DE" w:rsidR="002E2D76" w:rsidRDefault="00D7307C" w:rsidP="003B5A77">
      <w:pPr>
        <w:pStyle w:val="PURBody-Indented"/>
        <w:numPr>
          <w:ilvl w:val="0"/>
          <w:numId w:val="15"/>
        </w:numPr>
        <w:ind w:left="540" w:hanging="252"/>
      </w:pPr>
      <w:r>
        <w:lastRenderedPageBreak/>
        <w:t xml:space="preserve">If you are managing a virtual OSE on the licensed device and the physical OSE is being used solely to run hardware virtualization software, provide hardware virtualization services, and run software to manage and service </w:t>
      </w:r>
      <w:r w:rsidR="00EC29A6">
        <w:t>OSE’s</w:t>
      </w:r>
      <w:r>
        <w:t xml:space="preserve"> on that device, then you may manage that virtual OSE and the physical OSE on the licensed ser</w:t>
      </w:r>
      <w:r w:rsidR="00EC29A6">
        <w:t>ver.</w:t>
      </w:r>
    </w:p>
    <w:p w14:paraId="1BBCF3E3" w14:textId="77777777" w:rsidR="002E2D76" w:rsidRDefault="002E2D76" w:rsidP="003B5A77">
      <w:pPr>
        <w:pStyle w:val="PURBullet-Indented"/>
        <w:numPr>
          <w:ilvl w:val="0"/>
          <w:numId w:val="8"/>
        </w:numPr>
      </w:pPr>
      <w:r w:rsidRPr="003D4C90">
        <w:t xml:space="preserve">You may use the System Center software included in the CIS Software to manage any OSE on any of your devices not licensed with CIS Suite so long as you or your </w:t>
      </w:r>
      <w:r>
        <w:t>users</w:t>
      </w:r>
      <w:r w:rsidRPr="003D4C90">
        <w:t xml:space="preserve"> separately acquire and assign management licenses as contemplated in the Services Provider Use Rights or Volume Licensing Product Use Rights as applicable for that software.</w:t>
      </w:r>
    </w:p>
    <w:p w14:paraId="3AE4FD5E" w14:textId="77777777" w:rsidR="002E2D76" w:rsidRDefault="002E2D76" w:rsidP="002E2D76">
      <w:pPr>
        <w:pStyle w:val="PURBlueStrong-Indented"/>
      </w:pPr>
      <w:r>
        <w:t>Additional Terms</w:t>
      </w:r>
    </w:p>
    <w:p w14:paraId="7DD8D7EF" w14:textId="77777777" w:rsidR="002E2D76" w:rsidRDefault="002E2D76" w:rsidP="003B5A77">
      <w:pPr>
        <w:pStyle w:val="PURBullet-Indented"/>
        <w:numPr>
          <w:ilvl w:val="0"/>
          <w:numId w:val="8"/>
        </w:numPr>
      </w:pPr>
      <w:r>
        <w:t>Despite anything to the contrary in your license agreement and the Universal License Terms in these Service Provider Use Rights about upgrading and downgrading components separately, you may run a prior version or a lower edition of any of the individual products included in the CIS Suite as permitted in the license terms for that product in the Service Provider Use Rights.</w:t>
      </w:r>
    </w:p>
    <w:p w14:paraId="02E0F566" w14:textId="60384A81" w:rsidR="002E2D76" w:rsidRDefault="002E2D76" w:rsidP="003B5A77">
      <w:pPr>
        <w:pStyle w:val="PURBullet-Indented"/>
        <w:numPr>
          <w:ilvl w:val="0"/>
          <w:numId w:val="8"/>
        </w:numPr>
      </w:pPr>
      <w:r>
        <w:t>All other requirements as set forth in the Service Provider Use Rights, re</w:t>
      </w:r>
      <w:r w:rsidR="00830DCA">
        <w:t>main in full force and effect.</w:t>
      </w:r>
    </w:p>
    <w:p w14:paraId="2A63D143" w14:textId="01E44E24" w:rsidR="00A748AB" w:rsidRPr="00E044E1" w:rsidRDefault="00353A1B" w:rsidP="00CD6E9D">
      <w:pPr>
        <w:pStyle w:val="PURBreadcrumb"/>
        <w:keepNext w:val="0"/>
        <w:rPr>
          <w:rFonts w:ascii="Arial Narrow" w:hAnsi="Arial Narrow"/>
          <w:sz w:val="16"/>
        </w:rPr>
      </w:pPr>
      <w:hyperlink w:anchor="TOC" w:history="1">
        <w:r w:rsidR="00A748AB" w:rsidRPr="00372624">
          <w:rPr>
            <w:rStyle w:val="Hyperlink"/>
            <w:rFonts w:ascii="Arial Narrow" w:hAnsi="Arial Narrow"/>
            <w:sz w:val="16"/>
          </w:rPr>
          <w:t>Table of Contents</w:t>
        </w:r>
      </w:hyperlink>
      <w:r w:rsidR="00A748AB">
        <w:t xml:space="preserve"> / </w:t>
      </w:r>
      <w:hyperlink w:anchor="UniversalTerms" w:history="1">
        <w:r w:rsidR="00A748AB">
          <w:rPr>
            <w:rStyle w:val="Hyperlink"/>
            <w:rFonts w:ascii="Arial Narrow" w:hAnsi="Arial Narrow"/>
            <w:sz w:val="16"/>
          </w:rPr>
          <w:t>Universal License Terms</w:t>
        </w:r>
      </w:hyperlink>
    </w:p>
    <w:p w14:paraId="07B87B43" w14:textId="539B1CBE" w:rsidR="002A34F3" w:rsidRDefault="002A34F3" w:rsidP="002A34F3">
      <w:pPr>
        <w:pStyle w:val="PURProductName"/>
      </w:pPr>
      <w:bookmarkStart w:id="99" w:name="_Toc379278519"/>
      <w:bookmarkStart w:id="100" w:name="_Toc381961999"/>
      <w:bookmarkStart w:id="101" w:name="_Toc299524954"/>
      <w:bookmarkStart w:id="102" w:name="_Toc299531306"/>
      <w:bookmarkStart w:id="103" w:name="_Toc299531414"/>
      <w:bookmarkStart w:id="104" w:name="_Toc299531522"/>
      <w:bookmarkStart w:id="105" w:name="_Toc299957131"/>
      <w:bookmarkStart w:id="106" w:name="_Toc346536837"/>
      <w:bookmarkStart w:id="107" w:name="_Toc339280304"/>
      <w:bookmarkStart w:id="108" w:name="_Toc339280366"/>
      <w:bookmarkStart w:id="109" w:name="_Toc363552775"/>
      <w:bookmarkStart w:id="110" w:name="_Toc363552840"/>
      <w:bookmarkEnd w:id="83"/>
      <w:bookmarkEnd w:id="84"/>
      <w:bookmarkEnd w:id="85"/>
      <w:bookmarkEnd w:id="86"/>
      <w:bookmarkEnd w:id="87"/>
      <w:r>
        <w:t>Forefront Identity Manager Synchronization Service for Hosting 2010 R2</w:t>
      </w:r>
      <w:bookmarkEnd w:id="99"/>
      <w:bookmarkEnd w:id="100"/>
      <w:r>
        <w:fldChar w:fldCharType="begin"/>
      </w:r>
      <w:r>
        <w:instrText xml:space="preserve"> XE "Forefront Identity Manager Synchronization Service for Hosting 2010 R2" </w:instrText>
      </w:r>
      <w:r>
        <w:fldChar w:fldCharType="end"/>
      </w:r>
    </w:p>
    <w:p w14:paraId="32E92EDD" w14:textId="77777777" w:rsidR="002A34F3" w:rsidRPr="003D4C90" w:rsidRDefault="002A34F3" w:rsidP="002A34F3">
      <w:pPr>
        <w:spacing w:line="240" w:lineRule="exact"/>
        <w:rPr>
          <w:color w:val="auto"/>
          <w:spacing w:val="-2"/>
          <w:sz w:val="12"/>
        </w:rPr>
      </w:pPr>
      <w:r w:rsidRPr="003D4C90">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A34F3" w:rsidRPr="00A23961" w14:paraId="33106A5D" w14:textId="77777777" w:rsidTr="005215C8">
        <w:trPr>
          <w:trHeight w:val="19"/>
        </w:trPr>
        <w:tc>
          <w:tcPr>
            <w:tcW w:w="2477" w:type="pct"/>
          </w:tcPr>
          <w:p w14:paraId="6982E117" w14:textId="77777777" w:rsidR="002A34F3" w:rsidRPr="00827D1D" w:rsidRDefault="002A34F3" w:rsidP="005215C8">
            <w:pPr>
              <w:spacing w:after="0"/>
              <w:rPr>
                <w:rFonts w:ascii="Arial Narrow" w:hAnsi="Arial Narrow"/>
                <w:color w:val="404040" w:themeColor="text1" w:themeTint="BF"/>
                <w:sz w:val="18"/>
                <w:szCs w:val="18"/>
              </w:rPr>
            </w:pPr>
            <w:r w:rsidRPr="00827D1D">
              <w:rPr>
                <w:rFonts w:ascii="Arial Narrow" w:hAnsi="Arial Narrow"/>
                <w:color w:val="404040" w:themeColor="text1" w:themeTint="BF"/>
                <w:sz w:val="18"/>
                <w:szCs w:val="18"/>
              </w:rPr>
              <w:t xml:space="preserve">License Mobility Within Server Farms: </w:t>
            </w:r>
            <w:r w:rsidRPr="00827D1D">
              <w:rPr>
                <w:rFonts w:ascii="Arial Narrow" w:hAnsi="Arial Narrow"/>
                <w:b/>
                <w:color w:val="404040" w:themeColor="text1" w:themeTint="BF"/>
                <w:sz w:val="18"/>
                <w:szCs w:val="18"/>
              </w:rPr>
              <w:t>Yes</w:t>
            </w:r>
            <w:r w:rsidRPr="00827D1D">
              <w:rPr>
                <w:rFonts w:ascii="Arial Narrow" w:hAnsi="Arial Narrow"/>
                <w:color w:val="404040" w:themeColor="text1" w:themeTint="BF"/>
                <w:sz w:val="18"/>
                <w:szCs w:val="18"/>
              </w:rPr>
              <w:t xml:space="preserve"> </w:t>
            </w:r>
            <w:r w:rsidRPr="00827D1D">
              <w:rPr>
                <w:rFonts w:ascii="Arial Narrow" w:hAnsi="Arial Narrow"/>
                <w:i/>
                <w:color w:val="404040" w:themeColor="text1" w:themeTint="BF"/>
                <w:sz w:val="18"/>
                <w:szCs w:val="18"/>
              </w:rPr>
              <w:t xml:space="preserve">(see </w:t>
            </w:r>
            <w:hyperlink w:anchor="Mobility" w:history="1">
              <w:r w:rsidRPr="00827D1D">
                <w:rPr>
                  <w:rStyle w:val="Hyperlink"/>
                  <w:rFonts w:ascii="Arial Narrow" w:hAnsi="Arial Narrow"/>
                  <w:i/>
                  <w:sz w:val="18"/>
                  <w:szCs w:val="18"/>
                </w:rPr>
                <w:t>General Terms</w:t>
              </w:r>
            </w:hyperlink>
            <w:r w:rsidRPr="00827D1D">
              <w:rPr>
                <w:rFonts w:ascii="Arial Narrow" w:hAnsi="Arial Narrow"/>
                <w:i/>
                <w:color w:val="404040" w:themeColor="text1" w:themeTint="BF"/>
                <w:sz w:val="18"/>
                <w:szCs w:val="18"/>
              </w:rPr>
              <w:t>)</w:t>
            </w:r>
          </w:p>
        </w:tc>
        <w:tc>
          <w:tcPr>
            <w:tcW w:w="2523" w:type="pct"/>
          </w:tcPr>
          <w:p w14:paraId="5D020F43" w14:textId="77777777" w:rsidR="002A34F3" w:rsidRPr="00A23961" w:rsidRDefault="002A34F3" w:rsidP="005215C8">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2A34F3" w:rsidRPr="003D4C90" w14:paraId="7FE0A8DC" w14:textId="77777777" w:rsidTr="005215C8">
        <w:tc>
          <w:tcPr>
            <w:tcW w:w="2477" w:type="pct"/>
          </w:tcPr>
          <w:p w14:paraId="49F11062" w14:textId="77777777" w:rsidR="002A34F3" w:rsidRPr="003D4C90" w:rsidRDefault="002A34F3" w:rsidP="005215C8">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Client/Additional Software: </w:t>
            </w:r>
            <w:r>
              <w:rPr>
                <w:rFonts w:ascii="Arial Narrow" w:hAnsi="Arial Narrow"/>
                <w:b/>
                <w:color w:val="404040" w:themeColor="text1" w:themeTint="BF"/>
                <w:sz w:val="18"/>
              </w:rPr>
              <w:t>No</w:t>
            </w:r>
          </w:p>
        </w:tc>
        <w:tc>
          <w:tcPr>
            <w:tcW w:w="2523" w:type="pct"/>
          </w:tcPr>
          <w:p w14:paraId="400E4E5A" w14:textId="77777777" w:rsidR="002A34F3" w:rsidRPr="003D4C90" w:rsidRDefault="002A34F3" w:rsidP="005215C8">
            <w:pPr>
              <w:spacing w:after="0"/>
              <w:rPr>
                <w:rFonts w:ascii="Arial Narrow" w:hAnsi="Arial Narrow"/>
                <w:color w:val="404040" w:themeColor="text1" w:themeTint="BF"/>
                <w:sz w:val="18"/>
              </w:rPr>
            </w:pPr>
          </w:p>
        </w:tc>
      </w:tr>
    </w:tbl>
    <w:p w14:paraId="24040589" w14:textId="77777777" w:rsidR="002A34F3" w:rsidRPr="00E044E1" w:rsidRDefault="00353A1B" w:rsidP="00CD6E9D">
      <w:pPr>
        <w:pStyle w:val="PURBreadcrumb"/>
        <w:keepNext w:val="0"/>
        <w:rPr>
          <w:rFonts w:ascii="Arial Narrow" w:hAnsi="Arial Narrow"/>
          <w:sz w:val="16"/>
        </w:rPr>
      </w:pPr>
      <w:hyperlink w:anchor="TOC" w:history="1">
        <w:r w:rsidR="002A34F3" w:rsidRPr="00372624">
          <w:rPr>
            <w:rStyle w:val="Hyperlink"/>
            <w:rFonts w:ascii="Arial Narrow" w:hAnsi="Arial Narrow"/>
            <w:sz w:val="16"/>
          </w:rPr>
          <w:t>Table of Contents</w:t>
        </w:r>
      </w:hyperlink>
      <w:r w:rsidR="002A34F3">
        <w:t xml:space="preserve"> / </w:t>
      </w:r>
      <w:hyperlink w:anchor="UniversalTerms" w:history="1">
        <w:r w:rsidR="002A34F3">
          <w:rPr>
            <w:rStyle w:val="Hyperlink"/>
            <w:rFonts w:ascii="Arial Narrow" w:hAnsi="Arial Narrow"/>
            <w:sz w:val="16"/>
          </w:rPr>
          <w:t>Universal License Terms</w:t>
        </w:r>
      </w:hyperlink>
    </w:p>
    <w:p w14:paraId="2C4A9ACF" w14:textId="259DDBCF" w:rsidR="000A570B" w:rsidRDefault="000A570B" w:rsidP="000A570B">
      <w:pPr>
        <w:pStyle w:val="PURProductName"/>
      </w:pPr>
      <w:bookmarkStart w:id="111" w:name="_Toc378682220"/>
      <w:bookmarkStart w:id="112" w:name="_Toc378682240"/>
      <w:bookmarkStart w:id="113" w:name="_Toc371268252"/>
      <w:bookmarkStart w:id="114" w:name="_Toc371268319"/>
      <w:bookmarkStart w:id="115" w:name="_Toc379278520"/>
      <w:bookmarkStart w:id="116" w:name="_Toc381962000"/>
      <w:r>
        <w:t>Microsoft Dynamics C5 2012</w:t>
      </w:r>
      <w:bookmarkEnd w:id="101"/>
      <w:bookmarkEnd w:id="102"/>
      <w:bookmarkEnd w:id="103"/>
      <w:bookmarkEnd w:id="104"/>
      <w:bookmarkEnd w:id="105"/>
      <w:bookmarkEnd w:id="106"/>
      <w:bookmarkEnd w:id="107"/>
      <w:bookmarkEnd w:id="108"/>
      <w:bookmarkEnd w:id="109"/>
      <w:bookmarkEnd w:id="110"/>
      <w:bookmarkEnd w:id="111"/>
      <w:bookmarkEnd w:id="112"/>
      <w:bookmarkEnd w:id="113"/>
      <w:bookmarkEnd w:id="114"/>
      <w:bookmarkEnd w:id="115"/>
      <w:bookmarkEnd w:id="116"/>
      <w:r>
        <w:fldChar w:fldCharType="begin"/>
      </w:r>
      <w:r>
        <w:instrText xml:space="preserve"> XE "</w:instrText>
      </w:r>
      <w:r w:rsidRPr="00850A33">
        <w:instrText>Microsoft Dynamics C5 201</w:instrText>
      </w:r>
      <w:r w:rsidR="00232A46">
        <w:instrText>2</w:instrText>
      </w:r>
      <w:r>
        <w:instrText xml:space="preserve">" </w:instrText>
      </w:r>
      <w:r>
        <w:fldChar w:fldCharType="end"/>
      </w:r>
    </w:p>
    <w:p w14:paraId="4521D0F7"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p w14:paraId="3D5A5E6F" w14:textId="77777777" w:rsidR="000A570B" w:rsidRPr="006E381D" w:rsidRDefault="006E381D" w:rsidP="000A570B">
      <w:pPr>
        <w:pStyle w:val="PURBody"/>
        <w:rPr>
          <w:b/>
        </w:rPr>
      </w:pPr>
      <w:r>
        <w:rPr>
          <w:b/>
        </w:rPr>
        <w:t>Only f</w:t>
      </w:r>
      <w:r w:rsidR="000A570B" w:rsidRPr="006E381D">
        <w:rPr>
          <w:b/>
        </w:rPr>
        <w:t>or use in Iceland and Denmark</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3BAA267E" w14:textId="77777777" w:rsidTr="00AE7BEF">
        <w:tc>
          <w:tcPr>
            <w:tcW w:w="2477" w:type="pct"/>
          </w:tcPr>
          <w:p w14:paraId="4EE5A5D6" w14:textId="678B352B"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5B17D097" w14:textId="77777777" w:rsidR="000A570B" w:rsidRDefault="000A570B" w:rsidP="00AE7BEF">
            <w:pPr>
              <w:pStyle w:val="PURLMSH"/>
            </w:pPr>
            <w:r>
              <w:t xml:space="preserve">See Applicable Notice: </w:t>
            </w:r>
            <w:r>
              <w:rPr>
                <w:b/>
              </w:rPr>
              <w:t>No</w:t>
            </w:r>
          </w:p>
        </w:tc>
      </w:tr>
      <w:tr w:rsidR="000A570B" w14:paraId="4928BC4E" w14:textId="77777777" w:rsidTr="00AE7BEF">
        <w:tc>
          <w:tcPr>
            <w:tcW w:w="2477" w:type="pct"/>
          </w:tcPr>
          <w:p w14:paraId="0993905C"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7D15D210" w14:textId="77777777" w:rsidR="000A570B" w:rsidRDefault="000A570B" w:rsidP="00AE7BEF">
            <w:pPr>
              <w:pStyle w:val="PURLMSH"/>
            </w:pPr>
          </w:p>
        </w:tc>
      </w:tr>
    </w:tbl>
    <w:p w14:paraId="3ACCC5FE" w14:textId="77777777" w:rsidR="000A570B" w:rsidRDefault="000A570B" w:rsidP="000A570B">
      <w:pPr>
        <w:pStyle w:val="PURADDITIONALTERMSHEADERMB"/>
      </w:pPr>
      <w:r>
        <w:t>Additional Terms:</w:t>
      </w:r>
    </w:p>
    <w:p w14:paraId="5CD469F4" w14:textId="77777777" w:rsidR="000A570B" w:rsidRDefault="000A570B" w:rsidP="000A570B">
      <w:pPr>
        <w:pStyle w:val="PURBlueStrong"/>
      </w:pPr>
      <w:r>
        <w:t>Components</w:t>
      </w:r>
    </w:p>
    <w:p w14:paraId="5BF196D2" w14:textId="4B78A8F3"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16" w:history="1">
        <w:r w:rsidRPr="00A02258">
          <w:rPr>
            <w:rStyle w:val="Hyperlink"/>
          </w:rPr>
          <w:t>www.explore.ms</w:t>
        </w:r>
      </w:hyperlink>
      <w:r>
        <w:t xml:space="preserve">. </w:t>
      </w:r>
    </w:p>
    <w:p w14:paraId="5E33E6AE" w14:textId="77777777" w:rsidR="000A570B" w:rsidRPr="008F7CB0" w:rsidRDefault="000A570B" w:rsidP="000A570B">
      <w:pPr>
        <w:pStyle w:val="PURBody-Indented"/>
      </w:pPr>
      <w:r w:rsidRPr="008F7CB0">
        <w:t xml:space="preserve">For those Components licensed under the Processor License model you need to only license and report one Processor License per “system database,” regardless of how many processors are used. A “system database” means the underlying database that controls your users and financial reporting units. </w:t>
      </w:r>
    </w:p>
    <w:p w14:paraId="17D68A66" w14:textId="77777777" w:rsidR="000A570B" w:rsidRPr="002C084A" w:rsidRDefault="000A570B" w:rsidP="000A570B">
      <w:pPr>
        <w:pStyle w:val="PURBlueStrong"/>
      </w:pPr>
      <w:r w:rsidRPr="002C084A">
        <w:t>Localizations and Translations</w:t>
      </w:r>
    </w:p>
    <w:p w14:paraId="2C58C0F8" w14:textId="7D7AAA00"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 xml:space="preserve">the </w:t>
      </w:r>
      <w:r w:rsidRPr="008F7CB0">
        <w:t>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63EFB253" w14:textId="463D8678" w:rsidR="000A570B" w:rsidRPr="008F7CB0"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17" w:history="1">
        <w:r w:rsidRPr="008F7CB0">
          <w:rPr>
            <w:rStyle w:val="Hyperlink"/>
          </w:rPr>
          <w:t>https://mbs.microsoft.com/partnersource/partneressentials/pllp</w:t>
        </w:r>
      </w:hyperlink>
      <w:r w:rsidRPr="008F7CB0">
        <w:t xml:space="preserve"> or contact your Partner Account Manager.</w:t>
      </w:r>
    </w:p>
    <w:p w14:paraId="7D98F7E2" w14:textId="146CD22E" w:rsidR="000A570B" w:rsidRDefault="00353A1B" w:rsidP="00CD6E9D">
      <w:pPr>
        <w:pStyle w:val="PURBreadcrumb"/>
        <w:keepNext w:val="0"/>
        <w:rPr>
          <w:rStyle w:val="Hyperlink"/>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706AA238" w14:textId="22B53051" w:rsidR="000A570B" w:rsidRDefault="000A570B" w:rsidP="000A570B">
      <w:pPr>
        <w:pStyle w:val="PURProductName"/>
      </w:pPr>
      <w:bookmarkStart w:id="117" w:name="_Toc299524955"/>
      <w:bookmarkStart w:id="118" w:name="_Toc299531307"/>
      <w:bookmarkStart w:id="119" w:name="_Toc299531415"/>
      <w:bookmarkStart w:id="120" w:name="_Toc299531523"/>
      <w:bookmarkStart w:id="121" w:name="_Toc299957132"/>
      <w:bookmarkStart w:id="122" w:name="_Toc346536838"/>
      <w:bookmarkStart w:id="123" w:name="_Toc339280305"/>
      <w:bookmarkStart w:id="124" w:name="_Toc339280367"/>
      <w:bookmarkStart w:id="125" w:name="_Toc363552776"/>
      <w:bookmarkStart w:id="126" w:name="_Toc363552841"/>
      <w:bookmarkStart w:id="127" w:name="_Toc378682221"/>
      <w:bookmarkStart w:id="128" w:name="_Toc378682241"/>
      <w:bookmarkStart w:id="129" w:name="_Toc371268253"/>
      <w:bookmarkStart w:id="130" w:name="_Toc371268320"/>
      <w:bookmarkStart w:id="131" w:name="_Toc379278521"/>
      <w:bookmarkStart w:id="132" w:name="_Toc381962001"/>
      <w:r>
        <w:lastRenderedPageBreak/>
        <w:t xml:space="preserve">Microsoft Dynamics GP </w:t>
      </w:r>
      <w:bookmarkEnd w:id="117"/>
      <w:bookmarkEnd w:id="118"/>
      <w:bookmarkEnd w:id="119"/>
      <w:bookmarkEnd w:id="120"/>
      <w:bookmarkEnd w:id="121"/>
      <w:r w:rsidR="00EE5A49">
        <w:t>2013</w:t>
      </w:r>
      <w:bookmarkEnd w:id="122"/>
      <w:bookmarkEnd w:id="123"/>
      <w:bookmarkEnd w:id="124"/>
      <w:bookmarkEnd w:id="125"/>
      <w:bookmarkEnd w:id="126"/>
      <w:bookmarkEnd w:id="127"/>
      <w:bookmarkEnd w:id="128"/>
      <w:bookmarkEnd w:id="129"/>
      <w:bookmarkEnd w:id="130"/>
      <w:bookmarkEnd w:id="131"/>
      <w:bookmarkEnd w:id="132"/>
      <w:r>
        <w:fldChar w:fldCharType="begin"/>
      </w:r>
      <w:r>
        <w:instrText xml:space="preserve"> XE "</w:instrText>
      </w:r>
      <w:r w:rsidRPr="00850A33">
        <w:instrText xml:space="preserve">Microsoft Dynamics GP </w:instrText>
      </w:r>
      <w:r w:rsidR="00156FC7">
        <w:instrText>2013</w:instrText>
      </w:r>
      <w:r>
        <w:instrText xml:space="preserve">" </w:instrText>
      </w:r>
      <w:r>
        <w:fldChar w:fldCharType="end"/>
      </w:r>
    </w:p>
    <w:p w14:paraId="45DE27C5"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756D00BB" w14:textId="77777777" w:rsidTr="00AE7BEF">
        <w:tc>
          <w:tcPr>
            <w:tcW w:w="2477" w:type="pct"/>
          </w:tcPr>
          <w:p w14:paraId="76A879EB" w14:textId="62839DFE"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385A25E8" w14:textId="77777777" w:rsidR="000A570B" w:rsidRDefault="000A570B" w:rsidP="00AE7BEF">
            <w:pPr>
              <w:pStyle w:val="PURLMSH"/>
            </w:pPr>
            <w:r>
              <w:t xml:space="preserve">See Applicable Notice: </w:t>
            </w:r>
            <w:r>
              <w:rPr>
                <w:b/>
              </w:rPr>
              <w:t>No</w:t>
            </w:r>
          </w:p>
        </w:tc>
      </w:tr>
      <w:tr w:rsidR="000A570B" w14:paraId="46755817" w14:textId="77777777" w:rsidTr="00AE7BEF">
        <w:tc>
          <w:tcPr>
            <w:tcW w:w="2477" w:type="pct"/>
          </w:tcPr>
          <w:p w14:paraId="71C202C3"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3AF0E45B" w14:textId="77777777" w:rsidR="000A570B" w:rsidRDefault="000A570B" w:rsidP="00AE7BEF">
            <w:pPr>
              <w:pStyle w:val="PURLMSH"/>
            </w:pPr>
          </w:p>
        </w:tc>
      </w:tr>
    </w:tbl>
    <w:p w14:paraId="1EC14CD0" w14:textId="77777777" w:rsidR="000A570B" w:rsidRDefault="000A570B" w:rsidP="000A570B">
      <w:pPr>
        <w:pStyle w:val="PURADDITIONALTERMSHEADERMB"/>
      </w:pPr>
      <w:r>
        <w:t>Additional Terms:</w:t>
      </w:r>
    </w:p>
    <w:p w14:paraId="78AC94F6" w14:textId="77777777" w:rsidR="000A570B" w:rsidRDefault="000A570B" w:rsidP="000A570B">
      <w:pPr>
        <w:pStyle w:val="PURBlueStrong"/>
      </w:pPr>
      <w:r>
        <w:t>Components</w:t>
      </w:r>
    </w:p>
    <w:p w14:paraId="0FDB9390" w14:textId="3FDBC9A7"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18" w:history="1">
        <w:r w:rsidRPr="00A02258">
          <w:rPr>
            <w:rStyle w:val="Hyperlink"/>
          </w:rPr>
          <w:t>www.explore.ms</w:t>
        </w:r>
      </w:hyperlink>
      <w:r>
        <w:t xml:space="preserve">. </w:t>
      </w:r>
    </w:p>
    <w:p w14:paraId="75B8A7E4" w14:textId="77777777" w:rsidR="000A570B" w:rsidRPr="008F7CB0" w:rsidRDefault="000A570B" w:rsidP="000A570B">
      <w:pPr>
        <w:pStyle w:val="PURBody-Indented"/>
      </w:pPr>
      <w:r w:rsidRPr="008F7CB0">
        <w:t xml:space="preserve">For those Components licensed under the Processor License model you need to only license and report one Processor License per “system database,” regardless of how many processors are used. A “system database” means the underlying database that controls your users and financial reporting units. </w:t>
      </w:r>
    </w:p>
    <w:p w14:paraId="12D6B307" w14:textId="77777777" w:rsidR="000A570B" w:rsidRPr="002C084A" w:rsidRDefault="000A570B" w:rsidP="000A570B">
      <w:pPr>
        <w:pStyle w:val="PURBlueStrong"/>
      </w:pPr>
      <w:r w:rsidRPr="002C084A">
        <w:t>Localizations and Translations</w:t>
      </w:r>
    </w:p>
    <w:p w14:paraId="519EDA80" w14:textId="77777777" w:rsidR="000A570B" w:rsidRDefault="000A570B" w:rsidP="000A570B">
      <w:pPr>
        <w:pStyle w:val="PURBody-Indented"/>
        <w:rPr>
          <w:rStyle w:val="Hyperlink"/>
        </w:rPr>
      </w:pPr>
      <w:r>
        <w:t>For</w:t>
      </w:r>
      <w:r w:rsidRPr="008F7CB0">
        <w:t xml:space="preserve"> a list of geographic regions and languages that Microsoft has localized and makes generally available </w:t>
      </w:r>
      <w:r>
        <w:t xml:space="preserve">see </w:t>
      </w:r>
      <w:hyperlink r:id="rId119" w:history="1">
        <w:r w:rsidRPr="000A3567">
          <w:rPr>
            <w:rStyle w:val="Hyperlink"/>
          </w:rPr>
          <w:t>http://www.microsoft.com/dynamics/en/us/products/gp-availability.aspx</w:t>
        </w:r>
      </w:hyperlink>
    </w:p>
    <w:p w14:paraId="39AC0C5F" w14:textId="555E48E1"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18637B6B" w14:textId="42544B50" w:rsidR="000A570B" w:rsidRPr="008F7CB0"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20" w:history="1">
        <w:r w:rsidRPr="008F7CB0">
          <w:rPr>
            <w:rStyle w:val="Hyperlink"/>
          </w:rPr>
          <w:t>https://mbs.microsoft.com/partnersource/partneressentials/pllp</w:t>
        </w:r>
      </w:hyperlink>
      <w:r w:rsidRPr="008F7CB0">
        <w:t xml:space="preserve"> or contact your Partner Account Manager.</w:t>
      </w:r>
    </w:p>
    <w:p w14:paraId="3B8288B8" w14:textId="3CF18EC3" w:rsidR="000A570B" w:rsidRDefault="00353A1B" w:rsidP="00CD6E9D">
      <w:pPr>
        <w:pStyle w:val="PURBreadcrumb"/>
        <w:keepNext w:val="0"/>
        <w:rPr>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19C3D450" w14:textId="7A998D80" w:rsidR="000A570B" w:rsidRDefault="000A570B" w:rsidP="000A570B">
      <w:pPr>
        <w:pStyle w:val="PURProductName"/>
      </w:pPr>
      <w:bookmarkStart w:id="133" w:name="_Toc299524956"/>
      <w:bookmarkStart w:id="134" w:name="_Toc299531308"/>
      <w:bookmarkStart w:id="135" w:name="_Toc299531416"/>
      <w:bookmarkStart w:id="136" w:name="_Toc299531524"/>
      <w:bookmarkStart w:id="137" w:name="_Toc299957133"/>
      <w:bookmarkStart w:id="138" w:name="_Toc346536839"/>
      <w:bookmarkStart w:id="139" w:name="_Toc339280306"/>
      <w:bookmarkStart w:id="140" w:name="_Toc339280368"/>
      <w:bookmarkStart w:id="141" w:name="_Toc363552777"/>
      <w:bookmarkStart w:id="142" w:name="_Toc363552842"/>
      <w:bookmarkStart w:id="143" w:name="_Toc378682222"/>
      <w:bookmarkStart w:id="144" w:name="_Toc378682242"/>
      <w:bookmarkStart w:id="145" w:name="_Toc371268254"/>
      <w:bookmarkStart w:id="146" w:name="_Toc371268321"/>
      <w:bookmarkStart w:id="147" w:name="_Toc379278522"/>
      <w:bookmarkStart w:id="148" w:name="_Toc381962002"/>
      <w:r>
        <w:t xml:space="preserve">Microsoft Dynamics NAV </w:t>
      </w:r>
      <w:bookmarkEnd w:id="133"/>
      <w:bookmarkEnd w:id="134"/>
      <w:bookmarkEnd w:id="135"/>
      <w:bookmarkEnd w:id="136"/>
      <w:bookmarkEnd w:id="137"/>
      <w:r w:rsidR="00B94C56">
        <w:t>2013</w:t>
      </w:r>
      <w:bookmarkEnd w:id="138"/>
      <w:bookmarkEnd w:id="139"/>
      <w:bookmarkEnd w:id="140"/>
      <w:bookmarkEnd w:id="141"/>
      <w:bookmarkEnd w:id="142"/>
      <w:r w:rsidR="006659BE">
        <w:t xml:space="preserve"> R2</w:t>
      </w:r>
      <w:bookmarkEnd w:id="143"/>
      <w:bookmarkEnd w:id="144"/>
      <w:bookmarkEnd w:id="145"/>
      <w:bookmarkEnd w:id="146"/>
      <w:bookmarkEnd w:id="147"/>
      <w:bookmarkEnd w:id="148"/>
      <w:r>
        <w:fldChar w:fldCharType="begin"/>
      </w:r>
      <w:r>
        <w:instrText xml:space="preserve"> XE "</w:instrText>
      </w:r>
      <w:r w:rsidRPr="00850A33">
        <w:instrText xml:space="preserve">Microsoft Dynamics NAV </w:instrText>
      </w:r>
      <w:r w:rsidR="00156FC7">
        <w:instrText>2013</w:instrText>
      </w:r>
      <w:r w:rsidR="006659BE">
        <w:instrText xml:space="preserve"> R2</w:instrText>
      </w:r>
      <w:r>
        <w:instrText xml:space="preserve">" </w:instrText>
      </w:r>
      <w:r>
        <w:fldChar w:fldCharType="end"/>
      </w:r>
    </w:p>
    <w:p w14:paraId="08B4AFE5"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280325BA" w14:textId="77777777" w:rsidTr="00AE7BEF">
        <w:tc>
          <w:tcPr>
            <w:tcW w:w="2477" w:type="pct"/>
          </w:tcPr>
          <w:p w14:paraId="16CCABD3" w14:textId="6E50FE46"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44E88A01" w14:textId="77777777" w:rsidR="000A570B" w:rsidRDefault="000A570B" w:rsidP="00AE7BEF">
            <w:pPr>
              <w:pStyle w:val="PURLMSH"/>
            </w:pPr>
            <w:r>
              <w:t xml:space="preserve">See Applicable Notice: </w:t>
            </w:r>
            <w:r>
              <w:rPr>
                <w:b/>
              </w:rPr>
              <w:t>No</w:t>
            </w:r>
          </w:p>
        </w:tc>
      </w:tr>
      <w:tr w:rsidR="000A570B" w14:paraId="4CD44025" w14:textId="77777777" w:rsidTr="00AE7BEF">
        <w:tc>
          <w:tcPr>
            <w:tcW w:w="2477" w:type="pct"/>
          </w:tcPr>
          <w:p w14:paraId="1BCB107D"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58443C90" w14:textId="77777777" w:rsidR="000A570B" w:rsidRDefault="000A570B" w:rsidP="00AE7BEF">
            <w:pPr>
              <w:pStyle w:val="PURLMSH"/>
            </w:pPr>
          </w:p>
        </w:tc>
      </w:tr>
    </w:tbl>
    <w:p w14:paraId="05ADB17F" w14:textId="77777777" w:rsidR="000A570B" w:rsidRPr="003F1D09" w:rsidRDefault="000A570B" w:rsidP="000A570B">
      <w:pPr>
        <w:pStyle w:val="PURADDITIONALTERMSHEADERMB"/>
      </w:pPr>
      <w:r w:rsidRPr="003F1D09">
        <w:t>Additional Terms:</w:t>
      </w:r>
    </w:p>
    <w:p w14:paraId="737F17BF" w14:textId="77777777" w:rsidR="000A570B" w:rsidRDefault="000A570B" w:rsidP="000A570B">
      <w:pPr>
        <w:pStyle w:val="PURBlueStrong"/>
      </w:pPr>
      <w:r>
        <w:t>Components</w:t>
      </w:r>
    </w:p>
    <w:p w14:paraId="6DBEE695" w14:textId="08B58F46"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21" w:history="1">
        <w:r w:rsidRPr="00A02258">
          <w:rPr>
            <w:rStyle w:val="Hyperlink"/>
          </w:rPr>
          <w:t>www.explore.ms</w:t>
        </w:r>
      </w:hyperlink>
      <w:r>
        <w:t xml:space="preserve">. </w:t>
      </w:r>
    </w:p>
    <w:p w14:paraId="4FA0C70F" w14:textId="77777777" w:rsidR="000A570B" w:rsidRPr="008F7CB0" w:rsidRDefault="000A570B" w:rsidP="000A570B">
      <w:pPr>
        <w:pStyle w:val="PURBody-Indented"/>
      </w:pPr>
      <w:r w:rsidRPr="008F7CB0">
        <w:t xml:space="preserve">For those Components licensed under the Processor License model you need to only license and report one Processor License per “system database,” regardless of how many processors are used. A “system database” means the underlying database that controls your users and financial reporting units. </w:t>
      </w:r>
    </w:p>
    <w:p w14:paraId="3B839F1F" w14:textId="77777777" w:rsidR="000A570B" w:rsidRPr="002C084A" w:rsidRDefault="000A570B" w:rsidP="000A570B">
      <w:pPr>
        <w:pStyle w:val="PURBlueStrong"/>
      </w:pPr>
      <w:r w:rsidRPr="002C084A">
        <w:t>Localizations and Translations</w:t>
      </w:r>
    </w:p>
    <w:p w14:paraId="437C3D3B" w14:textId="77777777" w:rsidR="000A570B" w:rsidRDefault="000A570B" w:rsidP="000A570B">
      <w:pPr>
        <w:pStyle w:val="PURBody-Indented"/>
        <w:rPr>
          <w:rStyle w:val="Hyperlink"/>
        </w:rPr>
      </w:pPr>
      <w:r>
        <w:t>For</w:t>
      </w:r>
      <w:r w:rsidRPr="008F7CB0">
        <w:t xml:space="preserve"> a list of geographic regions and languages that Microsoft has localized and makes generally available </w:t>
      </w:r>
      <w:r>
        <w:t xml:space="preserve">see </w:t>
      </w:r>
      <w:hyperlink r:id="rId122" w:history="1">
        <w:r w:rsidRPr="000A3567">
          <w:rPr>
            <w:rStyle w:val="Hyperlink"/>
          </w:rPr>
          <w:t>http://www.microsoft.com/dynamics/en/us/products/nav-availability.aspx</w:t>
        </w:r>
      </w:hyperlink>
    </w:p>
    <w:p w14:paraId="62B6C265" w14:textId="5B814E86"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the</w:t>
      </w:r>
      <w:r w:rsidRPr="008F7CB0">
        <w:t xml:space="preserve"> software (including any online services available through this software) that is used outside of the territory for which it was created and where Microsoft makes such software or </w:t>
      </w:r>
      <w:r w:rsidRPr="008F7CB0">
        <w:lastRenderedPageBreak/>
        <w:t>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184C78EE" w14:textId="5A56962F" w:rsidR="000A570B" w:rsidRPr="008F7CB0"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23" w:history="1">
        <w:r w:rsidRPr="008F7CB0">
          <w:rPr>
            <w:rStyle w:val="Hyperlink"/>
          </w:rPr>
          <w:t>https://mbs.microsoft.com/partnersource/partneressentials/pllp</w:t>
        </w:r>
      </w:hyperlink>
      <w:r w:rsidRPr="008F7CB0">
        <w:t xml:space="preserve"> or contact your Partner Account Manager.</w:t>
      </w:r>
    </w:p>
    <w:p w14:paraId="48C80CF0" w14:textId="402E0176" w:rsidR="000A570B" w:rsidRDefault="00353A1B" w:rsidP="00CD6E9D">
      <w:pPr>
        <w:pStyle w:val="PURBreadcrumb"/>
        <w:keepNext w:val="0"/>
        <w:rPr>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3DA54228" w14:textId="7AAAB449" w:rsidR="000A570B" w:rsidRDefault="000A570B" w:rsidP="000A570B">
      <w:pPr>
        <w:pStyle w:val="PURProductName"/>
      </w:pPr>
      <w:bookmarkStart w:id="149" w:name="_Toc299524957"/>
      <w:bookmarkStart w:id="150" w:name="_Toc299531309"/>
      <w:bookmarkStart w:id="151" w:name="_Toc299531417"/>
      <w:bookmarkStart w:id="152" w:name="_Toc299531525"/>
      <w:bookmarkStart w:id="153" w:name="_Toc299957134"/>
      <w:bookmarkStart w:id="154" w:name="_Toc346536840"/>
      <w:bookmarkStart w:id="155" w:name="_Toc339280307"/>
      <w:bookmarkStart w:id="156" w:name="_Toc339280369"/>
      <w:bookmarkStart w:id="157" w:name="_Toc363552778"/>
      <w:bookmarkStart w:id="158" w:name="_Toc363552843"/>
      <w:bookmarkStart w:id="159" w:name="_Toc378682223"/>
      <w:bookmarkStart w:id="160" w:name="_Toc378682243"/>
      <w:bookmarkStart w:id="161" w:name="_Toc371268255"/>
      <w:bookmarkStart w:id="162" w:name="_Toc371268322"/>
      <w:bookmarkStart w:id="163" w:name="_Toc379278523"/>
      <w:bookmarkStart w:id="164" w:name="_Toc381962003"/>
      <w:r>
        <w:t>Microsoft Dynamics SL 2011</w:t>
      </w:r>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r>
        <w:fldChar w:fldCharType="begin"/>
      </w:r>
      <w:r>
        <w:instrText xml:space="preserve"> XE "</w:instrText>
      </w:r>
      <w:r w:rsidRPr="00850A33">
        <w:instrText xml:space="preserve">Microsoft Dynamics </w:instrText>
      </w:r>
      <w:r w:rsidR="00AB2D09">
        <w:instrText>SL 2011</w:instrText>
      </w:r>
      <w:r>
        <w:instrText xml:space="preserve">" </w:instrText>
      </w:r>
      <w:r>
        <w:fldChar w:fldCharType="end"/>
      </w:r>
    </w:p>
    <w:p w14:paraId="07E7D2C0"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02D92079" w14:textId="77777777" w:rsidTr="00AE7BEF">
        <w:tc>
          <w:tcPr>
            <w:tcW w:w="2477" w:type="pct"/>
          </w:tcPr>
          <w:p w14:paraId="638CB789" w14:textId="3437BDF0"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2869EDEB" w14:textId="77777777" w:rsidR="000A570B" w:rsidRDefault="000A570B" w:rsidP="00AE7BEF">
            <w:pPr>
              <w:pStyle w:val="PURLMSH"/>
            </w:pPr>
            <w:r>
              <w:t xml:space="preserve">See Applicable Notice: </w:t>
            </w:r>
            <w:r>
              <w:rPr>
                <w:b/>
              </w:rPr>
              <w:t>No</w:t>
            </w:r>
          </w:p>
        </w:tc>
      </w:tr>
      <w:tr w:rsidR="000A570B" w14:paraId="33269B4D" w14:textId="77777777" w:rsidTr="00AE7BEF">
        <w:tc>
          <w:tcPr>
            <w:tcW w:w="2477" w:type="pct"/>
          </w:tcPr>
          <w:p w14:paraId="5EBF7C1A"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7308C97C" w14:textId="77777777" w:rsidR="000A570B" w:rsidRDefault="000A570B" w:rsidP="00AE7BEF">
            <w:pPr>
              <w:pStyle w:val="PURLMSH"/>
            </w:pPr>
          </w:p>
        </w:tc>
      </w:tr>
    </w:tbl>
    <w:p w14:paraId="6B20992F" w14:textId="77777777" w:rsidR="000A570B" w:rsidRDefault="000A570B" w:rsidP="000A570B">
      <w:pPr>
        <w:pStyle w:val="PURADDITIONALTERMSHEADERMB"/>
      </w:pPr>
      <w:r>
        <w:t>Additional Terms:</w:t>
      </w:r>
    </w:p>
    <w:p w14:paraId="5CA19376" w14:textId="77777777" w:rsidR="000A570B" w:rsidRDefault="000A570B" w:rsidP="000A570B">
      <w:pPr>
        <w:pStyle w:val="PURBlueStrong"/>
      </w:pPr>
      <w:r>
        <w:t>Components</w:t>
      </w:r>
    </w:p>
    <w:p w14:paraId="3DA30B94" w14:textId="439E9EB9"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24" w:history="1">
        <w:r w:rsidRPr="00A02258">
          <w:rPr>
            <w:rStyle w:val="Hyperlink"/>
          </w:rPr>
          <w:t>www.explore.ms</w:t>
        </w:r>
      </w:hyperlink>
      <w:r w:rsidR="00830DCA">
        <w:t>.</w:t>
      </w:r>
    </w:p>
    <w:p w14:paraId="33001451" w14:textId="34C97BD0" w:rsidR="000A570B" w:rsidRPr="008F7CB0" w:rsidRDefault="000A570B" w:rsidP="000A570B">
      <w:pPr>
        <w:pStyle w:val="PURBody-Indented"/>
      </w:pPr>
      <w:r w:rsidRPr="008F7CB0">
        <w:t>For those Components licensed under the Processor License model you need to only license and report one Processor License per “system database,” regardless of how many processors are used. A “system database” means the underlying database that controls your users</w:t>
      </w:r>
      <w:r w:rsidR="00830DCA">
        <w:t xml:space="preserve"> and financial reporting units.</w:t>
      </w:r>
    </w:p>
    <w:p w14:paraId="32AFBA88" w14:textId="77777777" w:rsidR="000A570B" w:rsidRPr="00830DCA" w:rsidRDefault="000A570B" w:rsidP="000A570B">
      <w:pPr>
        <w:pStyle w:val="PURBlueStrong"/>
      </w:pPr>
      <w:r w:rsidRPr="00830DCA">
        <w:t>Localizations and Translations</w:t>
      </w:r>
    </w:p>
    <w:p w14:paraId="1A93B964" w14:textId="77777777" w:rsidR="000A570B" w:rsidRDefault="000A570B" w:rsidP="000A570B">
      <w:pPr>
        <w:pStyle w:val="PURBody-Indented"/>
        <w:rPr>
          <w:rStyle w:val="Hyperlink"/>
        </w:rPr>
      </w:pPr>
      <w:r>
        <w:t>For</w:t>
      </w:r>
      <w:r w:rsidRPr="008F7CB0">
        <w:t xml:space="preserve"> a list of geographic regions and languages that Microsoft has localized and makes generally available </w:t>
      </w:r>
      <w:r>
        <w:t xml:space="preserve">see </w:t>
      </w:r>
      <w:hyperlink r:id="rId125" w:history="1">
        <w:r w:rsidRPr="00DC5045">
          <w:rPr>
            <w:rStyle w:val="Hyperlink"/>
          </w:rPr>
          <w:t>http://www.microsoft.com/dynamics/en/us/products/sl-availability.aspx</w:t>
        </w:r>
      </w:hyperlink>
      <w:r>
        <w:t xml:space="preserve"> </w:t>
      </w:r>
    </w:p>
    <w:p w14:paraId="08859951" w14:textId="0D3E8321"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0857701A" w14:textId="595E4C90" w:rsidR="000A570B"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26" w:history="1">
        <w:r w:rsidRPr="008F7CB0">
          <w:rPr>
            <w:rStyle w:val="Hyperlink"/>
          </w:rPr>
          <w:t>https://mbs.microsoft.com/partnersource/partneressentials/pllp</w:t>
        </w:r>
      </w:hyperlink>
      <w:r w:rsidRPr="008F7CB0">
        <w:t xml:space="preserve"> or contact your Partner Account Manager.</w:t>
      </w:r>
    </w:p>
    <w:p w14:paraId="1D74475A" w14:textId="77777777" w:rsidR="000A570B" w:rsidRDefault="00353A1B" w:rsidP="00CD6E9D">
      <w:pPr>
        <w:pStyle w:val="PURBreadcrumb"/>
        <w:keepNext w:val="0"/>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10E1FA20" w14:textId="77777777" w:rsidR="000A570B" w:rsidRPr="00A23961" w:rsidRDefault="000A570B" w:rsidP="000A570B">
      <w:pPr>
        <w:pStyle w:val="PURProductName"/>
      </w:pPr>
      <w:bookmarkStart w:id="165" w:name="_Toc297828702"/>
      <w:bookmarkStart w:id="166" w:name="_Toc297883457"/>
      <w:bookmarkStart w:id="167" w:name="_Toc299524958"/>
      <w:bookmarkStart w:id="168" w:name="_Toc299531310"/>
      <w:bookmarkStart w:id="169" w:name="_Toc299531418"/>
      <w:bookmarkStart w:id="170" w:name="_Toc299531526"/>
      <w:bookmarkStart w:id="171" w:name="_Toc299957135"/>
      <w:bookmarkStart w:id="172" w:name="_Toc346536841"/>
      <w:bookmarkStart w:id="173" w:name="_Toc339280308"/>
      <w:bookmarkStart w:id="174" w:name="_Toc339280370"/>
      <w:bookmarkStart w:id="175" w:name="_Toc363552779"/>
      <w:bookmarkStart w:id="176" w:name="_Toc363552844"/>
      <w:bookmarkStart w:id="177" w:name="_Toc378682224"/>
      <w:bookmarkStart w:id="178" w:name="_Toc378682244"/>
      <w:bookmarkStart w:id="179" w:name="_Toc371268256"/>
      <w:bookmarkStart w:id="180" w:name="_Toc371268323"/>
      <w:bookmarkStart w:id="181" w:name="_Toc379278524"/>
      <w:bookmarkStart w:id="182" w:name="_Toc381962004"/>
      <w:r w:rsidRPr="00A23961">
        <w:t>Provisioning System</w:t>
      </w:r>
      <w:bookmarkEnd w:id="165"/>
      <w:bookmarkEnd w:id="166"/>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r w:rsidRPr="00A23961">
        <w:t xml:space="preserve"> </w:t>
      </w:r>
      <w:r w:rsidRPr="00A23961">
        <w:fldChar w:fldCharType="begin"/>
      </w:r>
      <w:r w:rsidRPr="00A23961">
        <w:instrText xml:space="preserve"> XE "Provisioning System" </w:instrText>
      </w:r>
      <w:r w:rsidRPr="00A23961">
        <w:fldChar w:fldCharType="end"/>
      </w:r>
    </w:p>
    <w:p w14:paraId="48455A77" w14:textId="77777777" w:rsidR="000A570B" w:rsidRPr="00A23961" w:rsidRDefault="000A570B" w:rsidP="000A570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A23961" w14:paraId="13954A75" w14:textId="77777777" w:rsidTr="00AE7BEF">
        <w:tc>
          <w:tcPr>
            <w:tcW w:w="2477" w:type="pct"/>
          </w:tcPr>
          <w:p w14:paraId="27AC73F4" w14:textId="597E796D" w:rsidR="000A570B"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0A570B" w:rsidRPr="00A23961">
              <w:rPr>
                <w:rFonts w:ascii="Arial Narrow" w:hAnsi="Arial Narrow"/>
                <w:color w:val="404040" w:themeColor="text1" w:themeTint="BF"/>
                <w:sz w:val="18"/>
              </w:rPr>
              <w:t xml:space="preserve"> </w:t>
            </w:r>
            <w:r w:rsidR="000A570B" w:rsidRPr="00A23961">
              <w:rPr>
                <w:rFonts w:ascii="Arial Narrow" w:hAnsi="Arial Narrow"/>
                <w:b/>
                <w:color w:val="404040" w:themeColor="text1" w:themeTint="BF"/>
                <w:sz w:val="18"/>
              </w:rPr>
              <w:t>No</w:t>
            </w:r>
            <w:r w:rsidR="000A570B" w:rsidRPr="00A23961">
              <w:rPr>
                <w:rFonts w:ascii="Arial Narrow" w:hAnsi="Arial Narrow"/>
                <w:color w:val="404040" w:themeColor="text1" w:themeTint="BF"/>
                <w:sz w:val="18"/>
              </w:rPr>
              <w:t xml:space="preserve"> </w:t>
            </w:r>
          </w:p>
        </w:tc>
        <w:tc>
          <w:tcPr>
            <w:tcW w:w="2523" w:type="pct"/>
          </w:tcPr>
          <w:p w14:paraId="1DE920A0" w14:textId="77777777" w:rsidR="000A570B" w:rsidRPr="00A23961" w:rsidRDefault="000A570B"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0A570B" w:rsidRPr="00A23961" w14:paraId="0020E719" w14:textId="77777777" w:rsidTr="00AE7BEF">
        <w:tc>
          <w:tcPr>
            <w:tcW w:w="2477" w:type="pct"/>
          </w:tcPr>
          <w:p w14:paraId="6156240C" w14:textId="77777777" w:rsidR="000A570B" w:rsidRPr="00A23961" w:rsidRDefault="000A570B"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Pr="00A23961">
              <w:rPr>
                <w:rFonts w:ascii="Arial Narrow" w:hAnsi="Arial Narrow"/>
                <w:b/>
                <w:color w:val="404040" w:themeColor="text1" w:themeTint="BF"/>
                <w:sz w:val="18"/>
              </w:rPr>
              <w:t>No</w:t>
            </w:r>
            <w:r w:rsidRPr="00A23961">
              <w:rPr>
                <w:rFonts w:ascii="Arial Narrow" w:hAnsi="Arial Narrow"/>
                <w:color w:val="404040" w:themeColor="text1" w:themeTint="BF"/>
                <w:sz w:val="18"/>
              </w:rPr>
              <w:t xml:space="preserve"> </w:t>
            </w:r>
          </w:p>
        </w:tc>
        <w:tc>
          <w:tcPr>
            <w:tcW w:w="2523" w:type="pct"/>
          </w:tcPr>
          <w:p w14:paraId="40B1CD61" w14:textId="77777777" w:rsidR="000A570B" w:rsidRPr="00A23961" w:rsidRDefault="000A570B" w:rsidP="00AE7BEF">
            <w:pPr>
              <w:spacing w:after="0"/>
              <w:rPr>
                <w:rFonts w:ascii="Arial Narrow" w:hAnsi="Arial Narrow"/>
                <w:color w:val="404040" w:themeColor="text1" w:themeTint="BF"/>
                <w:sz w:val="18"/>
              </w:rPr>
            </w:pPr>
          </w:p>
        </w:tc>
      </w:tr>
    </w:tbl>
    <w:p w14:paraId="094E49EE" w14:textId="77777777" w:rsidR="000A570B" w:rsidRPr="00A23961" w:rsidRDefault="000A570B" w:rsidP="000A570B">
      <w:pPr>
        <w:spacing w:after="0"/>
        <w:rPr>
          <w:color w:val="404040" w:themeColor="text1" w:themeTint="BF"/>
          <w:sz w:val="18"/>
        </w:rPr>
      </w:pPr>
    </w:p>
    <w:p w14:paraId="1B76EA82" w14:textId="77777777" w:rsidR="000A570B" w:rsidRPr="00A23961" w:rsidRDefault="000A570B" w:rsidP="000A570B">
      <w:pPr>
        <w:pStyle w:val="PURADDITIONALTERMSHEADERMB"/>
      </w:pPr>
      <w:r w:rsidRPr="00A23961">
        <w:t>Additional Terms:</w:t>
      </w:r>
    </w:p>
    <w:p w14:paraId="3C0F442D" w14:textId="77777777" w:rsidR="000A570B" w:rsidRPr="00A23961" w:rsidRDefault="000A570B" w:rsidP="000A570B">
      <w:pPr>
        <w:pStyle w:val="PURBlueStrong"/>
      </w:pPr>
      <w:r w:rsidRPr="00A23961">
        <w:t>Running Ins</w:t>
      </w:r>
      <w:r>
        <w:t>tances of the Server Software</w:t>
      </w:r>
    </w:p>
    <w:p w14:paraId="30B73D77" w14:textId="1438BBDD" w:rsidR="000A570B" w:rsidRPr="00A23961" w:rsidRDefault="000A570B" w:rsidP="000A570B">
      <w:pPr>
        <w:pStyle w:val="PURBody-Indented"/>
        <w:rPr>
          <w:lang w:eastAsia="ja-JP"/>
        </w:rPr>
      </w:pPr>
      <w:r w:rsidRPr="00A23961">
        <w:rPr>
          <w:lang w:eastAsia="ja-JP"/>
        </w:rPr>
        <w:t>You may run any number of instances</w:t>
      </w:r>
      <w:r w:rsidRPr="00A23961" w:rsidDel="00214A91">
        <w:rPr>
          <w:lang w:eastAsia="ja-JP"/>
        </w:rPr>
        <w:t xml:space="preserve"> </w:t>
      </w:r>
      <w:r w:rsidRPr="00A23961">
        <w:rPr>
          <w:lang w:eastAsia="ja-JP"/>
        </w:rPr>
        <w:t xml:space="preserve">of the server software on a server that is running Windows </w:t>
      </w:r>
      <w:r w:rsidR="001440A6">
        <w:rPr>
          <w:lang w:eastAsia="ja-JP"/>
        </w:rPr>
        <w:t xml:space="preserve">Server </w:t>
      </w:r>
      <w:r w:rsidRPr="00A23961">
        <w:rPr>
          <w:lang w:eastAsia="ja-JP"/>
        </w:rPr>
        <w:t>2003 Editions.</w:t>
      </w:r>
      <w:r w:rsidR="00B70FA2">
        <w:rPr>
          <w:lang w:eastAsia="ja-JP"/>
        </w:rPr>
        <w:t xml:space="preserve"> </w:t>
      </w:r>
      <w:r w:rsidRPr="00A23961">
        <w:rPr>
          <w:lang w:eastAsia="ja-JP"/>
        </w:rPr>
        <w:t>You may not separate component parts of the server software fo</w:t>
      </w:r>
      <w:r w:rsidR="00830DCA">
        <w:rPr>
          <w:lang w:eastAsia="ja-JP"/>
        </w:rPr>
        <w:t>r use on more than one server.</w:t>
      </w:r>
    </w:p>
    <w:p w14:paraId="00BDC890" w14:textId="77777777" w:rsidR="000A570B" w:rsidRPr="00A23961" w:rsidRDefault="000A570B" w:rsidP="000A570B">
      <w:pPr>
        <w:pStyle w:val="PURBlueStrong"/>
      </w:pPr>
      <w:r>
        <w:lastRenderedPageBreak/>
        <w:t>Modification</w:t>
      </w:r>
    </w:p>
    <w:p w14:paraId="0BC3F6FC" w14:textId="4ACAF566" w:rsidR="000A570B" w:rsidRPr="00A23961" w:rsidRDefault="000A570B" w:rsidP="000A570B">
      <w:pPr>
        <w:pStyle w:val="PURBody-Indented"/>
        <w:rPr>
          <w:lang w:eastAsia="ja-JP"/>
        </w:rPr>
      </w:pPr>
      <w:r w:rsidRPr="00A23961">
        <w:rPr>
          <w:lang w:eastAsia="ja-JP"/>
        </w:rPr>
        <w:t>You may modify, solely for integration with your other internal computer and server systems, only product files that are either (i)</w:t>
      </w:r>
      <w:r w:rsidR="002C084A">
        <w:rPr>
          <w:lang w:eastAsia="ja-JP"/>
        </w:rPr>
        <w:t xml:space="preserve"> </w:t>
      </w:r>
      <w:r w:rsidRPr="00A23961">
        <w:rPr>
          <w:lang w:eastAsia="ja-JP"/>
        </w:rPr>
        <w:t>identified as .xml or .asp files, or (ii)</w:t>
      </w:r>
      <w:r w:rsidR="002C084A">
        <w:rPr>
          <w:lang w:eastAsia="ja-JP"/>
        </w:rPr>
        <w:t xml:space="preserve"> </w:t>
      </w:r>
      <w:r w:rsidRPr="00A23961">
        <w:rPr>
          <w:lang w:eastAsia="ja-JP"/>
        </w:rPr>
        <w:t>not installed on the server as part of the product’s setup program.</w:t>
      </w:r>
      <w:r w:rsidR="00B70FA2">
        <w:rPr>
          <w:lang w:eastAsia="ja-JP"/>
        </w:rPr>
        <w:t xml:space="preserve"> </w:t>
      </w:r>
      <w:r w:rsidRPr="00A23961">
        <w:rPr>
          <w:lang w:eastAsia="ja-JP"/>
        </w:rPr>
        <w:t>Any permitted modifications you make to the product are not covered by the limited warranty in the services provider license agreement.</w:t>
      </w:r>
      <w:r w:rsidR="00B70FA2">
        <w:rPr>
          <w:lang w:eastAsia="ja-JP"/>
        </w:rPr>
        <w:t xml:space="preserve"> </w:t>
      </w:r>
    </w:p>
    <w:p w14:paraId="77E6DDA3" w14:textId="77777777" w:rsidR="000A570B" w:rsidRDefault="00353A1B" w:rsidP="00CD6E9D">
      <w:pPr>
        <w:pStyle w:val="PURBreadcrumb"/>
        <w:keepNext w:val="0"/>
        <w:rPr>
          <w:lang w:eastAsia="ja-JP"/>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60061DA4" w14:textId="25548857" w:rsidR="000A570B" w:rsidRPr="00A23961" w:rsidRDefault="000A570B" w:rsidP="000A570B">
      <w:pPr>
        <w:pStyle w:val="PURProductName"/>
      </w:pPr>
      <w:bookmarkStart w:id="183" w:name="_Toc297828704"/>
      <w:bookmarkStart w:id="184" w:name="_Toc297883459"/>
      <w:bookmarkStart w:id="185" w:name="_Toc299524960"/>
      <w:bookmarkStart w:id="186" w:name="_Toc299531312"/>
      <w:bookmarkStart w:id="187" w:name="_Toc299531420"/>
      <w:bookmarkStart w:id="188" w:name="_Toc299531528"/>
      <w:bookmarkStart w:id="189" w:name="_Toc299957137"/>
      <w:bookmarkStart w:id="190" w:name="_Toc346536842"/>
      <w:bookmarkStart w:id="191" w:name="_Toc339280309"/>
      <w:bookmarkStart w:id="192" w:name="_Toc339280371"/>
      <w:bookmarkStart w:id="193" w:name="_Toc363552780"/>
      <w:bookmarkStart w:id="194" w:name="_Toc363552845"/>
      <w:bookmarkStart w:id="195" w:name="_Toc378682225"/>
      <w:bookmarkStart w:id="196" w:name="_Toc378682245"/>
      <w:bookmarkStart w:id="197" w:name="_Toc371268257"/>
      <w:bookmarkStart w:id="198" w:name="_Toc371268324"/>
      <w:bookmarkStart w:id="199" w:name="_Toc379278525"/>
      <w:bookmarkStart w:id="200" w:name="_Toc381962005"/>
      <w:r w:rsidRPr="00A23961">
        <w:t xml:space="preserve">SharePoint </w:t>
      </w:r>
      <w:bookmarkEnd w:id="183"/>
      <w:bookmarkEnd w:id="184"/>
      <w:bookmarkEnd w:id="185"/>
      <w:bookmarkEnd w:id="186"/>
      <w:bookmarkEnd w:id="187"/>
      <w:bookmarkEnd w:id="188"/>
      <w:bookmarkEnd w:id="189"/>
      <w:r w:rsidR="00F44E81">
        <w:t>2013 Hosting</w:t>
      </w:r>
      <w:bookmarkEnd w:id="190"/>
      <w:bookmarkEnd w:id="191"/>
      <w:bookmarkEnd w:id="192"/>
      <w:bookmarkEnd w:id="193"/>
      <w:bookmarkEnd w:id="194"/>
      <w:bookmarkEnd w:id="195"/>
      <w:bookmarkEnd w:id="196"/>
      <w:bookmarkEnd w:id="197"/>
      <w:bookmarkEnd w:id="198"/>
      <w:bookmarkEnd w:id="199"/>
      <w:bookmarkEnd w:id="200"/>
      <w:r w:rsidR="00AB2D09">
        <w:fldChar w:fldCharType="begin"/>
      </w:r>
      <w:r w:rsidR="00AB2D09">
        <w:instrText xml:space="preserve"> XE "</w:instrText>
      </w:r>
      <w:r w:rsidR="00AB2D09" w:rsidRPr="00AB2D09">
        <w:instrText xml:space="preserve">SharePoint </w:instrText>
      </w:r>
      <w:r w:rsidR="00F44E81">
        <w:instrText>2013 Hosting</w:instrText>
      </w:r>
      <w:r w:rsidR="00AB2D09">
        <w:instrText xml:space="preserve">" </w:instrText>
      </w:r>
      <w:r w:rsidR="00AB2D09">
        <w:fldChar w:fldCharType="end"/>
      </w:r>
    </w:p>
    <w:p w14:paraId="65ABFE36" w14:textId="77777777" w:rsidR="000A570B" w:rsidRPr="00A23961" w:rsidRDefault="000A570B" w:rsidP="000A570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827D1D" w:rsidRPr="00A23961" w14:paraId="5EAF3536" w14:textId="77777777" w:rsidTr="00AE7BEF">
        <w:trPr>
          <w:trHeight w:val="19"/>
        </w:trPr>
        <w:tc>
          <w:tcPr>
            <w:tcW w:w="2477" w:type="pct"/>
          </w:tcPr>
          <w:p w14:paraId="12444219" w14:textId="35B590A2" w:rsidR="00827D1D" w:rsidRPr="00827D1D" w:rsidRDefault="00827D1D" w:rsidP="00AE7BEF">
            <w:pPr>
              <w:spacing w:after="0"/>
              <w:rPr>
                <w:rFonts w:ascii="Arial Narrow" w:hAnsi="Arial Narrow"/>
                <w:color w:val="404040" w:themeColor="text1" w:themeTint="BF"/>
                <w:sz w:val="18"/>
                <w:szCs w:val="18"/>
              </w:rPr>
            </w:pPr>
            <w:r w:rsidRPr="00827D1D">
              <w:rPr>
                <w:rFonts w:ascii="Arial Narrow" w:hAnsi="Arial Narrow"/>
                <w:color w:val="404040" w:themeColor="text1" w:themeTint="BF"/>
                <w:sz w:val="18"/>
                <w:szCs w:val="18"/>
              </w:rPr>
              <w:t xml:space="preserve">License Mobility Within Server Farms: </w:t>
            </w:r>
            <w:r w:rsidRPr="00827D1D">
              <w:rPr>
                <w:rFonts w:ascii="Arial Narrow" w:hAnsi="Arial Narrow"/>
                <w:b/>
                <w:color w:val="404040" w:themeColor="text1" w:themeTint="BF"/>
                <w:sz w:val="18"/>
                <w:szCs w:val="18"/>
              </w:rPr>
              <w:t>Yes</w:t>
            </w:r>
            <w:r w:rsidRPr="00827D1D">
              <w:rPr>
                <w:rFonts w:ascii="Arial Narrow" w:hAnsi="Arial Narrow"/>
                <w:color w:val="404040" w:themeColor="text1" w:themeTint="BF"/>
                <w:sz w:val="18"/>
                <w:szCs w:val="18"/>
              </w:rPr>
              <w:t xml:space="preserve"> </w:t>
            </w:r>
            <w:r w:rsidRPr="00827D1D">
              <w:rPr>
                <w:rFonts w:ascii="Arial Narrow" w:hAnsi="Arial Narrow"/>
                <w:i/>
                <w:color w:val="404040" w:themeColor="text1" w:themeTint="BF"/>
                <w:sz w:val="18"/>
                <w:szCs w:val="18"/>
              </w:rPr>
              <w:t xml:space="preserve">(see </w:t>
            </w:r>
            <w:hyperlink w:anchor="Mobility" w:history="1">
              <w:r w:rsidRPr="00827D1D">
                <w:rPr>
                  <w:rStyle w:val="Hyperlink"/>
                  <w:rFonts w:ascii="Arial Narrow" w:hAnsi="Arial Narrow"/>
                  <w:i/>
                  <w:sz w:val="18"/>
                  <w:szCs w:val="18"/>
                </w:rPr>
                <w:t>General Terms</w:t>
              </w:r>
            </w:hyperlink>
            <w:r w:rsidRPr="00827D1D">
              <w:rPr>
                <w:rFonts w:ascii="Arial Narrow" w:hAnsi="Arial Narrow"/>
                <w:i/>
                <w:color w:val="404040" w:themeColor="text1" w:themeTint="BF"/>
                <w:sz w:val="18"/>
                <w:szCs w:val="18"/>
              </w:rPr>
              <w:t>)</w:t>
            </w:r>
          </w:p>
        </w:tc>
        <w:tc>
          <w:tcPr>
            <w:tcW w:w="2523" w:type="pct"/>
          </w:tcPr>
          <w:p w14:paraId="5FA882CF" w14:textId="77777777" w:rsidR="00827D1D" w:rsidRPr="00A23961" w:rsidRDefault="00827D1D"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0A570B" w:rsidRPr="00A23961" w14:paraId="6E7C5509" w14:textId="77777777" w:rsidTr="00AE7BEF">
        <w:tc>
          <w:tcPr>
            <w:tcW w:w="2477" w:type="pct"/>
          </w:tcPr>
          <w:p w14:paraId="029935AF" w14:textId="4D4FA1B1" w:rsidR="000A570B" w:rsidRPr="00A23961" w:rsidRDefault="000A570B"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Client/Additional Software:</w:t>
            </w:r>
            <w:r w:rsidR="005079C2" w:rsidRPr="00A23961">
              <w:rPr>
                <w:rFonts w:ascii="Arial Narrow" w:hAnsi="Arial Narrow"/>
                <w:color w:val="404040" w:themeColor="text1" w:themeTint="BF"/>
                <w:sz w:val="18"/>
              </w:rPr>
              <w:t xml:space="preserve"> </w:t>
            </w:r>
            <w:r w:rsidR="005079C2" w:rsidRPr="00A23961">
              <w:rPr>
                <w:rFonts w:ascii="Arial Narrow" w:hAnsi="Arial Narrow"/>
                <w:b/>
                <w:color w:val="404040" w:themeColor="text1" w:themeTint="BF"/>
                <w:sz w:val="18"/>
              </w:rPr>
              <w:t>Yes</w:t>
            </w:r>
            <w:r w:rsidR="005079C2" w:rsidRPr="00A23961">
              <w:rPr>
                <w:rFonts w:ascii="Arial Narrow" w:hAnsi="Arial Narrow"/>
                <w:color w:val="404040" w:themeColor="text1" w:themeTint="BF"/>
                <w:sz w:val="18"/>
              </w:rPr>
              <w:t xml:space="preserve"> </w:t>
            </w:r>
            <w:r w:rsidR="005079C2" w:rsidRPr="0026184E">
              <w:rPr>
                <w:rFonts w:ascii="Arial Narrow" w:hAnsi="Arial Narrow"/>
                <w:i/>
                <w:color w:val="404040" w:themeColor="text1" w:themeTint="BF"/>
                <w:sz w:val="18"/>
              </w:rPr>
              <w:t xml:space="preserve">(see </w:t>
            </w:r>
            <w:hyperlink w:anchor="Appendix1" w:history="1">
              <w:r w:rsidR="005079C2" w:rsidRPr="00827D1D">
                <w:rPr>
                  <w:rFonts w:ascii="Arial Narrow" w:hAnsi="Arial Narrow"/>
                  <w:i/>
                  <w:color w:val="00467F"/>
                  <w:sz w:val="18"/>
                  <w:u w:val="single"/>
                </w:rPr>
                <w:t>Appendix</w:t>
              </w:r>
              <w:r w:rsidR="005079C2" w:rsidRPr="0026184E">
                <w:rPr>
                  <w:rFonts w:ascii="Arial Narrow" w:hAnsi="Arial Narrow"/>
                  <w:i/>
                  <w:color w:val="00467F"/>
                  <w:sz w:val="18"/>
                  <w:u w:val="single"/>
                </w:rPr>
                <w:t xml:space="preserve"> 1</w:t>
              </w:r>
            </w:hyperlink>
            <w:r w:rsidR="005079C2" w:rsidRPr="0026184E">
              <w:rPr>
                <w:rFonts w:ascii="Arial Narrow" w:hAnsi="Arial Narrow"/>
                <w:i/>
                <w:color w:val="404040" w:themeColor="text1" w:themeTint="BF"/>
                <w:sz w:val="18"/>
              </w:rPr>
              <w:t>)</w:t>
            </w:r>
          </w:p>
        </w:tc>
        <w:tc>
          <w:tcPr>
            <w:tcW w:w="2523" w:type="pct"/>
          </w:tcPr>
          <w:p w14:paraId="4AAD1E9D" w14:textId="77777777" w:rsidR="000A570B" w:rsidRPr="00A23961" w:rsidRDefault="000A570B" w:rsidP="00AE7BEF">
            <w:pPr>
              <w:spacing w:after="0"/>
              <w:rPr>
                <w:rFonts w:ascii="Arial Narrow" w:hAnsi="Arial Narrow"/>
                <w:color w:val="404040" w:themeColor="text1" w:themeTint="BF"/>
                <w:sz w:val="18"/>
              </w:rPr>
            </w:pPr>
          </w:p>
        </w:tc>
      </w:tr>
    </w:tbl>
    <w:p w14:paraId="044A3889" w14:textId="77777777" w:rsidR="000A570B" w:rsidRPr="00A23961" w:rsidRDefault="000A570B" w:rsidP="000A570B">
      <w:pPr>
        <w:pStyle w:val="PURADDITIONALTERMSHEADERMB"/>
      </w:pPr>
      <w:r w:rsidRPr="00A23961">
        <w:t>Additional Terms:</w:t>
      </w:r>
    </w:p>
    <w:p w14:paraId="2E679079" w14:textId="78A74D68" w:rsidR="000A570B" w:rsidRPr="00A23961" w:rsidRDefault="000A570B" w:rsidP="000A570B">
      <w:pPr>
        <w:pStyle w:val="PURBody-Indented"/>
      </w:pPr>
      <w:r w:rsidRPr="00A23961">
        <w:t xml:space="preserve">All content, information, and applications accessible by internal users must also be accessible to external users. </w:t>
      </w:r>
      <w:r w:rsidR="00B7238D">
        <w:t>Access to s</w:t>
      </w:r>
      <w:r w:rsidRPr="00A23961">
        <w:t xml:space="preserve">ervers that provide content, information, and applications that are limited to internal users, must be licensed </w:t>
      </w:r>
      <w:r w:rsidR="00B7238D">
        <w:t>under</w:t>
      </w:r>
      <w:r w:rsidR="00B7238D" w:rsidRPr="00A23961">
        <w:t xml:space="preserve"> </w:t>
      </w:r>
      <w:r w:rsidRPr="00A23961">
        <w:t>SharePoint Server 201</w:t>
      </w:r>
      <w:r w:rsidR="00F44E81">
        <w:t>3</w:t>
      </w:r>
      <w:r w:rsidR="00B7238D">
        <w:t xml:space="preserve"> SALs</w:t>
      </w:r>
      <w:r w:rsidRPr="00A23961">
        <w:t>. “External users” means users that are not either (i) your customer’s employees, or (ii) your customer’</w:t>
      </w:r>
      <w:r w:rsidR="00615D50">
        <w:t>s</w:t>
      </w:r>
      <w:r w:rsidRPr="00A23961">
        <w:t xml:space="preserve"> onsite contractors or agents. All other users are “internal users.”</w:t>
      </w:r>
    </w:p>
    <w:p w14:paraId="76B08C87" w14:textId="641554A8" w:rsidR="004F6F1D" w:rsidRPr="00A50403" w:rsidRDefault="004F6F1D" w:rsidP="004F6F1D">
      <w:pPr>
        <w:pStyle w:val="PURBlueStrong"/>
      </w:pPr>
      <w:r w:rsidRPr="00A23961">
        <w:t>Running Ins</w:t>
      </w:r>
      <w:r>
        <w:t>tances of the Server Software</w:t>
      </w:r>
    </w:p>
    <w:p w14:paraId="63B05E62" w14:textId="13FF0F5B" w:rsidR="000A570B" w:rsidRDefault="000A570B" w:rsidP="000A570B">
      <w:pPr>
        <w:pStyle w:val="PURBody-Indented"/>
        <w:rPr>
          <w:lang w:eastAsia="ja-JP"/>
        </w:rPr>
      </w:pPr>
      <w:r w:rsidRPr="00A23961">
        <w:rPr>
          <w:lang w:eastAsia="ja-JP"/>
        </w:rPr>
        <w:t xml:space="preserve">Despite anything to the contrary in the General License Terms, SharePoint </w:t>
      </w:r>
      <w:r w:rsidR="00F44E81">
        <w:rPr>
          <w:lang w:eastAsia="ja-JP"/>
        </w:rPr>
        <w:t>2013 Hosting</w:t>
      </w:r>
      <w:r w:rsidRPr="00A23961">
        <w:rPr>
          <w:lang w:eastAsia="ja-JP"/>
        </w:rPr>
        <w:t xml:space="preserve"> is not eligible to be licensed under the Unlimited Virtualization </w:t>
      </w:r>
      <w:r w:rsidR="00615D50">
        <w:rPr>
          <w:lang w:eastAsia="ja-JP"/>
        </w:rPr>
        <w:t>option (described as option (1)</w:t>
      </w:r>
      <w:r w:rsidRPr="00A23961">
        <w:rPr>
          <w:lang w:eastAsia="ja-JP"/>
        </w:rPr>
        <w:t>. You must use the Licensing based on Processors Used</w:t>
      </w:r>
      <w:r w:rsidR="00615D50">
        <w:rPr>
          <w:lang w:eastAsia="ja-JP"/>
        </w:rPr>
        <w:t xml:space="preserve"> option (described as option (2</w:t>
      </w:r>
      <w:r w:rsidRPr="00A23961">
        <w:rPr>
          <w:lang w:eastAsia="ja-JP"/>
        </w:rPr>
        <w:t xml:space="preserve">) to license SharePoint </w:t>
      </w:r>
      <w:r w:rsidR="00F44E81">
        <w:rPr>
          <w:lang w:eastAsia="ja-JP"/>
        </w:rPr>
        <w:t>2013 Hosting</w:t>
      </w:r>
      <w:r w:rsidRPr="00A23961">
        <w:rPr>
          <w:lang w:eastAsia="ja-JP"/>
        </w:rPr>
        <w:t>.</w:t>
      </w:r>
    </w:p>
    <w:p w14:paraId="006BDECC" w14:textId="77777777" w:rsidR="000A570B" w:rsidRPr="00A23961" w:rsidRDefault="00353A1B" w:rsidP="00CD6E9D">
      <w:pPr>
        <w:keepLines/>
        <w:spacing w:before="240" w:after="240"/>
        <w:jc w:val="right"/>
        <w:rPr>
          <w:rFonts w:ascii="Arial Narrow" w:hAnsi="Arial Narrow"/>
          <w:color w:val="00467F"/>
          <w:sz w:val="16"/>
          <w:u w:val="single"/>
        </w:rPr>
      </w:pPr>
      <w:hyperlink w:anchor="TOC" w:history="1">
        <w:r w:rsidR="000A570B" w:rsidRPr="00A23961">
          <w:rPr>
            <w:rFonts w:ascii="Arial Narrow" w:hAnsi="Arial Narrow"/>
            <w:color w:val="00467F"/>
            <w:sz w:val="16"/>
            <w:u w:val="single"/>
          </w:rPr>
          <w:t>Table of Contents</w:t>
        </w:r>
      </w:hyperlink>
      <w:r w:rsidR="000A570B" w:rsidRPr="00A23961">
        <w:rPr>
          <w:sz w:val="18"/>
        </w:rPr>
        <w:t xml:space="preserve"> / </w:t>
      </w:r>
      <w:hyperlink w:anchor="UniversalTerms" w:history="1">
        <w:r w:rsidR="009666DE">
          <w:rPr>
            <w:rFonts w:ascii="Arial Narrow" w:hAnsi="Arial Narrow"/>
            <w:color w:val="00467F"/>
            <w:sz w:val="16"/>
            <w:u w:val="single"/>
          </w:rPr>
          <w:t>Universal License Terms</w:t>
        </w:r>
      </w:hyperlink>
    </w:p>
    <w:p w14:paraId="7E06A984" w14:textId="1C818CB7" w:rsidR="002B550E" w:rsidRPr="00A23961" w:rsidRDefault="002B550E" w:rsidP="002B550E">
      <w:pPr>
        <w:pStyle w:val="PURProductName"/>
      </w:pPr>
      <w:bookmarkStart w:id="201" w:name="_Toc299524961"/>
      <w:bookmarkStart w:id="202" w:name="_Toc299531313"/>
      <w:bookmarkStart w:id="203" w:name="_Toc299531421"/>
      <w:bookmarkStart w:id="204" w:name="_Toc299531529"/>
      <w:bookmarkStart w:id="205" w:name="_Toc299957138"/>
      <w:bookmarkStart w:id="206" w:name="_Toc314129583"/>
      <w:bookmarkStart w:id="207" w:name="_Toc346536843"/>
      <w:bookmarkStart w:id="208" w:name="_Toc339280310"/>
      <w:bookmarkStart w:id="209" w:name="_Toc339280372"/>
      <w:bookmarkStart w:id="210" w:name="_Toc363552781"/>
      <w:bookmarkStart w:id="211" w:name="_Toc363552846"/>
      <w:bookmarkStart w:id="212" w:name="_Toc378682226"/>
      <w:bookmarkStart w:id="213" w:name="_Toc378682246"/>
      <w:bookmarkStart w:id="214" w:name="_Toc371268258"/>
      <w:bookmarkStart w:id="215" w:name="_Toc371268325"/>
      <w:bookmarkStart w:id="216" w:name="_Toc379278526"/>
      <w:bookmarkStart w:id="217" w:name="_Toc381962006"/>
      <w:bookmarkStart w:id="218" w:name="_Toc297828711"/>
      <w:bookmarkStart w:id="219" w:name="_Toc297893281"/>
      <w:bookmarkStart w:id="220" w:name="_Toc299524967"/>
      <w:bookmarkStart w:id="221" w:name="_Toc299531319"/>
      <w:bookmarkStart w:id="222" w:name="_Toc299531427"/>
      <w:bookmarkStart w:id="223" w:name="_Toc299531535"/>
      <w:bookmarkStart w:id="224" w:name="_Toc299957143"/>
      <w:bookmarkEnd w:id="201"/>
      <w:bookmarkEnd w:id="202"/>
      <w:bookmarkEnd w:id="203"/>
      <w:bookmarkEnd w:id="204"/>
      <w:bookmarkEnd w:id="205"/>
      <w:bookmarkEnd w:id="206"/>
      <w:r>
        <w:t>System Center 2012</w:t>
      </w:r>
      <w:r w:rsidR="006F76B4">
        <w:t xml:space="preserve"> </w:t>
      </w:r>
      <w:r w:rsidR="00224512">
        <w:t xml:space="preserve">R2 </w:t>
      </w:r>
      <w:r>
        <w:t>Datacenter</w:t>
      </w:r>
      <w:bookmarkEnd w:id="207"/>
      <w:bookmarkEnd w:id="208"/>
      <w:bookmarkEnd w:id="209"/>
      <w:bookmarkEnd w:id="210"/>
      <w:bookmarkEnd w:id="211"/>
      <w:bookmarkEnd w:id="212"/>
      <w:bookmarkEnd w:id="213"/>
      <w:bookmarkEnd w:id="214"/>
      <w:bookmarkEnd w:id="215"/>
      <w:bookmarkEnd w:id="216"/>
      <w:bookmarkEnd w:id="217"/>
      <w:r w:rsidRPr="00A23961">
        <w:fldChar w:fldCharType="begin"/>
      </w:r>
      <w:r w:rsidRPr="00A23961">
        <w:instrText xml:space="preserve"> XE "</w:instrText>
      </w:r>
      <w:r w:rsidR="00A748AB">
        <w:instrText xml:space="preserve">System Center 2012 </w:instrText>
      </w:r>
      <w:r w:rsidR="00377F92">
        <w:instrText xml:space="preserve">R2 </w:instrText>
      </w:r>
      <w:r w:rsidR="00A748AB">
        <w:instrText>Datacenter</w:instrText>
      </w:r>
      <w:r w:rsidRPr="00A23961">
        <w:instrText xml:space="preserve">" </w:instrText>
      </w:r>
      <w:r w:rsidRPr="00A23961">
        <w:fldChar w:fldCharType="end"/>
      </w:r>
    </w:p>
    <w:p w14:paraId="60A223F0" w14:textId="77777777" w:rsidR="002B550E" w:rsidRPr="00A23961" w:rsidRDefault="002B550E" w:rsidP="002B550E">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6EECD470" w14:textId="77777777" w:rsidTr="00A50403">
        <w:tc>
          <w:tcPr>
            <w:tcW w:w="2477" w:type="pct"/>
          </w:tcPr>
          <w:p w14:paraId="4749991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Pr="00A23961">
              <w:rPr>
                <w:rFonts w:ascii="Arial Narrow" w:hAnsi="Arial Narrow"/>
                <w:color w:val="404040" w:themeColor="text1" w:themeTint="BF"/>
                <w:sz w:val="18"/>
              </w:rPr>
              <w:t xml:space="preserve"> </w:t>
            </w:r>
            <w:r w:rsidRPr="00A23961">
              <w:rPr>
                <w:rFonts w:ascii="Arial Narrow" w:hAnsi="Arial Narrow"/>
                <w:b/>
                <w:color w:val="404040" w:themeColor="text1" w:themeTint="BF"/>
                <w:sz w:val="18"/>
              </w:rPr>
              <w:t>No</w:t>
            </w:r>
            <w:r w:rsidRPr="00A23961">
              <w:rPr>
                <w:rFonts w:ascii="Arial Narrow" w:hAnsi="Arial Narrow"/>
                <w:color w:val="404040" w:themeColor="text1" w:themeTint="BF"/>
                <w:sz w:val="18"/>
              </w:rPr>
              <w:t xml:space="preserve"> </w:t>
            </w:r>
          </w:p>
        </w:tc>
        <w:tc>
          <w:tcPr>
            <w:tcW w:w="2523" w:type="pct"/>
          </w:tcPr>
          <w:p w14:paraId="6D83A8BA" w14:textId="77777777" w:rsidR="002B550E" w:rsidRPr="00A23961" w:rsidRDefault="002B550E" w:rsidP="000351E1">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2B550E" w:rsidRPr="00A23961" w14:paraId="0172E7EB" w14:textId="77777777" w:rsidTr="00A50403">
        <w:tc>
          <w:tcPr>
            <w:tcW w:w="2477" w:type="pct"/>
          </w:tcPr>
          <w:p w14:paraId="0E9ECA0C" w14:textId="34F7F395" w:rsidR="002B550E" w:rsidRPr="00A23961" w:rsidRDefault="002B550E" w:rsidP="000F540A">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000F540A">
              <w:rPr>
                <w:rFonts w:ascii="Arial Narrow" w:hAnsi="Arial Narrow"/>
                <w:b/>
                <w:color w:val="404040" w:themeColor="text1" w:themeTint="BF"/>
                <w:sz w:val="18"/>
              </w:rPr>
              <w:t>No</w:t>
            </w:r>
            <w:r w:rsidR="000F540A" w:rsidRPr="00A23961">
              <w:rPr>
                <w:rFonts w:ascii="Arial Narrow" w:hAnsi="Arial Narrow"/>
                <w:color w:val="404040" w:themeColor="text1" w:themeTint="BF"/>
                <w:sz w:val="18"/>
              </w:rPr>
              <w:t xml:space="preserve"> </w:t>
            </w:r>
          </w:p>
        </w:tc>
        <w:tc>
          <w:tcPr>
            <w:tcW w:w="2523" w:type="pct"/>
          </w:tcPr>
          <w:p w14:paraId="7CB9DD7C" w14:textId="075B2C48" w:rsidR="002B550E" w:rsidRPr="00A23961" w:rsidRDefault="00E42CBD" w:rsidP="00E9269A">
            <w:pPr>
              <w:tabs>
                <w:tab w:val="left" w:pos="4232"/>
              </w:tabs>
              <w:spacing w:after="0"/>
              <w:rPr>
                <w:rFonts w:ascii="Arial Narrow" w:eastAsia="Calibri" w:hAnsi="Arial Narrow" w:cs="Tahoma"/>
                <w:color w:val="404040" w:themeColor="text1" w:themeTint="BF"/>
                <w:sz w:val="18"/>
                <w:szCs w:val="19"/>
              </w:rPr>
            </w:pPr>
            <w:r>
              <w:rPr>
                <w:rFonts w:ascii="Arial Narrow" w:hAnsi="Arial Narrow"/>
                <w:color w:val="404040" w:themeColor="text1" w:themeTint="BF"/>
                <w:sz w:val="18"/>
              </w:rPr>
              <w:t xml:space="preserve">Included Technologies: </w:t>
            </w:r>
            <w:r w:rsidR="004F6F1D" w:rsidRPr="004F6F1D">
              <w:rPr>
                <w:rFonts w:ascii="Arial Narrow" w:hAnsi="Arial Narrow"/>
                <w:b/>
                <w:color w:val="404040" w:themeColor="text1" w:themeTint="BF"/>
                <w:sz w:val="18"/>
              </w:rPr>
              <w:t>Yes</w:t>
            </w:r>
            <w:r w:rsidR="004F6F1D">
              <w:rPr>
                <w:rFonts w:ascii="Arial Narrow" w:hAnsi="Arial Narrow"/>
                <w:color w:val="404040" w:themeColor="text1" w:themeTint="BF"/>
                <w:sz w:val="18"/>
              </w:rPr>
              <w:t xml:space="preserve"> </w:t>
            </w:r>
            <w:r w:rsidR="004F6F1D" w:rsidRPr="004F6F1D">
              <w:rPr>
                <w:rFonts w:ascii="Arial Narrow" w:hAnsi="Arial Narrow"/>
                <w:i/>
                <w:color w:val="404040" w:themeColor="text1" w:themeTint="BF"/>
                <w:sz w:val="18"/>
              </w:rPr>
              <w:t xml:space="preserve">(see </w:t>
            </w:r>
            <w:r w:rsidR="00E9269A" w:rsidRPr="00486EF8">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sidR="00E9269A" w:rsidRPr="00486EF8">
              <w:rPr>
                <w:rFonts w:ascii="Arial Narrow" w:hAnsi="Arial Narrow"/>
                <w:i/>
                <w:color w:val="00467F"/>
                <w:sz w:val="18"/>
                <w:u w:val="single"/>
              </w:rPr>
            </w:r>
            <w:r w:rsidR="00E9269A" w:rsidRPr="00486EF8">
              <w:rPr>
                <w:rFonts w:ascii="Arial Narrow" w:hAnsi="Arial Narrow"/>
                <w:i/>
                <w:color w:val="00467F"/>
                <w:sz w:val="18"/>
                <w:u w:val="single"/>
              </w:rPr>
              <w:fldChar w:fldCharType="separate"/>
            </w:r>
            <w:r w:rsidR="00E9269A" w:rsidRPr="00486EF8">
              <w:rPr>
                <w:rFonts w:ascii="Arial Narrow" w:hAnsi="Arial Narrow"/>
                <w:i/>
                <w:color w:val="00467F"/>
                <w:sz w:val="18"/>
                <w:u w:val="single"/>
              </w:rPr>
              <w:t>SQL Server Technology</w:t>
            </w:r>
            <w:r w:rsidR="00E9269A" w:rsidRPr="00486EF8">
              <w:rPr>
                <w:rFonts w:ascii="Arial Narrow" w:hAnsi="Arial Narrow"/>
                <w:i/>
                <w:color w:val="00467F"/>
                <w:sz w:val="18"/>
                <w:u w:val="single"/>
              </w:rPr>
              <w:fldChar w:fldCharType="end"/>
            </w:r>
            <w:r w:rsidR="004F6F1D" w:rsidRPr="004F6F1D">
              <w:rPr>
                <w:rFonts w:ascii="Arial Narrow" w:hAnsi="Arial Narrow"/>
                <w:i/>
                <w:color w:val="404040" w:themeColor="text1" w:themeTint="BF"/>
                <w:sz w:val="18"/>
              </w:rPr>
              <w:t>)</w:t>
            </w:r>
          </w:p>
        </w:tc>
      </w:tr>
    </w:tbl>
    <w:p w14:paraId="3037DE3D" w14:textId="77777777" w:rsidR="002B550E" w:rsidRPr="00A23961" w:rsidRDefault="002B550E" w:rsidP="002B550E">
      <w:pPr>
        <w:pStyle w:val="PURADDITIONALTERMSHEADERMB"/>
      </w:pPr>
      <w:r w:rsidRPr="00A23961">
        <w:t>Additional Terms:</w:t>
      </w:r>
    </w:p>
    <w:p w14:paraId="6A55A905" w14:textId="0E6E05B9" w:rsidR="002B550E" w:rsidRDefault="002B550E" w:rsidP="002B550E">
      <w:pPr>
        <w:pStyle w:val="PURBody-Indented"/>
      </w:pPr>
      <w:r>
        <w:t xml:space="preserve">This license is applicable only to manage OSEs running server operating system software. </w:t>
      </w:r>
      <w:r w:rsidRPr="00676A71">
        <w:t xml:space="preserve">You need a </w:t>
      </w:r>
      <w:r w:rsidRPr="00F84ADE">
        <w:t xml:space="preserve">System Center </w:t>
      </w:r>
      <w:r>
        <w:t>2012</w:t>
      </w:r>
      <w:r w:rsidR="006F76B4">
        <w:t xml:space="preserve"> </w:t>
      </w:r>
      <w:r w:rsidR="00224512">
        <w:t xml:space="preserve">R2 </w:t>
      </w:r>
      <w:r>
        <w:t>Datacenter</w:t>
      </w:r>
      <w:r w:rsidRPr="00676A71">
        <w:t xml:space="preserve"> </w:t>
      </w:r>
      <w:r>
        <w:t>license</w:t>
      </w:r>
      <w:r w:rsidRPr="00676A71">
        <w:t xml:space="preserve"> for each physical processor in the</w:t>
      </w:r>
      <w:r>
        <w:t xml:space="preserve"> device</w:t>
      </w:r>
      <w:r w:rsidRPr="00676A71">
        <w:t>.</w:t>
      </w:r>
      <w:r w:rsidR="00B70FA2">
        <w:t xml:space="preserve"> </w:t>
      </w:r>
      <w:r>
        <w:t>Once you assign these licenses y</w:t>
      </w:r>
      <w:r w:rsidRPr="00F84ADE">
        <w:t xml:space="preserve">ou may manage any number of </w:t>
      </w:r>
      <w:r>
        <w:t xml:space="preserve">server </w:t>
      </w:r>
      <w:r w:rsidRPr="00F84ADE">
        <w:t>OSEs run</w:t>
      </w:r>
      <w:r>
        <w:t xml:space="preserve">ning on the device to which the </w:t>
      </w:r>
      <w:r w:rsidRPr="00F84ADE">
        <w:t xml:space="preserve">System Center </w:t>
      </w:r>
      <w:r>
        <w:t>2012</w:t>
      </w:r>
      <w:r w:rsidR="006F76B4">
        <w:t xml:space="preserve"> </w:t>
      </w:r>
      <w:r w:rsidR="00224512">
        <w:t xml:space="preserve">R2 </w:t>
      </w:r>
      <w:r>
        <w:t>Datacenter</w:t>
      </w:r>
      <w:r w:rsidRPr="00F84ADE">
        <w:t xml:space="preserve"> </w:t>
      </w:r>
      <w:r>
        <w:t xml:space="preserve">licenses are assigned. </w:t>
      </w:r>
      <w:r w:rsidRPr="00F84ADE">
        <w:t xml:space="preserve">System Center </w:t>
      </w:r>
      <w:r>
        <w:t>2012</w:t>
      </w:r>
      <w:r w:rsidR="006F76B4">
        <w:t xml:space="preserve"> </w:t>
      </w:r>
      <w:r w:rsidR="00224512">
        <w:t xml:space="preserve">R2 </w:t>
      </w:r>
      <w:r>
        <w:t>Datacenter</w:t>
      </w:r>
      <w:r w:rsidRPr="00F84ADE">
        <w:t xml:space="preserve"> </w:t>
      </w:r>
      <w:r>
        <w:t>licenses permit management by earlier versions of the System Center server software.</w:t>
      </w:r>
    </w:p>
    <w:p w14:paraId="73420881" w14:textId="2DDE319F" w:rsidR="002B550E" w:rsidRPr="00254F56" w:rsidRDefault="002B550E" w:rsidP="002B550E">
      <w:pPr>
        <w:pStyle w:val="PURBody-Indented"/>
      </w:pPr>
      <w:r>
        <w:t>System Center 2012</w:t>
      </w:r>
      <w:r w:rsidR="00224512">
        <w:t xml:space="preserve"> R2</w:t>
      </w:r>
      <w:r w:rsidR="006F76B4">
        <w:t xml:space="preserve"> </w:t>
      </w:r>
      <w:r>
        <w:t xml:space="preserve">Datacenter </w:t>
      </w:r>
      <w:r w:rsidRPr="00E818B8">
        <w:t>include</w:t>
      </w:r>
      <w:r>
        <w:t>s</w:t>
      </w:r>
      <w:r w:rsidRPr="00E818B8">
        <w:t xml:space="preserve"> the right to access the System Center Endpoint Protection online service and related software</w:t>
      </w:r>
      <w:r>
        <w:t xml:space="preserve">. </w:t>
      </w:r>
      <w:r w:rsidRPr="002B550E">
        <w:t>Please see the Online Services Section general terms of this Service Provider Use Rights for license terms related to this online service.</w:t>
      </w:r>
    </w:p>
    <w:p w14:paraId="474D43BC" w14:textId="77777777" w:rsidR="002B550E" w:rsidRDefault="002B550E" w:rsidP="002448BE">
      <w:pPr>
        <w:pStyle w:val="PURBlueStrong-Indented"/>
      </w:pPr>
      <w:r>
        <w:t>.NET Framework Software</w:t>
      </w:r>
    </w:p>
    <w:p w14:paraId="7A2C5B56" w14:textId="271B69AF" w:rsidR="002B550E" w:rsidRDefault="002B550E" w:rsidP="002B550E">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7AA03D21" w14:textId="77777777" w:rsidR="002B550E" w:rsidRDefault="002B550E" w:rsidP="002B550E">
      <w:pPr>
        <w:pStyle w:val="PURBlueStrong-Indented"/>
      </w:pPr>
      <w:r>
        <w:t>No Copying or Distributing Data Sets</w:t>
      </w:r>
    </w:p>
    <w:p w14:paraId="70561BA3" w14:textId="52160E80" w:rsidR="002B550E" w:rsidRDefault="002B550E" w:rsidP="002B550E">
      <w:pPr>
        <w:pStyle w:val="PURBody-Indented"/>
      </w:pPr>
      <w:r>
        <w:t>You may not copy or distribute any data set (or any portion of a data</w:t>
      </w:r>
      <w:r w:rsidR="00830DCA">
        <w:t xml:space="preserve"> set) included in the software.</w:t>
      </w:r>
    </w:p>
    <w:p w14:paraId="326F37C6" w14:textId="5D1D8609" w:rsidR="002B550E" w:rsidRDefault="002B550E" w:rsidP="002B550E">
      <w:pPr>
        <w:pStyle w:val="PURBlueStrong-Indented"/>
      </w:pPr>
      <w:r>
        <w:t>Win</w:t>
      </w:r>
      <w:r w:rsidR="00B70FA2">
        <w:t>dows Automated Installation Kit</w:t>
      </w:r>
    </w:p>
    <w:p w14:paraId="6FBB6EA2" w14:textId="1C3B2C7A" w:rsidR="002B550E" w:rsidRDefault="002B550E" w:rsidP="002B550E">
      <w:pPr>
        <w:pStyle w:val="PURBody-Indented"/>
      </w:pPr>
      <w:r>
        <w:t>The server software may include the Windows Automated Installation Kit (WAIK).</w:t>
      </w:r>
      <w:r w:rsidR="00B70FA2">
        <w:t xml:space="preserve"> </w:t>
      </w:r>
      <w:r>
        <w:t>If so, the license terms below apply to your use of it.</w:t>
      </w:r>
    </w:p>
    <w:p w14:paraId="0490368A" w14:textId="407FD22A" w:rsidR="002B550E" w:rsidRDefault="002B550E" w:rsidP="002B550E">
      <w:pPr>
        <w:pStyle w:val="PURBody-Indented"/>
      </w:pPr>
      <w:r w:rsidRPr="00D96DF9">
        <w:rPr>
          <w:b/>
        </w:rPr>
        <w:t>Windows Pre-Installation Environmen</w:t>
      </w:r>
      <w:r>
        <w:rPr>
          <w:b/>
        </w:rPr>
        <w:t>t:</w:t>
      </w:r>
      <w:r>
        <w:t xml:space="preserve"> You may install and use the Windows Pre-Installation Environment portion of WAIK for purposes of diagnosing and recovering Windows operating system software.</w:t>
      </w:r>
      <w:r w:rsidR="00B70FA2">
        <w:t xml:space="preserve"> </w:t>
      </w:r>
      <w:r>
        <w:t>You may not use it as a general operating system, thin client, remote desktop client, or for any other purpose.</w:t>
      </w:r>
    </w:p>
    <w:p w14:paraId="2B88FF03" w14:textId="06C78F2A" w:rsidR="002B550E" w:rsidRDefault="002B550E" w:rsidP="002B550E">
      <w:pPr>
        <w:pStyle w:val="PURBody-Indented"/>
      </w:pPr>
      <w:r w:rsidRPr="00D96DF9">
        <w:rPr>
          <w:b/>
        </w:rPr>
        <w:t>ImageX.exe, Wimgapi.dll, Wimfilter and Package Manager</w:t>
      </w:r>
      <w:r>
        <w:rPr>
          <w:b/>
        </w:rPr>
        <w:t>:</w:t>
      </w:r>
      <w:r w:rsidR="002C084A">
        <w:t xml:space="preserve"> </w:t>
      </w:r>
      <w:r>
        <w:t xml:space="preserve">You may install and use </w:t>
      </w:r>
      <w:r w:rsidRPr="00A24C2F">
        <w:t xml:space="preserve">the ImageX.exe, Wimgapi.dll and Wimfilter and Package Manager portions of </w:t>
      </w:r>
      <w:r>
        <w:t xml:space="preserve">the </w:t>
      </w:r>
      <w:r w:rsidRPr="004F7252">
        <w:t xml:space="preserve">WAIK </w:t>
      </w:r>
      <w:r>
        <w:t>software for recovering Windows operating system software. You may not use these portions of the software to back up your Windows operating system or for any other purpose.</w:t>
      </w:r>
    </w:p>
    <w:p w14:paraId="1C3BC032" w14:textId="77777777" w:rsidR="002B550E" w:rsidRPr="000949B3" w:rsidRDefault="002B550E" w:rsidP="002B550E">
      <w:pPr>
        <w:pStyle w:val="PURBlueStrong-Indented"/>
      </w:pPr>
      <w:r w:rsidRPr="00794C12">
        <w:lastRenderedPageBreak/>
        <w:t>Site Hierarchy – Geographical View</w:t>
      </w:r>
    </w:p>
    <w:p w14:paraId="3B48F04B" w14:textId="5B888676" w:rsidR="002B550E" w:rsidRPr="00794C12" w:rsidRDefault="002B550E" w:rsidP="002B550E">
      <w:pPr>
        <w:pStyle w:val="PURBody-Indented"/>
      </w:pPr>
      <w:r>
        <w:t>System Center 2012</w:t>
      </w:r>
      <w:r w:rsidR="00D73DED">
        <w:t xml:space="preserve"> R2</w:t>
      </w:r>
      <w:r w:rsidR="006F76B4">
        <w:t xml:space="preserve"> </w:t>
      </w:r>
      <w:r w:rsidRPr="00794C12">
        <w:t>Server Software includes a feature that retrieves content such as maps, images and other data through the Bing Maps (or successor branded) application programming interface (the “Bing Maps API”). The purpose of this feature is to display site data on top of maps, aerial and hybrid imagery. You may use the feature to display the site data on your screen or print a written report including that display. This may be done only in conjunction with and through methods and means of access integrated in the software. You may not otherwise copy, store, archive, or create a database of the content available through the Bing Maps API. You may not use the following for any purpose even if they are available through the Bing Maps API:</w:t>
      </w:r>
    </w:p>
    <w:p w14:paraId="78373493" w14:textId="77777777" w:rsidR="002B550E" w:rsidRPr="00794C12" w:rsidRDefault="002B550E" w:rsidP="003B5A77">
      <w:pPr>
        <w:pStyle w:val="PURBullet-Indented"/>
        <w:numPr>
          <w:ilvl w:val="0"/>
          <w:numId w:val="11"/>
        </w:numPr>
      </w:pPr>
      <w:r w:rsidRPr="00794C12">
        <w:t>the Bing Maps API to provide sensor based guidance/routing,</w:t>
      </w:r>
    </w:p>
    <w:p w14:paraId="78E8E89B" w14:textId="77777777" w:rsidR="002B550E" w:rsidRPr="00794C12" w:rsidRDefault="002B550E" w:rsidP="003B5A77">
      <w:pPr>
        <w:pStyle w:val="PURBullet-Indented"/>
        <w:numPr>
          <w:ilvl w:val="0"/>
          <w:numId w:val="11"/>
        </w:numPr>
      </w:pPr>
      <w:r w:rsidRPr="00794C12">
        <w:t>any Road Traffic Data or Bird’s Eye Imagery (or associated metadata).</w:t>
      </w:r>
    </w:p>
    <w:p w14:paraId="1A30703B" w14:textId="77777777" w:rsidR="002B550E" w:rsidRPr="00DC630C" w:rsidRDefault="002B550E" w:rsidP="002B550E">
      <w:pPr>
        <w:pStyle w:val="PURBody-Indented"/>
      </w:pPr>
      <w:r w:rsidRPr="00DC630C">
        <w:t>You may not remove, minimize, block or modify any of the following that are included in the software, including any content made available to you through the software:</w:t>
      </w:r>
    </w:p>
    <w:p w14:paraId="4F4E4CE4" w14:textId="77777777" w:rsidR="002B550E" w:rsidRPr="00DC630C" w:rsidRDefault="002B550E" w:rsidP="003B5A77">
      <w:pPr>
        <w:pStyle w:val="PURBullet-Indented"/>
        <w:numPr>
          <w:ilvl w:val="0"/>
          <w:numId w:val="11"/>
        </w:numPr>
      </w:pPr>
      <w:r w:rsidRPr="00DC630C">
        <w:t>logos,</w:t>
      </w:r>
    </w:p>
    <w:p w14:paraId="09E8AF48" w14:textId="77777777" w:rsidR="002B550E" w:rsidRPr="00DC630C" w:rsidRDefault="002B550E" w:rsidP="003B5A77">
      <w:pPr>
        <w:pStyle w:val="PURBullet-Indented"/>
        <w:numPr>
          <w:ilvl w:val="0"/>
          <w:numId w:val="11"/>
        </w:numPr>
      </w:pPr>
      <w:r w:rsidRPr="00DC630C">
        <w:t>trademarks,</w:t>
      </w:r>
    </w:p>
    <w:p w14:paraId="3E991893" w14:textId="77777777" w:rsidR="002B550E" w:rsidRPr="00DC630C" w:rsidRDefault="002B550E" w:rsidP="003B5A77">
      <w:pPr>
        <w:pStyle w:val="PURBullet-Indented"/>
        <w:numPr>
          <w:ilvl w:val="0"/>
          <w:numId w:val="11"/>
        </w:numPr>
      </w:pPr>
      <w:r w:rsidRPr="00DC630C">
        <w:t>copyright,</w:t>
      </w:r>
    </w:p>
    <w:p w14:paraId="12509AD1" w14:textId="77777777" w:rsidR="002B550E" w:rsidRPr="00DC630C" w:rsidRDefault="002B550E" w:rsidP="003B5A77">
      <w:pPr>
        <w:pStyle w:val="PURBullet-Indented"/>
        <w:numPr>
          <w:ilvl w:val="0"/>
          <w:numId w:val="11"/>
        </w:numPr>
      </w:pPr>
      <w:r w:rsidRPr="00DC630C">
        <w:t>digital watermarks, or</w:t>
      </w:r>
    </w:p>
    <w:p w14:paraId="39500E7B" w14:textId="77777777" w:rsidR="002B550E" w:rsidRPr="00DC630C" w:rsidRDefault="002B550E" w:rsidP="003B5A77">
      <w:pPr>
        <w:pStyle w:val="PURBullet-Indented"/>
        <w:numPr>
          <w:ilvl w:val="0"/>
          <w:numId w:val="11"/>
        </w:numPr>
      </w:pPr>
      <w:r w:rsidRPr="00DC630C">
        <w:t>other notices of Microsoft or its suppliers.</w:t>
      </w:r>
    </w:p>
    <w:p w14:paraId="4F485442" w14:textId="77777777" w:rsidR="002B550E" w:rsidRDefault="002B550E" w:rsidP="002B550E">
      <w:pPr>
        <w:pStyle w:val="PURBody-Indented"/>
      </w:pPr>
      <w:r w:rsidRPr="00794C12">
        <w:t xml:space="preserve">Your use of the Bing Maps API and associated content is also subject to the additional terms and conditions at </w:t>
      </w:r>
      <w:hyperlink r:id="rId127" w:tgtFrame="_blank" w:history="1">
        <w:r w:rsidRPr="00A748AB">
          <w:rPr>
            <w:rStyle w:val="Hyperlink"/>
          </w:rPr>
          <w:t>http://go.microsoft.com/?linkid=9710837</w:t>
        </w:r>
      </w:hyperlink>
      <w:r w:rsidRPr="00794C12">
        <w:t>.</w:t>
      </w:r>
    </w:p>
    <w:p w14:paraId="24D53E12" w14:textId="10415776" w:rsidR="002B550E" w:rsidRPr="00003ECB" w:rsidRDefault="00353A1B" w:rsidP="00CD6E9D">
      <w:pPr>
        <w:keepLines/>
        <w:spacing w:before="240" w:after="240"/>
        <w:jc w:val="right"/>
        <w:rPr>
          <w:rFonts w:ascii="Arial Narrow" w:hAnsi="Arial Narrow"/>
          <w:color w:val="00467F"/>
          <w:sz w:val="16"/>
          <w:u w:val="single"/>
        </w:rPr>
      </w:pPr>
      <w:hyperlink w:anchor="TOC" w:history="1">
        <w:r w:rsidR="002B550E" w:rsidRPr="00A23961">
          <w:rPr>
            <w:rFonts w:ascii="Arial Narrow" w:hAnsi="Arial Narrow"/>
            <w:color w:val="00467F"/>
            <w:sz w:val="16"/>
            <w:u w:val="single"/>
          </w:rPr>
          <w:t>Table of Contents</w:t>
        </w:r>
      </w:hyperlink>
      <w:r w:rsidR="002B550E" w:rsidRPr="00A23961">
        <w:rPr>
          <w:sz w:val="18"/>
        </w:rPr>
        <w:t xml:space="preserve"> / </w:t>
      </w:r>
      <w:hyperlink w:anchor="UniversalTerms" w:history="1">
        <w:r w:rsidR="002B550E">
          <w:rPr>
            <w:rFonts w:ascii="Arial Narrow" w:hAnsi="Arial Narrow"/>
            <w:color w:val="00467F"/>
            <w:sz w:val="16"/>
            <w:u w:val="single"/>
          </w:rPr>
          <w:t>Universal License Terms</w:t>
        </w:r>
      </w:hyperlink>
    </w:p>
    <w:p w14:paraId="23BB0711" w14:textId="69B09DCF" w:rsidR="002B550E" w:rsidRPr="00A23961" w:rsidRDefault="002B550E" w:rsidP="002B550E">
      <w:pPr>
        <w:pStyle w:val="PURProductName"/>
      </w:pPr>
      <w:bookmarkStart w:id="225" w:name="_Toc346536844"/>
      <w:bookmarkStart w:id="226" w:name="_Toc339280311"/>
      <w:bookmarkStart w:id="227" w:name="_Toc339280373"/>
      <w:bookmarkStart w:id="228" w:name="_Toc363552782"/>
      <w:bookmarkStart w:id="229" w:name="_Toc363552847"/>
      <w:bookmarkStart w:id="230" w:name="_Toc378682227"/>
      <w:bookmarkStart w:id="231" w:name="_Toc378682247"/>
      <w:bookmarkStart w:id="232" w:name="_Toc371268259"/>
      <w:bookmarkStart w:id="233" w:name="_Toc371268326"/>
      <w:bookmarkStart w:id="234" w:name="_Toc379278527"/>
      <w:bookmarkStart w:id="235" w:name="_Toc381962007"/>
      <w:r>
        <w:t>System Center 2012</w:t>
      </w:r>
      <w:r w:rsidR="006F76B4">
        <w:t xml:space="preserve"> </w:t>
      </w:r>
      <w:r w:rsidR="00224512">
        <w:t xml:space="preserve">R2 </w:t>
      </w:r>
      <w:r>
        <w:t>Standard</w:t>
      </w:r>
      <w:bookmarkEnd w:id="225"/>
      <w:bookmarkEnd w:id="226"/>
      <w:bookmarkEnd w:id="227"/>
      <w:bookmarkEnd w:id="228"/>
      <w:bookmarkEnd w:id="229"/>
      <w:bookmarkEnd w:id="230"/>
      <w:bookmarkEnd w:id="231"/>
      <w:bookmarkEnd w:id="232"/>
      <w:bookmarkEnd w:id="233"/>
      <w:bookmarkEnd w:id="234"/>
      <w:bookmarkEnd w:id="235"/>
      <w:r w:rsidR="00A748AB" w:rsidRPr="00A23961">
        <w:fldChar w:fldCharType="begin"/>
      </w:r>
      <w:r w:rsidR="00A748AB" w:rsidRPr="00A23961">
        <w:instrText xml:space="preserve"> XE "</w:instrText>
      </w:r>
      <w:r w:rsidR="00A748AB">
        <w:instrText xml:space="preserve">System Center 2012 </w:instrText>
      </w:r>
      <w:r w:rsidR="00377F92">
        <w:instrText xml:space="preserve">R2 </w:instrText>
      </w:r>
      <w:r w:rsidR="00A748AB">
        <w:instrText>Standard</w:instrText>
      </w:r>
      <w:r w:rsidR="00A748AB" w:rsidRPr="00A23961">
        <w:instrText xml:space="preserve">" </w:instrText>
      </w:r>
      <w:r w:rsidR="00A748AB" w:rsidRPr="00A23961">
        <w:fldChar w:fldCharType="end"/>
      </w:r>
    </w:p>
    <w:p w14:paraId="590AD870" w14:textId="77777777" w:rsidR="002B550E" w:rsidRPr="00A23961" w:rsidRDefault="002B550E" w:rsidP="002B550E">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3C344E2C" w14:textId="77777777" w:rsidTr="000351E1">
        <w:tc>
          <w:tcPr>
            <w:tcW w:w="2477" w:type="pct"/>
          </w:tcPr>
          <w:p w14:paraId="101E228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Pr="00A23961">
              <w:rPr>
                <w:rFonts w:ascii="Arial Narrow" w:hAnsi="Arial Narrow"/>
                <w:color w:val="404040" w:themeColor="text1" w:themeTint="BF"/>
                <w:sz w:val="18"/>
              </w:rPr>
              <w:t xml:space="preserve"> </w:t>
            </w:r>
            <w:r w:rsidRPr="00A23961">
              <w:rPr>
                <w:rFonts w:ascii="Arial Narrow" w:hAnsi="Arial Narrow"/>
                <w:b/>
                <w:color w:val="404040" w:themeColor="text1" w:themeTint="BF"/>
                <w:sz w:val="18"/>
              </w:rPr>
              <w:t>No</w:t>
            </w:r>
            <w:r w:rsidRPr="00A23961">
              <w:rPr>
                <w:rFonts w:ascii="Arial Narrow" w:hAnsi="Arial Narrow"/>
                <w:color w:val="404040" w:themeColor="text1" w:themeTint="BF"/>
                <w:sz w:val="18"/>
              </w:rPr>
              <w:t xml:space="preserve"> </w:t>
            </w:r>
          </w:p>
        </w:tc>
        <w:tc>
          <w:tcPr>
            <w:tcW w:w="2523" w:type="pct"/>
          </w:tcPr>
          <w:p w14:paraId="6F2010E0" w14:textId="77777777" w:rsidR="002B550E" w:rsidRPr="00A23961" w:rsidRDefault="002B550E" w:rsidP="000351E1">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2B550E" w:rsidRPr="00A23961" w14:paraId="76359EF9" w14:textId="77777777" w:rsidTr="000351E1">
        <w:tc>
          <w:tcPr>
            <w:tcW w:w="2477" w:type="pct"/>
          </w:tcPr>
          <w:p w14:paraId="3DA7BDEF" w14:textId="3A81CC69" w:rsidR="002B550E" w:rsidRPr="00A23961" w:rsidRDefault="002B550E" w:rsidP="000F540A">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000F540A">
              <w:rPr>
                <w:rFonts w:ascii="Arial Narrow" w:hAnsi="Arial Narrow"/>
                <w:b/>
                <w:color w:val="404040" w:themeColor="text1" w:themeTint="BF"/>
                <w:sz w:val="18"/>
              </w:rPr>
              <w:t>No</w:t>
            </w:r>
            <w:r w:rsidR="000F540A" w:rsidRPr="00A23961">
              <w:rPr>
                <w:rFonts w:ascii="Arial Narrow" w:hAnsi="Arial Narrow"/>
                <w:color w:val="404040" w:themeColor="text1" w:themeTint="BF"/>
                <w:sz w:val="18"/>
              </w:rPr>
              <w:t xml:space="preserve"> </w:t>
            </w:r>
          </w:p>
        </w:tc>
        <w:tc>
          <w:tcPr>
            <w:tcW w:w="2523" w:type="pct"/>
          </w:tcPr>
          <w:p w14:paraId="672E4C65" w14:textId="03AE28F2" w:rsidR="002B550E" w:rsidRPr="00A23961" w:rsidRDefault="004F6F1D"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Included Technologies: </w:t>
            </w:r>
            <w:r w:rsidRPr="004F6F1D">
              <w:rPr>
                <w:rFonts w:ascii="Arial Narrow" w:hAnsi="Arial Narrow"/>
                <w:b/>
                <w:color w:val="404040" w:themeColor="text1" w:themeTint="BF"/>
                <w:sz w:val="18"/>
              </w:rPr>
              <w:t>Yes</w:t>
            </w:r>
            <w:r>
              <w:rPr>
                <w:rFonts w:ascii="Arial Narrow" w:hAnsi="Arial Narrow"/>
                <w:color w:val="404040" w:themeColor="text1" w:themeTint="BF"/>
                <w:sz w:val="18"/>
              </w:rPr>
              <w:t xml:space="preserve"> </w:t>
            </w:r>
            <w:r w:rsidRPr="004F6F1D">
              <w:rPr>
                <w:rFonts w:ascii="Arial Narrow" w:hAnsi="Arial Narrow"/>
                <w:i/>
                <w:color w:val="404040" w:themeColor="text1" w:themeTint="BF"/>
                <w:sz w:val="18"/>
              </w:rPr>
              <w:t xml:space="preserve">(see </w:t>
            </w:r>
            <w:r w:rsidR="00E9269A" w:rsidRPr="00486EF8">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sidR="00E9269A" w:rsidRPr="00486EF8">
              <w:rPr>
                <w:rFonts w:ascii="Arial Narrow" w:hAnsi="Arial Narrow"/>
                <w:i/>
                <w:color w:val="00467F"/>
                <w:sz w:val="18"/>
                <w:u w:val="single"/>
              </w:rPr>
            </w:r>
            <w:r w:rsidR="00E9269A" w:rsidRPr="00486EF8">
              <w:rPr>
                <w:rFonts w:ascii="Arial Narrow" w:hAnsi="Arial Narrow"/>
                <w:i/>
                <w:color w:val="00467F"/>
                <w:sz w:val="18"/>
                <w:u w:val="single"/>
              </w:rPr>
              <w:fldChar w:fldCharType="separate"/>
            </w:r>
            <w:r w:rsidR="00E9269A" w:rsidRPr="00486EF8">
              <w:rPr>
                <w:rFonts w:ascii="Arial Narrow" w:hAnsi="Arial Narrow"/>
                <w:i/>
                <w:color w:val="00467F"/>
                <w:sz w:val="18"/>
                <w:u w:val="single"/>
              </w:rPr>
              <w:t>SQL Server Technology</w:t>
            </w:r>
            <w:r w:rsidR="00E9269A" w:rsidRPr="00486EF8">
              <w:rPr>
                <w:rFonts w:ascii="Arial Narrow" w:hAnsi="Arial Narrow"/>
                <w:i/>
                <w:color w:val="00467F"/>
                <w:sz w:val="18"/>
                <w:u w:val="single"/>
              </w:rPr>
              <w:fldChar w:fldCharType="end"/>
            </w:r>
            <w:r w:rsidRPr="004F6F1D">
              <w:rPr>
                <w:rFonts w:ascii="Arial Narrow" w:hAnsi="Arial Narrow"/>
                <w:i/>
                <w:color w:val="404040" w:themeColor="text1" w:themeTint="BF"/>
                <w:sz w:val="18"/>
              </w:rPr>
              <w:t>)</w:t>
            </w:r>
          </w:p>
        </w:tc>
      </w:tr>
    </w:tbl>
    <w:p w14:paraId="02209FF6" w14:textId="77777777" w:rsidR="002B550E" w:rsidRPr="00A23961" w:rsidRDefault="002B550E" w:rsidP="002B550E">
      <w:pPr>
        <w:pStyle w:val="PURADDITIONALTERMSHEADERMB"/>
      </w:pPr>
      <w:r w:rsidRPr="00A23961">
        <w:t>Additional Terms:</w:t>
      </w:r>
    </w:p>
    <w:p w14:paraId="381E67B3" w14:textId="4EAE08DD" w:rsidR="002B550E" w:rsidRDefault="002B550E" w:rsidP="00C31A5E">
      <w:pPr>
        <w:pStyle w:val="PURBody-Indented"/>
      </w:pPr>
      <w:r w:rsidRPr="00C31A5E">
        <w:t>This license is applicable only to manage OSEs running server operating system software. You need a System Center 2012</w:t>
      </w:r>
      <w:r w:rsidR="00224512">
        <w:t xml:space="preserve"> R2</w:t>
      </w:r>
      <w:r w:rsidRPr="00C31A5E">
        <w:t xml:space="preserve"> Standard license for each physical processor in the device.</w:t>
      </w:r>
      <w:r w:rsidR="00B70FA2">
        <w:t xml:space="preserve"> </w:t>
      </w:r>
      <w:r w:rsidRPr="00C31A5E">
        <w:t>Once you assign these licenses you may manage one server OSE running on the device to which the System Center 2012</w:t>
      </w:r>
      <w:r w:rsidR="006F76B4">
        <w:t xml:space="preserve"> </w:t>
      </w:r>
      <w:r w:rsidR="00224512">
        <w:t xml:space="preserve">R2 </w:t>
      </w:r>
      <w:r w:rsidRPr="00C31A5E">
        <w:t xml:space="preserve">Standard licenses are assigned. </w:t>
      </w:r>
      <w:r w:rsidR="00D7307C" w:rsidRPr="00C31A5E">
        <w:t xml:space="preserve">If you are managing a virtual OSE on the licensed device and the physical OSE is being used solely to run hardware virtualization software, provide hardware virtualization services, and run software to manage and service </w:t>
      </w:r>
      <w:r w:rsidR="00EC29A6" w:rsidRPr="00C31A5E">
        <w:t>OSEs</w:t>
      </w:r>
      <w:r w:rsidR="00D7307C" w:rsidRPr="00C31A5E">
        <w:t xml:space="preserve"> on that device, then you may manage that virtual OSE and the physical OSE on the licensed server.</w:t>
      </w:r>
      <w:r w:rsidR="00B70FA2">
        <w:t xml:space="preserve"> </w:t>
      </w:r>
      <w:r w:rsidRPr="00C31A5E">
        <w:t>System Center 2012</w:t>
      </w:r>
      <w:r w:rsidR="006F76B4">
        <w:t xml:space="preserve"> </w:t>
      </w:r>
      <w:r w:rsidR="00224512">
        <w:t xml:space="preserve">R2 </w:t>
      </w:r>
      <w:r w:rsidRPr="00C31A5E">
        <w:t>Standard licenses permit management by earlier versions of the System Center server software.</w:t>
      </w:r>
    </w:p>
    <w:p w14:paraId="017CFE78" w14:textId="0596F6E8" w:rsidR="002B550E" w:rsidRDefault="00104535" w:rsidP="00C31A5E">
      <w:pPr>
        <w:pStyle w:val="PURBody-Indented"/>
      </w:pPr>
      <w:r>
        <w:t>System Center 2012</w:t>
      </w:r>
      <w:r w:rsidR="006F76B4">
        <w:t xml:space="preserve"> </w:t>
      </w:r>
      <w:r w:rsidR="00224512">
        <w:t xml:space="preserve">R2 </w:t>
      </w:r>
      <w:r>
        <w:t xml:space="preserve">Standard </w:t>
      </w:r>
      <w:r w:rsidRPr="00E818B8">
        <w:t>include</w:t>
      </w:r>
      <w:r>
        <w:t>s</w:t>
      </w:r>
      <w:r w:rsidRPr="00E818B8">
        <w:t xml:space="preserve"> the right to access the System Center Endpoint Protection online service and related software</w:t>
      </w:r>
      <w:r>
        <w:t xml:space="preserve">. </w:t>
      </w:r>
      <w:r w:rsidRPr="002B550E">
        <w:t>Please see the Online Services Section general terms of this Service Provider Use Rights for license terms related to this online service</w:t>
      </w:r>
      <w:r w:rsidR="002B550E">
        <w:t xml:space="preserve">. </w:t>
      </w:r>
    </w:p>
    <w:p w14:paraId="790EF73E" w14:textId="77777777" w:rsidR="002B550E" w:rsidRPr="002448BE" w:rsidRDefault="002B550E" w:rsidP="002448BE">
      <w:pPr>
        <w:pStyle w:val="PURBlueStrong-Indented"/>
      </w:pPr>
      <w:r w:rsidRPr="002448BE">
        <w:t>.NET Framework Software</w:t>
      </w:r>
    </w:p>
    <w:p w14:paraId="4E2FF9B3" w14:textId="61B21A46" w:rsidR="002B550E" w:rsidRDefault="002B550E" w:rsidP="002B550E">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48490AA4" w14:textId="77777777" w:rsidR="002B550E" w:rsidRDefault="002B550E" w:rsidP="002B550E">
      <w:pPr>
        <w:pStyle w:val="PURBlueStrong-Indented"/>
      </w:pPr>
      <w:r>
        <w:t>No Copying or Distributing Data Sets</w:t>
      </w:r>
    </w:p>
    <w:p w14:paraId="352A0CDF" w14:textId="5FE1DA07" w:rsidR="002B550E" w:rsidRDefault="002B550E" w:rsidP="002B550E">
      <w:pPr>
        <w:pStyle w:val="PURBody-Indented"/>
      </w:pPr>
      <w:r>
        <w:t>You may not copy or distribute any data set (or any portion of a data</w:t>
      </w:r>
      <w:r w:rsidR="00830DCA">
        <w:t xml:space="preserve"> set) included in the software.</w:t>
      </w:r>
    </w:p>
    <w:p w14:paraId="293C91F1" w14:textId="3110E57B" w:rsidR="002B550E" w:rsidRDefault="002B550E" w:rsidP="002B550E">
      <w:pPr>
        <w:pStyle w:val="PURBlueStrong-Indented"/>
      </w:pPr>
      <w:r>
        <w:t>Win</w:t>
      </w:r>
      <w:r w:rsidR="00830DCA">
        <w:t>dows Automated Installation Kit</w:t>
      </w:r>
    </w:p>
    <w:p w14:paraId="13B7969B" w14:textId="70D3F4BB" w:rsidR="002B550E" w:rsidRDefault="002B550E" w:rsidP="002B550E">
      <w:pPr>
        <w:pStyle w:val="PURBody-Indented"/>
      </w:pPr>
      <w:r>
        <w:t>The server software may include the Windows Automated Installation Kit (WAIK).</w:t>
      </w:r>
      <w:r w:rsidR="00B70FA2">
        <w:t xml:space="preserve"> </w:t>
      </w:r>
      <w:r>
        <w:t>If so, the license terms below apply to your use of it.</w:t>
      </w:r>
    </w:p>
    <w:p w14:paraId="051979CD" w14:textId="2C8B9C8D" w:rsidR="002B550E" w:rsidRDefault="002B550E" w:rsidP="002B550E">
      <w:pPr>
        <w:pStyle w:val="PURBody-Indented"/>
      </w:pPr>
      <w:r w:rsidRPr="00D96DF9">
        <w:rPr>
          <w:b/>
        </w:rPr>
        <w:t>Windows Pre-Installation Environmen</w:t>
      </w:r>
      <w:r>
        <w:rPr>
          <w:b/>
        </w:rPr>
        <w:t>t:</w:t>
      </w:r>
      <w:r>
        <w:t xml:space="preserve"> You may install and use the Windows Pre-Installation Environment portion of WAIK for purposes of diagnosing and recovering Windows operating system software.</w:t>
      </w:r>
      <w:r w:rsidR="00B70FA2">
        <w:t xml:space="preserve"> </w:t>
      </w:r>
      <w:r>
        <w:t>You may not use it as a general operating system, thin client, remote desktop client, or for any other purpose.</w:t>
      </w:r>
    </w:p>
    <w:p w14:paraId="3D625782" w14:textId="685577EB" w:rsidR="002B550E" w:rsidRDefault="002B550E" w:rsidP="002B550E">
      <w:pPr>
        <w:pStyle w:val="PURBody-Indented"/>
      </w:pPr>
      <w:r w:rsidRPr="00D96DF9">
        <w:rPr>
          <w:b/>
        </w:rPr>
        <w:t>ImageX.exe, Wimgapi.dll, Wimfilter and Package Manager</w:t>
      </w:r>
      <w:r>
        <w:rPr>
          <w:b/>
        </w:rPr>
        <w:t>:</w:t>
      </w:r>
      <w:r w:rsidR="002C084A">
        <w:t xml:space="preserve"> </w:t>
      </w:r>
      <w:r>
        <w:t xml:space="preserve">You may install and use </w:t>
      </w:r>
      <w:r w:rsidRPr="00A24C2F">
        <w:t xml:space="preserve">the ImageX.exe, Wimgapi.dll and Wimfilter and Package Manager portions of </w:t>
      </w:r>
      <w:r>
        <w:t xml:space="preserve">the </w:t>
      </w:r>
      <w:r w:rsidRPr="004F7252">
        <w:t xml:space="preserve">WAIK </w:t>
      </w:r>
      <w:r>
        <w:t>software for recovering Windows operating system software. You may not use these portions of the software to back up your Windows operating system or for any other purpose.</w:t>
      </w:r>
    </w:p>
    <w:p w14:paraId="7A572F6C" w14:textId="77777777" w:rsidR="002B550E" w:rsidRPr="000949B3" w:rsidRDefault="002B550E" w:rsidP="002B550E">
      <w:pPr>
        <w:pStyle w:val="PURBlueStrong-Indented"/>
      </w:pPr>
      <w:r w:rsidRPr="00794C12">
        <w:lastRenderedPageBreak/>
        <w:t>Site Hierarchy – Geographical View</w:t>
      </w:r>
    </w:p>
    <w:p w14:paraId="7DC32F40" w14:textId="2B89B9FE" w:rsidR="002B550E" w:rsidRPr="00794C12" w:rsidRDefault="002B550E" w:rsidP="002B550E">
      <w:pPr>
        <w:pStyle w:val="PURBody-Indented"/>
      </w:pPr>
      <w:r>
        <w:t>System Center 2012</w:t>
      </w:r>
      <w:r w:rsidR="006F76B4">
        <w:t xml:space="preserve"> </w:t>
      </w:r>
      <w:r w:rsidRPr="00794C12">
        <w:t>Server Software includes a feature that retrieves content such as maps, images and other data through the Bing Maps (or successor branded) application programming interface (the “Bing Maps API”). The purpose of this feature is to display site data on top of maps, aerial and hybrid imagery. You may use the feature to display the site data on your screen or print a written report including that display. This may be done only in conjunction with and through methods and means of access integrated in the software. You may not otherwise copy, store, archive, or create a database of the content available through the Bing Maps API. You may not use the following for any purpose even if they are available through the Bing Maps API:</w:t>
      </w:r>
    </w:p>
    <w:p w14:paraId="43F8B58B" w14:textId="77777777" w:rsidR="002B550E" w:rsidRPr="00794C12" w:rsidRDefault="002B550E" w:rsidP="003B5A77">
      <w:pPr>
        <w:pStyle w:val="PURBullet-Indented"/>
        <w:numPr>
          <w:ilvl w:val="0"/>
          <w:numId w:val="11"/>
        </w:numPr>
      </w:pPr>
      <w:r w:rsidRPr="00794C12">
        <w:t>the Bing Maps API to provide sensor based guidance/routing,</w:t>
      </w:r>
    </w:p>
    <w:p w14:paraId="375962BF" w14:textId="77777777" w:rsidR="002B550E" w:rsidRPr="00794C12" w:rsidRDefault="002B550E" w:rsidP="003B5A77">
      <w:pPr>
        <w:pStyle w:val="PURBullet-Indented"/>
        <w:numPr>
          <w:ilvl w:val="0"/>
          <w:numId w:val="11"/>
        </w:numPr>
      </w:pPr>
      <w:r w:rsidRPr="00794C12">
        <w:t>any Road Traffic Data or Bird’s Eye Imagery (or associated metadata).</w:t>
      </w:r>
    </w:p>
    <w:p w14:paraId="7B2E1DA3" w14:textId="77777777" w:rsidR="002B550E" w:rsidRPr="00DC630C" w:rsidRDefault="002B550E" w:rsidP="002B550E">
      <w:pPr>
        <w:pStyle w:val="PURBody-Indented"/>
      </w:pPr>
      <w:r w:rsidRPr="00DC630C">
        <w:t>You may not remove, minimize, block or modify any of the following that are included in the software, including any content made available to you through the software:</w:t>
      </w:r>
    </w:p>
    <w:p w14:paraId="3333F7C4" w14:textId="77777777" w:rsidR="002B550E" w:rsidRPr="00DC630C" w:rsidRDefault="002B550E" w:rsidP="003B5A77">
      <w:pPr>
        <w:pStyle w:val="PURBullet-Indented"/>
        <w:numPr>
          <w:ilvl w:val="0"/>
          <w:numId w:val="11"/>
        </w:numPr>
      </w:pPr>
      <w:r w:rsidRPr="00DC630C">
        <w:t>logos,</w:t>
      </w:r>
    </w:p>
    <w:p w14:paraId="6BB4F64A" w14:textId="77777777" w:rsidR="002B550E" w:rsidRPr="00DC630C" w:rsidRDefault="002B550E" w:rsidP="003B5A77">
      <w:pPr>
        <w:pStyle w:val="PURBullet-Indented"/>
        <w:numPr>
          <w:ilvl w:val="0"/>
          <w:numId w:val="11"/>
        </w:numPr>
      </w:pPr>
      <w:r w:rsidRPr="00DC630C">
        <w:t>trademarks,</w:t>
      </w:r>
    </w:p>
    <w:p w14:paraId="185957CA" w14:textId="77777777" w:rsidR="002B550E" w:rsidRPr="00DC630C" w:rsidRDefault="002B550E" w:rsidP="003B5A77">
      <w:pPr>
        <w:pStyle w:val="PURBullet-Indented"/>
        <w:numPr>
          <w:ilvl w:val="0"/>
          <w:numId w:val="11"/>
        </w:numPr>
      </w:pPr>
      <w:r w:rsidRPr="00DC630C">
        <w:t>copyright,</w:t>
      </w:r>
    </w:p>
    <w:p w14:paraId="3689B13B" w14:textId="77777777" w:rsidR="002B550E" w:rsidRPr="00DC630C" w:rsidRDefault="002B550E" w:rsidP="003B5A77">
      <w:pPr>
        <w:pStyle w:val="PURBullet-Indented"/>
        <w:numPr>
          <w:ilvl w:val="0"/>
          <w:numId w:val="11"/>
        </w:numPr>
      </w:pPr>
      <w:r w:rsidRPr="00DC630C">
        <w:t>digital watermarks, or</w:t>
      </w:r>
    </w:p>
    <w:p w14:paraId="5B60FDE6" w14:textId="77777777" w:rsidR="002B550E" w:rsidRPr="00DC630C" w:rsidRDefault="002B550E" w:rsidP="003B5A77">
      <w:pPr>
        <w:pStyle w:val="PURBullet-Indented"/>
        <w:numPr>
          <w:ilvl w:val="0"/>
          <w:numId w:val="11"/>
        </w:numPr>
      </w:pPr>
      <w:r w:rsidRPr="00DC630C">
        <w:t>other notices of Microsoft or its suppliers.</w:t>
      </w:r>
    </w:p>
    <w:p w14:paraId="32F935C0" w14:textId="77C5F1DA" w:rsidR="002B550E" w:rsidRDefault="002B550E" w:rsidP="002B550E">
      <w:pPr>
        <w:pStyle w:val="PURBody-Indented"/>
      </w:pPr>
      <w:r w:rsidRPr="00794C12">
        <w:t xml:space="preserve">Your use of the Bing Maps API and associated content is also subject to the additional terms and conditions at </w:t>
      </w:r>
      <w:hyperlink r:id="rId128" w:tgtFrame="_blank" w:history="1">
        <w:r w:rsidRPr="00A748AB">
          <w:rPr>
            <w:rStyle w:val="Hyperlink"/>
          </w:rPr>
          <w:t>http://go.microsoft.com/?linkid=9710837</w:t>
        </w:r>
      </w:hyperlink>
      <w:r w:rsidRPr="00794C12">
        <w:t>.</w:t>
      </w:r>
    </w:p>
    <w:bookmarkStart w:id="236" w:name="_Toc299524968"/>
    <w:bookmarkStart w:id="237" w:name="_Toc299531320"/>
    <w:bookmarkStart w:id="238" w:name="_Toc299531428"/>
    <w:bookmarkStart w:id="239" w:name="_Toc299531536"/>
    <w:bookmarkStart w:id="240" w:name="_Toc299957144"/>
    <w:bookmarkEnd w:id="218"/>
    <w:bookmarkEnd w:id="219"/>
    <w:bookmarkEnd w:id="220"/>
    <w:bookmarkEnd w:id="221"/>
    <w:bookmarkEnd w:id="222"/>
    <w:bookmarkEnd w:id="223"/>
    <w:bookmarkEnd w:id="224"/>
    <w:p w14:paraId="192C4F24" w14:textId="77777777" w:rsidR="00830DCA" w:rsidRPr="00003ECB" w:rsidRDefault="00830DCA" w:rsidP="00CD6E9D">
      <w:pPr>
        <w:keepLines/>
        <w:spacing w:before="240" w:after="240"/>
        <w:jc w:val="right"/>
        <w:rPr>
          <w:rFonts w:ascii="Arial Narrow" w:hAnsi="Arial Narrow"/>
          <w:color w:val="00467F"/>
          <w:sz w:val="16"/>
          <w:u w:val="single"/>
        </w:rPr>
      </w:pPr>
      <w:r>
        <w:fldChar w:fldCharType="begin"/>
      </w:r>
      <w:r>
        <w:instrText xml:space="preserve"> HYPERLINK \l "TOC" </w:instrText>
      </w:r>
      <w:r>
        <w:fldChar w:fldCharType="separate"/>
      </w:r>
      <w:r w:rsidRPr="00A23961">
        <w:rPr>
          <w:rFonts w:ascii="Arial Narrow" w:hAnsi="Arial Narrow"/>
          <w:color w:val="00467F"/>
          <w:sz w:val="16"/>
          <w:u w:val="single"/>
        </w:rPr>
        <w:t>Table of Contents</w:t>
      </w:r>
      <w:r>
        <w:rPr>
          <w:rFonts w:ascii="Arial Narrow" w:hAnsi="Arial Narrow"/>
          <w:color w:val="00467F"/>
          <w:sz w:val="16"/>
          <w:u w:val="single"/>
        </w:rPr>
        <w:fldChar w:fldCharType="end"/>
      </w:r>
      <w:r w:rsidRPr="00A23961">
        <w:rPr>
          <w:sz w:val="18"/>
        </w:rPr>
        <w:t xml:space="preserve"> / </w:t>
      </w:r>
      <w:hyperlink w:anchor="UniversalTerms" w:history="1">
        <w:r>
          <w:rPr>
            <w:rFonts w:ascii="Arial Narrow" w:hAnsi="Arial Narrow"/>
            <w:color w:val="00467F"/>
            <w:sz w:val="16"/>
            <w:u w:val="single"/>
          </w:rPr>
          <w:t>Universal License Terms</w:t>
        </w:r>
      </w:hyperlink>
    </w:p>
    <w:p w14:paraId="72F2BB96" w14:textId="37A2FB5F" w:rsidR="000A570B" w:rsidRPr="009214B8" w:rsidRDefault="000A570B" w:rsidP="00830DCA">
      <w:pPr>
        <w:pStyle w:val="PURProductName"/>
      </w:pPr>
      <w:bookmarkStart w:id="241" w:name="_Toc346536845"/>
      <w:bookmarkStart w:id="242" w:name="_Toc339280312"/>
      <w:bookmarkStart w:id="243" w:name="_Toc339280374"/>
      <w:bookmarkStart w:id="244" w:name="_Toc363552783"/>
      <w:bookmarkStart w:id="245" w:name="_Toc363552848"/>
      <w:bookmarkStart w:id="246" w:name="_Toc378682228"/>
      <w:bookmarkStart w:id="247" w:name="_Toc378682248"/>
      <w:bookmarkStart w:id="248" w:name="_Toc371268260"/>
      <w:bookmarkStart w:id="249" w:name="_Toc371268327"/>
      <w:bookmarkStart w:id="250" w:name="_Toc379278528"/>
      <w:bookmarkStart w:id="251" w:name="_Toc381962008"/>
      <w:r>
        <w:t>Windows Server 20</w:t>
      </w:r>
      <w:r w:rsidR="003E5FF5">
        <w:t>12</w:t>
      </w:r>
      <w:r w:rsidR="00224512">
        <w:t xml:space="preserve"> R2</w:t>
      </w:r>
      <w:r>
        <w:t xml:space="preserve"> Datacenter</w:t>
      </w:r>
      <w:bookmarkEnd w:id="236"/>
      <w:bookmarkEnd w:id="237"/>
      <w:bookmarkEnd w:id="238"/>
      <w:bookmarkEnd w:id="239"/>
      <w:bookmarkEnd w:id="240"/>
      <w:bookmarkEnd w:id="241"/>
      <w:bookmarkEnd w:id="242"/>
      <w:bookmarkEnd w:id="243"/>
      <w:bookmarkEnd w:id="244"/>
      <w:bookmarkEnd w:id="245"/>
      <w:bookmarkEnd w:id="246"/>
      <w:bookmarkEnd w:id="247"/>
      <w:bookmarkEnd w:id="248"/>
      <w:bookmarkEnd w:id="249"/>
      <w:bookmarkEnd w:id="250"/>
      <w:bookmarkEnd w:id="251"/>
      <w:r>
        <w:fldChar w:fldCharType="begin"/>
      </w:r>
      <w:r>
        <w:instrText xml:space="preserve"> XE "</w:instrText>
      </w:r>
      <w:r w:rsidRPr="00850A33">
        <w:instrText xml:space="preserve">Windows Server </w:instrText>
      </w:r>
      <w:r w:rsidR="00A748AB">
        <w:instrText>2012</w:instrText>
      </w:r>
      <w:r w:rsidRPr="00850A33">
        <w:instrText xml:space="preserve"> </w:instrText>
      </w:r>
      <w:r w:rsidR="00377F92">
        <w:instrText xml:space="preserve">R2 </w:instrText>
      </w:r>
      <w:r w:rsidRPr="00850A33">
        <w:instrText>Datacenter</w:instrText>
      </w:r>
      <w:r>
        <w:instrText xml:space="preserve">" </w:instrText>
      </w:r>
      <w:r>
        <w:fldChar w:fldCharType="end"/>
      </w:r>
    </w:p>
    <w:p w14:paraId="65134D5F"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624A7C" w14:paraId="7F6F5951" w14:textId="77777777" w:rsidTr="00AE7BEF">
        <w:tc>
          <w:tcPr>
            <w:tcW w:w="2477" w:type="pct"/>
          </w:tcPr>
          <w:p w14:paraId="308C144C" w14:textId="3B37403E" w:rsidR="00624A7C" w:rsidRPr="003667B6" w:rsidRDefault="005E52C7" w:rsidP="00AE7BEF">
            <w:pPr>
              <w:pStyle w:val="PURLMSH"/>
            </w:pPr>
            <w:r>
              <w:t>License Mobility Within Server Farms:</w:t>
            </w:r>
            <w:r w:rsidR="00624A7C">
              <w:t xml:space="preserve"> </w:t>
            </w:r>
            <w:r w:rsidR="00624A7C">
              <w:rPr>
                <w:b/>
              </w:rPr>
              <w:t>No</w:t>
            </w:r>
          </w:p>
        </w:tc>
        <w:tc>
          <w:tcPr>
            <w:tcW w:w="2523" w:type="pct"/>
            <w:vMerge w:val="restart"/>
          </w:tcPr>
          <w:p w14:paraId="08F378D6" w14:textId="77777777" w:rsidR="00624A7C" w:rsidRDefault="00624A7C" w:rsidP="0003633E">
            <w:pPr>
              <w:pStyle w:val="PURLMSH"/>
            </w:pPr>
            <w:r>
              <w:t>See Applicable Notice</w:t>
            </w:r>
            <w:r w:rsidRPr="0003633E">
              <w:t xml:space="preserve">: </w:t>
            </w:r>
            <w:r>
              <w:rPr>
                <w:b/>
              </w:rPr>
              <w:t xml:space="preserve">Potentially Unwanted Software, MPEG4, VC-1 </w:t>
            </w:r>
            <w:r w:rsidRPr="0026184E">
              <w:rPr>
                <w:i/>
              </w:rPr>
              <w:t xml:space="preserve">(see </w:t>
            </w:r>
            <w:hyperlink w:anchor="Appendix2" w:history="1">
              <w:r w:rsidRPr="0026184E">
                <w:rPr>
                  <w:rStyle w:val="Hyperlink"/>
                  <w:i/>
                </w:rPr>
                <w:t>Appendix 2</w:t>
              </w:r>
            </w:hyperlink>
            <w:r w:rsidRPr="0026184E">
              <w:rPr>
                <w:i/>
              </w:rPr>
              <w:t>)</w:t>
            </w:r>
          </w:p>
        </w:tc>
      </w:tr>
      <w:tr w:rsidR="00624A7C" w14:paraId="1DDB42F8" w14:textId="77777777" w:rsidTr="00AE7BEF">
        <w:tc>
          <w:tcPr>
            <w:tcW w:w="2477" w:type="pct"/>
          </w:tcPr>
          <w:p w14:paraId="6DC285BD" w14:textId="77777777" w:rsidR="00624A7C"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vMerge/>
          </w:tcPr>
          <w:p w14:paraId="5A9193AD" w14:textId="77777777" w:rsidR="00624A7C" w:rsidRDefault="00624A7C" w:rsidP="00AE7BEF">
            <w:pPr>
              <w:pStyle w:val="PURLMSH"/>
            </w:pPr>
          </w:p>
        </w:tc>
      </w:tr>
    </w:tbl>
    <w:p w14:paraId="7FA4E5E1" w14:textId="77777777" w:rsidR="000A570B" w:rsidRPr="009D7917" w:rsidRDefault="000A570B" w:rsidP="000A570B">
      <w:pPr>
        <w:pStyle w:val="PURADDITIONALTERMSHEADERMB"/>
      </w:pPr>
      <w:r w:rsidRPr="009D7917">
        <w:t>Additional Terms:</w:t>
      </w:r>
    </w:p>
    <w:p w14:paraId="7413D502" w14:textId="400AB78B" w:rsidR="000A570B" w:rsidRPr="005A5FED" w:rsidRDefault="00830DCA" w:rsidP="000A570B">
      <w:pPr>
        <w:pStyle w:val="PURBlueStrong"/>
      </w:pPr>
      <w:r>
        <w:t>Number of Licenses Required</w:t>
      </w:r>
    </w:p>
    <w:p w14:paraId="37DF99B3" w14:textId="1FA3079A" w:rsidR="000A570B" w:rsidRPr="005A5FED" w:rsidRDefault="000A570B" w:rsidP="000A570B">
      <w:pPr>
        <w:pStyle w:val="PURBody-Indented"/>
        <w:rPr>
          <w:color w:val="00467F" w:themeColor="text2"/>
          <w:u w:val="single"/>
        </w:rPr>
      </w:pPr>
      <w:r w:rsidRPr="003636D6">
        <w:t>You need one software license for each physical processor on a server, which permits you to run o</w:t>
      </w:r>
      <w:r w:rsidR="00830DCA">
        <w:t>n that server, at any one time,</w:t>
      </w:r>
    </w:p>
    <w:p w14:paraId="18183821" w14:textId="77777777" w:rsidR="000A570B" w:rsidRPr="005A5FED" w:rsidRDefault="000A570B" w:rsidP="00752FE0">
      <w:pPr>
        <w:pStyle w:val="PURBullet-Indented"/>
      </w:pPr>
      <w:r w:rsidRPr="005A5FED">
        <w:t>one instance of the server software in one physical operating system environment (or OSE), and</w:t>
      </w:r>
    </w:p>
    <w:p w14:paraId="742E0421" w14:textId="56A9995B" w:rsidR="000A570B" w:rsidRPr="005A5FED" w:rsidRDefault="000A570B" w:rsidP="00752FE0">
      <w:pPr>
        <w:pStyle w:val="PURBullet-Indented"/>
      </w:pPr>
      <w:r w:rsidRPr="005A5FED">
        <w:t>any number of instances of the server software in virtual operating system environments (or OSEs) (only one instance per virtual operatin</w:t>
      </w:r>
      <w:r w:rsidR="00830DCA">
        <w:t>g system environment (or OSE)).</w:t>
      </w:r>
    </w:p>
    <w:p w14:paraId="24616465" w14:textId="773166E5" w:rsidR="000A570B" w:rsidRPr="005A5FED" w:rsidRDefault="000A570B" w:rsidP="000A570B">
      <w:pPr>
        <w:pStyle w:val="PURBody-Indented"/>
      </w:pPr>
      <w:r w:rsidRPr="005A5FED">
        <w:t xml:space="preserve">You may run on the licensed server an instance of </w:t>
      </w:r>
      <w:r w:rsidR="00146E9C">
        <w:t xml:space="preserve">Web, </w:t>
      </w:r>
      <w:r w:rsidRPr="005A5FED">
        <w:t xml:space="preserve">Standard or Enterprise </w:t>
      </w:r>
      <w:r w:rsidR="00F5573B">
        <w:t xml:space="preserve">(the same or any earlier version) </w:t>
      </w:r>
      <w:r w:rsidR="00F25CA2">
        <w:t xml:space="preserve">or earlier versions of </w:t>
      </w:r>
      <w:r w:rsidR="00F25CA2" w:rsidRPr="005A5FED">
        <w:t xml:space="preserve">Datacenter </w:t>
      </w:r>
      <w:r w:rsidRPr="005A5FED">
        <w:t>in place of Datacenter in any operating system environment (or OSE).</w:t>
      </w:r>
    </w:p>
    <w:p w14:paraId="47553AA7" w14:textId="77777777" w:rsidR="000A570B" w:rsidRPr="00151334" w:rsidRDefault="000A570B" w:rsidP="000A570B">
      <w:pPr>
        <w:pStyle w:val="PURBlueStrong"/>
      </w:pPr>
      <w:r w:rsidRPr="00151334">
        <w:t>Testing, maintenance, and administration access</w:t>
      </w:r>
    </w:p>
    <w:p w14:paraId="2BB7E8D8" w14:textId="7637D9DD" w:rsidR="000A570B" w:rsidRPr="00151334" w:rsidRDefault="000A570B" w:rsidP="000A570B">
      <w:pPr>
        <w:pStyle w:val="PURBody-Indented"/>
      </w:pPr>
      <w:r w:rsidRPr="00151334">
        <w:t xml:space="preserve">For each instance running in an operating system environment (or OSE), you may also permit up to two (2) other users to use or access the server software to directly or indirectly host a graphical user interface (using the Windows Server </w:t>
      </w:r>
      <w:r w:rsidR="005A100D">
        <w:t>2012</w:t>
      </w:r>
      <w:r w:rsidR="00224512">
        <w:t xml:space="preserve"> R2</w:t>
      </w:r>
      <w:r w:rsidR="005A100D" w:rsidRPr="00151334">
        <w:t xml:space="preserve"> </w:t>
      </w:r>
      <w:r w:rsidRPr="00151334">
        <w:t xml:space="preserve">Remote Desktop Services functionality or other technology). This use is for the sole purpose of testing, maintenance, and administration of the licensed products. These users do not need Windows Server </w:t>
      </w:r>
      <w:r w:rsidR="005A100D">
        <w:t>2012</w:t>
      </w:r>
      <w:r w:rsidR="00224512">
        <w:t xml:space="preserve"> R2</w:t>
      </w:r>
      <w:r w:rsidR="005A100D" w:rsidRPr="00151334">
        <w:t xml:space="preserve"> </w:t>
      </w:r>
      <w:r w:rsidRPr="00151334">
        <w:t>Remote Desktop Services SALs.</w:t>
      </w:r>
    </w:p>
    <w:p w14:paraId="496C6795" w14:textId="77777777" w:rsidR="000A570B" w:rsidRPr="00151334" w:rsidRDefault="000A570B" w:rsidP="000A570B">
      <w:pPr>
        <w:pStyle w:val="PURBlueStrong"/>
      </w:pPr>
      <w:r w:rsidRPr="00151334">
        <w:t>Data Storage Technology</w:t>
      </w:r>
    </w:p>
    <w:p w14:paraId="5ECE930C" w14:textId="280DB727" w:rsidR="000A570B" w:rsidRPr="00151334" w:rsidRDefault="000A570B" w:rsidP="000A570B">
      <w:pPr>
        <w:pStyle w:val="PURBody-Indented"/>
      </w:pPr>
      <w:r w:rsidRPr="00151334">
        <w:t>The server software may include data storage technology called Windows Internal Database.</w:t>
      </w:r>
      <w:r w:rsidR="00B70FA2">
        <w:t xml:space="preserve"> </w:t>
      </w:r>
      <w:r w:rsidRPr="00151334">
        <w:t>Components of the server software use this technology to store data.</w:t>
      </w:r>
      <w:r w:rsidR="00B70FA2">
        <w:t xml:space="preserve"> </w:t>
      </w:r>
      <w:r w:rsidRPr="00151334">
        <w:t>You may not otherwise use or access this technology under this agreement.</w:t>
      </w:r>
    </w:p>
    <w:p w14:paraId="35EC1DFC" w14:textId="66EFFA32" w:rsidR="000A570B" w:rsidRPr="00793593" w:rsidRDefault="000A570B" w:rsidP="000A570B">
      <w:pPr>
        <w:pStyle w:val="PURBlueStrong"/>
      </w:pPr>
      <w:r w:rsidRPr="00793593">
        <w:t>Windows Server 20</w:t>
      </w:r>
      <w:r w:rsidR="0057303E">
        <w:t>12</w:t>
      </w:r>
      <w:r w:rsidRPr="00793593">
        <w:t xml:space="preserve"> </w:t>
      </w:r>
      <w:r w:rsidR="00AD45CF">
        <w:t xml:space="preserve">R2 </w:t>
      </w:r>
      <w:r w:rsidRPr="00793593">
        <w:t>Remote Desktop Services</w:t>
      </w:r>
    </w:p>
    <w:p w14:paraId="516AAEF1" w14:textId="7BC5EB4A" w:rsidR="007E7798" w:rsidRDefault="007E7798" w:rsidP="007E7798">
      <w:pPr>
        <w:pStyle w:val="PURBody-Indented"/>
        <w:rPr>
          <w:sz w:val="24"/>
          <w:szCs w:val="24"/>
        </w:rPr>
      </w:pPr>
      <w:r w:rsidRPr="007E7798">
        <w:t>You must acquire a Windows Server 2012</w:t>
      </w:r>
      <w:r w:rsidR="00AD45CF">
        <w:t xml:space="preserve"> R2</w:t>
      </w:r>
      <w:r w:rsidRPr="007E7798">
        <w:t xml:space="preserve"> Remote Desktop Services SAL for each user that is authorized to directly or indirectly access the Windows Server 2012</w:t>
      </w:r>
      <w:r w:rsidR="00AD45CF">
        <w:t xml:space="preserve"> R2</w:t>
      </w:r>
      <w:r w:rsidRPr="007E7798">
        <w:t xml:space="preserve"> Remote Desktop Services functionality. Please see the SAL licensing model section for a description of the SAL license.</w:t>
      </w:r>
    </w:p>
    <w:p w14:paraId="3E47123B" w14:textId="07E2A908" w:rsidR="000A570B" w:rsidRDefault="000A570B" w:rsidP="000A570B">
      <w:pPr>
        <w:pStyle w:val="PURBody-Indented"/>
      </w:pPr>
      <w:r w:rsidRPr="00793593">
        <w:t xml:space="preserve">You must </w:t>
      </w:r>
      <w:r w:rsidR="007E7798">
        <w:t xml:space="preserve">also </w:t>
      </w:r>
      <w:r w:rsidRPr="00793593">
        <w:t>acquire a Windows Server 20</w:t>
      </w:r>
      <w:r w:rsidR="0057303E">
        <w:t xml:space="preserve">12 </w:t>
      </w:r>
      <w:r w:rsidR="00AD45CF">
        <w:t xml:space="preserve">R2 </w:t>
      </w:r>
      <w:r w:rsidRPr="00793593">
        <w:t xml:space="preserve">Remote Desktop Services SAL for each user that </w:t>
      </w:r>
      <w:r w:rsidR="00C02A4F">
        <w:t>is authorized to directly or indirectly access</w:t>
      </w:r>
      <w:r w:rsidR="00B6606C">
        <w:t xml:space="preserve"> </w:t>
      </w:r>
      <w:r w:rsidR="0057303E">
        <w:t xml:space="preserve">Windows Server 2012 </w:t>
      </w:r>
      <w:r w:rsidR="00AD45CF">
        <w:t xml:space="preserve">R2 </w:t>
      </w:r>
      <w:r w:rsidR="0057303E">
        <w:t>Remote Desktop Services or Windows Server 2012</w:t>
      </w:r>
      <w:r w:rsidR="00B6606C">
        <w:t xml:space="preserve"> </w:t>
      </w:r>
      <w:r w:rsidR="00AD45CF">
        <w:t xml:space="preserve">R2 </w:t>
      </w:r>
      <w:r w:rsidRPr="00793593">
        <w:t>to host a graphical user interface (using the Windows Server 20</w:t>
      </w:r>
      <w:r w:rsidR="0057303E">
        <w:t>12</w:t>
      </w:r>
      <w:r w:rsidR="00B6606C">
        <w:t xml:space="preserve"> </w:t>
      </w:r>
      <w:r w:rsidR="00AD45CF">
        <w:t xml:space="preserve">R2 </w:t>
      </w:r>
      <w:r w:rsidRPr="00793593">
        <w:t>Remote Desktop Services functionality or other technology).</w:t>
      </w:r>
    </w:p>
    <w:p w14:paraId="2BA53DFE" w14:textId="71FEE621" w:rsidR="0009114F" w:rsidRPr="00793593" w:rsidRDefault="0009114F" w:rsidP="000A570B">
      <w:pPr>
        <w:pStyle w:val="PURBody-Indented"/>
      </w:pPr>
      <w:r w:rsidRPr="0009114F">
        <w:t xml:space="preserve">Desktops delivered as a service are supported under SPLA using Windows Server and Remote Desktop Services (RDS). If you choose to deliver a service of this type, you must explicitly identify in your marketing materials that this infrastructure is being used </w:t>
      </w:r>
      <w:r w:rsidRPr="0009114F">
        <w:lastRenderedPageBreak/>
        <w:t>for your service delivery.</w:t>
      </w:r>
      <w:r w:rsidR="00B70FA2">
        <w:t xml:space="preserve"> </w:t>
      </w:r>
      <w:r w:rsidRPr="0009114F">
        <w:t>The Windows Desktop Operating System cannot be used to provide a hosted client, hosted graphical user interface or desktop as a service</w:t>
      </w:r>
      <w:r>
        <w:t>.</w:t>
      </w:r>
    </w:p>
    <w:p w14:paraId="4793386D" w14:textId="41BE55F1" w:rsidR="000A570B" w:rsidRPr="00793593" w:rsidRDefault="000A570B" w:rsidP="000A570B">
      <w:pPr>
        <w:pStyle w:val="PURBlueStrong"/>
      </w:pPr>
      <w:r w:rsidRPr="00793593">
        <w:t>Windows Server 20</w:t>
      </w:r>
      <w:r w:rsidR="0057303E">
        <w:t>12</w:t>
      </w:r>
      <w:r w:rsidRPr="00793593">
        <w:t xml:space="preserve"> </w:t>
      </w:r>
      <w:r w:rsidR="00377F92">
        <w:t xml:space="preserve">R2 </w:t>
      </w:r>
      <w:r w:rsidR="005A100D">
        <w:t xml:space="preserve">Active Directory </w:t>
      </w:r>
      <w:r w:rsidRPr="00793593">
        <w:t>Rights Management Services</w:t>
      </w:r>
    </w:p>
    <w:p w14:paraId="75E88303" w14:textId="1C0DD70A" w:rsidR="000A570B" w:rsidRPr="00793593" w:rsidRDefault="000A570B" w:rsidP="000A570B">
      <w:pPr>
        <w:pStyle w:val="PURBody-Indented"/>
      </w:pPr>
      <w:r w:rsidRPr="00793593">
        <w:t>You must acquire a Windows Server 20</w:t>
      </w:r>
      <w:r w:rsidR="0057303E">
        <w:t xml:space="preserve">12 </w:t>
      </w:r>
      <w:r w:rsidR="00AD45CF">
        <w:t xml:space="preserve">R2 </w:t>
      </w:r>
      <w:r w:rsidR="003939AC">
        <w:t xml:space="preserve">Active Directory </w:t>
      </w:r>
      <w:r w:rsidRPr="00793593">
        <w:t xml:space="preserve">Rights Management Services SAL for each user that is authorized to </w:t>
      </w:r>
      <w:r w:rsidR="007E7798" w:rsidRPr="00793593">
        <w:t xml:space="preserve">directly or indirectly </w:t>
      </w:r>
      <w:r w:rsidRPr="00793593">
        <w:t>access the Windows Server 20</w:t>
      </w:r>
      <w:r w:rsidR="0057303E">
        <w:t>12</w:t>
      </w:r>
      <w:r w:rsidRPr="00793593">
        <w:t xml:space="preserve"> </w:t>
      </w:r>
      <w:r w:rsidR="00AD45CF">
        <w:t xml:space="preserve">R2 </w:t>
      </w:r>
      <w:r w:rsidR="005A100D">
        <w:t xml:space="preserve">Active Directory </w:t>
      </w:r>
      <w:r w:rsidRPr="00793593">
        <w:t xml:space="preserve">Rights Management Services functionality. Please see the SAL licensing model section for a </w:t>
      </w:r>
      <w:r w:rsidR="00830DCA">
        <w:t>description of the SAL license.</w:t>
      </w:r>
    </w:p>
    <w:p w14:paraId="73F70CFD" w14:textId="20CC31F0" w:rsidR="000A570B" w:rsidRPr="00793593" w:rsidRDefault="000A570B" w:rsidP="000A570B">
      <w:pPr>
        <w:pStyle w:val="PURBlueStrong"/>
      </w:pPr>
      <w:r w:rsidRPr="00793593">
        <w:t>Microsoft Application Virtualization for Remote Desktop Services</w:t>
      </w:r>
    </w:p>
    <w:p w14:paraId="67BA2C56" w14:textId="59FF4A10" w:rsidR="000A570B" w:rsidRPr="00793593" w:rsidRDefault="000A570B" w:rsidP="000A570B">
      <w:pPr>
        <w:pStyle w:val="PURBody-Indented"/>
      </w:pPr>
      <w:r w:rsidRPr="00793593">
        <w:t>You must acquire a Microsoft Windows Server 20</w:t>
      </w:r>
      <w:r w:rsidR="0057303E">
        <w:t>12</w:t>
      </w:r>
      <w:r w:rsidR="00AD45CF">
        <w:t xml:space="preserve"> R2</w:t>
      </w:r>
      <w:r w:rsidR="0057303E">
        <w:t xml:space="preserve"> </w:t>
      </w:r>
      <w:r w:rsidRPr="00793593">
        <w:t xml:space="preserve">Remote Desktop Services SAL for each user that </w:t>
      </w:r>
      <w:r w:rsidR="00C02A4F">
        <w:t>is authorized to directly or indirectly access</w:t>
      </w:r>
      <w:r w:rsidRPr="00793593">
        <w:t xml:space="preserve"> the Microsoft Application Virtualization</w:t>
      </w:r>
      <w:r w:rsidR="00B70FA2">
        <w:t xml:space="preserve"> </w:t>
      </w:r>
      <w:r w:rsidRPr="00793593">
        <w:t>for Remote Desktop Services functionality.</w:t>
      </w:r>
      <w:r w:rsidR="00B70FA2">
        <w:t xml:space="preserve"> </w:t>
      </w:r>
      <w:r w:rsidRPr="00793593">
        <w:t>Please see the SAL licensing model section for a description of the SAL license.</w:t>
      </w:r>
    </w:p>
    <w:p w14:paraId="6C43C4C5" w14:textId="50B9DE0F" w:rsidR="000A570B" w:rsidRPr="001A0924" w:rsidRDefault="00353A1B" w:rsidP="00CD6E9D">
      <w:pPr>
        <w:pStyle w:val="PURBreadcrumb"/>
        <w:rPr>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6CB61F22" w14:textId="029237F1" w:rsidR="000A570B" w:rsidRPr="00A23961" w:rsidRDefault="000A570B" w:rsidP="000A570B">
      <w:pPr>
        <w:pStyle w:val="PURProductName"/>
      </w:pPr>
      <w:bookmarkStart w:id="252" w:name="_Toc297828718"/>
      <w:bookmarkStart w:id="253" w:name="_Toc297883473"/>
      <w:bookmarkStart w:id="254" w:name="_Toc299524974"/>
      <w:bookmarkStart w:id="255" w:name="_Toc299531326"/>
      <w:bookmarkStart w:id="256" w:name="_Toc299531434"/>
      <w:bookmarkStart w:id="257" w:name="_Toc299531542"/>
      <w:bookmarkStart w:id="258" w:name="_Toc299957149"/>
      <w:bookmarkStart w:id="259" w:name="_Toc314129596"/>
      <w:bookmarkStart w:id="260" w:name="_Toc346536846"/>
      <w:bookmarkStart w:id="261" w:name="_Toc339280313"/>
      <w:bookmarkStart w:id="262" w:name="_Toc339280375"/>
      <w:bookmarkStart w:id="263" w:name="_Toc363552784"/>
      <w:bookmarkStart w:id="264" w:name="_Toc363552849"/>
      <w:bookmarkStart w:id="265" w:name="_Toc378682229"/>
      <w:bookmarkStart w:id="266" w:name="_Toc378682249"/>
      <w:bookmarkStart w:id="267" w:name="_Toc371268261"/>
      <w:bookmarkStart w:id="268" w:name="_Toc371268328"/>
      <w:bookmarkStart w:id="269" w:name="_Toc379278529"/>
      <w:bookmarkStart w:id="270" w:name="_Toc381962009"/>
      <w:r w:rsidRPr="00A23961">
        <w:t>Windows Server 20</w:t>
      </w:r>
      <w:r w:rsidR="003E5FF5">
        <w:t>12</w:t>
      </w:r>
      <w:r w:rsidRPr="00A23961">
        <w:t xml:space="preserve"> </w:t>
      </w:r>
      <w:r w:rsidR="00AD45CF">
        <w:t xml:space="preserve">R2 </w:t>
      </w:r>
      <w:r w:rsidRPr="00A23961">
        <w:t>Standard</w:t>
      </w:r>
      <w:bookmarkEnd w:id="252"/>
      <w:bookmarkEnd w:id="253"/>
      <w:bookmarkEnd w:id="254"/>
      <w:bookmarkEnd w:id="255"/>
      <w:bookmarkEnd w:id="256"/>
      <w:bookmarkEnd w:id="257"/>
      <w:bookmarkEnd w:id="258"/>
      <w:bookmarkEnd w:id="259"/>
      <w:bookmarkEnd w:id="260"/>
      <w:bookmarkEnd w:id="261"/>
      <w:bookmarkEnd w:id="262"/>
      <w:bookmarkEnd w:id="263"/>
      <w:bookmarkEnd w:id="264"/>
      <w:bookmarkEnd w:id="265"/>
      <w:bookmarkEnd w:id="266"/>
      <w:bookmarkEnd w:id="267"/>
      <w:bookmarkEnd w:id="268"/>
      <w:bookmarkEnd w:id="269"/>
      <w:bookmarkEnd w:id="270"/>
      <w:r w:rsidRPr="00A23961">
        <w:fldChar w:fldCharType="begin"/>
      </w:r>
      <w:r w:rsidRPr="00A23961">
        <w:instrText xml:space="preserve"> XE "Windows Server </w:instrText>
      </w:r>
      <w:r w:rsidR="00A748AB">
        <w:instrText>2012</w:instrText>
      </w:r>
      <w:r w:rsidRPr="00A23961">
        <w:instrText xml:space="preserve"> </w:instrText>
      </w:r>
      <w:r w:rsidR="00377F92">
        <w:instrText xml:space="preserve">R2 </w:instrText>
      </w:r>
      <w:r w:rsidRPr="00A23961">
        <w:instrText xml:space="preserve">Standard" </w:instrText>
      </w:r>
      <w:r w:rsidRPr="00A23961">
        <w:fldChar w:fldCharType="end"/>
      </w:r>
    </w:p>
    <w:p w14:paraId="21D54B5F" w14:textId="77777777" w:rsidR="000A570B" w:rsidRPr="00A23961" w:rsidRDefault="000A570B" w:rsidP="000A570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7C7A84" w:rsidRPr="00A23961" w14:paraId="72CBB377" w14:textId="77777777" w:rsidTr="007C7A84">
        <w:trPr>
          <w:trHeight w:val="112"/>
        </w:trPr>
        <w:tc>
          <w:tcPr>
            <w:tcW w:w="2477" w:type="pct"/>
          </w:tcPr>
          <w:p w14:paraId="0EB94445" w14:textId="3BE8D6BD" w:rsidR="007C7A84"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7C7A84" w:rsidRPr="00A23961">
              <w:rPr>
                <w:rFonts w:ascii="Arial Narrow" w:hAnsi="Arial Narrow"/>
                <w:color w:val="404040" w:themeColor="text1" w:themeTint="BF"/>
                <w:sz w:val="18"/>
              </w:rPr>
              <w:t xml:space="preserve"> </w:t>
            </w:r>
            <w:r w:rsidR="007C7A84" w:rsidRPr="00A23961">
              <w:rPr>
                <w:rFonts w:ascii="Arial Narrow" w:hAnsi="Arial Narrow"/>
                <w:b/>
                <w:color w:val="404040" w:themeColor="text1" w:themeTint="BF"/>
                <w:sz w:val="18"/>
              </w:rPr>
              <w:t>No</w:t>
            </w:r>
          </w:p>
        </w:tc>
        <w:tc>
          <w:tcPr>
            <w:tcW w:w="2523" w:type="pct"/>
            <w:vMerge w:val="restart"/>
          </w:tcPr>
          <w:p w14:paraId="747CCCDA" w14:textId="77777777" w:rsidR="007C7A84" w:rsidRPr="00A23961" w:rsidRDefault="007C7A84" w:rsidP="007C7A84">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7C7A84">
              <w:rPr>
                <w:rFonts w:ascii="Arial Narrow" w:hAnsi="Arial Narrow"/>
                <w:b/>
                <w:color w:val="404040" w:themeColor="text1" w:themeTint="BF"/>
                <w:sz w:val="18"/>
              </w:rPr>
              <w:t>Potentially Unwanted Software,</w:t>
            </w:r>
            <w:r>
              <w:rPr>
                <w:rFonts w:ascii="Arial Narrow" w:hAnsi="Arial Narrow"/>
                <w:b/>
                <w:color w:val="404040" w:themeColor="text1" w:themeTint="BF"/>
                <w:sz w:val="18"/>
              </w:rPr>
              <w:t xml:space="preserve"> MPEG-4, VC-1 </w:t>
            </w:r>
            <w:r w:rsidRPr="0026184E">
              <w:rPr>
                <w:rFonts w:ascii="Arial Narrow" w:hAnsi="Arial Narrow"/>
                <w:i/>
                <w:color w:val="404040" w:themeColor="text1" w:themeTint="BF"/>
                <w:sz w:val="18"/>
              </w:rPr>
              <w:t xml:space="preserve">(see </w:t>
            </w:r>
            <w:hyperlink w:anchor="Appendix2" w:history="1">
              <w:r w:rsidRPr="0026184E">
                <w:rPr>
                  <w:rFonts w:ascii="Arial Narrow" w:hAnsi="Arial Narrow"/>
                  <w:i/>
                  <w:color w:val="00467F"/>
                  <w:sz w:val="18"/>
                  <w:u w:val="single"/>
                </w:rPr>
                <w:t>Appendix 2</w:t>
              </w:r>
            </w:hyperlink>
            <w:r w:rsidRPr="0026184E">
              <w:rPr>
                <w:rFonts w:ascii="Arial Narrow" w:hAnsi="Arial Narrow"/>
                <w:i/>
                <w:color w:val="404040" w:themeColor="text1" w:themeTint="BF"/>
                <w:sz w:val="18"/>
              </w:rPr>
              <w:t>)</w:t>
            </w:r>
          </w:p>
        </w:tc>
      </w:tr>
      <w:tr w:rsidR="007C7A84" w:rsidRPr="00A23961" w14:paraId="69FFC46A" w14:textId="77777777" w:rsidTr="007C7A84">
        <w:trPr>
          <w:trHeight w:val="68"/>
        </w:trPr>
        <w:tc>
          <w:tcPr>
            <w:tcW w:w="2477" w:type="pct"/>
          </w:tcPr>
          <w:p w14:paraId="0BB0C835" w14:textId="77777777" w:rsidR="007C7A84" w:rsidRPr="00A23961" w:rsidRDefault="007C7A84"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Pr="00A23961">
              <w:rPr>
                <w:rFonts w:ascii="Arial Narrow" w:hAnsi="Arial Narrow"/>
                <w:b/>
                <w:color w:val="404040" w:themeColor="text1" w:themeTint="BF"/>
                <w:sz w:val="18"/>
              </w:rPr>
              <w:t>Yes</w:t>
            </w:r>
            <w:r w:rsidRPr="00A23961">
              <w:rPr>
                <w:rFonts w:ascii="Arial Narrow" w:hAnsi="Arial Narrow"/>
                <w:color w:val="404040" w:themeColor="text1" w:themeTint="BF"/>
                <w:sz w:val="18"/>
              </w:rPr>
              <w:t xml:space="preserve"> </w:t>
            </w:r>
            <w:r w:rsidRPr="0026184E">
              <w:rPr>
                <w:rFonts w:ascii="Arial Narrow" w:hAnsi="Arial Narrow"/>
                <w:i/>
                <w:color w:val="404040" w:themeColor="text1" w:themeTint="BF"/>
                <w:sz w:val="18"/>
              </w:rPr>
              <w:t xml:space="preserve">(see </w:t>
            </w:r>
            <w:hyperlink w:anchor="Appendix1" w:history="1">
              <w:r w:rsidRPr="0026184E">
                <w:rPr>
                  <w:rFonts w:ascii="Arial Narrow" w:hAnsi="Arial Narrow"/>
                  <w:i/>
                  <w:color w:val="00467F"/>
                  <w:sz w:val="18"/>
                  <w:u w:val="single"/>
                </w:rPr>
                <w:t>Appendix 1</w:t>
              </w:r>
            </w:hyperlink>
            <w:r w:rsidRPr="0026184E">
              <w:rPr>
                <w:rFonts w:ascii="Arial Narrow" w:hAnsi="Arial Narrow"/>
                <w:i/>
                <w:color w:val="404040" w:themeColor="text1" w:themeTint="BF"/>
                <w:sz w:val="18"/>
              </w:rPr>
              <w:t>)</w:t>
            </w:r>
          </w:p>
        </w:tc>
        <w:tc>
          <w:tcPr>
            <w:tcW w:w="2523" w:type="pct"/>
            <w:vMerge/>
          </w:tcPr>
          <w:p w14:paraId="17FD42FE" w14:textId="77777777" w:rsidR="007C7A84" w:rsidRPr="00A23961" w:rsidRDefault="007C7A84" w:rsidP="00AE7BEF">
            <w:pPr>
              <w:spacing w:after="0"/>
              <w:rPr>
                <w:rFonts w:ascii="Arial Narrow" w:hAnsi="Arial Narrow"/>
                <w:color w:val="404040" w:themeColor="text1" w:themeTint="BF"/>
                <w:sz w:val="18"/>
              </w:rPr>
            </w:pPr>
          </w:p>
        </w:tc>
      </w:tr>
    </w:tbl>
    <w:p w14:paraId="141F14EA" w14:textId="77777777" w:rsidR="000A570B" w:rsidRPr="00A23961" w:rsidRDefault="000A570B" w:rsidP="000A570B">
      <w:pPr>
        <w:pStyle w:val="PURADDITIONALTERMSHEADERMB"/>
      </w:pPr>
      <w:r w:rsidRPr="00A23961">
        <w:t>Additional Terms:</w:t>
      </w:r>
    </w:p>
    <w:p w14:paraId="077218E6" w14:textId="77777777" w:rsidR="000A570B" w:rsidRPr="00A23961" w:rsidRDefault="000A570B" w:rsidP="000A570B">
      <w:pPr>
        <w:pStyle w:val="PURBlueStrong"/>
      </w:pPr>
      <w:r w:rsidRPr="00A23961">
        <w:t xml:space="preserve">Number of Licenses Required </w:t>
      </w:r>
    </w:p>
    <w:p w14:paraId="3F31D266" w14:textId="77777777" w:rsidR="000A570B" w:rsidRPr="00A23961" w:rsidRDefault="000A570B" w:rsidP="000A570B">
      <w:pPr>
        <w:pStyle w:val="PURBody-Indented"/>
        <w:rPr>
          <w:i/>
        </w:rPr>
      </w:pPr>
      <w:r w:rsidRPr="00A23961">
        <w:t>The total number of software licenses required for a server equals the sum of the software licenses required under i) and ii) below.</w:t>
      </w:r>
    </w:p>
    <w:p w14:paraId="75615849" w14:textId="278DD5E3" w:rsidR="000A570B" w:rsidRPr="00A23961" w:rsidRDefault="000A570B" w:rsidP="000A570B">
      <w:pPr>
        <w:pStyle w:val="PURBody-Indented"/>
        <w:rPr>
          <w:i/>
        </w:rPr>
      </w:pPr>
      <w:r w:rsidRPr="00A23961">
        <w:t xml:space="preserve">i) You need </w:t>
      </w:r>
      <w:r w:rsidR="001D52D7">
        <w:t>to license all the</w:t>
      </w:r>
      <w:r w:rsidR="00B70FA2">
        <w:t xml:space="preserve"> </w:t>
      </w:r>
      <w:r w:rsidRPr="00A23961">
        <w:t>physical processor</w:t>
      </w:r>
      <w:r w:rsidR="001D52D7">
        <w:t>s</w:t>
      </w:r>
      <w:r w:rsidRPr="00A23961">
        <w:t xml:space="preserve"> on </w:t>
      </w:r>
      <w:r w:rsidR="001D52D7">
        <w:t>the</w:t>
      </w:r>
      <w:r w:rsidRPr="00A23961">
        <w:t xml:space="preserve"> server, which permits you to run on that server, at any one time:</w:t>
      </w:r>
    </w:p>
    <w:p w14:paraId="3284E26E" w14:textId="04761B99" w:rsidR="000A570B" w:rsidRPr="00A23961" w:rsidRDefault="000A570B" w:rsidP="000C1827">
      <w:pPr>
        <w:pStyle w:val="PURBullet-Indented"/>
      </w:pPr>
      <w:r w:rsidRPr="00A23961">
        <w:t>one instance of the server software in one physical operating sys</w:t>
      </w:r>
      <w:r w:rsidR="00830DCA">
        <w:t>tem environment (or OSE) , and</w:t>
      </w:r>
    </w:p>
    <w:p w14:paraId="2EEF5DD2" w14:textId="77777777" w:rsidR="000A570B" w:rsidRPr="00A23961" w:rsidRDefault="000A570B" w:rsidP="000C1827">
      <w:pPr>
        <w:pStyle w:val="PURBullet-Indented"/>
      </w:pPr>
      <w:r w:rsidRPr="00A23961">
        <w:t>one instance of the server software in a virtual operating system environment (or OSE).</w:t>
      </w:r>
    </w:p>
    <w:p w14:paraId="2FEEFC2F" w14:textId="2F0A8C98" w:rsidR="000A570B" w:rsidRPr="00A23961" w:rsidRDefault="000A570B" w:rsidP="000A570B">
      <w:pPr>
        <w:pStyle w:val="PURBody-Indented"/>
      </w:pPr>
      <w:r w:rsidRPr="00A23961">
        <w:t>If you run an instance in the virtual operating system environment (or OSE), the instance of the server software running in the physical operating system environment (or OSE) may be used only to:</w:t>
      </w:r>
    </w:p>
    <w:p w14:paraId="7E4D6811" w14:textId="77777777" w:rsidR="000A570B" w:rsidRPr="00A23961" w:rsidRDefault="000A570B" w:rsidP="000C1827">
      <w:pPr>
        <w:pStyle w:val="PURBullet-Indented"/>
      </w:pPr>
      <w:r w:rsidRPr="00A23961">
        <w:t>run hardware virtualization software, or</w:t>
      </w:r>
    </w:p>
    <w:p w14:paraId="7A9E61F0" w14:textId="77777777" w:rsidR="000A570B" w:rsidRPr="00A23961" w:rsidRDefault="000A570B" w:rsidP="000C1827">
      <w:pPr>
        <w:pStyle w:val="PURBullet-Indented"/>
      </w:pPr>
      <w:r w:rsidRPr="00A23961">
        <w:t>provide hardware virtualization services, or</w:t>
      </w:r>
    </w:p>
    <w:p w14:paraId="29202781" w14:textId="77777777" w:rsidR="000A570B" w:rsidRPr="00497124" w:rsidRDefault="000A570B" w:rsidP="000C1827">
      <w:pPr>
        <w:pStyle w:val="PURBullet-Indented"/>
      </w:pPr>
      <w:r w:rsidRPr="00A23961">
        <w:t>run software to manage and service operating system environments (o</w:t>
      </w:r>
      <w:r>
        <w:t>r OSEs) on the licensed server.</w:t>
      </w:r>
    </w:p>
    <w:p w14:paraId="51984851" w14:textId="37DCB01F" w:rsidR="000A570B" w:rsidRDefault="000A570B" w:rsidP="000A570B">
      <w:pPr>
        <w:pStyle w:val="PURBody-Indented"/>
      </w:pPr>
      <w:r w:rsidRPr="00A23961">
        <w:t>ii) You need an additional software</w:t>
      </w:r>
      <w:r w:rsidRPr="00A23961">
        <w:rPr>
          <w:bCs/>
        </w:rPr>
        <w:t xml:space="preserve"> license </w:t>
      </w:r>
      <w:r w:rsidRPr="00A23961">
        <w:t>for each physical processor on the server to run an additional instance of the server software in virtual operating system environments (or OSEs).</w:t>
      </w:r>
    </w:p>
    <w:p w14:paraId="30C04DAA" w14:textId="015BEF8E" w:rsidR="00F5573B" w:rsidRPr="005A5FED" w:rsidRDefault="00156FC7" w:rsidP="00F5573B">
      <w:pPr>
        <w:pStyle w:val="PURBody-Indented"/>
      </w:pPr>
      <w:r>
        <w:t>i</w:t>
      </w:r>
      <w:r w:rsidR="00F5573B">
        <w:t xml:space="preserve">ii) </w:t>
      </w:r>
      <w:r w:rsidR="00F5573B" w:rsidRPr="005A5FED">
        <w:t xml:space="preserve">You may run on the licensed server an instance of </w:t>
      </w:r>
      <w:r w:rsidR="001440A6">
        <w:t xml:space="preserve">Web, </w:t>
      </w:r>
      <w:r w:rsidR="00F5573B" w:rsidRPr="005A5FED">
        <w:t>Standard</w:t>
      </w:r>
      <w:r w:rsidR="00F5573B">
        <w:t>,</w:t>
      </w:r>
      <w:r w:rsidR="00F5573B" w:rsidRPr="005A5FED">
        <w:t xml:space="preserve"> </w:t>
      </w:r>
      <w:r w:rsidR="00C245A7">
        <w:t xml:space="preserve">or </w:t>
      </w:r>
      <w:r w:rsidR="00F5573B" w:rsidRPr="005A5FED">
        <w:t>Enterprise</w:t>
      </w:r>
      <w:r w:rsidR="00F5573B">
        <w:t xml:space="preserve"> (the same or any earlier version)</w:t>
      </w:r>
      <w:r w:rsidR="00F5573B" w:rsidRPr="005A5FED">
        <w:t xml:space="preserve"> </w:t>
      </w:r>
      <w:r w:rsidR="00F5573B">
        <w:t xml:space="preserve">in place of Standard </w:t>
      </w:r>
      <w:r w:rsidR="00F5573B" w:rsidRPr="005A5FED">
        <w:t>in any operating system environment (or OSE).</w:t>
      </w:r>
    </w:p>
    <w:p w14:paraId="5A1B3E11" w14:textId="5D127292" w:rsidR="000A570B" w:rsidRPr="00151334" w:rsidRDefault="000A570B" w:rsidP="000A570B">
      <w:pPr>
        <w:pStyle w:val="PURBlueStrong"/>
      </w:pPr>
      <w:r w:rsidRPr="00151334">
        <w:t>Testing, maintenance, and administration access</w:t>
      </w:r>
    </w:p>
    <w:p w14:paraId="6228E891" w14:textId="0C2AB733" w:rsidR="000A570B" w:rsidRPr="00151334" w:rsidRDefault="000A570B" w:rsidP="000A570B">
      <w:pPr>
        <w:pStyle w:val="PURBody-Indented"/>
      </w:pPr>
      <w:r w:rsidRPr="00151334">
        <w:t xml:space="preserve">For each instance running in an operating system environment (or OSE), you may also permit up to two (2) other users to use or access the server software to directly or indirectly host a graphical user interface (using the Windows Server </w:t>
      </w:r>
      <w:r w:rsidR="005A100D">
        <w:t>2012</w:t>
      </w:r>
      <w:r w:rsidR="005A100D" w:rsidRPr="00151334">
        <w:t xml:space="preserve"> </w:t>
      </w:r>
      <w:r w:rsidR="00AD45CF">
        <w:t xml:space="preserve">R2 </w:t>
      </w:r>
      <w:r w:rsidRPr="00151334">
        <w:t xml:space="preserve">Remote Desktop Services functionality or other technology). This use is for the sole purpose of testing, maintenance, and administration of the licensed products. These users do not need Windows Server </w:t>
      </w:r>
      <w:r w:rsidR="005A100D">
        <w:t>2012</w:t>
      </w:r>
      <w:r w:rsidR="005A100D" w:rsidRPr="00151334">
        <w:t xml:space="preserve"> </w:t>
      </w:r>
      <w:r w:rsidR="00AD45CF">
        <w:t xml:space="preserve">R2 </w:t>
      </w:r>
      <w:r w:rsidRPr="00151334">
        <w:t>Remote Desktop Services SALs.</w:t>
      </w:r>
    </w:p>
    <w:p w14:paraId="566EED13" w14:textId="77777777" w:rsidR="000A570B" w:rsidRPr="00A23961" w:rsidRDefault="000A570B" w:rsidP="000A570B">
      <w:pPr>
        <w:pStyle w:val="PURBlueStrong"/>
      </w:pPr>
      <w:r w:rsidRPr="00A23961">
        <w:t>Data Storage Technology</w:t>
      </w:r>
    </w:p>
    <w:p w14:paraId="7889C90A" w14:textId="44886C77" w:rsidR="000A570B" w:rsidRPr="00A23961" w:rsidRDefault="000A570B" w:rsidP="000A570B">
      <w:pPr>
        <w:pStyle w:val="PURBody-Indented"/>
      </w:pPr>
      <w:r w:rsidRPr="00A23961">
        <w:t>The server software may include data storage technology called Windows Internal Database.</w:t>
      </w:r>
      <w:r w:rsidR="00B70FA2">
        <w:t xml:space="preserve"> </w:t>
      </w:r>
      <w:r w:rsidRPr="00A23961">
        <w:t>Components of the server software use this technology to store data.</w:t>
      </w:r>
      <w:r w:rsidR="00B70FA2">
        <w:t xml:space="preserve"> </w:t>
      </w:r>
      <w:r w:rsidRPr="00A23961">
        <w:t>You may not otherwise use or access this technology under this agreement.</w:t>
      </w:r>
    </w:p>
    <w:p w14:paraId="36AA6546" w14:textId="3DF3C908" w:rsidR="00CE4119" w:rsidRPr="00793593" w:rsidRDefault="00CE4119" w:rsidP="00CE4119">
      <w:pPr>
        <w:pStyle w:val="PURBlueStrong"/>
      </w:pPr>
      <w:r w:rsidRPr="00793593">
        <w:t>Windows Server 20</w:t>
      </w:r>
      <w:r>
        <w:t>12</w:t>
      </w:r>
      <w:r w:rsidRPr="00793593">
        <w:t xml:space="preserve"> </w:t>
      </w:r>
      <w:r w:rsidR="00377F92">
        <w:t xml:space="preserve">R2 </w:t>
      </w:r>
      <w:r w:rsidRPr="00793593">
        <w:t>Remote Desktop Services</w:t>
      </w:r>
    </w:p>
    <w:p w14:paraId="5C07C7D1" w14:textId="45B0EE8F" w:rsidR="007E7798" w:rsidRDefault="007E7798" w:rsidP="007E7798">
      <w:pPr>
        <w:pStyle w:val="PURBody-Indented"/>
        <w:rPr>
          <w:sz w:val="24"/>
          <w:szCs w:val="24"/>
        </w:rPr>
      </w:pPr>
      <w:r w:rsidRPr="007E7798">
        <w:t xml:space="preserve">You must acquire a Windows Server 2012 </w:t>
      </w:r>
      <w:r w:rsidR="009B3BB5">
        <w:t xml:space="preserve">R2 </w:t>
      </w:r>
      <w:r w:rsidRPr="007E7798">
        <w:t xml:space="preserve">Remote Desktop Services SAL for each user that is authorized to directly or indirectly access the Windows Server 2012 </w:t>
      </w:r>
      <w:r w:rsidR="009B3BB5">
        <w:t xml:space="preserve">R2 </w:t>
      </w:r>
      <w:r w:rsidRPr="007E7798">
        <w:t>Remote Desktop Services functionality. Please see the SAL licensing model section for a description of the SAL license.</w:t>
      </w:r>
    </w:p>
    <w:p w14:paraId="2115DC78" w14:textId="5F5694DC" w:rsidR="0009114F" w:rsidRDefault="00CE4119" w:rsidP="007E7798">
      <w:pPr>
        <w:pStyle w:val="PURBody-Indented"/>
      </w:pPr>
      <w:r w:rsidRPr="00793593">
        <w:t xml:space="preserve">You must </w:t>
      </w:r>
      <w:r w:rsidR="007E7798">
        <w:t xml:space="preserve">also </w:t>
      </w:r>
      <w:r w:rsidRPr="00793593">
        <w:t>acquire a Windows Server 20</w:t>
      </w:r>
      <w:r>
        <w:t xml:space="preserve">12 </w:t>
      </w:r>
      <w:r w:rsidR="009B3BB5">
        <w:t xml:space="preserve">R2 </w:t>
      </w:r>
      <w:r w:rsidRPr="00793593">
        <w:t xml:space="preserve">Remote Desktop Services SAL for each user that </w:t>
      </w:r>
      <w:r w:rsidR="00C02A4F">
        <w:t>is authorized to directly or indirectly access</w:t>
      </w:r>
      <w:r w:rsidRPr="00793593">
        <w:t xml:space="preserve"> </w:t>
      </w:r>
      <w:r>
        <w:t>Windows Server 2012</w:t>
      </w:r>
      <w:r w:rsidR="009B3BB5">
        <w:t xml:space="preserve"> R2</w:t>
      </w:r>
      <w:r>
        <w:t xml:space="preserve"> Remote Desktop Services or Windows Server 2012</w:t>
      </w:r>
      <w:r w:rsidRPr="00793593">
        <w:t xml:space="preserve"> </w:t>
      </w:r>
      <w:r w:rsidR="009B3BB5">
        <w:t xml:space="preserve">R2 </w:t>
      </w:r>
      <w:r w:rsidRPr="00793593">
        <w:t>to host a graphical user interface (using the Windows Server 20</w:t>
      </w:r>
      <w:r>
        <w:t>12</w:t>
      </w:r>
      <w:r w:rsidR="009B3BB5">
        <w:t xml:space="preserve"> R2</w:t>
      </w:r>
      <w:r w:rsidRPr="00793593">
        <w:t xml:space="preserve"> Remote Desktop Services func</w:t>
      </w:r>
      <w:r w:rsidR="00B70FA2">
        <w:t>tionality or other technology).</w:t>
      </w:r>
    </w:p>
    <w:p w14:paraId="41FBFCA8" w14:textId="1C9963AA" w:rsidR="00CE4119" w:rsidRPr="00793593" w:rsidRDefault="0009114F" w:rsidP="00CE4119">
      <w:pPr>
        <w:pStyle w:val="PURBody-Indented"/>
      </w:pPr>
      <w:r w:rsidRPr="0009114F">
        <w:t xml:space="preserve">Desktops delivered as a service are supported under SPLA using Windows Server and Remote Desktop Services (RDS). If you choose to deliver a service of this type, you must explicitly identify in your marketing materials that this infrastructure is being used </w:t>
      </w:r>
      <w:r w:rsidRPr="0009114F">
        <w:lastRenderedPageBreak/>
        <w:t>for your service delivery.</w:t>
      </w:r>
      <w:r w:rsidR="00B70FA2">
        <w:t xml:space="preserve"> </w:t>
      </w:r>
      <w:r w:rsidRPr="0009114F">
        <w:t>The Windows Desktop Operating System cannot be used to provide a hosted client, hosted graphical user interface or desktop as a service</w:t>
      </w:r>
      <w:r>
        <w:t>.</w:t>
      </w:r>
    </w:p>
    <w:p w14:paraId="7B1884C8" w14:textId="4C740083" w:rsidR="00CE4119" w:rsidRPr="00793593" w:rsidRDefault="00CE4119" w:rsidP="00CE4119">
      <w:pPr>
        <w:pStyle w:val="PURBlueStrong"/>
      </w:pPr>
      <w:r w:rsidRPr="00793593">
        <w:t>Windows Server 20</w:t>
      </w:r>
      <w:r>
        <w:t>12</w:t>
      </w:r>
      <w:r w:rsidRPr="00793593">
        <w:t xml:space="preserve"> </w:t>
      </w:r>
      <w:r w:rsidR="00377F92">
        <w:t xml:space="preserve">R2 </w:t>
      </w:r>
      <w:r w:rsidR="005A100D">
        <w:t xml:space="preserve">Active Directory </w:t>
      </w:r>
      <w:r w:rsidRPr="00793593">
        <w:t>Rights Management Services</w:t>
      </w:r>
    </w:p>
    <w:p w14:paraId="76AADEFE" w14:textId="7ADF4254" w:rsidR="00CE4119" w:rsidRPr="00793593" w:rsidRDefault="00CE4119" w:rsidP="00CE4119">
      <w:pPr>
        <w:pStyle w:val="PURBody-Indented"/>
      </w:pPr>
      <w:r w:rsidRPr="00793593">
        <w:t>You must acquire a Windows Server 20</w:t>
      </w:r>
      <w:r>
        <w:t xml:space="preserve">12 </w:t>
      </w:r>
      <w:r w:rsidR="009B3BB5">
        <w:t xml:space="preserve">R2 </w:t>
      </w:r>
      <w:r>
        <w:t>Active Directory</w:t>
      </w:r>
      <w:r w:rsidRPr="00793593">
        <w:t xml:space="preserve"> Rights Management Services SAL for each user that </w:t>
      </w:r>
      <w:r w:rsidR="00C02A4F">
        <w:t>is authorized to directly or indirectly access</w:t>
      </w:r>
      <w:r w:rsidRPr="00793593">
        <w:t xml:space="preserve"> the Windows Server 20</w:t>
      </w:r>
      <w:r>
        <w:t>12</w:t>
      </w:r>
      <w:r w:rsidRPr="00793593">
        <w:t xml:space="preserve"> </w:t>
      </w:r>
      <w:r w:rsidR="009B3BB5">
        <w:t xml:space="preserve">R2 </w:t>
      </w:r>
      <w:r w:rsidR="005A100D">
        <w:t xml:space="preserve">Active Directory </w:t>
      </w:r>
      <w:r w:rsidRPr="00793593">
        <w:t xml:space="preserve">Rights Management Services functionality. Please see the SAL licensing model section for a </w:t>
      </w:r>
      <w:r w:rsidR="00830DCA">
        <w:t>description of the SAL license.</w:t>
      </w:r>
    </w:p>
    <w:p w14:paraId="1439BDAC" w14:textId="1135635C" w:rsidR="00CE4119" w:rsidRPr="00793593" w:rsidRDefault="00CE4119" w:rsidP="00CE4119">
      <w:pPr>
        <w:pStyle w:val="PURBlueStrong"/>
      </w:pPr>
      <w:r w:rsidRPr="00793593">
        <w:t>Microsoft Application Virtualization for Remote Desktop Services</w:t>
      </w:r>
    </w:p>
    <w:p w14:paraId="436BCAC2" w14:textId="62007837" w:rsidR="000A570B" w:rsidRPr="00A23961" w:rsidRDefault="00CE4119" w:rsidP="000A570B">
      <w:pPr>
        <w:pStyle w:val="PURBody-Indented"/>
      </w:pPr>
      <w:r w:rsidRPr="00793593">
        <w:t>You must acquire a Microsoft Windows Server 20</w:t>
      </w:r>
      <w:r>
        <w:t xml:space="preserve">12 </w:t>
      </w:r>
      <w:r w:rsidR="009B3BB5">
        <w:t xml:space="preserve">R2 </w:t>
      </w:r>
      <w:r w:rsidRPr="00793593">
        <w:t xml:space="preserve">Remote Desktop Services SAL for each user that is authorized to </w:t>
      </w:r>
      <w:r w:rsidR="007E7798" w:rsidRPr="00793593">
        <w:t xml:space="preserve">directly or indirectly </w:t>
      </w:r>
      <w:r w:rsidRPr="00793593">
        <w:t>access the Microsoft Application Virtualization for Remote Desktop Services functionality.</w:t>
      </w:r>
      <w:r w:rsidR="00B70FA2">
        <w:t xml:space="preserve"> </w:t>
      </w:r>
      <w:r w:rsidRPr="00793593">
        <w:t>Please see the SAL licensing model section for a description of the SAL license.</w:t>
      </w:r>
    </w:p>
    <w:p w14:paraId="1CCFD1FA" w14:textId="77777777" w:rsidR="000C3222" w:rsidRPr="001A0924" w:rsidRDefault="00353A1B" w:rsidP="00CD6E9D">
      <w:pPr>
        <w:pStyle w:val="PURBreadcrumb"/>
        <w:keepNext w:val="0"/>
        <w:rPr>
          <w:rFonts w:ascii="Arial Narrow" w:hAnsi="Arial Narrow"/>
          <w:sz w:val="16"/>
        </w:rPr>
      </w:pPr>
      <w:hyperlink w:anchor="TOC" w:history="1">
        <w:r w:rsidR="000C3222" w:rsidRPr="00372624">
          <w:rPr>
            <w:rStyle w:val="Hyperlink"/>
            <w:rFonts w:ascii="Arial Narrow" w:hAnsi="Arial Narrow"/>
            <w:sz w:val="16"/>
          </w:rPr>
          <w:t>Table of Contents</w:t>
        </w:r>
      </w:hyperlink>
      <w:r w:rsidR="000C3222">
        <w:t xml:space="preserve"> / </w:t>
      </w:r>
      <w:hyperlink w:anchor="UniversalTerms" w:history="1">
        <w:r w:rsidR="000C3222">
          <w:rPr>
            <w:rStyle w:val="Hyperlink"/>
            <w:rFonts w:ascii="Arial Narrow" w:hAnsi="Arial Narrow"/>
            <w:sz w:val="16"/>
          </w:rPr>
          <w:t>Universal License Terms</w:t>
        </w:r>
      </w:hyperlink>
    </w:p>
    <w:p w14:paraId="25F9C4F4" w14:textId="3CCA681D" w:rsidR="000C3222" w:rsidRDefault="000C3222" w:rsidP="000C3222">
      <w:pPr>
        <w:pStyle w:val="PURProductName"/>
      </w:pPr>
      <w:bookmarkStart w:id="271" w:name="_Toc346536847"/>
      <w:bookmarkStart w:id="272" w:name="_Toc339280314"/>
      <w:bookmarkStart w:id="273" w:name="_Toc339280376"/>
      <w:bookmarkStart w:id="274" w:name="_Toc363552785"/>
      <w:bookmarkStart w:id="275" w:name="_Toc363552850"/>
      <w:bookmarkStart w:id="276" w:name="_Toc378682230"/>
      <w:bookmarkStart w:id="277" w:name="_Toc378682250"/>
      <w:bookmarkStart w:id="278" w:name="_Toc371268262"/>
      <w:bookmarkStart w:id="279" w:name="_Toc371268329"/>
      <w:bookmarkStart w:id="280" w:name="_Toc379278530"/>
      <w:bookmarkStart w:id="281" w:name="_Toc381962010"/>
      <w:r w:rsidRPr="00754C3C">
        <w:t>Windows Server 2012</w:t>
      </w:r>
      <w:r w:rsidR="009B3BB5">
        <w:t xml:space="preserve"> R2</w:t>
      </w:r>
      <w:r w:rsidRPr="00754C3C">
        <w:t xml:space="preserve"> Essentials</w:t>
      </w:r>
      <w:bookmarkEnd w:id="271"/>
      <w:bookmarkEnd w:id="272"/>
      <w:bookmarkEnd w:id="273"/>
      <w:bookmarkEnd w:id="274"/>
      <w:bookmarkEnd w:id="275"/>
      <w:bookmarkEnd w:id="276"/>
      <w:bookmarkEnd w:id="277"/>
      <w:bookmarkEnd w:id="278"/>
      <w:bookmarkEnd w:id="279"/>
      <w:bookmarkEnd w:id="280"/>
      <w:bookmarkEnd w:id="281"/>
      <w:r w:rsidRPr="00754C3C">
        <w:fldChar w:fldCharType="begin"/>
      </w:r>
      <w:r w:rsidRPr="00754C3C">
        <w:instrText xml:space="preserve"> XE "Windows Server 2012 </w:instrText>
      </w:r>
      <w:r w:rsidR="00377F92">
        <w:instrText xml:space="preserve">R2 </w:instrText>
      </w:r>
      <w:r w:rsidRPr="00754C3C">
        <w:instrText xml:space="preserve">Essentials" </w:instrText>
      </w:r>
      <w:r w:rsidRPr="00754C3C">
        <w:fldChar w:fldCharType="end"/>
      </w:r>
    </w:p>
    <w:p w14:paraId="7A058287" w14:textId="77777777" w:rsidR="000C3222" w:rsidRDefault="000C3222" w:rsidP="000C3222">
      <w:pPr>
        <w:pStyle w:val="PURLicenseTerm"/>
      </w:pPr>
      <w:r>
        <w:t>The license terms that apply to your use of this product are the Universal License Terms, the General License Terms for this Licensing Model, and the following:</w:t>
      </w:r>
    </w:p>
    <w:tbl>
      <w:tblPr>
        <w:tblStyle w:val="ProductAttributesTable"/>
        <w:tblW w:w="0" w:type="auto"/>
        <w:tblLook w:val="04A0" w:firstRow="1" w:lastRow="0" w:firstColumn="1" w:lastColumn="0" w:noHBand="0" w:noVBand="1"/>
      </w:tblPr>
      <w:tblGrid>
        <w:gridCol w:w="5376"/>
        <w:gridCol w:w="5424"/>
      </w:tblGrid>
      <w:tr w:rsidR="000C3222" w14:paraId="0F4CB329" w14:textId="77777777" w:rsidTr="000C3222">
        <w:tc>
          <w:tcPr>
            <w:tcW w:w="5498" w:type="dxa"/>
          </w:tcPr>
          <w:p w14:paraId="56AACC80" w14:textId="124BBDA9" w:rsidR="000C3222" w:rsidRPr="000C3222" w:rsidRDefault="000C3222" w:rsidP="000C3222">
            <w:pPr>
              <w:pStyle w:val="PURBody"/>
            </w:pPr>
            <w:r w:rsidRPr="000C3222">
              <w:t xml:space="preserve">License Mobility Within Server Farms: </w:t>
            </w:r>
            <w:r w:rsidRPr="000C3222">
              <w:rPr>
                <w:b/>
              </w:rPr>
              <w:t>No</w:t>
            </w:r>
          </w:p>
        </w:tc>
        <w:tc>
          <w:tcPr>
            <w:tcW w:w="5532" w:type="dxa"/>
          </w:tcPr>
          <w:p w14:paraId="71742217" w14:textId="18CE9C3F" w:rsidR="000C3222" w:rsidRDefault="000C3222" w:rsidP="00C6161F">
            <w:pPr>
              <w:pStyle w:val="PURBody"/>
            </w:pPr>
            <w:r w:rsidRPr="00A23961">
              <w:t xml:space="preserve">Client/Additional Software: </w:t>
            </w:r>
            <w:r w:rsidRPr="00A23961">
              <w:rPr>
                <w:b/>
              </w:rPr>
              <w:t>Yes</w:t>
            </w:r>
            <w:r w:rsidRPr="00A23961">
              <w:t xml:space="preserve"> </w:t>
            </w:r>
            <w:r w:rsidRPr="0026184E">
              <w:rPr>
                <w:i/>
              </w:rPr>
              <w:t xml:space="preserve">(see </w:t>
            </w:r>
            <w:hyperlink w:anchor="Appendix1" w:history="1">
              <w:r w:rsidRPr="0026184E">
                <w:rPr>
                  <w:i/>
                  <w:color w:val="00467F"/>
                  <w:u w:val="single"/>
                </w:rPr>
                <w:t>Appendix 1</w:t>
              </w:r>
            </w:hyperlink>
            <w:r w:rsidRPr="0026184E">
              <w:rPr>
                <w:i/>
              </w:rPr>
              <w:t>)</w:t>
            </w:r>
          </w:p>
        </w:tc>
      </w:tr>
      <w:tr w:rsidR="000C3222" w14:paraId="32DB6BE9" w14:textId="77777777" w:rsidTr="000C3222">
        <w:tc>
          <w:tcPr>
            <w:tcW w:w="5498" w:type="dxa"/>
          </w:tcPr>
          <w:p w14:paraId="769B3D74" w14:textId="1127910E" w:rsidR="000C3222" w:rsidRPr="000C3222" w:rsidRDefault="000C3222" w:rsidP="00C6161F">
            <w:pPr>
              <w:pStyle w:val="PURBody"/>
              <w:rPr>
                <w:b/>
              </w:rPr>
            </w:pPr>
          </w:p>
        </w:tc>
        <w:tc>
          <w:tcPr>
            <w:tcW w:w="5532" w:type="dxa"/>
          </w:tcPr>
          <w:p w14:paraId="3C917251" w14:textId="799D85DF" w:rsidR="000C3222" w:rsidRDefault="000C3222" w:rsidP="000C3222">
            <w:pPr>
              <w:pStyle w:val="PURBody"/>
            </w:pPr>
            <w:r>
              <w:t xml:space="preserve">See Applicable Notice: </w:t>
            </w:r>
            <w:r>
              <w:rPr>
                <w:b/>
              </w:rPr>
              <w:t xml:space="preserve">Data Transfer, MPEG-4, VC-1, Potentially Unwanted Software </w:t>
            </w:r>
            <w:r>
              <w:t xml:space="preserve">(Notice I) </w:t>
            </w:r>
            <w:r w:rsidRPr="0026184E">
              <w:rPr>
                <w:i/>
              </w:rPr>
              <w:t xml:space="preserve">(see </w:t>
            </w:r>
            <w:hyperlink w:anchor="Appendix2" w:history="1">
              <w:r w:rsidRPr="0026184E">
                <w:rPr>
                  <w:i/>
                  <w:color w:val="00467F"/>
                  <w:u w:val="single"/>
                </w:rPr>
                <w:t>Appendix 2</w:t>
              </w:r>
            </w:hyperlink>
            <w:r w:rsidRPr="0026184E">
              <w:rPr>
                <w:i/>
              </w:rPr>
              <w:t>)</w:t>
            </w:r>
          </w:p>
        </w:tc>
      </w:tr>
    </w:tbl>
    <w:p w14:paraId="735D7128" w14:textId="77777777" w:rsidR="000C3222" w:rsidRDefault="000C3222" w:rsidP="000C3222">
      <w:pPr>
        <w:pStyle w:val="PURBlueBGHeader"/>
      </w:pPr>
      <w:r>
        <w:t>Additional Terms:</w:t>
      </w:r>
    </w:p>
    <w:p w14:paraId="62CB0537" w14:textId="77777777" w:rsidR="000C3222" w:rsidRDefault="000C3222" w:rsidP="000C3222">
      <w:pPr>
        <w:pStyle w:val="PURBlueStrong-Indented"/>
      </w:pPr>
      <w:r>
        <w:t>Limitations on use</w:t>
      </w:r>
    </w:p>
    <w:p w14:paraId="05CB2312" w14:textId="1ECFA21B" w:rsidR="001D11A3" w:rsidRPr="00A23961" w:rsidRDefault="00B70FA2" w:rsidP="00B70FA2">
      <w:pPr>
        <w:pStyle w:val="PURBody-Indented"/>
        <w:rPr>
          <w:i/>
        </w:rPr>
      </w:pPr>
      <w:r>
        <w:t xml:space="preserve">i) </w:t>
      </w:r>
      <w:r w:rsidR="001D11A3" w:rsidRPr="00A23961">
        <w:t xml:space="preserve">You need </w:t>
      </w:r>
      <w:r w:rsidR="001D11A3">
        <w:t>to license all the</w:t>
      </w:r>
      <w:r>
        <w:t xml:space="preserve"> </w:t>
      </w:r>
      <w:r w:rsidR="001D11A3" w:rsidRPr="00A23961">
        <w:t>physical processor</w:t>
      </w:r>
      <w:r w:rsidR="001D11A3">
        <w:t>s</w:t>
      </w:r>
      <w:r w:rsidR="001D11A3" w:rsidRPr="00A23961">
        <w:t xml:space="preserve"> on </w:t>
      </w:r>
      <w:r w:rsidR="001D11A3">
        <w:t xml:space="preserve">the </w:t>
      </w:r>
      <w:r w:rsidR="001D11A3" w:rsidRPr="00A23961">
        <w:t>server, which permits you to run on that server, at any one time:</w:t>
      </w:r>
    </w:p>
    <w:p w14:paraId="0F4714DC" w14:textId="50A39E73" w:rsidR="001D11A3" w:rsidRPr="00A23961" w:rsidRDefault="001D11A3" w:rsidP="00B70FA2">
      <w:pPr>
        <w:pStyle w:val="PURBullet-Indented"/>
      </w:pPr>
      <w:r w:rsidRPr="00A23961">
        <w:t>one instance of the server software in one physical operating sys</w:t>
      </w:r>
      <w:r>
        <w:t>tem environment (or OSE) , and</w:t>
      </w:r>
    </w:p>
    <w:p w14:paraId="34F7FC49" w14:textId="6BE55BB4" w:rsidR="001D11A3" w:rsidRPr="00A23961" w:rsidRDefault="001D11A3" w:rsidP="00B70FA2">
      <w:pPr>
        <w:pStyle w:val="PURBullet-Indented"/>
      </w:pPr>
      <w:r w:rsidRPr="00A23961">
        <w:t>one instance of the server software in a virtual operating system environment (or OSE).</w:t>
      </w:r>
    </w:p>
    <w:p w14:paraId="4503AC4A" w14:textId="58FBFE67" w:rsidR="00DD69C5" w:rsidRDefault="00B70FA2" w:rsidP="00B70FA2">
      <w:pPr>
        <w:pStyle w:val="PURBody-Indented"/>
      </w:pPr>
      <w:r>
        <w:t xml:space="preserve">ii) </w:t>
      </w:r>
      <w:r w:rsidR="00DD69C5" w:rsidRPr="00B70FA2">
        <w:t>You must run the server software within a domain where the Server’s Active Directory is configured:</w:t>
      </w:r>
    </w:p>
    <w:p w14:paraId="38F55C03" w14:textId="2E473B45" w:rsidR="00DD69C5" w:rsidRDefault="00DD69C5" w:rsidP="00B70FA2">
      <w:pPr>
        <w:pStyle w:val="PURBullet-Indented"/>
      </w:pPr>
      <w:r w:rsidRPr="00B70FA2">
        <w:t>as the domain controller (a single server which contains all the flexible single master operations (FSMO) roles);</w:t>
      </w:r>
    </w:p>
    <w:p w14:paraId="37D7C3B8" w14:textId="22BB8887" w:rsidR="00DD69C5" w:rsidRDefault="00DD69C5" w:rsidP="00B70FA2">
      <w:pPr>
        <w:pStyle w:val="PURBullet-Indented"/>
      </w:pPr>
      <w:r w:rsidRPr="00B70FA2">
        <w:t xml:space="preserve">as the root of the domain forest; </w:t>
      </w:r>
    </w:p>
    <w:p w14:paraId="6B7C4182" w14:textId="64DFD0AF" w:rsidR="00DD69C5" w:rsidRDefault="00DD69C5" w:rsidP="00B70FA2">
      <w:pPr>
        <w:pStyle w:val="PURBullet-Indented"/>
      </w:pPr>
      <w:r w:rsidRPr="00B70FA2">
        <w:t>not to be a child domain, and</w:t>
      </w:r>
    </w:p>
    <w:p w14:paraId="18EA0600" w14:textId="681CCC24" w:rsidR="00DD69C5" w:rsidRDefault="00DD69C5" w:rsidP="00B70FA2">
      <w:pPr>
        <w:pStyle w:val="PURBullet-Indented"/>
      </w:pPr>
      <w:r w:rsidRPr="00B70FA2">
        <w:t>to have no trust relationships with any other domains.</w:t>
      </w:r>
    </w:p>
    <w:p w14:paraId="64F4E585" w14:textId="4A5A0470" w:rsidR="00DD69C5" w:rsidRDefault="00B70FA2" w:rsidP="00B70FA2">
      <w:pPr>
        <w:pStyle w:val="PURBody-Indented"/>
      </w:pPr>
      <w:r>
        <w:t xml:space="preserve">iii) </w:t>
      </w:r>
      <w:r w:rsidR="00DD69C5" w:rsidRPr="00B70FA2">
        <w:t>If both permitted Instances are running, the Instance in the Physical OSE may be used only to run hardware virtualization</w:t>
      </w:r>
      <w:r w:rsidR="00DD69C5">
        <w:rPr>
          <w:rFonts w:cs="Arial"/>
          <w:szCs w:val="18"/>
        </w:rPr>
        <w:t xml:space="preserve"> software or provide hardware virtualization services. That Instance does not need to meet the requirements in (ii) above.</w:t>
      </w:r>
      <w:r>
        <w:rPr>
          <w:rFonts w:cs="Arial"/>
          <w:szCs w:val="18"/>
        </w:rPr>
        <w:t xml:space="preserve"> </w:t>
      </w:r>
      <w:r w:rsidR="00DD69C5">
        <w:rPr>
          <w:rFonts w:cs="Arial"/>
          <w:szCs w:val="18"/>
        </w:rPr>
        <w:t>That is the only configuration that does not require the Instance to be a domain controller.</w:t>
      </w:r>
    </w:p>
    <w:p w14:paraId="5FCEA02A" w14:textId="77777777" w:rsidR="000C3222" w:rsidRDefault="000C3222" w:rsidP="000C3222">
      <w:pPr>
        <w:pStyle w:val="PURBody-Indented"/>
      </w:pPr>
      <w:r>
        <w:t>30 days after the initial installation of the server software, the software will from time to time verify that Active Directory is configured as above. If the configuration verification fails, the following will occur:</w:t>
      </w:r>
    </w:p>
    <w:p w14:paraId="14E36385" w14:textId="6874C318" w:rsidR="000C3222" w:rsidRDefault="000C3222" w:rsidP="003B5A77">
      <w:pPr>
        <w:pStyle w:val="PURBullet-Indented"/>
        <w:numPr>
          <w:ilvl w:val="0"/>
          <w:numId w:val="16"/>
        </w:numPr>
      </w:pPr>
      <w:r>
        <w:t>Failure warnings will be presented to the server administrator.</w:t>
      </w:r>
      <w:r w:rsidR="00B70FA2">
        <w:t xml:space="preserve"> </w:t>
      </w:r>
      <w:r>
        <w:t xml:space="preserve">The failure warnings are also viewable in the health alert section in the Windows Server 2012 </w:t>
      </w:r>
      <w:r w:rsidR="009B3BB5">
        <w:t xml:space="preserve">R2 </w:t>
      </w:r>
      <w:r>
        <w:t>Essentials Dashboard.</w:t>
      </w:r>
    </w:p>
    <w:p w14:paraId="726DAD3F" w14:textId="77777777" w:rsidR="000C3222" w:rsidRDefault="000C3222" w:rsidP="003B5A77">
      <w:pPr>
        <w:pStyle w:val="PURBullet-Indented"/>
        <w:numPr>
          <w:ilvl w:val="0"/>
          <w:numId w:val="16"/>
        </w:numPr>
      </w:pPr>
      <w:r>
        <w:t>On the 21st day of continued non-compliance, the server will shut down until the administrator reboots the server;</w:t>
      </w:r>
    </w:p>
    <w:p w14:paraId="749C321C" w14:textId="49E1BE52" w:rsidR="000C3222" w:rsidRDefault="000C3222" w:rsidP="003B5A77">
      <w:pPr>
        <w:pStyle w:val="PURBullet-Indented"/>
        <w:numPr>
          <w:ilvl w:val="0"/>
          <w:numId w:val="16"/>
        </w:numPr>
      </w:pPr>
      <w:r>
        <w:t>Once rebooted, the server can be run for another 21 days before it shuts down again.</w:t>
      </w:r>
      <w:r w:rsidR="00B70FA2">
        <w:t xml:space="preserve"> </w:t>
      </w:r>
      <w:r>
        <w:t>This will continue until you have corrected your configuration.</w:t>
      </w:r>
      <w:r w:rsidR="00B70FA2">
        <w:t xml:space="preserve"> </w:t>
      </w:r>
      <w:r>
        <w:t>During any 21 day period, you are able to make the necessary corrections to your configuration to become compliant with these license terms.</w:t>
      </w:r>
    </w:p>
    <w:p w14:paraId="273B4F7D" w14:textId="77777777" w:rsidR="000C3222" w:rsidRDefault="000C3222" w:rsidP="000C3222">
      <w:pPr>
        <w:pStyle w:val="PURBody-Indented"/>
      </w:pPr>
      <w:r>
        <w:t>Once you have corrected your configuration, the warnings and automatic shutdowns will cease.</w:t>
      </w:r>
    </w:p>
    <w:p w14:paraId="296536DE" w14:textId="2AFF9CD2" w:rsidR="000C3222" w:rsidRDefault="000C3222" w:rsidP="000C3222">
      <w:pPr>
        <w:pStyle w:val="PURBlueStrong-Indented"/>
      </w:pPr>
      <w:r>
        <w:t>Using the Server Software</w:t>
      </w:r>
    </w:p>
    <w:p w14:paraId="2AF6AEED" w14:textId="626D5CE3" w:rsidR="000C3222" w:rsidRDefault="000C3222" w:rsidP="000C3222">
      <w:pPr>
        <w:pStyle w:val="PURBody-Indented"/>
      </w:pPr>
      <w:r w:rsidRPr="00830DCA">
        <w:t>A User Account is a unique user name with its associated password created through the Windows Server 2012</w:t>
      </w:r>
      <w:r w:rsidR="009B3BB5">
        <w:t xml:space="preserve"> R2</w:t>
      </w:r>
      <w:r w:rsidRPr="00830DCA">
        <w:t xml:space="preserve"> Essentials Console. You may use up to 25 user accounts. Each user account permits a named user to access and use the server software on that server. You may reassign a user account from one user to another provided that the reassignment does not occur within 90 days of the last assignment.</w:t>
      </w:r>
    </w:p>
    <w:p w14:paraId="54A1907D" w14:textId="18916342" w:rsidR="000C3222" w:rsidRDefault="000C3222" w:rsidP="000C3222">
      <w:pPr>
        <w:pStyle w:val="PURBlueStrong-Indented"/>
      </w:pPr>
      <w:r>
        <w:t xml:space="preserve">Windows Server 2012 </w:t>
      </w:r>
      <w:r w:rsidR="009B3BB5">
        <w:t xml:space="preserve">R2 </w:t>
      </w:r>
      <w:r>
        <w:t>Essentials Connector</w:t>
      </w:r>
    </w:p>
    <w:p w14:paraId="5530F5CF" w14:textId="4B8D37B5" w:rsidR="000C3222" w:rsidRDefault="000C3222" w:rsidP="000C3222">
      <w:pPr>
        <w:pStyle w:val="PURBody-Indented"/>
      </w:pPr>
      <w:r>
        <w:t>You may install and use the Windows</w:t>
      </w:r>
      <w:r w:rsidR="00B70FA2">
        <w:t xml:space="preserve"> </w:t>
      </w:r>
      <w:r>
        <w:t>Server 2012</w:t>
      </w:r>
      <w:r w:rsidR="00D4431F">
        <w:t xml:space="preserve"> </w:t>
      </w:r>
      <w:r w:rsidR="009B3BB5">
        <w:t xml:space="preserve">R2 </w:t>
      </w:r>
      <w:r>
        <w:t>Essentials Connector software on no more than 50 devices at any one time. . You may use this software only with the server software.</w:t>
      </w:r>
    </w:p>
    <w:p w14:paraId="5252DD57" w14:textId="1C9998F2" w:rsidR="000C3222" w:rsidRDefault="000C3222" w:rsidP="000C3222">
      <w:pPr>
        <w:pStyle w:val="PURBlueStrong-Indented"/>
      </w:pPr>
      <w:r>
        <w:lastRenderedPageBreak/>
        <w:t xml:space="preserve">Windows Server 2012 </w:t>
      </w:r>
      <w:r w:rsidR="009B3BB5">
        <w:t xml:space="preserve">R2 </w:t>
      </w:r>
      <w:r>
        <w:t>active directory Rights Management Services Access</w:t>
      </w:r>
    </w:p>
    <w:p w14:paraId="500235F6" w14:textId="03CF8042" w:rsidR="000C3222" w:rsidRDefault="000C3222" w:rsidP="000C3222">
      <w:pPr>
        <w:pStyle w:val="PURBody-Indented"/>
      </w:pPr>
      <w:r>
        <w:t xml:space="preserve">You must acquire a Windows Server 2012 </w:t>
      </w:r>
      <w:r w:rsidR="009B3BB5">
        <w:t xml:space="preserve">R2 </w:t>
      </w:r>
      <w:r>
        <w:t xml:space="preserve">Active Directory Rights Management Services SAL for each User Account through which a user directly or indirectly accesses the Windows Server 2012 </w:t>
      </w:r>
      <w:r w:rsidR="009B3BB5">
        <w:t xml:space="preserve">R2 </w:t>
      </w:r>
      <w:r>
        <w:t>Active Directory Rights Management Services functionality.</w:t>
      </w:r>
    </w:p>
    <w:p w14:paraId="7FDCF2A8" w14:textId="7A625E57" w:rsidR="000C3222" w:rsidRDefault="000C3222" w:rsidP="000C3222">
      <w:pPr>
        <w:pStyle w:val="PURBlueStrong-Indented"/>
      </w:pPr>
      <w:r>
        <w:t>Validation</w:t>
      </w:r>
    </w:p>
    <w:p w14:paraId="5A56247F" w14:textId="3540ED4B" w:rsidR="000C3222" w:rsidRDefault="000C3222" w:rsidP="000C3222">
      <w:pPr>
        <w:pStyle w:val="PURBody-Indented"/>
      </w:pPr>
      <w:r>
        <w:t>The software will from time to time update or require download of the validation feature of the software. Validation verifies that the software has been activated and is properly licensed.</w:t>
      </w:r>
      <w:r w:rsidR="00B70FA2">
        <w:t xml:space="preserve"> </w:t>
      </w:r>
      <w:r>
        <w:t>Validation also permits you to use certain features of the software, or to obtain additional benefits.</w:t>
      </w:r>
      <w:r w:rsidR="00B70FA2">
        <w:t xml:space="preserve"> </w:t>
      </w:r>
      <w:r>
        <w:t xml:space="preserve">For more information, see </w:t>
      </w:r>
      <w:hyperlink r:id="rId129">
        <w:r>
          <w:rPr>
            <w:color w:val="00467F"/>
            <w:u w:val="single"/>
          </w:rPr>
          <w:t>http://go.microsoft.com/fwlink/?linkid=39157</w:t>
        </w:r>
      </w:hyperlink>
      <w:r>
        <w:t>.</w:t>
      </w:r>
    </w:p>
    <w:p w14:paraId="35C2F394" w14:textId="62797BDA" w:rsidR="000C3222" w:rsidRDefault="000C3222" w:rsidP="000C3222">
      <w:pPr>
        <w:pStyle w:val="PURBody-Indented"/>
      </w:pPr>
      <w:r>
        <w:t>During a validation check, the software will send information about the software and device to Microsoft.</w:t>
      </w:r>
      <w:r w:rsidR="00B70FA2">
        <w:t xml:space="preserve"> </w:t>
      </w:r>
      <w:r>
        <w:t>This information includes the version and product key of the software, and the Internet protocol address of the device.</w:t>
      </w:r>
      <w:r w:rsidR="00B70FA2">
        <w:t xml:space="preserve"> </w:t>
      </w:r>
      <w:r>
        <w:t>Microsoft does not use the information to identify or contact you</w:t>
      </w:r>
      <w:r w:rsidR="00BB53F8" w:rsidRPr="00827D1D">
        <w:t>, except that Microsoft may use and share the information to prevent unlicensed use of the software</w:t>
      </w:r>
      <w:r>
        <w:t>.</w:t>
      </w:r>
      <w:r w:rsidR="00B70FA2">
        <w:t xml:space="preserve"> </w:t>
      </w:r>
      <w:r>
        <w:t>By using the software, you consent to the transmission of this information.</w:t>
      </w:r>
      <w:r w:rsidR="00B70FA2">
        <w:t xml:space="preserve"> </w:t>
      </w:r>
      <w:r>
        <w:t xml:space="preserve">For more information about validation and what is sent during a validation check, see </w:t>
      </w:r>
      <w:hyperlink r:id="rId130">
        <w:r>
          <w:rPr>
            <w:color w:val="00467F"/>
            <w:u w:val="single"/>
          </w:rPr>
          <w:t>http://go.microsoft.com/fwlink/?linkid=96551</w:t>
        </w:r>
      </w:hyperlink>
      <w:r>
        <w:t>.</w:t>
      </w:r>
    </w:p>
    <w:p w14:paraId="13074DA2" w14:textId="619BCCDF" w:rsidR="000C3222" w:rsidRDefault="000C3222" w:rsidP="000C3222">
      <w:pPr>
        <w:pStyle w:val="PURBody-Indented"/>
      </w:pPr>
      <w:r>
        <w:t>If the software is not properly licensed, the functionality of the software may be affected. For example, you may:</w:t>
      </w:r>
    </w:p>
    <w:p w14:paraId="1A3A03AA" w14:textId="3836C385" w:rsidR="000C3222" w:rsidRDefault="000C3222" w:rsidP="003B5A77">
      <w:pPr>
        <w:pStyle w:val="PURBullet-Indented"/>
        <w:numPr>
          <w:ilvl w:val="0"/>
          <w:numId w:val="17"/>
        </w:numPr>
      </w:pPr>
      <w:r>
        <w:t>need to reactivate the software, or</w:t>
      </w:r>
    </w:p>
    <w:p w14:paraId="3EAB52FF" w14:textId="613FD799" w:rsidR="000C3222" w:rsidRDefault="000C3222" w:rsidP="003B5A77">
      <w:pPr>
        <w:pStyle w:val="PURBullet-Indented"/>
        <w:numPr>
          <w:ilvl w:val="0"/>
          <w:numId w:val="17"/>
        </w:numPr>
      </w:pPr>
      <w:r>
        <w:t>receive reminders to obtain a properly licensed copy of the software,</w:t>
      </w:r>
    </w:p>
    <w:p w14:paraId="4D9BC9FE" w14:textId="302FF07D" w:rsidR="000C3222" w:rsidRDefault="000C3222" w:rsidP="000C3222">
      <w:pPr>
        <w:pStyle w:val="PURBody-Indented"/>
      </w:pPr>
      <w:r>
        <w:t>or you may not be able to obtain certain updates or upgrades from Microsoft.</w:t>
      </w:r>
    </w:p>
    <w:p w14:paraId="6CA0E871" w14:textId="316E8BBC" w:rsidR="000C3222" w:rsidRDefault="000C3222" w:rsidP="000C3222">
      <w:pPr>
        <w:pStyle w:val="PURBody-Indented"/>
      </w:pPr>
      <w:r>
        <w:t xml:space="preserve">You may only obtain updates or upgrades for the software from Microsoft or authorized sources. For more information on obtaining updates from authorized sources, see </w:t>
      </w:r>
      <w:hyperlink r:id="rId131">
        <w:r>
          <w:rPr>
            <w:color w:val="00467F"/>
            <w:u w:val="single"/>
          </w:rPr>
          <w:t>http://go.microsoft.com/fwlink/?linkid=96552</w:t>
        </w:r>
      </w:hyperlink>
      <w:r>
        <w:t>.</w:t>
      </w:r>
    </w:p>
    <w:p w14:paraId="740228B7" w14:textId="320238FB" w:rsidR="000C3222" w:rsidRDefault="000C3222" w:rsidP="000C3222">
      <w:pPr>
        <w:pStyle w:val="PURBlueStrong-Indented"/>
      </w:pPr>
      <w:r>
        <w:t>Data Storage Technology</w:t>
      </w:r>
    </w:p>
    <w:p w14:paraId="11E0E374" w14:textId="28600052" w:rsidR="000C3222" w:rsidRDefault="000C3222" w:rsidP="000C3222">
      <w:pPr>
        <w:pStyle w:val="PURBody-Indented"/>
      </w:pPr>
      <w:r>
        <w:t>The server software may include data storage technology called Windows Internal Database or Microsoft SQL Server Desktop Engine for Windows.</w:t>
      </w:r>
      <w:r w:rsidR="00B70FA2">
        <w:t xml:space="preserve"> </w:t>
      </w:r>
      <w:r>
        <w:t>Components of the server software use these technologies to store data.</w:t>
      </w:r>
      <w:r w:rsidR="00B70FA2">
        <w:t xml:space="preserve"> </w:t>
      </w:r>
      <w:r>
        <w:t>You may not otherwise use or access these technologies under these Product Use Rights.</w:t>
      </w:r>
    </w:p>
    <w:p w14:paraId="77551792" w14:textId="20E55151" w:rsidR="009950B2" w:rsidRDefault="00353A1B" w:rsidP="00CD6E9D">
      <w:pPr>
        <w:keepLines/>
        <w:spacing w:before="240" w:after="240"/>
        <w:jc w:val="right"/>
        <w:rPr>
          <w:rFonts w:ascii="Arial Narrow" w:hAnsi="Arial Narrow"/>
          <w:color w:val="00467F"/>
          <w:sz w:val="16"/>
          <w:u w:val="single"/>
        </w:rPr>
      </w:pPr>
      <w:hyperlink w:anchor="TOC" w:history="1">
        <w:r w:rsidR="000C3222" w:rsidRPr="00A23961">
          <w:rPr>
            <w:rFonts w:ascii="Arial Narrow" w:hAnsi="Arial Narrow"/>
            <w:color w:val="00467F"/>
            <w:sz w:val="16"/>
            <w:u w:val="single"/>
          </w:rPr>
          <w:t>Table of Contents</w:t>
        </w:r>
      </w:hyperlink>
      <w:r w:rsidR="000C3222" w:rsidRPr="00A23961">
        <w:rPr>
          <w:sz w:val="18"/>
        </w:rPr>
        <w:t xml:space="preserve"> / </w:t>
      </w:r>
      <w:hyperlink w:anchor="UniversalTerms" w:history="1">
        <w:r w:rsidR="000C3222">
          <w:rPr>
            <w:rFonts w:ascii="Arial Narrow" w:hAnsi="Arial Narrow"/>
            <w:color w:val="00467F"/>
            <w:sz w:val="16"/>
            <w:u w:val="single"/>
          </w:rPr>
          <w:t>Universal License Terms</w:t>
        </w:r>
      </w:hyperlink>
      <w:bookmarkStart w:id="282" w:name="_Toc299519114"/>
      <w:bookmarkStart w:id="283" w:name="_Toc299524978"/>
      <w:bookmarkStart w:id="284" w:name="_Toc299531546"/>
      <w:bookmarkStart w:id="285" w:name="_Toc299531870"/>
    </w:p>
    <w:p w14:paraId="72698C20" w14:textId="77777777" w:rsidR="009950B2" w:rsidRPr="00CD6E9D" w:rsidRDefault="009950B2" w:rsidP="00CD6E9D">
      <w:pPr>
        <w:pStyle w:val="PURSectionHeading"/>
      </w:pPr>
      <w:bookmarkStart w:id="286" w:name="_Toc346536848"/>
      <w:bookmarkStart w:id="287" w:name="Per_Core"/>
      <w:bookmarkEnd w:id="49"/>
    </w:p>
    <w:p w14:paraId="5437CE82" w14:textId="77777777" w:rsidR="00423D30" w:rsidRDefault="00423D30" w:rsidP="00A50403">
      <w:pPr>
        <w:pStyle w:val="PURSectionHeading"/>
        <w:sectPr w:rsidR="00423D30" w:rsidSect="009950B2">
          <w:footerReference w:type="default" r:id="rId132"/>
          <w:type w:val="continuous"/>
          <w:pgSz w:w="12240" w:h="15840" w:code="1"/>
          <w:pgMar w:top="1170" w:right="720" w:bottom="720" w:left="720" w:header="432" w:footer="288" w:gutter="0"/>
          <w:cols w:space="360"/>
          <w:docGrid w:linePitch="360"/>
        </w:sectPr>
      </w:pPr>
    </w:p>
    <w:p w14:paraId="65A4390D" w14:textId="1C11D01C" w:rsidR="000C3222" w:rsidRDefault="003C1827" w:rsidP="00355CD5">
      <w:pPr>
        <w:pStyle w:val="PURSectionHeading"/>
        <w:sectPr w:rsidR="000C3222" w:rsidSect="009950B2">
          <w:footerReference w:type="default" r:id="rId133"/>
          <w:pgSz w:w="12240" w:h="15840" w:code="1"/>
          <w:pgMar w:top="1170" w:right="720" w:bottom="720" w:left="720" w:header="432" w:footer="288" w:gutter="0"/>
          <w:cols w:space="360"/>
          <w:docGrid w:linePitch="360"/>
        </w:sectPr>
      </w:pPr>
      <w:bookmarkStart w:id="288" w:name="_Toc339280315"/>
      <w:bookmarkStart w:id="289" w:name="_Toc363552786"/>
      <w:bookmarkStart w:id="290" w:name="_Toc378682251"/>
      <w:bookmarkStart w:id="291" w:name="_Toc371268263"/>
      <w:bookmarkStart w:id="292" w:name="_Toc381962011"/>
      <w:r>
        <w:lastRenderedPageBreak/>
        <w:t>Per Core License Model</w:t>
      </w:r>
      <w:bookmarkEnd w:id="286"/>
      <w:bookmarkEnd w:id="288"/>
      <w:bookmarkEnd w:id="289"/>
      <w:bookmarkEnd w:id="290"/>
      <w:bookmarkEnd w:id="291"/>
      <w:bookmarkEnd w:id="292"/>
    </w:p>
    <w:p w14:paraId="34502A73" w14:textId="77777777" w:rsidR="00C112BE" w:rsidRDefault="008941DE">
      <w:pPr>
        <w:pStyle w:val="TOC2"/>
        <w:rPr>
          <w:noProof/>
          <w:color w:val="auto"/>
          <w:sz w:val="22"/>
        </w:rPr>
      </w:pPr>
      <w:r>
        <w:lastRenderedPageBreak/>
        <w:fldChar w:fldCharType="begin"/>
      </w:r>
      <w:r>
        <w:instrText xml:space="preserve"> TOC \b Per_Core \h \z \t "PUR Product Name,2" </w:instrText>
      </w:r>
      <w:r>
        <w:fldChar w:fldCharType="separate"/>
      </w:r>
      <w:hyperlink w:anchor="_Toc379278531" w:history="1">
        <w:r w:rsidR="00C112BE" w:rsidRPr="00D615E0">
          <w:rPr>
            <w:rStyle w:val="Hyperlink"/>
            <w:noProof/>
          </w:rPr>
          <w:t>BizTalk Server 2013 Enterprise</w:t>
        </w:r>
        <w:r w:rsidR="00C112BE">
          <w:rPr>
            <w:noProof/>
            <w:webHidden/>
          </w:rPr>
          <w:tab/>
        </w:r>
        <w:r w:rsidR="00C112BE">
          <w:rPr>
            <w:noProof/>
            <w:webHidden/>
          </w:rPr>
          <w:fldChar w:fldCharType="begin"/>
        </w:r>
        <w:r w:rsidR="00C112BE">
          <w:rPr>
            <w:noProof/>
            <w:webHidden/>
          </w:rPr>
          <w:instrText xml:space="preserve"> PAGEREF _Toc379278531 \h </w:instrText>
        </w:r>
        <w:r w:rsidR="00C112BE">
          <w:rPr>
            <w:noProof/>
            <w:webHidden/>
          </w:rPr>
        </w:r>
        <w:r w:rsidR="00C112BE">
          <w:rPr>
            <w:noProof/>
            <w:webHidden/>
          </w:rPr>
          <w:fldChar w:fldCharType="separate"/>
        </w:r>
        <w:r w:rsidR="00C112BE">
          <w:rPr>
            <w:noProof/>
            <w:webHidden/>
          </w:rPr>
          <w:t>24</w:t>
        </w:r>
        <w:r w:rsidR="00C112BE">
          <w:rPr>
            <w:noProof/>
            <w:webHidden/>
          </w:rPr>
          <w:fldChar w:fldCharType="end"/>
        </w:r>
      </w:hyperlink>
    </w:p>
    <w:p w14:paraId="02795227" w14:textId="77777777" w:rsidR="00C112BE" w:rsidRDefault="00353A1B">
      <w:pPr>
        <w:pStyle w:val="TOC2"/>
        <w:rPr>
          <w:noProof/>
          <w:color w:val="auto"/>
          <w:sz w:val="22"/>
        </w:rPr>
      </w:pPr>
      <w:hyperlink w:anchor="_Toc379278532" w:history="1">
        <w:r w:rsidR="00C112BE" w:rsidRPr="00D615E0">
          <w:rPr>
            <w:rStyle w:val="Hyperlink"/>
            <w:noProof/>
          </w:rPr>
          <w:t>BizTalk Server 2013 Standard</w:t>
        </w:r>
        <w:r w:rsidR="00C112BE">
          <w:rPr>
            <w:noProof/>
            <w:webHidden/>
          </w:rPr>
          <w:tab/>
        </w:r>
        <w:r w:rsidR="00C112BE">
          <w:rPr>
            <w:noProof/>
            <w:webHidden/>
          </w:rPr>
          <w:fldChar w:fldCharType="begin"/>
        </w:r>
        <w:r w:rsidR="00C112BE">
          <w:rPr>
            <w:noProof/>
            <w:webHidden/>
          </w:rPr>
          <w:instrText xml:space="preserve"> PAGEREF _Toc379278532 \h </w:instrText>
        </w:r>
        <w:r w:rsidR="00C112BE">
          <w:rPr>
            <w:noProof/>
            <w:webHidden/>
          </w:rPr>
        </w:r>
        <w:r w:rsidR="00C112BE">
          <w:rPr>
            <w:noProof/>
            <w:webHidden/>
          </w:rPr>
          <w:fldChar w:fldCharType="separate"/>
        </w:r>
        <w:r w:rsidR="00C112BE">
          <w:rPr>
            <w:noProof/>
            <w:webHidden/>
          </w:rPr>
          <w:t>25</w:t>
        </w:r>
        <w:r w:rsidR="00C112BE">
          <w:rPr>
            <w:noProof/>
            <w:webHidden/>
          </w:rPr>
          <w:fldChar w:fldCharType="end"/>
        </w:r>
      </w:hyperlink>
    </w:p>
    <w:p w14:paraId="03514384" w14:textId="77777777" w:rsidR="00C112BE" w:rsidRDefault="00353A1B">
      <w:pPr>
        <w:pStyle w:val="TOC2"/>
        <w:rPr>
          <w:noProof/>
          <w:color w:val="auto"/>
          <w:sz w:val="22"/>
        </w:rPr>
      </w:pPr>
      <w:hyperlink w:anchor="_Toc379278533" w:history="1">
        <w:r w:rsidR="00C112BE" w:rsidRPr="00D615E0">
          <w:rPr>
            <w:rStyle w:val="Hyperlink"/>
            <w:noProof/>
          </w:rPr>
          <w:t>BizTalk Server 2013 Branch</w:t>
        </w:r>
        <w:r w:rsidR="00C112BE">
          <w:rPr>
            <w:noProof/>
            <w:webHidden/>
          </w:rPr>
          <w:tab/>
        </w:r>
        <w:r w:rsidR="00C112BE">
          <w:rPr>
            <w:noProof/>
            <w:webHidden/>
          </w:rPr>
          <w:fldChar w:fldCharType="begin"/>
        </w:r>
        <w:r w:rsidR="00C112BE">
          <w:rPr>
            <w:noProof/>
            <w:webHidden/>
          </w:rPr>
          <w:instrText xml:space="preserve"> PAGEREF _Toc379278533 \h </w:instrText>
        </w:r>
        <w:r w:rsidR="00C112BE">
          <w:rPr>
            <w:noProof/>
            <w:webHidden/>
          </w:rPr>
        </w:r>
        <w:r w:rsidR="00C112BE">
          <w:rPr>
            <w:noProof/>
            <w:webHidden/>
          </w:rPr>
          <w:fldChar w:fldCharType="separate"/>
        </w:r>
        <w:r w:rsidR="00C112BE">
          <w:rPr>
            <w:noProof/>
            <w:webHidden/>
          </w:rPr>
          <w:t>25</w:t>
        </w:r>
        <w:r w:rsidR="00C112BE">
          <w:rPr>
            <w:noProof/>
            <w:webHidden/>
          </w:rPr>
          <w:fldChar w:fldCharType="end"/>
        </w:r>
      </w:hyperlink>
    </w:p>
    <w:p w14:paraId="5F97CBE9" w14:textId="77777777" w:rsidR="00C112BE" w:rsidRDefault="00353A1B">
      <w:pPr>
        <w:pStyle w:val="TOC2"/>
        <w:rPr>
          <w:noProof/>
          <w:color w:val="auto"/>
          <w:sz w:val="22"/>
        </w:rPr>
      </w:pPr>
      <w:hyperlink w:anchor="_Toc379278534" w:history="1">
        <w:r w:rsidR="00C112BE" w:rsidRPr="00D615E0">
          <w:rPr>
            <w:rStyle w:val="Hyperlink"/>
            <w:noProof/>
          </w:rPr>
          <w:t>SQL Server 2014 Enterprise Core</w:t>
        </w:r>
        <w:r w:rsidR="00C112BE">
          <w:rPr>
            <w:noProof/>
            <w:webHidden/>
          </w:rPr>
          <w:tab/>
        </w:r>
        <w:r w:rsidR="00C112BE">
          <w:rPr>
            <w:noProof/>
            <w:webHidden/>
          </w:rPr>
          <w:fldChar w:fldCharType="begin"/>
        </w:r>
        <w:r w:rsidR="00C112BE">
          <w:rPr>
            <w:noProof/>
            <w:webHidden/>
          </w:rPr>
          <w:instrText xml:space="preserve"> PAGEREF _Toc379278534 \h </w:instrText>
        </w:r>
        <w:r w:rsidR="00C112BE">
          <w:rPr>
            <w:noProof/>
            <w:webHidden/>
          </w:rPr>
        </w:r>
        <w:r w:rsidR="00C112BE">
          <w:rPr>
            <w:noProof/>
            <w:webHidden/>
          </w:rPr>
          <w:fldChar w:fldCharType="separate"/>
        </w:r>
        <w:r w:rsidR="00C112BE">
          <w:rPr>
            <w:noProof/>
            <w:webHidden/>
          </w:rPr>
          <w:t>25</w:t>
        </w:r>
        <w:r w:rsidR="00C112BE">
          <w:rPr>
            <w:noProof/>
            <w:webHidden/>
          </w:rPr>
          <w:fldChar w:fldCharType="end"/>
        </w:r>
      </w:hyperlink>
    </w:p>
    <w:p w14:paraId="5D7699E2" w14:textId="77777777" w:rsidR="00C112BE" w:rsidRDefault="00353A1B">
      <w:pPr>
        <w:pStyle w:val="TOC2"/>
        <w:rPr>
          <w:noProof/>
          <w:color w:val="auto"/>
          <w:sz w:val="22"/>
        </w:rPr>
      </w:pPr>
      <w:hyperlink w:anchor="_Toc379278535" w:history="1">
        <w:r w:rsidR="00C112BE" w:rsidRPr="00D615E0">
          <w:rPr>
            <w:rStyle w:val="Hyperlink"/>
            <w:noProof/>
          </w:rPr>
          <w:t>SQL Server 2014 Standard Core</w:t>
        </w:r>
        <w:r w:rsidR="00C112BE">
          <w:rPr>
            <w:noProof/>
            <w:webHidden/>
          </w:rPr>
          <w:tab/>
        </w:r>
        <w:r w:rsidR="00C112BE">
          <w:rPr>
            <w:noProof/>
            <w:webHidden/>
          </w:rPr>
          <w:fldChar w:fldCharType="begin"/>
        </w:r>
        <w:r w:rsidR="00C112BE">
          <w:rPr>
            <w:noProof/>
            <w:webHidden/>
          </w:rPr>
          <w:instrText xml:space="preserve"> PAGEREF _Toc379278535 \h </w:instrText>
        </w:r>
        <w:r w:rsidR="00C112BE">
          <w:rPr>
            <w:noProof/>
            <w:webHidden/>
          </w:rPr>
        </w:r>
        <w:r w:rsidR="00C112BE">
          <w:rPr>
            <w:noProof/>
            <w:webHidden/>
          </w:rPr>
          <w:fldChar w:fldCharType="separate"/>
        </w:r>
        <w:r w:rsidR="00C112BE">
          <w:rPr>
            <w:noProof/>
            <w:webHidden/>
          </w:rPr>
          <w:t>26</w:t>
        </w:r>
        <w:r w:rsidR="00C112BE">
          <w:rPr>
            <w:noProof/>
            <w:webHidden/>
          </w:rPr>
          <w:fldChar w:fldCharType="end"/>
        </w:r>
      </w:hyperlink>
    </w:p>
    <w:p w14:paraId="29FA490C" w14:textId="77777777" w:rsidR="00C112BE" w:rsidRDefault="00353A1B">
      <w:pPr>
        <w:pStyle w:val="TOC2"/>
        <w:rPr>
          <w:noProof/>
          <w:color w:val="auto"/>
          <w:sz w:val="22"/>
        </w:rPr>
      </w:pPr>
      <w:hyperlink w:anchor="_Toc379278536" w:history="1">
        <w:r w:rsidR="00C112BE" w:rsidRPr="00D615E0">
          <w:rPr>
            <w:rStyle w:val="Hyperlink"/>
            <w:noProof/>
          </w:rPr>
          <w:t>SQL Server 2014 Web Core</w:t>
        </w:r>
        <w:r w:rsidR="00C112BE">
          <w:rPr>
            <w:noProof/>
            <w:webHidden/>
          </w:rPr>
          <w:tab/>
        </w:r>
        <w:r w:rsidR="00C112BE">
          <w:rPr>
            <w:noProof/>
            <w:webHidden/>
          </w:rPr>
          <w:fldChar w:fldCharType="begin"/>
        </w:r>
        <w:r w:rsidR="00C112BE">
          <w:rPr>
            <w:noProof/>
            <w:webHidden/>
          </w:rPr>
          <w:instrText xml:space="preserve"> PAGEREF _Toc379278536 \h </w:instrText>
        </w:r>
        <w:r w:rsidR="00C112BE">
          <w:rPr>
            <w:noProof/>
            <w:webHidden/>
          </w:rPr>
        </w:r>
        <w:r w:rsidR="00C112BE">
          <w:rPr>
            <w:noProof/>
            <w:webHidden/>
          </w:rPr>
          <w:fldChar w:fldCharType="separate"/>
        </w:r>
        <w:r w:rsidR="00C112BE">
          <w:rPr>
            <w:noProof/>
            <w:webHidden/>
          </w:rPr>
          <w:t>26</w:t>
        </w:r>
        <w:r w:rsidR="00C112BE">
          <w:rPr>
            <w:noProof/>
            <w:webHidden/>
          </w:rPr>
          <w:fldChar w:fldCharType="end"/>
        </w:r>
      </w:hyperlink>
    </w:p>
    <w:p w14:paraId="37D7B73F" w14:textId="77777777" w:rsidR="008941DE" w:rsidRDefault="008941DE" w:rsidP="008941DE">
      <w:pPr>
        <w:pStyle w:val="TOC2"/>
        <w:sectPr w:rsidR="008941DE" w:rsidSect="009950B2">
          <w:footerReference w:type="default" r:id="rId134"/>
          <w:type w:val="continuous"/>
          <w:pgSz w:w="12240" w:h="15840" w:code="1"/>
          <w:pgMar w:top="1170" w:right="720" w:bottom="720" w:left="720" w:header="432" w:footer="288" w:gutter="0"/>
          <w:cols w:num="2" w:space="360"/>
          <w:docGrid w:linePitch="360"/>
        </w:sectPr>
      </w:pPr>
      <w:r>
        <w:fldChar w:fldCharType="end"/>
      </w:r>
    </w:p>
    <w:p w14:paraId="08170BF5" w14:textId="77777777" w:rsidR="009950B2" w:rsidRPr="009950B2" w:rsidRDefault="009950B2" w:rsidP="009950B2"/>
    <w:p w14:paraId="6435BBFA" w14:textId="77777777" w:rsidR="009950B2" w:rsidRDefault="009950B2" w:rsidP="000C3222">
      <w:pPr>
        <w:pStyle w:val="PURHeading1"/>
        <w:sectPr w:rsidR="009950B2" w:rsidSect="009950B2">
          <w:type w:val="continuous"/>
          <w:pgSz w:w="12240" w:h="15840" w:code="1"/>
          <w:pgMar w:top="1170" w:right="720" w:bottom="720" w:left="720" w:header="432" w:footer="288" w:gutter="0"/>
          <w:cols w:num="2" w:space="360"/>
          <w:docGrid w:linePitch="360"/>
        </w:sectPr>
      </w:pPr>
    </w:p>
    <w:p w14:paraId="56318C2E" w14:textId="77777777" w:rsidR="009950B2" w:rsidRDefault="009950B2" w:rsidP="00A50403">
      <w:pPr>
        <w:pStyle w:val="PURHeading1"/>
      </w:pPr>
    </w:p>
    <w:p w14:paraId="2642AF40" w14:textId="3D43919B" w:rsidR="000C3222" w:rsidRPr="004D5D5F" w:rsidRDefault="000C3222" w:rsidP="000C3222">
      <w:pPr>
        <w:pStyle w:val="PURHeading1"/>
      </w:pPr>
      <w:r>
        <w:t>General</w:t>
      </w:r>
      <w:r w:rsidRPr="004D5D5F">
        <w:t xml:space="preserve"> Terms </w:t>
      </w:r>
    </w:p>
    <w:p w14:paraId="4CB30CF5" w14:textId="52487BC3" w:rsidR="00041406" w:rsidRDefault="00041406" w:rsidP="00041406">
      <w:pPr>
        <w:pStyle w:val="PURBody-Indented"/>
      </w:pPr>
      <w:r>
        <w:t>There is one type of software license:</w:t>
      </w:r>
      <w:r w:rsidR="00B70FA2">
        <w:t xml:space="preserve"> </w:t>
      </w:r>
      <w:r>
        <w:t>the core</w:t>
      </w:r>
      <w:r w:rsidR="00B70FA2">
        <w:t xml:space="preserve"> </w:t>
      </w:r>
      <w:r>
        <w:t>license.</w:t>
      </w:r>
      <w:r w:rsidR="00B70FA2">
        <w:t xml:space="preserve"> </w:t>
      </w:r>
      <w:r>
        <w:t>The number of core licenses required varies.</w:t>
      </w:r>
      <w:r w:rsidR="00B70FA2">
        <w:t xml:space="preserve"> </w:t>
      </w:r>
      <w:r>
        <w:t>You have the rights below for each server you properly license.</w:t>
      </w:r>
      <w:r w:rsidR="00B70FA2">
        <w:t xml:space="preserve"> </w:t>
      </w:r>
      <w:r>
        <w:t xml:space="preserve">See </w:t>
      </w:r>
      <w:hyperlink w:anchor="UniversalTerms" w:history="1">
        <w:r w:rsidR="00830DCA" w:rsidRPr="00830DCA">
          <w:rPr>
            <w:rStyle w:val="Hyperlink"/>
          </w:rPr>
          <w:t>Universal License Terms</w:t>
        </w:r>
      </w:hyperlink>
      <w:r w:rsidR="00830DCA">
        <w:t>, f</w:t>
      </w:r>
      <w:r>
        <w:t>or meanings of “core factor,” “hardware thread,” "inst</w:t>
      </w:r>
      <w:r w:rsidR="00830DCA">
        <w:t xml:space="preserve">ance", "OSE", “physical core,” </w:t>
      </w:r>
      <w:r>
        <w:t>"physical OSE", "physical p</w:t>
      </w:r>
      <w:r w:rsidR="00830DCA">
        <w:t xml:space="preserve">rocessor", "run an instances", </w:t>
      </w:r>
      <w:r>
        <w:t>“virtual core,” and "virtual OSE</w:t>
      </w:r>
      <w:r w:rsidR="00830DCA">
        <w:t>."</w:t>
      </w:r>
    </w:p>
    <w:p w14:paraId="136960A6" w14:textId="77777777" w:rsidR="00282633" w:rsidRDefault="00282633" w:rsidP="00282633">
      <w:pPr>
        <w:pStyle w:val="PURHeading2"/>
      </w:pPr>
      <w:r>
        <w:t>Licensing a Server</w:t>
      </w:r>
    </w:p>
    <w:p w14:paraId="4CAD8C95" w14:textId="6314F439" w:rsidR="00282633" w:rsidRDefault="00282633" w:rsidP="00282633">
      <w:pPr>
        <w:pStyle w:val="PURBody-Indented"/>
      </w:pPr>
      <w:r>
        <w:t>Before you run instances of the server software on a server, you must determine the number of licenses required an</w:t>
      </w:r>
      <w:r w:rsidR="00830DCA">
        <w:t>d assign them to that server.</w:t>
      </w:r>
    </w:p>
    <w:p w14:paraId="38F70686" w14:textId="77777777" w:rsidR="00282633" w:rsidRDefault="00282633" w:rsidP="00282633">
      <w:pPr>
        <w:pStyle w:val="PURBlueStrong-Indented"/>
      </w:pPr>
      <w:r>
        <w:t>Determining the Number of Licenses Required</w:t>
      </w:r>
    </w:p>
    <w:p w14:paraId="77C206B6" w14:textId="77777777" w:rsidR="00282633" w:rsidRPr="00536E6F" w:rsidRDefault="00282633" w:rsidP="00282633">
      <w:pPr>
        <w:pStyle w:val="PURBody-Indented"/>
        <w:rPr>
          <w:b/>
        </w:rPr>
      </w:pPr>
      <w:r>
        <w:t>You have two licensing options:</w:t>
      </w:r>
    </w:p>
    <w:p w14:paraId="6988719F" w14:textId="1BFDF46F" w:rsidR="00282633" w:rsidRPr="00830DCA" w:rsidRDefault="00282633" w:rsidP="00282633">
      <w:pPr>
        <w:pStyle w:val="PURBody-Indented"/>
      </w:pPr>
      <w:r w:rsidRPr="00536E6F">
        <w:rPr>
          <w:b/>
        </w:rPr>
        <w:t>Physical Cores on a Server.</w:t>
      </w:r>
      <w:r w:rsidRPr="009836D0">
        <w:t xml:space="preserve"> You may license based on all of the physical cores on the server.</w:t>
      </w:r>
      <w:r w:rsidR="00B70FA2">
        <w:t xml:space="preserve"> </w:t>
      </w:r>
      <w:r w:rsidRPr="009836D0">
        <w:t xml:space="preserve">If you choose this option, the number of licenses required equals the number of physical cores on the server multiplied by the applicable core factor located at </w:t>
      </w:r>
      <w:hyperlink r:id="rId135" w:history="1">
        <w:r w:rsidRPr="001C02A6">
          <w:rPr>
            <w:rStyle w:val="Hyperlink"/>
            <w:rFonts w:cs="Arial"/>
            <w:szCs w:val="18"/>
          </w:rPr>
          <w:t>http://go.microsoft.com/fwlink/?LinkID=229882</w:t>
        </w:r>
      </w:hyperlink>
      <w:r w:rsidR="00830DCA" w:rsidRPr="00830DCA">
        <w:t>.</w:t>
      </w:r>
    </w:p>
    <w:p w14:paraId="327BC431" w14:textId="06DA395D" w:rsidR="00282633" w:rsidRPr="001C02A6" w:rsidRDefault="00282633" w:rsidP="00282633">
      <w:pPr>
        <w:pStyle w:val="PURBody-Indented"/>
      </w:pPr>
      <w:r w:rsidRPr="00536E6F">
        <w:rPr>
          <w:b/>
        </w:rPr>
        <w:t>Individual Virtual OSE.</w:t>
      </w:r>
      <w:r w:rsidRPr="009836D0">
        <w:t xml:space="preserve"> You may license based on the virtual OSEs within the server in which you run the server software.</w:t>
      </w:r>
      <w:r w:rsidR="00B70FA2">
        <w:t xml:space="preserve"> </w:t>
      </w:r>
      <w:r w:rsidRPr="009836D0">
        <w:t xml:space="preserve">If you choose this option, for each virtual OSE in which you run the server software, you need a number of licenses equal to the number of virtual cores in </w:t>
      </w:r>
      <w:r w:rsidRPr="001C02A6">
        <w:t>the virtual OSE, subject to a minimum requirement of four licenses per virtual OSE. In addition, if any of these virtual cores is at any time mapped to more than one hardware thread, you need a license for each additional hardware thread mapped to that virtual core.</w:t>
      </w:r>
      <w:r w:rsidR="00B70FA2">
        <w:t xml:space="preserve"> </w:t>
      </w:r>
      <w:r w:rsidRPr="001C02A6">
        <w:t xml:space="preserve">Those licenses count toward the minimum requirement of </w:t>
      </w:r>
      <w:r w:rsidR="00830DCA">
        <w:t>four licenses per virtual OSE.</w:t>
      </w:r>
    </w:p>
    <w:p w14:paraId="74808281" w14:textId="77777777" w:rsidR="00EA48AA" w:rsidRDefault="00EA48AA" w:rsidP="00EA48AA">
      <w:pPr>
        <w:pStyle w:val="PURHeading2"/>
      </w:pPr>
      <w:r>
        <w:t>Assigning the Required Number of Licenses to the Server</w:t>
      </w:r>
    </w:p>
    <w:p w14:paraId="011B8747" w14:textId="20814828" w:rsidR="00EA48AA" w:rsidRPr="000F6C7A" w:rsidRDefault="00EA48AA" w:rsidP="00EA48AA">
      <w:pPr>
        <w:pStyle w:val="PURBody-Indented"/>
        <w:rPr>
          <w:rFonts w:eastAsia="MS Mincho" w:cs="Arial"/>
          <w:color w:val="404040"/>
          <w:szCs w:val="18"/>
          <w:lang w:eastAsia="zh-CN"/>
        </w:rPr>
      </w:pPr>
      <w:r w:rsidRPr="000F6C7A">
        <w:rPr>
          <w:lang w:eastAsia="zh-CN"/>
        </w:rPr>
        <w:t>After you determine the number of licenses you need for a server, you must assign that number of licenses to that server.</w:t>
      </w:r>
      <w:r w:rsidR="00B70FA2">
        <w:rPr>
          <w:lang w:eastAsia="zh-CN"/>
        </w:rPr>
        <w:t xml:space="preserve"> </w:t>
      </w:r>
      <w:r w:rsidRPr="000F6C7A">
        <w:rPr>
          <w:lang w:eastAsia="zh-CN"/>
        </w:rPr>
        <w:t>That server is the licensed server for all of those licenses. You may not assign the same license to more than one server.</w:t>
      </w:r>
      <w:r w:rsidR="00B70FA2">
        <w:rPr>
          <w:lang w:eastAsia="zh-CN"/>
        </w:rPr>
        <w:t xml:space="preserve"> </w:t>
      </w:r>
      <w:r w:rsidRPr="000F6C7A">
        <w:rPr>
          <w:lang w:eastAsia="zh-CN"/>
        </w:rPr>
        <w:t>A hardware partition or blade is considered to be a separate server.</w:t>
      </w:r>
    </w:p>
    <w:p w14:paraId="18215E60" w14:textId="69E14E62" w:rsidR="00EA48AA" w:rsidRDefault="00EA48AA" w:rsidP="00EA48AA">
      <w:pPr>
        <w:pStyle w:val="PURBody-Indented"/>
        <w:rPr>
          <w:rFonts w:eastAsia="MS PGothic" w:cs="Arial"/>
          <w:color w:val="404040"/>
          <w:szCs w:val="18"/>
        </w:rPr>
      </w:pPr>
      <w:r w:rsidRPr="000F6C7A">
        <w:t xml:space="preserve">You may reassign a license, but not within </w:t>
      </w:r>
      <w:r w:rsidR="00FB3105">
        <w:t>the same calendar month, unless</w:t>
      </w:r>
      <w:r w:rsidRPr="000F6C7A">
        <w:rPr>
          <w:rFonts w:eastAsia="MS PGothic" w:cs="Arial"/>
          <w:color w:val="404040"/>
          <w:szCs w:val="18"/>
        </w:rPr>
        <w:t xml:space="preserve"> you retire the licensed server due to permanent hardware failure.</w:t>
      </w:r>
      <w:r w:rsidR="00B70FA2">
        <w:rPr>
          <w:rFonts w:eastAsia="MS PGothic" w:cs="Arial"/>
          <w:color w:val="404040"/>
          <w:szCs w:val="18"/>
        </w:rPr>
        <w:t xml:space="preserve"> </w:t>
      </w:r>
      <w:r w:rsidRPr="000F6C7A">
        <w:rPr>
          <w:rFonts w:eastAsia="MS PGothic" w:cs="Arial"/>
          <w:color w:val="404040"/>
          <w:szCs w:val="18"/>
        </w:rPr>
        <w:t>If you reassign a license, the server to which you reassign the license becomes the new licensed server for that license.</w:t>
      </w:r>
    </w:p>
    <w:p w14:paraId="27764A90" w14:textId="77777777" w:rsidR="00282633" w:rsidRDefault="00282633" w:rsidP="00282633">
      <w:pPr>
        <w:pStyle w:val="PURHeading2"/>
      </w:pPr>
      <w:r>
        <w:t>Running Instances of the Server Software</w:t>
      </w:r>
    </w:p>
    <w:p w14:paraId="00174BA9" w14:textId="77777777" w:rsidR="00282633" w:rsidRDefault="00282633" w:rsidP="00282633">
      <w:pPr>
        <w:pStyle w:val="PURBlueStrong-Indented"/>
      </w:pPr>
      <w:r>
        <w:t>the following applies to enterprise editions of server software</w:t>
      </w:r>
    </w:p>
    <w:p w14:paraId="18BE419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color w:val="auto"/>
          <w:sz w:val="18"/>
        </w:rPr>
      </w:pPr>
      <w:r w:rsidRPr="00830DCA">
        <w:rPr>
          <w:rFonts w:ascii="Arial" w:eastAsia="Arial" w:hAnsi="Arial" w:cs="Arial"/>
          <w:b w:val="0"/>
          <w:bCs w:val="0"/>
          <w:i w:val="0"/>
          <w:iCs w:val="0"/>
          <w:color w:val="auto"/>
          <w:sz w:val="18"/>
        </w:rPr>
        <w:t>Your right to run instances of the server software depends on the option chosen to determine the number of software licenses required:</w:t>
      </w:r>
    </w:p>
    <w:p w14:paraId="55E7750E" w14:textId="392C72F8"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Physical Cores on a Server.</w:t>
      </w:r>
      <w:r w:rsidR="00B70FA2">
        <w:rPr>
          <w:rFonts w:ascii="Arial" w:eastAsia="Arial" w:hAnsi="Arial" w:cs="Arial"/>
          <w:b w:val="0"/>
          <w:bCs w:val="0"/>
          <w:i w:val="0"/>
          <w:iCs w:val="0"/>
          <w:color w:val="auto"/>
          <w:sz w:val="18"/>
        </w:rPr>
        <w:t xml:space="preserve"> </w:t>
      </w:r>
      <w:r w:rsidRPr="00830DCA">
        <w:rPr>
          <w:rFonts w:ascii="Arial" w:eastAsia="Arial" w:hAnsi="Arial" w:cs="Arial"/>
          <w:b w:val="0"/>
          <w:bCs w:val="0"/>
          <w:i w:val="0"/>
          <w:iCs w:val="0"/>
          <w:color w:val="auto"/>
          <w:sz w:val="18"/>
        </w:rPr>
        <w:t>For each server to which you have assigned the required number of licenses as provided in the “Physical Cores of a Server” section above, you may run on the licensed server any number of instances of the server software in</w:t>
      </w:r>
      <w:r w:rsidR="00284E2C" w:rsidRPr="00830DCA">
        <w:rPr>
          <w:rFonts w:ascii="Arial" w:eastAsia="Arial" w:hAnsi="Arial" w:cs="Arial"/>
          <w:b w:val="0"/>
          <w:bCs w:val="0"/>
          <w:i w:val="0"/>
          <w:iCs w:val="0"/>
          <w:color w:val="auto"/>
          <w:sz w:val="18"/>
        </w:rPr>
        <w:t xml:space="preserve"> one physical and any </w:t>
      </w:r>
      <w:r w:rsidRPr="00830DCA">
        <w:rPr>
          <w:rFonts w:ascii="Arial" w:eastAsia="Arial" w:hAnsi="Arial" w:cs="Arial"/>
          <w:b w:val="0"/>
          <w:bCs w:val="0"/>
          <w:i w:val="0"/>
          <w:iCs w:val="0"/>
          <w:color w:val="auto"/>
          <w:sz w:val="18"/>
        </w:rPr>
        <w:t xml:space="preserve">number of </w:t>
      </w:r>
      <w:r w:rsidR="00284E2C" w:rsidRPr="00830DCA">
        <w:rPr>
          <w:rFonts w:ascii="Arial" w:eastAsia="Arial" w:hAnsi="Arial" w:cs="Arial"/>
          <w:b w:val="0"/>
          <w:bCs w:val="0"/>
          <w:i w:val="0"/>
          <w:iCs w:val="0"/>
          <w:color w:val="auto"/>
          <w:sz w:val="18"/>
        </w:rPr>
        <w:t>vi</w:t>
      </w:r>
      <w:r w:rsidRPr="00830DCA">
        <w:rPr>
          <w:rFonts w:ascii="Arial" w:eastAsia="Arial" w:hAnsi="Arial" w:cs="Arial"/>
          <w:b w:val="0"/>
          <w:bCs w:val="0"/>
          <w:i w:val="0"/>
          <w:iCs w:val="0"/>
          <w:color w:val="auto"/>
          <w:sz w:val="18"/>
        </w:rPr>
        <w:t>rtual OSEs</w:t>
      </w:r>
    </w:p>
    <w:p w14:paraId="2B8285D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Individual Virtual OSE. For each virtual OSE for which you have assigned the required number of licenses as provided in the “Individual Virtual OSE” section above, you have the right to run any number of instances of the server software in that virtual OSE.</w:t>
      </w:r>
    </w:p>
    <w:p w14:paraId="4955D5CF" w14:textId="1DD2FD7B" w:rsidR="00282633" w:rsidRDefault="00282633" w:rsidP="00282633">
      <w:pPr>
        <w:pStyle w:val="PURBlueStrong-Indented"/>
      </w:pPr>
      <w:r>
        <w:t xml:space="preserve">the following applies to standard </w:t>
      </w:r>
      <w:r w:rsidR="009E6523">
        <w:t xml:space="preserve">and web </w:t>
      </w:r>
      <w:r>
        <w:t>editions of server software</w:t>
      </w:r>
    </w:p>
    <w:p w14:paraId="7CF84953"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color w:val="auto"/>
          <w:sz w:val="18"/>
        </w:rPr>
      </w:pPr>
      <w:r w:rsidRPr="00830DCA">
        <w:rPr>
          <w:rFonts w:ascii="Arial" w:eastAsia="Arial" w:hAnsi="Arial" w:cs="Arial"/>
          <w:b w:val="0"/>
          <w:bCs w:val="0"/>
          <w:i w:val="0"/>
          <w:iCs w:val="0"/>
          <w:color w:val="auto"/>
          <w:sz w:val="18"/>
        </w:rPr>
        <w:t>Your right to run instances of the server software depends on the option chosen to determine the number of software licenses required:</w:t>
      </w:r>
    </w:p>
    <w:p w14:paraId="5C220144" w14:textId="27EEFD40"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Physical Cores on a Server.</w:t>
      </w:r>
      <w:r w:rsidR="00B70FA2">
        <w:rPr>
          <w:rFonts w:ascii="Arial" w:eastAsia="Arial" w:hAnsi="Arial" w:cs="Arial"/>
          <w:b w:val="0"/>
          <w:bCs w:val="0"/>
          <w:i w:val="0"/>
          <w:iCs w:val="0"/>
          <w:color w:val="auto"/>
          <w:sz w:val="18"/>
        </w:rPr>
        <w:t xml:space="preserve"> </w:t>
      </w:r>
      <w:r w:rsidRPr="00830DCA">
        <w:rPr>
          <w:rFonts w:ascii="Arial" w:eastAsia="Arial" w:hAnsi="Arial" w:cs="Arial"/>
          <w:b w:val="0"/>
          <w:bCs w:val="0"/>
          <w:i w:val="0"/>
          <w:iCs w:val="0"/>
          <w:color w:val="auto"/>
          <w:sz w:val="18"/>
        </w:rPr>
        <w:t>For each server to which you have assigned the required number of licenses as provided in the “Physical Cores of a Server” section above, you may run on the licensed server any number of instances of the server software in the physical OSE.</w:t>
      </w:r>
    </w:p>
    <w:p w14:paraId="1F978152" w14:textId="5593343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Individual Virtual OSEs. For each virtual OSE for which you have assigned the required number of licenses as provided in the “Individual Virtual OSE” section above, you have the right to run any number of</w:t>
      </w:r>
      <w:r w:rsidR="00B70FA2">
        <w:rPr>
          <w:rFonts w:ascii="Arial" w:eastAsia="Arial" w:hAnsi="Arial" w:cs="Arial"/>
          <w:b w:val="0"/>
          <w:bCs w:val="0"/>
          <w:i w:val="0"/>
          <w:iCs w:val="0"/>
          <w:color w:val="auto"/>
          <w:sz w:val="18"/>
        </w:rPr>
        <w:t xml:space="preserve"> </w:t>
      </w:r>
      <w:r w:rsidRPr="00830DCA">
        <w:rPr>
          <w:rFonts w:ascii="Arial" w:eastAsia="Arial" w:hAnsi="Arial" w:cs="Arial"/>
          <w:b w:val="0"/>
          <w:bCs w:val="0"/>
          <w:i w:val="0"/>
          <w:iCs w:val="0"/>
          <w:color w:val="auto"/>
          <w:sz w:val="18"/>
        </w:rPr>
        <w:t>instances of the software in that vi</w:t>
      </w:r>
      <w:r w:rsidR="00830DCA" w:rsidRPr="00830DCA">
        <w:rPr>
          <w:rFonts w:ascii="Arial" w:eastAsia="Arial" w:hAnsi="Arial" w:cs="Arial"/>
          <w:b w:val="0"/>
          <w:bCs w:val="0"/>
          <w:i w:val="0"/>
          <w:iCs w:val="0"/>
          <w:color w:val="auto"/>
          <w:sz w:val="18"/>
        </w:rPr>
        <w:t>rtual OSE.</w:t>
      </w:r>
    </w:p>
    <w:p w14:paraId="1248E4AF" w14:textId="77777777" w:rsidR="00282633" w:rsidRDefault="00282633" w:rsidP="00282633">
      <w:pPr>
        <w:pStyle w:val="PURHeading2"/>
      </w:pPr>
      <w:r>
        <w:lastRenderedPageBreak/>
        <w:t>Running Instances of the Additional Software</w:t>
      </w:r>
    </w:p>
    <w:p w14:paraId="1179C267" w14:textId="1B4FE8FE" w:rsidR="00282633" w:rsidRDefault="00282633" w:rsidP="00282633">
      <w:pPr>
        <w:pStyle w:val="PURBody-Indented"/>
      </w:pPr>
      <w:r>
        <w:t xml:space="preserve">You may run or otherwise use any number of instances of the corresponding additional software listed in </w:t>
      </w:r>
      <w:hyperlink w:anchor="Appendix1" w:history="1">
        <w:r w:rsidR="000C3222">
          <w:rPr>
            <w:rStyle w:val="Hyperlink"/>
          </w:rPr>
          <w:t>Appendix 1</w:t>
        </w:r>
      </w:hyperlink>
      <w:r>
        <w:t xml:space="preserve"> in physical or virtual OSEs on any number of devices.</w:t>
      </w:r>
      <w:r w:rsidR="00B70FA2">
        <w:t xml:space="preserve"> </w:t>
      </w:r>
      <w:r>
        <w:t>You may use those instances only with the server software.</w:t>
      </w:r>
      <w:r w:rsidR="00B70FA2">
        <w:t xml:space="preserve"> </w:t>
      </w:r>
      <w:r>
        <w:t>Use of any instance with the server software may be indirect, through other additional software, or direct.</w:t>
      </w:r>
    </w:p>
    <w:p w14:paraId="6D3C3BA6" w14:textId="57BC22AE" w:rsidR="00EA48AA" w:rsidRPr="00FD0417" w:rsidRDefault="00EA48AA" w:rsidP="00EA48AA">
      <w:pPr>
        <w:pStyle w:val="PURHeading2"/>
      </w:pPr>
      <w:r w:rsidRPr="00FD0417">
        <w:t>Creating and Storing Instances o</w:t>
      </w:r>
      <w:r w:rsidR="00830DCA">
        <w:t>n Your Servers or Storage Media</w:t>
      </w:r>
    </w:p>
    <w:p w14:paraId="3AC92FBD" w14:textId="77777777" w:rsidR="00EA48AA" w:rsidRPr="00710E52" w:rsidRDefault="00EA48AA" w:rsidP="00EA48AA">
      <w:pPr>
        <w:pStyle w:val="PURBody-Indented"/>
      </w:pPr>
      <w:r w:rsidRPr="00710E52">
        <w:t xml:space="preserve">You have the additional rights below for each </w:t>
      </w:r>
      <w:r>
        <w:t>software</w:t>
      </w:r>
      <w:r w:rsidRPr="00710E52">
        <w:t xml:space="preserve"> license you acquire.</w:t>
      </w:r>
    </w:p>
    <w:p w14:paraId="533936CF" w14:textId="77777777" w:rsidR="00EA48AA" w:rsidRPr="00710E52" w:rsidRDefault="00EA48AA" w:rsidP="000C1827">
      <w:pPr>
        <w:pStyle w:val="PURBullet-Indented"/>
      </w:pPr>
      <w:r w:rsidRPr="00710E52">
        <w:t xml:space="preserve">You may create any number of instances of the server software and </w:t>
      </w:r>
      <w:r>
        <w:t>client</w:t>
      </w:r>
      <w:r w:rsidRPr="00710E52">
        <w:t xml:space="preserve"> software.</w:t>
      </w:r>
    </w:p>
    <w:p w14:paraId="54F8722C" w14:textId="77777777" w:rsidR="00EA48AA" w:rsidRPr="00710E52" w:rsidRDefault="00EA48AA" w:rsidP="000C1827">
      <w:pPr>
        <w:pStyle w:val="PURBullet-Indented"/>
      </w:pPr>
      <w:r w:rsidRPr="00710E52">
        <w:t xml:space="preserve">You may store instances of the server software and </w:t>
      </w:r>
      <w:r>
        <w:t>client</w:t>
      </w:r>
      <w:r w:rsidRPr="00710E52">
        <w:t xml:space="preserve"> software on any of your servers or storage media.</w:t>
      </w:r>
    </w:p>
    <w:p w14:paraId="5A40ED0E" w14:textId="6BDEAB53" w:rsidR="00EA48AA" w:rsidRPr="00710E52" w:rsidRDefault="00EA48AA" w:rsidP="00D6363C">
      <w:pPr>
        <w:pStyle w:val="PURBullet-Indented"/>
      </w:pPr>
      <w:r w:rsidRPr="00710E52">
        <w:t xml:space="preserve">You may create and store instances of the server software and </w:t>
      </w:r>
      <w:r>
        <w:t>client</w:t>
      </w:r>
      <w:r w:rsidRPr="00710E52">
        <w:t xml:space="preserve"> software solely to exercise your right to run instances of the server software under</w:t>
      </w:r>
      <w:r>
        <w:t xml:space="preserve"> the software </w:t>
      </w:r>
      <w:r w:rsidRPr="00710E52">
        <w:t>licenses as described above.</w:t>
      </w:r>
    </w:p>
    <w:p w14:paraId="07239F12" w14:textId="77777777" w:rsidR="00282633" w:rsidRDefault="00282633" w:rsidP="00282633">
      <w:pPr>
        <w:pStyle w:val="PURHeading2"/>
      </w:pPr>
      <w:r>
        <w:t>Additional Licensing Requirements and/or Use Rights</w:t>
      </w:r>
    </w:p>
    <w:p w14:paraId="7C9A2B1C" w14:textId="411E0111" w:rsidR="00282633" w:rsidRDefault="00284E2C" w:rsidP="00282633">
      <w:pPr>
        <w:pStyle w:val="PURBlueStrong-Indented"/>
      </w:pPr>
      <w:r>
        <w:t>No Subscriber Access Licenses (S</w:t>
      </w:r>
      <w:r w:rsidR="00282633">
        <w:t>ALs) Required for Access</w:t>
      </w:r>
    </w:p>
    <w:p w14:paraId="4174CC81" w14:textId="350903DD" w:rsidR="00282633" w:rsidRDefault="00284E2C" w:rsidP="00282633">
      <w:pPr>
        <w:pStyle w:val="PURBody-Indented"/>
      </w:pPr>
      <w:r>
        <w:t>You do not need S</w:t>
      </w:r>
      <w:r w:rsidR="00282633">
        <w:t>ALs for other devices to access your in</w:t>
      </w:r>
      <w:r w:rsidR="00830DCA">
        <w:t>stances of the server software.</w:t>
      </w:r>
    </w:p>
    <w:p w14:paraId="07499C0D" w14:textId="77777777" w:rsidR="00D62BE8" w:rsidRPr="00FD0417" w:rsidRDefault="00D62BE8" w:rsidP="00D62BE8">
      <w:pPr>
        <w:pStyle w:val="PURBlueStrong"/>
      </w:pPr>
      <w:r w:rsidRPr="00FD0417">
        <w:t>Distributable Code</w:t>
      </w:r>
    </w:p>
    <w:p w14:paraId="78CA6171" w14:textId="742BF622" w:rsidR="00D62BE8" w:rsidRDefault="00D62BE8" w:rsidP="00D62BE8">
      <w:pPr>
        <w:pStyle w:val="PURBody-Indented"/>
      </w:pPr>
      <w:r w:rsidRPr="00FD0417">
        <w:t>You may use Distributable Code as described i</w:t>
      </w:r>
      <w:r w:rsidR="00830DCA">
        <w:t>n the Universal License Terms.</w:t>
      </w:r>
    </w:p>
    <w:p w14:paraId="626010F2" w14:textId="49221579" w:rsidR="00D62BE8" w:rsidRDefault="00D62BE8" w:rsidP="00D62BE8">
      <w:pPr>
        <w:pStyle w:val="PURHeading2"/>
      </w:pPr>
      <w:r>
        <w:t>Licen</w:t>
      </w:r>
      <w:r w:rsidR="00830DCA">
        <w:t>se Mobility within Server Farms</w:t>
      </w:r>
    </w:p>
    <w:p w14:paraId="1A76F3AD" w14:textId="77777777" w:rsidR="00D62BE8" w:rsidRPr="00FB2489" w:rsidRDefault="00D62BE8" w:rsidP="00D62BE8">
      <w:pPr>
        <w:pStyle w:val="PURBody-Indented"/>
      </w:pPr>
      <w:r>
        <w:t>Note: Applicable only to products designated as having License Mobility Within Server Farms in the Product-specific License Terms section below.</w:t>
      </w:r>
    </w:p>
    <w:p w14:paraId="606EEC91" w14:textId="77777777" w:rsidR="00D62BE8" w:rsidRDefault="00D62BE8" w:rsidP="00D62BE8">
      <w:pPr>
        <w:pStyle w:val="PURBlueStrong"/>
      </w:pPr>
      <w:r w:rsidRPr="002243AF">
        <w:t>Assigning Licenses and Usin</w:t>
      </w:r>
      <w:r>
        <w:t>g Software within a Server Farm</w:t>
      </w:r>
    </w:p>
    <w:p w14:paraId="3CE038B7" w14:textId="0CCE1F38" w:rsidR="005D2BF6" w:rsidRDefault="005D2BF6" w:rsidP="005D2BF6">
      <w:pPr>
        <w:pStyle w:val="PURBody-Indented"/>
      </w:pPr>
      <w:r>
        <w:t>You may reassign core licenses as provided in the General License Terms.</w:t>
      </w:r>
      <w:r w:rsidR="00B70FA2">
        <w:t xml:space="preserve"> </w:t>
      </w:r>
      <w:r>
        <w:t>Alternatively, you may reassign tho</w:t>
      </w:r>
      <w:r w:rsidR="00830DCA">
        <w:t>se licenses as provided below.</w:t>
      </w:r>
    </w:p>
    <w:p w14:paraId="4ADE6863" w14:textId="77777777" w:rsidR="00D62BE8" w:rsidRPr="00747B1F" w:rsidRDefault="00D62BE8" w:rsidP="00D62BE8">
      <w:pPr>
        <w:pStyle w:val="PURBody-Indented"/>
      </w:pPr>
      <w:r w:rsidRPr="00747B1F">
        <w:rPr>
          <w:rStyle w:val="Strong"/>
        </w:rPr>
        <w:t>Server Farm</w:t>
      </w:r>
      <w:r>
        <w:rPr>
          <w:rStyle w:val="Strong"/>
        </w:rPr>
        <w:t>.</w:t>
      </w:r>
      <w:r w:rsidRPr="00862C77">
        <w:rPr>
          <w:rStyle w:val="PURBlueStrongChar"/>
        </w:rPr>
        <w:t xml:space="preserve"> </w:t>
      </w:r>
      <w:r w:rsidRPr="00747B1F">
        <w:t>A server farm consists of up to two data centers each physically located:</w:t>
      </w:r>
    </w:p>
    <w:p w14:paraId="5157866A" w14:textId="77777777" w:rsidR="00D62BE8" w:rsidRDefault="00D62BE8" w:rsidP="000C1827">
      <w:pPr>
        <w:pStyle w:val="PURBullet-Indented"/>
      </w:pPr>
      <w:r w:rsidRPr="000C1827">
        <w:t>in</w:t>
      </w:r>
      <w:r>
        <w:t xml:space="preserve"> a time zone that is within four hours of the local time zone of the other (Coordinated Universal Time (UTC) and not DST), and/or</w:t>
      </w:r>
    </w:p>
    <w:p w14:paraId="25CC724B" w14:textId="77777777" w:rsidR="00D62BE8" w:rsidRDefault="00D62BE8" w:rsidP="000C1827">
      <w:pPr>
        <w:pStyle w:val="PURBullet-Indented"/>
        <w:rPr>
          <w:rFonts w:cs="Arial"/>
          <w:sz w:val="20"/>
        </w:rPr>
      </w:pPr>
      <w:r>
        <w:t>within the European Union (EU) and/or European Free Trade Association (EFTA)</w:t>
      </w:r>
      <w:r>
        <w:rPr>
          <w:rFonts w:cs="Arial"/>
        </w:rPr>
        <w:t>.</w:t>
      </w:r>
    </w:p>
    <w:p w14:paraId="2F495C4C" w14:textId="31117BE5" w:rsidR="00D62BE8" w:rsidRDefault="00D62BE8" w:rsidP="00D62BE8">
      <w:pPr>
        <w:pStyle w:val="PURBody-Indented"/>
      </w:pPr>
      <w:r w:rsidRPr="00747B1F">
        <w:t xml:space="preserve">Each data center may be part of only one server farm. You may reassign a data center from one server farm to another, but not </w:t>
      </w:r>
      <w:r w:rsidR="00FB3105">
        <w:t>during the same calendar month</w:t>
      </w:r>
      <w:r w:rsidRPr="00747B1F">
        <w:t>.</w:t>
      </w:r>
    </w:p>
    <w:p w14:paraId="44B2CF7E" w14:textId="70A8288F" w:rsidR="00282633" w:rsidRDefault="00282633" w:rsidP="003B5A77">
      <w:pPr>
        <w:pStyle w:val="PURBullet-Indented"/>
        <w:numPr>
          <w:ilvl w:val="0"/>
          <w:numId w:val="9"/>
        </w:numPr>
      </w:pPr>
      <w:r>
        <w:rPr>
          <w:b/>
        </w:rPr>
        <w:t>Within a server farm</w:t>
      </w:r>
      <w:r>
        <w:t xml:space="preserve">. You may reassign </w:t>
      </w:r>
      <w:r w:rsidR="00CD445E">
        <w:t>core</w:t>
      </w:r>
      <w:r>
        <w:t xml:space="preserve"> licenses to any of your servers located within the same server farm as often as needed.</w:t>
      </w:r>
      <w:r w:rsidR="00B70FA2">
        <w:t xml:space="preserve"> </w:t>
      </w:r>
      <w:r>
        <w:t xml:space="preserve">The prohibition against </w:t>
      </w:r>
      <w:r w:rsidR="00FB3105">
        <w:t>mid-calendar month</w:t>
      </w:r>
      <w:r>
        <w:t xml:space="preserve"> reassignment does not apply to </w:t>
      </w:r>
      <w:r w:rsidR="00CD445E">
        <w:t>core</w:t>
      </w:r>
      <w:r>
        <w:t xml:space="preserve"> licenses assigned to servers locat</w:t>
      </w:r>
      <w:r w:rsidR="00830DCA">
        <w:t>ed within the same server farm.</w:t>
      </w:r>
    </w:p>
    <w:p w14:paraId="1ACEFCB4" w14:textId="33324036" w:rsidR="00282633" w:rsidRDefault="00282633" w:rsidP="003B5A77">
      <w:pPr>
        <w:pStyle w:val="PURBullet-Indented"/>
        <w:numPr>
          <w:ilvl w:val="0"/>
          <w:numId w:val="9"/>
        </w:numPr>
      </w:pPr>
      <w:r>
        <w:rPr>
          <w:b/>
        </w:rPr>
        <w:t>Across server farms</w:t>
      </w:r>
      <w:r>
        <w:t xml:space="preserve">. You may reassign </w:t>
      </w:r>
      <w:r w:rsidR="00CD445E">
        <w:t>core</w:t>
      </w:r>
      <w:r>
        <w:t xml:space="preserve"> licenses to any of your servers located in different server farms, but not </w:t>
      </w:r>
      <w:r w:rsidR="00FB3105">
        <w:t>during the same calendar month</w:t>
      </w:r>
      <w:r w:rsidR="00830DCA">
        <w:t>.</w:t>
      </w:r>
    </w:p>
    <w:p w14:paraId="275671D0" w14:textId="77777777" w:rsidR="00EA48AA" w:rsidRDefault="00EA48AA" w:rsidP="00A748AB">
      <w:pPr>
        <w:pStyle w:val="PURHeading1"/>
      </w:pPr>
      <w:r>
        <w:t>Product-Specific License Terms</w:t>
      </w:r>
    </w:p>
    <w:p w14:paraId="34F627EA" w14:textId="754EA820" w:rsidR="00280B5A" w:rsidRDefault="00280B5A" w:rsidP="00280B5A">
      <w:pPr>
        <w:pStyle w:val="PURProductName"/>
      </w:pPr>
      <w:bookmarkStart w:id="293" w:name="_Toc332094027"/>
      <w:bookmarkStart w:id="294" w:name="_Toc332094286"/>
      <w:bookmarkStart w:id="295" w:name="_Toc346536849"/>
      <w:bookmarkStart w:id="296" w:name="_Toc363552787"/>
      <w:bookmarkStart w:id="297" w:name="_Toc363552851"/>
      <w:bookmarkStart w:id="298" w:name="_Toc378682191"/>
      <w:bookmarkStart w:id="299" w:name="_Toc378682252"/>
      <w:bookmarkStart w:id="300" w:name="_Toc371268264"/>
      <w:bookmarkStart w:id="301" w:name="_Toc371268330"/>
      <w:bookmarkStart w:id="302" w:name="_Toc379278531"/>
      <w:bookmarkStart w:id="303" w:name="_Toc381962012"/>
      <w:bookmarkStart w:id="304" w:name="_Toc332094026"/>
      <w:bookmarkStart w:id="305" w:name="_Toc332094285"/>
      <w:r>
        <w:t>BizTalk Server 2013 Enterprise</w:t>
      </w:r>
      <w:bookmarkEnd w:id="293"/>
      <w:bookmarkEnd w:id="294"/>
      <w:bookmarkEnd w:id="295"/>
      <w:bookmarkEnd w:id="296"/>
      <w:bookmarkEnd w:id="297"/>
      <w:bookmarkEnd w:id="298"/>
      <w:bookmarkEnd w:id="299"/>
      <w:bookmarkEnd w:id="300"/>
      <w:bookmarkEnd w:id="301"/>
      <w:bookmarkEnd w:id="302"/>
      <w:bookmarkEnd w:id="303"/>
      <w:r>
        <w:fldChar w:fldCharType="begin"/>
      </w:r>
      <w:r>
        <w:instrText xml:space="preserve"> XE "</w:instrText>
      </w:r>
      <w:r w:rsidRPr="00850A33">
        <w:instrText>BizTalk Server 201</w:instrText>
      </w:r>
      <w:r w:rsidR="00827D1D">
        <w:instrText>3</w:instrText>
      </w:r>
      <w:r w:rsidRPr="00850A33">
        <w:instrText xml:space="preserve"> Enterprise</w:instrText>
      </w:r>
      <w:r>
        <w:instrText xml:space="preserve">" </w:instrText>
      </w:r>
      <w:r>
        <w:fldChar w:fldCharType="end"/>
      </w:r>
    </w:p>
    <w:p w14:paraId="6265FFF7" w14:textId="77777777" w:rsidR="00280B5A" w:rsidRPr="000A146C" w:rsidRDefault="00280B5A" w:rsidP="00280B5A">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6E0CB5B4" w14:textId="77777777" w:rsidTr="00280B5A">
        <w:tc>
          <w:tcPr>
            <w:tcW w:w="2477" w:type="pct"/>
          </w:tcPr>
          <w:p w14:paraId="7E199D43" w14:textId="77777777" w:rsidR="00280B5A" w:rsidRPr="003667B6" w:rsidRDefault="00280B5A" w:rsidP="00280B5A">
            <w:pPr>
              <w:pStyle w:val="PURLMSH"/>
            </w:pPr>
            <w:r>
              <w:t xml:space="preserve">License Mobility Within Server Farms: </w:t>
            </w:r>
            <w:r w:rsidRPr="000A146C">
              <w:rPr>
                <w:b/>
              </w:rPr>
              <w:t>Yes</w:t>
            </w:r>
            <w:r>
              <w:rPr>
                <w:b/>
              </w:rPr>
              <w:t xml:space="preserve"> </w:t>
            </w:r>
            <w:r w:rsidRPr="00191E26">
              <w:rPr>
                <w:i/>
              </w:rPr>
              <w:t xml:space="preserve">(see </w:t>
            </w:r>
            <w:hyperlink w:anchor="Mobility" w:history="1">
              <w:r w:rsidRPr="00191E26">
                <w:rPr>
                  <w:rStyle w:val="Hyperlink"/>
                  <w:i/>
                </w:rPr>
                <w:t>General Terms</w:t>
              </w:r>
            </w:hyperlink>
            <w:r w:rsidRPr="00191E26">
              <w:rPr>
                <w:i/>
              </w:rPr>
              <w:t>)</w:t>
            </w:r>
            <w:r>
              <w:t xml:space="preserve"> </w:t>
            </w:r>
          </w:p>
        </w:tc>
        <w:tc>
          <w:tcPr>
            <w:tcW w:w="2523" w:type="pct"/>
          </w:tcPr>
          <w:p w14:paraId="37B3212E" w14:textId="77777777" w:rsidR="00280B5A" w:rsidRDefault="00280B5A" w:rsidP="00280B5A">
            <w:pPr>
              <w:pStyle w:val="PURLMSH"/>
            </w:pPr>
            <w:r>
              <w:t xml:space="preserve">See Applicable Notice: </w:t>
            </w:r>
            <w:r>
              <w:rPr>
                <w:b/>
              </w:rPr>
              <w:t xml:space="preserve">No </w:t>
            </w:r>
          </w:p>
        </w:tc>
      </w:tr>
      <w:tr w:rsidR="00280B5A" w14:paraId="1EE99D9E" w14:textId="77777777" w:rsidTr="00280B5A">
        <w:tc>
          <w:tcPr>
            <w:tcW w:w="2477" w:type="pct"/>
          </w:tcPr>
          <w:p w14:paraId="78A3ABFB" w14:textId="77777777" w:rsidR="00280B5A" w:rsidRPr="00250A5F" w:rsidRDefault="00280B5A" w:rsidP="00280B5A">
            <w:pPr>
              <w:pStyle w:val="PURLMSH"/>
            </w:pPr>
            <w:r>
              <w:t xml:space="preserve">Client/Additional Software: </w:t>
            </w:r>
            <w:r w:rsidRPr="00D1176C">
              <w:rPr>
                <w:b/>
              </w:rPr>
              <w:t>Yes</w:t>
            </w:r>
            <w:r>
              <w:t xml:space="preserve"> </w:t>
            </w:r>
            <w:r w:rsidRPr="00D1176C">
              <w:rPr>
                <w:i/>
              </w:rPr>
              <w:t xml:space="preserve">(see </w:t>
            </w:r>
            <w:hyperlink w:anchor="Appendix1" w:history="1">
              <w:r>
                <w:rPr>
                  <w:rStyle w:val="Hyperlink"/>
                  <w:i/>
                </w:rPr>
                <w:t>Appendix 1</w:t>
              </w:r>
            </w:hyperlink>
            <w:r w:rsidRPr="00D1176C">
              <w:rPr>
                <w:i/>
              </w:rPr>
              <w:t>)</w:t>
            </w:r>
          </w:p>
        </w:tc>
        <w:tc>
          <w:tcPr>
            <w:tcW w:w="2523" w:type="pct"/>
          </w:tcPr>
          <w:p w14:paraId="3A09A41C" w14:textId="77777777" w:rsidR="00280B5A" w:rsidRDefault="00280B5A" w:rsidP="00280B5A">
            <w:pPr>
              <w:pStyle w:val="PURLMSH"/>
            </w:pPr>
          </w:p>
        </w:tc>
      </w:tr>
    </w:tbl>
    <w:p w14:paraId="035068E7" w14:textId="77777777" w:rsidR="00280B5A" w:rsidRPr="002760D0" w:rsidRDefault="00280B5A" w:rsidP="00280B5A">
      <w:pPr>
        <w:pStyle w:val="PURADDITIONALTERMSHEADERMB"/>
      </w:pPr>
      <w:r>
        <w:t>Additional Terms:</w:t>
      </w:r>
    </w:p>
    <w:p w14:paraId="3ED529BA" w14:textId="77777777" w:rsidR="00280B5A" w:rsidRDefault="00280B5A" w:rsidP="00280B5A">
      <w:pPr>
        <w:pStyle w:val="PURBlueStrong-Indented"/>
      </w:pPr>
      <w:r>
        <w:t>Office Web Component</w:t>
      </w:r>
    </w:p>
    <w:p w14:paraId="12AEAD2D" w14:textId="77777777" w:rsidR="00280B5A" w:rsidRDefault="00280B5A" w:rsidP="00280B5A">
      <w:pPr>
        <w:pStyle w:val="PURBody-Indented"/>
      </w:pPr>
      <w:r>
        <w:t>You may use the component only to view and print copies of static documents, text and images created with the software and you do not need separate licenses for copies of the component.</w:t>
      </w:r>
    </w:p>
    <w:p w14:paraId="52365157" w14:textId="77777777" w:rsidR="00280B5A" w:rsidRDefault="00280B5A" w:rsidP="00280B5A">
      <w:pPr>
        <w:pStyle w:val="PURBlueStrong-Indented"/>
      </w:pPr>
      <w:r>
        <w:t>.NET Framework Software</w:t>
      </w:r>
    </w:p>
    <w:p w14:paraId="08DB6714" w14:textId="3F01BA95" w:rsidR="00280B5A" w:rsidRPr="006F7AFD" w:rsidRDefault="00280B5A" w:rsidP="00280B5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640E1007" w14:textId="77777777" w:rsidR="00280B5A" w:rsidRPr="00A50403" w:rsidRDefault="00353A1B" w:rsidP="00CD6E9D">
      <w:pPr>
        <w:pStyle w:val="PURBullet"/>
        <w:keepLines/>
        <w:numPr>
          <w:ilvl w:val="0"/>
          <w:numId w:val="0"/>
        </w:numPr>
        <w:spacing w:before="240" w:after="240" w:line="240" w:lineRule="auto"/>
        <w:contextualSpacing w:val="0"/>
        <w:jc w:val="right"/>
      </w:pPr>
      <w:hyperlink w:anchor="TOC" w:history="1">
        <w:r w:rsidR="00280B5A" w:rsidRPr="00372624">
          <w:rPr>
            <w:rStyle w:val="Hyperlink"/>
            <w:rFonts w:ascii="Arial Narrow" w:hAnsi="Arial Narrow"/>
            <w:sz w:val="16"/>
          </w:rPr>
          <w:t>Table of Contents</w:t>
        </w:r>
      </w:hyperlink>
      <w:r w:rsidR="00280B5A">
        <w:t xml:space="preserve"> / </w:t>
      </w:r>
      <w:hyperlink w:anchor="UniversalTerms" w:history="1">
        <w:r w:rsidR="00280B5A">
          <w:rPr>
            <w:rStyle w:val="Hyperlink"/>
            <w:rFonts w:ascii="Arial Narrow" w:hAnsi="Arial Narrow"/>
            <w:sz w:val="16"/>
          </w:rPr>
          <w:t>Universal License Terms</w:t>
        </w:r>
      </w:hyperlink>
    </w:p>
    <w:p w14:paraId="0A89CB5E" w14:textId="176D1656" w:rsidR="00280B5A" w:rsidRDefault="00280B5A" w:rsidP="00280B5A">
      <w:pPr>
        <w:pStyle w:val="PURProductName"/>
      </w:pPr>
      <w:bookmarkStart w:id="306" w:name="_Toc332094028"/>
      <w:bookmarkStart w:id="307" w:name="_Toc332094287"/>
      <w:bookmarkStart w:id="308" w:name="_Toc346536850"/>
      <w:bookmarkStart w:id="309" w:name="_Toc363552788"/>
      <w:bookmarkStart w:id="310" w:name="_Toc363552852"/>
      <w:bookmarkStart w:id="311" w:name="_Toc378682192"/>
      <w:bookmarkStart w:id="312" w:name="_Toc378682253"/>
      <w:bookmarkStart w:id="313" w:name="_Toc371268265"/>
      <w:bookmarkStart w:id="314" w:name="_Toc371268331"/>
      <w:bookmarkStart w:id="315" w:name="_Toc379278532"/>
      <w:bookmarkStart w:id="316" w:name="_Toc381962013"/>
      <w:r>
        <w:t>BizTalk Server 2013 Standard</w:t>
      </w:r>
      <w:bookmarkEnd w:id="306"/>
      <w:bookmarkEnd w:id="307"/>
      <w:bookmarkEnd w:id="308"/>
      <w:bookmarkEnd w:id="309"/>
      <w:bookmarkEnd w:id="310"/>
      <w:bookmarkEnd w:id="311"/>
      <w:bookmarkEnd w:id="312"/>
      <w:bookmarkEnd w:id="313"/>
      <w:bookmarkEnd w:id="314"/>
      <w:bookmarkEnd w:id="315"/>
      <w:bookmarkEnd w:id="316"/>
      <w:r>
        <w:fldChar w:fldCharType="begin"/>
      </w:r>
      <w:r>
        <w:instrText xml:space="preserve"> XE "</w:instrText>
      </w:r>
      <w:r w:rsidRPr="00850A33">
        <w:instrText>BizTalk Server 201</w:instrText>
      </w:r>
      <w:r w:rsidR="00827D1D">
        <w:instrText>3</w:instrText>
      </w:r>
      <w:r w:rsidRPr="00850A33">
        <w:instrText xml:space="preserve"> Standard</w:instrText>
      </w:r>
      <w:r>
        <w:instrText xml:space="preserve">" </w:instrText>
      </w:r>
      <w:r>
        <w:fldChar w:fldCharType="end"/>
      </w:r>
    </w:p>
    <w:p w14:paraId="634B7B0F" w14:textId="77777777" w:rsidR="00280B5A" w:rsidRDefault="00280B5A" w:rsidP="00280B5A">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104F3207" w14:textId="77777777" w:rsidTr="00280B5A">
        <w:tc>
          <w:tcPr>
            <w:tcW w:w="2477" w:type="pct"/>
          </w:tcPr>
          <w:p w14:paraId="61BCEB34" w14:textId="77777777" w:rsidR="00280B5A" w:rsidRPr="003667B6" w:rsidRDefault="00280B5A" w:rsidP="00280B5A">
            <w:pPr>
              <w:pStyle w:val="PURLMSH"/>
            </w:pPr>
            <w:r>
              <w:t xml:space="preserve">License Mobility Within Server Farms: </w:t>
            </w:r>
            <w:r w:rsidRPr="000A146C">
              <w:rPr>
                <w:b/>
              </w:rPr>
              <w:t>Yes</w:t>
            </w:r>
            <w:r>
              <w:rPr>
                <w:b/>
              </w:rPr>
              <w:t xml:space="preserve"> </w:t>
            </w:r>
            <w:r w:rsidRPr="00191E26">
              <w:rPr>
                <w:i/>
              </w:rPr>
              <w:t xml:space="preserve">(see </w:t>
            </w:r>
            <w:hyperlink w:anchor="Mobility" w:history="1">
              <w:r w:rsidRPr="00191E26">
                <w:rPr>
                  <w:rStyle w:val="Hyperlink"/>
                  <w:i/>
                </w:rPr>
                <w:t>General Terms</w:t>
              </w:r>
            </w:hyperlink>
            <w:r w:rsidRPr="00191E26">
              <w:rPr>
                <w:i/>
              </w:rPr>
              <w:t>)</w:t>
            </w:r>
            <w:r>
              <w:t xml:space="preserve"> </w:t>
            </w:r>
          </w:p>
        </w:tc>
        <w:tc>
          <w:tcPr>
            <w:tcW w:w="2523" w:type="pct"/>
          </w:tcPr>
          <w:p w14:paraId="2798144A" w14:textId="77777777" w:rsidR="00280B5A" w:rsidRDefault="00280B5A" w:rsidP="00280B5A">
            <w:pPr>
              <w:pStyle w:val="PURLMSH"/>
            </w:pPr>
            <w:r>
              <w:t xml:space="preserve">See Applicable Notice: </w:t>
            </w:r>
            <w:r>
              <w:rPr>
                <w:b/>
              </w:rPr>
              <w:t>No</w:t>
            </w:r>
          </w:p>
        </w:tc>
      </w:tr>
      <w:tr w:rsidR="00280B5A" w14:paraId="32A983EA" w14:textId="77777777" w:rsidTr="009950B2">
        <w:trPr>
          <w:trHeight w:val="284"/>
        </w:trPr>
        <w:tc>
          <w:tcPr>
            <w:tcW w:w="2477" w:type="pct"/>
          </w:tcPr>
          <w:p w14:paraId="493EF389" w14:textId="77777777" w:rsidR="00280B5A" w:rsidRPr="00250A5F" w:rsidRDefault="00280B5A" w:rsidP="00280B5A">
            <w:pPr>
              <w:pStyle w:val="PURLMSH"/>
            </w:pPr>
            <w:r>
              <w:t xml:space="preserve">Client/Additional Software: </w:t>
            </w:r>
            <w:r w:rsidRPr="00D1176C">
              <w:rPr>
                <w:b/>
              </w:rPr>
              <w:t>Yes</w:t>
            </w:r>
            <w:r>
              <w:t xml:space="preserve"> </w:t>
            </w:r>
            <w:r w:rsidRPr="00D1176C">
              <w:rPr>
                <w:i/>
              </w:rPr>
              <w:t xml:space="preserve">(see </w:t>
            </w:r>
            <w:hyperlink w:anchor="Appendix1" w:history="1">
              <w:r>
                <w:rPr>
                  <w:rStyle w:val="Hyperlink"/>
                  <w:i/>
                </w:rPr>
                <w:t>Appendix 1</w:t>
              </w:r>
            </w:hyperlink>
            <w:r w:rsidRPr="00D1176C">
              <w:rPr>
                <w:i/>
              </w:rPr>
              <w:t>)</w:t>
            </w:r>
          </w:p>
        </w:tc>
        <w:tc>
          <w:tcPr>
            <w:tcW w:w="2523" w:type="pct"/>
          </w:tcPr>
          <w:p w14:paraId="0F11A311" w14:textId="77777777" w:rsidR="00280B5A" w:rsidRDefault="00280B5A" w:rsidP="00280B5A">
            <w:pPr>
              <w:pStyle w:val="PURLMSH"/>
            </w:pPr>
          </w:p>
        </w:tc>
      </w:tr>
    </w:tbl>
    <w:p w14:paraId="2C367F73" w14:textId="77777777" w:rsidR="00280B5A" w:rsidRPr="002760D0" w:rsidRDefault="00280B5A" w:rsidP="00280B5A">
      <w:pPr>
        <w:pStyle w:val="PURADDITIONALTERMSHEADERMB"/>
      </w:pPr>
      <w:r>
        <w:t>Additional Terms:</w:t>
      </w:r>
    </w:p>
    <w:p w14:paraId="41C437A4" w14:textId="77777777" w:rsidR="00280B5A" w:rsidRDefault="00280B5A" w:rsidP="00280B5A">
      <w:pPr>
        <w:pStyle w:val="PURBlueStrong-Indented"/>
      </w:pPr>
      <w:r>
        <w:t>Office Web Component</w:t>
      </w:r>
    </w:p>
    <w:p w14:paraId="1F9778C1" w14:textId="77777777" w:rsidR="00280B5A" w:rsidRDefault="00280B5A" w:rsidP="00280B5A">
      <w:pPr>
        <w:pStyle w:val="PURBody-Indented"/>
      </w:pPr>
      <w:r>
        <w:t>You may use the component only to view and print copies of static documents, text and images created with the software and you do not need separate licenses for copies of the component.</w:t>
      </w:r>
    </w:p>
    <w:p w14:paraId="1100465A" w14:textId="77777777" w:rsidR="00280B5A" w:rsidRPr="00AB18D1" w:rsidRDefault="00280B5A" w:rsidP="00280B5A">
      <w:pPr>
        <w:pStyle w:val="PURBlueStrong-Indented"/>
      </w:pPr>
      <w:r w:rsidRPr="00AB18D1">
        <w:t>Limitations on use</w:t>
      </w:r>
    </w:p>
    <w:p w14:paraId="5297B40D" w14:textId="6E4F7858" w:rsidR="00280B5A" w:rsidRDefault="00280B5A" w:rsidP="00280B5A">
      <w:pPr>
        <w:pStyle w:val="PURBullet-Indented"/>
        <w:numPr>
          <w:ilvl w:val="0"/>
          <w:numId w:val="0"/>
        </w:numPr>
        <w:ind w:left="270"/>
      </w:pPr>
      <w:r w:rsidRPr="00AB18D1">
        <w:t xml:space="preserve">You may not use the server software, including the Master Secret Server, on a server that is part of a networked cluster </w:t>
      </w:r>
      <w:r w:rsidRPr="003D33E5">
        <w:t>or in an operating system environment that is part of a networked cluster of OSEs on the same server.</w:t>
      </w:r>
    </w:p>
    <w:p w14:paraId="20E329E5" w14:textId="77777777" w:rsidR="00280B5A" w:rsidRDefault="00280B5A" w:rsidP="00280B5A">
      <w:pPr>
        <w:pStyle w:val="PURBlueStrong-Indented"/>
      </w:pPr>
      <w:r>
        <w:t>.NET Framework Software</w:t>
      </w:r>
    </w:p>
    <w:p w14:paraId="45CB017F" w14:textId="405FAF1C" w:rsidR="00280B5A" w:rsidRPr="006F7AFD" w:rsidRDefault="00280B5A" w:rsidP="00280B5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18052DAC" w14:textId="77777777" w:rsidR="00280B5A" w:rsidRPr="00A50403" w:rsidRDefault="00353A1B" w:rsidP="00A50403">
      <w:pPr>
        <w:pStyle w:val="PURBreadcrumb"/>
        <w:rPr>
          <w:rFonts w:ascii="Arial Narrow" w:hAnsi="Arial Narrow"/>
          <w:sz w:val="16"/>
        </w:rPr>
      </w:pPr>
      <w:hyperlink w:anchor="TOC" w:history="1">
        <w:r w:rsidR="00280B5A" w:rsidRPr="00372624">
          <w:rPr>
            <w:rStyle w:val="Hyperlink"/>
            <w:rFonts w:ascii="Arial Narrow" w:hAnsi="Arial Narrow"/>
            <w:sz w:val="16"/>
          </w:rPr>
          <w:t>Table of Contents</w:t>
        </w:r>
      </w:hyperlink>
      <w:r w:rsidR="00280B5A">
        <w:t xml:space="preserve"> / </w:t>
      </w:r>
      <w:hyperlink w:anchor="UniversalTerms" w:history="1">
        <w:r w:rsidR="00280B5A">
          <w:rPr>
            <w:rStyle w:val="Hyperlink"/>
            <w:rFonts w:ascii="Arial Narrow" w:hAnsi="Arial Narrow"/>
            <w:sz w:val="16"/>
          </w:rPr>
          <w:t>Universal License Terms</w:t>
        </w:r>
      </w:hyperlink>
    </w:p>
    <w:p w14:paraId="19B5CC5E" w14:textId="6C9EA5B6" w:rsidR="00280B5A" w:rsidRDefault="00280B5A" w:rsidP="00280B5A">
      <w:pPr>
        <w:pStyle w:val="PURProductName"/>
      </w:pPr>
      <w:bookmarkStart w:id="317" w:name="_Toc346536851"/>
      <w:bookmarkStart w:id="318" w:name="_Toc363552789"/>
      <w:bookmarkStart w:id="319" w:name="_Toc363552853"/>
      <w:bookmarkStart w:id="320" w:name="_Toc378682193"/>
      <w:bookmarkStart w:id="321" w:name="_Toc378682254"/>
      <w:bookmarkStart w:id="322" w:name="_Toc371268266"/>
      <w:bookmarkStart w:id="323" w:name="_Toc371268332"/>
      <w:bookmarkStart w:id="324" w:name="_Toc379278533"/>
      <w:bookmarkStart w:id="325" w:name="_Toc381962014"/>
      <w:r>
        <w:t xml:space="preserve">BizTalk Server 2013 </w:t>
      </w:r>
      <w:bookmarkEnd w:id="304"/>
      <w:bookmarkEnd w:id="305"/>
      <w:r>
        <w:t>Branch</w:t>
      </w:r>
      <w:bookmarkEnd w:id="317"/>
      <w:bookmarkEnd w:id="318"/>
      <w:bookmarkEnd w:id="319"/>
      <w:bookmarkEnd w:id="320"/>
      <w:bookmarkEnd w:id="321"/>
      <w:bookmarkEnd w:id="322"/>
      <w:bookmarkEnd w:id="323"/>
      <w:bookmarkEnd w:id="324"/>
      <w:bookmarkEnd w:id="325"/>
      <w:r>
        <w:fldChar w:fldCharType="begin"/>
      </w:r>
      <w:r>
        <w:instrText xml:space="preserve"> XE "</w:instrText>
      </w:r>
      <w:r w:rsidRPr="00850A33">
        <w:instrText>BizTalk Server 201</w:instrText>
      </w:r>
      <w:r w:rsidR="00827D1D">
        <w:instrText>3 Branch</w:instrText>
      </w:r>
      <w:r>
        <w:instrText xml:space="preserve">" </w:instrText>
      </w:r>
      <w:r>
        <w:fldChar w:fldCharType="end"/>
      </w:r>
    </w:p>
    <w:p w14:paraId="6E6E046B" w14:textId="77777777" w:rsidR="00280B5A" w:rsidRPr="000A146C" w:rsidRDefault="00280B5A" w:rsidP="00280B5A">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681F5AEE" w14:textId="77777777" w:rsidTr="00280B5A">
        <w:tc>
          <w:tcPr>
            <w:tcW w:w="2477" w:type="pct"/>
          </w:tcPr>
          <w:p w14:paraId="0DAC67A6" w14:textId="77777777" w:rsidR="00280B5A" w:rsidRPr="003667B6" w:rsidRDefault="00280B5A" w:rsidP="00280B5A">
            <w:pPr>
              <w:pStyle w:val="PURLMSH"/>
            </w:pPr>
            <w:r>
              <w:t xml:space="preserve">License Mobility Within Server Farms: </w:t>
            </w:r>
            <w:r w:rsidRPr="000A146C">
              <w:rPr>
                <w:b/>
              </w:rPr>
              <w:t>Yes</w:t>
            </w:r>
            <w:r>
              <w:rPr>
                <w:b/>
              </w:rPr>
              <w:t xml:space="preserve"> </w:t>
            </w:r>
            <w:r w:rsidRPr="00191E26">
              <w:rPr>
                <w:i/>
              </w:rPr>
              <w:t xml:space="preserve">(see </w:t>
            </w:r>
            <w:hyperlink w:anchor="Mobility" w:history="1">
              <w:r w:rsidRPr="00191E26">
                <w:rPr>
                  <w:rStyle w:val="Hyperlink"/>
                  <w:i/>
                </w:rPr>
                <w:t>General Terms</w:t>
              </w:r>
            </w:hyperlink>
            <w:r w:rsidRPr="00191E26">
              <w:rPr>
                <w:i/>
              </w:rPr>
              <w:t>)</w:t>
            </w:r>
            <w:r>
              <w:t xml:space="preserve"> </w:t>
            </w:r>
          </w:p>
        </w:tc>
        <w:tc>
          <w:tcPr>
            <w:tcW w:w="2523" w:type="pct"/>
          </w:tcPr>
          <w:p w14:paraId="2A10F8A3" w14:textId="77777777" w:rsidR="00280B5A" w:rsidRDefault="00280B5A" w:rsidP="00280B5A">
            <w:pPr>
              <w:pStyle w:val="PURLMSH"/>
            </w:pPr>
            <w:r>
              <w:t xml:space="preserve">See Applicable Notice: </w:t>
            </w:r>
            <w:r>
              <w:rPr>
                <w:b/>
              </w:rPr>
              <w:t>No</w:t>
            </w:r>
          </w:p>
        </w:tc>
      </w:tr>
      <w:tr w:rsidR="00280B5A" w14:paraId="2C31CBB9" w14:textId="77777777" w:rsidTr="00A50403">
        <w:tc>
          <w:tcPr>
            <w:tcW w:w="2477" w:type="pct"/>
          </w:tcPr>
          <w:p w14:paraId="15F054E0" w14:textId="77777777" w:rsidR="00280B5A" w:rsidRPr="003667B6" w:rsidRDefault="00280B5A" w:rsidP="00280B5A">
            <w:pPr>
              <w:pStyle w:val="PURLMSH"/>
            </w:pPr>
            <w:r>
              <w:t xml:space="preserve">Client/Additional Software: </w:t>
            </w:r>
            <w:r w:rsidRPr="00D1176C">
              <w:rPr>
                <w:b/>
              </w:rPr>
              <w:t>Yes</w:t>
            </w:r>
            <w:r>
              <w:t xml:space="preserve"> </w:t>
            </w:r>
            <w:r w:rsidRPr="00D1176C">
              <w:rPr>
                <w:i/>
              </w:rPr>
              <w:t xml:space="preserve">(see </w:t>
            </w:r>
            <w:hyperlink w:anchor="Appendix1" w:history="1">
              <w:r>
                <w:rPr>
                  <w:rStyle w:val="Hyperlink"/>
                  <w:i/>
                </w:rPr>
                <w:t>Appendix 1</w:t>
              </w:r>
            </w:hyperlink>
            <w:r w:rsidRPr="00D1176C">
              <w:rPr>
                <w:i/>
              </w:rPr>
              <w:t>)</w:t>
            </w:r>
          </w:p>
        </w:tc>
        <w:tc>
          <w:tcPr>
            <w:tcW w:w="2523" w:type="pct"/>
          </w:tcPr>
          <w:p w14:paraId="3FF4C4E1" w14:textId="77777777" w:rsidR="00280B5A" w:rsidRDefault="00280B5A" w:rsidP="00280B5A">
            <w:pPr>
              <w:pStyle w:val="PURLMSH"/>
            </w:pPr>
          </w:p>
        </w:tc>
      </w:tr>
    </w:tbl>
    <w:p w14:paraId="0D6145D6" w14:textId="77777777" w:rsidR="00280B5A" w:rsidRPr="002760D0" w:rsidRDefault="00280B5A" w:rsidP="00280B5A">
      <w:pPr>
        <w:pStyle w:val="PURADDITIONALTERMSHEADERMB"/>
      </w:pPr>
      <w:r>
        <w:t>Additional Terms:</w:t>
      </w:r>
    </w:p>
    <w:p w14:paraId="67C0DD1C" w14:textId="77777777" w:rsidR="00280B5A" w:rsidRDefault="00280B5A" w:rsidP="00280B5A">
      <w:pPr>
        <w:pStyle w:val="PURBlueStrong-Indented"/>
      </w:pPr>
      <w:r>
        <w:t>Office Web Component</w:t>
      </w:r>
    </w:p>
    <w:p w14:paraId="6CEF681D" w14:textId="77777777" w:rsidR="00280B5A" w:rsidRDefault="00280B5A" w:rsidP="00280B5A">
      <w:pPr>
        <w:pStyle w:val="PURBody-Indented"/>
      </w:pPr>
      <w:r>
        <w:t>You may use the component only to view and print copies of static documents, text and images created with the software and you do not need separate licenses for copies of the component.</w:t>
      </w:r>
    </w:p>
    <w:p w14:paraId="377A24C9" w14:textId="77777777" w:rsidR="00280B5A" w:rsidRPr="00AB18D1" w:rsidRDefault="00280B5A" w:rsidP="00280B5A">
      <w:pPr>
        <w:pStyle w:val="PURBlueStrong-Indented"/>
      </w:pPr>
      <w:r w:rsidRPr="00AB18D1">
        <w:t>Limitations on use</w:t>
      </w:r>
    </w:p>
    <w:p w14:paraId="63E1FD6C" w14:textId="77777777" w:rsidR="00280B5A" w:rsidRDefault="00280B5A" w:rsidP="00280B5A">
      <w:pPr>
        <w:pStyle w:val="PURBody-Indented"/>
      </w:pPr>
      <w:r>
        <w:t>You may Run Instances of the software on Licensed Servers only at the endpoint of your internal network (or edge of your organization) to connect business events or transactions with activities processed at that endpoint. The Licensed Server may not:</w:t>
      </w:r>
    </w:p>
    <w:p w14:paraId="6FC4003B" w14:textId="77777777" w:rsidR="00280B5A" w:rsidRPr="00AB18D1" w:rsidRDefault="00280B5A" w:rsidP="003B5A77">
      <w:pPr>
        <w:pStyle w:val="PURBullet-Indented"/>
        <w:numPr>
          <w:ilvl w:val="0"/>
          <w:numId w:val="24"/>
        </w:numPr>
      </w:pPr>
      <w:r w:rsidRPr="00AB18D1">
        <w:t>act as the central node in a “hub and spoke” networking model,</w:t>
      </w:r>
    </w:p>
    <w:p w14:paraId="4D49DC22" w14:textId="77777777" w:rsidR="00280B5A" w:rsidRPr="00AB18D1" w:rsidRDefault="00280B5A" w:rsidP="003B5A77">
      <w:pPr>
        <w:pStyle w:val="PURBullet-Indented"/>
        <w:numPr>
          <w:ilvl w:val="0"/>
          <w:numId w:val="24"/>
        </w:numPr>
      </w:pPr>
      <w:r w:rsidRPr="00AB18D1">
        <w:t>centralize enterprise-wide communications with other servers or devices; or</w:t>
      </w:r>
    </w:p>
    <w:p w14:paraId="258ED234" w14:textId="77777777" w:rsidR="00280B5A" w:rsidRDefault="00280B5A" w:rsidP="003B5A77">
      <w:pPr>
        <w:pStyle w:val="PURBullet-Indented"/>
        <w:numPr>
          <w:ilvl w:val="0"/>
          <w:numId w:val="24"/>
        </w:numPr>
      </w:pPr>
      <w:r w:rsidRPr="00AB18D1">
        <w:t>automate business processes across divisions, business units, or branch offices.</w:t>
      </w:r>
    </w:p>
    <w:p w14:paraId="7322E429" w14:textId="77777777" w:rsidR="00280B5A" w:rsidRDefault="00280B5A" w:rsidP="00A50403">
      <w:pPr>
        <w:pStyle w:val="PURBullet-Indented"/>
        <w:numPr>
          <w:ilvl w:val="0"/>
          <w:numId w:val="0"/>
        </w:numPr>
        <w:ind w:left="504"/>
      </w:pPr>
    </w:p>
    <w:p w14:paraId="1C97FFD8" w14:textId="77777777" w:rsidR="00280B5A" w:rsidRDefault="00280B5A" w:rsidP="00A50403">
      <w:pPr>
        <w:pStyle w:val="PURBullet-Indented"/>
        <w:numPr>
          <w:ilvl w:val="0"/>
          <w:numId w:val="0"/>
        </w:numPr>
        <w:ind w:left="288"/>
      </w:pPr>
      <w:r>
        <w:t>You may not use the server software, including the Master Secret Server, on a server that is part of a networked cluster or in an operating system environment that is part of a networked cluster of OSEs on the same server.</w:t>
      </w:r>
    </w:p>
    <w:p w14:paraId="0E3EBA31" w14:textId="77777777" w:rsidR="00280B5A" w:rsidRDefault="00280B5A" w:rsidP="00280B5A">
      <w:pPr>
        <w:pStyle w:val="PURBlueStrong-Indented"/>
      </w:pPr>
      <w:r>
        <w:t>.NET Framework Software</w:t>
      </w:r>
    </w:p>
    <w:p w14:paraId="1779B089" w14:textId="31CDA754" w:rsidR="00280B5A" w:rsidRPr="006F7AFD" w:rsidRDefault="00280B5A" w:rsidP="00280B5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32763D3B" w14:textId="77777777" w:rsidR="00280B5A" w:rsidRPr="00A50403" w:rsidRDefault="00353A1B" w:rsidP="00A50403">
      <w:pPr>
        <w:pStyle w:val="PURBullet"/>
        <w:numPr>
          <w:ilvl w:val="0"/>
          <w:numId w:val="0"/>
        </w:numPr>
        <w:jc w:val="right"/>
      </w:pPr>
      <w:hyperlink w:anchor="TOC" w:history="1">
        <w:r w:rsidR="00280B5A" w:rsidRPr="00372624">
          <w:rPr>
            <w:rStyle w:val="Hyperlink"/>
            <w:rFonts w:ascii="Arial Narrow" w:hAnsi="Arial Narrow"/>
            <w:sz w:val="16"/>
          </w:rPr>
          <w:t>Table of Contents</w:t>
        </w:r>
      </w:hyperlink>
      <w:r w:rsidR="00280B5A">
        <w:t xml:space="preserve"> / </w:t>
      </w:r>
      <w:hyperlink w:anchor="UniversalTerms" w:history="1">
        <w:r w:rsidR="00280B5A">
          <w:rPr>
            <w:rStyle w:val="Hyperlink"/>
            <w:rFonts w:ascii="Arial Narrow" w:hAnsi="Arial Narrow"/>
            <w:sz w:val="16"/>
          </w:rPr>
          <w:t>Universal License Terms</w:t>
        </w:r>
      </w:hyperlink>
    </w:p>
    <w:p w14:paraId="1F7DEBFD" w14:textId="655EC3FA" w:rsidR="00A748AB" w:rsidRDefault="00A748AB" w:rsidP="00D6363C">
      <w:pPr>
        <w:pStyle w:val="PURProductName"/>
      </w:pPr>
      <w:bookmarkStart w:id="326" w:name="_Toc346536852"/>
      <w:bookmarkStart w:id="327" w:name="_Toc339280316"/>
      <w:bookmarkStart w:id="328" w:name="_Toc363552790"/>
      <w:bookmarkStart w:id="329" w:name="_Toc363552854"/>
      <w:bookmarkStart w:id="330" w:name="_Toc378682194"/>
      <w:bookmarkStart w:id="331" w:name="_Toc378682255"/>
      <w:bookmarkStart w:id="332" w:name="_Toc371268267"/>
      <w:bookmarkStart w:id="333" w:name="_Toc371268333"/>
      <w:bookmarkStart w:id="334" w:name="_Toc379278534"/>
      <w:bookmarkStart w:id="335" w:name="_Toc381962015"/>
      <w:r>
        <w:t xml:space="preserve">SQL Server </w:t>
      </w:r>
      <w:r w:rsidR="00D6363C">
        <w:t xml:space="preserve">2014 </w:t>
      </w:r>
      <w:r>
        <w:t>Enterprise</w:t>
      </w:r>
      <w:bookmarkEnd w:id="326"/>
      <w:bookmarkEnd w:id="327"/>
      <w:bookmarkEnd w:id="328"/>
      <w:bookmarkEnd w:id="329"/>
      <w:bookmarkEnd w:id="330"/>
      <w:bookmarkEnd w:id="331"/>
      <w:bookmarkEnd w:id="332"/>
      <w:bookmarkEnd w:id="333"/>
      <w:r w:rsidR="00652F97">
        <w:t xml:space="preserve"> Core</w:t>
      </w:r>
      <w:bookmarkEnd w:id="334"/>
      <w:bookmarkEnd w:id="335"/>
      <w:r>
        <w:fldChar w:fldCharType="begin"/>
      </w:r>
      <w:r>
        <w:instrText xml:space="preserve"> XE "SQL Server </w:instrText>
      </w:r>
      <w:r w:rsidR="00D6363C">
        <w:instrText xml:space="preserve">2014 </w:instrText>
      </w:r>
      <w:r>
        <w:instrText>Enterprise</w:instrText>
      </w:r>
      <w:r w:rsidR="00652F97">
        <w:instrText xml:space="preserve"> Core</w:instrText>
      </w:r>
      <w:r>
        <w:instrText xml:space="preserve">" </w:instrText>
      </w:r>
      <w:r>
        <w:fldChar w:fldCharType="end"/>
      </w:r>
    </w:p>
    <w:p w14:paraId="3CD3163D" w14:textId="77777777" w:rsidR="00A748AB" w:rsidRPr="00A23961" w:rsidRDefault="00A748AB" w:rsidP="00A748A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417407" w14:paraId="76EA977C" w14:textId="77777777" w:rsidTr="00A748AB">
        <w:tc>
          <w:tcPr>
            <w:tcW w:w="5520" w:type="dxa"/>
            <w:shd w:val="clear" w:color="auto" w:fill="auto"/>
          </w:tcPr>
          <w:p w14:paraId="0908E706" w14:textId="314A79DB" w:rsidR="00A748AB" w:rsidRPr="00417407" w:rsidRDefault="00A748AB" w:rsidP="00A748AB">
            <w:pPr>
              <w:pStyle w:val="PURBody"/>
              <w:spacing w:after="0"/>
              <w:rPr>
                <w:rFonts w:ascii="Arial Narrow" w:hAnsi="Arial Narrow"/>
                <w:color w:val="404040"/>
              </w:rPr>
            </w:pPr>
            <w:r>
              <w:rPr>
                <w:rFonts w:ascii="Arial Narrow" w:hAnsi="Arial Narrow"/>
              </w:rPr>
              <w:t>License Mobility Within Server Farms:</w:t>
            </w:r>
            <w:r w:rsidRPr="00A23961">
              <w:rPr>
                <w:rFonts w:ascii="Arial Narrow" w:hAnsi="Arial Narrow"/>
              </w:rPr>
              <w:t xml:space="preserve"> </w:t>
            </w:r>
            <w:r w:rsidR="00E9269A" w:rsidRPr="00E9269A">
              <w:rPr>
                <w:rFonts w:ascii="Arial Narrow" w:hAnsi="Arial Narrow"/>
                <w:b/>
              </w:rPr>
              <w:t>Yes</w:t>
            </w:r>
            <w:r w:rsidR="00E9269A" w:rsidRPr="00486EF8">
              <w:rPr>
                <w:rFonts w:ascii="Arial Narrow" w:hAnsi="Arial Narrow"/>
                <w:b/>
              </w:rPr>
              <w:t xml:space="preserve"> </w:t>
            </w:r>
            <w:r w:rsidR="00E9269A" w:rsidRPr="00E9269A">
              <w:rPr>
                <w:rFonts w:ascii="Arial Narrow" w:hAnsi="Arial Narrow"/>
                <w:i/>
              </w:rPr>
              <w:t xml:space="preserve">(see </w:t>
            </w:r>
            <w:hyperlink w:anchor="Mobility" w:history="1">
              <w:r w:rsidR="00E9269A" w:rsidRPr="00E9269A">
                <w:rPr>
                  <w:rStyle w:val="Hyperlink"/>
                  <w:rFonts w:ascii="Arial Narrow" w:hAnsi="Arial Narrow"/>
                  <w:i/>
                </w:rPr>
                <w:t>General Terms</w:t>
              </w:r>
            </w:hyperlink>
            <w:r w:rsidR="00E9269A" w:rsidRPr="00E9269A">
              <w:rPr>
                <w:rFonts w:ascii="Arial Narrow" w:hAnsi="Arial Narrow"/>
                <w:i/>
              </w:rPr>
              <w:t>)</w:t>
            </w:r>
            <w:r w:rsidRPr="00A23961">
              <w:rPr>
                <w:rFonts w:ascii="Arial Narrow" w:hAnsi="Arial Narrow"/>
              </w:rPr>
              <w:t xml:space="preserve"> </w:t>
            </w:r>
          </w:p>
        </w:tc>
        <w:tc>
          <w:tcPr>
            <w:tcW w:w="5510" w:type="dxa"/>
            <w:shd w:val="clear" w:color="auto" w:fill="auto"/>
          </w:tcPr>
          <w:p w14:paraId="359381E2" w14:textId="4ABD4E32" w:rsidR="00A748AB" w:rsidRPr="00417407" w:rsidRDefault="00A748AB" w:rsidP="005365C8">
            <w:pPr>
              <w:pStyle w:val="PURBody"/>
              <w:spacing w:after="0"/>
              <w:rPr>
                <w:rFonts w:ascii="Arial Narrow" w:hAnsi="Arial Narrow"/>
                <w:color w:val="404040"/>
              </w:rPr>
            </w:pPr>
            <w:r w:rsidRPr="00A23961">
              <w:rPr>
                <w:rFonts w:ascii="Arial Narrow" w:hAnsi="Arial Narrow"/>
              </w:rPr>
              <w:t xml:space="preserve">See Applicable Notice: </w:t>
            </w:r>
            <w:r w:rsidRPr="00573633">
              <w:rPr>
                <w:rFonts w:ascii="Arial Narrow" w:hAnsi="Arial Narrow"/>
                <w:b/>
              </w:rPr>
              <w:t>Automatic Updates</w:t>
            </w:r>
            <w:r>
              <w:rPr>
                <w:rFonts w:ascii="Arial Narrow" w:hAnsi="Arial Narrow"/>
              </w:rPr>
              <w:t xml:space="preserve"> </w:t>
            </w:r>
            <w:r w:rsidR="0026184E" w:rsidRPr="0026184E">
              <w:rPr>
                <w:rFonts w:ascii="Arial Narrow" w:hAnsi="Arial Narrow"/>
                <w:i/>
              </w:rPr>
              <w:t xml:space="preserve">(see </w:t>
            </w:r>
            <w:hyperlink w:anchor="Appendix2" w:history="1">
              <w:r w:rsidR="0026184E" w:rsidRPr="0026184E">
                <w:rPr>
                  <w:rFonts w:ascii="Arial Narrow" w:hAnsi="Arial Narrow"/>
                  <w:i/>
                  <w:color w:val="00467F"/>
                  <w:u w:val="single"/>
                </w:rPr>
                <w:t>Appendix 2</w:t>
              </w:r>
            </w:hyperlink>
            <w:r w:rsidR="0026184E" w:rsidRPr="0026184E">
              <w:rPr>
                <w:rFonts w:ascii="Arial Narrow" w:hAnsi="Arial Narrow"/>
                <w:i/>
              </w:rPr>
              <w:t>)</w:t>
            </w:r>
          </w:p>
        </w:tc>
      </w:tr>
      <w:tr w:rsidR="00A748AB" w:rsidRPr="00417407" w14:paraId="6BE41333" w14:textId="77777777" w:rsidTr="00A748AB">
        <w:tc>
          <w:tcPr>
            <w:tcW w:w="5520" w:type="dxa"/>
            <w:shd w:val="clear" w:color="auto" w:fill="auto"/>
          </w:tcPr>
          <w:p w14:paraId="20C26ED4" w14:textId="77777777" w:rsidR="00A748AB" w:rsidRPr="00417407" w:rsidRDefault="00A748AB" w:rsidP="005365C8">
            <w:pPr>
              <w:pStyle w:val="PURBody"/>
              <w:spacing w:after="0"/>
              <w:rPr>
                <w:rFonts w:ascii="Arial Narrow" w:hAnsi="Arial Narrow"/>
                <w:color w:val="404040"/>
              </w:rPr>
            </w:pPr>
            <w:r w:rsidRPr="00A23961">
              <w:rPr>
                <w:rFonts w:ascii="Arial Narrow" w:hAnsi="Arial Narrow"/>
              </w:rPr>
              <w:t xml:space="preserve">Client/Additional Software: </w:t>
            </w:r>
            <w:r w:rsidRPr="00A23961">
              <w:rPr>
                <w:rFonts w:ascii="Arial Narrow" w:hAnsi="Arial Narrow"/>
                <w:b/>
              </w:rPr>
              <w:t>Yes</w:t>
            </w:r>
            <w:r w:rsidRPr="00A23961">
              <w:rPr>
                <w:rFonts w:ascii="Arial Narrow" w:hAnsi="Arial Narrow"/>
              </w:rPr>
              <w:t xml:space="preserve"> </w:t>
            </w:r>
            <w:r w:rsidRPr="0026184E">
              <w:rPr>
                <w:rFonts w:ascii="Arial Narrow" w:hAnsi="Arial Narrow"/>
                <w:i/>
              </w:rPr>
              <w:t xml:space="preserve">(see </w:t>
            </w:r>
            <w:hyperlink w:anchor="Appendix1" w:history="1">
              <w:r w:rsidRPr="0026184E">
                <w:rPr>
                  <w:rFonts w:ascii="Arial Narrow" w:hAnsi="Arial Narrow"/>
                  <w:i/>
                  <w:color w:val="00467F"/>
                  <w:u w:val="single"/>
                </w:rPr>
                <w:t>Appendix 1</w:t>
              </w:r>
            </w:hyperlink>
            <w:r w:rsidRPr="0026184E">
              <w:rPr>
                <w:rFonts w:ascii="Arial Narrow" w:hAnsi="Arial Narrow"/>
                <w:i/>
              </w:rPr>
              <w:t>)</w:t>
            </w:r>
          </w:p>
        </w:tc>
        <w:tc>
          <w:tcPr>
            <w:tcW w:w="5510" w:type="dxa"/>
            <w:shd w:val="clear" w:color="auto" w:fill="auto"/>
          </w:tcPr>
          <w:p w14:paraId="5E227B61" w14:textId="77777777" w:rsidR="00A748AB" w:rsidRPr="00417407" w:rsidRDefault="00A748AB" w:rsidP="005365C8">
            <w:pPr>
              <w:pStyle w:val="PURBody"/>
              <w:spacing w:after="0"/>
              <w:rPr>
                <w:rFonts w:ascii="Arial Narrow" w:hAnsi="Arial Narrow"/>
                <w:color w:val="404040"/>
              </w:rPr>
            </w:pPr>
          </w:p>
        </w:tc>
      </w:tr>
    </w:tbl>
    <w:p w14:paraId="27C17900" w14:textId="77777777" w:rsidR="00A748AB" w:rsidRDefault="00A748AB" w:rsidP="00A748AB">
      <w:pPr>
        <w:pStyle w:val="PURBlueBGHeader"/>
        <w:pBdr>
          <w:top w:val="none" w:sz="0" w:space="0" w:color="auto"/>
          <w:left w:val="none" w:sz="0" w:space="0" w:color="auto"/>
          <w:bottom w:val="none" w:sz="0" w:space="0" w:color="auto"/>
          <w:right w:val="none" w:sz="0" w:space="0" w:color="auto"/>
        </w:pBdr>
      </w:pPr>
      <w:r>
        <w:t>Additional Terms:</w:t>
      </w:r>
    </w:p>
    <w:p w14:paraId="0C517015" w14:textId="77777777" w:rsidR="00EA48AA" w:rsidRDefault="00EA48AA" w:rsidP="00A748AB">
      <w:pPr>
        <w:pStyle w:val="PURBlueStrong-Indented"/>
      </w:pPr>
      <w:r>
        <w:lastRenderedPageBreak/>
        <w:t>Down-edition Rights</w:t>
      </w:r>
    </w:p>
    <w:p w14:paraId="2B459099" w14:textId="7AD9A789" w:rsidR="00EA48AA" w:rsidRPr="003D33E5" w:rsidRDefault="00EA48AA" w:rsidP="00D6363C">
      <w:pPr>
        <w:pStyle w:val="Heading4"/>
        <w:keepNext w:val="0"/>
        <w:keepLines w:val="0"/>
        <w:widowControl w:val="0"/>
        <w:spacing w:before="120" w:after="120"/>
        <w:ind w:left="270"/>
        <w:rPr>
          <w:rFonts w:ascii="Arial" w:eastAsia="Arial" w:hAnsi="Arial" w:cs="Arial"/>
          <w:b w:val="0"/>
          <w:bCs w:val="0"/>
          <w:i w:val="0"/>
          <w:iCs w:val="0"/>
          <w:color w:val="404040" w:themeColor="text1" w:themeTint="BF"/>
          <w:sz w:val="18"/>
        </w:rPr>
      </w:pPr>
      <w:r w:rsidRPr="003D33E5">
        <w:rPr>
          <w:rFonts w:ascii="Arial" w:eastAsia="Arial" w:hAnsi="Arial" w:cs="Arial"/>
          <w:b w:val="0"/>
          <w:bCs w:val="0"/>
          <w:i w:val="0"/>
          <w:iCs w:val="0"/>
          <w:color w:val="404040" w:themeColor="text1" w:themeTint="BF"/>
          <w:sz w:val="18"/>
        </w:rPr>
        <w:t xml:space="preserve">In place of any permitted instance, you may create, store and use an instance of the 2008 R2 version of SQL Server Datacenter edition of the software, </w:t>
      </w:r>
      <w:r w:rsidR="0061320A" w:rsidRPr="003D33E5">
        <w:rPr>
          <w:rFonts w:ascii="Arial" w:eastAsia="Arial" w:hAnsi="Arial" w:cs="Arial"/>
          <w:b w:val="0"/>
          <w:bCs w:val="0"/>
          <w:i w:val="0"/>
          <w:iCs w:val="0"/>
          <w:color w:val="404040" w:themeColor="text1" w:themeTint="BF"/>
          <w:sz w:val="18"/>
        </w:rPr>
        <w:t>the 20</w:t>
      </w:r>
      <w:r w:rsidR="007A71FB">
        <w:rPr>
          <w:rFonts w:ascii="Arial" w:eastAsia="Arial" w:hAnsi="Arial" w:cs="Arial"/>
          <w:b w:val="0"/>
          <w:bCs w:val="0"/>
          <w:i w:val="0"/>
          <w:iCs w:val="0"/>
          <w:color w:val="404040" w:themeColor="text1" w:themeTint="BF"/>
          <w:sz w:val="18"/>
        </w:rPr>
        <w:t>12</w:t>
      </w:r>
      <w:r w:rsidR="0061320A" w:rsidRPr="003D33E5">
        <w:rPr>
          <w:rFonts w:ascii="Arial" w:eastAsia="Arial" w:hAnsi="Arial" w:cs="Arial"/>
          <w:b w:val="0"/>
          <w:bCs w:val="0"/>
          <w:i w:val="0"/>
          <w:iCs w:val="0"/>
          <w:color w:val="404040" w:themeColor="text1" w:themeTint="BF"/>
          <w:sz w:val="18"/>
        </w:rPr>
        <w:t xml:space="preserve"> or any earlier version of SQL Server Enterprise edition of the software </w:t>
      </w:r>
      <w:r w:rsidRPr="003D33E5">
        <w:rPr>
          <w:rFonts w:ascii="Arial" w:eastAsia="Arial" w:hAnsi="Arial" w:cs="Arial"/>
          <w:b w:val="0"/>
          <w:bCs w:val="0"/>
          <w:i w:val="0"/>
          <w:iCs w:val="0"/>
          <w:color w:val="404040" w:themeColor="text1" w:themeTint="BF"/>
          <w:sz w:val="18"/>
        </w:rPr>
        <w:t xml:space="preserve">or a </w:t>
      </w:r>
      <w:r w:rsidR="00D6363C" w:rsidRPr="003D33E5">
        <w:rPr>
          <w:rFonts w:ascii="Arial" w:eastAsia="Arial" w:hAnsi="Arial" w:cs="Arial"/>
          <w:b w:val="0"/>
          <w:bCs w:val="0"/>
          <w:i w:val="0"/>
          <w:iCs w:val="0"/>
          <w:color w:val="404040" w:themeColor="text1" w:themeTint="BF"/>
          <w:sz w:val="18"/>
        </w:rPr>
        <w:t>201</w:t>
      </w:r>
      <w:r w:rsidR="00D6363C">
        <w:rPr>
          <w:rFonts w:ascii="Arial" w:eastAsia="Arial" w:hAnsi="Arial" w:cs="Arial"/>
          <w:b w:val="0"/>
          <w:bCs w:val="0"/>
          <w:i w:val="0"/>
          <w:iCs w:val="0"/>
          <w:color w:val="404040" w:themeColor="text1" w:themeTint="BF"/>
          <w:sz w:val="18"/>
        </w:rPr>
        <w:t>4</w:t>
      </w:r>
      <w:r w:rsidR="00D6363C" w:rsidRPr="003D33E5">
        <w:rPr>
          <w:rFonts w:ascii="Arial" w:eastAsia="Arial" w:hAnsi="Arial" w:cs="Arial"/>
          <w:b w:val="0"/>
          <w:bCs w:val="0"/>
          <w:i w:val="0"/>
          <w:iCs w:val="0"/>
          <w:color w:val="404040" w:themeColor="text1" w:themeTint="BF"/>
          <w:sz w:val="18"/>
        </w:rPr>
        <w:t xml:space="preserve"> </w:t>
      </w:r>
      <w:r w:rsidRPr="003D33E5">
        <w:rPr>
          <w:rFonts w:ascii="Arial" w:eastAsia="Arial" w:hAnsi="Arial" w:cs="Arial"/>
          <w:b w:val="0"/>
          <w:bCs w:val="0"/>
          <w:i w:val="0"/>
          <w:iCs w:val="0"/>
          <w:color w:val="404040" w:themeColor="text1" w:themeTint="BF"/>
          <w:sz w:val="18"/>
        </w:rPr>
        <w:t>or earlier version of the following editions of the software: Business Intelligence, Standard, Workgroup, or Standa</w:t>
      </w:r>
      <w:r w:rsidR="00830DCA" w:rsidRPr="003D33E5">
        <w:rPr>
          <w:rFonts w:ascii="Arial" w:eastAsia="Arial" w:hAnsi="Arial" w:cs="Arial"/>
          <w:b w:val="0"/>
          <w:bCs w:val="0"/>
          <w:i w:val="0"/>
          <w:iCs w:val="0"/>
          <w:color w:val="404040" w:themeColor="text1" w:themeTint="BF"/>
          <w:sz w:val="18"/>
        </w:rPr>
        <w:t>rd Edition for Small Business.</w:t>
      </w:r>
    </w:p>
    <w:p w14:paraId="26C9158D" w14:textId="77777777" w:rsidR="00EA48AA" w:rsidRDefault="00EA48AA" w:rsidP="00A748AB">
      <w:pPr>
        <w:pStyle w:val="PURBlueStrong-Indented"/>
      </w:pPr>
      <w:r>
        <w:t>Fail-over Servers</w:t>
      </w:r>
    </w:p>
    <w:p w14:paraId="0B4C7F25" w14:textId="03B03643" w:rsidR="00EA48AA" w:rsidRPr="003D33E5" w:rsidRDefault="00EA48AA" w:rsidP="00D6363C">
      <w:pPr>
        <w:pStyle w:val="Heading2"/>
        <w:widowControl w:val="0"/>
        <w:pBdr>
          <w:bottom w:val="none" w:sz="0" w:space="0" w:color="auto"/>
        </w:pBdr>
        <w:tabs>
          <w:tab w:val="left" w:pos="720"/>
        </w:tabs>
        <w:spacing w:before="0"/>
        <w:ind w:left="270"/>
        <w:rPr>
          <w:b w:val="0"/>
          <w:caps w:val="0"/>
          <w:color w:val="404040" w:themeColor="text1" w:themeTint="BF"/>
          <w:sz w:val="18"/>
        </w:rPr>
      </w:pPr>
      <w:bookmarkStart w:id="336" w:name="_Toc346894345"/>
      <w:r w:rsidRPr="003D33E5">
        <w:rPr>
          <w:b w:val="0"/>
          <w:caps w:val="0"/>
          <w:color w:val="404040" w:themeColor="text1" w:themeTint="BF"/>
          <w:sz w:val="18"/>
        </w:rPr>
        <w:t xml:space="preserve">For any OSE in which you run instances of the server software, you may run up to the same number of passive fail-over instances in a separate OSE </w:t>
      </w:r>
      <w:r w:rsidR="00D6363C">
        <w:rPr>
          <w:b w:val="0"/>
          <w:caps w:val="0"/>
          <w:color w:val="404040" w:themeColor="text1" w:themeTint="BF"/>
          <w:sz w:val="18"/>
        </w:rPr>
        <w:t>in anticipation of a fail-over event</w:t>
      </w:r>
      <w:r w:rsidRPr="003D33E5">
        <w:rPr>
          <w:b w:val="0"/>
          <w:caps w:val="0"/>
          <w:color w:val="404040" w:themeColor="text1" w:themeTint="BF"/>
          <w:sz w:val="18"/>
        </w:rPr>
        <w:t>. You may run the passive fail-over instances on a server other than the licensed server. However, if you licensed the server software under the “Physical Cores of a Server” section above and the OSE in which you run the passive fail-over instances is on a separate server, the number of physical cores on the separate server must not exceed the number of physical cores on the licensed server and the core factor for the physical processors in that server must be the same or lower than the core factor for the physical processors in the licensed server.</w:t>
      </w:r>
      <w:r w:rsidR="00B70FA2" w:rsidRPr="003D33E5">
        <w:rPr>
          <w:b w:val="0"/>
          <w:caps w:val="0"/>
          <w:color w:val="404040" w:themeColor="text1" w:themeTint="BF"/>
          <w:sz w:val="18"/>
        </w:rPr>
        <w:t xml:space="preserve"> </w:t>
      </w:r>
      <w:r w:rsidRPr="003D33E5">
        <w:rPr>
          <w:b w:val="0"/>
          <w:caps w:val="0"/>
          <w:color w:val="404040" w:themeColor="text1" w:themeTint="BF"/>
          <w:sz w:val="18"/>
        </w:rPr>
        <w:t xml:space="preserve">If you have licensed the server software under the “Individual Virtual OSE” section above, the number of hardware threads used in that separate OSE must not exceed the number of hardware threads used in the corresponding OSE in </w:t>
      </w:r>
      <w:r w:rsidR="00830DCA" w:rsidRPr="003D33E5">
        <w:rPr>
          <w:b w:val="0"/>
          <w:caps w:val="0"/>
          <w:color w:val="404040" w:themeColor="text1" w:themeTint="BF"/>
          <w:sz w:val="18"/>
        </w:rPr>
        <w:t>which the active instances run.</w:t>
      </w:r>
      <w:bookmarkEnd w:id="336"/>
    </w:p>
    <w:p w14:paraId="6A68E203" w14:textId="77777777" w:rsidR="009E6523" w:rsidRDefault="009E6523" w:rsidP="00A748AB">
      <w:pPr>
        <w:pStyle w:val="PURBlueStrong-Indented"/>
      </w:pPr>
      <w:r>
        <w:t>.NET Framework Software</w:t>
      </w:r>
    </w:p>
    <w:p w14:paraId="54B36D39" w14:textId="39991968" w:rsidR="009E6523" w:rsidRDefault="009E6523" w:rsidP="00A748AB">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6463A328" w14:textId="2E2A4566" w:rsidR="00830DCA" w:rsidRPr="00A23961" w:rsidRDefault="00353A1B" w:rsidP="00830DCA">
      <w:pPr>
        <w:keepNext/>
        <w:keepLines/>
        <w:spacing w:before="240" w:after="240"/>
        <w:jc w:val="right"/>
        <w:rPr>
          <w:rFonts w:ascii="Arial Narrow" w:hAnsi="Arial Narrow"/>
          <w:color w:val="00467F"/>
          <w:sz w:val="16"/>
          <w:u w:val="single"/>
        </w:rPr>
      </w:pPr>
      <w:hyperlink w:anchor="TOC" w:history="1">
        <w:r w:rsidR="00830DCA" w:rsidRPr="00A23961">
          <w:rPr>
            <w:rFonts w:ascii="Arial Narrow" w:hAnsi="Arial Narrow"/>
            <w:color w:val="00467F"/>
            <w:sz w:val="16"/>
            <w:u w:val="single"/>
          </w:rPr>
          <w:t>Table of Contents</w:t>
        </w:r>
      </w:hyperlink>
      <w:r w:rsidR="00830DCA" w:rsidRPr="00A23961">
        <w:rPr>
          <w:sz w:val="18"/>
        </w:rPr>
        <w:t xml:space="preserve"> / </w:t>
      </w:r>
      <w:hyperlink w:anchor="UniversalTerms" w:history="1">
        <w:r w:rsidR="00830DCA">
          <w:rPr>
            <w:rFonts w:ascii="Arial Narrow" w:hAnsi="Arial Narrow"/>
            <w:color w:val="00467F"/>
            <w:sz w:val="16"/>
            <w:u w:val="single"/>
          </w:rPr>
          <w:t>Universal License Terms</w:t>
        </w:r>
      </w:hyperlink>
    </w:p>
    <w:p w14:paraId="50B7D9A5" w14:textId="198CF469" w:rsidR="00EA48AA" w:rsidRDefault="00EA48AA" w:rsidP="00D6363C">
      <w:pPr>
        <w:pStyle w:val="PURProductName"/>
      </w:pPr>
      <w:bookmarkStart w:id="337" w:name="_Toc346536853"/>
      <w:bookmarkStart w:id="338" w:name="_Toc339280317"/>
      <w:bookmarkStart w:id="339" w:name="_Toc363552791"/>
      <w:bookmarkStart w:id="340" w:name="_Toc363552855"/>
      <w:bookmarkStart w:id="341" w:name="_Toc378682195"/>
      <w:bookmarkStart w:id="342" w:name="_Toc378682256"/>
      <w:bookmarkStart w:id="343" w:name="_Toc371268268"/>
      <w:bookmarkStart w:id="344" w:name="_Toc371268334"/>
      <w:bookmarkStart w:id="345" w:name="_Toc379278535"/>
      <w:bookmarkStart w:id="346" w:name="_Toc381962016"/>
      <w:r>
        <w:t xml:space="preserve">SQL Server </w:t>
      </w:r>
      <w:r w:rsidR="00D6363C">
        <w:t xml:space="preserve">2014 </w:t>
      </w:r>
      <w:r>
        <w:t>Standard</w:t>
      </w:r>
      <w:bookmarkEnd w:id="337"/>
      <w:bookmarkEnd w:id="338"/>
      <w:bookmarkEnd w:id="339"/>
      <w:bookmarkEnd w:id="340"/>
      <w:bookmarkEnd w:id="341"/>
      <w:bookmarkEnd w:id="342"/>
      <w:bookmarkEnd w:id="343"/>
      <w:bookmarkEnd w:id="344"/>
      <w:r w:rsidR="00652F97" w:rsidRPr="00652F97">
        <w:t xml:space="preserve"> </w:t>
      </w:r>
      <w:r w:rsidR="00652F97">
        <w:t>Core</w:t>
      </w:r>
      <w:bookmarkEnd w:id="345"/>
      <w:bookmarkEnd w:id="346"/>
      <w:r>
        <w:fldChar w:fldCharType="begin"/>
      </w:r>
      <w:r>
        <w:instrText xml:space="preserve"> XE "SQL Server </w:instrText>
      </w:r>
      <w:r w:rsidR="00D6363C">
        <w:instrText xml:space="preserve">2014 </w:instrText>
      </w:r>
      <w:r w:rsidR="005E0251">
        <w:instrText>Standard</w:instrText>
      </w:r>
      <w:r w:rsidR="00652F97" w:rsidRPr="00652F97">
        <w:instrText xml:space="preserve"> </w:instrText>
      </w:r>
      <w:r w:rsidR="00652F97">
        <w:instrText>Core</w:instrText>
      </w:r>
      <w:r>
        <w:instrText xml:space="preserve">" </w:instrText>
      </w:r>
      <w:r>
        <w:fldChar w:fldCharType="end"/>
      </w:r>
    </w:p>
    <w:p w14:paraId="1F234A61" w14:textId="77777777" w:rsidR="00A748AB" w:rsidRPr="00A23961" w:rsidRDefault="00A748AB" w:rsidP="00A748A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417407" w14:paraId="4B7C8849" w14:textId="77777777" w:rsidTr="00A748AB">
        <w:tc>
          <w:tcPr>
            <w:tcW w:w="5520" w:type="dxa"/>
            <w:shd w:val="clear" w:color="auto" w:fill="auto"/>
          </w:tcPr>
          <w:p w14:paraId="33299198" w14:textId="02E57375" w:rsidR="00573633" w:rsidRPr="00417407" w:rsidRDefault="00573633" w:rsidP="00A748AB">
            <w:pPr>
              <w:pStyle w:val="PURBody"/>
              <w:spacing w:after="0"/>
              <w:rPr>
                <w:rFonts w:ascii="Arial Narrow" w:hAnsi="Arial Narrow"/>
                <w:color w:val="404040"/>
              </w:rPr>
            </w:pPr>
            <w:r>
              <w:rPr>
                <w:rFonts w:ascii="Arial Narrow" w:hAnsi="Arial Narrow"/>
              </w:rPr>
              <w:t>License Mobility Within Server Farms:</w:t>
            </w:r>
            <w:r w:rsidRPr="00A23961">
              <w:rPr>
                <w:rFonts w:ascii="Arial Narrow" w:hAnsi="Arial Narrow"/>
              </w:rPr>
              <w:t xml:space="preserve"> </w:t>
            </w:r>
            <w:r w:rsidR="00E9269A" w:rsidRPr="00E9269A">
              <w:rPr>
                <w:rFonts w:ascii="Arial Narrow" w:hAnsi="Arial Narrow"/>
                <w:b/>
              </w:rPr>
              <w:t>Yes</w:t>
            </w:r>
            <w:r w:rsidR="00E9269A" w:rsidRPr="00486EF8">
              <w:rPr>
                <w:rFonts w:ascii="Arial Narrow" w:hAnsi="Arial Narrow"/>
                <w:b/>
              </w:rPr>
              <w:t xml:space="preserve"> </w:t>
            </w:r>
            <w:r w:rsidR="00E9269A" w:rsidRPr="00E9269A">
              <w:rPr>
                <w:rFonts w:ascii="Arial Narrow" w:hAnsi="Arial Narrow"/>
                <w:i/>
              </w:rPr>
              <w:t xml:space="preserve">(see </w:t>
            </w:r>
            <w:hyperlink w:anchor="Mobility" w:history="1">
              <w:r w:rsidR="00E9269A" w:rsidRPr="00E9269A">
                <w:rPr>
                  <w:rStyle w:val="Hyperlink"/>
                  <w:rFonts w:ascii="Arial Narrow" w:hAnsi="Arial Narrow"/>
                  <w:i/>
                </w:rPr>
                <w:t>General Terms</w:t>
              </w:r>
            </w:hyperlink>
            <w:r w:rsidR="00E9269A" w:rsidRPr="00E9269A">
              <w:rPr>
                <w:rFonts w:ascii="Arial Narrow" w:hAnsi="Arial Narrow"/>
                <w:i/>
              </w:rPr>
              <w:t>)</w:t>
            </w:r>
            <w:r w:rsidRPr="00A23961">
              <w:rPr>
                <w:rFonts w:ascii="Arial Narrow" w:hAnsi="Arial Narrow"/>
              </w:rPr>
              <w:t xml:space="preserve"> </w:t>
            </w:r>
          </w:p>
        </w:tc>
        <w:tc>
          <w:tcPr>
            <w:tcW w:w="5510" w:type="dxa"/>
            <w:shd w:val="clear" w:color="auto" w:fill="auto"/>
          </w:tcPr>
          <w:p w14:paraId="5CC34D62" w14:textId="1CC97D93" w:rsidR="00573633" w:rsidRPr="00417407" w:rsidRDefault="00573633" w:rsidP="00A748AB">
            <w:pPr>
              <w:pStyle w:val="PURBody"/>
              <w:spacing w:after="0"/>
              <w:rPr>
                <w:rFonts w:ascii="Arial Narrow" w:hAnsi="Arial Narrow"/>
                <w:color w:val="404040"/>
              </w:rPr>
            </w:pPr>
            <w:r w:rsidRPr="00A23961">
              <w:rPr>
                <w:rFonts w:ascii="Arial Narrow" w:hAnsi="Arial Narrow"/>
              </w:rPr>
              <w:t xml:space="preserve">See Applicable Notice: </w:t>
            </w:r>
            <w:r w:rsidRPr="00573633">
              <w:rPr>
                <w:rFonts w:ascii="Arial Narrow" w:hAnsi="Arial Narrow"/>
                <w:b/>
              </w:rPr>
              <w:t>Automatic Updates</w:t>
            </w:r>
            <w:r>
              <w:rPr>
                <w:rFonts w:ascii="Arial Narrow" w:hAnsi="Arial Narrow"/>
              </w:rPr>
              <w:t xml:space="preserve"> </w:t>
            </w:r>
            <w:r w:rsidR="0026184E" w:rsidRPr="0026184E">
              <w:rPr>
                <w:rFonts w:ascii="Arial Narrow" w:hAnsi="Arial Narrow"/>
                <w:i/>
              </w:rPr>
              <w:t xml:space="preserve">(see </w:t>
            </w:r>
            <w:hyperlink w:anchor="Appendix2" w:history="1">
              <w:r w:rsidR="0026184E" w:rsidRPr="0026184E">
                <w:rPr>
                  <w:rFonts w:ascii="Arial Narrow" w:hAnsi="Arial Narrow"/>
                  <w:i/>
                  <w:color w:val="00467F"/>
                  <w:u w:val="single"/>
                </w:rPr>
                <w:t>Appendix 2</w:t>
              </w:r>
            </w:hyperlink>
            <w:r w:rsidR="0026184E" w:rsidRPr="0026184E">
              <w:rPr>
                <w:rFonts w:ascii="Arial Narrow" w:hAnsi="Arial Narrow"/>
                <w:i/>
              </w:rPr>
              <w:t>)</w:t>
            </w:r>
          </w:p>
        </w:tc>
      </w:tr>
      <w:tr w:rsidR="00573633" w:rsidRPr="00417407" w14:paraId="65E77F9F" w14:textId="77777777" w:rsidTr="00A748AB">
        <w:tc>
          <w:tcPr>
            <w:tcW w:w="5520" w:type="dxa"/>
            <w:shd w:val="clear" w:color="auto" w:fill="auto"/>
          </w:tcPr>
          <w:p w14:paraId="038530A4" w14:textId="77777777" w:rsidR="00573633" w:rsidRPr="00417407" w:rsidRDefault="00573633" w:rsidP="00A748AB">
            <w:pPr>
              <w:pStyle w:val="PURBody"/>
              <w:spacing w:after="0"/>
              <w:rPr>
                <w:rFonts w:ascii="Arial Narrow" w:hAnsi="Arial Narrow"/>
                <w:color w:val="404040"/>
              </w:rPr>
            </w:pPr>
            <w:r w:rsidRPr="00A23961">
              <w:rPr>
                <w:rFonts w:ascii="Arial Narrow" w:hAnsi="Arial Narrow"/>
              </w:rPr>
              <w:t xml:space="preserve">Client/Additional Software: </w:t>
            </w:r>
            <w:r w:rsidRPr="00A23961">
              <w:rPr>
                <w:rFonts w:ascii="Arial Narrow" w:hAnsi="Arial Narrow"/>
                <w:b/>
              </w:rPr>
              <w:t>Yes</w:t>
            </w:r>
            <w:r w:rsidRPr="00A23961">
              <w:rPr>
                <w:rFonts w:ascii="Arial Narrow" w:hAnsi="Arial Narrow"/>
              </w:rPr>
              <w:t xml:space="preserve"> </w:t>
            </w:r>
            <w:r w:rsidRPr="0026184E">
              <w:rPr>
                <w:rFonts w:ascii="Arial Narrow" w:hAnsi="Arial Narrow"/>
                <w:i/>
              </w:rPr>
              <w:t xml:space="preserve">(see </w:t>
            </w:r>
            <w:hyperlink w:anchor="Appendix1" w:history="1">
              <w:r w:rsidRPr="0026184E">
                <w:rPr>
                  <w:rFonts w:ascii="Arial Narrow" w:hAnsi="Arial Narrow"/>
                  <w:i/>
                  <w:color w:val="00467F"/>
                  <w:u w:val="single"/>
                </w:rPr>
                <w:t>Appendix 1</w:t>
              </w:r>
            </w:hyperlink>
            <w:r w:rsidRPr="0026184E">
              <w:rPr>
                <w:rFonts w:ascii="Arial Narrow" w:hAnsi="Arial Narrow"/>
                <w:i/>
              </w:rPr>
              <w:t>)</w:t>
            </w:r>
          </w:p>
        </w:tc>
        <w:tc>
          <w:tcPr>
            <w:tcW w:w="5510" w:type="dxa"/>
            <w:shd w:val="clear" w:color="auto" w:fill="auto"/>
          </w:tcPr>
          <w:p w14:paraId="27A7A812" w14:textId="77777777" w:rsidR="00573633" w:rsidRPr="00417407" w:rsidRDefault="00573633" w:rsidP="00A748AB">
            <w:pPr>
              <w:pStyle w:val="PURBody"/>
              <w:spacing w:after="0"/>
              <w:rPr>
                <w:rFonts w:ascii="Arial Narrow" w:hAnsi="Arial Narrow"/>
                <w:color w:val="404040"/>
              </w:rPr>
            </w:pPr>
          </w:p>
        </w:tc>
      </w:tr>
    </w:tbl>
    <w:p w14:paraId="2FDBCF34" w14:textId="77777777" w:rsidR="00EA48AA" w:rsidRDefault="00EA48AA" w:rsidP="00A748AB">
      <w:pPr>
        <w:pStyle w:val="PURBlueBGHeader"/>
        <w:pBdr>
          <w:top w:val="none" w:sz="0" w:space="0" w:color="auto"/>
          <w:left w:val="none" w:sz="0" w:space="0" w:color="auto"/>
          <w:bottom w:val="none" w:sz="0" w:space="0" w:color="auto"/>
          <w:right w:val="none" w:sz="0" w:space="0" w:color="auto"/>
        </w:pBdr>
      </w:pPr>
      <w:r>
        <w:t>Additional Terms:</w:t>
      </w:r>
    </w:p>
    <w:p w14:paraId="7AAA4494" w14:textId="77777777" w:rsidR="0061320A" w:rsidRDefault="0061320A" w:rsidP="0061320A">
      <w:pPr>
        <w:pStyle w:val="PURBlueStrong-Indented"/>
      </w:pPr>
      <w:r>
        <w:t>Down-edition Rights</w:t>
      </w:r>
    </w:p>
    <w:p w14:paraId="2E3D4F3E" w14:textId="4F892680" w:rsidR="0061320A" w:rsidRPr="003D33E5" w:rsidRDefault="0061320A" w:rsidP="0061320A">
      <w:pPr>
        <w:pStyle w:val="Heading2"/>
        <w:widowControl w:val="0"/>
        <w:pBdr>
          <w:bottom w:val="none" w:sz="0" w:space="0" w:color="auto"/>
        </w:pBdr>
        <w:tabs>
          <w:tab w:val="left" w:pos="720"/>
        </w:tabs>
        <w:ind w:left="270"/>
        <w:rPr>
          <w:b w:val="0"/>
          <w:caps w:val="0"/>
          <w:color w:val="404040" w:themeColor="text1" w:themeTint="BF"/>
          <w:sz w:val="18"/>
        </w:rPr>
      </w:pPr>
      <w:r w:rsidRPr="003D33E5">
        <w:rPr>
          <w:b w:val="0"/>
          <w:caps w:val="0"/>
          <w:color w:val="404040" w:themeColor="text1" w:themeTint="BF"/>
          <w:sz w:val="18"/>
        </w:rPr>
        <w:t>In place of any permitted instance, you may create, store and use an instance of the 20</w:t>
      </w:r>
      <w:r w:rsidR="00652F97">
        <w:rPr>
          <w:b w:val="0"/>
          <w:caps w:val="0"/>
          <w:color w:val="404040" w:themeColor="text1" w:themeTint="BF"/>
          <w:sz w:val="18"/>
        </w:rPr>
        <w:t>12</w:t>
      </w:r>
      <w:r w:rsidRPr="003D33E5">
        <w:rPr>
          <w:b w:val="0"/>
          <w:caps w:val="0"/>
          <w:color w:val="404040" w:themeColor="text1" w:themeTint="BF"/>
          <w:sz w:val="18"/>
        </w:rPr>
        <w:t xml:space="preserve"> </w:t>
      </w:r>
      <w:r w:rsidR="00D73DED">
        <w:rPr>
          <w:b w:val="0"/>
          <w:caps w:val="0"/>
          <w:color w:val="404040" w:themeColor="text1" w:themeTint="BF"/>
          <w:sz w:val="18"/>
        </w:rPr>
        <w:t xml:space="preserve">or earlier </w:t>
      </w:r>
      <w:r w:rsidRPr="003D33E5">
        <w:rPr>
          <w:b w:val="0"/>
          <w:caps w:val="0"/>
          <w:color w:val="404040" w:themeColor="text1" w:themeTint="BF"/>
          <w:sz w:val="18"/>
        </w:rPr>
        <w:t xml:space="preserve">version of </w:t>
      </w:r>
      <w:r w:rsidR="00D73DED">
        <w:rPr>
          <w:b w:val="0"/>
          <w:caps w:val="0"/>
          <w:color w:val="404040" w:themeColor="text1" w:themeTint="BF"/>
          <w:sz w:val="18"/>
        </w:rPr>
        <w:t xml:space="preserve">the following editions of the software: </w:t>
      </w:r>
      <w:r w:rsidRPr="003D33E5">
        <w:rPr>
          <w:b w:val="0"/>
          <w:caps w:val="0"/>
          <w:color w:val="404040" w:themeColor="text1" w:themeTint="BF"/>
          <w:sz w:val="18"/>
        </w:rPr>
        <w:t>SQL Server Standard</w:t>
      </w:r>
      <w:r w:rsidR="00C80FB8" w:rsidRPr="003D33E5">
        <w:rPr>
          <w:b w:val="0"/>
          <w:caps w:val="0"/>
          <w:color w:val="404040" w:themeColor="text1" w:themeTint="BF"/>
          <w:sz w:val="18"/>
        </w:rPr>
        <w:t>, Workgroup or Small Business</w:t>
      </w:r>
      <w:r w:rsidRPr="003D33E5">
        <w:rPr>
          <w:b w:val="0"/>
          <w:caps w:val="0"/>
          <w:color w:val="404040" w:themeColor="text1" w:themeTint="BF"/>
          <w:sz w:val="18"/>
        </w:rPr>
        <w:t>.</w:t>
      </w:r>
    </w:p>
    <w:p w14:paraId="4D4F3F47" w14:textId="77777777" w:rsidR="00EA48AA" w:rsidRDefault="00EA48AA" w:rsidP="00A748AB">
      <w:pPr>
        <w:pStyle w:val="PURBlueStrong-Indented"/>
      </w:pPr>
      <w:r>
        <w:t>Fail-over Servers</w:t>
      </w:r>
    </w:p>
    <w:p w14:paraId="743B7469" w14:textId="5B96EBD8" w:rsidR="00EA48AA" w:rsidRPr="003D33E5" w:rsidRDefault="00EA48AA" w:rsidP="00D6363C">
      <w:pPr>
        <w:pStyle w:val="Heading2"/>
        <w:widowControl w:val="0"/>
        <w:pBdr>
          <w:bottom w:val="none" w:sz="0" w:space="0" w:color="auto"/>
        </w:pBdr>
        <w:tabs>
          <w:tab w:val="left" w:pos="720"/>
        </w:tabs>
        <w:ind w:left="270"/>
        <w:rPr>
          <w:b w:val="0"/>
          <w:caps w:val="0"/>
          <w:color w:val="404040" w:themeColor="text1" w:themeTint="BF"/>
          <w:sz w:val="18"/>
        </w:rPr>
      </w:pPr>
      <w:bookmarkStart w:id="347" w:name="_Toc346894346"/>
      <w:r w:rsidRPr="003D33E5">
        <w:rPr>
          <w:b w:val="0"/>
          <w:caps w:val="0"/>
          <w:color w:val="404040" w:themeColor="text1" w:themeTint="BF"/>
          <w:sz w:val="18"/>
        </w:rPr>
        <w:t xml:space="preserve">For any OSE in which you run instances of the server software, you may run up to the same number of passive fail-over instances in a separate OSE </w:t>
      </w:r>
      <w:r w:rsidR="00D6363C">
        <w:rPr>
          <w:b w:val="0"/>
          <w:caps w:val="0"/>
          <w:color w:val="404040" w:themeColor="text1" w:themeTint="BF"/>
          <w:sz w:val="18"/>
        </w:rPr>
        <w:t>in anticipation of a fail-over event</w:t>
      </w:r>
      <w:r w:rsidRPr="003D33E5">
        <w:rPr>
          <w:b w:val="0"/>
          <w:caps w:val="0"/>
          <w:color w:val="404040" w:themeColor="text1" w:themeTint="BF"/>
          <w:sz w:val="18"/>
        </w:rPr>
        <w:t>. You may run the passive fail-over instances on a server other than the licensed server. However, if you have licensed the server software under the “Physical Cores of a Server” section above and the OSE in which you run the passive fail-over instances is on a separate server, the number of physical cores on the separate server must not exceed the number of physical cores on the licensed server and the core factor for the physical processors in that server must be the same or lower than the core factor for the physical processors in the licensed server. If you have licensed the server software under “Individual Virtual OSE” section above, the number of hardware threads used in that separate OSE must not exceed the number of hardware threads used in the corresponding OSE in which the active instances run.</w:t>
      </w:r>
      <w:bookmarkEnd w:id="347"/>
      <w:r w:rsidRPr="003D33E5">
        <w:rPr>
          <w:b w:val="0"/>
          <w:caps w:val="0"/>
          <w:color w:val="404040" w:themeColor="text1" w:themeTint="BF"/>
          <w:sz w:val="18"/>
        </w:rPr>
        <w:t xml:space="preserve"> </w:t>
      </w:r>
    </w:p>
    <w:p w14:paraId="10D459C6" w14:textId="77777777" w:rsidR="009E6523" w:rsidRDefault="009E6523" w:rsidP="00A748AB">
      <w:pPr>
        <w:pStyle w:val="PURBlueStrong-Indented"/>
      </w:pPr>
      <w:r>
        <w:t>.NET Framework Software</w:t>
      </w:r>
    </w:p>
    <w:p w14:paraId="3D84C078" w14:textId="41708718" w:rsidR="009E6523" w:rsidRDefault="009E6523" w:rsidP="00A748AB">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04112EDC" w14:textId="77777777" w:rsidR="00830DCA" w:rsidRPr="00A23961" w:rsidRDefault="00353A1B" w:rsidP="00830DCA">
      <w:pPr>
        <w:keepNext/>
        <w:keepLines/>
        <w:spacing w:before="240" w:after="240"/>
        <w:jc w:val="right"/>
        <w:rPr>
          <w:rFonts w:ascii="Arial Narrow" w:hAnsi="Arial Narrow"/>
          <w:color w:val="00467F"/>
          <w:sz w:val="16"/>
          <w:u w:val="single"/>
        </w:rPr>
      </w:pPr>
      <w:hyperlink w:anchor="TOC" w:history="1">
        <w:r w:rsidR="00830DCA" w:rsidRPr="00A23961">
          <w:rPr>
            <w:rFonts w:ascii="Arial Narrow" w:hAnsi="Arial Narrow"/>
            <w:color w:val="00467F"/>
            <w:sz w:val="16"/>
            <w:u w:val="single"/>
          </w:rPr>
          <w:t>Table of Contents</w:t>
        </w:r>
      </w:hyperlink>
      <w:r w:rsidR="00830DCA" w:rsidRPr="00A23961">
        <w:rPr>
          <w:sz w:val="18"/>
        </w:rPr>
        <w:t xml:space="preserve"> / </w:t>
      </w:r>
      <w:hyperlink w:anchor="UniversalTerms" w:history="1">
        <w:r w:rsidR="00830DCA">
          <w:rPr>
            <w:rFonts w:ascii="Arial Narrow" w:hAnsi="Arial Narrow"/>
            <w:color w:val="00467F"/>
            <w:sz w:val="16"/>
            <w:u w:val="single"/>
          </w:rPr>
          <w:t>Universal License Terms</w:t>
        </w:r>
      </w:hyperlink>
    </w:p>
    <w:p w14:paraId="7A826645" w14:textId="5A5AC8CD" w:rsidR="00EA48AA" w:rsidRPr="00A23961" w:rsidRDefault="00EA48AA" w:rsidP="00D6363C">
      <w:pPr>
        <w:pStyle w:val="PURProductName"/>
      </w:pPr>
      <w:bookmarkStart w:id="348" w:name="_Toc346536854"/>
      <w:bookmarkStart w:id="349" w:name="_Toc339280318"/>
      <w:bookmarkStart w:id="350" w:name="_Toc363552792"/>
      <w:bookmarkStart w:id="351" w:name="_Toc363552856"/>
      <w:bookmarkStart w:id="352" w:name="_Toc378682196"/>
      <w:bookmarkStart w:id="353" w:name="_Toc378682257"/>
      <w:bookmarkStart w:id="354" w:name="_Toc371268269"/>
      <w:bookmarkStart w:id="355" w:name="_Toc371268335"/>
      <w:bookmarkStart w:id="356" w:name="_Toc379278536"/>
      <w:bookmarkStart w:id="357" w:name="_Toc381962017"/>
      <w:r>
        <w:t xml:space="preserve">SQL Server </w:t>
      </w:r>
      <w:r w:rsidR="00D6363C">
        <w:t>2014</w:t>
      </w:r>
      <w:r w:rsidR="00D6363C" w:rsidRPr="00A23961">
        <w:t xml:space="preserve"> </w:t>
      </w:r>
      <w:r w:rsidRPr="00A23961">
        <w:t>Web</w:t>
      </w:r>
      <w:bookmarkEnd w:id="348"/>
      <w:bookmarkEnd w:id="349"/>
      <w:bookmarkEnd w:id="350"/>
      <w:bookmarkEnd w:id="351"/>
      <w:bookmarkEnd w:id="352"/>
      <w:bookmarkEnd w:id="353"/>
      <w:bookmarkEnd w:id="354"/>
      <w:bookmarkEnd w:id="355"/>
      <w:r w:rsidR="00652F97" w:rsidRPr="00652F97">
        <w:t xml:space="preserve"> </w:t>
      </w:r>
      <w:r w:rsidR="00652F97">
        <w:t>Core</w:t>
      </w:r>
      <w:bookmarkEnd w:id="356"/>
      <w:bookmarkEnd w:id="357"/>
      <w:r w:rsidRPr="00A23961">
        <w:fldChar w:fldCharType="begin"/>
      </w:r>
      <w:r w:rsidRPr="00A23961">
        <w:instrText xml:space="preserve"> XE "SQL Server </w:instrText>
      </w:r>
      <w:r w:rsidR="00D6363C">
        <w:instrText>2014</w:instrText>
      </w:r>
      <w:r w:rsidR="00D6363C" w:rsidRPr="00A23961">
        <w:instrText xml:space="preserve"> </w:instrText>
      </w:r>
      <w:r w:rsidRPr="00A23961">
        <w:instrText>Web</w:instrText>
      </w:r>
      <w:r w:rsidR="00652F97" w:rsidRPr="00652F97">
        <w:instrText xml:space="preserve"> </w:instrText>
      </w:r>
      <w:r w:rsidR="00652F97">
        <w:instrText>Core</w:instrText>
      </w:r>
      <w:r w:rsidRPr="00A23961">
        <w:instrText xml:space="preserve">" </w:instrText>
      </w:r>
      <w:r w:rsidRPr="00A23961">
        <w:fldChar w:fldCharType="end"/>
      </w:r>
    </w:p>
    <w:p w14:paraId="779A6651" w14:textId="77777777" w:rsidR="00EA48AA" w:rsidRPr="00A23961" w:rsidRDefault="00EA48AA" w:rsidP="00EA48AA">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EA48AA" w:rsidRPr="00A23961" w14:paraId="1BA3CAA0" w14:textId="77777777" w:rsidTr="00C7210E">
        <w:tc>
          <w:tcPr>
            <w:tcW w:w="2477" w:type="pct"/>
          </w:tcPr>
          <w:p w14:paraId="79541800" w14:textId="12C9E2D7"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E9269A" w:rsidRPr="00486EF8">
              <w:rPr>
                <w:rFonts w:ascii="Arial Narrow" w:hAnsi="Arial Narrow"/>
                <w:sz w:val="18"/>
              </w:rPr>
              <w:t xml:space="preserve"> </w:t>
            </w:r>
            <w:r w:rsidR="00E9269A" w:rsidRPr="00E9269A">
              <w:rPr>
                <w:rFonts w:ascii="Arial Narrow" w:hAnsi="Arial Narrow"/>
                <w:b/>
                <w:color w:val="404040" w:themeColor="text1" w:themeTint="BF"/>
                <w:sz w:val="18"/>
              </w:rPr>
              <w:t xml:space="preserve">Yes </w:t>
            </w:r>
            <w:r w:rsidR="00E9269A" w:rsidRPr="00E9269A">
              <w:rPr>
                <w:rFonts w:ascii="Arial Narrow" w:hAnsi="Arial Narrow"/>
                <w:i/>
                <w:color w:val="404040" w:themeColor="text1" w:themeTint="BF"/>
                <w:sz w:val="18"/>
              </w:rPr>
              <w:t>(see</w:t>
            </w:r>
            <w:r w:rsidR="00E9269A" w:rsidRPr="00E9269A">
              <w:rPr>
                <w:rFonts w:ascii="Arial Narrow" w:hAnsi="Arial Narrow"/>
                <w:i/>
                <w:sz w:val="18"/>
                <w:szCs w:val="18"/>
              </w:rPr>
              <w:t xml:space="preserve"> </w:t>
            </w:r>
            <w:hyperlink w:anchor="Mobility" w:history="1">
              <w:r w:rsidR="00E9269A" w:rsidRPr="00E9269A">
                <w:rPr>
                  <w:rStyle w:val="Hyperlink"/>
                  <w:rFonts w:ascii="Arial Narrow" w:hAnsi="Arial Narrow"/>
                  <w:i/>
                  <w:sz w:val="18"/>
                  <w:szCs w:val="18"/>
                </w:rPr>
                <w:t>General Terms</w:t>
              </w:r>
            </w:hyperlink>
            <w:r w:rsidR="00E9269A" w:rsidRPr="00E9269A">
              <w:rPr>
                <w:rFonts w:ascii="Arial Narrow" w:hAnsi="Arial Narrow"/>
                <w:i/>
                <w:sz w:val="18"/>
                <w:szCs w:val="18"/>
              </w:rPr>
              <w:t>)</w:t>
            </w:r>
          </w:p>
        </w:tc>
        <w:tc>
          <w:tcPr>
            <w:tcW w:w="2523" w:type="pct"/>
          </w:tcPr>
          <w:p w14:paraId="2A29AB77" w14:textId="51A53158" w:rsidR="00EA48AA" w:rsidRPr="00A23961" w:rsidRDefault="00EA48AA" w:rsidP="00C7210E">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00573633">
              <w:rPr>
                <w:rFonts w:ascii="Arial Narrow" w:hAnsi="Arial Narrow"/>
                <w:b/>
                <w:color w:val="404040" w:themeColor="text1" w:themeTint="BF"/>
                <w:sz w:val="18"/>
              </w:rPr>
              <w:t xml:space="preserve">Automatic Updates </w:t>
            </w:r>
            <w:r w:rsidR="0026184E" w:rsidRPr="0026184E">
              <w:rPr>
                <w:rFonts w:ascii="Arial Narrow" w:hAnsi="Arial Narrow"/>
                <w:i/>
                <w:color w:val="404040" w:themeColor="text1" w:themeTint="BF"/>
                <w:sz w:val="18"/>
              </w:rPr>
              <w:t xml:space="preserve">(see </w:t>
            </w:r>
            <w:hyperlink w:anchor="Appendix2" w:history="1">
              <w:r w:rsidR="0026184E" w:rsidRPr="0026184E">
                <w:rPr>
                  <w:rStyle w:val="Hyperlink"/>
                  <w:rFonts w:ascii="Arial Narrow" w:hAnsi="Arial Narrow"/>
                  <w:i/>
                  <w:sz w:val="18"/>
                </w:rPr>
                <w:t>Appendix 2</w:t>
              </w:r>
            </w:hyperlink>
            <w:r w:rsidR="0026184E" w:rsidRPr="0026184E">
              <w:rPr>
                <w:rFonts w:ascii="Arial Narrow" w:hAnsi="Arial Narrow"/>
                <w:i/>
                <w:color w:val="404040" w:themeColor="text1" w:themeTint="BF"/>
                <w:sz w:val="18"/>
              </w:rPr>
              <w:t>)</w:t>
            </w:r>
          </w:p>
        </w:tc>
      </w:tr>
      <w:tr w:rsidR="00EA48AA" w:rsidRPr="00A23961" w14:paraId="727DE8B2" w14:textId="77777777" w:rsidTr="00C7210E">
        <w:tc>
          <w:tcPr>
            <w:tcW w:w="2477" w:type="pct"/>
          </w:tcPr>
          <w:p w14:paraId="75A12028" w14:textId="77777777" w:rsidR="00EA48AA" w:rsidRPr="00A23961" w:rsidRDefault="00EA48AA" w:rsidP="00C7210E">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Pr="00A23961">
              <w:rPr>
                <w:rFonts w:ascii="Arial Narrow" w:hAnsi="Arial Narrow"/>
                <w:b/>
                <w:color w:val="404040" w:themeColor="text1" w:themeTint="BF"/>
                <w:sz w:val="18"/>
              </w:rPr>
              <w:t>Yes</w:t>
            </w:r>
            <w:r w:rsidRPr="00A23961">
              <w:rPr>
                <w:rFonts w:ascii="Arial Narrow" w:hAnsi="Arial Narrow"/>
                <w:color w:val="404040" w:themeColor="text1" w:themeTint="BF"/>
                <w:sz w:val="18"/>
              </w:rPr>
              <w:t xml:space="preserve"> </w:t>
            </w:r>
            <w:r w:rsidRPr="0026184E">
              <w:rPr>
                <w:rFonts w:ascii="Arial Narrow" w:hAnsi="Arial Narrow"/>
                <w:i/>
                <w:color w:val="404040" w:themeColor="text1" w:themeTint="BF"/>
                <w:sz w:val="18"/>
              </w:rPr>
              <w:t xml:space="preserve">(see </w:t>
            </w:r>
            <w:hyperlink w:anchor="Appendix1" w:history="1">
              <w:r w:rsidRPr="0026184E">
                <w:rPr>
                  <w:rFonts w:ascii="Arial Narrow" w:hAnsi="Arial Narrow"/>
                  <w:i/>
                  <w:color w:val="00467F"/>
                  <w:sz w:val="18"/>
                  <w:u w:val="single"/>
                </w:rPr>
                <w:t>Appendix 1</w:t>
              </w:r>
            </w:hyperlink>
            <w:r w:rsidRPr="0026184E">
              <w:rPr>
                <w:rFonts w:ascii="Arial Narrow" w:hAnsi="Arial Narrow"/>
                <w:i/>
                <w:color w:val="404040" w:themeColor="text1" w:themeTint="BF"/>
                <w:sz w:val="18"/>
              </w:rPr>
              <w:t>)</w:t>
            </w:r>
          </w:p>
        </w:tc>
        <w:tc>
          <w:tcPr>
            <w:tcW w:w="2523" w:type="pct"/>
          </w:tcPr>
          <w:p w14:paraId="415B9C09" w14:textId="77777777" w:rsidR="00EA48AA" w:rsidRPr="00A23961" w:rsidRDefault="00EA48AA" w:rsidP="00C7210E">
            <w:pPr>
              <w:spacing w:after="0"/>
              <w:rPr>
                <w:rFonts w:ascii="Arial Narrow" w:hAnsi="Arial Narrow"/>
                <w:color w:val="404040" w:themeColor="text1" w:themeTint="BF"/>
                <w:sz w:val="18"/>
              </w:rPr>
            </w:pPr>
          </w:p>
        </w:tc>
      </w:tr>
    </w:tbl>
    <w:p w14:paraId="6354F64A" w14:textId="77777777" w:rsidR="00EA48AA" w:rsidRPr="00A23961" w:rsidRDefault="00EA48AA" w:rsidP="00EA48AA">
      <w:pPr>
        <w:pStyle w:val="PURADDITIONALTERMSHEADERMB"/>
      </w:pPr>
      <w:r w:rsidRPr="00A23961">
        <w:t>Additional Terms:</w:t>
      </w:r>
    </w:p>
    <w:p w14:paraId="4D795803" w14:textId="77777777" w:rsidR="00EA48AA" w:rsidRPr="00A23961" w:rsidRDefault="00EA48AA" w:rsidP="00EA48AA">
      <w:pPr>
        <w:pStyle w:val="PURBody-Indented"/>
      </w:pPr>
      <w:r w:rsidRPr="00A23961">
        <w:t>The software may be used only to support public and Internet accessible</w:t>
      </w:r>
    </w:p>
    <w:p w14:paraId="433250D8" w14:textId="7ED9CC40" w:rsidR="00EA48AA" w:rsidRPr="00A23961" w:rsidRDefault="00830DCA" w:rsidP="000C1827">
      <w:pPr>
        <w:pStyle w:val="PURBullet-Indented"/>
      </w:pPr>
      <w:r>
        <w:t>Web pages</w:t>
      </w:r>
    </w:p>
    <w:p w14:paraId="7C543B91" w14:textId="77777777" w:rsidR="00EA48AA" w:rsidRPr="00A23961" w:rsidRDefault="00EA48AA" w:rsidP="000C1827">
      <w:pPr>
        <w:pStyle w:val="PURBullet-Indented"/>
      </w:pPr>
      <w:r w:rsidRPr="00A23961">
        <w:t>Web sites</w:t>
      </w:r>
    </w:p>
    <w:p w14:paraId="467E265B" w14:textId="77777777" w:rsidR="00EA48AA" w:rsidRPr="00A23961" w:rsidRDefault="00EA48AA" w:rsidP="000C1827">
      <w:pPr>
        <w:pStyle w:val="PURBullet-Indented"/>
      </w:pPr>
      <w:r w:rsidRPr="00A23961">
        <w:lastRenderedPageBreak/>
        <w:t xml:space="preserve">Web applications </w:t>
      </w:r>
    </w:p>
    <w:p w14:paraId="7092547C" w14:textId="77777777" w:rsidR="00EA48AA" w:rsidRPr="00A23961" w:rsidRDefault="00EA48AA" w:rsidP="000C1827">
      <w:pPr>
        <w:pStyle w:val="PURBullet-Indented"/>
      </w:pPr>
      <w:r w:rsidRPr="00A23961">
        <w:t>Web services</w:t>
      </w:r>
    </w:p>
    <w:p w14:paraId="38C01AAC" w14:textId="77777777" w:rsidR="00EA48AA" w:rsidRPr="003D33E5" w:rsidRDefault="00EA48AA" w:rsidP="00EA48AA">
      <w:pPr>
        <w:pStyle w:val="PURBody-Indented"/>
      </w:pPr>
      <w:r w:rsidRPr="003D33E5">
        <w:t>It may not be used to support line of business applications (e.g., Customer Relationship Management, Enterprise Resource Management and other similar applications).</w:t>
      </w:r>
    </w:p>
    <w:p w14:paraId="3CCC1B9D" w14:textId="77777777" w:rsidR="00EA48AA" w:rsidRPr="00A23961" w:rsidRDefault="00EA48AA" w:rsidP="00EA48AA">
      <w:pPr>
        <w:pStyle w:val="PURBlueStrong"/>
        <w:rPr>
          <w:bCs/>
        </w:rPr>
      </w:pPr>
      <w:r w:rsidRPr="00A23961">
        <w:t>Fail-over Servers</w:t>
      </w:r>
    </w:p>
    <w:p w14:paraId="7D4C3BC9" w14:textId="67D64D7E" w:rsidR="00EA48AA" w:rsidRPr="003D33E5" w:rsidRDefault="000942D7" w:rsidP="00D6363C">
      <w:pPr>
        <w:pStyle w:val="PURBody-Indented"/>
      </w:pPr>
      <w:r w:rsidRPr="003D33E5">
        <w:t xml:space="preserve">For any OSE in which you run instances of the server software, you may run up to the same number of passive fail-over instances in a separate OSE </w:t>
      </w:r>
      <w:r w:rsidR="00D6363C">
        <w:t>in anticipation of a fail-over event</w:t>
      </w:r>
      <w:r w:rsidRPr="003D33E5">
        <w:t>. You may run the passive fail-over instances on a server other than the licensed server. However, if you have licensed the server software under the “Physical Cores of a Server” section above and the OSE in which you run the passive fail-over instances is on a separate server, the number of physical cores on the separate server must not exceed the number of physical cores on the licensed server and the core factor for the physical processors in that server must be the same or lower than the core factor for the physical processors in the licensed server. If you have licensed the server software under “Individual Virtual OSE” section above, the number of hardware threads used in that separate OSE must not exceed the number of hardware threads used in the corresponding OSE in which the active instances run</w:t>
      </w:r>
    </w:p>
    <w:p w14:paraId="709E817B" w14:textId="77777777" w:rsidR="00EA48AA" w:rsidRDefault="00EA48AA" w:rsidP="00EA48AA">
      <w:pPr>
        <w:pStyle w:val="PURBlueStrong-Indented"/>
      </w:pPr>
      <w:r>
        <w:t>.NET Framework Software</w:t>
      </w:r>
    </w:p>
    <w:p w14:paraId="3396698F" w14:textId="14FB752B" w:rsidR="002C084A" w:rsidRDefault="00EA48AA" w:rsidP="002C084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76724698" w14:textId="77777777" w:rsidR="000C3222" w:rsidRDefault="00353A1B" w:rsidP="000C3222">
      <w:pPr>
        <w:pStyle w:val="PURBreadcrumb"/>
      </w:pPr>
      <w:hyperlink w:anchor="TOC" w:history="1">
        <w:r w:rsidR="000C3222" w:rsidRPr="00372624">
          <w:rPr>
            <w:rStyle w:val="Hyperlink"/>
            <w:rFonts w:ascii="Arial Narrow" w:hAnsi="Arial Narrow"/>
            <w:sz w:val="16"/>
          </w:rPr>
          <w:t>Table of Contents</w:t>
        </w:r>
      </w:hyperlink>
      <w:r w:rsidR="000C3222">
        <w:t xml:space="preserve"> / </w:t>
      </w:r>
      <w:hyperlink w:anchor="UniversalTerms" w:history="1">
        <w:r w:rsidR="000C3222">
          <w:rPr>
            <w:rStyle w:val="Hyperlink"/>
            <w:rFonts w:ascii="Arial Narrow" w:hAnsi="Arial Narrow"/>
            <w:sz w:val="16"/>
          </w:rPr>
          <w:t>Universal License Terms</w:t>
        </w:r>
      </w:hyperlink>
    </w:p>
    <w:bookmarkEnd w:id="287"/>
    <w:p w14:paraId="744797D7" w14:textId="77777777" w:rsidR="000C3222" w:rsidRDefault="000C3222" w:rsidP="002C084A">
      <w:pPr>
        <w:pStyle w:val="PURBody-Indented"/>
        <w:jc w:val="right"/>
        <w:sectPr w:rsidR="000C3222" w:rsidSect="00355CD5">
          <w:footerReference w:type="default" r:id="rId136"/>
          <w:type w:val="continuous"/>
          <w:pgSz w:w="12240" w:h="15840" w:code="1"/>
          <w:pgMar w:top="1170" w:right="720" w:bottom="720" w:left="720" w:header="432" w:footer="288" w:gutter="0"/>
          <w:cols w:space="360"/>
          <w:docGrid w:linePitch="360"/>
        </w:sectPr>
      </w:pPr>
    </w:p>
    <w:p w14:paraId="68E2ACAC" w14:textId="77777777" w:rsidR="000C3222" w:rsidRDefault="00A25EF4" w:rsidP="000C3222">
      <w:pPr>
        <w:pStyle w:val="PURSectionHeading"/>
        <w:spacing w:after="0"/>
      </w:pPr>
      <w:bookmarkStart w:id="358" w:name="_Toc346536855"/>
      <w:bookmarkStart w:id="359" w:name="_Toc339280319"/>
      <w:bookmarkStart w:id="360" w:name="_Toc363552793"/>
      <w:bookmarkStart w:id="361" w:name="_Toc378682258"/>
      <w:bookmarkStart w:id="362" w:name="_Toc371268270"/>
      <w:bookmarkStart w:id="363" w:name="_Toc381962018"/>
      <w:bookmarkStart w:id="364" w:name="SAL"/>
      <w:r>
        <w:lastRenderedPageBreak/>
        <w:t>Subscriber Access License (SAL) Model (Non-Online Services Products</w:t>
      </w:r>
      <w:bookmarkEnd w:id="282"/>
      <w:bookmarkEnd w:id="283"/>
      <w:bookmarkEnd w:id="284"/>
      <w:bookmarkEnd w:id="285"/>
      <w:bookmarkEnd w:id="358"/>
      <w:bookmarkEnd w:id="359"/>
      <w:bookmarkEnd w:id="360"/>
      <w:bookmarkEnd w:id="361"/>
      <w:bookmarkEnd w:id="362"/>
      <w:bookmarkEnd w:id="363"/>
    </w:p>
    <w:p w14:paraId="2D3A2E67" w14:textId="77777777" w:rsidR="000C3222" w:rsidRDefault="000C3222" w:rsidP="000C3222">
      <w:pPr>
        <w:pStyle w:val="TOC2"/>
        <w:sectPr w:rsidR="000C3222" w:rsidSect="00470521">
          <w:footerReference w:type="default" r:id="rId137"/>
          <w:pgSz w:w="12240" w:h="15840" w:code="1"/>
          <w:pgMar w:top="1800" w:right="720" w:bottom="720" w:left="720" w:header="720" w:footer="720" w:gutter="0"/>
          <w:cols w:space="360"/>
          <w:docGrid w:linePitch="360"/>
        </w:sectPr>
      </w:pPr>
    </w:p>
    <w:p w14:paraId="446DAE8D" w14:textId="77777777" w:rsidR="00645D55" w:rsidRDefault="0006656D">
      <w:pPr>
        <w:pStyle w:val="TOC2"/>
        <w:rPr>
          <w:noProof/>
          <w:color w:val="auto"/>
          <w:sz w:val="22"/>
        </w:rPr>
      </w:pPr>
      <w:r>
        <w:lastRenderedPageBreak/>
        <w:fldChar w:fldCharType="begin"/>
      </w:r>
      <w:r>
        <w:instrText xml:space="preserve"> TOC \b SAL \h \z \t "PUR Product Name,2" </w:instrText>
      </w:r>
      <w:r>
        <w:fldChar w:fldCharType="separate"/>
      </w:r>
      <w:hyperlink w:anchor="_Toc381962060" w:history="1">
        <w:r w:rsidR="00645D55" w:rsidRPr="00304C0E">
          <w:rPr>
            <w:rStyle w:val="Hyperlink"/>
            <w:noProof/>
          </w:rPr>
          <w:t>Exchange Server 2013 Standard and Enterprise</w:t>
        </w:r>
        <w:r w:rsidR="00645D55">
          <w:rPr>
            <w:noProof/>
            <w:webHidden/>
          </w:rPr>
          <w:tab/>
        </w:r>
        <w:r w:rsidR="00645D55">
          <w:rPr>
            <w:noProof/>
            <w:webHidden/>
          </w:rPr>
          <w:fldChar w:fldCharType="begin"/>
        </w:r>
        <w:r w:rsidR="00645D55">
          <w:rPr>
            <w:noProof/>
            <w:webHidden/>
          </w:rPr>
          <w:instrText xml:space="preserve"> PAGEREF _Toc381962060 \h </w:instrText>
        </w:r>
        <w:r w:rsidR="00645D55">
          <w:rPr>
            <w:noProof/>
            <w:webHidden/>
          </w:rPr>
        </w:r>
        <w:r w:rsidR="00645D55">
          <w:rPr>
            <w:noProof/>
            <w:webHidden/>
          </w:rPr>
          <w:fldChar w:fldCharType="separate"/>
        </w:r>
        <w:r w:rsidR="00645D55">
          <w:rPr>
            <w:noProof/>
            <w:webHidden/>
          </w:rPr>
          <w:t>32</w:t>
        </w:r>
        <w:r w:rsidR="00645D55">
          <w:rPr>
            <w:noProof/>
            <w:webHidden/>
          </w:rPr>
          <w:fldChar w:fldCharType="end"/>
        </w:r>
      </w:hyperlink>
    </w:p>
    <w:p w14:paraId="3ECE3376" w14:textId="77777777" w:rsidR="00645D55" w:rsidRDefault="00353A1B">
      <w:pPr>
        <w:pStyle w:val="TOC2"/>
        <w:rPr>
          <w:noProof/>
          <w:color w:val="auto"/>
          <w:sz w:val="22"/>
        </w:rPr>
      </w:pPr>
      <w:hyperlink w:anchor="_Toc381962061" w:history="1">
        <w:r w:rsidR="00645D55" w:rsidRPr="00304C0E">
          <w:rPr>
            <w:rStyle w:val="Hyperlink"/>
            <w:noProof/>
          </w:rPr>
          <w:t>Forefront Identity Manager 2010 R2</w:t>
        </w:r>
        <w:r w:rsidR="00645D55">
          <w:rPr>
            <w:noProof/>
            <w:webHidden/>
          </w:rPr>
          <w:tab/>
        </w:r>
        <w:r w:rsidR="00645D55">
          <w:rPr>
            <w:noProof/>
            <w:webHidden/>
          </w:rPr>
          <w:fldChar w:fldCharType="begin"/>
        </w:r>
        <w:r w:rsidR="00645D55">
          <w:rPr>
            <w:noProof/>
            <w:webHidden/>
          </w:rPr>
          <w:instrText xml:space="preserve"> PAGEREF _Toc381962061 \h </w:instrText>
        </w:r>
        <w:r w:rsidR="00645D55">
          <w:rPr>
            <w:noProof/>
            <w:webHidden/>
          </w:rPr>
        </w:r>
        <w:r w:rsidR="00645D55">
          <w:rPr>
            <w:noProof/>
            <w:webHidden/>
          </w:rPr>
          <w:fldChar w:fldCharType="separate"/>
        </w:r>
        <w:r w:rsidR="00645D55">
          <w:rPr>
            <w:noProof/>
            <w:webHidden/>
          </w:rPr>
          <w:t>33</w:t>
        </w:r>
        <w:r w:rsidR="00645D55">
          <w:rPr>
            <w:noProof/>
            <w:webHidden/>
          </w:rPr>
          <w:fldChar w:fldCharType="end"/>
        </w:r>
      </w:hyperlink>
    </w:p>
    <w:p w14:paraId="0799005A" w14:textId="77777777" w:rsidR="00645D55" w:rsidRDefault="00353A1B">
      <w:pPr>
        <w:pStyle w:val="TOC2"/>
        <w:rPr>
          <w:noProof/>
          <w:color w:val="auto"/>
          <w:sz w:val="22"/>
        </w:rPr>
      </w:pPr>
      <w:hyperlink w:anchor="_Toc381962062" w:history="1">
        <w:r w:rsidR="00645D55" w:rsidRPr="00304C0E">
          <w:rPr>
            <w:rStyle w:val="Hyperlink"/>
            <w:noProof/>
          </w:rPr>
          <w:t>Lync Server 2013</w:t>
        </w:r>
        <w:r w:rsidR="00645D55">
          <w:rPr>
            <w:noProof/>
            <w:webHidden/>
          </w:rPr>
          <w:tab/>
        </w:r>
        <w:r w:rsidR="00645D55">
          <w:rPr>
            <w:noProof/>
            <w:webHidden/>
          </w:rPr>
          <w:fldChar w:fldCharType="begin"/>
        </w:r>
        <w:r w:rsidR="00645D55">
          <w:rPr>
            <w:noProof/>
            <w:webHidden/>
          </w:rPr>
          <w:instrText xml:space="preserve"> PAGEREF _Toc381962062 \h </w:instrText>
        </w:r>
        <w:r w:rsidR="00645D55">
          <w:rPr>
            <w:noProof/>
            <w:webHidden/>
          </w:rPr>
        </w:r>
        <w:r w:rsidR="00645D55">
          <w:rPr>
            <w:noProof/>
            <w:webHidden/>
          </w:rPr>
          <w:fldChar w:fldCharType="separate"/>
        </w:r>
        <w:r w:rsidR="00645D55">
          <w:rPr>
            <w:noProof/>
            <w:webHidden/>
          </w:rPr>
          <w:t>34</w:t>
        </w:r>
        <w:r w:rsidR="00645D55">
          <w:rPr>
            <w:noProof/>
            <w:webHidden/>
          </w:rPr>
          <w:fldChar w:fldCharType="end"/>
        </w:r>
      </w:hyperlink>
    </w:p>
    <w:p w14:paraId="13AF1EF1" w14:textId="77777777" w:rsidR="00645D55" w:rsidRDefault="00353A1B">
      <w:pPr>
        <w:pStyle w:val="TOC2"/>
        <w:rPr>
          <w:noProof/>
          <w:color w:val="auto"/>
          <w:sz w:val="22"/>
        </w:rPr>
      </w:pPr>
      <w:hyperlink w:anchor="_Toc381962063" w:history="1">
        <w:r w:rsidR="00645D55" w:rsidRPr="00304C0E">
          <w:rPr>
            <w:rStyle w:val="Hyperlink"/>
            <w:noProof/>
          </w:rPr>
          <w:t>Microsoft Application Virtualization Hosting for Desktops</w:t>
        </w:r>
        <w:r w:rsidR="00645D55">
          <w:rPr>
            <w:noProof/>
            <w:webHidden/>
          </w:rPr>
          <w:tab/>
        </w:r>
        <w:r w:rsidR="00645D55">
          <w:rPr>
            <w:noProof/>
            <w:webHidden/>
          </w:rPr>
          <w:fldChar w:fldCharType="begin"/>
        </w:r>
        <w:r w:rsidR="00645D55">
          <w:rPr>
            <w:noProof/>
            <w:webHidden/>
          </w:rPr>
          <w:instrText xml:space="preserve"> PAGEREF _Toc381962063 \h </w:instrText>
        </w:r>
        <w:r w:rsidR="00645D55">
          <w:rPr>
            <w:noProof/>
            <w:webHidden/>
          </w:rPr>
        </w:r>
        <w:r w:rsidR="00645D55">
          <w:rPr>
            <w:noProof/>
            <w:webHidden/>
          </w:rPr>
          <w:fldChar w:fldCharType="separate"/>
        </w:r>
        <w:r w:rsidR="00645D55">
          <w:rPr>
            <w:noProof/>
            <w:webHidden/>
          </w:rPr>
          <w:t>36</w:t>
        </w:r>
        <w:r w:rsidR="00645D55">
          <w:rPr>
            <w:noProof/>
            <w:webHidden/>
          </w:rPr>
          <w:fldChar w:fldCharType="end"/>
        </w:r>
      </w:hyperlink>
    </w:p>
    <w:p w14:paraId="4042B767" w14:textId="77777777" w:rsidR="00645D55" w:rsidRDefault="00353A1B">
      <w:pPr>
        <w:pStyle w:val="TOC2"/>
        <w:rPr>
          <w:noProof/>
          <w:color w:val="auto"/>
          <w:sz w:val="22"/>
        </w:rPr>
      </w:pPr>
      <w:hyperlink w:anchor="_Toc381962064" w:history="1">
        <w:r w:rsidR="00645D55" w:rsidRPr="00304C0E">
          <w:rPr>
            <w:rStyle w:val="Hyperlink"/>
            <w:noProof/>
          </w:rPr>
          <w:t>Microsoft Application Virtualization for Remote Desktop Services</w:t>
        </w:r>
        <w:r w:rsidR="00645D55">
          <w:rPr>
            <w:noProof/>
            <w:webHidden/>
          </w:rPr>
          <w:tab/>
        </w:r>
        <w:r w:rsidR="00645D55">
          <w:rPr>
            <w:noProof/>
            <w:webHidden/>
          </w:rPr>
          <w:fldChar w:fldCharType="begin"/>
        </w:r>
        <w:r w:rsidR="00645D55">
          <w:rPr>
            <w:noProof/>
            <w:webHidden/>
          </w:rPr>
          <w:instrText xml:space="preserve"> PAGEREF _Toc381962064 \h </w:instrText>
        </w:r>
        <w:r w:rsidR="00645D55">
          <w:rPr>
            <w:noProof/>
            <w:webHidden/>
          </w:rPr>
        </w:r>
        <w:r w:rsidR="00645D55">
          <w:rPr>
            <w:noProof/>
            <w:webHidden/>
          </w:rPr>
          <w:fldChar w:fldCharType="separate"/>
        </w:r>
        <w:r w:rsidR="00645D55">
          <w:rPr>
            <w:noProof/>
            <w:webHidden/>
          </w:rPr>
          <w:t>36</w:t>
        </w:r>
        <w:r w:rsidR="00645D55">
          <w:rPr>
            <w:noProof/>
            <w:webHidden/>
          </w:rPr>
          <w:fldChar w:fldCharType="end"/>
        </w:r>
      </w:hyperlink>
    </w:p>
    <w:p w14:paraId="5A82B891" w14:textId="77777777" w:rsidR="00645D55" w:rsidRDefault="00353A1B">
      <w:pPr>
        <w:pStyle w:val="TOC2"/>
        <w:rPr>
          <w:noProof/>
          <w:color w:val="auto"/>
          <w:sz w:val="22"/>
        </w:rPr>
      </w:pPr>
      <w:hyperlink w:anchor="_Toc381962065" w:history="1">
        <w:r w:rsidR="00645D55" w:rsidRPr="00304C0E">
          <w:rPr>
            <w:rStyle w:val="Hyperlink"/>
            <w:noProof/>
          </w:rPr>
          <w:t>Microsoft Dynamics AX 2012 R2</w:t>
        </w:r>
        <w:r w:rsidR="00645D55">
          <w:rPr>
            <w:noProof/>
            <w:webHidden/>
          </w:rPr>
          <w:tab/>
        </w:r>
        <w:r w:rsidR="00645D55">
          <w:rPr>
            <w:noProof/>
            <w:webHidden/>
          </w:rPr>
          <w:fldChar w:fldCharType="begin"/>
        </w:r>
        <w:r w:rsidR="00645D55">
          <w:rPr>
            <w:noProof/>
            <w:webHidden/>
          </w:rPr>
          <w:instrText xml:space="preserve"> PAGEREF _Toc381962065 \h </w:instrText>
        </w:r>
        <w:r w:rsidR="00645D55">
          <w:rPr>
            <w:noProof/>
            <w:webHidden/>
          </w:rPr>
        </w:r>
        <w:r w:rsidR="00645D55">
          <w:rPr>
            <w:noProof/>
            <w:webHidden/>
          </w:rPr>
          <w:fldChar w:fldCharType="separate"/>
        </w:r>
        <w:r w:rsidR="00645D55">
          <w:rPr>
            <w:noProof/>
            <w:webHidden/>
          </w:rPr>
          <w:t>37</w:t>
        </w:r>
        <w:r w:rsidR="00645D55">
          <w:rPr>
            <w:noProof/>
            <w:webHidden/>
          </w:rPr>
          <w:fldChar w:fldCharType="end"/>
        </w:r>
      </w:hyperlink>
    </w:p>
    <w:p w14:paraId="63EF7DD2" w14:textId="77777777" w:rsidR="00645D55" w:rsidRDefault="00353A1B">
      <w:pPr>
        <w:pStyle w:val="TOC2"/>
        <w:rPr>
          <w:noProof/>
          <w:color w:val="auto"/>
          <w:sz w:val="22"/>
        </w:rPr>
      </w:pPr>
      <w:hyperlink w:anchor="_Toc381962066" w:history="1">
        <w:r w:rsidR="00645D55" w:rsidRPr="00304C0E">
          <w:rPr>
            <w:rStyle w:val="Hyperlink"/>
            <w:noProof/>
          </w:rPr>
          <w:t>Microsoft Dynamics C5 2012</w:t>
        </w:r>
        <w:r w:rsidR="00645D55">
          <w:rPr>
            <w:noProof/>
            <w:webHidden/>
          </w:rPr>
          <w:tab/>
        </w:r>
        <w:r w:rsidR="00645D55">
          <w:rPr>
            <w:noProof/>
            <w:webHidden/>
          </w:rPr>
          <w:fldChar w:fldCharType="begin"/>
        </w:r>
        <w:r w:rsidR="00645D55">
          <w:rPr>
            <w:noProof/>
            <w:webHidden/>
          </w:rPr>
          <w:instrText xml:space="preserve"> PAGEREF _Toc381962066 \h </w:instrText>
        </w:r>
        <w:r w:rsidR="00645D55">
          <w:rPr>
            <w:noProof/>
            <w:webHidden/>
          </w:rPr>
        </w:r>
        <w:r w:rsidR="00645D55">
          <w:rPr>
            <w:noProof/>
            <w:webHidden/>
          </w:rPr>
          <w:fldChar w:fldCharType="separate"/>
        </w:r>
        <w:r w:rsidR="00645D55">
          <w:rPr>
            <w:noProof/>
            <w:webHidden/>
          </w:rPr>
          <w:t>38</w:t>
        </w:r>
        <w:r w:rsidR="00645D55">
          <w:rPr>
            <w:noProof/>
            <w:webHidden/>
          </w:rPr>
          <w:fldChar w:fldCharType="end"/>
        </w:r>
      </w:hyperlink>
    </w:p>
    <w:p w14:paraId="75BAD7BF" w14:textId="77777777" w:rsidR="00645D55" w:rsidRDefault="00353A1B">
      <w:pPr>
        <w:pStyle w:val="TOC2"/>
        <w:rPr>
          <w:noProof/>
          <w:color w:val="auto"/>
          <w:sz w:val="22"/>
        </w:rPr>
      </w:pPr>
      <w:hyperlink w:anchor="_Toc381962067" w:history="1">
        <w:r w:rsidR="00645D55" w:rsidRPr="00304C0E">
          <w:rPr>
            <w:rStyle w:val="Hyperlink"/>
            <w:noProof/>
          </w:rPr>
          <w:t>Microsoft Dynamics CRM 2013 Service Provider</w:t>
        </w:r>
        <w:r w:rsidR="00645D55">
          <w:rPr>
            <w:noProof/>
            <w:webHidden/>
          </w:rPr>
          <w:tab/>
        </w:r>
        <w:r w:rsidR="00645D55">
          <w:rPr>
            <w:noProof/>
            <w:webHidden/>
          </w:rPr>
          <w:fldChar w:fldCharType="begin"/>
        </w:r>
        <w:r w:rsidR="00645D55">
          <w:rPr>
            <w:noProof/>
            <w:webHidden/>
          </w:rPr>
          <w:instrText xml:space="preserve"> PAGEREF _Toc381962067 \h </w:instrText>
        </w:r>
        <w:r w:rsidR="00645D55">
          <w:rPr>
            <w:noProof/>
            <w:webHidden/>
          </w:rPr>
        </w:r>
        <w:r w:rsidR="00645D55">
          <w:rPr>
            <w:noProof/>
            <w:webHidden/>
          </w:rPr>
          <w:fldChar w:fldCharType="separate"/>
        </w:r>
        <w:r w:rsidR="00645D55">
          <w:rPr>
            <w:noProof/>
            <w:webHidden/>
          </w:rPr>
          <w:t>39</w:t>
        </w:r>
        <w:r w:rsidR="00645D55">
          <w:rPr>
            <w:noProof/>
            <w:webHidden/>
          </w:rPr>
          <w:fldChar w:fldCharType="end"/>
        </w:r>
      </w:hyperlink>
    </w:p>
    <w:p w14:paraId="1BF3C143" w14:textId="77777777" w:rsidR="00645D55" w:rsidRDefault="00353A1B">
      <w:pPr>
        <w:pStyle w:val="TOC2"/>
        <w:rPr>
          <w:noProof/>
          <w:color w:val="auto"/>
          <w:sz w:val="22"/>
        </w:rPr>
      </w:pPr>
      <w:hyperlink w:anchor="_Toc381962068" w:history="1">
        <w:r w:rsidR="00645D55" w:rsidRPr="00304C0E">
          <w:rPr>
            <w:rStyle w:val="Hyperlink"/>
            <w:noProof/>
          </w:rPr>
          <w:t>Microsoft Dynamics GP 2013</w:t>
        </w:r>
        <w:r w:rsidR="00645D55">
          <w:rPr>
            <w:noProof/>
            <w:webHidden/>
          </w:rPr>
          <w:tab/>
        </w:r>
        <w:r w:rsidR="00645D55">
          <w:rPr>
            <w:noProof/>
            <w:webHidden/>
          </w:rPr>
          <w:fldChar w:fldCharType="begin"/>
        </w:r>
        <w:r w:rsidR="00645D55">
          <w:rPr>
            <w:noProof/>
            <w:webHidden/>
          </w:rPr>
          <w:instrText xml:space="preserve"> PAGEREF _Toc381962068 \h </w:instrText>
        </w:r>
        <w:r w:rsidR="00645D55">
          <w:rPr>
            <w:noProof/>
            <w:webHidden/>
          </w:rPr>
        </w:r>
        <w:r w:rsidR="00645D55">
          <w:rPr>
            <w:noProof/>
            <w:webHidden/>
          </w:rPr>
          <w:fldChar w:fldCharType="separate"/>
        </w:r>
        <w:r w:rsidR="00645D55">
          <w:rPr>
            <w:noProof/>
            <w:webHidden/>
          </w:rPr>
          <w:t>39</w:t>
        </w:r>
        <w:r w:rsidR="00645D55">
          <w:rPr>
            <w:noProof/>
            <w:webHidden/>
          </w:rPr>
          <w:fldChar w:fldCharType="end"/>
        </w:r>
      </w:hyperlink>
    </w:p>
    <w:p w14:paraId="7149D904" w14:textId="77777777" w:rsidR="00645D55" w:rsidRDefault="00353A1B">
      <w:pPr>
        <w:pStyle w:val="TOC2"/>
        <w:rPr>
          <w:noProof/>
          <w:color w:val="auto"/>
          <w:sz w:val="22"/>
        </w:rPr>
      </w:pPr>
      <w:hyperlink w:anchor="_Toc381962069" w:history="1">
        <w:r w:rsidR="00645D55" w:rsidRPr="00304C0E">
          <w:rPr>
            <w:rStyle w:val="Hyperlink"/>
            <w:noProof/>
          </w:rPr>
          <w:t>Microsoft Dynamics NAV 2013 R2</w:t>
        </w:r>
        <w:r w:rsidR="00645D55">
          <w:rPr>
            <w:noProof/>
            <w:webHidden/>
          </w:rPr>
          <w:tab/>
        </w:r>
        <w:r w:rsidR="00645D55">
          <w:rPr>
            <w:noProof/>
            <w:webHidden/>
          </w:rPr>
          <w:fldChar w:fldCharType="begin"/>
        </w:r>
        <w:r w:rsidR="00645D55">
          <w:rPr>
            <w:noProof/>
            <w:webHidden/>
          </w:rPr>
          <w:instrText xml:space="preserve"> PAGEREF _Toc381962069 \h </w:instrText>
        </w:r>
        <w:r w:rsidR="00645D55">
          <w:rPr>
            <w:noProof/>
            <w:webHidden/>
          </w:rPr>
        </w:r>
        <w:r w:rsidR="00645D55">
          <w:rPr>
            <w:noProof/>
            <w:webHidden/>
          </w:rPr>
          <w:fldChar w:fldCharType="separate"/>
        </w:r>
        <w:r w:rsidR="00645D55">
          <w:rPr>
            <w:noProof/>
            <w:webHidden/>
          </w:rPr>
          <w:t>41</w:t>
        </w:r>
        <w:r w:rsidR="00645D55">
          <w:rPr>
            <w:noProof/>
            <w:webHidden/>
          </w:rPr>
          <w:fldChar w:fldCharType="end"/>
        </w:r>
      </w:hyperlink>
    </w:p>
    <w:p w14:paraId="391758B4" w14:textId="77777777" w:rsidR="00645D55" w:rsidRDefault="00353A1B">
      <w:pPr>
        <w:pStyle w:val="TOC2"/>
        <w:rPr>
          <w:noProof/>
          <w:color w:val="auto"/>
          <w:sz w:val="22"/>
        </w:rPr>
      </w:pPr>
      <w:hyperlink w:anchor="_Toc381962070" w:history="1">
        <w:r w:rsidR="00645D55" w:rsidRPr="00304C0E">
          <w:rPr>
            <w:rStyle w:val="Hyperlink"/>
            <w:noProof/>
          </w:rPr>
          <w:t>Microsoft Dynamics SL 2011</w:t>
        </w:r>
        <w:r w:rsidR="00645D55">
          <w:rPr>
            <w:noProof/>
            <w:webHidden/>
          </w:rPr>
          <w:tab/>
        </w:r>
        <w:r w:rsidR="00645D55">
          <w:rPr>
            <w:noProof/>
            <w:webHidden/>
          </w:rPr>
          <w:fldChar w:fldCharType="begin"/>
        </w:r>
        <w:r w:rsidR="00645D55">
          <w:rPr>
            <w:noProof/>
            <w:webHidden/>
          </w:rPr>
          <w:instrText xml:space="preserve"> PAGEREF _Toc381962070 \h </w:instrText>
        </w:r>
        <w:r w:rsidR="00645D55">
          <w:rPr>
            <w:noProof/>
            <w:webHidden/>
          </w:rPr>
        </w:r>
        <w:r w:rsidR="00645D55">
          <w:rPr>
            <w:noProof/>
            <w:webHidden/>
          </w:rPr>
          <w:fldChar w:fldCharType="separate"/>
        </w:r>
        <w:r w:rsidR="00645D55">
          <w:rPr>
            <w:noProof/>
            <w:webHidden/>
          </w:rPr>
          <w:t>42</w:t>
        </w:r>
        <w:r w:rsidR="00645D55">
          <w:rPr>
            <w:noProof/>
            <w:webHidden/>
          </w:rPr>
          <w:fldChar w:fldCharType="end"/>
        </w:r>
      </w:hyperlink>
    </w:p>
    <w:p w14:paraId="4FB2BABF" w14:textId="77777777" w:rsidR="00645D55" w:rsidRDefault="00353A1B">
      <w:pPr>
        <w:pStyle w:val="TOC2"/>
        <w:rPr>
          <w:noProof/>
          <w:color w:val="auto"/>
          <w:sz w:val="22"/>
        </w:rPr>
      </w:pPr>
      <w:hyperlink w:anchor="_Toc381962071" w:history="1">
        <w:r w:rsidR="00645D55" w:rsidRPr="00304C0E">
          <w:rPr>
            <w:rStyle w:val="Hyperlink"/>
            <w:noProof/>
          </w:rPr>
          <w:t>Microsoft User Experience Virtualization Hosting for Desktops v2.0</w:t>
        </w:r>
        <w:r w:rsidR="00645D55">
          <w:rPr>
            <w:noProof/>
            <w:webHidden/>
          </w:rPr>
          <w:tab/>
        </w:r>
        <w:r w:rsidR="00645D55">
          <w:rPr>
            <w:noProof/>
            <w:webHidden/>
          </w:rPr>
          <w:fldChar w:fldCharType="begin"/>
        </w:r>
        <w:r w:rsidR="00645D55">
          <w:rPr>
            <w:noProof/>
            <w:webHidden/>
          </w:rPr>
          <w:instrText xml:space="preserve"> PAGEREF _Toc381962071 \h </w:instrText>
        </w:r>
        <w:r w:rsidR="00645D55">
          <w:rPr>
            <w:noProof/>
            <w:webHidden/>
          </w:rPr>
        </w:r>
        <w:r w:rsidR="00645D55">
          <w:rPr>
            <w:noProof/>
            <w:webHidden/>
          </w:rPr>
          <w:fldChar w:fldCharType="separate"/>
        </w:r>
        <w:r w:rsidR="00645D55">
          <w:rPr>
            <w:noProof/>
            <w:webHidden/>
          </w:rPr>
          <w:t>43</w:t>
        </w:r>
        <w:r w:rsidR="00645D55">
          <w:rPr>
            <w:noProof/>
            <w:webHidden/>
          </w:rPr>
          <w:fldChar w:fldCharType="end"/>
        </w:r>
      </w:hyperlink>
    </w:p>
    <w:p w14:paraId="16B3048F" w14:textId="77777777" w:rsidR="00645D55" w:rsidRDefault="00353A1B">
      <w:pPr>
        <w:pStyle w:val="TOC2"/>
        <w:rPr>
          <w:noProof/>
          <w:color w:val="auto"/>
          <w:sz w:val="22"/>
        </w:rPr>
      </w:pPr>
      <w:hyperlink w:anchor="_Toc381962072" w:history="1">
        <w:r w:rsidR="00645D55" w:rsidRPr="00304C0E">
          <w:rPr>
            <w:rStyle w:val="Hyperlink"/>
            <w:noProof/>
          </w:rPr>
          <w:t>Office Multi Language Pack 2013</w:t>
        </w:r>
        <w:r w:rsidR="00645D55">
          <w:rPr>
            <w:noProof/>
            <w:webHidden/>
          </w:rPr>
          <w:tab/>
        </w:r>
        <w:r w:rsidR="00645D55">
          <w:rPr>
            <w:noProof/>
            <w:webHidden/>
          </w:rPr>
          <w:fldChar w:fldCharType="begin"/>
        </w:r>
        <w:r w:rsidR="00645D55">
          <w:rPr>
            <w:noProof/>
            <w:webHidden/>
          </w:rPr>
          <w:instrText xml:space="preserve"> PAGEREF _Toc381962072 \h </w:instrText>
        </w:r>
        <w:r w:rsidR="00645D55">
          <w:rPr>
            <w:noProof/>
            <w:webHidden/>
          </w:rPr>
        </w:r>
        <w:r w:rsidR="00645D55">
          <w:rPr>
            <w:noProof/>
            <w:webHidden/>
          </w:rPr>
          <w:fldChar w:fldCharType="separate"/>
        </w:r>
        <w:r w:rsidR="00645D55">
          <w:rPr>
            <w:noProof/>
            <w:webHidden/>
          </w:rPr>
          <w:t>43</w:t>
        </w:r>
        <w:r w:rsidR="00645D55">
          <w:rPr>
            <w:noProof/>
            <w:webHidden/>
          </w:rPr>
          <w:fldChar w:fldCharType="end"/>
        </w:r>
      </w:hyperlink>
    </w:p>
    <w:p w14:paraId="6CC2AD40" w14:textId="77777777" w:rsidR="00645D55" w:rsidRDefault="00353A1B">
      <w:pPr>
        <w:pStyle w:val="TOC2"/>
        <w:rPr>
          <w:noProof/>
          <w:color w:val="auto"/>
          <w:sz w:val="22"/>
        </w:rPr>
      </w:pPr>
      <w:hyperlink w:anchor="_Toc381962073" w:history="1">
        <w:r w:rsidR="00645D55" w:rsidRPr="00304C0E">
          <w:rPr>
            <w:rStyle w:val="Hyperlink"/>
            <w:noProof/>
          </w:rPr>
          <w:t>Office Professional Plus 2013</w:t>
        </w:r>
        <w:r w:rsidR="00645D55">
          <w:rPr>
            <w:noProof/>
            <w:webHidden/>
          </w:rPr>
          <w:tab/>
        </w:r>
        <w:r w:rsidR="00645D55">
          <w:rPr>
            <w:noProof/>
            <w:webHidden/>
          </w:rPr>
          <w:fldChar w:fldCharType="begin"/>
        </w:r>
        <w:r w:rsidR="00645D55">
          <w:rPr>
            <w:noProof/>
            <w:webHidden/>
          </w:rPr>
          <w:instrText xml:space="preserve"> PAGEREF _Toc381962073 \h </w:instrText>
        </w:r>
        <w:r w:rsidR="00645D55">
          <w:rPr>
            <w:noProof/>
            <w:webHidden/>
          </w:rPr>
        </w:r>
        <w:r w:rsidR="00645D55">
          <w:rPr>
            <w:noProof/>
            <w:webHidden/>
          </w:rPr>
          <w:fldChar w:fldCharType="separate"/>
        </w:r>
        <w:r w:rsidR="00645D55">
          <w:rPr>
            <w:noProof/>
            <w:webHidden/>
          </w:rPr>
          <w:t>44</w:t>
        </w:r>
        <w:r w:rsidR="00645D55">
          <w:rPr>
            <w:noProof/>
            <w:webHidden/>
          </w:rPr>
          <w:fldChar w:fldCharType="end"/>
        </w:r>
      </w:hyperlink>
    </w:p>
    <w:p w14:paraId="037D5F26" w14:textId="77777777" w:rsidR="00645D55" w:rsidRDefault="00353A1B">
      <w:pPr>
        <w:pStyle w:val="TOC2"/>
        <w:rPr>
          <w:noProof/>
          <w:color w:val="auto"/>
          <w:sz w:val="22"/>
        </w:rPr>
      </w:pPr>
      <w:hyperlink w:anchor="_Toc381962074" w:history="1">
        <w:r w:rsidR="00645D55" w:rsidRPr="00304C0E">
          <w:rPr>
            <w:rStyle w:val="Hyperlink"/>
            <w:noProof/>
          </w:rPr>
          <w:t>Office Standard 2013</w:t>
        </w:r>
        <w:r w:rsidR="00645D55">
          <w:rPr>
            <w:noProof/>
            <w:webHidden/>
          </w:rPr>
          <w:tab/>
        </w:r>
        <w:r w:rsidR="00645D55">
          <w:rPr>
            <w:noProof/>
            <w:webHidden/>
          </w:rPr>
          <w:fldChar w:fldCharType="begin"/>
        </w:r>
        <w:r w:rsidR="00645D55">
          <w:rPr>
            <w:noProof/>
            <w:webHidden/>
          </w:rPr>
          <w:instrText xml:space="preserve"> PAGEREF _Toc381962074 \h </w:instrText>
        </w:r>
        <w:r w:rsidR="00645D55">
          <w:rPr>
            <w:noProof/>
            <w:webHidden/>
          </w:rPr>
        </w:r>
        <w:r w:rsidR="00645D55">
          <w:rPr>
            <w:noProof/>
            <w:webHidden/>
          </w:rPr>
          <w:fldChar w:fldCharType="separate"/>
        </w:r>
        <w:r w:rsidR="00645D55">
          <w:rPr>
            <w:noProof/>
            <w:webHidden/>
          </w:rPr>
          <w:t>44</w:t>
        </w:r>
        <w:r w:rsidR="00645D55">
          <w:rPr>
            <w:noProof/>
            <w:webHidden/>
          </w:rPr>
          <w:fldChar w:fldCharType="end"/>
        </w:r>
      </w:hyperlink>
    </w:p>
    <w:p w14:paraId="7BB7E1AF" w14:textId="77777777" w:rsidR="00645D55" w:rsidRDefault="00353A1B">
      <w:pPr>
        <w:pStyle w:val="TOC2"/>
        <w:rPr>
          <w:noProof/>
          <w:color w:val="auto"/>
          <w:sz w:val="22"/>
        </w:rPr>
      </w:pPr>
      <w:hyperlink w:anchor="_Toc381962075" w:history="1">
        <w:r w:rsidR="00645D55" w:rsidRPr="00304C0E">
          <w:rPr>
            <w:rStyle w:val="Hyperlink"/>
            <w:noProof/>
          </w:rPr>
          <w:t>Productivity Suite</w:t>
        </w:r>
        <w:r w:rsidR="00645D55">
          <w:rPr>
            <w:noProof/>
            <w:webHidden/>
          </w:rPr>
          <w:tab/>
        </w:r>
        <w:r w:rsidR="00645D55">
          <w:rPr>
            <w:noProof/>
            <w:webHidden/>
          </w:rPr>
          <w:fldChar w:fldCharType="begin"/>
        </w:r>
        <w:r w:rsidR="00645D55">
          <w:rPr>
            <w:noProof/>
            <w:webHidden/>
          </w:rPr>
          <w:instrText xml:space="preserve"> PAGEREF _Toc381962075 \h </w:instrText>
        </w:r>
        <w:r w:rsidR="00645D55">
          <w:rPr>
            <w:noProof/>
            <w:webHidden/>
          </w:rPr>
        </w:r>
        <w:r w:rsidR="00645D55">
          <w:rPr>
            <w:noProof/>
            <w:webHidden/>
          </w:rPr>
          <w:fldChar w:fldCharType="separate"/>
        </w:r>
        <w:r w:rsidR="00645D55">
          <w:rPr>
            <w:noProof/>
            <w:webHidden/>
          </w:rPr>
          <w:t>44</w:t>
        </w:r>
        <w:r w:rsidR="00645D55">
          <w:rPr>
            <w:noProof/>
            <w:webHidden/>
          </w:rPr>
          <w:fldChar w:fldCharType="end"/>
        </w:r>
      </w:hyperlink>
    </w:p>
    <w:p w14:paraId="5859EF35" w14:textId="77777777" w:rsidR="00645D55" w:rsidRDefault="00353A1B">
      <w:pPr>
        <w:pStyle w:val="TOC2"/>
        <w:rPr>
          <w:noProof/>
          <w:color w:val="auto"/>
          <w:sz w:val="22"/>
        </w:rPr>
      </w:pPr>
      <w:hyperlink w:anchor="_Toc381962076" w:history="1">
        <w:r w:rsidR="00645D55" w:rsidRPr="00304C0E">
          <w:rPr>
            <w:rStyle w:val="Hyperlink"/>
            <w:noProof/>
          </w:rPr>
          <w:t>Project 2013 Professional</w:t>
        </w:r>
        <w:r w:rsidR="00645D55">
          <w:rPr>
            <w:noProof/>
            <w:webHidden/>
          </w:rPr>
          <w:tab/>
        </w:r>
        <w:r w:rsidR="00645D55">
          <w:rPr>
            <w:noProof/>
            <w:webHidden/>
          </w:rPr>
          <w:fldChar w:fldCharType="begin"/>
        </w:r>
        <w:r w:rsidR="00645D55">
          <w:rPr>
            <w:noProof/>
            <w:webHidden/>
          </w:rPr>
          <w:instrText xml:space="preserve"> PAGEREF _Toc381962076 \h </w:instrText>
        </w:r>
        <w:r w:rsidR="00645D55">
          <w:rPr>
            <w:noProof/>
            <w:webHidden/>
          </w:rPr>
        </w:r>
        <w:r w:rsidR="00645D55">
          <w:rPr>
            <w:noProof/>
            <w:webHidden/>
          </w:rPr>
          <w:fldChar w:fldCharType="separate"/>
        </w:r>
        <w:r w:rsidR="00645D55">
          <w:rPr>
            <w:noProof/>
            <w:webHidden/>
          </w:rPr>
          <w:t>45</w:t>
        </w:r>
        <w:r w:rsidR="00645D55">
          <w:rPr>
            <w:noProof/>
            <w:webHidden/>
          </w:rPr>
          <w:fldChar w:fldCharType="end"/>
        </w:r>
      </w:hyperlink>
    </w:p>
    <w:p w14:paraId="0D3AAF2E" w14:textId="77777777" w:rsidR="00645D55" w:rsidRDefault="00353A1B">
      <w:pPr>
        <w:pStyle w:val="TOC2"/>
        <w:rPr>
          <w:noProof/>
          <w:color w:val="auto"/>
          <w:sz w:val="22"/>
        </w:rPr>
      </w:pPr>
      <w:hyperlink w:anchor="_Toc381962077" w:history="1">
        <w:r w:rsidR="00645D55" w:rsidRPr="00304C0E">
          <w:rPr>
            <w:rStyle w:val="Hyperlink"/>
            <w:noProof/>
          </w:rPr>
          <w:t>Project 2013 Standard</w:t>
        </w:r>
        <w:r w:rsidR="00645D55">
          <w:rPr>
            <w:noProof/>
            <w:webHidden/>
          </w:rPr>
          <w:tab/>
        </w:r>
        <w:r w:rsidR="00645D55">
          <w:rPr>
            <w:noProof/>
            <w:webHidden/>
          </w:rPr>
          <w:fldChar w:fldCharType="begin"/>
        </w:r>
        <w:r w:rsidR="00645D55">
          <w:rPr>
            <w:noProof/>
            <w:webHidden/>
          </w:rPr>
          <w:instrText xml:space="preserve"> PAGEREF _Toc381962077 \h </w:instrText>
        </w:r>
        <w:r w:rsidR="00645D55">
          <w:rPr>
            <w:noProof/>
            <w:webHidden/>
          </w:rPr>
        </w:r>
        <w:r w:rsidR="00645D55">
          <w:rPr>
            <w:noProof/>
            <w:webHidden/>
          </w:rPr>
          <w:fldChar w:fldCharType="separate"/>
        </w:r>
        <w:r w:rsidR="00645D55">
          <w:rPr>
            <w:noProof/>
            <w:webHidden/>
          </w:rPr>
          <w:t>45</w:t>
        </w:r>
        <w:r w:rsidR="00645D55">
          <w:rPr>
            <w:noProof/>
            <w:webHidden/>
          </w:rPr>
          <w:fldChar w:fldCharType="end"/>
        </w:r>
      </w:hyperlink>
    </w:p>
    <w:p w14:paraId="1F5F32E8" w14:textId="77777777" w:rsidR="00645D55" w:rsidRDefault="00353A1B">
      <w:pPr>
        <w:pStyle w:val="TOC2"/>
        <w:rPr>
          <w:noProof/>
          <w:color w:val="auto"/>
          <w:sz w:val="22"/>
        </w:rPr>
      </w:pPr>
      <w:hyperlink w:anchor="_Toc381962078" w:history="1">
        <w:r w:rsidR="00645D55" w:rsidRPr="00304C0E">
          <w:rPr>
            <w:rStyle w:val="Hyperlink"/>
            <w:noProof/>
          </w:rPr>
          <w:t>Project Server 2013</w:t>
        </w:r>
        <w:r w:rsidR="00645D55">
          <w:rPr>
            <w:noProof/>
            <w:webHidden/>
          </w:rPr>
          <w:tab/>
        </w:r>
        <w:r w:rsidR="00645D55">
          <w:rPr>
            <w:noProof/>
            <w:webHidden/>
          </w:rPr>
          <w:fldChar w:fldCharType="begin"/>
        </w:r>
        <w:r w:rsidR="00645D55">
          <w:rPr>
            <w:noProof/>
            <w:webHidden/>
          </w:rPr>
          <w:instrText xml:space="preserve"> PAGEREF _Toc381962078 \h </w:instrText>
        </w:r>
        <w:r w:rsidR="00645D55">
          <w:rPr>
            <w:noProof/>
            <w:webHidden/>
          </w:rPr>
        </w:r>
        <w:r w:rsidR="00645D55">
          <w:rPr>
            <w:noProof/>
            <w:webHidden/>
          </w:rPr>
          <w:fldChar w:fldCharType="separate"/>
        </w:r>
        <w:r w:rsidR="00645D55">
          <w:rPr>
            <w:noProof/>
            <w:webHidden/>
          </w:rPr>
          <w:t>45</w:t>
        </w:r>
        <w:r w:rsidR="00645D55">
          <w:rPr>
            <w:noProof/>
            <w:webHidden/>
          </w:rPr>
          <w:fldChar w:fldCharType="end"/>
        </w:r>
      </w:hyperlink>
    </w:p>
    <w:p w14:paraId="2230B4CA" w14:textId="77777777" w:rsidR="00645D55" w:rsidRDefault="00353A1B">
      <w:pPr>
        <w:pStyle w:val="TOC2"/>
        <w:rPr>
          <w:noProof/>
          <w:color w:val="auto"/>
          <w:sz w:val="22"/>
        </w:rPr>
      </w:pPr>
      <w:hyperlink w:anchor="_Toc381962079" w:history="1">
        <w:r w:rsidR="00645D55" w:rsidRPr="00304C0E">
          <w:rPr>
            <w:rStyle w:val="Hyperlink"/>
            <w:noProof/>
          </w:rPr>
          <w:t>SharePoint Server 2013</w:t>
        </w:r>
        <w:r w:rsidR="00645D55">
          <w:rPr>
            <w:noProof/>
            <w:webHidden/>
          </w:rPr>
          <w:tab/>
        </w:r>
        <w:r w:rsidR="00645D55">
          <w:rPr>
            <w:noProof/>
            <w:webHidden/>
          </w:rPr>
          <w:fldChar w:fldCharType="begin"/>
        </w:r>
        <w:r w:rsidR="00645D55">
          <w:rPr>
            <w:noProof/>
            <w:webHidden/>
          </w:rPr>
          <w:instrText xml:space="preserve"> PAGEREF _Toc381962079 \h </w:instrText>
        </w:r>
        <w:r w:rsidR="00645D55">
          <w:rPr>
            <w:noProof/>
            <w:webHidden/>
          </w:rPr>
        </w:r>
        <w:r w:rsidR="00645D55">
          <w:rPr>
            <w:noProof/>
            <w:webHidden/>
          </w:rPr>
          <w:fldChar w:fldCharType="separate"/>
        </w:r>
        <w:r w:rsidR="00645D55">
          <w:rPr>
            <w:noProof/>
            <w:webHidden/>
          </w:rPr>
          <w:t>46</w:t>
        </w:r>
        <w:r w:rsidR="00645D55">
          <w:rPr>
            <w:noProof/>
            <w:webHidden/>
          </w:rPr>
          <w:fldChar w:fldCharType="end"/>
        </w:r>
      </w:hyperlink>
    </w:p>
    <w:p w14:paraId="4194804D" w14:textId="77777777" w:rsidR="00645D55" w:rsidRDefault="00353A1B">
      <w:pPr>
        <w:pStyle w:val="TOC2"/>
        <w:rPr>
          <w:noProof/>
          <w:color w:val="auto"/>
          <w:sz w:val="22"/>
        </w:rPr>
      </w:pPr>
      <w:hyperlink w:anchor="_Toc381962080" w:history="1">
        <w:r w:rsidR="00645D55" w:rsidRPr="00304C0E">
          <w:rPr>
            <w:rStyle w:val="Hyperlink"/>
            <w:noProof/>
          </w:rPr>
          <w:t>SQL Server 2014 Standard</w:t>
        </w:r>
        <w:r w:rsidR="00645D55">
          <w:rPr>
            <w:noProof/>
            <w:webHidden/>
          </w:rPr>
          <w:tab/>
        </w:r>
        <w:r w:rsidR="00645D55">
          <w:rPr>
            <w:noProof/>
            <w:webHidden/>
          </w:rPr>
          <w:fldChar w:fldCharType="begin"/>
        </w:r>
        <w:r w:rsidR="00645D55">
          <w:rPr>
            <w:noProof/>
            <w:webHidden/>
          </w:rPr>
          <w:instrText xml:space="preserve"> PAGEREF _Toc381962080 \h </w:instrText>
        </w:r>
        <w:r w:rsidR="00645D55">
          <w:rPr>
            <w:noProof/>
            <w:webHidden/>
          </w:rPr>
        </w:r>
        <w:r w:rsidR="00645D55">
          <w:rPr>
            <w:noProof/>
            <w:webHidden/>
          </w:rPr>
          <w:fldChar w:fldCharType="separate"/>
        </w:r>
        <w:r w:rsidR="00645D55">
          <w:rPr>
            <w:noProof/>
            <w:webHidden/>
          </w:rPr>
          <w:t>47</w:t>
        </w:r>
        <w:r w:rsidR="00645D55">
          <w:rPr>
            <w:noProof/>
            <w:webHidden/>
          </w:rPr>
          <w:fldChar w:fldCharType="end"/>
        </w:r>
      </w:hyperlink>
    </w:p>
    <w:p w14:paraId="790AD86B" w14:textId="77777777" w:rsidR="00645D55" w:rsidRDefault="00353A1B">
      <w:pPr>
        <w:pStyle w:val="TOC2"/>
        <w:rPr>
          <w:noProof/>
          <w:color w:val="auto"/>
          <w:sz w:val="22"/>
        </w:rPr>
      </w:pPr>
      <w:hyperlink w:anchor="_Toc381962081" w:history="1">
        <w:r w:rsidR="00645D55" w:rsidRPr="00304C0E">
          <w:rPr>
            <w:rStyle w:val="Hyperlink"/>
            <w:noProof/>
          </w:rPr>
          <w:t>SQL Server 2014 Business Intelligence</w:t>
        </w:r>
        <w:r w:rsidR="00645D55">
          <w:rPr>
            <w:noProof/>
            <w:webHidden/>
          </w:rPr>
          <w:tab/>
        </w:r>
        <w:r w:rsidR="00645D55">
          <w:rPr>
            <w:noProof/>
            <w:webHidden/>
          </w:rPr>
          <w:fldChar w:fldCharType="begin"/>
        </w:r>
        <w:r w:rsidR="00645D55">
          <w:rPr>
            <w:noProof/>
            <w:webHidden/>
          </w:rPr>
          <w:instrText xml:space="preserve"> PAGEREF _Toc381962081 \h </w:instrText>
        </w:r>
        <w:r w:rsidR="00645D55">
          <w:rPr>
            <w:noProof/>
            <w:webHidden/>
          </w:rPr>
        </w:r>
        <w:r w:rsidR="00645D55">
          <w:rPr>
            <w:noProof/>
            <w:webHidden/>
          </w:rPr>
          <w:fldChar w:fldCharType="separate"/>
        </w:r>
        <w:r w:rsidR="00645D55">
          <w:rPr>
            <w:noProof/>
            <w:webHidden/>
          </w:rPr>
          <w:t>47</w:t>
        </w:r>
        <w:r w:rsidR="00645D55">
          <w:rPr>
            <w:noProof/>
            <w:webHidden/>
          </w:rPr>
          <w:fldChar w:fldCharType="end"/>
        </w:r>
      </w:hyperlink>
    </w:p>
    <w:p w14:paraId="301D87E5" w14:textId="77777777" w:rsidR="00645D55" w:rsidRDefault="00353A1B">
      <w:pPr>
        <w:pStyle w:val="TOC2"/>
        <w:rPr>
          <w:noProof/>
          <w:color w:val="auto"/>
          <w:sz w:val="22"/>
        </w:rPr>
      </w:pPr>
      <w:hyperlink w:anchor="_Toc381962082" w:history="1">
        <w:r w:rsidR="00645D55" w:rsidRPr="00304C0E">
          <w:rPr>
            <w:rStyle w:val="Hyperlink"/>
            <w:noProof/>
            <w:lang w:val="fr-FR"/>
          </w:rPr>
          <w:t>System Center 2012 R2 Client Management Suite</w:t>
        </w:r>
        <w:r w:rsidR="00645D55">
          <w:rPr>
            <w:noProof/>
            <w:webHidden/>
          </w:rPr>
          <w:tab/>
        </w:r>
        <w:r w:rsidR="00645D55">
          <w:rPr>
            <w:noProof/>
            <w:webHidden/>
          </w:rPr>
          <w:fldChar w:fldCharType="begin"/>
        </w:r>
        <w:r w:rsidR="00645D55">
          <w:rPr>
            <w:noProof/>
            <w:webHidden/>
          </w:rPr>
          <w:instrText xml:space="preserve"> PAGEREF _Toc381962082 \h </w:instrText>
        </w:r>
        <w:r w:rsidR="00645D55">
          <w:rPr>
            <w:noProof/>
            <w:webHidden/>
          </w:rPr>
        </w:r>
        <w:r w:rsidR="00645D55">
          <w:rPr>
            <w:noProof/>
            <w:webHidden/>
          </w:rPr>
          <w:fldChar w:fldCharType="separate"/>
        </w:r>
        <w:r w:rsidR="00645D55">
          <w:rPr>
            <w:noProof/>
            <w:webHidden/>
          </w:rPr>
          <w:t>47</w:t>
        </w:r>
        <w:r w:rsidR="00645D55">
          <w:rPr>
            <w:noProof/>
            <w:webHidden/>
          </w:rPr>
          <w:fldChar w:fldCharType="end"/>
        </w:r>
      </w:hyperlink>
    </w:p>
    <w:p w14:paraId="77F31BF4" w14:textId="77777777" w:rsidR="00645D55" w:rsidRDefault="00353A1B">
      <w:pPr>
        <w:pStyle w:val="TOC2"/>
        <w:rPr>
          <w:noProof/>
          <w:color w:val="auto"/>
          <w:sz w:val="22"/>
        </w:rPr>
      </w:pPr>
      <w:hyperlink w:anchor="_Toc381962083" w:history="1">
        <w:r w:rsidR="00645D55" w:rsidRPr="00304C0E">
          <w:rPr>
            <w:rStyle w:val="Hyperlink"/>
            <w:noProof/>
          </w:rPr>
          <w:t>System Center 2012 R2 Configuration Manager</w:t>
        </w:r>
        <w:r w:rsidR="00645D55">
          <w:rPr>
            <w:noProof/>
            <w:webHidden/>
          </w:rPr>
          <w:tab/>
        </w:r>
        <w:r w:rsidR="00645D55">
          <w:rPr>
            <w:noProof/>
            <w:webHidden/>
          </w:rPr>
          <w:fldChar w:fldCharType="begin"/>
        </w:r>
        <w:r w:rsidR="00645D55">
          <w:rPr>
            <w:noProof/>
            <w:webHidden/>
          </w:rPr>
          <w:instrText xml:space="preserve"> PAGEREF _Toc381962083 \h </w:instrText>
        </w:r>
        <w:r w:rsidR="00645D55">
          <w:rPr>
            <w:noProof/>
            <w:webHidden/>
          </w:rPr>
        </w:r>
        <w:r w:rsidR="00645D55">
          <w:rPr>
            <w:noProof/>
            <w:webHidden/>
          </w:rPr>
          <w:fldChar w:fldCharType="separate"/>
        </w:r>
        <w:r w:rsidR="00645D55">
          <w:rPr>
            <w:noProof/>
            <w:webHidden/>
          </w:rPr>
          <w:t>48</w:t>
        </w:r>
        <w:r w:rsidR="00645D55">
          <w:rPr>
            <w:noProof/>
            <w:webHidden/>
          </w:rPr>
          <w:fldChar w:fldCharType="end"/>
        </w:r>
      </w:hyperlink>
    </w:p>
    <w:p w14:paraId="44844F95" w14:textId="77777777" w:rsidR="00645D55" w:rsidRDefault="00353A1B">
      <w:pPr>
        <w:pStyle w:val="TOC2"/>
        <w:rPr>
          <w:noProof/>
          <w:color w:val="auto"/>
          <w:sz w:val="22"/>
        </w:rPr>
      </w:pPr>
      <w:hyperlink w:anchor="_Toc381962084" w:history="1">
        <w:r w:rsidR="00645D55" w:rsidRPr="00304C0E">
          <w:rPr>
            <w:rStyle w:val="Hyperlink"/>
            <w:noProof/>
          </w:rPr>
          <w:t>Visio 2013 Professional</w:t>
        </w:r>
        <w:r w:rsidR="00645D55">
          <w:rPr>
            <w:noProof/>
            <w:webHidden/>
          </w:rPr>
          <w:tab/>
        </w:r>
        <w:r w:rsidR="00645D55">
          <w:rPr>
            <w:noProof/>
            <w:webHidden/>
          </w:rPr>
          <w:fldChar w:fldCharType="begin"/>
        </w:r>
        <w:r w:rsidR="00645D55">
          <w:rPr>
            <w:noProof/>
            <w:webHidden/>
          </w:rPr>
          <w:instrText xml:space="preserve"> PAGEREF _Toc381962084 \h </w:instrText>
        </w:r>
        <w:r w:rsidR="00645D55">
          <w:rPr>
            <w:noProof/>
            <w:webHidden/>
          </w:rPr>
        </w:r>
        <w:r w:rsidR="00645D55">
          <w:rPr>
            <w:noProof/>
            <w:webHidden/>
          </w:rPr>
          <w:fldChar w:fldCharType="separate"/>
        </w:r>
        <w:r w:rsidR="00645D55">
          <w:rPr>
            <w:noProof/>
            <w:webHidden/>
          </w:rPr>
          <w:t>48</w:t>
        </w:r>
        <w:r w:rsidR="00645D55">
          <w:rPr>
            <w:noProof/>
            <w:webHidden/>
          </w:rPr>
          <w:fldChar w:fldCharType="end"/>
        </w:r>
      </w:hyperlink>
    </w:p>
    <w:p w14:paraId="22EDEF5B" w14:textId="77777777" w:rsidR="00645D55" w:rsidRDefault="00353A1B">
      <w:pPr>
        <w:pStyle w:val="TOC2"/>
        <w:rPr>
          <w:noProof/>
          <w:color w:val="auto"/>
          <w:sz w:val="22"/>
        </w:rPr>
      </w:pPr>
      <w:hyperlink w:anchor="_Toc381962085" w:history="1">
        <w:r w:rsidR="00645D55" w:rsidRPr="00304C0E">
          <w:rPr>
            <w:rStyle w:val="Hyperlink"/>
            <w:noProof/>
          </w:rPr>
          <w:t>Visio 2013 Standard</w:t>
        </w:r>
        <w:r w:rsidR="00645D55">
          <w:rPr>
            <w:noProof/>
            <w:webHidden/>
          </w:rPr>
          <w:tab/>
        </w:r>
        <w:r w:rsidR="00645D55">
          <w:rPr>
            <w:noProof/>
            <w:webHidden/>
          </w:rPr>
          <w:fldChar w:fldCharType="begin"/>
        </w:r>
        <w:r w:rsidR="00645D55">
          <w:rPr>
            <w:noProof/>
            <w:webHidden/>
          </w:rPr>
          <w:instrText xml:space="preserve"> PAGEREF _Toc381962085 \h </w:instrText>
        </w:r>
        <w:r w:rsidR="00645D55">
          <w:rPr>
            <w:noProof/>
            <w:webHidden/>
          </w:rPr>
        </w:r>
        <w:r w:rsidR="00645D55">
          <w:rPr>
            <w:noProof/>
            <w:webHidden/>
          </w:rPr>
          <w:fldChar w:fldCharType="separate"/>
        </w:r>
        <w:r w:rsidR="00645D55">
          <w:rPr>
            <w:noProof/>
            <w:webHidden/>
          </w:rPr>
          <w:t>48</w:t>
        </w:r>
        <w:r w:rsidR="00645D55">
          <w:rPr>
            <w:noProof/>
            <w:webHidden/>
          </w:rPr>
          <w:fldChar w:fldCharType="end"/>
        </w:r>
      </w:hyperlink>
    </w:p>
    <w:p w14:paraId="1D0442F0" w14:textId="77777777" w:rsidR="00645D55" w:rsidRDefault="00353A1B">
      <w:pPr>
        <w:pStyle w:val="TOC2"/>
        <w:rPr>
          <w:noProof/>
          <w:color w:val="auto"/>
          <w:sz w:val="22"/>
        </w:rPr>
      </w:pPr>
      <w:hyperlink w:anchor="_Toc381962086" w:history="1">
        <w:r w:rsidR="00645D55" w:rsidRPr="00304C0E">
          <w:rPr>
            <w:rStyle w:val="Hyperlink"/>
            <w:noProof/>
          </w:rPr>
          <w:t>Visual Studio Premium 2013</w:t>
        </w:r>
        <w:r w:rsidR="00645D55">
          <w:rPr>
            <w:noProof/>
            <w:webHidden/>
          </w:rPr>
          <w:tab/>
        </w:r>
        <w:r w:rsidR="00645D55">
          <w:rPr>
            <w:noProof/>
            <w:webHidden/>
          </w:rPr>
          <w:fldChar w:fldCharType="begin"/>
        </w:r>
        <w:r w:rsidR="00645D55">
          <w:rPr>
            <w:noProof/>
            <w:webHidden/>
          </w:rPr>
          <w:instrText xml:space="preserve"> PAGEREF _Toc381962086 \h </w:instrText>
        </w:r>
        <w:r w:rsidR="00645D55">
          <w:rPr>
            <w:noProof/>
            <w:webHidden/>
          </w:rPr>
        </w:r>
        <w:r w:rsidR="00645D55">
          <w:rPr>
            <w:noProof/>
            <w:webHidden/>
          </w:rPr>
          <w:fldChar w:fldCharType="separate"/>
        </w:r>
        <w:r w:rsidR="00645D55">
          <w:rPr>
            <w:noProof/>
            <w:webHidden/>
          </w:rPr>
          <w:t>49</w:t>
        </w:r>
        <w:r w:rsidR="00645D55">
          <w:rPr>
            <w:noProof/>
            <w:webHidden/>
          </w:rPr>
          <w:fldChar w:fldCharType="end"/>
        </w:r>
      </w:hyperlink>
    </w:p>
    <w:p w14:paraId="4788B29A" w14:textId="77777777" w:rsidR="00645D55" w:rsidRDefault="00353A1B">
      <w:pPr>
        <w:pStyle w:val="TOC2"/>
        <w:rPr>
          <w:noProof/>
          <w:color w:val="auto"/>
          <w:sz w:val="22"/>
        </w:rPr>
      </w:pPr>
      <w:hyperlink w:anchor="_Toc381962087" w:history="1">
        <w:r w:rsidR="00645D55" w:rsidRPr="00304C0E">
          <w:rPr>
            <w:rStyle w:val="Hyperlink"/>
            <w:noProof/>
          </w:rPr>
          <w:t>Visual Studio Professional 2013</w:t>
        </w:r>
        <w:r w:rsidR="00645D55">
          <w:rPr>
            <w:noProof/>
            <w:webHidden/>
          </w:rPr>
          <w:tab/>
        </w:r>
        <w:r w:rsidR="00645D55">
          <w:rPr>
            <w:noProof/>
            <w:webHidden/>
          </w:rPr>
          <w:fldChar w:fldCharType="begin"/>
        </w:r>
        <w:r w:rsidR="00645D55">
          <w:rPr>
            <w:noProof/>
            <w:webHidden/>
          </w:rPr>
          <w:instrText xml:space="preserve"> PAGEREF _Toc381962087 \h </w:instrText>
        </w:r>
        <w:r w:rsidR="00645D55">
          <w:rPr>
            <w:noProof/>
            <w:webHidden/>
          </w:rPr>
        </w:r>
        <w:r w:rsidR="00645D55">
          <w:rPr>
            <w:noProof/>
            <w:webHidden/>
          </w:rPr>
          <w:fldChar w:fldCharType="separate"/>
        </w:r>
        <w:r w:rsidR="00645D55">
          <w:rPr>
            <w:noProof/>
            <w:webHidden/>
          </w:rPr>
          <w:t>50</w:t>
        </w:r>
        <w:r w:rsidR="00645D55">
          <w:rPr>
            <w:noProof/>
            <w:webHidden/>
          </w:rPr>
          <w:fldChar w:fldCharType="end"/>
        </w:r>
      </w:hyperlink>
    </w:p>
    <w:p w14:paraId="62388760" w14:textId="77777777" w:rsidR="00645D55" w:rsidRDefault="00353A1B">
      <w:pPr>
        <w:pStyle w:val="TOC2"/>
        <w:rPr>
          <w:noProof/>
          <w:color w:val="auto"/>
          <w:sz w:val="22"/>
        </w:rPr>
      </w:pPr>
      <w:hyperlink w:anchor="_Toc381962088" w:history="1">
        <w:r w:rsidR="00645D55" w:rsidRPr="00304C0E">
          <w:rPr>
            <w:rStyle w:val="Hyperlink"/>
            <w:noProof/>
          </w:rPr>
          <w:t>Visual Studio Ultimate 2013</w:t>
        </w:r>
        <w:r w:rsidR="00645D55">
          <w:rPr>
            <w:noProof/>
            <w:webHidden/>
          </w:rPr>
          <w:tab/>
        </w:r>
        <w:r w:rsidR="00645D55">
          <w:rPr>
            <w:noProof/>
            <w:webHidden/>
          </w:rPr>
          <w:fldChar w:fldCharType="begin"/>
        </w:r>
        <w:r w:rsidR="00645D55">
          <w:rPr>
            <w:noProof/>
            <w:webHidden/>
          </w:rPr>
          <w:instrText xml:space="preserve"> PAGEREF _Toc381962088 \h </w:instrText>
        </w:r>
        <w:r w:rsidR="00645D55">
          <w:rPr>
            <w:noProof/>
            <w:webHidden/>
          </w:rPr>
        </w:r>
        <w:r w:rsidR="00645D55">
          <w:rPr>
            <w:noProof/>
            <w:webHidden/>
          </w:rPr>
          <w:fldChar w:fldCharType="separate"/>
        </w:r>
        <w:r w:rsidR="00645D55">
          <w:rPr>
            <w:noProof/>
            <w:webHidden/>
          </w:rPr>
          <w:t>52</w:t>
        </w:r>
        <w:r w:rsidR="00645D55">
          <w:rPr>
            <w:noProof/>
            <w:webHidden/>
          </w:rPr>
          <w:fldChar w:fldCharType="end"/>
        </w:r>
      </w:hyperlink>
    </w:p>
    <w:p w14:paraId="2DAE4804" w14:textId="77777777" w:rsidR="00645D55" w:rsidRDefault="00353A1B">
      <w:pPr>
        <w:pStyle w:val="TOC2"/>
        <w:rPr>
          <w:noProof/>
          <w:color w:val="auto"/>
          <w:sz w:val="22"/>
        </w:rPr>
      </w:pPr>
      <w:hyperlink w:anchor="_Toc381962089" w:history="1">
        <w:r w:rsidR="00645D55" w:rsidRPr="00304C0E">
          <w:rPr>
            <w:rStyle w:val="Hyperlink"/>
            <w:noProof/>
          </w:rPr>
          <w:t>Visual Studio Team Foundation Server 2013 with SQL Server 2012 Technology</w:t>
        </w:r>
        <w:r w:rsidR="00645D55">
          <w:rPr>
            <w:noProof/>
            <w:webHidden/>
          </w:rPr>
          <w:tab/>
        </w:r>
        <w:r w:rsidR="00645D55">
          <w:rPr>
            <w:noProof/>
            <w:webHidden/>
          </w:rPr>
          <w:fldChar w:fldCharType="begin"/>
        </w:r>
        <w:r w:rsidR="00645D55">
          <w:rPr>
            <w:noProof/>
            <w:webHidden/>
          </w:rPr>
          <w:instrText xml:space="preserve"> PAGEREF _Toc381962089 \h </w:instrText>
        </w:r>
        <w:r w:rsidR="00645D55">
          <w:rPr>
            <w:noProof/>
            <w:webHidden/>
          </w:rPr>
        </w:r>
        <w:r w:rsidR="00645D55">
          <w:rPr>
            <w:noProof/>
            <w:webHidden/>
          </w:rPr>
          <w:fldChar w:fldCharType="separate"/>
        </w:r>
        <w:r w:rsidR="00645D55">
          <w:rPr>
            <w:noProof/>
            <w:webHidden/>
          </w:rPr>
          <w:t>53</w:t>
        </w:r>
        <w:r w:rsidR="00645D55">
          <w:rPr>
            <w:noProof/>
            <w:webHidden/>
          </w:rPr>
          <w:fldChar w:fldCharType="end"/>
        </w:r>
      </w:hyperlink>
    </w:p>
    <w:p w14:paraId="120D88A3" w14:textId="77777777" w:rsidR="00645D55" w:rsidRDefault="00353A1B">
      <w:pPr>
        <w:pStyle w:val="TOC2"/>
        <w:rPr>
          <w:noProof/>
          <w:color w:val="auto"/>
          <w:sz w:val="22"/>
        </w:rPr>
      </w:pPr>
      <w:hyperlink w:anchor="_Toc381962090" w:history="1">
        <w:r w:rsidR="00645D55" w:rsidRPr="00304C0E">
          <w:rPr>
            <w:rStyle w:val="Hyperlink"/>
            <w:noProof/>
          </w:rPr>
          <w:t>Visual Studio Test Professional 2013</w:t>
        </w:r>
        <w:r w:rsidR="00645D55">
          <w:rPr>
            <w:noProof/>
            <w:webHidden/>
          </w:rPr>
          <w:tab/>
        </w:r>
        <w:r w:rsidR="00645D55">
          <w:rPr>
            <w:noProof/>
            <w:webHidden/>
          </w:rPr>
          <w:fldChar w:fldCharType="begin"/>
        </w:r>
        <w:r w:rsidR="00645D55">
          <w:rPr>
            <w:noProof/>
            <w:webHidden/>
          </w:rPr>
          <w:instrText xml:space="preserve"> PAGEREF _Toc381962090 \h </w:instrText>
        </w:r>
        <w:r w:rsidR="00645D55">
          <w:rPr>
            <w:noProof/>
            <w:webHidden/>
          </w:rPr>
        </w:r>
        <w:r w:rsidR="00645D55">
          <w:rPr>
            <w:noProof/>
            <w:webHidden/>
          </w:rPr>
          <w:fldChar w:fldCharType="separate"/>
        </w:r>
        <w:r w:rsidR="00645D55">
          <w:rPr>
            <w:noProof/>
            <w:webHidden/>
          </w:rPr>
          <w:t>54</w:t>
        </w:r>
        <w:r w:rsidR="00645D55">
          <w:rPr>
            <w:noProof/>
            <w:webHidden/>
          </w:rPr>
          <w:fldChar w:fldCharType="end"/>
        </w:r>
      </w:hyperlink>
    </w:p>
    <w:p w14:paraId="2C3F9E1F" w14:textId="77777777" w:rsidR="00645D55" w:rsidRDefault="00353A1B">
      <w:pPr>
        <w:pStyle w:val="TOC2"/>
        <w:rPr>
          <w:noProof/>
          <w:color w:val="auto"/>
          <w:sz w:val="22"/>
        </w:rPr>
      </w:pPr>
      <w:hyperlink w:anchor="_Toc381962091" w:history="1">
        <w:r w:rsidR="00645D55" w:rsidRPr="00304C0E">
          <w:rPr>
            <w:rStyle w:val="Hyperlink"/>
            <w:noProof/>
          </w:rPr>
          <w:t>Windows Server 2012 R2 Active Directory Rights Management Services</w:t>
        </w:r>
        <w:r w:rsidR="00645D55">
          <w:rPr>
            <w:noProof/>
            <w:webHidden/>
          </w:rPr>
          <w:tab/>
        </w:r>
        <w:r w:rsidR="00645D55">
          <w:rPr>
            <w:noProof/>
            <w:webHidden/>
          </w:rPr>
          <w:fldChar w:fldCharType="begin"/>
        </w:r>
        <w:r w:rsidR="00645D55">
          <w:rPr>
            <w:noProof/>
            <w:webHidden/>
          </w:rPr>
          <w:instrText xml:space="preserve"> PAGEREF _Toc381962091 \h </w:instrText>
        </w:r>
        <w:r w:rsidR="00645D55">
          <w:rPr>
            <w:noProof/>
            <w:webHidden/>
          </w:rPr>
        </w:r>
        <w:r w:rsidR="00645D55">
          <w:rPr>
            <w:noProof/>
            <w:webHidden/>
          </w:rPr>
          <w:fldChar w:fldCharType="separate"/>
        </w:r>
        <w:r w:rsidR="00645D55">
          <w:rPr>
            <w:noProof/>
            <w:webHidden/>
          </w:rPr>
          <w:t>56</w:t>
        </w:r>
        <w:r w:rsidR="00645D55">
          <w:rPr>
            <w:noProof/>
            <w:webHidden/>
          </w:rPr>
          <w:fldChar w:fldCharType="end"/>
        </w:r>
      </w:hyperlink>
    </w:p>
    <w:p w14:paraId="1FA1DAFD" w14:textId="77777777" w:rsidR="00645D55" w:rsidRDefault="00353A1B">
      <w:pPr>
        <w:pStyle w:val="TOC2"/>
        <w:rPr>
          <w:noProof/>
          <w:color w:val="auto"/>
          <w:sz w:val="22"/>
        </w:rPr>
      </w:pPr>
      <w:hyperlink w:anchor="_Toc381962092" w:history="1">
        <w:r w:rsidR="00645D55" w:rsidRPr="00304C0E">
          <w:rPr>
            <w:rStyle w:val="Hyperlink"/>
            <w:noProof/>
          </w:rPr>
          <w:t>Windows Server 2012 R2 Remote Desktop Services</w:t>
        </w:r>
        <w:r w:rsidR="00645D55">
          <w:rPr>
            <w:noProof/>
            <w:webHidden/>
          </w:rPr>
          <w:tab/>
        </w:r>
        <w:r w:rsidR="00645D55">
          <w:rPr>
            <w:noProof/>
            <w:webHidden/>
          </w:rPr>
          <w:fldChar w:fldCharType="begin"/>
        </w:r>
        <w:r w:rsidR="00645D55">
          <w:rPr>
            <w:noProof/>
            <w:webHidden/>
          </w:rPr>
          <w:instrText xml:space="preserve"> PAGEREF _Toc381962092 \h </w:instrText>
        </w:r>
        <w:r w:rsidR="00645D55">
          <w:rPr>
            <w:noProof/>
            <w:webHidden/>
          </w:rPr>
        </w:r>
        <w:r w:rsidR="00645D55">
          <w:rPr>
            <w:noProof/>
            <w:webHidden/>
          </w:rPr>
          <w:fldChar w:fldCharType="separate"/>
        </w:r>
        <w:r w:rsidR="00645D55">
          <w:rPr>
            <w:noProof/>
            <w:webHidden/>
          </w:rPr>
          <w:t>56</w:t>
        </w:r>
        <w:r w:rsidR="00645D55">
          <w:rPr>
            <w:noProof/>
            <w:webHidden/>
          </w:rPr>
          <w:fldChar w:fldCharType="end"/>
        </w:r>
      </w:hyperlink>
    </w:p>
    <w:p w14:paraId="6D3F5685" w14:textId="77777777" w:rsidR="000C3222" w:rsidRDefault="0006656D" w:rsidP="009A4C7C">
      <w:pPr>
        <w:pStyle w:val="PURHeading1"/>
        <w:sectPr w:rsidR="000C3222" w:rsidSect="000C3222">
          <w:type w:val="continuous"/>
          <w:pgSz w:w="12240" w:h="15840" w:code="1"/>
          <w:pgMar w:top="1800" w:right="720" w:bottom="720" w:left="720" w:header="720" w:footer="720" w:gutter="0"/>
          <w:cols w:num="2" w:space="360"/>
          <w:docGrid w:linePitch="360"/>
        </w:sectPr>
      </w:pPr>
      <w:r>
        <w:fldChar w:fldCharType="end"/>
      </w:r>
    </w:p>
    <w:p w14:paraId="58EE9D6E" w14:textId="2C12EDF3" w:rsidR="009C7C76" w:rsidRDefault="009C7C76" w:rsidP="009A4C7C">
      <w:pPr>
        <w:pStyle w:val="PURHeading1"/>
      </w:pPr>
    </w:p>
    <w:p w14:paraId="551A70B5" w14:textId="77777777" w:rsidR="009A4C7C" w:rsidRDefault="009A4C7C" w:rsidP="009A4C7C">
      <w:pPr>
        <w:pStyle w:val="PURHeading1"/>
      </w:pPr>
      <w:r>
        <w:t>General Terms</w:t>
      </w:r>
    </w:p>
    <w:p w14:paraId="7262B13C" w14:textId="77777777" w:rsidR="00351C31" w:rsidRPr="00FD0B26" w:rsidRDefault="00BC6C4C" w:rsidP="00FD0B26">
      <w:pPr>
        <w:pStyle w:val="PURBlueStrong"/>
        <w:ind w:left="0"/>
      </w:pPr>
      <w:r w:rsidRPr="00FD0B26">
        <w:t>SAL General Terms Organization</w:t>
      </w:r>
    </w:p>
    <w:p w14:paraId="4F3630B3" w14:textId="0DCAB71C" w:rsidR="009A4C7C" w:rsidRPr="008F7770" w:rsidRDefault="009A4C7C" w:rsidP="00FD0B26">
      <w:pPr>
        <w:pStyle w:val="PURBody"/>
      </w:pPr>
      <w:r w:rsidRPr="008F7770">
        <w:t xml:space="preserve">The terms below are organized </w:t>
      </w:r>
      <w:r w:rsidR="008F7770" w:rsidRPr="008F7770">
        <w:t>into three sections</w:t>
      </w:r>
      <w:r w:rsidRPr="008F7770">
        <w:t xml:space="preserve">: </w:t>
      </w:r>
      <w:hyperlink w:anchor="SALTerms_Server" w:history="1">
        <w:r w:rsidRPr="00984737">
          <w:rPr>
            <w:rStyle w:val="Hyperlink"/>
            <w:i/>
          </w:rPr>
          <w:t>Server Software</w:t>
        </w:r>
      </w:hyperlink>
      <w:r w:rsidRPr="008F7770">
        <w:t xml:space="preserve">, </w:t>
      </w:r>
      <w:hyperlink w:anchor="SALTerms_MGMT" w:history="1">
        <w:r w:rsidRPr="00984737">
          <w:rPr>
            <w:rStyle w:val="Hyperlink"/>
            <w:i/>
          </w:rPr>
          <w:t>Management Servers</w:t>
        </w:r>
      </w:hyperlink>
      <w:r w:rsidRPr="008F7770">
        <w:t xml:space="preserve">, and </w:t>
      </w:r>
      <w:hyperlink w:anchor="SALTerms_Desktop" w:history="1">
        <w:r w:rsidR="00E9269A">
          <w:rPr>
            <w:rStyle w:val="Hyperlink"/>
            <w:i/>
          </w:rPr>
          <w:t>Desktop Applications</w:t>
        </w:r>
      </w:hyperlink>
      <w:r w:rsidR="00E9269A">
        <w:t xml:space="preserve">. </w:t>
      </w:r>
      <w:r w:rsidR="008F7770" w:rsidRPr="008F7770">
        <w:t xml:space="preserve">The section </w:t>
      </w:r>
      <w:r w:rsidR="00555CBF">
        <w:t xml:space="preserve">of these </w:t>
      </w:r>
      <w:r w:rsidR="00764B41">
        <w:t>General T</w:t>
      </w:r>
      <w:r w:rsidR="00555CBF">
        <w:t>erms</w:t>
      </w:r>
      <w:r w:rsidR="00555CBF" w:rsidRPr="008F7770">
        <w:t xml:space="preserve"> </w:t>
      </w:r>
      <w:r w:rsidR="008F7770" w:rsidRPr="008F7770">
        <w:t xml:space="preserve">applies to a given product is specified under </w:t>
      </w:r>
      <w:r w:rsidR="00A324A8">
        <w:t>that</w:t>
      </w:r>
      <w:r w:rsidR="008F7770" w:rsidRPr="008F7770">
        <w:t xml:space="preserve"> product in the</w:t>
      </w:r>
      <w:r w:rsidRPr="008F7770">
        <w:t xml:space="preserve"> Product-S</w:t>
      </w:r>
      <w:r w:rsidR="00830DCA">
        <w:t>pecific License Terms section.</w:t>
      </w:r>
    </w:p>
    <w:p w14:paraId="5062678A" w14:textId="33455BBE" w:rsidR="000C3222" w:rsidRDefault="009A4C7C" w:rsidP="005E0251">
      <w:pPr>
        <w:pStyle w:val="PURHeading2"/>
        <w:pBdr>
          <w:bottom w:val="single" w:sz="4" w:space="1" w:color="auto"/>
        </w:pBdr>
      </w:pPr>
      <w:bookmarkStart w:id="365" w:name="SALTerms_Server"/>
      <w:r w:rsidRPr="002F42FF">
        <w:t>Server Softwar</w:t>
      </w:r>
      <w:r w:rsidR="000C3222">
        <w:t>e</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400"/>
        <w:gridCol w:w="5400"/>
      </w:tblGrid>
      <w:tr w:rsidR="008B1CCE" w14:paraId="2A0D56BF" w14:textId="77777777" w:rsidTr="008B1CCE">
        <w:tc>
          <w:tcPr>
            <w:tcW w:w="5508" w:type="dxa"/>
          </w:tcPr>
          <w:bookmarkEnd w:id="365"/>
          <w:p w14:paraId="5F494040" w14:textId="33712934" w:rsidR="008B1CCE" w:rsidRDefault="008B1CCE" w:rsidP="009E3081">
            <w:pPr>
              <w:pStyle w:val="PURBullet-Indented"/>
            </w:pPr>
            <w:r w:rsidRPr="00BF78C0">
              <w:t>Exc</w:t>
            </w:r>
            <w:r>
              <w:t xml:space="preserve">hange Server </w:t>
            </w:r>
            <w:r w:rsidR="00F44E81">
              <w:t xml:space="preserve">2013 </w:t>
            </w:r>
            <w:r>
              <w:t>Standard and Enterprise</w:t>
            </w:r>
          </w:p>
          <w:p w14:paraId="1832BB95" w14:textId="3060516D" w:rsidR="008B1CCE" w:rsidRDefault="008B1CCE" w:rsidP="009E3081">
            <w:pPr>
              <w:pStyle w:val="PURBullet-Indented"/>
            </w:pPr>
            <w:r w:rsidRPr="00BF78C0">
              <w:t>For</w:t>
            </w:r>
            <w:r>
              <w:t>efront Identity Manager 2010</w:t>
            </w:r>
            <w:r w:rsidR="00EE10FE">
              <w:t xml:space="preserve"> R2</w:t>
            </w:r>
          </w:p>
          <w:p w14:paraId="41358583" w14:textId="5A1E0D65" w:rsidR="008B1CCE" w:rsidRDefault="008B1CCE" w:rsidP="009E3081">
            <w:pPr>
              <w:pStyle w:val="PURBullet-Indented"/>
            </w:pPr>
            <w:r>
              <w:t xml:space="preserve">Lync Server </w:t>
            </w:r>
            <w:r w:rsidR="00F44E81">
              <w:t>2013</w:t>
            </w:r>
          </w:p>
          <w:p w14:paraId="1E105CC9" w14:textId="77777777" w:rsidR="00E75ABC" w:rsidRDefault="00E75ABC" w:rsidP="00E75ABC">
            <w:pPr>
              <w:pStyle w:val="PURBullet-Indented"/>
              <w:spacing w:after="120"/>
            </w:pPr>
            <w:r>
              <w:t>Microsoft Application Virtualization for Remote Desktop Services</w:t>
            </w:r>
          </w:p>
          <w:p w14:paraId="392BCC17" w14:textId="77777777" w:rsidR="008B1CCE" w:rsidRDefault="008B1CCE" w:rsidP="009E3081">
            <w:pPr>
              <w:pStyle w:val="PURBullet-Indented"/>
            </w:pPr>
            <w:r w:rsidRPr="00BF78C0">
              <w:t>Microsoft Application Virtual</w:t>
            </w:r>
            <w:r>
              <w:t>ization Hosting for Desktops</w:t>
            </w:r>
          </w:p>
          <w:p w14:paraId="60416951" w14:textId="6B4C828C" w:rsidR="008B1CCE" w:rsidRDefault="008B1CCE" w:rsidP="009E3081">
            <w:pPr>
              <w:pStyle w:val="PURBullet-Indented"/>
            </w:pPr>
            <w:r>
              <w:t>Microsoft Dynamics AX 2012</w:t>
            </w:r>
            <w:r w:rsidR="00341200">
              <w:t xml:space="preserve"> </w:t>
            </w:r>
            <w:r w:rsidR="00204150">
              <w:t>R</w:t>
            </w:r>
            <w:r w:rsidR="00574A23">
              <w:t>2</w:t>
            </w:r>
          </w:p>
          <w:p w14:paraId="487235E5" w14:textId="77777777" w:rsidR="008B1CCE" w:rsidRDefault="008B1CCE" w:rsidP="009E3081">
            <w:pPr>
              <w:pStyle w:val="PURBullet-Indented"/>
            </w:pPr>
            <w:r>
              <w:t>Microsoft Dynamics C5 2012</w:t>
            </w:r>
          </w:p>
          <w:p w14:paraId="5963921A" w14:textId="77777777" w:rsidR="008B1CCE" w:rsidRDefault="008B1CCE" w:rsidP="00DD6505">
            <w:pPr>
              <w:pStyle w:val="PURBullet-Indented"/>
            </w:pPr>
            <w:r w:rsidRPr="00BF78C0">
              <w:t>Microsoft Dynami</w:t>
            </w:r>
            <w:r>
              <w:t xml:space="preserve">cs CRM </w:t>
            </w:r>
            <w:r w:rsidR="00DD6505">
              <w:t xml:space="preserve">2013 </w:t>
            </w:r>
            <w:r>
              <w:t>Service Provider</w:t>
            </w:r>
          </w:p>
          <w:p w14:paraId="43608A92" w14:textId="77777777" w:rsidR="00EE7C5B" w:rsidRDefault="00EE7C5B" w:rsidP="00EE7C5B">
            <w:pPr>
              <w:pStyle w:val="PURBullet-Indented"/>
            </w:pPr>
            <w:r w:rsidRPr="00BF78C0">
              <w:t>M</w:t>
            </w:r>
            <w:r>
              <w:t>icrosoft Dynamics GP 2013</w:t>
            </w:r>
          </w:p>
          <w:p w14:paraId="69B0CC51" w14:textId="77777777" w:rsidR="00EE7C5B" w:rsidRDefault="00EE7C5B" w:rsidP="00EE7C5B">
            <w:pPr>
              <w:pStyle w:val="PURBullet-Indented"/>
            </w:pPr>
            <w:r w:rsidRPr="00BF78C0">
              <w:t>Mi</w:t>
            </w:r>
            <w:r>
              <w:t>crosoft Dynamics NAV 2013 R2</w:t>
            </w:r>
          </w:p>
          <w:p w14:paraId="6F60495A" w14:textId="469652BA" w:rsidR="00EE7C5B" w:rsidRPr="008B1CCE" w:rsidRDefault="00EE7C5B" w:rsidP="00EE7C5B">
            <w:pPr>
              <w:pStyle w:val="PURBullet-Indented"/>
            </w:pPr>
            <w:r>
              <w:t>Microsoft Dynamics SL 2011</w:t>
            </w:r>
          </w:p>
        </w:tc>
        <w:tc>
          <w:tcPr>
            <w:tcW w:w="5508" w:type="dxa"/>
          </w:tcPr>
          <w:p w14:paraId="3DAFBFDB" w14:textId="303E2FC9" w:rsidR="00094CB3" w:rsidRDefault="00094CB3" w:rsidP="00F60F84">
            <w:pPr>
              <w:pStyle w:val="PURBullet-Indented"/>
            </w:pPr>
            <w:r>
              <w:t>Microsoft User Experience Virtualization Hosting for Desktops</w:t>
            </w:r>
            <w:r w:rsidR="00D73DED">
              <w:t xml:space="preserve"> v2.0</w:t>
            </w:r>
          </w:p>
          <w:p w14:paraId="0BF69941" w14:textId="77777777" w:rsidR="00F60F84" w:rsidRPr="00234924" w:rsidRDefault="00F60F84" w:rsidP="00F60F84">
            <w:pPr>
              <w:pStyle w:val="PURBullet-Indented"/>
            </w:pPr>
            <w:r>
              <w:t>Productivity Suite</w:t>
            </w:r>
          </w:p>
          <w:p w14:paraId="708345AB" w14:textId="0E62190D" w:rsidR="00F60F84" w:rsidRDefault="00F60F84" w:rsidP="00F60F84">
            <w:pPr>
              <w:pStyle w:val="PURBullet-Indented"/>
            </w:pPr>
            <w:r>
              <w:t>Project Server 2013</w:t>
            </w:r>
          </w:p>
          <w:p w14:paraId="1B312982" w14:textId="0D97A81A" w:rsidR="00D6363C" w:rsidRDefault="001B2E39" w:rsidP="009E3081">
            <w:pPr>
              <w:pStyle w:val="PURBullet-Indented"/>
            </w:pPr>
            <w:r>
              <w:t xml:space="preserve">SharePoint Server </w:t>
            </w:r>
            <w:r w:rsidR="00F44E81">
              <w:t>2013</w:t>
            </w:r>
          </w:p>
          <w:p w14:paraId="08788E61" w14:textId="5A95DCAB" w:rsidR="00F81C03" w:rsidRDefault="00F81C03" w:rsidP="009E3081">
            <w:pPr>
              <w:pStyle w:val="PURBullet-Indented"/>
            </w:pPr>
            <w:r>
              <w:t>SQL Server 2014 Standard</w:t>
            </w:r>
          </w:p>
          <w:p w14:paraId="423F61C4" w14:textId="3B1FEB9F" w:rsidR="00F81C03" w:rsidRDefault="00F81C03" w:rsidP="009E3081">
            <w:pPr>
              <w:pStyle w:val="PURBullet-Indented"/>
            </w:pPr>
            <w:r>
              <w:t>SQL Server 2014 Business Intelligence</w:t>
            </w:r>
          </w:p>
          <w:p w14:paraId="0D7330B5" w14:textId="7C3486F8" w:rsidR="000C3222" w:rsidRDefault="008B1CCE" w:rsidP="00811B51">
            <w:pPr>
              <w:pStyle w:val="PURBullet-Indented"/>
            </w:pPr>
            <w:r>
              <w:t xml:space="preserve">Visual Studio Team Foundation Server </w:t>
            </w:r>
            <w:r w:rsidR="00C43E96">
              <w:t>201</w:t>
            </w:r>
            <w:r w:rsidR="00377F92">
              <w:t>3</w:t>
            </w:r>
            <w:r w:rsidR="00C43E96">
              <w:t xml:space="preserve"> </w:t>
            </w:r>
            <w:r>
              <w:t xml:space="preserve">with SQL Server </w:t>
            </w:r>
            <w:r w:rsidR="004B7C06">
              <w:t>2012</w:t>
            </w:r>
            <w:r>
              <w:t xml:space="preserve"> Technology</w:t>
            </w:r>
          </w:p>
          <w:p w14:paraId="3F0381F9" w14:textId="19447BCE" w:rsidR="00632041" w:rsidRDefault="00632041" w:rsidP="00811B51">
            <w:pPr>
              <w:pStyle w:val="PURBullet-Indented"/>
            </w:pPr>
            <w:r>
              <w:t xml:space="preserve">Windows Server 2012 </w:t>
            </w:r>
            <w:r w:rsidR="00377F92">
              <w:t xml:space="preserve">R2 </w:t>
            </w:r>
            <w:r>
              <w:t>Remote Desktop Services</w:t>
            </w:r>
          </w:p>
          <w:p w14:paraId="3EE31E47" w14:textId="202BBDB2" w:rsidR="00632041" w:rsidRDefault="00632041" w:rsidP="00DE591B">
            <w:pPr>
              <w:pStyle w:val="PURBullet-Indented"/>
            </w:pPr>
            <w:r>
              <w:t xml:space="preserve">Windows Server 2012 </w:t>
            </w:r>
            <w:r w:rsidR="00377F92">
              <w:t xml:space="preserve">R2 </w:t>
            </w:r>
            <w:r>
              <w:t>Active Directory Rights Management Services</w:t>
            </w:r>
          </w:p>
        </w:tc>
      </w:tr>
    </w:tbl>
    <w:p w14:paraId="372B5908" w14:textId="77777777" w:rsidR="00EE7C5B" w:rsidRDefault="00EE7C5B" w:rsidP="00555CBF">
      <w:pPr>
        <w:pStyle w:val="PURBody"/>
      </w:pPr>
    </w:p>
    <w:p w14:paraId="25753BE1" w14:textId="32021342" w:rsidR="00555CBF" w:rsidRDefault="00555CBF" w:rsidP="00555CBF">
      <w:pPr>
        <w:pStyle w:val="PURBody"/>
      </w:pPr>
      <w:r w:rsidRPr="00E53E5B">
        <w:t xml:space="preserve">You have the rights below for each </w:t>
      </w:r>
      <w:r>
        <w:t xml:space="preserve">corresponding </w:t>
      </w:r>
      <w:r w:rsidR="00446366">
        <w:t xml:space="preserve">SAL </w:t>
      </w:r>
      <w:r w:rsidR="00830DCA">
        <w:t xml:space="preserve">you </w:t>
      </w:r>
      <w:r w:rsidRPr="00E53E5B">
        <w:t>acquire.</w:t>
      </w:r>
    </w:p>
    <w:p w14:paraId="1D86DAE4" w14:textId="77777777" w:rsidR="009A4C7C" w:rsidRPr="00830DCA" w:rsidRDefault="009A4C7C" w:rsidP="00830DCA">
      <w:pPr>
        <w:pStyle w:val="PURBlueStrong-Indented"/>
        <w:rPr>
          <w:b/>
          <w:bCs/>
        </w:rPr>
      </w:pPr>
      <w:r w:rsidRPr="00830DCA">
        <w:t>Subscriber</w:t>
      </w:r>
      <w:r w:rsidRPr="00486EF8">
        <w:t xml:space="preserve"> Access Licenses (SALs)</w:t>
      </w:r>
    </w:p>
    <w:p w14:paraId="5988207D" w14:textId="67F8E62E" w:rsidR="009A4C7C" w:rsidRPr="004B6D22" w:rsidRDefault="009A4C7C" w:rsidP="009A4C7C">
      <w:pPr>
        <w:pStyle w:val="PURBody-Indented"/>
        <w:rPr>
          <w:b/>
          <w:bCs/>
        </w:rPr>
      </w:pPr>
      <w:r w:rsidRPr="00221F7C">
        <w:rPr>
          <w:bCs/>
        </w:rPr>
        <w:t xml:space="preserve">You </w:t>
      </w:r>
      <w:r w:rsidRPr="00221F7C">
        <w:t>must acquire and assign a SAL to each user that is authorized to access your instances of the server software directly or ind</w:t>
      </w:r>
      <w:r w:rsidRPr="00221F7C">
        <w:rPr>
          <w:bCs/>
        </w:rPr>
        <w:t>irectly, regardless of actual access of the server software.</w:t>
      </w:r>
      <w:r w:rsidR="00B70FA2">
        <w:rPr>
          <w:bCs/>
        </w:rPr>
        <w:t xml:space="preserve"> </w:t>
      </w:r>
      <w:r w:rsidRPr="00221F7C">
        <w:rPr>
          <w:bCs/>
        </w:rPr>
        <w:t>Device SALs are not available except for products that we designate in</w:t>
      </w:r>
      <w:r w:rsidR="00C54E23">
        <w:rPr>
          <w:bCs/>
        </w:rPr>
        <w:t xml:space="preserve"> the Product-specific License Terms section</w:t>
      </w:r>
      <w:r w:rsidRPr="00221F7C">
        <w:rPr>
          <w:bCs/>
        </w:rPr>
        <w:t>.</w:t>
      </w:r>
      <w:r w:rsidR="00B70FA2">
        <w:rPr>
          <w:bCs/>
        </w:rPr>
        <w:t xml:space="preserve"> </w:t>
      </w:r>
      <w:r w:rsidRPr="00221F7C">
        <w:t>A hardware partition or blade is considered to be a separate device.</w:t>
      </w:r>
      <w:r w:rsidR="00B70FA2">
        <w:t xml:space="preserve"> </w:t>
      </w:r>
      <w:r>
        <w:t>The appropriate SAL for each product is listed in the Product-specific License Terms section below.</w:t>
      </w:r>
    </w:p>
    <w:p w14:paraId="56533613" w14:textId="563BFBF1" w:rsidR="009A4C7C" w:rsidRPr="00221F7C" w:rsidRDefault="00094CB3" w:rsidP="009A4C7C">
      <w:pPr>
        <w:pStyle w:val="PURBody-Indented"/>
      </w:pPr>
      <w:r>
        <w:rPr>
          <w:bCs/>
        </w:rPr>
        <w:lastRenderedPageBreak/>
        <w:t>Except as described in the Per Processor section of this document, y</w:t>
      </w:r>
      <w:r w:rsidR="009A4C7C" w:rsidRPr="00221F7C">
        <w:rPr>
          <w:bCs/>
        </w:rPr>
        <w:t xml:space="preserve">ou do not need SALs for </w:t>
      </w:r>
      <w:r w:rsidR="009A4C7C" w:rsidRPr="00221F7C">
        <w:t>any software licensed with a Per Processor</w:t>
      </w:r>
      <w:r>
        <w:t xml:space="preserve"> or Per Core</w:t>
      </w:r>
      <w:r w:rsidR="009A4C7C" w:rsidRPr="00221F7C">
        <w:t xml:space="preserve"> license.</w:t>
      </w:r>
    </w:p>
    <w:p w14:paraId="05B61614" w14:textId="15794CF0" w:rsidR="00BB2971" w:rsidRPr="00221F7C" w:rsidRDefault="00BB2971" w:rsidP="00BB2971">
      <w:pPr>
        <w:pStyle w:val="PURBody-Indented"/>
      </w:pPr>
      <w:r>
        <w:rPr>
          <w:bCs/>
        </w:rPr>
        <w:t>Some products have base and additive SALs. Generally, additive SALs permit access to base functionality as well as the premium</w:t>
      </w:r>
      <w:r w:rsidRPr="00221F7C">
        <w:rPr>
          <w:bCs/>
        </w:rPr>
        <w:t xml:space="preserve"> </w:t>
      </w:r>
      <w:r>
        <w:rPr>
          <w:bCs/>
        </w:rPr>
        <w:t>features or</w:t>
      </w:r>
      <w:r w:rsidRPr="00221F7C">
        <w:rPr>
          <w:bCs/>
        </w:rPr>
        <w:t xml:space="preserve"> functionality </w:t>
      </w:r>
      <w:r>
        <w:rPr>
          <w:bCs/>
        </w:rPr>
        <w:t xml:space="preserve">listed for the SAL. Despite this general rule, some products require both the base SAL and the additive SAL to access premium features and functionality and some products require different SALs for specific features and functionality. See the </w:t>
      </w:r>
      <w:r>
        <w:t>Product-specific License Terms section below for the SAL requirements for each product</w:t>
      </w:r>
      <w:r>
        <w:rPr>
          <w:bCs/>
        </w:rPr>
        <w:t>.</w:t>
      </w:r>
    </w:p>
    <w:p w14:paraId="434028EC" w14:textId="77777777" w:rsidR="009A4C7C" w:rsidRPr="004B6D22" w:rsidRDefault="009A4C7C" w:rsidP="00830DCA">
      <w:pPr>
        <w:pStyle w:val="PURBlueStrong-Indented"/>
      </w:pPr>
      <w:r w:rsidRPr="00830DCA">
        <w:t>Types of SALs</w:t>
      </w:r>
    </w:p>
    <w:p w14:paraId="0F6EB815" w14:textId="5A94C73D" w:rsidR="009A4C7C" w:rsidRDefault="009A4C7C" w:rsidP="009A4C7C">
      <w:pPr>
        <w:pStyle w:val="PURBody-Indented"/>
      </w:pPr>
      <w:r w:rsidRPr="00EB1808">
        <w:t xml:space="preserve">There are </w:t>
      </w:r>
      <w:r>
        <w:t>three</w:t>
      </w:r>
      <w:r w:rsidRPr="00EB1808">
        <w:t xml:space="preserve"> types of SALs: one for devices</w:t>
      </w:r>
      <w:r>
        <w:t>,</w:t>
      </w:r>
      <w:r w:rsidRPr="00EB1808">
        <w:t xml:space="preserve"> one for users and</w:t>
      </w:r>
      <w:r>
        <w:t xml:space="preserve"> one for qualified educational users (“students”)</w:t>
      </w:r>
      <w:r w:rsidRPr="00EB1808">
        <w:t>. Each device SAL (for products permitting device SALs) permits one device, used by any user, to access instances of the server software on your servers.</w:t>
      </w:r>
      <w:r w:rsidR="00B70FA2">
        <w:t xml:space="preserve"> </w:t>
      </w:r>
      <w:r w:rsidRPr="00EB1808">
        <w:t>Each user</w:t>
      </w:r>
      <w:r w:rsidR="002C084A">
        <w:t xml:space="preserve"> </w:t>
      </w:r>
      <w:r w:rsidRPr="00EB1808">
        <w:t>SAL permits one user, using any device, to access instances of</w:t>
      </w:r>
      <w:r w:rsidR="002C084A">
        <w:t xml:space="preserve"> </w:t>
      </w:r>
      <w:r w:rsidRPr="00EB1808">
        <w:t xml:space="preserve">the server software on your servers. </w:t>
      </w:r>
      <w:r w:rsidR="00372BFC">
        <w:t>P</w:t>
      </w:r>
      <w:r w:rsidRPr="00EB1808">
        <w:t xml:space="preserve">roducts </w:t>
      </w:r>
      <w:r w:rsidR="00372BFC">
        <w:t>with</w:t>
      </w:r>
      <w:r w:rsidR="00372BFC" w:rsidRPr="00EB1808">
        <w:t xml:space="preserve"> </w:t>
      </w:r>
      <w:r>
        <w:t>s</w:t>
      </w:r>
      <w:r w:rsidRPr="00EB1808">
        <w:t>tudent SAL offerings require qualification through the Qualified Educational Customer Addendum.</w:t>
      </w:r>
      <w:r w:rsidR="00B70FA2">
        <w:t xml:space="preserve"> </w:t>
      </w:r>
      <w:r>
        <w:t>Like user SALs, each student SAL permits one user, using any device, to access instances of the server software on your servers.</w:t>
      </w:r>
    </w:p>
    <w:p w14:paraId="2598C902" w14:textId="77777777" w:rsidR="00FD0B26" w:rsidRDefault="00FD0B26" w:rsidP="00FD0B26">
      <w:pPr>
        <w:pStyle w:val="PURBlueStrong-Indented"/>
      </w:pPr>
      <w:r>
        <w:t xml:space="preserve">Reassignment of </w:t>
      </w:r>
      <w:r w:rsidRPr="00E53E5B">
        <w:t>Subscriber Access License</w:t>
      </w:r>
      <w:r>
        <w:t>s (SAL)</w:t>
      </w:r>
    </w:p>
    <w:p w14:paraId="35DEB9D0" w14:textId="5D7CF8CB" w:rsidR="00FD0B26" w:rsidRPr="00E8519C" w:rsidRDefault="00FD0B26" w:rsidP="000D4966">
      <w:pPr>
        <w:pStyle w:val="PURBody-Indented"/>
      </w:pPr>
      <w:r w:rsidRPr="00EB1808">
        <w:t>You may</w:t>
      </w:r>
      <w:r w:rsidR="000D4966">
        <w:t xml:space="preserve"> </w:t>
      </w:r>
      <w:r w:rsidRPr="00E8519C">
        <w:t>reassign your device SAL</w:t>
      </w:r>
      <w:r>
        <w:t xml:space="preserve"> </w:t>
      </w:r>
      <w:r w:rsidRPr="00E8519C">
        <w:t>from one device to another, or your user SAL from one u</w:t>
      </w:r>
      <w:r>
        <w:t>ser</w:t>
      </w:r>
      <w:r w:rsidR="002C084A">
        <w:t xml:space="preserve"> </w:t>
      </w:r>
      <w:r>
        <w:t xml:space="preserve">to </w:t>
      </w:r>
      <w:r w:rsidR="00830DCA">
        <w:t>another</w:t>
      </w:r>
      <w:r w:rsidR="000D4966">
        <w:t>, but not during the same calendar month</w:t>
      </w:r>
      <w:r w:rsidR="00830DCA">
        <w:t xml:space="preserve">, </w:t>
      </w:r>
      <w:r w:rsidR="000D4966">
        <w:t xml:space="preserve">unless you </w:t>
      </w:r>
      <w:r w:rsidRPr="00E8519C">
        <w:t>temporarily reassign your device SAL to a loaner device while the first device is out of service, or</w:t>
      </w:r>
      <w:r w:rsidR="002C084A">
        <w:t xml:space="preserve"> </w:t>
      </w:r>
      <w:r w:rsidRPr="00E8519C">
        <w:t>your user SAL to a temporary worker while the user is absent.</w:t>
      </w:r>
    </w:p>
    <w:p w14:paraId="3C8B2173" w14:textId="77777777" w:rsidR="009A4C7C" w:rsidRDefault="009A4C7C" w:rsidP="009A4C7C">
      <w:pPr>
        <w:pStyle w:val="PURBlueStrong"/>
      </w:pPr>
      <w:r w:rsidRPr="00A0706D">
        <w:t>SALs for SA</w:t>
      </w:r>
    </w:p>
    <w:p w14:paraId="408F1E28" w14:textId="02D4C9E9" w:rsidR="009A4C7C" w:rsidRDefault="009A4C7C" w:rsidP="009A4C7C">
      <w:pPr>
        <w:pStyle w:val="PURBody-Indented"/>
      </w:pPr>
      <w:r w:rsidRPr="00A0706D">
        <w:t>SALs for SA may be acquired and assigned to users who have also been assigned a qualifying Client Access License (“CAL”) with active Software Assurance (“SA”) acquired under a Microsoft Volume Licensing Program or who uses a device to which a qualifying Device CAL with active Software Assurance coverage has been assigned. You may not acquire SALs for SA for more than one user for any given qualifying CAL. Use rights for SALs for SA are identical to their corresponding SALs, as defined in this document.</w:t>
      </w:r>
      <w:r w:rsidR="00B70FA2">
        <w:t xml:space="preserve"> </w:t>
      </w:r>
      <w:r w:rsidRPr="00A0706D">
        <w:t>The right to assign a SAL for SA to a user or device expires when the Software Assurance coverage for the qualifying CAL expires.</w:t>
      </w:r>
      <w:r w:rsidR="00B70FA2">
        <w:t xml:space="preserve"> </w:t>
      </w:r>
      <w:r w:rsidRPr="00A0706D">
        <w:t>Use of a SAL for SA does not invalidate the use rights of the qualifying CAL. SALs for SA may only be reassigned, and must be reassigned, when and as the qualifying CAL is reassigned.</w:t>
      </w:r>
      <w:r w:rsidR="00B70FA2">
        <w:t xml:space="preserve"> </w:t>
      </w:r>
      <w:r w:rsidRPr="00A0706D">
        <w:t xml:space="preserve">For more information on ordering SALs for SA and the order validation process, please see </w:t>
      </w:r>
      <w:hyperlink r:id="rId138" w:history="1">
        <w:r w:rsidRPr="00AA19FC">
          <w:rPr>
            <w:rStyle w:val="Hyperlink"/>
          </w:rPr>
          <w:t>http://www.explore.ms</w:t>
        </w:r>
      </w:hyperlink>
      <w:r w:rsidRPr="00A0706D">
        <w:t xml:space="preserve"> or contact your software products reseller.</w:t>
      </w:r>
    </w:p>
    <w:p w14:paraId="4D84B527" w14:textId="5A5C8E87" w:rsidR="009A4C7C" w:rsidRDefault="009A4C7C" w:rsidP="009A4C7C">
      <w:pPr>
        <w:pStyle w:val="PURBody-Indented"/>
      </w:pPr>
      <w:r w:rsidRPr="00A0706D">
        <w:t>SALs available for SA customers and their q</w:t>
      </w:r>
      <w:r>
        <w:t>ualifying CALs are listed under applicable products in the Product-specific License Terms section.</w:t>
      </w:r>
    </w:p>
    <w:p w14:paraId="77268416" w14:textId="29411787" w:rsidR="003814EB" w:rsidRPr="003814EB" w:rsidRDefault="003814EB" w:rsidP="003814EB">
      <w:pPr>
        <w:pStyle w:val="PURBlueStrong"/>
      </w:pPr>
      <w:r w:rsidRPr="003814EB">
        <w:t>Creating and Storing Instances on</w:t>
      </w:r>
      <w:r w:rsidR="00830DCA">
        <w:t xml:space="preserve"> Your Servers or Storage Media.</w:t>
      </w:r>
    </w:p>
    <w:p w14:paraId="1BA647EA" w14:textId="77777777" w:rsidR="003814EB" w:rsidRPr="000F700D" w:rsidRDefault="003814EB" w:rsidP="007B2A51">
      <w:pPr>
        <w:pStyle w:val="PURBody-Indented"/>
      </w:pPr>
      <w:r w:rsidRPr="00221F7C">
        <w:t>You have the additional rights below for each software license you acquire.</w:t>
      </w:r>
    </w:p>
    <w:p w14:paraId="5521A2AA" w14:textId="77777777" w:rsidR="003814EB" w:rsidRPr="00221F7C" w:rsidRDefault="003814EB" w:rsidP="00CF7821">
      <w:pPr>
        <w:pStyle w:val="PURBullet-Indented"/>
        <w:rPr>
          <w:b/>
        </w:rPr>
      </w:pPr>
      <w:r w:rsidRPr="00221F7C">
        <w:t>You may create any number of instances of the server software and client software.</w:t>
      </w:r>
    </w:p>
    <w:p w14:paraId="066A389D" w14:textId="77777777" w:rsidR="003814EB" w:rsidRPr="00221F7C" w:rsidRDefault="003814EB" w:rsidP="00CF7821">
      <w:pPr>
        <w:pStyle w:val="PURBullet-Indented"/>
        <w:rPr>
          <w:b/>
        </w:rPr>
      </w:pPr>
      <w:r w:rsidRPr="00221F7C">
        <w:t>You may store instances of the server software and client software on any of your servers or storage media.</w:t>
      </w:r>
    </w:p>
    <w:p w14:paraId="340AA53E" w14:textId="2A25991E" w:rsidR="003814EB" w:rsidRPr="00221F7C" w:rsidRDefault="003814EB" w:rsidP="00D6363C">
      <w:pPr>
        <w:pStyle w:val="PURBullet-Indented"/>
        <w:rPr>
          <w:b/>
        </w:rPr>
      </w:pPr>
      <w:r w:rsidRPr="00221F7C">
        <w:t>You may create and store instances of the server software and client software solely to exercise your right to run instances of the server software under the software licenses as described above.</w:t>
      </w:r>
    </w:p>
    <w:p w14:paraId="17721CEF" w14:textId="6791899C" w:rsidR="003814EB" w:rsidRDefault="00D80750" w:rsidP="003814EB">
      <w:pPr>
        <w:pStyle w:val="PURBlueStrong"/>
      </w:pPr>
      <w:r>
        <w:t>System Center</w:t>
      </w:r>
      <w:r w:rsidRPr="00221F7C">
        <w:t xml:space="preserve"> </w:t>
      </w:r>
      <w:r w:rsidR="003814EB" w:rsidRPr="00221F7C">
        <w:t>Packs</w:t>
      </w:r>
    </w:p>
    <w:p w14:paraId="0FCCB566" w14:textId="09091799" w:rsidR="003814EB" w:rsidRPr="00E8519C" w:rsidRDefault="00D80750" w:rsidP="003814EB">
      <w:pPr>
        <w:pStyle w:val="PURBody-Indented"/>
        <w:rPr>
          <w:b/>
        </w:rPr>
      </w:pPr>
      <w:r>
        <w:t>The license terms for the applicable System Center products apply to your use of Management Packs, Configuration Packs, Process Packs and Integration Packs included with the software.</w:t>
      </w:r>
    </w:p>
    <w:p w14:paraId="3B57C2DA" w14:textId="77777777" w:rsidR="009A4C7C" w:rsidRDefault="009A4C7C" w:rsidP="009A4C7C">
      <w:pPr>
        <w:pStyle w:val="PURBlueStrong"/>
      </w:pPr>
      <w:r>
        <w:t>Software</w:t>
      </w:r>
    </w:p>
    <w:p w14:paraId="30DAF2E6" w14:textId="52ED0918" w:rsidR="009A4C7C" w:rsidRPr="00AA19FC" w:rsidRDefault="009A4C7C" w:rsidP="009A4C7C">
      <w:pPr>
        <w:pStyle w:val="PURBody-Indented"/>
      </w:pPr>
      <w:r w:rsidRPr="00AA19FC">
        <w:rPr>
          <w:rStyle w:val="Strong"/>
        </w:rPr>
        <w:t>Running Instances of the Server Software:</w:t>
      </w:r>
      <w:r w:rsidR="00B70FA2">
        <w:t xml:space="preserve"> </w:t>
      </w:r>
      <w:r w:rsidRPr="00AA19FC">
        <w:t>You may run or otherwise use any number of instances of the server software in physical or virtual operating system environments (or OSEs) on any number of devices.</w:t>
      </w:r>
    </w:p>
    <w:p w14:paraId="5AA522E4" w14:textId="34A050EC" w:rsidR="009A4C7C" w:rsidRDefault="009A4C7C" w:rsidP="007B2A51">
      <w:pPr>
        <w:pStyle w:val="PURBody-Indented"/>
      </w:pPr>
      <w:r w:rsidRPr="00AA19FC">
        <w:rPr>
          <w:rStyle w:val="Strong"/>
        </w:rPr>
        <w:t>Running I</w:t>
      </w:r>
      <w:r>
        <w:rPr>
          <w:rStyle w:val="Strong"/>
        </w:rPr>
        <w:t>nstances of the Client Software</w:t>
      </w:r>
      <w:r w:rsidRPr="00AA19FC">
        <w:rPr>
          <w:rStyle w:val="Strong"/>
        </w:rPr>
        <w:t xml:space="preserve">: </w:t>
      </w:r>
      <w:r w:rsidRPr="00AA19FC">
        <w:t xml:space="preserve">You may run or otherwise use any number of instances of the client software listed in </w:t>
      </w:r>
      <w:hyperlink w:anchor="Appendix1" w:history="1">
        <w:r w:rsidR="00C4367D">
          <w:rPr>
            <w:rStyle w:val="Hyperlink"/>
          </w:rPr>
          <w:t>Appendix 1</w:t>
        </w:r>
      </w:hyperlink>
      <w:r w:rsidRPr="00AA19FC">
        <w:t xml:space="preserve"> in physical or virtual operating system environments (or OSEs) on any number of devices. You may use the client software only wi</w:t>
      </w:r>
      <w:r>
        <w:t xml:space="preserve">th the server software </w:t>
      </w:r>
      <w:r w:rsidRPr="007B2A51">
        <w:t>directly</w:t>
      </w:r>
      <w:r w:rsidRPr="00AA19FC">
        <w:t xml:space="preserve"> or indirectly through other client software.</w:t>
      </w:r>
      <w:r w:rsidR="00B70FA2">
        <w:t xml:space="preserve"> </w:t>
      </w:r>
    </w:p>
    <w:p w14:paraId="2B77C32B" w14:textId="77777777" w:rsidR="000C3222" w:rsidRPr="00AA19FC" w:rsidRDefault="000C3222" w:rsidP="007B2A51">
      <w:pPr>
        <w:pStyle w:val="PURBody-Indented"/>
      </w:pPr>
    </w:p>
    <w:p w14:paraId="333DC875" w14:textId="77777777" w:rsidR="000C3222" w:rsidRDefault="009A4C7C" w:rsidP="006F1DFB">
      <w:pPr>
        <w:pStyle w:val="PURHeading2"/>
        <w:pBdr>
          <w:bottom w:val="single" w:sz="4" w:space="1" w:color="auto"/>
        </w:pBdr>
      </w:pPr>
      <w:bookmarkStart w:id="366" w:name="SALTerms_MGMT"/>
      <w:r>
        <w:t>Management Servers</w:t>
      </w:r>
      <w:bookmarkEnd w:id="366"/>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400"/>
        <w:gridCol w:w="5400"/>
      </w:tblGrid>
      <w:tr w:rsidR="00EE7C5B" w14:paraId="2BD3404E" w14:textId="77777777" w:rsidTr="00652F97">
        <w:tc>
          <w:tcPr>
            <w:tcW w:w="5508" w:type="dxa"/>
          </w:tcPr>
          <w:p w14:paraId="7E6502F9" w14:textId="56573787" w:rsidR="00EE7C5B" w:rsidRPr="00204150" w:rsidRDefault="00EE7C5B" w:rsidP="00EE7C5B">
            <w:pPr>
              <w:pStyle w:val="PURBullet-Indented"/>
              <w:rPr>
                <w:lang w:val="fr-FR"/>
              </w:rPr>
            </w:pPr>
            <w:r w:rsidRPr="0054690E">
              <w:rPr>
                <w:lang w:val="fr-FR"/>
              </w:rPr>
              <w:t>System Center 2012</w:t>
            </w:r>
            <w:r>
              <w:rPr>
                <w:lang w:val="fr-FR"/>
              </w:rPr>
              <w:t xml:space="preserve"> R2 </w:t>
            </w:r>
            <w:r w:rsidRPr="0054690E">
              <w:rPr>
                <w:lang w:val="fr-FR"/>
              </w:rPr>
              <w:t>Client Management Suite</w:t>
            </w:r>
          </w:p>
        </w:tc>
        <w:tc>
          <w:tcPr>
            <w:tcW w:w="5508" w:type="dxa"/>
          </w:tcPr>
          <w:p w14:paraId="01AED94E" w14:textId="3337BF37" w:rsidR="00EE7C5B" w:rsidRPr="00EE7C5B" w:rsidRDefault="00EE7C5B" w:rsidP="00EE7C5B">
            <w:pPr>
              <w:pStyle w:val="PURBullet-Indented"/>
              <w:rPr>
                <w:lang w:val="fr-FR"/>
              </w:rPr>
            </w:pPr>
            <w:r w:rsidRPr="0054690E">
              <w:rPr>
                <w:lang w:val="fr-FR"/>
              </w:rPr>
              <w:t>System Center 2012</w:t>
            </w:r>
            <w:r>
              <w:rPr>
                <w:lang w:val="fr-FR"/>
              </w:rPr>
              <w:t xml:space="preserve"> R2 </w:t>
            </w:r>
            <w:r w:rsidRPr="0054690E">
              <w:rPr>
                <w:lang w:val="fr-FR"/>
              </w:rPr>
              <w:t>Configuration Manager</w:t>
            </w:r>
          </w:p>
        </w:tc>
      </w:tr>
    </w:tbl>
    <w:p w14:paraId="2C503F5C" w14:textId="77777777" w:rsidR="00EE7C5B" w:rsidRPr="00CD6E9D" w:rsidRDefault="00EE7C5B" w:rsidP="00CD6E9D">
      <w:pPr>
        <w:pStyle w:val="PURBullet-Indented"/>
        <w:numPr>
          <w:ilvl w:val="0"/>
          <w:numId w:val="0"/>
        </w:numPr>
        <w:ind w:left="270"/>
      </w:pPr>
    </w:p>
    <w:p w14:paraId="2A797575" w14:textId="77777777" w:rsidR="000C3222" w:rsidRDefault="000C3222" w:rsidP="002448BE">
      <w:pPr>
        <w:pStyle w:val="PURBody-Indented"/>
        <w:sectPr w:rsidR="000C3222" w:rsidSect="000C3222">
          <w:type w:val="continuous"/>
          <w:pgSz w:w="12240" w:h="15840" w:code="1"/>
          <w:pgMar w:top="1800" w:right="720" w:bottom="720" w:left="720" w:header="720" w:footer="720" w:gutter="0"/>
          <w:cols w:space="360"/>
          <w:docGrid w:linePitch="360"/>
        </w:sectPr>
      </w:pPr>
    </w:p>
    <w:p w14:paraId="356630E7" w14:textId="005B089B" w:rsidR="009A4C7C" w:rsidRDefault="00AF0812" w:rsidP="000C3222">
      <w:pPr>
        <w:pStyle w:val="PURBody-Indented"/>
        <w:ind w:left="0"/>
      </w:pPr>
      <w:r w:rsidRPr="000F700D">
        <w:lastRenderedPageBreak/>
        <w:t xml:space="preserve">You must acquire and assign to a device or user, the appropriate type of </w:t>
      </w:r>
      <w:r w:rsidR="00414AC5">
        <w:t xml:space="preserve">client </w:t>
      </w:r>
      <w:r w:rsidRPr="000F700D">
        <w:t>SAL for the operating system environments (</w:t>
      </w:r>
      <w:r>
        <w:t xml:space="preserve">or </w:t>
      </w:r>
      <w:r w:rsidRPr="000F700D">
        <w:t>OSEs) you will use your instances of the server software to directly or indirectly manage.</w:t>
      </w:r>
      <w:r w:rsidR="00B70FA2">
        <w:t xml:space="preserve"> </w:t>
      </w:r>
    </w:p>
    <w:p w14:paraId="5F3B3E16" w14:textId="77777777" w:rsidR="00414AC5" w:rsidRDefault="009A4C7C" w:rsidP="009A4C7C">
      <w:pPr>
        <w:pStyle w:val="PURBody-Indented"/>
        <w:rPr>
          <w:rStyle w:val="Strong"/>
        </w:rPr>
      </w:pPr>
      <w:r w:rsidRPr="008E44E2">
        <w:rPr>
          <w:rStyle w:val="Strong"/>
        </w:rPr>
        <w:lastRenderedPageBreak/>
        <w:t>Two Types of Client SALs</w:t>
      </w:r>
      <w:r>
        <w:rPr>
          <w:rStyle w:val="Strong"/>
        </w:rPr>
        <w:t xml:space="preserve">: </w:t>
      </w:r>
    </w:p>
    <w:p w14:paraId="1EC2A326" w14:textId="6C4784AF" w:rsidR="00414AC5" w:rsidRPr="00414AC5" w:rsidRDefault="00414AC5" w:rsidP="00414AC5">
      <w:pPr>
        <w:pStyle w:val="PURBlueStrong-Indented"/>
        <w:rPr>
          <w:rStyle w:val="Strong"/>
          <w:b w:val="0"/>
          <w:bCs w:val="0"/>
        </w:rPr>
      </w:pPr>
      <w:r>
        <w:t>Client SAL Types</w:t>
      </w:r>
    </w:p>
    <w:p w14:paraId="135BC41B" w14:textId="7EC9CCCC" w:rsidR="009A4C7C" w:rsidRPr="008E44E2" w:rsidRDefault="009A4C7C" w:rsidP="009A4C7C">
      <w:pPr>
        <w:pStyle w:val="PURBody-Indented"/>
        <w:rPr>
          <w:b/>
          <w:bCs/>
        </w:rPr>
      </w:pPr>
      <w:r w:rsidRPr="002F42FF">
        <w:t>There are two types of client SALs: one for managed OSEs and o</w:t>
      </w:r>
      <w:r w:rsidR="00830DCA">
        <w:t>ne for users.</w:t>
      </w:r>
    </w:p>
    <w:p w14:paraId="427EF861" w14:textId="25FB4EE7" w:rsidR="009A4C7C" w:rsidRPr="007B2A51" w:rsidRDefault="009A4C7C" w:rsidP="00CF7821">
      <w:pPr>
        <w:pStyle w:val="PURBullet-Indented"/>
      </w:pPr>
      <w:r w:rsidRPr="007B2A51">
        <w:t>OSE client SALs permit your instances of the server software to manage an equal num</w:t>
      </w:r>
      <w:r w:rsidR="00830DCA">
        <w:t>ber of OSEs used by any users.</w:t>
      </w:r>
    </w:p>
    <w:p w14:paraId="1C0B8066" w14:textId="0BFBBCEC" w:rsidR="009A4C7C" w:rsidRPr="007B2A51" w:rsidRDefault="009A4C7C" w:rsidP="00CF7821">
      <w:pPr>
        <w:pStyle w:val="PURBullet-Indented"/>
      </w:pPr>
      <w:r w:rsidRPr="007B2A51">
        <w:t>User client SALs permit your instances of the server software to manage the OSEs used by each user to whom a user client SAL is assigned.</w:t>
      </w:r>
      <w:r w:rsidR="00B70FA2">
        <w:t xml:space="preserve"> </w:t>
      </w:r>
      <w:r w:rsidRPr="007B2A51">
        <w:t>If you have more than one user using an OSE, and you are not licensing by OSE, you must assign user client SALs to each of the users.</w:t>
      </w:r>
    </w:p>
    <w:p w14:paraId="004996C2" w14:textId="4CF91DDE" w:rsidR="009A4C7C" w:rsidRPr="007B2A51" w:rsidRDefault="009A4C7C" w:rsidP="00CF7821">
      <w:pPr>
        <w:pStyle w:val="PURBullet-Indented"/>
      </w:pPr>
      <w:r w:rsidRPr="007B2A51">
        <w:t>Client SALs do not permit management of any OSE running a server operating system.</w:t>
      </w:r>
    </w:p>
    <w:p w14:paraId="15D5359C" w14:textId="592E2597" w:rsidR="00AF0812" w:rsidRPr="00AE0F26" w:rsidRDefault="00AF0812" w:rsidP="00830DCA">
      <w:pPr>
        <w:pStyle w:val="PURBlueStrong-Indented"/>
      </w:pPr>
      <w:r w:rsidRPr="00830DCA">
        <w:t>Management SALs</w:t>
      </w:r>
    </w:p>
    <w:p w14:paraId="2F765ED1" w14:textId="741C23EE" w:rsidR="00AF0812" w:rsidRPr="007B2A51" w:rsidRDefault="00AF0812" w:rsidP="00AF0812">
      <w:pPr>
        <w:pStyle w:val="PURBody-Indented"/>
      </w:pPr>
      <w:r w:rsidRPr="002F42FF">
        <w:t xml:space="preserve">If you acquire user client SALs, you must assign them to the </w:t>
      </w:r>
      <w:r w:rsidRPr="007B2A51">
        <w:t xml:space="preserve">users of the OSEs your instances </w:t>
      </w:r>
      <w:r w:rsidR="00830DCA">
        <w:t>of the server software manage.</w:t>
      </w:r>
    </w:p>
    <w:p w14:paraId="6B2033CB" w14:textId="098FC8DB" w:rsidR="00AF0812" w:rsidRPr="007B2A51" w:rsidRDefault="00AF0812" w:rsidP="00AF0812">
      <w:pPr>
        <w:pStyle w:val="PURBody-Indented"/>
      </w:pPr>
      <w:r w:rsidRPr="007B2A51">
        <w:t>If you acquire OSE client SALs, you must assign them to the devices on which your managed OSEs will run.</w:t>
      </w:r>
      <w:r w:rsidR="00B70FA2">
        <w:t xml:space="preserve"> </w:t>
      </w:r>
      <w:r w:rsidRPr="007B2A51">
        <w:t>A hardware partition or blade is considered to be a separate device. At any one time, the number of OSEs being managed on a device may not exceed the number of OSE client or server management SALs assigned to that device.</w:t>
      </w:r>
    </w:p>
    <w:p w14:paraId="1AFEA353" w14:textId="510DF441" w:rsidR="00AF0812" w:rsidRPr="007B2A51" w:rsidRDefault="00AF0812" w:rsidP="00AF0812">
      <w:pPr>
        <w:pStyle w:val="PURBody-Indented"/>
      </w:pPr>
      <w:r w:rsidRPr="007B2A51">
        <w:t>You do</w:t>
      </w:r>
      <w:r w:rsidR="00830DCA">
        <w:t xml:space="preserve"> not need a management SAL for:</w:t>
      </w:r>
    </w:p>
    <w:p w14:paraId="35CC681E" w14:textId="77777777" w:rsidR="00AF0812" w:rsidRPr="007B2A51" w:rsidRDefault="00AF0812" w:rsidP="00AF0812">
      <w:pPr>
        <w:pStyle w:val="PURBullet-Indented"/>
      </w:pPr>
      <w:r>
        <w:t>any OSEs in which no instances of software are running</w:t>
      </w:r>
      <w:r w:rsidRPr="007B2A51">
        <w:t>,</w:t>
      </w:r>
    </w:p>
    <w:p w14:paraId="7DC30CE1" w14:textId="77777777" w:rsidR="00AF0812" w:rsidRPr="007B2A51" w:rsidRDefault="00AF0812" w:rsidP="00AF0812">
      <w:pPr>
        <w:pStyle w:val="PURBullet-Indented"/>
      </w:pPr>
      <w:r>
        <w:t>any devices functioning only as network infrastructure devices (OSI layer 3 or below</w:t>
      </w:r>
      <w:r w:rsidRPr="007B2A51">
        <w:t>), or</w:t>
      </w:r>
    </w:p>
    <w:p w14:paraId="3ED2069B" w14:textId="2FAC15A0" w:rsidR="00AF0812" w:rsidRPr="007B2A51" w:rsidRDefault="00AF0812" w:rsidP="00AF0812">
      <w:pPr>
        <w:pStyle w:val="PURBullet-Indented"/>
      </w:pPr>
      <w:r w:rsidRPr="00CF7821">
        <w:t>any</w:t>
      </w:r>
      <w:r w:rsidRPr="007B2A51">
        <w:t xml:space="preserve"> of your devices for which you are exclusively performing out of band management.</w:t>
      </w:r>
      <w:r w:rsidR="00B70FA2">
        <w:t xml:space="preserve"> </w:t>
      </w:r>
      <w:r w:rsidRPr="007B2A51">
        <w:t>Out of band management consists of interaction via a network connection with a hardware management controller to monitor or manage the status of hardware components (e.g.,</w:t>
      </w:r>
      <w:r>
        <w:t xml:space="preserve"> </w:t>
      </w:r>
      <w:r w:rsidRPr="007B2A51">
        <w:t>system temperature, fan speed, power on/off, system reset, CPU availability).</w:t>
      </w:r>
      <w:r w:rsidR="00B70FA2">
        <w:t xml:space="preserve"> </w:t>
      </w:r>
      <w:r w:rsidRPr="007B2A51">
        <w:t>Monitoring utilization of CPU, RAM, NIC, or storage is considered indirect management of the OSE and requires a management license.</w:t>
      </w:r>
    </w:p>
    <w:p w14:paraId="17DDB28D" w14:textId="77777777" w:rsidR="009A4C7C" w:rsidRDefault="009A4C7C" w:rsidP="009A4C7C">
      <w:pPr>
        <w:pStyle w:val="PURBlueStrong"/>
      </w:pPr>
      <w:r>
        <w:t>Reassignment of SALs</w:t>
      </w:r>
    </w:p>
    <w:p w14:paraId="324FC5C3" w14:textId="110995DB" w:rsidR="00AF0812" w:rsidRDefault="009A4C7C" w:rsidP="000D4966">
      <w:pPr>
        <w:pStyle w:val="PURBody-Indented"/>
      </w:pPr>
      <w:r w:rsidRPr="00EB1808">
        <w:t>You may</w:t>
      </w:r>
      <w:r w:rsidR="000D4966">
        <w:t xml:space="preserve"> </w:t>
      </w:r>
      <w:r w:rsidR="00AF0812">
        <w:t>reassign an OSE client SAL from one device to another, or a user client SAL from one user to another</w:t>
      </w:r>
      <w:r w:rsidR="000D4966">
        <w:t xml:space="preserve">, but not during the same calendar month, unless you </w:t>
      </w:r>
      <w:r w:rsidR="00AF0812">
        <w:t>temporarily reassign an OSE client</w:t>
      </w:r>
      <w:r w:rsidR="00B70FA2">
        <w:t xml:space="preserve"> </w:t>
      </w:r>
      <w:r w:rsidR="00AF0812">
        <w:t>SAL to a loaner device while the first device is out of service, or a user client SAL to a temporary worker while the user is absent.</w:t>
      </w:r>
    </w:p>
    <w:p w14:paraId="7C6E050E" w14:textId="77777777" w:rsidR="009A4C7C" w:rsidRDefault="009A4C7C" w:rsidP="009A4C7C">
      <w:pPr>
        <w:pStyle w:val="PURBlueStrong"/>
      </w:pPr>
      <w:r>
        <w:t>Software</w:t>
      </w:r>
    </w:p>
    <w:p w14:paraId="06734D5A" w14:textId="77777777" w:rsidR="00094034" w:rsidRPr="002F42FF" w:rsidRDefault="00094034" w:rsidP="00094034">
      <w:pPr>
        <w:pStyle w:val="PURBody-Indented"/>
        <w:rPr>
          <w:rFonts w:eastAsia="Times New Roman" w:cs="Arial"/>
          <w:szCs w:val="22"/>
        </w:rPr>
      </w:pPr>
      <w:r>
        <w:t>You may use the software to manage:</w:t>
      </w:r>
    </w:p>
    <w:p w14:paraId="106B3816" w14:textId="77777777" w:rsidR="00094034" w:rsidRPr="007B2A51" w:rsidRDefault="00094034" w:rsidP="00094034">
      <w:pPr>
        <w:pStyle w:val="PURBullet-Indented"/>
      </w:pPr>
      <w:r w:rsidRPr="00CF7821">
        <w:t>any</w:t>
      </w:r>
      <w:r w:rsidRPr="007B2A51">
        <w:t xml:space="preserve"> number of OSEs on a device, once you assign an equal number of management SALs to that device.</w:t>
      </w:r>
    </w:p>
    <w:p w14:paraId="423F2FCA" w14:textId="13B16611" w:rsidR="00094034" w:rsidRPr="00094034" w:rsidRDefault="00094034" w:rsidP="00094034">
      <w:pPr>
        <w:pStyle w:val="PURBullet-Indented"/>
        <w:rPr>
          <w:rStyle w:val="Strong"/>
          <w:b w:val="0"/>
          <w:bCs w:val="0"/>
        </w:rPr>
      </w:pPr>
      <w:r w:rsidRPr="007B2A51">
        <w:t>the OSEs users use, once you assign management SALs to those users.</w:t>
      </w:r>
    </w:p>
    <w:p w14:paraId="18C7A7F2" w14:textId="153AC96D" w:rsidR="009A4C7C" w:rsidRPr="00AE0F26" w:rsidRDefault="00094034" w:rsidP="009A4C7C">
      <w:pPr>
        <w:pStyle w:val="PURBlueStrong"/>
        <w:rPr>
          <w:rStyle w:val="PURBlueStrong-IndentedChar"/>
          <w:smallCaps/>
        </w:rPr>
      </w:pPr>
      <w:r>
        <w:rPr>
          <w:rStyle w:val="PURBlueStrong-IndentedChar"/>
          <w:smallCaps/>
        </w:rPr>
        <w:t xml:space="preserve">System Center </w:t>
      </w:r>
      <w:r w:rsidR="009A4C7C" w:rsidRPr="00AE0F26">
        <w:rPr>
          <w:rStyle w:val="PURBlueStrong-IndentedChar"/>
          <w:smallCaps/>
        </w:rPr>
        <w:t>Packs</w:t>
      </w:r>
    </w:p>
    <w:p w14:paraId="3E82AB28" w14:textId="53EAA148" w:rsidR="009A4C7C" w:rsidRDefault="00094034" w:rsidP="009A4C7C">
      <w:pPr>
        <w:pStyle w:val="PURBody-Indented"/>
      </w:pPr>
      <w:r>
        <w:t>The license terms for the applicable System Center products apply to your use of Management Packs, Configuration Packs, Process Packs and Integration Packs included with the software</w:t>
      </w:r>
      <w:r w:rsidR="0036211F">
        <w:t>.</w:t>
      </w:r>
    </w:p>
    <w:p w14:paraId="3A9FA533" w14:textId="77777777" w:rsidR="0036211F" w:rsidRDefault="0036211F" w:rsidP="0036211F">
      <w:pPr>
        <w:pStyle w:val="PURBlueStrong-Indented"/>
      </w:pPr>
      <w:r>
        <w:t>No Copying or Distributing Data Sets</w:t>
      </w:r>
    </w:p>
    <w:p w14:paraId="1991590A" w14:textId="54348EF6" w:rsidR="0036211F" w:rsidRDefault="0036211F" w:rsidP="0036211F">
      <w:pPr>
        <w:pStyle w:val="PURBody-Indented"/>
      </w:pPr>
      <w:r>
        <w:t>You may not copy or distribute any data set (or any portion of a data</w:t>
      </w:r>
      <w:r w:rsidR="00830DCA">
        <w:t xml:space="preserve"> set) included in the software.</w:t>
      </w:r>
    </w:p>
    <w:p w14:paraId="7811A15B" w14:textId="6E84DF67" w:rsidR="0036211F" w:rsidRDefault="0036211F" w:rsidP="0036211F">
      <w:pPr>
        <w:pStyle w:val="PURBlueStrong-Indented"/>
      </w:pPr>
      <w:r>
        <w:t>Win</w:t>
      </w:r>
      <w:r w:rsidR="00830DCA">
        <w:t>dows Automated Installation Kit</w:t>
      </w:r>
    </w:p>
    <w:p w14:paraId="57682043" w14:textId="5E744F8E" w:rsidR="0036211F" w:rsidRDefault="0036211F" w:rsidP="0036211F">
      <w:pPr>
        <w:pStyle w:val="PURBody-Indented"/>
      </w:pPr>
      <w:r>
        <w:t>The server software may include the Windows Automated Installation Kit (WAIK).</w:t>
      </w:r>
      <w:r w:rsidR="00B70FA2">
        <w:t xml:space="preserve"> </w:t>
      </w:r>
      <w:r>
        <w:t>If so, the license terms below apply to your use of it.</w:t>
      </w:r>
    </w:p>
    <w:p w14:paraId="50AA7C16" w14:textId="0394C2AA" w:rsidR="0036211F" w:rsidRDefault="0036211F" w:rsidP="0036211F">
      <w:pPr>
        <w:pStyle w:val="PURBody-Indented"/>
      </w:pPr>
      <w:r w:rsidRPr="00D96DF9">
        <w:rPr>
          <w:b/>
        </w:rPr>
        <w:t>Windows Pre-Installation Environmen</w:t>
      </w:r>
      <w:r>
        <w:rPr>
          <w:b/>
        </w:rPr>
        <w:t>t:</w:t>
      </w:r>
      <w:r>
        <w:t xml:space="preserve"> You may install and use the Windows Pre-Installation Environment portion of WAIK for purposes of diagnosing and recovering Windows operating system software.</w:t>
      </w:r>
      <w:r w:rsidR="00B70FA2">
        <w:t xml:space="preserve"> </w:t>
      </w:r>
      <w:r>
        <w:t>You may not use it as a general operating system, thin client, remote desktop client, or for any other purpose.</w:t>
      </w:r>
    </w:p>
    <w:p w14:paraId="3767385A" w14:textId="6FA769C2" w:rsidR="0036211F" w:rsidRDefault="0036211F" w:rsidP="0036211F">
      <w:pPr>
        <w:pStyle w:val="PURBody-Indented"/>
      </w:pPr>
      <w:r w:rsidRPr="00D96DF9">
        <w:rPr>
          <w:b/>
        </w:rPr>
        <w:t>ImageX.exe, Wimgapi.dll, Wimfilter and Package Manager</w:t>
      </w:r>
      <w:r>
        <w:rPr>
          <w:b/>
        </w:rPr>
        <w:t>:</w:t>
      </w:r>
      <w:r w:rsidR="002C084A">
        <w:t xml:space="preserve"> </w:t>
      </w:r>
      <w:r>
        <w:t xml:space="preserve">You may install and use </w:t>
      </w:r>
      <w:r w:rsidRPr="00A24C2F">
        <w:t xml:space="preserve">the ImageX.exe, Wimgapi.dll and Wimfilter and Package Manager portions of </w:t>
      </w:r>
      <w:r>
        <w:t xml:space="preserve">the </w:t>
      </w:r>
      <w:r w:rsidRPr="004F7252">
        <w:t xml:space="preserve">WAIK </w:t>
      </w:r>
      <w:r>
        <w:t>software for recovering Windows operating system software. You may not use these portions of the software to back up your Windows operating system or for any other purpose.</w:t>
      </w:r>
    </w:p>
    <w:p w14:paraId="21B19F0B" w14:textId="77777777" w:rsidR="0036211F" w:rsidRPr="000949B3" w:rsidRDefault="0036211F" w:rsidP="0036211F">
      <w:pPr>
        <w:pStyle w:val="PURBlueStrong-Indented"/>
      </w:pPr>
      <w:r w:rsidRPr="00794C12">
        <w:t>Site Hierarchy – Geographical View</w:t>
      </w:r>
    </w:p>
    <w:p w14:paraId="362F29BC" w14:textId="0BD8D091" w:rsidR="0036211F" w:rsidRPr="00794C12" w:rsidRDefault="0036211F" w:rsidP="0036211F">
      <w:pPr>
        <w:pStyle w:val="PURBody-Indented"/>
      </w:pPr>
      <w:r>
        <w:t>System Center 2012</w:t>
      </w:r>
      <w:r w:rsidR="006F76B4">
        <w:t xml:space="preserve"> </w:t>
      </w:r>
      <w:r w:rsidR="00D73DED">
        <w:t xml:space="preserve">R2 </w:t>
      </w:r>
      <w:r w:rsidRPr="00794C12">
        <w:t xml:space="preserve">Server Software includes a feature that retrieves content such as maps, images and other data through the Bing Maps (or successor branded) application programming interface (the “Bing Maps API”). The purpose of this feature is to </w:t>
      </w:r>
      <w:r w:rsidRPr="00794C12">
        <w:lastRenderedPageBreak/>
        <w:t>display site data on top of maps, aerial and hybrid imagery. You may use the feature to display the site data on your screen or print a written report including that display. This may be done only in conjunction with and through methods and means of access integrated in the software. You may not otherwise copy, store, archive, or create a database of the content available through the Bing Maps API. You may not use the following for any purpose even if they are available through the Bing Maps API:</w:t>
      </w:r>
    </w:p>
    <w:p w14:paraId="4A60E8BD" w14:textId="77777777" w:rsidR="0036211F" w:rsidRPr="00794C12" w:rsidRDefault="0036211F" w:rsidP="003B5A77">
      <w:pPr>
        <w:pStyle w:val="PURBullet-Indented"/>
        <w:numPr>
          <w:ilvl w:val="0"/>
          <w:numId w:val="11"/>
        </w:numPr>
      </w:pPr>
      <w:r w:rsidRPr="00794C12">
        <w:t>the Bing Maps API to provide sensor based guidance/routing,</w:t>
      </w:r>
    </w:p>
    <w:p w14:paraId="02CD7387" w14:textId="77777777" w:rsidR="0036211F" w:rsidRPr="00794C12" w:rsidRDefault="0036211F" w:rsidP="003B5A77">
      <w:pPr>
        <w:pStyle w:val="PURBullet-Indented"/>
        <w:numPr>
          <w:ilvl w:val="0"/>
          <w:numId w:val="11"/>
        </w:numPr>
      </w:pPr>
      <w:r w:rsidRPr="00794C12">
        <w:t>any Road Traffic Data or Bird’s Eye Imagery (or associated metadata).</w:t>
      </w:r>
    </w:p>
    <w:p w14:paraId="1ED5C5DB" w14:textId="77777777" w:rsidR="0036211F" w:rsidRPr="00DC630C" w:rsidRDefault="0036211F" w:rsidP="0036211F">
      <w:pPr>
        <w:pStyle w:val="PURBody-Indented"/>
      </w:pPr>
      <w:r w:rsidRPr="00DC630C">
        <w:t>You may not remove, minimize, block or modify any of the following that are included in the software, including any content made available to you through the software:</w:t>
      </w:r>
    </w:p>
    <w:p w14:paraId="0A1424CD" w14:textId="77777777" w:rsidR="0036211F" w:rsidRPr="00DC630C" w:rsidRDefault="0036211F" w:rsidP="003B5A77">
      <w:pPr>
        <w:pStyle w:val="PURBullet-Indented"/>
        <w:numPr>
          <w:ilvl w:val="0"/>
          <w:numId w:val="11"/>
        </w:numPr>
      </w:pPr>
      <w:r w:rsidRPr="00DC630C">
        <w:t>logos,</w:t>
      </w:r>
    </w:p>
    <w:p w14:paraId="41D48678" w14:textId="77777777" w:rsidR="0036211F" w:rsidRPr="00DC630C" w:rsidRDefault="0036211F" w:rsidP="003B5A77">
      <w:pPr>
        <w:pStyle w:val="PURBullet-Indented"/>
        <w:numPr>
          <w:ilvl w:val="0"/>
          <w:numId w:val="11"/>
        </w:numPr>
      </w:pPr>
      <w:r w:rsidRPr="00DC630C">
        <w:t>trademarks,</w:t>
      </w:r>
    </w:p>
    <w:p w14:paraId="113773B3" w14:textId="77777777" w:rsidR="0036211F" w:rsidRPr="00DC630C" w:rsidRDefault="0036211F" w:rsidP="003B5A77">
      <w:pPr>
        <w:pStyle w:val="PURBullet-Indented"/>
        <w:numPr>
          <w:ilvl w:val="0"/>
          <w:numId w:val="11"/>
        </w:numPr>
      </w:pPr>
      <w:r w:rsidRPr="00DC630C">
        <w:t>copyright,</w:t>
      </w:r>
    </w:p>
    <w:p w14:paraId="175E6628" w14:textId="77777777" w:rsidR="0036211F" w:rsidRPr="00DC630C" w:rsidRDefault="0036211F" w:rsidP="003B5A77">
      <w:pPr>
        <w:pStyle w:val="PURBullet-Indented"/>
        <w:numPr>
          <w:ilvl w:val="0"/>
          <w:numId w:val="11"/>
        </w:numPr>
      </w:pPr>
      <w:r w:rsidRPr="00DC630C">
        <w:t>digital watermarks, or</w:t>
      </w:r>
    </w:p>
    <w:p w14:paraId="1B81D4FD" w14:textId="77777777" w:rsidR="0036211F" w:rsidRPr="00DC630C" w:rsidRDefault="0036211F" w:rsidP="003B5A77">
      <w:pPr>
        <w:pStyle w:val="PURBullet-Indented"/>
        <w:numPr>
          <w:ilvl w:val="0"/>
          <w:numId w:val="11"/>
        </w:numPr>
      </w:pPr>
      <w:r w:rsidRPr="00DC630C">
        <w:t>other notices of Microsoft or its suppliers.</w:t>
      </w:r>
    </w:p>
    <w:p w14:paraId="5ED4BA30" w14:textId="3247C56D" w:rsidR="0036211F" w:rsidRDefault="0036211F" w:rsidP="0036211F">
      <w:pPr>
        <w:pStyle w:val="PURBody-Indented"/>
      </w:pPr>
      <w:r w:rsidRPr="00794C12">
        <w:t xml:space="preserve">Your use of the Bing Maps API and associated content is also subject to the additional terms and conditions at </w:t>
      </w:r>
      <w:hyperlink r:id="rId139" w:history="1">
        <w:r w:rsidRPr="00830DCA">
          <w:rPr>
            <w:rStyle w:val="Hyperlink"/>
          </w:rPr>
          <w:t>http://go.microsoft.com/?linkid=9710837</w:t>
        </w:r>
      </w:hyperlink>
      <w:r w:rsidRPr="00794C12">
        <w:t>.</w:t>
      </w:r>
    </w:p>
    <w:p w14:paraId="21F799D5" w14:textId="77777777" w:rsidR="0036211F" w:rsidRDefault="0036211F" w:rsidP="0036211F">
      <w:pPr>
        <w:pStyle w:val="PURBlueStrong-Indented"/>
      </w:pPr>
      <w:r>
        <w:t>.NET Framework Software</w:t>
      </w:r>
    </w:p>
    <w:p w14:paraId="32D5446A" w14:textId="34DF6166" w:rsidR="0036211F" w:rsidRDefault="0036211F" w:rsidP="0036211F">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19F7CD50" w14:textId="77777777" w:rsidR="00F60F84" w:rsidRPr="00292B91" w:rsidRDefault="00F60F84" w:rsidP="0036211F">
      <w:pPr>
        <w:pStyle w:val="PURBody-Indented"/>
      </w:pPr>
    </w:p>
    <w:p w14:paraId="0587D3C3" w14:textId="77777777" w:rsidR="00F60F84" w:rsidRDefault="009A4C7C" w:rsidP="00F60F84">
      <w:pPr>
        <w:pStyle w:val="PURHeading2"/>
        <w:pBdr>
          <w:bottom w:val="single" w:sz="4" w:space="1" w:color="auto"/>
        </w:pBdr>
      </w:pPr>
      <w:bookmarkStart w:id="367" w:name="SALTerms_Desktop"/>
      <w:r>
        <w:t>Desktop Applications</w:t>
      </w:r>
      <w:bookmarkEnd w:id="367"/>
    </w:p>
    <w:p w14:paraId="09ED3ED6" w14:textId="77777777" w:rsidR="001F7A9F" w:rsidRDefault="001F7A9F" w:rsidP="00A50403">
      <w:pPr>
        <w:pStyle w:val="PURBullet-Indented"/>
        <w:numPr>
          <w:ilvl w:val="0"/>
          <w:numId w:val="0"/>
        </w:numPr>
        <w:sectPr w:rsidR="001F7A9F" w:rsidSect="000C3222">
          <w:type w:val="continuous"/>
          <w:pgSz w:w="12240" w:h="15840" w:code="1"/>
          <w:pgMar w:top="1800" w:right="720" w:bottom="720" w:left="720" w:header="720" w:footer="720" w:gutter="0"/>
          <w:cols w:space="360"/>
          <w:docGrid w:linePitch="360"/>
        </w:sectPr>
      </w:pPr>
    </w:p>
    <w:p w14:paraId="06424FA4" w14:textId="50A4D9FB" w:rsidR="00BF78C0" w:rsidRPr="00BF78C0" w:rsidRDefault="00BF78C0" w:rsidP="00DA1A17">
      <w:pPr>
        <w:pStyle w:val="PURBullet-Indented"/>
      </w:pPr>
      <w:r w:rsidRPr="00BF78C0">
        <w:lastRenderedPageBreak/>
        <w:t xml:space="preserve">Office Multi Language Pack </w:t>
      </w:r>
      <w:r w:rsidR="00BD14CB">
        <w:t>2013</w:t>
      </w:r>
    </w:p>
    <w:p w14:paraId="38F5F615" w14:textId="5F4B4DAB" w:rsidR="00BF78C0" w:rsidRPr="00BF78C0" w:rsidRDefault="00BF78C0" w:rsidP="00DA1A17">
      <w:pPr>
        <w:pStyle w:val="PURBullet-Indented"/>
      </w:pPr>
      <w:r w:rsidRPr="00BF78C0">
        <w:t xml:space="preserve">Office Professional Plus </w:t>
      </w:r>
      <w:r w:rsidR="00BD14CB">
        <w:t>2013</w:t>
      </w:r>
      <w:r w:rsidR="00BD14CB" w:rsidRPr="00BF78C0">
        <w:t xml:space="preserve"> </w:t>
      </w:r>
    </w:p>
    <w:p w14:paraId="4EEE639D" w14:textId="66EF9101" w:rsidR="00FA0FD5" w:rsidRDefault="00FA0FD5" w:rsidP="00DA1A17">
      <w:pPr>
        <w:pStyle w:val="PURBullet-Indented"/>
      </w:pPr>
      <w:r w:rsidRPr="00BF78C0">
        <w:t xml:space="preserve">Office Standard </w:t>
      </w:r>
      <w:r w:rsidR="00BD14CB">
        <w:t>2013</w:t>
      </w:r>
    </w:p>
    <w:p w14:paraId="31137321" w14:textId="3F8B4C2E" w:rsidR="008B1CCE" w:rsidRPr="00BF78C0" w:rsidRDefault="008B1CCE" w:rsidP="00DA1A17">
      <w:pPr>
        <w:pStyle w:val="PURBullet-Indented"/>
      </w:pPr>
      <w:r>
        <w:t xml:space="preserve">Project </w:t>
      </w:r>
      <w:r w:rsidR="00BD14CB">
        <w:t>2013</w:t>
      </w:r>
      <w:r w:rsidR="00BD14CB" w:rsidRPr="00BF78C0">
        <w:t xml:space="preserve"> </w:t>
      </w:r>
      <w:r w:rsidRPr="00BF78C0">
        <w:t>Professional</w:t>
      </w:r>
    </w:p>
    <w:p w14:paraId="52347F92" w14:textId="5DF64BB6" w:rsidR="00234924" w:rsidRDefault="00BF78C0" w:rsidP="00DA1A17">
      <w:pPr>
        <w:pStyle w:val="PURBullet-Indented"/>
      </w:pPr>
      <w:r w:rsidRPr="00BF78C0">
        <w:t xml:space="preserve">Project </w:t>
      </w:r>
      <w:r w:rsidR="00BD14CB">
        <w:t>2013</w:t>
      </w:r>
      <w:r w:rsidR="00BD14CB" w:rsidRPr="00BF78C0">
        <w:t xml:space="preserve"> </w:t>
      </w:r>
      <w:r w:rsidRPr="00BF78C0">
        <w:t>Standard</w:t>
      </w:r>
    </w:p>
    <w:p w14:paraId="2CFE0B6E" w14:textId="1EABAD12" w:rsidR="00FA0FD5" w:rsidRDefault="00FA0FD5" w:rsidP="00DA1A17">
      <w:pPr>
        <w:pStyle w:val="PURBullet-Indented"/>
      </w:pPr>
      <w:r>
        <w:t xml:space="preserve">Visio </w:t>
      </w:r>
      <w:r w:rsidR="00BD14CB">
        <w:t xml:space="preserve">2013 </w:t>
      </w:r>
      <w:r>
        <w:t>Professional</w:t>
      </w:r>
    </w:p>
    <w:p w14:paraId="290935A2" w14:textId="3B1B49BB" w:rsidR="008B1CCE" w:rsidRDefault="008B1CCE" w:rsidP="00DA1A17">
      <w:pPr>
        <w:pStyle w:val="PURBullet-Indented"/>
      </w:pPr>
      <w:r w:rsidRPr="00BF78C0">
        <w:lastRenderedPageBreak/>
        <w:t xml:space="preserve">Visio </w:t>
      </w:r>
      <w:r w:rsidR="00BD14CB">
        <w:t>2013</w:t>
      </w:r>
      <w:r w:rsidR="00BD14CB" w:rsidRPr="00BF78C0">
        <w:t xml:space="preserve"> </w:t>
      </w:r>
      <w:r w:rsidRPr="00BF78C0">
        <w:t>Standard</w:t>
      </w:r>
    </w:p>
    <w:p w14:paraId="615B43F1" w14:textId="269A21A1" w:rsidR="008B1CCE" w:rsidRDefault="00830DCA" w:rsidP="00DA1A17">
      <w:pPr>
        <w:pStyle w:val="PURBullet-Indented"/>
      </w:pPr>
      <w:r>
        <w:t xml:space="preserve">Visual Studio </w:t>
      </w:r>
      <w:r w:rsidR="008B1CCE">
        <w:t>Premium</w:t>
      </w:r>
      <w:r w:rsidR="004B7C06">
        <w:t xml:space="preserve"> </w:t>
      </w:r>
      <w:r w:rsidR="00C43E96">
        <w:t>201</w:t>
      </w:r>
      <w:r w:rsidR="00377F92">
        <w:t>3</w:t>
      </w:r>
    </w:p>
    <w:p w14:paraId="054A6852" w14:textId="28031CDE" w:rsidR="00FA0FD5" w:rsidRDefault="00830DCA" w:rsidP="00DA1A17">
      <w:pPr>
        <w:pStyle w:val="PURBullet-Indented"/>
      </w:pPr>
      <w:r>
        <w:t xml:space="preserve">Visual Studio </w:t>
      </w:r>
      <w:r w:rsidR="00BF78C0" w:rsidRPr="00BF78C0">
        <w:t>Professional</w:t>
      </w:r>
      <w:r w:rsidR="004B7C06">
        <w:t xml:space="preserve"> </w:t>
      </w:r>
      <w:r w:rsidR="00C43E96">
        <w:t>201</w:t>
      </w:r>
      <w:r w:rsidR="00377F92">
        <w:t>3</w:t>
      </w:r>
    </w:p>
    <w:p w14:paraId="1290B742" w14:textId="6CDC0CCF" w:rsidR="00BF78C0" w:rsidRPr="00BF78C0" w:rsidRDefault="00830DCA" w:rsidP="00DA1A17">
      <w:pPr>
        <w:pStyle w:val="PURBullet-Indented"/>
      </w:pPr>
      <w:r>
        <w:t xml:space="preserve">Visual Studio </w:t>
      </w:r>
      <w:r w:rsidR="00FA0FD5">
        <w:t>Ultimate</w:t>
      </w:r>
      <w:r w:rsidR="004B7C06">
        <w:t xml:space="preserve"> </w:t>
      </w:r>
      <w:r w:rsidR="00C43E96">
        <w:t>201</w:t>
      </w:r>
      <w:r w:rsidR="00377F92">
        <w:t>3</w:t>
      </w:r>
    </w:p>
    <w:p w14:paraId="2B6BA003" w14:textId="60AB09EE" w:rsidR="00BF78C0" w:rsidRDefault="00BF78C0" w:rsidP="00DA1A17">
      <w:pPr>
        <w:pStyle w:val="PURBullet-Indented"/>
      </w:pPr>
      <w:r w:rsidRPr="00BF78C0">
        <w:t xml:space="preserve">Visual Studio Test Professional </w:t>
      </w:r>
      <w:r w:rsidR="00C43E96">
        <w:t>201</w:t>
      </w:r>
      <w:r w:rsidR="00377F92">
        <w:t>3</w:t>
      </w:r>
    </w:p>
    <w:p w14:paraId="065B928C" w14:textId="77777777" w:rsidR="00EE7C5B" w:rsidRDefault="00EE7C5B" w:rsidP="00EE7C5B">
      <w:pPr>
        <w:pStyle w:val="PURBullet-Indented"/>
        <w:numPr>
          <w:ilvl w:val="0"/>
          <w:numId w:val="0"/>
        </w:numPr>
        <w:ind w:left="270"/>
      </w:pPr>
    </w:p>
    <w:p w14:paraId="15C2C9DF" w14:textId="77777777" w:rsidR="001F7A9F" w:rsidRDefault="001F7A9F" w:rsidP="0052042E">
      <w:pPr>
        <w:pStyle w:val="PURBullet-Indented"/>
        <w:numPr>
          <w:ilvl w:val="0"/>
          <w:numId w:val="0"/>
        </w:numPr>
        <w:ind w:left="486" w:hanging="216"/>
        <w:sectPr w:rsidR="001F7A9F" w:rsidSect="001F7A9F">
          <w:type w:val="continuous"/>
          <w:pgSz w:w="12240" w:h="15840" w:code="1"/>
          <w:pgMar w:top="1800" w:right="720" w:bottom="720" w:left="720" w:header="720" w:footer="720" w:gutter="0"/>
          <w:cols w:num="2" w:space="360"/>
          <w:docGrid w:linePitch="360"/>
        </w:sectPr>
      </w:pPr>
    </w:p>
    <w:p w14:paraId="3BCBF6AB" w14:textId="77777777" w:rsidR="001F7A9F" w:rsidRPr="00A50403" w:rsidRDefault="001F7A9F" w:rsidP="00A50403">
      <w:pPr>
        <w:pStyle w:val="PURBlueStrong"/>
        <w:rPr>
          <w:rStyle w:val="PURBlueStrong-IndentedChar"/>
        </w:rPr>
      </w:pPr>
    </w:p>
    <w:p w14:paraId="60692F00" w14:textId="77777777" w:rsidR="009A4C7C" w:rsidRPr="00501DAF" w:rsidRDefault="009A4C7C" w:rsidP="009A4C7C">
      <w:pPr>
        <w:pStyle w:val="PURBlueStrong"/>
      </w:pPr>
      <w:r w:rsidRPr="00501DAF">
        <w:rPr>
          <w:rStyle w:val="PURBlueStrong-IndentedChar"/>
          <w:smallCaps/>
        </w:rPr>
        <w:t>Subscriber Access Licenses (SALs)</w:t>
      </w:r>
    </w:p>
    <w:p w14:paraId="3E3D075D" w14:textId="602DF79B" w:rsidR="009A4C7C" w:rsidRPr="00902B3A" w:rsidRDefault="009A4C7C" w:rsidP="00902B3A">
      <w:pPr>
        <w:pStyle w:val="PURBody-Indented"/>
      </w:pPr>
      <w:r w:rsidRPr="00902B3A">
        <w:t>You must acquire and assign a SAL to each user that is authorized to access your instances of the software directly or indirectly, regardless of actual access of the software.</w:t>
      </w:r>
      <w:r w:rsidR="00B70FA2">
        <w:t xml:space="preserve"> </w:t>
      </w:r>
      <w:r w:rsidRPr="00902B3A">
        <w:t>Device SALs are not available except for products that we designate in the Product-Specific License Terms section).</w:t>
      </w:r>
      <w:r w:rsidR="00B70FA2">
        <w:t xml:space="preserve"> </w:t>
      </w:r>
      <w:r w:rsidRPr="00902B3A">
        <w:t>A hardware partition or blade is cons</w:t>
      </w:r>
      <w:r w:rsidR="00830DCA">
        <w:t>idered to be a separate device.</w:t>
      </w:r>
    </w:p>
    <w:p w14:paraId="681FF5B1" w14:textId="22FFA3C0" w:rsidR="009D10D5" w:rsidRDefault="00C827EE" w:rsidP="009A4C7C">
      <w:pPr>
        <w:pStyle w:val="PURBody-Indented"/>
      </w:pPr>
      <w:r>
        <w:rPr>
          <w:rStyle w:val="PURBlueStrong-IndentedChar"/>
        </w:rPr>
        <w:t>Types of SALs</w:t>
      </w:r>
      <w:r w:rsidR="00C31A5E">
        <w:rPr>
          <w:rStyle w:val="PURBlueStrong-IndentedChar"/>
        </w:rPr>
        <w:t xml:space="preserve"> </w:t>
      </w:r>
      <w:r>
        <w:t xml:space="preserve">There </w:t>
      </w:r>
      <w:r w:rsidR="003B634B">
        <w:t>is one</w:t>
      </w:r>
      <w:r w:rsidR="00B70FA2">
        <w:t xml:space="preserve"> </w:t>
      </w:r>
      <w:r>
        <w:t xml:space="preserve">type of SAL: user </w:t>
      </w:r>
      <w:r w:rsidR="003B634B">
        <w:t>SAL</w:t>
      </w:r>
      <w:r>
        <w:t>.</w:t>
      </w:r>
    </w:p>
    <w:p w14:paraId="7F21BB93" w14:textId="5EBD7FCC" w:rsidR="009A4C7C" w:rsidRDefault="00C827EE" w:rsidP="009A4C7C">
      <w:pPr>
        <w:pStyle w:val="PURBody-Indented"/>
      </w:pPr>
      <w:r>
        <w:rPr>
          <w:rStyle w:val="Strong"/>
        </w:rPr>
        <w:t xml:space="preserve">User </w:t>
      </w:r>
      <w:r w:rsidR="005C7403">
        <w:rPr>
          <w:rStyle w:val="Strong"/>
        </w:rPr>
        <w:t>SALs</w:t>
      </w:r>
      <w:r>
        <w:rPr>
          <w:rStyle w:val="Strong"/>
        </w:rPr>
        <w:t xml:space="preserve">: </w:t>
      </w:r>
      <w:r w:rsidR="009A4C7C">
        <w:t xml:space="preserve">Each user SAL permits one user to use any device </w:t>
      </w:r>
      <w:r w:rsidR="00830DCA">
        <w:t>to access and use the software.</w:t>
      </w:r>
    </w:p>
    <w:p w14:paraId="683BA100" w14:textId="77777777" w:rsidR="009A4C7C" w:rsidRPr="00747B1F" w:rsidRDefault="009A4C7C" w:rsidP="009A4C7C">
      <w:pPr>
        <w:pStyle w:val="PURBlueStrong"/>
      </w:pPr>
      <w:r w:rsidRPr="00747B1F">
        <w:t>Concurrent Connections for User SALs</w:t>
      </w:r>
    </w:p>
    <w:p w14:paraId="529C6FCA" w14:textId="5FA339DA" w:rsidR="00923EF2" w:rsidRPr="00830DCA" w:rsidRDefault="00923EF2" w:rsidP="00902B3A">
      <w:pPr>
        <w:pStyle w:val="PURBody-Indented"/>
        <w:rPr>
          <w:lang w:eastAsia="zh-CN"/>
        </w:rPr>
      </w:pPr>
      <w:r w:rsidRPr="00923EF2">
        <w:rPr>
          <w:lang w:eastAsia="zh-CN"/>
        </w:rPr>
        <w:t>You must acquire a SAL for each concurrent connection to a server running the software (using multiple devices).</w:t>
      </w:r>
      <w:r w:rsidR="00B70FA2">
        <w:rPr>
          <w:lang w:eastAsia="zh-CN"/>
        </w:rPr>
        <w:t xml:space="preserve"> </w:t>
      </w:r>
      <w:r w:rsidRPr="00923EF2">
        <w:rPr>
          <w:lang w:eastAsia="zh-CN"/>
        </w:rPr>
        <w:t>For example, you must obtain one SAL for a user who wants to access the server software from both a PC and a separate laptop at different times of the day.</w:t>
      </w:r>
      <w:r w:rsidR="00B70FA2">
        <w:rPr>
          <w:lang w:eastAsia="zh-CN"/>
        </w:rPr>
        <w:t xml:space="preserve"> </w:t>
      </w:r>
      <w:r w:rsidRPr="00923EF2">
        <w:rPr>
          <w:lang w:eastAsia="zh-CN"/>
        </w:rPr>
        <w:t>However, you must acquire two SALs for the user if the user wants to access the software from both devices at the same time.</w:t>
      </w:r>
    </w:p>
    <w:p w14:paraId="56797CB6" w14:textId="77777777" w:rsidR="009A4C7C" w:rsidRPr="00A324A8" w:rsidRDefault="009A4C7C" w:rsidP="00A324A8">
      <w:pPr>
        <w:pStyle w:val="PURBlueStrong"/>
      </w:pPr>
      <w:r w:rsidRPr="00A324A8">
        <w:rPr>
          <w:rStyle w:val="PURBlueStrong-IndentedChar"/>
          <w:smallCaps/>
        </w:rPr>
        <w:t>Reassignment of SALs</w:t>
      </w:r>
    </w:p>
    <w:p w14:paraId="067FDB1B" w14:textId="7D94C771" w:rsidR="00893CE7" w:rsidRDefault="009A4C7C" w:rsidP="00D6363C">
      <w:pPr>
        <w:pStyle w:val="PURBody-Indented"/>
      </w:pPr>
      <w:r w:rsidRPr="00A748AB">
        <w:rPr>
          <w:rFonts w:cs="Arial"/>
          <w:szCs w:val="18"/>
        </w:rPr>
        <w:t>You may</w:t>
      </w:r>
      <w:r w:rsidR="005C7403">
        <w:t xml:space="preserve"> </w:t>
      </w:r>
      <w:r w:rsidRPr="00747B1F">
        <w:t>reassign your user S</w:t>
      </w:r>
      <w:r w:rsidR="00830DCA">
        <w:t>AL from one user</w:t>
      </w:r>
      <w:r w:rsidR="002C084A">
        <w:t xml:space="preserve"> </w:t>
      </w:r>
      <w:r w:rsidR="00830DCA">
        <w:t>to another</w:t>
      </w:r>
      <w:r w:rsidR="005C7403">
        <w:t>, but not during the same calendar month</w:t>
      </w:r>
      <w:r w:rsidR="00830DCA">
        <w:t xml:space="preserve">, </w:t>
      </w:r>
      <w:r w:rsidR="005C7403">
        <w:t xml:space="preserve">unless you </w:t>
      </w:r>
      <w:r w:rsidRPr="00DA1A17">
        <w:t>temporarily</w:t>
      </w:r>
      <w:r w:rsidRPr="00747B1F">
        <w:t xml:space="preserve"> reassign your user SAL to a temporary worker while the user is absent.</w:t>
      </w:r>
    </w:p>
    <w:p w14:paraId="24BA1BDA" w14:textId="3811084F" w:rsidR="005F0630" w:rsidRDefault="005F0630" w:rsidP="005F0630">
      <w:pPr>
        <w:pStyle w:val="PURBlueStrong"/>
      </w:pPr>
      <w:r>
        <w:t xml:space="preserve">Use of </w:t>
      </w:r>
      <w:r w:rsidR="00294428">
        <w:t>W</w:t>
      </w:r>
      <w:r>
        <w:t xml:space="preserve">indows </w:t>
      </w:r>
      <w:r w:rsidR="00294428">
        <w:t>S</w:t>
      </w:r>
      <w:r>
        <w:t xml:space="preserve">erver </w:t>
      </w:r>
      <w:r w:rsidR="00294428">
        <w:t>R</w:t>
      </w:r>
      <w:r>
        <w:t xml:space="preserve">emote </w:t>
      </w:r>
      <w:r w:rsidR="00294428">
        <w:t>D</w:t>
      </w:r>
      <w:r>
        <w:t xml:space="preserve">esktop </w:t>
      </w:r>
      <w:r w:rsidR="00294428">
        <w:t>S</w:t>
      </w:r>
      <w:r>
        <w:t>ervices</w:t>
      </w:r>
    </w:p>
    <w:p w14:paraId="12CB3D42" w14:textId="0C47A242" w:rsidR="005F0630" w:rsidRPr="001666CF" w:rsidRDefault="005F0630" w:rsidP="005F0630">
      <w:pPr>
        <w:pStyle w:val="PURBody-Indented"/>
      </w:pPr>
      <w:r w:rsidRPr="001666CF">
        <w:t>The delivery of a Desktop Application, such as Office, that is used by providing direct or indirect access to server software that hosts the graphical user interface, such as Windows</w:t>
      </w:r>
      <w:r>
        <w:t xml:space="preserve"> Server</w:t>
      </w:r>
      <w:r w:rsidRPr="001666CF">
        <w:t xml:space="preserve"> (using the Windows Server Remote Desktop Services functionality or other technology), requires</w:t>
      </w:r>
      <w:r w:rsidR="00B70FA2">
        <w:t xml:space="preserve"> </w:t>
      </w:r>
      <w:r w:rsidRPr="001666CF">
        <w:t>a Windows Server Remote Desktop Services SAL.</w:t>
      </w:r>
      <w:r w:rsidR="00B70FA2">
        <w:t xml:space="preserve"> </w:t>
      </w:r>
      <w:r w:rsidRPr="001666CF">
        <w:t>See the</w:t>
      </w:r>
      <w:r w:rsidR="00B70FA2">
        <w:t xml:space="preserve"> </w:t>
      </w:r>
      <w:r w:rsidRPr="001666CF">
        <w:t>Server Software SAL General terms section above for how to assign Server Software SALs.</w:t>
      </w:r>
    </w:p>
    <w:p w14:paraId="720545E4" w14:textId="77777777" w:rsidR="00893CE7" w:rsidRDefault="00353A1B" w:rsidP="00CD6E9D">
      <w:pPr>
        <w:pStyle w:val="PURBullet-Indented"/>
        <w:keepLines/>
        <w:numPr>
          <w:ilvl w:val="0"/>
          <w:numId w:val="0"/>
        </w:numPr>
        <w:ind w:left="547"/>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4F5726AD" w14:textId="533975D2" w:rsidR="009A4C7C" w:rsidRDefault="00830DCA" w:rsidP="009A4C7C">
      <w:pPr>
        <w:pStyle w:val="PURHeading1"/>
      </w:pPr>
      <w:r>
        <w:t>Product-Specific License Terms</w:t>
      </w:r>
    </w:p>
    <w:p w14:paraId="5D739596" w14:textId="57137ACA" w:rsidR="009A4C7C" w:rsidRDefault="009A4C7C" w:rsidP="009A4C7C">
      <w:pPr>
        <w:pStyle w:val="PURProductName"/>
      </w:pPr>
      <w:bookmarkStart w:id="368" w:name="_Toc299519115"/>
      <w:bookmarkStart w:id="369" w:name="_Toc299531547"/>
      <w:bookmarkStart w:id="370" w:name="_Toc299531871"/>
      <w:bookmarkStart w:id="371" w:name="_Toc299957154"/>
      <w:bookmarkStart w:id="372" w:name="_Toc346536856"/>
      <w:bookmarkStart w:id="373" w:name="_Toc346895309"/>
      <w:bookmarkStart w:id="374" w:name="_Toc339280320"/>
      <w:bookmarkStart w:id="375" w:name="_Toc339280463"/>
      <w:bookmarkStart w:id="376" w:name="_Toc363552794"/>
      <w:bookmarkStart w:id="377" w:name="_Toc363552857"/>
      <w:bookmarkStart w:id="378" w:name="_Toc378682157"/>
      <w:bookmarkStart w:id="379" w:name="_Toc378682259"/>
      <w:bookmarkStart w:id="380" w:name="_Toc371268271"/>
      <w:bookmarkStart w:id="381" w:name="_Toc371268337"/>
      <w:bookmarkStart w:id="382" w:name="_Toc381962019"/>
      <w:bookmarkStart w:id="383" w:name="_Toc381962060"/>
      <w:r>
        <w:t xml:space="preserve">Exchange Server </w:t>
      </w:r>
      <w:r w:rsidR="00F44E81">
        <w:t xml:space="preserve">2013 </w:t>
      </w:r>
      <w:r w:rsidR="00BC6C4C">
        <w:t xml:space="preserve">Standard and </w:t>
      </w:r>
      <w:r>
        <w:t>Enterprise</w:t>
      </w:r>
      <w:bookmarkEnd w:id="368"/>
      <w:bookmarkEnd w:id="369"/>
      <w:bookmarkEnd w:id="370"/>
      <w:bookmarkEnd w:id="371"/>
      <w:bookmarkEnd w:id="372"/>
      <w:bookmarkEnd w:id="373"/>
      <w:bookmarkEnd w:id="374"/>
      <w:bookmarkEnd w:id="375"/>
      <w:bookmarkEnd w:id="376"/>
      <w:bookmarkEnd w:id="377"/>
      <w:bookmarkEnd w:id="378"/>
      <w:bookmarkEnd w:id="379"/>
      <w:bookmarkEnd w:id="380"/>
      <w:bookmarkEnd w:id="381"/>
      <w:bookmarkEnd w:id="382"/>
      <w:bookmarkEnd w:id="383"/>
      <w:r w:rsidR="00231176">
        <w:fldChar w:fldCharType="begin"/>
      </w:r>
      <w:r>
        <w:instrText xml:space="preserve"> XE "</w:instrText>
      </w:r>
      <w:r w:rsidRPr="00850A33">
        <w:instrText>Exchange Server 201</w:instrText>
      </w:r>
      <w:r w:rsidR="00F44E81">
        <w:instrText>3</w:instrText>
      </w:r>
      <w:r w:rsidRPr="00850A33">
        <w:instrText xml:space="preserve"> </w:instrText>
      </w:r>
      <w:r w:rsidR="00232A46">
        <w:instrText xml:space="preserve">Standard and </w:instrText>
      </w:r>
      <w:r w:rsidRPr="00850A33">
        <w:instrText>Enterprise</w:instrText>
      </w:r>
      <w:r>
        <w:instrText xml:space="preserve">" </w:instrText>
      </w:r>
      <w:r w:rsidR="00231176">
        <w:fldChar w:fldCharType="end"/>
      </w:r>
    </w:p>
    <w:p w14:paraId="363E740F"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14:paraId="2A0D9AD1" w14:textId="77777777" w:rsidTr="00CA5725">
        <w:tc>
          <w:tcPr>
            <w:tcW w:w="2444" w:type="pct"/>
            <w:tcBorders>
              <w:top w:val="single" w:sz="4" w:space="0" w:color="auto"/>
            </w:tcBorders>
          </w:tcPr>
          <w:p w14:paraId="14F731C1" w14:textId="77777777" w:rsidR="009A4C7C" w:rsidRPr="003667B6" w:rsidRDefault="008F7770" w:rsidP="008F7770">
            <w:pPr>
              <w:pStyle w:val="PURLMSH"/>
            </w:pPr>
            <w:r>
              <w:t xml:space="preserve">Applicable Section of </w:t>
            </w:r>
            <w:r w:rsidR="00C54E23">
              <w:t xml:space="preserve">SAL </w:t>
            </w:r>
            <w:r>
              <w:t>General Terms</w:t>
            </w:r>
            <w:r w:rsidR="009A4C7C">
              <w:t xml:space="preserve">: </w:t>
            </w:r>
            <w:hyperlink w:anchor="SALTerms_Server" w:history="1">
              <w:r w:rsidRPr="00C54E23">
                <w:rPr>
                  <w:rStyle w:val="Hyperlink"/>
                </w:rPr>
                <w:t>Server Software</w:t>
              </w:r>
            </w:hyperlink>
          </w:p>
        </w:tc>
        <w:tc>
          <w:tcPr>
            <w:tcW w:w="2556" w:type="pct"/>
            <w:gridSpan w:val="2"/>
            <w:tcBorders>
              <w:top w:val="single" w:sz="4" w:space="0" w:color="auto"/>
            </w:tcBorders>
          </w:tcPr>
          <w:p w14:paraId="6A3C6578" w14:textId="77777777" w:rsidR="009A4C7C" w:rsidRDefault="004F154D" w:rsidP="009A4C7C">
            <w:pPr>
              <w:pStyle w:val="PURLMSH"/>
            </w:pPr>
            <w:r>
              <w:t>See Applicable Notice</w:t>
            </w:r>
            <w:r w:rsidR="00A324A8">
              <w:t xml:space="preserve">: </w:t>
            </w:r>
            <w:r w:rsidR="00A324A8">
              <w:rPr>
                <w:b/>
              </w:rPr>
              <w:t>No</w:t>
            </w:r>
          </w:p>
        </w:tc>
      </w:tr>
      <w:tr w:rsidR="009A4C7C" w14:paraId="3C09CAEC" w14:textId="77777777" w:rsidTr="00CA5725">
        <w:tc>
          <w:tcPr>
            <w:tcW w:w="2444" w:type="pct"/>
          </w:tcPr>
          <w:p w14:paraId="66F8FED1" w14:textId="77777777" w:rsidR="00F418D0" w:rsidRPr="00F418D0" w:rsidRDefault="009A4C7C" w:rsidP="009A4C7C">
            <w:pPr>
              <w:pStyle w:val="PURLMSH"/>
              <w:rPr>
                <w:i/>
              </w:rPr>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556" w:type="pct"/>
            <w:gridSpan w:val="2"/>
          </w:tcPr>
          <w:p w14:paraId="79548F49" w14:textId="496E9E70" w:rsidR="009A4C7C" w:rsidRPr="00D73DED" w:rsidRDefault="00D73DED" w:rsidP="009A4C7C">
            <w:pPr>
              <w:pStyle w:val="PURLMSH"/>
              <w:rPr>
                <w:b/>
              </w:rPr>
            </w:pPr>
            <w:r>
              <w:t xml:space="preserve">Eligible for Software Services on Data Center Providers’ Servers: </w:t>
            </w:r>
            <w:r>
              <w:rPr>
                <w:b/>
              </w:rPr>
              <w:t>Yes</w:t>
            </w:r>
          </w:p>
        </w:tc>
      </w:tr>
      <w:tr w:rsidR="009A4C7C" w:rsidRPr="00501DAF" w14:paraId="35B40452" w14:textId="77777777" w:rsidTr="00CA5725">
        <w:tc>
          <w:tcPr>
            <w:tcW w:w="5000" w:type="pct"/>
            <w:gridSpan w:val="3"/>
            <w:shd w:val="clear" w:color="auto" w:fill="E5EEF7"/>
          </w:tcPr>
          <w:p w14:paraId="5EBA8CAF" w14:textId="77777777" w:rsidR="009A4C7C" w:rsidRPr="00170E0B" w:rsidRDefault="00F418D0" w:rsidP="00170E0B">
            <w:pPr>
              <w:pStyle w:val="PURTableHeaderBlue"/>
            </w:pPr>
            <w:r w:rsidRPr="00501DAF">
              <w:t>SUBSCRIBER ACCESS LICENSES (SALs)</w:t>
            </w:r>
          </w:p>
        </w:tc>
      </w:tr>
      <w:tr w:rsidR="00B262C9" w:rsidRPr="003528B0" w14:paraId="254E37AF" w14:textId="77777777" w:rsidTr="003A7958">
        <w:tc>
          <w:tcPr>
            <w:tcW w:w="2534" w:type="pct"/>
            <w:gridSpan w:val="2"/>
          </w:tcPr>
          <w:p w14:paraId="56168319" w14:textId="77777777" w:rsidR="00B262C9" w:rsidRPr="00BB180A" w:rsidRDefault="00BB41EF" w:rsidP="00984DEA">
            <w:pPr>
              <w:pStyle w:val="PURBody"/>
              <w:rPr>
                <w:i/>
              </w:rPr>
            </w:pPr>
            <w:r w:rsidRPr="00BB41EF">
              <w:t>You need:</w:t>
            </w:r>
          </w:p>
          <w:p w14:paraId="38B03099" w14:textId="0B1ECAAB" w:rsidR="00B262C9" w:rsidRDefault="00B262C9" w:rsidP="00830DCA">
            <w:pPr>
              <w:pStyle w:val="PURBullet-Indented"/>
            </w:pPr>
            <w:r>
              <w:t xml:space="preserve">Exchange Server </w:t>
            </w:r>
            <w:r w:rsidR="00F44E81">
              <w:t xml:space="preserve">2013 </w:t>
            </w:r>
            <w:r>
              <w:t xml:space="preserve">Hosted Exchange Basic SAL, </w:t>
            </w:r>
            <w:r w:rsidRPr="00830DCA">
              <w:rPr>
                <w:b/>
              </w:rPr>
              <w:t>or</w:t>
            </w:r>
          </w:p>
          <w:p w14:paraId="5A45213E" w14:textId="3751B7C5" w:rsidR="00A253BA" w:rsidRPr="00A253BA" w:rsidRDefault="00B262C9" w:rsidP="00830DCA">
            <w:pPr>
              <w:pStyle w:val="PURBullet-Indented"/>
            </w:pPr>
            <w:r>
              <w:t xml:space="preserve">Exchange Server </w:t>
            </w:r>
            <w:r w:rsidR="00F44E81">
              <w:t xml:space="preserve">2013 </w:t>
            </w:r>
            <w:r>
              <w:t xml:space="preserve">Hosted Exchange Standard SAL, </w:t>
            </w:r>
            <w:r w:rsidRPr="00830DCA">
              <w:rPr>
                <w:b/>
              </w:rPr>
              <w:t>or</w:t>
            </w:r>
          </w:p>
          <w:p w14:paraId="29192230" w14:textId="5503DC81" w:rsidR="00B262C9" w:rsidRPr="00A253BA" w:rsidRDefault="00B262C9" w:rsidP="00F44E81">
            <w:pPr>
              <w:pStyle w:val="PURBullet-Indented"/>
            </w:pPr>
            <w:r>
              <w:t xml:space="preserve">Exchange Server </w:t>
            </w:r>
            <w:r w:rsidR="00F44E81">
              <w:t xml:space="preserve">2013 </w:t>
            </w:r>
            <w:r>
              <w:t xml:space="preserve">Hosted Exchange Standard Plus SAL, </w:t>
            </w:r>
            <w:r w:rsidRPr="00830DCA">
              <w:rPr>
                <w:b/>
              </w:rPr>
              <w:t>or</w:t>
            </w:r>
          </w:p>
        </w:tc>
        <w:tc>
          <w:tcPr>
            <w:tcW w:w="2466" w:type="pct"/>
            <w:tcBorders>
              <w:bottom w:val="nil"/>
            </w:tcBorders>
          </w:tcPr>
          <w:p w14:paraId="0ECBD2A4" w14:textId="77777777" w:rsidR="00830DCA" w:rsidRDefault="00830DCA" w:rsidP="00830DCA">
            <w:pPr>
              <w:pStyle w:val="PURBody"/>
            </w:pPr>
          </w:p>
          <w:p w14:paraId="44415D09" w14:textId="102F15D6" w:rsidR="00B262C9" w:rsidRDefault="00B262C9" w:rsidP="00830DCA">
            <w:pPr>
              <w:pStyle w:val="PURBullet-Indented"/>
            </w:pPr>
            <w:r>
              <w:t xml:space="preserve">Exchange Server </w:t>
            </w:r>
            <w:r w:rsidR="00F44E81">
              <w:t xml:space="preserve">2013 </w:t>
            </w:r>
            <w:r>
              <w:t xml:space="preserve">Hosted Exchange Enterprise SAL, </w:t>
            </w:r>
            <w:r w:rsidRPr="00830DCA">
              <w:rPr>
                <w:b/>
              </w:rPr>
              <w:t>or</w:t>
            </w:r>
          </w:p>
          <w:p w14:paraId="1A9AF4B1" w14:textId="79656577" w:rsidR="00B262C9" w:rsidRDefault="00B262C9" w:rsidP="00830DCA">
            <w:pPr>
              <w:pStyle w:val="PURBullet-Indented"/>
            </w:pPr>
            <w:r>
              <w:t xml:space="preserve">Exchange Server </w:t>
            </w:r>
            <w:r w:rsidR="00F44E81">
              <w:t xml:space="preserve">2013 </w:t>
            </w:r>
            <w:r>
              <w:t xml:space="preserve">Hosted Exchange Enterprise Plus SAL, </w:t>
            </w:r>
            <w:r w:rsidRPr="00830DCA">
              <w:rPr>
                <w:b/>
              </w:rPr>
              <w:t>or</w:t>
            </w:r>
          </w:p>
          <w:p w14:paraId="45A9FCA6" w14:textId="77777777" w:rsidR="00B262C9" w:rsidRPr="000A3567" w:rsidRDefault="00B262C9" w:rsidP="00830DCA">
            <w:pPr>
              <w:pStyle w:val="PURBullet-Indented"/>
            </w:pPr>
            <w:r>
              <w:t>Productivity Suite SAL</w:t>
            </w:r>
          </w:p>
        </w:tc>
      </w:tr>
      <w:tr w:rsidR="00BC6C4C" w:rsidRPr="003528B0" w14:paraId="47780B30" w14:textId="77777777" w:rsidTr="003A7958">
        <w:tc>
          <w:tcPr>
            <w:tcW w:w="2534" w:type="pct"/>
            <w:gridSpan w:val="2"/>
            <w:tcBorders>
              <w:top w:val="nil"/>
              <w:bottom w:val="nil"/>
            </w:tcBorders>
            <w:shd w:val="clear" w:color="auto" w:fill="E5EEF7"/>
          </w:tcPr>
          <w:p w14:paraId="44BB0413" w14:textId="77777777" w:rsidR="00BC6C4C" w:rsidRPr="00C33C5F" w:rsidRDefault="00BC6C4C" w:rsidP="00830DCA">
            <w:pPr>
              <w:pStyle w:val="PURBody"/>
              <w:spacing w:after="0"/>
            </w:pPr>
            <w:r w:rsidRPr="00830DCA">
              <w:rPr>
                <w:b/>
                <w:i/>
              </w:rPr>
              <w:t>SALs for SA</w:t>
            </w:r>
          </w:p>
        </w:tc>
        <w:tc>
          <w:tcPr>
            <w:tcW w:w="2466" w:type="pct"/>
            <w:tcBorders>
              <w:top w:val="nil"/>
              <w:bottom w:val="nil"/>
            </w:tcBorders>
            <w:shd w:val="clear" w:color="auto" w:fill="E5EEF7"/>
          </w:tcPr>
          <w:p w14:paraId="55981C07" w14:textId="77777777" w:rsidR="00BC6C4C" w:rsidRPr="00C33C5F" w:rsidRDefault="00BC6C4C" w:rsidP="00830DCA">
            <w:pPr>
              <w:pStyle w:val="PURBody"/>
              <w:spacing w:after="0"/>
            </w:pPr>
            <w:r w:rsidRPr="00830DCA">
              <w:rPr>
                <w:b/>
                <w:i/>
              </w:rPr>
              <w:t>Qualifying CALs</w:t>
            </w:r>
          </w:p>
        </w:tc>
      </w:tr>
      <w:tr w:rsidR="009A4C7C" w:rsidRPr="003528B0" w14:paraId="6F47DAB6" w14:textId="77777777" w:rsidTr="003A7958">
        <w:tc>
          <w:tcPr>
            <w:tcW w:w="2534" w:type="pct"/>
            <w:gridSpan w:val="2"/>
            <w:tcBorders>
              <w:top w:val="nil"/>
              <w:bottom w:val="single" w:sz="4" w:space="0" w:color="auto"/>
            </w:tcBorders>
          </w:tcPr>
          <w:p w14:paraId="635217B0" w14:textId="77777777" w:rsidR="009A4C7C" w:rsidRDefault="009A4C7C" w:rsidP="00830DCA">
            <w:pPr>
              <w:pStyle w:val="PURBullet-Indented"/>
            </w:pPr>
            <w:r>
              <w:t>Hosted Exchange Standard SAL</w:t>
            </w:r>
          </w:p>
        </w:tc>
        <w:tc>
          <w:tcPr>
            <w:tcW w:w="2466" w:type="pct"/>
            <w:tcBorders>
              <w:top w:val="nil"/>
              <w:bottom w:val="single" w:sz="4" w:space="0" w:color="auto"/>
            </w:tcBorders>
          </w:tcPr>
          <w:p w14:paraId="5F63A050" w14:textId="41F2854F" w:rsidR="009A4C7C" w:rsidRPr="00A253BA" w:rsidRDefault="009A4C7C" w:rsidP="00830DCA">
            <w:pPr>
              <w:pStyle w:val="PURBullet-Indented"/>
            </w:pPr>
            <w:r w:rsidRPr="00A253BA">
              <w:t xml:space="preserve">Exchange Server </w:t>
            </w:r>
            <w:r w:rsidR="00F44E81" w:rsidRPr="00A253BA">
              <w:t>201</w:t>
            </w:r>
            <w:r w:rsidR="00F44E81">
              <w:t>3</w:t>
            </w:r>
            <w:r w:rsidR="00F44E81" w:rsidRPr="00A253BA">
              <w:t xml:space="preserve"> </w:t>
            </w:r>
            <w:r w:rsidRPr="00A253BA">
              <w:t xml:space="preserve">Standard CAL, </w:t>
            </w:r>
            <w:r w:rsidRPr="00830DCA">
              <w:rPr>
                <w:b/>
              </w:rPr>
              <w:t>or</w:t>
            </w:r>
          </w:p>
          <w:p w14:paraId="0C0A140D" w14:textId="77777777" w:rsidR="009A4C7C" w:rsidRPr="00A253BA" w:rsidRDefault="009A4C7C" w:rsidP="00830DCA">
            <w:pPr>
              <w:pStyle w:val="PURBullet-Indented"/>
            </w:pPr>
            <w:r w:rsidRPr="00A253BA">
              <w:t xml:space="preserve">Core CAL Suite, </w:t>
            </w:r>
            <w:r w:rsidRPr="00830DCA">
              <w:rPr>
                <w:b/>
              </w:rPr>
              <w:t>or</w:t>
            </w:r>
          </w:p>
          <w:p w14:paraId="79AFFB47" w14:textId="77777777" w:rsidR="009A4C7C" w:rsidRDefault="009A4C7C" w:rsidP="00830DCA">
            <w:pPr>
              <w:pStyle w:val="PURBullet-Indented"/>
            </w:pPr>
            <w:r w:rsidRPr="00A253BA">
              <w:t>Enterprise CAL Suite</w:t>
            </w:r>
          </w:p>
        </w:tc>
      </w:tr>
      <w:tr w:rsidR="00E54106" w:rsidRPr="003528B0" w14:paraId="7BD284E2" w14:textId="77777777" w:rsidTr="003A7958">
        <w:tc>
          <w:tcPr>
            <w:tcW w:w="2534" w:type="pct"/>
            <w:gridSpan w:val="2"/>
            <w:tcBorders>
              <w:top w:val="single" w:sz="4" w:space="0" w:color="auto"/>
            </w:tcBorders>
          </w:tcPr>
          <w:p w14:paraId="329E6524" w14:textId="77777777" w:rsidR="00E54106" w:rsidRDefault="00E54106" w:rsidP="00830DCA">
            <w:pPr>
              <w:pStyle w:val="PURBullet-Indented"/>
            </w:pPr>
            <w:r>
              <w:t>Hosted Exchange Enterprise SAL</w:t>
            </w:r>
          </w:p>
        </w:tc>
        <w:tc>
          <w:tcPr>
            <w:tcW w:w="2466" w:type="pct"/>
            <w:tcBorders>
              <w:top w:val="single" w:sz="4" w:space="0" w:color="auto"/>
            </w:tcBorders>
          </w:tcPr>
          <w:p w14:paraId="019AD4A6" w14:textId="2C30D8AB" w:rsidR="00E54106" w:rsidRDefault="00E54106" w:rsidP="00830DCA">
            <w:pPr>
              <w:pStyle w:val="PURBullet-Indented"/>
            </w:pPr>
            <w:r>
              <w:t xml:space="preserve">Exchange Server </w:t>
            </w:r>
            <w:r w:rsidR="00F44E81">
              <w:t xml:space="preserve">2013 </w:t>
            </w:r>
            <w:r>
              <w:t xml:space="preserve">Standard CAL </w:t>
            </w:r>
            <w:r w:rsidRPr="00BC6C4C">
              <w:t>and</w:t>
            </w:r>
            <w:r>
              <w:t xml:space="preserve"> Exchange Server </w:t>
            </w:r>
            <w:r w:rsidR="00F44E81">
              <w:t xml:space="preserve">2013 </w:t>
            </w:r>
            <w:r>
              <w:t xml:space="preserve">Enterprise CAL, </w:t>
            </w:r>
            <w:r w:rsidRPr="00830DCA">
              <w:rPr>
                <w:b/>
              </w:rPr>
              <w:t>or</w:t>
            </w:r>
          </w:p>
          <w:p w14:paraId="2BDC8B1E" w14:textId="68F4E0B9" w:rsidR="00E54106" w:rsidRDefault="00E54106" w:rsidP="00830DCA">
            <w:pPr>
              <w:pStyle w:val="PURBullet-Indented"/>
            </w:pPr>
            <w:r>
              <w:t xml:space="preserve">Core CAL Suite </w:t>
            </w:r>
            <w:r w:rsidRPr="00BC6C4C">
              <w:t>and</w:t>
            </w:r>
            <w:r>
              <w:t xml:space="preserve"> Exchange Server </w:t>
            </w:r>
            <w:r w:rsidR="00F44E81">
              <w:t xml:space="preserve">2013 </w:t>
            </w:r>
            <w:r>
              <w:t xml:space="preserve">Enterprise CAL, </w:t>
            </w:r>
            <w:r w:rsidRPr="00830DCA">
              <w:rPr>
                <w:b/>
              </w:rPr>
              <w:t>or</w:t>
            </w:r>
          </w:p>
          <w:p w14:paraId="46D1DB2F" w14:textId="77777777" w:rsidR="00E54106" w:rsidRDefault="00E54106" w:rsidP="00830DCA">
            <w:pPr>
              <w:pStyle w:val="PURBullet-Indented"/>
            </w:pPr>
            <w:r w:rsidRPr="00C33C5F">
              <w:t>Enterprise CAL Suite</w:t>
            </w:r>
          </w:p>
        </w:tc>
      </w:tr>
    </w:tbl>
    <w:p w14:paraId="5640BC59" w14:textId="77777777" w:rsidR="009A4C7C" w:rsidRDefault="009A4C7C" w:rsidP="0085206E">
      <w:pPr>
        <w:pStyle w:val="PURADDITIONALTERMSHEADERMB"/>
      </w:pPr>
      <w:r>
        <w:t>Additional Terms:</w:t>
      </w:r>
    </w:p>
    <w:p w14:paraId="0C86920E" w14:textId="77777777" w:rsidR="009A4C7C" w:rsidRPr="006B04DA" w:rsidRDefault="009A4C7C" w:rsidP="00381D2E">
      <w:pPr>
        <w:pStyle w:val="PURBody-Indented"/>
      </w:pPr>
      <w:r w:rsidRPr="006B04DA">
        <w:t xml:space="preserve">You do </w:t>
      </w:r>
      <w:r w:rsidRPr="00381D2E">
        <w:t>not</w:t>
      </w:r>
      <w:r w:rsidRPr="006B04DA">
        <w:t xml:space="preserve"> need SALs for any user or device that accesses your instances of the server software without being directly or indirectly authenticated by Active Directory.</w:t>
      </w:r>
    </w:p>
    <w:p w14:paraId="219DCFE5" w14:textId="77777777" w:rsidR="009A4C7C" w:rsidRPr="00381D2E" w:rsidRDefault="009A4C7C" w:rsidP="00381D2E">
      <w:pPr>
        <w:pStyle w:val="PURBlueStrong"/>
      </w:pPr>
      <w:r>
        <w:t>User SAL Requirement</w:t>
      </w:r>
    </w:p>
    <w:p w14:paraId="3E3D4F7F" w14:textId="332D6E73" w:rsidR="009A4C7C" w:rsidRPr="006B04DA" w:rsidRDefault="009A4C7C" w:rsidP="00381D2E">
      <w:pPr>
        <w:pStyle w:val="PURBody-Indented"/>
      </w:pPr>
      <w:r w:rsidRPr="006B04DA">
        <w:t xml:space="preserve">The Exchange Server </w:t>
      </w:r>
      <w:r w:rsidR="00F44E81" w:rsidRPr="006B04DA">
        <w:t>201</w:t>
      </w:r>
      <w:r w:rsidR="00F44E81">
        <w:t>3</w:t>
      </w:r>
      <w:r w:rsidR="00F44E81" w:rsidRPr="006B04DA">
        <w:t xml:space="preserve"> </w:t>
      </w:r>
      <w:r w:rsidRPr="006B04DA">
        <w:t xml:space="preserve">Hosted Exchange Basic, Exchange Server </w:t>
      </w:r>
      <w:r w:rsidR="00F44E81" w:rsidRPr="006B04DA">
        <w:t>201</w:t>
      </w:r>
      <w:r w:rsidR="00F44E81">
        <w:t>3</w:t>
      </w:r>
      <w:r w:rsidR="00F44E81" w:rsidRPr="006B04DA">
        <w:t xml:space="preserve"> </w:t>
      </w:r>
      <w:r w:rsidRPr="006B04DA">
        <w:t xml:space="preserve">Hosted Exchange Standard, Exchange Server </w:t>
      </w:r>
      <w:r w:rsidR="00F44E81" w:rsidRPr="006B04DA">
        <w:t>201</w:t>
      </w:r>
      <w:r w:rsidR="00F44E81">
        <w:t>3</w:t>
      </w:r>
      <w:r w:rsidR="00F44E81" w:rsidRPr="006B04DA">
        <w:t xml:space="preserve"> </w:t>
      </w:r>
      <w:r w:rsidRPr="006B04DA">
        <w:t xml:space="preserve">Hosted Exchange Standard Plus, Exchange Server </w:t>
      </w:r>
      <w:r w:rsidR="00F44E81" w:rsidRPr="006B04DA">
        <w:t>201</w:t>
      </w:r>
      <w:r w:rsidR="00F44E81">
        <w:t>3</w:t>
      </w:r>
      <w:r w:rsidR="00F44E81" w:rsidRPr="006B04DA">
        <w:t xml:space="preserve"> </w:t>
      </w:r>
      <w:r w:rsidRPr="006B04DA">
        <w:t xml:space="preserve">Hosted Exchange Enterprise, Exchange Server </w:t>
      </w:r>
      <w:r w:rsidR="00F44E81" w:rsidRPr="006B04DA">
        <w:t>201</w:t>
      </w:r>
      <w:r w:rsidR="00F44E81">
        <w:t>3</w:t>
      </w:r>
      <w:r w:rsidR="00F44E81" w:rsidRPr="006B04DA">
        <w:t xml:space="preserve"> </w:t>
      </w:r>
      <w:r w:rsidRPr="006B04DA">
        <w:t>Hosted Exchange Enterprise Plus and Productivity Suite SALs include the use of Outlook Web Access.</w:t>
      </w:r>
      <w:r w:rsidR="00B70FA2">
        <w:t xml:space="preserve"> </w:t>
      </w:r>
      <w:r w:rsidRPr="006B04DA">
        <w:t>You mu</w:t>
      </w:r>
      <w:r w:rsidR="00830DCA">
        <w:t>st obtain a SAL for each user.</w:t>
      </w:r>
    </w:p>
    <w:p w14:paraId="511F83AB" w14:textId="7D9D9445" w:rsidR="009A4C7C" w:rsidRDefault="009A4C7C" w:rsidP="009A4C7C">
      <w:pPr>
        <w:pStyle w:val="PURBlueStrong"/>
      </w:pPr>
      <w:r w:rsidRPr="006B04DA">
        <w:t xml:space="preserve">Usage Limitations for Exchange Server </w:t>
      </w:r>
      <w:r w:rsidR="00F44E81" w:rsidRPr="006B04DA">
        <w:t>201</w:t>
      </w:r>
      <w:r w:rsidR="00F44E81">
        <w:t xml:space="preserve">3 </w:t>
      </w:r>
      <w:r>
        <w:t>Hosted Exchange Basic SAL</w:t>
      </w:r>
    </w:p>
    <w:p w14:paraId="410B0A5E" w14:textId="214E0AA3" w:rsidR="009A4C7C" w:rsidRPr="006B04DA" w:rsidRDefault="009A4C7C" w:rsidP="009A4C7C">
      <w:pPr>
        <w:pStyle w:val="PURBody-Indented"/>
      </w:pPr>
      <w:r w:rsidRPr="006B04DA">
        <w:t xml:space="preserve">Each user for whom you obtain an Exchange Server </w:t>
      </w:r>
      <w:r w:rsidR="00F44E81" w:rsidRPr="006B04DA">
        <w:t>201</w:t>
      </w:r>
      <w:r w:rsidR="00F44E81">
        <w:t>3</w:t>
      </w:r>
      <w:r w:rsidR="00F44E81" w:rsidRPr="006B04DA">
        <w:t xml:space="preserve"> </w:t>
      </w:r>
      <w:r w:rsidRPr="006B04DA">
        <w:t>Hosted Exchange Basic SAL may use the following features of the server software:</w:t>
      </w:r>
    </w:p>
    <w:p w14:paraId="5F998A6B" w14:textId="77777777" w:rsidR="009A4C7C" w:rsidRDefault="009A4C7C" w:rsidP="002C6201">
      <w:pPr>
        <w:pStyle w:val="PURBullet-Indented"/>
      </w:pPr>
      <w:r w:rsidRPr="002C6201">
        <w:t>Outlook</w:t>
      </w:r>
      <w:r w:rsidRPr="00E53E5B">
        <w:t xml:space="preserve"> Web Access features that enable the features described in this SAL;</w:t>
      </w:r>
    </w:p>
    <w:p w14:paraId="5AAF199C" w14:textId="6463F8A2" w:rsidR="00F44E81" w:rsidRDefault="00F44E81" w:rsidP="00F44E81">
      <w:pPr>
        <w:pStyle w:val="PURBullet-Indented"/>
      </w:pPr>
      <w:r>
        <w:t>E-Discovery;</w:t>
      </w:r>
    </w:p>
    <w:p w14:paraId="40061FF8" w14:textId="77777777" w:rsidR="00B45EFB" w:rsidRDefault="00B45EFB" w:rsidP="00B45EFB">
      <w:pPr>
        <w:pStyle w:val="PURBullet-Indented"/>
      </w:pPr>
      <w:r>
        <w:t>Exchange 2013 anti-spam;</w:t>
      </w:r>
    </w:p>
    <w:p w14:paraId="1F99A537" w14:textId="460545A9" w:rsidR="00F44E81" w:rsidRPr="00E53E5B" w:rsidRDefault="00F44E81" w:rsidP="00B45EFB">
      <w:pPr>
        <w:pStyle w:val="PURBullet-Indented"/>
      </w:pPr>
      <w:r>
        <w:t>Multi-Mailbox Search;</w:t>
      </w:r>
    </w:p>
    <w:p w14:paraId="206015A5" w14:textId="358A8FA9" w:rsidR="009A4C7C" w:rsidRPr="00E53E5B" w:rsidRDefault="009A4C7C" w:rsidP="002C6201">
      <w:pPr>
        <w:pStyle w:val="PURBullet-Indented"/>
      </w:pPr>
      <w:r w:rsidRPr="002C6201">
        <w:t>Messaging</w:t>
      </w:r>
      <w:r w:rsidRPr="00E53E5B">
        <w:t xml:space="preserve"> and personal folder access through the protocols described in this SAL;</w:t>
      </w:r>
      <w:r w:rsidR="00B70FA2">
        <w:t xml:space="preserve"> </w:t>
      </w:r>
    </w:p>
    <w:p w14:paraId="212B2E90" w14:textId="77777777" w:rsidR="009A4C7C" w:rsidRPr="00E53E5B" w:rsidRDefault="009A4C7C" w:rsidP="002C6201">
      <w:pPr>
        <w:pStyle w:val="PURBullet-Indented"/>
      </w:pPr>
      <w:r w:rsidRPr="00E53E5B">
        <w:t>Internet mail protocol (Simple Mail Transfer Protocol (SMTP), Post Office Protocol (POP)</w:t>
      </w:r>
      <w:r>
        <w:t>, Internet Message Access Protocol (IMAP)</w:t>
      </w:r>
      <w:r w:rsidRPr="00E53E5B">
        <w:t xml:space="preserve">) </w:t>
      </w:r>
      <w:r w:rsidRPr="002C6201">
        <w:t>and</w:t>
      </w:r>
      <w:r w:rsidRPr="00E53E5B">
        <w:t xml:space="preserve"> Web browser access via any client;</w:t>
      </w:r>
    </w:p>
    <w:p w14:paraId="10A61911" w14:textId="77777777" w:rsidR="009A4C7C" w:rsidRPr="00E53E5B" w:rsidRDefault="009A4C7C" w:rsidP="002C6201">
      <w:pPr>
        <w:pStyle w:val="PURBullet-Indented"/>
      </w:pPr>
      <w:r w:rsidRPr="00E53E5B">
        <w:t xml:space="preserve">Personal </w:t>
      </w:r>
      <w:r w:rsidRPr="002C6201">
        <w:t>Mail</w:t>
      </w:r>
      <w:r w:rsidRPr="00E53E5B">
        <w:t xml:space="preserve"> Folders (not shared with other users); </w:t>
      </w:r>
    </w:p>
    <w:p w14:paraId="4F1C50FB" w14:textId="77777777" w:rsidR="009A4C7C" w:rsidRDefault="009A4C7C" w:rsidP="002C6201">
      <w:pPr>
        <w:pStyle w:val="PURBullet-Indented"/>
      </w:pPr>
      <w:r w:rsidRPr="00E53E5B">
        <w:t>Personal Address List (not shared with other users);</w:t>
      </w:r>
    </w:p>
    <w:p w14:paraId="0C5B82AE" w14:textId="77777777" w:rsidR="009A4C7C" w:rsidRDefault="009A4C7C" w:rsidP="002C6201">
      <w:pPr>
        <w:pStyle w:val="PURBullet-Indented"/>
      </w:pPr>
      <w:r>
        <w:t xml:space="preserve">Personal </w:t>
      </w:r>
      <w:r w:rsidRPr="002C6201">
        <w:t>Calendar</w:t>
      </w:r>
      <w:r>
        <w:t xml:space="preserve"> </w:t>
      </w:r>
      <w:r w:rsidRPr="00E53E5B">
        <w:t>(not shared with other users);</w:t>
      </w:r>
    </w:p>
    <w:p w14:paraId="2DB10A5B" w14:textId="77777777" w:rsidR="009A4C7C" w:rsidRPr="00E53E5B" w:rsidRDefault="009A4C7C" w:rsidP="002C6201">
      <w:pPr>
        <w:pStyle w:val="PURBullet-Indented"/>
      </w:pPr>
      <w:r>
        <w:lastRenderedPageBreak/>
        <w:t xml:space="preserve">Personal Tasks </w:t>
      </w:r>
      <w:r w:rsidRPr="00E53E5B">
        <w:t>(not shared with other users);</w:t>
      </w:r>
    </w:p>
    <w:p w14:paraId="7BE700EC" w14:textId="77777777" w:rsidR="009A4C7C" w:rsidRPr="00E53E5B" w:rsidRDefault="009A4C7C" w:rsidP="002C6201">
      <w:pPr>
        <w:pStyle w:val="PURBullet-Indented"/>
      </w:pPr>
      <w:r w:rsidRPr="00E53E5B">
        <w:t xml:space="preserve">Support </w:t>
      </w:r>
      <w:r w:rsidRPr="002C6201">
        <w:t>for</w:t>
      </w:r>
      <w:r w:rsidRPr="00E53E5B">
        <w:t xml:space="preserve"> a single, second level domain for a single user or user organization (user obtains the right to use ‘</w:t>
      </w:r>
      <w:hyperlink r:id="rId140" w:history="1">
        <w:r w:rsidRPr="00E53E5B">
          <w:t>joe@smith.com</w:t>
        </w:r>
      </w:hyperlink>
      <w:r w:rsidRPr="00E53E5B">
        <w:t>’ or ‘joesmith@company1.com’ instead of ‘joe@service</w:t>
      </w:r>
      <w:r>
        <w:t>s</w:t>
      </w:r>
      <w:r w:rsidRPr="00E53E5B">
        <w:t>provider.com’). Multiple suffixes (“.com”, “.net”, “.org” etc) are allowed (e.g., ‘joe@smith.com’, ‘joe@smith.net’, ‘joe@smith.de’, etc.); and</w:t>
      </w:r>
    </w:p>
    <w:p w14:paraId="681B62F4" w14:textId="77777777" w:rsidR="009A4C7C" w:rsidRPr="00E53E5B" w:rsidRDefault="009A4C7C" w:rsidP="002C6201">
      <w:pPr>
        <w:pStyle w:val="PURBullet-Indented"/>
      </w:pPr>
      <w:r w:rsidRPr="00E53E5B">
        <w:t xml:space="preserve">Global </w:t>
      </w:r>
      <w:r w:rsidRPr="002C6201">
        <w:t>Address</w:t>
      </w:r>
      <w:r w:rsidRPr="00E53E5B">
        <w:t xml:space="preserve"> List: address list of all users within personalized domain or within the service provider’s entire domain.</w:t>
      </w:r>
    </w:p>
    <w:p w14:paraId="7DB02957" w14:textId="49F988D3" w:rsidR="009A4C7C" w:rsidRPr="006B04DA" w:rsidRDefault="009A4C7C" w:rsidP="009A4C7C">
      <w:pPr>
        <w:pStyle w:val="PURBlueStrong"/>
      </w:pPr>
      <w:r w:rsidRPr="006B04DA">
        <w:t xml:space="preserve">Usage Limitations for Exchange Server </w:t>
      </w:r>
      <w:r w:rsidR="00F44E81" w:rsidRPr="006B04DA">
        <w:t>201</w:t>
      </w:r>
      <w:r w:rsidR="00F44E81">
        <w:t>3</w:t>
      </w:r>
      <w:r w:rsidR="00F44E81" w:rsidRPr="006B04DA">
        <w:t xml:space="preserve"> </w:t>
      </w:r>
      <w:r w:rsidRPr="006B04DA">
        <w:t xml:space="preserve">Hosted Exchange Standard SAL, Exchange Server </w:t>
      </w:r>
      <w:r w:rsidR="00F44E81" w:rsidRPr="006B04DA">
        <w:t>201</w:t>
      </w:r>
      <w:r w:rsidR="00F44E81">
        <w:t>3</w:t>
      </w:r>
      <w:r w:rsidR="00F44E81" w:rsidRPr="006B04DA">
        <w:t xml:space="preserve"> </w:t>
      </w:r>
      <w:r w:rsidRPr="006B04DA">
        <w:t>Hosted Exchange Standard Plus SAL and Productivity Suite SAL</w:t>
      </w:r>
    </w:p>
    <w:p w14:paraId="6A2EF4BA" w14:textId="4DEB31A0" w:rsidR="009A4C7C" w:rsidRPr="00E53E5B" w:rsidRDefault="009A4C7C" w:rsidP="009A4C7C">
      <w:pPr>
        <w:pStyle w:val="PURBody-Indented"/>
      </w:pPr>
      <w:r w:rsidRPr="00E53E5B">
        <w:t xml:space="preserve">Each user for whom you obtain an Exchange Server </w:t>
      </w:r>
      <w:r w:rsidR="00F44E81" w:rsidRPr="00E53E5B">
        <w:t>20</w:t>
      </w:r>
      <w:r w:rsidR="00F44E81">
        <w:t>13</w:t>
      </w:r>
      <w:r w:rsidR="00F44E81" w:rsidRPr="00E53E5B">
        <w:t xml:space="preserve"> </w:t>
      </w:r>
      <w:r w:rsidRPr="00E53E5B">
        <w:t>Hosted Exchange Standard SAL</w:t>
      </w:r>
      <w:r>
        <w:t xml:space="preserve">, </w:t>
      </w:r>
      <w:r w:rsidRPr="00E53E5B">
        <w:t xml:space="preserve">Exchange Server </w:t>
      </w:r>
      <w:r w:rsidR="00F44E81" w:rsidRPr="00E53E5B">
        <w:t>20</w:t>
      </w:r>
      <w:r w:rsidR="00F44E81">
        <w:t>13</w:t>
      </w:r>
      <w:r w:rsidR="00F44E81" w:rsidRPr="00E53E5B">
        <w:t xml:space="preserve"> </w:t>
      </w:r>
      <w:r w:rsidRPr="00E53E5B">
        <w:t>Hosted Exchange Standard</w:t>
      </w:r>
      <w:r w:rsidRPr="00E53E5B" w:rsidDel="00894E05">
        <w:t xml:space="preserve"> </w:t>
      </w:r>
      <w:r w:rsidRPr="00E53E5B">
        <w:t xml:space="preserve">Plus SAL </w:t>
      </w:r>
      <w:r>
        <w:t xml:space="preserve">or </w:t>
      </w:r>
      <w:r w:rsidRPr="00A0706D">
        <w:t>Productivity Suite SAL</w:t>
      </w:r>
      <w:r w:rsidRPr="00E53E5B">
        <w:t xml:space="preserve"> may use the following features of the server software:</w:t>
      </w:r>
    </w:p>
    <w:p w14:paraId="266F62CE" w14:textId="4D1FE7E5" w:rsidR="009A4C7C" w:rsidRPr="00E53E5B" w:rsidRDefault="009A4C7C" w:rsidP="002C6201">
      <w:pPr>
        <w:pStyle w:val="PURBullet-Indented"/>
      </w:pPr>
      <w:r w:rsidRPr="00E53E5B">
        <w:t xml:space="preserve">The features of </w:t>
      </w:r>
      <w:r w:rsidRPr="002C6201">
        <w:t>the</w:t>
      </w:r>
      <w:r w:rsidRPr="00E53E5B">
        <w:t xml:space="preserve"> Exchange Server </w:t>
      </w:r>
      <w:r w:rsidR="00F44E81">
        <w:t>2013</w:t>
      </w:r>
      <w:r w:rsidR="00F44E81" w:rsidRPr="00E53E5B">
        <w:t xml:space="preserve"> </w:t>
      </w:r>
      <w:r w:rsidRPr="00E53E5B">
        <w:t>Hosted Exch</w:t>
      </w:r>
      <w:r w:rsidR="00830DCA">
        <w:t>ange Basic SAL described above;</w:t>
      </w:r>
    </w:p>
    <w:p w14:paraId="1A2E4D82" w14:textId="77777777" w:rsidR="00706057" w:rsidRPr="00830DCA" w:rsidRDefault="00706057" w:rsidP="002C6201">
      <w:pPr>
        <w:pStyle w:val="PURBullet-Indented"/>
      </w:pPr>
      <w:r w:rsidRPr="002C6201">
        <w:t>Support</w:t>
      </w:r>
      <w:r w:rsidRPr="00234924">
        <w:t xml:space="preserve"> for a multiple, second level domains for a single user or user organization</w:t>
      </w:r>
      <w:r w:rsidRPr="00706057">
        <w:t>;</w:t>
      </w:r>
    </w:p>
    <w:p w14:paraId="7D603171" w14:textId="77777777" w:rsidR="009A4C7C" w:rsidRPr="00E53E5B" w:rsidRDefault="009A4C7C" w:rsidP="002C6201">
      <w:pPr>
        <w:pStyle w:val="PURBullet-Indented"/>
      </w:pPr>
      <w:r w:rsidRPr="00E53E5B">
        <w:t xml:space="preserve">Outlook </w:t>
      </w:r>
      <w:r w:rsidRPr="002C6201">
        <w:t>Web</w:t>
      </w:r>
      <w:r w:rsidRPr="00E53E5B">
        <w:t xml:space="preserve"> Access features that enable the features described in this SAL;</w:t>
      </w:r>
    </w:p>
    <w:p w14:paraId="6E55A53F" w14:textId="77777777" w:rsidR="009A4C7C" w:rsidRPr="00E53E5B" w:rsidRDefault="009A4C7C" w:rsidP="002C6201">
      <w:pPr>
        <w:pStyle w:val="PURBullet-Indented"/>
      </w:pPr>
      <w:r w:rsidRPr="002C6201">
        <w:t>Messaging</w:t>
      </w:r>
      <w:r w:rsidRPr="009C19A3">
        <w:t xml:space="preserve"> Application Programming Interface (MAPI) network protocol;</w:t>
      </w:r>
    </w:p>
    <w:p w14:paraId="66B162FC" w14:textId="77777777" w:rsidR="009A4C7C" w:rsidRPr="00E53E5B" w:rsidRDefault="009A4C7C" w:rsidP="002C6201">
      <w:pPr>
        <w:pStyle w:val="PURBullet-Indented"/>
      </w:pPr>
      <w:r w:rsidRPr="002C6201">
        <w:t>Shared</w:t>
      </w:r>
      <w:r w:rsidRPr="00E53E5B">
        <w:t xml:space="preserve"> Folders;</w:t>
      </w:r>
    </w:p>
    <w:p w14:paraId="3E2F5C8D" w14:textId="77777777" w:rsidR="009A4C7C" w:rsidRPr="00E53E5B" w:rsidRDefault="009A4C7C" w:rsidP="002C6201">
      <w:pPr>
        <w:pStyle w:val="PURBullet-Indented"/>
      </w:pPr>
      <w:r w:rsidRPr="00E53E5B">
        <w:t xml:space="preserve">Public </w:t>
      </w:r>
      <w:r w:rsidRPr="002C6201">
        <w:t>Folders</w:t>
      </w:r>
      <w:r w:rsidRPr="00E53E5B">
        <w:t>;</w:t>
      </w:r>
    </w:p>
    <w:p w14:paraId="39FE627E" w14:textId="77777777" w:rsidR="009A4C7C" w:rsidRDefault="009A4C7C" w:rsidP="002C6201">
      <w:pPr>
        <w:pStyle w:val="PURBullet-Indented"/>
      </w:pPr>
      <w:r w:rsidRPr="00E53E5B">
        <w:t xml:space="preserve">Shared </w:t>
      </w:r>
      <w:r w:rsidRPr="002C6201">
        <w:t>Address</w:t>
      </w:r>
      <w:r w:rsidRPr="00E53E5B">
        <w:t xml:space="preserve"> List; </w:t>
      </w:r>
    </w:p>
    <w:p w14:paraId="6F154A5F" w14:textId="77777777" w:rsidR="009A4C7C" w:rsidRPr="00E53E5B" w:rsidRDefault="009A4C7C" w:rsidP="002C6201">
      <w:pPr>
        <w:pStyle w:val="PURBullet-Indented"/>
      </w:pPr>
      <w:r w:rsidRPr="002C6201">
        <w:t>Shared</w:t>
      </w:r>
      <w:r>
        <w:t xml:space="preserve"> C</w:t>
      </w:r>
      <w:r w:rsidRPr="002C6201">
        <w:t>o</w:t>
      </w:r>
      <w:r>
        <w:t>ntacts;</w:t>
      </w:r>
    </w:p>
    <w:p w14:paraId="1ED30D1C" w14:textId="77777777" w:rsidR="009A4C7C" w:rsidRPr="00E53E5B" w:rsidRDefault="009A4C7C" w:rsidP="002C6201">
      <w:pPr>
        <w:pStyle w:val="PURBullet-Indented"/>
      </w:pPr>
      <w:r w:rsidRPr="00E53E5B">
        <w:t>Shared Tasks;</w:t>
      </w:r>
    </w:p>
    <w:p w14:paraId="21AAA28C" w14:textId="77777777" w:rsidR="009A4C7C" w:rsidRPr="00E53E5B" w:rsidRDefault="009A4C7C" w:rsidP="005E2B07">
      <w:pPr>
        <w:pStyle w:val="PURBullet-Indented"/>
      </w:pPr>
      <w:r w:rsidRPr="005E2B07">
        <w:t>Shared</w:t>
      </w:r>
      <w:r w:rsidRPr="00E53E5B">
        <w:t xml:space="preserve"> Calendar;</w:t>
      </w:r>
    </w:p>
    <w:p w14:paraId="2A2A9141" w14:textId="77777777" w:rsidR="009A4C7C" w:rsidRPr="00E53E5B" w:rsidRDefault="009A4C7C" w:rsidP="005E2B07">
      <w:pPr>
        <w:pStyle w:val="PURBullet-Indented"/>
      </w:pPr>
      <w:r w:rsidRPr="005E2B07">
        <w:t>Group</w:t>
      </w:r>
      <w:r w:rsidRPr="00E53E5B">
        <w:t xml:space="preserve"> scheduling, including viewing free/busy times of others;</w:t>
      </w:r>
    </w:p>
    <w:p w14:paraId="3E132D86" w14:textId="1436EED4" w:rsidR="009A4C7C" w:rsidRPr="00E53E5B" w:rsidRDefault="009A4C7C" w:rsidP="005E2B07">
      <w:pPr>
        <w:pStyle w:val="PURBullet-Indented"/>
      </w:pPr>
      <w:r w:rsidRPr="005E2B07">
        <w:t>Mobile</w:t>
      </w:r>
      <w:r w:rsidRPr="00E53E5B">
        <w:t xml:space="preserve"> Notification: Receive notification of events in the serv</w:t>
      </w:r>
      <w:r w:rsidR="00830DCA">
        <w:t>er software via mobile devices;</w:t>
      </w:r>
    </w:p>
    <w:p w14:paraId="00C64F64" w14:textId="77777777" w:rsidR="009A4C7C" w:rsidRPr="00E53E5B" w:rsidRDefault="009A4C7C" w:rsidP="005E2B07">
      <w:pPr>
        <w:pStyle w:val="PURBullet-Indented"/>
      </w:pPr>
      <w:r w:rsidRPr="00E53E5B">
        <w:t xml:space="preserve">Mobile </w:t>
      </w:r>
      <w:r w:rsidRPr="005E2B07">
        <w:t>Browse</w:t>
      </w:r>
      <w:r w:rsidRPr="00E53E5B">
        <w:t>: Access the server software inbox, calendar, address book, Global Address Book and tasks via mobile devices; and</w:t>
      </w:r>
    </w:p>
    <w:p w14:paraId="52E05D69" w14:textId="77777777" w:rsidR="009A4C7C" w:rsidRDefault="009A4C7C" w:rsidP="005E2B07">
      <w:pPr>
        <w:pStyle w:val="PURBullet-Indented"/>
      </w:pPr>
      <w:r w:rsidRPr="00E53E5B">
        <w:t xml:space="preserve">Mobile Synchronization: Synchronize mobile devices over wireless networks with the server software inbox, calendar, address book and </w:t>
      </w:r>
      <w:r w:rsidRPr="005E2B07">
        <w:t>tasks</w:t>
      </w:r>
      <w:r w:rsidRPr="00E53E5B">
        <w:t>.</w:t>
      </w:r>
    </w:p>
    <w:p w14:paraId="27AA9224" w14:textId="0F1ED794" w:rsidR="00DD75C4" w:rsidRPr="00E53E5B" w:rsidRDefault="00DD75C4" w:rsidP="005E2B07">
      <w:pPr>
        <w:pStyle w:val="PURBullet-Indented"/>
      </w:pPr>
      <w:r>
        <w:t>Unified Messaging</w:t>
      </w:r>
    </w:p>
    <w:p w14:paraId="046C53D3" w14:textId="722C8B6D" w:rsidR="009A4C7C" w:rsidRPr="006B04DA" w:rsidRDefault="009A4C7C" w:rsidP="009A4C7C">
      <w:pPr>
        <w:pStyle w:val="PURBlueStrong"/>
      </w:pPr>
      <w:r w:rsidRPr="006B04DA">
        <w:t xml:space="preserve">Usage Limitations for Exchange Server </w:t>
      </w:r>
      <w:r w:rsidR="00F44E81" w:rsidRPr="006B04DA">
        <w:t>201</w:t>
      </w:r>
      <w:r w:rsidR="00F44E81">
        <w:t>3</w:t>
      </w:r>
      <w:r w:rsidR="00F44E81" w:rsidRPr="006B04DA">
        <w:t xml:space="preserve"> </w:t>
      </w:r>
      <w:r w:rsidRPr="006B04DA">
        <w:t xml:space="preserve">Hosted Exchange Enterprise SAL and Exchange Server </w:t>
      </w:r>
      <w:r w:rsidR="00F44E81" w:rsidRPr="006B04DA">
        <w:t>201</w:t>
      </w:r>
      <w:r w:rsidR="00F44E81">
        <w:t>3</w:t>
      </w:r>
      <w:r w:rsidR="00F44E81" w:rsidRPr="006B04DA">
        <w:t xml:space="preserve"> </w:t>
      </w:r>
      <w:r w:rsidRPr="006B04DA">
        <w:t>Hosted Exchange Enterprise Plus SAL</w:t>
      </w:r>
    </w:p>
    <w:p w14:paraId="4AD879F4" w14:textId="095F02AB" w:rsidR="009A4C7C" w:rsidRPr="00E53E5B" w:rsidRDefault="009A4C7C" w:rsidP="009A4C7C">
      <w:pPr>
        <w:pStyle w:val="PURBody-Indented"/>
        <w:rPr>
          <w:b/>
          <w:bCs/>
        </w:rPr>
      </w:pPr>
      <w:r w:rsidRPr="00E53E5B">
        <w:t xml:space="preserve">Each user for whom you obtain an Exchange Server </w:t>
      </w:r>
      <w:r w:rsidR="00F44E81">
        <w:t>2013</w:t>
      </w:r>
      <w:r w:rsidR="00F44E81" w:rsidRPr="00E53E5B">
        <w:t xml:space="preserve"> </w:t>
      </w:r>
      <w:r w:rsidRPr="00E53E5B">
        <w:t xml:space="preserve">Hosted Exchange Enterprise SAL and Exchange Server </w:t>
      </w:r>
      <w:r w:rsidR="00F44E81">
        <w:t>2013</w:t>
      </w:r>
      <w:r w:rsidR="00F44E81" w:rsidRPr="00E53E5B">
        <w:t xml:space="preserve"> </w:t>
      </w:r>
      <w:r w:rsidRPr="00E53E5B">
        <w:t>Hosted Exchange Enterprise Plus SAL may use the following features of the server software:</w:t>
      </w:r>
    </w:p>
    <w:p w14:paraId="6DCB573C" w14:textId="1CF60AAD" w:rsidR="009A4C7C" w:rsidRPr="006B04DA" w:rsidRDefault="009A4C7C" w:rsidP="005E2B07">
      <w:pPr>
        <w:pStyle w:val="PURBullet-Indented"/>
      </w:pPr>
      <w:r w:rsidRPr="006B04DA">
        <w:t xml:space="preserve">The </w:t>
      </w:r>
      <w:r w:rsidRPr="005E2B07">
        <w:t>features</w:t>
      </w:r>
      <w:r w:rsidRPr="006B04DA">
        <w:t xml:space="preserve"> of the Exchange Server </w:t>
      </w:r>
      <w:r w:rsidR="00F44E81" w:rsidRPr="006B04DA">
        <w:t>201</w:t>
      </w:r>
      <w:r w:rsidR="00F44E81">
        <w:t>3</w:t>
      </w:r>
      <w:r w:rsidR="00F44E81" w:rsidRPr="006B04DA">
        <w:t xml:space="preserve"> </w:t>
      </w:r>
      <w:r w:rsidRPr="006B04DA">
        <w:t>Hosted Exchange S</w:t>
      </w:r>
      <w:r w:rsidR="00830DCA">
        <w:t>tandard SAL as described above;</w:t>
      </w:r>
    </w:p>
    <w:p w14:paraId="7183D379" w14:textId="77777777" w:rsidR="009A4C7C" w:rsidRDefault="009A4C7C" w:rsidP="005E2B07">
      <w:pPr>
        <w:pStyle w:val="PURBullet-Indented"/>
      </w:pPr>
      <w:r w:rsidRPr="005E2B07">
        <w:t>Compliance</w:t>
      </w:r>
      <w:r w:rsidRPr="006B04DA">
        <w:t xml:space="preserve"> Management;</w:t>
      </w:r>
    </w:p>
    <w:p w14:paraId="43A20653" w14:textId="2B33ECB7" w:rsidR="00F44E81" w:rsidRPr="006B04DA" w:rsidRDefault="00F44E81" w:rsidP="005E2B07">
      <w:pPr>
        <w:pStyle w:val="PURBullet-Indented"/>
      </w:pPr>
      <w:r>
        <w:t>Data Loss Prevention;</w:t>
      </w:r>
      <w:r w:rsidR="0061320A">
        <w:t xml:space="preserve"> and</w:t>
      </w:r>
    </w:p>
    <w:p w14:paraId="751A7C4A" w14:textId="412C7E3C" w:rsidR="00F44E81" w:rsidRPr="006B04DA" w:rsidRDefault="00F44E81" w:rsidP="005E2B07">
      <w:pPr>
        <w:pStyle w:val="PURBullet-Indented"/>
      </w:pPr>
      <w:r>
        <w:t>In-Place Holds (Indefinite, Query-based, and Time-based)</w:t>
      </w:r>
    </w:p>
    <w:p w14:paraId="54780A1A" w14:textId="2F1785BD" w:rsidR="009A4C7C" w:rsidRDefault="009A4C7C" w:rsidP="009A4C7C">
      <w:pPr>
        <w:pStyle w:val="PURBlueStrong"/>
      </w:pPr>
      <w:r>
        <w:t>Outlook Mac 2011</w:t>
      </w:r>
      <w:r w:rsidRPr="00456A70">
        <w:t xml:space="preserve"> and Outlook </w:t>
      </w:r>
      <w:r w:rsidR="00F44E81" w:rsidRPr="00456A70">
        <w:t>20</w:t>
      </w:r>
      <w:r w:rsidR="00F44E81">
        <w:t>13</w:t>
      </w:r>
    </w:p>
    <w:p w14:paraId="1C285D8A" w14:textId="3BD49790" w:rsidR="00C30E7B" w:rsidRPr="003005FA" w:rsidRDefault="00C30E7B" w:rsidP="003005FA">
      <w:pPr>
        <w:pStyle w:val="PURBody-Indented"/>
        <w:rPr>
          <w:bCs/>
          <w:i/>
        </w:rPr>
      </w:pPr>
      <w:r w:rsidRPr="00E53E5B">
        <w:t xml:space="preserve">In addition to the limitations above, these additional terms apply to </w:t>
      </w:r>
      <w:r w:rsidRPr="00A07CB0">
        <w:rPr>
          <w:b/>
        </w:rPr>
        <w:t xml:space="preserve">Exchange Server </w:t>
      </w:r>
      <w:r w:rsidR="00F44E81" w:rsidRPr="00A07CB0">
        <w:rPr>
          <w:b/>
        </w:rPr>
        <w:t>201</w:t>
      </w:r>
      <w:r w:rsidR="00F44E81">
        <w:rPr>
          <w:b/>
        </w:rPr>
        <w:t>3</w:t>
      </w:r>
      <w:r w:rsidR="00F44E81" w:rsidRPr="00A07CB0">
        <w:rPr>
          <w:b/>
        </w:rPr>
        <w:t xml:space="preserve"> </w:t>
      </w:r>
      <w:r w:rsidRPr="00A07CB0">
        <w:rPr>
          <w:b/>
        </w:rPr>
        <w:t>Hosted Exchange Enterprise Plus</w:t>
      </w:r>
      <w:r>
        <w:t xml:space="preserve"> </w:t>
      </w:r>
      <w:r w:rsidRPr="00A07CB0">
        <w:rPr>
          <w:b/>
        </w:rPr>
        <w:t>and</w:t>
      </w:r>
      <w:r>
        <w:t xml:space="preserve"> </w:t>
      </w:r>
      <w:r w:rsidRPr="00A07CB0">
        <w:rPr>
          <w:b/>
        </w:rPr>
        <w:t>Standard Plus SALs</w:t>
      </w:r>
      <w:r w:rsidRPr="00E53E5B">
        <w:t>:</w:t>
      </w:r>
      <w:r>
        <w:t xml:space="preserve"> </w:t>
      </w:r>
      <w:r w:rsidR="009A4C7C" w:rsidRPr="00E53E5B">
        <w:t xml:space="preserve">You may create and run one instance of the </w:t>
      </w:r>
      <w:r w:rsidR="009A4C7C">
        <w:t xml:space="preserve">Outlook Mac 2011 </w:t>
      </w:r>
      <w:r w:rsidR="009A4C7C" w:rsidRPr="00E53E5B">
        <w:t xml:space="preserve">or Outlook </w:t>
      </w:r>
      <w:r w:rsidR="00F44E81" w:rsidRPr="00E53E5B">
        <w:t>20</w:t>
      </w:r>
      <w:r w:rsidR="00F44E81">
        <w:t>13</w:t>
      </w:r>
      <w:r w:rsidR="00F44E81" w:rsidRPr="00E53E5B">
        <w:t xml:space="preserve"> </w:t>
      </w:r>
      <w:r w:rsidR="009A4C7C" w:rsidRPr="00E53E5B">
        <w:t xml:space="preserve">client software in one physical or virtual operating system environment </w:t>
      </w:r>
      <w:r w:rsidR="009A4C7C" w:rsidRPr="00E948A2">
        <w:t>(or OSE)</w:t>
      </w:r>
      <w:r w:rsidR="009A4C7C" w:rsidRPr="005D77ED">
        <w:t xml:space="preserve"> </w:t>
      </w:r>
      <w:r w:rsidR="009A4C7C" w:rsidRPr="00E53E5B">
        <w:t>on</w:t>
      </w:r>
      <w:r w:rsidR="002C084A">
        <w:t xml:space="preserve"> </w:t>
      </w:r>
      <w:r w:rsidR="009A4C7C" w:rsidRPr="00E53E5B">
        <w:t>(a) any device for which you acquire a device SAL, and (b) a single device used by any user for whom you acquire a user SAL.</w:t>
      </w:r>
    </w:p>
    <w:p w14:paraId="539945A8" w14:textId="6BF16A84" w:rsidR="009A4C7C" w:rsidRPr="00C95577" w:rsidRDefault="00353A1B" w:rsidP="00CD6E9D">
      <w:pPr>
        <w:pStyle w:val="PURBreadcrumb"/>
        <w:keepNext w:val="0"/>
        <w:spacing w:before="0" w:after="120" w:line="240" w:lineRule="exact"/>
        <w:ind w:left="547"/>
        <w:contextualSpacing/>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0EB2970A" w14:textId="6396B7FD" w:rsidR="009A4C7C" w:rsidRDefault="009A4C7C" w:rsidP="009A4C7C">
      <w:pPr>
        <w:pStyle w:val="PURProductName"/>
      </w:pPr>
      <w:bookmarkStart w:id="384" w:name="_Toc299519119"/>
      <w:bookmarkStart w:id="385" w:name="_Toc299531551"/>
      <w:bookmarkStart w:id="386" w:name="_Toc299531875"/>
      <w:bookmarkStart w:id="387" w:name="_Toc299957158"/>
      <w:bookmarkStart w:id="388" w:name="_Toc346536860"/>
      <w:bookmarkStart w:id="389" w:name="_Toc346895311"/>
      <w:bookmarkStart w:id="390" w:name="_Toc339280324"/>
      <w:bookmarkStart w:id="391" w:name="_Toc339280467"/>
      <w:bookmarkStart w:id="392" w:name="_Toc363552796"/>
      <w:bookmarkStart w:id="393" w:name="_Toc363552859"/>
      <w:bookmarkStart w:id="394" w:name="_Toc378682158"/>
      <w:bookmarkStart w:id="395" w:name="_Toc378682260"/>
      <w:bookmarkStart w:id="396" w:name="_Toc371268272"/>
      <w:bookmarkStart w:id="397" w:name="_Toc371268338"/>
      <w:bookmarkStart w:id="398" w:name="_Toc381962020"/>
      <w:bookmarkStart w:id="399" w:name="_Toc381962061"/>
      <w:r>
        <w:t>Forefront Identity Manager 2010</w:t>
      </w:r>
      <w:bookmarkEnd w:id="384"/>
      <w:bookmarkEnd w:id="385"/>
      <w:bookmarkEnd w:id="386"/>
      <w:bookmarkEnd w:id="387"/>
      <w:r w:rsidR="00531887">
        <w:t xml:space="preserve"> R2</w:t>
      </w:r>
      <w:bookmarkEnd w:id="388"/>
      <w:bookmarkEnd w:id="389"/>
      <w:bookmarkEnd w:id="390"/>
      <w:bookmarkEnd w:id="391"/>
      <w:bookmarkEnd w:id="392"/>
      <w:bookmarkEnd w:id="393"/>
      <w:bookmarkEnd w:id="394"/>
      <w:bookmarkEnd w:id="395"/>
      <w:bookmarkEnd w:id="396"/>
      <w:bookmarkEnd w:id="397"/>
      <w:bookmarkEnd w:id="398"/>
      <w:bookmarkEnd w:id="399"/>
      <w:r w:rsidR="00231176">
        <w:fldChar w:fldCharType="begin"/>
      </w:r>
      <w:r>
        <w:instrText xml:space="preserve"> XE "</w:instrText>
      </w:r>
      <w:r w:rsidRPr="00850A33">
        <w:instrText>Forefront Identity Manager 2010</w:instrText>
      </w:r>
      <w:r w:rsidR="005E0251">
        <w:instrText xml:space="preserve"> R2</w:instrText>
      </w:r>
      <w:r>
        <w:instrText xml:space="preserve">" </w:instrText>
      </w:r>
      <w:r w:rsidR="00231176">
        <w:fldChar w:fldCharType="end"/>
      </w:r>
    </w:p>
    <w:p w14:paraId="74590C9B"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43663F" w14:paraId="5E13DDD5" w14:textId="77777777" w:rsidTr="00E53A62">
        <w:tc>
          <w:tcPr>
            <w:tcW w:w="2477" w:type="pct"/>
          </w:tcPr>
          <w:p w14:paraId="17459C6F" w14:textId="77777777" w:rsidR="0043663F" w:rsidRPr="003667B6" w:rsidRDefault="0043663F" w:rsidP="0043663F">
            <w:pPr>
              <w:pStyle w:val="PURLMSH"/>
            </w:pPr>
            <w:r>
              <w:t xml:space="preserve">Applicable Section of SAL General Terms: </w:t>
            </w:r>
            <w:hyperlink w:anchor="SALTerms_Server" w:history="1">
              <w:r w:rsidRPr="00C54E23">
                <w:rPr>
                  <w:rStyle w:val="Hyperlink"/>
                </w:rPr>
                <w:t>Server Software</w:t>
              </w:r>
            </w:hyperlink>
          </w:p>
        </w:tc>
        <w:tc>
          <w:tcPr>
            <w:tcW w:w="2523" w:type="pct"/>
          </w:tcPr>
          <w:p w14:paraId="648F0731" w14:textId="77777777" w:rsidR="0043663F" w:rsidRDefault="0043663F" w:rsidP="0043663F">
            <w:pPr>
              <w:pStyle w:val="PURLMSH"/>
            </w:pPr>
            <w:r>
              <w:t xml:space="preserve">See Applicable Notice: </w:t>
            </w:r>
            <w:r>
              <w:rPr>
                <w:b/>
              </w:rPr>
              <w:t>No</w:t>
            </w:r>
          </w:p>
        </w:tc>
      </w:tr>
      <w:tr w:rsidR="0043663F" w14:paraId="782AD4A0" w14:textId="77777777" w:rsidTr="00E53A62">
        <w:tc>
          <w:tcPr>
            <w:tcW w:w="2477" w:type="pct"/>
          </w:tcPr>
          <w:p w14:paraId="3B3217F6" w14:textId="77777777" w:rsidR="0043663F" w:rsidRPr="003667B6" w:rsidRDefault="0043663F" w:rsidP="0043663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0BCDFB35" w14:textId="08D946BD" w:rsidR="0043663F" w:rsidRDefault="00D73DED" w:rsidP="0043663F">
            <w:pPr>
              <w:pStyle w:val="PURLMSH"/>
            </w:pPr>
            <w:r>
              <w:t xml:space="preserve">Eligible for Software Services on Data Center Providers’ Servers: </w:t>
            </w:r>
            <w:r>
              <w:rPr>
                <w:b/>
              </w:rPr>
              <w:t>Yes</w:t>
            </w:r>
          </w:p>
        </w:tc>
      </w:tr>
      <w:tr w:rsidR="0043663F" w:rsidRPr="00501DAF" w14:paraId="1897D08A" w14:textId="77777777" w:rsidTr="00E53A62">
        <w:tc>
          <w:tcPr>
            <w:tcW w:w="5000" w:type="pct"/>
            <w:gridSpan w:val="2"/>
            <w:shd w:val="clear" w:color="auto" w:fill="E5EEF7"/>
            <w:vAlign w:val="center"/>
          </w:tcPr>
          <w:p w14:paraId="1E2BFD0E" w14:textId="77777777" w:rsidR="0043663F" w:rsidRPr="00501DAF" w:rsidRDefault="0043663F" w:rsidP="0043663F">
            <w:pPr>
              <w:pStyle w:val="PURTableHeaderWhite"/>
              <w:spacing w:after="0" w:line="240" w:lineRule="auto"/>
              <w:rPr>
                <w:i w:val="0"/>
                <w:color w:val="404040" w:themeColor="text1" w:themeTint="BF"/>
              </w:rPr>
            </w:pPr>
            <w:r w:rsidRPr="00501DAF">
              <w:rPr>
                <w:i w:val="0"/>
                <w:color w:val="404040" w:themeColor="text1" w:themeTint="BF"/>
              </w:rPr>
              <w:lastRenderedPageBreak/>
              <w:t>SUBSCRIBER ACCESS LICENSES (SALs)</w:t>
            </w:r>
          </w:p>
        </w:tc>
      </w:tr>
      <w:tr w:rsidR="0043663F" w:rsidRPr="003528B0" w14:paraId="5FFD1068" w14:textId="77777777" w:rsidTr="00E53A62">
        <w:tc>
          <w:tcPr>
            <w:tcW w:w="5000" w:type="pct"/>
            <w:gridSpan w:val="2"/>
            <w:shd w:val="clear" w:color="auto" w:fill="auto"/>
          </w:tcPr>
          <w:p w14:paraId="1327F86E" w14:textId="77777777" w:rsidR="0043663F" w:rsidRPr="003005FA" w:rsidRDefault="0043663F" w:rsidP="0043663F">
            <w:pPr>
              <w:pStyle w:val="PURBody"/>
              <w:rPr>
                <w:i/>
              </w:rPr>
            </w:pPr>
            <w:r w:rsidRPr="00BB41EF">
              <w:rPr>
                <w:b/>
              </w:rPr>
              <w:t>You need:</w:t>
            </w:r>
          </w:p>
          <w:p w14:paraId="7F725392" w14:textId="361BE48D" w:rsidR="0043663F" w:rsidRPr="000A3567" w:rsidRDefault="0043663F" w:rsidP="00531887">
            <w:pPr>
              <w:pStyle w:val="PURBullet-Indented"/>
            </w:pPr>
            <w:r w:rsidRPr="00FE33D9">
              <w:t>Forefront Identity Manager 2010</w:t>
            </w:r>
            <w:r w:rsidR="00531887">
              <w:t xml:space="preserve"> R2</w:t>
            </w:r>
            <w:r w:rsidRPr="00FE33D9">
              <w:t xml:space="preserve"> </w:t>
            </w:r>
            <w:r>
              <w:t>SAL</w:t>
            </w:r>
          </w:p>
        </w:tc>
      </w:tr>
    </w:tbl>
    <w:p w14:paraId="0E2EBA4B" w14:textId="77777777" w:rsidR="00652F97" w:rsidRPr="00A11A7A" w:rsidRDefault="00652F97" w:rsidP="00652F97">
      <w:pPr>
        <w:pStyle w:val="PURADDITIONALTERMSHEADERMB"/>
      </w:pPr>
      <w:r>
        <w:t>Additional Terms:</w:t>
      </w:r>
    </w:p>
    <w:p w14:paraId="1C53FA85" w14:textId="77777777" w:rsidR="00652F97" w:rsidRPr="00652F97" w:rsidRDefault="00652F97" w:rsidP="00652F97">
      <w:pPr>
        <w:pStyle w:val="PURBlueStrong-Indented"/>
        <w:rPr>
          <w:rFonts w:cs="Arial"/>
        </w:rPr>
      </w:pPr>
      <w:r w:rsidRPr="00652F97">
        <w:t>Certificate and Identity Management</w:t>
      </w:r>
    </w:p>
    <w:p w14:paraId="5CBE77D6" w14:textId="77777777" w:rsidR="00652F97" w:rsidRDefault="00652F97" w:rsidP="00652F97">
      <w:pPr>
        <w:pStyle w:val="PURBody-Indented"/>
        <w:rPr>
          <w:rFonts w:ascii="Times New Roman" w:hAnsi="Times New Roman" w:cs="Times New Roman"/>
        </w:rPr>
      </w:pPr>
      <w:r>
        <w:t>A SAL is also required for any person for whom the software issues or manages identity information.</w:t>
      </w:r>
    </w:p>
    <w:p w14:paraId="12083D70" w14:textId="77777777" w:rsidR="00652F97" w:rsidRPr="00652F97" w:rsidRDefault="00652F97" w:rsidP="00652F97">
      <w:pPr>
        <w:pStyle w:val="PURBlueStrong-Indented"/>
      </w:pPr>
      <w:r w:rsidRPr="00652F97">
        <w:t>Synchronization Service</w:t>
      </w:r>
    </w:p>
    <w:p w14:paraId="6129AC5B" w14:textId="77777777" w:rsidR="00652F97" w:rsidRDefault="00652F97" w:rsidP="00652F97">
      <w:pPr>
        <w:pStyle w:val="PURBody-Indented"/>
      </w:pPr>
      <w:r>
        <w:t>SALs are not required for users only using the FIM synchronization service.</w:t>
      </w:r>
    </w:p>
    <w:p w14:paraId="52D2E1A3" w14:textId="6B7A9DB4" w:rsidR="006746CA" w:rsidRPr="008025E9" w:rsidRDefault="00353A1B" w:rsidP="00CD6E9D">
      <w:pPr>
        <w:pStyle w:val="PURBreadcrumb"/>
        <w:keepNext w:val="0"/>
        <w:rPr>
          <w:rFonts w:ascii="Arial Narrow" w:hAnsi="Arial Narrow"/>
          <w:sz w:val="16"/>
        </w:rPr>
      </w:pPr>
      <w:hyperlink w:anchor="TOC" w:history="1">
        <w:r w:rsidR="006746CA" w:rsidRPr="00372624">
          <w:rPr>
            <w:rStyle w:val="Hyperlink"/>
            <w:rFonts w:ascii="Arial Narrow" w:hAnsi="Arial Narrow"/>
            <w:sz w:val="16"/>
          </w:rPr>
          <w:t>Table of Contents</w:t>
        </w:r>
      </w:hyperlink>
      <w:r w:rsidR="006746CA">
        <w:t xml:space="preserve"> / </w:t>
      </w:r>
      <w:hyperlink w:anchor="UniversalTerms" w:history="1">
        <w:r w:rsidR="009666DE">
          <w:rPr>
            <w:rStyle w:val="Hyperlink"/>
            <w:rFonts w:ascii="Arial Narrow" w:hAnsi="Arial Narrow"/>
            <w:sz w:val="16"/>
          </w:rPr>
          <w:t>Universal License Terms</w:t>
        </w:r>
      </w:hyperlink>
    </w:p>
    <w:p w14:paraId="3AB7ED51" w14:textId="0BF8FF6E" w:rsidR="009A4C7C" w:rsidRDefault="009A4C7C" w:rsidP="009A4C7C">
      <w:pPr>
        <w:pStyle w:val="PURProductName"/>
      </w:pPr>
      <w:bookmarkStart w:id="400" w:name="_Toc346895313"/>
      <w:bookmarkStart w:id="401" w:name="_Toc363552798"/>
      <w:bookmarkStart w:id="402" w:name="_Toc363552861"/>
      <w:bookmarkStart w:id="403" w:name="_Toc378682160"/>
      <w:bookmarkStart w:id="404" w:name="_Toc378682262"/>
      <w:bookmarkStart w:id="405" w:name="_Toc371268274"/>
      <w:bookmarkStart w:id="406" w:name="_Toc371268340"/>
      <w:bookmarkStart w:id="407" w:name="_Toc381962021"/>
      <w:bookmarkStart w:id="408" w:name="_Toc381962062"/>
      <w:bookmarkStart w:id="409" w:name="_Toc299519122"/>
      <w:bookmarkStart w:id="410" w:name="_Toc299531554"/>
      <w:bookmarkStart w:id="411" w:name="_Toc299531878"/>
      <w:bookmarkStart w:id="412" w:name="_Toc299957161"/>
      <w:bookmarkStart w:id="413" w:name="_Toc346536862"/>
      <w:bookmarkStart w:id="414" w:name="_Toc339280326"/>
      <w:bookmarkStart w:id="415" w:name="_Toc339280469"/>
      <w:r>
        <w:t xml:space="preserve">Lync Server </w:t>
      </w:r>
      <w:r w:rsidR="00F44E81">
        <w:t>2013</w:t>
      </w:r>
      <w:bookmarkEnd w:id="400"/>
      <w:bookmarkEnd w:id="401"/>
      <w:bookmarkEnd w:id="402"/>
      <w:bookmarkEnd w:id="403"/>
      <w:bookmarkEnd w:id="404"/>
      <w:bookmarkEnd w:id="405"/>
      <w:bookmarkEnd w:id="406"/>
      <w:bookmarkEnd w:id="407"/>
      <w:bookmarkEnd w:id="408"/>
      <w:r w:rsidR="001333B5" w:rsidDel="001333B5">
        <w:t xml:space="preserve"> </w:t>
      </w:r>
      <w:bookmarkEnd w:id="409"/>
      <w:bookmarkEnd w:id="410"/>
      <w:bookmarkEnd w:id="411"/>
      <w:bookmarkEnd w:id="412"/>
      <w:bookmarkEnd w:id="413"/>
      <w:bookmarkEnd w:id="414"/>
      <w:bookmarkEnd w:id="415"/>
      <w:r w:rsidR="00231176">
        <w:fldChar w:fldCharType="begin"/>
      </w:r>
      <w:r>
        <w:instrText xml:space="preserve"> XE "</w:instrText>
      </w:r>
      <w:r w:rsidRPr="00850A33">
        <w:instrText>Lync Server 201</w:instrText>
      </w:r>
      <w:r w:rsidR="00F44E81">
        <w:instrText>3</w:instrText>
      </w:r>
      <w:r>
        <w:instrText xml:space="preserve">" </w:instrText>
      </w:r>
      <w:r w:rsidR="00231176">
        <w:fldChar w:fldCharType="end"/>
      </w:r>
    </w:p>
    <w:p w14:paraId="3D181A9C"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2"/>
        <w:gridCol w:w="5130"/>
        <w:gridCol w:w="158"/>
        <w:gridCol w:w="5147"/>
        <w:gridCol w:w="253"/>
      </w:tblGrid>
      <w:tr w:rsidR="00B90B55" w14:paraId="2260F6B1" w14:textId="77777777" w:rsidTr="00830DCA">
        <w:tc>
          <w:tcPr>
            <w:tcW w:w="2427" w:type="pct"/>
            <w:gridSpan w:val="2"/>
            <w:tcBorders>
              <w:top w:val="nil"/>
            </w:tcBorders>
          </w:tcPr>
          <w:p w14:paraId="60C1B8DF" w14:textId="77777777" w:rsidR="00B90B55" w:rsidRDefault="00B90B55" w:rsidP="00E53A62">
            <w:pPr>
              <w:pStyle w:val="PURLMSH"/>
            </w:pPr>
            <w:r>
              <w:t xml:space="preserve">Applicable Section of SAL General Terms: </w:t>
            </w:r>
            <w:hyperlink w:anchor="SALTerms_Server" w:history="1">
              <w:r w:rsidRPr="00C54E23">
                <w:rPr>
                  <w:rStyle w:val="Hyperlink"/>
                </w:rPr>
                <w:t>Server Software</w:t>
              </w:r>
            </w:hyperlink>
          </w:p>
        </w:tc>
        <w:tc>
          <w:tcPr>
            <w:tcW w:w="2573" w:type="pct"/>
            <w:gridSpan w:val="3"/>
            <w:tcBorders>
              <w:top w:val="nil"/>
            </w:tcBorders>
          </w:tcPr>
          <w:p w14:paraId="02DE39ED" w14:textId="51DE0962" w:rsidR="00B90B55" w:rsidRDefault="00B90B55" w:rsidP="001A228C">
            <w:pPr>
              <w:pStyle w:val="PURLMSH"/>
            </w:pPr>
            <w:r>
              <w:t xml:space="preserve">See </w:t>
            </w:r>
            <w:r w:rsidRPr="00E53A62">
              <w:t>Applicable</w:t>
            </w:r>
            <w:r>
              <w:t xml:space="preserve"> Notice: </w:t>
            </w:r>
            <w:r w:rsidR="001A228C">
              <w:rPr>
                <w:b/>
              </w:rPr>
              <w:t xml:space="preserve">Recording, </w:t>
            </w:r>
            <w:r>
              <w:rPr>
                <w:b/>
              </w:rPr>
              <w:t xml:space="preserve">VC-1 </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B90B55" w14:paraId="6A65C188" w14:textId="77777777" w:rsidTr="00830DCA">
        <w:tc>
          <w:tcPr>
            <w:tcW w:w="5000" w:type="pct"/>
            <w:gridSpan w:val="5"/>
          </w:tcPr>
          <w:p w14:paraId="7CE4A39D" w14:textId="73419BFA" w:rsidR="00B90B55" w:rsidRPr="00E53A62" w:rsidRDefault="00B90B55" w:rsidP="003B0799">
            <w:pPr>
              <w:pStyle w:val="PURLMSH"/>
              <w:tabs>
                <w:tab w:val="left" w:pos="5195"/>
              </w:tabs>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r w:rsidR="003B0799">
              <w:rPr>
                <w:i/>
              </w:rPr>
              <w:tab/>
              <w:t xml:space="preserve"> </w:t>
            </w:r>
            <w:r w:rsidR="003B0799">
              <w:t xml:space="preserve">Eligible for Software Services on Data Center Providers’ Servers: </w:t>
            </w:r>
            <w:r w:rsidR="003B0799">
              <w:rPr>
                <w:b/>
              </w:rPr>
              <w:t>Yes</w:t>
            </w:r>
          </w:p>
        </w:tc>
      </w:tr>
      <w:tr w:rsidR="009A4C7C" w:rsidRPr="00501DAF" w14:paraId="11CA06D5" w14:textId="77777777" w:rsidTr="00830DCA">
        <w:tc>
          <w:tcPr>
            <w:tcW w:w="5000" w:type="pct"/>
            <w:gridSpan w:val="5"/>
            <w:shd w:val="clear" w:color="auto" w:fill="E5EEF7"/>
          </w:tcPr>
          <w:p w14:paraId="5CBE7637"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3C437B2D" w14:textId="77777777" w:rsidTr="00830DCA">
        <w:tc>
          <w:tcPr>
            <w:tcW w:w="5000" w:type="pct"/>
            <w:gridSpan w:val="5"/>
          </w:tcPr>
          <w:p w14:paraId="0E74CD9B" w14:textId="77777777" w:rsidR="009A4C7C" w:rsidRPr="00BB180A" w:rsidRDefault="00BB41EF" w:rsidP="009A4C7C">
            <w:pPr>
              <w:pStyle w:val="PURBody"/>
              <w:rPr>
                <w:i/>
              </w:rPr>
            </w:pPr>
            <w:r w:rsidRPr="00BB41EF">
              <w:rPr>
                <w:b/>
              </w:rPr>
              <w:t>You need:</w:t>
            </w:r>
          </w:p>
          <w:p w14:paraId="32007DF0" w14:textId="43AAEBA0" w:rsidR="009A4C7C" w:rsidRDefault="009A4C7C" w:rsidP="00100CA4">
            <w:pPr>
              <w:pStyle w:val="PURBullet-Indented"/>
              <w:rPr>
                <w:szCs w:val="18"/>
              </w:rPr>
            </w:pPr>
            <w:r>
              <w:t>Lync</w:t>
            </w:r>
            <w:r w:rsidRPr="00372F9D">
              <w:t xml:space="preserve"> Server </w:t>
            </w:r>
            <w:r w:rsidR="00F44E81" w:rsidRPr="00372F9D">
              <w:t>20</w:t>
            </w:r>
            <w:r w:rsidR="00F44E81">
              <w:t xml:space="preserve">13 </w:t>
            </w:r>
            <w:r w:rsidRPr="00372F9D">
              <w:t>Standard</w:t>
            </w:r>
            <w:r>
              <w:rPr>
                <w:szCs w:val="18"/>
              </w:rPr>
              <w:t xml:space="preserve"> SAL </w:t>
            </w:r>
            <w:r w:rsidRPr="00AE5D7B">
              <w:rPr>
                <w:b/>
                <w:szCs w:val="18"/>
              </w:rPr>
              <w:t>or</w:t>
            </w:r>
          </w:p>
          <w:p w14:paraId="57EC36BB" w14:textId="0F1E40E7" w:rsidR="009A4C7C" w:rsidRDefault="009A4C7C" w:rsidP="00100CA4">
            <w:pPr>
              <w:pStyle w:val="PURBullet-Indented"/>
            </w:pPr>
            <w:r>
              <w:t>Lync Serv</w:t>
            </w:r>
            <w:r w:rsidRPr="00100CA4">
              <w:t>e</w:t>
            </w:r>
            <w:r>
              <w:t xml:space="preserve">r </w:t>
            </w:r>
            <w:r w:rsidR="00F44E81">
              <w:t xml:space="preserve">2013 </w:t>
            </w:r>
            <w:r>
              <w:t>Enterprise SA</w:t>
            </w:r>
            <w:r w:rsidR="0001520D">
              <w:t>L</w:t>
            </w:r>
            <w:r>
              <w:t xml:space="preserve"> </w:t>
            </w:r>
            <w:r w:rsidRPr="00AE5D7B">
              <w:rPr>
                <w:b/>
              </w:rPr>
              <w:t>or</w:t>
            </w:r>
          </w:p>
          <w:p w14:paraId="1BFC75E8" w14:textId="16ACA75A" w:rsidR="009A4C7C" w:rsidRDefault="009A4C7C" w:rsidP="00100CA4">
            <w:pPr>
              <w:pStyle w:val="PURBullet-Indented"/>
            </w:pPr>
            <w:r>
              <w:t xml:space="preserve">Lync Server </w:t>
            </w:r>
            <w:r w:rsidR="00F44E81">
              <w:t xml:space="preserve">2013 </w:t>
            </w:r>
            <w:r>
              <w:t xml:space="preserve">Plus SAL, </w:t>
            </w:r>
            <w:r w:rsidRPr="00AE5D7B">
              <w:rPr>
                <w:b/>
              </w:rPr>
              <w:t>or</w:t>
            </w:r>
          </w:p>
          <w:p w14:paraId="3F44142E" w14:textId="789CDB78" w:rsidR="009A4C7C" w:rsidRPr="00A748AB" w:rsidRDefault="009A4C7C" w:rsidP="00100CA4">
            <w:pPr>
              <w:pStyle w:val="PURBullet-Indented"/>
              <w:rPr>
                <w:lang w:val="fr-FR"/>
              </w:rPr>
            </w:pPr>
            <w:r w:rsidRPr="00A748AB">
              <w:rPr>
                <w:lang w:val="fr-FR"/>
              </w:rPr>
              <w:t xml:space="preserve">Lync Server </w:t>
            </w:r>
            <w:r w:rsidR="00F44E81" w:rsidRPr="00A748AB">
              <w:rPr>
                <w:lang w:val="fr-FR"/>
              </w:rPr>
              <w:t>201</w:t>
            </w:r>
            <w:r w:rsidR="00F44E81">
              <w:rPr>
                <w:lang w:val="fr-FR"/>
              </w:rPr>
              <w:t>3</w:t>
            </w:r>
            <w:r w:rsidR="00F44E81" w:rsidRPr="00A748AB">
              <w:rPr>
                <w:lang w:val="fr-FR"/>
              </w:rPr>
              <w:t xml:space="preserve"> </w:t>
            </w:r>
            <w:r w:rsidRPr="00A748AB">
              <w:rPr>
                <w:lang w:val="fr-FR"/>
              </w:rPr>
              <w:t xml:space="preserve">Enterprise Plus SAL, </w:t>
            </w:r>
            <w:r w:rsidRPr="00A748AB">
              <w:rPr>
                <w:b/>
                <w:lang w:val="fr-FR"/>
              </w:rPr>
              <w:t>or</w:t>
            </w:r>
          </w:p>
          <w:p w14:paraId="31C70CD1" w14:textId="77777777" w:rsidR="009A4C7C" w:rsidRPr="000A3567" w:rsidRDefault="009A4C7C" w:rsidP="00100CA4">
            <w:pPr>
              <w:pStyle w:val="PURBullet-Indented"/>
            </w:pPr>
            <w:r w:rsidRPr="0087006F">
              <w:t>Productivity Suite SAL</w:t>
            </w:r>
          </w:p>
        </w:tc>
      </w:tr>
      <w:tr w:rsidR="00830DCA" w:rsidRPr="003528B0" w14:paraId="22C73A75" w14:textId="77777777" w:rsidTr="00830DCA">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39F8775C" w14:textId="77777777" w:rsidR="00830DCA" w:rsidRPr="00C33C5F" w:rsidRDefault="00830DCA" w:rsidP="000D5951">
            <w:pPr>
              <w:pStyle w:val="PURBody"/>
              <w:spacing w:after="0"/>
            </w:pPr>
            <w:r w:rsidRPr="00830DCA">
              <w:rPr>
                <w:b/>
                <w:i/>
              </w:rPr>
              <w:t>SALs for SA</w:t>
            </w:r>
          </w:p>
        </w:tc>
        <w:tc>
          <w:tcPr>
            <w:tcW w:w="2383" w:type="pct"/>
            <w:tcBorders>
              <w:top w:val="nil"/>
              <w:bottom w:val="nil"/>
            </w:tcBorders>
            <w:shd w:val="clear" w:color="auto" w:fill="E5EEF7"/>
          </w:tcPr>
          <w:p w14:paraId="0C07D01A" w14:textId="77777777" w:rsidR="00830DCA" w:rsidRPr="00C33C5F" w:rsidRDefault="00830DCA" w:rsidP="000D5951">
            <w:pPr>
              <w:pStyle w:val="PURBody"/>
              <w:spacing w:after="0"/>
            </w:pPr>
            <w:r w:rsidRPr="00830DCA">
              <w:rPr>
                <w:b/>
                <w:i/>
              </w:rPr>
              <w:t>Qualifying CALs</w:t>
            </w:r>
          </w:p>
        </w:tc>
      </w:tr>
      <w:tr w:rsidR="009A4C7C" w:rsidRPr="003528B0" w14:paraId="413DB8A8" w14:textId="77777777" w:rsidTr="00830DCA">
        <w:tc>
          <w:tcPr>
            <w:tcW w:w="2427" w:type="pct"/>
            <w:gridSpan w:val="2"/>
            <w:tcBorders>
              <w:top w:val="nil"/>
              <w:bottom w:val="single" w:sz="4" w:space="0" w:color="auto"/>
            </w:tcBorders>
          </w:tcPr>
          <w:p w14:paraId="6008ABB8" w14:textId="77777777" w:rsidR="009A4C7C" w:rsidRPr="00C33C5F" w:rsidRDefault="009A4C7C" w:rsidP="009E3081">
            <w:pPr>
              <w:pStyle w:val="PURBullet-Indented"/>
            </w:pPr>
            <w:r w:rsidRPr="00C33C5F">
              <w:t>Lync Server Standard SAL</w:t>
            </w:r>
          </w:p>
        </w:tc>
        <w:tc>
          <w:tcPr>
            <w:tcW w:w="2573" w:type="pct"/>
            <w:gridSpan w:val="3"/>
            <w:tcBorders>
              <w:top w:val="nil"/>
              <w:bottom w:val="single" w:sz="4" w:space="0" w:color="auto"/>
            </w:tcBorders>
          </w:tcPr>
          <w:p w14:paraId="5FF07070" w14:textId="349C7824" w:rsidR="009A4C7C" w:rsidRPr="002448BE" w:rsidRDefault="009A4C7C" w:rsidP="009E3081">
            <w:pPr>
              <w:pStyle w:val="PURBullet-Indented"/>
            </w:pPr>
            <w:r w:rsidRPr="002448BE">
              <w:t xml:space="preserve">Lync Server </w:t>
            </w:r>
            <w:r w:rsidR="00F44E81" w:rsidRPr="002448BE">
              <w:t>201</w:t>
            </w:r>
            <w:r w:rsidR="00F44E81">
              <w:t>3</w:t>
            </w:r>
            <w:r w:rsidR="00F44E81" w:rsidRPr="002448BE">
              <w:t xml:space="preserve"> </w:t>
            </w:r>
            <w:r w:rsidRPr="002448BE">
              <w:t xml:space="preserve">Standard CAL, </w:t>
            </w:r>
            <w:r w:rsidRPr="00830DCA">
              <w:rPr>
                <w:b/>
              </w:rPr>
              <w:t>or</w:t>
            </w:r>
          </w:p>
          <w:p w14:paraId="26165168" w14:textId="77777777" w:rsidR="009A4C7C" w:rsidRPr="002448BE" w:rsidRDefault="009A4C7C" w:rsidP="009E3081">
            <w:pPr>
              <w:pStyle w:val="PURBullet-Indented"/>
            </w:pPr>
            <w:r w:rsidRPr="002448BE">
              <w:t>Enterprise CAL Suite</w:t>
            </w:r>
          </w:p>
        </w:tc>
      </w:tr>
      <w:tr w:rsidR="007A662B" w:rsidRPr="00C33C5F" w14:paraId="5AD4F3BA" w14:textId="77777777" w:rsidTr="00830DCA">
        <w:tc>
          <w:tcPr>
            <w:tcW w:w="2427" w:type="pct"/>
            <w:gridSpan w:val="2"/>
            <w:tcBorders>
              <w:top w:val="single" w:sz="4" w:space="0" w:color="auto"/>
              <w:bottom w:val="single" w:sz="4" w:space="0" w:color="auto"/>
            </w:tcBorders>
          </w:tcPr>
          <w:p w14:paraId="2CE29D32" w14:textId="77777777" w:rsidR="007A662B" w:rsidRPr="00C33C5F" w:rsidRDefault="007A662B" w:rsidP="00100CA4">
            <w:pPr>
              <w:pStyle w:val="PURBullet-Indented"/>
              <w:rPr>
                <w:i/>
              </w:rPr>
            </w:pPr>
            <w:r w:rsidRPr="00C33C5F">
              <w:t xml:space="preserve">Lync Server </w:t>
            </w:r>
            <w:r>
              <w:t>Enterprise</w:t>
            </w:r>
            <w:r w:rsidRPr="00C33C5F">
              <w:t xml:space="preserve"> SAL</w:t>
            </w:r>
          </w:p>
        </w:tc>
        <w:tc>
          <w:tcPr>
            <w:tcW w:w="2573" w:type="pct"/>
            <w:gridSpan w:val="3"/>
            <w:tcBorders>
              <w:top w:val="single" w:sz="4" w:space="0" w:color="auto"/>
              <w:bottom w:val="single" w:sz="4" w:space="0" w:color="auto"/>
            </w:tcBorders>
          </w:tcPr>
          <w:p w14:paraId="25687443" w14:textId="7EED2444" w:rsidR="007A662B" w:rsidRPr="002448BE" w:rsidRDefault="007A662B" w:rsidP="009E3081">
            <w:pPr>
              <w:pStyle w:val="PURBullet-Indented"/>
            </w:pPr>
            <w:r w:rsidRPr="002448BE">
              <w:t xml:space="preserve">Lync Server </w:t>
            </w:r>
            <w:r w:rsidR="00F44E81" w:rsidRPr="002448BE">
              <w:t>201</w:t>
            </w:r>
            <w:r w:rsidR="00F44E81">
              <w:t>3</w:t>
            </w:r>
            <w:r w:rsidR="00F44E81" w:rsidRPr="002448BE">
              <w:t xml:space="preserve"> </w:t>
            </w:r>
            <w:r w:rsidRPr="002448BE">
              <w:t xml:space="preserve">Standard CAL and Lync Server </w:t>
            </w:r>
            <w:r w:rsidR="00F44E81" w:rsidRPr="002448BE">
              <w:t>201</w:t>
            </w:r>
            <w:r w:rsidR="00F44E81">
              <w:t>3</w:t>
            </w:r>
            <w:r w:rsidR="00F44E81" w:rsidRPr="002448BE">
              <w:t xml:space="preserve"> </w:t>
            </w:r>
            <w:r w:rsidRPr="002448BE">
              <w:t xml:space="preserve">Enterprise CAL, </w:t>
            </w:r>
            <w:r w:rsidRPr="00830DCA">
              <w:rPr>
                <w:b/>
              </w:rPr>
              <w:t>or</w:t>
            </w:r>
          </w:p>
          <w:p w14:paraId="3340EF01" w14:textId="77777777" w:rsidR="007A662B" w:rsidRPr="002448BE" w:rsidRDefault="007A662B" w:rsidP="009E3081">
            <w:pPr>
              <w:pStyle w:val="PURBullet-Indented"/>
            </w:pPr>
            <w:r w:rsidRPr="002448BE">
              <w:t xml:space="preserve">Core CAL Suite and Lync Server Enterprise CAL, </w:t>
            </w:r>
            <w:r w:rsidRPr="00830DCA">
              <w:rPr>
                <w:b/>
              </w:rPr>
              <w:t>or</w:t>
            </w:r>
          </w:p>
          <w:p w14:paraId="1A40230C" w14:textId="7E278706" w:rsidR="00BB2971" w:rsidRPr="00BB2971" w:rsidRDefault="007A662B" w:rsidP="00DA66C0">
            <w:pPr>
              <w:pStyle w:val="PURBullet-Indented"/>
              <w:rPr>
                <w:lang w:val="fr-FR"/>
              </w:rPr>
            </w:pPr>
            <w:r w:rsidRPr="002448BE">
              <w:t>Enterprise CAL Suite</w:t>
            </w:r>
            <w:r w:rsidR="00BB2971">
              <w:t xml:space="preserve">, </w:t>
            </w:r>
            <w:r w:rsidR="00BB2971" w:rsidRPr="00BB2971">
              <w:rPr>
                <w:b/>
                <w:lang w:val="fr-FR"/>
              </w:rPr>
              <w:t>or</w:t>
            </w:r>
          </w:p>
          <w:p w14:paraId="298D3C88" w14:textId="77777777" w:rsidR="00BB2971" w:rsidRPr="00DE591B" w:rsidRDefault="00BB2971" w:rsidP="00BB2971">
            <w:pPr>
              <w:pStyle w:val="PURBullet-Indented"/>
            </w:pPr>
            <w:r w:rsidRPr="00DE591B">
              <w:t xml:space="preserve">Lync Online Plan 3 User SL, </w:t>
            </w:r>
            <w:r w:rsidRPr="00DE591B">
              <w:rPr>
                <w:b/>
              </w:rPr>
              <w:t>or</w:t>
            </w:r>
          </w:p>
          <w:p w14:paraId="2A57F796" w14:textId="77777777" w:rsidR="00BB2971" w:rsidRPr="00DE591B" w:rsidRDefault="00BB2971" w:rsidP="00BB2971">
            <w:pPr>
              <w:pStyle w:val="PURBullet-Indented"/>
            </w:pPr>
            <w:r>
              <w:t xml:space="preserve">Office 365 Enterprise E3 or E4, Academic A3 or A4, </w:t>
            </w:r>
            <w:r w:rsidRPr="00831F23">
              <w:rPr>
                <w:b/>
              </w:rPr>
              <w:t>or</w:t>
            </w:r>
            <w:r>
              <w:t xml:space="preserve"> Government G3 or G4* User SL</w:t>
            </w:r>
          </w:p>
          <w:p w14:paraId="0BC20897" w14:textId="77777777" w:rsidR="00BB2971" w:rsidRDefault="00BB2971" w:rsidP="00BB2971">
            <w:pPr>
              <w:pStyle w:val="PURBullet-Indented"/>
              <w:numPr>
                <w:ilvl w:val="0"/>
                <w:numId w:val="0"/>
              </w:numPr>
              <w:ind w:left="486" w:hanging="216"/>
            </w:pPr>
          </w:p>
          <w:p w14:paraId="5D1DC9D6" w14:textId="490D1729" w:rsidR="007A662B" w:rsidRPr="002448BE" w:rsidRDefault="00BB2971" w:rsidP="00BB2971">
            <w:pPr>
              <w:pStyle w:val="PURBullet-Indented"/>
              <w:numPr>
                <w:ilvl w:val="0"/>
                <w:numId w:val="0"/>
              </w:numPr>
              <w:ind w:left="270"/>
            </w:pPr>
            <w:r>
              <w:t>*</w:t>
            </w:r>
            <w:r>
              <w:rPr>
                <w:i/>
                <w:iCs/>
              </w:rPr>
              <w:t>Use of Office 365 Government G3 or G4 User SLs as Qualifying CALs may involve your customer’s desire to have data processed and stored on servers accessed solely by government customers. If and how such requirement must be met is solely between you and your customer.</w:t>
            </w:r>
          </w:p>
        </w:tc>
      </w:tr>
      <w:tr w:rsidR="007A662B" w:rsidRPr="00DE49C6" w14:paraId="7BB84365" w14:textId="77777777" w:rsidTr="00830DCA">
        <w:tc>
          <w:tcPr>
            <w:tcW w:w="2427" w:type="pct"/>
            <w:gridSpan w:val="2"/>
            <w:tcBorders>
              <w:top w:val="single" w:sz="4" w:space="0" w:color="auto"/>
            </w:tcBorders>
          </w:tcPr>
          <w:p w14:paraId="5C5BD245" w14:textId="77777777" w:rsidR="007A662B" w:rsidRPr="00C33C5F" w:rsidRDefault="007A662B" w:rsidP="00100CA4">
            <w:pPr>
              <w:pStyle w:val="PURBullet-Indented"/>
              <w:rPr>
                <w:i/>
              </w:rPr>
            </w:pPr>
            <w:r w:rsidRPr="00C33C5F">
              <w:t xml:space="preserve">Lync Server </w:t>
            </w:r>
            <w:r>
              <w:t>Plus</w:t>
            </w:r>
            <w:r w:rsidRPr="00C33C5F">
              <w:t xml:space="preserve"> SAL</w:t>
            </w:r>
          </w:p>
        </w:tc>
        <w:tc>
          <w:tcPr>
            <w:tcW w:w="2573" w:type="pct"/>
            <w:gridSpan w:val="3"/>
            <w:tcBorders>
              <w:top w:val="single" w:sz="4" w:space="0" w:color="auto"/>
            </w:tcBorders>
          </w:tcPr>
          <w:p w14:paraId="607C00D7" w14:textId="7D083870" w:rsidR="003A7958" w:rsidRPr="00A748AB" w:rsidRDefault="007A662B" w:rsidP="00100CA4">
            <w:pPr>
              <w:pStyle w:val="PURBullet-Indented"/>
            </w:pPr>
            <w:r w:rsidRPr="002448BE">
              <w:t xml:space="preserve">Lync Server </w:t>
            </w:r>
            <w:r w:rsidR="00F44E81" w:rsidRPr="002448BE">
              <w:t>201</w:t>
            </w:r>
            <w:r w:rsidR="00F44E81">
              <w:t>3</w:t>
            </w:r>
            <w:r w:rsidR="00F44E81" w:rsidRPr="002448BE">
              <w:t xml:space="preserve"> </w:t>
            </w:r>
            <w:r w:rsidRPr="002448BE">
              <w:t>Standa</w:t>
            </w:r>
            <w:r w:rsidRPr="00A748AB">
              <w:t xml:space="preserve">rd CAL and Lync Server </w:t>
            </w:r>
            <w:r w:rsidR="00F44E81" w:rsidRPr="00A748AB">
              <w:t>201</w:t>
            </w:r>
            <w:r w:rsidR="00F44E81">
              <w:t>3</w:t>
            </w:r>
            <w:r w:rsidR="00F44E81" w:rsidRPr="00A748AB">
              <w:t xml:space="preserve"> </w:t>
            </w:r>
            <w:r w:rsidRPr="00A748AB">
              <w:t xml:space="preserve">Plus CAL, </w:t>
            </w:r>
            <w:r w:rsidRPr="00830DCA">
              <w:rPr>
                <w:b/>
              </w:rPr>
              <w:t>or</w:t>
            </w:r>
          </w:p>
          <w:p w14:paraId="10391505" w14:textId="77777777" w:rsidR="003A7958" w:rsidRPr="002448BE" w:rsidRDefault="007A662B" w:rsidP="00100CA4">
            <w:pPr>
              <w:pStyle w:val="PURBullet-Indented"/>
              <w:rPr>
                <w:lang w:val="da-DK"/>
              </w:rPr>
            </w:pPr>
            <w:r w:rsidRPr="002448BE">
              <w:rPr>
                <w:lang w:val="da-DK"/>
              </w:rPr>
              <w:t>Core CAL Suite and Lync Server Plus CAL</w:t>
            </w:r>
            <w:r w:rsidR="003A7958" w:rsidRPr="002448BE">
              <w:rPr>
                <w:lang w:val="da-DK"/>
              </w:rPr>
              <w:t xml:space="preserve">, </w:t>
            </w:r>
            <w:r w:rsidR="003A7958" w:rsidRPr="00830DCA">
              <w:rPr>
                <w:b/>
                <w:lang w:val="da-DK"/>
              </w:rPr>
              <w:t>or</w:t>
            </w:r>
          </w:p>
          <w:p w14:paraId="2371C643" w14:textId="77777777" w:rsidR="00BB2971" w:rsidRPr="00DA468D" w:rsidRDefault="003A7958" w:rsidP="00BB2971">
            <w:pPr>
              <w:pStyle w:val="PURBullet-Indented"/>
              <w:rPr>
                <w:lang w:val="fr-FR"/>
              </w:rPr>
            </w:pPr>
            <w:r w:rsidRPr="00A748AB">
              <w:rPr>
                <w:lang w:val="fr-FR"/>
              </w:rPr>
              <w:t>Enterprise CAL Suite and Lync Server Plus CAL</w:t>
            </w:r>
            <w:r w:rsidR="00BB2971">
              <w:rPr>
                <w:lang w:val="fr-FR"/>
              </w:rPr>
              <w:t xml:space="preserve">, </w:t>
            </w:r>
            <w:r w:rsidR="00BB2971" w:rsidRPr="00DA468D">
              <w:rPr>
                <w:b/>
                <w:lang w:val="fr-FR"/>
              </w:rPr>
              <w:t>or</w:t>
            </w:r>
          </w:p>
          <w:p w14:paraId="5ECFB3D5" w14:textId="77777777" w:rsidR="00BB2971" w:rsidRPr="00DE591B" w:rsidRDefault="00BB2971" w:rsidP="00BB2971">
            <w:pPr>
              <w:pStyle w:val="PURBullet-Indented"/>
            </w:pPr>
            <w:r w:rsidRPr="00DE591B">
              <w:lastRenderedPageBreak/>
              <w:t xml:space="preserve">Lync Online Plan 3 User SL, </w:t>
            </w:r>
            <w:r w:rsidRPr="00DE591B">
              <w:rPr>
                <w:b/>
              </w:rPr>
              <w:t>or</w:t>
            </w:r>
          </w:p>
          <w:p w14:paraId="6132D4C2" w14:textId="0B8B8F25" w:rsidR="00BB2971" w:rsidRPr="00DE591B" w:rsidRDefault="00BB2971" w:rsidP="00BB2971">
            <w:pPr>
              <w:pStyle w:val="PURBullet-Indented"/>
            </w:pPr>
            <w:r>
              <w:t xml:space="preserve">Office 365 Enterprise E4, Academic A4, </w:t>
            </w:r>
            <w:r w:rsidRPr="00831F23">
              <w:rPr>
                <w:b/>
              </w:rPr>
              <w:t>or</w:t>
            </w:r>
            <w:r w:rsidR="00D04B11">
              <w:t xml:space="preserve"> Government</w:t>
            </w:r>
            <w:r>
              <w:t xml:space="preserve"> G4* User SL</w:t>
            </w:r>
          </w:p>
          <w:p w14:paraId="76190345" w14:textId="77777777" w:rsidR="00BB2971" w:rsidRDefault="00BB2971" w:rsidP="00BB2971">
            <w:pPr>
              <w:pStyle w:val="PURBullet-Indented"/>
              <w:numPr>
                <w:ilvl w:val="0"/>
                <w:numId w:val="0"/>
              </w:numPr>
              <w:ind w:left="486" w:hanging="216"/>
            </w:pPr>
          </w:p>
          <w:p w14:paraId="78E81D48" w14:textId="389F6461" w:rsidR="003A7958" w:rsidRPr="00DE591B" w:rsidRDefault="00BB2971" w:rsidP="00BB2971">
            <w:pPr>
              <w:pStyle w:val="PURBullet-Indented"/>
              <w:numPr>
                <w:ilvl w:val="0"/>
                <w:numId w:val="0"/>
              </w:numPr>
              <w:ind w:left="270"/>
            </w:pPr>
            <w:r>
              <w:t>*</w:t>
            </w:r>
            <w:r>
              <w:rPr>
                <w:i/>
                <w:iCs/>
              </w:rPr>
              <w:t>Use of Office 365 Government G3 or G4 User SLs as Qualifying CALs may involve your customer’s desire to have data processed and stored on servers accessed solely by government customers. If and how such requirement must be met is solely between you and your customer.</w:t>
            </w:r>
          </w:p>
        </w:tc>
      </w:tr>
    </w:tbl>
    <w:p w14:paraId="66FE7DCA" w14:textId="77777777" w:rsidR="009A4C7C" w:rsidRPr="00A11A7A" w:rsidRDefault="009A4C7C" w:rsidP="00A11A7A">
      <w:pPr>
        <w:pStyle w:val="PURADDITIONALTERMSHEADERMB"/>
      </w:pPr>
      <w:r>
        <w:lastRenderedPageBreak/>
        <w:t>Additional Terms:</w:t>
      </w:r>
    </w:p>
    <w:p w14:paraId="4C2C9136" w14:textId="77777777" w:rsidR="003D2E2C" w:rsidRPr="003D2E2C" w:rsidRDefault="003D2E2C" w:rsidP="003D2E2C">
      <w:pPr>
        <w:pStyle w:val="PURBlueStrong"/>
      </w:pPr>
      <w:r w:rsidRPr="003D2E2C">
        <w:t>SAL Types</w:t>
      </w:r>
    </w:p>
    <w:p w14:paraId="64CBB4DC" w14:textId="77777777" w:rsidR="003D2E2C" w:rsidRPr="00BB41EF" w:rsidRDefault="00615D50" w:rsidP="00BB41EF">
      <w:pPr>
        <w:pStyle w:val="PURBody-Indented"/>
        <w:rPr>
          <w:b/>
        </w:rPr>
      </w:pPr>
      <w:r>
        <w:rPr>
          <w:b/>
        </w:rPr>
        <w:t>The available SAL types</w:t>
      </w:r>
      <w:r w:rsidR="003D2E2C" w:rsidRPr="00BB41EF">
        <w:rPr>
          <w:b/>
        </w:rPr>
        <w:t xml:space="preserve"> are:</w:t>
      </w:r>
    </w:p>
    <w:p w14:paraId="75E63981" w14:textId="3F6A1008" w:rsidR="00CC7455" w:rsidRPr="00DF56A8" w:rsidRDefault="00CC7455" w:rsidP="00100CA4">
      <w:pPr>
        <w:pStyle w:val="PURBullet-Indented"/>
        <w:rPr>
          <w:szCs w:val="18"/>
          <w:lang w:val="da-DK"/>
        </w:rPr>
      </w:pPr>
      <w:r w:rsidRPr="00DF56A8">
        <w:rPr>
          <w:lang w:val="da-DK"/>
        </w:rPr>
        <w:t xml:space="preserve">Lync Server </w:t>
      </w:r>
      <w:r w:rsidR="00F44E81" w:rsidRPr="00DF56A8">
        <w:rPr>
          <w:lang w:val="da-DK"/>
        </w:rPr>
        <w:t>201</w:t>
      </w:r>
      <w:r w:rsidR="00F44E81">
        <w:rPr>
          <w:lang w:val="da-DK"/>
        </w:rPr>
        <w:t>3</w:t>
      </w:r>
      <w:r w:rsidR="00F44E81" w:rsidRPr="00DF56A8">
        <w:rPr>
          <w:lang w:val="da-DK"/>
        </w:rPr>
        <w:t xml:space="preserve"> </w:t>
      </w:r>
      <w:r w:rsidRPr="00DF56A8">
        <w:rPr>
          <w:lang w:val="da-DK"/>
        </w:rPr>
        <w:t>Standard</w:t>
      </w:r>
      <w:r w:rsidR="00476AE3" w:rsidRPr="00DF56A8">
        <w:rPr>
          <w:szCs w:val="18"/>
          <w:lang w:val="da-DK"/>
        </w:rPr>
        <w:t xml:space="preserve"> SAL (User / Device)</w:t>
      </w:r>
    </w:p>
    <w:p w14:paraId="1C39050C" w14:textId="62F5D999" w:rsidR="00CC7455" w:rsidRPr="00DF56A8" w:rsidRDefault="00CC7455" w:rsidP="00100CA4">
      <w:pPr>
        <w:pStyle w:val="PURBullet-Indented"/>
        <w:rPr>
          <w:lang w:val="da-DK"/>
        </w:rPr>
      </w:pPr>
      <w:r w:rsidRPr="00DF56A8">
        <w:rPr>
          <w:lang w:val="da-DK"/>
        </w:rPr>
        <w:t xml:space="preserve">Lync Server </w:t>
      </w:r>
      <w:r w:rsidR="00F44E81" w:rsidRPr="00DF56A8">
        <w:rPr>
          <w:lang w:val="da-DK"/>
        </w:rPr>
        <w:t>201</w:t>
      </w:r>
      <w:r w:rsidR="00F44E81">
        <w:rPr>
          <w:lang w:val="da-DK"/>
        </w:rPr>
        <w:t>3</w:t>
      </w:r>
      <w:r w:rsidR="00F44E81" w:rsidRPr="00DF56A8">
        <w:rPr>
          <w:lang w:val="da-DK"/>
        </w:rPr>
        <w:t xml:space="preserve"> </w:t>
      </w:r>
      <w:r w:rsidR="00476AE3" w:rsidRPr="00DF56A8">
        <w:rPr>
          <w:lang w:val="da-DK"/>
        </w:rPr>
        <w:t>Enterprise SAL (User / Device)</w:t>
      </w:r>
    </w:p>
    <w:p w14:paraId="52836883" w14:textId="0CA9A27E" w:rsidR="00CC7455" w:rsidRPr="00A748AB" w:rsidRDefault="00CC7455" w:rsidP="00100CA4">
      <w:pPr>
        <w:pStyle w:val="PURBullet-Indented"/>
        <w:rPr>
          <w:lang w:val="fr-FR"/>
        </w:rPr>
      </w:pPr>
      <w:r w:rsidRPr="00A748AB">
        <w:rPr>
          <w:lang w:val="fr-FR"/>
        </w:rPr>
        <w:t>Lync Server</w:t>
      </w:r>
      <w:r w:rsidR="00476AE3" w:rsidRPr="00A748AB">
        <w:rPr>
          <w:lang w:val="fr-FR"/>
        </w:rPr>
        <w:t xml:space="preserve"> </w:t>
      </w:r>
      <w:r w:rsidR="00F44E81" w:rsidRPr="00A748AB">
        <w:rPr>
          <w:lang w:val="fr-FR"/>
        </w:rPr>
        <w:t>201</w:t>
      </w:r>
      <w:r w:rsidR="00F44E81">
        <w:rPr>
          <w:lang w:val="fr-FR"/>
        </w:rPr>
        <w:t>3</w:t>
      </w:r>
      <w:r w:rsidR="00F44E81" w:rsidRPr="00A748AB">
        <w:rPr>
          <w:lang w:val="fr-FR"/>
        </w:rPr>
        <w:t xml:space="preserve"> </w:t>
      </w:r>
      <w:r w:rsidR="00476AE3" w:rsidRPr="00A748AB">
        <w:rPr>
          <w:lang w:val="fr-FR"/>
        </w:rPr>
        <w:t>Plus SAL (User / Device)</w:t>
      </w:r>
    </w:p>
    <w:p w14:paraId="164D4A8D" w14:textId="62CB826E" w:rsidR="003D2E2C" w:rsidRPr="00A748AB" w:rsidRDefault="00CC7455" w:rsidP="00100CA4">
      <w:pPr>
        <w:pStyle w:val="PURBullet-Indented"/>
        <w:rPr>
          <w:lang w:val="fr-FR"/>
        </w:rPr>
      </w:pPr>
      <w:r w:rsidRPr="00A748AB">
        <w:rPr>
          <w:lang w:val="fr-FR"/>
        </w:rPr>
        <w:t xml:space="preserve">Lync Server </w:t>
      </w:r>
      <w:r w:rsidR="00F44E81" w:rsidRPr="00A748AB">
        <w:rPr>
          <w:lang w:val="fr-FR"/>
        </w:rPr>
        <w:t>201</w:t>
      </w:r>
      <w:r w:rsidR="00F44E81">
        <w:rPr>
          <w:lang w:val="fr-FR"/>
        </w:rPr>
        <w:t>3</w:t>
      </w:r>
      <w:r w:rsidR="00F44E81" w:rsidRPr="00A748AB">
        <w:rPr>
          <w:lang w:val="fr-FR"/>
        </w:rPr>
        <w:t xml:space="preserve"> </w:t>
      </w:r>
      <w:r w:rsidRPr="00A748AB">
        <w:rPr>
          <w:lang w:val="fr-FR"/>
        </w:rPr>
        <w:t>Enter</w:t>
      </w:r>
      <w:r w:rsidR="00476AE3" w:rsidRPr="00A748AB">
        <w:rPr>
          <w:lang w:val="fr-FR"/>
        </w:rPr>
        <w:t>prise Plus SAL (User / Device)</w:t>
      </w:r>
    </w:p>
    <w:p w14:paraId="2E31B859" w14:textId="77777777" w:rsidR="00CC7455" w:rsidRPr="00FE3B33" w:rsidRDefault="00CC7455" w:rsidP="00100CA4">
      <w:pPr>
        <w:pStyle w:val="PURBullet-Indented"/>
      </w:pPr>
      <w:r w:rsidRPr="003D2E2C">
        <w:t>Productivity Suite SAL</w:t>
      </w:r>
      <w:r w:rsidRPr="00221E81">
        <w:t xml:space="preserve"> (User only)</w:t>
      </w:r>
    </w:p>
    <w:p w14:paraId="4479FFDB" w14:textId="77777777" w:rsidR="009A4C7C" w:rsidRDefault="009A4C7C" w:rsidP="009A4C7C">
      <w:pPr>
        <w:pStyle w:val="PURBody-Indented"/>
      </w:pPr>
      <w:r>
        <w:t>You do not need SALs for any user or device that accesses your instances of the server software without being directly or indirectly authenticated by Active Directory, or Lync Server.</w:t>
      </w:r>
    </w:p>
    <w:p w14:paraId="17594004" w14:textId="77777777" w:rsidR="009A4C7C" w:rsidRPr="00AE5D7B" w:rsidRDefault="009A4C7C" w:rsidP="009A4C7C">
      <w:pPr>
        <w:pStyle w:val="PURBlueStrong"/>
      </w:pPr>
      <w:r w:rsidRPr="00AE5D7B">
        <w:t>Standard SAL</w:t>
      </w:r>
    </w:p>
    <w:p w14:paraId="55F9898E" w14:textId="412FE54D" w:rsidR="009A4C7C" w:rsidRPr="00AE5D7B" w:rsidRDefault="009A4C7C" w:rsidP="009A4C7C">
      <w:pPr>
        <w:pStyle w:val="PURBody-Indented"/>
      </w:pPr>
      <w:r w:rsidRPr="00AE5D7B">
        <w:t xml:space="preserve">Each user </w:t>
      </w:r>
      <w:r w:rsidR="002B553F">
        <w:t xml:space="preserve">or device </w:t>
      </w:r>
      <w:r w:rsidRPr="00AE5D7B">
        <w:t>for whom you obtain a Standard SAL or Productivity Suite SAL</w:t>
      </w:r>
      <w:r w:rsidR="00DF2D50">
        <w:t xml:space="preserve"> (user only)</w:t>
      </w:r>
      <w:r w:rsidRPr="00AE5D7B">
        <w:t xml:space="preserve"> may use the following features of the server software.</w:t>
      </w:r>
    </w:p>
    <w:p w14:paraId="611EFDF3" w14:textId="77777777" w:rsidR="009A4C7C" w:rsidRPr="00AE5D7B" w:rsidRDefault="009A4C7C" w:rsidP="00D97775">
      <w:pPr>
        <w:pStyle w:val="PURBullet-Indented"/>
      </w:pPr>
      <w:r w:rsidRPr="00AE5D7B">
        <w:t>All I</w:t>
      </w:r>
      <w:r>
        <w:t>nstant Messaging functionality</w:t>
      </w:r>
    </w:p>
    <w:p w14:paraId="7D014CA8" w14:textId="77777777" w:rsidR="009A4C7C" w:rsidRPr="00AE5D7B" w:rsidRDefault="009A4C7C" w:rsidP="00D97775">
      <w:pPr>
        <w:pStyle w:val="PURBullet-Indented"/>
      </w:pPr>
      <w:r>
        <w:t>All Presence functionality</w:t>
      </w:r>
    </w:p>
    <w:p w14:paraId="35E6D320" w14:textId="77777777" w:rsidR="009A4C7C" w:rsidRDefault="009A4C7C" w:rsidP="00D97775">
      <w:pPr>
        <w:pStyle w:val="PURBullet-Indented"/>
      </w:pPr>
      <w:r w:rsidRPr="00AE5D7B">
        <w:t>All Group Chat</w:t>
      </w:r>
      <w:r>
        <w:t xml:space="preserve"> functionality</w:t>
      </w:r>
    </w:p>
    <w:p w14:paraId="417AED2D" w14:textId="3473B7B9" w:rsidR="00087B3F" w:rsidRPr="00AE5D7B" w:rsidRDefault="00087B3F" w:rsidP="00D97775">
      <w:pPr>
        <w:pStyle w:val="PURBullet-Indented"/>
      </w:pPr>
      <w:r>
        <w:t>All PC-to-PC computer audio and video functionality</w:t>
      </w:r>
    </w:p>
    <w:p w14:paraId="733E4378" w14:textId="77777777" w:rsidR="009A4C7C" w:rsidRPr="00AE5D7B" w:rsidRDefault="009A4C7C" w:rsidP="009A4C7C">
      <w:pPr>
        <w:pStyle w:val="PURBlueStrong"/>
      </w:pPr>
      <w:r w:rsidRPr="00AE5D7B">
        <w:t>Enterprise SAL</w:t>
      </w:r>
    </w:p>
    <w:p w14:paraId="36AF526C" w14:textId="704009D1" w:rsidR="009A4C7C" w:rsidRPr="00AE5D7B" w:rsidRDefault="009A4C7C" w:rsidP="009A4C7C">
      <w:pPr>
        <w:pStyle w:val="PURBody-Indented"/>
      </w:pPr>
      <w:r w:rsidRPr="00AE5D7B">
        <w:t>Each user</w:t>
      </w:r>
      <w:r w:rsidR="002B553F">
        <w:t xml:space="preserve"> or device</w:t>
      </w:r>
      <w:r w:rsidRPr="00AE5D7B">
        <w:t xml:space="preserve"> for whom you obtain an Enterprise SAL </w:t>
      </w:r>
      <w:r w:rsidR="0001520D">
        <w:t>or Productivity Suite SAL</w:t>
      </w:r>
      <w:r w:rsidR="00DF2D50">
        <w:t xml:space="preserve"> (user only)</w:t>
      </w:r>
      <w:r w:rsidR="0001520D">
        <w:t xml:space="preserve"> </w:t>
      </w:r>
      <w:r w:rsidRPr="00AE5D7B">
        <w:t>may use the following features of the server software.</w:t>
      </w:r>
    </w:p>
    <w:p w14:paraId="7EF9CE93" w14:textId="77777777" w:rsidR="009A4C7C" w:rsidRPr="00AE5D7B" w:rsidRDefault="009A4C7C" w:rsidP="00D97775">
      <w:pPr>
        <w:pStyle w:val="PURBullet-Indented"/>
      </w:pPr>
      <w:r w:rsidRPr="00AE5D7B">
        <w:t>The features of t</w:t>
      </w:r>
      <w:r>
        <w:t>he Standard SAL described above</w:t>
      </w:r>
    </w:p>
    <w:p w14:paraId="5076D955" w14:textId="4EAC856C" w:rsidR="009A4C7C" w:rsidRPr="00AE5D7B" w:rsidRDefault="009A4C7C" w:rsidP="00D97775">
      <w:pPr>
        <w:pStyle w:val="PURBullet-Indented"/>
      </w:pPr>
      <w:r w:rsidRPr="00D97775">
        <w:t>All</w:t>
      </w:r>
      <w:r w:rsidRPr="00AE5D7B">
        <w:t xml:space="preserve"> Audio, Video, and</w:t>
      </w:r>
      <w:r>
        <w:t xml:space="preserve"> Web Conferencing functionality</w:t>
      </w:r>
    </w:p>
    <w:p w14:paraId="7A7C7C80" w14:textId="77777777" w:rsidR="009A4C7C" w:rsidRDefault="009A4C7C" w:rsidP="00D97775">
      <w:pPr>
        <w:pStyle w:val="PURBullet-Indented"/>
      </w:pPr>
      <w:r w:rsidRPr="00AE5D7B">
        <w:t>All Desktop Sharing functionality</w:t>
      </w:r>
    </w:p>
    <w:p w14:paraId="1032DFBA" w14:textId="16FC5E30" w:rsidR="00D6363C" w:rsidRDefault="00D6363C" w:rsidP="00D97775">
      <w:pPr>
        <w:pStyle w:val="PURBullet-Indented"/>
      </w:pPr>
      <w:r>
        <w:t>Room Systems</w:t>
      </w:r>
      <w:r w:rsidR="00DD75C4">
        <w:t xml:space="preserve"> functionality</w:t>
      </w:r>
    </w:p>
    <w:p w14:paraId="572E2C96" w14:textId="7A76EE43" w:rsidR="00D6363C" w:rsidRPr="00AE5D7B" w:rsidRDefault="00D6363C" w:rsidP="00D97775">
      <w:pPr>
        <w:pStyle w:val="PURBullet-Indented"/>
      </w:pPr>
      <w:r>
        <w:t>Multiple HD Video Streams</w:t>
      </w:r>
      <w:r w:rsidR="00DD75C4">
        <w:t xml:space="preserve"> functionality</w:t>
      </w:r>
    </w:p>
    <w:p w14:paraId="14C1268D" w14:textId="77777777" w:rsidR="009A4C7C" w:rsidRPr="00AE5D7B" w:rsidRDefault="009A4C7C" w:rsidP="009A4C7C">
      <w:pPr>
        <w:pStyle w:val="PURBlueStrong"/>
      </w:pPr>
      <w:r w:rsidRPr="00AE5D7B">
        <w:t>Plus SAL</w:t>
      </w:r>
    </w:p>
    <w:p w14:paraId="50F0A000" w14:textId="77777777" w:rsidR="009A4C7C" w:rsidRPr="00AE5D7B" w:rsidRDefault="009A4C7C" w:rsidP="009A4C7C">
      <w:pPr>
        <w:pStyle w:val="PURBody-Indented"/>
      </w:pPr>
      <w:r w:rsidRPr="00AE5D7B">
        <w:t>Each user</w:t>
      </w:r>
      <w:r w:rsidR="002B553F">
        <w:t xml:space="preserve"> or device</w:t>
      </w:r>
      <w:r w:rsidRPr="00AE5D7B">
        <w:t xml:space="preserve"> for whom you obtain a Plus SAL may use the following features of the server software.</w:t>
      </w:r>
    </w:p>
    <w:p w14:paraId="3A37035B" w14:textId="77777777" w:rsidR="009A4C7C" w:rsidRPr="00AE5D7B" w:rsidRDefault="009A4C7C" w:rsidP="00D97775">
      <w:pPr>
        <w:pStyle w:val="PURBullet-Indented"/>
      </w:pPr>
      <w:r w:rsidRPr="00AE5D7B">
        <w:t>The features of the Standard</w:t>
      </w:r>
      <w:r>
        <w:t xml:space="preserve"> SAL described above</w:t>
      </w:r>
    </w:p>
    <w:p w14:paraId="6B888E5A" w14:textId="77777777" w:rsidR="009A4C7C" w:rsidRPr="00AE5D7B" w:rsidRDefault="009A4C7C" w:rsidP="00D97775">
      <w:pPr>
        <w:pStyle w:val="PURBullet-Indented"/>
      </w:pPr>
      <w:r w:rsidRPr="00AE5D7B">
        <w:t xml:space="preserve">All </w:t>
      </w:r>
      <w:r>
        <w:t>Voice Telephony functionality</w:t>
      </w:r>
    </w:p>
    <w:p w14:paraId="70C9F9CB" w14:textId="77777777" w:rsidR="009A4C7C" w:rsidRPr="00AE5D7B" w:rsidRDefault="009A4C7C" w:rsidP="00D97775">
      <w:pPr>
        <w:pStyle w:val="PURBullet-Indented"/>
      </w:pPr>
      <w:r w:rsidRPr="00AE5D7B">
        <w:t>All Call Management</w:t>
      </w:r>
      <w:r>
        <w:t xml:space="preserve"> functionality</w:t>
      </w:r>
    </w:p>
    <w:p w14:paraId="0F80DE8E" w14:textId="77777777" w:rsidR="009A4C7C" w:rsidRPr="00AE5D7B" w:rsidRDefault="009A4C7C" w:rsidP="009A4C7C">
      <w:pPr>
        <w:pStyle w:val="PURBlueStrong"/>
      </w:pPr>
      <w:r w:rsidRPr="00AE5D7B">
        <w:t>Enterprise Plus SAL</w:t>
      </w:r>
    </w:p>
    <w:p w14:paraId="5DE6A029" w14:textId="668A0C58" w:rsidR="009A4C7C" w:rsidRPr="00AE5D7B" w:rsidRDefault="009A4C7C" w:rsidP="009A4C7C">
      <w:pPr>
        <w:pStyle w:val="PURBody-Indented"/>
      </w:pPr>
      <w:r w:rsidRPr="00AE5D7B">
        <w:t xml:space="preserve">Each user </w:t>
      </w:r>
      <w:r w:rsidR="002B553F">
        <w:t xml:space="preserve">or device </w:t>
      </w:r>
      <w:r w:rsidRPr="00AE5D7B">
        <w:t>for whom you obtain an Enterprise Plus SAL may use the following features of the server software.</w:t>
      </w:r>
    </w:p>
    <w:p w14:paraId="739B3609" w14:textId="77777777" w:rsidR="009A4C7C" w:rsidRPr="00AE5D7B" w:rsidRDefault="009A4C7C" w:rsidP="00D97775">
      <w:pPr>
        <w:pStyle w:val="PURBullet-Indented"/>
      </w:pPr>
      <w:r w:rsidRPr="00AE5D7B">
        <w:t xml:space="preserve">The features of the Standard </w:t>
      </w:r>
      <w:r>
        <w:t>SAL described above</w:t>
      </w:r>
    </w:p>
    <w:p w14:paraId="2474DBC0" w14:textId="77777777" w:rsidR="009A4C7C" w:rsidRPr="00AE5D7B" w:rsidRDefault="009A4C7C" w:rsidP="00D97775">
      <w:pPr>
        <w:pStyle w:val="PURBullet-Indented"/>
      </w:pPr>
      <w:r w:rsidRPr="00AE5D7B">
        <w:t>All Audio, Video, and</w:t>
      </w:r>
      <w:r>
        <w:t xml:space="preserve"> Web Conferencing functionality</w:t>
      </w:r>
    </w:p>
    <w:p w14:paraId="321F1E8E" w14:textId="77777777" w:rsidR="009A4C7C" w:rsidRPr="00AE5D7B" w:rsidRDefault="009A4C7C" w:rsidP="00D97775">
      <w:pPr>
        <w:pStyle w:val="PURBullet-Indented"/>
      </w:pPr>
      <w:r w:rsidRPr="00AE5D7B">
        <w:t>Al</w:t>
      </w:r>
      <w:r>
        <w:t>l Desktop Sharing functionality</w:t>
      </w:r>
    </w:p>
    <w:p w14:paraId="6EE40433" w14:textId="77777777" w:rsidR="009A4C7C" w:rsidRPr="00AE5D7B" w:rsidRDefault="009A4C7C" w:rsidP="00D97775">
      <w:pPr>
        <w:pStyle w:val="PURBullet-Indented"/>
      </w:pPr>
      <w:r w:rsidRPr="00AE5D7B">
        <w:t>Al</w:t>
      </w:r>
      <w:r>
        <w:t>l Voice Telephony functionality</w:t>
      </w:r>
    </w:p>
    <w:p w14:paraId="3C8217D5" w14:textId="77777777" w:rsidR="00091B14" w:rsidRDefault="009A4C7C" w:rsidP="00D97775">
      <w:pPr>
        <w:pStyle w:val="PURBullet-Indented"/>
      </w:pPr>
      <w:r w:rsidRPr="00D97775">
        <w:lastRenderedPageBreak/>
        <w:t>All</w:t>
      </w:r>
      <w:r>
        <w:t xml:space="preserve"> Call Management functionality</w:t>
      </w:r>
    </w:p>
    <w:p w14:paraId="227FA38D" w14:textId="77777777" w:rsidR="002715A0" w:rsidRDefault="002715A0" w:rsidP="002715A0">
      <w:pPr>
        <w:pStyle w:val="PURBullet-Indented"/>
      </w:pPr>
      <w:r>
        <w:t>Room Systems functionality</w:t>
      </w:r>
    </w:p>
    <w:p w14:paraId="7B8835CD" w14:textId="15B22A32" w:rsidR="002715A0" w:rsidRDefault="002715A0" w:rsidP="002715A0">
      <w:pPr>
        <w:pStyle w:val="PURBullet-Indented"/>
      </w:pPr>
      <w:r>
        <w:t>Multiple HD Video Streams functionality</w:t>
      </w:r>
    </w:p>
    <w:p w14:paraId="65D9113B" w14:textId="77777777" w:rsidR="00091B14" w:rsidRDefault="00091B14" w:rsidP="00091B14">
      <w:pPr>
        <w:pStyle w:val="PURBlueStrong-Indented"/>
      </w:pPr>
      <w:r>
        <w:t>.NET Framework Software</w:t>
      </w:r>
    </w:p>
    <w:p w14:paraId="5376EFE1" w14:textId="02493FEA" w:rsidR="00091B14" w:rsidRDefault="00091B14" w:rsidP="00091B14">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14DD76B7" w14:textId="77777777" w:rsidR="009A4C7C" w:rsidRPr="00246563" w:rsidRDefault="009A4C7C" w:rsidP="009A4C7C">
      <w:pPr>
        <w:pStyle w:val="PURBody"/>
        <w:rPr>
          <w:lang w:eastAsia="ja-JP"/>
        </w:rPr>
      </w:pPr>
      <w:r w:rsidRPr="00246563">
        <w:rPr>
          <w:lang w:eastAsia="ja-JP"/>
        </w:rPr>
        <w:t>In addition to the rights described above, these additional terms apply to Lync Standard, Enterprise</w:t>
      </w:r>
      <w:r w:rsidR="00F304F5">
        <w:rPr>
          <w:lang w:eastAsia="ja-JP"/>
        </w:rPr>
        <w:t>, Plus, Enterprise Plus, and Productivity Suite</w:t>
      </w:r>
      <w:r w:rsidRPr="00246563">
        <w:rPr>
          <w:lang w:eastAsia="ja-JP"/>
        </w:rPr>
        <w:t xml:space="preserve"> SALs:</w:t>
      </w:r>
    </w:p>
    <w:p w14:paraId="0F1FF425" w14:textId="1FDB0A23" w:rsidR="009A4C7C" w:rsidRDefault="009A4C7C" w:rsidP="009A4C7C">
      <w:pPr>
        <w:pStyle w:val="PURBlueStrong"/>
        <w:rPr>
          <w:lang w:eastAsia="ja-JP"/>
        </w:rPr>
      </w:pPr>
      <w:r w:rsidRPr="00246563">
        <w:rPr>
          <w:lang w:eastAsia="ja-JP"/>
        </w:rPr>
        <w:t xml:space="preserve">Lync </w:t>
      </w:r>
      <w:r w:rsidR="00F44E81" w:rsidRPr="00246563">
        <w:rPr>
          <w:lang w:eastAsia="ja-JP"/>
        </w:rPr>
        <w:t>201</w:t>
      </w:r>
      <w:r w:rsidR="00F44E81">
        <w:rPr>
          <w:lang w:eastAsia="ja-JP"/>
        </w:rPr>
        <w:t xml:space="preserve">3 </w:t>
      </w:r>
      <w:r>
        <w:rPr>
          <w:lang w:eastAsia="ja-JP"/>
        </w:rPr>
        <w:t xml:space="preserve">and </w:t>
      </w:r>
      <w:r w:rsidR="00AB1668">
        <w:rPr>
          <w:lang w:eastAsia="ja-JP"/>
        </w:rPr>
        <w:t xml:space="preserve">Lync </w:t>
      </w:r>
      <w:r>
        <w:rPr>
          <w:lang w:eastAsia="ja-JP"/>
        </w:rPr>
        <w:t>for Mac 2011</w:t>
      </w:r>
    </w:p>
    <w:p w14:paraId="622D9F67" w14:textId="76FBF247" w:rsidR="002D1613" w:rsidRPr="00246563" w:rsidRDefault="009A4C7C" w:rsidP="008920FD">
      <w:pPr>
        <w:pStyle w:val="PURBody-Indented"/>
        <w:rPr>
          <w:lang w:eastAsia="ja-JP"/>
        </w:rPr>
      </w:pPr>
      <w:r w:rsidRPr="00246563">
        <w:rPr>
          <w:lang w:eastAsia="ja-JP"/>
        </w:rPr>
        <w:t xml:space="preserve">You may create and run one instance of the Lync </w:t>
      </w:r>
      <w:r w:rsidR="00F44E81" w:rsidRPr="00246563">
        <w:rPr>
          <w:lang w:eastAsia="ja-JP"/>
        </w:rPr>
        <w:t>201</w:t>
      </w:r>
      <w:r w:rsidR="00F44E81">
        <w:rPr>
          <w:lang w:eastAsia="ja-JP"/>
        </w:rPr>
        <w:t>3</w:t>
      </w:r>
      <w:r w:rsidR="00F44E81" w:rsidRPr="00246563">
        <w:rPr>
          <w:lang w:eastAsia="ja-JP"/>
        </w:rPr>
        <w:t xml:space="preserve"> </w:t>
      </w:r>
      <w:r w:rsidRPr="00246563">
        <w:rPr>
          <w:lang w:eastAsia="ja-JP"/>
        </w:rPr>
        <w:t xml:space="preserve">or </w:t>
      </w:r>
      <w:r w:rsidR="00AB1668">
        <w:rPr>
          <w:lang w:eastAsia="ja-JP"/>
        </w:rPr>
        <w:t>Lync</w:t>
      </w:r>
      <w:r w:rsidRPr="00246563">
        <w:rPr>
          <w:lang w:eastAsia="ja-JP"/>
        </w:rPr>
        <w:t xml:space="preserve"> for Mac 2011 client software in one physical or virtual operating system environment (or OSE) on</w:t>
      </w:r>
      <w:r w:rsidR="002C084A">
        <w:rPr>
          <w:lang w:eastAsia="ja-JP"/>
        </w:rPr>
        <w:t xml:space="preserve"> </w:t>
      </w:r>
      <w:r w:rsidRPr="00246563">
        <w:rPr>
          <w:lang w:eastAsia="ja-JP"/>
        </w:rPr>
        <w:t>(a) any device for which you acquire a device SAL, and (b) a single device used by any user for wh</w:t>
      </w:r>
      <w:r w:rsidR="003D33E5">
        <w:rPr>
          <w:lang w:eastAsia="ja-JP"/>
        </w:rPr>
        <w:t>om you acquire a user SAL.</w:t>
      </w:r>
    </w:p>
    <w:p w14:paraId="2933A390" w14:textId="13D7D2E9" w:rsidR="009A4C7C" w:rsidRDefault="00353A1B"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3D168ED3" w14:textId="77777777" w:rsidR="009A4C7C" w:rsidRDefault="009A4C7C" w:rsidP="009A4C7C">
      <w:pPr>
        <w:pStyle w:val="PURProductName"/>
      </w:pPr>
      <w:bookmarkStart w:id="416" w:name="_Toc299519123"/>
      <w:bookmarkStart w:id="417" w:name="_Toc299531555"/>
      <w:bookmarkStart w:id="418" w:name="_Toc299531879"/>
      <w:bookmarkStart w:id="419" w:name="_Toc299957162"/>
      <w:bookmarkStart w:id="420" w:name="_Toc346536863"/>
      <w:bookmarkStart w:id="421" w:name="_Toc346895314"/>
      <w:bookmarkStart w:id="422" w:name="_Toc339280327"/>
      <w:bookmarkStart w:id="423" w:name="_Toc339280470"/>
      <w:bookmarkStart w:id="424" w:name="_Toc363552799"/>
      <w:bookmarkStart w:id="425" w:name="_Toc363552862"/>
      <w:bookmarkStart w:id="426" w:name="_Toc378682161"/>
      <w:bookmarkStart w:id="427" w:name="_Toc378682263"/>
      <w:bookmarkStart w:id="428" w:name="_Toc371268275"/>
      <w:bookmarkStart w:id="429" w:name="_Toc371268341"/>
      <w:bookmarkStart w:id="430" w:name="_Toc381962022"/>
      <w:bookmarkStart w:id="431" w:name="_Toc381962063"/>
      <w:r>
        <w:t>Microsoft Application Virtualization Hosting for Desktops</w:t>
      </w:r>
      <w:bookmarkEnd w:id="416"/>
      <w:bookmarkEnd w:id="417"/>
      <w:bookmarkEnd w:id="418"/>
      <w:bookmarkEnd w:id="419"/>
      <w:bookmarkEnd w:id="420"/>
      <w:bookmarkEnd w:id="421"/>
      <w:bookmarkEnd w:id="422"/>
      <w:bookmarkEnd w:id="423"/>
      <w:bookmarkEnd w:id="424"/>
      <w:bookmarkEnd w:id="425"/>
      <w:bookmarkEnd w:id="426"/>
      <w:bookmarkEnd w:id="427"/>
      <w:bookmarkEnd w:id="428"/>
      <w:bookmarkEnd w:id="429"/>
      <w:bookmarkEnd w:id="430"/>
      <w:bookmarkEnd w:id="431"/>
      <w:r w:rsidR="00231176">
        <w:fldChar w:fldCharType="begin"/>
      </w:r>
      <w:r>
        <w:instrText xml:space="preserve"> XE "</w:instrText>
      </w:r>
      <w:r w:rsidRPr="00850A33">
        <w:instrText>Microsoft Application Virtualization Hosting for Desktops</w:instrText>
      </w:r>
      <w:r>
        <w:instrText xml:space="preserve">" </w:instrText>
      </w:r>
      <w:r w:rsidR="00231176">
        <w:fldChar w:fldCharType="end"/>
      </w:r>
    </w:p>
    <w:p w14:paraId="25720162"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14:paraId="45692094" w14:textId="77777777" w:rsidTr="0015145F">
        <w:tc>
          <w:tcPr>
            <w:tcW w:w="2571" w:type="pct"/>
            <w:tcBorders>
              <w:top w:val="single" w:sz="4" w:space="0" w:color="auto"/>
              <w:bottom w:val="nil"/>
            </w:tcBorders>
          </w:tcPr>
          <w:p w14:paraId="21ABC014"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29" w:type="pct"/>
            <w:tcBorders>
              <w:top w:val="single" w:sz="4" w:space="0" w:color="auto"/>
              <w:bottom w:val="nil"/>
            </w:tcBorders>
          </w:tcPr>
          <w:p w14:paraId="54F490F0" w14:textId="77777777" w:rsidR="00831C1F" w:rsidRDefault="004F154D" w:rsidP="00831C1F">
            <w:pPr>
              <w:pStyle w:val="PURLMSH"/>
            </w:pPr>
            <w:r>
              <w:t>See Applicable Notice</w:t>
            </w:r>
            <w:r w:rsidR="00831C1F">
              <w:t xml:space="preserve">: </w:t>
            </w:r>
            <w:r w:rsidR="00831C1F">
              <w:rPr>
                <w:b/>
              </w:rPr>
              <w:t>No</w:t>
            </w:r>
          </w:p>
        </w:tc>
      </w:tr>
      <w:tr w:rsidR="009A4C7C" w14:paraId="4C037798" w14:textId="77777777" w:rsidTr="0015145F">
        <w:tc>
          <w:tcPr>
            <w:tcW w:w="2571" w:type="pct"/>
            <w:tcBorders>
              <w:top w:val="nil"/>
            </w:tcBorders>
          </w:tcPr>
          <w:p w14:paraId="6D139BFD" w14:textId="77777777" w:rsidR="009A4C7C" w:rsidRPr="00250A5F" w:rsidRDefault="009A4C7C" w:rsidP="009A4C7C">
            <w:pPr>
              <w:pStyle w:val="PURLMSH"/>
            </w:pPr>
            <w:r>
              <w:t xml:space="preserve">Client/Additional Software: </w:t>
            </w:r>
            <w:r>
              <w:rPr>
                <w:b/>
              </w:rPr>
              <w:t>No</w:t>
            </w:r>
            <w:r w:rsidRPr="00470521">
              <w:t xml:space="preserve"> </w:t>
            </w:r>
          </w:p>
        </w:tc>
        <w:tc>
          <w:tcPr>
            <w:tcW w:w="2429" w:type="pct"/>
            <w:tcBorders>
              <w:top w:val="nil"/>
            </w:tcBorders>
          </w:tcPr>
          <w:p w14:paraId="24542B07" w14:textId="3709BD7B" w:rsidR="009A4C7C" w:rsidRDefault="003B0799" w:rsidP="009A4C7C">
            <w:pPr>
              <w:pStyle w:val="PURLMSH"/>
            </w:pPr>
            <w:r>
              <w:t xml:space="preserve">Eligible for Software Services on Data Center Providers’ Servers: </w:t>
            </w:r>
            <w:r>
              <w:rPr>
                <w:b/>
              </w:rPr>
              <w:t>Yes</w:t>
            </w:r>
          </w:p>
        </w:tc>
      </w:tr>
      <w:tr w:rsidR="00AD5AED" w:rsidRPr="00501DAF" w14:paraId="499384F0"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0FEA12" w14:textId="77777777" w:rsidR="00AD5AED" w:rsidRPr="00501DAF" w:rsidRDefault="00AD5AED" w:rsidP="00CF11D8">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AD5AED" w:rsidRPr="003528B0" w14:paraId="53AE51F2"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B5FC135" w14:textId="77777777" w:rsidR="00AD5AED" w:rsidRPr="00BB180A" w:rsidRDefault="00BB41EF" w:rsidP="00CF11D8">
            <w:pPr>
              <w:pStyle w:val="PURBody"/>
              <w:rPr>
                <w:i/>
              </w:rPr>
            </w:pPr>
            <w:r w:rsidRPr="00BB41EF">
              <w:rPr>
                <w:b/>
              </w:rPr>
              <w:t>You need:</w:t>
            </w:r>
          </w:p>
          <w:p w14:paraId="6383D5CF" w14:textId="77777777" w:rsidR="00AD5AED" w:rsidRPr="000A3567" w:rsidRDefault="00AD5AED" w:rsidP="009E3081">
            <w:pPr>
              <w:pStyle w:val="PURBullet-Indented"/>
            </w:pPr>
            <w:r>
              <w:t>Microsoft Application Virtualization Hosting for Desktops SAL</w:t>
            </w:r>
          </w:p>
        </w:tc>
      </w:tr>
    </w:tbl>
    <w:p w14:paraId="618A9265" w14:textId="77777777" w:rsidR="009A4C7C" w:rsidRDefault="009A4C7C" w:rsidP="0085206E">
      <w:pPr>
        <w:pStyle w:val="PURADDITIONALTERMSHEADERMB"/>
      </w:pPr>
      <w:r>
        <w:t>Additional Terms:</w:t>
      </w:r>
    </w:p>
    <w:p w14:paraId="1C1F1299" w14:textId="77777777" w:rsidR="009A4C7C" w:rsidRPr="008D5AC9" w:rsidRDefault="009A4C7C" w:rsidP="009A4C7C">
      <w:pPr>
        <w:pStyle w:val="PURBlueStrong"/>
      </w:pPr>
      <w:r w:rsidRPr="008D5AC9">
        <w:t>Application Virtualization with Microsoft Products and Components of Microsoft Products</w:t>
      </w:r>
    </w:p>
    <w:p w14:paraId="6F192C41" w14:textId="709B9FA0" w:rsidR="009A4C7C" w:rsidRPr="008D5AC9" w:rsidRDefault="00FE3B33" w:rsidP="009A4C7C">
      <w:pPr>
        <w:pStyle w:val="PURBody-Indented"/>
      </w:pPr>
      <w:r>
        <w:t>T</w:t>
      </w:r>
      <w:r w:rsidR="009A4C7C" w:rsidRPr="008D5AC9">
        <w:t>he following Microsoft products may be used with Microsoft Application Virtualization Hosting for Desktops or other third-party applicati</w:t>
      </w:r>
      <w:r w:rsidR="003D33E5">
        <w:t>on virtualization technologies:</w:t>
      </w:r>
    </w:p>
    <w:p w14:paraId="33C3AE0E" w14:textId="11212173" w:rsidR="009A4C7C" w:rsidRPr="008D5AC9" w:rsidRDefault="009A4C7C" w:rsidP="009E3081">
      <w:pPr>
        <w:pStyle w:val="PURBullet-Indented"/>
      </w:pPr>
      <w:r w:rsidRPr="008D5AC9">
        <w:t xml:space="preserve">Microsoft Dynamics NAV </w:t>
      </w:r>
      <w:r w:rsidR="00D03BCA">
        <w:t>2013</w:t>
      </w:r>
      <w:r w:rsidR="006659BE">
        <w:t xml:space="preserve"> R2</w:t>
      </w:r>
    </w:p>
    <w:p w14:paraId="74F90D0C" w14:textId="77777777" w:rsidR="00A11A7A" w:rsidRDefault="009A4C7C" w:rsidP="00446366">
      <w:pPr>
        <w:pStyle w:val="PURBody-Indented"/>
      </w:pPr>
      <w:r w:rsidRPr="008D5AC9">
        <w:t>No other Microsoft products or components of Microsoft products are allowed.</w:t>
      </w:r>
    </w:p>
    <w:p w14:paraId="11768DE2" w14:textId="77777777" w:rsidR="00893CE7" w:rsidRPr="008D5AC9" w:rsidRDefault="00353A1B" w:rsidP="00CD6E9D">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487E4A50" w14:textId="37A2A000" w:rsidR="00C079D4" w:rsidRPr="009214B8" w:rsidRDefault="00C079D4" w:rsidP="00C079D4">
      <w:pPr>
        <w:pStyle w:val="PURProductName"/>
      </w:pPr>
      <w:bookmarkStart w:id="432" w:name="_Toc363552800"/>
      <w:bookmarkStart w:id="433" w:name="_Toc363552863"/>
      <w:bookmarkStart w:id="434" w:name="_Toc378682162"/>
      <w:bookmarkStart w:id="435" w:name="_Toc378682264"/>
      <w:bookmarkStart w:id="436" w:name="_Toc371268276"/>
      <w:bookmarkStart w:id="437" w:name="_Toc371268342"/>
      <w:bookmarkStart w:id="438" w:name="_Toc381962023"/>
      <w:bookmarkStart w:id="439" w:name="_Toc381962064"/>
      <w:bookmarkStart w:id="440" w:name="_Toc299519124"/>
      <w:bookmarkStart w:id="441" w:name="_Toc299531556"/>
      <w:bookmarkStart w:id="442" w:name="_Toc299531880"/>
      <w:bookmarkStart w:id="443" w:name="_Toc299957163"/>
      <w:bookmarkStart w:id="444" w:name="_Toc346536864"/>
      <w:bookmarkStart w:id="445" w:name="_Toc346895315"/>
      <w:bookmarkStart w:id="446" w:name="_Toc339280328"/>
      <w:bookmarkStart w:id="447" w:name="_Toc339280471"/>
      <w:r>
        <w:t>Microsoft Application Virtualization for Remote Desktop Services</w:t>
      </w:r>
      <w:bookmarkEnd w:id="432"/>
      <w:bookmarkEnd w:id="433"/>
      <w:bookmarkEnd w:id="434"/>
      <w:bookmarkEnd w:id="435"/>
      <w:bookmarkEnd w:id="436"/>
      <w:bookmarkEnd w:id="437"/>
      <w:bookmarkEnd w:id="438"/>
      <w:bookmarkEnd w:id="439"/>
      <w:r>
        <w:fldChar w:fldCharType="begin"/>
      </w:r>
      <w:r>
        <w:instrText xml:space="preserve"> XE "</w:instrText>
      </w:r>
      <w:r w:rsidR="00CB73E4" w:rsidRPr="00CB73E4">
        <w:instrText>Microsoft Application Virtualization for Remote Desktop Services</w:instrText>
      </w:r>
      <w:r>
        <w:instrText xml:space="preserve">" </w:instrText>
      </w:r>
      <w:r>
        <w:fldChar w:fldCharType="end"/>
      </w:r>
    </w:p>
    <w:p w14:paraId="2FF5B4EE" w14:textId="77777777" w:rsidR="00C079D4" w:rsidRPr="000A146C" w:rsidRDefault="00C079D4" w:rsidP="00C079D4">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14:paraId="4A06B55E" w14:textId="77777777" w:rsidTr="00E964A3">
        <w:tc>
          <w:tcPr>
            <w:tcW w:w="2477" w:type="pct"/>
            <w:gridSpan w:val="2"/>
            <w:tcBorders>
              <w:top w:val="single" w:sz="4" w:space="0" w:color="auto"/>
              <w:bottom w:val="nil"/>
            </w:tcBorders>
          </w:tcPr>
          <w:p w14:paraId="002AEE73" w14:textId="3E4347CD" w:rsidR="007331A1" w:rsidRDefault="007331A1" w:rsidP="007331A1">
            <w:pPr>
              <w:pStyle w:val="PURLMSH"/>
            </w:pPr>
            <w:r>
              <w:t xml:space="preserve">Applicable Section of SAL General Terms: </w:t>
            </w:r>
            <w:hyperlink w:anchor="SALTerms_Server" w:history="1">
              <w:r w:rsidRPr="00C54E23">
                <w:rPr>
                  <w:rStyle w:val="Hyperlink"/>
                </w:rPr>
                <w:t>Server Software</w:t>
              </w:r>
            </w:hyperlink>
          </w:p>
        </w:tc>
        <w:tc>
          <w:tcPr>
            <w:tcW w:w="2523" w:type="pct"/>
            <w:gridSpan w:val="2"/>
            <w:tcBorders>
              <w:top w:val="single" w:sz="4" w:space="0" w:color="auto"/>
              <w:bottom w:val="nil"/>
            </w:tcBorders>
          </w:tcPr>
          <w:p w14:paraId="0A0A590B" w14:textId="7C6FDABE" w:rsidR="007331A1" w:rsidRPr="00A50403" w:rsidRDefault="007331A1" w:rsidP="007331A1">
            <w:pPr>
              <w:pStyle w:val="PURLMSH"/>
              <w:rPr>
                <w:i/>
              </w:rPr>
            </w:pPr>
            <w:r>
              <w:t xml:space="preserve">Eligible for Software Services on Data Center Providers’ Servers: </w:t>
            </w:r>
            <w:r>
              <w:rPr>
                <w:b/>
              </w:rPr>
              <w:t>Yes</w:t>
            </w:r>
          </w:p>
        </w:tc>
      </w:tr>
      <w:tr w:rsidR="007331A1" w:rsidRPr="00501DAF" w14:paraId="36819A29"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4E3E981" w14:textId="77777777" w:rsidR="007331A1" w:rsidRPr="00501DAF" w:rsidRDefault="007331A1" w:rsidP="007331A1">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7331A1" w:rsidRPr="003528B0" w14:paraId="5C86626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503D563" w14:textId="77777777" w:rsidR="007331A1" w:rsidRPr="00BB180A" w:rsidRDefault="007331A1" w:rsidP="007331A1">
            <w:pPr>
              <w:pStyle w:val="PURBody"/>
              <w:rPr>
                <w:i/>
              </w:rPr>
            </w:pPr>
            <w:r w:rsidRPr="00BB41EF">
              <w:rPr>
                <w:b/>
              </w:rPr>
              <w:t>You need:</w:t>
            </w:r>
          </w:p>
          <w:p w14:paraId="1F1DFD2D" w14:textId="008B6C27" w:rsidR="007331A1" w:rsidRPr="003528B0" w:rsidRDefault="007331A1" w:rsidP="007331A1">
            <w:pPr>
              <w:pStyle w:val="PURBullet-Indented"/>
              <w:rPr>
                <w:b/>
                <w:bCs/>
              </w:rPr>
            </w:pPr>
            <w:r>
              <w:t xml:space="preserve">Windows Server 2012 Remote Desktop Services </w:t>
            </w:r>
            <w:r w:rsidRPr="001D2E50">
              <w:t>SAL</w:t>
            </w:r>
          </w:p>
        </w:tc>
      </w:tr>
    </w:tbl>
    <w:p w14:paraId="2A797544" w14:textId="77777777" w:rsidR="00C079D4" w:rsidRPr="00B707F8" w:rsidRDefault="00C079D4" w:rsidP="00C079D4">
      <w:pPr>
        <w:pStyle w:val="PURADDITIONALTERMSHEADERMB"/>
      </w:pPr>
      <w:r w:rsidRPr="00B707F8">
        <w:t>Additional Terms:</w:t>
      </w:r>
    </w:p>
    <w:p w14:paraId="10946A81" w14:textId="77777777" w:rsidR="00C079D4" w:rsidRDefault="00C079D4" w:rsidP="00C079D4">
      <w:pPr>
        <w:pStyle w:val="PURBlueStrong-Indented"/>
      </w:pPr>
      <w:r>
        <w:t>Access Rights Only</w:t>
      </w:r>
    </w:p>
    <w:p w14:paraId="28C67E34" w14:textId="72CA13FF" w:rsidR="00C079D4" w:rsidRDefault="00C079D4" w:rsidP="00C079D4">
      <w:pPr>
        <w:pStyle w:val="PURBody-Indented"/>
      </w:pPr>
      <w:r>
        <w:t>SALs are required, as further described in the Windows Server license terms set forth in the processor licensing model section</w:t>
      </w:r>
      <w:r w:rsidR="00430427">
        <w:t xml:space="preserve"> and in the Cloud Platform Guest license terms set forth in the Host/Guest licensing model section</w:t>
      </w:r>
      <w:r>
        <w:t>,</w:t>
      </w:r>
      <w:r w:rsidR="00B70FA2">
        <w:t xml:space="preserve"> </w:t>
      </w:r>
      <w:r>
        <w:t>for each user that is authorized to directly or indirectly access Microsoft Application Virtualization for Remote Desktop Services.</w:t>
      </w:r>
    </w:p>
    <w:p w14:paraId="61E4523A" w14:textId="77777777" w:rsidR="00C079D4" w:rsidRDefault="00C079D4" w:rsidP="00C079D4">
      <w:pPr>
        <w:pStyle w:val="PURBlueStrong-Indented"/>
      </w:pPr>
      <w:r>
        <w:lastRenderedPageBreak/>
        <w:t>Server Software</w:t>
      </w:r>
    </w:p>
    <w:p w14:paraId="26F57722" w14:textId="4F25A875" w:rsidR="00C079D4" w:rsidRDefault="00C079D4" w:rsidP="00C079D4">
      <w:pPr>
        <w:pStyle w:val="PURBody-Indented"/>
      </w:pPr>
      <w:r>
        <w:t>Notwithstanding the General Terms for Server Software, server software must be separately licensed under Windows Server 2012 processor licenses, as set forth in the license terms for Windows Server in the processor licensing model section</w:t>
      </w:r>
      <w:r w:rsidR="00CD228C">
        <w:t>,</w:t>
      </w:r>
      <w:r w:rsidR="00CD228C" w:rsidRPr="00264CD8">
        <w:t xml:space="preserve"> </w:t>
      </w:r>
      <w:r w:rsidR="00CD228C">
        <w:t>or Cloud Platform Guest licenses as set forth in the license terms for Cloud Platform Guest in the Host/Guest licensing model</w:t>
      </w:r>
      <w:r>
        <w:t>.</w:t>
      </w:r>
      <w:r w:rsidR="00B70FA2">
        <w:t xml:space="preserve"> </w:t>
      </w:r>
      <w:r>
        <w:t>You have no right to run instances of the server software under Windows Server Remote Desktop Services SALs.</w:t>
      </w:r>
    </w:p>
    <w:p w14:paraId="4E8B3441" w14:textId="77777777" w:rsidR="00C079D4" w:rsidRPr="008D5AC9" w:rsidRDefault="00353A1B" w:rsidP="00CD6E9D">
      <w:pPr>
        <w:pStyle w:val="PURBody-Indented"/>
        <w:keepLines/>
        <w:ind w:left="274"/>
        <w:jc w:val="right"/>
      </w:pPr>
      <w:hyperlink w:anchor="TOC" w:history="1">
        <w:r w:rsidR="00C079D4" w:rsidRPr="00372624">
          <w:rPr>
            <w:rStyle w:val="Hyperlink"/>
            <w:rFonts w:ascii="Arial Narrow" w:hAnsi="Arial Narrow"/>
            <w:sz w:val="16"/>
          </w:rPr>
          <w:t>Table of Contents</w:t>
        </w:r>
      </w:hyperlink>
      <w:r w:rsidR="00C079D4">
        <w:t xml:space="preserve"> / </w:t>
      </w:r>
      <w:hyperlink w:anchor="UniversalTerms" w:history="1">
        <w:r w:rsidR="00C079D4">
          <w:rPr>
            <w:rStyle w:val="Hyperlink"/>
            <w:rFonts w:ascii="Arial Narrow" w:hAnsi="Arial Narrow"/>
            <w:sz w:val="16"/>
          </w:rPr>
          <w:t>Universal License Terms</w:t>
        </w:r>
      </w:hyperlink>
    </w:p>
    <w:p w14:paraId="0C2DC8C8" w14:textId="71393416" w:rsidR="009A4C7C" w:rsidRPr="00156FC7" w:rsidRDefault="009A4C7C" w:rsidP="009A4C7C">
      <w:pPr>
        <w:pStyle w:val="PURProductName"/>
      </w:pPr>
      <w:bookmarkStart w:id="448" w:name="_Toc363552801"/>
      <w:bookmarkStart w:id="449" w:name="_Toc363552864"/>
      <w:bookmarkStart w:id="450" w:name="_Toc378682163"/>
      <w:bookmarkStart w:id="451" w:name="_Toc378682265"/>
      <w:bookmarkStart w:id="452" w:name="_Toc371268277"/>
      <w:bookmarkStart w:id="453" w:name="_Toc371268343"/>
      <w:bookmarkStart w:id="454" w:name="_Toc381962024"/>
      <w:bookmarkStart w:id="455" w:name="_Toc381962065"/>
      <w:r w:rsidRPr="00156FC7">
        <w:t>Microsoft Dynamics AX 20</w:t>
      </w:r>
      <w:r w:rsidR="00323DC2" w:rsidRPr="00156FC7">
        <w:t>12</w:t>
      </w:r>
      <w:bookmarkEnd w:id="440"/>
      <w:bookmarkEnd w:id="441"/>
      <w:bookmarkEnd w:id="442"/>
      <w:bookmarkEnd w:id="443"/>
      <w:r w:rsidR="00156FC7" w:rsidRPr="00156FC7">
        <w:t xml:space="preserve"> </w:t>
      </w:r>
      <w:bookmarkEnd w:id="444"/>
      <w:bookmarkEnd w:id="445"/>
      <w:bookmarkEnd w:id="446"/>
      <w:bookmarkEnd w:id="447"/>
      <w:bookmarkEnd w:id="448"/>
      <w:bookmarkEnd w:id="449"/>
      <w:bookmarkEnd w:id="450"/>
      <w:bookmarkEnd w:id="451"/>
      <w:bookmarkEnd w:id="452"/>
      <w:bookmarkEnd w:id="453"/>
      <w:r w:rsidR="00204150" w:rsidRPr="00156FC7">
        <w:t>R</w:t>
      </w:r>
      <w:r w:rsidR="00574A23">
        <w:t>2</w:t>
      </w:r>
      <w:bookmarkEnd w:id="454"/>
      <w:bookmarkEnd w:id="455"/>
      <w:r w:rsidR="00231176">
        <w:fldChar w:fldCharType="begin"/>
      </w:r>
      <w:r w:rsidRPr="00156FC7">
        <w:instrText xml:space="preserve"> XE "Microsoft Dynamics AX 20</w:instrText>
      </w:r>
      <w:r w:rsidR="00323DC2" w:rsidRPr="00156FC7">
        <w:instrText>12</w:instrText>
      </w:r>
      <w:r w:rsidR="00156FC7" w:rsidRPr="00156FC7">
        <w:instrText xml:space="preserve"> </w:instrText>
      </w:r>
      <w:r w:rsidR="00204150" w:rsidRPr="00156FC7">
        <w:instrText>R</w:instrText>
      </w:r>
      <w:r w:rsidR="00204150">
        <w:instrText>3</w:instrText>
      </w:r>
      <w:r w:rsidRPr="00156FC7">
        <w:instrText xml:space="preserve">" </w:instrText>
      </w:r>
      <w:r w:rsidR="00231176">
        <w:fldChar w:fldCharType="end"/>
      </w:r>
    </w:p>
    <w:p w14:paraId="537C648A"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0"/>
        <w:gridCol w:w="5052"/>
      </w:tblGrid>
      <w:tr w:rsidR="00831C1F" w14:paraId="5BA40CAB" w14:textId="77777777" w:rsidTr="0015145F">
        <w:tc>
          <w:tcPr>
            <w:tcW w:w="2547" w:type="pct"/>
          </w:tcPr>
          <w:p w14:paraId="6629F1B3"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53" w:type="pct"/>
            <w:gridSpan w:val="2"/>
          </w:tcPr>
          <w:p w14:paraId="722A4B9F" w14:textId="77777777" w:rsidR="00831C1F" w:rsidRDefault="004F154D" w:rsidP="00831C1F">
            <w:pPr>
              <w:pStyle w:val="PURLMSH"/>
            </w:pPr>
            <w:r>
              <w:t>See Applicable Notice</w:t>
            </w:r>
            <w:r w:rsidR="00831C1F">
              <w:t xml:space="preserve">: </w:t>
            </w:r>
            <w:r w:rsidR="00831C1F">
              <w:rPr>
                <w:b/>
              </w:rPr>
              <w:t>No</w:t>
            </w:r>
          </w:p>
        </w:tc>
      </w:tr>
      <w:tr w:rsidR="009A4C7C" w14:paraId="5E03AB48" w14:textId="77777777" w:rsidTr="0015145F">
        <w:tc>
          <w:tcPr>
            <w:tcW w:w="2547" w:type="pct"/>
          </w:tcPr>
          <w:p w14:paraId="3F86EA57" w14:textId="77777777" w:rsidR="009A4C7C" w:rsidRPr="00250A5F" w:rsidRDefault="006B55FB" w:rsidP="00803002">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53" w:type="pct"/>
            <w:gridSpan w:val="2"/>
          </w:tcPr>
          <w:p w14:paraId="35D8ECDD" w14:textId="2B664BB8" w:rsidR="009A4C7C" w:rsidRDefault="003B0799" w:rsidP="009A4C7C">
            <w:pPr>
              <w:pStyle w:val="PURLMSH"/>
            </w:pPr>
            <w:r>
              <w:t xml:space="preserve">Eligible for Software Services on Data Center Providers’ Servers: </w:t>
            </w:r>
            <w:r>
              <w:rPr>
                <w:b/>
              </w:rPr>
              <w:t>Yes</w:t>
            </w:r>
          </w:p>
        </w:tc>
      </w:tr>
      <w:tr w:rsidR="00B90B55" w14:paraId="1223CAE7" w14:textId="77777777" w:rsidTr="0015145F">
        <w:trPr>
          <w:trHeight w:val="20"/>
        </w:trPr>
        <w:tc>
          <w:tcPr>
            <w:tcW w:w="5000" w:type="pct"/>
            <w:gridSpan w:val="3"/>
            <w:shd w:val="clear" w:color="auto" w:fill="E5EEF7"/>
          </w:tcPr>
          <w:p w14:paraId="4DCED08F" w14:textId="77777777" w:rsidR="00B90B55" w:rsidRPr="002351F3" w:rsidRDefault="00B90B55" w:rsidP="002351F3">
            <w:pPr>
              <w:pStyle w:val="PURTableHeaderBlue"/>
            </w:pPr>
            <w:r w:rsidRPr="002351F3">
              <w:t>SUBSCRIBER ACCESS LICENSES (SALs)</w:t>
            </w:r>
          </w:p>
        </w:tc>
      </w:tr>
      <w:tr w:rsidR="00411C10" w:rsidRPr="00DE591B" w14:paraId="1C7E2D0D" w14:textId="77777777" w:rsidTr="0015145F">
        <w:tblPrEx>
          <w:tblBorders>
            <w:top w:val="none" w:sz="0" w:space="0" w:color="auto"/>
            <w:bottom w:val="none" w:sz="0" w:space="0" w:color="auto"/>
          </w:tblBorders>
        </w:tblPrEx>
        <w:tc>
          <w:tcPr>
            <w:tcW w:w="2571" w:type="pct"/>
            <w:gridSpan w:val="2"/>
          </w:tcPr>
          <w:p w14:paraId="3B7183B8" w14:textId="77777777" w:rsidR="00411C10" w:rsidRDefault="00411C10" w:rsidP="00411C10">
            <w:pPr>
              <w:pStyle w:val="PURBody-Indented"/>
            </w:pPr>
            <w:r w:rsidRPr="00BB41EF">
              <w:rPr>
                <w:b/>
              </w:rPr>
              <w:t>You need:</w:t>
            </w:r>
          </w:p>
          <w:p w14:paraId="0CD70902" w14:textId="5E38B1DA" w:rsidR="00411C10" w:rsidRDefault="00411C10" w:rsidP="00411C10">
            <w:pPr>
              <w:pStyle w:val="PURBullet-Indented"/>
            </w:pPr>
            <w:r>
              <w:t xml:space="preserve">Microsoft Dynamics AX 2012 </w:t>
            </w:r>
            <w:r w:rsidR="00204150">
              <w:t>R</w:t>
            </w:r>
            <w:r w:rsidR="00574A23">
              <w:t>2</w:t>
            </w:r>
            <w:r w:rsidR="00204150">
              <w:t xml:space="preserve"> </w:t>
            </w:r>
            <w:r>
              <w:t>Self-Serve SAL, or</w:t>
            </w:r>
          </w:p>
          <w:p w14:paraId="30813911" w14:textId="400BDCD3" w:rsidR="00411C10" w:rsidRDefault="00411C10" w:rsidP="00411C10">
            <w:pPr>
              <w:pStyle w:val="PURBullet-Indented"/>
            </w:pPr>
            <w:r>
              <w:t xml:space="preserve">Microsoft Dynamics AX 2012 </w:t>
            </w:r>
            <w:r w:rsidR="00204150">
              <w:t>R</w:t>
            </w:r>
            <w:r w:rsidR="00574A23">
              <w:t>2</w:t>
            </w:r>
            <w:r w:rsidR="00204150">
              <w:t xml:space="preserve"> </w:t>
            </w:r>
            <w:r>
              <w:t>Task SAL, or</w:t>
            </w:r>
          </w:p>
          <w:p w14:paraId="68770283" w14:textId="22236252" w:rsidR="00411C10" w:rsidRDefault="00411C10" w:rsidP="00411C10">
            <w:pPr>
              <w:pStyle w:val="PURBullet-Indented"/>
            </w:pPr>
            <w:r>
              <w:t xml:space="preserve">Microsoft Dynamics AX 2012 </w:t>
            </w:r>
            <w:r w:rsidR="00204150">
              <w:t>R</w:t>
            </w:r>
            <w:r w:rsidR="00574A23">
              <w:t>2</w:t>
            </w:r>
            <w:r w:rsidR="00204150">
              <w:t xml:space="preserve"> </w:t>
            </w:r>
            <w:r>
              <w:t>Functional SAL, or</w:t>
            </w:r>
          </w:p>
          <w:p w14:paraId="35992426" w14:textId="427FAB32" w:rsidR="00411C10" w:rsidRPr="00524FDC" w:rsidRDefault="00411C10" w:rsidP="00574A23">
            <w:pPr>
              <w:pStyle w:val="PURBullet-Indented"/>
              <w:rPr>
                <w:rFonts w:ascii="Tahoma" w:eastAsia="Calibri" w:hAnsi="Tahoma" w:cs="Tahoma"/>
                <w:b/>
                <w:szCs w:val="19"/>
                <w:lang w:val="pt-BR"/>
              </w:rPr>
            </w:pPr>
            <w:r w:rsidRPr="00524FDC">
              <w:rPr>
                <w:lang w:val="pt-BR"/>
              </w:rPr>
              <w:t xml:space="preserve">Microsoft Dynamics AX 2012 </w:t>
            </w:r>
            <w:r w:rsidR="00204150" w:rsidRPr="00524FDC">
              <w:rPr>
                <w:lang w:val="pt-BR"/>
              </w:rPr>
              <w:t>R</w:t>
            </w:r>
            <w:r w:rsidR="00574A23">
              <w:rPr>
                <w:lang w:val="pt-BR"/>
              </w:rPr>
              <w:t>2</w:t>
            </w:r>
            <w:r w:rsidR="00204150" w:rsidRPr="00524FDC">
              <w:rPr>
                <w:lang w:val="pt-BR"/>
              </w:rPr>
              <w:t xml:space="preserve"> </w:t>
            </w:r>
            <w:r w:rsidRPr="00524FDC">
              <w:rPr>
                <w:lang w:val="pt-BR"/>
              </w:rPr>
              <w:t>Enterprise SAL</w:t>
            </w:r>
          </w:p>
        </w:tc>
        <w:tc>
          <w:tcPr>
            <w:tcW w:w="2429" w:type="pct"/>
          </w:tcPr>
          <w:p w14:paraId="15870B3C" w14:textId="77777777" w:rsidR="00411C10" w:rsidRPr="00524FDC" w:rsidRDefault="00411C10" w:rsidP="00411C10">
            <w:pPr>
              <w:pStyle w:val="PURBody-Indented"/>
              <w:rPr>
                <w:lang w:val="pt-BR"/>
              </w:rPr>
            </w:pPr>
          </w:p>
          <w:p w14:paraId="23E17CD1" w14:textId="2748208E" w:rsidR="00411C10" w:rsidRPr="00524FDC" w:rsidRDefault="00411C10" w:rsidP="00830DCA">
            <w:pPr>
              <w:pStyle w:val="PURBullet-Indented"/>
              <w:numPr>
                <w:ilvl w:val="0"/>
                <w:numId w:val="0"/>
              </w:numPr>
              <w:ind w:left="810"/>
              <w:rPr>
                <w:lang w:val="pt-BR"/>
              </w:rPr>
            </w:pPr>
          </w:p>
        </w:tc>
      </w:tr>
    </w:tbl>
    <w:p w14:paraId="2F931E5F" w14:textId="77777777" w:rsidR="009A4C7C" w:rsidRDefault="009A4C7C" w:rsidP="0085206E">
      <w:pPr>
        <w:pStyle w:val="PURADDITIONALTERMSHEADERMB"/>
      </w:pPr>
      <w:r>
        <w:t>Additional Terms:</w:t>
      </w:r>
    </w:p>
    <w:p w14:paraId="339D76F0" w14:textId="77777777" w:rsidR="00411C10" w:rsidRDefault="00411C10" w:rsidP="00411C10">
      <w:pPr>
        <w:pStyle w:val="PURBlueStrong"/>
        <w:rPr>
          <w:rStyle w:val="PURBlueStrongChar"/>
          <w:smallCaps/>
        </w:rPr>
      </w:pPr>
      <w:r>
        <w:rPr>
          <w:rStyle w:val="PURBlueStrongChar"/>
          <w:smallCaps/>
        </w:rPr>
        <w:t>SAL Types</w:t>
      </w:r>
    </w:p>
    <w:p w14:paraId="1359B314" w14:textId="4B1F4E87" w:rsidR="00B10A08" w:rsidRDefault="00411C10" w:rsidP="00411C10">
      <w:pPr>
        <w:pStyle w:val="PURBlueStrong"/>
      </w:pPr>
      <w:r w:rsidRPr="00411C10">
        <w:rPr>
          <w:smallCaps w:val="0"/>
          <w:color w:val="404040" w:themeColor="text1" w:themeTint="BF"/>
          <w:spacing w:val="0"/>
        </w:rPr>
        <w:t>All SALs listed above are offered in User and Device types.</w:t>
      </w:r>
    </w:p>
    <w:p w14:paraId="6CC671C3" w14:textId="77777777" w:rsidR="00411C10" w:rsidRPr="002E1777" w:rsidRDefault="00411C10" w:rsidP="00411C10">
      <w:pPr>
        <w:pStyle w:val="PURBlueStrong"/>
        <w:rPr>
          <w:rStyle w:val="PURBlueStrongChar"/>
          <w:smallCaps/>
        </w:rPr>
      </w:pPr>
      <w:r w:rsidRPr="002E1777">
        <w:rPr>
          <w:rStyle w:val="PURBlueStrongChar"/>
          <w:smallCaps/>
        </w:rPr>
        <w:t>N</w:t>
      </w:r>
      <w:r>
        <w:rPr>
          <w:rStyle w:val="PURBlueStrongChar"/>
          <w:smallCaps/>
        </w:rPr>
        <w:t>o SAL Required</w:t>
      </w:r>
    </w:p>
    <w:p w14:paraId="54A71F37" w14:textId="36D77AFA" w:rsidR="009A4C7C" w:rsidRPr="009E3C3B" w:rsidRDefault="00411C10" w:rsidP="009A4C7C">
      <w:pPr>
        <w:pStyle w:val="PURBody-Indented"/>
        <w:rPr>
          <w:lang w:eastAsia="zh-CN"/>
        </w:rPr>
      </w:pPr>
      <w:r>
        <w:t>You do not need to</w:t>
      </w:r>
      <w:r w:rsidRPr="00132681">
        <w:t xml:space="preserve"> acquire and assign</w:t>
      </w:r>
      <w:r>
        <w:t xml:space="preserve"> a SAL</w:t>
      </w:r>
      <w:r w:rsidRPr="00132681">
        <w:t xml:space="preserve"> to</w:t>
      </w:r>
      <w:r>
        <w:t xml:space="preserve"> users employed by third parties who access Microsoft Dynamics AX 2012</w:t>
      </w:r>
      <w:r w:rsidR="00826EB4">
        <w:rPr>
          <w:lang w:eastAsia="zh-CN"/>
        </w:rPr>
        <w:t xml:space="preserve"> </w:t>
      </w:r>
      <w:r w:rsidR="00204150">
        <w:rPr>
          <w:lang w:eastAsia="zh-CN"/>
        </w:rPr>
        <w:t>R</w:t>
      </w:r>
      <w:r w:rsidR="00574A23">
        <w:rPr>
          <w:lang w:eastAsia="zh-CN"/>
        </w:rPr>
        <w:t>2</w:t>
      </w:r>
      <w:r w:rsidR="00204150">
        <w:rPr>
          <w:lang w:eastAsia="zh-CN"/>
        </w:rPr>
        <w:t xml:space="preserve"> </w:t>
      </w:r>
      <w:r w:rsidRPr="00132681">
        <w:rPr>
          <w:lang w:eastAsia="zh-CN"/>
        </w:rPr>
        <w:t>solely to provide supplemental professional accounting or bookkeeping services related to the auditing process.</w:t>
      </w:r>
    </w:p>
    <w:p w14:paraId="0251FB43" w14:textId="77777777" w:rsidR="009A4C7C" w:rsidRPr="008F7CB0" w:rsidRDefault="009A4C7C" w:rsidP="009A4C7C">
      <w:pPr>
        <w:pStyle w:val="PURBlueStrong"/>
        <w:rPr>
          <w:rStyle w:val="PURBlueStrongChar"/>
          <w:smallCaps/>
        </w:rPr>
      </w:pPr>
      <w:r w:rsidRPr="008F7CB0">
        <w:rPr>
          <w:rStyle w:val="PURBlueStrongChar"/>
          <w:smallCaps/>
        </w:rPr>
        <w:t>Localizations and Translations</w:t>
      </w:r>
    </w:p>
    <w:p w14:paraId="1E20EF24" w14:textId="7551CA28" w:rsidR="009A4C7C" w:rsidRPr="0096689C" w:rsidRDefault="007B0B99" w:rsidP="009A4C7C">
      <w:pPr>
        <w:pStyle w:val="PURBody-Indented"/>
        <w:rPr>
          <w:u w:val="single"/>
        </w:rPr>
      </w:pPr>
      <w:r w:rsidRPr="0096689C">
        <w:rPr>
          <w:rFonts w:cs="Tahoma"/>
        </w:rPr>
        <w:t xml:space="preserve">Microsoft Dynamics AX is localized, translated, and supported by Microsoft and made generally available in select countries and languages. Please refer to </w:t>
      </w:r>
      <w:hyperlink r:id="rId141" w:history="1">
        <w:r w:rsidRPr="00156FC7">
          <w:rPr>
            <w:rStyle w:val="Hyperlink"/>
            <w:rFonts w:cs="Tahoma"/>
          </w:rPr>
          <w:t>http://www.microsoft.com/en-us/dynamics/erp-explore-ax-capabilities.aspx</w:t>
        </w:r>
      </w:hyperlink>
      <w:r w:rsidR="00156FC7">
        <w:rPr>
          <w:rFonts w:cs="Tahoma"/>
        </w:rPr>
        <w:t xml:space="preserve"> </w:t>
      </w:r>
      <w:r w:rsidRPr="0096689C">
        <w:rPr>
          <w:rFonts w:cs="Tahoma"/>
        </w:rPr>
        <w:t>to learn about availability of Microsoft translations and localizations.</w:t>
      </w:r>
    </w:p>
    <w:p w14:paraId="6BFAB395" w14:textId="5BFCD4A2" w:rsidR="009A4C7C" w:rsidRPr="0096689C" w:rsidRDefault="009A4C7C" w:rsidP="009A4C7C">
      <w:pPr>
        <w:pStyle w:val="PURBody-Indented"/>
        <w:rPr>
          <w:rFonts w:cs="Tahoma"/>
        </w:rPr>
      </w:pPr>
      <w:r w:rsidRPr="0096689C">
        <w:rPr>
          <w:rFonts w:cs="Tahoma"/>
        </w:rPr>
        <w:t>Microsoft understands there may be circumstances where you desire to use certain modules or functionality that was localized and/or translated in a particular region and use it outside of the geographic region for which it was created.</w:t>
      </w:r>
      <w:r w:rsidR="00B70FA2">
        <w:rPr>
          <w:rFonts w:cs="Tahoma"/>
        </w:rPr>
        <w:t xml:space="preserve"> </w:t>
      </w:r>
      <w:r w:rsidRPr="0096689C">
        <w:rPr>
          <w:rFonts w:cs="Tahoma"/>
        </w:rPr>
        <w:t>Since laws and regulations vary by region, differences in laws or regulations may affect use of the desired functionality in regions for which it was not created.</w:t>
      </w:r>
      <w:r w:rsidR="00B70FA2">
        <w:rPr>
          <w:rFonts w:cs="Tahoma"/>
        </w:rPr>
        <w:t xml:space="preserve"> </w:t>
      </w:r>
      <w:r w:rsidRPr="0096689C">
        <w:rPr>
          <w:rFonts w:cs="Tahoma"/>
        </w:rPr>
        <w:t xml:space="preserve">Microsoft does not make any representation, guarantee, warranty (express, implied or otherwise) or assurance about the performance or suitability of any localized and/or translated version of </w:t>
      </w:r>
      <w:r w:rsidR="00D32E55" w:rsidRPr="0096689C">
        <w:rPr>
          <w:rFonts w:cs="Tahoma"/>
        </w:rPr>
        <w:t>the</w:t>
      </w:r>
      <w:r w:rsidRPr="0096689C">
        <w:rPr>
          <w:rFonts w:cs="Tahoma"/>
        </w:rPr>
        <w:t xml:space="preserve"> software (including any online services available through this software) that is used outside of the territory for which it was created and where Microsoft makes such software or services generally commercially available.</w:t>
      </w:r>
      <w:r w:rsidR="00B70FA2">
        <w:rPr>
          <w:rFonts w:cs="Tahoma"/>
        </w:rPr>
        <w:t xml:space="preserve"> </w:t>
      </w:r>
      <w:r w:rsidRPr="0096689C">
        <w:rPr>
          <w:rFonts w:cs="Tahoma"/>
        </w:rPr>
        <w:t>Consult your tax professional for the geographic region where you intend to use this software to determine if the functionality is appropriate for use in that region.</w:t>
      </w:r>
    </w:p>
    <w:p w14:paraId="0BC85258" w14:textId="085C0C9F" w:rsidR="009A4C7C" w:rsidRPr="0096689C" w:rsidRDefault="009A4C7C" w:rsidP="009A4C7C">
      <w:pPr>
        <w:pStyle w:val="PURBody-Indented"/>
        <w:rPr>
          <w:rFonts w:cs="Tahoma"/>
        </w:rPr>
      </w:pPr>
      <w:r w:rsidRPr="0096689C">
        <w:rPr>
          <w:rFonts w:cs="Tahoma"/>
        </w:rPr>
        <w:t xml:space="preserve">If you desire to perform localizations and/or translations of </w:t>
      </w:r>
      <w:r w:rsidR="00B34667" w:rsidRPr="0096689C">
        <w:rPr>
          <w:rFonts w:cs="Tahoma"/>
        </w:rPr>
        <w:t>the</w:t>
      </w:r>
      <w:r w:rsidRPr="0096689C">
        <w:rPr>
          <w:rFonts w:cs="Tahoma"/>
        </w:rPr>
        <w:t xml:space="preserve"> software, you must have a current and valid Master Partner Localization and Translation License Agreement (MPLLA).</w:t>
      </w:r>
      <w:r w:rsidR="00B70FA2">
        <w:rPr>
          <w:rFonts w:cs="Tahoma"/>
        </w:rPr>
        <w:t xml:space="preserve"> </w:t>
      </w:r>
      <w:r w:rsidRPr="0096689C">
        <w:rPr>
          <w:rFonts w:cs="Tahoma"/>
        </w:rPr>
        <w:t xml:space="preserve">For more information about the MPLLA and the Microsoft Dynamics Partner Localization and Translation Licensing Program, see </w:t>
      </w:r>
      <w:hyperlink r:id="rId142" w:history="1">
        <w:r w:rsidRPr="00156FC7">
          <w:rPr>
            <w:rStyle w:val="Hyperlink"/>
            <w:rFonts w:cs="Tahoma"/>
          </w:rPr>
          <w:t>https://mbs.microsoft.com/partnersource/partneressentials/pllp</w:t>
        </w:r>
      </w:hyperlink>
      <w:r w:rsidRPr="0096689C">
        <w:rPr>
          <w:rFonts w:cs="Tahoma"/>
        </w:rPr>
        <w:t xml:space="preserve"> or contact your Partner Account Manager.</w:t>
      </w:r>
    </w:p>
    <w:p w14:paraId="286DCB9B" w14:textId="77777777" w:rsidR="007B0B99" w:rsidRPr="008F7CB0" w:rsidRDefault="007B0B99" w:rsidP="007B0B99">
      <w:pPr>
        <w:pStyle w:val="PURBlueStrong"/>
        <w:rPr>
          <w:rStyle w:val="PURBlueStrongChar"/>
          <w:smallCaps/>
        </w:rPr>
      </w:pPr>
      <w:r>
        <w:rPr>
          <w:rStyle w:val="PURBlueStrongChar"/>
          <w:smallCaps/>
        </w:rPr>
        <w:t>SAL Use Rights</w:t>
      </w:r>
    </w:p>
    <w:p w14:paraId="1728C956" w14:textId="03958C2F" w:rsidR="007B0B99" w:rsidRPr="001F46D6" w:rsidRDefault="007B0B99" w:rsidP="000C3222">
      <w:pPr>
        <w:spacing w:line="240" w:lineRule="atLeast"/>
        <w:ind w:firstLine="274"/>
        <w:contextualSpacing/>
        <w:rPr>
          <w:color w:val="404040" w:themeColor="text1" w:themeTint="BF"/>
          <w:sz w:val="18"/>
        </w:rPr>
      </w:pPr>
      <w:r w:rsidRPr="001F46D6">
        <w:rPr>
          <w:color w:val="404040" w:themeColor="text1" w:themeTint="BF"/>
          <w:sz w:val="18"/>
        </w:rPr>
        <w:t xml:space="preserve">The uses permitted under the different Microsoft Dynamics AX 2012 </w:t>
      </w:r>
      <w:r w:rsidR="00204150" w:rsidRPr="001F46D6">
        <w:rPr>
          <w:color w:val="404040" w:themeColor="text1" w:themeTint="BF"/>
          <w:sz w:val="18"/>
        </w:rPr>
        <w:t>R</w:t>
      </w:r>
      <w:r w:rsidR="00574A23">
        <w:rPr>
          <w:color w:val="404040" w:themeColor="text1" w:themeTint="BF"/>
          <w:sz w:val="18"/>
        </w:rPr>
        <w:t>2</w:t>
      </w:r>
      <w:r w:rsidR="00204150" w:rsidRPr="001F46D6">
        <w:rPr>
          <w:color w:val="404040" w:themeColor="text1" w:themeTint="BF"/>
          <w:sz w:val="18"/>
        </w:rPr>
        <w:t xml:space="preserve"> </w:t>
      </w:r>
      <w:r w:rsidRPr="001F46D6">
        <w:rPr>
          <w:color w:val="404040" w:themeColor="text1" w:themeTint="BF"/>
          <w:sz w:val="18"/>
        </w:rPr>
        <w:t>SALs are outlined below:</w:t>
      </w:r>
    </w:p>
    <w:p w14:paraId="12C0B26D" w14:textId="77777777" w:rsidR="007B0B99" w:rsidRPr="00F60F84" w:rsidRDefault="007B0B99" w:rsidP="003B5A77">
      <w:pPr>
        <w:numPr>
          <w:ilvl w:val="1"/>
          <w:numId w:val="21"/>
        </w:numPr>
        <w:tabs>
          <w:tab w:val="clear" w:pos="1440"/>
          <w:tab w:val="num" w:pos="900"/>
        </w:tabs>
        <w:autoSpaceDE w:val="0"/>
        <w:autoSpaceDN w:val="0"/>
        <w:adjustRightInd w:val="0"/>
        <w:spacing w:line="240" w:lineRule="atLeast"/>
        <w:ind w:left="900" w:right="720"/>
        <w:contextualSpacing/>
        <w:rPr>
          <w:rFonts w:eastAsia="Calibri" w:cs="Tahoma"/>
          <w:b/>
          <w:color w:val="404040" w:themeColor="text1" w:themeTint="BF"/>
          <w:sz w:val="18"/>
          <w:szCs w:val="18"/>
          <w:lang w:val="x-none" w:eastAsia="x-none"/>
        </w:rPr>
      </w:pPr>
      <w:r w:rsidRPr="00F60F84">
        <w:rPr>
          <w:rFonts w:eastAsia="Calibri" w:cs="Tahoma"/>
          <w:b/>
          <w:color w:val="404040" w:themeColor="text1" w:themeTint="BF"/>
          <w:sz w:val="18"/>
          <w:szCs w:val="18"/>
          <w:lang w:val="x-none" w:eastAsia="x-none"/>
        </w:rPr>
        <w:t xml:space="preserve">Self-Serve </w:t>
      </w:r>
      <w:r w:rsidRPr="00F60F84">
        <w:rPr>
          <w:rFonts w:eastAsia="Calibri" w:cs="Tahoma"/>
          <w:b/>
          <w:color w:val="404040" w:themeColor="text1" w:themeTint="BF"/>
          <w:sz w:val="18"/>
          <w:szCs w:val="18"/>
          <w:lang w:eastAsia="x-none"/>
        </w:rPr>
        <w:t>S</w:t>
      </w:r>
      <w:r w:rsidRPr="00F60F84">
        <w:rPr>
          <w:rFonts w:eastAsia="Calibri" w:cs="Tahoma"/>
          <w:b/>
          <w:color w:val="404040" w:themeColor="text1" w:themeTint="BF"/>
          <w:sz w:val="18"/>
          <w:szCs w:val="18"/>
          <w:lang w:val="x-none" w:eastAsia="x-none"/>
        </w:rPr>
        <w:t>AL</w:t>
      </w:r>
    </w:p>
    <w:p w14:paraId="0589AC55" w14:textId="77777777" w:rsidR="007B0B99" w:rsidRPr="00F60F84"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Calibri" w:cs="Tahoma"/>
          <w:color w:val="404040" w:themeColor="text1" w:themeTint="BF"/>
          <w:sz w:val="18"/>
          <w:szCs w:val="18"/>
          <w:lang w:val="x-none" w:eastAsia="x-none"/>
        </w:rPr>
      </w:pPr>
      <w:r w:rsidRPr="00F60F84">
        <w:rPr>
          <w:rFonts w:eastAsia="Calibri" w:cs="Tahoma"/>
          <w:color w:val="404040" w:themeColor="text1" w:themeTint="BF"/>
          <w:sz w:val="18"/>
          <w:szCs w:val="18"/>
          <w:lang w:val="x-none" w:eastAsia="x-none"/>
        </w:rPr>
        <w:t>Create expense reports;</w:t>
      </w:r>
    </w:p>
    <w:p w14:paraId="0DA4FD38" w14:textId="77777777" w:rsidR="007B0B99" w:rsidRPr="00F60F84"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Calibri" w:cs="Tahoma"/>
          <w:color w:val="404040" w:themeColor="text1" w:themeTint="BF"/>
          <w:sz w:val="18"/>
          <w:szCs w:val="18"/>
          <w:lang w:val="x-none" w:eastAsia="x-none"/>
        </w:rPr>
      </w:pPr>
      <w:r w:rsidRPr="00F60F84">
        <w:rPr>
          <w:rFonts w:eastAsia="Calibri" w:cs="Tahoma"/>
          <w:color w:val="404040" w:themeColor="text1" w:themeTint="BF"/>
          <w:sz w:val="18"/>
          <w:szCs w:val="18"/>
          <w:lang w:val="x-none" w:eastAsia="x-none"/>
        </w:rPr>
        <w:t>Manage personal data such as benefit enrollments;</w:t>
      </w:r>
    </w:p>
    <w:p w14:paraId="0D92F3A3" w14:textId="77777777" w:rsidR="007B0B99" w:rsidRPr="00F60F84"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Calibri" w:cs="Tahoma"/>
          <w:color w:val="404040" w:themeColor="text1" w:themeTint="BF"/>
          <w:sz w:val="18"/>
          <w:szCs w:val="18"/>
          <w:lang w:val="x-none" w:eastAsia="x-none"/>
        </w:rPr>
      </w:pPr>
      <w:r w:rsidRPr="00F60F84">
        <w:rPr>
          <w:rFonts w:eastAsia="Calibri" w:cs="Tahoma"/>
          <w:color w:val="404040" w:themeColor="text1" w:themeTint="BF"/>
          <w:sz w:val="18"/>
          <w:szCs w:val="18"/>
          <w:lang w:val="x-none" w:eastAsia="x-none"/>
        </w:rPr>
        <w:t>Make time and attendance entries such as registering hours, clock-in and clock-out;</w:t>
      </w:r>
    </w:p>
    <w:p w14:paraId="599960B9" w14:textId="77777777" w:rsidR="007B0B99" w:rsidRPr="00F60F84"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Calibri" w:cs="Tahoma"/>
          <w:color w:val="404040" w:themeColor="text1" w:themeTint="BF"/>
          <w:sz w:val="18"/>
          <w:szCs w:val="18"/>
          <w:lang w:val="x-none" w:eastAsia="x-none"/>
        </w:rPr>
      </w:pPr>
      <w:r w:rsidRPr="00F60F84">
        <w:rPr>
          <w:rFonts w:eastAsia="Calibri" w:cs="Tahoma"/>
          <w:color w:val="404040" w:themeColor="text1" w:themeTint="BF"/>
          <w:sz w:val="18"/>
          <w:szCs w:val="18"/>
          <w:lang w:val="x-none" w:eastAsia="x-none"/>
        </w:rPr>
        <w:t>Enter employee service requisitions;</w:t>
      </w:r>
    </w:p>
    <w:p w14:paraId="6C206EFF" w14:textId="1F70AFC6" w:rsidR="007B0B99" w:rsidRPr="00F60F84"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Calibri" w:cs="Tahoma"/>
          <w:color w:val="404040" w:themeColor="text1" w:themeTint="BF"/>
          <w:sz w:val="18"/>
          <w:szCs w:val="18"/>
          <w:lang w:val="x-none" w:eastAsia="x-none"/>
        </w:rPr>
      </w:pPr>
      <w:r w:rsidRPr="00F60F84">
        <w:rPr>
          <w:rFonts w:eastAsia="Calibri" w:cs="Tahoma"/>
          <w:color w:val="404040" w:themeColor="text1" w:themeTint="BF"/>
          <w:sz w:val="18"/>
          <w:szCs w:val="18"/>
          <w:lang w:val="x-none" w:eastAsia="x-none"/>
        </w:rPr>
        <w:lastRenderedPageBreak/>
        <w:t>Prepare indirect procurement requisitions pertaining to products or services for the employee user such as travel, office equipment, stationery; and/or make requests to add or enroll vendors.</w:t>
      </w:r>
    </w:p>
    <w:p w14:paraId="334F2C04" w14:textId="41DAD766" w:rsidR="007B0B99" w:rsidRPr="00F60F84" w:rsidRDefault="007B0B99" w:rsidP="003B5A77">
      <w:pPr>
        <w:numPr>
          <w:ilvl w:val="0"/>
          <w:numId w:val="22"/>
        </w:numPr>
        <w:autoSpaceDE w:val="0"/>
        <w:autoSpaceDN w:val="0"/>
        <w:adjustRightInd w:val="0"/>
        <w:spacing w:line="240" w:lineRule="atLeast"/>
        <w:ind w:left="900" w:right="720"/>
        <w:contextualSpacing/>
        <w:rPr>
          <w:rFonts w:eastAsia="Calibri" w:cs="Tahoma"/>
          <w:b/>
          <w:color w:val="404040" w:themeColor="text1" w:themeTint="BF"/>
          <w:sz w:val="18"/>
          <w:szCs w:val="18"/>
          <w:lang w:val="x-none" w:eastAsia="x-none"/>
        </w:rPr>
      </w:pPr>
      <w:r w:rsidRPr="00F60F84">
        <w:rPr>
          <w:rFonts w:eastAsia="Calibri" w:cs="Tahoma"/>
          <w:b/>
          <w:color w:val="404040" w:themeColor="text1" w:themeTint="BF"/>
          <w:sz w:val="18"/>
          <w:szCs w:val="18"/>
          <w:lang w:val="x-none" w:eastAsia="x-none"/>
        </w:rPr>
        <w:t xml:space="preserve">Task </w:t>
      </w:r>
      <w:r w:rsidRPr="00F60F84">
        <w:rPr>
          <w:rFonts w:eastAsia="Calibri" w:cs="Tahoma"/>
          <w:b/>
          <w:color w:val="404040" w:themeColor="text1" w:themeTint="BF"/>
          <w:sz w:val="18"/>
          <w:szCs w:val="18"/>
          <w:lang w:eastAsia="x-none"/>
        </w:rPr>
        <w:t>S</w:t>
      </w:r>
      <w:r w:rsidRPr="00F60F84">
        <w:rPr>
          <w:rFonts w:eastAsia="Calibri" w:cs="Tahoma"/>
          <w:b/>
          <w:color w:val="404040" w:themeColor="text1" w:themeTint="BF"/>
          <w:sz w:val="18"/>
          <w:szCs w:val="18"/>
          <w:lang w:val="x-none" w:eastAsia="x-none"/>
        </w:rPr>
        <w:t>AL</w:t>
      </w:r>
    </w:p>
    <w:p w14:paraId="03862DA3" w14:textId="3C365D13"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lang w:eastAsia="x-none"/>
        </w:rPr>
        <w:t>Includes use rights of Self-Serve SAL</w:t>
      </w:r>
    </w:p>
    <w:p w14:paraId="7F586732" w14:textId="0E0EB750"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Enter billable time;</w:t>
      </w:r>
    </w:p>
    <w:p w14:paraId="7D7BEFE2" w14:textId="104357E1"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Enter billable expenses;</w:t>
      </w:r>
    </w:p>
    <w:p w14:paraId="16AEA1B9" w14:textId="47B13254"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Manage performance and annual reviews, goal setting and competencies;</w:t>
      </w:r>
    </w:p>
    <w:p w14:paraId="447EE9FC" w14:textId="24055D9B"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Operate a retail point of sale device;</w:t>
      </w:r>
    </w:p>
    <w:p w14:paraId="53E32FBA" w14:textId="70FF63C1"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Approve vendor invoices pertaining to indirect procurement; and</w:t>
      </w:r>
    </w:p>
    <w:p w14:paraId="4DAAE1D7" w14:textId="77777777" w:rsidR="007B0B99" w:rsidRPr="00F60F84" w:rsidRDefault="007B0B99" w:rsidP="003B5A77">
      <w:pPr>
        <w:numPr>
          <w:ilvl w:val="1"/>
          <w:numId w:val="22"/>
        </w:numPr>
        <w:spacing w:line="240" w:lineRule="atLeast"/>
        <w:ind w:left="1260" w:right="720" w:hanging="360"/>
        <w:contextualSpacing/>
        <w:rPr>
          <w:color w:val="404040" w:themeColor="text1" w:themeTint="BF"/>
          <w:sz w:val="18"/>
          <w:szCs w:val="18"/>
        </w:rPr>
      </w:pPr>
      <w:r w:rsidRPr="00F60F84">
        <w:rPr>
          <w:rFonts w:eastAsia="Calibri" w:cs="Tahoma"/>
          <w:color w:val="404040" w:themeColor="text1" w:themeTint="BF"/>
          <w:sz w:val="18"/>
          <w:szCs w:val="18"/>
        </w:rPr>
        <w:t>Task CAL users cannot perform workflow approvals.</w:t>
      </w:r>
      <w:r w:rsidRPr="00F60F84">
        <w:rPr>
          <w:color w:val="404040" w:themeColor="text1" w:themeTint="BF"/>
          <w:sz w:val="18"/>
          <w:szCs w:val="18"/>
        </w:rPr>
        <w:t xml:space="preserve"> </w:t>
      </w:r>
    </w:p>
    <w:p w14:paraId="2BD9DD0C" w14:textId="1059F3F0" w:rsidR="007B0B99" w:rsidRPr="00F60F84" w:rsidRDefault="007B0B99" w:rsidP="003B5A77">
      <w:pPr>
        <w:numPr>
          <w:ilvl w:val="0"/>
          <w:numId w:val="22"/>
        </w:numPr>
        <w:spacing w:line="240" w:lineRule="atLeast"/>
        <w:ind w:left="900" w:right="720"/>
        <w:contextualSpacing/>
        <w:rPr>
          <w:rFonts w:eastAsia="Calibri" w:cs="Tahoma"/>
          <w:b/>
          <w:color w:val="404040" w:themeColor="text1" w:themeTint="BF"/>
          <w:sz w:val="18"/>
          <w:szCs w:val="18"/>
          <w:lang w:val="x-none" w:eastAsia="x-none"/>
        </w:rPr>
      </w:pPr>
      <w:r w:rsidRPr="00F60F84">
        <w:rPr>
          <w:rFonts w:eastAsia="Calibri" w:cs="Tahoma"/>
          <w:b/>
          <w:color w:val="404040" w:themeColor="text1" w:themeTint="BF"/>
          <w:sz w:val="18"/>
          <w:szCs w:val="18"/>
          <w:lang w:val="x-none" w:eastAsia="x-none"/>
        </w:rPr>
        <w:t xml:space="preserve">Functional </w:t>
      </w:r>
      <w:r w:rsidRPr="00F60F84">
        <w:rPr>
          <w:rFonts w:eastAsia="Calibri" w:cs="Tahoma"/>
          <w:b/>
          <w:color w:val="404040" w:themeColor="text1" w:themeTint="BF"/>
          <w:sz w:val="18"/>
          <w:szCs w:val="18"/>
          <w:lang w:eastAsia="x-none"/>
        </w:rPr>
        <w:t>S</w:t>
      </w:r>
      <w:r w:rsidRPr="00F60F84">
        <w:rPr>
          <w:rFonts w:eastAsia="Calibri" w:cs="Tahoma"/>
          <w:b/>
          <w:color w:val="404040" w:themeColor="text1" w:themeTint="BF"/>
          <w:sz w:val="18"/>
          <w:szCs w:val="18"/>
          <w:lang w:val="x-none" w:eastAsia="x-none"/>
        </w:rPr>
        <w:t>A</w:t>
      </w:r>
      <w:r w:rsidRPr="00F60F84">
        <w:rPr>
          <w:rFonts w:eastAsia="Calibri" w:cs="Tahoma"/>
          <w:b/>
          <w:color w:val="404040" w:themeColor="text1" w:themeTint="BF"/>
          <w:sz w:val="18"/>
          <w:szCs w:val="18"/>
          <w:lang w:eastAsia="x-none"/>
        </w:rPr>
        <w:t>L</w:t>
      </w:r>
    </w:p>
    <w:p w14:paraId="275F69F5" w14:textId="39DC19ED"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lang w:eastAsia="x-none"/>
        </w:rPr>
        <w:t>Includes use rights of Task SAL</w:t>
      </w:r>
    </w:p>
    <w:p w14:paraId="6001DBA4" w14:textId="3B56E40F"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Manage a shop-floor within a production or manufacturing cycle;</w:t>
      </w:r>
    </w:p>
    <w:p w14:paraId="42540AF4" w14:textId="086C4F53"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Manage projects and resources;</w:t>
      </w:r>
    </w:p>
    <w:p w14:paraId="2D350D75" w14:textId="31ECDAA3"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Manage human resources cycles;</w:t>
      </w:r>
    </w:p>
    <w:p w14:paraId="6751FAAC" w14:textId="3443D452"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Manage budget transfers and organizational requests;</w:t>
      </w:r>
    </w:p>
    <w:p w14:paraId="4F0A8907" w14:textId="77A2B8A1"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Create applicants or employee master data records;</w:t>
      </w:r>
    </w:p>
    <w:p w14:paraId="6237A4A3" w14:textId="544EC0D7"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 xml:space="preserve">Create a job or a position requisition; </w:t>
      </w:r>
    </w:p>
    <w:p w14:paraId="0BB3EBEB" w14:textId="431506C8"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 xml:space="preserve">Escalate or request approval of invoices pertaining to their clients; </w:t>
      </w:r>
    </w:p>
    <w:p w14:paraId="106E3CAA" w14:textId="7F2EA0CA"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Approve vendor invoices or vouchers for services rendered;</w:t>
      </w:r>
    </w:p>
    <w:p w14:paraId="7019F243" w14:textId="0C9E8B36"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Create and manage master data records pertaining to customers, vendors, product inventory or catalogs; and/or</w:t>
      </w:r>
    </w:p>
    <w:p w14:paraId="2E6FF07F" w14:textId="3089FB86" w:rsidR="007B0B99" w:rsidRPr="00F60F84" w:rsidRDefault="007B0B99" w:rsidP="003B5A77">
      <w:pPr>
        <w:numPr>
          <w:ilvl w:val="1"/>
          <w:numId w:val="22"/>
        </w:numPr>
        <w:spacing w:line="240" w:lineRule="atLeast"/>
        <w:ind w:left="1260" w:right="720" w:hanging="360"/>
        <w:contextualSpacing/>
        <w:rPr>
          <w:rFonts w:eastAsia="Calibri" w:cs="Tahoma"/>
          <w:color w:val="404040" w:themeColor="text1" w:themeTint="BF"/>
          <w:sz w:val="18"/>
          <w:szCs w:val="18"/>
        </w:rPr>
      </w:pPr>
      <w:r w:rsidRPr="00F60F84">
        <w:rPr>
          <w:rFonts w:eastAsia="Calibri" w:cs="Tahoma"/>
          <w:color w:val="404040" w:themeColor="text1" w:themeTint="BF"/>
          <w:sz w:val="18"/>
          <w:szCs w:val="18"/>
        </w:rPr>
        <w:t>Approve requests from Self-Serve CAL or Task CAL users.</w:t>
      </w:r>
    </w:p>
    <w:p w14:paraId="5B23B6C9" w14:textId="77777777" w:rsidR="007B0B99" w:rsidRPr="00F60F84" w:rsidRDefault="007B0B99" w:rsidP="003B5A77">
      <w:pPr>
        <w:numPr>
          <w:ilvl w:val="0"/>
          <w:numId w:val="22"/>
        </w:numPr>
        <w:spacing w:line="240" w:lineRule="atLeast"/>
        <w:ind w:left="900" w:right="720"/>
        <w:contextualSpacing/>
        <w:rPr>
          <w:rFonts w:eastAsia="Calibri" w:cs="Tahoma"/>
          <w:b/>
          <w:color w:val="404040" w:themeColor="text1" w:themeTint="BF"/>
          <w:sz w:val="18"/>
          <w:szCs w:val="18"/>
          <w:lang w:val="x-none" w:eastAsia="x-none"/>
        </w:rPr>
      </w:pPr>
      <w:r w:rsidRPr="00F60F84">
        <w:rPr>
          <w:rFonts w:eastAsia="Calibri" w:cs="Tahoma"/>
          <w:b/>
          <w:color w:val="404040" w:themeColor="text1" w:themeTint="BF"/>
          <w:sz w:val="18"/>
          <w:szCs w:val="18"/>
          <w:lang w:val="x-none" w:eastAsia="x-none"/>
        </w:rPr>
        <w:t xml:space="preserve">Enterprise </w:t>
      </w:r>
      <w:r w:rsidRPr="00F60F84">
        <w:rPr>
          <w:rFonts w:eastAsia="Calibri" w:cs="Tahoma"/>
          <w:b/>
          <w:color w:val="404040" w:themeColor="text1" w:themeTint="BF"/>
          <w:sz w:val="18"/>
          <w:szCs w:val="18"/>
          <w:lang w:eastAsia="x-none"/>
        </w:rPr>
        <w:t>S</w:t>
      </w:r>
      <w:r w:rsidRPr="00F60F84">
        <w:rPr>
          <w:rFonts w:eastAsia="Calibri" w:cs="Tahoma"/>
          <w:b/>
          <w:color w:val="404040" w:themeColor="text1" w:themeTint="BF"/>
          <w:sz w:val="18"/>
          <w:szCs w:val="18"/>
          <w:lang w:val="x-none" w:eastAsia="x-none"/>
        </w:rPr>
        <w:t>AL</w:t>
      </w:r>
    </w:p>
    <w:p w14:paraId="04281943" w14:textId="77777777" w:rsidR="007B0B99" w:rsidRPr="00F60F84" w:rsidRDefault="007B0B99" w:rsidP="003B5A77">
      <w:pPr>
        <w:numPr>
          <w:ilvl w:val="1"/>
          <w:numId w:val="22"/>
        </w:numPr>
        <w:spacing w:line="240" w:lineRule="atLeast"/>
        <w:ind w:left="1267" w:right="720" w:hanging="360"/>
        <w:contextualSpacing/>
        <w:rPr>
          <w:rFonts w:eastAsia="Calibri" w:cs="Tahoma"/>
          <w:color w:val="404040" w:themeColor="text1" w:themeTint="BF"/>
          <w:sz w:val="18"/>
          <w:szCs w:val="18"/>
          <w:lang w:val="x-none" w:eastAsia="x-none"/>
        </w:rPr>
      </w:pPr>
      <w:r w:rsidRPr="00F60F84">
        <w:rPr>
          <w:rFonts w:eastAsia="Calibri" w:cs="Tahoma"/>
          <w:color w:val="404040" w:themeColor="text1" w:themeTint="BF"/>
          <w:sz w:val="18"/>
          <w:szCs w:val="18"/>
          <w:lang w:val="x-none" w:eastAsia="x-none"/>
        </w:rPr>
        <w:t>Full Use Rights</w:t>
      </w:r>
    </w:p>
    <w:p w14:paraId="5520281C" w14:textId="1B2FA5DE" w:rsidR="007B0B99" w:rsidRPr="001F46D6" w:rsidRDefault="007B0B99" w:rsidP="000C3222">
      <w:pPr>
        <w:pStyle w:val="PURBody-Indented"/>
        <w:spacing w:line="240" w:lineRule="exact"/>
        <w:ind w:left="274"/>
        <w:contextualSpacing/>
      </w:pPr>
      <w:r w:rsidRPr="001F46D6">
        <w:rPr>
          <w:rFonts w:eastAsia="Calibri" w:cs="Tahoma"/>
          <w:szCs w:val="18"/>
          <w:lang w:eastAsia="x-none"/>
        </w:rPr>
        <w:t xml:space="preserve">For greater granularity and understanding of the required SALs you may reference to the Microsoft Dynamics AX 2012 </w:t>
      </w:r>
      <w:r w:rsidR="00204150" w:rsidRPr="001F46D6">
        <w:rPr>
          <w:rFonts w:eastAsia="Calibri" w:cs="Tahoma"/>
          <w:szCs w:val="18"/>
          <w:lang w:eastAsia="x-none"/>
        </w:rPr>
        <w:t>R</w:t>
      </w:r>
      <w:r w:rsidR="00574A23">
        <w:rPr>
          <w:rFonts w:eastAsia="Calibri" w:cs="Tahoma"/>
          <w:szCs w:val="18"/>
          <w:lang w:eastAsia="x-none"/>
        </w:rPr>
        <w:t>2</w:t>
      </w:r>
      <w:r w:rsidR="00204150" w:rsidRPr="001F46D6">
        <w:rPr>
          <w:rFonts w:eastAsia="Calibri" w:cs="Tahoma"/>
          <w:szCs w:val="18"/>
          <w:lang w:eastAsia="x-none"/>
        </w:rPr>
        <w:t xml:space="preserve"> </w:t>
      </w:r>
      <w:r w:rsidRPr="001F46D6">
        <w:rPr>
          <w:rFonts w:eastAsia="Calibri" w:cs="Tahoma"/>
          <w:szCs w:val="18"/>
          <w:lang w:eastAsia="x-none"/>
        </w:rPr>
        <w:t xml:space="preserve">Licensing Guide available at </w:t>
      </w:r>
      <w:hyperlink r:id="rId143" w:history="1">
        <w:r w:rsidRPr="00156FC7">
          <w:rPr>
            <w:rStyle w:val="Hyperlink"/>
            <w:rFonts w:eastAsia="Calibri" w:cs="Tahoma"/>
            <w:szCs w:val="18"/>
            <w:lang w:eastAsia="x-none"/>
          </w:rPr>
          <w:t>www.microsoft.com</w:t>
        </w:r>
      </w:hyperlink>
      <w:r w:rsidR="00156FC7">
        <w:rPr>
          <w:rFonts w:eastAsia="Calibri" w:cs="Tahoma"/>
          <w:szCs w:val="18"/>
          <w:lang w:eastAsia="x-none"/>
        </w:rPr>
        <w:t>.</w:t>
      </w:r>
    </w:p>
    <w:p w14:paraId="4DAF9463" w14:textId="77777777" w:rsidR="007B0B99" w:rsidRPr="001F46D6" w:rsidRDefault="007B0B99" w:rsidP="007B0B99">
      <w:pPr>
        <w:pStyle w:val="PURBlueStrong"/>
        <w:rPr>
          <w:rStyle w:val="PURBlueStrongChar"/>
          <w:smallCaps/>
        </w:rPr>
      </w:pPr>
      <w:r w:rsidRPr="001F46D6">
        <w:rPr>
          <w:rStyle w:val="PURBlueStrongChar"/>
          <w:smallCaps/>
        </w:rPr>
        <w:t>Supplemental License Terms</w:t>
      </w:r>
    </w:p>
    <w:p w14:paraId="02D7C26C" w14:textId="0DFAF15F" w:rsidR="007B0B99" w:rsidRDefault="007B0B99" w:rsidP="007B0B99">
      <w:pPr>
        <w:pStyle w:val="PURBody-Indented"/>
      </w:pPr>
      <w:r w:rsidRPr="001F46D6">
        <w:rPr>
          <w:lang w:eastAsia="x-none"/>
        </w:rPr>
        <w:t xml:space="preserve">Your use of Ecommerce Components, Point of Sale Components and similar updates and supplements to Microsoft Dynamics AX 2012 </w:t>
      </w:r>
      <w:r w:rsidR="00204150" w:rsidRPr="001F46D6">
        <w:rPr>
          <w:lang w:eastAsia="x-none"/>
        </w:rPr>
        <w:t>R</w:t>
      </w:r>
      <w:r w:rsidR="00574A23">
        <w:rPr>
          <w:lang w:eastAsia="x-none"/>
        </w:rPr>
        <w:t>2</w:t>
      </w:r>
      <w:r w:rsidR="00204150" w:rsidRPr="001F46D6">
        <w:rPr>
          <w:lang w:eastAsia="x-none"/>
        </w:rPr>
        <w:t xml:space="preserve"> </w:t>
      </w:r>
      <w:r w:rsidRPr="001F46D6">
        <w:rPr>
          <w:lang w:eastAsia="x-none"/>
        </w:rPr>
        <w:t xml:space="preserve">are governed by the Supplemental License Terms that you can find here: </w:t>
      </w:r>
      <w:hyperlink r:id="rId144" w:history="1">
        <w:r>
          <w:rPr>
            <w:rStyle w:val="Hyperlink"/>
            <w:lang w:eastAsia="x-none"/>
          </w:rPr>
          <w:t>http://www.microsoft.com/en-us/dynamics/erp-buy-ax-software.aspx</w:t>
        </w:r>
      </w:hyperlink>
      <w:r>
        <w:rPr>
          <w:lang w:eastAsia="x-none"/>
        </w:rPr>
        <w:t>.</w:t>
      </w:r>
    </w:p>
    <w:p w14:paraId="1F0BAD26" w14:textId="77777777" w:rsidR="00893CE7" w:rsidRDefault="00353A1B" w:rsidP="00CD6E9D">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1DFE409B" w14:textId="0CA84668" w:rsidR="002733A7" w:rsidRDefault="002733A7" w:rsidP="002733A7">
      <w:pPr>
        <w:pStyle w:val="PURProductName"/>
      </w:pPr>
      <w:bookmarkStart w:id="456" w:name="_Toc299519126"/>
      <w:bookmarkStart w:id="457" w:name="_Toc299531558"/>
      <w:bookmarkStart w:id="458" w:name="_Toc299531882"/>
      <w:bookmarkStart w:id="459" w:name="_Toc299957165"/>
      <w:bookmarkStart w:id="460" w:name="_Toc346536865"/>
      <w:bookmarkStart w:id="461" w:name="_Toc346895316"/>
      <w:bookmarkStart w:id="462" w:name="_Toc339280329"/>
      <w:bookmarkStart w:id="463" w:name="_Toc339280472"/>
      <w:bookmarkStart w:id="464" w:name="_Toc363552802"/>
      <w:bookmarkStart w:id="465" w:name="_Toc363552865"/>
      <w:bookmarkStart w:id="466" w:name="_Toc378682164"/>
      <w:bookmarkStart w:id="467" w:name="_Toc378682266"/>
      <w:bookmarkStart w:id="468" w:name="_Toc371268278"/>
      <w:bookmarkStart w:id="469" w:name="_Toc371268344"/>
      <w:bookmarkStart w:id="470" w:name="_Toc381962025"/>
      <w:bookmarkStart w:id="471" w:name="_Toc381962066"/>
      <w:bookmarkStart w:id="472" w:name="_Toc299519125"/>
      <w:bookmarkStart w:id="473" w:name="_Toc299531557"/>
      <w:bookmarkStart w:id="474" w:name="_Toc299531881"/>
      <w:bookmarkStart w:id="475" w:name="_Toc299957164"/>
      <w:r>
        <w:t>Microsoft Dynamics C5 2012</w:t>
      </w:r>
      <w:bookmarkEnd w:id="456"/>
      <w:bookmarkEnd w:id="457"/>
      <w:bookmarkEnd w:id="458"/>
      <w:bookmarkEnd w:id="459"/>
      <w:bookmarkEnd w:id="460"/>
      <w:bookmarkEnd w:id="461"/>
      <w:bookmarkEnd w:id="462"/>
      <w:bookmarkEnd w:id="463"/>
      <w:bookmarkEnd w:id="464"/>
      <w:bookmarkEnd w:id="465"/>
      <w:bookmarkEnd w:id="466"/>
      <w:bookmarkEnd w:id="467"/>
      <w:bookmarkEnd w:id="468"/>
      <w:bookmarkEnd w:id="469"/>
      <w:bookmarkEnd w:id="470"/>
      <w:bookmarkEnd w:id="471"/>
      <w:r>
        <w:fldChar w:fldCharType="begin"/>
      </w:r>
      <w:r>
        <w:instrText xml:space="preserve"> XE "</w:instrText>
      </w:r>
      <w:r w:rsidRPr="00850A33">
        <w:instrText>Microsoft Dynamics C5 20</w:instrText>
      </w:r>
      <w:r w:rsidR="00AB2D09">
        <w:instrText>12</w:instrText>
      </w:r>
      <w:r>
        <w:instrText xml:space="preserve">" </w:instrText>
      </w:r>
      <w:r>
        <w:fldChar w:fldCharType="end"/>
      </w:r>
    </w:p>
    <w:p w14:paraId="3E013DD2" w14:textId="77777777" w:rsidR="002733A7" w:rsidRDefault="002733A7" w:rsidP="002733A7">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p w14:paraId="50AD6E04" w14:textId="34729CF5" w:rsidR="002733A7" w:rsidRPr="003D33E5" w:rsidRDefault="003D33E5" w:rsidP="002733A7">
      <w:pPr>
        <w:pStyle w:val="PURBody"/>
        <w:rPr>
          <w:b/>
        </w:rPr>
      </w:pPr>
      <w:r w:rsidRPr="003D33E5">
        <w:rPr>
          <w:b/>
        </w:rPr>
        <w:t>Only for use in Iceland and Denmark</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300"/>
        <w:gridCol w:w="5072"/>
      </w:tblGrid>
      <w:tr w:rsidR="002733A7" w14:paraId="38CA97C3" w14:textId="77777777" w:rsidTr="005F6596">
        <w:tc>
          <w:tcPr>
            <w:tcW w:w="2555" w:type="pct"/>
          </w:tcPr>
          <w:p w14:paraId="2862694B" w14:textId="77777777" w:rsidR="002733A7" w:rsidRPr="003667B6" w:rsidRDefault="002733A7" w:rsidP="005F6596">
            <w:pPr>
              <w:pStyle w:val="PURLMSH"/>
            </w:pPr>
            <w:r>
              <w:t xml:space="preserve">Applicable Section of SAL General Terms: </w:t>
            </w:r>
            <w:hyperlink w:anchor="SALTerms_Server" w:history="1">
              <w:r w:rsidRPr="00C54E23">
                <w:rPr>
                  <w:rStyle w:val="Hyperlink"/>
                </w:rPr>
                <w:t>Server Software</w:t>
              </w:r>
            </w:hyperlink>
          </w:p>
        </w:tc>
        <w:tc>
          <w:tcPr>
            <w:tcW w:w="2443" w:type="pct"/>
          </w:tcPr>
          <w:p w14:paraId="626E33EB" w14:textId="77777777" w:rsidR="002733A7" w:rsidRDefault="002733A7" w:rsidP="005F6596">
            <w:pPr>
              <w:pStyle w:val="PURLMSH"/>
            </w:pPr>
            <w:r>
              <w:t xml:space="preserve">See Applicable Notice: </w:t>
            </w:r>
            <w:r>
              <w:rPr>
                <w:b/>
              </w:rPr>
              <w:t>No</w:t>
            </w:r>
          </w:p>
        </w:tc>
      </w:tr>
      <w:tr w:rsidR="002733A7" w14:paraId="21C48371" w14:textId="77777777" w:rsidTr="005F6596">
        <w:tc>
          <w:tcPr>
            <w:tcW w:w="2555" w:type="pct"/>
          </w:tcPr>
          <w:p w14:paraId="4F2CE210" w14:textId="77777777" w:rsidR="002733A7" w:rsidRPr="00250A5F" w:rsidRDefault="006B55FB" w:rsidP="005F6596">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43" w:type="pct"/>
          </w:tcPr>
          <w:p w14:paraId="07E971EF" w14:textId="0E73A7CA" w:rsidR="002733A7" w:rsidRDefault="003B0799" w:rsidP="005F6596">
            <w:pPr>
              <w:pStyle w:val="PURLMSH"/>
            </w:pPr>
            <w:r>
              <w:t xml:space="preserve">Eligible for Software Services on Data Center Providers’ Servers: </w:t>
            </w:r>
            <w:r>
              <w:rPr>
                <w:b/>
              </w:rPr>
              <w:t>Yes</w:t>
            </w:r>
          </w:p>
        </w:tc>
      </w:tr>
      <w:tr w:rsidR="002733A7" w:rsidRPr="00501DAF" w14:paraId="3100F58F" w14:textId="77777777" w:rsidTr="005F6596">
        <w:tc>
          <w:tcPr>
            <w:tcW w:w="5000" w:type="pct"/>
            <w:gridSpan w:val="2"/>
            <w:shd w:val="clear" w:color="auto" w:fill="E5EEF7"/>
          </w:tcPr>
          <w:p w14:paraId="0AF34093" w14:textId="77777777" w:rsidR="002733A7" w:rsidRPr="00501DAF" w:rsidRDefault="002733A7" w:rsidP="005F6596">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2733A7" w:rsidRPr="003528B0" w14:paraId="1515EC32" w14:textId="77777777" w:rsidTr="005F6596">
        <w:tc>
          <w:tcPr>
            <w:tcW w:w="5000" w:type="pct"/>
            <w:gridSpan w:val="2"/>
          </w:tcPr>
          <w:p w14:paraId="0CD94499" w14:textId="77777777" w:rsidR="002733A7" w:rsidRDefault="002733A7" w:rsidP="005F6596">
            <w:pPr>
              <w:pStyle w:val="PURBody"/>
            </w:pPr>
            <w:r w:rsidRPr="00BB41EF">
              <w:rPr>
                <w:b/>
              </w:rPr>
              <w:t>You need:</w:t>
            </w:r>
          </w:p>
          <w:p w14:paraId="0629464D" w14:textId="77777777" w:rsidR="002733A7" w:rsidRPr="000A3567" w:rsidRDefault="002733A7" w:rsidP="00E82B58">
            <w:pPr>
              <w:pStyle w:val="PURBullet-Indented"/>
            </w:pPr>
            <w:r w:rsidRPr="00E82B58">
              <w:t>D</w:t>
            </w:r>
            <w:r w:rsidRPr="000A3567">
              <w:t xml:space="preserve">ynamics </w:t>
            </w:r>
            <w:r>
              <w:t xml:space="preserve">C5 2012 Basic </w:t>
            </w:r>
            <w:r w:rsidRPr="000A3567">
              <w:t xml:space="preserve">SAL, </w:t>
            </w:r>
            <w:r w:rsidRPr="000A3567">
              <w:rPr>
                <w:b/>
              </w:rPr>
              <w:t>or</w:t>
            </w:r>
          </w:p>
          <w:p w14:paraId="787AAB98" w14:textId="77777777" w:rsidR="002733A7" w:rsidRPr="006611AF" w:rsidRDefault="002733A7" w:rsidP="00E82B58">
            <w:pPr>
              <w:pStyle w:val="PURBullet-Indented"/>
            </w:pPr>
            <w:r w:rsidRPr="000A3567">
              <w:t xml:space="preserve">Dynamics </w:t>
            </w:r>
            <w:r>
              <w:t>C5 2012 Advanced SAL</w:t>
            </w:r>
          </w:p>
        </w:tc>
      </w:tr>
    </w:tbl>
    <w:p w14:paraId="0512E4F4" w14:textId="77777777" w:rsidR="002733A7" w:rsidRDefault="002733A7" w:rsidP="002733A7">
      <w:pPr>
        <w:pStyle w:val="PURADDITIONALTERMSHEADERMB"/>
      </w:pPr>
      <w:r>
        <w:t>Additional Terms:</w:t>
      </w:r>
    </w:p>
    <w:p w14:paraId="40E60D41" w14:textId="77777777" w:rsidR="002733A7" w:rsidRDefault="002733A7" w:rsidP="002733A7">
      <w:pPr>
        <w:pStyle w:val="PURBody-Indented"/>
        <w:rPr>
          <w:iCs/>
          <w:szCs w:val="18"/>
        </w:rPr>
      </w:pPr>
      <w:r>
        <w:rPr>
          <w:iCs/>
          <w:szCs w:val="18"/>
        </w:rPr>
        <w:t>C5 2012 has user SALs only.</w:t>
      </w:r>
    </w:p>
    <w:p w14:paraId="54973B52" w14:textId="77777777" w:rsidR="002733A7" w:rsidRPr="009E3C3B" w:rsidRDefault="002733A7" w:rsidP="002733A7">
      <w:pPr>
        <w:pStyle w:val="PURBlueStrong"/>
      </w:pPr>
      <w:r w:rsidRPr="009E3C3B">
        <w:lastRenderedPageBreak/>
        <w:t>SAL Editions</w:t>
      </w:r>
    </w:p>
    <w:p w14:paraId="48CBA848" w14:textId="77777777" w:rsidR="002733A7" w:rsidRDefault="002733A7" w:rsidP="002733A7">
      <w:pPr>
        <w:pStyle w:val="PURBody-Indented"/>
      </w:pPr>
      <w:r w:rsidRPr="00E53E5B">
        <w:t xml:space="preserve">You </w:t>
      </w:r>
      <w:r>
        <w:t>must</w:t>
      </w:r>
      <w:r w:rsidRPr="00E53E5B">
        <w:t xml:space="preserve"> select from two </w:t>
      </w:r>
      <w:r>
        <w:t xml:space="preserve">Microsoft Dynamics SAL </w:t>
      </w:r>
      <w:r w:rsidRPr="00E53E5B">
        <w:t xml:space="preserve">editions. </w:t>
      </w:r>
      <w:r>
        <w:t>Your choice of SAL edition applies to all your SALs.</w:t>
      </w:r>
    </w:p>
    <w:p w14:paraId="4803B6C9" w14:textId="77777777" w:rsidR="002733A7" w:rsidRDefault="002733A7" w:rsidP="002733A7">
      <w:pPr>
        <w:pStyle w:val="PURBody-Indented"/>
      </w:pPr>
      <w:r w:rsidRPr="0020549D">
        <w:t xml:space="preserve">The available </w:t>
      </w:r>
      <w:r>
        <w:t xml:space="preserve">user </w:t>
      </w:r>
      <w:r w:rsidRPr="0020549D">
        <w:t xml:space="preserve">SAL editions for Microsoft Dynamics </w:t>
      </w:r>
      <w:r>
        <w:t>C5 2012</w:t>
      </w:r>
      <w:r w:rsidRPr="00830DCA">
        <w:rPr>
          <w:bCs/>
        </w:rPr>
        <w:t xml:space="preserve"> </w:t>
      </w:r>
      <w:r w:rsidRPr="0020549D">
        <w:t>are:</w:t>
      </w:r>
    </w:p>
    <w:p w14:paraId="518814AF" w14:textId="281027C1" w:rsidR="002733A7" w:rsidRDefault="002733A7" w:rsidP="00E82B58">
      <w:pPr>
        <w:pStyle w:val="PURBullet-Indented"/>
      </w:pPr>
      <w:r w:rsidRPr="0020549D">
        <w:t xml:space="preserve">Microsoft Dynamics C5 </w:t>
      </w:r>
      <w:r>
        <w:t xml:space="preserve">2012 </w:t>
      </w:r>
      <w:r w:rsidRPr="0020549D">
        <w:t>Basic SAL</w:t>
      </w:r>
    </w:p>
    <w:p w14:paraId="6C8E6B57" w14:textId="67E9FCDC" w:rsidR="002733A7" w:rsidRPr="009E3C3B" w:rsidRDefault="002733A7" w:rsidP="00E82B58">
      <w:pPr>
        <w:pStyle w:val="PURBullet-Indented"/>
      </w:pPr>
      <w:r>
        <w:t>Microsof</w:t>
      </w:r>
      <w:r w:rsidR="00830DCA">
        <w:t>t Dynamics C5 2012 Advanced SAL</w:t>
      </w:r>
    </w:p>
    <w:p w14:paraId="4A142379" w14:textId="77777777" w:rsidR="00543C9A" w:rsidRPr="00543C9A" w:rsidRDefault="00543C9A" w:rsidP="00543C9A">
      <w:pPr>
        <w:pStyle w:val="PURBlueStrong"/>
      </w:pPr>
      <w:r w:rsidRPr="00543C9A">
        <w:t>No SAL Required</w:t>
      </w:r>
    </w:p>
    <w:p w14:paraId="01A1B9FE" w14:textId="0012C95B" w:rsidR="00543C9A" w:rsidRPr="009E3C3B" w:rsidRDefault="00543C9A" w:rsidP="00543C9A">
      <w:pPr>
        <w:pStyle w:val="PURBullet"/>
        <w:numPr>
          <w:ilvl w:val="0"/>
          <w:numId w:val="0"/>
        </w:numPr>
        <w:ind w:left="274"/>
        <w:rPr>
          <w:lang w:eastAsia="zh-CN"/>
        </w:rPr>
      </w:pPr>
      <w:r>
        <w:t>You do not need to</w:t>
      </w:r>
      <w:r w:rsidRPr="00132681">
        <w:t xml:space="preserve"> acquire and assign</w:t>
      </w:r>
      <w:r>
        <w:t xml:space="preserve"> a SAL</w:t>
      </w:r>
      <w:r w:rsidRPr="00132681">
        <w:t xml:space="preserve"> to</w:t>
      </w:r>
      <w:r>
        <w:t xml:space="preserve"> users employed by third parties who access Microsoft Dynamics </w:t>
      </w:r>
      <w:r w:rsidR="00B62DEA">
        <w:t>C5 2012</w:t>
      </w:r>
      <w:r>
        <w:rPr>
          <w:lang w:eastAsia="zh-CN"/>
        </w:rPr>
        <w:t xml:space="preserve"> </w:t>
      </w:r>
      <w:r w:rsidRPr="00132681">
        <w:rPr>
          <w:lang w:eastAsia="zh-CN"/>
        </w:rPr>
        <w:t>solely to provide supplemental professional accounting or bookkeeping services related to the auditing process.</w:t>
      </w:r>
    </w:p>
    <w:p w14:paraId="5BE0BCB8" w14:textId="4EFEEDF1" w:rsidR="002733A7" w:rsidRDefault="00353A1B" w:rsidP="00CD6E9D">
      <w:pPr>
        <w:pStyle w:val="PURBreadcrumb"/>
        <w:keepNext w:val="0"/>
        <w:rPr>
          <w:rStyle w:val="Hyperlink"/>
          <w:rFonts w:ascii="Arial Narrow" w:hAnsi="Arial Narrow"/>
          <w:sz w:val="16"/>
        </w:rPr>
      </w:pPr>
      <w:hyperlink w:anchor="TOC" w:history="1">
        <w:r w:rsidR="002733A7" w:rsidRPr="00372624">
          <w:rPr>
            <w:rStyle w:val="Hyperlink"/>
            <w:rFonts w:ascii="Arial Narrow" w:hAnsi="Arial Narrow"/>
            <w:sz w:val="16"/>
          </w:rPr>
          <w:t>Table of Contents</w:t>
        </w:r>
      </w:hyperlink>
      <w:r w:rsidR="002733A7">
        <w:t xml:space="preserve"> / </w:t>
      </w:r>
      <w:hyperlink w:anchor="UniversalTerms" w:history="1">
        <w:r w:rsidR="002733A7">
          <w:rPr>
            <w:rStyle w:val="Hyperlink"/>
            <w:rFonts w:ascii="Arial Narrow" w:hAnsi="Arial Narrow"/>
            <w:sz w:val="16"/>
          </w:rPr>
          <w:t>Universal License Terms</w:t>
        </w:r>
      </w:hyperlink>
    </w:p>
    <w:p w14:paraId="57B4D42E" w14:textId="748BF5F7" w:rsidR="009A4C7C" w:rsidRDefault="009A4C7C" w:rsidP="009A4C7C">
      <w:pPr>
        <w:pStyle w:val="PURProductName"/>
      </w:pPr>
      <w:bookmarkStart w:id="476" w:name="_Toc346536866"/>
      <w:bookmarkStart w:id="477" w:name="_Toc346895317"/>
      <w:bookmarkStart w:id="478" w:name="_Toc339280330"/>
      <w:bookmarkStart w:id="479" w:name="_Toc339280473"/>
      <w:bookmarkStart w:id="480" w:name="_Toc363552803"/>
      <w:bookmarkStart w:id="481" w:name="_Toc363552866"/>
      <w:bookmarkStart w:id="482" w:name="_Toc378682165"/>
      <w:bookmarkStart w:id="483" w:name="_Toc378682267"/>
      <w:bookmarkStart w:id="484" w:name="_Toc371268279"/>
      <w:bookmarkStart w:id="485" w:name="_Toc371268345"/>
      <w:bookmarkStart w:id="486" w:name="_Toc381962026"/>
      <w:bookmarkStart w:id="487" w:name="_Toc381962067"/>
      <w:r>
        <w:t xml:space="preserve">Microsoft Dynamics CRM </w:t>
      </w:r>
      <w:r w:rsidR="00DD6505">
        <w:t xml:space="preserve">2013 </w:t>
      </w:r>
      <w:r>
        <w:t>Service Provider</w:t>
      </w:r>
      <w:bookmarkEnd w:id="472"/>
      <w:bookmarkEnd w:id="473"/>
      <w:bookmarkEnd w:id="474"/>
      <w:bookmarkEnd w:id="475"/>
      <w:bookmarkEnd w:id="476"/>
      <w:bookmarkEnd w:id="477"/>
      <w:bookmarkEnd w:id="478"/>
      <w:bookmarkEnd w:id="479"/>
      <w:bookmarkEnd w:id="480"/>
      <w:bookmarkEnd w:id="481"/>
      <w:bookmarkEnd w:id="482"/>
      <w:bookmarkEnd w:id="483"/>
      <w:bookmarkEnd w:id="484"/>
      <w:bookmarkEnd w:id="485"/>
      <w:bookmarkEnd w:id="486"/>
      <w:bookmarkEnd w:id="487"/>
      <w:r w:rsidR="00231176">
        <w:fldChar w:fldCharType="begin"/>
      </w:r>
      <w:r>
        <w:instrText xml:space="preserve"> XE "</w:instrText>
      </w:r>
      <w:r w:rsidRPr="00850A33">
        <w:instrText>Microsoft Dynamics CRM 201</w:instrText>
      </w:r>
      <w:r w:rsidR="00377F92">
        <w:instrText>3</w:instrText>
      </w:r>
      <w:r w:rsidRPr="00850A33">
        <w:instrText xml:space="preserve"> Service Provider</w:instrText>
      </w:r>
      <w:r>
        <w:instrText xml:space="preserve">" </w:instrText>
      </w:r>
      <w:r w:rsidR="00231176">
        <w:fldChar w:fldCharType="end"/>
      </w:r>
    </w:p>
    <w:p w14:paraId="4F3CD3C8"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6"/>
        <w:gridCol w:w="5072"/>
      </w:tblGrid>
      <w:tr w:rsidR="00831C1F" w14:paraId="47223F11" w14:textId="77777777" w:rsidTr="0015145F">
        <w:tc>
          <w:tcPr>
            <w:tcW w:w="2554" w:type="pct"/>
            <w:tcBorders>
              <w:top w:val="single" w:sz="4" w:space="0" w:color="auto"/>
              <w:bottom w:val="nil"/>
            </w:tcBorders>
          </w:tcPr>
          <w:p w14:paraId="6B958F26"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44" w:type="pct"/>
            <w:tcBorders>
              <w:top w:val="single" w:sz="4" w:space="0" w:color="auto"/>
              <w:bottom w:val="nil"/>
            </w:tcBorders>
          </w:tcPr>
          <w:p w14:paraId="63A1896E" w14:textId="3A14CAB6" w:rsidR="00831C1F" w:rsidRDefault="004F154D" w:rsidP="0026184E">
            <w:pPr>
              <w:pStyle w:val="PURLMSH"/>
            </w:pPr>
            <w:r>
              <w:t>See Applicable Notice</w:t>
            </w:r>
            <w:r w:rsidR="00831C1F">
              <w:t>:</w:t>
            </w:r>
            <w:r w:rsidR="00B50C7B">
              <w:rPr>
                <w:b/>
              </w:rPr>
              <w:t xml:space="preserve"> </w:t>
            </w:r>
            <w:r w:rsidR="00DD6505">
              <w:rPr>
                <w:b/>
              </w:rPr>
              <w:t xml:space="preserve">Data Transfer, </w:t>
            </w:r>
            <w:r w:rsidR="00B50C7B">
              <w:rPr>
                <w:b/>
              </w:rPr>
              <w:t>Bing Maps</w:t>
            </w:r>
            <w:r w:rsidR="009D77EF">
              <w:rPr>
                <w:b/>
              </w:rPr>
              <w:t>, Yammer</w:t>
            </w:r>
            <w:r w:rsidR="004D45FF">
              <w:t xml:space="preserve"> </w:t>
            </w:r>
            <w:r w:rsidR="004D45FF" w:rsidRPr="0026184E">
              <w:rPr>
                <w:i/>
              </w:rPr>
              <w:t xml:space="preserve">(see </w:t>
            </w:r>
            <w:hyperlink w:anchor="Appendix2" w:history="1">
              <w:r w:rsidR="005353EC" w:rsidRPr="0026184E">
                <w:rPr>
                  <w:rStyle w:val="Hyperlink"/>
                  <w:i/>
                </w:rPr>
                <w:t>Appendix 2</w:t>
              </w:r>
            </w:hyperlink>
            <w:r w:rsidR="004D45FF" w:rsidRPr="0026184E">
              <w:rPr>
                <w:i/>
              </w:rPr>
              <w:t>)</w:t>
            </w:r>
          </w:p>
        </w:tc>
      </w:tr>
      <w:tr w:rsidR="009A4C7C" w14:paraId="4E068BBE" w14:textId="77777777" w:rsidTr="0015145F">
        <w:tc>
          <w:tcPr>
            <w:tcW w:w="2554" w:type="pct"/>
            <w:tcBorders>
              <w:top w:val="nil"/>
            </w:tcBorders>
          </w:tcPr>
          <w:p w14:paraId="07DA3D8E" w14:textId="77777777" w:rsidR="009A4C7C" w:rsidRPr="00250A5F" w:rsidRDefault="009A4C7C"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444" w:type="pct"/>
            <w:tcBorders>
              <w:top w:val="nil"/>
            </w:tcBorders>
          </w:tcPr>
          <w:p w14:paraId="5A7823E9" w14:textId="05F8B0FA" w:rsidR="009A4C7C" w:rsidRDefault="003B0799" w:rsidP="009A4C7C">
            <w:pPr>
              <w:pStyle w:val="PURLMSH"/>
            </w:pPr>
            <w:r>
              <w:t xml:space="preserve">Eligible for Software Services on Data Center Providers’ Servers: </w:t>
            </w:r>
            <w:r>
              <w:rPr>
                <w:b/>
              </w:rPr>
              <w:t>Yes</w:t>
            </w:r>
          </w:p>
        </w:tc>
      </w:tr>
      <w:tr w:rsidR="009A4C7C" w:rsidRPr="00501DAF" w14:paraId="6949CF81" w14:textId="77777777" w:rsidTr="0015145F">
        <w:tblPrEx>
          <w:tblBorders>
            <w:top w:val="none" w:sz="0" w:space="0" w:color="auto"/>
            <w:bottom w:val="none" w:sz="0" w:space="0" w:color="auto"/>
          </w:tblBorders>
        </w:tblPrEx>
        <w:tc>
          <w:tcPr>
            <w:tcW w:w="5000" w:type="pct"/>
            <w:gridSpan w:val="2"/>
            <w:shd w:val="clear" w:color="auto" w:fill="E5EEF7"/>
          </w:tcPr>
          <w:p w14:paraId="6C2BD9A7"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1655947" w14:textId="77777777" w:rsidTr="0015145F">
        <w:tblPrEx>
          <w:tblBorders>
            <w:top w:val="none" w:sz="0" w:space="0" w:color="auto"/>
            <w:bottom w:val="none" w:sz="0" w:space="0" w:color="auto"/>
          </w:tblBorders>
        </w:tblPrEx>
        <w:tc>
          <w:tcPr>
            <w:tcW w:w="5000" w:type="pct"/>
            <w:gridSpan w:val="2"/>
          </w:tcPr>
          <w:p w14:paraId="4FAA812C" w14:textId="13D33EBA" w:rsidR="009A4C7C" w:rsidRPr="00BB180A" w:rsidRDefault="00BB41EF" w:rsidP="009A4C7C">
            <w:pPr>
              <w:pStyle w:val="PURBody"/>
              <w:rPr>
                <w:i/>
              </w:rPr>
            </w:pPr>
            <w:r w:rsidRPr="00BB41EF">
              <w:rPr>
                <w:b/>
              </w:rPr>
              <w:t>You need:</w:t>
            </w:r>
          </w:p>
          <w:p w14:paraId="5B2A51BF" w14:textId="386800BD" w:rsidR="009A4C7C" w:rsidRDefault="009A4C7C" w:rsidP="00E82B58">
            <w:pPr>
              <w:pStyle w:val="PURBullet-Indented"/>
            </w:pPr>
            <w:r>
              <w:t xml:space="preserve">Microsoft Dynamics CRM </w:t>
            </w:r>
            <w:r w:rsidR="00DD6505">
              <w:t xml:space="preserve">2013 Essential </w:t>
            </w:r>
            <w:r>
              <w:t>SAL</w:t>
            </w:r>
            <w:r w:rsidR="00CA0D16">
              <w:t xml:space="preserve">, </w:t>
            </w:r>
            <w:r w:rsidR="00CA0D16" w:rsidRPr="00CA0D16">
              <w:rPr>
                <w:b/>
              </w:rPr>
              <w:t>or</w:t>
            </w:r>
          </w:p>
          <w:p w14:paraId="4DECFC0D" w14:textId="25119586" w:rsidR="00F5704B" w:rsidRDefault="009A4C7C" w:rsidP="00E82B58">
            <w:pPr>
              <w:pStyle w:val="PURBullet-Indented"/>
            </w:pPr>
            <w:r>
              <w:t xml:space="preserve">Microsoft Dynamics CRM </w:t>
            </w:r>
            <w:r w:rsidR="00DD6505">
              <w:t xml:space="preserve">2013 Basic </w:t>
            </w:r>
            <w:r>
              <w:t>SAL</w:t>
            </w:r>
            <w:r w:rsidR="00F5704B">
              <w:t xml:space="preserve">, </w:t>
            </w:r>
            <w:r w:rsidR="00F5704B" w:rsidRPr="00CA0D16">
              <w:rPr>
                <w:b/>
              </w:rPr>
              <w:t>or</w:t>
            </w:r>
          </w:p>
          <w:p w14:paraId="018EE149" w14:textId="14B9B25C" w:rsidR="009A4C7C" w:rsidRPr="000A3567" w:rsidRDefault="00F5704B" w:rsidP="00AF7E1F">
            <w:pPr>
              <w:pStyle w:val="PURBullet-Indented"/>
            </w:pPr>
            <w:r>
              <w:t xml:space="preserve">Microsoft Dynamics CRM </w:t>
            </w:r>
            <w:r w:rsidR="00AF7E1F">
              <w:t>2013 Professional</w:t>
            </w:r>
            <w:r>
              <w:t xml:space="preserve"> SAL</w:t>
            </w:r>
          </w:p>
        </w:tc>
      </w:tr>
    </w:tbl>
    <w:p w14:paraId="081ED5A2" w14:textId="77777777" w:rsidR="009A4C7C" w:rsidRDefault="009A4C7C" w:rsidP="0085206E">
      <w:pPr>
        <w:pStyle w:val="PURADDITIONALTERMSHEADERMB"/>
      </w:pPr>
      <w:r>
        <w:t>Additional Terms:</w:t>
      </w:r>
    </w:p>
    <w:p w14:paraId="21F668D1" w14:textId="1204EDD8" w:rsidR="009A4C7C" w:rsidRPr="008D5AC9" w:rsidRDefault="009A4C7C" w:rsidP="009A4C7C">
      <w:pPr>
        <w:pStyle w:val="PURBody-Indented"/>
      </w:pPr>
      <w:r w:rsidRPr="008D5AC9">
        <w:t xml:space="preserve">You do not need a SAL for external users who access Microsoft Dynamics CRM </w:t>
      </w:r>
      <w:r w:rsidR="006857EF" w:rsidRPr="008D5AC9">
        <w:t>201</w:t>
      </w:r>
      <w:r w:rsidR="006857EF">
        <w:t>3</w:t>
      </w:r>
      <w:r w:rsidR="006857EF" w:rsidRPr="008D5AC9">
        <w:t xml:space="preserve"> </w:t>
      </w:r>
      <w:r w:rsidRPr="008D5AC9">
        <w:t xml:space="preserve">through any application / graphical user interface (GUI), other than the Microsoft Dynamics CRM </w:t>
      </w:r>
      <w:r w:rsidR="006857EF" w:rsidRPr="008D5AC9">
        <w:t>201</w:t>
      </w:r>
      <w:r w:rsidR="006857EF">
        <w:t>3</w:t>
      </w:r>
      <w:r w:rsidR="006857EF" w:rsidRPr="008D5AC9">
        <w:t xml:space="preserve"> </w:t>
      </w:r>
      <w:r w:rsidRPr="008D5AC9">
        <w:t>clients. External users means users that are not either (i) a customer’s</w:t>
      </w:r>
      <w:r w:rsidR="00CC7455">
        <w:t xml:space="preserve"> </w:t>
      </w:r>
      <w:r w:rsidRPr="008D5AC9">
        <w:t>or a customer’s affiliates’ employees, or (ii) a customer’s or a customer’s affiliates’ onsite contractors or agents.</w:t>
      </w:r>
    </w:p>
    <w:p w14:paraId="051FDFEA" w14:textId="5D7BE622" w:rsidR="000944DC" w:rsidRDefault="009A4C7C" w:rsidP="009A4C7C">
      <w:pPr>
        <w:pStyle w:val="PURBody-Indented"/>
      </w:pPr>
      <w:r w:rsidRPr="008D5AC9">
        <w:rPr>
          <w:b/>
        </w:rPr>
        <w:t xml:space="preserve">Microsoft Dynamics CRM </w:t>
      </w:r>
      <w:r w:rsidR="006857EF" w:rsidRPr="008D5AC9">
        <w:rPr>
          <w:b/>
        </w:rPr>
        <w:t>201</w:t>
      </w:r>
      <w:r w:rsidR="006857EF">
        <w:rPr>
          <w:b/>
        </w:rPr>
        <w:t>3 Essential</w:t>
      </w:r>
      <w:r w:rsidR="006857EF" w:rsidRPr="008D5AC9">
        <w:rPr>
          <w:b/>
        </w:rPr>
        <w:t xml:space="preserve"> </w:t>
      </w:r>
      <w:r w:rsidRPr="008D5AC9">
        <w:rPr>
          <w:b/>
        </w:rPr>
        <w:t>SAL:</w:t>
      </w:r>
      <w:r>
        <w:t xml:space="preserve"> </w:t>
      </w:r>
      <w:r w:rsidR="007F4EED" w:rsidRPr="00A748AB">
        <w:rPr>
          <w:rFonts w:eastAsia="MS PGothic" w:cs="Arial"/>
          <w:iCs/>
          <w:color w:val="000000"/>
          <w:szCs w:val="18"/>
          <w:lang w:eastAsia="ja-JP"/>
        </w:rPr>
        <w:t>A</w:t>
      </w:r>
      <w:r w:rsidR="007F4EED" w:rsidRPr="00A748AB">
        <w:rPr>
          <w:rFonts w:cs="Arial"/>
          <w:szCs w:val="18"/>
        </w:rPr>
        <w:t xml:space="preserve">llows </w:t>
      </w:r>
      <w:r w:rsidR="006857EF">
        <w:rPr>
          <w:rFonts w:cs="Arial"/>
          <w:szCs w:val="18"/>
        </w:rPr>
        <w:t>Essential use</w:t>
      </w:r>
      <w:r w:rsidR="007F4EED" w:rsidRPr="00A748AB">
        <w:rPr>
          <w:rFonts w:cs="Arial"/>
          <w:szCs w:val="18"/>
        </w:rPr>
        <w:t xml:space="preserve"> access to Microsoft Dynamics </w:t>
      </w:r>
      <w:r w:rsidR="006857EF">
        <w:rPr>
          <w:rFonts w:cs="Arial"/>
          <w:kern w:val="18"/>
          <w:szCs w:val="18"/>
        </w:rPr>
        <w:t xml:space="preserve">CRM </w:t>
      </w:r>
      <w:r w:rsidR="006857EF">
        <w:rPr>
          <w:rFonts w:cs="Arial"/>
          <w:szCs w:val="18"/>
        </w:rPr>
        <w:t>2013 Service Provider.</w:t>
      </w:r>
    </w:p>
    <w:p w14:paraId="32DDBA26" w14:textId="05893403" w:rsidR="009A4C7C" w:rsidRPr="00A748AB" w:rsidRDefault="009A4C7C" w:rsidP="009A4C7C">
      <w:pPr>
        <w:pStyle w:val="PURBody-Indented"/>
        <w:rPr>
          <w:rFonts w:cs="Arial"/>
        </w:rPr>
      </w:pPr>
      <w:r w:rsidRPr="008D5AC9">
        <w:rPr>
          <w:b/>
        </w:rPr>
        <w:t xml:space="preserve">Microsoft Dynamics CRM </w:t>
      </w:r>
      <w:r w:rsidR="006857EF" w:rsidRPr="008D5AC9">
        <w:rPr>
          <w:b/>
        </w:rPr>
        <w:t>201</w:t>
      </w:r>
      <w:r w:rsidR="006857EF">
        <w:rPr>
          <w:b/>
        </w:rPr>
        <w:t>3</w:t>
      </w:r>
      <w:r w:rsidR="006857EF" w:rsidRPr="008D5AC9">
        <w:rPr>
          <w:b/>
        </w:rPr>
        <w:t xml:space="preserve"> </w:t>
      </w:r>
      <w:r w:rsidR="006857EF">
        <w:rPr>
          <w:b/>
        </w:rPr>
        <w:t>Basic</w:t>
      </w:r>
      <w:r w:rsidR="006857EF" w:rsidRPr="008D5AC9">
        <w:rPr>
          <w:b/>
        </w:rPr>
        <w:t xml:space="preserve"> </w:t>
      </w:r>
      <w:r w:rsidRPr="008D5AC9">
        <w:rPr>
          <w:b/>
        </w:rPr>
        <w:t>SAL:</w:t>
      </w:r>
      <w:r>
        <w:t xml:space="preserve"> </w:t>
      </w:r>
      <w:r w:rsidR="006857EF">
        <w:rPr>
          <w:rFonts w:eastAsia="MS PGothic" w:cs="Arial"/>
          <w:iCs/>
          <w:lang w:eastAsia="ja-JP"/>
        </w:rPr>
        <w:t>Allows Basic use access to Microsoft Dynamics CRM 2013 Service Provider.</w:t>
      </w:r>
    </w:p>
    <w:p w14:paraId="38DB072E" w14:textId="038F31C4" w:rsidR="00366E49" w:rsidRPr="00D458E7" w:rsidRDefault="00F5704B" w:rsidP="00366E49">
      <w:pPr>
        <w:pStyle w:val="PURBody-Indented"/>
        <w:rPr>
          <w:rFonts w:cs="Arial"/>
        </w:rPr>
      </w:pPr>
      <w:r w:rsidRPr="008D5AC9">
        <w:rPr>
          <w:b/>
        </w:rPr>
        <w:t xml:space="preserve">Microsoft Dynamics CRM </w:t>
      </w:r>
      <w:r w:rsidR="006857EF" w:rsidRPr="008D5AC9">
        <w:rPr>
          <w:b/>
        </w:rPr>
        <w:t>201</w:t>
      </w:r>
      <w:r w:rsidR="006857EF">
        <w:rPr>
          <w:b/>
        </w:rPr>
        <w:t>3</w:t>
      </w:r>
      <w:r w:rsidR="006857EF" w:rsidRPr="008D5AC9">
        <w:rPr>
          <w:b/>
        </w:rPr>
        <w:t xml:space="preserve"> </w:t>
      </w:r>
      <w:r w:rsidR="006857EF">
        <w:rPr>
          <w:b/>
        </w:rPr>
        <w:t>Professional</w:t>
      </w:r>
      <w:r>
        <w:rPr>
          <w:b/>
        </w:rPr>
        <w:t xml:space="preserve"> </w:t>
      </w:r>
      <w:r w:rsidRPr="008D5AC9">
        <w:rPr>
          <w:b/>
        </w:rPr>
        <w:t>SAL:</w:t>
      </w:r>
      <w:r>
        <w:t xml:space="preserve"> </w:t>
      </w:r>
      <w:r w:rsidR="006857EF" w:rsidRPr="00CD6E9D">
        <w:t>Allows Professional use access to Microsoft Dynamics CRM 2013 Service Provider.</w:t>
      </w:r>
    </w:p>
    <w:p w14:paraId="7F3B08BC" w14:textId="77777777" w:rsidR="00893CE7" w:rsidRPr="008D5AC9" w:rsidRDefault="00353A1B" w:rsidP="00CD6E9D">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16CB18B3" w14:textId="468D642E" w:rsidR="009A4C7C" w:rsidRDefault="009A4C7C" w:rsidP="009A4C7C">
      <w:pPr>
        <w:pStyle w:val="PURProductName"/>
      </w:pPr>
      <w:bookmarkStart w:id="488" w:name="_Toc299519127"/>
      <w:bookmarkStart w:id="489" w:name="_Toc299531559"/>
      <w:bookmarkStart w:id="490" w:name="_Toc299531883"/>
      <w:bookmarkStart w:id="491" w:name="_Toc299957166"/>
      <w:bookmarkStart w:id="492" w:name="_Toc346536867"/>
      <w:bookmarkStart w:id="493" w:name="_Toc346895318"/>
      <w:bookmarkStart w:id="494" w:name="_Toc339280331"/>
      <w:bookmarkStart w:id="495" w:name="_Toc339280474"/>
      <w:bookmarkStart w:id="496" w:name="_Toc363552804"/>
      <w:bookmarkStart w:id="497" w:name="_Toc363552867"/>
      <w:bookmarkStart w:id="498" w:name="_Toc378682166"/>
      <w:bookmarkStart w:id="499" w:name="_Toc378682268"/>
      <w:bookmarkStart w:id="500" w:name="_Toc371268280"/>
      <w:bookmarkStart w:id="501" w:name="_Toc371268346"/>
      <w:bookmarkStart w:id="502" w:name="_Toc381962027"/>
      <w:bookmarkStart w:id="503" w:name="_Toc381962068"/>
      <w:r>
        <w:t xml:space="preserve">Microsoft Dynamics GP </w:t>
      </w:r>
      <w:bookmarkEnd w:id="488"/>
      <w:bookmarkEnd w:id="489"/>
      <w:bookmarkEnd w:id="490"/>
      <w:bookmarkEnd w:id="491"/>
      <w:r w:rsidR="00C80960">
        <w:t>2013</w:t>
      </w:r>
      <w:bookmarkEnd w:id="492"/>
      <w:bookmarkEnd w:id="493"/>
      <w:bookmarkEnd w:id="494"/>
      <w:bookmarkEnd w:id="495"/>
      <w:bookmarkEnd w:id="496"/>
      <w:bookmarkEnd w:id="497"/>
      <w:bookmarkEnd w:id="498"/>
      <w:bookmarkEnd w:id="499"/>
      <w:bookmarkEnd w:id="500"/>
      <w:bookmarkEnd w:id="501"/>
      <w:bookmarkEnd w:id="502"/>
      <w:bookmarkEnd w:id="503"/>
      <w:r w:rsidR="00231176">
        <w:fldChar w:fldCharType="begin"/>
      </w:r>
      <w:r>
        <w:instrText xml:space="preserve"> XE "</w:instrText>
      </w:r>
      <w:r w:rsidRPr="00850A33">
        <w:instrText xml:space="preserve">Microsoft Dynamics GP </w:instrText>
      </w:r>
      <w:r w:rsidR="00156FC7">
        <w:instrText>2013</w:instrText>
      </w:r>
      <w:r>
        <w:instrText xml:space="preserve">" </w:instrText>
      </w:r>
      <w:r w:rsidR="00231176">
        <w:fldChar w:fldCharType="end"/>
      </w:r>
    </w:p>
    <w:p w14:paraId="087F3D02"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01"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7"/>
        <w:gridCol w:w="112"/>
        <w:gridCol w:w="5071"/>
      </w:tblGrid>
      <w:tr w:rsidR="00831C1F" w14:paraId="37DAF811" w14:textId="77777777" w:rsidTr="0015145F">
        <w:tc>
          <w:tcPr>
            <w:tcW w:w="2555" w:type="pct"/>
            <w:gridSpan w:val="2"/>
            <w:tcBorders>
              <w:top w:val="single" w:sz="4" w:space="0" w:color="auto"/>
              <w:bottom w:val="nil"/>
            </w:tcBorders>
          </w:tcPr>
          <w:p w14:paraId="14542F20"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45" w:type="pct"/>
            <w:tcBorders>
              <w:top w:val="single" w:sz="4" w:space="0" w:color="auto"/>
              <w:bottom w:val="nil"/>
            </w:tcBorders>
          </w:tcPr>
          <w:p w14:paraId="7CA09758" w14:textId="77777777" w:rsidR="00831C1F" w:rsidRDefault="004F154D" w:rsidP="00831C1F">
            <w:pPr>
              <w:pStyle w:val="PURLMSH"/>
            </w:pPr>
            <w:r>
              <w:t>See Applicable Notice</w:t>
            </w:r>
            <w:r w:rsidR="00831C1F">
              <w:t xml:space="preserve">: </w:t>
            </w:r>
            <w:r w:rsidR="00831C1F">
              <w:rPr>
                <w:b/>
              </w:rPr>
              <w:t>No</w:t>
            </w:r>
          </w:p>
        </w:tc>
      </w:tr>
      <w:tr w:rsidR="009A4C7C" w14:paraId="0A6EEFC2" w14:textId="77777777" w:rsidTr="0015145F">
        <w:tc>
          <w:tcPr>
            <w:tcW w:w="2555" w:type="pct"/>
            <w:gridSpan w:val="2"/>
            <w:tcBorders>
              <w:top w:val="nil"/>
            </w:tcBorders>
          </w:tcPr>
          <w:p w14:paraId="666B69A2" w14:textId="77777777" w:rsidR="009A4C7C" w:rsidRPr="00250A5F" w:rsidRDefault="006B55FB"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45" w:type="pct"/>
            <w:tcBorders>
              <w:top w:val="nil"/>
            </w:tcBorders>
          </w:tcPr>
          <w:p w14:paraId="41C0544D" w14:textId="30AA09F7" w:rsidR="009A4C7C" w:rsidRDefault="003B0799" w:rsidP="009A4C7C">
            <w:pPr>
              <w:pStyle w:val="PURLMSH"/>
            </w:pPr>
            <w:r>
              <w:t xml:space="preserve">Eligible for Software Services on Data Center Providers’ Servers: </w:t>
            </w:r>
            <w:r>
              <w:rPr>
                <w:b/>
              </w:rPr>
              <w:t>Yes</w:t>
            </w:r>
          </w:p>
        </w:tc>
      </w:tr>
      <w:tr w:rsidR="009A4C7C" w:rsidRPr="00501DAF" w14:paraId="1564F799" w14:textId="77777777" w:rsidTr="00683649">
        <w:tblPrEx>
          <w:tblBorders>
            <w:top w:val="none" w:sz="0" w:space="0" w:color="auto"/>
            <w:bottom w:val="none" w:sz="0" w:space="0" w:color="auto"/>
          </w:tblBorders>
        </w:tblPrEx>
        <w:tc>
          <w:tcPr>
            <w:tcW w:w="5000" w:type="pct"/>
            <w:gridSpan w:val="3"/>
            <w:shd w:val="clear" w:color="auto" w:fill="E5EEF7"/>
          </w:tcPr>
          <w:p w14:paraId="5CF09A86"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6689C" w:rsidRPr="003528B0" w14:paraId="59AF38CC" w14:textId="77777777" w:rsidTr="00683649">
        <w:tblPrEx>
          <w:tblBorders>
            <w:top w:val="none" w:sz="0" w:space="0" w:color="auto"/>
            <w:bottom w:val="none" w:sz="0" w:space="0" w:color="auto"/>
          </w:tblBorders>
        </w:tblPrEx>
        <w:tc>
          <w:tcPr>
            <w:tcW w:w="2501" w:type="pct"/>
          </w:tcPr>
          <w:p w14:paraId="1669288C" w14:textId="77777777" w:rsidR="0096689C" w:rsidRPr="00830DCA" w:rsidRDefault="0096689C" w:rsidP="009A48FC">
            <w:pPr>
              <w:pStyle w:val="PURBody"/>
              <w:rPr>
                <w:b/>
              </w:rPr>
            </w:pPr>
            <w:r w:rsidRPr="00830DCA">
              <w:rPr>
                <w:b/>
              </w:rPr>
              <w:t>You need:</w:t>
            </w:r>
          </w:p>
          <w:p w14:paraId="5B45350F" w14:textId="01AC9E9C" w:rsidR="0096689C" w:rsidRPr="006659BE" w:rsidRDefault="0096689C" w:rsidP="0096689C">
            <w:pPr>
              <w:pStyle w:val="PURBullet-Indented"/>
              <w:ind w:left="1026"/>
            </w:pPr>
            <w:r w:rsidRPr="000A3567">
              <w:t xml:space="preserve">Dynamics </w:t>
            </w:r>
            <w:r w:rsidR="002133EE">
              <w:t xml:space="preserve">GP 2013 </w:t>
            </w:r>
            <w:r w:rsidRPr="000A3567">
              <w:t xml:space="preserve">Full User SAL, </w:t>
            </w:r>
            <w:r w:rsidRPr="00830DCA">
              <w:rPr>
                <w:b/>
              </w:rPr>
              <w:t>or</w:t>
            </w:r>
          </w:p>
          <w:p w14:paraId="1E12F8E4" w14:textId="58E312A0" w:rsidR="006659BE" w:rsidRPr="000A3567" w:rsidRDefault="006659BE" w:rsidP="0096689C">
            <w:pPr>
              <w:pStyle w:val="PURBullet-Indented"/>
              <w:ind w:left="1026"/>
            </w:pPr>
            <w:r w:rsidRPr="006659BE">
              <w:t>Dynamics GP 2013 Standard User SAL,</w:t>
            </w:r>
            <w:r>
              <w:rPr>
                <w:b/>
              </w:rPr>
              <w:t xml:space="preserve"> or</w:t>
            </w:r>
          </w:p>
          <w:p w14:paraId="0911751E" w14:textId="7A12E6CD" w:rsidR="0096689C" w:rsidRPr="000A3567" w:rsidRDefault="0096689C" w:rsidP="0096689C">
            <w:pPr>
              <w:pStyle w:val="PURBullet-Indented"/>
              <w:ind w:left="1026"/>
            </w:pPr>
            <w:r w:rsidRPr="000A3567">
              <w:t xml:space="preserve">Dynamics </w:t>
            </w:r>
            <w:r w:rsidR="002133EE">
              <w:t xml:space="preserve">GP 2013 </w:t>
            </w:r>
            <w:r>
              <w:t>Limited</w:t>
            </w:r>
            <w:r w:rsidRPr="000A3567">
              <w:t xml:space="preserve"> User SAL</w:t>
            </w:r>
          </w:p>
          <w:p w14:paraId="72A83BEE" w14:textId="27BD2304" w:rsidR="0096689C" w:rsidRPr="000A3567" w:rsidRDefault="0096689C" w:rsidP="0096689C">
            <w:pPr>
              <w:pStyle w:val="PURBullet-Indented"/>
              <w:numPr>
                <w:ilvl w:val="0"/>
                <w:numId w:val="0"/>
              </w:numPr>
            </w:pPr>
          </w:p>
        </w:tc>
        <w:tc>
          <w:tcPr>
            <w:tcW w:w="2499" w:type="pct"/>
            <w:gridSpan w:val="2"/>
          </w:tcPr>
          <w:p w14:paraId="1187545B" w14:textId="77777777" w:rsidR="0096689C" w:rsidRDefault="0096689C" w:rsidP="009A48FC">
            <w:pPr>
              <w:pStyle w:val="PURBlueStrong-Indented"/>
            </w:pPr>
          </w:p>
          <w:p w14:paraId="57365030" w14:textId="782841D5" w:rsidR="0096689C" w:rsidRPr="003528B0" w:rsidRDefault="0096689C" w:rsidP="00830DCA">
            <w:pPr>
              <w:pStyle w:val="PURBullet-Indented"/>
              <w:numPr>
                <w:ilvl w:val="0"/>
                <w:numId w:val="0"/>
              </w:numPr>
              <w:ind w:left="810"/>
              <w:rPr>
                <w:bCs/>
              </w:rPr>
            </w:pPr>
          </w:p>
        </w:tc>
      </w:tr>
    </w:tbl>
    <w:p w14:paraId="3222D183" w14:textId="77777777" w:rsidR="009A4C7C" w:rsidRDefault="001F0EC7" w:rsidP="0085206E">
      <w:pPr>
        <w:pStyle w:val="PURADDITIONALTERMSHEADERMB"/>
      </w:pPr>
      <w:r>
        <w:lastRenderedPageBreak/>
        <w:t>Additional Terms</w:t>
      </w:r>
      <w:r w:rsidR="009A4C7C">
        <w:t>:</w:t>
      </w:r>
    </w:p>
    <w:p w14:paraId="119DC71C" w14:textId="24E1628C" w:rsidR="0096689C" w:rsidRPr="0096689C" w:rsidRDefault="0096689C" w:rsidP="0096689C">
      <w:pPr>
        <w:pStyle w:val="PURBlueStrong"/>
      </w:pPr>
      <w:r>
        <w:t>SAL Types</w:t>
      </w:r>
    </w:p>
    <w:p w14:paraId="6CEC3B5C" w14:textId="72BC7009" w:rsidR="0096689C" w:rsidRDefault="0096689C" w:rsidP="000C3222">
      <w:pPr>
        <w:pStyle w:val="PURBody-Indented"/>
        <w:spacing w:line="240" w:lineRule="exact"/>
        <w:contextualSpacing/>
        <w:rPr>
          <w:szCs w:val="18"/>
        </w:rPr>
      </w:pPr>
      <w:r>
        <w:rPr>
          <w:iCs/>
          <w:szCs w:val="18"/>
        </w:rPr>
        <w:t xml:space="preserve">There are </w:t>
      </w:r>
      <w:r w:rsidR="006659BE">
        <w:rPr>
          <w:iCs/>
          <w:szCs w:val="18"/>
        </w:rPr>
        <w:t>3</w:t>
      </w:r>
      <w:r w:rsidRPr="007D4C62">
        <w:rPr>
          <w:iCs/>
          <w:szCs w:val="18"/>
        </w:rPr>
        <w:t xml:space="preserve"> ty</w:t>
      </w:r>
      <w:r>
        <w:rPr>
          <w:iCs/>
          <w:szCs w:val="18"/>
        </w:rPr>
        <w:t>pes of SALs</w:t>
      </w:r>
      <w:r w:rsidRPr="00EB1808">
        <w:t>.</w:t>
      </w:r>
      <w:r w:rsidR="00B70FA2">
        <w:t xml:space="preserve"> </w:t>
      </w:r>
    </w:p>
    <w:p w14:paraId="3DAE2F7C" w14:textId="77777777" w:rsidR="0096689C" w:rsidRPr="006659BE" w:rsidRDefault="0096689C" w:rsidP="0026184E">
      <w:pPr>
        <w:pStyle w:val="PURBullet-Indented"/>
        <w:rPr>
          <w:rFonts w:cs="Arial"/>
        </w:rPr>
      </w:pPr>
      <w:r w:rsidRPr="00A748AB">
        <w:rPr>
          <w:rFonts w:cs="Arial"/>
          <w:b/>
        </w:rPr>
        <w:t>Full User:</w:t>
      </w:r>
      <w:r w:rsidRPr="00A748AB">
        <w:rPr>
          <w:rFonts w:cs="Arial"/>
        </w:rPr>
        <w:t xml:space="preserve"> a license type that allows</w:t>
      </w:r>
      <w:r>
        <w:rPr>
          <w:rFonts w:cs="Arial"/>
        </w:rPr>
        <w:t xml:space="preserve"> </w:t>
      </w:r>
      <w:r>
        <w:t>the user to whom it is assigned</w:t>
      </w:r>
      <w:r>
        <w:rPr>
          <w:rFonts w:cs="Arial"/>
        </w:rPr>
        <w:t xml:space="preserve"> direct or indirect access through any means </w:t>
      </w:r>
      <w:r w:rsidRPr="00F84250">
        <w:rPr>
          <w:lang w:eastAsia="zh-CN"/>
        </w:rPr>
        <w:t>to all of the functionality in the server software across the ERP solution.</w:t>
      </w:r>
      <w:r>
        <w:rPr>
          <w:lang w:eastAsia="zh-CN"/>
        </w:rPr>
        <w:t xml:space="preserve"> “ERP S</w:t>
      </w:r>
      <w:r w:rsidRPr="00C7368A">
        <w:rPr>
          <w:lang w:eastAsia="zh-CN"/>
        </w:rPr>
        <w:t>olution” means the components of the software that control your users and financial reporting units.</w:t>
      </w:r>
    </w:p>
    <w:p w14:paraId="6C0167C4" w14:textId="7A921AEB" w:rsidR="006659BE" w:rsidRPr="00A748AB" w:rsidRDefault="006659BE" w:rsidP="0026184E">
      <w:pPr>
        <w:pStyle w:val="PURBullet-Indented"/>
        <w:rPr>
          <w:rFonts w:cs="Arial"/>
        </w:rPr>
      </w:pPr>
      <w:r w:rsidRPr="00C84CBC">
        <w:rPr>
          <w:b/>
          <w:lang w:eastAsia="zh-CN"/>
        </w:rPr>
        <w:t>Standard User:</w:t>
      </w:r>
      <w:r w:rsidR="00B64EAE">
        <w:rPr>
          <w:lang w:eastAsia="zh-CN"/>
        </w:rPr>
        <w:t xml:space="preserve"> </w:t>
      </w:r>
      <w:r>
        <w:rPr>
          <w:lang w:eastAsia="zh-CN"/>
        </w:rPr>
        <w:t xml:space="preserve">a license type that allows the user to whom it is assigned direct or indirect access through any means to all of the functionality in the Starter Pack across the ERP Solution, as described in the </w:t>
      </w:r>
      <w:r w:rsidRPr="00C84CBC">
        <w:rPr>
          <w:lang w:eastAsia="zh-CN"/>
        </w:rPr>
        <w:t>NAV 2013</w:t>
      </w:r>
      <w:r>
        <w:rPr>
          <w:lang w:eastAsia="zh-CN"/>
        </w:rPr>
        <w:t xml:space="preserve"> R2</w:t>
      </w:r>
      <w:r w:rsidRPr="00C84CBC">
        <w:rPr>
          <w:lang w:eastAsia="zh-CN"/>
        </w:rPr>
        <w:t xml:space="preserve"> Licensing Guide January 2014 Edition</w:t>
      </w:r>
      <w:r>
        <w:rPr>
          <w:lang w:eastAsia="zh-CN"/>
        </w:rPr>
        <w:t xml:space="preserve"> located at (</w:t>
      </w:r>
      <w:r w:rsidRPr="00913918">
        <w:rPr>
          <w:lang w:eastAsia="zh-CN"/>
        </w:rPr>
        <w:t>http://go.microsoft.com/fwlink/?LinkId=324885</w:t>
      </w:r>
      <w:r>
        <w:rPr>
          <w:lang w:eastAsia="zh-CN"/>
        </w:rPr>
        <w:t>).</w:t>
      </w:r>
    </w:p>
    <w:p w14:paraId="5E6073A6" w14:textId="77777777" w:rsidR="0096689C" w:rsidRDefault="0096689C" w:rsidP="0026184E">
      <w:pPr>
        <w:pStyle w:val="PURBullet-Indented"/>
      </w:pPr>
      <w:r>
        <w:rPr>
          <w:b/>
        </w:rPr>
        <w:t>Limited</w:t>
      </w:r>
      <w:r w:rsidRPr="009E3C3B">
        <w:rPr>
          <w:b/>
        </w:rPr>
        <w:t xml:space="preserve"> User:</w:t>
      </w:r>
      <w:r>
        <w:t xml:space="preserve"> a license type that allows the user to whom it is assigned, direct or indirect access through any means to the</w:t>
      </w:r>
      <w:r w:rsidRPr="00F84250">
        <w:t xml:space="preserve"> ERP </w:t>
      </w:r>
      <w:r>
        <w:t>S</w:t>
      </w:r>
      <w:r w:rsidRPr="00F84250">
        <w:t>olution</w:t>
      </w:r>
      <w:r>
        <w:t>,</w:t>
      </w:r>
      <w:r w:rsidRPr="00F84250">
        <w:t xml:space="preserve"> for purposes of completing only the tasks described below. </w:t>
      </w:r>
    </w:p>
    <w:p w14:paraId="35418BB6" w14:textId="5CD321A9" w:rsidR="0096689C" w:rsidRDefault="0096689C" w:rsidP="0026184E">
      <w:pPr>
        <w:pStyle w:val="PURBullet"/>
        <w:numPr>
          <w:ilvl w:val="0"/>
          <w:numId w:val="0"/>
        </w:numPr>
        <w:ind w:left="720" w:hanging="270"/>
      </w:pPr>
      <w:r>
        <w:t>(i) “Read” acces</w:t>
      </w:r>
      <w:r w:rsidR="00B239EE">
        <w:t>s to data contained in the ERP S</w:t>
      </w:r>
      <w:r>
        <w:t xml:space="preserve">olution; or </w:t>
      </w:r>
    </w:p>
    <w:p w14:paraId="2E9987E1" w14:textId="77777777" w:rsidR="0096689C" w:rsidRDefault="0096689C" w:rsidP="0026184E">
      <w:pPr>
        <w:pStyle w:val="PURBullet"/>
        <w:numPr>
          <w:ilvl w:val="0"/>
          <w:numId w:val="0"/>
        </w:numPr>
        <w:ind w:left="720" w:hanging="270"/>
      </w:pPr>
      <w:r>
        <w:t>(ii) “Write” access via the time and expense functionality: or</w:t>
      </w:r>
    </w:p>
    <w:p w14:paraId="52FE9682" w14:textId="17DE136C" w:rsidR="0096689C" w:rsidRDefault="0096689C" w:rsidP="0026184E">
      <w:pPr>
        <w:pStyle w:val="PURBullet"/>
        <w:numPr>
          <w:ilvl w:val="0"/>
          <w:numId w:val="0"/>
        </w:numPr>
        <w:ind w:left="720" w:hanging="270"/>
      </w:pPr>
      <w:r>
        <w:t>(iii) Access to Business Portal and Management Reporter Viewer.</w:t>
      </w:r>
    </w:p>
    <w:p w14:paraId="16FC32A1" w14:textId="032F9C83" w:rsidR="006659BE" w:rsidRPr="006659BE" w:rsidRDefault="006659BE" w:rsidP="006659BE">
      <w:pPr>
        <w:pStyle w:val="PURBody"/>
        <w:ind w:left="270"/>
      </w:pPr>
      <w:r>
        <w:rPr>
          <w:color w:val="404040"/>
          <w:szCs w:val="18"/>
        </w:rPr>
        <w:t xml:space="preserve">You must allocate either Standard User SALs or Full User SALs to an End </w:t>
      </w:r>
      <w:r w:rsidR="00B64EAE">
        <w:rPr>
          <w:color w:val="404040"/>
          <w:szCs w:val="18"/>
        </w:rPr>
        <w:t>User’s users.</w:t>
      </w:r>
      <w:r>
        <w:rPr>
          <w:color w:val="404040"/>
          <w:szCs w:val="18"/>
        </w:rPr>
        <w:t xml:space="preserve"> You may not allocate a combination of Full User SALs and Standard </w:t>
      </w:r>
      <w:r w:rsidR="00B64EAE">
        <w:rPr>
          <w:color w:val="404040"/>
          <w:szCs w:val="18"/>
        </w:rPr>
        <w:t>User SALs to the same End User.</w:t>
      </w:r>
      <w:r>
        <w:rPr>
          <w:color w:val="404040"/>
          <w:szCs w:val="18"/>
        </w:rPr>
        <w:t xml:space="preserve"> You may also allocate Limited User SALs to an End User’s users.</w:t>
      </w:r>
    </w:p>
    <w:p w14:paraId="6E2A587C" w14:textId="77777777" w:rsidR="008A6C4D" w:rsidRPr="003D33E5" w:rsidRDefault="008A6C4D" w:rsidP="003D33E5">
      <w:pPr>
        <w:pStyle w:val="PURBlueStrong"/>
        <w:spacing w:after="120"/>
        <w:contextualSpacing/>
        <w:rPr>
          <w:rStyle w:val="PURBlueStrongChar"/>
          <w:smallCaps/>
        </w:rPr>
      </w:pPr>
      <w:r w:rsidRPr="003D33E5">
        <w:rPr>
          <w:rStyle w:val="PURBlueStrongChar"/>
          <w:smallCaps/>
        </w:rPr>
        <w:t>No SAL Required</w:t>
      </w:r>
    </w:p>
    <w:p w14:paraId="7CB0E198" w14:textId="65F61042" w:rsidR="008A6C4D" w:rsidRDefault="008A6C4D" w:rsidP="000C3222">
      <w:pPr>
        <w:pStyle w:val="PURBullet"/>
        <w:numPr>
          <w:ilvl w:val="0"/>
          <w:numId w:val="0"/>
        </w:numPr>
        <w:ind w:left="216"/>
      </w:pPr>
      <w:r>
        <w:t>You do not need to</w:t>
      </w:r>
      <w:r w:rsidRPr="00132681">
        <w:t xml:space="preserve"> acquire and assign</w:t>
      </w:r>
      <w:r>
        <w:t xml:space="preserve"> a SAL</w:t>
      </w:r>
      <w:r w:rsidRPr="00132681">
        <w:t xml:space="preserve"> to</w:t>
      </w:r>
      <w:r>
        <w:t xml:space="preserve"> users employed by third parties who access Microsoft Dynamics GP 2013 </w:t>
      </w:r>
      <w:r w:rsidRPr="00132681">
        <w:t>solely to provide supplemental professional accounting or bookkeeping services related to the auditing process.</w:t>
      </w:r>
    </w:p>
    <w:p w14:paraId="75086CCF" w14:textId="5493EE8F" w:rsidR="006659BE" w:rsidRPr="006659BE" w:rsidRDefault="006659BE" w:rsidP="00B64EAE">
      <w:pPr>
        <w:pStyle w:val="PURBody"/>
        <w:ind w:left="180"/>
      </w:pPr>
      <w:r>
        <w:t>These terms apply to Microsoft Dynamics GP 2013. These terms do not apply to versions prior to Microsoft Dynamics GP 2013.</w:t>
      </w:r>
    </w:p>
    <w:p w14:paraId="461E083F" w14:textId="7C224342" w:rsidR="009A4C7C" w:rsidRPr="008F7CB0" w:rsidRDefault="009A4C7C" w:rsidP="000C3222">
      <w:pPr>
        <w:pStyle w:val="PURBlueStrong"/>
        <w:spacing w:after="120"/>
        <w:contextualSpacing/>
        <w:rPr>
          <w:rStyle w:val="PURBlueStrongChar"/>
          <w:smallCaps/>
        </w:rPr>
      </w:pPr>
      <w:r w:rsidRPr="008F7CB0">
        <w:rPr>
          <w:rStyle w:val="PURBlueStrongChar"/>
          <w:smallCaps/>
        </w:rPr>
        <w:t>Localizations and Translations</w:t>
      </w:r>
    </w:p>
    <w:p w14:paraId="092F3594" w14:textId="6D1B1D89" w:rsidR="009A4C7C" w:rsidRPr="00830DCA" w:rsidRDefault="009A4C7C" w:rsidP="009A4C7C">
      <w:pPr>
        <w:pStyle w:val="PURBody-Indented"/>
      </w:pPr>
      <w:r>
        <w:t>For</w:t>
      </w:r>
      <w:r w:rsidRPr="008F7CB0">
        <w:t xml:space="preserve"> a list of geographic regions and languages that Microsoft has localized and makes generally available </w:t>
      </w:r>
      <w:r>
        <w:t xml:space="preserve">see </w:t>
      </w:r>
      <w:hyperlink r:id="rId145" w:history="1">
        <w:r w:rsidRPr="000A3567">
          <w:rPr>
            <w:rStyle w:val="Hyperlink"/>
          </w:rPr>
          <w:t>http://www.microsoft.com/dynamics/en/us/products/gp-availability.aspx</w:t>
        </w:r>
      </w:hyperlink>
      <w:r w:rsidR="00830DCA" w:rsidRPr="00830DCA">
        <w:t>.</w:t>
      </w:r>
    </w:p>
    <w:p w14:paraId="3D906AC2" w14:textId="34A758BA" w:rsidR="009A4C7C" w:rsidRPr="008F7CB0" w:rsidRDefault="009A4C7C" w:rsidP="009A4C7C">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rsidR="00B95C1F">
        <w:t xml:space="preserve">the </w:t>
      </w:r>
      <w:r w:rsidRPr="008F7CB0">
        <w:t>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685C7103" w14:textId="0CBA5D5A" w:rsidR="009A4C7C" w:rsidRPr="008F7CB0" w:rsidRDefault="009A4C7C" w:rsidP="009A4C7C">
      <w:pPr>
        <w:pStyle w:val="PURBody-Indented"/>
      </w:pPr>
      <w:r w:rsidRPr="008F7CB0">
        <w:t xml:space="preserve">If you desire to perform localizations and/or translations of </w:t>
      </w:r>
      <w:r w:rsidR="00F1209E">
        <w:t xml:space="preserve">the </w:t>
      </w:r>
      <w:r w:rsidRPr="008F7CB0">
        <w:t>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46" w:history="1">
        <w:r w:rsidRPr="008F7CB0">
          <w:rPr>
            <w:rStyle w:val="Hyperlink"/>
          </w:rPr>
          <w:t>https://mbs.microsoft.com/partnersource/partneressentials/pllp</w:t>
        </w:r>
      </w:hyperlink>
      <w:r w:rsidRPr="008F7CB0">
        <w:t xml:space="preserve"> or contact your Partner Account Manager.</w:t>
      </w:r>
    </w:p>
    <w:p w14:paraId="3D686671" w14:textId="3BD194A6" w:rsidR="009A4C7C" w:rsidRDefault="00353A1B" w:rsidP="00CD6E9D">
      <w:pPr>
        <w:pStyle w:val="PURBreadcrumb"/>
        <w:keepNext w:val="0"/>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692EDB88" w14:textId="063F4C12" w:rsidR="009A4C7C" w:rsidRDefault="009A4C7C" w:rsidP="009A4C7C">
      <w:pPr>
        <w:pStyle w:val="PURProductName"/>
      </w:pPr>
      <w:bookmarkStart w:id="504" w:name="_Toc299519128"/>
      <w:bookmarkStart w:id="505" w:name="_Toc299531560"/>
      <w:bookmarkStart w:id="506" w:name="_Toc299531884"/>
      <w:bookmarkStart w:id="507" w:name="_Toc299957167"/>
      <w:bookmarkStart w:id="508" w:name="_Toc346536868"/>
      <w:bookmarkStart w:id="509" w:name="_Toc346895319"/>
      <w:bookmarkStart w:id="510" w:name="_Toc339280332"/>
      <w:bookmarkStart w:id="511" w:name="_Toc339280475"/>
      <w:bookmarkStart w:id="512" w:name="_Toc363552805"/>
      <w:bookmarkStart w:id="513" w:name="_Toc363552868"/>
      <w:bookmarkStart w:id="514" w:name="_Toc378682167"/>
      <w:bookmarkStart w:id="515" w:name="_Toc378682269"/>
      <w:bookmarkStart w:id="516" w:name="_Toc371268281"/>
      <w:bookmarkStart w:id="517" w:name="_Toc371268347"/>
      <w:bookmarkStart w:id="518" w:name="_Toc381962028"/>
      <w:bookmarkStart w:id="519" w:name="_Toc381962069"/>
      <w:r>
        <w:t xml:space="preserve">Microsoft Dynamics NAV </w:t>
      </w:r>
      <w:bookmarkEnd w:id="504"/>
      <w:bookmarkEnd w:id="505"/>
      <w:bookmarkEnd w:id="506"/>
      <w:bookmarkEnd w:id="507"/>
      <w:r w:rsidR="00C945A6">
        <w:t>2013</w:t>
      </w:r>
      <w:bookmarkEnd w:id="508"/>
      <w:bookmarkEnd w:id="509"/>
      <w:bookmarkEnd w:id="510"/>
      <w:bookmarkEnd w:id="511"/>
      <w:bookmarkEnd w:id="512"/>
      <w:bookmarkEnd w:id="513"/>
      <w:r w:rsidR="006659BE">
        <w:t xml:space="preserve"> R2</w:t>
      </w:r>
      <w:bookmarkEnd w:id="514"/>
      <w:bookmarkEnd w:id="515"/>
      <w:bookmarkEnd w:id="516"/>
      <w:bookmarkEnd w:id="517"/>
      <w:bookmarkEnd w:id="518"/>
      <w:bookmarkEnd w:id="519"/>
      <w:r w:rsidR="00231176">
        <w:fldChar w:fldCharType="begin"/>
      </w:r>
      <w:r>
        <w:instrText xml:space="preserve"> XE "</w:instrText>
      </w:r>
      <w:r w:rsidRPr="00850A33">
        <w:instrText xml:space="preserve">Microsoft Dynamics NAV </w:instrText>
      </w:r>
      <w:r w:rsidR="00156FC7">
        <w:instrText>2013</w:instrText>
      </w:r>
      <w:r w:rsidR="006659BE">
        <w:instrText xml:space="preserve"> R2</w:instrText>
      </w:r>
      <w:r>
        <w:instrText xml:space="preserve">" </w:instrText>
      </w:r>
      <w:r w:rsidR="00231176">
        <w:fldChar w:fldCharType="end"/>
      </w:r>
    </w:p>
    <w:p w14:paraId="45A8F27B"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4"/>
        <w:gridCol w:w="102"/>
        <w:gridCol w:w="5082"/>
      </w:tblGrid>
      <w:tr w:rsidR="00831C1F" w14:paraId="217BA3DE" w14:textId="77777777" w:rsidTr="007331A1">
        <w:tc>
          <w:tcPr>
            <w:tcW w:w="2549" w:type="pct"/>
            <w:gridSpan w:val="2"/>
            <w:tcBorders>
              <w:top w:val="single" w:sz="4" w:space="0" w:color="auto"/>
              <w:bottom w:val="nil"/>
            </w:tcBorders>
          </w:tcPr>
          <w:p w14:paraId="7D6B3F1B"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51" w:type="pct"/>
            <w:tcBorders>
              <w:top w:val="single" w:sz="4" w:space="0" w:color="auto"/>
              <w:bottom w:val="nil"/>
            </w:tcBorders>
          </w:tcPr>
          <w:p w14:paraId="1660FAA1" w14:textId="77777777" w:rsidR="00831C1F" w:rsidRDefault="004F154D" w:rsidP="00831C1F">
            <w:pPr>
              <w:pStyle w:val="PURLMSH"/>
            </w:pPr>
            <w:r>
              <w:t>See Applicable Notice</w:t>
            </w:r>
            <w:r w:rsidR="00831C1F">
              <w:t xml:space="preserve">: </w:t>
            </w:r>
            <w:r w:rsidR="00831C1F">
              <w:rPr>
                <w:b/>
              </w:rPr>
              <w:t>No</w:t>
            </w:r>
          </w:p>
        </w:tc>
      </w:tr>
      <w:tr w:rsidR="009A4C7C" w14:paraId="197CABC0" w14:textId="77777777" w:rsidTr="007331A1">
        <w:tc>
          <w:tcPr>
            <w:tcW w:w="2549" w:type="pct"/>
            <w:gridSpan w:val="2"/>
            <w:tcBorders>
              <w:top w:val="nil"/>
            </w:tcBorders>
          </w:tcPr>
          <w:p w14:paraId="1F4A4A07" w14:textId="77777777" w:rsidR="009A4C7C" w:rsidRPr="00250A5F" w:rsidRDefault="006B55FB"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51" w:type="pct"/>
            <w:tcBorders>
              <w:top w:val="nil"/>
            </w:tcBorders>
          </w:tcPr>
          <w:p w14:paraId="0006A1E0" w14:textId="064D037A" w:rsidR="009A4C7C" w:rsidRDefault="003B0799" w:rsidP="009A4C7C">
            <w:pPr>
              <w:pStyle w:val="PURLMSH"/>
            </w:pPr>
            <w:r>
              <w:t xml:space="preserve">Eligible for Software Services on Data Center Providers’ Servers: </w:t>
            </w:r>
            <w:r>
              <w:rPr>
                <w:b/>
              </w:rPr>
              <w:t>Yes</w:t>
            </w:r>
          </w:p>
        </w:tc>
      </w:tr>
      <w:tr w:rsidR="009A4C7C" w:rsidRPr="00501DAF" w14:paraId="4468BAF3" w14:textId="77777777" w:rsidTr="00A11A7A">
        <w:tblPrEx>
          <w:tblBorders>
            <w:top w:val="none" w:sz="0" w:space="0" w:color="auto"/>
            <w:bottom w:val="none" w:sz="0" w:space="0" w:color="auto"/>
          </w:tblBorders>
        </w:tblPrEx>
        <w:tc>
          <w:tcPr>
            <w:tcW w:w="5000" w:type="pct"/>
            <w:gridSpan w:val="3"/>
            <w:shd w:val="clear" w:color="auto" w:fill="E5EEF7"/>
          </w:tcPr>
          <w:p w14:paraId="5ED5A005"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2133EE" w:rsidRPr="003528B0" w14:paraId="7312585F" w14:textId="77777777" w:rsidTr="0015145F">
        <w:tblPrEx>
          <w:tblBorders>
            <w:top w:val="none" w:sz="0" w:space="0" w:color="auto"/>
            <w:bottom w:val="none" w:sz="0" w:space="0" w:color="auto"/>
          </w:tblBorders>
        </w:tblPrEx>
        <w:tc>
          <w:tcPr>
            <w:tcW w:w="2500" w:type="pct"/>
          </w:tcPr>
          <w:p w14:paraId="5F514AA2" w14:textId="77777777" w:rsidR="002133EE" w:rsidRPr="00830DCA" w:rsidRDefault="002133EE" w:rsidP="009A48FC">
            <w:pPr>
              <w:pStyle w:val="PURBody"/>
              <w:rPr>
                <w:b/>
              </w:rPr>
            </w:pPr>
            <w:r w:rsidRPr="00830DCA">
              <w:rPr>
                <w:b/>
              </w:rPr>
              <w:t>You need:</w:t>
            </w:r>
          </w:p>
          <w:p w14:paraId="4CA922D6" w14:textId="7C450140" w:rsidR="002133EE" w:rsidRPr="006659BE" w:rsidRDefault="002133EE" w:rsidP="009A48FC">
            <w:pPr>
              <w:pStyle w:val="PURBullet-Indented"/>
              <w:ind w:left="1026"/>
            </w:pPr>
            <w:r w:rsidRPr="000A3567">
              <w:t xml:space="preserve">Dynamics </w:t>
            </w:r>
            <w:r>
              <w:t xml:space="preserve">NAV 2013 </w:t>
            </w:r>
            <w:r w:rsidR="006659BE">
              <w:t xml:space="preserve">R2 </w:t>
            </w:r>
            <w:r w:rsidRPr="000A3567">
              <w:t xml:space="preserve">Full User SAL, </w:t>
            </w:r>
            <w:r w:rsidRPr="00830DCA">
              <w:rPr>
                <w:b/>
              </w:rPr>
              <w:t>or</w:t>
            </w:r>
          </w:p>
          <w:p w14:paraId="10824E10" w14:textId="2E333899" w:rsidR="006659BE" w:rsidRPr="000A3567" w:rsidRDefault="006659BE" w:rsidP="009A48FC">
            <w:pPr>
              <w:pStyle w:val="PURBullet-Indented"/>
              <w:ind w:left="1026"/>
            </w:pPr>
            <w:r w:rsidRPr="0015688A">
              <w:lastRenderedPageBreak/>
              <w:t>Dynamics NAV 2013</w:t>
            </w:r>
            <w:r>
              <w:t xml:space="preserve"> R2</w:t>
            </w:r>
            <w:r w:rsidRPr="0015688A">
              <w:t xml:space="preserve"> Standard User SAL, </w:t>
            </w:r>
            <w:r w:rsidRPr="000B4D1B">
              <w:rPr>
                <w:b/>
              </w:rPr>
              <w:t>o</w:t>
            </w:r>
            <w:r>
              <w:rPr>
                <w:b/>
              </w:rPr>
              <w:t>r</w:t>
            </w:r>
          </w:p>
          <w:p w14:paraId="0FAA3A7F" w14:textId="7E4DFA25" w:rsidR="002133EE" w:rsidRPr="000A3567" w:rsidRDefault="002133EE" w:rsidP="009A48FC">
            <w:pPr>
              <w:pStyle w:val="PURBullet-Indented"/>
              <w:ind w:left="1026"/>
            </w:pPr>
            <w:r w:rsidRPr="000A3567">
              <w:t xml:space="preserve">Dynamics </w:t>
            </w:r>
            <w:r>
              <w:t xml:space="preserve">NAV 2013 </w:t>
            </w:r>
            <w:r w:rsidR="006659BE">
              <w:t xml:space="preserve">R2 </w:t>
            </w:r>
            <w:r>
              <w:t>Limited</w:t>
            </w:r>
            <w:r w:rsidRPr="000A3567">
              <w:t xml:space="preserve"> User SAL</w:t>
            </w:r>
          </w:p>
          <w:p w14:paraId="7709F36B" w14:textId="0A2B3F97" w:rsidR="002133EE" w:rsidRPr="000A3567" w:rsidRDefault="002133EE" w:rsidP="002133EE">
            <w:pPr>
              <w:pStyle w:val="PURBullet-Indented"/>
              <w:numPr>
                <w:ilvl w:val="0"/>
                <w:numId w:val="0"/>
              </w:numPr>
            </w:pPr>
          </w:p>
        </w:tc>
        <w:tc>
          <w:tcPr>
            <w:tcW w:w="2500" w:type="pct"/>
            <w:gridSpan w:val="2"/>
          </w:tcPr>
          <w:p w14:paraId="361D719D" w14:textId="77777777" w:rsidR="002133EE" w:rsidRDefault="002133EE" w:rsidP="009A48FC">
            <w:pPr>
              <w:pStyle w:val="PURBlueStrong-Indented"/>
            </w:pPr>
          </w:p>
          <w:p w14:paraId="13244FB4" w14:textId="18C2D44F" w:rsidR="002133EE" w:rsidRPr="003528B0" w:rsidRDefault="002133EE" w:rsidP="00830DCA">
            <w:pPr>
              <w:pStyle w:val="PURBullet-Indented"/>
              <w:numPr>
                <w:ilvl w:val="0"/>
                <w:numId w:val="0"/>
              </w:numPr>
              <w:ind w:left="810"/>
              <w:rPr>
                <w:b/>
                <w:bCs/>
              </w:rPr>
            </w:pPr>
          </w:p>
        </w:tc>
      </w:tr>
    </w:tbl>
    <w:p w14:paraId="21D52641" w14:textId="77777777" w:rsidR="009A4C7C" w:rsidRDefault="001F0EC7" w:rsidP="0085206E">
      <w:pPr>
        <w:pStyle w:val="PURADDITIONALTERMSHEADERMB"/>
      </w:pPr>
      <w:r>
        <w:lastRenderedPageBreak/>
        <w:t>Additional Terms</w:t>
      </w:r>
      <w:r w:rsidR="009A4C7C">
        <w:t>:</w:t>
      </w:r>
    </w:p>
    <w:p w14:paraId="63019A6B" w14:textId="242B7A0B" w:rsidR="002A34F3" w:rsidRPr="002A34F3" w:rsidRDefault="002A34F3" w:rsidP="002A34F3">
      <w:pPr>
        <w:pStyle w:val="PURBlueStrong"/>
        <w:rPr>
          <w:smallCaps w:val="0"/>
          <w:color w:val="404040" w:themeColor="text1" w:themeTint="BF"/>
          <w:spacing w:val="0"/>
        </w:rPr>
      </w:pPr>
    </w:p>
    <w:p w14:paraId="2DF73A7B" w14:textId="7475BB1E" w:rsidR="00501B7F" w:rsidRPr="00501B7F" w:rsidRDefault="00501B7F" w:rsidP="00CD6E9D">
      <w:pPr>
        <w:pStyle w:val="PURBlueStrong"/>
        <w:rPr>
          <w:lang w:eastAsia="zh-CN"/>
        </w:rPr>
      </w:pPr>
      <w:r w:rsidRPr="00501B7F">
        <w:rPr>
          <w:lang w:eastAsia="zh-CN"/>
        </w:rPr>
        <w:t>S</w:t>
      </w:r>
      <w:r>
        <w:rPr>
          <w:lang w:eastAsia="zh-CN"/>
        </w:rPr>
        <w:t>AL Types</w:t>
      </w:r>
    </w:p>
    <w:p w14:paraId="008B46BF" w14:textId="422310D1" w:rsidR="00501B7F" w:rsidRDefault="00501B7F" w:rsidP="00CD6E9D">
      <w:pPr>
        <w:pStyle w:val="PURBody-Indented"/>
        <w:rPr>
          <w:szCs w:val="18"/>
        </w:rPr>
      </w:pPr>
      <w:r>
        <w:rPr>
          <w:iCs/>
          <w:szCs w:val="18"/>
        </w:rPr>
        <w:t xml:space="preserve">There are </w:t>
      </w:r>
      <w:r w:rsidR="006659BE">
        <w:rPr>
          <w:iCs/>
          <w:szCs w:val="18"/>
        </w:rPr>
        <w:t>3</w:t>
      </w:r>
      <w:r w:rsidRPr="007D4C62">
        <w:rPr>
          <w:iCs/>
          <w:szCs w:val="18"/>
        </w:rPr>
        <w:t xml:space="preserve"> ty</w:t>
      </w:r>
      <w:r>
        <w:rPr>
          <w:iCs/>
          <w:szCs w:val="18"/>
        </w:rPr>
        <w:t>pes of SALs</w:t>
      </w:r>
      <w:r w:rsidRPr="00EB1808">
        <w:t>.</w:t>
      </w:r>
    </w:p>
    <w:p w14:paraId="7A25BA7E" w14:textId="4C952908" w:rsidR="00501B7F" w:rsidRPr="00A748AB" w:rsidRDefault="00501B7F" w:rsidP="00156FC7">
      <w:pPr>
        <w:pStyle w:val="PURBullet-Indented"/>
        <w:rPr>
          <w:rFonts w:cs="Arial"/>
        </w:rPr>
      </w:pPr>
      <w:r w:rsidRPr="00A748AB">
        <w:rPr>
          <w:rFonts w:cs="Arial"/>
          <w:b/>
        </w:rPr>
        <w:t>Full User:</w:t>
      </w:r>
      <w:r w:rsidRPr="00A748AB">
        <w:rPr>
          <w:rFonts w:cs="Arial"/>
        </w:rPr>
        <w:t xml:space="preserve"> a license type that allows</w:t>
      </w:r>
      <w:r>
        <w:rPr>
          <w:rFonts w:cs="Arial"/>
        </w:rPr>
        <w:t xml:space="preserve"> </w:t>
      </w:r>
      <w:r>
        <w:t>the user to whom it is assigned</w:t>
      </w:r>
      <w:r>
        <w:rPr>
          <w:rFonts w:cs="Arial"/>
        </w:rPr>
        <w:t xml:space="preserve"> direct or indirect access through any means </w:t>
      </w:r>
      <w:r w:rsidRPr="00F84250">
        <w:rPr>
          <w:lang w:eastAsia="zh-CN"/>
        </w:rPr>
        <w:t>to all of the functionality in the server software across the ERP solution.</w:t>
      </w:r>
      <w:r>
        <w:rPr>
          <w:lang w:eastAsia="zh-CN"/>
        </w:rPr>
        <w:t xml:space="preserve"> “ERP S</w:t>
      </w:r>
      <w:r w:rsidRPr="00C7368A">
        <w:rPr>
          <w:lang w:eastAsia="zh-CN"/>
        </w:rPr>
        <w:t>olution” means the components of the software that control your users and financial reporting units.</w:t>
      </w:r>
    </w:p>
    <w:p w14:paraId="7D77A543" w14:textId="4A33BACB" w:rsidR="006659BE" w:rsidRPr="006659BE" w:rsidRDefault="006659BE" w:rsidP="00156FC7">
      <w:pPr>
        <w:pStyle w:val="PURBullet-Indented"/>
      </w:pPr>
      <w:r w:rsidRPr="0015688A">
        <w:rPr>
          <w:b/>
          <w:lang w:eastAsia="zh-CN"/>
        </w:rPr>
        <w:t>Standard User:</w:t>
      </w:r>
      <w:r>
        <w:rPr>
          <w:lang w:eastAsia="zh-CN"/>
        </w:rPr>
        <w:t xml:space="preserve"> a license type that allows the user to whom it is assigned direct or indirect access through any means to all of the functionality in the Starter Pack across the ERP Solution, as described in the </w:t>
      </w:r>
      <w:r w:rsidRPr="0015688A">
        <w:t>NAV 2013</w:t>
      </w:r>
      <w:r>
        <w:t xml:space="preserve"> R2</w:t>
      </w:r>
      <w:r w:rsidRPr="0015688A">
        <w:t xml:space="preserve"> Licensing Guide January 2014 Edition</w:t>
      </w:r>
      <w:r>
        <w:rPr>
          <w:lang w:eastAsia="zh-CN"/>
        </w:rPr>
        <w:t xml:space="preserve"> located at (</w:t>
      </w:r>
      <w:r w:rsidRPr="00913918">
        <w:rPr>
          <w:lang w:eastAsia="zh-CN"/>
        </w:rPr>
        <w:t>http://go.microsoft.com/fwlink/?LinkId=324885</w:t>
      </w:r>
      <w:r>
        <w:rPr>
          <w:lang w:eastAsia="zh-CN"/>
        </w:rPr>
        <w:t>)</w:t>
      </w:r>
    </w:p>
    <w:p w14:paraId="14705AF4" w14:textId="5D0EF6D1" w:rsidR="00501B7F" w:rsidRDefault="00501B7F" w:rsidP="00156FC7">
      <w:pPr>
        <w:pStyle w:val="PURBullet-Indented"/>
      </w:pPr>
      <w:r>
        <w:rPr>
          <w:rFonts w:cs="Arial"/>
          <w:b/>
        </w:rPr>
        <w:t>Limited</w:t>
      </w:r>
      <w:r w:rsidRPr="00A748AB">
        <w:rPr>
          <w:rFonts w:cs="Arial"/>
          <w:b/>
        </w:rPr>
        <w:t xml:space="preserve"> User:</w:t>
      </w:r>
      <w:r w:rsidRPr="00A748AB">
        <w:rPr>
          <w:rFonts w:cs="Arial"/>
        </w:rPr>
        <w:t xml:space="preserve"> </w:t>
      </w:r>
      <w:r>
        <w:t xml:space="preserve">a license type that allows the user to whom it is assigned, direct or indirect access to the ERP Solution, for purposes of completing </w:t>
      </w:r>
      <w:r w:rsidR="003D33E5">
        <w:t>only the tasks described below.</w:t>
      </w:r>
    </w:p>
    <w:p w14:paraId="355E064D" w14:textId="221F88B8" w:rsidR="00501B7F" w:rsidRDefault="00501B7F" w:rsidP="0026184E">
      <w:pPr>
        <w:pStyle w:val="PURBullet"/>
        <w:numPr>
          <w:ilvl w:val="0"/>
          <w:numId w:val="0"/>
        </w:numPr>
        <w:ind w:left="720" w:hanging="270"/>
      </w:pPr>
      <w:r>
        <w:t>(i) “Read” access, through any means, to data contained in the ERP Solution; or</w:t>
      </w:r>
    </w:p>
    <w:p w14:paraId="732492A2" w14:textId="77777777" w:rsidR="00501B7F" w:rsidRDefault="00501B7F" w:rsidP="0026184E">
      <w:pPr>
        <w:pStyle w:val="PURBullet"/>
        <w:numPr>
          <w:ilvl w:val="0"/>
          <w:numId w:val="0"/>
        </w:numPr>
        <w:ind w:left="720" w:hanging="270"/>
      </w:pPr>
      <w:r>
        <w:t>(ii) “Write” access per the limitations described in the Limited User Definition located at this link (</w:t>
      </w:r>
      <w:hyperlink r:id="rId147" w:history="1">
        <w:r>
          <w:rPr>
            <w:rStyle w:val="Hyperlink"/>
          </w:rPr>
          <w:t>http://go.microsoft.com/fwlink/?LinkId=266708</w:t>
        </w:r>
      </w:hyperlink>
      <w:r>
        <w:t xml:space="preserve">), through any client accessing the ERP Solution </w:t>
      </w:r>
      <w:r w:rsidRPr="0085553B">
        <w:t>via the Microsoft Dynamics NAV API</w:t>
      </w:r>
    </w:p>
    <w:p w14:paraId="2A29F315" w14:textId="7F910E19" w:rsidR="006659BE" w:rsidRPr="006659BE" w:rsidRDefault="006659BE" w:rsidP="006659BE">
      <w:pPr>
        <w:pStyle w:val="PURBody"/>
        <w:ind w:left="270"/>
      </w:pPr>
      <w:r>
        <w:rPr>
          <w:color w:val="404040"/>
          <w:szCs w:val="18"/>
        </w:rPr>
        <w:t>You must allocate either Standard User SALs or Full Us</w:t>
      </w:r>
      <w:r w:rsidR="00B64EAE">
        <w:rPr>
          <w:color w:val="404040"/>
          <w:szCs w:val="18"/>
        </w:rPr>
        <w:t>er SALs to an End User’s users.</w:t>
      </w:r>
      <w:r>
        <w:rPr>
          <w:color w:val="404040"/>
          <w:szCs w:val="18"/>
        </w:rPr>
        <w:t xml:space="preserve"> You may not allocate a combination of Full User SALs and Standard User SALs t</w:t>
      </w:r>
      <w:r w:rsidR="00B64EAE">
        <w:rPr>
          <w:color w:val="404040"/>
          <w:szCs w:val="18"/>
        </w:rPr>
        <w:t>o the same End User.</w:t>
      </w:r>
      <w:r>
        <w:rPr>
          <w:color w:val="404040"/>
          <w:szCs w:val="18"/>
        </w:rPr>
        <w:t xml:space="preserve"> You may also allocate Limited User SALs to an End User’s users</w:t>
      </w:r>
    </w:p>
    <w:p w14:paraId="5E14E9FE" w14:textId="77777777" w:rsidR="009A48FC" w:rsidRPr="003D33E5" w:rsidRDefault="009A48FC" w:rsidP="003D33E5">
      <w:pPr>
        <w:pStyle w:val="PURBlueStrong"/>
        <w:rPr>
          <w:rStyle w:val="PURBlueStrongChar"/>
          <w:smallCaps/>
        </w:rPr>
      </w:pPr>
      <w:r w:rsidRPr="003D33E5">
        <w:rPr>
          <w:rStyle w:val="PURBlueStrongChar"/>
          <w:smallCaps/>
        </w:rPr>
        <w:t>No SAL Required</w:t>
      </w:r>
    </w:p>
    <w:p w14:paraId="6361A43E" w14:textId="13B4D965" w:rsidR="009A48FC" w:rsidRDefault="009A48FC" w:rsidP="003D33E5">
      <w:pPr>
        <w:pStyle w:val="PURBody-Indented"/>
      </w:pPr>
      <w:r>
        <w:t>You do not need to</w:t>
      </w:r>
      <w:r w:rsidRPr="00132681">
        <w:t xml:space="preserve"> acquire and assign</w:t>
      </w:r>
      <w:r>
        <w:t xml:space="preserve"> a SAL</w:t>
      </w:r>
      <w:r w:rsidRPr="00132681">
        <w:t xml:space="preserve"> to</w:t>
      </w:r>
      <w:r>
        <w:t xml:space="preserve"> users employed by third parties who access Microsoft Dynamics NAV 2013</w:t>
      </w:r>
      <w:r w:rsidR="006659BE">
        <w:t xml:space="preserve"> R2</w:t>
      </w:r>
      <w:r>
        <w:t xml:space="preserve"> </w:t>
      </w:r>
      <w:r w:rsidRPr="00132681">
        <w:t>solely to provide supplemental professional accounting or bookkeeping services related to the auditing process.</w:t>
      </w:r>
    </w:p>
    <w:p w14:paraId="4DDA3DF5" w14:textId="6118F7E9" w:rsidR="00CA63B9" w:rsidRDefault="00CA63B9" w:rsidP="003D33E5">
      <w:pPr>
        <w:pStyle w:val="PURBody-Indented"/>
      </w:pPr>
      <w:r w:rsidRPr="00507752">
        <w:t>You do not nee</w:t>
      </w:r>
      <w:r>
        <w:t xml:space="preserve">d to acquire and assign a SAL to </w:t>
      </w:r>
      <w:r w:rsidRPr="00507752">
        <w:t>us</w:t>
      </w:r>
      <w:r>
        <w:t>ers who are End-User’s customer</w:t>
      </w:r>
      <w:r w:rsidRPr="00507752">
        <w:t xml:space="preserve"> who access Microso</w:t>
      </w:r>
      <w:r w:rsidR="00826EB4">
        <w:t xml:space="preserve">ft Dynamics NAV 2013 </w:t>
      </w:r>
      <w:r w:rsidR="006659BE">
        <w:t xml:space="preserve">R2 </w:t>
      </w:r>
      <w:r w:rsidR="00826EB4">
        <w:t xml:space="preserve">through </w:t>
      </w:r>
      <w:r w:rsidRPr="00507752">
        <w:t>Web Services</w:t>
      </w:r>
      <w:r w:rsidR="00826EB4">
        <w:t xml:space="preserve"> unless the End-User is using Microsoft Dynamics NAV 2013 </w:t>
      </w:r>
      <w:r w:rsidR="00F6172C">
        <w:t xml:space="preserve">R2 </w:t>
      </w:r>
      <w:r w:rsidR="00826EB4">
        <w:t>in the capacity of a business process outsourcer for its customers.</w:t>
      </w:r>
    </w:p>
    <w:p w14:paraId="41DC8E28" w14:textId="153BC13E" w:rsidR="006659BE" w:rsidRPr="00CA63B9" w:rsidRDefault="006659BE" w:rsidP="003D33E5">
      <w:pPr>
        <w:pStyle w:val="PURBody-Indented"/>
      </w:pPr>
      <w:r>
        <w:t>These terms apply to Microsoft Dynamics NAV 2013 and Microsoft Dynamics NAV 2013 R2. These terms do not apply to versions prior to Microsoft Dynamics NAV 2013.</w:t>
      </w:r>
    </w:p>
    <w:p w14:paraId="47D0208A" w14:textId="77777777" w:rsidR="009A4C7C" w:rsidRPr="008F7CB0" w:rsidRDefault="009A4C7C" w:rsidP="009A4C7C">
      <w:pPr>
        <w:pStyle w:val="PURBlueStrong"/>
        <w:rPr>
          <w:rStyle w:val="PURBlueStrongChar"/>
          <w:smallCaps/>
        </w:rPr>
      </w:pPr>
      <w:r w:rsidRPr="008F7CB0">
        <w:rPr>
          <w:rStyle w:val="PURBlueStrongChar"/>
          <w:smallCaps/>
        </w:rPr>
        <w:t>Localizations and Translations</w:t>
      </w:r>
    </w:p>
    <w:p w14:paraId="167D1AA3" w14:textId="16CF31D4" w:rsidR="009A4C7C" w:rsidRPr="00830DCA" w:rsidRDefault="009A4C7C" w:rsidP="009A4C7C">
      <w:pPr>
        <w:pStyle w:val="PURBody-Indented"/>
      </w:pPr>
      <w:r>
        <w:t>For</w:t>
      </w:r>
      <w:r w:rsidRPr="008F7CB0">
        <w:t xml:space="preserve"> a list of geographic regions and languages that Microsoft has localized and makes generally available </w:t>
      </w:r>
      <w:r>
        <w:t xml:space="preserve">see </w:t>
      </w:r>
      <w:hyperlink r:id="rId148" w:history="1">
        <w:r w:rsidRPr="000A3567">
          <w:rPr>
            <w:rStyle w:val="Hyperlink"/>
          </w:rPr>
          <w:t>http://www.microsoft.com/dynamics/en/us/products/nav-availability.aspx</w:t>
        </w:r>
      </w:hyperlink>
      <w:r w:rsidR="00830DCA" w:rsidRPr="00830DCA">
        <w:t>.</w:t>
      </w:r>
    </w:p>
    <w:p w14:paraId="676D23D6" w14:textId="54936899" w:rsidR="009A4C7C" w:rsidRPr="008F7CB0" w:rsidRDefault="009A4C7C" w:rsidP="009A4C7C">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rsidR="00293BD8">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6104C75F" w14:textId="1D38D0BB" w:rsidR="009A4C7C" w:rsidRPr="008F7CB0" w:rsidRDefault="009A4C7C" w:rsidP="009A4C7C">
      <w:pPr>
        <w:pStyle w:val="PURBody-Indented"/>
      </w:pPr>
      <w:r w:rsidRPr="008F7CB0">
        <w:t xml:space="preserve">If you desire to perform localizations and/or translations of </w:t>
      </w:r>
      <w:r w:rsidR="00293BD8">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49" w:history="1">
        <w:r w:rsidRPr="008F7CB0">
          <w:rPr>
            <w:rStyle w:val="Hyperlink"/>
          </w:rPr>
          <w:t>https://mbs.microsoft.com/partnersource/partneressentials/pllp</w:t>
        </w:r>
      </w:hyperlink>
      <w:r w:rsidRPr="008F7CB0">
        <w:t xml:space="preserve"> or contact your Partner Account Manager.</w:t>
      </w:r>
    </w:p>
    <w:p w14:paraId="0F61604E" w14:textId="569A680E" w:rsidR="009A4C7C" w:rsidRDefault="00353A1B"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25B84D2E" w14:textId="77777777" w:rsidR="009A4C7C" w:rsidRDefault="009A4C7C" w:rsidP="009A4C7C">
      <w:pPr>
        <w:pStyle w:val="PURProductName"/>
      </w:pPr>
      <w:bookmarkStart w:id="520" w:name="_Toc299519129"/>
      <w:bookmarkStart w:id="521" w:name="_Toc299531561"/>
      <w:bookmarkStart w:id="522" w:name="_Toc299531885"/>
      <w:bookmarkStart w:id="523" w:name="_Toc299957168"/>
      <w:bookmarkStart w:id="524" w:name="_Toc346536869"/>
      <w:bookmarkStart w:id="525" w:name="_Toc346895320"/>
      <w:bookmarkStart w:id="526" w:name="_Toc339280333"/>
      <w:bookmarkStart w:id="527" w:name="_Toc339280476"/>
      <w:bookmarkStart w:id="528" w:name="_Toc363552806"/>
      <w:bookmarkStart w:id="529" w:name="_Toc363552869"/>
      <w:bookmarkStart w:id="530" w:name="_Toc378682168"/>
      <w:bookmarkStart w:id="531" w:name="_Toc378682270"/>
      <w:bookmarkStart w:id="532" w:name="_Toc371268282"/>
      <w:bookmarkStart w:id="533" w:name="_Toc371268348"/>
      <w:bookmarkStart w:id="534" w:name="_Toc381962029"/>
      <w:bookmarkStart w:id="535" w:name="_Toc381962070"/>
      <w:r>
        <w:lastRenderedPageBreak/>
        <w:t xml:space="preserve">Microsoft Dynamics SL </w:t>
      </w:r>
      <w:r w:rsidR="00323DC2">
        <w:t>2011</w:t>
      </w:r>
      <w:bookmarkEnd w:id="520"/>
      <w:bookmarkEnd w:id="521"/>
      <w:bookmarkEnd w:id="522"/>
      <w:bookmarkEnd w:id="523"/>
      <w:bookmarkEnd w:id="524"/>
      <w:bookmarkEnd w:id="525"/>
      <w:bookmarkEnd w:id="526"/>
      <w:bookmarkEnd w:id="527"/>
      <w:bookmarkEnd w:id="528"/>
      <w:bookmarkEnd w:id="529"/>
      <w:bookmarkEnd w:id="530"/>
      <w:bookmarkEnd w:id="531"/>
      <w:bookmarkEnd w:id="532"/>
      <w:bookmarkEnd w:id="533"/>
      <w:bookmarkEnd w:id="534"/>
      <w:bookmarkEnd w:id="535"/>
      <w:r w:rsidR="00231176">
        <w:fldChar w:fldCharType="begin"/>
      </w:r>
      <w:r>
        <w:instrText xml:space="preserve"> XE "</w:instrText>
      </w:r>
      <w:r w:rsidRPr="00850A33">
        <w:instrText xml:space="preserve">Microsoft Dynamics SL </w:instrText>
      </w:r>
      <w:r w:rsidR="00323DC2">
        <w:instrText>2011</w:instrText>
      </w:r>
      <w:r>
        <w:instrText xml:space="preserve">" </w:instrText>
      </w:r>
      <w:r w:rsidR="00231176">
        <w:fldChar w:fldCharType="end"/>
      </w:r>
    </w:p>
    <w:p w14:paraId="2A75A412"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56"/>
        <w:gridCol w:w="5156"/>
      </w:tblGrid>
      <w:tr w:rsidR="0015145F" w14:paraId="2D9584B6" w14:textId="77777777" w:rsidTr="0015145F">
        <w:tc>
          <w:tcPr>
            <w:tcW w:w="2500" w:type="pct"/>
            <w:tcBorders>
              <w:top w:val="single" w:sz="4" w:space="0" w:color="auto"/>
              <w:bottom w:val="nil"/>
            </w:tcBorders>
          </w:tcPr>
          <w:p w14:paraId="7E240F84" w14:textId="77777777" w:rsidR="0015145F" w:rsidRPr="003667B6" w:rsidRDefault="0015145F" w:rsidP="00831C1F">
            <w:pPr>
              <w:pStyle w:val="PURLMSH"/>
            </w:pPr>
            <w:r>
              <w:t xml:space="preserve">Applicable Section of SAL General Terms: </w:t>
            </w:r>
            <w:hyperlink w:anchor="SALTerms_Server" w:history="1">
              <w:r w:rsidRPr="00C54E23">
                <w:rPr>
                  <w:rStyle w:val="Hyperlink"/>
                </w:rPr>
                <w:t>Server Software</w:t>
              </w:r>
            </w:hyperlink>
          </w:p>
        </w:tc>
        <w:tc>
          <w:tcPr>
            <w:tcW w:w="2500" w:type="pct"/>
            <w:tcBorders>
              <w:top w:val="single" w:sz="4" w:space="0" w:color="auto"/>
              <w:bottom w:val="nil"/>
            </w:tcBorders>
          </w:tcPr>
          <w:p w14:paraId="48743802" w14:textId="77777777" w:rsidR="0015145F" w:rsidRPr="003667B6" w:rsidRDefault="0015145F" w:rsidP="00831C1F">
            <w:pPr>
              <w:pStyle w:val="PURLMSH"/>
            </w:pPr>
            <w:r>
              <w:t xml:space="preserve">See Applicable Notice: </w:t>
            </w:r>
            <w:r>
              <w:rPr>
                <w:b/>
              </w:rPr>
              <w:t>No</w:t>
            </w:r>
          </w:p>
        </w:tc>
      </w:tr>
      <w:tr w:rsidR="007331A1" w14:paraId="298E1375" w14:textId="77777777" w:rsidTr="0015145F">
        <w:tc>
          <w:tcPr>
            <w:tcW w:w="2500" w:type="pct"/>
            <w:tcBorders>
              <w:top w:val="single" w:sz="4" w:space="0" w:color="auto"/>
              <w:bottom w:val="nil"/>
            </w:tcBorders>
          </w:tcPr>
          <w:p w14:paraId="142A9154" w14:textId="6A32725F" w:rsidR="007331A1" w:rsidRDefault="007331A1" w:rsidP="00831C1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00" w:type="pct"/>
            <w:tcBorders>
              <w:top w:val="single" w:sz="4" w:space="0" w:color="auto"/>
              <w:bottom w:val="nil"/>
            </w:tcBorders>
          </w:tcPr>
          <w:p w14:paraId="401610C4" w14:textId="4F381B2A" w:rsidR="007331A1" w:rsidRDefault="007331A1" w:rsidP="00831C1F">
            <w:pPr>
              <w:pStyle w:val="PURLMSH"/>
            </w:pPr>
            <w:r>
              <w:t xml:space="preserve">Eligible for Software Services on Data Center Providers’ Servers: </w:t>
            </w:r>
            <w:r>
              <w:rPr>
                <w:b/>
              </w:rPr>
              <w:t>Yes</w:t>
            </w:r>
          </w:p>
        </w:tc>
      </w:tr>
      <w:tr w:rsidR="009A4C7C" w:rsidRPr="00501DAF" w14:paraId="4F71F655" w14:textId="77777777" w:rsidTr="0015145F">
        <w:tblPrEx>
          <w:tblBorders>
            <w:top w:val="none" w:sz="0" w:space="0" w:color="auto"/>
            <w:bottom w:val="none" w:sz="0" w:space="0" w:color="auto"/>
          </w:tblBorders>
        </w:tblPrEx>
        <w:tc>
          <w:tcPr>
            <w:tcW w:w="5000" w:type="pct"/>
            <w:gridSpan w:val="2"/>
            <w:shd w:val="clear" w:color="auto" w:fill="E5EEF7"/>
          </w:tcPr>
          <w:p w14:paraId="30EEAD0F"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15145F" w:rsidRPr="003528B0" w14:paraId="2220AF86" w14:textId="77777777" w:rsidTr="0015145F">
        <w:tblPrEx>
          <w:tblBorders>
            <w:top w:val="none" w:sz="0" w:space="0" w:color="auto"/>
            <w:bottom w:val="none" w:sz="0" w:space="0" w:color="auto"/>
          </w:tblBorders>
        </w:tblPrEx>
        <w:tc>
          <w:tcPr>
            <w:tcW w:w="2500" w:type="pct"/>
          </w:tcPr>
          <w:p w14:paraId="62040B92" w14:textId="77777777" w:rsidR="0015145F" w:rsidRDefault="0015145F" w:rsidP="00984DEA">
            <w:pPr>
              <w:pStyle w:val="PURBody"/>
            </w:pPr>
            <w:r>
              <w:t xml:space="preserve">When licensing under the SAL model, </w:t>
            </w:r>
            <w:r w:rsidRPr="00BB41EF">
              <w:rPr>
                <w:b/>
              </w:rPr>
              <w:t>You need:</w:t>
            </w:r>
          </w:p>
          <w:p w14:paraId="503CC112" w14:textId="77777777" w:rsidR="0015145F" w:rsidRPr="000A3567" w:rsidRDefault="0015145F" w:rsidP="009E3081">
            <w:pPr>
              <w:pStyle w:val="PURBullet-Indented"/>
            </w:pPr>
            <w:r w:rsidRPr="000A3567">
              <w:t>Dynamics AM Full User SAL</w:t>
            </w:r>
            <w:r w:rsidRPr="000A3567">
              <w:rPr>
                <w:vertAlign w:val="superscript"/>
              </w:rPr>
              <w:t>1</w:t>
            </w:r>
            <w:r w:rsidRPr="000A3567">
              <w:t xml:space="preserve">, </w:t>
            </w:r>
            <w:r w:rsidRPr="000A3567">
              <w:rPr>
                <w:b/>
              </w:rPr>
              <w:t>or</w:t>
            </w:r>
          </w:p>
          <w:p w14:paraId="45C7B1FF" w14:textId="77777777" w:rsidR="0015145F" w:rsidRPr="000A3567" w:rsidRDefault="0015145F" w:rsidP="009E3081">
            <w:pPr>
              <w:pStyle w:val="PURBullet-Indented"/>
            </w:pPr>
            <w:r w:rsidRPr="000A3567">
              <w:t>Dynamics AM Light User SAL</w:t>
            </w:r>
            <w:r w:rsidRPr="000A3567">
              <w:rPr>
                <w:vertAlign w:val="superscript"/>
              </w:rPr>
              <w:t>1</w:t>
            </w:r>
            <w:r w:rsidRPr="000A3567">
              <w:t xml:space="preserve">, </w:t>
            </w:r>
            <w:r w:rsidRPr="000A3567">
              <w:rPr>
                <w:b/>
              </w:rPr>
              <w:t>or</w:t>
            </w:r>
          </w:p>
          <w:p w14:paraId="1904510A" w14:textId="77777777" w:rsidR="0015145F" w:rsidRPr="000A3567" w:rsidRDefault="0015145F" w:rsidP="009E3081">
            <w:pPr>
              <w:pStyle w:val="PURBullet-Indented"/>
            </w:pPr>
            <w:r w:rsidRPr="000A3567">
              <w:t>Dynamics AM ESS User SAL</w:t>
            </w:r>
            <w:r w:rsidRPr="000A3567">
              <w:rPr>
                <w:vertAlign w:val="superscript"/>
              </w:rPr>
              <w:t>1</w:t>
            </w:r>
            <w:r w:rsidRPr="000A3567">
              <w:t xml:space="preserve">, </w:t>
            </w:r>
            <w:r w:rsidRPr="000A3567">
              <w:rPr>
                <w:b/>
              </w:rPr>
              <w:t>or</w:t>
            </w:r>
          </w:p>
        </w:tc>
        <w:tc>
          <w:tcPr>
            <w:tcW w:w="2500" w:type="pct"/>
          </w:tcPr>
          <w:p w14:paraId="55A5B876" w14:textId="77777777" w:rsidR="0015145F" w:rsidRDefault="0015145F" w:rsidP="00984DEA">
            <w:pPr>
              <w:pStyle w:val="PURBody"/>
            </w:pPr>
          </w:p>
          <w:p w14:paraId="51A259D0" w14:textId="77777777" w:rsidR="0015145F" w:rsidRPr="000A3567" w:rsidRDefault="0015145F" w:rsidP="009E3081">
            <w:pPr>
              <w:pStyle w:val="PURBullet-Indented"/>
            </w:pPr>
            <w:r w:rsidRPr="000A3567">
              <w:t>Dynamics BE Full User SAL</w:t>
            </w:r>
            <w:r w:rsidRPr="000A3567">
              <w:rPr>
                <w:vertAlign w:val="superscript"/>
              </w:rPr>
              <w:t>2</w:t>
            </w:r>
            <w:r w:rsidRPr="000A3567">
              <w:t xml:space="preserve">, </w:t>
            </w:r>
            <w:r w:rsidRPr="000A3567">
              <w:rPr>
                <w:b/>
              </w:rPr>
              <w:t>or</w:t>
            </w:r>
          </w:p>
          <w:p w14:paraId="5C5C5D53" w14:textId="77777777" w:rsidR="0015145F" w:rsidRPr="000A3567" w:rsidRDefault="0015145F" w:rsidP="009E3081">
            <w:pPr>
              <w:pStyle w:val="PURBullet-Indented"/>
            </w:pPr>
            <w:r w:rsidRPr="000A3567">
              <w:t>Dynamics BE Light User SAL</w:t>
            </w:r>
            <w:r w:rsidRPr="000A3567">
              <w:rPr>
                <w:vertAlign w:val="superscript"/>
              </w:rPr>
              <w:t>2</w:t>
            </w:r>
          </w:p>
          <w:p w14:paraId="5E750E0B" w14:textId="77777777" w:rsidR="0015145F" w:rsidRPr="006611AF" w:rsidRDefault="0015145F" w:rsidP="00830DCA">
            <w:pPr>
              <w:pStyle w:val="PURBullet-Indented"/>
              <w:numPr>
                <w:ilvl w:val="0"/>
                <w:numId w:val="0"/>
              </w:numPr>
              <w:ind w:left="810"/>
            </w:pPr>
            <w:r w:rsidRPr="006611AF">
              <w:rPr>
                <w:vertAlign w:val="superscript"/>
              </w:rPr>
              <w:t>1</w:t>
            </w:r>
            <w:r w:rsidRPr="006611AF">
              <w:t xml:space="preserve"> for Advanced Management edition</w:t>
            </w:r>
          </w:p>
          <w:p w14:paraId="4BA8B47B" w14:textId="77777777" w:rsidR="0015145F" w:rsidRPr="003528B0" w:rsidRDefault="0015145F" w:rsidP="00830DCA">
            <w:pPr>
              <w:pStyle w:val="PURBullet-Indented"/>
              <w:numPr>
                <w:ilvl w:val="0"/>
                <w:numId w:val="0"/>
              </w:numPr>
              <w:ind w:left="810"/>
              <w:rPr>
                <w:b/>
                <w:bCs/>
              </w:rPr>
            </w:pPr>
            <w:r w:rsidRPr="006611AF">
              <w:rPr>
                <w:vertAlign w:val="superscript"/>
              </w:rPr>
              <w:t>2</w:t>
            </w:r>
            <w:r w:rsidRPr="006611AF">
              <w:t xml:space="preserve"> for Business Essentials edition</w:t>
            </w:r>
          </w:p>
        </w:tc>
      </w:tr>
    </w:tbl>
    <w:p w14:paraId="5AFA5D2D" w14:textId="77777777" w:rsidR="009A4C7C" w:rsidRDefault="001F0EC7" w:rsidP="0085206E">
      <w:pPr>
        <w:pStyle w:val="PURADDITIONALTERMSHEADERMB"/>
      </w:pPr>
      <w:r>
        <w:t>Additional Terms</w:t>
      </w:r>
      <w:r w:rsidR="009A4C7C">
        <w:t>:</w:t>
      </w:r>
    </w:p>
    <w:p w14:paraId="6E0E43A7" w14:textId="299261ED" w:rsidR="002A34F3" w:rsidRPr="002A34F3" w:rsidRDefault="002A34F3" w:rsidP="002A34F3">
      <w:pPr>
        <w:pStyle w:val="PURBlueStrong"/>
        <w:rPr>
          <w:smallCaps w:val="0"/>
          <w:color w:val="404040" w:themeColor="text1" w:themeTint="BF"/>
          <w:spacing w:val="0"/>
        </w:rPr>
      </w:pPr>
    </w:p>
    <w:p w14:paraId="51D57BB6" w14:textId="6CC9099F" w:rsidR="009A4C7C" w:rsidRPr="00F3324F" w:rsidRDefault="00F3324F" w:rsidP="00F3324F">
      <w:pPr>
        <w:pStyle w:val="PURBlueStrong-Indented"/>
      </w:pPr>
      <w:r w:rsidRPr="00F3324F">
        <w:t>SAL T</w:t>
      </w:r>
      <w:r>
        <w:t>ypes</w:t>
      </w:r>
    </w:p>
    <w:p w14:paraId="05F7D255" w14:textId="54DBF6D6" w:rsidR="009A4C7C" w:rsidRDefault="009A4C7C" w:rsidP="009A4C7C">
      <w:pPr>
        <w:pStyle w:val="PURBody-Indented"/>
        <w:rPr>
          <w:szCs w:val="18"/>
        </w:rPr>
      </w:pPr>
      <w:r>
        <w:rPr>
          <w:iCs/>
          <w:szCs w:val="18"/>
        </w:rPr>
        <w:t xml:space="preserve">There are </w:t>
      </w:r>
      <w:r w:rsidR="00F44923">
        <w:rPr>
          <w:iCs/>
          <w:szCs w:val="18"/>
        </w:rPr>
        <w:t>3</w:t>
      </w:r>
      <w:r w:rsidRPr="007D4C62">
        <w:rPr>
          <w:iCs/>
          <w:szCs w:val="18"/>
        </w:rPr>
        <w:t xml:space="preserve"> ty</w:t>
      </w:r>
      <w:r>
        <w:rPr>
          <w:iCs/>
          <w:szCs w:val="18"/>
        </w:rPr>
        <w:t>pes of SALs</w:t>
      </w:r>
      <w:r w:rsidRPr="00EB1808">
        <w:t>.</w:t>
      </w:r>
      <w:r>
        <w:t xml:space="preserve"> SALs are subject to editions as well</w:t>
      </w:r>
      <w:r w:rsidR="00830DCA">
        <w:rPr>
          <w:szCs w:val="18"/>
        </w:rPr>
        <w:t>.</w:t>
      </w:r>
    </w:p>
    <w:p w14:paraId="0F4CB8DC" w14:textId="3DD38965" w:rsidR="009A4C7C" w:rsidRPr="00A748AB" w:rsidRDefault="009A4C7C" w:rsidP="00400D01">
      <w:pPr>
        <w:pStyle w:val="PURBullet-Indented"/>
        <w:rPr>
          <w:rFonts w:cs="Arial"/>
        </w:rPr>
      </w:pPr>
      <w:r w:rsidRPr="00A748AB">
        <w:rPr>
          <w:rFonts w:cs="Arial"/>
          <w:b/>
        </w:rPr>
        <w:t>Full User:</w:t>
      </w:r>
      <w:r w:rsidRPr="00A748AB">
        <w:rPr>
          <w:rFonts w:cs="Arial"/>
        </w:rPr>
        <w:t xml:space="preserve"> a license type that allows full access to the system database through any means of access.</w:t>
      </w:r>
      <w:r w:rsidRPr="00263489">
        <w:rPr>
          <w:lang w:eastAsia="zh-CN"/>
        </w:rPr>
        <w:t xml:space="preserve"> </w:t>
      </w:r>
      <w:r w:rsidRPr="00B27D8C">
        <w:rPr>
          <w:lang w:eastAsia="zh-CN"/>
        </w:rPr>
        <w:t>A “system database” means the underlying database that controls your users and financial reporting units</w:t>
      </w:r>
      <w:r w:rsidR="00830DCA">
        <w:rPr>
          <w:lang w:eastAsia="zh-CN"/>
        </w:rPr>
        <w:t>.</w:t>
      </w:r>
    </w:p>
    <w:p w14:paraId="0D5C8952" w14:textId="0EDDA582" w:rsidR="009A4C7C" w:rsidRDefault="009A4C7C" w:rsidP="00400D01">
      <w:pPr>
        <w:pStyle w:val="PURBullet-Indented"/>
      </w:pPr>
      <w:r w:rsidRPr="009E3C3B">
        <w:rPr>
          <w:b/>
        </w:rPr>
        <w:t>Light User:</w:t>
      </w:r>
      <w:r>
        <w:t xml:space="preserve"> a license type that allows limited </w:t>
      </w:r>
      <w:r w:rsidRPr="00C65F2A">
        <w:t>access</w:t>
      </w:r>
      <w:r>
        <w:t xml:space="preserve"> to the system database through means other than the Microsoft Dynamics rich client. A Microsoft Dynamics rich client is a means of access to the system database which uses the full product user interface enabling all the functionality available in Microsoft Dyn</w:t>
      </w:r>
      <w:r w:rsidR="00830DCA">
        <w:t>amics.</w:t>
      </w:r>
    </w:p>
    <w:p w14:paraId="320CC783" w14:textId="77777777" w:rsidR="009A4C7C" w:rsidRDefault="009A4C7C" w:rsidP="00400D01">
      <w:pPr>
        <w:pStyle w:val="PURBullet-Indented"/>
      </w:pPr>
      <w:r w:rsidRPr="009E3C3B">
        <w:rPr>
          <w:b/>
        </w:rPr>
        <w:t>Employee Self Service:</w:t>
      </w:r>
      <w:r w:rsidRPr="00784416">
        <w:t xml:space="preserve"> </w:t>
      </w:r>
      <w:r>
        <w:t>a license that allows (i)</w:t>
      </w:r>
      <w:r w:rsidRPr="006012CC">
        <w:t xml:space="preserve"> </w:t>
      </w:r>
      <w:r>
        <w:t xml:space="preserve">limited </w:t>
      </w:r>
      <w:r w:rsidRPr="006012CC">
        <w:t>access</w:t>
      </w:r>
      <w:r>
        <w:t xml:space="preserve"> to the system database through means other than the Microsoft Dynamics rich client , and (ii) restricts such access to the following discrete set of functionalities,</w:t>
      </w:r>
    </w:p>
    <w:p w14:paraId="2F4EB353" w14:textId="04FC6F0A" w:rsidR="009A4C7C" w:rsidRDefault="009A4C7C" w:rsidP="00A748AB">
      <w:pPr>
        <w:pStyle w:val="PURBullet-Indented"/>
      </w:pPr>
      <w:r w:rsidRPr="00A748AB">
        <w:rPr>
          <w:b/>
        </w:rPr>
        <w:t>Employee Administration:</w:t>
      </w:r>
      <w:r w:rsidRPr="0059049F">
        <w:t xml:space="preserve"> manage</w:t>
      </w:r>
      <w:r>
        <w:t>ment of</w:t>
      </w:r>
      <w:r w:rsidRPr="0059049F">
        <w:t xml:space="preserve"> the </w:t>
      </w:r>
      <w:r>
        <w:t xml:space="preserve">user’s </w:t>
      </w:r>
      <w:r w:rsidRPr="0059049F">
        <w:t>own data and profile</w:t>
      </w:r>
      <w:r>
        <w:t xml:space="preserve"> r</w:t>
      </w:r>
      <w:r w:rsidR="00830DCA">
        <w:t>esiding in the system database.</w:t>
      </w:r>
    </w:p>
    <w:p w14:paraId="79423C9C" w14:textId="77777777" w:rsidR="009A4C7C" w:rsidRPr="00C65F2A" w:rsidRDefault="009A4C7C" w:rsidP="00A748AB">
      <w:pPr>
        <w:pStyle w:val="PURBullet-Indented"/>
      </w:pPr>
      <w:r w:rsidRPr="00A748AB">
        <w:rPr>
          <w:b/>
        </w:rPr>
        <w:t>Employee Time and Attendance:</w:t>
      </w:r>
      <w:r>
        <w:t xml:space="preserve"> input of time sheets and clock-in/clock-</w:t>
      </w:r>
      <w:r w:rsidRPr="00C65F2A">
        <w:t>out data corresponding to the user.</w:t>
      </w:r>
    </w:p>
    <w:p w14:paraId="7D1C151E" w14:textId="77777777" w:rsidR="009A4C7C" w:rsidRPr="00C65F2A" w:rsidRDefault="009A4C7C" w:rsidP="00A748AB">
      <w:pPr>
        <w:pStyle w:val="PURBullet-Indented"/>
      </w:pPr>
      <w:r w:rsidRPr="00A748AB">
        <w:rPr>
          <w:b/>
        </w:rPr>
        <w:t>Employee Travel and Expenses:</w:t>
      </w:r>
      <w:r>
        <w:t xml:space="preserve"> </w:t>
      </w:r>
      <w:r w:rsidRPr="00C65F2A">
        <w:t>input and update of user’s data related to expenses and travel requisitions.</w:t>
      </w:r>
    </w:p>
    <w:p w14:paraId="39632832" w14:textId="633C7818" w:rsidR="009A4C7C" w:rsidRPr="00A748AB" w:rsidRDefault="009A4C7C" w:rsidP="00A748AB">
      <w:pPr>
        <w:pStyle w:val="PURBullet-Indented"/>
        <w:rPr>
          <w:b/>
        </w:rPr>
      </w:pPr>
      <w:r w:rsidRPr="00A748AB">
        <w:rPr>
          <w:b/>
        </w:rPr>
        <w:t xml:space="preserve">Employee Requisitions: </w:t>
      </w:r>
      <w:r w:rsidRPr="00A748AB">
        <w:t>submission of user’s requisitions limited to their own purposes, such as personal purchases or services, or leave of absence.</w:t>
      </w:r>
    </w:p>
    <w:p w14:paraId="2C09C93A" w14:textId="41BA559D" w:rsidR="009A4C7C" w:rsidRPr="009E3C3B" w:rsidRDefault="009A4C7C" w:rsidP="00F60F84">
      <w:pPr>
        <w:pStyle w:val="PURBlueStrong-Indented"/>
        <w:contextualSpacing/>
      </w:pPr>
      <w:r w:rsidRPr="009E3C3B">
        <w:t>SAL Editions</w:t>
      </w:r>
    </w:p>
    <w:p w14:paraId="0E797F5B" w14:textId="77777777" w:rsidR="009A4C7C" w:rsidRDefault="009A4C7C" w:rsidP="00F60F84">
      <w:pPr>
        <w:pStyle w:val="PURBody-Indented"/>
        <w:spacing w:line="240" w:lineRule="exact"/>
        <w:contextualSpacing/>
      </w:pPr>
      <w:r w:rsidRPr="00E53E5B">
        <w:t xml:space="preserve">You </w:t>
      </w:r>
      <w:r>
        <w:t>must</w:t>
      </w:r>
      <w:r w:rsidRPr="00E53E5B">
        <w:t xml:space="preserve"> select from two </w:t>
      </w:r>
      <w:r>
        <w:t xml:space="preserve">Microsoft Dynamics SAL </w:t>
      </w:r>
      <w:r w:rsidRPr="00E53E5B">
        <w:t xml:space="preserve">editions. </w:t>
      </w:r>
      <w:r>
        <w:t>Your choice of SAL edition applies to all your SALs.</w:t>
      </w:r>
    </w:p>
    <w:p w14:paraId="2B9EA2D6" w14:textId="00EC2645" w:rsidR="00F3324F" w:rsidRDefault="009A4C7C" w:rsidP="00F60F84">
      <w:pPr>
        <w:pStyle w:val="PURBody-Indented"/>
        <w:spacing w:line="240" w:lineRule="exact"/>
        <w:ind w:left="274"/>
        <w:contextualSpacing/>
      </w:pPr>
      <w:r w:rsidRPr="0020549D">
        <w:t>The available SAL editions for Microsoft Dynamics SL</w:t>
      </w:r>
      <w:r>
        <w:t xml:space="preserve"> </w:t>
      </w:r>
      <w:r w:rsidR="00323DC2">
        <w:t>2011</w:t>
      </w:r>
      <w:r w:rsidRPr="00830DCA">
        <w:rPr>
          <w:bCs/>
        </w:rPr>
        <w:t xml:space="preserve"> </w:t>
      </w:r>
      <w:r w:rsidRPr="0020549D">
        <w:t>are:</w:t>
      </w:r>
    </w:p>
    <w:p w14:paraId="370D7167" w14:textId="14064F26" w:rsidR="00F3324F" w:rsidRDefault="009A4C7C" w:rsidP="003B5A77">
      <w:pPr>
        <w:pStyle w:val="PURBody-Indented"/>
        <w:numPr>
          <w:ilvl w:val="0"/>
          <w:numId w:val="23"/>
        </w:numPr>
        <w:spacing w:line="240" w:lineRule="exact"/>
        <w:contextualSpacing/>
      </w:pPr>
      <w:r>
        <w:t>Business Essentials Edition SAL (applicable to Full User and Light User types only)</w:t>
      </w:r>
    </w:p>
    <w:p w14:paraId="4724D657" w14:textId="77777777" w:rsidR="009A4C7C" w:rsidRPr="009E3C3B" w:rsidRDefault="009A4C7C" w:rsidP="003B5A77">
      <w:pPr>
        <w:pStyle w:val="PURBody-Indented"/>
        <w:numPr>
          <w:ilvl w:val="0"/>
          <w:numId w:val="23"/>
        </w:numPr>
        <w:spacing w:line="240" w:lineRule="exact"/>
        <w:contextualSpacing/>
      </w:pPr>
      <w:r>
        <w:t>Advance Management Edition SAL(applicable to all types of SALs)</w:t>
      </w:r>
    </w:p>
    <w:p w14:paraId="653DC22A" w14:textId="77777777" w:rsidR="00F3324F" w:rsidRPr="00F3324F" w:rsidRDefault="00F3324F" w:rsidP="00F3324F">
      <w:pPr>
        <w:pStyle w:val="PURBlueStrong"/>
        <w:rPr>
          <w:lang w:eastAsia="zh-CN"/>
        </w:rPr>
      </w:pPr>
      <w:r w:rsidRPr="00F3324F">
        <w:rPr>
          <w:lang w:eastAsia="zh-CN"/>
        </w:rPr>
        <w:t>No SAL Required</w:t>
      </w:r>
    </w:p>
    <w:p w14:paraId="41B697D2" w14:textId="20091BB0" w:rsidR="00F3324F" w:rsidRDefault="00F3324F" w:rsidP="00F3324F">
      <w:pPr>
        <w:pStyle w:val="PURBullet"/>
        <w:numPr>
          <w:ilvl w:val="0"/>
          <w:numId w:val="0"/>
        </w:numPr>
        <w:ind w:left="274"/>
      </w:pPr>
      <w:r>
        <w:t>You do not need to</w:t>
      </w:r>
      <w:r w:rsidRPr="00132681">
        <w:t xml:space="preserve"> acquire and assign</w:t>
      </w:r>
      <w:r>
        <w:t xml:space="preserve"> a SAL</w:t>
      </w:r>
      <w:r w:rsidRPr="00132681">
        <w:t xml:space="preserve"> to</w:t>
      </w:r>
      <w:r>
        <w:t xml:space="preserve"> users employed by third parties who access Microsoft Dynamics SL 2011 </w:t>
      </w:r>
      <w:r w:rsidRPr="00132681">
        <w:t>solely to provide supplemental professional accounting or bookkeeping services related to the auditing process.</w:t>
      </w:r>
    </w:p>
    <w:p w14:paraId="1166ACA0" w14:textId="398A9C08" w:rsidR="009A4C7C" w:rsidRPr="008F7CB0" w:rsidRDefault="009A4C7C" w:rsidP="009A4C7C">
      <w:pPr>
        <w:pStyle w:val="PURBlueStrong"/>
        <w:rPr>
          <w:rStyle w:val="PURBlueStrongChar"/>
          <w:smallCaps/>
        </w:rPr>
      </w:pPr>
      <w:r w:rsidRPr="008F7CB0">
        <w:rPr>
          <w:rStyle w:val="PURBlueStrongChar"/>
          <w:smallCaps/>
        </w:rPr>
        <w:t>Localizations and Translations</w:t>
      </w:r>
    </w:p>
    <w:p w14:paraId="2AF92B1A" w14:textId="7F4CA528" w:rsidR="009A4C7C" w:rsidRPr="00830DCA" w:rsidRDefault="009A4C7C" w:rsidP="009A4C7C">
      <w:pPr>
        <w:pStyle w:val="PURBody-Indented"/>
      </w:pPr>
      <w:r>
        <w:t>For</w:t>
      </w:r>
      <w:r w:rsidRPr="008F7CB0">
        <w:t xml:space="preserve"> a list of geographic regions and languages that Microsoft has localized and makes generally available </w:t>
      </w:r>
      <w:r>
        <w:t xml:space="preserve">see </w:t>
      </w:r>
      <w:hyperlink r:id="rId150" w:history="1">
        <w:r w:rsidRPr="000A3567">
          <w:rPr>
            <w:rStyle w:val="Hyperlink"/>
          </w:rPr>
          <w:t>http://www.microsoft.com/dynamics/en/us/products/sl-availability.aspx</w:t>
        </w:r>
      </w:hyperlink>
      <w:r w:rsidR="00830DCA">
        <w:rPr>
          <w:rStyle w:val="Hyperlink"/>
          <w:color w:val="404040" w:themeColor="text1" w:themeTint="BF"/>
          <w:u w:val="none"/>
        </w:rPr>
        <w:t>.</w:t>
      </w:r>
    </w:p>
    <w:p w14:paraId="30932E9A" w14:textId="1986005A" w:rsidR="009A4C7C" w:rsidRPr="008F7CB0" w:rsidRDefault="009A4C7C" w:rsidP="009A4C7C">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rsidR="00B405D3">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196F9FAA" w14:textId="5159BDB9" w:rsidR="009A4C7C" w:rsidRDefault="009A4C7C" w:rsidP="009A4C7C">
      <w:pPr>
        <w:pStyle w:val="PURBody-Indented"/>
      </w:pPr>
      <w:r w:rsidRPr="008F7CB0">
        <w:lastRenderedPageBreak/>
        <w:t xml:space="preserve">If you desire to perform localizations and/or translations of </w:t>
      </w:r>
      <w:r w:rsidR="00B405D3">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51" w:history="1">
        <w:r w:rsidRPr="008F7CB0">
          <w:rPr>
            <w:rStyle w:val="Hyperlink"/>
          </w:rPr>
          <w:t>https://mbs.microsoft.com/partnersource/partneressentials/pllp</w:t>
        </w:r>
      </w:hyperlink>
      <w:r w:rsidRPr="008F7CB0">
        <w:t xml:space="preserve"> or contact your Partner Account Manager.</w:t>
      </w:r>
    </w:p>
    <w:p w14:paraId="6A4D0ECD" w14:textId="77777777" w:rsidR="00893CE7" w:rsidRPr="008F7CB0" w:rsidRDefault="00353A1B" w:rsidP="00CD6E9D">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350D2AA5" w14:textId="595CC864" w:rsidR="00D20186" w:rsidRDefault="00D20186" w:rsidP="00D20186">
      <w:pPr>
        <w:pStyle w:val="PURProductName"/>
      </w:pPr>
      <w:bookmarkStart w:id="536" w:name="_Toc346536870"/>
      <w:bookmarkStart w:id="537" w:name="_Toc346895321"/>
      <w:bookmarkStart w:id="538" w:name="_Toc363552807"/>
      <w:bookmarkStart w:id="539" w:name="_Toc363552870"/>
      <w:bookmarkStart w:id="540" w:name="_Toc378682169"/>
      <w:bookmarkStart w:id="541" w:name="_Toc378682271"/>
      <w:bookmarkStart w:id="542" w:name="_Toc371268283"/>
      <w:bookmarkStart w:id="543" w:name="_Toc371268349"/>
      <w:bookmarkStart w:id="544" w:name="_Toc381962030"/>
      <w:bookmarkStart w:id="545" w:name="_Toc381962071"/>
      <w:bookmarkStart w:id="546" w:name="_Toc299519130"/>
      <w:bookmarkStart w:id="547" w:name="_Toc299531562"/>
      <w:bookmarkStart w:id="548" w:name="_Toc299531886"/>
      <w:bookmarkStart w:id="549" w:name="_Toc299957169"/>
      <w:r>
        <w:t>Microsoft User Experience Virtualization Hosting for Desktops</w:t>
      </w:r>
      <w:bookmarkEnd w:id="536"/>
      <w:bookmarkEnd w:id="537"/>
      <w:r w:rsidR="003B0799">
        <w:t xml:space="preserve"> v2.0</w:t>
      </w:r>
      <w:bookmarkEnd w:id="538"/>
      <w:bookmarkEnd w:id="539"/>
      <w:bookmarkEnd w:id="540"/>
      <w:bookmarkEnd w:id="541"/>
      <w:bookmarkEnd w:id="542"/>
      <w:bookmarkEnd w:id="543"/>
      <w:bookmarkEnd w:id="544"/>
      <w:bookmarkEnd w:id="545"/>
      <w:r>
        <w:fldChar w:fldCharType="begin"/>
      </w:r>
      <w:r>
        <w:instrText xml:space="preserve"> XE "</w:instrText>
      </w:r>
      <w:r w:rsidRPr="00850A33">
        <w:instrText xml:space="preserve">Microsoft </w:instrText>
      </w:r>
      <w:r w:rsidR="004F6F1D">
        <w:instrText>User Experience</w:instrText>
      </w:r>
      <w:r w:rsidRPr="00850A33">
        <w:instrText xml:space="preserve"> Virtualization Hosting for Desktops</w:instrText>
      </w:r>
      <w:r w:rsidR="00377F92">
        <w:instrText xml:space="preserve"> v2.0</w:instrText>
      </w:r>
      <w:r>
        <w:instrText xml:space="preserve">" </w:instrText>
      </w:r>
      <w:r>
        <w:fldChar w:fldCharType="end"/>
      </w:r>
    </w:p>
    <w:p w14:paraId="5529D554" w14:textId="77777777" w:rsidR="00D20186" w:rsidRPr="000A146C" w:rsidRDefault="00D20186" w:rsidP="00A50403">
      <w:pPr>
        <w:pStyle w:val="PURLicenseTerm"/>
      </w:pPr>
      <w:r w:rsidRPr="003305A4">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D20186" w14:paraId="2F10C74B" w14:textId="77777777" w:rsidTr="00A50403">
        <w:tc>
          <w:tcPr>
            <w:tcW w:w="2571" w:type="pct"/>
            <w:tcBorders>
              <w:top w:val="single" w:sz="4" w:space="0" w:color="auto"/>
              <w:bottom w:val="nil"/>
            </w:tcBorders>
          </w:tcPr>
          <w:p w14:paraId="40E9EC1B" w14:textId="77777777" w:rsidR="00D20186" w:rsidRPr="003667B6" w:rsidRDefault="00D20186" w:rsidP="00280B5A">
            <w:pPr>
              <w:pStyle w:val="PURLMSH"/>
            </w:pPr>
            <w:r>
              <w:t xml:space="preserve">Applicable Section of SAL General Terms: </w:t>
            </w:r>
            <w:hyperlink w:anchor="SALTerms_Server" w:history="1">
              <w:r w:rsidRPr="00A50403">
                <w:rPr>
                  <w:rStyle w:val="Hyperlink"/>
                </w:rPr>
                <w:t>Server Software</w:t>
              </w:r>
            </w:hyperlink>
          </w:p>
        </w:tc>
        <w:tc>
          <w:tcPr>
            <w:tcW w:w="2429" w:type="pct"/>
            <w:tcBorders>
              <w:top w:val="single" w:sz="4" w:space="0" w:color="auto"/>
              <w:bottom w:val="nil"/>
            </w:tcBorders>
          </w:tcPr>
          <w:p w14:paraId="6913938F" w14:textId="77777777" w:rsidR="00D20186" w:rsidRDefault="00D20186" w:rsidP="00280B5A">
            <w:pPr>
              <w:pStyle w:val="PURLMSH"/>
            </w:pPr>
            <w:r>
              <w:t xml:space="preserve">See Applicable Notice: </w:t>
            </w:r>
            <w:r>
              <w:rPr>
                <w:b/>
              </w:rPr>
              <w:t>No</w:t>
            </w:r>
          </w:p>
        </w:tc>
      </w:tr>
      <w:tr w:rsidR="00D20186" w14:paraId="0906E7DB" w14:textId="77777777" w:rsidTr="00280B5A">
        <w:tc>
          <w:tcPr>
            <w:tcW w:w="2571" w:type="pct"/>
            <w:tcBorders>
              <w:top w:val="nil"/>
            </w:tcBorders>
          </w:tcPr>
          <w:p w14:paraId="31BA42C4" w14:textId="77777777" w:rsidR="00D20186" w:rsidRPr="00250A5F" w:rsidRDefault="00D20186" w:rsidP="00280B5A">
            <w:pPr>
              <w:pStyle w:val="PURLMSH"/>
            </w:pPr>
            <w:r>
              <w:t xml:space="preserve">Client/Additional Software: </w:t>
            </w:r>
            <w:r>
              <w:rPr>
                <w:b/>
              </w:rPr>
              <w:t>No</w:t>
            </w:r>
            <w:r w:rsidRPr="00470521">
              <w:t xml:space="preserve"> </w:t>
            </w:r>
          </w:p>
        </w:tc>
        <w:tc>
          <w:tcPr>
            <w:tcW w:w="2429" w:type="pct"/>
            <w:tcBorders>
              <w:top w:val="nil"/>
            </w:tcBorders>
          </w:tcPr>
          <w:p w14:paraId="51A02DB9" w14:textId="3B603DEF" w:rsidR="00D20186" w:rsidRDefault="003B0799" w:rsidP="00280B5A">
            <w:pPr>
              <w:pStyle w:val="PURLMSH"/>
            </w:pPr>
            <w:r>
              <w:t xml:space="preserve">Eligible for Software Services on Data Center Providers’ Servers: </w:t>
            </w:r>
            <w:r>
              <w:rPr>
                <w:b/>
              </w:rPr>
              <w:t>Yes</w:t>
            </w:r>
          </w:p>
        </w:tc>
      </w:tr>
      <w:tr w:rsidR="00D20186" w:rsidRPr="00501DAF" w14:paraId="4215946B"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8F96145" w14:textId="77777777" w:rsidR="00D20186" w:rsidRPr="00501DAF" w:rsidRDefault="00D20186" w:rsidP="00280B5A">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D20186" w:rsidRPr="003528B0" w14:paraId="73E6A95A"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0EBAC7B" w14:textId="77777777" w:rsidR="00D20186" w:rsidRPr="00BB180A" w:rsidRDefault="00D20186" w:rsidP="00280B5A">
            <w:pPr>
              <w:pStyle w:val="PURBody"/>
              <w:rPr>
                <w:i/>
              </w:rPr>
            </w:pPr>
            <w:r w:rsidRPr="00BB41EF">
              <w:rPr>
                <w:b/>
              </w:rPr>
              <w:t>You need:</w:t>
            </w:r>
          </w:p>
          <w:p w14:paraId="7C44BBD4" w14:textId="7634C413" w:rsidR="00D20186" w:rsidRPr="000A3567" w:rsidRDefault="00D20186" w:rsidP="00280B5A">
            <w:pPr>
              <w:pStyle w:val="PURBullet-Indented"/>
            </w:pPr>
            <w:r>
              <w:t xml:space="preserve">Microsoft User Experience Virtualization Hosting for Desktops </w:t>
            </w:r>
            <w:r w:rsidR="003B0799">
              <w:t xml:space="preserve">v2.0 </w:t>
            </w:r>
            <w:r>
              <w:t>SAL</w:t>
            </w:r>
          </w:p>
        </w:tc>
      </w:tr>
    </w:tbl>
    <w:p w14:paraId="72FBCCC4" w14:textId="77777777" w:rsidR="00D20186" w:rsidRDefault="00D20186" w:rsidP="00D20186">
      <w:pPr>
        <w:pStyle w:val="PURADDITIONALTERMSHEADERMB"/>
      </w:pPr>
      <w:r>
        <w:t>Additional Terms:</w:t>
      </w:r>
    </w:p>
    <w:p w14:paraId="1023FBB7" w14:textId="094265A9" w:rsidR="00D20186" w:rsidRDefault="00D20186" w:rsidP="00A50403">
      <w:pPr>
        <w:pStyle w:val="PURBody-Indented"/>
      </w:pPr>
      <w:r w:rsidRPr="00D20186">
        <w:t>Microsoft User Experience Virtualization Hosting for Desktops</w:t>
      </w:r>
      <w:r w:rsidR="00377F92">
        <w:t xml:space="preserve"> v2.0</w:t>
      </w:r>
      <w:r w:rsidR="00165FFC">
        <w:t xml:space="preserve"> </w:t>
      </w:r>
      <w:r w:rsidRPr="00D20186">
        <w:t xml:space="preserve">may be provided only in conjunction with desktops delivered as a service under SPLA using Windows Server or Windows Server and </w:t>
      </w:r>
      <w:r w:rsidR="00294428">
        <w:t xml:space="preserve">Windows Server </w:t>
      </w:r>
      <w:r w:rsidRPr="00D20186">
        <w:t>Remote Desktop Services (RDS) or similar technology.</w:t>
      </w:r>
      <w:r w:rsidR="00B70FA2">
        <w:t xml:space="preserve"> </w:t>
      </w:r>
      <w:r w:rsidRPr="00D20186">
        <w:t>The software may not be used with the Windows desktop operating system.</w:t>
      </w:r>
      <w:r w:rsidR="00B70FA2">
        <w:t xml:space="preserve"> </w:t>
      </w:r>
      <w:r w:rsidRPr="00D20186">
        <w:t xml:space="preserve">Users to whom you deliver desktops using Windows Server and </w:t>
      </w:r>
      <w:r w:rsidR="00294428">
        <w:t xml:space="preserve">Windows Server </w:t>
      </w:r>
      <w:r w:rsidRPr="00D20186">
        <w:t xml:space="preserve">Remote Desktop Services (RDS) or similar technology also require </w:t>
      </w:r>
      <w:r w:rsidR="00294428">
        <w:t xml:space="preserve">Windows Server </w:t>
      </w:r>
      <w:r w:rsidRPr="00D20186">
        <w:t>RDS SALs</w:t>
      </w:r>
      <w:r>
        <w:t>.</w:t>
      </w:r>
    </w:p>
    <w:p w14:paraId="78E24DE7" w14:textId="79D89023" w:rsidR="00D20186" w:rsidRPr="00A50403" w:rsidRDefault="00353A1B" w:rsidP="00CD6E9D">
      <w:pPr>
        <w:pStyle w:val="PURBody-Indented"/>
        <w:keepLines/>
        <w:ind w:left="274"/>
        <w:jc w:val="right"/>
      </w:pPr>
      <w:hyperlink w:anchor="TOC" w:history="1">
        <w:r w:rsidR="00742966" w:rsidRPr="00372624">
          <w:rPr>
            <w:rStyle w:val="Hyperlink"/>
            <w:rFonts w:ascii="Arial Narrow" w:hAnsi="Arial Narrow"/>
            <w:sz w:val="16"/>
          </w:rPr>
          <w:t>Table of Contents</w:t>
        </w:r>
      </w:hyperlink>
      <w:r w:rsidR="00742966">
        <w:t xml:space="preserve"> / </w:t>
      </w:r>
      <w:hyperlink w:anchor="UniversalTerms" w:history="1">
        <w:r w:rsidR="00742966">
          <w:rPr>
            <w:rStyle w:val="Hyperlink"/>
            <w:rFonts w:ascii="Arial Narrow" w:hAnsi="Arial Narrow"/>
            <w:sz w:val="16"/>
          </w:rPr>
          <w:t>Universal License Terms</w:t>
        </w:r>
      </w:hyperlink>
    </w:p>
    <w:p w14:paraId="293DCAB5" w14:textId="40433509" w:rsidR="009A4C7C" w:rsidRPr="009214B8" w:rsidRDefault="009A4C7C" w:rsidP="009A4C7C">
      <w:pPr>
        <w:pStyle w:val="PURProductName"/>
      </w:pPr>
      <w:bookmarkStart w:id="550" w:name="_Toc346536871"/>
      <w:bookmarkStart w:id="551" w:name="_Toc346895322"/>
      <w:bookmarkStart w:id="552" w:name="_Toc339280334"/>
      <w:bookmarkStart w:id="553" w:name="_Toc339280477"/>
      <w:bookmarkStart w:id="554" w:name="_Toc363552808"/>
      <w:bookmarkStart w:id="555" w:name="_Toc363552871"/>
      <w:bookmarkStart w:id="556" w:name="_Toc378682170"/>
      <w:bookmarkStart w:id="557" w:name="_Toc378682272"/>
      <w:bookmarkStart w:id="558" w:name="_Toc371268284"/>
      <w:bookmarkStart w:id="559" w:name="_Toc371268350"/>
      <w:bookmarkStart w:id="560" w:name="_Toc381962031"/>
      <w:bookmarkStart w:id="561" w:name="_Toc381962072"/>
      <w:r>
        <w:t xml:space="preserve">Office Multi Language Pack </w:t>
      </w:r>
      <w:bookmarkEnd w:id="546"/>
      <w:bookmarkEnd w:id="547"/>
      <w:bookmarkEnd w:id="548"/>
      <w:bookmarkEnd w:id="549"/>
      <w:r w:rsidR="00BD14CB">
        <w:t>2013</w:t>
      </w:r>
      <w:bookmarkEnd w:id="550"/>
      <w:bookmarkEnd w:id="551"/>
      <w:bookmarkEnd w:id="552"/>
      <w:bookmarkEnd w:id="553"/>
      <w:bookmarkEnd w:id="554"/>
      <w:bookmarkEnd w:id="555"/>
      <w:bookmarkEnd w:id="556"/>
      <w:bookmarkEnd w:id="557"/>
      <w:bookmarkEnd w:id="558"/>
      <w:bookmarkEnd w:id="559"/>
      <w:bookmarkEnd w:id="560"/>
      <w:bookmarkEnd w:id="561"/>
      <w:r w:rsidR="00231176">
        <w:fldChar w:fldCharType="begin"/>
      </w:r>
      <w:r>
        <w:instrText xml:space="preserve"> XE "</w:instrText>
      </w:r>
      <w:r w:rsidRPr="00850A33">
        <w:instrText>Office Multi Language Pack 201</w:instrText>
      </w:r>
      <w:r w:rsidR="00830DCA">
        <w:instrText>3</w:instrText>
      </w:r>
      <w:r>
        <w:instrText xml:space="preserve">" </w:instrText>
      </w:r>
      <w:r w:rsidR="00231176">
        <w:fldChar w:fldCharType="end"/>
      </w:r>
    </w:p>
    <w:p w14:paraId="42963B60"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5267B6" w14:paraId="2EC50E61" w14:textId="77777777" w:rsidTr="004E70C9">
        <w:tc>
          <w:tcPr>
            <w:tcW w:w="2571" w:type="pct"/>
            <w:tcBorders>
              <w:top w:val="single" w:sz="4" w:space="0" w:color="auto"/>
              <w:bottom w:val="nil"/>
            </w:tcBorders>
          </w:tcPr>
          <w:p w14:paraId="18709F81" w14:textId="77777777" w:rsidR="005267B6" w:rsidRPr="003667B6" w:rsidRDefault="005267B6" w:rsidP="00831C1F">
            <w:pPr>
              <w:pStyle w:val="PURLMSH"/>
            </w:pPr>
            <w:r>
              <w:t xml:space="preserve">Applicable Section of SAL General Terms: </w:t>
            </w:r>
            <w:hyperlink w:anchor="SALTerms_Desktop" w:history="1">
              <w:r w:rsidRPr="00831C1F">
                <w:rPr>
                  <w:rStyle w:val="Hyperlink"/>
                </w:rPr>
                <w:t>Desktop Applications</w:t>
              </w:r>
            </w:hyperlink>
          </w:p>
        </w:tc>
        <w:tc>
          <w:tcPr>
            <w:tcW w:w="2429" w:type="pct"/>
            <w:tcBorders>
              <w:top w:val="single" w:sz="4" w:space="0" w:color="auto"/>
              <w:bottom w:val="nil"/>
            </w:tcBorders>
          </w:tcPr>
          <w:p w14:paraId="33A3D23C" w14:textId="23207722" w:rsidR="005267B6" w:rsidRDefault="005267B6" w:rsidP="005267B6">
            <w:pPr>
              <w:pStyle w:val="PURLMSH"/>
            </w:pPr>
            <w:r>
              <w:t xml:space="preserve">See </w:t>
            </w:r>
            <w:r w:rsidRPr="00E53A62">
              <w:t>Applicable</w:t>
            </w:r>
            <w:r>
              <w:t xml:space="preserve"> Notice: </w:t>
            </w:r>
            <w:r w:rsidRPr="005267B6">
              <w:rPr>
                <w:b/>
              </w:rPr>
              <w:t>Data Transfer</w:t>
            </w:r>
            <w:r>
              <w:rPr>
                <w:b/>
              </w:rPr>
              <w:t xml:space="preserve">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5267B6" w14:paraId="500AB7AC" w14:textId="77777777" w:rsidTr="004E70C9">
        <w:tc>
          <w:tcPr>
            <w:tcW w:w="2571" w:type="pct"/>
            <w:tcBorders>
              <w:top w:val="nil"/>
            </w:tcBorders>
          </w:tcPr>
          <w:p w14:paraId="58C57D1F" w14:textId="77777777" w:rsidR="005267B6" w:rsidRPr="00250A5F" w:rsidRDefault="005267B6" w:rsidP="009A4C7C">
            <w:pPr>
              <w:pStyle w:val="PURLMSH"/>
            </w:pPr>
            <w:r>
              <w:t xml:space="preserve">Client/Additional Software: </w:t>
            </w:r>
            <w:r>
              <w:rPr>
                <w:b/>
              </w:rPr>
              <w:t>No</w:t>
            </w:r>
          </w:p>
        </w:tc>
        <w:tc>
          <w:tcPr>
            <w:tcW w:w="2429" w:type="pct"/>
            <w:tcBorders>
              <w:top w:val="nil"/>
            </w:tcBorders>
          </w:tcPr>
          <w:p w14:paraId="2B5DFEF5" w14:textId="61530D54" w:rsidR="005267B6" w:rsidRDefault="003B0799" w:rsidP="009A4C7C">
            <w:pPr>
              <w:pStyle w:val="PURLMSH"/>
            </w:pPr>
            <w:r>
              <w:t xml:space="preserve">Eligible for Software Services on Data Center Providers’ Servers: </w:t>
            </w:r>
            <w:r>
              <w:rPr>
                <w:b/>
              </w:rPr>
              <w:t>Yes</w:t>
            </w:r>
          </w:p>
        </w:tc>
      </w:tr>
      <w:tr w:rsidR="005267B6" w:rsidRPr="00501DAF" w14:paraId="7FB0A1F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63523F1" w14:textId="77777777" w:rsidR="005267B6" w:rsidRPr="00501DAF" w:rsidRDefault="005267B6"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5267B6" w:rsidRPr="003528B0" w14:paraId="25CEC1E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641D978" w14:textId="77777777" w:rsidR="005267B6" w:rsidRPr="00BB180A" w:rsidRDefault="005267B6" w:rsidP="009A4C7C">
            <w:pPr>
              <w:pStyle w:val="PURBody"/>
              <w:rPr>
                <w:i/>
              </w:rPr>
            </w:pPr>
            <w:r w:rsidRPr="00BB41EF">
              <w:rPr>
                <w:b/>
              </w:rPr>
              <w:t>You need:</w:t>
            </w:r>
          </w:p>
          <w:p w14:paraId="1740A38B" w14:textId="6D567F58" w:rsidR="005267B6" w:rsidRPr="003528B0" w:rsidRDefault="005267B6" w:rsidP="00BD14CB">
            <w:pPr>
              <w:pStyle w:val="PURBullet-Indented"/>
              <w:rPr>
                <w:b/>
                <w:bCs/>
              </w:rPr>
            </w:pPr>
            <w:r w:rsidRPr="008D0312">
              <w:t xml:space="preserve">Office Multi Language Pack </w:t>
            </w:r>
            <w:r w:rsidR="00BD14CB">
              <w:t>2013</w:t>
            </w:r>
            <w:r w:rsidR="00BD14CB" w:rsidRPr="008D0312">
              <w:t xml:space="preserve"> </w:t>
            </w:r>
            <w:r w:rsidRPr="008D0312">
              <w:t>SAL</w:t>
            </w:r>
          </w:p>
        </w:tc>
      </w:tr>
    </w:tbl>
    <w:p w14:paraId="6315365F" w14:textId="6F3FC4C4" w:rsidR="009A4C7C" w:rsidRDefault="00353A1B"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3FD3CEE0" w14:textId="7352140E" w:rsidR="009A4C7C" w:rsidRPr="009214B8" w:rsidRDefault="009A4C7C" w:rsidP="009A4C7C">
      <w:pPr>
        <w:pStyle w:val="PURProductName"/>
      </w:pPr>
      <w:bookmarkStart w:id="562" w:name="_Toc299519131"/>
      <w:bookmarkStart w:id="563" w:name="_Toc299531563"/>
      <w:bookmarkStart w:id="564" w:name="_Toc299531887"/>
      <w:bookmarkStart w:id="565" w:name="_Toc299957170"/>
      <w:bookmarkStart w:id="566" w:name="_Toc346536872"/>
      <w:bookmarkStart w:id="567" w:name="_Toc346895323"/>
      <w:bookmarkStart w:id="568" w:name="_Toc339280335"/>
      <w:bookmarkStart w:id="569" w:name="_Toc339280478"/>
      <w:bookmarkStart w:id="570" w:name="_Toc363552809"/>
      <w:bookmarkStart w:id="571" w:name="_Toc363552872"/>
      <w:bookmarkStart w:id="572" w:name="_Toc378682171"/>
      <w:bookmarkStart w:id="573" w:name="_Toc378682273"/>
      <w:bookmarkStart w:id="574" w:name="_Toc371268285"/>
      <w:bookmarkStart w:id="575" w:name="_Toc371268351"/>
      <w:bookmarkStart w:id="576" w:name="_Toc381962032"/>
      <w:bookmarkStart w:id="577" w:name="_Toc381962073"/>
      <w:r>
        <w:t xml:space="preserve">Office Professional Plus </w:t>
      </w:r>
      <w:bookmarkEnd w:id="562"/>
      <w:bookmarkEnd w:id="563"/>
      <w:bookmarkEnd w:id="564"/>
      <w:bookmarkEnd w:id="565"/>
      <w:r w:rsidR="00BD14CB">
        <w:t>2013</w:t>
      </w:r>
      <w:bookmarkEnd w:id="566"/>
      <w:bookmarkEnd w:id="567"/>
      <w:bookmarkEnd w:id="568"/>
      <w:bookmarkEnd w:id="569"/>
      <w:bookmarkEnd w:id="570"/>
      <w:bookmarkEnd w:id="571"/>
      <w:bookmarkEnd w:id="572"/>
      <w:bookmarkEnd w:id="573"/>
      <w:bookmarkEnd w:id="574"/>
      <w:bookmarkEnd w:id="575"/>
      <w:bookmarkEnd w:id="576"/>
      <w:bookmarkEnd w:id="577"/>
      <w:r w:rsidR="00231176">
        <w:fldChar w:fldCharType="begin"/>
      </w:r>
      <w:r>
        <w:instrText xml:space="preserve"> XE "</w:instrText>
      </w:r>
      <w:r w:rsidRPr="00850A33">
        <w:instrText>Office Professional Plus 201</w:instrText>
      </w:r>
      <w:r w:rsidR="00830DCA">
        <w:instrText>3</w:instrText>
      </w:r>
      <w:r>
        <w:instrText xml:space="preserve">" </w:instrText>
      </w:r>
      <w:r w:rsidR="00231176">
        <w:fldChar w:fldCharType="end"/>
      </w:r>
    </w:p>
    <w:p w14:paraId="3BB44496"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280"/>
        <w:gridCol w:w="5032"/>
      </w:tblGrid>
      <w:tr w:rsidR="005267B6" w14:paraId="3C6492CD" w14:textId="77777777" w:rsidTr="004E70C9">
        <w:tc>
          <w:tcPr>
            <w:tcW w:w="2560" w:type="pct"/>
            <w:tcBorders>
              <w:top w:val="single" w:sz="4" w:space="0" w:color="auto"/>
              <w:bottom w:val="nil"/>
            </w:tcBorders>
          </w:tcPr>
          <w:p w14:paraId="0DB806D6" w14:textId="77777777" w:rsidR="005267B6" w:rsidRPr="003667B6" w:rsidRDefault="005267B6" w:rsidP="00831C1F">
            <w:pPr>
              <w:pStyle w:val="PURLMSH"/>
            </w:pPr>
            <w:r>
              <w:t xml:space="preserve">Applicable Section of SAL General Terms: </w:t>
            </w:r>
            <w:hyperlink w:anchor="SALTerms_Desktop" w:history="1">
              <w:r w:rsidRPr="00831C1F">
                <w:rPr>
                  <w:rStyle w:val="Hyperlink"/>
                </w:rPr>
                <w:t>Desktop Applications</w:t>
              </w:r>
            </w:hyperlink>
          </w:p>
        </w:tc>
        <w:tc>
          <w:tcPr>
            <w:tcW w:w="2440" w:type="pct"/>
            <w:tcBorders>
              <w:top w:val="single" w:sz="4" w:space="0" w:color="auto"/>
              <w:bottom w:val="nil"/>
            </w:tcBorders>
          </w:tcPr>
          <w:p w14:paraId="67EAF923" w14:textId="1986E32C" w:rsidR="005267B6" w:rsidRPr="0026184E" w:rsidRDefault="005267B6" w:rsidP="0026184E">
            <w:pPr>
              <w:pStyle w:val="PURLMSH"/>
            </w:pPr>
            <w:r w:rsidRPr="0026184E">
              <w:t xml:space="preserve">See Applicable Notice: </w:t>
            </w:r>
            <w:r w:rsidR="0026184E" w:rsidRPr="0026184E">
              <w:rPr>
                <w:b/>
              </w:rPr>
              <w:t>Bing Maps</w:t>
            </w:r>
            <w:r w:rsidR="0026184E">
              <w:rPr>
                <w:b/>
              </w:rPr>
              <w:t xml:space="preserve">, </w:t>
            </w:r>
            <w:r w:rsidRPr="0026184E">
              <w:rPr>
                <w:b/>
              </w:rPr>
              <w:t xml:space="preserve">Data Transfer </w:t>
            </w:r>
            <w:r w:rsidRPr="0026184E">
              <w:rPr>
                <w:i/>
              </w:rPr>
              <w:t>(</w:t>
            </w:r>
            <w:r w:rsidR="0026184E" w:rsidRPr="0026184E">
              <w:rPr>
                <w:i/>
              </w:rPr>
              <w:t>s</w:t>
            </w:r>
            <w:r w:rsidRPr="0026184E">
              <w:rPr>
                <w:i/>
              </w:rPr>
              <w:t xml:space="preserve">ee </w:t>
            </w:r>
            <w:hyperlink w:anchor="Appendix2" w:history="1">
              <w:r w:rsidRPr="0026184E">
                <w:rPr>
                  <w:rStyle w:val="Hyperlink"/>
                  <w:i/>
                </w:rPr>
                <w:t>Appendix 2</w:t>
              </w:r>
            </w:hyperlink>
            <w:r w:rsidRPr="0026184E">
              <w:rPr>
                <w:i/>
              </w:rPr>
              <w:t>)</w:t>
            </w:r>
          </w:p>
        </w:tc>
      </w:tr>
      <w:tr w:rsidR="005267B6" w14:paraId="4DA2DDA4" w14:textId="77777777" w:rsidTr="004E70C9">
        <w:tc>
          <w:tcPr>
            <w:tcW w:w="2560" w:type="pct"/>
            <w:tcBorders>
              <w:top w:val="nil"/>
            </w:tcBorders>
          </w:tcPr>
          <w:p w14:paraId="79608934" w14:textId="77777777" w:rsidR="005267B6" w:rsidRPr="00250A5F" w:rsidRDefault="005267B6" w:rsidP="009A4C7C">
            <w:pPr>
              <w:pStyle w:val="PURLMSH"/>
            </w:pPr>
            <w:r>
              <w:t xml:space="preserve">Client/Additional Software: </w:t>
            </w:r>
            <w:r>
              <w:rPr>
                <w:b/>
              </w:rPr>
              <w:t>No</w:t>
            </w:r>
          </w:p>
        </w:tc>
        <w:tc>
          <w:tcPr>
            <w:tcW w:w="2440" w:type="pct"/>
            <w:tcBorders>
              <w:top w:val="nil"/>
            </w:tcBorders>
          </w:tcPr>
          <w:p w14:paraId="077C7BB7" w14:textId="4A33363E" w:rsidR="005267B6" w:rsidRDefault="003B0799" w:rsidP="009A4C7C">
            <w:pPr>
              <w:pStyle w:val="PURLMSH"/>
            </w:pPr>
            <w:r>
              <w:t xml:space="preserve">Eligible for Software Services on Data Center Providers’ Servers: </w:t>
            </w:r>
            <w:r>
              <w:rPr>
                <w:b/>
              </w:rPr>
              <w:t>Yes</w:t>
            </w:r>
          </w:p>
        </w:tc>
      </w:tr>
      <w:tr w:rsidR="005267B6" w:rsidRPr="00501DAF" w14:paraId="1D27FEC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1DC553" w14:textId="77777777" w:rsidR="005267B6" w:rsidRPr="00501DAF" w:rsidRDefault="005267B6"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5267B6" w:rsidRPr="003528B0" w14:paraId="09291D6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22671634" w14:textId="77777777" w:rsidR="005267B6" w:rsidRPr="00BB180A" w:rsidRDefault="005267B6" w:rsidP="009A4C7C">
            <w:pPr>
              <w:pStyle w:val="PURBody"/>
              <w:rPr>
                <w:i/>
              </w:rPr>
            </w:pPr>
            <w:r w:rsidRPr="00BB41EF">
              <w:rPr>
                <w:b/>
              </w:rPr>
              <w:t>You need:</w:t>
            </w:r>
          </w:p>
          <w:p w14:paraId="67CB9BE9" w14:textId="7D54A1BB" w:rsidR="005267B6" w:rsidRPr="005267B6" w:rsidRDefault="005267B6" w:rsidP="00BD14CB">
            <w:pPr>
              <w:pStyle w:val="PURBullet-Indented"/>
            </w:pPr>
            <w:r>
              <w:t xml:space="preserve">Office Professional Plus </w:t>
            </w:r>
            <w:r w:rsidR="00BD14CB">
              <w:t xml:space="preserve">2013 </w:t>
            </w:r>
            <w:r w:rsidR="003D33E5">
              <w:t>SAL</w:t>
            </w:r>
          </w:p>
        </w:tc>
      </w:tr>
    </w:tbl>
    <w:p w14:paraId="0958BCA7" w14:textId="77777777" w:rsidR="009A4C7C" w:rsidRDefault="009A4C7C" w:rsidP="0085206E">
      <w:pPr>
        <w:pStyle w:val="PURADDITIONALTERMSHEADERMB"/>
      </w:pPr>
      <w:r>
        <w:t>Additional Terms:</w:t>
      </w:r>
    </w:p>
    <w:p w14:paraId="5A2327A3" w14:textId="77777777" w:rsidR="009A4C7C" w:rsidRDefault="009A4C7C" w:rsidP="009A4C7C">
      <w:pPr>
        <w:pStyle w:val="PURBlueStrong"/>
      </w:pPr>
      <w:r w:rsidRPr="006E5E7B">
        <w:lastRenderedPageBreak/>
        <w:t>Office Web App</w:t>
      </w:r>
      <w:r>
        <w:t>s</w:t>
      </w:r>
    </w:p>
    <w:p w14:paraId="11B48E74" w14:textId="5648EC07" w:rsidR="009A4C7C" w:rsidRDefault="009A4C7C" w:rsidP="009A4C7C">
      <w:pPr>
        <w:pStyle w:val="PURBody-Indented"/>
      </w:pPr>
      <w:r w:rsidRPr="005F5DE3">
        <w:t xml:space="preserve">Office Professional Plus </w:t>
      </w:r>
      <w:r w:rsidR="00BD14CB">
        <w:t>2013</w:t>
      </w:r>
      <w:r w:rsidR="00BD14CB" w:rsidRPr="005F5DE3">
        <w:t xml:space="preserve"> </w:t>
      </w:r>
      <w:r w:rsidRPr="005F5DE3">
        <w:t xml:space="preserve">SALs include the use of Office Web Apps. </w:t>
      </w:r>
      <w:r w:rsidR="00CC5CC6">
        <w:t>Notwithstanding terms to the contrary in the license terms provided with the Office Web Apps software, e</w:t>
      </w:r>
      <w:r w:rsidRPr="005F5DE3">
        <w:t xml:space="preserve">ach user for whom you obtain an Office Professional Plus </w:t>
      </w:r>
      <w:r w:rsidR="00BD14CB">
        <w:t>2013</w:t>
      </w:r>
      <w:r w:rsidR="00BD14CB" w:rsidRPr="005F5DE3">
        <w:t xml:space="preserve"> </w:t>
      </w:r>
      <w:r w:rsidRPr="005F5DE3">
        <w:t>User SAL may access and use the Office Web Apps software. Office Web Apps are not included with the previous versions of Office Professional Plus SALs. Examples include Office Professional Plus 2007 SALs and Office Professional 2003 SALs.</w:t>
      </w:r>
    </w:p>
    <w:p w14:paraId="719BE1CA" w14:textId="23567497" w:rsidR="0003012B" w:rsidRPr="005F5DE3" w:rsidRDefault="0003012B" w:rsidP="009A4C7C">
      <w:pPr>
        <w:pStyle w:val="PURBody-Indented"/>
      </w:pPr>
      <w:r>
        <w:t>Component products in the suite are available separately with separate SALs.</w:t>
      </w:r>
    </w:p>
    <w:p w14:paraId="56C9C3BE" w14:textId="48E41B76" w:rsidR="009A4C7C" w:rsidRDefault="00353A1B"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1567346E" w14:textId="24A6B813" w:rsidR="009A4C7C" w:rsidRPr="009214B8" w:rsidRDefault="009A4C7C" w:rsidP="009A4C7C">
      <w:pPr>
        <w:pStyle w:val="PURProductName"/>
      </w:pPr>
      <w:bookmarkStart w:id="578" w:name="_Toc299519132"/>
      <w:bookmarkStart w:id="579" w:name="_Toc299531564"/>
      <w:bookmarkStart w:id="580" w:name="_Toc299531888"/>
      <w:bookmarkStart w:id="581" w:name="_Toc299957171"/>
      <w:bookmarkStart w:id="582" w:name="_Toc346536873"/>
      <w:bookmarkStart w:id="583" w:name="_Toc346895324"/>
      <w:bookmarkStart w:id="584" w:name="_Toc339280336"/>
      <w:bookmarkStart w:id="585" w:name="_Toc339280479"/>
      <w:bookmarkStart w:id="586" w:name="_Toc363552810"/>
      <w:bookmarkStart w:id="587" w:name="_Toc363552873"/>
      <w:bookmarkStart w:id="588" w:name="_Toc378682172"/>
      <w:bookmarkStart w:id="589" w:name="_Toc378682274"/>
      <w:bookmarkStart w:id="590" w:name="_Toc371268286"/>
      <w:bookmarkStart w:id="591" w:name="_Toc371268352"/>
      <w:bookmarkStart w:id="592" w:name="_Toc381962033"/>
      <w:bookmarkStart w:id="593" w:name="_Toc381962074"/>
      <w:r>
        <w:t xml:space="preserve">Office Standard </w:t>
      </w:r>
      <w:bookmarkEnd w:id="578"/>
      <w:bookmarkEnd w:id="579"/>
      <w:bookmarkEnd w:id="580"/>
      <w:bookmarkEnd w:id="581"/>
      <w:r w:rsidR="00BD14CB">
        <w:t>2013</w:t>
      </w:r>
      <w:bookmarkEnd w:id="582"/>
      <w:bookmarkEnd w:id="583"/>
      <w:bookmarkEnd w:id="584"/>
      <w:bookmarkEnd w:id="585"/>
      <w:bookmarkEnd w:id="586"/>
      <w:bookmarkEnd w:id="587"/>
      <w:bookmarkEnd w:id="588"/>
      <w:bookmarkEnd w:id="589"/>
      <w:bookmarkEnd w:id="590"/>
      <w:bookmarkEnd w:id="591"/>
      <w:bookmarkEnd w:id="592"/>
      <w:bookmarkEnd w:id="593"/>
      <w:r w:rsidR="00231176">
        <w:fldChar w:fldCharType="begin"/>
      </w:r>
      <w:r>
        <w:instrText xml:space="preserve"> XE "</w:instrText>
      </w:r>
      <w:r w:rsidRPr="00850A33">
        <w:instrText>Office Standard 201</w:instrText>
      </w:r>
      <w:r w:rsidR="00830DCA">
        <w:instrText>3</w:instrText>
      </w:r>
      <w:r>
        <w:instrText xml:space="preserve">" </w:instrText>
      </w:r>
      <w:r w:rsidR="00231176">
        <w:fldChar w:fldCharType="end"/>
      </w:r>
    </w:p>
    <w:p w14:paraId="335322B9"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14:paraId="241C0627" w14:textId="77777777" w:rsidTr="004E70C9">
        <w:tc>
          <w:tcPr>
            <w:tcW w:w="2571" w:type="pct"/>
            <w:tcBorders>
              <w:top w:val="single" w:sz="4" w:space="0" w:color="auto"/>
              <w:bottom w:val="nil"/>
            </w:tcBorders>
          </w:tcPr>
          <w:p w14:paraId="1767E6FB" w14:textId="77777777" w:rsidR="00831C1F" w:rsidRPr="003667B6" w:rsidRDefault="00831C1F" w:rsidP="00831C1F">
            <w:pPr>
              <w:pStyle w:val="PURLMSH"/>
            </w:pPr>
            <w:r>
              <w:t xml:space="preserve">Applicable Section of SAL General Terms: </w:t>
            </w:r>
            <w:hyperlink w:anchor="SALTerms_Desktop" w:history="1">
              <w:r w:rsidRPr="00831C1F">
                <w:rPr>
                  <w:rStyle w:val="Hyperlink"/>
                </w:rPr>
                <w:t>Desktop Applications</w:t>
              </w:r>
            </w:hyperlink>
          </w:p>
        </w:tc>
        <w:tc>
          <w:tcPr>
            <w:tcW w:w="2429" w:type="pct"/>
            <w:tcBorders>
              <w:top w:val="single" w:sz="4" w:space="0" w:color="auto"/>
              <w:bottom w:val="nil"/>
            </w:tcBorders>
          </w:tcPr>
          <w:p w14:paraId="0814E183" w14:textId="4D7CA69F" w:rsidR="00831C1F" w:rsidRDefault="005267B6" w:rsidP="0026184E">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9A4C7C" w14:paraId="1C740DB2" w14:textId="77777777" w:rsidTr="004E70C9">
        <w:tc>
          <w:tcPr>
            <w:tcW w:w="2571" w:type="pct"/>
            <w:tcBorders>
              <w:top w:val="nil"/>
            </w:tcBorders>
          </w:tcPr>
          <w:p w14:paraId="6224DC69" w14:textId="77777777" w:rsidR="009A4C7C" w:rsidRPr="00250A5F" w:rsidRDefault="009A4C7C" w:rsidP="009A4C7C">
            <w:pPr>
              <w:pStyle w:val="PURLMSH"/>
            </w:pPr>
            <w:r>
              <w:t xml:space="preserve">Client/Additional Software: </w:t>
            </w:r>
            <w:r>
              <w:rPr>
                <w:b/>
              </w:rPr>
              <w:t>No</w:t>
            </w:r>
          </w:p>
        </w:tc>
        <w:tc>
          <w:tcPr>
            <w:tcW w:w="2429" w:type="pct"/>
            <w:tcBorders>
              <w:top w:val="nil"/>
            </w:tcBorders>
          </w:tcPr>
          <w:p w14:paraId="3B28849B" w14:textId="628BC488" w:rsidR="009A4C7C" w:rsidRDefault="003B0799" w:rsidP="009A4C7C">
            <w:pPr>
              <w:pStyle w:val="PURLMSH"/>
            </w:pPr>
            <w:r>
              <w:t xml:space="preserve">Eligible for Software Services on Data Center Providers’ Servers: </w:t>
            </w:r>
            <w:r>
              <w:rPr>
                <w:b/>
              </w:rPr>
              <w:t>Yes</w:t>
            </w:r>
          </w:p>
        </w:tc>
      </w:tr>
      <w:tr w:rsidR="009A4C7C" w:rsidRPr="00501DAF" w14:paraId="09A79C9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3E21E8"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0826BF5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304358" w14:textId="77777777" w:rsidR="009A4C7C" w:rsidRDefault="00BB41EF" w:rsidP="009A4C7C">
            <w:pPr>
              <w:pStyle w:val="PURBody"/>
            </w:pPr>
            <w:r w:rsidRPr="00BB41EF">
              <w:rPr>
                <w:b/>
              </w:rPr>
              <w:t>You need:</w:t>
            </w:r>
          </w:p>
          <w:p w14:paraId="1C948108" w14:textId="2AF0838D" w:rsidR="009A4C7C" w:rsidRPr="005F5DE3" w:rsidRDefault="005267B6" w:rsidP="00BD14CB">
            <w:pPr>
              <w:pStyle w:val="PURBullet-Indented"/>
            </w:pPr>
            <w:r>
              <w:t xml:space="preserve">Office Standard </w:t>
            </w:r>
            <w:r w:rsidR="00BD14CB">
              <w:t xml:space="preserve">2013 </w:t>
            </w:r>
            <w:r>
              <w:t>SAL</w:t>
            </w:r>
          </w:p>
        </w:tc>
      </w:tr>
    </w:tbl>
    <w:p w14:paraId="51871F42" w14:textId="77777777" w:rsidR="009A4C7C" w:rsidRDefault="009A4C7C" w:rsidP="0085206E">
      <w:pPr>
        <w:pStyle w:val="PURADDITIONALTERMSHEADERMB"/>
      </w:pPr>
      <w:r>
        <w:t>Additional Terms:</w:t>
      </w:r>
    </w:p>
    <w:p w14:paraId="47E8D1C8" w14:textId="77777777" w:rsidR="009A4C7C" w:rsidRDefault="009A4C7C" w:rsidP="009A4C7C">
      <w:pPr>
        <w:pStyle w:val="PURBlueStrong"/>
        <w:rPr>
          <w:lang w:eastAsia="ja-JP"/>
        </w:rPr>
      </w:pPr>
      <w:r w:rsidRPr="00006F30">
        <w:rPr>
          <w:lang w:eastAsia="ja-JP"/>
        </w:rPr>
        <w:t>Office Web Apps</w:t>
      </w:r>
    </w:p>
    <w:p w14:paraId="49C4B1C8" w14:textId="4693BB09" w:rsidR="009A4C7C" w:rsidRDefault="009A4C7C" w:rsidP="009A4C7C">
      <w:pPr>
        <w:pStyle w:val="PURBody-Indented"/>
      </w:pPr>
      <w:r w:rsidRPr="00006F30">
        <w:rPr>
          <w:lang w:eastAsia="ja-JP"/>
        </w:rPr>
        <w:t xml:space="preserve">Office </w:t>
      </w:r>
      <w:r>
        <w:rPr>
          <w:lang w:eastAsia="ja-JP"/>
        </w:rPr>
        <w:t>Standard</w:t>
      </w:r>
      <w:r w:rsidRPr="00006F30">
        <w:rPr>
          <w:lang w:eastAsia="ja-JP"/>
        </w:rPr>
        <w:t xml:space="preserve"> </w:t>
      </w:r>
      <w:r w:rsidR="00BD14CB">
        <w:rPr>
          <w:lang w:eastAsia="ja-JP"/>
        </w:rPr>
        <w:t>2013</w:t>
      </w:r>
      <w:r w:rsidR="00BD14CB" w:rsidRPr="00006F30">
        <w:rPr>
          <w:lang w:eastAsia="ja-JP"/>
        </w:rPr>
        <w:t xml:space="preserve"> </w:t>
      </w:r>
      <w:r w:rsidRPr="00006F30">
        <w:rPr>
          <w:lang w:eastAsia="ja-JP"/>
        </w:rPr>
        <w:t xml:space="preserve">SALs include the use of Office Web Apps. </w:t>
      </w:r>
      <w:r w:rsidR="00CC5CC6">
        <w:t>Notwithstanding terms to the contrary in the license terms provided with the Office Web Apps software, e</w:t>
      </w:r>
      <w:r w:rsidRPr="00006F30">
        <w:rPr>
          <w:lang w:eastAsia="ja-JP"/>
        </w:rPr>
        <w:t xml:space="preserve">ach user for whom you obtain an Office </w:t>
      </w:r>
      <w:r>
        <w:rPr>
          <w:lang w:eastAsia="ja-JP"/>
        </w:rPr>
        <w:t>Standard</w:t>
      </w:r>
      <w:r w:rsidRPr="00006F30">
        <w:rPr>
          <w:lang w:eastAsia="ja-JP"/>
        </w:rPr>
        <w:t xml:space="preserve"> </w:t>
      </w:r>
      <w:r w:rsidR="00BD14CB">
        <w:rPr>
          <w:lang w:eastAsia="ja-JP"/>
        </w:rPr>
        <w:t>2013</w:t>
      </w:r>
      <w:r w:rsidR="00BD14CB" w:rsidRPr="00006F30">
        <w:rPr>
          <w:lang w:eastAsia="ja-JP"/>
        </w:rPr>
        <w:t xml:space="preserve"> </w:t>
      </w:r>
      <w:r w:rsidRPr="00006F30">
        <w:rPr>
          <w:lang w:eastAsia="ja-JP"/>
        </w:rPr>
        <w:t xml:space="preserve">User SAL may access and use the Office Web Apps software. </w:t>
      </w:r>
      <w:r w:rsidRPr="008E769B">
        <w:t>Office Web Apps are not included with the previous versions of Office Standard SALs. Examples include Office Standard 2007 SALs and Office Standard 2003 SALs.</w:t>
      </w:r>
    </w:p>
    <w:p w14:paraId="0754D429" w14:textId="77777777" w:rsidR="0003012B" w:rsidRPr="005F5DE3" w:rsidRDefault="0003012B" w:rsidP="0003012B">
      <w:pPr>
        <w:pStyle w:val="PURBody-Indented"/>
      </w:pPr>
      <w:r>
        <w:t>Component products in the suite are available separately with separate SALs.</w:t>
      </w:r>
    </w:p>
    <w:p w14:paraId="19E5347A" w14:textId="535997DC" w:rsidR="009A4C7C" w:rsidRDefault="00353A1B" w:rsidP="00CD6E9D">
      <w:pPr>
        <w:pStyle w:val="PURBreadcrumb"/>
        <w:keepNext w:val="0"/>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091AF89A" w14:textId="1EAA8ACE" w:rsidR="003A44AE" w:rsidRPr="009214B8" w:rsidRDefault="003A44AE" w:rsidP="00D33C91">
      <w:pPr>
        <w:pStyle w:val="PURProductName"/>
        <w:pBdr>
          <w:bottom w:val="single" w:sz="8" w:space="0" w:color="404040" w:themeColor="text1" w:themeTint="BF"/>
        </w:pBdr>
      </w:pPr>
      <w:bookmarkStart w:id="594" w:name="_Toc299519133"/>
      <w:bookmarkStart w:id="595" w:name="_Toc299531565"/>
      <w:bookmarkStart w:id="596" w:name="_Toc299531889"/>
      <w:bookmarkStart w:id="597" w:name="_Toc299957172"/>
      <w:bookmarkStart w:id="598" w:name="_Toc346536874"/>
      <w:bookmarkStart w:id="599" w:name="_Toc346895325"/>
      <w:bookmarkStart w:id="600" w:name="_Toc339280337"/>
      <w:bookmarkStart w:id="601" w:name="_Toc339280480"/>
      <w:bookmarkStart w:id="602" w:name="_Toc363552811"/>
      <w:bookmarkStart w:id="603" w:name="_Toc363552874"/>
      <w:bookmarkStart w:id="604" w:name="_Toc378682173"/>
      <w:bookmarkStart w:id="605" w:name="_Toc378682275"/>
      <w:bookmarkStart w:id="606" w:name="_Toc371268287"/>
      <w:bookmarkStart w:id="607" w:name="_Toc371268353"/>
      <w:bookmarkStart w:id="608" w:name="_Toc381962034"/>
      <w:bookmarkStart w:id="609" w:name="_Toc381962075"/>
      <w:r>
        <w:t>Productivity Suite</w:t>
      </w:r>
      <w:bookmarkEnd w:id="594"/>
      <w:bookmarkEnd w:id="595"/>
      <w:bookmarkEnd w:id="596"/>
      <w:bookmarkEnd w:id="597"/>
      <w:bookmarkEnd w:id="598"/>
      <w:bookmarkEnd w:id="599"/>
      <w:bookmarkEnd w:id="600"/>
      <w:bookmarkEnd w:id="601"/>
      <w:bookmarkEnd w:id="602"/>
      <w:bookmarkEnd w:id="603"/>
      <w:bookmarkEnd w:id="604"/>
      <w:bookmarkEnd w:id="605"/>
      <w:bookmarkEnd w:id="606"/>
      <w:bookmarkEnd w:id="607"/>
      <w:bookmarkEnd w:id="608"/>
      <w:bookmarkEnd w:id="609"/>
      <w:r w:rsidR="00AB2D09">
        <w:fldChar w:fldCharType="begin"/>
      </w:r>
      <w:r w:rsidR="00AB2D09">
        <w:instrText xml:space="preserve"> XE "Productivity Suite" </w:instrText>
      </w:r>
      <w:r w:rsidR="00AB2D09">
        <w:fldChar w:fldCharType="end"/>
      </w:r>
    </w:p>
    <w:p w14:paraId="6ABFDBF9" w14:textId="77777777" w:rsidR="003A44AE" w:rsidRPr="000A146C" w:rsidRDefault="003A44AE" w:rsidP="003A44AE">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1"/>
        <w:gridCol w:w="5147"/>
        <w:gridCol w:w="151"/>
        <w:gridCol w:w="22"/>
        <w:gridCol w:w="4838"/>
        <w:gridCol w:w="173"/>
        <w:gridCol w:w="363"/>
        <w:gridCol w:w="15"/>
      </w:tblGrid>
      <w:tr w:rsidR="007331A1" w14:paraId="3C61BED8" w14:textId="77777777" w:rsidTr="007331A1">
        <w:trPr>
          <w:gridBefore w:val="1"/>
          <w:gridAfter w:val="1"/>
          <w:wBefore w:w="42" w:type="pct"/>
          <w:wAfter w:w="7" w:type="pct"/>
        </w:trPr>
        <w:tc>
          <w:tcPr>
            <w:tcW w:w="2453" w:type="pct"/>
            <w:gridSpan w:val="2"/>
            <w:tcBorders>
              <w:top w:val="single" w:sz="4" w:space="0" w:color="auto"/>
              <w:bottom w:val="nil"/>
            </w:tcBorders>
          </w:tcPr>
          <w:p w14:paraId="43438500" w14:textId="77777777" w:rsidR="007331A1" w:rsidRPr="003667B6" w:rsidRDefault="007331A1" w:rsidP="00C245A7">
            <w:pPr>
              <w:pStyle w:val="PURLMSH"/>
            </w:pPr>
            <w:r>
              <w:t xml:space="preserve">Applicable Section of SAL General Terms: </w:t>
            </w:r>
            <w:hyperlink w:anchor="SALTerms_Server" w:history="1">
              <w:r>
                <w:rPr>
                  <w:rStyle w:val="Hyperlink"/>
                </w:rPr>
                <w:t>Server Software</w:t>
              </w:r>
            </w:hyperlink>
          </w:p>
        </w:tc>
        <w:tc>
          <w:tcPr>
            <w:tcW w:w="2498" w:type="pct"/>
            <w:gridSpan w:val="4"/>
            <w:tcBorders>
              <w:top w:val="single" w:sz="4" w:space="0" w:color="auto"/>
              <w:bottom w:val="nil"/>
            </w:tcBorders>
          </w:tcPr>
          <w:p w14:paraId="10523256" w14:textId="77777777" w:rsidR="007331A1" w:rsidRDefault="007331A1" w:rsidP="00C245A7">
            <w:pPr>
              <w:pStyle w:val="PURLMSH"/>
            </w:pPr>
            <w:r>
              <w:t xml:space="preserve">See Applicable Notice: </w:t>
            </w:r>
            <w:r>
              <w:rPr>
                <w:b/>
              </w:rPr>
              <w:t xml:space="preserve">No </w:t>
            </w:r>
          </w:p>
        </w:tc>
      </w:tr>
      <w:tr w:rsidR="007331A1" w:rsidRPr="0026184E" w14:paraId="65DEDFFF" w14:textId="77777777" w:rsidTr="007331A1">
        <w:trPr>
          <w:gridAfter w:val="2"/>
          <w:wAfter w:w="175" w:type="pct"/>
          <w:trHeight w:val="216"/>
        </w:trPr>
        <w:tc>
          <w:tcPr>
            <w:tcW w:w="2505" w:type="pct"/>
            <w:gridSpan w:val="4"/>
            <w:tcBorders>
              <w:top w:val="nil"/>
              <w:bottom w:val="nil"/>
            </w:tcBorders>
          </w:tcPr>
          <w:p w14:paraId="7B18DA81" w14:textId="77777777" w:rsidR="007331A1" w:rsidRPr="0026184E" w:rsidRDefault="007331A1" w:rsidP="00984DEA">
            <w:pPr>
              <w:pStyle w:val="PURBody"/>
              <w:rPr>
                <w:rFonts w:ascii="Arial Narrow" w:hAnsi="Arial Narrow"/>
              </w:rPr>
            </w:pPr>
          </w:p>
        </w:tc>
        <w:tc>
          <w:tcPr>
            <w:tcW w:w="2320" w:type="pct"/>
            <w:gridSpan w:val="2"/>
            <w:tcBorders>
              <w:top w:val="nil"/>
              <w:bottom w:val="nil"/>
            </w:tcBorders>
          </w:tcPr>
          <w:p w14:paraId="038379A8" w14:textId="345DB37E" w:rsidR="007331A1" w:rsidRPr="0026184E" w:rsidRDefault="007331A1" w:rsidP="00803002">
            <w:pPr>
              <w:pStyle w:val="PURLMSH"/>
            </w:pPr>
            <w:r>
              <w:t xml:space="preserve">Eligible for Software Services on Data Center Providers’ Servers: </w:t>
            </w:r>
            <w:r>
              <w:rPr>
                <w:b/>
              </w:rPr>
              <w:t>Yes</w:t>
            </w:r>
          </w:p>
        </w:tc>
      </w:tr>
      <w:tr w:rsidR="002B553F" w:rsidRPr="00830DCA" w14:paraId="5E19165E" w14:textId="77777777" w:rsidTr="007331A1">
        <w:tblPrEx>
          <w:tblBorders>
            <w:top w:val="none" w:sz="0" w:space="0" w:color="auto"/>
            <w:bottom w:val="none" w:sz="0" w:space="0" w:color="auto"/>
          </w:tblBorders>
        </w:tblPrEx>
        <w:tc>
          <w:tcPr>
            <w:tcW w:w="5000" w:type="pct"/>
            <w:gridSpan w:val="8"/>
            <w:shd w:val="clear" w:color="auto" w:fill="E5EEF7"/>
          </w:tcPr>
          <w:p w14:paraId="0C7776E6" w14:textId="77777777" w:rsidR="002B553F" w:rsidRPr="00830DCA"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rPr>
            </w:pPr>
            <w:r w:rsidRPr="00830DCA">
              <w:rPr>
                <w:i w:val="0"/>
                <w:color w:val="404040" w:themeColor="text1" w:themeTint="BF"/>
              </w:rPr>
              <w:t>SUBSCRIBER ACCESS LICENSES (SALs)</w:t>
            </w:r>
          </w:p>
        </w:tc>
      </w:tr>
      <w:tr w:rsidR="002B553F" w:rsidRPr="003528B0" w14:paraId="58606CD9" w14:textId="77777777" w:rsidTr="007331A1">
        <w:tblPrEx>
          <w:tblBorders>
            <w:top w:val="none" w:sz="0" w:space="0" w:color="auto"/>
            <w:bottom w:val="none" w:sz="0" w:space="0" w:color="auto"/>
          </w:tblBorders>
        </w:tblPrEx>
        <w:tc>
          <w:tcPr>
            <w:tcW w:w="5000" w:type="pct"/>
            <w:gridSpan w:val="8"/>
          </w:tcPr>
          <w:p w14:paraId="037BF290" w14:textId="77777777" w:rsidR="002B553F" w:rsidRPr="00BB180A" w:rsidRDefault="002B553F" w:rsidP="00984DEA">
            <w:pPr>
              <w:pStyle w:val="PURBody"/>
              <w:rPr>
                <w:i/>
              </w:rPr>
            </w:pPr>
            <w:r w:rsidRPr="00BB41EF">
              <w:rPr>
                <w:b/>
              </w:rPr>
              <w:t>You need:</w:t>
            </w:r>
          </w:p>
          <w:p w14:paraId="45152CB1" w14:textId="77777777" w:rsidR="002B553F" w:rsidRPr="00902B3A" w:rsidRDefault="002B553F" w:rsidP="009E3081">
            <w:pPr>
              <w:pStyle w:val="PURBullet-Indented"/>
            </w:pPr>
            <w:r>
              <w:t>Productivity Suite</w:t>
            </w:r>
            <w:r w:rsidRPr="00543F5C">
              <w:t xml:space="preserve"> SAL</w:t>
            </w:r>
          </w:p>
        </w:tc>
      </w:tr>
      <w:tr w:rsidR="002B553F" w:rsidRPr="003528B0" w14:paraId="59310585"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063CA5EA" w14:textId="77777777" w:rsidR="002B553F" w:rsidRPr="00E74F02" w:rsidRDefault="002B553F" w:rsidP="00984DEA">
            <w:pPr>
              <w:pStyle w:val="PURBody"/>
              <w:rPr>
                <w:b/>
                <w:i/>
              </w:rPr>
            </w:pPr>
            <w:r w:rsidRPr="00E74F02">
              <w:rPr>
                <w:b/>
                <w:i/>
              </w:rPr>
              <w:t>SALs for SA</w:t>
            </w:r>
          </w:p>
        </w:tc>
        <w:tc>
          <w:tcPr>
            <w:tcW w:w="2320" w:type="pct"/>
            <w:gridSpan w:val="3"/>
            <w:shd w:val="clear" w:color="auto" w:fill="E5EEF7"/>
          </w:tcPr>
          <w:p w14:paraId="5FB5B6C1" w14:textId="77777777" w:rsidR="002B553F" w:rsidRPr="00E74F02" w:rsidRDefault="002B553F" w:rsidP="00984DEA">
            <w:pPr>
              <w:pStyle w:val="PURBody"/>
              <w:rPr>
                <w:b/>
                <w:i/>
              </w:rPr>
            </w:pPr>
            <w:r>
              <w:rPr>
                <w:b/>
                <w:i/>
              </w:rPr>
              <w:t>Qualifying CALs</w:t>
            </w:r>
          </w:p>
        </w:tc>
      </w:tr>
      <w:tr w:rsidR="002B553F" w:rsidRPr="003528B0" w14:paraId="0EEE7A37"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48AD9F60" w14:textId="77777777" w:rsidR="002B553F" w:rsidRPr="00A748AB" w:rsidRDefault="002B553F" w:rsidP="009E3081">
            <w:pPr>
              <w:pStyle w:val="PURBullet-Indented"/>
              <w:rPr>
                <w:lang w:val="fr-FR"/>
              </w:rPr>
            </w:pPr>
            <w:r w:rsidRPr="00A748AB">
              <w:rPr>
                <w:lang w:val="fr-FR"/>
              </w:rPr>
              <w:t>Productivity Suite SAL</w:t>
            </w:r>
            <w:r w:rsidR="003A7958" w:rsidRPr="00A748AB">
              <w:rPr>
                <w:lang w:val="fr-FR"/>
              </w:rPr>
              <w:t xml:space="preserve"> (for Core CAL Suite SA)</w:t>
            </w:r>
          </w:p>
        </w:tc>
        <w:tc>
          <w:tcPr>
            <w:tcW w:w="2320" w:type="pct"/>
            <w:gridSpan w:val="3"/>
            <w:tcBorders>
              <w:bottom w:val="single" w:sz="4" w:space="0" w:color="auto"/>
            </w:tcBorders>
          </w:tcPr>
          <w:p w14:paraId="47C7FA78" w14:textId="77777777" w:rsidR="002B553F" w:rsidRPr="00C33C5F" w:rsidRDefault="002B553F" w:rsidP="009E3081">
            <w:pPr>
              <w:pStyle w:val="PURBullet-Indented"/>
            </w:pPr>
            <w:r w:rsidRPr="00C33C5F">
              <w:t xml:space="preserve">Core CAL Suite, </w:t>
            </w:r>
            <w:r w:rsidRPr="00793B92">
              <w:rPr>
                <w:b/>
              </w:rPr>
              <w:t>or</w:t>
            </w:r>
          </w:p>
          <w:p w14:paraId="5DE0AA34" w14:textId="77777777" w:rsidR="002B553F" w:rsidRDefault="002B553F" w:rsidP="00830DCA">
            <w:pPr>
              <w:pStyle w:val="PURBullet-Indented"/>
            </w:pPr>
            <w:r w:rsidRPr="00C33C5F">
              <w:t>Enterprise CAL Suite</w:t>
            </w:r>
            <w:r>
              <w:t xml:space="preserve"> </w:t>
            </w:r>
          </w:p>
        </w:tc>
      </w:tr>
      <w:tr w:rsidR="003A7958" w:rsidRPr="003528B0" w14:paraId="2AB9CA0C" w14:textId="77777777"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14:paraId="6DD343FA" w14:textId="77777777" w:rsidR="003A7958" w:rsidRPr="00A748AB" w:rsidRDefault="003A7958" w:rsidP="00830DCA">
            <w:pPr>
              <w:pStyle w:val="PURBullet-Indented"/>
              <w:rPr>
                <w:rFonts w:cs="Arial"/>
                <w:szCs w:val="18"/>
                <w:lang w:val="fr-FR"/>
              </w:rPr>
            </w:pPr>
            <w:r w:rsidRPr="00A748AB">
              <w:rPr>
                <w:rFonts w:cs="Arial"/>
                <w:lang w:val="fr-FR"/>
              </w:rPr>
              <w:t xml:space="preserve">Productivity Suite SAL (for </w:t>
            </w:r>
            <w:r w:rsidRPr="00830DCA">
              <w:rPr>
                <w:lang w:val="fr-FR"/>
              </w:rPr>
              <w:t>Enterprise</w:t>
            </w:r>
            <w:r w:rsidRPr="00A748AB">
              <w:rPr>
                <w:rFonts w:cs="Arial"/>
                <w:lang w:val="fr-FR"/>
              </w:rPr>
              <w:t xml:space="preserve"> CAL Suite SA)</w:t>
            </w:r>
          </w:p>
        </w:tc>
        <w:tc>
          <w:tcPr>
            <w:tcW w:w="2320" w:type="pct"/>
            <w:gridSpan w:val="3"/>
            <w:tcBorders>
              <w:top w:val="single" w:sz="4" w:space="0" w:color="auto"/>
            </w:tcBorders>
          </w:tcPr>
          <w:p w14:paraId="5CE3D045" w14:textId="77777777" w:rsidR="003A7958" w:rsidRPr="00C33C5F" w:rsidRDefault="003A7958" w:rsidP="00830DCA">
            <w:pPr>
              <w:pStyle w:val="PURBullet-Indented"/>
            </w:pPr>
            <w:r w:rsidRPr="00C33C5F">
              <w:t>Enterprise CAL Suite</w:t>
            </w:r>
          </w:p>
        </w:tc>
      </w:tr>
    </w:tbl>
    <w:p w14:paraId="07BEC1B2" w14:textId="77777777" w:rsidR="00793B92" w:rsidRDefault="00793B92" w:rsidP="0085206E">
      <w:pPr>
        <w:pStyle w:val="PURADDITIONALTERMSHEADERMB"/>
      </w:pPr>
      <w:r>
        <w:t>Additional Terms:</w:t>
      </w:r>
    </w:p>
    <w:p w14:paraId="3C1978DF" w14:textId="3C739C68" w:rsidR="00793B92" w:rsidRPr="00833B09" w:rsidRDefault="00793B92" w:rsidP="00833B09">
      <w:pPr>
        <w:pStyle w:val="PURBody-Indented"/>
      </w:pPr>
      <w:r w:rsidRPr="00833B09">
        <w:t>Productivity Suite SAL</w:t>
      </w:r>
      <w:r w:rsidRPr="00793B92">
        <w:rPr>
          <w:rStyle w:val="PURFootnoteChar"/>
          <w:sz w:val="18"/>
        </w:rPr>
        <w:t xml:space="preserve"> </w:t>
      </w:r>
      <w:r w:rsidRPr="00833B09">
        <w:rPr>
          <w:rStyle w:val="PURFootnoteChar"/>
          <w:sz w:val="18"/>
        </w:rPr>
        <w:t>provides rights equivalent to the following SALs:</w:t>
      </w:r>
      <w:r w:rsidR="00B70FA2">
        <w:rPr>
          <w:rStyle w:val="PURFootnoteChar"/>
          <w:sz w:val="18"/>
        </w:rPr>
        <w:t xml:space="preserve"> </w:t>
      </w:r>
      <w:r w:rsidRPr="00833B09">
        <w:rPr>
          <w:rStyle w:val="PURFootnoteChar"/>
          <w:sz w:val="18"/>
        </w:rPr>
        <w:t>Hosted Exchange Standard SAL, Lync Server 201</w:t>
      </w:r>
      <w:r w:rsidR="00E72296">
        <w:rPr>
          <w:rStyle w:val="PURFootnoteChar"/>
          <w:sz w:val="18"/>
        </w:rPr>
        <w:t>3</w:t>
      </w:r>
      <w:r w:rsidRPr="00833B09">
        <w:rPr>
          <w:rStyle w:val="PURFootnoteChar"/>
          <w:sz w:val="18"/>
        </w:rPr>
        <w:t xml:space="preserve"> Enterprise SAL, and SharePoint Server 201</w:t>
      </w:r>
      <w:r w:rsidR="00E72296">
        <w:rPr>
          <w:rStyle w:val="PURFootnoteChar"/>
          <w:sz w:val="18"/>
        </w:rPr>
        <w:t>3</w:t>
      </w:r>
      <w:r w:rsidRPr="00833B09">
        <w:rPr>
          <w:rStyle w:val="PURFootnoteChar"/>
          <w:sz w:val="18"/>
        </w:rPr>
        <w:t xml:space="preserve"> Standard SAL.</w:t>
      </w:r>
    </w:p>
    <w:p w14:paraId="383EC71F" w14:textId="2F7FAA7A" w:rsidR="00793B92" w:rsidRPr="00902B3A" w:rsidRDefault="00353A1B" w:rsidP="00CD6E9D">
      <w:pPr>
        <w:pStyle w:val="PURBreadcrumb"/>
        <w:keepNext w:val="0"/>
        <w:rPr>
          <w:rFonts w:ascii="Arial Narrow" w:hAnsi="Arial Narrow"/>
          <w:sz w:val="16"/>
        </w:rPr>
      </w:pPr>
      <w:hyperlink w:anchor="TOC" w:history="1">
        <w:r w:rsidR="00902B3A" w:rsidRPr="00372624">
          <w:rPr>
            <w:rStyle w:val="Hyperlink"/>
            <w:rFonts w:ascii="Arial Narrow" w:hAnsi="Arial Narrow"/>
            <w:sz w:val="16"/>
          </w:rPr>
          <w:t>Table of Contents</w:t>
        </w:r>
      </w:hyperlink>
      <w:r w:rsidR="00902B3A">
        <w:t xml:space="preserve"> / </w:t>
      </w:r>
      <w:hyperlink w:anchor="UniversalTerms" w:history="1">
        <w:r w:rsidR="009666DE">
          <w:rPr>
            <w:rStyle w:val="Hyperlink"/>
            <w:rFonts w:ascii="Arial Narrow" w:hAnsi="Arial Narrow"/>
            <w:sz w:val="16"/>
          </w:rPr>
          <w:t>Universal License Terms</w:t>
        </w:r>
      </w:hyperlink>
    </w:p>
    <w:p w14:paraId="5B69CE5F" w14:textId="000C6050" w:rsidR="009A4C7C" w:rsidRPr="009214B8" w:rsidRDefault="009A4C7C" w:rsidP="009A4C7C">
      <w:pPr>
        <w:pStyle w:val="PURProductName"/>
      </w:pPr>
      <w:bookmarkStart w:id="610" w:name="_Toc299519134"/>
      <w:bookmarkStart w:id="611" w:name="_Toc299531566"/>
      <w:bookmarkStart w:id="612" w:name="_Toc299531890"/>
      <w:bookmarkStart w:id="613" w:name="_Toc299957173"/>
      <w:bookmarkStart w:id="614" w:name="_Toc346536875"/>
      <w:bookmarkStart w:id="615" w:name="_Toc346895326"/>
      <w:bookmarkStart w:id="616" w:name="_Toc339280338"/>
      <w:bookmarkStart w:id="617" w:name="_Toc339280481"/>
      <w:bookmarkStart w:id="618" w:name="_Toc363552812"/>
      <w:bookmarkStart w:id="619" w:name="_Toc363552875"/>
      <w:bookmarkStart w:id="620" w:name="_Toc378682174"/>
      <w:bookmarkStart w:id="621" w:name="_Toc378682276"/>
      <w:bookmarkStart w:id="622" w:name="_Toc371268288"/>
      <w:bookmarkStart w:id="623" w:name="_Toc371268354"/>
      <w:bookmarkStart w:id="624" w:name="_Toc381962035"/>
      <w:bookmarkStart w:id="625" w:name="_Toc381962076"/>
      <w:r>
        <w:t xml:space="preserve">Project </w:t>
      </w:r>
      <w:r w:rsidR="00BD14CB">
        <w:t xml:space="preserve">2013 </w:t>
      </w:r>
      <w:r>
        <w:t>Professional</w:t>
      </w:r>
      <w:bookmarkEnd w:id="610"/>
      <w:bookmarkEnd w:id="611"/>
      <w:bookmarkEnd w:id="612"/>
      <w:bookmarkEnd w:id="613"/>
      <w:bookmarkEnd w:id="614"/>
      <w:bookmarkEnd w:id="615"/>
      <w:bookmarkEnd w:id="616"/>
      <w:bookmarkEnd w:id="617"/>
      <w:bookmarkEnd w:id="618"/>
      <w:bookmarkEnd w:id="619"/>
      <w:bookmarkEnd w:id="620"/>
      <w:bookmarkEnd w:id="621"/>
      <w:bookmarkEnd w:id="622"/>
      <w:bookmarkEnd w:id="623"/>
      <w:bookmarkEnd w:id="624"/>
      <w:bookmarkEnd w:id="625"/>
      <w:r>
        <w:t xml:space="preserve"> </w:t>
      </w:r>
      <w:r w:rsidR="00231176">
        <w:fldChar w:fldCharType="begin"/>
      </w:r>
      <w:r>
        <w:instrText xml:space="preserve"> XE "</w:instrText>
      </w:r>
      <w:r w:rsidRPr="00850A33">
        <w:instrText xml:space="preserve">Project </w:instrText>
      </w:r>
      <w:r w:rsidR="00240496">
        <w:instrText>201</w:instrText>
      </w:r>
      <w:r w:rsidR="00830DCA">
        <w:instrText>3</w:instrText>
      </w:r>
      <w:r w:rsidR="00240496">
        <w:instrText xml:space="preserve"> </w:instrText>
      </w:r>
      <w:r w:rsidRPr="00850A33">
        <w:instrText>Professional</w:instrText>
      </w:r>
      <w:r>
        <w:instrText xml:space="preserve">" </w:instrText>
      </w:r>
      <w:r w:rsidR="00231176">
        <w:fldChar w:fldCharType="end"/>
      </w:r>
    </w:p>
    <w:p w14:paraId="051EF1C0"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6"/>
        <w:gridCol w:w="5298"/>
        <w:gridCol w:w="5396"/>
      </w:tblGrid>
      <w:tr w:rsidR="00831C1F" w14:paraId="0C12B7F6" w14:textId="77777777" w:rsidTr="00B123AD">
        <w:trPr>
          <w:gridBefore w:val="1"/>
          <w:wBefore w:w="49" w:type="pct"/>
        </w:trPr>
        <w:tc>
          <w:tcPr>
            <w:tcW w:w="2453" w:type="pct"/>
            <w:tcBorders>
              <w:top w:val="single" w:sz="4" w:space="0" w:color="auto"/>
              <w:bottom w:val="nil"/>
            </w:tcBorders>
          </w:tcPr>
          <w:p w14:paraId="0F2D010F" w14:textId="77777777" w:rsidR="00831C1F" w:rsidRPr="003667B6" w:rsidRDefault="00831C1F" w:rsidP="00831C1F">
            <w:pPr>
              <w:pStyle w:val="PURLMSH"/>
            </w:pPr>
            <w:r>
              <w:t xml:space="preserve">Applicable Section of SAL General Terms: </w:t>
            </w:r>
            <w:hyperlink w:anchor="SALTerms_Desktop" w:history="1">
              <w:r w:rsidRPr="00831C1F">
                <w:rPr>
                  <w:rStyle w:val="Hyperlink"/>
                </w:rPr>
                <w:t>Desktop Applications</w:t>
              </w:r>
            </w:hyperlink>
          </w:p>
        </w:tc>
        <w:tc>
          <w:tcPr>
            <w:tcW w:w="2499" w:type="pct"/>
            <w:tcBorders>
              <w:top w:val="single" w:sz="4" w:space="0" w:color="auto"/>
              <w:bottom w:val="nil"/>
            </w:tcBorders>
          </w:tcPr>
          <w:p w14:paraId="4C8E59AA" w14:textId="6CF7E3D6" w:rsidR="00831C1F" w:rsidRDefault="000914BD" w:rsidP="0026184E">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r>
              <w:t xml:space="preserve"> </w:t>
            </w:r>
          </w:p>
        </w:tc>
      </w:tr>
      <w:tr w:rsidR="009A4C7C" w14:paraId="6C794827" w14:textId="77777777" w:rsidTr="00B123AD">
        <w:trPr>
          <w:gridBefore w:val="1"/>
          <w:wBefore w:w="49" w:type="pct"/>
        </w:trPr>
        <w:tc>
          <w:tcPr>
            <w:tcW w:w="2453" w:type="pct"/>
            <w:tcBorders>
              <w:top w:val="nil"/>
            </w:tcBorders>
          </w:tcPr>
          <w:p w14:paraId="45280CBE" w14:textId="77777777" w:rsidR="009A4C7C" w:rsidRPr="00250A5F" w:rsidRDefault="009A4C7C" w:rsidP="009A4C7C">
            <w:pPr>
              <w:pStyle w:val="PURLMSH"/>
            </w:pPr>
            <w:r>
              <w:t xml:space="preserve">Client/Additional Software: </w:t>
            </w:r>
            <w:r>
              <w:rPr>
                <w:b/>
              </w:rPr>
              <w:t>No</w:t>
            </w:r>
          </w:p>
        </w:tc>
        <w:tc>
          <w:tcPr>
            <w:tcW w:w="2499" w:type="pct"/>
            <w:tcBorders>
              <w:top w:val="nil"/>
            </w:tcBorders>
          </w:tcPr>
          <w:p w14:paraId="2C7DAD97" w14:textId="2F269558" w:rsidR="009A4C7C" w:rsidRDefault="003B0799" w:rsidP="009A4C7C">
            <w:pPr>
              <w:pStyle w:val="PURLMSH"/>
            </w:pPr>
            <w:r>
              <w:t xml:space="preserve">Eligible for Software Services on Data Center Providers’ Servers: </w:t>
            </w:r>
            <w:r>
              <w:rPr>
                <w:b/>
              </w:rPr>
              <w:t>Yes</w:t>
            </w:r>
          </w:p>
        </w:tc>
      </w:tr>
      <w:tr w:rsidR="009A4C7C" w:rsidRPr="00501DAF" w14:paraId="2953FA79" w14:textId="77777777" w:rsidTr="00B123AD">
        <w:tblPrEx>
          <w:tblBorders>
            <w:top w:val="none" w:sz="0" w:space="0" w:color="auto"/>
            <w:bottom w:val="none" w:sz="0" w:space="0" w:color="auto"/>
          </w:tblBorders>
        </w:tblPrEx>
        <w:tc>
          <w:tcPr>
            <w:tcW w:w="5000" w:type="pct"/>
            <w:gridSpan w:val="3"/>
            <w:shd w:val="clear" w:color="auto" w:fill="E5EEF7"/>
          </w:tcPr>
          <w:p w14:paraId="03D1F942"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A9CE933" w14:textId="77777777" w:rsidTr="00B123AD">
        <w:tblPrEx>
          <w:tblBorders>
            <w:top w:val="none" w:sz="0" w:space="0" w:color="auto"/>
            <w:bottom w:val="none" w:sz="0" w:space="0" w:color="auto"/>
          </w:tblBorders>
        </w:tblPrEx>
        <w:tc>
          <w:tcPr>
            <w:tcW w:w="5000" w:type="pct"/>
            <w:gridSpan w:val="3"/>
          </w:tcPr>
          <w:p w14:paraId="15BCAEDB" w14:textId="77777777" w:rsidR="009A4C7C" w:rsidRPr="00BB180A" w:rsidRDefault="00BB41EF" w:rsidP="009A4C7C">
            <w:pPr>
              <w:pStyle w:val="PURBody"/>
              <w:rPr>
                <w:i/>
              </w:rPr>
            </w:pPr>
            <w:r w:rsidRPr="00BB41EF">
              <w:rPr>
                <w:b/>
              </w:rPr>
              <w:t>You need:</w:t>
            </w:r>
          </w:p>
          <w:p w14:paraId="028CB232" w14:textId="75D793B8" w:rsidR="009A4C7C" w:rsidRPr="003528B0" w:rsidRDefault="00543F5C" w:rsidP="00BD14CB">
            <w:pPr>
              <w:pStyle w:val="PURBullet-Indented"/>
              <w:rPr>
                <w:b/>
                <w:bCs/>
              </w:rPr>
            </w:pPr>
            <w:r w:rsidRPr="00543F5C">
              <w:t xml:space="preserve">Project </w:t>
            </w:r>
            <w:r w:rsidR="00BD14CB">
              <w:t xml:space="preserve">2013 </w:t>
            </w:r>
            <w:r w:rsidRPr="00543F5C">
              <w:t>Professional SAL</w:t>
            </w:r>
          </w:p>
        </w:tc>
      </w:tr>
    </w:tbl>
    <w:p w14:paraId="20AB3CD9" w14:textId="77777777" w:rsidR="009A4C7C" w:rsidRDefault="009A4C7C" w:rsidP="0085206E">
      <w:pPr>
        <w:pStyle w:val="PURADDITIONALTERMSHEADERMB"/>
      </w:pPr>
      <w:r>
        <w:t>Additional Terms:</w:t>
      </w:r>
    </w:p>
    <w:p w14:paraId="6C6B3B47" w14:textId="5D11039C" w:rsidR="00D66020" w:rsidRDefault="00D66020" w:rsidP="00D66020">
      <w:pPr>
        <w:pStyle w:val="PURBlueStrong"/>
      </w:pPr>
      <w:r>
        <w:t>Complimentary Project Server SAL:</w:t>
      </w:r>
    </w:p>
    <w:p w14:paraId="15439753" w14:textId="0A94AEBF" w:rsidR="00D66020" w:rsidRPr="00D66020" w:rsidRDefault="00CF7CA6" w:rsidP="00D66020">
      <w:pPr>
        <w:pStyle w:val="PURBody-Indented"/>
      </w:pPr>
      <w:r>
        <w:t>When you acquire a license for</w:t>
      </w:r>
      <w:r w:rsidR="00D66020">
        <w:t xml:space="preserve"> Project Professional </w:t>
      </w:r>
      <w:r w:rsidR="00BD14CB">
        <w:t xml:space="preserve">2013 </w:t>
      </w:r>
      <w:r w:rsidR="00B90E11">
        <w:t xml:space="preserve">you </w:t>
      </w:r>
      <w:r w:rsidR="00D66020">
        <w:t xml:space="preserve">will be deemed to have one Project Server </w:t>
      </w:r>
      <w:r w:rsidR="00BD14CB">
        <w:t xml:space="preserve">2013 </w:t>
      </w:r>
      <w:r w:rsidR="00830DCA">
        <w:t>Device SAL.</w:t>
      </w:r>
    </w:p>
    <w:p w14:paraId="5B6BDDCF" w14:textId="46B5055A" w:rsidR="009A4C7C" w:rsidRDefault="00353A1B"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54293826" w14:textId="621AAD5E" w:rsidR="004A7326" w:rsidRPr="009214B8" w:rsidRDefault="004A7326" w:rsidP="004A7326">
      <w:pPr>
        <w:pStyle w:val="PURProductName"/>
      </w:pPr>
      <w:bookmarkStart w:id="626" w:name="_Toc299519136"/>
      <w:bookmarkStart w:id="627" w:name="_Toc299531568"/>
      <w:bookmarkStart w:id="628" w:name="_Toc299531892"/>
      <w:bookmarkStart w:id="629" w:name="_Toc299957175"/>
      <w:bookmarkStart w:id="630" w:name="_Toc346536876"/>
      <w:bookmarkStart w:id="631" w:name="_Toc346895327"/>
      <w:bookmarkStart w:id="632" w:name="_Toc339280339"/>
      <w:bookmarkStart w:id="633" w:name="_Toc339280482"/>
      <w:bookmarkStart w:id="634" w:name="_Toc363552813"/>
      <w:bookmarkStart w:id="635" w:name="_Toc363552876"/>
      <w:bookmarkStart w:id="636" w:name="_Toc378682175"/>
      <w:bookmarkStart w:id="637" w:name="_Toc378682277"/>
      <w:bookmarkStart w:id="638" w:name="_Toc371268289"/>
      <w:bookmarkStart w:id="639" w:name="_Toc371268355"/>
      <w:bookmarkStart w:id="640" w:name="_Toc381962036"/>
      <w:bookmarkStart w:id="641" w:name="_Toc381962077"/>
      <w:bookmarkStart w:id="642" w:name="_Toc299519135"/>
      <w:bookmarkStart w:id="643" w:name="_Toc299531567"/>
      <w:bookmarkStart w:id="644" w:name="_Toc299531891"/>
      <w:bookmarkStart w:id="645" w:name="_Toc299957174"/>
      <w:r>
        <w:t xml:space="preserve">Project </w:t>
      </w:r>
      <w:r w:rsidR="00BD14CB">
        <w:t xml:space="preserve">2013 </w:t>
      </w:r>
      <w:r>
        <w:t>Standard</w:t>
      </w:r>
      <w:bookmarkEnd w:id="626"/>
      <w:bookmarkEnd w:id="627"/>
      <w:bookmarkEnd w:id="628"/>
      <w:bookmarkEnd w:id="629"/>
      <w:bookmarkEnd w:id="630"/>
      <w:bookmarkEnd w:id="631"/>
      <w:bookmarkEnd w:id="632"/>
      <w:bookmarkEnd w:id="633"/>
      <w:bookmarkEnd w:id="634"/>
      <w:bookmarkEnd w:id="635"/>
      <w:bookmarkEnd w:id="636"/>
      <w:bookmarkEnd w:id="637"/>
      <w:bookmarkEnd w:id="638"/>
      <w:bookmarkEnd w:id="639"/>
      <w:bookmarkEnd w:id="640"/>
      <w:bookmarkEnd w:id="641"/>
      <w:r>
        <w:t xml:space="preserve"> </w:t>
      </w:r>
      <w:r>
        <w:fldChar w:fldCharType="begin"/>
      </w:r>
      <w:r>
        <w:instrText xml:space="preserve"> XE "</w:instrText>
      </w:r>
      <w:r w:rsidRPr="00850A33">
        <w:instrText xml:space="preserve">Project </w:instrText>
      </w:r>
      <w:r>
        <w:instrText>201</w:instrText>
      </w:r>
      <w:r w:rsidR="00830DCA">
        <w:instrText>3</w:instrText>
      </w:r>
      <w:r>
        <w:instrText xml:space="preserve"> </w:instrText>
      </w:r>
      <w:r w:rsidRPr="00850A33">
        <w:instrText>Standard</w:instrText>
      </w:r>
      <w:r>
        <w:instrText xml:space="preserve">" </w:instrText>
      </w:r>
      <w:r>
        <w:fldChar w:fldCharType="end"/>
      </w:r>
    </w:p>
    <w:p w14:paraId="4C5BDD80" w14:textId="77777777" w:rsidR="004A7326" w:rsidRPr="000A146C" w:rsidRDefault="004A7326" w:rsidP="004A7326">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970"/>
        <w:gridCol w:w="5830"/>
      </w:tblGrid>
      <w:tr w:rsidR="004A7326" w14:paraId="6C5EE545" w14:textId="77777777" w:rsidTr="003D33E5">
        <w:tc>
          <w:tcPr>
            <w:tcW w:w="2301" w:type="pct"/>
            <w:tcBorders>
              <w:top w:val="single" w:sz="4" w:space="0" w:color="auto"/>
              <w:bottom w:val="nil"/>
            </w:tcBorders>
          </w:tcPr>
          <w:p w14:paraId="7B4D4D37" w14:textId="77777777" w:rsidR="004A7326" w:rsidRPr="003667B6" w:rsidRDefault="004A7326" w:rsidP="005F6596">
            <w:pPr>
              <w:pStyle w:val="PURLMSH"/>
            </w:pPr>
            <w:r>
              <w:t xml:space="preserve">Applicable Section of SAL General Terms: </w:t>
            </w:r>
            <w:hyperlink w:anchor="SALTerms_Desktop" w:history="1">
              <w:r w:rsidRPr="00831C1F">
                <w:rPr>
                  <w:rStyle w:val="Hyperlink"/>
                </w:rPr>
                <w:t>Desktop Applications</w:t>
              </w:r>
            </w:hyperlink>
          </w:p>
        </w:tc>
        <w:tc>
          <w:tcPr>
            <w:tcW w:w="2699" w:type="pct"/>
            <w:tcBorders>
              <w:top w:val="single" w:sz="4" w:space="0" w:color="auto"/>
              <w:bottom w:val="nil"/>
            </w:tcBorders>
          </w:tcPr>
          <w:p w14:paraId="5F982F63" w14:textId="17999152" w:rsidR="004A7326" w:rsidRDefault="004A7326" w:rsidP="0026184E">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4A7326" w14:paraId="2127D6A4" w14:textId="77777777" w:rsidTr="003D33E5">
        <w:tc>
          <w:tcPr>
            <w:tcW w:w="2301" w:type="pct"/>
            <w:tcBorders>
              <w:top w:val="nil"/>
            </w:tcBorders>
          </w:tcPr>
          <w:p w14:paraId="0F8E6F05" w14:textId="77777777" w:rsidR="004A7326" w:rsidRPr="00250A5F" w:rsidRDefault="004A7326" w:rsidP="005F6596">
            <w:pPr>
              <w:pStyle w:val="PURLMSH"/>
            </w:pPr>
            <w:r>
              <w:t xml:space="preserve">Client/Additional Software: </w:t>
            </w:r>
            <w:r>
              <w:rPr>
                <w:b/>
              </w:rPr>
              <w:t>No</w:t>
            </w:r>
          </w:p>
        </w:tc>
        <w:tc>
          <w:tcPr>
            <w:tcW w:w="2699" w:type="pct"/>
            <w:tcBorders>
              <w:top w:val="nil"/>
            </w:tcBorders>
          </w:tcPr>
          <w:p w14:paraId="6645DC78" w14:textId="763C1D78" w:rsidR="004A7326" w:rsidRDefault="003B0799" w:rsidP="005F6596">
            <w:pPr>
              <w:pStyle w:val="PURLMSH"/>
            </w:pPr>
            <w:r>
              <w:t xml:space="preserve">Eligible for Software Services on Data Center Providers’ Servers: </w:t>
            </w:r>
            <w:r>
              <w:rPr>
                <w:b/>
              </w:rPr>
              <w:t>Yes</w:t>
            </w:r>
          </w:p>
        </w:tc>
      </w:tr>
      <w:tr w:rsidR="004A7326" w:rsidRPr="00501DAF" w14:paraId="1C826F16"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0620C66" w14:textId="77777777" w:rsidR="004A7326" w:rsidRPr="00501DAF" w:rsidRDefault="004A7326" w:rsidP="005F6596">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4A7326" w:rsidRPr="003528B0" w14:paraId="72B58349"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2EC6426" w14:textId="77777777" w:rsidR="004A7326" w:rsidRPr="00BB180A" w:rsidRDefault="004A7326" w:rsidP="005F6596">
            <w:pPr>
              <w:pStyle w:val="PURBody"/>
              <w:rPr>
                <w:i/>
              </w:rPr>
            </w:pPr>
            <w:r w:rsidRPr="00BB41EF">
              <w:rPr>
                <w:b/>
              </w:rPr>
              <w:t>You need:</w:t>
            </w:r>
          </w:p>
          <w:p w14:paraId="51CAF8BE" w14:textId="3479CDDC" w:rsidR="004A7326" w:rsidRPr="003528B0" w:rsidRDefault="004A7326" w:rsidP="00BD14CB">
            <w:pPr>
              <w:pStyle w:val="PURBullet-Indented"/>
              <w:rPr>
                <w:b/>
                <w:bCs/>
              </w:rPr>
            </w:pPr>
            <w:r w:rsidRPr="00190869">
              <w:t xml:space="preserve">Project </w:t>
            </w:r>
            <w:r w:rsidR="00BD14CB">
              <w:t xml:space="preserve">2013 </w:t>
            </w:r>
            <w:r w:rsidRPr="00190869">
              <w:t>Standard SAL</w:t>
            </w:r>
          </w:p>
        </w:tc>
      </w:tr>
    </w:tbl>
    <w:bookmarkStart w:id="646" w:name="_Toc346536877"/>
    <w:bookmarkStart w:id="647" w:name="_Toc346895328"/>
    <w:bookmarkStart w:id="648" w:name="_Toc339280340"/>
    <w:bookmarkStart w:id="649" w:name="_Toc339280483"/>
    <w:bookmarkStart w:id="650" w:name="_Toc363552814"/>
    <w:bookmarkStart w:id="651" w:name="_Toc363552877"/>
    <w:bookmarkStart w:id="652" w:name="_Toc378682176"/>
    <w:bookmarkStart w:id="653" w:name="_Toc378682278"/>
    <w:p w14:paraId="0F1203FF" w14:textId="77777777" w:rsidR="00204150" w:rsidRDefault="00204150" w:rsidP="00CD6E9D">
      <w:pPr>
        <w:pStyle w:val="PURBody-Indented"/>
        <w:keepLines/>
        <w:ind w:left="274"/>
        <w:jc w:val="right"/>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3B39632D" w14:textId="543974D9" w:rsidR="009A4C7C" w:rsidRPr="009214B8" w:rsidRDefault="009A4C7C" w:rsidP="009A4C7C">
      <w:pPr>
        <w:pStyle w:val="PURProductName"/>
      </w:pPr>
      <w:bookmarkStart w:id="654" w:name="_Toc371268290"/>
      <w:bookmarkStart w:id="655" w:name="_Toc371268356"/>
      <w:bookmarkStart w:id="656" w:name="_Toc381962037"/>
      <w:bookmarkStart w:id="657" w:name="_Toc381962078"/>
      <w:r>
        <w:t xml:space="preserve">Project Server </w:t>
      </w:r>
      <w:bookmarkEnd w:id="642"/>
      <w:bookmarkEnd w:id="643"/>
      <w:bookmarkEnd w:id="644"/>
      <w:bookmarkEnd w:id="645"/>
      <w:r w:rsidR="00F44E81">
        <w:t>2013</w:t>
      </w:r>
      <w:bookmarkEnd w:id="646"/>
      <w:bookmarkEnd w:id="647"/>
      <w:bookmarkEnd w:id="648"/>
      <w:bookmarkEnd w:id="649"/>
      <w:bookmarkEnd w:id="650"/>
      <w:bookmarkEnd w:id="651"/>
      <w:bookmarkEnd w:id="652"/>
      <w:bookmarkEnd w:id="653"/>
      <w:bookmarkEnd w:id="654"/>
      <w:bookmarkEnd w:id="655"/>
      <w:bookmarkEnd w:id="656"/>
      <w:bookmarkEnd w:id="657"/>
      <w:r w:rsidR="00231176">
        <w:fldChar w:fldCharType="begin"/>
      </w:r>
      <w:r>
        <w:instrText xml:space="preserve"> XE "</w:instrText>
      </w:r>
      <w:r w:rsidRPr="00850A33">
        <w:instrText>Project Server 201</w:instrText>
      </w:r>
      <w:r w:rsidR="00F44E81">
        <w:instrText>3</w:instrText>
      </w:r>
      <w:r>
        <w:instrText xml:space="preserve">" </w:instrText>
      </w:r>
      <w:r w:rsidR="00231176">
        <w:fldChar w:fldCharType="end"/>
      </w:r>
    </w:p>
    <w:p w14:paraId="239E9A0E"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396"/>
      </w:tblGrid>
      <w:tr w:rsidR="00D14C97" w14:paraId="0AECF4F1" w14:textId="77777777" w:rsidTr="003D33E5">
        <w:tc>
          <w:tcPr>
            <w:tcW w:w="2477" w:type="pct"/>
            <w:tcBorders>
              <w:top w:val="single" w:sz="4" w:space="0" w:color="auto"/>
              <w:bottom w:val="nil"/>
            </w:tcBorders>
          </w:tcPr>
          <w:p w14:paraId="1688C35C" w14:textId="77777777" w:rsidR="00D14C97" w:rsidRPr="003667B6" w:rsidRDefault="00D14C97" w:rsidP="00893CE7">
            <w:pPr>
              <w:pStyle w:val="PURLMSH"/>
            </w:pPr>
            <w:r>
              <w:t xml:space="preserve">Applicable Section of SAL General Terms: </w:t>
            </w:r>
            <w:hyperlink w:anchor="SALTerms_Server" w:history="1">
              <w:r>
                <w:rPr>
                  <w:rStyle w:val="Hyperlink"/>
                </w:rPr>
                <w:t>Server Software</w:t>
              </w:r>
            </w:hyperlink>
          </w:p>
        </w:tc>
        <w:tc>
          <w:tcPr>
            <w:tcW w:w="2523" w:type="pct"/>
            <w:tcBorders>
              <w:top w:val="single" w:sz="4" w:space="0" w:color="auto"/>
              <w:bottom w:val="nil"/>
            </w:tcBorders>
          </w:tcPr>
          <w:p w14:paraId="17BB63B6" w14:textId="77777777" w:rsidR="00D14C97" w:rsidRDefault="004F154D" w:rsidP="00A141F4">
            <w:pPr>
              <w:pStyle w:val="PURLMSH"/>
            </w:pPr>
            <w:r>
              <w:t>See Applicable Notice</w:t>
            </w:r>
            <w:r w:rsidR="00D14C97">
              <w:t xml:space="preserve">: </w:t>
            </w:r>
            <w:r w:rsidR="00A141F4">
              <w:rPr>
                <w:b/>
              </w:rPr>
              <w:t xml:space="preserve">No </w:t>
            </w:r>
          </w:p>
        </w:tc>
      </w:tr>
      <w:tr w:rsidR="009A4C7C" w14:paraId="5556DA54" w14:textId="77777777" w:rsidTr="003D33E5">
        <w:tc>
          <w:tcPr>
            <w:tcW w:w="2477" w:type="pct"/>
            <w:tcBorders>
              <w:top w:val="nil"/>
            </w:tcBorders>
          </w:tcPr>
          <w:p w14:paraId="3F7D8164" w14:textId="77777777" w:rsidR="009A4C7C" w:rsidRPr="00250A5F" w:rsidRDefault="009A4C7C"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523" w:type="pct"/>
            <w:tcBorders>
              <w:top w:val="nil"/>
            </w:tcBorders>
          </w:tcPr>
          <w:p w14:paraId="4CD9A9E0" w14:textId="7B436FE3" w:rsidR="009A4C7C" w:rsidRDefault="003B0799" w:rsidP="009A4C7C">
            <w:pPr>
              <w:pStyle w:val="PURLMSH"/>
            </w:pPr>
            <w:r>
              <w:t xml:space="preserve">Eligible for Software Services on Data Center Providers’ Servers: </w:t>
            </w:r>
            <w:r>
              <w:rPr>
                <w:b/>
              </w:rPr>
              <w:t>Yes</w:t>
            </w:r>
          </w:p>
        </w:tc>
      </w:tr>
      <w:tr w:rsidR="009A4C7C" w:rsidRPr="00501DAF" w14:paraId="01E17A4D" w14:textId="77777777" w:rsidTr="00B123AD">
        <w:tblPrEx>
          <w:tblBorders>
            <w:top w:val="none" w:sz="0" w:space="0" w:color="auto"/>
            <w:bottom w:val="none" w:sz="0" w:space="0" w:color="auto"/>
          </w:tblBorders>
        </w:tblPrEx>
        <w:tc>
          <w:tcPr>
            <w:tcW w:w="5000" w:type="pct"/>
            <w:gridSpan w:val="2"/>
            <w:shd w:val="clear" w:color="auto" w:fill="E5EEF7"/>
          </w:tcPr>
          <w:p w14:paraId="0002AE33"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4C052F69" w14:textId="77777777" w:rsidTr="00B123AD">
        <w:tblPrEx>
          <w:tblBorders>
            <w:top w:val="none" w:sz="0" w:space="0" w:color="auto"/>
            <w:bottom w:val="none" w:sz="0" w:space="0" w:color="auto"/>
          </w:tblBorders>
        </w:tblPrEx>
        <w:tc>
          <w:tcPr>
            <w:tcW w:w="5000" w:type="pct"/>
            <w:gridSpan w:val="2"/>
          </w:tcPr>
          <w:p w14:paraId="421D900D" w14:textId="77777777" w:rsidR="009A4C7C" w:rsidRDefault="00BB41EF" w:rsidP="009A4C7C">
            <w:pPr>
              <w:pStyle w:val="PURBody"/>
            </w:pPr>
            <w:r w:rsidRPr="00BB41EF">
              <w:rPr>
                <w:b/>
              </w:rPr>
              <w:t>You need:</w:t>
            </w:r>
          </w:p>
          <w:p w14:paraId="032C0D41" w14:textId="000267DE" w:rsidR="009A4C7C" w:rsidRPr="003528B0" w:rsidRDefault="009A4C7C" w:rsidP="00F44E81">
            <w:pPr>
              <w:pStyle w:val="PURBullet-Indented"/>
              <w:rPr>
                <w:b/>
                <w:bCs/>
              </w:rPr>
            </w:pPr>
            <w:r w:rsidRPr="007C2A51">
              <w:t xml:space="preserve">Project Server </w:t>
            </w:r>
            <w:r w:rsidR="00F44E81" w:rsidRPr="007C2A51">
              <w:t>20</w:t>
            </w:r>
            <w:r w:rsidR="00F44E81">
              <w:t xml:space="preserve">13 </w:t>
            </w:r>
            <w:r>
              <w:t>S</w:t>
            </w:r>
            <w:r w:rsidRPr="007C2A51">
              <w:t>AL</w:t>
            </w:r>
          </w:p>
        </w:tc>
      </w:tr>
    </w:tbl>
    <w:bookmarkStart w:id="658" w:name="_Toc296854878"/>
    <w:bookmarkStart w:id="659" w:name="_Toc299519137"/>
    <w:bookmarkStart w:id="660" w:name="_Toc299531569"/>
    <w:bookmarkStart w:id="661" w:name="_Toc299531893"/>
    <w:bookmarkStart w:id="662" w:name="_Toc299957176"/>
    <w:p w14:paraId="3C36EAF5" w14:textId="77777777" w:rsidR="000C3222" w:rsidRDefault="000C3222" w:rsidP="00CD6E9D">
      <w:pPr>
        <w:pStyle w:val="PURBody-Indented"/>
        <w:keepLines/>
        <w:ind w:left="274"/>
        <w:jc w:val="right"/>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45A6092C" w14:textId="3F32F9D1" w:rsidR="00531FC6" w:rsidRPr="00531FC6" w:rsidRDefault="00531FC6" w:rsidP="001D1160">
      <w:pPr>
        <w:pStyle w:val="PURProductName"/>
      </w:pPr>
      <w:bookmarkStart w:id="663" w:name="_Toc346536878"/>
      <w:bookmarkStart w:id="664" w:name="_Toc346895329"/>
      <w:bookmarkStart w:id="665" w:name="_Toc339280341"/>
      <w:bookmarkStart w:id="666" w:name="_Toc339280484"/>
      <w:bookmarkStart w:id="667" w:name="_Toc363552815"/>
      <w:bookmarkStart w:id="668" w:name="_Toc363552878"/>
      <w:bookmarkStart w:id="669" w:name="_Toc378682177"/>
      <w:bookmarkStart w:id="670" w:name="_Toc378682279"/>
      <w:bookmarkStart w:id="671" w:name="_Toc371268291"/>
      <w:bookmarkStart w:id="672" w:name="_Toc371268357"/>
      <w:bookmarkStart w:id="673" w:name="_Toc381962038"/>
      <w:bookmarkStart w:id="674" w:name="_Toc381962079"/>
      <w:r w:rsidRPr="00531FC6">
        <w:t xml:space="preserve">SharePoint Server </w:t>
      </w:r>
      <w:bookmarkEnd w:id="658"/>
      <w:bookmarkEnd w:id="659"/>
      <w:bookmarkEnd w:id="660"/>
      <w:bookmarkEnd w:id="661"/>
      <w:bookmarkEnd w:id="662"/>
      <w:r w:rsidR="00F44E81" w:rsidRPr="00531FC6">
        <w:t>201</w:t>
      </w:r>
      <w:r w:rsidR="00F44E81">
        <w:t>3</w:t>
      </w:r>
      <w:bookmarkEnd w:id="663"/>
      <w:bookmarkEnd w:id="664"/>
      <w:bookmarkEnd w:id="665"/>
      <w:bookmarkEnd w:id="666"/>
      <w:bookmarkEnd w:id="667"/>
      <w:bookmarkEnd w:id="668"/>
      <w:bookmarkEnd w:id="669"/>
      <w:bookmarkEnd w:id="670"/>
      <w:bookmarkEnd w:id="671"/>
      <w:bookmarkEnd w:id="672"/>
      <w:bookmarkEnd w:id="673"/>
      <w:bookmarkEnd w:id="674"/>
      <w:r w:rsidRPr="00531FC6">
        <w:fldChar w:fldCharType="begin"/>
      </w:r>
      <w:r w:rsidRPr="00531FC6">
        <w:instrText xml:space="preserve"> XE "SharePoint Server 201</w:instrText>
      </w:r>
      <w:r w:rsidR="00F44E81">
        <w:instrText>3</w:instrText>
      </w:r>
      <w:r w:rsidRPr="00531FC6">
        <w:instrText xml:space="preserve">" </w:instrText>
      </w:r>
      <w:r w:rsidRPr="00531FC6">
        <w:fldChar w:fldCharType="end"/>
      </w:r>
    </w:p>
    <w:p w14:paraId="0DBABCD2" w14:textId="77777777" w:rsidR="00531FC6" w:rsidRPr="00531FC6" w:rsidRDefault="00531FC6" w:rsidP="00531FC6">
      <w:pPr>
        <w:spacing w:line="240" w:lineRule="exact"/>
        <w:rPr>
          <w:color w:val="auto"/>
          <w:spacing w:val="-2"/>
          <w:sz w:val="12"/>
        </w:rPr>
      </w:pPr>
      <w:r w:rsidRPr="00531FC6">
        <w:rPr>
          <w:color w:val="auto"/>
          <w:spacing w:val="-2"/>
          <w:sz w:val="12"/>
        </w:rPr>
        <w:t>The license terms that apply to your use of this product are the Universal License Terms, the General License Terms for this Licensing Model and the product-specific license terms below.</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3"/>
        <w:gridCol w:w="5238"/>
        <w:gridCol w:w="112"/>
        <w:gridCol w:w="5337"/>
        <w:gridCol w:w="13"/>
      </w:tblGrid>
      <w:tr w:rsidR="00531FC6" w:rsidRPr="00531FC6" w14:paraId="1569B5F2" w14:textId="77777777" w:rsidTr="007331A1">
        <w:trPr>
          <w:gridAfter w:val="1"/>
          <w:wAfter w:w="6" w:type="pct"/>
          <w:cantSplit/>
          <w:trHeight w:val="220"/>
        </w:trPr>
        <w:tc>
          <w:tcPr>
            <w:tcW w:w="2474" w:type="pct"/>
            <w:gridSpan w:val="2"/>
            <w:tcBorders>
              <w:top w:val="single" w:sz="4" w:space="0" w:color="auto"/>
              <w:bottom w:val="nil"/>
            </w:tcBorders>
          </w:tcPr>
          <w:p w14:paraId="4FEA83FA" w14:textId="7DB7B6C8" w:rsidR="007331A1" w:rsidRPr="007331A1" w:rsidRDefault="00531FC6" w:rsidP="007331A1">
            <w:pPr>
              <w:pStyle w:val="PURLicenseTerm"/>
              <w:rPr>
                <w:rFonts w:ascii="Arial Narrow" w:hAnsi="Arial Narrow"/>
                <w:color w:val="00467F"/>
                <w:sz w:val="18"/>
                <w:u w:val="single"/>
              </w:rPr>
            </w:pPr>
            <w:r w:rsidRPr="00531FC6">
              <w:rPr>
                <w:rFonts w:ascii="Arial Narrow" w:hAnsi="Arial Narrow"/>
                <w:color w:val="404040" w:themeColor="text1" w:themeTint="BF"/>
                <w:sz w:val="18"/>
              </w:rPr>
              <w:t xml:space="preserve">Applicable Section of SAL General Terms: </w:t>
            </w:r>
            <w:hyperlink w:anchor="SALTerms_Server" w:history="1">
              <w:r w:rsidRPr="00531FC6">
                <w:rPr>
                  <w:rFonts w:ascii="Arial Narrow" w:hAnsi="Arial Narrow"/>
                  <w:color w:val="00467F"/>
                  <w:sz w:val="18"/>
                  <w:u w:val="single"/>
                </w:rPr>
                <w:t>Server Software</w:t>
              </w:r>
            </w:hyperlink>
          </w:p>
        </w:tc>
        <w:tc>
          <w:tcPr>
            <w:tcW w:w="2520" w:type="pct"/>
            <w:gridSpan w:val="2"/>
            <w:tcBorders>
              <w:top w:val="single" w:sz="4" w:space="0" w:color="auto"/>
              <w:bottom w:val="nil"/>
            </w:tcBorders>
          </w:tcPr>
          <w:p w14:paraId="72D5F6CB" w14:textId="77777777" w:rsidR="00531FC6" w:rsidRPr="00531FC6" w:rsidRDefault="00531FC6" w:rsidP="00531FC6">
            <w:pPr>
              <w:spacing w:after="0"/>
              <w:rPr>
                <w:rFonts w:ascii="Arial Narrow" w:hAnsi="Arial Narrow"/>
                <w:color w:val="404040" w:themeColor="text1" w:themeTint="BF"/>
                <w:sz w:val="18"/>
              </w:rPr>
            </w:pPr>
            <w:r w:rsidRPr="00531FC6">
              <w:rPr>
                <w:rFonts w:ascii="Arial Narrow" w:hAnsi="Arial Narrow"/>
                <w:color w:val="404040" w:themeColor="text1" w:themeTint="BF"/>
                <w:sz w:val="18"/>
              </w:rPr>
              <w:t xml:space="preserve">Internet Based Services Notice: </w:t>
            </w:r>
            <w:r w:rsidRPr="00531FC6">
              <w:rPr>
                <w:rFonts w:ascii="Arial Narrow" w:hAnsi="Arial Narrow"/>
                <w:b/>
                <w:color w:val="404040" w:themeColor="text1" w:themeTint="BF"/>
                <w:sz w:val="18"/>
              </w:rPr>
              <w:t>No</w:t>
            </w:r>
          </w:p>
        </w:tc>
      </w:tr>
      <w:tr w:rsidR="00531FC6" w:rsidRPr="00531FC6" w14:paraId="4DB55F35" w14:textId="77777777" w:rsidTr="007331A1">
        <w:trPr>
          <w:gridAfter w:val="1"/>
          <w:wAfter w:w="6" w:type="pct"/>
          <w:trHeight w:val="144"/>
        </w:trPr>
        <w:tc>
          <w:tcPr>
            <w:tcW w:w="2474" w:type="pct"/>
            <w:gridSpan w:val="2"/>
            <w:tcBorders>
              <w:top w:val="nil"/>
            </w:tcBorders>
          </w:tcPr>
          <w:p w14:paraId="1375C37B" w14:textId="77777777" w:rsidR="00531FC6" w:rsidRPr="00531FC6" w:rsidRDefault="00531FC6" w:rsidP="00531FC6">
            <w:pPr>
              <w:spacing w:after="0"/>
              <w:rPr>
                <w:rFonts w:ascii="Arial Narrow" w:hAnsi="Arial Narrow"/>
                <w:color w:val="404040" w:themeColor="text1" w:themeTint="BF"/>
                <w:sz w:val="18"/>
              </w:rPr>
            </w:pPr>
            <w:r w:rsidRPr="00531FC6">
              <w:rPr>
                <w:rFonts w:ascii="Arial Narrow" w:hAnsi="Arial Narrow"/>
                <w:color w:val="404040" w:themeColor="text1" w:themeTint="BF"/>
                <w:sz w:val="18"/>
              </w:rPr>
              <w:t xml:space="preserve">Client/Additional Software: </w:t>
            </w:r>
            <w:r w:rsidRPr="00531FC6">
              <w:rPr>
                <w:rFonts w:ascii="Arial Narrow" w:hAnsi="Arial Narrow"/>
                <w:b/>
                <w:color w:val="404040" w:themeColor="text1" w:themeTint="BF"/>
                <w:sz w:val="18"/>
              </w:rPr>
              <w:t>Yes</w:t>
            </w:r>
            <w:r w:rsidRPr="00531FC6">
              <w:rPr>
                <w:rFonts w:ascii="Arial Narrow" w:hAnsi="Arial Narrow"/>
                <w:color w:val="404040" w:themeColor="text1" w:themeTint="BF"/>
                <w:sz w:val="18"/>
              </w:rPr>
              <w:t xml:space="preserve"> </w:t>
            </w:r>
            <w:r w:rsidRPr="0026184E">
              <w:rPr>
                <w:rFonts w:ascii="Arial Narrow" w:hAnsi="Arial Narrow"/>
                <w:i/>
                <w:color w:val="404040" w:themeColor="text1" w:themeTint="BF"/>
                <w:sz w:val="18"/>
              </w:rPr>
              <w:t xml:space="preserve">(see </w:t>
            </w:r>
            <w:hyperlink w:anchor="Appendix1" w:history="1">
              <w:r w:rsidRPr="0026184E">
                <w:rPr>
                  <w:rFonts w:ascii="Arial Narrow" w:hAnsi="Arial Narrow"/>
                  <w:i/>
                  <w:color w:val="00467F"/>
                  <w:sz w:val="18"/>
                  <w:u w:val="single"/>
                </w:rPr>
                <w:t>Appendix 1</w:t>
              </w:r>
            </w:hyperlink>
            <w:r w:rsidRPr="0026184E">
              <w:rPr>
                <w:rFonts w:ascii="Arial Narrow" w:hAnsi="Arial Narrow"/>
                <w:i/>
                <w:color w:val="404040" w:themeColor="text1" w:themeTint="BF"/>
                <w:sz w:val="18"/>
              </w:rPr>
              <w:t>)</w:t>
            </w:r>
          </w:p>
        </w:tc>
        <w:tc>
          <w:tcPr>
            <w:tcW w:w="2520" w:type="pct"/>
            <w:gridSpan w:val="2"/>
            <w:tcBorders>
              <w:top w:val="nil"/>
            </w:tcBorders>
          </w:tcPr>
          <w:p w14:paraId="27D912DD" w14:textId="38E02828" w:rsidR="00531FC6" w:rsidRPr="00531FC6" w:rsidRDefault="003B0799" w:rsidP="00531FC6">
            <w:pPr>
              <w:spacing w:after="0"/>
              <w:rPr>
                <w:rFonts w:ascii="Arial Narrow" w:hAnsi="Arial Narrow"/>
                <w:color w:val="404040" w:themeColor="text1" w:themeTint="BF"/>
                <w:sz w:val="18"/>
              </w:rPr>
            </w:pPr>
            <w:r w:rsidRPr="003B0799">
              <w:rPr>
                <w:rFonts w:ascii="Arial Narrow" w:hAnsi="Arial Narrow"/>
                <w:color w:val="404040" w:themeColor="text1" w:themeTint="BF"/>
                <w:sz w:val="18"/>
              </w:rPr>
              <w:t xml:space="preserve">Eligible for Software Services on Data Center Providers’ Servers: </w:t>
            </w:r>
            <w:r w:rsidRPr="003B0799">
              <w:rPr>
                <w:rFonts w:ascii="Arial Narrow" w:hAnsi="Arial Narrow"/>
                <w:b/>
                <w:color w:val="404040" w:themeColor="text1" w:themeTint="BF"/>
                <w:sz w:val="18"/>
              </w:rPr>
              <w:t>Yes</w:t>
            </w:r>
          </w:p>
        </w:tc>
      </w:tr>
      <w:tr w:rsidR="00531FC6" w:rsidRPr="00531FC6" w14:paraId="67D7C7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41C96F3" w14:textId="77777777" w:rsidR="00531FC6" w:rsidRPr="00531FC6" w:rsidRDefault="00531FC6" w:rsidP="00531FC6">
            <w:pPr>
              <w:keepNext/>
              <w:keepLines/>
              <w:spacing w:after="0"/>
              <w:rPr>
                <w:b/>
                <w:color w:val="404040" w:themeColor="text1" w:themeTint="BF"/>
                <w:sz w:val="18"/>
              </w:rPr>
            </w:pPr>
            <w:r w:rsidRPr="00531FC6">
              <w:rPr>
                <w:b/>
                <w:color w:val="404040" w:themeColor="text1" w:themeTint="BF"/>
                <w:sz w:val="18"/>
              </w:rPr>
              <w:lastRenderedPageBreak/>
              <w:t>SUBSCRIBER ACCESS LICENSES (SALs)</w:t>
            </w:r>
          </w:p>
        </w:tc>
      </w:tr>
      <w:tr w:rsidR="00531FC6" w:rsidRPr="00531FC6" w14:paraId="4A72F3D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C1660DF" w14:textId="77777777" w:rsidR="00531FC6" w:rsidRPr="00531FC6" w:rsidRDefault="00BB41EF" w:rsidP="00531FC6">
            <w:pPr>
              <w:rPr>
                <w:i/>
                <w:color w:val="404040" w:themeColor="text1" w:themeTint="BF"/>
                <w:sz w:val="18"/>
              </w:rPr>
            </w:pPr>
            <w:r w:rsidRPr="00BB41EF">
              <w:rPr>
                <w:b/>
                <w:color w:val="404040" w:themeColor="text1" w:themeTint="BF"/>
                <w:sz w:val="18"/>
              </w:rPr>
              <w:t>You need:</w:t>
            </w:r>
          </w:p>
          <w:p w14:paraId="618F223A" w14:textId="6F9967C0" w:rsidR="00531FC6" w:rsidRPr="00531FC6" w:rsidRDefault="00531FC6" w:rsidP="00400D01">
            <w:pPr>
              <w:pStyle w:val="PURBullet-Indented"/>
              <w:rPr>
                <w:szCs w:val="18"/>
              </w:rPr>
            </w:pPr>
            <w:r w:rsidRPr="00531FC6">
              <w:t xml:space="preserve">SharePoint Server </w:t>
            </w:r>
            <w:r w:rsidR="00F44E81" w:rsidRPr="00531FC6">
              <w:t>201</w:t>
            </w:r>
            <w:r w:rsidR="00F44E81">
              <w:t>3</w:t>
            </w:r>
            <w:r w:rsidR="00F44E81" w:rsidRPr="00531FC6">
              <w:t xml:space="preserve"> </w:t>
            </w:r>
            <w:r w:rsidRPr="00531FC6">
              <w:t xml:space="preserve">Standard SAL, </w:t>
            </w:r>
            <w:r w:rsidRPr="00531FC6">
              <w:rPr>
                <w:b/>
              </w:rPr>
              <w:t>or</w:t>
            </w:r>
          </w:p>
          <w:p w14:paraId="4B20F565" w14:textId="77777777" w:rsidR="00531FC6" w:rsidRPr="00531FC6" w:rsidRDefault="00531FC6" w:rsidP="00400D01">
            <w:pPr>
              <w:pStyle w:val="PURBullet-Indented"/>
            </w:pPr>
            <w:r w:rsidRPr="00531FC6">
              <w:t>Productivity Suite SAL</w:t>
            </w:r>
          </w:p>
        </w:tc>
      </w:tr>
      <w:tr w:rsidR="00531FC6" w:rsidRPr="00531FC6" w14:paraId="0B5B10E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7024CC3" w14:textId="302E27AE" w:rsidR="00531FC6" w:rsidRPr="00B123AD" w:rsidRDefault="00531FC6" w:rsidP="00531FC6">
            <w:pPr>
              <w:rPr>
                <w:b/>
                <w:i/>
                <w:color w:val="404040" w:themeColor="text1" w:themeTint="BF"/>
                <w:sz w:val="18"/>
              </w:rPr>
            </w:pPr>
            <w:r w:rsidRPr="00B123AD">
              <w:rPr>
                <w:b/>
                <w:i/>
                <w:color w:val="404040" w:themeColor="text1" w:themeTint="BF"/>
                <w:sz w:val="18"/>
              </w:rPr>
              <w:t>For the following functionality</w:t>
            </w:r>
            <w:r w:rsidR="002B553F">
              <w:rPr>
                <w:b/>
                <w:i/>
                <w:color w:val="404040" w:themeColor="text1" w:themeTint="BF"/>
                <w:sz w:val="18"/>
              </w:rPr>
              <w:t>:</w:t>
            </w:r>
          </w:p>
          <w:p w14:paraId="6E47A8C2" w14:textId="77777777" w:rsidR="00531FC6" w:rsidRPr="00531FC6" w:rsidRDefault="00531FC6" w:rsidP="00400D01">
            <w:pPr>
              <w:pStyle w:val="PURBullet-Indented"/>
            </w:pPr>
            <w:r w:rsidRPr="00531FC6">
              <w:t>Business Connectivity Services Line of Business Webparts</w:t>
            </w:r>
          </w:p>
          <w:p w14:paraId="4E220519" w14:textId="6B2E2E41" w:rsidR="00531FC6" w:rsidRPr="00531FC6" w:rsidRDefault="00531FC6" w:rsidP="00400D01">
            <w:pPr>
              <w:pStyle w:val="PURBullet-Indented"/>
            </w:pPr>
            <w:r w:rsidRPr="00531FC6">
              <w:t xml:space="preserve">Office </w:t>
            </w:r>
            <w:r w:rsidR="00F44E81" w:rsidRPr="00531FC6">
              <w:t>201</w:t>
            </w:r>
            <w:r w:rsidR="00F44E81">
              <w:t>3</w:t>
            </w:r>
            <w:r w:rsidR="00F44E81" w:rsidRPr="00531FC6">
              <w:t xml:space="preserve"> </w:t>
            </w:r>
            <w:r w:rsidRPr="00531FC6">
              <w:t>Business Connectivity Services Client Integration</w:t>
            </w:r>
          </w:p>
          <w:p w14:paraId="0A2A7C35" w14:textId="77777777" w:rsidR="00531FC6" w:rsidRPr="00531FC6" w:rsidRDefault="00531FC6" w:rsidP="00400D01">
            <w:pPr>
              <w:pStyle w:val="PURBullet-Indented"/>
            </w:pPr>
            <w:r w:rsidRPr="00531FC6">
              <w:t>Access Services</w:t>
            </w:r>
          </w:p>
          <w:p w14:paraId="1AEBB4DA" w14:textId="77777777" w:rsidR="00531FC6" w:rsidRDefault="00531FC6" w:rsidP="00400D01">
            <w:pPr>
              <w:pStyle w:val="PURBullet-Indented"/>
            </w:pPr>
            <w:r w:rsidRPr="00531FC6">
              <w:t>InfoPath Forms Services</w:t>
            </w:r>
          </w:p>
          <w:p w14:paraId="43B12D26" w14:textId="39383B59" w:rsidR="00F44E81" w:rsidRDefault="00F44E81" w:rsidP="00400D01">
            <w:pPr>
              <w:pStyle w:val="PURBullet-Indented"/>
            </w:pPr>
            <w:r>
              <w:t>Enterprise Search</w:t>
            </w:r>
          </w:p>
          <w:p w14:paraId="3D4989E4" w14:textId="098B08D4" w:rsidR="00F44E81" w:rsidRPr="00531FC6" w:rsidRDefault="00F44E81" w:rsidP="00400D01">
            <w:pPr>
              <w:pStyle w:val="PURBullet-Indented"/>
            </w:pPr>
            <w:r>
              <w:t>E-discovery and Compl</w:t>
            </w:r>
          </w:p>
          <w:p w14:paraId="5F85E07E" w14:textId="1E70345F" w:rsidR="00531FC6" w:rsidRPr="00531FC6" w:rsidRDefault="00531FC6" w:rsidP="00400D01">
            <w:pPr>
              <w:pStyle w:val="PURBullet-Indented"/>
            </w:pPr>
            <w:r w:rsidRPr="00531FC6">
              <w:t>Excel Services</w:t>
            </w:r>
            <w:r w:rsidR="00F44E81">
              <w:t>, PowerPivot, PowerView</w:t>
            </w:r>
          </w:p>
          <w:p w14:paraId="2E021EB0" w14:textId="77777777" w:rsidR="00531FC6" w:rsidRPr="00531FC6" w:rsidRDefault="00531FC6" w:rsidP="00400D01">
            <w:pPr>
              <w:pStyle w:val="PURBullet-Indented"/>
            </w:pPr>
            <w:r w:rsidRPr="00531FC6">
              <w:t>Visio Services</w:t>
            </w:r>
          </w:p>
          <w:p w14:paraId="22600268" w14:textId="77777777" w:rsidR="00531FC6" w:rsidRPr="00531FC6" w:rsidRDefault="00531FC6" w:rsidP="00400D01">
            <w:pPr>
              <w:pStyle w:val="PURBullet-Indented"/>
            </w:pPr>
            <w:r w:rsidRPr="00531FC6">
              <w:t>PerformancePoint Services</w:t>
            </w:r>
          </w:p>
          <w:p w14:paraId="584919A9" w14:textId="77777777" w:rsidR="00531FC6" w:rsidRPr="00531FC6" w:rsidRDefault="00531FC6" w:rsidP="00400D01">
            <w:pPr>
              <w:pStyle w:val="PURBullet-Indented"/>
            </w:pPr>
            <w:r w:rsidRPr="00531FC6">
              <w:t>Custom Analytics Reports</w:t>
            </w:r>
          </w:p>
          <w:p w14:paraId="076A45FC" w14:textId="77777777" w:rsidR="00531FC6" w:rsidRPr="00531FC6" w:rsidRDefault="00531FC6" w:rsidP="00400D01">
            <w:pPr>
              <w:pStyle w:val="PURBullet-Indented"/>
            </w:pPr>
            <w:r w:rsidRPr="00531FC6">
              <w:t>Advanced Charting</w:t>
            </w:r>
          </w:p>
        </w:tc>
        <w:tc>
          <w:tcPr>
            <w:tcW w:w="2474" w:type="pct"/>
            <w:gridSpan w:val="2"/>
            <w:tcBorders>
              <w:top w:val="single" w:sz="4" w:space="0" w:color="auto"/>
              <w:left w:val="nil"/>
              <w:bottom w:val="nil"/>
              <w:right w:val="nil"/>
            </w:tcBorders>
            <w:shd w:val="clear" w:color="auto" w:fill="auto"/>
          </w:tcPr>
          <w:p w14:paraId="130B8301" w14:textId="77777777" w:rsidR="00531FC6" w:rsidRPr="00531FC6" w:rsidRDefault="00BB41EF" w:rsidP="00531FC6">
            <w:pPr>
              <w:rPr>
                <w:i/>
                <w:color w:val="404040" w:themeColor="text1" w:themeTint="BF"/>
                <w:sz w:val="18"/>
              </w:rPr>
            </w:pPr>
            <w:r w:rsidRPr="00BB41EF">
              <w:rPr>
                <w:b/>
                <w:color w:val="404040" w:themeColor="text1" w:themeTint="BF"/>
                <w:sz w:val="18"/>
              </w:rPr>
              <w:t>You need:</w:t>
            </w:r>
          </w:p>
          <w:p w14:paraId="3BAD8884" w14:textId="5F651C55" w:rsidR="00531FC6" w:rsidRPr="00070E35" w:rsidRDefault="00531FC6" w:rsidP="00F44E81">
            <w:pPr>
              <w:pStyle w:val="PURBullet-Indented"/>
            </w:pPr>
            <w:r w:rsidRPr="00531FC6">
              <w:t xml:space="preserve">SharePoint Server </w:t>
            </w:r>
            <w:r w:rsidR="00F44E81" w:rsidRPr="00531FC6">
              <w:t>201</w:t>
            </w:r>
            <w:r w:rsidR="00F44E81">
              <w:t>3</w:t>
            </w:r>
            <w:r w:rsidR="00F44E81" w:rsidRPr="00531FC6">
              <w:t xml:space="preserve"> </w:t>
            </w:r>
            <w:r w:rsidRPr="00531FC6">
              <w:t xml:space="preserve">Standard SAL, </w:t>
            </w:r>
            <w:r w:rsidRPr="00531FC6">
              <w:rPr>
                <w:b/>
              </w:rPr>
              <w:t>AND</w:t>
            </w:r>
            <w:r w:rsidR="00070E35">
              <w:t xml:space="preserve"> </w:t>
            </w:r>
            <w:r w:rsidRPr="00070E35">
              <w:t>SharePo</w:t>
            </w:r>
            <w:r w:rsidR="00070E35" w:rsidRPr="00070E35">
              <w:t xml:space="preserve">int Server </w:t>
            </w:r>
            <w:r w:rsidR="00F44E81" w:rsidRPr="00070E35">
              <w:t>201</w:t>
            </w:r>
            <w:r w:rsidR="00F44E81">
              <w:t>3</w:t>
            </w:r>
            <w:r w:rsidR="00F44E81" w:rsidRPr="00070E35">
              <w:t xml:space="preserve"> </w:t>
            </w:r>
            <w:r w:rsidR="00070E35" w:rsidRPr="00070E35">
              <w:t>Enterprise SAL</w:t>
            </w:r>
          </w:p>
        </w:tc>
      </w:tr>
      <w:tr w:rsidR="00070E35" w:rsidRPr="00531FC6" w14:paraId="7E3DC7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3FA49622" w14:textId="77777777" w:rsidR="00070E35" w:rsidRPr="00531FC6" w:rsidRDefault="00070E35" w:rsidP="00B123AD">
            <w:pPr>
              <w:spacing w:after="0"/>
              <w:rPr>
                <w:b/>
                <w:i/>
                <w:color w:val="404040" w:themeColor="text1" w:themeTint="BF"/>
                <w:sz w:val="18"/>
              </w:rPr>
            </w:pPr>
            <w:r w:rsidRPr="00531FC6">
              <w:rPr>
                <w:b/>
                <w:i/>
                <w:color w:val="404040" w:themeColor="text1" w:themeTint="BF"/>
                <w:sz w:val="18"/>
              </w:rPr>
              <w:t>SALs for SA</w:t>
            </w:r>
          </w:p>
        </w:tc>
        <w:tc>
          <w:tcPr>
            <w:tcW w:w="2474" w:type="pct"/>
            <w:gridSpan w:val="2"/>
            <w:tcBorders>
              <w:top w:val="nil"/>
              <w:left w:val="nil"/>
              <w:bottom w:val="dotted" w:sz="4" w:space="0" w:color="B9D3EB" w:themeColor="accent1"/>
              <w:right w:val="nil"/>
            </w:tcBorders>
            <w:shd w:val="clear" w:color="auto" w:fill="E5EEF7"/>
          </w:tcPr>
          <w:p w14:paraId="282067E0" w14:textId="77777777" w:rsidR="00070E35" w:rsidRPr="00531FC6" w:rsidRDefault="00070E35" w:rsidP="00B123AD">
            <w:pPr>
              <w:spacing w:after="0"/>
              <w:rPr>
                <w:b/>
                <w:i/>
                <w:color w:val="404040" w:themeColor="text1" w:themeTint="BF"/>
                <w:sz w:val="18"/>
              </w:rPr>
            </w:pPr>
            <w:r>
              <w:rPr>
                <w:b/>
                <w:i/>
                <w:color w:val="404040" w:themeColor="text1" w:themeTint="BF"/>
                <w:sz w:val="18"/>
              </w:rPr>
              <w:t>Qualifying CALs</w:t>
            </w:r>
          </w:p>
        </w:tc>
      </w:tr>
      <w:tr w:rsidR="00531FC6" w:rsidRPr="00531FC6" w14:paraId="70341C4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2327E67C" w14:textId="44FCD2D4" w:rsidR="00531FC6" w:rsidRPr="00531FC6" w:rsidRDefault="00531FC6" w:rsidP="00F44E81">
            <w:pPr>
              <w:pStyle w:val="PURBullet-Indented"/>
            </w:pPr>
            <w:r w:rsidRPr="00531FC6">
              <w:t xml:space="preserve">SharePoint Server </w:t>
            </w:r>
            <w:r w:rsidR="00F44E81" w:rsidRPr="00531FC6">
              <w:t>201</w:t>
            </w:r>
            <w:r w:rsidR="00F44E81">
              <w:t>3</w:t>
            </w:r>
            <w:r w:rsidR="00F44E81" w:rsidRPr="00531FC6">
              <w:t xml:space="preserve"> </w:t>
            </w:r>
            <w:r w:rsidRPr="00531FC6">
              <w:t>Standard SAL</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4CC1EE33" w14:textId="3230E2B6" w:rsidR="00531FC6" w:rsidRPr="00531FC6" w:rsidRDefault="00531FC6" w:rsidP="00400D01">
            <w:pPr>
              <w:pStyle w:val="PURBullet-Indented"/>
            </w:pPr>
            <w:r w:rsidRPr="00531FC6">
              <w:t xml:space="preserve">SharePoint Server </w:t>
            </w:r>
            <w:r w:rsidR="00F44E81" w:rsidRPr="00531FC6">
              <w:t>201</w:t>
            </w:r>
            <w:r w:rsidR="00F44E81">
              <w:t>3</w:t>
            </w:r>
            <w:r w:rsidR="00F44E81" w:rsidRPr="00531FC6">
              <w:t xml:space="preserve"> </w:t>
            </w:r>
            <w:r w:rsidRPr="00531FC6">
              <w:t xml:space="preserve">Standard CAL, </w:t>
            </w:r>
            <w:r w:rsidRPr="00070E35">
              <w:rPr>
                <w:b/>
              </w:rPr>
              <w:t>or</w:t>
            </w:r>
          </w:p>
          <w:p w14:paraId="46DBFB7C" w14:textId="77777777" w:rsidR="00531FC6" w:rsidRPr="00531FC6" w:rsidRDefault="00531FC6" w:rsidP="00400D01">
            <w:pPr>
              <w:pStyle w:val="PURBullet-Indented"/>
            </w:pPr>
            <w:r w:rsidRPr="00531FC6">
              <w:t xml:space="preserve">Core CAL Suite, </w:t>
            </w:r>
            <w:r w:rsidRPr="00070E35">
              <w:rPr>
                <w:b/>
              </w:rPr>
              <w:t>or</w:t>
            </w:r>
          </w:p>
          <w:p w14:paraId="004B9F8A" w14:textId="77777777" w:rsidR="00531FC6" w:rsidRPr="00531FC6" w:rsidRDefault="00531FC6" w:rsidP="00400D01">
            <w:pPr>
              <w:pStyle w:val="PURBullet-Indented"/>
            </w:pPr>
            <w:r w:rsidRPr="00531FC6">
              <w:t>Enterprise CAL Suite</w:t>
            </w:r>
          </w:p>
        </w:tc>
      </w:tr>
      <w:tr w:rsidR="00531FC6" w:rsidRPr="00531FC6" w14:paraId="7F6E28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1A2E34B4" w14:textId="187635D7" w:rsidR="00531FC6" w:rsidRPr="00531FC6" w:rsidRDefault="00531FC6" w:rsidP="00400D01">
            <w:pPr>
              <w:pStyle w:val="PURBullet-Indented"/>
            </w:pPr>
            <w:r w:rsidRPr="00531FC6">
              <w:t xml:space="preserve">SharePoint Server </w:t>
            </w:r>
            <w:r w:rsidR="00F44E81" w:rsidRPr="00531FC6">
              <w:t>201</w:t>
            </w:r>
            <w:r w:rsidR="00F44E81">
              <w:t>3</w:t>
            </w:r>
            <w:r w:rsidR="00F44E81" w:rsidRPr="00531FC6">
              <w:t xml:space="preserve"> </w:t>
            </w:r>
            <w:r w:rsidRPr="00531FC6">
              <w:t>Enterprise SAL</w:t>
            </w:r>
          </w:p>
          <w:p w14:paraId="5473D32E" w14:textId="291C2F41" w:rsidR="00531FC6" w:rsidRPr="00531FC6" w:rsidRDefault="00531FC6" w:rsidP="00F44E81">
            <w:pPr>
              <w:spacing w:line="240" w:lineRule="exact"/>
              <w:ind w:left="216"/>
              <w:contextualSpacing/>
              <w:rPr>
                <w:color w:val="404040" w:themeColor="text1" w:themeTint="BF"/>
                <w:sz w:val="18"/>
              </w:rPr>
            </w:pPr>
            <w:r w:rsidRPr="00531FC6">
              <w:rPr>
                <w:color w:val="404040" w:themeColor="text1" w:themeTint="BF"/>
                <w:sz w:val="18"/>
              </w:rPr>
              <w:t xml:space="preserve">(please note that SharePoint Server </w:t>
            </w:r>
            <w:r w:rsidR="00F44E81" w:rsidRPr="00531FC6">
              <w:rPr>
                <w:color w:val="404040" w:themeColor="text1" w:themeTint="BF"/>
                <w:sz w:val="18"/>
              </w:rPr>
              <w:t>201</w:t>
            </w:r>
            <w:r w:rsidR="00F44E81">
              <w:rPr>
                <w:color w:val="404040" w:themeColor="text1" w:themeTint="BF"/>
                <w:sz w:val="18"/>
              </w:rPr>
              <w:t>3</w:t>
            </w:r>
            <w:r w:rsidR="00F44E81" w:rsidRPr="00531FC6">
              <w:rPr>
                <w:color w:val="404040" w:themeColor="text1" w:themeTint="BF"/>
                <w:sz w:val="18"/>
              </w:rPr>
              <w:t xml:space="preserve"> </w:t>
            </w:r>
            <w:r w:rsidRPr="00531FC6">
              <w:rPr>
                <w:color w:val="404040" w:themeColor="text1" w:themeTint="BF"/>
                <w:sz w:val="18"/>
              </w:rPr>
              <w:t xml:space="preserve">Enterprise SAL requires the </w:t>
            </w:r>
            <w:r w:rsidR="00193938">
              <w:rPr>
                <w:color w:val="404040" w:themeColor="text1" w:themeTint="BF"/>
                <w:sz w:val="18"/>
              </w:rPr>
              <w:t>E</w:t>
            </w:r>
            <w:r w:rsidRPr="00531FC6">
              <w:rPr>
                <w:color w:val="404040" w:themeColor="text1" w:themeTint="BF"/>
                <w:sz w:val="18"/>
              </w:rPr>
              <w:t xml:space="preserve">nd </w:t>
            </w:r>
            <w:r w:rsidR="00193938">
              <w:rPr>
                <w:color w:val="404040" w:themeColor="text1" w:themeTint="BF"/>
                <w:sz w:val="18"/>
              </w:rPr>
              <w:t>U</w:t>
            </w:r>
            <w:r w:rsidRPr="00531FC6">
              <w:rPr>
                <w:color w:val="404040" w:themeColor="text1" w:themeTint="BF"/>
                <w:sz w:val="18"/>
              </w:rPr>
              <w:t xml:space="preserve">ser to have SharePoint Server </w:t>
            </w:r>
            <w:r w:rsidR="00F44E81" w:rsidRPr="00531FC6">
              <w:rPr>
                <w:color w:val="404040" w:themeColor="text1" w:themeTint="BF"/>
                <w:sz w:val="18"/>
              </w:rPr>
              <w:t>201</w:t>
            </w:r>
            <w:r w:rsidR="00F44E81">
              <w:rPr>
                <w:color w:val="404040" w:themeColor="text1" w:themeTint="BF"/>
                <w:sz w:val="18"/>
              </w:rPr>
              <w:t>3</w:t>
            </w:r>
            <w:r w:rsidR="00F44E81" w:rsidRPr="00531FC6">
              <w:rPr>
                <w:color w:val="404040" w:themeColor="text1" w:themeTint="BF"/>
                <w:sz w:val="18"/>
              </w:rPr>
              <w:t xml:space="preserve"> </w:t>
            </w:r>
            <w:r w:rsidRPr="00531FC6">
              <w:rPr>
                <w:color w:val="404040" w:themeColor="text1" w:themeTint="BF"/>
                <w:sz w:val="18"/>
              </w:rPr>
              <w:t>Standard SAL)</w:t>
            </w:r>
          </w:p>
        </w:tc>
        <w:tc>
          <w:tcPr>
            <w:tcW w:w="2474" w:type="pct"/>
            <w:gridSpan w:val="2"/>
            <w:tcBorders>
              <w:top w:val="dotted" w:sz="4" w:space="0" w:color="B9D3EB" w:themeColor="accent1"/>
              <w:left w:val="nil"/>
              <w:bottom w:val="nil"/>
              <w:right w:val="nil"/>
            </w:tcBorders>
            <w:shd w:val="clear" w:color="auto" w:fill="auto"/>
          </w:tcPr>
          <w:p w14:paraId="7A796925" w14:textId="6EBCED6C" w:rsidR="00531FC6" w:rsidRPr="00531FC6" w:rsidRDefault="006B6ACF" w:rsidP="00400D01">
            <w:pPr>
              <w:pStyle w:val="PURBullet-Indented"/>
            </w:pPr>
            <w:r>
              <w:t>SharePoint</w:t>
            </w:r>
            <w:r w:rsidR="00F44E81">
              <w:t xml:space="preserve"> Server</w:t>
            </w:r>
            <w:r>
              <w:t xml:space="preserve"> </w:t>
            </w:r>
            <w:r w:rsidR="00F44E81">
              <w:t xml:space="preserve">2013 </w:t>
            </w:r>
            <w:r>
              <w:t xml:space="preserve">Standard CAL </w:t>
            </w:r>
            <w:r w:rsidRPr="00B123AD">
              <w:rPr>
                <w:b/>
              </w:rPr>
              <w:t>and</w:t>
            </w:r>
            <w:r>
              <w:t xml:space="preserve"> </w:t>
            </w:r>
            <w:r w:rsidR="00531FC6" w:rsidRPr="00531FC6">
              <w:t xml:space="preserve">SharePoint Server </w:t>
            </w:r>
            <w:r w:rsidR="00F44E81" w:rsidRPr="00531FC6">
              <w:t>201</w:t>
            </w:r>
            <w:r w:rsidR="00F44E81">
              <w:t>3</w:t>
            </w:r>
            <w:r w:rsidR="00F44E81" w:rsidRPr="00531FC6">
              <w:t xml:space="preserve"> </w:t>
            </w:r>
            <w:r w:rsidR="00531FC6" w:rsidRPr="00531FC6">
              <w:t xml:space="preserve">Enterprise </w:t>
            </w:r>
            <w:r w:rsidR="00531FC6" w:rsidRPr="00531FC6">
              <w:rPr>
                <w:rFonts w:cs="Tahoma"/>
                <w:szCs w:val="18"/>
              </w:rPr>
              <w:t>CAL</w:t>
            </w:r>
            <w:r w:rsidR="00531FC6" w:rsidRPr="00531FC6">
              <w:t xml:space="preserve">, </w:t>
            </w:r>
            <w:r w:rsidR="00531FC6" w:rsidRPr="00B123AD">
              <w:rPr>
                <w:b/>
              </w:rPr>
              <w:t>or</w:t>
            </w:r>
          </w:p>
          <w:p w14:paraId="1EC39DB0" w14:textId="1DD0321B" w:rsidR="00531FC6" w:rsidRPr="00531FC6" w:rsidRDefault="00531FC6" w:rsidP="00400D01">
            <w:pPr>
              <w:pStyle w:val="PURBullet-Indented"/>
            </w:pPr>
            <w:r w:rsidRPr="00531FC6">
              <w:t xml:space="preserve">Core CAL Suite </w:t>
            </w:r>
            <w:r w:rsidRPr="00B123AD">
              <w:rPr>
                <w:b/>
              </w:rPr>
              <w:t>and</w:t>
            </w:r>
            <w:r w:rsidRPr="00531FC6">
              <w:t xml:space="preserve"> SharePoint Server </w:t>
            </w:r>
            <w:r w:rsidR="00F44E81">
              <w:t xml:space="preserve">2013 </w:t>
            </w:r>
            <w:r w:rsidRPr="00531FC6">
              <w:t xml:space="preserve">Enterprise CAL, </w:t>
            </w:r>
            <w:r w:rsidRPr="00531FC6">
              <w:rPr>
                <w:b/>
              </w:rPr>
              <w:t>or</w:t>
            </w:r>
          </w:p>
          <w:p w14:paraId="51853C7B" w14:textId="77777777" w:rsidR="00531FC6" w:rsidRPr="00531FC6" w:rsidRDefault="00531FC6" w:rsidP="00400D01">
            <w:pPr>
              <w:pStyle w:val="PURBullet-Indented"/>
            </w:pPr>
            <w:r w:rsidRPr="00531FC6">
              <w:t>Enterprise CAL Suite</w:t>
            </w:r>
          </w:p>
        </w:tc>
      </w:tr>
    </w:tbl>
    <w:bookmarkStart w:id="675" w:name="_Toc299519138"/>
    <w:bookmarkStart w:id="676" w:name="_Toc299531570"/>
    <w:bookmarkStart w:id="677" w:name="_Toc299531894"/>
    <w:bookmarkStart w:id="678" w:name="_Toc299957177"/>
    <w:p w14:paraId="78A660F1" w14:textId="77777777" w:rsidR="00830DCA" w:rsidRDefault="00830DCA" w:rsidP="00CD6E9D">
      <w:pPr>
        <w:pStyle w:val="PURBreadcrumb"/>
        <w:keepNext w:val="0"/>
        <w:rPr>
          <w:rStyle w:val="Hyperlink"/>
          <w:rFonts w:ascii="Arial Narrow" w:hAnsi="Arial Narrow"/>
          <w:sz w:val="16"/>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489F7461" w14:textId="4385F6DE" w:rsidR="009A4C7C" w:rsidRPr="009214B8" w:rsidRDefault="009A4C7C" w:rsidP="00D6363C">
      <w:pPr>
        <w:pStyle w:val="PURProductName"/>
      </w:pPr>
      <w:bookmarkStart w:id="679" w:name="_Toc299519142"/>
      <w:bookmarkStart w:id="680" w:name="_Toc299531574"/>
      <w:bookmarkStart w:id="681" w:name="_Toc299531898"/>
      <w:bookmarkStart w:id="682" w:name="_Toc299957181"/>
      <w:bookmarkStart w:id="683" w:name="_Toc346536879"/>
      <w:bookmarkStart w:id="684" w:name="_Toc346895330"/>
      <w:bookmarkStart w:id="685" w:name="_Toc339280343"/>
      <w:bookmarkStart w:id="686" w:name="_Toc339280486"/>
      <w:bookmarkStart w:id="687" w:name="_Toc363552816"/>
      <w:bookmarkStart w:id="688" w:name="_Toc363552879"/>
      <w:bookmarkStart w:id="689" w:name="_Toc378682178"/>
      <w:bookmarkStart w:id="690" w:name="_Toc378682280"/>
      <w:bookmarkStart w:id="691" w:name="_Toc371268292"/>
      <w:bookmarkStart w:id="692" w:name="_Toc371268358"/>
      <w:bookmarkStart w:id="693" w:name="_Toc381962039"/>
      <w:bookmarkStart w:id="694" w:name="_Toc381962080"/>
      <w:bookmarkEnd w:id="675"/>
      <w:bookmarkEnd w:id="676"/>
      <w:bookmarkEnd w:id="677"/>
      <w:bookmarkEnd w:id="678"/>
      <w:r w:rsidRPr="009214B8">
        <w:t xml:space="preserve">SQL Server </w:t>
      </w:r>
      <w:r w:rsidR="00D6363C" w:rsidRPr="009214B8">
        <w:t>20</w:t>
      </w:r>
      <w:r w:rsidR="00D6363C">
        <w:t>14</w:t>
      </w:r>
      <w:r w:rsidR="00D6363C" w:rsidRPr="009214B8">
        <w:t xml:space="preserve"> </w:t>
      </w:r>
      <w:r w:rsidRPr="009214B8">
        <w:t>Standard</w:t>
      </w:r>
      <w:bookmarkEnd w:id="679"/>
      <w:bookmarkEnd w:id="680"/>
      <w:bookmarkEnd w:id="681"/>
      <w:bookmarkEnd w:id="682"/>
      <w:bookmarkEnd w:id="683"/>
      <w:bookmarkEnd w:id="684"/>
      <w:bookmarkEnd w:id="685"/>
      <w:bookmarkEnd w:id="686"/>
      <w:bookmarkEnd w:id="687"/>
      <w:bookmarkEnd w:id="688"/>
      <w:bookmarkEnd w:id="689"/>
      <w:bookmarkEnd w:id="690"/>
      <w:bookmarkEnd w:id="691"/>
      <w:bookmarkEnd w:id="692"/>
      <w:bookmarkEnd w:id="693"/>
      <w:bookmarkEnd w:id="694"/>
      <w:r w:rsidR="00231176">
        <w:fldChar w:fldCharType="begin"/>
      </w:r>
      <w:r>
        <w:instrText xml:space="preserve"> XE "</w:instrText>
      </w:r>
      <w:r w:rsidRPr="00850A33">
        <w:instrText xml:space="preserve">SQL Server </w:instrText>
      </w:r>
      <w:r w:rsidR="00D6363C">
        <w:instrText>2014</w:instrText>
      </w:r>
      <w:r w:rsidR="00D6363C" w:rsidRPr="00850A33">
        <w:instrText xml:space="preserve"> </w:instrText>
      </w:r>
      <w:r w:rsidRPr="00850A33">
        <w:instrText>Standard</w:instrText>
      </w:r>
      <w:r>
        <w:instrText xml:space="preserve">" </w:instrText>
      </w:r>
      <w:r w:rsidR="00231176">
        <w:fldChar w:fldCharType="end"/>
      </w:r>
    </w:p>
    <w:p w14:paraId="284080DC"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31C1F" w14:paraId="3CB57E29" w14:textId="77777777" w:rsidTr="009F774B">
        <w:tc>
          <w:tcPr>
            <w:tcW w:w="2477" w:type="pct"/>
            <w:tcBorders>
              <w:top w:val="single" w:sz="4" w:space="0" w:color="auto"/>
              <w:bottom w:val="nil"/>
            </w:tcBorders>
          </w:tcPr>
          <w:p w14:paraId="4D9C46AC"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523" w:type="pct"/>
            <w:tcBorders>
              <w:top w:val="single" w:sz="4" w:space="0" w:color="auto"/>
              <w:bottom w:val="nil"/>
            </w:tcBorders>
          </w:tcPr>
          <w:p w14:paraId="7F500AA6" w14:textId="1DFEC4E5" w:rsidR="00831C1F" w:rsidRDefault="004F154D" w:rsidP="00831C1F">
            <w:pPr>
              <w:pStyle w:val="PURLMSH"/>
            </w:pPr>
            <w:r>
              <w:t>See Applicable Notice</w:t>
            </w:r>
            <w:r w:rsidR="00831C1F">
              <w:t xml:space="preserve">: </w:t>
            </w:r>
            <w:r w:rsidR="00E669F1">
              <w:rPr>
                <w:b/>
              </w:rPr>
              <w:t xml:space="preserve">Automatic Updates </w:t>
            </w:r>
            <w:r w:rsidR="00E669F1" w:rsidRPr="0026184E">
              <w:rPr>
                <w:i/>
              </w:rPr>
              <w:t>(</w:t>
            </w:r>
            <w:r w:rsidR="0026184E" w:rsidRPr="0026184E">
              <w:rPr>
                <w:i/>
              </w:rPr>
              <w:t xml:space="preserve">see </w:t>
            </w:r>
            <w:hyperlink w:anchor="Appendix2" w:history="1">
              <w:r w:rsidR="0026184E" w:rsidRPr="0026184E">
                <w:rPr>
                  <w:rStyle w:val="Hyperlink"/>
                  <w:i/>
                </w:rPr>
                <w:t>Appendix 2</w:t>
              </w:r>
            </w:hyperlink>
            <w:r w:rsidR="00E669F1" w:rsidRPr="0026184E">
              <w:rPr>
                <w:i/>
              </w:rPr>
              <w:t>)</w:t>
            </w:r>
          </w:p>
        </w:tc>
      </w:tr>
      <w:tr w:rsidR="009A4C7C" w14:paraId="2BD09645" w14:textId="77777777" w:rsidTr="009F774B">
        <w:tc>
          <w:tcPr>
            <w:tcW w:w="2477" w:type="pct"/>
            <w:tcBorders>
              <w:top w:val="nil"/>
            </w:tcBorders>
          </w:tcPr>
          <w:p w14:paraId="19B5CE7A" w14:textId="77777777" w:rsidR="009A4C7C" w:rsidRPr="00250A5F" w:rsidRDefault="009A4C7C"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523" w:type="pct"/>
            <w:tcBorders>
              <w:top w:val="nil"/>
            </w:tcBorders>
          </w:tcPr>
          <w:p w14:paraId="6EBEE127" w14:textId="7EE05A76" w:rsidR="009A4C7C" w:rsidRDefault="003B0799" w:rsidP="009A4C7C">
            <w:pPr>
              <w:pStyle w:val="PURLMSH"/>
            </w:pPr>
            <w:r>
              <w:t xml:space="preserve">Eligible for Software Services on Data Center Providers’ Servers: </w:t>
            </w:r>
            <w:r>
              <w:rPr>
                <w:b/>
              </w:rPr>
              <w:t>Yes</w:t>
            </w:r>
          </w:p>
        </w:tc>
      </w:tr>
      <w:tr w:rsidR="009A4C7C" w:rsidRPr="00501DAF" w14:paraId="3311CE06"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21ADB4"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3025FD" w:rsidRPr="003528B0" w14:paraId="697ED57A"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D198AEE" w14:textId="11BFC1E0" w:rsidR="003025FD" w:rsidRPr="0062140A" w:rsidRDefault="003025FD" w:rsidP="009A4C7C">
            <w:pPr>
              <w:pStyle w:val="PURBody"/>
              <w:rPr>
                <w:i/>
              </w:rPr>
            </w:pPr>
            <w:r w:rsidRPr="00BB41EF">
              <w:rPr>
                <w:b/>
              </w:rPr>
              <w:t>You need:</w:t>
            </w:r>
          </w:p>
          <w:p w14:paraId="67F3A2A0" w14:textId="503E2726" w:rsidR="009F3973" w:rsidRPr="009F3973" w:rsidRDefault="009F3973" w:rsidP="00D6363C">
            <w:pPr>
              <w:pStyle w:val="PURBullet-Indented"/>
              <w:rPr>
                <w:i/>
              </w:rPr>
            </w:pPr>
            <w:r w:rsidRPr="007D4BE7">
              <w:t xml:space="preserve">SQL Server </w:t>
            </w:r>
            <w:r w:rsidR="00D6363C" w:rsidRPr="007D4BE7">
              <w:t>20</w:t>
            </w:r>
            <w:r w:rsidR="00D6363C">
              <w:t xml:space="preserve">14 </w:t>
            </w:r>
            <w:r>
              <w:t>Standard</w:t>
            </w:r>
            <w:r w:rsidRPr="00E54FEF">
              <w:t xml:space="preserve"> SAL, </w:t>
            </w:r>
            <w:r w:rsidRPr="001A0924">
              <w:rPr>
                <w:b/>
              </w:rPr>
              <w:t>or</w:t>
            </w:r>
          </w:p>
          <w:p w14:paraId="43B7492B" w14:textId="2CE53795" w:rsidR="003025FD" w:rsidRPr="00091B14" w:rsidRDefault="009F3973" w:rsidP="00D6363C">
            <w:pPr>
              <w:pStyle w:val="PURBullet-Indented"/>
            </w:pPr>
            <w:r w:rsidRPr="007D4BE7">
              <w:t xml:space="preserve">SQL Server </w:t>
            </w:r>
            <w:r w:rsidR="00D6363C" w:rsidRPr="007D4BE7">
              <w:t>20</w:t>
            </w:r>
            <w:r w:rsidR="00D6363C">
              <w:t xml:space="preserve">14 </w:t>
            </w:r>
            <w:r w:rsidR="00E669F1">
              <w:t xml:space="preserve">Business Intelligence </w:t>
            </w:r>
            <w:r w:rsidRPr="00E54FEF">
              <w:t>SAL</w:t>
            </w:r>
          </w:p>
        </w:tc>
      </w:tr>
    </w:tbl>
    <w:p w14:paraId="41D0A7E0" w14:textId="77777777" w:rsidR="009A4C7C" w:rsidRDefault="009A4C7C" w:rsidP="0085206E">
      <w:pPr>
        <w:pStyle w:val="PURADDITIONALTERMSHEADERMB"/>
      </w:pPr>
      <w:r>
        <w:t>Additional Terms:</w:t>
      </w:r>
    </w:p>
    <w:p w14:paraId="48432C2D" w14:textId="77777777" w:rsidR="0061320A" w:rsidRDefault="0061320A" w:rsidP="0061320A">
      <w:pPr>
        <w:pStyle w:val="PURBlueStrong-Indented"/>
      </w:pPr>
      <w:r>
        <w:lastRenderedPageBreak/>
        <w:t>Down-edition Rights</w:t>
      </w:r>
    </w:p>
    <w:p w14:paraId="7E93386D" w14:textId="055C7466" w:rsidR="0061320A" w:rsidRPr="003D33E5" w:rsidRDefault="0061320A" w:rsidP="0061320A">
      <w:pPr>
        <w:pStyle w:val="Heading2"/>
        <w:widowControl w:val="0"/>
        <w:pBdr>
          <w:bottom w:val="none" w:sz="0" w:space="0" w:color="auto"/>
        </w:pBdr>
        <w:tabs>
          <w:tab w:val="left" w:pos="720"/>
        </w:tabs>
        <w:ind w:left="270"/>
        <w:rPr>
          <w:color w:val="404040" w:themeColor="text1" w:themeTint="BF"/>
          <w:sz w:val="18"/>
        </w:rPr>
      </w:pPr>
      <w:r w:rsidRPr="003D33E5">
        <w:rPr>
          <w:b w:val="0"/>
          <w:caps w:val="0"/>
          <w:color w:val="404040" w:themeColor="text1" w:themeTint="BF"/>
          <w:sz w:val="18"/>
        </w:rPr>
        <w:t>In place of any permitted instance, you may create, store and use an instance of either the 20</w:t>
      </w:r>
      <w:r w:rsidR="00652F97">
        <w:rPr>
          <w:b w:val="0"/>
          <w:caps w:val="0"/>
          <w:color w:val="404040" w:themeColor="text1" w:themeTint="BF"/>
          <w:sz w:val="18"/>
        </w:rPr>
        <w:t>12</w:t>
      </w:r>
      <w:r w:rsidRPr="003D33E5">
        <w:rPr>
          <w:b w:val="0"/>
          <w:caps w:val="0"/>
          <w:color w:val="404040" w:themeColor="text1" w:themeTint="BF"/>
          <w:sz w:val="18"/>
        </w:rPr>
        <w:t xml:space="preserve"> version of SQL Server Standard </w:t>
      </w:r>
      <w:r w:rsidR="00C80FB8" w:rsidRPr="003D33E5">
        <w:rPr>
          <w:b w:val="0"/>
          <w:caps w:val="0"/>
          <w:color w:val="404040" w:themeColor="text1" w:themeTint="BF"/>
          <w:sz w:val="18"/>
        </w:rPr>
        <w:t xml:space="preserve">Workgroup or Small Business </w:t>
      </w:r>
      <w:r w:rsidRPr="003D33E5">
        <w:rPr>
          <w:b w:val="0"/>
          <w:caps w:val="0"/>
          <w:color w:val="404040" w:themeColor="text1" w:themeTint="BF"/>
          <w:sz w:val="18"/>
        </w:rPr>
        <w:t>edition of the software.</w:t>
      </w:r>
    </w:p>
    <w:p w14:paraId="7CC50E31" w14:textId="6F9B89F8" w:rsidR="00091B14" w:rsidRDefault="00091B14" w:rsidP="00D62BE8">
      <w:pPr>
        <w:pStyle w:val="PURBlueStrong-Indented"/>
        <w:tabs>
          <w:tab w:val="left" w:pos="9373"/>
        </w:tabs>
      </w:pPr>
      <w:r>
        <w:t>.NET Framework Software</w:t>
      </w:r>
    </w:p>
    <w:p w14:paraId="2EBE7B7E" w14:textId="2C7B10BA" w:rsidR="00091B14" w:rsidRPr="003D33E5" w:rsidRDefault="00091B14" w:rsidP="00091B14">
      <w:pPr>
        <w:pStyle w:val="PURBody-Indented"/>
      </w:pPr>
      <w:r w:rsidRPr="003D33E5">
        <w:t>The software for the product contains Microsoft .NET Framework software and may contain PowerShell software.</w:t>
      </w:r>
      <w:r w:rsidR="00B70FA2" w:rsidRPr="003D33E5">
        <w:t xml:space="preserve"> </w:t>
      </w:r>
      <w:r w:rsidRPr="003D33E5">
        <w:t>See the license terms for .NET Framework</w:t>
      </w:r>
      <w:r w:rsidR="00CD228C">
        <w:t>,</w:t>
      </w:r>
      <w:r w:rsidRPr="003D33E5">
        <w:t xml:space="preserve"> PowerShell Software</w:t>
      </w:r>
      <w:r w:rsidR="00CD228C">
        <w:t>,</w:t>
      </w:r>
      <w:r w:rsidR="00CD228C" w:rsidRPr="00430427">
        <w:t xml:space="preserve"> </w:t>
      </w:r>
      <w:r w:rsidR="00CD228C">
        <w:t>and the Windows hotfix KB975759</w:t>
      </w:r>
      <w:r w:rsidRPr="003D33E5">
        <w:t xml:space="preserve"> in the Universal License Terms.</w:t>
      </w:r>
    </w:p>
    <w:p w14:paraId="5C9456D4" w14:textId="317A240D" w:rsidR="009A4C7C" w:rsidRPr="001A0924" w:rsidRDefault="00353A1B" w:rsidP="00CD6E9D">
      <w:pPr>
        <w:pStyle w:val="PURBreadcrumb"/>
        <w:keepNext w:val="0"/>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668D6429" w14:textId="45127C25" w:rsidR="00E669F1" w:rsidRPr="009214B8" w:rsidRDefault="00E669F1" w:rsidP="00D6363C">
      <w:pPr>
        <w:pStyle w:val="PURProductName"/>
      </w:pPr>
      <w:bookmarkStart w:id="695" w:name="_Toc346536880"/>
      <w:bookmarkStart w:id="696" w:name="_Toc346895331"/>
      <w:bookmarkStart w:id="697" w:name="_Toc339280344"/>
      <w:bookmarkStart w:id="698" w:name="_Toc339280487"/>
      <w:bookmarkStart w:id="699" w:name="_Toc363552817"/>
      <w:bookmarkStart w:id="700" w:name="_Toc363552880"/>
      <w:bookmarkStart w:id="701" w:name="_Toc378682179"/>
      <w:bookmarkStart w:id="702" w:name="_Toc378682281"/>
      <w:bookmarkStart w:id="703" w:name="_Toc371268293"/>
      <w:bookmarkStart w:id="704" w:name="_Toc371268359"/>
      <w:bookmarkStart w:id="705" w:name="_Toc381962040"/>
      <w:bookmarkStart w:id="706" w:name="_Toc381962081"/>
      <w:bookmarkStart w:id="707" w:name="_Toc297828757"/>
      <w:bookmarkStart w:id="708" w:name="_Toc297883512"/>
      <w:bookmarkStart w:id="709" w:name="_Toc299519143"/>
      <w:bookmarkStart w:id="710" w:name="_Toc299531575"/>
      <w:bookmarkStart w:id="711" w:name="_Toc299531899"/>
      <w:bookmarkStart w:id="712" w:name="_Toc299957182"/>
      <w:r w:rsidRPr="009214B8">
        <w:t xml:space="preserve">SQL Server </w:t>
      </w:r>
      <w:r w:rsidR="00D6363C" w:rsidRPr="009214B8">
        <w:t>20</w:t>
      </w:r>
      <w:r w:rsidR="00D6363C">
        <w:t>14</w:t>
      </w:r>
      <w:r w:rsidR="00D6363C" w:rsidRPr="009214B8">
        <w:t xml:space="preserve"> </w:t>
      </w:r>
      <w:r>
        <w:t>Business Intelligenc</w:t>
      </w:r>
      <w:r w:rsidR="008F14BC">
        <w:t>e</w:t>
      </w:r>
      <w:bookmarkEnd w:id="695"/>
      <w:bookmarkEnd w:id="696"/>
      <w:bookmarkEnd w:id="697"/>
      <w:bookmarkEnd w:id="698"/>
      <w:bookmarkEnd w:id="699"/>
      <w:bookmarkEnd w:id="700"/>
      <w:bookmarkEnd w:id="701"/>
      <w:bookmarkEnd w:id="702"/>
      <w:bookmarkEnd w:id="703"/>
      <w:bookmarkEnd w:id="704"/>
      <w:bookmarkEnd w:id="705"/>
      <w:bookmarkEnd w:id="706"/>
      <w:r>
        <w:fldChar w:fldCharType="begin"/>
      </w:r>
      <w:r>
        <w:instrText xml:space="preserve"> XE "</w:instrText>
      </w:r>
      <w:r w:rsidRPr="00850A33">
        <w:instrText xml:space="preserve">SQL Server </w:instrText>
      </w:r>
      <w:r w:rsidR="00D6363C">
        <w:instrText xml:space="preserve">2014 </w:instrText>
      </w:r>
      <w:r w:rsidR="005E0251">
        <w:instrText>Business Intelligence</w:instrText>
      </w:r>
      <w:r>
        <w:instrText xml:space="preserve">" </w:instrText>
      </w:r>
      <w:r>
        <w:fldChar w:fldCharType="end"/>
      </w:r>
    </w:p>
    <w:p w14:paraId="594858BA" w14:textId="77777777" w:rsidR="00E669F1" w:rsidRPr="000A146C" w:rsidRDefault="00E669F1" w:rsidP="00E669F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E669F1" w14:paraId="1E06C97F" w14:textId="77777777" w:rsidTr="00230F33">
        <w:tc>
          <w:tcPr>
            <w:tcW w:w="2477" w:type="pct"/>
            <w:tcBorders>
              <w:top w:val="single" w:sz="4" w:space="0" w:color="auto"/>
              <w:bottom w:val="nil"/>
            </w:tcBorders>
          </w:tcPr>
          <w:p w14:paraId="4780BD9F" w14:textId="77777777" w:rsidR="00E669F1" w:rsidRPr="003667B6" w:rsidRDefault="00E669F1" w:rsidP="00230F33">
            <w:pPr>
              <w:pStyle w:val="PURLMSH"/>
            </w:pPr>
            <w:r>
              <w:t xml:space="preserve">Applicable Section of SAL General Terms: </w:t>
            </w:r>
            <w:hyperlink w:anchor="SALTerms_Server" w:history="1">
              <w:r w:rsidRPr="00C54E23">
                <w:rPr>
                  <w:rStyle w:val="Hyperlink"/>
                </w:rPr>
                <w:t>Server Software</w:t>
              </w:r>
            </w:hyperlink>
          </w:p>
        </w:tc>
        <w:tc>
          <w:tcPr>
            <w:tcW w:w="2523" w:type="pct"/>
            <w:tcBorders>
              <w:top w:val="single" w:sz="4" w:space="0" w:color="auto"/>
              <w:bottom w:val="nil"/>
            </w:tcBorders>
          </w:tcPr>
          <w:p w14:paraId="30F765BD" w14:textId="56A2BD60" w:rsidR="00E669F1" w:rsidRPr="00E669F1" w:rsidRDefault="00E669F1" w:rsidP="00230F33">
            <w:pPr>
              <w:pStyle w:val="PURLMSH"/>
            </w:pPr>
            <w:r>
              <w:t xml:space="preserve">See Applicable Notice: </w:t>
            </w:r>
            <w:r>
              <w:rPr>
                <w:b/>
              </w:rPr>
              <w:t xml:space="preserve">Automatic Updates </w:t>
            </w:r>
            <w:r w:rsidRPr="0026184E">
              <w:rPr>
                <w:i/>
              </w:rPr>
              <w:t>(</w:t>
            </w:r>
            <w:r w:rsidR="0026184E" w:rsidRPr="0026184E">
              <w:rPr>
                <w:i/>
              </w:rPr>
              <w:t xml:space="preserve">see </w:t>
            </w:r>
            <w:hyperlink w:anchor="Appendix2" w:history="1">
              <w:r w:rsidR="0026184E" w:rsidRPr="0026184E">
                <w:rPr>
                  <w:rStyle w:val="Hyperlink"/>
                  <w:i/>
                </w:rPr>
                <w:t>Appendix 2</w:t>
              </w:r>
            </w:hyperlink>
            <w:r w:rsidRPr="0026184E">
              <w:rPr>
                <w:i/>
              </w:rPr>
              <w:t>)</w:t>
            </w:r>
          </w:p>
        </w:tc>
      </w:tr>
      <w:tr w:rsidR="00E669F1" w14:paraId="6943E8F6" w14:textId="77777777" w:rsidTr="00230F33">
        <w:tc>
          <w:tcPr>
            <w:tcW w:w="2477" w:type="pct"/>
            <w:tcBorders>
              <w:top w:val="nil"/>
            </w:tcBorders>
          </w:tcPr>
          <w:p w14:paraId="056CCBB5" w14:textId="77777777" w:rsidR="00E669F1" w:rsidRPr="00250A5F" w:rsidRDefault="00E669F1" w:rsidP="00230F33">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Borders>
              <w:top w:val="nil"/>
            </w:tcBorders>
          </w:tcPr>
          <w:p w14:paraId="39CF8591" w14:textId="7FFB5574" w:rsidR="00E669F1" w:rsidRDefault="003B0799" w:rsidP="00230F33">
            <w:pPr>
              <w:pStyle w:val="PURLMSH"/>
            </w:pPr>
            <w:r>
              <w:t xml:space="preserve">Eligible for Software Services on Data Center Providers’ Servers: </w:t>
            </w:r>
            <w:r>
              <w:rPr>
                <w:b/>
              </w:rPr>
              <w:t>Yes</w:t>
            </w:r>
          </w:p>
        </w:tc>
      </w:tr>
      <w:tr w:rsidR="00E669F1" w:rsidRPr="00501DAF" w14:paraId="3EB93C7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D4D04AC" w14:textId="77777777" w:rsidR="00E669F1" w:rsidRPr="00501DAF" w:rsidRDefault="00E669F1" w:rsidP="00230F33">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E669F1" w:rsidRPr="003528B0" w14:paraId="5B610A0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63524094" w14:textId="77777777" w:rsidR="00E669F1" w:rsidRPr="0062140A" w:rsidRDefault="00E669F1" w:rsidP="00230F33">
            <w:pPr>
              <w:pStyle w:val="PURBody"/>
              <w:rPr>
                <w:i/>
              </w:rPr>
            </w:pPr>
            <w:r w:rsidRPr="00BB41EF">
              <w:rPr>
                <w:b/>
              </w:rPr>
              <w:t>You need:</w:t>
            </w:r>
          </w:p>
          <w:p w14:paraId="59C7A711" w14:textId="2B016059" w:rsidR="00E669F1" w:rsidRPr="00091B14" w:rsidRDefault="00E669F1" w:rsidP="00D6363C">
            <w:pPr>
              <w:pStyle w:val="PURBullet-Indented"/>
            </w:pPr>
            <w:r w:rsidRPr="007D4BE7">
              <w:t xml:space="preserve">SQL Server </w:t>
            </w:r>
            <w:r w:rsidR="00D6363C" w:rsidRPr="007D4BE7">
              <w:t>20</w:t>
            </w:r>
            <w:r w:rsidR="00D6363C">
              <w:t xml:space="preserve">14 </w:t>
            </w:r>
            <w:r w:rsidR="00230F33">
              <w:t xml:space="preserve">Business Intelligence </w:t>
            </w:r>
            <w:r w:rsidRPr="00E54FEF">
              <w:t>SAL</w:t>
            </w:r>
          </w:p>
        </w:tc>
      </w:tr>
    </w:tbl>
    <w:p w14:paraId="34CB4427" w14:textId="77777777" w:rsidR="00E669F1" w:rsidRDefault="00E669F1" w:rsidP="00E669F1">
      <w:pPr>
        <w:pStyle w:val="PURADDITIONALTERMSHEADERMB"/>
      </w:pPr>
      <w:r>
        <w:t>Additional Terms:</w:t>
      </w:r>
    </w:p>
    <w:p w14:paraId="64F53D94" w14:textId="06EEB183" w:rsidR="00D6363C" w:rsidRDefault="00D6363C" w:rsidP="0061320A">
      <w:pPr>
        <w:pStyle w:val="PURBlueStrong-Indented"/>
      </w:pPr>
      <w:r>
        <w:t>SAL Waiver for Batch Jobs</w:t>
      </w:r>
    </w:p>
    <w:p w14:paraId="0E1C9F5F" w14:textId="612167D2" w:rsidR="00D6363C" w:rsidRPr="00D6363C" w:rsidRDefault="00D6363C" w:rsidP="00D6363C">
      <w:pPr>
        <w:pStyle w:val="PURBody-Indented"/>
        <w:rPr>
          <w:szCs w:val="18"/>
        </w:rPr>
      </w:pPr>
      <w:r w:rsidRPr="00D6363C">
        <w:rPr>
          <w:szCs w:val="18"/>
        </w:rPr>
        <w:t>You do not</w:t>
      </w:r>
      <w:r>
        <w:rPr>
          <w:szCs w:val="18"/>
        </w:rPr>
        <w:t xml:space="preserve"> need SALs for any user or device that accesses your instances of the server software solely through a batching process. “Batching” is an activity that allows a group of tasks occurring at different times to be processed all at the same time.</w:t>
      </w:r>
    </w:p>
    <w:p w14:paraId="7790DCE8" w14:textId="77777777" w:rsidR="0061320A" w:rsidRDefault="0061320A" w:rsidP="0061320A">
      <w:pPr>
        <w:pStyle w:val="PURBlueStrong-Indented"/>
      </w:pPr>
      <w:r>
        <w:t>Down-edition Rights</w:t>
      </w:r>
    </w:p>
    <w:p w14:paraId="1589372B" w14:textId="71315FE5" w:rsidR="00D25BAC" w:rsidRPr="003D33E5" w:rsidRDefault="0061320A" w:rsidP="00D6363C">
      <w:pPr>
        <w:pStyle w:val="PURBody-Indented"/>
        <w:rPr>
          <w:szCs w:val="18"/>
        </w:rPr>
      </w:pPr>
      <w:r w:rsidRPr="003D33E5">
        <w:rPr>
          <w:szCs w:val="18"/>
        </w:rPr>
        <w:t>In place of any permitted instance, you may create, store and use an instance of</w:t>
      </w:r>
      <w:r w:rsidR="00B70FA2" w:rsidRPr="003D33E5">
        <w:rPr>
          <w:szCs w:val="18"/>
        </w:rPr>
        <w:t xml:space="preserve"> </w:t>
      </w:r>
      <w:r w:rsidR="00D25BAC" w:rsidRPr="003D33E5">
        <w:rPr>
          <w:szCs w:val="18"/>
        </w:rPr>
        <w:t xml:space="preserve">the </w:t>
      </w:r>
      <w:r w:rsidR="00D6363C" w:rsidRPr="003D33E5">
        <w:rPr>
          <w:szCs w:val="18"/>
        </w:rPr>
        <w:t>201</w:t>
      </w:r>
      <w:r w:rsidR="00D6363C">
        <w:rPr>
          <w:szCs w:val="18"/>
        </w:rPr>
        <w:t>4</w:t>
      </w:r>
      <w:r w:rsidR="00D6363C" w:rsidRPr="003D33E5">
        <w:rPr>
          <w:szCs w:val="18"/>
        </w:rPr>
        <w:t xml:space="preserve"> </w:t>
      </w:r>
      <w:r w:rsidR="00D25BAC" w:rsidRPr="003D33E5">
        <w:rPr>
          <w:szCs w:val="18"/>
        </w:rPr>
        <w:t>or any earlier version of Standard or any version of Workgroup or Small Business.</w:t>
      </w:r>
    </w:p>
    <w:p w14:paraId="7502652E" w14:textId="78926377" w:rsidR="00E669F1" w:rsidRDefault="00E669F1" w:rsidP="00E669F1">
      <w:pPr>
        <w:pStyle w:val="PURBlueStrong-Indented"/>
        <w:tabs>
          <w:tab w:val="left" w:pos="9373"/>
        </w:tabs>
      </w:pPr>
      <w:r>
        <w:t>.NET Framework Software</w:t>
      </w:r>
    </w:p>
    <w:p w14:paraId="08BFCF7E" w14:textId="083D7BDA" w:rsidR="00230F33" w:rsidRDefault="00230F33" w:rsidP="00230F33">
      <w:pPr>
        <w:pStyle w:val="PURBody-Indented"/>
      </w:pPr>
      <w:r>
        <w:t>The software for the product contains Microsoft .NET Framework software and may contain PowerShell software.</w:t>
      </w:r>
      <w:r w:rsidR="00B70FA2">
        <w:t xml:space="preserve"> </w:t>
      </w:r>
      <w:r>
        <w:t>See the license terms for .NET Framework</w:t>
      </w:r>
      <w:r w:rsidR="00CD228C">
        <w:t>,</w:t>
      </w:r>
      <w:r>
        <w:t xml:space="preserve"> PowerShell Software</w:t>
      </w:r>
      <w:r w:rsidR="00CD228C">
        <w:t>,</w:t>
      </w:r>
      <w:r w:rsidR="00CD228C" w:rsidRPr="00430427">
        <w:t xml:space="preserve"> </w:t>
      </w:r>
      <w:r w:rsidR="00CD228C">
        <w:t>and the Windows hotfix KB975759</w:t>
      </w:r>
      <w:r>
        <w:t xml:space="preserve"> in the Universal License Terms.</w:t>
      </w:r>
    </w:p>
    <w:p w14:paraId="4187C15B" w14:textId="362E8A0E" w:rsidR="00230F33" w:rsidRPr="001A0924" w:rsidRDefault="00353A1B" w:rsidP="00CD6E9D">
      <w:pPr>
        <w:pStyle w:val="PURBreadcrumb"/>
        <w:keepNext w:val="0"/>
        <w:rPr>
          <w:rFonts w:ascii="Arial Narrow" w:hAnsi="Arial Narrow"/>
          <w:sz w:val="16"/>
        </w:rPr>
      </w:pPr>
      <w:hyperlink w:anchor="TOC" w:history="1">
        <w:r w:rsidR="00230F33" w:rsidRPr="00372624">
          <w:rPr>
            <w:rStyle w:val="Hyperlink"/>
            <w:rFonts w:ascii="Arial Narrow" w:hAnsi="Arial Narrow"/>
            <w:sz w:val="16"/>
          </w:rPr>
          <w:t>Table of Contents</w:t>
        </w:r>
      </w:hyperlink>
      <w:r w:rsidR="00230F33">
        <w:t xml:space="preserve"> / </w:t>
      </w:r>
      <w:hyperlink w:anchor="UniversalTerms" w:history="1">
        <w:r w:rsidR="00230F33">
          <w:rPr>
            <w:rStyle w:val="Hyperlink"/>
            <w:rFonts w:ascii="Arial Narrow" w:hAnsi="Arial Narrow"/>
            <w:sz w:val="16"/>
          </w:rPr>
          <w:t>Universal License Terms</w:t>
        </w:r>
      </w:hyperlink>
    </w:p>
    <w:p w14:paraId="4F6B0B88" w14:textId="5D101ADF" w:rsidR="008922B3" w:rsidRPr="00CE684E" w:rsidRDefault="008922B3" w:rsidP="008922B3">
      <w:pPr>
        <w:pStyle w:val="PURProductName"/>
        <w:rPr>
          <w:lang w:val="fr-FR"/>
        </w:rPr>
      </w:pPr>
      <w:bookmarkStart w:id="713" w:name="_Toc346536881"/>
      <w:bookmarkStart w:id="714" w:name="_Toc346895332"/>
      <w:bookmarkStart w:id="715" w:name="_Toc339280345"/>
      <w:bookmarkStart w:id="716" w:name="_Toc339280488"/>
      <w:bookmarkStart w:id="717" w:name="_Toc363552818"/>
      <w:bookmarkStart w:id="718" w:name="_Toc363552881"/>
      <w:bookmarkStart w:id="719" w:name="_Toc378682180"/>
      <w:bookmarkStart w:id="720" w:name="_Toc378682282"/>
      <w:bookmarkStart w:id="721" w:name="_Toc371268294"/>
      <w:bookmarkStart w:id="722" w:name="_Toc371268360"/>
      <w:bookmarkStart w:id="723" w:name="_Toc381962041"/>
      <w:bookmarkStart w:id="724" w:name="_Toc381962082"/>
      <w:bookmarkStart w:id="725" w:name="_Toc299519144"/>
      <w:bookmarkStart w:id="726" w:name="_Toc299531576"/>
      <w:bookmarkStart w:id="727" w:name="_Toc299531900"/>
      <w:bookmarkStart w:id="728" w:name="_Toc299957183"/>
      <w:bookmarkEnd w:id="707"/>
      <w:bookmarkEnd w:id="708"/>
      <w:bookmarkEnd w:id="709"/>
      <w:bookmarkEnd w:id="710"/>
      <w:bookmarkEnd w:id="711"/>
      <w:bookmarkEnd w:id="712"/>
      <w:r w:rsidRPr="00CE684E">
        <w:rPr>
          <w:lang w:val="fr-FR"/>
        </w:rPr>
        <w:t>System Center 2012</w:t>
      </w:r>
      <w:r w:rsidR="006F76B4" w:rsidRPr="00CE684E">
        <w:rPr>
          <w:lang w:val="fr-FR"/>
        </w:rPr>
        <w:t xml:space="preserve"> </w:t>
      </w:r>
      <w:r w:rsidR="00377F92">
        <w:rPr>
          <w:lang w:val="fr-FR"/>
        </w:rPr>
        <w:t xml:space="preserve">R2 </w:t>
      </w:r>
      <w:r w:rsidRPr="00CE684E">
        <w:rPr>
          <w:lang w:val="fr-FR"/>
        </w:rPr>
        <w:t>Client Management Suite</w:t>
      </w:r>
      <w:bookmarkEnd w:id="713"/>
      <w:bookmarkEnd w:id="714"/>
      <w:bookmarkEnd w:id="715"/>
      <w:bookmarkEnd w:id="716"/>
      <w:bookmarkEnd w:id="717"/>
      <w:bookmarkEnd w:id="718"/>
      <w:bookmarkEnd w:id="719"/>
      <w:bookmarkEnd w:id="720"/>
      <w:bookmarkEnd w:id="721"/>
      <w:bookmarkEnd w:id="722"/>
      <w:bookmarkEnd w:id="723"/>
      <w:bookmarkEnd w:id="724"/>
      <w:r w:rsidR="005E0251">
        <w:fldChar w:fldCharType="begin"/>
      </w:r>
      <w:r w:rsidR="005E0251" w:rsidRPr="00CE684E">
        <w:rPr>
          <w:lang w:val="fr-FR"/>
        </w:rPr>
        <w:instrText xml:space="preserve"> XE "System Center 2012 </w:instrText>
      </w:r>
      <w:r w:rsidR="00377F92">
        <w:rPr>
          <w:lang w:val="fr-FR"/>
        </w:rPr>
        <w:instrText xml:space="preserve">R2 </w:instrText>
      </w:r>
      <w:r w:rsidR="005E0251" w:rsidRPr="00CE684E">
        <w:rPr>
          <w:lang w:val="fr-FR"/>
        </w:rPr>
        <w:instrText xml:space="preserve">Client Management Suite" </w:instrText>
      </w:r>
      <w:r w:rsidR="005E0251">
        <w:fldChar w:fldCharType="end"/>
      </w:r>
    </w:p>
    <w:p w14:paraId="58A639DF" w14:textId="77777777" w:rsidR="008922B3" w:rsidRPr="000A146C" w:rsidRDefault="008922B3" w:rsidP="008922B3">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922B3" w14:paraId="545D05D1" w14:textId="77777777" w:rsidTr="00865C97">
        <w:tc>
          <w:tcPr>
            <w:tcW w:w="2477" w:type="pct"/>
            <w:tcBorders>
              <w:top w:val="single" w:sz="4" w:space="0" w:color="auto"/>
              <w:bottom w:val="nil"/>
            </w:tcBorders>
          </w:tcPr>
          <w:p w14:paraId="7C06F534" w14:textId="77777777" w:rsidR="008922B3" w:rsidRPr="003667B6" w:rsidRDefault="008922B3" w:rsidP="00865C97">
            <w:pPr>
              <w:pStyle w:val="PURLMSH"/>
            </w:pPr>
            <w:r>
              <w:t xml:space="preserve">Applicable Section of SAL General Terms: </w:t>
            </w:r>
            <w:hyperlink w:anchor="SALTerms_MGMT" w:history="1">
              <w:r>
                <w:rPr>
                  <w:rStyle w:val="Hyperlink"/>
                </w:rPr>
                <w:t>Management Servers</w:t>
              </w:r>
            </w:hyperlink>
          </w:p>
        </w:tc>
        <w:tc>
          <w:tcPr>
            <w:tcW w:w="2523" w:type="pct"/>
            <w:tcBorders>
              <w:top w:val="single" w:sz="4" w:space="0" w:color="auto"/>
              <w:bottom w:val="nil"/>
            </w:tcBorders>
          </w:tcPr>
          <w:p w14:paraId="31F9B9E3" w14:textId="77777777" w:rsidR="008922B3" w:rsidRDefault="008922B3" w:rsidP="00865C97">
            <w:pPr>
              <w:pStyle w:val="PURLMSH"/>
            </w:pPr>
            <w:r>
              <w:t xml:space="preserve">See Applicable Notice: </w:t>
            </w:r>
            <w:r w:rsidRPr="008E4A19">
              <w:rPr>
                <w:b/>
              </w:rPr>
              <w:t>No</w:t>
            </w:r>
          </w:p>
        </w:tc>
      </w:tr>
      <w:tr w:rsidR="008922B3" w14:paraId="72B5279F" w14:textId="77777777" w:rsidTr="00865C97">
        <w:tc>
          <w:tcPr>
            <w:tcW w:w="2477" w:type="pct"/>
            <w:tcBorders>
              <w:top w:val="nil"/>
            </w:tcBorders>
          </w:tcPr>
          <w:p w14:paraId="0FB5004A" w14:textId="06C45E52" w:rsidR="003B0799" w:rsidRPr="00250A5F" w:rsidRDefault="007331A1" w:rsidP="007331A1">
            <w:pPr>
              <w:pStyle w:val="PURLMSH"/>
            </w:pPr>
            <w:r w:rsidRPr="005F3229">
              <w:t xml:space="preserve">Client/Additional Software: </w:t>
            </w:r>
            <w:r w:rsidRPr="005F3229">
              <w:rPr>
                <w:b/>
              </w:rPr>
              <w:t xml:space="preserve">Yes </w:t>
            </w:r>
            <w:r w:rsidRPr="005F3229">
              <w:rPr>
                <w:i/>
              </w:rPr>
              <w:t xml:space="preserve">(see </w:t>
            </w:r>
            <w:hyperlink w:anchor="Appendix1" w:history="1">
              <w:r w:rsidRPr="005F3229">
                <w:rPr>
                  <w:rStyle w:val="Hyperlink"/>
                  <w:i/>
                </w:rPr>
                <w:t>Appendix 1</w:t>
              </w:r>
            </w:hyperlink>
            <w:r w:rsidRPr="005F3229">
              <w:rPr>
                <w:i/>
              </w:rPr>
              <w:t>)</w:t>
            </w:r>
          </w:p>
        </w:tc>
        <w:tc>
          <w:tcPr>
            <w:tcW w:w="2523" w:type="pct"/>
            <w:tcBorders>
              <w:top w:val="nil"/>
            </w:tcBorders>
          </w:tcPr>
          <w:p w14:paraId="2DD8D6CC" w14:textId="6206DAFE" w:rsidR="008922B3" w:rsidRDefault="004F6F1D" w:rsidP="00865C97">
            <w:pPr>
              <w:pStyle w:val="PURLMSH"/>
            </w:pPr>
            <w:r>
              <w:t xml:space="preserve">Included Technologies: </w:t>
            </w:r>
            <w:r w:rsidRPr="004F6F1D">
              <w:rPr>
                <w:b/>
              </w:rPr>
              <w:t>Yes</w:t>
            </w:r>
            <w:r>
              <w:t xml:space="preserve"> </w:t>
            </w:r>
            <w:r w:rsidRPr="004F6F1D">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4F6F1D">
              <w:rPr>
                <w:i/>
              </w:rPr>
              <w:t>)</w:t>
            </w:r>
          </w:p>
        </w:tc>
      </w:tr>
      <w:tr w:rsidR="007331A1" w14:paraId="2C4525E3" w14:textId="77777777" w:rsidTr="00865C97">
        <w:tc>
          <w:tcPr>
            <w:tcW w:w="2477" w:type="pct"/>
            <w:tcBorders>
              <w:top w:val="nil"/>
            </w:tcBorders>
          </w:tcPr>
          <w:p w14:paraId="2D3F5828" w14:textId="77777777" w:rsidR="007331A1" w:rsidRDefault="007331A1" w:rsidP="000F540A">
            <w:pPr>
              <w:pStyle w:val="PURLMSH"/>
            </w:pPr>
          </w:p>
        </w:tc>
        <w:tc>
          <w:tcPr>
            <w:tcW w:w="2523" w:type="pct"/>
            <w:tcBorders>
              <w:top w:val="nil"/>
            </w:tcBorders>
          </w:tcPr>
          <w:p w14:paraId="7225B95D" w14:textId="26CDC904" w:rsidR="007331A1" w:rsidRDefault="007331A1" w:rsidP="00865C97">
            <w:pPr>
              <w:pStyle w:val="PURLMSH"/>
            </w:pPr>
            <w:r>
              <w:t xml:space="preserve">Eligible for Software Services on Data Center Providers’ Servers: </w:t>
            </w:r>
            <w:r>
              <w:rPr>
                <w:b/>
              </w:rPr>
              <w:t>Yes</w:t>
            </w:r>
          </w:p>
        </w:tc>
      </w:tr>
      <w:tr w:rsidR="008922B3" w:rsidRPr="00501DAF" w14:paraId="56D11121" w14:textId="77777777" w:rsidTr="00865C97">
        <w:tblPrEx>
          <w:tblBorders>
            <w:top w:val="none" w:sz="0" w:space="0" w:color="auto"/>
            <w:bottom w:val="none" w:sz="0" w:space="0" w:color="auto"/>
          </w:tblBorders>
        </w:tblPrEx>
        <w:tc>
          <w:tcPr>
            <w:tcW w:w="5000" w:type="pct"/>
            <w:gridSpan w:val="2"/>
            <w:shd w:val="clear" w:color="auto" w:fill="E5EEF7"/>
          </w:tcPr>
          <w:p w14:paraId="2ABE04F6" w14:textId="77777777" w:rsidR="008922B3" w:rsidRPr="00501DAF" w:rsidRDefault="008922B3" w:rsidP="00865C97">
            <w:pPr>
              <w:pStyle w:val="PURTableHeaderWhite"/>
              <w:spacing w:after="0" w:line="240" w:lineRule="auto"/>
              <w:rPr>
                <w:i w:val="0"/>
                <w:color w:val="404040" w:themeColor="text1" w:themeTint="BF"/>
              </w:rPr>
            </w:pPr>
            <w:r>
              <w:rPr>
                <w:i w:val="0"/>
                <w:color w:val="404040" w:themeColor="text1" w:themeTint="BF"/>
              </w:rPr>
              <w:t xml:space="preserve">CLIENT </w:t>
            </w:r>
            <w:r w:rsidRPr="00501DAF">
              <w:rPr>
                <w:i w:val="0"/>
                <w:color w:val="404040" w:themeColor="text1" w:themeTint="BF"/>
              </w:rPr>
              <w:t>SUBSCRIBER ACCESS LICENSES (SALs)</w:t>
            </w:r>
          </w:p>
        </w:tc>
      </w:tr>
      <w:tr w:rsidR="008922B3" w:rsidRPr="00B75FD5" w14:paraId="0EF67513" w14:textId="77777777" w:rsidTr="00865C97">
        <w:tblPrEx>
          <w:tblBorders>
            <w:top w:val="none" w:sz="0" w:space="0" w:color="auto"/>
            <w:bottom w:val="none" w:sz="0" w:space="0" w:color="auto"/>
          </w:tblBorders>
        </w:tblPrEx>
        <w:tc>
          <w:tcPr>
            <w:tcW w:w="5000" w:type="pct"/>
            <w:gridSpan w:val="2"/>
          </w:tcPr>
          <w:p w14:paraId="2D8B0EEF" w14:textId="77777777" w:rsidR="008922B3" w:rsidRPr="00774BF2" w:rsidRDefault="008922B3" w:rsidP="00865C97">
            <w:pPr>
              <w:pStyle w:val="PURTableHeaderWhite"/>
              <w:spacing w:after="0"/>
              <w:rPr>
                <w:b w:val="0"/>
                <w:color w:val="404040" w:themeColor="text1" w:themeTint="BF"/>
              </w:rPr>
            </w:pPr>
            <w:r w:rsidRPr="00BB41EF">
              <w:rPr>
                <w:i w:val="0"/>
                <w:color w:val="404040" w:themeColor="text1" w:themeTint="BF"/>
              </w:rPr>
              <w:t>You need:</w:t>
            </w:r>
          </w:p>
          <w:p w14:paraId="4AC8A889" w14:textId="2FD7BA80" w:rsidR="008922B3" w:rsidRPr="00A748AB" w:rsidRDefault="008922B3" w:rsidP="00DE591B">
            <w:pPr>
              <w:pStyle w:val="PURBullet-Indented"/>
              <w:rPr>
                <w:lang w:val="fr-FR"/>
              </w:rPr>
            </w:pPr>
            <w:r w:rsidRPr="00A748AB">
              <w:rPr>
                <w:lang w:val="fr-FR"/>
              </w:rPr>
              <w:t>System Center 2012</w:t>
            </w:r>
            <w:r w:rsidR="006F76B4">
              <w:rPr>
                <w:lang w:val="fr-FR"/>
              </w:rPr>
              <w:t xml:space="preserve"> </w:t>
            </w:r>
            <w:r w:rsidRPr="00A748AB">
              <w:rPr>
                <w:lang w:val="fr-FR"/>
              </w:rPr>
              <w:t>Client Management Suite Client SAL</w:t>
            </w:r>
          </w:p>
        </w:tc>
      </w:tr>
    </w:tbl>
    <w:bookmarkStart w:id="729" w:name="_Toc346536882"/>
    <w:bookmarkStart w:id="730" w:name="_Toc346895333"/>
    <w:bookmarkStart w:id="731" w:name="_Toc339280346"/>
    <w:bookmarkStart w:id="732" w:name="_Toc339280489"/>
    <w:bookmarkStart w:id="733" w:name="_Toc363552819"/>
    <w:bookmarkStart w:id="734" w:name="_Toc363552882"/>
    <w:bookmarkStart w:id="735" w:name="_Toc378682181"/>
    <w:bookmarkStart w:id="736" w:name="_Toc378682283"/>
    <w:p w14:paraId="7C9EEF83" w14:textId="77777777" w:rsidR="00204150" w:rsidRPr="00CD6E9D" w:rsidRDefault="00204150" w:rsidP="00CD6E9D">
      <w:pPr>
        <w:pStyle w:val="PURBreadcrumb"/>
        <w:keepNext w:val="0"/>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rsidRPr="00CD6E9D">
        <w:t xml:space="preserve"> </w:t>
      </w:r>
      <w:r>
        <w:t xml:space="preserve">/ </w:t>
      </w:r>
      <w:hyperlink w:anchor="UniversalTerms" w:history="1">
        <w:r>
          <w:rPr>
            <w:rStyle w:val="Hyperlink"/>
            <w:rFonts w:ascii="Arial Narrow" w:hAnsi="Arial Narrow"/>
            <w:sz w:val="16"/>
          </w:rPr>
          <w:t>Universal License Terms</w:t>
        </w:r>
      </w:hyperlink>
    </w:p>
    <w:p w14:paraId="4B60C7B1" w14:textId="37F84C2E" w:rsidR="009A4C7C" w:rsidRPr="005E0251" w:rsidRDefault="009A4C7C" w:rsidP="009A4C7C">
      <w:pPr>
        <w:pStyle w:val="PURProductName"/>
      </w:pPr>
      <w:bookmarkStart w:id="737" w:name="_Toc371268295"/>
      <w:bookmarkStart w:id="738" w:name="_Toc371268361"/>
      <w:bookmarkStart w:id="739" w:name="_Toc381962042"/>
      <w:bookmarkStart w:id="740" w:name="_Toc381962083"/>
      <w:r w:rsidRPr="005E0251">
        <w:t xml:space="preserve">System Center </w:t>
      </w:r>
      <w:r w:rsidR="009A2CFB" w:rsidRPr="005E0251">
        <w:t>2012</w:t>
      </w:r>
      <w:r w:rsidR="006F76B4">
        <w:t xml:space="preserve"> </w:t>
      </w:r>
      <w:r w:rsidR="00377F92">
        <w:t xml:space="preserve">R2 </w:t>
      </w:r>
      <w:r w:rsidRPr="005E0251">
        <w:t>Configuration Manager</w:t>
      </w:r>
      <w:bookmarkEnd w:id="725"/>
      <w:bookmarkEnd w:id="726"/>
      <w:bookmarkEnd w:id="727"/>
      <w:bookmarkEnd w:id="728"/>
      <w:bookmarkEnd w:id="729"/>
      <w:bookmarkEnd w:id="730"/>
      <w:bookmarkEnd w:id="731"/>
      <w:bookmarkEnd w:id="732"/>
      <w:bookmarkEnd w:id="733"/>
      <w:bookmarkEnd w:id="734"/>
      <w:bookmarkEnd w:id="735"/>
      <w:bookmarkEnd w:id="736"/>
      <w:bookmarkEnd w:id="737"/>
      <w:bookmarkEnd w:id="738"/>
      <w:bookmarkEnd w:id="739"/>
      <w:bookmarkEnd w:id="740"/>
      <w:r w:rsidR="005E0251">
        <w:fldChar w:fldCharType="begin"/>
      </w:r>
      <w:r w:rsidR="005E0251" w:rsidRPr="005E0251">
        <w:instrText xml:space="preserve"> XE "System Center 2012 </w:instrText>
      </w:r>
      <w:r w:rsidR="00377F92">
        <w:instrText xml:space="preserve">R2 </w:instrText>
      </w:r>
      <w:r w:rsidR="005E0251" w:rsidRPr="005E0251">
        <w:instrText xml:space="preserve">Configuration Manager" </w:instrText>
      </w:r>
      <w:r w:rsidR="005E0251">
        <w:fldChar w:fldCharType="end"/>
      </w:r>
    </w:p>
    <w:p w14:paraId="5AD9AECF"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0A690D64" w14:textId="77777777" w:rsidTr="00AB3D69">
        <w:tc>
          <w:tcPr>
            <w:tcW w:w="2477" w:type="pct"/>
            <w:tcBorders>
              <w:top w:val="single" w:sz="4" w:space="0" w:color="auto"/>
              <w:bottom w:val="nil"/>
            </w:tcBorders>
          </w:tcPr>
          <w:p w14:paraId="6C142F69" w14:textId="77777777" w:rsidR="00D14C97" w:rsidRPr="003667B6" w:rsidRDefault="00D14C97" w:rsidP="00893CE7">
            <w:pPr>
              <w:pStyle w:val="PURLMSH"/>
            </w:pPr>
            <w:r>
              <w:lastRenderedPageBreak/>
              <w:t xml:space="preserve">Applicable Section of SAL General Terms: </w:t>
            </w:r>
            <w:hyperlink w:anchor="SALTerms_MGMT" w:history="1">
              <w:r>
                <w:rPr>
                  <w:rStyle w:val="Hyperlink"/>
                </w:rPr>
                <w:t>Management Servers</w:t>
              </w:r>
            </w:hyperlink>
          </w:p>
        </w:tc>
        <w:tc>
          <w:tcPr>
            <w:tcW w:w="2523" w:type="pct"/>
            <w:tcBorders>
              <w:top w:val="single" w:sz="4" w:space="0" w:color="auto"/>
              <w:bottom w:val="nil"/>
            </w:tcBorders>
          </w:tcPr>
          <w:p w14:paraId="5D6BC4C8" w14:textId="77777777" w:rsidR="00D14C97" w:rsidRDefault="004F154D" w:rsidP="00893CE7">
            <w:pPr>
              <w:pStyle w:val="PURLMSH"/>
            </w:pPr>
            <w:r>
              <w:t>See Applicable Notice</w:t>
            </w:r>
            <w:r w:rsidR="00D14C97">
              <w:t xml:space="preserve">: </w:t>
            </w:r>
            <w:r w:rsidR="00D14C97" w:rsidRPr="008E4A19">
              <w:rPr>
                <w:b/>
              </w:rPr>
              <w:t>No</w:t>
            </w:r>
          </w:p>
        </w:tc>
      </w:tr>
      <w:tr w:rsidR="004F6F1D" w14:paraId="156766D0" w14:textId="77777777" w:rsidTr="00AB3D69">
        <w:tc>
          <w:tcPr>
            <w:tcW w:w="2477" w:type="pct"/>
            <w:tcBorders>
              <w:top w:val="nil"/>
            </w:tcBorders>
          </w:tcPr>
          <w:p w14:paraId="7B337BE8" w14:textId="12DCC9EF" w:rsidR="003B0799" w:rsidRPr="007331A1" w:rsidRDefault="007331A1" w:rsidP="007331A1">
            <w:pPr>
              <w:pStyle w:val="PURLMSH"/>
              <w:rPr>
                <w:b/>
              </w:rPr>
            </w:pPr>
            <w:r w:rsidRPr="005F3229">
              <w:t xml:space="preserve">Client/Additional Software: </w:t>
            </w:r>
            <w:r w:rsidRPr="005F3229">
              <w:rPr>
                <w:b/>
              </w:rPr>
              <w:t xml:space="preserve">Yes </w:t>
            </w:r>
            <w:r w:rsidRPr="005F3229">
              <w:rPr>
                <w:i/>
              </w:rPr>
              <w:t xml:space="preserve">(see </w:t>
            </w:r>
            <w:hyperlink w:anchor="Appendix1" w:history="1">
              <w:r w:rsidRPr="005F3229">
                <w:rPr>
                  <w:rStyle w:val="Hyperlink"/>
                  <w:i/>
                </w:rPr>
                <w:t>Appendix 1</w:t>
              </w:r>
            </w:hyperlink>
            <w:r w:rsidRPr="005F3229">
              <w:rPr>
                <w:i/>
              </w:rPr>
              <w:t>)</w:t>
            </w:r>
          </w:p>
        </w:tc>
        <w:tc>
          <w:tcPr>
            <w:tcW w:w="2523" w:type="pct"/>
            <w:tcBorders>
              <w:top w:val="nil"/>
            </w:tcBorders>
          </w:tcPr>
          <w:p w14:paraId="01257789" w14:textId="4FB8BB9D" w:rsidR="004F6F1D" w:rsidRDefault="004F6F1D" w:rsidP="009A4C7C">
            <w:pPr>
              <w:pStyle w:val="PURLMSH"/>
            </w:pPr>
            <w:r>
              <w:t xml:space="preserve">Included Technologies: </w:t>
            </w:r>
            <w:r w:rsidRPr="004F6F1D">
              <w:rPr>
                <w:b/>
              </w:rPr>
              <w:t>Yes</w:t>
            </w:r>
            <w:r>
              <w:t xml:space="preserve"> </w:t>
            </w:r>
            <w:r w:rsidRPr="004F6F1D">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4F6F1D">
              <w:rPr>
                <w:i/>
              </w:rPr>
              <w:t>)</w:t>
            </w:r>
          </w:p>
        </w:tc>
      </w:tr>
      <w:tr w:rsidR="007331A1" w14:paraId="6D221753" w14:textId="77777777" w:rsidTr="00AB3D69">
        <w:tc>
          <w:tcPr>
            <w:tcW w:w="2477" w:type="pct"/>
            <w:tcBorders>
              <w:top w:val="nil"/>
            </w:tcBorders>
          </w:tcPr>
          <w:p w14:paraId="404A9806" w14:textId="77777777" w:rsidR="007331A1" w:rsidRDefault="007331A1" w:rsidP="000F540A">
            <w:pPr>
              <w:pStyle w:val="PURLMSH"/>
            </w:pPr>
          </w:p>
        </w:tc>
        <w:tc>
          <w:tcPr>
            <w:tcW w:w="2523" w:type="pct"/>
            <w:tcBorders>
              <w:top w:val="nil"/>
            </w:tcBorders>
          </w:tcPr>
          <w:p w14:paraId="08B6F001" w14:textId="3F181A6D" w:rsidR="007331A1" w:rsidRDefault="007331A1" w:rsidP="009A4C7C">
            <w:pPr>
              <w:pStyle w:val="PURLMSH"/>
            </w:pPr>
            <w:r>
              <w:t xml:space="preserve">Eligible for Software Services on Data Center Providers’ Servers: </w:t>
            </w:r>
            <w:r>
              <w:rPr>
                <w:b/>
              </w:rPr>
              <w:t>Yes</w:t>
            </w:r>
          </w:p>
        </w:tc>
      </w:tr>
      <w:tr w:rsidR="009A4C7C" w:rsidRPr="00501DAF" w14:paraId="3DB4BD5D" w14:textId="77777777" w:rsidTr="00AB3D69">
        <w:tblPrEx>
          <w:tblBorders>
            <w:top w:val="none" w:sz="0" w:space="0" w:color="auto"/>
            <w:bottom w:val="none" w:sz="0" w:space="0" w:color="auto"/>
          </w:tblBorders>
        </w:tblPrEx>
        <w:tc>
          <w:tcPr>
            <w:tcW w:w="5000" w:type="pct"/>
            <w:gridSpan w:val="2"/>
            <w:shd w:val="clear" w:color="auto" w:fill="E5EEF7"/>
          </w:tcPr>
          <w:p w14:paraId="3ADFFB34" w14:textId="77777777" w:rsidR="009A4C7C" w:rsidRPr="00501DAF" w:rsidRDefault="00AB3D69" w:rsidP="009A4C7C">
            <w:pPr>
              <w:pStyle w:val="PURTableHeaderWhite"/>
              <w:spacing w:after="0" w:line="240" w:lineRule="auto"/>
              <w:rPr>
                <w:i w:val="0"/>
                <w:color w:val="404040" w:themeColor="text1" w:themeTint="BF"/>
              </w:rPr>
            </w:pPr>
            <w:r>
              <w:rPr>
                <w:i w:val="0"/>
                <w:color w:val="404040" w:themeColor="text1" w:themeTint="BF"/>
              </w:rPr>
              <w:t xml:space="preserve">CLIENT </w:t>
            </w:r>
            <w:r w:rsidR="009A4C7C" w:rsidRPr="00501DAF">
              <w:rPr>
                <w:i w:val="0"/>
                <w:color w:val="404040" w:themeColor="text1" w:themeTint="BF"/>
              </w:rPr>
              <w:t>SUBSCRIBER ACCESS LICENSES (SALs)</w:t>
            </w:r>
          </w:p>
        </w:tc>
      </w:tr>
      <w:tr w:rsidR="009A4C7C" w:rsidRPr="003528B0" w14:paraId="35E826AC" w14:textId="77777777" w:rsidTr="00AB3D69">
        <w:tblPrEx>
          <w:tblBorders>
            <w:top w:val="none" w:sz="0" w:space="0" w:color="auto"/>
            <w:bottom w:val="none" w:sz="0" w:space="0" w:color="auto"/>
          </w:tblBorders>
        </w:tblPrEx>
        <w:tc>
          <w:tcPr>
            <w:tcW w:w="5000" w:type="pct"/>
            <w:gridSpan w:val="2"/>
          </w:tcPr>
          <w:p w14:paraId="59D1753F" w14:textId="77777777" w:rsidR="009A4C7C" w:rsidRPr="00774BF2" w:rsidRDefault="00BB41EF" w:rsidP="009A4C7C">
            <w:pPr>
              <w:pStyle w:val="PURTableHeaderWhite"/>
              <w:spacing w:after="0"/>
              <w:rPr>
                <w:b w:val="0"/>
                <w:color w:val="404040" w:themeColor="text1" w:themeTint="BF"/>
              </w:rPr>
            </w:pPr>
            <w:r w:rsidRPr="00BB41EF">
              <w:rPr>
                <w:i w:val="0"/>
                <w:color w:val="404040" w:themeColor="text1" w:themeTint="BF"/>
              </w:rPr>
              <w:t>You need:</w:t>
            </w:r>
          </w:p>
          <w:p w14:paraId="538BD145" w14:textId="49F66A24" w:rsidR="009A4C7C" w:rsidRPr="00774BF2" w:rsidRDefault="009A4C7C" w:rsidP="00DE591B">
            <w:pPr>
              <w:pStyle w:val="PURBullet-Indented"/>
            </w:pPr>
            <w:r w:rsidRPr="00774BF2">
              <w:t xml:space="preserve">System Center </w:t>
            </w:r>
            <w:r w:rsidR="009A2CFB">
              <w:t>2012</w:t>
            </w:r>
            <w:r w:rsidR="006F76B4">
              <w:t xml:space="preserve"> </w:t>
            </w:r>
            <w:r w:rsidRPr="00774BF2">
              <w:t>Configuration Manager Client SAL</w:t>
            </w:r>
          </w:p>
        </w:tc>
      </w:tr>
    </w:tbl>
    <w:bookmarkStart w:id="741" w:name="_Toc299519153"/>
    <w:bookmarkStart w:id="742" w:name="_Toc299531585"/>
    <w:bookmarkStart w:id="743" w:name="_Toc299531909"/>
    <w:bookmarkStart w:id="744" w:name="_Toc299957192"/>
    <w:bookmarkStart w:id="745" w:name="_Toc346536883"/>
    <w:bookmarkStart w:id="746" w:name="_Toc346895334"/>
    <w:bookmarkStart w:id="747" w:name="_Toc339280347"/>
    <w:bookmarkStart w:id="748" w:name="_Toc339280490"/>
    <w:bookmarkStart w:id="749" w:name="_Toc363552820"/>
    <w:bookmarkStart w:id="750" w:name="_Toc363552883"/>
    <w:bookmarkStart w:id="751" w:name="_Toc378682182"/>
    <w:bookmarkStart w:id="752" w:name="_Toc378682284"/>
    <w:p w14:paraId="78577BE8" w14:textId="77777777" w:rsidR="00204150" w:rsidRPr="00CD6E9D" w:rsidRDefault="00204150" w:rsidP="00CD6E9D">
      <w:pPr>
        <w:pStyle w:val="PURBreadcrumb"/>
        <w:keepNext w:val="0"/>
        <w:rPr>
          <w:rFonts w:ascii="Arial Narrow" w:hAnsi="Arial Narrow"/>
          <w:sz w:val="16"/>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5BB8E530" w14:textId="1BBD3BFA" w:rsidR="009A4C7C" w:rsidRPr="009214B8" w:rsidRDefault="009A4C7C" w:rsidP="009A4C7C">
      <w:pPr>
        <w:pStyle w:val="PURProductName"/>
      </w:pPr>
      <w:bookmarkStart w:id="753" w:name="_Toc371268296"/>
      <w:bookmarkStart w:id="754" w:name="_Toc371268362"/>
      <w:bookmarkStart w:id="755" w:name="_Toc381962043"/>
      <w:bookmarkStart w:id="756" w:name="_Toc381962084"/>
      <w:r>
        <w:t xml:space="preserve">Visio </w:t>
      </w:r>
      <w:r w:rsidR="00BD14CB">
        <w:t xml:space="preserve">2013 </w:t>
      </w:r>
      <w:r>
        <w:t>Professional</w:t>
      </w:r>
      <w:bookmarkEnd w:id="741"/>
      <w:bookmarkEnd w:id="742"/>
      <w:bookmarkEnd w:id="743"/>
      <w:bookmarkEnd w:id="744"/>
      <w:bookmarkEnd w:id="745"/>
      <w:bookmarkEnd w:id="746"/>
      <w:bookmarkEnd w:id="747"/>
      <w:bookmarkEnd w:id="748"/>
      <w:bookmarkEnd w:id="749"/>
      <w:bookmarkEnd w:id="750"/>
      <w:bookmarkEnd w:id="751"/>
      <w:bookmarkEnd w:id="752"/>
      <w:bookmarkEnd w:id="753"/>
      <w:bookmarkEnd w:id="754"/>
      <w:bookmarkEnd w:id="755"/>
      <w:bookmarkEnd w:id="756"/>
      <w:r w:rsidR="00231176">
        <w:fldChar w:fldCharType="begin"/>
      </w:r>
      <w:r>
        <w:instrText xml:space="preserve"> XE "</w:instrText>
      </w:r>
      <w:r w:rsidRPr="00850A33">
        <w:instrText xml:space="preserve">Visio </w:instrText>
      </w:r>
      <w:r w:rsidR="00240496">
        <w:instrText>201</w:instrText>
      </w:r>
      <w:r w:rsidR="00F44E81">
        <w:instrText>3</w:instrText>
      </w:r>
      <w:r w:rsidR="00240496">
        <w:instrText xml:space="preserve"> </w:instrText>
      </w:r>
      <w:r w:rsidRPr="00850A33">
        <w:instrText>Professional</w:instrText>
      </w:r>
      <w:r>
        <w:instrText xml:space="preserve">" </w:instrText>
      </w:r>
      <w:r w:rsidR="00231176">
        <w:fldChar w:fldCharType="end"/>
      </w:r>
    </w:p>
    <w:p w14:paraId="5F3D53A7"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10FDA041" w14:textId="77777777" w:rsidTr="008B2955">
        <w:tc>
          <w:tcPr>
            <w:tcW w:w="2477" w:type="pct"/>
            <w:tcBorders>
              <w:top w:val="single" w:sz="4" w:space="0" w:color="auto"/>
              <w:bottom w:val="nil"/>
            </w:tcBorders>
          </w:tcPr>
          <w:p w14:paraId="4EBF191D" w14:textId="77777777" w:rsidR="00D14C97" w:rsidRPr="003667B6" w:rsidRDefault="00D14C97" w:rsidP="00893CE7">
            <w:pPr>
              <w:pStyle w:val="PURLMSH"/>
            </w:pPr>
            <w:r>
              <w:t xml:space="preserve">Applicable Section of SAL General Terms: </w:t>
            </w:r>
            <w:hyperlink w:anchor="SALTerms_Desktop" w:history="1">
              <w:r w:rsidRPr="00831C1F">
                <w:rPr>
                  <w:rStyle w:val="Hyperlink"/>
                </w:rPr>
                <w:t>Desktop Applications</w:t>
              </w:r>
            </w:hyperlink>
          </w:p>
        </w:tc>
        <w:tc>
          <w:tcPr>
            <w:tcW w:w="2523" w:type="pct"/>
            <w:tcBorders>
              <w:top w:val="single" w:sz="4" w:space="0" w:color="auto"/>
              <w:bottom w:val="nil"/>
            </w:tcBorders>
          </w:tcPr>
          <w:p w14:paraId="14335983" w14:textId="31270268" w:rsidR="00D14C97" w:rsidRDefault="000914BD" w:rsidP="00F330CD">
            <w:pPr>
              <w:pStyle w:val="PURLMSH"/>
            </w:pPr>
            <w:r>
              <w:t xml:space="preserve">See </w:t>
            </w:r>
            <w:r w:rsidRPr="00E53A62">
              <w:t>Applicable</w:t>
            </w:r>
            <w:r>
              <w:t xml:space="preserve"> Notice: </w:t>
            </w:r>
            <w:r>
              <w:rPr>
                <w:b/>
              </w:rPr>
              <w:t xml:space="preserve">Data Transfer </w:t>
            </w:r>
            <w:r w:rsidRPr="0026184E">
              <w:rPr>
                <w:i/>
              </w:rPr>
              <w:t>(</w:t>
            </w:r>
            <w:r w:rsidR="0026184E" w:rsidRPr="0026184E">
              <w:rPr>
                <w:i/>
              </w:rPr>
              <w:t xml:space="preserve">see </w:t>
            </w:r>
            <w:hyperlink w:anchor="Appendix2" w:history="1">
              <w:r w:rsidR="0026184E" w:rsidRPr="0026184E">
                <w:rPr>
                  <w:rStyle w:val="Hyperlink"/>
                  <w:i/>
                </w:rPr>
                <w:t>Appendix 2</w:t>
              </w:r>
            </w:hyperlink>
            <w:r w:rsidRPr="0026184E">
              <w:rPr>
                <w:i/>
              </w:rPr>
              <w:t>)</w:t>
            </w:r>
          </w:p>
        </w:tc>
      </w:tr>
      <w:tr w:rsidR="009A4C7C" w14:paraId="1FF4CB86" w14:textId="77777777" w:rsidTr="008B2955">
        <w:tc>
          <w:tcPr>
            <w:tcW w:w="2477" w:type="pct"/>
            <w:tcBorders>
              <w:top w:val="nil"/>
            </w:tcBorders>
          </w:tcPr>
          <w:p w14:paraId="6CF990C9" w14:textId="77777777" w:rsidR="009A4C7C" w:rsidRPr="00250A5F" w:rsidRDefault="009A4C7C" w:rsidP="009A4C7C">
            <w:pPr>
              <w:pStyle w:val="PURLMSH"/>
            </w:pPr>
            <w:r>
              <w:t xml:space="preserve">Client/Additional Software: </w:t>
            </w:r>
            <w:r>
              <w:rPr>
                <w:b/>
              </w:rPr>
              <w:t>No</w:t>
            </w:r>
          </w:p>
        </w:tc>
        <w:tc>
          <w:tcPr>
            <w:tcW w:w="2523" w:type="pct"/>
            <w:tcBorders>
              <w:top w:val="nil"/>
            </w:tcBorders>
          </w:tcPr>
          <w:p w14:paraId="3D34718C" w14:textId="7528FA8C" w:rsidR="009A4C7C" w:rsidRDefault="00785537" w:rsidP="009A4C7C">
            <w:pPr>
              <w:pStyle w:val="PURLMSH"/>
            </w:pPr>
            <w:r>
              <w:t xml:space="preserve">Eligible for Software Services on Data Center Providers’ Servers: </w:t>
            </w:r>
            <w:r>
              <w:rPr>
                <w:b/>
              </w:rPr>
              <w:t>Yes</w:t>
            </w:r>
          </w:p>
        </w:tc>
      </w:tr>
      <w:tr w:rsidR="009A4C7C" w:rsidRPr="00501DAF" w14:paraId="19DD79C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D3087FC"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D3CFF69"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095C013" w14:textId="64D24DAA" w:rsidR="009A4C7C" w:rsidRPr="009A312C" w:rsidRDefault="00BB41EF" w:rsidP="009A4C7C">
            <w:pPr>
              <w:pStyle w:val="PURBody"/>
              <w:rPr>
                <w:i/>
              </w:rPr>
            </w:pPr>
            <w:r w:rsidRPr="00BB41EF">
              <w:rPr>
                <w:b/>
              </w:rPr>
              <w:t>You need:</w:t>
            </w:r>
          </w:p>
          <w:p w14:paraId="6BF6919C" w14:textId="72DF7525" w:rsidR="009A4C7C" w:rsidRPr="003528B0" w:rsidRDefault="00397469" w:rsidP="00BD14CB">
            <w:pPr>
              <w:pStyle w:val="PURBullet-Indented"/>
              <w:rPr>
                <w:b/>
                <w:bCs/>
              </w:rPr>
            </w:pPr>
            <w:r w:rsidRPr="00397469">
              <w:t xml:space="preserve">Visio </w:t>
            </w:r>
            <w:r w:rsidR="00BD14CB">
              <w:t xml:space="preserve">2013 </w:t>
            </w:r>
            <w:r w:rsidRPr="00397469">
              <w:t>Professional SAL</w:t>
            </w:r>
          </w:p>
        </w:tc>
      </w:tr>
    </w:tbl>
    <w:bookmarkStart w:id="757" w:name="_Toc299519154"/>
    <w:bookmarkStart w:id="758" w:name="_Toc299531586"/>
    <w:bookmarkStart w:id="759" w:name="_Toc299531910"/>
    <w:bookmarkStart w:id="760" w:name="_Toc299957193"/>
    <w:bookmarkStart w:id="761" w:name="_Toc346536884"/>
    <w:bookmarkStart w:id="762" w:name="_Toc346895335"/>
    <w:bookmarkStart w:id="763" w:name="_Toc339280348"/>
    <w:bookmarkStart w:id="764" w:name="_Toc339280491"/>
    <w:bookmarkStart w:id="765" w:name="_Toc363552821"/>
    <w:bookmarkStart w:id="766" w:name="_Toc363552884"/>
    <w:bookmarkStart w:id="767" w:name="_Toc378682183"/>
    <w:bookmarkStart w:id="768" w:name="_Toc378682285"/>
    <w:p w14:paraId="5B92FBFD" w14:textId="77777777" w:rsidR="00204150" w:rsidRPr="00CD6E9D" w:rsidRDefault="00204150" w:rsidP="00CD6E9D">
      <w:pPr>
        <w:pStyle w:val="PURBreadcrumb"/>
        <w:keepNext w:val="0"/>
        <w:rPr>
          <w:rFonts w:ascii="Arial Narrow" w:hAnsi="Arial Narrow"/>
          <w:sz w:val="16"/>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1EC7DB74" w14:textId="36265020" w:rsidR="009A4C7C" w:rsidRPr="009214B8" w:rsidRDefault="009A4C7C" w:rsidP="00CD6E9D">
      <w:pPr>
        <w:pStyle w:val="PURProductName"/>
        <w:keepNext w:val="0"/>
      </w:pPr>
      <w:bookmarkStart w:id="769" w:name="_Toc371268297"/>
      <w:bookmarkStart w:id="770" w:name="_Toc371268363"/>
      <w:bookmarkStart w:id="771" w:name="_Toc381962044"/>
      <w:bookmarkStart w:id="772" w:name="_Toc381962085"/>
      <w:r>
        <w:t xml:space="preserve">Visio </w:t>
      </w:r>
      <w:r w:rsidR="00BD14CB">
        <w:t xml:space="preserve">2013 </w:t>
      </w:r>
      <w:r>
        <w:t>Standard</w:t>
      </w:r>
      <w:bookmarkEnd w:id="757"/>
      <w:bookmarkEnd w:id="758"/>
      <w:bookmarkEnd w:id="759"/>
      <w:bookmarkEnd w:id="760"/>
      <w:bookmarkEnd w:id="761"/>
      <w:bookmarkEnd w:id="762"/>
      <w:bookmarkEnd w:id="763"/>
      <w:bookmarkEnd w:id="764"/>
      <w:bookmarkEnd w:id="765"/>
      <w:bookmarkEnd w:id="766"/>
      <w:bookmarkEnd w:id="767"/>
      <w:bookmarkEnd w:id="768"/>
      <w:bookmarkEnd w:id="769"/>
      <w:bookmarkEnd w:id="770"/>
      <w:bookmarkEnd w:id="771"/>
      <w:bookmarkEnd w:id="772"/>
      <w:r w:rsidR="00231176">
        <w:fldChar w:fldCharType="begin"/>
      </w:r>
      <w:r>
        <w:instrText xml:space="preserve"> XE "</w:instrText>
      </w:r>
      <w:r w:rsidRPr="00850A33">
        <w:instrText xml:space="preserve">Visio </w:instrText>
      </w:r>
      <w:r w:rsidR="00240496">
        <w:instrText>201</w:instrText>
      </w:r>
      <w:r w:rsidR="00830DCA">
        <w:instrText>3</w:instrText>
      </w:r>
      <w:r w:rsidR="00240496">
        <w:instrText xml:space="preserve"> </w:instrText>
      </w:r>
      <w:r w:rsidRPr="00850A33">
        <w:instrText>Standard</w:instrText>
      </w:r>
      <w:r>
        <w:instrText xml:space="preserve">" </w:instrText>
      </w:r>
      <w:r w:rsidR="00231176">
        <w:fldChar w:fldCharType="end"/>
      </w:r>
    </w:p>
    <w:p w14:paraId="743AC25C"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3EBD1135" w14:textId="77777777" w:rsidTr="008B2955">
        <w:tc>
          <w:tcPr>
            <w:tcW w:w="2477" w:type="pct"/>
            <w:tcBorders>
              <w:top w:val="single" w:sz="4" w:space="0" w:color="auto"/>
              <w:bottom w:val="nil"/>
            </w:tcBorders>
          </w:tcPr>
          <w:p w14:paraId="0D3F4B3C" w14:textId="77777777" w:rsidR="00D14C97" w:rsidRPr="003667B6" w:rsidRDefault="00D14C97" w:rsidP="00893CE7">
            <w:pPr>
              <w:pStyle w:val="PURLMSH"/>
            </w:pPr>
            <w:r>
              <w:t xml:space="preserve">Applicable Section of SAL General Terms: </w:t>
            </w:r>
            <w:hyperlink w:anchor="SALTerms_Desktop" w:history="1">
              <w:r w:rsidRPr="00831C1F">
                <w:rPr>
                  <w:rStyle w:val="Hyperlink"/>
                </w:rPr>
                <w:t>Desktop Applications</w:t>
              </w:r>
            </w:hyperlink>
          </w:p>
        </w:tc>
        <w:tc>
          <w:tcPr>
            <w:tcW w:w="2523" w:type="pct"/>
            <w:tcBorders>
              <w:top w:val="single" w:sz="4" w:space="0" w:color="auto"/>
              <w:bottom w:val="nil"/>
            </w:tcBorders>
          </w:tcPr>
          <w:p w14:paraId="5035E5C8" w14:textId="4C99E2D6" w:rsidR="00D14C97" w:rsidRDefault="000914BD" w:rsidP="00F330CD">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9A4C7C" w14:paraId="6BD3DA2F" w14:textId="77777777" w:rsidTr="008B2955">
        <w:tc>
          <w:tcPr>
            <w:tcW w:w="2477" w:type="pct"/>
            <w:tcBorders>
              <w:top w:val="nil"/>
            </w:tcBorders>
          </w:tcPr>
          <w:p w14:paraId="7649F924" w14:textId="77777777" w:rsidR="009A4C7C" w:rsidRPr="00250A5F" w:rsidRDefault="009A4C7C" w:rsidP="009A4C7C">
            <w:pPr>
              <w:pStyle w:val="PURLMSH"/>
            </w:pPr>
            <w:r>
              <w:t xml:space="preserve">Client/Additional Software: </w:t>
            </w:r>
            <w:r>
              <w:rPr>
                <w:b/>
              </w:rPr>
              <w:t>No</w:t>
            </w:r>
          </w:p>
        </w:tc>
        <w:tc>
          <w:tcPr>
            <w:tcW w:w="2523" w:type="pct"/>
            <w:tcBorders>
              <w:top w:val="nil"/>
            </w:tcBorders>
          </w:tcPr>
          <w:p w14:paraId="0EE7C095" w14:textId="4020C233" w:rsidR="009A4C7C" w:rsidRDefault="00785537" w:rsidP="009A4C7C">
            <w:pPr>
              <w:pStyle w:val="PURLMSH"/>
            </w:pPr>
            <w:r>
              <w:t xml:space="preserve">Eligible for Software Services on Data Center Providers’ Servers: </w:t>
            </w:r>
            <w:r>
              <w:rPr>
                <w:b/>
              </w:rPr>
              <w:t>Yes</w:t>
            </w:r>
          </w:p>
        </w:tc>
      </w:tr>
      <w:tr w:rsidR="009A4C7C" w:rsidRPr="00501DAF" w14:paraId="2155499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96636E9"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70504B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FF5ABA7" w14:textId="77777777" w:rsidR="009A4C7C" w:rsidRPr="00BB180A" w:rsidRDefault="00BB41EF" w:rsidP="009A4C7C">
            <w:pPr>
              <w:pStyle w:val="PURBody"/>
              <w:rPr>
                <w:i/>
              </w:rPr>
            </w:pPr>
            <w:r w:rsidRPr="00BB41EF">
              <w:rPr>
                <w:b/>
              </w:rPr>
              <w:t>You need:</w:t>
            </w:r>
          </w:p>
          <w:p w14:paraId="6EC71888" w14:textId="15962A17" w:rsidR="009A4C7C" w:rsidRPr="00412FD6" w:rsidRDefault="00397469" w:rsidP="00BD14CB">
            <w:pPr>
              <w:pStyle w:val="PURBullet-Indented"/>
              <w:rPr>
                <w:b/>
                <w:bCs/>
              </w:rPr>
            </w:pPr>
            <w:r w:rsidRPr="00397469">
              <w:t xml:space="preserve">Visio </w:t>
            </w:r>
            <w:r w:rsidR="00BD14CB">
              <w:t xml:space="preserve">2013 </w:t>
            </w:r>
            <w:r w:rsidRPr="00397469">
              <w:t>Standard SAL</w:t>
            </w:r>
          </w:p>
        </w:tc>
      </w:tr>
    </w:tbl>
    <w:p w14:paraId="3101432F" w14:textId="368CA1F6" w:rsidR="009A4C7C" w:rsidRDefault="00353A1B" w:rsidP="00CD6E9D">
      <w:pPr>
        <w:pStyle w:val="PURBreadcrumb"/>
        <w:keepNext w:val="0"/>
        <w:rPr>
          <w:rStyle w:val="Hyperlink"/>
          <w:rFonts w:ascii="Arial Narrow" w:hAnsi="Arial Narrow"/>
          <w:sz w:val="16"/>
        </w:rPr>
      </w:pPr>
      <w:hyperlink w:anchor="TOC" w:history="1">
        <w:r w:rsidR="003744F8" w:rsidRPr="00372624">
          <w:rPr>
            <w:rStyle w:val="Hyperlink"/>
            <w:rFonts w:ascii="Arial Narrow" w:hAnsi="Arial Narrow"/>
            <w:sz w:val="16"/>
          </w:rPr>
          <w:t>Table of Contents</w:t>
        </w:r>
      </w:hyperlink>
      <w:r w:rsidR="003744F8">
        <w:t xml:space="preserve"> / </w:t>
      </w:r>
      <w:hyperlink w:anchor="UniversalTerms" w:history="1">
        <w:r w:rsidR="009666DE">
          <w:rPr>
            <w:rStyle w:val="Hyperlink"/>
            <w:rFonts w:ascii="Arial Narrow" w:hAnsi="Arial Narrow"/>
            <w:sz w:val="16"/>
          </w:rPr>
          <w:t>Universal License Terms</w:t>
        </w:r>
      </w:hyperlink>
    </w:p>
    <w:p w14:paraId="2908D208" w14:textId="47DE7D18" w:rsidR="00DD1638" w:rsidRPr="005F3229" w:rsidRDefault="00DD1638" w:rsidP="00DD1638">
      <w:pPr>
        <w:pStyle w:val="PURProductName"/>
      </w:pPr>
      <w:bookmarkStart w:id="773" w:name="_Toc347044732"/>
      <w:bookmarkStart w:id="774" w:name="_Toc347045412"/>
      <w:bookmarkStart w:id="775" w:name="_Toc355093388"/>
      <w:bookmarkStart w:id="776" w:name="_Toc355093533"/>
      <w:bookmarkStart w:id="777" w:name="_Toc363552822"/>
      <w:bookmarkStart w:id="778" w:name="_Toc363552885"/>
      <w:bookmarkStart w:id="779" w:name="_Toc378682184"/>
      <w:bookmarkStart w:id="780" w:name="_Toc378682286"/>
      <w:bookmarkStart w:id="781" w:name="_Toc371268298"/>
      <w:bookmarkStart w:id="782" w:name="_Toc371268364"/>
      <w:bookmarkStart w:id="783" w:name="_Toc381962045"/>
      <w:bookmarkStart w:id="784" w:name="_Toc381962086"/>
      <w:bookmarkStart w:id="785" w:name="_Toc346536885"/>
      <w:bookmarkStart w:id="786" w:name="_Toc346895336"/>
      <w:bookmarkStart w:id="787" w:name="_Toc339280349"/>
      <w:bookmarkStart w:id="788" w:name="_Toc339280492"/>
      <w:bookmarkStart w:id="789" w:name="_Toc299519155"/>
      <w:bookmarkStart w:id="790" w:name="_Toc299531587"/>
      <w:bookmarkStart w:id="791" w:name="_Toc299531911"/>
      <w:bookmarkStart w:id="792" w:name="_Toc299957194"/>
      <w:r w:rsidRPr="005F3229">
        <w:t>Visual Studio Premium 201</w:t>
      </w:r>
      <w:r w:rsidR="00E37197">
        <w:t>3</w:t>
      </w:r>
      <w:bookmarkEnd w:id="773"/>
      <w:bookmarkEnd w:id="774"/>
      <w:bookmarkEnd w:id="775"/>
      <w:bookmarkEnd w:id="776"/>
      <w:bookmarkEnd w:id="777"/>
      <w:bookmarkEnd w:id="778"/>
      <w:bookmarkEnd w:id="779"/>
      <w:bookmarkEnd w:id="780"/>
      <w:bookmarkEnd w:id="781"/>
      <w:bookmarkEnd w:id="782"/>
      <w:bookmarkEnd w:id="783"/>
      <w:bookmarkEnd w:id="784"/>
      <w:r w:rsidRPr="005F3229">
        <w:fldChar w:fldCharType="begin"/>
      </w:r>
      <w:r w:rsidRPr="005F3229">
        <w:instrText xml:space="preserve"> XE "Visual Studio Premium 201</w:instrText>
      </w:r>
      <w:r w:rsidR="003E01FF">
        <w:instrText>3</w:instrText>
      </w:r>
      <w:r w:rsidRPr="005F3229">
        <w:instrText xml:space="preserve">" </w:instrText>
      </w:r>
      <w:r w:rsidRPr="005F3229">
        <w:fldChar w:fldCharType="end"/>
      </w:r>
    </w:p>
    <w:p w14:paraId="526E55D8"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71F362F8" w14:textId="77777777" w:rsidTr="00224512">
        <w:tc>
          <w:tcPr>
            <w:tcW w:w="2477" w:type="pct"/>
            <w:tcBorders>
              <w:top w:val="single" w:sz="4" w:space="0" w:color="auto"/>
              <w:bottom w:val="nil"/>
            </w:tcBorders>
          </w:tcPr>
          <w:p w14:paraId="6DE0309C"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tcBorders>
              <w:top w:val="single" w:sz="4" w:space="0" w:color="auto"/>
              <w:bottom w:val="nil"/>
            </w:tcBorders>
          </w:tcPr>
          <w:p w14:paraId="4CB5B526" w14:textId="5321C2E9" w:rsidR="00DD1638" w:rsidRPr="005F3229" w:rsidRDefault="00DD1638" w:rsidP="00224512">
            <w:pPr>
              <w:pStyle w:val="PURLMSH"/>
              <w:rPr>
                <w:i/>
              </w:rPr>
            </w:pPr>
            <w:r w:rsidRPr="005F3229">
              <w:t xml:space="preserve">See Applicable Notice: </w:t>
            </w:r>
            <w:r w:rsidRPr="005F3229">
              <w:rPr>
                <w:b/>
              </w:rPr>
              <w:t xml:space="preserve">Data Transfer, </w:t>
            </w:r>
            <w:r w:rsidR="00E37197">
              <w:rPr>
                <w:b/>
              </w:rPr>
              <w:t xml:space="preserve">Bing Maps, Location Framework, Mapping APIs, Microsoft Accounts in Visual Studio, </w:t>
            </w:r>
            <w:r w:rsidRPr="005F3229">
              <w:rPr>
                <w:b/>
              </w:rPr>
              <w:t xml:space="preserve">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62A2FF3F" w14:textId="77777777" w:rsidTr="00224512">
        <w:tc>
          <w:tcPr>
            <w:tcW w:w="2477" w:type="pct"/>
            <w:tcBorders>
              <w:top w:val="nil"/>
              <w:bottom w:val="nil"/>
            </w:tcBorders>
          </w:tcPr>
          <w:p w14:paraId="2128C114" w14:textId="4C716EF9" w:rsidR="00785537" w:rsidRPr="007331A1" w:rsidRDefault="00DD1638" w:rsidP="007331A1">
            <w:pPr>
              <w:pStyle w:val="PURLMSH"/>
              <w:rPr>
                <w:b/>
              </w:rPr>
            </w:pPr>
            <w:r w:rsidRPr="005F3229">
              <w:t xml:space="preserve">Client/Additional Software: </w:t>
            </w:r>
            <w:r w:rsidRPr="005F3229">
              <w:rPr>
                <w:b/>
              </w:rPr>
              <w:t>No</w:t>
            </w:r>
          </w:p>
        </w:tc>
        <w:tc>
          <w:tcPr>
            <w:tcW w:w="2523" w:type="pct"/>
            <w:tcBorders>
              <w:top w:val="nil"/>
              <w:bottom w:val="nil"/>
            </w:tcBorders>
          </w:tcPr>
          <w:p w14:paraId="3383CED8" w14:textId="73BBF2F9"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7979D6B5" w14:textId="77777777" w:rsidTr="00224512">
        <w:tc>
          <w:tcPr>
            <w:tcW w:w="2477" w:type="pct"/>
            <w:tcBorders>
              <w:top w:val="nil"/>
              <w:bottom w:val="nil"/>
            </w:tcBorders>
          </w:tcPr>
          <w:p w14:paraId="386CD530" w14:textId="77777777" w:rsidR="007331A1" w:rsidRPr="005F3229" w:rsidRDefault="007331A1" w:rsidP="00224512">
            <w:pPr>
              <w:pStyle w:val="PURLMSH"/>
            </w:pPr>
          </w:p>
        </w:tc>
        <w:tc>
          <w:tcPr>
            <w:tcW w:w="2523" w:type="pct"/>
            <w:tcBorders>
              <w:top w:val="nil"/>
              <w:bottom w:val="nil"/>
            </w:tcBorders>
          </w:tcPr>
          <w:p w14:paraId="423B56B3" w14:textId="6C607B92" w:rsidR="007331A1" w:rsidRPr="005F3229" w:rsidRDefault="007331A1" w:rsidP="00224512">
            <w:pPr>
              <w:pStyle w:val="PURLMSH"/>
            </w:pPr>
            <w:r>
              <w:t xml:space="preserve">Eligible for Software Services on Data Center Providers’ Servers: </w:t>
            </w:r>
            <w:r>
              <w:rPr>
                <w:b/>
              </w:rPr>
              <w:t>Yes</w:t>
            </w:r>
          </w:p>
        </w:tc>
      </w:tr>
      <w:tr w:rsidR="00DD1638" w:rsidRPr="005F3229" w14:paraId="4C12F7E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226F85E"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5D39AFF2"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EBC4264" w14:textId="77777777" w:rsidR="00DD1638" w:rsidRPr="005F3229" w:rsidRDefault="00DD1638" w:rsidP="00224512">
            <w:pPr>
              <w:pStyle w:val="PURBody"/>
              <w:rPr>
                <w:i/>
              </w:rPr>
            </w:pPr>
            <w:r w:rsidRPr="005F3229">
              <w:rPr>
                <w:b/>
              </w:rPr>
              <w:t>You need:</w:t>
            </w:r>
          </w:p>
          <w:p w14:paraId="674BAD06" w14:textId="3D71CC6C" w:rsidR="00DD1638" w:rsidRPr="005F3229" w:rsidRDefault="00DD1638" w:rsidP="003E01FF">
            <w:pPr>
              <w:pStyle w:val="PURBullet-Indented"/>
              <w:rPr>
                <w:b/>
                <w:bCs/>
              </w:rPr>
            </w:pPr>
            <w:r w:rsidRPr="005F3229">
              <w:t>Visual Studio Premium 201</w:t>
            </w:r>
            <w:r w:rsidR="003E01FF">
              <w:t>3</w:t>
            </w:r>
            <w:r w:rsidRPr="005F3229">
              <w:t xml:space="preserve"> SAL</w:t>
            </w:r>
          </w:p>
        </w:tc>
      </w:tr>
    </w:tbl>
    <w:p w14:paraId="091FBEEB" w14:textId="77777777" w:rsidR="00DD1638" w:rsidRPr="005F3229" w:rsidRDefault="00DD1638" w:rsidP="00DD1638">
      <w:pPr>
        <w:pStyle w:val="PURADDITIONALTERMSHEADERMB"/>
      </w:pPr>
      <w:r w:rsidRPr="005F3229">
        <w:lastRenderedPageBreak/>
        <w:t>Additional Terms:</w:t>
      </w:r>
    </w:p>
    <w:p w14:paraId="21EBF558" w14:textId="77777777" w:rsidR="00DD1638" w:rsidRPr="005F3229" w:rsidRDefault="00DD1638" w:rsidP="00DD1638">
      <w:pPr>
        <w:pStyle w:val="PURBlueStrong"/>
      </w:pPr>
      <w:r w:rsidRPr="005F3229">
        <w:t>BUILDSERVER.TXT File</w:t>
      </w:r>
    </w:p>
    <w:p w14:paraId="742FFEBE" w14:textId="42849CA4" w:rsidR="00DD1638" w:rsidRPr="005F3229" w:rsidRDefault="00DD1638" w:rsidP="00DD1638">
      <w:pPr>
        <w:pStyle w:val="PURBody-Indented"/>
      </w:pPr>
      <w:r w:rsidRPr="005F3229">
        <w:t xml:space="preserve">BuildServer Lists can be found at </w:t>
      </w:r>
      <w:hyperlink r:id="rId152" w:history="1">
        <w:r w:rsidR="003E01FF" w:rsidRPr="00B6053D">
          <w:rPr>
            <w:rStyle w:val="Hyperlink"/>
          </w:rPr>
          <w:t>http://go.microsoft.com/fwlink/?LinkId=286955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53" w:history="1">
        <w:r w:rsidRPr="005F3229">
          <w:rPr>
            <w:rStyle w:val="Hyperlink"/>
          </w:rPr>
          <w:t>http://go.microsoft.com/fwlink/?LinkId=</w:t>
        </w:r>
        <w:r w:rsidR="003E01FF" w:rsidRPr="003E01FF">
          <w:rPr>
            <w:rStyle w:val="Hyperlink"/>
          </w:rPr>
          <w:t>286955</w:t>
        </w:r>
      </w:hyperlink>
      <w:r w:rsidRPr="005F3229">
        <w:t xml:space="preserve"> to use for this same purpose.</w:t>
      </w:r>
    </w:p>
    <w:p w14:paraId="704CADB1" w14:textId="77777777" w:rsidR="00DD1638" w:rsidRPr="005F3229" w:rsidRDefault="00DD1638" w:rsidP="00DD1638">
      <w:pPr>
        <w:pStyle w:val="PURBlueStrong"/>
      </w:pPr>
      <w:r w:rsidRPr="005F3229">
        <w:t>Utilities</w:t>
      </w:r>
    </w:p>
    <w:p w14:paraId="48B04414" w14:textId="7A985269" w:rsidR="00DD1638" w:rsidRPr="005F3229" w:rsidRDefault="00DD1638" w:rsidP="00DD1638">
      <w:pPr>
        <w:pStyle w:val="PURBody-Indented"/>
      </w:pPr>
      <w:r w:rsidRPr="005F3229">
        <w:t xml:space="preserve">Utilities Lists can be found at </w:t>
      </w:r>
      <w:hyperlink r:id="rId154" w:history="1">
        <w:r w:rsidRPr="005F3229">
          <w:t>http://go.microsoft.com/fwlink/?LinkId=247624</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2D3098F2" w14:textId="77777777" w:rsidR="00DD1638" w:rsidRPr="005F3229" w:rsidRDefault="00DD1638" w:rsidP="00DD1638">
      <w:pPr>
        <w:pStyle w:val="PURBlueStrong-Indented"/>
      </w:pPr>
      <w:r w:rsidRPr="005F3229">
        <w:t>Third Party Programs and Notices.</w:t>
      </w:r>
    </w:p>
    <w:p w14:paraId="3C68420C" w14:textId="23CC7828"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06BAA0CD" w14:textId="77777777" w:rsidR="00DD1638" w:rsidRPr="005F3229" w:rsidRDefault="00DD1638" w:rsidP="00DD1638">
      <w:pPr>
        <w:pStyle w:val="PURBlueStrong-Indented"/>
      </w:pPr>
      <w:r w:rsidRPr="005F3229">
        <w:t>Extension and Package Manager Features</w:t>
      </w:r>
    </w:p>
    <w:p w14:paraId="40B7952A" w14:textId="313A3EC4"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w:t>
      </w:r>
      <w:r w:rsidR="00165FFC">
        <w:t xml:space="preserve"> </w:t>
      </w:r>
      <w:r w:rsidRPr="005F3229">
        <w:t>Extension Manager, New Project Dialog, Web Platform Installer, Microsoft NuGet-Based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0F6EC09A" w14:textId="77777777" w:rsidR="003E01FF" w:rsidRPr="004A290B" w:rsidRDefault="003E01FF" w:rsidP="003E01FF">
      <w:pPr>
        <w:pStyle w:val="PURBlueStrong-Indented"/>
      </w:pPr>
      <w:r w:rsidRPr="004A290B">
        <w:t>Third Party Software</w:t>
      </w:r>
    </w:p>
    <w:p w14:paraId="26DF9C8D" w14:textId="0EDC9332" w:rsidR="003E01FF" w:rsidRDefault="003E01FF" w:rsidP="003E01FF">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6B85A76F" w14:textId="0D93F470" w:rsidR="003E01FF" w:rsidRDefault="003E01FF" w:rsidP="003E01FF">
      <w:pPr>
        <w:pStyle w:val="PURBlueStrong-Indented"/>
      </w:pPr>
      <w:r>
        <w:t>Technical Limitations</w:t>
      </w:r>
    </w:p>
    <w:p w14:paraId="017541D8"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0A6B99F8" w14:textId="45BAF828" w:rsidR="003E01FF" w:rsidRDefault="003E01FF" w:rsidP="003E01FF">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5CFE6FCC" w14:textId="0973B3E1" w:rsidR="003E01FF" w:rsidRDefault="003E01FF" w:rsidP="003E01FF">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2813CD00" w14:textId="77777777" w:rsidR="003E01FF" w:rsidRPr="00E853A4" w:rsidRDefault="003E01FF" w:rsidP="003E01FF">
      <w:pPr>
        <w:pStyle w:val="PURBlueStrong-Indented"/>
      </w:pPr>
      <w:r w:rsidRPr="00E853A4">
        <w:t>Microsoft Advertising SDK</w:t>
      </w:r>
    </w:p>
    <w:p w14:paraId="1AAC39BE" w14:textId="052C3437" w:rsidR="003E01FF" w:rsidRPr="00E853A4" w:rsidRDefault="003E01FF"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t>
      </w:r>
      <w:r w:rsidRPr="00E853A4">
        <w:lastRenderedPageBreak/>
        <w:t xml:space="preserve">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55" w:history="1">
        <w:r w:rsidRPr="00165FFC">
          <w:rPr>
            <w:rStyle w:val="Hyperlink"/>
          </w:rPr>
          <w:t>https://choice.live.com/AdvertisementChoice/</w:t>
        </w:r>
      </w:hyperlink>
      <w:r w:rsidRPr="00E853A4">
        <w:t>.</w:t>
      </w:r>
    </w:p>
    <w:p w14:paraId="5DE24B0A" w14:textId="77777777" w:rsidR="00DD1638" w:rsidRPr="005F3229" w:rsidRDefault="00DD1638" w:rsidP="00DD1638">
      <w:pPr>
        <w:pStyle w:val="PURBlueStrong-Indented"/>
      </w:pPr>
      <w:r w:rsidRPr="005F3229">
        <w:t>Microsoft SQL Server Product Components and Windows Software Development kit (Windows SDK)</w:t>
      </w:r>
    </w:p>
    <w:p w14:paraId="4D65B638" w14:textId="196D7B06"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 You may only use these components in conjunction with your use of the software.</w:t>
      </w:r>
      <w:r w:rsidR="00165FFC">
        <w:t xml:space="preserve"> </w:t>
      </w:r>
      <w:r w:rsidRPr="005F3229">
        <w:t xml:space="preserve">If you do not agree to the components' license terms, you may not use them. </w:t>
      </w:r>
    </w:p>
    <w:p w14:paraId="520C5849" w14:textId="77777777" w:rsidR="00DD1638" w:rsidRPr="005F3229" w:rsidRDefault="00DD1638" w:rsidP="00DD1638">
      <w:pPr>
        <w:pStyle w:val="PURBlueStrong-Indented"/>
      </w:pPr>
      <w:r w:rsidRPr="005F3229">
        <w:t>Windows Software Components</w:t>
      </w:r>
    </w:p>
    <w:p w14:paraId="3EA3CF79" w14:textId="7F237540" w:rsidR="00DD1638" w:rsidRPr="005F3229" w:rsidRDefault="00DD1638" w:rsidP="00DD1638">
      <w:pPr>
        <w:pStyle w:val="PURBody-Indented"/>
      </w:pPr>
      <w:r w:rsidRPr="005F3229">
        <w:t>The software may include Microsoft .NET Framework, Microsoft Data Access Components, certain .dll’s related to Microsoft Build technologies; Microsoft Internet Information Services (IIS) Express and Windows Library for JavaScript components.</w:t>
      </w:r>
      <w:r w:rsidR="00165FFC">
        <w:t xml:space="preserve"> </w:t>
      </w:r>
      <w:r w:rsidRPr="005F3229">
        <w:t>All these are part of Windows software and the license terms for Windows apply to your use of them.</w:t>
      </w:r>
    </w:p>
    <w:p w14:paraId="2D5B1E77" w14:textId="77777777" w:rsidR="00DD1638" w:rsidRPr="005F3229" w:rsidRDefault="00DD1638" w:rsidP="00DD1638">
      <w:pPr>
        <w:pStyle w:val="PURBlueStrong-Indented"/>
      </w:pPr>
      <w:r w:rsidRPr="005F3229">
        <w:t>.NET Framework Software</w:t>
      </w:r>
    </w:p>
    <w:p w14:paraId="1BAC75FA" w14:textId="39C50A3A"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bookmarkStart w:id="793" w:name="_Toc355093389"/>
      <w:bookmarkStart w:id="794" w:name="_Toc355093534"/>
      <w:r w:rsidRPr="005F3229">
        <w:t>See the license terms for .NET Framework</w:t>
      </w:r>
      <w:r w:rsidR="00CD228C">
        <w:t>,</w:t>
      </w:r>
      <w:r w:rsidRPr="005F3229">
        <w:t xml:space="preserve"> PowerShell Software</w:t>
      </w:r>
      <w:r w:rsidR="00CD228C">
        <w:t>,</w:t>
      </w:r>
      <w:r w:rsidR="00CD228C" w:rsidRPr="00CD228C">
        <w:t xml:space="preserve"> </w:t>
      </w:r>
      <w:r w:rsidR="00CD228C">
        <w:t>and the Windows hotfix KB975759</w:t>
      </w:r>
      <w:r w:rsidRPr="005F3229">
        <w:t xml:space="preserve"> in the Universal License Terms.</w:t>
      </w:r>
    </w:p>
    <w:p w14:paraId="4236BAE2" w14:textId="77777777" w:rsidR="00DD1638" w:rsidRPr="005F3229" w:rsidRDefault="00353A1B" w:rsidP="00CD6E9D">
      <w:pPr>
        <w:pStyle w:val="PURBreadcrumb"/>
        <w:keepNext w:val="0"/>
        <w:rPr>
          <w:rStyle w:val="Hyperlink"/>
          <w:rFonts w:ascii="Arial Narrow" w:hAnsi="Arial Narrow"/>
          <w:sz w:val="16"/>
        </w:rPr>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48AC3962" w14:textId="15410A04" w:rsidR="00DD1638" w:rsidRPr="005F3229" w:rsidRDefault="00DD1638" w:rsidP="00DD1638">
      <w:pPr>
        <w:pStyle w:val="PURProductName"/>
      </w:pPr>
      <w:bookmarkStart w:id="795" w:name="_Toc347044733"/>
      <w:bookmarkStart w:id="796" w:name="_Toc347045413"/>
      <w:bookmarkStart w:id="797" w:name="_Toc363552823"/>
      <w:bookmarkStart w:id="798" w:name="_Toc363552886"/>
      <w:bookmarkStart w:id="799" w:name="_Toc378682185"/>
      <w:bookmarkStart w:id="800" w:name="_Toc378682287"/>
      <w:bookmarkStart w:id="801" w:name="_Toc371268299"/>
      <w:bookmarkStart w:id="802" w:name="_Toc371268365"/>
      <w:bookmarkStart w:id="803" w:name="_Toc381962046"/>
      <w:bookmarkStart w:id="804" w:name="_Toc381962087"/>
      <w:r w:rsidRPr="005F3229">
        <w:t>Visual Studio Professional 201</w:t>
      </w:r>
      <w:r w:rsidR="003E01FF">
        <w:t>3</w:t>
      </w:r>
      <w:bookmarkEnd w:id="793"/>
      <w:bookmarkEnd w:id="794"/>
      <w:bookmarkEnd w:id="795"/>
      <w:bookmarkEnd w:id="796"/>
      <w:bookmarkEnd w:id="797"/>
      <w:bookmarkEnd w:id="798"/>
      <w:bookmarkEnd w:id="799"/>
      <w:bookmarkEnd w:id="800"/>
      <w:bookmarkEnd w:id="801"/>
      <w:bookmarkEnd w:id="802"/>
      <w:bookmarkEnd w:id="803"/>
      <w:bookmarkEnd w:id="804"/>
      <w:r w:rsidRPr="005F3229">
        <w:fldChar w:fldCharType="begin"/>
      </w:r>
      <w:r w:rsidRPr="005F3229">
        <w:instrText xml:space="preserve"> XE "Visual Studio Professional 201</w:instrText>
      </w:r>
      <w:r w:rsidR="003E01FF">
        <w:instrText>3</w:instrText>
      </w:r>
      <w:r w:rsidRPr="005F3229">
        <w:instrText xml:space="preserve">" </w:instrText>
      </w:r>
      <w:r w:rsidRPr="005F3229">
        <w:fldChar w:fldCharType="end"/>
      </w:r>
    </w:p>
    <w:p w14:paraId="122230CF"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5C82B6E7" w14:textId="77777777" w:rsidTr="00224512">
        <w:tc>
          <w:tcPr>
            <w:tcW w:w="2477" w:type="pct"/>
            <w:tcBorders>
              <w:top w:val="single" w:sz="4" w:space="0" w:color="auto"/>
              <w:bottom w:val="nil"/>
            </w:tcBorders>
          </w:tcPr>
          <w:p w14:paraId="44B71E43"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tcBorders>
              <w:top w:val="single" w:sz="4" w:space="0" w:color="auto"/>
              <w:bottom w:val="nil"/>
            </w:tcBorders>
          </w:tcPr>
          <w:p w14:paraId="4010B87F" w14:textId="1542F3AE" w:rsidR="00DD1638" w:rsidRPr="005F3229" w:rsidRDefault="00DD1638" w:rsidP="00224512">
            <w:pPr>
              <w:pStyle w:val="PURLMSH"/>
              <w:rPr>
                <w:i/>
              </w:rPr>
            </w:pPr>
            <w:r w:rsidRPr="005F3229">
              <w:t xml:space="preserve">See Applicable Notice: </w:t>
            </w:r>
            <w:r w:rsidRPr="005F3229">
              <w:rPr>
                <w:b/>
              </w:rPr>
              <w:t>Data Transfer,</w:t>
            </w:r>
            <w:r w:rsidR="003E01FF">
              <w:rPr>
                <w:b/>
              </w:rPr>
              <w:t xml:space="preserve"> Bing Maps, Location Framework, Mapping APIs, Microsoft Accounts in Visual Studio,</w:t>
            </w:r>
            <w:r w:rsidRPr="005F3229">
              <w:rPr>
                <w:b/>
              </w:rPr>
              <w:t xml:space="preserve"> 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3FDB552B" w14:textId="77777777" w:rsidTr="00224512">
        <w:tc>
          <w:tcPr>
            <w:tcW w:w="2477" w:type="pct"/>
            <w:tcBorders>
              <w:top w:val="nil"/>
              <w:bottom w:val="nil"/>
            </w:tcBorders>
          </w:tcPr>
          <w:p w14:paraId="1DAFA2CC" w14:textId="20BFBC04" w:rsidR="00785537" w:rsidRPr="007331A1" w:rsidRDefault="00DD1638" w:rsidP="007331A1">
            <w:pPr>
              <w:pStyle w:val="PURLMSH"/>
              <w:rPr>
                <w:b/>
              </w:rPr>
            </w:pPr>
            <w:r w:rsidRPr="005F3229">
              <w:t xml:space="preserve">Client/Additional Software: </w:t>
            </w:r>
            <w:r w:rsidRPr="005F3229">
              <w:rPr>
                <w:b/>
              </w:rPr>
              <w:t>No</w:t>
            </w:r>
          </w:p>
        </w:tc>
        <w:tc>
          <w:tcPr>
            <w:tcW w:w="2523" w:type="pct"/>
            <w:tcBorders>
              <w:top w:val="nil"/>
              <w:bottom w:val="nil"/>
            </w:tcBorders>
          </w:tcPr>
          <w:p w14:paraId="76052EA5" w14:textId="3CBCE96E"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45D4D350" w14:textId="77777777" w:rsidTr="00224512">
        <w:tc>
          <w:tcPr>
            <w:tcW w:w="2477" w:type="pct"/>
            <w:tcBorders>
              <w:top w:val="nil"/>
              <w:bottom w:val="nil"/>
            </w:tcBorders>
          </w:tcPr>
          <w:p w14:paraId="0E1ACCAD" w14:textId="77777777" w:rsidR="007331A1" w:rsidRPr="005F3229" w:rsidRDefault="007331A1" w:rsidP="00224512">
            <w:pPr>
              <w:pStyle w:val="PURLMSH"/>
            </w:pPr>
          </w:p>
        </w:tc>
        <w:tc>
          <w:tcPr>
            <w:tcW w:w="2523" w:type="pct"/>
            <w:tcBorders>
              <w:top w:val="nil"/>
              <w:bottom w:val="nil"/>
            </w:tcBorders>
          </w:tcPr>
          <w:p w14:paraId="352ACBAF" w14:textId="0586D5AB" w:rsidR="007331A1" w:rsidRPr="005F3229" w:rsidRDefault="007331A1" w:rsidP="00224512">
            <w:pPr>
              <w:pStyle w:val="PURLMSH"/>
            </w:pPr>
            <w:r>
              <w:t xml:space="preserve">Eligible for Software Services on Data Center Providers’ Servers: </w:t>
            </w:r>
            <w:r>
              <w:rPr>
                <w:b/>
              </w:rPr>
              <w:t>Yes</w:t>
            </w:r>
          </w:p>
        </w:tc>
      </w:tr>
      <w:tr w:rsidR="00DD1638" w:rsidRPr="005F3229" w14:paraId="4C83E22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C5F3BBE"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76D6B44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A87F537" w14:textId="77777777" w:rsidR="00DD1638" w:rsidRPr="005F3229" w:rsidRDefault="00DD1638" w:rsidP="00224512">
            <w:pPr>
              <w:pStyle w:val="PURBody"/>
              <w:rPr>
                <w:i/>
              </w:rPr>
            </w:pPr>
            <w:r w:rsidRPr="005F3229">
              <w:rPr>
                <w:b/>
              </w:rPr>
              <w:t>You need:</w:t>
            </w:r>
          </w:p>
          <w:p w14:paraId="4CD73345" w14:textId="7B29EC4E" w:rsidR="00DD1638" w:rsidRPr="005F3229" w:rsidRDefault="00DD1638" w:rsidP="003E01FF">
            <w:pPr>
              <w:pStyle w:val="PURBullet-Indented"/>
              <w:rPr>
                <w:b/>
                <w:bCs/>
              </w:rPr>
            </w:pPr>
            <w:r w:rsidRPr="005F3229">
              <w:t>Visual Studio Professional 201</w:t>
            </w:r>
            <w:r w:rsidR="003E01FF">
              <w:t>3</w:t>
            </w:r>
            <w:r w:rsidRPr="005F3229">
              <w:t xml:space="preserve"> SAL</w:t>
            </w:r>
          </w:p>
        </w:tc>
      </w:tr>
    </w:tbl>
    <w:p w14:paraId="25D0172A" w14:textId="77777777" w:rsidR="00DD1638" w:rsidRPr="005F3229" w:rsidRDefault="00DD1638" w:rsidP="00DD1638">
      <w:pPr>
        <w:pStyle w:val="PURADDITIONALTERMSHEADERMB"/>
      </w:pPr>
      <w:r w:rsidRPr="005F3229">
        <w:t>Additional Terms:</w:t>
      </w:r>
    </w:p>
    <w:p w14:paraId="3B155F6E" w14:textId="77777777" w:rsidR="00DD1638" w:rsidRPr="005F3229" w:rsidRDefault="00DD1638" w:rsidP="00DD1638">
      <w:pPr>
        <w:pStyle w:val="PURBlueStrong"/>
      </w:pPr>
      <w:r w:rsidRPr="005F3229">
        <w:t>BUILDSERVER.TXT File</w:t>
      </w:r>
    </w:p>
    <w:p w14:paraId="3DFAC924" w14:textId="21235B4B" w:rsidR="00DD1638" w:rsidRPr="005F3229" w:rsidRDefault="00DD1638" w:rsidP="00DD1638">
      <w:pPr>
        <w:pStyle w:val="PURBody-Indented"/>
      </w:pPr>
      <w:r w:rsidRPr="005F3229">
        <w:t xml:space="preserve">BuildServer Lists can be found at </w:t>
      </w:r>
      <w:hyperlink r:id="rId156" w:history="1">
        <w:r w:rsidR="003E01FF" w:rsidRPr="00B6053D">
          <w:rPr>
            <w:rStyle w:val="Hyperlink"/>
          </w:rPr>
          <w:t>http://go.microsoft.com/fwlink/?LinkId=286955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57" w:history="1">
        <w:r w:rsidRPr="005F3229">
          <w:rPr>
            <w:rStyle w:val="Hyperlink"/>
          </w:rPr>
          <w:t>http://go.microsoft.com/fwlink/?LinkId=</w:t>
        </w:r>
        <w:r w:rsidR="003E01FF" w:rsidRPr="003E01FF">
          <w:rPr>
            <w:rStyle w:val="Hyperlink"/>
          </w:rPr>
          <w:t>286955</w:t>
        </w:r>
      </w:hyperlink>
      <w:r w:rsidRPr="005F3229">
        <w:t xml:space="preserve"> to use for this same purpose.</w:t>
      </w:r>
    </w:p>
    <w:p w14:paraId="59033D2C" w14:textId="77777777" w:rsidR="00DD1638" w:rsidRPr="005F3229" w:rsidRDefault="00DD1638" w:rsidP="00DD1638">
      <w:pPr>
        <w:pStyle w:val="PURBlueStrong"/>
      </w:pPr>
      <w:r w:rsidRPr="005F3229">
        <w:t>Utilities</w:t>
      </w:r>
    </w:p>
    <w:p w14:paraId="6C4EABAE" w14:textId="2BC77B9E" w:rsidR="00DD1638" w:rsidRPr="005F3229" w:rsidRDefault="00DD1638" w:rsidP="00DD1638">
      <w:pPr>
        <w:pStyle w:val="PURBody-Indented"/>
      </w:pPr>
      <w:r w:rsidRPr="005F3229">
        <w:t xml:space="preserve">Utilities Lists can be found at </w:t>
      </w:r>
      <w:hyperlink r:id="rId158" w:history="1">
        <w:r w:rsidR="003E01FF" w:rsidRPr="00B6053D">
          <w:rPr>
            <w:rStyle w:val="Hyperlink"/>
          </w:rPr>
          <w:t>http://go.microsoft.com/fwlink/?LinkId=286955</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211D253A" w14:textId="77777777" w:rsidR="00DD1638" w:rsidRPr="005F3229" w:rsidRDefault="00DD1638" w:rsidP="00DD1638">
      <w:pPr>
        <w:pStyle w:val="PURBlueStrong-Indented"/>
      </w:pPr>
      <w:r w:rsidRPr="005F3229">
        <w:t>Third Party Programs and Notices.</w:t>
      </w:r>
    </w:p>
    <w:p w14:paraId="7629F503" w14:textId="274E6820"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42A97737" w14:textId="77777777" w:rsidR="00DD1638" w:rsidRPr="005F3229" w:rsidRDefault="00DD1638" w:rsidP="00DD1638">
      <w:pPr>
        <w:pStyle w:val="PURBlueStrong-Indented"/>
      </w:pPr>
      <w:r w:rsidRPr="005F3229">
        <w:lastRenderedPageBreak/>
        <w:t>Extension and Package Manager Features</w:t>
      </w:r>
    </w:p>
    <w:p w14:paraId="7A4F4E05" w14:textId="6FE4A80D"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w:t>
      </w:r>
      <w:r w:rsidR="00165FFC">
        <w:t xml:space="preserve"> </w:t>
      </w:r>
      <w:r w:rsidRPr="005F3229">
        <w:t>Extension Manager, New Project Dialog, Web Platform Installer, Microsoft NuGet-Based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339866B1" w14:textId="77777777" w:rsidR="003E01FF" w:rsidRPr="004A290B" w:rsidRDefault="003E01FF" w:rsidP="003E01FF">
      <w:pPr>
        <w:pStyle w:val="PURBlueStrong-Indented"/>
      </w:pPr>
      <w:r w:rsidRPr="004A290B">
        <w:t>Third Party Software</w:t>
      </w:r>
    </w:p>
    <w:p w14:paraId="78A864D8" w14:textId="09029F80" w:rsidR="003E01FF" w:rsidRDefault="003E01FF" w:rsidP="003E01FF">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6F31BCC9" w14:textId="4B93ED13" w:rsidR="003E01FF" w:rsidRDefault="003E01FF" w:rsidP="003E01FF">
      <w:pPr>
        <w:pStyle w:val="PURBlueStrong-Indented"/>
      </w:pPr>
      <w:r>
        <w:t>Technical Limitations</w:t>
      </w:r>
    </w:p>
    <w:p w14:paraId="622450D8"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263E68FA" w14:textId="355DB59F" w:rsidR="003E01FF" w:rsidRDefault="003E01FF" w:rsidP="003E01FF">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434E17FC" w14:textId="1E666903" w:rsidR="003E01FF" w:rsidRDefault="003E01FF" w:rsidP="003E01FF">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25FAFE3B" w14:textId="77777777" w:rsidR="003E01FF" w:rsidRPr="00E853A4" w:rsidRDefault="003E01FF" w:rsidP="003E01FF">
      <w:pPr>
        <w:pStyle w:val="PURBlueStrong-Indented"/>
      </w:pPr>
      <w:r w:rsidRPr="00E853A4">
        <w:t>Microsoft Advertising SDK</w:t>
      </w:r>
    </w:p>
    <w:p w14:paraId="28F7F58D" w14:textId="52EFE040" w:rsidR="003E01FF" w:rsidRPr="005F5A74" w:rsidRDefault="003E01FF"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59" w:history="1">
        <w:r w:rsidRPr="00165FFC">
          <w:rPr>
            <w:rStyle w:val="Hyperlink"/>
          </w:rPr>
          <w:t>https://choice.live.com/AdvertisementChoice/</w:t>
        </w:r>
      </w:hyperlink>
      <w:r w:rsidRPr="00E853A4">
        <w:t>.</w:t>
      </w:r>
    </w:p>
    <w:p w14:paraId="4F711C3D" w14:textId="77777777" w:rsidR="00DD1638" w:rsidRPr="005F3229" w:rsidRDefault="00DD1638" w:rsidP="00DD1638">
      <w:pPr>
        <w:pStyle w:val="PURBlueStrong-Indented"/>
      </w:pPr>
      <w:r w:rsidRPr="005F3229">
        <w:t>Microsoft SQL Server Product Components and Windows Software Development kit (Windows SDK)</w:t>
      </w:r>
    </w:p>
    <w:p w14:paraId="415524E8" w14:textId="16E9D19A"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w:t>
      </w:r>
      <w:r w:rsidR="003E01FF">
        <w:t>.</w:t>
      </w:r>
      <w:r w:rsidRPr="005F3229">
        <w:t xml:space="preserve"> You may only use these components in conjunction with your use of the software.</w:t>
      </w:r>
      <w:r w:rsidR="00165FFC">
        <w:t xml:space="preserve"> </w:t>
      </w:r>
      <w:r w:rsidRPr="005F3229">
        <w:t xml:space="preserve">If you do not agree to the components' license terms, you may not use them. </w:t>
      </w:r>
    </w:p>
    <w:p w14:paraId="7A759C76" w14:textId="77777777" w:rsidR="00DD1638" w:rsidRPr="005F3229" w:rsidRDefault="00DD1638" w:rsidP="00DD1638">
      <w:pPr>
        <w:pStyle w:val="PURBlueStrong-Indented"/>
      </w:pPr>
      <w:r w:rsidRPr="005F3229">
        <w:t>Windows Software Components</w:t>
      </w:r>
    </w:p>
    <w:p w14:paraId="0D006650" w14:textId="5A7892A8" w:rsidR="00DD1638" w:rsidRPr="005F3229" w:rsidRDefault="00DD1638" w:rsidP="00DD1638">
      <w:pPr>
        <w:pStyle w:val="PURBody-Indented"/>
      </w:pPr>
      <w:r w:rsidRPr="005F3229">
        <w:t>The software may include Microsoft .NET Framework, Microsoft Data Access Components, certain .dll’s related to Microsoft Build technologies; Microsoft Internet Information Services (IIS) Express and Windows Library for JavaScript components.</w:t>
      </w:r>
      <w:r w:rsidR="00165FFC">
        <w:t xml:space="preserve"> </w:t>
      </w:r>
      <w:r w:rsidRPr="005F3229">
        <w:t>All these are part of Windows software and the license terms for Windows apply to your use of them.</w:t>
      </w:r>
    </w:p>
    <w:p w14:paraId="6361BFE3" w14:textId="77777777" w:rsidR="00DD1638" w:rsidRPr="005F3229" w:rsidRDefault="00DD1638" w:rsidP="00DD1638">
      <w:pPr>
        <w:pStyle w:val="PURBlueStrong-Indented"/>
      </w:pPr>
      <w:r w:rsidRPr="005F3229">
        <w:t>.NET Framework Software</w:t>
      </w:r>
    </w:p>
    <w:p w14:paraId="380B437A" w14:textId="5726171B"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r w:rsidRPr="005F3229">
        <w:t>See the license terms for .NET Framework</w:t>
      </w:r>
      <w:r w:rsidR="00CD228C">
        <w:t>,</w:t>
      </w:r>
      <w:r w:rsidRPr="005F3229">
        <w:t xml:space="preserve"> PowerShell Software</w:t>
      </w:r>
      <w:r w:rsidR="00CD228C">
        <w:t>,</w:t>
      </w:r>
      <w:r w:rsidR="00CD228C" w:rsidRPr="00430427">
        <w:t xml:space="preserve"> </w:t>
      </w:r>
      <w:r w:rsidR="00CD228C">
        <w:t>and the Windows hotfix KB975759</w:t>
      </w:r>
      <w:r w:rsidRPr="005F3229">
        <w:t xml:space="preserve"> in the Universal License Terms.</w:t>
      </w:r>
    </w:p>
    <w:p w14:paraId="23287B42" w14:textId="77777777" w:rsidR="00DD1638" w:rsidRPr="005F3229" w:rsidRDefault="00353A1B" w:rsidP="00CD6E9D">
      <w:pPr>
        <w:pStyle w:val="PURBreadcrumb"/>
        <w:keepNext w:val="0"/>
        <w:rPr>
          <w:rStyle w:val="Hyperlink"/>
          <w:rFonts w:ascii="Arial Narrow" w:hAnsi="Arial Narrow"/>
          <w:sz w:val="16"/>
        </w:rPr>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630D67F2" w14:textId="7F5DD786" w:rsidR="00DD1638" w:rsidRPr="005F3229" w:rsidRDefault="00DD1638" w:rsidP="00DD1638">
      <w:pPr>
        <w:pStyle w:val="PURProductName"/>
      </w:pPr>
      <w:bookmarkStart w:id="805" w:name="_Toc347044734"/>
      <w:bookmarkStart w:id="806" w:name="_Toc347045414"/>
      <w:bookmarkStart w:id="807" w:name="_Toc355093390"/>
      <w:bookmarkStart w:id="808" w:name="_Toc355093535"/>
      <w:bookmarkStart w:id="809" w:name="_Toc363552824"/>
      <w:bookmarkStart w:id="810" w:name="_Toc363552887"/>
      <w:bookmarkStart w:id="811" w:name="_Toc378682186"/>
      <w:bookmarkStart w:id="812" w:name="_Toc378682288"/>
      <w:bookmarkStart w:id="813" w:name="_Toc371268300"/>
      <w:bookmarkStart w:id="814" w:name="_Toc371268366"/>
      <w:bookmarkStart w:id="815" w:name="_Toc381962047"/>
      <w:bookmarkStart w:id="816" w:name="_Toc381962088"/>
      <w:r w:rsidRPr="005F3229">
        <w:lastRenderedPageBreak/>
        <w:t>Visual Studio Ultimate 201</w:t>
      </w:r>
      <w:r w:rsidR="003E01FF">
        <w:t>3</w:t>
      </w:r>
      <w:bookmarkEnd w:id="805"/>
      <w:bookmarkEnd w:id="806"/>
      <w:bookmarkEnd w:id="807"/>
      <w:bookmarkEnd w:id="808"/>
      <w:bookmarkEnd w:id="809"/>
      <w:bookmarkEnd w:id="810"/>
      <w:bookmarkEnd w:id="811"/>
      <w:bookmarkEnd w:id="812"/>
      <w:bookmarkEnd w:id="813"/>
      <w:bookmarkEnd w:id="814"/>
      <w:bookmarkEnd w:id="815"/>
      <w:bookmarkEnd w:id="816"/>
      <w:r w:rsidRPr="005F3229">
        <w:fldChar w:fldCharType="begin"/>
      </w:r>
      <w:r w:rsidRPr="005F3229">
        <w:instrText xml:space="preserve"> XE "Visual Studio Ultimate 201</w:instrText>
      </w:r>
      <w:r w:rsidR="003E01FF">
        <w:instrText>3</w:instrText>
      </w:r>
      <w:r w:rsidRPr="005F3229">
        <w:instrText xml:space="preserve">" </w:instrText>
      </w:r>
      <w:r w:rsidRPr="005F3229">
        <w:fldChar w:fldCharType="end"/>
      </w:r>
    </w:p>
    <w:p w14:paraId="14598802"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50DB8D57" w14:textId="77777777" w:rsidTr="00224512">
        <w:tc>
          <w:tcPr>
            <w:tcW w:w="2477" w:type="pct"/>
            <w:tcBorders>
              <w:top w:val="single" w:sz="4" w:space="0" w:color="auto"/>
              <w:bottom w:val="nil"/>
            </w:tcBorders>
          </w:tcPr>
          <w:p w14:paraId="49C36714"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tcBorders>
              <w:top w:val="single" w:sz="4" w:space="0" w:color="auto"/>
              <w:bottom w:val="nil"/>
            </w:tcBorders>
          </w:tcPr>
          <w:p w14:paraId="68564680" w14:textId="69FF9E3E" w:rsidR="00DD1638" w:rsidRPr="005F3229" w:rsidRDefault="00DD1638" w:rsidP="00224512">
            <w:pPr>
              <w:pStyle w:val="PURLMSH"/>
              <w:rPr>
                <w:i/>
              </w:rPr>
            </w:pPr>
            <w:r w:rsidRPr="005F3229">
              <w:t xml:space="preserve">See Applicable Notice: </w:t>
            </w:r>
            <w:r w:rsidRPr="005F3229">
              <w:rPr>
                <w:b/>
              </w:rPr>
              <w:t xml:space="preserve">Data Transfer, </w:t>
            </w:r>
            <w:r w:rsidR="003E01FF">
              <w:rPr>
                <w:b/>
              </w:rPr>
              <w:t xml:space="preserve">Bing Maps, Location Framework, Mapping APIs, Microsoft Accounts in Visual Studio, </w:t>
            </w:r>
            <w:r w:rsidRPr="005F3229">
              <w:rPr>
                <w:b/>
              </w:rPr>
              <w:t xml:space="preserve">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7123B18C" w14:textId="77777777" w:rsidTr="00224512">
        <w:tc>
          <w:tcPr>
            <w:tcW w:w="2477" w:type="pct"/>
            <w:tcBorders>
              <w:top w:val="nil"/>
              <w:bottom w:val="nil"/>
            </w:tcBorders>
          </w:tcPr>
          <w:p w14:paraId="11CA3194" w14:textId="0179C45B" w:rsidR="00785537" w:rsidRPr="007331A1" w:rsidRDefault="00DD1638" w:rsidP="007331A1">
            <w:pPr>
              <w:pStyle w:val="PURLMSH"/>
              <w:rPr>
                <w:b/>
              </w:rPr>
            </w:pPr>
            <w:r w:rsidRPr="005F3229">
              <w:t xml:space="preserve">Client/Additional Software: </w:t>
            </w:r>
            <w:r w:rsidRPr="005F3229">
              <w:rPr>
                <w:b/>
              </w:rPr>
              <w:t>No</w:t>
            </w:r>
          </w:p>
        </w:tc>
        <w:tc>
          <w:tcPr>
            <w:tcW w:w="2523" w:type="pct"/>
            <w:tcBorders>
              <w:top w:val="nil"/>
              <w:bottom w:val="nil"/>
            </w:tcBorders>
          </w:tcPr>
          <w:p w14:paraId="14DCAE9E" w14:textId="2EBB6851"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10034243" w14:textId="77777777" w:rsidTr="00224512">
        <w:tc>
          <w:tcPr>
            <w:tcW w:w="2477" w:type="pct"/>
            <w:tcBorders>
              <w:top w:val="nil"/>
              <w:bottom w:val="nil"/>
            </w:tcBorders>
          </w:tcPr>
          <w:p w14:paraId="0BA14EAA" w14:textId="77777777" w:rsidR="007331A1" w:rsidRPr="005F3229" w:rsidRDefault="007331A1" w:rsidP="00224512">
            <w:pPr>
              <w:pStyle w:val="PURLMSH"/>
            </w:pPr>
          </w:p>
        </w:tc>
        <w:tc>
          <w:tcPr>
            <w:tcW w:w="2523" w:type="pct"/>
            <w:tcBorders>
              <w:top w:val="nil"/>
              <w:bottom w:val="nil"/>
            </w:tcBorders>
          </w:tcPr>
          <w:p w14:paraId="46539837" w14:textId="6BADB15A" w:rsidR="007331A1" w:rsidRPr="005F3229" w:rsidRDefault="007331A1" w:rsidP="00224512">
            <w:pPr>
              <w:pStyle w:val="PURLMSH"/>
            </w:pPr>
            <w:r>
              <w:t xml:space="preserve">Eligible for Software Services on Data Center Providers’ Servers: </w:t>
            </w:r>
            <w:r>
              <w:rPr>
                <w:b/>
              </w:rPr>
              <w:t>Yes</w:t>
            </w:r>
          </w:p>
        </w:tc>
      </w:tr>
      <w:tr w:rsidR="00DD1638" w:rsidRPr="005F3229" w14:paraId="3C34A3FA"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15F3303"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60E099B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A8375E7" w14:textId="77777777" w:rsidR="00DD1638" w:rsidRPr="005F3229" w:rsidRDefault="00DD1638" w:rsidP="00224512">
            <w:pPr>
              <w:pStyle w:val="PURBody"/>
              <w:rPr>
                <w:i/>
              </w:rPr>
            </w:pPr>
            <w:r w:rsidRPr="005F3229">
              <w:rPr>
                <w:b/>
              </w:rPr>
              <w:t>You need:</w:t>
            </w:r>
          </w:p>
          <w:p w14:paraId="304EFA2F" w14:textId="4E222D55" w:rsidR="00DD1638" w:rsidRPr="005F3229" w:rsidRDefault="00DD1638" w:rsidP="003E01FF">
            <w:pPr>
              <w:pStyle w:val="PURBullet-Indented"/>
              <w:rPr>
                <w:b/>
                <w:bCs/>
              </w:rPr>
            </w:pPr>
            <w:r w:rsidRPr="005F3229">
              <w:t>Visual Studio Ultimate 201</w:t>
            </w:r>
            <w:r w:rsidR="003E01FF">
              <w:t>3</w:t>
            </w:r>
            <w:r w:rsidRPr="005F3229">
              <w:t xml:space="preserve"> SAL</w:t>
            </w:r>
          </w:p>
        </w:tc>
      </w:tr>
    </w:tbl>
    <w:p w14:paraId="2374F31E" w14:textId="77777777" w:rsidR="00DD1638" w:rsidRPr="005F3229" w:rsidRDefault="00DD1638" w:rsidP="00DD1638">
      <w:pPr>
        <w:pStyle w:val="PURADDITIONALTERMSHEADERMB"/>
      </w:pPr>
      <w:r w:rsidRPr="005F3229">
        <w:t>Additional Terms:</w:t>
      </w:r>
    </w:p>
    <w:p w14:paraId="589F9B3E" w14:textId="77777777" w:rsidR="00DD1638" w:rsidRPr="005F3229" w:rsidRDefault="00DD1638" w:rsidP="00DD1638">
      <w:pPr>
        <w:pStyle w:val="PURBlueStrong"/>
      </w:pPr>
      <w:r w:rsidRPr="005F3229">
        <w:t>BUILDSERVER.TXT File</w:t>
      </w:r>
    </w:p>
    <w:p w14:paraId="7E136F17" w14:textId="291AFAB5" w:rsidR="00DD1638" w:rsidRPr="005F3229" w:rsidRDefault="00DD1638" w:rsidP="00DD1638">
      <w:pPr>
        <w:pStyle w:val="PURBody-Indented"/>
      </w:pPr>
      <w:r w:rsidRPr="005F3229">
        <w:t xml:space="preserve">BuildServer Lists can be found at </w:t>
      </w:r>
      <w:hyperlink r:id="rId160" w:history="1">
        <w:r w:rsidRPr="005F3229">
          <w:rPr>
            <w:rStyle w:val="Hyperlink"/>
          </w:rPr>
          <w:t>http://go.microsoft.com/fwlink/?LinkId=</w:t>
        </w:r>
        <w:r w:rsidR="003E01FF" w:rsidRPr="003E01FF">
          <w:rPr>
            <w:rStyle w:val="Hyperlink"/>
          </w:rPr>
          <w:t>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61" w:history="1">
        <w:r w:rsidRPr="005F3229">
          <w:t>http://go.microsoft.com/fwlink/?LinkId=247624</w:t>
        </w:r>
      </w:hyperlink>
      <w:r w:rsidR="00165FFC">
        <w:t xml:space="preserve"> </w:t>
      </w:r>
      <w:r w:rsidRPr="005F3229">
        <w:t>to use for this same purpose.</w:t>
      </w:r>
    </w:p>
    <w:p w14:paraId="4A99AFD4" w14:textId="77777777" w:rsidR="00DD1638" w:rsidRPr="005F3229" w:rsidRDefault="00DD1638" w:rsidP="00DD1638">
      <w:pPr>
        <w:pStyle w:val="PURBlueStrong"/>
      </w:pPr>
      <w:r w:rsidRPr="005F3229">
        <w:t>Utilities</w:t>
      </w:r>
    </w:p>
    <w:p w14:paraId="04FB3634" w14:textId="43B4FFFF" w:rsidR="00DD1638" w:rsidRPr="005F3229" w:rsidRDefault="00DD1638" w:rsidP="00DD1638">
      <w:pPr>
        <w:pStyle w:val="PURBody-Indented"/>
      </w:pPr>
      <w:r w:rsidRPr="005F3229">
        <w:t xml:space="preserve">Utilities Lists can be found at </w:t>
      </w:r>
      <w:hyperlink r:id="rId162" w:history="1">
        <w:r w:rsidRPr="005F3229">
          <w:rPr>
            <w:rStyle w:val="Hyperlink"/>
          </w:rPr>
          <w:t>http://go.microsoft.com/fwlink/?LinkId=</w:t>
        </w:r>
        <w:r w:rsidR="003E01FF" w:rsidRPr="003E01FF">
          <w:rPr>
            <w:rStyle w:val="Hyperlink"/>
          </w:rPr>
          <w:t>286955</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345B28BB" w14:textId="77777777" w:rsidR="00DD1638" w:rsidRPr="005F3229" w:rsidRDefault="00DD1638" w:rsidP="00DD1638">
      <w:pPr>
        <w:pStyle w:val="PURBlueStrong-Indented"/>
      </w:pPr>
      <w:r w:rsidRPr="005F3229">
        <w:t>Third Party Programs and Notices.</w:t>
      </w:r>
    </w:p>
    <w:p w14:paraId="28365E7C" w14:textId="330896C5"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48D378A3" w14:textId="77777777" w:rsidR="00DD1638" w:rsidRPr="005F3229" w:rsidRDefault="00DD1638" w:rsidP="00DD1638">
      <w:pPr>
        <w:pStyle w:val="PURBlueStrong-Indented"/>
      </w:pPr>
      <w:r w:rsidRPr="005F3229">
        <w:t>Extension and Package Manager Features</w:t>
      </w:r>
    </w:p>
    <w:p w14:paraId="73C7EAE4" w14:textId="674EC7E3"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w:t>
      </w:r>
      <w:r w:rsidR="00165FFC">
        <w:t xml:space="preserve"> </w:t>
      </w:r>
      <w:r w:rsidRPr="005F3229">
        <w:t>Extension Manager, New Project Dialog, Web Platform Installer, Microsoft NuGet-Based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659044B3" w14:textId="77777777" w:rsidR="003E01FF" w:rsidRPr="004A290B" w:rsidRDefault="003E01FF" w:rsidP="003E01FF">
      <w:pPr>
        <w:pStyle w:val="PURBlueStrong-Indented"/>
      </w:pPr>
      <w:r w:rsidRPr="004A290B">
        <w:t>Third Party Software</w:t>
      </w:r>
    </w:p>
    <w:p w14:paraId="6AA8783E" w14:textId="41611F85" w:rsidR="003E01FF" w:rsidRDefault="003E01FF" w:rsidP="003E01FF">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5C19CDF8" w14:textId="1FAA7E03" w:rsidR="003E01FF" w:rsidRDefault="003E01FF" w:rsidP="003E01FF">
      <w:pPr>
        <w:pStyle w:val="PURBlueStrong-Indented"/>
      </w:pPr>
      <w:r>
        <w:lastRenderedPageBreak/>
        <w:t>Technical Limitations</w:t>
      </w:r>
    </w:p>
    <w:p w14:paraId="64FF8F10"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3B204F33" w14:textId="09C662E7" w:rsidR="003E01FF" w:rsidRDefault="003E01FF" w:rsidP="003E01FF">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618B3111" w14:textId="34F06602" w:rsidR="003E01FF" w:rsidRDefault="003E01FF" w:rsidP="003E01FF">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33E63557" w14:textId="77777777" w:rsidR="003E01FF" w:rsidRPr="00E853A4" w:rsidRDefault="003E01FF" w:rsidP="003E01FF">
      <w:pPr>
        <w:pStyle w:val="PURBlueStrong-Indented"/>
      </w:pPr>
      <w:r w:rsidRPr="00E853A4">
        <w:t>Microsoft Advertising SDK</w:t>
      </w:r>
    </w:p>
    <w:p w14:paraId="21990E1E" w14:textId="488117B1" w:rsidR="003E01FF" w:rsidRPr="00E853A4" w:rsidRDefault="003E01FF"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63" w:history="1">
        <w:r w:rsidRPr="00165FFC">
          <w:rPr>
            <w:rStyle w:val="Hyperlink"/>
          </w:rPr>
          <w:t>https://choice.live.com/AdvertisementChoice/</w:t>
        </w:r>
      </w:hyperlink>
      <w:r w:rsidRPr="00E853A4">
        <w:t>.</w:t>
      </w:r>
    </w:p>
    <w:p w14:paraId="578B1953" w14:textId="77777777" w:rsidR="00DD1638" w:rsidRPr="005F3229" w:rsidRDefault="00DD1638" w:rsidP="00DD1638">
      <w:pPr>
        <w:pStyle w:val="PURBlueStrong-Indented"/>
      </w:pPr>
      <w:r w:rsidRPr="005F3229">
        <w:t>Microsoft SQL Server Product Components and Windows Software Development kit (Windows SDK)</w:t>
      </w:r>
    </w:p>
    <w:p w14:paraId="0E575F98" w14:textId="4EDC46FD"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 You may only use these components in conjunction with your use of the software.</w:t>
      </w:r>
      <w:r w:rsidR="00165FFC">
        <w:t xml:space="preserve"> </w:t>
      </w:r>
      <w:r w:rsidRPr="005F3229">
        <w:t>If you do not agree to the components' license terms, you may not use them.</w:t>
      </w:r>
    </w:p>
    <w:p w14:paraId="48FB06E9" w14:textId="77777777" w:rsidR="00DD1638" w:rsidRPr="005F3229" w:rsidRDefault="00DD1638" w:rsidP="00DD1638">
      <w:pPr>
        <w:pStyle w:val="PURBlueStrong-Indented"/>
      </w:pPr>
      <w:r w:rsidRPr="005F3229">
        <w:t>Windows Software Components</w:t>
      </w:r>
    </w:p>
    <w:p w14:paraId="6144F76D" w14:textId="5881047A" w:rsidR="00DD1638" w:rsidRPr="005F3229" w:rsidRDefault="00DD1638" w:rsidP="00DD1638">
      <w:pPr>
        <w:pStyle w:val="PURBody-Indented"/>
      </w:pPr>
      <w:r w:rsidRPr="005F3229">
        <w:t>The software may include Microsoft .NET Framework, Microsoft Data Access Components, certain .dll’s related to Microsoft Build technologies; Microsoft Internet Information Services (IIS) Express and Windows Library for JavaScript components.</w:t>
      </w:r>
      <w:r w:rsidR="00165FFC">
        <w:t xml:space="preserve"> </w:t>
      </w:r>
      <w:bookmarkStart w:id="817" w:name="_Toc355093391"/>
      <w:bookmarkStart w:id="818" w:name="_Toc355093536"/>
      <w:r w:rsidRPr="005F3229">
        <w:t>All these are part of Windows software and the license terms for Windows apply to your use of them.</w:t>
      </w:r>
    </w:p>
    <w:p w14:paraId="2DD5082F" w14:textId="77777777" w:rsidR="00DD1638" w:rsidRPr="005F3229" w:rsidRDefault="00DD1638" w:rsidP="00DD1638">
      <w:pPr>
        <w:pStyle w:val="PURBlueStrong-Indented"/>
      </w:pPr>
      <w:r w:rsidRPr="005F3229">
        <w:t>.NET Framework Software</w:t>
      </w:r>
    </w:p>
    <w:p w14:paraId="60A7C904" w14:textId="6B513DF3"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r w:rsidRPr="005F3229">
        <w:t>See the license terms for .NET Framework</w:t>
      </w:r>
      <w:r w:rsidR="00CD228C">
        <w:t>,</w:t>
      </w:r>
      <w:r w:rsidRPr="005F3229">
        <w:t xml:space="preserve"> PowerShell Software</w:t>
      </w:r>
      <w:r w:rsidR="00CD228C">
        <w:t>,</w:t>
      </w:r>
      <w:r w:rsidR="00CD228C" w:rsidRPr="00430427">
        <w:t xml:space="preserve"> </w:t>
      </w:r>
      <w:r w:rsidR="00CD228C">
        <w:t>and the Windows hotfix KB975759</w:t>
      </w:r>
      <w:r w:rsidRPr="005F3229">
        <w:t xml:space="preserve"> in the Universal License Terms.</w:t>
      </w:r>
    </w:p>
    <w:p w14:paraId="1FD78568" w14:textId="77777777" w:rsidR="00DD1638" w:rsidRPr="005F3229" w:rsidRDefault="00353A1B" w:rsidP="00CD6E9D">
      <w:pPr>
        <w:pStyle w:val="PURBreadcrumb"/>
        <w:keepNext w:val="0"/>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2A25B04A" w14:textId="7C2012F8" w:rsidR="00DD1638" w:rsidRPr="005F3229" w:rsidRDefault="00DD1638" w:rsidP="00DD1638">
      <w:pPr>
        <w:pStyle w:val="PURProductName"/>
      </w:pPr>
      <w:bookmarkStart w:id="819" w:name="_Toc347044735"/>
      <w:bookmarkStart w:id="820" w:name="_Toc347045415"/>
      <w:bookmarkStart w:id="821" w:name="_Toc363552825"/>
      <w:bookmarkStart w:id="822" w:name="_Toc363552888"/>
      <w:bookmarkStart w:id="823" w:name="_Toc378682187"/>
      <w:bookmarkStart w:id="824" w:name="_Toc378682289"/>
      <w:bookmarkStart w:id="825" w:name="_Toc371268301"/>
      <w:bookmarkStart w:id="826" w:name="_Toc371268367"/>
      <w:bookmarkStart w:id="827" w:name="_Toc381962048"/>
      <w:bookmarkStart w:id="828" w:name="_Toc381962089"/>
      <w:r w:rsidRPr="005F3229">
        <w:t>Visual Studio Team Foundation Server 201</w:t>
      </w:r>
      <w:r w:rsidR="003E01FF">
        <w:t>3</w:t>
      </w:r>
      <w:r w:rsidRPr="005F3229">
        <w:t xml:space="preserve"> with SQL Server 2012 Technology</w:t>
      </w:r>
      <w:bookmarkEnd w:id="817"/>
      <w:bookmarkEnd w:id="818"/>
      <w:bookmarkEnd w:id="819"/>
      <w:bookmarkEnd w:id="820"/>
      <w:bookmarkEnd w:id="821"/>
      <w:bookmarkEnd w:id="822"/>
      <w:bookmarkEnd w:id="823"/>
      <w:bookmarkEnd w:id="824"/>
      <w:bookmarkEnd w:id="825"/>
      <w:bookmarkEnd w:id="826"/>
      <w:bookmarkEnd w:id="827"/>
      <w:bookmarkEnd w:id="828"/>
      <w:r w:rsidRPr="005F3229">
        <w:fldChar w:fldCharType="begin"/>
      </w:r>
      <w:r w:rsidRPr="005F3229">
        <w:instrText xml:space="preserve"> XE "Visual Studio Team Foundation Server 201</w:instrText>
      </w:r>
      <w:r w:rsidR="003E01FF">
        <w:instrText>3</w:instrText>
      </w:r>
      <w:r w:rsidRPr="005F3229">
        <w:instrText xml:space="preserve"> with SQL Server 2012 Technology" </w:instrText>
      </w:r>
      <w:r w:rsidRPr="005F3229">
        <w:fldChar w:fldCharType="end"/>
      </w:r>
    </w:p>
    <w:p w14:paraId="02E8C1A1"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7"/>
        <w:gridCol w:w="5456"/>
      </w:tblGrid>
      <w:tr w:rsidR="00DD1638" w:rsidRPr="005F3229" w14:paraId="600F3A11" w14:textId="77777777" w:rsidTr="00224512">
        <w:tc>
          <w:tcPr>
            <w:tcW w:w="2477" w:type="pct"/>
            <w:tcBorders>
              <w:top w:val="single" w:sz="4" w:space="0" w:color="auto"/>
              <w:bottom w:val="nil"/>
            </w:tcBorders>
          </w:tcPr>
          <w:p w14:paraId="3659008D" w14:textId="77777777" w:rsidR="00DD1638" w:rsidRPr="005F3229" w:rsidRDefault="00DD1638" w:rsidP="00224512">
            <w:pPr>
              <w:pStyle w:val="PURLMSH"/>
            </w:pPr>
            <w:r w:rsidRPr="005F3229">
              <w:t xml:space="preserve">Applicable Section of SAL General Terms: </w:t>
            </w:r>
            <w:hyperlink w:anchor="SALTerms_Server" w:history="1">
              <w:r w:rsidRPr="005F3229">
                <w:rPr>
                  <w:rStyle w:val="Hyperlink"/>
                </w:rPr>
                <w:t>Server Software</w:t>
              </w:r>
            </w:hyperlink>
          </w:p>
        </w:tc>
        <w:tc>
          <w:tcPr>
            <w:tcW w:w="2523" w:type="pct"/>
            <w:tcBorders>
              <w:top w:val="single" w:sz="4" w:space="0" w:color="auto"/>
              <w:bottom w:val="nil"/>
            </w:tcBorders>
          </w:tcPr>
          <w:p w14:paraId="0F76EA82" w14:textId="77777777" w:rsidR="00DD1638" w:rsidRPr="005F3229" w:rsidRDefault="00DD1638" w:rsidP="00224512">
            <w:pPr>
              <w:pStyle w:val="PURLMSH"/>
            </w:pPr>
            <w:r w:rsidRPr="005F3229">
              <w:t xml:space="preserve">See Applicable Notice: </w:t>
            </w:r>
            <w:r w:rsidRPr="005F3229">
              <w:rPr>
                <w:b/>
              </w:rPr>
              <w:t>No</w:t>
            </w:r>
          </w:p>
        </w:tc>
      </w:tr>
      <w:tr w:rsidR="00DD1638" w:rsidRPr="005F3229" w14:paraId="4524F876" w14:textId="77777777" w:rsidTr="00224512">
        <w:tc>
          <w:tcPr>
            <w:tcW w:w="2477" w:type="pct"/>
            <w:tcBorders>
              <w:top w:val="nil"/>
            </w:tcBorders>
          </w:tcPr>
          <w:p w14:paraId="43338AE6" w14:textId="082ED76F" w:rsidR="00785537" w:rsidRPr="007331A1" w:rsidRDefault="00DD1638" w:rsidP="007331A1">
            <w:pPr>
              <w:pStyle w:val="PURLMSH"/>
              <w:rPr>
                <w:i/>
              </w:rPr>
            </w:pPr>
            <w:r w:rsidRPr="005F3229">
              <w:t xml:space="preserve">Client/Additional Software: </w:t>
            </w:r>
            <w:r w:rsidRPr="005F3229">
              <w:rPr>
                <w:b/>
              </w:rPr>
              <w:t xml:space="preserve">Yes </w:t>
            </w:r>
            <w:r w:rsidRPr="005F3229">
              <w:rPr>
                <w:i/>
              </w:rPr>
              <w:t xml:space="preserve">(see </w:t>
            </w:r>
            <w:hyperlink w:anchor="Appendix1" w:history="1">
              <w:r w:rsidRPr="005F3229">
                <w:rPr>
                  <w:rStyle w:val="Hyperlink"/>
                  <w:i/>
                </w:rPr>
                <w:t>Appendix 1</w:t>
              </w:r>
            </w:hyperlink>
            <w:r w:rsidRPr="005F3229">
              <w:rPr>
                <w:i/>
              </w:rPr>
              <w:t>)</w:t>
            </w:r>
          </w:p>
        </w:tc>
        <w:tc>
          <w:tcPr>
            <w:tcW w:w="2523" w:type="pct"/>
            <w:tcBorders>
              <w:top w:val="nil"/>
            </w:tcBorders>
          </w:tcPr>
          <w:p w14:paraId="2B646289" w14:textId="0B0181FD"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4CDB907F" w14:textId="77777777" w:rsidTr="00224512">
        <w:tc>
          <w:tcPr>
            <w:tcW w:w="2477" w:type="pct"/>
            <w:tcBorders>
              <w:top w:val="nil"/>
            </w:tcBorders>
          </w:tcPr>
          <w:p w14:paraId="2E132372" w14:textId="77777777" w:rsidR="007331A1" w:rsidRPr="005F3229" w:rsidRDefault="007331A1" w:rsidP="00224512">
            <w:pPr>
              <w:pStyle w:val="PURLMSH"/>
            </w:pPr>
          </w:p>
        </w:tc>
        <w:tc>
          <w:tcPr>
            <w:tcW w:w="2523" w:type="pct"/>
            <w:tcBorders>
              <w:top w:val="nil"/>
            </w:tcBorders>
          </w:tcPr>
          <w:p w14:paraId="2F438895" w14:textId="50131C3B" w:rsidR="007331A1" w:rsidRPr="005F3229" w:rsidRDefault="007331A1" w:rsidP="00224512">
            <w:pPr>
              <w:pStyle w:val="PURLMSH"/>
            </w:pPr>
            <w:r>
              <w:t xml:space="preserve">Eligible for Software Services on Data Center Providers’ Servers: </w:t>
            </w:r>
            <w:r>
              <w:rPr>
                <w:b/>
              </w:rPr>
              <w:t>Yes</w:t>
            </w:r>
          </w:p>
        </w:tc>
      </w:tr>
      <w:tr w:rsidR="00DD1638" w:rsidRPr="005F3229" w14:paraId="1B76E6F4" w14:textId="77777777" w:rsidTr="00224512">
        <w:tblPrEx>
          <w:tblBorders>
            <w:top w:val="none" w:sz="0" w:space="0" w:color="auto"/>
            <w:bottom w:val="none" w:sz="0" w:space="0" w:color="auto"/>
          </w:tblBorders>
        </w:tblPrEx>
        <w:tc>
          <w:tcPr>
            <w:tcW w:w="5000" w:type="pct"/>
            <w:gridSpan w:val="2"/>
            <w:shd w:val="clear" w:color="auto" w:fill="E5EEF7"/>
          </w:tcPr>
          <w:p w14:paraId="365CA6C7"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690B966E" w14:textId="77777777" w:rsidTr="00224512">
        <w:tblPrEx>
          <w:tblBorders>
            <w:top w:val="none" w:sz="0" w:space="0" w:color="auto"/>
            <w:bottom w:val="none" w:sz="0" w:space="0" w:color="auto"/>
          </w:tblBorders>
        </w:tblPrEx>
        <w:tc>
          <w:tcPr>
            <w:tcW w:w="5000" w:type="pct"/>
            <w:gridSpan w:val="2"/>
          </w:tcPr>
          <w:p w14:paraId="3B86DD22" w14:textId="15841A6D" w:rsidR="00DD1638" w:rsidRPr="005F3229" w:rsidRDefault="00DD1638" w:rsidP="00224512">
            <w:pPr>
              <w:pStyle w:val="PURBody"/>
              <w:rPr>
                <w:i/>
              </w:rPr>
            </w:pPr>
            <w:r w:rsidRPr="005F3229">
              <w:rPr>
                <w:b/>
              </w:rPr>
              <w:t>You need:</w:t>
            </w:r>
          </w:p>
          <w:p w14:paraId="3FDE278F" w14:textId="7584A1B6" w:rsidR="00DD1638" w:rsidRPr="005F3229" w:rsidRDefault="00DD1638" w:rsidP="00224512">
            <w:pPr>
              <w:pStyle w:val="PURBullet-Indented"/>
            </w:pPr>
            <w:r w:rsidRPr="005F3229">
              <w:t>Visual Studio Team Foundation Server 201</w:t>
            </w:r>
            <w:r w:rsidR="003E01FF">
              <w:t>3</w:t>
            </w:r>
            <w:r w:rsidRPr="005F3229">
              <w:t xml:space="preserve"> SAL, </w:t>
            </w:r>
            <w:r w:rsidRPr="005F3229">
              <w:rPr>
                <w:b/>
              </w:rPr>
              <w:t>or</w:t>
            </w:r>
          </w:p>
          <w:p w14:paraId="48A07A5B" w14:textId="7C3CB96D" w:rsidR="00DD1638" w:rsidRDefault="00DD1638" w:rsidP="00224512">
            <w:pPr>
              <w:pStyle w:val="PURBullet-Indented"/>
            </w:pPr>
            <w:r w:rsidRPr="005F3229">
              <w:t>Visual Studio Team Foundation Server 201</w:t>
            </w:r>
            <w:r w:rsidR="003E01FF">
              <w:t>3</w:t>
            </w:r>
            <w:r w:rsidRPr="005F3229">
              <w:t xml:space="preserve"> Basic SAL (for Basic Configuration)</w:t>
            </w:r>
            <w:r w:rsidR="003E01FF">
              <w:t xml:space="preserve">, </w:t>
            </w:r>
            <w:r w:rsidR="003E01FF" w:rsidRPr="003E01FF">
              <w:rPr>
                <w:b/>
              </w:rPr>
              <w:t>or</w:t>
            </w:r>
          </w:p>
          <w:p w14:paraId="07F67B14" w14:textId="77777777" w:rsidR="003E01FF" w:rsidRDefault="003E01FF" w:rsidP="003E01FF">
            <w:pPr>
              <w:pStyle w:val="PURBullet-Indented"/>
            </w:pPr>
            <w:r w:rsidRPr="008D0312">
              <w:t xml:space="preserve">Visual Studio Premium </w:t>
            </w:r>
            <w:r>
              <w:t xml:space="preserve">2013 </w:t>
            </w:r>
            <w:r w:rsidRPr="008D0312">
              <w:t>SAL</w:t>
            </w:r>
            <w:r>
              <w:t xml:space="preserve">, </w:t>
            </w:r>
            <w:r>
              <w:rPr>
                <w:b/>
              </w:rPr>
              <w:t>or</w:t>
            </w:r>
          </w:p>
          <w:p w14:paraId="15DC5994" w14:textId="77777777" w:rsidR="003E01FF" w:rsidRDefault="003E01FF" w:rsidP="003E01FF">
            <w:pPr>
              <w:pStyle w:val="PURBullet-Indented"/>
            </w:pPr>
            <w:r w:rsidRPr="008D0312">
              <w:t>Visual Studio Ultimate</w:t>
            </w:r>
            <w:r>
              <w:t xml:space="preserve"> 2013 </w:t>
            </w:r>
            <w:r w:rsidRPr="008D0312">
              <w:t>SAL</w:t>
            </w:r>
            <w:r>
              <w:t xml:space="preserve">, </w:t>
            </w:r>
            <w:r>
              <w:rPr>
                <w:b/>
              </w:rPr>
              <w:t>or</w:t>
            </w:r>
          </w:p>
          <w:p w14:paraId="31B2055A" w14:textId="416535CB" w:rsidR="003E01FF" w:rsidRPr="005F3229" w:rsidRDefault="003E01FF" w:rsidP="003E01FF">
            <w:pPr>
              <w:pStyle w:val="PURBullet-Indented"/>
            </w:pPr>
            <w:r w:rsidRPr="001D2E50">
              <w:t xml:space="preserve">Visual Studio Test Professional </w:t>
            </w:r>
            <w:r>
              <w:t xml:space="preserve">2013 </w:t>
            </w:r>
            <w:r w:rsidRPr="001D2E50">
              <w:t>SAL</w:t>
            </w:r>
          </w:p>
          <w:p w14:paraId="4F82D3FE" w14:textId="77777777" w:rsidR="00DD1638" w:rsidRPr="005F3229" w:rsidRDefault="00DD1638" w:rsidP="00224512">
            <w:pPr>
              <w:pStyle w:val="PURBullet-Indented"/>
              <w:numPr>
                <w:ilvl w:val="0"/>
                <w:numId w:val="0"/>
              </w:numPr>
            </w:pPr>
          </w:p>
        </w:tc>
      </w:tr>
    </w:tbl>
    <w:p w14:paraId="7C96EE06" w14:textId="77777777" w:rsidR="00DD1638" w:rsidRPr="005F3229" w:rsidRDefault="00DD1638" w:rsidP="00DD1638">
      <w:pPr>
        <w:pStyle w:val="PURADDITIONALTERMSHEADERMB"/>
      </w:pPr>
      <w:r w:rsidRPr="005F3229">
        <w:t>Additional Terms:</w:t>
      </w:r>
    </w:p>
    <w:p w14:paraId="21F98FB7" w14:textId="77777777" w:rsidR="003E01FF" w:rsidRPr="006B04DA" w:rsidRDefault="003E01FF" w:rsidP="003E01FF">
      <w:pPr>
        <w:pStyle w:val="PURBlueStrong"/>
      </w:pPr>
      <w:r w:rsidRPr="006B04DA">
        <w:lastRenderedPageBreak/>
        <w:t xml:space="preserve">Usage Limitations for </w:t>
      </w:r>
      <w:r>
        <w:t xml:space="preserve">Visual Studio Premium 2013 SAL, Visual Studio Ultimate 2013 SAL </w:t>
      </w:r>
      <w:r w:rsidRPr="006B04DA">
        <w:t xml:space="preserve">and </w:t>
      </w:r>
      <w:r>
        <w:t>Visual Studio Test Professional 2013 SAL</w:t>
      </w:r>
    </w:p>
    <w:p w14:paraId="7E0B3485" w14:textId="77777777" w:rsidR="003E01FF" w:rsidRDefault="003E01FF" w:rsidP="003E01FF">
      <w:pPr>
        <w:pStyle w:val="PURBullet-Indented"/>
        <w:numPr>
          <w:ilvl w:val="0"/>
          <w:numId w:val="0"/>
        </w:numPr>
        <w:ind w:left="274"/>
      </w:pPr>
      <w:r>
        <w:t>Each user for whom you obtain a</w:t>
      </w:r>
      <w:r w:rsidRPr="00E53E5B">
        <w:t xml:space="preserve"> </w:t>
      </w:r>
      <w:r w:rsidRPr="008D0312">
        <w:t xml:space="preserve">Visual Studio Premium </w:t>
      </w:r>
      <w:r>
        <w:t xml:space="preserve">2013 </w:t>
      </w:r>
      <w:r w:rsidRPr="008D0312">
        <w:t>SAL</w:t>
      </w:r>
      <w:r>
        <w:t xml:space="preserve">, </w:t>
      </w:r>
      <w:r w:rsidRPr="008D0312">
        <w:t>Visual Studio Ultimate</w:t>
      </w:r>
      <w:r>
        <w:t xml:space="preserve"> 2013 </w:t>
      </w:r>
      <w:r w:rsidRPr="008D0312">
        <w:t>SAL</w:t>
      </w:r>
      <w:r>
        <w:t xml:space="preserve">, </w:t>
      </w:r>
      <w:r w:rsidRPr="00B55E35">
        <w:t>or</w:t>
      </w:r>
      <w:r>
        <w:rPr>
          <w:b/>
        </w:rPr>
        <w:t xml:space="preserve"> </w:t>
      </w:r>
      <w:r w:rsidRPr="001D2E50">
        <w:t xml:space="preserve">Visual Studio Test Professional </w:t>
      </w:r>
      <w:r>
        <w:t xml:space="preserve">2013 </w:t>
      </w:r>
      <w:r w:rsidRPr="001D2E50">
        <w:t>SAL</w:t>
      </w:r>
      <w:r w:rsidRPr="00E53E5B">
        <w:t xml:space="preserve"> may use the following features of the server software:</w:t>
      </w:r>
    </w:p>
    <w:p w14:paraId="0EEAD8BE" w14:textId="77777777" w:rsidR="003E01FF" w:rsidRPr="00065351" w:rsidRDefault="003E01FF" w:rsidP="007331A1">
      <w:pPr>
        <w:pStyle w:val="PURBullet"/>
        <w:numPr>
          <w:ilvl w:val="0"/>
          <w:numId w:val="25"/>
        </w:numPr>
      </w:pPr>
      <w:r w:rsidRPr="00065351">
        <w:t xml:space="preserve">Request and Manage Feedback </w:t>
      </w:r>
    </w:p>
    <w:p w14:paraId="62899F67" w14:textId="77777777" w:rsidR="003E01FF" w:rsidRPr="00065351" w:rsidRDefault="003E01FF" w:rsidP="007331A1">
      <w:pPr>
        <w:pStyle w:val="PURBullet"/>
        <w:numPr>
          <w:ilvl w:val="0"/>
          <w:numId w:val="25"/>
        </w:numPr>
      </w:pPr>
      <w:r w:rsidRPr="00065351">
        <w:t>Test Management</w:t>
      </w:r>
    </w:p>
    <w:p w14:paraId="54B51CF7" w14:textId="77777777" w:rsidR="003E01FF" w:rsidRPr="00065351" w:rsidRDefault="003E01FF" w:rsidP="007331A1">
      <w:pPr>
        <w:pStyle w:val="PURBullet"/>
        <w:numPr>
          <w:ilvl w:val="0"/>
          <w:numId w:val="25"/>
        </w:numPr>
      </w:pPr>
      <w:r w:rsidRPr="00065351">
        <w:t>Agile Portfolio Management</w:t>
      </w:r>
    </w:p>
    <w:p w14:paraId="432514CF" w14:textId="77777777" w:rsidR="003E01FF" w:rsidRPr="00065351" w:rsidRDefault="003E01FF" w:rsidP="007331A1">
      <w:pPr>
        <w:pStyle w:val="PURBullet"/>
        <w:numPr>
          <w:ilvl w:val="0"/>
          <w:numId w:val="25"/>
        </w:numPr>
      </w:pPr>
      <w:r w:rsidRPr="00065351">
        <w:t>Team Rooms</w:t>
      </w:r>
    </w:p>
    <w:p w14:paraId="009C2451" w14:textId="77777777" w:rsidR="003E01FF" w:rsidRPr="00065351" w:rsidRDefault="003E01FF" w:rsidP="007331A1">
      <w:pPr>
        <w:pStyle w:val="PURBullet"/>
        <w:numPr>
          <w:ilvl w:val="0"/>
          <w:numId w:val="25"/>
        </w:numPr>
      </w:pPr>
      <w:r w:rsidRPr="00065351">
        <w:t>Work Item Chart Authoring</w:t>
      </w:r>
    </w:p>
    <w:p w14:paraId="0129E61C" w14:textId="77777777" w:rsidR="003E01FF" w:rsidRPr="004A290B" w:rsidRDefault="003E01FF" w:rsidP="003E01FF">
      <w:pPr>
        <w:pStyle w:val="PURBlueStrong-Indented"/>
      </w:pPr>
      <w:r w:rsidRPr="004A290B">
        <w:t>Third Party Software</w:t>
      </w:r>
    </w:p>
    <w:p w14:paraId="3F6D79DE" w14:textId="71A6C135" w:rsidR="003E01FF" w:rsidRDefault="003E01FF" w:rsidP="003E01FF">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65E919BD" w14:textId="5D01A487" w:rsidR="003E01FF" w:rsidRDefault="003E01FF" w:rsidP="003E01FF">
      <w:pPr>
        <w:pStyle w:val="PURBlueStrong-Indented"/>
      </w:pPr>
      <w:r>
        <w:t>Technical Limitations</w:t>
      </w:r>
    </w:p>
    <w:p w14:paraId="3A8D6252"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453643E1" w14:textId="77777777" w:rsidR="00DD1638" w:rsidRPr="005F3229" w:rsidRDefault="00DD1638" w:rsidP="00DD1638">
      <w:pPr>
        <w:pStyle w:val="PURBlueStrong-Indented"/>
      </w:pPr>
      <w:r w:rsidRPr="005F3229">
        <w:t>Microsoft SQL Server Software Components</w:t>
      </w:r>
    </w:p>
    <w:p w14:paraId="4DD6F790" w14:textId="12C7F7DD" w:rsidR="00DD1638" w:rsidRPr="005F3229" w:rsidRDefault="00DD1638" w:rsidP="00DD1638">
      <w:pPr>
        <w:pStyle w:val="PURBody-Indented"/>
      </w:pPr>
      <w:r w:rsidRPr="005F3229">
        <w:t>The software is accompanied by Microsoft SQL Server software components,</w:t>
      </w:r>
      <w:r w:rsidR="00165FFC">
        <w:t xml:space="preserve"> </w:t>
      </w:r>
      <w:r w:rsidRPr="005F3229">
        <w:t>which are licensed to you under the terms of the respective SQL Server licenses located in the “Licenses” folder.</w:t>
      </w:r>
    </w:p>
    <w:p w14:paraId="4AE42D92" w14:textId="4B7B0B33" w:rsidR="00DD1638" w:rsidRPr="005F3229" w:rsidRDefault="00DD1638" w:rsidP="00DD1638">
      <w:pPr>
        <w:pStyle w:val="PURBlueStrong-Indented"/>
      </w:pPr>
      <w:r w:rsidRPr="005F3229">
        <w:t>License Terms for Microsoft SharePoint Foundation 201</w:t>
      </w:r>
      <w:r w:rsidR="003E01FF">
        <w:t>3</w:t>
      </w:r>
    </w:p>
    <w:p w14:paraId="2EB52736" w14:textId="237E2FA3" w:rsidR="00DD1638" w:rsidRPr="005F3229" w:rsidRDefault="00DD1638" w:rsidP="00DD1638">
      <w:pPr>
        <w:pStyle w:val="PURBody-Indented"/>
      </w:pPr>
      <w:r w:rsidRPr="005F3229">
        <w:t>The software is accompanied by Microsoft SharePoint Foundation 201</w:t>
      </w:r>
      <w:r w:rsidR="003E01FF">
        <w:t>3</w:t>
      </w:r>
      <w:r w:rsidRPr="005F3229">
        <w:t xml:space="preserve"> which is licensed to you under its own terms.</w:t>
      </w:r>
      <w:r w:rsidR="00165FFC">
        <w:t xml:space="preserve"> </w:t>
      </w:r>
      <w:r w:rsidRPr="005F3229">
        <w:t>A copy of those separate license terms are located in the “Licenses” folder.</w:t>
      </w:r>
    </w:p>
    <w:p w14:paraId="76AE0F0B" w14:textId="77777777" w:rsidR="00DD1638" w:rsidRPr="005F3229" w:rsidRDefault="00DD1638" w:rsidP="00DD1638">
      <w:pPr>
        <w:pStyle w:val="PURBlueStrong-Indented"/>
      </w:pPr>
      <w:bookmarkStart w:id="829" w:name="_Toc355093392"/>
      <w:bookmarkStart w:id="830" w:name="_Toc355093537"/>
      <w:r w:rsidRPr="005F3229">
        <w:t>.NET Framework Software</w:t>
      </w:r>
    </w:p>
    <w:p w14:paraId="0E83FD54" w14:textId="26C276A2"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r w:rsidRPr="005F3229">
        <w:t>See the license terms for .NET Framework</w:t>
      </w:r>
      <w:r w:rsidR="00CD228C">
        <w:t>,</w:t>
      </w:r>
      <w:r w:rsidRPr="005F3229">
        <w:t xml:space="preserve"> PowerShell Software</w:t>
      </w:r>
      <w:r w:rsidR="00CD228C">
        <w:t>,</w:t>
      </w:r>
      <w:r w:rsidR="00CD228C" w:rsidRPr="00430427">
        <w:t xml:space="preserve"> </w:t>
      </w:r>
      <w:r w:rsidR="00CD228C">
        <w:t>and the Windows hotfix KB975759</w:t>
      </w:r>
      <w:r w:rsidRPr="005F3229">
        <w:t xml:space="preserve"> in the Universal License Terms.</w:t>
      </w:r>
    </w:p>
    <w:p w14:paraId="789A3B61" w14:textId="77777777" w:rsidR="00DD1638" w:rsidRPr="005F3229" w:rsidRDefault="00353A1B" w:rsidP="00CD6E9D">
      <w:pPr>
        <w:pStyle w:val="PURBreadcrumb"/>
        <w:keepNext w:val="0"/>
        <w:rPr>
          <w:rStyle w:val="Hyperlink"/>
          <w:rFonts w:ascii="Arial Narrow" w:hAnsi="Arial Narrow"/>
          <w:sz w:val="16"/>
        </w:rPr>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4FE4FD76" w14:textId="60CEBAC2" w:rsidR="00DD1638" w:rsidRPr="005F3229" w:rsidRDefault="00DD1638" w:rsidP="00DD1638">
      <w:pPr>
        <w:pStyle w:val="PURProductName"/>
      </w:pPr>
      <w:bookmarkStart w:id="831" w:name="_Toc347044736"/>
      <w:bookmarkStart w:id="832" w:name="_Toc347045416"/>
      <w:bookmarkStart w:id="833" w:name="_Toc363552826"/>
      <w:bookmarkStart w:id="834" w:name="_Toc363552889"/>
      <w:bookmarkStart w:id="835" w:name="_Toc378682188"/>
      <w:bookmarkStart w:id="836" w:name="_Toc378682290"/>
      <w:bookmarkStart w:id="837" w:name="_Toc371268302"/>
      <w:bookmarkStart w:id="838" w:name="_Toc371268368"/>
      <w:bookmarkStart w:id="839" w:name="_Toc381962049"/>
      <w:bookmarkStart w:id="840" w:name="_Toc381962090"/>
      <w:r w:rsidRPr="005F3229">
        <w:t>Visual Studio Test Professional 201</w:t>
      </w:r>
      <w:r w:rsidR="003E01FF">
        <w:t>3</w:t>
      </w:r>
      <w:bookmarkEnd w:id="829"/>
      <w:bookmarkEnd w:id="830"/>
      <w:bookmarkEnd w:id="831"/>
      <w:bookmarkEnd w:id="832"/>
      <w:bookmarkEnd w:id="833"/>
      <w:bookmarkEnd w:id="834"/>
      <w:bookmarkEnd w:id="835"/>
      <w:bookmarkEnd w:id="836"/>
      <w:bookmarkEnd w:id="837"/>
      <w:bookmarkEnd w:id="838"/>
      <w:bookmarkEnd w:id="839"/>
      <w:bookmarkEnd w:id="840"/>
      <w:r w:rsidRPr="005F3229">
        <w:fldChar w:fldCharType="begin"/>
      </w:r>
      <w:r w:rsidRPr="005F3229">
        <w:instrText xml:space="preserve"> XE "Visual Studio Test Professional </w:instrText>
      </w:r>
      <w:r w:rsidR="00377F92" w:rsidRPr="005F3229">
        <w:instrText>201</w:instrText>
      </w:r>
      <w:r w:rsidR="00377F92">
        <w:instrText>3</w:instrText>
      </w:r>
      <w:r w:rsidRPr="005F3229">
        <w:instrText xml:space="preserve">" </w:instrText>
      </w:r>
      <w:r w:rsidRPr="005F3229">
        <w:fldChar w:fldCharType="end"/>
      </w:r>
    </w:p>
    <w:p w14:paraId="1EDC7036"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128"/>
        <w:gridCol w:w="322"/>
      </w:tblGrid>
      <w:tr w:rsidR="00DD1638" w:rsidRPr="005F3229" w14:paraId="1B899815" w14:textId="77777777" w:rsidTr="00224512">
        <w:tc>
          <w:tcPr>
            <w:tcW w:w="2477" w:type="pct"/>
            <w:tcBorders>
              <w:top w:val="single" w:sz="4" w:space="0" w:color="auto"/>
              <w:bottom w:val="nil"/>
            </w:tcBorders>
          </w:tcPr>
          <w:p w14:paraId="09C98104"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gridSpan w:val="2"/>
            <w:tcBorders>
              <w:top w:val="single" w:sz="4" w:space="0" w:color="auto"/>
              <w:bottom w:val="nil"/>
            </w:tcBorders>
          </w:tcPr>
          <w:p w14:paraId="12672F2D" w14:textId="5BAC35CE" w:rsidR="00DD1638" w:rsidRPr="005F3229" w:rsidRDefault="00DD1638" w:rsidP="00224512">
            <w:pPr>
              <w:pStyle w:val="PURLMSH"/>
              <w:rPr>
                <w:i/>
              </w:rPr>
            </w:pPr>
            <w:r w:rsidRPr="005F3229">
              <w:t xml:space="preserve">See Applicable Notice: </w:t>
            </w:r>
            <w:r w:rsidRPr="005F3229">
              <w:rPr>
                <w:b/>
              </w:rPr>
              <w:t xml:space="preserve">Data Transfer, </w:t>
            </w:r>
            <w:r w:rsidR="003E01FF">
              <w:rPr>
                <w:b/>
              </w:rPr>
              <w:t xml:space="preserve">Bing Maps, Location Framework, Mapping APIs, Microsoft Accounts in Visual Studio, </w:t>
            </w:r>
            <w:r w:rsidRPr="005F3229">
              <w:rPr>
                <w:b/>
              </w:rPr>
              <w:t xml:space="preserve">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7D272FD4" w14:textId="77777777" w:rsidTr="00224512">
        <w:tc>
          <w:tcPr>
            <w:tcW w:w="2477" w:type="pct"/>
            <w:tcBorders>
              <w:top w:val="nil"/>
              <w:bottom w:val="nil"/>
            </w:tcBorders>
          </w:tcPr>
          <w:p w14:paraId="089C2317" w14:textId="2A5E96F2" w:rsidR="00785537" w:rsidRPr="007331A1" w:rsidRDefault="00DD1638" w:rsidP="007331A1">
            <w:pPr>
              <w:pStyle w:val="PURLMSH"/>
              <w:rPr>
                <w:b/>
              </w:rPr>
            </w:pPr>
            <w:r w:rsidRPr="005F3229">
              <w:t xml:space="preserve">Client/Additional Software: </w:t>
            </w:r>
            <w:r w:rsidRPr="005F3229">
              <w:rPr>
                <w:b/>
              </w:rPr>
              <w:t>No</w:t>
            </w:r>
          </w:p>
        </w:tc>
        <w:tc>
          <w:tcPr>
            <w:tcW w:w="2523" w:type="pct"/>
            <w:gridSpan w:val="2"/>
            <w:tcBorders>
              <w:top w:val="nil"/>
              <w:bottom w:val="nil"/>
            </w:tcBorders>
          </w:tcPr>
          <w:p w14:paraId="68FAEB71" w14:textId="1767B1E6"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77A9D41B" w14:textId="77777777" w:rsidTr="00224512">
        <w:tc>
          <w:tcPr>
            <w:tcW w:w="2477" w:type="pct"/>
            <w:tcBorders>
              <w:top w:val="nil"/>
              <w:bottom w:val="nil"/>
            </w:tcBorders>
          </w:tcPr>
          <w:p w14:paraId="4367CE27" w14:textId="77777777" w:rsidR="007331A1" w:rsidRPr="005F3229" w:rsidRDefault="007331A1" w:rsidP="00224512">
            <w:pPr>
              <w:pStyle w:val="PURLMSH"/>
            </w:pPr>
          </w:p>
        </w:tc>
        <w:tc>
          <w:tcPr>
            <w:tcW w:w="2523" w:type="pct"/>
            <w:gridSpan w:val="2"/>
            <w:tcBorders>
              <w:top w:val="nil"/>
              <w:bottom w:val="nil"/>
            </w:tcBorders>
          </w:tcPr>
          <w:p w14:paraId="005C8012" w14:textId="430177D2" w:rsidR="007331A1" w:rsidRPr="005F3229" w:rsidRDefault="007331A1" w:rsidP="00224512">
            <w:pPr>
              <w:pStyle w:val="PURLMSH"/>
            </w:pPr>
            <w:r>
              <w:t xml:space="preserve">Eligible for Software Services on Data Center Providers’ Servers: </w:t>
            </w:r>
            <w:r>
              <w:rPr>
                <w:b/>
              </w:rPr>
              <w:t>Yes</w:t>
            </w:r>
          </w:p>
        </w:tc>
      </w:tr>
      <w:tr w:rsidR="00DD1638" w:rsidRPr="005F3229" w14:paraId="624A0B4C" w14:textId="77777777" w:rsidTr="00224512">
        <w:trPr>
          <w:gridAfter w:val="1"/>
          <w:wAfter w:w="97" w:type="pct"/>
        </w:trPr>
        <w:tc>
          <w:tcPr>
            <w:tcW w:w="4851" w:type="pct"/>
            <w:gridSpan w:val="2"/>
            <w:shd w:val="clear" w:color="auto" w:fill="E5EEF7"/>
          </w:tcPr>
          <w:p w14:paraId="6362D9CA"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7737072A" w14:textId="77777777" w:rsidTr="00224512">
        <w:trPr>
          <w:gridAfter w:val="1"/>
          <w:wAfter w:w="97" w:type="pct"/>
        </w:trPr>
        <w:tc>
          <w:tcPr>
            <w:tcW w:w="4851" w:type="pct"/>
            <w:gridSpan w:val="2"/>
          </w:tcPr>
          <w:p w14:paraId="4DA0588C" w14:textId="77777777" w:rsidR="00DD1638" w:rsidRPr="005F3229" w:rsidRDefault="00DD1638" w:rsidP="00224512">
            <w:pPr>
              <w:pStyle w:val="PURBody"/>
              <w:rPr>
                <w:i/>
              </w:rPr>
            </w:pPr>
            <w:r w:rsidRPr="005F3229">
              <w:rPr>
                <w:b/>
              </w:rPr>
              <w:t>You need:</w:t>
            </w:r>
          </w:p>
          <w:p w14:paraId="1B71C8F4" w14:textId="75DF87AE" w:rsidR="00DD1638" w:rsidRPr="005F3229" w:rsidRDefault="00DD1638" w:rsidP="003E01FF">
            <w:pPr>
              <w:pStyle w:val="PURBullet-Indented"/>
              <w:rPr>
                <w:b/>
                <w:bCs/>
              </w:rPr>
            </w:pPr>
            <w:r w:rsidRPr="005F3229">
              <w:t>Visual Studio Test Professional 201</w:t>
            </w:r>
            <w:r w:rsidR="003E01FF">
              <w:t>3</w:t>
            </w:r>
            <w:r w:rsidRPr="005F3229">
              <w:t xml:space="preserve"> SAL</w:t>
            </w:r>
          </w:p>
        </w:tc>
      </w:tr>
    </w:tbl>
    <w:p w14:paraId="151ABDE3" w14:textId="77777777" w:rsidR="00DD1638" w:rsidRPr="005F3229" w:rsidRDefault="00DD1638" w:rsidP="00DD1638">
      <w:pPr>
        <w:pStyle w:val="PURADDITIONALTERMSHEADERMB"/>
      </w:pPr>
      <w:r w:rsidRPr="005F3229">
        <w:t>Additional Terms:</w:t>
      </w:r>
    </w:p>
    <w:p w14:paraId="3DF36909" w14:textId="77777777" w:rsidR="00DD1638" w:rsidRPr="005F3229" w:rsidRDefault="00DD1638" w:rsidP="00DD1638">
      <w:pPr>
        <w:pStyle w:val="PURBlueStrong-Indented"/>
      </w:pPr>
      <w:r w:rsidRPr="005F3229">
        <w:t>BUILDSERVER.TXT File</w:t>
      </w:r>
    </w:p>
    <w:p w14:paraId="3E114142" w14:textId="25763ACE" w:rsidR="00DD1638" w:rsidRPr="005F3229" w:rsidRDefault="00DD1638" w:rsidP="00DD1638">
      <w:pPr>
        <w:pStyle w:val="PURBody-Indented"/>
      </w:pPr>
      <w:r w:rsidRPr="005F3229">
        <w:t xml:space="preserve">BuildServer Lists can be found at </w:t>
      </w:r>
      <w:hyperlink r:id="rId164" w:history="1">
        <w:r w:rsidRPr="005F3229">
          <w:rPr>
            <w:rStyle w:val="Hyperlink"/>
          </w:rPr>
          <w:t>http://go.microsoft.com/fwlink/?LinkId=</w:t>
        </w:r>
        <w:r w:rsidR="003E01FF" w:rsidRPr="003E01FF">
          <w:rPr>
            <w:rStyle w:val="Hyperlink"/>
          </w:rPr>
          <w:t>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65" w:history="1">
        <w:r w:rsidRPr="005F3229">
          <w:rPr>
            <w:rStyle w:val="Hyperlink"/>
          </w:rPr>
          <w:t>http://go.microsoft.com/fwlink/?LinkId=</w:t>
        </w:r>
        <w:r w:rsidR="003E01FF" w:rsidRPr="003E01FF">
          <w:rPr>
            <w:rStyle w:val="Hyperlink"/>
          </w:rPr>
          <w:t>286955</w:t>
        </w:r>
      </w:hyperlink>
      <w:r w:rsidRPr="005F3229">
        <w:t xml:space="preserve"> to use for this same purpose.</w:t>
      </w:r>
    </w:p>
    <w:p w14:paraId="3701434A" w14:textId="77777777" w:rsidR="00DD1638" w:rsidRPr="005F3229" w:rsidRDefault="00DD1638" w:rsidP="00DD1638">
      <w:pPr>
        <w:pStyle w:val="PURBlueStrong-Indented"/>
      </w:pPr>
      <w:r w:rsidRPr="005F3229">
        <w:lastRenderedPageBreak/>
        <w:t>Utilities</w:t>
      </w:r>
    </w:p>
    <w:p w14:paraId="467F3E35" w14:textId="08C5DDEB" w:rsidR="00DD1638" w:rsidRPr="005F3229" w:rsidRDefault="00DD1638" w:rsidP="00DD1638">
      <w:pPr>
        <w:pStyle w:val="PURBody-Indented"/>
      </w:pPr>
      <w:r w:rsidRPr="005F3229">
        <w:t xml:space="preserve">Utilities Lists can be found at </w:t>
      </w:r>
      <w:hyperlink r:id="rId166" w:history="1">
        <w:r w:rsidRPr="005F3229">
          <w:rPr>
            <w:rStyle w:val="Hyperlink"/>
          </w:rPr>
          <w:t>http://go.microsoft.com/fwlink/?LinkId=</w:t>
        </w:r>
        <w:r w:rsidR="003E01FF" w:rsidRPr="003E01FF">
          <w:rPr>
            <w:rStyle w:val="Hyperlink"/>
          </w:rPr>
          <w:t>286955</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1A82464E" w14:textId="77777777" w:rsidR="00DD1638" w:rsidRPr="005F3229" w:rsidRDefault="00DD1638" w:rsidP="00DD1638">
      <w:pPr>
        <w:pStyle w:val="PURBlueStrong-Indented"/>
      </w:pPr>
      <w:r w:rsidRPr="005F3229">
        <w:t xml:space="preserve">Third Party Programs and Notices. </w:t>
      </w:r>
    </w:p>
    <w:p w14:paraId="12CFEA04" w14:textId="6F4B02CA"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4D516076" w14:textId="77777777" w:rsidR="00DD1638" w:rsidRPr="005F3229" w:rsidRDefault="00DD1638" w:rsidP="00DD1638">
      <w:pPr>
        <w:pStyle w:val="PURBlueStrong-Indented"/>
      </w:pPr>
      <w:r w:rsidRPr="005F3229">
        <w:t>Extension and Package Manager Features</w:t>
      </w:r>
    </w:p>
    <w:p w14:paraId="45EE73DF" w14:textId="10C8AE9A"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 Extension Manager, New Project Dialog, Web Platform Installer, Microsoft NuGet-Based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32FEF42B" w14:textId="77777777" w:rsidR="000B31DA" w:rsidRPr="004A290B" w:rsidRDefault="000B31DA" w:rsidP="000B31DA">
      <w:pPr>
        <w:pStyle w:val="PURBlueStrong-Indented"/>
      </w:pPr>
      <w:r w:rsidRPr="004A290B">
        <w:t>Third Party Software</w:t>
      </w:r>
    </w:p>
    <w:p w14:paraId="79E9ED82" w14:textId="346A5438" w:rsidR="000B31DA" w:rsidRDefault="000B31DA" w:rsidP="000B31DA">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1E4996E7" w14:textId="0C6EAC17" w:rsidR="000B31DA" w:rsidRDefault="000B31DA" w:rsidP="000B31DA">
      <w:pPr>
        <w:pStyle w:val="PURBlueStrong-Indented"/>
      </w:pPr>
      <w:r>
        <w:t>Technical Limitations</w:t>
      </w:r>
    </w:p>
    <w:p w14:paraId="082EED5E" w14:textId="77777777" w:rsidR="000B31DA" w:rsidRPr="009A531A" w:rsidRDefault="000B31DA" w:rsidP="000B31DA">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0B54F3A3" w14:textId="21F17E82" w:rsidR="000B31DA" w:rsidRDefault="000B31DA" w:rsidP="000B31DA">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55136870" w14:textId="76FFB4D4" w:rsidR="000B31DA" w:rsidRDefault="000B31DA" w:rsidP="000B31DA">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649A81AD" w14:textId="77777777" w:rsidR="000B31DA" w:rsidRPr="00E853A4" w:rsidRDefault="000B31DA" w:rsidP="000B31DA">
      <w:pPr>
        <w:pStyle w:val="PURBlueStrong-Indented"/>
      </w:pPr>
      <w:r w:rsidRPr="00E853A4">
        <w:t>Microsoft Advertising SDK</w:t>
      </w:r>
    </w:p>
    <w:p w14:paraId="166DC6C2" w14:textId="29E479EB" w:rsidR="000B31DA" w:rsidRPr="00E853A4" w:rsidRDefault="000B31DA"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67" w:history="1">
        <w:r w:rsidRPr="00165FFC">
          <w:rPr>
            <w:rStyle w:val="Hyperlink"/>
          </w:rPr>
          <w:t>https://choice.live.com/AdvertisementChoice/</w:t>
        </w:r>
      </w:hyperlink>
      <w:r w:rsidRPr="00E853A4">
        <w:t>.</w:t>
      </w:r>
    </w:p>
    <w:p w14:paraId="67E00627" w14:textId="77777777" w:rsidR="00DD1638" w:rsidRPr="005F3229" w:rsidRDefault="00DD1638" w:rsidP="00DD1638">
      <w:pPr>
        <w:pStyle w:val="PURBlueStrong-Indented"/>
      </w:pPr>
      <w:r w:rsidRPr="005F3229">
        <w:lastRenderedPageBreak/>
        <w:t>Microsoft SQL Server Product Components and Windows Software Development kit (Windows SDK)</w:t>
      </w:r>
    </w:p>
    <w:p w14:paraId="185905B3" w14:textId="1DD55491"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 You may only use these components in conjunction with your use of the software.</w:t>
      </w:r>
      <w:r w:rsidR="00165FFC">
        <w:t xml:space="preserve"> </w:t>
      </w:r>
      <w:r w:rsidRPr="005F3229">
        <w:t>If you do not agree to the components' license terms, you may not use them.</w:t>
      </w:r>
    </w:p>
    <w:p w14:paraId="2A3C5D59" w14:textId="77777777" w:rsidR="00DD1638" w:rsidRPr="005F3229" w:rsidRDefault="00DD1638" w:rsidP="00DD1638">
      <w:pPr>
        <w:pStyle w:val="PURBlueStrong-Indented"/>
      </w:pPr>
      <w:r w:rsidRPr="005F3229">
        <w:t>Windows Software Components</w:t>
      </w:r>
    </w:p>
    <w:p w14:paraId="68D5F772" w14:textId="7F2A5F21" w:rsidR="00DD1638" w:rsidRPr="005F3229" w:rsidRDefault="00DD1638" w:rsidP="00DD1638">
      <w:pPr>
        <w:pStyle w:val="PURBody-Indented"/>
      </w:pPr>
      <w:r w:rsidRPr="005F3229">
        <w:t>The software may include Microsoft .NET Framework, Microsoft Data Access Components, certain .dll’s related to Microsoft Build technologies; Microsoft Internet Information Services (IIS) Express and Windows Library for JavaScript components.</w:t>
      </w:r>
      <w:r w:rsidR="00165FFC">
        <w:t xml:space="preserve"> </w:t>
      </w:r>
      <w:r w:rsidRPr="005F3229">
        <w:t>All these are part of Windows software and the license terms for Windows apply to your use of them.</w:t>
      </w:r>
    </w:p>
    <w:bookmarkStart w:id="841" w:name="_Toc299519162"/>
    <w:bookmarkStart w:id="842" w:name="_Toc299531594"/>
    <w:bookmarkStart w:id="843" w:name="_Toc299531918"/>
    <w:bookmarkStart w:id="844" w:name="_Toc299957201"/>
    <w:bookmarkEnd w:id="785"/>
    <w:bookmarkEnd w:id="786"/>
    <w:bookmarkEnd w:id="787"/>
    <w:bookmarkEnd w:id="788"/>
    <w:bookmarkEnd w:id="789"/>
    <w:bookmarkEnd w:id="790"/>
    <w:bookmarkEnd w:id="791"/>
    <w:bookmarkEnd w:id="792"/>
    <w:p w14:paraId="193C98F6" w14:textId="1690C5A2" w:rsidR="009B27A8" w:rsidRDefault="008A02A6" w:rsidP="00CD6E9D">
      <w:pPr>
        <w:pStyle w:val="PURBreadcrumb"/>
        <w:keepNext w:val="0"/>
        <w:rPr>
          <w:rStyle w:val="Hyperlink"/>
          <w:rFonts w:ascii="Arial Narrow" w:hAnsi="Arial Narrow"/>
          <w:sz w:val="16"/>
        </w:rPr>
      </w:pPr>
      <w:r>
        <w:fldChar w:fldCharType="begin"/>
      </w:r>
      <w:r>
        <w:instrText xml:space="preserve"> HYPERLINK \l "TOC" </w:instrText>
      </w:r>
      <w:r>
        <w:fldChar w:fldCharType="separate"/>
      </w:r>
      <w:r w:rsidR="009B27A8" w:rsidRPr="00372624">
        <w:rPr>
          <w:rStyle w:val="Hyperlink"/>
          <w:rFonts w:ascii="Arial Narrow" w:hAnsi="Arial Narrow"/>
          <w:sz w:val="16"/>
        </w:rPr>
        <w:t>Table of Contents</w:t>
      </w:r>
      <w:r>
        <w:rPr>
          <w:rStyle w:val="Hyperlink"/>
          <w:rFonts w:ascii="Arial Narrow" w:hAnsi="Arial Narrow"/>
          <w:sz w:val="16"/>
        </w:rPr>
        <w:fldChar w:fldCharType="end"/>
      </w:r>
      <w:r w:rsidR="009B27A8">
        <w:t xml:space="preserve"> / </w:t>
      </w:r>
      <w:hyperlink w:anchor="UniversalTerms" w:history="1">
        <w:r w:rsidR="009B27A8">
          <w:rPr>
            <w:rStyle w:val="Hyperlink"/>
            <w:rFonts w:ascii="Arial Narrow" w:hAnsi="Arial Narrow"/>
            <w:sz w:val="16"/>
          </w:rPr>
          <w:t>Universal License Terms</w:t>
        </w:r>
      </w:hyperlink>
    </w:p>
    <w:p w14:paraId="1F3E9FDB" w14:textId="26C6BD4F" w:rsidR="00632041" w:rsidRPr="009214B8" w:rsidRDefault="00632041" w:rsidP="00632041">
      <w:pPr>
        <w:pStyle w:val="PURProductName"/>
      </w:pPr>
      <w:bookmarkStart w:id="845" w:name="_Toc363552827"/>
      <w:bookmarkStart w:id="846" w:name="_Toc363552890"/>
      <w:bookmarkStart w:id="847" w:name="_Toc378682189"/>
      <w:bookmarkStart w:id="848" w:name="_Toc378682291"/>
      <w:bookmarkStart w:id="849" w:name="_Toc371268303"/>
      <w:bookmarkStart w:id="850" w:name="_Toc371268369"/>
      <w:bookmarkStart w:id="851" w:name="_Toc381962050"/>
      <w:bookmarkStart w:id="852" w:name="_Toc381962091"/>
      <w:r>
        <w:t xml:space="preserve">Windows Server 2012 </w:t>
      </w:r>
      <w:r w:rsidR="00377F92">
        <w:t xml:space="preserve">R2 </w:t>
      </w:r>
      <w:r>
        <w:t>Active Directory Rights Management Services</w:t>
      </w:r>
      <w:bookmarkEnd w:id="845"/>
      <w:bookmarkEnd w:id="846"/>
      <w:bookmarkEnd w:id="847"/>
      <w:bookmarkEnd w:id="848"/>
      <w:bookmarkEnd w:id="849"/>
      <w:bookmarkEnd w:id="850"/>
      <w:bookmarkEnd w:id="851"/>
      <w:bookmarkEnd w:id="852"/>
      <w:r>
        <w:fldChar w:fldCharType="begin"/>
      </w:r>
      <w:r>
        <w:instrText xml:space="preserve"> XE "</w:instrText>
      </w:r>
      <w:r w:rsidR="00CB73E4" w:rsidRPr="00CB73E4">
        <w:instrText xml:space="preserve">Windows Server 2012 </w:instrText>
      </w:r>
      <w:r w:rsidR="00377F92">
        <w:instrText xml:space="preserve">R2 </w:instrText>
      </w:r>
      <w:r w:rsidR="00CB73E4" w:rsidRPr="00CB73E4">
        <w:instrText>Active Directory Rights Management Services</w:instrText>
      </w:r>
      <w:r>
        <w:instrText xml:space="preserve">" </w:instrText>
      </w:r>
      <w:r>
        <w:fldChar w:fldCharType="end"/>
      </w:r>
    </w:p>
    <w:p w14:paraId="408746B0" w14:textId="77777777" w:rsidR="00632041" w:rsidRPr="000A146C" w:rsidRDefault="00632041" w:rsidP="0063204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14:paraId="59260820" w14:textId="77777777" w:rsidTr="00E964A3">
        <w:tc>
          <w:tcPr>
            <w:tcW w:w="2477" w:type="pct"/>
            <w:gridSpan w:val="2"/>
            <w:tcBorders>
              <w:top w:val="single" w:sz="4" w:space="0" w:color="auto"/>
              <w:bottom w:val="nil"/>
            </w:tcBorders>
          </w:tcPr>
          <w:p w14:paraId="20AF9545" w14:textId="239A83D1" w:rsidR="007331A1" w:rsidRDefault="007331A1" w:rsidP="007331A1">
            <w:pPr>
              <w:pStyle w:val="PURLMSH"/>
            </w:pPr>
            <w:r>
              <w:t xml:space="preserve">Applicable Section of SAL General Terms: </w:t>
            </w:r>
            <w:hyperlink w:anchor="SALTerms_Server" w:history="1">
              <w:r w:rsidRPr="00377F92">
                <w:rPr>
                  <w:rStyle w:val="Hyperlink"/>
                </w:rPr>
                <w:t>Server Software</w:t>
              </w:r>
            </w:hyperlink>
          </w:p>
        </w:tc>
        <w:tc>
          <w:tcPr>
            <w:tcW w:w="2523" w:type="pct"/>
            <w:gridSpan w:val="2"/>
            <w:tcBorders>
              <w:top w:val="single" w:sz="4" w:space="0" w:color="auto"/>
              <w:bottom w:val="nil"/>
            </w:tcBorders>
          </w:tcPr>
          <w:p w14:paraId="0AFE4EE9" w14:textId="75E0E38B" w:rsidR="007331A1" w:rsidRPr="00A50403" w:rsidRDefault="007331A1" w:rsidP="007331A1">
            <w:pPr>
              <w:pStyle w:val="PURLMSH"/>
              <w:rPr>
                <w:i/>
              </w:rPr>
            </w:pPr>
            <w:r>
              <w:t xml:space="preserve">Eligible for Software Services on Data Center Providers’ Servers: </w:t>
            </w:r>
            <w:r>
              <w:rPr>
                <w:b/>
              </w:rPr>
              <w:t>Yes</w:t>
            </w:r>
          </w:p>
        </w:tc>
      </w:tr>
      <w:tr w:rsidR="007331A1" w:rsidRPr="00501DAF" w14:paraId="137F81BA"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2A9B488" w14:textId="77777777" w:rsidR="007331A1" w:rsidRPr="00501DAF" w:rsidRDefault="007331A1" w:rsidP="007331A1">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7331A1" w:rsidRPr="003528B0" w14:paraId="0D8E1F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DA07884" w14:textId="77777777" w:rsidR="007331A1" w:rsidRPr="00BB180A" w:rsidRDefault="007331A1" w:rsidP="007331A1">
            <w:pPr>
              <w:pStyle w:val="PURBody"/>
              <w:rPr>
                <w:i/>
              </w:rPr>
            </w:pPr>
            <w:r w:rsidRPr="00BB41EF">
              <w:rPr>
                <w:b/>
              </w:rPr>
              <w:t>You need:</w:t>
            </w:r>
          </w:p>
          <w:p w14:paraId="303C1F6B" w14:textId="0A34175B" w:rsidR="007331A1" w:rsidRPr="003528B0" w:rsidRDefault="007331A1" w:rsidP="007331A1">
            <w:pPr>
              <w:pStyle w:val="PURBullet-Indented"/>
              <w:rPr>
                <w:b/>
                <w:bCs/>
              </w:rPr>
            </w:pPr>
            <w:r>
              <w:t xml:space="preserve">Windows Server 2012 R2 Active Directory Rights Management Services </w:t>
            </w:r>
            <w:r w:rsidRPr="001D2E50">
              <w:t>SAL</w:t>
            </w:r>
          </w:p>
        </w:tc>
      </w:tr>
    </w:tbl>
    <w:p w14:paraId="206C32C0" w14:textId="77777777" w:rsidR="00632041" w:rsidRPr="00B707F8" w:rsidRDefault="00632041" w:rsidP="00632041">
      <w:pPr>
        <w:pStyle w:val="PURADDITIONALTERMSHEADERMB"/>
      </w:pPr>
      <w:r w:rsidRPr="00B707F8">
        <w:t>Additional Terms:</w:t>
      </w:r>
    </w:p>
    <w:p w14:paraId="4678088B" w14:textId="3069244D" w:rsidR="00632041" w:rsidRDefault="00632041" w:rsidP="00632041">
      <w:pPr>
        <w:pStyle w:val="PURBlueStrong-Indented"/>
      </w:pPr>
      <w:r>
        <w:t>Access Rights Only</w:t>
      </w:r>
    </w:p>
    <w:p w14:paraId="38B531D3" w14:textId="6FB98113" w:rsidR="00632041" w:rsidRDefault="00632041" w:rsidP="00632041">
      <w:pPr>
        <w:pStyle w:val="PURBody-Indented"/>
      </w:pPr>
      <w:r>
        <w:t>SALs are required, as further described in the Windows Server license terms set forth in the processor licensing model section</w:t>
      </w:r>
      <w:r w:rsidR="00CD228C" w:rsidRPr="00CD228C">
        <w:t xml:space="preserve"> </w:t>
      </w:r>
      <w:r w:rsidR="00CD228C">
        <w:t>and in the Cloud Platform Guest license terms set forth in the Host/Guest licensing model section</w:t>
      </w:r>
      <w:r>
        <w:t>,</w:t>
      </w:r>
      <w:r w:rsidR="00B70FA2">
        <w:t xml:space="preserve"> </w:t>
      </w:r>
      <w:r>
        <w:t xml:space="preserve">for each user that is authorized to directly or indirectly access Windows Server 2012 </w:t>
      </w:r>
      <w:r w:rsidR="00377F92">
        <w:t xml:space="preserve">R2 </w:t>
      </w:r>
      <w:r>
        <w:t>Active Directory Rights Management Services.</w:t>
      </w:r>
    </w:p>
    <w:p w14:paraId="4CA266E1" w14:textId="37507248" w:rsidR="00632041" w:rsidRDefault="00632041" w:rsidP="00632041">
      <w:pPr>
        <w:pStyle w:val="PURBlueStrong-Indented"/>
      </w:pPr>
      <w:r>
        <w:t>Server Software</w:t>
      </w:r>
    </w:p>
    <w:p w14:paraId="67185C50" w14:textId="7999476F" w:rsidR="00C079D4" w:rsidRDefault="00632041" w:rsidP="00C079D4">
      <w:pPr>
        <w:pStyle w:val="PURBody-Indented"/>
      </w:pPr>
      <w:r>
        <w:t xml:space="preserve">Notwithstanding the General Terms for Server Software, server software must be separately licensed under Windows Server 2012 </w:t>
      </w:r>
      <w:r w:rsidR="00377F92">
        <w:t xml:space="preserve">R2 </w:t>
      </w:r>
      <w:r>
        <w:t>processor licenses, as set forth in the license terms for Windows Server in the processor licensing model section</w:t>
      </w:r>
      <w:r w:rsidR="00CD228C">
        <w:t>,</w:t>
      </w:r>
      <w:r w:rsidR="00CD228C" w:rsidRPr="00264CD8">
        <w:t xml:space="preserve"> </w:t>
      </w:r>
      <w:r w:rsidR="00CD228C">
        <w:t>or Cloud Platform Guest licenses as set forth in the license terms for Cloud Platform Guest in the Host/Guest licensing model</w:t>
      </w:r>
      <w:r>
        <w:t>.</w:t>
      </w:r>
      <w:r w:rsidR="00B70FA2">
        <w:t xml:space="preserve"> </w:t>
      </w:r>
      <w:r>
        <w:t>You have no right to run instances of the server software under Windows Server Active Directory Rights Management Services SALs.</w:t>
      </w:r>
    </w:p>
    <w:p w14:paraId="460D3AEE" w14:textId="77777777" w:rsidR="00C079D4" w:rsidRPr="008D5AC9" w:rsidRDefault="00353A1B" w:rsidP="00C079D4">
      <w:pPr>
        <w:pStyle w:val="PURBody-Indented"/>
        <w:jc w:val="right"/>
      </w:pPr>
      <w:hyperlink w:anchor="TOC" w:history="1">
        <w:r w:rsidR="00C079D4" w:rsidRPr="00372624">
          <w:rPr>
            <w:rStyle w:val="Hyperlink"/>
            <w:rFonts w:ascii="Arial Narrow" w:hAnsi="Arial Narrow"/>
            <w:sz w:val="16"/>
          </w:rPr>
          <w:t>Table of Contents</w:t>
        </w:r>
      </w:hyperlink>
      <w:r w:rsidR="00C079D4">
        <w:t xml:space="preserve"> / </w:t>
      </w:r>
      <w:hyperlink w:anchor="UniversalTerms" w:history="1">
        <w:r w:rsidR="00C079D4">
          <w:rPr>
            <w:rStyle w:val="Hyperlink"/>
            <w:rFonts w:ascii="Arial Narrow" w:hAnsi="Arial Narrow"/>
            <w:sz w:val="16"/>
          </w:rPr>
          <w:t>Universal License Terms</w:t>
        </w:r>
      </w:hyperlink>
    </w:p>
    <w:p w14:paraId="2B4836FA" w14:textId="4726CA58" w:rsidR="00632041" w:rsidRPr="009214B8" w:rsidRDefault="00632041" w:rsidP="00632041">
      <w:pPr>
        <w:pStyle w:val="PURProductName"/>
      </w:pPr>
      <w:bookmarkStart w:id="853" w:name="_Toc363552828"/>
      <w:bookmarkStart w:id="854" w:name="_Toc363552891"/>
      <w:bookmarkStart w:id="855" w:name="_Toc378682190"/>
      <w:bookmarkStart w:id="856" w:name="_Toc378682292"/>
      <w:bookmarkStart w:id="857" w:name="_Toc371268304"/>
      <w:bookmarkStart w:id="858" w:name="_Toc371268370"/>
      <w:bookmarkStart w:id="859" w:name="_Toc381962051"/>
      <w:bookmarkStart w:id="860" w:name="_Toc381962092"/>
      <w:r>
        <w:t xml:space="preserve">Windows Server 2012 </w:t>
      </w:r>
      <w:r w:rsidR="00377F92">
        <w:t xml:space="preserve">R2 </w:t>
      </w:r>
      <w:r>
        <w:t>Remote Desktop Services</w:t>
      </w:r>
      <w:bookmarkEnd w:id="853"/>
      <w:bookmarkEnd w:id="854"/>
      <w:bookmarkEnd w:id="855"/>
      <w:bookmarkEnd w:id="856"/>
      <w:bookmarkEnd w:id="857"/>
      <w:bookmarkEnd w:id="858"/>
      <w:bookmarkEnd w:id="859"/>
      <w:bookmarkEnd w:id="860"/>
      <w:r>
        <w:fldChar w:fldCharType="begin"/>
      </w:r>
      <w:r>
        <w:instrText xml:space="preserve"> XE "</w:instrText>
      </w:r>
      <w:r w:rsidR="00CB73E4" w:rsidRPr="00CB73E4">
        <w:instrText xml:space="preserve">Windows Server 2012 </w:instrText>
      </w:r>
      <w:r w:rsidR="00377F92">
        <w:instrText xml:space="preserve">R2 </w:instrText>
      </w:r>
      <w:r w:rsidR="00CB73E4" w:rsidRPr="00CB73E4">
        <w:instrText>Remote Desktop Services</w:instrText>
      </w:r>
      <w:r>
        <w:instrText xml:space="preserve">" </w:instrText>
      </w:r>
      <w:r>
        <w:fldChar w:fldCharType="end"/>
      </w:r>
    </w:p>
    <w:p w14:paraId="0C71EC44" w14:textId="77777777" w:rsidR="00632041" w:rsidRPr="000A146C" w:rsidRDefault="00632041" w:rsidP="0063204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632041" w14:paraId="4E9BE669" w14:textId="77777777" w:rsidTr="00E964A3">
        <w:tc>
          <w:tcPr>
            <w:tcW w:w="2477" w:type="pct"/>
            <w:gridSpan w:val="2"/>
            <w:tcBorders>
              <w:top w:val="single" w:sz="4" w:space="0" w:color="auto"/>
              <w:bottom w:val="nil"/>
            </w:tcBorders>
          </w:tcPr>
          <w:p w14:paraId="09819F35" w14:textId="6D94A591" w:rsidR="00632041" w:rsidRDefault="00632041" w:rsidP="00632041">
            <w:pPr>
              <w:pStyle w:val="PURLMSH"/>
            </w:pPr>
            <w:r>
              <w:t xml:space="preserve">Applicable Section of SAL General Terms: </w:t>
            </w:r>
            <w:hyperlink w:anchor="SALTerms_Server" w:history="1">
              <w:r w:rsidRPr="00377F92">
                <w:rPr>
                  <w:rStyle w:val="Hyperlink"/>
                </w:rPr>
                <w:t>Server Software</w:t>
              </w:r>
            </w:hyperlink>
          </w:p>
        </w:tc>
        <w:tc>
          <w:tcPr>
            <w:tcW w:w="2523" w:type="pct"/>
            <w:gridSpan w:val="2"/>
            <w:tcBorders>
              <w:top w:val="single" w:sz="4" w:space="0" w:color="auto"/>
              <w:bottom w:val="nil"/>
            </w:tcBorders>
          </w:tcPr>
          <w:p w14:paraId="4CC57810" w14:textId="0361A74A" w:rsidR="00632041" w:rsidRPr="00A50403" w:rsidRDefault="007331A1" w:rsidP="00D878DC">
            <w:pPr>
              <w:pStyle w:val="PURLMSH"/>
              <w:rPr>
                <w:i/>
              </w:rPr>
            </w:pPr>
            <w:r>
              <w:t xml:space="preserve">Eligible </w:t>
            </w:r>
            <w:r w:rsidR="00D878DC">
              <w:t>for Software Services on</w:t>
            </w:r>
            <w:r>
              <w:t xml:space="preserve"> Data Center Providers</w:t>
            </w:r>
            <w:r w:rsidR="00D878DC">
              <w:t>’ Servers</w:t>
            </w:r>
            <w:r>
              <w:t xml:space="preserve">: </w:t>
            </w:r>
            <w:r>
              <w:rPr>
                <w:b/>
              </w:rPr>
              <w:t>Yes</w:t>
            </w:r>
          </w:p>
        </w:tc>
      </w:tr>
      <w:tr w:rsidR="00632041" w:rsidRPr="00501DAF" w14:paraId="4734BB2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B794ABC" w14:textId="77777777" w:rsidR="00632041" w:rsidRPr="00501DAF" w:rsidRDefault="00632041" w:rsidP="00E964A3">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632041" w:rsidRPr="003528B0" w14:paraId="4D8E22A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4CFDA5FB" w14:textId="77777777" w:rsidR="00632041" w:rsidRPr="00BB180A" w:rsidRDefault="00632041" w:rsidP="00E964A3">
            <w:pPr>
              <w:pStyle w:val="PURBody"/>
              <w:rPr>
                <w:i/>
              </w:rPr>
            </w:pPr>
            <w:r w:rsidRPr="00BB41EF">
              <w:rPr>
                <w:b/>
              </w:rPr>
              <w:t>You need:</w:t>
            </w:r>
          </w:p>
          <w:p w14:paraId="39D578F5" w14:textId="748C75A2" w:rsidR="00632041" w:rsidRPr="003528B0" w:rsidRDefault="00632041" w:rsidP="00DE591B">
            <w:pPr>
              <w:pStyle w:val="PURBullet-Indented"/>
              <w:rPr>
                <w:b/>
                <w:bCs/>
              </w:rPr>
            </w:pPr>
            <w:r>
              <w:t xml:space="preserve">Windows Server 2012 </w:t>
            </w:r>
            <w:r w:rsidR="00377F92">
              <w:t xml:space="preserve">R2 </w:t>
            </w:r>
            <w:r>
              <w:t xml:space="preserve">Remote Desktop Services </w:t>
            </w:r>
            <w:r w:rsidRPr="001D2E50">
              <w:t>SAL</w:t>
            </w:r>
          </w:p>
        </w:tc>
      </w:tr>
    </w:tbl>
    <w:p w14:paraId="60D322DF" w14:textId="77777777" w:rsidR="00632041" w:rsidRPr="00B707F8" w:rsidRDefault="00632041" w:rsidP="00632041">
      <w:pPr>
        <w:pStyle w:val="PURADDITIONALTERMSHEADERMB"/>
      </w:pPr>
      <w:r w:rsidRPr="00B707F8">
        <w:t>Additional Terms:</w:t>
      </w:r>
    </w:p>
    <w:p w14:paraId="6368ABE6" w14:textId="77777777" w:rsidR="00632041" w:rsidRDefault="00632041" w:rsidP="00632041">
      <w:pPr>
        <w:pStyle w:val="PURBlueStrong-Indented"/>
      </w:pPr>
      <w:r>
        <w:t>Access Rights Only</w:t>
      </w:r>
    </w:p>
    <w:p w14:paraId="419774F7" w14:textId="3191E439" w:rsidR="00632041" w:rsidRDefault="00632041" w:rsidP="00632041">
      <w:pPr>
        <w:pStyle w:val="PURBody-Indented"/>
      </w:pPr>
      <w:r>
        <w:t>SALs are required, as further described in the Windows Server license terms set forth in the processor licensing model section</w:t>
      </w:r>
      <w:r w:rsidR="00CD228C" w:rsidRPr="00CD228C">
        <w:t xml:space="preserve"> </w:t>
      </w:r>
      <w:r w:rsidR="00CD228C">
        <w:t>and in the Cloud Platform Guest license terms set forth in the Host/Guest licensing model section</w:t>
      </w:r>
      <w:r>
        <w:t>,</w:t>
      </w:r>
      <w:r w:rsidR="00B70FA2">
        <w:t xml:space="preserve"> </w:t>
      </w:r>
      <w:r>
        <w:t xml:space="preserve">for each user that is authorized to directly or indirectly access Windows Server 2012 </w:t>
      </w:r>
      <w:r w:rsidR="00377F92">
        <w:t xml:space="preserve">R2 </w:t>
      </w:r>
      <w:r>
        <w:t>Remote Desktop Services.</w:t>
      </w:r>
    </w:p>
    <w:p w14:paraId="6A6EFC79" w14:textId="77777777" w:rsidR="00632041" w:rsidRDefault="00632041" w:rsidP="00632041">
      <w:pPr>
        <w:pStyle w:val="PURBlueStrong-Indented"/>
      </w:pPr>
      <w:r>
        <w:t>Server Software</w:t>
      </w:r>
    </w:p>
    <w:p w14:paraId="3ED89881" w14:textId="545B6AB8" w:rsidR="00632041" w:rsidRDefault="00632041" w:rsidP="00632041">
      <w:pPr>
        <w:pStyle w:val="PURBody-Indented"/>
      </w:pPr>
      <w:r>
        <w:t xml:space="preserve">Notwithstanding the General Terms for Server Software, server software must be separately licensed under Windows Server 2012 </w:t>
      </w:r>
      <w:r w:rsidR="00377F92">
        <w:t xml:space="preserve">R2 </w:t>
      </w:r>
      <w:r>
        <w:t>processor licenses, as set forth in the license terms for Windows Server in the processor licensing model section</w:t>
      </w:r>
      <w:r w:rsidR="00CD228C">
        <w:t>,</w:t>
      </w:r>
      <w:r w:rsidR="00CD228C" w:rsidRPr="00264CD8">
        <w:t xml:space="preserve"> </w:t>
      </w:r>
      <w:r w:rsidR="00CD228C">
        <w:t xml:space="preserve">or Cloud </w:t>
      </w:r>
      <w:r w:rsidR="00CD228C">
        <w:lastRenderedPageBreak/>
        <w:t>Platform Guest licenses as set forth in the license terms for Cloud Platform Guest in the Host/Guest licensing model</w:t>
      </w:r>
      <w:r>
        <w:t>.</w:t>
      </w:r>
      <w:r w:rsidR="00B70FA2">
        <w:t xml:space="preserve"> </w:t>
      </w:r>
      <w:r>
        <w:t>You have no right to run instances of the server software under Windows Server Remote Desktop Services SALs.</w:t>
      </w:r>
    </w:p>
    <w:p w14:paraId="4CE3F385" w14:textId="1C67B886" w:rsidR="000C3222" w:rsidRPr="00486EF8" w:rsidRDefault="00353A1B" w:rsidP="00CD6E9D">
      <w:pPr>
        <w:pStyle w:val="PURBody-Indented"/>
        <w:keepLines/>
        <w:ind w:left="274"/>
        <w:jc w:val="right"/>
        <w:rPr>
          <w:rStyle w:val="Hyperlink"/>
          <w:rFonts w:ascii="Arial Narrow" w:hAnsi="Arial Narrow"/>
          <w:sz w:val="16"/>
        </w:rPr>
      </w:pPr>
      <w:hyperlink w:anchor="TOC" w:history="1">
        <w:r w:rsidR="00C079D4" w:rsidRPr="00372624">
          <w:rPr>
            <w:rStyle w:val="Hyperlink"/>
            <w:rFonts w:ascii="Arial Narrow" w:hAnsi="Arial Narrow"/>
            <w:sz w:val="16"/>
          </w:rPr>
          <w:t>Table of Contents</w:t>
        </w:r>
      </w:hyperlink>
      <w:r w:rsidR="00C079D4">
        <w:t xml:space="preserve"> / </w:t>
      </w:r>
      <w:hyperlink w:anchor="UniversalTerms" w:history="1">
        <w:r w:rsidR="00C079D4">
          <w:rPr>
            <w:rStyle w:val="Hyperlink"/>
            <w:rFonts w:ascii="Arial Narrow" w:hAnsi="Arial Narrow"/>
            <w:sz w:val="16"/>
          </w:rPr>
          <w:t>Universal License Terms</w:t>
        </w:r>
      </w:hyperlink>
      <w:bookmarkStart w:id="861" w:name="_Toc299519173"/>
      <w:bookmarkStart w:id="862" w:name="_Toc299525037"/>
      <w:bookmarkStart w:id="863" w:name="_Toc299531605"/>
      <w:bookmarkStart w:id="864" w:name="_Toc299531929"/>
      <w:bookmarkStart w:id="865" w:name="_Toc299957212"/>
      <w:bookmarkEnd w:id="364"/>
      <w:bookmarkEnd w:id="841"/>
      <w:bookmarkEnd w:id="842"/>
      <w:bookmarkEnd w:id="843"/>
      <w:bookmarkEnd w:id="844"/>
    </w:p>
    <w:p w14:paraId="3E2AA424" w14:textId="77777777" w:rsidR="00423D30" w:rsidRPr="00486EF8" w:rsidRDefault="00423D30" w:rsidP="00CD6E9D">
      <w:pPr>
        <w:pStyle w:val="PURBody-Indented"/>
        <w:keepLines/>
        <w:ind w:left="274"/>
        <w:rPr>
          <w:rStyle w:val="Hyperlink"/>
          <w:rFonts w:ascii="Arial Narrow" w:hAnsi="Arial Narrow"/>
          <w:sz w:val="16"/>
        </w:rPr>
        <w:sectPr w:rsidR="00423D30" w:rsidRPr="00486EF8" w:rsidSect="00CC4461">
          <w:footerReference w:type="default" r:id="rId168"/>
          <w:type w:val="continuous"/>
          <w:pgSz w:w="12240" w:h="15840" w:code="1"/>
          <w:pgMar w:top="1800" w:right="720" w:bottom="720" w:left="720" w:header="720" w:footer="720" w:gutter="0"/>
          <w:cols w:space="360"/>
          <w:docGrid w:linePitch="360"/>
        </w:sectPr>
      </w:pPr>
    </w:p>
    <w:p w14:paraId="2E0C07A4" w14:textId="46DC2285" w:rsidR="00FA133C" w:rsidRPr="00F54A36" w:rsidRDefault="00423D30" w:rsidP="00F54A36">
      <w:pPr>
        <w:pStyle w:val="PURSectionHeading"/>
      </w:pPr>
      <w:bookmarkStart w:id="866" w:name="_Toc378682293"/>
      <w:bookmarkStart w:id="867" w:name="_Toc371268305"/>
      <w:bookmarkStart w:id="868" w:name="_Toc381962052"/>
      <w:bookmarkStart w:id="869" w:name="HG"/>
      <w:bookmarkStart w:id="870" w:name="_Toc346536890"/>
      <w:bookmarkStart w:id="871" w:name="_Toc339280354"/>
      <w:r w:rsidRPr="00F54A36">
        <w:lastRenderedPageBreak/>
        <w:t>H</w:t>
      </w:r>
      <w:r w:rsidR="00FA133C" w:rsidRPr="00F54A36">
        <w:t>ost/Guest License Model</w:t>
      </w:r>
      <w:bookmarkEnd w:id="866"/>
      <w:bookmarkEnd w:id="867"/>
      <w:bookmarkEnd w:id="868"/>
    </w:p>
    <w:p w14:paraId="1E8DFCFD" w14:textId="77777777" w:rsidR="00FA133C" w:rsidRDefault="00FA133C" w:rsidP="00FA133C">
      <w:pPr>
        <w:pStyle w:val="TOC2"/>
        <w:sectPr w:rsidR="00FA133C" w:rsidSect="00423D30">
          <w:footerReference w:type="default" r:id="rId169"/>
          <w:pgSz w:w="12240" w:h="15840" w:code="1"/>
          <w:pgMar w:top="1800" w:right="720" w:bottom="720" w:left="720" w:header="720" w:footer="720" w:gutter="0"/>
          <w:cols w:space="360"/>
          <w:docGrid w:linePitch="360"/>
        </w:sectPr>
      </w:pPr>
    </w:p>
    <w:p w14:paraId="1840ADDC" w14:textId="77777777" w:rsidR="00C112BE" w:rsidRDefault="00FA133C">
      <w:pPr>
        <w:pStyle w:val="TOC2"/>
        <w:rPr>
          <w:noProof/>
          <w:color w:val="auto"/>
          <w:sz w:val="22"/>
        </w:rPr>
      </w:pPr>
      <w:r>
        <w:lastRenderedPageBreak/>
        <w:fldChar w:fldCharType="begin"/>
      </w:r>
      <w:r>
        <w:instrText xml:space="preserve"> TOC \b </w:instrText>
      </w:r>
      <w:r w:rsidR="00A50B1C">
        <w:instrText>HG</w:instrText>
      </w:r>
      <w:r>
        <w:instrText xml:space="preserve"> \h \z \t "PUR Product Name,2" </w:instrText>
      </w:r>
      <w:r>
        <w:fldChar w:fldCharType="separate"/>
      </w:r>
      <w:hyperlink w:anchor="_Toc379278570" w:history="1">
        <w:r w:rsidR="00C112BE" w:rsidRPr="00627AA0">
          <w:rPr>
            <w:rStyle w:val="Hyperlink"/>
            <w:noProof/>
          </w:rPr>
          <w:t>Cloud Platform Suite</w:t>
        </w:r>
        <w:r w:rsidR="00C112BE">
          <w:rPr>
            <w:noProof/>
            <w:webHidden/>
          </w:rPr>
          <w:tab/>
        </w:r>
        <w:r w:rsidR="00C112BE">
          <w:rPr>
            <w:noProof/>
            <w:webHidden/>
          </w:rPr>
          <w:fldChar w:fldCharType="begin"/>
        </w:r>
        <w:r w:rsidR="00C112BE">
          <w:rPr>
            <w:noProof/>
            <w:webHidden/>
          </w:rPr>
          <w:instrText xml:space="preserve"> PAGEREF _Toc379278570 \h </w:instrText>
        </w:r>
        <w:r w:rsidR="00C112BE">
          <w:rPr>
            <w:noProof/>
            <w:webHidden/>
          </w:rPr>
        </w:r>
        <w:r w:rsidR="00C112BE">
          <w:rPr>
            <w:noProof/>
            <w:webHidden/>
          </w:rPr>
          <w:fldChar w:fldCharType="separate"/>
        </w:r>
        <w:r w:rsidR="00C112BE">
          <w:rPr>
            <w:noProof/>
            <w:webHidden/>
          </w:rPr>
          <w:t>58</w:t>
        </w:r>
        <w:r w:rsidR="00C112BE">
          <w:rPr>
            <w:noProof/>
            <w:webHidden/>
          </w:rPr>
          <w:fldChar w:fldCharType="end"/>
        </w:r>
      </w:hyperlink>
    </w:p>
    <w:p w14:paraId="045A9C61" w14:textId="77777777" w:rsidR="00C112BE" w:rsidRDefault="00353A1B">
      <w:pPr>
        <w:pStyle w:val="TOC2"/>
        <w:rPr>
          <w:noProof/>
          <w:color w:val="auto"/>
          <w:sz w:val="22"/>
        </w:rPr>
      </w:pPr>
      <w:hyperlink w:anchor="_Toc379278571" w:history="1">
        <w:r w:rsidR="00C112BE" w:rsidRPr="00627AA0">
          <w:rPr>
            <w:rStyle w:val="Hyperlink"/>
            <w:noProof/>
          </w:rPr>
          <w:t>Cloud Platform Guest</w:t>
        </w:r>
        <w:r w:rsidR="00C112BE">
          <w:rPr>
            <w:noProof/>
            <w:webHidden/>
          </w:rPr>
          <w:tab/>
        </w:r>
        <w:r w:rsidR="00C112BE">
          <w:rPr>
            <w:noProof/>
            <w:webHidden/>
          </w:rPr>
          <w:fldChar w:fldCharType="begin"/>
        </w:r>
        <w:r w:rsidR="00C112BE">
          <w:rPr>
            <w:noProof/>
            <w:webHidden/>
          </w:rPr>
          <w:instrText xml:space="preserve"> PAGEREF _Toc379278571 \h </w:instrText>
        </w:r>
        <w:r w:rsidR="00C112BE">
          <w:rPr>
            <w:noProof/>
            <w:webHidden/>
          </w:rPr>
        </w:r>
        <w:r w:rsidR="00C112BE">
          <w:rPr>
            <w:noProof/>
            <w:webHidden/>
          </w:rPr>
          <w:fldChar w:fldCharType="separate"/>
        </w:r>
        <w:r w:rsidR="00C112BE">
          <w:rPr>
            <w:noProof/>
            <w:webHidden/>
          </w:rPr>
          <w:t>59</w:t>
        </w:r>
        <w:r w:rsidR="00C112BE">
          <w:rPr>
            <w:noProof/>
            <w:webHidden/>
          </w:rPr>
          <w:fldChar w:fldCharType="end"/>
        </w:r>
      </w:hyperlink>
    </w:p>
    <w:p w14:paraId="476847BB" w14:textId="50C19B7C" w:rsidR="00CD228C" w:rsidRDefault="00FA133C" w:rsidP="006756AA">
      <w:pPr>
        <w:pStyle w:val="PURHeading1"/>
      </w:pPr>
      <w:r>
        <w:fldChar w:fldCharType="end"/>
      </w:r>
      <w:r w:rsidR="006756AA">
        <w:t>General Terms</w:t>
      </w:r>
    </w:p>
    <w:p w14:paraId="16E2D520" w14:textId="77777777" w:rsidR="00CD228C" w:rsidRDefault="00CD228C" w:rsidP="00CD228C">
      <w:pPr>
        <w:pStyle w:val="PURHeading2"/>
      </w:pPr>
      <w:r>
        <w:t>Host and Guest Licenses</w:t>
      </w:r>
    </w:p>
    <w:p w14:paraId="1716FAB4" w14:textId="77777777" w:rsidR="00CD228C" w:rsidRPr="00FF6816" w:rsidRDefault="00CD228C" w:rsidP="00CD228C">
      <w:pPr>
        <w:pStyle w:val="PURBody-Indented"/>
      </w:pPr>
      <w:r>
        <w:t>The Host/Guest licensing model requires both host licenses and guest licenses, as well as SALs for users accessing certain guest software functionality.</w:t>
      </w:r>
      <w:r w:rsidRPr="004F027A">
        <w:rPr>
          <w:rFonts w:ascii="Tahoma" w:hAnsi="Tahoma" w:cs="Tahoma"/>
          <w:sz w:val="20"/>
        </w:rPr>
        <w:t xml:space="preserve"> </w:t>
      </w:r>
      <w:r w:rsidRPr="00E67185">
        <w:t xml:space="preserve">Host licenses are required for your </w:t>
      </w:r>
      <w:r>
        <w:t>“host fabric,”</w:t>
      </w:r>
      <w:r w:rsidRPr="00E67185">
        <w:t xml:space="preserve"> </w:t>
      </w:r>
      <w:r>
        <w:t>a</w:t>
      </w:r>
      <w:r w:rsidRPr="00E67185">
        <w:t xml:space="preserve"> collection of physical and virtual OSEs that are configured and operated as a unit to provide virtualization, networking, management</w:t>
      </w:r>
      <w:r>
        <w:t>, website</w:t>
      </w:r>
      <w:r w:rsidRPr="00E67185">
        <w:t xml:space="preserve"> and file services</w:t>
      </w:r>
      <w:r>
        <w:t xml:space="preserve">. Guest licenses are required for your guest virtual OSEs. </w:t>
      </w:r>
    </w:p>
    <w:p w14:paraId="679C8934" w14:textId="77777777" w:rsidR="00CD228C" w:rsidRPr="00732F38" w:rsidRDefault="00CD228C" w:rsidP="00CD228C">
      <w:pPr>
        <w:pStyle w:val="PURHeading2"/>
      </w:pPr>
      <w:r>
        <w:t>Assigning Licenses</w:t>
      </w:r>
    </w:p>
    <w:p w14:paraId="7B488A78" w14:textId="77777777" w:rsidR="00CD228C" w:rsidRDefault="00CD228C" w:rsidP="00CD228C">
      <w:pPr>
        <w:pStyle w:val="PURBody-Indented"/>
      </w:pPr>
      <w:r w:rsidRPr="001F389E">
        <w:rPr>
          <w:lang w:eastAsia="zh-CN"/>
        </w:rPr>
        <w:t xml:space="preserve">Before you use the software </w:t>
      </w:r>
      <w:r>
        <w:rPr>
          <w:lang w:eastAsia="zh-CN"/>
        </w:rPr>
        <w:t>for</w:t>
      </w:r>
      <w:r w:rsidRPr="001F389E">
        <w:rPr>
          <w:lang w:eastAsia="zh-CN"/>
        </w:rPr>
        <w:t xml:space="preserve"> your Host Fabric, you must assign to each server in your Host Fabric </w:t>
      </w:r>
      <w:r>
        <w:rPr>
          <w:lang w:eastAsia="zh-CN"/>
        </w:rPr>
        <w:t>one</w:t>
      </w:r>
      <w:r w:rsidRPr="001F389E">
        <w:rPr>
          <w:lang w:eastAsia="zh-CN"/>
        </w:rPr>
        <w:t xml:space="preserve"> </w:t>
      </w:r>
      <w:r>
        <w:rPr>
          <w:lang w:eastAsia="zh-CN"/>
        </w:rPr>
        <w:t>host</w:t>
      </w:r>
      <w:r w:rsidRPr="001F389E">
        <w:rPr>
          <w:lang w:eastAsia="zh-CN"/>
        </w:rPr>
        <w:t xml:space="preserve"> license for each physical processor in the server.</w:t>
      </w:r>
      <w:r>
        <w:rPr>
          <w:lang w:eastAsia="zh-CN"/>
        </w:rPr>
        <w:t xml:space="preserve"> Each server to which you assign the required number of licenses is a “licensed host server.”</w:t>
      </w:r>
      <w:r>
        <w:t xml:space="preserve"> </w:t>
      </w:r>
    </w:p>
    <w:p w14:paraId="28F52417" w14:textId="77777777" w:rsidR="00CD228C" w:rsidRPr="00BD7277" w:rsidRDefault="00CD228C" w:rsidP="00CD228C">
      <w:pPr>
        <w:pStyle w:val="PURHeading2"/>
      </w:pPr>
      <w:r>
        <w:t>Software Use</w:t>
      </w:r>
    </w:p>
    <w:p w14:paraId="5F7661FE" w14:textId="77777777" w:rsidR="00CD228C" w:rsidRDefault="00CD228C" w:rsidP="00CD228C">
      <w:pPr>
        <w:pStyle w:val="PURBody-Indented"/>
        <w:rPr>
          <w:lang w:eastAsia="zh-CN"/>
        </w:rPr>
      </w:pPr>
      <w:r w:rsidRPr="00B64EAE">
        <w:rPr>
          <w:b/>
          <w:bCs/>
          <w:lang w:eastAsia="zh-CN"/>
        </w:rPr>
        <w:t>Host Software.</w:t>
      </w:r>
      <w:r>
        <w:rPr>
          <w:lang w:eastAsia="zh-CN"/>
        </w:rPr>
        <w:t xml:space="preserve"> Software you license under host licenses is “host software.” After you </w:t>
      </w:r>
      <w:r w:rsidRPr="001F389E">
        <w:rPr>
          <w:lang w:eastAsia="zh-CN"/>
        </w:rPr>
        <w:t xml:space="preserve">assign the required number of </w:t>
      </w:r>
      <w:r>
        <w:rPr>
          <w:lang w:eastAsia="zh-CN"/>
        </w:rPr>
        <w:t>host</w:t>
      </w:r>
      <w:r w:rsidRPr="001F389E">
        <w:rPr>
          <w:lang w:eastAsia="zh-CN"/>
        </w:rPr>
        <w:t xml:space="preserve"> licenses, you may </w:t>
      </w:r>
      <w:r>
        <w:rPr>
          <w:lang w:eastAsia="zh-CN"/>
        </w:rPr>
        <w:t>run any number of instances of</w:t>
      </w:r>
      <w:r w:rsidRPr="001F389E">
        <w:rPr>
          <w:lang w:eastAsia="zh-CN"/>
        </w:rPr>
        <w:t xml:space="preserve"> the</w:t>
      </w:r>
      <w:r>
        <w:rPr>
          <w:lang w:eastAsia="zh-CN"/>
        </w:rPr>
        <w:t xml:space="preserve"> host</w:t>
      </w:r>
      <w:r w:rsidRPr="001F389E">
        <w:rPr>
          <w:lang w:eastAsia="zh-CN"/>
        </w:rPr>
        <w:t xml:space="preserve"> software to deploy, configure, manage and operate your Host Fabric.</w:t>
      </w:r>
      <w:r>
        <w:rPr>
          <w:lang w:eastAsia="zh-CN"/>
        </w:rPr>
        <w:t xml:space="preserve"> Your use of the host software is subject to the limitations set forth in the Product Specific License Terms section.</w:t>
      </w:r>
    </w:p>
    <w:p w14:paraId="5B9A2CBB" w14:textId="6DD9C2B4" w:rsidR="00CD228C" w:rsidRPr="00A8614F" w:rsidRDefault="00CD228C" w:rsidP="00554C78">
      <w:pPr>
        <w:pStyle w:val="PURBody-Indented"/>
        <w:rPr>
          <w:lang w:eastAsia="zh-CN"/>
        </w:rPr>
      </w:pPr>
      <w:r w:rsidRPr="00B64EAE">
        <w:rPr>
          <w:b/>
          <w:bCs/>
          <w:lang w:eastAsia="zh-CN"/>
        </w:rPr>
        <w:t>Guest Software.</w:t>
      </w:r>
      <w:r>
        <w:rPr>
          <w:lang w:eastAsia="zh-CN"/>
        </w:rPr>
        <w:t xml:space="preserve"> Software you license under guest licenses is “guest software.” Guest software consists of server sof</w:t>
      </w:r>
      <w:r w:rsidR="00B64EAE">
        <w:rPr>
          <w:lang w:eastAsia="zh-CN"/>
        </w:rPr>
        <w:t xml:space="preserve">tware and additional software. </w:t>
      </w:r>
      <w:r w:rsidRPr="004F027A">
        <w:rPr>
          <w:lang w:eastAsia="zh-CN"/>
        </w:rPr>
        <w:t xml:space="preserve">You may run the </w:t>
      </w:r>
      <w:r>
        <w:rPr>
          <w:lang w:eastAsia="zh-CN"/>
        </w:rPr>
        <w:t xml:space="preserve">guest </w:t>
      </w:r>
      <w:r w:rsidRPr="004F027A">
        <w:rPr>
          <w:lang w:eastAsia="zh-CN"/>
        </w:rPr>
        <w:t xml:space="preserve">server software only in a virtual </w:t>
      </w:r>
      <w:r>
        <w:rPr>
          <w:lang w:eastAsia="zh-CN"/>
        </w:rPr>
        <w:t>OSE</w:t>
      </w:r>
      <w:r w:rsidRPr="004F027A">
        <w:rPr>
          <w:lang w:eastAsia="zh-CN"/>
        </w:rPr>
        <w:t xml:space="preserve"> hosted </w:t>
      </w:r>
      <w:r w:rsidR="00D6363C">
        <w:rPr>
          <w:lang w:eastAsia="zh-CN"/>
        </w:rPr>
        <w:t>using the Hyper-V vi</w:t>
      </w:r>
      <w:r w:rsidR="00554C78">
        <w:rPr>
          <w:lang w:eastAsia="zh-CN"/>
        </w:rPr>
        <w:t>r</w:t>
      </w:r>
      <w:r w:rsidR="00D6363C">
        <w:rPr>
          <w:lang w:eastAsia="zh-CN"/>
        </w:rPr>
        <w:t xml:space="preserve">tualization functionality of the Microsoft Cloud Platform Suite </w:t>
      </w:r>
      <w:r w:rsidRPr="004F027A">
        <w:rPr>
          <w:lang w:eastAsia="zh-CN"/>
        </w:rPr>
        <w:t xml:space="preserve">on a </w:t>
      </w:r>
      <w:r>
        <w:rPr>
          <w:lang w:eastAsia="zh-CN"/>
        </w:rPr>
        <w:t>licensed host server</w:t>
      </w:r>
      <w:r w:rsidRPr="004F027A">
        <w:rPr>
          <w:lang w:eastAsia="zh-CN"/>
        </w:rPr>
        <w:t xml:space="preserve">. For each </w:t>
      </w:r>
      <w:r>
        <w:rPr>
          <w:lang w:eastAsia="zh-CN"/>
        </w:rPr>
        <w:t>g</w:t>
      </w:r>
      <w:r w:rsidRPr="004F027A">
        <w:rPr>
          <w:lang w:eastAsia="zh-CN"/>
        </w:rPr>
        <w:t xml:space="preserve">uest software license you acquire, you may run a single instance of the </w:t>
      </w:r>
      <w:r>
        <w:rPr>
          <w:lang w:eastAsia="zh-CN"/>
        </w:rPr>
        <w:t>guest</w:t>
      </w:r>
      <w:r w:rsidRPr="004F027A">
        <w:rPr>
          <w:lang w:eastAsia="zh-CN"/>
        </w:rPr>
        <w:t xml:space="preserve"> </w:t>
      </w:r>
      <w:r>
        <w:rPr>
          <w:lang w:eastAsia="zh-CN"/>
        </w:rPr>
        <w:t>server software and any number of instan</w:t>
      </w:r>
      <w:r w:rsidR="00B64EAE">
        <w:rPr>
          <w:lang w:eastAsia="zh-CN"/>
        </w:rPr>
        <w:t>ces of the additional software.</w:t>
      </w:r>
      <w:r>
        <w:rPr>
          <w:lang w:eastAsia="zh-CN"/>
        </w:rPr>
        <w:t xml:space="preserve"> Additional software may run in physical and virtual OSEs on any number of devices and may be used only with the guest server software.</w:t>
      </w:r>
    </w:p>
    <w:p w14:paraId="44B2EB82" w14:textId="77777777" w:rsidR="00CD228C" w:rsidRPr="00FD0417" w:rsidRDefault="00CD228C" w:rsidP="00CD228C">
      <w:pPr>
        <w:pStyle w:val="PURHeading2"/>
      </w:pPr>
      <w:r w:rsidRPr="00FD0417">
        <w:t>Creating and Storing Instances on Y</w:t>
      </w:r>
      <w:r>
        <w:t>our Servers or Storage Media</w:t>
      </w:r>
    </w:p>
    <w:p w14:paraId="1F01B172" w14:textId="77777777" w:rsidR="00CD228C" w:rsidRPr="00710E52" w:rsidRDefault="00CD228C" w:rsidP="00CD228C">
      <w:pPr>
        <w:pStyle w:val="PURBody-Indented"/>
      </w:pPr>
      <w:r w:rsidRPr="00710E52">
        <w:t>You have the additional rights below for each license you acquire.</w:t>
      </w:r>
    </w:p>
    <w:p w14:paraId="1F012660" w14:textId="77777777" w:rsidR="00CD228C" w:rsidRPr="00710E52" w:rsidRDefault="00CD228C" w:rsidP="00CD228C">
      <w:pPr>
        <w:pStyle w:val="PURBullet-Indented"/>
      </w:pPr>
      <w:r w:rsidRPr="00710E52">
        <w:t xml:space="preserve">You may create any number of instances of the </w:t>
      </w:r>
      <w:r>
        <w:t xml:space="preserve">host and guest </w:t>
      </w:r>
      <w:r w:rsidRPr="00710E52">
        <w:t>software.</w:t>
      </w:r>
    </w:p>
    <w:p w14:paraId="0A2A010D" w14:textId="77777777" w:rsidR="00CD228C" w:rsidRPr="00710E52" w:rsidRDefault="00CD228C" w:rsidP="00CD228C">
      <w:pPr>
        <w:pStyle w:val="PURBullet-Indented"/>
      </w:pPr>
      <w:r w:rsidRPr="00710E52">
        <w:t xml:space="preserve">You may store instances of the </w:t>
      </w:r>
      <w:r>
        <w:t xml:space="preserve">host and guest </w:t>
      </w:r>
      <w:r w:rsidRPr="00710E52">
        <w:t>software on any of your servers or storage media.</w:t>
      </w:r>
    </w:p>
    <w:p w14:paraId="087710D7" w14:textId="560F68A7" w:rsidR="00CD228C" w:rsidRPr="00710E52" w:rsidRDefault="00CD228C" w:rsidP="00D6363C">
      <w:pPr>
        <w:pStyle w:val="PURBullet-Indented"/>
      </w:pPr>
      <w:r w:rsidRPr="00710E52">
        <w:t>You may create and store instances solely to exercise your right to run instances of software under</w:t>
      </w:r>
      <w:r>
        <w:t xml:space="preserve"> the </w:t>
      </w:r>
      <w:r w:rsidRPr="00710E52">
        <w:t>licenses as described above.</w:t>
      </w:r>
    </w:p>
    <w:p w14:paraId="43D19174" w14:textId="77777777" w:rsidR="00CD228C" w:rsidRPr="00486EF8" w:rsidRDefault="00353A1B" w:rsidP="00CD6E9D">
      <w:pPr>
        <w:pStyle w:val="PURBullet"/>
        <w:keepLines/>
        <w:numPr>
          <w:ilvl w:val="0"/>
          <w:numId w:val="0"/>
        </w:numPr>
        <w:jc w:val="right"/>
      </w:pPr>
      <w:hyperlink w:anchor="TOC" w:history="1">
        <w:r w:rsidR="00CD228C" w:rsidRPr="00372624">
          <w:rPr>
            <w:rStyle w:val="Hyperlink"/>
            <w:rFonts w:ascii="Arial Narrow" w:hAnsi="Arial Narrow"/>
            <w:sz w:val="16"/>
          </w:rPr>
          <w:t>Table of Contents</w:t>
        </w:r>
      </w:hyperlink>
      <w:r w:rsidR="00CD228C">
        <w:t xml:space="preserve"> / </w:t>
      </w:r>
      <w:hyperlink w:anchor="UniversalTerms" w:history="1">
        <w:r w:rsidR="00CD228C">
          <w:rPr>
            <w:rStyle w:val="Hyperlink"/>
            <w:rFonts w:ascii="Arial Narrow" w:hAnsi="Arial Narrow"/>
            <w:sz w:val="16"/>
          </w:rPr>
          <w:t>Universal License Terms</w:t>
        </w:r>
      </w:hyperlink>
    </w:p>
    <w:p w14:paraId="59C5F39E" w14:textId="77777777" w:rsidR="00CD228C" w:rsidRPr="00893CE7" w:rsidRDefault="00CD228C" w:rsidP="00CD228C">
      <w:pPr>
        <w:pStyle w:val="PURHeading1"/>
      </w:pPr>
      <w:r>
        <w:t>Product-Specific License Terms</w:t>
      </w:r>
    </w:p>
    <w:p w14:paraId="1A1FE47E" w14:textId="79C9379E" w:rsidR="00CD228C" w:rsidRDefault="00CD228C" w:rsidP="00CD228C">
      <w:pPr>
        <w:pStyle w:val="PURProductName"/>
      </w:pPr>
      <w:bookmarkStart w:id="872" w:name="_Toc370118465"/>
      <w:bookmarkStart w:id="873" w:name="_Toc370124875"/>
      <w:bookmarkStart w:id="874" w:name="_Toc370125144"/>
      <w:bookmarkStart w:id="875" w:name="_Toc370125584"/>
      <w:bookmarkStart w:id="876" w:name="_Toc378682119"/>
      <w:bookmarkStart w:id="877" w:name="_Toc378682294"/>
      <w:bookmarkStart w:id="878" w:name="_Toc371268306"/>
      <w:bookmarkStart w:id="879" w:name="_Toc371268373"/>
      <w:bookmarkStart w:id="880" w:name="_Toc379278570"/>
      <w:bookmarkStart w:id="881" w:name="_Toc381962053"/>
      <w:r>
        <w:t>Cloud Platform Suite</w:t>
      </w:r>
      <w:bookmarkEnd w:id="872"/>
      <w:bookmarkEnd w:id="873"/>
      <w:bookmarkEnd w:id="874"/>
      <w:bookmarkEnd w:id="875"/>
      <w:bookmarkEnd w:id="876"/>
      <w:bookmarkEnd w:id="877"/>
      <w:bookmarkEnd w:id="878"/>
      <w:bookmarkEnd w:id="879"/>
      <w:bookmarkEnd w:id="880"/>
      <w:bookmarkEnd w:id="881"/>
      <w:r>
        <w:fldChar w:fldCharType="begin"/>
      </w:r>
      <w:r>
        <w:instrText xml:space="preserve"> XE "</w:instrText>
      </w:r>
      <w:r w:rsidR="00CC4461">
        <w:instrText>Cloud Platform Suite</w:instrText>
      </w:r>
      <w:r>
        <w:instrText xml:space="preserve">" </w:instrText>
      </w:r>
      <w:r>
        <w:fldChar w:fldCharType="end"/>
      </w:r>
    </w:p>
    <w:p w14:paraId="548D856C" w14:textId="77777777" w:rsidR="00CD228C" w:rsidRPr="000A146C" w:rsidRDefault="00CD228C" w:rsidP="00CD228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CD228C" w14:paraId="0F001618" w14:textId="77777777" w:rsidTr="00866FFA">
        <w:tc>
          <w:tcPr>
            <w:tcW w:w="2477" w:type="pct"/>
          </w:tcPr>
          <w:p w14:paraId="54445D4B" w14:textId="5D8D5CCD" w:rsidR="00CD228C" w:rsidRPr="003667B6" w:rsidRDefault="00CD228C" w:rsidP="00B64EAE">
            <w:pPr>
              <w:pStyle w:val="PURLMSH"/>
            </w:pPr>
            <w:r>
              <w:t xml:space="preserve">License Mobility Within Server Farms: </w:t>
            </w:r>
            <w:r>
              <w:rPr>
                <w:b/>
              </w:rPr>
              <w:t>No</w:t>
            </w:r>
          </w:p>
        </w:tc>
        <w:tc>
          <w:tcPr>
            <w:tcW w:w="2523" w:type="pct"/>
          </w:tcPr>
          <w:p w14:paraId="5DBBF703" w14:textId="16CC344B" w:rsidR="00CD228C" w:rsidRDefault="00CD228C" w:rsidP="00866FFA">
            <w:pPr>
              <w:pStyle w:val="PURLMSH"/>
            </w:pPr>
            <w:r>
              <w:t xml:space="preserve">See Applicable Notice: </w:t>
            </w:r>
            <w:r>
              <w:rPr>
                <w:b/>
              </w:rPr>
              <w:t xml:space="preserve">Data Transfer </w:t>
            </w:r>
            <w:r w:rsidR="00B64EAE" w:rsidRPr="005F3229">
              <w:rPr>
                <w:i/>
              </w:rPr>
              <w:t xml:space="preserve">(see </w:t>
            </w:r>
            <w:hyperlink w:anchor="Appendix2" w:history="1">
              <w:r w:rsidR="00B64EAE" w:rsidRPr="005F3229">
                <w:rPr>
                  <w:rStyle w:val="Hyperlink"/>
                  <w:i/>
                </w:rPr>
                <w:t>Appendix 2</w:t>
              </w:r>
            </w:hyperlink>
            <w:r w:rsidR="00B64EAE" w:rsidRPr="005F3229">
              <w:rPr>
                <w:i/>
              </w:rPr>
              <w:t>)</w:t>
            </w:r>
          </w:p>
        </w:tc>
      </w:tr>
      <w:tr w:rsidR="00CD228C" w14:paraId="47E08992" w14:textId="77777777" w:rsidTr="00866FFA">
        <w:tc>
          <w:tcPr>
            <w:tcW w:w="2477" w:type="pct"/>
          </w:tcPr>
          <w:p w14:paraId="115C4EB2" w14:textId="77777777" w:rsidR="00CD228C" w:rsidRPr="003667B6" w:rsidRDefault="00CD228C" w:rsidP="00866FFA">
            <w:pPr>
              <w:pStyle w:val="PURLMSH"/>
            </w:pPr>
            <w:r>
              <w:t xml:space="preserve">Client/Additional Software: </w:t>
            </w:r>
            <w:r>
              <w:rPr>
                <w:b/>
              </w:rPr>
              <w:t>No</w:t>
            </w:r>
          </w:p>
        </w:tc>
        <w:tc>
          <w:tcPr>
            <w:tcW w:w="2523" w:type="pct"/>
          </w:tcPr>
          <w:p w14:paraId="1D43AA14" w14:textId="77777777" w:rsidR="00CD228C" w:rsidRDefault="00CD228C" w:rsidP="00866FFA">
            <w:pPr>
              <w:pStyle w:val="PURLMSH"/>
            </w:pPr>
          </w:p>
        </w:tc>
      </w:tr>
    </w:tbl>
    <w:p w14:paraId="0C0A8ABF" w14:textId="77777777" w:rsidR="00CD228C" w:rsidRPr="002760D0" w:rsidRDefault="00CD228C" w:rsidP="00CD228C">
      <w:pPr>
        <w:pStyle w:val="PURADDITIONALTERMSHEADERMB"/>
      </w:pPr>
      <w:r>
        <w:t>Additional Terms:</w:t>
      </w:r>
    </w:p>
    <w:p w14:paraId="0B7979A9" w14:textId="77777777" w:rsidR="00CD228C" w:rsidRPr="00170E24" w:rsidRDefault="00CD228C" w:rsidP="00CD228C">
      <w:pPr>
        <w:pStyle w:val="PURBody-Indented"/>
        <w:rPr>
          <w:lang w:eastAsia="zh-CN"/>
        </w:rPr>
      </w:pPr>
      <w:r w:rsidRPr="00170E24">
        <w:rPr>
          <w:lang w:eastAsia="zh-CN"/>
        </w:rPr>
        <w:t xml:space="preserve">Cloud Platform Suite is </w:t>
      </w:r>
      <w:r>
        <w:rPr>
          <w:lang w:eastAsia="zh-CN"/>
        </w:rPr>
        <w:t>licensed under host licenses</w:t>
      </w:r>
      <w:r w:rsidRPr="00170E24">
        <w:rPr>
          <w:lang w:eastAsia="zh-CN"/>
        </w:rPr>
        <w:t>.</w:t>
      </w:r>
    </w:p>
    <w:p w14:paraId="4E3D0BAE" w14:textId="09923BC9" w:rsidR="00CD228C" w:rsidRDefault="00CD228C" w:rsidP="00CD228C">
      <w:pPr>
        <w:pStyle w:val="PURBody-Indented"/>
        <w:rPr>
          <w:b/>
        </w:rPr>
      </w:pPr>
      <w:r w:rsidRPr="00B1668F">
        <w:rPr>
          <w:smallCaps/>
          <w:color w:val="00467F" w:themeColor="text2"/>
          <w:spacing w:val="-4"/>
        </w:rPr>
        <w:t>Restri</w:t>
      </w:r>
      <w:r>
        <w:rPr>
          <w:smallCaps/>
          <w:color w:val="00467F" w:themeColor="text2"/>
          <w:spacing w:val="-4"/>
        </w:rPr>
        <w:t>cted Use of Software Components</w:t>
      </w:r>
    </w:p>
    <w:p w14:paraId="16F5F066" w14:textId="77777777" w:rsidR="00CD228C" w:rsidRPr="00FA5B66" w:rsidRDefault="00CD228C" w:rsidP="00CD228C">
      <w:pPr>
        <w:pStyle w:val="PURBody-Indented"/>
        <w:rPr>
          <w:rFonts w:ascii="Tahoma" w:hAnsi="Tahoma" w:cs="Tahoma"/>
          <w:b/>
          <w:sz w:val="20"/>
        </w:rPr>
      </w:pPr>
      <w:r w:rsidRPr="00FA5B66">
        <w:t>The software includes the following components:</w:t>
      </w:r>
    </w:p>
    <w:p w14:paraId="741438E4" w14:textId="77777777" w:rsidR="00CD228C" w:rsidRPr="00FA5B66" w:rsidRDefault="00CD228C" w:rsidP="00CD228C">
      <w:pPr>
        <w:pStyle w:val="PURBullet-Indented"/>
      </w:pPr>
      <w:r w:rsidRPr="00FA5B66">
        <w:t>Windows Server 2012 R2</w:t>
      </w:r>
    </w:p>
    <w:p w14:paraId="46D779BD" w14:textId="77777777" w:rsidR="00CD228C" w:rsidRPr="00FA5B66" w:rsidRDefault="00CD228C" w:rsidP="00CD228C">
      <w:pPr>
        <w:pStyle w:val="PURBullet-Indented"/>
      </w:pPr>
      <w:r w:rsidRPr="00FA5B66">
        <w:t>System Center 2012 R2</w:t>
      </w:r>
    </w:p>
    <w:p w14:paraId="53662BB0" w14:textId="77777777" w:rsidR="00CD228C" w:rsidRPr="00FA5B66" w:rsidRDefault="00CD228C" w:rsidP="00CD228C">
      <w:pPr>
        <w:pStyle w:val="PURBullet-Indented"/>
      </w:pPr>
      <w:r w:rsidRPr="00FA5B66">
        <w:lastRenderedPageBreak/>
        <w:t>Windows Azure Pack</w:t>
      </w:r>
      <w:r>
        <w:t xml:space="preserve"> for Windows Server</w:t>
      </w:r>
    </w:p>
    <w:p w14:paraId="11A6EB96" w14:textId="77777777" w:rsidR="00CD228C" w:rsidRPr="00FA5B66" w:rsidRDefault="00CD228C" w:rsidP="00CD228C">
      <w:pPr>
        <w:pStyle w:val="PURBullet-Indented"/>
      </w:pPr>
      <w:r w:rsidRPr="00FA5B66">
        <w:t>SQL Server 2012 Standard</w:t>
      </w:r>
    </w:p>
    <w:p w14:paraId="4BA89B81" w14:textId="697055F7" w:rsidR="00CD228C" w:rsidRPr="00FA5B66" w:rsidRDefault="00CD228C" w:rsidP="00CD228C">
      <w:pPr>
        <w:pStyle w:val="PURBody-Indented"/>
        <w:rPr>
          <w:lang w:eastAsia="zh-CN"/>
        </w:rPr>
      </w:pPr>
      <w:r w:rsidRPr="00FA5B66">
        <w:rPr>
          <w:lang w:eastAsia="zh-CN"/>
        </w:rPr>
        <w:t>By acquiring a license for the Cloud Platform Suite software, you are not acquiring licenses for the individual softwar</w:t>
      </w:r>
      <w:r w:rsidR="00B64EAE">
        <w:rPr>
          <w:lang w:eastAsia="zh-CN"/>
        </w:rPr>
        <w:t xml:space="preserve">e components identified above. </w:t>
      </w:r>
      <w:r w:rsidRPr="00FA5B66">
        <w:rPr>
          <w:lang w:eastAsia="zh-CN"/>
        </w:rPr>
        <w:t>You may use these software components solely as described in this section.</w:t>
      </w:r>
    </w:p>
    <w:p w14:paraId="1E627EAE" w14:textId="2061AD8C" w:rsidR="00CD228C" w:rsidRPr="00FA5B66" w:rsidRDefault="00CD228C" w:rsidP="00CD228C">
      <w:pPr>
        <w:pStyle w:val="PURBullet-Indented"/>
      </w:pPr>
      <w:r w:rsidRPr="00FA5B66">
        <w:t xml:space="preserve">System Center 2012 R2 – You may use this component only to manage the physical and virtual OSEs in your Host Fabric and to manage instances of the Cloud Platform Guest (licensed separately) </w:t>
      </w:r>
      <w:r w:rsidR="00292450">
        <w:t xml:space="preserve">and/or instances of non-Microsoft operating systems </w:t>
      </w:r>
      <w:r w:rsidRPr="00FA5B66">
        <w:t>that are hosted on your Host Fabric.</w:t>
      </w:r>
    </w:p>
    <w:p w14:paraId="43A29262" w14:textId="77777777" w:rsidR="00CD228C" w:rsidRPr="00FA5B66" w:rsidRDefault="00CD228C" w:rsidP="00CD228C">
      <w:pPr>
        <w:pStyle w:val="PURBullet-Indented"/>
      </w:pPr>
      <w:r w:rsidRPr="00FA5B66">
        <w:t>Windows Azure Pack – You may use all available features in this component on any physical or virtual OSE in your Host Fabric.</w:t>
      </w:r>
    </w:p>
    <w:p w14:paraId="4ED683C8" w14:textId="3ABECB9C" w:rsidR="00CD228C" w:rsidRPr="00FA5B66" w:rsidRDefault="00CD228C" w:rsidP="00CD228C">
      <w:pPr>
        <w:pStyle w:val="PURBullet-Indented"/>
      </w:pPr>
      <w:r w:rsidRPr="00FA5B66">
        <w:t xml:space="preserve">SQL Server 2012 Standard – You may use this component only to support System Center 2012 R2 </w:t>
      </w:r>
      <w:r>
        <w:t>and/or</w:t>
      </w:r>
      <w:r w:rsidR="00B64EAE">
        <w:t xml:space="preserve"> Windows Azure Pack. </w:t>
      </w:r>
      <w:r w:rsidRPr="00FA5B66">
        <w:t xml:space="preserve">You may not use this component to create, configure, query, modify or otherwise use a database that is not directly used by System Center 2012 R2 </w:t>
      </w:r>
      <w:r>
        <w:t>and/</w:t>
      </w:r>
      <w:r w:rsidRPr="00FA5B66">
        <w:t>or Windows Azure Pack.</w:t>
      </w:r>
    </w:p>
    <w:p w14:paraId="168A62C1" w14:textId="0685F2C4" w:rsidR="00CD228C" w:rsidRPr="00566A5E" w:rsidRDefault="00CD228C" w:rsidP="00CD228C">
      <w:pPr>
        <w:pStyle w:val="PURBullet-Indented"/>
      </w:pPr>
      <w:r w:rsidRPr="00FA5B66">
        <w:t xml:space="preserve">Windows Server 2012 R2 – </w:t>
      </w:r>
      <w:r w:rsidRPr="00566A5E">
        <w:t>You may use this component as the operating system for physical and virtual OSE</w:t>
      </w:r>
      <w:r w:rsidR="00B64EAE">
        <w:t xml:space="preserve">s running on your Host Fabric. </w:t>
      </w:r>
      <w:r w:rsidRPr="00566A5E">
        <w:t>In any physical or virtual OSE that uses this component as the operating system, you may use all available functionality in this component to deploy, configure, manage and operate your Host Fabric. In any physical or virtual OSE that uses this component as the operating system you may, however, run only the following applications solely for the following purposes:</w:t>
      </w:r>
    </w:p>
    <w:p w14:paraId="55FB4A72" w14:textId="77777777" w:rsidR="00CD228C" w:rsidRPr="00566A5E" w:rsidRDefault="00CD228C" w:rsidP="00B64EAE">
      <w:pPr>
        <w:pStyle w:val="PURBullet-Indented"/>
        <w:ind w:left="720"/>
      </w:pPr>
      <w:r w:rsidRPr="00566A5E">
        <w:t>System Center 2012 R2 for the purposes described above</w:t>
      </w:r>
      <w:r>
        <w:t>;</w:t>
      </w:r>
    </w:p>
    <w:p w14:paraId="2463EA6E" w14:textId="77777777" w:rsidR="00CD228C" w:rsidRPr="00566A5E" w:rsidRDefault="00CD228C" w:rsidP="00B64EAE">
      <w:pPr>
        <w:pStyle w:val="PURBullet-Indented"/>
        <w:ind w:left="720"/>
      </w:pPr>
      <w:r w:rsidRPr="00566A5E">
        <w:t>Windows Azure Pack for the purposes described above;</w:t>
      </w:r>
    </w:p>
    <w:p w14:paraId="282550D5" w14:textId="77777777" w:rsidR="00CD228C" w:rsidRPr="00566A5E" w:rsidRDefault="00CD228C" w:rsidP="00B64EAE">
      <w:pPr>
        <w:pStyle w:val="PURBullet-Indented"/>
        <w:ind w:left="720"/>
      </w:pPr>
      <w:r w:rsidRPr="00566A5E">
        <w:t>SQL Server 2012 Standard for the purposes described above;</w:t>
      </w:r>
    </w:p>
    <w:p w14:paraId="3A9AD12C" w14:textId="77777777" w:rsidR="00CD228C" w:rsidRPr="00FA5B66" w:rsidRDefault="00CD228C" w:rsidP="00B64EAE">
      <w:pPr>
        <w:pStyle w:val="PURBullet-Indented"/>
        <w:ind w:left="720"/>
      </w:pPr>
      <w:r w:rsidRPr="00566A5E">
        <w:t>applications that are used solely to deploy, configure, manage and operate your Host Fabric</w:t>
      </w:r>
      <w:r w:rsidRPr="00FA5B66">
        <w:t>.</w:t>
      </w:r>
    </w:p>
    <w:p w14:paraId="60575DFF" w14:textId="77777777" w:rsidR="00CD228C" w:rsidRDefault="00CD228C" w:rsidP="00CD228C">
      <w:pPr>
        <w:pStyle w:val="PURBlueStrong-Indented"/>
        <w:rPr>
          <w:smallCaps w:val="0"/>
          <w:color w:val="404040" w:themeColor="text1" w:themeTint="BF"/>
          <w:spacing w:val="0"/>
          <w:lang w:eastAsia="zh-CN"/>
        </w:rPr>
      </w:pPr>
      <w:r w:rsidRPr="0074007B">
        <w:rPr>
          <w:smallCaps w:val="0"/>
          <w:color w:val="404040" w:themeColor="text1" w:themeTint="BF"/>
          <w:spacing w:val="0"/>
          <w:lang w:eastAsia="zh-CN"/>
        </w:rPr>
        <w:t xml:space="preserve">You may not run any other application for any other purpose in any physical or virtual OSE in your Host Fabric that uses the Windows Server 2012 R2 component as its operating system. </w:t>
      </w:r>
    </w:p>
    <w:p w14:paraId="12BDF7C0" w14:textId="77777777" w:rsidR="00CD228C" w:rsidRPr="0074007B" w:rsidRDefault="00CD228C" w:rsidP="00CD228C">
      <w:pPr>
        <w:pStyle w:val="PURBlueStrong-Indented"/>
        <w:rPr>
          <w:smallCaps w:val="0"/>
          <w:color w:val="404040" w:themeColor="text1" w:themeTint="BF"/>
          <w:spacing w:val="0"/>
          <w:lang w:eastAsia="zh-CN"/>
        </w:rPr>
      </w:pPr>
      <w:r w:rsidRPr="0074007B">
        <w:rPr>
          <w:smallCaps w:val="0"/>
          <w:color w:val="404040" w:themeColor="text1" w:themeTint="BF"/>
          <w:spacing w:val="0"/>
          <w:lang w:eastAsia="zh-CN"/>
        </w:rPr>
        <w:t>You must acquire a separate Microsoft Cloud Platform Guest license for each instance of the Microsoft Cloud Platform Guest hosted on your Host Fabric.</w:t>
      </w:r>
    </w:p>
    <w:p w14:paraId="61987B7D" w14:textId="77777777" w:rsidR="00CD228C" w:rsidRPr="00FD0417" w:rsidRDefault="00CD228C" w:rsidP="00CD228C">
      <w:pPr>
        <w:pStyle w:val="PURBlueStrong"/>
      </w:pPr>
      <w:r w:rsidRPr="00FD0417">
        <w:t xml:space="preserve">No </w:t>
      </w:r>
      <w:r>
        <w:t>Subscriber Access Licenses (SALs)</w:t>
      </w:r>
      <w:r w:rsidRPr="00FD0417">
        <w:t xml:space="preserve"> Required for Access</w:t>
      </w:r>
    </w:p>
    <w:p w14:paraId="31C65CE7" w14:textId="77777777" w:rsidR="00CD228C" w:rsidRDefault="00CD228C" w:rsidP="00CD228C">
      <w:pPr>
        <w:pStyle w:val="PURBody-Indented"/>
      </w:pPr>
      <w:r>
        <w:t>You do not need SALs for other devices to access your instances of the software.</w:t>
      </w:r>
    </w:p>
    <w:p w14:paraId="2F217927" w14:textId="77777777" w:rsidR="00CD228C" w:rsidRDefault="00CD228C" w:rsidP="00CD228C">
      <w:pPr>
        <w:pStyle w:val="PURBlueStrong-Indented"/>
      </w:pPr>
      <w:r>
        <w:t xml:space="preserve">.NET Framework Software and the Windows hotfix </w:t>
      </w:r>
      <w:r w:rsidRPr="00FA5B66">
        <w:rPr>
          <w:lang w:eastAsia="zh-CN"/>
        </w:rPr>
        <w:t>KB975759</w:t>
      </w:r>
    </w:p>
    <w:p w14:paraId="14941A59" w14:textId="07F6544D" w:rsidR="00506D38" w:rsidRPr="006F7AFD" w:rsidRDefault="00CD228C" w:rsidP="00CD228C">
      <w:pPr>
        <w:pStyle w:val="PURBody-Indented"/>
      </w:pPr>
      <w:r w:rsidRPr="00FA5B66">
        <w:rPr>
          <w:lang w:eastAsia="zh-CN"/>
        </w:rPr>
        <w:t xml:space="preserve">The software contains Microsoft .NET Framework software and the Windows hotfix KB975759. </w:t>
      </w:r>
      <w:r>
        <w:rPr>
          <w:lang w:eastAsia="zh-CN"/>
        </w:rPr>
        <w:t>See the license terms for</w:t>
      </w:r>
      <w:r w:rsidRPr="00FA5B66">
        <w:rPr>
          <w:lang w:eastAsia="zh-CN"/>
        </w:rPr>
        <w:t>.NET Framework software</w:t>
      </w:r>
      <w:r>
        <w:rPr>
          <w:lang w:eastAsia="zh-CN"/>
        </w:rPr>
        <w:t>, PowerShell</w:t>
      </w:r>
      <w:r w:rsidRPr="00FA5B66">
        <w:rPr>
          <w:lang w:eastAsia="zh-CN"/>
        </w:rPr>
        <w:t xml:space="preserve"> </w:t>
      </w:r>
      <w:r>
        <w:rPr>
          <w:lang w:eastAsia="zh-CN"/>
        </w:rPr>
        <w:t xml:space="preserve">Software </w:t>
      </w:r>
      <w:r w:rsidRPr="00FA5B66">
        <w:rPr>
          <w:lang w:eastAsia="zh-CN"/>
        </w:rPr>
        <w:t>and the Windows hotfix KB975759</w:t>
      </w:r>
      <w:r>
        <w:rPr>
          <w:lang w:eastAsia="zh-CN"/>
        </w:rPr>
        <w:t xml:space="preserve"> in the Universal License Terms.</w:t>
      </w:r>
    </w:p>
    <w:p w14:paraId="28C1E29D" w14:textId="77777777" w:rsidR="00CC4461" w:rsidRPr="008D5AC9" w:rsidRDefault="00353A1B" w:rsidP="00CD6E9D">
      <w:pPr>
        <w:pStyle w:val="PURBody-Indented"/>
        <w:keepLines/>
        <w:ind w:left="274"/>
        <w:jc w:val="right"/>
      </w:pPr>
      <w:hyperlink w:anchor="TOC" w:history="1">
        <w:r w:rsidR="00CC4461" w:rsidRPr="00372624">
          <w:rPr>
            <w:rStyle w:val="Hyperlink"/>
            <w:rFonts w:ascii="Arial Narrow" w:hAnsi="Arial Narrow"/>
            <w:sz w:val="16"/>
          </w:rPr>
          <w:t>Table of Contents</w:t>
        </w:r>
      </w:hyperlink>
      <w:r w:rsidR="00CC4461">
        <w:t xml:space="preserve"> / </w:t>
      </w:r>
      <w:hyperlink w:anchor="UniversalTerms" w:history="1">
        <w:r w:rsidR="00CC4461">
          <w:rPr>
            <w:rStyle w:val="Hyperlink"/>
            <w:rFonts w:ascii="Arial Narrow" w:hAnsi="Arial Narrow"/>
            <w:sz w:val="16"/>
          </w:rPr>
          <w:t>Universal License Terms</w:t>
        </w:r>
      </w:hyperlink>
    </w:p>
    <w:p w14:paraId="311F64FF" w14:textId="2DBF908B" w:rsidR="00CC4461" w:rsidRPr="009214B8" w:rsidRDefault="00CC4461" w:rsidP="00CC4461">
      <w:pPr>
        <w:pStyle w:val="PURProductName"/>
      </w:pPr>
      <w:bookmarkStart w:id="882" w:name="_Toc370118466"/>
      <w:bookmarkStart w:id="883" w:name="_Toc370124876"/>
      <w:bookmarkStart w:id="884" w:name="_Toc370125145"/>
      <w:bookmarkStart w:id="885" w:name="_Toc370125585"/>
      <w:bookmarkStart w:id="886" w:name="_Toc378682120"/>
      <w:bookmarkStart w:id="887" w:name="_Toc378682295"/>
      <w:bookmarkStart w:id="888" w:name="_Toc371268307"/>
      <w:bookmarkStart w:id="889" w:name="_Toc371268374"/>
      <w:bookmarkStart w:id="890" w:name="_Toc379278571"/>
      <w:bookmarkStart w:id="891" w:name="_Toc381962054"/>
      <w:r>
        <w:t>Cloud Platform Guest</w:t>
      </w:r>
      <w:bookmarkEnd w:id="882"/>
      <w:bookmarkEnd w:id="883"/>
      <w:bookmarkEnd w:id="884"/>
      <w:bookmarkEnd w:id="885"/>
      <w:bookmarkEnd w:id="886"/>
      <w:bookmarkEnd w:id="887"/>
      <w:bookmarkEnd w:id="888"/>
      <w:bookmarkEnd w:id="889"/>
      <w:bookmarkEnd w:id="890"/>
      <w:bookmarkEnd w:id="891"/>
      <w:r>
        <w:fldChar w:fldCharType="begin"/>
      </w:r>
      <w:r>
        <w:instrText xml:space="preserve"> XE "Cloud Platform Guest" </w:instrText>
      </w:r>
      <w:r>
        <w:fldChar w:fldCharType="end"/>
      </w:r>
    </w:p>
    <w:p w14:paraId="1C725AD0" w14:textId="77777777" w:rsidR="00CC4461" w:rsidRPr="000A146C" w:rsidRDefault="00CC4461" w:rsidP="00CC446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CC4461" w14:paraId="220217D4" w14:textId="77777777" w:rsidTr="00CD6E9D">
        <w:tc>
          <w:tcPr>
            <w:tcW w:w="2477" w:type="pct"/>
            <w:tcBorders>
              <w:top w:val="dotted" w:sz="4" w:space="0" w:color="B9D3EB" w:themeColor="accent1"/>
              <w:bottom w:val="nil"/>
            </w:tcBorders>
          </w:tcPr>
          <w:p w14:paraId="6A129EAC" w14:textId="0B1040CA" w:rsidR="00CC4461" w:rsidRDefault="00CC4461" w:rsidP="00B64EAE">
            <w:pPr>
              <w:pStyle w:val="PURLMSH"/>
            </w:pPr>
            <w:r>
              <w:t xml:space="preserve">License Mobility Within Server Farms: </w:t>
            </w:r>
            <w:r>
              <w:rPr>
                <w:b/>
              </w:rPr>
              <w:t>No</w:t>
            </w:r>
          </w:p>
        </w:tc>
        <w:tc>
          <w:tcPr>
            <w:tcW w:w="2523" w:type="pct"/>
            <w:tcBorders>
              <w:top w:val="dotted" w:sz="4" w:space="0" w:color="B9D3EB" w:themeColor="accent1"/>
              <w:bottom w:val="nil"/>
            </w:tcBorders>
          </w:tcPr>
          <w:p w14:paraId="675E26C4" w14:textId="7904E2E8" w:rsidR="00CC4461" w:rsidRPr="00A50403" w:rsidRDefault="00CC4461" w:rsidP="00CC4461">
            <w:pPr>
              <w:pStyle w:val="PURLMSH"/>
              <w:rPr>
                <w:i/>
              </w:rPr>
            </w:pPr>
            <w:r>
              <w:t xml:space="preserve">See Applicable Notice: </w:t>
            </w:r>
            <w:r>
              <w:rPr>
                <w:b/>
              </w:rPr>
              <w:t xml:space="preserve">Data Transfer, H.264/AVC and VC-1 </w:t>
            </w:r>
            <w:r w:rsidR="00B64EAE" w:rsidRPr="005F3229">
              <w:rPr>
                <w:i/>
              </w:rPr>
              <w:t xml:space="preserve">(see </w:t>
            </w:r>
            <w:hyperlink w:anchor="Appendix2" w:history="1">
              <w:r w:rsidR="00B64EAE" w:rsidRPr="005F3229">
                <w:rPr>
                  <w:rStyle w:val="Hyperlink"/>
                  <w:i/>
                </w:rPr>
                <w:t>Appendix 2</w:t>
              </w:r>
            </w:hyperlink>
            <w:r w:rsidR="00B64EAE" w:rsidRPr="005F3229">
              <w:rPr>
                <w:i/>
              </w:rPr>
              <w:t>)</w:t>
            </w:r>
          </w:p>
        </w:tc>
      </w:tr>
      <w:tr w:rsidR="00EE7C5B" w14:paraId="48159E84" w14:textId="77777777" w:rsidTr="00CD6E9D">
        <w:tc>
          <w:tcPr>
            <w:tcW w:w="2477" w:type="pct"/>
            <w:tcBorders>
              <w:top w:val="nil"/>
              <w:bottom w:val="nil"/>
            </w:tcBorders>
          </w:tcPr>
          <w:p w14:paraId="769EBCD7" w14:textId="2CC592E1" w:rsidR="00EE7C5B" w:rsidRDefault="00EE7C5B" w:rsidP="00CD6E9D">
            <w:pPr>
              <w:pStyle w:val="PURLMSH"/>
            </w:pPr>
            <w:r w:rsidRPr="00B75FD5">
              <w:t xml:space="preserve">Client/Additional Software: </w:t>
            </w:r>
            <w:r w:rsidRPr="00CD6E9D">
              <w:rPr>
                <w:b/>
              </w:rPr>
              <w:t>Yes</w:t>
            </w:r>
          </w:p>
        </w:tc>
        <w:tc>
          <w:tcPr>
            <w:tcW w:w="2523" w:type="pct"/>
            <w:tcBorders>
              <w:top w:val="nil"/>
              <w:bottom w:val="nil"/>
            </w:tcBorders>
          </w:tcPr>
          <w:p w14:paraId="42BF831C" w14:textId="38B45662" w:rsidR="00EE7C5B" w:rsidRPr="00A50403" w:rsidRDefault="00EE7C5B" w:rsidP="00652F97">
            <w:pPr>
              <w:pStyle w:val="PURLMSH"/>
              <w:rPr>
                <w:i/>
              </w:rPr>
            </w:pPr>
          </w:p>
        </w:tc>
      </w:tr>
    </w:tbl>
    <w:p w14:paraId="429DCB11" w14:textId="77777777" w:rsidR="00CC4461" w:rsidRPr="00B707F8" w:rsidRDefault="00CC4461" w:rsidP="00CC4461">
      <w:pPr>
        <w:pStyle w:val="PURADDITIONALTERMSHEADERMB"/>
      </w:pPr>
      <w:r w:rsidRPr="00B707F8">
        <w:t>Additional Terms:</w:t>
      </w:r>
    </w:p>
    <w:p w14:paraId="0D41BDC9" w14:textId="77777777" w:rsidR="00CC4461" w:rsidRPr="00170E24" w:rsidRDefault="00CC4461" w:rsidP="00CC4461">
      <w:pPr>
        <w:pStyle w:val="PURBody-Indented"/>
        <w:rPr>
          <w:lang w:eastAsia="zh-CN"/>
        </w:rPr>
      </w:pPr>
      <w:r w:rsidRPr="00170E24">
        <w:rPr>
          <w:lang w:eastAsia="zh-CN"/>
        </w:rPr>
        <w:t xml:space="preserve">Cloud Platform </w:t>
      </w:r>
      <w:r>
        <w:rPr>
          <w:lang w:eastAsia="zh-CN"/>
        </w:rPr>
        <w:t>Guest</w:t>
      </w:r>
      <w:r w:rsidRPr="00170E24">
        <w:rPr>
          <w:lang w:eastAsia="zh-CN"/>
        </w:rPr>
        <w:t xml:space="preserve"> is </w:t>
      </w:r>
      <w:r>
        <w:rPr>
          <w:lang w:eastAsia="zh-CN"/>
        </w:rPr>
        <w:t>licensed under guest licenses</w:t>
      </w:r>
      <w:r w:rsidRPr="00170E24">
        <w:rPr>
          <w:lang w:eastAsia="zh-CN"/>
        </w:rPr>
        <w:t>.</w:t>
      </w:r>
    </w:p>
    <w:p w14:paraId="2E1A71C2" w14:textId="3629BD80" w:rsidR="00CC4461" w:rsidRDefault="00CC4461" w:rsidP="00CC4461">
      <w:pPr>
        <w:spacing w:after="200"/>
        <w:ind w:left="817" w:hanging="547"/>
        <w:rPr>
          <w:sz w:val="22"/>
          <w:szCs w:val="22"/>
        </w:rPr>
      </w:pPr>
      <w:r w:rsidRPr="003747E6">
        <w:rPr>
          <w:smallCaps/>
          <w:color w:val="00467F" w:themeColor="text2"/>
          <w:spacing w:val="-4"/>
          <w:sz w:val="18"/>
        </w:rPr>
        <w:t>Rights to Windows Server</w:t>
      </w:r>
    </w:p>
    <w:p w14:paraId="478AD99F" w14:textId="77777777" w:rsidR="00CC4461" w:rsidRPr="003747E6" w:rsidRDefault="00CC4461" w:rsidP="00CC4461">
      <w:pPr>
        <w:pStyle w:val="PURBody-Indented"/>
        <w:rPr>
          <w:lang w:eastAsia="zh-CN"/>
        </w:rPr>
      </w:pPr>
      <w:r w:rsidRPr="003747E6">
        <w:rPr>
          <w:lang w:eastAsia="zh-CN"/>
        </w:rPr>
        <w:t xml:space="preserve">You may create, store, and use </w:t>
      </w:r>
      <w:r>
        <w:rPr>
          <w:lang w:eastAsia="zh-CN"/>
        </w:rPr>
        <w:t xml:space="preserve">the 2012 or earlier versions of </w:t>
      </w:r>
      <w:r w:rsidRPr="003747E6">
        <w:rPr>
          <w:lang w:eastAsia="zh-CN"/>
        </w:rPr>
        <w:t xml:space="preserve">the following editions of Windows Server instead of </w:t>
      </w:r>
      <w:r>
        <w:rPr>
          <w:lang w:eastAsia="zh-CN"/>
        </w:rPr>
        <w:t xml:space="preserve">using </w:t>
      </w:r>
      <w:r w:rsidRPr="003747E6">
        <w:rPr>
          <w:lang w:eastAsia="zh-CN"/>
        </w:rPr>
        <w:t>the software:</w:t>
      </w:r>
    </w:p>
    <w:p w14:paraId="34CB80CE" w14:textId="77777777" w:rsidR="00CC4461" w:rsidRPr="003747E6" w:rsidRDefault="00CC4461" w:rsidP="00B64EAE">
      <w:pPr>
        <w:pStyle w:val="PURBody-Indented"/>
        <w:numPr>
          <w:ilvl w:val="0"/>
          <w:numId w:val="30"/>
        </w:numPr>
        <w:ind w:left="548" w:hanging="274"/>
        <w:contextualSpacing/>
      </w:pPr>
      <w:r w:rsidRPr="003747E6">
        <w:t xml:space="preserve">Windows Server Standard </w:t>
      </w:r>
    </w:p>
    <w:p w14:paraId="7E1922B8" w14:textId="77777777" w:rsidR="00CC4461" w:rsidRPr="003747E6" w:rsidRDefault="00CC4461" w:rsidP="00B64EAE">
      <w:pPr>
        <w:pStyle w:val="PURBody-Indented"/>
        <w:numPr>
          <w:ilvl w:val="0"/>
          <w:numId w:val="30"/>
        </w:numPr>
        <w:ind w:left="548" w:hanging="274"/>
        <w:contextualSpacing/>
      </w:pPr>
      <w:r w:rsidRPr="003747E6">
        <w:t>Windows Server Enterprise</w:t>
      </w:r>
    </w:p>
    <w:p w14:paraId="2555DC6A" w14:textId="77777777" w:rsidR="00CC4461" w:rsidRPr="003747E6" w:rsidRDefault="00CC4461" w:rsidP="00B64EAE">
      <w:pPr>
        <w:pStyle w:val="PURBody-Indented"/>
        <w:numPr>
          <w:ilvl w:val="0"/>
          <w:numId w:val="30"/>
        </w:numPr>
        <w:ind w:left="548" w:hanging="274"/>
        <w:contextualSpacing/>
      </w:pPr>
      <w:r w:rsidRPr="003747E6">
        <w:t>Windows Server Datacenter</w:t>
      </w:r>
    </w:p>
    <w:p w14:paraId="69F593D0" w14:textId="77777777" w:rsidR="00CC4461" w:rsidRPr="003747E6" w:rsidRDefault="00CC4461" w:rsidP="00B64EAE">
      <w:pPr>
        <w:pStyle w:val="PURBody-Indented"/>
        <w:numPr>
          <w:ilvl w:val="0"/>
          <w:numId w:val="30"/>
        </w:numPr>
        <w:ind w:left="548" w:hanging="274"/>
        <w:contextualSpacing/>
      </w:pPr>
      <w:r w:rsidRPr="003747E6">
        <w:t>Windows Server Essentials</w:t>
      </w:r>
    </w:p>
    <w:p w14:paraId="0D349371" w14:textId="77777777" w:rsidR="00CC4461" w:rsidRPr="003747E6" w:rsidRDefault="00CC4461" w:rsidP="00B64EAE">
      <w:pPr>
        <w:pStyle w:val="PURBody-Indented"/>
        <w:numPr>
          <w:ilvl w:val="0"/>
          <w:numId w:val="30"/>
        </w:numPr>
        <w:ind w:left="548" w:hanging="274"/>
        <w:contextualSpacing/>
      </w:pPr>
      <w:r w:rsidRPr="003747E6">
        <w:t>Windows Web Server</w:t>
      </w:r>
    </w:p>
    <w:p w14:paraId="350919B6" w14:textId="77777777" w:rsidR="00CC4461" w:rsidRPr="003747E6" w:rsidRDefault="00CC4461" w:rsidP="00B64EAE">
      <w:pPr>
        <w:pStyle w:val="PURBody-Indented"/>
        <w:numPr>
          <w:ilvl w:val="0"/>
          <w:numId w:val="30"/>
        </w:numPr>
        <w:ind w:left="548" w:hanging="274"/>
        <w:contextualSpacing/>
      </w:pPr>
      <w:r w:rsidRPr="003747E6">
        <w:t>Windows HPC Server Operating System</w:t>
      </w:r>
    </w:p>
    <w:p w14:paraId="392C35C8" w14:textId="77777777" w:rsidR="00CC4461" w:rsidRDefault="00CC4461" w:rsidP="00CC4461">
      <w:pPr>
        <w:pStyle w:val="PURBody-Indented"/>
        <w:rPr>
          <w:lang w:eastAsia="zh-CN"/>
        </w:rPr>
      </w:pPr>
      <w:r>
        <w:rPr>
          <w:lang w:eastAsia="zh-CN"/>
        </w:rPr>
        <w:lastRenderedPageBreak/>
        <w:t>These license terms apply</w:t>
      </w:r>
      <w:r w:rsidRPr="003747E6">
        <w:rPr>
          <w:lang w:eastAsia="zh-CN"/>
        </w:rPr>
        <w:t xml:space="preserve"> to your use of the editions listed above. </w:t>
      </w:r>
      <w:r>
        <w:rPr>
          <w:lang w:eastAsia="zh-CN"/>
        </w:rPr>
        <w:t>B</w:t>
      </w:r>
      <w:r w:rsidRPr="003747E6">
        <w:rPr>
          <w:lang w:eastAsia="zh-CN"/>
        </w:rPr>
        <w:t xml:space="preserve">y electing this option, you will not have the right to create, store, or use a greater number of instances of the software than are permitted under </w:t>
      </w:r>
      <w:r>
        <w:rPr>
          <w:lang w:eastAsia="zh-CN"/>
        </w:rPr>
        <w:t>these license terms</w:t>
      </w:r>
      <w:r w:rsidRPr="003747E6">
        <w:rPr>
          <w:lang w:eastAsia="zh-CN"/>
        </w:rPr>
        <w:t xml:space="preserve">. </w:t>
      </w:r>
    </w:p>
    <w:p w14:paraId="70180B40" w14:textId="77777777" w:rsidR="00CC4461" w:rsidRPr="00A23961" w:rsidRDefault="00CC4461" w:rsidP="00CC4461">
      <w:pPr>
        <w:pStyle w:val="PURBlueStrong"/>
      </w:pPr>
      <w:r w:rsidRPr="00A23961">
        <w:t>Data Storage Technology</w:t>
      </w:r>
    </w:p>
    <w:p w14:paraId="65748F08" w14:textId="77777777" w:rsidR="00CC4461" w:rsidRPr="00A23961" w:rsidRDefault="00CC4461" w:rsidP="00CC4461">
      <w:pPr>
        <w:pStyle w:val="PURBody-Indented"/>
      </w:pPr>
      <w:r w:rsidRPr="00A23961">
        <w:t>The server software may include data storage technology called Windows Internal Database.</w:t>
      </w:r>
      <w:r>
        <w:t xml:space="preserve"> </w:t>
      </w:r>
      <w:r w:rsidRPr="00A23961">
        <w:t>Components of the server software use this technology to store data.</w:t>
      </w:r>
      <w:r>
        <w:t xml:space="preserve"> </w:t>
      </w:r>
      <w:r w:rsidRPr="00A23961">
        <w:t>You may not otherwise use or access this technology under this agreement.</w:t>
      </w:r>
    </w:p>
    <w:p w14:paraId="43A01E9E" w14:textId="77777777" w:rsidR="00CC4461" w:rsidRPr="00793593" w:rsidRDefault="00CC4461" w:rsidP="00CC4461">
      <w:pPr>
        <w:pStyle w:val="PURBlueStrong"/>
      </w:pPr>
      <w:r w:rsidRPr="00793593">
        <w:t>Windows Server 20</w:t>
      </w:r>
      <w:r>
        <w:t>12</w:t>
      </w:r>
      <w:r w:rsidRPr="00793593">
        <w:t xml:space="preserve"> </w:t>
      </w:r>
      <w:r>
        <w:t xml:space="preserve">R2 </w:t>
      </w:r>
      <w:r w:rsidRPr="00793593">
        <w:t>Remote Desktop Services</w:t>
      </w:r>
    </w:p>
    <w:p w14:paraId="6974A4D3" w14:textId="77777777" w:rsidR="00B64EAE" w:rsidRDefault="00CC4461" w:rsidP="00B64EAE">
      <w:pPr>
        <w:pStyle w:val="PURBody-Indented"/>
      </w:pPr>
      <w:r w:rsidRPr="007E7798">
        <w:t xml:space="preserve">You must acquire a Windows Server 2012 </w:t>
      </w:r>
      <w:r>
        <w:t xml:space="preserve">R2 </w:t>
      </w:r>
      <w:r w:rsidRPr="007E7798">
        <w:t xml:space="preserve">Remote Desktop Services SAL for each user that is authorized to directly or indirectly access the Windows Server 2012 </w:t>
      </w:r>
      <w:r>
        <w:t xml:space="preserve">R2 </w:t>
      </w:r>
      <w:r w:rsidRPr="007E7798">
        <w:t>Remote Desktop Services functionality. Please see the SAL licensing model section for a description of the SAL license.</w:t>
      </w:r>
    </w:p>
    <w:p w14:paraId="1217C7CC" w14:textId="3AE41782" w:rsidR="00CC4461" w:rsidRDefault="00CC4461" w:rsidP="00B64EAE">
      <w:pPr>
        <w:pStyle w:val="PURBody-Indented"/>
      </w:pPr>
      <w:r w:rsidRPr="00793593">
        <w:t xml:space="preserve">You must </w:t>
      </w:r>
      <w:r>
        <w:t xml:space="preserve">also </w:t>
      </w:r>
      <w:r w:rsidRPr="00793593">
        <w:t>acquire a Windows Server 20</w:t>
      </w:r>
      <w:r>
        <w:t xml:space="preserve">12 R2 </w:t>
      </w:r>
      <w:r w:rsidRPr="00793593">
        <w:t xml:space="preserve">Remote Desktop Services SAL for each user that </w:t>
      </w:r>
      <w:r>
        <w:t>is authorized to directly or indirectly access</w:t>
      </w:r>
      <w:r w:rsidRPr="00793593">
        <w:t xml:space="preserve"> </w:t>
      </w:r>
      <w:r>
        <w:t>Windows Server 2012 R2 Remote Desktop Services or Windows Server 2012</w:t>
      </w:r>
      <w:r w:rsidRPr="00793593">
        <w:t xml:space="preserve"> </w:t>
      </w:r>
      <w:r>
        <w:t xml:space="preserve">R2 </w:t>
      </w:r>
      <w:r w:rsidRPr="00793593">
        <w:t>to host a graphical user interface (using the Windows Server 20</w:t>
      </w:r>
      <w:r>
        <w:t>12 R2</w:t>
      </w:r>
      <w:r w:rsidRPr="00793593">
        <w:t xml:space="preserve"> Remote Desktop Services func</w:t>
      </w:r>
      <w:r>
        <w:t>tionality or other technology).</w:t>
      </w:r>
    </w:p>
    <w:p w14:paraId="355885F2" w14:textId="77777777" w:rsidR="00CC4461" w:rsidRPr="00793593" w:rsidRDefault="00CC4461" w:rsidP="00CC4461">
      <w:pPr>
        <w:pStyle w:val="PURBody-Indented"/>
      </w:pPr>
      <w:r w:rsidRPr="0009114F">
        <w:t>Desktops delivered as a service are supported under SPLA using Windows Server and Remote Desktop Services (RDS). If you choose to deliver a service of this type, you must explicitly identify in your marketing materials that this infrastructure is being used for your service delivery.</w:t>
      </w:r>
      <w:r>
        <w:t xml:space="preserve"> </w:t>
      </w:r>
      <w:r w:rsidRPr="0009114F">
        <w:t>The Windows Desktop Operating System cannot be used to provide a hosted client, hosted graphical user interface or desktop as a service</w:t>
      </w:r>
      <w:r>
        <w:t>.</w:t>
      </w:r>
    </w:p>
    <w:p w14:paraId="20176E88" w14:textId="77777777" w:rsidR="00CC4461" w:rsidRPr="00793593" w:rsidRDefault="00CC4461" w:rsidP="00CC4461">
      <w:pPr>
        <w:pStyle w:val="PURBlueStrong"/>
      </w:pPr>
      <w:r w:rsidRPr="00793593">
        <w:t>Windows Server 20</w:t>
      </w:r>
      <w:r>
        <w:t>12</w:t>
      </w:r>
      <w:r w:rsidRPr="00793593">
        <w:t xml:space="preserve"> </w:t>
      </w:r>
      <w:r>
        <w:t xml:space="preserve">R2 Active Directory </w:t>
      </w:r>
      <w:r w:rsidRPr="00793593">
        <w:t>Rights Management Services</w:t>
      </w:r>
    </w:p>
    <w:p w14:paraId="3DF8142C" w14:textId="77777777" w:rsidR="00CC4461" w:rsidRPr="00793593" w:rsidRDefault="00CC4461" w:rsidP="00CC4461">
      <w:pPr>
        <w:pStyle w:val="PURBody-Indented"/>
      </w:pPr>
      <w:r w:rsidRPr="00793593">
        <w:t>You must acquire a Windows Server 20</w:t>
      </w:r>
      <w:r>
        <w:t>12 R2 Active Directory</w:t>
      </w:r>
      <w:r w:rsidRPr="00793593">
        <w:t xml:space="preserve"> Rights Management Services SAL for each user that </w:t>
      </w:r>
      <w:r>
        <w:t>is authorized to directly or indirectly access</w:t>
      </w:r>
      <w:r w:rsidRPr="00793593">
        <w:t xml:space="preserve"> the Windows Server 20</w:t>
      </w:r>
      <w:r>
        <w:t>12</w:t>
      </w:r>
      <w:r w:rsidRPr="00793593">
        <w:t xml:space="preserve"> </w:t>
      </w:r>
      <w:r>
        <w:t xml:space="preserve">R2 Active Directory </w:t>
      </w:r>
      <w:r w:rsidRPr="00793593">
        <w:t xml:space="preserve">Rights Management Services functionality. Please see the SAL licensing model section for a </w:t>
      </w:r>
      <w:r>
        <w:t>description of the SAL license.</w:t>
      </w:r>
    </w:p>
    <w:p w14:paraId="712AC1BC" w14:textId="77777777" w:rsidR="00CC4461" w:rsidRPr="00793593" w:rsidRDefault="00CC4461" w:rsidP="00CC4461">
      <w:pPr>
        <w:pStyle w:val="PURBlueStrong"/>
      </w:pPr>
      <w:r w:rsidRPr="00793593">
        <w:t>Microsoft Application Virtualization for Remote Desktop Services</w:t>
      </w:r>
    </w:p>
    <w:p w14:paraId="10573CC4" w14:textId="0A9829F2" w:rsidR="00CC4461" w:rsidRPr="00A23961" w:rsidRDefault="00CC4461" w:rsidP="00CC4461">
      <w:pPr>
        <w:pStyle w:val="PURBody-Indented"/>
      </w:pPr>
      <w:r w:rsidRPr="00793593">
        <w:t>You must acquire a Microsoft Windows Server 20</w:t>
      </w:r>
      <w:r>
        <w:t xml:space="preserve">12 R2 </w:t>
      </w:r>
      <w:r w:rsidRPr="00793593">
        <w:t>Remote Desktop Services SAL for each user that is authorized to directly or indirectly access the Microsoft Application Virtualization for Remote Desktop Services functionality.</w:t>
      </w:r>
      <w:r>
        <w:t xml:space="preserve"> </w:t>
      </w:r>
      <w:r w:rsidRPr="00793593">
        <w:t>Please see the SAL licensing model section for a description of the SAL license.</w:t>
      </w:r>
    </w:p>
    <w:p w14:paraId="7DC2DB3B" w14:textId="77777777" w:rsidR="00CC4461" w:rsidRDefault="00CC4461" w:rsidP="00CC4461">
      <w:pPr>
        <w:pStyle w:val="PURBlueStrong-Indented"/>
      </w:pPr>
      <w:r>
        <w:t xml:space="preserve">.NET Framework Software </w:t>
      </w:r>
    </w:p>
    <w:p w14:paraId="4CC225B4" w14:textId="5D2D69C3" w:rsidR="00506D38" w:rsidRPr="006F7AFD" w:rsidRDefault="00CC4461" w:rsidP="00CC4461">
      <w:pPr>
        <w:pStyle w:val="PURBody-Indented"/>
      </w:pPr>
      <w:r w:rsidRPr="00FA5B66">
        <w:rPr>
          <w:lang w:eastAsia="zh-CN"/>
        </w:rPr>
        <w:t xml:space="preserve">The software contains Microsoft .NET Framework software. </w:t>
      </w:r>
      <w:r>
        <w:rPr>
          <w:lang w:eastAsia="zh-CN"/>
        </w:rPr>
        <w:t>See the license terms for</w:t>
      </w:r>
      <w:r w:rsidR="00CF68AA">
        <w:rPr>
          <w:lang w:eastAsia="zh-CN"/>
        </w:rPr>
        <w:t xml:space="preserve"> </w:t>
      </w:r>
      <w:r w:rsidRPr="00FA5B66">
        <w:rPr>
          <w:lang w:eastAsia="zh-CN"/>
        </w:rPr>
        <w:t>.NET Framework software</w:t>
      </w:r>
      <w:r>
        <w:rPr>
          <w:lang w:eastAsia="zh-CN"/>
        </w:rPr>
        <w:t>, PowerShell</w:t>
      </w:r>
      <w:r w:rsidRPr="00FA5B66">
        <w:rPr>
          <w:lang w:eastAsia="zh-CN"/>
        </w:rPr>
        <w:t xml:space="preserve"> </w:t>
      </w:r>
      <w:r>
        <w:rPr>
          <w:lang w:eastAsia="zh-CN"/>
        </w:rPr>
        <w:t xml:space="preserve">Software </w:t>
      </w:r>
      <w:r w:rsidRPr="00FA5B66">
        <w:rPr>
          <w:lang w:eastAsia="zh-CN"/>
        </w:rPr>
        <w:t>and the Windows hotfix KB975759</w:t>
      </w:r>
      <w:r>
        <w:rPr>
          <w:lang w:eastAsia="zh-CN"/>
        </w:rPr>
        <w:t xml:space="preserve"> in the Universal License Terms.</w:t>
      </w:r>
    </w:p>
    <w:p w14:paraId="0A2CA5E6" w14:textId="77777777" w:rsidR="00CC4461" w:rsidRPr="008D5AC9" w:rsidRDefault="00353A1B" w:rsidP="00CD6E9D">
      <w:pPr>
        <w:pStyle w:val="PURBody-Indented"/>
        <w:keepLines/>
        <w:jc w:val="right"/>
      </w:pPr>
      <w:hyperlink w:anchor="TOC" w:history="1">
        <w:r w:rsidR="00CC4461" w:rsidRPr="00372624">
          <w:rPr>
            <w:rStyle w:val="Hyperlink"/>
            <w:rFonts w:ascii="Arial Narrow" w:hAnsi="Arial Narrow"/>
            <w:sz w:val="16"/>
          </w:rPr>
          <w:t>Table of Contents</w:t>
        </w:r>
      </w:hyperlink>
      <w:r w:rsidR="00CC4461">
        <w:t xml:space="preserve"> / </w:t>
      </w:r>
      <w:hyperlink w:anchor="UniversalTerms" w:history="1">
        <w:r w:rsidR="00CC4461">
          <w:rPr>
            <w:rStyle w:val="Hyperlink"/>
            <w:rFonts w:ascii="Arial Narrow" w:hAnsi="Arial Narrow"/>
            <w:sz w:val="16"/>
          </w:rPr>
          <w:t>Universal License Terms</w:t>
        </w:r>
      </w:hyperlink>
    </w:p>
    <w:p w14:paraId="491DDF6E" w14:textId="77777777" w:rsidR="00423D30" w:rsidRDefault="00423D30" w:rsidP="00CD6E9D">
      <w:pPr>
        <w:pStyle w:val="PURSectionHeading"/>
        <w:keepLines/>
        <w:sectPr w:rsidR="00423D30" w:rsidSect="00CC4461">
          <w:footerReference w:type="default" r:id="rId170"/>
          <w:type w:val="continuous"/>
          <w:pgSz w:w="12240" w:h="15840" w:code="1"/>
          <w:pgMar w:top="1800" w:right="720" w:bottom="720" w:left="720" w:header="720" w:footer="720" w:gutter="0"/>
          <w:cols w:space="360"/>
          <w:docGrid w:linePitch="360"/>
        </w:sectPr>
      </w:pPr>
    </w:p>
    <w:p w14:paraId="45F48DFA" w14:textId="58E7BA53" w:rsidR="006B33B9" w:rsidRDefault="006B33B9" w:rsidP="006B33B9">
      <w:pPr>
        <w:pStyle w:val="PURSectionHeading"/>
      </w:pPr>
      <w:bookmarkStart w:id="892" w:name="_Toc363552829"/>
      <w:bookmarkStart w:id="893" w:name="_Toc378682296"/>
      <w:bookmarkStart w:id="894" w:name="_Toc371268308"/>
      <w:bookmarkStart w:id="895" w:name="_Toc381962055"/>
      <w:bookmarkStart w:id="896" w:name="OLS"/>
      <w:bookmarkEnd w:id="869"/>
      <w:r>
        <w:lastRenderedPageBreak/>
        <w:t>Online Services</w:t>
      </w:r>
      <w:bookmarkEnd w:id="861"/>
      <w:bookmarkEnd w:id="862"/>
      <w:bookmarkEnd w:id="863"/>
      <w:bookmarkEnd w:id="864"/>
      <w:bookmarkEnd w:id="865"/>
      <w:bookmarkEnd w:id="870"/>
      <w:bookmarkEnd w:id="871"/>
      <w:bookmarkEnd w:id="892"/>
      <w:bookmarkEnd w:id="893"/>
      <w:bookmarkEnd w:id="894"/>
      <w:bookmarkEnd w:id="895"/>
    </w:p>
    <w:p w14:paraId="51F78F34" w14:textId="77777777" w:rsidR="0006656D" w:rsidRDefault="0006656D">
      <w:pPr>
        <w:pStyle w:val="TOC2"/>
        <w:sectPr w:rsidR="0006656D" w:rsidSect="00423D30">
          <w:footerReference w:type="default" r:id="rId171"/>
          <w:pgSz w:w="12240" w:h="15840" w:code="1"/>
          <w:pgMar w:top="1800" w:right="720" w:bottom="720" w:left="720" w:header="720" w:footer="720" w:gutter="0"/>
          <w:cols w:space="360"/>
          <w:docGrid w:linePitch="360"/>
        </w:sectPr>
      </w:pPr>
    </w:p>
    <w:p w14:paraId="0F2B07A3" w14:textId="77777777" w:rsidR="00C112BE" w:rsidRDefault="0006656D">
      <w:pPr>
        <w:pStyle w:val="TOC2"/>
        <w:rPr>
          <w:noProof/>
          <w:color w:val="auto"/>
          <w:sz w:val="22"/>
        </w:rPr>
      </w:pPr>
      <w:r>
        <w:lastRenderedPageBreak/>
        <w:fldChar w:fldCharType="begin"/>
      </w:r>
      <w:r>
        <w:instrText xml:space="preserve"> TOC \b OLS \h \z \t "PUR Product Name,2" </w:instrText>
      </w:r>
      <w:r>
        <w:fldChar w:fldCharType="separate"/>
      </w:r>
      <w:hyperlink w:anchor="_Toc379278572" w:history="1">
        <w:r w:rsidR="00C112BE" w:rsidRPr="00D7324C">
          <w:rPr>
            <w:rStyle w:val="Hyperlink"/>
            <w:rFonts w:cs="Arial"/>
            <w:noProof/>
          </w:rPr>
          <w:t>System Center Endpoint Protection</w:t>
        </w:r>
        <w:r w:rsidR="00C112BE">
          <w:rPr>
            <w:noProof/>
            <w:webHidden/>
          </w:rPr>
          <w:tab/>
        </w:r>
        <w:r w:rsidR="00C112BE">
          <w:rPr>
            <w:noProof/>
            <w:webHidden/>
          </w:rPr>
          <w:fldChar w:fldCharType="begin"/>
        </w:r>
        <w:r w:rsidR="00C112BE">
          <w:rPr>
            <w:noProof/>
            <w:webHidden/>
          </w:rPr>
          <w:instrText xml:space="preserve"> PAGEREF _Toc379278572 \h </w:instrText>
        </w:r>
        <w:r w:rsidR="00C112BE">
          <w:rPr>
            <w:noProof/>
            <w:webHidden/>
          </w:rPr>
        </w:r>
        <w:r w:rsidR="00C112BE">
          <w:rPr>
            <w:noProof/>
            <w:webHidden/>
          </w:rPr>
          <w:fldChar w:fldCharType="separate"/>
        </w:r>
        <w:r w:rsidR="00C112BE">
          <w:rPr>
            <w:noProof/>
            <w:webHidden/>
          </w:rPr>
          <w:t>64</w:t>
        </w:r>
        <w:r w:rsidR="00C112BE">
          <w:rPr>
            <w:noProof/>
            <w:webHidden/>
          </w:rPr>
          <w:fldChar w:fldCharType="end"/>
        </w:r>
      </w:hyperlink>
    </w:p>
    <w:p w14:paraId="438B6944" w14:textId="77777777" w:rsidR="0006656D" w:rsidRDefault="0006656D" w:rsidP="00D05436">
      <w:pPr>
        <w:pStyle w:val="PURHeading1"/>
        <w:sectPr w:rsidR="0006656D" w:rsidSect="0006656D">
          <w:type w:val="continuous"/>
          <w:pgSz w:w="12240" w:h="15840" w:code="1"/>
          <w:pgMar w:top="1800" w:right="720" w:bottom="720" w:left="720" w:header="720" w:footer="720" w:gutter="0"/>
          <w:cols w:num="2" w:space="360"/>
          <w:docGrid w:linePitch="360"/>
        </w:sectPr>
      </w:pPr>
      <w:r>
        <w:lastRenderedPageBreak/>
        <w:fldChar w:fldCharType="end"/>
      </w:r>
    </w:p>
    <w:p w14:paraId="2B0D8CA0" w14:textId="77777777" w:rsidR="00D05436" w:rsidRDefault="00D05436" w:rsidP="00D05436">
      <w:pPr>
        <w:pStyle w:val="PURHeading1"/>
      </w:pPr>
      <w:r>
        <w:lastRenderedPageBreak/>
        <w:t xml:space="preserve">General Terms </w:t>
      </w:r>
    </w:p>
    <w:p w14:paraId="41D89F68" w14:textId="77777777" w:rsidR="00D05436" w:rsidRDefault="00D05436" w:rsidP="00D05436">
      <w:pPr>
        <w:pStyle w:val="PURHeading2"/>
      </w:pPr>
      <w:r>
        <w:t>User and Device SALs</w:t>
      </w:r>
    </w:p>
    <w:p w14:paraId="2E6824FC" w14:textId="77777777" w:rsidR="001E309D" w:rsidRPr="001E309D" w:rsidRDefault="00D05436" w:rsidP="001E309D">
      <w:pPr>
        <w:pStyle w:val="PURBody-Indented"/>
      </w:pPr>
      <w:r w:rsidRPr="00E54BF6">
        <w:t>When</w:t>
      </w:r>
      <w:r>
        <w:t xml:space="preserve"> licensing online services under the Subscriber Access License model, </w:t>
      </w:r>
      <w:r w:rsidRPr="00B66588">
        <w:t xml:space="preserve">you must acquire and assign a user SAL or device SAL for that online service to your users and devices as described in the </w:t>
      </w:r>
      <w:r>
        <w:t>Product-specific License Terms section below.</w:t>
      </w:r>
      <w:r w:rsidRPr="00B66588">
        <w:t xml:space="preserve"> If both user and device SALs are listed for the service, you may acquire and assign either type to use the service.</w:t>
      </w:r>
      <w:r>
        <w:rPr>
          <w:b/>
        </w:rPr>
        <w:t xml:space="preserve"> </w:t>
      </w:r>
      <w:r w:rsidRPr="00B66588">
        <w:t>A hardware partition or blade is considered to be a separate device.</w:t>
      </w:r>
    </w:p>
    <w:p w14:paraId="6C5FA6F8" w14:textId="77777777" w:rsidR="00D05436" w:rsidRDefault="00D05436" w:rsidP="00D05436">
      <w:pPr>
        <w:pStyle w:val="PURHeading2"/>
      </w:pPr>
      <w:r>
        <w:t>Different Terms for Online Services Products</w:t>
      </w:r>
    </w:p>
    <w:p w14:paraId="2C95669D" w14:textId="77777777" w:rsidR="00D05436" w:rsidRDefault="00D05436" w:rsidP="00D05436">
      <w:pPr>
        <w:pStyle w:val="PURBody-Indented"/>
      </w:pPr>
      <w:r>
        <w:t>Certain terms in your services provider license agreement do not apply to online services, including the commitment to use rights. The differences are as follows:</w:t>
      </w:r>
    </w:p>
    <w:p w14:paraId="7A8E6BE0" w14:textId="77777777" w:rsidR="00D05436" w:rsidRPr="0033162B" w:rsidRDefault="00D05436" w:rsidP="0021622F">
      <w:pPr>
        <w:pStyle w:val="PURHeading2"/>
        <w:rPr>
          <w:rFonts w:cs="Times New Roman"/>
        </w:rPr>
      </w:pPr>
      <w:r>
        <w:t>License Terms Updates</w:t>
      </w:r>
    </w:p>
    <w:p w14:paraId="44CD5E38" w14:textId="2B8140DF" w:rsidR="00D05436" w:rsidRDefault="00D05436" w:rsidP="00D05436">
      <w:pPr>
        <w:pStyle w:val="PURBody-Indented"/>
        <w:rPr>
          <w:rFonts w:cs="Times New Roman"/>
        </w:rPr>
      </w:pPr>
      <w:r>
        <w:t>We may update these license terms from time to time.</w:t>
      </w:r>
      <w:r w:rsidR="00B70FA2">
        <w:t xml:space="preserve"> </w:t>
      </w:r>
      <w:r>
        <w:t>If we do, your use of the online service under any existing license during the first 12 months of your subscription license term will be governed by these license terms without those updates. Despite this commitment on use rights, if we are required by law to change the license terms, those new terms will apply immediately.</w:t>
      </w:r>
      <w:r w:rsidR="00B70FA2">
        <w:t xml:space="preserve"> </w:t>
      </w:r>
      <w:r>
        <w:t>We will endeavor to notify you of updates at least 30 days before they are generally effective.</w:t>
      </w:r>
      <w:r w:rsidR="00B70FA2">
        <w:t xml:space="preserve"> </w:t>
      </w:r>
      <w:r>
        <w:t>You agree to the new terms by using the online service after we publish them in these product use rights or send you an email notice about the updates.</w:t>
      </w:r>
    </w:p>
    <w:p w14:paraId="15A46F46" w14:textId="77777777" w:rsidR="00D05436" w:rsidRPr="0033162B" w:rsidRDefault="00D05436" w:rsidP="0021622F">
      <w:pPr>
        <w:pStyle w:val="PURHeading2"/>
      </w:pPr>
      <w:r>
        <w:t>Online Service Updates</w:t>
      </w:r>
    </w:p>
    <w:p w14:paraId="604D9D9B" w14:textId="2BF4CA3C" w:rsidR="00D05436" w:rsidRDefault="00D05436" w:rsidP="00D05436">
      <w:pPr>
        <w:pStyle w:val="PURBody-Indented"/>
      </w:pPr>
      <w:r>
        <w:t>We may modify the functionality or features or release a new version of the online service from time to time.</w:t>
      </w:r>
      <w:r w:rsidR="00B70FA2">
        <w:t xml:space="preserve"> </w:t>
      </w:r>
      <w:r>
        <w:t>After an update, some functionality or features may not be available. If we update the online service and you do not use the updated online service, some features may not be available to you and your use of the online service may be interrupted.</w:t>
      </w:r>
    </w:p>
    <w:p w14:paraId="1CA42099" w14:textId="77777777" w:rsidR="00D05436" w:rsidRPr="0033162B" w:rsidRDefault="00D05436" w:rsidP="0021622F">
      <w:pPr>
        <w:pStyle w:val="PURHeading2"/>
      </w:pPr>
      <w:r>
        <w:t>Online Service Suspension</w:t>
      </w:r>
    </w:p>
    <w:p w14:paraId="5F834687" w14:textId="77777777" w:rsidR="00D05436" w:rsidRDefault="00D05436" w:rsidP="00D05436">
      <w:pPr>
        <w:pStyle w:val="PURBody-Indented"/>
      </w:pPr>
      <w:r>
        <w:t>We may suspend the online service if:</w:t>
      </w:r>
    </w:p>
    <w:p w14:paraId="4A3584AE" w14:textId="77777777" w:rsidR="00D05436" w:rsidRDefault="00D05436" w:rsidP="007C5CD0">
      <w:pPr>
        <w:pStyle w:val="PURBullet-Indented"/>
      </w:pPr>
      <w:r>
        <w:t>we believe that your use of the online service represents a direct or indirect threat to our network function or integrity or anyone else’s use of the online service;</w:t>
      </w:r>
    </w:p>
    <w:p w14:paraId="022FE6AC" w14:textId="77777777" w:rsidR="00D05436" w:rsidRDefault="00D05436" w:rsidP="007C5CD0">
      <w:pPr>
        <w:pStyle w:val="PURBullet-Indented"/>
      </w:pPr>
      <w:r>
        <w:t xml:space="preserve">we believe you violated your services provider license agreement , including these product use rights; </w:t>
      </w:r>
    </w:p>
    <w:p w14:paraId="02B117B3" w14:textId="77777777" w:rsidR="00D05436" w:rsidRDefault="00D05436" w:rsidP="007C5CD0">
      <w:pPr>
        <w:pStyle w:val="PURBullet-Indented"/>
      </w:pPr>
      <w:r>
        <w:t>your use exceeds any quotas specified in the documentation for that online service; or</w:t>
      </w:r>
    </w:p>
    <w:p w14:paraId="5EE6DEE2" w14:textId="77777777" w:rsidR="00D05436" w:rsidRPr="0033162B" w:rsidRDefault="00D05436" w:rsidP="007C5CD0">
      <w:pPr>
        <w:pStyle w:val="PURBullet-Indented"/>
      </w:pPr>
      <w:r w:rsidRPr="007C5CD0">
        <w:t>if</w:t>
      </w:r>
      <w:r>
        <w:t xml:space="preserve"> we are otherwise required by law to do so. </w:t>
      </w:r>
    </w:p>
    <w:p w14:paraId="5A015F0F" w14:textId="77777777" w:rsidR="00D05436" w:rsidRDefault="00D05436" w:rsidP="00D05436">
      <w:pPr>
        <w:pStyle w:val="PURHeading2"/>
      </w:pPr>
      <w:r>
        <w:t>Online Service Expiration or Termination</w:t>
      </w:r>
    </w:p>
    <w:p w14:paraId="01A8A848" w14:textId="77777777" w:rsidR="00D05436" w:rsidRDefault="00D05436" w:rsidP="00D05436">
      <w:pPr>
        <w:pStyle w:val="PURBody-Indented"/>
      </w:pPr>
      <w:r>
        <w:t>Upon expiration or termination of your online service subscription, you must contact Microsoft and tell us whether to:</w:t>
      </w:r>
    </w:p>
    <w:p w14:paraId="3E4C7FDD" w14:textId="77777777" w:rsidR="00D05436" w:rsidRDefault="00D05436" w:rsidP="00B73D99">
      <w:pPr>
        <w:pStyle w:val="PURBody-Indented"/>
        <w:numPr>
          <w:ilvl w:val="0"/>
          <w:numId w:val="4"/>
        </w:numPr>
        <w:ind w:left="630"/>
      </w:pPr>
      <w:r>
        <w:t xml:space="preserve">disable your account and then delete your </w:t>
      </w:r>
      <w:r w:rsidR="00E45651">
        <w:t xml:space="preserve">customer </w:t>
      </w:r>
      <w:r>
        <w:t>data; or</w:t>
      </w:r>
    </w:p>
    <w:p w14:paraId="17D2137C" w14:textId="77777777" w:rsidR="00D05436" w:rsidRDefault="00D05436" w:rsidP="00B73D99">
      <w:pPr>
        <w:pStyle w:val="PURBody-Indented"/>
        <w:numPr>
          <w:ilvl w:val="0"/>
          <w:numId w:val="4"/>
        </w:numPr>
        <w:ind w:left="630"/>
      </w:pPr>
      <w:r>
        <w:t xml:space="preserve">retain </w:t>
      </w:r>
      <w:r w:rsidR="00E45651">
        <w:t>the customer</w:t>
      </w:r>
      <w:r>
        <w:t xml:space="preserve"> data in a limited function account for at least 90 days after expiration or termination of your subscription (the “retention period”) so that you may extract the data.</w:t>
      </w:r>
    </w:p>
    <w:p w14:paraId="714244F3" w14:textId="3969CDE3" w:rsidR="00D05436" w:rsidRPr="00BD40C3" w:rsidRDefault="00D05436" w:rsidP="007C5CD0">
      <w:pPr>
        <w:pStyle w:val="PURBullet-Indented"/>
      </w:pPr>
      <w:r w:rsidRPr="00BD40C3">
        <w:t xml:space="preserve">If you indicate (1), you will not be able to extract your </w:t>
      </w:r>
      <w:r w:rsidR="005628F2">
        <w:t>customer</w:t>
      </w:r>
      <w:r w:rsidRPr="00BD40C3">
        <w:t xml:space="preserve"> data from your account.</w:t>
      </w:r>
      <w:r w:rsidR="00B70FA2">
        <w:t xml:space="preserve"> </w:t>
      </w:r>
      <w:r w:rsidRPr="00BD40C3">
        <w:t xml:space="preserve">If you do not indicate (1) or (2), we will retain your </w:t>
      </w:r>
      <w:r w:rsidR="005628F2">
        <w:t>customer</w:t>
      </w:r>
      <w:r w:rsidRPr="00BD40C3">
        <w:t xml:space="preserve"> data in accordance with (2).</w:t>
      </w:r>
      <w:r w:rsidR="00B70FA2">
        <w:t xml:space="preserve"> </w:t>
      </w:r>
    </w:p>
    <w:p w14:paraId="165C145E" w14:textId="77777777" w:rsidR="00D05436" w:rsidRPr="00BD40C3" w:rsidRDefault="00D05436" w:rsidP="007C5CD0">
      <w:pPr>
        <w:pStyle w:val="PURBullet-Indented"/>
      </w:pPr>
      <w:r w:rsidRPr="00BD40C3">
        <w:t xml:space="preserve">Following the expiration of the retention period, we will disable your account and then delete your </w:t>
      </w:r>
      <w:r w:rsidR="005628F2">
        <w:t>customer</w:t>
      </w:r>
      <w:r w:rsidRPr="00BD40C3">
        <w:t xml:space="preserve"> data.</w:t>
      </w:r>
    </w:p>
    <w:p w14:paraId="658617D0" w14:textId="77777777" w:rsidR="00D05436" w:rsidRDefault="00D05436" w:rsidP="0021622F">
      <w:pPr>
        <w:pStyle w:val="PURHeading2"/>
      </w:pPr>
      <w:r>
        <w:t xml:space="preserve">No Liability for Deletion of </w:t>
      </w:r>
      <w:r w:rsidR="005628F2">
        <w:t>Customer</w:t>
      </w:r>
      <w:r>
        <w:t xml:space="preserve"> Data</w:t>
      </w:r>
    </w:p>
    <w:p w14:paraId="644C7335" w14:textId="10845F48" w:rsidR="00D05436" w:rsidRDefault="00D05436" w:rsidP="00D05436">
      <w:pPr>
        <w:pStyle w:val="PURBody-Indented"/>
      </w:pPr>
      <w:r>
        <w:t xml:space="preserve">You agree that, other than as described in these terms, we have no obligation to continue to hold, export or return your </w:t>
      </w:r>
      <w:r w:rsidR="005628F2">
        <w:t>customer</w:t>
      </w:r>
      <w:r>
        <w:t xml:space="preserve"> data.</w:t>
      </w:r>
      <w:r w:rsidR="00B70FA2">
        <w:t xml:space="preserve"> </w:t>
      </w:r>
      <w:r>
        <w:t xml:space="preserve">You agree that we have no liability whatsoever for deletion of your </w:t>
      </w:r>
      <w:r w:rsidR="005628F2">
        <w:t>customer</w:t>
      </w:r>
      <w:r>
        <w:t xml:space="preserve"> data pursuant to these terms.</w:t>
      </w:r>
    </w:p>
    <w:p w14:paraId="63ECA0A1" w14:textId="77777777" w:rsidR="00D05436" w:rsidRDefault="00D05436" w:rsidP="00D05436">
      <w:pPr>
        <w:pStyle w:val="PURHeading2"/>
      </w:pPr>
      <w:r>
        <w:lastRenderedPageBreak/>
        <w:t>Responsibility for Your Accounts</w:t>
      </w:r>
    </w:p>
    <w:p w14:paraId="07DB1B4E" w14:textId="7B0ECE01" w:rsidR="00D05436" w:rsidRDefault="00D05436" w:rsidP="00D05436">
      <w:pPr>
        <w:pStyle w:val="PURBody-Indented"/>
      </w:pPr>
      <w:r>
        <w:t>You are responsible for your passwords, if any, and all activity with your online service accounts including that of users you provision and dealings with third parties that take place through your account or associated accounts.</w:t>
      </w:r>
      <w:r w:rsidR="00B70FA2">
        <w:t xml:space="preserve"> </w:t>
      </w:r>
      <w:r>
        <w:t>You must keep your accounts and passwords confidential.</w:t>
      </w:r>
      <w:r w:rsidR="00B70FA2">
        <w:t xml:space="preserve"> </w:t>
      </w:r>
      <w:r>
        <w:t>You must tell us right away about any possible misuse of your accounts or any security incident related to the online service.</w:t>
      </w:r>
    </w:p>
    <w:p w14:paraId="7BB33881" w14:textId="77777777" w:rsidR="00D05436" w:rsidRDefault="00D05436" w:rsidP="00D05436">
      <w:pPr>
        <w:pStyle w:val="PURHeading2"/>
        <w:rPr>
          <w:bCs/>
        </w:rPr>
      </w:pPr>
      <w:r>
        <w:t>Use of Software with the Online Service</w:t>
      </w:r>
    </w:p>
    <w:p w14:paraId="258B9D68" w14:textId="22AA682F" w:rsidR="00D05436" w:rsidRDefault="00D05436" w:rsidP="00D05436">
      <w:pPr>
        <w:pStyle w:val="PURBody-Indented"/>
      </w:pPr>
      <w:r w:rsidRPr="0033162B">
        <w:t>You may need to install certain Microsoft software in order to sign into and use the online service.</w:t>
      </w:r>
      <w:r w:rsidR="00B70FA2">
        <w:t xml:space="preserve"> </w:t>
      </w:r>
      <w:r w:rsidRPr="0033162B">
        <w:t>If so, the following terms apply:</w:t>
      </w:r>
    </w:p>
    <w:p w14:paraId="78227206" w14:textId="77777777" w:rsidR="00D05436" w:rsidRPr="0033162B" w:rsidRDefault="00D05436" w:rsidP="00D05436">
      <w:pPr>
        <w:pStyle w:val="PURBlueStrong"/>
      </w:pPr>
      <w:r>
        <w:t>Microsoft Software License Terms</w:t>
      </w:r>
    </w:p>
    <w:p w14:paraId="5C7D48D0" w14:textId="429AEAFC" w:rsidR="00D05436" w:rsidRDefault="00D05436" w:rsidP="00D05436">
      <w:pPr>
        <w:pStyle w:val="PURBody-Indented"/>
      </w:pPr>
      <w:r>
        <w:t>You may install and use the software on your devices only for use with the</w:t>
      </w:r>
      <w:r w:rsidR="002C084A">
        <w:t xml:space="preserve"> </w:t>
      </w:r>
      <w:r>
        <w:t>online service.</w:t>
      </w:r>
      <w:r w:rsidR="00B70FA2">
        <w:t xml:space="preserve"> </w:t>
      </w:r>
      <w:r>
        <w:t>Your right to use the software ends when your right to use the</w:t>
      </w:r>
      <w:r w:rsidR="002C084A">
        <w:t xml:space="preserve"> </w:t>
      </w:r>
      <w:r>
        <w:t>online service terminates or expires, or when</w:t>
      </w:r>
      <w:r w:rsidR="002C084A">
        <w:t xml:space="preserve"> </w:t>
      </w:r>
      <w:r>
        <w:t>we update the online service and it no</w:t>
      </w:r>
      <w:r w:rsidR="002C084A">
        <w:t xml:space="preserve"> </w:t>
      </w:r>
      <w:r>
        <w:t>longer supports the software, whichever comes first.</w:t>
      </w:r>
      <w:r w:rsidR="00B70FA2">
        <w:t xml:space="preserve"> </w:t>
      </w:r>
      <w:r>
        <w:t>You</w:t>
      </w:r>
      <w:r w:rsidR="002C084A">
        <w:rPr>
          <w:rFonts w:cs="Tahoma"/>
        </w:rPr>
        <w:t xml:space="preserve"> </w:t>
      </w:r>
      <w:r>
        <w:t>must uninstall the software when your right to use it ends. We may also disable it at that time.</w:t>
      </w:r>
    </w:p>
    <w:p w14:paraId="4D5F3E7C" w14:textId="77777777" w:rsidR="00D05436" w:rsidRDefault="00D05436" w:rsidP="00D05436">
      <w:pPr>
        <w:pStyle w:val="PURBlueStrong"/>
        <w:rPr>
          <w:bCs/>
        </w:rPr>
      </w:pPr>
      <w:r>
        <w:t>Automatic Updates for Microsoft Software</w:t>
      </w:r>
    </w:p>
    <w:p w14:paraId="59ECFC9A" w14:textId="3DCC262F" w:rsidR="00D05436" w:rsidRDefault="00D05436" w:rsidP="00D05436">
      <w:pPr>
        <w:pStyle w:val="PURBody-Indented"/>
      </w:pPr>
      <w:r w:rsidRPr="0033162B">
        <w:t>From time to time, we may check your version of the software and recommend or download updates to your devices.</w:t>
      </w:r>
      <w:r w:rsidR="00B70FA2">
        <w:t xml:space="preserve"> </w:t>
      </w:r>
      <w:r w:rsidRPr="0033162B">
        <w:t>You may not receive notice when we download the update.</w:t>
      </w:r>
    </w:p>
    <w:p w14:paraId="73A38CD0" w14:textId="77777777" w:rsidR="00D05436" w:rsidRDefault="00D05436" w:rsidP="00D05436">
      <w:pPr>
        <w:pStyle w:val="PURHeading2"/>
        <w:rPr>
          <w:bCs/>
        </w:rPr>
      </w:pPr>
      <w:r>
        <w:t>Use of Other Web Sites and Services</w:t>
      </w:r>
    </w:p>
    <w:p w14:paraId="645E04D7" w14:textId="7BD8F557" w:rsidR="00D05436" w:rsidRDefault="00D05436" w:rsidP="00D05436">
      <w:pPr>
        <w:pStyle w:val="PURBody-Indented"/>
      </w:pPr>
      <w:r w:rsidRPr="0033162B">
        <w:t>You may need to use certain Microsoft web sites or services to access and use the online services.</w:t>
      </w:r>
      <w:r w:rsidR="00B70FA2">
        <w:t xml:space="preserve"> </w:t>
      </w:r>
      <w:r w:rsidRPr="0033162B">
        <w:t>If so, the terms of use associated with those web sites or services, as applicable, apply to your use of them.</w:t>
      </w:r>
    </w:p>
    <w:p w14:paraId="05ECA0EC" w14:textId="77777777" w:rsidR="00D05436" w:rsidRDefault="00D05436" w:rsidP="0021622F">
      <w:pPr>
        <w:pStyle w:val="PURHeading2"/>
        <w:rPr>
          <w:bCs/>
        </w:rPr>
      </w:pPr>
      <w:r>
        <w:t>Third Party Content and Services</w:t>
      </w:r>
    </w:p>
    <w:p w14:paraId="61E63807" w14:textId="07418CBD" w:rsidR="00D05436" w:rsidRDefault="00D05436" w:rsidP="00D05436">
      <w:pPr>
        <w:pStyle w:val="PURBody-Indented"/>
      </w:pPr>
      <w:r w:rsidRPr="0033162B">
        <w:t>We are not responsible for any third party content you access directly or indirectly via the online service.</w:t>
      </w:r>
      <w:r w:rsidR="00B70FA2">
        <w:t xml:space="preserve"> </w:t>
      </w:r>
      <w:r w:rsidRPr="0033162B">
        <w:t>You are responsible for your dealings with any third party (including advertisers) related to the online service (including the delivery of and payment for goods and services).</w:t>
      </w:r>
    </w:p>
    <w:p w14:paraId="57FBC45C" w14:textId="77777777" w:rsidR="00D05436" w:rsidRDefault="00D05436" w:rsidP="0021622F">
      <w:pPr>
        <w:pStyle w:val="PURHeading2"/>
        <w:rPr>
          <w:bCs/>
        </w:rPr>
      </w:pPr>
      <w:r>
        <w:t xml:space="preserve">Your </w:t>
      </w:r>
      <w:r w:rsidR="005628F2">
        <w:t>Customer</w:t>
      </w:r>
      <w:r>
        <w:t xml:space="preserve"> Data</w:t>
      </w:r>
    </w:p>
    <w:p w14:paraId="70A8F47B" w14:textId="1E0AED98" w:rsidR="00D05436" w:rsidRPr="0033162B" w:rsidRDefault="00D05436" w:rsidP="00D05436">
      <w:pPr>
        <w:pStyle w:val="PURBody-Indented"/>
      </w:pPr>
      <w:r w:rsidRPr="0033162B">
        <w:t xml:space="preserve">You may be able to submit </w:t>
      </w:r>
      <w:r w:rsidR="005628F2">
        <w:t>customer</w:t>
      </w:r>
      <w:r w:rsidRPr="0033162B">
        <w:t xml:space="preserve"> data for use in connection with the online service.</w:t>
      </w:r>
      <w:r w:rsidR="00B70FA2">
        <w:t xml:space="preserve"> </w:t>
      </w:r>
      <w:r w:rsidRPr="0033162B">
        <w:t>“</w:t>
      </w:r>
      <w:r w:rsidR="005628F2">
        <w:t>Customer</w:t>
      </w:r>
      <w:r w:rsidRPr="0033162B">
        <w:t xml:space="preserve"> data” are all data, sound, or image files and software applications that are processed or accessed by the online service.</w:t>
      </w:r>
      <w:r w:rsidR="00B70FA2">
        <w:t xml:space="preserve"> </w:t>
      </w:r>
      <w:r w:rsidRPr="0033162B">
        <w:t xml:space="preserve">Except for materials we license to you we do not claim ownership of </w:t>
      </w:r>
      <w:r w:rsidR="005628F2">
        <w:t>customer</w:t>
      </w:r>
      <w:r w:rsidRPr="0033162B">
        <w:t xml:space="preserve"> data you submit for use with the online service.</w:t>
      </w:r>
      <w:r w:rsidR="00B70FA2">
        <w:t xml:space="preserve"> </w:t>
      </w:r>
      <w:r w:rsidRPr="0033162B">
        <w:t xml:space="preserve">When you submit </w:t>
      </w:r>
      <w:r w:rsidR="005628F2">
        <w:t>customer</w:t>
      </w:r>
      <w:r w:rsidRPr="0033162B">
        <w:t xml:space="preserve"> data for use with any online service that enables communication or collaboration with third parties, you acknowledge that those third parties may then be able to:</w:t>
      </w:r>
    </w:p>
    <w:p w14:paraId="1CB80494" w14:textId="3D40BC55" w:rsidR="00D05436" w:rsidRPr="0033162B" w:rsidRDefault="00D05436" w:rsidP="007C5CD0">
      <w:pPr>
        <w:pStyle w:val="PURBullet-Indented"/>
      </w:pPr>
      <w:r w:rsidRPr="0033162B">
        <w:t xml:space="preserve">Use, copy, distribute, display, publish, and modify your </w:t>
      </w:r>
      <w:r w:rsidR="005628F2">
        <w:t>customer</w:t>
      </w:r>
      <w:r w:rsidRPr="0033162B">
        <w:t xml:space="preserve"> data;</w:t>
      </w:r>
    </w:p>
    <w:p w14:paraId="5A9458D6" w14:textId="725B6CEA" w:rsidR="00D05436" w:rsidRPr="0033162B" w:rsidRDefault="00D05436" w:rsidP="007C5CD0">
      <w:pPr>
        <w:pStyle w:val="PURBullet-Indented"/>
      </w:pPr>
      <w:r w:rsidRPr="0033162B">
        <w:t xml:space="preserve">Publish your name in connection with the </w:t>
      </w:r>
      <w:r w:rsidR="005628F2">
        <w:t>customer</w:t>
      </w:r>
      <w:r w:rsidR="003D33E5">
        <w:t xml:space="preserve"> data; and</w:t>
      </w:r>
    </w:p>
    <w:p w14:paraId="0820F6FE" w14:textId="6304A4CB" w:rsidR="00D05436" w:rsidRPr="0033162B" w:rsidRDefault="00D05436" w:rsidP="007C5CD0">
      <w:pPr>
        <w:pStyle w:val="PURBullet-Indented"/>
      </w:pPr>
      <w:r w:rsidRPr="0033162B">
        <w:t>Facilitate others’ ability to do the same.</w:t>
      </w:r>
    </w:p>
    <w:p w14:paraId="73B01B4D" w14:textId="3A09736B" w:rsidR="00D05436" w:rsidRPr="0033162B" w:rsidRDefault="00D05436" w:rsidP="00D05436">
      <w:pPr>
        <w:pStyle w:val="PURBody-Indented"/>
      </w:pPr>
      <w:r>
        <w:t>Some online services may offer functionality that restricts third parties’ ability to do so.</w:t>
      </w:r>
      <w:r w:rsidR="00B70FA2">
        <w:t xml:space="preserve"> </w:t>
      </w:r>
      <w:r>
        <w:t xml:space="preserve">It is your responsibility to make use of that functionality as appropriate for your intended use of your </w:t>
      </w:r>
      <w:r w:rsidR="005628F2">
        <w:t>customer</w:t>
      </w:r>
      <w:r>
        <w:t xml:space="preserve"> data. </w:t>
      </w:r>
    </w:p>
    <w:p w14:paraId="46145F8B" w14:textId="77777777" w:rsidR="0021622F" w:rsidRDefault="0021622F" w:rsidP="0021622F">
      <w:pPr>
        <w:pStyle w:val="PURHeading2"/>
      </w:pPr>
      <w:r>
        <w:t>Ownership of Customer Data</w:t>
      </w:r>
    </w:p>
    <w:p w14:paraId="16A23A08" w14:textId="3D1D4AAE" w:rsidR="001D7180" w:rsidRPr="0021622F" w:rsidRDefault="0021622F" w:rsidP="0021622F">
      <w:pPr>
        <w:pStyle w:val="PURBody-Indented"/>
      </w:pPr>
      <w:r w:rsidRPr="0021622F">
        <w:t>As between the parties, you retain all right, title and interest in and to customer data.</w:t>
      </w:r>
      <w:r w:rsidR="00B70FA2">
        <w:t xml:space="preserve"> </w:t>
      </w:r>
      <w:r w:rsidRPr="0021622F">
        <w:t>We acquire no rights in customer data, other than the rights you grant to us for the applicable online service.</w:t>
      </w:r>
      <w:r w:rsidR="00B70FA2">
        <w:t xml:space="preserve"> </w:t>
      </w:r>
      <w:r w:rsidRPr="0021622F">
        <w:t>This does not apply to softwa</w:t>
      </w:r>
      <w:r>
        <w:t>re or services we license you.</w:t>
      </w:r>
    </w:p>
    <w:p w14:paraId="6898F2E9" w14:textId="77777777" w:rsidR="00D05436" w:rsidRDefault="00D05436" w:rsidP="00D05436">
      <w:pPr>
        <w:pStyle w:val="PURHeading2"/>
        <w:rPr>
          <w:bCs/>
        </w:rPr>
      </w:pPr>
      <w:r>
        <w:t>Privacy</w:t>
      </w:r>
    </w:p>
    <w:p w14:paraId="4EABC2B7" w14:textId="3EB15E8B" w:rsidR="00D05436" w:rsidRDefault="00D05436" w:rsidP="00D05436">
      <w:pPr>
        <w:pStyle w:val="PURBody-Indented"/>
      </w:pPr>
      <w:r>
        <w:t xml:space="preserve">Personal data collected through the </w:t>
      </w:r>
      <w:r>
        <w:rPr>
          <w:rFonts w:cs="Tahoma"/>
          <w:szCs w:val="18"/>
        </w:rPr>
        <w:t xml:space="preserve">online </w:t>
      </w:r>
      <w:r>
        <w:t>service may be transferred, stored and processed in the United States or any other country in which Microsoft or its service providers maintain facilities.</w:t>
      </w:r>
      <w:r w:rsidR="00B70FA2">
        <w:t xml:space="preserve"> </w:t>
      </w:r>
      <w:r>
        <w:t>This includes any personal data you collect using the service.</w:t>
      </w:r>
      <w:r w:rsidR="00B70FA2">
        <w:t xml:space="preserve"> </w:t>
      </w:r>
      <w:r>
        <w:t>By using this online service, you consent to transfer of personal data outside of your country.</w:t>
      </w:r>
      <w:r w:rsidR="00B70FA2">
        <w:t xml:space="preserve"> </w:t>
      </w:r>
      <w:r>
        <w:t>You also agree to obtain sufficient authorization from persons prov</w:t>
      </w:r>
      <w:r w:rsidR="00830DCA">
        <w:t>iding personal data to you, to:</w:t>
      </w:r>
    </w:p>
    <w:p w14:paraId="2E59B9CD" w14:textId="2DF47236" w:rsidR="00D05436" w:rsidRDefault="00D05436" w:rsidP="007C5CD0">
      <w:pPr>
        <w:pStyle w:val="PURBullet-Indented"/>
      </w:pPr>
      <w:r>
        <w:t>transfer that data to Microsoft and its agents, a</w:t>
      </w:r>
      <w:r w:rsidR="00830DCA">
        <w:t>nd</w:t>
      </w:r>
    </w:p>
    <w:p w14:paraId="4339C6B6" w14:textId="2B57CB45" w:rsidR="00D05436" w:rsidRDefault="00D05436" w:rsidP="007C5CD0">
      <w:pPr>
        <w:pStyle w:val="PURBullet-Indented"/>
      </w:pPr>
      <w:r w:rsidRPr="007C5CD0">
        <w:t>permit</w:t>
      </w:r>
      <w:r>
        <w:t xml:space="preserve"> its tra</w:t>
      </w:r>
      <w:r w:rsidR="00830DCA">
        <w:t>nsfer, storage and processing.</w:t>
      </w:r>
    </w:p>
    <w:p w14:paraId="1A891AC6" w14:textId="5BF9C1D3" w:rsidR="00D05436" w:rsidRPr="00464199" w:rsidRDefault="00D05436" w:rsidP="00D05436">
      <w:pPr>
        <w:pStyle w:val="PURBody-Indented"/>
      </w:pPr>
      <w:r w:rsidRPr="0033162B">
        <w:t>See the online service’s privacy statement for more information about how we may collect and use</w:t>
      </w:r>
      <w:r w:rsidR="002C084A">
        <w:t xml:space="preserve"> </w:t>
      </w:r>
      <w:r w:rsidRPr="0033162B">
        <w:t>your information</w:t>
      </w:r>
      <w:r>
        <w:t>. Links to the applicable Privacy Statement are included in the Product-specific License Terms section below.</w:t>
      </w:r>
    </w:p>
    <w:p w14:paraId="18D4CB90" w14:textId="77777777" w:rsidR="00D05436" w:rsidRDefault="00D05436" w:rsidP="00D05436">
      <w:pPr>
        <w:pStyle w:val="PURHeading2"/>
        <w:rPr>
          <w:bCs/>
        </w:rPr>
      </w:pPr>
      <w:r>
        <w:lastRenderedPageBreak/>
        <w:t xml:space="preserve">Our Use of </w:t>
      </w:r>
      <w:r w:rsidR="005628F2">
        <w:t>Customer</w:t>
      </w:r>
      <w:r>
        <w:t xml:space="preserve"> Data</w:t>
      </w:r>
    </w:p>
    <w:p w14:paraId="36921E8B" w14:textId="439EFB3E" w:rsidR="00AB1668" w:rsidRDefault="00AB1668" w:rsidP="00AB1668">
      <w:pPr>
        <w:pStyle w:val="PURBody-Indented"/>
      </w:pPr>
      <w:r>
        <w:t>Customer data will be used only to provide you the online service.</w:t>
      </w:r>
      <w:r w:rsidR="00B70FA2">
        <w:t xml:space="preserve"> </w:t>
      </w:r>
      <w:r>
        <w:t>This may include troubleshooting aimed at preventing, detecting and repairing problems affecting the operation of the online service and the improvement of features that involve the detection of, and protection against, emerging and evolving threats to the user (such as malware or spam).</w:t>
      </w:r>
    </w:p>
    <w:p w14:paraId="1EAA7C10" w14:textId="356B897B" w:rsidR="00AB1668" w:rsidRDefault="00AB1668" w:rsidP="00AB1668">
      <w:pPr>
        <w:pStyle w:val="PURBody-Indented"/>
      </w:pPr>
      <w:r>
        <w:t>You are responsible for responding to requests by a third party (including law enforcement, other government entity, or civil litigant) regarding your use of the online service.</w:t>
      </w:r>
      <w:r w:rsidR="00B70FA2">
        <w:t xml:space="preserve"> </w:t>
      </w:r>
      <w:r>
        <w:t>We will not disclose customer data to a third party unless required by law.</w:t>
      </w:r>
      <w:r w:rsidR="00B70FA2">
        <w:t xml:space="preserve"> </w:t>
      </w:r>
      <w:r>
        <w:t>Should a third party contact us with a demand for customer data, we will attempt to redirect the third party to request it directly from you.</w:t>
      </w:r>
      <w:r w:rsidR="00B70FA2">
        <w:t xml:space="preserve"> </w:t>
      </w:r>
      <w:r>
        <w:t>As part of that, we may provide your basic contact information to the third party.</w:t>
      </w:r>
      <w:r w:rsidR="00B70FA2">
        <w:t xml:space="preserve"> </w:t>
      </w:r>
      <w:r>
        <w:t>If compelled to disclose customer data to a third party, we will use commercially reasonable efforts to notify you in advance of a disclosure unless legally prohibited.</w:t>
      </w:r>
    </w:p>
    <w:p w14:paraId="0D6622D2" w14:textId="77777777" w:rsidR="00D05436" w:rsidRDefault="00D05436" w:rsidP="0021622F">
      <w:pPr>
        <w:pStyle w:val="PURHeading2"/>
      </w:pPr>
      <w:r>
        <w:t xml:space="preserve">Security of </w:t>
      </w:r>
      <w:r w:rsidR="005628F2">
        <w:t>Customer</w:t>
      </w:r>
      <w:r>
        <w:t xml:space="preserve"> Data</w:t>
      </w:r>
    </w:p>
    <w:p w14:paraId="22527DD3" w14:textId="25770E3A" w:rsidR="00D05436" w:rsidRDefault="00D05436" w:rsidP="00D05436">
      <w:pPr>
        <w:pStyle w:val="PURBody-Indented"/>
      </w:pPr>
      <w:r>
        <w:t xml:space="preserve">We will implement reasonable and appropriate technical and organizational measures, as described in the security overview applicable to the online service to help secure your </w:t>
      </w:r>
      <w:r w:rsidR="005628F2">
        <w:t>customer</w:t>
      </w:r>
      <w:r>
        <w:t xml:space="preserve"> data processed or accessed by the online service against accidental or unlawful loss, access, or disclosure.</w:t>
      </w:r>
      <w:r w:rsidR="00B70FA2">
        <w:t xml:space="preserve"> </w:t>
      </w:r>
      <w:r>
        <w:t>You agree that these measures are:</w:t>
      </w:r>
    </w:p>
    <w:p w14:paraId="51B1CF95" w14:textId="77777777" w:rsidR="00D05436" w:rsidRDefault="00D05436" w:rsidP="007C5CD0">
      <w:pPr>
        <w:pStyle w:val="PURBullet-Indented"/>
      </w:pPr>
      <w:r>
        <w:t xml:space="preserve">our only responsibility with respect to the security and handling of </w:t>
      </w:r>
      <w:r w:rsidR="005628F2">
        <w:t>customer</w:t>
      </w:r>
      <w:r>
        <w:t xml:space="preserve"> data; and</w:t>
      </w:r>
    </w:p>
    <w:p w14:paraId="2D756F5B" w14:textId="628907C5" w:rsidR="00D05436" w:rsidRDefault="00D05436" w:rsidP="007C5CD0">
      <w:pPr>
        <w:pStyle w:val="PURBullet-Indented"/>
      </w:pPr>
      <w:r>
        <w:t>in place of any confidentiality obligation contained in your services provider license agreement</w:t>
      </w:r>
      <w:r w:rsidR="00B70FA2">
        <w:t xml:space="preserve"> </w:t>
      </w:r>
      <w:r>
        <w:t>or any other non-disclosure or confidentiality agreement.</w:t>
      </w:r>
    </w:p>
    <w:p w14:paraId="0D3DC2F0" w14:textId="77777777" w:rsidR="00D05436" w:rsidRDefault="00D05436" w:rsidP="00D05436">
      <w:pPr>
        <w:pStyle w:val="PURHeading2"/>
      </w:pPr>
      <w:r>
        <w:t>Scope of Use (Code of Conduct)</w:t>
      </w:r>
    </w:p>
    <w:p w14:paraId="156C329A" w14:textId="77777777" w:rsidR="00D05436" w:rsidRDefault="00D05436" w:rsidP="00D05436">
      <w:pPr>
        <w:pStyle w:val="PURBody-Indented"/>
        <w:rPr>
          <w:b/>
        </w:rPr>
      </w:pPr>
      <w:r>
        <w:t>You may not:</w:t>
      </w:r>
    </w:p>
    <w:p w14:paraId="72DE075F" w14:textId="77777777" w:rsidR="00D05436" w:rsidRPr="008018E6" w:rsidRDefault="00D05436" w:rsidP="007C5CD0">
      <w:pPr>
        <w:pStyle w:val="PURBullet-Indented"/>
      </w:pPr>
      <w:r w:rsidRPr="007C5CD0">
        <w:t>use</w:t>
      </w:r>
      <w:r w:rsidRPr="008018E6">
        <w:t xml:space="preserve"> the online service in a way that is prohibited by any law, regulation or governmental order or decree in any relevant jurisdiction, or that violates others’ legal rights; </w:t>
      </w:r>
    </w:p>
    <w:p w14:paraId="4ACDC803" w14:textId="77777777" w:rsidR="00D05436" w:rsidRPr="008018E6" w:rsidRDefault="00D05436" w:rsidP="007C5CD0">
      <w:pPr>
        <w:pStyle w:val="PURBullet-Indented"/>
      </w:pPr>
      <w:r w:rsidRPr="008018E6">
        <w:t>use the online service in a way that could harm it or impair anyone else’s use of it;</w:t>
      </w:r>
    </w:p>
    <w:p w14:paraId="537F08B6" w14:textId="2CE39D80" w:rsidR="00D05436" w:rsidRPr="008018E6" w:rsidRDefault="00D05436" w:rsidP="007C5CD0">
      <w:pPr>
        <w:pStyle w:val="PURBullet-Indented"/>
      </w:pPr>
      <w:r w:rsidRPr="008018E6">
        <w:t>use the online service to try to gain unauthorized access to any service, data, account or network by</w:t>
      </w:r>
      <w:r w:rsidR="002C084A">
        <w:t xml:space="preserve"> </w:t>
      </w:r>
      <w:r w:rsidRPr="008018E6">
        <w:t>any means;</w:t>
      </w:r>
    </w:p>
    <w:p w14:paraId="4B7DFDFE" w14:textId="78393D85" w:rsidR="00D05436" w:rsidRPr="008018E6" w:rsidRDefault="00D05436" w:rsidP="007C5CD0">
      <w:pPr>
        <w:pStyle w:val="PURBullet-Indented"/>
      </w:pPr>
      <w:r w:rsidRPr="007C5CD0">
        <w:t>falsify</w:t>
      </w:r>
      <w:r w:rsidRPr="008018E6">
        <w:t xml:space="preserve"> any protocol or email header </w:t>
      </w:r>
      <w:r w:rsidR="003D33E5">
        <w:t>information (e.g., “spoofing”);</w:t>
      </w:r>
    </w:p>
    <w:p w14:paraId="3B85C4E0" w14:textId="77777777" w:rsidR="00D05436" w:rsidRPr="008018E6" w:rsidRDefault="00D05436" w:rsidP="007C5CD0">
      <w:pPr>
        <w:pStyle w:val="PURBullet-Indented"/>
      </w:pPr>
      <w:r w:rsidRPr="008018E6">
        <w:t>use the online service to send “spam” (i.e., unsolicited bulk or commercial messages) or otherwise make available any offering designed to violate these terms (e.g., denial of service attacks, etc.);</w:t>
      </w:r>
    </w:p>
    <w:p w14:paraId="15DEA9C8" w14:textId="77777777" w:rsidR="00D05436" w:rsidRPr="008018E6" w:rsidRDefault="00D05436" w:rsidP="007C5CD0">
      <w:pPr>
        <w:pStyle w:val="PURBullet-Indented"/>
      </w:pPr>
      <w:r w:rsidRPr="007C5CD0">
        <w:t>remove</w:t>
      </w:r>
      <w:r w:rsidRPr="008018E6">
        <w:t>, modify, or tamper with any regulatory or legal notice or link that is incorporated into the online service.</w:t>
      </w:r>
    </w:p>
    <w:p w14:paraId="1A24206C" w14:textId="77777777" w:rsidR="00D05436" w:rsidRDefault="00D05436" w:rsidP="00D05436">
      <w:pPr>
        <w:pStyle w:val="PURHeading2"/>
      </w:pPr>
      <w:r>
        <w:t>Regulatory</w:t>
      </w:r>
    </w:p>
    <w:p w14:paraId="76FC7CA3" w14:textId="04D52406" w:rsidR="00D05436" w:rsidRDefault="00D05436" w:rsidP="00D05436">
      <w:pPr>
        <w:pStyle w:val="PURBody-Indented"/>
      </w:pPr>
      <w:r>
        <w:t>We may modify or terminate the online service in any country where there is any current or future government requirement or obligation that subjects Microsoft to any regulation or requirement not generally applicable to businesses operating there, presents a hardship for Microsoft to continue operating the online service without modification, and/or causes Microsoft to believe these terms or the online service may be in conflict with any such requirement or obligation.</w:t>
      </w:r>
      <w:r w:rsidR="00B70FA2">
        <w:t xml:space="preserve"> </w:t>
      </w:r>
      <w:r>
        <w:t>For example, we may modify or terminate the online service in connection with a government requirement that causes Microsoft to be regulated as a telecommunications provider.</w:t>
      </w:r>
    </w:p>
    <w:p w14:paraId="4F467C44" w14:textId="77777777" w:rsidR="00D05436" w:rsidRDefault="00D05436" w:rsidP="00D05436">
      <w:pPr>
        <w:pStyle w:val="PURHeading2"/>
      </w:pPr>
      <w:r>
        <w:t>Use for Evaluation Purposes</w:t>
      </w:r>
    </w:p>
    <w:p w14:paraId="5E1A0AB4" w14:textId="79773825" w:rsidR="00D05436" w:rsidRPr="008018E6" w:rsidRDefault="00D05436" w:rsidP="00D05436">
      <w:pPr>
        <w:pStyle w:val="PURBody-Indented"/>
      </w:pPr>
      <w:r w:rsidRPr="008018E6">
        <w:t>Except as permitted in the Exceptions and Additional Terms for Particular Products section, you must acquire licenses to use the online service for evaluation purposes.</w:t>
      </w:r>
      <w:r w:rsidR="00B70FA2">
        <w:t xml:space="preserve"> </w:t>
      </w:r>
      <w:r w:rsidRPr="008018E6">
        <w:t>This applies despite anything to the contrary in your services provider license agreement.</w:t>
      </w:r>
    </w:p>
    <w:p w14:paraId="2819789A" w14:textId="77777777" w:rsidR="00D05436" w:rsidRDefault="00D05436" w:rsidP="00D05436">
      <w:pPr>
        <w:pStyle w:val="PURHeading2"/>
        <w:rPr>
          <w:bCs/>
        </w:rPr>
      </w:pPr>
      <w:r>
        <w:t>Electronic Notices</w:t>
      </w:r>
    </w:p>
    <w:p w14:paraId="74348448" w14:textId="5B35112C" w:rsidR="00D05436" w:rsidRPr="008018E6" w:rsidRDefault="00D05436" w:rsidP="00D05436">
      <w:pPr>
        <w:pStyle w:val="PURBody-Indented"/>
      </w:pPr>
      <w:r w:rsidRPr="008018E6">
        <w:t>We may provide you with information about the online service in</w:t>
      </w:r>
      <w:r w:rsidR="002C084A">
        <w:t xml:space="preserve"> </w:t>
      </w:r>
      <w:r w:rsidRPr="008018E6">
        <w:t>electronic form. It</w:t>
      </w:r>
      <w:r w:rsidR="002C084A">
        <w:t xml:space="preserve"> </w:t>
      </w:r>
      <w:r w:rsidRPr="008018E6">
        <w:t>may be via email to the address you provide when you sign up for the online service, or through a web site that</w:t>
      </w:r>
      <w:r w:rsidR="002C084A">
        <w:t xml:space="preserve"> </w:t>
      </w:r>
      <w:r w:rsidRPr="008018E6">
        <w:t>we identify.</w:t>
      </w:r>
      <w:r w:rsidR="00B70FA2">
        <w:t xml:space="preserve"> </w:t>
      </w:r>
      <w:r w:rsidRPr="008018E6">
        <w:t>Notice via</w:t>
      </w:r>
      <w:r w:rsidR="002C084A">
        <w:t xml:space="preserve"> </w:t>
      </w:r>
      <w:r w:rsidRPr="008018E6">
        <w:t>email is given as of the transmission date. As long as you use</w:t>
      </w:r>
      <w:r w:rsidR="002C084A">
        <w:t xml:space="preserve"> </w:t>
      </w:r>
      <w:r w:rsidRPr="008018E6">
        <w:t>the</w:t>
      </w:r>
      <w:r w:rsidR="002C084A">
        <w:t xml:space="preserve"> </w:t>
      </w:r>
      <w:r w:rsidRPr="008018E6">
        <w:t>online service, you have the software and hardware needed to</w:t>
      </w:r>
      <w:r w:rsidR="002C084A">
        <w:t xml:space="preserve"> </w:t>
      </w:r>
      <w:r w:rsidRPr="008018E6">
        <w:t>receive these notices. You may not use the online service if you do not agree to receive these electronic notices.</w:t>
      </w:r>
    </w:p>
    <w:p w14:paraId="1DC3C448" w14:textId="77777777" w:rsidR="00D05436" w:rsidRPr="008018E6" w:rsidRDefault="00D05436" w:rsidP="00D05436">
      <w:pPr>
        <w:pStyle w:val="PURHeading2"/>
        <w:rPr>
          <w:rStyle w:val="Strong"/>
          <w:b w:val="0"/>
          <w:bCs w:val="0"/>
        </w:rPr>
      </w:pPr>
      <w:r w:rsidRPr="008018E6">
        <w:rPr>
          <w:rStyle w:val="Strong"/>
          <w:bCs w:val="0"/>
        </w:rPr>
        <w:t>Limited Warranty</w:t>
      </w:r>
    </w:p>
    <w:p w14:paraId="7A4DB706" w14:textId="77777777" w:rsidR="00D05436" w:rsidRPr="008018E6" w:rsidRDefault="00D05436" w:rsidP="00D05436">
      <w:pPr>
        <w:pStyle w:val="PURBody-Indented"/>
      </w:pPr>
      <w:r w:rsidRPr="008018E6">
        <w:t>Despite terms to the contrary in your license agreement, if any, the limited warranty does not apply to downtime or other interruption in access to online service or any other performance metrics that are addressed in the Service Level Agreement for the online service.</w:t>
      </w:r>
    </w:p>
    <w:p w14:paraId="12735C37" w14:textId="77777777" w:rsidR="00D05436" w:rsidRDefault="00D05436" w:rsidP="00D05436">
      <w:pPr>
        <w:pStyle w:val="PURHeading2"/>
      </w:pPr>
      <w:r>
        <w:t>Product Availability</w:t>
      </w:r>
    </w:p>
    <w:p w14:paraId="6EA56758" w14:textId="77777777" w:rsidR="00D05436" w:rsidRDefault="00D05436" w:rsidP="00D05436">
      <w:pPr>
        <w:pStyle w:val="PURBody-Indented"/>
      </w:pPr>
      <w:r w:rsidRPr="008018E6">
        <w:t>The online services products may not be available in every geography</w:t>
      </w:r>
      <w:r>
        <w:t>.</w:t>
      </w:r>
    </w:p>
    <w:p w14:paraId="5A7A921A" w14:textId="34DF2465" w:rsidR="000245B9" w:rsidRPr="000245B9" w:rsidRDefault="00353A1B" w:rsidP="00CD6E9D">
      <w:pPr>
        <w:pStyle w:val="PURBreadcrumb"/>
        <w:keepNext w:val="0"/>
        <w:rPr>
          <w:rFonts w:ascii="Arial Narrow" w:hAnsi="Arial Narrow"/>
          <w:color w:val="00467F"/>
          <w:sz w:val="16"/>
          <w:u w:val="single"/>
        </w:rPr>
      </w:pPr>
      <w:hyperlink w:anchor="TOC" w:history="1">
        <w:r w:rsidR="003744F8" w:rsidRPr="00372624">
          <w:rPr>
            <w:rStyle w:val="Hyperlink"/>
            <w:rFonts w:ascii="Arial Narrow" w:hAnsi="Arial Narrow"/>
            <w:sz w:val="16"/>
          </w:rPr>
          <w:t>Table of Contents</w:t>
        </w:r>
      </w:hyperlink>
      <w:r w:rsidR="003744F8">
        <w:t xml:space="preserve"> / </w:t>
      </w:r>
      <w:hyperlink w:anchor="UniversalTerms" w:history="1">
        <w:r w:rsidR="009666DE">
          <w:rPr>
            <w:rStyle w:val="Hyperlink"/>
            <w:rFonts w:ascii="Arial Narrow" w:hAnsi="Arial Narrow"/>
            <w:sz w:val="16"/>
          </w:rPr>
          <w:t>Universal License Terms</w:t>
        </w:r>
      </w:hyperlink>
    </w:p>
    <w:p w14:paraId="2B43E875" w14:textId="09300BD4" w:rsidR="00D05436" w:rsidRDefault="00830DCA" w:rsidP="00D05436">
      <w:pPr>
        <w:pStyle w:val="PURHeading1"/>
      </w:pPr>
      <w:r>
        <w:t>Product-specific License Terms</w:t>
      </w:r>
    </w:p>
    <w:p w14:paraId="67EDD027" w14:textId="0ED623AD" w:rsidR="00D05436" w:rsidRPr="00A748AB" w:rsidRDefault="00963AE0" w:rsidP="00087F39">
      <w:pPr>
        <w:pStyle w:val="PURProductName"/>
        <w:rPr>
          <w:rFonts w:cs="Arial"/>
          <w:color w:val="797979" w:themeColor="background2"/>
          <w:sz w:val="18"/>
        </w:rPr>
      </w:pPr>
      <w:bookmarkStart w:id="897" w:name="_Toc286933216"/>
      <w:bookmarkStart w:id="898" w:name="_Toc287431942"/>
      <w:bookmarkStart w:id="899" w:name="_Toc299519175"/>
      <w:bookmarkStart w:id="900" w:name="_Toc299525039"/>
      <w:bookmarkStart w:id="901" w:name="_Toc299531607"/>
      <w:bookmarkStart w:id="902" w:name="_Toc299531931"/>
      <w:bookmarkStart w:id="903" w:name="_Toc299957214"/>
      <w:bookmarkStart w:id="904" w:name="_Toc346536891"/>
      <w:bookmarkStart w:id="905" w:name="_Toc339280355"/>
      <w:bookmarkStart w:id="906" w:name="_Toc339280547"/>
      <w:bookmarkStart w:id="907" w:name="_Toc370118464"/>
      <w:bookmarkStart w:id="908" w:name="_Toc370124861"/>
      <w:bookmarkStart w:id="909" w:name="_Toc370125209"/>
      <w:bookmarkStart w:id="910" w:name="_Toc363552830"/>
      <w:bookmarkStart w:id="911" w:name="_Toc363552898"/>
      <w:bookmarkStart w:id="912" w:name="_Toc378682106"/>
      <w:bookmarkStart w:id="913" w:name="_Toc378682297"/>
      <w:bookmarkStart w:id="914" w:name="_Toc371268309"/>
      <w:bookmarkStart w:id="915" w:name="_Toc371268396"/>
      <w:bookmarkStart w:id="916" w:name="_Toc379278572"/>
      <w:bookmarkStart w:id="917" w:name="_Toc381962056"/>
      <w:r w:rsidRPr="00A748AB">
        <w:rPr>
          <w:rFonts w:cs="Arial"/>
          <w:szCs w:val="18"/>
        </w:rPr>
        <w:t xml:space="preserve">System Center </w:t>
      </w:r>
      <w:r w:rsidR="00D05436" w:rsidRPr="00A748AB">
        <w:rPr>
          <w:rFonts w:cs="Arial"/>
          <w:szCs w:val="18"/>
        </w:rPr>
        <w:t>Endpoint Protection</w:t>
      </w:r>
      <w:bookmarkEnd w:id="897"/>
      <w:bookmarkEnd w:id="898"/>
      <w:bookmarkEnd w:id="899"/>
      <w:bookmarkEnd w:id="900"/>
      <w:bookmarkEnd w:id="901"/>
      <w:bookmarkEnd w:id="902"/>
      <w:bookmarkEnd w:id="903"/>
      <w:bookmarkEnd w:id="904"/>
      <w:bookmarkEnd w:id="905"/>
      <w:bookmarkEnd w:id="906"/>
      <w:bookmarkEnd w:id="907"/>
      <w:bookmarkEnd w:id="908"/>
      <w:bookmarkEnd w:id="909"/>
      <w:bookmarkEnd w:id="910"/>
      <w:bookmarkEnd w:id="911"/>
      <w:bookmarkEnd w:id="912"/>
      <w:bookmarkEnd w:id="913"/>
      <w:bookmarkEnd w:id="914"/>
      <w:bookmarkEnd w:id="915"/>
      <w:bookmarkEnd w:id="916"/>
      <w:bookmarkEnd w:id="917"/>
      <w:r w:rsidR="00231176" w:rsidRPr="00A748AB">
        <w:rPr>
          <w:rFonts w:cs="Arial"/>
          <w:szCs w:val="18"/>
        </w:rPr>
        <w:fldChar w:fldCharType="begin"/>
      </w:r>
      <w:r w:rsidR="002D0ED6" w:rsidRPr="00A748AB">
        <w:rPr>
          <w:rFonts w:cs="Arial"/>
        </w:rPr>
        <w:instrText xml:space="preserve"> XE "</w:instrText>
      </w:r>
      <w:r w:rsidR="005E0251">
        <w:rPr>
          <w:rFonts w:cs="Arial"/>
          <w:szCs w:val="18"/>
        </w:rPr>
        <w:instrText xml:space="preserve">System Center </w:instrText>
      </w:r>
      <w:r w:rsidR="002D0ED6" w:rsidRPr="00A748AB">
        <w:rPr>
          <w:rFonts w:cs="Arial"/>
          <w:szCs w:val="18"/>
        </w:rPr>
        <w:instrText>Endpoint Protection</w:instrText>
      </w:r>
      <w:r w:rsidR="002D0ED6" w:rsidRPr="00A748AB">
        <w:rPr>
          <w:rFonts w:cs="Arial"/>
        </w:rPr>
        <w:instrText xml:space="preserve">" </w:instrText>
      </w:r>
      <w:r w:rsidR="00231176" w:rsidRPr="00A748AB">
        <w:rPr>
          <w:rFonts w:cs="Arial"/>
          <w:szCs w:val="18"/>
        </w:rPr>
        <w:fldChar w:fldCharType="end"/>
      </w:r>
    </w:p>
    <w:p w14:paraId="2957617B" w14:textId="77777777" w:rsidR="00D05436" w:rsidRPr="000B6567" w:rsidRDefault="00D05436" w:rsidP="00D05436">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350"/>
        <w:gridCol w:w="5351"/>
      </w:tblGrid>
      <w:tr w:rsidR="00D05436" w:rsidRPr="00D1176C" w14:paraId="394CAACD"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8436216" w14:textId="46F99898" w:rsidR="00D05436" w:rsidRPr="00D1176C" w:rsidRDefault="00D05436" w:rsidP="0046632E">
            <w:pPr>
              <w:pStyle w:val="PURLMSH"/>
            </w:pPr>
            <w:r w:rsidRPr="00D1176C">
              <w:t xml:space="preserve">Privacy Statement: </w:t>
            </w:r>
            <w:r w:rsidRPr="00D1176C">
              <w:rPr>
                <w:b/>
              </w:rPr>
              <w:t>Yes</w:t>
            </w:r>
            <w:r w:rsidRPr="00D1176C">
              <w:t xml:space="preserve"> </w:t>
            </w:r>
            <w:r w:rsidR="00087F39" w:rsidRPr="00D1176C">
              <w:rPr>
                <w:i/>
              </w:rPr>
              <w:t>(</w:t>
            </w:r>
            <w:r w:rsidR="00087F39" w:rsidRPr="00087F39">
              <w:rPr>
                <w:i/>
              </w:rPr>
              <w:t xml:space="preserve">see </w:t>
            </w:r>
            <w:hyperlink r:id="rId172" w:history="1">
              <w:r w:rsidR="003C1696" w:rsidRPr="005353EC">
                <w:rPr>
                  <w:rStyle w:val="Hyperlink"/>
                  <w:i/>
                </w:rPr>
                <w:t>http://go.microsoft.com/fwlink/?LinkID=223678</w:t>
              </w:r>
            </w:hyperlink>
            <w:r w:rsidR="00087F39" w:rsidRPr="00087F39">
              <w:rPr>
                <w:i/>
              </w:rPr>
              <w:t>)</w:t>
            </w:r>
          </w:p>
        </w:tc>
        <w:tc>
          <w:tcPr>
            <w:tcW w:w="2523" w:type="pct"/>
            <w:tcBorders>
              <w:top w:val="dotted" w:sz="4" w:space="0" w:color="98BEE1" w:themeColor="accent1" w:themeShade="E6"/>
              <w:left w:val="nil"/>
              <w:bottom w:val="dotted" w:sz="4" w:space="0" w:color="98BEE1" w:themeColor="accent1" w:themeShade="E6"/>
              <w:right w:val="nil"/>
            </w:tcBorders>
          </w:tcPr>
          <w:p w14:paraId="6C169485" w14:textId="77777777" w:rsidR="00D05436" w:rsidRPr="00D1176C" w:rsidRDefault="00D05436" w:rsidP="0046632E">
            <w:pPr>
              <w:pStyle w:val="PURLMSH"/>
            </w:pPr>
            <w:r w:rsidRPr="00D1176C">
              <w:t xml:space="preserve">Security Overview: </w:t>
            </w:r>
            <w:r w:rsidR="00087F39" w:rsidRPr="00087F39">
              <w:rPr>
                <w:b/>
              </w:rPr>
              <w:t>No</w:t>
            </w:r>
          </w:p>
        </w:tc>
      </w:tr>
      <w:tr w:rsidR="00D05436" w:rsidRPr="00501DAF" w14:paraId="5EBF4D8F" w14:textId="77777777" w:rsidTr="0046632E">
        <w:tc>
          <w:tcPr>
            <w:tcW w:w="5000" w:type="pct"/>
            <w:gridSpan w:val="2"/>
            <w:tcBorders>
              <w:top w:val="nil"/>
              <w:left w:val="nil"/>
              <w:bottom w:val="nil"/>
              <w:right w:val="nil"/>
            </w:tcBorders>
            <w:shd w:val="clear" w:color="auto" w:fill="B9D3EB" w:themeFill="accent1"/>
            <w:vAlign w:val="center"/>
          </w:tcPr>
          <w:p w14:paraId="4D41574F" w14:textId="77777777" w:rsidR="00D05436" w:rsidRPr="00501DAF" w:rsidRDefault="00F245C6" w:rsidP="000F6C7A">
            <w:pPr>
              <w:pStyle w:val="PURTableHeaderWhite"/>
              <w:spacing w:after="0" w:line="240" w:lineRule="auto"/>
              <w:rPr>
                <w:i w:val="0"/>
                <w:color w:val="404040" w:themeColor="text1" w:themeTint="BF"/>
              </w:rPr>
            </w:pPr>
            <w:r>
              <w:rPr>
                <w:i w:val="0"/>
                <w:color w:val="404040" w:themeColor="text1" w:themeTint="BF"/>
              </w:rPr>
              <w:t>SUBSCRIBER</w:t>
            </w:r>
            <w:r w:rsidRPr="00501DAF">
              <w:rPr>
                <w:i w:val="0"/>
                <w:color w:val="404040" w:themeColor="text1" w:themeTint="BF"/>
              </w:rPr>
              <w:t xml:space="preserve"> </w:t>
            </w:r>
            <w:r w:rsidR="00D05436" w:rsidRPr="00501DAF">
              <w:rPr>
                <w:i w:val="0"/>
                <w:color w:val="404040" w:themeColor="text1" w:themeTint="BF"/>
              </w:rPr>
              <w:t>ACCESS LICENSES (</w:t>
            </w:r>
            <w:r>
              <w:rPr>
                <w:i w:val="0"/>
                <w:color w:val="404040" w:themeColor="text1" w:themeTint="BF"/>
              </w:rPr>
              <w:t>S</w:t>
            </w:r>
            <w:r w:rsidR="00D05436" w:rsidRPr="00501DAF">
              <w:rPr>
                <w:i w:val="0"/>
                <w:color w:val="404040" w:themeColor="text1" w:themeTint="BF"/>
              </w:rPr>
              <w:t>ALs)</w:t>
            </w:r>
          </w:p>
        </w:tc>
      </w:tr>
      <w:tr w:rsidR="00D05436" w14:paraId="14834A3D" w14:textId="77777777" w:rsidTr="0046632E">
        <w:tc>
          <w:tcPr>
            <w:tcW w:w="2500" w:type="pct"/>
            <w:tcBorders>
              <w:top w:val="nil"/>
              <w:left w:val="nil"/>
              <w:bottom w:val="dotted" w:sz="4" w:space="0" w:color="98BEE1" w:themeColor="accent1" w:themeShade="E6"/>
              <w:right w:val="nil"/>
            </w:tcBorders>
            <w:shd w:val="clear" w:color="auto" w:fill="auto"/>
          </w:tcPr>
          <w:p w14:paraId="6C0F5B4F" w14:textId="77777777" w:rsidR="00087F39" w:rsidRPr="00051075" w:rsidRDefault="00087F39" w:rsidP="00087F39">
            <w:pPr>
              <w:pStyle w:val="PURBody"/>
              <w:rPr>
                <w:rStyle w:val="Strong"/>
                <w:i/>
              </w:rPr>
            </w:pPr>
            <w:r w:rsidRPr="00051075">
              <w:rPr>
                <w:rStyle w:val="Strong"/>
                <w:i/>
              </w:rPr>
              <w:t>For:</w:t>
            </w:r>
          </w:p>
          <w:p w14:paraId="242EE946" w14:textId="1509C256" w:rsidR="00D05436" w:rsidRPr="00A748AB" w:rsidRDefault="00087F39" w:rsidP="003B5A77">
            <w:pPr>
              <w:pStyle w:val="PURBody"/>
              <w:numPr>
                <w:ilvl w:val="0"/>
                <w:numId w:val="19"/>
              </w:numPr>
              <w:rPr>
                <w:rStyle w:val="Strong"/>
                <w:rFonts w:cs="Arial"/>
              </w:rPr>
            </w:pPr>
            <w:r w:rsidRPr="00A748AB">
              <w:rPr>
                <w:rFonts w:cs="Arial"/>
                <w:szCs w:val="18"/>
              </w:rPr>
              <w:t xml:space="preserve">each of your </w:t>
            </w:r>
            <w:r w:rsidR="00D05436" w:rsidRPr="00A748AB">
              <w:rPr>
                <w:rFonts w:cs="Arial"/>
                <w:szCs w:val="18"/>
              </w:rPr>
              <w:t>users who access the online service or related software</w:t>
            </w:r>
          </w:p>
        </w:tc>
        <w:tc>
          <w:tcPr>
            <w:tcW w:w="2500" w:type="pct"/>
            <w:tcBorders>
              <w:top w:val="nil"/>
              <w:left w:val="nil"/>
              <w:bottom w:val="dotted" w:sz="4" w:space="0" w:color="98BEE1" w:themeColor="accent1" w:themeShade="E6"/>
              <w:right w:val="nil"/>
            </w:tcBorders>
            <w:shd w:val="clear" w:color="auto" w:fill="auto"/>
          </w:tcPr>
          <w:p w14:paraId="36B7FAC5" w14:textId="77777777" w:rsidR="004F3F70" w:rsidRPr="00526715" w:rsidRDefault="00BB41EF" w:rsidP="004F3F70">
            <w:pPr>
              <w:pStyle w:val="PURBody"/>
              <w:rPr>
                <w:rStyle w:val="Strong"/>
                <w:b w:val="0"/>
                <w:i/>
              </w:rPr>
            </w:pPr>
            <w:r w:rsidRPr="00BB41EF">
              <w:rPr>
                <w:rStyle w:val="Strong"/>
              </w:rPr>
              <w:t>You need:</w:t>
            </w:r>
          </w:p>
          <w:p w14:paraId="4B1C3753" w14:textId="3F083168" w:rsidR="00D05436" w:rsidRPr="001E0B83" w:rsidRDefault="008957ED" w:rsidP="003B5A77">
            <w:pPr>
              <w:pStyle w:val="PURBullet"/>
              <w:numPr>
                <w:ilvl w:val="0"/>
                <w:numId w:val="18"/>
              </w:numPr>
            </w:pPr>
            <w:r>
              <w:t>System Center</w:t>
            </w:r>
            <w:r w:rsidRPr="00B857E4">
              <w:t xml:space="preserve"> </w:t>
            </w:r>
            <w:r w:rsidR="00087F39">
              <w:t>Endpoint Protection</w:t>
            </w:r>
            <w:r w:rsidR="00D05436" w:rsidRPr="00B857E4">
              <w:t xml:space="preserve"> User </w:t>
            </w:r>
            <w:r w:rsidR="00F245C6">
              <w:t>S</w:t>
            </w:r>
            <w:r w:rsidR="00D05436" w:rsidRPr="00B857E4">
              <w:t>AL</w:t>
            </w:r>
          </w:p>
        </w:tc>
      </w:tr>
      <w:tr w:rsidR="00D05436" w14:paraId="702D676B"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0BC3CCE5" w14:textId="77777777" w:rsidR="00087F39" w:rsidRPr="00121C07" w:rsidRDefault="00087F39" w:rsidP="00087F39">
            <w:pPr>
              <w:pStyle w:val="PURBody"/>
              <w:rPr>
                <w:rStyle w:val="Strong"/>
                <w:i/>
                <w:color w:val="auto"/>
              </w:rPr>
            </w:pPr>
            <w:r w:rsidRPr="00121C07">
              <w:rPr>
                <w:rStyle w:val="Strong"/>
                <w:i/>
                <w:color w:val="auto"/>
              </w:rPr>
              <w:t>For:</w:t>
            </w:r>
          </w:p>
          <w:p w14:paraId="719832A6" w14:textId="39D14F87" w:rsidR="00D05436" w:rsidRPr="00A748AB" w:rsidRDefault="00087F39" w:rsidP="003B5A77">
            <w:pPr>
              <w:pStyle w:val="PURBody"/>
              <w:numPr>
                <w:ilvl w:val="0"/>
                <w:numId w:val="18"/>
              </w:numPr>
              <w:rPr>
                <w:rStyle w:val="Strong"/>
                <w:rFonts w:cs="Arial"/>
                <w:color w:val="auto"/>
              </w:rPr>
            </w:pPr>
            <w:r w:rsidRPr="00A748AB">
              <w:rPr>
                <w:rFonts w:cs="Arial"/>
                <w:color w:val="auto"/>
                <w:szCs w:val="18"/>
              </w:rPr>
              <w:t xml:space="preserve">each of your </w:t>
            </w:r>
            <w:r w:rsidR="00D05436" w:rsidRPr="00A748AB">
              <w:rPr>
                <w:rFonts w:cs="Arial"/>
                <w:color w:val="auto"/>
                <w:szCs w:val="18"/>
              </w:rPr>
              <w:t>devices</w:t>
            </w:r>
            <w:r w:rsidR="00963AE0" w:rsidRPr="00A748AB">
              <w:rPr>
                <w:rFonts w:cs="Arial"/>
                <w:color w:val="auto"/>
                <w:szCs w:val="18"/>
                <w:vertAlign w:val="superscript"/>
              </w:rPr>
              <w:t>1</w:t>
            </w:r>
            <w:r w:rsidR="00D05436" w:rsidRPr="00A748AB">
              <w:rPr>
                <w:rFonts w:cs="Arial"/>
                <w:color w:val="auto"/>
                <w:szCs w:val="18"/>
              </w:rPr>
              <w:t xml:space="preserve"> </w:t>
            </w:r>
            <w:r w:rsidR="00963AE0" w:rsidRPr="00A748AB">
              <w:rPr>
                <w:rFonts w:cs="Arial"/>
                <w:color w:val="auto"/>
                <w:szCs w:val="18"/>
              </w:rPr>
              <w:t xml:space="preserve">that </w:t>
            </w:r>
            <w:r w:rsidR="00D05436" w:rsidRPr="00A748AB">
              <w:rPr>
                <w:rFonts w:cs="Arial"/>
                <w:color w:val="auto"/>
                <w:szCs w:val="18"/>
              </w:rPr>
              <w:t>access the online service or related software</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6DBF2C0" w14:textId="77777777" w:rsidR="004F3F70" w:rsidRPr="00121C07" w:rsidRDefault="00BB41EF" w:rsidP="004F3F70">
            <w:pPr>
              <w:pStyle w:val="PURBody"/>
              <w:rPr>
                <w:rStyle w:val="Strong"/>
                <w:b w:val="0"/>
                <w:i/>
                <w:color w:val="auto"/>
              </w:rPr>
            </w:pPr>
            <w:r w:rsidRPr="00121C07">
              <w:rPr>
                <w:rStyle w:val="Strong"/>
                <w:color w:val="auto"/>
              </w:rPr>
              <w:t>You need:</w:t>
            </w:r>
          </w:p>
          <w:p w14:paraId="6997800E" w14:textId="385C4743" w:rsidR="00D05436" w:rsidRPr="00121C07" w:rsidRDefault="008957ED" w:rsidP="003B5A77">
            <w:pPr>
              <w:pStyle w:val="PURBullet"/>
              <w:numPr>
                <w:ilvl w:val="0"/>
                <w:numId w:val="18"/>
              </w:numPr>
              <w:rPr>
                <w:color w:val="auto"/>
              </w:rPr>
            </w:pPr>
            <w:r w:rsidRPr="00830DCA">
              <w:t>System</w:t>
            </w:r>
            <w:r>
              <w:rPr>
                <w:color w:val="auto"/>
              </w:rPr>
              <w:t xml:space="preserve"> Center </w:t>
            </w:r>
            <w:r w:rsidR="00087F39" w:rsidRPr="00121C07">
              <w:rPr>
                <w:color w:val="auto"/>
              </w:rPr>
              <w:t xml:space="preserve">Endpoint Protection </w:t>
            </w:r>
            <w:r w:rsidR="00D05436" w:rsidRPr="00121C07">
              <w:rPr>
                <w:color w:val="auto"/>
              </w:rPr>
              <w:t xml:space="preserve">Device </w:t>
            </w:r>
            <w:r w:rsidR="00F245C6" w:rsidRPr="00121C07">
              <w:rPr>
                <w:color w:val="auto"/>
              </w:rPr>
              <w:t>S</w:t>
            </w:r>
            <w:r w:rsidR="00D05436" w:rsidRPr="00121C07">
              <w:rPr>
                <w:color w:val="auto"/>
              </w:rPr>
              <w:t>AL</w:t>
            </w:r>
          </w:p>
          <w:p w14:paraId="6EFCB80B" w14:textId="0B188F3C" w:rsidR="00963AE0" w:rsidRPr="00121C07" w:rsidRDefault="00963AE0" w:rsidP="00DE591B">
            <w:pPr>
              <w:pStyle w:val="PURBody"/>
              <w:spacing w:line="240" w:lineRule="exact"/>
              <w:rPr>
                <w:color w:val="auto"/>
              </w:rPr>
            </w:pPr>
            <w:r w:rsidRPr="00121C07">
              <w:rPr>
                <w:color w:val="auto"/>
                <w:vertAlign w:val="superscript"/>
                <w:lang w:eastAsia="ja-JP"/>
              </w:rPr>
              <w:t>1</w:t>
            </w:r>
            <w:r w:rsidRPr="00121C07">
              <w:rPr>
                <w:color w:val="auto"/>
                <w:lang w:eastAsia="ja-JP"/>
              </w:rPr>
              <w:t>For purposes of this requirement, "devices" are devices on which you run desktop operating systems.</w:t>
            </w:r>
            <w:r w:rsidR="00B70FA2">
              <w:rPr>
                <w:color w:val="auto"/>
                <w:lang w:eastAsia="ja-JP"/>
              </w:rPr>
              <w:t xml:space="preserve"> </w:t>
            </w:r>
            <w:r w:rsidRPr="00121C07">
              <w:rPr>
                <w:color w:val="auto"/>
                <w:lang w:eastAsia="ja-JP"/>
              </w:rPr>
              <w:t>If you need to provide access to the online service for devices running a server operating system, please see the terms for System Center 2012</w:t>
            </w:r>
            <w:r w:rsidR="006F76B4">
              <w:rPr>
                <w:color w:val="auto"/>
                <w:lang w:eastAsia="ja-JP"/>
              </w:rPr>
              <w:t xml:space="preserve"> </w:t>
            </w:r>
            <w:r w:rsidRPr="00121C07">
              <w:rPr>
                <w:color w:val="auto"/>
                <w:lang w:eastAsia="ja-JP"/>
              </w:rPr>
              <w:t>Datacenter and/or System Center 2012</w:t>
            </w:r>
            <w:r w:rsidR="006F76B4">
              <w:rPr>
                <w:color w:val="auto"/>
                <w:lang w:eastAsia="ja-JP"/>
              </w:rPr>
              <w:t xml:space="preserve"> </w:t>
            </w:r>
            <w:r w:rsidRPr="00121C07">
              <w:rPr>
                <w:color w:val="auto"/>
                <w:lang w:eastAsia="ja-JP"/>
              </w:rPr>
              <w:t>Standard products.</w:t>
            </w:r>
          </w:p>
        </w:tc>
      </w:tr>
    </w:tbl>
    <w:p w14:paraId="18E56398" w14:textId="77777777" w:rsidR="00D05436" w:rsidRDefault="00D05436" w:rsidP="0085206E">
      <w:pPr>
        <w:pStyle w:val="PURADDITIONALTERMSHEADERMB"/>
      </w:pPr>
      <w:bookmarkStart w:id="918" w:name="_Toc286933217"/>
      <w:bookmarkStart w:id="919" w:name="_Toc287431943"/>
      <w:r>
        <w:t>Additional Terms:</w:t>
      </w:r>
    </w:p>
    <w:p w14:paraId="332A6B1A" w14:textId="77777777" w:rsidR="00D05436" w:rsidRDefault="00D05436" w:rsidP="00D05436">
      <w:pPr>
        <w:pStyle w:val="PURBlueStrong"/>
      </w:pPr>
      <w:r w:rsidRPr="002A77E9">
        <w:t>Use Under Renewals</w:t>
      </w:r>
    </w:p>
    <w:p w14:paraId="7D5B96B7" w14:textId="2F6CC75D" w:rsidR="00D05436" w:rsidRPr="00E53E5B" w:rsidRDefault="00440145" w:rsidP="00D05436">
      <w:pPr>
        <w:pStyle w:val="PURBody-Indented"/>
      </w:pPr>
      <w:r w:rsidRPr="008E44E2">
        <w:t>To prevent its unlicensed use, certain features of the online service may be disabled upon the third anniversary of the date on which you first use the online service. If you renew your right to use the online service, we will provide you with the means to extend that date</w:t>
      </w:r>
      <w:r w:rsidRPr="00E53E5B">
        <w:t>.</w:t>
      </w:r>
      <w:r w:rsidR="00D05436" w:rsidRPr="00E53E5B">
        <w:t xml:space="preserve"> </w:t>
      </w:r>
    </w:p>
    <w:p w14:paraId="3DB1D541" w14:textId="77777777" w:rsidR="00D05436" w:rsidRDefault="00D05436" w:rsidP="00D05436">
      <w:pPr>
        <w:pStyle w:val="PURBlueStrong"/>
      </w:pPr>
      <w:r w:rsidRPr="002A77E9">
        <w:t>Substitution of Scan Engines</w:t>
      </w:r>
    </w:p>
    <w:p w14:paraId="6A4EF24E" w14:textId="1E40514D" w:rsidR="00D05436" w:rsidRPr="00E53E5B" w:rsidRDefault="00D05436" w:rsidP="00D05436">
      <w:pPr>
        <w:pStyle w:val="PURBody-Indented"/>
      </w:pPr>
      <w:r w:rsidRPr="00E53E5B">
        <w:t>We may substitute comparable software and files for the online services</w:t>
      </w:r>
    </w:p>
    <w:p w14:paraId="71B2966A" w14:textId="77777777" w:rsidR="00D05436" w:rsidRPr="00E53E5B" w:rsidRDefault="00D05436" w:rsidP="007C5CD0">
      <w:pPr>
        <w:pStyle w:val="PURBullet-Indented"/>
      </w:pPr>
      <w:r w:rsidRPr="007C5CD0">
        <w:t>anti</w:t>
      </w:r>
      <w:r w:rsidRPr="00E53E5B">
        <w:t>-virus and anti-spam software; and</w:t>
      </w:r>
    </w:p>
    <w:p w14:paraId="6B4158EA" w14:textId="77777777" w:rsidR="00D05436" w:rsidRPr="00E53E5B" w:rsidRDefault="00D05436" w:rsidP="007C5CD0">
      <w:pPr>
        <w:pStyle w:val="PURBullet-Indented"/>
      </w:pPr>
      <w:r w:rsidRPr="007C5CD0">
        <w:t>signature</w:t>
      </w:r>
      <w:r w:rsidRPr="00E53E5B">
        <w:t xml:space="preserve"> files and content filtering data files.</w:t>
      </w:r>
    </w:p>
    <w:p w14:paraId="44FD0550" w14:textId="77777777" w:rsidR="00D05436" w:rsidRDefault="00D05436" w:rsidP="00D05436">
      <w:pPr>
        <w:pStyle w:val="PURBlueStrong"/>
      </w:pPr>
      <w:r>
        <w:t>Device or User SALs</w:t>
      </w:r>
    </w:p>
    <w:p w14:paraId="39C1B517" w14:textId="77777777" w:rsidR="00D05436" w:rsidRDefault="00D05436" w:rsidP="00D05436">
      <w:pPr>
        <w:pStyle w:val="PURBody-Indented"/>
      </w:pPr>
      <w:r w:rsidRPr="00E53E5B">
        <w:t xml:space="preserve">You may acquire </w:t>
      </w:r>
      <w:r>
        <w:t xml:space="preserve">a </w:t>
      </w:r>
      <w:r w:rsidRPr="00E53E5B">
        <w:t>device</w:t>
      </w:r>
      <w:r w:rsidR="0058283D">
        <w:t xml:space="preserve"> or user SAL.</w:t>
      </w:r>
    </w:p>
    <w:p w14:paraId="3DFE1ECD" w14:textId="313961E0" w:rsidR="00D05436" w:rsidRDefault="00D05436" w:rsidP="00D05436">
      <w:pPr>
        <w:pStyle w:val="PURBlueStrong"/>
      </w:pPr>
      <w:r w:rsidRPr="00B4649D">
        <w:t>Running I</w:t>
      </w:r>
      <w:r>
        <w:t>nstances of Additional Software</w:t>
      </w:r>
    </w:p>
    <w:p w14:paraId="58F0643B" w14:textId="0A8EC2D0" w:rsidR="00D05436" w:rsidRDefault="00D05436" w:rsidP="00D05436">
      <w:pPr>
        <w:pStyle w:val="PURBody-Indented"/>
      </w:pPr>
      <w:r w:rsidRPr="00417285">
        <w:t xml:space="preserve">You may run or otherwise use any number of instances of the additional software listed in </w:t>
      </w:r>
      <w:hyperlink w:anchor="Appendix1" w:history="1">
        <w:r w:rsidR="00C4367D">
          <w:rPr>
            <w:rStyle w:val="Hyperlink"/>
          </w:rPr>
          <w:t>Appendix 1</w:t>
        </w:r>
      </w:hyperlink>
      <w:r w:rsidRPr="00417285">
        <w:t xml:space="preserve"> in physical or virtual operating system environments</w:t>
      </w:r>
      <w:r>
        <w:t xml:space="preserve"> (or OSEs)</w:t>
      </w:r>
      <w:r w:rsidRPr="00417285">
        <w:t xml:space="preserve"> on any number of devices.</w:t>
      </w:r>
      <w:r w:rsidR="00B70FA2">
        <w:t xml:space="preserve"> </w:t>
      </w:r>
      <w:r w:rsidRPr="00417285">
        <w:t>You may use this additional software only with the software and online service directly or indirectly through other additional software.</w:t>
      </w:r>
      <w:r>
        <w:t xml:space="preserve"> </w:t>
      </w:r>
    </w:p>
    <w:p w14:paraId="19420965" w14:textId="2F1131C7" w:rsidR="0047191F" w:rsidRDefault="00353A1B" w:rsidP="00CD6E9D">
      <w:pPr>
        <w:pStyle w:val="PURBreadcrumb"/>
        <w:keepNext w:val="0"/>
        <w:rPr>
          <w:rStyle w:val="Hyperlink"/>
          <w:rFonts w:ascii="Arial Narrow" w:hAnsi="Arial Narrow"/>
          <w:sz w:val="16"/>
        </w:rPr>
      </w:pPr>
      <w:hyperlink w:anchor="TOC" w:history="1">
        <w:r w:rsidR="003744F8" w:rsidRPr="00372624">
          <w:rPr>
            <w:rStyle w:val="Hyperlink"/>
            <w:rFonts w:ascii="Arial Narrow" w:hAnsi="Arial Narrow"/>
            <w:sz w:val="16"/>
          </w:rPr>
          <w:t>Table of Contents</w:t>
        </w:r>
      </w:hyperlink>
      <w:r w:rsidR="003744F8">
        <w:t xml:space="preserve"> / </w:t>
      </w:r>
      <w:hyperlink w:anchor="UniversalTerms" w:history="1">
        <w:r w:rsidR="009666DE">
          <w:rPr>
            <w:rStyle w:val="Hyperlink"/>
            <w:rFonts w:ascii="Arial Narrow" w:hAnsi="Arial Narrow"/>
            <w:sz w:val="16"/>
          </w:rPr>
          <w:t>Universal License Terms</w:t>
        </w:r>
      </w:hyperlink>
    </w:p>
    <w:bookmarkEnd w:id="918"/>
    <w:bookmarkEnd w:id="919"/>
    <w:p w14:paraId="3223A092" w14:textId="77777777" w:rsidR="00D548C0" w:rsidRDefault="00D548C0" w:rsidP="0052042E">
      <w:pPr>
        <w:pStyle w:val="PURSectionHeading"/>
        <w:keepLines/>
        <w:sectPr w:rsidR="00D548C0" w:rsidSect="0006656D">
          <w:type w:val="continuous"/>
          <w:pgSz w:w="12240" w:h="15840" w:code="1"/>
          <w:pgMar w:top="1800" w:right="720" w:bottom="720" w:left="720" w:header="720" w:footer="720" w:gutter="0"/>
          <w:cols w:space="360"/>
          <w:docGrid w:linePitch="360"/>
        </w:sectPr>
      </w:pPr>
    </w:p>
    <w:p w14:paraId="1BD3C65A" w14:textId="77777777" w:rsidR="00EF67CC" w:rsidRPr="00C4367D" w:rsidRDefault="00EF67CC" w:rsidP="00EF67CC">
      <w:pPr>
        <w:pStyle w:val="PURSectionHeading"/>
      </w:pPr>
      <w:bookmarkStart w:id="920" w:name="_Toc299519182"/>
      <w:bookmarkStart w:id="921" w:name="_Toc299525046"/>
      <w:bookmarkStart w:id="922" w:name="_Toc299531614"/>
      <w:bookmarkStart w:id="923" w:name="_Toc299531938"/>
      <w:bookmarkStart w:id="924" w:name="_Toc299957221"/>
      <w:bookmarkStart w:id="925" w:name="_Toc346536894"/>
      <w:bookmarkStart w:id="926" w:name="_Toc339280358"/>
      <w:bookmarkStart w:id="927" w:name="_Toc363552831"/>
      <w:bookmarkStart w:id="928" w:name="_Toc378682298"/>
      <w:bookmarkStart w:id="929" w:name="_Toc371268310"/>
      <w:bookmarkStart w:id="930" w:name="_Toc381962057"/>
      <w:bookmarkStart w:id="931" w:name="Appendix1"/>
      <w:bookmarkEnd w:id="896"/>
      <w:r>
        <w:lastRenderedPageBreak/>
        <w:t>Appendix 1: Client/Additional Software</w:t>
      </w:r>
      <w:bookmarkEnd w:id="920"/>
      <w:bookmarkEnd w:id="921"/>
      <w:bookmarkEnd w:id="922"/>
      <w:bookmarkEnd w:id="923"/>
      <w:bookmarkEnd w:id="924"/>
      <w:bookmarkEnd w:id="925"/>
      <w:bookmarkEnd w:id="926"/>
      <w:bookmarkEnd w:id="927"/>
      <w:bookmarkEnd w:id="928"/>
      <w:bookmarkEnd w:id="929"/>
      <w:bookmarkEnd w:id="930"/>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501DAF" w14:paraId="61D40448"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43452E7E" w14:textId="77777777" w:rsidR="00EF67CC" w:rsidRPr="00501DAF" w:rsidRDefault="00EF67CC" w:rsidP="00050078">
            <w:pPr>
              <w:pStyle w:val="PURTableHeaderWhite"/>
              <w:spacing w:after="0" w:line="240" w:lineRule="auto"/>
              <w:rPr>
                <w:i w:val="0"/>
                <w:caps/>
                <w:color w:val="404040" w:themeColor="text1" w:themeTint="BF"/>
              </w:rPr>
            </w:pPr>
            <w:r w:rsidRPr="00501DAF">
              <w:rPr>
                <w:i w:val="0"/>
                <w:caps/>
                <w:color w:val="404040" w:themeColor="text1" w:themeTint="BF"/>
              </w:rPr>
              <w:t>Product</w:t>
            </w:r>
          </w:p>
        </w:tc>
        <w:tc>
          <w:tcPr>
            <w:tcW w:w="4835" w:type="dxa"/>
            <w:tcBorders>
              <w:top w:val="nil"/>
              <w:bottom w:val="nil"/>
            </w:tcBorders>
            <w:shd w:val="clear" w:color="auto" w:fill="B9D3EB" w:themeFill="accent1"/>
            <w:tcMar>
              <w:top w:w="43" w:type="dxa"/>
              <w:left w:w="115" w:type="dxa"/>
              <w:bottom w:w="43" w:type="dxa"/>
              <w:right w:w="115" w:type="dxa"/>
            </w:tcMar>
          </w:tcPr>
          <w:p w14:paraId="50157270" w14:textId="77777777" w:rsidR="00EF67CC" w:rsidRPr="00501DAF" w:rsidRDefault="00EF67CC" w:rsidP="00050078">
            <w:pPr>
              <w:pStyle w:val="PURTableHeaderWhite"/>
              <w:spacing w:after="0" w:line="240" w:lineRule="auto"/>
              <w:rPr>
                <w:i w:val="0"/>
                <w:caps/>
                <w:color w:val="404040" w:themeColor="text1" w:themeTint="BF"/>
              </w:rPr>
            </w:pPr>
            <w:r w:rsidRPr="00501DAF">
              <w:rPr>
                <w:i w:val="0"/>
                <w:caps/>
                <w:color w:val="404040" w:themeColor="text1" w:themeTint="BF"/>
              </w:rPr>
              <w:t>List of Client Software</w:t>
            </w:r>
          </w:p>
        </w:tc>
      </w:tr>
      <w:tr w:rsidR="00E964A3" w:rsidRPr="00061749" w14:paraId="14ADC5D2" w14:textId="77777777" w:rsidTr="007A4D2C">
        <w:tc>
          <w:tcPr>
            <w:tcW w:w="10750" w:type="dxa"/>
            <w:gridSpan w:val="2"/>
            <w:tcBorders>
              <w:top w:val="nil"/>
            </w:tcBorders>
            <w:shd w:val="clear" w:color="auto" w:fill="FFFFFF"/>
            <w:tcMar>
              <w:top w:w="43" w:type="dxa"/>
              <w:left w:w="115" w:type="dxa"/>
              <w:bottom w:w="43" w:type="dxa"/>
              <w:right w:w="115" w:type="dxa"/>
            </w:tcMar>
          </w:tcPr>
          <w:p w14:paraId="5C6B1FBF" w14:textId="3A17AC91" w:rsidR="00E964A3" w:rsidRDefault="00E964A3" w:rsidP="00E964A3">
            <w:pPr>
              <w:pStyle w:val="PURTableHeaderBlue"/>
            </w:pPr>
            <w:r>
              <w:t>BizTalk Server RFID 2010</w:t>
            </w:r>
          </w:p>
        </w:tc>
      </w:tr>
      <w:tr w:rsidR="00E964A3" w:rsidRPr="00061749" w14:paraId="60C5566E" w14:textId="77777777" w:rsidTr="007A4D2C">
        <w:tc>
          <w:tcPr>
            <w:tcW w:w="10750" w:type="dxa"/>
            <w:gridSpan w:val="2"/>
            <w:tcBorders>
              <w:top w:val="nil"/>
            </w:tcBorders>
            <w:shd w:val="clear" w:color="auto" w:fill="FFFFFF"/>
            <w:tcMar>
              <w:top w:w="43" w:type="dxa"/>
              <w:left w:w="115" w:type="dxa"/>
              <w:bottom w:w="43" w:type="dxa"/>
              <w:right w:w="115" w:type="dxa"/>
            </w:tcMar>
          </w:tcPr>
          <w:p w14:paraId="10CF248B" w14:textId="77777777" w:rsidR="00E964A3" w:rsidRDefault="00E964A3" w:rsidP="00E964A3">
            <w:pPr>
              <w:pStyle w:val="PURBullet-Indented"/>
            </w:pPr>
            <w:r>
              <w:t>RFID Client and Tools</w:t>
            </w:r>
          </w:p>
          <w:p w14:paraId="1A7C4888" w14:textId="77777777" w:rsidR="00E964A3" w:rsidRDefault="00E964A3" w:rsidP="00E964A3">
            <w:pPr>
              <w:pStyle w:val="PURBullet-Indented"/>
            </w:pPr>
            <w:r>
              <w:t>RFID SDK</w:t>
            </w:r>
          </w:p>
          <w:p w14:paraId="6FEFE231" w14:textId="090FF37F" w:rsidR="00E964A3" w:rsidRPr="00E964A3" w:rsidRDefault="00E964A3" w:rsidP="00E964A3">
            <w:pPr>
              <w:pStyle w:val="PURBullet-Indented"/>
            </w:pPr>
            <w:r>
              <w:t>RFID Mobile</w:t>
            </w:r>
          </w:p>
        </w:tc>
      </w:tr>
      <w:tr w:rsidR="00280B5A" w14:paraId="119BBFBB" w14:textId="77777777" w:rsidTr="007A4D2C">
        <w:tc>
          <w:tcPr>
            <w:tcW w:w="10750" w:type="dxa"/>
            <w:gridSpan w:val="2"/>
            <w:tcBorders>
              <w:top w:val="nil"/>
            </w:tcBorders>
            <w:shd w:val="clear" w:color="auto" w:fill="FFFFFF"/>
            <w:tcMar>
              <w:top w:w="43" w:type="dxa"/>
              <w:left w:w="115" w:type="dxa"/>
              <w:bottom w:w="43" w:type="dxa"/>
              <w:right w:w="115" w:type="dxa"/>
            </w:tcMar>
          </w:tcPr>
          <w:p w14:paraId="29E6AD86" w14:textId="11F348C4" w:rsidR="00280B5A" w:rsidRDefault="00280B5A" w:rsidP="00280B5A">
            <w:pPr>
              <w:pStyle w:val="PURTableHeaderBlue"/>
            </w:pPr>
            <w:r w:rsidRPr="00061749">
              <w:t>BizTalk Server 20</w:t>
            </w:r>
            <w:r>
              <w:t>13 Branch,</w:t>
            </w:r>
            <w:r w:rsidRPr="00061749">
              <w:t xml:space="preserve"> Standard and Enterprise Editions</w:t>
            </w:r>
          </w:p>
        </w:tc>
      </w:tr>
      <w:tr w:rsidR="00280B5A" w:rsidRPr="006C4306" w14:paraId="31911F88" w14:textId="77777777" w:rsidTr="007A4D2C">
        <w:tc>
          <w:tcPr>
            <w:tcW w:w="5915" w:type="dxa"/>
            <w:tcBorders>
              <w:top w:val="nil"/>
            </w:tcBorders>
            <w:shd w:val="clear" w:color="auto" w:fill="auto"/>
            <w:tcMar>
              <w:top w:w="43" w:type="dxa"/>
              <w:left w:w="115" w:type="dxa"/>
              <w:bottom w:w="43" w:type="dxa"/>
              <w:right w:w="115" w:type="dxa"/>
            </w:tcMar>
          </w:tcPr>
          <w:p w14:paraId="36B4596E" w14:textId="77777777" w:rsidR="00280B5A" w:rsidRPr="00BF4F8B" w:rsidRDefault="00280B5A" w:rsidP="00280B5A">
            <w:pPr>
              <w:pStyle w:val="PURBullet"/>
            </w:pPr>
            <w:r>
              <w:t>A</w:t>
            </w:r>
            <w:r w:rsidRPr="00BF4F8B">
              <w:t>dministration and Monitoring Tools</w:t>
            </w:r>
          </w:p>
          <w:p w14:paraId="3FD79DFD" w14:textId="77777777" w:rsidR="00280B5A" w:rsidRPr="00BF4F8B" w:rsidRDefault="00280B5A" w:rsidP="00280B5A">
            <w:pPr>
              <w:pStyle w:val="PURBullet"/>
            </w:pPr>
            <w:r w:rsidRPr="00BF4F8B">
              <w:t>Development Tools</w:t>
            </w:r>
          </w:p>
          <w:p w14:paraId="4DD4C242" w14:textId="77777777" w:rsidR="00280B5A" w:rsidRPr="00BF4F8B" w:rsidRDefault="00280B5A" w:rsidP="00280B5A">
            <w:pPr>
              <w:pStyle w:val="PURBullet"/>
            </w:pPr>
            <w:r w:rsidRPr="00BF4F8B">
              <w:t>Software Development Kit(s)</w:t>
            </w:r>
          </w:p>
          <w:p w14:paraId="762D4586" w14:textId="77777777" w:rsidR="00280B5A" w:rsidRPr="00BF4F8B" w:rsidRDefault="00280B5A" w:rsidP="00280B5A">
            <w:pPr>
              <w:pStyle w:val="PURBullet"/>
            </w:pPr>
            <w:r w:rsidRPr="00BF4F8B">
              <w:t>HTTP Receive Adapter</w:t>
            </w:r>
          </w:p>
          <w:p w14:paraId="41D126EE" w14:textId="77777777" w:rsidR="00280B5A" w:rsidRPr="00BF4F8B" w:rsidRDefault="00280B5A" w:rsidP="00280B5A">
            <w:pPr>
              <w:pStyle w:val="PURBullet"/>
            </w:pPr>
            <w:r w:rsidRPr="00BF4F8B">
              <w:t>SOAP Receive Adapter</w:t>
            </w:r>
          </w:p>
          <w:p w14:paraId="0FCF5F0B" w14:textId="77777777" w:rsidR="00280B5A" w:rsidRPr="00BF4F8B" w:rsidRDefault="00280B5A" w:rsidP="00280B5A">
            <w:pPr>
              <w:pStyle w:val="PURBullet"/>
            </w:pPr>
            <w:r w:rsidRPr="00BF4F8B">
              <w:t>Windows SharePoint Services Adapter Web Service</w:t>
            </w:r>
          </w:p>
          <w:p w14:paraId="217DCFA9" w14:textId="068291D9" w:rsidR="00280B5A" w:rsidRPr="00BF4F8B" w:rsidRDefault="00280B5A" w:rsidP="00280B5A">
            <w:pPr>
              <w:pStyle w:val="PURBullet"/>
            </w:pPr>
            <w:r w:rsidRPr="00BF4F8B">
              <w:t>Windows Co</w:t>
            </w:r>
            <w:r w:rsidR="003D33E5">
              <w:t>mmunication Foundation Adapters</w:t>
            </w:r>
          </w:p>
          <w:p w14:paraId="729455BE" w14:textId="5FC04C61" w:rsidR="00280B5A" w:rsidRPr="00BF4F8B" w:rsidRDefault="00280B5A" w:rsidP="00280B5A">
            <w:pPr>
              <w:pStyle w:val="PURBullet"/>
            </w:pPr>
            <w:r w:rsidRPr="00BF4F8B">
              <w:t>Business Activity Monitoring (“BAM”) Event APIs and Inte</w:t>
            </w:r>
            <w:r w:rsidR="003D33E5">
              <w:t>rceptors &amp; Administration Tools</w:t>
            </w:r>
          </w:p>
          <w:p w14:paraId="3FAA4193" w14:textId="77777777" w:rsidR="00280B5A" w:rsidRDefault="00280B5A" w:rsidP="00280B5A">
            <w:pPr>
              <w:pStyle w:val="PURBullet"/>
            </w:pPr>
            <w:r w:rsidRPr="00BF4F8B">
              <w:t>BAM Alert Provider for SQL Notification Services</w:t>
            </w:r>
          </w:p>
          <w:p w14:paraId="5B83E13F" w14:textId="1D260805" w:rsidR="00280B5A" w:rsidRPr="009549A1" w:rsidRDefault="00280B5A" w:rsidP="00280B5A">
            <w:pPr>
              <w:pStyle w:val="PURBullet"/>
            </w:pPr>
            <w:r w:rsidRPr="00BF4F8B">
              <w:t>BAM Client</w:t>
            </w:r>
          </w:p>
        </w:tc>
        <w:tc>
          <w:tcPr>
            <w:tcW w:w="4835" w:type="dxa"/>
            <w:tcBorders>
              <w:top w:val="nil"/>
            </w:tcBorders>
            <w:shd w:val="clear" w:color="auto" w:fill="auto"/>
          </w:tcPr>
          <w:p w14:paraId="1325B85C" w14:textId="77777777" w:rsidR="00280B5A" w:rsidRPr="00BF4F8B" w:rsidRDefault="00280B5A" w:rsidP="00280B5A">
            <w:pPr>
              <w:pStyle w:val="PURBullet"/>
            </w:pPr>
            <w:r w:rsidRPr="00BF4F8B">
              <w:t>BizTalk Server Related Schemas and Templates</w:t>
            </w:r>
          </w:p>
          <w:p w14:paraId="291E6648" w14:textId="77777777" w:rsidR="00280B5A" w:rsidRPr="00BF4F8B" w:rsidRDefault="00280B5A" w:rsidP="00280B5A">
            <w:pPr>
              <w:pStyle w:val="PURBullet"/>
            </w:pPr>
            <w:r w:rsidRPr="00BF4F8B">
              <w:t>Business Activity Services</w:t>
            </w:r>
          </w:p>
          <w:p w14:paraId="0E46AF3A" w14:textId="63476056" w:rsidR="00280B5A" w:rsidRPr="00BF4F8B" w:rsidRDefault="00280B5A" w:rsidP="00280B5A">
            <w:pPr>
              <w:pStyle w:val="PURBullet"/>
            </w:pPr>
            <w:r w:rsidRPr="00BF4F8B">
              <w:t>Master Secret S</w:t>
            </w:r>
            <w:r w:rsidR="003D33E5">
              <w:t>erver/Enterprise Single Sign-On</w:t>
            </w:r>
          </w:p>
          <w:p w14:paraId="48BCFA18" w14:textId="77777777" w:rsidR="00280B5A" w:rsidRPr="00BF4F8B" w:rsidRDefault="00280B5A" w:rsidP="00280B5A">
            <w:pPr>
              <w:pStyle w:val="PURBullet"/>
            </w:pPr>
            <w:r w:rsidRPr="00BF4F8B">
              <w:t>MQHelper.dll</w:t>
            </w:r>
          </w:p>
          <w:p w14:paraId="14D34323" w14:textId="77777777" w:rsidR="00280B5A" w:rsidRPr="00BF4F8B" w:rsidRDefault="00280B5A" w:rsidP="00280B5A">
            <w:pPr>
              <w:pStyle w:val="PURBullet"/>
            </w:pPr>
            <w:r w:rsidRPr="00BF4F8B">
              <w:t>ADOMD.NET</w:t>
            </w:r>
          </w:p>
          <w:p w14:paraId="07C35615" w14:textId="77777777" w:rsidR="00280B5A" w:rsidRPr="00BF4F8B" w:rsidRDefault="00280B5A" w:rsidP="00280B5A">
            <w:pPr>
              <w:pStyle w:val="PURBullet"/>
            </w:pPr>
            <w:r w:rsidRPr="00BF4F8B">
              <w:t>MSXML</w:t>
            </w:r>
          </w:p>
          <w:p w14:paraId="6BCA183A" w14:textId="77777777" w:rsidR="00280B5A" w:rsidRPr="00BF4F8B" w:rsidRDefault="00280B5A" w:rsidP="00280B5A">
            <w:pPr>
              <w:pStyle w:val="PURBullet"/>
            </w:pPr>
            <w:r w:rsidRPr="00BF4F8B">
              <w:t>SQLXML</w:t>
            </w:r>
          </w:p>
          <w:p w14:paraId="4310568A" w14:textId="77777777" w:rsidR="00280B5A" w:rsidRPr="00BF4F8B" w:rsidRDefault="00280B5A" w:rsidP="00280B5A">
            <w:pPr>
              <w:pStyle w:val="PURBullet"/>
            </w:pPr>
            <w:r w:rsidRPr="00BF4F8B">
              <w:t>Business Rules Component</w:t>
            </w:r>
          </w:p>
          <w:p w14:paraId="64D4D482" w14:textId="77777777" w:rsidR="00280B5A" w:rsidRPr="00BF4F8B" w:rsidRDefault="00280B5A" w:rsidP="00280B5A">
            <w:pPr>
              <w:pStyle w:val="PURBullet"/>
            </w:pPr>
            <w:r w:rsidRPr="00BF4F8B">
              <w:t>MQSeries Agent</w:t>
            </w:r>
          </w:p>
          <w:p w14:paraId="2561BCB5" w14:textId="29E45951" w:rsidR="00280B5A" w:rsidRPr="00280B5A" w:rsidRDefault="00280B5A" w:rsidP="00280B5A">
            <w:pPr>
              <w:pStyle w:val="PURBullet"/>
            </w:pPr>
            <w:r>
              <w:t>UDDI</w:t>
            </w:r>
          </w:p>
        </w:tc>
      </w:tr>
      <w:tr w:rsidR="009549A1" w:rsidRPr="00E53E5B" w14:paraId="04B66C2D" w14:textId="77777777" w:rsidTr="007A4D2C">
        <w:tc>
          <w:tcPr>
            <w:tcW w:w="10750" w:type="dxa"/>
            <w:gridSpan w:val="2"/>
            <w:shd w:val="clear" w:color="auto" w:fill="FFFFFF"/>
            <w:tcMar>
              <w:top w:w="43" w:type="dxa"/>
              <w:left w:w="115" w:type="dxa"/>
              <w:bottom w:w="43" w:type="dxa"/>
              <w:right w:w="115" w:type="dxa"/>
            </w:tcMar>
          </w:tcPr>
          <w:p w14:paraId="775B4D6E" w14:textId="60ED28F7" w:rsidR="009549A1" w:rsidRPr="00F975A7" w:rsidRDefault="009549A1" w:rsidP="00F44E81">
            <w:pPr>
              <w:pStyle w:val="PURTableHeaderBlue"/>
            </w:pPr>
            <w:r w:rsidRPr="00F975A7">
              <w:t xml:space="preserve">Exchange Server </w:t>
            </w:r>
            <w:r w:rsidR="00F44E81" w:rsidRPr="00F975A7">
              <w:t>201</w:t>
            </w:r>
            <w:r w:rsidR="00F44E81">
              <w:t>3</w:t>
            </w:r>
            <w:r w:rsidR="00F44E81" w:rsidRPr="00F975A7">
              <w:t xml:space="preserve"> </w:t>
            </w:r>
            <w:r w:rsidRPr="00F975A7">
              <w:t>Standard and Enterprise</w:t>
            </w:r>
          </w:p>
        </w:tc>
      </w:tr>
      <w:tr w:rsidR="009549A1" w:rsidRPr="00E53E5B" w14:paraId="48EDC9D7" w14:textId="77777777" w:rsidTr="007A4D2C">
        <w:tc>
          <w:tcPr>
            <w:tcW w:w="10750" w:type="dxa"/>
            <w:gridSpan w:val="2"/>
            <w:shd w:val="clear" w:color="auto" w:fill="FFFFFF"/>
            <w:tcMar>
              <w:top w:w="43" w:type="dxa"/>
              <w:left w:w="115" w:type="dxa"/>
              <w:bottom w:w="43" w:type="dxa"/>
              <w:right w:w="115" w:type="dxa"/>
            </w:tcMar>
          </w:tcPr>
          <w:p w14:paraId="6560AD86" w14:textId="0B1FB7C5" w:rsidR="009549A1" w:rsidRPr="00F975A7" w:rsidRDefault="003D33E5" w:rsidP="00C44B38">
            <w:pPr>
              <w:pStyle w:val="PURBullet-Indented"/>
            </w:pPr>
            <w:r>
              <w:t>Exchange Management Tools</w:t>
            </w:r>
          </w:p>
        </w:tc>
      </w:tr>
      <w:tr w:rsidR="00663B83" w:rsidRPr="00E53E5B" w14:paraId="3BB829A5" w14:textId="77777777" w:rsidTr="007A4D2C">
        <w:tc>
          <w:tcPr>
            <w:tcW w:w="10750" w:type="dxa"/>
            <w:gridSpan w:val="2"/>
            <w:shd w:val="clear" w:color="auto" w:fill="FFFFFF"/>
            <w:tcMar>
              <w:top w:w="43" w:type="dxa"/>
              <w:left w:w="115" w:type="dxa"/>
              <w:bottom w:w="43" w:type="dxa"/>
              <w:right w:w="115" w:type="dxa"/>
            </w:tcMar>
          </w:tcPr>
          <w:p w14:paraId="252C9E0D" w14:textId="3D2FAFD6" w:rsidR="00663B83" w:rsidRPr="00F975A7" w:rsidRDefault="00663B83" w:rsidP="00050078">
            <w:pPr>
              <w:pStyle w:val="PURTableHeaderBlue"/>
            </w:pPr>
            <w:r w:rsidRPr="00F975A7">
              <w:t>Forefront Identity Manager 2010</w:t>
            </w:r>
            <w:r w:rsidR="00EE10FE">
              <w:t xml:space="preserve"> R2</w:t>
            </w:r>
          </w:p>
        </w:tc>
      </w:tr>
      <w:tr w:rsidR="00050078" w:rsidRPr="00E53E5B" w14:paraId="0349696E" w14:textId="77777777" w:rsidTr="007A4D2C">
        <w:tc>
          <w:tcPr>
            <w:tcW w:w="5915" w:type="dxa"/>
            <w:shd w:val="clear" w:color="auto" w:fill="FFFFFF"/>
            <w:tcMar>
              <w:top w:w="43" w:type="dxa"/>
              <w:left w:w="115" w:type="dxa"/>
              <w:bottom w:w="43" w:type="dxa"/>
              <w:right w:w="115" w:type="dxa"/>
            </w:tcMar>
          </w:tcPr>
          <w:p w14:paraId="23227F60" w14:textId="7E052E38" w:rsidR="00050078" w:rsidRPr="00786296" w:rsidRDefault="00050078" w:rsidP="00531887">
            <w:pPr>
              <w:pStyle w:val="PURBullet-Indented"/>
            </w:pPr>
            <w:r w:rsidRPr="00786296">
              <w:t xml:space="preserve">Change </w:t>
            </w:r>
            <w:r w:rsidR="00786296" w:rsidRPr="00786296">
              <w:t xml:space="preserve">Microsoft Password </w:t>
            </w:r>
            <w:r w:rsidRPr="00786296">
              <w:t>Notification Service</w:t>
            </w:r>
          </w:p>
          <w:p w14:paraId="671BC2C5" w14:textId="7C435C26" w:rsidR="00531887" w:rsidRDefault="00531887" w:rsidP="00531887">
            <w:pPr>
              <w:pStyle w:val="PURBullet-Indented"/>
            </w:pPr>
            <w:r>
              <w:t>Microsoft BHOLD Suite</w:t>
            </w:r>
          </w:p>
          <w:p w14:paraId="7D7D56F2" w14:textId="3B21FBCA" w:rsidR="0000799F" w:rsidRPr="00786296" w:rsidRDefault="00050078" w:rsidP="0000799F">
            <w:pPr>
              <w:pStyle w:val="PURBullet-Indented"/>
            </w:pPr>
            <w:r w:rsidRPr="00786296">
              <w:t>FIM Certificate Management Client</w:t>
            </w:r>
          </w:p>
        </w:tc>
        <w:tc>
          <w:tcPr>
            <w:tcW w:w="4835" w:type="dxa"/>
            <w:shd w:val="clear" w:color="auto" w:fill="FFFFFF"/>
          </w:tcPr>
          <w:p w14:paraId="3F3326ED" w14:textId="77777777" w:rsidR="00050078" w:rsidRDefault="00050078" w:rsidP="00531887">
            <w:pPr>
              <w:pStyle w:val="PURBullet-Indented"/>
            </w:pPr>
            <w:r w:rsidRPr="00786296">
              <w:t>FIM Certificate Management Bulk Issuance Client</w:t>
            </w:r>
          </w:p>
          <w:p w14:paraId="4C7D7048" w14:textId="7A9BF221" w:rsidR="00531887" w:rsidRPr="00786296" w:rsidRDefault="00531887" w:rsidP="00531887">
            <w:pPr>
              <w:pStyle w:val="PURBullet-Indented"/>
            </w:pPr>
            <w:r>
              <w:t>System Center Service Manager 2010</w:t>
            </w:r>
          </w:p>
        </w:tc>
      </w:tr>
      <w:tr w:rsidR="00663B83" w:rsidRPr="00E53E5B" w14:paraId="1EAE1A19" w14:textId="77777777" w:rsidTr="007A4D2C">
        <w:tc>
          <w:tcPr>
            <w:tcW w:w="10750" w:type="dxa"/>
            <w:gridSpan w:val="2"/>
            <w:shd w:val="clear" w:color="auto" w:fill="FFFFFF"/>
            <w:tcMar>
              <w:top w:w="43" w:type="dxa"/>
              <w:left w:w="115" w:type="dxa"/>
              <w:bottom w:w="43" w:type="dxa"/>
              <w:right w:w="115" w:type="dxa"/>
            </w:tcMar>
          </w:tcPr>
          <w:p w14:paraId="3804794C" w14:textId="054978C1" w:rsidR="00663B83" w:rsidRPr="00F975A7" w:rsidRDefault="00663B83" w:rsidP="00F44E81">
            <w:pPr>
              <w:pStyle w:val="PURTableHeaderBlue"/>
            </w:pPr>
            <w:r w:rsidRPr="00F975A7">
              <w:t xml:space="preserve">Lync Server </w:t>
            </w:r>
            <w:r w:rsidR="00F44E81" w:rsidRPr="00F975A7">
              <w:t>201</w:t>
            </w:r>
            <w:r w:rsidR="00F44E81">
              <w:t>3</w:t>
            </w:r>
            <w:r w:rsidR="00F44E81" w:rsidRPr="00F975A7">
              <w:t xml:space="preserve"> </w:t>
            </w:r>
            <w:r w:rsidRPr="00F975A7">
              <w:t>Standard and Enterprise</w:t>
            </w:r>
          </w:p>
        </w:tc>
      </w:tr>
      <w:tr w:rsidR="00050078" w:rsidRPr="00E53E5B" w14:paraId="7CB19608" w14:textId="77777777" w:rsidTr="007A4D2C">
        <w:tc>
          <w:tcPr>
            <w:tcW w:w="5915" w:type="dxa"/>
            <w:shd w:val="clear" w:color="auto" w:fill="FFFFFF"/>
            <w:tcMar>
              <w:top w:w="43" w:type="dxa"/>
              <w:left w:w="115" w:type="dxa"/>
              <w:bottom w:w="43" w:type="dxa"/>
              <w:right w:w="115" w:type="dxa"/>
            </w:tcMar>
          </w:tcPr>
          <w:p w14:paraId="182C017C" w14:textId="53A4BE53" w:rsidR="00050078" w:rsidRPr="00F975A7" w:rsidRDefault="00050078" w:rsidP="00531887">
            <w:pPr>
              <w:pStyle w:val="PURBullet-Indented"/>
            </w:pPr>
            <w:r w:rsidRPr="00F975A7">
              <w:t>Lync Web App 201</w:t>
            </w:r>
            <w:r w:rsidR="00E72296">
              <w:t>3</w:t>
            </w:r>
            <w:r w:rsidRPr="00F975A7">
              <w:t xml:space="preserve"> Plug-in</w:t>
            </w:r>
          </w:p>
          <w:p w14:paraId="6B41A1B3" w14:textId="77777777" w:rsidR="00050078" w:rsidRPr="00F975A7" w:rsidRDefault="00050078" w:rsidP="00531887">
            <w:pPr>
              <w:pStyle w:val="PURBullet-Indented"/>
            </w:pPr>
            <w:r w:rsidRPr="00F975A7">
              <w:t>Topology Builder</w:t>
            </w:r>
          </w:p>
          <w:p w14:paraId="4FE53DF2" w14:textId="77777777" w:rsidR="00050078" w:rsidRPr="00F975A7" w:rsidRDefault="00050078" w:rsidP="00531887">
            <w:pPr>
              <w:pStyle w:val="PURBullet-Indented"/>
            </w:pPr>
            <w:r>
              <w:t>Administrative Tools</w:t>
            </w:r>
          </w:p>
        </w:tc>
        <w:tc>
          <w:tcPr>
            <w:tcW w:w="4835" w:type="dxa"/>
            <w:shd w:val="clear" w:color="auto" w:fill="FFFFFF"/>
          </w:tcPr>
          <w:p w14:paraId="288658BD" w14:textId="77777777" w:rsidR="00050078" w:rsidRPr="00F975A7" w:rsidRDefault="00050078" w:rsidP="00531887">
            <w:pPr>
              <w:pStyle w:val="PURBullet-Indented"/>
            </w:pPr>
            <w:r w:rsidRPr="00F975A7">
              <w:t>PowerShell Snap-In</w:t>
            </w:r>
          </w:p>
          <w:p w14:paraId="45070CBF" w14:textId="2E6C3C15" w:rsidR="00050078" w:rsidRPr="00F975A7" w:rsidRDefault="00050078" w:rsidP="00531887">
            <w:pPr>
              <w:pStyle w:val="PURBullet-Indented"/>
            </w:pPr>
            <w:r w:rsidRPr="00F975A7">
              <w:t>Lync 201</w:t>
            </w:r>
            <w:r w:rsidR="00E72296">
              <w:t>3</w:t>
            </w:r>
            <w:r w:rsidRPr="00F975A7">
              <w:t xml:space="preserve"> Group Chat Administration Tool</w:t>
            </w:r>
          </w:p>
          <w:p w14:paraId="0307F705" w14:textId="77777777" w:rsidR="00050078" w:rsidRDefault="00050078" w:rsidP="00E72296">
            <w:pPr>
              <w:pStyle w:val="PURBullet-Indented"/>
            </w:pPr>
            <w:r w:rsidRPr="00F975A7">
              <w:t>Lync Server 201</w:t>
            </w:r>
            <w:r w:rsidR="00E72296">
              <w:t>3</w:t>
            </w:r>
            <w:r w:rsidRPr="00F975A7">
              <w:t xml:space="preserve"> Attendant</w:t>
            </w:r>
          </w:p>
          <w:p w14:paraId="3A80DD2B" w14:textId="1F24352C" w:rsidR="007331A1" w:rsidRPr="00F975A7" w:rsidRDefault="007331A1" w:rsidP="00E72296">
            <w:pPr>
              <w:pStyle w:val="PURBullet-Indented"/>
            </w:pPr>
            <w:r>
              <w:t>Lync Server 2013 Hoster Pack</w:t>
            </w:r>
          </w:p>
        </w:tc>
      </w:tr>
      <w:tr w:rsidR="00663B83" w:rsidRPr="00E53E5B" w14:paraId="75ADEB4C" w14:textId="77777777" w:rsidTr="007A4D2C">
        <w:tc>
          <w:tcPr>
            <w:tcW w:w="10750" w:type="dxa"/>
            <w:gridSpan w:val="2"/>
            <w:shd w:val="clear" w:color="auto" w:fill="FFFFFF"/>
            <w:tcMar>
              <w:top w:w="43" w:type="dxa"/>
              <w:left w:w="115" w:type="dxa"/>
              <w:bottom w:w="43" w:type="dxa"/>
              <w:right w:w="115" w:type="dxa"/>
            </w:tcMar>
          </w:tcPr>
          <w:p w14:paraId="43D5A1D3" w14:textId="58DB1774" w:rsidR="00663B83" w:rsidRDefault="00663B83" w:rsidP="00574A23">
            <w:pPr>
              <w:pStyle w:val="PURTableHeaderBlue"/>
            </w:pPr>
            <w:r w:rsidRPr="00FA23F1">
              <w:t>Microsoft Dynamics AX 2012</w:t>
            </w:r>
            <w:r w:rsidR="0067625D">
              <w:t xml:space="preserve"> </w:t>
            </w:r>
            <w:r w:rsidR="00204150">
              <w:t>R</w:t>
            </w:r>
            <w:r w:rsidR="00574A23">
              <w:t>2</w:t>
            </w:r>
          </w:p>
        </w:tc>
      </w:tr>
      <w:tr w:rsidR="00050078" w:rsidRPr="00E53E5B" w14:paraId="7999D7C8" w14:textId="77777777" w:rsidTr="007A4D2C">
        <w:tc>
          <w:tcPr>
            <w:tcW w:w="5915" w:type="dxa"/>
            <w:shd w:val="clear" w:color="auto" w:fill="FFFFFF"/>
            <w:tcMar>
              <w:top w:w="43" w:type="dxa"/>
              <w:left w:w="115" w:type="dxa"/>
              <w:bottom w:w="43" w:type="dxa"/>
              <w:right w:w="115" w:type="dxa"/>
            </w:tcMar>
          </w:tcPr>
          <w:p w14:paraId="334211D3" w14:textId="681FA224" w:rsidR="00050078" w:rsidRPr="00050078" w:rsidRDefault="00050078" w:rsidP="00574A23">
            <w:pPr>
              <w:pStyle w:val="PURBullet-Indented"/>
            </w:pPr>
            <w:r w:rsidRPr="00050078">
              <w:t>Microsoft Dynamics AX 20</w:t>
            </w:r>
            <w:r w:rsidR="00624A7C">
              <w:t xml:space="preserve">12 </w:t>
            </w:r>
            <w:r w:rsidR="00204150">
              <w:t>R</w:t>
            </w:r>
            <w:r w:rsidR="00574A23">
              <w:t>2</w:t>
            </w:r>
            <w:r w:rsidR="00204150">
              <w:t xml:space="preserve"> </w:t>
            </w:r>
            <w:r w:rsidR="00624A7C">
              <w:t>Windows Rich Client Software</w:t>
            </w:r>
          </w:p>
        </w:tc>
        <w:tc>
          <w:tcPr>
            <w:tcW w:w="4835" w:type="dxa"/>
            <w:shd w:val="clear" w:color="auto" w:fill="FFFFFF"/>
          </w:tcPr>
          <w:p w14:paraId="46F9D62A" w14:textId="209C3997" w:rsidR="00050078" w:rsidRPr="00050078" w:rsidRDefault="0000799F" w:rsidP="00574A23">
            <w:pPr>
              <w:pStyle w:val="PURBullet-Indented"/>
            </w:pPr>
            <w:r w:rsidRPr="00050078">
              <w:t>Management Reporter Designer Client Software for Microsoft Dynamics AX 2012</w:t>
            </w:r>
            <w:r>
              <w:t xml:space="preserve"> </w:t>
            </w:r>
            <w:r w:rsidR="00204150">
              <w:t>R</w:t>
            </w:r>
            <w:r w:rsidR="00574A23">
              <w:t>2</w:t>
            </w:r>
          </w:p>
        </w:tc>
      </w:tr>
      <w:tr w:rsidR="00663B83" w:rsidRPr="00E53E5B" w14:paraId="4D6FDB16" w14:textId="77777777" w:rsidTr="007A4D2C">
        <w:tc>
          <w:tcPr>
            <w:tcW w:w="10750" w:type="dxa"/>
            <w:gridSpan w:val="2"/>
            <w:shd w:val="clear" w:color="auto" w:fill="FFFFFF"/>
            <w:tcMar>
              <w:top w:w="43" w:type="dxa"/>
              <w:left w:w="115" w:type="dxa"/>
              <w:bottom w:w="43" w:type="dxa"/>
              <w:right w:w="115" w:type="dxa"/>
            </w:tcMar>
          </w:tcPr>
          <w:p w14:paraId="1DF7FB49" w14:textId="77777777" w:rsidR="00663B83" w:rsidRPr="00244E6C" w:rsidRDefault="00663B83" w:rsidP="00050078">
            <w:pPr>
              <w:pStyle w:val="PURTableHeaderBlue"/>
            </w:pPr>
            <w:r w:rsidRPr="00244E6C">
              <w:t>Microsoft Dynamics C5 2012</w:t>
            </w:r>
          </w:p>
        </w:tc>
      </w:tr>
      <w:tr w:rsidR="00663B83" w:rsidRPr="00E53E5B" w14:paraId="1E5D2648" w14:textId="77777777" w:rsidTr="007A4D2C">
        <w:tc>
          <w:tcPr>
            <w:tcW w:w="10750" w:type="dxa"/>
            <w:gridSpan w:val="2"/>
            <w:shd w:val="clear" w:color="auto" w:fill="FFFFFF"/>
            <w:tcMar>
              <w:top w:w="43" w:type="dxa"/>
              <w:left w:w="115" w:type="dxa"/>
              <w:bottom w:w="43" w:type="dxa"/>
              <w:right w:w="115" w:type="dxa"/>
            </w:tcMar>
          </w:tcPr>
          <w:p w14:paraId="5734C457" w14:textId="77777777" w:rsidR="00663B83" w:rsidRPr="00F975A7" w:rsidRDefault="00663B83" w:rsidP="00A50403">
            <w:pPr>
              <w:pStyle w:val="PURBullet-Indented"/>
              <w:rPr>
                <w:rFonts w:ascii="Tahoma" w:eastAsia="Calibri" w:hAnsi="Tahoma" w:cs="Tahoma"/>
                <w:szCs w:val="19"/>
              </w:rPr>
            </w:pPr>
            <w:r w:rsidRPr="00244E6C">
              <w:t>Microsoft Dynamics C5 2012 Windows Rich Client Software</w:t>
            </w:r>
          </w:p>
        </w:tc>
      </w:tr>
      <w:tr w:rsidR="00663B83" w:rsidRPr="00E53E5B" w14:paraId="69BF05BB" w14:textId="77777777" w:rsidTr="007A4D2C">
        <w:tc>
          <w:tcPr>
            <w:tcW w:w="10750" w:type="dxa"/>
            <w:gridSpan w:val="2"/>
            <w:shd w:val="clear" w:color="auto" w:fill="FFFFFF"/>
            <w:tcMar>
              <w:top w:w="43" w:type="dxa"/>
              <w:left w:w="115" w:type="dxa"/>
              <w:bottom w:w="43" w:type="dxa"/>
              <w:right w:w="115" w:type="dxa"/>
            </w:tcMar>
          </w:tcPr>
          <w:p w14:paraId="7692687A" w14:textId="07D17AF0" w:rsidR="00663B83" w:rsidRPr="00F975A7" w:rsidRDefault="00663B83" w:rsidP="003C634F">
            <w:pPr>
              <w:pStyle w:val="PURTableHeaderBlue"/>
            </w:pPr>
            <w:r w:rsidRPr="00F975A7">
              <w:t xml:space="preserve">Microsoft Dynamics CRM </w:t>
            </w:r>
            <w:r w:rsidR="003C634F" w:rsidRPr="00F975A7">
              <w:t>201</w:t>
            </w:r>
            <w:r w:rsidR="003C634F">
              <w:t>3</w:t>
            </w:r>
            <w:r w:rsidR="003C634F" w:rsidRPr="00F975A7">
              <w:t xml:space="preserve"> </w:t>
            </w:r>
            <w:r w:rsidRPr="00F975A7">
              <w:t>Service Provider</w:t>
            </w:r>
          </w:p>
        </w:tc>
      </w:tr>
      <w:tr w:rsidR="00663B83" w:rsidRPr="00B75FD5" w14:paraId="3642DEE2" w14:textId="77777777" w:rsidTr="007A4D2C">
        <w:tc>
          <w:tcPr>
            <w:tcW w:w="5915" w:type="dxa"/>
            <w:shd w:val="clear" w:color="auto" w:fill="FFFFFF"/>
            <w:tcMar>
              <w:top w:w="43" w:type="dxa"/>
              <w:left w:w="115" w:type="dxa"/>
              <w:bottom w:w="43" w:type="dxa"/>
              <w:right w:w="115" w:type="dxa"/>
            </w:tcMar>
          </w:tcPr>
          <w:p w14:paraId="604BC90C" w14:textId="0A660F40" w:rsidR="00663B83" w:rsidRPr="00663B83" w:rsidRDefault="00663B83" w:rsidP="00531887">
            <w:pPr>
              <w:pStyle w:val="PURBullet-Indented"/>
            </w:pPr>
            <w:r w:rsidRPr="00663B83">
              <w:t xml:space="preserve">Microsoft Dynamics CRM </w:t>
            </w:r>
            <w:r w:rsidR="003C634F" w:rsidRPr="00663B83">
              <w:t>201</w:t>
            </w:r>
            <w:r w:rsidR="003C634F">
              <w:t>3</w:t>
            </w:r>
            <w:r w:rsidR="003C634F" w:rsidRPr="00663B83">
              <w:t xml:space="preserve"> </w:t>
            </w:r>
            <w:r w:rsidRPr="00663B83">
              <w:t>for Microsoft Office Outlook</w:t>
            </w:r>
          </w:p>
          <w:p w14:paraId="566CC3B3" w14:textId="0863B75C" w:rsidR="00663B83" w:rsidRPr="00663B83" w:rsidRDefault="00663B83" w:rsidP="00531887">
            <w:pPr>
              <w:pStyle w:val="PURBullet-Indented"/>
            </w:pPr>
            <w:r w:rsidRPr="00663B83">
              <w:t xml:space="preserve">Microsoft E-Mail Router and Rule Deployment Wizard for Microsoft Dynamics CRM </w:t>
            </w:r>
            <w:r w:rsidR="003C634F" w:rsidRPr="00663B83">
              <w:t>201</w:t>
            </w:r>
            <w:r w:rsidR="003C634F">
              <w:t>3</w:t>
            </w:r>
          </w:p>
          <w:p w14:paraId="2966BE3B" w14:textId="747E053B" w:rsidR="00663B83" w:rsidRDefault="00663B83" w:rsidP="003C634F">
            <w:pPr>
              <w:pStyle w:val="PURBullet-Indented"/>
            </w:pPr>
            <w:r w:rsidRPr="00663B83">
              <w:t xml:space="preserve">Microsoft Dynamics CRM Reporting Extensions </w:t>
            </w:r>
            <w:r w:rsidR="00DE302C">
              <w:t xml:space="preserve">for Microsoft Dynamics CRM </w:t>
            </w:r>
            <w:r w:rsidR="003C634F">
              <w:t>2013</w:t>
            </w:r>
          </w:p>
          <w:p w14:paraId="659CAF07" w14:textId="77777777" w:rsidR="003C634F" w:rsidRDefault="003C634F" w:rsidP="003C634F">
            <w:pPr>
              <w:pStyle w:val="PURBullet-Indented"/>
            </w:pPr>
            <w:r>
              <w:t>Marketing Pilot Connector for Microsoft Dynamics CRM</w:t>
            </w:r>
          </w:p>
          <w:p w14:paraId="259C8AE9" w14:textId="0A27A0DE" w:rsidR="003C634F" w:rsidRPr="00F975A7" w:rsidRDefault="003C634F" w:rsidP="003C634F">
            <w:pPr>
              <w:pStyle w:val="PURBullet-Indented"/>
            </w:pPr>
            <w:r>
              <w:t>Microsoft Dynamics CRM for supported devices</w:t>
            </w:r>
          </w:p>
        </w:tc>
        <w:tc>
          <w:tcPr>
            <w:tcW w:w="4835" w:type="dxa"/>
            <w:shd w:val="clear" w:color="auto" w:fill="FFFFFF"/>
          </w:tcPr>
          <w:p w14:paraId="0189E12B" w14:textId="219BAD35" w:rsidR="00663B83" w:rsidRPr="00663B83" w:rsidRDefault="00663B83" w:rsidP="00531887">
            <w:pPr>
              <w:pStyle w:val="PURBullet-Indented"/>
            </w:pPr>
            <w:r w:rsidRPr="00663B83">
              <w:t xml:space="preserve">Microsoft SharePoint Grid for Microsoft Dynamics CRM </w:t>
            </w:r>
            <w:r w:rsidR="003C634F" w:rsidRPr="00663B83">
              <w:t>201</w:t>
            </w:r>
            <w:r w:rsidR="003C634F">
              <w:t>3</w:t>
            </w:r>
          </w:p>
          <w:p w14:paraId="218FDDE7" w14:textId="6C509EFF" w:rsidR="00663B83" w:rsidRPr="00663B83" w:rsidRDefault="00663B83" w:rsidP="00531887">
            <w:pPr>
              <w:pStyle w:val="PURBullet-Indented"/>
            </w:pPr>
            <w:r w:rsidRPr="00663B83">
              <w:t xml:space="preserve">Microsoft Dynamics CRM </w:t>
            </w:r>
            <w:r w:rsidR="003C634F" w:rsidRPr="00663B83">
              <w:t>201</w:t>
            </w:r>
            <w:r w:rsidR="003C634F">
              <w:t>3</w:t>
            </w:r>
            <w:r w:rsidR="003C634F" w:rsidRPr="00663B83">
              <w:t xml:space="preserve"> </w:t>
            </w:r>
            <w:r w:rsidRPr="00663B83">
              <w:t>Report Authoring Extensions</w:t>
            </w:r>
          </w:p>
          <w:p w14:paraId="2740B200" w14:textId="6BF0872F" w:rsidR="00663B83" w:rsidRPr="00663B83" w:rsidRDefault="00663B83" w:rsidP="00531887">
            <w:pPr>
              <w:pStyle w:val="PURBullet-Indented"/>
            </w:pPr>
            <w:r w:rsidRPr="00663B83">
              <w:t xml:space="preserve">Microsoft Dynamics CRM </w:t>
            </w:r>
            <w:r w:rsidR="003C634F" w:rsidRPr="00663B83">
              <w:t>201</w:t>
            </w:r>
            <w:r w:rsidR="003C634F">
              <w:t>3</w:t>
            </w:r>
            <w:r w:rsidR="003C634F" w:rsidRPr="00663B83">
              <w:t xml:space="preserve"> </w:t>
            </w:r>
            <w:r w:rsidRPr="00663B83">
              <w:t>Best Practices Analyzer</w:t>
            </w:r>
          </w:p>
          <w:p w14:paraId="77F96920" w14:textId="057EFB4E" w:rsidR="00663B83" w:rsidRPr="00A748AB" w:rsidRDefault="00663B83" w:rsidP="003C634F">
            <w:pPr>
              <w:pStyle w:val="PURBullet-Indented"/>
              <w:rPr>
                <w:lang w:val="pt-PT"/>
              </w:rPr>
            </w:pPr>
            <w:r w:rsidRPr="00A748AB">
              <w:rPr>
                <w:lang w:val="pt-PT"/>
              </w:rPr>
              <w:lastRenderedPageBreak/>
              <w:t xml:space="preserve">Microsoft Dynamics CRM </w:t>
            </w:r>
            <w:r w:rsidR="003C634F" w:rsidRPr="00A748AB">
              <w:rPr>
                <w:lang w:val="pt-PT"/>
              </w:rPr>
              <w:t>201</w:t>
            </w:r>
            <w:r w:rsidR="003C634F">
              <w:rPr>
                <w:lang w:val="pt-PT"/>
              </w:rPr>
              <w:t>3</w:t>
            </w:r>
            <w:r w:rsidR="003C634F" w:rsidRPr="00A748AB">
              <w:rPr>
                <w:lang w:val="pt-PT"/>
              </w:rPr>
              <w:t xml:space="preserve"> </w:t>
            </w:r>
            <w:r w:rsidRPr="00A748AB">
              <w:rPr>
                <w:lang w:val="pt-PT"/>
              </w:rPr>
              <w:t>Multilingual User Interface</w:t>
            </w:r>
            <w:r w:rsidR="00DE302C" w:rsidRPr="00A748AB">
              <w:rPr>
                <w:lang w:val="pt-PT"/>
              </w:rPr>
              <w:t xml:space="preserve"> (MUI)</w:t>
            </w:r>
          </w:p>
        </w:tc>
      </w:tr>
      <w:tr w:rsidR="00663B83" w:rsidRPr="00E53E5B" w14:paraId="037D8674" w14:textId="77777777" w:rsidTr="007A4D2C">
        <w:tc>
          <w:tcPr>
            <w:tcW w:w="10750" w:type="dxa"/>
            <w:gridSpan w:val="2"/>
            <w:shd w:val="clear" w:color="auto" w:fill="FFFFFF"/>
            <w:tcMar>
              <w:top w:w="43" w:type="dxa"/>
              <w:left w:w="115" w:type="dxa"/>
              <w:bottom w:w="43" w:type="dxa"/>
              <w:right w:w="115" w:type="dxa"/>
            </w:tcMar>
          </w:tcPr>
          <w:p w14:paraId="3E6D55B3" w14:textId="49E98089" w:rsidR="00663B83" w:rsidRDefault="00663B83" w:rsidP="00B82C66">
            <w:pPr>
              <w:pStyle w:val="PURTableHeaderBlue"/>
            </w:pPr>
            <w:r w:rsidRPr="002E26E5">
              <w:lastRenderedPageBreak/>
              <w:t xml:space="preserve">Microsoft Dynamics GP </w:t>
            </w:r>
            <w:r w:rsidR="00B82C66">
              <w:t>2013</w:t>
            </w:r>
          </w:p>
        </w:tc>
      </w:tr>
      <w:tr w:rsidR="00663B83" w:rsidRPr="00B75FD5" w14:paraId="687634DF" w14:textId="77777777" w:rsidTr="007A4D2C">
        <w:tc>
          <w:tcPr>
            <w:tcW w:w="10750" w:type="dxa"/>
            <w:gridSpan w:val="2"/>
            <w:shd w:val="clear" w:color="auto" w:fill="FFFFFF"/>
            <w:tcMar>
              <w:top w:w="43" w:type="dxa"/>
              <w:left w:w="115" w:type="dxa"/>
              <w:bottom w:w="43" w:type="dxa"/>
              <w:right w:w="115" w:type="dxa"/>
            </w:tcMar>
          </w:tcPr>
          <w:p w14:paraId="019BBC21" w14:textId="1DF4D70C" w:rsidR="00663B83" w:rsidRDefault="00663B83" w:rsidP="00531887">
            <w:pPr>
              <w:pStyle w:val="PURBullet-Indented"/>
            </w:pPr>
            <w:r>
              <w:t xml:space="preserve">Microsoft Dynamics GP </w:t>
            </w:r>
            <w:r w:rsidR="00B82C66">
              <w:t>2013</w:t>
            </w:r>
            <w:r>
              <w:t xml:space="preserve"> Windows Rich Client Software.</w:t>
            </w:r>
          </w:p>
          <w:p w14:paraId="4E8CE301" w14:textId="54EAA194" w:rsidR="00663B83" w:rsidRDefault="00663B83" w:rsidP="00531887">
            <w:pPr>
              <w:pStyle w:val="PURBullet-Indented"/>
            </w:pPr>
            <w:r>
              <w:t xml:space="preserve">Management Reporter Designer Client Software for Microsoft Dynamics GP </w:t>
            </w:r>
            <w:r w:rsidR="00B82C66">
              <w:t>2013</w:t>
            </w:r>
          </w:p>
          <w:p w14:paraId="0DED6CDE" w14:textId="484589C6" w:rsidR="00663B83" w:rsidRPr="00A74156" w:rsidRDefault="00B82C66" w:rsidP="00531887">
            <w:pPr>
              <w:pStyle w:val="PURBullet-Indented"/>
              <w:rPr>
                <w:lang w:val="fr-FR"/>
              </w:rPr>
            </w:pPr>
            <w:r w:rsidRPr="00A74156">
              <w:rPr>
                <w:lang w:val="fr-FR"/>
              </w:rPr>
              <w:t xml:space="preserve">Microsoft Dynamics GP 2013 Web Client </w:t>
            </w:r>
          </w:p>
        </w:tc>
      </w:tr>
      <w:tr w:rsidR="00663B83" w:rsidRPr="00E53E5B" w14:paraId="71BF3CE7" w14:textId="77777777" w:rsidTr="007A4D2C">
        <w:tc>
          <w:tcPr>
            <w:tcW w:w="10750" w:type="dxa"/>
            <w:gridSpan w:val="2"/>
            <w:shd w:val="clear" w:color="auto" w:fill="FFFFFF"/>
            <w:tcMar>
              <w:top w:w="43" w:type="dxa"/>
              <w:left w:w="115" w:type="dxa"/>
              <w:bottom w:w="43" w:type="dxa"/>
              <w:right w:w="115" w:type="dxa"/>
            </w:tcMar>
          </w:tcPr>
          <w:p w14:paraId="19D74002" w14:textId="307114EE" w:rsidR="00663B83" w:rsidRDefault="00663B83" w:rsidP="00B82C66">
            <w:pPr>
              <w:pStyle w:val="PURTableHeaderBlue"/>
            </w:pPr>
            <w:r w:rsidRPr="002E26E5">
              <w:t xml:space="preserve">Microsoft Dynamics NAV </w:t>
            </w:r>
            <w:r w:rsidR="00B82C66">
              <w:t>2013</w:t>
            </w:r>
            <w:r w:rsidR="006659BE">
              <w:t xml:space="preserve"> R2</w:t>
            </w:r>
          </w:p>
        </w:tc>
      </w:tr>
      <w:tr w:rsidR="00663B83" w:rsidRPr="00E53E5B" w14:paraId="42D6136F" w14:textId="77777777" w:rsidTr="007A4D2C">
        <w:tc>
          <w:tcPr>
            <w:tcW w:w="10750" w:type="dxa"/>
            <w:gridSpan w:val="2"/>
            <w:shd w:val="clear" w:color="auto" w:fill="FFFFFF"/>
            <w:tcMar>
              <w:top w:w="43" w:type="dxa"/>
              <w:left w:w="115" w:type="dxa"/>
              <w:bottom w:w="43" w:type="dxa"/>
              <w:right w:w="115" w:type="dxa"/>
            </w:tcMar>
          </w:tcPr>
          <w:p w14:paraId="50906241" w14:textId="5219EE75" w:rsidR="00663B83" w:rsidRDefault="00663B83" w:rsidP="00531887">
            <w:pPr>
              <w:pStyle w:val="PURBullet-Indented"/>
            </w:pPr>
            <w:r>
              <w:t xml:space="preserve">Microsoft Dynamics NAV </w:t>
            </w:r>
            <w:r w:rsidR="00B82C66">
              <w:t>2013</w:t>
            </w:r>
            <w:r>
              <w:t xml:space="preserve"> </w:t>
            </w:r>
            <w:r w:rsidR="006659BE">
              <w:t>R2</w:t>
            </w:r>
            <w:r>
              <w:t>Windows Rich Client Software.</w:t>
            </w:r>
          </w:p>
          <w:p w14:paraId="6EA778DF" w14:textId="204A3EBB" w:rsidR="00663B83" w:rsidRPr="00156FC7" w:rsidRDefault="00B82C66" w:rsidP="00531887">
            <w:pPr>
              <w:pStyle w:val="PURBullet-Indented"/>
              <w:rPr>
                <w:lang w:val="fr-FR"/>
              </w:rPr>
            </w:pPr>
            <w:r w:rsidRPr="00156FC7">
              <w:rPr>
                <w:lang w:val="fr-FR"/>
              </w:rPr>
              <w:t xml:space="preserve">Microsoft Dynamics NAV 2013 </w:t>
            </w:r>
            <w:r w:rsidR="006659BE">
              <w:rPr>
                <w:lang w:val="fr-FR"/>
              </w:rPr>
              <w:t xml:space="preserve">R2 </w:t>
            </w:r>
            <w:r w:rsidRPr="00156FC7">
              <w:rPr>
                <w:lang w:val="fr-FR"/>
              </w:rPr>
              <w:t>Web Client</w:t>
            </w:r>
          </w:p>
          <w:p w14:paraId="4E1626A9" w14:textId="5B55622D" w:rsidR="00B82C66" w:rsidRPr="00B82C66" w:rsidRDefault="00B82C66" w:rsidP="00B82C66">
            <w:pPr>
              <w:pStyle w:val="PURBullet-Indented"/>
            </w:pPr>
            <w:r>
              <w:t xml:space="preserve">Microsoft Dynamics NAV 2013 </w:t>
            </w:r>
            <w:r w:rsidR="006659BE">
              <w:t xml:space="preserve">R2 </w:t>
            </w:r>
            <w:r>
              <w:t>SharePoint Client</w:t>
            </w:r>
          </w:p>
        </w:tc>
      </w:tr>
      <w:tr w:rsidR="00663B83" w:rsidRPr="00E53E5B" w14:paraId="0AEDB5AC" w14:textId="77777777" w:rsidTr="007A4D2C">
        <w:tc>
          <w:tcPr>
            <w:tcW w:w="10750" w:type="dxa"/>
            <w:gridSpan w:val="2"/>
            <w:shd w:val="clear" w:color="auto" w:fill="FFFFFF"/>
            <w:tcMar>
              <w:top w:w="43" w:type="dxa"/>
              <w:left w:w="115" w:type="dxa"/>
              <w:bottom w:w="43" w:type="dxa"/>
              <w:right w:w="115" w:type="dxa"/>
            </w:tcMar>
          </w:tcPr>
          <w:p w14:paraId="29B474B3" w14:textId="77777777" w:rsidR="00663B83" w:rsidRDefault="00663B83" w:rsidP="00050078">
            <w:pPr>
              <w:pStyle w:val="PURTableHeaderBlue"/>
            </w:pPr>
            <w:r w:rsidRPr="00D95961">
              <w:t>Microsoft Dynamics SL 2011</w:t>
            </w:r>
          </w:p>
        </w:tc>
      </w:tr>
      <w:tr w:rsidR="00663B83" w:rsidRPr="00E53E5B" w14:paraId="3033C2FF" w14:textId="77777777" w:rsidTr="007A4D2C">
        <w:tc>
          <w:tcPr>
            <w:tcW w:w="10750" w:type="dxa"/>
            <w:gridSpan w:val="2"/>
            <w:shd w:val="clear" w:color="auto" w:fill="FFFFFF"/>
            <w:tcMar>
              <w:top w:w="43" w:type="dxa"/>
              <w:left w:w="115" w:type="dxa"/>
              <w:bottom w:w="43" w:type="dxa"/>
              <w:right w:w="115" w:type="dxa"/>
            </w:tcMar>
          </w:tcPr>
          <w:p w14:paraId="5C5F3544" w14:textId="77777777" w:rsidR="00663B83" w:rsidRDefault="00663B83" w:rsidP="00531887">
            <w:pPr>
              <w:pStyle w:val="PURBullet-Indented"/>
            </w:pPr>
            <w:r>
              <w:t>Microsoft Dynamics SL 2011 Windows Rich Client Software.</w:t>
            </w:r>
          </w:p>
          <w:p w14:paraId="4B8B4ADE" w14:textId="77777777" w:rsidR="00663B83" w:rsidRDefault="00663B83" w:rsidP="00531887">
            <w:pPr>
              <w:pStyle w:val="PURBullet-Indented"/>
            </w:pPr>
            <w:r>
              <w:t>Management Reporter Designer Client Software for Microsoft SL 2011</w:t>
            </w:r>
          </w:p>
          <w:p w14:paraId="39C40655" w14:textId="77777777" w:rsidR="00663B83" w:rsidRDefault="00663B83" w:rsidP="00531887">
            <w:pPr>
              <w:pStyle w:val="PURBullet-Indented"/>
            </w:pPr>
            <w:r>
              <w:t>Microsoft Dynamics SL 2011 Connector for Dynamics CRM 2011</w:t>
            </w:r>
          </w:p>
        </w:tc>
      </w:tr>
      <w:tr w:rsidR="00663B83" w:rsidRPr="00E53E5B" w14:paraId="5BAA55DB" w14:textId="77777777" w:rsidTr="007A4D2C">
        <w:tc>
          <w:tcPr>
            <w:tcW w:w="10750" w:type="dxa"/>
            <w:gridSpan w:val="2"/>
            <w:shd w:val="clear" w:color="auto" w:fill="FFFFFF"/>
            <w:tcMar>
              <w:top w:w="43" w:type="dxa"/>
              <w:left w:w="115" w:type="dxa"/>
              <w:bottom w:w="43" w:type="dxa"/>
              <w:right w:w="115" w:type="dxa"/>
            </w:tcMar>
          </w:tcPr>
          <w:p w14:paraId="4CCC7B7D" w14:textId="6EAA429A" w:rsidR="00663B83" w:rsidRPr="00F975A7" w:rsidRDefault="00663B83" w:rsidP="00F44E81">
            <w:pPr>
              <w:pStyle w:val="PURTableHeaderBlue"/>
            </w:pPr>
            <w:r w:rsidRPr="00F975A7">
              <w:t xml:space="preserve">Project Server </w:t>
            </w:r>
            <w:r w:rsidR="00F44E81" w:rsidRPr="00F975A7">
              <w:t>201</w:t>
            </w:r>
            <w:r w:rsidR="00F44E81">
              <w:t>3</w:t>
            </w:r>
          </w:p>
        </w:tc>
      </w:tr>
      <w:tr w:rsidR="00663B83" w:rsidRPr="00E53E5B" w14:paraId="694A976D" w14:textId="77777777" w:rsidTr="007A4D2C">
        <w:tc>
          <w:tcPr>
            <w:tcW w:w="10750" w:type="dxa"/>
            <w:gridSpan w:val="2"/>
            <w:shd w:val="clear" w:color="auto" w:fill="FFFFFF"/>
            <w:tcMar>
              <w:top w:w="43" w:type="dxa"/>
              <w:left w:w="115" w:type="dxa"/>
              <w:bottom w:w="43" w:type="dxa"/>
              <w:right w:w="115" w:type="dxa"/>
            </w:tcMar>
          </w:tcPr>
          <w:p w14:paraId="30AC9E88" w14:textId="77777777" w:rsidR="00663B83" w:rsidRPr="00F975A7" w:rsidRDefault="00663B83" w:rsidP="00531887">
            <w:pPr>
              <w:pStyle w:val="PURBullet-Indented"/>
            </w:pPr>
            <w:r w:rsidRPr="00F975A7">
              <w:t>Software Development Kit (SDK)</w:t>
            </w:r>
          </w:p>
        </w:tc>
      </w:tr>
      <w:tr w:rsidR="00663B83" w:rsidRPr="00E53E5B" w14:paraId="35717AAA" w14:textId="77777777" w:rsidTr="007A4D2C">
        <w:tc>
          <w:tcPr>
            <w:tcW w:w="10750" w:type="dxa"/>
            <w:gridSpan w:val="2"/>
            <w:shd w:val="clear" w:color="auto" w:fill="FFFFFF"/>
            <w:tcMar>
              <w:top w:w="43" w:type="dxa"/>
              <w:left w:w="115" w:type="dxa"/>
              <w:bottom w:w="43" w:type="dxa"/>
              <w:right w:w="115" w:type="dxa"/>
            </w:tcMar>
          </w:tcPr>
          <w:p w14:paraId="6DA0307F" w14:textId="14C9FA85" w:rsidR="00663B83" w:rsidRPr="00F975A7" w:rsidRDefault="00663B83" w:rsidP="00F44E81">
            <w:pPr>
              <w:pStyle w:val="PURTableHeaderBlue"/>
            </w:pPr>
            <w:r w:rsidRPr="00F975A7">
              <w:t xml:space="preserve">SharePoint Server </w:t>
            </w:r>
            <w:r w:rsidR="00F44E81" w:rsidRPr="00F975A7">
              <w:t>201</w:t>
            </w:r>
            <w:r w:rsidR="00F44E81">
              <w:t>3</w:t>
            </w:r>
          </w:p>
        </w:tc>
      </w:tr>
      <w:tr w:rsidR="00663B83" w:rsidRPr="00E53E5B" w14:paraId="6839D688" w14:textId="77777777" w:rsidTr="007A4D2C">
        <w:tc>
          <w:tcPr>
            <w:tcW w:w="10750" w:type="dxa"/>
            <w:gridSpan w:val="2"/>
            <w:shd w:val="clear" w:color="auto" w:fill="FFFFFF"/>
            <w:tcMar>
              <w:top w:w="43" w:type="dxa"/>
              <w:left w:w="115" w:type="dxa"/>
              <w:bottom w:w="43" w:type="dxa"/>
              <w:right w:w="115" w:type="dxa"/>
            </w:tcMar>
          </w:tcPr>
          <w:p w14:paraId="5D7B8F6B" w14:textId="6A075175" w:rsidR="005079C2" w:rsidRPr="005079C2" w:rsidRDefault="00663B83" w:rsidP="00531887">
            <w:pPr>
              <w:pStyle w:val="PURBullet-Indented"/>
            </w:pPr>
            <w:r w:rsidRPr="00F975A7">
              <w:t>Software Development Kit (SDK)</w:t>
            </w:r>
          </w:p>
        </w:tc>
      </w:tr>
      <w:tr w:rsidR="005079C2" w:rsidRPr="00E53E5B" w14:paraId="34739B90" w14:textId="77777777" w:rsidTr="007A4D2C">
        <w:tc>
          <w:tcPr>
            <w:tcW w:w="10750" w:type="dxa"/>
            <w:gridSpan w:val="2"/>
            <w:shd w:val="clear" w:color="auto" w:fill="FFFFFF"/>
            <w:tcMar>
              <w:top w:w="43" w:type="dxa"/>
              <w:left w:w="115" w:type="dxa"/>
              <w:bottom w:w="43" w:type="dxa"/>
              <w:right w:w="115" w:type="dxa"/>
            </w:tcMar>
          </w:tcPr>
          <w:p w14:paraId="6D92D148" w14:textId="239C7B70" w:rsidR="005079C2" w:rsidRDefault="005079C2" w:rsidP="00F44E81">
            <w:pPr>
              <w:pStyle w:val="PURTableHeaderBlue"/>
            </w:pPr>
            <w:r>
              <w:t xml:space="preserve">SharePoint </w:t>
            </w:r>
            <w:r w:rsidR="00F44E81">
              <w:t>2013 Hosting</w:t>
            </w:r>
          </w:p>
        </w:tc>
      </w:tr>
      <w:tr w:rsidR="005079C2" w:rsidRPr="00E53E5B" w14:paraId="58AC4037" w14:textId="77777777" w:rsidTr="007A4D2C">
        <w:tc>
          <w:tcPr>
            <w:tcW w:w="10750" w:type="dxa"/>
            <w:gridSpan w:val="2"/>
            <w:shd w:val="clear" w:color="auto" w:fill="FFFFFF"/>
            <w:tcMar>
              <w:top w:w="43" w:type="dxa"/>
              <w:left w:w="115" w:type="dxa"/>
              <w:bottom w:w="43" w:type="dxa"/>
              <w:right w:w="115" w:type="dxa"/>
            </w:tcMar>
          </w:tcPr>
          <w:p w14:paraId="3203D918" w14:textId="120C5D2A" w:rsidR="005079C2" w:rsidRDefault="005079C2" w:rsidP="00C44B38">
            <w:pPr>
              <w:pStyle w:val="PURBullet-Indented"/>
            </w:pPr>
            <w:r w:rsidRPr="00F975A7">
              <w:t>Software Development Kit (SDK)</w:t>
            </w:r>
          </w:p>
        </w:tc>
      </w:tr>
      <w:tr w:rsidR="000F2535" w:rsidRPr="00061749" w14:paraId="256D46ED" w14:textId="77777777" w:rsidTr="007A4D2C">
        <w:tc>
          <w:tcPr>
            <w:tcW w:w="10750" w:type="dxa"/>
            <w:gridSpan w:val="2"/>
            <w:shd w:val="clear" w:color="auto" w:fill="FFFFFF"/>
            <w:tcMar>
              <w:top w:w="43" w:type="dxa"/>
              <w:left w:w="115" w:type="dxa"/>
              <w:bottom w:w="43" w:type="dxa"/>
              <w:right w:w="115" w:type="dxa"/>
            </w:tcMar>
          </w:tcPr>
          <w:p w14:paraId="1A17FDB8" w14:textId="7D96C89D" w:rsidR="000F2535" w:rsidRPr="00CD604F" w:rsidRDefault="000F2535" w:rsidP="005215C8">
            <w:pPr>
              <w:pStyle w:val="PURTableHeaderBlue"/>
            </w:pPr>
            <w:r w:rsidRPr="00061749">
              <w:t xml:space="preserve">SQL Server </w:t>
            </w:r>
            <w:r w:rsidR="005215C8" w:rsidRPr="00061749">
              <w:t>20</w:t>
            </w:r>
            <w:r w:rsidR="005215C8">
              <w:t xml:space="preserve">14 </w:t>
            </w:r>
            <w:r w:rsidRPr="00061749">
              <w:t>Standard</w:t>
            </w:r>
            <w:r>
              <w:t>,</w:t>
            </w:r>
            <w:r w:rsidRPr="00061749">
              <w:t xml:space="preserve"> Enterprise</w:t>
            </w:r>
            <w:r w:rsidR="00CE1A0D">
              <w:t>, Web</w:t>
            </w:r>
            <w:r>
              <w:t xml:space="preserve"> and Business Intelligence</w:t>
            </w:r>
          </w:p>
        </w:tc>
      </w:tr>
      <w:tr w:rsidR="000F2535" w:rsidRPr="00061749" w14:paraId="4849CEB5" w14:textId="77777777" w:rsidTr="007A4D2C">
        <w:tc>
          <w:tcPr>
            <w:tcW w:w="5915" w:type="dxa"/>
            <w:shd w:val="clear" w:color="auto" w:fill="FFFFFF"/>
            <w:tcMar>
              <w:top w:w="43" w:type="dxa"/>
              <w:left w:w="115" w:type="dxa"/>
              <w:bottom w:w="43" w:type="dxa"/>
              <w:right w:w="115" w:type="dxa"/>
            </w:tcMar>
          </w:tcPr>
          <w:p w14:paraId="43C42F51" w14:textId="6C103F13" w:rsidR="000F2535" w:rsidRPr="00061749" w:rsidRDefault="007E5B60" w:rsidP="0000799F">
            <w:pPr>
              <w:pStyle w:val="PURBullet-Indented"/>
            </w:pPr>
            <w:r>
              <w:t>Client Tools Connectivity</w:t>
            </w:r>
          </w:p>
        </w:tc>
        <w:tc>
          <w:tcPr>
            <w:tcW w:w="4835" w:type="dxa"/>
            <w:shd w:val="clear" w:color="auto" w:fill="FFFFFF"/>
          </w:tcPr>
          <w:p w14:paraId="7867FC5F" w14:textId="5DE7FFF7" w:rsidR="007331A1" w:rsidRPr="00061749" w:rsidRDefault="0000799F" w:rsidP="007331A1">
            <w:pPr>
              <w:pStyle w:val="PURBullet-Indented"/>
            </w:pPr>
            <w:r>
              <w:t>Documentation Components</w:t>
            </w:r>
          </w:p>
        </w:tc>
      </w:tr>
      <w:tr w:rsidR="007331A1" w:rsidRPr="00B75FD5" w14:paraId="033F5CFD" w14:textId="77777777" w:rsidTr="007A4D2C">
        <w:tc>
          <w:tcPr>
            <w:tcW w:w="10750" w:type="dxa"/>
            <w:gridSpan w:val="2"/>
            <w:shd w:val="clear" w:color="auto" w:fill="FFFFFF"/>
            <w:tcMar>
              <w:top w:w="43" w:type="dxa"/>
              <w:left w:w="115" w:type="dxa"/>
              <w:bottom w:w="43" w:type="dxa"/>
              <w:right w:w="115" w:type="dxa"/>
            </w:tcMar>
          </w:tcPr>
          <w:p w14:paraId="33A2AFCF" w14:textId="61F31F3D" w:rsidR="007331A1" w:rsidRPr="00486EF8" w:rsidRDefault="007331A1" w:rsidP="00C245A7">
            <w:pPr>
              <w:pStyle w:val="PURTableHeaderBlue"/>
              <w:rPr>
                <w:lang w:val="fr-FR"/>
              </w:rPr>
            </w:pPr>
            <w:r w:rsidRPr="00486EF8">
              <w:rPr>
                <w:lang w:val="fr-FR"/>
              </w:rPr>
              <w:t>System Center 2012 R2 Client Management Suite</w:t>
            </w:r>
          </w:p>
        </w:tc>
      </w:tr>
      <w:tr w:rsidR="007331A1" w:rsidRPr="00061749" w14:paraId="756C91BC" w14:textId="77777777" w:rsidTr="007A4D2C">
        <w:tc>
          <w:tcPr>
            <w:tcW w:w="5915" w:type="dxa"/>
            <w:shd w:val="clear" w:color="auto" w:fill="FFFFFF"/>
            <w:tcMar>
              <w:top w:w="43" w:type="dxa"/>
              <w:left w:w="115" w:type="dxa"/>
              <w:bottom w:w="43" w:type="dxa"/>
              <w:right w:w="115" w:type="dxa"/>
            </w:tcMar>
          </w:tcPr>
          <w:p w14:paraId="00DF71B8" w14:textId="77777777" w:rsidR="007331A1" w:rsidRDefault="007331A1" w:rsidP="007331A1">
            <w:pPr>
              <w:pStyle w:val="PURBullet"/>
            </w:pPr>
            <w:r>
              <w:t>Configuration Manager Client</w:t>
            </w:r>
          </w:p>
          <w:p w14:paraId="171A61B5" w14:textId="77777777" w:rsidR="007331A1" w:rsidRDefault="007331A1" w:rsidP="007331A1">
            <w:pPr>
              <w:pStyle w:val="PURBullet"/>
            </w:pPr>
            <w:r>
              <w:t xml:space="preserve">Device Management Point </w:t>
            </w:r>
          </w:p>
          <w:p w14:paraId="6A2329A1" w14:textId="77777777" w:rsidR="007331A1" w:rsidRDefault="007331A1" w:rsidP="007331A1">
            <w:pPr>
              <w:pStyle w:val="PURBullet"/>
            </w:pPr>
            <w:r>
              <w:t>Custom Updates Publishing Tool</w:t>
            </w:r>
          </w:p>
          <w:p w14:paraId="6200F8C4" w14:textId="77777777" w:rsidR="007331A1" w:rsidRDefault="007331A1" w:rsidP="007331A1">
            <w:pPr>
              <w:pStyle w:val="PURBullet"/>
            </w:pPr>
            <w:r>
              <w:t>Distribution Point</w:t>
            </w:r>
          </w:p>
          <w:p w14:paraId="5A544F51" w14:textId="77777777" w:rsidR="007331A1" w:rsidRDefault="007331A1" w:rsidP="007331A1">
            <w:pPr>
              <w:pStyle w:val="PURBullet"/>
            </w:pPr>
            <w:r>
              <w:t>Fallback Status Point</w:t>
            </w:r>
          </w:p>
          <w:p w14:paraId="6F73C7A4" w14:textId="77777777" w:rsidR="007331A1" w:rsidRDefault="007331A1" w:rsidP="007331A1">
            <w:pPr>
              <w:pStyle w:val="PURBullet"/>
            </w:pPr>
            <w:r>
              <w:t>Inventory Tool for Microsoft Updates</w:t>
            </w:r>
          </w:p>
          <w:p w14:paraId="47BECA06" w14:textId="77777777" w:rsidR="007331A1" w:rsidRDefault="007331A1" w:rsidP="007331A1">
            <w:pPr>
              <w:pStyle w:val="PURBullet"/>
            </w:pPr>
            <w:r>
              <w:t>PXE Service Point</w:t>
            </w:r>
          </w:p>
          <w:p w14:paraId="7D59344C" w14:textId="77777777" w:rsidR="007331A1" w:rsidRDefault="007331A1" w:rsidP="007331A1">
            <w:pPr>
              <w:pStyle w:val="PURBullet"/>
            </w:pPr>
            <w:r>
              <w:t>Audit Collection Services software</w:t>
            </w:r>
          </w:p>
          <w:p w14:paraId="62384BEE" w14:textId="77777777" w:rsidR="007331A1" w:rsidRDefault="007331A1" w:rsidP="007331A1">
            <w:pPr>
              <w:pStyle w:val="PURBullet"/>
            </w:pPr>
            <w:r>
              <w:t>Power Shell</w:t>
            </w:r>
          </w:p>
          <w:p w14:paraId="24C5E146" w14:textId="77777777" w:rsidR="007331A1" w:rsidRDefault="007331A1" w:rsidP="007331A1">
            <w:pPr>
              <w:pStyle w:val="PURBullet"/>
            </w:pPr>
            <w:r>
              <w:t>Business Intelligence Development Studio</w:t>
            </w:r>
          </w:p>
          <w:p w14:paraId="565FFEEA" w14:textId="77777777" w:rsidR="007331A1" w:rsidRDefault="007331A1" w:rsidP="007331A1">
            <w:pPr>
              <w:pStyle w:val="PURBullet"/>
            </w:pPr>
            <w:r>
              <w:t>Legacy Components</w:t>
            </w:r>
          </w:p>
          <w:p w14:paraId="3BC33199" w14:textId="77777777" w:rsidR="007331A1" w:rsidRDefault="007331A1" w:rsidP="007331A1">
            <w:pPr>
              <w:pStyle w:val="PURBullet"/>
            </w:pPr>
            <w:r>
              <w:t>Notification Services Client Components</w:t>
            </w:r>
          </w:p>
          <w:p w14:paraId="4A528536" w14:textId="77777777" w:rsidR="007331A1" w:rsidRDefault="007331A1" w:rsidP="007331A1">
            <w:pPr>
              <w:pStyle w:val="PURBullet"/>
            </w:pPr>
            <w:r>
              <w:t>Reporting Services Shared Tools</w:t>
            </w:r>
          </w:p>
          <w:p w14:paraId="5ACD3F28" w14:textId="77777777" w:rsidR="007331A1" w:rsidRDefault="007331A1" w:rsidP="007331A1">
            <w:pPr>
              <w:pStyle w:val="PURBullet"/>
            </w:pPr>
            <w:r>
              <w:t>Software Development Kit</w:t>
            </w:r>
          </w:p>
          <w:p w14:paraId="0EFCD9DF" w14:textId="77777777" w:rsidR="007331A1" w:rsidRDefault="007331A1" w:rsidP="007331A1">
            <w:pPr>
              <w:pStyle w:val="PURBullet"/>
            </w:pPr>
            <w:r>
              <w:t>SQL Server 2008 Books Online</w:t>
            </w:r>
          </w:p>
          <w:p w14:paraId="153EE88D" w14:textId="77777777" w:rsidR="007331A1" w:rsidRDefault="007331A1" w:rsidP="007331A1">
            <w:pPr>
              <w:pStyle w:val="PURBullet"/>
            </w:pPr>
            <w:r>
              <w:t>Data warehouse management server</w:t>
            </w:r>
          </w:p>
          <w:p w14:paraId="296C26F7" w14:textId="77777777" w:rsidR="007331A1" w:rsidRDefault="007331A1" w:rsidP="007331A1">
            <w:pPr>
              <w:pStyle w:val="PURBullet"/>
            </w:pPr>
            <w:r>
              <w:t>Service Manager console</w:t>
            </w:r>
          </w:p>
          <w:p w14:paraId="351F9EFC" w14:textId="77777777" w:rsidR="007331A1" w:rsidRDefault="007331A1" w:rsidP="007331A1">
            <w:pPr>
              <w:pStyle w:val="PURBullet"/>
            </w:pPr>
            <w:r>
              <w:t>Avicode Incident Snapshot Utility</w:t>
            </w:r>
          </w:p>
          <w:p w14:paraId="1922E771" w14:textId="77777777" w:rsidR="007331A1" w:rsidRDefault="007331A1" w:rsidP="007331A1">
            <w:pPr>
              <w:pStyle w:val="PURBullet"/>
            </w:pPr>
            <w:r>
              <w:lastRenderedPageBreak/>
              <w:t>AVIcode Intercept Agent</w:t>
            </w:r>
          </w:p>
          <w:p w14:paraId="6B158EDF" w14:textId="77777777" w:rsidR="007331A1" w:rsidRDefault="007331A1" w:rsidP="007331A1">
            <w:pPr>
              <w:pStyle w:val="PURBullet"/>
            </w:pPr>
            <w:r>
              <w:t>AVIcode Intercept Visual Studio Plug-In</w:t>
            </w:r>
          </w:p>
          <w:p w14:paraId="35170363" w14:textId="77777777" w:rsidR="007331A1" w:rsidRDefault="007331A1" w:rsidP="007331A1">
            <w:pPr>
              <w:pStyle w:val="PURBullet"/>
            </w:pPr>
            <w:r>
              <w:t>AVIcode SharePoint Application Cartridge</w:t>
            </w:r>
          </w:p>
          <w:p w14:paraId="4EE9C8E7" w14:textId="77777777" w:rsidR="007331A1" w:rsidRDefault="007331A1" w:rsidP="007331A1">
            <w:pPr>
              <w:pStyle w:val="PURBullet"/>
            </w:pPr>
            <w:r>
              <w:t>AVIcode Advisor 5.7</w:t>
            </w:r>
          </w:p>
          <w:p w14:paraId="79CD1AE2" w14:textId="77777777" w:rsidR="007331A1" w:rsidRDefault="007331A1" w:rsidP="007331A1">
            <w:pPr>
              <w:pStyle w:val="PURBullet"/>
            </w:pPr>
            <w:r>
              <w:t>AVIcode Intercept uX Management Pack for Operations Manager 2007</w:t>
            </w:r>
          </w:p>
          <w:p w14:paraId="4C8D4F8E" w14:textId="77777777" w:rsidR="007331A1" w:rsidRDefault="007331A1" w:rsidP="007331A1">
            <w:pPr>
              <w:pStyle w:val="PURBullet"/>
            </w:pPr>
            <w:r>
              <w:t>AVIcode SharePoint Application Management Pack for Operations Manager 2007</w:t>
            </w:r>
          </w:p>
          <w:p w14:paraId="6431D360" w14:textId="77777777" w:rsidR="007331A1" w:rsidRDefault="007331A1" w:rsidP="007331A1">
            <w:pPr>
              <w:pStyle w:val="PURBullet"/>
            </w:pPr>
            <w:r>
              <w:t>Quick Integration Kit</w:t>
            </w:r>
          </w:p>
          <w:p w14:paraId="6686ED14" w14:textId="77777777" w:rsidR="007331A1" w:rsidRDefault="007331A1" w:rsidP="007331A1">
            <w:pPr>
              <w:pStyle w:val="PURBullet"/>
            </w:pPr>
            <w:r>
              <w:t>Opalis Integration Server 6.2.2 SP1</w:t>
            </w:r>
          </w:p>
          <w:p w14:paraId="782961D9" w14:textId="614204FC" w:rsidR="007331A1" w:rsidRPr="00061749" w:rsidRDefault="007331A1" w:rsidP="007331A1">
            <w:pPr>
              <w:pStyle w:val="PURBullet"/>
            </w:pPr>
            <w:r>
              <w:t>Data Protection Manager Remote Command-Line</w:t>
            </w:r>
          </w:p>
        </w:tc>
        <w:tc>
          <w:tcPr>
            <w:tcW w:w="4835" w:type="dxa"/>
            <w:shd w:val="clear" w:color="auto" w:fill="FFFFFF"/>
          </w:tcPr>
          <w:p w14:paraId="6A42F9E8" w14:textId="77777777" w:rsidR="007331A1" w:rsidRDefault="007331A1" w:rsidP="007331A1">
            <w:pPr>
              <w:pStyle w:val="PURBullet"/>
            </w:pPr>
            <w:r>
              <w:lastRenderedPageBreak/>
              <w:t xml:space="preserve">Management Point </w:t>
            </w:r>
          </w:p>
          <w:p w14:paraId="267A331E" w14:textId="77777777" w:rsidR="007331A1" w:rsidRDefault="007331A1" w:rsidP="007331A1">
            <w:pPr>
              <w:pStyle w:val="PURBullet"/>
            </w:pPr>
            <w:r>
              <w:t xml:space="preserve">Reporting Point </w:t>
            </w:r>
          </w:p>
          <w:p w14:paraId="3907C6B6" w14:textId="77777777" w:rsidR="007331A1" w:rsidRDefault="007331A1" w:rsidP="007331A1">
            <w:pPr>
              <w:pStyle w:val="PURBullet"/>
            </w:pPr>
            <w:r>
              <w:t>Secondary Site Server</w:t>
            </w:r>
          </w:p>
          <w:p w14:paraId="7A5F1286" w14:textId="77777777" w:rsidR="007331A1" w:rsidRDefault="007331A1" w:rsidP="007331A1">
            <w:pPr>
              <w:pStyle w:val="PURBullet"/>
            </w:pPr>
            <w:r>
              <w:t>Server Locator Point</w:t>
            </w:r>
          </w:p>
          <w:p w14:paraId="2C5699CA" w14:textId="77777777" w:rsidR="007331A1" w:rsidRDefault="007331A1" w:rsidP="007331A1">
            <w:pPr>
              <w:pStyle w:val="PURBullet"/>
            </w:pPr>
            <w:r>
              <w:t>Software Update Point</w:t>
            </w:r>
          </w:p>
          <w:p w14:paraId="11569EA5" w14:textId="77777777" w:rsidR="007331A1" w:rsidRDefault="007331A1" w:rsidP="007331A1">
            <w:pPr>
              <w:pStyle w:val="PURBullet"/>
            </w:pPr>
            <w:r>
              <w:t>State Migration Point</w:t>
            </w:r>
          </w:p>
          <w:p w14:paraId="4310E5A0" w14:textId="77777777" w:rsidR="007331A1" w:rsidRDefault="007331A1" w:rsidP="007331A1">
            <w:pPr>
              <w:pStyle w:val="PURBullet"/>
            </w:pPr>
            <w:r>
              <w:t>System Health Validator Point</w:t>
            </w:r>
          </w:p>
          <w:p w14:paraId="7A46021D" w14:textId="77777777" w:rsidR="007331A1" w:rsidRDefault="007331A1" w:rsidP="007331A1">
            <w:pPr>
              <w:pStyle w:val="PURBullet"/>
            </w:pPr>
            <w:r>
              <w:t>Out of Band Service Point</w:t>
            </w:r>
          </w:p>
          <w:p w14:paraId="6ACC0E50" w14:textId="77777777" w:rsidR="007331A1" w:rsidRDefault="007331A1" w:rsidP="007331A1">
            <w:pPr>
              <w:pStyle w:val="PURBullet"/>
            </w:pPr>
            <w:r>
              <w:t>Connector Framework</w:t>
            </w:r>
          </w:p>
          <w:p w14:paraId="314E15F7" w14:textId="77777777" w:rsidR="007331A1" w:rsidRDefault="007331A1" w:rsidP="007331A1">
            <w:pPr>
              <w:pStyle w:val="PURBullet"/>
            </w:pPr>
            <w:r>
              <w:t>Analysis Services Shared Tools</w:t>
            </w:r>
          </w:p>
          <w:p w14:paraId="1BAD64CC" w14:textId="77777777" w:rsidR="007331A1" w:rsidRDefault="007331A1" w:rsidP="007331A1">
            <w:pPr>
              <w:pStyle w:val="PURBullet"/>
            </w:pPr>
            <w:r>
              <w:t>Connectivity Components</w:t>
            </w:r>
          </w:p>
          <w:p w14:paraId="6600A532" w14:textId="77777777" w:rsidR="007331A1" w:rsidRDefault="007331A1" w:rsidP="007331A1">
            <w:pPr>
              <w:pStyle w:val="PURBullet"/>
            </w:pPr>
            <w:r>
              <w:t>Management Tools</w:t>
            </w:r>
          </w:p>
          <w:p w14:paraId="41CE6D1E" w14:textId="77777777" w:rsidR="007331A1" w:rsidRDefault="007331A1" w:rsidP="007331A1">
            <w:pPr>
              <w:pStyle w:val="PURBullet"/>
            </w:pPr>
            <w:r>
              <w:t>Reporting Services Report Manager</w:t>
            </w:r>
          </w:p>
          <w:p w14:paraId="273CFEB4" w14:textId="77777777" w:rsidR="007331A1" w:rsidRDefault="007331A1" w:rsidP="007331A1">
            <w:pPr>
              <w:pStyle w:val="PURBullet"/>
            </w:pPr>
            <w:r>
              <w:t>SQL Server 2008 Shared Tools</w:t>
            </w:r>
          </w:p>
          <w:p w14:paraId="6A03FAF5" w14:textId="77777777" w:rsidR="007331A1" w:rsidRDefault="007331A1" w:rsidP="007331A1">
            <w:pPr>
              <w:pStyle w:val="PURBullet"/>
            </w:pPr>
            <w:r>
              <w:t>SQLXML Client Features</w:t>
            </w:r>
          </w:p>
          <w:p w14:paraId="35BF725B" w14:textId="77777777" w:rsidR="007331A1" w:rsidRDefault="007331A1" w:rsidP="007331A1">
            <w:pPr>
              <w:pStyle w:val="PURBullet"/>
            </w:pPr>
            <w:r>
              <w:t>SQL Server Mobile Server Tools</w:t>
            </w:r>
          </w:p>
          <w:p w14:paraId="0C92CF60" w14:textId="77777777" w:rsidR="007331A1" w:rsidRDefault="007331A1" w:rsidP="007331A1">
            <w:pPr>
              <w:pStyle w:val="PURBullet"/>
            </w:pPr>
            <w:r>
              <w:t>Data warehouse database</w:t>
            </w:r>
          </w:p>
          <w:p w14:paraId="772A3FD5" w14:textId="77777777" w:rsidR="007331A1" w:rsidRDefault="007331A1" w:rsidP="007331A1">
            <w:pPr>
              <w:pStyle w:val="PURBullet"/>
            </w:pPr>
            <w:r>
              <w:t>Self-service portal</w:t>
            </w:r>
          </w:p>
          <w:p w14:paraId="2ADFC3CB" w14:textId="77777777" w:rsidR="007331A1" w:rsidRDefault="007331A1" w:rsidP="007331A1">
            <w:pPr>
              <w:pStyle w:val="PURBullet"/>
            </w:pPr>
            <w:r>
              <w:lastRenderedPageBreak/>
              <w:t>AVIcode Incident Upload Utility</w:t>
            </w:r>
          </w:p>
          <w:p w14:paraId="65670E7F" w14:textId="77777777" w:rsidR="007331A1" w:rsidRDefault="007331A1" w:rsidP="007331A1">
            <w:pPr>
              <w:pStyle w:val="PURBullet"/>
            </w:pPr>
            <w:r>
              <w:t>AVIcode Intercept SE-Viewer</w:t>
            </w:r>
          </w:p>
          <w:p w14:paraId="3DA4107A" w14:textId="77777777" w:rsidR="007331A1" w:rsidRDefault="007331A1" w:rsidP="007331A1">
            <w:pPr>
              <w:pStyle w:val="PURBullet"/>
            </w:pPr>
            <w:r>
              <w:t>AVIcode BizTalk Application Cartridge</w:t>
            </w:r>
          </w:p>
          <w:p w14:paraId="5A18F934" w14:textId="77777777" w:rsidR="007331A1" w:rsidRDefault="007331A1" w:rsidP="007331A1">
            <w:pPr>
              <w:pStyle w:val="PURBullet"/>
            </w:pPr>
            <w:r>
              <w:t>AVIcode Reporting Services Cartridge</w:t>
            </w:r>
          </w:p>
          <w:p w14:paraId="0B1D146A" w14:textId="77777777" w:rsidR="007331A1" w:rsidRDefault="007331A1" w:rsidP="007331A1">
            <w:pPr>
              <w:pStyle w:val="PURBullet"/>
            </w:pPr>
            <w:r>
              <w:t>AVIcode .NET Enterprise Management Pack 5.7 for Operations Manager 2007</w:t>
            </w:r>
          </w:p>
          <w:p w14:paraId="75A4D5C9" w14:textId="77777777" w:rsidR="007331A1" w:rsidRDefault="007331A1" w:rsidP="007331A1">
            <w:pPr>
              <w:pStyle w:val="PURBullet"/>
            </w:pPr>
            <w:r>
              <w:t>AVIcode BizTalk Application Management Pack for Operations Manager 2007</w:t>
            </w:r>
          </w:p>
          <w:p w14:paraId="4FAA7176" w14:textId="77777777" w:rsidR="007331A1" w:rsidRDefault="007331A1" w:rsidP="007331A1">
            <w:pPr>
              <w:pStyle w:val="PURBullet"/>
            </w:pPr>
            <w:r>
              <w:t>AVIcode Reporting Services Management Pack for Operations Manager 2007Opalis Integration Server</w:t>
            </w:r>
          </w:p>
          <w:p w14:paraId="58CF9601" w14:textId="77777777" w:rsidR="007331A1" w:rsidRDefault="007331A1" w:rsidP="007331A1">
            <w:pPr>
              <w:pStyle w:val="PURBullet"/>
            </w:pPr>
            <w:r>
              <w:t>Opalis Operator Console Installer</w:t>
            </w:r>
          </w:p>
          <w:p w14:paraId="0B0261BF" w14:textId="2EBA91E9" w:rsidR="007331A1" w:rsidRPr="00061749" w:rsidRDefault="007331A1" w:rsidP="007331A1">
            <w:pPr>
              <w:pStyle w:val="PURBullet"/>
            </w:pPr>
            <w:r>
              <w:t>Data Protection Manager 2010 Agent</w:t>
            </w:r>
          </w:p>
        </w:tc>
      </w:tr>
      <w:tr w:rsidR="007331A1" w:rsidRPr="00061749" w14:paraId="581CEEF5" w14:textId="77777777" w:rsidTr="007A4D2C">
        <w:tc>
          <w:tcPr>
            <w:tcW w:w="10750" w:type="dxa"/>
            <w:gridSpan w:val="2"/>
            <w:shd w:val="clear" w:color="auto" w:fill="FFFFFF"/>
            <w:tcMar>
              <w:top w:w="43" w:type="dxa"/>
              <w:left w:w="115" w:type="dxa"/>
              <w:bottom w:w="43" w:type="dxa"/>
              <w:right w:w="115" w:type="dxa"/>
            </w:tcMar>
          </w:tcPr>
          <w:p w14:paraId="6EE16642" w14:textId="4BA10248" w:rsidR="007331A1" w:rsidRPr="00CD604F" w:rsidRDefault="007331A1" w:rsidP="00C245A7">
            <w:pPr>
              <w:pStyle w:val="PURTableHeaderBlue"/>
            </w:pPr>
            <w:r w:rsidRPr="007331A1">
              <w:lastRenderedPageBreak/>
              <w:t>System Center 2012 R2 Configuration Manager</w:t>
            </w:r>
          </w:p>
        </w:tc>
      </w:tr>
      <w:tr w:rsidR="007331A1" w:rsidRPr="00061749" w14:paraId="58FEB5FD" w14:textId="77777777" w:rsidTr="007A4D2C">
        <w:tc>
          <w:tcPr>
            <w:tcW w:w="5915" w:type="dxa"/>
            <w:shd w:val="clear" w:color="auto" w:fill="FFFFFF"/>
            <w:tcMar>
              <w:top w:w="43" w:type="dxa"/>
              <w:left w:w="115" w:type="dxa"/>
              <w:bottom w:w="43" w:type="dxa"/>
              <w:right w:w="115" w:type="dxa"/>
            </w:tcMar>
          </w:tcPr>
          <w:p w14:paraId="6CAE2ECB" w14:textId="77777777" w:rsidR="007331A1" w:rsidRDefault="007331A1" w:rsidP="007331A1">
            <w:pPr>
              <w:pStyle w:val="PURBullet"/>
            </w:pPr>
            <w:r>
              <w:t>Configuration Manager Client</w:t>
            </w:r>
          </w:p>
          <w:p w14:paraId="7145FFEE" w14:textId="77777777" w:rsidR="007331A1" w:rsidRDefault="007331A1" w:rsidP="007331A1">
            <w:pPr>
              <w:pStyle w:val="PURBullet"/>
            </w:pPr>
            <w:r>
              <w:t>Device Management Point</w:t>
            </w:r>
          </w:p>
          <w:p w14:paraId="257833BD" w14:textId="77777777" w:rsidR="007331A1" w:rsidRDefault="007331A1" w:rsidP="007331A1">
            <w:pPr>
              <w:pStyle w:val="PURBullet"/>
            </w:pPr>
            <w:r>
              <w:t>Custom Updates Publishing Tool</w:t>
            </w:r>
          </w:p>
          <w:p w14:paraId="0F65B141" w14:textId="77777777" w:rsidR="007331A1" w:rsidRDefault="007331A1" w:rsidP="007331A1">
            <w:pPr>
              <w:pStyle w:val="PURBullet"/>
            </w:pPr>
            <w:r>
              <w:t>Distribution Point</w:t>
            </w:r>
          </w:p>
          <w:p w14:paraId="4B4DCB0D" w14:textId="77777777" w:rsidR="007331A1" w:rsidRDefault="007331A1" w:rsidP="007331A1">
            <w:pPr>
              <w:pStyle w:val="PURBullet"/>
            </w:pPr>
            <w:r>
              <w:t>Fallback Status Point</w:t>
            </w:r>
          </w:p>
          <w:p w14:paraId="027393A8" w14:textId="77777777" w:rsidR="007331A1" w:rsidRDefault="007331A1" w:rsidP="007331A1">
            <w:pPr>
              <w:pStyle w:val="PURBullet"/>
            </w:pPr>
            <w:r>
              <w:t>Inventory Tool for Microsoft Updates</w:t>
            </w:r>
          </w:p>
          <w:p w14:paraId="26F45705" w14:textId="77777777" w:rsidR="007331A1" w:rsidRDefault="007331A1" w:rsidP="007331A1">
            <w:pPr>
              <w:pStyle w:val="PURBullet"/>
            </w:pPr>
            <w:r>
              <w:t>PXE Service Point</w:t>
            </w:r>
          </w:p>
          <w:p w14:paraId="06BB1D22" w14:textId="77777777" w:rsidR="007331A1" w:rsidRDefault="007331A1" w:rsidP="007331A1">
            <w:pPr>
              <w:pStyle w:val="PURBullet"/>
            </w:pPr>
            <w:r>
              <w:t>Management Point</w:t>
            </w:r>
          </w:p>
          <w:p w14:paraId="53596250" w14:textId="77777777" w:rsidR="007331A1" w:rsidRDefault="007331A1" w:rsidP="007331A1">
            <w:pPr>
              <w:pStyle w:val="PURBullet"/>
            </w:pPr>
            <w:r>
              <w:t>Virtual Machine Manager Agent</w:t>
            </w:r>
          </w:p>
          <w:p w14:paraId="271D8369" w14:textId="77777777" w:rsidR="007331A1" w:rsidRDefault="007331A1" w:rsidP="007331A1">
            <w:pPr>
              <w:pStyle w:val="PURBullet"/>
            </w:pPr>
            <w:r>
              <w:t>Administrator Console</w:t>
            </w:r>
          </w:p>
          <w:p w14:paraId="32471FA6" w14:textId="77777777" w:rsidR="007331A1" w:rsidRDefault="007331A1" w:rsidP="007331A1">
            <w:pPr>
              <w:pStyle w:val="PURBullet"/>
            </w:pPr>
            <w:r>
              <w:t>VMRC Client</w:t>
            </w:r>
          </w:p>
          <w:p w14:paraId="6D95E83C" w14:textId="77777777" w:rsidR="007331A1" w:rsidRDefault="007331A1" w:rsidP="007331A1">
            <w:pPr>
              <w:pStyle w:val="PURBullet"/>
            </w:pPr>
            <w:r>
              <w:t>Audit Collection Services software</w:t>
            </w:r>
          </w:p>
          <w:p w14:paraId="2AFB4A32" w14:textId="77777777" w:rsidR="007331A1" w:rsidRDefault="007331A1" w:rsidP="007331A1">
            <w:pPr>
              <w:pStyle w:val="PURBullet"/>
            </w:pPr>
            <w:r>
              <w:t>Power Shell</w:t>
            </w:r>
          </w:p>
          <w:p w14:paraId="055A3882" w14:textId="77777777" w:rsidR="007331A1" w:rsidRDefault="007331A1" w:rsidP="007331A1">
            <w:pPr>
              <w:pStyle w:val="PURBullet"/>
            </w:pPr>
            <w:r>
              <w:t>Business Intelligence Development Studio</w:t>
            </w:r>
          </w:p>
          <w:p w14:paraId="71368C9E" w14:textId="77777777" w:rsidR="007331A1" w:rsidRDefault="007331A1" w:rsidP="007331A1">
            <w:pPr>
              <w:pStyle w:val="PURBullet"/>
            </w:pPr>
            <w:r>
              <w:t>Legacy Components</w:t>
            </w:r>
          </w:p>
          <w:p w14:paraId="54BD8ED8" w14:textId="77777777" w:rsidR="007331A1" w:rsidRDefault="007331A1" w:rsidP="007331A1">
            <w:pPr>
              <w:pStyle w:val="PURBullet"/>
            </w:pPr>
            <w:r>
              <w:t>Notification Services Client Components</w:t>
            </w:r>
          </w:p>
          <w:p w14:paraId="071DE1A5" w14:textId="77777777" w:rsidR="007331A1" w:rsidRDefault="007331A1" w:rsidP="007331A1">
            <w:pPr>
              <w:pStyle w:val="PURBullet"/>
            </w:pPr>
            <w:r>
              <w:t>Reporting Services Shared Tools</w:t>
            </w:r>
          </w:p>
          <w:p w14:paraId="20661D02" w14:textId="77777777" w:rsidR="007331A1" w:rsidRDefault="007331A1" w:rsidP="007331A1">
            <w:pPr>
              <w:pStyle w:val="PURBullet"/>
            </w:pPr>
            <w:r>
              <w:t>Software Development Kit</w:t>
            </w:r>
          </w:p>
          <w:p w14:paraId="071C31FE" w14:textId="7646FD93" w:rsidR="007331A1" w:rsidRPr="007331A1" w:rsidRDefault="007331A1" w:rsidP="007331A1">
            <w:pPr>
              <w:pStyle w:val="PURBullet"/>
            </w:pPr>
            <w:r>
              <w:t>SQL Server 2008 Books Online</w:t>
            </w:r>
          </w:p>
        </w:tc>
        <w:tc>
          <w:tcPr>
            <w:tcW w:w="4835" w:type="dxa"/>
            <w:shd w:val="clear" w:color="auto" w:fill="FFFFFF"/>
          </w:tcPr>
          <w:p w14:paraId="64ACA429" w14:textId="77777777" w:rsidR="007331A1" w:rsidRDefault="007331A1" w:rsidP="007331A1">
            <w:pPr>
              <w:pStyle w:val="PURBullet"/>
            </w:pPr>
            <w:r>
              <w:t>Reporting Point</w:t>
            </w:r>
          </w:p>
          <w:p w14:paraId="4E22A53E" w14:textId="77777777" w:rsidR="007331A1" w:rsidRDefault="007331A1" w:rsidP="007331A1">
            <w:pPr>
              <w:pStyle w:val="PURBullet"/>
            </w:pPr>
            <w:r>
              <w:t>Secondary Site Server</w:t>
            </w:r>
          </w:p>
          <w:p w14:paraId="222A0807" w14:textId="77777777" w:rsidR="007331A1" w:rsidRDefault="007331A1" w:rsidP="007331A1">
            <w:pPr>
              <w:pStyle w:val="PURBullet"/>
            </w:pPr>
            <w:r>
              <w:t>Server Locator Point</w:t>
            </w:r>
          </w:p>
          <w:p w14:paraId="4182B97A" w14:textId="77777777" w:rsidR="007331A1" w:rsidRDefault="007331A1" w:rsidP="007331A1">
            <w:pPr>
              <w:pStyle w:val="PURBullet"/>
            </w:pPr>
            <w:r>
              <w:t>Software Update Point</w:t>
            </w:r>
          </w:p>
          <w:p w14:paraId="4F125B5B" w14:textId="77777777" w:rsidR="007331A1" w:rsidRDefault="007331A1" w:rsidP="007331A1">
            <w:pPr>
              <w:pStyle w:val="PURBullet"/>
            </w:pPr>
            <w:r>
              <w:t>State Migration Point</w:t>
            </w:r>
          </w:p>
          <w:p w14:paraId="0E478A54" w14:textId="77777777" w:rsidR="007331A1" w:rsidRDefault="007331A1" w:rsidP="007331A1">
            <w:pPr>
              <w:pStyle w:val="PURBullet"/>
            </w:pPr>
            <w:r>
              <w:t>System Health Validator Point</w:t>
            </w:r>
          </w:p>
          <w:p w14:paraId="69926AF1" w14:textId="77777777" w:rsidR="007331A1" w:rsidRDefault="007331A1" w:rsidP="007331A1">
            <w:pPr>
              <w:pStyle w:val="PURBullet"/>
            </w:pPr>
            <w:r>
              <w:t>Out of Band Service Point</w:t>
            </w:r>
          </w:p>
          <w:p w14:paraId="311D82C2" w14:textId="77777777" w:rsidR="007331A1" w:rsidRDefault="007331A1" w:rsidP="007331A1">
            <w:pPr>
              <w:pStyle w:val="PURBullet"/>
            </w:pPr>
            <w:r>
              <w:t>Physical to Virtual Agent</w:t>
            </w:r>
          </w:p>
          <w:p w14:paraId="542E12D5" w14:textId="77777777" w:rsidR="007331A1" w:rsidRDefault="007331A1" w:rsidP="007331A1">
            <w:pPr>
              <w:pStyle w:val="PURBullet"/>
            </w:pPr>
            <w:r>
              <w:t>Virtual Machine Manager Self Service Portal</w:t>
            </w:r>
          </w:p>
          <w:p w14:paraId="069564BA" w14:textId="77777777" w:rsidR="007331A1" w:rsidRDefault="007331A1" w:rsidP="007331A1">
            <w:pPr>
              <w:pStyle w:val="PURBullet"/>
            </w:pPr>
            <w:r>
              <w:t>Server Application Virtualization</w:t>
            </w:r>
          </w:p>
          <w:p w14:paraId="2C45E3E7" w14:textId="77777777" w:rsidR="007331A1" w:rsidRDefault="007331A1" w:rsidP="007331A1">
            <w:pPr>
              <w:pStyle w:val="PURBullet"/>
            </w:pPr>
            <w:r>
              <w:t>Connector Framework</w:t>
            </w:r>
          </w:p>
          <w:p w14:paraId="1044CE77" w14:textId="77777777" w:rsidR="007331A1" w:rsidRDefault="007331A1" w:rsidP="007331A1">
            <w:pPr>
              <w:pStyle w:val="PURBullet"/>
            </w:pPr>
            <w:r>
              <w:t>Analysis Services Shared Tools</w:t>
            </w:r>
          </w:p>
          <w:p w14:paraId="3AB171E3" w14:textId="77777777" w:rsidR="007331A1" w:rsidRDefault="007331A1" w:rsidP="007331A1">
            <w:pPr>
              <w:pStyle w:val="PURBullet"/>
            </w:pPr>
            <w:r>
              <w:t>Connectivity Components</w:t>
            </w:r>
          </w:p>
          <w:p w14:paraId="446AF652" w14:textId="77777777" w:rsidR="007331A1" w:rsidRDefault="007331A1" w:rsidP="007331A1">
            <w:pPr>
              <w:pStyle w:val="PURBullet"/>
            </w:pPr>
            <w:r>
              <w:t>Management Tools</w:t>
            </w:r>
          </w:p>
          <w:p w14:paraId="56786DFF" w14:textId="77777777" w:rsidR="007331A1" w:rsidRDefault="007331A1" w:rsidP="007331A1">
            <w:pPr>
              <w:pStyle w:val="PURBullet"/>
            </w:pPr>
            <w:r>
              <w:t>Reporting Services Report Manager</w:t>
            </w:r>
          </w:p>
          <w:p w14:paraId="6520B10B" w14:textId="77777777" w:rsidR="007331A1" w:rsidRDefault="007331A1" w:rsidP="007331A1">
            <w:pPr>
              <w:pStyle w:val="PURBullet"/>
            </w:pPr>
            <w:r>
              <w:t>SQL Server 2008 Shared Tools</w:t>
            </w:r>
          </w:p>
          <w:p w14:paraId="3234D1EE" w14:textId="77777777" w:rsidR="007331A1" w:rsidRDefault="007331A1" w:rsidP="007331A1">
            <w:pPr>
              <w:pStyle w:val="PURBullet"/>
            </w:pPr>
            <w:r>
              <w:t>SQLXML Client Features</w:t>
            </w:r>
          </w:p>
          <w:p w14:paraId="1C7AF45B" w14:textId="77777777" w:rsidR="007331A1" w:rsidRDefault="007331A1" w:rsidP="007331A1">
            <w:pPr>
              <w:pStyle w:val="PURBullet"/>
            </w:pPr>
            <w:r>
              <w:t>SQL Server Mobile Server Tools</w:t>
            </w:r>
          </w:p>
          <w:p w14:paraId="55E54E6E" w14:textId="2F66769F" w:rsidR="007331A1" w:rsidRPr="007331A1" w:rsidRDefault="007331A1" w:rsidP="007331A1">
            <w:pPr>
              <w:pStyle w:val="PURBody"/>
            </w:pPr>
          </w:p>
        </w:tc>
      </w:tr>
      <w:tr w:rsidR="00C37510" w:rsidRPr="00E53E5B" w14:paraId="2F7037DF" w14:textId="77777777" w:rsidTr="007A4D2C">
        <w:tc>
          <w:tcPr>
            <w:tcW w:w="10750" w:type="dxa"/>
            <w:gridSpan w:val="2"/>
            <w:shd w:val="clear" w:color="auto" w:fill="FFFFFF"/>
            <w:tcMar>
              <w:top w:w="43" w:type="dxa"/>
              <w:left w:w="115" w:type="dxa"/>
              <w:bottom w:w="43" w:type="dxa"/>
              <w:right w:w="115" w:type="dxa"/>
            </w:tcMar>
          </w:tcPr>
          <w:p w14:paraId="7BD4D805" w14:textId="737BA218" w:rsidR="00C37510" w:rsidRPr="00F975A7" w:rsidRDefault="00C37510" w:rsidP="002A701A">
            <w:pPr>
              <w:pStyle w:val="PURTableHeaderBlue"/>
            </w:pPr>
            <w:r w:rsidRPr="00F975A7">
              <w:t xml:space="preserve">Visual Studio Team Foundation Server </w:t>
            </w:r>
            <w:r w:rsidR="00DD1638">
              <w:t>201</w:t>
            </w:r>
            <w:r w:rsidR="002A701A">
              <w:t>3</w:t>
            </w:r>
            <w:r w:rsidR="00DD1638" w:rsidRPr="00F975A7">
              <w:t xml:space="preserve"> </w:t>
            </w:r>
            <w:r w:rsidRPr="00F975A7">
              <w:t xml:space="preserve">with SQL Server </w:t>
            </w:r>
            <w:r w:rsidR="00EA1C1A">
              <w:t xml:space="preserve">2012 </w:t>
            </w:r>
            <w:r w:rsidRPr="00F975A7">
              <w:t>Technology</w:t>
            </w:r>
          </w:p>
        </w:tc>
      </w:tr>
      <w:tr w:rsidR="00050078" w:rsidRPr="00E53E5B" w14:paraId="72A6AF51" w14:textId="77777777" w:rsidTr="007A4D2C">
        <w:tc>
          <w:tcPr>
            <w:tcW w:w="5915" w:type="dxa"/>
            <w:shd w:val="clear" w:color="auto" w:fill="FFFFFF"/>
            <w:tcMar>
              <w:top w:w="43" w:type="dxa"/>
              <w:left w:w="115" w:type="dxa"/>
              <w:bottom w:w="43" w:type="dxa"/>
              <w:right w:w="115" w:type="dxa"/>
            </w:tcMar>
          </w:tcPr>
          <w:p w14:paraId="7F1C29D1" w14:textId="69066CDA" w:rsidR="00050078" w:rsidRPr="00F975A7" w:rsidRDefault="00050078" w:rsidP="00C44B38">
            <w:pPr>
              <w:pStyle w:val="PURBullet-Indented"/>
            </w:pPr>
            <w:r w:rsidRPr="00F975A7">
              <w:t>Team Explorer</w:t>
            </w:r>
            <w:r w:rsidR="00EA1C1A">
              <w:t xml:space="preserve"> for Visual Studio </w:t>
            </w:r>
            <w:r w:rsidR="00DD1638">
              <w:t>201</w:t>
            </w:r>
            <w:r w:rsidR="002A701A">
              <w:t>3</w:t>
            </w:r>
          </w:p>
          <w:p w14:paraId="767D45E3" w14:textId="3BA92420" w:rsidR="00050078" w:rsidRPr="00F975A7" w:rsidRDefault="009C1993" w:rsidP="00C44B38">
            <w:pPr>
              <w:pStyle w:val="PURBullet-Indented"/>
            </w:pPr>
            <w:r>
              <w:t xml:space="preserve">Visual Studio </w:t>
            </w:r>
            <w:r w:rsidR="00050078">
              <w:t>Team Foundation Build</w:t>
            </w:r>
            <w:r>
              <w:t xml:space="preserve"> Services</w:t>
            </w:r>
          </w:p>
        </w:tc>
        <w:tc>
          <w:tcPr>
            <w:tcW w:w="4835" w:type="dxa"/>
            <w:shd w:val="clear" w:color="auto" w:fill="FFFFFF"/>
          </w:tcPr>
          <w:p w14:paraId="7DAAB207" w14:textId="77777777" w:rsidR="009C1993" w:rsidRDefault="009C1993" w:rsidP="00C44B38">
            <w:pPr>
              <w:pStyle w:val="PURBullet-Indented"/>
            </w:pPr>
            <w:r>
              <w:t xml:space="preserve">Visual Studio </w:t>
            </w:r>
            <w:r w:rsidR="00050078" w:rsidRPr="00F975A7">
              <w:t>Team Foundation Server SharePoint Extensions</w:t>
            </w:r>
          </w:p>
          <w:p w14:paraId="3EEF052F" w14:textId="03A98D11" w:rsidR="00050078" w:rsidRPr="00F975A7" w:rsidRDefault="009C1993" w:rsidP="00C44B38">
            <w:pPr>
              <w:pStyle w:val="PURBullet-Indented"/>
            </w:pPr>
            <w:r>
              <w:t>Visual Studio Team Foundation Server Project Server Extensions</w:t>
            </w:r>
          </w:p>
        </w:tc>
      </w:tr>
      <w:tr w:rsidR="00050078" w:rsidRPr="00061749" w14:paraId="4761DF29" w14:textId="77777777" w:rsidTr="007A4D2C">
        <w:tc>
          <w:tcPr>
            <w:tcW w:w="10750" w:type="dxa"/>
            <w:gridSpan w:val="2"/>
            <w:shd w:val="clear" w:color="auto" w:fill="FFFFFF"/>
            <w:tcMar>
              <w:top w:w="43" w:type="dxa"/>
              <w:left w:w="115" w:type="dxa"/>
              <w:bottom w:w="43" w:type="dxa"/>
              <w:right w:w="115" w:type="dxa"/>
            </w:tcMar>
          </w:tcPr>
          <w:p w14:paraId="551FFE0B" w14:textId="47DDE1A2" w:rsidR="00050078" w:rsidRDefault="00050078" w:rsidP="00CC4461">
            <w:pPr>
              <w:pStyle w:val="PURTableHeaderBlue"/>
            </w:pPr>
            <w:r w:rsidRPr="00D17E7D">
              <w:t>Windows Server 20</w:t>
            </w:r>
            <w:r w:rsidR="00943BD4">
              <w:t>12</w:t>
            </w:r>
            <w:r>
              <w:t xml:space="preserve"> </w:t>
            </w:r>
            <w:r w:rsidR="00377F92">
              <w:t xml:space="preserve">R2 </w:t>
            </w:r>
            <w:r w:rsidRPr="00D17E7D">
              <w:t>Standard</w:t>
            </w:r>
            <w:r w:rsidR="00CC4461">
              <w:t>,</w:t>
            </w:r>
            <w:r>
              <w:t xml:space="preserve"> Datacenter</w:t>
            </w:r>
            <w:r w:rsidR="00CC4461">
              <w:t>, and Cloud Platform Guest</w:t>
            </w:r>
          </w:p>
        </w:tc>
      </w:tr>
      <w:tr w:rsidR="00E9574D" w:rsidRPr="00A748AB" w14:paraId="1B8C95FF" w14:textId="77777777" w:rsidTr="007A4D2C">
        <w:tc>
          <w:tcPr>
            <w:tcW w:w="5915" w:type="dxa"/>
            <w:shd w:val="clear" w:color="auto" w:fill="FFFFFF"/>
            <w:tcMar>
              <w:top w:w="43" w:type="dxa"/>
              <w:left w:w="115" w:type="dxa"/>
              <w:bottom w:w="43" w:type="dxa"/>
              <w:right w:w="115" w:type="dxa"/>
            </w:tcMar>
          </w:tcPr>
          <w:p w14:paraId="433DC222" w14:textId="37CB4878" w:rsidR="00E9574D" w:rsidRPr="00A748AB" w:rsidRDefault="00E9574D" w:rsidP="00CD6E9D">
            <w:pPr>
              <w:pStyle w:val="PURBullet"/>
              <w:rPr>
                <w:rFonts w:cs="Arial"/>
                <w:szCs w:val="18"/>
              </w:rPr>
            </w:pPr>
            <w:r w:rsidRPr="00251EA0">
              <w:t xml:space="preserve">For a list of additional software go to </w:t>
            </w:r>
            <w:hyperlink r:id="rId173" w:history="1">
              <w:r w:rsidRPr="00A72A1A">
                <w:rPr>
                  <w:rStyle w:val="Hyperlink"/>
                </w:rPr>
                <w:t>http://go.microsoft.com/fwlink/?LinkId=290987</w:t>
              </w:r>
            </w:hyperlink>
          </w:p>
        </w:tc>
        <w:tc>
          <w:tcPr>
            <w:tcW w:w="4835" w:type="dxa"/>
            <w:shd w:val="clear" w:color="auto" w:fill="FFFFFF"/>
            <w:tcMar>
              <w:top w:w="43" w:type="dxa"/>
              <w:left w:w="115" w:type="dxa"/>
              <w:bottom w:w="43" w:type="dxa"/>
              <w:right w:w="115" w:type="dxa"/>
            </w:tcMar>
          </w:tcPr>
          <w:p w14:paraId="06057CAC" w14:textId="731BA6F7" w:rsidR="00E9574D" w:rsidRPr="00804D4F" w:rsidRDefault="00E9574D" w:rsidP="00E9574D">
            <w:pPr>
              <w:pStyle w:val="PURBullet-Indented"/>
              <w:numPr>
                <w:ilvl w:val="0"/>
                <w:numId w:val="0"/>
              </w:numPr>
              <w:ind w:left="486" w:hanging="216"/>
              <w:rPr>
                <w:rFonts w:cs="Arial"/>
                <w:szCs w:val="18"/>
              </w:rPr>
            </w:pPr>
          </w:p>
        </w:tc>
      </w:tr>
      <w:tr w:rsidR="00804D4F" w:rsidRPr="00E53E5B" w14:paraId="4396EC3A"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0AB10198" w14:textId="20DCB03E" w:rsidR="00804D4F" w:rsidRPr="00F975A7" w:rsidRDefault="00804D4F" w:rsidP="00DE591B">
            <w:pPr>
              <w:pStyle w:val="PURTableHeaderBlue"/>
            </w:pPr>
            <w:r>
              <w:t xml:space="preserve">Windows Server 2012 </w:t>
            </w:r>
            <w:r w:rsidR="00377F92">
              <w:t xml:space="preserve">R2 </w:t>
            </w:r>
            <w:r>
              <w:t>Essentials</w:t>
            </w:r>
          </w:p>
        </w:tc>
      </w:tr>
      <w:tr w:rsidR="00804D4F" w:rsidRPr="00830DCA" w14:paraId="292214C5" w14:textId="77777777" w:rsidTr="007A4D2C">
        <w:tc>
          <w:tcPr>
            <w:tcW w:w="5915" w:type="dxa"/>
            <w:shd w:val="clear" w:color="auto" w:fill="FFFFFF"/>
            <w:tcMar>
              <w:top w:w="43" w:type="dxa"/>
              <w:left w:w="115" w:type="dxa"/>
              <w:bottom w:w="43" w:type="dxa"/>
              <w:right w:w="115" w:type="dxa"/>
            </w:tcMar>
          </w:tcPr>
          <w:p w14:paraId="162E9BAC" w14:textId="2A15C912" w:rsidR="00804D4F" w:rsidRPr="00830DCA" w:rsidRDefault="00804D4F" w:rsidP="007A4D2C">
            <w:pPr>
              <w:pStyle w:val="PURBullet-Indented"/>
              <w:rPr>
                <w:rFonts w:cs="Arial"/>
                <w:szCs w:val="18"/>
              </w:rPr>
            </w:pPr>
            <w:r w:rsidRPr="00830DCA">
              <w:rPr>
                <w:rFonts w:cs="Arial"/>
                <w:szCs w:val="18"/>
              </w:rPr>
              <w:t xml:space="preserve">For a list of additional software go to </w:t>
            </w:r>
            <w:hyperlink r:id="rId174" w:history="1">
              <w:r w:rsidR="007A4D2C">
                <w:rPr>
                  <w:rStyle w:val="Hyperlink"/>
                </w:rPr>
                <w:t>http://technet.microsoft.com/en-us/windowsserver/default.aspx</w:t>
              </w:r>
            </w:hyperlink>
            <w:r w:rsidR="007A4D2C">
              <w:rPr>
                <w:color w:val="1F497D"/>
              </w:rPr>
              <w:t xml:space="preserve"> </w:t>
            </w:r>
          </w:p>
        </w:tc>
        <w:tc>
          <w:tcPr>
            <w:tcW w:w="4835" w:type="dxa"/>
            <w:shd w:val="clear" w:color="auto" w:fill="FFFFFF"/>
            <w:tcMar>
              <w:top w:w="43" w:type="dxa"/>
              <w:left w:w="115" w:type="dxa"/>
              <w:bottom w:w="43" w:type="dxa"/>
              <w:right w:w="115" w:type="dxa"/>
            </w:tcMar>
          </w:tcPr>
          <w:p w14:paraId="1516DCD2" w14:textId="45140DBC" w:rsidR="00804D4F" w:rsidRPr="00830DCA" w:rsidRDefault="00804D4F" w:rsidP="00E9574D">
            <w:pPr>
              <w:pStyle w:val="PURBullet-Indented"/>
              <w:numPr>
                <w:ilvl w:val="0"/>
                <w:numId w:val="0"/>
              </w:numPr>
              <w:ind w:left="486"/>
              <w:rPr>
                <w:rFonts w:cs="Arial"/>
                <w:szCs w:val="18"/>
              </w:rPr>
            </w:pPr>
          </w:p>
        </w:tc>
      </w:tr>
    </w:tbl>
    <w:p w14:paraId="04EB31B2" w14:textId="77777777" w:rsidR="00EF67CC" w:rsidRPr="00EF67CC" w:rsidRDefault="00EF67CC" w:rsidP="00984DEA">
      <w:pPr>
        <w:pStyle w:val="PURBody"/>
        <w:sectPr w:rsidR="00EF67CC" w:rsidRPr="00EF67CC" w:rsidSect="00470521">
          <w:footerReference w:type="default" r:id="rId175"/>
          <w:pgSz w:w="12240" w:h="15840" w:code="1"/>
          <w:pgMar w:top="1800" w:right="720" w:bottom="720" w:left="720" w:header="720" w:footer="720" w:gutter="0"/>
          <w:cols w:space="360"/>
          <w:docGrid w:linePitch="360"/>
        </w:sectPr>
      </w:pPr>
    </w:p>
    <w:p w14:paraId="5FE0EAF7" w14:textId="77777777" w:rsidR="00DB4E8F" w:rsidRPr="00984DEA" w:rsidRDefault="00353A1B" w:rsidP="00CD6E9D">
      <w:pPr>
        <w:pStyle w:val="PURBody"/>
        <w:keepLines/>
        <w:jc w:val="right"/>
        <w:rPr>
          <w:rStyle w:val="Hyperlink"/>
          <w:color w:val="404040" w:themeColor="text1" w:themeTint="BF"/>
          <w:u w:val="none"/>
        </w:rPr>
      </w:pPr>
      <w:hyperlink w:anchor="TOC" w:history="1">
        <w:r w:rsidR="00DB4E8F" w:rsidRPr="00372624">
          <w:rPr>
            <w:rStyle w:val="Hyperlink"/>
            <w:rFonts w:ascii="Arial Narrow" w:hAnsi="Arial Narrow"/>
            <w:sz w:val="16"/>
          </w:rPr>
          <w:t>Table of Contents</w:t>
        </w:r>
      </w:hyperlink>
      <w:r w:rsidR="00DB4E8F">
        <w:t xml:space="preserve"> / </w:t>
      </w:r>
      <w:hyperlink w:anchor="UniversalTerms" w:history="1">
        <w:r w:rsidR="00DB4E8F">
          <w:rPr>
            <w:rStyle w:val="Hyperlink"/>
            <w:rFonts w:ascii="Arial Narrow" w:hAnsi="Arial Narrow"/>
            <w:sz w:val="16"/>
          </w:rPr>
          <w:t>Universal License Terms</w:t>
        </w:r>
      </w:hyperlink>
    </w:p>
    <w:bookmarkEnd w:id="931"/>
    <w:p w14:paraId="6671DADE" w14:textId="77777777" w:rsidR="00AE3B6A" w:rsidRPr="00984DEA" w:rsidRDefault="00AE3B6A" w:rsidP="00984DEA">
      <w:pPr>
        <w:pStyle w:val="PURBody"/>
      </w:pPr>
      <w:r w:rsidRPr="00984DEA">
        <w:br w:type="page"/>
      </w:r>
    </w:p>
    <w:p w14:paraId="38E6767A" w14:textId="77777777" w:rsidR="001C183A" w:rsidRDefault="00043C1F" w:rsidP="00AE3B6A">
      <w:pPr>
        <w:pStyle w:val="PURSectionHeading"/>
      </w:pPr>
      <w:bookmarkStart w:id="932" w:name="_Toc299519183"/>
      <w:bookmarkStart w:id="933" w:name="_Toc299525047"/>
      <w:bookmarkStart w:id="934" w:name="_Toc299531615"/>
      <w:bookmarkStart w:id="935" w:name="_Toc299531939"/>
      <w:bookmarkStart w:id="936" w:name="_Toc299957222"/>
      <w:bookmarkStart w:id="937" w:name="_Toc346536895"/>
      <w:bookmarkStart w:id="938" w:name="_Toc339280359"/>
      <w:bookmarkStart w:id="939" w:name="_Toc363552832"/>
      <w:bookmarkStart w:id="940" w:name="_Toc378682299"/>
      <w:bookmarkStart w:id="941" w:name="_Toc371268311"/>
      <w:bookmarkStart w:id="942" w:name="_Toc381962058"/>
      <w:bookmarkStart w:id="943" w:name="Appendix2"/>
      <w:r>
        <w:lastRenderedPageBreak/>
        <w:t xml:space="preserve">Appendix </w:t>
      </w:r>
      <w:r w:rsidR="00C4367D">
        <w:t>2:</w:t>
      </w:r>
      <w:r w:rsidR="001C183A">
        <w:t xml:space="preserve"> Notices</w:t>
      </w:r>
      <w:bookmarkEnd w:id="932"/>
      <w:bookmarkEnd w:id="933"/>
      <w:bookmarkEnd w:id="934"/>
      <w:bookmarkEnd w:id="935"/>
      <w:bookmarkEnd w:id="936"/>
      <w:bookmarkEnd w:id="937"/>
      <w:bookmarkEnd w:id="938"/>
      <w:bookmarkEnd w:id="939"/>
      <w:bookmarkEnd w:id="940"/>
      <w:bookmarkEnd w:id="941"/>
      <w:bookmarkEnd w:id="942"/>
    </w:p>
    <w:p w14:paraId="468346A0" w14:textId="6BBFA5E2" w:rsidR="00231FAC" w:rsidRDefault="00231FAC" w:rsidP="00231FAC">
      <w:pPr>
        <w:pStyle w:val="PURHeading1"/>
      </w:pPr>
      <w:bookmarkStart w:id="944" w:name="_Toc299957223"/>
      <w:r>
        <w:t>Bing Maps</w:t>
      </w:r>
    </w:p>
    <w:p w14:paraId="30A37937" w14:textId="7E96AD9A" w:rsidR="00231FAC" w:rsidRDefault="00231FAC" w:rsidP="00231FAC">
      <w:pPr>
        <w:pStyle w:val="PURBody-Indented"/>
      </w:pPr>
      <w:r w:rsidRPr="003D33E5">
        <w:t>The software includes use of Bing Maps.</w:t>
      </w:r>
      <w:r w:rsidR="00B70FA2" w:rsidRPr="003D33E5">
        <w:t xml:space="preserve"> </w:t>
      </w:r>
      <w:r w:rsidR="00571715" w:rsidRPr="003D33E5">
        <w:t xml:space="preserve">Any content provided through Bing Maps, including geocodes, can only be used within the product through which the content is provided. </w:t>
      </w:r>
      <w:r w:rsidRPr="003D33E5">
        <w:t xml:space="preserve">Your use of Bing Maps is governed by the Bing Maps End User Terms of Use available at </w:t>
      </w:r>
      <w:hyperlink r:id="rId176" w:history="1">
        <w:r w:rsidRPr="00156FC7">
          <w:rPr>
            <w:rStyle w:val="Hyperlink"/>
          </w:rPr>
          <w:t>http://go.microsoft.com/?linkid=9710837</w:t>
        </w:r>
      </w:hyperlink>
      <w:r w:rsidRPr="003D33E5">
        <w:t xml:space="preserve"> and the Bing Maps Privacy Statement available at </w:t>
      </w:r>
      <w:hyperlink r:id="rId177" w:history="1">
        <w:r w:rsidRPr="00156FC7">
          <w:rPr>
            <w:rStyle w:val="Hyperlink"/>
          </w:rPr>
          <w:t>http://go.microsoft.com/fwlink/?LinkID=248686</w:t>
        </w:r>
      </w:hyperlink>
      <w:r w:rsidR="003D33E5">
        <w:t>.</w:t>
      </w:r>
    </w:p>
    <w:p w14:paraId="71F614A6" w14:textId="324BB9FD" w:rsidR="002A701A" w:rsidRPr="003D5F0D" w:rsidRDefault="00377F92" w:rsidP="002A701A">
      <w:pPr>
        <w:pStyle w:val="PURHeading1"/>
      </w:pPr>
      <w:r>
        <w:t>Location Framework</w:t>
      </w:r>
    </w:p>
    <w:p w14:paraId="08831574" w14:textId="77777777" w:rsidR="002A701A" w:rsidRDefault="002A701A" w:rsidP="00377F92">
      <w:pPr>
        <w:pStyle w:val="PURBullet-Indented"/>
        <w:numPr>
          <w:ilvl w:val="0"/>
          <w:numId w:val="0"/>
        </w:numPr>
        <w:spacing w:line="240" w:lineRule="auto"/>
        <w:ind w:left="288"/>
        <w:rPr>
          <w:bCs/>
        </w:rPr>
      </w:pPr>
      <w:r w:rsidRPr="001B78BB">
        <w:rPr>
          <w:bCs/>
        </w:rPr>
        <w:t>The software may contain a location framework component that enables support of location services in programs. In addition to the other limitations in this agreement, you must comply with all applicable local laws and regulations when using the location framework component or the rest of the software.</w:t>
      </w:r>
    </w:p>
    <w:p w14:paraId="27DAB1F9" w14:textId="1E2AE9EA" w:rsidR="002A701A" w:rsidRPr="00A424D4" w:rsidRDefault="002A701A" w:rsidP="002A701A">
      <w:pPr>
        <w:pStyle w:val="PURHeading1"/>
      </w:pPr>
      <w:r w:rsidRPr="00A424D4">
        <w:t>Mapping APIs</w:t>
      </w:r>
    </w:p>
    <w:p w14:paraId="0BEA6518" w14:textId="133A0951" w:rsidR="002A701A" w:rsidRPr="00A424D4" w:rsidRDefault="002A701A" w:rsidP="00377F92">
      <w:pPr>
        <w:pStyle w:val="PURBullet-Indented"/>
        <w:numPr>
          <w:ilvl w:val="0"/>
          <w:numId w:val="0"/>
        </w:numPr>
        <w:spacing w:line="240" w:lineRule="auto"/>
        <w:ind w:left="288"/>
        <w:rPr>
          <w:bCs/>
        </w:rPr>
      </w:pPr>
      <w:r w:rsidRPr="00A424D4">
        <w:rPr>
          <w:bCs/>
        </w:rPr>
        <w:t>The software may include application programming interfaces that provide maps and other related mapping features and services that are not provided by Bing (the “Additional Mapping APIs”).</w:t>
      </w:r>
      <w:r w:rsidR="00165FFC">
        <w:rPr>
          <w:bCs/>
        </w:rPr>
        <w:t xml:space="preserve"> </w:t>
      </w:r>
      <w:r w:rsidRPr="00A424D4">
        <w:rPr>
          <w:bCs/>
        </w:rPr>
        <w:t>These Additional Mapping APIs are subject to additional terms and conditions and may require payment of fees to Microsoft and/or third party providers based on the use or volume of use of such APIs.</w:t>
      </w:r>
      <w:r w:rsidR="00165FFC">
        <w:rPr>
          <w:bCs/>
        </w:rPr>
        <w:t xml:space="preserve"> </w:t>
      </w:r>
      <w:r w:rsidRPr="00A424D4">
        <w:rPr>
          <w:bCs/>
        </w:rPr>
        <w:t>These terms and conditions will be provided when you obtain any necessary license keys to use such Additional Mapping APIs or when you review or receive documentation related to the use of such Additional Mapping APIs.</w:t>
      </w:r>
    </w:p>
    <w:p w14:paraId="3A34EFB5" w14:textId="6F5C8907" w:rsidR="002A701A" w:rsidRDefault="002A701A" w:rsidP="002A701A">
      <w:pPr>
        <w:pStyle w:val="PURHeading1"/>
      </w:pPr>
      <w:r w:rsidRPr="00235282">
        <w:t>Microsoft Accounts in Visual Studio</w:t>
      </w:r>
    </w:p>
    <w:p w14:paraId="1BDCD01E" w14:textId="4C01B546" w:rsidR="002A701A" w:rsidRDefault="002A701A" w:rsidP="002A701A">
      <w:pPr>
        <w:pStyle w:val="PURBody-Indented"/>
      </w:pPr>
      <w:r w:rsidRPr="00F9382F">
        <w:t xml:space="preserve">If you are running the software on Windows 8, Windows 7 with sign-in assistant, or any other version of Windows that supports providing a Microsoft Account directly to the software </w:t>
      </w:r>
      <w:r w:rsidRPr="000F0955">
        <w:t>and you are signed into a Microsoft Account in those versions of Windows, you may automatically be sign</w:t>
      </w:r>
      <w:r w:rsidRPr="00D6523A">
        <w:t>ed into the software and VisualStudio.com services accessed by the software using the same Microsoft Account. This allows you to access services within the software and roam the software’s settings without being asked to re-enter your Microsoft Account cre</w:t>
      </w:r>
      <w:r w:rsidRPr="0061395C">
        <w:t>dentials each time you start the software. For more information about signing into the software and the services available therein with a Microsoft Acco</w:t>
      </w:r>
      <w:r>
        <w:t xml:space="preserve">unt, see the privacy statement </w:t>
      </w:r>
      <w:hyperlink r:id="rId178" w:history="1">
        <w:r w:rsidR="00165FFC" w:rsidRPr="00165FFC">
          <w:rPr>
            <w:rStyle w:val="Hyperlink"/>
          </w:rPr>
          <w:t>http://go.microsoft.com/fwlink/?LinkId=286720</w:t>
        </w:r>
      </w:hyperlink>
      <w:r w:rsidRPr="002E7AA8">
        <w:t>.</w:t>
      </w:r>
    </w:p>
    <w:p w14:paraId="5AEAE1D0" w14:textId="78940F46" w:rsidR="007A0107" w:rsidRPr="00377F92" w:rsidRDefault="007A0107" w:rsidP="007A0107">
      <w:pPr>
        <w:pStyle w:val="PURHeading1"/>
      </w:pPr>
      <w:r w:rsidRPr="00377F92">
        <w:t xml:space="preserve">Notice of automatic updates </w:t>
      </w:r>
      <w:r w:rsidR="00377F92">
        <w:t>to previous versions of SQL Server</w:t>
      </w:r>
    </w:p>
    <w:p w14:paraId="64D2BB0E" w14:textId="20CF7A4D" w:rsidR="00231FAC" w:rsidRPr="00830DCA" w:rsidRDefault="007A0107" w:rsidP="005215C8">
      <w:pPr>
        <w:ind w:left="270"/>
        <w:rPr>
          <w:rFonts w:eastAsia="Arial" w:cs="Times New Roman"/>
          <w:color w:val="404040"/>
          <w:sz w:val="18"/>
          <w:szCs w:val="18"/>
        </w:rPr>
      </w:pPr>
      <w:r w:rsidRPr="00830DCA">
        <w:rPr>
          <w:rFonts w:eastAsia="Arial" w:cs="Times New Roman"/>
          <w:color w:val="404040"/>
          <w:sz w:val="18"/>
          <w:szCs w:val="18"/>
        </w:rPr>
        <w:t xml:space="preserve">If this software is installed on servers or devices running any supported editions of SQL Server prior to SQL Server </w:t>
      </w:r>
      <w:r w:rsidR="005215C8">
        <w:rPr>
          <w:rFonts w:eastAsia="Arial" w:cs="Times New Roman"/>
          <w:color w:val="404040"/>
          <w:sz w:val="18"/>
          <w:szCs w:val="18"/>
        </w:rPr>
        <w:t>2014</w:t>
      </w:r>
      <w:r w:rsidR="005215C8" w:rsidRPr="00830DCA">
        <w:rPr>
          <w:rFonts w:eastAsia="Arial" w:cs="Times New Roman"/>
          <w:color w:val="404040"/>
          <w:sz w:val="18"/>
          <w:szCs w:val="18"/>
        </w:rPr>
        <w:t xml:space="preserve"> </w:t>
      </w:r>
      <w:r w:rsidRPr="00830DCA">
        <w:rPr>
          <w:rFonts w:eastAsia="Arial" w:cs="Times New Roman"/>
          <w:color w:val="404040"/>
          <w:sz w:val="18"/>
          <w:szCs w:val="18"/>
        </w:rPr>
        <w:t>(or components of any of them) this software will automatically update and replace certain files or features within those editions with files from this software.</w:t>
      </w:r>
      <w:r w:rsidR="00B70FA2">
        <w:rPr>
          <w:rFonts w:eastAsia="Arial" w:cs="Times New Roman"/>
          <w:color w:val="404040"/>
          <w:sz w:val="18"/>
          <w:szCs w:val="18"/>
        </w:rPr>
        <w:t xml:space="preserve"> </w:t>
      </w:r>
      <w:r w:rsidRPr="00830DCA">
        <w:rPr>
          <w:rFonts w:eastAsia="Arial" w:cs="Times New Roman"/>
          <w:color w:val="404040"/>
          <w:sz w:val="18"/>
          <w:szCs w:val="18"/>
        </w:rPr>
        <w:t>This feature cannot be switched off.</w:t>
      </w:r>
      <w:r w:rsidR="00B70FA2">
        <w:rPr>
          <w:rFonts w:eastAsia="Arial" w:cs="Times New Roman"/>
          <w:color w:val="404040"/>
          <w:sz w:val="18"/>
          <w:szCs w:val="18"/>
        </w:rPr>
        <w:t xml:space="preserve"> </w:t>
      </w:r>
      <w:r w:rsidRPr="00830DCA">
        <w:rPr>
          <w:rFonts w:eastAsia="Arial" w:cs="Times New Roman"/>
          <w:color w:val="404040"/>
          <w:sz w:val="18"/>
          <w:szCs w:val="18"/>
        </w:rPr>
        <w:t>Removal of these files may cause errors in the software and the original files may not be recoverable.</w:t>
      </w:r>
      <w:r w:rsidR="00B70FA2">
        <w:rPr>
          <w:rFonts w:eastAsia="Arial" w:cs="Times New Roman"/>
          <w:color w:val="404040"/>
          <w:sz w:val="18"/>
          <w:szCs w:val="18"/>
        </w:rPr>
        <w:t xml:space="preserve"> </w:t>
      </w:r>
      <w:r w:rsidRPr="00830DCA">
        <w:rPr>
          <w:rFonts w:eastAsia="Arial" w:cs="Times New Roman"/>
          <w:color w:val="404040"/>
          <w:sz w:val="18"/>
          <w:szCs w:val="18"/>
        </w:rPr>
        <w:t>By installing this software on a server or device that is running such editions you consent to these updates in all such editions and copies of SQL Server (including components of any of them) running on that server or device.</w:t>
      </w:r>
    </w:p>
    <w:p w14:paraId="7C5BFB83" w14:textId="77777777" w:rsidR="00B0332A" w:rsidRPr="00EF6CAA" w:rsidRDefault="00B0332A" w:rsidP="00DB4E8F">
      <w:pPr>
        <w:pStyle w:val="PURHeading1"/>
      </w:pPr>
      <w:r w:rsidRPr="00EF6CAA">
        <w:t>Notice of Data Transfer</w:t>
      </w:r>
    </w:p>
    <w:p w14:paraId="6FCCBE95" w14:textId="40CA755C" w:rsidR="00B0332A" w:rsidRPr="003D33E5" w:rsidRDefault="00B0332A" w:rsidP="00B0332A">
      <w:pPr>
        <w:ind w:left="270"/>
        <w:rPr>
          <w:rFonts w:eastAsia="Arial" w:cs="Times New Roman"/>
          <w:color w:val="404040"/>
          <w:sz w:val="18"/>
          <w:szCs w:val="18"/>
        </w:rPr>
      </w:pPr>
      <w:r w:rsidRPr="00EF6CAA">
        <w:rPr>
          <w:rFonts w:eastAsia="Arial" w:cs="Times New Roman"/>
          <w:color w:val="404040"/>
          <w:sz w:val="18"/>
          <w:szCs w:val="18"/>
        </w:rPr>
        <w:t>The product contains one or more software features that connect to Microsoft or service provider computer systems over the Internet.</w:t>
      </w:r>
      <w:r w:rsidR="00B70FA2">
        <w:rPr>
          <w:rFonts w:eastAsia="Arial" w:cs="Times New Roman"/>
          <w:color w:val="404040"/>
          <w:sz w:val="18"/>
          <w:szCs w:val="18"/>
        </w:rPr>
        <w:t xml:space="preserve"> </w:t>
      </w:r>
      <w:r w:rsidRPr="00EF6CAA">
        <w:rPr>
          <w:rFonts w:eastAsia="Arial" w:cs="Times New Roman"/>
          <w:color w:val="404040"/>
          <w:sz w:val="18"/>
          <w:szCs w:val="18"/>
        </w:rPr>
        <w:t>These features are identified in the Data Transfer Notices document at</w:t>
      </w:r>
      <w:r w:rsidRPr="00A748AB">
        <w:rPr>
          <w:rFonts w:eastAsia="Arial" w:cs="Arial"/>
          <w:sz w:val="18"/>
          <w:szCs w:val="18"/>
        </w:rPr>
        <w:t xml:space="preserve"> </w:t>
      </w:r>
      <w:hyperlink r:id="rId179" w:history="1">
        <w:r w:rsidRPr="00EF6CAA">
          <w:rPr>
            <w:rFonts w:eastAsia="Arial" w:cs="Times New Roman"/>
            <w:color w:val="00467F"/>
            <w:sz w:val="18"/>
            <w:szCs w:val="18"/>
            <w:u w:val="single"/>
          </w:rPr>
          <w:t>http://microsoft.com/licensing/contracts</w:t>
        </w:r>
      </w:hyperlink>
      <w:r w:rsidRPr="00A748AB">
        <w:rPr>
          <w:rFonts w:eastAsia="Arial" w:cs="Arial"/>
          <w:sz w:val="18"/>
          <w:szCs w:val="18"/>
        </w:rPr>
        <w:t xml:space="preserve">. </w:t>
      </w:r>
      <w:r w:rsidRPr="00EF6CAA">
        <w:rPr>
          <w:rFonts w:eastAsia="Arial" w:cs="Times New Roman"/>
          <w:color w:val="404040"/>
          <w:sz w:val="18"/>
          <w:szCs w:val="18"/>
        </w:rPr>
        <w:t>Microsoft provides services with products through these features.</w:t>
      </w:r>
      <w:r w:rsidR="00B70FA2">
        <w:rPr>
          <w:rFonts w:eastAsia="Arial" w:cs="Times New Roman"/>
          <w:color w:val="404040"/>
          <w:sz w:val="18"/>
          <w:szCs w:val="18"/>
        </w:rPr>
        <w:t xml:space="preserve"> </w:t>
      </w:r>
      <w:r w:rsidRPr="00EF6CAA">
        <w:rPr>
          <w:rFonts w:eastAsia="Arial" w:cs="Times New Roman"/>
          <w:color w:val="404040"/>
          <w:sz w:val="18"/>
          <w:szCs w:val="18"/>
        </w:rPr>
        <w:t>You will not always receive a separate notice when a feature connects.</w:t>
      </w:r>
      <w:r w:rsidR="00B70FA2">
        <w:rPr>
          <w:rFonts w:eastAsia="Arial" w:cs="Times New Roman"/>
          <w:color w:val="404040"/>
          <w:sz w:val="18"/>
          <w:szCs w:val="18"/>
        </w:rPr>
        <w:t xml:space="preserve"> </w:t>
      </w:r>
      <w:r w:rsidRPr="00EF6CAA">
        <w:rPr>
          <w:rFonts w:eastAsia="Arial" w:cs="Times New Roman"/>
          <w:color w:val="404040"/>
          <w:sz w:val="18"/>
          <w:szCs w:val="18"/>
        </w:rPr>
        <w:t>In some cases, you may switc</w:t>
      </w:r>
      <w:r w:rsidR="00830DCA">
        <w:rPr>
          <w:rFonts w:eastAsia="Arial" w:cs="Times New Roman"/>
          <w:color w:val="404040"/>
          <w:sz w:val="18"/>
          <w:szCs w:val="18"/>
        </w:rPr>
        <w:t>h off a feature or not use it.</w:t>
      </w:r>
    </w:p>
    <w:p w14:paraId="1CB84CD9" w14:textId="2D2FD1D0" w:rsidR="00B0332A" w:rsidRPr="003D33E5" w:rsidRDefault="00B0332A" w:rsidP="00B0332A">
      <w:pPr>
        <w:keepNext/>
        <w:keepLines/>
        <w:spacing w:line="240" w:lineRule="exact"/>
        <w:rPr>
          <w:rFonts w:ascii="Arial Black" w:eastAsia="Arial" w:hAnsi="Arial Black" w:cs="Times New Roman"/>
          <w:color w:val="404040" w:themeColor="text1" w:themeTint="BF"/>
        </w:rPr>
      </w:pPr>
      <w:r w:rsidRPr="00EF6CAA">
        <w:rPr>
          <w:rFonts w:ascii="Arial Black" w:eastAsia="Arial" w:hAnsi="Arial Black" w:cs="Times New Roman"/>
          <w:color w:val="404040" w:themeColor="text1" w:themeTint="BF"/>
        </w:rPr>
        <w:t>Computer Information</w:t>
      </w:r>
    </w:p>
    <w:p w14:paraId="6568D7E7" w14:textId="5D35466E" w:rsidR="00B0332A" w:rsidRPr="00A748AB" w:rsidRDefault="00B0332A" w:rsidP="00B0332A">
      <w:pPr>
        <w:ind w:left="270"/>
        <w:rPr>
          <w:rFonts w:eastAsia="Arial" w:cs="Arial"/>
          <w:color w:val="auto"/>
          <w:sz w:val="18"/>
          <w:szCs w:val="18"/>
        </w:rPr>
      </w:pPr>
      <w:r w:rsidRPr="00EF6CAA">
        <w:rPr>
          <w:rFonts w:eastAsia="Arial" w:cs="Times New Roman"/>
          <w:color w:val="404040"/>
          <w:sz w:val="18"/>
          <w:szCs w:val="18"/>
        </w:rPr>
        <w:t>The features use Internet protocols, which send to the appropriate systems computer information, such as your Internet protocol address, the type of operating system, browser and name and version of the software you are using, and the language code of the device whe</w:t>
      </w:r>
      <w:r w:rsidR="00830DCA">
        <w:rPr>
          <w:rFonts w:eastAsia="Arial" w:cs="Times New Roman"/>
          <w:color w:val="404040"/>
          <w:sz w:val="18"/>
          <w:szCs w:val="18"/>
        </w:rPr>
        <w:t>re you installed the software.</w:t>
      </w:r>
    </w:p>
    <w:p w14:paraId="022FA62B" w14:textId="5148DA76" w:rsidR="00B0332A" w:rsidRPr="003D33E5" w:rsidRDefault="00B0332A" w:rsidP="00B0332A">
      <w:pPr>
        <w:keepNext/>
        <w:keepLines/>
        <w:spacing w:line="240" w:lineRule="exact"/>
        <w:rPr>
          <w:rFonts w:ascii="Arial Black" w:eastAsia="Arial" w:hAnsi="Arial Black" w:cs="Times New Roman"/>
          <w:color w:val="404040" w:themeColor="text1" w:themeTint="BF"/>
        </w:rPr>
      </w:pPr>
      <w:r w:rsidRPr="00EF6CAA">
        <w:rPr>
          <w:rFonts w:ascii="Arial Black" w:eastAsia="Arial" w:hAnsi="Arial Black" w:cs="Times New Roman"/>
          <w:color w:val="404040" w:themeColor="text1" w:themeTint="BF"/>
        </w:rPr>
        <w:t>Use of Information</w:t>
      </w:r>
    </w:p>
    <w:p w14:paraId="79066CA6" w14:textId="4492DED3" w:rsidR="00B0332A" w:rsidRPr="00EF6CAA" w:rsidRDefault="00B0332A" w:rsidP="00B0332A">
      <w:pPr>
        <w:ind w:left="270"/>
        <w:rPr>
          <w:rFonts w:eastAsia="Arial" w:cs="Arial"/>
          <w:color w:val="404040"/>
          <w:sz w:val="18"/>
          <w:szCs w:val="18"/>
        </w:rPr>
      </w:pPr>
      <w:r w:rsidRPr="00EF6CAA">
        <w:rPr>
          <w:rFonts w:eastAsia="Arial" w:cs="Times New Roman"/>
          <w:color w:val="404040"/>
          <w:sz w:val="18"/>
          <w:szCs w:val="18"/>
        </w:rPr>
        <w:t>Microsoft does not use the information to identify or contact you. Microsoft uses this information to make services available to you when you use the software. Microsoft may use the computer information, accelerator information, search suggestions information, error reports, Malware reports and URL filtering reports to improve our software and services.</w:t>
      </w:r>
      <w:r w:rsidR="00B70FA2">
        <w:rPr>
          <w:rFonts w:eastAsia="Arial" w:cs="Times New Roman"/>
          <w:color w:val="404040"/>
          <w:sz w:val="18"/>
          <w:szCs w:val="18"/>
        </w:rPr>
        <w:t xml:space="preserve"> </w:t>
      </w:r>
      <w:r w:rsidRPr="00EF6CAA">
        <w:rPr>
          <w:rFonts w:eastAsia="Arial" w:cs="Times New Roman"/>
          <w:color w:val="404040"/>
          <w:sz w:val="18"/>
          <w:szCs w:val="18"/>
        </w:rPr>
        <w:t>We may also share it with others, such as hardware and software vendors.</w:t>
      </w:r>
      <w:r w:rsidR="00B70FA2">
        <w:rPr>
          <w:rFonts w:eastAsia="Arial" w:cs="Times New Roman"/>
          <w:color w:val="404040"/>
          <w:sz w:val="18"/>
          <w:szCs w:val="18"/>
        </w:rPr>
        <w:t xml:space="preserve"> </w:t>
      </w:r>
      <w:r w:rsidRPr="00EF6CAA">
        <w:rPr>
          <w:rFonts w:eastAsia="Arial" w:cs="Times New Roman"/>
          <w:color w:val="404040"/>
          <w:sz w:val="18"/>
          <w:szCs w:val="18"/>
        </w:rPr>
        <w:t>They may use the information to improve how their products run with Microsoft software.</w:t>
      </w:r>
    </w:p>
    <w:p w14:paraId="068322E2" w14:textId="77777777" w:rsidR="00B0332A" w:rsidRPr="003D33E5" w:rsidRDefault="00B0332A" w:rsidP="00B0332A">
      <w:pPr>
        <w:keepNext/>
        <w:keepLines/>
        <w:spacing w:line="240" w:lineRule="exact"/>
        <w:rPr>
          <w:rFonts w:ascii="Arial Black" w:eastAsia="Arial" w:hAnsi="Arial Black" w:cs="Times New Roman"/>
          <w:color w:val="404040" w:themeColor="text1" w:themeTint="BF"/>
        </w:rPr>
      </w:pPr>
      <w:r w:rsidRPr="00EF6CAA">
        <w:rPr>
          <w:rFonts w:ascii="Arial Black" w:eastAsia="Arial" w:hAnsi="Arial Black" w:cs="Times New Roman"/>
          <w:color w:val="404040" w:themeColor="text1" w:themeTint="BF"/>
        </w:rPr>
        <w:lastRenderedPageBreak/>
        <w:t>Consent for Data Transfer</w:t>
      </w:r>
    </w:p>
    <w:p w14:paraId="6FDDE4FB" w14:textId="77777777" w:rsidR="00B0332A" w:rsidRPr="00E31CEA" w:rsidRDefault="00B0332A" w:rsidP="00B0332A">
      <w:pPr>
        <w:ind w:left="270"/>
        <w:rPr>
          <w:rFonts w:eastAsia="Arial" w:cs="Times New Roman"/>
          <w:color w:val="404040"/>
          <w:sz w:val="18"/>
          <w:szCs w:val="18"/>
        </w:rPr>
      </w:pPr>
      <w:r w:rsidRPr="00E31CEA">
        <w:rPr>
          <w:rFonts w:eastAsia="Arial" w:cs="Times New Roman"/>
          <w:color w:val="404040"/>
          <w:sz w:val="18"/>
          <w:szCs w:val="18"/>
        </w:rPr>
        <w:t>By using these software features, you consent to the transmission of computer information, such as your Internet protocol address, the type of operating system, browser and name and version of the software you are using, and the language code of the device where you run the software.</w:t>
      </w:r>
    </w:p>
    <w:p w14:paraId="2EA669D2" w14:textId="3F329C50" w:rsidR="00B0332A" w:rsidRPr="00DB4E8F" w:rsidRDefault="00B0332A" w:rsidP="00DB4E8F">
      <w:pPr>
        <w:pStyle w:val="PURHeading1"/>
      </w:pPr>
      <w:r w:rsidRPr="00DB4E8F">
        <w:t>Notice about the H.264/AVC Visual Standard, the VC-1 Video Standard, the MPEG-4 Visual Standar</w:t>
      </w:r>
      <w:r w:rsidR="00830DCA">
        <w:t>d and the MPEG-2 Video Standard</w:t>
      </w:r>
    </w:p>
    <w:p w14:paraId="413661D9" w14:textId="77777777" w:rsidR="00B0332A" w:rsidRPr="00830DCA" w:rsidRDefault="00B0332A" w:rsidP="00B0332A">
      <w:pPr>
        <w:ind w:left="270"/>
        <w:rPr>
          <w:rFonts w:eastAsia="Arial" w:cs="Arial"/>
          <w:color w:val="404040"/>
          <w:sz w:val="18"/>
          <w:szCs w:val="18"/>
        </w:rPr>
      </w:pPr>
      <w:r w:rsidRPr="00830DCA">
        <w:rPr>
          <w:rFonts w:eastAsia="Arial" w:cs="Arial"/>
          <w:color w:val="404040"/>
          <w:sz w:val="18"/>
          <w:szCs w:val="18"/>
        </w:rPr>
        <w:t>This software may include H.264/AVC, VC-1, MPEG-4 Part 2, and MPEG-2 visual compression technology. MPEG LA, L.L.C. requires this notice:</w:t>
      </w:r>
    </w:p>
    <w:p w14:paraId="5E54A363" w14:textId="7DFC9A88" w:rsidR="00B0332A" w:rsidRPr="00830DCA" w:rsidRDefault="00B0332A" w:rsidP="00B0332A">
      <w:pPr>
        <w:ind w:left="270"/>
        <w:rPr>
          <w:rFonts w:eastAsia="Arial" w:cs="Arial"/>
          <w:color w:val="404040"/>
          <w:sz w:val="18"/>
          <w:szCs w:val="18"/>
        </w:rPr>
      </w:pPr>
      <w:r w:rsidRPr="00830DCA">
        <w:rPr>
          <w:rFonts w:eastAsia="Arial" w:cs="Arial"/>
          <w:color w:val="404040"/>
          <w:sz w:val="18"/>
          <w:szCs w:val="18"/>
        </w:rPr>
        <w:t>THIS PRODUCT IS LICENSED UNDER THE AVC, THE VC-1, THE MPEG-4 PART 2 VISUAL, AND MPEG-2 VIDEO PATENT PORTFOLIO LICENSES FOR THE PERSONAL AND NON-COMMERCIAL USE OF A CONSUMER TO (i) ENCODE VIDEO IN COMPLIANCE WITH THE ABOVE (“VIDEO STANDARDS”) AND/OR (ii) DECODE AVC, VC-1, MPEG-4 PART 2 OR MPEG 2 VIDEO THAT WAS ENCODED BY A CONSUMER ENGAGED IN A PERSONAL AND NON-COMMERCIAL ACTIVITY AND/OR WAS OBTAINED FROM A VIDEO PROVIDER LICENSED TO PROVIDE SUCH VIDEO.</w:t>
      </w:r>
      <w:r w:rsidR="00B70FA2">
        <w:rPr>
          <w:rFonts w:eastAsia="Arial" w:cs="Arial"/>
          <w:color w:val="404040"/>
          <w:sz w:val="18"/>
          <w:szCs w:val="18"/>
        </w:rPr>
        <w:t xml:space="preserve"> </w:t>
      </w:r>
      <w:r w:rsidRPr="00830DCA">
        <w:rPr>
          <w:rFonts w:eastAsia="Arial" w:cs="Arial"/>
          <w:color w:val="404040"/>
          <w:sz w:val="18"/>
          <w:szCs w:val="18"/>
        </w:rPr>
        <w:t xml:space="preserve">NO LICENSE IS GRANTED OR SHALL BE IMPLIED FOR ANY OTHER USE. ADDITIONAL INFORMATION MAY BE OBTAINED FROM MPEG LA, L.L.C. SEE </w:t>
      </w:r>
      <w:hyperlink r:id="rId180" w:history="1">
        <w:r w:rsidRPr="00830DCA">
          <w:rPr>
            <w:rStyle w:val="Hyperlink"/>
            <w:rFonts w:eastAsia="Arial" w:cs="Arial"/>
            <w:sz w:val="18"/>
            <w:szCs w:val="18"/>
          </w:rPr>
          <w:t>http://www.mpegla.com/index1.cfm</w:t>
        </w:r>
      </w:hyperlink>
      <w:r w:rsidRPr="00830DCA">
        <w:rPr>
          <w:rFonts w:eastAsia="Arial" w:cs="Arial"/>
          <w:color w:val="404040"/>
          <w:sz w:val="18"/>
          <w:szCs w:val="18"/>
        </w:rPr>
        <w:t>.</w:t>
      </w:r>
    </w:p>
    <w:p w14:paraId="700CF9D5" w14:textId="77777777" w:rsidR="00B0332A" w:rsidRPr="00830DCA" w:rsidRDefault="00B0332A" w:rsidP="00B0332A">
      <w:pPr>
        <w:ind w:left="270"/>
        <w:rPr>
          <w:rFonts w:eastAsia="Arial" w:cs="Arial"/>
          <w:color w:val="404040"/>
          <w:sz w:val="18"/>
          <w:szCs w:val="18"/>
        </w:rPr>
      </w:pPr>
      <w:r w:rsidRPr="00830DCA">
        <w:rPr>
          <w:rFonts w:eastAsia="Arial" w:cs="Arial"/>
          <w:color w:val="404040"/>
          <w:sz w:val="18"/>
          <w:szCs w:val="18"/>
        </w:rPr>
        <w:t>For clarification purposes, this notice does not limit or inhibit the use of the software for normal business uses that are personal to that business which do not include (i) redistribution of the software to third parties, or (ii) creation of content with the VIDEO STANDARDS compliant technologies for distribution to third parties.</w:t>
      </w:r>
    </w:p>
    <w:p w14:paraId="3CD95DA9" w14:textId="77777777" w:rsidR="00B0332A" w:rsidRPr="00EF6CAA" w:rsidRDefault="00B0332A" w:rsidP="00DB4E8F">
      <w:pPr>
        <w:pStyle w:val="PURHeading1"/>
      </w:pPr>
      <w:r w:rsidRPr="00EF6CAA">
        <w:t>Potentially Unwanted Software</w:t>
      </w:r>
    </w:p>
    <w:p w14:paraId="79EAEAD7" w14:textId="0815005E" w:rsidR="00B0332A" w:rsidRPr="00EF6CAA" w:rsidRDefault="00B0332A" w:rsidP="00B0332A">
      <w:pPr>
        <w:ind w:left="270"/>
        <w:rPr>
          <w:color w:val="404040" w:themeColor="text1" w:themeTint="BF"/>
          <w:sz w:val="18"/>
        </w:rPr>
      </w:pPr>
      <w:r w:rsidRPr="00EF6CAA">
        <w:rPr>
          <w:color w:val="404040" w:themeColor="text1" w:themeTint="BF"/>
          <w:sz w:val="18"/>
        </w:rPr>
        <w:t>If turned on, Windows Defender will search your computer for “spyware,” “adware” and other potentially unwanted software.</w:t>
      </w:r>
      <w:r w:rsidR="00B70FA2">
        <w:rPr>
          <w:color w:val="404040" w:themeColor="text1" w:themeTint="BF"/>
          <w:sz w:val="18"/>
        </w:rPr>
        <w:t xml:space="preserve"> </w:t>
      </w:r>
      <w:r w:rsidRPr="00EF6CAA">
        <w:rPr>
          <w:color w:val="404040" w:themeColor="text1" w:themeTint="BF"/>
          <w:sz w:val="18"/>
        </w:rPr>
        <w:t>If it finds potentially unwanted software, the software will ask you if you want to ignore, disable (quarantine) or remove it.</w:t>
      </w:r>
      <w:r w:rsidR="00B70FA2">
        <w:rPr>
          <w:color w:val="404040" w:themeColor="text1" w:themeTint="BF"/>
          <w:sz w:val="18"/>
        </w:rPr>
        <w:t xml:space="preserve"> </w:t>
      </w:r>
      <w:r w:rsidRPr="00EF6CAA">
        <w:rPr>
          <w:color w:val="404040" w:themeColor="text1" w:themeTint="BF"/>
          <w:sz w:val="18"/>
        </w:rPr>
        <w:t>Any potentially unwanted software rated “high” or “severe” will automatically be removed after scanning unless you change the default setting.</w:t>
      </w:r>
      <w:r w:rsidR="00B70FA2">
        <w:rPr>
          <w:color w:val="404040" w:themeColor="text1" w:themeTint="BF"/>
          <w:sz w:val="18"/>
        </w:rPr>
        <w:t xml:space="preserve"> </w:t>
      </w:r>
      <w:r w:rsidRPr="00EF6CAA">
        <w:rPr>
          <w:color w:val="404040" w:themeColor="text1" w:themeTint="BF"/>
          <w:sz w:val="18"/>
        </w:rPr>
        <w:t>Removing or disabling potentially unwanted software may result in other software on your computer ceasing to work or your breaching a license to use other software on your computer.</w:t>
      </w:r>
    </w:p>
    <w:p w14:paraId="44404120" w14:textId="77777777" w:rsidR="00B0332A" w:rsidRPr="00EF6CAA" w:rsidRDefault="00B0332A" w:rsidP="00B0332A">
      <w:pPr>
        <w:ind w:left="270"/>
        <w:rPr>
          <w:color w:val="404040" w:themeColor="text1" w:themeTint="BF"/>
          <w:sz w:val="18"/>
        </w:rPr>
      </w:pPr>
      <w:r w:rsidRPr="00EF6CAA">
        <w:rPr>
          <w:color w:val="404040" w:themeColor="text1" w:themeTint="BF"/>
          <w:sz w:val="18"/>
        </w:rPr>
        <w:t>By using this software, it is possible that you will also remove or disable software that is not potentially unwanted software.</w:t>
      </w:r>
    </w:p>
    <w:p w14:paraId="700F4EC0" w14:textId="77777777" w:rsidR="00B0332A" w:rsidRPr="00EF6CAA" w:rsidRDefault="00B0332A" w:rsidP="00B0332A">
      <w:pPr>
        <w:keepNext/>
        <w:keepLines/>
        <w:pBdr>
          <w:bottom w:val="single" w:sz="8" w:space="1" w:color="00467F" w:themeColor="text2"/>
        </w:pBdr>
        <w:spacing w:before="240" w:after="240" w:line="240" w:lineRule="exact"/>
        <w:rPr>
          <w:rFonts w:eastAsia="Arial" w:cs="Times New Roman"/>
          <w:smallCaps/>
          <w:noProof/>
          <w:color w:val="00467F" w:themeColor="text2"/>
          <w:sz w:val="24"/>
          <w:szCs w:val="24"/>
        </w:rPr>
      </w:pPr>
      <w:r w:rsidRPr="00EF6CAA">
        <w:rPr>
          <w:rFonts w:eastAsia="Arial" w:cs="Times New Roman"/>
          <w:smallCaps/>
          <w:noProof/>
          <w:color w:val="00467F" w:themeColor="text2"/>
          <w:sz w:val="24"/>
          <w:szCs w:val="24"/>
        </w:rPr>
        <w:t>Recording Notice</w:t>
      </w:r>
    </w:p>
    <w:p w14:paraId="164D0BB2" w14:textId="4774EDD2" w:rsidR="00B0332A" w:rsidRDefault="00B0332A" w:rsidP="00B0332A">
      <w:pPr>
        <w:ind w:left="270"/>
        <w:rPr>
          <w:color w:val="404040" w:themeColor="text1" w:themeTint="BF"/>
          <w:sz w:val="18"/>
        </w:rPr>
      </w:pPr>
      <w:r w:rsidRPr="00EF6CAA">
        <w:rPr>
          <w:color w:val="404040" w:themeColor="text1" w:themeTint="BF"/>
          <w:sz w:val="18"/>
        </w:rPr>
        <w:t>The laws of some jurisdictions require notice to or the consent of individuals prior to intercepting, monitoring and/or recording their communications and/or restrict collection, storage, and use of personally identifiable information.</w:t>
      </w:r>
      <w:r w:rsidR="00B70FA2">
        <w:rPr>
          <w:color w:val="404040" w:themeColor="text1" w:themeTint="BF"/>
          <w:sz w:val="18"/>
        </w:rPr>
        <w:t xml:space="preserve"> </w:t>
      </w:r>
      <w:r w:rsidRPr="00EF6CAA">
        <w:rPr>
          <w:color w:val="404040" w:themeColor="text1" w:themeTint="BF"/>
          <w:sz w:val="18"/>
        </w:rPr>
        <w:t>You agree to comply with all applicable laws and to obtain all necessary consents and make all necessary disclosures before using the online service and/or the recording feature(s).</w:t>
      </w:r>
    </w:p>
    <w:p w14:paraId="6577DEB6" w14:textId="77777777" w:rsidR="00EB5933" w:rsidRDefault="00EB5933" w:rsidP="00EB5933">
      <w:pPr>
        <w:pStyle w:val="PURHeading1"/>
      </w:pPr>
      <w:r>
        <w:t>Yammer</w:t>
      </w:r>
    </w:p>
    <w:p w14:paraId="42A7DF48" w14:textId="273A00DA" w:rsidR="00EB5933" w:rsidRDefault="00EB5933" w:rsidP="00EB5933">
      <w:pPr>
        <w:pStyle w:val="PURBody-Indented"/>
      </w:pPr>
      <w:r>
        <w:t>The software connecting Microsoft Dynamics CRM with Yammer will enable certain data to be shared between the two services.</w:t>
      </w:r>
      <w:r w:rsidR="00B70FA2">
        <w:t xml:space="preserve"> </w:t>
      </w:r>
      <w:r>
        <w:t>At the direction of you or your end users, the following data will be transmitted to Yammer through Microsoft Dynamics CRM: (i) posts; (ii) links to CRM records; (iii) information contained in the description field of the CRM records; and (</w:t>
      </w:r>
      <w:r w:rsidR="004313A2">
        <w:t>iv</w:t>
      </w:r>
      <w:r>
        <w:t xml:space="preserve">) any other activity or content you or your end users share with Yammer. Yammer’s Terms of Use are available at </w:t>
      </w:r>
      <w:hyperlink r:id="rId181">
        <w:r>
          <w:rPr>
            <w:color w:val="00467F"/>
            <w:u w:val="single"/>
          </w:rPr>
          <w:t>https://www.yammer.com/about/terms/</w:t>
        </w:r>
      </w:hyperlink>
      <w:r>
        <w:t>.</w:t>
      </w:r>
      <w:r w:rsidR="00B70FA2">
        <w:t xml:space="preserve"> </w:t>
      </w:r>
      <w:r>
        <w:t xml:space="preserve">Its Privacy Statement is available at </w:t>
      </w:r>
      <w:hyperlink r:id="rId182">
        <w:r>
          <w:rPr>
            <w:color w:val="00467F"/>
            <w:u w:val="single"/>
          </w:rPr>
          <w:t>https://www.yammer.com/about/privacy/</w:t>
        </w:r>
      </w:hyperlink>
      <w:r>
        <w:t xml:space="preserve"> apply to customer data sent to Yammer.</w:t>
      </w:r>
    </w:p>
    <w:bookmarkEnd w:id="944"/>
    <w:p w14:paraId="2941EAC8" w14:textId="37FE2AE4" w:rsidR="00DB4E8F" w:rsidRDefault="00E318EC" w:rsidP="00CD6E9D">
      <w:pPr>
        <w:pStyle w:val="PURBody"/>
        <w:keepLines/>
        <w:jc w:val="right"/>
        <w:rPr>
          <w:rStyle w:val="Hyperlink"/>
        </w:rPr>
      </w:pPr>
      <w:r>
        <w:fldChar w:fldCharType="begin"/>
      </w:r>
      <w:r>
        <w:instrText xml:space="preserve"> HYPERLINK \l "TOC" </w:instrText>
      </w:r>
      <w:r>
        <w:fldChar w:fldCharType="separate"/>
      </w:r>
      <w:r w:rsidR="00DB4E8F" w:rsidRPr="00372624">
        <w:rPr>
          <w:rStyle w:val="Hyperlink"/>
          <w:rFonts w:ascii="Arial Narrow" w:hAnsi="Arial Narrow"/>
          <w:sz w:val="16"/>
        </w:rPr>
        <w:t>Table of Contents</w:t>
      </w:r>
      <w:r>
        <w:rPr>
          <w:rStyle w:val="Hyperlink"/>
          <w:rFonts w:ascii="Arial Narrow" w:hAnsi="Arial Narrow"/>
          <w:sz w:val="16"/>
        </w:rPr>
        <w:fldChar w:fldCharType="end"/>
      </w:r>
      <w:r w:rsidR="00DB4E8F">
        <w:t xml:space="preserve"> / </w:t>
      </w:r>
      <w:hyperlink w:anchor="UniversalTerms" w:history="1">
        <w:r w:rsidR="00DB4E8F">
          <w:rPr>
            <w:rStyle w:val="Hyperlink"/>
            <w:rFonts w:ascii="Arial Narrow" w:hAnsi="Arial Narrow"/>
            <w:sz w:val="16"/>
          </w:rPr>
          <w:t>Universal License Terms</w:t>
        </w:r>
      </w:hyperlink>
    </w:p>
    <w:bookmarkEnd w:id="943"/>
    <w:p w14:paraId="769C9D7E" w14:textId="77777777" w:rsidR="005C3F2E" w:rsidRDefault="00AF3DD9" w:rsidP="00057196">
      <w:pPr>
        <w:spacing w:line="240" w:lineRule="exact"/>
        <w:sectPr w:rsidR="005C3F2E" w:rsidSect="002D0ED6">
          <w:footerReference w:type="default" r:id="rId183"/>
          <w:type w:val="continuous"/>
          <w:pgSz w:w="12240" w:h="15840" w:code="1"/>
          <w:pgMar w:top="1170" w:right="720" w:bottom="720" w:left="720" w:header="432" w:footer="288" w:gutter="0"/>
          <w:cols w:space="360"/>
          <w:docGrid w:linePitch="360"/>
        </w:sectPr>
      </w:pPr>
      <w:r>
        <w:br w:type="page"/>
      </w:r>
    </w:p>
    <w:p w14:paraId="7152D060" w14:textId="32746E66" w:rsidR="00AE3B6A" w:rsidRDefault="00AE3B6A" w:rsidP="00AE3B6A">
      <w:pPr>
        <w:pStyle w:val="PURSectionHeading"/>
      </w:pPr>
      <w:bookmarkStart w:id="945" w:name="_Toc299519184"/>
      <w:bookmarkStart w:id="946" w:name="_Toc299525048"/>
      <w:bookmarkStart w:id="947" w:name="_Toc299531616"/>
      <w:bookmarkStart w:id="948" w:name="_Toc299531940"/>
      <w:bookmarkStart w:id="949" w:name="_Toc299957231"/>
      <w:bookmarkStart w:id="950" w:name="_Toc346536896"/>
      <w:bookmarkStart w:id="951" w:name="_Toc339280360"/>
      <w:bookmarkStart w:id="952" w:name="_Toc363552833"/>
      <w:bookmarkStart w:id="953" w:name="_Toc378682300"/>
      <w:bookmarkStart w:id="954" w:name="_Toc371268312"/>
      <w:bookmarkStart w:id="955" w:name="_Toc381962059"/>
      <w:bookmarkStart w:id="956" w:name="Index"/>
      <w:bookmarkEnd w:id="6"/>
      <w:r>
        <w:lastRenderedPageBreak/>
        <w:t>Product Index</w:t>
      </w:r>
      <w:bookmarkEnd w:id="945"/>
      <w:bookmarkEnd w:id="946"/>
      <w:bookmarkEnd w:id="947"/>
      <w:bookmarkEnd w:id="948"/>
      <w:bookmarkEnd w:id="949"/>
      <w:bookmarkEnd w:id="950"/>
      <w:bookmarkEnd w:id="951"/>
      <w:bookmarkEnd w:id="952"/>
      <w:bookmarkEnd w:id="953"/>
      <w:bookmarkEnd w:id="954"/>
      <w:bookmarkEnd w:id="955"/>
    </w:p>
    <w:p w14:paraId="49BF8B11" w14:textId="77777777" w:rsidR="00645D55" w:rsidRDefault="00231176" w:rsidP="00AE3B6A">
      <w:pPr>
        <w:pStyle w:val="PURSectionHeading"/>
        <w:rPr>
          <w:noProof/>
        </w:rPr>
        <w:sectPr w:rsidR="00645D55" w:rsidSect="00645D55">
          <w:footerReference w:type="default" r:id="rId184"/>
          <w:type w:val="continuous"/>
          <w:pgSz w:w="12240" w:h="15840" w:code="1"/>
          <w:pgMar w:top="1170" w:right="720" w:bottom="720" w:left="720" w:header="432" w:footer="288" w:gutter="0"/>
          <w:cols w:num="2" w:space="360"/>
          <w:docGrid w:linePitch="360"/>
        </w:sectPr>
      </w:pPr>
      <w:r>
        <w:lastRenderedPageBreak/>
        <w:fldChar w:fldCharType="begin"/>
      </w:r>
      <w:r w:rsidR="00AE3B6A">
        <w:instrText xml:space="preserve"> INDEX \c "2" \z "1033" </w:instrText>
      </w:r>
      <w:r>
        <w:fldChar w:fldCharType="separate"/>
      </w:r>
    </w:p>
    <w:p w14:paraId="5446E96F" w14:textId="77777777" w:rsidR="00645D55" w:rsidRDefault="00645D55">
      <w:pPr>
        <w:pStyle w:val="Index1"/>
        <w:rPr>
          <w:noProof/>
        </w:rPr>
      </w:pPr>
      <w:r>
        <w:rPr>
          <w:noProof/>
        </w:rPr>
        <w:lastRenderedPageBreak/>
        <w:t>BizTalk RFID 2010, 12</w:t>
      </w:r>
    </w:p>
    <w:p w14:paraId="3F76347F" w14:textId="77777777" w:rsidR="00645D55" w:rsidRDefault="00645D55">
      <w:pPr>
        <w:pStyle w:val="Index1"/>
        <w:rPr>
          <w:noProof/>
        </w:rPr>
      </w:pPr>
      <w:r>
        <w:rPr>
          <w:noProof/>
        </w:rPr>
        <w:t>BizTalk Server 2013 Branch, 25</w:t>
      </w:r>
    </w:p>
    <w:p w14:paraId="34C8B891" w14:textId="77777777" w:rsidR="00645D55" w:rsidRDefault="00645D55">
      <w:pPr>
        <w:pStyle w:val="Index1"/>
        <w:rPr>
          <w:noProof/>
        </w:rPr>
      </w:pPr>
      <w:r>
        <w:rPr>
          <w:noProof/>
        </w:rPr>
        <w:t>BizTalk Server 2013 Enterprise, 24</w:t>
      </w:r>
    </w:p>
    <w:p w14:paraId="135D50A5" w14:textId="77777777" w:rsidR="00645D55" w:rsidRDefault="00645D55">
      <w:pPr>
        <w:pStyle w:val="Index1"/>
        <w:rPr>
          <w:noProof/>
        </w:rPr>
      </w:pPr>
      <w:r>
        <w:rPr>
          <w:noProof/>
        </w:rPr>
        <w:t>BizTalk Server 2013 Standard, 25</w:t>
      </w:r>
    </w:p>
    <w:p w14:paraId="7DEB85BB" w14:textId="77777777" w:rsidR="00645D55" w:rsidRDefault="00645D55">
      <w:pPr>
        <w:pStyle w:val="Index1"/>
        <w:rPr>
          <w:noProof/>
        </w:rPr>
      </w:pPr>
      <w:r>
        <w:rPr>
          <w:noProof/>
        </w:rPr>
        <w:t>Cloud Platform Guest, 59</w:t>
      </w:r>
    </w:p>
    <w:p w14:paraId="4F765530" w14:textId="77777777" w:rsidR="00645D55" w:rsidRDefault="00645D55">
      <w:pPr>
        <w:pStyle w:val="Index1"/>
        <w:rPr>
          <w:noProof/>
        </w:rPr>
      </w:pPr>
      <w:r>
        <w:rPr>
          <w:noProof/>
        </w:rPr>
        <w:t>Cloud Platform Suite, 58</w:t>
      </w:r>
    </w:p>
    <w:p w14:paraId="09AEEED4" w14:textId="77777777" w:rsidR="00645D55" w:rsidRDefault="00645D55">
      <w:pPr>
        <w:pStyle w:val="Index1"/>
        <w:rPr>
          <w:noProof/>
        </w:rPr>
      </w:pPr>
      <w:r w:rsidRPr="00F365D6">
        <w:rPr>
          <w:noProof/>
          <w:lang w:val="fr-FR"/>
        </w:rPr>
        <w:t>Core Infrastructure Server Suite Datacenter</w:t>
      </w:r>
      <w:r>
        <w:rPr>
          <w:noProof/>
        </w:rPr>
        <w:t>, 12</w:t>
      </w:r>
    </w:p>
    <w:p w14:paraId="170CED12" w14:textId="77777777" w:rsidR="00645D55" w:rsidRDefault="00645D55">
      <w:pPr>
        <w:pStyle w:val="Index1"/>
        <w:rPr>
          <w:noProof/>
        </w:rPr>
      </w:pPr>
      <w:r w:rsidRPr="00F365D6">
        <w:rPr>
          <w:noProof/>
          <w:lang w:val="fr-FR"/>
        </w:rPr>
        <w:t>Core Infrastructure Server Suite Standard</w:t>
      </w:r>
      <w:r>
        <w:rPr>
          <w:noProof/>
        </w:rPr>
        <w:t>, 13</w:t>
      </w:r>
    </w:p>
    <w:p w14:paraId="65EF8BE7" w14:textId="77777777" w:rsidR="00645D55" w:rsidRDefault="00645D55">
      <w:pPr>
        <w:pStyle w:val="Index1"/>
        <w:rPr>
          <w:noProof/>
        </w:rPr>
      </w:pPr>
      <w:r>
        <w:rPr>
          <w:noProof/>
        </w:rPr>
        <w:t>Exchange Server 2013 Standard and Enterprise, 32</w:t>
      </w:r>
    </w:p>
    <w:p w14:paraId="31D6F7E2" w14:textId="77777777" w:rsidR="00645D55" w:rsidRDefault="00645D55">
      <w:pPr>
        <w:pStyle w:val="Index1"/>
        <w:rPr>
          <w:noProof/>
        </w:rPr>
      </w:pPr>
      <w:r>
        <w:rPr>
          <w:noProof/>
        </w:rPr>
        <w:t>Forefront Identity Manager 2010 R2, 33</w:t>
      </w:r>
    </w:p>
    <w:p w14:paraId="1EF06036" w14:textId="77777777" w:rsidR="00645D55" w:rsidRDefault="00645D55">
      <w:pPr>
        <w:pStyle w:val="Index1"/>
        <w:rPr>
          <w:noProof/>
        </w:rPr>
      </w:pPr>
      <w:r>
        <w:rPr>
          <w:noProof/>
        </w:rPr>
        <w:t>Forefront Identity Manager Synchronization Service for Hosting 2010 R2, 14</w:t>
      </w:r>
    </w:p>
    <w:p w14:paraId="06A7B98F" w14:textId="77777777" w:rsidR="00645D55" w:rsidRDefault="00645D55">
      <w:pPr>
        <w:pStyle w:val="Index1"/>
        <w:rPr>
          <w:noProof/>
        </w:rPr>
      </w:pPr>
      <w:r>
        <w:rPr>
          <w:noProof/>
        </w:rPr>
        <w:t>Lync Server 2013, 34</w:t>
      </w:r>
    </w:p>
    <w:p w14:paraId="6B86506E" w14:textId="77777777" w:rsidR="00645D55" w:rsidRDefault="00645D55">
      <w:pPr>
        <w:pStyle w:val="Index1"/>
        <w:rPr>
          <w:noProof/>
        </w:rPr>
      </w:pPr>
      <w:r>
        <w:rPr>
          <w:noProof/>
        </w:rPr>
        <w:t>Microsoft Application Virtualization for Remote Desktop Services, 36</w:t>
      </w:r>
    </w:p>
    <w:p w14:paraId="1AC86F9E" w14:textId="77777777" w:rsidR="00645D55" w:rsidRDefault="00645D55">
      <w:pPr>
        <w:pStyle w:val="Index1"/>
        <w:rPr>
          <w:noProof/>
        </w:rPr>
      </w:pPr>
      <w:r>
        <w:rPr>
          <w:noProof/>
        </w:rPr>
        <w:t>Microsoft Application Virtualization Hosting for Desktops, 36</w:t>
      </w:r>
    </w:p>
    <w:p w14:paraId="166ECA5B" w14:textId="3B41EDCC" w:rsidR="00645D55" w:rsidRDefault="00645D55">
      <w:pPr>
        <w:pStyle w:val="Index1"/>
        <w:rPr>
          <w:noProof/>
        </w:rPr>
      </w:pPr>
      <w:r>
        <w:rPr>
          <w:noProof/>
        </w:rPr>
        <w:t>Microsoft Dynamics AX 2012 R2, 37</w:t>
      </w:r>
    </w:p>
    <w:p w14:paraId="3355C340" w14:textId="77777777" w:rsidR="00645D55" w:rsidRDefault="00645D55">
      <w:pPr>
        <w:pStyle w:val="Index1"/>
        <w:rPr>
          <w:noProof/>
        </w:rPr>
      </w:pPr>
      <w:r>
        <w:rPr>
          <w:noProof/>
        </w:rPr>
        <w:t>Microsoft Dynamics C5 2012, 14, 38</w:t>
      </w:r>
    </w:p>
    <w:p w14:paraId="7C303EF2" w14:textId="77777777" w:rsidR="00645D55" w:rsidRDefault="00645D55">
      <w:pPr>
        <w:pStyle w:val="Index1"/>
        <w:rPr>
          <w:noProof/>
        </w:rPr>
      </w:pPr>
      <w:r>
        <w:rPr>
          <w:noProof/>
        </w:rPr>
        <w:t>Microsoft Dynamics CRM 2013 Service Provider, 39</w:t>
      </w:r>
    </w:p>
    <w:p w14:paraId="61EBBBCE" w14:textId="77777777" w:rsidR="00645D55" w:rsidRDefault="00645D55">
      <w:pPr>
        <w:pStyle w:val="Index1"/>
        <w:rPr>
          <w:noProof/>
        </w:rPr>
      </w:pPr>
      <w:r>
        <w:rPr>
          <w:noProof/>
        </w:rPr>
        <w:t>Microsoft Dynamics GP 2013, 15, 39</w:t>
      </w:r>
    </w:p>
    <w:p w14:paraId="2B90AB46" w14:textId="77777777" w:rsidR="00645D55" w:rsidRDefault="00645D55">
      <w:pPr>
        <w:pStyle w:val="Index1"/>
        <w:rPr>
          <w:noProof/>
        </w:rPr>
      </w:pPr>
      <w:r>
        <w:rPr>
          <w:noProof/>
        </w:rPr>
        <w:t>Microsoft Dynamics NAV 2013 R2, 15, 41</w:t>
      </w:r>
    </w:p>
    <w:p w14:paraId="6807634F" w14:textId="77777777" w:rsidR="00645D55" w:rsidRDefault="00645D55">
      <w:pPr>
        <w:pStyle w:val="Index1"/>
        <w:rPr>
          <w:noProof/>
        </w:rPr>
      </w:pPr>
      <w:r>
        <w:rPr>
          <w:noProof/>
        </w:rPr>
        <w:t>Microsoft Dynamics SL 2011, 16, 42</w:t>
      </w:r>
    </w:p>
    <w:p w14:paraId="7E79C774" w14:textId="77777777" w:rsidR="00645D55" w:rsidRDefault="00645D55">
      <w:pPr>
        <w:pStyle w:val="Index1"/>
        <w:rPr>
          <w:noProof/>
        </w:rPr>
      </w:pPr>
      <w:r>
        <w:rPr>
          <w:noProof/>
        </w:rPr>
        <w:t>Microsoft User Experience Virtualization Hosting for Desktops v2.0, 43</w:t>
      </w:r>
    </w:p>
    <w:p w14:paraId="20E5B3B7" w14:textId="77777777" w:rsidR="00645D55" w:rsidRDefault="00645D55">
      <w:pPr>
        <w:pStyle w:val="Index1"/>
        <w:rPr>
          <w:noProof/>
        </w:rPr>
      </w:pPr>
      <w:r>
        <w:rPr>
          <w:noProof/>
        </w:rPr>
        <w:t>Office Multi Language Pack 2013, 43</w:t>
      </w:r>
    </w:p>
    <w:p w14:paraId="272C2FA6" w14:textId="77777777" w:rsidR="00645D55" w:rsidRDefault="00645D55">
      <w:pPr>
        <w:pStyle w:val="Index1"/>
        <w:rPr>
          <w:noProof/>
        </w:rPr>
      </w:pPr>
      <w:r>
        <w:rPr>
          <w:noProof/>
        </w:rPr>
        <w:t>Office Professional Plus 2013, 44</w:t>
      </w:r>
    </w:p>
    <w:p w14:paraId="652CC7AC" w14:textId="77777777" w:rsidR="00645D55" w:rsidRDefault="00645D55">
      <w:pPr>
        <w:pStyle w:val="Index1"/>
        <w:rPr>
          <w:noProof/>
        </w:rPr>
      </w:pPr>
      <w:r>
        <w:rPr>
          <w:noProof/>
        </w:rPr>
        <w:t>Office Standard 2013, 44</w:t>
      </w:r>
    </w:p>
    <w:p w14:paraId="01F4FF8F" w14:textId="77777777" w:rsidR="00645D55" w:rsidRDefault="00645D55">
      <w:pPr>
        <w:pStyle w:val="Index1"/>
        <w:rPr>
          <w:noProof/>
        </w:rPr>
      </w:pPr>
      <w:r>
        <w:rPr>
          <w:noProof/>
        </w:rPr>
        <w:t>Productivity Suite, 44</w:t>
      </w:r>
    </w:p>
    <w:p w14:paraId="2EFCBDE8" w14:textId="77777777" w:rsidR="00645D55" w:rsidRDefault="00645D55">
      <w:pPr>
        <w:pStyle w:val="Index1"/>
        <w:rPr>
          <w:noProof/>
        </w:rPr>
      </w:pPr>
      <w:r>
        <w:rPr>
          <w:noProof/>
        </w:rPr>
        <w:t>Project 2013 Professional, 45</w:t>
      </w:r>
    </w:p>
    <w:p w14:paraId="310E4686" w14:textId="77777777" w:rsidR="00645D55" w:rsidRDefault="00645D55">
      <w:pPr>
        <w:pStyle w:val="Index1"/>
        <w:rPr>
          <w:noProof/>
        </w:rPr>
      </w:pPr>
      <w:r>
        <w:rPr>
          <w:noProof/>
        </w:rPr>
        <w:t>Project 2013 Standard, 45</w:t>
      </w:r>
    </w:p>
    <w:p w14:paraId="0BB459FA" w14:textId="77777777" w:rsidR="00645D55" w:rsidRDefault="00645D55">
      <w:pPr>
        <w:pStyle w:val="Index1"/>
        <w:rPr>
          <w:noProof/>
        </w:rPr>
      </w:pPr>
      <w:r>
        <w:rPr>
          <w:noProof/>
        </w:rPr>
        <w:lastRenderedPageBreak/>
        <w:t>Project Server 2013, 45</w:t>
      </w:r>
    </w:p>
    <w:p w14:paraId="20EC7063" w14:textId="77777777" w:rsidR="00645D55" w:rsidRDefault="00645D55">
      <w:pPr>
        <w:pStyle w:val="Index1"/>
        <w:rPr>
          <w:noProof/>
        </w:rPr>
      </w:pPr>
      <w:r>
        <w:rPr>
          <w:noProof/>
        </w:rPr>
        <w:t>Provisioning System, 16</w:t>
      </w:r>
    </w:p>
    <w:p w14:paraId="29A05205" w14:textId="77777777" w:rsidR="00645D55" w:rsidRDefault="00645D55">
      <w:pPr>
        <w:pStyle w:val="Index1"/>
        <w:rPr>
          <w:noProof/>
        </w:rPr>
      </w:pPr>
      <w:r>
        <w:rPr>
          <w:noProof/>
        </w:rPr>
        <w:t>SharePoint 2013 Hosting, 17</w:t>
      </w:r>
    </w:p>
    <w:p w14:paraId="06774B4F" w14:textId="77777777" w:rsidR="00645D55" w:rsidRDefault="00645D55">
      <w:pPr>
        <w:pStyle w:val="Index1"/>
        <w:rPr>
          <w:noProof/>
        </w:rPr>
      </w:pPr>
      <w:r>
        <w:rPr>
          <w:noProof/>
        </w:rPr>
        <w:t>SharePoint Server 2013, 46</w:t>
      </w:r>
    </w:p>
    <w:p w14:paraId="2990BFBC" w14:textId="77777777" w:rsidR="00645D55" w:rsidRDefault="00645D55">
      <w:pPr>
        <w:pStyle w:val="Index1"/>
        <w:rPr>
          <w:noProof/>
        </w:rPr>
      </w:pPr>
      <w:r>
        <w:rPr>
          <w:noProof/>
        </w:rPr>
        <w:t>SQL Server 2014 Business Intelligence, 47</w:t>
      </w:r>
    </w:p>
    <w:p w14:paraId="31186551" w14:textId="77777777" w:rsidR="00645D55" w:rsidRDefault="00645D55">
      <w:pPr>
        <w:pStyle w:val="Index1"/>
        <w:rPr>
          <w:noProof/>
        </w:rPr>
      </w:pPr>
      <w:r>
        <w:rPr>
          <w:noProof/>
        </w:rPr>
        <w:t>SQL Server 2014 Enterprise Core, 25</w:t>
      </w:r>
    </w:p>
    <w:p w14:paraId="0FF39BFC" w14:textId="77777777" w:rsidR="00645D55" w:rsidRDefault="00645D55">
      <w:pPr>
        <w:pStyle w:val="Index1"/>
        <w:rPr>
          <w:noProof/>
        </w:rPr>
      </w:pPr>
      <w:r>
        <w:rPr>
          <w:noProof/>
        </w:rPr>
        <w:t>SQL Server 2014 Standard, 47</w:t>
      </w:r>
    </w:p>
    <w:p w14:paraId="0FB3D7EF" w14:textId="77777777" w:rsidR="00645D55" w:rsidRDefault="00645D55">
      <w:pPr>
        <w:pStyle w:val="Index1"/>
        <w:rPr>
          <w:noProof/>
        </w:rPr>
      </w:pPr>
      <w:r>
        <w:rPr>
          <w:noProof/>
        </w:rPr>
        <w:t>SQL Server 2014 Standard Core, 26</w:t>
      </w:r>
    </w:p>
    <w:p w14:paraId="016FA6F2" w14:textId="77777777" w:rsidR="00645D55" w:rsidRDefault="00645D55">
      <w:pPr>
        <w:pStyle w:val="Index1"/>
        <w:rPr>
          <w:noProof/>
        </w:rPr>
      </w:pPr>
      <w:r>
        <w:rPr>
          <w:noProof/>
        </w:rPr>
        <w:t>SQL Server 2014 Web Core, 26</w:t>
      </w:r>
    </w:p>
    <w:p w14:paraId="33645174" w14:textId="77777777" w:rsidR="00645D55" w:rsidRDefault="00645D55">
      <w:pPr>
        <w:pStyle w:val="Index1"/>
        <w:rPr>
          <w:noProof/>
        </w:rPr>
      </w:pPr>
      <w:r w:rsidRPr="00F365D6">
        <w:rPr>
          <w:noProof/>
          <w:lang w:val="fr-FR"/>
        </w:rPr>
        <w:t>System Center 2012 R2 Client Management Suite</w:t>
      </w:r>
      <w:r>
        <w:rPr>
          <w:noProof/>
        </w:rPr>
        <w:t>, 47</w:t>
      </w:r>
    </w:p>
    <w:p w14:paraId="2A95AA2E" w14:textId="77777777" w:rsidR="00645D55" w:rsidRDefault="00645D55">
      <w:pPr>
        <w:pStyle w:val="Index1"/>
        <w:rPr>
          <w:noProof/>
        </w:rPr>
      </w:pPr>
      <w:r>
        <w:rPr>
          <w:noProof/>
        </w:rPr>
        <w:t>System Center 2012 R2 Configuration Manager, 48</w:t>
      </w:r>
    </w:p>
    <w:p w14:paraId="4AAE804A" w14:textId="77777777" w:rsidR="00645D55" w:rsidRDefault="00645D55">
      <w:pPr>
        <w:pStyle w:val="Index1"/>
        <w:rPr>
          <w:noProof/>
        </w:rPr>
      </w:pPr>
      <w:r>
        <w:rPr>
          <w:noProof/>
        </w:rPr>
        <w:t>System Center 2012 R2 Datacenter, 17</w:t>
      </w:r>
    </w:p>
    <w:p w14:paraId="237C6359" w14:textId="77777777" w:rsidR="00645D55" w:rsidRDefault="00645D55">
      <w:pPr>
        <w:pStyle w:val="Index1"/>
        <w:rPr>
          <w:noProof/>
        </w:rPr>
      </w:pPr>
      <w:r>
        <w:rPr>
          <w:noProof/>
        </w:rPr>
        <w:t>System Center 2012 R2 Standard, 18</w:t>
      </w:r>
    </w:p>
    <w:p w14:paraId="75FC21FF" w14:textId="77777777" w:rsidR="00645D55" w:rsidRDefault="00645D55">
      <w:pPr>
        <w:pStyle w:val="Index1"/>
        <w:rPr>
          <w:noProof/>
        </w:rPr>
      </w:pPr>
      <w:r w:rsidRPr="00F365D6">
        <w:rPr>
          <w:rFonts w:cs="Arial"/>
          <w:noProof/>
        </w:rPr>
        <w:t>System Center Endpoint Protection</w:t>
      </w:r>
      <w:r>
        <w:rPr>
          <w:noProof/>
        </w:rPr>
        <w:t>, 64</w:t>
      </w:r>
    </w:p>
    <w:p w14:paraId="64B13D94" w14:textId="77777777" w:rsidR="00645D55" w:rsidRDefault="00645D55">
      <w:pPr>
        <w:pStyle w:val="Index1"/>
        <w:rPr>
          <w:noProof/>
        </w:rPr>
      </w:pPr>
      <w:r>
        <w:rPr>
          <w:noProof/>
        </w:rPr>
        <w:t>Visio 2013 Professional, 48</w:t>
      </w:r>
    </w:p>
    <w:p w14:paraId="7E944009" w14:textId="77777777" w:rsidR="00645D55" w:rsidRDefault="00645D55">
      <w:pPr>
        <w:pStyle w:val="Index1"/>
        <w:rPr>
          <w:noProof/>
        </w:rPr>
      </w:pPr>
      <w:r>
        <w:rPr>
          <w:noProof/>
        </w:rPr>
        <w:t>Visio 2013 Standard, 48</w:t>
      </w:r>
    </w:p>
    <w:p w14:paraId="1869A158" w14:textId="77777777" w:rsidR="00645D55" w:rsidRDefault="00645D55">
      <w:pPr>
        <w:pStyle w:val="Index1"/>
        <w:rPr>
          <w:noProof/>
        </w:rPr>
      </w:pPr>
      <w:r>
        <w:rPr>
          <w:noProof/>
        </w:rPr>
        <w:t>Visual Studio Premium 2013, 49</w:t>
      </w:r>
    </w:p>
    <w:p w14:paraId="275F5B0D" w14:textId="77777777" w:rsidR="00645D55" w:rsidRDefault="00645D55">
      <w:pPr>
        <w:pStyle w:val="Index1"/>
        <w:rPr>
          <w:noProof/>
        </w:rPr>
      </w:pPr>
      <w:r>
        <w:rPr>
          <w:noProof/>
        </w:rPr>
        <w:t>Visual Studio Professional 2013, 50</w:t>
      </w:r>
    </w:p>
    <w:p w14:paraId="1034D067" w14:textId="77777777" w:rsidR="00645D55" w:rsidRDefault="00645D55">
      <w:pPr>
        <w:pStyle w:val="Index1"/>
        <w:rPr>
          <w:noProof/>
        </w:rPr>
      </w:pPr>
      <w:r>
        <w:rPr>
          <w:noProof/>
        </w:rPr>
        <w:t>Visual Studio Team Foundation Server 2013 with SQL Server 2012 Technology, 53</w:t>
      </w:r>
    </w:p>
    <w:p w14:paraId="552BA841" w14:textId="77777777" w:rsidR="00645D55" w:rsidRDefault="00645D55">
      <w:pPr>
        <w:pStyle w:val="Index1"/>
        <w:rPr>
          <w:noProof/>
        </w:rPr>
      </w:pPr>
      <w:r>
        <w:rPr>
          <w:noProof/>
        </w:rPr>
        <w:t>Visual Studio Test Professional 2013, 54</w:t>
      </w:r>
    </w:p>
    <w:p w14:paraId="06E29F3B" w14:textId="77777777" w:rsidR="00645D55" w:rsidRDefault="00645D55">
      <w:pPr>
        <w:pStyle w:val="Index1"/>
        <w:rPr>
          <w:noProof/>
        </w:rPr>
      </w:pPr>
      <w:r>
        <w:rPr>
          <w:noProof/>
        </w:rPr>
        <w:t>Visual Studio Ultimate 2013, 52</w:t>
      </w:r>
    </w:p>
    <w:p w14:paraId="3F035733" w14:textId="77777777" w:rsidR="00645D55" w:rsidRDefault="00645D55">
      <w:pPr>
        <w:pStyle w:val="Index1"/>
        <w:rPr>
          <w:noProof/>
        </w:rPr>
      </w:pPr>
      <w:r>
        <w:rPr>
          <w:noProof/>
        </w:rPr>
        <w:t>Windows Server 2012 R2 Active Directory Rights Management Services, 56</w:t>
      </w:r>
    </w:p>
    <w:p w14:paraId="7E352547" w14:textId="77777777" w:rsidR="00645D55" w:rsidRDefault="00645D55">
      <w:pPr>
        <w:pStyle w:val="Index1"/>
        <w:rPr>
          <w:noProof/>
        </w:rPr>
      </w:pPr>
      <w:r>
        <w:rPr>
          <w:noProof/>
        </w:rPr>
        <w:t>Windows Server 2012 R2 Datacenter, 19</w:t>
      </w:r>
    </w:p>
    <w:p w14:paraId="57E40842" w14:textId="77777777" w:rsidR="00645D55" w:rsidRDefault="00645D55">
      <w:pPr>
        <w:pStyle w:val="Index1"/>
        <w:rPr>
          <w:noProof/>
        </w:rPr>
      </w:pPr>
      <w:r>
        <w:rPr>
          <w:noProof/>
        </w:rPr>
        <w:t>Windows Server 2012 R2 Essentials, 21</w:t>
      </w:r>
    </w:p>
    <w:p w14:paraId="621DA25E" w14:textId="77777777" w:rsidR="00645D55" w:rsidRDefault="00645D55">
      <w:pPr>
        <w:pStyle w:val="Index1"/>
        <w:rPr>
          <w:noProof/>
        </w:rPr>
      </w:pPr>
      <w:r>
        <w:rPr>
          <w:noProof/>
        </w:rPr>
        <w:t>Windows Server 2012 R2 Remote Desktop Services, 56</w:t>
      </w:r>
    </w:p>
    <w:p w14:paraId="25EADA8C" w14:textId="77777777" w:rsidR="00645D55" w:rsidRDefault="00645D55">
      <w:pPr>
        <w:pStyle w:val="Index1"/>
        <w:rPr>
          <w:noProof/>
        </w:rPr>
      </w:pPr>
      <w:r>
        <w:rPr>
          <w:noProof/>
        </w:rPr>
        <w:t>Windows Server 2012 R2 Standard, 20</w:t>
      </w:r>
    </w:p>
    <w:p w14:paraId="1982CB57" w14:textId="77777777" w:rsidR="00645D55" w:rsidRDefault="00645D55" w:rsidP="00AE3B6A">
      <w:pPr>
        <w:pStyle w:val="PURSectionHeading"/>
        <w:rPr>
          <w:noProof/>
        </w:rPr>
        <w:sectPr w:rsidR="00645D55" w:rsidSect="00645D55">
          <w:type w:val="continuous"/>
          <w:pgSz w:w="12240" w:h="15840" w:code="1"/>
          <w:pgMar w:top="1170" w:right="720" w:bottom="720" w:left="720" w:header="432" w:footer="288" w:gutter="0"/>
          <w:cols w:num="2" w:space="720"/>
          <w:docGrid w:linePitch="360"/>
        </w:sectPr>
      </w:pPr>
    </w:p>
    <w:p w14:paraId="3953C0C4" w14:textId="77777777" w:rsidR="00AE3B6A" w:rsidRDefault="00231176" w:rsidP="00AE3B6A">
      <w:pPr>
        <w:pStyle w:val="PURSectionHeading"/>
      </w:pPr>
      <w:r>
        <w:lastRenderedPageBreak/>
        <w:fldChar w:fldCharType="end"/>
      </w:r>
      <w:bookmarkEnd w:id="956"/>
    </w:p>
    <w:p w14:paraId="5D16E5C9" w14:textId="77777777" w:rsidR="002B37E0" w:rsidRPr="002B37E0" w:rsidRDefault="002B37E0" w:rsidP="00580F2E">
      <w:pPr>
        <w:pStyle w:val="PURBody"/>
      </w:pPr>
    </w:p>
    <w:sectPr w:rsidR="002B37E0" w:rsidRPr="002B37E0" w:rsidSect="00645D55">
      <w:type w:val="continuous"/>
      <w:pgSz w:w="12240" w:h="15840" w:code="1"/>
      <w:pgMar w:top="1170"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53ECCCC3" w14:textId="77777777" w:rsidR="00353A1B" w:rsidRDefault="00353A1B" w:rsidP="007C7D4D">
      <w:pPr>
        <w:spacing w:after="0"/>
      </w:pPr>
      <w:r>
        <w:separator/>
      </w:r>
    </w:p>
    <w:p w14:paraId="3E782A09" w14:textId="77777777" w:rsidR="00353A1B" w:rsidRDefault="00353A1B"/>
    <w:p w14:paraId="22F162E7" w14:textId="77777777" w:rsidR="00353A1B" w:rsidRDefault="00353A1B"/>
  </w:endnote>
  <w:endnote w:type="continuationSeparator" w:id="0">
    <w:p w14:paraId="47ECA86D" w14:textId="77777777" w:rsidR="00353A1B" w:rsidRDefault="00353A1B" w:rsidP="007C7D4D">
      <w:pPr>
        <w:spacing w:after="0"/>
      </w:pPr>
      <w:r>
        <w:continuationSeparator/>
      </w:r>
    </w:p>
    <w:p w14:paraId="5D0643E0" w14:textId="77777777" w:rsidR="00353A1B" w:rsidRDefault="00353A1B"/>
    <w:p w14:paraId="5466BFE4" w14:textId="77777777" w:rsidR="00353A1B" w:rsidRDefault="00353A1B"/>
  </w:endnote>
  <w:endnote w:type="continuationNotice" w:id="1">
    <w:p w14:paraId="1767D273" w14:textId="77777777" w:rsidR="00353A1B" w:rsidRDefault="00353A1B">
      <w:pPr>
        <w:spacing w:after="0"/>
      </w:pPr>
    </w:p>
    <w:p w14:paraId="05014864" w14:textId="77777777" w:rsidR="00353A1B" w:rsidRDefault="00353A1B"/>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modern"/>
    <w:pitch w:val="fixed"/>
    <w:sig w:usb0="E00002FF" w:usb1="6AC7FDFB" w:usb2="08000012" w:usb3="00000000" w:csb0="0002009F"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pitch w:val="variable"/>
    <w:sig w:usb0="00000003" w:usb1="288F0000" w:usb2="00000016" w:usb3="00000000" w:csb0="00040001"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DEE3CBC" w14:textId="77777777" w:rsidR="002715A0" w:rsidRPr="0020626F" w:rsidRDefault="002715A0" w:rsidP="00F04120">
    <w:pPr>
      <w:pStyle w:val="PURPageNumber"/>
      <w:tabs>
        <w:tab w:val="clear" w:pos="14400"/>
        <w:tab w:val="right" w:pos="12240"/>
      </w:tabs>
    </w:pPr>
    <w:r>
      <w:tab/>
    </w:r>
  </w:p>
  <w:p w14:paraId="079CAC00" w14:textId="77777777" w:rsidR="002715A0" w:rsidRDefault="002715A0" w:rsidP="00F04120">
    <w:pPr>
      <w:pStyle w:val="Footer"/>
      <w:tabs>
        <w:tab w:val="clear" w:pos="4680"/>
        <w:tab w:val="clear" w:pos="9360"/>
        <w:tab w:val="left" w:pos="11095"/>
      </w:tabs>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BBA7BA" w14:textId="77777777" w:rsidR="002715A0" w:rsidRDefault="002715A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715A0" w14:paraId="653DFEED"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F4A378" w14:textId="77777777" w:rsidR="002715A0" w:rsidRPr="00486EF8" w:rsidRDefault="002715A0"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C3038DD" w14:textId="77777777" w:rsidR="002715A0" w:rsidRPr="00B63DB1" w:rsidRDefault="002715A0"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02634E" w14:textId="77777777" w:rsidR="002715A0" w:rsidRPr="00486EF8" w:rsidRDefault="002715A0" w:rsidP="00A22CC2">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13A88C31" w14:textId="77777777" w:rsidR="002715A0" w:rsidRPr="00396FAF" w:rsidRDefault="002715A0"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16FA02" w14:textId="77777777" w:rsidR="002715A0" w:rsidRPr="00486EF8" w:rsidRDefault="002715A0" w:rsidP="00A22CC2">
          <w:pPr>
            <w:jc w:val="center"/>
            <w:rPr>
              <w:rFonts w:ascii="Arial Narrow" w:hAnsi="Arial Narrow"/>
              <w:b/>
              <w:color w:val="BFBFBF"/>
              <w:sz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2E6BA3" w:themeColor="accent1" w:themeShade="80"/>
          </w:tcBorders>
          <w:vAlign w:val="center"/>
        </w:tcPr>
        <w:p w14:paraId="40820022" w14:textId="77777777" w:rsidR="002715A0" w:rsidRPr="00B63DB1" w:rsidRDefault="002715A0"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64BF749" w14:textId="77777777" w:rsidR="002715A0" w:rsidRPr="00B63DB1" w:rsidRDefault="002715A0" w:rsidP="00A22CC2">
          <w:pPr>
            <w:jc w:val="center"/>
            <w:rPr>
              <w:rFonts w:ascii="Arial Narrow" w:eastAsia="Arial" w:hAnsi="Arial Narrow" w:cs="Arial"/>
              <w:b/>
              <w:color w:val="BFBFBF"/>
              <w:sz w:val="16"/>
              <w:szCs w:val="16"/>
            </w:rPr>
          </w:pPr>
          <w:r w:rsidRPr="009468D1">
            <w:rPr>
              <w:rFonts w:ascii="Arial Narrow" w:eastAsia="Arial" w:hAnsi="Arial Narrow" w:cs="Arial"/>
              <w:b/>
              <w:color w:val="2E6BA3" w:themeColor="accent1" w:themeShade="80"/>
              <w:sz w:val="16"/>
              <w:szCs w:val="16"/>
            </w:rPr>
            <w:t>Per</w:t>
          </w:r>
          <w:r w:rsidRPr="00486EF8">
            <w:rPr>
              <w:rFonts w:ascii="Arial Narrow" w:hAnsi="Arial Narrow"/>
              <w:b/>
              <w:color w:val="2E6BA3" w:themeColor="accent1" w:themeShade="80"/>
              <w:sz w:val="16"/>
            </w:rPr>
            <w:t xml:space="preserve"> </w:t>
          </w:r>
          <w:r w:rsidRPr="009468D1">
            <w:rPr>
              <w:rFonts w:ascii="Arial Narrow" w:eastAsia="Arial" w:hAnsi="Arial Narrow" w:cs="Arial"/>
              <w:b/>
              <w:color w:val="2E6BA3" w:themeColor="accent1" w:themeShade="80"/>
              <w:sz w:val="16"/>
              <w:szCs w:val="16"/>
            </w:rPr>
            <w:t>Core</w:t>
          </w:r>
        </w:p>
      </w:tc>
      <w:tc>
        <w:tcPr>
          <w:tcW w:w="190" w:type="dxa"/>
          <w:tcBorders>
            <w:left w:val="single" w:sz="4" w:space="0" w:color="2E6BA3" w:themeColor="accent1" w:themeShade="80"/>
            <w:right w:val="single" w:sz="4" w:space="0" w:color="A6A6A6" w:themeColor="background1" w:themeShade="A6"/>
          </w:tcBorders>
          <w:vAlign w:val="center"/>
        </w:tcPr>
        <w:p w14:paraId="3B5A8AAE" w14:textId="77777777" w:rsidR="002715A0" w:rsidRPr="00B63DB1" w:rsidRDefault="002715A0"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702EA" w14:textId="77777777" w:rsidR="002715A0" w:rsidRPr="00B63DB1" w:rsidRDefault="002715A0"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5878C59" w14:textId="77777777" w:rsidR="002715A0" w:rsidRPr="00B63DB1" w:rsidRDefault="002715A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1FF4CB" w14:textId="77777777" w:rsidR="002715A0" w:rsidRPr="00B63DB1" w:rsidRDefault="002715A0"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50FEEE01" w14:textId="77777777" w:rsidR="002715A0" w:rsidRPr="00B63DB1" w:rsidDel="00A6006C" w:rsidRDefault="002715A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FD8988" w14:textId="77777777" w:rsidR="002715A0" w:rsidRPr="00B63DB1" w:rsidRDefault="002715A0"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F921932" w14:textId="77777777" w:rsidR="002715A0" w:rsidRPr="00B63DB1" w:rsidRDefault="002715A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DD777E" w14:textId="77777777" w:rsidR="002715A0" w:rsidRDefault="002715A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71A8D5D2" w14:textId="77777777" w:rsidR="002715A0" w:rsidRDefault="002715A0" w:rsidP="00BD40C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99DACEC" w14:textId="77777777" w:rsidR="002715A0" w:rsidRDefault="002715A0"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2715A0" w:rsidRPr="00B63DB1" w14:paraId="40308A6A"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FD883" w14:textId="77777777" w:rsidR="002715A0" w:rsidRPr="00355CD5" w:rsidRDefault="002715A0" w:rsidP="00360DD8">
          <w:pPr>
            <w:jc w:val="center"/>
            <w:rPr>
              <w:rFonts w:ascii="Arial Narrow" w:eastAsia="Arial" w:hAnsi="Arial Narrow" w:cs="Arial"/>
              <w:b/>
              <w:color w:val="BFBFBF"/>
              <w:sz w:val="16"/>
              <w:szCs w:val="16"/>
            </w:rPr>
          </w:pPr>
          <w:r w:rsidRPr="00355CD5">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2220051" w14:textId="77777777" w:rsidR="002715A0" w:rsidRPr="00B63DB1" w:rsidRDefault="002715A0" w:rsidP="00360DD8">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72FE63" w14:textId="77777777" w:rsidR="002715A0" w:rsidRPr="00AE7BEF" w:rsidRDefault="002715A0" w:rsidP="00360DD8">
          <w:pPr>
            <w:jc w:val="center"/>
            <w:rPr>
              <w:rFonts w:ascii="Arial Narrow" w:eastAsia="Arial" w:hAnsi="Arial Narrow" w:cs="Arial"/>
              <w:b/>
              <w:color w:val="2E6BA3" w:themeColor="accent1" w:themeShade="80"/>
              <w:sz w:val="16"/>
              <w:szCs w:val="16"/>
            </w:rPr>
          </w:pPr>
          <w:r w:rsidRPr="00A40F92">
            <w:rPr>
              <w:rFonts w:ascii="Arial Narrow" w:eastAsia="Arial" w:hAnsi="Arial Narrow" w:cs="Arial"/>
              <w:b/>
              <w:color w:val="BFBF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3F96096F" w14:textId="77777777" w:rsidR="002715A0" w:rsidRPr="00B63DB1" w:rsidRDefault="002715A0" w:rsidP="00360DD8">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4CFB2" w14:textId="77777777" w:rsidR="002715A0" w:rsidRPr="005E0251" w:rsidRDefault="002715A0" w:rsidP="00360DD8">
          <w:pPr>
            <w:jc w:val="center"/>
            <w:rPr>
              <w:rFonts w:ascii="Arial Narrow" w:eastAsia="Arial" w:hAnsi="Arial Narrow" w:cs="Arial"/>
              <w:b/>
              <w:color w:val="2E6BA3" w:themeColor="accent1" w:themeShade="80"/>
              <w:sz w:val="16"/>
              <w:szCs w:val="16"/>
            </w:rPr>
          </w:pPr>
          <w:r w:rsidRPr="002C084A">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2E6BA3" w:themeColor="accent1" w:themeShade="80"/>
          </w:tcBorders>
          <w:vAlign w:val="center"/>
        </w:tcPr>
        <w:p w14:paraId="3FD0E0D7" w14:textId="77777777" w:rsidR="002715A0" w:rsidRPr="00B63DB1" w:rsidRDefault="002715A0" w:rsidP="00360DD8">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B4E77A4" w14:textId="77777777" w:rsidR="002715A0" w:rsidRPr="005E0251" w:rsidRDefault="002715A0" w:rsidP="00360DD8">
          <w:pPr>
            <w:jc w:val="center"/>
            <w:rPr>
              <w:rFonts w:ascii="Arial Narrow" w:eastAsia="Arial" w:hAnsi="Arial Narrow" w:cs="Arial"/>
              <w:b/>
              <w:color w:val="BFBFBF"/>
              <w:sz w:val="16"/>
              <w:szCs w:val="16"/>
            </w:rPr>
          </w:pPr>
          <w:r w:rsidRPr="002C084A">
            <w:rPr>
              <w:rFonts w:ascii="Arial Narrow" w:eastAsia="Arial" w:hAnsi="Arial Narrow" w:cs="Arial"/>
              <w:b/>
              <w:color w:val="2E6BA3" w:themeColor="accent1" w:themeShade="80"/>
              <w:sz w:val="16"/>
              <w:szCs w:val="16"/>
            </w:rPr>
            <w:t>Per</w:t>
          </w:r>
          <w:r w:rsidRPr="005E0251">
            <w:rPr>
              <w:rFonts w:ascii="Arial Narrow" w:eastAsia="Arial" w:hAnsi="Arial Narrow" w:cs="Arial"/>
              <w:b/>
              <w:color w:val="BFBFBF"/>
              <w:sz w:val="16"/>
              <w:szCs w:val="16"/>
            </w:rPr>
            <w:t xml:space="preserve"> </w:t>
          </w:r>
          <w:r w:rsidRPr="002C084A">
            <w:rPr>
              <w:rFonts w:ascii="Arial Narrow" w:eastAsia="Arial" w:hAnsi="Arial Narrow" w:cs="Arial"/>
              <w:b/>
              <w:color w:val="2E6BA3" w:themeColor="accent1" w:themeShade="80"/>
              <w:sz w:val="16"/>
              <w:szCs w:val="16"/>
            </w:rPr>
            <w:t>Core</w:t>
          </w:r>
        </w:p>
      </w:tc>
      <w:tc>
        <w:tcPr>
          <w:tcW w:w="190" w:type="dxa"/>
          <w:tcBorders>
            <w:left w:val="single" w:sz="4" w:space="0" w:color="2E6BA3" w:themeColor="accent1" w:themeShade="80"/>
            <w:right w:val="single" w:sz="4" w:space="0" w:color="A6A6A6" w:themeColor="background1" w:themeShade="A6"/>
          </w:tcBorders>
          <w:vAlign w:val="center"/>
        </w:tcPr>
        <w:p w14:paraId="1C5098C2" w14:textId="77777777" w:rsidR="002715A0" w:rsidRPr="00B63DB1" w:rsidRDefault="002715A0" w:rsidP="00360DD8">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011D92" w14:textId="77777777" w:rsidR="002715A0" w:rsidRPr="00B63DB1" w:rsidRDefault="002715A0"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4D854BC" w14:textId="77777777" w:rsidR="002715A0" w:rsidRPr="00B63DB1" w:rsidDel="00A6006C" w:rsidRDefault="002715A0" w:rsidP="00360DD8">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37A351" w14:textId="77777777" w:rsidR="002715A0" w:rsidRPr="00B63DB1" w:rsidRDefault="002715A0" w:rsidP="00360DD8">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7" w:type="dxa"/>
          <w:tcBorders>
            <w:left w:val="single" w:sz="4" w:space="0" w:color="A6A6A6" w:themeColor="background1" w:themeShade="A6"/>
            <w:right w:val="single" w:sz="4" w:space="0" w:color="A6A6A6" w:themeColor="background1" w:themeShade="A6"/>
          </w:tcBorders>
          <w:vAlign w:val="center"/>
        </w:tcPr>
        <w:p w14:paraId="138106F0" w14:textId="77777777" w:rsidR="002715A0" w:rsidRPr="00B63DB1" w:rsidRDefault="002715A0" w:rsidP="00360DD8">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F3D49E" w14:textId="77777777" w:rsidR="002715A0" w:rsidRDefault="002715A0"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213AD642" w14:textId="77777777" w:rsidR="002715A0" w:rsidRDefault="002715A0" w:rsidP="00BD40C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F1D57CE" w14:textId="77777777" w:rsidR="002715A0" w:rsidRDefault="002715A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715A0" w14:paraId="72E815D5"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BF9742" w14:textId="77777777" w:rsidR="002715A0" w:rsidRPr="00486EF8" w:rsidRDefault="002715A0" w:rsidP="009468D1">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11A9870" w14:textId="77777777" w:rsidR="002715A0" w:rsidRPr="00B63DB1" w:rsidRDefault="002715A0" w:rsidP="009468D1">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6FC3E" w14:textId="77777777" w:rsidR="002715A0" w:rsidRPr="00486EF8" w:rsidRDefault="002715A0" w:rsidP="009468D1">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817C485" w14:textId="77777777" w:rsidR="002715A0" w:rsidRPr="00396FAF" w:rsidRDefault="002715A0" w:rsidP="009468D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DAEEAB" w14:textId="77777777" w:rsidR="002715A0" w:rsidRPr="00486EF8" w:rsidRDefault="002715A0" w:rsidP="009468D1">
          <w:pPr>
            <w:jc w:val="center"/>
            <w:rPr>
              <w:rFonts w:ascii="Arial Narrow" w:hAnsi="Arial Narrow"/>
              <w:b/>
              <w:color w:val="BFBFBF"/>
              <w:sz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2E6BA3" w:themeColor="accent1" w:themeShade="80"/>
          </w:tcBorders>
          <w:vAlign w:val="center"/>
        </w:tcPr>
        <w:p w14:paraId="1402F37C" w14:textId="77777777" w:rsidR="002715A0" w:rsidRPr="00B63DB1" w:rsidRDefault="002715A0"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0439BF6" w14:textId="77777777" w:rsidR="002715A0" w:rsidRPr="00B63DB1" w:rsidRDefault="002715A0" w:rsidP="009468D1">
          <w:pPr>
            <w:jc w:val="center"/>
            <w:rPr>
              <w:rFonts w:ascii="Arial Narrow" w:eastAsia="Arial" w:hAnsi="Arial Narrow" w:cs="Arial"/>
              <w:b/>
              <w:color w:val="BFBFBF"/>
              <w:sz w:val="16"/>
              <w:szCs w:val="16"/>
            </w:rPr>
          </w:pPr>
          <w:r w:rsidRPr="009468D1">
            <w:rPr>
              <w:rFonts w:ascii="Arial Narrow" w:eastAsia="Arial" w:hAnsi="Arial Narrow" w:cs="Arial"/>
              <w:b/>
              <w:color w:val="2E6BA3" w:themeColor="accent1" w:themeShade="80"/>
              <w:sz w:val="16"/>
              <w:szCs w:val="16"/>
            </w:rPr>
            <w:t>Per</w:t>
          </w:r>
          <w:r w:rsidRPr="00486EF8">
            <w:rPr>
              <w:rFonts w:ascii="Arial Narrow" w:hAnsi="Arial Narrow"/>
              <w:b/>
              <w:color w:val="2E6BA3" w:themeColor="accent1" w:themeShade="80"/>
              <w:sz w:val="16"/>
            </w:rPr>
            <w:t xml:space="preserve"> </w:t>
          </w:r>
          <w:r w:rsidRPr="009468D1">
            <w:rPr>
              <w:rFonts w:ascii="Arial Narrow" w:eastAsia="Arial" w:hAnsi="Arial Narrow" w:cs="Arial"/>
              <w:b/>
              <w:color w:val="2E6BA3" w:themeColor="accent1" w:themeShade="80"/>
              <w:sz w:val="16"/>
              <w:szCs w:val="16"/>
            </w:rPr>
            <w:t>Core</w:t>
          </w:r>
        </w:p>
      </w:tc>
      <w:tc>
        <w:tcPr>
          <w:tcW w:w="190" w:type="dxa"/>
          <w:tcBorders>
            <w:left w:val="single" w:sz="4" w:space="0" w:color="2E6BA3" w:themeColor="accent1" w:themeShade="80"/>
            <w:right w:val="single" w:sz="4" w:space="0" w:color="A6A6A6" w:themeColor="background1" w:themeShade="A6"/>
          </w:tcBorders>
          <w:vAlign w:val="center"/>
        </w:tcPr>
        <w:p w14:paraId="4CC303E2" w14:textId="77777777" w:rsidR="002715A0" w:rsidRPr="00B63DB1" w:rsidRDefault="002715A0"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78D4EF" w14:textId="77777777" w:rsidR="002715A0" w:rsidRPr="00B63DB1" w:rsidRDefault="002715A0"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8DBAE0" w14:textId="77777777" w:rsidR="002715A0" w:rsidRPr="00B63DB1" w:rsidRDefault="002715A0"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470C7F" w14:textId="77777777" w:rsidR="002715A0" w:rsidRPr="00B63DB1" w:rsidRDefault="002715A0"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4EB75E45" w14:textId="77777777" w:rsidR="002715A0" w:rsidRPr="00B63DB1" w:rsidDel="00A6006C" w:rsidRDefault="002715A0"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A859C0" w14:textId="77777777" w:rsidR="002715A0" w:rsidRPr="00B63DB1" w:rsidRDefault="002715A0" w:rsidP="009468D1">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4880F0A" w14:textId="77777777" w:rsidR="002715A0" w:rsidRPr="00B63DB1" w:rsidRDefault="002715A0"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B5C8E0" w14:textId="77777777" w:rsidR="002715A0" w:rsidRDefault="002715A0"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7A82C7C4" w14:textId="77777777" w:rsidR="002715A0" w:rsidRDefault="002715A0" w:rsidP="00A5040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E98B47E" w14:textId="77777777" w:rsidR="002715A0" w:rsidRDefault="002715A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715A0" w14:paraId="7F6C873C"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59992" w14:textId="77777777" w:rsidR="002715A0" w:rsidRPr="00486EF8" w:rsidRDefault="002715A0"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440156B2" w14:textId="77777777" w:rsidR="002715A0" w:rsidRPr="00B63DB1" w:rsidRDefault="002715A0"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267D0A5" w14:textId="77777777" w:rsidR="002715A0" w:rsidRPr="00486EF8" w:rsidRDefault="002715A0" w:rsidP="00A22CC2">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63BC0595" w14:textId="77777777" w:rsidR="002715A0" w:rsidRPr="00396FAF" w:rsidRDefault="002715A0"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F2F1573" w14:textId="77777777" w:rsidR="002715A0" w:rsidRPr="00B63DB1" w:rsidRDefault="002715A0" w:rsidP="00A22CC2">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0C56B1F9" w14:textId="77777777" w:rsidR="002715A0" w:rsidRPr="00B63DB1" w:rsidRDefault="002715A0"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F66516" w14:textId="77777777" w:rsidR="002715A0" w:rsidRPr="00B63DB1" w:rsidRDefault="002715A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2E6BA3" w:themeColor="accent1" w:themeShade="80"/>
          </w:tcBorders>
          <w:vAlign w:val="center"/>
        </w:tcPr>
        <w:p w14:paraId="2B90EFB5" w14:textId="77777777" w:rsidR="002715A0" w:rsidRPr="00B63DB1" w:rsidRDefault="002715A0"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248D030" w14:textId="77777777" w:rsidR="002715A0" w:rsidRPr="00B63DB1" w:rsidRDefault="002715A0" w:rsidP="00A22CC2">
          <w:pPr>
            <w:jc w:val="center"/>
            <w:rPr>
              <w:rFonts w:ascii="Arial Narrow" w:eastAsia="Arial" w:hAnsi="Arial Narrow" w:cs="Times New Roman"/>
              <w:b/>
              <w:color w:val="BFBFBF"/>
              <w:sz w:val="16"/>
              <w:szCs w:val="16"/>
            </w:rPr>
          </w:pPr>
          <w:r w:rsidRPr="009468D1">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6E67AEAE" w14:textId="77777777" w:rsidR="002715A0" w:rsidRPr="00B63DB1" w:rsidRDefault="002715A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A5431F" w14:textId="77777777" w:rsidR="002715A0" w:rsidRPr="00B63DB1" w:rsidRDefault="002715A0"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510CC41E" w14:textId="77777777" w:rsidR="002715A0" w:rsidRPr="00B63DB1" w:rsidDel="00A6006C" w:rsidRDefault="002715A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CC9427" w14:textId="77777777" w:rsidR="002715A0" w:rsidRPr="00B63DB1" w:rsidRDefault="002715A0"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505C9387" w14:textId="77777777" w:rsidR="002715A0" w:rsidRPr="00B63DB1" w:rsidRDefault="002715A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948986" w14:textId="77777777" w:rsidR="002715A0" w:rsidRDefault="002715A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13C7F67F" w14:textId="77777777" w:rsidR="002715A0" w:rsidRDefault="002715A0"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5B9DAC7" w14:textId="77777777" w:rsidR="002715A0" w:rsidRDefault="002715A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715A0" w14:paraId="5367078F"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F415A" w14:textId="77777777" w:rsidR="002715A0" w:rsidRPr="00396FAF" w:rsidRDefault="002715A0" w:rsidP="009E506B">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5CB06DD" w14:textId="77777777" w:rsidR="002715A0" w:rsidRPr="00B63DB1" w:rsidRDefault="002715A0" w:rsidP="009E506B">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D33F27" w14:textId="77777777" w:rsidR="002715A0" w:rsidRPr="00396FAF" w:rsidRDefault="002715A0" w:rsidP="009E506B">
          <w:pPr>
            <w:jc w:val="center"/>
            <w:rPr>
              <w:rFonts w:ascii="Arial Narrow" w:eastAsia="Arial" w:hAnsi="Arial Narrow" w:cs="Arial"/>
              <w:b/>
              <w:color w:val="BFBFBF"/>
              <w:sz w:val="16"/>
              <w:szCs w:val="16"/>
            </w:rPr>
          </w:pPr>
          <w:r w:rsidRPr="00DD5A39">
            <w:rPr>
              <w:rFonts w:ascii="Arial Narrow" w:eastAsia="Arial" w:hAnsi="Arial Narrow" w:cs="Arial"/>
              <w:b/>
              <w:color w:val="BFBFBF" w:themeColor="background1" w:themeShade="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1B2A801B" w14:textId="77777777" w:rsidR="002715A0" w:rsidRPr="00396FAF" w:rsidRDefault="002715A0" w:rsidP="009E506B">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81437B" w14:textId="77777777" w:rsidR="002715A0" w:rsidRPr="00B63DB1" w:rsidRDefault="002715A0" w:rsidP="009E506B">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22069DF4" w14:textId="77777777" w:rsidR="002715A0" w:rsidRPr="00B63DB1" w:rsidRDefault="002715A0"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E64C11" w14:textId="77777777" w:rsidR="002715A0" w:rsidRPr="00B63DB1" w:rsidRDefault="002715A0"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2E6BA3" w:themeColor="accent1" w:themeShade="80"/>
          </w:tcBorders>
          <w:vAlign w:val="center"/>
        </w:tcPr>
        <w:p w14:paraId="08010B62" w14:textId="77777777" w:rsidR="002715A0" w:rsidRPr="00B63DB1" w:rsidRDefault="002715A0"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B1E74F6" w14:textId="77777777" w:rsidR="002715A0" w:rsidRPr="00B63DB1" w:rsidRDefault="002715A0" w:rsidP="009E506B">
          <w:pPr>
            <w:jc w:val="center"/>
            <w:rPr>
              <w:rFonts w:ascii="Arial Narrow" w:eastAsia="Arial" w:hAnsi="Arial Narrow" w:cs="Times New Roman"/>
              <w:b/>
              <w:color w:val="BFBFBF"/>
              <w:sz w:val="16"/>
              <w:szCs w:val="16"/>
            </w:rPr>
          </w:pPr>
          <w:r w:rsidRPr="0014243A">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4A79CA59" w14:textId="77777777" w:rsidR="002715A0" w:rsidRPr="00B63DB1" w:rsidRDefault="002715A0"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548F06" w14:textId="77777777" w:rsidR="002715A0" w:rsidRPr="00B63DB1" w:rsidRDefault="002715A0" w:rsidP="009E506B">
          <w:pPr>
            <w:jc w:val="center"/>
            <w:rPr>
              <w:rFonts w:ascii="Arial Narrow" w:eastAsia="Arial" w:hAnsi="Arial Narrow" w:cs="Courier New"/>
              <w:b/>
              <w:color w:val="BFBFBF"/>
              <w:sz w:val="16"/>
              <w:szCs w:val="16"/>
            </w:rPr>
          </w:pPr>
          <w:r w:rsidRPr="00DD5A39">
            <w:rPr>
              <w:rFonts w:ascii="Arial Narrow" w:eastAsia="Arial" w:hAnsi="Arial Narrow" w:cs="Arial"/>
              <w:b/>
              <w:color w:val="BFBFBF" w:themeColor="background1" w:themeShade="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6FFFB916" w14:textId="77777777" w:rsidR="002715A0" w:rsidRPr="00B63DB1" w:rsidDel="00A6006C" w:rsidRDefault="002715A0"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6C6E03" w14:textId="77777777" w:rsidR="002715A0" w:rsidRPr="00B63DB1" w:rsidRDefault="002715A0" w:rsidP="009E506B">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1AC54E05" w14:textId="77777777" w:rsidR="002715A0" w:rsidRPr="00B63DB1" w:rsidRDefault="002715A0"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4EE2FF" w14:textId="77777777" w:rsidR="002715A0" w:rsidRDefault="002715A0"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2A39DB06" w14:textId="77777777" w:rsidR="002715A0" w:rsidRDefault="002715A0" w:rsidP="00DF2B5E">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1AC080" w14:textId="77777777" w:rsidR="002715A0" w:rsidRDefault="002715A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715A0" w14:paraId="03E829C6"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0E9D67" w14:textId="77777777" w:rsidR="002715A0" w:rsidRPr="00396FAF" w:rsidRDefault="002715A0" w:rsidP="0014243A">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3B96B6A" w14:textId="77777777" w:rsidR="002715A0" w:rsidRPr="00B63DB1" w:rsidRDefault="002715A0" w:rsidP="001424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5A9C3F" w14:textId="77777777" w:rsidR="002715A0" w:rsidRPr="00DD5A39" w:rsidRDefault="002715A0" w:rsidP="0014243A">
          <w:pPr>
            <w:jc w:val="center"/>
            <w:rPr>
              <w:rFonts w:ascii="Arial Narrow" w:eastAsia="Arial" w:hAnsi="Arial Narrow" w:cs="Arial"/>
              <w:b/>
              <w:color w:val="BFBFBF" w:themeColor="background1" w:themeShade="BF"/>
              <w:sz w:val="16"/>
              <w:szCs w:val="16"/>
            </w:rPr>
          </w:pPr>
          <w:r w:rsidRPr="00DD5A39">
            <w:rPr>
              <w:rFonts w:ascii="Arial Narrow" w:eastAsia="Arial" w:hAnsi="Arial Narrow" w:cs="Arial"/>
              <w:b/>
              <w:color w:val="BFBFBF" w:themeColor="background1" w:themeShade="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3E28F574" w14:textId="77777777" w:rsidR="002715A0" w:rsidRPr="00396FAF" w:rsidRDefault="002715A0" w:rsidP="0014243A">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5D3171" w14:textId="77777777" w:rsidR="002715A0" w:rsidRPr="00B63DB1" w:rsidRDefault="002715A0" w:rsidP="0014243A">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463E8EC6" w14:textId="77777777" w:rsidR="002715A0" w:rsidRPr="00B63DB1" w:rsidRDefault="002715A0"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809C9" w14:textId="77777777" w:rsidR="002715A0" w:rsidRPr="00B63DB1" w:rsidRDefault="002715A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0E9C4548" w14:textId="77777777" w:rsidR="002715A0" w:rsidRPr="00B63DB1" w:rsidRDefault="002715A0"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1A85CB" w14:textId="77777777" w:rsidR="002715A0" w:rsidRPr="00B63DB1" w:rsidRDefault="002715A0"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408B7DC9" w14:textId="77777777" w:rsidR="002715A0" w:rsidRPr="00B63DB1" w:rsidRDefault="002715A0"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26554F9" w14:textId="77777777" w:rsidR="002715A0" w:rsidRPr="00B63DB1" w:rsidRDefault="002715A0" w:rsidP="0014243A">
          <w:pPr>
            <w:jc w:val="center"/>
            <w:rPr>
              <w:rFonts w:ascii="Arial Narrow" w:eastAsia="Arial" w:hAnsi="Arial Narrow" w:cs="Courier New"/>
              <w:b/>
              <w:color w:val="BFBFBF"/>
              <w:sz w:val="16"/>
              <w:szCs w:val="16"/>
            </w:rPr>
          </w:pPr>
          <w:r w:rsidRPr="009468D1">
            <w:rPr>
              <w:rFonts w:ascii="Arial Narrow" w:eastAsia="Arial" w:hAnsi="Arial Narrow" w:cs="Arial"/>
              <w:b/>
              <w:color w:val="2E6BA3" w:themeColor="accent1" w:themeShade="80"/>
              <w:sz w:val="16"/>
              <w:szCs w:val="16"/>
            </w:rPr>
            <w:t>Host/Guest</w:t>
          </w:r>
        </w:p>
      </w:tc>
      <w:tc>
        <w:tcPr>
          <w:tcW w:w="180" w:type="dxa"/>
          <w:tcBorders>
            <w:left w:val="single" w:sz="4" w:space="0" w:color="2E6BA3" w:themeColor="accent1" w:themeShade="80"/>
            <w:right w:val="single" w:sz="4" w:space="0" w:color="A6A6A6" w:themeColor="background1" w:themeShade="A6"/>
          </w:tcBorders>
          <w:vAlign w:val="center"/>
        </w:tcPr>
        <w:p w14:paraId="44799CD6" w14:textId="77777777" w:rsidR="002715A0" w:rsidRPr="00B63DB1" w:rsidDel="00A6006C" w:rsidRDefault="002715A0"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882A96B" w14:textId="77777777" w:rsidR="002715A0" w:rsidRPr="00B63DB1" w:rsidRDefault="002715A0" w:rsidP="0014243A">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17AA2206" w14:textId="77777777" w:rsidR="002715A0" w:rsidRPr="00B63DB1" w:rsidRDefault="002715A0"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803D6" w14:textId="77777777" w:rsidR="002715A0" w:rsidRDefault="002715A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53A52B83" w14:textId="77777777" w:rsidR="002715A0" w:rsidRDefault="002715A0"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2D10A8E" w14:textId="77777777" w:rsidR="002715A0" w:rsidRDefault="002715A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715A0" w14:paraId="04A53C61"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594FB" w14:textId="77777777" w:rsidR="002715A0" w:rsidRPr="00396FAF" w:rsidRDefault="002715A0" w:rsidP="0014243A">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2B142D0" w14:textId="77777777" w:rsidR="002715A0" w:rsidRPr="00B63DB1" w:rsidRDefault="002715A0" w:rsidP="001424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5D197B" w14:textId="77777777" w:rsidR="002715A0" w:rsidRPr="00396FAF" w:rsidRDefault="002715A0" w:rsidP="0014243A">
          <w:pPr>
            <w:jc w:val="center"/>
            <w:rPr>
              <w:rFonts w:ascii="Arial Narrow" w:eastAsia="Arial" w:hAnsi="Arial Narrow" w:cs="Arial"/>
              <w:b/>
              <w:color w:val="BFBFBF"/>
              <w:sz w:val="16"/>
              <w:szCs w:val="16"/>
            </w:rPr>
          </w:pPr>
          <w:r w:rsidRPr="00DD5A39">
            <w:rPr>
              <w:rFonts w:ascii="Arial Narrow" w:eastAsia="Arial" w:hAnsi="Arial Narrow" w:cs="Arial"/>
              <w:b/>
              <w:color w:val="BFBFBF" w:themeColor="background1" w:themeShade="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FA73729" w14:textId="77777777" w:rsidR="002715A0" w:rsidRPr="00396FAF" w:rsidRDefault="002715A0" w:rsidP="0014243A">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FBF191" w14:textId="77777777" w:rsidR="002715A0" w:rsidRPr="00B63DB1" w:rsidRDefault="002715A0" w:rsidP="0014243A">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286F2111" w14:textId="77777777" w:rsidR="002715A0" w:rsidRPr="00B63DB1" w:rsidRDefault="002715A0"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A545767" w14:textId="77777777" w:rsidR="002715A0" w:rsidRPr="00B63DB1" w:rsidRDefault="002715A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20A9D62C" w14:textId="77777777" w:rsidR="002715A0" w:rsidRPr="00B63DB1" w:rsidRDefault="002715A0"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8A21F7" w14:textId="77777777" w:rsidR="002715A0" w:rsidRPr="00B63DB1" w:rsidRDefault="002715A0"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0445BB41" w14:textId="77777777" w:rsidR="002715A0" w:rsidRPr="00B63DB1" w:rsidRDefault="002715A0"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22D5AC6" w14:textId="77777777" w:rsidR="002715A0" w:rsidRPr="00B63DB1" w:rsidRDefault="002715A0" w:rsidP="0014243A">
          <w:pPr>
            <w:jc w:val="center"/>
            <w:rPr>
              <w:rFonts w:ascii="Arial Narrow" w:eastAsia="Arial" w:hAnsi="Arial Narrow" w:cs="Courier New"/>
              <w:b/>
              <w:color w:val="BFBFBF"/>
              <w:sz w:val="16"/>
              <w:szCs w:val="16"/>
            </w:rPr>
          </w:pPr>
          <w:r w:rsidRPr="009468D1">
            <w:rPr>
              <w:rFonts w:ascii="Arial Narrow" w:eastAsia="Arial" w:hAnsi="Arial Narrow" w:cs="Arial"/>
              <w:b/>
              <w:color w:val="2E6BA3" w:themeColor="accent1" w:themeShade="80"/>
              <w:sz w:val="16"/>
              <w:szCs w:val="16"/>
            </w:rPr>
            <w:t>Host/Guest</w:t>
          </w:r>
        </w:p>
      </w:tc>
      <w:tc>
        <w:tcPr>
          <w:tcW w:w="180" w:type="dxa"/>
          <w:tcBorders>
            <w:left w:val="single" w:sz="4" w:space="0" w:color="2E6BA3" w:themeColor="accent1" w:themeShade="80"/>
            <w:right w:val="single" w:sz="4" w:space="0" w:color="A6A6A6" w:themeColor="background1" w:themeShade="A6"/>
          </w:tcBorders>
          <w:vAlign w:val="center"/>
        </w:tcPr>
        <w:p w14:paraId="21000D36" w14:textId="77777777" w:rsidR="002715A0" w:rsidRPr="00B63DB1" w:rsidDel="00A6006C" w:rsidRDefault="002715A0"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079BB3" w14:textId="77777777" w:rsidR="002715A0" w:rsidRPr="00B63DB1" w:rsidRDefault="002715A0" w:rsidP="0014243A">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0ECECA8" w14:textId="77777777" w:rsidR="002715A0" w:rsidRPr="00B63DB1" w:rsidRDefault="002715A0"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3FBF94" w14:textId="77777777" w:rsidR="002715A0" w:rsidRDefault="002715A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01F446AC" w14:textId="77777777" w:rsidR="002715A0" w:rsidRDefault="002715A0" w:rsidP="00BD40C3">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8D5DF79" w14:textId="77777777" w:rsidR="002715A0" w:rsidRDefault="002715A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715A0" w14:paraId="47411C6E"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B0D7B" w14:textId="77777777" w:rsidR="002715A0" w:rsidRPr="00486EF8" w:rsidRDefault="002715A0" w:rsidP="0014243A">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07711070" w14:textId="77777777" w:rsidR="002715A0" w:rsidRPr="00B63DB1" w:rsidRDefault="002715A0" w:rsidP="001424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90499E" w14:textId="77777777" w:rsidR="002715A0" w:rsidRPr="00486EF8" w:rsidRDefault="002715A0" w:rsidP="0014243A">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1564FD54" w14:textId="77777777" w:rsidR="002715A0" w:rsidRPr="00396FAF" w:rsidRDefault="002715A0" w:rsidP="0014243A">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574B91" w14:textId="77777777" w:rsidR="002715A0" w:rsidRPr="00B63DB1" w:rsidRDefault="002715A0" w:rsidP="0014243A">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55FAE186" w14:textId="77777777" w:rsidR="002715A0" w:rsidRPr="00B63DB1" w:rsidRDefault="002715A0"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4AAC872" w14:textId="77777777" w:rsidR="002715A0" w:rsidRPr="00B63DB1" w:rsidRDefault="002715A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76D86D11" w14:textId="77777777" w:rsidR="002715A0" w:rsidRPr="00B63DB1" w:rsidRDefault="002715A0"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DD1318" w14:textId="77777777" w:rsidR="002715A0" w:rsidRPr="00B63DB1" w:rsidRDefault="002715A0"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7326B8B" w14:textId="77777777" w:rsidR="002715A0" w:rsidRPr="00B63DB1" w:rsidRDefault="002715A0"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47595" w14:textId="77777777" w:rsidR="002715A0" w:rsidRPr="00B63DB1" w:rsidRDefault="002715A0" w:rsidP="0014243A">
          <w:pPr>
            <w:jc w:val="center"/>
            <w:rPr>
              <w:rFonts w:ascii="Arial Narrow" w:eastAsia="Arial" w:hAnsi="Arial Narrow" w:cs="Courier New"/>
              <w:b/>
              <w:color w:val="BFBFBF"/>
              <w:sz w:val="16"/>
              <w:szCs w:val="16"/>
            </w:rPr>
          </w:pPr>
          <w:r w:rsidRPr="0014243A">
            <w:rPr>
              <w:rFonts w:ascii="Arial Narrow" w:eastAsia="Arial" w:hAnsi="Arial Narrow" w:cs="Arial"/>
              <w:b/>
              <w:color w:val="BFBFBF" w:themeColor="background1" w:themeShade="BF"/>
              <w:sz w:val="16"/>
              <w:szCs w:val="16"/>
            </w:rPr>
            <w:t>Host/Guest</w:t>
          </w:r>
        </w:p>
      </w:tc>
      <w:tc>
        <w:tcPr>
          <w:tcW w:w="180" w:type="dxa"/>
          <w:tcBorders>
            <w:left w:val="single" w:sz="4" w:space="0" w:color="A6A6A6" w:themeColor="background1" w:themeShade="A6"/>
            <w:right w:val="single" w:sz="4" w:space="0" w:color="2E6BA3" w:themeColor="accent1" w:themeShade="80"/>
          </w:tcBorders>
          <w:vAlign w:val="center"/>
        </w:tcPr>
        <w:p w14:paraId="472FB6E9" w14:textId="77777777" w:rsidR="002715A0" w:rsidRPr="00B63DB1" w:rsidDel="00A6006C" w:rsidRDefault="002715A0"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C88E40F" w14:textId="77777777" w:rsidR="002715A0" w:rsidRPr="00B63DB1" w:rsidRDefault="002715A0" w:rsidP="0014243A">
          <w:pPr>
            <w:jc w:val="center"/>
            <w:rPr>
              <w:rFonts w:ascii="Arial Narrow" w:eastAsia="Arial" w:hAnsi="Arial Narrow" w:cs="Times New Roman"/>
              <w:b/>
              <w:color w:val="BFBFBF"/>
              <w:sz w:val="16"/>
              <w:szCs w:val="16"/>
            </w:rPr>
          </w:pPr>
          <w:r w:rsidRPr="0014243A">
            <w:rPr>
              <w:rFonts w:ascii="Arial Narrow" w:eastAsia="Arial" w:hAnsi="Arial Narrow" w:cs="Arial"/>
              <w:b/>
              <w:color w:val="2E6BA3" w:themeColor="accent1" w:themeShade="80"/>
              <w:sz w:val="16"/>
              <w:szCs w:val="16"/>
            </w:rPr>
            <w:t>Online Services</w:t>
          </w:r>
        </w:p>
      </w:tc>
      <w:tc>
        <w:tcPr>
          <w:tcW w:w="180" w:type="dxa"/>
          <w:tcBorders>
            <w:left w:val="single" w:sz="4" w:space="0" w:color="2E6BA3" w:themeColor="accent1" w:themeShade="80"/>
            <w:right w:val="single" w:sz="4" w:space="0" w:color="A6A6A6" w:themeColor="background1" w:themeShade="A6"/>
          </w:tcBorders>
          <w:vAlign w:val="center"/>
        </w:tcPr>
        <w:p w14:paraId="7AA1DE00" w14:textId="77777777" w:rsidR="002715A0" w:rsidRPr="00B63DB1" w:rsidRDefault="002715A0"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CE9BF0" w14:textId="77777777" w:rsidR="002715A0" w:rsidRDefault="002715A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27EC846D" w14:textId="77777777" w:rsidR="002715A0" w:rsidRDefault="002715A0"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ECD8047" w14:textId="77777777" w:rsidR="002715A0" w:rsidRDefault="002715A0"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715A0" w14:paraId="5A4CA87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B5A4CB5" w14:textId="77777777" w:rsidR="002715A0" w:rsidRPr="00486EF8" w:rsidRDefault="002715A0" w:rsidP="009E506B">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123D8004" w14:textId="77777777" w:rsidR="002715A0" w:rsidRPr="00B63DB1" w:rsidRDefault="002715A0" w:rsidP="009E506B">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64DF23" w14:textId="77777777" w:rsidR="002715A0" w:rsidRPr="00486EF8" w:rsidRDefault="002715A0" w:rsidP="009E506B">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4D118B5" w14:textId="77777777" w:rsidR="002715A0" w:rsidRPr="00396FAF" w:rsidRDefault="002715A0" w:rsidP="009E506B">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4ADAD2D" w14:textId="77777777" w:rsidR="002715A0" w:rsidRPr="00B63DB1" w:rsidRDefault="002715A0" w:rsidP="009E506B">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15D94D86" w14:textId="77777777" w:rsidR="002715A0" w:rsidRPr="00B63DB1" w:rsidRDefault="002715A0"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C7FCDAB" w14:textId="77777777" w:rsidR="002715A0" w:rsidRPr="00B63DB1" w:rsidRDefault="002715A0"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5E01F79B" w14:textId="77777777" w:rsidR="002715A0" w:rsidRPr="00B63DB1" w:rsidRDefault="002715A0"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84D106" w14:textId="77777777" w:rsidR="002715A0" w:rsidRPr="00B63DB1" w:rsidRDefault="002715A0"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E53933E" w14:textId="77777777" w:rsidR="002715A0" w:rsidRPr="00B63DB1" w:rsidRDefault="002715A0"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74496FA" w14:textId="77777777" w:rsidR="002715A0" w:rsidRPr="00B63DB1" w:rsidRDefault="002715A0"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2D60CC6A" w14:textId="77777777" w:rsidR="002715A0" w:rsidRPr="00B63DB1" w:rsidDel="00A6006C" w:rsidRDefault="002715A0"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58EBEF1" w14:textId="77777777" w:rsidR="002715A0" w:rsidRPr="00B63DB1" w:rsidRDefault="002715A0" w:rsidP="009E506B">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2E6BA3" w:themeColor="accent1" w:themeShade="80"/>
          </w:tcBorders>
          <w:vAlign w:val="center"/>
        </w:tcPr>
        <w:p w14:paraId="00402BD9" w14:textId="77777777" w:rsidR="002715A0" w:rsidRPr="00B63DB1" w:rsidRDefault="002715A0"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8DEE6E5" w14:textId="77777777" w:rsidR="002715A0" w:rsidRPr="00486EF8" w:rsidRDefault="002715A0" w:rsidP="009E506B">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Appendix</w:t>
          </w:r>
        </w:p>
      </w:tc>
    </w:tr>
  </w:tbl>
  <w:p w14:paraId="4458099F" w14:textId="77777777" w:rsidR="002715A0" w:rsidRDefault="002715A0"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1528219" w14:textId="77777777" w:rsidR="002715A0" w:rsidRPr="005C45AF" w:rsidRDefault="002715A0" w:rsidP="00355CD5">
    <w:pPr>
      <w:pStyle w:val="PURPageNumber"/>
      <w:tabs>
        <w:tab w:val="clear" w:pos="14400"/>
        <w:tab w:val="right" w:pos="12240"/>
      </w:tabs>
      <w:rPr>
        <w:sz w:val="6"/>
        <w:szCs w:val="16"/>
      </w:rPr>
    </w:pPr>
  </w:p>
  <w:p w14:paraId="3BB67CF7" w14:textId="77777777" w:rsidR="002715A0" w:rsidRDefault="002715A0"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715A0" w14:paraId="28C8209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5B641B4" w14:textId="77777777" w:rsidR="002715A0" w:rsidRPr="00486EF8" w:rsidRDefault="002715A0" w:rsidP="009E506B">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C034C0A" w14:textId="77777777" w:rsidR="002715A0" w:rsidRPr="00B63DB1" w:rsidRDefault="002715A0" w:rsidP="009E506B">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588F793" w14:textId="77777777" w:rsidR="002715A0" w:rsidRPr="00486EF8" w:rsidRDefault="002715A0" w:rsidP="009E506B">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728E7101" w14:textId="77777777" w:rsidR="002715A0" w:rsidRPr="00396FAF" w:rsidRDefault="002715A0" w:rsidP="009E506B">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D9232D1" w14:textId="77777777" w:rsidR="002715A0" w:rsidRPr="00B63DB1" w:rsidRDefault="002715A0" w:rsidP="009E506B">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4CB454B7" w14:textId="77777777" w:rsidR="002715A0" w:rsidRPr="00B63DB1" w:rsidRDefault="002715A0"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22D3B0" w14:textId="77777777" w:rsidR="002715A0" w:rsidRPr="00B63DB1" w:rsidRDefault="002715A0"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7C1FCD4B" w14:textId="77777777" w:rsidR="002715A0" w:rsidRPr="00B63DB1" w:rsidRDefault="002715A0"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13A596" w14:textId="77777777" w:rsidR="002715A0" w:rsidRPr="00B63DB1" w:rsidRDefault="002715A0"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BC468B2" w14:textId="77777777" w:rsidR="002715A0" w:rsidRPr="00B63DB1" w:rsidRDefault="002715A0"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16295" w14:textId="77777777" w:rsidR="002715A0" w:rsidRPr="00B63DB1" w:rsidRDefault="002715A0"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0F5FD9F4" w14:textId="77777777" w:rsidR="002715A0" w:rsidRPr="00B63DB1" w:rsidDel="00A6006C" w:rsidRDefault="002715A0"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3927BA" w14:textId="77777777" w:rsidR="002715A0" w:rsidRPr="00B63DB1" w:rsidRDefault="002715A0" w:rsidP="009E506B">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2E6BA3" w:themeColor="accent1" w:themeShade="80"/>
          </w:tcBorders>
          <w:vAlign w:val="center"/>
        </w:tcPr>
        <w:p w14:paraId="0AB5EC5B" w14:textId="77777777" w:rsidR="002715A0" w:rsidRPr="00B63DB1" w:rsidRDefault="002715A0"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0391430" w14:textId="77777777" w:rsidR="002715A0" w:rsidRPr="00486EF8" w:rsidRDefault="002715A0" w:rsidP="009E506B">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Appendix</w:t>
          </w:r>
        </w:p>
      </w:tc>
    </w:tr>
  </w:tbl>
  <w:p w14:paraId="66C8B949" w14:textId="77777777" w:rsidR="002715A0" w:rsidRDefault="002715A0" w:rsidP="00580F2E">
    <w:pPr>
      <w:pStyle w:val="PURPageNumber"/>
      <w:tabs>
        <w:tab w:val="clear" w:pos="14400"/>
        <w:tab w:val="right" w:pos="12240"/>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CCEF0C" w14:textId="77777777" w:rsidR="002715A0" w:rsidRPr="0020626F" w:rsidRDefault="002715A0" w:rsidP="00F04120">
    <w:pPr>
      <w:pStyle w:val="PURPageNumber"/>
      <w:tabs>
        <w:tab w:val="clear" w:pos="14400"/>
        <w:tab w:val="right" w:pos="12240"/>
      </w:tabs>
    </w:pPr>
    <w:r>
      <w:tab/>
    </w:r>
  </w:p>
  <w:p w14:paraId="4CFB656B" w14:textId="77777777" w:rsidR="002715A0" w:rsidRDefault="002715A0"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A0DECB" w14:textId="007D5B50" w:rsidR="002715A0" w:rsidRPr="00486EF8" w:rsidRDefault="002715A0" w:rsidP="00486EF8">
    <w:pPr>
      <w:pStyle w:val="PURPageNumber"/>
      <w:tabs>
        <w:tab w:val="clear" w:pos="14400"/>
        <w:tab w:val="right" w:pos="12240"/>
      </w:tabs>
    </w:pPr>
  </w:p>
  <w:p w14:paraId="7801E977" w14:textId="77777777" w:rsidR="002715A0" w:rsidRDefault="002715A0"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4D87F8" w14:textId="77777777" w:rsidR="002715A0" w:rsidRDefault="002715A0">
    <w:pPr>
      <w:pStyle w:val="Footer"/>
    </w:pPr>
  </w:p>
  <w:p w14:paraId="62E5A373" w14:textId="77777777" w:rsidR="002715A0" w:rsidRDefault="002715A0">
    <w:pPr>
      <w:pStyle w:val="Footer"/>
    </w:pPr>
  </w:p>
  <w:p w14:paraId="1EBC4FC4" w14:textId="77777777" w:rsidR="002715A0" w:rsidRDefault="002715A0" w:rsidP="00F04120">
    <w:pPr>
      <w:pStyle w:val="Footer"/>
      <w:tabs>
        <w:tab w:val="clear" w:pos="4680"/>
        <w:tab w:val="clear" w:pos="9360"/>
        <w:tab w:val="left" w:pos="11095"/>
      </w:tabs>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EAFD20" w14:textId="77777777" w:rsidR="002715A0" w:rsidRDefault="002715A0">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2715A0" w:rsidRPr="00B63DB1" w14:paraId="486287E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54971B" w14:textId="77777777" w:rsidR="002715A0" w:rsidRPr="00396FAF" w:rsidRDefault="002715A0" w:rsidP="000D5951">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2D35AAFF" w14:textId="77777777" w:rsidR="002715A0" w:rsidRPr="00B63DB1" w:rsidRDefault="002715A0" w:rsidP="000D5951">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EDB759" w14:textId="77777777" w:rsidR="002715A0" w:rsidRPr="00396FAF" w:rsidRDefault="002715A0" w:rsidP="000D595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009FD2D0" w14:textId="77777777" w:rsidR="002715A0" w:rsidRPr="00396FAF" w:rsidRDefault="002715A0" w:rsidP="000D595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67243F" w14:textId="77777777" w:rsidR="002715A0" w:rsidRPr="00B63DB1" w:rsidRDefault="002715A0" w:rsidP="000D5951">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25E63E96" w14:textId="77777777" w:rsidR="002715A0" w:rsidRPr="00B63DB1" w:rsidRDefault="002715A0" w:rsidP="000D595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BBA3A" w14:textId="77777777" w:rsidR="002715A0" w:rsidRPr="00B63DB1" w:rsidRDefault="002715A0"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302407F8" w14:textId="77777777" w:rsidR="002715A0" w:rsidRPr="00B63DB1" w:rsidRDefault="002715A0" w:rsidP="000D595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527C76" w14:textId="77777777" w:rsidR="002715A0" w:rsidRPr="00B63DB1" w:rsidRDefault="002715A0"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7DA861" w14:textId="77777777" w:rsidR="002715A0" w:rsidRPr="00B63DB1" w:rsidDel="00A6006C" w:rsidRDefault="002715A0" w:rsidP="000D595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14383" w14:textId="77777777" w:rsidR="002715A0" w:rsidRPr="00B63DB1" w:rsidRDefault="002715A0" w:rsidP="000D5951">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7" w:type="dxa"/>
          <w:tcBorders>
            <w:left w:val="single" w:sz="4" w:space="0" w:color="A6A6A6" w:themeColor="background1" w:themeShade="A6"/>
            <w:right w:val="single" w:sz="4" w:space="0" w:color="A6A6A6" w:themeColor="background1" w:themeShade="A6"/>
          </w:tcBorders>
          <w:vAlign w:val="center"/>
        </w:tcPr>
        <w:p w14:paraId="2277F439" w14:textId="77777777" w:rsidR="002715A0" w:rsidRPr="00B63DB1" w:rsidRDefault="002715A0" w:rsidP="000D595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0FD4E" w14:textId="77777777" w:rsidR="002715A0" w:rsidRDefault="002715A0"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313DE81B" w14:textId="77777777" w:rsidR="002715A0" w:rsidRDefault="002715A0">
    <w:pPr>
      <w:pStyle w:val="Footer"/>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936EE1" w14:textId="77777777" w:rsidR="002715A0" w:rsidRDefault="002715A0">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715A0" w14:paraId="1106BF63"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0EF7F1C" w14:textId="77777777" w:rsidR="002715A0" w:rsidRPr="00396FAF" w:rsidRDefault="002715A0" w:rsidP="00A22CC2">
          <w:pPr>
            <w:jc w:val="center"/>
            <w:rPr>
              <w:rFonts w:ascii="Arial Narrow" w:eastAsia="Arial" w:hAnsi="Arial Narrow" w:cs="Arial"/>
              <w:b/>
              <w:color w:val="2E6BA3" w:themeColor="accent1" w:themeShade="80"/>
              <w:sz w:val="16"/>
              <w:szCs w:val="16"/>
            </w:rPr>
          </w:pPr>
          <w:r w:rsidRPr="00A22CC2">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6EEC154F" w14:textId="77777777" w:rsidR="002715A0" w:rsidRPr="00B63DB1" w:rsidRDefault="002715A0"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A641E" w14:textId="77777777" w:rsidR="002715A0" w:rsidRPr="00396FAF" w:rsidRDefault="002715A0" w:rsidP="00A22CC2">
          <w:pPr>
            <w:jc w:val="center"/>
            <w:rPr>
              <w:rFonts w:ascii="Arial Narrow" w:eastAsia="Arial" w:hAnsi="Arial Narrow" w:cs="Arial"/>
              <w:b/>
              <w:color w:val="BFBFBF"/>
              <w:sz w:val="16"/>
              <w:szCs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DDFCCCF" w14:textId="77777777" w:rsidR="002715A0" w:rsidRPr="00396FAF" w:rsidRDefault="002715A0"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C0E90D" w14:textId="77777777" w:rsidR="002715A0" w:rsidRPr="00B63DB1" w:rsidRDefault="002715A0" w:rsidP="00A22CC2">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6CB99F57" w14:textId="77777777" w:rsidR="002715A0" w:rsidRPr="00B63DB1" w:rsidRDefault="002715A0"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822C41E" w14:textId="77777777" w:rsidR="002715A0" w:rsidRPr="00B63DB1" w:rsidRDefault="002715A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58CA81F2" w14:textId="77777777" w:rsidR="002715A0" w:rsidRPr="00B63DB1" w:rsidRDefault="002715A0"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E812F4" w14:textId="77777777" w:rsidR="002715A0" w:rsidRPr="00B63DB1" w:rsidRDefault="002715A0"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12C0603" w14:textId="77777777" w:rsidR="002715A0" w:rsidRPr="00B63DB1" w:rsidRDefault="002715A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EF862B" w14:textId="77777777" w:rsidR="002715A0" w:rsidRPr="00B63DB1" w:rsidRDefault="002715A0"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0FFAFABD" w14:textId="77777777" w:rsidR="002715A0" w:rsidRPr="00B63DB1" w:rsidDel="00A6006C" w:rsidRDefault="002715A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71D358" w14:textId="77777777" w:rsidR="002715A0" w:rsidRPr="00B63DB1" w:rsidRDefault="002715A0"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6BC590A9" w14:textId="77777777" w:rsidR="002715A0" w:rsidRPr="00B63DB1" w:rsidRDefault="002715A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4B9E5B" w14:textId="77777777" w:rsidR="002715A0" w:rsidRDefault="002715A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4D9BE3FA" w14:textId="77777777" w:rsidR="002715A0" w:rsidRDefault="002715A0">
    <w:pPr>
      <w:pStyle w:val="Footer"/>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9289FCE" w14:textId="77777777" w:rsidR="002715A0" w:rsidRDefault="002715A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715A0" w14:paraId="00B816D7" w14:textId="7777777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9707DEF" w14:textId="77777777" w:rsidR="002715A0" w:rsidRPr="00486EF8" w:rsidRDefault="002715A0"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2E6BA3" w:themeColor="accent1" w:themeShade="80"/>
          </w:tcBorders>
          <w:vAlign w:val="center"/>
        </w:tcPr>
        <w:p w14:paraId="7B9C1ADA" w14:textId="77777777" w:rsidR="002715A0" w:rsidRPr="00486EF8" w:rsidRDefault="002715A0" w:rsidP="00A22CC2">
          <w:pPr>
            <w:jc w:val="center"/>
            <w:rPr>
              <w:rFonts w:ascii="Arial Narrow" w:hAnsi="Arial Narrow"/>
              <w:b/>
              <w:color w:val="797979"/>
              <w:sz w:val="16"/>
            </w:rPr>
          </w:pPr>
          <w:r w:rsidRPr="00486EF8">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EBF2604" w14:textId="77777777" w:rsidR="002715A0" w:rsidRPr="00396FAF" w:rsidRDefault="002715A0" w:rsidP="00A22CC2">
          <w:pPr>
            <w:jc w:val="center"/>
            <w:rPr>
              <w:rFonts w:ascii="Arial Narrow" w:eastAsia="Arial" w:hAnsi="Arial Narrow" w:cs="Arial"/>
              <w:b/>
              <w:color w:val="BFBFBF"/>
              <w:sz w:val="16"/>
              <w:szCs w:val="16"/>
            </w:rPr>
          </w:pPr>
          <w:r w:rsidRPr="00E821FB">
            <w:rPr>
              <w:rFonts w:ascii="Arial Narrow" w:eastAsia="Arial" w:hAnsi="Arial Narrow" w:cs="Arial"/>
              <w:b/>
              <w:color w:val="2E6BA3" w:themeColor="accent1" w:themeShade="80"/>
              <w:sz w:val="16"/>
              <w:szCs w:val="16"/>
            </w:rPr>
            <w:t>Universal License Terms</w:t>
          </w:r>
        </w:p>
      </w:tc>
      <w:tc>
        <w:tcPr>
          <w:tcW w:w="190" w:type="dxa"/>
          <w:tcBorders>
            <w:left w:val="single" w:sz="4" w:space="0" w:color="2E6BA3" w:themeColor="accent1" w:themeShade="80"/>
            <w:right w:val="single" w:sz="4" w:space="0" w:color="A6A6A6" w:themeColor="background1" w:themeShade="A6"/>
          </w:tcBorders>
          <w:vAlign w:val="center"/>
        </w:tcPr>
        <w:p w14:paraId="76223500" w14:textId="77777777" w:rsidR="002715A0" w:rsidRPr="00396FAF" w:rsidRDefault="002715A0"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9584121" w14:textId="77777777" w:rsidR="002715A0" w:rsidRPr="00B63DB1" w:rsidRDefault="002715A0" w:rsidP="00A22CC2">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69C759D7" w14:textId="77777777" w:rsidR="002715A0" w:rsidRPr="00B63DB1" w:rsidRDefault="002715A0"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FCE788E" w14:textId="77777777" w:rsidR="002715A0" w:rsidRPr="00B63DB1" w:rsidRDefault="002715A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4EF3A532" w14:textId="77777777" w:rsidR="002715A0" w:rsidRPr="00B63DB1" w:rsidRDefault="002715A0"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153F2F" w14:textId="77777777" w:rsidR="002715A0" w:rsidRPr="00B63DB1" w:rsidRDefault="002715A0"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E25EDF9" w14:textId="77777777" w:rsidR="002715A0" w:rsidRPr="00B63DB1" w:rsidRDefault="002715A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276C0F" w14:textId="77777777" w:rsidR="002715A0" w:rsidRPr="00B63DB1" w:rsidRDefault="002715A0"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43694601" w14:textId="77777777" w:rsidR="002715A0" w:rsidRPr="00B63DB1" w:rsidDel="00A6006C" w:rsidRDefault="002715A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F63F0" w14:textId="77777777" w:rsidR="002715A0" w:rsidRPr="00B63DB1" w:rsidRDefault="002715A0"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B99C448" w14:textId="77777777" w:rsidR="002715A0" w:rsidRPr="00B63DB1" w:rsidRDefault="002715A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0BCCAF" w14:textId="77777777" w:rsidR="002715A0" w:rsidRDefault="002715A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75642FE8" w14:textId="77777777" w:rsidR="002715A0" w:rsidRDefault="002715A0" w:rsidP="00396FAF">
    <w:pPr>
      <w:pStyle w:val="Footer"/>
      <w:tabs>
        <w:tab w:val="clear" w:pos="4680"/>
        <w:tab w:val="clear" w:pos="9360"/>
        <w:tab w:val="left" w:pos="11095"/>
      </w:tabs>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F912665" w14:textId="77777777" w:rsidR="002715A0" w:rsidRDefault="002715A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715A0" w:rsidRPr="00B63DB1" w14:paraId="7BD75E2E"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271FC7A" w14:textId="77777777" w:rsidR="002715A0" w:rsidRPr="00486EF8" w:rsidRDefault="002715A0"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09EF90F1" w14:textId="77777777" w:rsidR="002715A0" w:rsidRPr="00B63DB1" w:rsidRDefault="002715A0"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6981F01" w14:textId="77777777" w:rsidR="002715A0" w:rsidRPr="00486EF8" w:rsidRDefault="002715A0" w:rsidP="00A22CC2">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2E6BA3" w:themeColor="accent1" w:themeShade="80"/>
          </w:tcBorders>
          <w:vAlign w:val="center"/>
        </w:tcPr>
        <w:p w14:paraId="54EA3EB5" w14:textId="77777777" w:rsidR="002715A0" w:rsidRPr="00396FAF" w:rsidRDefault="002715A0"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9747B53" w14:textId="77777777" w:rsidR="002715A0" w:rsidRPr="00486EF8" w:rsidRDefault="002715A0" w:rsidP="00A22CC2">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Per Processor</w:t>
          </w:r>
        </w:p>
      </w:tc>
      <w:tc>
        <w:tcPr>
          <w:tcW w:w="190" w:type="dxa"/>
          <w:tcBorders>
            <w:left w:val="single" w:sz="4" w:space="0" w:color="2E6BA3" w:themeColor="accent1" w:themeShade="80"/>
            <w:right w:val="single" w:sz="4" w:space="0" w:color="A6A6A6" w:themeColor="background1" w:themeShade="A6"/>
          </w:tcBorders>
          <w:vAlign w:val="center"/>
        </w:tcPr>
        <w:p w14:paraId="44ABE343" w14:textId="77777777" w:rsidR="002715A0" w:rsidRPr="00B63DB1" w:rsidRDefault="002715A0"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13A5F74" w14:textId="77777777" w:rsidR="002715A0" w:rsidRPr="00B63DB1" w:rsidRDefault="002715A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076C9E04" w14:textId="77777777" w:rsidR="002715A0" w:rsidRPr="00B63DB1" w:rsidRDefault="002715A0"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CF6ADC2" w14:textId="77777777" w:rsidR="002715A0" w:rsidRPr="00B63DB1" w:rsidRDefault="002715A0"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E74CF0E" w14:textId="77777777" w:rsidR="002715A0" w:rsidRPr="00B63DB1" w:rsidRDefault="002715A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38355C" w14:textId="77777777" w:rsidR="002715A0" w:rsidRPr="00B63DB1" w:rsidRDefault="002715A0"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7163EC20" w14:textId="77777777" w:rsidR="002715A0" w:rsidRPr="00B63DB1" w:rsidDel="00A6006C" w:rsidRDefault="002715A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166826F" w14:textId="77777777" w:rsidR="002715A0" w:rsidRPr="00B63DB1" w:rsidRDefault="002715A0"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74A6AB12" w14:textId="77777777" w:rsidR="002715A0" w:rsidRPr="00B63DB1" w:rsidRDefault="002715A0"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FDCE12" w14:textId="77777777" w:rsidR="002715A0" w:rsidRDefault="002715A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59CAC50C" w14:textId="77777777" w:rsidR="002715A0" w:rsidRDefault="002715A0" w:rsidP="00BD40C3">
    <w:pPr>
      <w:pStyle w:val="Footer"/>
      <w:tabs>
        <w:tab w:val="clear" w:pos="4680"/>
        <w:tab w:val="clear" w:pos="9360"/>
        <w:tab w:val="left" w:pos="11095"/>
      </w:tabs>
    </w:pPr>
  </w:p>
  <w:p w14:paraId="70C075BE" w14:textId="77777777" w:rsidR="002715A0" w:rsidRDefault="002715A0" w:rsidP="00BD40C3">
    <w:pPr>
      <w:pStyle w:val="Footer"/>
      <w:tabs>
        <w:tab w:val="clear" w:pos="4680"/>
        <w:tab w:val="clear" w:pos="9360"/>
        <w:tab w:val="left" w:pos="11095"/>
      </w:tabs>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315B4D8" w14:textId="77777777" w:rsidR="002715A0" w:rsidRDefault="002715A0"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2715A0" w:rsidRPr="00B63DB1" w14:paraId="4F8EF3B5"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36AF51" w14:textId="77777777" w:rsidR="002715A0" w:rsidRPr="00355CD5" w:rsidRDefault="002715A0" w:rsidP="00986E3A">
          <w:pPr>
            <w:jc w:val="center"/>
            <w:rPr>
              <w:rFonts w:ascii="Arial Narrow" w:eastAsia="Arial" w:hAnsi="Arial Narrow" w:cs="Arial"/>
              <w:b/>
              <w:color w:val="BFBFBF"/>
              <w:sz w:val="16"/>
              <w:szCs w:val="16"/>
            </w:rPr>
          </w:pPr>
          <w:r w:rsidRPr="00355CD5">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FF0A4CB" w14:textId="77777777" w:rsidR="002715A0" w:rsidRPr="00B63DB1" w:rsidRDefault="002715A0" w:rsidP="00986E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EEEEF0" w14:textId="77777777" w:rsidR="002715A0" w:rsidRPr="00AE7BEF" w:rsidRDefault="002715A0" w:rsidP="00986E3A">
          <w:pPr>
            <w:jc w:val="center"/>
            <w:rPr>
              <w:rFonts w:ascii="Arial Narrow" w:eastAsia="Arial" w:hAnsi="Arial Narrow" w:cs="Arial"/>
              <w:b/>
              <w:color w:val="2E6BA3" w:themeColor="accent1" w:themeShade="80"/>
              <w:sz w:val="16"/>
              <w:szCs w:val="16"/>
            </w:rPr>
          </w:pPr>
          <w:r w:rsidRPr="00A40F92">
            <w:rPr>
              <w:rFonts w:ascii="Arial Narrow" w:eastAsia="Arial" w:hAnsi="Arial Narrow" w:cs="Arial"/>
              <w:b/>
              <w:color w:val="BFBFBF"/>
              <w:sz w:val="16"/>
              <w:szCs w:val="16"/>
            </w:rPr>
            <w:t>Universal License Terms</w:t>
          </w:r>
        </w:p>
      </w:tc>
      <w:tc>
        <w:tcPr>
          <w:tcW w:w="190" w:type="dxa"/>
          <w:tcBorders>
            <w:left w:val="single" w:sz="4" w:space="0" w:color="A6A6A6" w:themeColor="background1" w:themeShade="A6"/>
            <w:right w:val="single" w:sz="4" w:space="0" w:color="2E6BA3" w:themeColor="accent1" w:themeShade="80"/>
          </w:tcBorders>
          <w:vAlign w:val="center"/>
        </w:tcPr>
        <w:p w14:paraId="62515C4E" w14:textId="77777777" w:rsidR="002715A0" w:rsidRPr="00B63DB1" w:rsidRDefault="002715A0" w:rsidP="00986E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4F047C" w14:textId="77777777" w:rsidR="002715A0" w:rsidRPr="005E0251" w:rsidRDefault="002715A0" w:rsidP="00986E3A">
          <w:pPr>
            <w:jc w:val="center"/>
            <w:rPr>
              <w:rFonts w:ascii="Arial Narrow" w:eastAsia="Arial" w:hAnsi="Arial Narrow" w:cs="Arial"/>
              <w:b/>
              <w:color w:val="2E6BA3" w:themeColor="accent1" w:themeShade="80"/>
              <w:sz w:val="16"/>
              <w:szCs w:val="16"/>
            </w:rPr>
          </w:pPr>
          <w:r w:rsidRPr="005E0251">
            <w:rPr>
              <w:rFonts w:ascii="Arial Narrow" w:eastAsia="Arial" w:hAnsi="Arial Narrow" w:cs="Arial"/>
              <w:b/>
              <w:color w:val="2E6BA3" w:themeColor="accent1" w:themeShade="80"/>
              <w:sz w:val="16"/>
              <w:szCs w:val="16"/>
            </w:rPr>
            <w:t>Per Processor</w:t>
          </w:r>
        </w:p>
      </w:tc>
      <w:tc>
        <w:tcPr>
          <w:tcW w:w="190" w:type="dxa"/>
          <w:tcBorders>
            <w:left w:val="single" w:sz="4" w:space="0" w:color="2E6BA3" w:themeColor="accent1" w:themeShade="80"/>
            <w:right w:val="single" w:sz="4" w:space="0" w:color="A6A6A6" w:themeColor="background1" w:themeShade="A6"/>
          </w:tcBorders>
          <w:vAlign w:val="center"/>
        </w:tcPr>
        <w:p w14:paraId="006BF553" w14:textId="77777777" w:rsidR="002715A0" w:rsidRPr="00B63DB1" w:rsidRDefault="002715A0" w:rsidP="00986E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48AF1053" w14:textId="77777777" w:rsidR="002715A0" w:rsidRPr="008941DE" w:rsidRDefault="002715A0" w:rsidP="00986E3A">
          <w:pPr>
            <w:jc w:val="center"/>
            <w:rPr>
              <w:rFonts w:ascii="Arial Narrow" w:eastAsia="Arial" w:hAnsi="Arial Narrow" w:cs="Arial"/>
              <w:b/>
              <w:color w:val="BFBFBF"/>
              <w:sz w:val="16"/>
              <w:szCs w:val="16"/>
            </w:rPr>
          </w:pPr>
          <w:r w:rsidRPr="008941DE">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7F120934" w14:textId="77777777" w:rsidR="002715A0" w:rsidRPr="00B63DB1" w:rsidRDefault="002715A0" w:rsidP="00986E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81F60" w14:textId="77777777" w:rsidR="002715A0" w:rsidRPr="00B63DB1" w:rsidRDefault="002715A0"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6D8A015" w14:textId="77777777" w:rsidR="002715A0" w:rsidRPr="00B63DB1" w:rsidDel="00A6006C" w:rsidRDefault="002715A0" w:rsidP="00986E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82295C" w14:textId="77777777" w:rsidR="002715A0" w:rsidRPr="00B63DB1" w:rsidRDefault="002715A0" w:rsidP="00986E3A">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7" w:type="dxa"/>
          <w:tcBorders>
            <w:left w:val="single" w:sz="4" w:space="0" w:color="A6A6A6" w:themeColor="background1" w:themeShade="A6"/>
            <w:right w:val="single" w:sz="4" w:space="0" w:color="A6A6A6" w:themeColor="background1" w:themeShade="A6"/>
          </w:tcBorders>
          <w:vAlign w:val="center"/>
        </w:tcPr>
        <w:p w14:paraId="4F797F32" w14:textId="77777777" w:rsidR="002715A0" w:rsidRPr="00B63DB1" w:rsidRDefault="002715A0" w:rsidP="00986E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31173AA" w14:textId="77777777" w:rsidR="002715A0" w:rsidRDefault="002715A0"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67D60133" w14:textId="77777777" w:rsidR="002715A0" w:rsidRDefault="002715A0" w:rsidP="00A50403">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F20A872" w14:textId="77777777" w:rsidR="002715A0" w:rsidRDefault="002715A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715A0" w:rsidRPr="00B63DB1" w14:paraId="182E7D18"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7F263F2" w14:textId="77777777" w:rsidR="002715A0" w:rsidRPr="00486EF8" w:rsidRDefault="002715A0" w:rsidP="009468D1">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8F0FB33" w14:textId="77777777" w:rsidR="002715A0" w:rsidRPr="00B63DB1" w:rsidRDefault="002715A0" w:rsidP="009468D1">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1CDE2" w14:textId="77777777" w:rsidR="002715A0" w:rsidRPr="00486EF8" w:rsidRDefault="002715A0" w:rsidP="009468D1">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2E6BA3" w:themeColor="accent1" w:themeShade="80"/>
          </w:tcBorders>
          <w:vAlign w:val="center"/>
        </w:tcPr>
        <w:p w14:paraId="24A448C5" w14:textId="77777777" w:rsidR="002715A0" w:rsidRPr="00396FAF" w:rsidRDefault="002715A0" w:rsidP="009468D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D887619" w14:textId="77777777" w:rsidR="002715A0" w:rsidRPr="00486EF8" w:rsidRDefault="002715A0" w:rsidP="009468D1">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Per Processor</w:t>
          </w:r>
        </w:p>
      </w:tc>
      <w:tc>
        <w:tcPr>
          <w:tcW w:w="190" w:type="dxa"/>
          <w:tcBorders>
            <w:left w:val="single" w:sz="4" w:space="0" w:color="2E6BA3" w:themeColor="accent1" w:themeShade="80"/>
            <w:right w:val="single" w:sz="4" w:space="0" w:color="A6A6A6" w:themeColor="background1" w:themeShade="A6"/>
          </w:tcBorders>
          <w:vAlign w:val="center"/>
        </w:tcPr>
        <w:p w14:paraId="07277055" w14:textId="77777777" w:rsidR="002715A0" w:rsidRPr="00B63DB1" w:rsidRDefault="002715A0"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F0D18CA" w14:textId="77777777" w:rsidR="002715A0" w:rsidRPr="00B63DB1" w:rsidRDefault="002715A0"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047CC1CC" w14:textId="77777777" w:rsidR="002715A0" w:rsidRPr="00B63DB1" w:rsidRDefault="002715A0"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235C5E" w14:textId="77777777" w:rsidR="002715A0" w:rsidRPr="00B63DB1" w:rsidRDefault="002715A0"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9B50E7" w14:textId="77777777" w:rsidR="002715A0" w:rsidRPr="00B63DB1" w:rsidRDefault="002715A0"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57B5DB9" w14:textId="77777777" w:rsidR="002715A0" w:rsidRPr="00B63DB1" w:rsidRDefault="002715A0"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78C757B2" w14:textId="77777777" w:rsidR="002715A0" w:rsidRPr="00B63DB1" w:rsidDel="00A6006C" w:rsidRDefault="002715A0"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27C5189" w14:textId="77777777" w:rsidR="002715A0" w:rsidRPr="00B63DB1" w:rsidRDefault="002715A0" w:rsidP="009468D1">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4650B0A3" w14:textId="77777777" w:rsidR="002715A0" w:rsidRPr="00B63DB1" w:rsidRDefault="002715A0"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0953C14" w14:textId="77777777" w:rsidR="002715A0" w:rsidRDefault="002715A0"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3DA7C93F" w14:textId="77777777" w:rsidR="002715A0" w:rsidRDefault="002715A0" w:rsidP="00A5040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5F3FF027" w14:textId="77777777" w:rsidR="00353A1B" w:rsidRDefault="00353A1B" w:rsidP="007C7D4D">
      <w:pPr>
        <w:spacing w:after="0"/>
      </w:pPr>
      <w:r>
        <w:separator/>
      </w:r>
    </w:p>
    <w:p w14:paraId="32ECE348" w14:textId="77777777" w:rsidR="00353A1B" w:rsidRDefault="00353A1B"/>
    <w:p w14:paraId="44D81633" w14:textId="77777777" w:rsidR="00353A1B" w:rsidRDefault="00353A1B"/>
  </w:footnote>
  <w:footnote w:type="continuationSeparator" w:id="0">
    <w:p w14:paraId="7D168915" w14:textId="77777777" w:rsidR="00353A1B" w:rsidRDefault="00353A1B" w:rsidP="007C7D4D">
      <w:pPr>
        <w:spacing w:after="0"/>
      </w:pPr>
      <w:r>
        <w:continuationSeparator/>
      </w:r>
    </w:p>
    <w:p w14:paraId="6495ED9A" w14:textId="77777777" w:rsidR="00353A1B" w:rsidRDefault="00353A1B"/>
    <w:p w14:paraId="66C91A43" w14:textId="77777777" w:rsidR="00353A1B" w:rsidRDefault="00353A1B"/>
  </w:footnote>
  <w:footnote w:type="continuationNotice" w:id="1">
    <w:p w14:paraId="7027D143" w14:textId="77777777" w:rsidR="00353A1B" w:rsidRDefault="00353A1B">
      <w:pPr>
        <w:spacing w:after="0"/>
      </w:pPr>
    </w:p>
    <w:p w14:paraId="4293DA3F" w14:textId="77777777" w:rsidR="00353A1B" w:rsidRDefault="00353A1B"/>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F1517C" w14:textId="38D5CB6A" w:rsidR="002715A0" w:rsidRPr="00F93F9E" w:rsidRDefault="002715A0" w:rsidP="00944F92">
    <w:pPr>
      <w:pStyle w:val="PURRunningHeader"/>
      <w:tabs>
        <w:tab w:val="clear" w:pos="14400"/>
        <w:tab w:val="left" w:pos="7920"/>
      </w:tabs>
    </w:pPr>
    <w:r w:rsidRPr="00E04BFC">
      <w:t>Microsoft Volume L</w:t>
    </w:r>
    <w:r>
      <w:t>icensing Product Use Rights (Worldwide English, March</w:t>
    </w:r>
    <w:r w:rsidRPr="00E04BFC">
      <w:t xml:space="preserve"> 201</w:t>
    </w:r>
    <w:r>
      <w:t xml:space="preserve">1) </w:t>
    </w:r>
    <w:r>
      <w:tab/>
    </w:r>
    <w:r>
      <w:tab/>
    </w:r>
    <w:r>
      <w:tab/>
    </w:r>
    <w:r>
      <w:tab/>
      <w:t xml:space="preserve">   </w:t>
    </w:r>
    <w:r w:rsidRPr="00944F92">
      <w:rPr>
        <w:rStyle w:val="PURBlueStrongChar"/>
      </w:rPr>
      <w:fldChar w:fldCharType="begin"/>
    </w:r>
    <w:r w:rsidRPr="00944F92">
      <w:rPr>
        <w:rStyle w:val="PURBlueStrongChar"/>
      </w:rPr>
      <w:instrText xml:space="preserve"> PAGE   \* MERGEFORMAT </w:instrText>
    </w:r>
    <w:r w:rsidRPr="00944F92">
      <w:rPr>
        <w:rStyle w:val="PURBlueStrongChar"/>
      </w:rPr>
      <w:fldChar w:fldCharType="separate"/>
    </w:r>
    <w:r>
      <w:rPr>
        <w:rStyle w:val="PURBlueStrongChar"/>
        <w:noProof/>
      </w:rPr>
      <w:t>0</w:t>
    </w:r>
    <w:r w:rsidRPr="00944F92">
      <w:rPr>
        <w:rStyle w:val="PURBlueStrongChar"/>
      </w:rPr>
      <w:fldChar w:fldCharType="end"/>
    </w: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C35D702" w14:textId="7DE695C5" w:rsidR="002715A0" w:rsidRDefault="002715A0">
    <w:pPr>
      <w:pStyle w:val="Header"/>
    </w:pP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305"/>
      <w:gridCol w:w="2495"/>
    </w:tblGrid>
    <w:tr w:rsidR="002715A0" w14:paraId="1AAF4A43" w14:textId="77777777" w:rsidTr="000D5951">
      <w:tc>
        <w:tcPr>
          <w:tcW w:w="10500" w:type="dxa"/>
        </w:tcPr>
        <w:p w14:paraId="6288F7B1" w14:textId="6864E83D" w:rsidR="002715A0" w:rsidRDefault="002715A0" w:rsidP="00FC50CD">
          <w:pPr>
            <w:pStyle w:val="PURBody"/>
          </w:pPr>
          <w:r>
            <w:t>Microsoft Volume Licensing Product Use Rights (Worldwide English, April 2014)</w:t>
          </w:r>
        </w:p>
      </w:tc>
      <w:tc>
        <w:tcPr>
          <w:tcW w:w="3160" w:type="dxa"/>
        </w:tcPr>
        <w:p w14:paraId="3B933D9B" w14:textId="77777777" w:rsidR="002715A0" w:rsidRDefault="002715A0" w:rsidP="000D5951">
          <w:pPr>
            <w:pStyle w:val="PURBody"/>
            <w:jc w:val="right"/>
          </w:pPr>
          <w:r>
            <w:fldChar w:fldCharType="begin"/>
          </w:r>
          <w:r>
            <w:instrText xml:space="preserve"> PAGE \* MERGEFORMAT </w:instrText>
          </w:r>
          <w:r>
            <w:fldChar w:fldCharType="separate"/>
          </w:r>
          <w:r w:rsidR="00EE0504">
            <w:rPr>
              <w:noProof/>
            </w:rPr>
            <w:t>2</w:t>
          </w:r>
          <w:r>
            <w:fldChar w:fldCharType="end"/>
          </w:r>
        </w:p>
      </w:tc>
    </w:tr>
  </w:tbl>
  <w:p w14:paraId="5FFBBB74" w14:textId="7F3655DD" w:rsidR="002715A0" w:rsidRPr="002C084A" w:rsidRDefault="002715A0" w:rsidP="00CD6E9D">
    <w:pPr>
      <w:pStyle w:val="Header"/>
      <w:ind w:right="800"/>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531098022"/>
      <w:docPartObj>
        <w:docPartGallery w:val="Page Numbers (Top of Page)"/>
        <w:docPartUnique/>
      </w:docPartObj>
    </w:sdtPr>
    <w:sdtEndPr>
      <w:rPr>
        <w:noProof/>
      </w:rPr>
    </w:sdtEndPr>
    <w:sdtContent>
      <w:p w14:paraId="233129C9" w14:textId="77777777" w:rsidR="002715A0" w:rsidRDefault="002715A0">
        <w:pPr>
          <w:pStyle w:val="Header"/>
          <w:jc w:val="right"/>
        </w:pPr>
        <w:r>
          <w:fldChar w:fldCharType="begin"/>
        </w:r>
        <w:r>
          <w:instrText xml:space="preserve"> PAGE   \* MERGEFORMAT </w:instrText>
        </w:r>
        <w:r>
          <w:fldChar w:fldCharType="separate"/>
        </w:r>
        <w:r w:rsidR="00EE0504">
          <w:rPr>
            <w:noProof/>
          </w:rPr>
          <w:t>1</w:t>
        </w:r>
        <w:r>
          <w:rPr>
            <w:noProof/>
          </w:rPr>
          <w:fldChar w:fldCharType="end"/>
        </w:r>
      </w:p>
    </w:sdtContent>
  </w:sdt>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619DEA" w14:textId="0A4FA65A" w:rsidR="002715A0" w:rsidRDefault="002715A0">
    <w:pPr>
      <w:pStyle w:val="Header"/>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ACBA56" w14:textId="120CA62C" w:rsidR="002715A0" w:rsidRDefault="002715A0">
    <w:pPr>
      <w:pStyle w:val="Header"/>
    </w:pPr>
  </w:p>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56B324" w14:textId="77777777" w:rsidR="002715A0" w:rsidRPr="00E7686A" w:rsidRDefault="002715A0">
    <w:pPr>
      <w:pStyle w:val="Header"/>
      <w:rPr>
        <w:b/>
        <w:i/>
        <w:sz w:val="16"/>
        <w:szCs w:val="16"/>
      </w:rPr>
    </w:pPr>
    <w:r w:rsidRPr="00E7686A">
      <w:rPr>
        <w:b/>
        <w:i/>
        <w:sz w:val="16"/>
        <w:szCs w:val="16"/>
      </w:rPr>
      <w:t>Introduction</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3">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5">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6">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8">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9">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0">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1">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2">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3">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4">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6">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7">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8">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9">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0">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1">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2">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3">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4">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5">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6">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27">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28">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29">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27"/>
  </w:num>
  <w:num w:numId="2">
    <w:abstractNumId w:val="5"/>
  </w:num>
  <w:num w:numId="3">
    <w:abstractNumId w:val="16"/>
  </w:num>
  <w:num w:numId="4">
    <w:abstractNumId w:val="29"/>
  </w:num>
  <w:num w:numId="5">
    <w:abstractNumId w:val="3"/>
  </w:num>
  <w:num w:numId="6">
    <w:abstractNumId w:val="17"/>
  </w:num>
  <w:num w:numId="7">
    <w:abstractNumId w:val="25"/>
  </w:num>
  <w:num w:numId="8">
    <w:abstractNumId w:val="8"/>
  </w:num>
  <w:num w:numId="9">
    <w:abstractNumId w:val="12"/>
  </w:num>
  <w:num w:numId="10">
    <w:abstractNumId w:val="23"/>
  </w:num>
  <w:num w:numId="11">
    <w:abstractNumId w:val="14"/>
  </w:num>
  <w:num w:numId="12">
    <w:abstractNumId w:val="24"/>
  </w:num>
  <w:num w:numId="13">
    <w:abstractNumId w:val="4"/>
  </w:num>
  <w:num w:numId="14">
    <w:abstractNumId w:val="22"/>
  </w:num>
  <w:num w:numId="15">
    <w:abstractNumId w:val="26"/>
  </w:num>
  <w:num w:numId="16">
    <w:abstractNumId w:val="18"/>
  </w:num>
  <w:num w:numId="17">
    <w:abstractNumId w:val="0"/>
  </w:num>
  <w:num w:numId="18">
    <w:abstractNumId w:val="9"/>
  </w:num>
  <w:num w:numId="19">
    <w:abstractNumId w:val="6"/>
  </w:num>
  <w:num w:numId="20">
    <w:abstractNumId w:val="21"/>
  </w:num>
  <w:num w:numId="21">
    <w:abstractNumId w:val="28"/>
  </w:num>
  <w:num w:numId="22">
    <w:abstractNumId w:val="19"/>
  </w:num>
  <w:num w:numId="23">
    <w:abstractNumId w:val="20"/>
  </w:num>
  <w:num w:numId="24">
    <w:abstractNumId w:val="1"/>
  </w:num>
  <w:num w:numId="25">
    <w:abstractNumId w:val="11"/>
  </w:num>
  <w:num w:numId="26">
    <w:abstractNumId w:val="10"/>
  </w:num>
  <w:num w:numId="27">
    <w:abstractNumId w:val="15"/>
  </w:num>
  <w:num w:numId="28">
    <w:abstractNumId w:val="27"/>
  </w:num>
  <w:num w:numId="29">
    <w:abstractNumId w:val="27"/>
  </w:num>
  <w:num w:numId="30">
    <w:abstractNumId w:val="7"/>
  </w:num>
  <w:num w:numId="31">
    <w:abstractNumId w:val="13"/>
  </w:num>
  <w:num w:numId="32">
    <w:abstractNumId w:val="27"/>
  </w:num>
  <w:num w:numId="33">
    <w:abstractNumId w:val="27"/>
  </w:num>
  <w:num w:numId="34">
    <w:abstractNumId w:val="27"/>
  </w:num>
  <w:num w:numId="35">
    <w:abstractNumId w:val="27"/>
  </w:num>
  <w:num w:numId="36">
    <w:abstractNumId w:val="27"/>
  </w:num>
  <w:num w:numId="37">
    <w:abstractNumId w:val="27"/>
  </w:num>
  <w:num w:numId="38">
    <w:abstractNumId w:val="27"/>
  </w:num>
  <w:num w:numId="39">
    <w:abstractNumId w:val="2"/>
  </w:num>
  <w:num w:numId="40">
    <w:abstractNumId w:val="27"/>
  </w:num>
  <w:num w:numId="41">
    <w:abstractNumId w:val="27"/>
  </w:num>
  <w:num w:numId="42">
    <w:abstractNumId w:val="27"/>
  </w:num>
  <w:num w:numId="43">
    <w:abstractNumId w:val="27"/>
  </w:num>
  <w:num w:numId="44">
    <w:abstractNumId w:val="27"/>
  </w:num>
  <w:num w:numId="45">
    <w:abstractNumId w:val="27"/>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doNotDisplayPageBoundaries/>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O01bZO6uAbNs0G+mcxzWn+Li8akXN4MPGqJ71ka+jlKBW6RObIKDfshS2kDQ+TYmenizDQOI9GltHeyFE9xe5g==" w:salt="Uk5tzo4vdWpbVWauS61JxA=="/>
  <w:defaultTabStop w:val="720"/>
  <w:characterSpacingControl w:val="doNotCompress"/>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520D"/>
    <w:rsid w:val="00016550"/>
    <w:rsid w:val="0001778F"/>
    <w:rsid w:val="0002052D"/>
    <w:rsid w:val="0002114C"/>
    <w:rsid w:val="0002167B"/>
    <w:rsid w:val="000245B9"/>
    <w:rsid w:val="0002466A"/>
    <w:rsid w:val="00025058"/>
    <w:rsid w:val="00025AD8"/>
    <w:rsid w:val="0002658D"/>
    <w:rsid w:val="00026601"/>
    <w:rsid w:val="00027D8E"/>
    <w:rsid w:val="00027E61"/>
    <w:rsid w:val="00027F48"/>
    <w:rsid w:val="0003012B"/>
    <w:rsid w:val="00030141"/>
    <w:rsid w:val="00030BB0"/>
    <w:rsid w:val="000323C4"/>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E61"/>
    <w:rsid w:val="0007277A"/>
    <w:rsid w:val="000738BA"/>
    <w:rsid w:val="00073ADD"/>
    <w:rsid w:val="00074671"/>
    <w:rsid w:val="00074ACE"/>
    <w:rsid w:val="0007558E"/>
    <w:rsid w:val="000756CB"/>
    <w:rsid w:val="000757BB"/>
    <w:rsid w:val="00075BE6"/>
    <w:rsid w:val="00077167"/>
    <w:rsid w:val="000774D7"/>
    <w:rsid w:val="000779E6"/>
    <w:rsid w:val="0008051C"/>
    <w:rsid w:val="00080718"/>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146C"/>
    <w:rsid w:val="000A3567"/>
    <w:rsid w:val="000A37CE"/>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75D7"/>
    <w:rsid w:val="000D0919"/>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E3C"/>
    <w:rsid w:val="000F1633"/>
    <w:rsid w:val="000F2535"/>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532"/>
    <w:rsid w:val="00113B9E"/>
    <w:rsid w:val="00113E08"/>
    <w:rsid w:val="001141D2"/>
    <w:rsid w:val="001150A6"/>
    <w:rsid w:val="00116253"/>
    <w:rsid w:val="001166B8"/>
    <w:rsid w:val="00117141"/>
    <w:rsid w:val="00117E16"/>
    <w:rsid w:val="00120392"/>
    <w:rsid w:val="0012091E"/>
    <w:rsid w:val="0012093E"/>
    <w:rsid w:val="00121C07"/>
    <w:rsid w:val="00122C13"/>
    <w:rsid w:val="001234F2"/>
    <w:rsid w:val="00123701"/>
    <w:rsid w:val="00125A1D"/>
    <w:rsid w:val="001261DC"/>
    <w:rsid w:val="00131010"/>
    <w:rsid w:val="00131DBA"/>
    <w:rsid w:val="001333B5"/>
    <w:rsid w:val="00135611"/>
    <w:rsid w:val="00135995"/>
    <w:rsid w:val="00135EB5"/>
    <w:rsid w:val="00136C32"/>
    <w:rsid w:val="001371F7"/>
    <w:rsid w:val="00137381"/>
    <w:rsid w:val="00140ADD"/>
    <w:rsid w:val="00140D89"/>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4D46"/>
    <w:rsid w:val="00155175"/>
    <w:rsid w:val="00156D47"/>
    <w:rsid w:val="00156FC7"/>
    <w:rsid w:val="00160EFF"/>
    <w:rsid w:val="001614B3"/>
    <w:rsid w:val="00162F40"/>
    <w:rsid w:val="001638EB"/>
    <w:rsid w:val="00164773"/>
    <w:rsid w:val="00165FFC"/>
    <w:rsid w:val="0016653A"/>
    <w:rsid w:val="001672C8"/>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2EE"/>
    <w:rsid w:val="00185554"/>
    <w:rsid w:val="00186C60"/>
    <w:rsid w:val="00190869"/>
    <w:rsid w:val="001908FD"/>
    <w:rsid w:val="00191E26"/>
    <w:rsid w:val="001926C3"/>
    <w:rsid w:val="00193938"/>
    <w:rsid w:val="0019414B"/>
    <w:rsid w:val="001945BE"/>
    <w:rsid w:val="00194607"/>
    <w:rsid w:val="00195F8F"/>
    <w:rsid w:val="001964EC"/>
    <w:rsid w:val="001A05AC"/>
    <w:rsid w:val="001A0924"/>
    <w:rsid w:val="001A109E"/>
    <w:rsid w:val="001A16FE"/>
    <w:rsid w:val="001A172C"/>
    <w:rsid w:val="001A228C"/>
    <w:rsid w:val="001A2B30"/>
    <w:rsid w:val="001A4524"/>
    <w:rsid w:val="001A4C47"/>
    <w:rsid w:val="001A5432"/>
    <w:rsid w:val="001A74EF"/>
    <w:rsid w:val="001A7522"/>
    <w:rsid w:val="001B0162"/>
    <w:rsid w:val="001B2E39"/>
    <w:rsid w:val="001B33DD"/>
    <w:rsid w:val="001B367E"/>
    <w:rsid w:val="001B3D8B"/>
    <w:rsid w:val="001B404B"/>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D90"/>
    <w:rsid w:val="001D2E50"/>
    <w:rsid w:val="001D3451"/>
    <w:rsid w:val="001D5164"/>
    <w:rsid w:val="001D52D7"/>
    <w:rsid w:val="001D54BC"/>
    <w:rsid w:val="001D560E"/>
    <w:rsid w:val="001D5731"/>
    <w:rsid w:val="001D5CEA"/>
    <w:rsid w:val="001D6198"/>
    <w:rsid w:val="001D653A"/>
    <w:rsid w:val="001D69C8"/>
    <w:rsid w:val="001D7180"/>
    <w:rsid w:val="001E0B83"/>
    <w:rsid w:val="001E2403"/>
    <w:rsid w:val="001E2545"/>
    <w:rsid w:val="001E3040"/>
    <w:rsid w:val="001E309D"/>
    <w:rsid w:val="001E310D"/>
    <w:rsid w:val="001E3992"/>
    <w:rsid w:val="001E50F3"/>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F33"/>
    <w:rsid w:val="00231176"/>
    <w:rsid w:val="00231FAC"/>
    <w:rsid w:val="00232805"/>
    <w:rsid w:val="00232A46"/>
    <w:rsid w:val="002334EE"/>
    <w:rsid w:val="00234924"/>
    <w:rsid w:val="0023512D"/>
    <w:rsid w:val="002351F3"/>
    <w:rsid w:val="002369DD"/>
    <w:rsid w:val="00236F9E"/>
    <w:rsid w:val="00237C8C"/>
    <w:rsid w:val="00240496"/>
    <w:rsid w:val="002405A2"/>
    <w:rsid w:val="002448BE"/>
    <w:rsid w:val="00244E6C"/>
    <w:rsid w:val="002450C1"/>
    <w:rsid w:val="0024603C"/>
    <w:rsid w:val="00246713"/>
    <w:rsid w:val="00247537"/>
    <w:rsid w:val="00250182"/>
    <w:rsid w:val="002507FF"/>
    <w:rsid w:val="00251258"/>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70659"/>
    <w:rsid w:val="00270C7F"/>
    <w:rsid w:val="00270D51"/>
    <w:rsid w:val="0027139E"/>
    <w:rsid w:val="002715A0"/>
    <w:rsid w:val="002718A4"/>
    <w:rsid w:val="00272CD1"/>
    <w:rsid w:val="002733A7"/>
    <w:rsid w:val="00273D2F"/>
    <w:rsid w:val="00275903"/>
    <w:rsid w:val="00276065"/>
    <w:rsid w:val="002760D0"/>
    <w:rsid w:val="00276809"/>
    <w:rsid w:val="00276D5F"/>
    <w:rsid w:val="0027720B"/>
    <w:rsid w:val="00280B5A"/>
    <w:rsid w:val="00281E2B"/>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A13D4"/>
    <w:rsid w:val="002A177B"/>
    <w:rsid w:val="002A18C6"/>
    <w:rsid w:val="002A34F3"/>
    <w:rsid w:val="002A4210"/>
    <w:rsid w:val="002A504C"/>
    <w:rsid w:val="002A557F"/>
    <w:rsid w:val="002A701A"/>
    <w:rsid w:val="002A7D59"/>
    <w:rsid w:val="002B0F6B"/>
    <w:rsid w:val="002B1453"/>
    <w:rsid w:val="002B20C0"/>
    <w:rsid w:val="002B37E0"/>
    <w:rsid w:val="002B480C"/>
    <w:rsid w:val="002B550E"/>
    <w:rsid w:val="002B553F"/>
    <w:rsid w:val="002B5624"/>
    <w:rsid w:val="002B5C4F"/>
    <w:rsid w:val="002B5D15"/>
    <w:rsid w:val="002B5EF3"/>
    <w:rsid w:val="002B74D3"/>
    <w:rsid w:val="002B7854"/>
    <w:rsid w:val="002C084A"/>
    <w:rsid w:val="002C0C65"/>
    <w:rsid w:val="002C13FC"/>
    <w:rsid w:val="002C29A8"/>
    <w:rsid w:val="002C3BC9"/>
    <w:rsid w:val="002C4A0C"/>
    <w:rsid w:val="002C4D72"/>
    <w:rsid w:val="002C5861"/>
    <w:rsid w:val="002C599E"/>
    <w:rsid w:val="002C5D48"/>
    <w:rsid w:val="002C6201"/>
    <w:rsid w:val="002C6CD9"/>
    <w:rsid w:val="002C740A"/>
    <w:rsid w:val="002C74CE"/>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1C7A"/>
    <w:rsid w:val="002F234C"/>
    <w:rsid w:val="002F3CC5"/>
    <w:rsid w:val="002F41BB"/>
    <w:rsid w:val="002F435F"/>
    <w:rsid w:val="002F7552"/>
    <w:rsid w:val="002F7816"/>
    <w:rsid w:val="003005FA"/>
    <w:rsid w:val="00301121"/>
    <w:rsid w:val="00301263"/>
    <w:rsid w:val="00301D35"/>
    <w:rsid w:val="003025FD"/>
    <w:rsid w:val="00303CD3"/>
    <w:rsid w:val="00304678"/>
    <w:rsid w:val="00305613"/>
    <w:rsid w:val="00305C42"/>
    <w:rsid w:val="00305FC0"/>
    <w:rsid w:val="00307D0B"/>
    <w:rsid w:val="0031183C"/>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500"/>
    <w:rsid w:val="003528B0"/>
    <w:rsid w:val="00353A1B"/>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1696"/>
    <w:rsid w:val="003C16DB"/>
    <w:rsid w:val="003C1827"/>
    <w:rsid w:val="003C185C"/>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65F0"/>
    <w:rsid w:val="003D7765"/>
    <w:rsid w:val="003D7B1A"/>
    <w:rsid w:val="003D7B98"/>
    <w:rsid w:val="003E01FF"/>
    <w:rsid w:val="003E11A8"/>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B92"/>
    <w:rsid w:val="004143F2"/>
    <w:rsid w:val="00414AC5"/>
    <w:rsid w:val="00415A02"/>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38F"/>
    <w:rsid w:val="00432B26"/>
    <w:rsid w:val="00432B4A"/>
    <w:rsid w:val="0043330C"/>
    <w:rsid w:val="00434AEA"/>
    <w:rsid w:val="0043663F"/>
    <w:rsid w:val="00437E4A"/>
    <w:rsid w:val="00440145"/>
    <w:rsid w:val="00440193"/>
    <w:rsid w:val="00440A28"/>
    <w:rsid w:val="00441826"/>
    <w:rsid w:val="00441E94"/>
    <w:rsid w:val="0044369C"/>
    <w:rsid w:val="00444078"/>
    <w:rsid w:val="004441C6"/>
    <w:rsid w:val="00445208"/>
    <w:rsid w:val="0044626F"/>
    <w:rsid w:val="00446366"/>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7DC"/>
    <w:rsid w:val="00466B9D"/>
    <w:rsid w:val="00467658"/>
    <w:rsid w:val="004700FD"/>
    <w:rsid w:val="0047048A"/>
    <w:rsid w:val="00470521"/>
    <w:rsid w:val="0047085C"/>
    <w:rsid w:val="00471281"/>
    <w:rsid w:val="0047191F"/>
    <w:rsid w:val="00471BF8"/>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A0230"/>
    <w:rsid w:val="004A3B6F"/>
    <w:rsid w:val="004A65A9"/>
    <w:rsid w:val="004A6E6A"/>
    <w:rsid w:val="004A7326"/>
    <w:rsid w:val="004A74E6"/>
    <w:rsid w:val="004A79FE"/>
    <w:rsid w:val="004A7C8F"/>
    <w:rsid w:val="004B00F0"/>
    <w:rsid w:val="004B2DE9"/>
    <w:rsid w:val="004B6C13"/>
    <w:rsid w:val="004B6CD4"/>
    <w:rsid w:val="004B729E"/>
    <w:rsid w:val="004B7C06"/>
    <w:rsid w:val="004C1B08"/>
    <w:rsid w:val="004C52E0"/>
    <w:rsid w:val="004C5437"/>
    <w:rsid w:val="004C554C"/>
    <w:rsid w:val="004C70E5"/>
    <w:rsid w:val="004C78CE"/>
    <w:rsid w:val="004D0C73"/>
    <w:rsid w:val="004D1563"/>
    <w:rsid w:val="004D45C9"/>
    <w:rsid w:val="004D45FF"/>
    <w:rsid w:val="004D50D2"/>
    <w:rsid w:val="004E0DF2"/>
    <w:rsid w:val="004E14DA"/>
    <w:rsid w:val="004E1A7E"/>
    <w:rsid w:val="004E200A"/>
    <w:rsid w:val="004E283F"/>
    <w:rsid w:val="004E3EAA"/>
    <w:rsid w:val="004E3F59"/>
    <w:rsid w:val="004E4F15"/>
    <w:rsid w:val="004E5077"/>
    <w:rsid w:val="004E5C35"/>
    <w:rsid w:val="004E70C9"/>
    <w:rsid w:val="004E7559"/>
    <w:rsid w:val="004E7F04"/>
    <w:rsid w:val="004F020F"/>
    <w:rsid w:val="004F0724"/>
    <w:rsid w:val="004F154D"/>
    <w:rsid w:val="004F3F70"/>
    <w:rsid w:val="004F40AF"/>
    <w:rsid w:val="004F4EBE"/>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15C8"/>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3223"/>
    <w:rsid w:val="005640B4"/>
    <w:rsid w:val="00566819"/>
    <w:rsid w:val="00567DE1"/>
    <w:rsid w:val="00570135"/>
    <w:rsid w:val="00570832"/>
    <w:rsid w:val="0057092D"/>
    <w:rsid w:val="00570DA6"/>
    <w:rsid w:val="00571206"/>
    <w:rsid w:val="0057135F"/>
    <w:rsid w:val="0057161E"/>
    <w:rsid w:val="00571715"/>
    <w:rsid w:val="00571A4C"/>
    <w:rsid w:val="005728BD"/>
    <w:rsid w:val="0057303E"/>
    <w:rsid w:val="0057349C"/>
    <w:rsid w:val="00573633"/>
    <w:rsid w:val="00573699"/>
    <w:rsid w:val="005746C7"/>
    <w:rsid w:val="00574A23"/>
    <w:rsid w:val="00580F2E"/>
    <w:rsid w:val="00582407"/>
    <w:rsid w:val="0058283D"/>
    <w:rsid w:val="00583A06"/>
    <w:rsid w:val="00583A6C"/>
    <w:rsid w:val="00583BE0"/>
    <w:rsid w:val="00584C5E"/>
    <w:rsid w:val="005855C1"/>
    <w:rsid w:val="00585F3E"/>
    <w:rsid w:val="00587AA3"/>
    <w:rsid w:val="00587CDD"/>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5497"/>
    <w:rsid w:val="005A5FED"/>
    <w:rsid w:val="005A6810"/>
    <w:rsid w:val="005A6BEF"/>
    <w:rsid w:val="005A6C25"/>
    <w:rsid w:val="005A7D36"/>
    <w:rsid w:val="005B0513"/>
    <w:rsid w:val="005B06BB"/>
    <w:rsid w:val="005B154F"/>
    <w:rsid w:val="005B2DEA"/>
    <w:rsid w:val="005B2E8E"/>
    <w:rsid w:val="005B448D"/>
    <w:rsid w:val="005B6397"/>
    <w:rsid w:val="005B6DB1"/>
    <w:rsid w:val="005C0096"/>
    <w:rsid w:val="005C092C"/>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DB"/>
    <w:rsid w:val="00603C19"/>
    <w:rsid w:val="0060484A"/>
    <w:rsid w:val="00605840"/>
    <w:rsid w:val="0060609F"/>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F7C"/>
    <w:rsid w:val="00622AA2"/>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7EC0"/>
    <w:rsid w:val="006405B3"/>
    <w:rsid w:val="006406F7"/>
    <w:rsid w:val="00643227"/>
    <w:rsid w:val="00643654"/>
    <w:rsid w:val="00644B15"/>
    <w:rsid w:val="00645D55"/>
    <w:rsid w:val="006461D3"/>
    <w:rsid w:val="00646BAB"/>
    <w:rsid w:val="006476A5"/>
    <w:rsid w:val="00650155"/>
    <w:rsid w:val="00650430"/>
    <w:rsid w:val="00651E02"/>
    <w:rsid w:val="00652F97"/>
    <w:rsid w:val="00654F30"/>
    <w:rsid w:val="006552D9"/>
    <w:rsid w:val="00655326"/>
    <w:rsid w:val="00655DB2"/>
    <w:rsid w:val="006568E9"/>
    <w:rsid w:val="00657A09"/>
    <w:rsid w:val="006611AF"/>
    <w:rsid w:val="00661312"/>
    <w:rsid w:val="006631FD"/>
    <w:rsid w:val="00663B83"/>
    <w:rsid w:val="006649D1"/>
    <w:rsid w:val="006659BE"/>
    <w:rsid w:val="0066605C"/>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B31"/>
    <w:rsid w:val="006A23EB"/>
    <w:rsid w:val="006A2A71"/>
    <w:rsid w:val="006A3AE7"/>
    <w:rsid w:val="006A5741"/>
    <w:rsid w:val="006A5E31"/>
    <w:rsid w:val="006A7F6C"/>
    <w:rsid w:val="006B04DA"/>
    <w:rsid w:val="006B1157"/>
    <w:rsid w:val="006B17D1"/>
    <w:rsid w:val="006B1FF3"/>
    <w:rsid w:val="006B2649"/>
    <w:rsid w:val="006B27C6"/>
    <w:rsid w:val="006B2C11"/>
    <w:rsid w:val="006B33B9"/>
    <w:rsid w:val="006B3A33"/>
    <w:rsid w:val="006B4123"/>
    <w:rsid w:val="006B55FB"/>
    <w:rsid w:val="006B67BD"/>
    <w:rsid w:val="006B68B7"/>
    <w:rsid w:val="006B6ACF"/>
    <w:rsid w:val="006B6CB2"/>
    <w:rsid w:val="006B7757"/>
    <w:rsid w:val="006B78B0"/>
    <w:rsid w:val="006B7AD2"/>
    <w:rsid w:val="006B7D98"/>
    <w:rsid w:val="006C0FF4"/>
    <w:rsid w:val="006C370D"/>
    <w:rsid w:val="006C3EBD"/>
    <w:rsid w:val="006C45DD"/>
    <w:rsid w:val="006C4A6A"/>
    <w:rsid w:val="006C4FAA"/>
    <w:rsid w:val="006C658B"/>
    <w:rsid w:val="006C7082"/>
    <w:rsid w:val="006D2C00"/>
    <w:rsid w:val="006D538D"/>
    <w:rsid w:val="006D5F32"/>
    <w:rsid w:val="006E0A15"/>
    <w:rsid w:val="006E0B09"/>
    <w:rsid w:val="006E0BA3"/>
    <w:rsid w:val="006E0F7E"/>
    <w:rsid w:val="006E1111"/>
    <w:rsid w:val="006E1339"/>
    <w:rsid w:val="006E381D"/>
    <w:rsid w:val="006E3BD8"/>
    <w:rsid w:val="006E3CF3"/>
    <w:rsid w:val="006E45A0"/>
    <w:rsid w:val="006E4B04"/>
    <w:rsid w:val="006E583E"/>
    <w:rsid w:val="006E72AC"/>
    <w:rsid w:val="006F0993"/>
    <w:rsid w:val="006F0B8F"/>
    <w:rsid w:val="006F1DFB"/>
    <w:rsid w:val="006F421D"/>
    <w:rsid w:val="006F47FD"/>
    <w:rsid w:val="006F534A"/>
    <w:rsid w:val="006F76B4"/>
    <w:rsid w:val="00700C5D"/>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1FF4"/>
    <w:rsid w:val="007222E7"/>
    <w:rsid w:val="007231D5"/>
    <w:rsid w:val="007237FB"/>
    <w:rsid w:val="00723B4B"/>
    <w:rsid w:val="00726665"/>
    <w:rsid w:val="00726A1E"/>
    <w:rsid w:val="0072720B"/>
    <w:rsid w:val="007325B2"/>
    <w:rsid w:val="00732F38"/>
    <w:rsid w:val="007331A1"/>
    <w:rsid w:val="007332E3"/>
    <w:rsid w:val="00733357"/>
    <w:rsid w:val="00734A1E"/>
    <w:rsid w:val="00735C3B"/>
    <w:rsid w:val="00736332"/>
    <w:rsid w:val="0074049F"/>
    <w:rsid w:val="007409B0"/>
    <w:rsid w:val="00740B41"/>
    <w:rsid w:val="00742966"/>
    <w:rsid w:val="00743C1C"/>
    <w:rsid w:val="0074589E"/>
    <w:rsid w:val="00746081"/>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12AF"/>
    <w:rsid w:val="0076258F"/>
    <w:rsid w:val="0076368E"/>
    <w:rsid w:val="00764B41"/>
    <w:rsid w:val="00764DA0"/>
    <w:rsid w:val="0076624F"/>
    <w:rsid w:val="00766993"/>
    <w:rsid w:val="00766AAA"/>
    <w:rsid w:val="00766C03"/>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7E1"/>
    <w:rsid w:val="00782064"/>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1FB"/>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C82"/>
    <w:rsid w:val="007D6F45"/>
    <w:rsid w:val="007D7CD1"/>
    <w:rsid w:val="007E0DD3"/>
    <w:rsid w:val="007E193D"/>
    <w:rsid w:val="007E2B95"/>
    <w:rsid w:val="007E5285"/>
    <w:rsid w:val="007E5306"/>
    <w:rsid w:val="007E5B60"/>
    <w:rsid w:val="007E7798"/>
    <w:rsid w:val="007F042D"/>
    <w:rsid w:val="007F0898"/>
    <w:rsid w:val="007F0D15"/>
    <w:rsid w:val="007F14A5"/>
    <w:rsid w:val="007F18E4"/>
    <w:rsid w:val="007F2C04"/>
    <w:rsid w:val="007F2DDE"/>
    <w:rsid w:val="007F4907"/>
    <w:rsid w:val="007F4EED"/>
    <w:rsid w:val="007F663D"/>
    <w:rsid w:val="007F6B5B"/>
    <w:rsid w:val="007F6E98"/>
    <w:rsid w:val="007F7036"/>
    <w:rsid w:val="00800938"/>
    <w:rsid w:val="00801286"/>
    <w:rsid w:val="0080171B"/>
    <w:rsid w:val="00801AC3"/>
    <w:rsid w:val="00802082"/>
    <w:rsid w:val="008025E9"/>
    <w:rsid w:val="00803002"/>
    <w:rsid w:val="00803CCE"/>
    <w:rsid w:val="00804D4F"/>
    <w:rsid w:val="008066D4"/>
    <w:rsid w:val="00806CA5"/>
    <w:rsid w:val="0080759F"/>
    <w:rsid w:val="008075E5"/>
    <w:rsid w:val="0081126F"/>
    <w:rsid w:val="008115B6"/>
    <w:rsid w:val="00811B51"/>
    <w:rsid w:val="008137B3"/>
    <w:rsid w:val="008143D3"/>
    <w:rsid w:val="00815E39"/>
    <w:rsid w:val="00816928"/>
    <w:rsid w:val="008169BB"/>
    <w:rsid w:val="0081711A"/>
    <w:rsid w:val="008173D6"/>
    <w:rsid w:val="00821D72"/>
    <w:rsid w:val="00822828"/>
    <w:rsid w:val="00824226"/>
    <w:rsid w:val="00826292"/>
    <w:rsid w:val="0082630F"/>
    <w:rsid w:val="008269AC"/>
    <w:rsid w:val="008269C6"/>
    <w:rsid w:val="00826EB4"/>
    <w:rsid w:val="00826F20"/>
    <w:rsid w:val="00827D1D"/>
    <w:rsid w:val="00830DCA"/>
    <w:rsid w:val="00831C1F"/>
    <w:rsid w:val="00833B09"/>
    <w:rsid w:val="00834BE9"/>
    <w:rsid w:val="008377BE"/>
    <w:rsid w:val="00840C5E"/>
    <w:rsid w:val="00842011"/>
    <w:rsid w:val="00843427"/>
    <w:rsid w:val="0084378B"/>
    <w:rsid w:val="00843A49"/>
    <w:rsid w:val="00845752"/>
    <w:rsid w:val="008500E3"/>
    <w:rsid w:val="00850937"/>
    <w:rsid w:val="0085206E"/>
    <w:rsid w:val="00853515"/>
    <w:rsid w:val="0085522A"/>
    <w:rsid w:val="008557C7"/>
    <w:rsid w:val="008562F0"/>
    <w:rsid w:val="008565A1"/>
    <w:rsid w:val="00856BC7"/>
    <w:rsid w:val="00856D6D"/>
    <w:rsid w:val="008573D3"/>
    <w:rsid w:val="008614C3"/>
    <w:rsid w:val="00861A6E"/>
    <w:rsid w:val="008628BC"/>
    <w:rsid w:val="008629F8"/>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8FC"/>
    <w:rsid w:val="00880F6C"/>
    <w:rsid w:val="00881663"/>
    <w:rsid w:val="008816BB"/>
    <w:rsid w:val="00881A95"/>
    <w:rsid w:val="0088234D"/>
    <w:rsid w:val="008833B4"/>
    <w:rsid w:val="008835EF"/>
    <w:rsid w:val="0088363B"/>
    <w:rsid w:val="00883B42"/>
    <w:rsid w:val="00884971"/>
    <w:rsid w:val="00885F41"/>
    <w:rsid w:val="00886ED6"/>
    <w:rsid w:val="00887E33"/>
    <w:rsid w:val="008909F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79D"/>
    <w:rsid w:val="008A019F"/>
    <w:rsid w:val="008A02A6"/>
    <w:rsid w:val="008A2CC7"/>
    <w:rsid w:val="008A31D6"/>
    <w:rsid w:val="008A503D"/>
    <w:rsid w:val="008A6C4D"/>
    <w:rsid w:val="008A7555"/>
    <w:rsid w:val="008B0631"/>
    <w:rsid w:val="008B1CCE"/>
    <w:rsid w:val="008B2342"/>
    <w:rsid w:val="008B248E"/>
    <w:rsid w:val="008B2955"/>
    <w:rsid w:val="008B391A"/>
    <w:rsid w:val="008B5CCB"/>
    <w:rsid w:val="008B653D"/>
    <w:rsid w:val="008B77A2"/>
    <w:rsid w:val="008B78B1"/>
    <w:rsid w:val="008B7984"/>
    <w:rsid w:val="008C0777"/>
    <w:rsid w:val="008C189B"/>
    <w:rsid w:val="008C1A97"/>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4199"/>
    <w:rsid w:val="008E4A19"/>
    <w:rsid w:val="008E631C"/>
    <w:rsid w:val="008E69BD"/>
    <w:rsid w:val="008F0296"/>
    <w:rsid w:val="008F14BC"/>
    <w:rsid w:val="008F23DB"/>
    <w:rsid w:val="008F2431"/>
    <w:rsid w:val="008F2FAC"/>
    <w:rsid w:val="008F2FC6"/>
    <w:rsid w:val="008F3F3D"/>
    <w:rsid w:val="008F41FB"/>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68D1"/>
    <w:rsid w:val="00950825"/>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45B4"/>
    <w:rsid w:val="009745FC"/>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DEC"/>
    <w:rsid w:val="009934A5"/>
    <w:rsid w:val="00993CE8"/>
    <w:rsid w:val="00993EE0"/>
    <w:rsid w:val="00994221"/>
    <w:rsid w:val="0099443B"/>
    <w:rsid w:val="00994F1D"/>
    <w:rsid w:val="009950B2"/>
    <w:rsid w:val="00996C99"/>
    <w:rsid w:val="00997CF3"/>
    <w:rsid w:val="009A056C"/>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E2"/>
    <w:rsid w:val="009B1CEA"/>
    <w:rsid w:val="009B27A8"/>
    <w:rsid w:val="009B28D7"/>
    <w:rsid w:val="009B3476"/>
    <w:rsid w:val="009B3BB5"/>
    <w:rsid w:val="009B6748"/>
    <w:rsid w:val="009B756C"/>
    <w:rsid w:val="009B7732"/>
    <w:rsid w:val="009B787F"/>
    <w:rsid w:val="009B7995"/>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303C"/>
    <w:rsid w:val="009D3227"/>
    <w:rsid w:val="009D3FA4"/>
    <w:rsid w:val="009D4480"/>
    <w:rsid w:val="009D51AD"/>
    <w:rsid w:val="009D5D39"/>
    <w:rsid w:val="009D6150"/>
    <w:rsid w:val="009D67AD"/>
    <w:rsid w:val="009D6C41"/>
    <w:rsid w:val="009D6D73"/>
    <w:rsid w:val="009D77EF"/>
    <w:rsid w:val="009D7917"/>
    <w:rsid w:val="009D7F6F"/>
    <w:rsid w:val="009E017D"/>
    <w:rsid w:val="009E2A4B"/>
    <w:rsid w:val="009E3081"/>
    <w:rsid w:val="009E310C"/>
    <w:rsid w:val="009E3C3B"/>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5245"/>
    <w:rsid w:val="009F55A9"/>
    <w:rsid w:val="009F6FB5"/>
    <w:rsid w:val="009F774B"/>
    <w:rsid w:val="009F7C8C"/>
    <w:rsid w:val="00A01EC2"/>
    <w:rsid w:val="00A034C6"/>
    <w:rsid w:val="00A035D1"/>
    <w:rsid w:val="00A048F9"/>
    <w:rsid w:val="00A04C84"/>
    <w:rsid w:val="00A05F91"/>
    <w:rsid w:val="00A0777B"/>
    <w:rsid w:val="00A07CB0"/>
    <w:rsid w:val="00A1058F"/>
    <w:rsid w:val="00A10910"/>
    <w:rsid w:val="00A10BA6"/>
    <w:rsid w:val="00A11368"/>
    <w:rsid w:val="00A11759"/>
    <w:rsid w:val="00A11A7A"/>
    <w:rsid w:val="00A12356"/>
    <w:rsid w:val="00A128A6"/>
    <w:rsid w:val="00A12F68"/>
    <w:rsid w:val="00A138B6"/>
    <w:rsid w:val="00A141F4"/>
    <w:rsid w:val="00A14C45"/>
    <w:rsid w:val="00A15C12"/>
    <w:rsid w:val="00A1611E"/>
    <w:rsid w:val="00A1692C"/>
    <w:rsid w:val="00A16EFA"/>
    <w:rsid w:val="00A20199"/>
    <w:rsid w:val="00A2134A"/>
    <w:rsid w:val="00A217A0"/>
    <w:rsid w:val="00A21CF2"/>
    <w:rsid w:val="00A22A21"/>
    <w:rsid w:val="00A22CC2"/>
    <w:rsid w:val="00A23961"/>
    <w:rsid w:val="00A2431C"/>
    <w:rsid w:val="00A24797"/>
    <w:rsid w:val="00A247E8"/>
    <w:rsid w:val="00A253BA"/>
    <w:rsid w:val="00A254B4"/>
    <w:rsid w:val="00A25EF4"/>
    <w:rsid w:val="00A26FA7"/>
    <w:rsid w:val="00A274B4"/>
    <w:rsid w:val="00A3168A"/>
    <w:rsid w:val="00A324A8"/>
    <w:rsid w:val="00A324E3"/>
    <w:rsid w:val="00A37AB7"/>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50403"/>
    <w:rsid w:val="00A50954"/>
    <w:rsid w:val="00A50B1C"/>
    <w:rsid w:val="00A50E3F"/>
    <w:rsid w:val="00A51F36"/>
    <w:rsid w:val="00A532D9"/>
    <w:rsid w:val="00A543BE"/>
    <w:rsid w:val="00A54B11"/>
    <w:rsid w:val="00A55945"/>
    <w:rsid w:val="00A561A8"/>
    <w:rsid w:val="00A56741"/>
    <w:rsid w:val="00A56B6E"/>
    <w:rsid w:val="00A6006C"/>
    <w:rsid w:val="00A607CD"/>
    <w:rsid w:val="00A607FE"/>
    <w:rsid w:val="00A617C9"/>
    <w:rsid w:val="00A61FBC"/>
    <w:rsid w:val="00A623DF"/>
    <w:rsid w:val="00A628E2"/>
    <w:rsid w:val="00A634E2"/>
    <w:rsid w:val="00A636F7"/>
    <w:rsid w:val="00A656E1"/>
    <w:rsid w:val="00A6667E"/>
    <w:rsid w:val="00A701E3"/>
    <w:rsid w:val="00A73034"/>
    <w:rsid w:val="00A7350C"/>
    <w:rsid w:val="00A73516"/>
    <w:rsid w:val="00A73EC2"/>
    <w:rsid w:val="00A74156"/>
    <w:rsid w:val="00A748AB"/>
    <w:rsid w:val="00A74BEC"/>
    <w:rsid w:val="00A74E88"/>
    <w:rsid w:val="00A7516B"/>
    <w:rsid w:val="00A7551B"/>
    <w:rsid w:val="00A7616C"/>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FC6"/>
    <w:rsid w:val="00AA7790"/>
    <w:rsid w:val="00AB05C6"/>
    <w:rsid w:val="00AB1668"/>
    <w:rsid w:val="00AB1A95"/>
    <w:rsid w:val="00AB2174"/>
    <w:rsid w:val="00AB21B1"/>
    <w:rsid w:val="00AB2D09"/>
    <w:rsid w:val="00AB2E89"/>
    <w:rsid w:val="00AB3D69"/>
    <w:rsid w:val="00AB446D"/>
    <w:rsid w:val="00AB4638"/>
    <w:rsid w:val="00AB6113"/>
    <w:rsid w:val="00AB6553"/>
    <w:rsid w:val="00AB6F63"/>
    <w:rsid w:val="00AB7BF1"/>
    <w:rsid w:val="00AB7C1E"/>
    <w:rsid w:val="00AC23E1"/>
    <w:rsid w:val="00AC27EC"/>
    <w:rsid w:val="00AC2D89"/>
    <w:rsid w:val="00AC4576"/>
    <w:rsid w:val="00AC4E5D"/>
    <w:rsid w:val="00AC5DA9"/>
    <w:rsid w:val="00AC73DF"/>
    <w:rsid w:val="00AC7E9E"/>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7313"/>
    <w:rsid w:val="00B0780A"/>
    <w:rsid w:val="00B07E6A"/>
    <w:rsid w:val="00B1028C"/>
    <w:rsid w:val="00B105AB"/>
    <w:rsid w:val="00B10A08"/>
    <w:rsid w:val="00B1145A"/>
    <w:rsid w:val="00B11661"/>
    <w:rsid w:val="00B123AD"/>
    <w:rsid w:val="00B13169"/>
    <w:rsid w:val="00B137FD"/>
    <w:rsid w:val="00B153CC"/>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147D"/>
    <w:rsid w:val="00B519CF"/>
    <w:rsid w:val="00B53041"/>
    <w:rsid w:val="00B53CAC"/>
    <w:rsid w:val="00B54568"/>
    <w:rsid w:val="00B551A9"/>
    <w:rsid w:val="00B56707"/>
    <w:rsid w:val="00B568C2"/>
    <w:rsid w:val="00B5777F"/>
    <w:rsid w:val="00B60517"/>
    <w:rsid w:val="00B62DEA"/>
    <w:rsid w:val="00B63189"/>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FE"/>
    <w:rsid w:val="00B92274"/>
    <w:rsid w:val="00B933D1"/>
    <w:rsid w:val="00B9452A"/>
    <w:rsid w:val="00B94C56"/>
    <w:rsid w:val="00B952D6"/>
    <w:rsid w:val="00B95C1F"/>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76D"/>
    <w:rsid w:val="00BC0583"/>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C37"/>
    <w:rsid w:val="00BE3FFB"/>
    <w:rsid w:val="00BE42D4"/>
    <w:rsid w:val="00BE58FD"/>
    <w:rsid w:val="00BE5CCC"/>
    <w:rsid w:val="00BE6C14"/>
    <w:rsid w:val="00BF104A"/>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108A3"/>
    <w:rsid w:val="00C10EF6"/>
    <w:rsid w:val="00C112BE"/>
    <w:rsid w:val="00C11904"/>
    <w:rsid w:val="00C12198"/>
    <w:rsid w:val="00C13545"/>
    <w:rsid w:val="00C1534D"/>
    <w:rsid w:val="00C200FB"/>
    <w:rsid w:val="00C216CE"/>
    <w:rsid w:val="00C227E1"/>
    <w:rsid w:val="00C22D0B"/>
    <w:rsid w:val="00C22EEE"/>
    <w:rsid w:val="00C23955"/>
    <w:rsid w:val="00C245A7"/>
    <w:rsid w:val="00C24911"/>
    <w:rsid w:val="00C2498B"/>
    <w:rsid w:val="00C2564D"/>
    <w:rsid w:val="00C25B9E"/>
    <w:rsid w:val="00C2652C"/>
    <w:rsid w:val="00C2679B"/>
    <w:rsid w:val="00C26B36"/>
    <w:rsid w:val="00C30E7B"/>
    <w:rsid w:val="00C3123E"/>
    <w:rsid w:val="00C31A5E"/>
    <w:rsid w:val="00C32193"/>
    <w:rsid w:val="00C33409"/>
    <w:rsid w:val="00C33C5F"/>
    <w:rsid w:val="00C37299"/>
    <w:rsid w:val="00C37323"/>
    <w:rsid w:val="00C37510"/>
    <w:rsid w:val="00C37B10"/>
    <w:rsid w:val="00C41211"/>
    <w:rsid w:val="00C41D0D"/>
    <w:rsid w:val="00C41E9F"/>
    <w:rsid w:val="00C4367D"/>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A93"/>
    <w:rsid w:val="00C56DAB"/>
    <w:rsid w:val="00C57597"/>
    <w:rsid w:val="00C5768B"/>
    <w:rsid w:val="00C6161F"/>
    <w:rsid w:val="00C623BE"/>
    <w:rsid w:val="00C62B4F"/>
    <w:rsid w:val="00C62D54"/>
    <w:rsid w:val="00C64402"/>
    <w:rsid w:val="00C6595F"/>
    <w:rsid w:val="00C65DC9"/>
    <w:rsid w:val="00C71F06"/>
    <w:rsid w:val="00C7210E"/>
    <w:rsid w:val="00C72246"/>
    <w:rsid w:val="00C72BCE"/>
    <w:rsid w:val="00C74F50"/>
    <w:rsid w:val="00C7530A"/>
    <w:rsid w:val="00C754B3"/>
    <w:rsid w:val="00C7572C"/>
    <w:rsid w:val="00C7688B"/>
    <w:rsid w:val="00C76A6A"/>
    <w:rsid w:val="00C80960"/>
    <w:rsid w:val="00C80FB8"/>
    <w:rsid w:val="00C814AE"/>
    <w:rsid w:val="00C816BE"/>
    <w:rsid w:val="00C827EE"/>
    <w:rsid w:val="00C84FB1"/>
    <w:rsid w:val="00C851BB"/>
    <w:rsid w:val="00C8668C"/>
    <w:rsid w:val="00C866CD"/>
    <w:rsid w:val="00C8696C"/>
    <w:rsid w:val="00C87034"/>
    <w:rsid w:val="00C90975"/>
    <w:rsid w:val="00C9152A"/>
    <w:rsid w:val="00C91DBE"/>
    <w:rsid w:val="00C91FE3"/>
    <w:rsid w:val="00C92FBE"/>
    <w:rsid w:val="00C93EF3"/>
    <w:rsid w:val="00C945A6"/>
    <w:rsid w:val="00C9495C"/>
    <w:rsid w:val="00C95577"/>
    <w:rsid w:val="00C95EEE"/>
    <w:rsid w:val="00C967D6"/>
    <w:rsid w:val="00C96DD7"/>
    <w:rsid w:val="00CA0D16"/>
    <w:rsid w:val="00CA18CE"/>
    <w:rsid w:val="00CA2136"/>
    <w:rsid w:val="00CA2FF4"/>
    <w:rsid w:val="00CA5296"/>
    <w:rsid w:val="00CA52B1"/>
    <w:rsid w:val="00CA52B9"/>
    <w:rsid w:val="00CA54CA"/>
    <w:rsid w:val="00CA5725"/>
    <w:rsid w:val="00CA57F2"/>
    <w:rsid w:val="00CA63B9"/>
    <w:rsid w:val="00CB0334"/>
    <w:rsid w:val="00CB12F4"/>
    <w:rsid w:val="00CB2017"/>
    <w:rsid w:val="00CB20CC"/>
    <w:rsid w:val="00CB2200"/>
    <w:rsid w:val="00CB2F39"/>
    <w:rsid w:val="00CB4168"/>
    <w:rsid w:val="00CB5A39"/>
    <w:rsid w:val="00CB5DEB"/>
    <w:rsid w:val="00CB6BCC"/>
    <w:rsid w:val="00CB73E4"/>
    <w:rsid w:val="00CB74EA"/>
    <w:rsid w:val="00CC10A4"/>
    <w:rsid w:val="00CC1A49"/>
    <w:rsid w:val="00CC25FF"/>
    <w:rsid w:val="00CC2E00"/>
    <w:rsid w:val="00CC2ED5"/>
    <w:rsid w:val="00CC3508"/>
    <w:rsid w:val="00CC4461"/>
    <w:rsid w:val="00CC504B"/>
    <w:rsid w:val="00CC522A"/>
    <w:rsid w:val="00CC5CC6"/>
    <w:rsid w:val="00CC7455"/>
    <w:rsid w:val="00CD0536"/>
    <w:rsid w:val="00CD1ED2"/>
    <w:rsid w:val="00CD228C"/>
    <w:rsid w:val="00CD35D5"/>
    <w:rsid w:val="00CD4293"/>
    <w:rsid w:val="00CD445E"/>
    <w:rsid w:val="00CD55D2"/>
    <w:rsid w:val="00CD5AC7"/>
    <w:rsid w:val="00CD6351"/>
    <w:rsid w:val="00CD6E9D"/>
    <w:rsid w:val="00CD7D78"/>
    <w:rsid w:val="00CD7D88"/>
    <w:rsid w:val="00CE098B"/>
    <w:rsid w:val="00CE1A0D"/>
    <w:rsid w:val="00CE1C9F"/>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E94"/>
    <w:rsid w:val="00CF7821"/>
    <w:rsid w:val="00CF7B50"/>
    <w:rsid w:val="00CF7CA6"/>
    <w:rsid w:val="00D017D4"/>
    <w:rsid w:val="00D01F00"/>
    <w:rsid w:val="00D023EC"/>
    <w:rsid w:val="00D02994"/>
    <w:rsid w:val="00D033D4"/>
    <w:rsid w:val="00D03BCA"/>
    <w:rsid w:val="00D04B11"/>
    <w:rsid w:val="00D04DDD"/>
    <w:rsid w:val="00D05436"/>
    <w:rsid w:val="00D06432"/>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431F"/>
    <w:rsid w:val="00D4486B"/>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89D"/>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70882"/>
    <w:rsid w:val="00D72494"/>
    <w:rsid w:val="00D72A8A"/>
    <w:rsid w:val="00D7307C"/>
    <w:rsid w:val="00D7365B"/>
    <w:rsid w:val="00D737AD"/>
    <w:rsid w:val="00D73DED"/>
    <w:rsid w:val="00D74A5D"/>
    <w:rsid w:val="00D74AA7"/>
    <w:rsid w:val="00D74AFF"/>
    <w:rsid w:val="00D753FC"/>
    <w:rsid w:val="00D757A2"/>
    <w:rsid w:val="00D76031"/>
    <w:rsid w:val="00D768A1"/>
    <w:rsid w:val="00D76E21"/>
    <w:rsid w:val="00D80750"/>
    <w:rsid w:val="00D80857"/>
    <w:rsid w:val="00D811C0"/>
    <w:rsid w:val="00D81C11"/>
    <w:rsid w:val="00D81CFB"/>
    <w:rsid w:val="00D82111"/>
    <w:rsid w:val="00D82591"/>
    <w:rsid w:val="00D82CAA"/>
    <w:rsid w:val="00D82EFE"/>
    <w:rsid w:val="00D8322F"/>
    <w:rsid w:val="00D832F8"/>
    <w:rsid w:val="00D84BB3"/>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F7B"/>
    <w:rsid w:val="00DA43B1"/>
    <w:rsid w:val="00DA66C0"/>
    <w:rsid w:val="00DA7D8C"/>
    <w:rsid w:val="00DB0C41"/>
    <w:rsid w:val="00DB0D71"/>
    <w:rsid w:val="00DB0F4E"/>
    <w:rsid w:val="00DB105F"/>
    <w:rsid w:val="00DB19DD"/>
    <w:rsid w:val="00DB2949"/>
    <w:rsid w:val="00DB3DE1"/>
    <w:rsid w:val="00DB40AB"/>
    <w:rsid w:val="00DB40D7"/>
    <w:rsid w:val="00DB4441"/>
    <w:rsid w:val="00DB4E8F"/>
    <w:rsid w:val="00DB5037"/>
    <w:rsid w:val="00DB553A"/>
    <w:rsid w:val="00DB7C17"/>
    <w:rsid w:val="00DC059B"/>
    <w:rsid w:val="00DC1CF2"/>
    <w:rsid w:val="00DC1EF7"/>
    <w:rsid w:val="00DC3779"/>
    <w:rsid w:val="00DC3E09"/>
    <w:rsid w:val="00DC3F78"/>
    <w:rsid w:val="00DC5045"/>
    <w:rsid w:val="00DC5946"/>
    <w:rsid w:val="00DC5C6E"/>
    <w:rsid w:val="00DC5F36"/>
    <w:rsid w:val="00DC5FA7"/>
    <w:rsid w:val="00DC6789"/>
    <w:rsid w:val="00DD1638"/>
    <w:rsid w:val="00DD17AE"/>
    <w:rsid w:val="00DD3016"/>
    <w:rsid w:val="00DD3EB8"/>
    <w:rsid w:val="00DD439E"/>
    <w:rsid w:val="00DD5A39"/>
    <w:rsid w:val="00DD5BE9"/>
    <w:rsid w:val="00DD6505"/>
    <w:rsid w:val="00DD69C5"/>
    <w:rsid w:val="00DD75C4"/>
    <w:rsid w:val="00DD7653"/>
    <w:rsid w:val="00DE022B"/>
    <w:rsid w:val="00DE052C"/>
    <w:rsid w:val="00DE1AAA"/>
    <w:rsid w:val="00DE302C"/>
    <w:rsid w:val="00DE49C6"/>
    <w:rsid w:val="00DE591B"/>
    <w:rsid w:val="00DE6717"/>
    <w:rsid w:val="00DE6B30"/>
    <w:rsid w:val="00DF0AD3"/>
    <w:rsid w:val="00DF0B7F"/>
    <w:rsid w:val="00DF190F"/>
    <w:rsid w:val="00DF1EB6"/>
    <w:rsid w:val="00DF27B4"/>
    <w:rsid w:val="00DF2B5E"/>
    <w:rsid w:val="00DF2D50"/>
    <w:rsid w:val="00DF4C57"/>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6CBE"/>
    <w:rsid w:val="00E079EC"/>
    <w:rsid w:val="00E10816"/>
    <w:rsid w:val="00E113E4"/>
    <w:rsid w:val="00E11E6B"/>
    <w:rsid w:val="00E12559"/>
    <w:rsid w:val="00E12D06"/>
    <w:rsid w:val="00E12D34"/>
    <w:rsid w:val="00E12F63"/>
    <w:rsid w:val="00E13409"/>
    <w:rsid w:val="00E14893"/>
    <w:rsid w:val="00E16140"/>
    <w:rsid w:val="00E21B45"/>
    <w:rsid w:val="00E22CD3"/>
    <w:rsid w:val="00E23C03"/>
    <w:rsid w:val="00E2462F"/>
    <w:rsid w:val="00E26835"/>
    <w:rsid w:val="00E268A6"/>
    <w:rsid w:val="00E2697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4035F"/>
    <w:rsid w:val="00E42812"/>
    <w:rsid w:val="00E42C76"/>
    <w:rsid w:val="00E42CBD"/>
    <w:rsid w:val="00E45651"/>
    <w:rsid w:val="00E458FF"/>
    <w:rsid w:val="00E4595D"/>
    <w:rsid w:val="00E45EEF"/>
    <w:rsid w:val="00E46EB9"/>
    <w:rsid w:val="00E47D3B"/>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BA5"/>
    <w:rsid w:val="00E669F1"/>
    <w:rsid w:val="00E66F9C"/>
    <w:rsid w:val="00E67D04"/>
    <w:rsid w:val="00E701C7"/>
    <w:rsid w:val="00E7020D"/>
    <w:rsid w:val="00E72216"/>
    <w:rsid w:val="00E72296"/>
    <w:rsid w:val="00E72EF1"/>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86AE7"/>
    <w:rsid w:val="00E90194"/>
    <w:rsid w:val="00E9093E"/>
    <w:rsid w:val="00E9269A"/>
    <w:rsid w:val="00E93D30"/>
    <w:rsid w:val="00E9404C"/>
    <w:rsid w:val="00E94FDA"/>
    <w:rsid w:val="00E95164"/>
    <w:rsid w:val="00E9574D"/>
    <w:rsid w:val="00E964A3"/>
    <w:rsid w:val="00E96C41"/>
    <w:rsid w:val="00EA1C1A"/>
    <w:rsid w:val="00EA408B"/>
    <w:rsid w:val="00EA46C5"/>
    <w:rsid w:val="00EA48AA"/>
    <w:rsid w:val="00EA4D04"/>
    <w:rsid w:val="00EA626D"/>
    <w:rsid w:val="00EA6766"/>
    <w:rsid w:val="00EA6B50"/>
    <w:rsid w:val="00EB0562"/>
    <w:rsid w:val="00EB0583"/>
    <w:rsid w:val="00EB1CC0"/>
    <w:rsid w:val="00EB511D"/>
    <w:rsid w:val="00EB5933"/>
    <w:rsid w:val="00EB6AF8"/>
    <w:rsid w:val="00EC0256"/>
    <w:rsid w:val="00EC23ED"/>
    <w:rsid w:val="00EC27E9"/>
    <w:rsid w:val="00EC29A6"/>
    <w:rsid w:val="00EC4C79"/>
    <w:rsid w:val="00EC5198"/>
    <w:rsid w:val="00EC5C13"/>
    <w:rsid w:val="00EC5F44"/>
    <w:rsid w:val="00EC7C08"/>
    <w:rsid w:val="00ED0F06"/>
    <w:rsid w:val="00ED382B"/>
    <w:rsid w:val="00ED4689"/>
    <w:rsid w:val="00ED556F"/>
    <w:rsid w:val="00ED663F"/>
    <w:rsid w:val="00ED7CDB"/>
    <w:rsid w:val="00EE0504"/>
    <w:rsid w:val="00EE0BFC"/>
    <w:rsid w:val="00EE10FE"/>
    <w:rsid w:val="00EE17E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510D"/>
    <w:rsid w:val="00F15233"/>
    <w:rsid w:val="00F15438"/>
    <w:rsid w:val="00F1635D"/>
    <w:rsid w:val="00F1785B"/>
    <w:rsid w:val="00F201C8"/>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46667"/>
    <w:rsid w:val="00F528C6"/>
    <w:rsid w:val="00F54020"/>
    <w:rsid w:val="00F5437B"/>
    <w:rsid w:val="00F54A36"/>
    <w:rsid w:val="00F552AE"/>
    <w:rsid w:val="00F5573B"/>
    <w:rsid w:val="00F5704B"/>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F23"/>
    <w:rsid w:val="00F6788F"/>
    <w:rsid w:val="00F7281D"/>
    <w:rsid w:val="00F739C7"/>
    <w:rsid w:val="00F74AD0"/>
    <w:rsid w:val="00F74E1C"/>
    <w:rsid w:val="00F762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74D3"/>
    <w:rsid w:val="00F913DD"/>
    <w:rsid w:val="00F93080"/>
    <w:rsid w:val="00F939AD"/>
    <w:rsid w:val="00F93F9E"/>
    <w:rsid w:val="00F94866"/>
    <w:rsid w:val="00F97718"/>
    <w:rsid w:val="00F979C8"/>
    <w:rsid w:val="00F97BDB"/>
    <w:rsid w:val="00FA09C5"/>
    <w:rsid w:val="00FA0FD5"/>
    <w:rsid w:val="00FA133C"/>
    <w:rsid w:val="00FA1E30"/>
    <w:rsid w:val="00FA209D"/>
    <w:rsid w:val="00FA23F1"/>
    <w:rsid w:val="00FA2E4C"/>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3D7A"/>
    <w:rsid w:val="00FC4174"/>
    <w:rsid w:val="00FC4AAB"/>
    <w:rsid w:val="00FC50CD"/>
    <w:rsid w:val="00FC7162"/>
    <w:rsid w:val="00FC7A0E"/>
    <w:rsid w:val="00FC7FDC"/>
    <w:rsid w:val="00FD0183"/>
    <w:rsid w:val="00FD0417"/>
    <w:rsid w:val="00FD0B26"/>
    <w:rsid w:val="00FD15B4"/>
    <w:rsid w:val="00FD268E"/>
    <w:rsid w:val="00FD29C1"/>
    <w:rsid w:val="00FD38C6"/>
    <w:rsid w:val="00FD64F4"/>
    <w:rsid w:val="00FD7E18"/>
    <w:rsid w:val="00FE0D6E"/>
    <w:rsid w:val="00FE1799"/>
    <w:rsid w:val="00FE1BA5"/>
    <w:rsid w:val="00FE21C7"/>
    <w:rsid w:val="00FE2FE0"/>
    <w:rsid w:val="00FE3B33"/>
    <w:rsid w:val="00FE4681"/>
    <w:rsid w:val="00FE4B8C"/>
    <w:rsid w:val="00FE4F2F"/>
    <w:rsid w:val="00FE7427"/>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4:docId w14:val="2C9C62B4"/>
  <w15:docId w15:val="{D27C3DDC-D733-4555-BC55-8CEDBF18010B}"/>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B75FD5"/>
    <w:pPr>
      <w:tabs>
        <w:tab w:val="right" w:leader="dot" w:pos="5030"/>
      </w:tabs>
      <w:spacing w:after="0"/>
      <w:ind w:left="200" w:hanging="20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ja-JP"/>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26" Type="http://schemas.openxmlformats.org/officeDocument/2006/relationships/customXml" Target="../customXml/item26.xml"/><Relationship Id="rId117" Type="http://schemas.openxmlformats.org/officeDocument/2006/relationships/hyperlink" Target="https://mbs.microsoft.com/partnersource/partneressentials/pllp" TargetMode="Externa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customXml" Target="../customXml/item63.xml"/><Relationship Id="rId68" Type="http://schemas.openxmlformats.org/officeDocument/2006/relationships/customXml" Target="../customXml/item68.xml"/><Relationship Id="rId84" Type="http://schemas.openxmlformats.org/officeDocument/2006/relationships/customXml" Target="../customXml/item84.xml"/><Relationship Id="rId89" Type="http://schemas.openxmlformats.org/officeDocument/2006/relationships/footnotes" Target="footnotes.xml"/><Relationship Id="rId112" Type="http://schemas.openxmlformats.org/officeDocument/2006/relationships/hyperlink" Target="http://go.microsoft.com/fwlink/?LinkId=286955" TargetMode="External"/><Relationship Id="rId133" Type="http://schemas.openxmlformats.org/officeDocument/2006/relationships/footer" Target="footer10.xml"/><Relationship Id="rId138" Type="http://schemas.openxmlformats.org/officeDocument/2006/relationships/hyperlink" Target="http://www.explore.ms" TargetMode="External"/><Relationship Id="rId154" Type="http://schemas.openxmlformats.org/officeDocument/2006/relationships/hyperlink" Target="http://go.microsoft.com/fwlink/?LinkId=247624" TargetMode="External"/><Relationship Id="rId159" Type="http://schemas.openxmlformats.org/officeDocument/2006/relationships/hyperlink" Target="https://choice.live.com/AdvertisementChoice/" TargetMode="External"/><Relationship Id="rId175" Type="http://schemas.openxmlformats.org/officeDocument/2006/relationships/footer" Target="footer18.xml"/><Relationship Id="rId170" Type="http://schemas.openxmlformats.org/officeDocument/2006/relationships/footer" Target="footer16.xml"/><Relationship Id="rId16" Type="http://schemas.openxmlformats.org/officeDocument/2006/relationships/customXml" Target="../customXml/item16.xml"/><Relationship Id="rId107" Type="http://schemas.openxmlformats.org/officeDocument/2006/relationships/hyperlink" Target="http://www.microsoft.com/licensing" TargetMode="Externa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header" Target="header6.xml"/><Relationship Id="rId123" Type="http://schemas.openxmlformats.org/officeDocument/2006/relationships/hyperlink" Target="https://mbs.microsoft.com/partnersource/partneressentials/pllp" TargetMode="External"/><Relationship Id="rId128" Type="http://schemas.openxmlformats.org/officeDocument/2006/relationships/hyperlink" Target="http://go.microsoft.com/?linkid=9710837" TargetMode="External"/><Relationship Id="rId144" Type="http://schemas.openxmlformats.org/officeDocument/2006/relationships/hyperlink" Target="http://www.microsoft.com/en-us/dynamics/erp-buy-ax-software.aspx" TargetMode="External"/><Relationship Id="rId149" Type="http://schemas.openxmlformats.org/officeDocument/2006/relationships/hyperlink" Target="https://mbs.microsoft.com/partnersource/partneressentials/pllp" TargetMode="External"/><Relationship Id="rId5" Type="http://schemas.openxmlformats.org/officeDocument/2006/relationships/customXml" Target="../customXml/item5.xml"/><Relationship Id="rId90" Type="http://schemas.openxmlformats.org/officeDocument/2006/relationships/endnotes" Target="endnotes.xml"/><Relationship Id="rId95" Type="http://schemas.openxmlformats.org/officeDocument/2006/relationships/image" Target="media/image3.png"/><Relationship Id="rId160" Type="http://schemas.openxmlformats.org/officeDocument/2006/relationships/hyperlink" Target="http://go.microsoft.com/fwlink/?LinkId=286955" TargetMode="External"/><Relationship Id="rId165" Type="http://schemas.openxmlformats.org/officeDocument/2006/relationships/hyperlink" Target="http://go.microsoft.com/fwlink/?LinkId=286955" TargetMode="External"/><Relationship Id="rId181" Type="http://schemas.openxmlformats.org/officeDocument/2006/relationships/hyperlink" Target="https://www.yammer.com/about/terms/" TargetMode="External"/><Relationship Id="rId186" Type="http://schemas.openxmlformats.org/officeDocument/2006/relationships/theme" Target="theme/theme1.xm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footer" Target="footer6.xml"/><Relationship Id="rId118" Type="http://schemas.openxmlformats.org/officeDocument/2006/relationships/hyperlink" Target="https://www.explore.ms/Navigation.aspx?Start=Programs.SPLA.Agreements" TargetMode="External"/><Relationship Id="rId134" Type="http://schemas.openxmlformats.org/officeDocument/2006/relationships/footer" Target="footer11.xml"/><Relationship Id="rId139" Type="http://schemas.openxmlformats.org/officeDocument/2006/relationships/hyperlink" Target="http://go.microsoft.com/?linkid=9710837" TargetMode="External"/><Relationship Id="rId80" Type="http://schemas.openxmlformats.org/officeDocument/2006/relationships/customXml" Target="../customXml/item80.xml"/><Relationship Id="rId85" Type="http://schemas.openxmlformats.org/officeDocument/2006/relationships/numbering" Target="numbering.xml"/><Relationship Id="rId150" Type="http://schemas.openxmlformats.org/officeDocument/2006/relationships/hyperlink" Target="http://www.microsoft.com/dynamics/en/us/products/sl-availability.aspx" TargetMode="External"/><Relationship Id="rId155" Type="http://schemas.openxmlformats.org/officeDocument/2006/relationships/hyperlink" Target="https://choice.live.com/AdvertisementChoice/" TargetMode="External"/><Relationship Id="rId171" Type="http://schemas.openxmlformats.org/officeDocument/2006/relationships/footer" Target="footer17.xml"/><Relationship Id="rId176" Type="http://schemas.openxmlformats.org/officeDocument/2006/relationships/hyperlink" Target="http://go.microsoft.com/?linkid=9710837" TargetMode="Externa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footer" Target="footer4.xml"/><Relationship Id="rId108" Type="http://schemas.openxmlformats.org/officeDocument/2006/relationships/hyperlink" Target="http://www.microsoft.com/licensing/existing-customers/product-activation.aspx" TargetMode="External"/><Relationship Id="rId124" Type="http://schemas.openxmlformats.org/officeDocument/2006/relationships/hyperlink" Target="https://www.explore.ms/Navigation.aspx?Start=Programs.SPLA.Agreements" TargetMode="External"/><Relationship Id="rId129" Type="http://schemas.openxmlformats.org/officeDocument/2006/relationships/hyperlink" Target="http://go.microsoft.com/fwlink/?linkid=39157" TargetMode="Externa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image" Target="media/image1.png"/><Relationship Id="rId96" Type="http://schemas.openxmlformats.org/officeDocument/2006/relationships/header" Target="header2.xml"/><Relationship Id="rId140" Type="http://schemas.openxmlformats.org/officeDocument/2006/relationships/hyperlink" Target="mailto:joe@smith.com" TargetMode="External"/><Relationship Id="rId145" Type="http://schemas.openxmlformats.org/officeDocument/2006/relationships/hyperlink" Target="http://www.microsoft.com/dynamics/en/us/products/gp-availability.aspx" TargetMode="External"/><Relationship Id="rId161" Type="http://schemas.openxmlformats.org/officeDocument/2006/relationships/hyperlink" Target="http://go.microsoft.com/fwlink/?LinkId=247624" TargetMode="External"/><Relationship Id="rId166" Type="http://schemas.openxmlformats.org/officeDocument/2006/relationships/hyperlink" Target="http://go.microsoft.com/fwlink/?LinkId=286955" TargetMode="External"/><Relationship Id="rId182" Type="http://schemas.openxmlformats.org/officeDocument/2006/relationships/hyperlink" Target="https://www.yammer.com/about/privacy/"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footer" Target="footer7.xml"/><Relationship Id="rId119" Type="http://schemas.openxmlformats.org/officeDocument/2006/relationships/hyperlink" Target="http://www.microsoft.com/dynamics/en/us/products/gp-availability.aspx"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styles" Target="styles.xml"/><Relationship Id="rId130" Type="http://schemas.openxmlformats.org/officeDocument/2006/relationships/hyperlink" Target="http://go.microsoft.com/fwlink/?linkid=96551" TargetMode="External"/><Relationship Id="rId135" Type="http://schemas.openxmlformats.org/officeDocument/2006/relationships/hyperlink" Target="http://go.microsoft.com/fwlink/?LinkID=229882" TargetMode="External"/><Relationship Id="rId151" Type="http://schemas.openxmlformats.org/officeDocument/2006/relationships/hyperlink" Target="https://mbs.microsoft.com/partnersource/partneressentials/pllp" TargetMode="External"/><Relationship Id="rId156" Type="http://schemas.openxmlformats.org/officeDocument/2006/relationships/hyperlink" Target="http://go.microsoft.com/fwlink/?LinkId=286955" TargetMode="External"/><Relationship Id="rId177" Type="http://schemas.openxmlformats.org/officeDocument/2006/relationships/hyperlink" Target="http://go.microsoft.com/fwlink/?LinkID=248686" TargetMode="External"/><Relationship Id="rId4" Type="http://schemas.openxmlformats.org/officeDocument/2006/relationships/customXml" Target="../customXml/item4.xml"/><Relationship Id="rId9" Type="http://schemas.openxmlformats.org/officeDocument/2006/relationships/customXml" Target="../customXml/item9.xml"/><Relationship Id="rId172" Type="http://schemas.openxmlformats.org/officeDocument/2006/relationships/hyperlink" Target="http://go.microsoft.com/fwlink/?LinkID=223678" TargetMode="External"/><Relationship Id="rId180" Type="http://schemas.openxmlformats.org/officeDocument/2006/relationships/hyperlink" Target="http://www.mpegla.com/index1.cfm"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hyperlink" Target="http://go.microsoft.com/fwlink/?LinkID=66406" TargetMode="Externa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header" Target="header3.xml"/><Relationship Id="rId104" Type="http://schemas.openxmlformats.org/officeDocument/2006/relationships/header" Target="header7.xml"/><Relationship Id="rId120" Type="http://schemas.openxmlformats.org/officeDocument/2006/relationships/hyperlink" Target="https://mbs.microsoft.com/partnersource/partneressentials/pllp" TargetMode="External"/><Relationship Id="rId125" Type="http://schemas.openxmlformats.org/officeDocument/2006/relationships/hyperlink" Target="http://www.microsoft.com/dynamics/en/us/products/sl-availability.aspx" TargetMode="External"/><Relationship Id="rId141" Type="http://schemas.openxmlformats.org/officeDocument/2006/relationships/hyperlink" Target="http://www.microsoft.com/en-us/dynamics/erp-explore-ax-capabilities.aspx" TargetMode="External"/><Relationship Id="rId146" Type="http://schemas.openxmlformats.org/officeDocument/2006/relationships/hyperlink" Target="https://mbs.microsoft.com/partnersource/partneressentials/pllp" TargetMode="External"/><Relationship Id="rId167" Type="http://schemas.openxmlformats.org/officeDocument/2006/relationships/hyperlink" Target="https://choice.live.com/AdvertisementChoice/" TargetMode="Externa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image" Target="media/image2.png"/><Relationship Id="rId162" Type="http://schemas.openxmlformats.org/officeDocument/2006/relationships/hyperlink" Target="http://go.microsoft.com/fwlink/?LinkId=286955" TargetMode="External"/><Relationship Id="rId183" Type="http://schemas.openxmlformats.org/officeDocument/2006/relationships/footer" Target="footer19.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settings" Target="settings.xml"/><Relationship Id="rId110" Type="http://schemas.openxmlformats.org/officeDocument/2006/relationships/hyperlink" Target="http://go.microsoft.com/fwlink/?LinkID=66406" TargetMode="External"/><Relationship Id="rId115" Type="http://schemas.openxmlformats.org/officeDocument/2006/relationships/footer" Target="footer8.xml"/><Relationship Id="rId131" Type="http://schemas.openxmlformats.org/officeDocument/2006/relationships/hyperlink" Target="http://go.microsoft.com/fwlink/?linkid=96552" TargetMode="External"/><Relationship Id="rId136" Type="http://schemas.openxmlformats.org/officeDocument/2006/relationships/footer" Target="footer12.xml"/><Relationship Id="rId157" Type="http://schemas.openxmlformats.org/officeDocument/2006/relationships/hyperlink" Target="http://go.microsoft.com/fwlink/?LinkId=286955" TargetMode="External"/><Relationship Id="rId178" Type="http://schemas.openxmlformats.org/officeDocument/2006/relationships/hyperlink" Target="http://go.microsoft.com/fwlink/?LinkId=286720"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go.microsoft.com/fwlink/?LinkId=286955" TargetMode="External"/><Relationship Id="rId173" Type="http://schemas.openxmlformats.org/officeDocument/2006/relationships/hyperlink" Target="http://go.microsoft.com/fwlink/?LinkId=290987" TargetMode="Externa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header" Target="header5.xml"/><Relationship Id="rId105" Type="http://schemas.openxmlformats.org/officeDocument/2006/relationships/hyperlink" Target="http://www.microsoftvolumelicensing.com/userights/DocumentSearch.aspx?Mode=3&amp;DocumentTypeId=2" TargetMode="External"/><Relationship Id="rId126" Type="http://schemas.openxmlformats.org/officeDocument/2006/relationships/hyperlink" Target="https://mbs.microsoft.com/partnersource/partneressentials/pllp" TargetMode="External"/><Relationship Id="rId147" Type="http://schemas.openxmlformats.org/officeDocument/2006/relationships/hyperlink" Target="http://go.microsoft.com/fwlink/?LinkId=266708" TargetMode="External"/><Relationship Id="rId168" Type="http://schemas.openxmlformats.org/officeDocument/2006/relationships/footer" Target="footer14.xm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header" Target="header1.xml"/><Relationship Id="rId98" Type="http://schemas.openxmlformats.org/officeDocument/2006/relationships/footer" Target="footer2.xml"/><Relationship Id="rId121" Type="http://schemas.openxmlformats.org/officeDocument/2006/relationships/hyperlink" Target="https://www.explore.ms/Navigation.aspx?Start=Programs.SPLA.Agreements" TargetMode="External"/><Relationship Id="rId142" Type="http://schemas.openxmlformats.org/officeDocument/2006/relationships/hyperlink" Target="https://mbs.microsoft.com/partnersource/partneressentials/pllp" TargetMode="External"/><Relationship Id="rId163" Type="http://schemas.openxmlformats.org/officeDocument/2006/relationships/hyperlink" Target="https://choice.live.com/AdvertisementChoice/" TargetMode="External"/><Relationship Id="rId184" Type="http://schemas.openxmlformats.org/officeDocument/2006/relationships/footer" Target="footer20.xm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yperlink" Target="https://www.explore.ms/Navigation.aspx?Start=Programs.SPLA.Agreements" TargetMode="External"/><Relationship Id="rId137" Type="http://schemas.openxmlformats.org/officeDocument/2006/relationships/footer" Target="footer13.xml"/><Relationship Id="rId158" Type="http://schemas.openxmlformats.org/officeDocument/2006/relationships/hyperlink" Target="http://go.microsoft.com/fwlink/?LinkId=286955"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webSettings" Target="webSettings.xml"/><Relationship Id="rId111" Type="http://schemas.openxmlformats.org/officeDocument/2006/relationships/hyperlink" Target="http://go.microsoft.com/fwlink/?LinkId=21969" TargetMode="External"/><Relationship Id="rId132" Type="http://schemas.openxmlformats.org/officeDocument/2006/relationships/footer" Target="footer9.xml"/><Relationship Id="rId153" Type="http://schemas.openxmlformats.org/officeDocument/2006/relationships/hyperlink" Target="http://go.microsoft.com/fwlink/?LinkId=286955" TargetMode="External"/><Relationship Id="rId174" Type="http://schemas.openxmlformats.org/officeDocument/2006/relationships/hyperlink" Target="http://technet.microsoft.com/en-us/windowsserver/default.aspx" TargetMode="External"/><Relationship Id="rId179" Type="http://schemas.openxmlformats.org/officeDocument/2006/relationships/hyperlink" Target="http://microsoft.com/licensing/contracts"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5.xml"/><Relationship Id="rId127" Type="http://schemas.openxmlformats.org/officeDocument/2006/relationships/hyperlink" Target="http://go.microsoft.com/?linkid=9710837" TargetMode="Externa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footer" Target="footer1.xml"/><Relationship Id="rId99" Type="http://schemas.openxmlformats.org/officeDocument/2006/relationships/header" Target="header4.xml"/><Relationship Id="rId101" Type="http://schemas.openxmlformats.org/officeDocument/2006/relationships/footer" Target="footer3.xml"/><Relationship Id="rId122" Type="http://schemas.openxmlformats.org/officeDocument/2006/relationships/hyperlink" Target="http://www.microsoft.com/dynamics/en/us/products/nav-availability.aspx" TargetMode="External"/><Relationship Id="rId143" Type="http://schemas.openxmlformats.org/officeDocument/2006/relationships/hyperlink" Target="file:///C:/Users/justinke/AppData/Local/Microsoft/Windows/Temporary%20Internet%20Files/Content.Outlook/QJOC1PPH/www.microsoft.com" TargetMode="External"/><Relationship Id="rId148" Type="http://schemas.openxmlformats.org/officeDocument/2006/relationships/hyperlink" Target="http://www.microsoft.com/dynamics/en/us/products/nav-availability.aspx" TargetMode="External"/><Relationship Id="rId164" Type="http://schemas.openxmlformats.org/officeDocument/2006/relationships/hyperlink" Target="http://go.microsoft.com/fwlink/?LinkId=286955" TargetMode="External"/><Relationship Id="rId169" Type="http://schemas.openxmlformats.org/officeDocument/2006/relationships/footer" Target="footer15.xml"/><Relationship Id="rId185" Type="http://schemas.openxmlformats.org/officeDocument/2006/relationships/fontTable" Target="fontTable.xm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p:properties xmlns:p="http://schemas.microsoft.com/office/2006/metadata/properties" xmlns:xsi="http://www.w3.org/2001/XMLSchema-instance" xmlns:pc="http://schemas.microsoft.com/office/infopath/2007/PartnerControls">
  <documentManagement/>
</p:properties>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ct:contentTypeSchema xmlns:ct="http://schemas.microsoft.com/office/2006/metadata/contentType" xmlns:ma="http://schemas.microsoft.com/office/2006/metadata/properties/metaAttributes" ct:_="" ma:_="" ma:contentTypeName="Document" ma:contentTypeID="0x0101006A094A707082754FA61930FEDF152F2C" ma:contentTypeVersion="0" ma:contentTypeDescription="Create a new document." ma:contentTypeScope="" ma:versionID="217ac5494c97d08619f3537779b2b795">
  <xsd:schema xmlns:xsd="http://www.w3.org/2001/XMLSchema" xmlns:xs="http://www.w3.org/2001/XMLSchema" xmlns:p="http://schemas.microsoft.com/office/2006/metadata/properties" targetNamespace="http://schemas.microsoft.com/office/2006/metadata/properties" ma:root="true" ma:fieldsID="5172ed0465bf0683510b38d3f55aeb0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mso-contentType ?>
<FormTemplates xmlns="http://schemas.microsoft.com/sharepoint/v3/contenttype/forms">
  <Display>DocumentLibraryForm</Display>
  <Edit>DocumentLibraryForm</Edit>
  <New>DocumentLibraryForm</New>
</FormTemplates>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6EEEB835-9F7C-4FC8-AE74-BF385CD269D3}">
  <ds:schemaRefs>
    <ds:schemaRef ds:uri="http://schemas.openxmlformats.org/officeDocument/2006/bibliography"/>
  </ds:schemaRefs>
</ds:datastoreItem>
</file>

<file path=customXml/itemProps10.xml><?xml version="1.0" encoding="utf-8"?>
<ds:datastoreItem xmlns:ds="http://schemas.openxmlformats.org/officeDocument/2006/customXml" ds:itemID="{9FC04B3D-2BF5-4FD9-98B0-8FCE730F623F}">
  <ds:schemaRefs>
    <ds:schemaRef ds:uri="http://schemas.openxmlformats.org/officeDocument/2006/bibliography"/>
  </ds:schemaRefs>
</ds:datastoreItem>
</file>

<file path=customXml/itemProps11.xml><?xml version="1.0" encoding="utf-8"?>
<ds:datastoreItem xmlns:ds="http://schemas.openxmlformats.org/officeDocument/2006/customXml" ds:itemID="{3172A408-D5DA-4F82-B91D-BF9FC8D188C6}">
  <ds:schemaRefs>
    <ds:schemaRef ds:uri="http://schemas.openxmlformats.org/officeDocument/2006/bibliography"/>
  </ds:schemaRefs>
</ds:datastoreItem>
</file>

<file path=customXml/itemProps12.xml><?xml version="1.0" encoding="utf-8"?>
<ds:datastoreItem xmlns:ds="http://schemas.openxmlformats.org/officeDocument/2006/customXml" ds:itemID="{56D4E357-A15C-4D89-A15B-DB75D7786E3A}">
  <ds:schemaRefs>
    <ds:schemaRef ds:uri="http://schemas.openxmlformats.org/officeDocument/2006/bibliography"/>
  </ds:schemaRefs>
</ds:datastoreItem>
</file>

<file path=customXml/itemProps13.xml><?xml version="1.0" encoding="utf-8"?>
<ds:datastoreItem xmlns:ds="http://schemas.openxmlformats.org/officeDocument/2006/customXml" ds:itemID="{091242DE-B062-4886-B7A7-06E2DACB2335}">
  <ds:schemaRefs>
    <ds:schemaRef ds:uri="http://schemas.openxmlformats.org/officeDocument/2006/bibliography"/>
  </ds:schemaRefs>
</ds:datastoreItem>
</file>

<file path=customXml/itemProps14.xml><?xml version="1.0" encoding="utf-8"?>
<ds:datastoreItem xmlns:ds="http://schemas.openxmlformats.org/officeDocument/2006/customXml" ds:itemID="{BD20AF55-22E2-41F4-9C12-9B0CB2EF4A29}">
  <ds:schemaRefs>
    <ds:schemaRef ds:uri="http://schemas.openxmlformats.org/officeDocument/2006/bibliography"/>
  </ds:schemaRefs>
</ds:datastoreItem>
</file>

<file path=customXml/itemProps15.xml><?xml version="1.0" encoding="utf-8"?>
<ds:datastoreItem xmlns:ds="http://schemas.openxmlformats.org/officeDocument/2006/customXml" ds:itemID="{1D9CA3EF-87D4-4013-B4DB-E1226B311B1E}">
  <ds:schemaRefs>
    <ds:schemaRef ds:uri="http://schemas.openxmlformats.org/officeDocument/2006/bibliography"/>
  </ds:schemaRefs>
</ds:datastoreItem>
</file>

<file path=customXml/itemProps16.xml><?xml version="1.0" encoding="utf-8"?>
<ds:datastoreItem xmlns:ds="http://schemas.openxmlformats.org/officeDocument/2006/customXml" ds:itemID="{74BB7753-F12F-48E2-A293-B5FAB8A8DCA4}">
  <ds:schemaRefs>
    <ds:schemaRef ds:uri="http://schemas.openxmlformats.org/officeDocument/2006/bibliography"/>
  </ds:schemaRefs>
</ds:datastoreItem>
</file>

<file path=customXml/itemProps17.xml><?xml version="1.0" encoding="utf-8"?>
<ds:datastoreItem xmlns:ds="http://schemas.openxmlformats.org/officeDocument/2006/customXml" ds:itemID="{12BB5EB7-C4DC-4828-982F-3F24EB450A97}">
  <ds:schemaRefs>
    <ds:schemaRef ds:uri="http://schemas.openxmlformats.org/officeDocument/2006/bibliography"/>
  </ds:schemaRefs>
</ds:datastoreItem>
</file>

<file path=customXml/itemProps18.xml><?xml version="1.0" encoding="utf-8"?>
<ds:datastoreItem xmlns:ds="http://schemas.openxmlformats.org/officeDocument/2006/customXml" ds:itemID="{A3326C91-B016-4A3A-8330-CDEF43E75D44}">
  <ds:schemaRefs>
    <ds:schemaRef ds:uri="http://schemas.openxmlformats.org/officeDocument/2006/bibliography"/>
  </ds:schemaRefs>
</ds:datastoreItem>
</file>

<file path=customXml/itemProps19.xml><?xml version="1.0" encoding="utf-8"?>
<ds:datastoreItem xmlns:ds="http://schemas.openxmlformats.org/officeDocument/2006/customXml" ds:itemID="{82EFE466-CCB9-4715-BDAC-88F194B3479D}">
  <ds:schemaRefs>
    <ds:schemaRef ds:uri="http://schemas.openxmlformats.org/officeDocument/2006/bibliography"/>
  </ds:schemaRefs>
</ds:datastoreItem>
</file>

<file path=customXml/itemProps2.xml><?xml version="1.0" encoding="utf-8"?>
<ds:datastoreItem xmlns:ds="http://schemas.openxmlformats.org/officeDocument/2006/customXml" ds:itemID="{4BDBBA19-A5D5-4E5E-989C-F07AB924295C}">
  <ds:schemaRefs>
    <ds:schemaRef ds:uri="http://schemas.openxmlformats.org/officeDocument/2006/bibliography"/>
  </ds:schemaRefs>
</ds:datastoreItem>
</file>

<file path=customXml/itemProps20.xml><?xml version="1.0" encoding="utf-8"?>
<ds:datastoreItem xmlns:ds="http://schemas.openxmlformats.org/officeDocument/2006/customXml" ds:itemID="{ECB90B4C-3B57-4813-8DC3-2635BF2F0F0B}">
  <ds:schemaRefs>
    <ds:schemaRef ds:uri="http://schemas.openxmlformats.org/officeDocument/2006/bibliography"/>
  </ds:schemaRefs>
</ds:datastoreItem>
</file>

<file path=customXml/itemProps21.xml><?xml version="1.0" encoding="utf-8"?>
<ds:datastoreItem xmlns:ds="http://schemas.openxmlformats.org/officeDocument/2006/customXml" ds:itemID="{AFC8D615-56FF-4478-BEB5-FEDF4093A283}">
  <ds:schemaRefs>
    <ds:schemaRef ds:uri="http://schemas.openxmlformats.org/officeDocument/2006/bibliography"/>
  </ds:schemaRefs>
</ds:datastoreItem>
</file>

<file path=customXml/itemProps22.xml><?xml version="1.0" encoding="utf-8"?>
<ds:datastoreItem xmlns:ds="http://schemas.openxmlformats.org/officeDocument/2006/customXml" ds:itemID="{66C0269E-A348-403E-B235-BE47F9E2FE4C}">
  <ds:schemaRefs>
    <ds:schemaRef ds:uri="http://schemas.openxmlformats.org/officeDocument/2006/bibliography"/>
  </ds:schemaRefs>
</ds:datastoreItem>
</file>

<file path=customXml/itemProps23.xml><?xml version="1.0" encoding="utf-8"?>
<ds:datastoreItem xmlns:ds="http://schemas.openxmlformats.org/officeDocument/2006/customXml" ds:itemID="{88B43605-BF87-495E-BE8E-C9D47D4F0620}">
  <ds:schemaRefs>
    <ds:schemaRef ds:uri="http://schemas.openxmlformats.org/officeDocument/2006/bibliography"/>
  </ds:schemaRefs>
</ds:datastoreItem>
</file>

<file path=customXml/itemProps24.xml><?xml version="1.0" encoding="utf-8"?>
<ds:datastoreItem xmlns:ds="http://schemas.openxmlformats.org/officeDocument/2006/customXml" ds:itemID="{4BAA384C-366E-48ED-ADC8-EEFC1E361A95}">
  <ds:schemaRefs>
    <ds:schemaRef ds:uri="http://schemas.openxmlformats.org/officeDocument/2006/bibliography"/>
  </ds:schemaRefs>
</ds:datastoreItem>
</file>

<file path=customXml/itemProps25.xml><?xml version="1.0" encoding="utf-8"?>
<ds:datastoreItem xmlns:ds="http://schemas.openxmlformats.org/officeDocument/2006/customXml" ds:itemID="{B9B81644-04C6-4E77-9872-39394CAB60FA}">
  <ds:schemaRefs>
    <ds:schemaRef ds:uri="http://schemas.openxmlformats.org/officeDocument/2006/bibliography"/>
  </ds:schemaRefs>
</ds:datastoreItem>
</file>

<file path=customXml/itemProps26.xml><?xml version="1.0" encoding="utf-8"?>
<ds:datastoreItem xmlns:ds="http://schemas.openxmlformats.org/officeDocument/2006/customXml" ds:itemID="{4C11AFD5-B13C-447D-A521-954F56B54FC5}">
  <ds:schemaRefs>
    <ds:schemaRef ds:uri="http://schemas.openxmlformats.org/officeDocument/2006/bibliography"/>
  </ds:schemaRefs>
</ds:datastoreItem>
</file>

<file path=customXml/itemProps27.xml><?xml version="1.0" encoding="utf-8"?>
<ds:datastoreItem xmlns:ds="http://schemas.openxmlformats.org/officeDocument/2006/customXml" ds:itemID="{62BD3C62-08C9-4808-823E-6AD5A63680FE}">
  <ds:schemaRefs>
    <ds:schemaRef ds:uri="http://schemas.openxmlformats.org/officeDocument/2006/bibliography"/>
  </ds:schemaRefs>
</ds:datastoreItem>
</file>

<file path=customXml/itemProps28.xml><?xml version="1.0" encoding="utf-8"?>
<ds:datastoreItem xmlns:ds="http://schemas.openxmlformats.org/officeDocument/2006/customXml" ds:itemID="{81DFA63B-BE2E-4DFA-AD67-151C7ECF15E1}">
  <ds:schemaRefs>
    <ds:schemaRef ds:uri="http://schemas.openxmlformats.org/officeDocument/2006/bibliography"/>
  </ds:schemaRefs>
</ds:datastoreItem>
</file>

<file path=customXml/itemProps29.xml><?xml version="1.0" encoding="utf-8"?>
<ds:datastoreItem xmlns:ds="http://schemas.openxmlformats.org/officeDocument/2006/customXml" ds:itemID="{F157F428-0A55-471E-A56C-77D7A9B3A64E}">
  <ds:schemaRefs>
    <ds:schemaRef ds:uri="http://schemas.openxmlformats.org/officeDocument/2006/bibliography"/>
  </ds:schemaRefs>
</ds:datastoreItem>
</file>

<file path=customXml/itemProps3.xml><?xml version="1.0" encoding="utf-8"?>
<ds:datastoreItem xmlns:ds="http://schemas.openxmlformats.org/officeDocument/2006/customXml" ds:itemID="{8F99C581-252C-4116-A999-BB1B65ED9613}">
  <ds:schemaRefs>
    <ds:schemaRef ds:uri="http://schemas.openxmlformats.org/officeDocument/2006/bibliography"/>
  </ds:schemaRefs>
</ds:datastoreItem>
</file>

<file path=customXml/itemProps30.xml><?xml version="1.0" encoding="utf-8"?>
<ds:datastoreItem xmlns:ds="http://schemas.openxmlformats.org/officeDocument/2006/customXml" ds:itemID="{0F88C0C2-CBB6-4516-963E-566B9355152D}">
  <ds:schemaRefs>
    <ds:schemaRef ds:uri="http://schemas.microsoft.com/office/2006/metadata/properties"/>
    <ds:schemaRef ds:uri="http://schemas.microsoft.com/office/infopath/2007/PartnerControls"/>
  </ds:schemaRefs>
</ds:datastoreItem>
</file>

<file path=customXml/itemProps31.xml><?xml version="1.0" encoding="utf-8"?>
<ds:datastoreItem xmlns:ds="http://schemas.openxmlformats.org/officeDocument/2006/customXml" ds:itemID="{BF1509A1-4BC3-4865-AB33-3B51AAA1808B}">
  <ds:schemaRefs>
    <ds:schemaRef ds:uri="http://schemas.openxmlformats.org/officeDocument/2006/bibliography"/>
  </ds:schemaRefs>
</ds:datastoreItem>
</file>

<file path=customXml/itemProps32.xml><?xml version="1.0" encoding="utf-8"?>
<ds:datastoreItem xmlns:ds="http://schemas.openxmlformats.org/officeDocument/2006/customXml" ds:itemID="{FA1BAF23-0686-4A72-8BCA-1B7034BDD6E2}">
  <ds:schemaRefs>
    <ds:schemaRef ds:uri="http://schemas.openxmlformats.org/officeDocument/2006/bibliography"/>
  </ds:schemaRefs>
</ds:datastoreItem>
</file>

<file path=customXml/itemProps33.xml><?xml version="1.0" encoding="utf-8"?>
<ds:datastoreItem xmlns:ds="http://schemas.openxmlformats.org/officeDocument/2006/customXml" ds:itemID="{E209D811-F9E9-471A-AF4F-734B1C88A77E}">
  <ds:schemaRefs>
    <ds:schemaRef ds:uri="http://schemas.openxmlformats.org/officeDocument/2006/bibliography"/>
  </ds:schemaRefs>
</ds:datastoreItem>
</file>

<file path=customXml/itemProps34.xml><?xml version="1.0" encoding="utf-8"?>
<ds:datastoreItem xmlns:ds="http://schemas.openxmlformats.org/officeDocument/2006/customXml" ds:itemID="{78F40688-9CF8-4B0D-B3DF-DFE783261B6A}">
  <ds:schemaRefs>
    <ds:schemaRef ds:uri="http://schemas.openxmlformats.org/officeDocument/2006/bibliography"/>
  </ds:schemaRefs>
</ds:datastoreItem>
</file>

<file path=customXml/itemProps35.xml><?xml version="1.0" encoding="utf-8"?>
<ds:datastoreItem xmlns:ds="http://schemas.openxmlformats.org/officeDocument/2006/customXml" ds:itemID="{10E4E981-CE2E-4DA1-9C43-E603EB0FB001}">
  <ds:schemaRefs>
    <ds:schemaRef ds:uri="http://schemas.openxmlformats.org/officeDocument/2006/bibliography"/>
  </ds:schemaRefs>
</ds:datastoreItem>
</file>

<file path=customXml/itemProps36.xml><?xml version="1.0" encoding="utf-8"?>
<ds:datastoreItem xmlns:ds="http://schemas.openxmlformats.org/officeDocument/2006/customXml" ds:itemID="{A09BEB1A-F055-466D-B89A-F3429081EAE3}">
  <ds:schemaRefs>
    <ds:schemaRef ds:uri="http://schemas.openxmlformats.org/officeDocument/2006/bibliography"/>
  </ds:schemaRefs>
</ds:datastoreItem>
</file>

<file path=customXml/itemProps37.xml><?xml version="1.0" encoding="utf-8"?>
<ds:datastoreItem xmlns:ds="http://schemas.openxmlformats.org/officeDocument/2006/customXml" ds:itemID="{E45431B4-28EE-474E-9F83-85FC3F795387}">
  <ds:schemaRefs>
    <ds:schemaRef ds:uri="http://schemas.openxmlformats.org/officeDocument/2006/bibliography"/>
  </ds:schemaRefs>
</ds:datastoreItem>
</file>

<file path=customXml/itemProps38.xml><?xml version="1.0" encoding="utf-8"?>
<ds:datastoreItem xmlns:ds="http://schemas.openxmlformats.org/officeDocument/2006/customXml" ds:itemID="{959DB2EB-EDE1-4840-9233-40E0851AE611}">
  <ds:schemaRefs>
    <ds:schemaRef ds:uri="http://schemas.openxmlformats.org/officeDocument/2006/bibliography"/>
  </ds:schemaRefs>
</ds:datastoreItem>
</file>

<file path=customXml/itemProps39.xml><?xml version="1.0" encoding="utf-8"?>
<ds:datastoreItem xmlns:ds="http://schemas.openxmlformats.org/officeDocument/2006/customXml" ds:itemID="{E47122E8-33F4-4638-A935-FDB43F8FCD3E}">
  <ds:schemaRefs>
    <ds:schemaRef ds:uri="http://schemas.openxmlformats.org/officeDocument/2006/bibliography"/>
  </ds:schemaRefs>
</ds:datastoreItem>
</file>

<file path=customXml/itemProps4.xml><?xml version="1.0" encoding="utf-8"?>
<ds:datastoreItem xmlns:ds="http://schemas.openxmlformats.org/officeDocument/2006/customXml" ds:itemID="{6A2F6CE8-4254-4726-8F76-0D521C08C858}">
  <ds:schemaRefs>
    <ds:schemaRef ds:uri="http://schemas.openxmlformats.org/officeDocument/2006/bibliography"/>
  </ds:schemaRefs>
</ds:datastoreItem>
</file>

<file path=customXml/itemProps40.xml><?xml version="1.0" encoding="utf-8"?>
<ds:datastoreItem xmlns:ds="http://schemas.openxmlformats.org/officeDocument/2006/customXml" ds:itemID="{DA49D051-7A49-488D-840D-AF37AD93F61E}">
  <ds:schemaRefs>
    <ds:schemaRef ds:uri="http://schemas.openxmlformats.org/officeDocument/2006/bibliography"/>
  </ds:schemaRefs>
</ds:datastoreItem>
</file>

<file path=customXml/itemProps41.xml><?xml version="1.0" encoding="utf-8"?>
<ds:datastoreItem xmlns:ds="http://schemas.openxmlformats.org/officeDocument/2006/customXml" ds:itemID="{7521A8B7-87A6-4600-9FB8-6482C92DD3C1}">
  <ds:schemaRefs>
    <ds:schemaRef ds:uri="http://schemas.openxmlformats.org/officeDocument/2006/bibliography"/>
  </ds:schemaRefs>
</ds:datastoreItem>
</file>

<file path=customXml/itemProps42.xml><?xml version="1.0" encoding="utf-8"?>
<ds:datastoreItem xmlns:ds="http://schemas.openxmlformats.org/officeDocument/2006/customXml" ds:itemID="{C29A80B2-2DCF-4634-8145-FAE24CD8F896}">
  <ds:schemaRefs>
    <ds:schemaRef ds:uri="http://schemas.openxmlformats.org/officeDocument/2006/bibliography"/>
  </ds:schemaRefs>
</ds:datastoreItem>
</file>

<file path=customXml/itemProps43.xml><?xml version="1.0" encoding="utf-8"?>
<ds:datastoreItem xmlns:ds="http://schemas.openxmlformats.org/officeDocument/2006/customXml" ds:itemID="{79E6C4A4-4098-4494-86EB-8CBCFCFDCAE8}">
  <ds:schemaRefs>
    <ds:schemaRef ds:uri="http://schemas.openxmlformats.org/officeDocument/2006/bibliography"/>
  </ds:schemaRefs>
</ds:datastoreItem>
</file>

<file path=customXml/itemProps44.xml><?xml version="1.0" encoding="utf-8"?>
<ds:datastoreItem xmlns:ds="http://schemas.openxmlformats.org/officeDocument/2006/customXml" ds:itemID="{48580B12-FD56-4F6B-A40B-F9C1209B08F3}">
  <ds:schemaRefs>
    <ds:schemaRef ds:uri="http://schemas.openxmlformats.org/officeDocument/2006/bibliography"/>
  </ds:schemaRefs>
</ds:datastoreItem>
</file>

<file path=customXml/itemProps45.xml><?xml version="1.0" encoding="utf-8"?>
<ds:datastoreItem xmlns:ds="http://schemas.openxmlformats.org/officeDocument/2006/customXml" ds:itemID="{28EDF8FD-73BB-4429-96F4-554A0D7FD5D7}">
  <ds:schemaRefs>
    <ds:schemaRef ds:uri="http://schemas.openxmlformats.org/officeDocument/2006/bibliography"/>
  </ds:schemaRefs>
</ds:datastoreItem>
</file>

<file path=customXml/itemProps46.xml><?xml version="1.0" encoding="utf-8"?>
<ds:datastoreItem xmlns:ds="http://schemas.openxmlformats.org/officeDocument/2006/customXml" ds:itemID="{AE4DEB34-A32D-46CF-B8F6-5FE68BD5DCA4}">
  <ds:schemaRefs>
    <ds:schemaRef ds:uri="http://schemas.openxmlformats.org/officeDocument/2006/bibliography"/>
  </ds:schemaRefs>
</ds:datastoreItem>
</file>

<file path=customXml/itemProps47.xml><?xml version="1.0" encoding="utf-8"?>
<ds:datastoreItem xmlns:ds="http://schemas.openxmlformats.org/officeDocument/2006/customXml" ds:itemID="{48FCE250-AACC-4C72-9887-EB120C6F662F}">
  <ds:schemaRefs>
    <ds:schemaRef ds:uri="http://schemas.openxmlformats.org/officeDocument/2006/bibliography"/>
  </ds:schemaRefs>
</ds:datastoreItem>
</file>

<file path=customXml/itemProps48.xml><?xml version="1.0" encoding="utf-8"?>
<ds:datastoreItem xmlns:ds="http://schemas.openxmlformats.org/officeDocument/2006/customXml" ds:itemID="{D6DBB619-BA1F-4BD0-978A-D40616202708}">
  <ds:schemaRefs>
    <ds:schemaRef ds:uri="http://schemas.openxmlformats.org/officeDocument/2006/bibliography"/>
  </ds:schemaRefs>
</ds:datastoreItem>
</file>

<file path=customXml/itemProps49.xml><?xml version="1.0" encoding="utf-8"?>
<ds:datastoreItem xmlns:ds="http://schemas.openxmlformats.org/officeDocument/2006/customXml" ds:itemID="{478224D4-9D2F-46F0-8CBC-DF72DA4B02F4}">
  <ds:schemaRefs>
    <ds:schemaRef ds:uri="http://schemas.openxmlformats.org/officeDocument/2006/bibliography"/>
  </ds:schemaRefs>
</ds:datastoreItem>
</file>

<file path=customXml/itemProps5.xml><?xml version="1.0" encoding="utf-8"?>
<ds:datastoreItem xmlns:ds="http://schemas.openxmlformats.org/officeDocument/2006/customXml" ds:itemID="{7F114416-E164-475F-BD27-00DEF408733E}">
  <ds:schemaRefs>
    <ds:schemaRef ds:uri="http://schemas.openxmlformats.org/officeDocument/2006/bibliography"/>
  </ds:schemaRefs>
</ds:datastoreItem>
</file>

<file path=customXml/itemProps50.xml><?xml version="1.0" encoding="utf-8"?>
<ds:datastoreItem xmlns:ds="http://schemas.openxmlformats.org/officeDocument/2006/customXml" ds:itemID="{D4DD0CEE-3D43-4CF0-A1D9-C0F3226F4FB3}">
  <ds:schemaRefs>
    <ds:schemaRef ds:uri="http://schemas.openxmlformats.org/officeDocument/2006/bibliography"/>
  </ds:schemaRefs>
</ds:datastoreItem>
</file>

<file path=customXml/itemProps51.xml><?xml version="1.0" encoding="utf-8"?>
<ds:datastoreItem xmlns:ds="http://schemas.openxmlformats.org/officeDocument/2006/customXml" ds:itemID="{DF8B879B-8F68-422B-8B0A-006924F6B7AA}">
  <ds:schemaRefs>
    <ds:schemaRef ds:uri="http://schemas.openxmlformats.org/officeDocument/2006/bibliography"/>
  </ds:schemaRefs>
</ds:datastoreItem>
</file>

<file path=customXml/itemProps52.xml><?xml version="1.0" encoding="utf-8"?>
<ds:datastoreItem xmlns:ds="http://schemas.openxmlformats.org/officeDocument/2006/customXml" ds:itemID="{C11EA93C-1D72-4CCD-A01D-C2E035804A47}">
  <ds:schemaRefs>
    <ds:schemaRef ds:uri="http://schemas.openxmlformats.org/officeDocument/2006/bibliography"/>
  </ds:schemaRefs>
</ds:datastoreItem>
</file>

<file path=customXml/itemProps53.xml><?xml version="1.0" encoding="utf-8"?>
<ds:datastoreItem xmlns:ds="http://schemas.openxmlformats.org/officeDocument/2006/customXml" ds:itemID="{5EA35948-3E67-4A55-8C1D-07EF890FA0D8}">
  <ds:schemaRefs>
    <ds:schemaRef ds:uri="http://schemas.openxmlformats.org/officeDocument/2006/bibliography"/>
  </ds:schemaRefs>
</ds:datastoreItem>
</file>

<file path=customXml/itemProps54.xml><?xml version="1.0" encoding="utf-8"?>
<ds:datastoreItem xmlns:ds="http://schemas.openxmlformats.org/officeDocument/2006/customXml" ds:itemID="{70356B69-1915-4F7E-9533-A11BD7C5BCBC}">
  <ds:schemaRefs>
    <ds:schemaRef ds:uri="http://schemas.openxmlformats.org/officeDocument/2006/bibliography"/>
  </ds:schemaRefs>
</ds:datastoreItem>
</file>

<file path=customXml/itemProps55.xml><?xml version="1.0" encoding="utf-8"?>
<ds:datastoreItem xmlns:ds="http://schemas.openxmlformats.org/officeDocument/2006/customXml" ds:itemID="{5A942FCB-7F1F-4E27-8EF3-F2277D1E3878}">
  <ds:schemaRefs>
    <ds:schemaRef ds:uri="http://schemas.openxmlformats.org/officeDocument/2006/bibliography"/>
  </ds:schemaRefs>
</ds:datastoreItem>
</file>

<file path=customXml/itemProps56.xml><?xml version="1.0" encoding="utf-8"?>
<ds:datastoreItem xmlns:ds="http://schemas.openxmlformats.org/officeDocument/2006/customXml" ds:itemID="{D2EFEFA6-CC43-424B-86CA-F71EF201F9A1}">
  <ds:schemaRefs>
    <ds:schemaRef ds:uri="http://schemas.openxmlformats.org/officeDocument/2006/bibliography"/>
  </ds:schemaRefs>
</ds:datastoreItem>
</file>

<file path=customXml/itemProps57.xml><?xml version="1.0" encoding="utf-8"?>
<ds:datastoreItem xmlns:ds="http://schemas.openxmlformats.org/officeDocument/2006/customXml" ds:itemID="{59ED1E1E-529D-4F0D-ABB4-F1F981D55EAB}">
  <ds:schemaRefs>
    <ds:schemaRef ds:uri="http://schemas.openxmlformats.org/officeDocument/2006/bibliography"/>
  </ds:schemaRefs>
</ds:datastoreItem>
</file>

<file path=customXml/itemProps58.xml><?xml version="1.0" encoding="utf-8"?>
<ds:datastoreItem xmlns:ds="http://schemas.openxmlformats.org/officeDocument/2006/customXml" ds:itemID="{511A7E1E-89FF-49F4-8EED-340BF5B7BF58}">
  <ds:schemaRefs>
    <ds:schemaRef ds:uri="http://schemas.openxmlformats.org/officeDocument/2006/bibliography"/>
  </ds:schemaRefs>
</ds:datastoreItem>
</file>

<file path=customXml/itemProps59.xml><?xml version="1.0" encoding="utf-8"?>
<ds:datastoreItem xmlns:ds="http://schemas.openxmlformats.org/officeDocument/2006/customXml" ds:itemID="{6863D79A-94BE-43FB-B90A-C55D5E0B0AF1}">
  <ds:schemaRefs>
    <ds:schemaRef ds:uri="http://schemas.openxmlformats.org/officeDocument/2006/bibliography"/>
  </ds:schemaRefs>
</ds:datastoreItem>
</file>

<file path=customXml/itemProps6.xml><?xml version="1.0" encoding="utf-8"?>
<ds:datastoreItem xmlns:ds="http://schemas.openxmlformats.org/officeDocument/2006/customXml" ds:itemID="{7C355036-E807-48B4-8D36-1FA666E08F72}">
  <ds:schemaRefs>
    <ds:schemaRef ds:uri="http://schemas.openxmlformats.org/officeDocument/2006/bibliography"/>
  </ds:schemaRefs>
</ds:datastoreItem>
</file>

<file path=customXml/itemProps60.xml><?xml version="1.0" encoding="utf-8"?>
<ds:datastoreItem xmlns:ds="http://schemas.openxmlformats.org/officeDocument/2006/customXml" ds:itemID="{1A805135-9FA6-47B3-A666-10AC3A11E5A4}">
  <ds:schemaRefs>
    <ds:schemaRef ds:uri="http://schemas.openxmlformats.org/officeDocument/2006/bibliography"/>
  </ds:schemaRefs>
</ds:datastoreItem>
</file>

<file path=customXml/itemProps61.xml><?xml version="1.0" encoding="utf-8"?>
<ds:datastoreItem xmlns:ds="http://schemas.openxmlformats.org/officeDocument/2006/customXml" ds:itemID="{CB862C81-9B82-4F44-A4A6-FA2FFC77D81F}">
  <ds:schemaRefs>
    <ds:schemaRef ds:uri="http://schemas.openxmlformats.org/officeDocument/2006/bibliography"/>
  </ds:schemaRefs>
</ds:datastoreItem>
</file>

<file path=customXml/itemProps62.xml><?xml version="1.0" encoding="utf-8"?>
<ds:datastoreItem xmlns:ds="http://schemas.openxmlformats.org/officeDocument/2006/customXml" ds:itemID="{6379C000-7BEF-4A13-AB78-637C248E73BE}">
  <ds:schemaRefs>
    <ds:schemaRef ds:uri="http://schemas.openxmlformats.org/officeDocument/2006/bibliography"/>
  </ds:schemaRefs>
</ds:datastoreItem>
</file>

<file path=customXml/itemProps63.xml><?xml version="1.0" encoding="utf-8"?>
<ds:datastoreItem xmlns:ds="http://schemas.openxmlformats.org/officeDocument/2006/customXml" ds:itemID="{F6824762-9BCB-48CA-8ACF-23F28B222ECB}">
  <ds:schemaRefs>
    <ds:schemaRef ds:uri="http://schemas.openxmlformats.org/officeDocument/2006/bibliography"/>
  </ds:schemaRefs>
</ds:datastoreItem>
</file>

<file path=customXml/itemProps64.xml><?xml version="1.0" encoding="utf-8"?>
<ds:datastoreItem xmlns:ds="http://schemas.openxmlformats.org/officeDocument/2006/customXml" ds:itemID="{5CEC8292-32DE-4803-AFED-5EACAEB1D627}">
  <ds:schemaRefs>
    <ds:schemaRef ds:uri="http://schemas.openxmlformats.org/officeDocument/2006/bibliography"/>
  </ds:schemaRefs>
</ds:datastoreItem>
</file>

<file path=customXml/itemProps65.xml><?xml version="1.0" encoding="utf-8"?>
<ds:datastoreItem xmlns:ds="http://schemas.openxmlformats.org/officeDocument/2006/customXml" ds:itemID="{7EA2821F-26C2-4B85-9422-F23E4D405DC3}">
  <ds:schemaRefs>
    <ds:schemaRef ds:uri="http://schemas.openxmlformats.org/officeDocument/2006/bibliography"/>
  </ds:schemaRefs>
</ds:datastoreItem>
</file>

<file path=customXml/itemProps66.xml><?xml version="1.0" encoding="utf-8"?>
<ds:datastoreItem xmlns:ds="http://schemas.openxmlformats.org/officeDocument/2006/customXml" ds:itemID="{157BB39E-F264-4E28-897F-D23A12341E47}">
  <ds:schemaRefs>
    <ds:schemaRef ds:uri="http://schemas.openxmlformats.org/officeDocument/2006/bibliography"/>
  </ds:schemaRefs>
</ds:datastoreItem>
</file>

<file path=customXml/itemProps67.xml><?xml version="1.0" encoding="utf-8"?>
<ds:datastoreItem xmlns:ds="http://schemas.openxmlformats.org/officeDocument/2006/customXml" ds:itemID="{D2C45737-4445-424A-B451-328C4C675A4B}">
  <ds:schemaRefs>
    <ds:schemaRef ds:uri="http://schemas.openxmlformats.org/officeDocument/2006/bibliography"/>
  </ds:schemaRefs>
</ds:datastoreItem>
</file>

<file path=customXml/itemProps68.xml><?xml version="1.0" encoding="utf-8"?>
<ds:datastoreItem xmlns:ds="http://schemas.openxmlformats.org/officeDocument/2006/customXml" ds:itemID="{35E1CC51-83B2-4BDF-A64C-5BB2564E8567}">
  <ds:schemaRefs>
    <ds:schemaRef ds:uri="http://schemas.openxmlformats.org/officeDocument/2006/bibliography"/>
  </ds:schemaRefs>
</ds:datastoreItem>
</file>

<file path=customXml/itemProps69.xml><?xml version="1.0" encoding="utf-8"?>
<ds:datastoreItem xmlns:ds="http://schemas.openxmlformats.org/officeDocument/2006/customXml" ds:itemID="{49CF4711-732B-478D-AD25-A582296D621B}">
  <ds:schemaRefs>
    <ds:schemaRef ds:uri="http://schemas.openxmlformats.org/officeDocument/2006/bibliography"/>
  </ds:schemaRefs>
</ds:datastoreItem>
</file>

<file path=customXml/itemProps7.xml><?xml version="1.0" encoding="utf-8"?>
<ds:datastoreItem xmlns:ds="http://schemas.openxmlformats.org/officeDocument/2006/customXml" ds:itemID="{AA417C6E-062A-45FE-AF11-DC817F9915CD}">
  <ds:schemaRefs>
    <ds:schemaRef ds:uri="http://schemas.openxmlformats.org/officeDocument/2006/bibliography"/>
  </ds:schemaRefs>
</ds:datastoreItem>
</file>

<file path=customXml/itemProps70.xml><?xml version="1.0" encoding="utf-8"?>
<ds:datastoreItem xmlns:ds="http://schemas.openxmlformats.org/officeDocument/2006/customXml" ds:itemID="{65295FD3-B0AB-4E9F-B477-83ADC28F643E}">
  <ds:schemaRefs>
    <ds:schemaRef ds:uri="http://schemas.openxmlformats.org/officeDocument/2006/bibliography"/>
  </ds:schemaRefs>
</ds:datastoreItem>
</file>

<file path=customXml/itemProps71.xml><?xml version="1.0" encoding="utf-8"?>
<ds:datastoreItem xmlns:ds="http://schemas.openxmlformats.org/officeDocument/2006/customXml" ds:itemID="{24BF47A5-CCFE-4B24-BC71-CACF5F4025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72.xml><?xml version="1.0" encoding="utf-8"?>
<ds:datastoreItem xmlns:ds="http://schemas.openxmlformats.org/officeDocument/2006/customXml" ds:itemID="{BD7940B6-4798-40AC-9DD3-CE267096DBF0}">
  <ds:schemaRefs>
    <ds:schemaRef ds:uri="http://schemas.openxmlformats.org/officeDocument/2006/bibliography"/>
  </ds:schemaRefs>
</ds:datastoreItem>
</file>

<file path=customXml/itemProps73.xml><?xml version="1.0" encoding="utf-8"?>
<ds:datastoreItem xmlns:ds="http://schemas.openxmlformats.org/officeDocument/2006/customXml" ds:itemID="{CA169381-FFF6-4D0A-BE38-8657503BF496}">
  <ds:schemaRefs>
    <ds:schemaRef ds:uri="http://schemas.openxmlformats.org/officeDocument/2006/bibliography"/>
  </ds:schemaRefs>
</ds:datastoreItem>
</file>

<file path=customXml/itemProps74.xml><?xml version="1.0" encoding="utf-8"?>
<ds:datastoreItem xmlns:ds="http://schemas.openxmlformats.org/officeDocument/2006/customXml" ds:itemID="{60D7217A-3F7F-48AF-9E9B-EC3223D4419E}">
  <ds:schemaRefs>
    <ds:schemaRef ds:uri="http://schemas.openxmlformats.org/officeDocument/2006/bibliography"/>
  </ds:schemaRefs>
</ds:datastoreItem>
</file>

<file path=customXml/itemProps75.xml><?xml version="1.0" encoding="utf-8"?>
<ds:datastoreItem xmlns:ds="http://schemas.openxmlformats.org/officeDocument/2006/customXml" ds:itemID="{427AE5C1-E0AE-420B-AD67-3DFF3E8701D2}">
  <ds:schemaRefs>
    <ds:schemaRef ds:uri="http://schemas.openxmlformats.org/officeDocument/2006/bibliography"/>
  </ds:schemaRefs>
</ds:datastoreItem>
</file>

<file path=customXml/itemProps76.xml><?xml version="1.0" encoding="utf-8"?>
<ds:datastoreItem xmlns:ds="http://schemas.openxmlformats.org/officeDocument/2006/customXml" ds:itemID="{93F1B095-915B-4EFC-BCC6-4C09C530817A}">
  <ds:schemaRefs>
    <ds:schemaRef ds:uri="http://schemas.openxmlformats.org/officeDocument/2006/bibliography"/>
  </ds:schemaRefs>
</ds:datastoreItem>
</file>

<file path=customXml/itemProps77.xml><?xml version="1.0" encoding="utf-8"?>
<ds:datastoreItem xmlns:ds="http://schemas.openxmlformats.org/officeDocument/2006/customXml" ds:itemID="{8FD8D53F-AA69-466C-902E-6CC8B5F0C119}">
  <ds:schemaRefs>
    <ds:schemaRef ds:uri="http://schemas.openxmlformats.org/officeDocument/2006/bibliography"/>
  </ds:schemaRefs>
</ds:datastoreItem>
</file>

<file path=customXml/itemProps78.xml><?xml version="1.0" encoding="utf-8"?>
<ds:datastoreItem xmlns:ds="http://schemas.openxmlformats.org/officeDocument/2006/customXml" ds:itemID="{8251879C-F44B-4608-ADB0-A5BAE5EC41D9}">
  <ds:schemaRefs>
    <ds:schemaRef ds:uri="http://schemas.openxmlformats.org/officeDocument/2006/bibliography"/>
  </ds:schemaRefs>
</ds:datastoreItem>
</file>

<file path=customXml/itemProps79.xml><?xml version="1.0" encoding="utf-8"?>
<ds:datastoreItem xmlns:ds="http://schemas.openxmlformats.org/officeDocument/2006/customXml" ds:itemID="{29F9C114-513E-4C7B-BCDA-F02D01B71BC3}">
  <ds:schemaRefs>
    <ds:schemaRef ds:uri="http://schemas.openxmlformats.org/officeDocument/2006/bibliography"/>
  </ds:schemaRefs>
</ds:datastoreItem>
</file>

<file path=customXml/itemProps8.xml><?xml version="1.0" encoding="utf-8"?>
<ds:datastoreItem xmlns:ds="http://schemas.openxmlformats.org/officeDocument/2006/customXml" ds:itemID="{11A5FEE6-C0B4-48B0-801E-19C57C4B929E}">
  <ds:schemaRefs>
    <ds:schemaRef ds:uri="http://schemas.microsoft.com/sharepoint/v3/contenttype/forms"/>
  </ds:schemaRefs>
</ds:datastoreItem>
</file>

<file path=customXml/itemProps80.xml><?xml version="1.0" encoding="utf-8"?>
<ds:datastoreItem xmlns:ds="http://schemas.openxmlformats.org/officeDocument/2006/customXml" ds:itemID="{C91845EF-6ACA-4150-9C25-0B16C26C03BF}">
  <ds:schemaRefs>
    <ds:schemaRef ds:uri="http://schemas.openxmlformats.org/officeDocument/2006/bibliography"/>
  </ds:schemaRefs>
</ds:datastoreItem>
</file>

<file path=customXml/itemProps81.xml><?xml version="1.0" encoding="utf-8"?>
<ds:datastoreItem xmlns:ds="http://schemas.openxmlformats.org/officeDocument/2006/customXml" ds:itemID="{917C7CD4-9E6A-4D16-B9F9-DC843C4BCE7A}">
  <ds:schemaRefs>
    <ds:schemaRef ds:uri="http://schemas.openxmlformats.org/officeDocument/2006/bibliography"/>
  </ds:schemaRefs>
</ds:datastoreItem>
</file>

<file path=customXml/itemProps82.xml><?xml version="1.0" encoding="utf-8"?>
<ds:datastoreItem xmlns:ds="http://schemas.openxmlformats.org/officeDocument/2006/customXml" ds:itemID="{2D8A1202-F532-4DF2-8D1E-AF6720494686}">
  <ds:schemaRefs>
    <ds:schemaRef ds:uri="http://schemas.openxmlformats.org/officeDocument/2006/bibliography"/>
  </ds:schemaRefs>
</ds:datastoreItem>
</file>

<file path=customXml/itemProps83.xml><?xml version="1.0" encoding="utf-8"?>
<ds:datastoreItem xmlns:ds="http://schemas.openxmlformats.org/officeDocument/2006/customXml" ds:itemID="{8BDD9905-307A-4A97-A249-02408B50164E}">
  <ds:schemaRefs>
    <ds:schemaRef ds:uri="http://schemas.openxmlformats.org/officeDocument/2006/bibliography"/>
  </ds:schemaRefs>
</ds:datastoreItem>
</file>

<file path=customXml/itemProps84.xml><?xml version="1.0" encoding="utf-8"?>
<ds:datastoreItem xmlns:ds="http://schemas.openxmlformats.org/officeDocument/2006/customXml" ds:itemID="{D292E4BC-D9E0-4467-BE4F-DEE8DC050C57}">
  <ds:schemaRefs>
    <ds:schemaRef ds:uri="http://schemas.openxmlformats.org/officeDocument/2006/bibliography"/>
  </ds:schemaRefs>
</ds:datastoreItem>
</file>

<file path=customXml/itemProps9.xml><?xml version="1.0" encoding="utf-8"?>
<ds:datastoreItem xmlns:ds="http://schemas.openxmlformats.org/officeDocument/2006/customXml" ds:itemID="{52FB73F3-6A5A-43AA-BD40-6271686DD2CB}">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72</Pages>
  <Words>38058</Words>
  <Characters>216933</Characters>
  <Application>Microsoft Office Word</Application>
  <DocSecurity>8</DocSecurity>
  <Lines>1807</Lines>
  <Paragraphs>508</Paragraphs>
  <ScaleCrop>false</ScaleCrop>
  <HeadingPairs>
    <vt:vector size="2" baseType="variant">
      <vt:variant>
        <vt:lpstr>Title</vt:lpstr>
      </vt:variant>
      <vt:variant>
        <vt:i4>1</vt:i4>
      </vt:variant>
    </vt:vector>
  </HeadingPairs>
  <TitlesOfParts>
    <vt:vector size="1" baseType="lpstr">
      <vt:lpstr/>
    </vt:vector>
  </TitlesOfParts>
  <Company>D2 Designs</Company>
  <LinksUpToDate>false</LinksUpToDate>
  <CharactersWithSpaces>254483</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Microsoft</dc:creator>
  <cp:lastModifiedBy>Justin Kellogg</cp:lastModifiedBy>
  <cp:revision>2</cp:revision>
  <cp:lastPrinted>2011-06-17T16:56:00Z</cp:lastPrinted>
  <dcterms:created xsi:type="dcterms:W3CDTF">2014-04-01T01:04:00Z</dcterms:created>
  <dcterms:modified xsi:type="dcterms:W3CDTF">2014-04-01T01:04:00Z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0x0101006A094A707082754FA61930FEDF152F2C</vt:lpwstr>
  </property>
  <property fmtid="{D5CDD505-2E9C-101B-9397-08002B2CF9AE}" pid="3" name="IsMyDocuments">
    <vt:bool>true</vt:bool>
  </property>
</Properties>
</file>