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r>
        <w:rPr>
          <w:noProof/>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r w:rsidRPr="001B5F89">
        <w:rPr>
          <w:rFonts w:ascii="Arial Black" w:hAnsi="Arial Black"/>
          <w:b/>
          <w:sz w:val="32"/>
        </w:rPr>
        <w:t>Microsoft Volume Licensing</w:t>
      </w:r>
    </w:p>
    <w:p w14:paraId="1415FDC5" w14:textId="36E52337" w:rsidR="001B5F89" w:rsidRPr="001B5F89" w:rsidRDefault="00D05436" w:rsidP="00CD1ED2">
      <w:pPr>
        <w:pStyle w:val="PURTOCHeader"/>
        <w:rPr>
          <w:sz w:val="72"/>
        </w:rPr>
      </w:pPr>
      <w:r>
        <w:rPr>
          <w:sz w:val="72"/>
        </w:rPr>
        <w:t>S</w:t>
      </w:r>
      <w:bookmarkStart w:id="4" w:name="_GoBack"/>
      <w:bookmarkEnd w:id="4"/>
      <w:r>
        <w:rPr>
          <w:sz w:val="72"/>
        </w:rPr>
        <w:t>ervices Provider</w:t>
      </w:r>
      <w:r w:rsidR="001B5F89" w:rsidRPr="001B5F89">
        <w:rPr>
          <w:sz w:val="72"/>
        </w:rPr>
        <w:t xml:space="preserve"> Use Rights</w:t>
      </w:r>
    </w:p>
    <w:p w14:paraId="2AB517DB" w14:textId="77777777" w:rsidR="001B5F89" w:rsidRDefault="001B5F89" w:rsidP="001B5F89">
      <w:pPr>
        <w:pStyle w:val="PURBody"/>
      </w:pPr>
    </w:p>
    <w:p w14:paraId="0060E343" w14:textId="062A7655" w:rsidR="001B5F89" w:rsidRDefault="001B5F89" w:rsidP="0028224D">
      <w:pPr>
        <w:pStyle w:val="PURBody"/>
      </w:pPr>
      <w:r>
        <w:t xml:space="preserve">Worldwide English | </w:t>
      </w:r>
      <w:r w:rsidR="00307E54">
        <w:t>October</w:t>
      </w:r>
      <w:r w:rsidR="0028224D">
        <w:t xml:space="preserve"> </w:t>
      </w:r>
      <w:r w:rsidR="003E1B59">
        <w:t>201</w:t>
      </w:r>
      <w:r w:rsidR="003C0878">
        <w:t>5</w:t>
      </w:r>
    </w:p>
    <w:p w14:paraId="1FFB2562" w14:textId="74BD99B8" w:rsidR="00396FAF" w:rsidRDefault="001B5F89" w:rsidP="00CD1ED2">
      <w:pPr>
        <w:pStyle w:val="PURTOCHeader"/>
      </w:pPr>
      <w:r>
        <w:rPr>
          <w:noProof/>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272CD1">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DE4FF9">
      <w:pPr>
        <w:pStyle w:val="PURBlueStrong"/>
        <w:spacing w:before="240" w:after="240"/>
        <w:ind w:left="0"/>
        <w:rPr>
          <w:b/>
          <w:sz w:val="36"/>
          <w:szCs w:val="36"/>
        </w:rPr>
      </w:pPr>
      <w:bookmarkStart w:id="5" w:name="TOC"/>
      <w:bookmarkStart w:id="6" w:name="_Toc286933253"/>
      <w:bookmarkEnd w:id="0"/>
      <w:bookmarkEnd w:id="1"/>
      <w:bookmarkEnd w:id="2"/>
      <w:bookmarkEnd w:id="3"/>
      <w:r w:rsidRPr="00DE4FF9">
        <w:rPr>
          <w:b/>
          <w:sz w:val="36"/>
          <w:szCs w:val="36"/>
        </w:rPr>
        <w:lastRenderedPageBreak/>
        <w:t>Table of Contents</w:t>
      </w:r>
    </w:p>
    <w:p w14:paraId="128ED297" w14:textId="77777777" w:rsidR="00C921EB" w:rsidRPr="00C921EB" w:rsidRDefault="00C921EB" w:rsidP="00C921EB">
      <w:pPr>
        <w:pStyle w:val="PURBody"/>
        <w:sectPr w:rsidR="00C921EB" w:rsidRPr="00C921EB" w:rsidSect="003A212A">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7C914E72" w14:textId="77777777" w:rsidR="00C45166" w:rsidRDefault="000A570B">
      <w:pPr>
        <w:pStyle w:val="TOC1"/>
        <w:tabs>
          <w:tab w:val="right" w:leader="dot" w:pos="5210"/>
        </w:tabs>
        <w:rPr>
          <w:rFonts w:asciiTheme="minorHAnsi" w:hAnsiTheme="minorHAnsi"/>
          <w:b w:val="0"/>
          <w:caps w:val="0"/>
          <w:noProof/>
          <w:color w:val="auto"/>
          <w:sz w:val="22"/>
          <w:szCs w:val="22"/>
          <w:lang w:eastAsia="ja-JP"/>
        </w:rPr>
      </w:pPr>
      <w:r>
        <w:lastRenderedPageBreak/>
        <w:fldChar w:fldCharType="begin"/>
      </w:r>
      <w:r>
        <w:instrText xml:space="preserve"> TOC \h \z \t "PUR Product Name,2,PUR Section Heading,1" </w:instrText>
      </w:r>
      <w:r>
        <w:fldChar w:fldCharType="separate"/>
      </w:r>
      <w:hyperlink w:anchor="_Toc427932197" w:history="1">
        <w:r w:rsidR="00C45166" w:rsidRPr="00BF5BD2">
          <w:rPr>
            <w:rStyle w:val="Hyperlink"/>
            <w:noProof/>
          </w:rPr>
          <w:t>Introduction</w:t>
        </w:r>
        <w:r w:rsidR="00C45166">
          <w:rPr>
            <w:noProof/>
            <w:webHidden/>
          </w:rPr>
          <w:tab/>
        </w:r>
        <w:r w:rsidR="00C45166">
          <w:rPr>
            <w:noProof/>
            <w:webHidden/>
          </w:rPr>
          <w:fldChar w:fldCharType="begin"/>
        </w:r>
        <w:r w:rsidR="00C45166">
          <w:rPr>
            <w:noProof/>
            <w:webHidden/>
          </w:rPr>
          <w:instrText xml:space="preserve"> PAGEREF _Toc427932197 \h </w:instrText>
        </w:r>
        <w:r w:rsidR="00C45166">
          <w:rPr>
            <w:noProof/>
            <w:webHidden/>
          </w:rPr>
        </w:r>
        <w:r w:rsidR="00C45166">
          <w:rPr>
            <w:noProof/>
            <w:webHidden/>
          </w:rPr>
          <w:fldChar w:fldCharType="separate"/>
        </w:r>
        <w:r w:rsidR="00C45166">
          <w:rPr>
            <w:noProof/>
            <w:webHidden/>
          </w:rPr>
          <w:t>2</w:t>
        </w:r>
        <w:r w:rsidR="00C45166">
          <w:rPr>
            <w:noProof/>
            <w:webHidden/>
          </w:rPr>
          <w:fldChar w:fldCharType="end"/>
        </w:r>
      </w:hyperlink>
    </w:p>
    <w:p w14:paraId="6D7B6133" w14:textId="77777777" w:rsidR="00C45166" w:rsidRDefault="007328F6">
      <w:pPr>
        <w:pStyle w:val="TOC1"/>
        <w:tabs>
          <w:tab w:val="right" w:leader="dot" w:pos="5210"/>
        </w:tabs>
        <w:rPr>
          <w:rFonts w:asciiTheme="minorHAnsi" w:hAnsiTheme="minorHAnsi"/>
          <w:b w:val="0"/>
          <w:caps w:val="0"/>
          <w:noProof/>
          <w:color w:val="auto"/>
          <w:sz w:val="22"/>
          <w:szCs w:val="22"/>
          <w:lang w:eastAsia="ja-JP"/>
        </w:rPr>
      </w:pPr>
      <w:hyperlink w:anchor="_Toc427932198" w:history="1">
        <w:r w:rsidR="00C45166" w:rsidRPr="00BF5BD2">
          <w:rPr>
            <w:rStyle w:val="Hyperlink"/>
            <w:noProof/>
          </w:rPr>
          <w:t>Universal License Terms</w:t>
        </w:r>
        <w:r w:rsidR="00C45166">
          <w:rPr>
            <w:noProof/>
            <w:webHidden/>
          </w:rPr>
          <w:tab/>
        </w:r>
        <w:r w:rsidR="00C45166">
          <w:rPr>
            <w:noProof/>
            <w:webHidden/>
          </w:rPr>
          <w:fldChar w:fldCharType="begin"/>
        </w:r>
        <w:r w:rsidR="00C45166">
          <w:rPr>
            <w:noProof/>
            <w:webHidden/>
          </w:rPr>
          <w:instrText xml:space="preserve"> PAGEREF _Toc427932198 \h </w:instrText>
        </w:r>
        <w:r w:rsidR="00C45166">
          <w:rPr>
            <w:noProof/>
            <w:webHidden/>
          </w:rPr>
        </w:r>
        <w:r w:rsidR="00C45166">
          <w:rPr>
            <w:noProof/>
            <w:webHidden/>
          </w:rPr>
          <w:fldChar w:fldCharType="separate"/>
        </w:r>
        <w:r w:rsidR="00C45166">
          <w:rPr>
            <w:noProof/>
            <w:webHidden/>
          </w:rPr>
          <w:t>4</w:t>
        </w:r>
        <w:r w:rsidR="00C45166">
          <w:rPr>
            <w:noProof/>
            <w:webHidden/>
          </w:rPr>
          <w:fldChar w:fldCharType="end"/>
        </w:r>
      </w:hyperlink>
    </w:p>
    <w:p w14:paraId="314CD00C" w14:textId="77777777" w:rsidR="00C45166" w:rsidRDefault="007328F6">
      <w:pPr>
        <w:pStyle w:val="TOC1"/>
        <w:tabs>
          <w:tab w:val="right" w:leader="dot" w:pos="5210"/>
        </w:tabs>
        <w:rPr>
          <w:rFonts w:asciiTheme="minorHAnsi" w:hAnsiTheme="minorHAnsi"/>
          <w:b w:val="0"/>
          <w:caps w:val="0"/>
          <w:noProof/>
          <w:color w:val="auto"/>
          <w:sz w:val="22"/>
          <w:szCs w:val="22"/>
          <w:lang w:eastAsia="ja-JP"/>
        </w:rPr>
      </w:pPr>
      <w:hyperlink w:anchor="_Toc427932199" w:history="1">
        <w:r w:rsidR="00C45166" w:rsidRPr="00BF5BD2">
          <w:rPr>
            <w:rStyle w:val="Hyperlink"/>
            <w:noProof/>
          </w:rPr>
          <w:t>Per Processor License Model</w:t>
        </w:r>
        <w:r w:rsidR="00C45166">
          <w:rPr>
            <w:noProof/>
            <w:webHidden/>
          </w:rPr>
          <w:tab/>
        </w:r>
        <w:r w:rsidR="00C45166">
          <w:rPr>
            <w:noProof/>
            <w:webHidden/>
          </w:rPr>
          <w:fldChar w:fldCharType="begin"/>
        </w:r>
        <w:r w:rsidR="00C45166">
          <w:rPr>
            <w:noProof/>
            <w:webHidden/>
          </w:rPr>
          <w:instrText xml:space="preserve"> PAGEREF _Toc427932199 \h </w:instrText>
        </w:r>
        <w:r w:rsidR="00C45166">
          <w:rPr>
            <w:noProof/>
            <w:webHidden/>
          </w:rPr>
        </w:r>
        <w:r w:rsidR="00C45166">
          <w:rPr>
            <w:noProof/>
            <w:webHidden/>
          </w:rPr>
          <w:fldChar w:fldCharType="separate"/>
        </w:r>
        <w:r w:rsidR="00C45166">
          <w:rPr>
            <w:noProof/>
            <w:webHidden/>
          </w:rPr>
          <w:t>10</w:t>
        </w:r>
        <w:r w:rsidR="00C45166">
          <w:rPr>
            <w:noProof/>
            <w:webHidden/>
          </w:rPr>
          <w:fldChar w:fldCharType="end"/>
        </w:r>
      </w:hyperlink>
    </w:p>
    <w:p w14:paraId="6AD63333" w14:textId="77777777" w:rsidR="00C45166" w:rsidRDefault="007328F6">
      <w:pPr>
        <w:pStyle w:val="TOC2"/>
        <w:rPr>
          <w:noProof/>
          <w:color w:val="auto"/>
          <w:sz w:val="22"/>
          <w:lang w:eastAsia="ja-JP"/>
        </w:rPr>
      </w:pPr>
      <w:hyperlink w:anchor="_Toc427932200" w:history="1">
        <w:r w:rsidR="00C45166" w:rsidRPr="00BF5BD2">
          <w:rPr>
            <w:rStyle w:val="Hyperlink"/>
            <w:noProof/>
            <w:lang w:val="fr-FR"/>
          </w:rPr>
          <w:t>Core Infrastructure Server Suite Datacenter</w:t>
        </w:r>
        <w:r w:rsidR="00C45166">
          <w:rPr>
            <w:noProof/>
            <w:webHidden/>
          </w:rPr>
          <w:tab/>
        </w:r>
        <w:r w:rsidR="00C45166">
          <w:rPr>
            <w:noProof/>
            <w:webHidden/>
          </w:rPr>
          <w:fldChar w:fldCharType="begin"/>
        </w:r>
        <w:r w:rsidR="00C45166">
          <w:rPr>
            <w:noProof/>
            <w:webHidden/>
          </w:rPr>
          <w:instrText xml:space="preserve"> PAGEREF _Toc427932200 \h </w:instrText>
        </w:r>
        <w:r w:rsidR="00C45166">
          <w:rPr>
            <w:noProof/>
            <w:webHidden/>
          </w:rPr>
        </w:r>
        <w:r w:rsidR="00C45166">
          <w:rPr>
            <w:noProof/>
            <w:webHidden/>
          </w:rPr>
          <w:fldChar w:fldCharType="separate"/>
        </w:r>
        <w:r w:rsidR="00C45166">
          <w:rPr>
            <w:noProof/>
            <w:webHidden/>
          </w:rPr>
          <w:t>12</w:t>
        </w:r>
        <w:r w:rsidR="00C45166">
          <w:rPr>
            <w:noProof/>
            <w:webHidden/>
          </w:rPr>
          <w:fldChar w:fldCharType="end"/>
        </w:r>
      </w:hyperlink>
    </w:p>
    <w:p w14:paraId="36771960" w14:textId="77777777" w:rsidR="00C45166" w:rsidRDefault="007328F6">
      <w:pPr>
        <w:pStyle w:val="TOC2"/>
        <w:rPr>
          <w:noProof/>
          <w:color w:val="auto"/>
          <w:sz w:val="22"/>
          <w:lang w:eastAsia="ja-JP"/>
        </w:rPr>
      </w:pPr>
      <w:hyperlink w:anchor="_Toc427932201" w:history="1">
        <w:r w:rsidR="00C45166" w:rsidRPr="00BF5BD2">
          <w:rPr>
            <w:rStyle w:val="Hyperlink"/>
            <w:noProof/>
            <w:lang w:val="fr-FR"/>
          </w:rPr>
          <w:t>Core Infrastructure Server Suite Standard</w:t>
        </w:r>
        <w:r w:rsidR="00C45166">
          <w:rPr>
            <w:noProof/>
            <w:webHidden/>
          </w:rPr>
          <w:tab/>
        </w:r>
        <w:r w:rsidR="00C45166">
          <w:rPr>
            <w:noProof/>
            <w:webHidden/>
          </w:rPr>
          <w:fldChar w:fldCharType="begin"/>
        </w:r>
        <w:r w:rsidR="00C45166">
          <w:rPr>
            <w:noProof/>
            <w:webHidden/>
          </w:rPr>
          <w:instrText xml:space="preserve"> PAGEREF _Toc427932201 \h </w:instrText>
        </w:r>
        <w:r w:rsidR="00C45166">
          <w:rPr>
            <w:noProof/>
            <w:webHidden/>
          </w:rPr>
        </w:r>
        <w:r w:rsidR="00C45166">
          <w:rPr>
            <w:noProof/>
            <w:webHidden/>
          </w:rPr>
          <w:fldChar w:fldCharType="separate"/>
        </w:r>
        <w:r w:rsidR="00C45166">
          <w:rPr>
            <w:noProof/>
            <w:webHidden/>
          </w:rPr>
          <w:t>13</w:t>
        </w:r>
        <w:r w:rsidR="00C45166">
          <w:rPr>
            <w:noProof/>
            <w:webHidden/>
          </w:rPr>
          <w:fldChar w:fldCharType="end"/>
        </w:r>
      </w:hyperlink>
    </w:p>
    <w:p w14:paraId="12153671" w14:textId="77777777" w:rsidR="00C45166" w:rsidRDefault="007328F6">
      <w:pPr>
        <w:pStyle w:val="TOC2"/>
        <w:rPr>
          <w:noProof/>
          <w:color w:val="auto"/>
          <w:sz w:val="22"/>
          <w:lang w:eastAsia="ja-JP"/>
        </w:rPr>
      </w:pPr>
      <w:hyperlink w:anchor="_Toc427932202" w:history="1">
        <w:r w:rsidR="00C45166" w:rsidRPr="00BF5BD2">
          <w:rPr>
            <w:rStyle w:val="Hyperlink"/>
            <w:noProof/>
          </w:rPr>
          <w:t>Forefront Identity Manager Synchronization Service for Hosting 2010 R2</w:t>
        </w:r>
        <w:r w:rsidR="00C45166">
          <w:rPr>
            <w:noProof/>
            <w:webHidden/>
          </w:rPr>
          <w:tab/>
        </w:r>
        <w:r w:rsidR="00C45166">
          <w:rPr>
            <w:noProof/>
            <w:webHidden/>
          </w:rPr>
          <w:fldChar w:fldCharType="begin"/>
        </w:r>
        <w:r w:rsidR="00C45166">
          <w:rPr>
            <w:noProof/>
            <w:webHidden/>
          </w:rPr>
          <w:instrText xml:space="preserve"> PAGEREF _Toc427932202 \h </w:instrText>
        </w:r>
        <w:r w:rsidR="00C45166">
          <w:rPr>
            <w:noProof/>
            <w:webHidden/>
          </w:rPr>
        </w:r>
        <w:r w:rsidR="00C45166">
          <w:rPr>
            <w:noProof/>
            <w:webHidden/>
          </w:rPr>
          <w:fldChar w:fldCharType="separate"/>
        </w:r>
        <w:r w:rsidR="00C45166">
          <w:rPr>
            <w:noProof/>
            <w:webHidden/>
          </w:rPr>
          <w:t>14</w:t>
        </w:r>
        <w:r w:rsidR="00C45166">
          <w:rPr>
            <w:noProof/>
            <w:webHidden/>
          </w:rPr>
          <w:fldChar w:fldCharType="end"/>
        </w:r>
      </w:hyperlink>
    </w:p>
    <w:p w14:paraId="52D65A3A" w14:textId="77777777" w:rsidR="00C45166" w:rsidRDefault="007328F6">
      <w:pPr>
        <w:pStyle w:val="TOC2"/>
        <w:rPr>
          <w:noProof/>
          <w:color w:val="auto"/>
          <w:sz w:val="22"/>
          <w:lang w:eastAsia="ja-JP"/>
        </w:rPr>
      </w:pPr>
      <w:hyperlink w:anchor="_Toc427932203" w:history="1">
        <w:r w:rsidR="00C45166" w:rsidRPr="00BF5BD2">
          <w:rPr>
            <w:rStyle w:val="Hyperlink"/>
            <w:noProof/>
          </w:rPr>
          <w:t>Microsoft Dynamics C5 2012</w:t>
        </w:r>
        <w:r w:rsidR="00C45166">
          <w:rPr>
            <w:noProof/>
            <w:webHidden/>
          </w:rPr>
          <w:tab/>
        </w:r>
        <w:r w:rsidR="00C45166">
          <w:rPr>
            <w:noProof/>
            <w:webHidden/>
          </w:rPr>
          <w:fldChar w:fldCharType="begin"/>
        </w:r>
        <w:r w:rsidR="00C45166">
          <w:rPr>
            <w:noProof/>
            <w:webHidden/>
          </w:rPr>
          <w:instrText xml:space="preserve"> PAGEREF _Toc427932203 \h </w:instrText>
        </w:r>
        <w:r w:rsidR="00C45166">
          <w:rPr>
            <w:noProof/>
            <w:webHidden/>
          </w:rPr>
        </w:r>
        <w:r w:rsidR="00C45166">
          <w:rPr>
            <w:noProof/>
            <w:webHidden/>
          </w:rPr>
          <w:fldChar w:fldCharType="separate"/>
        </w:r>
        <w:r w:rsidR="00C45166">
          <w:rPr>
            <w:noProof/>
            <w:webHidden/>
          </w:rPr>
          <w:t>14</w:t>
        </w:r>
        <w:r w:rsidR="00C45166">
          <w:rPr>
            <w:noProof/>
            <w:webHidden/>
          </w:rPr>
          <w:fldChar w:fldCharType="end"/>
        </w:r>
      </w:hyperlink>
    </w:p>
    <w:p w14:paraId="0450405C" w14:textId="77777777" w:rsidR="00C45166" w:rsidRDefault="007328F6">
      <w:pPr>
        <w:pStyle w:val="TOC2"/>
        <w:rPr>
          <w:noProof/>
          <w:color w:val="auto"/>
          <w:sz w:val="22"/>
          <w:lang w:eastAsia="ja-JP"/>
        </w:rPr>
      </w:pPr>
      <w:hyperlink w:anchor="_Toc427932204" w:history="1">
        <w:r w:rsidR="00C45166" w:rsidRPr="00BF5BD2">
          <w:rPr>
            <w:rStyle w:val="Hyperlink"/>
            <w:noProof/>
          </w:rPr>
          <w:t>Microsoft Dynamics GP 2015 R2</w:t>
        </w:r>
        <w:r w:rsidR="00C45166">
          <w:rPr>
            <w:noProof/>
            <w:webHidden/>
          </w:rPr>
          <w:tab/>
        </w:r>
        <w:r w:rsidR="00C45166">
          <w:rPr>
            <w:noProof/>
            <w:webHidden/>
          </w:rPr>
          <w:fldChar w:fldCharType="begin"/>
        </w:r>
        <w:r w:rsidR="00C45166">
          <w:rPr>
            <w:noProof/>
            <w:webHidden/>
          </w:rPr>
          <w:instrText xml:space="preserve"> PAGEREF _Toc427932204 \h </w:instrText>
        </w:r>
        <w:r w:rsidR="00C45166">
          <w:rPr>
            <w:noProof/>
            <w:webHidden/>
          </w:rPr>
        </w:r>
        <w:r w:rsidR="00C45166">
          <w:rPr>
            <w:noProof/>
            <w:webHidden/>
          </w:rPr>
          <w:fldChar w:fldCharType="separate"/>
        </w:r>
        <w:r w:rsidR="00C45166">
          <w:rPr>
            <w:noProof/>
            <w:webHidden/>
          </w:rPr>
          <w:t>15</w:t>
        </w:r>
        <w:r w:rsidR="00C45166">
          <w:rPr>
            <w:noProof/>
            <w:webHidden/>
          </w:rPr>
          <w:fldChar w:fldCharType="end"/>
        </w:r>
      </w:hyperlink>
    </w:p>
    <w:p w14:paraId="15C1C25F" w14:textId="77777777" w:rsidR="00C45166" w:rsidRDefault="007328F6">
      <w:pPr>
        <w:pStyle w:val="TOC2"/>
        <w:rPr>
          <w:noProof/>
          <w:color w:val="auto"/>
          <w:sz w:val="22"/>
          <w:lang w:eastAsia="ja-JP"/>
        </w:rPr>
      </w:pPr>
      <w:hyperlink w:anchor="_Toc427932205" w:history="1">
        <w:r w:rsidR="00C45166" w:rsidRPr="00BF5BD2">
          <w:rPr>
            <w:rStyle w:val="Hyperlink"/>
            <w:noProof/>
          </w:rPr>
          <w:t>Microsoft Dynamics NAV 2015</w:t>
        </w:r>
        <w:r w:rsidR="00C45166">
          <w:rPr>
            <w:noProof/>
            <w:webHidden/>
          </w:rPr>
          <w:tab/>
        </w:r>
        <w:r w:rsidR="00C45166">
          <w:rPr>
            <w:noProof/>
            <w:webHidden/>
          </w:rPr>
          <w:fldChar w:fldCharType="begin"/>
        </w:r>
        <w:r w:rsidR="00C45166">
          <w:rPr>
            <w:noProof/>
            <w:webHidden/>
          </w:rPr>
          <w:instrText xml:space="preserve"> PAGEREF _Toc427932205 \h </w:instrText>
        </w:r>
        <w:r w:rsidR="00C45166">
          <w:rPr>
            <w:noProof/>
            <w:webHidden/>
          </w:rPr>
        </w:r>
        <w:r w:rsidR="00C45166">
          <w:rPr>
            <w:noProof/>
            <w:webHidden/>
          </w:rPr>
          <w:fldChar w:fldCharType="separate"/>
        </w:r>
        <w:r w:rsidR="00C45166">
          <w:rPr>
            <w:noProof/>
            <w:webHidden/>
          </w:rPr>
          <w:t>15</w:t>
        </w:r>
        <w:r w:rsidR="00C45166">
          <w:rPr>
            <w:noProof/>
            <w:webHidden/>
          </w:rPr>
          <w:fldChar w:fldCharType="end"/>
        </w:r>
      </w:hyperlink>
    </w:p>
    <w:p w14:paraId="454A6BC9" w14:textId="77777777" w:rsidR="00C45166" w:rsidRDefault="007328F6">
      <w:pPr>
        <w:pStyle w:val="TOC2"/>
        <w:rPr>
          <w:noProof/>
          <w:color w:val="auto"/>
          <w:sz w:val="22"/>
          <w:lang w:eastAsia="ja-JP"/>
        </w:rPr>
      </w:pPr>
      <w:hyperlink w:anchor="_Toc427932206" w:history="1">
        <w:r w:rsidR="00C45166" w:rsidRPr="00BF5BD2">
          <w:rPr>
            <w:rStyle w:val="Hyperlink"/>
            <w:noProof/>
          </w:rPr>
          <w:t>Microsoft Dynamics SL 2015</w:t>
        </w:r>
        <w:r w:rsidR="00C45166">
          <w:rPr>
            <w:noProof/>
            <w:webHidden/>
          </w:rPr>
          <w:tab/>
        </w:r>
        <w:r w:rsidR="00C45166">
          <w:rPr>
            <w:noProof/>
            <w:webHidden/>
          </w:rPr>
          <w:fldChar w:fldCharType="begin"/>
        </w:r>
        <w:r w:rsidR="00C45166">
          <w:rPr>
            <w:noProof/>
            <w:webHidden/>
          </w:rPr>
          <w:instrText xml:space="preserve"> PAGEREF _Toc427932206 \h </w:instrText>
        </w:r>
        <w:r w:rsidR="00C45166">
          <w:rPr>
            <w:noProof/>
            <w:webHidden/>
          </w:rPr>
        </w:r>
        <w:r w:rsidR="00C45166">
          <w:rPr>
            <w:noProof/>
            <w:webHidden/>
          </w:rPr>
          <w:fldChar w:fldCharType="separate"/>
        </w:r>
        <w:r w:rsidR="00C45166">
          <w:rPr>
            <w:noProof/>
            <w:webHidden/>
          </w:rPr>
          <w:t>16</w:t>
        </w:r>
        <w:r w:rsidR="00C45166">
          <w:rPr>
            <w:noProof/>
            <w:webHidden/>
          </w:rPr>
          <w:fldChar w:fldCharType="end"/>
        </w:r>
      </w:hyperlink>
    </w:p>
    <w:p w14:paraId="5315DD7A" w14:textId="77777777" w:rsidR="00C45166" w:rsidRDefault="007328F6">
      <w:pPr>
        <w:pStyle w:val="TOC2"/>
        <w:rPr>
          <w:noProof/>
          <w:color w:val="auto"/>
          <w:sz w:val="22"/>
          <w:lang w:eastAsia="ja-JP"/>
        </w:rPr>
      </w:pPr>
      <w:hyperlink w:anchor="_Toc427932207" w:history="1">
        <w:r w:rsidR="00C45166" w:rsidRPr="00BF5BD2">
          <w:rPr>
            <w:rStyle w:val="Hyperlink"/>
            <w:noProof/>
          </w:rPr>
          <w:t>Provisioning System</w:t>
        </w:r>
        <w:r w:rsidR="00C45166">
          <w:rPr>
            <w:noProof/>
            <w:webHidden/>
          </w:rPr>
          <w:tab/>
        </w:r>
        <w:r w:rsidR="00C45166">
          <w:rPr>
            <w:noProof/>
            <w:webHidden/>
          </w:rPr>
          <w:fldChar w:fldCharType="begin"/>
        </w:r>
        <w:r w:rsidR="00C45166">
          <w:rPr>
            <w:noProof/>
            <w:webHidden/>
          </w:rPr>
          <w:instrText xml:space="preserve"> PAGEREF _Toc427932207 \h </w:instrText>
        </w:r>
        <w:r w:rsidR="00C45166">
          <w:rPr>
            <w:noProof/>
            <w:webHidden/>
          </w:rPr>
        </w:r>
        <w:r w:rsidR="00C45166">
          <w:rPr>
            <w:noProof/>
            <w:webHidden/>
          </w:rPr>
          <w:fldChar w:fldCharType="separate"/>
        </w:r>
        <w:r w:rsidR="00C45166">
          <w:rPr>
            <w:noProof/>
            <w:webHidden/>
          </w:rPr>
          <w:t>16</w:t>
        </w:r>
        <w:r w:rsidR="00C45166">
          <w:rPr>
            <w:noProof/>
            <w:webHidden/>
          </w:rPr>
          <w:fldChar w:fldCharType="end"/>
        </w:r>
      </w:hyperlink>
    </w:p>
    <w:p w14:paraId="08DE7AE6" w14:textId="77777777" w:rsidR="00C45166" w:rsidRDefault="007328F6">
      <w:pPr>
        <w:pStyle w:val="TOC2"/>
        <w:rPr>
          <w:noProof/>
          <w:color w:val="auto"/>
          <w:sz w:val="22"/>
          <w:lang w:eastAsia="ja-JP"/>
        </w:rPr>
      </w:pPr>
      <w:hyperlink w:anchor="_Toc427932208" w:history="1">
        <w:r w:rsidR="00C45166" w:rsidRPr="00BF5BD2">
          <w:rPr>
            <w:rStyle w:val="Hyperlink"/>
            <w:noProof/>
          </w:rPr>
          <w:t>SharePoint 2013 Hosting</w:t>
        </w:r>
        <w:r w:rsidR="00C45166">
          <w:rPr>
            <w:noProof/>
            <w:webHidden/>
          </w:rPr>
          <w:tab/>
        </w:r>
        <w:r w:rsidR="00C45166">
          <w:rPr>
            <w:noProof/>
            <w:webHidden/>
          </w:rPr>
          <w:fldChar w:fldCharType="begin"/>
        </w:r>
        <w:r w:rsidR="00C45166">
          <w:rPr>
            <w:noProof/>
            <w:webHidden/>
          </w:rPr>
          <w:instrText xml:space="preserve"> PAGEREF _Toc427932208 \h </w:instrText>
        </w:r>
        <w:r w:rsidR="00C45166">
          <w:rPr>
            <w:noProof/>
            <w:webHidden/>
          </w:rPr>
        </w:r>
        <w:r w:rsidR="00C45166">
          <w:rPr>
            <w:noProof/>
            <w:webHidden/>
          </w:rPr>
          <w:fldChar w:fldCharType="separate"/>
        </w:r>
        <w:r w:rsidR="00C45166">
          <w:rPr>
            <w:noProof/>
            <w:webHidden/>
          </w:rPr>
          <w:t>17</w:t>
        </w:r>
        <w:r w:rsidR="00C45166">
          <w:rPr>
            <w:noProof/>
            <w:webHidden/>
          </w:rPr>
          <w:fldChar w:fldCharType="end"/>
        </w:r>
      </w:hyperlink>
    </w:p>
    <w:p w14:paraId="5A1D7A68" w14:textId="77777777" w:rsidR="00C45166" w:rsidRDefault="007328F6">
      <w:pPr>
        <w:pStyle w:val="TOC2"/>
        <w:rPr>
          <w:noProof/>
          <w:color w:val="auto"/>
          <w:sz w:val="22"/>
          <w:lang w:eastAsia="ja-JP"/>
        </w:rPr>
      </w:pPr>
      <w:hyperlink w:anchor="_Toc427932209" w:history="1">
        <w:r w:rsidR="00C45166" w:rsidRPr="00BF5BD2">
          <w:rPr>
            <w:rStyle w:val="Hyperlink"/>
            <w:noProof/>
          </w:rPr>
          <w:t>System Center 2012 R2 Datacenter</w:t>
        </w:r>
        <w:r w:rsidR="00C45166">
          <w:rPr>
            <w:noProof/>
            <w:webHidden/>
          </w:rPr>
          <w:tab/>
        </w:r>
        <w:r w:rsidR="00C45166">
          <w:rPr>
            <w:noProof/>
            <w:webHidden/>
          </w:rPr>
          <w:fldChar w:fldCharType="begin"/>
        </w:r>
        <w:r w:rsidR="00C45166">
          <w:rPr>
            <w:noProof/>
            <w:webHidden/>
          </w:rPr>
          <w:instrText xml:space="preserve"> PAGEREF _Toc427932209 \h </w:instrText>
        </w:r>
        <w:r w:rsidR="00C45166">
          <w:rPr>
            <w:noProof/>
            <w:webHidden/>
          </w:rPr>
        </w:r>
        <w:r w:rsidR="00C45166">
          <w:rPr>
            <w:noProof/>
            <w:webHidden/>
          </w:rPr>
          <w:fldChar w:fldCharType="separate"/>
        </w:r>
        <w:r w:rsidR="00C45166">
          <w:rPr>
            <w:noProof/>
            <w:webHidden/>
          </w:rPr>
          <w:t>17</w:t>
        </w:r>
        <w:r w:rsidR="00C45166">
          <w:rPr>
            <w:noProof/>
            <w:webHidden/>
          </w:rPr>
          <w:fldChar w:fldCharType="end"/>
        </w:r>
      </w:hyperlink>
    </w:p>
    <w:p w14:paraId="37EDD21B" w14:textId="77777777" w:rsidR="00C45166" w:rsidRDefault="007328F6">
      <w:pPr>
        <w:pStyle w:val="TOC2"/>
        <w:rPr>
          <w:noProof/>
          <w:color w:val="auto"/>
          <w:sz w:val="22"/>
          <w:lang w:eastAsia="ja-JP"/>
        </w:rPr>
      </w:pPr>
      <w:hyperlink w:anchor="_Toc427932210" w:history="1">
        <w:r w:rsidR="00C45166" w:rsidRPr="00BF5BD2">
          <w:rPr>
            <w:rStyle w:val="Hyperlink"/>
            <w:noProof/>
          </w:rPr>
          <w:t>System Center 2012 R2 Standard</w:t>
        </w:r>
        <w:r w:rsidR="00C45166">
          <w:rPr>
            <w:noProof/>
            <w:webHidden/>
          </w:rPr>
          <w:tab/>
        </w:r>
        <w:r w:rsidR="00C45166">
          <w:rPr>
            <w:noProof/>
            <w:webHidden/>
          </w:rPr>
          <w:fldChar w:fldCharType="begin"/>
        </w:r>
        <w:r w:rsidR="00C45166">
          <w:rPr>
            <w:noProof/>
            <w:webHidden/>
          </w:rPr>
          <w:instrText xml:space="preserve"> PAGEREF _Toc427932210 \h </w:instrText>
        </w:r>
        <w:r w:rsidR="00C45166">
          <w:rPr>
            <w:noProof/>
            <w:webHidden/>
          </w:rPr>
        </w:r>
        <w:r w:rsidR="00C45166">
          <w:rPr>
            <w:noProof/>
            <w:webHidden/>
          </w:rPr>
          <w:fldChar w:fldCharType="separate"/>
        </w:r>
        <w:r w:rsidR="00C45166">
          <w:rPr>
            <w:noProof/>
            <w:webHidden/>
          </w:rPr>
          <w:t>18</w:t>
        </w:r>
        <w:r w:rsidR="00C45166">
          <w:rPr>
            <w:noProof/>
            <w:webHidden/>
          </w:rPr>
          <w:fldChar w:fldCharType="end"/>
        </w:r>
      </w:hyperlink>
    </w:p>
    <w:p w14:paraId="39A225FC" w14:textId="77777777" w:rsidR="00C45166" w:rsidRDefault="007328F6">
      <w:pPr>
        <w:pStyle w:val="TOC2"/>
        <w:rPr>
          <w:noProof/>
          <w:color w:val="auto"/>
          <w:sz w:val="22"/>
          <w:lang w:eastAsia="ja-JP"/>
        </w:rPr>
      </w:pPr>
      <w:hyperlink w:anchor="_Toc427932211" w:history="1">
        <w:r w:rsidR="00C45166" w:rsidRPr="00BF5BD2">
          <w:rPr>
            <w:rStyle w:val="Hyperlink"/>
            <w:noProof/>
          </w:rPr>
          <w:t>Windows Server 2012 R2 Datacenter</w:t>
        </w:r>
        <w:r w:rsidR="00C45166">
          <w:rPr>
            <w:noProof/>
            <w:webHidden/>
          </w:rPr>
          <w:tab/>
        </w:r>
        <w:r w:rsidR="00C45166">
          <w:rPr>
            <w:noProof/>
            <w:webHidden/>
          </w:rPr>
          <w:fldChar w:fldCharType="begin"/>
        </w:r>
        <w:r w:rsidR="00C45166">
          <w:rPr>
            <w:noProof/>
            <w:webHidden/>
          </w:rPr>
          <w:instrText xml:space="preserve"> PAGEREF _Toc427932211 \h </w:instrText>
        </w:r>
        <w:r w:rsidR="00C45166">
          <w:rPr>
            <w:noProof/>
            <w:webHidden/>
          </w:rPr>
        </w:r>
        <w:r w:rsidR="00C45166">
          <w:rPr>
            <w:noProof/>
            <w:webHidden/>
          </w:rPr>
          <w:fldChar w:fldCharType="separate"/>
        </w:r>
        <w:r w:rsidR="00C45166">
          <w:rPr>
            <w:noProof/>
            <w:webHidden/>
          </w:rPr>
          <w:t>20</w:t>
        </w:r>
        <w:r w:rsidR="00C45166">
          <w:rPr>
            <w:noProof/>
            <w:webHidden/>
          </w:rPr>
          <w:fldChar w:fldCharType="end"/>
        </w:r>
      </w:hyperlink>
    </w:p>
    <w:p w14:paraId="1C97F5A9" w14:textId="77777777" w:rsidR="00C45166" w:rsidRDefault="007328F6">
      <w:pPr>
        <w:pStyle w:val="TOC2"/>
        <w:rPr>
          <w:noProof/>
          <w:color w:val="auto"/>
          <w:sz w:val="22"/>
          <w:lang w:eastAsia="ja-JP"/>
        </w:rPr>
      </w:pPr>
      <w:hyperlink w:anchor="_Toc427932212" w:history="1">
        <w:r w:rsidR="00C45166" w:rsidRPr="00BF5BD2">
          <w:rPr>
            <w:rStyle w:val="Hyperlink"/>
            <w:noProof/>
          </w:rPr>
          <w:t>Windows Server 2012 R2 Standard</w:t>
        </w:r>
        <w:r w:rsidR="00C45166">
          <w:rPr>
            <w:noProof/>
            <w:webHidden/>
          </w:rPr>
          <w:tab/>
        </w:r>
        <w:r w:rsidR="00C45166">
          <w:rPr>
            <w:noProof/>
            <w:webHidden/>
          </w:rPr>
          <w:fldChar w:fldCharType="begin"/>
        </w:r>
        <w:r w:rsidR="00C45166">
          <w:rPr>
            <w:noProof/>
            <w:webHidden/>
          </w:rPr>
          <w:instrText xml:space="preserve"> PAGEREF _Toc427932212 \h </w:instrText>
        </w:r>
        <w:r w:rsidR="00C45166">
          <w:rPr>
            <w:noProof/>
            <w:webHidden/>
          </w:rPr>
        </w:r>
        <w:r w:rsidR="00C45166">
          <w:rPr>
            <w:noProof/>
            <w:webHidden/>
          </w:rPr>
          <w:fldChar w:fldCharType="separate"/>
        </w:r>
        <w:r w:rsidR="00C45166">
          <w:rPr>
            <w:noProof/>
            <w:webHidden/>
          </w:rPr>
          <w:t>21</w:t>
        </w:r>
        <w:r w:rsidR="00C45166">
          <w:rPr>
            <w:noProof/>
            <w:webHidden/>
          </w:rPr>
          <w:fldChar w:fldCharType="end"/>
        </w:r>
      </w:hyperlink>
    </w:p>
    <w:p w14:paraId="0CB82851" w14:textId="77777777" w:rsidR="00C45166" w:rsidRDefault="007328F6">
      <w:pPr>
        <w:pStyle w:val="TOC2"/>
        <w:rPr>
          <w:noProof/>
          <w:color w:val="auto"/>
          <w:sz w:val="22"/>
          <w:lang w:eastAsia="ja-JP"/>
        </w:rPr>
      </w:pPr>
      <w:hyperlink w:anchor="_Toc427932213" w:history="1">
        <w:r w:rsidR="00C45166" w:rsidRPr="00BF5BD2">
          <w:rPr>
            <w:rStyle w:val="Hyperlink"/>
            <w:noProof/>
          </w:rPr>
          <w:t>Windows Server 2012 R2 Essentials</w:t>
        </w:r>
        <w:r w:rsidR="00C45166">
          <w:rPr>
            <w:noProof/>
            <w:webHidden/>
          </w:rPr>
          <w:tab/>
        </w:r>
        <w:r w:rsidR="00C45166">
          <w:rPr>
            <w:noProof/>
            <w:webHidden/>
          </w:rPr>
          <w:fldChar w:fldCharType="begin"/>
        </w:r>
        <w:r w:rsidR="00C45166">
          <w:rPr>
            <w:noProof/>
            <w:webHidden/>
          </w:rPr>
          <w:instrText xml:space="preserve"> PAGEREF _Toc427932213 \h </w:instrText>
        </w:r>
        <w:r w:rsidR="00C45166">
          <w:rPr>
            <w:noProof/>
            <w:webHidden/>
          </w:rPr>
        </w:r>
        <w:r w:rsidR="00C45166">
          <w:rPr>
            <w:noProof/>
            <w:webHidden/>
          </w:rPr>
          <w:fldChar w:fldCharType="separate"/>
        </w:r>
        <w:r w:rsidR="00C45166">
          <w:rPr>
            <w:noProof/>
            <w:webHidden/>
          </w:rPr>
          <w:t>22</w:t>
        </w:r>
        <w:r w:rsidR="00C45166">
          <w:rPr>
            <w:noProof/>
            <w:webHidden/>
          </w:rPr>
          <w:fldChar w:fldCharType="end"/>
        </w:r>
      </w:hyperlink>
    </w:p>
    <w:p w14:paraId="0FEF6FB0" w14:textId="77777777" w:rsidR="00C45166" w:rsidRDefault="007328F6">
      <w:pPr>
        <w:pStyle w:val="TOC1"/>
        <w:tabs>
          <w:tab w:val="right" w:leader="dot" w:pos="5210"/>
        </w:tabs>
        <w:rPr>
          <w:rFonts w:asciiTheme="minorHAnsi" w:hAnsiTheme="minorHAnsi"/>
          <w:b w:val="0"/>
          <w:caps w:val="0"/>
          <w:noProof/>
          <w:color w:val="auto"/>
          <w:sz w:val="22"/>
          <w:szCs w:val="22"/>
          <w:lang w:eastAsia="ja-JP"/>
        </w:rPr>
      </w:pPr>
      <w:hyperlink w:anchor="_Toc427932214" w:history="1">
        <w:r w:rsidR="00C45166" w:rsidRPr="00BF5BD2">
          <w:rPr>
            <w:rStyle w:val="Hyperlink"/>
            <w:noProof/>
          </w:rPr>
          <w:t>Per Core License Model</w:t>
        </w:r>
        <w:r w:rsidR="00C45166">
          <w:rPr>
            <w:noProof/>
            <w:webHidden/>
          </w:rPr>
          <w:tab/>
        </w:r>
        <w:r w:rsidR="00C45166">
          <w:rPr>
            <w:noProof/>
            <w:webHidden/>
          </w:rPr>
          <w:fldChar w:fldCharType="begin"/>
        </w:r>
        <w:r w:rsidR="00C45166">
          <w:rPr>
            <w:noProof/>
            <w:webHidden/>
          </w:rPr>
          <w:instrText xml:space="preserve"> PAGEREF _Toc427932214 \h </w:instrText>
        </w:r>
        <w:r w:rsidR="00C45166">
          <w:rPr>
            <w:noProof/>
            <w:webHidden/>
          </w:rPr>
        </w:r>
        <w:r w:rsidR="00C45166">
          <w:rPr>
            <w:noProof/>
            <w:webHidden/>
          </w:rPr>
          <w:fldChar w:fldCharType="separate"/>
        </w:r>
        <w:r w:rsidR="00C45166">
          <w:rPr>
            <w:noProof/>
            <w:webHidden/>
          </w:rPr>
          <w:t>24</w:t>
        </w:r>
        <w:r w:rsidR="00C45166">
          <w:rPr>
            <w:noProof/>
            <w:webHidden/>
          </w:rPr>
          <w:fldChar w:fldCharType="end"/>
        </w:r>
      </w:hyperlink>
    </w:p>
    <w:p w14:paraId="6F9C789E" w14:textId="77777777" w:rsidR="00C45166" w:rsidRDefault="007328F6">
      <w:pPr>
        <w:pStyle w:val="TOC2"/>
        <w:rPr>
          <w:noProof/>
          <w:color w:val="auto"/>
          <w:sz w:val="22"/>
          <w:lang w:eastAsia="ja-JP"/>
        </w:rPr>
      </w:pPr>
      <w:hyperlink w:anchor="_Toc427932215" w:history="1">
        <w:r w:rsidR="00C45166" w:rsidRPr="00BF5BD2">
          <w:rPr>
            <w:rStyle w:val="Hyperlink"/>
            <w:noProof/>
          </w:rPr>
          <w:t>BizTalk Server 2013 R2 Enterprise</w:t>
        </w:r>
        <w:r w:rsidR="00C45166">
          <w:rPr>
            <w:noProof/>
            <w:webHidden/>
          </w:rPr>
          <w:tab/>
        </w:r>
        <w:r w:rsidR="00C45166">
          <w:rPr>
            <w:noProof/>
            <w:webHidden/>
          </w:rPr>
          <w:fldChar w:fldCharType="begin"/>
        </w:r>
        <w:r w:rsidR="00C45166">
          <w:rPr>
            <w:noProof/>
            <w:webHidden/>
          </w:rPr>
          <w:instrText xml:space="preserve"> PAGEREF _Toc427932215 \h </w:instrText>
        </w:r>
        <w:r w:rsidR="00C45166">
          <w:rPr>
            <w:noProof/>
            <w:webHidden/>
          </w:rPr>
        </w:r>
        <w:r w:rsidR="00C45166">
          <w:rPr>
            <w:noProof/>
            <w:webHidden/>
          </w:rPr>
          <w:fldChar w:fldCharType="separate"/>
        </w:r>
        <w:r w:rsidR="00C45166">
          <w:rPr>
            <w:noProof/>
            <w:webHidden/>
          </w:rPr>
          <w:t>25</w:t>
        </w:r>
        <w:r w:rsidR="00C45166">
          <w:rPr>
            <w:noProof/>
            <w:webHidden/>
          </w:rPr>
          <w:fldChar w:fldCharType="end"/>
        </w:r>
      </w:hyperlink>
    </w:p>
    <w:p w14:paraId="60CC42C0" w14:textId="77777777" w:rsidR="00C45166" w:rsidRDefault="007328F6">
      <w:pPr>
        <w:pStyle w:val="TOC2"/>
        <w:rPr>
          <w:noProof/>
          <w:color w:val="auto"/>
          <w:sz w:val="22"/>
          <w:lang w:eastAsia="ja-JP"/>
        </w:rPr>
      </w:pPr>
      <w:hyperlink w:anchor="_Toc427932216" w:history="1">
        <w:r w:rsidR="00C45166" w:rsidRPr="00BF5BD2">
          <w:rPr>
            <w:rStyle w:val="Hyperlink"/>
            <w:noProof/>
          </w:rPr>
          <w:t>BizTalk Server 2013 R2 Standard</w:t>
        </w:r>
        <w:r w:rsidR="00C45166">
          <w:rPr>
            <w:noProof/>
            <w:webHidden/>
          </w:rPr>
          <w:tab/>
        </w:r>
        <w:r w:rsidR="00C45166">
          <w:rPr>
            <w:noProof/>
            <w:webHidden/>
          </w:rPr>
          <w:fldChar w:fldCharType="begin"/>
        </w:r>
        <w:r w:rsidR="00C45166">
          <w:rPr>
            <w:noProof/>
            <w:webHidden/>
          </w:rPr>
          <w:instrText xml:space="preserve"> PAGEREF _Toc427932216 \h </w:instrText>
        </w:r>
        <w:r w:rsidR="00C45166">
          <w:rPr>
            <w:noProof/>
            <w:webHidden/>
          </w:rPr>
        </w:r>
        <w:r w:rsidR="00C45166">
          <w:rPr>
            <w:noProof/>
            <w:webHidden/>
          </w:rPr>
          <w:fldChar w:fldCharType="separate"/>
        </w:r>
        <w:r w:rsidR="00C45166">
          <w:rPr>
            <w:noProof/>
            <w:webHidden/>
          </w:rPr>
          <w:t>26</w:t>
        </w:r>
        <w:r w:rsidR="00C45166">
          <w:rPr>
            <w:noProof/>
            <w:webHidden/>
          </w:rPr>
          <w:fldChar w:fldCharType="end"/>
        </w:r>
      </w:hyperlink>
    </w:p>
    <w:p w14:paraId="1729BB9C" w14:textId="77777777" w:rsidR="00C45166" w:rsidRDefault="007328F6">
      <w:pPr>
        <w:pStyle w:val="TOC2"/>
        <w:rPr>
          <w:noProof/>
          <w:color w:val="auto"/>
          <w:sz w:val="22"/>
          <w:lang w:eastAsia="ja-JP"/>
        </w:rPr>
      </w:pPr>
      <w:hyperlink w:anchor="_Toc427932217" w:history="1">
        <w:r w:rsidR="00C45166" w:rsidRPr="00BF5BD2">
          <w:rPr>
            <w:rStyle w:val="Hyperlink"/>
            <w:noProof/>
          </w:rPr>
          <w:t>BizTalk Server 2013 R2 Branch</w:t>
        </w:r>
        <w:r w:rsidR="00C45166">
          <w:rPr>
            <w:noProof/>
            <w:webHidden/>
          </w:rPr>
          <w:tab/>
        </w:r>
        <w:r w:rsidR="00C45166">
          <w:rPr>
            <w:noProof/>
            <w:webHidden/>
          </w:rPr>
          <w:fldChar w:fldCharType="begin"/>
        </w:r>
        <w:r w:rsidR="00C45166">
          <w:rPr>
            <w:noProof/>
            <w:webHidden/>
          </w:rPr>
          <w:instrText xml:space="preserve"> PAGEREF _Toc427932217 \h </w:instrText>
        </w:r>
        <w:r w:rsidR="00C45166">
          <w:rPr>
            <w:noProof/>
            <w:webHidden/>
          </w:rPr>
        </w:r>
        <w:r w:rsidR="00C45166">
          <w:rPr>
            <w:noProof/>
            <w:webHidden/>
          </w:rPr>
          <w:fldChar w:fldCharType="separate"/>
        </w:r>
        <w:r w:rsidR="00C45166">
          <w:rPr>
            <w:noProof/>
            <w:webHidden/>
          </w:rPr>
          <w:t>26</w:t>
        </w:r>
        <w:r w:rsidR="00C45166">
          <w:rPr>
            <w:noProof/>
            <w:webHidden/>
          </w:rPr>
          <w:fldChar w:fldCharType="end"/>
        </w:r>
      </w:hyperlink>
    </w:p>
    <w:p w14:paraId="370F0CD0" w14:textId="77777777" w:rsidR="00C45166" w:rsidRDefault="007328F6">
      <w:pPr>
        <w:pStyle w:val="TOC2"/>
        <w:rPr>
          <w:noProof/>
          <w:color w:val="auto"/>
          <w:sz w:val="22"/>
          <w:lang w:eastAsia="ja-JP"/>
        </w:rPr>
      </w:pPr>
      <w:hyperlink w:anchor="_Toc427932218" w:history="1">
        <w:r w:rsidR="00C45166" w:rsidRPr="00BF5BD2">
          <w:rPr>
            <w:rStyle w:val="Hyperlink"/>
            <w:noProof/>
          </w:rPr>
          <w:t>Microsoft Dynamics AX 2012 R3 Standard Commerce Server Core</w:t>
        </w:r>
        <w:r w:rsidR="00C45166">
          <w:rPr>
            <w:noProof/>
            <w:webHidden/>
          </w:rPr>
          <w:tab/>
        </w:r>
        <w:r w:rsidR="00C45166">
          <w:rPr>
            <w:noProof/>
            <w:webHidden/>
          </w:rPr>
          <w:fldChar w:fldCharType="begin"/>
        </w:r>
        <w:r w:rsidR="00C45166">
          <w:rPr>
            <w:noProof/>
            <w:webHidden/>
          </w:rPr>
          <w:instrText xml:space="preserve"> PAGEREF _Toc427932218 \h </w:instrText>
        </w:r>
        <w:r w:rsidR="00C45166">
          <w:rPr>
            <w:noProof/>
            <w:webHidden/>
          </w:rPr>
        </w:r>
        <w:r w:rsidR="00C45166">
          <w:rPr>
            <w:noProof/>
            <w:webHidden/>
          </w:rPr>
          <w:fldChar w:fldCharType="separate"/>
        </w:r>
        <w:r w:rsidR="00C45166">
          <w:rPr>
            <w:noProof/>
            <w:webHidden/>
          </w:rPr>
          <w:t>27</w:t>
        </w:r>
        <w:r w:rsidR="00C45166">
          <w:rPr>
            <w:noProof/>
            <w:webHidden/>
          </w:rPr>
          <w:fldChar w:fldCharType="end"/>
        </w:r>
      </w:hyperlink>
    </w:p>
    <w:p w14:paraId="576B69CB" w14:textId="77777777" w:rsidR="00C45166" w:rsidRDefault="007328F6">
      <w:pPr>
        <w:pStyle w:val="TOC2"/>
        <w:rPr>
          <w:noProof/>
          <w:color w:val="auto"/>
          <w:sz w:val="22"/>
          <w:lang w:eastAsia="ja-JP"/>
        </w:rPr>
      </w:pPr>
      <w:hyperlink w:anchor="_Toc427932219" w:history="1">
        <w:r w:rsidR="00C45166" w:rsidRPr="00BF5BD2">
          <w:rPr>
            <w:rStyle w:val="Hyperlink"/>
            <w:noProof/>
          </w:rPr>
          <w:t>SQL Server 2014 Enterprise Core</w:t>
        </w:r>
        <w:r w:rsidR="00C45166">
          <w:rPr>
            <w:noProof/>
            <w:webHidden/>
          </w:rPr>
          <w:tab/>
        </w:r>
        <w:r w:rsidR="00C45166">
          <w:rPr>
            <w:noProof/>
            <w:webHidden/>
          </w:rPr>
          <w:fldChar w:fldCharType="begin"/>
        </w:r>
        <w:r w:rsidR="00C45166">
          <w:rPr>
            <w:noProof/>
            <w:webHidden/>
          </w:rPr>
          <w:instrText xml:space="preserve"> PAGEREF _Toc427932219 \h </w:instrText>
        </w:r>
        <w:r w:rsidR="00C45166">
          <w:rPr>
            <w:noProof/>
            <w:webHidden/>
          </w:rPr>
        </w:r>
        <w:r w:rsidR="00C45166">
          <w:rPr>
            <w:noProof/>
            <w:webHidden/>
          </w:rPr>
          <w:fldChar w:fldCharType="separate"/>
        </w:r>
        <w:r w:rsidR="00C45166">
          <w:rPr>
            <w:noProof/>
            <w:webHidden/>
          </w:rPr>
          <w:t>27</w:t>
        </w:r>
        <w:r w:rsidR="00C45166">
          <w:rPr>
            <w:noProof/>
            <w:webHidden/>
          </w:rPr>
          <w:fldChar w:fldCharType="end"/>
        </w:r>
      </w:hyperlink>
    </w:p>
    <w:p w14:paraId="4EC66F9B" w14:textId="77777777" w:rsidR="00C45166" w:rsidRDefault="007328F6">
      <w:pPr>
        <w:pStyle w:val="TOC2"/>
        <w:rPr>
          <w:noProof/>
          <w:color w:val="auto"/>
          <w:sz w:val="22"/>
          <w:lang w:eastAsia="ja-JP"/>
        </w:rPr>
      </w:pPr>
      <w:hyperlink w:anchor="_Toc427932220" w:history="1">
        <w:r w:rsidR="00C45166" w:rsidRPr="00BF5BD2">
          <w:rPr>
            <w:rStyle w:val="Hyperlink"/>
            <w:noProof/>
          </w:rPr>
          <w:t>SQL Server 2014 Standard Core</w:t>
        </w:r>
        <w:r w:rsidR="00C45166">
          <w:rPr>
            <w:noProof/>
            <w:webHidden/>
          </w:rPr>
          <w:tab/>
        </w:r>
        <w:r w:rsidR="00C45166">
          <w:rPr>
            <w:noProof/>
            <w:webHidden/>
          </w:rPr>
          <w:fldChar w:fldCharType="begin"/>
        </w:r>
        <w:r w:rsidR="00C45166">
          <w:rPr>
            <w:noProof/>
            <w:webHidden/>
          </w:rPr>
          <w:instrText xml:space="preserve"> PAGEREF _Toc427932220 \h </w:instrText>
        </w:r>
        <w:r w:rsidR="00C45166">
          <w:rPr>
            <w:noProof/>
            <w:webHidden/>
          </w:rPr>
        </w:r>
        <w:r w:rsidR="00C45166">
          <w:rPr>
            <w:noProof/>
            <w:webHidden/>
          </w:rPr>
          <w:fldChar w:fldCharType="separate"/>
        </w:r>
        <w:r w:rsidR="00C45166">
          <w:rPr>
            <w:noProof/>
            <w:webHidden/>
          </w:rPr>
          <w:t>27</w:t>
        </w:r>
        <w:r w:rsidR="00C45166">
          <w:rPr>
            <w:noProof/>
            <w:webHidden/>
          </w:rPr>
          <w:fldChar w:fldCharType="end"/>
        </w:r>
      </w:hyperlink>
    </w:p>
    <w:p w14:paraId="2DB46580" w14:textId="77777777" w:rsidR="00C45166" w:rsidRDefault="007328F6">
      <w:pPr>
        <w:pStyle w:val="TOC2"/>
        <w:rPr>
          <w:noProof/>
          <w:color w:val="auto"/>
          <w:sz w:val="22"/>
          <w:lang w:eastAsia="ja-JP"/>
        </w:rPr>
      </w:pPr>
      <w:hyperlink w:anchor="_Toc427932221" w:history="1">
        <w:r w:rsidR="00C45166" w:rsidRPr="00BF5BD2">
          <w:rPr>
            <w:rStyle w:val="Hyperlink"/>
            <w:noProof/>
          </w:rPr>
          <w:t>SQL Server 2014 Web Core</w:t>
        </w:r>
        <w:r w:rsidR="00C45166">
          <w:rPr>
            <w:noProof/>
            <w:webHidden/>
          </w:rPr>
          <w:tab/>
        </w:r>
        <w:r w:rsidR="00C45166">
          <w:rPr>
            <w:noProof/>
            <w:webHidden/>
          </w:rPr>
          <w:fldChar w:fldCharType="begin"/>
        </w:r>
        <w:r w:rsidR="00C45166">
          <w:rPr>
            <w:noProof/>
            <w:webHidden/>
          </w:rPr>
          <w:instrText xml:space="preserve"> PAGEREF _Toc427932221 \h </w:instrText>
        </w:r>
        <w:r w:rsidR="00C45166">
          <w:rPr>
            <w:noProof/>
            <w:webHidden/>
          </w:rPr>
        </w:r>
        <w:r w:rsidR="00C45166">
          <w:rPr>
            <w:noProof/>
            <w:webHidden/>
          </w:rPr>
          <w:fldChar w:fldCharType="separate"/>
        </w:r>
        <w:r w:rsidR="00C45166">
          <w:rPr>
            <w:noProof/>
            <w:webHidden/>
          </w:rPr>
          <w:t>28</w:t>
        </w:r>
        <w:r w:rsidR="00C45166">
          <w:rPr>
            <w:noProof/>
            <w:webHidden/>
          </w:rPr>
          <w:fldChar w:fldCharType="end"/>
        </w:r>
      </w:hyperlink>
    </w:p>
    <w:p w14:paraId="7CA6B151" w14:textId="77777777" w:rsidR="00C45166" w:rsidRDefault="007328F6">
      <w:pPr>
        <w:pStyle w:val="TOC1"/>
        <w:tabs>
          <w:tab w:val="right" w:leader="dot" w:pos="5210"/>
        </w:tabs>
        <w:rPr>
          <w:rFonts w:asciiTheme="minorHAnsi" w:hAnsiTheme="minorHAnsi"/>
          <w:b w:val="0"/>
          <w:caps w:val="0"/>
          <w:noProof/>
          <w:color w:val="auto"/>
          <w:sz w:val="22"/>
          <w:szCs w:val="22"/>
          <w:lang w:eastAsia="ja-JP"/>
        </w:rPr>
      </w:pPr>
      <w:hyperlink w:anchor="_Toc427932222" w:history="1">
        <w:r w:rsidR="00C45166" w:rsidRPr="00BF5BD2">
          <w:rPr>
            <w:rStyle w:val="Hyperlink"/>
            <w:noProof/>
          </w:rPr>
          <w:t>Subscriber Access License (SAL) Model (Non-Online Services Products)</w:t>
        </w:r>
        <w:r w:rsidR="00C45166">
          <w:rPr>
            <w:noProof/>
            <w:webHidden/>
          </w:rPr>
          <w:tab/>
        </w:r>
        <w:r w:rsidR="00C45166">
          <w:rPr>
            <w:noProof/>
            <w:webHidden/>
          </w:rPr>
          <w:fldChar w:fldCharType="begin"/>
        </w:r>
        <w:r w:rsidR="00C45166">
          <w:rPr>
            <w:noProof/>
            <w:webHidden/>
          </w:rPr>
          <w:instrText xml:space="preserve"> PAGEREF _Toc427932222 \h </w:instrText>
        </w:r>
        <w:r w:rsidR="00C45166">
          <w:rPr>
            <w:noProof/>
            <w:webHidden/>
          </w:rPr>
        </w:r>
        <w:r w:rsidR="00C45166">
          <w:rPr>
            <w:noProof/>
            <w:webHidden/>
          </w:rPr>
          <w:fldChar w:fldCharType="separate"/>
        </w:r>
        <w:r w:rsidR="00C45166">
          <w:rPr>
            <w:noProof/>
            <w:webHidden/>
          </w:rPr>
          <w:t>29</w:t>
        </w:r>
        <w:r w:rsidR="00C45166">
          <w:rPr>
            <w:noProof/>
            <w:webHidden/>
          </w:rPr>
          <w:fldChar w:fldCharType="end"/>
        </w:r>
      </w:hyperlink>
    </w:p>
    <w:p w14:paraId="21ED7E1E" w14:textId="77777777" w:rsidR="00C45166" w:rsidRDefault="007328F6">
      <w:pPr>
        <w:pStyle w:val="TOC2"/>
        <w:rPr>
          <w:noProof/>
          <w:color w:val="auto"/>
          <w:sz w:val="22"/>
          <w:lang w:eastAsia="ja-JP"/>
        </w:rPr>
      </w:pPr>
      <w:hyperlink w:anchor="_Toc427932223" w:history="1">
        <w:r w:rsidR="00C45166" w:rsidRPr="00BF5BD2">
          <w:rPr>
            <w:rStyle w:val="Hyperlink"/>
            <w:noProof/>
            <w:lang w:val="fr-FR"/>
          </w:rPr>
          <w:t>Advanced Threat Analytics 2016</w:t>
        </w:r>
        <w:r w:rsidR="00C45166">
          <w:rPr>
            <w:noProof/>
            <w:webHidden/>
          </w:rPr>
          <w:tab/>
        </w:r>
        <w:r w:rsidR="00C45166">
          <w:rPr>
            <w:noProof/>
            <w:webHidden/>
          </w:rPr>
          <w:fldChar w:fldCharType="begin"/>
        </w:r>
        <w:r w:rsidR="00C45166">
          <w:rPr>
            <w:noProof/>
            <w:webHidden/>
          </w:rPr>
          <w:instrText xml:space="preserve"> PAGEREF _Toc427932223 \h </w:instrText>
        </w:r>
        <w:r w:rsidR="00C45166">
          <w:rPr>
            <w:noProof/>
            <w:webHidden/>
          </w:rPr>
        </w:r>
        <w:r w:rsidR="00C45166">
          <w:rPr>
            <w:noProof/>
            <w:webHidden/>
          </w:rPr>
          <w:fldChar w:fldCharType="separate"/>
        </w:r>
        <w:r w:rsidR="00C45166">
          <w:rPr>
            <w:noProof/>
            <w:webHidden/>
          </w:rPr>
          <w:t>33</w:t>
        </w:r>
        <w:r w:rsidR="00C45166">
          <w:rPr>
            <w:noProof/>
            <w:webHidden/>
          </w:rPr>
          <w:fldChar w:fldCharType="end"/>
        </w:r>
      </w:hyperlink>
    </w:p>
    <w:p w14:paraId="2F0C0AF5" w14:textId="77777777" w:rsidR="00C45166" w:rsidRDefault="007328F6">
      <w:pPr>
        <w:pStyle w:val="TOC2"/>
        <w:rPr>
          <w:noProof/>
          <w:color w:val="auto"/>
          <w:sz w:val="22"/>
          <w:lang w:eastAsia="ja-JP"/>
        </w:rPr>
      </w:pPr>
      <w:hyperlink w:anchor="_Toc427932224" w:history="1">
        <w:r w:rsidR="00C45166" w:rsidRPr="00BF5BD2">
          <w:rPr>
            <w:rStyle w:val="Hyperlink"/>
            <w:noProof/>
          </w:rPr>
          <w:t>Exchange Server 2016 Standard and Enterprise</w:t>
        </w:r>
        <w:r w:rsidR="00C45166">
          <w:rPr>
            <w:noProof/>
            <w:webHidden/>
          </w:rPr>
          <w:tab/>
        </w:r>
        <w:r w:rsidR="00C45166">
          <w:rPr>
            <w:noProof/>
            <w:webHidden/>
          </w:rPr>
          <w:fldChar w:fldCharType="begin"/>
        </w:r>
        <w:r w:rsidR="00C45166">
          <w:rPr>
            <w:noProof/>
            <w:webHidden/>
          </w:rPr>
          <w:instrText xml:space="preserve"> PAGEREF _Toc427932224 \h </w:instrText>
        </w:r>
        <w:r w:rsidR="00C45166">
          <w:rPr>
            <w:noProof/>
            <w:webHidden/>
          </w:rPr>
        </w:r>
        <w:r w:rsidR="00C45166">
          <w:rPr>
            <w:noProof/>
            <w:webHidden/>
          </w:rPr>
          <w:fldChar w:fldCharType="separate"/>
        </w:r>
        <w:r w:rsidR="00C45166">
          <w:rPr>
            <w:noProof/>
            <w:webHidden/>
          </w:rPr>
          <w:t>33</w:t>
        </w:r>
        <w:r w:rsidR="00C45166">
          <w:rPr>
            <w:noProof/>
            <w:webHidden/>
          </w:rPr>
          <w:fldChar w:fldCharType="end"/>
        </w:r>
      </w:hyperlink>
    </w:p>
    <w:p w14:paraId="7C0D2C78" w14:textId="77777777" w:rsidR="00C45166" w:rsidRDefault="007328F6">
      <w:pPr>
        <w:pStyle w:val="TOC2"/>
        <w:rPr>
          <w:noProof/>
          <w:color w:val="auto"/>
          <w:sz w:val="22"/>
          <w:lang w:eastAsia="ja-JP"/>
        </w:rPr>
      </w:pPr>
      <w:hyperlink w:anchor="_Toc427932225" w:history="1">
        <w:r w:rsidR="00C45166" w:rsidRPr="00BF5BD2">
          <w:rPr>
            <w:rStyle w:val="Hyperlink"/>
            <w:noProof/>
          </w:rPr>
          <w:t>Microsoft Identity Manager 2016 Functionality</w:t>
        </w:r>
        <w:r w:rsidR="00C45166">
          <w:rPr>
            <w:noProof/>
            <w:webHidden/>
          </w:rPr>
          <w:tab/>
        </w:r>
        <w:r w:rsidR="00C45166">
          <w:rPr>
            <w:noProof/>
            <w:webHidden/>
          </w:rPr>
          <w:fldChar w:fldCharType="begin"/>
        </w:r>
        <w:r w:rsidR="00C45166">
          <w:rPr>
            <w:noProof/>
            <w:webHidden/>
          </w:rPr>
          <w:instrText xml:space="preserve"> PAGEREF _Toc427932225 \h </w:instrText>
        </w:r>
        <w:r w:rsidR="00C45166">
          <w:rPr>
            <w:noProof/>
            <w:webHidden/>
          </w:rPr>
        </w:r>
        <w:r w:rsidR="00C45166">
          <w:rPr>
            <w:noProof/>
            <w:webHidden/>
          </w:rPr>
          <w:fldChar w:fldCharType="separate"/>
        </w:r>
        <w:r w:rsidR="00C45166">
          <w:rPr>
            <w:noProof/>
            <w:webHidden/>
          </w:rPr>
          <w:t>35</w:t>
        </w:r>
        <w:r w:rsidR="00C45166">
          <w:rPr>
            <w:noProof/>
            <w:webHidden/>
          </w:rPr>
          <w:fldChar w:fldCharType="end"/>
        </w:r>
      </w:hyperlink>
    </w:p>
    <w:p w14:paraId="20700523" w14:textId="77777777" w:rsidR="00C45166" w:rsidRDefault="007328F6">
      <w:pPr>
        <w:pStyle w:val="TOC2"/>
        <w:rPr>
          <w:noProof/>
          <w:color w:val="auto"/>
          <w:sz w:val="22"/>
          <w:lang w:eastAsia="ja-JP"/>
        </w:rPr>
      </w:pPr>
      <w:hyperlink w:anchor="_Toc427932226" w:history="1">
        <w:r w:rsidR="00C45166" w:rsidRPr="00BF5BD2">
          <w:rPr>
            <w:rStyle w:val="Hyperlink"/>
            <w:noProof/>
          </w:rPr>
          <w:t>Microsoft Application Virtualization Hosting for Desktops</w:t>
        </w:r>
        <w:r w:rsidR="00C45166">
          <w:rPr>
            <w:noProof/>
            <w:webHidden/>
          </w:rPr>
          <w:tab/>
        </w:r>
        <w:r w:rsidR="00C45166">
          <w:rPr>
            <w:noProof/>
            <w:webHidden/>
          </w:rPr>
          <w:fldChar w:fldCharType="begin"/>
        </w:r>
        <w:r w:rsidR="00C45166">
          <w:rPr>
            <w:noProof/>
            <w:webHidden/>
          </w:rPr>
          <w:instrText xml:space="preserve"> PAGEREF _Toc427932226 \h </w:instrText>
        </w:r>
        <w:r w:rsidR="00C45166">
          <w:rPr>
            <w:noProof/>
            <w:webHidden/>
          </w:rPr>
        </w:r>
        <w:r w:rsidR="00C45166">
          <w:rPr>
            <w:noProof/>
            <w:webHidden/>
          </w:rPr>
          <w:fldChar w:fldCharType="separate"/>
        </w:r>
        <w:r w:rsidR="00C45166">
          <w:rPr>
            <w:noProof/>
            <w:webHidden/>
          </w:rPr>
          <w:t>36</w:t>
        </w:r>
        <w:r w:rsidR="00C45166">
          <w:rPr>
            <w:noProof/>
            <w:webHidden/>
          </w:rPr>
          <w:fldChar w:fldCharType="end"/>
        </w:r>
      </w:hyperlink>
    </w:p>
    <w:p w14:paraId="0481C7D7" w14:textId="77777777" w:rsidR="00C45166" w:rsidRDefault="007328F6">
      <w:pPr>
        <w:pStyle w:val="TOC2"/>
        <w:rPr>
          <w:noProof/>
          <w:color w:val="auto"/>
          <w:sz w:val="22"/>
          <w:lang w:eastAsia="ja-JP"/>
        </w:rPr>
      </w:pPr>
      <w:hyperlink w:anchor="_Toc427932227" w:history="1">
        <w:r w:rsidR="00C45166" w:rsidRPr="00BF5BD2">
          <w:rPr>
            <w:rStyle w:val="Hyperlink"/>
            <w:noProof/>
          </w:rPr>
          <w:t>Microsoft Application Virtualization for Remote Desktop Services</w:t>
        </w:r>
        <w:r w:rsidR="00C45166">
          <w:rPr>
            <w:noProof/>
            <w:webHidden/>
          </w:rPr>
          <w:tab/>
        </w:r>
        <w:r w:rsidR="00C45166">
          <w:rPr>
            <w:noProof/>
            <w:webHidden/>
          </w:rPr>
          <w:fldChar w:fldCharType="begin"/>
        </w:r>
        <w:r w:rsidR="00C45166">
          <w:rPr>
            <w:noProof/>
            <w:webHidden/>
          </w:rPr>
          <w:instrText xml:space="preserve"> PAGEREF _Toc427932227 \h </w:instrText>
        </w:r>
        <w:r w:rsidR="00C45166">
          <w:rPr>
            <w:noProof/>
            <w:webHidden/>
          </w:rPr>
        </w:r>
        <w:r w:rsidR="00C45166">
          <w:rPr>
            <w:noProof/>
            <w:webHidden/>
          </w:rPr>
          <w:fldChar w:fldCharType="separate"/>
        </w:r>
        <w:r w:rsidR="00C45166">
          <w:rPr>
            <w:noProof/>
            <w:webHidden/>
          </w:rPr>
          <w:t>36</w:t>
        </w:r>
        <w:r w:rsidR="00C45166">
          <w:rPr>
            <w:noProof/>
            <w:webHidden/>
          </w:rPr>
          <w:fldChar w:fldCharType="end"/>
        </w:r>
      </w:hyperlink>
    </w:p>
    <w:p w14:paraId="01DC3875" w14:textId="77777777" w:rsidR="00C45166" w:rsidRDefault="007328F6">
      <w:pPr>
        <w:pStyle w:val="TOC2"/>
        <w:rPr>
          <w:noProof/>
          <w:color w:val="auto"/>
          <w:sz w:val="22"/>
          <w:lang w:eastAsia="ja-JP"/>
        </w:rPr>
      </w:pPr>
      <w:hyperlink w:anchor="_Toc427932228" w:history="1">
        <w:r w:rsidR="00C45166" w:rsidRPr="00BF5BD2">
          <w:rPr>
            <w:rStyle w:val="Hyperlink"/>
            <w:noProof/>
          </w:rPr>
          <w:t>Microsoft Dynamics AX 2012 R3</w:t>
        </w:r>
        <w:r w:rsidR="00C45166">
          <w:rPr>
            <w:noProof/>
            <w:webHidden/>
          </w:rPr>
          <w:tab/>
        </w:r>
        <w:r w:rsidR="00C45166">
          <w:rPr>
            <w:noProof/>
            <w:webHidden/>
          </w:rPr>
          <w:fldChar w:fldCharType="begin"/>
        </w:r>
        <w:r w:rsidR="00C45166">
          <w:rPr>
            <w:noProof/>
            <w:webHidden/>
          </w:rPr>
          <w:instrText xml:space="preserve"> PAGEREF _Toc427932228 \h </w:instrText>
        </w:r>
        <w:r w:rsidR="00C45166">
          <w:rPr>
            <w:noProof/>
            <w:webHidden/>
          </w:rPr>
        </w:r>
        <w:r w:rsidR="00C45166">
          <w:rPr>
            <w:noProof/>
            <w:webHidden/>
          </w:rPr>
          <w:fldChar w:fldCharType="separate"/>
        </w:r>
        <w:r w:rsidR="00C45166">
          <w:rPr>
            <w:noProof/>
            <w:webHidden/>
          </w:rPr>
          <w:t>37</w:t>
        </w:r>
        <w:r w:rsidR="00C45166">
          <w:rPr>
            <w:noProof/>
            <w:webHidden/>
          </w:rPr>
          <w:fldChar w:fldCharType="end"/>
        </w:r>
      </w:hyperlink>
    </w:p>
    <w:p w14:paraId="786EA091" w14:textId="77777777" w:rsidR="00C45166" w:rsidRDefault="007328F6">
      <w:pPr>
        <w:pStyle w:val="TOC2"/>
        <w:rPr>
          <w:noProof/>
          <w:color w:val="auto"/>
          <w:sz w:val="22"/>
          <w:lang w:eastAsia="ja-JP"/>
        </w:rPr>
      </w:pPr>
      <w:hyperlink w:anchor="_Toc427932229" w:history="1">
        <w:r w:rsidR="00C45166" w:rsidRPr="00BF5BD2">
          <w:rPr>
            <w:rStyle w:val="Hyperlink"/>
            <w:noProof/>
          </w:rPr>
          <w:t>Microsoft Dynamics C5 2012</w:t>
        </w:r>
        <w:r w:rsidR="00C45166">
          <w:rPr>
            <w:noProof/>
            <w:webHidden/>
          </w:rPr>
          <w:tab/>
        </w:r>
        <w:r w:rsidR="00C45166">
          <w:rPr>
            <w:noProof/>
            <w:webHidden/>
          </w:rPr>
          <w:fldChar w:fldCharType="begin"/>
        </w:r>
        <w:r w:rsidR="00C45166">
          <w:rPr>
            <w:noProof/>
            <w:webHidden/>
          </w:rPr>
          <w:instrText xml:space="preserve"> PAGEREF _Toc427932229 \h </w:instrText>
        </w:r>
        <w:r w:rsidR="00C45166">
          <w:rPr>
            <w:noProof/>
            <w:webHidden/>
          </w:rPr>
        </w:r>
        <w:r w:rsidR="00C45166">
          <w:rPr>
            <w:noProof/>
            <w:webHidden/>
          </w:rPr>
          <w:fldChar w:fldCharType="separate"/>
        </w:r>
        <w:r w:rsidR="00C45166">
          <w:rPr>
            <w:noProof/>
            <w:webHidden/>
          </w:rPr>
          <w:t>38</w:t>
        </w:r>
        <w:r w:rsidR="00C45166">
          <w:rPr>
            <w:noProof/>
            <w:webHidden/>
          </w:rPr>
          <w:fldChar w:fldCharType="end"/>
        </w:r>
      </w:hyperlink>
    </w:p>
    <w:p w14:paraId="4712C022" w14:textId="77777777" w:rsidR="00C45166" w:rsidRDefault="007328F6">
      <w:pPr>
        <w:pStyle w:val="TOC2"/>
        <w:rPr>
          <w:noProof/>
          <w:color w:val="auto"/>
          <w:sz w:val="22"/>
          <w:lang w:eastAsia="ja-JP"/>
        </w:rPr>
      </w:pPr>
      <w:hyperlink w:anchor="_Toc427932230" w:history="1">
        <w:r w:rsidR="00C45166" w:rsidRPr="00BF5BD2">
          <w:rPr>
            <w:rStyle w:val="Hyperlink"/>
            <w:noProof/>
          </w:rPr>
          <w:t>Microsoft Dynamics CRM 2015 Service Provider</w:t>
        </w:r>
        <w:r w:rsidR="00C45166">
          <w:rPr>
            <w:noProof/>
            <w:webHidden/>
          </w:rPr>
          <w:tab/>
        </w:r>
        <w:r w:rsidR="00C45166">
          <w:rPr>
            <w:noProof/>
            <w:webHidden/>
          </w:rPr>
          <w:fldChar w:fldCharType="begin"/>
        </w:r>
        <w:r w:rsidR="00C45166">
          <w:rPr>
            <w:noProof/>
            <w:webHidden/>
          </w:rPr>
          <w:instrText xml:space="preserve"> PAGEREF _Toc427932230 \h </w:instrText>
        </w:r>
        <w:r w:rsidR="00C45166">
          <w:rPr>
            <w:noProof/>
            <w:webHidden/>
          </w:rPr>
        </w:r>
        <w:r w:rsidR="00C45166">
          <w:rPr>
            <w:noProof/>
            <w:webHidden/>
          </w:rPr>
          <w:fldChar w:fldCharType="separate"/>
        </w:r>
        <w:r w:rsidR="00C45166">
          <w:rPr>
            <w:noProof/>
            <w:webHidden/>
          </w:rPr>
          <w:t>39</w:t>
        </w:r>
        <w:r w:rsidR="00C45166">
          <w:rPr>
            <w:noProof/>
            <w:webHidden/>
          </w:rPr>
          <w:fldChar w:fldCharType="end"/>
        </w:r>
      </w:hyperlink>
    </w:p>
    <w:p w14:paraId="3561A0A9" w14:textId="77777777" w:rsidR="00C45166" w:rsidRDefault="007328F6">
      <w:pPr>
        <w:pStyle w:val="TOC2"/>
        <w:rPr>
          <w:noProof/>
          <w:color w:val="auto"/>
          <w:sz w:val="22"/>
          <w:lang w:eastAsia="ja-JP"/>
        </w:rPr>
      </w:pPr>
      <w:hyperlink w:anchor="_Toc427932231" w:history="1">
        <w:r w:rsidR="00C45166" w:rsidRPr="00BF5BD2">
          <w:rPr>
            <w:rStyle w:val="Hyperlink"/>
            <w:noProof/>
          </w:rPr>
          <w:t>Microsoft Dynamics GP 2015 R2</w:t>
        </w:r>
        <w:r w:rsidR="00C45166">
          <w:rPr>
            <w:noProof/>
            <w:webHidden/>
          </w:rPr>
          <w:tab/>
        </w:r>
        <w:r w:rsidR="00C45166">
          <w:rPr>
            <w:noProof/>
            <w:webHidden/>
          </w:rPr>
          <w:fldChar w:fldCharType="begin"/>
        </w:r>
        <w:r w:rsidR="00C45166">
          <w:rPr>
            <w:noProof/>
            <w:webHidden/>
          </w:rPr>
          <w:instrText xml:space="preserve"> PAGEREF _Toc427932231 \h </w:instrText>
        </w:r>
        <w:r w:rsidR="00C45166">
          <w:rPr>
            <w:noProof/>
            <w:webHidden/>
          </w:rPr>
        </w:r>
        <w:r w:rsidR="00C45166">
          <w:rPr>
            <w:noProof/>
            <w:webHidden/>
          </w:rPr>
          <w:fldChar w:fldCharType="separate"/>
        </w:r>
        <w:r w:rsidR="00C45166">
          <w:rPr>
            <w:noProof/>
            <w:webHidden/>
          </w:rPr>
          <w:t>39</w:t>
        </w:r>
        <w:r w:rsidR="00C45166">
          <w:rPr>
            <w:noProof/>
            <w:webHidden/>
          </w:rPr>
          <w:fldChar w:fldCharType="end"/>
        </w:r>
      </w:hyperlink>
    </w:p>
    <w:p w14:paraId="7D5D31BB" w14:textId="77777777" w:rsidR="00C45166" w:rsidRDefault="007328F6">
      <w:pPr>
        <w:pStyle w:val="TOC2"/>
        <w:rPr>
          <w:noProof/>
          <w:color w:val="auto"/>
          <w:sz w:val="22"/>
          <w:lang w:eastAsia="ja-JP"/>
        </w:rPr>
      </w:pPr>
      <w:hyperlink w:anchor="_Toc427932232" w:history="1">
        <w:r w:rsidR="00C45166" w:rsidRPr="00BF5BD2">
          <w:rPr>
            <w:rStyle w:val="Hyperlink"/>
            <w:noProof/>
          </w:rPr>
          <w:t>Microsoft Dynamics NAV 2015</w:t>
        </w:r>
        <w:r w:rsidR="00C45166">
          <w:rPr>
            <w:noProof/>
            <w:webHidden/>
          </w:rPr>
          <w:tab/>
        </w:r>
        <w:r w:rsidR="00C45166">
          <w:rPr>
            <w:noProof/>
            <w:webHidden/>
          </w:rPr>
          <w:fldChar w:fldCharType="begin"/>
        </w:r>
        <w:r w:rsidR="00C45166">
          <w:rPr>
            <w:noProof/>
            <w:webHidden/>
          </w:rPr>
          <w:instrText xml:space="preserve"> PAGEREF _Toc427932232 \h </w:instrText>
        </w:r>
        <w:r w:rsidR="00C45166">
          <w:rPr>
            <w:noProof/>
            <w:webHidden/>
          </w:rPr>
        </w:r>
        <w:r w:rsidR="00C45166">
          <w:rPr>
            <w:noProof/>
            <w:webHidden/>
          </w:rPr>
          <w:fldChar w:fldCharType="separate"/>
        </w:r>
        <w:r w:rsidR="00C45166">
          <w:rPr>
            <w:noProof/>
            <w:webHidden/>
          </w:rPr>
          <w:t>41</w:t>
        </w:r>
        <w:r w:rsidR="00C45166">
          <w:rPr>
            <w:noProof/>
            <w:webHidden/>
          </w:rPr>
          <w:fldChar w:fldCharType="end"/>
        </w:r>
      </w:hyperlink>
    </w:p>
    <w:p w14:paraId="7B49D7EE" w14:textId="77777777" w:rsidR="00C45166" w:rsidRDefault="007328F6">
      <w:pPr>
        <w:pStyle w:val="TOC2"/>
        <w:rPr>
          <w:noProof/>
          <w:color w:val="auto"/>
          <w:sz w:val="22"/>
          <w:lang w:eastAsia="ja-JP"/>
        </w:rPr>
      </w:pPr>
      <w:hyperlink w:anchor="_Toc427932233" w:history="1">
        <w:r w:rsidR="00C45166" w:rsidRPr="00BF5BD2">
          <w:rPr>
            <w:rStyle w:val="Hyperlink"/>
            <w:noProof/>
          </w:rPr>
          <w:t>Microsoft Dynamics SL 2015</w:t>
        </w:r>
        <w:r w:rsidR="00C45166">
          <w:rPr>
            <w:noProof/>
            <w:webHidden/>
          </w:rPr>
          <w:tab/>
        </w:r>
        <w:r w:rsidR="00C45166">
          <w:rPr>
            <w:noProof/>
            <w:webHidden/>
          </w:rPr>
          <w:fldChar w:fldCharType="begin"/>
        </w:r>
        <w:r w:rsidR="00C45166">
          <w:rPr>
            <w:noProof/>
            <w:webHidden/>
          </w:rPr>
          <w:instrText xml:space="preserve"> PAGEREF _Toc427932233 \h </w:instrText>
        </w:r>
        <w:r w:rsidR="00C45166">
          <w:rPr>
            <w:noProof/>
            <w:webHidden/>
          </w:rPr>
        </w:r>
        <w:r w:rsidR="00C45166">
          <w:rPr>
            <w:noProof/>
            <w:webHidden/>
          </w:rPr>
          <w:fldChar w:fldCharType="separate"/>
        </w:r>
        <w:r w:rsidR="00C45166">
          <w:rPr>
            <w:noProof/>
            <w:webHidden/>
          </w:rPr>
          <w:t>42</w:t>
        </w:r>
        <w:r w:rsidR="00C45166">
          <w:rPr>
            <w:noProof/>
            <w:webHidden/>
          </w:rPr>
          <w:fldChar w:fldCharType="end"/>
        </w:r>
      </w:hyperlink>
    </w:p>
    <w:p w14:paraId="5AEDAF2F" w14:textId="77777777" w:rsidR="00C45166" w:rsidRDefault="007328F6">
      <w:pPr>
        <w:pStyle w:val="TOC2"/>
        <w:rPr>
          <w:noProof/>
          <w:color w:val="auto"/>
          <w:sz w:val="22"/>
          <w:lang w:eastAsia="ja-JP"/>
        </w:rPr>
      </w:pPr>
      <w:hyperlink w:anchor="_Toc427932234" w:history="1">
        <w:r w:rsidR="00C45166" w:rsidRPr="00BF5BD2">
          <w:rPr>
            <w:rStyle w:val="Hyperlink"/>
            <w:noProof/>
          </w:rPr>
          <w:t>Microsoft User Experience Virtualization Hosting for Desktops v2.1</w:t>
        </w:r>
        <w:r w:rsidR="00C45166">
          <w:rPr>
            <w:noProof/>
            <w:webHidden/>
          </w:rPr>
          <w:tab/>
        </w:r>
        <w:r w:rsidR="00C45166">
          <w:rPr>
            <w:noProof/>
            <w:webHidden/>
          </w:rPr>
          <w:fldChar w:fldCharType="begin"/>
        </w:r>
        <w:r w:rsidR="00C45166">
          <w:rPr>
            <w:noProof/>
            <w:webHidden/>
          </w:rPr>
          <w:instrText xml:space="preserve"> PAGEREF _Toc427932234 \h </w:instrText>
        </w:r>
        <w:r w:rsidR="00C45166">
          <w:rPr>
            <w:noProof/>
            <w:webHidden/>
          </w:rPr>
        </w:r>
        <w:r w:rsidR="00C45166">
          <w:rPr>
            <w:noProof/>
            <w:webHidden/>
          </w:rPr>
          <w:fldChar w:fldCharType="separate"/>
        </w:r>
        <w:r w:rsidR="00C45166">
          <w:rPr>
            <w:noProof/>
            <w:webHidden/>
          </w:rPr>
          <w:t>43</w:t>
        </w:r>
        <w:r w:rsidR="00C45166">
          <w:rPr>
            <w:noProof/>
            <w:webHidden/>
          </w:rPr>
          <w:fldChar w:fldCharType="end"/>
        </w:r>
      </w:hyperlink>
    </w:p>
    <w:p w14:paraId="6B66834D" w14:textId="77777777" w:rsidR="00C45166" w:rsidRDefault="007328F6">
      <w:pPr>
        <w:pStyle w:val="TOC2"/>
        <w:rPr>
          <w:noProof/>
          <w:color w:val="auto"/>
          <w:sz w:val="22"/>
          <w:lang w:eastAsia="ja-JP"/>
        </w:rPr>
      </w:pPr>
      <w:hyperlink w:anchor="_Toc427932235" w:history="1">
        <w:r w:rsidR="00C45166" w:rsidRPr="00BF5BD2">
          <w:rPr>
            <w:rStyle w:val="Hyperlink"/>
            <w:noProof/>
          </w:rPr>
          <w:t>Office Multi Language Pack 2013</w:t>
        </w:r>
        <w:r w:rsidR="00C45166">
          <w:rPr>
            <w:noProof/>
            <w:webHidden/>
          </w:rPr>
          <w:tab/>
        </w:r>
        <w:r w:rsidR="00C45166">
          <w:rPr>
            <w:noProof/>
            <w:webHidden/>
          </w:rPr>
          <w:fldChar w:fldCharType="begin"/>
        </w:r>
        <w:r w:rsidR="00C45166">
          <w:rPr>
            <w:noProof/>
            <w:webHidden/>
          </w:rPr>
          <w:instrText xml:space="preserve"> PAGEREF _Toc427932235 \h </w:instrText>
        </w:r>
        <w:r w:rsidR="00C45166">
          <w:rPr>
            <w:noProof/>
            <w:webHidden/>
          </w:rPr>
        </w:r>
        <w:r w:rsidR="00C45166">
          <w:rPr>
            <w:noProof/>
            <w:webHidden/>
          </w:rPr>
          <w:fldChar w:fldCharType="separate"/>
        </w:r>
        <w:r w:rsidR="00C45166">
          <w:rPr>
            <w:noProof/>
            <w:webHidden/>
          </w:rPr>
          <w:t>43</w:t>
        </w:r>
        <w:r w:rsidR="00C45166">
          <w:rPr>
            <w:noProof/>
            <w:webHidden/>
          </w:rPr>
          <w:fldChar w:fldCharType="end"/>
        </w:r>
      </w:hyperlink>
    </w:p>
    <w:p w14:paraId="56C80A05" w14:textId="77777777" w:rsidR="00C45166" w:rsidRDefault="007328F6">
      <w:pPr>
        <w:pStyle w:val="TOC2"/>
        <w:rPr>
          <w:noProof/>
          <w:color w:val="auto"/>
          <w:sz w:val="22"/>
          <w:lang w:eastAsia="ja-JP"/>
        </w:rPr>
      </w:pPr>
      <w:hyperlink w:anchor="_Toc427932236" w:history="1">
        <w:r w:rsidR="00C45166" w:rsidRPr="00BF5BD2">
          <w:rPr>
            <w:rStyle w:val="Hyperlink"/>
            <w:noProof/>
          </w:rPr>
          <w:t>Office Professional Plus 2016</w:t>
        </w:r>
        <w:r w:rsidR="00C45166">
          <w:rPr>
            <w:noProof/>
            <w:webHidden/>
          </w:rPr>
          <w:tab/>
        </w:r>
        <w:r w:rsidR="00C45166">
          <w:rPr>
            <w:noProof/>
            <w:webHidden/>
          </w:rPr>
          <w:fldChar w:fldCharType="begin"/>
        </w:r>
        <w:r w:rsidR="00C45166">
          <w:rPr>
            <w:noProof/>
            <w:webHidden/>
          </w:rPr>
          <w:instrText xml:space="preserve"> PAGEREF _Toc427932236 \h </w:instrText>
        </w:r>
        <w:r w:rsidR="00C45166">
          <w:rPr>
            <w:noProof/>
            <w:webHidden/>
          </w:rPr>
        </w:r>
        <w:r w:rsidR="00C45166">
          <w:rPr>
            <w:noProof/>
            <w:webHidden/>
          </w:rPr>
          <w:fldChar w:fldCharType="separate"/>
        </w:r>
        <w:r w:rsidR="00C45166">
          <w:rPr>
            <w:noProof/>
            <w:webHidden/>
          </w:rPr>
          <w:t>44</w:t>
        </w:r>
        <w:r w:rsidR="00C45166">
          <w:rPr>
            <w:noProof/>
            <w:webHidden/>
          </w:rPr>
          <w:fldChar w:fldCharType="end"/>
        </w:r>
      </w:hyperlink>
    </w:p>
    <w:p w14:paraId="53355521" w14:textId="77777777" w:rsidR="00C45166" w:rsidRDefault="007328F6">
      <w:pPr>
        <w:pStyle w:val="TOC2"/>
        <w:rPr>
          <w:noProof/>
          <w:color w:val="auto"/>
          <w:sz w:val="22"/>
          <w:lang w:eastAsia="ja-JP"/>
        </w:rPr>
      </w:pPr>
      <w:hyperlink w:anchor="_Toc427932237" w:history="1">
        <w:r w:rsidR="00C45166" w:rsidRPr="00BF5BD2">
          <w:rPr>
            <w:rStyle w:val="Hyperlink"/>
            <w:noProof/>
          </w:rPr>
          <w:t>Office Standard 2016</w:t>
        </w:r>
        <w:r w:rsidR="00C45166">
          <w:rPr>
            <w:noProof/>
            <w:webHidden/>
          </w:rPr>
          <w:tab/>
        </w:r>
        <w:r w:rsidR="00C45166">
          <w:rPr>
            <w:noProof/>
            <w:webHidden/>
          </w:rPr>
          <w:fldChar w:fldCharType="begin"/>
        </w:r>
        <w:r w:rsidR="00C45166">
          <w:rPr>
            <w:noProof/>
            <w:webHidden/>
          </w:rPr>
          <w:instrText xml:space="preserve"> PAGEREF _Toc427932237 \h </w:instrText>
        </w:r>
        <w:r w:rsidR="00C45166">
          <w:rPr>
            <w:noProof/>
            <w:webHidden/>
          </w:rPr>
        </w:r>
        <w:r w:rsidR="00C45166">
          <w:rPr>
            <w:noProof/>
            <w:webHidden/>
          </w:rPr>
          <w:fldChar w:fldCharType="separate"/>
        </w:r>
        <w:r w:rsidR="00C45166">
          <w:rPr>
            <w:noProof/>
            <w:webHidden/>
          </w:rPr>
          <w:t>44</w:t>
        </w:r>
        <w:r w:rsidR="00C45166">
          <w:rPr>
            <w:noProof/>
            <w:webHidden/>
          </w:rPr>
          <w:fldChar w:fldCharType="end"/>
        </w:r>
      </w:hyperlink>
    </w:p>
    <w:p w14:paraId="400FC1BC" w14:textId="77777777" w:rsidR="00C45166" w:rsidRDefault="007328F6">
      <w:pPr>
        <w:pStyle w:val="TOC2"/>
        <w:rPr>
          <w:noProof/>
          <w:color w:val="auto"/>
          <w:sz w:val="22"/>
          <w:lang w:eastAsia="ja-JP"/>
        </w:rPr>
      </w:pPr>
      <w:hyperlink w:anchor="_Toc427932238" w:history="1">
        <w:r w:rsidR="00C45166" w:rsidRPr="00BF5BD2">
          <w:rPr>
            <w:rStyle w:val="Hyperlink"/>
            <w:noProof/>
          </w:rPr>
          <w:t>Productivity Suite</w:t>
        </w:r>
        <w:r w:rsidR="00C45166">
          <w:rPr>
            <w:noProof/>
            <w:webHidden/>
          </w:rPr>
          <w:tab/>
        </w:r>
        <w:r w:rsidR="00C45166">
          <w:rPr>
            <w:noProof/>
            <w:webHidden/>
          </w:rPr>
          <w:fldChar w:fldCharType="begin"/>
        </w:r>
        <w:r w:rsidR="00C45166">
          <w:rPr>
            <w:noProof/>
            <w:webHidden/>
          </w:rPr>
          <w:instrText xml:space="preserve"> PAGEREF _Toc427932238 \h </w:instrText>
        </w:r>
        <w:r w:rsidR="00C45166">
          <w:rPr>
            <w:noProof/>
            <w:webHidden/>
          </w:rPr>
        </w:r>
        <w:r w:rsidR="00C45166">
          <w:rPr>
            <w:noProof/>
            <w:webHidden/>
          </w:rPr>
          <w:fldChar w:fldCharType="separate"/>
        </w:r>
        <w:r w:rsidR="00C45166">
          <w:rPr>
            <w:noProof/>
            <w:webHidden/>
          </w:rPr>
          <w:t>45</w:t>
        </w:r>
        <w:r w:rsidR="00C45166">
          <w:rPr>
            <w:noProof/>
            <w:webHidden/>
          </w:rPr>
          <w:fldChar w:fldCharType="end"/>
        </w:r>
      </w:hyperlink>
    </w:p>
    <w:p w14:paraId="37880E9B" w14:textId="77777777" w:rsidR="00C45166" w:rsidRDefault="007328F6">
      <w:pPr>
        <w:pStyle w:val="TOC2"/>
        <w:rPr>
          <w:noProof/>
          <w:color w:val="auto"/>
          <w:sz w:val="22"/>
          <w:lang w:eastAsia="ja-JP"/>
        </w:rPr>
      </w:pPr>
      <w:hyperlink w:anchor="_Toc427932239" w:history="1">
        <w:r w:rsidR="00C45166" w:rsidRPr="00BF5BD2">
          <w:rPr>
            <w:rStyle w:val="Hyperlink"/>
            <w:noProof/>
          </w:rPr>
          <w:t>Project 2016 Professional</w:t>
        </w:r>
        <w:r w:rsidR="00C45166">
          <w:rPr>
            <w:noProof/>
            <w:webHidden/>
          </w:rPr>
          <w:tab/>
        </w:r>
        <w:r w:rsidR="00C45166">
          <w:rPr>
            <w:noProof/>
            <w:webHidden/>
          </w:rPr>
          <w:fldChar w:fldCharType="begin"/>
        </w:r>
        <w:r w:rsidR="00C45166">
          <w:rPr>
            <w:noProof/>
            <w:webHidden/>
          </w:rPr>
          <w:instrText xml:space="preserve"> PAGEREF _Toc427932239 \h </w:instrText>
        </w:r>
        <w:r w:rsidR="00C45166">
          <w:rPr>
            <w:noProof/>
            <w:webHidden/>
          </w:rPr>
        </w:r>
        <w:r w:rsidR="00C45166">
          <w:rPr>
            <w:noProof/>
            <w:webHidden/>
          </w:rPr>
          <w:fldChar w:fldCharType="separate"/>
        </w:r>
        <w:r w:rsidR="00C45166">
          <w:rPr>
            <w:noProof/>
            <w:webHidden/>
          </w:rPr>
          <w:t>45</w:t>
        </w:r>
        <w:r w:rsidR="00C45166">
          <w:rPr>
            <w:noProof/>
            <w:webHidden/>
          </w:rPr>
          <w:fldChar w:fldCharType="end"/>
        </w:r>
      </w:hyperlink>
    </w:p>
    <w:p w14:paraId="79A52AD2" w14:textId="77777777" w:rsidR="00C45166" w:rsidRDefault="007328F6">
      <w:pPr>
        <w:pStyle w:val="TOC2"/>
        <w:rPr>
          <w:noProof/>
          <w:color w:val="auto"/>
          <w:sz w:val="22"/>
          <w:lang w:eastAsia="ja-JP"/>
        </w:rPr>
      </w:pPr>
      <w:hyperlink w:anchor="_Toc427932240" w:history="1">
        <w:r w:rsidR="00C45166" w:rsidRPr="00BF5BD2">
          <w:rPr>
            <w:rStyle w:val="Hyperlink"/>
            <w:noProof/>
          </w:rPr>
          <w:t>Project 2016 Standard</w:t>
        </w:r>
        <w:r w:rsidR="00C45166">
          <w:rPr>
            <w:noProof/>
            <w:webHidden/>
          </w:rPr>
          <w:tab/>
        </w:r>
        <w:r w:rsidR="00C45166">
          <w:rPr>
            <w:noProof/>
            <w:webHidden/>
          </w:rPr>
          <w:fldChar w:fldCharType="begin"/>
        </w:r>
        <w:r w:rsidR="00C45166">
          <w:rPr>
            <w:noProof/>
            <w:webHidden/>
          </w:rPr>
          <w:instrText xml:space="preserve"> PAGEREF _Toc427932240 \h </w:instrText>
        </w:r>
        <w:r w:rsidR="00C45166">
          <w:rPr>
            <w:noProof/>
            <w:webHidden/>
          </w:rPr>
        </w:r>
        <w:r w:rsidR="00C45166">
          <w:rPr>
            <w:noProof/>
            <w:webHidden/>
          </w:rPr>
          <w:fldChar w:fldCharType="separate"/>
        </w:r>
        <w:r w:rsidR="00C45166">
          <w:rPr>
            <w:noProof/>
            <w:webHidden/>
          </w:rPr>
          <w:t>46</w:t>
        </w:r>
        <w:r w:rsidR="00C45166">
          <w:rPr>
            <w:noProof/>
            <w:webHidden/>
          </w:rPr>
          <w:fldChar w:fldCharType="end"/>
        </w:r>
      </w:hyperlink>
    </w:p>
    <w:p w14:paraId="5068A450" w14:textId="77777777" w:rsidR="00C45166" w:rsidRDefault="007328F6">
      <w:pPr>
        <w:pStyle w:val="TOC2"/>
        <w:rPr>
          <w:noProof/>
          <w:color w:val="auto"/>
          <w:sz w:val="22"/>
          <w:lang w:eastAsia="ja-JP"/>
        </w:rPr>
      </w:pPr>
      <w:hyperlink w:anchor="_Toc427932241" w:history="1">
        <w:r w:rsidR="00C45166" w:rsidRPr="00BF5BD2">
          <w:rPr>
            <w:rStyle w:val="Hyperlink"/>
            <w:noProof/>
          </w:rPr>
          <w:t>Project Server 2013</w:t>
        </w:r>
        <w:r w:rsidR="00C45166">
          <w:rPr>
            <w:noProof/>
            <w:webHidden/>
          </w:rPr>
          <w:tab/>
        </w:r>
        <w:r w:rsidR="00C45166">
          <w:rPr>
            <w:noProof/>
            <w:webHidden/>
          </w:rPr>
          <w:fldChar w:fldCharType="begin"/>
        </w:r>
        <w:r w:rsidR="00C45166">
          <w:rPr>
            <w:noProof/>
            <w:webHidden/>
          </w:rPr>
          <w:instrText xml:space="preserve"> PAGEREF _Toc427932241 \h </w:instrText>
        </w:r>
        <w:r w:rsidR="00C45166">
          <w:rPr>
            <w:noProof/>
            <w:webHidden/>
          </w:rPr>
        </w:r>
        <w:r w:rsidR="00C45166">
          <w:rPr>
            <w:noProof/>
            <w:webHidden/>
          </w:rPr>
          <w:fldChar w:fldCharType="separate"/>
        </w:r>
        <w:r w:rsidR="00C45166">
          <w:rPr>
            <w:noProof/>
            <w:webHidden/>
          </w:rPr>
          <w:t>46</w:t>
        </w:r>
        <w:r w:rsidR="00C45166">
          <w:rPr>
            <w:noProof/>
            <w:webHidden/>
          </w:rPr>
          <w:fldChar w:fldCharType="end"/>
        </w:r>
      </w:hyperlink>
    </w:p>
    <w:p w14:paraId="59746BCD" w14:textId="77777777" w:rsidR="00C45166" w:rsidRDefault="007328F6">
      <w:pPr>
        <w:pStyle w:val="TOC2"/>
        <w:rPr>
          <w:noProof/>
          <w:color w:val="auto"/>
          <w:sz w:val="22"/>
          <w:lang w:eastAsia="ja-JP"/>
        </w:rPr>
      </w:pPr>
      <w:hyperlink w:anchor="_Toc427932242" w:history="1">
        <w:r w:rsidR="00C45166" w:rsidRPr="00BF5BD2">
          <w:rPr>
            <w:rStyle w:val="Hyperlink"/>
            <w:noProof/>
          </w:rPr>
          <w:t>SharePoint Server 2013</w:t>
        </w:r>
        <w:r w:rsidR="00C45166">
          <w:rPr>
            <w:noProof/>
            <w:webHidden/>
          </w:rPr>
          <w:tab/>
        </w:r>
        <w:r w:rsidR="00C45166">
          <w:rPr>
            <w:noProof/>
            <w:webHidden/>
          </w:rPr>
          <w:fldChar w:fldCharType="begin"/>
        </w:r>
        <w:r w:rsidR="00C45166">
          <w:rPr>
            <w:noProof/>
            <w:webHidden/>
          </w:rPr>
          <w:instrText xml:space="preserve"> PAGEREF _Toc427932242 \h </w:instrText>
        </w:r>
        <w:r w:rsidR="00C45166">
          <w:rPr>
            <w:noProof/>
            <w:webHidden/>
          </w:rPr>
        </w:r>
        <w:r w:rsidR="00C45166">
          <w:rPr>
            <w:noProof/>
            <w:webHidden/>
          </w:rPr>
          <w:fldChar w:fldCharType="separate"/>
        </w:r>
        <w:r w:rsidR="00C45166">
          <w:rPr>
            <w:noProof/>
            <w:webHidden/>
          </w:rPr>
          <w:t>46</w:t>
        </w:r>
        <w:r w:rsidR="00C45166">
          <w:rPr>
            <w:noProof/>
            <w:webHidden/>
          </w:rPr>
          <w:fldChar w:fldCharType="end"/>
        </w:r>
      </w:hyperlink>
    </w:p>
    <w:p w14:paraId="62587009" w14:textId="77777777" w:rsidR="00C45166" w:rsidRDefault="007328F6">
      <w:pPr>
        <w:pStyle w:val="TOC2"/>
        <w:rPr>
          <w:noProof/>
          <w:color w:val="auto"/>
          <w:sz w:val="22"/>
          <w:lang w:eastAsia="ja-JP"/>
        </w:rPr>
      </w:pPr>
      <w:hyperlink w:anchor="_Toc427932243" w:history="1">
        <w:r w:rsidR="00C45166" w:rsidRPr="00BF5BD2">
          <w:rPr>
            <w:rStyle w:val="Hyperlink"/>
            <w:noProof/>
          </w:rPr>
          <w:t>Skype for Business Server 2015</w:t>
        </w:r>
        <w:r w:rsidR="00C45166">
          <w:rPr>
            <w:noProof/>
            <w:webHidden/>
          </w:rPr>
          <w:tab/>
        </w:r>
        <w:r w:rsidR="00C45166">
          <w:rPr>
            <w:noProof/>
            <w:webHidden/>
          </w:rPr>
          <w:fldChar w:fldCharType="begin"/>
        </w:r>
        <w:r w:rsidR="00C45166">
          <w:rPr>
            <w:noProof/>
            <w:webHidden/>
          </w:rPr>
          <w:instrText xml:space="preserve"> PAGEREF _Toc427932243 \h </w:instrText>
        </w:r>
        <w:r w:rsidR="00C45166">
          <w:rPr>
            <w:noProof/>
            <w:webHidden/>
          </w:rPr>
        </w:r>
        <w:r w:rsidR="00C45166">
          <w:rPr>
            <w:noProof/>
            <w:webHidden/>
          </w:rPr>
          <w:fldChar w:fldCharType="separate"/>
        </w:r>
        <w:r w:rsidR="00C45166">
          <w:rPr>
            <w:noProof/>
            <w:webHidden/>
          </w:rPr>
          <w:t>47</w:t>
        </w:r>
        <w:r w:rsidR="00C45166">
          <w:rPr>
            <w:noProof/>
            <w:webHidden/>
          </w:rPr>
          <w:fldChar w:fldCharType="end"/>
        </w:r>
      </w:hyperlink>
    </w:p>
    <w:p w14:paraId="75CEFDEE" w14:textId="77777777" w:rsidR="00C45166" w:rsidRDefault="007328F6">
      <w:pPr>
        <w:pStyle w:val="TOC2"/>
        <w:rPr>
          <w:noProof/>
          <w:color w:val="auto"/>
          <w:sz w:val="22"/>
          <w:lang w:eastAsia="ja-JP"/>
        </w:rPr>
      </w:pPr>
      <w:hyperlink w:anchor="_Toc427932244" w:history="1">
        <w:r w:rsidR="00C45166" w:rsidRPr="00BF5BD2">
          <w:rPr>
            <w:rStyle w:val="Hyperlink"/>
            <w:noProof/>
          </w:rPr>
          <w:t>SQL Server 2014 Standard</w:t>
        </w:r>
        <w:r w:rsidR="00C45166">
          <w:rPr>
            <w:noProof/>
            <w:webHidden/>
          </w:rPr>
          <w:tab/>
        </w:r>
        <w:r w:rsidR="00C45166">
          <w:rPr>
            <w:noProof/>
            <w:webHidden/>
          </w:rPr>
          <w:fldChar w:fldCharType="begin"/>
        </w:r>
        <w:r w:rsidR="00C45166">
          <w:rPr>
            <w:noProof/>
            <w:webHidden/>
          </w:rPr>
          <w:instrText xml:space="preserve"> PAGEREF _Toc427932244 \h </w:instrText>
        </w:r>
        <w:r w:rsidR="00C45166">
          <w:rPr>
            <w:noProof/>
            <w:webHidden/>
          </w:rPr>
        </w:r>
        <w:r w:rsidR="00C45166">
          <w:rPr>
            <w:noProof/>
            <w:webHidden/>
          </w:rPr>
          <w:fldChar w:fldCharType="separate"/>
        </w:r>
        <w:r w:rsidR="00C45166">
          <w:rPr>
            <w:noProof/>
            <w:webHidden/>
          </w:rPr>
          <w:t>49</w:t>
        </w:r>
        <w:r w:rsidR="00C45166">
          <w:rPr>
            <w:noProof/>
            <w:webHidden/>
          </w:rPr>
          <w:fldChar w:fldCharType="end"/>
        </w:r>
      </w:hyperlink>
    </w:p>
    <w:p w14:paraId="20F08C8C" w14:textId="77777777" w:rsidR="00C45166" w:rsidRDefault="007328F6">
      <w:pPr>
        <w:pStyle w:val="TOC2"/>
        <w:rPr>
          <w:noProof/>
          <w:color w:val="auto"/>
          <w:sz w:val="22"/>
          <w:lang w:eastAsia="ja-JP"/>
        </w:rPr>
      </w:pPr>
      <w:hyperlink w:anchor="_Toc427932245" w:history="1">
        <w:r w:rsidR="00C45166" w:rsidRPr="00BF5BD2">
          <w:rPr>
            <w:rStyle w:val="Hyperlink"/>
            <w:noProof/>
          </w:rPr>
          <w:t>SQL Server 2014 Business Intelligence</w:t>
        </w:r>
        <w:r w:rsidR="00C45166">
          <w:rPr>
            <w:noProof/>
            <w:webHidden/>
          </w:rPr>
          <w:tab/>
        </w:r>
        <w:r w:rsidR="00C45166">
          <w:rPr>
            <w:noProof/>
            <w:webHidden/>
          </w:rPr>
          <w:fldChar w:fldCharType="begin"/>
        </w:r>
        <w:r w:rsidR="00C45166">
          <w:rPr>
            <w:noProof/>
            <w:webHidden/>
          </w:rPr>
          <w:instrText xml:space="preserve"> PAGEREF _Toc427932245 \h </w:instrText>
        </w:r>
        <w:r w:rsidR="00C45166">
          <w:rPr>
            <w:noProof/>
            <w:webHidden/>
          </w:rPr>
        </w:r>
        <w:r w:rsidR="00C45166">
          <w:rPr>
            <w:noProof/>
            <w:webHidden/>
          </w:rPr>
          <w:fldChar w:fldCharType="separate"/>
        </w:r>
        <w:r w:rsidR="00C45166">
          <w:rPr>
            <w:noProof/>
            <w:webHidden/>
          </w:rPr>
          <w:t>50</w:t>
        </w:r>
        <w:r w:rsidR="00C45166">
          <w:rPr>
            <w:noProof/>
            <w:webHidden/>
          </w:rPr>
          <w:fldChar w:fldCharType="end"/>
        </w:r>
      </w:hyperlink>
    </w:p>
    <w:p w14:paraId="474C9EB7" w14:textId="77777777" w:rsidR="00C45166" w:rsidRDefault="007328F6">
      <w:pPr>
        <w:pStyle w:val="TOC2"/>
        <w:rPr>
          <w:noProof/>
          <w:color w:val="auto"/>
          <w:sz w:val="22"/>
          <w:lang w:eastAsia="ja-JP"/>
        </w:rPr>
      </w:pPr>
      <w:hyperlink w:anchor="_Toc427932246" w:history="1">
        <w:r w:rsidR="00C45166" w:rsidRPr="00BF5BD2">
          <w:rPr>
            <w:rStyle w:val="Hyperlink"/>
            <w:noProof/>
            <w:lang w:val="fr-FR"/>
          </w:rPr>
          <w:t>System Center 2012 R2 Client Management Suite</w:t>
        </w:r>
        <w:r w:rsidR="00C45166">
          <w:rPr>
            <w:noProof/>
            <w:webHidden/>
          </w:rPr>
          <w:tab/>
        </w:r>
        <w:r w:rsidR="00C45166">
          <w:rPr>
            <w:noProof/>
            <w:webHidden/>
          </w:rPr>
          <w:fldChar w:fldCharType="begin"/>
        </w:r>
        <w:r w:rsidR="00C45166">
          <w:rPr>
            <w:noProof/>
            <w:webHidden/>
          </w:rPr>
          <w:instrText xml:space="preserve"> PAGEREF _Toc427932246 \h </w:instrText>
        </w:r>
        <w:r w:rsidR="00C45166">
          <w:rPr>
            <w:noProof/>
            <w:webHidden/>
          </w:rPr>
        </w:r>
        <w:r w:rsidR="00C45166">
          <w:rPr>
            <w:noProof/>
            <w:webHidden/>
          </w:rPr>
          <w:fldChar w:fldCharType="separate"/>
        </w:r>
        <w:r w:rsidR="00C45166">
          <w:rPr>
            <w:noProof/>
            <w:webHidden/>
          </w:rPr>
          <w:t>50</w:t>
        </w:r>
        <w:r w:rsidR="00C45166">
          <w:rPr>
            <w:noProof/>
            <w:webHidden/>
          </w:rPr>
          <w:fldChar w:fldCharType="end"/>
        </w:r>
      </w:hyperlink>
    </w:p>
    <w:p w14:paraId="6171B3BC" w14:textId="77777777" w:rsidR="00C45166" w:rsidRDefault="007328F6">
      <w:pPr>
        <w:pStyle w:val="TOC2"/>
        <w:rPr>
          <w:noProof/>
          <w:color w:val="auto"/>
          <w:sz w:val="22"/>
          <w:lang w:eastAsia="ja-JP"/>
        </w:rPr>
      </w:pPr>
      <w:hyperlink w:anchor="_Toc427932247" w:history="1">
        <w:r w:rsidR="00C45166" w:rsidRPr="00BF5BD2">
          <w:rPr>
            <w:rStyle w:val="Hyperlink"/>
            <w:noProof/>
          </w:rPr>
          <w:t>System Center 2012 R2 Configuration Manager</w:t>
        </w:r>
        <w:r w:rsidR="00C45166">
          <w:rPr>
            <w:noProof/>
            <w:webHidden/>
          </w:rPr>
          <w:tab/>
        </w:r>
        <w:r w:rsidR="00C45166">
          <w:rPr>
            <w:noProof/>
            <w:webHidden/>
          </w:rPr>
          <w:fldChar w:fldCharType="begin"/>
        </w:r>
        <w:r w:rsidR="00C45166">
          <w:rPr>
            <w:noProof/>
            <w:webHidden/>
          </w:rPr>
          <w:instrText xml:space="preserve"> PAGEREF _Toc427932247 \h </w:instrText>
        </w:r>
        <w:r w:rsidR="00C45166">
          <w:rPr>
            <w:noProof/>
            <w:webHidden/>
          </w:rPr>
        </w:r>
        <w:r w:rsidR="00C45166">
          <w:rPr>
            <w:noProof/>
            <w:webHidden/>
          </w:rPr>
          <w:fldChar w:fldCharType="separate"/>
        </w:r>
        <w:r w:rsidR="00C45166">
          <w:rPr>
            <w:noProof/>
            <w:webHidden/>
          </w:rPr>
          <w:t>50</w:t>
        </w:r>
        <w:r w:rsidR="00C45166">
          <w:rPr>
            <w:noProof/>
            <w:webHidden/>
          </w:rPr>
          <w:fldChar w:fldCharType="end"/>
        </w:r>
      </w:hyperlink>
    </w:p>
    <w:p w14:paraId="62092AA8" w14:textId="77777777" w:rsidR="00C45166" w:rsidRDefault="007328F6">
      <w:pPr>
        <w:pStyle w:val="TOC2"/>
        <w:rPr>
          <w:noProof/>
          <w:color w:val="auto"/>
          <w:sz w:val="22"/>
          <w:lang w:eastAsia="ja-JP"/>
        </w:rPr>
      </w:pPr>
      <w:hyperlink w:anchor="_Toc427932248" w:history="1">
        <w:r w:rsidR="00C45166" w:rsidRPr="00BF5BD2">
          <w:rPr>
            <w:rStyle w:val="Hyperlink"/>
            <w:noProof/>
          </w:rPr>
          <w:t>Visio 2016 Professional</w:t>
        </w:r>
        <w:r w:rsidR="00C45166">
          <w:rPr>
            <w:noProof/>
            <w:webHidden/>
          </w:rPr>
          <w:tab/>
        </w:r>
        <w:r w:rsidR="00C45166">
          <w:rPr>
            <w:noProof/>
            <w:webHidden/>
          </w:rPr>
          <w:fldChar w:fldCharType="begin"/>
        </w:r>
        <w:r w:rsidR="00C45166">
          <w:rPr>
            <w:noProof/>
            <w:webHidden/>
          </w:rPr>
          <w:instrText xml:space="preserve"> PAGEREF _Toc427932248 \h </w:instrText>
        </w:r>
        <w:r w:rsidR="00C45166">
          <w:rPr>
            <w:noProof/>
            <w:webHidden/>
          </w:rPr>
        </w:r>
        <w:r w:rsidR="00C45166">
          <w:rPr>
            <w:noProof/>
            <w:webHidden/>
          </w:rPr>
          <w:fldChar w:fldCharType="separate"/>
        </w:r>
        <w:r w:rsidR="00C45166">
          <w:rPr>
            <w:noProof/>
            <w:webHidden/>
          </w:rPr>
          <w:t>51</w:t>
        </w:r>
        <w:r w:rsidR="00C45166">
          <w:rPr>
            <w:noProof/>
            <w:webHidden/>
          </w:rPr>
          <w:fldChar w:fldCharType="end"/>
        </w:r>
      </w:hyperlink>
    </w:p>
    <w:p w14:paraId="14B6566F" w14:textId="77777777" w:rsidR="00C45166" w:rsidRDefault="007328F6">
      <w:pPr>
        <w:pStyle w:val="TOC2"/>
        <w:rPr>
          <w:noProof/>
          <w:color w:val="auto"/>
          <w:sz w:val="22"/>
          <w:lang w:eastAsia="ja-JP"/>
        </w:rPr>
      </w:pPr>
      <w:hyperlink w:anchor="_Toc427932249" w:history="1">
        <w:r w:rsidR="00C45166" w:rsidRPr="00BF5BD2">
          <w:rPr>
            <w:rStyle w:val="Hyperlink"/>
            <w:noProof/>
          </w:rPr>
          <w:t>Visio 2016 Standard</w:t>
        </w:r>
        <w:r w:rsidR="00C45166">
          <w:rPr>
            <w:noProof/>
            <w:webHidden/>
          </w:rPr>
          <w:tab/>
        </w:r>
        <w:r w:rsidR="00C45166">
          <w:rPr>
            <w:noProof/>
            <w:webHidden/>
          </w:rPr>
          <w:fldChar w:fldCharType="begin"/>
        </w:r>
        <w:r w:rsidR="00C45166">
          <w:rPr>
            <w:noProof/>
            <w:webHidden/>
          </w:rPr>
          <w:instrText xml:space="preserve"> PAGEREF _Toc427932249 \h </w:instrText>
        </w:r>
        <w:r w:rsidR="00C45166">
          <w:rPr>
            <w:noProof/>
            <w:webHidden/>
          </w:rPr>
        </w:r>
        <w:r w:rsidR="00C45166">
          <w:rPr>
            <w:noProof/>
            <w:webHidden/>
          </w:rPr>
          <w:fldChar w:fldCharType="separate"/>
        </w:r>
        <w:r w:rsidR="00C45166">
          <w:rPr>
            <w:noProof/>
            <w:webHidden/>
          </w:rPr>
          <w:t>51</w:t>
        </w:r>
        <w:r w:rsidR="00C45166">
          <w:rPr>
            <w:noProof/>
            <w:webHidden/>
          </w:rPr>
          <w:fldChar w:fldCharType="end"/>
        </w:r>
      </w:hyperlink>
    </w:p>
    <w:p w14:paraId="321EAD47" w14:textId="77777777" w:rsidR="00C45166" w:rsidRDefault="007328F6">
      <w:pPr>
        <w:pStyle w:val="TOC2"/>
        <w:rPr>
          <w:noProof/>
          <w:color w:val="auto"/>
          <w:sz w:val="22"/>
          <w:lang w:eastAsia="ja-JP"/>
        </w:rPr>
      </w:pPr>
      <w:hyperlink w:anchor="_Toc427932250" w:history="1">
        <w:r w:rsidR="00C45166" w:rsidRPr="00BF5BD2">
          <w:rPr>
            <w:rStyle w:val="Hyperlink"/>
            <w:noProof/>
          </w:rPr>
          <w:t>Visual Studio Enterprise 2015</w:t>
        </w:r>
        <w:r w:rsidR="00C45166">
          <w:rPr>
            <w:noProof/>
            <w:webHidden/>
          </w:rPr>
          <w:tab/>
        </w:r>
        <w:r w:rsidR="00C45166">
          <w:rPr>
            <w:noProof/>
            <w:webHidden/>
          </w:rPr>
          <w:fldChar w:fldCharType="begin"/>
        </w:r>
        <w:r w:rsidR="00C45166">
          <w:rPr>
            <w:noProof/>
            <w:webHidden/>
          </w:rPr>
          <w:instrText xml:space="preserve"> PAGEREF _Toc427932250 \h </w:instrText>
        </w:r>
        <w:r w:rsidR="00C45166">
          <w:rPr>
            <w:noProof/>
            <w:webHidden/>
          </w:rPr>
        </w:r>
        <w:r w:rsidR="00C45166">
          <w:rPr>
            <w:noProof/>
            <w:webHidden/>
          </w:rPr>
          <w:fldChar w:fldCharType="separate"/>
        </w:r>
        <w:r w:rsidR="00C45166">
          <w:rPr>
            <w:noProof/>
            <w:webHidden/>
          </w:rPr>
          <w:t>51</w:t>
        </w:r>
        <w:r w:rsidR="00C45166">
          <w:rPr>
            <w:noProof/>
            <w:webHidden/>
          </w:rPr>
          <w:fldChar w:fldCharType="end"/>
        </w:r>
      </w:hyperlink>
    </w:p>
    <w:p w14:paraId="5DEA452C" w14:textId="77777777" w:rsidR="00C45166" w:rsidRDefault="007328F6">
      <w:pPr>
        <w:pStyle w:val="TOC2"/>
        <w:rPr>
          <w:noProof/>
          <w:color w:val="auto"/>
          <w:sz w:val="22"/>
          <w:lang w:eastAsia="ja-JP"/>
        </w:rPr>
      </w:pPr>
      <w:hyperlink w:anchor="_Toc427932251" w:history="1">
        <w:r w:rsidR="00C45166" w:rsidRPr="00BF5BD2">
          <w:rPr>
            <w:rStyle w:val="Hyperlink"/>
            <w:noProof/>
          </w:rPr>
          <w:t>Visual Studio Professional 2015</w:t>
        </w:r>
        <w:r w:rsidR="00C45166">
          <w:rPr>
            <w:noProof/>
            <w:webHidden/>
          </w:rPr>
          <w:tab/>
        </w:r>
        <w:r w:rsidR="00C45166">
          <w:rPr>
            <w:noProof/>
            <w:webHidden/>
          </w:rPr>
          <w:fldChar w:fldCharType="begin"/>
        </w:r>
        <w:r w:rsidR="00C45166">
          <w:rPr>
            <w:noProof/>
            <w:webHidden/>
          </w:rPr>
          <w:instrText xml:space="preserve"> PAGEREF _Toc427932251 \h </w:instrText>
        </w:r>
        <w:r w:rsidR="00C45166">
          <w:rPr>
            <w:noProof/>
            <w:webHidden/>
          </w:rPr>
        </w:r>
        <w:r w:rsidR="00C45166">
          <w:rPr>
            <w:noProof/>
            <w:webHidden/>
          </w:rPr>
          <w:fldChar w:fldCharType="separate"/>
        </w:r>
        <w:r w:rsidR="00C45166">
          <w:rPr>
            <w:noProof/>
            <w:webHidden/>
          </w:rPr>
          <w:t>53</w:t>
        </w:r>
        <w:r w:rsidR="00C45166">
          <w:rPr>
            <w:noProof/>
            <w:webHidden/>
          </w:rPr>
          <w:fldChar w:fldCharType="end"/>
        </w:r>
      </w:hyperlink>
    </w:p>
    <w:p w14:paraId="7F6C94A7" w14:textId="77777777" w:rsidR="00C45166" w:rsidRDefault="007328F6">
      <w:pPr>
        <w:pStyle w:val="TOC2"/>
        <w:rPr>
          <w:noProof/>
          <w:color w:val="auto"/>
          <w:sz w:val="22"/>
          <w:lang w:eastAsia="ja-JP"/>
        </w:rPr>
      </w:pPr>
      <w:hyperlink w:anchor="_Toc427932252" w:history="1">
        <w:r w:rsidR="00C45166" w:rsidRPr="00BF5BD2">
          <w:rPr>
            <w:rStyle w:val="Hyperlink"/>
            <w:noProof/>
          </w:rPr>
          <w:t>Visual Studio Team Foundation Server 2015 with SQL Server 2014 Technology</w:t>
        </w:r>
        <w:r w:rsidR="00C45166">
          <w:rPr>
            <w:noProof/>
            <w:webHidden/>
          </w:rPr>
          <w:tab/>
        </w:r>
        <w:r w:rsidR="00C45166">
          <w:rPr>
            <w:noProof/>
            <w:webHidden/>
          </w:rPr>
          <w:fldChar w:fldCharType="begin"/>
        </w:r>
        <w:r w:rsidR="00C45166">
          <w:rPr>
            <w:noProof/>
            <w:webHidden/>
          </w:rPr>
          <w:instrText xml:space="preserve"> PAGEREF _Toc427932252 \h </w:instrText>
        </w:r>
        <w:r w:rsidR="00C45166">
          <w:rPr>
            <w:noProof/>
            <w:webHidden/>
          </w:rPr>
        </w:r>
        <w:r w:rsidR="00C45166">
          <w:rPr>
            <w:noProof/>
            <w:webHidden/>
          </w:rPr>
          <w:fldChar w:fldCharType="separate"/>
        </w:r>
        <w:r w:rsidR="00C45166">
          <w:rPr>
            <w:noProof/>
            <w:webHidden/>
          </w:rPr>
          <w:t>55</w:t>
        </w:r>
        <w:r w:rsidR="00C45166">
          <w:rPr>
            <w:noProof/>
            <w:webHidden/>
          </w:rPr>
          <w:fldChar w:fldCharType="end"/>
        </w:r>
      </w:hyperlink>
    </w:p>
    <w:p w14:paraId="038FCB8C" w14:textId="77777777" w:rsidR="00C45166" w:rsidRDefault="007328F6">
      <w:pPr>
        <w:pStyle w:val="TOC2"/>
        <w:rPr>
          <w:noProof/>
          <w:color w:val="auto"/>
          <w:sz w:val="22"/>
          <w:lang w:eastAsia="ja-JP"/>
        </w:rPr>
      </w:pPr>
      <w:hyperlink w:anchor="_Toc427932253" w:history="1">
        <w:r w:rsidR="00C45166" w:rsidRPr="00BF5BD2">
          <w:rPr>
            <w:rStyle w:val="Hyperlink"/>
            <w:noProof/>
          </w:rPr>
          <w:t>Visual Studio Test Professional 2015</w:t>
        </w:r>
        <w:r w:rsidR="00C45166">
          <w:rPr>
            <w:noProof/>
            <w:webHidden/>
          </w:rPr>
          <w:tab/>
        </w:r>
        <w:r w:rsidR="00C45166">
          <w:rPr>
            <w:noProof/>
            <w:webHidden/>
          </w:rPr>
          <w:fldChar w:fldCharType="begin"/>
        </w:r>
        <w:r w:rsidR="00C45166">
          <w:rPr>
            <w:noProof/>
            <w:webHidden/>
          </w:rPr>
          <w:instrText xml:space="preserve"> PAGEREF _Toc427932253 \h </w:instrText>
        </w:r>
        <w:r w:rsidR="00C45166">
          <w:rPr>
            <w:noProof/>
            <w:webHidden/>
          </w:rPr>
        </w:r>
        <w:r w:rsidR="00C45166">
          <w:rPr>
            <w:noProof/>
            <w:webHidden/>
          </w:rPr>
          <w:fldChar w:fldCharType="separate"/>
        </w:r>
        <w:r w:rsidR="00C45166">
          <w:rPr>
            <w:noProof/>
            <w:webHidden/>
          </w:rPr>
          <w:t>56</w:t>
        </w:r>
        <w:r w:rsidR="00C45166">
          <w:rPr>
            <w:noProof/>
            <w:webHidden/>
          </w:rPr>
          <w:fldChar w:fldCharType="end"/>
        </w:r>
      </w:hyperlink>
    </w:p>
    <w:p w14:paraId="3E807D85" w14:textId="77777777" w:rsidR="00C45166" w:rsidRDefault="007328F6">
      <w:pPr>
        <w:pStyle w:val="TOC2"/>
        <w:rPr>
          <w:noProof/>
          <w:color w:val="auto"/>
          <w:sz w:val="22"/>
          <w:lang w:eastAsia="ja-JP"/>
        </w:rPr>
      </w:pPr>
      <w:hyperlink w:anchor="_Toc427932254" w:history="1">
        <w:r w:rsidR="00C45166" w:rsidRPr="00BF5BD2">
          <w:rPr>
            <w:rStyle w:val="Hyperlink"/>
            <w:noProof/>
          </w:rPr>
          <w:t>Windows Server 2012 R2 Active Directory Rights Management Services</w:t>
        </w:r>
        <w:r w:rsidR="00C45166">
          <w:rPr>
            <w:noProof/>
            <w:webHidden/>
          </w:rPr>
          <w:tab/>
        </w:r>
        <w:r w:rsidR="00C45166">
          <w:rPr>
            <w:noProof/>
            <w:webHidden/>
          </w:rPr>
          <w:fldChar w:fldCharType="begin"/>
        </w:r>
        <w:r w:rsidR="00C45166">
          <w:rPr>
            <w:noProof/>
            <w:webHidden/>
          </w:rPr>
          <w:instrText xml:space="preserve"> PAGEREF _Toc427932254 \h </w:instrText>
        </w:r>
        <w:r w:rsidR="00C45166">
          <w:rPr>
            <w:noProof/>
            <w:webHidden/>
          </w:rPr>
        </w:r>
        <w:r w:rsidR="00C45166">
          <w:rPr>
            <w:noProof/>
            <w:webHidden/>
          </w:rPr>
          <w:fldChar w:fldCharType="separate"/>
        </w:r>
        <w:r w:rsidR="00C45166">
          <w:rPr>
            <w:noProof/>
            <w:webHidden/>
          </w:rPr>
          <w:t>58</w:t>
        </w:r>
        <w:r w:rsidR="00C45166">
          <w:rPr>
            <w:noProof/>
            <w:webHidden/>
          </w:rPr>
          <w:fldChar w:fldCharType="end"/>
        </w:r>
      </w:hyperlink>
    </w:p>
    <w:p w14:paraId="625C31FA" w14:textId="77777777" w:rsidR="00C45166" w:rsidRDefault="007328F6">
      <w:pPr>
        <w:pStyle w:val="TOC2"/>
        <w:rPr>
          <w:noProof/>
          <w:color w:val="auto"/>
          <w:sz w:val="22"/>
          <w:lang w:eastAsia="ja-JP"/>
        </w:rPr>
      </w:pPr>
      <w:hyperlink w:anchor="_Toc427932255" w:history="1">
        <w:r w:rsidR="00C45166" w:rsidRPr="00BF5BD2">
          <w:rPr>
            <w:rStyle w:val="Hyperlink"/>
            <w:noProof/>
          </w:rPr>
          <w:t>Windows Server 2012 R2 Remote Desktop Services</w:t>
        </w:r>
        <w:r w:rsidR="00C45166">
          <w:rPr>
            <w:noProof/>
            <w:webHidden/>
          </w:rPr>
          <w:tab/>
        </w:r>
        <w:r w:rsidR="00C45166">
          <w:rPr>
            <w:noProof/>
            <w:webHidden/>
          </w:rPr>
          <w:fldChar w:fldCharType="begin"/>
        </w:r>
        <w:r w:rsidR="00C45166">
          <w:rPr>
            <w:noProof/>
            <w:webHidden/>
          </w:rPr>
          <w:instrText xml:space="preserve"> PAGEREF _Toc427932255 \h </w:instrText>
        </w:r>
        <w:r w:rsidR="00C45166">
          <w:rPr>
            <w:noProof/>
            <w:webHidden/>
          </w:rPr>
        </w:r>
        <w:r w:rsidR="00C45166">
          <w:rPr>
            <w:noProof/>
            <w:webHidden/>
          </w:rPr>
          <w:fldChar w:fldCharType="separate"/>
        </w:r>
        <w:r w:rsidR="00C45166">
          <w:rPr>
            <w:noProof/>
            <w:webHidden/>
          </w:rPr>
          <w:t>58</w:t>
        </w:r>
        <w:r w:rsidR="00C45166">
          <w:rPr>
            <w:noProof/>
            <w:webHidden/>
          </w:rPr>
          <w:fldChar w:fldCharType="end"/>
        </w:r>
      </w:hyperlink>
    </w:p>
    <w:p w14:paraId="05F63BC9" w14:textId="77777777" w:rsidR="00C45166" w:rsidRDefault="007328F6">
      <w:pPr>
        <w:pStyle w:val="TOC1"/>
        <w:tabs>
          <w:tab w:val="right" w:leader="dot" w:pos="5210"/>
        </w:tabs>
        <w:rPr>
          <w:rFonts w:asciiTheme="minorHAnsi" w:hAnsiTheme="minorHAnsi"/>
          <w:b w:val="0"/>
          <w:caps w:val="0"/>
          <w:noProof/>
          <w:color w:val="auto"/>
          <w:sz w:val="22"/>
          <w:szCs w:val="22"/>
          <w:lang w:eastAsia="ja-JP"/>
        </w:rPr>
      </w:pPr>
      <w:hyperlink w:anchor="_Toc427932256" w:history="1">
        <w:r w:rsidR="00C45166" w:rsidRPr="00BF5BD2">
          <w:rPr>
            <w:rStyle w:val="Hyperlink"/>
            <w:noProof/>
          </w:rPr>
          <w:t>Host/Guest License Model</w:t>
        </w:r>
        <w:r w:rsidR="00C45166">
          <w:rPr>
            <w:noProof/>
            <w:webHidden/>
          </w:rPr>
          <w:tab/>
        </w:r>
        <w:r w:rsidR="00C45166">
          <w:rPr>
            <w:noProof/>
            <w:webHidden/>
          </w:rPr>
          <w:fldChar w:fldCharType="begin"/>
        </w:r>
        <w:r w:rsidR="00C45166">
          <w:rPr>
            <w:noProof/>
            <w:webHidden/>
          </w:rPr>
          <w:instrText xml:space="preserve"> PAGEREF _Toc427932256 \h </w:instrText>
        </w:r>
        <w:r w:rsidR="00C45166">
          <w:rPr>
            <w:noProof/>
            <w:webHidden/>
          </w:rPr>
        </w:r>
        <w:r w:rsidR="00C45166">
          <w:rPr>
            <w:noProof/>
            <w:webHidden/>
          </w:rPr>
          <w:fldChar w:fldCharType="separate"/>
        </w:r>
        <w:r w:rsidR="00C45166">
          <w:rPr>
            <w:noProof/>
            <w:webHidden/>
          </w:rPr>
          <w:t>59</w:t>
        </w:r>
        <w:r w:rsidR="00C45166">
          <w:rPr>
            <w:noProof/>
            <w:webHidden/>
          </w:rPr>
          <w:fldChar w:fldCharType="end"/>
        </w:r>
      </w:hyperlink>
    </w:p>
    <w:p w14:paraId="52603A14" w14:textId="77777777" w:rsidR="00C45166" w:rsidRDefault="007328F6">
      <w:pPr>
        <w:pStyle w:val="TOC2"/>
        <w:rPr>
          <w:noProof/>
          <w:color w:val="auto"/>
          <w:sz w:val="22"/>
          <w:lang w:eastAsia="ja-JP"/>
        </w:rPr>
      </w:pPr>
      <w:hyperlink w:anchor="_Toc427932257" w:history="1">
        <w:r w:rsidR="00C45166" w:rsidRPr="00BF5BD2">
          <w:rPr>
            <w:rStyle w:val="Hyperlink"/>
            <w:noProof/>
          </w:rPr>
          <w:t>Cloud Platform Suite</w:t>
        </w:r>
        <w:r w:rsidR="00C45166">
          <w:rPr>
            <w:noProof/>
            <w:webHidden/>
          </w:rPr>
          <w:tab/>
        </w:r>
        <w:r w:rsidR="00C45166">
          <w:rPr>
            <w:noProof/>
            <w:webHidden/>
          </w:rPr>
          <w:fldChar w:fldCharType="begin"/>
        </w:r>
        <w:r w:rsidR="00C45166">
          <w:rPr>
            <w:noProof/>
            <w:webHidden/>
          </w:rPr>
          <w:instrText xml:space="preserve"> PAGEREF _Toc427932257 \h </w:instrText>
        </w:r>
        <w:r w:rsidR="00C45166">
          <w:rPr>
            <w:noProof/>
            <w:webHidden/>
          </w:rPr>
        </w:r>
        <w:r w:rsidR="00C45166">
          <w:rPr>
            <w:noProof/>
            <w:webHidden/>
          </w:rPr>
          <w:fldChar w:fldCharType="separate"/>
        </w:r>
        <w:r w:rsidR="00C45166">
          <w:rPr>
            <w:noProof/>
            <w:webHidden/>
          </w:rPr>
          <w:t>59</w:t>
        </w:r>
        <w:r w:rsidR="00C45166">
          <w:rPr>
            <w:noProof/>
            <w:webHidden/>
          </w:rPr>
          <w:fldChar w:fldCharType="end"/>
        </w:r>
      </w:hyperlink>
    </w:p>
    <w:p w14:paraId="50A0E39C" w14:textId="77777777" w:rsidR="00C45166" w:rsidRDefault="007328F6">
      <w:pPr>
        <w:pStyle w:val="TOC2"/>
        <w:rPr>
          <w:noProof/>
          <w:color w:val="auto"/>
          <w:sz w:val="22"/>
          <w:lang w:eastAsia="ja-JP"/>
        </w:rPr>
      </w:pPr>
      <w:hyperlink w:anchor="_Toc427932258" w:history="1">
        <w:r w:rsidR="00C45166" w:rsidRPr="00BF5BD2">
          <w:rPr>
            <w:rStyle w:val="Hyperlink"/>
            <w:noProof/>
          </w:rPr>
          <w:t>Cloud Platform Guest</w:t>
        </w:r>
        <w:r w:rsidR="00C45166">
          <w:rPr>
            <w:noProof/>
            <w:webHidden/>
          </w:rPr>
          <w:tab/>
        </w:r>
        <w:r w:rsidR="00C45166">
          <w:rPr>
            <w:noProof/>
            <w:webHidden/>
          </w:rPr>
          <w:fldChar w:fldCharType="begin"/>
        </w:r>
        <w:r w:rsidR="00C45166">
          <w:rPr>
            <w:noProof/>
            <w:webHidden/>
          </w:rPr>
          <w:instrText xml:space="preserve"> PAGEREF _Toc427932258 \h </w:instrText>
        </w:r>
        <w:r w:rsidR="00C45166">
          <w:rPr>
            <w:noProof/>
            <w:webHidden/>
          </w:rPr>
        </w:r>
        <w:r w:rsidR="00C45166">
          <w:rPr>
            <w:noProof/>
            <w:webHidden/>
          </w:rPr>
          <w:fldChar w:fldCharType="separate"/>
        </w:r>
        <w:r w:rsidR="00C45166">
          <w:rPr>
            <w:noProof/>
            <w:webHidden/>
          </w:rPr>
          <w:t>60</w:t>
        </w:r>
        <w:r w:rsidR="00C45166">
          <w:rPr>
            <w:noProof/>
            <w:webHidden/>
          </w:rPr>
          <w:fldChar w:fldCharType="end"/>
        </w:r>
      </w:hyperlink>
    </w:p>
    <w:p w14:paraId="4748C96A" w14:textId="77777777" w:rsidR="00C45166" w:rsidRDefault="007328F6">
      <w:pPr>
        <w:pStyle w:val="TOC1"/>
        <w:tabs>
          <w:tab w:val="right" w:leader="dot" w:pos="5210"/>
        </w:tabs>
        <w:rPr>
          <w:rFonts w:asciiTheme="minorHAnsi" w:hAnsiTheme="minorHAnsi"/>
          <w:b w:val="0"/>
          <w:caps w:val="0"/>
          <w:noProof/>
          <w:color w:val="auto"/>
          <w:sz w:val="22"/>
          <w:szCs w:val="22"/>
          <w:lang w:eastAsia="ja-JP"/>
        </w:rPr>
      </w:pPr>
      <w:hyperlink w:anchor="_Toc427932259" w:history="1">
        <w:r w:rsidR="00C45166" w:rsidRPr="00BF5BD2">
          <w:rPr>
            <w:rStyle w:val="Hyperlink"/>
            <w:noProof/>
          </w:rPr>
          <w:t>Online Services</w:t>
        </w:r>
        <w:r w:rsidR="00C45166">
          <w:rPr>
            <w:noProof/>
            <w:webHidden/>
          </w:rPr>
          <w:tab/>
        </w:r>
        <w:r w:rsidR="00C45166">
          <w:rPr>
            <w:noProof/>
            <w:webHidden/>
          </w:rPr>
          <w:fldChar w:fldCharType="begin"/>
        </w:r>
        <w:r w:rsidR="00C45166">
          <w:rPr>
            <w:noProof/>
            <w:webHidden/>
          </w:rPr>
          <w:instrText xml:space="preserve"> PAGEREF _Toc427932259 \h </w:instrText>
        </w:r>
        <w:r w:rsidR="00C45166">
          <w:rPr>
            <w:noProof/>
            <w:webHidden/>
          </w:rPr>
        </w:r>
        <w:r w:rsidR="00C45166">
          <w:rPr>
            <w:noProof/>
            <w:webHidden/>
          </w:rPr>
          <w:fldChar w:fldCharType="separate"/>
        </w:r>
        <w:r w:rsidR="00C45166">
          <w:rPr>
            <w:noProof/>
            <w:webHidden/>
          </w:rPr>
          <w:t>62</w:t>
        </w:r>
        <w:r w:rsidR="00C45166">
          <w:rPr>
            <w:noProof/>
            <w:webHidden/>
          </w:rPr>
          <w:fldChar w:fldCharType="end"/>
        </w:r>
      </w:hyperlink>
    </w:p>
    <w:p w14:paraId="4E63B702" w14:textId="77777777" w:rsidR="00C45166" w:rsidRDefault="007328F6">
      <w:pPr>
        <w:pStyle w:val="TOC2"/>
        <w:rPr>
          <w:noProof/>
          <w:color w:val="auto"/>
          <w:sz w:val="22"/>
          <w:lang w:eastAsia="ja-JP"/>
        </w:rPr>
      </w:pPr>
      <w:hyperlink w:anchor="_Toc427932260" w:history="1">
        <w:r w:rsidR="00C45166" w:rsidRPr="00BF5BD2">
          <w:rPr>
            <w:rStyle w:val="Hyperlink"/>
            <w:rFonts w:cs="Arial"/>
            <w:noProof/>
          </w:rPr>
          <w:t>System Center Endpoint Protection</w:t>
        </w:r>
        <w:r w:rsidR="00C45166">
          <w:rPr>
            <w:noProof/>
            <w:webHidden/>
          </w:rPr>
          <w:tab/>
        </w:r>
        <w:r w:rsidR="00C45166">
          <w:rPr>
            <w:noProof/>
            <w:webHidden/>
          </w:rPr>
          <w:fldChar w:fldCharType="begin"/>
        </w:r>
        <w:r w:rsidR="00C45166">
          <w:rPr>
            <w:noProof/>
            <w:webHidden/>
          </w:rPr>
          <w:instrText xml:space="preserve"> PAGEREF _Toc427932260 \h </w:instrText>
        </w:r>
        <w:r w:rsidR="00C45166">
          <w:rPr>
            <w:noProof/>
            <w:webHidden/>
          </w:rPr>
        </w:r>
        <w:r w:rsidR="00C45166">
          <w:rPr>
            <w:noProof/>
            <w:webHidden/>
          </w:rPr>
          <w:fldChar w:fldCharType="separate"/>
        </w:r>
        <w:r w:rsidR="00C45166">
          <w:rPr>
            <w:noProof/>
            <w:webHidden/>
          </w:rPr>
          <w:t>65</w:t>
        </w:r>
        <w:r w:rsidR="00C45166">
          <w:rPr>
            <w:noProof/>
            <w:webHidden/>
          </w:rPr>
          <w:fldChar w:fldCharType="end"/>
        </w:r>
      </w:hyperlink>
    </w:p>
    <w:p w14:paraId="627096D9" w14:textId="77777777" w:rsidR="00C45166" w:rsidRDefault="007328F6">
      <w:pPr>
        <w:pStyle w:val="TOC1"/>
        <w:tabs>
          <w:tab w:val="right" w:leader="dot" w:pos="5210"/>
        </w:tabs>
        <w:rPr>
          <w:rFonts w:asciiTheme="minorHAnsi" w:hAnsiTheme="minorHAnsi"/>
          <w:b w:val="0"/>
          <w:caps w:val="0"/>
          <w:noProof/>
          <w:color w:val="auto"/>
          <w:sz w:val="22"/>
          <w:szCs w:val="22"/>
          <w:lang w:eastAsia="ja-JP"/>
        </w:rPr>
      </w:pPr>
      <w:hyperlink w:anchor="_Toc427932261" w:history="1">
        <w:r w:rsidR="00C45166" w:rsidRPr="00BF5BD2">
          <w:rPr>
            <w:rStyle w:val="Hyperlink"/>
            <w:noProof/>
          </w:rPr>
          <w:t>Appendix 1: Client/Additional Software</w:t>
        </w:r>
        <w:r w:rsidR="00C45166">
          <w:rPr>
            <w:noProof/>
            <w:webHidden/>
          </w:rPr>
          <w:tab/>
        </w:r>
        <w:r w:rsidR="00C45166">
          <w:rPr>
            <w:noProof/>
            <w:webHidden/>
          </w:rPr>
          <w:fldChar w:fldCharType="begin"/>
        </w:r>
        <w:r w:rsidR="00C45166">
          <w:rPr>
            <w:noProof/>
            <w:webHidden/>
          </w:rPr>
          <w:instrText xml:space="preserve"> PAGEREF _Toc427932261 \h </w:instrText>
        </w:r>
        <w:r w:rsidR="00C45166">
          <w:rPr>
            <w:noProof/>
            <w:webHidden/>
          </w:rPr>
        </w:r>
        <w:r w:rsidR="00C45166">
          <w:rPr>
            <w:noProof/>
            <w:webHidden/>
          </w:rPr>
          <w:fldChar w:fldCharType="separate"/>
        </w:r>
        <w:r w:rsidR="00C45166">
          <w:rPr>
            <w:noProof/>
            <w:webHidden/>
          </w:rPr>
          <w:t>66</w:t>
        </w:r>
        <w:r w:rsidR="00C45166">
          <w:rPr>
            <w:noProof/>
            <w:webHidden/>
          </w:rPr>
          <w:fldChar w:fldCharType="end"/>
        </w:r>
      </w:hyperlink>
    </w:p>
    <w:p w14:paraId="1457FBD8" w14:textId="77777777" w:rsidR="00C45166" w:rsidRDefault="007328F6">
      <w:pPr>
        <w:pStyle w:val="TOC1"/>
        <w:tabs>
          <w:tab w:val="right" w:leader="dot" w:pos="5210"/>
        </w:tabs>
        <w:rPr>
          <w:rFonts w:asciiTheme="minorHAnsi" w:hAnsiTheme="minorHAnsi"/>
          <w:b w:val="0"/>
          <w:caps w:val="0"/>
          <w:noProof/>
          <w:color w:val="auto"/>
          <w:sz w:val="22"/>
          <w:szCs w:val="22"/>
          <w:lang w:eastAsia="ja-JP"/>
        </w:rPr>
      </w:pPr>
      <w:hyperlink w:anchor="_Toc427932262" w:history="1">
        <w:r w:rsidR="00C45166" w:rsidRPr="00BF5BD2">
          <w:rPr>
            <w:rStyle w:val="Hyperlink"/>
            <w:noProof/>
          </w:rPr>
          <w:t>Appendix 2: Notices</w:t>
        </w:r>
        <w:r w:rsidR="00C45166">
          <w:rPr>
            <w:noProof/>
            <w:webHidden/>
          </w:rPr>
          <w:tab/>
        </w:r>
        <w:r w:rsidR="00C45166">
          <w:rPr>
            <w:noProof/>
            <w:webHidden/>
          </w:rPr>
          <w:fldChar w:fldCharType="begin"/>
        </w:r>
        <w:r w:rsidR="00C45166">
          <w:rPr>
            <w:noProof/>
            <w:webHidden/>
          </w:rPr>
          <w:instrText xml:space="preserve"> PAGEREF _Toc427932262 \h </w:instrText>
        </w:r>
        <w:r w:rsidR="00C45166">
          <w:rPr>
            <w:noProof/>
            <w:webHidden/>
          </w:rPr>
        </w:r>
        <w:r w:rsidR="00C45166">
          <w:rPr>
            <w:noProof/>
            <w:webHidden/>
          </w:rPr>
          <w:fldChar w:fldCharType="separate"/>
        </w:r>
        <w:r w:rsidR="00C45166">
          <w:rPr>
            <w:noProof/>
            <w:webHidden/>
          </w:rPr>
          <w:t>70</w:t>
        </w:r>
        <w:r w:rsidR="00C45166">
          <w:rPr>
            <w:noProof/>
            <w:webHidden/>
          </w:rPr>
          <w:fldChar w:fldCharType="end"/>
        </w:r>
      </w:hyperlink>
    </w:p>
    <w:p w14:paraId="0E654E5C" w14:textId="77777777" w:rsidR="00C45166" w:rsidRDefault="007328F6">
      <w:pPr>
        <w:pStyle w:val="TOC1"/>
        <w:tabs>
          <w:tab w:val="right" w:leader="dot" w:pos="5210"/>
        </w:tabs>
        <w:rPr>
          <w:rFonts w:asciiTheme="minorHAnsi" w:hAnsiTheme="minorHAnsi"/>
          <w:b w:val="0"/>
          <w:caps w:val="0"/>
          <w:noProof/>
          <w:color w:val="auto"/>
          <w:sz w:val="22"/>
          <w:szCs w:val="22"/>
          <w:lang w:eastAsia="ja-JP"/>
        </w:rPr>
      </w:pPr>
      <w:hyperlink w:anchor="_Toc427932263" w:history="1">
        <w:r w:rsidR="00C45166" w:rsidRPr="00BF5BD2">
          <w:rPr>
            <w:rStyle w:val="Hyperlink"/>
            <w:noProof/>
          </w:rPr>
          <w:t>Product Index</w:t>
        </w:r>
        <w:r w:rsidR="00C45166">
          <w:rPr>
            <w:noProof/>
            <w:webHidden/>
          </w:rPr>
          <w:tab/>
        </w:r>
        <w:r w:rsidR="00C45166">
          <w:rPr>
            <w:noProof/>
            <w:webHidden/>
          </w:rPr>
          <w:fldChar w:fldCharType="begin"/>
        </w:r>
        <w:r w:rsidR="00C45166">
          <w:rPr>
            <w:noProof/>
            <w:webHidden/>
          </w:rPr>
          <w:instrText xml:space="preserve"> PAGEREF _Toc427932263 \h </w:instrText>
        </w:r>
        <w:r w:rsidR="00C45166">
          <w:rPr>
            <w:noProof/>
            <w:webHidden/>
          </w:rPr>
        </w:r>
        <w:r w:rsidR="00C45166">
          <w:rPr>
            <w:noProof/>
            <w:webHidden/>
          </w:rPr>
          <w:fldChar w:fldCharType="separate"/>
        </w:r>
        <w:r w:rsidR="00C45166">
          <w:rPr>
            <w:noProof/>
            <w:webHidden/>
          </w:rPr>
          <w:t>72</w:t>
        </w:r>
        <w:r w:rsidR="00C45166">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46632E">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A40F92">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427932197"/>
      <w:r w:rsidRPr="002B1453">
        <w:lastRenderedPageBreak/>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Default="000A570B" w:rsidP="000A570B">
      <w:pPr>
        <w:pStyle w:val="PURBody"/>
      </w:pPr>
      <w:bookmarkStart w:id="22" w:name="_Toc286933072"/>
      <w:r>
        <w:t>The Services Provider Use Rights contained here detail how the products through the Microsoft Services Provider Licens</w:t>
      </w:r>
      <w:r w:rsidR="00B70FA2">
        <w:t>e Agreement (SPLA) may be used.</w:t>
      </w:r>
    </w:p>
    <w:p w14:paraId="73392DDC" w14:textId="77777777" w:rsidR="000A570B" w:rsidRDefault="000A570B" w:rsidP="000A570B">
      <w:pPr>
        <w:pStyle w:val="PURHeading2"/>
      </w:pPr>
      <w:r>
        <w:t>Effective Date</w:t>
      </w:r>
    </w:p>
    <w:p w14:paraId="73A136E5" w14:textId="6B319619" w:rsidR="000A570B" w:rsidRPr="00221F7C" w:rsidRDefault="000A570B" w:rsidP="0028224D">
      <w:pPr>
        <w:pStyle w:val="PURBody-Indented"/>
      </w:pPr>
      <w:r w:rsidRPr="00221F7C">
        <w:t xml:space="preserve">This edition of Microsoft Services Provider Use Rights is effective </w:t>
      </w:r>
      <w:r w:rsidR="00307E54">
        <w:t>October</w:t>
      </w:r>
      <w:r w:rsidR="0028224D">
        <w:t xml:space="preserve"> </w:t>
      </w:r>
      <w:r w:rsidR="003E1B59">
        <w:t>1, 201</w:t>
      </w:r>
      <w:r w:rsidR="003C0878">
        <w:t>5</w:t>
      </w:r>
      <w:r w:rsidRPr="00221F7C">
        <w:t>.</w:t>
      </w:r>
    </w:p>
    <w:p w14:paraId="0AC3F7A4" w14:textId="77777777" w:rsidR="000A570B" w:rsidRDefault="000A570B" w:rsidP="000A570B">
      <w:pPr>
        <w:pStyle w:val="PURHeading1"/>
      </w:pPr>
      <w:r>
        <w:t>How to Determine Which License Terms Apply to a Product</w:t>
      </w:r>
    </w:p>
    <w:p w14:paraId="1AFFF937" w14:textId="221CEECD" w:rsidR="000A570B" w:rsidRDefault="000A570B" w:rsidP="000A570B">
      <w:pPr>
        <w:pStyle w:val="PURBody"/>
      </w:pPr>
      <w:r>
        <w:t xml:space="preserve">The license terms that apply to the use of a given licensed product are the </w:t>
      </w:r>
      <w:r w:rsidR="009666DE">
        <w:t>Universal License Terms</w:t>
      </w:r>
      <w:r>
        <w:t xml:space="preserve">, the General Terms for the licensing model under which the product is licensed, and any </w:t>
      </w:r>
      <w:r w:rsidR="00B70FA2">
        <w:t>Product-specific License Terms.</w:t>
      </w:r>
    </w:p>
    <w:p w14:paraId="69087404" w14:textId="77777777" w:rsidR="000A570B" w:rsidRDefault="000A570B" w:rsidP="000A570B">
      <w:pPr>
        <w:pStyle w:val="PURHeading2"/>
      </w:pPr>
      <w:r w:rsidRPr="00BC3A59">
        <w:t>Universal License Terms</w:t>
      </w:r>
    </w:p>
    <w:p w14:paraId="0457B0C6" w14:textId="77777777" w:rsidR="000A570B" w:rsidRPr="00BC3A59" w:rsidRDefault="000A570B" w:rsidP="000A570B">
      <w:pPr>
        <w:pStyle w:val="PURBody-Indented"/>
      </w:pPr>
      <w:r>
        <w:t>These are license terms that apply to every product (except where specifically noted in the General License Terms and/or Product-specific License Terms).</w:t>
      </w:r>
    </w:p>
    <w:p w14:paraId="33253DF3" w14:textId="77777777" w:rsidR="000A570B" w:rsidRDefault="000A570B" w:rsidP="000A570B">
      <w:pPr>
        <w:pStyle w:val="PURHeading2"/>
      </w:pPr>
      <w:r>
        <w:t>General License</w:t>
      </w:r>
      <w:r w:rsidRPr="00BC3A59">
        <w:t xml:space="preserve"> Terms</w:t>
      </w:r>
    </w:p>
    <w:p w14:paraId="36C65896" w14:textId="77777777" w:rsidR="000A570B" w:rsidRPr="00BC3A59" w:rsidRDefault="000A570B" w:rsidP="000A570B">
      <w:pPr>
        <w:pStyle w:val="PURBody-Indented"/>
      </w:pPr>
      <w:r>
        <w:t>These are license terms that apply to all products licensed under a given model except where specifically noted in the Product-specific License Terms.</w:t>
      </w:r>
    </w:p>
    <w:p w14:paraId="72414D01" w14:textId="77777777" w:rsidR="000A570B" w:rsidRPr="001945BE" w:rsidRDefault="000A570B" w:rsidP="000A570B">
      <w:pPr>
        <w:pStyle w:val="PURHeading2"/>
      </w:pPr>
      <w:r w:rsidRPr="001945BE">
        <w:t>Product-specific License Terms</w:t>
      </w:r>
    </w:p>
    <w:p w14:paraId="4E340963" w14:textId="77777777" w:rsidR="000A570B" w:rsidRPr="004E283F" w:rsidRDefault="000A570B" w:rsidP="000A570B">
      <w:pPr>
        <w:pStyle w:val="PURBody-Indented"/>
      </w:pPr>
      <w:r>
        <w:t>These are license terms</w:t>
      </w:r>
      <w:r w:rsidRPr="00BC3A59">
        <w:t xml:space="preserve"> that </w:t>
      </w:r>
      <w:r>
        <w:t>apply specifically to the product or products under which they are listed.</w:t>
      </w:r>
    </w:p>
    <w:p w14:paraId="3D58F5B4" w14:textId="77777777" w:rsidR="000A570B" w:rsidRDefault="000A570B" w:rsidP="000A570B">
      <w:pPr>
        <w:pStyle w:val="PURHeading1"/>
      </w:pPr>
      <w:r>
        <w:t>Licensing Models</w:t>
      </w:r>
    </w:p>
    <w:p w14:paraId="18D6D2F5" w14:textId="78836D4C" w:rsidR="000A570B" w:rsidRDefault="000A570B" w:rsidP="000A570B">
      <w:pPr>
        <w:pStyle w:val="PURBody"/>
      </w:pPr>
      <w:r>
        <w:t xml:space="preserve">There are </w:t>
      </w:r>
      <w:r w:rsidR="00C245A7">
        <w:t>four</w:t>
      </w:r>
      <w:r w:rsidR="00334C5B">
        <w:t xml:space="preserve"> </w:t>
      </w:r>
      <w:r>
        <w:t xml:space="preserve">licensing models: </w:t>
      </w:r>
      <w:hyperlink w:anchor="Per_Processor" w:history="1">
        <w:r w:rsidRPr="00A701E3">
          <w:rPr>
            <w:rStyle w:val="Hyperlink"/>
          </w:rPr>
          <w:t>Per Processor</w:t>
        </w:r>
      </w:hyperlink>
      <w:r w:rsidR="00071E61" w:rsidRPr="00071E61">
        <w:t>,</w:t>
      </w:r>
      <w:r w:rsidR="00334C5B">
        <w:t xml:space="preserve"> </w:t>
      </w:r>
      <w:hyperlink w:anchor="SAL" w:history="1">
        <w:r w:rsidRPr="00A701E3">
          <w:rPr>
            <w:rStyle w:val="Hyperlink"/>
          </w:rPr>
          <w:t>Subscriber Access License (SAL)</w:t>
        </w:r>
      </w:hyperlink>
      <w:r w:rsidR="00C245A7" w:rsidRPr="00E9269A">
        <w:t>,</w:t>
      </w:r>
      <w:r w:rsidR="002448BE" w:rsidRPr="003305A4">
        <w:t xml:space="preserve"> </w:t>
      </w:r>
      <w:hyperlink w:anchor="Per_Core" w:history="1">
        <w:r w:rsidR="002448BE" w:rsidRPr="004F6F1D">
          <w:rPr>
            <w:rStyle w:val="Hyperlink"/>
          </w:rPr>
          <w:t>Core B</w:t>
        </w:r>
        <w:r w:rsidR="00334C5B" w:rsidRPr="004F6F1D">
          <w:rPr>
            <w:rStyle w:val="Hyperlink"/>
          </w:rPr>
          <w:t>a</w:t>
        </w:r>
        <w:r w:rsidR="002448BE" w:rsidRPr="004F6F1D">
          <w:rPr>
            <w:rStyle w:val="Hyperlink"/>
          </w:rPr>
          <w:t>sed</w:t>
        </w:r>
      </w:hyperlink>
      <w:r w:rsidR="00C245A7" w:rsidRPr="00E9269A">
        <w:t>, and the</w:t>
      </w:r>
      <w:r w:rsidR="00C245A7" w:rsidRPr="00486EF8">
        <w:rPr>
          <w:rStyle w:val="Hyperlink"/>
          <w:u w:val="none"/>
        </w:rPr>
        <w:t xml:space="preserve"> </w:t>
      </w:r>
      <w:hyperlink w:anchor="HG" w:history="1">
        <w:r w:rsidR="00C245A7" w:rsidRPr="00B64EAE">
          <w:rPr>
            <w:rStyle w:val="Hyperlink"/>
          </w:rPr>
          <w:t>Host/Guest</w:t>
        </w:r>
      </w:hyperlink>
      <w:r w:rsidR="002448BE" w:rsidRPr="003305A4">
        <w:t xml:space="preserve"> L</w:t>
      </w:r>
      <w:r w:rsidR="00334C5B" w:rsidRPr="003305A4">
        <w:t>icensing model</w:t>
      </w:r>
      <w:r>
        <w:t xml:space="preserve">. Some products are available under one or </w:t>
      </w:r>
      <w:r w:rsidR="00334C5B">
        <w:t xml:space="preserve">more of these </w:t>
      </w:r>
      <w:r w:rsidR="002C084A">
        <w:t>licensing models.</w:t>
      </w:r>
    </w:p>
    <w:p w14:paraId="0467CF4F" w14:textId="77777777" w:rsidR="000A570B" w:rsidRDefault="007328F6" w:rsidP="000A570B">
      <w:pPr>
        <w:pStyle w:val="PURBody"/>
      </w:pPr>
      <w:hyperlink w:anchor="OLS" w:history="1">
        <w:r w:rsidR="000A570B" w:rsidRPr="00A701E3">
          <w:rPr>
            <w:rStyle w:val="Hyperlink"/>
          </w:rPr>
          <w:t>Online Services</w:t>
        </w:r>
      </w:hyperlink>
      <w:r w:rsidR="000A570B">
        <w:t xml:space="preserve"> are available only under the Subscriber Access License model. The General License Terms and Product-specific License Terms for Online Service are listed in a separate section.</w:t>
      </w:r>
    </w:p>
    <w:p w14:paraId="1D88B60F" w14:textId="77777777" w:rsidR="000A570B" w:rsidRDefault="000A570B" w:rsidP="000A570B">
      <w:pPr>
        <w:pStyle w:val="PURHeading2"/>
      </w:pPr>
      <w:r w:rsidRPr="00221F7C">
        <w:t>Products Licensed Under Both Licensing Models</w:t>
      </w:r>
    </w:p>
    <w:p w14:paraId="20BD254F" w14:textId="7C740928" w:rsidR="000A570B" w:rsidRPr="00221F7C" w:rsidRDefault="000A570B" w:rsidP="000A570B">
      <w:pPr>
        <w:pStyle w:val="PURBody-Indented"/>
      </w:pPr>
      <w:r w:rsidRPr="00221F7C">
        <w:t xml:space="preserve">You may license some products under </w:t>
      </w:r>
      <w:r>
        <w:t xml:space="preserve">a </w:t>
      </w:r>
      <w:r w:rsidRPr="00221F7C">
        <w:t xml:space="preserve">Per Processor </w:t>
      </w:r>
      <w:r>
        <w:t>and/</w:t>
      </w:r>
      <w:r w:rsidRPr="00221F7C">
        <w:t>or SAL</w:t>
      </w:r>
      <w:r>
        <w:t xml:space="preserve"> licensing model or both</w:t>
      </w:r>
      <w:r w:rsidRPr="00221F7C">
        <w:t>.</w:t>
      </w:r>
      <w:r w:rsidR="00B70FA2">
        <w:t xml:space="preserve"> </w:t>
      </w:r>
      <w:r w:rsidRPr="00221F7C">
        <w:t>These products are:</w:t>
      </w:r>
    </w:p>
    <w:p w14:paraId="0DD36EEF" w14:textId="77777777" w:rsidR="000A570B" w:rsidRPr="00A701E3" w:rsidRDefault="000A570B" w:rsidP="00754C3C">
      <w:pPr>
        <w:pStyle w:val="PURBullet"/>
      </w:pPr>
      <w:r w:rsidRPr="00A701E3">
        <w:t>Mic</w:t>
      </w:r>
      <w:r w:rsidR="006E381D">
        <w:t>rosoft Dynamics C5 2012</w:t>
      </w:r>
    </w:p>
    <w:p w14:paraId="03538A7D" w14:textId="30AE1047" w:rsidR="000A570B" w:rsidRPr="00A701E3" w:rsidRDefault="000A570B" w:rsidP="00754C3C">
      <w:pPr>
        <w:pStyle w:val="PURBullet"/>
      </w:pPr>
      <w:r w:rsidRPr="00A701E3">
        <w:t xml:space="preserve">Microsoft Dynamics GP </w:t>
      </w:r>
      <w:r w:rsidR="00A56741">
        <w:t>201</w:t>
      </w:r>
      <w:r w:rsidR="008B4AAF">
        <w:t>5</w:t>
      </w:r>
      <w:r w:rsidR="00BE526F">
        <w:t xml:space="preserve"> R2</w:t>
      </w:r>
    </w:p>
    <w:p w14:paraId="36F491B6" w14:textId="209928A3" w:rsidR="000A570B" w:rsidRPr="00A701E3" w:rsidRDefault="000A570B" w:rsidP="00754C3C">
      <w:pPr>
        <w:pStyle w:val="PURBullet"/>
      </w:pPr>
      <w:r w:rsidRPr="00A701E3">
        <w:t xml:space="preserve">Microsoft Dynamics NAV </w:t>
      </w:r>
      <w:r w:rsidR="00A56741">
        <w:t>201</w:t>
      </w:r>
      <w:r w:rsidR="008B4AAF">
        <w:t>5</w:t>
      </w:r>
    </w:p>
    <w:p w14:paraId="5F86C4B7" w14:textId="59F6672B" w:rsidR="000A570B" w:rsidRDefault="000A570B" w:rsidP="00754C3C">
      <w:pPr>
        <w:pStyle w:val="PURBullet"/>
      </w:pPr>
      <w:r w:rsidRPr="00A701E3">
        <w:t>Microsoft Dynamics SL 201</w:t>
      </w:r>
      <w:r w:rsidR="008B4AAF">
        <w:t>5</w:t>
      </w:r>
    </w:p>
    <w:p w14:paraId="67E4ABF5" w14:textId="5A416387" w:rsidR="00F25CA2" w:rsidRPr="00221F7C" w:rsidRDefault="00F25CA2" w:rsidP="00F25CA2">
      <w:pPr>
        <w:pStyle w:val="PURBody-Indented"/>
      </w:pPr>
      <w:r w:rsidRPr="00221F7C">
        <w:t xml:space="preserve">You may license some products under </w:t>
      </w:r>
      <w:r>
        <w:t>a Core Based</w:t>
      </w:r>
      <w:r w:rsidRPr="00221F7C">
        <w:t xml:space="preserve"> </w:t>
      </w:r>
      <w:r>
        <w:t>and/</w:t>
      </w:r>
      <w:r w:rsidRPr="00221F7C">
        <w:t>or SAL</w:t>
      </w:r>
      <w:r>
        <w:t xml:space="preserve"> licensing model or both</w:t>
      </w:r>
      <w:r w:rsidRPr="00221F7C">
        <w:t>.</w:t>
      </w:r>
      <w:r w:rsidR="00B70FA2">
        <w:t xml:space="preserve"> </w:t>
      </w:r>
      <w:r w:rsidRPr="00221F7C">
        <w:t>These products are:</w:t>
      </w:r>
    </w:p>
    <w:p w14:paraId="4AA5C47C" w14:textId="28517786" w:rsidR="00F25CA2" w:rsidRPr="00A701E3" w:rsidRDefault="00F25CA2" w:rsidP="00D6363C">
      <w:pPr>
        <w:pStyle w:val="PURBullet"/>
      </w:pPr>
      <w:r>
        <w:t xml:space="preserve">SQL Server </w:t>
      </w:r>
      <w:r w:rsidR="00D6363C">
        <w:t xml:space="preserve">2014 </w:t>
      </w:r>
      <w:r>
        <w:t>Standard</w:t>
      </w:r>
    </w:p>
    <w:p w14:paraId="503589E7" w14:textId="77777777" w:rsidR="000A570B" w:rsidRDefault="000A570B" w:rsidP="000A570B">
      <w:pPr>
        <w:pStyle w:val="PURHeading1"/>
        <w:rPr>
          <w:b/>
        </w:rPr>
      </w:pPr>
      <w:r w:rsidRPr="00221F7C">
        <w:t>Prior Editions of the Microsoft Services Provider Use Rights Document</w:t>
      </w:r>
    </w:p>
    <w:p w14:paraId="0FDD59FA" w14:textId="36544BE6" w:rsidR="00FE21C7" w:rsidRDefault="000A570B" w:rsidP="000A570B">
      <w:pPr>
        <w:pStyle w:val="PURBody"/>
      </w:pPr>
      <w:r w:rsidRPr="00221F7C">
        <w:t xml:space="preserve">These </w:t>
      </w:r>
      <w:r>
        <w:t>S</w:t>
      </w:r>
      <w:r w:rsidRPr="00221F7C">
        <w:t xml:space="preserve">ervices </w:t>
      </w:r>
      <w:r>
        <w:t>P</w:t>
      </w:r>
      <w:r w:rsidRPr="00221F7C">
        <w:t xml:space="preserve">rovider </w:t>
      </w:r>
      <w:r>
        <w:t>U</w:t>
      </w:r>
      <w:r w:rsidRPr="00221F7C">
        <w:t xml:space="preserve">se </w:t>
      </w:r>
      <w:r>
        <w:t>R</w:t>
      </w:r>
      <w:r w:rsidRPr="00221F7C">
        <w:t>ights generally cover the most recent version of products that are available worldwide.</w:t>
      </w:r>
      <w:r w:rsidR="00B70FA2">
        <w:t xml:space="preserve"> </w:t>
      </w:r>
      <w:r w:rsidRPr="00221F7C">
        <w:t xml:space="preserve">For license terms for products that no longer appear in this edition of </w:t>
      </w:r>
      <w:r>
        <w:t xml:space="preserve">the </w:t>
      </w:r>
      <w:r w:rsidRPr="00221F7C">
        <w:t>Microsoft</w:t>
      </w:r>
      <w:r>
        <w:t xml:space="preserve"> </w:t>
      </w:r>
      <w:r w:rsidRPr="00221F7C">
        <w:t xml:space="preserve">Services Provider </w:t>
      </w:r>
      <w:r w:rsidRPr="007C7747">
        <w:rPr>
          <w:rStyle w:val="PURBodyChar"/>
        </w:rPr>
        <w:t xml:space="preserve">Use Rights, you will need to review a previous edition. To find the last edition of Microsoft Services Provider Use Rights document in which a product appeared, you can review the list maintained at </w:t>
      </w:r>
      <w:hyperlink r:id="rId119" w:history="1">
        <w:r w:rsidRPr="00051075">
          <w:rPr>
            <w:rStyle w:val="Hyperlink"/>
          </w:rPr>
          <w:t>http://www.microsoftvolumelicensing.com/userights/DocumentSearch.aspx?Mode=3&amp;DocumentTypeId=2</w:t>
        </w:r>
      </w:hyperlink>
      <w:r w:rsidRPr="007C7747">
        <w:rPr>
          <w:rStyle w:val="PURBodyChar"/>
        </w:rPr>
        <w:t>.</w:t>
      </w:r>
      <w:r w:rsidR="00B70FA2">
        <w:rPr>
          <w:rStyle w:val="PURBodyChar"/>
        </w:rPr>
        <w:t xml:space="preserve"> </w:t>
      </w:r>
      <w:r w:rsidRPr="007C7747">
        <w:rPr>
          <w:rStyle w:val="PURBodyChar"/>
        </w:rPr>
        <w:t xml:space="preserve">If you do not </w:t>
      </w:r>
      <w:r w:rsidRPr="00FE21C7">
        <w:t>have the edition of the Microsoft Services Provider Use Rights document you need, please contact your Microsoft Account Manager</w:t>
      </w:r>
      <w:r w:rsidR="00FE21C7" w:rsidRPr="00FE21C7">
        <w:t xml:space="preserve">. </w:t>
      </w:r>
    </w:p>
    <w:p w14:paraId="30F85290" w14:textId="5CE0B137" w:rsidR="000A570B" w:rsidRPr="00FE21C7" w:rsidRDefault="00FE21C7" w:rsidP="00FE21C7">
      <w:pPr>
        <w:pStyle w:val="PURBody"/>
      </w:pPr>
      <w:r>
        <w:t>Notwithstanding the foregoing, the older</w:t>
      </w:r>
      <w:r w:rsidRPr="00FE21C7">
        <w:t xml:space="preserve"> and</w:t>
      </w:r>
      <w:r>
        <w:t xml:space="preserve"> the</w:t>
      </w:r>
      <w:r w:rsidRPr="00FE21C7">
        <w:t xml:space="preserve"> most recent version</w:t>
      </w:r>
      <w:r>
        <w:t>s</w:t>
      </w:r>
      <w:r w:rsidRPr="00FE21C7">
        <w:t xml:space="preserve"> of SQL will be made available until December 3</w:t>
      </w:r>
      <w:r w:rsidR="009A2D51">
        <w:t>1</w:t>
      </w:r>
      <w:r w:rsidRPr="00FE21C7">
        <w:t>, 2012.</w:t>
      </w:r>
      <w:r w:rsidR="00B70FA2">
        <w:t xml:space="preserve"> </w:t>
      </w:r>
      <w:r>
        <w:t>After December 3</w:t>
      </w:r>
      <w:r w:rsidR="009A2D51">
        <w:t>1</w:t>
      </w:r>
      <w:r>
        <w:t>, 2012, the ol</w:t>
      </w:r>
      <w:r w:rsidRPr="00FE21C7">
        <w:t xml:space="preserve">der versions will be removed from the </w:t>
      </w:r>
      <w:r>
        <w:t xml:space="preserve">Services Provider Use Rights </w:t>
      </w:r>
      <w:r w:rsidRPr="00FE21C7">
        <w:t>and Price List.</w:t>
      </w:r>
    </w:p>
    <w:p w14:paraId="2C375034" w14:textId="77777777" w:rsidR="00801AE1" w:rsidRDefault="00801AE1" w:rsidP="000A570B">
      <w:pPr>
        <w:pStyle w:val="PURHeading1"/>
      </w:pPr>
      <w:r>
        <w:br w:type="page"/>
      </w:r>
    </w:p>
    <w:p w14:paraId="41842A84" w14:textId="77777777" w:rsidR="000A570B" w:rsidRDefault="000A570B" w:rsidP="000A570B">
      <w:pPr>
        <w:pStyle w:val="PURHeading1"/>
      </w:pPr>
      <w:r>
        <w:lastRenderedPageBreak/>
        <w:t>Clarifications and Summary of Changes</w:t>
      </w:r>
    </w:p>
    <w:p w14:paraId="065FD962" w14:textId="76DA7C79" w:rsidR="000A570B" w:rsidRDefault="000A570B" w:rsidP="000A570B">
      <w:pPr>
        <w:pStyle w:val="PURBody"/>
      </w:pPr>
      <w:r w:rsidRPr="00D4196C">
        <w:t xml:space="preserve">We designed these </w:t>
      </w:r>
      <w:r>
        <w:t>Services Provider Use Rights</w:t>
      </w:r>
      <w:r w:rsidRPr="00D4196C">
        <w:t xml:space="preserve"> to help you license and manage Microsoft products.</w:t>
      </w:r>
      <w:r w:rsidR="00B70FA2">
        <w:t xml:space="preserve"> </w:t>
      </w:r>
      <w:r w:rsidRPr="00D4196C">
        <w:t>For use of any existing product, you may refer to these or any prior update to the product use rights that applied to your use of</w:t>
      </w:r>
      <w:r>
        <w:t xml:space="preserve"> </w:t>
      </w:r>
      <w:r w:rsidRPr="00D4196C">
        <w:t>that product.</w:t>
      </w:r>
      <w:r w:rsidR="00B70FA2">
        <w:t xml:space="preserve"> </w:t>
      </w:r>
      <w:r w:rsidRPr="00D4196C">
        <w:t xml:space="preserve">Below we identify additions, deletions and other changes to the product use rights. Clarifications are also provided in response to </w:t>
      </w:r>
      <w:r>
        <w:t>C</w:t>
      </w:r>
      <w:r w:rsidRPr="00D4196C">
        <w:t>ustomers’ questions.</w:t>
      </w:r>
      <w:r w:rsidR="00B70FA2">
        <w:t xml:space="preserve"> </w:t>
      </w:r>
      <w:r w:rsidRPr="00D4196C">
        <w:t>These clarifications reflect existing Microsoft licensing policies.</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Additions</w:t>
            </w:r>
          </w:p>
        </w:tc>
        <w:tc>
          <w:tcPr>
            <w:tcW w:w="5272" w:type="dxa"/>
          </w:tcPr>
          <w:p w14:paraId="4C6224A6" w14:textId="77777777" w:rsidR="003F72BE" w:rsidRDefault="003F72BE" w:rsidP="003F72BE">
            <w:pPr>
              <w:pStyle w:val="PURHeading2"/>
            </w:pPr>
            <w:r>
              <w:t>Deletions</w:t>
            </w:r>
          </w:p>
        </w:tc>
      </w:tr>
      <w:tr w:rsidR="00F90102" w14:paraId="4BC71B36" w14:textId="77777777" w:rsidTr="00F958B2">
        <w:tc>
          <w:tcPr>
            <w:tcW w:w="5254" w:type="dxa"/>
          </w:tcPr>
          <w:p w14:paraId="61982127" w14:textId="536CDB22" w:rsidR="00F90102" w:rsidRPr="005215C8" w:rsidDel="00D60589" w:rsidRDefault="002005E0" w:rsidP="00F90102">
            <w:pPr>
              <w:pStyle w:val="PURBullet-Indented"/>
              <w:numPr>
                <w:ilvl w:val="0"/>
                <w:numId w:val="0"/>
              </w:numPr>
              <w:ind w:left="486" w:hanging="216"/>
            </w:pPr>
            <w:r w:rsidRPr="002005E0">
              <w:t>Exchange Server 2016 Enterpris</w:t>
            </w:r>
            <w:r w:rsidR="00662CFE">
              <w:t>e</w:t>
            </w:r>
          </w:p>
        </w:tc>
        <w:tc>
          <w:tcPr>
            <w:tcW w:w="5272" w:type="dxa"/>
          </w:tcPr>
          <w:p w14:paraId="243CCE67" w14:textId="4EC20B07" w:rsidR="00F90102" w:rsidRPr="005215C8" w:rsidDel="00D60589" w:rsidRDefault="002005E0" w:rsidP="00F90102">
            <w:pPr>
              <w:pStyle w:val="PURBullet-Indented"/>
              <w:numPr>
                <w:ilvl w:val="0"/>
                <w:numId w:val="0"/>
              </w:numPr>
              <w:ind w:left="486" w:hanging="216"/>
              <w:rPr>
                <w:noProof/>
              </w:rPr>
            </w:pPr>
            <w:r w:rsidRPr="002005E0">
              <w:rPr>
                <w:noProof/>
              </w:rPr>
              <w:t>Exchange Server 2013 Enterpris</w:t>
            </w:r>
            <w:r w:rsidR="00662CFE">
              <w:rPr>
                <w:noProof/>
              </w:rPr>
              <w:t>e</w:t>
            </w:r>
          </w:p>
        </w:tc>
      </w:tr>
      <w:tr w:rsidR="00EE1903" w14:paraId="009CF5CB" w14:textId="77777777" w:rsidTr="00F958B2">
        <w:tc>
          <w:tcPr>
            <w:tcW w:w="5254" w:type="dxa"/>
          </w:tcPr>
          <w:p w14:paraId="6B6FB044" w14:textId="77C442D3" w:rsidR="00EE1903" w:rsidRPr="00A701E3" w:rsidRDefault="002005E0" w:rsidP="00EE1903">
            <w:pPr>
              <w:pStyle w:val="PURBullet-Indented"/>
              <w:numPr>
                <w:ilvl w:val="0"/>
                <w:numId w:val="0"/>
              </w:numPr>
              <w:ind w:left="486" w:hanging="216"/>
            </w:pPr>
            <w:r w:rsidRPr="002005E0">
              <w:t>Exchange Server 2016 Standard</w:t>
            </w:r>
          </w:p>
        </w:tc>
        <w:tc>
          <w:tcPr>
            <w:tcW w:w="5272" w:type="dxa"/>
          </w:tcPr>
          <w:p w14:paraId="36CA0E8D" w14:textId="50803DF4" w:rsidR="00EE1903" w:rsidRPr="00A701E3" w:rsidRDefault="002005E0" w:rsidP="00EE1903">
            <w:pPr>
              <w:pStyle w:val="PURBullet-Indented"/>
              <w:numPr>
                <w:ilvl w:val="0"/>
                <w:numId w:val="0"/>
              </w:numPr>
              <w:ind w:left="486" w:hanging="216"/>
            </w:pPr>
            <w:r w:rsidRPr="002005E0">
              <w:t>Exchange Server 2013 Standard</w:t>
            </w:r>
          </w:p>
        </w:tc>
      </w:tr>
      <w:tr w:rsidR="002005E0" w14:paraId="03F5C161" w14:textId="77777777" w:rsidTr="00F958B2">
        <w:tc>
          <w:tcPr>
            <w:tcW w:w="5254" w:type="dxa"/>
          </w:tcPr>
          <w:p w14:paraId="7DFD25D3" w14:textId="7DBFE7D1" w:rsidR="002005E0" w:rsidRPr="00A701E3" w:rsidRDefault="002005E0" w:rsidP="00EE1903">
            <w:pPr>
              <w:pStyle w:val="PURBullet-Indented"/>
              <w:numPr>
                <w:ilvl w:val="0"/>
                <w:numId w:val="0"/>
              </w:numPr>
              <w:ind w:left="486" w:hanging="216"/>
            </w:pPr>
            <w:r w:rsidRPr="002005E0">
              <w:t>Office Professional Plus 2016</w:t>
            </w:r>
          </w:p>
        </w:tc>
        <w:tc>
          <w:tcPr>
            <w:tcW w:w="5272" w:type="dxa"/>
          </w:tcPr>
          <w:p w14:paraId="73A1097C" w14:textId="7B53743B" w:rsidR="002005E0" w:rsidRPr="00A701E3" w:rsidRDefault="002005E0" w:rsidP="00EE1903">
            <w:pPr>
              <w:pStyle w:val="PURBullet-Indented"/>
              <w:numPr>
                <w:ilvl w:val="0"/>
                <w:numId w:val="0"/>
              </w:numPr>
              <w:ind w:left="486" w:hanging="216"/>
            </w:pPr>
            <w:r w:rsidRPr="002005E0">
              <w:t>Office Professional Plus 2013</w:t>
            </w:r>
          </w:p>
        </w:tc>
      </w:tr>
      <w:tr w:rsidR="002005E0" w14:paraId="068AE56D" w14:textId="77777777" w:rsidTr="00F958B2">
        <w:tc>
          <w:tcPr>
            <w:tcW w:w="5254" w:type="dxa"/>
          </w:tcPr>
          <w:p w14:paraId="060845F0" w14:textId="335ED441" w:rsidR="002005E0" w:rsidRPr="00A701E3" w:rsidRDefault="002005E0" w:rsidP="00EE1903">
            <w:pPr>
              <w:pStyle w:val="PURBullet-Indented"/>
              <w:numPr>
                <w:ilvl w:val="0"/>
                <w:numId w:val="0"/>
              </w:numPr>
              <w:ind w:left="486" w:hanging="216"/>
            </w:pPr>
            <w:r w:rsidRPr="002005E0">
              <w:t>Office Standard 2016</w:t>
            </w:r>
          </w:p>
        </w:tc>
        <w:tc>
          <w:tcPr>
            <w:tcW w:w="5272" w:type="dxa"/>
          </w:tcPr>
          <w:p w14:paraId="066FB54C" w14:textId="5860D171" w:rsidR="002005E0" w:rsidRPr="00A701E3" w:rsidRDefault="002005E0" w:rsidP="002005E0">
            <w:pPr>
              <w:pStyle w:val="PURBullet-Indented"/>
              <w:numPr>
                <w:ilvl w:val="0"/>
                <w:numId w:val="0"/>
              </w:numPr>
              <w:ind w:left="486" w:hanging="216"/>
            </w:pPr>
            <w:r w:rsidRPr="002005E0">
              <w:t>Office Standard 2013</w:t>
            </w:r>
          </w:p>
        </w:tc>
      </w:tr>
      <w:tr w:rsidR="002005E0" w14:paraId="2EA4AEB8" w14:textId="77777777" w:rsidTr="00F958B2">
        <w:tc>
          <w:tcPr>
            <w:tcW w:w="5254" w:type="dxa"/>
          </w:tcPr>
          <w:p w14:paraId="5CE6681F" w14:textId="6E1BD3E3" w:rsidR="002005E0" w:rsidRPr="00A701E3" w:rsidRDefault="002005E0" w:rsidP="00EE1903">
            <w:pPr>
              <w:pStyle w:val="PURBullet-Indented"/>
              <w:numPr>
                <w:ilvl w:val="0"/>
                <w:numId w:val="0"/>
              </w:numPr>
              <w:ind w:left="486" w:hanging="216"/>
            </w:pPr>
            <w:r w:rsidRPr="002005E0">
              <w:t>Project 2016 Professional</w:t>
            </w:r>
          </w:p>
        </w:tc>
        <w:tc>
          <w:tcPr>
            <w:tcW w:w="5272" w:type="dxa"/>
          </w:tcPr>
          <w:p w14:paraId="0E355258" w14:textId="4AC43A2D" w:rsidR="002005E0" w:rsidRPr="00A701E3" w:rsidRDefault="002005E0" w:rsidP="00EE1903">
            <w:pPr>
              <w:pStyle w:val="PURBullet-Indented"/>
              <w:numPr>
                <w:ilvl w:val="0"/>
                <w:numId w:val="0"/>
              </w:numPr>
              <w:ind w:left="486" w:hanging="216"/>
            </w:pPr>
            <w:r w:rsidRPr="002005E0">
              <w:t>Project 2013 Professional</w:t>
            </w:r>
          </w:p>
        </w:tc>
      </w:tr>
      <w:tr w:rsidR="002005E0" w14:paraId="6BED026C" w14:textId="77777777" w:rsidTr="00F958B2">
        <w:tc>
          <w:tcPr>
            <w:tcW w:w="5254" w:type="dxa"/>
          </w:tcPr>
          <w:p w14:paraId="7ECF9DE2" w14:textId="0D0960C7" w:rsidR="002005E0" w:rsidRPr="00A701E3" w:rsidRDefault="002005E0" w:rsidP="00EE1903">
            <w:pPr>
              <w:pStyle w:val="PURBullet-Indented"/>
              <w:numPr>
                <w:ilvl w:val="0"/>
                <w:numId w:val="0"/>
              </w:numPr>
              <w:ind w:left="486" w:hanging="216"/>
            </w:pPr>
            <w:r w:rsidRPr="002005E0">
              <w:t>Project 2016 Standard</w:t>
            </w:r>
          </w:p>
        </w:tc>
        <w:tc>
          <w:tcPr>
            <w:tcW w:w="5272" w:type="dxa"/>
          </w:tcPr>
          <w:p w14:paraId="7DE8ED85" w14:textId="5DD865EA" w:rsidR="002005E0" w:rsidRPr="00A701E3" w:rsidRDefault="002005E0" w:rsidP="00EE1903">
            <w:pPr>
              <w:pStyle w:val="PURBullet-Indented"/>
              <w:numPr>
                <w:ilvl w:val="0"/>
                <w:numId w:val="0"/>
              </w:numPr>
              <w:ind w:left="486" w:hanging="216"/>
            </w:pPr>
            <w:r w:rsidRPr="002005E0">
              <w:t>Project 2013 Standard</w:t>
            </w:r>
          </w:p>
        </w:tc>
      </w:tr>
      <w:tr w:rsidR="002005E0" w14:paraId="7E58E595" w14:textId="77777777" w:rsidTr="00F958B2">
        <w:tc>
          <w:tcPr>
            <w:tcW w:w="5254" w:type="dxa"/>
          </w:tcPr>
          <w:p w14:paraId="63B48AB7" w14:textId="0B11135F" w:rsidR="002005E0" w:rsidRPr="002005E0" w:rsidRDefault="002005E0" w:rsidP="00EE1903">
            <w:pPr>
              <w:pStyle w:val="PURBullet-Indented"/>
              <w:numPr>
                <w:ilvl w:val="0"/>
                <w:numId w:val="0"/>
              </w:numPr>
              <w:ind w:left="486" w:hanging="216"/>
            </w:pPr>
            <w:r w:rsidRPr="002005E0">
              <w:t>Visio 2016 Professional</w:t>
            </w:r>
          </w:p>
        </w:tc>
        <w:tc>
          <w:tcPr>
            <w:tcW w:w="5272" w:type="dxa"/>
          </w:tcPr>
          <w:p w14:paraId="203A79A1" w14:textId="42788101" w:rsidR="002005E0" w:rsidRPr="00A701E3" w:rsidRDefault="002005E0" w:rsidP="00EE1903">
            <w:pPr>
              <w:pStyle w:val="PURBullet-Indented"/>
              <w:numPr>
                <w:ilvl w:val="0"/>
                <w:numId w:val="0"/>
              </w:numPr>
              <w:ind w:left="486" w:hanging="216"/>
            </w:pPr>
            <w:r w:rsidRPr="002005E0">
              <w:t>Visio 2013 Professional</w:t>
            </w:r>
          </w:p>
        </w:tc>
      </w:tr>
      <w:tr w:rsidR="002005E0" w14:paraId="4E5ECDE1" w14:textId="77777777" w:rsidTr="00F958B2">
        <w:tc>
          <w:tcPr>
            <w:tcW w:w="5254" w:type="dxa"/>
          </w:tcPr>
          <w:p w14:paraId="336C8C00" w14:textId="5816FD7D" w:rsidR="002005E0" w:rsidRPr="002005E0" w:rsidRDefault="002005E0" w:rsidP="00EE1903">
            <w:pPr>
              <w:pStyle w:val="PURBullet-Indented"/>
              <w:numPr>
                <w:ilvl w:val="0"/>
                <w:numId w:val="0"/>
              </w:numPr>
              <w:ind w:left="486" w:hanging="216"/>
            </w:pPr>
            <w:r w:rsidRPr="002005E0">
              <w:t>Visio 2016 Standard</w:t>
            </w:r>
          </w:p>
        </w:tc>
        <w:tc>
          <w:tcPr>
            <w:tcW w:w="5272" w:type="dxa"/>
          </w:tcPr>
          <w:p w14:paraId="6643B40A" w14:textId="607B6A65" w:rsidR="002005E0" w:rsidRPr="00A701E3" w:rsidRDefault="002005E0" w:rsidP="00EE1903">
            <w:pPr>
              <w:pStyle w:val="PURBullet-Indented"/>
              <w:numPr>
                <w:ilvl w:val="0"/>
                <w:numId w:val="0"/>
              </w:numPr>
              <w:ind w:left="486" w:hanging="216"/>
            </w:pPr>
            <w:r w:rsidRPr="002005E0">
              <w:t>Visio 2013 Standard</w:t>
            </w:r>
          </w:p>
        </w:tc>
      </w:tr>
    </w:tbl>
    <w:p w14:paraId="1177B58A" w14:textId="77777777" w:rsidR="00C245A7" w:rsidRDefault="00C245A7" w:rsidP="00A9232B">
      <w:pPr>
        <w:pStyle w:val="PURBlueStrong"/>
      </w:pPr>
    </w:p>
    <w:p w14:paraId="54456B7C" w14:textId="5FDFD109" w:rsidR="005A649A" w:rsidRPr="006A5741" w:rsidRDefault="00FC1431" w:rsidP="00A9232B">
      <w:pPr>
        <w:pStyle w:val="PURBlueStrong"/>
      </w:pPr>
      <w:r w:rsidRPr="006A5741">
        <w:t>Changes</w:t>
      </w:r>
      <w:r w:rsidR="00A9232B" w:rsidRPr="006A5741">
        <w:t>:</w:t>
      </w:r>
    </w:p>
    <w:p w14:paraId="29BAC87B" w14:textId="77777777" w:rsidR="00F8290B" w:rsidRDefault="00F8290B" w:rsidP="00854EA9">
      <w:pPr>
        <w:pStyle w:val="PURBody"/>
        <w:ind w:left="720"/>
      </w:pPr>
    </w:p>
    <w:p w14:paraId="1952DF34" w14:textId="1A7FFE00" w:rsidR="00307E54" w:rsidRDefault="00307E54" w:rsidP="00854EA9">
      <w:pPr>
        <w:pStyle w:val="PURBody"/>
        <w:ind w:left="720"/>
      </w:pPr>
    </w:p>
    <w:p w14:paraId="18C6B7A5" w14:textId="77777777" w:rsidR="00307E54" w:rsidRPr="00F76CE2" w:rsidRDefault="00307E54" w:rsidP="00854EA9">
      <w:pPr>
        <w:pStyle w:val="PURBody"/>
        <w:ind w:left="720"/>
      </w:pPr>
    </w:p>
    <w:p w14:paraId="133FB51C" w14:textId="07CAFCC0" w:rsidR="00A40F92" w:rsidRDefault="007328F6" w:rsidP="00CD6E9D">
      <w:pPr>
        <w:pStyle w:val="PURBreadcrumb"/>
        <w:keepNext w:val="0"/>
        <w:rPr>
          <w:rStyle w:val="Hyperlink"/>
          <w:rFonts w:ascii="Arial Narrow" w:hAnsi="Arial Narrow"/>
          <w:sz w:val="16"/>
        </w:rPr>
        <w:sectPr w:rsidR="00A40F92" w:rsidSect="000C3222">
          <w:footerReference w:type="default" r:id="rId120"/>
          <w:pgSz w:w="12240" w:h="15840" w:code="1"/>
          <w:pgMar w:top="1170" w:right="720" w:bottom="720" w:left="720" w:header="432" w:footer="288" w:gutter="0"/>
          <w:cols w:space="360"/>
          <w:docGrid w:linePitch="360"/>
        </w:sectPr>
      </w:pPr>
      <w:hyperlink w:anchor="TOC" w:history="1">
        <w:r w:rsidR="000A570B" w:rsidRPr="00372624">
          <w:rPr>
            <w:rStyle w:val="Hyperlink"/>
            <w:rFonts w:ascii="Arial Narrow" w:hAnsi="Arial Narrow"/>
            <w:sz w:val="16"/>
          </w:rPr>
          <w:t>Table of Contents</w:t>
        </w:r>
      </w:hyperlink>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27932198"/>
      <w:bookmarkStart w:id="36" w:name="UniversalTerms"/>
      <w:r>
        <w:lastRenderedPageBreak/>
        <w:t>Universal License Terms</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31C354D4" w:rsidR="00F81C03" w:rsidRDefault="000A570B" w:rsidP="00F81C03">
      <w:pPr>
        <w:pStyle w:val="PURBody-Indented"/>
      </w:pPr>
      <w:r w:rsidRPr="0047085C">
        <w:t xml:space="preserve">These license terms apply to your use of all Microsoft software and online services licensed under your </w:t>
      </w:r>
      <w:r>
        <w:t>S</w:t>
      </w:r>
      <w:r w:rsidRPr="0047085C">
        <w:t xml:space="preserve">ervices </w:t>
      </w:r>
      <w:r>
        <w:t>P</w:t>
      </w:r>
      <w:r w:rsidRPr="0047085C">
        <w:t xml:space="preserve">rovider </w:t>
      </w:r>
      <w:r>
        <w:t>L</w:t>
      </w:r>
      <w:r w:rsidRPr="0047085C">
        <w:t xml:space="preserve">icense </w:t>
      </w:r>
      <w:r>
        <w:t>A</w:t>
      </w:r>
      <w:r w:rsidRPr="0047085C">
        <w:t>greement.</w:t>
      </w:r>
    </w:p>
    <w:p w14:paraId="4046CD36" w14:textId="774BB118" w:rsidR="0000799F" w:rsidRDefault="0000799F" w:rsidP="0000799F">
      <w:pPr>
        <w:pStyle w:val="PURHeading2"/>
      </w:pPr>
      <w:bookmarkStart w:id="37" w:name="Definitions"/>
      <w:r>
        <w:t>Definitions</w:t>
      </w:r>
    </w:p>
    <w:p w14:paraId="4E8852A1" w14:textId="3BAA17C2" w:rsidR="000A570B" w:rsidRDefault="000A570B" w:rsidP="00CD6E9D">
      <w:pPr>
        <w:pStyle w:val="PURBody-Indented"/>
      </w:pPr>
      <w:r w:rsidRPr="0047085C">
        <w:t xml:space="preserve">Terms used and not defined in this Microsoft Services Provider Use Rights document have the meanings assigned to them in the </w:t>
      </w:r>
      <w:r>
        <w:t>S</w:t>
      </w:r>
      <w:r w:rsidRPr="0047085C">
        <w:t xml:space="preserve">ervices </w:t>
      </w:r>
      <w:r>
        <w:t>P</w:t>
      </w:r>
      <w:r w:rsidRPr="0047085C">
        <w:t xml:space="preserve">rovider </w:t>
      </w:r>
      <w:r>
        <w:t>L</w:t>
      </w:r>
      <w:r w:rsidRPr="0047085C">
        <w:t xml:space="preserve">icense </w:t>
      </w:r>
      <w:r>
        <w:t>A</w:t>
      </w:r>
      <w:r w:rsidR="00B70FA2">
        <w:t>greement.</w:t>
      </w:r>
      <w:r w:rsidR="00F81C03">
        <w:t xml:space="preserve"> The following definitions also apply:</w:t>
      </w:r>
    </w:p>
    <w:p w14:paraId="05386F8F" w14:textId="77777777" w:rsidR="00F81C03" w:rsidRPr="00CD6E9D" w:rsidRDefault="00F81C03" w:rsidP="00CD6E9D">
      <w:pPr>
        <w:pStyle w:val="PURBody-Indented"/>
        <w:keepNext/>
        <w:ind w:left="274"/>
        <w:rPr>
          <w:b/>
        </w:rPr>
      </w:pPr>
      <w:r w:rsidRPr="00CD6E9D">
        <w:rPr>
          <w:b/>
        </w:rPr>
        <w:t>Instance</w:t>
      </w:r>
    </w:p>
    <w:p w14:paraId="611C7672" w14:textId="77777777" w:rsidR="00F81C03" w:rsidRDefault="00F81C03" w:rsidP="00F81C03">
      <w:pPr>
        <w:pStyle w:val="PURBody-Indented"/>
        <w:rPr>
          <w:b/>
        </w:rPr>
      </w:pPr>
      <w:r>
        <w:t>You create an “instance” of software by executing the software’s setup or install procedure. You also create an instance of software by duplicating an existing instance. References to software include “instances” of the software.</w:t>
      </w:r>
    </w:p>
    <w:p w14:paraId="1BF8E7C8" w14:textId="77777777" w:rsidR="00F81C03" w:rsidRPr="00CD6E9D" w:rsidRDefault="00F81C03" w:rsidP="00CD6E9D">
      <w:pPr>
        <w:pStyle w:val="PURBody-Indented"/>
        <w:keepNext/>
        <w:ind w:left="274"/>
        <w:rPr>
          <w:b/>
        </w:rPr>
      </w:pPr>
      <w:r w:rsidRPr="00CD6E9D">
        <w:rPr>
          <w:b/>
        </w:rPr>
        <w:t>Run an Instance</w:t>
      </w:r>
    </w:p>
    <w:p w14:paraId="36E09A81" w14:textId="77777777" w:rsidR="00F81C03" w:rsidRDefault="00F81C03" w:rsidP="00F81C03">
      <w:pPr>
        <w:pStyle w:val="PURBody-Indented"/>
        <w:rPr>
          <w:b/>
        </w:rPr>
      </w:pPr>
      <w:r>
        <w:t>You “run an instance” of software by loading it into memory and executing one or more of its instructions. Once running, an instance is considered to be running (whether or not its instructions continue to execute) until it is removed from memory.</w:t>
      </w:r>
    </w:p>
    <w:p w14:paraId="61941F34" w14:textId="77777777" w:rsidR="00F81C03" w:rsidRPr="00CD6E9D" w:rsidRDefault="00F81C03" w:rsidP="00CD6E9D">
      <w:pPr>
        <w:pStyle w:val="PURBody-Indented"/>
        <w:keepNext/>
        <w:ind w:left="274"/>
        <w:rPr>
          <w:b/>
        </w:rPr>
      </w:pPr>
      <w:r w:rsidRPr="00CD6E9D">
        <w:rPr>
          <w:b/>
        </w:rPr>
        <w:t>Operating System Environment (“OSE”)</w:t>
      </w:r>
    </w:p>
    <w:p w14:paraId="0A7DEDA7" w14:textId="77777777" w:rsidR="00F81C03" w:rsidRDefault="00F81C03" w:rsidP="00F81C03">
      <w:pPr>
        <w:ind w:left="270"/>
        <w:rPr>
          <w:rFonts w:eastAsiaTheme="minorHAnsi"/>
          <w:color w:val="404040" w:themeColor="text1" w:themeTint="BF"/>
          <w:sz w:val="18"/>
        </w:rPr>
      </w:pPr>
      <w:r w:rsidRPr="00CD6E9D">
        <w:rPr>
          <w:color w:val="404040" w:themeColor="text1" w:themeTint="BF"/>
          <w:sz w:val="18"/>
        </w:rPr>
        <w:t>Operating System Environment (OSE)</w:t>
      </w:r>
      <w:r w:rsidRPr="00F81C03">
        <w:rPr>
          <w:rFonts w:eastAsiaTheme="minorHAnsi"/>
          <w:color w:val="404040" w:themeColor="text1" w:themeTint="BF"/>
          <w:sz w:val="18"/>
        </w:rPr>
        <w:t xml:space="preserve"> means</w:t>
      </w:r>
      <w:r w:rsidRPr="0028715A">
        <w:rPr>
          <w:rFonts w:eastAsiaTheme="minorHAnsi"/>
          <w:color w:val="404040" w:themeColor="text1" w:themeTint="BF"/>
          <w:sz w:val="18"/>
        </w:rPr>
        <w:t xml:space="preserve"> all or part of an operating system instance (see “Instance”), or all or part of a virtual (or otherwise emulated) operating system instance which enables separate machine identity (primary computer name or similar unique identifier) or separate administrative rights, and instances of applications, if any, configured to run on the operating system instance or parts identified above. There are two types of OSEs, physical and virtual.</w:t>
      </w:r>
      <w:r>
        <w:rPr>
          <w:rFonts w:eastAsiaTheme="minorHAnsi"/>
          <w:color w:val="404040" w:themeColor="text1" w:themeTint="BF"/>
          <w:sz w:val="18"/>
        </w:rPr>
        <w:t xml:space="preserve"> </w:t>
      </w:r>
      <w:r w:rsidRPr="0028715A">
        <w:rPr>
          <w:rFonts w:eastAsiaTheme="minorHAnsi"/>
          <w:color w:val="404040" w:themeColor="text1" w:themeTint="BF"/>
          <w:sz w:val="18"/>
        </w:rPr>
        <w:t>A physical hardware system can have one physical OSE and/or one or more virtual OSEs.</w:t>
      </w:r>
    </w:p>
    <w:p w14:paraId="1C12D864" w14:textId="77777777" w:rsidR="00F81C03" w:rsidRPr="00A748AB" w:rsidRDefault="00F81C03" w:rsidP="00F81C03">
      <w:pPr>
        <w:pStyle w:val="PURBody-Indented"/>
      </w:pPr>
      <w:r w:rsidRPr="003305A4">
        <w:rPr>
          <w:rStyle w:val="PURBlueStrongChar"/>
          <w:b/>
          <w:smallCaps w:val="0"/>
          <w:color w:val="404040" w:themeColor="text1" w:themeTint="BF"/>
        </w:rPr>
        <w:t>Physical OSE</w:t>
      </w:r>
      <w:r w:rsidRPr="00A748AB">
        <w:rPr>
          <w:b/>
        </w:rPr>
        <w:t xml:space="preserve"> </w:t>
      </w:r>
      <w:r w:rsidRPr="00A748AB">
        <w:t>means an OSE (see “Operating System Environment (OSE)”) that is configured to run directly on a physical hardware system.</w:t>
      </w:r>
      <w:r>
        <w:t xml:space="preserve"> </w:t>
      </w:r>
      <w:r w:rsidRPr="00A748AB">
        <w:t xml:space="preserve">The operating system instance (see “Instance”) used to run hardware virtualization software (e.g. Microsoft Hyper-V Server or similar </w:t>
      </w:r>
      <w:r w:rsidRPr="00A748AB">
        <w:lastRenderedPageBreak/>
        <w:t>technologies) or to provide hardware virtualization services (e.g. Microsoft virtualization technology or similar technologies) is consi</w:t>
      </w:r>
      <w:r>
        <w:t>dered part of the physical OSE.</w:t>
      </w:r>
    </w:p>
    <w:p w14:paraId="1A043B10" w14:textId="77777777" w:rsidR="00F81C03" w:rsidRDefault="00F81C03" w:rsidP="00F81C03">
      <w:pPr>
        <w:pStyle w:val="PURBody-Indented"/>
      </w:pPr>
      <w:r w:rsidRPr="003305A4">
        <w:rPr>
          <w:rStyle w:val="PURBlueStrongChar"/>
          <w:b/>
          <w:smallCaps w:val="0"/>
          <w:color w:val="404040" w:themeColor="text1" w:themeTint="BF"/>
        </w:rPr>
        <w:t>Virtual OSE</w:t>
      </w:r>
      <w:r w:rsidRPr="00A748AB">
        <w:rPr>
          <w:b/>
        </w:rPr>
        <w:t xml:space="preserve"> </w:t>
      </w:r>
      <w:r w:rsidRPr="00A748AB">
        <w:t xml:space="preserve">means an OSE (see “Operating System Environment (OSE)”) that is configured to run on a virtual (or otherwise </w:t>
      </w:r>
      <w:r>
        <w:t>emulated) hardware system.</w:t>
      </w:r>
    </w:p>
    <w:p w14:paraId="2F5A9A46" w14:textId="77777777" w:rsidR="00F81C03" w:rsidRPr="00CD6E9D" w:rsidRDefault="00F81C03" w:rsidP="00CD6E9D">
      <w:pPr>
        <w:pStyle w:val="PURBody-Indented"/>
        <w:keepNext/>
        <w:ind w:left="274"/>
        <w:rPr>
          <w:b/>
        </w:rPr>
      </w:pPr>
      <w:r w:rsidRPr="00CD6E9D">
        <w:rPr>
          <w:b/>
        </w:rPr>
        <w:t>Manage an OSE</w:t>
      </w:r>
    </w:p>
    <w:p w14:paraId="41DD3184" w14:textId="77777777" w:rsidR="00F81C03" w:rsidRPr="002C4C9C" w:rsidRDefault="00F81C03" w:rsidP="00F81C03">
      <w:pPr>
        <w:pStyle w:val="PURBody-Indented"/>
      </w:pPr>
      <w:r>
        <w:t>To “manage an OSE” means to solicit or receive data about, configure or give instructions to the hardware or software that is directly or indirectly associated with the OSE. It does not include discovering the presence of a device or OSE.</w:t>
      </w:r>
    </w:p>
    <w:p w14:paraId="5DC176BC" w14:textId="77777777" w:rsidR="00F81C03" w:rsidRPr="00CD6E9D" w:rsidRDefault="00F81C03" w:rsidP="00CD6E9D">
      <w:pPr>
        <w:pStyle w:val="PURBody-Indented"/>
        <w:keepNext/>
        <w:ind w:left="274"/>
        <w:rPr>
          <w:b/>
        </w:rPr>
      </w:pPr>
      <w:r w:rsidRPr="00CD6E9D">
        <w:rPr>
          <w:b/>
        </w:rPr>
        <w:t>Server</w:t>
      </w:r>
    </w:p>
    <w:p w14:paraId="61F4E5B5" w14:textId="77777777" w:rsidR="00F81C03" w:rsidRDefault="00F81C03" w:rsidP="00F81C03">
      <w:pPr>
        <w:pStyle w:val="PURBody-Indented"/>
      </w:pPr>
      <w:r>
        <w:t>A server is a physical hardware system capable of running server software. A hardware partition or blade is considered to be a separate physical hardware system.</w:t>
      </w:r>
    </w:p>
    <w:p w14:paraId="0B1D41AD" w14:textId="77777777" w:rsidR="00F81C03" w:rsidRPr="00F81C03" w:rsidRDefault="00F81C03" w:rsidP="00CD6E9D">
      <w:pPr>
        <w:pStyle w:val="PURBody-Indented"/>
        <w:keepNext/>
        <w:ind w:left="274"/>
        <w:rPr>
          <w:b/>
        </w:rPr>
      </w:pPr>
      <w:r w:rsidRPr="00F81C03">
        <w:rPr>
          <w:b/>
        </w:rPr>
        <w:t>Host Fabric</w:t>
      </w:r>
    </w:p>
    <w:p w14:paraId="7C6D330E" w14:textId="77777777" w:rsidR="00F81C03" w:rsidRPr="00430427" w:rsidRDefault="00F81C03" w:rsidP="00F81C03">
      <w:pPr>
        <w:pStyle w:val="PURBody-Indented"/>
        <w:rPr>
          <w:rFonts w:asciiTheme="majorHAnsi" w:hAnsiTheme="majorHAnsi" w:cstheme="majorHAnsi"/>
          <w:b/>
          <w:szCs w:val="18"/>
        </w:rPr>
      </w:pPr>
      <w:r w:rsidRPr="00430427">
        <w:rPr>
          <w:rFonts w:asciiTheme="majorHAnsi" w:hAnsiTheme="majorHAnsi" w:cstheme="majorHAnsi"/>
          <w:szCs w:val="18"/>
        </w:rPr>
        <w:t>“Host Fabric” means a collection of physical and virtual OSEs that are configured and operated as a unit to provide virtualization, networking</w:t>
      </w:r>
      <w:r>
        <w:rPr>
          <w:rFonts w:asciiTheme="majorHAnsi" w:hAnsiTheme="majorHAnsi" w:cstheme="majorHAnsi"/>
          <w:szCs w:val="18"/>
        </w:rPr>
        <w:t xml:space="preserve">, </w:t>
      </w:r>
      <w:proofErr w:type="gramStart"/>
      <w:r>
        <w:rPr>
          <w:rFonts w:asciiTheme="majorHAnsi" w:hAnsiTheme="majorHAnsi" w:cstheme="majorHAnsi"/>
          <w:szCs w:val="18"/>
        </w:rPr>
        <w:t>management</w:t>
      </w:r>
      <w:proofErr w:type="gramEnd"/>
      <w:r>
        <w:rPr>
          <w:rFonts w:asciiTheme="majorHAnsi" w:hAnsiTheme="majorHAnsi" w:cstheme="majorHAnsi"/>
          <w:szCs w:val="18"/>
        </w:rPr>
        <w:t xml:space="preserve"> and file services.</w:t>
      </w:r>
    </w:p>
    <w:p w14:paraId="044C9C8C" w14:textId="77777777" w:rsidR="00F81C03" w:rsidRPr="00CD6E9D" w:rsidRDefault="00F81C03" w:rsidP="00CD6E9D">
      <w:pPr>
        <w:pStyle w:val="PURBody-Indented"/>
        <w:keepNext/>
        <w:ind w:left="274"/>
      </w:pPr>
      <w:r w:rsidRPr="00CD6E9D">
        <w:rPr>
          <w:rFonts w:ascii="Arial Black" w:hAnsi="Arial Black"/>
          <w:sz w:val="20"/>
        </w:rPr>
        <w:t>Assigning a License</w:t>
      </w:r>
    </w:p>
    <w:p w14:paraId="0A1E4F19" w14:textId="77777777" w:rsidR="00F81C03" w:rsidRPr="00DA43B1" w:rsidRDefault="00F81C03" w:rsidP="00F81C03">
      <w:pPr>
        <w:pStyle w:val="PURBody-Indented"/>
      </w:pPr>
      <w:r>
        <w:t>To assign a license means simply to designate that license to one device or user.</w:t>
      </w:r>
    </w:p>
    <w:p w14:paraId="4D8330DD" w14:textId="77777777" w:rsidR="00F81C03" w:rsidRPr="00CD6E9D" w:rsidRDefault="00F81C03" w:rsidP="00CD6E9D">
      <w:pPr>
        <w:pStyle w:val="PURBody-Indented"/>
        <w:keepNext/>
        <w:ind w:left="274"/>
        <w:rPr>
          <w:b/>
        </w:rPr>
      </w:pPr>
      <w:r w:rsidRPr="00CD6E9D">
        <w:rPr>
          <w:b/>
        </w:rPr>
        <w:t>Physical and Virtual Processors</w:t>
      </w:r>
    </w:p>
    <w:p w14:paraId="3CF6778F" w14:textId="77777777" w:rsidR="00F81C03" w:rsidRDefault="00F81C03" w:rsidP="00F81C03">
      <w:pPr>
        <w:pStyle w:val="PURBody-Indented"/>
      </w:pPr>
      <w:r w:rsidRPr="00C851BB">
        <w:t>A physical processor is a processor in a physical hardware system. Physical operating system environments use physical processors.</w:t>
      </w:r>
      <w:r>
        <w:t xml:space="preserve"> </w:t>
      </w:r>
      <w:r w:rsidRPr="00C851BB">
        <w:t>A virtual processor is a processor in a virtual (or otherwise emulated) hardware system.</w:t>
      </w:r>
      <w:r>
        <w:t xml:space="preserve"> </w:t>
      </w:r>
      <w:r w:rsidRPr="00C851BB">
        <w:t>Virtual OSEs use virtual processors.</w:t>
      </w:r>
      <w:r>
        <w:t xml:space="preserve"> </w:t>
      </w:r>
      <w:r w:rsidRPr="00C851BB">
        <w:t>Solely for licensing purposes, a virtual processor is considered to have the same number of threads and cores as each physical processor on the underlying physical hardware system.</w:t>
      </w:r>
    </w:p>
    <w:p w14:paraId="56558AA8" w14:textId="77777777" w:rsidR="00F81C03" w:rsidRPr="00CD6E9D" w:rsidRDefault="00F81C03" w:rsidP="00CD6E9D">
      <w:pPr>
        <w:pStyle w:val="PURBody-Indented"/>
        <w:keepNext/>
        <w:ind w:left="274"/>
        <w:rPr>
          <w:b/>
        </w:rPr>
      </w:pPr>
      <w:r w:rsidRPr="002448BE">
        <w:rPr>
          <w:b/>
        </w:rPr>
        <w:t>Physical Core</w:t>
      </w:r>
    </w:p>
    <w:p w14:paraId="2AB5237A" w14:textId="77777777" w:rsidR="00F81C03" w:rsidRPr="00FE21C7" w:rsidRDefault="00F81C03" w:rsidP="00F81C03">
      <w:pPr>
        <w:pStyle w:val="PURBody-Indented"/>
      </w:pPr>
      <w:r w:rsidRPr="002448BE">
        <w:t>A physical core is a core in a physical processor.</w:t>
      </w:r>
      <w:r>
        <w:t xml:space="preserve"> </w:t>
      </w:r>
      <w:r w:rsidRPr="002448BE">
        <w:t>A physical processor consists of one or more physical cores</w:t>
      </w:r>
      <w:r w:rsidRPr="00FE21C7">
        <w:t>.</w:t>
      </w:r>
    </w:p>
    <w:p w14:paraId="021ECE00" w14:textId="77777777" w:rsidR="00F81C03" w:rsidRPr="00CD6E9D" w:rsidRDefault="00F81C03" w:rsidP="00CD6E9D">
      <w:pPr>
        <w:pStyle w:val="PURBody-Indented"/>
        <w:keepNext/>
        <w:ind w:left="274"/>
        <w:rPr>
          <w:b/>
        </w:rPr>
      </w:pPr>
      <w:r w:rsidRPr="00CD6E9D">
        <w:rPr>
          <w:b/>
        </w:rPr>
        <w:lastRenderedPageBreak/>
        <w:t>Hardware Thread</w:t>
      </w:r>
    </w:p>
    <w:p w14:paraId="72D17ED5" w14:textId="77777777" w:rsidR="00F81C03" w:rsidRPr="002448BE" w:rsidRDefault="00F81C03" w:rsidP="00F81C03">
      <w:pPr>
        <w:pStyle w:val="PURBody-Indented"/>
      </w:pPr>
      <w:r w:rsidRPr="002448BE">
        <w:t>A hardware thread is either a physical core or a hyper-thread in a physical processor.</w:t>
      </w:r>
    </w:p>
    <w:p w14:paraId="69FBB15B" w14:textId="77777777" w:rsidR="00F81C03" w:rsidRPr="00CD6E9D" w:rsidRDefault="00F81C03" w:rsidP="00CD6E9D">
      <w:pPr>
        <w:pStyle w:val="PURBody-Indented"/>
        <w:keepNext/>
        <w:ind w:left="274"/>
        <w:rPr>
          <w:b/>
        </w:rPr>
      </w:pPr>
      <w:r w:rsidRPr="00CD6E9D">
        <w:rPr>
          <w:b/>
        </w:rPr>
        <w:t>Virtual Core</w:t>
      </w:r>
    </w:p>
    <w:p w14:paraId="77CFEA43" w14:textId="77777777" w:rsidR="00F81C03" w:rsidRPr="002448BE" w:rsidRDefault="00F81C03" w:rsidP="00F81C03">
      <w:pPr>
        <w:pStyle w:val="PURBody-Indented"/>
      </w:pPr>
      <w:r w:rsidRPr="002448BE">
        <w:t>A virtual core is the unit of processing power in a virtual (or otherwise emulated) hardware system.</w:t>
      </w:r>
      <w:r>
        <w:t xml:space="preserve"> </w:t>
      </w:r>
      <w:r w:rsidRPr="002448BE">
        <w:t>A virtual core is the virtual representation of one or more hardware threads.</w:t>
      </w:r>
      <w:r>
        <w:t xml:space="preserve"> </w:t>
      </w:r>
      <w:r w:rsidRPr="002448BE">
        <w:t>Virtual OSEs use one or more virtual cores.</w:t>
      </w:r>
    </w:p>
    <w:p w14:paraId="7E5B165B" w14:textId="77777777" w:rsidR="00F81C03" w:rsidRPr="00CD6E9D" w:rsidRDefault="00F81C03" w:rsidP="00CD6E9D">
      <w:pPr>
        <w:pStyle w:val="PURBody-Indented"/>
        <w:keepNext/>
        <w:ind w:left="274"/>
        <w:rPr>
          <w:b/>
        </w:rPr>
      </w:pPr>
      <w:r w:rsidRPr="00CD6E9D">
        <w:rPr>
          <w:b/>
        </w:rPr>
        <w:t>Core Factor</w:t>
      </w:r>
    </w:p>
    <w:p w14:paraId="07759161" w14:textId="77777777" w:rsidR="00F81C03" w:rsidRPr="002448BE" w:rsidRDefault="00F81C03" w:rsidP="00F81C03">
      <w:pPr>
        <w:pStyle w:val="PURBody-Indented"/>
      </w:pPr>
      <w:r w:rsidRPr="002448BE">
        <w:t>The core factor is a numerical value associated with a specific physical processor for purposes of determining the number of licenses required to license all of t</w:t>
      </w:r>
      <w:r>
        <w:t>he physical cores on a server.</w:t>
      </w:r>
    </w:p>
    <w:bookmarkEnd w:id="37"/>
    <w:p w14:paraId="5ED6BE68" w14:textId="77777777" w:rsidR="000A570B" w:rsidRPr="00677F43" w:rsidRDefault="000A570B" w:rsidP="000A570B">
      <w:pPr>
        <w:pStyle w:val="PURHeading2"/>
      </w:pPr>
      <w:proofErr w:type="gramStart"/>
      <w:r>
        <w:t>Your</w:t>
      </w:r>
      <w:proofErr w:type="gramEnd"/>
      <w:r>
        <w:t xml:space="preserve"> Use Rights</w:t>
      </w:r>
    </w:p>
    <w:p w14:paraId="6F538667" w14:textId="77777777" w:rsidR="000A570B" w:rsidRDefault="000A570B" w:rsidP="000A570B">
      <w:pPr>
        <w:pStyle w:val="PURBody-Indented"/>
      </w:pPr>
      <w:r w:rsidRPr="00061749">
        <w:t>I</w:t>
      </w:r>
      <w:r>
        <w:t>f you comply with your Services Provider License A</w:t>
      </w:r>
      <w:r w:rsidRPr="00061749">
        <w:t>greement</w:t>
      </w:r>
      <w:r>
        <w:t xml:space="preserve">, </w:t>
      </w:r>
      <w:r w:rsidRPr="00061749">
        <w:t xml:space="preserve">including these </w:t>
      </w:r>
      <w:r>
        <w:t>Services Provider Use Rights</w:t>
      </w:r>
      <w:r w:rsidRPr="00061749">
        <w:t xml:space="preserve">, you may use the software and online services only as expressly permitted in these </w:t>
      </w:r>
      <w:r>
        <w:t>Services Provider U</w:t>
      </w:r>
      <w:r w:rsidRPr="00061749">
        <w:t xml:space="preserve">se </w:t>
      </w:r>
      <w:r>
        <w:t>Rights.</w:t>
      </w:r>
    </w:p>
    <w:p w14:paraId="72580976" w14:textId="77777777" w:rsidR="000A570B" w:rsidRPr="00677F43" w:rsidRDefault="000A570B" w:rsidP="000A570B">
      <w:pPr>
        <w:pStyle w:val="PURHeading2"/>
      </w:pPr>
      <w:r>
        <w:t>Rights to Use Other Versions</w:t>
      </w:r>
    </w:p>
    <w:p w14:paraId="366FF15F" w14:textId="63D08C66" w:rsidR="000A570B" w:rsidRDefault="000A570B" w:rsidP="000A570B">
      <w:pPr>
        <w:pStyle w:val="PURBody-Indented"/>
      </w:pPr>
      <w:r>
        <w:t>License terms for products permit use of one or more copies or instances at a time.</w:t>
      </w:r>
      <w:r w:rsidR="00B70FA2">
        <w:t xml:space="preserve"> </w:t>
      </w:r>
      <w:r>
        <w:t>For all these products, for any permitted copy or instance, you may create, store and run in place of the version licensed, a copy or instance of a:</w:t>
      </w:r>
    </w:p>
    <w:p w14:paraId="7F8BACF0" w14:textId="77777777" w:rsidR="000A570B" w:rsidRDefault="000A570B" w:rsidP="000A570B">
      <w:pPr>
        <w:pStyle w:val="PURBullet-Indented"/>
      </w:pPr>
      <w:r>
        <w:t>prior version;</w:t>
      </w:r>
    </w:p>
    <w:p w14:paraId="2C7674D1" w14:textId="77777777" w:rsidR="000A570B" w:rsidRDefault="000A570B" w:rsidP="000A570B">
      <w:pPr>
        <w:pStyle w:val="PURBullet-Indented"/>
      </w:pPr>
      <w:r>
        <w:t>different permitted language version; or</w:t>
      </w:r>
    </w:p>
    <w:p w14:paraId="576C32B1" w14:textId="77777777" w:rsidR="000A570B" w:rsidRDefault="000A570B" w:rsidP="000A570B">
      <w:pPr>
        <w:pStyle w:val="PURBullet-Indented"/>
      </w:pPr>
      <w:proofErr w:type="gramStart"/>
      <w:r>
        <w:t>different</w:t>
      </w:r>
      <w:proofErr w:type="gramEnd"/>
      <w:r>
        <w:t xml:space="preserve"> available platform version (for example, 32 bit or 64 bit).</w:t>
      </w:r>
    </w:p>
    <w:p w14:paraId="6CE1960D" w14:textId="77777777" w:rsidR="000A570B" w:rsidRDefault="000A570B" w:rsidP="000A570B">
      <w:pPr>
        <w:pStyle w:val="PURBody-Indented"/>
      </w:pPr>
      <w:r>
        <w:t>You may not use different versions of different components, such as server software and additional software, unless the license terms for the product expressly permit you to do so.</w:t>
      </w:r>
    </w:p>
    <w:p w14:paraId="25466430" w14:textId="77777777" w:rsidR="000A570B" w:rsidRDefault="000A570B" w:rsidP="000A570B">
      <w:pPr>
        <w:pStyle w:val="PURHeading2"/>
      </w:pPr>
      <w:r>
        <w:t>Applicable Use Rights</w:t>
      </w:r>
    </w:p>
    <w:p w14:paraId="187E5BD5" w14:textId="20B90BEE" w:rsidR="000A570B" w:rsidRPr="00A748AB" w:rsidRDefault="000A570B" w:rsidP="000A570B">
      <w:pPr>
        <w:pStyle w:val="PURBody-Indented"/>
        <w:rPr>
          <w:rFonts w:cs="Arial"/>
        </w:rPr>
      </w:pPr>
      <w:r w:rsidRPr="00A748AB">
        <w:rPr>
          <w:rFonts w:cs="Arial"/>
          <w:bCs/>
          <w:szCs w:val="18"/>
        </w:rPr>
        <w:t xml:space="preserve">The product use rights in the Services Provider Use Rights when Customer first provides software services with a version of a product remain in effect for the term of the agreement, subject to the following: (1) if Microsoft introduces a new version of a product and Customer uses the new version, Customer must abide by the use rights for the </w:t>
      </w:r>
      <w:r w:rsidRPr="00A748AB">
        <w:rPr>
          <w:rFonts w:cs="Arial"/>
          <w:bCs/>
          <w:szCs w:val="18"/>
        </w:rPr>
        <w:lastRenderedPageBreak/>
        <w:t xml:space="preserve">new version; and (2) if Customer provides software services with an earlier version of a product, the use rights for the version of the product in the Services Provider Use Rights when Customer first provides software services with the product under </w:t>
      </w:r>
      <w:r w:rsidR="00687039" w:rsidRPr="00A748AB">
        <w:rPr>
          <w:rFonts w:cs="Arial"/>
          <w:bCs/>
          <w:szCs w:val="18"/>
        </w:rPr>
        <w:t xml:space="preserve">the current </w:t>
      </w:r>
      <w:r w:rsidRPr="00A748AB">
        <w:rPr>
          <w:rFonts w:cs="Arial"/>
          <w:bCs/>
          <w:szCs w:val="18"/>
        </w:rPr>
        <w:t>agreement will apply, provided that if the product has components that are not part of the version originally used, any subsequent use rights specific to those components will apply to those components.</w:t>
      </w:r>
    </w:p>
    <w:p w14:paraId="4295BE6A" w14:textId="36AF474B" w:rsidR="000A570B" w:rsidRDefault="000A570B" w:rsidP="000A570B">
      <w:pPr>
        <w:pStyle w:val="PURHeading2"/>
      </w:pPr>
      <w:r>
        <w:t>Disaster Recovery Rights</w:t>
      </w:r>
    </w:p>
    <w:p w14:paraId="05B6BFA7" w14:textId="7824CB5B" w:rsidR="000A570B" w:rsidRPr="00061749" w:rsidRDefault="000A570B" w:rsidP="00D6363C">
      <w:pPr>
        <w:pStyle w:val="PURBody-Indented"/>
      </w:pPr>
      <w:r w:rsidRPr="00061749">
        <w:t xml:space="preserve">For each instance of eligible server software </w:t>
      </w:r>
      <w:r>
        <w:t xml:space="preserve">licensed in the Per Processor </w:t>
      </w:r>
      <w:r w:rsidR="00D73DED">
        <w:t xml:space="preserve">or Per Core </w:t>
      </w:r>
      <w:r>
        <w:t>licensing model</w:t>
      </w:r>
      <w:r w:rsidR="00D73DED">
        <w:t>s</w:t>
      </w:r>
      <w:r>
        <w:t xml:space="preserve"> that </w:t>
      </w:r>
      <w:r w:rsidRPr="00061749">
        <w:t xml:space="preserve">you run in a physical or virtual </w:t>
      </w:r>
      <w:r>
        <w:t xml:space="preserve">OSE </w:t>
      </w:r>
      <w:r w:rsidRPr="00061749">
        <w:t xml:space="preserve">on a licensed server, you may temporarily run a backup instance in a physical or virtual </w:t>
      </w:r>
      <w:r>
        <w:t>OSE</w:t>
      </w:r>
      <w:r w:rsidRPr="00061749">
        <w:t xml:space="preserve"> on a server dedicated to disaster recovery. The </w:t>
      </w:r>
      <w:r w:rsidR="00D6363C">
        <w:t>license terms</w:t>
      </w:r>
      <w:r w:rsidRPr="00061749">
        <w:t xml:space="preserve"> for the software and the following limitations apply to your use of software on a disaster recovery server:</w:t>
      </w:r>
    </w:p>
    <w:p w14:paraId="071CFEA1" w14:textId="77777777" w:rsidR="00D6363C" w:rsidRDefault="00D6363C" w:rsidP="00D6363C">
      <w:pPr>
        <w:pStyle w:val="PURBody-Indented"/>
      </w:pPr>
      <w:r>
        <w:t>The disaster recovery server can run only during the following exception periods:</w:t>
      </w:r>
    </w:p>
    <w:p w14:paraId="7E612427" w14:textId="77777777" w:rsidR="00D6363C" w:rsidRDefault="00D6363C" w:rsidP="00D6363C">
      <w:pPr>
        <w:pStyle w:val="PURBullet"/>
      </w:pPr>
      <w:r>
        <w:t>For brief periods of disaster recovery testing within one week every 90 days</w:t>
      </w:r>
    </w:p>
    <w:p w14:paraId="6FB4EFCE" w14:textId="77777777" w:rsidR="00D6363C" w:rsidRDefault="00D6363C" w:rsidP="00D6363C">
      <w:pPr>
        <w:pStyle w:val="PURBullet"/>
      </w:pPr>
      <w:r>
        <w:t>During a disaster, while the production server being recovered is down</w:t>
      </w:r>
    </w:p>
    <w:p w14:paraId="0B60A84D" w14:textId="77777777" w:rsidR="00D6363C" w:rsidRDefault="00D6363C" w:rsidP="00D6363C">
      <w:pPr>
        <w:pStyle w:val="PURBullet"/>
      </w:pPr>
      <w:r>
        <w:t>Around the time of a disaster, for a brief period, to assist in the transfer between the primary production server and the disaster recovery server</w:t>
      </w:r>
    </w:p>
    <w:p w14:paraId="46356D08" w14:textId="77777777" w:rsidR="000B134A" w:rsidRDefault="000B134A" w:rsidP="000B134A">
      <w:pPr>
        <w:pStyle w:val="PURBody-Indented"/>
      </w:pPr>
      <w:r>
        <w:t>In order to use the software under disaster recovery rights, you must comply with the following terms:</w:t>
      </w:r>
    </w:p>
    <w:p w14:paraId="0AA49A6F" w14:textId="77777777" w:rsidR="000B134A" w:rsidRDefault="000B134A" w:rsidP="000B134A">
      <w:pPr>
        <w:pStyle w:val="PURBullet-Indented"/>
        <w:numPr>
          <w:ilvl w:val="0"/>
          <w:numId w:val="31"/>
        </w:numPr>
      </w:pPr>
      <w:r>
        <w:t>The disaster recovery server must not be running at any other times except as above.</w:t>
      </w:r>
    </w:p>
    <w:p w14:paraId="67C55596" w14:textId="77777777" w:rsidR="000B134A" w:rsidRDefault="000B134A" w:rsidP="000B134A">
      <w:pPr>
        <w:pStyle w:val="PURBullet-Indented"/>
        <w:numPr>
          <w:ilvl w:val="0"/>
          <w:numId w:val="31"/>
        </w:numPr>
      </w:pPr>
      <w:r>
        <w:t>The disaster recovery server may not be in the same cluster as the production server.</w:t>
      </w:r>
    </w:p>
    <w:p w14:paraId="18713D5A" w14:textId="77777777" w:rsidR="000B134A" w:rsidRPr="00D73370" w:rsidRDefault="000B134A" w:rsidP="000B134A">
      <w:pPr>
        <w:pStyle w:val="PURBullet-Indented"/>
        <w:numPr>
          <w:ilvl w:val="0"/>
          <w:numId w:val="31"/>
        </w:numPr>
      </w:pPr>
      <w:r w:rsidRPr="00D73370">
        <w:t>Windows Server license</w:t>
      </w:r>
      <w:r>
        <w:t>s</w:t>
      </w:r>
      <w:r w:rsidRPr="00D73370">
        <w:t xml:space="preserve"> </w:t>
      </w:r>
      <w:r>
        <w:t>are</w:t>
      </w:r>
      <w:r w:rsidRPr="00D73370">
        <w:t xml:space="preserve"> not required for the disaster recovery server if the following conditions are met:</w:t>
      </w:r>
    </w:p>
    <w:p w14:paraId="4B4B61B6"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Hyper-V role within Windows Server is used to replicate virtual OSEs from the production server at a primary site to a disaster recovery server.</w:t>
      </w:r>
    </w:p>
    <w:p w14:paraId="25F06FEA"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 xml:space="preserve">The disaster recovery server may be used only to </w:t>
      </w:r>
    </w:p>
    <w:p w14:paraId="140233F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run hardware virtualization software, such as Hyper-V, </w:t>
      </w:r>
    </w:p>
    <w:p w14:paraId="33901093"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provide hardware virtualization services, </w:t>
      </w:r>
    </w:p>
    <w:p w14:paraId="38D8B7B0"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lastRenderedPageBreak/>
        <w:t xml:space="preserve">run software agents to manage the hardware virtualization software, </w:t>
      </w:r>
    </w:p>
    <w:p w14:paraId="6D0B9E12"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serve as a destination for replication,</w:t>
      </w:r>
    </w:p>
    <w:p w14:paraId="71BC0F2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receive replicated virtual OSEs, test failover, and </w:t>
      </w:r>
    </w:p>
    <w:p w14:paraId="569E1353" w14:textId="77777777" w:rsidR="000B134A" w:rsidRPr="00A815B0" w:rsidRDefault="000B134A" w:rsidP="000B134A">
      <w:pPr>
        <w:pStyle w:val="PURBullet-Indented"/>
        <w:numPr>
          <w:ilvl w:val="0"/>
          <w:numId w:val="31"/>
        </w:numPr>
        <w:ind w:left="990"/>
        <w:rPr>
          <w:rFonts w:cs="Arial"/>
          <w:szCs w:val="18"/>
        </w:rPr>
      </w:pPr>
      <w:proofErr w:type="gramStart"/>
      <w:r w:rsidRPr="00A815B0">
        <w:rPr>
          <w:rFonts w:cs="Arial"/>
          <w:szCs w:val="18"/>
        </w:rPr>
        <w:t>await</w:t>
      </w:r>
      <w:proofErr w:type="gramEnd"/>
      <w:r w:rsidRPr="00A815B0">
        <w:rPr>
          <w:rFonts w:cs="Arial"/>
          <w:szCs w:val="18"/>
        </w:rPr>
        <w:t xml:space="preserve"> failover of the virtual OSEs.</w:t>
      </w:r>
    </w:p>
    <w:p w14:paraId="09582DFF"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run disaster recovery workloads as described above</w:t>
      </w:r>
    </w:p>
    <w:p w14:paraId="16E9571F"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disaster recovery server may not be used as a production server.</w:t>
      </w:r>
    </w:p>
    <w:p w14:paraId="10BFFEAE" w14:textId="77777777" w:rsidR="000B134A" w:rsidRDefault="000B134A" w:rsidP="000B134A">
      <w:pPr>
        <w:pStyle w:val="PURBullet-Indented"/>
        <w:numPr>
          <w:ilvl w:val="0"/>
          <w:numId w:val="31"/>
        </w:numPr>
      </w:pPr>
      <w:r>
        <w:t>Use of the software on the disaster recovery server should comply with the license terms for the software.</w:t>
      </w:r>
    </w:p>
    <w:p w14:paraId="309A1874" w14:textId="77777777" w:rsidR="000B134A" w:rsidRDefault="000B134A" w:rsidP="000B134A">
      <w:pPr>
        <w:pStyle w:val="PURBullet-Indented"/>
        <w:numPr>
          <w:ilvl w:val="0"/>
          <w:numId w:val="31"/>
        </w:numPr>
      </w:pPr>
      <w:r>
        <w:t>Once the disaster recovery process is complete and the production server is recovered, the disaster recovery server must not be running at any other times except those times allowed here.</w:t>
      </w:r>
    </w:p>
    <w:p w14:paraId="453F52B8" w14:textId="3BD7B4CF" w:rsidR="00D6363C" w:rsidRDefault="00D6363C" w:rsidP="00BC060E">
      <w:pPr>
        <w:pStyle w:val="PURBullet-Indented"/>
        <w:numPr>
          <w:ilvl w:val="0"/>
          <w:numId w:val="0"/>
        </w:numPr>
        <w:ind w:left="288"/>
      </w:pPr>
    </w:p>
    <w:p w14:paraId="33BC7F13" w14:textId="3ACEB174" w:rsidR="000A570B" w:rsidRDefault="000A570B" w:rsidP="000A570B">
      <w:pPr>
        <w:pStyle w:val="PURHeading2"/>
      </w:pPr>
      <w:r w:rsidRPr="000321E0">
        <w:t xml:space="preserve">Rental </w:t>
      </w:r>
      <w:r w:rsidR="00687039">
        <w:t>Not Permitted</w:t>
      </w:r>
    </w:p>
    <w:p w14:paraId="6163D4C4" w14:textId="52DB657D" w:rsidR="000A570B" w:rsidRDefault="00687039" w:rsidP="000A570B">
      <w:pPr>
        <w:pStyle w:val="PURBody-Indented"/>
      </w:pPr>
      <w:r>
        <w:t>Rental of software is not permitted.</w:t>
      </w:r>
    </w:p>
    <w:p w14:paraId="3B5A8412" w14:textId="77777777" w:rsidR="00D73DED" w:rsidRDefault="00D73DED" w:rsidP="00D73DED">
      <w:pPr>
        <w:pStyle w:val="PURHeading2"/>
      </w:pPr>
      <w:r>
        <w:t>Using Data Center Providers</w:t>
      </w:r>
    </w:p>
    <w:p w14:paraId="5F2C237E" w14:textId="75C7B043" w:rsidR="00D73DED" w:rsidRDefault="00D73DED" w:rsidP="00D73DED">
      <w:pPr>
        <w:pStyle w:val="PURBody-Indented"/>
      </w:pPr>
      <w:r>
        <w:t xml:space="preserve">You may use Data Center Providers in the delivery of Software Services to End Users, as described in the SPLA, for the Products that indicate “Eligible for Software Services on Data Center Providers’ Servers: </w:t>
      </w:r>
      <w:r w:rsidRPr="00D73DED">
        <w:t>Yes</w:t>
      </w:r>
      <w:r>
        <w:t>.”</w:t>
      </w:r>
      <w:r w:rsidR="00165FFC">
        <w:t xml:space="preserve"> </w:t>
      </w:r>
      <w:r>
        <w:t>A Data Center Provider</w:t>
      </w:r>
      <w:r w:rsidRPr="00D06BBE">
        <w:t xml:space="preserve"> </w:t>
      </w:r>
      <w:r>
        <w:t>is</w:t>
      </w:r>
      <w:r w:rsidRPr="00D06BBE">
        <w:t xml:space="preserve"> an entity that provides software services, usually infrastructure services to another Service Provider, using Products licensed from Microsoft through their own SPLA.</w:t>
      </w:r>
    </w:p>
    <w:p w14:paraId="4DE64D60" w14:textId="2DE7CA20" w:rsidR="000A570B" w:rsidRPr="00677F43" w:rsidRDefault="00B70FA2" w:rsidP="000A570B">
      <w:pPr>
        <w:pStyle w:val="PURHeading2"/>
        <w:rPr>
          <w:spacing w:val="-2"/>
        </w:rPr>
      </w:pPr>
      <w:r>
        <w:t>Third Party Software</w:t>
      </w:r>
    </w:p>
    <w:p w14:paraId="1733447A" w14:textId="70926CFC" w:rsidR="000A570B" w:rsidRDefault="000A570B" w:rsidP="000A570B">
      <w:pPr>
        <w:pStyle w:val="PURBody-Indented"/>
        <w:rPr>
          <w:spacing w:val="-2"/>
        </w:rPr>
      </w:pPr>
      <w:r w:rsidRPr="000321E0">
        <w:t xml:space="preserve">If other terms come with a program licensed by a third party, those </w:t>
      </w:r>
      <w:r>
        <w:t>terms ap</w:t>
      </w:r>
      <w:r w:rsidR="00B70FA2">
        <w:t>ply to your use of it.</w:t>
      </w:r>
    </w:p>
    <w:p w14:paraId="24D6C5AD" w14:textId="77777777" w:rsidR="000A570B" w:rsidRPr="00677F43" w:rsidRDefault="000A570B" w:rsidP="000A570B">
      <w:pPr>
        <w:pStyle w:val="PURHeading2"/>
      </w:pPr>
      <w:r>
        <w:t>Pre-release Code</w:t>
      </w:r>
    </w:p>
    <w:p w14:paraId="5E6A5104" w14:textId="77777777" w:rsidR="000A570B" w:rsidRPr="00DB0D71" w:rsidRDefault="000A570B" w:rsidP="000A570B">
      <w:pPr>
        <w:pStyle w:val="PURBody-Indented"/>
      </w:pPr>
      <w:r w:rsidRPr="00DB0D71">
        <w:t>If other terms come with pre-release code, those terms apply to your use of it.</w:t>
      </w:r>
    </w:p>
    <w:p w14:paraId="2FB2F81F" w14:textId="77777777" w:rsidR="000A570B" w:rsidRPr="00677F43" w:rsidRDefault="000A570B" w:rsidP="000A570B">
      <w:pPr>
        <w:pStyle w:val="PURHeading2"/>
      </w:pPr>
      <w:r>
        <w:t>Updates and Supplements</w:t>
      </w:r>
    </w:p>
    <w:p w14:paraId="7FE585CA" w14:textId="5B75EF37" w:rsidR="000A570B" w:rsidRPr="00DB0D71" w:rsidRDefault="000A570B" w:rsidP="000A570B">
      <w:pPr>
        <w:pStyle w:val="PURBody-Indented"/>
      </w:pPr>
      <w:r w:rsidRPr="00DB0D71">
        <w:t>We may update or supplement the software you license. If so, you may use that update or supplement with the software.</w:t>
      </w:r>
      <w:r w:rsidR="00B70FA2">
        <w:t xml:space="preserve"> </w:t>
      </w:r>
      <w:r w:rsidRPr="00DB0D71">
        <w:t>If other terms come with an update or supplement, those terms apply to your use of it.</w:t>
      </w:r>
    </w:p>
    <w:p w14:paraId="234A8FFE" w14:textId="3C6BFC27" w:rsidR="000A570B" w:rsidRDefault="000A570B" w:rsidP="000A570B">
      <w:pPr>
        <w:pStyle w:val="PURHeading2"/>
        <w:rPr>
          <w:szCs w:val="18"/>
        </w:rPr>
      </w:pPr>
      <w:r w:rsidRPr="00D96936">
        <w:lastRenderedPageBreak/>
        <w:t>Technical Limitations</w:t>
      </w:r>
    </w:p>
    <w:p w14:paraId="7E82D59E" w14:textId="7EAFD92D" w:rsidR="000A570B" w:rsidRPr="00D96936" w:rsidRDefault="000A570B" w:rsidP="000A570B">
      <w:pPr>
        <w:pStyle w:val="PURBody-Indented"/>
      </w:pPr>
      <w:r w:rsidRPr="00D96936">
        <w:t>You must comply with any technical limitations in the software that only allow</w:t>
      </w:r>
      <w:r w:rsidR="002C084A">
        <w:t xml:space="preserve"> </w:t>
      </w:r>
      <w:r w:rsidRPr="00D96936">
        <w:t>you</w:t>
      </w:r>
      <w:r w:rsidR="002C084A">
        <w:t xml:space="preserve"> </w:t>
      </w:r>
      <w:r w:rsidRPr="00D96936">
        <w:t>to use it in certain ways. You may not work around them.</w:t>
      </w:r>
    </w:p>
    <w:p w14:paraId="7C4A0023" w14:textId="77777777" w:rsidR="000A570B" w:rsidRPr="00677F43" w:rsidRDefault="000A570B" w:rsidP="000A570B">
      <w:pPr>
        <w:pStyle w:val="PURHeading2"/>
      </w:pPr>
      <w:r>
        <w:t>Other Rights</w:t>
      </w:r>
    </w:p>
    <w:p w14:paraId="3DF434BA" w14:textId="77777777" w:rsidR="000A570B" w:rsidRPr="00DB0D71" w:rsidRDefault="000A570B" w:rsidP="000A570B">
      <w:pPr>
        <w:pStyle w:val="PURBody-Indented"/>
      </w:pPr>
      <w:r w:rsidRPr="00DB0D71">
        <w:t>Rights to access the software on any device do not give you any right to implement Microsoft patents or other Microsoft intellectual property in software or devices that access that device.</w:t>
      </w:r>
    </w:p>
    <w:p w14:paraId="5C97A0B4" w14:textId="77777777" w:rsidR="000A570B" w:rsidRPr="00677F43" w:rsidRDefault="000A570B" w:rsidP="000A570B">
      <w:pPr>
        <w:pStyle w:val="PURHeading2"/>
        <w:rPr>
          <w:spacing w:val="-2"/>
        </w:rPr>
      </w:pPr>
      <w:r>
        <w:t>Documentation</w:t>
      </w:r>
    </w:p>
    <w:p w14:paraId="3FFD1120" w14:textId="48BDC442" w:rsidR="000A570B" w:rsidRPr="00DB0D71" w:rsidRDefault="000A570B" w:rsidP="000A570B">
      <w:pPr>
        <w:pStyle w:val="PURBody-Indented"/>
      </w:pPr>
      <w:r w:rsidRPr="00DB0D71">
        <w:t>Any person that has valid access to your computer or internal network may copy and use the documentation for your internal reference purposes.</w:t>
      </w:r>
      <w:r w:rsidR="00B70FA2">
        <w:t xml:space="preserve"> </w:t>
      </w:r>
      <w:r w:rsidRPr="00DB0D71">
        <w:t>Documentation does not include electronic books.</w:t>
      </w:r>
    </w:p>
    <w:p w14:paraId="6A86DC81" w14:textId="77777777" w:rsidR="000A570B" w:rsidRPr="00677F43" w:rsidRDefault="000A570B" w:rsidP="000A570B">
      <w:pPr>
        <w:pStyle w:val="PURHeading2"/>
      </w:pPr>
      <w:r>
        <w:t>Product Activation</w:t>
      </w:r>
    </w:p>
    <w:p w14:paraId="52C61F92" w14:textId="41A77DE5" w:rsidR="000A570B" w:rsidRDefault="000A570B" w:rsidP="000A570B">
      <w:pPr>
        <w:pStyle w:val="PURBody-Indented"/>
      </w:pPr>
      <w:r w:rsidRPr="00DB0D71">
        <w:t>Some products and online services require activation and a Volume License key to install or access them.</w:t>
      </w:r>
      <w:r w:rsidR="00B70FA2">
        <w:t xml:space="preserve"> </w:t>
      </w:r>
      <w:r w:rsidRPr="00DB0D71">
        <w:t>Activation associates the use of the software with a specific device.</w:t>
      </w:r>
      <w:r w:rsidR="00B70FA2">
        <w:t xml:space="preserve"> </w:t>
      </w:r>
      <w:r w:rsidRPr="00DB0D71">
        <w:t xml:space="preserve">For information about when activation or a key is required, see the Product Activation section on </w:t>
      </w:r>
      <w:hyperlink r:id="rId121" w:history="1">
        <w:r w:rsidRPr="00DB0D71">
          <w:rPr>
            <w:rStyle w:val="Hyperlink"/>
          </w:rPr>
          <w:t>http://www.microsoft.com/licensing</w:t>
        </w:r>
      </w:hyperlink>
      <w:r w:rsidRPr="00DB0D71">
        <w:t>.</w:t>
      </w:r>
      <w:r w:rsidR="00B70FA2">
        <w:t xml:space="preserve"> </w:t>
      </w:r>
      <w:r w:rsidRPr="00DB0D71">
        <w:t>You are responsible for both the use of keys assigned to you and activation of products using your Key Management Service (KMS) machines. You should not disclose keys to third parties.</w:t>
      </w:r>
    </w:p>
    <w:p w14:paraId="15B614A9" w14:textId="77777777" w:rsidR="000A570B" w:rsidRPr="00061749" w:rsidRDefault="000A570B" w:rsidP="000A570B">
      <w:pPr>
        <w:pStyle w:val="PURBullet-Indented"/>
        <w:rPr>
          <w:spacing w:val="-2"/>
        </w:rPr>
      </w:pPr>
      <w:r w:rsidRPr="004B160E">
        <w:t>If</w:t>
      </w:r>
      <w:r w:rsidRPr="00205B9B">
        <w:t xml:space="preserve"> </w:t>
      </w:r>
      <w:r>
        <w:t>required for client software you can provide Volume License keys contained only on original media for applications requiring activation.</w:t>
      </w:r>
    </w:p>
    <w:p w14:paraId="05434B19" w14:textId="77777777" w:rsidR="000A570B" w:rsidRPr="000321E0" w:rsidRDefault="000A570B" w:rsidP="000A570B">
      <w:pPr>
        <w:pStyle w:val="PURBullet-Indented"/>
      </w:pPr>
      <w:r w:rsidRPr="003436CF">
        <w:t xml:space="preserve">You may use your KMS machines only to activate copies of the software licensed under your agreement. </w:t>
      </w:r>
    </w:p>
    <w:p w14:paraId="01A4BE4D" w14:textId="77777777" w:rsidR="000A570B" w:rsidRDefault="000A570B" w:rsidP="000A570B">
      <w:pPr>
        <w:pStyle w:val="PURBlueStrong"/>
      </w:pPr>
      <w:r w:rsidRPr="00876A6D">
        <w:t>KMS and Multiple Activation Key (MAK</w:t>
      </w:r>
      <w:r>
        <w:t>) Activation</w:t>
      </w:r>
    </w:p>
    <w:p w14:paraId="282536A3" w14:textId="65801FBE" w:rsidR="000A570B" w:rsidRPr="001945BE" w:rsidRDefault="000A570B" w:rsidP="000A570B">
      <w:pPr>
        <w:pStyle w:val="PURBody-Indented"/>
      </w:pPr>
      <w:r w:rsidRPr="001945BE">
        <w:t>During Multiple Activation Key (MAK) activation, the software will send information about the software and the device to Microsoft.</w:t>
      </w:r>
      <w:r w:rsidR="00B70FA2">
        <w:t xml:space="preserve"> </w:t>
      </w:r>
      <w:r w:rsidRPr="001945BE">
        <w:t>During (KMS) host activation, the software will send information about the KMS host software and the host device to Microsoft.</w:t>
      </w:r>
      <w:r w:rsidR="00B70FA2">
        <w:t xml:space="preserve"> </w:t>
      </w:r>
      <w:r w:rsidRPr="001945BE">
        <w:t>KMS client devices activated using KMS do not send information to Microsoft. However, they require periodic reactivation with your KMS host.</w:t>
      </w:r>
      <w:r w:rsidR="00B70FA2">
        <w:t xml:space="preserve"> </w:t>
      </w:r>
      <w:r w:rsidRPr="001945BE">
        <w:t>The information sent to Microsoft during MAK o</w:t>
      </w:r>
      <w:r w:rsidR="00B70FA2">
        <w:t>r KMS host activation includes:</w:t>
      </w:r>
    </w:p>
    <w:p w14:paraId="36ADDA91" w14:textId="058A48F1" w:rsidR="000A570B" w:rsidRPr="001945BE" w:rsidRDefault="000A570B" w:rsidP="000A570B">
      <w:pPr>
        <w:pStyle w:val="PURBullet-Indented"/>
      </w:pPr>
      <w:r w:rsidRPr="001945BE">
        <w:t xml:space="preserve">the version, language </w:t>
      </w:r>
      <w:r w:rsidR="00B70FA2">
        <w:t>and product key of the software</w:t>
      </w:r>
    </w:p>
    <w:p w14:paraId="46A6B95D" w14:textId="656D3D7C" w:rsidR="000A570B" w:rsidRPr="001945BE" w:rsidRDefault="000A570B" w:rsidP="000A570B">
      <w:pPr>
        <w:pStyle w:val="PURBullet-Indented"/>
      </w:pPr>
      <w:r w:rsidRPr="001945BE">
        <w:lastRenderedPageBreak/>
        <w:t>the Internet</w:t>
      </w:r>
      <w:r w:rsidR="00B70FA2">
        <w:t xml:space="preserve"> protocol address of the device</w:t>
      </w:r>
    </w:p>
    <w:p w14:paraId="05220E4A" w14:textId="712532CD" w:rsidR="000A570B" w:rsidRPr="001945BE" w:rsidRDefault="000A570B" w:rsidP="000A570B">
      <w:pPr>
        <w:pStyle w:val="PURBullet-Indented"/>
      </w:pPr>
      <w:proofErr w:type="gramStart"/>
      <w:r w:rsidRPr="001945BE">
        <w:t>information</w:t>
      </w:r>
      <w:proofErr w:type="gramEnd"/>
      <w:r w:rsidRPr="001945BE">
        <w:t xml:space="preserve"> derived from the hardwa</w:t>
      </w:r>
      <w:r w:rsidR="00B70FA2">
        <w:t>re configuration of the device.</w:t>
      </w:r>
    </w:p>
    <w:p w14:paraId="068AD6C6" w14:textId="583C7349" w:rsidR="000A570B" w:rsidRPr="001945BE" w:rsidRDefault="000A570B" w:rsidP="000A570B">
      <w:pPr>
        <w:pStyle w:val="PURBody-Indented"/>
      </w:pPr>
      <w:r w:rsidRPr="001945BE">
        <w:t xml:space="preserve">For more information, see </w:t>
      </w:r>
      <w:hyperlink r:id="rId122" w:history="1">
        <w:r w:rsidRPr="001945BE">
          <w:rPr>
            <w:rStyle w:val="Hyperlink"/>
          </w:rPr>
          <w:t>http://www.microsoft.com/licensing/existing-customers/product-activation.aspx</w:t>
        </w:r>
      </w:hyperlink>
      <w:r w:rsidRPr="001945BE">
        <w:t>.</w:t>
      </w:r>
      <w:r w:rsidR="00B70FA2">
        <w:t xml:space="preserve"> </w:t>
      </w:r>
      <w:r w:rsidRPr="001945BE">
        <w:t>By using the software, you consent to the transmission of this information.</w:t>
      </w:r>
      <w:r w:rsidR="00B70FA2">
        <w:t xml:space="preserve"> </w:t>
      </w:r>
      <w:r w:rsidRPr="001945BE">
        <w:t>Before you activate, you have the right to use the version of the software installed during the installation process.</w:t>
      </w:r>
      <w:r w:rsidR="00B70FA2">
        <w:t xml:space="preserve"> </w:t>
      </w:r>
      <w:r w:rsidRPr="001945BE">
        <w:t>Your right to use the software after the time specified in the installation process is limited unless it is activated.</w:t>
      </w:r>
      <w:r w:rsidR="00B70FA2">
        <w:t xml:space="preserve"> </w:t>
      </w:r>
      <w:r w:rsidRPr="001945BE">
        <w:t>This is to prevent its unlicensed use.</w:t>
      </w:r>
      <w:r w:rsidR="00B70FA2">
        <w:t xml:space="preserve"> </w:t>
      </w:r>
      <w:r w:rsidRPr="001945BE">
        <w:t>You are not licensed to continue using the software after that time if you do not activate it.</w:t>
      </w:r>
      <w:r w:rsidR="00B70FA2">
        <w:t xml:space="preserve"> </w:t>
      </w:r>
      <w:r w:rsidRPr="001945BE">
        <w:t>If the device is connected to the Internet, the software may automatically connect to Microsoft for activation.</w:t>
      </w:r>
      <w:r w:rsidR="00B70FA2">
        <w:t xml:space="preserve"> </w:t>
      </w:r>
      <w:r w:rsidRPr="001945BE">
        <w:t>You can also activate the software manually by Internet or telephone.</w:t>
      </w:r>
      <w:r w:rsidR="00B70FA2">
        <w:t xml:space="preserve"> </w:t>
      </w:r>
      <w:r w:rsidRPr="001945BE">
        <w:t>If you do so, Internet and telephone service charges may apply.</w:t>
      </w:r>
      <w:r w:rsidR="00B70FA2">
        <w:t xml:space="preserve"> </w:t>
      </w:r>
      <w:r w:rsidRPr="001945BE">
        <w:t>Some changes to your computer components or the software may require you to reactivate the software.</w:t>
      </w:r>
      <w:r w:rsidR="00B70FA2">
        <w:t xml:space="preserve"> </w:t>
      </w:r>
      <w:r w:rsidRPr="001945BE">
        <w:t>The software will remind you to activate it until you do.</w:t>
      </w:r>
    </w:p>
    <w:p w14:paraId="175E0BA6" w14:textId="77777777" w:rsidR="000A570B" w:rsidRDefault="000A570B" w:rsidP="000A570B">
      <w:pPr>
        <w:pStyle w:val="PURBlueStrong"/>
      </w:pPr>
      <w:r>
        <w:t>Proper Use of KMS</w:t>
      </w:r>
    </w:p>
    <w:p w14:paraId="0DF1AF1B" w14:textId="77777777" w:rsidR="000A570B" w:rsidRPr="008A386A" w:rsidRDefault="000A570B" w:rsidP="000A570B">
      <w:pPr>
        <w:pStyle w:val="PURBody-Indented"/>
      </w:pPr>
      <w:r w:rsidRPr="008A386A">
        <w:t>You may not provide unsecured access to your KMS machines over an uncontrolled network such as the Internet.</w:t>
      </w:r>
    </w:p>
    <w:p w14:paraId="0BD76372" w14:textId="77777777" w:rsidR="000A570B" w:rsidRDefault="000A570B" w:rsidP="000A570B">
      <w:pPr>
        <w:pStyle w:val="PURBlueStrong"/>
      </w:pPr>
      <w:r w:rsidRPr="00876A6D">
        <w:t xml:space="preserve">Unauthorized Use of </w:t>
      </w:r>
      <w:r>
        <w:t>MAK or KMS Keys</w:t>
      </w:r>
    </w:p>
    <w:p w14:paraId="610ECE93" w14:textId="178C1C56" w:rsidR="000A570B" w:rsidRPr="001945BE" w:rsidRDefault="000A570B" w:rsidP="000A570B">
      <w:pPr>
        <w:pStyle w:val="PURBody-Indented"/>
      </w:pPr>
      <w:r w:rsidRPr="001945BE">
        <w:t>Microsoft may take any of these actions related to unauthorized use of MAK or KMS keys: prevent further activations, deactivate, or otherwise block the key</w:t>
      </w:r>
      <w:r w:rsidR="00B70FA2">
        <w:t xml:space="preserve"> from activation or validation.</w:t>
      </w:r>
    </w:p>
    <w:p w14:paraId="1017C628" w14:textId="77777777" w:rsidR="000A570B" w:rsidRPr="001945BE" w:rsidRDefault="000A570B" w:rsidP="000A570B">
      <w:pPr>
        <w:pStyle w:val="PURBody-Indented"/>
      </w:pPr>
      <w:r w:rsidRPr="001945BE">
        <w:t>Key deactivation may require the Customer to acquire a new key from Microsoft.</w:t>
      </w:r>
    </w:p>
    <w:p w14:paraId="7B199D75" w14:textId="77777777" w:rsidR="000A570B" w:rsidRPr="009C0FCB" w:rsidRDefault="000A570B" w:rsidP="000A570B">
      <w:pPr>
        <w:pStyle w:val="PURHeading2"/>
        <w:rPr>
          <w:rStyle w:val="Strong"/>
          <w:b w:val="0"/>
          <w:bCs w:val="0"/>
        </w:rPr>
      </w:pPr>
      <w:r w:rsidRPr="009C0FCB">
        <w:rPr>
          <w:rStyle w:val="Strong"/>
        </w:rPr>
        <w:t>Additional Functionality</w:t>
      </w:r>
    </w:p>
    <w:p w14:paraId="20BA82CC" w14:textId="10F003D2" w:rsidR="000A570B" w:rsidRDefault="000A570B" w:rsidP="000A570B">
      <w:pPr>
        <w:pStyle w:val="PURBody-Indented"/>
        <w:rPr>
          <w:spacing w:val="-2"/>
        </w:rPr>
      </w:pPr>
      <w:r>
        <w:t xml:space="preserve">We may provide </w:t>
      </w:r>
      <w:r w:rsidR="006E381D">
        <w:t>additional functionality for the software or online services</w:t>
      </w:r>
      <w:r>
        <w:t>. Other license terms and fees may apply</w:t>
      </w:r>
      <w:r w:rsidR="00B70FA2">
        <w:rPr>
          <w:spacing w:val="-2"/>
        </w:rPr>
        <w:t>.</w:t>
      </w:r>
    </w:p>
    <w:p w14:paraId="2E38982A" w14:textId="77777777" w:rsidR="000A570B" w:rsidRPr="009C0FCB" w:rsidRDefault="000A570B" w:rsidP="000A570B">
      <w:pPr>
        <w:pStyle w:val="PURHeading2"/>
        <w:rPr>
          <w:rStyle w:val="Strong"/>
          <w:b w:val="0"/>
          <w:bCs w:val="0"/>
        </w:rPr>
      </w:pPr>
      <w:r w:rsidRPr="009C0FCB">
        <w:rPr>
          <w:rStyle w:val="Strong"/>
        </w:rPr>
        <w:t>Using More than One Product or Functionality Together</w:t>
      </w:r>
    </w:p>
    <w:p w14:paraId="4C3244BF" w14:textId="2A58055C" w:rsidR="000A570B" w:rsidRDefault="000A570B" w:rsidP="00A748AB">
      <w:pPr>
        <w:pStyle w:val="PURBody-Indented"/>
      </w:pPr>
      <w:r>
        <w:t>You need a license for each product and separately licensed functionality used on a device or by a user.</w:t>
      </w:r>
      <w:r w:rsidR="00B70FA2">
        <w:t xml:space="preserve"> </w:t>
      </w:r>
      <w:r>
        <w:t>For example, if you use Office on Windows, you need licenses for both Office and Windows.</w:t>
      </w:r>
      <w:r w:rsidR="00B70FA2">
        <w:t xml:space="preserve"> </w:t>
      </w:r>
    </w:p>
    <w:p w14:paraId="3F8423C9" w14:textId="56B0EE8A" w:rsidR="00E113E4" w:rsidRDefault="00E113E4" w:rsidP="00E113E4">
      <w:pPr>
        <w:pStyle w:val="PURHeading2"/>
      </w:pPr>
      <w:r>
        <w:lastRenderedPageBreak/>
        <w:t>.NET Framework</w:t>
      </w:r>
      <w:r w:rsidR="00C245A7">
        <w:t>,</w:t>
      </w:r>
      <w:r>
        <w:t xml:space="preserve"> PowerShell Software</w:t>
      </w:r>
      <w:r w:rsidR="00C245A7">
        <w:t xml:space="preserve"> and Windows Hotfix KB975759</w:t>
      </w:r>
    </w:p>
    <w:p w14:paraId="4B5DAC09" w14:textId="5CBC180C" w:rsidR="00E113E4" w:rsidRDefault="00E113E4" w:rsidP="00E113E4">
      <w:pPr>
        <w:pStyle w:val="PURBody-Indented"/>
      </w:pPr>
      <w:r>
        <w:t>Microsoft .NET Framework software</w:t>
      </w:r>
      <w:r w:rsidR="00C245A7">
        <w:t>,</w:t>
      </w:r>
      <w:r>
        <w:t xml:space="preserve"> PowerShell software </w:t>
      </w:r>
      <w:r w:rsidR="00C245A7">
        <w:t xml:space="preserve">and Windows hotfix KB975759 </w:t>
      </w:r>
      <w:r>
        <w:t>are part of Microsoft Windows.</w:t>
      </w:r>
      <w:r w:rsidR="00B70FA2">
        <w:t xml:space="preserve"> </w:t>
      </w:r>
      <w:r>
        <w:t xml:space="preserve">Except as provided in Benchmark Testing below, the license terms for Microsoft Windows apply to </w:t>
      </w:r>
      <w:r w:rsidR="002C084A">
        <w:t>your use of these components.</w:t>
      </w:r>
    </w:p>
    <w:p w14:paraId="639DC330" w14:textId="36F35E20" w:rsidR="00E113E4" w:rsidRDefault="00E113E4" w:rsidP="00091B14">
      <w:pPr>
        <w:pStyle w:val="PURBody-Indented"/>
      </w:pPr>
      <w:r>
        <w:t>Other products may also contain .NET Framework software</w:t>
      </w:r>
      <w:r w:rsidR="00CC4461">
        <w:t>,</w:t>
      </w:r>
      <w:r>
        <w:t xml:space="preserve"> PowerShell Software</w:t>
      </w:r>
      <w:r w:rsidR="00CC4461">
        <w:t>, or Windows hotfix KB975759</w:t>
      </w:r>
      <w:r>
        <w:t>.</w:t>
      </w:r>
      <w:r w:rsidR="002C084A">
        <w:t xml:space="preserve"> </w:t>
      </w:r>
      <w:r>
        <w:t>These license terms govern your use of that software.</w:t>
      </w:r>
      <w:r w:rsidR="002C084A">
        <w:t xml:space="preserve"> </w:t>
      </w:r>
    </w:p>
    <w:p w14:paraId="3655F42F" w14:textId="5A90DE01" w:rsidR="000A570B" w:rsidRPr="00501DAF" w:rsidRDefault="000A570B" w:rsidP="00A50403">
      <w:pPr>
        <w:pStyle w:val="PURHeading2"/>
      </w:pPr>
      <w:bookmarkStart w:id="38" w:name="SQLServerTechnology"/>
      <w:r w:rsidRPr="00A50403">
        <w:t>SQL</w:t>
      </w:r>
      <w:r w:rsidRPr="003305A4">
        <w:rPr>
          <w:rStyle w:val="Strong"/>
        </w:rPr>
        <w:t xml:space="preserve"> Server Technology</w:t>
      </w:r>
      <w:bookmarkEnd w:id="38"/>
    </w:p>
    <w:p w14:paraId="2F1263EB" w14:textId="6834769F" w:rsidR="00E42CBD" w:rsidRDefault="00E42CBD" w:rsidP="00E42CBD">
      <w:pPr>
        <w:pStyle w:val="PURBody-Indented"/>
      </w:pPr>
      <w:r>
        <w:t xml:space="preserve">If your edition of the software includes a SQL Server database software product (“SQL Server Database”), you may run, at any one time, one instance of SQL Server Database in one physical or virtual Operating System Environment on one Server to support the </w:t>
      </w:r>
      <w:r w:rsidR="004F6F1D">
        <w:t>software.</w:t>
      </w:r>
      <w:r w:rsidR="00B70FA2">
        <w:t xml:space="preserve"> </w:t>
      </w:r>
      <w:r>
        <w:t>You may also use that instance of SQL Server Database to support other products that include any v</w:t>
      </w:r>
      <w:r w:rsidR="004F6F1D">
        <w:t>ersion of SQL Server Database.</w:t>
      </w:r>
      <w:r w:rsidR="00B70FA2">
        <w:t xml:space="preserve"> </w:t>
      </w:r>
      <w:r>
        <w:t>You do not need SQL</w:t>
      </w:r>
      <w:r w:rsidR="004F6F1D">
        <w:t xml:space="preserve"> Server SALs for all such use.</w:t>
      </w:r>
    </w:p>
    <w:p w14:paraId="6F8FEC1C" w14:textId="36DF34E4" w:rsidR="00E42CBD" w:rsidRDefault="00E42CBD" w:rsidP="00E42CBD">
      <w:pPr>
        <w:pStyle w:val="PURBody-Indented"/>
      </w:pPr>
      <w:r>
        <w:t>You may not share that instance to support any product that is not licensed with SQL Server Database.</w:t>
      </w:r>
    </w:p>
    <w:p w14:paraId="7F61E1C8" w14:textId="03A0B483" w:rsidR="00E42CBD" w:rsidRDefault="00E42CBD" w:rsidP="00E42CBD">
      <w:pPr>
        <w:pStyle w:val="PURBody-Indented"/>
      </w:pPr>
      <w:r>
        <w:t>If your edition of the software includes SQL Server-branded components other than a SQL Server Database, such components are licensed to you under the terms of their respective licens</w:t>
      </w:r>
      <w:r w:rsidR="004F6F1D">
        <w:t>es.</w:t>
      </w:r>
      <w:r w:rsidR="00B70FA2">
        <w:t xml:space="preserve"> </w:t>
      </w:r>
      <w:r w:rsidR="004F6F1D">
        <w:t>Such licenses may be found:</w:t>
      </w:r>
    </w:p>
    <w:p w14:paraId="691FC059" w14:textId="46B1B19B" w:rsidR="00E42CBD" w:rsidRDefault="00E42CBD" w:rsidP="00C02A4F">
      <w:pPr>
        <w:pStyle w:val="PURBullet-Indented"/>
      </w:pPr>
      <w:r>
        <w:t>in the “legal”, “licenses” or similarly named folder in the installation directory of the software, and may be contained in standalone license agreements or appended to the software’s license agreement; or</w:t>
      </w:r>
    </w:p>
    <w:p w14:paraId="0222F891" w14:textId="2432DCA8" w:rsidR="00E42CBD" w:rsidRDefault="00E42CBD" w:rsidP="00C02A4F">
      <w:pPr>
        <w:pStyle w:val="PURBullet-Indented"/>
      </w:pPr>
      <w:proofErr w:type="gramStart"/>
      <w:r>
        <w:t>through</w:t>
      </w:r>
      <w:proofErr w:type="gramEnd"/>
      <w:r>
        <w:t xml:space="preserve"> the software’s unified </w:t>
      </w:r>
      <w:r w:rsidR="004F6F1D">
        <w:t>installer.</w:t>
      </w:r>
    </w:p>
    <w:p w14:paraId="5AD29997" w14:textId="77777777" w:rsidR="00E42CBD" w:rsidRDefault="00E42CBD" w:rsidP="00E42CBD">
      <w:pPr>
        <w:pStyle w:val="PURBody-Indented"/>
      </w:pPr>
      <w:r>
        <w:t>If you do not agree to a SQL Server-branded component’s license terms, you may not use the component.</w:t>
      </w:r>
    </w:p>
    <w:p w14:paraId="6765FF72" w14:textId="77777777" w:rsidR="000A570B" w:rsidRPr="00CF608C" w:rsidRDefault="000A570B" w:rsidP="000A570B">
      <w:pPr>
        <w:pStyle w:val="PURHeading2"/>
        <w:rPr>
          <w:rStyle w:val="Strong"/>
          <w:b w:val="0"/>
          <w:bCs w:val="0"/>
        </w:rPr>
      </w:pPr>
      <w:r w:rsidRPr="00CF608C">
        <w:rPr>
          <w:rStyle w:val="Strong"/>
        </w:rPr>
        <w:t>Consent to Use of Data</w:t>
      </w:r>
    </w:p>
    <w:p w14:paraId="4F05ACDA" w14:textId="561283C5" w:rsidR="000A570B" w:rsidRPr="00051075" w:rsidRDefault="000A570B" w:rsidP="00051075">
      <w:pPr>
        <w:pStyle w:val="PURBody-Indented"/>
        <w:rPr>
          <w:rStyle w:val="Strong"/>
          <w:b w:val="0"/>
          <w:bCs w:val="0"/>
        </w:rPr>
      </w:pPr>
      <w:r w:rsidRPr="00051075">
        <w:rPr>
          <w:rStyle w:val="Strong"/>
          <w:b w:val="0"/>
          <w:bCs w:val="0"/>
        </w:rPr>
        <w:t>We may collect and use technical information gathered as part of support services, if any, related to the software.</w:t>
      </w:r>
      <w:r w:rsidR="00B70FA2">
        <w:rPr>
          <w:rStyle w:val="Strong"/>
          <w:b w:val="0"/>
          <w:bCs w:val="0"/>
        </w:rPr>
        <w:t xml:space="preserve"> </w:t>
      </w:r>
      <w:r w:rsidRPr="00051075">
        <w:rPr>
          <w:rStyle w:val="Strong"/>
          <w:b w:val="0"/>
          <w:bCs w:val="0"/>
        </w:rPr>
        <w:t xml:space="preserve">We may use this information to improve our products or to provide customized services </w:t>
      </w:r>
      <w:r w:rsidRPr="00051075">
        <w:rPr>
          <w:rStyle w:val="Strong"/>
          <w:b w:val="0"/>
          <w:bCs w:val="0"/>
        </w:rPr>
        <w:lastRenderedPageBreak/>
        <w:t>or technologies to you and your customers.</w:t>
      </w:r>
      <w:r w:rsidR="00B70FA2">
        <w:rPr>
          <w:rStyle w:val="Strong"/>
          <w:b w:val="0"/>
          <w:bCs w:val="0"/>
        </w:rPr>
        <w:t xml:space="preserve"> </w:t>
      </w:r>
      <w:r w:rsidRPr="00051075">
        <w:rPr>
          <w:rStyle w:val="Strong"/>
          <w:b w:val="0"/>
          <w:bCs w:val="0"/>
        </w:rPr>
        <w:t>We will not disclose this information in a form that personally identifies you.</w:t>
      </w:r>
    </w:p>
    <w:p w14:paraId="27C50B60" w14:textId="77777777" w:rsidR="000A570B" w:rsidRPr="000321E0" w:rsidRDefault="000A570B" w:rsidP="000A570B">
      <w:pPr>
        <w:pStyle w:val="PURHeading2"/>
        <w:rPr>
          <w:rStyle w:val="Strong"/>
          <w:b w:val="0"/>
          <w:bCs w:val="0"/>
        </w:rPr>
      </w:pPr>
      <w:r w:rsidRPr="000321E0">
        <w:rPr>
          <w:rStyle w:val="Strong"/>
        </w:rPr>
        <w:t>Third Party Internet Sites</w:t>
      </w:r>
    </w:p>
    <w:p w14:paraId="4D523618" w14:textId="068658A9" w:rsidR="000A570B" w:rsidRPr="00051075" w:rsidRDefault="000A570B" w:rsidP="00051075">
      <w:pPr>
        <w:pStyle w:val="PURBody-Indented"/>
        <w:rPr>
          <w:rStyle w:val="Strong"/>
          <w:b w:val="0"/>
          <w:bCs w:val="0"/>
        </w:rPr>
      </w:pPr>
      <w:r w:rsidRPr="00051075">
        <w:rPr>
          <w:rStyle w:val="Strong"/>
          <w:b w:val="0"/>
          <w:bCs w:val="0"/>
        </w:rPr>
        <w:t>You and your customers may link to third party Internet sites through the use of the products.</w:t>
      </w:r>
      <w:r w:rsidR="00B70FA2">
        <w:rPr>
          <w:rStyle w:val="Strong"/>
          <w:b w:val="0"/>
          <w:bCs w:val="0"/>
        </w:rPr>
        <w:t xml:space="preserve"> </w:t>
      </w:r>
      <w:r w:rsidRPr="00051075">
        <w:rPr>
          <w:rStyle w:val="Strong"/>
          <w:b w:val="0"/>
          <w:bCs w:val="0"/>
        </w:rPr>
        <w:t>We do not control the third party sites.</w:t>
      </w:r>
      <w:r w:rsidR="00B70FA2">
        <w:rPr>
          <w:rStyle w:val="Strong"/>
          <w:b w:val="0"/>
          <w:bCs w:val="0"/>
        </w:rPr>
        <w:t xml:space="preserve"> </w:t>
      </w:r>
      <w:r w:rsidRPr="00051075">
        <w:rPr>
          <w:rStyle w:val="Strong"/>
          <w:b w:val="0"/>
          <w:bCs w:val="0"/>
        </w:rPr>
        <w:t>We are not responsible for the contents of any third party sites, any links contained in third party sites, or any changes to third party sites.</w:t>
      </w:r>
      <w:r w:rsidR="00B70FA2">
        <w:rPr>
          <w:rStyle w:val="Strong"/>
          <w:b w:val="0"/>
          <w:bCs w:val="0"/>
        </w:rPr>
        <w:t xml:space="preserve"> </w:t>
      </w:r>
      <w:r w:rsidRPr="00051075">
        <w:rPr>
          <w:rStyle w:val="Strong"/>
          <w:b w:val="0"/>
          <w:bCs w:val="0"/>
        </w:rPr>
        <w:t>We are providing these links to third party sites only as a convenience.</w:t>
      </w:r>
      <w:r w:rsidR="00B70FA2">
        <w:rPr>
          <w:rStyle w:val="Strong"/>
          <w:b w:val="0"/>
          <w:bCs w:val="0"/>
        </w:rPr>
        <w:t xml:space="preserve"> </w:t>
      </w:r>
      <w:r w:rsidRPr="00051075">
        <w:rPr>
          <w:rStyle w:val="Strong"/>
          <w:b w:val="0"/>
          <w:bCs w:val="0"/>
        </w:rPr>
        <w:t>The inclusion of any link does not imply an endorsement by us of the third party site</w:t>
      </w:r>
      <w:r w:rsidR="00830DCA">
        <w:rPr>
          <w:rStyle w:val="Strong"/>
          <w:b w:val="0"/>
          <w:bCs w:val="0"/>
        </w:rPr>
        <w:t>.</w:t>
      </w:r>
    </w:p>
    <w:p w14:paraId="65F216DA" w14:textId="77777777" w:rsidR="000A570B" w:rsidRPr="000321E0" w:rsidRDefault="000A570B" w:rsidP="000A570B">
      <w:pPr>
        <w:pStyle w:val="PURHeading2"/>
      </w:pPr>
      <w:r w:rsidRPr="000321E0">
        <w:t>No Transfer of Personally Identifiable Information</w:t>
      </w:r>
    </w:p>
    <w:p w14:paraId="136384C3" w14:textId="77777777" w:rsidR="000A570B" w:rsidRDefault="000A570B" w:rsidP="000A570B">
      <w:pPr>
        <w:pStyle w:val="PURBody-Indented"/>
      </w:pPr>
      <w:r w:rsidRPr="00061749">
        <w:t>The products do not transmit any personally identifiable information from your server to Microsoft computer systems without your consent.</w:t>
      </w:r>
    </w:p>
    <w:p w14:paraId="6D885EA5" w14:textId="77777777" w:rsidR="00587CDD" w:rsidRPr="00587CDD" w:rsidRDefault="00587CDD" w:rsidP="00587CDD">
      <w:pPr>
        <w:pStyle w:val="PURHeading2"/>
      </w:pPr>
      <w:r w:rsidRPr="00587CDD">
        <w:t>No Separation of Software</w:t>
      </w:r>
    </w:p>
    <w:p w14:paraId="23A3E3D1" w14:textId="77777777" w:rsidR="00587CDD" w:rsidRDefault="00587CDD" w:rsidP="00587CDD">
      <w:pPr>
        <w:pStyle w:val="PURBody-Indented"/>
        <w:rPr>
          <w:b/>
        </w:rPr>
      </w:pPr>
      <w:r>
        <w:t>You may not separate the software for use in more than one OSE under a single license, unless expressly permitted. This applies even if the OSEs are on the same physical hardware system.</w:t>
      </w:r>
    </w:p>
    <w:p w14:paraId="6BE8DEF7" w14:textId="77777777" w:rsidR="000A570B" w:rsidRPr="009C0FCB" w:rsidRDefault="000A570B" w:rsidP="000A570B">
      <w:pPr>
        <w:pStyle w:val="PURHeading2"/>
        <w:rPr>
          <w:rStyle w:val="Strong"/>
          <w:b w:val="0"/>
          <w:bCs w:val="0"/>
        </w:rPr>
      </w:pPr>
      <w:r w:rsidRPr="009C0FCB">
        <w:rPr>
          <w:rStyle w:val="Strong"/>
        </w:rPr>
        <w:t>Benchmark Testing</w:t>
      </w:r>
    </w:p>
    <w:p w14:paraId="5FBE976D" w14:textId="77777777" w:rsidR="000A570B" w:rsidRDefault="000A570B" w:rsidP="000A570B">
      <w:pPr>
        <w:pStyle w:val="PURBlueStrong"/>
      </w:pPr>
      <w:r>
        <w:t>Software</w:t>
      </w:r>
    </w:p>
    <w:p w14:paraId="2DC40771" w14:textId="45D15589" w:rsidR="000A570B" w:rsidRDefault="000A570B" w:rsidP="000A570B">
      <w:pPr>
        <w:pStyle w:val="PURBody-Indented"/>
      </w:pPr>
      <w:r w:rsidRPr="00801286">
        <w:t>You must obtain Microsoft’s prior written approval to disclose to a third party the results of any benchmark test of the server software or client software that comes with it. This does not apply to the .NET Framework (see below) or to the following products: Live Communications Server, Windows Server, and Windows Small Business Server. It, however, does apply to SQL Technology, if any, licensed with these products.</w:t>
      </w:r>
    </w:p>
    <w:p w14:paraId="545E4188" w14:textId="77777777" w:rsidR="000A570B" w:rsidRDefault="000A570B" w:rsidP="000A570B">
      <w:pPr>
        <w:pStyle w:val="PURBlueStrong"/>
        <w:rPr>
          <w:lang w:eastAsia="ja-JP"/>
        </w:rPr>
      </w:pPr>
      <w:r>
        <w:t>Microsoft</w:t>
      </w:r>
      <w:r>
        <w:rPr>
          <w:lang w:eastAsia="ja-JP"/>
        </w:rPr>
        <w:t xml:space="preserve"> .NET Framework</w:t>
      </w:r>
    </w:p>
    <w:p w14:paraId="3F04E32F" w14:textId="08B07E57" w:rsidR="000A570B" w:rsidRDefault="000A570B" w:rsidP="000A570B">
      <w:pPr>
        <w:pStyle w:val="PURBody-Indented"/>
      </w:pPr>
      <w:r w:rsidRPr="00801286">
        <w:t>The software may include one or more components of the .NET Framework (“.NET Components”).</w:t>
      </w:r>
      <w:r w:rsidR="00B70FA2">
        <w:t xml:space="preserve"> </w:t>
      </w:r>
      <w:r w:rsidRPr="00801286">
        <w:t>If so, you may conduct internal benchmark testing of those components.</w:t>
      </w:r>
      <w:r w:rsidR="00B70FA2">
        <w:t xml:space="preserve"> </w:t>
      </w:r>
      <w:r w:rsidRPr="00801286">
        <w:t>You may disclose the results of any benchmark test of those components, provided that you comply with the conditions set forth</w:t>
      </w:r>
      <w:r>
        <w:t xml:space="preserve"> at</w:t>
      </w:r>
      <w:r w:rsidRPr="00801286">
        <w:t xml:space="preserve"> </w:t>
      </w:r>
      <w:hyperlink r:id="rId123" w:history="1">
        <w:r>
          <w:rPr>
            <w:rStyle w:val="Hyperlink"/>
          </w:rPr>
          <w:t>http://go.microsoft.com/fwlink/?LinkID=66406</w:t>
        </w:r>
      </w:hyperlink>
      <w:r w:rsidRPr="00801286">
        <w:t xml:space="preserve">. Notwithstanding any other agreement you may have with Microsoft, if you disclose such benchmark test results, Microsoft shall have the right to disclose the results of </w:t>
      </w:r>
      <w:r w:rsidRPr="00801286">
        <w:lastRenderedPageBreak/>
        <w:t xml:space="preserve">benchmark tests it conducts of your products that compete with the applicable .NET Component, provided it complies with the same conditions set forth at </w:t>
      </w:r>
      <w:hyperlink r:id="rId124" w:history="1">
        <w:r w:rsidRPr="006510A8">
          <w:rPr>
            <w:rStyle w:val="Hyperlink"/>
          </w:rPr>
          <w:t>http://go.microsoft.com/fwlink/?LinkID=66406</w:t>
        </w:r>
      </w:hyperlink>
      <w:r w:rsidR="00B70FA2" w:rsidRPr="00B70FA2">
        <w:t>.</w:t>
      </w:r>
    </w:p>
    <w:p w14:paraId="398C67AD" w14:textId="77777777" w:rsidR="000A570B" w:rsidRPr="00677F43" w:rsidRDefault="000A570B" w:rsidP="000A570B">
      <w:pPr>
        <w:pStyle w:val="PURHeading2"/>
      </w:pPr>
      <w:r w:rsidRPr="003633EF">
        <w:t>SQL Server Rep</w:t>
      </w:r>
      <w:r>
        <w:t>orting Services Map Report Item</w:t>
      </w:r>
    </w:p>
    <w:p w14:paraId="5A723D60" w14:textId="316DE76F" w:rsidR="000A570B" w:rsidRPr="003633EF" w:rsidRDefault="000A570B" w:rsidP="000A570B">
      <w:pPr>
        <w:pStyle w:val="PURBody-Indented"/>
      </w:pPr>
      <w:r w:rsidRPr="003633EF">
        <w:t xml:space="preserve">The software may include features that retrieve content such as maps, images and other data through the Bing Maps (or successor branded) application programming interface (the “Bing Maps API”) to create reports displaying data on top of maps, aerial and hybrid imagery. If these features are included, you may use these features to create and view dynamic or static documents only in conjunction with and through methods and means of access integrated in the software. You may not otherwise copy, store, archive, or create a database of the content available through the Bing Maps API. You may not use the Bing Maps API to provide sensor based guidance/routing, nor use any Road Traffic Data or Bird’s Eye Imagery (or associated metadata) even if available through the Bing Maps API for any purpose. Your use of the Bing Maps API and associated content is also subject to the additional terms and conditions at </w:t>
      </w:r>
      <w:hyperlink r:id="rId125" w:history="1">
        <w:r w:rsidRPr="00F44E81">
          <w:rPr>
            <w:rStyle w:val="Hyperlink"/>
          </w:rPr>
          <w:t>http://go.microsoft.com/fwlink/?LinkId=21969</w:t>
        </w:r>
      </w:hyperlink>
      <w:r w:rsidRPr="003633EF">
        <w:t>.</w:t>
      </w:r>
    </w:p>
    <w:p w14:paraId="6BA96A6F" w14:textId="77777777" w:rsidR="000A570B" w:rsidRPr="003633EF" w:rsidRDefault="000A570B" w:rsidP="000A570B">
      <w:pPr>
        <w:pStyle w:val="PURBody-Indented"/>
      </w:pPr>
      <w:r w:rsidRPr="003633EF">
        <w:t>You may not</w:t>
      </w:r>
      <w:r>
        <w:t>:</w:t>
      </w:r>
    </w:p>
    <w:p w14:paraId="5D650701" w14:textId="77777777" w:rsidR="000A570B" w:rsidRPr="00833B09" w:rsidRDefault="000A570B" w:rsidP="000A570B">
      <w:pPr>
        <w:pStyle w:val="PURBullet-Indented"/>
      </w:pPr>
      <w:r w:rsidRPr="00833B09">
        <w:t>remove, minimize, block or modify any logos, trademarks, copyright, digital watermarks, or other notices of Microsoft or its suppliers that are included in the software, including any content made available to you through the software; or</w:t>
      </w:r>
    </w:p>
    <w:p w14:paraId="07CA93BF" w14:textId="77777777" w:rsidR="000A570B" w:rsidRPr="00833B09" w:rsidRDefault="000A570B" w:rsidP="00A50403">
      <w:pPr>
        <w:pStyle w:val="PURBullet-Indented"/>
        <w:ind w:left="490"/>
      </w:pPr>
      <w:r w:rsidRPr="00833B09">
        <w:t>publish the software, including any application programming interfaces included in the software, for others to copy; or</w:t>
      </w:r>
    </w:p>
    <w:p w14:paraId="0192CCD3" w14:textId="77777777" w:rsidR="000A570B" w:rsidRPr="00833B09" w:rsidRDefault="000A570B" w:rsidP="000A570B">
      <w:pPr>
        <w:pStyle w:val="PURBullet-Indented"/>
      </w:pPr>
      <w:proofErr w:type="gramStart"/>
      <w:r w:rsidRPr="00833B09">
        <w:t>share</w:t>
      </w:r>
      <w:proofErr w:type="gramEnd"/>
      <w:r w:rsidRPr="00833B09">
        <w:t xml:space="preserve"> or otherwise distribute documents, text or images created using the software Data Mapping Services features.</w:t>
      </w:r>
    </w:p>
    <w:p w14:paraId="77C8643C" w14:textId="77777777" w:rsidR="000A570B" w:rsidRPr="00677F43" w:rsidRDefault="000A570B" w:rsidP="000A570B">
      <w:pPr>
        <w:pStyle w:val="PURHeading2"/>
      </w:pPr>
      <w:r>
        <w:t>Multiplexing</w:t>
      </w:r>
    </w:p>
    <w:p w14:paraId="5DBA4ABB" w14:textId="77777777" w:rsidR="000A570B" w:rsidRDefault="000A570B" w:rsidP="000A570B">
      <w:pPr>
        <w:pStyle w:val="PURBody-Indented"/>
      </w:pPr>
      <w:r>
        <w:t>Hardware or software you use to:</w:t>
      </w:r>
    </w:p>
    <w:p w14:paraId="4ED1D3C1" w14:textId="77777777" w:rsidR="000A570B" w:rsidRPr="00833B09" w:rsidRDefault="000A570B" w:rsidP="000A570B">
      <w:pPr>
        <w:pStyle w:val="PURBullet-Indented"/>
      </w:pPr>
      <w:r w:rsidRPr="00833B09">
        <w:t>pool connections;</w:t>
      </w:r>
    </w:p>
    <w:p w14:paraId="62B57B90" w14:textId="77777777" w:rsidR="000A570B" w:rsidRPr="00833B09" w:rsidRDefault="000A570B" w:rsidP="000A570B">
      <w:pPr>
        <w:pStyle w:val="PURBullet-Indented"/>
      </w:pPr>
      <w:r w:rsidRPr="00833B09">
        <w:t>reroute information;</w:t>
      </w:r>
    </w:p>
    <w:p w14:paraId="67522518" w14:textId="036C3F5A" w:rsidR="000A570B" w:rsidRPr="00833B09" w:rsidRDefault="000A570B" w:rsidP="000A570B">
      <w:pPr>
        <w:pStyle w:val="PURBullet-Indented"/>
      </w:pPr>
      <w:r w:rsidRPr="00833B09">
        <w:t>reduce the number of devices or users that direc</w:t>
      </w:r>
      <w:r w:rsidR="00830DCA">
        <w:t xml:space="preserve">tly access or use the product; </w:t>
      </w:r>
      <w:r w:rsidR="004F6F1D">
        <w:t>or</w:t>
      </w:r>
    </w:p>
    <w:p w14:paraId="5565E521" w14:textId="77777777" w:rsidR="000A570B" w:rsidRDefault="000A570B" w:rsidP="000A570B">
      <w:pPr>
        <w:pStyle w:val="PURBullet-Indented"/>
      </w:pPr>
      <w:r w:rsidRPr="00833B09">
        <w:t>reduce the number of operating system environments (or OSEs), devices or users the product directly manages,</w:t>
      </w:r>
    </w:p>
    <w:p w14:paraId="411413E8" w14:textId="77777777" w:rsidR="000A570B" w:rsidRDefault="000A570B" w:rsidP="000A570B">
      <w:pPr>
        <w:pStyle w:val="PURBody-Indented"/>
      </w:pPr>
      <w:r>
        <w:lastRenderedPageBreak/>
        <w:t>(</w:t>
      </w:r>
      <w:proofErr w:type="gramStart"/>
      <w:r>
        <w:t>sometimes</w:t>
      </w:r>
      <w:proofErr w:type="gramEnd"/>
      <w:r>
        <w:t xml:space="preserve"> referred to as “multiplexing” or “pooling”), does not reduce the number of licenses of any type that you need.</w:t>
      </w:r>
    </w:p>
    <w:p w14:paraId="3A4C7ADB" w14:textId="77777777" w:rsidR="000A570B" w:rsidRPr="00677F43" w:rsidRDefault="005267B6" w:rsidP="000A570B">
      <w:pPr>
        <w:pStyle w:val="PURHeading2"/>
      </w:pPr>
      <w:r>
        <w:t>Distributable Code</w:t>
      </w:r>
    </w:p>
    <w:p w14:paraId="2311F9A7" w14:textId="5EE27147" w:rsidR="000A570B" w:rsidRDefault="000A570B" w:rsidP="000A570B">
      <w:pPr>
        <w:pStyle w:val="PURBody-Indented"/>
      </w:pPr>
      <w:r w:rsidRPr="0049673A">
        <w:t>The software or online service may include code that you are permitted to distribute in programs you develop (also known as redistribution software) if you comply with the terms below.</w:t>
      </w:r>
      <w:r w:rsidR="00B70FA2">
        <w:t xml:space="preserve"> </w:t>
      </w:r>
      <w:r w:rsidRPr="0049673A">
        <w:t xml:space="preserve">For purposes of this subsection, “you” and “your” also includes your </w:t>
      </w:r>
      <w:r>
        <w:t>End Users</w:t>
      </w:r>
      <w:r w:rsidRPr="0049673A">
        <w:t>.</w:t>
      </w:r>
    </w:p>
    <w:p w14:paraId="03A34A32" w14:textId="77777777" w:rsidR="009B27A8" w:rsidRDefault="009B27A8" w:rsidP="009B27A8">
      <w:pPr>
        <w:pStyle w:val="PURBlueStrong"/>
      </w:pPr>
      <w:r w:rsidRPr="00DB0D71">
        <w:t>Right to Use and Distribute</w:t>
      </w:r>
    </w:p>
    <w:p w14:paraId="2A62216E" w14:textId="6C75EEE2" w:rsidR="009B27A8" w:rsidRDefault="009B27A8" w:rsidP="009B27A8">
      <w:pPr>
        <w:pStyle w:val="PURBody-Indented"/>
      </w:pPr>
      <w:r>
        <w:t xml:space="preserve">The code and text files listed </w:t>
      </w:r>
      <w:r w:rsidR="00830DCA">
        <w:t>below are “Distributable Code.”</w:t>
      </w:r>
      <w:r w:rsidR="00B70FA2">
        <w:t xml:space="preserve"> </w:t>
      </w:r>
      <w:r>
        <w:t>These Service Provider Use Rights may provide rights to other Distributable Code.</w:t>
      </w:r>
    </w:p>
    <w:p w14:paraId="11A93475" w14:textId="078193E3" w:rsidR="000A570B" w:rsidRPr="00380A0F" w:rsidRDefault="000A570B" w:rsidP="000A570B">
      <w:pPr>
        <w:pStyle w:val="PURBullet-Indented"/>
      </w:pPr>
      <w:r w:rsidRPr="00380A0F">
        <w:rPr>
          <w:b/>
        </w:rPr>
        <w:t>REDIST.TXT Files:</w:t>
      </w:r>
      <w:r w:rsidR="00830DCA">
        <w:t xml:space="preserve"> </w:t>
      </w:r>
      <w:r w:rsidRPr="00380A0F">
        <w:t>You may copy and distribute the object code form of code listed in REDIST.TXT files.</w:t>
      </w:r>
    </w:p>
    <w:p w14:paraId="234E2886" w14:textId="77777777" w:rsidR="000A570B" w:rsidRPr="00DF0AD3" w:rsidRDefault="000A570B" w:rsidP="000A570B">
      <w:pPr>
        <w:pStyle w:val="PURBullet-Indented"/>
      </w:pPr>
      <w:r w:rsidRPr="00DF0AD3">
        <w:rPr>
          <w:b/>
        </w:rPr>
        <w:t>Sample Code:</w:t>
      </w:r>
      <w:r w:rsidRPr="00DF0AD3">
        <w:t xml:space="preserve"> You may modify, copy, and distribute the source and object code form of code marked as “sample.”</w:t>
      </w:r>
    </w:p>
    <w:p w14:paraId="0875631E" w14:textId="77777777" w:rsidR="000A570B" w:rsidRPr="00DF0AD3" w:rsidRDefault="000A570B" w:rsidP="000A570B">
      <w:pPr>
        <w:pStyle w:val="PURBullet-Indented"/>
      </w:pPr>
      <w:r w:rsidRPr="00DF0AD3">
        <w:rPr>
          <w:b/>
        </w:rPr>
        <w:t>OTHER-DIST.TXT Files:</w:t>
      </w:r>
      <w:r w:rsidRPr="00DF0AD3">
        <w:t xml:space="preserve"> You may copy and distribute the object code form of code listed in OTHER-DIST.TXT Files.</w:t>
      </w:r>
    </w:p>
    <w:p w14:paraId="1A681F7C" w14:textId="77777777" w:rsidR="000A570B" w:rsidRPr="00DF0AD3" w:rsidRDefault="000A570B" w:rsidP="000A570B">
      <w:pPr>
        <w:pStyle w:val="PURBullet-Indented"/>
      </w:pPr>
      <w:r w:rsidRPr="00DF0AD3">
        <w:rPr>
          <w:b/>
        </w:rPr>
        <w:t>Third Party Distribution:</w:t>
      </w:r>
      <w:r w:rsidRPr="00DF0AD3">
        <w:t xml:space="preserve"> You may permit distributors of your programs to copy and distribute the Distributable Code as part of those programs.</w:t>
      </w:r>
    </w:p>
    <w:p w14:paraId="278CAA9F" w14:textId="7DB48A0A" w:rsidR="000A570B" w:rsidRPr="00DF0AD3" w:rsidRDefault="000A570B" w:rsidP="000A570B">
      <w:pPr>
        <w:pStyle w:val="PURBullet-Indented"/>
      </w:pPr>
      <w:r w:rsidRPr="00DF0AD3">
        <w:rPr>
          <w:b/>
        </w:rPr>
        <w:t>Silverlight Libraries</w:t>
      </w:r>
      <w:r>
        <w:rPr>
          <w:b/>
        </w:rPr>
        <w:t>:</w:t>
      </w:r>
      <w:r w:rsidRPr="00DF0AD3">
        <w:t xml:space="preserve"> Copy and distribute the object code form of code marked as “Silverlight Libraries”, Silverlight “Client Libraries” and Silverlight “Server Libraries”;</w:t>
      </w:r>
    </w:p>
    <w:p w14:paraId="5A7A4FAE" w14:textId="77777777" w:rsidR="000A570B" w:rsidRPr="00F418D0" w:rsidRDefault="000A570B" w:rsidP="000A570B">
      <w:pPr>
        <w:pStyle w:val="PURBody-Indented"/>
        <w:rPr>
          <w:b/>
        </w:rPr>
      </w:pPr>
      <w:r w:rsidRPr="00F418D0">
        <w:rPr>
          <w:b/>
        </w:rPr>
        <w:t>Additional license terms for all Visual Studio Products</w:t>
      </w:r>
    </w:p>
    <w:p w14:paraId="214FAFB6" w14:textId="77777777" w:rsidR="000A570B" w:rsidRPr="00D548C0" w:rsidRDefault="000A570B" w:rsidP="000A570B">
      <w:pPr>
        <w:pStyle w:val="PURBody-Indented"/>
      </w:pPr>
      <w:r w:rsidRPr="00D548C0">
        <w:t>The software may also contain the following Distributable Code. You may:</w:t>
      </w:r>
    </w:p>
    <w:p w14:paraId="78B2433A" w14:textId="122735A1" w:rsidR="000A570B" w:rsidRPr="00BD7277" w:rsidRDefault="000A570B" w:rsidP="000A570B">
      <w:pPr>
        <w:pStyle w:val="PURBullet-Indented"/>
      </w:pPr>
      <w:r w:rsidRPr="00BD7277">
        <w:rPr>
          <w:b/>
        </w:rPr>
        <w:t>REDIST.TXT Files</w:t>
      </w:r>
      <w:r>
        <w:rPr>
          <w:b/>
        </w:rPr>
        <w:t xml:space="preserve">: </w:t>
      </w:r>
      <w:r w:rsidRPr="00BD7277">
        <w:t>Copy and distribute files listed in the REDIST list located at</w:t>
      </w:r>
      <w:r w:rsidR="00EC7C08">
        <w:t xml:space="preserve"> </w:t>
      </w:r>
      <w:hyperlink r:id="rId126" w:history="1">
        <w:r w:rsidR="004313A2">
          <w:rPr>
            <w:rStyle w:val="Hyperlink"/>
          </w:rPr>
          <w:t>http://go.microsoft.com/fwlink/?LinkId=286955</w:t>
        </w:r>
      </w:hyperlink>
      <w:r w:rsidRPr="00BD7277">
        <w:t xml:space="preserve">; </w:t>
      </w:r>
    </w:p>
    <w:p w14:paraId="69C9FE3B" w14:textId="77777777" w:rsidR="000A570B" w:rsidRPr="00BD7277" w:rsidRDefault="000A570B" w:rsidP="000A570B">
      <w:pPr>
        <w:pStyle w:val="PURBullet-Indented"/>
      </w:pPr>
      <w:r w:rsidRPr="00BD7277">
        <w:rPr>
          <w:b/>
        </w:rPr>
        <w:t>Sample Code</w:t>
      </w:r>
      <w:r>
        <w:rPr>
          <w:b/>
        </w:rPr>
        <w:t>:</w:t>
      </w:r>
      <w:r w:rsidRPr="00BD7277">
        <w:t xml:space="preserve"> Modify, copy, and distribute source and object code form of code marked as “Code Snippet”;</w:t>
      </w:r>
    </w:p>
    <w:p w14:paraId="052B0883" w14:textId="77777777" w:rsidR="000A570B" w:rsidRPr="00BD7277" w:rsidRDefault="000A570B" w:rsidP="000A570B">
      <w:pPr>
        <w:pStyle w:val="PURBullet-Indented"/>
      </w:pPr>
      <w:r w:rsidRPr="00BD7277">
        <w:rPr>
          <w:b/>
        </w:rPr>
        <w:t>Image Library:</w:t>
      </w:r>
      <w:r w:rsidRPr="00BD7277">
        <w:t xml:space="preserve"> Copy and distribute images and animations in the Image Library as described in the software documentation. You may also modify that content. If you modify the content, it must be for use that is consistent with the permitted use of the unmodified content.</w:t>
      </w:r>
    </w:p>
    <w:p w14:paraId="5EF22C5B" w14:textId="05BCA1ED" w:rsidR="000A570B" w:rsidRPr="00BD7277" w:rsidRDefault="000A570B" w:rsidP="000A570B">
      <w:pPr>
        <w:pStyle w:val="PURBullet-Indented"/>
      </w:pPr>
      <w:r w:rsidRPr="00BD7277">
        <w:rPr>
          <w:b/>
        </w:rPr>
        <w:lastRenderedPageBreak/>
        <w:t>Templates and Site Templates</w:t>
      </w:r>
      <w:r w:rsidR="00407900">
        <w:rPr>
          <w:b/>
        </w:rPr>
        <w:t xml:space="preserve"> and Blend Site Templates for Visual Studio</w:t>
      </w:r>
      <w:r>
        <w:rPr>
          <w:b/>
        </w:rPr>
        <w:t>:</w:t>
      </w:r>
      <w:r w:rsidRPr="00BD7277">
        <w:t xml:space="preserve"> Modify, copy, deploy and distribute the source and object code form of templates and c</w:t>
      </w:r>
      <w:r w:rsidR="00B70FA2">
        <w:t>ode marked as “site templates”;</w:t>
      </w:r>
    </w:p>
    <w:p w14:paraId="0B9C83B1" w14:textId="3BB3EBE5" w:rsidR="000A570B" w:rsidRPr="00BD7277" w:rsidRDefault="000A570B" w:rsidP="000A570B">
      <w:pPr>
        <w:pStyle w:val="PURBullet-Indented"/>
      </w:pPr>
      <w:r w:rsidRPr="00BD7277">
        <w:rPr>
          <w:b/>
        </w:rPr>
        <w:t>Fonts</w:t>
      </w:r>
      <w:r w:rsidR="00407900">
        <w:rPr>
          <w:b/>
        </w:rPr>
        <w:t xml:space="preserve"> and Blend Fonts for Visual Studio</w:t>
      </w:r>
      <w:r w:rsidRPr="00BD7277">
        <w:rPr>
          <w:b/>
        </w:rPr>
        <w:t>:</w:t>
      </w:r>
      <w:r>
        <w:t xml:space="preserve"> </w:t>
      </w:r>
      <w:r w:rsidRPr="00BD7277">
        <w:t>Distribute unmodified copies of the Buxton Sketch font, SketchFlow P</w:t>
      </w:r>
      <w:r w:rsidR="00B70FA2">
        <w:t xml:space="preserve">rint font and </w:t>
      </w:r>
      <w:proofErr w:type="spellStart"/>
      <w:r w:rsidR="00B70FA2">
        <w:t>SegoeMarker</w:t>
      </w:r>
      <w:proofErr w:type="spellEnd"/>
      <w:r w:rsidR="00B70FA2">
        <w:t xml:space="preserve"> font;</w:t>
      </w:r>
    </w:p>
    <w:p w14:paraId="0E74CE9B" w14:textId="3696890D" w:rsidR="000A570B" w:rsidRPr="00BD7277" w:rsidRDefault="000A570B" w:rsidP="000A570B">
      <w:pPr>
        <w:pStyle w:val="PURBullet-Indented"/>
      </w:pPr>
      <w:r w:rsidRPr="00BD7277">
        <w:rPr>
          <w:b/>
        </w:rPr>
        <w:t>Styles</w:t>
      </w:r>
      <w:r w:rsidR="00407900">
        <w:rPr>
          <w:b/>
        </w:rPr>
        <w:t xml:space="preserve"> and Blend Styles for Visual Studio</w:t>
      </w:r>
      <w:r>
        <w:rPr>
          <w:b/>
        </w:rPr>
        <w:t xml:space="preserve">: </w:t>
      </w:r>
      <w:r w:rsidRPr="00BD7277">
        <w:t>Copy, modify and distribute the object code form of</w:t>
      </w:r>
      <w:r w:rsidR="00830DCA">
        <w:t xml:space="preserve"> code identified as “X Styles”;</w:t>
      </w:r>
    </w:p>
    <w:p w14:paraId="1E2F5AA1" w14:textId="4DF51094" w:rsidR="004313A2" w:rsidRDefault="000A570B" w:rsidP="00B70FA2">
      <w:pPr>
        <w:pStyle w:val="PURBullet-Indented"/>
      </w:pPr>
      <w:r w:rsidRPr="00407900">
        <w:rPr>
          <w:b/>
        </w:rPr>
        <w:t xml:space="preserve">Icons: </w:t>
      </w:r>
      <w:r w:rsidRPr="00BD7277">
        <w:t>Distribute unmodified co</w:t>
      </w:r>
      <w:r w:rsidR="00B70FA2">
        <w:t>pies of code marked as “icons”;</w:t>
      </w:r>
    </w:p>
    <w:p w14:paraId="25316F79" w14:textId="77777777" w:rsidR="004313A2" w:rsidRDefault="00407900" w:rsidP="00B70FA2">
      <w:pPr>
        <w:pStyle w:val="PURBullet-Indented"/>
      </w:pPr>
      <w:r w:rsidRPr="00407900">
        <w:rPr>
          <w:b/>
        </w:rPr>
        <w:t xml:space="preserve">ASP.NET MVC and Web Tooling Extensions: </w:t>
      </w:r>
      <w:r>
        <w:t>M</w:t>
      </w:r>
      <w:r w:rsidRPr="00940681">
        <w:t>odify, copy and distribute or deploy any .</w:t>
      </w:r>
      <w:proofErr w:type="spellStart"/>
      <w:r w:rsidRPr="00940681">
        <w:t>js</w:t>
      </w:r>
      <w:proofErr w:type="spellEnd"/>
      <w:r w:rsidRPr="00940681">
        <w:t xml:space="preserve"> files contained in the ASP.NET Model View Controller</w:t>
      </w:r>
      <w:r w:rsidR="004313A2">
        <w:t>, ASP .NET Web Pages</w:t>
      </w:r>
      <w:r w:rsidRPr="00940681">
        <w:t xml:space="preserve"> or in the Web Tooling Extensions as part of your ASP.NET programs;</w:t>
      </w:r>
    </w:p>
    <w:p w14:paraId="04DE8221" w14:textId="32126BBD" w:rsidR="00407900" w:rsidRDefault="004313A2" w:rsidP="00B70FA2">
      <w:pPr>
        <w:pStyle w:val="PURBullet-Indented"/>
      </w:pPr>
      <w:r w:rsidRPr="00FE3B70">
        <w:rPr>
          <w:b/>
          <w:bCs/>
        </w:rPr>
        <w:t>Visual Studio LightSwitch Project Templates</w:t>
      </w:r>
      <w:r w:rsidRPr="000212D7">
        <w:rPr>
          <w:b/>
        </w:rPr>
        <w:t>:</w:t>
      </w:r>
      <w:r>
        <w:t xml:space="preserve"> M</w:t>
      </w:r>
      <w:r w:rsidRPr="00FE3B70">
        <w:t>odify, copy and distribute or deploy the .</w:t>
      </w:r>
      <w:proofErr w:type="spellStart"/>
      <w:r w:rsidRPr="00FE3B70">
        <w:t>js</w:t>
      </w:r>
      <w:proofErr w:type="spellEnd"/>
      <w:r w:rsidRPr="00FE3B70">
        <w:t xml:space="preserve"> files contained in the Visual Studio LightSwitch project templates as part of your Light</w:t>
      </w:r>
      <w:r>
        <w:t>S</w:t>
      </w:r>
      <w:r w:rsidRPr="00FE3B70">
        <w:t>witch programs</w:t>
      </w:r>
      <w:r>
        <w:t>.</w:t>
      </w:r>
    </w:p>
    <w:p w14:paraId="3A3FC2D7" w14:textId="7BEC47EA" w:rsidR="00407900" w:rsidRPr="00407900" w:rsidRDefault="00407900" w:rsidP="00B70FA2">
      <w:pPr>
        <w:pStyle w:val="PURBullet-Indented"/>
      </w:pPr>
      <w:r w:rsidRPr="00407900">
        <w:rPr>
          <w:b/>
        </w:rPr>
        <w:t>Windows Library for JavaScript.</w:t>
      </w:r>
      <w:r w:rsidR="00B70FA2">
        <w:rPr>
          <w:b/>
        </w:rPr>
        <w:t xml:space="preserve"> </w:t>
      </w:r>
      <w:r>
        <w:t>C</w:t>
      </w:r>
      <w:r w:rsidRPr="00557C45">
        <w:t xml:space="preserve">opy and use </w:t>
      </w:r>
      <w:r>
        <w:t>the</w:t>
      </w:r>
      <w:r w:rsidRPr="00557C45">
        <w:t xml:space="preserve"> </w:t>
      </w:r>
      <w:r>
        <w:t xml:space="preserve">Windows </w:t>
      </w:r>
      <w:r w:rsidRPr="00557C45">
        <w:t>Library for JavaScript, without modification, in your programs that you develop for your internal use or in programs that you develop and distribute to third parties.</w:t>
      </w:r>
      <w:r w:rsidR="00B70FA2">
        <w:t xml:space="preserve"> </w:t>
      </w:r>
      <w:r w:rsidRPr="00557C45">
        <w:t>The following also applies to your programs that work in conjunction with</w:t>
      </w:r>
      <w:r>
        <w:t xml:space="preserve"> the</w:t>
      </w:r>
      <w:r w:rsidRPr="00557C45">
        <w:t xml:space="preserve"> </w:t>
      </w:r>
      <w:r>
        <w:t xml:space="preserve">Windows </w:t>
      </w:r>
      <w:r w:rsidRPr="00557C45">
        <w:t>Library for JavaScript.</w:t>
      </w:r>
      <w:r w:rsidR="00B70FA2">
        <w:t xml:space="preserve"> </w:t>
      </w:r>
      <w:r w:rsidRPr="00557C45">
        <w:t xml:space="preserve">The </w:t>
      </w:r>
      <w:r>
        <w:t xml:space="preserve">Windows </w:t>
      </w:r>
      <w:r w:rsidRPr="00557C45">
        <w:t>Library for JavaScript files help</w:t>
      </w:r>
      <w:r>
        <w:t>s</w:t>
      </w:r>
      <w:r w:rsidRPr="00557C45">
        <w:t xml:space="preserve"> your programs implement</w:t>
      </w:r>
      <w:r>
        <w:t xml:space="preserve"> the</w:t>
      </w:r>
      <w:r w:rsidRPr="00557C45">
        <w:t xml:space="preserve"> Windows design </w:t>
      </w:r>
      <w:r w:rsidR="002C084A">
        <w:t>template and UI look and feel.</w:t>
      </w:r>
      <w:r w:rsidR="00B70FA2">
        <w:t xml:space="preserve"> </w:t>
      </w:r>
      <w:r w:rsidR="004313A2">
        <w:t>You may distribute</w:t>
      </w:r>
      <w:r w:rsidRPr="00557C45">
        <w:t xml:space="preserve"> programs containing the </w:t>
      </w:r>
      <w:r>
        <w:t xml:space="preserve">Windows </w:t>
      </w:r>
      <w:r w:rsidRPr="00557C45">
        <w:t xml:space="preserve">Library for JavaScript files </w:t>
      </w:r>
      <w:r w:rsidR="004313A2">
        <w:t>only</w:t>
      </w:r>
      <w:r w:rsidRPr="00557C45">
        <w:t xml:space="preserve"> through the Windows Store</w:t>
      </w:r>
      <w:r w:rsidR="004313A2">
        <w:t xml:space="preserve"> and not by any other means</w:t>
      </w:r>
      <w:r w:rsidRPr="00557C45">
        <w:t>.</w:t>
      </w:r>
    </w:p>
    <w:p w14:paraId="172E654B" w14:textId="75273369" w:rsidR="000A570B" w:rsidRPr="00BD7277" w:rsidRDefault="000A570B" w:rsidP="00B70FA2">
      <w:pPr>
        <w:pStyle w:val="PURBullet-Indented"/>
      </w:pPr>
      <w:r w:rsidRPr="00BD7277">
        <w:rPr>
          <w:b/>
        </w:rPr>
        <w:t>Setup Program</w:t>
      </w:r>
      <w:r>
        <w:rPr>
          <w:b/>
        </w:rPr>
        <w:t xml:space="preserve">: </w:t>
      </w:r>
      <w:r w:rsidRPr="00BD7277">
        <w:t>Distribute distributable code included in a setup program only as part of that setup program.</w:t>
      </w:r>
      <w:r w:rsidR="00B70FA2">
        <w:t xml:space="preserve"> You may not modify it.</w:t>
      </w:r>
    </w:p>
    <w:p w14:paraId="69F0B19B" w14:textId="77777777" w:rsidR="000A570B" w:rsidRPr="00BD7277" w:rsidRDefault="000A570B" w:rsidP="00B70FA2">
      <w:pPr>
        <w:pStyle w:val="PURBullet-Indented"/>
      </w:pPr>
      <w:r w:rsidRPr="00BD7277">
        <w:rPr>
          <w:b/>
        </w:rPr>
        <w:t>EXTENSIBILITY KIT</w:t>
      </w:r>
      <w:r>
        <w:rPr>
          <w:b/>
        </w:rPr>
        <w:t xml:space="preserve"> </w:t>
      </w:r>
      <w:r w:rsidRPr="00BD7277">
        <w:rPr>
          <w:b/>
        </w:rPr>
        <w:t>Files for Microsoft Commerce Server 2009 Standard and Enterprise Editions</w:t>
      </w:r>
      <w:r>
        <w:rPr>
          <w:b/>
        </w:rPr>
        <w:t>:</w:t>
      </w:r>
      <w:r w:rsidRPr="00BD7277">
        <w:t xml:space="preserve"> Copy and distribute the source and object code form of the code marked as “Extensibility Kit”; and</w:t>
      </w:r>
    </w:p>
    <w:p w14:paraId="51DA6C76" w14:textId="18A4B457" w:rsidR="000A570B" w:rsidRPr="00CF608C" w:rsidRDefault="000A570B" w:rsidP="00B70FA2">
      <w:pPr>
        <w:pStyle w:val="PURBullet-Indented"/>
      </w:pPr>
      <w:r w:rsidRPr="00BD7277">
        <w:rPr>
          <w:b/>
        </w:rPr>
        <w:t>Access Runtime Files</w:t>
      </w:r>
      <w:r>
        <w:rPr>
          <w:b/>
        </w:rPr>
        <w:t>:</w:t>
      </w:r>
      <w:r w:rsidRPr="00BD7277">
        <w:t xml:space="preserve"> Copy and distribute the object code form of SETUP.EXE, ACCESSRT.MSI, and ACCESSRT.CAB files from a licensed copy of Microsoft Office Professional Plus 201</w:t>
      </w:r>
      <w:r w:rsidR="00D12C1E">
        <w:t>6</w:t>
      </w:r>
      <w:r w:rsidRPr="00BD7277">
        <w:t xml:space="preserve"> or Microsoft Office Access 201</w:t>
      </w:r>
      <w:r w:rsidR="00D12C1E">
        <w:t>6</w:t>
      </w:r>
      <w:r w:rsidRPr="00BD7277">
        <w:t xml:space="preserve"> software.</w:t>
      </w:r>
      <w:r w:rsidR="00B70FA2">
        <w:t xml:space="preserve"> </w:t>
      </w:r>
      <w:r w:rsidRPr="00D96936">
        <w:t>You and your End Users</w:t>
      </w:r>
      <w:r w:rsidRPr="000F41BE">
        <w:t xml:space="preserve"> may</w:t>
      </w:r>
      <w:r w:rsidRPr="00BD7277">
        <w:t xml:space="preserve"> only use these files to provide database features for your non-database management programs.</w:t>
      </w:r>
    </w:p>
    <w:p w14:paraId="437FCCF3" w14:textId="77777777" w:rsidR="00B0332A" w:rsidRDefault="00B0332A" w:rsidP="00B0332A">
      <w:pPr>
        <w:pStyle w:val="PURBlueStrong-Indented"/>
      </w:pPr>
      <w:r>
        <w:lastRenderedPageBreak/>
        <w:t>Distribution Requirements</w:t>
      </w:r>
    </w:p>
    <w:p w14:paraId="18E65734" w14:textId="77777777" w:rsidR="00B0332A" w:rsidRDefault="00B0332A" w:rsidP="00B0332A">
      <w:pPr>
        <w:pStyle w:val="PURBody-Indented"/>
      </w:pPr>
      <w:r>
        <w:t>For any Distributable Code you distribute, you must:</w:t>
      </w:r>
    </w:p>
    <w:p w14:paraId="57AC1FF5" w14:textId="77777777" w:rsidR="00B0332A" w:rsidRDefault="00B0332A" w:rsidP="003B5A77">
      <w:pPr>
        <w:pStyle w:val="PURBullet-Indented"/>
        <w:numPr>
          <w:ilvl w:val="0"/>
          <w:numId w:val="5"/>
        </w:numPr>
      </w:pPr>
      <w:r>
        <w:t>add significant primary functionality to it in your programs;</w:t>
      </w:r>
    </w:p>
    <w:p w14:paraId="0152F172" w14:textId="6AC70ABD" w:rsidR="00B0332A" w:rsidRDefault="00B0332A" w:rsidP="003B5A77">
      <w:pPr>
        <w:pStyle w:val="PURBullet-Indented"/>
        <w:numPr>
          <w:ilvl w:val="0"/>
          <w:numId w:val="5"/>
        </w:numPr>
      </w:pPr>
      <w:r>
        <w:t>for any Distributable Code having a filename extension of .lib, distribute only the results of running such Distributable Code thro</w:t>
      </w:r>
      <w:r w:rsidR="004F6F1D">
        <w:t>ugh a linker with your program;</w:t>
      </w:r>
    </w:p>
    <w:p w14:paraId="6605440E" w14:textId="77777777" w:rsidR="00B0332A" w:rsidRDefault="00B0332A" w:rsidP="003B5A77">
      <w:pPr>
        <w:pStyle w:val="PURBullet-Indented"/>
        <w:numPr>
          <w:ilvl w:val="0"/>
          <w:numId w:val="5"/>
        </w:numPr>
      </w:pPr>
      <w:r>
        <w:t>distribute Distributable Code included in a setup program only as part of that setup program without modification;</w:t>
      </w:r>
    </w:p>
    <w:p w14:paraId="292F966B" w14:textId="2265A1EE" w:rsidR="008D4FD8" w:rsidRDefault="008D4FD8" w:rsidP="003B5A77">
      <w:pPr>
        <w:pStyle w:val="PURBullet-Indented"/>
        <w:numPr>
          <w:ilvl w:val="0"/>
          <w:numId w:val="5"/>
        </w:numPr>
      </w:pPr>
      <w:r>
        <w:t xml:space="preserve">require distributors and end users to agree to terms that protect it at least as much as your </w:t>
      </w:r>
      <w:r>
        <w:rPr>
          <w:lang w:eastAsia="ja-JP"/>
        </w:rPr>
        <w:t>Services Provider L</w:t>
      </w:r>
      <w:r>
        <w:t xml:space="preserve">icense </w:t>
      </w:r>
      <w:r>
        <w:rPr>
          <w:lang w:eastAsia="ja-JP"/>
        </w:rPr>
        <w:t>A</w:t>
      </w:r>
      <w:r>
        <w:t xml:space="preserve">greement; </w:t>
      </w:r>
    </w:p>
    <w:p w14:paraId="6413EA60" w14:textId="77777777" w:rsidR="00B0332A" w:rsidRDefault="00B0332A" w:rsidP="003B5A77">
      <w:pPr>
        <w:pStyle w:val="PURBullet-Indented"/>
        <w:numPr>
          <w:ilvl w:val="0"/>
          <w:numId w:val="5"/>
        </w:numPr>
      </w:pPr>
      <w:r>
        <w:t>display your valid copyright notice on your programs; and</w:t>
      </w:r>
    </w:p>
    <w:p w14:paraId="6B134501" w14:textId="77777777" w:rsidR="00B0332A" w:rsidRDefault="00B0332A" w:rsidP="003B5A77">
      <w:pPr>
        <w:pStyle w:val="PURBullet-Indented"/>
        <w:numPr>
          <w:ilvl w:val="0"/>
          <w:numId w:val="5"/>
        </w:numPr>
      </w:pPr>
      <w:proofErr w:type="gramStart"/>
      <w:r>
        <w:t>indemnify</w:t>
      </w:r>
      <w:proofErr w:type="gramEnd"/>
      <w:r>
        <w:t>, defend, and hold harmless Microsoft from any claims, including attorneys’ fees, related to the distribution or use of your programs.</w:t>
      </w:r>
    </w:p>
    <w:p w14:paraId="5D4B394A" w14:textId="77777777" w:rsidR="00B0332A" w:rsidRDefault="00B0332A" w:rsidP="00B0332A">
      <w:pPr>
        <w:pStyle w:val="PURBlueStrong-Indented"/>
      </w:pPr>
      <w:r>
        <w:t>Distribution Limitations</w:t>
      </w:r>
    </w:p>
    <w:p w14:paraId="29E1A486" w14:textId="77777777" w:rsidR="00B0332A" w:rsidRDefault="00B0332A" w:rsidP="00B0332A">
      <w:pPr>
        <w:pStyle w:val="PURBody-Indented"/>
      </w:pPr>
      <w:r>
        <w:t>You may not:</w:t>
      </w:r>
    </w:p>
    <w:p w14:paraId="50717DF3" w14:textId="70F3EF34" w:rsidR="00B0332A" w:rsidRDefault="00B0332A" w:rsidP="003B5A77">
      <w:pPr>
        <w:pStyle w:val="PURBullet-Indented"/>
        <w:numPr>
          <w:ilvl w:val="0"/>
          <w:numId w:val="6"/>
        </w:numPr>
      </w:pPr>
      <w:r>
        <w:t>alter any copyright, trademark or patent no</w:t>
      </w:r>
      <w:r w:rsidR="004F6F1D">
        <w:t>tice in the Distributable Code;</w:t>
      </w:r>
    </w:p>
    <w:p w14:paraId="2CF9A1E1" w14:textId="592C8DC2" w:rsidR="00B0332A" w:rsidRDefault="00B0332A" w:rsidP="003B5A77">
      <w:pPr>
        <w:pStyle w:val="PURBullet-Indented"/>
        <w:numPr>
          <w:ilvl w:val="0"/>
          <w:numId w:val="6"/>
        </w:numPr>
      </w:pPr>
      <w:r>
        <w:t>use Microsoft’s trademarks in your programs’ names or in a way that suggests your programs come fro</w:t>
      </w:r>
      <w:r w:rsidR="004F6F1D">
        <w:t>m or are endorsed by Microsoft;</w:t>
      </w:r>
    </w:p>
    <w:p w14:paraId="7FC3FCF7" w14:textId="32FB6798" w:rsidR="00B0332A" w:rsidRDefault="00B0332A" w:rsidP="003B5A77">
      <w:pPr>
        <w:pStyle w:val="PURBullet-Indented"/>
        <w:numPr>
          <w:ilvl w:val="0"/>
          <w:numId w:val="6"/>
        </w:numPr>
      </w:pPr>
      <w:r>
        <w:t>distribute Distributable Code to run on a platform other than Microsoft operating systems, run-time technol</w:t>
      </w:r>
      <w:r w:rsidR="004F6F1D">
        <w:t>ogies or application platforms</w:t>
      </w:r>
      <w:r w:rsidR="00E37197">
        <w:t>, except that JavaScript, CSS and HTML files included for use in websites and web applications (as opposed to Windows Library for JavaScript files) may be distributed to run on any pla</w:t>
      </w:r>
      <w:r w:rsidR="00854EA9">
        <w:t>t</w:t>
      </w:r>
      <w:r w:rsidR="00E37197">
        <w:t>form</w:t>
      </w:r>
      <w:r w:rsidR="004F6F1D">
        <w:t>;</w:t>
      </w:r>
    </w:p>
    <w:p w14:paraId="1CCC93D5" w14:textId="77777777" w:rsidR="00B0332A" w:rsidRDefault="00B0332A" w:rsidP="003B5A77">
      <w:pPr>
        <w:pStyle w:val="PURBullet-Indented"/>
        <w:numPr>
          <w:ilvl w:val="0"/>
          <w:numId w:val="6"/>
        </w:numPr>
      </w:pPr>
      <w:r>
        <w:t>include Distributable Code in malicious, deceptive or unlawful programs; or</w:t>
      </w:r>
    </w:p>
    <w:p w14:paraId="6F500ED8" w14:textId="42849DAF" w:rsidR="00B0332A" w:rsidRDefault="00B0332A" w:rsidP="003B5A77">
      <w:pPr>
        <w:pStyle w:val="PURBullet-Indented"/>
        <w:numPr>
          <w:ilvl w:val="0"/>
          <w:numId w:val="6"/>
        </w:numPr>
      </w:pPr>
      <w:proofErr w:type="gramStart"/>
      <w:r>
        <w:t>modify</w:t>
      </w:r>
      <w:proofErr w:type="gramEnd"/>
      <w:r>
        <w:t xml:space="preserve"> or distribute the source code of any Distributable Code so that any part of it becomes subject to an Excluded License.</w:t>
      </w:r>
      <w:r w:rsidR="00B70FA2">
        <w:t xml:space="preserve"> </w:t>
      </w:r>
      <w:r>
        <w:t>An Excluded License is one that requires, as a condition of use, modification or distribution, that the code be disclosed or distributed in source code form, or that others have the right to modify it.</w:t>
      </w:r>
    </w:p>
    <w:bookmarkEnd w:id="22"/>
    <w:p w14:paraId="32C1E577" w14:textId="2DF4845C" w:rsidR="000A570B" w:rsidRDefault="009B6748"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000A570B" w:rsidRPr="00372624">
        <w:rPr>
          <w:rStyle w:val="Hyperlink"/>
          <w:rFonts w:ascii="Arial Narrow" w:hAnsi="Arial Narrow"/>
          <w:sz w:val="16"/>
        </w:rPr>
        <w:t>Table of Contents</w:t>
      </w:r>
      <w:r>
        <w:rPr>
          <w:rStyle w:val="Hyperlink"/>
          <w:rFonts w:ascii="Arial Narrow" w:hAnsi="Arial Narrow"/>
          <w:sz w:val="16"/>
        </w:rPr>
        <w:fldChar w:fldCharType="end"/>
      </w:r>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6461D3">
          <w:footerReference w:type="default" r:id="rId127"/>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27932199"/>
      <w:bookmarkStart w:id="52" w:name="Per_Processor"/>
      <w:bookmarkEnd w:id="36"/>
      <w:r>
        <w:lastRenderedPageBreak/>
        <w:t>Per Processor License Model</w:t>
      </w:r>
      <w:bookmarkEnd w:id="39"/>
      <w:bookmarkEnd w:id="40"/>
      <w:bookmarkEnd w:id="41"/>
      <w:bookmarkEnd w:id="42"/>
      <w:bookmarkEnd w:id="43"/>
      <w:bookmarkEnd w:id="44"/>
      <w:bookmarkEnd w:id="45"/>
      <w:bookmarkEnd w:id="46"/>
      <w:bookmarkEnd w:id="47"/>
      <w:bookmarkEnd w:id="48"/>
      <w:bookmarkEnd w:id="49"/>
      <w:bookmarkEnd w:id="50"/>
      <w:bookmarkEnd w:id="51"/>
    </w:p>
    <w:p w14:paraId="1D2DF1E4" w14:textId="77777777" w:rsidR="009950B2" w:rsidRDefault="009950B2" w:rsidP="000A570B">
      <w:pPr>
        <w:pStyle w:val="PURSectionHeading"/>
        <w:sectPr w:rsidR="009950B2" w:rsidSect="00A50403">
          <w:footerReference w:type="default" r:id="rId128"/>
          <w:pgSz w:w="12240" w:h="15840" w:code="1"/>
          <w:pgMar w:top="1170" w:right="720" w:bottom="720" w:left="720" w:header="432" w:footer="288" w:gutter="0"/>
          <w:cols w:space="360"/>
          <w:docGrid w:linePitch="360"/>
        </w:sectPr>
      </w:pPr>
    </w:p>
    <w:p w14:paraId="52165CE6" w14:textId="77777777" w:rsidR="005C3483" w:rsidRDefault="0006656D">
      <w:pPr>
        <w:pStyle w:val="TOC2"/>
        <w:rPr>
          <w:noProof/>
          <w:color w:val="auto"/>
          <w:sz w:val="22"/>
        </w:rPr>
      </w:pPr>
      <w:r w:rsidRPr="00071E61">
        <w:rPr>
          <w:szCs w:val="16"/>
        </w:rPr>
        <w:lastRenderedPageBreak/>
        <w:fldChar w:fldCharType="begin"/>
      </w:r>
      <w:r w:rsidRPr="00071E61">
        <w:rPr>
          <w:szCs w:val="16"/>
        </w:rPr>
        <w:instrText xml:space="preserve"> TOC \b Per_Processor \h \z \t "PUR Product Name,2" </w:instrText>
      </w:r>
      <w:r w:rsidRPr="00071E61">
        <w:rPr>
          <w:szCs w:val="16"/>
        </w:rPr>
        <w:fldChar w:fldCharType="separate"/>
      </w:r>
      <w:hyperlink w:anchor="_Toc423376102" w:history="1">
        <w:r w:rsidR="005C3483" w:rsidRPr="00281E0A">
          <w:rPr>
            <w:rStyle w:val="Hyperlink"/>
            <w:noProof/>
            <w:lang w:val="fr-FR"/>
          </w:rPr>
          <w:t>Core Infrastructure Server Suite Datacenter</w:t>
        </w:r>
        <w:r w:rsidR="005C3483">
          <w:rPr>
            <w:noProof/>
            <w:webHidden/>
          </w:rPr>
          <w:tab/>
        </w:r>
        <w:r w:rsidR="005C3483">
          <w:rPr>
            <w:noProof/>
            <w:webHidden/>
          </w:rPr>
          <w:fldChar w:fldCharType="begin"/>
        </w:r>
        <w:r w:rsidR="005C3483">
          <w:rPr>
            <w:noProof/>
            <w:webHidden/>
          </w:rPr>
          <w:instrText xml:space="preserve"> PAGEREF _Toc423376102 \h </w:instrText>
        </w:r>
        <w:r w:rsidR="005C3483">
          <w:rPr>
            <w:noProof/>
            <w:webHidden/>
          </w:rPr>
        </w:r>
        <w:r w:rsidR="005C3483">
          <w:rPr>
            <w:noProof/>
            <w:webHidden/>
          </w:rPr>
          <w:fldChar w:fldCharType="separate"/>
        </w:r>
        <w:r w:rsidR="005C3483">
          <w:rPr>
            <w:noProof/>
            <w:webHidden/>
          </w:rPr>
          <w:t>12</w:t>
        </w:r>
        <w:r w:rsidR="005C3483">
          <w:rPr>
            <w:noProof/>
            <w:webHidden/>
          </w:rPr>
          <w:fldChar w:fldCharType="end"/>
        </w:r>
      </w:hyperlink>
    </w:p>
    <w:p w14:paraId="3EF6C470" w14:textId="77777777" w:rsidR="005C3483" w:rsidRDefault="007328F6">
      <w:pPr>
        <w:pStyle w:val="TOC2"/>
        <w:rPr>
          <w:noProof/>
          <w:color w:val="auto"/>
          <w:sz w:val="22"/>
        </w:rPr>
      </w:pPr>
      <w:hyperlink w:anchor="_Toc423376103" w:history="1">
        <w:r w:rsidR="005C3483" w:rsidRPr="00281E0A">
          <w:rPr>
            <w:rStyle w:val="Hyperlink"/>
            <w:noProof/>
            <w:lang w:val="fr-FR"/>
          </w:rPr>
          <w:t>Core Infrastructure Server Suite Standard</w:t>
        </w:r>
        <w:r w:rsidR="005C3483">
          <w:rPr>
            <w:noProof/>
            <w:webHidden/>
          </w:rPr>
          <w:tab/>
        </w:r>
        <w:r w:rsidR="005C3483">
          <w:rPr>
            <w:noProof/>
            <w:webHidden/>
          </w:rPr>
          <w:fldChar w:fldCharType="begin"/>
        </w:r>
        <w:r w:rsidR="005C3483">
          <w:rPr>
            <w:noProof/>
            <w:webHidden/>
          </w:rPr>
          <w:instrText xml:space="preserve"> PAGEREF _Toc423376103 \h </w:instrText>
        </w:r>
        <w:r w:rsidR="005C3483">
          <w:rPr>
            <w:noProof/>
            <w:webHidden/>
          </w:rPr>
        </w:r>
        <w:r w:rsidR="005C3483">
          <w:rPr>
            <w:noProof/>
            <w:webHidden/>
          </w:rPr>
          <w:fldChar w:fldCharType="separate"/>
        </w:r>
        <w:r w:rsidR="005C3483">
          <w:rPr>
            <w:noProof/>
            <w:webHidden/>
          </w:rPr>
          <w:t>13</w:t>
        </w:r>
        <w:r w:rsidR="005C3483">
          <w:rPr>
            <w:noProof/>
            <w:webHidden/>
          </w:rPr>
          <w:fldChar w:fldCharType="end"/>
        </w:r>
      </w:hyperlink>
    </w:p>
    <w:p w14:paraId="1BDAD136" w14:textId="77777777" w:rsidR="005C3483" w:rsidRDefault="007328F6">
      <w:pPr>
        <w:pStyle w:val="TOC2"/>
        <w:rPr>
          <w:noProof/>
          <w:color w:val="auto"/>
          <w:sz w:val="22"/>
        </w:rPr>
      </w:pPr>
      <w:hyperlink w:anchor="_Toc423376104" w:history="1">
        <w:r w:rsidR="005C3483" w:rsidRPr="00281E0A">
          <w:rPr>
            <w:rStyle w:val="Hyperlink"/>
            <w:noProof/>
          </w:rPr>
          <w:t>Forefront Identity Manager Synchronization Service for Hosting 2010 R2</w:t>
        </w:r>
        <w:r w:rsidR="005C3483">
          <w:rPr>
            <w:noProof/>
            <w:webHidden/>
          </w:rPr>
          <w:tab/>
        </w:r>
        <w:r w:rsidR="005C3483">
          <w:rPr>
            <w:noProof/>
            <w:webHidden/>
          </w:rPr>
          <w:fldChar w:fldCharType="begin"/>
        </w:r>
        <w:r w:rsidR="005C3483">
          <w:rPr>
            <w:noProof/>
            <w:webHidden/>
          </w:rPr>
          <w:instrText xml:space="preserve"> PAGEREF _Toc423376104 \h </w:instrText>
        </w:r>
        <w:r w:rsidR="005C3483">
          <w:rPr>
            <w:noProof/>
            <w:webHidden/>
          </w:rPr>
        </w:r>
        <w:r w:rsidR="005C3483">
          <w:rPr>
            <w:noProof/>
            <w:webHidden/>
          </w:rPr>
          <w:fldChar w:fldCharType="separate"/>
        </w:r>
        <w:r w:rsidR="005C3483">
          <w:rPr>
            <w:noProof/>
            <w:webHidden/>
          </w:rPr>
          <w:t>14</w:t>
        </w:r>
        <w:r w:rsidR="005C3483">
          <w:rPr>
            <w:noProof/>
            <w:webHidden/>
          </w:rPr>
          <w:fldChar w:fldCharType="end"/>
        </w:r>
      </w:hyperlink>
    </w:p>
    <w:p w14:paraId="3498B3E6" w14:textId="77777777" w:rsidR="005C3483" w:rsidRDefault="007328F6">
      <w:pPr>
        <w:pStyle w:val="TOC2"/>
        <w:rPr>
          <w:noProof/>
          <w:color w:val="auto"/>
          <w:sz w:val="22"/>
        </w:rPr>
      </w:pPr>
      <w:hyperlink w:anchor="_Toc423376105" w:history="1">
        <w:r w:rsidR="005C3483" w:rsidRPr="00281E0A">
          <w:rPr>
            <w:rStyle w:val="Hyperlink"/>
            <w:noProof/>
          </w:rPr>
          <w:t>Microsoft Dynamics C5 2012</w:t>
        </w:r>
        <w:r w:rsidR="005C3483">
          <w:rPr>
            <w:noProof/>
            <w:webHidden/>
          </w:rPr>
          <w:tab/>
        </w:r>
        <w:r w:rsidR="005C3483">
          <w:rPr>
            <w:noProof/>
            <w:webHidden/>
          </w:rPr>
          <w:fldChar w:fldCharType="begin"/>
        </w:r>
        <w:r w:rsidR="005C3483">
          <w:rPr>
            <w:noProof/>
            <w:webHidden/>
          </w:rPr>
          <w:instrText xml:space="preserve"> PAGEREF _Toc423376105 \h </w:instrText>
        </w:r>
        <w:r w:rsidR="005C3483">
          <w:rPr>
            <w:noProof/>
            <w:webHidden/>
          </w:rPr>
        </w:r>
        <w:r w:rsidR="005C3483">
          <w:rPr>
            <w:noProof/>
            <w:webHidden/>
          </w:rPr>
          <w:fldChar w:fldCharType="separate"/>
        </w:r>
        <w:r w:rsidR="005C3483">
          <w:rPr>
            <w:noProof/>
            <w:webHidden/>
          </w:rPr>
          <w:t>14</w:t>
        </w:r>
        <w:r w:rsidR="005C3483">
          <w:rPr>
            <w:noProof/>
            <w:webHidden/>
          </w:rPr>
          <w:fldChar w:fldCharType="end"/>
        </w:r>
      </w:hyperlink>
    </w:p>
    <w:p w14:paraId="613A49A2" w14:textId="77777777" w:rsidR="005C3483" w:rsidRDefault="007328F6">
      <w:pPr>
        <w:pStyle w:val="TOC2"/>
        <w:rPr>
          <w:noProof/>
          <w:color w:val="auto"/>
          <w:sz w:val="22"/>
        </w:rPr>
      </w:pPr>
      <w:hyperlink w:anchor="_Toc423376106" w:history="1">
        <w:r w:rsidR="005C3483" w:rsidRPr="00281E0A">
          <w:rPr>
            <w:rStyle w:val="Hyperlink"/>
            <w:noProof/>
          </w:rPr>
          <w:t>Microsoft Dynamics GP 2015 R2</w:t>
        </w:r>
        <w:r w:rsidR="005C3483">
          <w:rPr>
            <w:noProof/>
            <w:webHidden/>
          </w:rPr>
          <w:tab/>
        </w:r>
        <w:r w:rsidR="005C3483">
          <w:rPr>
            <w:noProof/>
            <w:webHidden/>
          </w:rPr>
          <w:fldChar w:fldCharType="begin"/>
        </w:r>
        <w:r w:rsidR="005C3483">
          <w:rPr>
            <w:noProof/>
            <w:webHidden/>
          </w:rPr>
          <w:instrText xml:space="preserve"> PAGEREF _Toc423376106 \h </w:instrText>
        </w:r>
        <w:r w:rsidR="005C3483">
          <w:rPr>
            <w:noProof/>
            <w:webHidden/>
          </w:rPr>
        </w:r>
        <w:r w:rsidR="005C3483">
          <w:rPr>
            <w:noProof/>
            <w:webHidden/>
          </w:rPr>
          <w:fldChar w:fldCharType="separate"/>
        </w:r>
        <w:r w:rsidR="005C3483">
          <w:rPr>
            <w:noProof/>
            <w:webHidden/>
          </w:rPr>
          <w:t>15</w:t>
        </w:r>
        <w:r w:rsidR="005C3483">
          <w:rPr>
            <w:noProof/>
            <w:webHidden/>
          </w:rPr>
          <w:fldChar w:fldCharType="end"/>
        </w:r>
      </w:hyperlink>
    </w:p>
    <w:p w14:paraId="1427A5D8" w14:textId="77777777" w:rsidR="005C3483" w:rsidRDefault="007328F6">
      <w:pPr>
        <w:pStyle w:val="TOC2"/>
        <w:rPr>
          <w:noProof/>
          <w:color w:val="auto"/>
          <w:sz w:val="22"/>
        </w:rPr>
      </w:pPr>
      <w:hyperlink w:anchor="_Toc423376107" w:history="1">
        <w:r w:rsidR="005C3483" w:rsidRPr="00281E0A">
          <w:rPr>
            <w:rStyle w:val="Hyperlink"/>
            <w:noProof/>
          </w:rPr>
          <w:t>Microsoft Dynamics NAV 2015</w:t>
        </w:r>
        <w:r w:rsidR="005C3483">
          <w:rPr>
            <w:noProof/>
            <w:webHidden/>
          </w:rPr>
          <w:tab/>
        </w:r>
        <w:r w:rsidR="005C3483">
          <w:rPr>
            <w:noProof/>
            <w:webHidden/>
          </w:rPr>
          <w:fldChar w:fldCharType="begin"/>
        </w:r>
        <w:r w:rsidR="005C3483">
          <w:rPr>
            <w:noProof/>
            <w:webHidden/>
          </w:rPr>
          <w:instrText xml:space="preserve"> PAGEREF _Toc423376107 \h </w:instrText>
        </w:r>
        <w:r w:rsidR="005C3483">
          <w:rPr>
            <w:noProof/>
            <w:webHidden/>
          </w:rPr>
        </w:r>
        <w:r w:rsidR="005C3483">
          <w:rPr>
            <w:noProof/>
            <w:webHidden/>
          </w:rPr>
          <w:fldChar w:fldCharType="separate"/>
        </w:r>
        <w:r w:rsidR="005C3483">
          <w:rPr>
            <w:noProof/>
            <w:webHidden/>
          </w:rPr>
          <w:t>15</w:t>
        </w:r>
        <w:r w:rsidR="005C3483">
          <w:rPr>
            <w:noProof/>
            <w:webHidden/>
          </w:rPr>
          <w:fldChar w:fldCharType="end"/>
        </w:r>
      </w:hyperlink>
    </w:p>
    <w:p w14:paraId="501208B7" w14:textId="77777777" w:rsidR="005C3483" w:rsidRDefault="007328F6">
      <w:pPr>
        <w:pStyle w:val="TOC2"/>
        <w:rPr>
          <w:noProof/>
          <w:color w:val="auto"/>
          <w:sz w:val="22"/>
        </w:rPr>
      </w:pPr>
      <w:hyperlink w:anchor="_Toc423376108" w:history="1">
        <w:r w:rsidR="005C3483" w:rsidRPr="00281E0A">
          <w:rPr>
            <w:rStyle w:val="Hyperlink"/>
            <w:noProof/>
          </w:rPr>
          <w:t>Microsoft Dynamics SL 2015</w:t>
        </w:r>
        <w:r w:rsidR="005C3483">
          <w:rPr>
            <w:noProof/>
            <w:webHidden/>
          </w:rPr>
          <w:tab/>
        </w:r>
        <w:r w:rsidR="005C3483">
          <w:rPr>
            <w:noProof/>
            <w:webHidden/>
          </w:rPr>
          <w:fldChar w:fldCharType="begin"/>
        </w:r>
        <w:r w:rsidR="005C3483">
          <w:rPr>
            <w:noProof/>
            <w:webHidden/>
          </w:rPr>
          <w:instrText xml:space="preserve"> PAGEREF _Toc423376108 \h </w:instrText>
        </w:r>
        <w:r w:rsidR="005C3483">
          <w:rPr>
            <w:noProof/>
            <w:webHidden/>
          </w:rPr>
        </w:r>
        <w:r w:rsidR="005C3483">
          <w:rPr>
            <w:noProof/>
            <w:webHidden/>
          </w:rPr>
          <w:fldChar w:fldCharType="separate"/>
        </w:r>
        <w:r w:rsidR="005C3483">
          <w:rPr>
            <w:noProof/>
            <w:webHidden/>
          </w:rPr>
          <w:t>16</w:t>
        </w:r>
        <w:r w:rsidR="005C3483">
          <w:rPr>
            <w:noProof/>
            <w:webHidden/>
          </w:rPr>
          <w:fldChar w:fldCharType="end"/>
        </w:r>
      </w:hyperlink>
    </w:p>
    <w:p w14:paraId="5EE525A0" w14:textId="77777777" w:rsidR="005C3483" w:rsidRDefault="007328F6">
      <w:pPr>
        <w:pStyle w:val="TOC2"/>
        <w:rPr>
          <w:noProof/>
          <w:color w:val="auto"/>
          <w:sz w:val="22"/>
        </w:rPr>
      </w:pPr>
      <w:hyperlink w:anchor="_Toc423376109" w:history="1">
        <w:r w:rsidR="005C3483" w:rsidRPr="00281E0A">
          <w:rPr>
            <w:rStyle w:val="Hyperlink"/>
            <w:noProof/>
          </w:rPr>
          <w:t>Provisioning System</w:t>
        </w:r>
        <w:r w:rsidR="005C3483">
          <w:rPr>
            <w:noProof/>
            <w:webHidden/>
          </w:rPr>
          <w:tab/>
        </w:r>
        <w:r w:rsidR="005C3483">
          <w:rPr>
            <w:noProof/>
            <w:webHidden/>
          </w:rPr>
          <w:fldChar w:fldCharType="begin"/>
        </w:r>
        <w:r w:rsidR="005C3483">
          <w:rPr>
            <w:noProof/>
            <w:webHidden/>
          </w:rPr>
          <w:instrText xml:space="preserve"> PAGEREF _Toc423376109 \h </w:instrText>
        </w:r>
        <w:r w:rsidR="005C3483">
          <w:rPr>
            <w:noProof/>
            <w:webHidden/>
          </w:rPr>
        </w:r>
        <w:r w:rsidR="005C3483">
          <w:rPr>
            <w:noProof/>
            <w:webHidden/>
          </w:rPr>
          <w:fldChar w:fldCharType="separate"/>
        </w:r>
        <w:r w:rsidR="005C3483">
          <w:rPr>
            <w:noProof/>
            <w:webHidden/>
          </w:rPr>
          <w:t>16</w:t>
        </w:r>
        <w:r w:rsidR="005C3483">
          <w:rPr>
            <w:noProof/>
            <w:webHidden/>
          </w:rPr>
          <w:fldChar w:fldCharType="end"/>
        </w:r>
      </w:hyperlink>
    </w:p>
    <w:p w14:paraId="17E16077" w14:textId="77777777" w:rsidR="005C3483" w:rsidRDefault="007328F6">
      <w:pPr>
        <w:pStyle w:val="TOC2"/>
        <w:rPr>
          <w:noProof/>
          <w:color w:val="auto"/>
          <w:sz w:val="22"/>
        </w:rPr>
      </w:pPr>
      <w:hyperlink w:anchor="_Toc423376110" w:history="1">
        <w:r w:rsidR="005C3483" w:rsidRPr="00281E0A">
          <w:rPr>
            <w:rStyle w:val="Hyperlink"/>
            <w:noProof/>
          </w:rPr>
          <w:t>SharePoint 2013 Hosting</w:t>
        </w:r>
        <w:r w:rsidR="005C3483">
          <w:rPr>
            <w:noProof/>
            <w:webHidden/>
          </w:rPr>
          <w:tab/>
        </w:r>
        <w:r w:rsidR="005C3483">
          <w:rPr>
            <w:noProof/>
            <w:webHidden/>
          </w:rPr>
          <w:fldChar w:fldCharType="begin"/>
        </w:r>
        <w:r w:rsidR="005C3483">
          <w:rPr>
            <w:noProof/>
            <w:webHidden/>
          </w:rPr>
          <w:instrText xml:space="preserve"> PAGEREF _Toc423376110 \h </w:instrText>
        </w:r>
        <w:r w:rsidR="005C3483">
          <w:rPr>
            <w:noProof/>
            <w:webHidden/>
          </w:rPr>
        </w:r>
        <w:r w:rsidR="005C3483">
          <w:rPr>
            <w:noProof/>
            <w:webHidden/>
          </w:rPr>
          <w:fldChar w:fldCharType="separate"/>
        </w:r>
        <w:r w:rsidR="005C3483">
          <w:rPr>
            <w:noProof/>
            <w:webHidden/>
          </w:rPr>
          <w:t>17</w:t>
        </w:r>
        <w:r w:rsidR="005C3483">
          <w:rPr>
            <w:noProof/>
            <w:webHidden/>
          </w:rPr>
          <w:fldChar w:fldCharType="end"/>
        </w:r>
      </w:hyperlink>
    </w:p>
    <w:p w14:paraId="3C3E79F1" w14:textId="77777777" w:rsidR="005C3483" w:rsidRDefault="007328F6">
      <w:pPr>
        <w:pStyle w:val="TOC2"/>
        <w:rPr>
          <w:noProof/>
          <w:color w:val="auto"/>
          <w:sz w:val="22"/>
        </w:rPr>
      </w:pPr>
      <w:hyperlink w:anchor="_Toc423376111" w:history="1">
        <w:r w:rsidR="005C3483" w:rsidRPr="00281E0A">
          <w:rPr>
            <w:rStyle w:val="Hyperlink"/>
            <w:noProof/>
          </w:rPr>
          <w:t>System Center 2012 R2 Datacenter</w:t>
        </w:r>
        <w:r w:rsidR="005C3483">
          <w:rPr>
            <w:noProof/>
            <w:webHidden/>
          </w:rPr>
          <w:tab/>
        </w:r>
        <w:r w:rsidR="005C3483">
          <w:rPr>
            <w:noProof/>
            <w:webHidden/>
          </w:rPr>
          <w:fldChar w:fldCharType="begin"/>
        </w:r>
        <w:r w:rsidR="005C3483">
          <w:rPr>
            <w:noProof/>
            <w:webHidden/>
          </w:rPr>
          <w:instrText xml:space="preserve"> PAGEREF _Toc423376111 \h </w:instrText>
        </w:r>
        <w:r w:rsidR="005C3483">
          <w:rPr>
            <w:noProof/>
            <w:webHidden/>
          </w:rPr>
        </w:r>
        <w:r w:rsidR="005C3483">
          <w:rPr>
            <w:noProof/>
            <w:webHidden/>
          </w:rPr>
          <w:fldChar w:fldCharType="separate"/>
        </w:r>
        <w:r w:rsidR="005C3483">
          <w:rPr>
            <w:noProof/>
            <w:webHidden/>
          </w:rPr>
          <w:t>17</w:t>
        </w:r>
        <w:r w:rsidR="005C3483">
          <w:rPr>
            <w:noProof/>
            <w:webHidden/>
          </w:rPr>
          <w:fldChar w:fldCharType="end"/>
        </w:r>
      </w:hyperlink>
    </w:p>
    <w:p w14:paraId="43D8DBAE" w14:textId="77777777" w:rsidR="005C3483" w:rsidRDefault="007328F6">
      <w:pPr>
        <w:pStyle w:val="TOC2"/>
        <w:rPr>
          <w:noProof/>
          <w:color w:val="auto"/>
          <w:sz w:val="22"/>
        </w:rPr>
      </w:pPr>
      <w:hyperlink w:anchor="_Toc423376112" w:history="1">
        <w:r w:rsidR="005C3483" w:rsidRPr="00281E0A">
          <w:rPr>
            <w:rStyle w:val="Hyperlink"/>
            <w:noProof/>
          </w:rPr>
          <w:t>System Center 2012 R2 Standard</w:t>
        </w:r>
        <w:r w:rsidR="005C3483">
          <w:rPr>
            <w:noProof/>
            <w:webHidden/>
          </w:rPr>
          <w:tab/>
        </w:r>
        <w:r w:rsidR="005C3483">
          <w:rPr>
            <w:noProof/>
            <w:webHidden/>
          </w:rPr>
          <w:fldChar w:fldCharType="begin"/>
        </w:r>
        <w:r w:rsidR="005C3483">
          <w:rPr>
            <w:noProof/>
            <w:webHidden/>
          </w:rPr>
          <w:instrText xml:space="preserve"> PAGEREF _Toc423376112 \h </w:instrText>
        </w:r>
        <w:r w:rsidR="005C3483">
          <w:rPr>
            <w:noProof/>
            <w:webHidden/>
          </w:rPr>
        </w:r>
        <w:r w:rsidR="005C3483">
          <w:rPr>
            <w:noProof/>
            <w:webHidden/>
          </w:rPr>
          <w:fldChar w:fldCharType="separate"/>
        </w:r>
        <w:r w:rsidR="005C3483">
          <w:rPr>
            <w:noProof/>
            <w:webHidden/>
          </w:rPr>
          <w:t>18</w:t>
        </w:r>
        <w:r w:rsidR="005C3483">
          <w:rPr>
            <w:noProof/>
            <w:webHidden/>
          </w:rPr>
          <w:fldChar w:fldCharType="end"/>
        </w:r>
      </w:hyperlink>
    </w:p>
    <w:p w14:paraId="717086D6" w14:textId="77777777" w:rsidR="005C3483" w:rsidRDefault="007328F6">
      <w:pPr>
        <w:pStyle w:val="TOC2"/>
        <w:rPr>
          <w:noProof/>
          <w:color w:val="auto"/>
          <w:sz w:val="22"/>
        </w:rPr>
      </w:pPr>
      <w:hyperlink w:anchor="_Toc423376113" w:history="1">
        <w:r w:rsidR="005C3483" w:rsidRPr="00281E0A">
          <w:rPr>
            <w:rStyle w:val="Hyperlink"/>
            <w:noProof/>
          </w:rPr>
          <w:t>Windows Server 2012 R2 Datacenter</w:t>
        </w:r>
        <w:r w:rsidR="005C3483">
          <w:rPr>
            <w:noProof/>
            <w:webHidden/>
          </w:rPr>
          <w:tab/>
        </w:r>
        <w:r w:rsidR="005C3483">
          <w:rPr>
            <w:noProof/>
            <w:webHidden/>
          </w:rPr>
          <w:fldChar w:fldCharType="begin"/>
        </w:r>
        <w:r w:rsidR="005C3483">
          <w:rPr>
            <w:noProof/>
            <w:webHidden/>
          </w:rPr>
          <w:instrText xml:space="preserve"> PAGEREF _Toc423376113 \h </w:instrText>
        </w:r>
        <w:r w:rsidR="005C3483">
          <w:rPr>
            <w:noProof/>
            <w:webHidden/>
          </w:rPr>
        </w:r>
        <w:r w:rsidR="005C3483">
          <w:rPr>
            <w:noProof/>
            <w:webHidden/>
          </w:rPr>
          <w:fldChar w:fldCharType="separate"/>
        </w:r>
        <w:r w:rsidR="005C3483">
          <w:rPr>
            <w:noProof/>
            <w:webHidden/>
          </w:rPr>
          <w:t>20</w:t>
        </w:r>
        <w:r w:rsidR="005C3483">
          <w:rPr>
            <w:noProof/>
            <w:webHidden/>
          </w:rPr>
          <w:fldChar w:fldCharType="end"/>
        </w:r>
      </w:hyperlink>
    </w:p>
    <w:p w14:paraId="04F1BDC7" w14:textId="77777777" w:rsidR="005C3483" w:rsidRDefault="007328F6">
      <w:pPr>
        <w:pStyle w:val="TOC2"/>
        <w:rPr>
          <w:noProof/>
          <w:color w:val="auto"/>
          <w:sz w:val="22"/>
        </w:rPr>
      </w:pPr>
      <w:hyperlink w:anchor="_Toc423376114" w:history="1">
        <w:r w:rsidR="005C3483" w:rsidRPr="00281E0A">
          <w:rPr>
            <w:rStyle w:val="Hyperlink"/>
            <w:noProof/>
          </w:rPr>
          <w:t>Windows Server 2012 R2 Standard</w:t>
        </w:r>
        <w:r w:rsidR="005C3483">
          <w:rPr>
            <w:noProof/>
            <w:webHidden/>
          </w:rPr>
          <w:tab/>
        </w:r>
        <w:r w:rsidR="005C3483">
          <w:rPr>
            <w:noProof/>
            <w:webHidden/>
          </w:rPr>
          <w:fldChar w:fldCharType="begin"/>
        </w:r>
        <w:r w:rsidR="005C3483">
          <w:rPr>
            <w:noProof/>
            <w:webHidden/>
          </w:rPr>
          <w:instrText xml:space="preserve"> PAGEREF _Toc423376114 \h </w:instrText>
        </w:r>
        <w:r w:rsidR="005C3483">
          <w:rPr>
            <w:noProof/>
            <w:webHidden/>
          </w:rPr>
        </w:r>
        <w:r w:rsidR="005C3483">
          <w:rPr>
            <w:noProof/>
            <w:webHidden/>
          </w:rPr>
          <w:fldChar w:fldCharType="separate"/>
        </w:r>
        <w:r w:rsidR="005C3483">
          <w:rPr>
            <w:noProof/>
            <w:webHidden/>
          </w:rPr>
          <w:t>21</w:t>
        </w:r>
        <w:r w:rsidR="005C3483">
          <w:rPr>
            <w:noProof/>
            <w:webHidden/>
          </w:rPr>
          <w:fldChar w:fldCharType="end"/>
        </w:r>
      </w:hyperlink>
    </w:p>
    <w:p w14:paraId="490A1C7C" w14:textId="77777777" w:rsidR="005C3483" w:rsidRDefault="007328F6">
      <w:pPr>
        <w:pStyle w:val="TOC2"/>
        <w:rPr>
          <w:noProof/>
          <w:color w:val="auto"/>
          <w:sz w:val="22"/>
        </w:rPr>
      </w:pPr>
      <w:hyperlink w:anchor="_Toc423376115" w:history="1">
        <w:r w:rsidR="005C3483" w:rsidRPr="00281E0A">
          <w:rPr>
            <w:rStyle w:val="Hyperlink"/>
            <w:noProof/>
          </w:rPr>
          <w:t>Windows Server 2012 R2 Essentials</w:t>
        </w:r>
        <w:r w:rsidR="005C3483">
          <w:rPr>
            <w:noProof/>
            <w:webHidden/>
          </w:rPr>
          <w:tab/>
        </w:r>
        <w:r w:rsidR="005C3483">
          <w:rPr>
            <w:noProof/>
            <w:webHidden/>
          </w:rPr>
          <w:fldChar w:fldCharType="begin"/>
        </w:r>
        <w:r w:rsidR="005C3483">
          <w:rPr>
            <w:noProof/>
            <w:webHidden/>
          </w:rPr>
          <w:instrText xml:space="preserve"> PAGEREF _Toc423376115 \h </w:instrText>
        </w:r>
        <w:r w:rsidR="005C3483">
          <w:rPr>
            <w:noProof/>
            <w:webHidden/>
          </w:rPr>
        </w:r>
        <w:r w:rsidR="005C3483">
          <w:rPr>
            <w:noProof/>
            <w:webHidden/>
          </w:rPr>
          <w:fldChar w:fldCharType="separate"/>
        </w:r>
        <w:r w:rsidR="005C3483">
          <w:rPr>
            <w:noProof/>
            <w:webHidden/>
          </w:rPr>
          <w:t>22</w:t>
        </w:r>
        <w:r w:rsidR="005C3483">
          <w:rPr>
            <w:noProof/>
            <w:webHidden/>
          </w:rPr>
          <w:fldChar w:fldCharType="end"/>
        </w:r>
      </w:hyperlink>
    </w:p>
    <w:p w14:paraId="5F26DF53" w14:textId="77777777" w:rsidR="009950B2" w:rsidRDefault="0006656D" w:rsidP="00071E61">
      <w:pPr>
        <w:pStyle w:val="TOC2"/>
        <w:sectPr w:rsidR="009950B2" w:rsidSect="009950B2">
          <w:footerReference w:type="default" r:id="rId129"/>
          <w:type w:val="continuous"/>
          <w:pgSz w:w="12240" w:h="15840" w:code="1"/>
          <w:pgMar w:top="1170" w:right="720" w:bottom="720" w:left="720" w:header="432" w:footer="288" w:gutter="0"/>
          <w:cols w:num="2" w:space="360"/>
          <w:docGrid w:linePitch="360"/>
        </w:sectPr>
      </w:pPr>
      <w:r w:rsidRPr="00071E61">
        <w:rPr>
          <w:szCs w:val="16"/>
        </w:rPr>
        <w:fldChar w:fldCharType="end"/>
      </w:r>
    </w:p>
    <w:p w14:paraId="1B2F7400" w14:textId="263CC11F" w:rsidR="000A570B" w:rsidRPr="004D5D5F" w:rsidRDefault="00F81C03" w:rsidP="000A570B">
      <w:pPr>
        <w:pStyle w:val="PURHeading1"/>
      </w:pPr>
      <w:r>
        <w:lastRenderedPageBreak/>
        <w:t>General Terms</w:t>
      </w:r>
    </w:p>
    <w:p w14:paraId="0681DB3A" w14:textId="77777777" w:rsidR="000A570B" w:rsidRPr="00732F38" w:rsidRDefault="000A570B" w:rsidP="000A570B">
      <w:pPr>
        <w:pStyle w:val="PURHeading2"/>
      </w:pPr>
      <w:r>
        <w:t>Licensing a Server</w:t>
      </w:r>
    </w:p>
    <w:p w14:paraId="3EC3EE87" w14:textId="7B1F0FF5" w:rsidR="000A570B" w:rsidRDefault="000A570B" w:rsidP="000A570B">
      <w:pPr>
        <w:pStyle w:val="PURBody"/>
        <w:rPr>
          <w:b/>
          <w:caps/>
        </w:rPr>
      </w:pPr>
      <w:r w:rsidRPr="008115B6">
        <w:t>Before you run instances of the server software on a server, you must determine the number of licenses required and assign them to that server</w:t>
      </w:r>
      <w:r>
        <w:t xml:space="preserve"> as described below</w:t>
      </w:r>
      <w:r w:rsidRPr="008115B6">
        <w:t>.</w:t>
      </w:r>
      <w:r w:rsidR="00B70FA2">
        <w:t xml:space="preserve"> </w:t>
      </w:r>
    </w:p>
    <w:p w14:paraId="7DA27C31" w14:textId="77777777" w:rsidR="000A570B" w:rsidRDefault="000A570B" w:rsidP="000A570B">
      <w:pPr>
        <w:pStyle w:val="PURBlueStrong"/>
      </w:pPr>
      <w:r>
        <w:t>Determining the Number of Licenses Required</w:t>
      </w:r>
    </w:p>
    <w:p w14:paraId="5D836B1F" w14:textId="709A4BE1" w:rsidR="000A570B" w:rsidRPr="008115B6" w:rsidRDefault="004173E6" w:rsidP="000A570B">
      <w:pPr>
        <w:pStyle w:val="PURBody-Indented"/>
      </w:pPr>
      <w:r>
        <w:t>Except as stated in the Product-Specific License Terms for a given product, t</w:t>
      </w:r>
      <w:r w:rsidR="000A570B" w:rsidRPr="008115B6">
        <w:t>he number of licenses required is based on either the total number of physical processors on the s</w:t>
      </w:r>
      <w:r w:rsidR="000A570B">
        <w:t>erver (as described in Option 1</w:t>
      </w:r>
      <w:r w:rsidR="000A570B" w:rsidRPr="008115B6">
        <w:t xml:space="preserve"> below) or the number of virtual and physical processors used (as de</w:t>
      </w:r>
      <w:r w:rsidR="000A570B">
        <w:t xml:space="preserve">scribed in Option 2 below). </w:t>
      </w:r>
      <w:r w:rsidR="000A570B" w:rsidRPr="008115B6">
        <w:t>For Enterprise Editions of the software, you may follow either option. For all other edition</w:t>
      </w:r>
      <w:r w:rsidR="000A570B">
        <w:t>s of the software, you must follow O</w:t>
      </w:r>
      <w:r w:rsidR="000A570B" w:rsidRPr="008115B6">
        <w:t xml:space="preserve">ption </w:t>
      </w:r>
      <w:r w:rsidR="000A570B">
        <w:t>2</w:t>
      </w:r>
      <w:r w:rsidR="000A570B" w:rsidRPr="008115B6">
        <w:t>.</w:t>
      </w:r>
    </w:p>
    <w:p w14:paraId="11DB4394" w14:textId="77777777" w:rsidR="00B70FA2" w:rsidRDefault="000A570B" w:rsidP="00165FFC">
      <w:pPr>
        <w:pStyle w:val="PURBody-Indented"/>
      </w:pPr>
      <w:r w:rsidRPr="008115B6">
        <w:rPr>
          <w:rStyle w:val="Strong"/>
        </w:rPr>
        <w:t>Option 1: Unlimited Virtualization</w:t>
      </w:r>
      <w:r>
        <w:rPr>
          <w:rStyle w:val="Strong"/>
        </w:rPr>
        <w:t xml:space="preserve">: </w:t>
      </w:r>
      <w:r w:rsidRPr="008115B6">
        <w:t>Under this option, the number of licenses required for a server equals the total number of physical processors on that server.</w:t>
      </w:r>
      <w:r w:rsidR="00B70FA2">
        <w:t xml:space="preserve"> </w:t>
      </w:r>
      <w:r w:rsidRPr="008115B6">
        <w:t xml:space="preserve">Counting and assigning licenses based on this option permits you to run the server software in one physical and any </w:t>
      </w:r>
      <w:r w:rsidRPr="008115B6">
        <w:lastRenderedPageBreak/>
        <w:t>number of virtual operating system environments (or OSEs) without regard to the number of physical and virtual processors used.</w:t>
      </w:r>
      <w:r w:rsidR="00B70FA2">
        <w:t xml:space="preserve"> </w:t>
      </w:r>
      <w:r w:rsidRPr="008115B6">
        <w:t>This option is available to you only for enterprise editions of</w:t>
      </w:r>
      <w:r w:rsidR="00B70FA2">
        <w:t xml:space="preserve"> the software.</w:t>
      </w:r>
    </w:p>
    <w:p w14:paraId="5E908EAA" w14:textId="13826776" w:rsidR="000A570B" w:rsidRPr="00A80756" w:rsidRDefault="000A570B" w:rsidP="00165FFC">
      <w:pPr>
        <w:pStyle w:val="PURBody-Indented"/>
      </w:pPr>
      <w:r w:rsidRPr="008115B6">
        <w:rPr>
          <w:rStyle w:val="Strong"/>
        </w:rPr>
        <w:t>Option 2: Licensing based on Processors Used</w:t>
      </w:r>
      <w:r w:rsidRPr="00830DCA">
        <w:rPr>
          <w:b/>
        </w:rPr>
        <w:t>:</w:t>
      </w:r>
      <w:r>
        <w:t xml:space="preserve"> </w:t>
      </w:r>
      <w:r w:rsidRPr="008115B6">
        <w:t>Under this option, the total number of licenses required for a server equals the sum of the lic</w:t>
      </w:r>
      <w:r w:rsidR="00615D50">
        <w:t>enses required under (a) and (b</w:t>
      </w:r>
      <w:r w:rsidRPr="008115B6">
        <w:t>) below.</w:t>
      </w:r>
      <w:r w:rsidR="00B70FA2">
        <w:t xml:space="preserve"> </w:t>
      </w:r>
      <w:r w:rsidRPr="008115B6">
        <w:t>This is the only option available to you for editions other than enterprise.</w:t>
      </w:r>
    </w:p>
    <w:p w14:paraId="673A64DB" w14:textId="77777777" w:rsidR="004C70E5" w:rsidRDefault="004C70E5" w:rsidP="00165FFC">
      <w:pPr>
        <w:pStyle w:val="PURBullet-Indented"/>
        <w:numPr>
          <w:ilvl w:val="0"/>
          <w:numId w:val="14"/>
        </w:numPr>
        <w:spacing w:line="240" w:lineRule="auto"/>
        <w:ind w:left="994"/>
        <w:contextualSpacing w:val="0"/>
      </w:pPr>
      <w:r w:rsidRPr="00A80756">
        <w:t>To run instances of the server software in the physical OSE on a server, you need a license for each physical processor that the physical OSE uses.</w:t>
      </w:r>
    </w:p>
    <w:p w14:paraId="6ABDE6F9" w14:textId="463C119B" w:rsidR="000A570B" w:rsidRPr="00A80756" w:rsidRDefault="000A570B" w:rsidP="00165FFC">
      <w:pPr>
        <w:pStyle w:val="PURBullet-Indented"/>
        <w:numPr>
          <w:ilvl w:val="0"/>
          <w:numId w:val="14"/>
        </w:numPr>
        <w:spacing w:line="240" w:lineRule="auto"/>
      </w:pPr>
      <w:r w:rsidRPr="00A80756">
        <w:t>To run instances of the server software in virtual OSEs on a server, you need a license for each virtual processor* that each of those virtual OSEs uses.</w:t>
      </w:r>
      <w:r w:rsidR="00B70FA2">
        <w:t xml:space="preserve"> </w:t>
      </w:r>
      <w:r w:rsidRPr="00A80756">
        <w:t>If a virtual OSE uses a fraction of a virtual processor, the fraction counts as a full virtual processor.</w:t>
      </w:r>
    </w:p>
    <w:p w14:paraId="1252C8C9" w14:textId="670EC8F7" w:rsidR="000A570B" w:rsidRPr="0026631B" w:rsidRDefault="000A570B" w:rsidP="00165FFC">
      <w:pPr>
        <w:pStyle w:val="PURBody-Indented"/>
      </w:pPr>
      <w:r>
        <w:t>*</w:t>
      </w:r>
      <w:r w:rsidRPr="0026631B">
        <w:t>A virtual processor is a processor in a virtual (or ot</w:t>
      </w:r>
      <w:r>
        <w:t>herwise emulated) hardware syste</w:t>
      </w:r>
      <w:r w:rsidRPr="0026631B">
        <w:t>m.</w:t>
      </w:r>
      <w:r w:rsidR="00B70FA2">
        <w:t xml:space="preserve"> </w:t>
      </w:r>
      <w:r w:rsidRPr="0026631B">
        <w:t xml:space="preserve">Virtual </w:t>
      </w:r>
      <w:r>
        <w:t>OSE</w:t>
      </w:r>
      <w:r w:rsidRPr="0026631B">
        <w:t>s use virtual processors.</w:t>
      </w:r>
      <w:r w:rsidR="00B70FA2">
        <w:t xml:space="preserve"> </w:t>
      </w:r>
      <w:r w:rsidRPr="0026631B">
        <w:t xml:space="preserve">Solely for licensing purposes, a virtual processor is considered to have the same number of threads and cores as each physical processor on the underlying physical hardware system. So, for any given virtual </w:t>
      </w:r>
      <w:r>
        <w:t>OSE</w:t>
      </w:r>
      <w:r w:rsidRPr="0026631B">
        <w:t xml:space="preserve"> on a server on which each physical processor provides X logical processors, the number of licenses required is the sum of </w:t>
      </w:r>
      <w:r w:rsidR="008D3F5A">
        <w:t>A</w:t>
      </w:r>
      <w:r w:rsidRPr="0026631B">
        <w:t xml:space="preserve">) and </w:t>
      </w:r>
      <w:r w:rsidR="008D3F5A">
        <w:t>B</w:t>
      </w:r>
      <w:r w:rsidRPr="0026631B">
        <w:t>) below:</w:t>
      </w:r>
    </w:p>
    <w:p w14:paraId="0CED70D5" w14:textId="6E076F32" w:rsidR="000A570B" w:rsidRDefault="000A570B" w:rsidP="007331A1">
      <w:pPr>
        <w:pStyle w:val="PURBullet-Indented"/>
        <w:numPr>
          <w:ilvl w:val="0"/>
          <w:numId w:val="26"/>
        </w:numPr>
        <w:ind w:left="994"/>
        <w:contextualSpacing w:val="0"/>
      </w:pPr>
      <w:r w:rsidRPr="0026631B">
        <w:t xml:space="preserve">one license for every X logical processors that virtual </w:t>
      </w:r>
      <w:r>
        <w:t>OSE</w:t>
      </w:r>
      <w:r w:rsidRPr="0026631B">
        <w:t xml:space="preserve"> </w:t>
      </w:r>
      <w:r w:rsidR="004F6F1D">
        <w:t>uses</w:t>
      </w:r>
    </w:p>
    <w:p w14:paraId="0C0E5C7F" w14:textId="3A2C91FF" w:rsidR="000A570B" w:rsidRDefault="000A570B" w:rsidP="007331A1">
      <w:pPr>
        <w:pStyle w:val="PURBullet-Indented"/>
        <w:numPr>
          <w:ilvl w:val="0"/>
          <w:numId w:val="26"/>
        </w:numPr>
      </w:pPr>
      <w:r w:rsidRPr="0026631B">
        <w:t>one license if the numbe</w:t>
      </w:r>
      <w:r>
        <w:t>r</w:t>
      </w:r>
      <w:r w:rsidRPr="0026631B">
        <w:t xml:space="preserve"> of logical processors it uses is n</w:t>
      </w:r>
      <w:r>
        <w:t>ot a whole number multiple of X</w:t>
      </w:r>
    </w:p>
    <w:p w14:paraId="1DFF21B2" w14:textId="3E30604B" w:rsidR="000A570B" w:rsidRPr="00862C77" w:rsidRDefault="000A570B" w:rsidP="000A570B">
      <w:pPr>
        <w:pStyle w:val="PURBody-Indented"/>
      </w:pPr>
      <w:r w:rsidRPr="0026631B">
        <w:t>“X,” as used above, equals the number of cores, or where relevant, the number of threads in each physical processor.</w:t>
      </w:r>
    </w:p>
    <w:p w14:paraId="5FBC6DEC" w14:textId="77777777" w:rsidR="000A570B" w:rsidRDefault="000A570B" w:rsidP="000A570B">
      <w:pPr>
        <w:pStyle w:val="PURHeading2"/>
      </w:pPr>
      <w:r>
        <w:t>Assigning the Required Number of Licenses to the Server</w:t>
      </w:r>
    </w:p>
    <w:p w14:paraId="5AD1E2C8" w14:textId="69AE66BB" w:rsidR="000A570B" w:rsidRPr="000F6C7A" w:rsidRDefault="000A570B" w:rsidP="000A570B">
      <w:pPr>
        <w:pStyle w:val="PURBody-Indented"/>
        <w:rPr>
          <w:rFonts w:eastAsia="MS Mincho" w:cs="Arial"/>
          <w:color w:val="404040"/>
          <w:szCs w:val="18"/>
          <w:lang w:eastAsia="zh-CN"/>
        </w:rPr>
      </w:pPr>
      <w:r w:rsidRPr="000F6C7A">
        <w:rPr>
          <w:lang w:eastAsia="zh-CN"/>
        </w:rPr>
        <w:t>After you determine the number of licenses you need for a server, you must assign that numb</w:t>
      </w:r>
      <w:r w:rsidR="00830DCA">
        <w:rPr>
          <w:lang w:eastAsia="zh-CN"/>
        </w:rPr>
        <w:t>er of licenses to that server.</w:t>
      </w:r>
      <w:r w:rsidR="00B70FA2">
        <w:rPr>
          <w:lang w:eastAsia="zh-CN"/>
        </w:rPr>
        <w:t xml:space="preserve"> </w:t>
      </w:r>
      <w:r w:rsidRPr="000F6C7A">
        <w:rPr>
          <w:lang w:eastAsia="zh-CN"/>
        </w:rPr>
        <w:t>That server is the licensed server for all of those licenses. You may not assign the same li</w:t>
      </w:r>
      <w:r w:rsidR="00830DCA">
        <w:rPr>
          <w:lang w:eastAsia="zh-CN"/>
        </w:rPr>
        <w:t>cense to more than one server.</w:t>
      </w:r>
      <w:r w:rsidR="00B70FA2">
        <w:rPr>
          <w:lang w:eastAsia="zh-CN"/>
        </w:rPr>
        <w:t xml:space="preserve"> </w:t>
      </w:r>
      <w:r w:rsidRPr="000F6C7A">
        <w:rPr>
          <w:lang w:eastAsia="zh-CN"/>
        </w:rPr>
        <w:t>A hardware partition or blade is considered to be a separate server.</w:t>
      </w:r>
    </w:p>
    <w:p w14:paraId="40F5E9A6" w14:textId="6F8E5BAA" w:rsidR="000A570B" w:rsidRDefault="000A570B" w:rsidP="000A570B">
      <w:pPr>
        <w:pStyle w:val="PURBody-Indented"/>
        <w:rPr>
          <w:rFonts w:eastAsia="MS PGothic" w:cs="Arial"/>
          <w:color w:val="404040"/>
          <w:szCs w:val="18"/>
        </w:rPr>
      </w:pPr>
      <w:r w:rsidRPr="000F6C7A">
        <w:lastRenderedPageBreak/>
        <w:t xml:space="preserve">You may reassign a license, but not within </w:t>
      </w:r>
      <w:r w:rsidR="004173E6">
        <w:t>the same calendar month</w:t>
      </w:r>
      <w:r w:rsidR="00BB2971">
        <w:t xml:space="preserve"> </w:t>
      </w:r>
      <w:r w:rsidR="004173E6">
        <w:rPr>
          <w:rFonts w:eastAsia="MS PGothic" w:cs="Arial"/>
          <w:color w:val="404040"/>
          <w:szCs w:val="18"/>
        </w:rPr>
        <w:t xml:space="preserve">unless </w:t>
      </w:r>
      <w:r w:rsidRPr="000F6C7A">
        <w:rPr>
          <w:rFonts w:eastAsia="MS PGothic" w:cs="Arial"/>
          <w:color w:val="404040"/>
          <w:szCs w:val="18"/>
        </w:rPr>
        <w:t>you retire the licensed server due</w:t>
      </w:r>
      <w:r w:rsidR="00830DCA">
        <w:rPr>
          <w:rFonts w:eastAsia="MS PGothic" w:cs="Arial"/>
          <w:color w:val="404040"/>
          <w:szCs w:val="18"/>
        </w:rPr>
        <w:t xml:space="preserv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35115AB9" w14:textId="77777777" w:rsidR="000A570B" w:rsidRPr="00BD7277" w:rsidRDefault="000A570B" w:rsidP="000A570B">
      <w:pPr>
        <w:pStyle w:val="PURHeading2"/>
      </w:pPr>
      <w:r w:rsidRPr="00BD7277">
        <w:t>Running Instances of the Server Software</w:t>
      </w:r>
    </w:p>
    <w:p w14:paraId="75D247BE" w14:textId="0CED3956" w:rsidR="000A570B" w:rsidRDefault="000A570B" w:rsidP="000A570B">
      <w:pPr>
        <w:pStyle w:val="PURBody-Indented"/>
        <w:rPr>
          <w:b/>
        </w:rPr>
      </w:pPr>
      <w:r>
        <w:t>Your right to run the software depends on the option used to determine th</w:t>
      </w:r>
      <w:r w:rsidR="00830DCA">
        <w:t>e number of licenses required.</w:t>
      </w:r>
    </w:p>
    <w:p w14:paraId="1F172A61" w14:textId="77777777" w:rsidR="000A570B" w:rsidRPr="004868FC" w:rsidRDefault="000A570B" w:rsidP="000A570B">
      <w:pPr>
        <w:pStyle w:val="PURBody-Indented"/>
      </w:pPr>
      <w:r w:rsidRPr="004868FC">
        <w:rPr>
          <w:rStyle w:val="Strong"/>
        </w:rPr>
        <w:t>Option 1: Unlimited Virtualization</w:t>
      </w:r>
      <w:r w:rsidRPr="00830DCA">
        <w:rPr>
          <w:b/>
        </w:rPr>
        <w:t>:</w:t>
      </w:r>
      <w:r w:rsidRPr="004868FC">
        <w:t xml:space="preserve"> If you assign to a server licenses equal to the total number of physical processors on the server:</w:t>
      </w:r>
    </w:p>
    <w:p w14:paraId="56C18382" w14:textId="72316250" w:rsidR="000A570B" w:rsidRPr="00BD7277" w:rsidRDefault="000A570B" w:rsidP="00EC27E9">
      <w:pPr>
        <w:pStyle w:val="PURBullet-Indented"/>
      </w:pPr>
      <w:r w:rsidRPr="00BD7277">
        <w:t>You may run, at any one time, any number of instances of the server software in one physical and any number o</w:t>
      </w:r>
      <w:r w:rsidR="00830DCA">
        <w:t>f virtual OSEs on that server.</w:t>
      </w:r>
    </w:p>
    <w:p w14:paraId="58DEFBE0" w14:textId="77777777" w:rsidR="000A570B" w:rsidRPr="00BD7277" w:rsidRDefault="000A570B" w:rsidP="00EC27E9">
      <w:pPr>
        <w:pStyle w:val="PURBullet-Indented"/>
      </w:pPr>
      <w:r w:rsidRPr="00BD7277">
        <w:t>You do not need to license virtual processors.</w:t>
      </w:r>
    </w:p>
    <w:p w14:paraId="7D719E8E" w14:textId="1CB09D85" w:rsidR="000A570B" w:rsidRPr="004868FC" w:rsidRDefault="000A570B" w:rsidP="000A570B">
      <w:pPr>
        <w:pStyle w:val="PURBody-Indented"/>
        <w:rPr>
          <w:b/>
          <w:bCs/>
        </w:rPr>
      </w:pPr>
      <w:r w:rsidRPr="00FD0417">
        <w:rPr>
          <w:rStyle w:val="Strong"/>
        </w:rPr>
        <w:t>Option 2: Licensing based on Processors Used</w:t>
      </w:r>
      <w:r>
        <w:rPr>
          <w:rStyle w:val="Strong"/>
        </w:rPr>
        <w:t xml:space="preserve">: </w:t>
      </w:r>
      <w:r>
        <w:t>You may run, at any one time, any number of instances of the server software in physical and virtual OSEs on the licensed server.</w:t>
      </w:r>
      <w:r w:rsidR="00B70FA2">
        <w:t xml:space="preserve"> </w:t>
      </w:r>
      <w:r>
        <w:t>However, the total number of physical and virtual processors used by those OSEs cannot exceed the number of licenses assigned to that server.</w:t>
      </w:r>
    </w:p>
    <w:p w14:paraId="0ADCBA28" w14:textId="77777777" w:rsidR="000A570B" w:rsidRPr="00FD0417" w:rsidRDefault="000A570B" w:rsidP="000A570B">
      <w:pPr>
        <w:pStyle w:val="PURHeading2"/>
      </w:pPr>
      <w:r w:rsidRPr="00FD0417">
        <w:t>Run</w:t>
      </w:r>
      <w:r>
        <w:t>ning I</w:t>
      </w:r>
      <w:r w:rsidRPr="00FD0417">
        <w:t xml:space="preserve">nstances of the </w:t>
      </w:r>
      <w:r>
        <w:t>Client S</w:t>
      </w:r>
      <w:r w:rsidRPr="00FD0417">
        <w:t>oftware</w:t>
      </w:r>
    </w:p>
    <w:p w14:paraId="50DE3AB7" w14:textId="3CF05C6C" w:rsidR="000A570B" w:rsidRPr="00FD0417" w:rsidRDefault="000A570B" w:rsidP="000A570B">
      <w:pPr>
        <w:pStyle w:val="PURBody-Indented"/>
      </w:pPr>
      <w:r w:rsidRPr="00221F7C">
        <w:t>Y</w:t>
      </w:r>
      <w:r w:rsidRPr="00221F7C">
        <w:rPr>
          <w:lang w:eastAsia="ja-JP"/>
        </w:rPr>
        <w:t>ou may run or otherwise use any number of instances of the client sof</w:t>
      </w:r>
      <w:r>
        <w:rPr>
          <w:lang w:eastAsia="ja-JP"/>
        </w:rPr>
        <w:t xml:space="preserve">tware listed in </w:t>
      </w:r>
      <w:hyperlink w:anchor="Appendix1" w:history="1">
        <w:r w:rsidRPr="003A212A">
          <w:rPr>
            <w:rStyle w:val="Hyperlink"/>
          </w:rPr>
          <w:t>Appendix 1</w:t>
        </w:r>
      </w:hyperlink>
      <w:r w:rsidRPr="00FD0417">
        <w:t xml:space="preserve"> </w:t>
      </w:r>
      <w:r w:rsidRPr="00221F7C">
        <w:rPr>
          <w:lang w:eastAsia="ja-JP"/>
        </w:rPr>
        <w:t>in physical or virtual operating system environments</w:t>
      </w:r>
      <w:r>
        <w:rPr>
          <w:lang w:eastAsia="ja-JP"/>
        </w:rPr>
        <w:t xml:space="preserve"> (or OSEs)</w:t>
      </w:r>
      <w:r w:rsidRPr="00221F7C">
        <w:rPr>
          <w:lang w:eastAsia="ja-JP"/>
        </w:rPr>
        <w:t xml:space="preserve"> on any number of your devices or your customer’s. You and your customers may use the client software only with the server software directly or indirectly t</w:t>
      </w:r>
      <w:r w:rsidR="00830DCA">
        <w:rPr>
          <w:lang w:eastAsia="ja-JP"/>
        </w:rPr>
        <w:t>hrough other client software.</w:t>
      </w:r>
    </w:p>
    <w:p w14:paraId="787F626F" w14:textId="35F4DBCC" w:rsidR="000A570B" w:rsidRPr="00FD0417" w:rsidRDefault="000A570B" w:rsidP="000A570B">
      <w:pPr>
        <w:pStyle w:val="PURHeading2"/>
      </w:pPr>
      <w:r w:rsidRPr="00FD0417">
        <w:t>Creating and Storing Instances on Y</w:t>
      </w:r>
      <w:r w:rsidR="00830DCA">
        <w:t>our Servers or Storage Media</w:t>
      </w:r>
    </w:p>
    <w:p w14:paraId="49F02200" w14:textId="77777777" w:rsidR="000A570B" w:rsidRPr="00710E52" w:rsidRDefault="000A570B" w:rsidP="000A570B">
      <w:pPr>
        <w:pStyle w:val="PURBody-Indented"/>
      </w:pPr>
      <w:r w:rsidRPr="00710E52">
        <w:t xml:space="preserve">You have the additional rights below for each </w:t>
      </w:r>
      <w:r>
        <w:t>software</w:t>
      </w:r>
      <w:r w:rsidRPr="00710E52">
        <w:t xml:space="preserve"> license you acquire.</w:t>
      </w:r>
    </w:p>
    <w:p w14:paraId="1C554693" w14:textId="77777777" w:rsidR="000A570B" w:rsidRPr="00710E52" w:rsidRDefault="000A570B" w:rsidP="00EC27E9">
      <w:pPr>
        <w:pStyle w:val="PURBullet-Indented"/>
      </w:pPr>
      <w:r w:rsidRPr="00710E52">
        <w:t xml:space="preserve">You may create any number of instances of the server software and </w:t>
      </w:r>
      <w:r>
        <w:t>client</w:t>
      </w:r>
      <w:r w:rsidRPr="00710E52">
        <w:t xml:space="preserve"> software.</w:t>
      </w:r>
    </w:p>
    <w:p w14:paraId="0E813073" w14:textId="77777777" w:rsidR="000A570B" w:rsidRPr="00710E52" w:rsidRDefault="000A570B" w:rsidP="00EC27E9">
      <w:pPr>
        <w:pStyle w:val="PURBullet-Indented"/>
      </w:pPr>
      <w:r w:rsidRPr="00710E52">
        <w:t xml:space="preserve">You may store instances of the server software and </w:t>
      </w:r>
      <w:r>
        <w:t>client</w:t>
      </w:r>
      <w:r w:rsidRPr="00710E52">
        <w:t xml:space="preserve"> software on any of your servers or storage media.</w:t>
      </w:r>
    </w:p>
    <w:p w14:paraId="0D2C645A" w14:textId="1C40C924" w:rsidR="000A570B" w:rsidRPr="00710E52" w:rsidRDefault="000A570B"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w:t>
      </w:r>
      <w:r w:rsidRPr="00710E52">
        <w:lastRenderedPageBreak/>
        <w:t>server software under</w:t>
      </w:r>
      <w:r>
        <w:t xml:space="preserve"> the software </w:t>
      </w:r>
      <w:r w:rsidRPr="00710E52">
        <w:t>licenses as described above</w:t>
      </w:r>
      <w:r w:rsidR="001E0BF6">
        <w:t xml:space="preserve"> (e.g., you may not distribute insta</w:t>
      </w:r>
      <w:r w:rsidR="00E10DAF">
        <w:t>nc</w:t>
      </w:r>
      <w:r w:rsidR="001E0BF6">
        <w:t>es to third parties other than you</w:t>
      </w:r>
      <w:r w:rsidR="00E10DAF">
        <w:t>r</w:t>
      </w:r>
      <w:r w:rsidR="001E0BF6">
        <w:t xml:space="preserve"> customer (an</w:t>
      </w:r>
      <w:r w:rsidR="00E10DAF">
        <w:t>d</w:t>
      </w:r>
      <w:r w:rsidR="001E0BF6">
        <w:t xml:space="preserve"> then only as permitted under your agreement))</w:t>
      </w:r>
      <w:r w:rsidRPr="00710E52">
        <w:t>.</w:t>
      </w:r>
    </w:p>
    <w:p w14:paraId="7B12897D" w14:textId="044B2B3B" w:rsidR="000A570B" w:rsidRDefault="000A570B" w:rsidP="000A570B">
      <w:pPr>
        <w:pStyle w:val="PURHeading2"/>
        <w:rPr>
          <w:highlight w:val="yellow"/>
        </w:rPr>
      </w:pPr>
      <w:r w:rsidRPr="00FD0417">
        <w:t>Additional Licensing Requirements and/or Use Rights</w:t>
      </w:r>
    </w:p>
    <w:p w14:paraId="1131747A" w14:textId="77777777" w:rsidR="000A570B" w:rsidRPr="00FD0417" w:rsidRDefault="000A570B" w:rsidP="000A570B">
      <w:pPr>
        <w:pStyle w:val="PURBlueStrong"/>
      </w:pPr>
      <w:r w:rsidRPr="00FD0417">
        <w:t xml:space="preserve">No </w:t>
      </w:r>
      <w:r>
        <w:t>Subscriber Access Licenses (SALs)</w:t>
      </w:r>
      <w:r w:rsidRPr="00FD0417">
        <w:t xml:space="preserve"> Required for Access</w:t>
      </w:r>
    </w:p>
    <w:p w14:paraId="314E2DBC" w14:textId="7486F700" w:rsidR="000A570B" w:rsidRDefault="00094CB3" w:rsidP="000A570B">
      <w:pPr>
        <w:pStyle w:val="PURBody-Indented"/>
      </w:pPr>
      <w:r>
        <w:t>Except as described in this Per Processor section, y</w:t>
      </w:r>
      <w:r w:rsidR="000A570B">
        <w:t>ou do not need SALs for other devices to access your in</w:t>
      </w:r>
      <w:r w:rsidR="00830DCA">
        <w:t>stances of the server software.</w:t>
      </w:r>
    </w:p>
    <w:p w14:paraId="1F3D4EBB" w14:textId="77777777" w:rsidR="000A570B" w:rsidRPr="00FD0417" w:rsidRDefault="000A570B" w:rsidP="000A570B">
      <w:pPr>
        <w:pStyle w:val="PURBlueStrong"/>
      </w:pPr>
      <w:r w:rsidRPr="00FD0417">
        <w:t>Distributable Code</w:t>
      </w:r>
    </w:p>
    <w:p w14:paraId="0E020FB6" w14:textId="0076FBD3" w:rsidR="000A570B" w:rsidRPr="00FD0417" w:rsidRDefault="000A570B" w:rsidP="000A570B">
      <w:pPr>
        <w:pStyle w:val="PURBody-Indented"/>
      </w:pPr>
      <w:r w:rsidRPr="00FD0417">
        <w:t xml:space="preserve">You may use Distributable Code as described </w:t>
      </w:r>
      <w:r w:rsidR="00830DCA">
        <w:t>in the Universal License Terms.</w:t>
      </w:r>
    </w:p>
    <w:p w14:paraId="0021804E" w14:textId="5AE098B8" w:rsidR="000A570B" w:rsidRDefault="00400E31" w:rsidP="000A570B">
      <w:pPr>
        <w:pStyle w:val="PURBlueStrong"/>
      </w:pPr>
      <w:r>
        <w:t xml:space="preserve">System Center </w:t>
      </w:r>
      <w:r w:rsidR="000A570B">
        <w:t>Packs</w:t>
      </w:r>
    </w:p>
    <w:p w14:paraId="2043D2E1" w14:textId="28074ADE" w:rsidR="000A570B" w:rsidRDefault="00400E31" w:rsidP="000A570B">
      <w:pPr>
        <w:pStyle w:val="PURBody-Indented"/>
      </w:pPr>
      <w:r>
        <w:t>The license terms for the applicable System Center products apply to your use of Management Packs, Configuration Packs, Process Packs and Integration Packs included with the software.</w:t>
      </w:r>
    </w:p>
    <w:p w14:paraId="64FDD176" w14:textId="3C4C05C4" w:rsidR="000A570B" w:rsidRDefault="000A570B" w:rsidP="000A570B">
      <w:pPr>
        <w:pStyle w:val="PURHeading2"/>
      </w:pPr>
      <w:r>
        <w:t>Licen</w:t>
      </w:r>
      <w:r w:rsidR="00830DCA">
        <w:t>se Mobility within Server Farms</w:t>
      </w:r>
    </w:p>
    <w:p w14:paraId="78598E48" w14:textId="35598FDB" w:rsidR="000A570B" w:rsidRPr="00FB2489" w:rsidRDefault="000A570B" w:rsidP="000A570B">
      <w:pPr>
        <w:pStyle w:val="PURBody-Indented"/>
      </w:pPr>
      <w:r>
        <w:t xml:space="preserve">Note: Applicable only to products designated as having License Mobility </w:t>
      </w:r>
      <w:proofErr w:type="gramStart"/>
      <w:r w:rsidR="005E52C7">
        <w:t>Within</w:t>
      </w:r>
      <w:proofErr w:type="gramEnd"/>
      <w:r w:rsidR="005E52C7">
        <w:t xml:space="preserve"> Server Farms </w:t>
      </w:r>
      <w:r>
        <w:t>in the Product-specific License Terms section below.</w:t>
      </w:r>
    </w:p>
    <w:p w14:paraId="1EB44802" w14:textId="77777777" w:rsidR="000A570B" w:rsidRDefault="000A570B" w:rsidP="000A570B">
      <w:pPr>
        <w:pStyle w:val="PURBlueStrong"/>
      </w:pPr>
      <w:r w:rsidRPr="002243AF">
        <w:t>Assigning Licenses and Usin</w:t>
      </w:r>
      <w:r>
        <w:t>g Software within a Server Farm</w:t>
      </w:r>
    </w:p>
    <w:p w14:paraId="053B4547" w14:textId="5FCFCDC1" w:rsidR="000A570B" w:rsidRDefault="000A570B" w:rsidP="000A570B">
      <w:pPr>
        <w:pStyle w:val="PURBody-Indented"/>
      </w:pPr>
      <w:r w:rsidRPr="002243AF">
        <w:t>You may determine the number of licenses you need, assign those licenses, and use the server software as provided in the General License Terms.</w:t>
      </w:r>
      <w:r w:rsidR="00B70FA2">
        <w:t xml:space="preserve"> </w:t>
      </w:r>
      <w:r w:rsidRPr="002243AF">
        <w:t>Alternatively, you may apply the use rights</w:t>
      </w:r>
      <w:r w:rsidR="00830DCA">
        <w:t xml:space="preserve"> below.</w:t>
      </w:r>
    </w:p>
    <w:p w14:paraId="4DDD7262" w14:textId="77777777" w:rsidR="000A570B" w:rsidRPr="00747B1F" w:rsidRDefault="000A570B" w:rsidP="000A570B">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4379FF48" w14:textId="77777777" w:rsidR="000A570B" w:rsidRDefault="000A570B" w:rsidP="00EC27E9">
      <w:pPr>
        <w:pStyle w:val="PURBullet-Indented"/>
      </w:pPr>
      <w:r>
        <w:t>in a time zone that is within four hours of the local time zone of the other (Coordinated Universal Time (UTC) and not DST), and/or</w:t>
      </w:r>
    </w:p>
    <w:p w14:paraId="3A43334A" w14:textId="77777777" w:rsidR="000A570B" w:rsidRDefault="000A570B" w:rsidP="00EC27E9">
      <w:pPr>
        <w:pStyle w:val="PURBullet-Indented"/>
        <w:rPr>
          <w:rFonts w:cs="Arial"/>
          <w:sz w:val="20"/>
        </w:rPr>
      </w:pPr>
      <w:proofErr w:type="gramStart"/>
      <w:r>
        <w:t>within</w:t>
      </w:r>
      <w:proofErr w:type="gramEnd"/>
      <w:r>
        <w:t xml:space="preserve"> the European Union (EU) and/or European Free Trade Association (EFTA)</w:t>
      </w:r>
      <w:r>
        <w:rPr>
          <w:rFonts w:cs="Arial"/>
        </w:rPr>
        <w:t>.</w:t>
      </w:r>
    </w:p>
    <w:p w14:paraId="3F137852" w14:textId="77777777" w:rsidR="000A570B" w:rsidRDefault="000A570B" w:rsidP="000A570B">
      <w:pPr>
        <w:pStyle w:val="PURBody-Indented"/>
      </w:pPr>
      <w:r w:rsidRPr="00747B1F">
        <w:t>Each data center may be part of only one server farm. You may reassign a data center from one server farm to another, but not on a short-term basis (i.e., not within 30 days of the last assignment).</w:t>
      </w:r>
    </w:p>
    <w:p w14:paraId="68FBC4D8" w14:textId="77777777" w:rsidR="000A570B" w:rsidRPr="005E55E4" w:rsidRDefault="000A570B" w:rsidP="000A570B">
      <w:pPr>
        <w:pStyle w:val="PURBlueStrong"/>
      </w:pPr>
      <w:r w:rsidRPr="005E55E4">
        <w:lastRenderedPageBreak/>
        <w:t>License reassignment</w:t>
      </w:r>
    </w:p>
    <w:p w14:paraId="1DBB7141" w14:textId="485B776D" w:rsidR="000A570B" w:rsidRPr="004868FC" w:rsidRDefault="000A570B" w:rsidP="000A570B">
      <w:pPr>
        <w:pStyle w:val="PURBody-Indented"/>
        <w:rPr>
          <w:b/>
          <w:bCs/>
        </w:rPr>
      </w:pPr>
      <w:r w:rsidRPr="002243AF">
        <w:rPr>
          <w:rStyle w:val="Strong"/>
        </w:rPr>
        <w:t>Within a Server Farm</w:t>
      </w:r>
      <w:r>
        <w:rPr>
          <w:rStyle w:val="Strong"/>
        </w:rPr>
        <w:t xml:space="preserve">: </w:t>
      </w:r>
      <w:r w:rsidRPr="002243AF">
        <w:t>You may reassign licenses to any of your servers located within the same server farm as often as needed.</w:t>
      </w:r>
      <w:r w:rsidR="00B70FA2">
        <w:t xml:space="preserve"> </w:t>
      </w:r>
      <w:r w:rsidRPr="002243AF">
        <w:t xml:space="preserve">The prohibition against </w:t>
      </w:r>
      <w:r w:rsidR="00281E2B">
        <w:t>mid-calendar month</w:t>
      </w:r>
      <w:r w:rsidRPr="002243AF">
        <w:t xml:space="preserve"> reassignment does not apply to licenses assigned to servers located within the same server farm.</w:t>
      </w:r>
    </w:p>
    <w:p w14:paraId="3AF49BD6" w14:textId="2DA2DF90" w:rsidR="000A570B" w:rsidRPr="00DA43B1" w:rsidRDefault="000A570B" w:rsidP="00DA43B1">
      <w:pPr>
        <w:pStyle w:val="PURBody-Indented"/>
        <w:rPr>
          <w:b/>
          <w:bCs/>
        </w:rPr>
      </w:pPr>
      <w:r w:rsidRPr="002243AF">
        <w:rPr>
          <w:rStyle w:val="Strong"/>
        </w:rPr>
        <w:t>Across Server Farms</w:t>
      </w:r>
      <w:r>
        <w:rPr>
          <w:rStyle w:val="Strong"/>
        </w:rPr>
        <w:t xml:space="preserve">: </w:t>
      </w:r>
      <w:r w:rsidRPr="002243AF">
        <w:t xml:space="preserve">You may reassign licenses to any of your servers located in different server farms, but </w:t>
      </w:r>
      <w:r w:rsidRPr="004B6D22">
        <w:t xml:space="preserve">not </w:t>
      </w:r>
      <w:r w:rsidR="00FB3105">
        <w:t>d</w:t>
      </w:r>
      <w:r w:rsidR="00281E2B">
        <w:t>u</w:t>
      </w:r>
      <w:r w:rsidR="00FB3105">
        <w:t>r</w:t>
      </w:r>
      <w:r w:rsidR="00281E2B">
        <w:t>ing the same calendar month</w:t>
      </w:r>
      <w:r w:rsidRPr="004B6D22">
        <w:t>.</w:t>
      </w:r>
    </w:p>
    <w:p w14:paraId="550B36AF" w14:textId="77777777" w:rsidR="000A570B" w:rsidRPr="00171A1D" w:rsidRDefault="000A570B" w:rsidP="000A570B">
      <w:pPr>
        <w:pStyle w:val="PURBlueStrong"/>
      </w:pPr>
      <w:r w:rsidRPr="00171A1D">
        <w:t>Determining the Number of Licenses Required</w:t>
      </w:r>
    </w:p>
    <w:p w14:paraId="2A3DBE87" w14:textId="0466D59D" w:rsidR="000A570B" w:rsidRPr="00171A1D" w:rsidRDefault="000A570B" w:rsidP="000A570B">
      <w:pPr>
        <w:pStyle w:val="PURBody-Indented"/>
      </w:pPr>
      <w:r w:rsidRPr="00171A1D">
        <w:t>Despite anything to the contrary in General License Terms about how to count virtual and physical processors, you need a number of licenses equal to or greater than the number of physical processors on licensed servers within a server farm at any one time supporting or used by OSEs in which instance</w:t>
      </w:r>
      <w:r w:rsidR="00830DCA">
        <w:t>s of the software are running.</w:t>
      </w:r>
    </w:p>
    <w:p w14:paraId="1DC30A8D" w14:textId="77777777" w:rsidR="000A570B" w:rsidRDefault="000A570B" w:rsidP="000A570B">
      <w:pPr>
        <w:pStyle w:val="PURBlueStrong"/>
      </w:pPr>
      <w:r w:rsidRPr="00171A1D">
        <w:t>Running instances of the Server Software in a Server Farm</w:t>
      </w:r>
    </w:p>
    <w:p w14:paraId="5E787DF7" w14:textId="6B908302" w:rsidR="00156D47" w:rsidRDefault="00156D47" w:rsidP="00156D47">
      <w:pPr>
        <w:pStyle w:val="PURBody-Indented"/>
      </w:pPr>
      <w:r w:rsidRPr="00156D47">
        <w:rPr>
          <w:b/>
        </w:rPr>
        <w:t>For all server software covered under License Mobility</w:t>
      </w:r>
      <w:r w:rsidRPr="00830DCA">
        <w:rPr>
          <w:b/>
        </w:rPr>
        <w:t>:</w:t>
      </w:r>
      <w:r>
        <w:t xml:space="preserve"> Because you are permitted to reassign licenses as needed, as long as you meet the following requirement, you may run the software in any number of operating system environments (or OSEs) within a server farm.</w:t>
      </w:r>
      <w:r w:rsidR="00B70FA2">
        <w:t xml:space="preserve"> </w:t>
      </w:r>
      <w:r>
        <w:t>The number of physical processors supporting or used by operating system environments (or OSEs) at any one time may not exceed the number of licenses assig</w:t>
      </w:r>
      <w:r w:rsidR="00830DCA">
        <w:t>ned to servers within the farm.</w:t>
      </w:r>
    </w:p>
    <w:p w14:paraId="44B6C8C4" w14:textId="77777777" w:rsidR="000A570B" w:rsidRPr="00C0287A" w:rsidRDefault="000A570B" w:rsidP="000A570B">
      <w:pPr>
        <w:pStyle w:val="PURBlueStrong"/>
        <w:rPr>
          <w:rStyle w:val="Strong"/>
          <w:b w:val="0"/>
          <w:bCs w:val="0"/>
        </w:rPr>
      </w:pPr>
      <w:r w:rsidRPr="00C0287A">
        <w:rPr>
          <w:rStyle w:val="PURBlueStrong-IndentedChar"/>
          <w:smallCaps/>
        </w:rPr>
        <w:t>Alternative Method of Counting</w:t>
      </w:r>
    </w:p>
    <w:p w14:paraId="3340D6A1" w14:textId="2C2002A7" w:rsidR="000A570B" w:rsidRPr="004339D6" w:rsidRDefault="000A570B" w:rsidP="000A570B">
      <w:pPr>
        <w:pStyle w:val="PURBody-Indented"/>
      </w:pPr>
      <w:r w:rsidRPr="004339D6">
        <w:t>Instead of counting the number of physical processors supporting virtual OSEs, you may count the number of virtual processors being used by virtual OSEs in which instances are running.</w:t>
      </w:r>
      <w:r w:rsidR="00B70FA2">
        <w:t xml:space="preserve"> </w:t>
      </w:r>
      <w:r w:rsidRPr="004339D6">
        <w:t>For purposes of this method of counting, disregard the statement in the Universal License Terms that a virtual processor is considered to have the same number of threads and cores as each of the underlying physical processors.</w:t>
      </w:r>
      <w:r w:rsidR="00B70FA2">
        <w:t xml:space="preserve"> </w:t>
      </w:r>
      <w:r w:rsidRPr="004339D6">
        <w:t>You must assign a number of licenses equal to the</w:t>
      </w:r>
      <w:r w:rsidR="00830DCA">
        <w:t xml:space="preserve"> sum of the greatest number of:</w:t>
      </w:r>
    </w:p>
    <w:p w14:paraId="5976A6A5" w14:textId="7DBBAE4F" w:rsidR="000A570B" w:rsidRPr="00171A1D" w:rsidRDefault="000A570B" w:rsidP="00EC27E9">
      <w:pPr>
        <w:pStyle w:val="PURBullet-Indented"/>
      </w:pPr>
      <w:r w:rsidRPr="00171A1D">
        <w:t>virtual processors at any one time used by virtual OSEs in which instan</w:t>
      </w:r>
      <w:r w:rsidR="00830DCA">
        <w:t>ces of software are running and</w:t>
      </w:r>
    </w:p>
    <w:p w14:paraId="37E3DEB6" w14:textId="77777777" w:rsidR="000A570B" w:rsidRDefault="000A570B" w:rsidP="00EC27E9">
      <w:pPr>
        <w:pStyle w:val="PURBullet-Indented"/>
      </w:pPr>
      <w:r w:rsidRPr="00171A1D">
        <w:t>physical processors at any one time used by physical OSEs in which in</w:t>
      </w:r>
      <w:r>
        <w:t>stances of software are running</w:t>
      </w:r>
    </w:p>
    <w:p w14:paraId="3BE3ACA2" w14:textId="77777777" w:rsidR="000A570B" w:rsidRDefault="007328F6" w:rsidP="000A570B">
      <w:pPr>
        <w:pStyle w:val="PURBullet"/>
        <w:numPr>
          <w:ilvl w:val="0"/>
          <w:numId w:val="0"/>
        </w:numPr>
        <w:jc w:val="right"/>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28628564" w14:textId="77777777" w:rsidR="000A570B" w:rsidRPr="00893CE7" w:rsidRDefault="005F6596" w:rsidP="000A570B">
      <w:pPr>
        <w:pStyle w:val="PURHeading1"/>
      </w:pPr>
      <w:r>
        <w:lastRenderedPageBreak/>
        <w:t>Product-Specific License Terms</w:t>
      </w:r>
    </w:p>
    <w:p w14:paraId="76186B76" w14:textId="77777777" w:rsidR="000A570B" w:rsidRPr="00A748AB" w:rsidRDefault="000A570B" w:rsidP="000A570B">
      <w:pPr>
        <w:pStyle w:val="PURProductName"/>
        <w:rPr>
          <w:lang w:val="fr-FR"/>
        </w:rPr>
      </w:pPr>
      <w:bookmarkStart w:id="53" w:name="_Toc297828693"/>
      <w:bookmarkStart w:id="54" w:name="_Toc297883448"/>
      <w:bookmarkStart w:id="55" w:name="_Toc299531301"/>
      <w:bookmarkStart w:id="56" w:name="_Toc299531409"/>
      <w:bookmarkStart w:id="57" w:name="_Toc299531517"/>
      <w:bookmarkStart w:id="58" w:name="_Toc299957126"/>
      <w:bookmarkStart w:id="59" w:name="_Toc346536835"/>
      <w:bookmarkStart w:id="60" w:name="_Toc339280302"/>
      <w:bookmarkStart w:id="61" w:name="_Toc339280364"/>
      <w:bookmarkStart w:id="62" w:name="_Toc363552773"/>
      <w:bookmarkStart w:id="63" w:name="_Toc363552838"/>
      <w:bookmarkStart w:id="64" w:name="_Toc378682218"/>
      <w:bookmarkStart w:id="65" w:name="_Toc378682238"/>
      <w:bookmarkStart w:id="66" w:name="_Toc371268250"/>
      <w:bookmarkStart w:id="67" w:name="_Toc371268317"/>
      <w:bookmarkStart w:id="68" w:name="_Toc379278453"/>
      <w:bookmarkStart w:id="69" w:name="_Toc379278517"/>
      <w:bookmarkStart w:id="70" w:name="_Toc423376102"/>
      <w:bookmarkStart w:id="71" w:name="_Toc427932200"/>
      <w:proofErr w:type="spellStart"/>
      <w:r w:rsidRPr="00A748AB">
        <w:rPr>
          <w:lang w:val="fr-FR"/>
        </w:rPr>
        <w:t>Core</w:t>
      </w:r>
      <w:proofErr w:type="spellEnd"/>
      <w:r w:rsidRPr="00A748AB">
        <w:rPr>
          <w:lang w:val="fr-FR"/>
        </w:rPr>
        <w:t xml:space="preserve"> Infrastructure Server Suite Datacenter</w:t>
      </w:r>
      <w:bookmarkEnd w:id="53"/>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r w:rsidRPr="003D4C90">
        <w:fldChar w:fldCharType="begin"/>
      </w:r>
      <w:r w:rsidRPr="00A748AB">
        <w:rPr>
          <w:lang w:val="fr-FR"/>
        </w:rPr>
        <w:instrText xml:space="preserve"> XE "Core Infrastructure Server Suite Datacenter" </w:instrText>
      </w:r>
      <w:r w:rsidRPr="003D4C90">
        <w:fldChar w:fldCharType="end"/>
      </w:r>
    </w:p>
    <w:p w14:paraId="21DF7CEA" w14:textId="77777777" w:rsidR="000A570B" w:rsidRPr="003D4C90" w:rsidRDefault="000A570B" w:rsidP="000A570B">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3D4C90">
              <w:rPr>
                <w:rFonts w:ascii="Arial Narrow" w:hAnsi="Arial Narrow"/>
                <w:color w:val="404040" w:themeColor="text1" w:themeTint="BF"/>
                <w:sz w:val="18"/>
              </w:rPr>
              <w:t xml:space="preserve"> </w:t>
            </w:r>
            <w:r w:rsidR="000A570B">
              <w:rPr>
                <w:rFonts w:ascii="Arial Narrow" w:hAnsi="Arial Narrow"/>
                <w:b/>
                <w:color w:val="404040" w:themeColor="text1" w:themeTint="BF"/>
                <w:sz w:val="18"/>
              </w:rPr>
              <w:t>No</w:t>
            </w:r>
            <w:r w:rsidR="000A570B" w:rsidRPr="003D4C90">
              <w:rPr>
                <w:rFonts w:ascii="Arial Narrow" w:hAnsi="Arial Narrow"/>
                <w:b/>
                <w:color w:val="404040" w:themeColor="text1" w:themeTint="BF"/>
                <w:sz w:val="18"/>
              </w:rPr>
              <w:t xml:space="preserve">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rsidRPr="003D4C90">
        <w:t xml:space="preserve">Additional Terms: </w:t>
      </w:r>
    </w:p>
    <w:p w14:paraId="4A18C433" w14:textId="77777777" w:rsidR="000A570B" w:rsidRPr="003D4C90" w:rsidRDefault="000A570B" w:rsidP="000A570B">
      <w:pPr>
        <w:pStyle w:val="PURBlueStrong"/>
        <w:rPr>
          <w:color w:val="404040" w:themeColor="text1" w:themeTint="BF"/>
        </w:rPr>
      </w:pPr>
      <w:r>
        <w:t>Product Suite</w:t>
      </w:r>
    </w:p>
    <w:p w14:paraId="332BB776" w14:textId="12B0631A" w:rsidR="000A570B" w:rsidRPr="003D4C90" w:rsidRDefault="000A570B" w:rsidP="000A570B">
      <w:pPr>
        <w:pStyle w:val="PURBody-Indented"/>
      </w:pPr>
      <w:r w:rsidRPr="003D4C90">
        <w:t>Core Infrastructure Server Suite Datacenter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2F2A0907" w14:textId="72638313" w:rsidR="000A570B" w:rsidRPr="003D4C90" w:rsidRDefault="000A570B" w:rsidP="000A570B">
      <w:pPr>
        <w:pStyle w:val="PURBody-Indented"/>
      </w:pPr>
      <w:r w:rsidRPr="003D4C90">
        <w:t>By acquiring a license for Core Infrastructure Server Suite Datacenter,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7AA91F3E" w14:textId="77777777" w:rsidR="000A570B" w:rsidRPr="00A748AB" w:rsidRDefault="000A570B" w:rsidP="000A570B">
      <w:pPr>
        <w:pStyle w:val="PURBlueStrong"/>
        <w:rPr>
          <w:lang w:val="fr-FR"/>
        </w:rPr>
      </w:pPr>
      <w:proofErr w:type="spellStart"/>
      <w:r w:rsidRPr="00A748AB">
        <w:rPr>
          <w:lang w:val="fr-FR"/>
        </w:rPr>
        <w:t>Core</w:t>
      </w:r>
      <w:proofErr w:type="spellEnd"/>
      <w:r w:rsidRPr="00A748AB">
        <w:rPr>
          <w:lang w:val="fr-FR"/>
        </w:rPr>
        <w:t xml:space="preserve"> Infrastructure Server (CIS) Suite Datacenter</w:t>
      </w:r>
    </w:p>
    <w:p w14:paraId="45207539" w14:textId="77777777" w:rsidR="000A570B" w:rsidRPr="00A748AB" w:rsidRDefault="000A570B" w:rsidP="000A570B">
      <w:pPr>
        <w:ind w:left="270"/>
        <w:rPr>
          <w:rFonts w:cs="Arial"/>
          <w:color w:val="404040" w:themeColor="text1" w:themeTint="BF"/>
          <w:sz w:val="18"/>
        </w:rPr>
      </w:pPr>
      <w:r w:rsidRPr="00A748AB">
        <w:rPr>
          <w:rFonts w:cs="Arial"/>
          <w:b/>
          <w:color w:val="404040" w:themeColor="text1" w:themeTint="BF"/>
          <w:sz w:val="18"/>
        </w:rPr>
        <w:t>Definitions</w:t>
      </w:r>
      <w:r w:rsidRPr="00A50403">
        <w:rPr>
          <w:b/>
          <w:color w:val="404040" w:themeColor="text1" w:themeTint="BF"/>
          <w:sz w:val="18"/>
        </w:rPr>
        <w:t>.</w:t>
      </w:r>
      <w:r w:rsidRPr="00A748AB">
        <w:rPr>
          <w:rFonts w:cs="Arial"/>
          <w:color w:val="404040" w:themeColor="text1" w:themeTint="BF"/>
          <w:sz w:val="18"/>
        </w:rPr>
        <w:t xml:space="preserve"> “Core Infrastructure Server (“CIS”) software” in the context of a CIS Suite Datacenter license is the Microsoft software for which you are granted use, access or management rights under the CIS Suite Datacenter license. CIS software includes the latest versions of that software made available (and any prior version).</w:t>
      </w:r>
    </w:p>
    <w:p w14:paraId="1272E742" w14:textId="77777777" w:rsidR="00570135" w:rsidRDefault="00570135" w:rsidP="00570135">
      <w:pPr>
        <w:pStyle w:val="PURBlueStrong-Indented"/>
      </w:pPr>
      <w:r>
        <w:t>Applicable Use Rights</w:t>
      </w:r>
    </w:p>
    <w:p w14:paraId="5D1E7F14" w14:textId="3AD76F06" w:rsidR="00570135" w:rsidRPr="002448BE" w:rsidRDefault="00570135" w:rsidP="002448BE">
      <w:pPr>
        <w:pStyle w:val="PURBody-Indented"/>
      </w:pPr>
      <w:r w:rsidRPr="002448BE">
        <w:t>Your access and use of CIS software is governed by the applicable license terms for the CIS software as modified by these license terms. You nee</w:t>
      </w:r>
      <w:r w:rsidR="005D2BF6" w:rsidRPr="002448BE">
        <w:t xml:space="preserve">d to assign a </w:t>
      </w:r>
      <w:r w:rsidRPr="002448BE">
        <w:t>license</w:t>
      </w:r>
      <w:r w:rsidR="005D2BF6" w:rsidRPr="002448BE">
        <w:t xml:space="preserve"> for</w:t>
      </w:r>
      <w:r w:rsidRPr="002448BE">
        <w:t xml:space="preserve"> each physical processor on each server </w:t>
      </w:r>
      <w:r w:rsidR="00830DCA">
        <w:t>on which you run CIS software.</w:t>
      </w:r>
    </w:p>
    <w:p w14:paraId="75FE13A1" w14:textId="77777777" w:rsidR="00570135" w:rsidRDefault="00570135" w:rsidP="00570135">
      <w:pPr>
        <w:pStyle w:val="PURBlueStrong-Indented"/>
      </w:pPr>
      <w:r>
        <w:t>CIS Software Included</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Default="00570135" w:rsidP="00570135">
      <w:pPr>
        <w:pStyle w:val="PURBody-Indented"/>
      </w:pPr>
      <w:r>
        <w:rPr>
          <w:b/>
        </w:rPr>
        <w:lastRenderedPageBreak/>
        <w:t xml:space="preserve">Windows Server Datacenter: </w:t>
      </w:r>
      <w:r>
        <w:t>You may run any number of instances of the Windows Server Datacenter in any number of operating system environments (or</w:t>
      </w:r>
      <w:r w:rsidR="00830DCA">
        <w:t xml:space="preserve"> OSEs) on each licensed server.</w:t>
      </w:r>
    </w:p>
    <w:p w14:paraId="5F46279B" w14:textId="46D3A4C8" w:rsidR="00570135" w:rsidRDefault="00570135" w:rsidP="00570135">
      <w:pPr>
        <w:pStyle w:val="PURBody-Indented"/>
      </w:pPr>
      <w:r>
        <w:rPr>
          <w:b/>
        </w:rPr>
        <w:t xml:space="preserve">Management Licenses: </w:t>
      </w:r>
      <w:r>
        <w:t>You are deemed to have assigned to the licensed server System Center Datacenter licenses equal to the number of CIS Suite Datacenter licenses assigned t</w:t>
      </w:r>
      <w:r w:rsidR="00830DCA">
        <w:t>o the server.</w:t>
      </w:r>
    </w:p>
    <w:p w14:paraId="4202FE3B" w14:textId="7D4E4635" w:rsidR="007C3F0F" w:rsidRDefault="007C3F0F" w:rsidP="005365C8">
      <w:pPr>
        <w:pStyle w:val="PURBullet-Indented"/>
        <w:ind w:left="540" w:hanging="270"/>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216A3EA0" w14:textId="77777777" w:rsidR="00570135" w:rsidRDefault="00570135" w:rsidP="00570135">
      <w:pPr>
        <w:pStyle w:val="PURBlueStrong-Indented"/>
      </w:pPr>
      <w:r>
        <w:t>Additional Terms</w:t>
      </w:r>
    </w:p>
    <w:p w14:paraId="03F14763" w14:textId="39002AEF" w:rsidR="00570135" w:rsidRDefault="00570135" w:rsidP="003B5A77">
      <w:pPr>
        <w:pStyle w:val="PURBullet-Indented"/>
        <w:numPr>
          <w:ilvl w:val="0"/>
          <w:numId w:val="8"/>
        </w:numPr>
      </w:pPr>
      <w:r>
        <w:t xml:space="preserve">Despite anything to the contrary in your license agreement and the Universal License Terms in these </w:t>
      </w:r>
      <w:r w:rsidR="005D2BF6">
        <w:t>Service Provider</w:t>
      </w:r>
      <w:r>
        <w:t xml:space="preserve"> Use Rights about upgrading and downgrading components separately, you may run a prior version or a lower edition of any of the individual products included in the CIS Suite as permitted in the license terms for that product in the </w:t>
      </w:r>
      <w:r w:rsidR="005D2BF6">
        <w:t xml:space="preserve">Service </w:t>
      </w:r>
      <w:r>
        <w:t>Pro</w:t>
      </w:r>
      <w:r w:rsidR="005D2BF6">
        <w:t>vider</w:t>
      </w:r>
      <w:r>
        <w:t xml:space="preserve"> Use Rights.</w:t>
      </w:r>
    </w:p>
    <w:p w14:paraId="5A4C4A79" w14:textId="792CCA1B" w:rsidR="00570135" w:rsidRDefault="00570135" w:rsidP="003B5A77">
      <w:pPr>
        <w:pStyle w:val="PURBullet-Indented"/>
        <w:numPr>
          <w:ilvl w:val="0"/>
          <w:numId w:val="8"/>
        </w:numPr>
      </w:pPr>
      <w:r>
        <w:t xml:space="preserve">All other requirements as set forth in the </w:t>
      </w:r>
      <w:r w:rsidR="005D2BF6">
        <w:t>Service Provider</w:t>
      </w:r>
      <w:r>
        <w:t xml:space="preserve"> Use Rights, re</w:t>
      </w:r>
      <w:r w:rsidR="00830DCA">
        <w:t>main in full force and effect.</w:t>
      </w:r>
    </w:p>
    <w:bookmarkStart w:id="72" w:name="_Toc299524950"/>
    <w:bookmarkStart w:id="73" w:name="_Toc299531302"/>
    <w:bookmarkStart w:id="74" w:name="_Toc299531410"/>
    <w:bookmarkStart w:id="75" w:name="_Toc299531518"/>
    <w:bookmarkStart w:id="76" w:name="_Toc299957127"/>
    <w:p w14:paraId="120A855A" w14:textId="42D1D609" w:rsidR="00A748AB" w:rsidRPr="00E044E1" w:rsidRDefault="00A748AB"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77ED980" w14:textId="78BEABB0" w:rsidR="002E2D76" w:rsidRPr="00A748AB" w:rsidRDefault="002E2D76" w:rsidP="002E2D76">
      <w:pPr>
        <w:pStyle w:val="PURProductName"/>
        <w:rPr>
          <w:lang w:val="fr-FR"/>
        </w:rPr>
      </w:pPr>
      <w:bookmarkStart w:id="77" w:name="_Toc346536836"/>
      <w:bookmarkStart w:id="78" w:name="_Toc339280303"/>
      <w:bookmarkStart w:id="79" w:name="_Toc339280365"/>
      <w:bookmarkStart w:id="80" w:name="_Toc363552774"/>
      <w:bookmarkStart w:id="81" w:name="_Toc363552839"/>
      <w:bookmarkStart w:id="82" w:name="_Toc378682219"/>
      <w:bookmarkStart w:id="83" w:name="_Toc378682239"/>
      <w:bookmarkStart w:id="84" w:name="_Toc371268251"/>
      <w:bookmarkStart w:id="85" w:name="_Toc371268318"/>
      <w:bookmarkStart w:id="86" w:name="_Toc379278454"/>
      <w:bookmarkStart w:id="87" w:name="_Toc379278518"/>
      <w:bookmarkStart w:id="88" w:name="_Toc423376103"/>
      <w:bookmarkStart w:id="89" w:name="_Toc427932201"/>
      <w:proofErr w:type="spellStart"/>
      <w:r w:rsidRPr="00A748AB">
        <w:rPr>
          <w:lang w:val="fr-FR"/>
        </w:rPr>
        <w:t>Core</w:t>
      </w:r>
      <w:proofErr w:type="spellEnd"/>
      <w:r w:rsidRPr="00A748AB">
        <w:rPr>
          <w:lang w:val="fr-FR"/>
        </w:rPr>
        <w:t xml:space="preserve"> Infrastructure Server Suite Standard</w:t>
      </w:r>
      <w:bookmarkEnd w:id="77"/>
      <w:bookmarkEnd w:id="78"/>
      <w:bookmarkEnd w:id="79"/>
      <w:bookmarkEnd w:id="80"/>
      <w:bookmarkEnd w:id="81"/>
      <w:bookmarkEnd w:id="82"/>
      <w:bookmarkEnd w:id="83"/>
      <w:bookmarkEnd w:id="84"/>
      <w:bookmarkEnd w:id="85"/>
      <w:bookmarkEnd w:id="86"/>
      <w:bookmarkEnd w:id="87"/>
      <w:bookmarkEnd w:id="88"/>
      <w:bookmarkEnd w:id="89"/>
      <w:r w:rsidRPr="003D4C90">
        <w:fldChar w:fldCharType="begin"/>
      </w:r>
      <w:r w:rsidRPr="00A748AB">
        <w:rPr>
          <w:lang w:val="fr-FR"/>
        </w:rPr>
        <w:instrText xml:space="preserve"> XE "Core Infrastructure Server Suite </w:instrText>
      </w:r>
      <w:r w:rsidR="00071E61">
        <w:rPr>
          <w:lang w:val="fr-FR"/>
        </w:rPr>
        <w:instrText>Standard</w:instrText>
      </w:r>
      <w:r w:rsidRPr="00A748AB">
        <w:rPr>
          <w:lang w:val="fr-FR"/>
        </w:rPr>
        <w:instrText xml:space="preserve">" </w:instrText>
      </w:r>
      <w:r w:rsidRPr="003D4C90">
        <w:fldChar w:fldCharType="end"/>
      </w:r>
    </w:p>
    <w:p w14:paraId="186AD7A6" w14:textId="77777777" w:rsidR="002E2D76" w:rsidRPr="003D4C90" w:rsidRDefault="002E2D76" w:rsidP="002E2D76">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3D4C90">
              <w:rPr>
                <w:rFonts w:ascii="Arial Narrow" w:hAnsi="Arial Narrow"/>
                <w:color w:val="404040" w:themeColor="text1" w:themeTint="BF"/>
                <w:sz w:val="18"/>
              </w:rPr>
              <w:t xml:space="preserve"> </w:t>
            </w:r>
            <w:r>
              <w:rPr>
                <w:rFonts w:ascii="Arial Narrow" w:hAnsi="Arial Narrow"/>
                <w:b/>
                <w:color w:val="404040" w:themeColor="text1" w:themeTint="BF"/>
                <w:sz w:val="18"/>
              </w:rPr>
              <w:t>No</w:t>
            </w:r>
            <w:r w:rsidRPr="003D4C90">
              <w:rPr>
                <w:rFonts w:ascii="Arial Narrow" w:hAnsi="Arial Narrow"/>
                <w:b/>
                <w:color w:val="404040" w:themeColor="text1" w:themeTint="BF"/>
                <w:sz w:val="18"/>
              </w:rPr>
              <w:t xml:space="preserve">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rsidRPr="003D4C90">
        <w:t xml:space="preserve">Additional Terms: </w:t>
      </w:r>
    </w:p>
    <w:p w14:paraId="2D4DD645" w14:textId="77777777" w:rsidR="002E2D76" w:rsidRPr="003D4C90" w:rsidRDefault="002E2D76" w:rsidP="002E2D76">
      <w:pPr>
        <w:pStyle w:val="PURBlueStrong"/>
        <w:rPr>
          <w:color w:val="404040" w:themeColor="text1" w:themeTint="BF"/>
        </w:rPr>
      </w:pPr>
      <w:r>
        <w:t>Product Suite</w:t>
      </w:r>
    </w:p>
    <w:p w14:paraId="1E21E744" w14:textId="60ACD95B" w:rsidR="002E2D76" w:rsidRPr="003D4C90" w:rsidRDefault="002E2D76" w:rsidP="002E2D76">
      <w:pPr>
        <w:pStyle w:val="PURBody-Indented"/>
      </w:pPr>
      <w:r w:rsidRPr="003D4C90">
        <w:t xml:space="preserve">Core Infrastructure Server Suite </w:t>
      </w:r>
      <w:r>
        <w:t>Standard</w:t>
      </w:r>
      <w:r w:rsidRPr="003D4C90">
        <w:t xml:space="preserve">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w:t>
      </w:r>
      <w:r w:rsidRPr="003D4C90">
        <w:lastRenderedPageBreak/>
        <w:t>rights. You are entitled to the use of the products included in the suit</w:t>
      </w:r>
      <w:r w:rsidR="00830DCA">
        <w:t>e as permitted in this section.</w:t>
      </w:r>
    </w:p>
    <w:p w14:paraId="15B1D926" w14:textId="4B5AF62A" w:rsidR="002E2D76" w:rsidRPr="003D4C90" w:rsidRDefault="002E2D76" w:rsidP="002E2D76">
      <w:pPr>
        <w:pStyle w:val="PURBody-Indented"/>
      </w:pPr>
      <w:r w:rsidRPr="003D4C90">
        <w:t xml:space="preserve">By acquiring a license for Core Infrastructure Server Suite </w:t>
      </w:r>
      <w:r>
        <w:t>Standard</w:t>
      </w:r>
      <w:r w:rsidRPr="003D4C90">
        <w:t>,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62E4382E" w14:textId="77777777" w:rsidR="002E2D76" w:rsidRPr="00A748AB" w:rsidRDefault="002E2D76" w:rsidP="002E2D76">
      <w:pPr>
        <w:pStyle w:val="PURBlueStrong"/>
        <w:rPr>
          <w:lang w:val="fr-FR"/>
        </w:rPr>
      </w:pPr>
      <w:proofErr w:type="spellStart"/>
      <w:r w:rsidRPr="00A748AB">
        <w:rPr>
          <w:lang w:val="fr-FR"/>
        </w:rPr>
        <w:t>Core</w:t>
      </w:r>
      <w:proofErr w:type="spellEnd"/>
      <w:r w:rsidRPr="00A748AB">
        <w:rPr>
          <w:lang w:val="fr-FR"/>
        </w:rPr>
        <w:t xml:space="preserve"> Infrastructure Server (CIS) Suite Standard</w:t>
      </w:r>
    </w:p>
    <w:p w14:paraId="684C3172" w14:textId="77777777" w:rsidR="002E2D76" w:rsidRPr="00A748AB" w:rsidRDefault="002E2D76" w:rsidP="002E2D76">
      <w:pPr>
        <w:ind w:left="270"/>
        <w:rPr>
          <w:rFonts w:cs="Arial"/>
          <w:color w:val="404040" w:themeColor="text1" w:themeTint="BF"/>
          <w:sz w:val="18"/>
        </w:rPr>
      </w:pPr>
      <w:r w:rsidRPr="00A748AB">
        <w:rPr>
          <w:rFonts w:cs="Arial"/>
          <w:b/>
          <w:color w:val="404040" w:themeColor="text1" w:themeTint="BF"/>
          <w:sz w:val="18"/>
        </w:rPr>
        <w:t>Definitions</w:t>
      </w:r>
      <w:r w:rsidRPr="00A748AB">
        <w:rPr>
          <w:rFonts w:cs="Arial"/>
          <w:color w:val="404040" w:themeColor="text1" w:themeTint="BF"/>
          <w:sz w:val="18"/>
        </w:rPr>
        <w:t>. “Core Infrastructure Server (“CIS”) software” in the context of a CIS Suite Standard license is the Microsoft software for which you are granted use, access or management rights under the CIS Suite Standard license. CIS software includes the latest versions of that software made available (and any prior version).</w:t>
      </w:r>
    </w:p>
    <w:p w14:paraId="4E11E277" w14:textId="77777777" w:rsidR="002E2D76" w:rsidRDefault="002E2D76" w:rsidP="002E2D76">
      <w:pPr>
        <w:pStyle w:val="PURBlueStrong-Indented"/>
      </w:pPr>
      <w:r>
        <w:t>Applicable Use Rights</w:t>
      </w:r>
    </w:p>
    <w:p w14:paraId="1F29D955" w14:textId="66CD39BD" w:rsidR="002E2D76" w:rsidRDefault="002E2D76" w:rsidP="002E2D76">
      <w:pPr>
        <w:pStyle w:val="PURBody-Indented"/>
      </w:pPr>
      <w:r>
        <w:t xml:space="preserve">Your access and use of CIS software is governed by the applicable license terms for the CIS software as modified by these license terms. You need to assign a license for each physical processor on each server </w:t>
      </w:r>
      <w:r w:rsidR="00830DCA">
        <w:t>on which you run CIS software.</w:t>
      </w:r>
    </w:p>
    <w:p w14:paraId="23834D26" w14:textId="77777777" w:rsidR="002E2D76" w:rsidRDefault="002E2D76" w:rsidP="002E2D76">
      <w:pPr>
        <w:pStyle w:val="PURBlueStrong-Indented"/>
      </w:pPr>
      <w:r>
        <w:t>CIS Software Included</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rsidR="00E3293C">
        <w:t>Y</w:t>
      </w:r>
      <w:r>
        <w:t>ou may run on the lic</w:t>
      </w:r>
      <w:r w:rsidR="00830DCA">
        <w:t>ensed server, at any one time:</w:t>
      </w:r>
    </w:p>
    <w:p w14:paraId="01A1E951" w14:textId="77777777" w:rsidR="002E2D76" w:rsidRDefault="002E2D76" w:rsidP="003B5A77">
      <w:pPr>
        <w:pStyle w:val="PURBullet-Indented"/>
        <w:numPr>
          <w:ilvl w:val="1"/>
          <w:numId w:val="12"/>
        </w:numPr>
      </w:pPr>
      <w:r>
        <w:t>One instance of Windows Server Standard in one physical OSE</w:t>
      </w:r>
    </w:p>
    <w:p w14:paraId="3B807648" w14:textId="77777777" w:rsidR="002E2D76" w:rsidRDefault="002E2D76" w:rsidP="003B5A77">
      <w:pPr>
        <w:pStyle w:val="PURBullet-Indented"/>
        <w:numPr>
          <w:ilvl w:val="1"/>
          <w:numId w:val="12"/>
        </w:numPr>
      </w:pPr>
      <w:r>
        <w:t>One instance of Windows Server Standard in one virtual OSE</w:t>
      </w:r>
    </w:p>
    <w:p w14:paraId="4A46884A" w14:textId="0A471EA4" w:rsidR="002E2D76" w:rsidRDefault="002E2D76" w:rsidP="002E2D76">
      <w:pPr>
        <w:pStyle w:val="PURBody-Indented"/>
      </w:pPr>
      <w:r>
        <w:t xml:space="preserve">If you run </w:t>
      </w:r>
      <w:r w:rsidR="00E3293C">
        <w:t xml:space="preserve">both </w:t>
      </w:r>
      <w:r w:rsidRPr="00BA78FA">
        <w:t>the permitted number of instances (physical and virtual)</w:t>
      </w:r>
      <w:r>
        <w:t>, the instance running in the ph</w:t>
      </w:r>
      <w:r w:rsidR="00830DCA">
        <w:t>ysical OSE may be used only to:</w:t>
      </w:r>
    </w:p>
    <w:p w14:paraId="0EE765EA" w14:textId="77777777" w:rsidR="002E2D76" w:rsidRDefault="002E2D76" w:rsidP="003B5A77">
      <w:pPr>
        <w:pStyle w:val="PURBullet-Indented"/>
        <w:numPr>
          <w:ilvl w:val="1"/>
          <w:numId w:val="13"/>
        </w:numPr>
      </w:pPr>
      <w:r>
        <w:t>Run hardware virtualization software</w:t>
      </w:r>
    </w:p>
    <w:p w14:paraId="5E3D6C1E" w14:textId="77777777" w:rsidR="002E2D76" w:rsidRDefault="002E2D76" w:rsidP="003B5A77">
      <w:pPr>
        <w:pStyle w:val="PURBullet-Indented"/>
        <w:numPr>
          <w:ilvl w:val="1"/>
          <w:numId w:val="13"/>
        </w:numPr>
      </w:pPr>
      <w:r>
        <w:t>Provide hardware virtualization services</w:t>
      </w:r>
    </w:p>
    <w:p w14:paraId="756997E2" w14:textId="77777777" w:rsidR="002E2D76" w:rsidRDefault="002E2D76" w:rsidP="003B5A77">
      <w:pPr>
        <w:pStyle w:val="PURBullet-Indented"/>
        <w:numPr>
          <w:ilvl w:val="1"/>
          <w:numId w:val="13"/>
        </w:numPr>
      </w:pPr>
      <w:r>
        <w:t>Run software to manage and service OSEs on the licensed server</w:t>
      </w:r>
    </w:p>
    <w:p w14:paraId="1212AD9D" w14:textId="73367EC7" w:rsidR="00D7307C" w:rsidRDefault="002E2D76" w:rsidP="002E2D76">
      <w:pPr>
        <w:pStyle w:val="PURBody-Indented"/>
      </w:pPr>
      <w:r>
        <w:rPr>
          <w:b/>
        </w:rPr>
        <w:t xml:space="preserve">Management Licenses: </w:t>
      </w:r>
      <w:r>
        <w:t>You are deemed to have assigned to the licensed server System Center Standard licenses equal to the number of CIS Suite Standard licenses assigned to the server.</w:t>
      </w:r>
    </w:p>
    <w:p w14:paraId="3A1A3DAD" w14:textId="572C86DE" w:rsidR="002E2D76" w:rsidRDefault="00D7307C" w:rsidP="003B5A77">
      <w:pPr>
        <w:pStyle w:val="PURBody-Indented"/>
        <w:numPr>
          <w:ilvl w:val="0"/>
          <w:numId w:val="15"/>
        </w:numPr>
        <w:ind w:left="540" w:hanging="252"/>
      </w:pPr>
      <w:r>
        <w:lastRenderedPageBreak/>
        <w:t xml:space="preserve">If you are managing a virtual OSE on the licensed device and the physical OSE is being used solely to run hardware virtualization software, provide hardware virtualization services, and run software to manage and service </w:t>
      </w:r>
      <w:r w:rsidR="00EC29A6">
        <w:t>OSE’s</w:t>
      </w:r>
      <w:r>
        <w:t xml:space="preserve"> on that device, then you may manage that virtual OSE and the physical OSE on the licensed ser</w:t>
      </w:r>
      <w:r w:rsidR="00EC29A6">
        <w:t>ver.</w:t>
      </w:r>
    </w:p>
    <w:p w14:paraId="1BBCF3E3" w14:textId="77777777" w:rsidR="002E2D76" w:rsidRDefault="002E2D76" w:rsidP="003B5A77">
      <w:pPr>
        <w:pStyle w:val="PURBullet-Indented"/>
        <w:numPr>
          <w:ilvl w:val="0"/>
          <w:numId w:val="8"/>
        </w:numPr>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3AE4FD5E" w14:textId="77777777" w:rsidR="002E2D76" w:rsidRDefault="002E2D76" w:rsidP="002E2D76">
      <w:pPr>
        <w:pStyle w:val="PURBlueStrong-Indented"/>
      </w:pPr>
      <w:r>
        <w:t>Additional Terms</w:t>
      </w:r>
    </w:p>
    <w:p w14:paraId="7DD8D7EF" w14:textId="77777777" w:rsidR="002E2D76" w:rsidRDefault="002E2D76" w:rsidP="003B5A77">
      <w:pPr>
        <w:pStyle w:val="PURBullet-Indented"/>
        <w:numPr>
          <w:ilvl w:val="0"/>
          <w:numId w:val="8"/>
        </w:numPr>
      </w:pPr>
      <w:r>
        <w:t>Despite anything to the contrary in your license agreement and the Universal License Terms in these Service Provider Use Rights about upgrading and downgrading components separately, you may run a prior version or a lower edition of any of the individual products included in the CIS Suite as permitted in the license terms for that product in the Service Provider Use Rights.</w:t>
      </w:r>
    </w:p>
    <w:p w14:paraId="02E0F566" w14:textId="60384A81" w:rsidR="002E2D76" w:rsidRDefault="002E2D76" w:rsidP="003B5A77">
      <w:pPr>
        <w:pStyle w:val="PURBullet-Indented"/>
        <w:numPr>
          <w:ilvl w:val="0"/>
          <w:numId w:val="8"/>
        </w:numPr>
      </w:pPr>
      <w:r>
        <w:t>All other requirements as set forth in the Service Provider Use Rights, re</w:t>
      </w:r>
      <w:r w:rsidR="00830DCA">
        <w:t>main in full force and effect.</w:t>
      </w:r>
    </w:p>
    <w:p w14:paraId="2A63D143" w14:textId="01E44E24" w:rsidR="00A748AB" w:rsidRPr="00E044E1" w:rsidRDefault="007328F6" w:rsidP="00CD6E9D">
      <w:pPr>
        <w:pStyle w:val="PURBreadcrumb"/>
        <w:keepNext w:val="0"/>
        <w:rPr>
          <w:rFonts w:ascii="Arial Narrow" w:hAnsi="Arial Narrow"/>
          <w:sz w:val="16"/>
        </w:rPr>
      </w:pPr>
      <w:hyperlink w:anchor="TOC" w:history="1">
        <w:r w:rsidR="00A748AB" w:rsidRPr="00372624">
          <w:rPr>
            <w:rStyle w:val="Hyperlink"/>
            <w:rFonts w:ascii="Arial Narrow" w:hAnsi="Arial Narrow"/>
            <w:sz w:val="16"/>
          </w:rPr>
          <w:t>Table of Contents</w:t>
        </w:r>
      </w:hyperlink>
      <w:r w:rsidR="00A748AB">
        <w:t xml:space="preserve"> / </w:t>
      </w:r>
      <w:hyperlink w:anchor="UniversalTerms" w:history="1">
        <w:r w:rsidR="00A748AB">
          <w:rPr>
            <w:rStyle w:val="Hyperlink"/>
            <w:rFonts w:ascii="Arial Narrow" w:hAnsi="Arial Narrow"/>
            <w:sz w:val="16"/>
          </w:rPr>
          <w:t>Universal License Terms</w:t>
        </w:r>
      </w:hyperlink>
    </w:p>
    <w:p w14:paraId="07B87B43" w14:textId="539B1CBE" w:rsidR="002A34F3" w:rsidRDefault="002A34F3" w:rsidP="002A34F3">
      <w:pPr>
        <w:pStyle w:val="PURProductName"/>
      </w:pPr>
      <w:bookmarkStart w:id="90" w:name="_Toc379278455"/>
      <w:bookmarkStart w:id="91" w:name="_Toc379278519"/>
      <w:bookmarkStart w:id="92" w:name="_Toc423376104"/>
      <w:bookmarkStart w:id="93" w:name="_Toc427932202"/>
      <w:bookmarkStart w:id="94" w:name="_Toc299524954"/>
      <w:bookmarkStart w:id="95" w:name="_Toc299531306"/>
      <w:bookmarkStart w:id="96" w:name="_Toc299531414"/>
      <w:bookmarkStart w:id="97" w:name="_Toc299531522"/>
      <w:bookmarkStart w:id="98" w:name="_Toc299957131"/>
      <w:bookmarkStart w:id="99" w:name="_Toc346536837"/>
      <w:bookmarkStart w:id="100" w:name="_Toc339280304"/>
      <w:bookmarkStart w:id="101" w:name="_Toc339280366"/>
      <w:bookmarkStart w:id="102" w:name="_Toc363552775"/>
      <w:bookmarkStart w:id="103" w:name="_Toc363552840"/>
      <w:bookmarkEnd w:id="72"/>
      <w:bookmarkEnd w:id="73"/>
      <w:bookmarkEnd w:id="74"/>
      <w:bookmarkEnd w:id="75"/>
      <w:bookmarkEnd w:id="76"/>
      <w:r>
        <w:t>Forefront Identity Manager Synchronization Service for Hosting 2010 R2</w:t>
      </w:r>
      <w:bookmarkEnd w:id="90"/>
      <w:bookmarkEnd w:id="91"/>
      <w:bookmarkEnd w:id="92"/>
      <w:bookmarkEnd w:id="93"/>
      <w:r>
        <w:fldChar w:fldCharType="begin"/>
      </w:r>
      <w:r>
        <w:instrText xml:space="preserve"> XE "Forefront Identity Manager Synchronization Service for Hosting 2010 R2" </w:instrText>
      </w:r>
      <w:r>
        <w:fldChar w:fldCharType="end"/>
      </w:r>
    </w:p>
    <w:p w14:paraId="32E92EDD" w14:textId="77777777" w:rsidR="002A34F3" w:rsidRPr="003D4C90" w:rsidRDefault="002A34F3" w:rsidP="002A34F3">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A34F3" w:rsidRPr="00A23961" w14:paraId="33106A5D" w14:textId="77777777" w:rsidTr="005215C8">
        <w:trPr>
          <w:trHeight w:val="19"/>
        </w:trPr>
        <w:tc>
          <w:tcPr>
            <w:tcW w:w="2477" w:type="pct"/>
          </w:tcPr>
          <w:p w14:paraId="6982E117" w14:textId="77777777" w:rsidR="002A34F3" w:rsidRPr="00827D1D" w:rsidRDefault="002A34F3" w:rsidP="005215C8">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5215C8">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A34F3" w:rsidRPr="003D4C90" w14:paraId="7FE0A8DC" w14:textId="77777777" w:rsidTr="005215C8">
        <w:tc>
          <w:tcPr>
            <w:tcW w:w="2477" w:type="pct"/>
          </w:tcPr>
          <w:p w14:paraId="49F11062" w14:textId="77777777" w:rsidR="002A34F3" w:rsidRPr="003D4C90" w:rsidRDefault="002A34F3" w:rsidP="005215C8">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5BF5E43" w14:textId="77777777" w:rsidR="002764E6" w:rsidRDefault="002764E6" w:rsidP="002764E6">
      <w:pPr>
        <w:pStyle w:val="PURADDITIONALTERMSHEADERMB"/>
      </w:pPr>
      <w:bookmarkStart w:id="104" w:name="_Toc378682220"/>
      <w:bookmarkStart w:id="105" w:name="_Toc378682240"/>
      <w:bookmarkStart w:id="106" w:name="_Toc371268252"/>
      <w:bookmarkStart w:id="107" w:name="_Toc371268319"/>
      <w:bookmarkStart w:id="108" w:name="_Toc379278456"/>
      <w:bookmarkStart w:id="109" w:name="_Toc379278520"/>
      <w:r>
        <w:t>Additional Terms:</w:t>
      </w:r>
    </w:p>
    <w:p w14:paraId="69F56BBA" w14:textId="5D9DA1B1" w:rsidR="00856AA0" w:rsidRPr="00652F97" w:rsidRDefault="00856AA0" w:rsidP="00856AA0">
      <w:pPr>
        <w:pStyle w:val="PURBlueStrong-Indented"/>
        <w:rPr>
          <w:rFonts w:cs="Arial"/>
        </w:rPr>
      </w:pPr>
      <w:r>
        <w:lastRenderedPageBreak/>
        <w:t>Synchronization Service Usage Only</w:t>
      </w:r>
    </w:p>
    <w:p w14:paraId="29DBA27D" w14:textId="31A13E9B" w:rsidR="00856AA0" w:rsidRDefault="00CE2C4A" w:rsidP="00856AA0">
      <w:pPr>
        <w:pStyle w:val="PURBlueStrong"/>
      </w:pPr>
      <w:r>
        <w:rPr>
          <w:smallCaps w:val="0"/>
          <w:color w:val="404040" w:themeColor="text1" w:themeTint="BF"/>
        </w:rPr>
        <w:t xml:space="preserve">If using only the </w:t>
      </w:r>
      <w:r w:rsidRPr="00CE2C4A">
        <w:rPr>
          <w:smallCaps w:val="0"/>
          <w:color w:val="404040" w:themeColor="text1" w:themeTint="BF"/>
        </w:rPr>
        <w:t>synchronization services of Forefront Identity Manager, you may use this Product instead of Forefront Identity Manager 2012 R2 in the SAL Model section</w:t>
      </w:r>
      <w:r w:rsidR="00856AA0" w:rsidRPr="002764E6">
        <w:rPr>
          <w:smallCaps w:val="0"/>
          <w:color w:val="404040" w:themeColor="text1" w:themeTint="BF"/>
        </w:rPr>
        <w:t>.</w:t>
      </w:r>
    </w:p>
    <w:p w14:paraId="08378432" w14:textId="77777777" w:rsidR="002764E6" w:rsidRDefault="007328F6" w:rsidP="002764E6">
      <w:pPr>
        <w:pStyle w:val="PURBreadcrumb"/>
        <w:keepNext w:val="0"/>
        <w:rPr>
          <w:rStyle w:val="Hyperlink"/>
          <w:rFonts w:ascii="Arial Narrow" w:hAnsi="Arial Narrow"/>
          <w:sz w:val="16"/>
        </w:rPr>
      </w:pPr>
      <w:hyperlink w:anchor="TOC" w:history="1">
        <w:r w:rsidR="002764E6" w:rsidRPr="00372624">
          <w:rPr>
            <w:rStyle w:val="Hyperlink"/>
            <w:rFonts w:ascii="Arial Narrow" w:hAnsi="Arial Narrow"/>
            <w:sz w:val="16"/>
          </w:rPr>
          <w:t>Table of Contents</w:t>
        </w:r>
      </w:hyperlink>
      <w:r w:rsidR="002764E6">
        <w:t xml:space="preserve"> / </w:t>
      </w:r>
      <w:hyperlink w:anchor="UniversalTerms" w:history="1">
        <w:r w:rsidR="002764E6">
          <w:rPr>
            <w:rStyle w:val="Hyperlink"/>
            <w:rFonts w:ascii="Arial Narrow" w:hAnsi="Arial Narrow"/>
            <w:sz w:val="16"/>
          </w:rPr>
          <w:t>Universal License Terms</w:t>
        </w:r>
      </w:hyperlink>
    </w:p>
    <w:p w14:paraId="2C4A9ACF" w14:textId="259DDBCF" w:rsidR="000A570B" w:rsidRDefault="000A570B" w:rsidP="000A570B">
      <w:pPr>
        <w:pStyle w:val="PURProductName"/>
      </w:pPr>
      <w:bookmarkStart w:id="110" w:name="_Toc423376105"/>
      <w:bookmarkStart w:id="111" w:name="_Toc427932203"/>
      <w:r>
        <w:t>Microsoft Dynamics C5 2012</w:t>
      </w:r>
      <w:bookmarkEnd w:id="94"/>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r>
        <w:fldChar w:fldCharType="begin"/>
      </w:r>
      <w:r>
        <w:instrText xml:space="preserve"> XE "</w:instrText>
      </w:r>
      <w:r w:rsidRPr="00850A33">
        <w:instrText>Microsoft Dynamics C5 201</w:instrText>
      </w:r>
      <w:r w:rsidR="00232A46">
        <w:instrText>2</w:instrText>
      </w:r>
      <w:r>
        <w:instrText xml:space="preserve">" </w:instrText>
      </w:r>
      <w:r>
        <w:fldChar w:fldCharType="end"/>
      </w:r>
    </w:p>
    <w:p w14:paraId="4521D0F7"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3D5A5E6F" w14:textId="77777777" w:rsidR="000A570B" w:rsidRPr="006E381D" w:rsidRDefault="006E381D" w:rsidP="000A570B">
      <w:pPr>
        <w:pStyle w:val="PURBody"/>
        <w:rPr>
          <w:b/>
        </w:rPr>
      </w:pPr>
      <w:r>
        <w:rPr>
          <w:b/>
        </w:rPr>
        <w:t>Only f</w:t>
      </w:r>
      <w:r w:rsidR="000A570B" w:rsidRPr="006E381D">
        <w:rPr>
          <w:b/>
        </w:rPr>
        <w:t>or use in Iceland and Denmark</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3BAA267E" w14:textId="77777777" w:rsidTr="00AE7BEF">
        <w:tc>
          <w:tcPr>
            <w:tcW w:w="2477" w:type="pct"/>
          </w:tcPr>
          <w:p w14:paraId="4EE5A5D6" w14:textId="678B352B"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5B17D097" w14:textId="77777777" w:rsidR="000A570B" w:rsidRDefault="000A570B" w:rsidP="00AE7BEF">
            <w:pPr>
              <w:pStyle w:val="PURLMSH"/>
            </w:pPr>
            <w:r>
              <w:t xml:space="preserve">See Applicable Notice: </w:t>
            </w:r>
            <w:r>
              <w:rPr>
                <w:b/>
              </w:rPr>
              <w:t>No</w:t>
            </w:r>
          </w:p>
        </w:tc>
      </w:tr>
      <w:tr w:rsidR="000A570B" w14:paraId="4928BC4E" w14:textId="77777777" w:rsidTr="00AE7BEF">
        <w:tc>
          <w:tcPr>
            <w:tcW w:w="2477" w:type="pct"/>
          </w:tcPr>
          <w:p w14:paraId="0993905C"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Additional Terms:</w:t>
      </w:r>
    </w:p>
    <w:p w14:paraId="5CD469F4" w14:textId="77777777" w:rsidR="000A570B" w:rsidRDefault="000A570B" w:rsidP="000A570B">
      <w:pPr>
        <w:pStyle w:val="PURBlueStrong"/>
      </w:pPr>
      <w:r>
        <w:t>Components</w:t>
      </w:r>
    </w:p>
    <w:p w14:paraId="5BF196D2" w14:textId="4B78A8F3"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0" w:history="1">
        <w:r w:rsidRPr="00A02258">
          <w:rPr>
            <w:rStyle w:val="Hyperlink"/>
          </w:rPr>
          <w:t>www.explore.ms</w:t>
        </w:r>
      </w:hyperlink>
      <w:r>
        <w:t xml:space="preserve">. </w:t>
      </w:r>
    </w:p>
    <w:p w14:paraId="5E33E6AE"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7D68A66" w14:textId="77777777" w:rsidR="000A570B" w:rsidRPr="002C084A" w:rsidRDefault="000A570B" w:rsidP="000A570B">
      <w:pPr>
        <w:pStyle w:val="PURBlueStrong"/>
      </w:pPr>
      <w:r w:rsidRPr="002C084A">
        <w:t>Localizations and Translations</w:t>
      </w:r>
    </w:p>
    <w:p w14:paraId="2C58C0F8" w14:textId="7D7AAA00"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 xml:space="preserve">Consult your </w:t>
      </w:r>
      <w:r w:rsidRPr="008F7CB0">
        <w:lastRenderedPageBreak/>
        <w:t>tax professional for the geographic region where you intend to use this software to determine if the functionality is appropriate for use in that region.</w:t>
      </w:r>
    </w:p>
    <w:p w14:paraId="63EFB253" w14:textId="463D8678"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1" w:history="1">
        <w:r w:rsidRPr="008F7CB0">
          <w:rPr>
            <w:rStyle w:val="Hyperlink"/>
          </w:rPr>
          <w:t>https://mbs.microsoft.com/partnersource/partneressentials/pllp</w:t>
        </w:r>
      </w:hyperlink>
      <w:r w:rsidRPr="008F7CB0">
        <w:t xml:space="preserve"> or contact your Partner Account Manager.</w:t>
      </w:r>
    </w:p>
    <w:p w14:paraId="7D98F7E2" w14:textId="146CD22E" w:rsidR="000A570B" w:rsidRDefault="007328F6" w:rsidP="00CD6E9D">
      <w:pPr>
        <w:pStyle w:val="PURBreadcrumb"/>
        <w:keepNext w:val="0"/>
        <w:rPr>
          <w:rStyle w:val="Hyperlink"/>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7DAB3F2" w14:textId="77777777" w:rsidR="00801AE1" w:rsidRDefault="00801AE1" w:rsidP="000A570B">
      <w:pPr>
        <w:pStyle w:val="PURProductName"/>
      </w:pPr>
      <w:bookmarkStart w:id="112" w:name="_Toc299524955"/>
      <w:bookmarkStart w:id="113" w:name="_Toc299531307"/>
      <w:bookmarkStart w:id="114" w:name="_Toc299531415"/>
      <w:bookmarkStart w:id="115" w:name="_Toc299531523"/>
      <w:bookmarkStart w:id="116" w:name="_Toc299957132"/>
      <w:bookmarkStart w:id="117" w:name="_Toc346536838"/>
      <w:bookmarkStart w:id="118" w:name="_Toc339280305"/>
      <w:bookmarkStart w:id="119" w:name="_Toc339280367"/>
      <w:bookmarkStart w:id="120" w:name="_Toc363552776"/>
      <w:bookmarkStart w:id="121" w:name="_Toc363552841"/>
      <w:bookmarkStart w:id="122" w:name="_Toc378682221"/>
      <w:bookmarkStart w:id="123" w:name="_Toc378682241"/>
      <w:bookmarkStart w:id="124" w:name="_Toc371268253"/>
      <w:bookmarkStart w:id="125" w:name="_Toc371268320"/>
      <w:bookmarkStart w:id="126" w:name="_Toc379278457"/>
      <w:bookmarkStart w:id="127" w:name="_Toc379278521"/>
      <w:r>
        <w:br w:type="page"/>
      </w:r>
    </w:p>
    <w:p w14:paraId="706AA238" w14:textId="3687A984" w:rsidR="000A570B" w:rsidRDefault="000A570B" w:rsidP="000A570B">
      <w:pPr>
        <w:pStyle w:val="PURProductName"/>
      </w:pPr>
      <w:bookmarkStart w:id="128" w:name="_Toc423376106"/>
      <w:bookmarkStart w:id="129" w:name="_Toc427932204"/>
      <w:r>
        <w:lastRenderedPageBreak/>
        <w:t xml:space="preserve">Microsoft Dynamics GP </w:t>
      </w:r>
      <w:bookmarkEnd w:id="112"/>
      <w:bookmarkEnd w:id="113"/>
      <w:bookmarkEnd w:id="114"/>
      <w:bookmarkEnd w:id="115"/>
      <w:bookmarkEnd w:id="116"/>
      <w:r w:rsidR="00EE5A49">
        <w:t>201</w:t>
      </w:r>
      <w:r w:rsidR="008B4AAF">
        <w:t>5</w:t>
      </w:r>
      <w:bookmarkEnd w:id="117"/>
      <w:bookmarkEnd w:id="118"/>
      <w:bookmarkEnd w:id="119"/>
      <w:bookmarkEnd w:id="120"/>
      <w:bookmarkEnd w:id="121"/>
      <w:bookmarkEnd w:id="122"/>
      <w:bookmarkEnd w:id="123"/>
      <w:bookmarkEnd w:id="124"/>
      <w:bookmarkEnd w:id="125"/>
      <w:bookmarkEnd w:id="126"/>
      <w:bookmarkEnd w:id="127"/>
      <w:r w:rsidR="00BE526F">
        <w:t xml:space="preserve"> R2</w:t>
      </w:r>
      <w:bookmarkEnd w:id="128"/>
      <w:bookmarkEnd w:id="129"/>
      <w:r>
        <w:fldChar w:fldCharType="begin"/>
      </w:r>
      <w:r>
        <w:instrText xml:space="preserve"> XE "</w:instrText>
      </w:r>
      <w:r w:rsidRPr="00850A33">
        <w:instrText xml:space="preserve">Microsoft Dynamics GP </w:instrText>
      </w:r>
      <w:r w:rsidR="00156FC7">
        <w:instrText>201</w:instrText>
      </w:r>
      <w:r w:rsidR="008B4AAF">
        <w:instrText>5</w:instrText>
      </w:r>
      <w:r w:rsidR="00BE526F">
        <w:instrText xml:space="preserve"> R2</w:instrText>
      </w:r>
      <w:r>
        <w:instrText xml:space="preserve">" </w:instrText>
      </w:r>
      <w:r>
        <w:fldChar w:fldCharType="end"/>
      </w:r>
    </w:p>
    <w:p w14:paraId="45DE27C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56D00BB" w14:textId="77777777" w:rsidTr="00AE7BEF">
        <w:tc>
          <w:tcPr>
            <w:tcW w:w="2477" w:type="pct"/>
          </w:tcPr>
          <w:p w14:paraId="76A879EB" w14:textId="62839DFE"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385A25E8" w14:textId="77777777" w:rsidR="000A570B" w:rsidRDefault="000A570B" w:rsidP="00AE7BEF">
            <w:pPr>
              <w:pStyle w:val="PURLMSH"/>
            </w:pPr>
            <w:r>
              <w:t xml:space="preserve">See Applicable Notice: </w:t>
            </w:r>
            <w:r>
              <w:rPr>
                <w:b/>
              </w:rPr>
              <w:t>No</w:t>
            </w:r>
          </w:p>
        </w:tc>
      </w:tr>
      <w:tr w:rsidR="000A570B" w14:paraId="46755817" w14:textId="77777777" w:rsidTr="00AE7BEF">
        <w:tc>
          <w:tcPr>
            <w:tcW w:w="2477" w:type="pct"/>
          </w:tcPr>
          <w:p w14:paraId="71C202C3"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Additional Terms:</w:t>
      </w:r>
    </w:p>
    <w:p w14:paraId="78AC94F6" w14:textId="77777777" w:rsidR="000A570B" w:rsidRDefault="000A570B" w:rsidP="000A570B">
      <w:pPr>
        <w:pStyle w:val="PURBlueStrong"/>
      </w:pPr>
      <w:r>
        <w:t>Components</w:t>
      </w:r>
    </w:p>
    <w:p w14:paraId="0FDB9390" w14:textId="3FDBC9A7"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2" w:history="1">
        <w:r w:rsidRPr="00A02258">
          <w:rPr>
            <w:rStyle w:val="Hyperlink"/>
          </w:rPr>
          <w:t>www.explore.ms</w:t>
        </w:r>
      </w:hyperlink>
      <w:r>
        <w:t xml:space="preserve">. </w:t>
      </w:r>
    </w:p>
    <w:p w14:paraId="75B8A7E4"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2D6B307" w14:textId="77777777" w:rsidR="000A570B" w:rsidRPr="002C084A" w:rsidRDefault="000A570B" w:rsidP="000A570B">
      <w:pPr>
        <w:pStyle w:val="PURBlueStrong"/>
      </w:pPr>
      <w:r w:rsidRPr="002C084A">
        <w:t>Localizations and Translations</w:t>
      </w:r>
    </w:p>
    <w:p w14:paraId="519EDA80"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3" w:history="1">
        <w:r w:rsidRPr="000A3567">
          <w:rPr>
            <w:rStyle w:val="Hyperlink"/>
          </w:rPr>
          <w:t>http://www.microsoft.com/dynamics/en/us/products/gp-availability.aspx</w:t>
        </w:r>
      </w:hyperlink>
    </w:p>
    <w:p w14:paraId="39AC0C5F" w14:textId="555E48E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637B6B" w14:textId="42544B50"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w:t>
      </w:r>
      <w:r w:rsidRPr="008F7CB0">
        <w:lastRenderedPageBreak/>
        <w:t>and Translation License Agreement (MPLLA).</w:t>
      </w:r>
      <w:r w:rsidR="00B70FA2">
        <w:t xml:space="preserve"> </w:t>
      </w:r>
      <w:r w:rsidRPr="008F7CB0">
        <w:t xml:space="preserve">For more information about the MPLLA and the Microsoft Dynamics Partner Localization and Translation Licensing Program, see </w:t>
      </w:r>
      <w:hyperlink r:id="rId134" w:history="1">
        <w:r w:rsidRPr="008F7CB0">
          <w:rPr>
            <w:rStyle w:val="Hyperlink"/>
          </w:rPr>
          <w:t>https://mbs.microsoft.com/partnersource/partneressentials/pllp</w:t>
        </w:r>
      </w:hyperlink>
      <w:r w:rsidRPr="008F7CB0">
        <w:t xml:space="preserve"> or contact your Partner Account Manager.</w:t>
      </w:r>
    </w:p>
    <w:p w14:paraId="3B8288B8" w14:textId="3CF18EC3" w:rsidR="000A570B" w:rsidRDefault="007328F6"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9C3D450" w14:textId="6A46ADB2" w:rsidR="000A570B" w:rsidRDefault="000A570B" w:rsidP="000A570B">
      <w:pPr>
        <w:pStyle w:val="PURProductName"/>
      </w:pPr>
      <w:bookmarkStart w:id="130" w:name="_Toc299524956"/>
      <w:bookmarkStart w:id="131" w:name="_Toc299531308"/>
      <w:bookmarkStart w:id="132" w:name="_Toc299531416"/>
      <w:bookmarkStart w:id="133" w:name="_Toc299531524"/>
      <w:bookmarkStart w:id="134" w:name="_Toc299957133"/>
      <w:bookmarkStart w:id="135" w:name="_Toc346536839"/>
      <w:bookmarkStart w:id="136" w:name="_Toc339280306"/>
      <w:bookmarkStart w:id="137" w:name="_Toc339280368"/>
      <w:bookmarkStart w:id="138" w:name="_Toc363552777"/>
      <w:bookmarkStart w:id="139" w:name="_Toc363552842"/>
      <w:bookmarkStart w:id="140" w:name="_Toc378682222"/>
      <w:bookmarkStart w:id="141" w:name="_Toc378682242"/>
      <w:bookmarkStart w:id="142" w:name="_Toc371268254"/>
      <w:bookmarkStart w:id="143" w:name="_Toc371268321"/>
      <w:bookmarkStart w:id="144" w:name="_Toc379278458"/>
      <w:bookmarkStart w:id="145" w:name="_Toc379278522"/>
      <w:bookmarkStart w:id="146" w:name="_Toc423376107"/>
      <w:bookmarkStart w:id="147" w:name="_Toc427932205"/>
      <w:r>
        <w:t xml:space="preserve">Microsoft Dynamics NAV </w:t>
      </w:r>
      <w:bookmarkEnd w:id="130"/>
      <w:bookmarkEnd w:id="131"/>
      <w:bookmarkEnd w:id="132"/>
      <w:bookmarkEnd w:id="133"/>
      <w:bookmarkEnd w:id="134"/>
      <w:r w:rsidR="00B94C56">
        <w:t>201</w:t>
      </w:r>
      <w:r w:rsidR="008B4AAF">
        <w:t>5</w:t>
      </w:r>
      <w:bookmarkEnd w:id="135"/>
      <w:bookmarkEnd w:id="136"/>
      <w:bookmarkEnd w:id="137"/>
      <w:bookmarkEnd w:id="138"/>
      <w:bookmarkEnd w:id="139"/>
      <w:bookmarkEnd w:id="140"/>
      <w:bookmarkEnd w:id="141"/>
      <w:bookmarkEnd w:id="142"/>
      <w:bookmarkEnd w:id="143"/>
      <w:bookmarkEnd w:id="144"/>
      <w:bookmarkEnd w:id="145"/>
      <w:bookmarkEnd w:id="146"/>
      <w:bookmarkEnd w:id="147"/>
      <w:r>
        <w:fldChar w:fldCharType="begin"/>
      </w:r>
      <w:r>
        <w:instrText xml:space="preserve"> XE "</w:instrText>
      </w:r>
      <w:r w:rsidRPr="00850A33">
        <w:instrText xml:space="preserve">Microsoft Dynamics NAV </w:instrText>
      </w:r>
      <w:r w:rsidR="00156FC7">
        <w:instrText>201</w:instrText>
      </w:r>
      <w:r w:rsidR="008B4AAF">
        <w:instrText>5</w:instrText>
      </w:r>
      <w:r>
        <w:instrText xml:space="preserve">" </w:instrText>
      </w:r>
      <w:r>
        <w:fldChar w:fldCharType="end"/>
      </w:r>
    </w:p>
    <w:p w14:paraId="08B4AFE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0325BA" w14:textId="77777777" w:rsidTr="00AE7BEF">
        <w:tc>
          <w:tcPr>
            <w:tcW w:w="2477" w:type="pct"/>
          </w:tcPr>
          <w:p w14:paraId="16CCABD3" w14:textId="6E50FE46"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44E88A01" w14:textId="77777777" w:rsidR="000A570B" w:rsidRDefault="000A570B" w:rsidP="00AE7BEF">
            <w:pPr>
              <w:pStyle w:val="PURLMSH"/>
            </w:pPr>
            <w:r>
              <w:t xml:space="preserve">See Applicable Notice: </w:t>
            </w:r>
            <w:r>
              <w:rPr>
                <w:b/>
              </w:rPr>
              <w:t>No</w:t>
            </w:r>
          </w:p>
        </w:tc>
      </w:tr>
      <w:tr w:rsidR="000A570B" w14:paraId="4CD44025" w14:textId="77777777" w:rsidTr="00AE7BEF">
        <w:tc>
          <w:tcPr>
            <w:tcW w:w="2477" w:type="pct"/>
          </w:tcPr>
          <w:p w14:paraId="1BCB107D"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rsidRPr="003F1D09">
        <w:t>Additional Terms:</w:t>
      </w:r>
    </w:p>
    <w:p w14:paraId="737F17BF" w14:textId="77777777" w:rsidR="000A570B" w:rsidRDefault="000A570B" w:rsidP="000A570B">
      <w:pPr>
        <w:pStyle w:val="PURBlueStrong"/>
      </w:pPr>
      <w:r>
        <w:t>Components</w:t>
      </w:r>
    </w:p>
    <w:p w14:paraId="6DBEE695" w14:textId="08B58F46"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5" w:history="1">
        <w:r w:rsidRPr="00A02258">
          <w:rPr>
            <w:rStyle w:val="Hyperlink"/>
          </w:rPr>
          <w:t>www.explore.ms</w:t>
        </w:r>
      </w:hyperlink>
      <w:r>
        <w:t xml:space="preserve">. </w:t>
      </w:r>
    </w:p>
    <w:p w14:paraId="4FA0C70F"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3B839F1F" w14:textId="77777777" w:rsidR="000A570B" w:rsidRPr="002C084A" w:rsidRDefault="000A570B" w:rsidP="000A570B">
      <w:pPr>
        <w:pStyle w:val="PURBlueStrong"/>
      </w:pPr>
      <w:r w:rsidRPr="002C084A">
        <w:t>Localizations and Translations</w:t>
      </w:r>
    </w:p>
    <w:p w14:paraId="437C3D3B"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6" w:history="1">
        <w:r w:rsidRPr="000A3567">
          <w:rPr>
            <w:rStyle w:val="Hyperlink"/>
          </w:rPr>
          <w:t>http://www.microsoft.com/dynamics/en/us/products/nav-availability.aspx</w:t>
        </w:r>
      </w:hyperlink>
    </w:p>
    <w:p w14:paraId="62B6C265" w14:textId="5B814E86"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w:t>
      </w:r>
      <w:r w:rsidRPr="008F7CB0">
        <w:lastRenderedPageBreak/>
        <w:t>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4C78EE" w14:textId="5A56962F"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7" w:history="1">
        <w:r w:rsidRPr="008F7CB0">
          <w:rPr>
            <w:rStyle w:val="Hyperlink"/>
          </w:rPr>
          <w:t>https://mbs.microsoft.com/partnersource/partneressentials/pllp</w:t>
        </w:r>
      </w:hyperlink>
      <w:r w:rsidRPr="008F7CB0">
        <w:t xml:space="preserve"> or contact your Partner Account Manager.</w:t>
      </w:r>
    </w:p>
    <w:p w14:paraId="48C80CF0" w14:textId="402E0176" w:rsidR="000A570B" w:rsidRDefault="007328F6"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3DA54228" w14:textId="71FCE6DF" w:rsidR="000A570B" w:rsidRDefault="000A570B" w:rsidP="000A570B">
      <w:pPr>
        <w:pStyle w:val="PURProductName"/>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278459"/>
      <w:bookmarkStart w:id="163" w:name="_Toc379278523"/>
      <w:bookmarkStart w:id="164" w:name="_Toc423376108"/>
      <w:bookmarkStart w:id="165" w:name="_Toc427932206"/>
      <w:r>
        <w:t>Microsoft Dynamics SL 201</w:t>
      </w:r>
      <w:r w:rsidR="008B4AAF">
        <w:t>5</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r>
        <w:fldChar w:fldCharType="begin"/>
      </w:r>
      <w:r>
        <w:instrText xml:space="preserve"> XE "</w:instrText>
      </w:r>
      <w:r w:rsidRPr="00850A33">
        <w:instrText xml:space="preserve">Microsoft Dynamics </w:instrText>
      </w:r>
      <w:r w:rsidR="00AB2D09">
        <w:instrText>SL 201</w:instrText>
      </w:r>
      <w:r w:rsidR="008B4AAF">
        <w:instrText>5</w:instrText>
      </w:r>
      <w:r>
        <w:instrText xml:space="preserve">" </w:instrText>
      </w:r>
      <w:r>
        <w:fldChar w:fldCharType="end"/>
      </w:r>
    </w:p>
    <w:p w14:paraId="07E7D2C0"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02D92079" w14:textId="77777777" w:rsidTr="00AE7BEF">
        <w:tc>
          <w:tcPr>
            <w:tcW w:w="2477" w:type="pct"/>
          </w:tcPr>
          <w:p w14:paraId="638CB789" w14:textId="3437BDF0"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2869EDEB" w14:textId="77777777" w:rsidR="000A570B" w:rsidRDefault="000A570B" w:rsidP="00AE7BEF">
            <w:pPr>
              <w:pStyle w:val="PURLMSH"/>
            </w:pPr>
            <w:r>
              <w:t xml:space="preserve">See Applicable Notice: </w:t>
            </w:r>
            <w:r>
              <w:rPr>
                <w:b/>
              </w:rPr>
              <w:t>No</w:t>
            </w:r>
          </w:p>
        </w:tc>
      </w:tr>
      <w:tr w:rsidR="000A570B" w14:paraId="33269B4D" w14:textId="77777777" w:rsidTr="00AE7BEF">
        <w:tc>
          <w:tcPr>
            <w:tcW w:w="2477" w:type="pct"/>
          </w:tcPr>
          <w:p w14:paraId="5EBF7C1A"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Additional Terms:</w:t>
      </w:r>
    </w:p>
    <w:p w14:paraId="5CA19376" w14:textId="77777777" w:rsidR="000A570B" w:rsidRDefault="000A570B" w:rsidP="000A570B">
      <w:pPr>
        <w:pStyle w:val="PURBlueStrong"/>
      </w:pPr>
      <w:r>
        <w:t>Components</w:t>
      </w:r>
    </w:p>
    <w:p w14:paraId="3DA30B94" w14:textId="439E9EB9"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8" w:history="1">
        <w:r w:rsidRPr="00A02258">
          <w:rPr>
            <w:rStyle w:val="Hyperlink"/>
          </w:rPr>
          <w:t>www.explore.ms</w:t>
        </w:r>
      </w:hyperlink>
      <w:r w:rsidR="00830DCA">
        <w:t>.</w:t>
      </w:r>
    </w:p>
    <w:p w14:paraId="33001451" w14:textId="34C97BD0" w:rsidR="000A570B" w:rsidRPr="008F7CB0" w:rsidRDefault="000A570B" w:rsidP="000A570B">
      <w:pPr>
        <w:pStyle w:val="PURBody-Indented"/>
      </w:pPr>
      <w:r w:rsidRPr="008F7CB0">
        <w:t>For those Components licensed under the Processor License model you need to only license and report one Processor License per “system database,” regardless of how many processors are used. A “system database” means the underlying database that controls your users</w:t>
      </w:r>
      <w:r w:rsidR="00830DCA">
        <w:t xml:space="preserve"> and financial reporting units.</w:t>
      </w:r>
    </w:p>
    <w:p w14:paraId="32AFBA88" w14:textId="77777777" w:rsidR="000A570B" w:rsidRPr="00830DCA" w:rsidRDefault="000A570B" w:rsidP="000A570B">
      <w:pPr>
        <w:pStyle w:val="PURBlueStrong"/>
      </w:pPr>
      <w:r w:rsidRPr="00830DCA">
        <w:t>Localizations and Translations</w:t>
      </w:r>
    </w:p>
    <w:p w14:paraId="1A93B964"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9" w:history="1">
        <w:r w:rsidRPr="00DC5045">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rsidRPr="008F7CB0">
        <w:lastRenderedPageBreak/>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0857701A" w14:textId="595E4C90" w:rsidR="000A570B"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40" w:history="1">
        <w:r w:rsidRPr="008F7CB0">
          <w:rPr>
            <w:rStyle w:val="Hyperlink"/>
          </w:rPr>
          <w:t>https://mbs.microsoft.com/partnersource/partneressentials/pllp</w:t>
        </w:r>
      </w:hyperlink>
      <w:r w:rsidRPr="008F7CB0">
        <w:t xml:space="preserve"> or contact your Partner Account Manager.</w:t>
      </w:r>
    </w:p>
    <w:p w14:paraId="1D74475A" w14:textId="77777777" w:rsidR="000A570B" w:rsidRDefault="007328F6" w:rsidP="00CD6E9D">
      <w:pPr>
        <w:pStyle w:val="PURBreadcrumb"/>
        <w:keepNext w:val="0"/>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0E1FA20" w14:textId="77777777" w:rsidR="000A570B" w:rsidRPr="00A23961" w:rsidRDefault="000A570B" w:rsidP="000A570B">
      <w:pPr>
        <w:pStyle w:val="PURProductName"/>
      </w:pPr>
      <w:bookmarkStart w:id="166" w:name="_Toc297828702"/>
      <w:bookmarkStart w:id="167" w:name="_Toc297883457"/>
      <w:bookmarkStart w:id="168" w:name="_Toc299524958"/>
      <w:bookmarkStart w:id="169" w:name="_Toc299531310"/>
      <w:bookmarkStart w:id="170" w:name="_Toc299531418"/>
      <w:bookmarkStart w:id="171" w:name="_Toc299531526"/>
      <w:bookmarkStart w:id="172" w:name="_Toc299957135"/>
      <w:bookmarkStart w:id="173" w:name="_Toc346536841"/>
      <w:bookmarkStart w:id="174" w:name="_Toc339280308"/>
      <w:bookmarkStart w:id="175" w:name="_Toc339280370"/>
      <w:bookmarkStart w:id="176" w:name="_Toc363552779"/>
      <w:bookmarkStart w:id="177" w:name="_Toc363552844"/>
      <w:bookmarkStart w:id="178" w:name="_Toc378682224"/>
      <w:bookmarkStart w:id="179" w:name="_Toc378682244"/>
      <w:bookmarkStart w:id="180" w:name="_Toc371268256"/>
      <w:bookmarkStart w:id="181" w:name="_Toc371268323"/>
      <w:bookmarkStart w:id="182" w:name="_Toc379278460"/>
      <w:bookmarkStart w:id="183" w:name="_Toc379278524"/>
      <w:bookmarkStart w:id="184" w:name="_Toc423376109"/>
      <w:bookmarkStart w:id="185" w:name="_Toc427932207"/>
      <w:r w:rsidRPr="00A23961">
        <w:t>Provisioning System</w:t>
      </w:r>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r w:rsidRPr="00A23961">
        <w:t xml:space="preserve"> </w:t>
      </w:r>
      <w:r w:rsidRPr="00A23961">
        <w:fldChar w:fldCharType="begin"/>
      </w:r>
      <w:r w:rsidRPr="00A23961">
        <w:instrText xml:space="preserve"> XE "Provisioning System" </w:instrText>
      </w:r>
      <w:r w:rsidRPr="00A23961">
        <w:fldChar w:fldCharType="end"/>
      </w:r>
    </w:p>
    <w:p w14:paraId="48455A77"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A23961">
              <w:rPr>
                <w:rFonts w:ascii="Arial Narrow" w:hAnsi="Arial Narrow"/>
                <w:color w:val="404040" w:themeColor="text1" w:themeTint="BF"/>
                <w:sz w:val="18"/>
              </w:rPr>
              <w:t xml:space="preserve"> </w:t>
            </w:r>
            <w:r w:rsidR="000A570B" w:rsidRPr="00A23961">
              <w:rPr>
                <w:rFonts w:ascii="Arial Narrow" w:hAnsi="Arial Narrow"/>
                <w:b/>
                <w:color w:val="404040" w:themeColor="text1" w:themeTint="BF"/>
                <w:sz w:val="18"/>
              </w:rPr>
              <w:t>No</w:t>
            </w:r>
            <w:r w:rsidR="000A570B" w:rsidRPr="00A23961">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A23961"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rsidRPr="00A23961">
        <w:t>Additional Terms:</w:t>
      </w:r>
    </w:p>
    <w:p w14:paraId="3C0F442D" w14:textId="77777777" w:rsidR="000A570B" w:rsidRPr="00A23961" w:rsidRDefault="000A570B" w:rsidP="000A570B">
      <w:pPr>
        <w:pStyle w:val="PURBlueStrong"/>
      </w:pPr>
      <w:r w:rsidRPr="00A23961">
        <w:t>Running Ins</w:t>
      </w:r>
      <w:r>
        <w:t>tances of the Server Software</w:t>
      </w:r>
    </w:p>
    <w:p w14:paraId="30B73D77" w14:textId="1438BBDD" w:rsidR="000A570B" w:rsidRPr="00A23961" w:rsidRDefault="000A570B" w:rsidP="000A570B">
      <w:pPr>
        <w:pStyle w:val="PURBody-Indented"/>
        <w:rPr>
          <w:lang w:eastAsia="ja-JP"/>
        </w:rPr>
      </w:pPr>
      <w:r w:rsidRPr="00A23961">
        <w:rPr>
          <w:lang w:eastAsia="ja-JP"/>
        </w:rPr>
        <w:t>You may run any number of instances</w:t>
      </w:r>
      <w:r w:rsidRPr="00A23961" w:rsidDel="00214A91">
        <w:rPr>
          <w:lang w:eastAsia="ja-JP"/>
        </w:rPr>
        <w:t xml:space="preserve"> </w:t>
      </w:r>
      <w:r w:rsidRPr="00A23961">
        <w:rPr>
          <w:lang w:eastAsia="ja-JP"/>
        </w:rPr>
        <w:t xml:space="preserve">of the server software on a server that is running Windows </w:t>
      </w:r>
      <w:r w:rsidR="001440A6">
        <w:rPr>
          <w:lang w:eastAsia="ja-JP"/>
        </w:rPr>
        <w:t xml:space="preserve">Server </w:t>
      </w:r>
      <w:r w:rsidRPr="00A23961">
        <w:rPr>
          <w:lang w:eastAsia="ja-JP"/>
        </w:rPr>
        <w:t>2003 Editions.</w:t>
      </w:r>
      <w:r w:rsidR="00B70FA2">
        <w:rPr>
          <w:lang w:eastAsia="ja-JP"/>
        </w:rPr>
        <w:t xml:space="preserve"> </w:t>
      </w:r>
      <w:r w:rsidRPr="00A23961">
        <w:rPr>
          <w:lang w:eastAsia="ja-JP"/>
        </w:rPr>
        <w:t>You may not separate component parts of the server software fo</w:t>
      </w:r>
      <w:r w:rsidR="00830DCA">
        <w:rPr>
          <w:lang w:eastAsia="ja-JP"/>
        </w:rPr>
        <w:t>r use on more than one server.</w:t>
      </w:r>
    </w:p>
    <w:p w14:paraId="00BDC890" w14:textId="77777777" w:rsidR="000A570B" w:rsidRPr="00A23961" w:rsidRDefault="000A570B" w:rsidP="000A570B">
      <w:pPr>
        <w:pStyle w:val="PURBlueStrong"/>
      </w:pPr>
      <w:r>
        <w:lastRenderedPageBreak/>
        <w:t>Modification</w:t>
      </w:r>
    </w:p>
    <w:p w14:paraId="0BC3F6FC" w14:textId="4ACAF566" w:rsidR="000A570B" w:rsidRPr="00A23961" w:rsidRDefault="000A570B" w:rsidP="000A570B">
      <w:pPr>
        <w:pStyle w:val="PURBody-Indented"/>
        <w:rPr>
          <w:lang w:eastAsia="ja-JP"/>
        </w:rPr>
      </w:pPr>
      <w:r w:rsidRPr="00A23961">
        <w:rPr>
          <w:lang w:eastAsia="ja-JP"/>
        </w:rPr>
        <w:t>You may modify, solely for integration with your other internal computer and server systems, only product files that are either (</w:t>
      </w:r>
      <w:proofErr w:type="spellStart"/>
      <w:r w:rsidRPr="00A23961">
        <w:rPr>
          <w:lang w:eastAsia="ja-JP"/>
        </w:rPr>
        <w:t>i</w:t>
      </w:r>
      <w:proofErr w:type="spellEnd"/>
      <w:r w:rsidRPr="00A23961">
        <w:rPr>
          <w:lang w:eastAsia="ja-JP"/>
        </w:rPr>
        <w:t>)</w:t>
      </w:r>
      <w:r w:rsidR="002C084A">
        <w:rPr>
          <w:lang w:eastAsia="ja-JP"/>
        </w:rPr>
        <w:t xml:space="preserve"> </w:t>
      </w:r>
      <w:r w:rsidRPr="00A23961">
        <w:rPr>
          <w:lang w:eastAsia="ja-JP"/>
        </w:rPr>
        <w:t>identified as .xml or .asp files, or (ii)</w:t>
      </w:r>
      <w:r w:rsidR="002C084A">
        <w:rPr>
          <w:lang w:eastAsia="ja-JP"/>
        </w:rPr>
        <w:t xml:space="preserve"> </w:t>
      </w:r>
      <w:r w:rsidRPr="00A23961">
        <w:rPr>
          <w:lang w:eastAsia="ja-JP"/>
        </w:rPr>
        <w:t>not installed on the server as part of the product’s setup program.</w:t>
      </w:r>
      <w:r w:rsidR="00B70FA2">
        <w:rPr>
          <w:lang w:eastAsia="ja-JP"/>
        </w:rPr>
        <w:t xml:space="preserve"> </w:t>
      </w:r>
      <w:r w:rsidRPr="00A23961">
        <w:rPr>
          <w:lang w:eastAsia="ja-JP"/>
        </w:rPr>
        <w:t>Any permitted modifications you make to the product are not covered by the limited warranty in the services provider license agreement.</w:t>
      </w:r>
      <w:r w:rsidR="00B70FA2">
        <w:rPr>
          <w:lang w:eastAsia="ja-JP"/>
        </w:rPr>
        <w:t xml:space="preserve"> </w:t>
      </w:r>
    </w:p>
    <w:p w14:paraId="77E6DDA3" w14:textId="77777777" w:rsidR="000A570B" w:rsidRDefault="007328F6" w:rsidP="00CD6E9D">
      <w:pPr>
        <w:pStyle w:val="PURBreadcrumb"/>
        <w:keepNext w:val="0"/>
        <w:rPr>
          <w:lang w:eastAsia="ja-JP"/>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0061DA4" w14:textId="25548857" w:rsidR="000A570B" w:rsidRPr="00A23961" w:rsidRDefault="000A570B" w:rsidP="000A570B">
      <w:pPr>
        <w:pStyle w:val="PURProductName"/>
      </w:pPr>
      <w:bookmarkStart w:id="186" w:name="_Toc297828704"/>
      <w:bookmarkStart w:id="187" w:name="_Toc297883459"/>
      <w:bookmarkStart w:id="188" w:name="_Toc299524960"/>
      <w:bookmarkStart w:id="189" w:name="_Toc299531312"/>
      <w:bookmarkStart w:id="190" w:name="_Toc299531420"/>
      <w:bookmarkStart w:id="191" w:name="_Toc299531528"/>
      <w:bookmarkStart w:id="192" w:name="_Toc299957137"/>
      <w:bookmarkStart w:id="193" w:name="_Toc346536842"/>
      <w:bookmarkStart w:id="194" w:name="_Toc339280309"/>
      <w:bookmarkStart w:id="195" w:name="_Toc339280371"/>
      <w:bookmarkStart w:id="196" w:name="_Toc363552780"/>
      <w:bookmarkStart w:id="197" w:name="_Toc363552845"/>
      <w:bookmarkStart w:id="198" w:name="_Toc378682225"/>
      <w:bookmarkStart w:id="199" w:name="_Toc378682245"/>
      <w:bookmarkStart w:id="200" w:name="_Toc371268257"/>
      <w:bookmarkStart w:id="201" w:name="_Toc371268324"/>
      <w:bookmarkStart w:id="202" w:name="_Toc379278461"/>
      <w:bookmarkStart w:id="203" w:name="_Toc379278525"/>
      <w:bookmarkStart w:id="204" w:name="_Toc423376110"/>
      <w:bookmarkStart w:id="205" w:name="_Toc427932208"/>
      <w:r w:rsidRPr="00A23961">
        <w:t xml:space="preserve">SharePoint </w:t>
      </w:r>
      <w:bookmarkEnd w:id="186"/>
      <w:bookmarkEnd w:id="187"/>
      <w:bookmarkEnd w:id="188"/>
      <w:bookmarkEnd w:id="189"/>
      <w:bookmarkEnd w:id="190"/>
      <w:bookmarkEnd w:id="191"/>
      <w:bookmarkEnd w:id="192"/>
      <w:r w:rsidR="00F44E81">
        <w:t>2013 Hosting</w:t>
      </w:r>
      <w:bookmarkEnd w:id="193"/>
      <w:bookmarkEnd w:id="194"/>
      <w:bookmarkEnd w:id="195"/>
      <w:bookmarkEnd w:id="196"/>
      <w:bookmarkEnd w:id="197"/>
      <w:bookmarkEnd w:id="198"/>
      <w:bookmarkEnd w:id="199"/>
      <w:bookmarkEnd w:id="200"/>
      <w:bookmarkEnd w:id="201"/>
      <w:bookmarkEnd w:id="202"/>
      <w:bookmarkEnd w:id="203"/>
      <w:bookmarkEnd w:id="204"/>
      <w:bookmarkEnd w:id="205"/>
      <w:r w:rsidR="00AB2D09">
        <w:fldChar w:fldCharType="begin"/>
      </w:r>
      <w:r w:rsidR="00AB2D09">
        <w:instrText xml:space="preserve"> XE "</w:instrText>
      </w:r>
      <w:r w:rsidR="00AB2D09" w:rsidRPr="00AB2D09">
        <w:instrText xml:space="preserve">SharePoint </w:instrText>
      </w:r>
      <w:r w:rsidR="00F44E81">
        <w:instrText>2013 Hosting</w:instrText>
      </w:r>
      <w:r w:rsidR="00AB2D09">
        <w:instrText xml:space="preserve">" </w:instrText>
      </w:r>
      <w:r w:rsidR="00AB2D09">
        <w:fldChar w:fldCharType="end"/>
      </w:r>
    </w:p>
    <w:p w14:paraId="65ABFE36"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A23961" w14:paraId="5EAF3536" w14:textId="77777777" w:rsidTr="00AE7BEF">
        <w:trPr>
          <w:trHeight w:val="19"/>
        </w:trPr>
        <w:tc>
          <w:tcPr>
            <w:tcW w:w="2477" w:type="pct"/>
          </w:tcPr>
          <w:p w14:paraId="12444219" w14:textId="35B590A2" w:rsidR="00827D1D" w:rsidRPr="00827D1D" w:rsidRDefault="00827D1D" w:rsidP="00AE7BEF">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6E7C5509" w14:textId="77777777" w:rsidTr="00AE7BEF">
        <w:tc>
          <w:tcPr>
            <w:tcW w:w="2477" w:type="pct"/>
          </w:tcPr>
          <w:p w14:paraId="029935AF" w14:textId="4D4FA1B1"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Client/Additional Software:</w:t>
            </w:r>
            <w:r w:rsidR="005079C2" w:rsidRPr="00A23961">
              <w:rPr>
                <w:rFonts w:ascii="Arial Narrow" w:hAnsi="Arial Narrow"/>
                <w:color w:val="404040" w:themeColor="text1" w:themeTint="BF"/>
                <w:sz w:val="18"/>
              </w:rPr>
              <w:t xml:space="preserve"> </w:t>
            </w:r>
            <w:r w:rsidR="005079C2" w:rsidRPr="00A23961">
              <w:rPr>
                <w:rFonts w:ascii="Arial Narrow" w:hAnsi="Arial Narrow"/>
                <w:b/>
                <w:color w:val="404040" w:themeColor="text1" w:themeTint="BF"/>
                <w:sz w:val="18"/>
              </w:rPr>
              <w:t>Yes</w:t>
            </w:r>
            <w:r w:rsidR="005079C2" w:rsidRPr="00A23961">
              <w:rPr>
                <w:rFonts w:ascii="Arial Narrow" w:hAnsi="Arial Narrow"/>
                <w:color w:val="404040" w:themeColor="text1" w:themeTint="BF"/>
                <w:sz w:val="18"/>
              </w:rPr>
              <w:t xml:space="preserve"> </w:t>
            </w:r>
            <w:r w:rsidR="005079C2" w:rsidRPr="0026184E">
              <w:rPr>
                <w:rFonts w:ascii="Arial Narrow" w:hAnsi="Arial Narrow"/>
                <w:i/>
                <w:color w:val="404040" w:themeColor="text1" w:themeTint="BF"/>
                <w:sz w:val="18"/>
              </w:rPr>
              <w:t xml:space="preserve">(see </w:t>
            </w:r>
            <w:hyperlink w:anchor="Appendix1" w:history="1">
              <w:r w:rsidR="005079C2" w:rsidRPr="00827D1D">
                <w:rPr>
                  <w:rFonts w:ascii="Arial Narrow" w:hAnsi="Arial Narrow"/>
                  <w:i/>
                  <w:color w:val="00467F"/>
                  <w:sz w:val="18"/>
                  <w:u w:val="single"/>
                </w:rPr>
                <w:t>Appendix</w:t>
              </w:r>
              <w:r w:rsidR="005079C2" w:rsidRPr="0026184E">
                <w:rPr>
                  <w:rFonts w:ascii="Arial Narrow" w:hAnsi="Arial Narrow"/>
                  <w:i/>
                  <w:color w:val="00467F"/>
                  <w:sz w:val="18"/>
                  <w:u w:val="single"/>
                </w:rPr>
                <w:t xml:space="preserve"> 1</w:t>
              </w:r>
            </w:hyperlink>
            <w:r w:rsidR="005079C2" w:rsidRPr="0026184E">
              <w:rPr>
                <w:rFonts w:ascii="Arial Narrow" w:hAnsi="Arial Narrow"/>
                <w:i/>
                <w:color w:val="404040" w:themeColor="text1" w:themeTint="BF"/>
                <w:sz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rsidRPr="00A23961">
        <w:t>Additional Terms:</w:t>
      </w:r>
    </w:p>
    <w:p w14:paraId="2E679079" w14:textId="733632A9" w:rsidR="000A570B" w:rsidRPr="00A23961" w:rsidRDefault="00CB5F78" w:rsidP="000A570B">
      <w:pPr>
        <w:pStyle w:val="PURBody-Indented"/>
      </w:pPr>
      <w:r>
        <w:t>You may use the software to provide</w:t>
      </w:r>
      <w:r w:rsidR="00CE2C4A">
        <w:t xml:space="preserve"> </w:t>
      </w:r>
      <w:r w:rsidR="003040DE">
        <w:t xml:space="preserve">external user access to content, information, and applications. You may also use the software to provide </w:t>
      </w:r>
      <w:r w:rsidR="00CE2C4A">
        <w:t xml:space="preserve">internal </w:t>
      </w:r>
      <w:r>
        <w:t>users access to</w:t>
      </w:r>
      <w:r w:rsidR="000A570B" w:rsidRPr="00A23961">
        <w:t xml:space="preserve"> content, information, and applications </w:t>
      </w:r>
      <w:r>
        <w:t>so long as that same content and information and those same applications are</w:t>
      </w:r>
      <w:r w:rsidR="000A570B" w:rsidRPr="00A23961">
        <w:t xml:space="preserve"> also accessible </w:t>
      </w:r>
      <w:r w:rsidR="00CE2C4A">
        <w:t>by</w:t>
      </w:r>
      <w:r w:rsidR="000A570B" w:rsidRPr="00A23961">
        <w:t xml:space="preserve"> external users. </w:t>
      </w:r>
      <w:r>
        <w:t xml:space="preserve">Use of </w:t>
      </w:r>
      <w:r w:rsidR="00CE2C4A">
        <w:t>SharePoint Server</w:t>
      </w:r>
      <w:r>
        <w:t xml:space="preserve"> software to</w:t>
      </w:r>
      <w:r w:rsidR="000A570B" w:rsidRPr="00A23961">
        <w:t xml:space="preserve"> provide content, information, and applications that are limited to internal users must be licensed </w:t>
      </w:r>
      <w:r w:rsidR="00B7238D">
        <w:t>under</w:t>
      </w:r>
      <w:r w:rsidR="00B7238D" w:rsidRPr="00A23961">
        <w:t xml:space="preserve"> </w:t>
      </w:r>
      <w:r w:rsidR="000A570B" w:rsidRPr="00A23961">
        <w:t>SharePoint Server 201</w:t>
      </w:r>
      <w:r w:rsidR="00F44E81">
        <w:t>3</w:t>
      </w:r>
      <w:r w:rsidR="00B7238D">
        <w:t xml:space="preserve"> SALs</w:t>
      </w:r>
      <w:r w:rsidR="000A570B" w:rsidRPr="00A23961">
        <w:t>. “External users” means users that are not either (</w:t>
      </w:r>
      <w:proofErr w:type="spellStart"/>
      <w:r w:rsidR="000A570B" w:rsidRPr="00A23961">
        <w:t>i</w:t>
      </w:r>
      <w:proofErr w:type="spellEnd"/>
      <w:r w:rsidR="000A570B" w:rsidRPr="00A23961">
        <w:t>) your customer’s employees, or (ii) your customer’</w:t>
      </w:r>
      <w:r w:rsidR="00615D50">
        <w:t>s</w:t>
      </w:r>
      <w:r w:rsidR="000A570B" w:rsidRPr="00A23961">
        <w:t xml:space="preserve"> onsite contractors or agents. All other users are “internal users.”</w:t>
      </w:r>
    </w:p>
    <w:p w14:paraId="76B08C87" w14:textId="641554A8" w:rsidR="004F6F1D" w:rsidRPr="00A50403" w:rsidRDefault="004F6F1D" w:rsidP="004F6F1D">
      <w:pPr>
        <w:pStyle w:val="PURBlueStrong"/>
      </w:pPr>
      <w:r w:rsidRPr="00A23961">
        <w:t>Running Ins</w:t>
      </w:r>
      <w:r>
        <w:t>tances of the Server Software</w:t>
      </w:r>
    </w:p>
    <w:p w14:paraId="63B05E62" w14:textId="13FF0F5B" w:rsidR="000A570B" w:rsidRDefault="000A570B" w:rsidP="000A570B">
      <w:pPr>
        <w:pStyle w:val="PURBody-Indented"/>
        <w:rPr>
          <w:lang w:eastAsia="ja-JP"/>
        </w:rPr>
      </w:pPr>
      <w:r w:rsidRPr="00A23961">
        <w:rPr>
          <w:lang w:eastAsia="ja-JP"/>
        </w:rPr>
        <w:t xml:space="preserve">Despite anything to the contrary in the General License Terms, SharePoint </w:t>
      </w:r>
      <w:r w:rsidR="00F44E81">
        <w:rPr>
          <w:lang w:eastAsia="ja-JP"/>
        </w:rPr>
        <w:t>2013 Hosting</w:t>
      </w:r>
      <w:r w:rsidRPr="00A23961">
        <w:rPr>
          <w:lang w:eastAsia="ja-JP"/>
        </w:rPr>
        <w:t xml:space="preserve"> is not eligible to be licensed under the Unlimited Virtualization </w:t>
      </w:r>
      <w:r w:rsidR="00615D50">
        <w:rPr>
          <w:lang w:eastAsia="ja-JP"/>
        </w:rPr>
        <w:t>option (described as option (1)</w:t>
      </w:r>
      <w:r w:rsidRPr="00A23961">
        <w:rPr>
          <w:lang w:eastAsia="ja-JP"/>
        </w:rPr>
        <w:t>. You must use the Licensing based on Processors Used</w:t>
      </w:r>
      <w:r w:rsidR="00615D50">
        <w:rPr>
          <w:lang w:eastAsia="ja-JP"/>
        </w:rPr>
        <w:t xml:space="preserve"> option (described as option (2</w:t>
      </w:r>
      <w:r w:rsidRPr="00A23961">
        <w:rPr>
          <w:lang w:eastAsia="ja-JP"/>
        </w:rPr>
        <w:t xml:space="preserve">) to license SharePoint </w:t>
      </w:r>
      <w:r w:rsidR="00F44E81">
        <w:rPr>
          <w:lang w:eastAsia="ja-JP"/>
        </w:rPr>
        <w:t>2013 Hosting</w:t>
      </w:r>
      <w:r w:rsidRPr="00A23961">
        <w:rPr>
          <w:lang w:eastAsia="ja-JP"/>
        </w:rPr>
        <w:t>.</w:t>
      </w:r>
    </w:p>
    <w:p w14:paraId="006BDECC" w14:textId="77777777" w:rsidR="000A570B" w:rsidRPr="00A23961" w:rsidRDefault="007328F6" w:rsidP="00CD6E9D">
      <w:pPr>
        <w:keepLines/>
        <w:spacing w:before="240" w:after="240"/>
        <w:jc w:val="right"/>
        <w:rPr>
          <w:rFonts w:ascii="Arial Narrow" w:hAnsi="Arial Narrow"/>
          <w:color w:val="00467F"/>
          <w:sz w:val="16"/>
          <w:u w:val="single"/>
        </w:rPr>
      </w:pPr>
      <w:hyperlink w:anchor="TOC" w:history="1">
        <w:r w:rsidR="000A570B" w:rsidRPr="00A23961">
          <w:rPr>
            <w:rFonts w:ascii="Arial Narrow" w:hAnsi="Arial Narrow"/>
            <w:color w:val="00467F"/>
            <w:sz w:val="16"/>
            <w:u w:val="single"/>
          </w:rPr>
          <w:t>Table of Contents</w:t>
        </w:r>
      </w:hyperlink>
      <w:r w:rsidR="000A570B" w:rsidRPr="00A23961">
        <w:rPr>
          <w:sz w:val="18"/>
        </w:rPr>
        <w:t xml:space="preserve"> / </w:t>
      </w:r>
      <w:hyperlink w:anchor="UniversalTerms" w:history="1">
        <w:r w:rsidR="009666DE">
          <w:rPr>
            <w:rFonts w:ascii="Arial Narrow" w:hAnsi="Arial Narrow"/>
            <w:color w:val="00467F"/>
            <w:sz w:val="16"/>
            <w:u w:val="single"/>
          </w:rPr>
          <w:t>Universal License Terms</w:t>
        </w:r>
      </w:hyperlink>
    </w:p>
    <w:p w14:paraId="7E06A984" w14:textId="1C818CB7" w:rsidR="002B550E" w:rsidRPr="00A23961" w:rsidRDefault="002B550E" w:rsidP="002B550E">
      <w:pPr>
        <w:pStyle w:val="PURProductName"/>
      </w:pPr>
      <w:bookmarkStart w:id="206" w:name="_Toc299524961"/>
      <w:bookmarkStart w:id="207" w:name="_Toc299531313"/>
      <w:bookmarkStart w:id="208" w:name="_Toc299531421"/>
      <w:bookmarkStart w:id="209" w:name="_Toc299531529"/>
      <w:bookmarkStart w:id="210" w:name="_Toc299957138"/>
      <w:bookmarkStart w:id="211" w:name="_Toc314129583"/>
      <w:bookmarkStart w:id="212" w:name="_Toc346536843"/>
      <w:bookmarkStart w:id="213" w:name="_Toc339280310"/>
      <w:bookmarkStart w:id="214" w:name="_Toc339280372"/>
      <w:bookmarkStart w:id="215" w:name="_Toc363552781"/>
      <w:bookmarkStart w:id="216" w:name="_Toc363552846"/>
      <w:bookmarkStart w:id="217" w:name="_Toc378682226"/>
      <w:bookmarkStart w:id="218" w:name="_Toc378682246"/>
      <w:bookmarkStart w:id="219" w:name="_Toc371268258"/>
      <w:bookmarkStart w:id="220" w:name="_Toc371268325"/>
      <w:bookmarkStart w:id="221" w:name="_Toc379278462"/>
      <w:bookmarkStart w:id="222" w:name="_Toc379278526"/>
      <w:bookmarkStart w:id="223" w:name="_Toc423376111"/>
      <w:bookmarkStart w:id="224" w:name="_Toc427932209"/>
      <w:bookmarkStart w:id="225" w:name="_Toc297828711"/>
      <w:bookmarkStart w:id="226" w:name="_Toc297893281"/>
      <w:bookmarkStart w:id="227" w:name="_Toc299524967"/>
      <w:bookmarkStart w:id="228" w:name="_Toc299531319"/>
      <w:bookmarkStart w:id="229" w:name="_Toc299531427"/>
      <w:bookmarkStart w:id="230" w:name="_Toc299531535"/>
      <w:bookmarkStart w:id="231" w:name="_Toc299957143"/>
      <w:bookmarkEnd w:id="206"/>
      <w:bookmarkEnd w:id="207"/>
      <w:bookmarkEnd w:id="208"/>
      <w:bookmarkEnd w:id="209"/>
      <w:bookmarkEnd w:id="210"/>
      <w:bookmarkEnd w:id="211"/>
      <w:r>
        <w:t>System Center 2012</w:t>
      </w:r>
      <w:r w:rsidR="006F76B4">
        <w:t xml:space="preserve"> </w:t>
      </w:r>
      <w:r w:rsidR="00224512">
        <w:t xml:space="preserve">R2 </w:t>
      </w:r>
      <w:r>
        <w:t>Datacenter</w:t>
      </w:r>
      <w:bookmarkEnd w:id="212"/>
      <w:bookmarkEnd w:id="213"/>
      <w:bookmarkEnd w:id="214"/>
      <w:bookmarkEnd w:id="215"/>
      <w:bookmarkEnd w:id="216"/>
      <w:bookmarkEnd w:id="217"/>
      <w:bookmarkEnd w:id="218"/>
      <w:bookmarkEnd w:id="219"/>
      <w:bookmarkEnd w:id="220"/>
      <w:bookmarkEnd w:id="221"/>
      <w:bookmarkEnd w:id="222"/>
      <w:bookmarkEnd w:id="223"/>
      <w:bookmarkEnd w:id="224"/>
      <w:r w:rsidRPr="00A23961">
        <w:fldChar w:fldCharType="begin"/>
      </w:r>
      <w:r w:rsidRPr="00A23961">
        <w:instrText xml:space="preserve"> XE "</w:instrText>
      </w:r>
      <w:r w:rsidR="00A748AB">
        <w:instrText xml:space="preserve">System Center 2012 </w:instrText>
      </w:r>
      <w:r w:rsidR="00377F92">
        <w:instrText xml:space="preserve">R2 </w:instrText>
      </w:r>
      <w:r w:rsidR="00A748AB">
        <w:instrText>Datacenter</w:instrText>
      </w:r>
      <w:r w:rsidRPr="00A23961">
        <w:instrText xml:space="preserve">" </w:instrText>
      </w:r>
      <w:r w:rsidRPr="00A23961">
        <w:fldChar w:fldCharType="end"/>
      </w:r>
    </w:p>
    <w:p w14:paraId="60A223F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lastRenderedPageBreak/>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D1C88">
              <w:rPr>
                <w:rFonts w:ascii="Arial Narrow" w:hAnsi="Arial Narrow"/>
                <w:b/>
                <w:color w:val="404040" w:themeColor="text1" w:themeTint="BF"/>
                <w:sz w:val="18"/>
              </w:rPr>
              <w:t>Yes</w:t>
            </w:r>
            <w:r w:rsidR="000F540A" w:rsidRPr="00A23961">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Included Technologies: </w:t>
            </w:r>
            <w:r w:rsidR="004F6F1D" w:rsidRPr="004F6F1D">
              <w:rPr>
                <w:rFonts w:ascii="Arial Narrow" w:hAnsi="Arial Narrow"/>
                <w:b/>
                <w:color w:val="404040" w:themeColor="text1" w:themeTint="BF"/>
                <w:sz w:val="18"/>
              </w:rPr>
              <w:t>Yes</w:t>
            </w:r>
            <w:r w:rsidR="004F6F1D">
              <w:rPr>
                <w:rFonts w:ascii="Arial Narrow" w:hAnsi="Arial Narrow"/>
                <w:color w:val="404040" w:themeColor="text1" w:themeTint="BF"/>
                <w:sz w:val="18"/>
              </w:rPr>
              <w:t xml:space="preserve"> </w:t>
            </w:r>
            <w:r w:rsidR="004F6F1D"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004F6F1D" w:rsidRPr="004F6F1D">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rsidRPr="00A23961">
        <w:t>Additional Terms:</w:t>
      </w:r>
    </w:p>
    <w:p w14:paraId="6A55A905" w14:textId="4894AF25" w:rsidR="002B550E" w:rsidRPr="002B20ED" w:rsidRDefault="002B550E" w:rsidP="002B550E">
      <w:pPr>
        <w:pStyle w:val="PURBody-Indented"/>
      </w:pPr>
      <w:r w:rsidRPr="002B20ED">
        <w:t xml:space="preserve">This license is applicable only to manage OSEs running server operating system software. </w:t>
      </w:r>
      <w:r w:rsidR="002B20ED" w:rsidRPr="002B20ED">
        <w:rPr>
          <w:rFonts w:cs="Arial"/>
        </w:rPr>
        <w:t>To determine the number of System Center licenses required, you must count and assign licenses based on the number of physical processors in the device being managed by the software</w:t>
      </w:r>
      <w:r w:rsidRPr="002B20ED">
        <w:t>.</w:t>
      </w:r>
      <w:r w:rsidR="00B70FA2" w:rsidRPr="002B20ED">
        <w:t xml:space="preserve"> </w:t>
      </w:r>
      <w:r w:rsidRPr="002B20ED">
        <w:t>Once you assign these licenses you may manage any number of server OSEs running on the device to which the System Center 2012</w:t>
      </w:r>
      <w:r w:rsidR="006F76B4" w:rsidRPr="002B20ED">
        <w:t xml:space="preserve"> </w:t>
      </w:r>
      <w:r w:rsidR="00224512" w:rsidRPr="002B20ED">
        <w:t xml:space="preserve">R2 </w:t>
      </w:r>
      <w:r w:rsidRPr="002B20ED">
        <w:t>Datacenter licenses are assigned. System Center 2012</w:t>
      </w:r>
      <w:r w:rsidR="006F76B4" w:rsidRPr="002B20ED">
        <w:t xml:space="preserve"> </w:t>
      </w:r>
      <w:r w:rsidR="00224512" w:rsidRPr="002B20ED">
        <w:t xml:space="preserve">R2 </w:t>
      </w:r>
      <w:r w:rsidRPr="002B20ED">
        <w:t xml:space="preserve">Datacenter licenses </w:t>
      </w:r>
      <w:r w:rsidR="002B20ED" w:rsidRPr="002B20ED">
        <w:t xml:space="preserve">also </w:t>
      </w:r>
      <w:r w:rsidRPr="002B20ED">
        <w:t>permit management by earlier versions of the System Center server software.</w:t>
      </w:r>
    </w:p>
    <w:p w14:paraId="73420881" w14:textId="2DDE319F" w:rsidR="002B550E" w:rsidRPr="002B20ED" w:rsidRDefault="002B550E" w:rsidP="002B550E">
      <w:pPr>
        <w:pStyle w:val="PURBody-Indented"/>
      </w:pPr>
      <w:r w:rsidRPr="002B20ED">
        <w:t>System Center 2012</w:t>
      </w:r>
      <w:r w:rsidR="00224512" w:rsidRPr="002B20ED">
        <w:t xml:space="preserve"> R2</w:t>
      </w:r>
      <w:r w:rsidR="006F76B4" w:rsidRPr="002B20ED">
        <w:t xml:space="preserve"> </w:t>
      </w:r>
      <w:r w:rsidRPr="002B20ED">
        <w:t>Datacenter includes the right to access the System Center Endpoint Protection online service and related software. Please see the Online Services Section general terms of this Service Provider Use Rights for license terms related to this online service.</w:t>
      </w:r>
    </w:p>
    <w:p w14:paraId="3702EB26" w14:textId="77777777" w:rsidR="002B20ED" w:rsidRPr="002B20ED" w:rsidRDefault="002B20ED" w:rsidP="002B20ED">
      <w:pPr>
        <w:pStyle w:val="PURBody-Indented"/>
        <w:spacing w:after="0"/>
      </w:pPr>
      <w:r w:rsidRPr="002B20ED">
        <w:t>System Center 2012 R2 Datacenter includes Client Software. Client Software includes all components of the product except:</w:t>
      </w:r>
    </w:p>
    <w:p w14:paraId="0603DB70" w14:textId="77777777" w:rsidR="002B20ED" w:rsidRPr="002B20ED" w:rsidRDefault="002B20ED" w:rsidP="002B20ED">
      <w:pPr>
        <w:pStyle w:val="PURBody-Indented"/>
        <w:numPr>
          <w:ilvl w:val="0"/>
          <w:numId w:val="49"/>
        </w:numPr>
        <w:spacing w:after="0"/>
      </w:pPr>
      <w:r w:rsidRPr="002B20ED">
        <w:t>Unified Installer</w:t>
      </w:r>
    </w:p>
    <w:p w14:paraId="5D0607DD" w14:textId="77777777" w:rsidR="002B20ED" w:rsidRPr="002B20ED" w:rsidRDefault="002B20ED" w:rsidP="002B20ED">
      <w:pPr>
        <w:pStyle w:val="PURBody-Indented"/>
        <w:numPr>
          <w:ilvl w:val="0"/>
          <w:numId w:val="49"/>
        </w:numPr>
        <w:spacing w:after="0"/>
      </w:pPr>
      <w:r w:rsidRPr="002B20ED">
        <w:t>Configuration Manager Console</w:t>
      </w:r>
    </w:p>
    <w:p w14:paraId="4B68A19F" w14:textId="77777777" w:rsidR="002B20ED" w:rsidRPr="002B20ED" w:rsidRDefault="002B20ED" w:rsidP="002B20ED">
      <w:pPr>
        <w:pStyle w:val="PURBody-Indented"/>
        <w:numPr>
          <w:ilvl w:val="0"/>
          <w:numId w:val="49"/>
        </w:numPr>
        <w:spacing w:after="0"/>
      </w:pPr>
      <w:r w:rsidRPr="002B20ED">
        <w:t xml:space="preserve">Device Management Point </w:t>
      </w:r>
    </w:p>
    <w:p w14:paraId="080D1FAA" w14:textId="77777777" w:rsidR="002B20ED" w:rsidRPr="002B20ED" w:rsidRDefault="002B20ED" w:rsidP="002B20ED">
      <w:pPr>
        <w:pStyle w:val="PURBody-Indented"/>
        <w:numPr>
          <w:ilvl w:val="0"/>
          <w:numId w:val="49"/>
        </w:numPr>
        <w:spacing w:after="0"/>
      </w:pPr>
      <w:r w:rsidRPr="002B20ED">
        <w:t>Administrator Console</w:t>
      </w:r>
    </w:p>
    <w:p w14:paraId="7A847A7F" w14:textId="77777777" w:rsidR="002B20ED" w:rsidRPr="002B20ED" w:rsidRDefault="002B20ED" w:rsidP="002B20ED">
      <w:pPr>
        <w:pStyle w:val="PURBody-Indented"/>
        <w:numPr>
          <w:ilvl w:val="0"/>
          <w:numId w:val="49"/>
        </w:numPr>
        <w:spacing w:after="0"/>
      </w:pPr>
      <w:r w:rsidRPr="002B20ED">
        <w:t>Service Manager console</w:t>
      </w:r>
    </w:p>
    <w:p w14:paraId="475C4DC0" w14:textId="77777777" w:rsidR="002B20ED" w:rsidRPr="002B20ED" w:rsidRDefault="002B20ED" w:rsidP="002B20ED">
      <w:pPr>
        <w:pStyle w:val="PURBody-Indented"/>
        <w:numPr>
          <w:ilvl w:val="0"/>
          <w:numId w:val="49"/>
        </w:numPr>
        <w:spacing w:after="0"/>
      </w:pPr>
      <w:proofErr w:type="spellStart"/>
      <w:r w:rsidRPr="002B20ED">
        <w:t>Opalis</w:t>
      </w:r>
      <w:proofErr w:type="spellEnd"/>
      <w:r w:rsidRPr="002B20ED">
        <w:t xml:space="preserve"> Operator Console Installer</w:t>
      </w:r>
    </w:p>
    <w:p w14:paraId="3B1FA314" w14:textId="77777777" w:rsidR="002B20ED" w:rsidRPr="002B20ED" w:rsidRDefault="002B20ED" w:rsidP="002B20ED">
      <w:pPr>
        <w:pStyle w:val="PURBody-Indented"/>
        <w:numPr>
          <w:ilvl w:val="0"/>
          <w:numId w:val="49"/>
        </w:numPr>
        <w:spacing w:after="0"/>
      </w:pPr>
      <w:r w:rsidRPr="002B20ED">
        <w:t xml:space="preserve">SQL Server </w:t>
      </w:r>
    </w:p>
    <w:p w14:paraId="47C0186C" w14:textId="77777777" w:rsidR="002B20ED" w:rsidRPr="002B20ED" w:rsidRDefault="002B20ED" w:rsidP="002B20ED">
      <w:pPr>
        <w:pStyle w:val="PURBody-Indented"/>
        <w:numPr>
          <w:ilvl w:val="0"/>
          <w:numId w:val="49"/>
        </w:numPr>
        <w:spacing w:after="0"/>
      </w:pPr>
      <w:r w:rsidRPr="002B20ED">
        <w:t>All other management consoles</w:t>
      </w:r>
    </w:p>
    <w:p w14:paraId="19784BDC" w14:textId="77777777" w:rsidR="002B20ED" w:rsidRPr="00254F56" w:rsidRDefault="002B20ED" w:rsidP="002B550E">
      <w:pPr>
        <w:pStyle w:val="PURBody-Indented"/>
      </w:pPr>
    </w:p>
    <w:p w14:paraId="474D43BC" w14:textId="77777777" w:rsidR="002B550E" w:rsidRDefault="002B550E" w:rsidP="002448BE">
      <w:pPr>
        <w:pStyle w:val="PURBlueStrong-Indented"/>
      </w:pPr>
      <w:r>
        <w:t>.NET Framework Software</w:t>
      </w:r>
    </w:p>
    <w:p w14:paraId="7A2C5B56" w14:textId="271B69AF"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AA03D21" w14:textId="77777777" w:rsidR="002B550E" w:rsidRDefault="002B550E" w:rsidP="002B550E">
      <w:pPr>
        <w:pStyle w:val="PURBlueStrong-Indented"/>
      </w:pPr>
      <w:r>
        <w:t>No Copying or Distributing Data Sets</w:t>
      </w:r>
    </w:p>
    <w:p w14:paraId="70561BA3" w14:textId="52160E80" w:rsidR="002B550E" w:rsidRDefault="002B550E" w:rsidP="002B550E">
      <w:pPr>
        <w:pStyle w:val="PURBody-Indented"/>
      </w:pPr>
      <w:r>
        <w:t>You may not copy or distribute any data set (or any portion of a data</w:t>
      </w:r>
      <w:r w:rsidR="00830DCA">
        <w:t xml:space="preserve"> set) included in the software.</w:t>
      </w:r>
    </w:p>
    <w:p w14:paraId="326F37C6" w14:textId="5D1D8609" w:rsidR="002B550E" w:rsidRDefault="002B550E" w:rsidP="002B550E">
      <w:pPr>
        <w:pStyle w:val="PURBlueStrong-Indented"/>
      </w:pPr>
      <w:r>
        <w:lastRenderedPageBreak/>
        <w:t>Win</w:t>
      </w:r>
      <w:r w:rsidR="00B70FA2">
        <w:t>dows Automated Installation Kit</w:t>
      </w:r>
    </w:p>
    <w:p w14:paraId="6FBB6EA2" w14:textId="1C3B2C7A"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490368A" w14:textId="407FD22A"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2B88FF03" w14:textId="06C78F2A" w:rsidR="002B550E" w:rsidRDefault="002B550E" w:rsidP="002B550E">
      <w:pPr>
        <w:pStyle w:val="PURBody-Indented"/>
      </w:pPr>
      <w:r w:rsidRPr="00D96DF9">
        <w:rPr>
          <w:b/>
        </w:rPr>
        <w:t xml:space="preserve">ImageX.exe, Wimgapi.dll, </w:t>
      </w:r>
      <w:proofErr w:type="spellStart"/>
      <w:r w:rsidRPr="00D96DF9">
        <w:rPr>
          <w:b/>
        </w:rPr>
        <w:t>Wimfilter</w:t>
      </w:r>
      <w:proofErr w:type="spellEnd"/>
      <w:r w:rsidRPr="00D96DF9">
        <w:rPr>
          <w:b/>
        </w:rPr>
        <w:t xml:space="preserve"> and Package Manager</w:t>
      </w:r>
      <w:r>
        <w:rPr>
          <w:b/>
        </w:rPr>
        <w:t>:</w:t>
      </w:r>
      <w:r w:rsidR="002C084A">
        <w:t xml:space="preserve"> </w:t>
      </w:r>
      <w:r>
        <w:t xml:space="preserve">You may install and use </w:t>
      </w:r>
      <w:r w:rsidRPr="00A24C2F">
        <w:t xml:space="preserve">the ImageX.exe, Wimgapi.dll and </w:t>
      </w:r>
      <w:proofErr w:type="spellStart"/>
      <w:r w:rsidRPr="00A24C2F">
        <w:t>Wimfilter</w:t>
      </w:r>
      <w:proofErr w:type="spellEnd"/>
      <w:r w:rsidRPr="00A24C2F">
        <w:t xml:space="preserve">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1C3BC032" w14:textId="77777777" w:rsidR="002B550E" w:rsidRPr="000949B3" w:rsidRDefault="002B550E" w:rsidP="002B550E">
      <w:pPr>
        <w:pStyle w:val="PURBlueStrong-Indented"/>
      </w:pPr>
      <w:r w:rsidRPr="00794C12">
        <w:t>Site Hierarchy – Geographical View</w:t>
      </w:r>
    </w:p>
    <w:p w14:paraId="3B48F04B" w14:textId="5B888676" w:rsidR="002B550E" w:rsidRPr="00794C12" w:rsidRDefault="002B550E" w:rsidP="002B550E">
      <w:pPr>
        <w:pStyle w:val="PURBody-Indented"/>
      </w:pPr>
      <w:r>
        <w:t>System Center 2012</w:t>
      </w:r>
      <w:r w:rsidR="00D73DED">
        <w:t xml:space="preserve"> R2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78373493" w14:textId="77777777" w:rsidR="002B550E" w:rsidRPr="00794C12" w:rsidRDefault="002B550E" w:rsidP="003B5A77">
      <w:pPr>
        <w:pStyle w:val="PURBullet-Indented"/>
        <w:numPr>
          <w:ilvl w:val="0"/>
          <w:numId w:val="11"/>
        </w:numPr>
      </w:pPr>
      <w:r w:rsidRPr="00794C12">
        <w:t>the Bing Maps API to provide sensor based guidance/routing,</w:t>
      </w:r>
    </w:p>
    <w:p w14:paraId="78E8E89B" w14:textId="77777777" w:rsidR="002B550E" w:rsidRPr="00794C12" w:rsidRDefault="002B550E" w:rsidP="003B5A77">
      <w:pPr>
        <w:pStyle w:val="PURBullet-Indented"/>
        <w:numPr>
          <w:ilvl w:val="0"/>
          <w:numId w:val="11"/>
        </w:numPr>
      </w:pPr>
      <w:proofErr w:type="gramStart"/>
      <w:r w:rsidRPr="00794C12">
        <w:t>any</w:t>
      </w:r>
      <w:proofErr w:type="gramEnd"/>
      <w:r w:rsidRPr="00794C12">
        <w:t xml:space="preserve"> Road Traffic Data or Bird’s Eye Imagery (or associated metadata).</w:t>
      </w:r>
    </w:p>
    <w:p w14:paraId="1A30703B"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4F4E4CE4" w14:textId="77777777" w:rsidR="002B550E" w:rsidRPr="00DC630C" w:rsidRDefault="002B550E" w:rsidP="003B5A77">
      <w:pPr>
        <w:pStyle w:val="PURBullet-Indented"/>
        <w:numPr>
          <w:ilvl w:val="0"/>
          <w:numId w:val="11"/>
        </w:numPr>
      </w:pPr>
      <w:r w:rsidRPr="00DC630C">
        <w:t>logos,</w:t>
      </w:r>
    </w:p>
    <w:p w14:paraId="09E8AF48" w14:textId="77777777" w:rsidR="002B550E" w:rsidRPr="00DC630C" w:rsidRDefault="002B550E" w:rsidP="003B5A77">
      <w:pPr>
        <w:pStyle w:val="PURBullet-Indented"/>
        <w:numPr>
          <w:ilvl w:val="0"/>
          <w:numId w:val="11"/>
        </w:numPr>
      </w:pPr>
      <w:r w:rsidRPr="00DC630C">
        <w:t>trademarks,</w:t>
      </w:r>
    </w:p>
    <w:p w14:paraId="3E991893" w14:textId="77777777" w:rsidR="002B550E" w:rsidRPr="00DC630C" w:rsidRDefault="002B550E" w:rsidP="003B5A77">
      <w:pPr>
        <w:pStyle w:val="PURBullet-Indented"/>
        <w:numPr>
          <w:ilvl w:val="0"/>
          <w:numId w:val="11"/>
        </w:numPr>
      </w:pPr>
      <w:r w:rsidRPr="00DC630C">
        <w:t>copyright,</w:t>
      </w:r>
    </w:p>
    <w:p w14:paraId="12509AD1" w14:textId="77777777" w:rsidR="002B550E" w:rsidRPr="00DC630C" w:rsidRDefault="002B550E" w:rsidP="003B5A77">
      <w:pPr>
        <w:pStyle w:val="PURBullet-Indented"/>
        <w:numPr>
          <w:ilvl w:val="0"/>
          <w:numId w:val="11"/>
        </w:numPr>
      </w:pPr>
      <w:r w:rsidRPr="00DC630C">
        <w:t>digital watermarks, or</w:t>
      </w:r>
    </w:p>
    <w:p w14:paraId="39500E7B" w14:textId="77777777" w:rsidR="002B550E" w:rsidRPr="00DC630C" w:rsidRDefault="002B550E" w:rsidP="003B5A77">
      <w:pPr>
        <w:pStyle w:val="PURBullet-Indented"/>
        <w:numPr>
          <w:ilvl w:val="0"/>
          <w:numId w:val="11"/>
        </w:numPr>
      </w:pPr>
      <w:proofErr w:type="gramStart"/>
      <w:r w:rsidRPr="00DC630C">
        <w:lastRenderedPageBreak/>
        <w:t>other</w:t>
      </w:r>
      <w:proofErr w:type="gramEnd"/>
      <w:r w:rsidRPr="00DC630C">
        <w:t xml:space="preserve"> notices of Microsoft or its suppliers.</w:t>
      </w:r>
    </w:p>
    <w:p w14:paraId="4F485442" w14:textId="77777777" w:rsidR="002B550E" w:rsidRDefault="002B550E" w:rsidP="002B550E">
      <w:pPr>
        <w:pStyle w:val="PURBody-Indented"/>
      </w:pPr>
      <w:r w:rsidRPr="00794C12">
        <w:t xml:space="preserve">Your use of the Bing Maps API and associated content is also subject to the additional terms and conditions at </w:t>
      </w:r>
      <w:hyperlink r:id="rId141" w:tgtFrame="_blank" w:history="1">
        <w:r w:rsidRPr="00A748AB">
          <w:rPr>
            <w:rStyle w:val="Hyperlink"/>
          </w:rPr>
          <w:t>http://go.microsoft.com/?linkid=9710837</w:t>
        </w:r>
      </w:hyperlink>
      <w:r w:rsidRPr="00794C12">
        <w:t>.</w:t>
      </w:r>
    </w:p>
    <w:p w14:paraId="24D53E12" w14:textId="10415776" w:rsidR="002B550E" w:rsidRPr="00003ECB" w:rsidRDefault="007328F6" w:rsidP="00CD6E9D">
      <w:pPr>
        <w:keepLines/>
        <w:spacing w:before="240" w:after="240"/>
        <w:jc w:val="right"/>
        <w:rPr>
          <w:rFonts w:ascii="Arial Narrow" w:hAnsi="Arial Narrow"/>
          <w:color w:val="00467F"/>
          <w:sz w:val="16"/>
          <w:u w:val="single"/>
        </w:rPr>
      </w:pPr>
      <w:hyperlink w:anchor="TOC" w:history="1">
        <w:r w:rsidR="002B550E" w:rsidRPr="00A23961">
          <w:rPr>
            <w:rFonts w:ascii="Arial Narrow" w:hAnsi="Arial Narrow"/>
            <w:color w:val="00467F"/>
            <w:sz w:val="16"/>
            <w:u w:val="single"/>
          </w:rPr>
          <w:t>Table of Contents</w:t>
        </w:r>
      </w:hyperlink>
      <w:r w:rsidR="002B550E" w:rsidRPr="00A23961">
        <w:rPr>
          <w:sz w:val="18"/>
        </w:rPr>
        <w:t xml:space="preserve"> / </w:t>
      </w:r>
      <w:hyperlink w:anchor="UniversalTerms" w:history="1">
        <w:r w:rsidR="002B550E">
          <w:rPr>
            <w:rFonts w:ascii="Arial Narrow" w:hAnsi="Arial Narrow"/>
            <w:color w:val="00467F"/>
            <w:sz w:val="16"/>
            <w:u w:val="single"/>
          </w:rPr>
          <w:t>Universal License Terms</w:t>
        </w:r>
      </w:hyperlink>
    </w:p>
    <w:p w14:paraId="23BB0711" w14:textId="69B09DCF" w:rsidR="002B550E" w:rsidRPr="00A23961" w:rsidRDefault="002B550E" w:rsidP="002B550E">
      <w:pPr>
        <w:pStyle w:val="PURProductName"/>
      </w:pPr>
      <w:bookmarkStart w:id="232" w:name="_Toc346536844"/>
      <w:bookmarkStart w:id="233" w:name="_Toc339280311"/>
      <w:bookmarkStart w:id="234" w:name="_Toc339280373"/>
      <w:bookmarkStart w:id="235" w:name="_Toc363552782"/>
      <w:bookmarkStart w:id="236" w:name="_Toc363552847"/>
      <w:bookmarkStart w:id="237" w:name="_Toc378682227"/>
      <w:bookmarkStart w:id="238" w:name="_Toc378682247"/>
      <w:bookmarkStart w:id="239" w:name="_Toc371268259"/>
      <w:bookmarkStart w:id="240" w:name="_Toc371268326"/>
      <w:bookmarkStart w:id="241" w:name="_Toc379278463"/>
      <w:bookmarkStart w:id="242" w:name="_Toc379278527"/>
      <w:bookmarkStart w:id="243" w:name="_Toc423376112"/>
      <w:bookmarkStart w:id="244" w:name="_Toc427932210"/>
      <w:r>
        <w:t>System Center 2012</w:t>
      </w:r>
      <w:r w:rsidR="006F76B4">
        <w:t xml:space="preserve"> </w:t>
      </w:r>
      <w:r w:rsidR="00224512">
        <w:t xml:space="preserve">R2 </w:t>
      </w:r>
      <w:r>
        <w:t>Standard</w:t>
      </w:r>
      <w:bookmarkEnd w:id="232"/>
      <w:bookmarkEnd w:id="233"/>
      <w:bookmarkEnd w:id="234"/>
      <w:bookmarkEnd w:id="235"/>
      <w:bookmarkEnd w:id="236"/>
      <w:bookmarkEnd w:id="237"/>
      <w:bookmarkEnd w:id="238"/>
      <w:bookmarkEnd w:id="239"/>
      <w:bookmarkEnd w:id="240"/>
      <w:bookmarkEnd w:id="241"/>
      <w:bookmarkEnd w:id="242"/>
      <w:bookmarkEnd w:id="243"/>
      <w:bookmarkEnd w:id="244"/>
      <w:r w:rsidR="00A748AB" w:rsidRPr="00A23961">
        <w:fldChar w:fldCharType="begin"/>
      </w:r>
      <w:r w:rsidR="00A748AB" w:rsidRPr="00A23961">
        <w:instrText xml:space="preserve"> XE "</w:instrText>
      </w:r>
      <w:r w:rsidR="00A748AB">
        <w:instrText xml:space="preserve">System Center 2012 </w:instrText>
      </w:r>
      <w:r w:rsidR="00377F92">
        <w:instrText xml:space="preserve">R2 </w:instrText>
      </w:r>
      <w:r w:rsidR="00A748AB">
        <w:instrText>Standard</w:instrText>
      </w:r>
      <w:r w:rsidR="00A748AB" w:rsidRPr="00A23961">
        <w:instrText xml:space="preserve">" </w:instrText>
      </w:r>
      <w:r w:rsidR="00A748AB" w:rsidRPr="00A23961">
        <w:fldChar w:fldCharType="end"/>
      </w:r>
    </w:p>
    <w:p w14:paraId="590AD87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D1C88">
              <w:rPr>
                <w:rFonts w:ascii="Arial Narrow" w:hAnsi="Arial Narrow"/>
                <w:b/>
                <w:color w:val="404040" w:themeColor="text1" w:themeTint="BF"/>
                <w:sz w:val="18"/>
              </w:rPr>
              <w:t>Yes</w:t>
            </w:r>
            <w:r w:rsidR="000F540A" w:rsidRPr="00A23961">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Included Technologies: </w:t>
            </w:r>
            <w:r w:rsidRPr="004F6F1D">
              <w:rPr>
                <w:rFonts w:ascii="Arial Narrow" w:hAnsi="Arial Narrow"/>
                <w:b/>
                <w:color w:val="404040" w:themeColor="text1" w:themeTint="BF"/>
                <w:sz w:val="18"/>
              </w:rPr>
              <w:t>Yes</w:t>
            </w:r>
            <w:r>
              <w:rPr>
                <w:rFonts w:ascii="Arial Narrow" w:hAnsi="Arial Narrow"/>
                <w:color w:val="404040" w:themeColor="text1" w:themeTint="BF"/>
                <w:sz w:val="18"/>
              </w:rPr>
              <w:t xml:space="preserve"> </w:t>
            </w:r>
            <w:r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Pr="004F6F1D">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rsidRPr="00A23961">
        <w:t>Additional Terms:</w:t>
      </w:r>
    </w:p>
    <w:p w14:paraId="381E67B3" w14:textId="77114EBA" w:rsidR="002B550E" w:rsidRDefault="002B550E" w:rsidP="00C31A5E">
      <w:pPr>
        <w:pStyle w:val="PURBody-Indented"/>
      </w:pPr>
      <w:r w:rsidRPr="00C31A5E">
        <w:t>This license is applicable only to manage OSEs running server operating system software</w:t>
      </w:r>
      <w:r w:rsidRPr="002B20ED">
        <w:t xml:space="preserve">. </w:t>
      </w:r>
      <w:r w:rsidR="002B20ED" w:rsidRPr="002B20ED">
        <w:t>To determine the number of System Center licenses required, you must count and assign licenses based on the number of physical processors in the device being managed by the software</w:t>
      </w:r>
      <w:r w:rsidRPr="00C31A5E">
        <w:t>.</w:t>
      </w:r>
      <w:r w:rsidR="00B70FA2">
        <w:t xml:space="preserve"> </w:t>
      </w:r>
      <w:r w:rsidRPr="00C31A5E">
        <w:t>Once you assign these licenses you may manage one server OSE running on the device to which the System Center 2012</w:t>
      </w:r>
      <w:r w:rsidR="006F76B4">
        <w:t xml:space="preserve"> </w:t>
      </w:r>
      <w:r w:rsidR="00224512">
        <w:t xml:space="preserve">R2 </w:t>
      </w:r>
      <w:r w:rsidRPr="00C31A5E">
        <w:t xml:space="preserve">Standard licenses are assigned. </w:t>
      </w:r>
      <w:r w:rsidR="00D7307C" w:rsidRPr="00C31A5E">
        <w:t xml:space="preserve">If you are managing a virtual OSE on the licensed device and the physical OSE is being used solely to run hardware virtualization software, provide hardware virtualization services, and run software to manage and service </w:t>
      </w:r>
      <w:r w:rsidR="00EC29A6" w:rsidRPr="00C31A5E">
        <w:t>OSEs</w:t>
      </w:r>
      <w:r w:rsidR="00D7307C" w:rsidRPr="00C31A5E">
        <w:t xml:space="preserve"> on that device, then you may manage that virtual OSE and the physical OSE on the licensed server.</w:t>
      </w:r>
      <w:r w:rsidR="00CA7C89" w:rsidRPr="00CA7C89">
        <w:t xml:space="preserve"> </w:t>
      </w:r>
      <w:r w:rsidR="00CA7C89">
        <w:t>Licenses are not required for OSEs in which no instances of software are running.</w:t>
      </w:r>
      <w:r w:rsidR="00B70FA2">
        <w:t xml:space="preserve"> </w:t>
      </w:r>
      <w:r w:rsidRPr="00C31A5E">
        <w:t>System Center 2012</w:t>
      </w:r>
      <w:r w:rsidR="006F76B4">
        <w:t xml:space="preserve"> </w:t>
      </w:r>
      <w:r w:rsidR="00224512">
        <w:t xml:space="preserve">R2 </w:t>
      </w:r>
      <w:r w:rsidRPr="00C31A5E">
        <w:t xml:space="preserve">Standard licenses </w:t>
      </w:r>
      <w:r w:rsidR="002B20ED">
        <w:t xml:space="preserve">also </w:t>
      </w:r>
      <w:r w:rsidRPr="00C31A5E">
        <w:t>permit management by earlier versions of the System Center server software.</w:t>
      </w:r>
    </w:p>
    <w:p w14:paraId="35AC6097" w14:textId="6C8692AA" w:rsidR="00CA7C89" w:rsidRDefault="00CA7C89" w:rsidP="00C31A5E">
      <w:pPr>
        <w:pStyle w:val="PURBody-Indented"/>
      </w:pPr>
      <w:r>
        <w:t>If you have licensed one or more servers in your data center, your licenses include the following additional rights.  You do not have to acquire separate licenses for:</w:t>
      </w:r>
    </w:p>
    <w:p w14:paraId="536AECBE" w14:textId="2E9CFA98" w:rsidR="00CA7C89" w:rsidRPr="005A5FED" w:rsidRDefault="00CA7C89" w:rsidP="00CA7C89">
      <w:pPr>
        <w:pStyle w:val="PURBullet-Indented"/>
      </w:pPr>
      <w:r>
        <w:t>Network infrastructure devices functioning solely for the purpose of transmitting network data and not running Windows Server software.</w:t>
      </w:r>
    </w:p>
    <w:p w14:paraId="383F2D1C" w14:textId="77777777" w:rsidR="00CA7C89" w:rsidRDefault="00CA7C89" w:rsidP="00CA7C89">
      <w:pPr>
        <w:pStyle w:val="PURBullet-Indented"/>
      </w:pPr>
      <w:r>
        <w:t>Conversion of OSEs from physical to virtual.</w:t>
      </w:r>
    </w:p>
    <w:p w14:paraId="480916E1" w14:textId="0AF9A9DC" w:rsidR="00CA7C89" w:rsidRPr="005A5FED" w:rsidRDefault="00CA7C89" w:rsidP="00CA7C89">
      <w:pPr>
        <w:pStyle w:val="PURBullet-Indented"/>
      </w:pPr>
      <w:r>
        <w:t>Monitoring or managing a device’s hardware components’ status with respect to system temperature, fan speed, power on/off, system reset or CPU availability.</w:t>
      </w:r>
    </w:p>
    <w:p w14:paraId="017CFE78" w14:textId="0596F6E8" w:rsidR="002B550E" w:rsidRDefault="00104535" w:rsidP="00C31A5E">
      <w:pPr>
        <w:pStyle w:val="PURBody-Indented"/>
      </w:pPr>
      <w:r>
        <w:lastRenderedPageBreak/>
        <w:t>System Center 2012</w:t>
      </w:r>
      <w:r w:rsidR="006F76B4">
        <w:t xml:space="preserve"> </w:t>
      </w:r>
      <w:r w:rsidR="00224512">
        <w:t xml:space="preserve">R2 </w:t>
      </w:r>
      <w:r>
        <w:t xml:space="preserve">Standard </w:t>
      </w:r>
      <w:r w:rsidRPr="00E818B8">
        <w:t>include</w:t>
      </w:r>
      <w:r>
        <w:t>s</w:t>
      </w:r>
      <w:r w:rsidRPr="00E818B8">
        <w:t xml:space="preserve"> the right to access the System Center Endpoint Protection online service and related software</w:t>
      </w:r>
      <w:r>
        <w:t xml:space="preserve">. </w:t>
      </w:r>
      <w:r w:rsidRPr="002B550E">
        <w:t>Please see the Online Services Section general terms of this Service Provider Use Rights for license terms related to this online service</w:t>
      </w:r>
      <w:r w:rsidR="002B550E">
        <w:t xml:space="preserve">. </w:t>
      </w:r>
    </w:p>
    <w:p w14:paraId="56B2C2DB" w14:textId="77777777" w:rsidR="00CA7C89" w:rsidRPr="007B2A51" w:rsidRDefault="00CA7C89" w:rsidP="00CA7C89">
      <w:pPr>
        <w:pStyle w:val="PURBody-Indented"/>
      </w:pPr>
      <w:r w:rsidRPr="007B2A51">
        <w:t>You do</w:t>
      </w:r>
      <w:r>
        <w:t xml:space="preserve"> not need a management SAL for:</w:t>
      </w:r>
    </w:p>
    <w:p w14:paraId="22EA21A8" w14:textId="77777777" w:rsidR="00CA7C89" w:rsidRPr="007B2A51" w:rsidRDefault="00CA7C89" w:rsidP="00CA7C89">
      <w:pPr>
        <w:pStyle w:val="PURBullet-Indented"/>
      </w:pPr>
      <w:r>
        <w:t>any OSEs in which no instances of software are running</w:t>
      </w:r>
      <w:r w:rsidRPr="007B2A51">
        <w:t>,</w:t>
      </w:r>
    </w:p>
    <w:p w14:paraId="0B19E933" w14:textId="77777777" w:rsidR="00CA7C89" w:rsidRPr="007B2A51" w:rsidRDefault="00CA7C89" w:rsidP="00CA7C89">
      <w:pPr>
        <w:pStyle w:val="PURBullet-Indented"/>
      </w:pPr>
      <w:r>
        <w:t>any devices functioning only as network infrastructure devices (OSI layer 3 or below</w:t>
      </w:r>
      <w:r w:rsidRPr="007B2A51">
        <w:t>), or</w:t>
      </w:r>
    </w:p>
    <w:p w14:paraId="75A4BB5A" w14:textId="6262E757" w:rsidR="00CA7C89" w:rsidRDefault="00CA7C89" w:rsidP="00854EA9">
      <w:pPr>
        <w:pStyle w:val="PURBullet-Indented"/>
      </w:pPr>
      <w:proofErr w:type="gramStart"/>
      <w:r w:rsidRPr="00CF7821">
        <w:t>any</w:t>
      </w:r>
      <w:proofErr w:type="gramEnd"/>
      <w:r w:rsidRPr="007B2A51">
        <w:t xml:space="preserve"> of your devices for which you are exclusively performing out of band management.</w:t>
      </w:r>
      <w:r>
        <w:t xml:space="preserve"> </w:t>
      </w:r>
      <w:r w:rsidRPr="007B2A51">
        <w:t>Out of band management consists of interaction via a network connection with a hardware management controller to monitor or manage the status of hardware components (e.g.,</w:t>
      </w:r>
      <w:r>
        <w:t xml:space="preserve"> </w:t>
      </w:r>
      <w:r w:rsidRPr="007B2A51">
        <w:t>system temperature, fan speed, power on/off, system reset, CPU availability).</w:t>
      </w:r>
      <w:r>
        <w:t xml:space="preserve"> </w:t>
      </w:r>
      <w:r w:rsidRPr="007B2A51">
        <w:t>Monitoring utilization of CPU, RAM, NIC, or storage is considered indirect management of the OSE and requires a management license.</w:t>
      </w:r>
    </w:p>
    <w:p w14:paraId="7B965D52" w14:textId="77777777" w:rsidR="002B20ED" w:rsidRPr="002B20ED" w:rsidRDefault="002B20ED" w:rsidP="002B20ED">
      <w:pPr>
        <w:pStyle w:val="PURBody-Indented"/>
        <w:spacing w:after="0"/>
      </w:pPr>
      <w:r w:rsidRPr="002B20ED">
        <w:t>System Center 2012 R2 Standard includes Client Software. Client Software includes all components of the product except:</w:t>
      </w:r>
    </w:p>
    <w:p w14:paraId="528707FA" w14:textId="77777777" w:rsidR="002B20ED" w:rsidRPr="002B20ED" w:rsidRDefault="002B20ED" w:rsidP="002B20ED">
      <w:pPr>
        <w:pStyle w:val="PURBody-Indented"/>
        <w:numPr>
          <w:ilvl w:val="0"/>
          <w:numId w:val="49"/>
        </w:numPr>
        <w:spacing w:after="0"/>
      </w:pPr>
      <w:r w:rsidRPr="002B20ED">
        <w:t>Unified Installer</w:t>
      </w:r>
    </w:p>
    <w:p w14:paraId="2149DEF5" w14:textId="77777777" w:rsidR="002B20ED" w:rsidRPr="002B20ED" w:rsidRDefault="002B20ED" w:rsidP="002B20ED">
      <w:pPr>
        <w:pStyle w:val="PURBody-Indented"/>
        <w:numPr>
          <w:ilvl w:val="0"/>
          <w:numId w:val="49"/>
        </w:numPr>
        <w:spacing w:after="0"/>
      </w:pPr>
      <w:r w:rsidRPr="002B20ED">
        <w:t>Configuration Manager Console</w:t>
      </w:r>
    </w:p>
    <w:p w14:paraId="29FB2E61" w14:textId="77777777" w:rsidR="002B20ED" w:rsidRPr="002B20ED" w:rsidRDefault="002B20ED" w:rsidP="002B20ED">
      <w:pPr>
        <w:pStyle w:val="PURBody-Indented"/>
        <w:numPr>
          <w:ilvl w:val="0"/>
          <w:numId w:val="49"/>
        </w:numPr>
        <w:spacing w:after="0"/>
      </w:pPr>
      <w:r w:rsidRPr="002B20ED">
        <w:t xml:space="preserve">Device Management Point </w:t>
      </w:r>
    </w:p>
    <w:p w14:paraId="242EFCC2" w14:textId="77777777" w:rsidR="002B20ED" w:rsidRPr="002B20ED" w:rsidRDefault="002B20ED" w:rsidP="002B20ED">
      <w:pPr>
        <w:pStyle w:val="PURBody-Indented"/>
        <w:numPr>
          <w:ilvl w:val="0"/>
          <w:numId w:val="49"/>
        </w:numPr>
        <w:spacing w:after="0"/>
      </w:pPr>
      <w:r w:rsidRPr="002B20ED">
        <w:t>Administrator Console</w:t>
      </w:r>
    </w:p>
    <w:p w14:paraId="39A356D3" w14:textId="77777777" w:rsidR="002B20ED" w:rsidRPr="002B20ED" w:rsidRDefault="002B20ED" w:rsidP="002B20ED">
      <w:pPr>
        <w:pStyle w:val="PURBody-Indented"/>
        <w:numPr>
          <w:ilvl w:val="0"/>
          <w:numId w:val="49"/>
        </w:numPr>
        <w:spacing w:after="0"/>
      </w:pPr>
      <w:r w:rsidRPr="002B20ED">
        <w:t>Service Manager console</w:t>
      </w:r>
    </w:p>
    <w:p w14:paraId="4A46A6E8" w14:textId="77777777" w:rsidR="002B20ED" w:rsidRPr="002B20ED" w:rsidRDefault="002B20ED" w:rsidP="002B20ED">
      <w:pPr>
        <w:pStyle w:val="PURBody-Indented"/>
        <w:numPr>
          <w:ilvl w:val="0"/>
          <w:numId w:val="49"/>
        </w:numPr>
        <w:spacing w:after="0"/>
      </w:pPr>
      <w:proofErr w:type="spellStart"/>
      <w:r w:rsidRPr="002B20ED">
        <w:t>Opalis</w:t>
      </w:r>
      <w:proofErr w:type="spellEnd"/>
      <w:r w:rsidRPr="002B20ED">
        <w:t xml:space="preserve"> Operator Console Installer</w:t>
      </w:r>
    </w:p>
    <w:p w14:paraId="137DEC59" w14:textId="77777777" w:rsidR="002B20ED" w:rsidRPr="002B20ED" w:rsidRDefault="002B20ED" w:rsidP="002B20ED">
      <w:pPr>
        <w:pStyle w:val="PURBody-Indented"/>
        <w:numPr>
          <w:ilvl w:val="0"/>
          <w:numId w:val="49"/>
        </w:numPr>
        <w:spacing w:after="0"/>
      </w:pPr>
      <w:r w:rsidRPr="002B20ED">
        <w:t xml:space="preserve">SQL Server </w:t>
      </w:r>
    </w:p>
    <w:p w14:paraId="60E0D28B" w14:textId="77777777" w:rsidR="002B20ED" w:rsidRPr="002B20ED" w:rsidRDefault="002B20ED" w:rsidP="002B20ED">
      <w:pPr>
        <w:pStyle w:val="PURBody-Indented"/>
        <w:numPr>
          <w:ilvl w:val="0"/>
          <w:numId w:val="49"/>
        </w:numPr>
      </w:pPr>
      <w:r w:rsidRPr="002B20ED">
        <w:t>All other management consoles</w:t>
      </w:r>
    </w:p>
    <w:p w14:paraId="790EF73E" w14:textId="77777777" w:rsidR="002B550E" w:rsidRPr="002448BE" w:rsidRDefault="002B550E" w:rsidP="002448BE">
      <w:pPr>
        <w:pStyle w:val="PURBlueStrong-Indented"/>
      </w:pPr>
      <w:r w:rsidRPr="002448BE">
        <w:t>.NET Framework Software</w:t>
      </w:r>
    </w:p>
    <w:p w14:paraId="4E2FF9B3" w14:textId="61B21A46"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48490AA4" w14:textId="77777777" w:rsidR="002B550E" w:rsidRDefault="002B550E" w:rsidP="002B550E">
      <w:pPr>
        <w:pStyle w:val="PURBlueStrong-Indented"/>
      </w:pPr>
      <w:r>
        <w:t>No Copying or Distributing Data Sets</w:t>
      </w:r>
    </w:p>
    <w:p w14:paraId="352A0CDF" w14:textId="5FE1DA07" w:rsidR="002B550E" w:rsidRDefault="002B550E" w:rsidP="002B550E">
      <w:pPr>
        <w:pStyle w:val="PURBody-Indented"/>
      </w:pPr>
      <w:r>
        <w:t>You may not copy or distribute any data set (or any portion of a data</w:t>
      </w:r>
      <w:r w:rsidR="00830DCA">
        <w:t xml:space="preserve"> set) included in the software.</w:t>
      </w:r>
    </w:p>
    <w:p w14:paraId="293C91F1" w14:textId="3110E57B" w:rsidR="002B550E" w:rsidRDefault="002B550E" w:rsidP="002B550E">
      <w:pPr>
        <w:pStyle w:val="PURBlueStrong-Indented"/>
      </w:pPr>
      <w:r>
        <w:lastRenderedPageBreak/>
        <w:t>Win</w:t>
      </w:r>
      <w:r w:rsidR="00830DCA">
        <w:t>dows Automated Installation Kit</w:t>
      </w:r>
    </w:p>
    <w:p w14:paraId="13B7969B" w14:textId="70D3F4BB"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51979CD" w14:textId="2C8B9C8D"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D625782" w14:textId="685577EB" w:rsidR="002B550E" w:rsidRDefault="002B550E" w:rsidP="002B550E">
      <w:pPr>
        <w:pStyle w:val="PURBody-Indented"/>
      </w:pPr>
      <w:r w:rsidRPr="00D96DF9">
        <w:rPr>
          <w:b/>
        </w:rPr>
        <w:t xml:space="preserve">ImageX.exe, Wimgapi.dll, </w:t>
      </w:r>
      <w:proofErr w:type="spellStart"/>
      <w:r w:rsidRPr="00D96DF9">
        <w:rPr>
          <w:b/>
        </w:rPr>
        <w:t>Wimfilter</w:t>
      </w:r>
      <w:proofErr w:type="spellEnd"/>
      <w:r w:rsidRPr="00D96DF9">
        <w:rPr>
          <w:b/>
        </w:rPr>
        <w:t xml:space="preserve"> and Package Manager</w:t>
      </w:r>
      <w:r>
        <w:rPr>
          <w:b/>
        </w:rPr>
        <w:t>:</w:t>
      </w:r>
      <w:r w:rsidR="002C084A">
        <w:t xml:space="preserve"> </w:t>
      </w:r>
      <w:r>
        <w:t xml:space="preserve">You may install and use </w:t>
      </w:r>
      <w:r w:rsidRPr="00A24C2F">
        <w:t xml:space="preserve">the ImageX.exe, Wimgapi.dll and </w:t>
      </w:r>
      <w:proofErr w:type="spellStart"/>
      <w:r w:rsidRPr="00A24C2F">
        <w:t>Wimfilter</w:t>
      </w:r>
      <w:proofErr w:type="spellEnd"/>
      <w:r w:rsidRPr="00A24C2F">
        <w:t xml:space="preserve">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7A572F6C" w14:textId="77777777" w:rsidR="002B550E" w:rsidRPr="000949B3" w:rsidRDefault="002B550E" w:rsidP="002B550E">
      <w:pPr>
        <w:pStyle w:val="PURBlueStrong-Indented"/>
      </w:pPr>
      <w:r w:rsidRPr="00794C12">
        <w:t>Site Hierarchy – Geographical View</w:t>
      </w:r>
    </w:p>
    <w:p w14:paraId="7DC32F40" w14:textId="2B89B9FE" w:rsidR="002B550E" w:rsidRPr="00794C12" w:rsidRDefault="002B550E" w:rsidP="002B550E">
      <w:pPr>
        <w:pStyle w:val="PURBody-Indented"/>
      </w:pPr>
      <w:r>
        <w:t>System Center 2012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3F8B58B" w14:textId="77777777" w:rsidR="002B550E" w:rsidRPr="00794C12" w:rsidRDefault="002B550E" w:rsidP="003B5A77">
      <w:pPr>
        <w:pStyle w:val="PURBullet-Indented"/>
        <w:numPr>
          <w:ilvl w:val="0"/>
          <w:numId w:val="11"/>
        </w:numPr>
      </w:pPr>
      <w:r w:rsidRPr="00794C12">
        <w:t>the Bing Maps API to provide sensor based guidance/routing,</w:t>
      </w:r>
    </w:p>
    <w:p w14:paraId="375962BF" w14:textId="77777777" w:rsidR="002B550E" w:rsidRPr="00794C12" w:rsidRDefault="002B550E" w:rsidP="003B5A77">
      <w:pPr>
        <w:pStyle w:val="PURBullet-Indented"/>
        <w:numPr>
          <w:ilvl w:val="0"/>
          <w:numId w:val="11"/>
        </w:numPr>
      </w:pPr>
      <w:proofErr w:type="gramStart"/>
      <w:r w:rsidRPr="00794C12">
        <w:t>any</w:t>
      </w:r>
      <w:proofErr w:type="gramEnd"/>
      <w:r w:rsidRPr="00794C12">
        <w:t xml:space="preserve"> Road Traffic Data or Bird’s Eye Imagery (or associated metadata).</w:t>
      </w:r>
    </w:p>
    <w:p w14:paraId="7B2E1DA3"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3333F7C4" w14:textId="77777777" w:rsidR="002B550E" w:rsidRPr="00DC630C" w:rsidRDefault="002B550E" w:rsidP="003B5A77">
      <w:pPr>
        <w:pStyle w:val="PURBullet-Indented"/>
        <w:numPr>
          <w:ilvl w:val="0"/>
          <w:numId w:val="11"/>
        </w:numPr>
      </w:pPr>
      <w:r w:rsidRPr="00DC630C">
        <w:t>logos,</w:t>
      </w:r>
    </w:p>
    <w:p w14:paraId="6BB4F64A" w14:textId="77777777" w:rsidR="002B550E" w:rsidRPr="00DC630C" w:rsidRDefault="002B550E" w:rsidP="003B5A77">
      <w:pPr>
        <w:pStyle w:val="PURBullet-Indented"/>
        <w:numPr>
          <w:ilvl w:val="0"/>
          <w:numId w:val="11"/>
        </w:numPr>
      </w:pPr>
      <w:r w:rsidRPr="00DC630C">
        <w:t>trademarks,</w:t>
      </w:r>
    </w:p>
    <w:p w14:paraId="185957CA" w14:textId="77777777" w:rsidR="002B550E" w:rsidRPr="00DC630C" w:rsidRDefault="002B550E" w:rsidP="003B5A77">
      <w:pPr>
        <w:pStyle w:val="PURBullet-Indented"/>
        <w:numPr>
          <w:ilvl w:val="0"/>
          <w:numId w:val="11"/>
        </w:numPr>
      </w:pPr>
      <w:r w:rsidRPr="00DC630C">
        <w:t>copyright,</w:t>
      </w:r>
    </w:p>
    <w:p w14:paraId="3689B13B" w14:textId="77777777" w:rsidR="002B550E" w:rsidRPr="00DC630C" w:rsidRDefault="002B550E" w:rsidP="003B5A77">
      <w:pPr>
        <w:pStyle w:val="PURBullet-Indented"/>
        <w:numPr>
          <w:ilvl w:val="0"/>
          <w:numId w:val="11"/>
        </w:numPr>
      </w:pPr>
      <w:r w:rsidRPr="00DC630C">
        <w:t>digital watermarks, or</w:t>
      </w:r>
    </w:p>
    <w:p w14:paraId="5B60FDE6" w14:textId="77777777" w:rsidR="002B550E" w:rsidRPr="00DC630C" w:rsidRDefault="002B550E" w:rsidP="003B5A77">
      <w:pPr>
        <w:pStyle w:val="PURBullet-Indented"/>
        <w:numPr>
          <w:ilvl w:val="0"/>
          <w:numId w:val="11"/>
        </w:numPr>
      </w:pPr>
      <w:proofErr w:type="gramStart"/>
      <w:r w:rsidRPr="00DC630C">
        <w:t>other</w:t>
      </w:r>
      <w:proofErr w:type="gramEnd"/>
      <w:r w:rsidRPr="00DC630C">
        <w:t xml:space="preserve"> notices of Microsoft or its suppliers.</w:t>
      </w:r>
    </w:p>
    <w:p w14:paraId="32F935C0" w14:textId="77C5F1DA" w:rsidR="002B550E" w:rsidRDefault="002B550E" w:rsidP="002B550E">
      <w:pPr>
        <w:pStyle w:val="PURBody-Indented"/>
      </w:pPr>
      <w:r w:rsidRPr="00794C12">
        <w:lastRenderedPageBreak/>
        <w:t xml:space="preserve">Your use of the Bing Maps API and associated content is also subject to the additional terms and conditions at </w:t>
      </w:r>
      <w:hyperlink r:id="rId142" w:tgtFrame="_blank" w:history="1">
        <w:r w:rsidRPr="00A748AB">
          <w:rPr>
            <w:rStyle w:val="Hyperlink"/>
          </w:rPr>
          <w:t>http://go.microsoft.com/?linkid=9710837</w:t>
        </w:r>
      </w:hyperlink>
      <w:r w:rsidRPr="00794C12">
        <w:t>.</w:t>
      </w:r>
    </w:p>
    <w:bookmarkStart w:id="245" w:name="_Toc299524968"/>
    <w:bookmarkStart w:id="246" w:name="_Toc299531320"/>
    <w:bookmarkStart w:id="247" w:name="_Toc299531428"/>
    <w:bookmarkStart w:id="248" w:name="_Toc299531536"/>
    <w:bookmarkStart w:id="249" w:name="_Toc299957144"/>
    <w:bookmarkEnd w:id="225"/>
    <w:bookmarkEnd w:id="226"/>
    <w:bookmarkEnd w:id="227"/>
    <w:bookmarkEnd w:id="228"/>
    <w:bookmarkEnd w:id="229"/>
    <w:bookmarkEnd w:id="230"/>
    <w:bookmarkEnd w:id="231"/>
    <w:p w14:paraId="192C4F24" w14:textId="77777777" w:rsidR="00830DCA" w:rsidRPr="00003ECB" w:rsidRDefault="00830DCA" w:rsidP="00CD6E9D">
      <w:pPr>
        <w:keepLines/>
        <w:spacing w:before="240" w:after="240"/>
        <w:jc w:val="right"/>
        <w:rPr>
          <w:rFonts w:ascii="Arial Narrow" w:hAnsi="Arial Narrow"/>
          <w:color w:val="00467F"/>
          <w:sz w:val="16"/>
          <w:u w:val="single"/>
        </w:rPr>
      </w:pPr>
      <w:r>
        <w:fldChar w:fldCharType="begin"/>
      </w:r>
      <w:r>
        <w:instrText xml:space="preserve"> HYPERLINK \l "TOC" </w:instrText>
      </w:r>
      <w:r>
        <w:fldChar w:fldCharType="separate"/>
      </w:r>
      <w:r w:rsidRPr="00A23961">
        <w:rPr>
          <w:rFonts w:ascii="Arial Narrow" w:hAnsi="Arial Narrow"/>
          <w:color w:val="00467F"/>
          <w:sz w:val="16"/>
          <w:u w:val="single"/>
        </w:rPr>
        <w:t>Table of Contents</w:t>
      </w:r>
      <w:r>
        <w:rPr>
          <w:rFonts w:ascii="Arial Narrow" w:hAnsi="Arial Narrow"/>
          <w:color w:val="00467F"/>
          <w:sz w:val="16"/>
          <w:u w:val="single"/>
        </w:rPr>
        <w:fldChar w:fldCharType="end"/>
      </w:r>
      <w:r w:rsidRPr="00A23961">
        <w:rPr>
          <w:sz w:val="18"/>
        </w:rPr>
        <w:t xml:space="preserve"> / </w:t>
      </w:r>
      <w:hyperlink w:anchor="UniversalTerms" w:history="1">
        <w:r>
          <w:rPr>
            <w:rFonts w:ascii="Arial Narrow" w:hAnsi="Arial Narrow"/>
            <w:color w:val="00467F"/>
            <w:sz w:val="16"/>
            <w:u w:val="single"/>
          </w:rPr>
          <w:t>Universal License Terms</w:t>
        </w:r>
      </w:hyperlink>
    </w:p>
    <w:p w14:paraId="72F2BB96" w14:textId="37A2FB5F" w:rsidR="000A570B" w:rsidRPr="009214B8" w:rsidRDefault="000A570B" w:rsidP="00830DCA">
      <w:pPr>
        <w:pStyle w:val="PURProductName"/>
      </w:pPr>
      <w:bookmarkStart w:id="250" w:name="_Toc346536845"/>
      <w:bookmarkStart w:id="251" w:name="_Toc339280312"/>
      <w:bookmarkStart w:id="252" w:name="_Toc339280374"/>
      <w:bookmarkStart w:id="253" w:name="_Toc363552783"/>
      <w:bookmarkStart w:id="254" w:name="_Toc363552848"/>
      <w:bookmarkStart w:id="255" w:name="_Toc378682228"/>
      <w:bookmarkStart w:id="256" w:name="_Toc378682248"/>
      <w:bookmarkStart w:id="257" w:name="_Toc371268260"/>
      <w:bookmarkStart w:id="258" w:name="_Toc371268327"/>
      <w:bookmarkStart w:id="259" w:name="_Toc379278464"/>
      <w:bookmarkStart w:id="260" w:name="_Toc379278528"/>
      <w:bookmarkStart w:id="261" w:name="_Toc423376113"/>
      <w:bookmarkStart w:id="262" w:name="_Toc427932211"/>
      <w:r>
        <w:t>Windows Server 20</w:t>
      </w:r>
      <w:r w:rsidR="003E5FF5">
        <w:t>12</w:t>
      </w:r>
      <w:r w:rsidR="00224512">
        <w:t xml:space="preserve"> R2</w:t>
      </w:r>
      <w:r>
        <w:t xml:space="preserve"> Datacenter</w:t>
      </w:r>
      <w:bookmarkEnd w:id="245"/>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r>
        <w:fldChar w:fldCharType="begin"/>
      </w:r>
      <w:r>
        <w:instrText xml:space="preserve"> XE "</w:instrText>
      </w:r>
      <w:r w:rsidRPr="00850A33">
        <w:instrText xml:space="preserve">Windows Server </w:instrText>
      </w:r>
      <w:r w:rsidR="00A748AB">
        <w:instrText>2012</w:instrText>
      </w:r>
      <w:r w:rsidRPr="00850A33">
        <w:instrText xml:space="preserve"> </w:instrText>
      </w:r>
      <w:r w:rsidR="00377F92">
        <w:instrText xml:space="preserve">R2 </w:instrText>
      </w:r>
      <w:r w:rsidRPr="00850A33">
        <w:instrText>Datacenter</w:instrText>
      </w:r>
      <w:r>
        <w:instrText xml:space="preserve">" </w:instrText>
      </w:r>
      <w:r>
        <w:fldChar w:fldCharType="end"/>
      </w:r>
    </w:p>
    <w:p w14:paraId="65134D5F"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14:paraId="7F6F5951" w14:textId="77777777" w:rsidTr="00AE7BEF">
        <w:tc>
          <w:tcPr>
            <w:tcW w:w="2477" w:type="pct"/>
          </w:tcPr>
          <w:p w14:paraId="308C144C" w14:textId="3B37403E" w:rsidR="00624A7C" w:rsidRPr="003667B6" w:rsidRDefault="005E52C7" w:rsidP="00AE7BEF">
            <w:pPr>
              <w:pStyle w:val="PURLMSH"/>
            </w:pPr>
            <w:r>
              <w:t>License Mobility Within Server Farms:</w:t>
            </w:r>
            <w:r w:rsidR="00624A7C">
              <w:t xml:space="preserve"> </w:t>
            </w:r>
            <w:r w:rsidR="00624A7C">
              <w:rPr>
                <w:b/>
              </w:rPr>
              <w:t>No</w:t>
            </w:r>
          </w:p>
        </w:tc>
        <w:tc>
          <w:tcPr>
            <w:tcW w:w="2523" w:type="pct"/>
            <w:vMerge w:val="restart"/>
          </w:tcPr>
          <w:p w14:paraId="08F378D6" w14:textId="77777777" w:rsidR="00624A7C" w:rsidRDefault="00624A7C" w:rsidP="0003633E">
            <w:pPr>
              <w:pStyle w:val="PURLMSH"/>
            </w:pPr>
            <w:r>
              <w:t>See Applicable Notice</w:t>
            </w:r>
            <w:r w:rsidRPr="0003633E">
              <w:t xml:space="preserve">: </w:t>
            </w:r>
            <w:r>
              <w:rPr>
                <w:b/>
              </w:rPr>
              <w:t xml:space="preserve">Potentially Unwanted Software, MPEG4, VC-1 </w:t>
            </w:r>
            <w:r w:rsidRPr="0026184E">
              <w:rPr>
                <w:i/>
              </w:rPr>
              <w:t xml:space="preserve">(see </w:t>
            </w:r>
            <w:hyperlink w:anchor="Appendix2" w:history="1">
              <w:r w:rsidRPr="0026184E">
                <w:rPr>
                  <w:rStyle w:val="Hyperlink"/>
                  <w:i/>
                </w:rPr>
                <w:t>Appendix 2</w:t>
              </w:r>
            </w:hyperlink>
            <w:r w:rsidRPr="0026184E">
              <w:rPr>
                <w:i/>
              </w:rPr>
              <w:t>)</w:t>
            </w:r>
          </w:p>
        </w:tc>
      </w:tr>
      <w:tr w:rsidR="00624A7C" w14:paraId="1DDB42F8" w14:textId="77777777" w:rsidTr="00AE7BEF">
        <w:tc>
          <w:tcPr>
            <w:tcW w:w="2477" w:type="pct"/>
          </w:tcPr>
          <w:p w14:paraId="6DC285BD" w14:textId="77777777" w:rsidR="00624A7C"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rsidRPr="009D7917">
        <w:t>Additional Terms:</w:t>
      </w:r>
    </w:p>
    <w:p w14:paraId="7413D502" w14:textId="400AB78B" w:rsidR="000A570B" w:rsidRPr="005A5FED" w:rsidRDefault="00830DCA" w:rsidP="000A570B">
      <w:pPr>
        <w:pStyle w:val="PURBlueStrong"/>
      </w:pPr>
      <w:r>
        <w:t>Number of Licenses Required</w:t>
      </w:r>
    </w:p>
    <w:p w14:paraId="37DF99B3" w14:textId="1FA3079A" w:rsidR="000A570B" w:rsidRPr="005A5FED" w:rsidRDefault="000A570B" w:rsidP="000A570B">
      <w:pPr>
        <w:pStyle w:val="PURBody-Indented"/>
        <w:rPr>
          <w:color w:val="00467F" w:themeColor="text2"/>
          <w:u w:val="single"/>
        </w:rPr>
      </w:pPr>
      <w:r w:rsidRPr="003636D6">
        <w:t>You need one software license for each physical processor on a server, which permits you to run o</w:t>
      </w:r>
      <w:r w:rsidR="00830DCA">
        <w:t>n that server, at any one time,</w:t>
      </w:r>
    </w:p>
    <w:p w14:paraId="18183821" w14:textId="77777777" w:rsidR="000A570B" w:rsidRPr="005A5FED" w:rsidRDefault="000A570B" w:rsidP="00752FE0">
      <w:pPr>
        <w:pStyle w:val="PURBullet-Indented"/>
      </w:pPr>
      <w:r w:rsidRPr="005A5FED">
        <w:t>one instance of the server software in one physical operating system environment (or OSE), and</w:t>
      </w:r>
    </w:p>
    <w:p w14:paraId="742E0421" w14:textId="56A9995B" w:rsidR="000A570B" w:rsidRPr="005A5FED" w:rsidRDefault="000A570B" w:rsidP="00752FE0">
      <w:pPr>
        <w:pStyle w:val="PURBullet-Indented"/>
      </w:pPr>
      <w:proofErr w:type="gramStart"/>
      <w:r w:rsidRPr="005A5FED">
        <w:t>any</w:t>
      </w:r>
      <w:proofErr w:type="gramEnd"/>
      <w:r w:rsidRPr="005A5FED">
        <w:t xml:space="preserve"> number of instances of the server software in virtual operating system environments (or OSEs) (only one instance per virtual operatin</w:t>
      </w:r>
      <w:r w:rsidR="00830DCA">
        <w:t>g system environment (or OSE)).</w:t>
      </w:r>
    </w:p>
    <w:p w14:paraId="24616465" w14:textId="773166E5" w:rsidR="000A570B" w:rsidRPr="005A5FED" w:rsidRDefault="000A570B" w:rsidP="000A570B">
      <w:pPr>
        <w:pStyle w:val="PURBody-Indented"/>
      </w:pPr>
      <w:r w:rsidRPr="005A5FED">
        <w:t xml:space="preserve">You may run on the licensed server an instance of </w:t>
      </w:r>
      <w:r w:rsidR="00146E9C">
        <w:t xml:space="preserve">Web, </w:t>
      </w:r>
      <w:r w:rsidRPr="005A5FED">
        <w:t xml:space="preserve">Standard or Enterprise </w:t>
      </w:r>
      <w:r w:rsidR="00F5573B">
        <w:t xml:space="preserve">(the same or any earlier version) </w:t>
      </w:r>
      <w:r w:rsidR="00F25CA2">
        <w:t xml:space="preserve">or earlier versions of </w:t>
      </w:r>
      <w:r w:rsidR="00F25CA2" w:rsidRPr="005A5FED">
        <w:t xml:space="preserve">Datacenter </w:t>
      </w:r>
      <w:r w:rsidRPr="005A5FED">
        <w:t>in place of Datacenter in any operating system environment (or OSE).</w:t>
      </w:r>
    </w:p>
    <w:p w14:paraId="47553AA7" w14:textId="77777777" w:rsidR="000A570B" w:rsidRPr="00151334" w:rsidRDefault="000A570B" w:rsidP="000A570B">
      <w:pPr>
        <w:pStyle w:val="PURBlueStrong"/>
      </w:pPr>
      <w:r w:rsidRPr="00151334">
        <w:t>Testing, maintenance, and administration access</w:t>
      </w:r>
    </w:p>
    <w:p w14:paraId="2BB7E8D8" w14:textId="68EEFF83" w:rsidR="000A570B" w:rsidRPr="00151334" w:rsidRDefault="000A570B" w:rsidP="000A570B">
      <w:pPr>
        <w:pStyle w:val="PURBody-Indented"/>
      </w:pPr>
      <w:r w:rsidRPr="00151334">
        <w:t>For each instance running in an operating system environment (or OSE), you may permit up to two (2) users</w:t>
      </w:r>
      <w:r w:rsidR="00A210BE">
        <w:t>, in addition to those permitted under the gen</w:t>
      </w:r>
      <w:r w:rsidR="00CE2C4A">
        <w:t>e</w:t>
      </w:r>
      <w:r w:rsidR="00A210BE">
        <w:t>ral allowance of administrative users within your data center as set forth in the “Server administration and maintenance” section of your Service Provider License Agreement,</w:t>
      </w:r>
      <w:r w:rsidRPr="00151334">
        <w:t xml:space="preserve"> to use or access the server software to directly or indirectly host a graphical user interface (using the Windows Server </w:t>
      </w:r>
      <w:r w:rsidR="005A100D">
        <w:t>2012</w:t>
      </w:r>
      <w:r w:rsidR="00224512">
        <w:t xml:space="preserve"> R2</w:t>
      </w:r>
      <w:r w:rsidR="005A100D" w:rsidRPr="00151334">
        <w:t xml:space="preserve"> </w:t>
      </w:r>
      <w:r w:rsidRPr="00151334">
        <w:t>Remote Desktop Services functionality or other technology). This use is for the sole purpose of testing, maintenance, and administration of products</w:t>
      </w:r>
      <w:r w:rsidR="00A210BE" w:rsidRPr="00A210BE">
        <w:t xml:space="preserve"> </w:t>
      </w:r>
      <w:r w:rsidR="00A210BE">
        <w:t>licensed under your Services Provider License Agreement</w:t>
      </w:r>
      <w:r w:rsidRPr="00151334">
        <w:t xml:space="preserve">. These users do not need Windows Server </w:t>
      </w:r>
      <w:r w:rsidR="005A100D">
        <w:t>2012</w:t>
      </w:r>
      <w:r w:rsidR="00224512">
        <w:t xml:space="preserve"> R2</w:t>
      </w:r>
      <w:r w:rsidR="005A100D" w:rsidRPr="00151334">
        <w:t xml:space="preserve"> </w:t>
      </w:r>
      <w:r w:rsidRPr="00151334">
        <w:t>Remote Desktop Services SALs.</w:t>
      </w:r>
    </w:p>
    <w:p w14:paraId="496C6795" w14:textId="77777777" w:rsidR="000A570B" w:rsidRPr="00151334" w:rsidRDefault="000A570B" w:rsidP="000A570B">
      <w:pPr>
        <w:pStyle w:val="PURBlueStrong"/>
      </w:pPr>
      <w:r w:rsidRPr="00151334">
        <w:lastRenderedPageBreak/>
        <w:t>Data Storage Technology</w:t>
      </w:r>
    </w:p>
    <w:p w14:paraId="5ECE930C" w14:textId="280DB727" w:rsidR="000A570B" w:rsidRPr="00151334" w:rsidRDefault="000A570B" w:rsidP="000A570B">
      <w:pPr>
        <w:pStyle w:val="PURBody-Indented"/>
      </w:pPr>
      <w:r w:rsidRPr="00151334">
        <w:t>The server software may include data storage technology called Windows Internal Database.</w:t>
      </w:r>
      <w:r w:rsidR="00B70FA2">
        <w:t xml:space="preserve"> </w:t>
      </w:r>
      <w:r w:rsidRPr="00151334">
        <w:t>Components of the server software use this technology to store data.</w:t>
      </w:r>
      <w:r w:rsidR="00B70FA2">
        <w:t xml:space="preserve"> </w:t>
      </w:r>
      <w:r w:rsidRPr="00151334">
        <w:t>You may not otherwise use or access this technology under this agreement.</w:t>
      </w:r>
    </w:p>
    <w:p w14:paraId="6077E350" w14:textId="3CAF7E05" w:rsidR="00EE0F11" w:rsidRPr="00793593" w:rsidRDefault="00A55E67" w:rsidP="00EE0F11">
      <w:pPr>
        <w:pStyle w:val="PURBlueStrong"/>
      </w:pPr>
      <w:r>
        <w:t>Microsoft</w:t>
      </w:r>
      <w:r w:rsidR="00EE0F11">
        <w:t xml:space="preserve"> Identity manager</w:t>
      </w:r>
      <w:r w:rsidR="00EE0F11" w:rsidRPr="00793593">
        <w:t xml:space="preserve"> </w:t>
      </w:r>
      <w:r w:rsidR="00EE0F11">
        <w:t>201</w:t>
      </w:r>
      <w:r>
        <w:t>6</w:t>
      </w:r>
      <w:r w:rsidR="00EE0F11">
        <w:t xml:space="preserve"> Functionality</w:t>
      </w:r>
    </w:p>
    <w:p w14:paraId="0BE0F6CB" w14:textId="621349A9" w:rsidR="00EE0F11" w:rsidRPr="00E14133" w:rsidRDefault="00EE0F11" w:rsidP="00EE0F11">
      <w:pPr>
        <w:pStyle w:val="PURBlueStrong"/>
        <w:spacing w:after="120"/>
        <w:rPr>
          <w:smallCaps w:val="0"/>
          <w:color w:val="404040" w:themeColor="text1" w:themeTint="BF"/>
        </w:rPr>
      </w:pPr>
      <w:r w:rsidRPr="00E14133">
        <w:rPr>
          <w:smallCaps w:val="0"/>
          <w:color w:val="404040" w:themeColor="text1" w:themeTint="BF"/>
        </w:rPr>
        <w:t xml:space="preserve">You must acquire a </w:t>
      </w:r>
      <w:r w:rsidR="00A55E67">
        <w:rPr>
          <w:smallCaps w:val="0"/>
          <w:color w:val="404040" w:themeColor="text1" w:themeTint="BF"/>
        </w:rPr>
        <w:t>Microsoft</w:t>
      </w:r>
      <w:r w:rsidRPr="00E14133">
        <w:rPr>
          <w:smallCaps w:val="0"/>
          <w:color w:val="404040" w:themeColor="text1" w:themeTint="BF"/>
        </w:rPr>
        <w:t xml:space="preserve"> Identity Manager 201</w:t>
      </w:r>
      <w:r w:rsidR="00A55E67">
        <w:rPr>
          <w:smallCaps w:val="0"/>
          <w:color w:val="404040" w:themeColor="text1" w:themeTint="BF"/>
        </w:rPr>
        <w:t>6</w:t>
      </w:r>
      <w:r w:rsidRPr="00E14133">
        <w:rPr>
          <w:smallCaps w:val="0"/>
          <w:color w:val="404040" w:themeColor="text1" w:themeTint="BF"/>
        </w:rPr>
        <w:t xml:space="preserve"> Functionality SAL for each user that is authorized to directly or indirectly access </w:t>
      </w:r>
      <w:r w:rsidR="00A55E67">
        <w:rPr>
          <w:smallCaps w:val="0"/>
          <w:color w:val="404040" w:themeColor="text1" w:themeTint="BF"/>
        </w:rPr>
        <w:t>Microsoft</w:t>
      </w:r>
      <w:r w:rsidRPr="00E14133">
        <w:rPr>
          <w:smallCaps w:val="0"/>
          <w:color w:val="404040" w:themeColor="text1" w:themeTint="BF"/>
        </w:rPr>
        <w:t xml:space="preserve"> Identity Manager 201</w:t>
      </w:r>
      <w:r w:rsidR="00A55E67">
        <w:rPr>
          <w:smallCaps w:val="0"/>
          <w:color w:val="404040" w:themeColor="text1" w:themeTint="BF"/>
        </w:rPr>
        <w:t>6</w:t>
      </w:r>
      <w:r w:rsidRPr="00E14133">
        <w:rPr>
          <w:smallCaps w:val="0"/>
          <w:color w:val="404040" w:themeColor="text1" w:themeTint="BF"/>
        </w:rPr>
        <w:t xml:space="preserve"> Functionality. Please see the SAL licensing model section for a description of the SAL license.</w:t>
      </w:r>
    </w:p>
    <w:p w14:paraId="35EC1DFC" w14:textId="506885EA" w:rsidR="000A570B" w:rsidRPr="00793593" w:rsidRDefault="000A570B" w:rsidP="00EE0F11">
      <w:pPr>
        <w:pStyle w:val="PURBlueStrong"/>
      </w:pPr>
      <w:r w:rsidRPr="00793593">
        <w:t>Windows Server 20</w:t>
      </w:r>
      <w:r w:rsidR="0057303E">
        <w:t>12</w:t>
      </w:r>
      <w:r w:rsidRPr="00793593">
        <w:t xml:space="preserve"> </w:t>
      </w:r>
      <w:r w:rsidR="00AD45CF">
        <w:t xml:space="preserve">R2 </w:t>
      </w:r>
      <w:r w:rsidRPr="00793593">
        <w:t>Remote Desktop Services</w:t>
      </w:r>
    </w:p>
    <w:p w14:paraId="516AAEF1" w14:textId="7BC5EB4A" w:rsidR="007E7798" w:rsidRDefault="007E7798" w:rsidP="007E7798">
      <w:pPr>
        <w:pStyle w:val="PURBody-Indented"/>
        <w:rPr>
          <w:sz w:val="24"/>
          <w:szCs w:val="24"/>
        </w:rPr>
      </w:pPr>
      <w:r w:rsidRPr="007E7798">
        <w:t>You must acquire a Windows Server 2012</w:t>
      </w:r>
      <w:r w:rsidR="00AD45CF">
        <w:t xml:space="preserve"> R2</w:t>
      </w:r>
      <w:r w:rsidRPr="007E7798">
        <w:t xml:space="preserve"> Remote Desktop Services SAL for each user that is authorized to directly or indirectly access the Windows Server 2012</w:t>
      </w:r>
      <w:r w:rsidR="00AD45CF">
        <w:t xml:space="preserve"> R2</w:t>
      </w:r>
      <w:r w:rsidRPr="007E7798">
        <w:t xml:space="preserve"> Remote Desktop Services functionality. Please see the SAL licensing model section for a description of the SAL license.</w:t>
      </w:r>
    </w:p>
    <w:p w14:paraId="3E47123B" w14:textId="07E2A908" w:rsidR="000A570B" w:rsidRDefault="000A570B" w:rsidP="000A570B">
      <w:pPr>
        <w:pStyle w:val="PURBody-Indented"/>
      </w:pPr>
      <w:r w:rsidRPr="00793593">
        <w:t xml:space="preserve">You must </w:t>
      </w:r>
      <w:r w:rsidR="007E7798">
        <w:t xml:space="preserve">also </w:t>
      </w:r>
      <w:r w:rsidRPr="00793593">
        <w:t>acquire a Windows Server 20</w:t>
      </w:r>
      <w:r w:rsidR="0057303E">
        <w:t xml:space="preserve">12 </w:t>
      </w:r>
      <w:r w:rsidR="00AD45CF">
        <w:t xml:space="preserve">R2 </w:t>
      </w:r>
      <w:r w:rsidRPr="00793593">
        <w:t xml:space="preserve">Remote Desktop Services SAL for each user that </w:t>
      </w:r>
      <w:r w:rsidR="00C02A4F">
        <w:t>is authorized to directly or indirectly access</w:t>
      </w:r>
      <w:r w:rsidR="00B6606C">
        <w:t xml:space="preserve"> </w:t>
      </w:r>
      <w:r w:rsidR="0057303E">
        <w:t xml:space="preserve">Windows Server 2012 </w:t>
      </w:r>
      <w:r w:rsidR="00AD45CF">
        <w:t xml:space="preserve">R2 </w:t>
      </w:r>
      <w:r w:rsidR="0057303E">
        <w:t>Remote Desktop Services or Windows Server 2012</w:t>
      </w:r>
      <w:r w:rsidR="00B6606C">
        <w:t xml:space="preserve"> </w:t>
      </w:r>
      <w:r w:rsidR="00AD45CF">
        <w:t xml:space="preserve">R2 </w:t>
      </w:r>
      <w:r w:rsidRPr="00793593">
        <w:t>to host a graphical user interface (using the Windows Server 20</w:t>
      </w:r>
      <w:r w:rsidR="0057303E">
        <w:t>12</w:t>
      </w:r>
      <w:r w:rsidR="00B6606C">
        <w:t xml:space="preserve"> </w:t>
      </w:r>
      <w:r w:rsidR="00AD45CF">
        <w:t xml:space="preserve">R2 </w:t>
      </w:r>
      <w:r w:rsidRPr="00793593">
        <w:t>Remote Desktop Services functionality or other technology).</w:t>
      </w:r>
    </w:p>
    <w:p w14:paraId="2BA53DFE" w14:textId="71FEE621" w:rsidR="0009114F" w:rsidRPr="00793593" w:rsidRDefault="0009114F" w:rsidP="000A570B">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4793386D" w14:textId="41BE55F1" w:rsidR="000A570B" w:rsidRPr="00793593" w:rsidRDefault="000A570B" w:rsidP="000A570B">
      <w:pPr>
        <w:pStyle w:val="PURBlueStrong"/>
      </w:pPr>
      <w:r w:rsidRPr="00793593">
        <w:t>Windows Server 20</w:t>
      </w:r>
      <w:r w:rsidR="0057303E">
        <w:t>12</w:t>
      </w:r>
      <w:r w:rsidRPr="00793593">
        <w:t xml:space="preserve"> </w:t>
      </w:r>
      <w:r w:rsidR="00377F92">
        <w:t xml:space="preserve">R2 </w:t>
      </w:r>
      <w:r w:rsidR="005A100D">
        <w:t xml:space="preserve">Active Directory </w:t>
      </w:r>
      <w:r w:rsidRPr="00793593">
        <w:t>Rights Management Services</w:t>
      </w:r>
    </w:p>
    <w:p w14:paraId="75E88303" w14:textId="1C0DD70A" w:rsidR="000A570B" w:rsidRPr="00793593" w:rsidRDefault="000A570B" w:rsidP="000A570B">
      <w:pPr>
        <w:pStyle w:val="PURBody-Indented"/>
      </w:pPr>
      <w:r w:rsidRPr="00793593">
        <w:t>You must acquire a Windows Server 20</w:t>
      </w:r>
      <w:r w:rsidR="0057303E">
        <w:t xml:space="preserve">12 </w:t>
      </w:r>
      <w:r w:rsidR="00AD45CF">
        <w:t xml:space="preserve">R2 </w:t>
      </w:r>
      <w:r w:rsidR="003939AC">
        <w:t xml:space="preserve">Active Directory </w:t>
      </w:r>
      <w:r w:rsidRPr="00793593">
        <w:t xml:space="preserve">Rights Management Services SAL for each user that is authorized to </w:t>
      </w:r>
      <w:r w:rsidR="007E7798" w:rsidRPr="00793593">
        <w:t xml:space="preserve">directly or indirectly </w:t>
      </w:r>
      <w:r w:rsidRPr="00793593">
        <w:t>access the Windows Server 20</w:t>
      </w:r>
      <w:r w:rsidR="0057303E">
        <w:t>12</w:t>
      </w:r>
      <w:r w:rsidRPr="00793593">
        <w:t xml:space="preserve"> </w:t>
      </w:r>
      <w:r w:rsidR="00AD45CF">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73F70CFD" w14:textId="20CC31F0" w:rsidR="000A570B" w:rsidRPr="00793593" w:rsidRDefault="000A570B" w:rsidP="000A570B">
      <w:pPr>
        <w:pStyle w:val="PURBlueStrong"/>
      </w:pPr>
      <w:r w:rsidRPr="00793593">
        <w:lastRenderedPageBreak/>
        <w:t>Microsoft Application Virtualization for Remote Desktop Services</w:t>
      </w:r>
    </w:p>
    <w:p w14:paraId="67BA2C56" w14:textId="59FF4A10" w:rsidR="000A570B" w:rsidRPr="00793593" w:rsidRDefault="000A570B" w:rsidP="000A570B">
      <w:pPr>
        <w:pStyle w:val="PURBody-Indented"/>
      </w:pPr>
      <w:r w:rsidRPr="00793593">
        <w:t>You must acquire a Microsoft Windows Server 20</w:t>
      </w:r>
      <w:r w:rsidR="0057303E">
        <w:t>12</w:t>
      </w:r>
      <w:r w:rsidR="00AD45CF">
        <w:t xml:space="preserve"> R2</w:t>
      </w:r>
      <w:r w:rsidR="0057303E">
        <w:t xml:space="preserve"> </w:t>
      </w:r>
      <w:r w:rsidRPr="00793593">
        <w:t xml:space="preserve">Remote Desktop Services SAL for each user that </w:t>
      </w:r>
      <w:r w:rsidR="00C02A4F">
        <w:t>is authorized to directly or indirectly access</w:t>
      </w:r>
      <w:r w:rsidRPr="00793593">
        <w:t xml:space="preserve"> the Microsoft Application Virtualization</w:t>
      </w:r>
      <w:r w:rsidR="00B70FA2">
        <w:t xml:space="preserve"> </w:t>
      </w:r>
      <w:r w:rsidRPr="00793593">
        <w:t>for Remote Desktop Services functionality.</w:t>
      </w:r>
      <w:r w:rsidR="00B70FA2">
        <w:t xml:space="preserve"> </w:t>
      </w:r>
      <w:r w:rsidRPr="00793593">
        <w:t>Please see the SAL licensing model section for a description of the SAL license.</w:t>
      </w:r>
    </w:p>
    <w:p w14:paraId="6C43C4C5" w14:textId="50B9DE0F" w:rsidR="000A570B" w:rsidRPr="001A0924" w:rsidRDefault="007328F6" w:rsidP="00CD6E9D">
      <w:pPr>
        <w:pStyle w:val="PURBreadcrumb"/>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66EDA71" w14:textId="77777777" w:rsidR="00006B27" w:rsidRDefault="00006B27">
      <w:pPr>
        <w:spacing w:line="240" w:lineRule="exact"/>
        <w:rPr>
          <w:color w:val="auto"/>
          <w:sz w:val="28"/>
        </w:rPr>
      </w:pPr>
      <w:bookmarkStart w:id="263" w:name="_Toc297828718"/>
      <w:bookmarkStart w:id="264" w:name="_Toc297883473"/>
      <w:bookmarkStart w:id="265" w:name="_Toc299524974"/>
      <w:bookmarkStart w:id="266" w:name="_Toc299531326"/>
      <w:bookmarkStart w:id="267" w:name="_Toc299531434"/>
      <w:bookmarkStart w:id="268" w:name="_Toc299531542"/>
      <w:bookmarkStart w:id="269" w:name="_Toc299957149"/>
      <w:bookmarkStart w:id="270" w:name="_Toc314129596"/>
      <w:bookmarkStart w:id="271" w:name="_Toc346536846"/>
      <w:bookmarkStart w:id="272" w:name="_Toc339280313"/>
      <w:bookmarkStart w:id="273" w:name="_Toc339280375"/>
      <w:bookmarkStart w:id="274" w:name="_Toc363552784"/>
      <w:bookmarkStart w:id="275" w:name="_Toc363552849"/>
      <w:bookmarkStart w:id="276" w:name="_Toc378682229"/>
      <w:bookmarkStart w:id="277" w:name="_Toc378682249"/>
      <w:bookmarkStart w:id="278" w:name="_Toc371268261"/>
      <w:bookmarkStart w:id="279" w:name="_Toc371268328"/>
      <w:bookmarkStart w:id="280" w:name="_Toc379278465"/>
      <w:bookmarkStart w:id="281" w:name="_Toc379278529"/>
      <w:r>
        <w:br w:type="page"/>
      </w:r>
    </w:p>
    <w:p w14:paraId="6CB61F22" w14:textId="16A581BD" w:rsidR="000A570B" w:rsidRPr="00A23961" w:rsidRDefault="000A570B" w:rsidP="000A570B">
      <w:pPr>
        <w:pStyle w:val="PURProductName"/>
      </w:pPr>
      <w:bookmarkStart w:id="282" w:name="_Toc423376114"/>
      <w:bookmarkStart w:id="283" w:name="_Toc427932212"/>
      <w:r w:rsidRPr="00A23961">
        <w:lastRenderedPageBreak/>
        <w:t>Windows Server 20</w:t>
      </w:r>
      <w:r w:rsidR="003E5FF5">
        <w:t>12</w:t>
      </w:r>
      <w:r w:rsidRPr="00A23961">
        <w:t xml:space="preserve"> </w:t>
      </w:r>
      <w:r w:rsidR="00AD45CF">
        <w:t xml:space="preserve">R2 </w:t>
      </w:r>
      <w:r w:rsidRPr="00A23961">
        <w:t>Standard</w:t>
      </w:r>
      <w:bookmarkEnd w:id="263"/>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r w:rsidRPr="00A23961">
        <w:fldChar w:fldCharType="begin"/>
      </w:r>
      <w:r w:rsidRPr="00A23961">
        <w:instrText xml:space="preserve"> XE "Windows Server </w:instrText>
      </w:r>
      <w:r w:rsidR="00A748AB">
        <w:instrText>2012</w:instrText>
      </w:r>
      <w:r w:rsidRPr="00A23961">
        <w:instrText xml:space="preserve"> </w:instrText>
      </w:r>
      <w:r w:rsidR="00377F92">
        <w:instrText xml:space="preserve">R2 </w:instrText>
      </w:r>
      <w:r w:rsidRPr="00A23961">
        <w:instrText xml:space="preserve">Standard" </w:instrText>
      </w:r>
      <w:r w:rsidRPr="00A23961">
        <w:fldChar w:fldCharType="end"/>
      </w:r>
    </w:p>
    <w:p w14:paraId="21D54B5F"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7C7A84" w:rsidRPr="00A23961">
              <w:rPr>
                <w:rFonts w:ascii="Arial Narrow" w:hAnsi="Arial Narrow"/>
                <w:color w:val="404040" w:themeColor="text1" w:themeTint="BF"/>
                <w:sz w:val="18"/>
              </w:rPr>
              <w:t xml:space="preserve"> </w:t>
            </w:r>
            <w:r w:rsidR="007C7A84" w:rsidRPr="00A23961">
              <w:rPr>
                <w:rFonts w:ascii="Arial Narrow" w:hAnsi="Arial Narrow"/>
                <w:b/>
                <w:color w:val="404040" w:themeColor="text1" w:themeTint="BF"/>
                <w:sz w:val="18"/>
              </w:rPr>
              <w:t>No</w:t>
            </w:r>
          </w:p>
        </w:tc>
        <w:tc>
          <w:tcPr>
            <w:tcW w:w="2523" w:type="pct"/>
            <w:vMerge w:val="restart"/>
          </w:tcPr>
          <w:p w14:paraId="747CCCDA" w14:textId="77777777" w:rsidR="007C7A84" w:rsidRPr="00A23961" w:rsidRDefault="007C7A84" w:rsidP="007C7A84">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7C7A84">
              <w:rPr>
                <w:rFonts w:ascii="Arial Narrow" w:hAnsi="Arial Narrow"/>
                <w:b/>
                <w:color w:val="404040" w:themeColor="text1" w:themeTint="BF"/>
                <w:sz w:val="18"/>
              </w:rPr>
              <w:t>Potentially Unwanted Software,</w:t>
            </w:r>
            <w:r>
              <w:rPr>
                <w:rFonts w:ascii="Arial Narrow" w:hAnsi="Arial Narrow"/>
                <w:b/>
                <w:color w:val="404040" w:themeColor="text1" w:themeTint="BF"/>
                <w:sz w:val="18"/>
              </w:rPr>
              <w:t xml:space="preserve"> MPEG-4, VC-1 </w:t>
            </w:r>
            <w:r w:rsidRPr="0026184E">
              <w:rPr>
                <w:rFonts w:ascii="Arial Narrow" w:hAnsi="Arial Narrow"/>
                <w:i/>
                <w:color w:val="404040" w:themeColor="text1" w:themeTint="BF"/>
                <w:sz w:val="18"/>
              </w:rPr>
              <w:t xml:space="preserve">(see </w:t>
            </w:r>
            <w:hyperlink w:anchor="Appendix2" w:history="1">
              <w:r w:rsidRPr="0026184E">
                <w:rPr>
                  <w:rFonts w:ascii="Arial Narrow" w:hAnsi="Arial Narrow"/>
                  <w:i/>
                  <w:color w:val="00467F"/>
                  <w:sz w:val="18"/>
                  <w:u w:val="single"/>
                </w:rPr>
                <w:t>Appendix 2</w:t>
              </w:r>
            </w:hyperlink>
            <w:r w:rsidRPr="0026184E">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77777777" w:rsidR="007C7A84" w:rsidRPr="00A23961" w:rsidRDefault="007C7A84"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rsidRPr="00A23961">
        <w:t>Additional Terms:</w:t>
      </w:r>
    </w:p>
    <w:p w14:paraId="077218E6" w14:textId="77777777" w:rsidR="000A570B" w:rsidRPr="00A23961" w:rsidRDefault="000A570B" w:rsidP="000A570B">
      <w:pPr>
        <w:pStyle w:val="PURBlueStrong"/>
      </w:pPr>
      <w:r w:rsidRPr="00A23961">
        <w:t xml:space="preserve">Number of Licenses Required </w:t>
      </w:r>
    </w:p>
    <w:p w14:paraId="3F31D266" w14:textId="77777777" w:rsidR="000A570B" w:rsidRPr="00A23961" w:rsidRDefault="000A570B" w:rsidP="000A570B">
      <w:pPr>
        <w:pStyle w:val="PURBody-Indented"/>
        <w:rPr>
          <w:i/>
        </w:rPr>
      </w:pPr>
      <w:r w:rsidRPr="00A23961">
        <w:t xml:space="preserve">The total number of software licenses required for a server equals the sum of the software licenses required under </w:t>
      </w:r>
      <w:proofErr w:type="spellStart"/>
      <w:r w:rsidRPr="00A23961">
        <w:t>i</w:t>
      </w:r>
      <w:proofErr w:type="spellEnd"/>
      <w:r w:rsidRPr="00A23961">
        <w:t>) and ii) below.</w:t>
      </w:r>
    </w:p>
    <w:p w14:paraId="75615849" w14:textId="278DD5E3" w:rsidR="000A570B" w:rsidRPr="00A23961" w:rsidRDefault="000A570B" w:rsidP="000A570B">
      <w:pPr>
        <w:pStyle w:val="PURBody-Indented"/>
        <w:rPr>
          <w:i/>
        </w:rPr>
      </w:pPr>
      <w:proofErr w:type="spellStart"/>
      <w:r w:rsidRPr="00A23961">
        <w:t>i</w:t>
      </w:r>
      <w:proofErr w:type="spellEnd"/>
      <w:r w:rsidRPr="00A23961">
        <w:t xml:space="preserve">) You need </w:t>
      </w:r>
      <w:r w:rsidR="001D52D7">
        <w:t>to license all the</w:t>
      </w:r>
      <w:r w:rsidR="00B70FA2">
        <w:t xml:space="preserve"> </w:t>
      </w:r>
      <w:r w:rsidRPr="00A23961">
        <w:t>physical processor</w:t>
      </w:r>
      <w:r w:rsidR="001D52D7">
        <w:t>s</w:t>
      </w:r>
      <w:r w:rsidRPr="00A23961">
        <w:t xml:space="preserve"> on </w:t>
      </w:r>
      <w:r w:rsidR="001D52D7">
        <w:t>the</w:t>
      </w:r>
      <w:r w:rsidRPr="00A23961">
        <w:t xml:space="preserve"> server, which permits you to run on that server, at any one time:</w:t>
      </w:r>
    </w:p>
    <w:p w14:paraId="3284E26E" w14:textId="04761B99" w:rsidR="000A570B" w:rsidRPr="00A23961" w:rsidRDefault="000A570B" w:rsidP="000C1827">
      <w:pPr>
        <w:pStyle w:val="PURBullet-Indented"/>
      </w:pPr>
      <w:r w:rsidRPr="00A23961">
        <w:t>one instance of the server software in one physical operating sys</w:t>
      </w:r>
      <w:r w:rsidR="00830DCA">
        <w:t>tem environment (or OSE) , and</w:t>
      </w:r>
    </w:p>
    <w:p w14:paraId="2EEF5DD2" w14:textId="77777777" w:rsidR="000A570B" w:rsidRPr="00A23961" w:rsidRDefault="000A570B" w:rsidP="000C1827">
      <w:pPr>
        <w:pStyle w:val="PURBullet-Indented"/>
      </w:pPr>
      <w:proofErr w:type="gramStart"/>
      <w:r w:rsidRPr="00A23961">
        <w:t>one</w:t>
      </w:r>
      <w:proofErr w:type="gramEnd"/>
      <w:r w:rsidRPr="00A23961">
        <w:t xml:space="preserve"> instance of the server software in a virtual operating system environment (or OSE).</w:t>
      </w:r>
    </w:p>
    <w:p w14:paraId="2FEEFC2F" w14:textId="2F0A8C98" w:rsidR="000A570B" w:rsidRPr="00A23961" w:rsidRDefault="000A570B" w:rsidP="000A570B">
      <w:pPr>
        <w:pStyle w:val="PURBody-Indented"/>
      </w:pPr>
      <w:r w:rsidRPr="00A23961">
        <w:t>If you run an instance in the virtual operating system environment (or OSE), the instance of the server software running in the physical operating system environment (or OSE) may be used only to:</w:t>
      </w:r>
    </w:p>
    <w:p w14:paraId="7E4D6811" w14:textId="77777777" w:rsidR="000A570B" w:rsidRPr="00A23961" w:rsidRDefault="000A570B" w:rsidP="000C1827">
      <w:pPr>
        <w:pStyle w:val="PURBullet-Indented"/>
      </w:pPr>
      <w:r w:rsidRPr="00A23961">
        <w:t>run hardware virtualization software, or</w:t>
      </w:r>
    </w:p>
    <w:p w14:paraId="7A9E61F0" w14:textId="77777777" w:rsidR="000A570B" w:rsidRPr="00A23961" w:rsidRDefault="000A570B" w:rsidP="000C1827">
      <w:pPr>
        <w:pStyle w:val="PURBullet-Indented"/>
      </w:pPr>
      <w:r w:rsidRPr="00A23961">
        <w:t>provide hardware virtualization services, or</w:t>
      </w:r>
    </w:p>
    <w:p w14:paraId="29202781" w14:textId="77777777" w:rsidR="000A570B" w:rsidRPr="00497124" w:rsidRDefault="000A570B" w:rsidP="000C1827">
      <w:pPr>
        <w:pStyle w:val="PURBullet-Indented"/>
      </w:pPr>
      <w:proofErr w:type="gramStart"/>
      <w:r w:rsidRPr="00A23961">
        <w:t>run</w:t>
      </w:r>
      <w:proofErr w:type="gramEnd"/>
      <w:r w:rsidRPr="00A23961">
        <w:t xml:space="preserve"> software to manage and service operating system environments (o</w:t>
      </w:r>
      <w:r>
        <w:t>r OSEs) on the licensed server.</w:t>
      </w:r>
    </w:p>
    <w:p w14:paraId="51984851" w14:textId="37DCB01F" w:rsidR="000A570B" w:rsidRDefault="000A570B" w:rsidP="000A570B">
      <w:pPr>
        <w:pStyle w:val="PURBody-Indented"/>
      </w:pPr>
      <w:r w:rsidRPr="00A23961">
        <w:t>ii) You need an additional software</w:t>
      </w:r>
      <w:r w:rsidRPr="00A23961">
        <w:rPr>
          <w:bCs/>
        </w:rPr>
        <w:t xml:space="preserve"> license </w:t>
      </w:r>
      <w:r w:rsidRPr="00A23961">
        <w:t>for each physical processor on the server to run an additional instance of the server software in virtual operating system environments (or OSEs).</w:t>
      </w:r>
    </w:p>
    <w:p w14:paraId="30C04DAA" w14:textId="015BEF8E" w:rsidR="00F5573B" w:rsidRPr="005A5FED" w:rsidRDefault="00156FC7" w:rsidP="00F5573B">
      <w:pPr>
        <w:pStyle w:val="PURBody-Indented"/>
      </w:pPr>
      <w:r>
        <w:t>i</w:t>
      </w:r>
      <w:r w:rsidR="00F5573B">
        <w:t xml:space="preserve">ii) </w:t>
      </w:r>
      <w:r w:rsidR="00F5573B" w:rsidRPr="005A5FED">
        <w:t xml:space="preserve">You may run on the licensed server an instance of </w:t>
      </w:r>
      <w:r w:rsidR="001440A6">
        <w:t xml:space="preserve">Web, </w:t>
      </w:r>
      <w:r w:rsidR="00F5573B" w:rsidRPr="005A5FED">
        <w:t>Standard</w:t>
      </w:r>
      <w:r w:rsidR="00F5573B">
        <w:t>,</w:t>
      </w:r>
      <w:r w:rsidR="00F5573B" w:rsidRPr="005A5FED">
        <w:t xml:space="preserve"> </w:t>
      </w:r>
      <w:r w:rsidR="00C245A7">
        <w:t xml:space="preserve">or </w:t>
      </w:r>
      <w:r w:rsidR="00F5573B" w:rsidRPr="005A5FED">
        <w:t>Enterprise</w:t>
      </w:r>
      <w:r w:rsidR="00F5573B">
        <w:t xml:space="preserve"> (the same or any earlier version)</w:t>
      </w:r>
      <w:r w:rsidR="00F5573B" w:rsidRPr="005A5FED">
        <w:t xml:space="preserve"> </w:t>
      </w:r>
      <w:r w:rsidR="00F5573B">
        <w:t xml:space="preserve">in place of Standard </w:t>
      </w:r>
      <w:r w:rsidR="00F5573B" w:rsidRPr="005A5FED">
        <w:t>in any operating system environment (or OSE).</w:t>
      </w:r>
    </w:p>
    <w:p w14:paraId="5A1B3E11" w14:textId="5D127292" w:rsidR="000A570B" w:rsidRPr="00151334" w:rsidRDefault="000A570B" w:rsidP="000A570B">
      <w:pPr>
        <w:pStyle w:val="PURBlueStrong"/>
      </w:pPr>
      <w:r w:rsidRPr="00151334">
        <w:t>Testing, maintenance, and administration access</w:t>
      </w:r>
    </w:p>
    <w:p w14:paraId="6228E891" w14:textId="0AD17260" w:rsidR="000A570B" w:rsidRPr="00151334" w:rsidRDefault="000A570B" w:rsidP="000A570B">
      <w:pPr>
        <w:pStyle w:val="PURBody-Indented"/>
      </w:pPr>
      <w:r w:rsidRPr="00151334">
        <w:t>For each instance running in an operating system environment (or OSE), you may permit up to two (2) users</w:t>
      </w:r>
      <w:r w:rsidR="00A210BE">
        <w:t>, in addition to those permitted under the gen</w:t>
      </w:r>
      <w:r w:rsidR="00466EE0">
        <w:t>e</w:t>
      </w:r>
      <w:r w:rsidR="00A210BE">
        <w:t>ral allowance of administrative users within your data center as set forth in the “Server administration and maintenance” section of your Service Provider License Agreement,</w:t>
      </w:r>
      <w:r w:rsidRPr="00151334">
        <w:t xml:space="preserve"> to use or access the server software to directly or indirectly host a graphical </w:t>
      </w:r>
      <w:r w:rsidRPr="00151334">
        <w:lastRenderedPageBreak/>
        <w:t xml:space="preserve">user interface (using the Windows Server </w:t>
      </w:r>
      <w:r w:rsidR="005A100D">
        <w:t>2012</w:t>
      </w:r>
      <w:r w:rsidR="005A100D" w:rsidRPr="00151334">
        <w:t xml:space="preserve"> </w:t>
      </w:r>
      <w:r w:rsidR="00AD45CF">
        <w:t xml:space="preserve">R2 </w:t>
      </w:r>
      <w:r w:rsidRPr="00151334">
        <w:t>Remote Desktop Services functionality or other technology). This use is for the sole purpose of testing, maintenance, and administration of products</w:t>
      </w:r>
      <w:r w:rsidR="00A210BE">
        <w:t xml:space="preserve"> licensed under your Services Provider License Agreement</w:t>
      </w:r>
      <w:r w:rsidRPr="00151334">
        <w:t xml:space="preserve">. These users do not need Windows Server </w:t>
      </w:r>
      <w:r w:rsidR="005A100D">
        <w:t>2012</w:t>
      </w:r>
      <w:r w:rsidR="005A100D" w:rsidRPr="00151334">
        <w:t xml:space="preserve"> </w:t>
      </w:r>
      <w:r w:rsidR="00AD45CF">
        <w:t xml:space="preserve">R2 </w:t>
      </w:r>
      <w:r w:rsidRPr="00151334">
        <w:t>Remote Desktop Services SALs.</w:t>
      </w:r>
    </w:p>
    <w:p w14:paraId="566EED13" w14:textId="77777777" w:rsidR="000A570B" w:rsidRPr="00A23961" w:rsidRDefault="000A570B" w:rsidP="000A570B">
      <w:pPr>
        <w:pStyle w:val="PURBlueStrong"/>
      </w:pPr>
      <w:r w:rsidRPr="00A23961">
        <w:t>Data Storage Technology</w:t>
      </w:r>
    </w:p>
    <w:p w14:paraId="7889C90A" w14:textId="44886C77" w:rsidR="000A570B" w:rsidRDefault="000A570B" w:rsidP="000A570B">
      <w:pPr>
        <w:pStyle w:val="PURBody-Indented"/>
      </w:pPr>
      <w:r w:rsidRPr="00A23961">
        <w:t>The server software may include data storage technology called Windows Internal Database.</w:t>
      </w:r>
      <w:r w:rsidR="00B70FA2">
        <w:t xml:space="preserve"> </w:t>
      </w:r>
      <w:r w:rsidRPr="00A23961">
        <w:t>Components of the server software use this technology to store data.</w:t>
      </w:r>
      <w:r w:rsidR="00B70FA2">
        <w:t xml:space="preserve"> </w:t>
      </w:r>
      <w:r w:rsidRPr="00A23961">
        <w:t>You may not otherwise use or access this technology under this agreement.</w:t>
      </w:r>
    </w:p>
    <w:p w14:paraId="449FB125" w14:textId="66043540" w:rsidR="00EE0F11" w:rsidRPr="00793593" w:rsidRDefault="00A55E67" w:rsidP="00EE0F11">
      <w:pPr>
        <w:pStyle w:val="PURBlueStrong"/>
      </w:pPr>
      <w:r>
        <w:t>Microsoft</w:t>
      </w:r>
      <w:r w:rsidR="00EE0F11">
        <w:t xml:space="preserve"> Identity manager</w:t>
      </w:r>
      <w:r w:rsidR="00EE0F11" w:rsidRPr="00793593">
        <w:t xml:space="preserve"> </w:t>
      </w:r>
      <w:r w:rsidR="00EE0F11">
        <w:t>201</w:t>
      </w:r>
      <w:r>
        <w:t>6</w:t>
      </w:r>
      <w:r w:rsidR="00EE0F11">
        <w:t xml:space="preserve"> Functionality</w:t>
      </w:r>
    </w:p>
    <w:p w14:paraId="730BD5AF" w14:textId="10917A38" w:rsidR="00EE0F11" w:rsidRPr="00A23961" w:rsidRDefault="00EE0F11" w:rsidP="00EE0F11">
      <w:pPr>
        <w:pStyle w:val="PURBody-Indented"/>
      </w:pPr>
      <w:r w:rsidRPr="00793593">
        <w:t xml:space="preserve">You must acquire a </w:t>
      </w:r>
      <w:r w:rsidR="00A55E67">
        <w:t>Microsoft</w:t>
      </w:r>
      <w:r>
        <w:t xml:space="preserve"> Identity Manager 201</w:t>
      </w:r>
      <w:r w:rsidR="00A55E67">
        <w:t>6</w:t>
      </w:r>
      <w:r>
        <w:t xml:space="preserve"> Functionality</w:t>
      </w:r>
      <w:r w:rsidRPr="00793593">
        <w:t xml:space="preserve"> SAL for each user that is authorized to directly or indirectly access </w:t>
      </w:r>
      <w:r w:rsidR="00A55E67">
        <w:t>Microsoft</w:t>
      </w:r>
      <w:r>
        <w:t xml:space="preserve"> Identity Manager 201</w:t>
      </w:r>
      <w:r w:rsidR="00A55E67">
        <w:t>6</w:t>
      </w:r>
      <w:r>
        <w:t xml:space="preserve"> Functionality</w:t>
      </w:r>
      <w:r w:rsidRPr="00793593">
        <w:t xml:space="preserve">. Please see the SAL licensing model section for a </w:t>
      </w:r>
      <w:r>
        <w:t>description of the SAL license.</w:t>
      </w:r>
    </w:p>
    <w:p w14:paraId="36AA6546" w14:textId="3DF3C908" w:rsidR="00CE4119" w:rsidRPr="00793593" w:rsidRDefault="00CE4119" w:rsidP="00CE4119">
      <w:pPr>
        <w:pStyle w:val="PURBlueStrong"/>
      </w:pPr>
      <w:r w:rsidRPr="00793593">
        <w:t>Windows Server 20</w:t>
      </w:r>
      <w:r>
        <w:t>12</w:t>
      </w:r>
      <w:r w:rsidRPr="00793593">
        <w:t xml:space="preserve"> </w:t>
      </w:r>
      <w:r w:rsidR="00377F92">
        <w:t xml:space="preserve">R2 </w:t>
      </w:r>
      <w:r w:rsidRPr="00793593">
        <w:t>Remote Desktop Services</w:t>
      </w:r>
    </w:p>
    <w:p w14:paraId="5C07C7D1" w14:textId="45B0EE8F" w:rsidR="007E7798" w:rsidRDefault="007E7798" w:rsidP="007E7798">
      <w:pPr>
        <w:pStyle w:val="PURBody-Indented"/>
        <w:rPr>
          <w:sz w:val="24"/>
          <w:szCs w:val="24"/>
        </w:rPr>
      </w:pPr>
      <w:r w:rsidRPr="007E7798">
        <w:t xml:space="preserve">You must acquire a Windows Server 2012 </w:t>
      </w:r>
      <w:r w:rsidR="009B3BB5">
        <w:t xml:space="preserve">R2 </w:t>
      </w:r>
      <w:r w:rsidRPr="007E7798">
        <w:t xml:space="preserve">Remote Desktop Services SAL for each user that is authorized to directly or indirectly access the Windows Server 2012 </w:t>
      </w:r>
      <w:r w:rsidR="009B3BB5">
        <w:t xml:space="preserve">R2 </w:t>
      </w:r>
      <w:r w:rsidRPr="007E7798">
        <w:t>Remote Desktop Services functionality. Please see the SAL licensing model section for a description of the SAL license.</w:t>
      </w:r>
    </w:p>
    <w:p w14:paraId="2115DC78" w14:textId="5F5694DC" w:rsidR="0009114F" w:rsidRDefault="00CE4119" w:rsidP="007E7798">
      <w:pPr>
        <w:pStyle w:val="PURBody-Indented"/>
      </w:pPr>
      <w:r w:rsidRPr="00793593">
        <w:t xml:space="preserve">You must </w:t>
      </w:r>
      <w:r w:rsidR="007E7798">
        <w:t xml:space="preserve">also </w:t>
      </w:r>
      <w:r w:rsidRPr="00793593">
        <w:t>acquire a Windows Server 20</w:t>
      </w:r>
      <w:r>
        <w:t xml:space="preserve">12 </w:t>
      </w:r>
      <w:r w:rsidR="009B3BB5">
        <w:t xml:space="preserve">R2 </w:t>
      </w:r>
      <w:r w:rsidRPr="00793593">
        <w:t xml:space="preserve">Remote Desktop Services SAL for each user that </w:t>
      </w:r>
      <w:r w:rsidR="00C02A4F">
        <w:t>is authorized to directly or indirectly access</w:t>
      </w:r>
      <w:r w:rsidRPr="00793593">
        <w:t xml:space="preserve"> </w:t>
      </w:r>
      <w:r>
        <w:t>Windows Server 2012</w:t>
      </w:r>
      <w:r w:rsidR="009B3BB5">
        <w:t xml:space="preserve"> R2</w:t>
      </w:r>
      <w:r>
        <w:t xml:space="preserve"> Remote Desktop Services or Windows Server 2012</w:t>
      </w:r>
      <w:r w:rsidRPr="00793593">
        <w:t xml:space="preserve"> </w:t>
      </w:r>
      <w:r w:rsidR="009B3BB5">
        <w:t xml:space="preserve">R2 </w:t>
      </w:r>
      <w:r w:rsidRPr="00793593">
        <w:t>to host a graphical user interface (using the Windows Server 20</w:t>
      </w:r>
      <w:r>
        <w:t>12</w:t>
      </w:r>
      <w:r w:rsidR="009B3BB5">
        <w:t xml:space="preserve"> R2</w:t>
      </w:r>
      <w:r w:rsidRPr="00793593">
        <w:t xml:space="preserve"> Remote Desktop Services func</w:t>
      </w:r>
      <w:r w:rsidR="00B70FA2">
        <w:t>tionality or other technology).</w:t>
      </w:r>
    </w:p>
    <w:p w14:paraId="41FBFCA8" w14:textId="1C9963AA" w:rsidR="00CE4119" w:rsidRPr="00793593" w:rsidRDefault="0009114F" w:rsidP="00CE4119">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7B1884C8" w14:textId="4C740083" w:rsidR="00CE4119" w:rsidRPr="00793593" w:rsidRDefault="00CE4119" w:rsidP="00CE4119">
      <w:pPr>
        <w:pStyle w:val="PURBlueStrong"/>
      </w:pPr>
      <w:r w:rsidRPr="00793593">
        <w:lastRenderedPageBreak/>
        <w:t>Windows Server 20</w:t>
      </w:r>
      <w:r>
        <w:t>12</w:t>
      </w:r>
      <w:r w:rsidRPr="00793593">
        <w:t xml:space="preserve"> </w:t>
      </w:r>
      <w:r w:rsidR="00377F92">
        <w:t xml:space="preserve">R2 </w:t>
      </w:r>
      <w:r w:rsidR="005A100D">
        <w:t xml:space="preserve">Active Directory </w:t>
      </w:r>
      <w:r w:rsidRPr="00793593">
        <w:t>Rights Management Services</w:t>
      </w:r>
    </w:p>
    <w:p w14:paraId="76AADEFE" w14:textId="7ADF4254" w:rsidR="00CE4119" w:rsidRPr="00793593" w:rsidRDefault="00CE4119" w:rsidP="00CE4119">
      <w:pPr>
        <w:pStyle w:val="PURBody-Indented"/>
      </w:pPr>
      <w:r w:rsidRPr="00793593">
        <w:t>You must acquire a Windows Server 20</w:t>
      </w:r>
      <w:r>
        <w:t xml:space="preserve">12 </w:t>
      </w:r>
      <w:r w:rsidR="009B3BB5">
        <w:t xml:space="preserve">R2 </w:t>
      </w:r>
      <w:r>
        <w:t>Active Directory</w:t>
      </w:r>
      <w:r w:rsidRPr="00793593">
        <w:t xml:space="preserve"> Rights Management Services SAL for each user that </w:t>
      </w:r>
      <w:r w:rsidR="00C02A4F">
        <w:t>is authorized to directly or indirectly access</w:t>
      </w:r>
      <w:r w:rsidRPr="00793593">
        <w:t xml:space="preserve"> the Windows Server 20</w:t>
      </w:r>
      <w:r>
        <w:t>12</w:t>
      </w:r>
      <w:r w:rsidRPr="00793593">
        <w:t xml:space="preserve"> </w:t>
      </w:r>
      <w:r w:rsidR="009B3BB5">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1439BDAC" w14:textId="1135635C" w:rsidR="00CE4119" w:rsidRPr="00793593" w:rsidRDefault="00CE4119" w:rsidP="00CE4119">
      <w:pPr>
        <w:pStyle w:val="PURBlueStrong"/>
      </w:pPr>
      <w:r w:rsidRPr="00793593">
        <w:t>Microsoft Application Virtualization for Remote Desktop Services</w:t>
      </w:r>
    </w:p>
    <w:p w14:paraId="436BCAC2" w14:textId="62007837" w:rsidR="000A570B" w:rsidRPr="00A23961" w:rsidRDefault="00CE4119" w:rsidP="000A570B">
      <w:pPr>
        <w:pStyle w:val="PURBody-Indented"/>
      </w:pPr>
      <w:r w:rsidRPr="00793593">
        <w:t>You must acquire a Microsoft Windows Server 20</w:t>
      </w:r>
      <w:r>
        <w:t xml:space="preserve">12 </w:t>
      </w:r>
      <w:r w:rsidR="009B3BB5">
        <w:t xml:space="preserve">R2 </w:t>
      </w:r>
      <w:r w:rsidRPr="00793593">
        <w:t xml:space="preserve">Remote Desktop Services SAL for each user that is authorized to </w:t>
      </w:r>
      <w:r w:rsidR="007E7798" w:rsidRPr="00793593">
        <w:t xml:space="preserve">directly or indirectly </w:t>
      </w:r>
      <w:r w:rsidRPr="00793593">
        <w:t>access the Microsoft Application Virtualization for Remote Desktop Services functionality.</w:t>
      </w:r>
      <w:r w:rsidR="00B70FA2">
        <w:t xml:space="preserve"> </w:t>
      </w:r>
      <w:r w:rsidRPr="00793593">
        <w:t>Please see the SAL licensing model section for a description of the SAL license.</w:t>
      </w:r>
    </w:p>
    <w:p w14:paraId="1CCFD1FA" w14:textId="77777777" w:rsidR="000C3222" w:rsidRPr="001A0924" w:rsidRDefault="007328F6" w:rsidP="00CD6E9D">
      <w:pPr>
        <w:pStyle w:val="PURBreadcrumb"/>
        <w:keepNext w:val="0"/>
        <w:rPr>
          <w:rFonts w:ascii="Arial Narrow" w:hAnsi="Arial Narrow"/>
          <w:sz w:val="16"/>
        </w:rPr>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p w14:paraId="25F9C4F4" w14:textId="1BAE9163" w:rsidR="000C3222" w:rsidRDefault="000C3222" w:rsidP="000C3222">
      <w:pPr>
        <w:pStyle w:val="PURProductName"/>
      </w:pPr>
      <w:bookmarkStart w:id="284" w:name="_Toc346536847"/>
      <w:bookmarkStart w:id="285" w:name="_Toc339280314"/>
      <w:bookmarkStart w:id="286" w:name="_Toc339280376"/>
      <w:bookmarkStart w:id="287" w:name="_Toc363552785"/>
      <w:bookmarkStart w:id="288" w:name="_Toc363552850"/>
      <w:bookmarkStart w:id="289" w:name="_Toc378682230"/>
      <w:bookmarkStart w:id="290" w:name="_Toc378682250"/>
      <w:bookmarkStart w:id="291" w:name="_Toc371268262"/>
      <w:bookmarkStart w:id="292" w:name="_Toc371268329"/>
      <w:bookmarkStart w:id="293" w:name="_Toc379278466"/>
      <w:bookmarkStart w:id="294" w:name="_Toc379278530"/>
      <w:bookmarkStart w:id="295" w:name="_Toc423376115"/>
      <w:bookmarkStart w:id="296" w:name="_Toc427932213"/>
      <w:r w:rsidRPr="00754C3C">
        <w:t>Windows Server 2012</w:t>
      </w:r>
      <w:r w:rsidR="009B3BB5">
        <w:t xml:space="preserve"> R2</w:t>
      </w:r>
      <w:r w:rsidRPr="00754C3C">
        <w:t xml:space="preserve"> Essentials</w:t>
      </w:r>
      <w:bookmarkEnd w:id="284"/>
      <w:bookmarkEnd w:id="285"/>
      <w:bookmarkEnd w:id="286"/>
      <w:bookmarkEnd w:id="287"/>
      <w:bookmarkEnd w:id="288"/>
      <w:bookmarkEnd w:id="289"/>
      <w:bookmarkEnd w:id="290"/>
      <w:bookmarkEnd w:id="291"/>
      <w:bookmarkEnd w:id="292"/>
      <w:bookmarkEnd w:id="293"/>
      <w:bookmarkEnd w:id="294"/>
      <w:bookmarkEnd w:id="295"/>
      <w:bookmarkEnd w:id="296"/>
      <w:r w:rsidRPr="00754C3C">
        <w:fldChar w:fldCharType="begin"/>
      </w:r>
      <w:r w:rsidRPr="00754C3C">
        <w:instrText xml:space="preserve"> XE "Windows Server 2012 </w:instrText>
      </w:r>
      <w:r w:rsidR="00377F92">
        <w:instrText xml:space="preserve">R2 </w:instrText>
      </w:r>
      <w:r w:rsidRPr="00754C3C">
        <w:instrText xml:space="preserve">Essentials" </w:instrText>
      </w:r>
      <w:r w:rsidRPr="00754C3C">
        <w:fldChar w:fldCharType="end"/>
      </w:r>
    </w:p>
    <w:p w14:paraId="7A058287" w14:textId="77777777" w:rsidR="000C3222" w:rsidRDefault="000C3222" w:rsidP="000C3222">
      <w:pPr>
        <w:pStyle w:val="PURLicenseTerm"/>
      </w:pPr>
      <w:r>
        <w:t>The license terms that apply to your use of this product are the Universal License Terms, the General License Terms for this Licensing Model, and the following:</w:t>
      </w:r>
    </w:p>
    <w:tbl>
      <w:tblPr>
        <w:tblStyle w:val="ProductAttributesTable"/>
        <w:tblW w:w="0" w:type="auto"/>
        <w:tblLook w:val="04A0" w:firstRow="1" w:lastRow="0" w:firstColumn="1" w:lastColumn="0" w:noHBand="0" w:noVBand="1"/>
      </w:tblPr>
      <w:tblGrid>
        <w:gridCol w:w="5376"/>
        <w:gridCol w:w="5424"/>
      </w:tblGrid>
      <w:tr w:rsidR="000C3222" w14:paraId="0F4CB329" w14:textId="77777777" w:rsidTr="000C3222">
        <w:tc>
          <w:tcPr>
            <w:tcW w:w="5498" w:type="dxa"/>
          </w:tcPr>
          <w:p w14:paraId="56AACC80" w14:textId="124BBDA9" w:rsidR="000C3222" w:rsidRPr="000C3222" w:rsidRDefault="000C3222" w:rsidP="000C3222">
            <w:pPr>
              <w:pStyle w:val="PURBody"/>
            </w:pPr>
            <w:r w:rsidRPr="000C3222">
              <w:t xml:space="preserve">License Mobility Within Server Farms: </w:t>
            </w:r>
            <w:r w:rsidRPr="000C3222">
              <w:rPr>
                <w:b/>
              </w:rPr>
              <w:t>No</w:t>
            </w:r>
          </w:p>
        </w:tc>
        <w:tc>
          <w:tcPr>
            <w:tcW w:w="5532" w:type="dxa"/>
          </w:tcPr>
          <w:p w14:paraId="71742217" w14:textId="18CE9C3F" w:rsidR="000C3222" w:rsidRDefault="000C3222" w:rsidP="00C6161F">
            <w:pPr>
              <w:pStyle w:val="PURBody"/>
            </w:pPr>
            <w:r w:rsidRPr="00A23961">
              <w:t xml:space="preserve">Client/Additional Software: </w:t>
            </w:r>
            <w:r w:rsidRPr="00A23961">
              <w:rPr>
                <w:b/>
              </w:rPr>
              <w:t>Yes</w:t>
            </w:r>
            <w:r w:rsidRPr="00A23961">
              <w:t xml:space="preserve"> </w:t>
            </w:r>
            <w:r w:rsidRPr="0026184E">
              <w:rPr>
                <w:i/>
              </w:rPr>
              <w:t xml:space="preserve">(see </w:t>
            </w:r>
            <w:hyperlink w:anchor="Appendix1" w:history="1">
              <w:r w:rsidRPr="0026184E">
                <w:rPr>
                  <w:i/>
                  <w:color w:val="00467F"/>
                  <w:u w:val="single"/>
                </w:rPr>
                <w:t>Appendix 1</w:t>
              </w:r>
            </w:hyperlink>
            <w:r w:rsidRPr="0026184E">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799D85DF" w:rsidR="000C3222" w:rsidRDefault="000C3222" w:rsidP="000C3222">
            <w:pPr>
              <w:pStyle w:val="PURBody"/>
            </w:pPr>
            <w:r>
              <w:t xml:space="preserve">See Applicable Notice: </w:t>
            </w:r>
            <w:r>
              <w:rPr>
                <w:b/>
              </w:rPr>
              <w:t xml:space="preserve">Data Transfer, MPEG-4, VC-1, Potentially Unwanted Software </w:t>
            </w:r>
            <w:r>
              <w:t xml:space="preserve">(Notice I) </w:t>
            </w:r>
            <w:r w:rsidRPr="0026184E">
              <w:rPr>
                <w:i/>
              </w:rPr>
              <w:t xml:space="preserve">(see </w:t>
            </w:r>
            <w:hyperlink w:anchor="Appendix2" w:history="1">
              <w:r w:rsidRPr="0026184E">
                <w:rPr>
                  <w:i/>
                  <w:color w:val="00467F"/>
                  <w:u w:val="single"/>
                </w:rPr>
                <w:t>Appendix 2</w:t>
              </w:r>
            </w:hyperlink>
            <w:r w:rsidRPr="0026184E">
              <w:rPr>
                <w:i/>
              </w:rPr>
              <w:t>)</w:t>
            </w:r>
          </w:p>
        </w:tc>
      </w:tr>
    </w:tbl>
    <w:p w14:paraId="735D7128" w14:textId="77777777" w:rsidR="000C3222" w:rsidRDefault="000C3222" w:rsidP="000C3222">
      <w:pPr>
        <w:pStyle w:val="PURBlueBGHeader"/>
      </w:pPr>
      <w:r>
        <w:t>Additional Terms:</w:t>
      </w:r>
    </w:p>
    <w:p w14:paraId="62CB0537" w14:textId="77777777" w:rsidR="000C3222" w:rsidRDefault="000C3222" w:rsidP="000C3222">
      <w:pPr>
        <w:pStyle w:val="PURBlueStrong-Indented"/>
      </w:pPr>
      <w:r>
        <w:t>Limitations on use</w:t>
      </w:r>
    </w:p>
    <w:p w14:paraId="05CB2312" w14:textId="1ECFA21B" w:rsidR="001D11A3" w:rsidRPr="00A23961" w:rsidRDefault="00B70FA2" w:rsidP="00B70FA2">
      <w:pPr>
        <w:pStyle w:val="PURBody-Indented"/>
        <w:rPr>
          <w:i/>
        </w:rPr>
      </w:pPr>
      <w:proofErr w:type="spellStart"/>
      <w:r>
        <w:t>i</w:t>
      </w:r>
      <w:proofErr w:type="spellEnd"/>
      <w:r>
        <w:t xml:space="preserve">) </w:t>
      </w:r>
      <w:r w:rsidR="001D11A3" w:rsidRPr="00A23961">
        <w:t xml:space="preserve">You need </w:t>
      </w:r>
      <w:r w:rsidR="001D11A3">
        <w:t>to license all the</w:t>
      </w:r>
      <w:r>
        <w:t xml:space="preserve"> </w:t>
      </w:r>
      <w:r w:rsidR="001D11A3" w:rsidRPr="00A23961">
        <w:t>physical processor</w:t>
      </w:r>
      <w:r w:rsidR="001D11A3">
        <w:t>s</w:t>
      </w:r>
      <w:r w:rsidR="001D11A3" w:rsidRPr="00A23961">
        <w:t xml:space="preserve"> on </w:t>
      </w:r>
      <w:r w:rsidR="001D11A3">
        <w:t xml:space="preserve">the </w:t>
      </w:r>
      <w:r w:rsidR="001D11A3" w:rsidRPr="00A23961">
        <w:t>server, which permits you to run on that server, at any one time:</w:t>
      </w:r>
    </w:p>
    <w:p w14:paraId="0F4714DC" w14:textId="50A39E73" w:rsidR="001D11A3" w:rsidRPr="00A23961" w:rsidRDefault="001D11A3" w:rsidP="00B70FA2">
      <w:pPr>
        <w:pStyle w:val="PURBullet-Indented"/>
      </w:pPr>
      <w:r w:rsidRPr="00A23961">
        <w:t>one instance of the server software in one physical operating sys</w:t>
      </w:r>
      <w:r>
        <w:t>tem environment (or OSE) , and</w:t>
      </w:r>
    </w:p>
    <w:p w14:paraId="34F7FC49" w14:textId="6BE55BB4" w:rsidR="001D11A3" w:rsidRPr="00A23961" w:rsidRDefault="001D11A3" w:rsidP="00B70FA2">
      <w:pPr>
        <w:pStyle w:val="PURBullet-Indented"/>
      </w:pPr>
      <w:proofErr w:type="gramStart"/>
      <w:r w:rsidRPr="00A23961">
        <w:t>one</w:t>
      </w:r>
      <w:proofErr w:type="gramEnd"/>
      <w:r w:rsidRPr="00A23961">
        <w:t xml:space="preserve"> instance of the server software in a virtual operating system environment (or OSE).</w:t>
      </w:r>
    </w:p>
    <w:p w14:paraId="4503AC4A" w14:textId="58FBFE67" w:rsidR="00DD69C5" w:rsidRDefault="00B70FA2" w:rsidP="00B70FA2">
      <w:pPr>
        <w:pStyle w:val="PURBody-Indented"/>
      </w:pPr>
      <w:r>
        <w:t xml:space="preserve">ii) </w:t>
      </w:r>
      <w:r w:rsidR="00DD69C5" w:rsidRPr="00B70FA2">
        <w:t>You must run the server software within a domain where the Server’s Active Directory is configured:</w:t>
      </w:r>
    </w:p>
    <w:p w14:paraId="38F55C03" w14:textId="2E473B45" w:rsidR="00DD69C5" w:rsidRDefault="00DD69C5" w:rsidP="00B70FA2">
      <w:pPr>
        <w:pStyle w:val="PURBullet-Indented"/>
      </w:pPr>
      <w:r w:rsidRPr="00B70FA2">
        <w:t>as the domain controller (a single server which contains all the flexible single master operations (FSMO) roles);</w:t>
      </w:r>
    </w:p>
    <w:p w14:paraId="37D7C3B8" w14:textId="22BB8887" w:rsidR="00DD69C5" w:rsidRDefault="00DD69C5" w:rsidP="00B70FA2">
      <w:pPr>
        <w:pStyle w:val="PURBullet-Indented"/>
      </w:pPr>
      <w:r w:rsidRPr="00B70FA2">
        <w:t xml:space="preserve">as the root of the domain forest; </w:t>
      </w:r>
    </w:p>
    <w:p w14:paraId="6B7C4182" w14:textId="64DFD0AF" w:rsidR="00DD69C5" w:rsidRDefault="00DD69C5" w:rsidP="00B70FA2">
      <w:pPr>
        <w:pStyle w:val="PURBullet-Indented"/>
      </w:pPr>
      <w:r w:rsidRPr="00B70FA2">
        <w:t>not to be a child domain, and</w:t>
      </w:r>
    </w:p>
    <w:p w14:paraId="18EA0600" w14:textId="681CCC24" w:rsidR="00DD69C5" w:rsidRDefault="00DD69C5" w:rsidP="00B70FA2">
      <w:pPr>
        <w:pStyle w:val="PURBullet-Indented"/>
      </w:pPr>
      <w:proofErr w:type="gramStart"/>
      <w:r w:rsidRPr="00B70FA2">
        <w:lastRenderedPageBreak/>
        <w:t>to</w:t>
      </w:r>
      <w:proofErr w:type="gramEnd"/>
      <w:r w:rsidRPr="00B70FA2">
        <w:t xml:space="preserve"> have no trust relationships with any other domains.</w:t>
      </w:r>
    </w:p>
    <w:p w14:paraId="64F4E585" w14:textId="4A5A0470" w:rsidR="00DD69C5" w:rsidRDefault="00B70FA2" w:rsidP="00B70FA2">
      <w:pPr>
        <w:pStyle w:val="PURBody-Indented"/>
      </w:pPr>
      <w:r>
        <w:t xml:space="preserve">iii) </w:t>
      </w:r>
      <w:r w:rsidR="00DD69C5" w:rsidRPr="00B70FA2">
        <w:t>If both permitted Instances are running, the Instance in the Physical OSE may be used only to run hardware virtualization</w:t>
      </w:r>
      <w:r w:rsidR="00DD69C5">
        <w:rPr>
          <w:rFonts w:cs="Arial"/>
          <w:szCs w:val="18"/>
        </w:rPr>
        <w:t xml:space="preserve"> software or provide hardware virtualization services. That Instance does not need to meet the requirements in (ii) above.</w:t>
      </w:r>
      <w:r>
        <w:rPr>
          <w:rFonts w:cs="Arial"/>
          <w:szCs w:val="18"/>
        </w:rPr>
        <w:t xml:space="preserve"> </w:t>
      </w:r>
      <w:r w:rsidR="00DD69C5">
        <w:rPr>
          <w:rFonts w:cs="Arial"/>
          <w:szCs w:val="18"/>
        </w:rPr>
        <w:t>That is the only configuration that does not require the Instance to be a domain controller.</w:t>
      </w:r>
    </w:p>
    <w:p w14:paraId="5FCEA02A" w14:textId="77777777" w:rsidR="000C3222" w:rsidRDefault="000C3222" w:rsidP="000C3222">
      <w:pPr>
        <w:pStyle w:val="PURBody-Indented"/>
      </w:pPr>
      <w:r>
        <w:t>30 days after the initial installation of the server software, the software will from time to time verify that Active Directory is configured as above. If the configuration verification fails, the following will occur:</w:t>
      </w:r>
    </w:p>
    <w:p w14:paraId="14E36385" w14:textId="6874C318" w:rsidR="000C3222" w:rsidRDefault="000C3222" w:rsidP="003B5A77">
      <w:pPr>
        <w:pStyle w:val="PURBullet-Indented"/>
        <w:numPr>
          <w:ilvl w:val="0"/>
          <w:numId w:val="16"/>
        </w:numPr>
      </w:pPr>
      <w:r>
        <w:t>Failure warnings will be presented to the server administrator.</w:t>
      </w:r>
      <w:r w:rsidR="00B70FA2">
        <w:t xml:space="preserve"> </w:t>
      </w:r>
      <w:r>
        <w:t xml:space="preserve">The failure warnings are also viewable in the health alert section in the Windows Server 2012 </w:t>
      </w:r>
      <w:r w:rsidR="009B3BB5">
        <w:t xml:space="preserve">R2 </w:t>
      </w:r>
      <w:r>
        <w:t>Essentials Dashboard.</w:t>
      </w:r>
    </w:p>
    <w:p w14:paraId="726DAD3F" w14:textId="77777777" w:rsidR="000C3222" w:rsidRDefault="000C3222" w:rsidP="003B5A77">
      <w:pPr>
        <w:pStyle w:val="PURBullet-Indented"/>
        <w:numPr>
          <w:ilvl w:val="0"/>
          <w:numId w:val="16"/>
        </w:numPr>
      </w:pPr>
      <w:r>
        <w:t>On the 21st day of continued non-compliance, the server will shut down until the administrator reboots the server;</w:t>
      </w:r>
    </w:p>
    <w:p w14:paraId="749C321C" w14:textId="49E1BE52" w:rsidR="000C3222" w:rsidRDefault="000C3222" w:rsidP="003B5A77">
      <w:pPr>
        <w:pStyle w:val="PURBullet-Indented"/>
        <w:numPr>
          <w:ilvl w:val="0"/>
          <w:numId w:val="16"/>
        </w:numPr>
      </w:pPr>
      <w:r>
        <w:t>Once rebooted, the server can be run for another 21 days before it shuts down again.</w:t>
      </w:r>
      <w:r w:rsidR="00B70FA2">
        <w:t xml:space="preserve"> </w:t>
      </w:r>
      <w:r>
        <w:t>This will continue until you have corrected your configuration.</w:t>
      </w:r>
      <w:r w:rsidR="00B70FA2">
        <w:t xml:space="preserve"> </w:t>
      </w:r>
      <w:r>
        <w:t>During any 21 day period, you are able to make the necessary corrections to your configuration to become compliant with these license terms.</w:t>
      </w:r>
    </w:p>
    <w:p w14:paraId="273B4F7D" w14:textId="77777777" w:rsidR="000C3222" w:rsidRDefault="000C3222" w:rsidP="000C3222">
      <w:pPr>
        <w:pStyle w:val="PURBody-Indented"/>
      </w:pPr>
      <w:r>
        <w:t>Once you have corrected your configuration, the warnings and automatic shutdowns will cease.</w:t>
      </w:r>
    </w:p>
    <w:p w14:paraId="296536DE" w14:textId="2AFF9CD2" w:rsidR="000C3222" w:rsidRDefault="000C3222" w:rsidP="000C3222">
      <w:pPr>
        <w:pStyle w:val="PURBlueStrong-Indented"/>
      </w:pPr>
      <w:r>
        <w:t>Using the Server Software</w:t>
      </w:r>
    </w:p>
    <w:p w14:paraId="2AF6AEED" w14:textId="626D5CE3" w:rsidR="000C3222" w:rsidRDefault="000C3222" w:rsidP="000C3222">
      <w:pPr>
        <w:pStyle w:val="PURBody-Indented"/>
      </w:pPr>
      <w:r w:rsidRPr="00830DCA">
        <w:t>A User Account is a unique user name with its associated password created through the Windows Server 2012</w:t>
      </w:r>
      <w:r w:rsidR="009B3BB5">
        <w:t xml:space="preserve"> R2</w:t>
      </w:r>
      <w:r w:rsidRPr="00830DCA">
        <w:t xml:space="preserve"> Essentials Console. You may use up to 25 user accounts. Each user account permits a named user to access and use the server software on that server. You may reassign a user account from one user to another provided that the reassignment does not occur within 90 days of the last assignment.</w:t>
      </w:r>
    </w:p>
    <w:p w14:paraId="54A1907D" w14:textId="18916342" w:rsidR="000C3222" w:rsidRDefault="000C3222" w:rsidP="000C3222">
      <w:pPr>
        <w:pStyle w:val="PURBlueStrong-Indented"/>
      </w:pPr>
      <w:r>
        <w:t xml:space="preserve">Windows Server 2012 </w:t>
      </w:r>
      <w:r w:rsidR="009B3BB5">
        <w:t xml:space="preserve">R2 </w:t>
      </w:r>
      <w:r>
        <w:t>Essentials Connector</w:t>
      </w:r>
    </w:p>
    <w:p w14:paraId="5530F5CF" w14:textId="4B8D37B5" w:rsidR="000C3222" w:rsidRDefault="000C3222" w:rsidP="000C3222">
      <w:pPr>
        <w:pStyle w:val="PURBody-Indented"/>
      </w:pPr>
      <w:r>
        <w:t>You may install and use the Windows</w:t>
      </w:r>
      <w:r w:rsidR="00B70FA2">
        <w:t xml:space="preserve"> </w:t>
      </w:r>
      <w:r>
        <w:t>Server 2012</w:t>
      </w:r>
      <w:r w:rsidR="00D4431F">
        <w:t xml:space="preserve"> </w:t>
      </w:r>
      <w:r w:rsidR="009B3BB5">
        <w:t xml:space="preserve">R2 </w:t>
      </w:r>
      <w:r>
        <w:t>Essentials Connector software on no more than 50 devices at any one time. . You may use this software only with the server software.</w:t>
      </w:r>
    </w:p>
    <w:p w14:paraId="5252DD57" w14:textId="1C9998F2" w:rsidR="000C3222" w:rsidRDefault="000C3222" w:rsidP="000C3222">
      <w:pPr>
        <w:pStyle w:val="PURBlueStrong-Indented"/>
      </w:pPr>
      <w:r>
        <w:lastRenderedPageBreak/>
        <w:t xml:space="preserve">Windows Server 2012 </w:t>
      </w:r>
      <w:r w:rsidR="009B3BB5">
        <w:t xml:space="preserve">R2 </w:t>
      </w:r>
      <w:r>
        <w:t>active directory Rights Management Services Access</w:t>
      </w:r>
    </w:p>
    <w:p w14:paraId="500235F6" w14:textId="03CF8042" w:rsidR="000C3222" w:rsidRDefault="000C3222" w:rsidP="000C3222">
      <w:pPr>
        <w:pStyle w:val="PURBody-Indented"/>
      </w:pPr>
      <w:r>
        <w:t xml:space="preserve">You must acquire a Windows Server 2012 </w:t>
      </w:r>
      <w:r w:rsidR="009B3BB5">
        <w:t xml:space="preserve">R2 </w:t>
      </w:r>
      <w:r>
        <w:t xml:space="preserve">Active Directory Rights Management Services SAL for each User Account through which a user directly or indirectly accesses the Windows Server 2012 </w:t>
      </w:r>
      <w:r w:rsidR="009B3BB5">
        <w:t xml:space="preserve">R2 </w:t>
      </w:r>
      <w:r>
        <w:t>Active Directory Rights Management Services functionality.</w:t>
      </w:r>
    </w:p>
    <w:p w14:paraId="7FDCF2A8" w14:textId="7A625E57" w:rsidR="000C3222" w:rsidRDefault="000C3222" w:rsidP="000C3222">
      <w:pPr>
        <w:pStyle w:val="PURBlueStrong-Indented"/>
      </w:pPr>
      <w:r>
        <w:t>Validation</w:t>
      </w:r>
    </w:p>
    <w:p w14:paraId="5A56247F" w14:textId="3540ED4B" w:rsidR="000C3222" w:rsidRDefault="000C3222" w:rsidP="000C3222">
      <w:pPr>
        <w:pStyle w:val="PURBody-Indented"/>
      </w:pPr>
      <w:r>
        <w:t>The software will from time to time update or require download of the validation feature of the software. Validation verifies that the software has been activated and is properly licensed.</w:t>
      </w:r>
      <w:r w:rsidR="00B70FA2">
        <w:t xml:space="preserve"> </w:t>
      </w:r>
      <w:r>
        <w:t>Validation also permits you to use certain features of the software, or to obtain additional benefits.</w:t>
      </w:r>
      <w:r w:rsidR="00B70FA2">
        <w:t xml:space="preserve"> </w:t>
      </w:r>
      <w:r>
        <w:t xml:space="preserve">For more information, see </w:t>
      </w:r>
      <w:hyperlink r:id="rId143">
        <w:r>
          <w:rPr>
            <w:color w:val="00467F"/>
            <w:u w:val="single"/>
          </w:rPr>
          <w:t>http://go.microsoft.com/fwlink/?linkid=39157</w:t>
        </w:r>
      </w:hyperlink>
      <w:r>
        <w:t>.</w:t>
      </w:r>
    </w:p>
    <w:p w14:paraId="35C2F394" w14:textId="62797BDA" w:rsidR="000C3222" w:rsidRDefault="000C3222" w:rsidP="000C3222">
      <w:pPr>
        <w:pStyle w:val="PURBody-Indented"/>
      </w:pPr>
      <w:r>
        <w:t>During a validation check, the software will send information about the software and device to Microsoft.</w:t>
      </w:r>
      <w:r w:rsidR="00B70FA2">
        <w:t xml:space="preserve"> </w:t>
      </w:r>
      <w:r>
        <w:t>This information includes the version and product key of the software, and the Internet protocol address of the device.</w:t>
      </w:r>
      <w:r w:rsidR="00B70FA2">
        <w:t xml:space="preserve"> </w:t>
      </w:r>
      <w:r>
        <w:t>Microsoft does not use the information to identify or contact you</w:t>
      </w:r>
      <w:r w:rsidR="00BB53F8" w:rsidRPr="00827D1D">
        <w:t>, except that Microsoft may use and share the information to prevent unlicensed use of the software</w:t>
      </w:r>
      <w:r>
        <w:t>.</w:t>
      </w:r>
      <w:r w:rsidR="00B70FA2">
        <w:t xml:space="preserve"> </w:t>
      </w:r>
      <w:r>
        <w:t>By using the software, you consent to the transmission of this information.</w:t>
      </w:r>
      <w:r w:rsidR="00B70FA2">
        <w:t xml:space="preserve"> </w:t>
      </w:r>
      <w:r>
        <w:t xml:space="preserve">For more information about validation and what is sent during a validation check, see </w:t>
      </w:r>
      <w:hyperlink r:id="rId144">
        <w:r>
          <w:rPr>
            <w:color w:val="00467F"/>
            <w:u w:val="single"/>
          </w:rPr>
          <w:t>http://go.microsoft.com/fwlink/?linkid=96551</w:t>
        </w:r>
      </w:hyperlink>
      <w:r>
        <w:t>.</w:t>
      </w:r>
    </w:p>
    <w:p w14:paraId="13074DA2" w14:textId="619BCCDF" w:rsidR="000C3222" w:rsidRDefault="000C3222" w:rsidP="000C3222">
      <w:pPr>
        <w:pStyle w:val="PURBody-Indented"/>
      </w:pPr>
      <w:r>
        <w:t>If the software is not properly licensed, the functionality of the software may be affected. For example, you may:</w:t>
      </w:r>
    </w:p>
    <w:p w14:paraId="1A3A03AA" w14:textId="3836C385" w:rsidR="000C3222" w:rsidRDefault="000C3222" w:rsidP="003B5A77">
      <w:pPr>
        <w:pStyle w:val="PURBullet-Indented"/>
        <w:numPr>
          <w:ilvl w:val="0"/>
          <w:numId w:val="17"/>
        </w:numPr>
      </w:pPr>
      <w:r>
        <w:t>need to reactivate the software, or</w:t>
      </w:r>
    </w:p>
    <w:p w14:paraId="3EAB52FF" w14:textId="613FD799" w:rsidR="000C3222" w:rsidRDefault="000C3222" w:rsidP="003B5A77">
      <w:pPr>
        <w:pStyle w:val="PURBullet-Indented"/>
        <w:numPr>
          <w:ilvl w:val="0"/>
          <w:numId w:val="17"/>
        </w:numPr>
      </w:pPr>
      <w:r>
        <w:t>receive reminders to obtain a properly licensed copy of the software,</w:t>
      </w:r>
    </w:p>
    <w:p w14:paraId="4D9BC9FE" w14:textId="302FF07D" w:rsidR="000C3222" w:rsidRDefault="000C3222" w:rsidP="000C3222">
      <w:pPr>
        <w:pStyle w:val="PURBody-Indented"/>
      </w:pPr>
      <w:proofErr w:type="gramStart"/>
      <w:r>
        <w:t>or</w:t>
      </w:r>
      <w:proofErr w:type="gramEnd"/>
      <w:r>
        <w:t xml:space="preserve"> you may not be able to obtain certain updates or upgrades from Microsoft.</w:t>
      </w:r>
    </w:p>
    <w:p w14:paraId="6CA0E871" w14:textId="316E8BBC" w:rsidR="000C3222" w:rsidRDefault="000C3222" w:rsidP="000C3222">
      <w:pPr>
        <w:pStyle w:val="PURBody-Indented"/>
      </w:pPr>
      <w:r>
        <w:t xml:space="preserve">You may only obtain updates or upgrades for the software from Microsoft or authorized sources. For more information on obtaining updates from authorized sources, see </w:t>
      </w:r>
      <w:hyperlink r:id="rId145">
        <w:r>
          <w:rPr>
            <w:color w:val="00467F"/>
            <w:u w:val="single"/>
          </w:rPr>
          <w:t>http://go.microsoft.com/fwlink/?linkid=96552</w:t>
        </w:r>
      </w:hyperlink>
      <w:r>
        <w:t>.</w:t>
      </w:r>
    </w:p>
    <w:p w14:paraId="740228B7" w14:textId="320238FB" w:rsidR="000C3222" w:rsidRDefault="000C3222" w:rsidP="000C3222">
      <w:pPr>
        <w:pStyle w:val="PURBlueStrong-Indented"/>
      </w:pPr>
      <w:r>
        <w:t>Data Storage Technology</w:t>
      </w:r>
    </w:p>
    <w:p w14:paraId="11E0E374" w14:textId="28600052" w:rsidR="000C3222" w:rsidRDefault="000C3222" w:rsidP="000C3222">
      <w:pPr>
        <w:pStyle w:val="PURBody-Indented"/>
      </w:pPr>
      <w:r>
        <w:t>The server software may include data storage technology called Windows Internal Database or Microsoft SQL Server Desktop Engine for Windows.</w:t>
      </w:r>
      <w:r w:rsidR="00B70FA2">
        <w:t xml:space="preserve"> </w:t>
      </w:r>
      <w:r>
        <w:t xml:space="preserve">Components of the server software use these technologies </w:t>
      </w:r>
      <w:r>
        <w:lastRenderedPageBreak/>
        <w:t>to store data.</w:t>
      </w:r>
      <w:r w:rsidR="00B70FA2">
        <w:t xml:space="preserve"> </w:t>
      </w:r>
      <w:r>
        <w:t>You may not otherwise use or access these technologies under these Product Use Rights.</w:t>
      </w:r>
    </w:p>
    <w:p w14:paraId="77551792" w14:textId="20E55151" w:rsidR="009950B2" w:rsidRDefault="007328F6" w:rsidP="00CD6E9D">
      <w:pPr>
        <w:keepLines/>
        <w:spacing w:before="240" w:after="240"/>
        <w:jc w:val="right"/>
        <w:rPr>
          <w:rFonts w:ascii="Arial Narrow" w:hAnsi="Arial Narrow"/>
          <w:color w:val="00467F"/>
          <w:sz w:val="16"/>
          <w:u w:val="single"/>
        </w:rPr>
      </w:pPr>
      <w:hyperlink w:anchor="TOC" w:history="1">
        <w:r w:rsidR="000C3222" w:rsidRPr="00A23961">
          <w:rPr>
            <w:rFonts w:ascii="Arial Narrow" w:hAnsi="Arial Narrow"/>
            <w:color w:val="00467F"/>
            <w:sz w:val="16"/>
            <w:u w:val="single"/>
          </w:rPr>
          <w:t>Table of Contents</w:t>
        </w:r>
      </w:hyperlink>
      <w:r w:rsidR="000C3222" w:rsidRPr="00A23961">
        <w:rPr>
          <w:sz w:val="18"/>
        </w:rPr>
        <w:t xml:space="preserve"> / </w:t>
      </w:r>
      <w:hyperlink w:anchor="UniversalTerms" w:history="1">
        <w:r w:rsidR="000C3222">
          <w:rPr>
            <w:rFonts w:ascii="Arial Narrow" w:hAnsi="Arial Narrow"/>
            <w:color w:val="00467F"/>
            <w:sz w:val="16"/>
            <w:u w:val="single"/>
          </w:rPr>
          <w:t>Universal License Terms</w:t>
        </w:r>
      </w:hyperlink>
      <w:bookmarkStart w:id="297" w:name="_Toc299519114"/>
      <w:bookmarkStart w:id="298" w:name="_Toc299524978"/>
      <w:bookmarkStart w:id="299" w:name="_Toc299531546"/>
      <w:bookmarkStart w:id="300" w:name="_Toc299531870"/>
    </w:p>
    <w:p w14:paraId="72698C20" w14:textId="77777777" w:rsidR="009950B2" w:rsidRPr="00CD6E9D" w:rsidRDefault="009950B2" w:rsidP="00CD6E9D">
      <w:pPr>
        <w:pStyle w:val="PURSectionHeading"/>
      </w:pPr>
      <w:bookmarkStart w:id="301" w:name="_Toc346536848"/>
      <w:bookmarkStart w:id="302" w:name="Per_Core"/>
      <w:bookmarkEnd w:id="52"/>
    </w:p>
    <w:p w14:paraId="5437CE82" w14:textId="77777777" w:rsidR="00423D30" w:rsidRDefault="00423D30" w:rsidP="00A50403">
      <w:pPr>
        <w:pStyle w:val="PURSectionHeading"/>
        <w:sectPr w:rsidR="00423D30" w:rsidSect="009950B2">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9950B2">
          <w:footerReference w:type="default" r:id="rId147"/>
          <w:pgSz w:w="12240" w:h="15840" w:code="1"/>
          <w:pgMar w:top="1170" w:right="720" w:bottom="720" w:left="720" w:header="432" w:footer="288" w:gutter="0"/>
          <w:cols w:space="360"/>
          <w:docGrid w:linePitch="360"/>
        </w:sectPr>
      </w:pPr>
      <w:bookmarkStart w:id="303" w:name="_Toc339280315"/>
      <w:bookmarkStart w:id="304" w:name="_Toc363552786"/>
      <w:bookmarkStart w:id="305" w:name="_Toc378682251"/>
      <w:bookmarkStart w:id="306" w:name="_Toc371268263"/>
      <w:bookmarkStart w:id="307" w:name="_Toc379278467"/>
      <w:bookmarkStart w:id="308" w:name="_Toc427932214"/>
      <w:r>
        <w:lastRenderedPageBreak/>
        <w:t>Per Core License Model</w:t>
      </w:r>
      <w:bookmarkEnd w:id="301"/>
      <w:bookmarkEnd w:id="303"/>
      <w:bookmarkEnd w:id="304"/>
      <w:bookmarkEnd w:id="305"/>
      <w:bookmarkEnd w:id="306"/>
      <w:bookmarkEnd w:id="307"/>
      <w:bookmarkEnd w:id="308"/>
    </w:p>
    <w:p w14:paraId="75742E29" w14:textId="77777777" w:rsidR="009D6328" w:rsidRDefault="008941DE">
      <w:pPr>
        <w:pStyle w:val="TOC2"/>
        <w:rPr>
          <w:noProof/>
          <w:color w:val="auto"/>
          <w:sz w:val="22"/>
        </w:rPr>
      </w:pPr>
      <w:r>
        <w:lastRenderedPageBreak/>
        <w:fldChar w:fldCharType="begin"/>
      </w:r>
      <w:r>
        <w:instrText xml:space="preserve"> TOC \b Per_Core \h \z \t "PUR Product Name,2" </w:instrText>
      </w:r>
      <w:r>
        <w:fldChar w:fldCharType="separate"/>
      </w:r>
      <w:hyperlink w:anchor="_Toc401561791" w:history="1">
        <w:r w:rsidR="009D6328" w:rsidRPr="00BD7E18">
          <w:rPr>
            <w:rStyle w:val="Hyperlink"/>
            <w:noProof/>
          </w:rPr>
          <w:t>BizTalk Server 2013 R2 Enterprise</w:t>
        </w:r>
        <w:r w:rsidR="009D6328">
          <w:rPr>
            <w:noProof/>
            <w:webHidden/>
          </w:rPr>
          <w:tab/>
        </w:r>
        <w:r w:rsidR="009D6328">
          <w:rPr>
            <w:noProof/>
            <w:webHidden/>
          </w:rPr>
          <w:fldChar w:fldCharType="begin"/>
        </w:r>
        <w:r w:rsidR="009D6328">
          <w:rPr>
            <w:noProof/>
            <w:webHidden/>
          </w:rPr>
          <w:instrText xml:space="preserve"> PAGEREF _Toc401561791 \h </w:instrText>
        </w:r>
        <w:r w:rsidR="009D6328">
          <w:rPr>
            <w:noProof/>
            <w:webHidden/>
          </w:rPr>
        </w:r>
        <w:r w:rsidR="009D6328">
          <w:rPr>
            <w:noProof/>
            <w:webHidden/>
          </w:rPr>
          <w:fldChar w:fldCharType="separate"/>
        </w:r>
        <w:r w:rsidR="009D6328">
          <w:rPr>
            <w:noProof/>
            <w:webHidden/>
          </w:rPr>
          <w:t>24</w:t>
        </w:r>
        <w:r w:rsidR="009D6328">
          <w:rPr>
            <w:noProof/>
            <w:webHidden/>
          </w:rPr>
          <w:fldChar w:fldCharType="end"/>
        </w:r>
      </w:hyperlink>
    </w:p>
    <w:p w14:paraId="051BC30C" w14:textId="77777777" w:rsidR="009D6328" w:rsidRDefault="007328F6">
      <w:pPr>
        <w:pStyle w:val="TOC2"/>
        <w:rPr>
          <w:noProof/>
          <w:color w:val="auto"/>
          <w:sz w:val="22"/>
        </w:rPr>
      </w:pPr>
      <w:hyperlink w:anchor="_Toc401561792" w:history="1">
        <w:r w:rsidR="009D6328" w:rsidRPr="00BD7E18">
          <w:rPr>
            <w:rStyle w:val="Hyperlink"/>
            <w:noProof/>
          </w:rPr>
          <w:t>BizTalk Server 2013 R2 Standard</w:t>
        </w:r>
        <w:r w:rsidR="009D6328">
          <w:rPr>
            <w:noProof/>
            <w:webHidden/>
          </w:rPr>
          <w:tab/>
        </w:r>
        <w:r w:rsidR="009D6328">
          <w:rPr>
            <w:noProof/>
            <w:webHidden/>
          </w:rPr>
          <w:fldChar w:fldCharType="begin"/>
        </w:r>
        <w:r w:rsidR="009D6328">
          <w:rPr>
            <w:noProof/>
            <w:webHidden/>
          </w:rPr>
          <w:instrText xml:space="preserve"> PAGEREF _Toc401561792 \h </w:instrText>
        </w:r>
        <w:r w:rsidR="009D6328">
          <w:rPr>
            <w:noProof/>
            <w:webHidden/>
          </w:rPr>
        </w:r>
        <w:r w:rsidR="009D6328">
          <w:rPr>
            <w:noProof/>
            <w:webHidden/>
          </w:rPr>
          <w:fldChar w:fldCharType="separate"/>
        </w:r>
        <w:r w:rsidR="009D6328">
          <w:rPr>
            <w:noProof/>
            <w:webHidden/>
          </w:rPr>
          <w:t>25</w:t>
        </w:r>
        <w:r w:rsidR="009D6328">
          <w:rPr>
            <w:noProof/>
            <w:webHidden/>
          </w:rPr>
          <w:fldChar w:fldCharType="end"/>
        </w:r>
      </w:hyperlink>
    </w:p>
    <w:p w14:paraId="1516696C" w14:textId="77777777" w:rsidR="009D6328" w:rsidRDefault="007328F6">
      <w:pPr>
        <w:pStyle w:val="TOC2"/>
        <w:rPr>
          <w:noProof/>
          <w:color w:val="auto"/>
          <w:sz w:val="22"/>
        </w:rPr>
      </w:pPr>
      <w:hyperlink w:anchor="_Toc401561793" w:history="1">
        <w:r w:rsidR="009D6328" w:rsidRPr="00BD7E18">
          <w:rPr>
            <w:rStyle w:val="Hyperlink"/>
            <w:noProof/>
          </w:rPr>
          <w:t>BizTalk Server 2013 R2 Branch</w:t>
        </w:r>
        <w:r w:rsidR="009D6328">
          <w:rPr>
            <w:noProof/>
            <w:webHidden/>
          </w:rPr>
          <w:tab/>
        </w:r>
        <w:r w:rsidR="009D6328">
          <w:rPr>
            <w:noProof/>
            <w:webHidden/>
          </w:rPr>
          <w:fldChar w:fldCharType="begin"/>
        </w:r>
        <w:r w:rsidR="009D6328">
          <w:rPr>
            <w:noProof/>
            <w:webHidden/>
          </w:rPr>
          <w:instrText xml:space="preserve"> PAGEREF _Toc401561793 \h </w:instrText>
        </w:r>
        <w:r w:rsidR="009D6328">
          <w:rPr>
            <w:noProof/>
            <w:webHidden/>
          </w:rPr>
        </w:r>
        <w:r w:rsidR="009D6328">
          <w:rPr>
            <w:noProof/>
            <w:webHidden/>
          </w:rPr>
          <w:fldChar w:fldCharType="separate"/>
        </w:r>
        <w:r w:rsidR="009D6328">
          <w:rPr>
            <w:noProof/>
            <w:webHidden/>
          </w:rPr>
          <w:t>25</w:t>
        </w:r>
        <w:r w:rsidR="009D6328">
          <w:rPr>
            <w:noProof/>
            <w:webHidden/>
          </w:rPr>
          <w:fldChar w:fldCharType="end"/>
        </w:r>
      </w:hyperlink>
    </w:p>
    <w:p w14:paraId="17D70158" w14:textId="77777777" w:rsidR="009D6328" w:rsidRDefault="007328F6">
      <w:pPr>
        <w:pStyle w:val="TOC2"/>
        <w:rPr>
          <w:noProof/>
          <w:color w:val="auto"/>
          <w:sz w:val="22"/>
        </w:rPr>
      </w:pPr>
      <w:hyperlink w:anchor="_Toc401561794" w:history="1">
        <w:r w:rsidR="009D6328" w:rsidRPr="00BD7E18">
          <w:rPr>
            <w:rStyle w:val="Hyperlink"/>
            <w:noProof/>
          </w:rPr>
          <w:t>Microsoft Dynamics AX 2012 R3 Standard Commerce Server Core</w:t>
        </w:r>
        <w:r w:rsidR="009D6328">
          <w:rPr>
            <w:noProof/>
            <w:webHidden/>
          </w:rPr>
          <w:tab/>
        </w:r>
        <w:r w:rsidR="009D6328">
          <w:rPr>
            <w:noProof/>
            <w:webHidden/>
          </w:rPr>
          <w:fldChar w:fldCharType="begin"/>
        </w:r>
        <w:r w:rsidR="009D6328">
          <w:rPr>
            <w:noProof/>
            <w:webHidden/>
          </w:rPr>
          <w:instrText xml:space="preserve"> PAGEREF _Toc401561794 \h </w:instrText>
        </w:r>
        <w:r w:rsidR="009D6328">
          <w:rPr>
            <w:noProof/>
            <w:webHidden/>
          </w:rPr>
        </w:r>
        <w:r w:rsidR="009D6328">
          <w:rPr>
            <w:noProof/>
            <w:webHidden/>
          </w:rPr>
          <w:fldChar w:fldCharType="separate"/>
        </w:r>
        <w:r w:rsidR="009D6328">
          <w:rPr>
            <w:noProof/>
            <w:webHidden/>
          </w:rPr>
          <w:t>25</w:t>
        </w:r>
        <w:r w:rsidR="009D6328">
          <w:rPr>
            <w:noProof/>
            <w:webHidden/>
          </w:rPr>
          <w:fldChar w:fldCharType="end"/>
        </w:r>
      </w:hyperlink>
    </w:p>
    <w:p w14:paraId="2E5B4DC8" w14:textId="77777777" w:rsidR="009D6328" w:rsidRDefault="007328F6">
      <w:pPr>
        <w:pStyle w:val="TOC2"/>
        <w:rPr>
          <w:noProof/>
          <w:color w:val="auto"/>
          <w:sz w:val="22"/>
        </w:rPr>
      </w:pPr>
      <w:hyperlink w:anchor="_Toc401561795" w:history="1">
        <w:r w:rsidR="009D6328" w:rsidRPr="00BD7E18">
          <w:rPr>
            <w:rStyle w:val="Hyperlink"/>
            <w:noProof/>
          </w:rPr>
          <w:t>SQL Server 2014 Enterprise Core</w:t>
        </w:r>
        <w:r w:rsidR="009D6328">
          <w:rPr>
            <w:noProof/>
            <w:webHidden/>
          </w:rPr>
          <w:tab/>
        </w:r>
        <w:r w:rsidR="009D6328">
          <w:rPr>
            <w:noProof/>
            <w:webHidden/>
          </w:rPr>
          <w:fldChar w:fldCharType="begin"/>
        </w:r>
        <w:r w:rsidR="009D6328">
          <w:rPr>
            <w:noProof/>
            <w:webHidden/>
          </w:rPr>
          <w:instrText xml:space="preserve"> PAGEREF _Toc401561795 \h </w:instrText>
        </w:r>
        <w:r w:rsidR="009D6328">
          <w:rPr>
            <w:noProof/>
            <w:webHidden/>
          </w:rPr>
        </w:r>
        <w:r w:rsidR="009D6328">
          <w:rPr>
            <w:noProof/>
            <w:webHidden/>
          </w:rPr>
          <w:fldChar w:fldCharType="separate"/>
        </w:r>
        <w:r w:rsidR="009D6328">
          <w:rPr>
            <w:noProof/>
            <w:webHidden/>
          </w:rPr>
          <w:t>26</w:t>
        </w:r>
        <w:r w:rsidR="009D6328">
          <w:rPr>
            <w:noProof/>
            <w:webHidden/>
          </w:rPr>
          <w:fldChar w:fldCharType="end"/>
        </w:r>
      </w:hyperlink>
    </w:p>
    <w:p w14:paraId="7FC3D010" w14:textId="77777777" w:rsidR="009D6328" w:rsidRDefault="007328F6">
      <w:pPr>
        <w:pStyle w:val="TOC2"/>
        <w:rPr>
          <w:noProof/>
          <w:color w:val="auto"/>
          <w:sz w:val="22"/>
        </w:rPr>
      </w:pPr>
      <w:hyperlink w:anchor="_Toc401561796" w:history="1">
        <w:r w:rsidR="009D6328" w:rsidRPr="00BD7E18">
          <w:rPr>
            <w:rStyle w:val="Hyperlink"/>
            <w:noProof/>
          </w:rPr>
          <w:t>SQL Server 2014 Standard Core</w:t>
        </w:r>
        <w:r w:rsidR="009D6328">
          <w:rPr>
            <w:noProof/>
            <w:webHidden/>
          </w:rPr>
          <w:tab/>
        </w:r>
        <w:r w:rsidR="009D6328">
          <w:rPr>
            <w:noProof/>
            <w:webHidden/>
          </w:rPr>
          <w:fldChar w:fldCharType="begin"/>
        </w:r>
        <w:r w:rsidR="009D6328">
          <w:rPr>
            <w:noProof/>
            <w:webHidden/>
          </w:rPr>
          <w:instrText xml:space="preserve"> PAGEREF _Toc401561796 \h </w:instrText>
        </w:r>
        <w:r w:rsidR="009D6328">
          <w:rPr>
            <w:noProof/>
            <w:webHidden/>
          </w:rPr>
        </w:r>
        <w:r w:rsidR="009D6328">
          <w:rPr>
            <w:noProof/>
            <w:webHidden/>
          </w:rPr>
          <w:fldChar w:fldCharType="separate"/>
        </w:r>
        <w:r w:rsidR="009D6328">
          <w:rPr>
            <w:noProof/>
            <w:webHidden/>
          </w:rPr>
          <w:t>26</w:t>
        </w:r>
        <w:r w:rsidR="009D6328">
          <w:rPr>
            <w:noProof/>
            <w:webHidden/>
          </w:rPr>
          <w:fldChar w:fldCharType="end"/>
        </w:r>
      </w:hyperlink>
    </w:p>
    <w:p w14:paraId="1611F0EC" w14:textId="77777777" w:rsidR="009D6328" w:rsidRDefault="007328F6">
      <w:pPr>
        <w:pStyle w:val="TOC2"/>
        <w:rPr>
          <w:noProof/>
          <w:color w:val="auto"/>
          <w:sz w:val="22"/>
        </w:rPr>
      </w:pPr>
      <w:hyperlink w:anchor="_Toc401561797" w:history="1">
        <w:r w:rsidR="009D6328" w:rsidRPr="00BD7E18">
          <w:rPr>
            <w:rStyle w:val="Hyperlink"/>
            <w:noProof/>
          </w:rPr>
          <w:t>SQL Server 2014 Web Core</w:t>
        </w:r>
        <w:r w:rsidR="009D6328">
          <w:rPr>
            <w:noProof/>
            <w:webHidden/>
          </w:rPr>
          <w:tab/>
        </w:r>
        <w:r w:rsidR="009D6328">
          <w:rPr>
            <w:noProof/>
            <w:webHidden/>
          </w:rPr>
          <w:fldChar w:fldCharType="begin"/>
        </w:r>
        <w:r w:rsidR="009D6328">
          <w:rPr>
            <w:noProof/>
            <w:webHidden/>
          </w:rPr>
          <w:instrText xml:space="preserve"> PAGEREF _Toc401561797 \h </w:instrText>
        </w:r>
        <w:r w:rsidR="009D6328">
          <w:rPr>
            <w:noProof/>
            <w:webHidden/>
          </w:rPr>
        </w:r>
        <w:r w:rsidR="009D6328">
          <w:rPr>
            <w:noProof/>
            <w:webHidden/>
          </w:rPr>
          <w:fldChar w:fldCharType="separate"/>
        </w:r>
        <w:r w:rsidR="009D6328">
          <w:rPr>
            <w:noProof/>
            <w:webHidden/>
          </w:rPr>
          <w:t>27</w:t>
        </w:r>
        <w:r w:rsidR="009D6328">
          <w:rPr>
            <w:noProof/>
            <w:webHidden/>
          </w:rPr>
          <w:fldChar w:fldCharType="end"/>
        </w:r>
      </w:hyperlink>
    </w:p>
    <w:p w14:paraId="37D7B73F" w14:textId="77777777" w:rsidR="008941DE" w:rsidRDefault="008941DE" w:rsidP="008941DE">
      <w:pPr>
        <w:pStyle w:val="TOC2"/>
        <w:sectPr w:rsidR="008941DE" w:rsidSect="009950B2">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9950B2">
          <w:type w:val="continuous"/>
          <w:pgSz w:w="12240" w:h="15840" w:code="1"/>
          <w:pgMar w:top="1170" w:right="720" w:bottom="720" w:left="720" w:header="432" w:footer="288" w:gutter="0"/>
          <w:cols w:num="2" w:space="360"/>
          <w:docGrid w:linePitch="360"/>
        </w:sectPr>
      </w:pPr>
    </w:p>
    <w:p w14:paraId="2642AF40" w14:textId="3D43919B" w:rsidR="000C3222" w:rsidRPr="004D5D5F" w:rsidRDefault="000C3222" w:rsidP="000C3222">
      <w:pPr>
        <w:pStyle w:val="PURHeading1"/>
      </w:pPr>
      <w:r>
        <w:lastRenderedPageBreak/>
        <w:t>General</w:t>
      </w:r>
      <w:r w:rsidRPr="004D5D5F">
        <w:t xml:space="preserve"> Terms </w:t>
      </w:r>
    </w:p>
    <w:p w14:paraId="4CB30CF5" w14:textId="52487BC3" w:rsidR="00041406" w:rsidRDefault="00041406" w:rsidP="00041406">
      <w:pPr>
        <w:pStyle w:val="PURBody-Indented"/>
      </w:pPr>
      <w:r>
        <w:t>There is one type of software license:</w:t>
      </w:r>
      <w:r w:rsidR="00B70FA2">
        <w:t xml:space="preserve"> </w:t>
      </w:r>
      <w:r>
        <w:t>the core</w:t>
      </w:r>
      <w:r w:rsidR="00B70FA2">
        <w:t xml:space="preserve"> </w:t>
      </w:r>
      <w:r>
        <w:t>license.</w:t>
      </w:r>
      <w:r w:rsidR="00B70FA2">
        <w:t xml:space="preserve"> </w:t>
      </w:r>
      <w:r>
        <w:t>The number of core licenses required varies.</w:t>
      </w:r>
      <w:r w:rsidR="00B70FA2">
        <w:t xml:space="preserve"> </w:t>
      </w:r>
      <w:r>
        <w:t>You have the rights below for each server you properly license.</w:t>
      </w:r>
      <w:r w:rsidR="00B70FA2">
        <w:t xml:space="preserve"> </w:t>
      </w:r>
      <w:r>
        <w:t xml:space="preserve">See </w:t>
      </w:r>
      <w:hyperlink w:anchor="UniversalTerms" w:history="1">
        <w:r w:rsidR="00830DCA" w:rsidRPr="00830DCA">
          <w:rPr>
            <w:rStyle w:val="Hyperlink"/>
          </w:rPr>
          <w:t>Universal License Terms</w:t>
        </w:r>
      </w:hyperlink>
      <w:r w:rsidR="00830DCA">
        <w:t>, f</w:t>
      </w:r>
      <w:r>
        <w:t>or meanings of “core factor,” “hardware thread,” "inst</w:t>
      </w:r>
      <w:r w:rsidR="00830DCA">
        <w:t xml:space="preserve">ance", "OSE", “physical core,” </w:t>
      </w:r>
      <w:r>
        <w:t>"physical OSE", "physical p</w:t>
      </w:r>
      <w:r w:rsidR="00830DCA">
        <w:t xml:space="preserve">rocessor", "run an instances", </w:t>
      </w:r>
      <w:r>
        <w:t>“virtual core,” and "virtual OSE</w:t>
      </w:r>
      <w:r w:rsidR="00830DCA">
        <w:t>."</w:t>
      </w:r>
    </w:p>
    <w:p w14:paraId="136960A6" w14:textId="77777777" w:rsidR="00282633" w:rsidRDefault="00282633" w:rsidP="00282633">
      <w:pPr>
        <w:pStyle w:val="PURHeading2"/>
      </w:pPr>
      <w:r>
        <w:t>Licensing a Server</w:t>
      </w:r>
    </w:p>
    <w:p w14:paraId="4CAD8C95" w14:textId="6314F439" w:rsidR="00282633" w:rsidRDefault="00282633" w:rsidP="00282633">
      <w:pPr>
        <w:pStyle w:val="PURBody-Indented"/>
      </w:pPr>
      <w:r>
        <w:t>Before you run instances of the server software on a server, you must determine the number of licenses required an</w:t>
      </w:r>
      <w:r w:rsidR="00830DCA">
        <w:t>d assign them to that server.</w:t>
      </w:r>
    </w:p>
    <w:p w14:paraId="38F70686" w14:textId="77777777" w:rsidR="00282633" w:rsidRDefault="00282633" w:rsidP="00282633">
      <w:pPr>
        <w:pStyle w:val="PURBlueStrong-Indented"/>
      </w:pPr>
      <w:r>
        <w:t>Determining the Number of Licenses Required</w:t>
      </w:r>
    </w:p>
    <w:p w14:paraId="77C206B6" w14:textId="77777777" w:rsidR="00282633" w:rsidRPr="00536E6F" w:rsidRDefault="00282633" w:rsidP="00282633">
      <w:pPr>
        <w:pStyle w:val="PURBody-Indented"/>
        <w:rPr>
          <w:b/>
        </w:rPr>
      </w:pPr>
      <w:r>
        <w:t>You have two licensing options:</w:t>
      </w:r>
    </w:p>
    <w:p w14:paraId="6988719F" w14:textId="1BFDF46F" w:rsidR="00282633" w:rsidRPr="00830DCA" w:rsidRDefault="00282633" w:rsidP="00282633">
      <w:pPr>
        <w:pStyle w:val="PURBody-Indented"/>
      </w:pPr>
      <w:r w:rsidRPr="00536E6F">
        <w:rPr>
          <w:b/>
        </w:rPr>
        <w:t>Physical Cores on a Server.</w:t>
      </w:r>
      <w:r w:rsidRPr="009836D0">
        <w:t xml:space="preserve"> You may license based on all of the physical cores on the server.</w:t>
      </w:r>
      <w:r w:rsidR="00B70FA2">
        <w:t xml:space="preserve"> </w:t>
      </w:r>
      <w:r w:rsidRPr="009836D0">
        <w:t xml:space="preserve">If you choose this option, the number of licenses required equals the number of physical cores on the server multiplied by the applicable core factor located at </w:t>
      </w:r>
      <w:hyperlink r:id="rId149" w:history="1">
        <w:r w:rsidRPr="001C02A6">
          <w:rPr>
            <w:rStyle w:val="Hyperlink"/>
            <w:rFonts w:cs="Arial"/>
            <w:szCs w:val="18"/>
          </w:rPr>
          <w:t>http://go.microsoft.com/fwlink/?LinkID=229882</w:t>
        </w:r>
      </w:hyperlink>
      <w:r w:rsidR="00830DCA" w:rsidRPr="00830DCA">
        <w:t>.</w:t>
      </w:r>
    </w:p>
    <w:p w14:paraId="327BC431" w14:textId="06DA395D" w:rsidR="00282633" w:rsidRPr="001C02A6" w:rsidRDefault="00282633" w:rsidP="00282633">
      <w:pPr>
        <w:pStyle w:val="PURBody-Indented"/>
      </w:pPr>
      <w:r w:rsidRPr="00536E6F">
        <w:rPr>
          <w:b/>
        </w:rPr>
        <w:t>Individual Virtual OSE.</w:t>
      </w:r>
      <w:r w:rsidRPr="009836D0">
        <w:t xml:space="preserve"> You may license based on the virtual OSEs within the server in which you run the server software.</w:t>
      </w:r>
      <w:r w:rsidR="00B70FA2">
        <w:t xml:space="preserve"> </w:t>
      </w:r>
      <w:r w:rsidRPr="009836D0">
        <w:t xml:space="preserve">If you choose this option, for each virtual OSE in which you run the server software, you need a number of licenses equal to the number of virtual cores in </w:t>
      </w:r>
      <w:r w:rsidRPr="001C02A6">
        <w:lastRenderedPageBreak/>
        <w:t>the virtual OSE, subject to a minimum requirement of four licenses per virtual OSE. In addition, if any of these virtual cores is at any time mapped to more than one hardware thread, you need a license for each additional hardware thread mapped to that virtual core.</w:t>
      </w:r>
      <w:r w:rsidR="00B70FA2">
        <w:t xml:space="preserve"> </w:t>
      </w:r>
      <w:r w:rsidRPr="001C02A6">
        <w:t xml:space="preserve">Those licenses count toward the minimum requirement of </w:t>
      </w:r>
      <w:r w:rsidR="00830DCA">
        <w:t>four licenses per virtual OSE.</w:t>
      </w:r>
    </w:p>
    <w:p w14:paraId="74808281" w14:textId="77777777" w:rsidR="00EA48AA" w:rsidRDefault="00EA48AA" w:rsidP="00EA48AA">
      <w:pPr>
        <w:pStyle w:val="PURHeading2"/>
      </w:pPr>
      <w:r>
        <w:t>Assigning the Required Number of Licenses to the Server</w:t>
      </w:r>
    </w:p>
    <w:p w14:paraId="011B8747" w14:textId="20814828" w:rsidR="00EA48AA" w:rsidRPr="000F6C7A" w:rsidRDefault="00EA48AA" w:rsidP="00EA48AA">
      <w:pPr>
        <w:pStyle w:val="PURBody-Indented"/>
        <w:rPr>
          <w:rFonts w:eastAsia="MS Mincho" w:cs="Arial"/>
          <w:color w:val="404040"/>
          <w:szCs w:val="18"/>
          <w:lang w:eastAsia="zh-CN"/>
        </w:rPr>
      </w:pPr>
      <w:r w:rsidRPr="000F6C7A">
        <w:rPr>
          <w:lang w:eastAsia="zh-CN"/>
        </w:rPr>
        <w:t>After you determine the number of licenses you need for a server, you must assign that number of licenses to that server.</w:t>
      </w:r>
      <w:r w:rsidR="00B70FA2">
        <w:rPr>
          <w:lang w:eastAsia="zh-CN"/>
        </w:rPr>
        <w:t xml:space="preserve"> </w:t>
      </w:r>
      <w:r w:rsidRPr="000F6C7A">
        <w:rPr>
          <w:lang w:eastAsia="zh-CN"/>
        </w:rPr>
        <w:t>That server is the licensed server for all of those licenses. You may not assign the same license to more than one server.</w:t>
      </w:r>
      <w:r w:rsidR="00B70FA2">
        <w:rPr>
          <w:lang w:eastAsia="zh-CN"/>
        </w:rPr>
        <w:t xml:space="preserve"> </w:t>
      </w:r>
      <w:r w:rsidRPr="000F6C7A">
        <w:rPr>
          <w:lang w:eastAsia="zh-CN"/>
        </w:rPr>
        <w:t>A hardware partition or blade is considered to be a separate server.</w:t>
      </w:r>
    </w:p>
    <w:p w14:paraId="18215E60" w14:textId="69E14E62" w:rsidR="00EA48AA" w:rsidRDefault="00EA48AA" w:rsidP="00EA48AA">
      <w:pPr>
        <w:pStyle w:val="PURBody-Indented"/>
        <w:rPr>
          <w:rFonts w:eastAsia="MS PGothic" w:cs="Arial"/>
          <w:color w:val="404040"/>
          <w:szCs w:val="18"/>
        </w:rPr>
      </w:pPr>
      <w:r w:rsidRPr="000F6C7A">
        <w:t xml:space="preserve">You may reassign a license, but not within </w:t>
      </w:r>
      <w:r w:rsidR="00FB3105">
        <w:t>the same calendar month, unless</w:t>
      </w:r>
      <w:r w:rsidRPr="000F6C7A">
        <w:rPr>
          <w:rFonts w:eastAsia="MS PGothic" w:cs="Arial"/>
          <w:color w:val="404040"/>
          <w:szCs w:val="18"/>
        </w:rPr>
        <w:t xml:space="preserve"> you retire the licensed server due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27764A90" w14:textId="77777777" w:rsidR="00282633" w:rsidRDefault="00282633" w:rsidP="00282633">
      <w:pPr>
        <w:pStyle w:val="PURHeading2"/>
      </w:pPr>
      <w:r>
        <w:t>Running Instances of the Server Software</w:t>
      </w:r>
    </w:p>
    <w:p w14:paraId="00174BA9" w14:textId="77777777" w:rsidR="00282633" w:rsidRDefault="00282633" w:rsidP="00282633">
      <w:pPr>
        <w:pStyle w:val="PURBlueStrong-Indented"/>
      </w:pPr>
      <w:r>
        <w:t>the following applies to enterprise editions of server software</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w:t>
      </w:r>
      <w:r w:rsidR="00284E2C" w:rsidRPr="00830DCA">
        <w:rPr>
          <w:rFonts w:ascii="Arial" w:eastAsia="Arial" w:hAnsi="Arial" w:cs="Arial"/>
          <w:b w:val="0"/>
          <w:bCs w:val="0"/>
          <w:i w:val="0"/>
          <w:iCs w:val="0"/>
          <w:color w:val="auto"/>
          <w:sz w:val="18"/>
        </w:rPr>
        <w:t xml:space="preserve"> one physical and any </w:t>
      </w:r>
      <w:r w:rsidRPr="00830DCA">
        <w:rPr>
          <w:rFonts w:ascii="Arial" w:eastAsia="Arial" w:hAnsi="Arial" w:cs="Arial"/>
          <w:b w:val="0"/>
          <w:bCs w:val="0"/>
          <w:i w:val="0"/>
          <w:iCs w:val="0"/>
          <w:color w:val="auto"/>
          <w:sz w:val="18"/>
        </w:rPr>
        <w:t xml:space="preserve">number of </w:t>
      </w:r>
      <w:r w:rsidR="00284E2C" w:rsidRPr="00830DCA">
        <w:rPr>
          <w:rFonts w:ascii="Arial" w:eastAsia="Arial" w:hAnsi="Arial" w:cs="Arial"/>
          <w:b w:val="0"/>
          <w:bCs w:val="0"/>
          <w:i w:val="0"/>
          <w:iCs w:val="0"/>
          <w:color w:val="auto"/>
          <w:sz w:val="18"/>
        </w:rPr>
        <w:t>vi</w:t>
      </w:r>
      <w:r w:rsidRPr="00830DCA">
        <w:rPr>
          <w:rFonts w:ascii="Arial" w:eastAsia="Arial" w:hAnsi="Arial" w:cs="Arial"/>
          <w:b w:val="0"/>
          <w:bCs w:val="0"/>
          <w:i w:val="0"/>
          <w:iCs w:val="0"/>
          <w:color w:val="auto"/>
          <w:sz w:val="18"/>
        </w:rPr>
        <w:t>rtual OSEs</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 For each virtual OSE for which you have assigned the required number of licenses as provided in the “Individual Virtual OSE” section above, you have the right to run any number of instances of the server software in that virtual OSE.</w:t>
      </w:r>
    </w:p>
    <w:p w14:paraId="4955D5CF" w14:textId="1DD2FD7B" w:rsidR="00282633" w:rsidRDefault="00282633" w:rsidP="00282633">
      <w:pPr>
        <w:pStyle w:val="PURBlueStrong-Indented"/>
      </w:pPr>
      <w:r>
        <w:t xml:space="preserve">the following applies to standard </w:t>
      </w:r>
      <w:r w:rsidR="009E6523">
        <w:t xml:space="preserve">and web </w:t>
      </w:r>
      <w:r>
        <w:t>editions of server software</w:t>
      </w:r>
    </w:p>
    <w:p w14:paraId="7CF84953"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C220144" w14:textId="27EEFD40"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 xml:space="preserve">For each server to which you have </w:t>
      </w:r>
      <w:r w:rsidRPr="00830DCA">
        <w:rPr>
          <w:rFonts w:ascii="Arial" w:eastAsia="Arial" w:hAnsi="Arial" w:cs="Arial"/>
          <w:b w:val="0"/>
          <w:bCs w:val="0"/>
          <w:i w:val="0"/>
          <w:iCs w:val="0"/>
          <w:color w:val="auto"/>
          <w:sz w:val="18"/>
        </w:rPr>
        <w:lastRenderedPageBreak/>
        <w:t>assigned the required number of licenses as provided in the “Physical Cores of a Server” section above, you may run on the licensed server any number of instances of the server software in the physical OSE.</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OSEs. For each virtual OSE for which you have assigned the required number of licenses as provided in the “Individual Virtual OSE” section above, you have the right to run any number of</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instances of the software in that vi</w:t>
      </w:r>
      <w:r w:rsidR="00830DCA" w:rsidRPr="00830DCA">
        <w:rPr>
          <w:rFonts w:ascii="Arial" w:eastAsia="Arial" w:hAnsi="Arial" w:cs="Arial"/>
          <w:b w:val="0"/>
          <w:bCs w:val="0"/>
          <w:i w:val="0"/>
          <w:iCs w:val="0"/>
          <w:color w:val="auto"/>
          <w:sz w:val="18"/>
        </w:rPr>
        <w:t>rtual OSE.</w:t>
      </w:r>
    </w:p>
    <w:p w14:paraId="1248E4AF" w14:textId="77777777" w:rsidR="00282633" w:rsidRDefault="00282633" w:rsidP="00282633">
      <w:pPr>
        <w:pStyle w:val="PURHeading2"/>
      </w:pPr>
      <w:r>
        <w:t>Running Instances of the Additional Software</w:t>
      </w:r>
    </w:p>
    <w:p w14:paraId="1179C267" w14:textId="1B4FE8FE" w:rsidR="00282633" w:rsidRDefault="00282633" w:rsidP="00282633">
      <w:pPr>
        <w:pStyle w:val="PURBody-Indented"/>
      </w:pPr>
      <w:r>
        <w:t xml:space="preserve">You may run or otherwise use any number of instances of the corresponding additional software listed in </w:t>
      </w:r>
      <w:hyperlink w:anchor="Appendix1" w:history="1">
        <w:r w:rsidR="000C3222">
          <w:rPr>
            <w:rStyle w:val="Hyperlink"/>
          </w:rPr>
          <w:t>Appendix 1</w:t>
        </w:r>
      </w:hyperlink>
      <w:r>
        <w:t xml:space="preserve"> in physical or virtual OSEs on any number of devices.</w:t>
      </w:r>
      <w:r w:rsidR="00B70FA2">
        <w:t xml:space="preserve"> </w:t>
      </w:r>
      <w:r>
        <w:t>You may use those instances only with the server software.</w:t>
      </w:r>
      <w:r w:rsidR="00B70FA2">
        <w:t xml:space="preserve"> </w:t>
      </w:r>
      <w:r>
        <w:t>Use of any instance with the server software may be indirect, through other additional software, or direct.</w:t>
      </w:r>
    </w:p>
    <w:p w14:paraId="6D3C3BA6" w14:textId="57BC22AE" w:rsidR="00EA48AA" w:rsidRPr="00FD0417" w:rsidRDefault="00EA48AA" w:rsidP="00EA48AA">
      <w:pPr>
        <w:pStyle w:val="PURHeading2"/>
      </w:pPr>
      <w:r w:rsidRPr="00FD0417">
        <w:t>Creating and Storing Instances o</w:t>
      </w:r>
      <w:r w:rsidR="00830DCA">
        <w:t>n Your Servers or Storage Media</w:t>
      </w:r>
    </w:p>
    <w:p w14:paraId="3AC92FBD" w14:textId="77777777" w:rsidR="00EA48AA" w:rsidRPr="00710E52" w:rsidRDefault="00EA48AA" w:rsidP="00EA48AA">
      <w:pPr>
        <w:pStyle w:val="PURBody-Indented"/>
      </w:pPr>
      <w:r w:rsidRPr="00710E52">
        <w:t xml:space="preserve">You have the additional rights below for each </w:t>
      </w:r>
      <w:r>
        <w:t>software</w:t>
      </w:r>
      <w:r w:rsidRPr="00710E52">
        <w:t xml:space="preserve"> license you acquire.</w:t>
      </w:r>
    </w:p>
    <w:p w14:paraId="533936CF" w14:textId="77777777" w:rsidR="00EA48AA" w:rsidRPr="00710E52" w:rsidRDefault="00EA48AA" w:rsidP="000C1827">
      <w:pPr>
        <w:pStyle w:val="PURBullet-Indented"/>
      </w:pPr>
      <w:r w:rsidRPr="00710E52">
        <w:t xml:space="preserve">You may create any number of instances of the server software and </w:t>
      </w:r>
      <w:r>
        <w:t>client</w:t>
      </w:r>
      <w:r w:rsidRPr="00710E52">
        <w:t xml:space="preserve"> software.</w:t>
      </w:r>
    </w:p>
    <w:p w14:paraId="54F8722C" w14:textId="77777777" w:rsidR="00EA48AA" w:rsidRPr="00710E52" w:rsidRDefault="00EA48AA" w:rsidP="000C1827">
      <w:pPr>
        <w:pStyle w:val="PURBullet-Indented"/>
      </w:pPr>
      <w:r w:rsidRPr="00710E52">
        <w:t xml:space="preserve">You may store instances of the server software and </w:t>
      </w:r>
      <w:r>
        <w:t>client</w:t>
      </w:r>
      <w:r w:rsidRPr="00710E52">
        <w:t xml:space="preserve"> software on any of your servers or storage media.</w:t>
      </w:r>
    </w:p>
    <w:p w14:paraId="5A40ED0E" w14:textId="6BDEAB53" w:rsidR="00EA48AA" w:rsidRPr="00710E52" w:rsidRDefault="00EA48AA"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w:t>
      </w:r>
    </w:p>
    <w:p w14:paraId="07239F12" w14:textId="77777777" w:rsidR="00282633" w:rsidRDefault="00282633" w:rsidP="00282633">
      <w:pPr>
        <w:pStyle w:val="PURHeading2"/>
      </w:pPr>
      <w:r>
        <w:t>Additional Licensing Requirements and/or Use Rights</w:t>
      </w:r>
    </w:p>
    <w:p w14:paraId="7C9A2B1C" w14:textId="411E0111" w:rsidR="00282633" w:rsidRDefault="00284E2C" w:rsidP="00282633">
      <w:pPr>
        <w:pStyle w:val="PURBlueStrong-Indented"/>
      </w:pPr>
      <w:r>
        <w:t>No Subscriber Access Licenses (S</w:t>
      </w:r>
      <w:r w:rsidR="00282633">
        <w:t>ALs) Required for Access</w:t>
      </w:r>
    </w:p>
    <w:p w14:paraId="4174CC81" w14:textId="350903DD" w:rsidR="00282633" w:rsidRDefault="00284E2C" w:rsidP="00282633">
      <w:pPr>
        <w:pStyle w:val="PURBody-Indented"/>
      </w:pPr>
      <w:r>
        <w:t>You do not need S</w:t>
      </w:r>
      <w:r w:rsidR="00282633">
        <w:t>ALs for other devices to access your in</w:t>
      </w:r>
      <w:r w:rsidR="00830DCA">
        <w:t>stances of the server software.</w:t>
      </w:r>
    </w:p>
    <w:p w14:paraId="07499C0D" w14:textId="77777777" w:rsidR="00D62BE8" w:rsidRPr="00FD0417" w:rsidRDefault="00D62BE8" w:rsidP="00D62BE8">
      <w:pPr>
        <w:pStyle w:val="PURBlueStrong"/>
      </w:pPr>
      <w:r w:rsidRPr="00FD0417">
        <w:t>Distributable Code</w:t>
      </w:r>
    </w:p>
    <w:p w14:paraId="78CA6171" w14:textId="742BF622" w:rsidR="00D62BE8" w:rsidRDefault="00D62BE8" w:rsidP="00D62BE8">
      <w:pPr>
        <w:pStyle w:val="PURBody-Indented"/>
      </w:pPr>
      <w:r w:rsidRPr="00FD0417">
        <w:t>You may use Distributable Code as described i</w:t>
      </w:r>
      <w:r w:rsidR="00830DCA">
        <w:t>n the Universal License Terms.</w:t>
      </w:r>
    </w:p>
    <w:p w14:paraId="626010F2" w14:textId="49221579" w:rsidR="00D62BE8" w:rsidRDefault="00D62BE8" w:rsidP="00D62BE8">
      <w:pPr>
        <w:pStyle w:val="PURHeading2"/>
      </w:pPr>
      <w:r>
        <w:lastRenderedPageBreak/>
        <w:t>Licen</w:t>
      </w:r>
      <w:r w:rsidR="00830DCA">
        <w:t>se Mobility within Server Farms</w:t>
      </w:r>
    </w:p>
    <w:p w14:paraId="1A76F3AD" w14:textId="77777777" w:rsidR="00D62BE8" w:rsidRPr="00FB2489" w:rsidRDefault="00D62BE8" w:rsidP="00D62BE8">
      <w:pPr>
        <w:pStyle w:val="PURBody-Indented"/>
      </w:pPr>
      <w:r>
        <w:t xml:space="preserve">Note: Applicable only to products designated as having License Mobility </w:t>
      </w:r>
      <w:proofErr w:type="gramStart"/>
      <w:r>
        <w:t>Within</w:t>
      </w:r>
      <w:proofErr w:type="gramEnd"/>
      <w:r>
        <w:t xml:space="preserve"> Server Farms in the Product-specific License Terms section below.</w:t>
      </w:r>
    </w:p>
    <w:p w14:paraId="606EEC91" w14:textId="77777777" w:rsidR="00D62BE8" w:rsidRDefault="00D62BE8" w:rsidP="00D62BE8">
      <w:pPr>
        <w:pStyle w:val="PURBlueStrong"/>
      </w:pPr>
      <w:r w:rsidRPr="002243AF">
        <w:t>Assigning Licenses and Usin</w:t>
      </w:r>
      <w:r>
        <w:t>g Software within a Server Farm</w:t>
      </w:r>
    </w:p>
    <w:p w14:paraId="3CE038B7" w14:textId="0CCE1F38" w:rsidR="005D2BF6" w:rsidRDefault="005D2BF6" w:rsidP="005D2BF6">
      <w:pPr>
        <w:pStyle w:val="PURBody-Indented"/>
      </w:pPr>
      <w:r>
        <w:t>You may reassign core licenses as provided in the General License Terms.</w:t>
      </w:r>
      <w:r w:rsidR="00B70FA2">
        <w:t xml:space="preserve"> </w:t>
      </w:r>
      <w:r>
        <w:t>Alternatively, you may reassign tho</w:t>
      </w:r>
      <w:r w:rsidR="00830DCA">
        <w:t>se licenses as provided below.</w:t>
      </w:r>
    </w:p>
    <w:p w14:paraId="4ADE6863" w14:textId="77777777" w:rsidR="00D62BE8" w:rsidRPr="00747B1F" w:rsidRDefault="00D62BE8" w:rsidP="00D62BE8">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5157866A" w14:textId="77777777" w:rsidR="00D62BE8" w:rsidRDefault="00D62BE8" w:rsidP="000C1827">
      <w:pPr>
        <w:pStyle w:val="PURBullet-Indented"/>
      </w:pPr>
      <w:r w:rsidRPr="000C1827">
        <w:t>in</w:t>
      </w:r>
      <w:r>
        <w:t xml:space="preserve"> a time zone that is within four hours of the local time zone of the other (Coordinated Universal Time (UTC) and not DST), and/or</w:t>
      </w:r>
    </w:p>
    <w:p w14:paraId="25CC724B" w14:textId="77777777" w:rsidR="00D62BE8" w:rsidRDefault="00D62BE8" w:rsidP="000C1827">
      <w:pPr>
        <w:pStyle w:val="PURBullet-Indented"/>
        <w:rPr>
          <w:rFonts w:cs="Arial"/>
          <w:sz w:val="20"/>
        </w:rPr>
      </w:pPr>
      <w:proofErr w:type="gramStart"/>
      <w:r>
        <w:t>within</w:t>
      </w:r>
      <w:proofErr w:type="gramEnd"/>
      <w:r>
        <w:t xml:space="preserve"> the European Union (EU) and/or European Free Trade Association (EFTA)</w:t>
      </w:r>
      <w:r>
        <w:rPr>
          <w:rFonts w:cs="Arial"/>
        </w:rPr>
        <w:t>.</w:t>
      </w:r>
    </w:p>
    <w:p w14:paraId="2F495C4C" w14:textId="31117BE5" w:rsidR="00D62BE8" w:rsidRDefault="00D62BE8" w:rsidP="00D62BE8">
      <w:pPr>
        <w:pStyle w:val="PURBody-Indented"/>
      </w:pPr>
      <w:r w:rsidRPr="00747B1F">
        <w:t xml:space="preserve">Each data center may be part of only one server farm. You may reassign a data center from one server farm to another, but not </w:t>
      </w:r>
      <w:r w:rsidR="00FB3105">
        <w:t>during the same calendar month</w:t>
      </w:r>
      <w:r w:rsidRPr="00747B1F">
        <w:t>.</w:t>
      </w:r>
    </w:p>
    <w:p w14:paraId="44B2CF7E" w14:textId="70A8288F" w:rsidR="00282633" w:rsidRDefault="00282633" w:rsidP="003B5A77">
      <w:pPr>
        <w:pStyle w:val="PURBullet-Indented"/>
        <w:numPr>
          <w:ilvl w:val="0"/>
          <w:numId w:val="9"/>
        </w:numPr>
      </w:pPr>
      <w:r>
        <w:rPr>
          <w:b/>
        </w:rPr>
        <w:t>Within a server farm</w:t>
      </w:r>
      <w:r>
        <w:t xml:space="preserve">. You may reassign </w:t>
      </w:r>
      <w:r w:rsidR="00CD445E">
        <w:t>core</w:t>
      </w:r>
      <w:r>
        <w:t xml:space="preserve"> licenses to any of your servers located within the same server farm as often as needed.</w:t>
      </w:r>
      <w:r w:rsidR="00B70FA2">
        <w:t xml:space="preserve"> </w:t>
      </w:r>
      <w:r>
        <w:t xml:space="preserve">The prohibition against </w:t>
      </w:r>
      <w:r w:rsidR="00FB3105">
        <w:t>mid-calendar month</w:t>
      </w:r>
      <w:r>
        <w:t xml:space="preserve"> reassignment does not apply to </w:t>
      </w:r>
      <w:r w:rsidR="00CD445E">
        <w:t>core</w:t>
      </w:r>
      <w:r>
        <w:t xml:space="preserve"> licenses assigned to servers locat</w:t>
      </w:r>
      <w:r w:rsidR="00830DCA">
        <w:t>ed within the same server farm.</w:t>
      </w:r>
    </w:p>
    <w:p w14:paraId="1ACEFCB4" w14:textId="33324036" w:rsidR="00282633" w:rsidRDefault="00282633" w:rsidP="003B5A77">
      <w:pPr>
        <w:pStyle w:val="PURBullet-Indented"/>
        <w:numPr>
          <w:ilvl w:val="0"/>
          <w:numId w:val="9"/>
        </w:numPr>
      </w:pPr>
      <w:r>
        <w:rPr>
          <w:b/>
        </w:rPr>
        <w:t>Across server farms</w:t>
      </w:r>
      <w:r>
        <w:t xml:space="preserve">. You may reassign </w:t>
      </w:r>
      <w:r w:rsidR="00CD445E">
        <w:t>core</w:t>
      </w:r>
      <w:r>
        <w:t xml:space="preserve"> licenses to any of your servers located in different server farms, but not </w:t>
      </w:r>
      <w:r w:rsidR="00FB3105">
        <w:t>during the same calendar month</w:t>
      </w:r>
      <w:r w:rsidR="00830DCA">
        <w:t>.</w:t>
      </w:r>
    </w:p>
    <w:p w14:paraId="275671D0" w14:textId="77777777" w:rsidR="00EA48AA" w:rsidRDefault="00EA48AA" w:rsidP="00A748AB">
      <w:pPr>
        <w:pStyle w:val="PURHeading1"/>
      </w:pPr>
      <w:r>
        <w:t>Product-Specific License Terms</w:t>
      </w:r>
    </w:p>
    <w:p w14:paraId="34F627EA" w14:textId="622F40AF" w:rsidR="00280B5A" w:rsidRDefault="00280B5A" w:rsidP="00280B5A">
      <w:pPr>
        <w:pStyle w:val="PURProductName"/>
      </w:pPr>
      <w:bookmarkStart w:id="309" w:name="_Toc332094027"/>
      <w:bookmarkStart w:id="310" w:name="_Toc332094286"/>
      <w:bookmarkStart w:id="311" w:name="_Toc346536849"/>
      <w:bookmarkStart w:id="312" w:name="_Toc363552787"/>
      <w:bookmarkStart w:id="313" w:name="_Toc363552851"/>
      <w:bookmarkStart w:id="314" w:name="_Toc378682191"/>
      <w:bookmarkStart w:id="315" w:name="_Toc378682252"/>
      <w:bookmarkStart w:id="316" w:name="_Toc371268264"/>
      <w:bookmarkStart w:id="317" w:name="_Toc371268330"/>
      <w:bookmarkStart w:id="318" w:name="_Toc379278468"/>
      <w:bookmarkStart w:id="319" w:name="_Toc379278531"/>
      <w:bookmarkStart w:id="320" w:name="_Toc401561791"/>
      <w:bookmarkStart w:id="321" w:name="_Toc427932215"/>
      <w:bookmarkStart w:id="322" w:name="_Toc332094026"/>
      <w:bookmarkStart w:id="323" w:name="_Toc332094285"/>
      <w:r>
        <w:t xml:space="preserve">BizTalk Server 2013 </w:t>
      </w:r>
      <w:r w:rsidR="0028224D">
        <w:t xml:space="preserve">R2 </w:t>
      </w:r>
      <w:r>
        <w:t>Enterprise</w:t>
      </w:r>
      <w:bookmarkEnd w:id="309"/>
      <w:bookmarkEnd w:id="310"/>
      <w:bookmarkEnd w:id="311"/>
      <w:bookmarkEnd w:id="312"/>
      <w:bookmarkEnd w:id="313"/>
      <w:bookmarkEnd w:id="314"/>
      <w:bookmarkEnd w:id="315"/>
      <w:bookmarkEnd w:id="316"/>
      <w:bookmarkEnd w:id="317"/>
      <w:bookmarkEnd w:id="318"/>
      <w:bookmarkEnd w:id="319"/>
      <w:bookmarkEnd w:id="320"/>
      <w:bookmarkEnd w:id="321"/>
      <w:r>
        <w:fldChar w:fldCharType="begin"/>
      </w:r>
      <w:r>
        <w:instrText xml:space="preserve"> XE "</w:instrText>
      </w:r>
      <w:r w:rsidRPr="00850A33">
        <w:instrText>BizTalk Server 201</w:instrText>
      </w:r>
      <w:r w:rsidR="00827D1D">
        <w:instrText>3</w:instrText>
      </w:r>
      <w:r w:rsidRPr="00850A33">
        <w:instrText xml:space="preserve"> </w:instrText>
      </w:r>
      <w:r w:rsidR="0028224D">
        <w:instrText xml:space="preserve">R2 </w:instrText>
      </w:r>
      <w:r w:rsidRPr="00850A33">
        <w:instrText>Enterprise</w:instrText>
      </w:r>
      <w:r>
        <w:instrText xml:space="preserve">" </w:instrText>
      </w:r>
      <w:r>
        <w:fldChar w:fldCharType="end"/>
      </w:r>
    </w:p>
    <w:p w14:paraId="6265FFF7"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E0CB5B4" w14:textId="77777777" w:rsidTr="00280B5A">
        <w:tc>
          <w:tcPr>
            <w:tcW w:w="2477" w:type="pct"/>
          </w:tcPr>
          <w:p w14:paraId="7E199D43"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37B3212E" w14:textId="77777777" w:rsidR="00280B5A" w:rsidRDefault="00280B5A" w:rsidP="00280B5A">
            <w:pPr>
              <w:pStyle w:val="PURLMSH"/>
            </w:pPr>
            <w:r>
              <w:t xml:space="preserve">See Applicable Notice: </w:t>
            </w:r>
            <w:r>
              <w:rPr>
                <w:b/>
              </w:rPr>
              <w:t xml:space="preserve">No </w:t>
            </w:r>
          </w:p>
        </w:tc>
      </w:tr>
      <w:tr w:rsidR="00280B5A" w14:paraId="1EE99D9E" w14:textId="77777777" w:rsidTr="00280B5A">
        <w:tc>
          <w:tcPr>
            <w:tcW w:w="2477" w:type="pct"/>
          </w:tcPr>
          <w:p w14:paraId="78A3ABFB"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Additional Terms:</w:t>
      </w:r>
    </w:p>
    <w:p w14:paraId="3ED529BA" w14:textId="77777777" w:rsidR="00280B5A" w:rsidRDefault="00280B5A" w:rsidP="00280B5A">
      <w:pPr>
        <w:pStyle w:val="PURBlueStrong-Indented"/>
      </w:pPr>
      <w:r>
        <w:lastRenderedPageBreak/>
        <w:t>Office Web Component</w:t>
      </w:r>
    </w:p>
    <w:p w14:paraId="12AEAD2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52365157" w14:textId="77777777" w:rsidR="00280B5A" w:rsidRDefault="00280B5A" w:rsidP="00280B5A">
      <w:pPr>
        <w:pStyle w:val="PURBlueStrong-Indented"/>
      </w:pPr>
      <w:r>
        <w:t>.NET Framework Software</w:t>
      </w:r>
    </w:p>
    <w:p w14:paraId="08DB6714" w14:textId="3F01BA95"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0E1007" w14:textId="77777777" w:rsidR="00280B5A" w:rsidRPr="00A50403" w:rsidRDefault="007328F6" w:rsidP="00CD6E9D">
      <w:pPr>
        <w:pStyle w:val="PURBullet"/>
        <w:keepLines/>
        <w:numPr>
          <w:ilvl w:val="0"/>
          <w:numId w:val="0"/>
        </w:numPr>
        <w:spacing w:before="240" w:after="240" w:line="240" w:lineRule="auto"/>
        <w:contextualSpacing w:val="0"/>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0A89CB5E" w14:textId="0364E28A" w:rsidR="00280B5A" w:rsidRDefault="00280B5A" w:rsidP="00280B5A">
      <w:pPr>
        <w:pStyle w:val="PURProductName"/>
      </w:pPr>
      <w:bookmarkStart w:id="324" w:name="_Toc332094028"/>
      <w:bookmarkStart w:id="325" w:name="_Toc332094287"/>
      <w:bookmarkStart w:id="326" w:name="_Toc346536850"/>
      <w:bookmarkStart w:id="327" w:name="_Toc363552788"/>
      <w:bookmarkStart w:id="328" w:name="_Toc363552852"/>
      <w:bookmarkStart w:id="329" w:name="_Toc378682192"/>
      <w:bookmarkStart w:id="330" w:name="_Toc378682253"/>
      <w:bookmarkStart w:id="331" w:name="_Toc371268265"/>
      <w:bookmarkStart w:id="332" w:name="_Toc371268331"/>
      <w:bookmarkStart w:id="333" w:name="_Toc379278469"/>
      <w:bookmarkStart w:id="334" w:name="_Toc379278532"/>
      <w:bookmarkStart w:id="335" w:name="_Toc401561792"/>
      <w:bookmarkStart w:id="336" w:name="_Toc427932216"/>
      <w:r>
        <w:t xml:space="preserve">BizTalk Server 2013 </w:t>
      </w:r>
      <w:r w:rsidR="0028224D">
        <w:t xml:space="preserve">R2 </w:t>
      </w:r>
      <w:r>
        <w:t>Standard</w:t>
      </w:r>
      <w:bookmarkEnd w:id="324"/>
      <w:bookmarkEnd w:id="325"/>
      <w:bookmarkEnd w:id="326"/>
      <w:bookmarkEnd w:id="327"/>
      <w:bookmarkEnd w:id="328"/>
      <w:bookmarkEnd w:id="329"/>
      <w:bookmarkEnd w:id="330"/>
      <w:bookmarkEnd w:id="331"/>
      <w:bookmarkEnd w:id="332"/>
      <w:bookmarkEnd w:id="333"/>
      <w:bookmarkEnd w:id="334"/>
      <w:bookmarkEnd w:id="335"/>
      <w:bookmarkEnd w:id="336"/>
      <w:r>
        <w:fldChar w:fldCharType="begin"/>
      </w:r>
      <w:r>
        <w:instrText xml:space="preserve"> XE "</w:instrText>
      </w:r>
      <w:r w:rsidRPr="00850A33">
        <w:instrText>BizTalk Server 201</w:instrText>
      </w:r>
      <w:r w:rsidR="00827D1D">
        <w:instrText>3</w:instrText>
      </w:r>
      <w:r w:rsidRPr="00850A33">
        <w:instrText xml:space="preserve"> </w:instrText>
      </w:r>
      <w:r w:rsidR="0028224D">
        <w:instrText xml:space="preserve">R2 </w:instrText>
      </w:r>
      <w:r w:rsidRPr="00850A33">
        <w:instrText>Standard</w:instrText>
      </w:r>
      <w:r>
        <w:instrText xml:space="preserve">" </w:instrText>
      </w:r>
      <w:r>
        <w:fldChar w:fldCharType="end"/>
      </w:r>
    </w:p>
    <w:p w14:paraId="634B7B0F" w14:textId="77777777" w:rsidR="00280B5A"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104F3207" w14:textId="77777777" w:rsidTr="00280B5A">
        <w:tc>
          <w:tcPr>
            <w:tcW w:w="2477" w:type="pct"/>
          </w:tcPr>
          <w:p w14:paraId="61BCEB34"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798144A" w14:textId="77777777" w:rsidR="00280B5A" w:rsidRDefault="00280B5A" w:rsidP="00280B5A">
            <w:pPr>
              <w:pStyle w:val="PURLMSH"/>
            </w:pPr>
            <w:r>
              <w:t xml:space="preserve">See Applicable Notice: </w:t>
            </w:r>
            <w:r>
              <w:rPr>
                <w:b/>
              </w:rPr>
              <w:t>No</w:t>
            </w:r>
          </w:p>
        </w:tc>
      </w:tr>
      <w:tr w:rsidR="00280B5A" w14:paraId="32A983EA" w14:textId="77777777" w:rsidTr="009950B2">
        <w:trPr>
          <w:trHeight w:val="284"/>
        </w:trPr>
        <w:tc>
          <w:tcPr>
            <w:tcW w:w="2477" w:type="pct"/>
          </w:tcPr>
          <w:p w14:paraId="493EF389"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Additional Terms:</w:t>
      </w:r>
    </w:p>
    <w:p w14:paraId="41C437A4" w14:textId="77777777" w:rsidR="00280B5A" w:rsidRDefault="00280B5A" w:rsidP="00280B5A">
      <w:pPr>
        <w:pStyle w:val="PURBlueStrong-Indented"/>
      </w:pPr>
      <w:r>
        <w:t>Office Web Component</w:t>
      </w:r>
    </w:p>
    <w:p w14:paraId="1F9778C1"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1100465A" w14:textId="77777777" w:rsidR="00280B5A" w:rsidRPr="00AB18D1" w:rsidRDefault="00280B5A" w:rsidP="00280B5A">
      <w:pPr>
        <w:pStyle w:val="PURBlueStrong-Indented"/>
      </w:pPr>
      <w:r w:rsidRPr="00AB18D1">
        <w:t>Limitations on use</w:t>
      </w:r>
    </w:p>
    <w:p w14:paraId="5297B40D" w14:textId="6E4F7858" w:rsidR="00280B5A" w:rsidRDefault="00280B5A" w:rsidP="00280B5A">
      <w:pPr>
        <w:pStyle w:val="PURBullet-Indented"/>
        <w:numPr>
          <w:ilvl w:val="0"/>
          <w:numId w:val="0"/>
        </w:numPr>
        <w:ind w:left="270"/>
      </w:pPr>
      <w:r w:rsidRPr="00AB18D1">
        <w:t xml:space="preserve">You may not use the server software, including the Master Secret Server, on a server that is part of a networked cluster </w:t>
      </w:r>
      <w:r w:rsidRPr="003D33E5">
        <w:t>or in an operating system environment that is part of a networked cluster of OSEs on the same server.</w:t>
      </w:r>
    </w:p>
    <w:p w14:paraId="20E329E5" w14:textId="77777777" w:rsidR="00280B5A" w:rsidRDefault="00280B5A" w:rsidP="00280B5A">
      <w:pPr>
        <w:pStyle w:val="PURBlueStrong-Indented"/>
      </w:pPr>
      <w:r>
        <w:t>.NET Framework Software</w:t>
      </w:r>
    </w:p>
    <w:p w14:paraId="45CB017F" w14:textId="405FAF1C"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8052DAC" w14:textId="77777777" w:rsidR="00280B5A" w:rsidRPr="00A50403" w:rsidRDefault="007328F6" w:rsidP="00A50403">
      <w:pPr>
        <w:pStyle w:val="PURBreadcrumb"/>
        <w:rPr>
          <w:rFonts w:ascii="Arial Narrow" w:hAnsi="Arial Narrow"/>
          <w:sz w:val="16"/>
        </w:rPr>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9B5CC5E" w14:textId="2D5DE57C" w:rsidR="00280B5A" w:rsidRDefault="00280B5A" w:rsidP="00280B5A">
      <w:pPr>
        <w:pStyle w:val="PURProductName"/>
      </w:pPr>
      <w:bookmarkStart w:id="337" w:name="_Toc346536851"/>
      <w:bookmarkStart w:id="338" w:name="_Toc363552789"/>
      <w:bookmarkStart w:id="339" w:name="_Toc363552853"/>
      <w:bookmarkStart w:id="340" w:name="_Toc378682193"/>
      <w:bookmarkStart w:id="341" w:name="_Toc378682254"/>
      <w:bookmarkStart w:id="342" w:name="_Toc371268266"/>
      <w:bookmarkStart w:id="343" w:name="_Toc371268332"/>
      <w:bookmarkStart w:id="344" w:name="_Toc379278470"/>
      <w:bookmarkStart w:id="345" w:name="_Toc379278533"/>
      <w:bookmarkStart w:id="346" w:name="_Toc401561793"/>
      <w:bookmarkStart w:id="347" w:name="_Toc427932217"/>
      <w:r>
        <w:t xml:space="preserve">BizTalk Server 2013 </w:t>
      </w:r>
      <w:bookmarkEnd w:id="322"/>
      <w:bookmarkEnd w:id="323"/>
      <w:r w:rsidR="0028224D">
        <w:t xml:space="preserve">R2 </w:t>
      </w:r>
      <w:r>
        <w:t>Branch</w:t>
      </w:r>
      <w:bookmarkEnd w:id="337"/>
      <w:bookmarkEnd w:id="338"/>
      <w:bookmarkEnd w:id="339"/>
      <w:bookmarkEnd w:id="340"/>
      <w:bookmarkEnd w:id="341"/>
      <w:bookmarkEnd w:id="342"/>
      <w:bookmarkEnd w:id="343"/>
      <w:bookmarkEnd w:id="344"/>
      <w:bookmarkEnd w:id="345"/>
      <w:bookmarkEnd w:id="346"/>
      <w:bookmarkEnd w:id="347"/>
      <w:r>
        <w:fldChar w:fldCharType="begin"/>
      </w:r>
      <w:r>
        <w:instrText xml:space="preserve"> XE "</w:instrText>
      </w:r>
      <w:r w:rsidRPr="00850A33">
        <w:instrText>BizTalk Server 201</w:instrText>
      </w:r>
      <w:r w:rsidR="00827D1D">
        <w:instrText xml:space="preserve">3 </w:instrText>
      </w:r>
      <w:r w:rsidR="0028224D">
        <w:instrText xml:space="preserve">R2 </w:instrText>
      </w:r>
      <w:r w:rsidR="00827D1D">
        <w:instrText>Branch</w:instrText>
      </w:r>
      <w:r>
        <w:instrText xml:space="preserve">" </w:instrText>
      </w:r>
      <w:r>
        <w:fldChar w:fldCharType="end"/>
      </w:r>
    </w:p>
    <w:p w14:paraId="6E6E046B"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81F5AEE" w14:textId="77777777" w:rsidTr="00280B5A">
        <w:tc>
          <w:tcPr>
            <w:tcW w:w="2477" w:type="pct"/>
          </w:tcPr>
          <w:p w14:paraId="0DAC67A6"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A10F8A3" w14:textId="77777777" w:rsidR="00280B5A" w:rsidRDefault="00280B5A" w:rsidP="00280B5A">
            <w:pPr>
              <w:pStyle w:val="PURLMSH"/>
            </w:pPr>
            <w:r>
              <w:t xml:space="preserve">See Applicable Notice: </w:t>
            </w:r>
            <w:r>
              <w:rPr>
                <w:b/>
              </w:rPr>
              <w:t>No</w:t>
            </w:r>
          </w:p>
        </w:tc>
      </w:tr>
      <w:tr w:rsidR="00280B5A" w14:paraId="2C31CBB9" w14:textId="77777777" w:rsidTr="00A50403">
        <w:tc>
          <w:tcPr>
            <w:tcW w:w="2477" w:type="pct"/>
          </w:tcPr>
          <w:p w14:paraId="15F054E0" w14:textId="77777777" w:rsidR="00280B5A" w:rsidRPr="003667B6"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t>Additional Terms:</w:t>
      </w:r>
    </w:p>
    <w:p w14:paraId="67C0DD1C" w14:textId="77777777" w:rsidR="00280B5A" w:rsidRDefault="00280B5A" w:rsidP="00280B5A">
      <w:pPr>
        <w:pStyle w:val="PURBlueStrong-Indented"/>
      </w:pPr>
      <w:r>
        <w:t>Office Web Component</w:t>
      </w:r>
    </w:p>
    <w:p w14:paraId="6CEF681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377A24C9" w14:textId="77777777" w:rsidR="00280B5A" w:rsidRPr="00AB18D1" w:rsidRDefault="00280B5A" w:rsidP="00280B5A">
      <w:pPr>
        <w:pStyle w:val="PURBlueStrong-Indented"/>
      </w:pPr>
      <w:r w:rsidRPr="00AB18D1">
        <w:t>Limitations on use</w:t>
      </w:r>
    </w:p>
    <w:p w14:paraId="63E1FD6C" w14:textId="77777777" w:rsidR="00280B5A" w:rsidRDefault="00280B5A" w:rsidP="00280B5A">
      <w:pPr>
        <w:pStyle w:val="PURBody-Indented"/>
      </w:pPr>
      <w:r>
        <w:t xml:space="preserve">You may </w:t>
      </w:r>
      <w:proofErr w:type="gramStart"/>
      <w:r>
        <w:t>Run</w:t>
      </w:r>
      <w:proofErr w:type="gramEnd"/>
      <w:r>
        <w:t xml:space="preserve"> Instances of the software on Licensed Servers only at the endpoint of your internal network (or edge of your organization) to connect business events or transactions with activities processed at that endpoint. The Licensed Server may not:</w:t>
      </w:r>
    </w:p>
    <w:p w14:paraId="6FC4003B" w14:textId="77777777" w:rsidR="00280B5A" w:rsidRPr="00AB18D1" w:rsidRDefault="00280B5A" w:rsidP="003B5A77">
      <w:pPr>
        <w:pStyle w:val="PURBullet-Indented"/>
        <w:numPr>
          <w:ilvl w:val="0"/>
          <w:numId w:val="24"/>
        </w:numPr>
      </w:pPr>
      <w:r w:rsidRPr="00AB18D1">
        <w:t>act as the central node in a “hub and spoke” networking model,</w:t>
      </w:r>
    </w:p>
    <w:p w14:paraId="4D49DC22" w14:textId="77777777" w:rsidR="00280B5A" w:rsidRPr="00AB18D1" w:rsidRDefault="00280B5A" w:rsidP="003B5A77">
      <w:pPr>
        <w:pStyle w:val="PURBullet-Indented"/>
        <w:numPr>
          <w:ilvl w:val="0"/>
          <w:numId w:val="24"/>
        </w:numPr>
      </w:pPr>
      <w:r w:rsidRPr="00AB18D1">
        <w:t>centralize enterprise-wide communications with other servers or devices; or</w:t>
      </w:r>
    </w:p>
    <w:p w14:paraId="258ED234" w14:textId="77777777" w:rsidR="00280B5A" w:rsidRDefault="00280B5A" w:rsidP="003B5A77">
      <w:pPr>
        <w:pStyle w:val="PURBullet-Indented"/>
        <w:numPr>
          <w:ilvl w:val="0"/>
          <w:numId w:val="24"/>
        </w:numPr>
      </w:pPr>
      <w:proofErr w:type="gramStart"/>
      <w:r w:rsidRPr="00AB18D1">
        <w:t>automate</w:t>
      </w:r>
      <w:proofErr w:type="gramEnd"/>
      <w:r w:rsidRPr="00AB18D1">
        <w:t xml:space="preserve"> business processes across divisions, business units, or branch offices.</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t>You may not use the server software, including the Master Secret Server, on a server that is part of a networked cluster or in an operating system environment that is part of a networked cluster of OSEs on the same server.</w:t>
      </w:r>
    </w:p>
    <w:p w14:paraId="0E3EBA31" w14:textId="77777777" w:rsidR="00280B5A" w:rsidRDefault="00280B5A" w:rsidP="00280B5A">
      <w:pPr>
        <w:pStyle w:val="PURBlueStrong-Indented"/>
      </w:pPr>
      <w:r>
        <w:t>.NET Framework Software</w:t>
      </w:r>
    </w:p>
    <w:p w14:paraId="1779B089" w14:textId="31CDA754"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5A89F02C" w14:textId="77777777" w:rsidR="004F54A3" w:rsidRPr="00A50403" w:rsidRDefault="007328F6" w:rsidP="004F54A3">
      <w:pPr>
        <w:pStyle w:val="PURBullet"/>
        <w:numPr>
          <w:ilvl w:val="0"/>
          <w:numId w:val="0"/>
        </w:numPr>
        <w:jc w:val="right"/>
      </w:pPr>
      <w:hyperlink w:anchor="TOC" w:history="1">
        <w:r w:rsidR="004F54A3" w:rsidRPr="00372624">
          <w:rPr>
            <w:rStyle w:val="Hyperlink"/>
            <w:rFonts w:ascii="Arial Narrow" w:hAnsi="Arial Narrow"/>
            <w:sz w:val="16"/>
          </w:rPr>
          <w:t>Table of Contents</w:t>
        </w:r>
      </w:hyperlink>
      <w:r w:rsidR="004F54A3">
        <w:t xml:space="preserve"> / </w:t>
      </w:r>
      <w:hyperlink w:anchor="UniversalTerms" w:history="1">
        <w:r w:rsidR="004F54A3">
          <w:rPr>
            <w:rStyle w:val="Hyperlink"/>
            <w:rFonts w:ascii="Arial Narrow" w:hAnsi="Arial Narrow"/>
            <w:sz w:val="16"/>
          </w:rPr>
          <w:t>Universal License Terms</w:t>
        </w:r>
      </w:hyperlink>
    </w:p>
    <w:p w14:paraId="7A64610F" w14:textId="77777777" w:rsidR="00311C8B" w:rsidRDefault="00311C8B">
      <w:pPr>
        <w:spacing w:line="240" w:lineRule="exact"/>
        <w:rPr>
          <w:color w:val="auto"/>
          <w:sz w:val="28"/>
        </w:rPr>
      </w:pPr>
      <w:bookmarkStart w:id="348" w:name="_Toc401561794"/>
      <w:r>
        <w:br w:type="page"/>
      </w:r>
    </w:p>
    <w:p w14:paraId="78CFA21F" w14:textId="49EBE95D" w:rsidR="004F54A3" w:rsidRDefault="004F54A3" w:rsidP="004F54A3">
      <w:pPr>
        <w:pStyle w:val="PURProductName"/>
      </w:pPr>
      <w:bookmarkStart w:id="349" w:name="_Toc427932218"/>
      <w:r>
        <w:t>Microsoft Dynamics AX 2012 R3 Standard Commerce Server Core</w:t>
      </w:r>
      <w:bookmarkEnd w:id="348"/>
      <w:bookmarkEnd w:id="349"/>
      <w:r>
        <w:fldChar w:fldCharType="begin"/>
      </w:r>
      <w:r>
        <w:instrText xml:space="preserve"> XE "Microsoft Dynamics AX 2012 R3 Standard Commerce Server Core" </w:instrText>
      </w:r>
      <w:r>
        <w:fldChar w:fldCharType="end"/>
      </w:r>
    </w:p>
    <w:p w14:paraId="508B6CCE" w14:textId="77777777" w:rsidR="004F54A3" w:rsidRPr="00A23961" w:rsidRDefault="004F54A3" w:rsidP="004F54A3">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77777777" w:rsidR="004F54A3" w:rsidRPr="00417407" w:rsidRDefault="004F54A3" w:rsidP="008B4AAF">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Pr="00E9269A">
              <w:rPr>
                <w:rFonts w:ascii="Arial Narrow" w:hAnsi="Arial Narrow"/>
                <w:b/>
              </w:rPr>
              <w:t>Yes</w:t>
            </w:r>
            <w:r w:rsidRPr="00486EF8">
              <w:rPr>
                <w:rFonts w:ascii="Arial Narrow" w:hAnsi="Arial Narrow"/>
                <w:b/>
              </w:rPr>
              <w:t xml:space="preserve"> </w:t>
            </w:r>
            <w:r w:rsidRPr="00E9269A">
              <w:rPr>
                <w:rFonts w:ascii="Arial Narrow" w:hAnsi="Arial Narrow"/>
                <w:i/>
              </w:rPr>
              <w:t xml:space="preserve">(see </w:t>
            </w:r>
            <w:hyperlink w:anchor="Mobility" w:history="1">
              <w:r w:rsidRPr="00E9269A">
                <w:rPr>
                  <w:rStyle w:val="Hyperlink"/>
                  <w:rFonts w:ascii="Arial Narrow" w:hAnsi="Arial Narrow"/>
                  <w:i/>
                </w:rPr>
                <w:t>General Terms</w:t>
              </w:r>
            </w:hyperlink>
            <w:r w:rsidRPr="00E9269A">
              <w:rPr>
                <w:rFonts w:ascii="Arial Narrow" w:hAnsi="Arial Narrow"/>
                <w:i/>
              </w:rPr>
              <w:t>)</w:t>
            </w:r>
            <w:r w:rsidRPr="00A23961">
              <w:rPr>
                <w:rFonts w:ascii="Arial Narrow" w:hAnsi="Arial Narrow"/>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sidRPr="00CD6CF0">
              <w:rPr>
                <w:rFonts w:ascii="Arial Narrow" w:hAnsi="Arial Narrow"/>
              </w:rPr>
              <w:t>See Applicable Notice: No</w:t>
            </w:r>
          </w:p>
        </w:tc>
      </w:tr>
      <w:tr w:rsidR="004F54A3" w:rsidRPr="00417407" w14:paraId="4021A9A0" w14:textId="77777777" w:rsidTr="008B4AAF">
        <w:tc>
          <w:tcPr>
            <w:tcW w:w="5520" w:type="dxa"/>
            <w:shd w:val="clear" w:color="auto" w:fill="auto"/>
          </w:tcPr>
          <w:p w14:paraId="69076560" w14:textId="77777777" w:rsidR="004F54A3" w:rsidRDefault="004F54A3" w:rsidP="008B4AAF">
            <w:pPr>
              <w:pStyle w:val="PURBody"/>
              <w:spacing w:after="0"/>
              <w:rPr>
                <w:rFonts w:ascii="Arial Narrow" w:hAnsi="Arial Narrow"/>
                <w:i/>
              </w:rPr>
            </w:pPr>
            <w:r w:rsidRPr="00CD6CF0">
              <w:rPr>
                <w:rFonts w:ascii="Arial Narrow" w:hAnsi="Arial Narrow"/>
              </w:rPr>
              <w:t xml:space="preserve">Client/Additional Software: </w:t>
            </w:r>
            <w:r w:rsidRPr="00CD6CF0">
              <w:rPr>
                <w:rFonts w:ascii="Arial Narrow" w:hAnsi="Arial Narrow"/>
                <w:b/>
              </w:rPr>
              <w:t>Yes</w:t>
            </w:r>
            <w:r w:rsidRPr="00CD6CF0">
              <w:rPr>
                <w:rFonts w:ascii="Arial Narrow" w:hAnsi="Arial Narrow"/>
              </w:rPr>
              <w:t xml:space="preserve"> </w:t>
            </w:r>
            <w:r w:rsidRPr="00CD6CF0">
              <w:rPr>
                <w:rFonts w:ascii="Arial Narrow" w:hAnsi="Arial Narrow"/>
                <w:i/>
              </w:rPr>
              <w:t xml:space="preserve">(see </w:t>
            </w:r>
            <w:hyperlink w:anchor="Appendix1" w:history="1">
              <w:r w:rsidRPr="00CD6CF0">
                <w:rPr>
                  <w:rFonts w:ascii="Arial Narrow" w:hAnsi="Arial Narrow"/>
                  <w:i/>
                  <w:color w:val="00467F"/>
                  <w:u w:val="single"/>
                </w:rPr>
                <w:t>Appendix 1</w:t>
              </w:r>
            </w:hyperlink>
            <w:r w:rsidRPr="00CD6CF0">
              <w:rPr>
                <w:rFonts w:ascii="Arial Narrow" w:hAnsi="Arial Narrow"/>
                <w:i/>
              </w:rPr>
              <w:t>)</w:t>
            </w:r>
          </w:p>
          <w:p w14:paraId="5BC8F535" w14:textId="77777777" w:rsidR="004F54A3" w:rsidRPr="00417407" w:rsidRDefault="004F54A3" w:rsidP="008B4AA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8B4AAF">
            <w:pPr>
              <w:pStyle w:val="PURBody"/>
              <w:spacing w:after="0"/>
              <w:rPr>
                <w:rFonts w:ascii="Arial Narrow" w:hAnsi="Arial Narrow"/>
                <w:color w:val="404040"/>
              </w:rPr>
            </w:pPr>
          </w:p>
        </w:tc>
      </w:tr>
    </w:tbl>
    <w:p w14:paraId="32763D3B" w14:textId="77777777" w:rsidR="00280B5A" w:rsidRPr="00A50403" w:rsidRDefault="007328F6" w:rsidP="00A50403">
      <w:pPr>
        <w:pStyle w:val="PURBullet"/>
        <w:numPr>
          <w:ilvl w:val="0"/>
          <w:numId w:val="0"/>
        </w:numPr>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F7DEBFD" w14:textId="296A1A9A" w:rsidR="00A748AB" w:rsidRDefault="00A748AB" w:rsidP="00D6363C">
      <w:pPr>
        <w:pStyle w:val="PURProductName"/>
      </w:pPr>
      <w:bookmarkStart w:id="350" w:name="_Toc346536852"/>
      <w:bookmarkStart w:id="351" w:name="_Toc339280316"/>
      <w:bookmarkStart w:id="352" w:name="_Toc363552790"/>
      <w:bookmarkStart w:id="353" w:name="_Toc363552854"/>
      <w:bookmarkStart w:id="354" w:name="_Toc378682194"/>
      <w:bookmarkStart w:id="355" w:name="_Toc378682255"/>
      <w:bookmarkStart w:id="356" w:name="_Toc371268267"/>
      <w:bookmarkStart w:id="357" w:name="_Toc371268333"/>
      <w:bookmarkStart w:id="358" w:name="_Toc379278471"/>
      <w:bookmarkStart w:id="359" w:name="_Toc379278534"/>
      <w:bookmarkStart w:id="360" w:name="_Toc401561795"/>
      <w:bookmarkStart w:id="361" w:name="_Toc427932219"/>
      <w:r>
        <w:t xml:space="preserve">SQL Server </w:t>
      </w:r>
      <w:r w:rsidR="00D6363C">
        <w:t xml:space="preserve">2014 </w:t>
      </w:r>
      <w:r>
        <w:t>Enterprise</w:t>
      </w:r>
      <w:bookmarkEnd w:id="350"/>
      <w:bookmarkEnd w:id="351"/>
      <w:bookmarkEnd w:id="352"/>
      <w:bookmarkEnd w:id="353"/>
      <w:bookmarkEnd w:id="354"/>
      <w:bookmarkEnd w:id="355"/>
      <w:bookmarkEnd w:id="356"/>
      <w:bookmarkEnd w:id="357"/>
      <w:r w:rsidR="00652F97">
        <w:t xml:space="preserve"> Core</w:t>
      </w:r>
      <w:bookmarkEnd w:id="358"/>
      <w:bookmarkEnd w:id="359"/>
      <w:bookmarkEnd w:id="360"/>
      <w:bookmarkEnd w:id="361"/>
      <w:r>
        <w:fldChar w:fldCharType="begin"/>
      </w:r>
      <w:r>
        <w:instrText xml:space="preserve"> XE "SQL Server </w:instrText>
      </w:r>
      <w:r w:rsidR="00D6363C">
        <w:instrText xml:space="preserve">2014 </w:instrText>
      </w:r>
      <w:r>
        <w:instrText>Enterprise</w:instrText>
      </w:r>
      <w:r w:rsidR="00652F97">
        <w:instrText xml:space="preserve"> Core</w:instrText>
      </w:r>
      <w:r>
        <w:instrText xml:space="preserve">" </w:instrText>
      </w:r>
      <w:r>
        <w:fldChar w:fldCharType="end"/>
      </w:r>
    </w:p>
    <w:p w14:paraId="3CD3163D"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314A79DB" w:rsidR="00A748AB" w:rsidRPr="00417407" w:rsidRDefault="00A748AB"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359381E2" w14:textId="4ABD4E32"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A748AB" w:rsidRPr="00417407" w14:paraId="6BE41333" w14:textId="77777777" w:rsidTr="00A748AB">
        <w:tc>
          <w:tcPr>
            <w:tcW w:w="5520" w:type="dxa"/>
            <w:shd w:val="clear" w:color="auto" w:fill="auto"/>
          </w:tcPr>
          <w:p w14:paraId="20C26ED4" w14:textId="77777777"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Additional Terms:</w:t>
      </w:r>
    </w:p>
    <w:p w14:paraId="0C517015" w14:textId="77777777" w:rsidR="00EA48AA" w:rsidRDefault="00EA48AA" w:rsidP="00A748AB">
      <w:pPr>
        <w:pStyle w:val="PURBlueStrong-Indented"/>
      </w:pPr>
      <w:r>
        <w:t>Down-edition Rights</w:t>
      </w:r>
    </w:p>
    <w:p w14:paraId="2B459099" w14:textId="2C7218E7"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sidRPr="003D33E5">
        <w:rPr>
          <w:rFonts w:ascii="Arial" w:eastAsia="Arial" w:hAnsi="Arial" w:cs="Arial"/>
          <w:b w:val="0"/>
          <w:bCs w:val="0"/>
          <w:i w:val="0"/>
          <w:iCs w:val="0"/>
          <w:color w:val="404040" w:themeColor="text1" w:themeTint="BF"/>
          <w:sz w:val="18"/>
        </w:rPr>
        <w:t xml:space="preserve">In place of any permitted instance, you may create, store and use an instance of the 2008 R2 version of SQL Server Datacenter edition of the software, </w:t>
      </w:r>
      <w:r w:rsidR="0061320A" w:rsidRPr="003D33E5">
        <w:rPr>
          <w:rFonts w:ascii="Arial" w:eastAsia="Arial" w:hAnsi="Arial" w:cs="Arial"/>
          <w:b w:val="0"/>
          <w:bCs w:val="0"/>
          <w:i w:val="0"/>
          <w:iCs w:val="0"/>
          <w:color w:val="404040" w:themeColor="text1" w:themeTint="BF"/>
          <w:sz w:val="18"/>
        </w:rPr>
        <w:t xml:space="preserve">any earlier version of SQL Server Enterprise edition of the software </w:t>
      </w:r>
      <w:r w:rsidRPr="003D33E5">
        <w:rPr>
          <w:rFonts w:ascii="Arial" w:eastAsia="Arial" w:hAnsi="Arial" w:cs="Arial"/>
          <w:b w:val="0"/>
          <w:bCs w:val="0"/>
          <w:i w:val="0"/>
          <w:iCs w:val="0"/>
          <w:color w:val="404040" w:themeColor="text1" w:themeTint="BF"/>
          <w:sz w:val="18"/>
        </w:rPr>
        <w:t xml:space="preserve">or a </w:t>
      </w:r>
      <w:r w:rsidR="00D6363C" w:rsidRPr="003D33E5">
        <w:rPr>
          <w:rFonts w:ascii="Arial" w:eastAsia="Arial" w:hAnsi="Arial" w:cs="Arial"/>
          <w:b w:val="0"/>
          <w:bCs w:val="0"/>
          <w:i w:val="0"/>
          <w:iCs w:val="0"/>
          <w:color w:val="404040" w:themeColor="text1" w:themeTint="BF"/>
          <w:sz w:val="18"/>
        </w:rPr>
        <w:t>201</w:t>
      </w:r>
      <w:r w:rsidR="00D6363C">
        <w:rPr>
          <w:rFonts w:ascii="Arial" w:eastAsia="Arial" w:hAnsi="Arial" w:cs="Arial"/>
          <w:b w:val="0"/>
          <w:bCs w:val="0"/>
          <w:i w:val="0"/>
          <w:iCs w:val="0"/>
          <w:color w:val="404040" w:themeColor="text1" w:themeTint="BF"/>
          <w:sz w:val="18"/>
        </w:rPr>
        <w:t>4</w:t>
      </w:r>
      <w:r w:rsidR="00D6363C" w:rsidRPr="003D33E5">
        <w:rPr>
          <w:rFonts w:ascii="Arial" w:eastAsia="Arial" w:hAnsi="Arial" w:cs="Arial"/>
          <w:b w:val="0"/>
          <w:bCs w:val="0"/>
          <w:i w:val="0"/>
          <w:iCs w:val="0"/>
          <w:color w:val="404040" w:themeColor="text1" w:themeTint="BF"/>
          <w:sz w:val="18"/>
        </w:rPr>
        <w:t xml:space="preserve"> </w:t>
      </w:r>
      <w:r w:rsidRPr="003D33E5">
        <w:rPr>
          <w:rFonts w:ascii="Arial" w:eastAsia="Arial" w:hAnsi="Arial" w:cs="Arial"/>
          <w:b w:val="0"/>
          <w:bCs w:val="0"/>
          <w:i w:val="0"/>
          <w:iCs w:val="0"/>
          <w:color w:val="404040" w:themeColor="text1" w:themeTint="BF"/>
          <w:sz w:val="18"/>
        </w:rPr>
        <w:t>or earlier version of the following editions of the software: Business Intelligence, Standard, Workgroup, or Standa</w:t>
      </w:r>
      <w:r w:rsidR="00830DCA" w:rsidRPr="003D33E5">
        <w:rPr>
          <w:rFonts w:ascii="Arial" w:eastAsia="Arial" w:hAnsi="Arial" w:cs="Arial"/>
          <w:b w:val="0"/>
          <w:bCs w:val="0"/>
          <w:i w:val="0"/>
          <w:iCs w:val="0"/>
          <w:color w:val="404040" w:themeColor="text1" w:themeTint="BF"/>
          <w:sz w:val="18"/>
        </w:rPr>
        <w:t>rd Edition for Small Business.</w:t>
      </w:r>
    </w:p>
    <w:p w14:paraId="26C9158D" w14:textId="77777777" w:rsidR="00EA48AA" w:rsidRDefault="00EA48AA" w:rsidP="00A748AB">
      <w:pPr>
        <w:pStyle w:val="PURBlueStrong-Indented"/>
      </w:pPr>
      <w:r>
        <w:t>Fail-over Servers</w:t>
      </w:r>
    </w:p>
    <w:p w14:paraId="0B4C7F25" w14:textId="03B03643" w:rsidR="00EA48AA" w:rsidRPr="003D33E5" w:rsidRDefault="00EA48AA" w:rsidP="00D6363C">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62" w:name="_Toc346894345"/>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w:t>
      </w:r>
      <w:r w:rsidR="00B70FA2" w:rsidRPr="003D33E5">
        <w:rPr>
          <w:b w:val="0"/>
          <w:caps w:val="0"/>
          <w:color w:val="404040" w:themeColor="text1" w:themeTint="BF"/>
          <w:sz w:val="18"/>
        </w:rPr>
        <w:t xml:space="preserve"> </w:t>
      </w:r>
      <w:r w:rsidRPr="003D33E5">
        <w:rPr>
          <w:b w:val="0"/>
          <w:caps w:val="0"/>
          <w:color w:val="404040" w:themeColor="text1" w:themeTint="BF"/>
          <w:sz w:val="18"/>
        </w:rPr>
        <w:t xml:space="preserve">If you have licensed the server software under the “Individual Virtual OSE” section above, the number of hardware threads used in that separate OSE must not exceed the number of hardware threads used in the corresponding OSE in </w:t>
      </w:r>
      <w:r w:rsidR="00830DCA" w:rsidRPr="003D33E5">
        <w:rPr>
          <w:b w:val="0"/>
          <w:caps w:val="0"/>
          <w:color w:val="404040" w:themeColor="text1" w:themeTint="BF"/>
          <w:sz w:val="18"/>
        </w:rPr>
        <w:t>which the active instances run.</w:t>
      </w:r>
      <w:bookmarkEnd w:id="362"/>
    </w:p>
    <w:p w14:paraId="6A68E203" w14:textId="77777777" w:rsidR="009E6523" w:rsidRDefault="009E6523" w:rsidP="00A748AB">
      <w:pPr>
        <w:pStyle w:val="PURBlueStrong-Indented"/>
      </w:pPr>
      <w:r>
        <w:t>.NET Framework Software</w:t>
      </w:r>
    </w:p>
    <w:p w14:paraId="54B36D39" w14:textId="3999196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63A328" w14:textId="2E2A4566" w:rsidR="00830DCA" w:rsidRPr="00A23961" w:rsidRDefault="007328F6"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50B7D9A5" w14:textId="198CF469" w:rsidR="00EA48AA" w:rsidRDefault="00EA48AA" w:rsidP="00D6363C">
      <w:pPr>
        <w:pStyle w:val="PURProductName"/>
      </w:pPr>
      <w:bookmarkStart w:id="363" w:name="_Toc346536853"/>
      <w:bookmarkStart w:id="364" w:name="_Toc339280317"/>
      <w:bookmarkStart w:id="365" w:name="_Toc363552791"/>
      <w:bookmarkStart w:id="366" w:name="_Toc363552855"/>
      <w:bookmarkStart w:id="367" w:name="_Toc378682195"/>
      <w:bookmarkStart w:id="368" w:name="_Toc378682256"/>
      <w:bookmarkStart w:id="369" w:name="_Toc371268268"/>
      <w:bookmarkStart w:id="370" w:name="_Toc371268334"/>
      <w:bookmarkStart w:id="371" w:name="_Toc379278472"/>
      <w:bookmarkStart w:id="372" w:name="_Toc379278535"/>
      <w:bookmarkStart w:id="373" w:name="_Toc401561796"/>
      <w:bookmarkStart w:id="374" w:name="_Toc427932220"/>
      <w:r>
        <w:t xml:space="preserve">SQL Server </w:t>
      </w:r>
      <w:r w:rsidR="00D6363C">
        <w:t xml:space="preserve">2014 </w:t>
      </w:r>
      <w:r>
        <w:t>Standard</w:t>
      </w:r>
      <w:bookmarkEnd w:id="363"/>
      <w:bookmarkEnd w:id="364"/>
      <w:bookmarkEnd w:id="365"/>
      <w:bookmarkEnd w:id="366"/>
      <w:bookmarkEnd w:id="367"/>
      <w:bookmarkEnd w:id="368"/>
      <w:bookmarkEnd w:id="369"/>
      <w:bookmarkEnd w:id="370"/>
      <w:r w:rsidR="00652F97" w:rsidRPr="00652F97">
        <w:t xml:space="preserve"> </w:t>
      </w:r>
      <w:r w:rsidR="00652F97">
        <w:t>Core</w:t>
      </w:r>
      <w:bookmarkEnd w:id="371"/>
      <w:bookmarkEnd w:id="372"/>
      <w:bookmarkEnd w:id="373"/>
      <w:bookmarkEnd w:id="374"/>
      <w:r>
        <w:fldChar w:fldCharType="begin"/>
      </w:r>
      <w:r>
        <w:instrText xml:space="preserve"> XE "SQL Server </w:instrText>
      </w:r>
      <w:r w:rsidR="00D6363C">
        <w:instrText xml:space="preserve">2014 </w:instrText>
      </w:r>
      <w:r w:rsidR="005E0251">
        <w:instrText>Standard</w:instrText>
      </w:r>
      <w:r w:rsidR="00652F97" w:rsidRPr="00652F97">
        <w:instrText xml:space="preserve"> </w:instrText>
      </w:r>
      <w:r w:rsidR="00652F97">
        <w:instrText>Core</w:instrText>
      </w:r>
      <w:r>
        <w:instrText xml:space="preserve">" </w:instrText>
      </w:r>
      <w:r>
        <w:fldChar w:fldCharType="end"/>
      </w:r>
    </w:p>
    <w:p w14:paraId="1F234A61"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02E57375" w:rsidR="00573633" w:rsidRPr="00417407" w:rsidRDefault="00573633"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5CC34D62" w14:textId="1CC97D93"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573633" w:rsidRPr="00417407" w14:paraId="65E77F9F" w14:textId="77777777" w:rsidTr="00A748AB">
        <w:tc>
          <w:tcPr>
            <w:tcW w:w="5520" w:type="dxa"/>
            <w:shd w:val="clear" w:color="auto" w:fill="auto"/>
          </w:tcPr>
          <w:p w14:paraId="038530A4" w14:textId="77777777"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Additional Terms:</w:t>
      </w:r>
    </w:p>
    <w:p w14:paraId="7AAA4494" w14:textId="77777777" w:rsidR="0061320A" w:rsidRDefault="0061320A" w:rsidP="0061320A">
      <w:pPr>
        <w:pStyle w:val="PURBlueStrong-Indented"/>
      </w:pPr>
      <w:r>
        <w:t>Down-edition Rights</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sidRPr="003D33E5">
        <w:rPr>
          <w:b w:val="0"/>
          <w:caps w:val="0"/>
          <w:color w:val="404040" w:themeColor="text1" w:themeTint="BF"/>
          <w:sz w:val="18"/>
        </w:rPr>
        <w:t>In place of any permitted instance, you may create, store and use an instance of the 20</w:t>
      </w:r>
      <w:r w:rsidR="00652F97">
        <w:rPr>
          <w:b w:val="0"/>
          <w:caps w:val="0"/>
          <w:color w:val="404040" w:themeColor="text1" w:themeTint="BF"/>
          <w:sz w:val="18"/>
        </w:rPr>
        <w:t>12</w:t>
      </w:r>
      <w:r w:rsidRPr="003D33E5">
        <w:rPr>
          <w:b w:val="0"/>
          <w:caps w:val="0"/>
          <w:color w:val="404040" w:themeColor="text1" w:themeTint="BF"/>
          <w:sz w:val="18"/>
        </w:rPr>
        <w:t xml:space="preserve"> </w:t>
      </w:r>
      <w:r w:rsidR="00D73DED">
        <w:rPr>
          <w:b w:val="0"/>
          <w:caps w:val="0"/>
          <w:color w:val="404040" w:themeColor="text1" w:themeTint="BF"/>
          <w:sz w:val="18"/>
        </w:rPr>
        <w:t xml:space="preserve">or earlier </w:t>
      </w:r>
      <w:r w:rsidRPr="003D33E5">
        <w:rPr>
          <w:b w:val="0"/>
          <w:caps w:val="0"/>
          <w:color w:val="404040" w:themeColor="text1" w:themeTint="BF"/>
          <w:sz w:val="18"/>
        </w:rPr>
        <w:t xml:space="preserve">version of </w:t>
      </w:r>
      <w:r w:rsidR="00D73DED">
        <w:rPr>
          <w:b w:val="0"/>
          <w:caps w:val="0"/>
          <w:color w:val="404040" w:themeColor="text1" w:themeTint="BF"/>
          <w:sz w:val="18"/>
        </w:rPr>
        <w:t xml:space="preserve">the following editions of the software: </w:t>
      </w:r>
      <w:r w:rsidRPr="003D33E5">
        <w:rPr>
          <w:b w:val="0"/>
          <w:caps w:val="0"/>
          <w:color w:val="404040" w:themeColor="text1" w:themeTint="BF"/>
          <w:sz w:val="18"/>
        </w:rPr>
        <w:t>SQL Server Standard</w:t>
      </w:r>
      <w:r w:rsidR="00C80FB8" w:rsidRPr="003D33E5">
        <w:rPr>
          <w:b w:val="0"/>
          <w:caps w:val="0"/>
          <w:color w:val="404040" w:themeColor="text1" w:themeTint="BF"/>
          <w:sz w:val="18"/>
        </w:rPr>
        <w:t>, Workgroup or Small Business</w:t>
      </w:r>
      <w:r w:rsidRPr="003D33E5">
        <w:rPr>
          <w:b w:val="0"/>
          <w:caps w:val="0"/>
          <w:color w:val="404040" w:themeColor="text1" w:themeTint="BF"/>
          <w:sz w:val="18"/>
        </w:rPr>
        <w:t>.</w:t>
      </w:r>
    </w:p>
    <w:p w14:paraId="4D4F3F47" w14:textId="77777777" w:rsidR="00EA48AA" w:rsidRDefault="00EA48AA" w:rsidP="00A748AB">
      <w:pPr>
        <w:pStyle w:val="PURBlueStrong-Indented"/>
      </w:pPr>
      <w:r>
        <w:t>Fail-over Servers</w:t>
      </w:r>
    </w:p>
    <w:p w14:paraId="743B7469" w14:textId="5B96EBD8" w:rsidR="00EA48AA" w:rsidRPr="003D33E5" w:rsidRDefault="00EA48AA" w:rsidP="00D6363C">
      <w:pPr>
        <w:pStyle w:val="Heading2"/>
        <w:widowControl w:val="0"/>
        <w:pBdr>
          <w:bottom w:val="none" w:sz="0" w:space="0" w:color="auto"/>
        </w:pBdr>
        <w:tabs>
          <w:tab w:val="left" w:pos="720"/>
        </w:tabs>
        <w:ind w:left="270"/>
        <w:rPr>
          <w:b w:val="0"/>
          <w:caps w:val="0"/>
          <w:color w:val="404040" w:themeColor="text1" w:themeTint="BF"/>
          <w:sz w:val="18"/>
        </w:rPr>
      </w:pPr>
      <w:bookmarkStart w:id="375" w:name="_Toc346894346"/>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bookmarkEnd w:id="375"/>
      <w:r w:rsidRPr="003D33E5">
        <w:rPr>
          <w:b w:val="0"/>
          <w:caps w:val="0"/>
          <w:color w:val="404040" w:themeColor="text1" w:themeTint="BF"/>
          <w:sz w:val="18"/>
        </w:rPr>
        <w:t xml:space="preserve"> </w:t>
      </w:r>
    </w:p>
    <w:p w14:paraId="10D459C6" w14:textId="77777777" w:rsidR="009E6523" w:rsidRDefault="009E6523" w:rsidP="00A748AB">
      <w:pPr>
        <w:pStyle w:val="PURBlueStrong-Indented"/>
      </w:pPr>
      <w:r>
        <w:t>.NET Framework Software</w:t>
      </w:r>
    </w:p>
    <w:p w14:paraId="3D84C078" w14:textId="4170871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04112EDC" w14:textId="77777777" w:rsidR="00830DCA" w:rsidRPr="00A23961" w:rsidRDefault="007328F6"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7A826645" w14:textId="53388BEF" w:rsidR="00EA48AA" w:rsidRPr="00A23961" w:rsidRDefault="00EA48AA" w:rsidP="00D6363C">
      <w:pPr>
        <w:pStyle w:val="PURProductName"/>
      </w:pPr>
      <w:bookmarkStart w:id="376" w:name="_Toc346536854"/>
      <w:bookmarkStart w:id="377" w:name="_Toc339280318"/>
      <w:bookmarkStart w:id="378" w:name="_Toc363552792"/>
      <w:bookmarkStart w:id="379" w:name="_Toc363552856"/>
      <w:bookmarkStart w:id="380" w:name="_Toc378682196"/>
      <w:bookmarkStart w:id="381" w:name="_Toc378682257"/>
      <w:bookmarkStart w:id="382" w:name="_Toc371268269"/>
      <w:bookmarkStart w:id="383" w:name="_Toc371268335"/>
      <w:bookmarkStart w:id="384" w:name="_Toc379278473"/>
      <w:bookmarkStart w:id="385" w:name="_Toc379278536"/>
      <w:bookmarkStart w:id="386" w:name="_Toc401561797"/>
      <w:bookmarkStart w:id="387" w:name="_Toc427932221"/>
      <w:r>
        <w:t xml:space="preserve">SQL Server </w:t>
      </w:r>
      <w:r w:rsidR="00D6363C">
        <w:t>2014</w:t>
      </w:r>
      <w:r w:rsidR="00D6363C" w:rsidRPr="00A23961">
        <w:t xml:space="preserve"> </w:t>
      </w:r>
      <w:r w:rsidRPr="00A23961">
        <w:t>Web</w:t>
      </w:r>
      <w:bookmarkEnd w:id="376"/>
      <w:bookmarkEnd w:id="377"/>
      <w:bookmarkEnd w:id="378"/>
      <w:bookmarkEnd w:id="379"/>
      <w:bookmarkEnd w:id="380"/>
      <w:bookmarkEnd w:id="381"/>
      <w:bookmarkEnd w:id="382"/>
      <w:bookmarkEnd w:id="383"/>
      <w:r w:rsidR="00652F97" w:rsidRPr="00652F97">
        <w:t xml:space="preserve"> </w:t>
      </w:r>
      <w:r w:rsidR="00652F97">
        <w:t>Core</w:t>
      </w:r>
      <w:bookmarkEnd w:id="384"/>
      <w:bookmarkEnd w:id="385"/>
      <w:bookmarkEnd w:id="386"/>
      <w:bookmarkEnd w:id="387"/>
      <w:r w:rsidRPr="00A23961">
        <w:fldChar w:fldCharType="begin"/>
      </w:r>
      <w:r w:rsidRPr="00A23961">
        <w:instrText xml:space="preserve"> XE "SQL Server </w:instrText>
      </w:r>
      <w:r w:rsidR="00D6363C">
        <w:instrText>2014</w:instrText>
      </w:r>
      <w:r w:rsidR="00D6363C" w:rsidRPr="00A23961">
        <w:instrText xml:space="preserve"> </w:instrText>
      </w:r>
      <w:r w:rsidRPr="00A23961">
        <w:instrText>Web</w:instrText>
      </w:r>
      <w:r w:rsidR="00652F97" w:rsidRPr="00652F97">
        <w:instrText xml:space="preserve"> </w:instrText>
      </w:r>
      <w:r w:rsidR="00652F97">
        <w:instrText>Core</w:instrText>
      </w:r>
      <w:r w:rsidRPr="00A23961">
        <w:instrText xml:space="preserve">" </w:instrText>
      </w:r>
      <w:r w:rsidRPr="00A23961">
        <w:fldChar w:fldCharType="end"/>
      </w:r>
    </w:p>
    <w:p w14:paraId="779A6651" w14:textId="77777777" w:rsidR="00EA48AA" w:rsidRPr="00A23961" w:rsidRDefault="00EA48AA" w:rsidP="00EA48AA">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A23961" w14:paraId="1BA3CAA0" w14:textId="77777777" w:rsidTr="00C7210E">
        <w:tc>
          <w:tcPr>
            <w:tcW w:w="2477" w:type="pct"/>
          </w:tcPr>
          <w:p w14:paraId="79541800" w14:textId="12C9E2D7"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E9269A" w:rsidRPr="00486EF8">
              <w:rPr>
                <w:rFonts w:ascii="Arial Narrow" w:hAnsi="Arial Narrow"/>
                <w:sz w:val="18"/>
              </w:rPr>
              <w:t xml:space="preserve"> </w:t>
            </w:r>
            <w:r w:rsidR="00E9269A" w:rsidRPr="00E9269A">
              <w:rPr>
                <w:rFonts w:ascii="Arial Narrow" w:hAnsi="Arial Narrow"/>
                <w:b/>
                <w:color w:val="404040" w:themeColor="text1" w:themeTint="BF"/>
                <w:sz w:val="18"/>
              </w:rPr>
              <w:t xml:space="preserve">Yes </w:t>
            </w:r>
            <w:r w:rsidR="00E9269A" w:rsidRPr="00E9269A">
              <w:rPr>
                <w:rFonts w:ascii="Arial Narrow" w:hAnsi="Arial Narrow"/>
                <w:i/>
                <w:color w:val="404040" w:themeColor="text1" w:themeTint="BF"/>
                <w:sz w:val="18"/>
              </w:rPr>
              <w:t>(see</w:t>
            </w:r>
            <w:r w:rsidR="00E9269A" w:rsidRPr="00E9269A">
              <w:rPr>
                <w:rFonts w:ascii="Arial Narrow" w:hAnsi="Arial Narrow"/>
                <w:i/>
                <w:sz w:val="18"/>
                <w:szCs w:val="18"/>
              </w:rPr>
              <w:t xml:space="preserve"> </w:t>
            </w:r>
            <w:hyperlink w:anchor="Mobility" w:history="1">
              <w:r w:rsidR="00E9269A" w:rsidRPr="00E9269A">
                <w:rPr>
                  <w:rStyle w:val="Hyperlink"/>
                  <w:rFonts w:ascii="Arial Narrow" w:hAnsi="Arial Narrow"/>
                  <w:i/>
                  <w:sz w:val="18"/>
                  <w:szCs w:val="18"/>
                </w:rPr>
                <w:t>General Terms</w:t>
              </w:r>
            </w:hyperlink>
            <w:r w:rsidR="00E9269A" w:rsidRPr="00E9269A">
              <w:rPr>
                <w:rFonts w:ascii="Arial Narrow" w:hAnsi="Arial Narrow"/>
                <w:i/>
                <w:sz w:val="18"/>
                <w:szCs w:val="18"/>
              </w:rPr>
              <w:t>)</w:t>
            </w:r>
          </w:p>
        </w:tc>
        <w:tc>
          <w:tcPr>
            <w:tcW w:w="2523" w:type="pct"/>
          </w:tcPr>
          <w:p w14:paraId="2A29AB77" w14:textId="51A53158"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00573633">
              <w:rPr>
                <w:rFonts w:ascii="Arial Narrow" w:hAnsi="Arial Narrow"/>
                <w:b/>
                <w:color w:val="404040" w:themeColor="text1" w:themeTint="BF"/>
                <w:sz w:val="18"/>
              </w:rPr>
              <w:t xml:space="preserve">Automatic Updates </w:t>
            </w:r>
            <w:r w:rsidR="0026184E" w:rsidRPr="0026184E">
              <w:rPr>
                <w:rFonts w:ascii="Arial Narrow" w:hAnsi="Arial Narrow"/>
                <w:i/>
                <w:color w:val="404040" w:themeColor="text1" w:themeTint="BF"/>
                <w:sz w:val="18"/>
              </w:rPr>
              <w:t xml:space="preserve">(see </w:t>
            </w:r>
            <w:hyperlink w:anchor="Appendix2" w:history="1">
              <w:r w:rsidR="0026184E" w:rsidRPr="0026184E">
                <w:rPr>
                  <w:rStyle w:val="Hyperlink"/>
                  <w:rFonts w:ascii="Arial Narrow" w:hAnsi="Arial Narrow"/>
                  <w:i/>
                  <w:sz w:val="18"/>
                </w:rPr>
                <w:t>Appendix 2</w:t>
              </w:r>
            </w:hyperlink>
            <w:r w:rsidR="0026184E" w:rsidRPr="0026184E">
              <w:rPr>
                <w:rFonts w:ascii="Arial Narrow" w:hAnsi="Arial Narrow"/>
                <w:i/>
                <w:color w:val="404040" w:themeColor="text1" w:themeTint="BF"/>
                <w:sz w:val="18"/>
              </w:rPr>
              <w:t>)</w:t>
            </w:r>
          </w:p>
        </w:tc>
      </w:tr>
      <w:tr w:rsidR="00EA48AA" w:rsidRPr="00A23961" w14:paraId="727DE8B2" w14:textId="77777777" w:rsidTr="00C7210E">
        <w:tc>
          <w:tcPr>
            <w:tcW w:w="2477" w:type="pct"/>
          </w:tcPr>
          <w:p w14:paraId="75A12028" w14:textId="77777777"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rsidRPr="00A23961">
        <w:t>Additional Terms:</w:t>
      </w:r>
    </w:p>
    <w:p w14:paraId="4D795803" w14:textId="77777777" w:rsidR="00EA48AA" w:rsidRPr="00A23961" w:rsidRDefault="00EA48AA" w:rsidP="00EA48AA">
      <w:pPr>
        <w:pStyle w:val="PURBody-Indented"/>
      </w:pPr>
      <w:r w:rsidRPr="00A23961">
        <w:t>The software may be used only to support public and Internet accessible</w:t>
      </w:r>
    </w:p>
    <w:p w14:paraId="433250D8" w14:textId="7ED9CC40" w:rsidR="00EA48AA" w:rsidRPr="00A23961" w:rsidRDefault="00830DCA" w:rsidP="000C1827">
      <w:pPr>
        <w:pStyle w:val="PURBullet-Indented"/>
      </w:pPr>
      <w:r>
        <w:t>Web pages</w:t>
      </w:r>
    </w:p>
    <w:p w14:paraId="7C543B91" w14:textId="77777777" w:rsidR="00EA48AA" w:rsidRPr="00A23961" w:rsidRDefault="00EA48AA" w:rsidP="000C1827">
      <w:pPr>
        <w:pStyle w:val="PURBullet-Indented"/>
      </w:pPr>
      <w:r w:rsidRPr="00A23961">
        <w:t>Web sites</w:t>
      </w:r>
    </w:p>
    <w:p w14:paraId="467E265B" w14:textId="77777777" w:rsidR="00EA48AA" w:rsidRPr="00A23961" w:rsidRDefault="00EA48AA" w:rsidP="000C1827">
      <w:pPr>
        <w:pStyle w:val="PURBullet-Indented"/>
      </w:pPr>
      <w:r w:rsidRPr="00A23961">
        <w:t xml:space="preserve">Web applications </w:t>
      </w:r>
    </w:p>
    <w:p w14:paraId="7092547C" w14:textId="77777777" w:rsidR="00EA48AA" w:rsidRPr="00A23961" w:rsidRDefault="00EA48AA" w:rsidP="000C1827">
      <w:pPr>
        <w:pStyle w:val="PURBullet-Indented"/>
      </w:pPr>
      <w:r w:rsidRPr="00A23961">
        <w:t>Web services</w:t>
      </w:r>
    </w:p>
    <w:p w14:paraId="38C01AAC" w14:textId="77777777" w:rsidR="00EA48AA" w:rsidRPr="003D33E5" w:rsidRDefault="00EA48AA" w:rsidP="00EA48AA">
      <w:pPr>
        <w:pStyle w:val="PURBody-Indented"/>
      </w:pPr>
      <w:r w:rsidRPr="003D33E5">
        <w:t>It may not be used to support line of business applications (e.g., Customer Relationship Management, Enterprise Resource Management and other similar applications).</w:t>
      </w:r>
    </w:p>
    <w:p w14:paraId="3CCC1B9D" w14:textId="77777777" w:rsidR="00EA48AA" w:rsidRPr="00A23961" w:rsidRDefault="00EA48AA" w:rsidP="00EA48AA">
      <w:pPr>
        <w:pStyle w:val="PURBlueStrong"/>
        <w:rPr>
          <w:bCs/>
        </w:rPr>
      </w:pPr>
      <w:r w:rsidRPr="00A23961">
        <w:t>Fail-over Servers</w:t>
      </w:r>
    </w:p>
    <w:p w14:paraId="7D4C3BC9" w14:textId="67D64D7E" w:rsidR="00EA48AA" w:rsidRPr="003D33E5" w:rsidRDefault="000942D7" w:rsidP="00D6363C">
      <w:pPr>
        <w:pStyle w:val="PURBody-Indented"/>
      </w:pPr>
      <w:r w:rsidRPr="003D33E5">
        <w:t xml:space="preserve">For any OSE in which you run instances of the server software, you may run up to the same number of passive fail-over instances in a separate OSE </w:t>
      </w:r>
      <w:r w:rsidR="00D6363C">
        <w:t>in anticipation of a fail-over event</w:t>
      </w:r>
      <w:r w:rsidRPr="003D33E5">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p>
    <w:p w14:paraId="709E817B" w14:textId="77777777" w:rsidR="00EA48AA" w:rsidRDefault="00EA48AA" w:rsidP="00EA48AA">
      <w:pPr>
        <w:pStyle w:val="PURBlueStrong-Indented"/>
      </w:pPr>
      <w:r>
        <w:t>.NET Framework Software</w:t>
      </w:r>
    </w:p>
    <w:p w14:paraId="3396698F" w14:textId="14FB752B" w:rsidR="002C084A" w:rsidRDefault="00EA48AA" w:rsidP="002C084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6724698" w14:textId="77777777" w:rsidR="000C3222" w:rsidRDefault="007328F6" w:rsidP="000C3222">
      <w:pPr>
        <w:pStyle w:val="PURBreadcrumb"/>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bookmarkEnd w:id="302"/>
    <w:p w14:paraId="744797D7" w14:textId="77777777" w:rsidR="000C3222" w:rsidRDefault="000C3222" w:rsidP="002C084A">
      <w:pPr>
        <w:pStyle w:val="PURBody-Indented"/>
        <w:jc w:val="right"/>
        <w:sectPr w:rsidR="000C3222" w:rsidSect="00355CD5">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Default="00A25EF4" w:rsidP="000C3222">
      <w:pPr>
        <w:pStyle w:val="PURSectionHeading"/>
        <w:spacing w:after="0"/>
      </w:pPr>
      <w:bookmarkStart w:id="388" w:name="_Toc346536855"/>
      <w:bookmarkStart w:id="389" w:name="_Toc339280319"/>
      <w:bookmarkStart w:id="390" w:name="_Toc363552793"/>
      <w:bookmarkStart w:id="391" w:name="_Toc378682258"/>
      <w:bookmarkStart w:id="392" w:name="_Toc371268270"/>
      <w:bookmarkStart w:id="393" w:name="_Toc379278474"/>
      <w:bookmarkStart w:id="394" w:name="_Toc427932222"/>
      <w:bookmarkStart w:id="395" w:name="SAL"/>
      <w:r>
        <w:t>Subscriber Access License (SAL) Model (Non-Online Services Products</w:t>
      </w:r>
      <w:bookmarkEnd w:id="297"/>
      <w:bookmarkEnd w:id="298"/>
      <w:bookmarkEnd w:id="299"/>
      <w:bookmarkEnd w:id="300"/>
      <w:bookmarkEnd w:id="388"/>
      <w:bookmarkEnd w:id="389"/>
      <w:bookmarkEnd w:id="390"/>
      <w:bookmarkEnd w:id="391"/>
      <w:bookmarkEnd w:id="392"/>
      <w:bookmarkEnd w:id="393"/>
      <w:r w:rsidR="00E10DAF">
        <w:t>)</w:t>
      </w:r>
      <w:bookmarkEnd w:id="394"/>
    </w:p>
    <w:p w14:paraId="2D3A2E67" w14:textId="77777777" w:rsidR="000C3222" w:rsidRDefault="000C3222" w:rsidP="000C3222">
      <w:pPr>
        <w:pStyle w:val="TOC2"/>
        <w:sectPr w:rsidR="000C3222" w:rsidSect="00470521">
          <w:footerReference w:type="default" r:id="rId151"/>
          <w:pgSz w:w="12240" w:h="15840" w:code="1"/>
          <w:pgMar w:top="1800" w:right="720" w:bottom="720" w:left="720" w:header="720" w:footer="720" w:gutter="0"/>
          <w:cols w:space="360"/>
          <w:docGrid w:linePitch="360"/>
        </w:sectPr>
      </w:pPr>
    </w:p>
    <w:p w14:paraId="2B423464" w14:textId="77777777" w:rsidR="004A517B" w:rsidRDefault="0006656D">
      <w:pPr>
        <w:pStyle w:val="TOC2"/>
        <w:rPr>
          <w:noProof/>
          <w:color w:val="auto"/>
          <w:sz w:val="22"/>
          <w:lang w:eastAsia="ja-JP"/>
        </w:rPr>
      </w:pPr>
      <w:r>
        <w:fldChar w:fldCharType="begin"/>
      </w:r>
      <w:r>
        <w:instrText xml:space="preserve"> TOC \b SAL \h \z \t "PUR Product Name,2" </w:instrText>
      </w:r>
      <w:r>
        <w:fldChar w:fldCharType="separate"/>
      </w:r>
      <w:hyperlink w:anchor="_Toc427933721" w:history="1">
        <w:r w:rsidR="004A517B" w:rsidRPr="00C36577">
          <w:rPr>
            <w:rStyle w:val="Hyperlink"/>
            <w:noProof/>
            <w:lang w:val="fr-FR"/>
          </w:rPr>
          <w:t>Advanced Threat Analytics 2016</w:t>
        </w:r>
        <w:r w:rsidR="004A517B">
          <w:rPr>
            <w:noProof/>
            <w:webHidden/>
          </w:rPr>
          <w:tab/>
        </w:r>
        <w:r w:rsidR="004A517B">
          <w:rPr>
            <w:noProof/>
            <w:webHidden/>
          </w:rPr>
          <w:fldChar w:fldCharType="begin"/>
        </w:r>
        <w:r w:rsidR="004A517B">
          <w:rPr>
            <w:noProof/>
            <w:webHidden/>
          </w:rPr>
          <w:instrText xml:space="preserve"> PAGEREF _Toc427933721 \h </w:instrText>
        </w:r>
        <w:r w:rsidR="004A517B">
          <w:rPr>
            <w:noProof/>
            <w:webHidden/>
          </w:rPr>
        </w:r>
        <w:r w:rsidR="004A517B">
          <w:rPr>
            <w:noProof/>
            <w:webHidden/>
          </w:rPr>
          <w:fldChar w:fldCharType="separate"/>
        </w:r>
        <w:r w:rsidR="004A517B">
          <w:rPr>
            <w:noProof/>
            <w:webHidden/>
          </w:rPr>
          <w:t>33</w:t>
        </w:r>
        <w:r w:rsidR="004A517B">
          <w:rPr>
            <w:noProof/>
            <w:webHidden/>
          </w:rPr>
          <w:fldChar w:fldCharType="end"/>
        </w:r>
      </w:hyperlink>
    </w:p>
    <w:p w14:paraId="25E0B1B4" w14:textId="77777777" w:rsidR="004A517B" w:rsidRDefault="007328F6">
      <w:pPr>
        <w:pStyle w:val="TOC2"/>
        <w:rPr>
          <w:noProof/>
          <w:color w:val="auto"/>
          <w:sz w:val="22"/>
          <w:lang w:eastAsia="ja-JP"/>
        </w:rPr>
      </w:pPr>
      <w:hyperlink w:anchor="_Toc427933722" w:history="1">
        <w:r w:rsidR="004A517B" w:rsidRPr="00C36577">
          <w:rPr>
            <w:rStyle w:val="Hyperlink"/>
            <w:noProof/>
          </w:rPr>
          <w:t>Exchange Server 2016 Standard and Enterprise</w:t>
        </w:r>
        <w:r w:rsidR="004A517B">
          <w:rPr>
            <w:noProof/>
            <w:webHidden/>
          </w:rPr>
          <w:tab/>
        </w:r>
        <w:r w:rsidR="004A517B">
          <w:rPr>
            <w:noProof/>
            <w:webHidden/>
          </w:rPr>
          <w:fldChar w:fldCharType="begin"/>
        </w:r>
        <w:r w:rsidR="004A517B">
          <w:rPr>
            <w:noProof/>
            <w:webHidden/>
          </w:rPr>
          <w:instrText xml:space="preserve"> PAGEREF _Toc427933722 \h </w:instrText>
        </w:r>
        <w:r w:rsidR="004A517B">
          <w:rPr>
            <w:noProof/>
            <w:webHidden/>
          </w:rPr>
        </w:r>
        <w:r w:rsidR="004A517B">
          <w:rPr>
            <w:noProof/>
            <w:webHidden/>
          </w:rPr>
          <w:fldChar w:fldCharType="separate"/>
        </w:r>
        <w:r w:rsidR="004A517B">
          <w:rPr>
            <w:noProof/>
            <w:webHidden/>
          </w:rPr>
          <w:t>33</w:t>
        </w:r>
        <w:r w:rsidR="004A517B">
          <w:rPr>
            <w:noProof/>
            <w:webHidden/>
          </w:rPr>
          <w:fldChar w:fldCharType="end"/>
        </w:r>
      </w:hyperlink>
    </w:p>
    <w:p w14:paraId="380E03E8" w14:textId="77777777" w:rsidR="004A517B" w:rsidRDefault="007328F6">
      <w:pPr>
        <w:pStyle w:val="TOC2"/>
        <w:rPr>
          <w:noProof/>
          <w:color w:val="auto"/>
          <w:sz w:val="22"/>
          <w:lang w:eastAsia="ja-JP"/>
        </w:rPr>
      </w:pPr>
      <w:hyperlink w:anchor="_Toc427933723" w:history="1">
        <w:r w:rsidR="004A517B" w:rsidRPr="00C36577">
          <w:rPr>
            <w:rStyle w:val="Hyperlink"/>
            <w:noProof/>
          </w:rPr>
          <w:t>Microsoft Identity Manager 2016 Functionality</w:t>
        </w:r>
        <w:r w:rsidR="004A517B">
          <w:rPr>
            <w:noProof/>
            <w:webHidden/>
          </w:rPr>
          <w:tab/>
        </w:r>
        <w:r w:rsidR="004A517B">
          <w:rPr>
            <w:noProof/>
            <w:webHidden/>
          </w:rPr>
          <w:fldChar w:fldCharType="begin"/>
        </w:r>
        <w:r w:rsidR="004A517B">
          <w:rPr>
            <w:noProof/>
            <w:webHidden/>
          </w:rPr>
          <w:instrText xml:space="preserve"> PAGEREF _Toc427933723 \h </w:instrText>
        </w:r>
        <w:r w:rsidR="004A517B">
          <w:rPr>
            <w:noProof/>
            <w:webHidden/>
          </w:rPr>
        </w:r>
        <w:r w:rsidR="004A517B">
          <w:rPr>
            <w:noProof/>
            <w:webHidden/>
          </w:rPr>
          <w:fldChar w:fldCharType="separate"/>
        </w:r>
        <w:r w:rsidR="004A517B">
          <w:rPr>
            <w:noProof/>
            <w:webHidden/>
          </w:rPr>
          <w:t>35</w:t>
        </w:r>
        <w:r w:rsidR="004A517B">
          <w:rPr>
            <w:noProof/>
            <w:webHidden/>
          </w:rPr>
          <w:fldChar w:fldCharType="end"/>
        </w:r>
      </w:hyperlink>
    </w:p>
    <w:p w14:paraId="0CB8B9FE" w14:textId="77777777" w:rsidR="004A517B" w:rsidRDefault="007328F6">
      <w:pPr>
        <w:pStyle w:val="TOC2"/>
        <w:rPr>
          <w:noProof/>
          <w:color w:val="auto"/>
          <w:sz w:val="22"/>
          <w:lang w:eastAsia="ja-JP"/>
        </w:rPr>
      </w:pPr>
      <w:hyperlink w:anchor="_Toc427933724" w:history="1">
        <w:r w:rsidR="004A517B" w:rsidRPr="00C36577">
          <w:rPr>
            <w:rStyle w:val="Hyperlink"/>
            <w:noProof/>
          </w:rPr>
          <w:t>Microsoft Application Virtualization Hosting for Desktops</w:t>
        </w:r>
        <w:r w:rsidR="004A517B">
          <w:rPr>
            <w:noProof/>
            <w:webHidden/>
          </w:rPr>
          <w:tab/>
        </w:r>
        <w:r w:rsidR="004A517B">
          <w:rPr>
            <w:noProof/>
            <w:webHidden/>
          </w:rPr>
          <w:fldChar w:fldCharType="begin"/>
        </w:r>
        <w:r w:rsidR="004A517B">
          <w:rPr>
            <w:noProof/>
            <w:webHidden/>
          </w:rPr>
          <w:instrText xml:space="preserve"> PAGEREF _Toc427933724 \h </w:instrText>
        </w:r>
        <w:r w:rsidR="004A517B">
          <w:rPr>
            <w:noProof/>
            <w:webHidden/>
          </w:rPr>
        </w:r>
        <w:r w:rsidR="004A517B">
          <w:rPr>
            <w:noProof/>
            <w:webHidden/>
          </w:rPr>
          <w:fldChar w:fldCharType="separate"/>
        </w:r>
        <w:r w:rsidR="004A517B">
          <w:rPr>
            <w:noProof/>
            <w:webHidden/>
          </w:rPr>
          <w:t>36</w:t>
        </w:r>
        <w:r w:rsidR="004A517B">
          <w:rPr>
            <w:noProof/>
            <w:webHidden/>
          </w:rPr>
          <w:fldChar w:fldCharType="end"/>
        </w:r>
      </w:hyperlink>
    </w:p>
    <w:p w14:paraId="25C40F88" w14:textId="77777777" w:rsidR="004A517B" w:rsidRDefault="007328F6">
      <w:pPr>
        <w:pStyle w:val="TOC2"/>
        <w:rPr>
          <w:noProof/>
          <w:color w:val="auto"/>
          <w:sz w:val="22"/>
          <w:lang w:eastAsia="ja-JP"/>
        </w:rPr>
      </w:pPr>
      <w:hyperlink w:anchor="_Toc427933725" w:history="1">
        <w:r w:rsidR="004A517B" w:rsidRPr="00C36577">
          <w:rPr>
            <w:rStyle w:val="Hyperlink"/>
            <w:noProof/>
          </w:rPr>
          <w:t>Microsoft Application Virtualization for Remote Desktop Services</w:t>
        </w:r>
        <w:r w:rsidR="004A517B">
          <w:rPr>
            <w:noProof/>
            <w:webHidden/>
          </w:rPr>
          <w:tab/>
        </w:r>
        <w:r w:rsidR="004A517B">
          <w:rPr>
            <w:noProof/>
            <w:webHidden/>
          </w:rPr>
          <w:fldChar w:fldCharType="begin"/>
        </w:r>
        <w:r w:rsidR="004A517B">
          <w:rPr>
            <w:noProof/>
            <w:webHidden/>
          </w:rPr>
          <w:instrText xml:space="preserve"> PAGEREF _Toc427933725 \h </w:instrText>
        </w:r>
        <w:r w:rsidR="004A517B">
          <w:rPr>
            <w:noProof/>
            <w:webHidden/>
          </w:rPr>
        </w:r>
        <w:r w:rsidR="004A517B">
          <w:rPr>
            <w:noProof/>
            <w:webHidden/>
          </w:rPr>
          <w:fldChar w:fldCharType="separate"/>
        </w:r>
        <w:r w:rsidR="004A517B">
          <w:rPr>
            <w:noProof/>
            <w:webHidden/>
          </w:rPr>
          <w:t>36</w:t>
        </w:r>
        <w:r w:rsidR="004A517B">
          <w:rPr>
            <w:noProof/>
            <w:webHidden/>
          </w:rPr>
          <w:fldChar w:fldCharType="end"/>
        </w:r>
      </w:hyperlink>
    </w:p>
    <w:p w14:paraId="6D94881B" w14:textId="77777777" w:rsidR="004A517B" w:rsidRDefault="007328F6">
      <w:pPr>
        <w:pStyle w:val="TOC2"/>
        <w:rPr>
          <w:noProof/>
          <w:color w:val="auto"/>
          <w:sz w:val="22"/>
          <w:lang w:eastAsia="ja-JP"/>
        </w:rPr>
      </w:pPr>
      <w:hyperlink w:anchor="_Toc427933726" w:history="1">
        <w:r w:rsidR="004A517B" w:rsidRPr="00C36577">
          <w:rPr>
            <w:rStyle w:val="Hyperlink"/>
            <w:noProof/>
          </w:rPr>
          <w:t>Microsoft Dynamics AX 2012 R3</w:t>
        </w:r>
        <w:r w:rsidR="004A517B">
          <w:rPr>
            <w:noProof/>
            <w:webHidden/>
          </w:rPr>
          <w:tab/>
        </w:r>
        <w:r w:rsidR="004A517B">
          <w:rPr>
            <w:noProof/>
            <w:webHidden/>
          </w:rPr>
          <w:fldChar w:fldCharType="begin"/>
        </w:r>
        <w:r w:rsidR="004A517B">
          <w:rPr>
            <w:noProof/>
            <w:webHidden/>
          </w:rPr>
          <w:instrText xml:space="preserve"> PAGEREF _Toc427933726 \h </w:instrText>
        </w:r>
        <w:r w:rsidR="004A517B">
          <w:rPr>
            <w:noProof/>
            <w:webHidden/>
          </w:rPr>
        </w:r>
        <w:r w:rsidR="004A517B">
          <w:rPr>
            <w:noProof/>
            <w:webHidden/>
          </w:rPr>
          <w:fldChar w:fldCharType="separate"/>
        </w:r>
        <w:r w:rsidR="004A517B">
          <w:rPr>
            <w:noProof/>
            <w:webHidden/>
          </w:rPr>
          <w:t>37</w:t>
        </w:r>
        <w:r w:rsidR="004A517B">
          <w:rPr>
            <w:noProof/>
            <w:webHidden/>
          </w:rPr>
          <w:fldChar w:fldCharType="end"/>
        </w:r>
      </w:hyperlink>
    </w:p>
    <w:p w14:paraId="76365A62" w14:textId="77777777" w:rsidR="004A517B" w:rsidRDefault="007328F6">
      <w:pPr>
        <w:pStyle w:val="TOC2"/>
        <w:rPr>
          <w:noProof/>
          <w:color w:val="auto"/>
          <w:sz w:val="22"/>
          <w:lang w:eastAsia="ja-JP"/>
        </w:rPr>
      </w:pPr>
      <w:hyperlink w:anchor="_Toc427933727" w:history="1">
        <w:r w:rsidR="004A517B" w:rsidRPr="00C36577">
          <w:rPr>
            <w:rStyle w:val="Hyperlink"/>
            <w:noProof/>
          </w:rPr>
          <w:t>Microsoft Dynamics C5 2012</w:t>
        </w:r>
        <w:r w:rsidR="004A517B">
          <w:rPr>
            <w:noProof/>
            <w:webHidden/>
          </w:rPr>
          <w:tab/>
        </w:r>
        <w:r w:rsidR="004A517B">
          <w:rPr>
            <w:noProof/>
            <w:webHidden/>
          </w:rPr>
          <w:fldChar w:fldCharType="begin"/>
        </w:r>
        <w:r w:rsidR="004A517B">
          <w:rPr>
            <w:noProof/>
            <w:webHidden/>
          </w:rPr>
          <w:instrText xml:space="preserve"> PAGEREF _Toc427933727 \h </w:instrText>
        </w:r>
        <w:r w:rsidR="004A517B">
          <w:rPr>
            <w:noProof/>
            <w:webHidden/>
          </w:rPr>
        </w:r>
        <w:r w:rsidR="004A517B">
          <w:rPr>
            <w:noProof/>
            <w:webHidden/>
          </w:rPr>
          <w:fldChar w:fldCharType="separate"/>
        </w:r>
        <w:r w:rsidR="004A517B">
          <w:rPr>
            <w:noProof/>
            <w:webHidden/>
          </w:rPr>
          <w:t>38</w:t>
        </w:r>
        <w:r w:rsidR="004A517B">
          <w:rPr>
            <w:noProof/>
            <w:webHidden/>
          </w:rPr>
          <w:fldChar w:fldCharType="end"/>
        </w:r>
      </w:hyperlink>
    </w:p>
    <w:p w14:paraId="1E365512" w14:textId="77777777" w:rsidR="004A517B" w:rsidRDefault="007328F6">
      <w:pPr>
        <w:pStyle w:val="TOC2"/>
        <w:rPr>
          <w:noProof/>
          <w:color w:val="auto"/>
          <w:sz w:val="22"/>
          <w:lang w:eastAsia="ja-JP"/>
        </w:rPr>
      </w:pPr>
      <w:hyperlink w:anchor="_Toc427933728" w:history="1">
        <w:r w:rsidR="004A517B" w:rsidRPr="00C36577">
          <w:rPr>
            <w:rStyle w:val="Hyperlink"/>
            <w:noProof/>
          </w:rPr>
          <w:t>Microsoft Dynamics CRM 2015 Service Provider</w:t>
        </w:r>
        <w:r w:rsidR="004A517B">
          <w:rPr>
            <w:noProof/>
            <w:webHidden/>
          </w:rPr>
          <w:tab/>
        </w:r>
        <w:r w:rsidR="004A517B">
          <w:rPr>
            <w:noProof/>
            <w:webHidden/>
          </w:rPr>
          <w:fldChar w:fldCharType="begin"/>
        </w:r>
        <w:r w:rsidR="004A517B">
          <w:rPr>
            <w:noProof/>
            <w:webHidden/>
          </w:rPr>
          <w:instrText xml:space="preserve"> PAGEREF _Toc427933728 \h </w:instrText>
        </w:r>
        <w:r w:rsidR="004A517B">
          <w:rPr>
            <w:noProof/>
            <w:webHidden/>
          </w:rPr>
        </w:r>
        <w:r w:rsidR="004A517B">
          <w:rPr>
            <w:noProof/>
            <w:webHidden/>
          </w:rPr>
          <w:fldChar w:fldCharType="separate"/>
        </w:r>
        <w:r w:rsidR="004A517B">
          <w:rPr>
            <w:noProof/>
            <w:webHidden/>
          </w:rPr>
          <w:t>39</w:t>
        </w:r>
        <w:r w:rsidR="004A517B">
          <w:rPr>
            <w:noProof/>
            <w:webHidden/>
          </w:rPr>
          <w:fldChar w:fldCharType="end"/>
        </w:r>
      </w:hyperlink>
    </w:p>
    <w:p w14:paraId="256A4392" w14:textId="77777777" w:rsidR="004A517B" w:rsidRDefault="007328F6">
      <w:pPr>
        <w:pStyle w:val="TOC2"/>
        <w:rPr>
          <w:noProof/>
          <w:color w:val="auto"/>
          <w:sz w:val="22"/>
          <w:lang w:eastAsia="ja-JP"/>
        </w:rPr>
      </w:pPr>
      <w:hyperlink w:anchor="_Toc427933729" w:history="1">
        <w:r w:rsidR="004A517B" w:rsidRPr="00C36577">
          <w:rPr>
            <w:rStyle w:val="Hyperlink"/>
            <w:noProof/>
          </w:rPr>
          <w:t>Microsoft Dynamics GP 2015 R2</w:t>
        </w:r>
        <w:r w:rsidR="004A517B">
          <w:rPr>
            <w:noProof/>
            <w:webHidden/>
          </w:rPr>
          <w:tab/>
        </w:r>
        <w:r w:rsidR="004A517B">
          <w:rPr>
            <w:noProof/>
            <w:webHidden/>
          </w:rPr>
          <w:fldChar w:fldCharType="begin"/>
        </w:r>
        <w:r w:rsidR="004A517B">
          <w:rPr>
            <w:noProof/>
            <w:webHidden/>
          </w:rPr>
          <w:instrText xml:space="preserve"> PAGEREF _Toc427933729 \h </w:instrText>
        </w:r>
        <w:r w:rsidR="004A517B">
          <w:rPr>
            <w:noProof/>
            <w:webHidden/>
          </w:rPr>
        </w:r>
        <w:r w:rsidR="004A517B">
          <w:rPr>
            <w:noProof/>
            <w:webHidden/>
          </w:rPr>
          <w:fldChar w:fldCharType="separate"/>
        </w:r>
        <w:r w:rsidR="004A517B">
          <w:rPr>
            <w:noProof/>
            <w:webHidden/>
          </w:rPr>
          <w:t>39</w:t>
        </w:r>
        <w:r w:rsidR="004A517B">
          <w:rPr>
            <w:noProof/>
            <w:webHidden/>
          </w:rPr>
          <w:fldChar w:fldCharType="end"/>
        </w:r>
      </w:hyperlink>
    </w:p>
    <w:p w14:paraId="78AEFC12" w14:textId="77777777" w:rsidR="004A517B" w:rsidRDefault="007328F6">
      <w:pPr>
        <w:pStyle w:val="TOC2"/>
        <w:rPr>
          <w:noProof/>
          <w:color w:val="auto"/>
          <w:sz w:val="22"/>
          <w:lang w:eastAsia="ja-JP"/>
        </w:rPr>
      </w:pPr>
      <w:hyperlink w:anchor="_Toc427933730" w:history="1">
        <w:r w:rsidR="004A517B" w:rsidRPr="00C36577">
          <w:rPr>
            <w:rStyle w:val="Hyperlink"/>
            <w:noProof/>
          </w:rPr>
          <w:t>Microsoft Dynamics NAV 2015</w:t>
        </w:r>
        <w:r w:rsidR="004A517B">
          <w:rPr>
            <w:noProof/>
            <w:webHidden/>
          </w:rPr>
          <w:tab/>
        </w:r>
        <w:r w:rsidR="004A517B">
          <w:rPr>
            <w:noProof/>
            <w:webHidden/>
          </w:rPr>
          <w:fldChar w:fldCharType="begin"/>
        </w:r>
        <w:r w:rsidR="004A517B">
          <w:rPr>
            <w:noProof/>
            <w:webHidden/>
          </w:rPr>
          <w:instrText xml:space="preserve"> PAGEREF _Toc427933730 \h </w:instrText>
        </w:r>
        <w:r w:rsidR="004A517B">
          <w:rPr>
            <w:noProof/>
            <w:webHidden/>
          </w:rPr>
        </w:r>
        <w:r w:rsidR="004A517B">
          <w:rPr>
            <w:noProof/>
            <w:webHidden/>
          </w:rPr>
          <w:fldChar w:fldCharType="separate"/>
        </w:r>
        <w:r w:rsidR="004A517B">
          <w:rPr>
            <w:noProof/>
            <w:webHidden/>
          </w:rPr>
          <w:t>41</w:t>
        </w:r>
        <w:r w:rsidR="004A517B">
          <w:rPr>
            <w:noProof/>
            <w:webHidden/>
          </w:rPr>
          <w:fldChar w:fldCharType="end"/>
        </w:r>
      </w:hyperlink>
    </w:p>
    <w:p w14:paraId="6C093C0B" w14:textId="77777777" w:rsidR="004A517B" w:rsidRDefault="007328F6">
      <w:pPr>
        <w:pStyle w:val="TOC2"/>
        <w:rPr>
          <w:noProof/>
          <w:color w:val="auto"/>
          <w:sz w:val="22"/>
          <w:lang w:eastAsia="ja-JP"/>
        </w:rPr>
      </w:pPr>
      <w:hyperlink w:anchor="_Toc427933731" w:history="1">
        <w:r w:rsidR="004A517B" w:rsidRPr="00C36577">
          <w:rPr>
            <w:rStyle w:val="Hyperlink"/>
            <w:noProof/>
          </w:rPr>
          <w:t>Microsoft Dynamics SL 2015</w:t>
        </w:r>
        <w:r w:rsidR="004A517B">
          <w:rPr>
            <w:noProof/>
            <w:webHidden/>
          </w:rPr>
          <w:tab/>
        </w:r>
        <w:r w:rsidR="004A517B">
          <w:rPr>
            <w:noProof/>
            <w:webHidden/>
          </w:rPr>
          <w:fldChar w:fldCharType="begin"/>
        </w:r>
        <w:r w:rsidR="004A517B">
          <w:rPr>
            <w:noProof/>
            <w:webHidden/>
          </w:rPr>
          <w:instrText xml:space="preserve"> PAGEREF _Toc427933731 \h </w:instrText>
        </w:r>
        <w:r w:rsidR="004A517B">
          <w:rPr>
            <w:noProof/>
            <w:webHidden/>
          </w:rPr>
        </w:r>
        <w:r w:rsidR="004A517B">
          <w:rPr>
            <w:noProof/>
            <w:webHidden/>
          </w:rPr>
          <w:fldChar w:fldCharType="separate"/>
        </w:r>
        <w:r w:rsidR="004A517B">
          <w:rPr>
            <w:noProof/>
            <w:webHidden/>
          </w:rPr>
          <w:t>42</w:t>
        </w:r>
        <w:r w:rsidR="004A517B">
          <w:rPr>
            <w:noProof/>
            <w:webHidden/>
          </w:rPr>
          <w:fldChar w:fldCharType="end"/>
        </w:r>
      </w:hyperlink>
    </w:p>
    <w:p w14:paraId="3951556D" w14:textId="77777777" w:rsidR="004A517B" w:rsidRDefault="007328F6">
      <w:pPr>
        <w:pStyle w:val="TOC2"/>
        <w:rPr>
          <w:noProof/>
          <w:color w:val="auto"/>
          <w:sz w:val="22"/>
          <w:lang w:eastAsia="ja-JP"/>
        </w:rPr>
      </w:pPr>
      <w:hyperlink w:anchor="_Toc427933732" w:history="1">
        <w:r w:rsidR="004A517B" w:rsidRPr="00C36577">
          <w:rPr>
            <w:rStyle w:val="Hyperlink"/>
            <w:noProof/>
          </w:rPr>
          <w:t>Microsoft User Experience Virtualization Hosting for Desktops v2.1</w:t>
        </w:r>
        <w:r w:rsidR="004A517B">
          <w:rPr>
            <w:noProof/>
            <w:webHidden/>
          </w:rPr>
          <w:tab/>
        </w:r>
        <w:r w:rsidR="004A517B">
          <w:rPr>
            <w:noProof/>
            <w:webHidden/>
          </w:rPr>
          <w:fldChar w:fldCharType="begin"/>
        </w:r>
        <w:r w:rsidR="004A517B">
          <w:rPr>
            <w:noProof/>
            <w:webHidden/>
          </w:rPr>
          <w:instrText xml:space="preserve"> PAGEREF _Toc427933732 \h </w:instrText>
        </w:r>
        <w:r w:rsidR="004A517B">
          <w:rPr>
            <w:noProof/>
            <w:webHidden/>
          </w:rPr>
        </w:r>
        <w:r w:rsidR="004A517B">
          <w:rPr>
            <w:noProof/>
            <w:webHidden/>
          </w:rPr>
          <w:fldChar w:fldCharType="separate"/>
        </w:r>
        <w:r w:rsidR="004A517B">
          <w:rPr>
            <w:noProof/>
            <w:webHidden/>
          </w:rPr>
          <w:t>43</w:t>
        </w:r>
        <w:r w:rsidR="004A517B">
          <w:rPr>
            <w:noProof/>
            <w:webHidden/>
          </w:rPr>
          <w:fldChar w:fldCharType="end"/>
        </w:r>
      </w:hyperlink>
    </w:p>
    <w:p w14:paraId="004711F1" w14:textId="77777777" w:rsidR="004A517B" w:rsidRDefault="007328F6">
      <w:pPr>
        <w:pStyle w:val="TOC2"/>
        <w:rPr>
          <w:noProof/>
          <w:color w:val="auto"/>
          <w:sz w:val="22"/>
          <w:lang w:eastAsia="ja-JP"/>
        </w:rPr>
      </w:pPr>
      <w:hyperlink w:anchor="_Toc427933733" w:history="1">
        <w:r w:rsidR="004A517B" w:rsidRPr="00C36577">
          <w:rPr>
            <w:rStyle w:val="Hyperlink"/>
            <w:noProof/>
          </w:rPr>
          <w:t>Office Multi Language Pack 2013</w:t>
        </w:r>
        <w:r w:rsidR="004A517B">
          <w:rPr>
            <w:noProof/>
            <w:webHidden/>
          </w:rPr>
          <w:tab/>
        </w:r>
        <w:r w:rsidR="004A517B">
          <w:rPr>
            <w:noProof/>
            <w:webHidden/>
          </w:rPr>
          <w:fldChar w:fldCharType="begin"/>
        </w:r>
        <w:r w:rsidR="004A517B">
          <w:rPr>
            <w:noProof/>
            <w:webHidden/>
          </w:rPr>
          <w:instrText xml:space="preserve"> PAGEREF _Toc427933733 \h </w:instrText>
        </w:r>
        <w:r w:rsidR="004A517B">
          <w:rPr>
            <w:noProof/>
            <w:webHidden/>
          </w:rPr>
        </w:r>
        <w:r w:rsidR="004A517B">
          <w:rPr>
            <w:noProof/>
            <w:webHidden/>
          </w:rPr>
          <w:fldChar w:fldCharType="separate"/>
        </w:r>
        <w:r w:rsidR="004A517B">
          <w:rPr>
            <w:noProof/>
            <w:webHidden/>
          </w:rPr>
          <w:t>43</w:t>
        </w:r>
        <w:r w:rsidR="004A517B">
          <w:rPr>
            <w:noProof/>
            <w:webHidden/>
          </w:rPr>
          <w:fldChar w:fldCharType="end"/>
        </w:r>
      </w:hyperlink>
    </w:p>
    <w:p w14:paraId="4187E7C6" w14:textId="77777777" w:rsidR="004A517B" w:rsidRDefault="007328F6">
      <w:pPr>
        <w:pStyle w:val="TOC2"/>
        <w:rPr>
          <w:noProof/>
          <w:color w:val="auto"/>
          <w:sz w:val="22"/>
          <w:lang w:eastAsia="ja-JP"/>
        </w:rPr>
      </w:pPr>
      <w:hyperlink w:anchor="_Toc427933734" w:history="1">
        <w:r w:rsidR="004A517B" w:rsidRPr="00C36577">
          <w:rPr>
            <w:rStyle w:val="Hyperlink"/>
            <w:noProof/>
          </w:rPr>
          <w:t>Office Professional Plus 2016</w:t>
        </w:r>
        <w:r w:rsidR="004A517B">
          <w:rPr>
            <w:noProof/>
            <w:webHidden/>
          </w:rPr>
          <w:tab/>
        </w:r>
        <w:r w:rsidR="004A517B">
          <w:rPr>
            <w:noProof/>
            <w:webHidden/>
          </w:rPr>
          <w:fldChar w:fldCharType="begin"/>
        </w:r>
        <w:r w:rsidR="004A517B">
          <w:rPr>
            <w:noProof/>
            <w:webHidden/>
          </w:rPr>
          <w:instrText xml:space="preserve"> PAGEREF _Toc427933734 \h </w:instrText>
        </w:r>
        <w:r w:rsidR="004A517B">
          <w:rPr>
            <w:noProof/>
            <w:webHidden/>
          </w:rPr>
        </w:r>
        <w:r w:rsidR="004A517B">
          <w:rPr>
            <w:noProof/>
            <w:webHidden/>
          </w:rPr>
          <w:fldChar w:fldCharType="separate"/>
        </w:r>
        <w:r w:rsidR="004A517B">
          <w:rPr>
            <w:noProof/>
            <w:webHidden/>
          </w:rPr>
          <w:t>44</w:t>
        </w:r>
        <w:r w:rsidR="004A517B">
          <w:rPr>
            <w:noProof/>
            <w:webHidden/>
          </w:rPr>
          <w:fldChar w:fldCharType="end"/>
        </w:r>
      </w:hyperlink>
    </w:p>
    <w:p w14:paraId="15D36AA1" w14:textId="77777777" w:rsidR="004A517B" w:rsidRDefault="007328F6">
      <w:pPr>
        <w:pStyle w:val="TOC2"/>
        <w:rPr>
          <w:noProof/>
          <w:color w:val="auto"/>
          <w:sz w:val="22"/>
          <w:lang w:eastAsia="ja-JP"/>
        </w:rPr>
      </w:pPr>
      <w:hyperlink w:anchor="_Toc427933735" w:history="1">
        <w:r w:rsidR="004A517B" w:rsidRPr="00C36577">
          <w:rPr>
            <w:rStyle w:val="Hyperlink"/>
            <w:noProof/>
          </w:rPr>
          <w:t>Office Standard 2016</w:t>
        </w:r>
        <w:r w:rsidR="004A517B">
          <w:rPr>
            <w:noProof/>
            <w:webHidden/>
          </w:rPr>
          <w:tab/>
        </w:r>
        <w:r w:rsidR="004A517B">
          <w:rPr>
            <w:noProof/>
            <w:webHidden/>
          </w:rPr>
          <w:fldChar w:fldCharType="begin"/>
        </w:r>
        <w:r w:rsidR="004A517B">
          <w:rPr>
            <w:noProof/>
            <w:webHidden/>
          </w:rPr>
          <w:instrText xml:space="preserve"> PAGEREF _Toc427933735 \h </w:instrText>
        </w:r>
        <w:r w:rsidR="004A517B">
          <w:rPr>
            <w:noProof/>
            <w:webHidden/>
          </w:rPr>
        </w:r>
        <w:r w:rsidR="004A517B">
          <w:rPr>
            <w:noProof/>
            <w:webHidden/>
          </w:rPr>
          <w:fldChar w:fldCharType="separate"/>
        </w:r>
        <w:r w:rsidR="004A517B">
          <w:rPr>
            <w:noProof/>
            <w:webHidden/>
          </w:rPr>
          <w:t>44</w:t>
        </w:r>
        <w:r w:rsidR="004A517B">
          <w:rPr>
            <w:noProof/>
            <w:webHidden/>
          </w:rPr>
          <w:fldChar w:fldCharType="end"/>
        </w:r>
      </w:hyperlink>
    </w:p>
    <w:p w14:paraId="6AAE603A" w14:textId="77777777" w:rsidR="004A517B" w:rsidRDefault="007328F6">
      <w:pPr>
        <w:pStyle w:val="TOC2"/>
        <w:rPr>
          <w:noProof/>
          <w:color w:val="auto"/>
          <w:sz w:val="22"/>
          <w:lang w:eastAsia="ja-JP"/>
        </w:rPr>
      </w:pPr>
      <w:hyperlink w:anchor="_Toc427933736" w:history="1">
        <w:r w:rsidR="004A517B" w:rsidRPr="00C36577">
          <w:rPr>
            <w:rStyle w:val="Hyperlink"/>
            <w:noProof/>
          </w:rPr>
          <w:t>Productivity Suite</w:t>
        </w:r>
        <w:r w:rsidR="004A517B">
          <w:rPr>
            <w:noProof/>
            <w:webHidden/>
          </w:rPr>
          <w:tab/>
        </w:r>
        <w:r w:rsidR="004A517B">
          <w:rPr>
            <w:noProof/>
            <w:webHidden/>
          </w:rPr>
          <w:fldChar w:fldCharType="begin"/>
        </w:r>
        <w:r w:rsidR="004A517B">
          <w:rPr>
            <w:noProof/>
            <w:webHidden/>
          </w:rPr>
          <w:instrText xml:space="preserve"> PAGEREF _Toc427933736 \h </w:instrText>
        </w:r>
        <w:r w:rsidR="004A517B">
          <w:rPr>
            <w:noProof/>
            <w:webHidden/>
          </w:rPr>
        </w:r>
        <w:r w:rsidR="004A517B">
          <w:rPr>
            <w:noProof/>
            <w:webHidden/>
          </w:rPr>
          <w:fldChar w:fldCharType="separate"/>
        </w:r>
        <w:r w:rsidR="004A517B">
          <w:rPr>
            <w:noProof/>
            <w:webHidden/>
          </w:rPr>
          <w:t>45</w:t>
        </w:r>
        <w:r w:rsidR="004A517B">
          <w:rPr>
            <w:noProof/>
            <w:webHidden/>
          </w:rPr>
          <w:fldChar w:fldCharType="end"/>
        </w:r>
      </w:hyperlink>
    </w:p>
    <w:p w14:paraId="3EAE84AF" w14:textId="77777777" w:rsidR="004A517B" w:rsidRDefault="007328F6">
      <w:pPr>
        <w:pStyle w:val="TOC2"/>
        <w:rPr>
          <w:noProof/>
          <w:color w:val="auto"/>
          <w:sz w:val="22"/>
          <w:lang w:eastAsia="ja-JP"/>
        </w:rPr>
      </w:pPr>
      <w:hyperlink w:anchor="_Toc427933737" w:history="1">
        <w:r w:rsidR="004A517B" w:rsidRPr="00C36577">
          <w:rPr>
            <w:rStyle w:val="Hyperlink"/>
            <w:noProof/>
          </w:rPr>
          <w:t>Project 2016 Professional</w:t>
        </w:r>
        <w:r w:rsidR="004A517B">
          <w:rPr>
            <w:noProof/>
            <w:webHidden/>
          </w:rPr>
          <w:tab/>
        </w:r>
        <w:r w:rsidR="004A517B">
          <w:rPr>
            <w:noProof/>
            <w:webHidden/>
          </w:rPr>
          <w:fldChar w:fldCharType="begin"/>
        </w:r>
        <w:r w:rsidR="004A517B">
          <w:rPr>
            <w:noProof/>
            <w:webHidden/>
          </w:rPr>
          <w:instrText xml:space="preserve"> PAGEREF _Toc427933737 \h </w:instrText>
        </w:r>
        <w:r w:rsidR="004A517B">
          <w:rPr>
            <w:noProof/>
            <w:webHidden/>
          </w:rPr>
        </w:r>
        <w:r w:rsidR="004A517B">
          <w:rPr>
            <w:noProof/>
            <w:webHidden/>
          </w:rPr>
          <w:fldChar w:fldCharType="separate"/>
        </w:r>
        <w:r w:rsidR="004A517B">
          <w:rPr>
            <w:noProof/>
            <w:webHidden/>
          </w:rPr>
          <w:t>45</w:t>
        </w:r>
        <w:r w:rsidR="004A517B">
          <w:rPr>
            <w:noProof/>
            <w:webHidden/>
          </w:rPr>
          <w:fldChar w:fldCharType="end"/>
        </w:r>
      </w:hyperlink>
    </w:p>
    <w:p w14:paraId="482511D4" w14:textId="77777777" w:rsidR="004A517B" w:rsidRDefault="007328F6">
      <w:pPr>
        <w:pStyle w:val="TOC2"/>
        <w:rPr>
          <w:noProof/>
          <w:color w:val="auto"/>
          <w:sz w:val="22"/>
          <w:lang w:eastAsia="ja-JP"/>
        </w:rPr>
      </w:pPr>
      <w:hyperlink w:anchor="_Toc427933738" w:history="1">
        <w:r w:rsidR="004A517B" w:rsidRPr="00C36577">
          <w:rPr>
            <w:rStyle w:val="Hyperlink"/>
            <w:noProof/>
          </w:rPr>
          <w:t>Project 2016 Standard</w:t>
        </w:r>
        <w:r w:rsidR="004A517B">
          <w:rPr>
            <w:noProof/>
            <w:webHidden/>
          </w:rPr>
          <w:tab/>
        </w:r>
        <w:r w:rsidR="004A517B">
          <w:rPr>
            <w:noProof/>
            <w:webHidden/>
          </w:rPr>
          <w:fldChar w:fldCharType="begin"/>
        </w:r>
        <w:r w:rsidR="004A517B">
          <w:rPr>
            <w:noProof/>
            <w:webHidden/>
          </w:rPr>
          <w:instrText xml:space="preserve"> PAGEREF _Toc427933738 \h </w:instrText>
        </w:r>
        <w:r w:rsidR="004A517B">
          <w:rPr>
            <w:noProof/>
            <w:webHidden/>
          </w:rPr>
        </w:r>
        <w:r w:rsidR="004A517B">
          <w:rPr>
            <w:noProof/>
            <w:webHidden/>
          </w:rPr>
          <w:fldChar w:fldCharType="separate"/>
        </w:r>
        <w:r w:rsidR="004A517B">
          <w:rPr>
            <w:noProof/>
            <w:webHidden/>
          </w:rPr>
          <w:t>46</w:t>
        </w:r>
        <w:r w:rsidR="004A517B">
          <w:rPr>
            <w:noProof/>
            <w:webHidden/>
          </w:rPr>
          <w:fldChar w:fldCharType="end"/>
        </w:r>
      </w:hyperlink>
    </w:p>
    <w:p w14:paraId="5129CD34" w14:textId="77777777" w:rsidR="004A517B" w:rsidRDefault="007328F6">
      <w:pPr>
        <w:pStyle w:val="TOC2"/>
        <w:rPr>
          <w:noProof/>
          <w:color w:val="auto"/>
          <w:sz w:val="22"/>
          <w:lang w:eastAsia="ja-JP"/>
        </w:rPr>
      </w:pPr>
      <w:hyperlink w:anchor="_Toc427933739" w:history="1">
        <w:r w:rsidR="004A517B" w:rsidRPr="00C36577">
          <w:rPr>
            <w:rStyle w:val="Hyperlink"/>
            <w:noProof/>
          </w:rPr>
          <w:t>Project Server 2013</w:t>
        </w:r>
        <w:r w:rsidR="004A517B">
          <w:rPr>
            <w:noProof/>
            <w:webHidden/>
          </w:rPr>
          <w:tab/>
        </w:r>
        <w:r w:rsidR="004A517B">
          <w:rPr>
            <w:noProof/>
            <w:webHidden/>
          </w:rPr>
          <w:fldChar w:fldCharType="begin"/>
        </w:r>
        <w:r w:rsidR="004A517B">
          <w:rPr>
            <w:noProof/>
            <w:webHidden/>
          </w:rPr>
          <w:instrText xml:space="preserve"> PAGEREF _Toc427933739 \h </w:instrText>
        </w:r>
        <w:r w:rsidR="004A517B">
          <w:rPr>
            <w:noProof/>
            <w:webHidden/>
          </w:rPr>
        </w:r>
        <w:r w:rsidR="004A517B">
          <w:rPr>
            <w:noProof/>
            <w:webHidden/>
          </w:rPr>
          <w:fldChar w:fldCharType="separate"/>
        </w:r>
        <w:r w:rsidR="004A517B">
          <w:rPr>
            <w:noProof/>
            <w:webHidden/>
          </w:rPr>
          <w:t>46</w:t>
        </w:r>
        <w:r w:rsidR="004A517B">
          <w:rPr>
            <w:noProof/>
            <w:webHidden/>
          </w:rPr>
          <w:fldChar w:fldCharType="end"/>
        </w:r>
      </w:hyperlink>
    </w:p>
    <w:p w14:paraId="4BB21FE7" w14:textId="77777777" w:rsidR="004A517B" w:rsidRDefault="007328F6">
      <w:pPr>
        <w:pStyle w:val="TOC2"/>
        <w:rPr>
          <w:noProof/>
          <w:color w:val="auto"/>
          <w:sz w:val="22"/>
          <w:lang w:eastAsia="ja-JP"/>
        </w:rPr>
      </w:pPr>
      <w:hyperlink w:anchor="_Toc427933740" w:history="1">
        <w:r w:rsidR="004A517B" w:rsidRPr="00C36577">
          <w:rPr>
            <w:rStyle w:val="Hyperlink"/>
            <w:noProof/>
          </w:rPr>
          <w:t>SharePoint Server 2013</w:t>
        </w:r>
        <w:r w:rsidR="004A517B">
          <w:rPr>
            <w:noProof/>
            <w:webHidden/>
          </w:rPr>
          <w:tab/>
        </w:r>
        <w:r w:rsidR="004A517B">
          <w:rPr>
            <w:noProof/>
            <w:webHidden/>
          </w:rPr>
          <w:fldChar w:fldCharType="begin"/>
        </w:r>
        <w:r w:rsidR="004A517B">
          <w:rPr>
            <w:noProof/>
            <w:webHidden/>
          </w:rPr>
          <w:instrText xml:space="preserve"> PAGEREF _Toc427933740 \h </w:instrText>
        </w:r>
        <w:r w:rsidR="004A517B">
          <w:rPr>
            <w:noProof/>
            <w:webHidden/>
          </w:rPr>
        </w:r>
        <w:r w:rsidR="004A517B">
          <w:rPr>
            <w:noProof/>
            <w:webHidden/>
          </w:rPr>
          <w:fldChar w:fldCharType="separate"/>
        </w:r>
        <w:r w:rsidR="004A517B">
          <w:rPr>
            <w:noProof/>
            <w:webHidden/>
          </w:rPr>
          <w:t>46</w:t>
        </w:r>
        <w:r w:rsidR="004A517B">
          <w:rPr>
            <w:noProof/>
            <w:webHidden/>
          </w:rPr>
          <w:fldChar w:fldCharType="end"/>
        </w:r>
      </w:hyperlink>
    </w:p>
    <w:p w14:paraId="0B7EBCDC" w14:textId="77777777" w:rsidR="004A517B" w:rsidRDefault="007328F6">
      <w:pPr>
        <w:pStyle w:val="TOC2"/>
        <w:rPr>
          <w:noProof/>
          <w:color w:val="auto"/>
          <w:sz w:val="22"/>
          <w:lang w:eastAsia="ja-JP"/>
        </w:rPr>
      </w:pPr>
      <w:hyperlink w:anchor="_Toc427933741" w:history="1">
        <w:r w:rsidR="004A517B" w:rsidRPr="00C36577">
          <w:rPr>
            <w:rStyle w:val="Hyperlink"/>
            <w:noProof/>
          </w:rPr>
          <w:t>Skype for Business Server 2015</w:t>
        </w:r>
        <w:r w:rsidR="004A517B">
          <w:rPr>
            <w:noProof/>
            <w:webHidden/>
          </w:rPr>
          <w:tab/>
        </w:r>
        <w:r w:rsidR="004A517B">
          <w:rPr>
            <w:noProof/>
            <w:webHidden/>
          </w:rPr>
          <w:fldChar w:fldCharType="begin"/>
        </w:r>
        <w:r w:rsidR="004A517B">
          <w:rPr>
            <w:noProof/>
            <w:webHidden/>
          </w:rPr>
          <w:instrText xml:space="preserve"> PAGEREF _Toc427933741 \h </w:instrText>
        </w:r>
        <w:r w:rsidR="004A517B">
          <w:rPr>
            <w:noProof/>
            <w:webHidden/>
          </w:rPr>
        </w:r>
        <w:r w:rsidR="004A517B">
          <w:rPr>
            <w:noProof/>
            <w:webHidden/>
          </w:rPr>
          <w:fldChar w:fldCharType="separate"/>
        </w:r>
        <w:r w:rsidR="004A517B">
          <w:rPr>
            <w:noProof/>
            <w:webHidden/>
          </w:rPr>
          <w:t>47</w:t>
        </w:r>
        <w:r w:rsidR="004A517B">
          <w:rPr>
            <w:noProof/>
            <w:webHidden/>
          </w:rPr>
          <w:fldChar w:fldCharType="end"/>
        </w:r>
      </w:hyperlink>
    </w:p>
    <w:p w14:paraId="181FF288" w14:textId="77777777" w:rsidR="004A517B" w:rsidRDefault="007328F6">
      <w:pPr>
        <w:pStyle w:val="TOC2"/>
        <w:rPr>
          <w:noProof/>
          <w:color w:val="auto"/>
          <w:sz w:val="22"/>
          <w:lang w:eastAsia="ja-JP"/>
        </w:rPr>
      </w:pPr>
      <w:hyperlink w:anchor="_Toc427933742" w:history="1">
        <w:r w:rsidR="004A517B" w:rsidRPr="00C36577">
          <w:rPr>
            <w:rStyle w:val="Hyperlink"/>
            <w:noProof/>
          </w:rPr>
          <w:t>SQL Server 2014 Standard</w:t>
        </w:r>
        <w:r w:rsidR="004A517B">
          <w:rPr>
            <w:noProof/>
            <w:webHidden/>
          </w:rPr>
          <w:tab/>
        </w:r>
        <w:r w:rsidR="004A517B">
          <w:rPr>
            <w:noProof/>
            <w:webHidden/>
          </w:rPr>
          <w:fldChar w:fldCharType="begin"/>
        </w:r>
        <w:r w:rsidR="004A517B">
          <w:rPr>
            <w:noProof/>
            <w:webHidden/>
          </w:rPr>
          <w:instrText xml:space="preserve"> PAGEREF _Toc427933742 \h </w:instrText>
        </w:r>
        <w:r w:rsidR="004A517B">
          <w:rPr>
            <w:noProof/>
            <w:webHidden/>
          </w:rPr>
        </w:r>
        <w:r w:rsidR="004A517B">
          <w:rPr>
            <w:noProof/>
            <w:webHidden/>
          </w:rPr>
          <w:fldChar w:fldCharType="separate"/>
        </w:r>
        <w:r w:rsidR="004A517B">
          <w:rPr>
            <w:noProof/>
            <w:webHidden/>
          </w:rPr>
          <w:t>49</w:t>
        </w:r>
        <w:r w:rsidR="004A517B">
          <w:rPr>
            <w:noProof/>
            <w:webHidden/>
          </w:rPr>
          <w:fldChar w:fldCharType="end"/>
        </w:r>
      </w:hyperlink>
    </w:p>
    <w:p w14:paraId="1CA7FE23" w14:textId="77777777" w:rsidR="004A517B" w:rsidRDefault="007328F6">
      <w:pPr>
        <w:pStyle w:val="TOC2"/>
        <w:rPr>
          <w:noProof/>
          <w:color w:val="auto"/>
          <w:sz w:val="22"/>
          <w:lang w:eastAsia="ja-JP"/>
        </w:rPr>
      </w:pPr>
      <w:hyperlink w:anchor="_Toc427933743" w:history="1">
        <w:r w:rsidR="004A517B" w:rsidRPr="00C36577">
          <w:rPr>
            <w:rStyle w:val="Hyperlink"/>
            <w:noProof/>
          </w:rPr>
          <w:t>SQL Server 2014 Business Intelligence</w:t>
        </w:r>
        <w:r w:rsidR="004A517B">
          <w:rPr>
            <w:noProof/>
            <w:webHidden/>
          </w:rPr>
          <w:tab/>
        </w:r>
        <w:r w:rsidR="004A517B">
          <w:rPr>
            <w:noProof/>
            <w:webHidden/>
          </w:rPr>
          <w:fldChar w:fldCharType="begin"/>
        </w:r>
        <w:r w:rsidR="004A517B">
          <w:rPr>
            <w:noProof/>
            <w:webHidden/>
          </w:rPr>
          <w:instrText xml:space="preserve"> PAGEREF _Toc427933743 \h </w:instrText>
        </w:r>
        <w:r w:rsidR="004A517B">
          <w:rPr>
            <w:noProof/>
            <w:webHidden/>
          </w:rPr>
        </w:r>
        <w:r w:rsidR="004A517B">
          <w:rPr>
            <w:noProof/>
            <w:webHidden/>
          </w:rPr>
          <w:fldChar w:fldCharType="separate"/>
        </w:r>
        <w:r w:rsidR="004A517B">
          <w:rPr>
            <w:noProof/>
            <w:webHidden/>
          </w:rPr>
          <w:t>50</w:t>
        </w:r>
        <w:r w:rsidR="004A517B">
          <w:rPr>
            <w:noProof/>
            <w:webHidden/>
          </w:rPr>
          <w:fldChar w:fldCharType="end"/>
        </w:r>
      </w:hyperlink>
    </w:p>
    <w:p w14:paraId="73CD3710" w14:textId="77777777" w:rsidR="004A517B" w:rsidRDefault="007328F6">
      <w:pPr>
        <w:pStyle w:val="TOC2"/>
        <w:rPr>
          <w:noProof/>
          <w:color w:val="auto"/>
          <w:sz w:val="22"/>
          <w:lang w:eastAsia="ja-JP"/>
        </w:rPr>
      </w:pPr>
      <w:hyperlink w:anchor="_Toc427933744" w:history="1">
        <w:r w:rsidR="004A517B" w:rsidRPr="00C36577">
          <w:rPr>
            <w:rStyle w:val="Hyperlink"/>
            <w:noProof/>
            <w:lang w:val="fr-FR"/>
          </w:rPr>
          <w:t>System Center 2012 R2 Client Management Suite</w:t>
        </w:r>
        <w:r w:rsidR="004A517B">
          <w:rPr>
            <w:noProof/>
            <w:webHidden/>
          </w:rPr>
          <w:tab/>
        </w:r>
        <w:r w:rsidR="004A517B">
          <w:rPr>
            <w:noProof/>
            <w:webHidden/>
          </w:rPr>
          <w:fldChar w:fldCharType="begin"/>
        </w:r>
        <w:r w:rsidR="004A517B">
          <w:rPr>
            <w:noProof/>
            <w:webHidden/>
          </w:rPr>
          <w:instrText xml:space="preserve"> PAGEREF _Toc427933744 \h </w:instrText>
        </w:r>
        <w:r w:rsidR="004A517B">
          <w:rPr>
            <w:noProof/>
            <w:webHidden/>
          </w:rPr>
        </w:r>
        <w:r w:rsidR="004A517B">
          <w:rPr>
            <w:noProof/>
            <w:webHidden/>
          </w:rPr>
          <w:fldChar w:fldCharType="separate"/>
        </w:r>
        <w:r w:rsidR="004A517B">
          <w:rPr>
            <w:noProof/>
            <w:webHidden/>
          </w:rPr>
          <w:t>50</w:t>
        </w:r>
        <w:r w:rsidR="004A517B">
          <w:rPr>
            <w:noProof/>
            <w:webHidden/>
          </w:rPr>
          <w:fldChar w:fldCharType="end"/>
        </w:r>
      </w:hyperlink>
    </w:p>
    <w:p w14:paraId="22C6636A" w14:textId="77777777" w:rsidR="004A517B" w:rsidRDefault="007328F6">
      <w:pPr>
        <w:pStyle w:val="TOC2"/>
        <w:rPr>
          <w:noProof/>
          <w:color w:val="auto"/>
          <w:sz w:val="22"/>
          <w:lang w:eastAsia="ja-JP"/>
        </w:rPr>
      </w:pPr>
      <w:hyperlink w:anchor="_Toc427933745" w:history="1">
        <w:r w:rsidR="004A517B" w:rsidRPr="00C36577">
          <w:rPr>
            <w:rStyle w:val="Hyperlink"/>
            <w:noProof/>
          </w:rPr>
          <w:t>System Center 2012 R2 Configuration Manager</w:t>
        </w:r>
        <w:r w:rsidR="004A517B">
          <w:rPr>
            <w:noProof/>
            <w:webHidden/>
          </w:rPr>
          <w:tab/>
        </w:r>
        <w:r w:rsidR="004A517B">
          <w:rPr>
            <w:noProof/>
            <w:webHidden/>
          </w:rPr>
          <w:fldChar w:fldCharType="begin"/>
        </w:r>
        <w:r w:rsidR="004A517B">
          <w:rPr>
            <w:noProof/>
            <w:webHidden/>
          </w:rPr>
          <w:instrText xml:space="preserve"> PAGEREF _Toc427933745 \h </w:instrText>
        </w:r>
        <w:r w:rsidR="004A517B">
          <w:rPr>
            <w:noProof/>
            <w:webHidden/>
          </w:rPr>
        </w:r>
        <w:r w:rsidR="004A517B">
          <w:rPr>
            <w:noProof/>
            <w:webHidden/>
          </w:rPr>
          <w:fldChar w:fldCharType="separate"/>
        </w:r>
        <w:r w:rsidR="004A517B">
          <w:rPr>
            <w:noProof/>
            <w:webHidden/>
          </w:rPr>
          <w:t>50</w:t>
        </w:r>
        <w:r w:rsidR="004A517B">
          <w:rPr>
            <w:noProof/>
            <w:webHidden/>
          </w:rPr>
          <w:fldChar w:fldCharType="end"/>
        </w:r>
      </w:hyperlink>
    </w:p>
    <w:p w14:paraId="2FE0A410" w14:textId="77777777" w:rsidR="004A517B" w:rsidRDefault="007328F6">
      <w:pPr>
        <w:pStyle w:val="TOC2"/>
        <w:rPr>
          <w:noProof/>
          <w:color w:val="auto"/>
          <w:sz w:val="22"/>
          <w:lang w:eastAsia="ja-JP"/>
        </w:rPr>
      </w:pPr>
      <w:hyperlink w:anchor="_Toc427933746" w:history="1">
        <w:r w:rsidR="004A517B" w:rsidRPr="00C36577">
          <w:rPr>
            <w:rStyle w:val="Hyperlink"/>
            <w:noProof/>
          </w:rPr>
          <w:t>Visio 2016 Professional</w:t>
        </w:r>
        <w:r w:rsidR="004A517B">
          <w:rPr>
            <w:noProof/>
            <w:webHidden/>
          </w:rPr>
          <w:tab/>
        </w:r>
        <w:r w:rsidR="004A517B">
          <w:rPr>
            <w:noProof/>
            <w:webHidden/>
          </w:rPr>
          <w:fldChar w:fldCharType="begin"/>
        </w:r>
        <w:r w:rsidR="004A517B">
          <w:rPr>
            <w:noProof/>
            <w:webHidden/>
          </w:rPr>
          <w:instrText xml:space="preserve"> PAGEREF _Toc427933746 \h </w:instrText>
        </w:r>
        <w:r w:rsidR="004A517B">
          <w:rPr>
            <w:noProof/>
            <w:webHidden/>
          </w:rPr>
        </w:r>
        <w:r w:rsidR="004A517B">
          <w:rPr>
            <w:noProof/>
            <w:webHidden/>
          </w:rPr>
          <w:fldChar w:fldCharType="separate"/>
        </w:r>
        <w:r w:rsidR="004A517B">
          <w:rPr>
            <w:noProof/>
            <w:webHidden/>
          </w:rPr>
          <w:t>51</w:t>
        </w:r>
        <w:r w:rsidR="004A517B">
          <w:rPr>
            <w:noProof/>
            <w:webHidden/>
          </w:rPr>
          <w:fldChar w:fldCharType="end"/>
        </w:r>
      </w:hyperlink>
    </w:p>
    <w:p w14:paraId="5802C963" w14:textId="77777777" w:rsidR="004A517B" w:rsidRDefault="007328F6">
      <w:pPr>
        <w:pStyle w:val="TOC2"/>
        <w:rPr>
          <w:noProof/>
          <w:color w:val="auto"/>
          <w:sz w:val="22"/>
          <w:lang w:eastAsia="ja-JP"/>
        </w:rPr>
      </w:pPr>
      <w:hyperlink w:anchor="_Toc427933747" w:history="1">
        <w:r w:rsidR="004A517B" w:rsidRPr="00C36577">
          <w:rPr>
            <w:rStyle w:val="Hyperlink"/>
            <w:noProof/>
          </w:rPr>
          <w:t>Visio 2016 Standard</w:t>
        </w:r>
        <w:r w:rsidR="004A517B">
          <w:rPr>
            <w:noProof/>
            <w:webHidden/>
          </w:rPr>
          <w:tab/>
        </w:r>
        <w:r w:rsidR="004A517B">
          <w:rPr>
            <w:noProof/>
            <w:webHidden/>
          </w:rPr>
          <w:fldChar w:fldCharType="begin"/>
        </w:r>
        <w:r w:rsidR="004A517B">
          <w:rPr>
            <w:noProof/>
            <w:webHidden/>
          </w:rPr>
          <w:instrText xml:space="preserve"> PAGEREF _Toc427933747 \h </w:instrText>
        </w:r>
        <w:r w:rsidR="004A517B">
          <w:rPr>
            <w:noProof/>
            <w:webHidden/>
          </w:rPr>
        </w:r>
        <w:r w:rsidR="004A517B">
          <w:rPr>
            <w:noProof/>
            <w:webHidden/>
          </w:rPr>
          <w:fldChar w:fldCharType="separate"/>
        </w:r>
        <w:r w:rsidR="004A517B">
          <w:rPr>
            <w:noProof/>
            <w:webHidden/>
          </w:rPr>
          <w:t>51</w:t>
        </w:r>
        <w:r w:rsidR="004A517B">
          <w:rPr>
            <w:noProof/>
            <w:webHidden/>
          </w:rPr>
          <w:fldChar w:fldCharType="end"/>
        </w:r>
      </w:hyperlink>
    </w:p>
    <w:p w14:paraId="7DF4B10E" w14:textId="77777777" w:rsidR="004A517B" w:rsidRDefault="007328F6">
      <w:pPr>
        <w:pStyle w:val="TOC2"/>
        <w:rPr>
          <w:noProof/>
          <w:color w:val="auto"/>
          <w:sz w:val="22"/>
          <w:lang w:eastAsia="ja-JP"/>
        </w:rPr>
      </w:pPr>
      <w:hyperlink w:anchor="_Toc427933748" w:history="1">
        <w:r w:rsidR="004A517B" w:rsidRPr="00C36577">
          <w:rPr>
            <w:rStyle w:val="Hyperlink"/>
            <w:noProof/>
          </w:rPr>
          <w:t>Visual Studio Enterprise 2015</w:t>
        </w:r>
        <w:r w:rsidR="004A517B">
          <w:rPr>
            <w:noProof/>
            <w:webHidden/>
          </w:rPr>
          <w:tab/>
        </w:r>
        <w:r w:rsidR="004A517B">
          <w:rPr>
            <w:noProof/>
            <w:webHidden/>
          </w:rPr>
          <w:fldChar w:fldCharType="begin"/>
        </w:r>
        <w:r w:rsidR="004A517B">
          <w:rPr>
            <w:noProof/>
            <w:webHidden/>
          </w:rPr>
          <w:instrText xml:space="preserve"> PAGEREF _Toc427933748 \h </w:instrText>
        </w:r>
        <w:r w:rsidR="004A517B">
          <w:rPr>
            <w:noProof/>
            <w:webHidden/>
          </w:rPr>
        </w:r>
        <w:r w:rsidR="004A517B">
          <w:rPr>
            <w:noProof/>
            <w:webHidden/>
          </w:rPr>
          <w:fldChar w:fldCharType="separate"/>
        </w:r>
        <w:r w:rsidR="004A517B">
          <w:rPr>
            <w:noProof/>
            <w:webHidden/>
          </w:rPr>
          <w:t>51</w:t>
        </w:r>
        <w:r w:rsidR="004A517B">
          <w:rPr>
            <w:noProof/>
            <w:webHidden/>
          </w:rPr>
          <w:fldChar w:fldCharType="end"/>
        </w:r>
      </w:hyperlink>
    </w:p>
    <w:p w14:paraId="2F395AFA" w14:textId="77777777" w:rsidR="004A517B" w:rsidRDefault="007328F6">
      <w:pPr>
        <w:pStyle w:val="TOC2"/>
        <w:rPr>
          <w:noProof/>
          <w:color w:val="auto"/>
          <w:sz w:val="22"/>
          <w:lang w:eastAsia="ja-JP"/>
        </w:rPr>
      </w:pPr>
      <w:hyperlink w:anchor="_Toc427933749" w:history="1">
        <w:r w:rsidR="004A517B" w:rsidRPr="00C36577">
          <w:rPr>
            <w:rStyle w:val="Hyperlink"/>
            <w:noProof/>
          </w:rPr>
          <w:t>Visual Studio Professional 2015</w:t>
        </w:r>
        <w:r w:rsidR="004A517B">
          <w:rPr>
            <w:noProof/>
            <w:webHidden/>
          </w:rPr>
          <w:tab/>
        </w:r>
        <w:r w:rsidR="004A517B">
          <w:rPr>
            <w:noProof/>
            <w:webHidden/>
          </w:rPr>
          <w:fldChar w:fldCharType="begin"/>
        </w:r>
        <w:r w:rsidR="004A517B">
          <w:rPr>
            <w:noProof/>
            <w:webHidden/>
          </w:rPr>
          <w:instrText xml:space="preserve"> PAGEREF _Toc427933749 \h </w:instrText>
        </w:r>
        <w:r w:rsidR="004A517B">
          <w:rPr>
            <w:noProof/>
            <w:webHidden/>
          </w:rPr>
        </w:r>
        <w:r w:rsidR="004A517B">
          <w:rPr>
            <w:noProof/>
            <w:webHidden/>
          </w:rPr>
          <w:fldChar w:fldCharType="separate"/>
        </w:r>
        <w:r w:rsidR="004A517B">
          <w:rPr>
            <w:noProof/>
            <w:webHidden/>
          </w:rPr>
          <w:t>53</w:t>
        </w:r>
        <w:r w:rsidR="004A517B">
          <w:rPr>
            <w:noProof/>
            <w:webHidden/>
          </w:rPr>
          <w:fldChar w:fldCharType="end"/>
        </w:r>
      </w:hyperlink>
    </w:p>
    <w:p w14:paraId="4663EA15" w14:textId="77777777" w:rsidR="004A517B" w:rsidRDefault="007328F6">
      <w:pPr>
        <w:pStyle w:val="TOC2"/>
        <w:rPr>
          <w:noProof/>
          <w:color w:val="auto"/>
          <w:sz w:val="22"/>
          <w:lang w:eastAsia="ja-JP"/>
        </w:rPr>
      </w:pPr>
      <w:hyperlink w:anchor="_Toc427933750" w:history="1">
        <w:r w:rsidR="004A517B" w:rsidRPr="00C36577">
          <w:rPr>
            <w:rStyle w:val="Hyperlink"/>
            <w:noProof/>
          </w:rPr>
          <w:t>Visual Studio Team Foundation Server 2015 with SQL Server 2014 Technology</w:t>
        </w:r>
        <w:r w:rsidR="004A517B">
          <w:rPr>
            <w:noProof/>
            <w:webHidden/>
          </w:rPr>
          <w:tab/>
        </w:r>
        <w:r w:rsidR="004A517B">
          <w:rPr>
            <w:noProof/>
            <w:webHidden/>
          </w:rPr>
          <w:fldChar w:fldCharType="begin"/>
        </w:r>
        <w:r w:rsidR="004A517B">
          <w:rPr>
            <w:noProof/>
            <w:webHidden/>
          </w:rPr>
          <w:instrText xml:space="preserve"> PAGEREF _Toc427933750 \h </w:instrText>
        </w:r>
        <w:r w:rsidR="004A517B">
          <w:rPr>
            <w:noProof/>
            <w:webHidden/>
          </w:rPr>
        </w:r>
        <w:r w:rsidR="004A517B">
          <w:rPr>
            <w:noProof/>
            <w:webHidden/>
          </w:rPr>
          <w:fldChar w:fldCharType="separate"/>
        </w:r>
        <w:r w:rsidR="004A517B">
          <w:rPr>
            <w:noProof/>
            <w:webHidden/>
          </w:rPr>
          <w:t>55</w:t>
        </w:r>
        <w:r w:rsidR="004A517B">
          <w:rPr>
            <w:noProof/>
            <w:webHidden/>
          </w:rPr>
          <w:fldChar w:fldCharType="end"/>
        </w:r>
      </w:hyperlink>
    </w:p>
    <w:p w14:paraId="0218097D" w14:textId="77777777" w:rsidR="004A517B" w:rsidRDefault="007328F6">
      <w:pPr>
        <w:pStyle w:val="TOC2"/>
        <w:rPr>
          <w:noProof/>
          <w:color w:val="auto"/>
          <w:sz w:val="22"/>
          <w:lang w:eastAsia="ja-JP"/>
        </w:rPr>
      </w:pPr>
      <w:hyperlink w:anchor="_Toc427933751" w:history="1">
        <w:r w:rsidR="004A517B" w:rsidRPr="00C36577">
          <w:rPr>
            <w:rStyle w:val="Hyperlink"/>
            <w:noProof/>
          </w:rPr>
          <w:t>Visual Studio Test Professional 2015</w:t>
        </w:r>
        <w:r w:rsidR="004A517B">
          <w:rPr>
            <w:noProof/>
            <w:webHidden/>
          </w:rPr>
          <w:tab/>
        </w:r>
        <w:r w:rsidR="004A517B">
          <w:rPr>
            <w:noProof/>
            <w:webHidden/>
          </w:rPr>
          <w:fldChar w:fldCharType="begin"/>
        </w:r>
        <w:r w:rsidR="004A517B">
          <w:rPr>
            <w:noProof/>
            <w:webHidden/>
          </w:rPr>
          <w:instrText xml:space="preserve"> PAGEREF _Toc427933751 \h </w:instrText>
        </w:r>
        <w:r w:rsidR="004A517B">
          <w:rPr>
            <w:noProof/>
            <w:webHidden/>
          </w:rPr>
        </w:r>
        <w:r w:rsidR="004A517B">
          <w:rPr>
            <w:noProof/>
            <w:webHidden/>
          </w:rPr>
          <w:fldChar w:fldCharType="separate"/>
        </w:r>
        <w:r w:rsidR="004A517B">
          <w:rPr>
            <w:noProof/>
            <w:webHidden/>
          </w:rPr>
          <w:t>56</w:t>
        </w:r>
        <w:r w:rsidR="004A517B">
          <w:rPr>
            <w:noProof/>
            <w:webHidden/>
          </w:rPr>
          <w:fldChar w:fldCharType="end"/>
        </w:r>
      </w:hyperlink>
    </w:p>
    <w:p w14:paraId="6F30BC6D" w14:textId="77777777" w:rsidR="004A517B" w:rsidRDefault="007328F6">
      <w:pPr>
        <w:pStyle w:val="TOC2"/>
        <w:rPr>
          <w:noProof/>
          <w:color w:val="auto"/>
          <w:sz w:val="22"/>
          <w:lang w:eastAsia="ja-JP"/>
        </w:rPr>
      </w:pPr>
      <w:hyperlink w:anchor="_Toc427933752" w:history="1">
        <w:r w:rsidR="004A517B" w:rsidRPr="00C36577">
          <w:rPr>
            <w:rStyle w:val="Hyperlink"/>
            <w:noProof/>
          </w:rPr>
          <w:t>Windows Server 2012 R2 Active Directory Rights Management Services</w:t>
        </w:r>
        <w:r w:rsidR="004A517B">
          <w:rPr>
            <w:noProof/>
            <w:webHidden/>
          </w:rPr>
          <w:tab/>
        </w:r>
        <w:r w:rsidR="004A517B">
          <w:rPr>
            <w:noProof/>
            <w:webHidden/>
          </w:rPr>
          <w:fldChar w:fldCharType="begin"/>
        </w:r>
        <w:r w:rsidR="004A517B">
          <w:rPr>
            <w:noProof/>
            <w:webHidden/>
          </w:rPr>
          <w:instrText xml:space="preserve"> PAGEREF _Toc427933752 \h </w:instrText>
        </w:r>
        <w:r w:rsidR="004A517B">
          <w:rPr>
            <w:noProof/>
            <w:webHidden/>
          </w:rPr>
        </w:r>
        <w:r w:rsidR="004A517B">
          <w:rPr>
            <w:noProof/>
            <w:webHidden/>
          </w:rPr>
          <w:fldChar w:fldCharType="separate"/>
        </w:r>
        <w:r w:rsidR="004A517B">
          <w:rPr>
            <w:noProof/>
            <w:webHidden/>
          </w:rPr>
          <w:t>58</w:t>
        </w:r>
        <w:r w:rsidR="004A517B">
          <w:rPr>
            <w:noProof/>
            <w:webHidden/>
          </w:rPr>
          <w:fldChar w:fldCharType="end"/>
        </w:r>
      </w:hyperlink>
    </w:p>
    <w:p w14:paraId="3BB98E65" w14:textId="77777777" w:rsidR="004A517B" w:rsidRDefault="007328F6">
      <w:pPr>
        <w:pStyle w:val="TOC2"/>
        <w:rPr>
          <w:noProof/>
          <w:color w:val="auto"/>
          <w:sz w:val="22"/>
          <w:lang w:eastAsia="ja-JP"/>
        </w:rPr>
      </w:pPr>
      <w:hyperlink w:anchor="_Toc427933753" w:history="1">
        <w:r w:rsidR="004A517B" w:rsidRPr="00C36577">
          <w:rPr>
            <w:rStyle w:val="Hyperlink"/>
            <w:noProof/>
          </w:rPr>
          <w:t>Windows Server 2012 R2 Remote Desktop Services</w:t>
        </w:r>
        <w:r w:rsidR="004A517B">
          <w:rPr>
            <w:noProof/>
            <w:webHidden/>
          </w:rPr>
          <w:tab/>
        </w:r>
        <w:r w:rsidR="004A517B">
          <w:rPr>
            <w:noProof/>
            <w:webHidden/>
          </w:rPr>
          <w:fldChar w:fldCharType="begin"/>
        </w:r>
        <w:r w:rsidR="004A517B">
          <w:rPr>
            <w:noProof/>
            <w:webHidden/>
          </w:rPr>
          <w:instrText xml:space="preserve"> PAGEREF _Toc427933753 \h </w:instrText>
        </w:r>
        <w:r w:rsidR="004A517B">
          <w:rPr>
            <w:noProof/>
            <w:webHidden/>
          </w:rPr>
        </w:r>
        <w:r w:rsidR="004A517B">
          <w:rPr>
            <w:noProof/>
            <w:webHidden/>
          </w:rPr>
          <w:fldChar w:fldCharType="separate"/>
        </w:r>
        <w:r w:rsidR="004A517B">
          <w:rPr>
            <w:noProof/>
            <w:webHidden/>
          </w:rPr>
          <w:t>58</w:t>
        </w:r>
        <w:r w:rsidR="004A517B">
          <w:rPr>
            <w:noProof/>
            <w:webHidden/>
          </w:rPr>
          <w:fldChar w:fldCharType="end"/>
        </w:r>
      </w:hyperlink>
    </w:p>
    <w:p w14:paraId="6D3F5685" w14:textId="77777777" w:rsidR="000C3222" w:rsidRDefault="0006656D" w:rsidP="009A4C7C">
      <w:pPr>
        <w:pStyle w:val="PURHeading1"/>
        <w:sectPr w:rsidR="000C3222" w:rsidSect="000C3222">
          <w:type w:val="continuous"/>
          <w:pgSz w:w="12240" w:h="15840" w:code="1"/>
          <w:pgMar w:top="1800" w:right="720" w:bottom="720" w:left="720" w:header="720" w:footer="720"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r>
        <w:t>General Terms</w:t>
      </w:r>
    </w:p>
    <w:p w14:paraId="7262B13C" w14:textId="77777777" w:rsidR="00351C31" w:rsidRPr="00FD0B26" w:rsidRDefault="00BC6C4C" w:rsidP="00FD0B26">
      <w:pPr>
        <w:pStyle w:val="PURBlueStrong"/>
        <w:ind w:left="0"/>
      </w:pPr>
      <w:r w:rsidRPr="00FD0B26">
        <w:t>SAL General Terms Organization</w:t>
      </w:r>
    </w:p>
    <w:p w14:paraId="4F3630B3" w14:textId="0DCAB71C" w:rsidR="009A4C7C" w:rsidRPr="008F7770" w:rsidRDefault="009A4C7C" w:rsidP="00FD0B26">
      <w:pPr>
        <w:pStyle w:val="PURBody"/>
      </w:pPr>
      <w:r w:rsidRPr="008F7770">
        <w:t xml:space="preserve">The terms below are organized </w:t>
      </w:r>
      <w:r w:rsidR="008F7770" w:rsidRPr="008F7770">
        <w:t>into three sections</w:t>
      </w:r>
      <w:r w:rsidRPr="008F7770">
        <w:t xml:space="preserve">: </w:t>
      </w:r>
      <w:hyperlink w:anchor="SALTerms_Server" w:history="1">
        <w:r w:rsidRPr="00984737">
          <w:rPr>
            <w:rStyle w:val="Hyperlink"/>
            <w:i/>
          </w:rPr>
          <w:t>Server Software</w:t>
        </w:r>
      </w:hyperlink>
      <w:r w:rsidRPr="008F7770">
        <w:t xml:space="preserve">, </w:t>
      </w:r>
      <w:hyperlink w:anchor="SALTerms_MGMT" w:history="1">
        <w:r w:rsidRPr="00984737">
          <w:rPr>
            <w:rStyle w:val="Hyperlink"/>
            <w:i/>
          </w:rPr>
          <w:t>Management Servers</w:t>
        </w:r>
      </w:hyperlink>
      <w:r w:rsidRPr="008F7770">
        <w:t xml:space="preserve">, and </w:t>
      </w:r>
      <w:hyperlink w:anchor="SALTerms_Desktop" w:history="1">
        <w:r w:rsidR="00E9269A">
          <w:rPr>
            <w:rStyle w:val="Hyperlink"/>
            <w:i/>
          </w:rPr>
          <w:t>Desktop Applications</w:t>
        </w:r>
      </w:hyperlink>
      <w:r w:rsidR="00E9269A">
        <w:t xml:space="preserve">. </w:t>
      </w:r>
      <w:r w:rsidR="008F7770" w:rsidRPr="008F7770">
        <w:t xml:space="preserve">The section </w:t>
      </w:r>
      <w:r w:rsidR="00555CBF">
        <w:t xml:space="preserve">of these </w:t>
      </w:r>
      <w:r w:rsidR="00764B41">
        <w:t>General T</w:t>
      </w:r>
      <w:r w:rsidR="00555CBF">
        <w:t>erms</w:t>
      </w:r>
      <w:r w:rsidR="00555CBF" w:rsidRPr="008F7770">
        <w:t xml:space="preserve"> </w:t>
      </w:r>
      <w:r w:rsidR="008F7770" w:rsidRPr="008F7770">
        <w:t xml:space="preserve">applies to a given product is specified under </w:t>
      </w:r>
      <w:r w:rsidR="00A324A8">
        <w:t>that</w:t>
      </w:r>
      <w:r w:rsidR="008F7770" w:rsidRPr="008F7770">
        <w:t xml:space="preserve"> product in the</w:t>
      </w:r>
      <w:r w:rsidRPr="008F7770">
        <w:t xml:space="preserve"> Product-S</w:t>
      </w:r>
      <w:r w:rsidR="00830DCA">
        <w:t>pecific License Terms section.</w:t>
      </w:r>
    </w:p>
    <w:p w14:paraId="5062678A" w14:textId="33455BBE" w:rsidR="000C3222" w:rsidRDefault="009A4C7C" w:rsidP="005E0251">
      <w:pPr>
        <w:pStyle w:val="PURHeading2"/>
        <w:pBdr>
          <w:bottom w:val="single" w:sz="4" w:space="1" w:color="auto"/>
        </w:pBdr>
      </w:pPr>
      <w:bookmarkStart w:id="396" w:name="SALTerms_Server"/>
      <w:r w:rsidRPr="002F42FF">
        <w:t>Server Softwar</w:t>
      </w:r>
      <w:r w:rsidR="000C3222">
        <w:t>e</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8B1CCE" w14:paraId="2A0D56BF" w14:textId="77777777" w:rsidTr="008B1CCE">
        <w:tc>
          <w:tcPr>
            <w:tcW w:w="5508" w:type="dxa"/>
          </w:tcPr>
          <w:bookmarkEnd w:id="396"/>
          <w:p w14:paraId="5F494040" w14:textId="01A73098" w:rsidR="008B1CCE" w:rsidRDefault="008B1CCE" w:rsidP="009E3081">
            <w:pPr>
              <w:pStyle w:val="PURBullet-Indented"/>
            </w:pPr>
            <w:r w:rsidRPr="00BF78C0">
              <w:t>Exc</w:t>
            </w:r>
            <w:r>
              <w:t xml:space="preserve">hange Server </w:t>
            </w:r>
            <w:r w:rsidR="00F44E81">
              <w:t>201</w:t>
            </w:r>
            <w:r w:rsidR="00D12C1E">
              <w:t>6</w:t>
            </w:r>
            <w:r w:rsidR="00F44E81">
              <w:t xml:space="preserve"> </w:t>
            </w:r>
            <w:r>
              <w:t>Standard and Enterprise</w:t>
            </w:r>
          </w:p>
          <w:p w14:paraId="41358583" w14:textId="339773E0" w:rsidR="008B1CCE" w:rsidRDefault="00CE1E9C" w:rsidP="009E3081">
            <w:pPr>
              <w:pStyle w:val="PURBullet-Indented"/>
            </w:pPr>
            <w:r>
              <w:t>Skype for Business Server 2015</w:t>
            </w:r>
          </w:p>
          <w:p w14:paraId="1E105CC9" w14:textId="77777777" w:rsidR="00E75ABC" w:rsidRDefault="00E75ABC" w:rsidP="00E75ABC">
            <w:pPr>
              <w:pStyle w:val="PURBullet-Indented"/>
              <w:spacing w:after="120"/>
            </w:pPr>
            <w:r>
              <w:t>Microsoft Application Virtualization for Remote Desktop Services</w:t>
            </w:r>
          </w:p>
          <w:p w14:paraId="392BCC17" w14:textId="77777777" w:rsidR="008B1CCE" w:rsidRDefault="008B1CCE" w:rsidP="009E3081">
            <w:pPr>
              <w:pStyle w:val="PURBullet-Indented"/>
            </w:pPr>
            <w:r w:rsidRPr="00BF78C0">
              <w:t>Microsoft Application Virtual</w:t>
            </w:r>
            <w:r>
              <w:t>ization Hosting for Desktops</w:t>
            </w:r>
          </w:p>
          <w:p w14:paraId="60416951" w14:textId="572B1312" w:rsidR="008B1CCE" w:rsidRDefault="008B1CCE" w:rsidP="009E3081">
            <w:pPr>
              <w:pStyle w:val="PURBullet-Indented"/>
            </w:pPr>
            <w:r>
              <w:t>Microsoft Dynamics AX 2012</w:t>
            </w:r>
            <w:r w:rsidR="00341200">
              <w:t xml:space="preserve"> </w:t>
            </w:r>
            <w:r w:rsidR="00204150">
              <w:t>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rsidRPr="00BF78C0">
              <w:t>Microsoft Dynami</w:t>
            </w:r>
            <w:r>
              <w:t xml:space="preserve">cs CRM </w:t>
            </w:r>
            <w:r w:rsidR="00DD6505">
              <w:t>201</w:t>
            </w:r>
            <w:r w:rsidR="006061D8">
              <w:t>5</w:t>
            </w:r>
            <w:r w:rsidR="00DD6505">
              <w:t xml:space="preserve"> </w:t>
            </w:r>
            <w:r>
              <w:t>Service Provider</w:t>
            </w:r>
          </w:p>
          <w:p w14:paraId="43608A92" w14:textId="4CB15ED0" w:rsidR="00EE7C5B" w:rsidRDefault="00EE7C5B" w:rsidP="00EE7C5B">
            <w:pPr>
              <w:pStyle w:val="PURBullet-Indented"/>
            </w:pPr>
            <w:r w:rsidRPr="00BF78C0">
              <w:t>M</w:t>
            </w:r>
            <w:r>
              <w:t>icrosoft Dynamics GP 201</w:t>
            </w:r>
            <w:r w:rsidR="008B4AAF">
              <w:t>5</w:t>
            </w:r>
            <w:r w:rsidR="00BE526F">
              <w:t xml:space="preserve"> R2</w:t>
            </w:r>
          </w:p>
          <w:p w14:paraId="69B0CC51" w14:textId="0AAFA208" w:rsidR="00EE7C5B" w:rsidRDefault="00EE7C5B" w:rsidP="00EE7C5B">
            <w:pPr>
              <w:pStyle w:val="PURBullet-Indented"/>
            </w:pPr>
            <w:r w:rsidRPr="00BF78C0">
              <w:t>Mi</w:t>
            </w:r>
            <w:r>
              <w:t>crosoft Dynamics NAV 201</w:t>
            </w:r>
            <w:r w:rsidR="008B4AAF">
              <w:t>5</w:t>
            </w:r>
          </w:p>
          <w:p w14:paraId="3A789082" w14:textId="77777777" w:rsidR="00EE7C5B" w:rsidRDefault="00EE7C5B" w:rsidP="008B4AAF">
            <w:pPr>
              <w:pStyle w:val="PURBullet-Indented"/>
            </w:pPr>
            <w:r>
              <w:t>Microsoft Dynamics SL 201</w:t>
            </w:r>
            <w:r w:rsidR="008B4AAF">
              <w:t>5</w:t>
            </w:r>
          </w:p>
          <w:p w14:paraId="6F60495A" w14:textId="609B9613" w:rsidR="00A55E67" w:rsidRPr="008B1CCE" w:rsidRDefault="00A55E67" w:rsidP="008B4AAF">
            <w:pPr>
              <w:pStyle w:val="PURBullet-Indented"/>
            </w:pPr>
            <w:r>
              <w:t>Microsoft Identity Manager 2016</w:t>
            </w:r>
          </w:p>
        </w:tc>
        <w:tc>
          <w:tcPr>
            <w:tcW w:w="5508" w:type="dxa"/>
          </w:tcPr>
          <w:p w14:paraId="3DAFBFDB" w14:textId="775622E2" w:rsidR="00094CB3" w:rsidRDefault="00094CB3" w:rsidP="00F60F84">
            <w:pPr>
              <w:pStyle w:val="PURBullet-Indented"/>
            </w:pPr>
            <w:r>
              <w:t>Microsoft User Experience Virtualization Hosting for Desktops</w:t>
            </w:r>
            <w:r w:rsidR="00D73DED">
              <w:t xml:space="preserve"> v2.</w:t>
            </w:r>
            <w:r w:rsidR="0097693E">
              <w:t>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 xml:space="preserve">SharePoint Server </w:t>
            </w:r>
            <w:r w:rsidR="00F44E81">
              <w:t>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17BC1B54" w:rsidR="000C3222" w:rsidRDefault="008B1CCE" w:rsidP="00811B51">
            <w:pPr>
              <w:pStyle w:val="PURBullet-Indented"/>
            </w:pPr>
            <w:r>
              <w:t xml:space="preserve">Visual Studio Team Foundation Server </w:t>
            </w:r>
            <w:r w:rsidR="00C43E96">
              <w:t>201</w:t>
            </w:r>
            <w:r w:rsidR="00EE1903">
              <w:t>5</w:t>
            </w:r>
            <w:r w:rsidR="00C43E96">
              <w:t xml:space="preserve"> </w:t>
            </w:r>
            <w:r>
              <w:t xml:space="preserve">with SQL Server </w:t>
            </w:r>
            <w:r w:rsidR="004B7C06">
              <w:t>201</w:t>
            </w:r>
            <w:r w:rsidR="00B56E74">
              <w:t>4</w:t>
            </w:r>
            <w:r>
              <w:t xml:space="preserve"> Technology</w:t>
            </w:r>
          </w:p>
          <w:p w14:paraId="3F0381F9" w14:textId="19447BCE" w:rsidR="00632041" w:rsidRDefault="00632041" w:rsidP="00811B51">
            <w:pPr>
              <w:pStyle w:val="PURBullet-Indented"/>
            </w:pPr>
            <w:r>
              <w:t xml:space="preserve">Windows Server 2012 </w:t>
            </w:r>
            <w:r w:rsidR="00377F92">
              <w:t xml:space="preserve">R2 </w:t>
            </w:r>
            <w:r>
              <w:t>Remote Desktop Services</w:t>
            </w:r>
          </w:p>
          <w:p w14:paraId="3EE31E47" w14:textId="202BBDB2" w:rsidR="00632041" w:rsidRDefault="00632041" w:rsidP="00DE591B">
            <w:pPr>
              <w:pStyle w:val="PURBullet-Indented"/>
            </w:pPr>
            <w:r>
              <w:t xml:space="preserve">Windows Server 2012 </w:t>
            </w:r>
            <w:r w:rsidR="00377F92">
              <w:t xml:space="preserve">R2 </w:t>
            </w:r>
            <w:r>
              <w:t>Active Directory Rights Management Services</w:t>
            </w:r>
          </w:p>
        </w:tc>
      </w:tr>
    </w:tbl>
    <w:p w14:paraId="372B5908" w14:textId="77777777" w:rsidR="00EE7C5B" w:rsidRDefault="00EE7C5B" w:rsidP="00555CBF">
      <w:pPr>
        <w:pStyle w:val="PURBody"/>
      </w:pPr>
    </w:p>
    <w:p w14:paraId="25753BE1" w14:textId="32021342" w:rsidR="00555CBF" w:rsidRDefault="00555CBF" w:rsidP="00555CBF">
      <w:pPr>
        <w:pStyle w:val="PURBody"/>
      </w:pPr>
      <w:r w:rsidRPr="00E53E5B">
        <w:t xml:space="preserve">You have the rights below for each </w:t>
      </w:r>
      <w:r>
        <w:t xml:space="preserve">corresponding </w:t>
      </w:r>
      <w:r w:rsidR="00446366">
        <w:t xml:space="preserve">SAL </w:t>
      </w:r>
      <w:r w:rsidR="00830DCA">
        <w:t xml:space="preserve">you </w:t>
      </w:r>
      <w:r w:rsidRPr="00E53E5B">
        <w:t>acquire.</w:t>
      </w:r>
    </w:p>
    <w:p w14:paraId="1D86DAE4" w14:textId="77777777" w:rsidR="009A4C7C" w:rsidRPr="00830DCA" w:rsidRDefault="009A4C7C" w:rsidP="00830DCA">
      <w:pPr>
        <w:pStyle w:val="PURBlueStrong-Indented"/>
        <w:rPr>
          <w:b/>
          <w:bCs/>
        </w:rPr>
      </w:pPr>
      <w:r w:rsidRPr="00830DCA">
        <w:t>Subscriber</w:t>
      </w:r>
      <w:r w:rsidRPr="00486EF8">
        <w:t xml:space="preserve"> Access Licenses (SALs)</w:t>
      </w:r>
    </w:p>
    <w:p w14:paraId="5988207D" w14:textId="67F8E62E" w:rsidR="009A4C7C" w:rsidRPr="004B6D22" w:rsidRDefault="009A4C7C" w:rsidP="009A4C7C">
      <w:pPr>
        <w:pStyle w:val="PURBody-Indented"/>
        <w:rPr>
          <w:b/>
          <w:bCs/>
        </w:rPr>
      </w:pPr>
      <w:r w:rsidRPr="00221F7C">
        <w:rPr>
          <w:bCs/>
        </w:rPr>
        <w:t xml:space="preserve">You </w:t>
      </w:r>
      <w:r w:rsidRPr="00221F7C">
        <w:t>must acquire and assign a SAL to each user that is authorized to access your instances of the server software directly or ind</w:t>
      </w:r>
      <w:r w:rsidRPr="00221F7C">
        <w:rPr>
          <w:bCs/>
        </w:rPr>
        <w:t>irectly, regardless of actual access of the server software.</w:t>
      </w:r>
      <w:r w:rsidR="00B70FA2">
        <w:rPr>
          <w:bCs/>
        </w:rPr>
        <w:t xml:space="preserve"> </w:t>
      </w:r>
      <w:r w:rsidRPr="00221F7C">
        <w:rPr>
          <w:bCs/>
        </w:rPr>
        <w:t>Device SALs are not available except for products that we designate in</w:t>
      </w:r>
      <w:r w:rsidR="00C54E23">
        <w:rPr>
          <w:bCs/>
        </w:rPr>
        <w:t xml:space="preserve"> the Product-specific License Terms section</w:t>
      </w:r>
      <w:r w:rsidRPr="00221F7C">
        <w:rPr>
          <w:bCs/>
        </w:rPr>
        <w:t>.</w:t>
      </w:r>
      <w:r w:rsidR="00B70FA2">
        <w:rPr>
          <w:bCs/>
        </w:rPr>
        <w:t xml:space="preserve"> </w:t>
      </w:r>
      <w:r w:rsidRPr="00221F7C">
        <w:t>A hardware partition or blade is considered to be a separate device.</w:t>
      </w:r>
      <w:r w:rsidR="00B70FA2">
        <w:t xml:space="preserve"> </w:t>
      </w:r>
      <w:r>
        <w:t>The appropriate SAL for each product is listed in the Product-specific License Terms section below.</w:t>
      </w:r>
    </w:p>
    <w:p w14:paraId="56533613" w14:textId="563BFBF1" w:rsidR="009A4C7C" w:rsidRPr="00221F7C" w:rsidRDefault="00094CB3" w:rsidP="009A4C7C">
      <w:pPr>
        <w:pStyle w:val="PURBody-Indented"/>
      </w:pPr>
      <w:r>
        <w:rPr>
          <w:bCs/>
        </w:rPr>
        <w:t>Except as described in the Per Processor section of this document, y</w:t>
      </w:r>
      <w:r w:rsidR="009A4C7C" w:rsidRPr="00221F7C">
        <w:rPr>
          <w:bCs/>
        </w:rPr>
        <w:t xml:space="preserve">ou do not need SALs for </w:t>
      </w:r>
      <w:r w:rsidR="009A4C7C" w:rsidRPr="00221F7C">
        <w:t>any software licensed with a Per Processor</w:t>
      </w:r>
      <w:r>
        <w:t xml:space="preserve"> or Per Core</w:t>
      </w:r>
      <w:r w:rsidR="009A4C7C" w:rsidRPr="00221F7C">
        <w:t xml:space="preserve"> license.</w:t>
      </w:r>
    </w:p>
    <w:p w14:paraId="05B61614" w14:textId="15794CF0" w:rsidR="00BB2971" w:rsidRPr="00221F7C" w:rsidRDefault="00BB2971" w:rsidP="00BB2971">
      <w:pPr>
        <w:pStyle w:val="PURBody-Indented"/>
      </w:pPr>
      <w:r>
        <w:rPr>
          <w:bCs/>
        </w:rPr>
        <w:t>Some products have base and additive SALs. Generally, additive SALs permit access to base functionality as well as the premium</w:t>
      </w:r>
      <w:r w:rsidRPr="00221F7C">
        <w:rPr>
          <w:bCs/>
        </w:rPr>
        <w:t xml:space="preserve"> </w:t>
      </w:r>
      <w:r>
        <w:rPr>
          <w:bCs/>
        </w:rPr>
        <w:t>features or</w:t>
      </w:r>
      <w:r w:rsidRPr="00221F7C">
        <w:rPr>
          <w:bCs/>
        </w:rPr>
        <w:t xml:space="preserve"> functionality </w:t>
      </w:r>
      <w:r>
        <w:rPr>
          <w:bCs/>
        </w:rPr>
        <w:t xml:space="preserve">listed for the SAL. Despite this general rule, some products require both the base SAL and the additive SAL to access premium features and functionality and some products require different SALs for specific features and functionality. See the </w:t>
      </w:r>
      <w:r>
        <w:t>Product-specific License Terms section below for the SAL requirements for each product</w:t>
      </w:r>
      <w:r>
        <w:rPr>
          <w:bCs/>
        </w:rPr>
        <w:t>.</w:t>
      </w:r>
    </w:p>
    <w:p w14:paraId="434028EC" w14:textId="77777777" w:rsidR="009A4C7C" w:rsidRPr="004B6D22" w:rsidRDefault="009A4C7C" w:rsidP="00830DCA">
      <w:pPr>
        <w:pStyle w:val="PURBlueStrong-Indented"/>
      </w:pPr>
      <w:r w:rsidRPr="00830DCA">
        <w:t>Types of SALs</w:t>
      </w:r>
    </w:p>
    <w:p w14:paraId="0F6EB815" w14:textId="5A94C73D" w:rsidR="009A4C7C" w:rsidRDefault="009A4C7C" w:rsidP="009A4C7C">
      <w:pPr>
        <w:pStyle w:val="PURBody-Indented"/>
      </w:pPr>
      <w:r w:rsidRPr="00EB1808">
        <w:t xml:space="preserve">There are </w:t>
      </w:r>
      <w:r>
        <w:t>three</w:t>
      </w:r>
      <w:r w:rsidRPr="00EB1808">
        <w:t xml:space="preserve"> types of SALs: one for devices</w:t>
      </w:r>
      <w:r>
        <w:t>,</w:t>
      </w:r>
      <w:r w:rsidRPr="00EB1808">
        <w:t xml:space="preserve"> one for users and</w:t>
      </w:r>
      <w:r>
        <w:t xml:space="preserve"> one for qualified educational users (“students”)</w:t>
      </w:r>
      <w:r w:rsidRPr="00EB1808">
        <w:t>. Each device SAL (for products permitting device SALs) permits one device, used by any user, to access instances of the server software on your servers.</w:t>
      </w:r>
      <w:r w:rsidR="00B70FA2">
        <w:t xml:space="preserve"> </w:t>
      </w:r>
      <w:r w:rsidRPr="00EB1808">
        <w:t>Each user</w:t>
      </w:r>
      <w:r w:rsidR="002C084A">
        <w:t xml:space="preserve"> </w:t>
      </w:r>
      <w:r w:rsidRPr="00EB1808">
        <w:t>SAL permits one user, using any device, to access instances of</w:t>
      </w:r>
      <w:r w:rsidR="002C084A">
        <w:t xml:space="preserve"> </w:t>
      </w:r>
      <w:r w:rsidRPr="00EB1808">
        <w:t xml:space="preserve">the server software on your servers. </w:t>
      </w:r>
      <w:r w:rsidR="00372BFC">
        <w:t>P</w:t>
      </w:r>
      <w:r w:rsidRPr="00EB1808">
        <w:t xml:space="preserve">roducts </w:t>
      </w:r>
      <w:r w:rsidR="00372BFC">
        <w:t>with</w:t>
      </w:r>
      <w:r w:rsidR="00372BFC" w:rsidRPr="00EB1808">
        <w:t xml:space="preserve"> </w:t>
      </w:r>
      <w:r>
        <w:t>s</w:t>
      </w:r>
      <w:r w:rsidRPr="00EB1808">
        <w:t>tudent SAL offerings require qualification through the Qualified Educational Customer Addendum.</w:t>
      </w:r>
      <w:r w:rsidR="00B70FA2">
        <w:t xml:space="preserve"> </w:t>
      </w:r>
      <w:r>
        <w:t>Like user SALs, each student SAL permits one user, using any device, to access instances of the server software on your servers.</w:t>
      </w:r>
    </w:p>
    <w:p w14:paraId="2598C902" w14:textId="77777777" w:rsidR="00FD0B26" w:rsidRDefault="00FD0B26" w:rsidP="00FD0B26">
      <w:pPr>
        <w:pStyle w:val="PURBlueStrong-Indented"/>
      </w:pPr>
      <w:r>
        <w:t xml:space="preserve">Reassignment of </w:t>
      </w:r>
      <w:r w:rsidRPr="00E53E5B">
        <w:t>Subscriber Access License</w:t>
      </w:r>
      <w:r>
        <w:t>s (SAL)</w:t>
      </w:r>
    </w:p>
    <w:p w14:paraId="35DEB9D0" w14:textId="5D7CF8CB" w:rsidR="00FD0B26" w:rsidRPr="00E8519C" w:rsidRDefault="00FD0B26" w:rsidP="000D4966">
      <w:pPr>
        <w:pStyle w:val="PURBody-Indented"/>
      </w:pPr>
      <w:r w:rsidRPr="00EB1808">
        <w:t>You may</w:t>
      </w:r>
      <w:r w:rsidR="000D4966">
        <w:t xml:space="preserve"> </w:t>
      </w:r>
      <w:r w:rsidRPr="00E8519C">
        <w:t>reassign your device SAL</w:t>
      </w:r>
      <w:r>
        <w:t xml:space="preserve"> </w:t>
      </w:r>
      <w:r w:rsidRPr="00E8519C">
        <w:t>from one device to another, or your user SAL from one u</w:t>
      </w:r>
      <w:r>
        <w:t>ser</w:t>
      </w:r>
      <w:r w:rsidR="002C084A">
        <w:t xml:space="preserve"> </w:t>
      </w:r>
      <w:r>
        <w:t xml:space="preserve">to </w:t>
      </w:r>
      <w:r w:rsidR="00830DCA">
        <w:t>another</w:t>
      </w:r>
      <w:r w:rsidR="000D4966">
        <w:t>, but not during the same calendar month</w:t>
      </w:r>
      <w:r w:rsidR="00830DCA">
        <w:t xml:space="preserve">, </w:t>
      </w:r>
      <w:r w:rsidR="000D4966">
        <w:t xml:space="preserve">unless you </w:t>
      </w:r>
      <w:r w:rsidRPr="00E8519C">
        <w:t>temporarily reassign your device SAL to a loaner device while the first device is out of service, or</w:t>
      </w:r>
      <w:r w:rsidR="002C084A">
        <w:t xml:space="preserve"> </w:t>
      </w:r>
      <w:r w:rsidRPr="00E8519C">
        <w:t>your user SAL to a temporary worker while the user is absent.</w:t>
      </w:r>
    </w:p>
    <w:p w14:paraId="3C8B2173" w14:textId="77777777" w:rsidR="009A4C7C" w:rsidRDefault="009A4C7C" w:rsidP="009A4C7C">
      <w:pPr>
        <w:pStyle w:val="PURBlueStrong"/>
      </w:pPr>
      <w:r w:rsidRPr="00A0706D">
        <w:t>SALs for SA</w:t>
      </w:r>
    </w:p>
    <w:p w14:paraId="408F1E28" w14:textId="02D4C9E9" w:rsidR="009A4C7C" w:rsidRDefault="009A4C7C" w:rsidP="009A4C7C">
      <w:pPr>
        <w:pStyle w:val="PURBody-Indented"/>
      </w:pPr>
      <w:r w:rsidRPr="00A0706D">
        <w:t>SALs for SA may be acquired and assigned to users who have also been assigned a qualifying Client Access License (“CAL”) with active Software Assurance (“SA”) acquired under a Microsoft Volume Licensing Program or who uses a device to which a qualifying Device CAL with active Software Assurance coverage has been assigned. You may not acquire SALs for SA for more than one user for any given qualifying CAL. Use rights for SALs for SA are identical to their corresponding SALs, as defined in this document.</w:t>
      </w:r>
      <w:r w:rsidR="00B70FA2">
        <w:t xml:space="preserve"> </w:t>
      </w:r>
      <w:r w:rsidRPr="00A0706D">
        <w:t>The right to assign a SAL for SA to a user or device expires when the Software Assurance coverage for the qualifying CAL expires.</w:t>
      </w:r>
      <w:r w:rsidR="00B70FA2">
        <w:t xml:space="preserve"> </w:t>
      </w:r>
      <w:r w:rsidRPr="00A0706D">
        <w:t>Use of a SAL for SA does not invalidate the use rights of the qualifying CAL. SALs for SA may only be reassigned, and must be reassigned, when and as the qualifying CAL is reassigned.</w:t>
      </w:r>
      <w:r w:rsidR="00B70FA2">
        <w:t xml:space="preserve"> </w:t>
      </w:r>
      <w:r w:rsidRPr="00A0706D">
        <w:t xml:space="preserve">For more information on ordering SALs for SA and the order validation process, please see </w:t>
      </w:r>
      <w:hyperlink r:id="rId152" w:history="1">
        <w:r w:rsidRPr="00AA19FC">
          <w:rPr>
            <w:rStyle w:val="Hyperlink"/>
          </w:rPr>
          <w:t>http://www.explore.ms</w:t>
        </w:r>
      </w:hyperlink>
      <w:r w:rsidRPr="00A0706D">
        <w:t xml:space="preserve"> or contact your software products reseller.</w:t>
      </w:r>
    </w:p>
    <w:p w14:paraId="4D84B527" w14:textId="5A5C8E87" w:rsidR="009A4C7C" w:rsidRDefault="009A4C7C" w:rsidP="009A4C7C">
      <w:pPr>
        <w:pStyle w:val="PURBody-Indented"/>
      </w:pPr>
      <w:r w:rsidRPr="00A0706D">
        <w:t>SALs available for SA customers and their q</w:t>
      </w:r>
      <w:r>
        <w:t>ualifying CALs are listed under applicable products in the Product-specific License Terms section.</w:t>
      </w:r>
    </w:p>
    <w:p w14:paraId="77268416" w14:textId="29411787" w:rsidR="003814EB" w:rsidRPr="003814EB" w:rsidRDefault="003814EB" w:rsidP="003814EB">
      <w:pPr>
        <w:pStyle w:val="PURBlueStrong"/>
      </w:pPr>
      <w:r w:rsidRPr="003814EB">
        <w:t>Creating and Storing Instances on</w:t>
      </w:r>
      <w:r w:rsidR="00830DCA">
        <w:t xml:space="preserve"> Your Servers or Storage Media.</w:t>
      </w:r>
    </w:p>
    <w:p w14:paraId="1BA647EA" w14:textId="77777777" w:rsidR="003814EB" w:rsidRPr="000F700D" w:rsidRDefault="003814EB" w:rsidP="007B2A51">
      <w:pPr>
        <w:pStyle w:val="PURBody-Indented"/>
      </w:pPr>
      <w:r w:rsidRPr="00221F7C">
        <w:t>You have the additional rights below for each software license you acquire.</w:t>
      </w:r>
    </w:p>
    <w:p w14:paraId="5521A2AA" w14:textId="77777777" w:rsidR="003814EB" w:rsidRPr="00221F7C" w:rsidRDefault="003814EB" w:rsidP="00CF7821">
      <w:pPr>
        <w:pStyle w:val="PURBullet-Indented"/>
        <w:rPr>
          <w:b/>
        </w:rPr>
      </w:pPr>
      <w:r w:rsidRPr="00221F7C">
        <w:t>You may create any number of instances of the server software and client software.</w:t>
      </w:r>
    </w:p>
    <w:p w14:paraId="066A389D" w14:textId="77777777" w:rsidR="003814EB" w:rsidRPr="00221F7C" w:rsidRDefault="003814EB" w:rsidP="00CF7821">
      <w:pPr>
        <w:pStyle w:val="PURBullet-Indented"/>
        <w:rPr>
          <w:b/>
        </w:rPr>
      </w:pPr>
      <w:r w:rsidRPr="00221F7C">
        <w:t>You may store instances of the server software and client software on any of your servers or storage media.</w:t>
      </w:r>
    </w:p>
    <w:p w14:paraId="340AA53E" w14:textId="2A25991E" w:rsidR="003814EB" w:rsidRPr="00221F7C" w:rsidRDefault="003814EB" w:rsidP="00D6363C">
      <w:pPr>
        <w:pStyle w:val="PURBullet-Indented"/>
        <w:rPr>
          <w:b/>
        </w:rPr>
      </w:pPr>
      <w:r w:rsidRPr="00221F7C">
        <w:t>You may create and store instances of the server software and client software solely to exercise your right to run instances of the server software under the software licenses as described above.</w:t>
      </w:r>
    </w:p>
    <w:p w14:paraId="17721CEF" w14:textId="6791899C" w:rsidR="003814EB" w:rsidRDefault="00D80750" w:rsidP="003814EB">
      <w:pPr>
        <w:pStyle w:val="PURBlueStrong"/>
      </w:pPr>
      <w:r>
        <w:t>System Center</w:t>
      </w:r>
      <w:r w:rsidRPr="00221F7C">
        <w:t xml:space="preserve"> </w:t>
      </w:r>
      <w:r w:rsidR="003814EB" w:rsidRPr="00221F7C">
        <w:t>Packs</w:t>
      </w:r>
    </w:p>
    <w:p w14:paraId="0FCCB566" w14:textId="09091799" w:rsidR="003814EB" w:rsidRPr="00E8519C" w:rsidRDefault="00D80750" w:rsidP="003814EB">
      <w:pPr>
        <w:pStyle w:val="PURBody-Indented"/>
        <w:rPr>
          <w:b/>
        </w:rPr>
      </w:pPr>
      <w:r>
        <w:t>The license terms for the applicable System Center products apply to your use of Management Packs, Configuration Packs, Process Packs and Integration Packs included with the software.</w:t>
      </w:r>
    </w:p>
    <w:p w14:paraId="3B57C2DA" w14:textId="77777777" w:rsidR="009A4C7C" w:rsidRDefault="009A4C7C" w:rsidP="009A4C7C">
      <w:pPr>
        <w:pStyle w:val="PURBlueStrong"/>
      </w:pPr>
      <w:r>
        <w:t>Software</w:t>
      </w:r>
    </w:p>
    <w:p w14:paraId="30DAF2E6" w14:textId="52ED0918" w:rsidR="009A4C7C" w:rsidRPr="00AA19FC" w:rsidRDefault="009A4C7C" w:rsidP="009A4C7C">
      <w:pPr>
        <w:pStyle w:val="PURBody-Indented"/>
      </w:pPr>
      <w:r w:rsidRPr="00AA19FC">
        <w:rPr>
          <w:rStyle w:val="Strong"/>
        </w:rPr>
        <w:t>Running Instances of the Server Software:</w:t>
      </w:r>
      <w:r w:rsidR="00B70FA2">
        <w:t xml:space="preserve"> </w:t>
      </w:r>
      <w:r w:rsidRPr="00AA19FC">
        <w:t>You may run or otherwise use any number of instances of the server software in physical or virtual operating system environments (or OSEs) on any number of devices.</w:t>
      </w:r>
    </w:p>
    <w:p w14:paraId="5AA522E4" w14:textId="34A050EC" w:rsidR="009A4C7C" w:rsidRDefault="009A4C7C" w:rsidP="007B2A51">
      <w:pPr>
        <w:pStyle w:val="PURBody-Indented"/>
      </w:pPr>
      <w:r w:rsidRPr="00AA19FC">
        <w:rPr>
          <w:rStyle w:val="Strong"/>
        </w:rPr>
        <w:t>Running I</w:t>
      </w:r>
      <w:r>
        <w:rPr>
          <w:rStyle w:val="Strong"/>
        </w:rPr>
        <w:t>nstances of the Client Software</w:t>
      </w:r>
      <w:r w:rsidRPr="00AA19FC">
        <w:rPr>
          <w:rStyle w:val="Strong"/>
        </w:rPr>
        <w:t xml:space="preserve">: </w:t>
      </w:r>
      <w:r w:rsidRPr="00AA19FC">
        <w:t xml:space="preserve">You may run or otherwise use any number of instances of the client software listed in </w:t>
      </w:r>
      <w:hyperlink w:anchor="Appendix1" w:history="1">
        <w:r w:rsidR="00C4367D">
          <w:rPr>
            <w:rStyle w:val="Hyperlink"/>
          </w:rPr>
          <w:t>Appendix 1</w:t>
        </w:r>
      </w:hyperlink>
      <w:r w:rsidRPr="00AA19FC">
        <w:t xml:space="preserve"> in physical or virtual operating system environments (or OSEs) on any number of devices. You may use the client software only wi</w:t>
      </w:r>
      <w:r>
        <w:t xml:space="preserve">th the server software </w:t>
      </w:r>
      <w:r w:rsidRPr="007B2A51">
        <w:t>directly</w:t>
      </w:r>
      <w:r w:rsidRPr="00AA19FC">
        <w:t xml:space="preserve"> or indirectly through other client software.</w:t>
      </w:r>
      <w:r w:rsidR="00B70FA2">
        <w:t xml:space="preserve"> </w:t>
      </w:r>
    </w:p>
    <w:p w14:paraId="2B77C32B" w14:textId="77777777" w:rsidR="000C3222" w:rsidRPr="00AA19FC" w:rsidRDefault="000C3222" w:rsidP="007B2A51">
      <w:pPr>
        <w:pStyle w:val="PURBody-Indented"/>
      </w:pPr>
    </w:p>
    <w:p w14:paraId="79982AA0" w14:textId="77777777" w:rsidR="00801AE1" w:rsidRDefault="00801AE1" w:rsidP="006F1DFB">
      <w:pPr>
        <w:pStyle w:val="PURHeading2"/>
        <w:pBdr>
          <w:bottom w:val="single" w:sz="4" w:space="1" w:color="auto"/>
        </w:pBdr>
      </w:pPr>
      <w:bookmarkStart w:id="397" w:name="SALTerms_MGMT"/>
      <w:r>
        <w:br w:type="page"/>
      </w:r>
    </w:p>
    <w:p w14:paraId="333DC875" w14:textId="77777777" w:rsidR="000C3222" w:rsidRDefault="009A4C7C" w:rsidP="006F1DFB">
      <w:pPr>
        <w:pStyle w:val="PURHeading2"/>
        <w:pBdr>
          <w:bottom w:val="single" w:sz="4" w:space="1" w:color="auto"/>
        </w:pBdr>
      </w:pPr>
      <w:r>
        <w:t>Management Servers</w:t>
      </w:r>
      <w:bookmarkEnd w:id="39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EE7C5B" w14:paraId="2BD3404E" w14:textId="77777777" w:rsidTr="00652F97">
        <w:tc>
          <w:tcPr>
            <w:tcW w:w="5508" w:type="dxa"/>
          </w:tcPr>
          <w:p w14:paraId="2CA4AE45" w14:textId="308617C9" w:rsidR="008C3CF1" w:rsidRDefault="008C3CF1" w:rsidP="00EE7C5B">
            <w:pPr>
              <w:pStyle w:val="PURBullet-Indented"/>
              <w:rPr>
                <w:lang w:val="fr-FR"/>
              </w:rPr>
            </w:pPr>
            <w:r>
              <w:rPr>
                <w:lang w:val="fr-FR"/>
              </w:rPr>
              <w:t xml:space="preserve">Advanced </w:t>
            </w:r>
            <w:proofErr w:type="spellStart"/>
            <w:r>
              <w:rPr>
                <w:lang w:val="fr-FR"/>
              </w:rPr>
              <w:t>Threat</w:t>
            </w:r>
            <w:proofErr w:type="spellEnd"/>
            <w:r>
              <w:rPr>
                <w:lang w:val="fr-FR"/>
              </w:rPr>
              <w:t xml:space="preserve"> </w:t>
            </w:r>
            <w:proofErr w:type="spellStart"/>
            <w:r>
              <w:rPr>
                <w:lang w:val="fr-FR"/>
              </w:rPr>
              <w:t>Analytics</w:t>
            </w:r>
            <w:proofErr w:type="spellEnd"/>
            <w:r>
              <w:rPr>
                <w:lang w:val="fr-FR"/>
              </w:rPr>
              <w:t xml:space="preserve"> 2016</w:t>
            </w:r>
          </w:p>
          <w:p w14:paraId="7E6502F9" w14:textId="56573787" w:rsidR="00EE7C5B" w:rsidRPr="00204150" w:rsidRDefault="00EE7C5B" w:rsidP="00EE7C5B">
            <w:pPr>
              <w:pStyle w:val="PURBullet-Indented"/>
              <w:rPr>
                <w:lang w:val="fr-FR"/>
              </w:rPr>
            </w:pPr>
            <w:r w:rsidRPr="0054690E">
              <w:rPr>
                <w:lang w:val="fr-FR"/>
              </w:rPr>
              <w:t>System Center 2012</w:t>
            </w:r>
            <w:r>
              <w:rPr>
                <w:lang w:val="fr-FR"/>
              </w:rPr>
              <w:t xml:space="preserve"> R2 </w:t>
            </w:r>
            <w:r w:rsidRPr="0054690E">
              <w:rPr>
                <w:lang w:val="fr-FR"/>
              </w:rPr>
              <w:t>Client Management Suite</w:t>
            </w:r>
          </w:p>
        </w:tc>
        <w:tc>
          <w:tcPr>
            <w:tcW w:w="5508" w:type="dxa"/>
          </w:tcPr>
          <w:p w14:paraId="01AED94E" w14:textId="3337BF37" w:rsidR="00EE7C5B" w:rsidRPr="00EE7C5B" w:rsidRDefault="00EE7C5B" w:rsidP="00EE7C5B">
            <w:pPr>
              <w:pStyle w:val="PURBullet-Indented"/>
              <w:rPr>
                <w:lang w:val="fr-FR"/>
              </w:rPr>
            </w:pPr>
            <w:r w:rsidRPr="0054690E">
              <w:rPr>
                <w:lang w:val="fr-FR"/>
              </w:rPr>
              <w:t>System Center 2012</w:t>
            </w:r>
            <w:r>
              <w:rPr>
                <w:lang w:val="fr-FR"/>
              </w:rPr>
              <w:t xml:space="preserve"> R2 </w:t>
            </w:r>
            <w:r w:rsidRPr="0054690E">
              <w:rPr>
                <w:lang w:val="fr-FR"/>
              </w:rPr>
              <w:t>Configuration Manager</w:t>
            </w:r>
          </w:p>
        </w:tc>
      </w:tr>
    </w:tbl>
    <w:p w14:paraId="2C503F5C" w14:textId="77777777" w:rsidR="00EE7C5B" w:rsidRPr="00CD6E9D" w:rsidRDefault="00EE7C5B" w:rsidP="00CD6E9D">
      <w:pPr>
        <w:pStyle w:val="PURBullet-Indented"/>
        <w:numPr>
          <w:ilvl w:val="0"/>
          <w:numId w:val="0"/>
        </w:numPr>
        <w:ind w:left="270"/>
      </w:pPr>
    </w:p>
    <w:p w14:paraId="2A797575" w14:textId="77777777" w:rsidR="000C3222" w:rsidRDefault="000C3222" w:rsidP="002448BE">
      <w:pPr>
        <w:pStyle w:val="PURBody-Indented"/>
        <w:sectPr w:rsidR="000C3222" w:rsidSect="000C3222">
          <w:type w:val="continuous"/>
          <w:pgSz w:w="12240" w:h="15840" w:code="1"/>
          <w:pgMar w:top="1800" w:right="720" w:bottom="720" w:left="720" w:header="720" w:footer="720" w:gutter="0"/>
          <w:cols w:space="360"/>
          <w:docGrid w:linePitch="360"/>
        </w:sectPr>
      </w:pPr>
    </w:p>
    <w:p w14:paraId="356630E7" w14:textId="005B089B" w:rsidR="009A4C7C" w:rsidRDefault="00AF0812" w:rsidP="000C3222">
      <w:pPr>
        <w:pStyle w:val="PURBody-Indented"/>
        <w:ind w:left="0"/>
      </w:pPr>
      <w:r w:rsidRPr="000F700D">
        <w:t xml:space="preserve">You must acquire and assign to a device or user, the appropriate type of </w:t>
      </w:r>
      <w:r w:rsidR="00414AC5">
        <w:t xml:space="preserve">client </w:t>
      </w:r>
      <w:r w:rsidRPr="000F700D">
        <w:t>SAL for the operating system environments (</w:t>
      </w:r>
      <w:r>
        <w:t xml:space="preserve">or </w:t>
      </w:r>
      <w:r w:rsidRPr="000F700D">
        <w:t>OSEs) you will use your instances of the server software to directly or indirectly manage.</w:t>
      </w:r>
      <w:r w:rsidR="00B70FA2">
        <w:t xml:space="preserve"> </w:t>
      </w:r>
    </w:p>
    <w:p w14:paraId="5F3B3E16" w14:textId="77777777" w:rsidR="00414AC5" w:rsidRDefault="009A4C7C" w:rsidP="009A4C7C">
      <w:pPr>
        <w:pStyle w:val="PURBody-Indented"/>
        <w:rPr>
          <w:rStyle w:val="Strong"/>
        </w:rPr>
      </w:pPr>
      <w:r w:rsidRPr="008E44E2">
        <w:rPr>
          <w:rStyle w:val="Strong"/>
        </w:rPr>
        <w:t>Two Types of Client SALs</w:t>
      </w:r>
      <w:r>
        <w:rPr>
          <w:rStyle w:val="Strong"/>
        </w:rPr>
        <w:t xml:space="preserve">: </w:t>
      </w:r>
    </w:p>
    <w:p w14:paraId="1EC2A326" w14:textId="6C4784AF" w:rsidR="00414AC5" w:rsidRPr="00414AC5" w:rsidRDefault="00414AC5" w:rsidP="00414AC5">
      <w:pPr>
        <w:pStyle w:val="PURBlueStrong-Indented"/>
        <w:rPr>
          <w:rStyle w:val="Strong"/>
          <w:b w:val="0"/>
          <w:bCs w:val="0"/>
        </w:rPr>
      </w:pPr>
      <w:r>
        <w:t>Client SAL Types</w:t>
      </w:r>
    </w:p>
    <w:p w14:paraId="135BC41B" w14:textId="7EC9CCCC" w:rsidR="009A4C7C" w:rsidRPr="008E44E2" w:rsidRDefault="009A4C7C" w:rsidP="009A4C7C">
      <w:pPr>
        <w:pStyle w:val="PURBody-Indented"/>
        <w:rPr>
          <w:b/>
          <w:bCs/>
        </w:rPr>
      </w:pPr>
      <w:r w:rsidRPr="002F42FF">
        <w:t>There are two types of client SALs: one for managed OSEs and o</w:t>
      </w:r>
      <w:r w:rsidR="00830DCA">
        <w:t>ne for users.</w:t>
      </w:r>
    </w:p>
    <w:p w14:paraId="427EF861" w14:textId="25FB4EE7" w:rsidR="009A4C7C" w:rsidRPr="007B2A51" w:rsidRDefault="009A4C7C" w:rsidP="00CF7821">
      <w:pPr>
        <w:pStyle w:val="PURBullet-Indented"/>
      </w:pPr>
      <w:r w:rsidRPr="007B2A51">
        <w:t>OSE client SALs permit your instances of the server software to manage an equal num</w:t>
      </w:r>
      <w:r w:rsidR="00830DCA">
        <w:t>ber of OSEs used by any users.</w:t>
      </w:r>
    </w:p>
    <w:p w14:paraId="1C0B8066" w14:textId="0BFBBCEC" w:rsidR="009A4C7C" w:rsidRPr="007B2A51" w:rsidRDefault="009A4C7C" w:rsidP="00CF7821">
      <w:pPr>
        <w:pStyle w:val="PURBullet-Indented"/>
      </w:pPr>
      <w:r w:rsidRPr="007B2A51">
        <w:t>User client SALs permit your instances of the server software to manage the OSEs used by each user to whom a user client SAL is assigned.</w:t>
      </w:r>
      <w:r w:rsidR="00B70FA2">
        <w:t xml:space="preserve"> </w:t>
      </w:r>
      <w:r w:rsidRPr="007B2A51">
        <w:t>If you have more than one user using an OSE, and you are not licensing by OSE, you must assign user client SALs to each of the users.</w:t>
      </w:r>
    </w:p>
    <w:p w14:paraId="004996C2" w14:textId="4CF91DDE" w:rsidR="009A4C7C" w:rsidRPr="007B2A51" w:rsidRDefault="009A4C7C" w:rsidP="00CF7821">
      <w:pPr>
        <w:pStyle w:val="PURBullet-Indented"/>
      </w:pPr>
      <w:r w:rsidRPr="007B2A51">
        <w:t>Client SALs do not permit management of any OSE running a server operating system.</w:t>
      </w:r>
    </w:p>
    <w:p w14:paraId="15D5359C" w14:textId="592E2597" w:rsidR="00AF0812" w:rsidRPr="00AE0F26" w:rsidRDefault="00AF0812" w:rsidP="00830DCA">
      <w:pPr>
        <w:pStyle w:val="PURBlueStrong-Indented"/>
      </w:pPr>
      <w:r w:rsidRPr="00830DCA">
        <w:t>Management SALs</w:t>
      </w:r>
    </w:p>
    <w:p w14:paraId="2F765ED1" w14:textId="741C23EE" w:rsidR="00AF0812" w:rsidRPr="007B2A51" w:rsidRDefault="00AF0812" w:rsidP="00AF0812">
      <w:pPr>
        <w:pStyle w:val="PURBody-Indented"/>
      </w:pPr>
      <w:r w:rsidRPr="002F42FF">
        <w:t xml:space="preserve">If you acquire user client SALs, you must assign them to the </w:t>
      </w:r>
      <w:r w:rsidRPr="007B2A51">
        <w:t xml:space="preserve">users of the OSEs your instances </w:t>
      </w:r>
      <w:r w:rsidR="00830DCA">
        <w:t>of the server software manage.</w:t>
      </w:r>
    </w:p>
    <w:p w14:paraId="6B2033CB" w14:textId="098FC8DB" w:rsidR="00AF0812" w:rsidRPr="007B2A51" w:rsidRDefault="00AF0812" w:rsidP="00AF0812">
      <w:pPr>
        <w:pStyle w:val="PURBody-Indented"/>
      </w:pPr>
      <w:r w:rsidRPr="007B2A51">
        <w:t>If you acquire OSE client SALs, you must assign them to the devices on which your managed OSEs will run.</w:t>
      </w:r>
      <w:r w:rsidR="00B70FA2">
        <w:t xml:space="preserve"> </w:t>
      </w:r>
      <w:r w:rsidRPr="007B2A51">
        <w:t>A hardware partition or blade is considered to be a separate device. At any one time, the number of OSEs being managed on a device may not exceed the number of OSE client or server management SALs assigned to that device.</w:t>
      </w:r>
    </w:p>
    <w:p w14:paraId="1AFEA353" w14:textId="510DF441" w:rsidR="00AF0812" w:rsidRPr="007B2A51" w:rsidRDefault="00AF0812" w:rsidP="00AF0812">
      <w:pPr>
        <w:pStyle w:val="PURBody-Indented"/>
      </w:pPr>
      <w:r w:rsidRPr="007B2A51">
        <w:t>You do</w:t>
      </w:r>
      <w:r w:rsidR="00830DCA">
        <w:t xml:space="preserve"> not need a management SAL for:</w:t>
      </w:r>
    </w:p>
    <w:p w14:paraId="35CC681E" w14:textId="77777777" w:rsidR="00AF0812" w:rsidRPr="007B2A51" w:rsidRDefault="00AF0812" w:rsidP="00AF0812">
      <w:pPr>
        <w:pStyle w:val="PURBullet-Indented"/>
      </w:pPr>
      <w:r>
        <w:t>any OSEs in which no instances of software are running</w:t>
      </w:r>
      <w:r w:rsidRPr="007B2A51">
        <w:t>,</w:t>
      </w:r>
    </w:p>
    <w:p w14:paraId="7DC30CE1" w14:textId="77777777" w:rsidR="00AF0812" w:rsidRPr="007B2A51" w:rsidRDefault="00AF0812" w:rsidP="00AF0812">
      <w:pPr>
        <w:pStyle w:val="PURBullet-Indented"/>
      </w:pPr>
      <w:r>
        <w:t>any devices functioning only as network infrastructure devices (OSI layer 3 or below</w:t>
      </w:r>
      <w:r w:rsidRPr="007B2A51">
        <w:t>), or</w:t>
      </w:r>
    </w:p>
    <w:p w14:paraId="3ED2069B" w14:textId="30098E09" w:rsidR="00AF0812" w:rsidRPr="007B2A51" w:rsidRDefault="00AF0812" w:rsidP="00AF0812">
      <w:pPr>
        <w:pStyle w:val="PURBullet-Indented"/>
      </w:pPr>
      <w:proofErr w:type="gramStart"/>
      <w:r w:rsidRPr="00CF7821">
        <w:t>any</w:t>
      </w:r>
      <w:proofErr w:type="gramEnd"/>
      <w:r w:rsidRPr="007B2A51">
        <w:t xml:space="preserve"> </w:t>
      </w:r>
      <w:r w:rsidR="008C3513">
        <w:t>device solely</w:t>
      </w:r>
      <w:r w:rsidRPr="007B2A51">
        <w:t xml:space="preserve"> monitor</w:t>
      </w:r>
      <w:r w:rsidR="008C3513">
        <w:t>ed</w:t>
      </w:r>
      <w:r w:rsidRPr="007B2A51">
        <w:t xml:space="preserve"> or manage</w:t>
      </w:r>
      <w:r w:rsidR="008C3513">
        <w:t>d for</w:t>
      </w:r>
      <w:r w:rsidRPr="007B2A51">
        <w:t xml:space="preserve"> hardware components</w:t>
      </w:r>
      <w:r w:rsidR="008C3513">
        <w:t>’ status with respect to</w:t>
      </w:r>
      <w:r>
        <w:t xml:space="preserve"> </w:t>
      </w:r>
      <w:r w:rsidRPr="007B2A51">
        <w:t xml:space="preserve">system temperature, fan speed, power on/off, system reset, </w:t>
      </w:r>
      <w:r w:rsidR="008C3513">
        <w:t xml:space="preserve">or </w:t>
      </w:r>
      <w:r w:rsidRPr="007B2A51">
        <w:t>CPU availability.</w:t>
      </w:r>
    </w:p>
    <w:p w14:paraId="17DDB28D" w14:textId="77777777" w:rsidR="009A4C7C" w:rsidRDefault="009A4C7C" w:rsidP="009A4C7C">
      <w:pPr>
        <w:pStyle w:val="PURBlueStrong"/>
      </w:pPr>
      <w:r>
        <w:t>Reassignment of SALs</w:t>
      </w:r>
    </w:p>
    <w:p w14:paraId="324FC5C3" w14:textId="110995DB" w:rsidR="00AF0812" w:rsidRDefault="009A4C7C" w:rsidP="000D4966">
      <w:pPr>
        <w:pStyle w:val="PURBody-Indented"/>
      </w:pPr>
      <w:r w:rsidRPr="00EB1808">
        <w:t>You may</w:t>
      </w:r>
      <w:r w:rsidR="000D4966">
        <w:t xml:space="preserve"> </w:t>
      </w:r>
      <w:r w:rsidR="00AF0812">
        <w:t>reassign an OSE client SAL from one device to another, or a user client SAL from one user to another</w:t>
      </w:r>
      <w:r w:rsidR="000D4966">
        <w:t xml:space="preserve">, but not during the same calendar month, unless you </w:t>
      </w:r>
      <w:r w:rsidR="00AF0812">
        <w:t>temporarily reassign an OSE client</w:t>
      </w:r>
      <w:r w:rsidR="00B70FA2">
        <w:t xml:space="preserve"> </w:t>
      </w:r>
      <w:r w:rsidR="00AF0812">
        <w:t>SAL to a loaner device while the first device is out of service, or a user client SAL to a temporary worker while the user is absent.</w:t>
      </w:r>
    </w:p>
    <w:p w14:paraId="7C6E050E" w14:textId="77777777" w:rsidR="009A4C7C" w:rsidRDefault="009A4C7C" w:rsidP="009A4C7C">
      <w:pPr>
        <w:pStyle w:val="PURBlueStrong"/>
      </w:pPr>
      <w:r>
        <w:t>Software</w:t>
      </w:r>
    </w:p>
    <w:p w14:paraId="06734D5A" w14:textId="77777777" w:rsidR="00094034" w:rsidRPr="002F42FF" w:rsidRDefault="00094034" w:rsidP="00094034">
      <w:pPr>
        <w:pStyle w:val="PURBody-Indented"/>
        <w:rPr>
          <w:rFonts w:eastAsia="Times New Roman" w:cs="Arial"/>
          <w:szCs w:val="22"/>
        </w:rPr>
      </w:pPr>
      <w:r>
        <w:t>You may use the software to manage:</w:t>
      </w:r>
    </w:p>
    <w:p w14:paraId="106B3816" w14:textId="77777777" w:rsidR="00094034" w:rsidRPr="007B2A51" w:rsidRDefault="00094034" w:rsidP="00094034">
      <w:pPr>
        <w:pStyle w:val="PURBullet-Indented"/>
      </w:pPr>
      <w:proofErr w:type="gramStart"/>
      <w:r w:rsidRPr="00CF7821">
        <w:t>any</w:t>
      </w:r>
      <w:proofErr w:type="gramEnd"/>
      <w:r w:rsidRPr="007B2A51">
        <w:t xml:space="preserve"> number of OSEs on a device, once you assign an equal number of management SALs to that device.</w:t>
      </w:r>
    </w:p>
    <w:p w14:paraId="423F2FCA" w14:textId="13B16611" w:rsidR="00094034" w:rsidRPr="00094034" w:rsidRDefault="00094034" w:rsidP="00094034">
      <w:pPr>
        <w:pStyle w:val="PURBullet-Indented"/>
        <w:rPr>
          <w:rStyle w:val="Strong"/>
          <w:b w:val="0"/>
          <w:bCs w:val="0"/>
        </w:rPr>
      </w:pPr>
      <w:proofErr w:type="gramStart"/>
      <w:r w:rsidRPr="007B2A51">
        <w:t>the</w:t>
      </w:r>
      <w:proofErr w:type="gramEnd"/>
      <w:r w:rsidRPr="007B2A51">
        <w:t xml:space="preserve"> OSEs users use, once you assign management SALs to those users.</w:t>
      </w:r>
    </w:p>
    <w:p w14:paraId="18C7A7F2" w14:textId="153AC96D" w:rsidR="009A4C7C" w:rsidRPr="00AE0F26" w:rsidRDefault="00094034" w:rsidP="009A4C7C">
      <w:pPr>
        <w:pStyle w:val="PURBlueStrong"/>
        <w:rPr>
          <w:rStyle w:val="PURBlueStrong-IndentedChar"/>
          <w:smallCaps/>
        </w:rPr>
      </w:pPr>
      <w:r>
        <w:rPr>
          <w:rStyle w:val="PURBlueStrong-IndentedChar"/>
          <w:smallCaps/>
        </w:rPr>
        <w:t xml:space="preserve">System Center </w:t>
      </w:r>
      <w:r w:rsidR="009A4C7C" w:rsidRPr="00AE0F26">
        <w:rPr>
          <w:rStyle w:val="PURBlueStrong-IndentedChar"/>
          <w:smallCaps/>
        </w:rPr>
        <w:t>Packs</w:t>
      </w:r>
    </w:p>
    <w:p w14:paraId="3E82AB28" w14:textId="53EAA148" w:rsidR="009A4C7C" w:rsidRDefault="00094034" w:rsidP="009A4C7C">
      <w:pPr>
        <w:pStyle w:val="PURBody-Indented"/>
      </w:pPr>
      <w:r>
        <w:t>The license terms for the applicable System Center products apply to your use of Management Packs, Configuration Packs, Process Packs and Integration Packs included with the software</w:t>
      </w:r>
      <w:r w:rsidR="0036211F">
        <w:t>.</w:t>
      </w:r>
    </w:p>
    <w:p w14:paraId="3A9FA533" w14:textId="77777777" w:rsidR="0036211F" w:rsidRDefault="0036211F" w:rsidP="0036211F">
      <w:pPr>
        <w:pStyle w:val="PURBlueStrong-Indented"/>
      </w:pPr>
      <w:r>
        <w:t>No Copying or Distributing Data Sets</w:t>
      </w:r>
    </w:p>
    <w:p w14:paraId="1991590A" w14:textId="54348EF6" w:rsidR="0036211F" w:rsidRDefault="0036211F" w:rsidP="0036211F">
      <w:pPr>
        <w:pStyle w:val="PURBody-Indented"/>
      </w:pPr>
      <w:r>
        <w:t>You may not copy or distribute any data set (or any portion of a data</w:t>
      </w:r>
      <w:r w:rsidR="00830DCA">
        <w:t xml:space="preserve"> set) included in the software.</w:t>
      </w:r>
    </w:p>
    <w:p w14:paraId="7811A15B" w14:textId="6E84DF67" w:rsidR="0036211F" w:rsidRDefault="0036211F" w:rsidP="0036211F">
      <w:pPr>
        <w:pStyle w:val="PURBlueStrong-Indented"/>
      </w:pPr>
      <w:r>
        <w:t>Win</w:t>
      </w:r>
      <w:r w:rsidR="00830DCA">
        <w:t>dows Automated Installation Kit</w:t>
      </w:r>
    </w:p>
    <w:p w14:paraId="57682043" w14:textId="5E744F8E" w:rsidR="0036211F" w:rsidRDefault="0036211F" w:rsidP="0036211F">
      <w:pPr>
        <w:pStyle w:val="PURBody-Indented"/>
      </w:pPr>
      <w:r>
        <w:t>The server software may include the Windows Automated Installation Kit (WAIK).</w:t>
      </w:r>
      <w:r w:rsidR="00B70FA2">
        <w:t xml:space="preserve"> </w:t>
      </w:r>
      <w:r>
        <w:t>If so, the license terms below apply to your use of it.</w:t>
      </w:r>
    </w:p>
    <w:p w14:paraId="50AA7C16" w14:textId="0394C2AA" w:rsidR="0036211F" w:rsidRDefault="0036211F" w:rsidP="0036211F">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767385A" w14:textId="6FA769C2" w:rsidR="0036211F" w:rsidRDefault="0036211F" w:rsidP="0036211F">
      <w:pPr>
        <w:pStyle w:val="PURBody-Indented"/>
      </w:pPr>
      <w:r w:rsidRPr="00D96DF9">
        <w:rPr>
          <w:b/>
        </w:rPr>
        <w:t xml:space="preserve">ImageX.exe, Wimgapi.dll, </w:t>
      </w:r>
      <w:proofErr w:type="spellStart"/>
      <w:r w:rsidRPr="00D96DF9">
        <w:rPr>
          <w:b/>
        </w:rPr>
        <w:t>Wimfilter</w:t>
      </w:r>
      <w:proofErr w:type="spellEnd"/>
      <w:r w:rsidRPr="00D96DF9">
        <w:rPr>
          <w:b/>
        </w:rPr>
        <w:t xml:space="preserve"> and Package Manager</w:t>
      </w:r>
      <w:r>
        <w:rPr>
          <w:b/>
        </w:rPr>
        <w:t>:</w:t>
      </w:r>
      <w:r w:rsidR="002C084A">
        <w:t xml:space="preserve"> </w:t>
      </w:r>
      <w:r>
        <w:t xml:space="preserve">You may install and use </w:t>
      </w:r>
      <w:r w:rsidRPr="00A24C2F">
        <w:t xml:space="preserve">the ImageX.exe, Wimgapi.dll and </w:t>
      </w:r>
      <w:proofErr w:type="spellStart"/>
      <w:r w:rsidRPr="00A24C2F">
        <w:t>Wimfilter</w:t>
      </w:r>
      <w:proofErr w:type="spellEnd"/>
      <w:r w:rsidRPr="00A24C2F">
        <w:t xml:space="preserve">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21B19F0B" w14:textId="77777777" w:rsidR="0036211F" w:rsidRPr="000949B3" w:rsidRDefault="0036211F" w:rsidP="0036211F">
      <w:pPr>
        <w:pStyle w:val="PURBlueStrong-Indented"/>
      </w:pPr>
      <w:r w:rsidRPr="00794C12">
        <w:t>Site Hierarchy – Geographical View</w:t>
      </w:r>
    </w:p>
    <w:p w14:paraId="362F29BC" w14:textId="0BD8D091" w:rsidR="0036211F" w:rsidRPr="00794C12" w:rsidRDefault="0036211F" w:rsidP="0036211F">
      <w:pPr>
        <w:pStyle w:val="PURBody-Indented"/>
      </w:pPr>
      <w:r>
        <w:t>System Center 2012</w:t>
      </w:r>
      <w:r w:rsidR="006F76B4">
        <w:t xml:space="preserve"> </w:t>
      </w:r>
      <w:r w:rsidR="00D73DED">
        <w:t xml:space="preserve">R2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A60E8BD" w14:textId="77777777" w:rsidR="0036211F" w:rsidRPr="00794C12" w:rsidRDefault="0036211F" w:rsidP="003B5A77">
      <w:pPr>
        <w:pStyle w:val="PURBullet-Indented"/>
        <w:numPr>
          <w:ilvl w:val="0"/>
          <w:numId w:val="11"/>
        </w:numPr>
      </w:pPr>
      <w:r w:rsidRPr="00794C12">
        <w:t>the Bing Maps API to provide sensor based guidance/routing,</w:t>
      </w:r>
    </w:p>
    <w:p w14:paraId="02CD7387" w14:textId="77777777" w:rsidR="0036211F" w:rsidRPr="00794C12" w:rsidRDefault="0036211F" w:rsidP="003B5A77">
      <w:pPr>
        <w:pStyle w:val="PURBullet-Indented"/>
        <w:numPr>
          <w:ilvl w:val="0"/>
          <w:numId w:val="11"/>
        </w:numPr>
      </w:pPr>
      <w:proofErr w:type="gramStart"/>
      <w:r w:rsidRPr="00794C12">
        <w:t>any</w:t>
      </w:r>
      <w:proofErr w:type="gramEnd"/>
      <w:r w:rsidRPr="00794C12">
        <w:t xml:space="preserve"> Road Traffic Data or Bird’s Eye Imagery (or associated metadata).</w:t>
      </w:r>
    </w:p>
    <w:p w14:paraId="1ED5C5DB" w14:textId="77777777" w:rsidR="0036211F" w:rsidRPr="00DC630C" w:rsidRDefault="0036211F" w:rsidP="0036211F">
      <w:pPr>
        <w:pStyle w:val="PURBody-Indented"/>
      </w:pPr>
      <w:r w:rsidRPr="00DC630C">
        <w:t>You may not remove, minimize, block or modify any of the following that are included in the software, including any content made available to you through the software:</w:t>
      </w:r>
    </w:p>
    <w:p w14:paraId="0A1424CD" w14:textId="77777777" w:rsidR="0036211F" w:rsidRPr="00DC630C" w:rsidRDefault="0036211F" w:rsidP="003B5A77">
      <w:pPr>
        <w:pStyle w:val="PURBullet-Indented"/>
        <w:numPr>
          <w:ilvl w:val="0"/>
          <w:numId w:val="11"/>
        </w:numPr>
      </w:pPr>
      <w:r w:rsidRPr="00DC630C">
        <w:t>logos,</w:t>
      </w:r>
    </w:p>
    <w:p w14:paraId="41D48678" w14:textId="77777777" w:rsidR="0036211F" w:rsidRPr="00DC630C" w:rsidRDefault="0036211F" w:rsidP="003B5A77">
      <w:pPr>
        <w:pStyle w:val="PURBullet-Indented"/>
        <w:numPr>
          <w:ilvl w:val="0"/>
          <w:numId w:val="11"/>
        </w:numPr>
      </w:pPr>
      <w:r w:rsidRPr="00DC630C">
        <w:t>trademarks,</w:t>
      </w:r>
    </w:p>
    <w:p w14:paraId="113773B3" w14:textId="77777777" w:rsidR="0036211F" w:rsidRPr="00DC630C" w:rsidRDefault="0036211F" w:rsidP="003B5A77">
      <w:pPr>
        <w:pStyle w:val="PURBullet-Indented"/>
        <w:numPr>
          <w:ilvl w:val="0"/>
          <w:numId w:val="11"/>
        </w:numPr>
      </w:pPr>
      <w:r w:rsidRPr="00DC630C">
        <w:t>copyright,</w:t>
      </w:r>
    </w:p>
    <w:p w14:paraId="175E6628" w14:textId="77777777" w:rsidR="0036211F" w:rsidRPr="00DC630C" w:rsidRDefault="0036211F" w:rsidP="003B5A77">
      <w:pPr>
        <w:pStyle w:val="PURBullet-Indented"/>
        <w:numPr>
          <w:ilvl w:val="0"/>
          <w:numId w:val="11"/>
        </w:numPr>
      </w:pPr>
      <w:r w:rsidRPr="00DC630C">
        <w:t>digital watermarks, or</w:t>
      </w:r>
    </w:p>
    <w:p w14:paraId="1B81D4FD" w14:textId="77777777" w:rsidR="0036211F" w:rsidRPr="00DC630C" w:rsidRDefault="0036211F" w:rsidP="003B5A77">
      <w:pPr>
        <w:pStyle w:val="PURBullet-Indented"/>
        <w:numPr>
          <w:ilvl w:val="0"/>
          <w:numId w:val="11"/>
        </w:numPr>
      </w:pPr>
      <w:proofErr w:type="gramStart"/>
      <w:r w:rsidRPr="00DC630C">
        <w:t>other</w:t>
      </w:r>
      <w:proofErr w:type="gramEnd"/>
      <w:r w:rsidRPr="00DC630C">
        <w:t xml:space="preserve"> notices of Microsoft or its suppliers.</w:t>
      </w:r>
    </w:p>
    <w:p w14:paraId="5ED4BA30" w14:textId="3247C56D" w:rsidR="0036211F" w:rsidRDefault="0036211F" w:rsidP="0036211F">
      <w:pPr>
        <w:pStyle w:val="PURBody-Indented"/>
      </w:pPr>
      <w:r w:rsidRPr="00794C12">
        <w:t xml:space="preserve">Your use of the Bing Maps API and associated content is also subject to the additional terms and conditions at </w:t>
      </w:r>
      <w:hyperlink r:id="rId153" w:history="1">
        <w:r w:rsidRPr="00830DCA">
          <w:rPr>
            <w:rStyle w:val="Hyperlink"/>
          </w:rPr>
          <w:t>http://go.microsoft.com/?linkid=9710837</w:t>
        </w:r>
      </w:hyperlink>
      <w:r w:rsidRPr="00794C12">
        <w:t>.</w:t>
      </w:r>
    </w:p>
    <w:p w14:paraId="21F799D5" w14:textId="77777777" w:rsidR="0036211F" w:rsidRDefault="0036211F" w:rsidP="0036211F">
      <w:pPr>
        <w:pStyle w:val="PURBlueStrong-Indented"/>
      </w:pPr>
      <w:r>
        <w:t>.NET Framework Software</w:t>
      </w:r>
    </w:p>
    <w:p w14:paraId="32D5446A" w14:textId="34DF6166" w:rsidR="0036211F" w:rsidRDefault="0036211F" w:rsidP="0036211F">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98" w:name="SALTerms_Desktop"/>
      <w:r>
        <w:t>Desktop Applications</w:t>
      </w:r>
      <w:bookmarkEnd w:id="398"/>
    </w:p>
    <w:p w14:paraId="09ED3ED6" w14:textId="77777777" w:rsidR="001F7A9F" w:rsidRDefault="001F7A9F" w:rsidP="00A50403">
      <w:pPr>
        <w:pStyle w:val="PURBullet-Indented"/>
        <w:numPr>
          <w:ilvl w:val="0"/>
          <w:numId w:val="0"/>
        </w:numPr>
        <w:sectPr w:rsidR="001F7A9F" w:rsidSect="000C3222">
          <w:type w:val="continuous"/>
          <w:pgSz w:w="12240" w:h="15840" w:code="1"/>
          <w:pgMar w:top="1800" w:right="720" w:bottom="720" w:left="720" w:header="720" w:footer="720" w:gutter="0"/>
          <w:cols w:space="360"/>
          <w:docGrid w:linePitch="360"/>
        </w:sectPr>
      </w:pPr>
    </w:p>
    <w:p w14:paraId="06424FA4" w14:textId="50A4D9FB" w:rsidR="00BF78C0" w:rsidRPr="00BF78C0" w:rsidRDefault="00BF78C0" w:rsidP="00DA1A17">
      <w:pPr>
        <w:pStyle w:val="PURBullet-Indented"/>
      </w:pPr>
      <w:r w:rsidRPr="00BF78C0">
        <w:t xml:space="preserve">Office Multi Language Pack </w:t>
      </w:r>
      <w:r w:rsidR="00BD14CB">
        <w:t>2013</w:t>
      </w:r>
    </w:p>
    <w:p w14:paraId="38F5F615" w14:textId="05FFF989" w:rsidR="00BF78C0" w:rsidRPr="00BF78C0" w:rsidRDefault="00BF78C0" w:rsidP="00DA1A17">
      <w:pPr>
        <w:pStyle w:val="PURBullet-Indented"/>
      </w:pPr>
      <w:r w:rsidRPr="00BF78C0">
        <w:t xml:space="preserve">Office Professional Plus </w:t>
      </w:r>
      <w:r w:rsidR="00BD14CB">
        <w:t>201</w:t>
      </w:r>
      <w:r w:rsidR="00D12C1E">
        <w:t>6</w:t>
      </w:r>
      <w:r w:rsidR="00BD14CB" w:rsidRPr="00BF78C0">
        <w:t xml:space="preserve"> </w:t>
      </w:r>
    </w:p>
    <w:p w14:paraId="4EEE639D" w14:textId="4814A6BB" w:rsidR="00FA0FD5" w:rsidRDefault="00FA0FD5" w:rsidP="00DA1A17">
      <w:pPr>
        <w:pStyle w:val="PURBullet-Indented"/>
      </w:pPr>
      <w:r w:rsidRPr="00BF78C0">
        <w:t xml:space="preserve">Office Standard </w:t>
      </w:r>
      <w:r w:rsidR="00BD14CB">
        <w:t>201</w:t>
      </w:r>
      <w:r w:rsidR="00D12C1E">
        <w:t>6</w:t>
      </w:r>
    </w:p>
    <w:p w14:paraId="31137321" w14:textId="5B4D2E7A" w:rsidR="008B1CCE" w:rsidRPr="00BF78C0" w:rsidRDefault="008B1CCE" w:rsidP="00DA1A17">
      <w:pPr>
        <w:pStyle w:val="PURBullet-Indented"/>
      </w:pPr>
      <w:r>
        <w:t xml:space="preserve">Project </w:t>
      </w:r>
      <w:r w:rsidR="00BD14CB">
        <w:t>201</w:t>
      </w:r>
      <w:r w:rsidR="00D12C1E">
        <w:t>6</w:t>
      </w:r>
      <w:r w:rsidR="00BD14CB" w:rsidRPr="00BF78C0">
        <w:t xml:space="preserve"> </w:t>
      </w:r>
      <w:r w:rsidRPr="00BF78C0">
        <w:t>Professional</w:t>
      </w:r>
    </w:p>
    <w:p w14:paraId="52347F92" w14:textId="3AFCF768" w:rsidR="00234924" w:rsidRDefault="00BF78C0" w:rsidP="00DA1A17">
      <w:pPr>
        <w:pStyle w:val="PURBullet-Indented"/>
      </w:pPr>
      <w:r w:rsidRPr="00BF78C0">
        <w:t xml:space="preserve">Project </w:t>
      </w:r>
      <w:r w:rsidR="00BD14CB">
        <w:t>201</w:t>
      </w:r>
      <w:r w:rsidR="00D12C1E">
        <w:t>6</w:t>
      </w:r>
      <w:r w:rsidR="00BD14CB" w:rsidRPr="00BF78C0">
        <w:t xml:space="preserve"> </w:t>
      </w:r>
      <w:r w:rsidRPr="00BF78C0">
        <w:t>Standard</w:t>
      </w:r>
    </w:p>
    <w:p w14:paraId="2CFE0B6E" w14:textId="15AC18A4" w:rsidR="00FA0FD5" w:rsidRDefault="00FA0FD5" w:rsidP="00DA1A17">
      <w:pPr>
        <w:pStyle w:val="PURBullet-Indented"/>
      </w:pPr>
      <w:r>
        <w:t xml:space="preserve">Visio </w:t>
      </w:r>
      <w:r w:rsidR="00BD14CB">
        <w:t>201</w:t>
      </w:r>
      <w:r w:rsidR="00D12C1E">
        <w:t>6</w:t>
      </w:r>
      <w:r w:rsidR="00BD14CB">
        <w:t xml:space="preserve"> </w:t>
      </w:r>
      <w:r>
        <w:t>Professional</w:t>
      </w:r>
    </w:p>
    <w:p w14:paraId="290935A2" w14:textId="063A067A" w:rsidR="008B1CCE" w:rsidRDefault="008B1CCE" w:rsidP="00DA1A17">
      <w:pPr>
        <w:pStyle w:val="PURBullet-Indented"/>
      </w:pPr>
      <w:r w:rsidRPr="00BF78C0">
        <w:t xml:space="preserve">Visio </w:t>
      </w:r>
      <w:r w:rsidR="00BD14CB">
        <w:t>201</w:t>
      </w:r>
      <w:r w:rsidR="00D12C1E">
        <w:t>6</w:t>
      </w:r>
      <w:r w:rsidR="00BD14CB" w:rsidRPr="00BF78C0">
        <w:t xml:space="preserve"> </w:t>
      </w:r>
      <w:r w:rsidRPr="00BF78C0">
        <w:t>Standard</w:t>
      </w:r>
    </w:p>
    <w:p w14:paraId="615B43F1" w14:textId="785C73B7" w:rsidR="008B1CCE" w:rsidRDefault="00830DCA" w:rsidP="00DA1A17">
      <w:pPr>
        <w:pStyle w:val="PURBullet-Indented"/>
      </w:pPr>
      <w:r>
        <w:t xml:space="preserve">Visual Studio </w:t>
      </w:r>
      <w:r w:rsidR="00EE1903">
        <w:t>Enterprise</w:t>
      </w:r>
      <w:r w:rsidR="004B7C06">
        <w:t xml:space="preserve"> </w:t>
      </w:r>
      <w:r w:rsidR="00C43E96">
        <w:t>201</w:t>
      </w:r>
      <w:r w:rsidR="00EE1903">
        <w:t>5</w:t>
      </w:r>
    </w:p>
    <w:p w14:paraId="054A6852" w14:textId="266C0103" w:rsidR="00FA0FD5" w:rsidRDefault="00830DCA" w:rsidP="00DA1A17">
      <w:pPr>
        <w:pStyle w:val="PURBullet-Indented"/>
      </w:pPr>
      <w:r>
        <w:t xml:space="preserve">Visual Studio </w:t>
      </w:r>
      <w:r w:rsidR="00BF78C0" w:rsidRPr="00BF78C0">
        <w:t>Professional</w:t>
      </w:r>
      <w:r w:rsidR="004B7C06">
        <w:t xml:space="preserve"> </w:t>
      </w:r>
      <w:r w:rsidR="00C43E96">
        <w:t>201</w:t>
      </w:r>
      <w:r w:rsidR="00EE1903">
        <w:t>5</w:t>
      </w:r>
    </w:p>
    <w:p w14:paraId="2B6BA003" w14:textId="05EB1A70" w:rsidR="00BF78C0" w:rsidRDefault="00BF78C0" w:rsidP="00B56E74">
      <w:pPr>
        <w:pStyle w:val="PURBullet-Indented"/>
      </w:pPr>
      <w:r w:rsidRPr="00BF78C0">
        <w:t xml:space="preserve">Visual Studio Test Professional </w:t>
      </w:r>
      <w:r w:rsidR="00C43E96">
        <w:t>201</w:t>
      </w:r>
      <w:r w:rsidR="001556E5">
        <w:t>5</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1F7A9F">
          <w:type w:val="continuous"/>
          <w:pgSz w:w="12240" w:h="15840" w:code="1"/>
          <w:pgMar w:top="1800" w:right="720" w:bottom="720" w:left="720" w:header="720" w:footer="720" w:gutter="0"/>
          <w:cols w:num="2" w:space="360"/>
          <w:docGrid w:linePitch="360"/>
        </w:sectPr>
      </w:pPr>
    </w:p>
    <w:p w14:paraId="3BCBF6AB" w14:textId="77777777" w:rsidR="001F7A9F" w:rsidRPr="00A50403" w:rsidRDefault="001F7A9F" w:rsidP="00A50403">
      <w:pPr>
        <w:pStyle w:val="PURBlueStrong"/>
        <w:rPr>
          <w:rStyle w:val="PURBlueStrong-IndentedChar"/>
        </w:rPr>
      </w:pPr>
    </w:p>
    <w:p w14:paraId="60692F00" w14:textId="77777777" w:rsidR="009A4C7C" w:rsidRPr="00501DAF" w:rsidRDefault="009A4C7C" w:rsidP="009A4C7C">
      <w:pPr>
        <w:pStyle w:val="PURBlueStrong"/>
      </w:pPr>
      <w:r w:rsidRPr="00501DAF">
        <w:rPr>
          <w:rStyle w:val="PURBlueStrong-IndentedChar"/>
          <w:smallCaps/>
        </w:rPr>
        <w:t>Subscriber Access Licenses (SALs)</w:t>
      </w:r>
    </w:p>
    <w:p w14:paraId="3E3D075D" w14:textId="602DF79B" w:rsidR="009A4C7C" w:rsidRPr="00902B3A" w:rsidRDefault="009A4C7C" w:rsidP="00902B3A">
      <w:pPr>
        <w:pStyle w:val="PURBody-Indented"/>
      </w:pPr>
      <w:r w:rsidRPr="00902B3A">
        <w:t>You must acquire and assign a SAL to each user that is authorized to access your instances of the software directly or indirectly, regardless of actual access of the software.</w:t>
      </w:r>
      <w:r w:rsidR="00B70FA2">
        <w:t xml:space="preserve"> </w:t>
      </w:r>
      <w:r w:rsidRPr="00902B3A">
        <w:t>Device SALs are not available except for products that we designate in the Product-Specific License Terms section).</w:t>
      </w:r>
      <w:r w:rsidR="00B70FA2">
        <w:t xml:space="preserve"> </w:t>
      </w:r>
      <w:r w:rsidRPr="00902B3A">
        <w:t>A hardware partition or blade is cons</w:t>
      </w:r>
      <w:r w:rsidR="00830DCA">
        <w:t>idered to be a separate device.</w:t>
      </w:r>
    </w:p>
    <w:p w14:paraId="681FF5B1" w14:textId="22FFA3C0" w:rsidR="009D10D5" w:rsidRDefault="00C827EE" w:rsidP="009A4C7C">
      <w:pPr>
        <w:pStyle w:val="PURBody-Indented"/>
      </w:pPr>
      <w:r>
        <w:rPr>
          <w:rStyle w:val="PURBlueStrong-IndentedChar"/>
        </w:rPr>
        <w:t>Types of SALs</w:t>
      </w:r>
      <w:r w:rsidR="00C31A5E">
        <w:rPr>
          <w:rStyle w:val="PURBlueStrong-IndentedChar"/>
        </w:rPr>
        <w:t xml:space="preserve"> </w:t>
      </w:r>
      <w:r>
        <w:t xml:space="preserve">There </w:t>
      </w:r>
      <w:r w:rsidR="003B634B">
        <w:t>is one</w:t>
      </w:r>
      <w:r w:rsidR="00B70FA2">
        <w:t xml:space="preserve"> </w:t>
      </w:r>
      <w:r>
        <w:t xml:space="preserve">type of SAL: user </w:t>
      </w:r>
      <w:r w:rsidR="003B634B">
        <w:t>SAL</w:t>
      </w:r>
      <w:r>
        <w:t>.</w:t>
      </w:r>
    </w:p>
    <w:p w14:paraId="7F21BB93" w14:textId="5EBD7FCC" w:rsidR="009A4C7C" w:rsidRDefault="00C827EE" w:rsidP="009A4C7C">
      <w:pPr>
        <w:pStyle w:val="PURBody-Indented"/>
      </w:pPr>
      <w:r>
        <w:rPr>
          <w:rStyle w:val="Strong"/>
        </w:rPr>
        <w:t xml:space="preserve">User </w:t>
      </w:r>
      <w:r w:rsidR="005C7403">
        <w:rPr>
          <w:rStyle w:val="Strong"/>
        </w:rPr>
        <w:t>SALs</w:t>
      </w:r>
      <w:r>
        <w:rPr>
          <w:rStyle w:val="Strong"/>
        </w:rPr>
        <w:t xml:space="preserve">: </w:t>
      </w:r>
      <w:r w:rsidR="009A4C7C">
        <w:t xml:space="preserve">Each user SAL permits one user to use any device </w:t>
      </w:r>
      <w:r w:rsidR="00830DCA">
        <w:t>to access and use the software.</w:t>
      </w:r>
    </w:p>
    <w:p w14:paraId="683BA100" w14:textId="77777777" w:rsidR="009A4C7C" w:rsidRPr="00747B1F" w:rsidRDefault="009A4C7C" w:rsidP="009A4C7C">
      <w:pPr>
        <w:pStyle w:val="PURBlueStrong"/>
      </w:pPr>
      <w:r w:rsidRPr="00747B1F">
        <w:t>Concurrent Connections for User SALs</w:t>
      </w:r>
    </w:p>
    <w:p w14:paraId="529C6FCA" w14:textId="5FA339DA" w:rsidR="00923EF2" w:rsidRPr="00830DCA" w:rsidRDefault="00923EF2" w:rsidP="00902B3A">
      <w:pPr>
        <w:pStyle w:val="PURBody-Indented"/>
        <w:rPr>
          <w:lang w:eastAsia="zh-CN"/>
        </w:rPr>
      </w:pPr>
      <w:r w:rsidRPr="00923EF2">
        <w:rPr>
          <w:lang w:eastAsia="zh-CN"/>
        </w:rPr>
        <w:t>You must acquire a SAL for each concurrent connection to a server running the software (using multiple devices).</w:t>
      </w:r>
      <w:r w:rsidR="00B70FA2">
        <w:rPr>
          <w:lang w:eastAsia="zh-CN"/>
        </w:rPr>
        <w:t xml:space="preserve"> </w:t>
      </w:r>
      <w:r w:rsidRPr="00923EF2">
        <w:rPr>
          <w:lang w:eastAsia="zh-CN"/>
        </w:rPr>
        <w:t>For example, you must obtain one SAL for a user who wants to access the server software from both a PC and a separate laptop at different times of the day.</w:t>
      </w:r>
      <w:r w:rsidR="00B70FA2">
        <w:rPr>
          <w:lang w:eastAsia="zh-CN"/>
        </w:rPr>
        <w:t xml:space="preserve"> </w:t>
      </w:r>
      <w:r w:rsidRPr="00923EF2">
        <w:rPr>
          <w:lang w:eastAsia="zh-CN"/>
        </w:rPr>
        <w:t>However, you must acquire two SALs for the user if the user wants to access the software from both devices at the same time.</w:t>
      </w:r>
    </w:p>
    <w:p w14:paraId="56797CB6" w14:textId="77777777" w:rsidR="009A4C7C" w:rsidRPr="00A324A8" w:rsidRDefault="009A4C7C" w:rsidP="00A324A8">
      <w:pPr>
        <w:pStyle w:val="PURBlueStrong"/>
      </w:pPr>
      <w:r w:rsidRPr="00A324A8">
        <w:rPr>
          <w:rStyle w:val="PURBlueStrong-IndentedChar"/>
          <w:smallCaps/>
        </w:rPr>
        <w:t>Reassignment of SALs</w:t>
      </w:r>
    </w:p>
    <w:p w14:paraId="067FDB1B" w14:textId="7D94C771" w:rsidR="00893CE7" w:rsidRDefault="009A4C7C" w:rsidP="00D6363C">
      <w:pPr>
        <w:pStyle w:val="PURBody-Indented"/>
      </w:pPr>
      <w:r w:rsidRPr="00A748AB">
        <w:rPr>
          <w:rFonts w:cs="Arial"/>
          <w:szCs w:val="18"/>
        </w:rPr>
        <w:t>You may</w:t>
      </w:r>
      <w:r w:rsidR="005C7403">
        <w:t xml:space="preserve"> </w:t>
      </w:r>
      <w:r w:rsidRPr="00747B1F">
        <w:t>reassign your user S</w:t>
      </w:r>
      <w:r w:rsidR="00830DCA">
        <w:t>AL from one user</w:t>
      </w:r>
      <w:r w:rsidR="002C084A">
        <w:t xml:space="preserve"> </w:t>
      </w:r>
      <w:r w:rsidR="00830DCA">
        <w:t>to another</w:t>
      </w:r>
      <w:r w:rsidR="005C7403">
        <w:t>, but not during the same calendar month</w:t>
      </w:r>
      <w:r w:rsidR="00830DCA">
        <w:t xml:space="preserve">, </w:t>
      </w:r>
      <w:r w:rsidR="005C7403">
        <w:t xml:space="preserve">unless you </w:t>
      </w:r>
      <w:r w:rsidRPr="00DA1A17">
        <w:t>temporarily</w:t>
      </w:r>
      <w:r w:rsidRPr="00747B1F">
        <w:t xml:space="preserve"> reassign your user SAL to a temporary worker while the user is absent.</w:t>
      </w:r>
    </w:p>
    <w:p w14:paraId="24BA1BDA" w14:textId="3811084F" w:rsidR="005F0630" w:rsidRDefault="005F0630" w:rsidP="005F0630">
      <w:pPr>
        <w:pStyle w:val="PURBlueStrong"/>
      </w:pPr>
      <w:r>
        <w:t xml:space="preserve">Use of </w:t>
      </w:r>
      <w:r w:rsidR="00294428">
        <w:t>W</w:t>
      </w:r>
      <w:r>
        <w:t xml:space="preserve">indows </w:t>
      </w:r>
      <w:r w:rsidR="00294428">
        <w:t>S</w:t>
      </w:r>
      <w:r>
        <w:t xml:space="preserve">erver </w:t>
      </w:r>
      <w:r w:rsidR="00294428">
        <w:t>R</w:t>
      </w:r>
      <w:r>
        <w:t xml:space="preserve">emote </w:t>
      </w:r>
      <w:r w:rsidR="00294428">
        <w:t>D</w:t>
      </w:r>
      <w:r>
        <w:t xml:space="preserve">esktop </w:t>
      </w:r>
      <w:r w:rsidR="00294428">
        <w:t>S</w:t>
      </w:r>
      <w:r>
        <w:t>ervices</w:t>
      </w:r>
    </w:p>
    <w:p w14:paraId="12CB3D42" w14:textId="0C47A242" w:rsidR="005F0630" w:rsidRPr="001666CF" w:rsidRDefault="005F0630" w:rsidP="005F0630">
      <w:pPr>
        <w:pStyle w:val="PURBody-Indented"/>
      </w:pPr>
      <w:r w:rsidRPr="001666CF">
        <w:t>The delivery of a Desktop Application, such as Office, that is used by providing direct or indirect access to server software that hosts the graphical user interface, such as Windows</w:t>
      </w:r>
      <w:r>
        <w:t xml:space="preserve"> Server</w:t>
      </w:r>
      <w:r w:rsidRPr="001666CF">
        <w:t xml:space="preserve"> (using the Windows Server Remote Desktop Services functionality or other technology), requires</w:t>
      </w:r>
      <w:r w:rsidR="00B70FA2">
        <w:t xml:space="preserve"> </w:t>
      </w:r>
      <w:r w:rsidRPr="001666CF">
        <w:t>a Windows Server Remote Desktop Services SAL.</w:t>
      </w:r>
      <w:r w:rsidR="00B70FA2">
        <w:t xml:space="preserve"> </w:t>
      </w:r>
      <w:r w:rsidRPr="001666CF">
        <w:t>See the</w:t>
      </w:r>
      <w:r w:rsidR="00B70FA2">
        <w:t xml:space="preserve"> </w:t>
      </w:r>
      <w:r w:rsidRPr="001666CF">
        <w:t>Server Software SAL General terms section above for how to assign Server Software SALs.</w:t>
      </w:r>
    </w:p>
    <w:p w14:paraId="720545E4" w14:textId="77777777" w:rsidR="00893CE7" w:rsidRDefault="007328F6" w:rsidP="00CD6E9D">
      <w:pPr>
        <w:pStyle w:val="PURBullet-Indented"/>
        <w:keepLines/>
        <w:numPr>
          <w:ilvl w:val="0"/>
          <w:numId w:val="0"/>
        </w:numPr>
        <w:ind w:left="547"/>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4F5726AD" w14:textId="533975D2" w:rsidR="009A4C7C" w:rsidRDefault="00830DCA" w:rsidP="009A4C7C">
      <w:pPr>
        <w:pStyle w:val="PURHeading1"/>
      </w:pPr>
      <w:r>
        <w:t>Product-Specific License Terms</w:t>
      </w:r>
    </w:p>
    <w:p w14:paraId="1ACBA47E" w14:textId="2F7DD95D" w:rsidR="008C3CF1" w:rsidRPr="00CE684E" w:rsidRDefault="008C3CF1" w:rsidP="008C3CF1">
      <w:pPr>
        <w:pStyle w:val="PURProductName"/>
        <w:rPr>
          <w:lang w:val="fr-FR"/>
        </w:rPr>
      </w:pPr>
      <w:bookmarkStart w:id="399" w:name="_Toc427932223"/>
      <w:bookmarkStart w:id="400" w:name="_Toc427933721"/>
      <w:bookmarkStart w:id="401" w:name="_Toc299519115"/>
      <w:bookmarkStart w:id="402" w:name="_Toc299531547"/>
      <w:bookmarkStart w:id="403" w:name="_Toc299531871"/>
      <w:bookmarkStart w:id="404" w:name="_Toc299957154"/>
      <w:bookmarkStart w:id="405" w:name="_Toc346536856"/>
      <w:bookmarkStart w:id="406" w:name="_Toc346895309"/>
      <w:bookmarkStart w:id="407" w:name="_Toc339280320"/>
      <w:bookmarkStart w:id="408" w:name="_Toc339280463"/>
      <w:bookmarkStart w:id="409" w:name="_Toc363552794"/>
      <w:bookmarkStart w:id="410" w:name="_Toc363552857"/>
      <w:bookmarkStart w:id="411" w:name="_Toc378682157"/>
      <w:bookmarkStart w:id="412" w:name="_Toc378682259"/>
      <w:bookmarkStart w:id="413" w:name="_Toc371268271"/>
      <w:bookmarkStart w:id="414" w:name="_Toc371268337"/>
      <w:bookmarkStart w:id="415" w:name="_Toc379278475"/>
      <w:bookmarkStart w:id="416" w:name="_Toc379278537"/>
      <w:r>
        <w:rPr>
          <w:lang w:val="fr-FR"/>
        </w:rPr>
        <w:t xml:space="preserve">Advanced </w:t>
      </w:r>
      <w:proofErr w:type="spellStart"/>
      <w:r>
        <w:rPr>
          <w:lang w:val="fr-FR"/>
        </w:rPr>
        <w:t>Threat</w:t>
      </w:r>
      <w:proofErr w:type="spellEnd"/>
      <w:r>
        <w:rPr>
          <w:lang w:val="fr-FR"/>
        </w:rPr>
        <w:t xml:space="preserve"> </w:t>
      </w:r>
      <w:proofErr w:type="spellStart"/>
      <w:r>
        <w:rPr>
          <w:lang w:val="fr-FR"/>
        </w:rPr>
        <w:t>Analytics</w:t>
      </w:r>
      <w:proofErr w:type="spellEnd"/>
      <w:r>
        <w:rPr>
          <w:lang w:val="fr-FR"/>
        </w:rPr>
        <w:t xml:space="preserve"> 2016</w:t>
      </w:r>
      <w:bookmarkEnd w:id="399"/>
      <w:bookmarkEnd w:id="400"/>
      <w:r>
        <w:fldChar w:fldCharType="begin"/>
      </w:r>
      <w:r w:rsidRPr="00CE684E">
        <w:rPr>
          <w:lang w:val="fr-FR"/>
        </w:rPr>
        <w:instrText xml:space="preserve"> XE "</w:instrText>
      </w:r>
      <w:r>
        <w:rPr>
          <w:lang w:val="fr-FR"/>
        </w:rPr>
        <w:instrText>Advanced Threat Analytics 2016</w:instrText>
      </w:r>
      <w:r w:rsidRPr="00CE684E">
        <w:rPr>
          <w:lang w:val="fr-FR"/>
        </w:rPr>
        <w:instrText xml:space="preserve">" </w:instrText>
      </w:r>
      <w:r>
        <w:fldChar w:fldCharType="end"/>
      </w:r>
    </w:p>
    <w:p w14:paraId="117233F8" w14:textId="77777777" w:rsidR="008C3CF1" w:rsidRPr="000A146C" w:rsidRDefault="008C3CF1" w:rsidP="008C3CF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C3CF1" w14:paraId="7373D347" w14:textId="77777777" w:rsidTr="008C3CF1">
        <w:tc>
          <w:tcPr>
            <w:tcW w:w="2477" w:type="pct"/>
            <w:tcBorders>
              <w:top w:val="single" w:sz="4" w:space="0" w:color="auto"/>
              <w:bottom w:val="nil"/>
            </w:tcBorders>
          </w:tcPr>
          <w:p w14:paraId="6540726E" w14:textId="77777777" w:rsidR="008C3CF1" w:rsidRPr="003667B6" w:rsidRDefault="008C3CF1" w:rsidP="008C3CF1">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7472CEC8" w14:textId="77777777" w:rsidR="008C3CF1" w:rsidRDefault="008C3CF1" w:rsidP="008C3CF1">
            <w:pPr>
              <w:pStyle w:val="PURLMSH"/>
            </w:pPr>
            <w:r>
              <w:t xml:space="preserve">See Applicable Notice: No </w:t>
            </w:r>
          </w:p>
        </w:tc>
      </w:tr>
      <w:tr w:rsidR="008C3CF1" w14:paraId="7F865582" w14:textId="77777777" w:rsidTr="008C3CF1">
        <w:tc>
          <w:tcPr>
            <w:tcW w:w="2477" w:type="pct"/>
            <w:tcBorders>
              <w:top w:val="nil"/>
            </w:tcBorders>
          </w:tcPr>
          <w:p w14:paraId="3D7D381D" w14:textId="77777777" w:rsidR="008C3CF1" w:rsidRPr="00250A5F" w:rsidRDefault="008C3CF1" w:rsidP="008C3CF1">
            <w:pPr>
              <w:pStyle w:val="PURLMSH"/>
            </w:pPr>
            <w:r w:rsidRPr="005F3229">
              <w:t xml:space="preserve">Client/Additional Software: </w:t>
            </w:r>
            <w:r>
              <w:t xml:space="preserve">No </w:t>
            </w:r>
          </w:p>
        </w:tc>
        <w:tc>
          <w:tcPr>
            <w:tcW w:w="2523" w:type="pct"/>
            <w:tcBorders>
              <w:top w:val="nil"/>
            </w:tcBorders>
          </w:tcPr>
          <w:p w14:paraId="07DE8AFA" w14:textId="30973A87" w:rsidR="008C3CF1" w:rsidRDefault="008C3CF1" w:rsidP="008C3CF1">
            <w:pPr>
              <w:pStyle w:val="PURLMSH"/>
              <w:tabs>
                <w:tab w:val="left" w:pos="4260"/>
              </w:tabs>
            </w:pPr>
            <w:r>
              <w:t xml:space="preserve">Eligible for Software Services on Data Center Providers’ Servers: </w:t>
            </w:r>
            <w:r>
              <w:rPr>
                <w:b/>
              </w:rPr>
              <w:t>Yes</w:t>
            </w:r>
          </w:p>
        </w:tc>
      </w:tr>
      <w:tr w:rsidR="008C3CF1" w:rsidRPr="00501DAF" w14:paraId="00CEE887" w14:textId="77777777" w:rsidTr="008C3CF1">
        <w:tblPrEx>
          <w:tblBorders>
            <w:top w:val="none" w:sz="0" w:space="0" w:color="auto"/>
            <w:bottom w:val="none" w:sz="0" w:space="0" w:color="auto"/>
          </w:tblBorders>
        </w:tblPrEx>
        <w:tc>
          <w:tcPr>
            <w:tcW w:w="5000" w:type="pct"/>
            <w:gridSpan w:val="2"/>
            <w:shd w:val="clear" w:color="auto" w:fill="E5EEF7"/>
          </w:tcPr>
          <w:p w14:paraId="32B91106" w14:textId="77777777" w:rsidR="008C3CF1" w:rsidRPr="00501DAF" w:rsidRDefault="008C3CF1" w:rsidP="008C3CF1">
            <w:pPr>
              <w:pStyle w:val="PURTableHeaderWhite"/>
              <w:spacing w:after="0" w:line="240" w:lineRule="auto"/>
              <w:rPr>
                <w:i w:val="0"/>
                <w:color w:val="404040" w:themeColor="text1" w:themeTint="BF"/>
              </w:rPr>
            </w:pPr>
            <w:r>
              <w:rPr>
                <w:i w:val="0"/>
                <w:color w:val="404040" w:themeColor="text1" w:themeTint="BF"/>
              </w:rPr>
              <w:t xml:space="preserve">CLIENT </w:t>
            </w:r>
            <w:r w:rsidRPr="00501DAF">
              <w:rPr>
                <w:i w:val="0"/>
                <w:color w:val="404040" w:themeColor="text1" w:themeTint="BF"/>
              </w:rPr>
              <w:t>SUBSCRIBER ACCESS LICENSES (SALs)</w:t>
            </w:r>
          </w:p>
        </w:tc>
      </w:tr>
      <w:tr w:rsidR="008C3CF1" w:rsidRPr="00B75FD5" w14:paraId="54A00408" w14:textId="77777777" w:rsidTr="008C3CF1">
        <w:tblPrEx>
          <w:tblBorders>
            <w:top w:val="none" w:sz="0" w:space="0" w:color="auto"/>
            <w:bottom w:val="none" w:sz="0" w:space="0" w:color="auto"/>
          </w:tblBorders>
        </w:tblPrEx>
        <w:tc>
          <w:tcPr>
            <w:tcW w:w="5000" w:type="pct"/>
            <w:gridSpan w:val="2"/>
          </w:tcPr>
          <w:p w14:paraId="1CBB3240" w14:textId="77777777" w:rsidR="008C3CF1" w:rsidRPr="00774BF2" w:rsidRDefault="008C3CF1" w:rsidP="008C3CF1">
            <w:pPr>
              <w:pStyle w:val="PURTableHeaderWhite"/>
              <w:spacing w:after="0"/>
              <w:rPr>
                <w:b w:val="0"/>
                <w:color w:val="404040" w:themeColor="text1" w:themeTint="BF"/>
              </w:rPr>
            </w:pPr>
            <w:r w:rsidRPr="00BB41EF">
              <w:rPr>
                <w:i w:val="0"/>
                <w:color w:val="404040" w:themeColor="text1" w:themeTint="BF"/>
              </w:rPr>
              <w:t>You need:</w:t>
            </w:r>
          </w:p>
          <w:p w14:paraId="5483855C" w14:textId="77777777" w:rsidR="008C3CF1" w:rsidRPr="00A748AB" w:rsidRDefault="008C3CF1" w:rsidP="008C3CF1">
            <w:pPr>
              <w:pStyle w:val="PURBullet-Indented"/>
              <w:rPr>
                <w:lang w:val="fr-FR"/>
              </w:rPr>
            </w:pPr>
            <w:r>
              <w:rPr>
                <w:lang w:val="fr-FR"/>
              </w:rPr>
              <w:t xml:space="preserve">Advanced </w:t>
            </w:r>
            <w:proofErr w:type="spellStart"/>
            <w:r>
              <w:rPr>
                <w:lang w:val="fr-FR"/>
              </w:rPr>
              <w:t>Threat</w:t>
            </w:r>
            <w:proofErr w:type="spellEnd"/>
            <w:r>
              <w:rPr>
                <w:lang w:val="fr-FR"/>
              </w:rPr>
              <w:t xml:space="preserve"> </w:t>
            </w:r>
            <w:proofErr w:type="spellStart"/>
            <w:r>
              <w:rPr>
                <w:lang w:val="fr-FR"/>
              </w:rPr>
              <w:t>Analytics</w:t>
            </w:r>
            <w:proofErr w:type="spellEnd"/>
            <w:r>
              <w:rPr>
                <w:lang w:val="fr-FR"/>
              </w:rPr>
              <w:t xml:space="preserve"> 2016 </w:t>
            </w:r>
            <w:r w:rsidRPr="00A748AB">
              <w:rPr>
                <w:lang w:val="fr-FR"/>
              </w:rPr>
              <w:t>Client SAL</w:t>
            </w:r>
          </w:p>
        </w:tc>
      </w:tr>
    </w:tbl>
    <w:p w14:paraId="19C794C1" w14:textId="77777777" w:rsidR="008C3CF1" w:rsidRDefault="008C3CF1" w:rsidP="008C3CF1">
      <w:pPr>
        <w:pStyle w:val="PURADDITIONALTERMSHEADERMB"/>
      </w:pPr>
      <w:r>
        <w:t>Additional Terms:</w:t>
      </w:r>
    </w:p>
    <w:p w14:paraId="18A26E88" w14:textId="77777777" w:rsidR="008C3CF1" w:rsidRDefault="008C3CF1" w:rsidP="008C3CF1">
      <w:pPr>
        <w:pStyle w:val="PURBlueStrong-Indented"/>
      </w:pPr>
      <w:r>
        <w:t xml:space="preserve">Usage Requiring SAL </w:t>
      </w:r>
    </w:p>
    <w:p w14:paraId="2A7716A6" w14:textId="77777777" w:rsidR="008C3CF1" w:rsidRPr="005F2395" w:rsidRDefault="008C3CF1" w:rsidP="008C3CF1">
      <w:pPr>
        <w:pStyle w:val="PURBody-Indented"/>
      </w:pPr>
      <w:r w:rsidRPr="005F2395">
        <w:t>Licenses are only required for client OSEs (or server OSEs used as client OSEs) that are on or accessed by end user devices authenticated by an Active Directory managed by Advanced Threat Analytics.</w:t>
      </w:r>
    </w:p>
    <w:p w14:paraId="35AC9D78" w14:textId="77777777" w:rsidR="008C3CF1" w:rsidRDefault="008C3CF1" w:rsidP="008C3CF1">
      <w:pPr>
        <w:pStyle w:val="PURBlueStrong-Indented"/>
      </w:pPr>
      <w:r>
        <w:t>Country Restrictions</w:t>
      </w:r>
    </w:p>
    <w:p w14:paraId="3A21E327" w14:textId="77777777" w:rsidR="008C3CF1" w:rsidRPr="00876B2B" w:rsidRDefault="008C3CF1" w:rsidP="008C3CF1">
      <w:pPr>
        <w:pStyle w:val="PURBody-Indented"/>
        <w:rPr>
          <w:smallCaps/>
        </w:rPr>
      </w:pPr>
      <w:r>
        <w:t xml:space="preserve">Neither </w:t>
      </w:r>
      <w:r w:rsidRPr="005F2395">
        <w:t xml:space="preserve">Customer </w:t>
      </w:r>
      <w:r>
        <w:t xml:space="preserve">nor any End User </w:t>
      </w:r>
      <w:r w:rsidRPr="005F2395">
        <w:t>may use Advanced Threat Analytics 2016 in the People’s Republic of China.</w:t>
      </w:r>
    </w:p>
    <w:p w14:paraId="411431D9" w14:textId="77777777" w:rsidR="008C3CF1" w:rsidRPr="005F3229" w:rsidRDefault="008C3CF1" w:rsidP="008C3CF1">
      <w:pPr>
        <w:pStyle w:val="PURBlueStrong-Indented"/>
      </w:pPr>
      <w:r w:rsidRPr="005F3229">
        <w:t>Third Party Programs and Notices.</w:t>
      </w:r>
    </w:p>
    <w:p w14:paraId="3EC93423" w14:textId="77777777" w:rsidR="008C3CF1" w:rsidRPr="005F3229" w:rsidRDefault="008C3CF1" w:rsidP="008C3CF1">
      <w:pPr>
        <w:pStyle w:val="PURBody-Indented"/>
      </w:pPr>
      <w:r w:rsidRPr="005F3229">
        <w:t>Certain third party code included in the software is licensed to you by Microsoft under this license agreement, rather than licensed to you by any third party under some other license terms.</w:t>
      </w:r>
      <w:r>
        <w:t xml:space="preserve"> </w:t>
      </w:r>
      <w:r w:rsidRPr="005F3229">
        <w:t>Notices, if any, for this third party code are included with the software may be found in the ThirdPartyNotices.txt file or in the software documentation.</w:t>
      </w:r>
    </w:p>
    <w:p w14:paraId="47E2088B" w14:textId="77777777" w:rsidR="008C3CF1" w:rsidRPr="004A290B" w:rsidRDefault="008C3CF1" w:rsidP="008C3CF1">
      <w:pPr>
        <w:pStyle w:val="PURBlueStrong-Indented"/>
      </w:pPr>
      <w:r w:rsidRPr="004A290B">
        <w:t>Third Party Software</w:t>
      </w:r>
    </w:p>
    <w:p w14:paraId="456E9091" w14:textId="77777777" w:rsidR="008C3CF1" w:rsidRDefault="008C3CF1" w:rsidP="008C3CF1">
      <w:pPr>
        <w:pStyle w:val="PURBody-Indented"/>
      </w:pPr>
      <w:r>
        <w:t xml:space="preserve">Additional legal notices and license terms applicable to portions of the software are set forth in the </w:t>
      </w:r>
      <w:proofErr w:type="spellStart"/>
      <w:r>
        <w:t>ThirdPartyNotices</w:t>
      </w:r>
      <w:proofErr w:type="spellEnd"/>
      <w:r>
        <w:t xml:space="preserve"> file accompanying the software. In addition to any terms and conditions of any third party license identified in the </w:t>
      </w:r>
      <w:proofErr w:type="spellStart"/>
      <w:r>
        <w:t>ThirdPartyNotices</w:t>
      </w:r>
      <w:proofErr w:type="spellEnd"/>
      <w:r>
        <w:t xml:space="preserve"> file, the disclaimer of warranty and limitation on and exclusion of damages provisions of this agreement shall apply to all of the software.</w:t>
      </w:r>
    </w:p>
    <w:p w14:paraId="2BA23AD1" w14:textId="77777777" w:rsidR="008C3CF1" w:rsidRPr="00CD6E9D" w:rsidRDefault="007328F6" w:rsidP="008C3CF1">
      <w:pPr>
        <w:pStyle w:val="PURBreadcrumb"/>
        <w:keepNext w:val="0"/>
      </w:pPr>
      <w:hyperlink w:anchor="TOC" w:history="1">
        <w:r w:rsidR="008C3CF1" w:rsidRPr="00372624">
          <w:rPr>
            <w:rStyle w:val="Hyperlink"/>
            <w:rFonts w:ascii="Arial Narrow" w:hAnsi="Arial Narrow"/>
            <w:sz w:val="16"/>
          </w:rPr>
          <w:t>Table of Contents</w:t>
        </w:r>
      </w:hyperlink>
      <w:r w:rsidR="008C3CF1" w:rsidRPr="00CD6E9D">
        <w:t xml:space="preserve"> </w:t>
      </w:r>
      <w:r w:rsidR="008C3CF1">
        <w:t xml:space="preserve">/ </w:t>
      </w:r>
      <w:hyperlink w:anchor="UniversalTerms" w:history="1">
        <w:r w:rsidR="008C3CF1">
          <w:rPr>
            <w:rStyle w:val="Hyperlink"/>
            <w:rFonts w:ascii="Arial Narrow" w:hAnsi="Arial Narrow"/>
            <w:sz w:val="16"/>
          </w:rPr>
          <w:t>Universal License Terms</w:t>
        </w:r>
      </w:hyperlink>
    </w:p>
    <w:p w14:paraId="5D739596" w14:textId="7B1720F4" w:rsidR="009A4C7C" w:rsidRDefault="009A4C7C" w:rsidP="009A4C7C">
      <w:pPr>
        <w:pStyle w:val="PURProductName"/>
      </w:pPr>
      <w:bookmarkStart w:id="417" w:name="_Toc427932224"/>
      <w:bookmarkStart w:id="418" w:name="_Toc427933722"/>
      <w:r>
        <w:t xml:space="preserve">Exchange Server </w:t>
      </w:r>
      <w:r w:rsidR="00F44E81">
        <w:t>201</w:t>
      </w:r>
      <w:r w:rsidR="00D12C1E">
        <w:t>6</w:t>
      </w:r>
      <w:r w:rsidR="00F44E81">
        <w:t xml:space="preserve"> </w:t>
      </w:r>
      <w:r w:rsidR="00BC6C4C">
        <w:t xml:space="preserve">Standard and </w:t>
      </w:r>
      <w:r>
        <w:t>Enterprise</w:t>
      </w:r>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bookmarkEnd w:id="417"/>
      <w:bookmarkEnd w:id="418"/>
      <w:r w:rsidR="00231176">
        <w:fldChar w:fldCharType="begin"/>
      </w:r>
      <w:r>
        <w:instrText xml:space="preserve"> XE "</w:instrText>
      </w:r>
      <w:r w:rsidRPr="00850A33">
        <w:instrText>Exchange Server 201</w:instrText>
      </w:r>
      <w:r w:rsidR="00F44E81">
        <w:instrText>3</w:instrText>
      </w:r>
      <w:r w:rsidRPr="00850A33">
        <w:instrText xml:space="preserve"> </w:instrText>
      </w:r>
      <w:r w:rsidR="00232A46">
        <w:instrText xml:space="preserve">Standard and </w:instrText>
      </w:r>
      <w:r w:rsidRPr="00850A33">
        <w:instrText>Enterprise</w:instrText>
      </w:r>
      <w:r>
        <w:instrText xml:space="preserve">" </w:instrText>
      </w:r>
      <w:r w:rsidR="00231176">
        <w:fldChar w:fldCharType="end"/>
      </w:r>
    </w:p>
    <w:p w14:paraId="363E740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7777777" w:rsidR="009A4C7C" w:rsidRPr="003667B6" w:rsidRDefault="008F7770" w:rsidP="008F7770">
            <w:pPr>
              <w:pStyle w:val="PURLMSH"/>
            </w:pPr>
            <w:r>
              <w:t xml:space="preserve">Applicable Section of </w:t>
            </w:r>
            <w:r w:rsidR="00C54E23">
              <w:t xml:space="preserve">SAL </w:t>
            </w:r>
            <w:r>
              <w:t>General Terms</w:t>
            </w:r>
            <w:r w:rsidR="009A4C7C">
              <w:t xml:space="preserve">: </w:t>
            </w:r>
            <w:hyperlink w:anchor="SALTerms_Server" w:history="1">
              <w:r w:rsidRPr="00C54E23">
                <w:rPr>
                  <w:rStyle w:val="Hyperlink"/>
                </w:rPr>
                <w:t>Server Software</w:t>
              </w:r>
            </w:hyperlink>
          </w:p>
        </w:tc>
        <w:tc>
          <w:tcPr>
            <w:tcW w:w="2556" w:type="pct"/>
            <w:gridSpan w:val="2"/>
            <w:tcBorders>
              <w:top w:val="single" w:sz="4" w:space="0" w:color="auto"/>
            </w:tcBorders>
          </w:tcPr>
          <w:p w14:paraId="6A3C6578" w14:textId="77777777" w:rsidR="009A4C7C" w:rsidRDefault="004F154D" w:rsidP="009A4C7C">
            <w:pPr>
              <w:pStyle w:val="PURLMSH"/>
            </w:pPr>
            <w:r>
              <w:t>See Applicable Notice</w:t>
            </w:r>
            <w:r w:rsidR="00A324A8">
              <w:t xml:space="preserve">: </w:t>
            </w:r>
            <w:r w:rsidR="00A324A8">
              <w:rPr>
                <w:b/>
              </w:rPr>
              <w:t>No</w:t>
            </w:r>
          </w:p>
        </w:tc>
      </w:tr>
      <w:tr w:rsidR="009A4C7C" w14:paraId="3C09CAEC" w14:textId="77777777" w:rsidTr="00CA5725">
        <w:tc>
          <w:tcPr>
            <w:tcW w:w="2444" w:type="pct"/>
          </w:tcPr>
          <w:p w14:paraId="66F8FED1" w14:textId="77777777" w:rsidR="00F418D0" w:rsidRPr="00F418D0" w:rsidRDefault="009A4C7C" w:rsidP="009A4C7C">
            <w:pPr>
              <w:pStyle w:val="PURLMSH"/>
              <w:rPr>
                <w:i/>
              </w:rPr>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56" w:type="pct"/>
            <w:gridSpan w:val="2"/>
          </w:tcPr>
          <w:p w14:paraId="79548F49" w14:textId="496E9E70" w:rsidR="009A4C7C" w:rsidRPr="00D73DED" w:rsidRDefault="00D73DED" w:rsidP="009A4C7C">
            <w:pPr>
              <w:pStyle w:val="PURLMSH"/>
              <w:rPr>
                <w:b/>
              </w:rPr>
            </w:pPr>
            <w:r>
              <w:t xml:space="preserve">Eligible for Software Services on Data Center Providers’ Servers: </w:t>
            </w:r>
            <w:r>
              <w:rPr>
                <w:b/>
              </w:rPr>
              <w:t>Yes</w:t>
            </w:r>
          </w:p>
        </w:tc>
      </w:tr>
      <w:tr w:rsidR="009A4C7C" w:rsidRPr="00501DAF" w14:paraId="35B40452" w14:textId="77777777" w:rsidTr="00CA5725">
        <w:tc>
          <w:tcPr>
            <w:tcW w:w="5000" w:type="pct"/>
            <w:gridSpan w:val="3"/>
            <w:shd w:val="clear" w:color="auto" w:fill="E5EEF7"/>
          </w:tcPr>
          <w:p w14:paraId="5EBA8CAF" w14:textId="77777777" w:rsidR="009A4C7C" w:rsidRPr="00170E0B" w:rsidRDefault="00F418D0" w:rsidP="00170E0B">
            <w:pPr>
              <w:pStyle w:val="PURTableHeaderBlue"/>
            </w:pPr>
            <w:r w:rsidRPr="00501DAF">
              <w:t>SUBSCRIBER ACCESS LICENSES (SALs)</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rsidRPr="00BB41EF">
              <w:t>You need:</w:t>
            </w:r>
          </w:p>
          <w:p w14:paraId="38B03099" w14:textId="4158180B" w:rsidR="00B262C9" w:rsidRDefault="00B262C9" w:rsidP="00830DCA">
            <w:pPr>
              <w:pStyle w:val="PURBullet-Indented"/>
            </w:pPr>
            <w:r>
              <w:t xml:space="preserve">Exchange Server </w:t>
            </w:r>
            <w:r w:rsidR="00F44E81">
              <w:t>201</w:t>
            </w:r>
            <w:r w:rsidR="00D12C1E">
              <w:t>6</w:t>
            </w:r>
            <w:r w:rsidR="00F44E81">
              <w:t xml:space="preserve"> </w:t>
            </w:r>
            <w:r>
              <w:t xml:space="preserve">Hosted Exchange Basic SAL, </w:t>
            </w:r>
            <w:r w:rsidRPr="00830DCA">
              <w:rPr>
                <w:b/>
              </w:rPr>
              <w:t>or</w:t>
            </w:r>
          </w:p>
          <w:p w14:paraId="5A45213E" w14:textId="6B9F2AF2" w:rsidR="00A253BA" w:rsidRPr="00A253BA" w:rsidRDefault="00B262C9" w:rsidP="00830DCA">
            <w:pPr>
              <w:pStyle w:val="PURBullet-Indented"/>
            </w:pPr>
            <w:r>
              <w:t xml:space="preserve">Exchange Server </w:t>
            </w:r>
            <w:r w:rsidR="00F44E81">
              <w:t>201</w:t>
            </w:r>
            <w:r w:rsidR="00D12C1E">
              <w:t>6</w:t>
            </w:r>
            <w:r w:rsidR="00F44E81">
              <w:t xml:space="preserve"> </w:t>
            </w:r>
            <w:r>
              <w:t xml:space="preserve">Hosted Exchange Standard SAL, </w:t>
            </w:r>
            <w:r w:rsidRPr="00830DCA">
              <w:rPr>
                <w:b/>
              </w:rPr>
              <w:t>or</w:t>
            </w:r>
          </w:p>
          <w:p w14:paraId="29192230" w14:textId="543F74A8" w:rsidR="00B262C9" w:rsidRPr="00A253BA" w:rsidRDefault="00B262C9" w:rsidP="00D12C1E">
            <w:pPr>
              <w:pStyle w:val="PURBullet-Indented"/>
            </w:pPr>
            <w:r>
              <w:t xml:space="preserve">Exchange Server </w:t>
            </w:r>
            <w:r w:rsidR="00F44E81">
              <w:t>201</w:t>
            </w:r>
            <w:r w:rsidR="00D12C1E">
              <w:t>6</w:t>
            </w:r>
            <w:r w:rsidR="00F44E81">
              <w:t xml:space="preserve"> </w:t>
            </w:r>
            <w:r>
              <w:t xml:space="preserve">Hosted Exchange Standard Plus SAL, </w:t>
            </w:r>
            <w:r w:rsidRPr="00830DCA">
              <w:rPr>
                <w:b/>
              </w:rPr>
              <w:t>or</w:t>
            </w:r>
          </w:p>
        </w:tc>
        <w:tc>
          <w:tcPr>
            <w:tcW w:w="2466" w:type="pct"/>
            <w:tcBorders>
              <w:bottom w:val="nil"/>
            </w:tcBorders>
          </w:tcPr>
          <w:p w14:paraId="0ECBD2A4" w14:textId="77777777" w:rsidR="00830DCA" w:rsidRDefault="00830DCA" w:rsidP="00830DCA">
            <w:pPr>
              <w:pStyle w:val="PURBody"/>
            </w:pPr>
          </w:p>
          <w:p w14:paraId="44415D09" w14:textId="216B3CDB" w:rsidR="00B262C9" w:rsidRDefault="00B262C9" w:rsidP="00830DCA">
            <w:pPr>
              <w:pStyle w:val="PURBullet-Indented"/>
            </w:pPr>
            <w:r>
              <w:t xml:space="preserve">Exchange Server </w:t>
            </w:r>
            <w:r w:rsidR="00F44E81">
              <w:t>201</w:t>
            </w:r>
            <w:r w:rsidR="00D12C1E">
              <w:t>6</w:t>
            </w:r>
            <w:r w:rsidR="00F44E81">
              <w:t xml:space="preserve"> </w:t>
            </w:r>
            <w:r>
              <w:t xml:space="preserve">Hosted Exchange Enterprise SAL, </w:t>
            </w:r>
            <w:r w:rsidRPr="00830DCA">
              <w:rPr>
                <w:b/>
              </w:rPr>
              <w:t>or</w:t>
            </w:r>
          </w:p>
          <w:p w14:paraId="1A9AF4B1" w14:textId="2A0A5FA6" w:rsidR="00B262C9" w:rsidRDefault="00B262C9" w:rsidP="00830DCA">
            <w:pPr>
              <w:pStyle w:val="PURBullet-Indented"/>
            </w:pPr>
            <w:r>
              <w:t xml:space="preserve">Exchange Server </w:t>
            </w:r>
            <w:r w:rsidR="00F44E81">
              <w:t>201</w:t>
            </w:r>
            <w:r w:rsidR="00D12C1E">
              <w:t>6</w:t>
            </w:r>
            <w:r w:rsidR="00F44E81">
              <w:t xml:space="preserve"> </w:t>
            </w:r>
            <w:r>
              <w:t xml:space="preserve">Hosted Exchange Enterprise Plus SAL, </w:t>
            </w:r>
            <w:r w:rsidRPr="00830DCA">
              <w:rPr>
                <w:b/>
              </w:rPr>
              <w:t>or</w:t>
            </w:r>
          </w:p>
          <w:p w14:paraId="45A9FCA6" w14:textId="77777777" w:rsidR="00B262C9" w:rsidRPr="000A3567" w:rsidRDefault="00B262C9" w:rsidP="00830DCA">
            <w:pPr>
              <w:pStyle w:val="PURBullet-Indented"/>
            </w:pPr>
            <w:r>
              <w:t>Productivity Suite SAL</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r w:rsidRPr="00830DCA">
              <w:rPr>
                <w:b/>
                <w:i/>
              </w:rPr>
              <w:t>SALs for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sidRPr="00830DCA">
              <w:rPr>
                <w:b/>
                <w:i/>
              </w:rPr>
              <w:t>Qualifying CALs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Hosted Exchange Standard SAL</w:t>
            </w:r>
          </w:p>
        </w:tc>
        <w:tc>
          <w:tcPr>
            <w:tcW w:w="2466" w:type="pct"/>
            <w:tcBorders>
              <w:top w:val="nil"/>
              <w:bottom w:val="single" w:sz="4" w:space="0" w:color="auto"/>
            </w:tcBorders>
          </w:tcPr>
          <w:p w14:paraId="5F63A050" w14:textId="6B041EB8" w:rsidR="009A4C7C" w:rsidRPr="00A253BA" w:rsidRDefault="009A4C7C" w:rsidP="00830DCA">
            <w:pPr>
              <w:pStyle w:val="PURBullet-Indented"/>
            </w:pPr>
            <w:r w:rsidRPr="00A253BA">
              <w:t xml:space="preserve">Exchange Server </w:t>
            </w:r>
            <w:r w:rsidR="00F44E81" w:rsidRPr="00A253BA">
              <w:t>201</w:t>
            </w:r>
            <w:r w:rsidR="00D12C1E">
              <w:t>6</w:t>
            </w:r>
            <w:r w:rsidR="00F44E81" w:rsidRPr="00A253BA">
              <w:t xml:space="preserve"> </w:t>
            </w:r>
            <w:r w:rsidRPr="00A253BA">
              <w:t xml:space="preserve">Standard CAL, </w:t>
            </w:r>
            <w:r w:rsidRPr="00830DCA">
              <w:rPr>
                <w:b/>
              </w:rPr>
              <w:t>or</w:t>
            </w:r>
          </w:p>
          <w:p w14:paraId="0C0A140D" w14:textId="77777777" w:rsidR="009A4C7C" w:rsidRPr="00A253BA" w:rsidRDefault="009A4C7C" w:rsidP="00830DCA">
            <w:pPr>
              <w:pStyle w:val="PURBullet-Indented"/>
            </w:pPr>
            <w:r w:rsidRPr="00A253BA">
              <w:t xml:space="preserve">Core CAL Suite, </w:t>
            </w:r>
            <w:r w:rsidRPr="00830DCA">
              <w:rPr>
                <w:b/>
              </w:rPr>
              <w:t>or</w:t>
            </w:r>
          </w:p>
          <w:p w14:paraId="79AFFB47" w14:textId="77777777" w:rsidR="009A4C7C" w:rsidRDefault="009A4C7C" w:rsidP="00830DCA">
            <w:pPr>
              <w:pStyle w:val="PURBullet-Indented"/>
            </w:pPr>
            <w:r w:rsidRPr="00A253BA">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Hosted Exchange Enterprise SAL</w:t>
            </w:r>
          </w:p>
        </w:tc>
        <w:tc>
          <w:tcPr>
            <w:tcW w:w="2466" w:type="pct"/>
            <w:tcBorders>
              <w:top w:val="single" w:sz="4" w:space="0" w:color="auto"/>
            </w:tcBorders>
          </w:tcPr>
          <w:p w14:paraId="019AD4A6" w14:textId="45F32594" w:rsidR="00E54106" w:rsidRDefault="00E54106" w:rsidP="00830DCA">
            <w:pPr>
              <w:pStyle w:val="PURBullet-Indented"/>
            </w:pPr>
            <w:r>
              <w:t xml:space="preserve">Exchange Server </w:t>
            </w:r>
            <w:r w:rsidR="00F44E81">
              <w:t>201</w:t>
            </w:r>
            <w:r w:rsidR="00D12C1E">
              <w:t>6</w:t>
            </w:r>
            <w:r w:rsidR="00F44E81">
              <w:t xml:space="preserve"> </w:t>
            </w:r>
            <w:r>
              <w:t xml:space="preserve">Standard CAL </w:t>
            </w:r>
            <w:r w:rsidRPr="00BC6C4C">
              <w:t>and</w:t>
            </w:r>
            <w:r>
              <w:t xml:space="preserve"> Exchange Server </w:t>
            </w:r>
            <w:r w:rsidR="00F44E81">
              <w:t>201</w:t>
            </w:r>
            <w:r w:rsidR="00836055">
              <w:t>6</w:t>
            </w:r>
            <w:r w:rsidR="00F44E81">
              <w:t xml:space="preserve"> </w:t>
            </w:r>
            <w:r>
              <w:t xml:space="preserve">Enterprise CAL, </w:t>
            </w:r>
            <w:r w:rsidRPr="00830DCA">
              <w:rPr>
                <w:b/>
              </w:rPr>
              <w:t>or</w:t>
            </w:r>
          </w:p>
          <w:p w14:paraId="2BDC8B1E" w14:textId="713BF050" w:rsidR="00E54106" w:rsidRDefault="00E54106" w:rsidP="00830DCA">
            <w:pPr>
              <w:pStyle w:val="PURBullet-Indented"/>
            </w:pPr>
            <w:r>
              <w:t xml:space="preserve">Core CAL Suite </w:t>
            </w:r>
            <w:r w:rsidRPr="00BC6C4C">
              <w:t>and</w:t>
            </w:r>
            <w:r>
              <w:t xml:space="preserve"> Exchange Server </w:t>
            </w:r>
            <w:r w:rsidR="00F44E81">
              <w:t>201</w:t>
            </w:r>
            <w:r w:rsidR="00D12C1E">
              <w:t>6</w:t>
            </w:r>
            <w:r w:rsidR="00F44E81">
              <w:t xml:space="preserve"> </w:t>
            </w:r>
            <w:r>
              <w:t xml:space="preserve">Enterprise CAL, </w:t>
            </w:r>
            <w:r w:rsidRPr="00830DCA">
              <w:rPr>
                <w:b/>
              </w:rPr>
              <w:t>or</w:t>
            </w:r>
          </w:p>
          <w:p w14:paraId="46D1DB2F" w14:textId="77777777" w:rsidR="00E54106" w:rsidRDefault="00E54106" w:rsidP="00830DCA">
            <w:pPr>
              <w:pStyle w:val="PURBullet-Indented"/>
            </w:pPr>
            <w:r w:rsidRPr="00C33C5F">
              <w:t>Enterprise CAL Suite</w:t>
            </w:r>
          </w:p>
        </w:tc>
      </w:tr>
    </w:tbl>
    <w:p w14:paraId="5640BC59" w14:textId="77777777" w:rsidR="009A4C7C" w:rsidRDefault="009A4C7C" w:rsidP="0085206E">
      <w:pPr>
        <w:pStyle w:val="PURADDITIONALTERMSHEADERMB"/>
      </w:pPr>
      <w:r>
        <w:t>Additional Terms:</w:t>
      </w:r>
    </w:p>
    <w:p w14:paraId="0C86920E" w14:textId="77777777" w:rsidR="009A4C7C" w:rsidRPr="006B04DA" w:rsidRDefault="009A4C7C" w:rsidP="00381D2E">
      <w:pPr>
        <w:pStyle w:val="PURBody-Indented"/>
      </w:pPr>
      <w:r w:rsidRPr="006B04DA">
        <w:t xml:space="preserve">You do </w:t>
      </w:r>
      <w:r w:rsidRPr="00381D2E">
        <w:t>not</w:t>
      </w:r>
      <w:r w:rsidRPr="006B04DA">
        <w:t xml:space="preserve"> need SALs for any user or device that accesses your instances of the server software without being directly or indirectly authenticated by Active Directory.</w:t>
      </w:r>
    </w:p>
    <w:p w14:paraId="219DCFE5" w14:textId="77777777" w:rsidR="009A4C7C" w:rsidRPr="00381D2E" w:rsidRDefault="009A4C7C" w:rsidP="00381D2E">
      <w:pPr>
        <w:pStyle w:val="PURBlueStrong"/>
      </w:pPr>
      <w:r>
        <w:t>User SAL Requirement</w:t>
      </w:r>
    </w:p>
    <w:p w14:paraId="3E3D4F7F" w14:textId="6B63FE10" w:rsidR="009A4C7C" w:rsidRPr="006B04DA" w:rsidRDefault="009A4C7C" w:rsidP="00381D2E">
      <w:pPr>
        <w:pStyle w:val="PURBody-Indented"/>
      </w:pPr>
      <w:r w:rsidRPr="006B04DA">
        <w:t xml:space="preserve">The Exchange Server </w:t>
      </w:r>
      <w:r w:rsidR="00F44E81" w:rsidRPr="006B04DA">
        <w:t>201</w:t>
      </w:r>
      <w:r w:rsidR="00D12C1E">
        <w:t>6</w:t>
      </w:r>
      <w:r w:rsidR="00F44E81" w:rsidRPr="006B04DA">
        <w:t xml:space="preserve"> </w:t>
      </w:r>
      <w:r w:rsidRPr="006B04DA">
        <w:t xml:space="preserve">Hosted Exchange Basic, Exchange Server </w:t>
      </w:r>
      <w:r w:rsidR="00F44E81" w:rsidRPr="006B04DA">
        <w:t>201</w:t>
      </w:r>
      <w:r w:rsidR="00D12C1E">
        <w:t>6</w:t>
      </w:r>
      <w:r w:rsidR="00F44E81" w:rsidRPr="006B04DA">
        <w:t xml:space="preserve"> </w:t>
      </w:r>
      <w:r w:rsidRPr="006B04DA">
        <w:t xml:space="preserve">Hosted Exchange Standard, Exchange Server </w:t>
      </w:r>
      <w:r w:rsidR="00F44E81" w:rsidRPr="006B04DA">
        <w:t>201</w:t>
      </w:r>
      <w:r w:rsidR="00D12C1E">
        <w:t>6</w:t>
      </w:r>
      <w:r w:rsidR="00F44E81" w:rsidRPr="006B04DA">
        <w:t xml:space="preserve"> </w:t>
      </w:r>
      <w:r w:rsidRPr="006B04DA">
        <w:t xml:space="preserve">Hosted Exchange Standard Plus, Exchange Server </w:t>
      </w:r>
      <w:r w:rsidR="00F44E81" w:rsidRPr="006B04DA">
        <w:t>201</w:t>
      </w:r>
      <w:r w:rsidR="00D12C1E">
        <w:t>6</w:t>
      </w:r>
      <w:r w:rsidR="00F44E81" w:rsidRPr="006B04DA">
        <w:t xml:space="preserve"> </w:t>
      </w:r>
      <w:r w:rsidRPr="006B04DA">
        <w:t xml:space="preserve">Hosted Exchange Enterprise, Exchange Server </w:t>
      </w:r>
      <w:r w:rsidR="00F44E81" w:rsidRPr="006B04DA">
        <w:t>201</w:t>
      </w:r>
      <w:r w:rsidR="00D12C1E">
        <w:t>6</w:t>
      </w:r>
      <w:r w:rsidR="00F44E81" w:rsidRPr="006B04DA">
        <w:t xml:space="preserve"> </w:t>
      </w:r>
      <w:r w:rsidRPr="006B04DA">
        <w:t>Hosted Exchange Enterprise Plus and Productivity Suite SALs include the use of Outlook Web Access.</w:t>
      </w:r>
      <w:r w:rsidR="00B70FA2">
        <w:t xml:space="preserve"> </w:t>
      </w:r>
      <w:r w:rsidRPr="006B04DA">
        <w:t>You mu</w:t>
      </w:r>
      <w:r w:rsidR="00830DCA">
        <w:t>st obtain a SAL for each user.</w:t>
      </w:r>
    </w:p>
    <w:p w14:paraId="511F83AB" w14:textId="7616AD83" w:rsidR="009A4C7C" w:rsidRDefault="009A4C7C" w:rsidP="009A4C7C">
      <w:pPr>
        <w:pStyle w:val="PURBlueStrong"/>
      </w:pPr>
      <w:r w:rsidRPr="006B04DA">
        <w:t xml:space="preserve">Usage Limitations for Exchange Server </w:t>
      </w:r>
      <w:r w:rsidR="00F44E81" w:rsidRPr="006B04DA">
        <w:t>201</w:t>
      </w:r>
      <w:r w:rsidR="00D12C1E">
        <w:t>6</w:t>
      </w:r>
      <w:r w:rsidR="00F44E81">
        <w:t xml:space="preserve"> </w:t>
      </w:r>
      <w:r>
        <w:t>Hosted Exchange Basic SAL</w:t>
      </w:r>
    </w:p>
    <w:p w14:paraId="410B0A5E" w14:textId="5F0B649D" w:rsidR="009A4C7C" w:rsidRPr="006B04DA" w:rsidRDefault="009A4C7C" w:rsidP="009A4C7C">
      <w:pPr>
        <w:pStyle w:val="PURBody-Indented"/>
      </w:pPr>
      <w:r w:rsidRPr="006B04DA">
        <w:t xml:space="preserve">Each user for whom you obtain an Exchange Server </w:t>
      </w:r>
      <w:r w:rsidR="00F44E81" w:rsidRPr="006B04DA">
        <w:t>201</w:t>
      </w:r>
      <w:r w:rsidR="00D12C1E">
        <w:t>6</w:t>
      </w:r>
      <w:r w:rsidR="00F44E81" w:rsidRPr="006B04DA">
        <w:t xml:space="preserve"> </w:t>
      </w:r>
      <w:r w:rsidRPr="006B04DA">
        <w:t>Hosted Exchange Basic SAL may use the following features of the server software:</w:t>
      </w:r>
    </w:p>
    <w:p w14:paraId="5F998A6B" w14:textId="77777777" w:rsidR="009A4C7C" w:rsidRDefault="009A4C7C" w:rsidP="002C6201">
      <w:pPr>
        <w:pStyle w:val="PURBullet-Indented"/>
      </w:pPr>
      <w:r w:rsidRPr="002C6201">
        <w:t>Outlook</w:t>
      </w:r>
      <w:r w:rsidRPr="00E53E5B">
        <w:t xml:space="preserve"> Web Access features that enable the features described in this SAL;</w:t>
      </w:r>
    </w:p>
    <w:p w14:paraId="5AAF199C" w14:textId="6463F8A2" w:rsidR="00F44E81" w:rsidRDefault="00F44E81" w:rsidP="00F44E81">
      <w:pPr>
        <w:pStyle w:val="PURBullet-Indented"/>
      </w:pPr>
      <w:r>
        <w:t>E-Discovery;</w:t>
      </w:r>
    </w:p>
    <w:p w14:paraId="40061FF8" w14:textId="531FB5C6" w:rsidR="00B45EFB" w:rsidRDefault="00B45EFB" w:rsidP="00B45EFB">
      <w:pPr>
        <w:pStyle w:val="PURBullet-Indented"/>
      </w:pPr>
      <w:r>
        <w:t>Exchange 201</w:t>
      </w:r>
      <w:r w:rsidR="00D12C1E">
        <w:t>6</w:t>
      </w:r>
      <w:r>
        <w:t xml:space="preserve"> anti-spam;</w:t>
      </w:r>
    </w:p>
    <w:p w14:paraId="1F99A537" w14:textId="460545A9" w:rsidR="00F44E81" w:rsidRPr="00E53E5B" w:rsidRDefault="00F44E81" w:rsidP="00B45EFB">
      <w:pPr>
        <w:pStyle w:val="PURBullet-Indented"/>
      </w:pPr>
      <w:r>
        <w:t>Multi-Mailbox Search;</w:t>
      </w:r>
    </w:p>
    <w:p w14:paraId="206015A5" w14:textId="358A8FA9" w:rsidR="009A4C7C" w:rsidRPr="00E53E5B" w:rsidRDefault="009A4C7C" w:rsidP="002C6201">
      <w:pPr>
        <w:pStyle w:val="PURBullet-Indented"/>
      </w:pPr>
      <w:r w:rsidRPr="002C6201">
        <w:t>Messaging</w:t>
      </w:r>
      <w:r w:rsidRPr="00E53E5B">
        <w:t xml:space="preserve"> and personal folder access through the protocols described in this SAL;</w:t>
      </w:r>
      <w:r w:rsidR="00B70FA2">
        <w:t xml:space="preserve"> </w:t>
      </w:r>
    </w:p>
    <w:p w14:paraId="212B2E90" w14:textId="77777777" w:rsidR="009A4C7C" w:rsidRPr="00E53E5B" w:rsidRDefault="009A4C7C" w:rsidP="002C6201">
      <w:pPr>
        <w:pStyle w:val="PURBullet-Indented"/>
      </w:pPr>
      <w:r w:rsidRPr="00E53E5B">
        <w:t>Internet mail protocol (Simple Mail Transfer Protocol (SMTP), Post Office Protocol (POP)</w:t>
      </w:r>
      <w:r>
        <w:t>, Internet Message Access Protocol (IMAP)</w:t>
      </w:r>
      <w:r w:rsidRPr="00E53E5B">
        <w:t xml:space="preserve">) </w:t>
      </w:r>
      <w:r w:rsidRPr="002C6201">
        <w:t>and</w:t>
      </w:r>
      <w:r w:rsidRPr="00E53E5B">
        <w:t xml:space="preserve"> Web browser access via any client;</w:t>
      </w:r>
    </w:p>
    <w:p w14:paraId="10A61911" w14:textId="77777777" w:rsidR="009A4C7C" w:rsidRPr="00E53E5B" w:rsidRDefault="009A4C7C" w:rsidP="002C6201">
      <w:pPr>
        <w:pStyle w:val="PURBullet-Indented"/>
      </w:pPr>
      <w:r w:rsidRPr="00E53E5B">
        <w:t xml:space="preserve">Personal </w:t>
      </w:r>
      <w:r w:rsidRPr="002C6201">
        <w:t>Mail</w:t>
      </w:r>
      <w:r w:rsidRPr="00E53E5B">
        <w:t xml:space="preserve"> Folders (not shared with other users); </w:t>
      </w:r>
    </w:p>
    <w:p w14:paraId="4F1C50FB" w14:textId="77777777" w:rsidR="009A4C7C" w:rsidRDefault="009A4C7C" w:rsidP="002C6201">
      <w:pPr>
        <w:pStyle w:val="PURBullet-Indented"/>
      </w:pPr>
      <w:r w:rsidRPr="00E53E5B">
        <w:t>Personal Address List (not shared with other users);</w:t>
      </w:r>
    </w:p>
    <w:p w14:paraId="0C5B82AE" w14:textId="77777777" w:rsidR="009A4C7C" w:rsidRDefault="009A4C7C" w:rsidP="002C6201">
      <w:pPr>
        <w:pStyle w:val="PURBullet-Indented"/>
      </w:pPr>
      <w:r>
        <w:t xml:space="preserve">Personal </w:t>
      </w:r>
      <w:r w:rsidRPr="002C6201">
        <w:t>Calendar</w:t>
      </w:r>
      <w:r>
        <w:t xml:space="preserve"> </w:t>
      </w:r>
      <w:r w:rsidRPr="00E53E5B">
        <w:t>(not shared with other users);</w:t>
      </w:r>
    </w:p>
    <w:p w14:paraId="2DB10A5B" w14:textId="77777777" w:rsidR="009A4C7C" w:rsidRPr="00E53E5B" w:rsidRDefault="009A4C7C" w:rsidP="002C6201">
      <w:pPr>
        <w:pStyle w:val="PURBullet-Indented"/>
      </w:pPr>
      <w:r>
        <w:t xml:space="preserve">Personal Tasks </w:t>
      </w:r>
      <w:r w:rsidRPr="00E53E5B">
        <w:t>(not shared with other users);</w:t>
      </w:r>
    </w:p>
    <w:p w14:paraId="7BE700EC" w14:textId="4398990D" w:rsidR="009A4C7C" w:rsidRPr="00E53E5B" w:rsidRDefault="009A4C7C" w:rsidP="002C6201">
      <w:pPr>
        <w:pStyle w:val="PURBullet-Indented"/>
      </w:pPr>
      <w:r w:rsidRPr="00E53E5B">
        <w:t xml:space="preserve">Support </w:t>
      </w:r>
      <w:r w:rsidRPr="002C6201">
        <w:t>for</w:t>
      </w:r>
      <w:r w:rsidRPr="00E53E5B">
        <w:t xml:space="preserve"> a single, second level domain for a single user or user organization (user obtains the right to use ‘</w:t>
      </w:r>
      <w:hyperlink r:id="rId154" w:history="1">
        <w:r w:rsidRPr="00E53E5B">
          <w:t>joe@smith.com</w:t>
        </w:r>
      </w:hyperlink>
      <w:r w:rsidRPr="00E53E5B">
        <w:t>’ or ‘joesmith@company1.com’ instead of ‘joe@service</w:t>
      </w:r>
      <w:r>
        <w:t>s</w:t>
      </w:r>
      <w:r w:rsidRPr="00E53E5B">
        <w:t>provider.com’). Multiple suffixes (“.com”, “.net”, “.org”</w:t>
      </w:r>
      <w:r w:rsidR="00E10DAF">
        <w:t>,</w:t>
      </w:r>
      <w:r w:rsidRPr="00E53E5B">
        <w:t xml:space="preserve"> etc</w:t>
      </w:r>
      <w:r w:rsidR="00E10DAF">
        <w:t>.</w:t>
      </w:r>
      <w:r w:rsidRPr="00E53E5B">
        <w:t>) are allowed (e.g., ‘joe@smith.com’, ‘joe@smith.net’, ‘joe@smith.de’, etc.); and</w:t>
      </w:r>
    </w:p>
    <w:p w14:paraId="681B62F4" w14:textId="77777777" w:rsidR="009A4C7C" w:rsidRPr="00E53E5B" w:rsidRDefault="009A4C7C" w:rsidP="002C6201">
      <w:pPr>
        <w:pStyle w:val="PURBullet-Indented"/>
      </w:pPr>
      <w:r w:rsidRPr="00E53E5B">
        <w:t xml:space="preserve">Global </w:t>
      </w:r>
      <w:r w:rsidRPr="002C6201">
        <w:t>Address</w:t>
      </w:r>
      <w:r w:rsidRPr="00E53E5B">
        <w:t xml:space="preserve"> List: address list of all users within personalized domain or within the service provider’s entire domain.</w:t>
      </w:r>
    </w:p>
    <w:p w14:paraId="7DB02957" w14:textId="414ABCD3" w:rsidR="009A4C7C" w:rsidRPr="006B04DA" w:rsidRDefault="009A4C7C" w:rsidP="009A4C7C">
      <w:pPr>
        <w:pStyle w:val="PURBlueStrong"/>
      </w:pPr>
      <w:r w:rsidRPr="006B04DA">
        <w:t xml:space="preserve">Usage Limitations for Exchange Server </w:t>
      </w:r>
      <w:r w:rsidR="00F44E81" w:rsidRPr="006B04DA">
        <w:t>201</w:t>
      </w:r>
      <w:r w:rsidR="00D12C1E">
        <w:t>6</w:t>
      </w:r>
      <w:r w:rsidR="00F44E81" w:rsidRPr="006B04DA">
        <w:t xml:space="preserve"> </w:t>
      </w:r>
      <w:r w:rsidRPr="006B04DA">
        <w:t xml:space="preserve">Hosted Exchange Standard SAL, Exchange Server </w:t>
      </w:r>
      <w:r w:rsidR="00F44E81" w:rsidRPr="006B04DA">
        <w:t>20</w:t>
      </w:r>
      <w:r w:rsidR="00F44E81" w:rsidRPr="006B04DA">
        <w:t>1</w:t>
      </w:r>
      <w:r w:rsidR="00836055">
        <w:t>6</w:t>
      </w:r>
      <w:r w:rsidR="00F44E81" w:rsidRPr="006B04DA">
        <w:t xml:space="preserve"> </w:t>
      </w:r>
      <w:r w:rsidRPr="006B04DA">
        <w:t>Hosted Exchange Standard Plus SAL and Productivity Suite SAL</w:t>
      </w:r>
    </w:p>
    <w:p w14:paraId="6A2EF4BA" w14:textId="774E8668" w:rsidR="009A4C7C" w:rsidRPr="00E53E5B" w:rsidRDefault="009A4C7C" w:rsidP="009A4C7C">
      <w:pPr>
        <w:pStyle w:val="PURBody-Indented"/>
      </w:pPr>
      <w:r w:rsidRPr="00E53E5B">
        <w:t xml:space="preserve">Each user for whom you obtain an Exchange Server </w:t>
      </w:r>
      <w:r w:rsidR="00F44E81" w:rsidRPr="00E53E5B">
        <w:t>20</w:t>
      </w:r>
      <w:r w:rsidR="00F44E81">
        <w:t>1</w:t>
      </w:r>
      <w:r w:rsidR="00D12C1E">
        <w:t>6</w:t>
      </w:r>
      <w:r w:rsidR="00F44E81" w:rsidRPr="00E53E5B">
        <w:t xml:space="preserve"> </w:t>
      </w:r>
      <w:r w:rsidRPr="00E53E5B">
        <w:t>Hosted Exchange Standard SAL</w:t>
      </w:r>
      <w:r>
        <w:t xml:space="preserve">, </w:t>
      </w:r>
      <w:r w:rsidRPr="00E53E5B">
        <w:t xml:space="preserve">Exchange Server </w:t>
      </w:r>
      <w:r w:rsidR="00F44E81" w:rsidRPr="00E53E5B">
        <w:t>20</w:t>
      </w:r>
      <w:r w:rsidR="00F44E81">
        <w:t>1</w:t>
      </w:r>
      <w:r w:rsidR="00D12C1E">
        <w:t>6</w:t>
      </w:r>
      <w:r w:rsidR="00F44E81" w:rsidRPr="00E53E5B">
        <w:t xml:space="preserve"> </w:t>
      </w:r>
      <w:r w:rsidRPr="00E53E5B">
        <w:t>Hosted Exchange Standard</w:t>
      </w:r>
      <w:r w:rsidRPr="00E53E5B" w:rsidDel="00894E05">
        <w:t xml:space="preserve"> </w:t>
      </w:r>
      <w:proofErr w:type="gramStart"/>
      <w:r w:rsidRPr="00E53E5B">
        <w:t>Plus</w:t>
      </w:r>
      <w:proofErr w:type="gramEnd"/>
      <w:r w:rsidRPr="00E53E5B">
        <w:t xml:space="preserve"> SAL </w:t>
      </w:r>
      <w:r>
        <w:t xml:space="preserve">or </w:t>
      </w:r>
      <w:r w:rsidRPr="00A0706D">
        <w:t>Productivity Suite SAL</w:t>
      </w:r>
      <w:r w:rsidRPr="00E53E5B">
        <w:t xml:space="preserve"> may use the following features of the server software:</w:t>
      </w:r>
    </w:p>
    <w:p w14:paraId="266F62CE" w14:textId="1A874900" w:rsidR="009A4C7C" w:rsidRPr="00E53E5B" w:rsidRDefault="009A4C7C" w:rsidP="002C6201">
      <w:pPr>
        <w:pStyle w:val="PURBullet-Indented"/>
      </w:pPr>
      <w:r w:rsidRPr="00E53E5B">
        <w:t xml:space="preserve">The features of </w:t>
      </w:r>
      <w:r w:rsidRPr="002C6201">
        <w:t>the</w:t>
      </w:r>
      <w:r w:rsidRPr="00E53E5B">
        <w:t xml:space="preserve"> Exchange Server </w:t>
      </w:r>
      <w:r w:rsidR="00F44E81">
        <w:t>201</w:t>
      </w:r>
      <w:r w:rsidR="00D12C1E">
        <w:t>6</w:t>
      </w:r>
      <w:r w:rsidR="00F44E81" w:rsidRPr="00E53E5B">
        <w:t xml:space="preserve"> </w:t>
      </w:r>
      <w:r w:rsidRPr="00E53E5B">
        <w:t>Hosted Exch</w:t>
      </w:r>
      <w:r w:rsidR="00830DCA">
        <w:t>ange Basic SAL described above;</w:t>
      </w:r>
    </w:p>
    <w:p w14:paraId="1A2E4D82" w14:textId="77777777" w:rsidR="00706057" w:rsidRPr="00830DCA" w:rsidRDefault="00706057" w:rsidP="002C6201">
      <w:pPr>
        <w:pStyle w:val="PURBullet-Indented"/>
      </w:pPr>
      <w:r w:rsidRPr="002C6201">
        <w:t>Support</w:t>
      </w:r>
      <w:r w:rsidRPr="00234924">
        <w:t xml:space="preserve"> for a multiple, second level domains for a single user or user organization</w:t>
      </w:r>
      <w:r w:rsidRPr="00706057">
        <w:t>;</w:t>
      </w:r>
    </w:p>
    <w:p w14:paraId="7D603171" w14:textId="77777777" w:rsidR="009A4C7C" w:rsidRPr="00E53E5B" w:rsidRDefault="009A4C7C" w:rsidP="002C6201">
      <w:pPr>
        <w:pStyle w:val="PURBullet-Indented"/>
      </w:pPr>
      <w:r w:rsidRPr="00E53E5B">
        <w:t xml:space="preserve">Outlook </w:t>
      </w:r>
      <w:r w:rsidRPr="002C6201">
        <w:t>Web</w:t>
      </w:r>
      <w:r w:rsidRPr="00E53E5B">
        <w:t xml:space="preserve"> Access features that enable the features described in this SAL;</w:t>
      </w:r>
    </w:p>
    <w:p w14:paraId="6E55A53F" w14:textId="77777777" w:rsidR="009A4C7C" w:rsidRPr="00E53E5B" w:rsidRDefault="009A4C7C" w:rsidP="002C6201">
      <w:pPr>
        <w:pStyle w:val="PURBullet-Indented"/>
      </w:pPr>
      <w:r w:rsidRPr="002C6201">
        <w:t>Messaging</w:t>
      </w:r>
      <w:r w:rsidRPr="009C19A3">
        <w:t xml:space="preserve"> Application Programming Interface (MAPI) network protocol;</w:t>
      </w:r>
    </w:p>
    <w:p w14:paraId="66B162FC" w14:textId="77777777" w:rsidR="009A4C7C" w:rsidRPr="00E53E5B" w:rsidRDefault="009A4C7C" w:rsidP="002C6201">
      <w:pPr>
        <w:pStyle w:val="PURBullet-Indented"/>
      </w:pPr>
      <w:r w:rsidRPr="002C6201">
        <w:t>Shared</w:t>
      </w:r>
      <w:r w:rsidRPr="00E53E5B">
        <w:t xml:space="preserve"> Folders;</w:t>
      </w:r>
    </w:p>
    <w:p w14:paraId="3E2F5C8D" w14:textId="77777777" w:rsidR="009A4C7C" w:rsidRPr="00E53E5B" w:rsidRDefault="009A4C7C" w:rsidP="002C6201">
      <w:pPr>
        <w:pStyle w:val="PURBullet-Indented"/>
      </w:pPr>
      <w:r w:rsidRPr="00E53E5B">
        <w:t xml:space="preserve">Public </w:t>
      </w:r>
      <w:r w:rsidRPr="002C6201">
        <w:t>Folders</w:t>
      </w:r>
      <w:r w:rsidRPr="00E53E5B">
        <w:t>;</w:t>
      </w:r>
    </w:p>
    <w:p w14:paraId="39FE627E" w14:textId="77777777" w:rsidR="009A4C7C" w:rsidRDefault="009A4C7C" w:rsidP="002C6201">
      <w:pPr>
        <w:pStyle w:val="PURBullet-Indented"/>
      </w:pPr>
      <w:r w:rsidRPr="00E53E5B">
        <w:t xml:space="preserve">Shared </w:t>
      </w:r>
      <w:r w:rsidRPr="002C6201">
        <w:t>Address</w:t>
      </w:r>
      <w:r w:rsidRPr="00E53E5B">
        <w:t xml:space="preserve"> List; </w:t>
      </w:r>
    </w:p>
    <w:p w14:paraId="6F154A5F" w14:textId="77777777" w:rsidR="009A4C7C" w:rsidRPr="00E53E5B" w:rsidRDefault="009A4C7C" w:rsidP="002C6201">
      <w:pPr>
        <w:pStyle w:val="PURBullet-Indented"/>
      </w:pPr>
      <w:r w:rsidRPr="002C6201">
        <w:t>Shared</w:t>
      </w:r>
      <w:r>
        <w:t xml:space="preserve"> C</w:t>
      </w:r>
      <w:r w:rsidRPr="002C6201">
        <w:t>o</w:t>
      </w:r>
      <w:r>
        <w:t>ntacts;</w:t>
      </w:r>
    </w:p>
    <w:p w14:paraId="1ED30D1C" w14:textId="77777777" w:rsidR="009A4C7C" w:rsidRPr="00E53E5B" w:rsidRDefault="009A4C7C" w:rsidP="002C6201">
      <w:pPr>
        <w:pStyle w:val="PURBullet-Indented"/>
      </w:pPr>
      <w:r w:rsidRPr="00E53E5B">
        <w:t>Shared Tasks;</w:t>
      </w:r>
    </w:p>
    <w:p w14:paraId="21AAA28C" w14:textId="77777777" w:rsidR="009A4C7C" w:rsidRPr="00E53E5B" w:rsidRDefault="009A4C7C" w:rsidP="005E2B07">
      <w:pPr>
        <w:pStyle w:val="PURBullet-Indented"/>
      </w:pPr>
      <w:r w:rsidRPr="005E2B07">
        <w:t>Shared</w:t>
      </w:r>
      <w:r w:rsidRPr="00E53E5B">
        <w:t xml:space="preserve"> Calendar;</w:t>
      </w:r>
    </w:p>
    <w:p w14:paraId="2A2A9141" w14:textId="77777777" w:rsidR="009A4C7C" w:rsidRPr="00E53E5B" w:rsidRDefault="009A4C7C" w:rsidP="005E2B07">
      <w:pPr>
        <w:pStyle w:val="PURBullet-Indented"/>
      </w:pPr>
      <w:r w:rsidRPr="005E2B07">
        <w:t>Group</w:t>
      </w:r>
      <w:r w:rsidRPr="00E53E5B">
        <w:t xml:space="preserve"> scheduling, including viewing free/busy times of others;</w:t>
      </w:r>
    </w:p>
    <w:p w14:paraId="3E132D86" w14:textId="1436EED4" w:rsidR="009A4C7C" w:rsidRPr="00E53E5B" w:rsidRDefault="009A4C7C" w:rsidP="005E2B07">
      <w:pPr>
        <w:pStyle w:val="PURBullet-Indented"/>
      </w:pPr>
      <w:r w:rsidRPr="005E2B07">
        <w:t>Mobile</w:t>
      </w:r>
      <w:r w:rsidRPr="00E53E5B">
        <w:t xml:space="preserve"> Notification: Receive notification of events in the serv</w:t>
      </w:r>
      <w:r w:rsidR="00830DCA">
        <w:t>er software via mobile devices;</w:t>
      </w:r>
    </w:p>
    <w:p w14:paraId="00C64F64" w14:textId="77777777" w:rsidR="009A4C7C" w:rsidRPr="00E53E5B" w:rsidRDefault="009A4C7C" w:rsidP="005E2B07">
      <w:pPr>
        <w:pStyle w:val="PURBullet-Indented"/>
      </w:pPr>
      <w:r w:rsidRPr="00E53E5B">
        <w:t xml:space="preserve">Mobile </w:t>
      </w:r>
      <w:r w:rsidRPr="005E2B07">
        <w:t>Browse</w:t>
      </w:r>
      <w:r w:rsidRPr="00E53E5B">
        <w:t>: Access the server software inbox, calendar, address book, Global Address Book and tasks via mobile devices; and</w:t>
      </w:r>
    </w:p>
    <w:p w14:paraId="52E05D69" w14:textId="77777777" w:rsidR="009A4C7C" w:rsidRDefault="009A4C7C" w:rsidP="005E2B07">
      <w:pPr>
        <w:pStyle w:val="PURBullet-Indented"/>
      </w:pPr>
      <w:r w:rsidRPr="00E53E5B">
        <w:t xml:space="preserve">Mobile Synchronization: Synchronize mobile devices over wireless networks with the server software inbox, calendar, address book and </w:t>
      </w:r>
      <w:r w:rsidRPr="005E2B07">
        <w:t>tasks</w:t>
      </w:r>
      <w:r w:rsidRPr="00E53E5B">
        <w:t>.</w:t>
      </w:r>
    </w:p>
    <w:p w14:paraId="27AA9224" w14:textId="0F1ED794" w:rsidR="00DD75C4" w:rsidRPr="00E53E5B" w:rsidRDefault="00DD75C4" w:rsidP="005E2B07">
      <w:pPr>
        <w:pStyle w:val="PURBullet-Indented"/>
      </w:pPr>
      <w:r>
        <w:t>Unified Messaging</w:t>
      </w:r>
    </w:p>
    <w:p w14:paraId="046C53D3" w14:textId="0011D37A" w:rsidR="009A4C7C" w:rsidRPr="006B04DA" w:rsidRDefault="009A4C7C" w:rsidP="009A4C7C">
      <w:pPr>
        <w:pStyle w:val="PURBlueStrong"/>
      </w:pPr>
      <w:r w:rsidRPr="006B04DA">
        <w:t xml:space="preserve">Usage Limitations for Exchange Server </w:t>
      </w:r>
      <w:r w:rsidR="00F44E81" w:rsidRPr="006B04DA">
        <w:t>201</w:t>
      </w:r>
      <w:r w:rsidR="00D12C1E">
        <w:t>6</w:t>
      </w:r>
      <w:r w:rsidR="00F44E81" w:rsidRPr="006B04DA">
        <w:t xml:space="preserve"> </w:t>
      </w:r>
      <w:r w:rsidRPr="006B04DA">
        <w:t xml:space="preserve">Hosted Exchange Enterprise SAL and Exchange Server </w:t>
      </w:r>
      <w:r w:rsidR="00F44E81" w:rsidRPr="006B04DA">
        <w:t>201</w:t>
      </w:r>
      <w:r w:rsidR="00D12C1E">
        <w:t>6</w:t>
      </w:r>
      <w:r w:rsidR="00F44E81" w:rsidRPr="006B04DA">
        <w:t xml:space="preserve"> </w:t>
      </w:r>
      <w:r w:rsidRPr="006B04DA">
        <w:t>Hosted Exchange Enterprise Plus SAL</w:t>
      </w:r>
    </w:p>
    <w:p w14:paraId="4AD879F4" w14:textId="305D95D7" w:rsidR="009A4C7C" w:rsidRPr="00E53E5B" w:rsidRDefault="009A4C7C" w:rsidP="009A4C7C">
      <w:pPr>
        <w:pStyle w:val="PURBody-Indented"/>
        <w:rPr>
          <w:b/>
          <w:bCs/>
        </w:rPr>
      </w:pPr>
      <w:r w:rsidRPr="00E53E5B">
        <w:t xml:space="preserve">Each user for whom you obtain an Exchange Server </w:t>
      </w:r>
      <w:r w:rsidR="00F44E81">
        <w:t>201</w:t>
      </w:r>
      <w:r w:rsidR="00D12C1E">
        <w:t>6</w:t>
      </w:r>
      <w:r w:rsidR="00F44E81" w:rsidRPr="00E53E5B">
        <w:t xml:space="preserve"> </w:t>
      </w:r>
      <w:r w:rsidRPr="00E53E5B">
        <w:t xml:space="preserve">Hosted Exchange Enterprise SAL and Exchange Server </w:t>
      </w:r>
      <w:r w:rsidR="00F44E81">
        <w:t>201</w:t>
      </w:r>
      <w:r w:rsidR="00D12C1E">
        <w:t>6</w:t>
      </w:r>
      <w:r w:rsidR="00F44E81" w:rsidRPr="00E53E5B">
        <w:t xml:space="preserve"> </w:t>
      </w:r>
      <w:r w:rsidRPr="00E53E5B">
        <w:t xml:space="preserve">Hosted Exchange Enterprise </w:t>
      </w:r>
      <w:proofErr w:type="gramStart"/>
      <w:r w:rsidRPr="00E53E5B">
        <w:t>Plus</w:t>
      </w:r>
      <w:proofErr w:type="gramEnd"/>
      <w:r w:rsidRPr="00E53E5B">
        <w:t xml:space="preserve"> SAL may use the following features of the server software:</w:t>
      </w:r>
    </w:p>
    <w:p w14:paraId="6DCB573C" w14:textId="114A1906" w:rsidR="009A4C7C" w:rsidRPr="006B04DA" w:rsidRDefault="009A4C7C" w:rsidP="005E2B07">
      <w:pPr>
        <w:pStyle w:val="PURBullet-Indented"/>
      </w:pPr>
      <w:r w:rsidRPr="006B04DA">
        <w:t xml:space="preserve">The </w:t>
      </w:r>
      <w:r w:rsidRPr="005E2B07">
        <w:t>features</w:t>
      </w:r>
      <w:r w:rsidRPr="006B04DA">
        <w:t xml:space="preserve"> of the Exchange Server </w:t>
      </w:r>
      <w:r w:rsidR="00F44E81" w:rsidRPr="006B04DA">
        <w:t>201</w:t>
      </w:r>
      <w:r w:rsidR="00D12C1E">
        <w:t>6</w:t>
      </w:r>
      <w:r w:rsidR="00F44E81" w:rsidRPr="006B04DA">
        <w:t xml:space="preserve"> </w:t>
      </w:r>
      <w:r w:rsidRPr="006B04DA">
        <w:t>Hosted Exchange S</w:t>
      </w:r>
      <w:r w:rsidR="00830DCA">
        <w:t>tandard SAL as described above;</w:t>
      </w:r>
    </w:p>
    <w:p w14:paraId="7183D379" w14:textId="77777777" w:rsidR="009A4C7C" w:rsidRDefault="009A4C7C" w:rsidP="005E2B07">
      <w:pPr>
        <w:pStyle w:val="PURBullet-Indented"/>
      </w:pPr>
      <w:r w:rsidRPr="005E2B07">
        <w:t>Compliance</w:t>
      </w:r>
      <w:r w:rsidRPr="006B04DA">
        <w:t xml:space="preserve"> Management;</w:t>
      </w:r>
    </w:p>
    <w:p w14:paraId="43A20653" w14:textId="2B33ECB7" w:rsidR="00F44E81" w:rsidRPr="006B04DA" w:rsidRDefault="00F44E81" w:rsidP="005E2B07">
      <w:pPr>
        <w:pStyle w:val="PURBullet-Indented"/>
      </w:pPr>
      <w:r>
        <w:t>Data Loss Prevention;</w:t>
      </w:r>
      <w:r w:rsidR="0061320A">
        <w:t xml:space="preserve"> and</w:t>
      </w:r>
    </w:p>
    <w:p w14:paraId="751A7C4A" w14:textId="412C7E3C" w:rsidR="00F44E81" w:rsidRDefault="00F44E81" w:rsidP="005E2B07">
      <w:pPr>
        <w:pStyle w:val="PURBullet-Indented"/>
      </w:pPr>
      <w:r>
        <w:t>In-Place Holds (Indefinite, Query-based, and Time-based)</w:t>
      </w:r>
    </w:p>
    <w:p w14:paraId="5DCEC711" w14:textId="6378999A" w:rsidR="0028224D" w:rsidRPr="006B04DA" w:rsidRDefault="0028224D" w:rsidP="005E2B07">
      <w:pPr>
        <w:pStyle w:val="PURBullet-Indented"/>
      </w:pPr>
      <w:r>
        <w:t>In-Place Archive</w:t>
      </w:r>
    </w:p>
    <w:p w14:paraId="54780A1A" w14:textId="62AEAC55" w:rsidR="009A4C7C" w:rsidRDefault="009A4C7C" w:rsidP="009A4C7C">
      <w:pPr>
        <w:pStyle w:val="PURBlueStrong"/>
      </w:pPr>
      <w:r>
        <w:t>Outlook Mac 201</w:t>
      </w:r>
      <w:r w:rsidR="00EE1903">
        <w:t>6</w:t>
      </w:r>
      <w:r w:rsidRPr="00456A70">
        <w:t xml:space="preserve"> and Outlook </w:t>
      </w:r>
      <w:r w:rsidR="00F44E81" w:rsidRPr="00456A70">
        <w:t>20</w:t>
      </w:r>
      <w:r w:rsidR="00F44E81">
        <w:t>1</w:t>
      </w:r>
      <w:r w:rsidR="00D12C1E">
        <w:t>6</w:t>
      </w:r>
    </w:p>
    <w:p w14:paraId="1C285D8A" w14:textId="04BEE42C" w:rsidR="00C30E7B" w:rsidRPr="003005FA" w:rsidRDefault="00C30E7B" w:rsidP="003005FA">
      <w:pPr>
        <w:pStyle w:val="PURBody-Indented"/>
        <w:rPr>
          <w:bCs/>
          <w:i/>
        </w:rPr>
      </w:pPr>
      <w:r w:rsidRPr="00E53E5B">
        <w:t xml:space="preserve">In addition to the limitations above, these additional terms </w:t>
      </w:r>
      <w:r w:rsidRPr="009E4027">
        <w:t xml:space="preserve">apply to </w:t>
      </w:r>
      <w:r w:rsidRPr="00BC060E">
        <w:t xml:space="preserve">Exchange Server </w:t>
      </w:r>
      <w:r w:rsidR="00F44E81" w:rsidRPr="00BC060E">
        <w:t>201</w:t>
      </w:r>
      <w:r w:rsidR="00D12C1E">
        <w:t>6</w:t>
      </w:r>
      <w:r w:rsidR="00F44E81" w:rsidRPr="00BC060E">
        <w:t xml:space="preserve"> </w:t>
      </w:r>
      <w:r w:rsidRPr="00BC060E">
        <w:t>Hosted Exchange Enterprise Plus</w:t>
      </w:r>
      <w:r w:rsidRPr="009E4027">
        <w:t xml:space="preserve"> </w:t>
      </w:r>
      <w:r w:rsidRPr="00BC060E">
        <w:t>and</w:t>
      </w:r>
      <w:r w:rsidRPr="009E4027">
        <w:t xml:space="preserve"> </w:t>
      </w:r>
      <w:r w:rsidRPr="00BC060E">
        <w:t>Standard Plus SALs</w:t>
      </w:r>
      <w:r w:rsidRPr="009E4027">
        <w:t xml:space="preserve">: </w:t>
      </w:r>
      <w:r w:rsidR="009A4C7C" w:rsidRPr="009E4027">
        <w:t>You may create and run one in</w:t>
      </w:r>
      <w:r w:rsidR="009A4C7C" w:rsidRPr="00E53E5B">
        <w:t xml:space="preserve">stance of the </w:t>
      </w:r>
      <w:r w:rsidR="009A4C7C">
        <w:t>Outlook Mac 201</w:t>
      </w:r>
      <w:r w:rsidR="00EE1903">
        <w:t>6</w:t>
      </w:r>
      <w:r w:rsidR="009A4C7C">
        <w:t xml:space="preserve"> </w:t>
      </w:r>
      <w:r w:rsidR="009A4C7C" w:rsidRPr="00E53E5B">
        <w:t xml:space="preserve">or Outlook </w:t>
      </w:r>
      <w:r w:rsidR="00F44E81" w:rsidRPr="00E53E5B">
        <w:t>20</w:t>
      </w:r>
      <w:r w:rsidR="00F44E81">
        <w:t>1</w:t>
      </w:r>
      <w:r w:rsidR="00D12C1E">
        <w:t>6</w:t>
      </w:r>
      <w:r w:rsidR="00F44E81" w:rsidRPr="00E53E5B">
        <w:t xml:space="preserve"> </w:t>
      </w:r>
      <w:r w:rsidR="009A4C7C" w:rsidRPr="00E53E5B">
        <w:t xml:space="preserve">client software in one physical or virtual operating system environment </w:t>
      </w:r>
      <w:r w:rsidR="009A4C7C" w:rsidRPr="00E948A2">
        <w:t>(or OSE)</w:t>
      </w:r>
      <w:r w:rsidR="009A4C7C" w:rsidRPr="005D77ED">
        <w:t xml:space="preserve"> </w:t>
      </w:r>
      <w:r w:rsidR="009A4C7C" w:rsidRPr="00E53E5B">
        <w:t>on a single device used by any user for whom you acquire a user SAL.</w:t>
      </w:r>
    </w:p>
    <w:p w14:paraId="539945A8" w14:textId="6BF16A84" w:rsidR="009A4C7C" w:rsidRPr="00C95577" w:rsidRDefault="007328F6" w:rsidP="00CD6E9D">
      <w:pPr>
        <w:pStyle w:val="PURBreadcrumb"/>
        <w:keepNext w:val="0"/>
        <w:spacing w:before="0" w:after="120" w:line="240" w:lineRule="exact"/>
        <w:ind w:left="547"/>
        <w:contextualSpacing/>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0EB2970A" w14:textId="496EE6BE" w:rsidR="009A4C7C" w:rsidRDefault="00BB4729" w:rsidP="009A4C7C">
      <w:pPr>
        <w:pStyle w:val="PURProductName"/>
      </w:pPr>
      <w:bookmarkStart w:id="419" w:name="_Toc299519119"/>
      <w:bookmarkStart w:id="420" w:name="_Toc299531551"/>
      <w:bookmarkStart w:id="421" w:name="_Toc299531875"/>
      <w:bookmarkStart w:id="422" w:name="_Toc299957158"/>
      <w:bookmarkStart w:id="423" w:name="_Toc346536860"/>
      <w:bookmarkStart w:id="424" w:name="_Toc346895311"/>
      <w:bookmarkStart w:id="425" w:name="_Toc339280324"/>
      <w:bookmarkStart w:id="426" w:name="_Toc339280467"/>
      <w:bookmarkStart w:id="427" w:name="_Toc363552796"/>
      <w:bookmarkStart w:id="428" w:name="_Toc363552859"/>
      <w:bookmarkStart w:id="429" w:name="_Toc378682158"/>
      <w:bookmarkStart w:id="430" w:name="_Toc378682260"/>
      <w:bookmarkStart w:id="431" w:name="_Toc371268272"/>
      <w:bookmarkStart w:id="432" w:name="_Toc371268338"/>
      <w:bookmarkStart w:id="433" w:name="_Toc379278476"/>
      <w:bookmarkStart w:id="434" w:name="_Toc379278538"/>
      <w:bookmarkStart w:id="435" w:name="_Toc427932225"/>
      <w:bookmarkStart w:id="436" w:name="_Toc427933723"/>
      <w:r>
        <w:t>Microsoft</w:t>
      </w:r>
      <w:r w:rsidR="009A4C7C">
        <w:t xml:space="preserve"> Identity Manager 201</w:t>
      </w:r>
      <w:r>
        <w:t>6</w:t>
      </w:r>
      <w:bookmarkEnd w:id="419"/>
      <w:bookmarkEnd w:id="420"/>
      <w:bookmarkEnd w:id="421"/>
      <w:bookmarkEnd w:id="422"/>
      <w:bookmarkEnd w:id="423"/>
      <w:bookmarkEnd w:id="424"/>
      <w:bookmarkEnd w:id="425"/>
      <w:bookmarkEnd w:id="426"/>
      <w:bookmarkEnd w:id="427"/>
      <w:bookmarkEnd w:id="428"/>
      <w:bookmarkEnd w:id="429"/>
      <w:bookmarkEnd w:id="430"/>
      <w:bookmarkEnd w:id="431"/>
      <w:bookmarkEnd w:id="432"/>
      <w:bookmarkEnd w:id="433"/>
      <w:bookmarkEnd w:id="434"/>
      <w:r>
        <w:t xml:space="preserve"> Functionality</w:t>
      </w:r>
      <w:bookmarkEnd w:id="435"/>
      <w:bookmarkEnd w:id="436"/>
      <w:r w:rsidR="00231176">
        <w:fldChar w:fldCharType="begin"/>
      </w:r>
      <w:r w:rsidR="009A4C7C">
        <w:instrText xml:space="preserve"> XE "</w:instrText>
      </w:r>
      <w:r w:rsidR="00A55E67">
        <w:instrText>Microsoft</w:instrText>
      </w:r>
      <w:r w:rsidR="009A4C7C" w:rsidRPr="00850A33">
        <w:instrText xml:space="preserve"> Identity Manager 201</w:instrText>
      </w:r>
      <w:r w:rsidR="00A55E67">
        <w:instrText>6</w:instrText>
      </w:r>
      <w:r w:rsidR="00EE0F11">
        <w:instrText xml:space="preserve"> Functionality</w:instrText>
      </w:r>
      <w:r w:rsidR="009A4C7C">
        <w:instrText xml:space="preserve">" </w:instrText>
      </w:r>
      <w:r w:rsidR="00231176">
        <w:fldChar w:fldCharType="end"/>
      </w:r>
    </w:p>
    <w:p w14:paraId="74590C9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14:paraId="5E13DDD5" w14:textId="77777777" w:rsidTr="00E53A62">
        <w:tc>
          <w:tcPr>
            <w:tcW w:w="2477" w:type="pct"/>
          </w:tcPr>
          <w:p w14:paraId="17459C6F" w14:textId="77777777" w:rsidR="0043663F" w:rsidRPr="003667B6" w:rsidRDefault="0043663F" w:rsidP="0043663F">
            <w:pPr>
              <w:pStyle w:val="PURLMSH"/>
            </w:pPr>
            <w:r>
              <w:t xml:space="preserve">Applicable Section of SAL General Terms: </w:t>
            </w:r>
            <w:hyperlink w:anchor="SALTerms_Server" w:history="1">
              <w:r w:rsidRPr="00C54E23">
                <w:rPr>
                  <w:rStyle w:val="Hyperlink"/>
                </w:rPr>
                <w:t>Server Software</w:t>
              </w:r>
            </w:hyperlink>
          </w:p>
        </w:tc>
        <w:tc>
          <w:tcPr>
            <w:tcW w:w="2523" w:type="pct"/>
          </w:tcPr>
          <w:p w14:paraId="648F0731" w14:textId="77777777" w:rsidR="0043663F" w:rsidRDefault="0043663F" w:rsidP="0043663F">
            <w:pPr>
              <w:pStyle w:val="PURLMSH"/>
            </w:pPr>
            <w:r>
              <w:t xml:space="preserve">See Applicable Notice: </w:t>
            </w:r>
            <w:r>
              <w:rPr>
                <w:b/>
              </w:rPr>
              <w:t>No</w:t>
            </w:r>
          </w:p>
        </w:tc>
      </w:tr>
      <w:tr w:rsidR="0043663F" w14:paraId="782AD4A0" w14:textId="77777777" w:rsidTr="00E53A62">
        <w:tc>
          <w:tcPr>
            <w:tcW w:w="2477" w:type="pct"/>
          </w:tcPr>
          <w:p w14:paraId="3B3217F6" w14:textId="77777777" w:rsidR="0043663F" w:rsidRPr="003667B6" w:rsidRDefault="0043663F" w:rsidP="0043663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0BCDFB35" w14:textId="08D946BD" w:rsidR="0043663F" w:rsidRDefault="00D73DED" w:rsidP="0043663F">
            <w:pPr>
              <w:pStyle w:val="PURLMSH"/>
            </w:pPr>
            <w:r>
              <w:t xml:space="preserve">Eligible for Software Services on Data Center Providers’ Servers: </w:t>
            </w:r>
            <w:r>
              <w:rPr>
                <w:b/>
              </w:rPr>
              <w:t>Yes</w:t>
            </w:r>
          </w:p>
        </w:tc>
      </w:tr>
      <w:tr w:rsidR="0043663F" w:rsidRPr="00501DAF" w14:paraId="1897D08A" w14:textId="77777777" w:rsidTr="00E53A62">
        <w:tc>
          <w:tcPr>
            <w:tcW w:w="5000" w:type="pct"/>
            <w:gridSpan w:val="2"/>
            <w:shd w:val="clear" w:color="auto" w:fill="E5EEF7"/>
            <w:vAlign w:val="center"/>
          </w:tcPr>
          <w:p w14:paraId="1E2BFD0E" w14:textId="77777777" w:rsidR="0043663F" w:rsidRPr="00501DAF" w:rsidRDefault="0043663F" w:rsidP="0043663F">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3663F" w:rsidRPr="003528B0" w14:paraId="5FFD1068" w14:textId="77777777" w:rsidTr="00E53A62">
        <w:tc>
          <w:tcPr>
            <w:tcW w:w="5000" w:type="pct"/>
            <w:gridSpan w:val="2"/>
            <w:shd w:val="clear" w:color="auto" w:fill="auto"/>
          </w:tcPr>
          <w:p w14:paraId="1327F86E" w14:textId="77777777" w:rsidR="0043663F" w:rsidRPr="003005FA" w:rsidRDefault="0043663F" w:rsidP="0043663F">
            <w:pPr>
              <w:pStyle w:val="PURBody"/>
              <w:rPr>
                <w:i/>
              </w:rPr>
            </w:pPr>
            <w:r w:rsidRPr="00BB41EF">
              <w:rPr>
                <w:b/>
              </w:rPr>
              <w:t>You need:</w:t>
            </w:r>
          </w:p>
          <w:p w14:paraId="7F725392" w14:textId="459C8CD1" w:rsidR="0043663F" w:rsidRPr="000A3567" w:rsidRDefault="00A55E67" w:rsidP="00A55E67">
            <w:pPr>
              <w:pStyle w:val="PURBullet-Indented"/>
            </w:pPr>
            <w:r>
              <w:t>Microsoft</w:t>
            </w:r>
            <w:r w:rsidR="0043663F" w:rsidRPr="00FE33D9">
              <w:t xml:space="preserve"> Identity Manager 201</w:t>
            </w:r>
            <w:r>
              <w:t>6</w:t>
            </w:r>
            <w:r w:rsidR="0043663F" w:rsidRPr="00FE33D9">
              <w:t xml:space="preserve"> </w:t>
            </w:r>
            <w:r w:rsidR="00EE0F11">
              <w:t xml:space="preserve">Functionality </w:t>
            </w:r>
            <w:r w:rsidR="0043663F">
              <w:t>SAL</w:t>
            </w:r>
          </w:p>
        </w:tc>
      </w:tr>
    </w:tbl>
    <w:p w14:paraId="0E2EBA4B" w14:textId="77777777" w:rsidR="00652F97" w:rsidRPr="00A11A7A" w:rsidRDefault="00652F97" w:rsidP="00652F97">
      <w:pPr>
        <w:pStyle w:val="PURADDITIONALTERMSHEADERMB"/>
      </w:pPr>
      <w:r>
        <w:t>Additional Terms:</w:t>
      </w:r>
    </w:p>
    <w:p w14:paraId="50106F45" w14:textId="77777777" w:rsidR="00EE0F11" w:rsidRDefault="00EE0F11" w:rsidP="00EE0F11">
      <w:pPr>
        <w:pStyle w:val="PURBlueStrong-Indented"/>
      </w:pPr>
      <w:r>
        <w:t>Access Rights Only</w:t>
      </w:r>
    </w:p>
    <w:p w14:paraId="14ECC284" w14:textId="69579206" w:rsidR="00EE0F11" w:rsidRPr="00E14133" w:rsidRDefault="00EE0F11" w:rsidP="00EE0F11">
      <w:pPr>
        <w:pStyle w:val="PURBlueStrong-Indented"/>
        <w:spacing w:after="120"/>
        <w:ind w:left="274"/>
        <w:rPr>
          <w:smallCaps w:val="0"/>
          <w:color w:val="404040" w:themeColor="text1" w:themeTint="BF"/>
        </w:rPr>
      </w:pPr>
      <w:r w:rsidRPr="00E14133">
        <w:rPr>
          <w:smallCaps w:val="0"/>
          <w:color w:val="404040" w:themeColor="text1" w:themeTint="BF"/>
        </w:rPr>
        <w:t xml:space="preserve">SALs are required, as further described in the Windows Server license terms set forth in the processor licensing model section and in the Cloud Platform Guest license terms set forth in the Host/Guest licensing model section, for each user that is authorized to directly or indirectly access </w:t>
      </w:r>
      <w:r w:rsidR="00A55E67">
        <w:rPr>
          <w:smallCaps w:val="0"/>
          <w:color w:val="404040" w:themeColor="text1" w:themeTint="BF"/>
        </w:rPr>
        <w:t>Microsoft</w:t>
      </w:r>
      <w:r w:rsidRPr="00E14133">
        <w:rPr>
          <w:smallCaps w:val="0"/>
          <w:color w:val="404040" w:themeColor="text1" w:themeTint="BF"/>
        </w:rPr>
        <w:t xml:space="preserve"> Identity Manager 201</w:t>
      </w:r>
      <w:r w:rsidR="00A55E67">
        <w:rPr>
          <w:smallCaps w:val="0"/>
          <w:color w:val="404040" w:themeColor="text1" w:themeTint="BF"/>
        </w:rPr>
        <w:t>6</w:t>
      </w:r>
      <w:r w:rsidRPr="00E14133">
        <w:rPr>
          <w:smallCaps w:val="0"/>
          <w:color w:val="404040" w:themeColor="text1" w:themeTint="BF"/>
        </w:rPr>
        <w:t xml:space="preserve"> Functionality.</w:t>
      </w:r>
    </w:p>
    <w:p w14:paraId="1C53FA85" w14:textId="77777777" w:rsidR="00652F97" w:rsidRPr="00652F97" w:rsidRDefault="00652F97" w:rsidP="00652F97">
      <w:pPr>
        <w:pStyle w:val="PURBlueStrong-Indented"/>
        <w:rPr>
          <w:rFonts w:cs="Arial"/>
        </w:rPr>
      </w:pPr>
      <w:r w:rsidRPr="00652F97">
        <w:t>Certificate and Identity Management</w:t>
      </w:r>
    </w:p>
    <w:p w14:paraId="6FFB760C" w14:textId="7CA2AF13" w:rsidR="002764E6" w:rsidRDefault="00652F97" w:rsidP="00652F97">
      <w:pPr>
        <w:pStyle w:val="PURBody-Indented"/>
        <w:rPr>
          <w:rFonts w:ascii="Times New Roman" w:hAnsi="Times New Roman" w:cs="Times New Roman"/>
        </w:rPr>
      </w:pPr>
      <w:r>
        <w:t>A SAL is also required for any person for whom the software issues or manages identity information.</w:t>
      </w:r>
    </w:p>
    <w:p w14:paraId="382FCF9D" w14:textId="35024C94" w:rsidR="00166A77" w:rsidRPr="00652F97" w:rsidRDefault="00166A77" w:rsidP="00166A77">
      <w:pPr>
        <w:pStyle w:val="PURBlueStrong-Indented"/>
      </w:pPr>
      <w:r w:rsidRPr="00652F97">
        <w:t>Synchronization Service</w:t>
      </w:r>
      <w:r>
        <w:t xml:space="preserve"> Usage Only</w:t>
      </w:r>
    </w:p>
    <w:p w14:paraId="0D3C4588" w14:textId="19415517" w:rsidR="00A0342C" w:rsidRDefault="00CE2C4A" w:rsidP="00A0342C">
      <w:pPr>
        <w:pStyle w:val="PURBody-Indented"/>
        <w:rPr>
          <w:rFonts w:ascii="Times New Roman" w:hAnsi="Times New Roman" w:cs="Times New Roman"/>
        </w:rPr>
      </w:pPr>
      <w:r w:rsidRPr="00CE2C4A">
        <w:t xml:space="preserve">If using only the synchronization services of </w:t>
      </w:r>
      <w:r w:rsidR="00A55E67">
        <w:t>Microsoft</w:t>
      </w:r>
      <w:r w:rsidRPr="00CE2C4A">
        <w:t xml:space="preserve"> Identity Manager, </w:t>
      </w:r>
      <w:r w:rsidR="00EE0F11">
        <w:t>SALs are not required</w:t>
      </w:r>
      <w:r w:rsidR="00A0342C">
        <w:t>.</w:t>
      </w:r>
    </w:p>
    <w:p w14:paraId="52D2E1A3" w14:textId="6B7A9DB4" w:rsidR="006746CA" w:rsidRPr="008025E9" w:rsidRDefault="007328F6" w:rsidP="00CD6E9D">
      <w:pPr>
        <w:pStyle w:val="PURBreadcrumb"/>
        <w:keepNext w:val="0"/>
        <w:rPr>
          <w:rFonts w:ascii="Arial Narrow" w:hAnsi="Arial Narrow"/>
          <w:sz w:val="16"/>
        </w:rPr>
      </w:pPr>
      <w:hyperlink w:anchor="TOC" w:history="1">
        <w:r w:rsidR="006746CA" w:rsidRPr="00372624">
          <w:rPr>
            <w:rStyle w:val="Hyperlink"/>
            <w:rFonts w:ascii="Arial Narrow" w:hAnsi="Arial Narrow"/>
            <w:sz w:val="16"/>
          </w:rPr>
          <w:t>Table of Contents</w:t>
        </w:r>
      </w:hyperlink>
      <w:r w:rsidR="006746CA">
        <w:t xml:space="preserve"> / </w:t>
      </w:r>
      <w:hyperlink w:anchor="UniversalTerms" w:history="1">
        <w:r w:rsidR="009666DE">
          <w:rPr>
            <w:rStyle w:val="Hyperlink"/>
            <w:rFonts w:ascii="Arial Narrow" w:hAnsi="Arial Narrow"/>
            <w:sz w:val="16"/>
          </w:rPr>
          <w:t>Universal License Terms</w:t>
        </w:r>
      </w:hyperlink>
    </w:p>
    <w:p w14:paraId="3D168ED3" w14:textId="77777777" w:rsidR="009A4C7C" w:rsidRDefault="009A4C7C" w:rsidP="009A4C7C">
      <w:pPr>
        <w:pStyle w:val="PURProductName"/>
      </w:pPr>
      <w:bookmarkStart w:id="437" w:name="_Toc299519123"/>
      <w:bookmarkStart w:id="438" w:name="_Toc299531555"/>
      <w:bookmarkStart w:id="439" w:name="_Toc299531879"/>
      <w:bookmarkStart w:id="440" w:name="_Toc299957162"/>
      <w:bookmarkStart w:id="441" w:name="_Toc346536863"/>
      <w:bookmarkStart w:id="442" w:name="_Toc346895314"/>
      <w:bookmarkStart w:id="443" w:name="_Toc339280327"/>
      <w:bookmarkStart w:id="444" w:name="_Toc339280470"/>
      <w:bookmarkStart w:id="445" w:name="_Toc363552799"/>
      <w:bookmarkStart w:id="446" w:name="_Toc363552862"/>
      <w:bookmarkStart w:id="447" w:name="_Toc378682161"/>
      <w:bookmarkStart w:id="448" w:name="_Toc378682263"/>
      <w:bookmarkStart w:id="449" w:name="_Toc371268275"/>
      <w:bookmarkStart w:id="450" w:name="_Toc371268341"/>
      <w:bookmarkStart w:id="451" w:name="_Toc379278478"/>
      <w:bookmarkStart w:id="452" w:name="_Toc379278540"/>
      <w:bookmarkStart w:id="453" w:name="_Toc427932226"/>
      <w:bookmarkStart w:id="454" w:name="_Toc427933724"/>
      <w:r>
        <w:t>Microsoft Application Virtualization Hosting for Desktops</w:t>
      </w:r>
      <w:bookmarkEnd w:id="437"/>
      <w:bookmarkEnd w:id="438"/>
      <w:bookmarkEnd w:id="439"/>
      <w:bookmarkEnd w:id="440"/>
      <w:bookmarkEnd w:id="441"/>
      <w:bookmarkEnd w:id="442"/>
      <w:bookmarkEnd w:id="443"/>
      <w:bookmarkEnd w:id="444"/>
      <w:bookmarkEnd w:id="445"/>
      <w:bookmarkEnd w:id="446"/>
      <w:bookmarkEnd w:id="447"/>
      <w:bookmarkEnd w:id="448"/>
      <w:bookmarkEnd w:id="449"/>
      <w:bookmarkEnd w:id="450"/>
      <w:bookmarkEnd w:id="451"/>
      <w:bookmarkEnd w:id="452"/>
      <w:bookmarkEnd w:id="453"/>
      <w:bookmarkEnd w:id="454"/>
      <w:r w:rsidR="00231176">
        <w:fldChar w:fldCharType="begin"/>
      </w:r>
      <w:r>
        <w:instrText xml:space="preserve"> XE "</w:instrText>
      </w:r>
      <w:r w:rsidRPr="00850A33">
        <w:instrText>Microsoft Application Virtualization Hosting for Desktops</w:instrText>
      </w:r>
      <w:r>
        <w:instrText xml:space="preserve">" </w:instrText>
      </w:r>
      <w:r w:rsidR="00231176">
        <w:fldChar w:fldCharType="end"/>
      </w:r>
    </w:p>
    <w:p w14:paraId="25720162"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45692094" w14:textId="77777777" w:rsidTr="0015145F">
        <w:tc>
          <w:tcPr>
            <w:tcW w:w="2571" w:type="pct"/>
            <w:tcBorders>
              <w:top w:val="single" w:sz="4" w:space="0" w:color="auto"/>
              <w:bottom w:val="nil"/>
            </w:tcBorders>
          </w:tcPr>
          <w:p w14:paraId="21ABC014"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29" w:type="pct"/>
            <w:tcBorders>
              <w:top w:val="single" w:sz="4" w:space="0" w:color="auto"/>
              <w:bottom w:val="nil"/>
            </w:tcBorders>
          </w:tcPr>
          <w:p w14:paraId="54F490F0" w14:textId="77777777" w:rsidR="00831C1F" w:rsidRDefault="004F154D" w:rsidP="00831C1F">
            <w:pPr>
              <w:pStyle w:val="PURLMSH"/>
            </w:pPr>
            <w:r>
              <w:t>See Applicable Notice</w:t>
            </w:r>
            <w:r w:rsidR="00831C1F">
              <w:t xml:space="preserve">: </w:t>
            </w:r>
            <w:r w:rsidR="00831C1F">
              <w:rPr>
                <w:b/>
              </w:rPr>
              <w:t>No</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Client/Additional Software: </w:t>
            </w:r>
            <w:r>
              <w:rPr>
                <w:b/>
              </w:rPr>
              <w:t>No</w:t>
            </w:r>
            <w:r w:rsidRPr="00470521">
              <w:t xml:space="preserve"> </w:t>
            </w:r>
          </w:p>
        </w:tc>
        <w:tc>
          <w:tcPr>
            <w:tcW w:w="2429" w:type="pct"/>
            <w:tcBorders>
              <w:top w:val="nil"/>
            </w:tcBorders>
          </w:tcPr>
          <w:p w14:paraId="24542B07" w14:textId="3709BD7B" w:rsidR="009A4C7C" w:rsidRDefault="003B0799" w:rsidP="009A4C7C">
            <w:pPr>
              <w:pStyle w:val="PURLMSH"/>
            </w:pPr>
            <w:r>
              <w:t xml:space="preserve">Eligible for Software Services on Data Center Providers’ Servers: </w:t>
            </w:r>
            <w:r>
              <w:rPr>
                <w:b/>
              </w:rPr>
              <w:t>Yes</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sidRPr="00BB41EF">
              <w:rPr>
                <w:b/>
              </w:rPr>
              <w:t>You need:</w:t>
            </w:r>
          </w:p>
          <w:p w14:paraId="6383D5CF" w14:textId="77777777" w:rsidR="00AD5AED" w:rsidRPr="000A3567" w:rsidRDefault="00AD5AED" w:rsidP="009E3081">
            <w:pPr>
              <w:pStyle w:val="PURBullet-Indented"/>
            </w:pPr>
            <w:r>
              <w:t>Microsoft Application Virtualization Hosting for Desktops SAL</w:t>
            </w:r>
          </w:p>
        </w:tc>
      </w:tr>
    </w:tbl>
    <w:p w14:paraId="618A9265" w14:textId="77777777" w:rsidR="009A4C7C" w:rsidRDefault="009A4C7C" w:rsidP="0085206E">
      <w:pPr>
        <w:pStyle w:val="PURADDITIONALTERMSHEADERMB"/>
      </w:pPr>
      <w:r>
        <w:t>Additional Terms:</w:t>
      </w:r>
    </w:p>
    <w:p w14:paraId="1C1F1299" w14:textId="77777777" w:rsidR="009A4C7C" w:rsidRPr="008D5AC9" w:rsidRDefault="009A4C7C" w:rsidP="009A4C7C">
      <w:pPr>
        <w:pStyle w:val="PURBlueStrong"/>
      </w:pPr>
      <w:r w:rsidRPr="008D5AC9">
        <w:t>Application Virtualization with Microsoft Products and Components of Microsoft Products</w:t>
      </w:r>
    </w:p>
    <w:p w14:paraId="6F192C41" w14:textId="709B9FA0" w:rsidR="009A4C7C" w:rsidRPr="008D5AC9" w:rsidRDefault="00FE3B33" w:rsidP="009A4C7C">
      <w:pPr>
        <w:pStyle w:val="PURBody-Indented"/>
      </w:pPr>
      <w:r>
        <w:t>T</w:t>
      </w:r>
      <w:r w:rsidR="009A4C7C" w:rsidRPr="008D5AC9">
        <w:t>he following Microsoft products may be used with Microsoft Application Virtualization Hosting for Desktops or other third-party applicati</w:t>
      </w:r>
      <w:r w:rsidR="003D33E5">
        <w:t>on virtualization technologies:</w:t>
      </w:r>
    </w:p>
    <w:p w14:paraId="33C3AE0E" w14:textId="11212173" w:rsidR="009A4C7C" w:rsidRPr="008D5AC9" w:rsidRDefault="009A4C7C" w:rsidP="009E3081">
      <w:pPr>
        <w:pStyle w:val="PURBullet-Indented"/>
      </w:pPr>
      <w:r w:rsidRPr="008D5AC9">
        <w:t xml:space="preserve">Microsoft Dynamics NAV </w:t>
      </w:r>
      <w:r w:rsidR="00D03BCA">
        <w:t>2013</w:t>
      </w:r>
      <w:r w:rsidR="006659BE">
        <w:t xml:space="preserve"> R2</w:t>
      </w:r>
    </w:p>
    <w:p w14:paraId="74F90D0C" w14:textId="77777777" w:rsidR="00A11A7A" w:rsidRDefault="009A4C7C" w:rsidP="00446366">
      <w:pPr>
        <w:pStyle w:val="PURBody-Indented"/>
      </w:pPr>
      <w:r w:rsidRPr="008D5AC9">
        <w:t>No other Microsoft products or components of Microsoft products are allowed.</w:t>
      </w:r>
    </w:p>
    <w:p w14:paraId="45F2AA5D" w14:textId="6ACDAC07" w:rsidR="00311C8B" w:rsidRPr="008C3CF1" w:rsidRDefault="007328F6" w:rsidP="008C3CF1">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bookmarkStart w:id="455" w:name="_Toc363552800"/>
      <w:bookmarkStart w:id="456" w:name="_Toc363552863"/>
      <w:bookmarkStart w:id="457" w:name="_Toc378682162"/>
      <w:bookmarkStart w:id="458" w:name="_Toc378682264"/>
      <w:bookmarkStart w:id="459" w:name="_Toc371268276"/>
      <w:bookmarkStart w:id="460" w:name="_Toc371268342"/>
      <w:bookmarkStart w:id="461" w:name="_Toc379278479"/>
      <w:bookmarkStart w:id="462" w:name="_Toc379278541"/>
      <w:bookmarkStart w:id="463" w:name="_Toc299519124"/>
      <w:bookmarkStart w:id="464" w:name="_Toc299531556"/>
      <w:bookmarkStart w:id="465" w:name="_Toc299531880"/>
      <w:bookmarkStart w:id="466" w:name="_Toc299957163"/>
      <w:bookmarkStart w:id="467" w:name="_Toc346536864"/>
      <w:bookmarkStart w:id="468" w:name="_Toc346895315"/>
      <w:bookmarkStart w:id="469" w:name="_Toc339280328"/>
      <w:bookmarkStart w:id="470" w:name="_Toc339280471"/>
    </w:p>
    <w:p w14:paraId="487E4A50" w14:textId="77EC7934" w:rsidR="00C079D4" w:rsidRPr="009214B8" w:rsidRDefault="00C079D4" w:rsidP="00C079D4">
      <w:pPr>
        <w:pStyle w:val="PURProductName"/>
      </w:pPr>
      <w:bookmarkStart w:id="471" w:name="_Toc427932227"/>
      <w:bookmarkStart w:id="472" w:name="_Toc427933725"/>
      <w:r>
        <w:t>Microsoft Application Virtualization for Remote Desktop Services</w:t>
      </w:r>
      <w:bookmarkEnd w:id="455"/>
      <w:bookmarkEnd w:id="456"/>
      <w:bookmarkEnd w:id="457"/>
      <w:bookmarkEnd w:id="458"/>
      <w:bookmarkEnd w:id="459"/>
      <w:bookmarkEnd w:id="460"/>
      <w:bookmarkEnd w:id="461"/>
      <w:bookmarkEnd w:id="462"/>
      <w:bookmarkEnd w:id="471"/>
      <w:bookmarkEnd w:id="472"/>
      <w:r>
        <w:fldChar w:fldCharType="begin"/>
      </w:r>
      <w:r>
        <w:instrText xml:space="preserve"> XE "</w:instrText>
      </w:r>
      <w:r w:rsidR="00CB73E4" w:rsidRPr="00CB73E4">
        <w:instrText>Microsoft Application Virtualization for Remote Desktop Services</w:instrText>
      </w:r>
      <w:r>
        <w:instrText xml:space="preserve">" </w:instrText>
      </w:r>
      <w:r>
        <w:fldChar w:fldCharType="end"/>
      </w:r>
    </w:p>
    <w:p w14:paraId="2FF5B4EE" w14:textId="77777777" w:rsidR="00C079D4" w:rsidRPr="000A146C" w:rsidRDefault="00C079D4" w:rsidP="00C079D4">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4A06B55E" w14:textId="77777777" w:rsidTr="00E964A3">
        <w:tc>
          <w:tcPr>
            <w:tcW w:w="2477" w:type="pct"/>
            <w:gridSpan w:val="2"/>
            <w:tcBorders>
              <w:top w:val="single" w:sz="4" w:space="0" w:color="auto"/>
              <w:bottom w:val="nil"/>
            </w:tcBorders>
          </w:tcPr>
          <w:p w14:paraId="002AEE73" w14:textId="3E4347CD" w:rsidR="007331A1" w:rsidRDefault="007331A1" w:rsidP="007331A1">
            <w:pPr>
              <w:pStyle w:val="PURLMSH"/>
            </w:pPr>
            <w:r>
              <w:t xml:space="preserve">Applicable Section of SAL General Terms: </w:t>
            </w:r>
            <w:hyperlink w:anchor="SALTerms_Server" w:history="1">
              <w:r w:rsidRPr="00C54E23">
                <w:rPr>
                  <w:rStyle w:val="Hyperlink"/>
                </w:rPr>
                <w:t>Server Software</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sidRPr="00BB41EF">
              <w:rPr>
                <w:b/>
              </w:rPr>
              <w:t>You need:</w:t>
            </w:r>
          </w:p>
          <w:p w14:paraId="1F1DFD2D" w14:textId="008B6C27" w:rsidR="007331A1" w:rsidRPr="003528B0" w:rsidRDefault="007331A1" w:rsidP="007331A1">
            <w:pPr>
              <w:pStyle w:val="PURBullet-Indented"/>
              <w:rPr>
                <w:b/>
                <w:bCs/>
              </w:rPr>
            </w:pPr>
            <w:r>
              <w:t xml:space="preserve">Windows Server 2012 Remote Desktop Services </w:t>
            </w:r>
            <w:r w:rsidRPr="001D2E50">
              <w:t>SAL</w:t>
            </w:r>
          </w:p>
        </w:tc>
      </w:tr>
    </w:tbl>
    <w:p w14:paraId="2A797544" w14:textId="77777777" w:rsidR="00C079D4" w:rsidRPr="00B707F8" w:rsidRDefault="00C079D4" w:rsidP="00C079D4">
      <w:pPr>
        <w:pStyle w:val="PURADDITIONALTERMSHEADERMB"/>
      </w:pPr>
      <w:r w:rsidRPr="00B707F8">
        <w:t>Additional Terms:</w:t>
      </w:r>
    </w:p>
    <w:p w14:paraId="10946A81" w14:textId="77777777" w:rsidR="00C079D4" w:rsidRDefault="00C079D4" w:rsidP="00C079D4">
      <w:pPr>
        <w:pStyle w:val="PURBlueStrong-Indented"/>
      </w:pPr>
      <w:r>
        <w:t>Access Rights Only</w:t>
      </w:r>
    </w:p>
    <w:p w14:paraId="28C67E34" w14:textId="72CA13FF" w:rsidR="00C079D4" w:rsidRDefault="00C079D4" w:rsidP="00C079D4">
      <w:pPr>
        <w:pStyle w:val="PURBody-Indented"/>
      </w:pPr>
      <w:r>
        <w:t>SALs are required, as further described in the Windows Server license terms set forth in the processor licensing model section</w:t>
      </w:r>
      <w:r w:rsidR="00430427">
        <w:t xml:space="preserve"> and in the Cloud Platform Guest license terms set forth in the Host/Guest licensing model section</w:t>
      </w:r>
      <w:r>
        <w:t>,</w:t>
      </w:r>
      <w:r w:rsidR="00B70FA2">
        <w:t xml:space="preserve"> </w:t>
      </w:r>
      <w:r>
        <w:t>for each user that is authorized to directly or indirectly access Microsoft Application Virtualization for Remote Desktop Services.</w:t>
      </w:r>
    </w:p>
    <w:p w14:paraId="61E4523A" w14:textId="77777777" w:rsidR="00C079D4" w:rsidRDefault="00C079D4" w:rsidP="00C079D4">
      <w:pPr>
        <w:pStyle w:val="PURBlueStrong-Indented"/>
      </w:pPr>
      <w:r>
        <w:t>Server Software</w:t>
      </w:r>
    </w:p>
    <w:p w14:paraId="26F57722" w14:textId="4F25A875" w:rsidR="00C079D4" w:rsidRDefault="00C079D4" w:rsidP="00C079D4">
      <w:pPr>
        <w:pStyle w:val="PURBody-Indented"/>
      </w:pPr>
      <w:r>
        <w:t>Notwithstanding the General Terms for Server Software, server software must be separately licensed under Windows Server 2012 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E8B3441" w14:textId="77777777" w:rsidR="00C079D4" w:rsidRPr="008D5AC9" w:rsidRDefault="007328F6" w:rsidP="00CD6E9D">
      <w:pPr>
        <w:pStyle w:val="PURBody-Indented"/>
        <w:keepLines/>
        <w:ind w:left="274"/>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35F35444" w14:textId="77777777" w:rsidR="008C3CF1" w:rsidRDefault="008C3CF1">
      <w:pPr>
        <w:spacing w:line="240" w:lineRule="exact"/>
        <w:rPr>
          <w:color w:val="auto"/>
          <w:sz w:val="28"/>
        </w:rPr>
      </w:pPr>
      <w:bookmarkStart w:id="473" w:name="_Toc363552801"/>
      <w:bookmarkStart w:id="474" w:name="_Toc363552864"/>
      <w:bookmarkStart w:id="475" w:name="_Toc378682163"/>
      <w:bookmarkStart w:id="476" w:name="_Toc378682265"/>
      <w:bookmarkStart w:id="477" w:name="_Toc371268277"/>
      <w:bookmarkStart w:id="478" w:name="_Toc371268343"/>
      <w:bookmarkStart w:id="479" w:name="_Toc379278480"/>
      <w:bookmarkStart w:id="480" w:name="_Toc379278542"/>
      <w:r>
        <w:br w:type="page"/>
      </w:r>
    </w:p>
    <w:p w14:paraId="0C2DC8C8" w14:textId="0DEF71F4" w:rsidR="009A4C7C" w:rsidRPr="00156FC7" w:rsidRDefault="009A4C7C" w:rsidP="009A4C7C">
      <w:pPr>
        <w:pStyle w:val="PURProductName"/>
      </w:pPr>
      <w:bookmarkStart w:id="481" w:name="_Toc427932228"/>
      <w:bookmarkStart w:id="482" w:name="_Toc427933726"/>
      <w:r w:rsidRPr="00156FC7">
        <w:t>Microsoft Dynamics AX 20</w:t>
      </w:r>
      <w:r w:rsidR="00323DC2" w:rsidRPr="00156FC7">
        <w:t>12</w:t>
      </w:r>
      <w:bookmarkEnd w:id="463"/>
      <w:bookmarkEnd w:id="464"/>
      <w:bookmarkEnd w:id="465"/>
      <w:bookmarkEnd w:id="466"/>
      <w:r w:rsidR="00156FC7" w:rsidRPr="00156FC7">
        <w:t xml:space="preserve"> </w:t>
      </w:r>
      <w:bookmarkEnd w:id="467"/>
      <w:bookmarkEnd w:id="468"/>
      <w:bookmarkEnd w:id="469"/>
      <w:bookmarkEnd w:id="470"/>
      <w:bookmarkEnd w:id="473"/>
      <w:bookmarkEnd w:id="474"/>
      <w:bookmarkEnd w:id="475"/>
      <w:bookmarkEnd w:id="476"/>
      <w:bookmarkEnd w:id="477"/>
      <w:bookmarkEnd w:id="478"/>
      <w:r w:rsidR="00204150" w:rsidRPr="00156FC7">
        <w:t>R</w:t>
      </w:r>
      <w:r w:rsidR="00204150">
        <w:t>3</w:t>
      </w:r>
      <w:bookmarkEnd w:id="479"/>
      <w:bookmarkEnd w:id="480"/>
      <w:bookmarkEnd w:id="481"/>
      <w:bookmarkEnd w:id="482"/>
      <w:r w:rsidR="00231176">
        <w:fldChar w:fldCharType="begin"/>
      </w:r>
      <w:r w:rsidRPr="00156FC7">
        <w:instrText xml:space="preserve"> XE "Microsoft Dynamics AX 20</w:instrText>
      </w:r>
      <w:r w:rsidR="00323DC2" w:rsidRPr="00156FC7">
        <w:instrText>12</w:instrText>
      </w:r>
      <w:r w:rsidR="00156FC7" w:rsidRPr="00156FC7">
        <w:instrText xml:space="preserve"> </w:instrText>
      </w:r>
      <w:r w:rsidR="00204150" w:rsidRPr="00156FC7">
        <w:instrText>R</w:instrText>
      </w:r>
      <w:r w:rsidR="00204150">
        <w:instrText>3</w:instrText>
      </w:r>
      <w:r w:rsidRPr="00156FC7">
        <w:instrText xml:space="preserve">" </w:instrText>
      </w:r>
      <w:r w:rsidR="00231176">
        <w:fldChar w:fldCharType="end"/>
      </w:r>
    </w:p>
    <w:p w14:paraId="537C648A"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5BA40CAB" w14:textId="77777777" w:rsidTr="0015145F">
        <w:tc>
          <w:tcPr>
            <w:tcW w:w="2547" w:type="pct"/>
          </w:tcPr>
          <w:p w14:paraId="6629F1B3"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3" w:type="pct"/>
            <w:gridSpan w:val="2"/>
          </w:tcPr>
          <w:p w14:paraId="722A4B9F" w14:textId="77777777" w:rsidR="00831C1F" w:rsidRDefault="004F154D" w:rsidP="00831C1F">
            <w:pPr>
              <w:pStyle w:val="PURLMSH"/>
            </w:pPr>
            <w:r>
              <w:t>See Applicable Notice</w:t>
            </w:r>
            <w:r w:rsidR="00831C1F">
              <w:t xml:space="preserve">: </w:t>
            </w:r>
            <w:r w:rsidR="00831C1F">
              <w:rPr>
                <w:b/>
              </w:rPr>
              <w:t>No</w:t>
            </w:r>
          </w:p>
        </w:tc>
      </w:tr>
      <w:tr w:rsidR="009A4C7C" w14:paraId="5E03AB48" w14:textId="77777777" w:rsidTr="0015145F">
        <w:tc>
          <w:tcPr>
            <w:tcW w:w="2547" w:type="pct"/>
          </w:tcPr>
          <w:p w14:paraId="3F86EA57" w14:textId="77777777" w:rsidR="009A4C7C" w:rsidRPr="00250A5F" w:rsidRDefault="006B55FB" w:rsidP="00803002">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3" w:type="pct"/>
            <w:gridSpan w:val="2"/>
          </w:tcPr>
          <w:p w14:paraId="35D8ECDD" w14:textId="2B664BB8" w:rsidR="009A4C7C" w:rsidRDefault="003B0799" w:rsidP="009A4C7C">
            <w:pPr>
              <w:pStyle w:val="PURLMSH"/>
            </w:pPr>
            <w:r>
              <w:t xml:space="preserve">Eligible for Software Services on Data Center Providers’ Servers: </w:t>
            </w:r>
            <w:r>
              <w:rPr>
                <w:b/>
              </w:rPr>
              <w:t>Yes</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rsidRPr="002351F3">
              <w:t>SUBSCRIBER ACCESS LICENSES (SALs)</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sidRPr="00BB41EF">
              <w:rPr>
                <w:b/>
              </w:rPr>
              <w:t>You need:</w:t>
            </w:r>
          </w:p>
          <w:p w14:paraId="0CD70902" w14:textId="459367C3" w:rsidR="00411C10" w:rsidRDefault="00411C10" w:rsidP="00411C10">
            <w:pPr>
              <w:pStyle w:val="PURBullet-Indented"/>
            </w:pPr>
            <w:r>
              <w:t xml:space="preserve">Microsoft Dynamics AX 2012 </w:t>
            </w:r>
            <w:r w:rsidR="00204150">
              <w:t xml:space="preserve">R3 </w:t>
            </w:r>
            <w:r>
              <w:t>Self-Serve SAL, or</w:t>
            </w:r>
          </w:p>
          <w:p w14:paraId="30813911" w14:textId="43008C37" w:rsidR="00411C10" w:rsidRDefault="00411C10" w:rsidP="00411C10">
            <w:pPr>
              <w:pStyle w:val="PURBullet-Indented"/>
            </w:pPr>
            <w:r>
              <w:t xml:space="preserve">Microsoft Dynamics AX 2012 </w:t>
            </w:r>
            <w:r w:rsidR="00204150">
              <w:t xml:space="preserve">R3 </w:t>
            </w:r>
            <w:r>
              <w:t>Task SAL, or</w:t>
            </w:r>
          </w:p>
          <w:p w14:paraId="68770283" w14:textId="070FF4CC" w:rsidR="00411C10" w:rsidRDefault="00411C10" w:rsidP="00411C10">
            <w:pPr>
              <w:pStyle w:val="PURBullet-Indented"/>
            </w:pPr>
            <w:r>
              <w:t xml:space="preserve">Microsoft Dynamics AX 2012 </w:t>
            </w:r>
            <w:r w:rsidR="00204150">
              <w:t xml:space="preserve">R3 </w:t>
            </w:r>
            <w:r>
              <w:t>Functional SAL, or</w:t>
            </w:r>
          </w:p>
          <w:p w14:paraId="71915EF5" w14:textId="77777777" w:rsidR="00411C10" w:rsidRPr="004F54A3" w:rsidRDefault="00411C10" w:rsidP="00204150">
            <w:pPr>
              <w:pStyle w:val="PURBullet-Indented"/>
              <w:rPr>
                <w:rFonts w:ascii="Tahoma" w:eastAsia="Calibri" w:hAnsi="Tahoma" w:cs="Tahoma"/>
                <w:b/>
                <w:szCs w:val="19"/>
                <w:lang w:val="pt-BR"/>
              </w:rPr>
            </w:pPr>
            <w:r w:rsidRPr="00524FDC">
              <w:rPr>
                <w:lang w:val="pt-BR"/>
              </w:rPr>
              <w:t xml:space="preserve">Microsoft Dynamics AX 2012 </w:t>
            </w:r>
            <w:r w:rsidR="00204150" w:rsidRPr="00524FDC">
              <w:rPr>
                <w:lang w:val="pt-BR"/>
              </w:rPr>
              <w:t>R</w:t>
            </w:r>
            <w:r w:rsidR="00204150">
              <w:rPr>
                <w:lang w:val="pt-BR"/>
              </w:rPr>
              <w:t>3</w:t>
            </w:r>
            <w:r w:rsidR="00204150" w:rsidRPr="00524FDC">
              <w:rPr>
                <w:lang w:val="pt-BR"/>
              </w:rPr>
              <w:t xml:space="preserve"> </w:t>
            </w:r>
            <w:r w:rsidRPr="00524FDC">
              <w:rPr>
                <w:lang w:val="pt-BR"/>
              </w:rPr>
              <w:t>Enterprise SAL</w:t>
            </w:r>
            <w:r w:rsidR="004F54A3">
              <w:rPr>
                <w:lang w:val="pt-BR"/>
              </w:rPr>
              <w:t>, or</w:t>
            </w:r>
          </w:p>
          <w:p w14:paraId="35992426" w14:textId="703D1C3A" w:rsidR="004F54A3" w:rsidRPr="009C0212" w:rsidRDefault="004F54A3" w:rsidP="00204150">
            <w:pPr>
              <w:pStyle w:val="PURBullet-Indented"/>
              <w:rPr>
                <w:rFonts w:ascii="Tahoma" w:eastAsia="Calibri" w:hAnsi="Tahoma" w:cs="Tahoma"/>
                <w:b/>
                <w:szCs w:val="19"/>
              </w:rPr>
            </w:pPr>
            <w:r w:rsidRPr="009C0212">
              <w:t>Microsoft Dynamics AX 2012 R3 Store SAL</w:t>
            </w:r>
          </w:p>
        </w:tc>
        <w:tc>
          <w:tcPr>
            <w:tcW w:w="2429" w:type="pct"/>
          </w:tcPr>
          <w:p w14:paraId="15870B3C" w14:textId="77777777" w:rsidR="00411C10" w:rsidRPr="009C0212" w:rsidRDefault="00411C10" w:rsidP="00411C10">
            <w:pPr>
              <w:pStyle w:val="PURBody-Indented"/>
            </w:pPr>
          </w:p>
          <w:p w14:paraId="23E17CD1" w14:textId="2748208E" w:rsidR="00411C10" w:rsidRPr="009C0212" w:rsidRDefault="00411C10" w:rsidP="00830DCA">
            <w:pPr>
              <w:pStyle w:val="PURBullet-Indented"/>
              <w:numPr>
                <w:ilvl w:val="0"/>
                <w:numId w:val="0"/>
              </w:numPr>
              <w:ind w:left="810"/>
            </w:pPr>
          </w:p>
        </w:tc>
      </w:tr>
    </w:tbl>
    <w:p w14:paraId="2F931E5F" w14:textId="77777777" w:rsidR="009A4C7C" w:rsidRDefault="009A4C7C" w:rsidP="0085206E">
      <w:pPr>
        <w:pStyle w:val="PURADDITIONALTERMSHEADERMB"/>
      </w:pPr>
      <w:r>
        <w:t>Additional Terms:</w:t>
      </w:r>
    </w:p>
    <w:p w14:paraId="1E463546" w14:textId="4D81F5EF" w:rsidR="002A34F3" w:rsidRDefault="002A34F3" w:rsidP="00411C10">
      <w:pPr>
        <w:pStyle w:val="PURBlueStrong"/>
        <w:rPr>
          <w:rStyle w:val="PURBlueStrongChar"/>
          <w:smallCaps/>
        </w:rPr>
      </w:pPr>
      <w:r>
        <w:rPr>
          <w:rStyle w:val="PURBlueStrongChar"/>
          <w:smallCaps/>
        </w:rPr>
        <w:t>Downgrade Rights</w:t>
      </w:r>
    </w:p>
    <w:p w14:paraId="0DC4B927" w14:textId="799ABD44"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339D76F0" w14:textId="77777777" w:rsidR="00411C10" w:rsidRDefault="00411C10" w:rsidP="00411C10">
      <w:pPr>
        <w:pStyle w:val="PURBlueStrong"/>
        <w:rPr>
          <w:rStyle w:val="PURBlueStrongChar"/>
          <w:smallCaps/>
        </w:rPr>
      </w:pPr>
      <w:r>
        <w:rPr>
          <w:rStyle w:val="PURBlueStrongChar"/>
          <w:smallCaps/>
        </w:rPr>
        <w:t>SAL Types</w:t>
      </w:r>
    </w:p>
    <w:p w14:paraId="1359B314" w14:textId="538DB02B" w:rsidR="00B10A08" w:rsidRDefault="00411C10" w:rsidP="00411C10">
      <w:pPr>
        <w:pStyle w:val="PURBlueStrong"/>
      </w:pPr>
      <w:r w:rsidRPr="00411C10">
        <w:rPr>
          <w:smallCaps w:val="0"/>
          <w:color w:val="404040" w:themeColor="text1" w:themeTint="BF"/>
          <w:spacing w:val="0"/>
        </w:rPr>
        <w:t>All SALs listed above are offered in User and Device types</w:t>
      </w:r>
      <w:r w:rsidR="004F54A3">
        <w:rPr>
          <w:smallCaps w:val="0"/>
          <w:color w:val="404040" w:themeColor="text1" w:themeTint="BF"/>
          <w:spacing w:val="0"/>
        </w:rPr>
        <w:t>, except the Microsoft Dynamics AX 2012 R3 Store SAL</w:t>
      </w:r>
      <w:r w:rsidRPr="00411C10">
        <w:rPr>
          <w:smallCaps w:val="0"/>
          <w:color w:val="404040" w:themeColor="text1" w:themeTint="BF"/>
          <w:spacing w:val="0"/>
        </w:rPr>
        <w:t>.</w:t>
      </w:r>
    </w:p>
    <w:p w14:paraId="6CC671C3" w14:textId="77777777" w:rsidR="00411C10" w:rsidRPr="002E1777" w:rsidRDefault="00411C10" w:rsidP="00411C10">
      <w:pPr>
        <w:pStyle w:val="PURBlueStrong"/>
        <w:rPr>
          <w:rStyle w:val="PURBlueStrongChar"/>
          <w:smallCaps/>
        </w:rPr>
      </w:pPr>
      <w:r w:rsidRPr="002E1777">
        <w:rPr>
          <w:rStyle w:val="PURBlueStrongChar"/>
          <w:smallCaps/>
        </w:rPr>
        <w:t>N</w:t>
      </w:r>
      <w:r>
        <w:rPr>
          <w:rStyle w:val="PURBlueStrongChar"/>
          <w:smallCaps/>
        </w:rPr>
        <w:t>o SAL Required</w:t>
      </w:r>
    </w:p>
    <w:p w14:paraId="54A71F37" w14:textId="459E6756" w:rsidR="009A4C7C" w:rsidRPr="009E3C3B" w:rsidRDefault="00411C10" w:rsidP="009A4C7C">
      <w:pPr>
        <w:pStyle w:val="PURBody-Indented"/>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AX 2012</w:t>
      </w:r>
      <w:r w:rsidR="00826EB4">
        <w:rPr>
          <w:lang w:eastAsia="zh-CN"/>
        </w:rPr>
        <w:t xml:space="preserve"> </w:t>
      </w:r>
      <w:r w:rsidR="00204150">
        <w:rPr>
          <w:lang w:eastAsia="zh-CN"/>
        </w:rPr>
        <w:t xml:space="preserve">R3 </w:t>
      </w:r>
      <w:r w:rsidRPr="00132681">
        <w:rPr>
          <w:lang w:eastAsia="zh-CN"/>
        </w:rPr>
        <w:t>solely to provide supplemental professional accounting or bookkeeping services related to the auditing process.</w:t>
      </w:r>
    </w:p>
    <w:p w14:paraId="0251FB43"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E20EF24" w14:textId="7551CA28" w:rsidR="009A4C7C" w:rsidRPr="0096689C" w:rsidRDefault="007B0B99" w:rsidP="009A4C7C">
      <w:pPr>
        <w:pStyle w:val="PURBody-Indented"/>
        <w:rPr>
          <w:u w:val="single"/>
        </w:rPr>
      </w:pPr>
      <w:r w:rsidRPr="0096689C">
        <w:rPr>
          <w:rFonts w:cs="Tahoma"/>
        </w:rPr>
        <w:t xml:space="preserve">Microsoft Dynamics AX is localized, translated, and supported by Microsoft and made generally available in select countries and languages. Please refer to </w:t>
      </w:r>
      <w:hyperlink r:id="rId155" w:history="1">
        <w:r w:rsidRPr="00156FC7">
          <w:rPr>
            <w:rStyle w:val="Hyperlink"/>
            <w:rFonts w:cs="Tahoma"/>
          </w:rPr>
          <w:t>http://www.microsoft.com/en-us/dynamics/erp-explore-ax-capabilities.aspx</w:t>
        </w:r>
      </w:hyperlink>
      <w:r w:rsidR="00156FC7">
        <w:rPr>
          <w:rFonts w:cs="Tahoma"/>
        </w:rPr>
        <w:t xml:space="preserve"> </w:t>
      </w:r>
      <w:proofErr w:type="spellStart"/>
      <w:r w:rsidRPr="0096689C">
        <w:rPr>
          <w:rFonts w:cs="Tahoma"/>
        </w:rPr>
        <w:t>to</w:t>
      </w:r>
      <w:proofErr w:type="spellEnd"/>
      <w:r w:rsidRPr="0096689C">
        <w:rPr>
          <w:rFonts w:cs="Tahoma"/>
        </w:rPr>
        <w:t xml:space="preserve"> learn about availability of Microsoft translations and localizations.</w:t>
      </w:r>
    </w:p>
    <w:p w14:paraId="6BFAB395" w14:textId="5BFCD4A2" w:rsidR="009A4C7C" w:rsidRPr="0096689C" w:rsidRDefault="009A4C7C" w:rsidP="009A4C7C">
      <w:pPr>
        <w:pStyle w:val="PURBody-Indented"/>
        <w:rPr>
          <w:rFonts w:cs="Tahoma"/>
        </w:rPr>
      </w:pPr>
      <w:r w:rsidRPr="0096689C">
        <w:rPr>
          <w:rFonts w:cs="Tahoma"/>
        </w:rPr>
        <w:t>Microsoft understands there may be circumstances where you desire to use certain modules or functionality that was localized and/or translated in a particular region and use it outside of the geographic region for which it was created.</w:t>
      </w:r>
      <w:r w:rsidR="00B70FA2">
        <w:rPr>
          <w:rFonts w:cs="Tahoma"/>
        </w:rPr>
        <w:t xml:space="preserve"> </w:t>
      </w:r>
      <w:r w:rsidRPr="0096689C">
        <w:rPr>
          <w:rFonts w:cs="Tahoma"/>
        </w:rPr>
        <w:t>Since laws and regulations vary by region, differences in laws or regulations may affect use of the desired functionality in regions for which it was not created.</w:t>
      </w:r>
      <w:r w:rsidR="00B70FA2">
        <w:rPr>
          <w:rFonts w:cs="Tahoma"/>
        </w:rPr>
        <w:t xml:space="preserve"> </w:t>
      </w:r>
      <w:r w:rsidRPr="0096689C">
        <w:rPr>
          <w:rFonts w:cs="Tahoma"/>
        </w:rPr>
        <w:t xml:space="preserve">Microsoft does not make any representation, guarantee, warranty (express, implied or otherwise) or assurance about the performance or suitability of any localized and/or translated version of </w:t>
      </w:r>
      <w:r w:rsidR="00D32E55" w:rsidRPr="0096689C">
        <w:rPr>
          <w:rFonts w:cs="Tahoma"/>
        </w:rPr>
        <w:t>the</w:t>
      </w:r>
      <w:r w:rsidRPr="0096689C">
        <w:rPr>
          <w:rFonts w:cs="Tahoma"/>
        </w:rPr>
        <w:t xml:space="preserve"> software (including any online services available through this software) that is used outside of the territory for which it was created and where Microsoft makes such software or services generally commercially available.</w:t>
      </w:r>
      <w:r w:rsidR="00B70FA2">
        <w:rPr>
          <w:rFonts w:cs="Tahoma"/>
        </w:rPr>
        <w:t xml:space="preserve"> </w:t>
      </w:r>
      <w:r w:rsidRPr="0096689C">
        <w:rPr>
          <w:rFonts w:cs="Tahoma"/>
        </w:rPr>
        <w:t>Consult your tax professional for the geographic region where you intend to use this software to determine if the functionality is appropriate for use in that region.</w:t>
      </w:r>
    </w:p>
    <w:p w14:paraId="0BC85258" w14:textId="085C0C9F" w:rsidR="009A4C7C" w:rsidRPr="0096689C" w:rsidRDefault="009A4C7C" w:rsidP="009A4C7C">
      <w:pPr>
        <w:pStyle w:val="PURBody-Indented"/>
        <w:rPr>
          <w:rFonts w:cs="Tahoma"/>
        </w:rPr>
      </w:pPr>
      <w:r w:rsidRPr="0096689C">
        <w:rPr>
          <w:rFonts w:cs="Tahoma"/>
        </w:rPr>
        <w:t xml:space="preserve">If you desire to perform localizations and/or translations of </w:t>
      </w:r>
      <w:r w:rsidR="00B34667" w:rsidRPr="0096689C">
        <w:rPr>
          <w:rFonts w:cs="Tahoma"/>
        </w:rPr>
        <w:t>the</w:t>
      </w:r>
      <w:r w:rsidRPr="0096689C">
        <w:rPr>
          <w:rFonts w:cs="Tahoma"/>
        </w:rPr>
        <w:t xml:space="preserve"> software, you must have a current and valid Master Partner Localization and Translation License Agreement (MPLLA).</w:t>
      </w:r>
      <w:r w:rsidR="00B70FA2">
        <w:rPr>
          <w:rFonts w:cs="Tahoma"/>
        </w:rPr>
        <w:t xml:space="preserve"> </w:t>
      </w:r>
      <w:r w:rsidRPr="0096689C">
        <w:rPr>
          <w:rFonts w:cs="Tahoma"/>
        </w:rPr>
        <w:t xml:space="preserve">For more information about the MPLLA and the Microsoft Dynamics Partner Localization and Translation Licensing Program, see </w:t>
      </w:r>
      <w:hyperlink r:id="rId156" w:history="1">
        <w:r w:rsidRPr="00156FC7">
          <w:rPr>
            <w:rStyle w:val="Hyperlink"/>
            <w:rFonts w:cs="Tahoma"/>
          </w:rPr>
          <w:t>https://mbs.microsoft.com/partnersource/partneressentials/pllp</w:t>
        </w:r>
      </w:hyperlink>
      <w:r w:rsidRPr="0096689C">
        <w:rPr>
          <w:rFonts w:cs="Tahoma"/>
        </w:rPr>
        <w:t xml:space="preserve"> or contact your Partner Account Manager.</w:t>
      </w:r>
    </w:p>
    <w:p w14:paraId="286DCB9B" w14:textId="77777777" w:rsidR="007B0B99" w:rsidRPr="008F7CB0" w:rsidRDefault="007B0B99" w:rsidP="007B0B99">
      <w:pPr>
        <w:pStyle w:val="PURBlueStrong"/>
        <w:rPr>
          <w:rStyle w:val="PURBlueStrongChar"/>
          <w:smallCaps/>
        </w:rPr>
      </w:pPr>
      <w:r>
        <w:rPr>
          <w:rStyle w:val="PURBlueStrongChar"/>
          <w:smallCaps/>
        </w:rPr>
        <w:t>SAL Use Rights</w:t>
      </w:r>
    </w:p>
    <w:p w14:paraId="1728C956" w14:textId="68EF2156" w:rsidR="007B0B99" w:rsidRPr="001F46D6" w:rsidRDefault="007B0B99" w:rsidP="00BC060E">
      <w:pPr>
        <w:ind w:firstLine="274"/>
        <w:contextualSpacing/>
        <w:rPr>
          <w:color w:val="404040" w:themeColor="text1" w:themeTint="BF"/>
          <w:sz w:val="18"/>
        </w:rPr>
      </w:pPr>
      <w:r w:rsidRPr="001F46D6">
        <w:rPr>
          <w:color w:val="404040" w:themeColor="text1" w:themeTint="BF"/>
          <w:sz w:val="18"/>
        </w:rPr>
        <w:t xml:space="preserve">The uses permitted under the different Microsoft Dynamics AX 2012 </w:t>
      </w:r>
      <w:r w:rsidR="00204150" w:rsidRPr="001F46D6">
        <w:rPr>
          <w:color w:val="404040" w:themeColor="text1" w:themeTint="BF"/>
          <w:sz w:val="18"/>
        </w:rPr>
        <w:t>R</w:t>
      </w:r>
      <w:r w:rsidR="00204150">
        <w:rPr>
          <w:color w:val="404040" w:themeColor="text1" w:themeTint="BF"/>
          <w:sz w:val="18"/>
        </w:rPr>
        <w:t>3</w:t>
      </w:r>
      <w:r w:rsidR="00204150" w:rsidRPr="001F46D6">
        <w:rPr>
          <w:color w:val="404040" w:themeColor="text1" w:themeTint="BF"/>
          <w:sz w:val="18"/>
        </w:rPr>
        <w:t xml:space="preserve"> </w:t>
      </w:r>
      <w:r w:rsidRPr="001F46D6">
        <w:rPr>
          <w:color w:val="404040" w:themeColor="text1" w:themeTint="BF"/>
          <w:sz w:val="18"/>
        </w:rPr>
        <w:t>SALs are outlined below:</w:t>
      </w:r>
    </w:p>
    <w:p w14:paraId="294A7A16" w14:textId="4E057136"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Self-Serve SAL (Base SAL):</w:t>
      </w:r>
      <w:r w:rsidRPr="009E4027">
        <w:rPr>
          <w:rFonts w:ascii="Arial" w:hAnsi="Arial" w:cs="Arial"/>
          <w:color w:val="404040" w:themeColor="text1" w:themeTint="BF"/>
        </w:rPr>
        <w:t xml:space="preserve"> Grants a user rights for </w:t>
      </w:r>
      <w:r w:rsidR="00F958B2" w:rsidRPr="009E4027">
        <w:rPr>
          <w:rFonts w:ascii="Arial" w:hAnsi="Arial" w:cs="Arial"/>
          <w:color w:val="404040" w:themeColor="text1" w:themeTint="BF"/>
        </w:rPr>
        <w:t>user’s</w:t>
      </w:r>
      <w:r w:rsidRPr="009E4027">
        <w:rPr>
          <w:rFonts w:ascii="Arial" w:hAnsi="Arial" w:cs="Arial"/>
          <w:color w:val="404040" w:themeColor="text1" w:themeTint="BF"/>
        </w:rPr>
        <w:t xml:space="preserve"> own use and not for or on behalf of other individuals </w:t>
      </w:r>
      <w:r w:rsidR="00F958B2" w:rsidRPr="009E4027">
        <w:rPr>
          <w:rFonts w:ascii="Arial" w:hAnsi="Arial" w:cs="Arial"/>
          <w:color w:val="404040" w:themeColor="text1" w:themeTint="BF"/>
        </w:rPr>
        <w:t xml:space="preserve">to </w:t>
      </w:r>
      <w:r w:rsidRPr="009E4027">
        <w:rPr>
          <w:rFonts w:ascii="Arial" w:hAnsi="Arial" w:cs="Arial"/>
          <w:color w:val="404040" w:themeColor="text1" w:themeTint="BF"/>
        </w:rPr>
        <w:t>(</w:t>
      </w:r>
      <w:proofErr w:type="spellStart"/>
      <w:r w:rsidRPr="009E4027">
        <w:rPr>
          <w:rFonts w:ascii="Arial" w:hAnsi="Arial" w:cs="Arial"/>
          <w:color w:val="404040" w:themeColor="text1" w:themeTint="BF"/>
        </w:rPr>
        <w:t>i</w:t>
      </w:r>
      <w:proofErr w:type="spellEnd"/>
      <w:r w:rsidRPr="009E4027">
        <w:rPr>
          <w:rFonts w:ascii="Arial" w:hAnsi="Arial" w:cs="Arial"/>
          <w:color w:val="404040" w:themeColor="text1" w:themeTint="BF"/>
        </w:rPr>
        <w:t>) record time solely for payroll processing, (ii) record expenses solely for reimbursement, (iii) manage personal information</w:t>
      </w:r>
      <w:r w:rsidR="00F958B2" w:rsidRPr="009E4027">
        <w:rPr>
          <w:rFonts w:ascii="Arial" w:hAnsi="Arial" w:cs="Arial"/>
          <w:color w:val="404040" w:themeColor="text1" w:themeTint="BF"/>
        </w:rPr>
        <w:t>,</w:t>
      </w:r>
      <w:r w:rsidRPr="009E4027">
        <w:rPr>
          <w:rFonts w:ascii="Arial" w:hAnsi="Arial" w:cs="Arial"/>
          <w:color w:val="404040" w:themeColor="text1" w:themeTint="BF"/>
        </w:rPr>
        <w:t xml:space="preserve"> (iv) create requisitions</w:t>
      </w:r>
      <w:r w:rsidR="00F958B2" w:rsidRPr="009E4027">
        <w:rPr>
          <w:rFonts w:ascii="Arial" w:hAnsi="Arial" w:cs="Arial"/>
          <w:color w:val="404040" w:themeColor="text1" w:themeTint="BF"/>
        </w:rPr>
        <w:t>, and</w:t>
      </w:r>
      <w:r w:rsidRPr="009E4027">
        <w:rPr>
          <w:rFonts w:ascii="Arial" w:hAnsi="Arial" w:cs="Arial"/>
          <w:color w:val="404040" w:themeColor="text1" w:themeTint="BF"/>
        </w:rPr>
        <w:t xml:space="preserve"> (v) manage budgets related to these activities</w:t>
      </w:r>
    </w:p>
    <w:p w14:paraId="41B267F5" w14:textId="405BDD4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 xml:space="preserve">Task SAL (Self-Serve SAL + Task Additive SAL): </w:t>
      </w:r>
      <w:r w:rsidRPr="009E4027">
        <w:rPr>
          <w:rFonts w:ascii="Arial" w:hAnsi="Arial" w:cs="Arial"/>
          <w:color w:val="404040" w:themeColor="text1" w:themeTint="BF"/>
        </w:rPr>
        <w:t>Grants a user rights to (</w:t>
      </w:r>
      <w:proofErr w:type="spellStart"/>
      <w:r w:rsidRPr="009E4027">
        <w:rPr>
          <w:rFonts w:ascii="Arial" w:hAnsi="Arial" w:cs="Arial"/>
          <w:color w:val="404040" w:themeColor="text1" w:themeTint="BF"/>
        </w:rPr>
        <w:t>i</w:t>
      </w:r>
      <w:proofErr w:type="spellEnd"/>
      <w:r w:rsidRPr="009E4027">
        <w:rPr>
          <w:rFonts w:ascii="Arial" w:hAnsi="Arial" w:cs="Arial"/>
          <w:color w:val="404040" w:themeColor="text1" w:themeTint="BF"/>
        </w:rPr>
        <w:t>) record and approve any type of time and expense (ii) approve invoices (iii) approve all Self-Serve related transactions, (iv) operate a Point of Sale Device or a Warehouse Device</w:t>
      </w:r>
      <w:r w:rsidR="00E10DAF">
        <w:rPr>
          <w:rFonts w:ascii="Arial" w:hAnsi="Arial" w:cs="Arial"/>
          <w:color w:val="404040" w:themeColor="text1" w:themeTint="BF"/>
        </w:rPr>
        <w:t>, and (v) operate a Store Manager Device</w:t>
      </w:r>
      <w:r w:rsidRPr="009E4027">
        <w:rPr>
          <w:rFonts w:ascii="Arial" w:hAnsi="Arial" w:cs="Arial"/>
          <w:color w:val="404040" w:themeColor="text1" w:themeTint="BF"/>
        </w:rPr>
        <w:t xml:space="preserve">. </w:t>
      </w:r>
    </w:p>
    <w:p w14:paraId="6166AF35" w14:textId="3B5C7938"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“Commerce Location” or “Store” means a physical location (static or itinerant) operated by you when closing goods or services transactions with customers.</w:t>
      </w:r>
    </w:p>
    <w:p w14:paraId="121B7EE4" w14:textId="083E71CF"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 xml:space="preserve">“Performing Warehousing Functions” means receiving; putting away; </w:t>
      </w:r>
      <w:r w:rsidR="009E4027" w:rsidRPr="009E4027">
        <w:rPr>
          <w:rFonts w:ascii="Arial" w:hAnsi="Arial" w:cs="Arial"/>
          <w:color w:val="404040" w:themeColor="text1" w:themeTint="BF"/>
        </w:rPr>
        <w:t xml:space="preserve">performing </w:t>
      </w:r>
      <w:r w:rsidRPr="009E4027">
        <w:rPr>
          <w:rFonts w:ascii="Arial" w:hAnsi="Arial" w:cs="Arial"/>
          <w:color w:val="404040" w:themeColor="text1" w:themeTint="BF"/>
        </w:rPr>
        <w:t>internal stock transfers; picking, packing, and shipping goods; performing inventory count checks in the context of a warehouse management system; and posting output and materials consumption against production orders when captured as transfers of raw materials and finished goods between a warehouse and a production line (all other types of transactions are excluded).</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“Point of Sale Device” means one device located in the Commerce location, used by any individual, for the purpose of completing customer</w:t>
      </w:r>
      <w:r w:rsidR="00F958B2" w:rsidRPr="009E4027">
        <w:rPr>
          <w:rFonts w:ascii="Arial" w:hAnsi="Arial" w:cs="Arial"/>
          <w:color w:val="404040" w:themeColor="text1" w:themeTint="BF"/>
        </w:rPr>
        <w:t>-</w:t>
      </w:r>
      <w:r w:rsidRPr="009E4027">
        <w:rPr>
          <w:rFonts w:ascii="Arial" w:hAnsi="Arial" w:cs="Arial"/>
          <w:color w:val="404040" w:themeColor="text1" w:themeTint="BF"/>
        </w:rPr>
        <w:t>facing sales of goods or services transactions.</w:t>
      </w:r>
    </w:p>
    <w:p w14:paraId="1A6CC9F1" w14:textId="77777777" w:rsidR="00E10DAF" w:rsidRPr="009E4027" w:rsidRDefault="00E10DAF" w:rsidP="00E10DAF">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“Store Manager Device” means one device located in the Commerce Location, used by any individual, dedicated to performing the following tasks solely for that Commerce Location (</w:t>
      </w:r>
      <w:proofErr w:type="spellStart"/>
      <w:r w:rsidRPr="009E4027">
        <w:rPr>
          <w:rFonts w:ascii="Arial" w:hAnsi="Arial" w:cs="Arial"/>
          <w:color w:val="404040" w:themeColor="text1" w:themeTint="BF"/>
        </w:rPr>
        <w:t>i</w:t>
      </w:r>
      <w:proofErr w:type="spellEnd"/>
      <w:r w:rsidRPr="009E4027">
        <w:rPr>
          <w:rFonts w:ascii="Arial" w:hAnsi="Arial" w:cs="Arial"/>
          <w:color w:val="404040" w:themeColor="text1" w:themeTint="BF"/>
        </w:rPr>
        <w:t>) managing and replenishing inventory, (ii) balancing cash registers and processing daily receipts, (iii) configuring and maintaining menu options displayed by the ISV Devices, (iv) purchasing supplies and services required to run the Commerce Location operations, (v) managing Commerce Location staff, (vi) processing reports required to analyze and manage Commerce Location results, and (vii) managing master data related to Commerce Location operations.</w:t>
      </w:r>
    </w:p>
    <w:p w14:paraId="7D1F5C47" w14:textId="0FEA793E" w:rsidR="0028224D" w:rsidRPr="009E4027" w:rsidRDefault="0028224D" w:rsidP="00E10DAF">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 xml:space="preserve">“Warehouse Device” means one device </w:t>
      </w:r>
      <w:r w:rsidR="00A0078F" w:rsidRPr="009E4027">
        <w:rPr>
          <w:rFonts w:ascii="Arial" w:hAnsi="Arial" w:cs="Arial"/>
          <w:color w:val="404040" w:themeColor="text1" w:themeTint="BF"/>
        </w:rPr>
        <w:t xml:space="preserve">that is solely </w:t>
      </w:r>
      <w:r w:rsidRPr="009E4027">
        <w:rPr>
          <w:rFonts w:ascii="Arial" w:hAnsi="Arial" w:cs="Arial"/>
          <w:color w:val="404040" w:themeColor="text1" w:themeTint="BF"/>
        </w:rPr>
        <w:t>dedicated to Performing Warehousing Functions. Each Warehouse Device must (</w:t>
      </w:r>
      <w:proofErr w:type="spellStart"/>
      <w:r w:rsidRPr="009E4027">
        <w:rPr>
          <w:rFonts w:ascii="Arial" w:hAnsi="Arial" w:cs="Arial"/>
          <w:color w:val="404040" w:themeColor="text1" w:themeTint="BF"/>
        </w:rPr>
        <w:t>i</w:t>
      </w:r>
      <w:proofErr w:type="spellEnd"/>
      <w:r w:rsidRPr="009E4027">
        <w:rPr>
          <w:rFonts w:ascii="Arial" w:hAnsi="Arial" w:cs="Arial"/>
          <w:color w:val="404040" w:themeColor="text1" w:themeTint="BF"/>
        </w:rPr>
        <w:t>) not have cellular capabilities, and (ii) if the device is hand held, have a built-in barcode scanner.</w:t>
      </w:r>
    </w:p>
    <w:p w14:paraId="688A01B5" w14:textId="68D7D641"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sidRPr="00BC060E">
        <w:rPr>
          <w:b/>
          <w:color w:val="404040" w:themeColor="text1" w:themeTint="BF"/>
        </w:rPr>
        <w:t>Functional SAL</w:t>
      </w:r>
      <w:r w:rsidRPr="009E4027">
        <w:rPr>
          <w:rFonts w:cs="Arial"/>
          <w:b/>
          <w:color w:val="404040" w:themeColor="text1" w:themeTint="BF"/>
        </w:rPr>
        <w:t xml:space="preserve"> (</w:t>
      </w:r>
      <w:r w:rsidRPr="00BC060E">
        <w:rPr>
          <w:b/>
          <w:color w:val="404040" w:themeColor="text1" w:themeTint="BF"/>
        </w:rPr>
        <w:t>Task SAL</w:t>
      </w:r>
      <w:r w:rsidRPr="002F66EB">
        <w:rPr>
          <w:rFonts w:cs="Arial"/>
          <w:b/>
          <w:color w:val="404040" w:themeColor="text1" w:themeTint="BF"/>
          <w:szCs w:val="18"/>
        </w:rPr>
        <w:t xml:space="preserve"> + Functional Additive SAL): </w:t>
      </w:r>
      <w:r w:rsidRPr="002F66EB">
        <w:rPr>
          <w:rFonts w:cs="Arial"/>
          <w:color w:val="404040" w:themeColor="text1" w:themeTint="BF"/>
          <w:szCs w:val="18"/>
        </w:rPr>
        <w:t>Grants a user rights to (</w:t>
      </w:r>
      <w:proofErr w:type="spellStart"/>
      <w:r w:rsidRPr="002F66EB">
        <w:rPr>
          <w:rFonts w:cs="Arial"/>
          <w:color w:val="404040" w:themeColor="text1" w:themeTint="BF"/>
          <w:szCs w:val="18"/>
        </w:rPr>
        <w:t>i</w:t>
      </w:r>
      <w:proofErr w:type="spellEnd"/>
      <w:r w:rsidRPr="002F66EB">
        <w:rPr>
          <w:rFonts w:cs="Arial"/>
          <w:color w:val="404040" w:themeColor="text1" w:themeTint="BF"/>
          <w:szCs w:val="18"/>
        </w:rPr>
        <w:t>) use established operational</w:t>
      </w:r>
      <w:r w:rsidRPr="002F66EB">
        <w:rPr>
          <w:color w:val="404040" w:themeColor="text1" w:themeTint="BF"/>
          <w:szCs w:val="18"/>
        </w:rPr>
        <w:t xml:space="preserve"> cycles</w:t>
      </w:r>
      <w:r w:rsidRPr="002F66EB">
        <w:rPr>
          <w:rFonts w:cs="Arial"/>
          <w:color w:val="404040" w:themeColor="text1" w:themeTint="BF"/>
          <w:szCs w:val="18"/>
        </w:rPr>
        <w:t xml:space="preserve"> and business processes provided by the software, (ii) create and update (a) position requisitions or (b)</w:t>
      </w:r>
      <w:r w:rsidRPr="002F66EB">
        <w:rPr>
          <w:color w:val="404040" w:themeColor="text1" w:themeTint="BF"/>
          <w:szCs w:val="18"/>
        </w:rPr>
        <w:t xml:space="preserve"> master data records pertaining to </w:t>
      </w:r>
      <w:r w:rsidRPr="002F66EB">
        <w:rPr>
          <w:rFonts w:cs="Arial"/>
          <w:color w:val="404040" w:themeColor="text1" w:themeTint="BF"/>
          <w:szCs w:val="18"/>
        </w:rPr>
        <w:t>applicants, employees, customers, vendors,</w:t>
      </w:r>
      <w:r w:rsidRPr="002F66EB">
        <w:rPr>
          <w:color w:val="404040" w:themeColor="text1" w:themeTint="BF"/>
          <w:szCs w:val="18"/>
        </w:rPr>
        <w:t xml:space="preserve"> or </w:t>
      </w:r>
      <w:r w:rsidRPr="002F66EB">
        <w:rPr>
          <w:rFonts w:cs="Arial"/>
          <w:color w:val="404040" w:themeColor="text1" w:themeTint="BF"/>
          <w:szCs w:val="18"/>
        </w:rPr>
        <w:t>parts</w:t>
      </w:r>
      <w:r w:rsidRPr="002F66EB">
        <w:rPr>
          <w:color w:val="404040" w:themeColor="text1" w:themeTint="BF"/>
          <w:szCs w:val="18"/>
        </w:rPr>
        <w:t xml:space="preserve"> catalogs</w:t>
      </w:r>
      <w:r w:rsidRPr="009E4027">
        <w:rPr>
          <w:rFonts w:ascii="Arial" w:hAnsi="Arial" w:cs="Arial"/>
          <w:color w:val="404040" w:themeColor="text1" w:themeTint="BF"/>
        </w:rPr>
        <w:t xml:space="preserve">, </w:t>
      </w:r>
      <w:r w:rsidR="00E10DAF">
        <w:rPr>
          <w:rFonts w:ascii="Arial" w:hAnsi="Arial" w:cs="Arial"/>
          <w:color w:val="404040" w:themeColor="text1" w:themeTint="BF"/>
        </w:rPr>
        <w:t xml:space="preserve">and </w:t>
      </w:r>
      <w:r w:rsidRPr="009E4027">
        <w:rPr>
          <w:rFonts w:ascii="Arial" w:hAnsi="Arial" w:cs="Arial"/>
          <w:color w:val="404040" w:themeColor="text1" w:themeTint="BF"/>
        </w:rPr>
        <w:t>(iii) approve all</w:t>
      </w:r>
      <w:r w:rsidRPr="00BC060E">
        <w:rPr>
          <w:rFonts w:ascii="Arial" w:hAnsi="Arial"/>
          <w:color w:val="404040" w:themeColor="text1" w:themeTint="BF"/>
        </w:rPr>
        <w:t xml:space="preserve"> Task </w:t>
      </w:r>
      <w:r w:rsidRPr="009E4027">
        <w:rPr>
          <w:rFonts w:ascii="Arial" w:hAnsi="Arial" w:cs="Arial"/>
          <w:color w:val="404040" w:themeColor="text1" w:themeTint="BF"/>
        </w:rPr>
        <w:t>and Self-Serve related transactions</w:t>
      </w:r>
      <w:r w:rsidRPr="00BC060E">
        <w:rPr>
          <w:rFonts w:ascii="Arial" w:hAnsi="Arial"/>
          <w:color w:val="404040" w:themeColor="text1" w:themeTint="BF"/>
        </w:rPr>
        <w:t>.</w:t>
      </w:r>
    </w:p>
    <w:p w14:paraId="50DCC0F0" w14:textId="7777777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 xml:space="preserve">Enterprise SAL (Functional SAL + Enterprise Additive SAL): </w:t>
      </w:r>
      <w:r w:rsidRPr="009E4027">
        <w:rPr>
          <w:rFonts w:ascii="Arial" w:hAnsi="Arial" w:cs="Arial"/>
          <w:color w:val="404040" w:themeColor="text1" w:themeTint="BF"/>
        </w:rPr>
        <w:t>Grants a user full unrestricted access to all the functionality in the server software across the ERP solution.</w:t>
      </w:r>
    </w:p>
    <w:p w14:paraId="7DAC55D5" w14:textId="3958194B" w:rsidR="004F54A3" w:rsidRDefault="004F54A3" w:rsidP="00BC060E">
      <w:pPr>
        <w:pStyle w:val="PURBody-Indented"/>
        <w:ind w:left="274"/>
        <w:rPr>
          <w:rFonts w:eastAsia="Calibri" w:cs="Arial"/>
          <w:szCs w:val="18"/>
          <w:lang w:eastAsia="x-none"/>
        </w:rPr>
      </w:pPr>
      <w:r w:rsidRPr="004F54A3">
        <w:rPr>
          <w:rFonts w:eastAsia="Calibri" w:cs="Arial"/>
          <w:b/>
          <w:szCs w:val="18"/>
          <w:lang w:eastAsia="x-none"/>
        </w:rPr>
        <w:t>Store SAL</w:t>
      </w:r>
      <w:r>
        <w:rPr>
          <w:rFonts w:eastAsia="Calibri" w:cs="Arial"/>
          <w:szCs w:val="18"/>
          <w:lang w:eastAsia="x-none"/>
        </w:rPr>
        <w:t>: Grants a user access to the Store Server. A Store Server is required for every Commerce Location</w:t>
      </w:r>
      <w:r w:rsidR="00E10DAF">
        <w:rPr>
          <w:rFonts w:eastAsia="Calibri" w:cs="Arial"/>
          <w:szCs w:val="18"/>
          <w:lang w:eastAsia="x-none"/>
        </w:rPr>
        <w:t xml:space="preserve"> or</w:t>
      </w:r>
      <w:r>
        <w:rPr>
          <w:rFonts w:eastAsia="Calibri" w:cs="Arial"/>
          <w:szCs w:val="18"/>
          <w:lang w:eastAsia="x-none"/>
        </w:rPr>
        <w:t xml:space="preserve"> Store.</w:t>
      </w:r>
    </w:p>
    <w:p w14:paraId="5520281C" w14:textId="0081D9F9" w:rsidR="007B0B99" w:rsidRPr="009E4027" w:rsidRDefault="007B0B99" w:rsidP="00BC060E">
      <w:pPr>
        <w:pStyle w:val="PURBody-Indented"/>
        <w:ind w:left="274"/>
        <w:contextualSpacing/>
        <w:rPr>
          <w:rFonts w:cs="Arial"/>
        </w:rPr>
      </w:pPr>
      <w:r w:rsidRPr="009E4027">
        <w:rPr>
          <w:rFonts w:eastAsia="Calibri" w:cs="Arial"/>
          <w:szCs w:val="18"/>
          <w:lang w:eastAsia="x-none"/>
        </w:rPr>
        <w:t xml:space="preserve">For greater granularity and understanding of the required SALs you may reference to the Microsoft Dynamics AX 2012 </w:t>
      </w:r>
      <w:r w:rsidR="00204150" w:rsidRPr="009E4027">
        <w:rPr>
          <w:rFonts w:eastAsia="Calibri" w:cs="Arial"/>
          <w:szCs w:val="18"/>
          <w:lang w:eastAsia="x-none"/>
        </w:rPr>
        <w:t xml:space="preserve">R3 </w:t>
      </w:r>
      <w:r w:rsidRPr="009E4027">
        <w:rPr>
          <w:rFonts w:eastAsia="Calibri" w:cs="Arial"/>
          <w:szCs w:val="18"/>
          <w:lang w:eastAsia="x-none"/>
        </w:rPr>
        <w:t xml:space="preserve">Licensing Guide available at </w:t>
      </w:r>
      <w:hyperlink r:id="rId157" w:history="1">
        <w:r w:rsidRPr="009E4027">
          <w:rPr>
            <w:rStyle w:val="Hyperlink"/>
            <w:rFonts w:eastAsia="Calibri" w:cs="Arial"/>
            <w:szCs w:val="18"/>
            <w:lang w:eastAsia="x-none"/>
          </w:rPr>
          <w:t>www.microsoft.com</w:t>
        </w:r>
      </w:hyperlink>
      <w:r w:rsidR="00156FC7" w:rsidRPr="009E4027">
        <w:rPr>
          <w:rFonts w:eastAsia="Calibri" w:cs="Arial"/>
          <w:szCs w:val="18"/>
          <w:lang w:eastAsia="x-none"/>
        </w:rPr>
        <w:t>.</w:t>
      </w:r>
    </w:p>
    <w:p w14:paraId="4DAF9463" w14:textId="77777777" w:rsidR="007B0B99" w:rsidRPr="001F46D6" w:rsidRDefault="007B0B99" w:rsidP="007B0B99">
      <w:pPr>
        <w:pStyle w:val="PURBlueStrong"/>
        <w:rPr>
          <w:rStyle w:val="PURBlueStrongChar"/>
          <w:smallCaps/>
        </w:rPr>
      </w:pPr>
      <w:r w:rsidRPr="001F46D6">
        <w:rPr>
          <w:rStyle w:val="PURBlueStrongChar"/>
          <w:smallCaps/>
        </w:rPr>
        <w:t>Supplemental License Terms</w:t>
      </w:r>
    </w:p>
    <w:p w14:paraId="02D7C26C" w14:textId="561C4C34" w:rsidR="007B0B99" w:rsidRDefault="007B0B99" w:rsidP="007B0B99">
      <w:pPr>
        <w:pStyle w:val="PURBody-Indented"/>
      </w:pPr>
      <w:r w:rsidRPr="001F46D6">
        <w:rPr>
          <w:lang w:eastAsia="x-none"/>
        </w:rPr>
        <w:t xml:space="preserve">Your use of Ecommerce Components, Point of Sale Components and similar updates and supplements to Microsoft Dynamics AX 2012 </w:t>
      </w:r>
      <w:r w:rsidR="00204150" w:rsidRPr="001F46D6">
        <w:rPr>
          <w:lang w:eastAsia="x-none"/>
        </w:rPr>
        <w:t>R</w:t>
      </w:r>
      <w:r w:rsidR="00204150">
        <w:rPr>
          <w:lang w:eastAsia="x-none"/>
        </w:rPr>
        <w:t>3</w:t>
      </w:r>
      <w:r w:rsidR="00204150" w:rsidRPr="001F46D6">
        <w:rPr>
          <w:lang w:eastAsia="x-none"/>
        </w:rPr>
        <w:t xml:space="preserve"> </w:t>
      </w:r>
      <w:r w:rsidRPr="001F46D6">
        <w:rPr>
          <w:lang w:eastAsia="x-none"/>
        </w:rPr>
        <w:t xml:space="preserve">are governed by the Supplemental License Terms that you can find here: </w:t>
      </w:r>
      <w:hyperlink r:id="rId158" w:history="1">
        <w:r>
          <w:rPr>
            <w:rStyle w:val="Hyperlink"/>
            <w:lang w:eastAsia="x-none"/>
          </w:rPr>
          <w:t>http://www.microsoft.com/en-us/dynamics/erp-buy-ax-software.aspx</w:t>
        </w:r>
      </w:hyperlink>
      <w:r>
        <w:rPr>
          <w:lang w:eastAsia="x-none"/>
        </w:rPr>
        <w:t>.</w:t>
      </w:r>
    </w:p>
    <w:p w14:paraId="1F0BAD26" w14:textId="77777777" w:rsidR="00893CE7" w:rsidRDefault="007328F6"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DFE409B" w14:textId="0CA84668" w:rsidR="002733A7" w:rsidRDefault="002733A7" w:rsidP="002733A7">
      <w:pPr>
        <w:pStyle w:val="PURProductName"/>
      </w:pPr>
      <w:bookmarkStart w:id="483" w:name="_Toc299519126"/>
      <w:bookmarkStart w:id="484" w:name="_Toc299531558"/>
      <w:bookmarkStart w:id="485" w:name="_Toc299531882"/>
      <w:bookmarkStart w:id="486" w:name="_Toc299957165"/>
      <w:bookmarkStart w:id="487" w:name="_Toc346536865"/>
      <w:bookmarkStart w:id="488" w:name="_Toc346895316"/>
      <w:bookmarkStart w:id="489" w:name="_Toc339280329"/>
      <w:bookmarkStart w:id="490" w:name="_Toc339280472"/>
      <w:bookmarkStart w:id="491" w:name="_Toc363552802"/>
      <w:bookmarkStart w:id="492" w:name="_Toc363552865"/>
      <w:bookmarkStart w:id="493" w:name="_Toc378682164"/>
      <w:bookmarkStart w:id="494" w:name="_Toc378682266"/>
      <w:bookmarkStart w:id="495" w:name="_Toc371268278"/>
      <w:bookmarkStart w:id="496" w:name="_Toc371268344"/>
      <w:bookmarkStart w:id="497" w:name="_Toc379278481"/>
      <w:bookmarkStart w:id="498" w:name="_Toc379278543"/>
      <w:bookmarkStart w:id="499" w:name="_Toc427932229"/>
      <w:bookmarkStart w:id="500" w:name="_Toc427933727"/>
      <w:bookmarkStart w:id="501" w:name="_Toc299519125"/>
      <w:bookmarkStart w:id="502" w:name="_Toc299531557"/>
      <w:bookmarkStart w:id="503" w:name="_Toc299531881"/>
      <w:bookmarkStart w:id="504" w:name="_Toc299957164"/>
      <w:r>
        <w:t>Microsoft Dynamics C5 2012</w:t>
      </w:r>
      <w:bookmarkEnd w:id="483"/>
      <w:bookmarkEnd w:id="484"/>
      <w:bookmarkEnd w:id="485"/>
      <w:bookmarkEnd w:id="486"/>
      <w:bookmarkEnd w:id="487"/>
      <w:bookmarkEnd w:id="488"/>
      <w:bookmarkEnd w:id="489"/>
      <w:bookmarkEnd w:id="490"/>
      <w:bookmarkEnd w:id="491"/>
      <w:bookmarkEnd w:id="492"/>
      <w:bookmarkEnd w:id="493"/>
      <w:bookmarkEnd w:id="494"/>
      <w:bookmarkEnd w:id="495"/>
      <w:bookmarkEnd w:id="496"/>
      <w:bookmarkEnd w:id="497"/>
      <w:bookmarkEnd w:id="498"/>
      <w:bookmarkEnd w:id="499"/>
      <w:bookmarkEnd w:id="500"/>
      <w:r>
        <w:fldChar w:fldCharType="begin"/>
      </w:r>
      <w:r>
        <w:instrText xml:space="preserve"> XE "</w:instrText>
      </w:r>
      <w:r w:rsidRPr="00850A33">
        <w:instrText>Microsoft Dynamics C5 20</w:instrText>
      </w:r>
      <w:r w:rsidR="00AB2D09">
        <w:instrText>12</w:instrText>
      </w:r>
      <w:r>
        <w:instrText xml:space="preserve">" </w:instrText>
      </w:r>
      <w:r>
        <w:fldChar w:fldCharType="end"/>
      </w:r>
    </w:p>
    <w:p w14:paraId="3E013DD2" w14:textId="77777777" w:rsidR="002733A7" w:rsidRDefault="002733A7" w:rsidP="002733A7">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50AD6E04" w14:textId="34729CF5" w:rsidR="002733A7" w:rsidRPr="003D33E5" w:rsidRDefault="003D33E5" w:rsidP="002733A7">
      <w:pPr>
        <w:pStyle w:val="PURBody"/>
        <w:rPr>
          <w:b/>
        </w:rPr>
      </w:pPr>
      <w:r w:rsidRPr="003D33E5">
        <w:rPr>
          <w:b/>
        </w:rPr>
        <w:t>Only for use in Iceland and Denmark</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38CA97C3" w14:textId="77777777" w:rsidTr="005F6596">
        <w:tc>
          <w:tcPr>
            <w:tcW w:w="2555" w:type="pct"/>
          </w:tcPr>
          <w:p w14:paraId="2862694B" w14:textId="77777777" w:rsidR="002733A7" w:rsidRPr="003667B6" w:rsidRDefault="002733A7" w:rsidP="005F6596">
            <w:pPr>
              <w:pStyle w:val="PURLMSH"/>
            </w:pPr>
            <w:r>
              <w:t xml:space="preserve">Applicable Section of SAL General Terms: </w:t>
            </w:r>
            <w:hyperlink w:anchor="SALTerms_Server" w:history="1">
              <w:r w:rsidRPr="00C54E23">
                <w:rPr>
                  <w:rStyle w:val="Hyperlink"/>
                </w:rPr>
                <w:t>Server Software</w:t>
              </w:r>
            </w:hyperlink>
          </w:p>
        </w:tc>
        <w:tc>
          <w:tcPr>
            <w:tcW w:w="2443" w:type="pct"/>
          </w:tcPr>
          <w:p w14:paraId="626E33EB" w14:textId="77777777" w:rsidR="002733A7" w:rsidRDefault="002733A7" w:rsidP="005F6596">
            <w:pPr>
              <w:pStyle w:val="PURLMSH"/>
            </w:pPr>
            <w:r>
              <w:t xml:space="preserve">See Applicable Notice: </w:t>
            </w:r>
            <w:r>
              <w:rPr>
                <w:b/>
              </w:rPr>
              <w:t>No</w:t>
            </w:r>
          </w:p>
        </w:tc>
      </w:tr>
      <w:tr w:rsidR="002733A7" w14:paraId="21C48371" w14:textId="77777777" w:rsidTr="005F6596">
        <w:tc>
          <w:tcPr>
            <w:tcW w:w="2555" w:type="pct"/>
          </w:tcPr>
          <w:p w14:paraId="4F2CE210" w14:textId="77777777" w:rsidR="002733A7" w:rsidRPr="00250A5F" w:rsidRDefault="006B55FB" w:rsidP="005F6596">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43" w:type="pct"/>
          </w:tcPr>
          <w:p w14:paraId="07E971EF" w14:textId="0E73A7CA" w:rsidR="002733A7" w:rsidRDefault="003B0799" w:rsidP="005F6596">
            <w:pPr>
              <w:pStyle w:val="PURLMSH"/>
            </w:pPr>
            <w:r>
              <w:t xml:space="preserve">Eligible for Software Services on Data Center Providers’ Servers: </w:t>
            </w:r>
            <w:r>
              <w:rPr>
                <w:b/>
              </w:rPr>
              <w:t>Yes</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sidRPr="00BB41EF">
              <w:rPr>
                <w:b/>
              </w:rPr>
              <w:t>You need:</w:t>
            </w:r>
          </w:p>
          <w:p w14:paraId="0629464D" w14:textId="77777777" w:rsidR="002733A7" w:rsidRPr="000A3567" w:rsidRDefault="002733A7" w:rsidP="00E82B58">
            <w:pPr>
              <w:pStyle w:val="PURBullet-Indented"/>
            </w:pPr>
            <w:r w:rsidRPr="00E82B58">
              <w:t>D</w:t>
            </w:r>
            <w:r w:rsidRPr="000A3567">
              <w:t xml:space="preserve">ynamics </w:t>
            </w:r>
            <w:r>
              <w:t xml:space="preserve">C5 2012 Basic </w:t>
            </w:r>
            <w:r w:rsidRPr="000A3567">
              <w:t xml:space="preserve">SAL, </w:t>
            </w:r>
            <w:r w:rsidRPr="000A3567">
              <w:rPr>
                <w:b/>
              </w:rPr>
              <w:t>or</w:t>
            </w:r>
          </w:p>
          <w:p w14:paraId="787AAB98" w14:textId="77777777" w:rsidR="002733A7" w:rsidRPr="006611AF" w:rsidRDefault="002733A7" w:rsidP="00E82B58">
            <w:pPr>
              <w:pStyle w:val="PURBullet-Indented"/>
            </w:pPr>
            <w:r w:rsidRPr="000A3567">
              <w:t xml:space="preserve">Dynamics </w:t>
            </w:r>
            <w:r>
              <w:t>C5 2012 Advanced SAL</w:t>
            </w:r>
          </w:p>
        </w:tc>
      </w:tr>
    </w:tbl>
    <w:p w14:paraId="0512E4F4" w14:textId="77777777" w:rsidR="002733A7" w:rsidRDefault="002733A7" w:rsidP="002733A7">
      <w:pPr>
        <w:pStyle w:val="PURADDITIONALTERMSHEADERMB"/>
      </w:pPr>
      <w:r>
        <w:t>Additional Terms:</w:t>
      </w:r>
    </w:p>
    <w:p w14:paraId="40E60D41" w14:textId="77777777" w:rsidR="002733A7" w:rsidRDefault="002733A7" w:rsidP="002733A7">
      <w:pPr>
        <w:pStyle w:val="PURBody-Indented"/>
        <w:rPr>
          <w:iCs/>
          <w:szCs w:val="18"/>
        </w:rPr>
      </w:pPr>
      <w:r>
        <w:rPr>
          <w:iCs/>
          <w:szCs w:val="18"/>
        </w:rPr>
        <w:t>C5 2012 has user SALs only.</w:t>
      </w:r>
    </w:p>
    <w:p w14:paraId="664E65F8" w14:textId="77777777" w:rsidR="002A34F3" w:rsidRDefault="002A34F3" w:rsidP="002A34F3">
      <w:pPr>
        <w:pStyle w:val="PURBlueStrong"/>
        <w:rPr>
          <w:rStyle w:val="PURBlueStrongChar"/>
          <w:smallCaps/>
        </w:rPr>
      </w:pPr>
      <w:r>
        <w:rPr>
          <w:rStyle w:val="PURBlueStrongChar"/>
          <w:smallCaps/>
        </w:rPr>
        <w:t>Downgrade Rights</w:t>
      </w:r>
    </w:p>
    <w:p w14:paraId="68AAD1A1" w14:textId="3B4368B6"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54973B52" w14:textId="77777777" w:rsidR="002733A7" w:rsidRPr="009E3C3B" w:rsidRDefault="002733A7" w:rsidP="002733A7">
      <w:pPr>
        <w:pStyle w:val="PURBlueStrong"/>
      </w:pPr>
      <w:r w:rsidRPr="009E3C3B">
        <w:t>SAL Editions</w:t>
      </w:r>
    </w:p>
    <w:p w14:paraId="48CBA848" w14:textId="77777777" w:rsidR="002733A7" w:rsidRDefault="002733A7" w:rsidP="002733A7">
      <w:pPr>
        <w:pStyle w:val="PURBody-Indented"/>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4803B6C9" w14:textId="77777777" w:rsidR="002733A7" w:rsidRDefault="002733A7" w:rsidP="002733A7">
      <w:pPr>
        <w:pStyle w:val="PURBody-Indented"/>
      </w:pPr>
      <w:r w:rsidRPr="0020549D">
        <w:t xml:space="preserve">The available </w:t>
      </w:r>
      <w:r>
        <w:t xml:space="preserve">user </w:t>
      </w:r>
      <w:r w:rsidRPr="0020549D">
        <w:t xml:space="preserve">SAL editions for Microsoft Dynamics </w:t>
      </w:r>
      <w:r>
        <w:t>C5 2012</w:t>
      </w:r>
      <w:r w:rsidRPr="00830DCA">
        <w:rPr>
          <w:bCs/>
        </w:rPr>
        <w:t xml:space="preserve"> </w:t>
      </w:r>
      <w:r w:rsidRPr="0020549D">
        <w:t>are:</w:t>
      </w:r>
    </w:p>
    <w:p w14:paraId="518814AF" w14:textId="281027C1" w:rsidR="002733A7" w:rsidRDefault="002733A7" w:rsidP="00E82B58">
      <w:pPr>
        <w:pStyle w:val="PURBullet-Indented"/>
      </w:pPr>
      <w:r w:rsidRPr="0020549D">
        <w:t xml:space="preserve">Microsoft Dynamics C5 </w:t>
      </w:r>
      <w:r>
        <w:t xml:space="preserve">2012 </w:t>
      </w:r>
      <w:r w:rsidRPr="0020549D">
        <w:t>Basic SAL</w:t>
      </w:r>
    </w:p>
    <w:p w14:paraId="6C8E6B57" w14:textId="67E9FCDC" w:rsidR="002733A7" w:rsidRPr="009E3C3B" w:rsidRDefault="002733A7" w:rsidP="00E82B58">
      <w:pPr>
        <w:pStyle w:val="PURBullet-Indented"/>
      </w:pPr>
      <w:r>
        <w:t>Microsof</w:t>
      </w:r>
      <w:r w:rsidR="00830DCA">
        <w:t>t Dynamics C5 2012 Advanced SAL</w:t>
      </w:r>
    </w:p>
    <w:p w14:paraId="4A142379" w14:textId="77777777" w:rsidR="00543C9A" w:rsidRPr="00543C9A" w:rsidRDefault="00543C9A" w:rsidP="00543C9A">
      <w:pPr>
        <w:pStyle w:val="PURBlueStrong"/>
      </w:pPr>
      <w:r w:rsidRPr="00543C9A">
        <w:t>No SAL Required</w:t>
      </w:r>
    </w:p>
    <w:p w14:paraId="01A1B9FE" w14:textId="0012C95B" w:rsidR="00543C9A" w:rsidRPr="009E3C3B" w:rsidRDefault="00543C9A" w:rsidP="00543C9A">
      <w:pPr>
        <w:pStyle w:val="PURBullet"/>
        <w:numPr>
          <w:ilvl w:val="0"/>
          <w:numId w:val="0"/>
        </w:numPr>
        <w:ind w:left="274"/>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w:t>
      </w:r>
      <w:r w:rsidR="00B62DEA">
        <w:t>C5 2012</w:t>
      </w:r>
      <w:r>
        <w:rPr>
          <w:lang w:eastAsia="zh-CN"/>
        </w:rPr>
        <w:t xml:space="preserve"> </w:t>
      </w:r>
      <w:r w:rsidRPr="00132681">
        <w:rPr>
          <w:lang w:eastAsia="zh-CN"/>
        </w:rPr>
        <w:t>solely to provide supplemental professional accounting or bookkeeping services related to the auditing process.</w:t>
      </w:r>
    </w:p>
    <w:p w14:paraId="5BE0BCB8" w14:textId="4EFEEDF1" w:rsidR="002733A7" w:rsidRDefault="007328F6" w:rsidP="00CD6E9D">
      <w:pPr>
        <w:pStyle w:val="PURBreadcrumb"/>
        <w:keepNext w:val="0"/>
        <w:rPr>
          <w:rStyle w:val="Hyperlink"/>
          <w:rFonts w:ascii="Arial Narrow" w:hAnsi="Arial Narrow"/>
          <w:sz w:val="16"/>
        </w:rPr>
      </w:pPr>
      <w:hyperlink w:anchor="TOC" w:history="1">
        <w:r w:rsidR="002733A7" w:rsidRPr="00372624">
          <w:rPr>
            <w:rStyle w:val="Hyperlink"/>
            <w:rFonts w:ascii="Arial Narrow" w:hAnsi="Arial Narrow"/>
            <w:sz w:val="16"/>
          </w:rPr>
          <w:t>Table of Contents</w:t>
        </w:r>
      </w:hyperlink>
      <w:r w:rsidR="002733A7">
        <w:t xml:space="preserve"> / </w:t>
      </w:r>
      <w:hyperlink w:anchor="UniversalTerms" w:history="1">
        <w:r w:rsidR="002733A7">
          <w:rPr>
            <w:rStyle w:val="Hyperlink"/>
            <w:rFonts w:ascii="Arial Narrow" w:hAnsi="Arial Narrow"/>
            <w:sz w:val="16"/>
          </w:rPr>
          <w:t>Universal License Terms</w:t>
        </w:r>
      </w:hyperlink>
    </w:p>
    <w:p w14:paraId="57B4D42E" w14:textId="319AD5D2" w:rsidR="009A4C7C" w:rsidRDefault="009A4C7C" w:rsidP="009A4C7C">
      <w:pPr>
        <w:pStyle w:val="PURProductName"/>
      </w:pPr>
      <w:bookmarkStart w:id="505" w:name="_Toc346536866"/>
      <w:bookmarkStart w:id="506" w:name="_Toc346895317"/>
      <w:bookmarkStart w:id="507" w:name="_Toc339280330"/>
      <w:bookmarkStart w:id="508" w:name="_Toc339280473"/>
      <w:bookmarkStart w:id="509" w:name="_Toc363552803"/>
      <w:bookmarkStart w:id="510" w:name="_Toc363552866"/>
      <w:bookmarkStart w:id="511" w:name="_Toc378682165"/>
      <w:bookmarkStart w:id="512" w:name="_Toc378682267"/>
      <w:bookmarkStart w:id="513" w:name="_Toc371268279"/>
      <w:bookmarkStart w:id="514" w:name="_Toc371268345"/>
      <w:bookmarkStart w:id="515" w:name="_Toc379278482"/>
      <w:bookmarkStart w:id="516" w:name="_Toc379278544"/>
      <w:bookmarkStart w:id="517" w:name="_Toc427932230"/>
      <w:bookmarkStart w:id="518" w:name="_Toc427933728"/>
      <w:r>
        <w:t xml:space="preserve">Microsoft Dynamics CRM </w:t>
      </w:r>
      <w:r w:rsidR="00DD6505">
        <w:t>201</w:t>
      </w:r>
      <w:r w:rsidR="006061D8">
        <w:t>5</w:t>
      </w:r>
      <w:r w:rsidR="00DD6505">
        <w:t xml:space="preserve"> </w:t>
      </w:r>
      <w:r>
        <w:t>Service Provider</w:t>
      </w:r>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bookmarkEnd w:id="517"/>
      <w:bookmarkEnd w:id="518"/>
      <w:r w:rsidR="00231176">
        <w:fldChar w:fldCharType="begin"/>
      </w:r>
      <w:r>
        <w:instrText xml:space="preserve"> XE "</w:instrText>
      </w:r>
      <w:r w:rsidRPr="00850A33">
        <w:instrText>Microsoft Dynamics CRM 201</w:instrText>
      </w:r>
      <w:r w:rsidR="006061D8">
        <w:instrText>5</w:instrText>
      </w:r>
      <w:r w:rsidRPr="00850A33">
        <w:instrText xml:space="preserve"> Service Provider</w:instrText>
      </w:r>
      <w:r>
        <w:instrText xml:space="preserve">" </w:instrText>
      </w:r>
      <w:r w:rsidR="00231176">
        <w:fldChar w:fldCharType="end"/>
      </w:r>
    </w:p>
    <w:p w14:paraId="4F3CD3C8"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14:paraId="47223F11" w14:textId="77777777" w:rsidTr="0015145F">
        <w:tc>
          <w:tcPr>
            <w:tcW w:w="2554" w:type="pct"/>
            <w:tcBorders>
              <w:top w:val="single" w:sz="4" w:space="0" w:color="auto"/>
              <w:bottom w:val="nil"/>
            </w:tcBorders>
          </w:tcPr>
          <w:p w14:paraId="6B958F26"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44" w:type="pct"/>
            <w:tcBorders>
              <w:top w:val="single" w:sz="4" w:space="0" w:color="auto"/>
              <w:bottom w:val="nil"/>
            </w:tcBorders>
          </w:tcPr>
          <w:p w14:paraId="63A1896E" w14:textId="3A14CAB6" w:rsidR="00831C1F" w:rsidRDefault="004F154D" w:rsidP="0026184E">
            <w:pPr>
              <w:pStyle w:val="PURLMSH"/>
            </w:pPr>
            <w:r>
              <w:t>See Applicable Notice</w:t>
            </w:r>
            <w:r w:rsidR="00831C1F">
              <w:t>:</w:t>
            </w:r>
            <w:r w:rsidR="00B50C7B">
              <w:rPr>
                <w:b/>
              </w:rPr>
              <w:t xml:space="preserve"> </w:t>
            </w:r>
            <w:r w:rsidR="00DD6505">
              <w:rPr>
                <w:b/>
              </w:rPr>
              <w:t xml:space="preserve">Data Transfer, </w:t>
            </w:r>
            <w:r w:rsidR="00B50C7B">
              <w:rPr>
                <w:b/>
              </w:rPr>
              <w:t>Bing Maps</w:t>
            </w:r>
            <w:r w:rsidR="009D77EF">
              <w:rPr>
                <w:b/>
              </w:rPr>
              <w:t>, Yammer</w:t>
            </w:r>
            <w:r w:rsidR="004D45FF">
              <w:t xml:space="preserve"> </w:t>
            </w:r>
            <w:r w:rsidR="004D45FF" w:rsidRPr="0026184E">
              <w:rPr>
                <w:i/>
              </w:rPr>
              <w:t xml:space="preserve">(see </w:t>
            </w:r>
            <w:hyperlink w:anchor="Appendix2" w:history="1">
              <w:r w:rsidR="005353EC" w:rsidRPr="0026184E">
                <w:rPr>
                  <w:rStyle w:val="Hyperlink"/>
                  <w:i/>
                </w:rPr>
                <w:t>Appendix 2</w:t>
              </w:r>
            </w:hyperlink>
            <w:r w:rsidR="004D45FF" w:rsidRPr="0026184E">
              <w:rPr>
                <w:i/>
              </w:rPr>
              <w:t>)</w:t>
            </w:r>
          </w:p>
        </w:tc>
      </w:tr>
      <w:tr w:rsidR="009A4C7C" w14:paraId="4E068BBE" w14:textId="77777777" w:rsidTr="0015145F">
        <w:tc>
          <w:tcPr>
            <w:tcW w:w="2554" w:type="pct"/>
            <w:tcBorders>
              <w:top w:val="nil"/>
            </w:tcBorders>
          </w:tcPr>
          <w:p w14:paraId="07DA3D8E"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444" w:type="pct"/>
            <w:tcBorders>
              <w:top w:val="nil"/>
            </w:tcBorders>
          </w:tcPr>
          <w:p w14:paraId="5A7823E9" w14:textId="05F8B0FA" w:rsidR="009A4C7C" w:rsidRDefault="003B0799" w:rsidP="009A4C7C">
            <w:pPr>
              <w:pStyle w:val="PURLMSH"/>
            </w:pPr>
            <w:r>
              <w:t xml:space="preserve">Eligible for Software Services on Data Center Providers’ Servers: </w:t>
            </w:r>
            <w:r>
              <w:rPr>
                <w:b/>
              </w:rPr>
              <w:t>Yes</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sidRPr="00BB41EF">
              <w:rPr>
                <w:b/>
              </w:rPr>
              <w:t>You need:</w:t>
            </w:r>
          </w:p>
          <w:p w14:paraId="5B2A51BF" w14:textId="1C0997B5" w:rsidR="009A4C7C" w:rsidRDefault="009A4C7C" w:rsidP="00E82B58">
            <w:pPr>
              <w:pStyle w:val="PURBullet-Indented"/>
            </w:pPr>
            <w:r>
              <w:t xml:space="preserve">Microsoft Dynamics CRM </w:t>
            </w:r>
            <w:r w:rsidR="00DD6505">
              <w:t>201</w:t>
            </w:r>
            <w:r w:rsidR="006061D8">
              <w:t>5</w:t>
            </w:r>
            <w:r w:rsidR="00DD6505">
              <w:t xml:space="preserve"> Essential </w:t>
            </w:r>
            <w:r>
              <w:t>SAL</w:t>
            </w:r>
            <w:r w:rsidR="00CA0D16">
              <w:t xml:space="preserve">, </w:t>
            </w:r>
            <w:r w:rsidR="00CA0D16" w:rsidRPr="00CA0D16">
              <w:rPr>
                <w:b/>
              </w:rPr>
              <w:t>or</w:t>
            </w:r>
          </w:p>
          <w:p w14:paraId="4DECFC0D" w14:textId="370DB9FF" w:rsidR="00F5704B" w:rsidRDefault="009A4C7C" w:rsidP="00E82B58">
            <w:pPr>
              <w:pStyle w:val="PURBullet-Indented"/>
            </w:pPr>
            <w:r>
              <w:t xml:space="preserve">Microsoft Dynamics CRM </w:t>
            </w:r>
            <w:r w:rsidR="00DD6505">
              <w:t>201</w:t>
            </w:r>
            <w:r w:rsidR="006061D8">
              <w:t>5</w:t>
            </w:r>
            <w:r w:rsidR="00DD6505">
              <w:t xml:space="preserve"> Basic </w:t>
            </w:r>
            <w:r>
              <w:t>SAL</w:t>
            </w:r>
            <w:r w:rsidR="00F5704B">
              <w:t xml:space="preserve">, </w:t>
            </w:r>
            <w:r w:rsidR="00F5704B" w:rsidRPr="00CA0D16">
              <w:rPr>
                <w:b/>
              </w:rPr>
              <w:t>or</w:t>
            </w:r>
          </w:p>
          <w:p w14:paraId="018EE149" w14:textId="24A52ACE" w:rsidR="009A4C7C" w:rsidRPr="000A3567" w:rsidRDefault="00F5704B" w:rsidP="006061D8">
            <w:pPr>
              <w:pStyle w:val="PURBullet-Indented"/>
            </w:pPr>
            <w:r>
              <w:t xml:space="preserve">Microsoft Dynamics CRM </w:t>
            </w:r>
            <w:r w:rsidR="00AF7E1F">
              <w:t>201</w:t>
            </w:r>
            <w:r w:rsidR="006061D8">
              <w:t>5</w:t>
            </w:r>
            <w:r w:rsidR="00AF7E1F">
              <w:t xml:space="preserve"> Professional</w:t>
            </w:r>
            <w:r>
              <w:t xml:space="preserve"> SAL</w:t>
            </w:r>
          </w:p>
        </w:tc>
      </w:tr>
    </w:tbl>
    <w:p w14:paraId="081ED5A2" w14:textId="77777777" w:rsidR="009A4C7C" w:rsidRDefault="009A4C7C" w:rsidP="0085206E">
      <w:pPr>
        <w:pStyle w:val="PURADDITIONALTERMSHEADERMB"/>
      </w:pPr>
      <w:r>
        <w:t>Additional Terms:</w:t>
      </w:r>
    </w:p>
    <w:p w14:paraId="35BF8FF7" w14:textId="77777777" w:rsidR="002A34F3" w:rsidRDefault="002A34F3" w:rsidP="002A34F3">
      <w:pPr>
        <w:pStyle w:val="PURBlueStrong"/>
        <w:rPr>
          <w:rStyle w:val="PURBlueStrongChar"/>
          <w:smallCaps/>
        </w:rPr>
      </w:pPr>
      <w:r>
        <w:rPr>
          <w:rStyle w:val="PURBlueStrongChar"/>
          <w:smallCaps/>
        </w:rPr>
        <w:t>Downgrade Rights</w:t>
      </w:r>
    </w:p>
    <w:p w14:paraId="1102D093" w14:textId="2414D394"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21F668D1" w14:textId="7DFDEA95" w:rsidR="009A4C7C" w:rsidRPr="008D5AC9" w:rsidRDefault="009A4C7C" w:rsidP="009A4C7C">
      <w:pPr>
        <w:pStyle w:val="PURBody-Indented"/>
      </w:pPr>
      <w:r w:rsidRPr="008D5AC9">
        <w:t xml:space="preserve">You do not need a SAL for external users who access Microsoft Dynamics CRM </w:t>
      </w:r>
      <w:r w:rsidR="006857EF" w:rsidRPr="008D5AC9">
        <w:t>201</w:t>
      </w:r>
      <w:r w:rsidR="006061D8">
        <w:t>5</w:t>
      </w:r>
      <w:r w:rsidR="006857EF" w:rsidRPr="008D5AC9">
        <w:t xml:space="preserve"> </w:t>
      </w:r>
      <w:r w:rsidRPr="008D5AC9">
        <w:t xml:space="preserve">through any application / graphical user interface (GUI), other than the Microsoft Dynamics CRM </w:t>
      </w:r>
      <w:r w:rsidR="006857EF" w:rsidRPr="008D5AC9">
        <w:t>201</w:t>
      </w:r>
      <w:r w:rsidR="006061D8">
        <w:t>5</w:t>
      </w:r>
      <w:r w:rsidR="006857EF" w:rsidRPr="008D5AC9">
        <w:t xml:space="preserve"> </w:t>
      </w:r>
      <w:r w:rsidRPr="008D5AC9">
        <w:t xml:space="preserve">clients. External </w:t>
      </w:r>
      <w:proofErr w:type="gramStart"/>
      <w:r w:rsidRPr="008D5AC9">
        <w:t>users</w:t>
      </w:r>
      <w:proofErr w:type="gramEnd"/>
      <w:r w:rsidRPr="008D5AC9">
        <w:t xml:space="preserve"> means users that are not either (</w:t>
      </w:r>
      <w:proofErr w:type="spellStart"/>
      <w:r w:rsidRPr="008D5AC9">
        <w:t>i</w:t>
      </w:r>
      <w:proofErr w:type="spellEnd"/>
      <w:r w:rsidRPr="008D5AC9">
        <w:t>) a customer’s</w:t>
      </w:r>
      <w:r w:rsidR="00CC7455">
        <w:t xml:space="preserve"> </w:t>
      </w:r>
      <w:r w:rsidRPr="008D5AC9">
        <w:t>or a customer’s affiliates’ employees, or (ii) a customer’s or a customer’s affiliates’ onsite contractors or agents.</w:t>
      </w:r>
    </w:p>
    <w:p w14:paraId="051FDFEA" w14:textId="2ECD7DE2" w:rsidR="000944DC" w:rsidRDefault="009A4C7C" w:rsidP="009A4C7C">
      <w:pPr>
        <w:pStyle w:val="PURBody-Indented"/>
      </w:pPr>
      <w:r w:rsidRPr="008D5AC9">
        <w:rPr>
          <w:b/>
        </w:rPr>
        <w:t xml:space="preserve">Microsoft Dynamics CRM </w:t>
      </w:r>
      <w:r w:rsidR="006857EF" w:rsidRPr="008D5AC9">
        <w:rPr>
          <w:b/>
        </w:rPr>
        <w:t>201</w:t>
      </w:r>
      <w:r w:rsidR="006061D8">
        <w:rPr>
          <w:b/>
        </w:rPr>
        <w:t>5</w:t>
      </w:r>
      <w:r w:rsidR="006857EF">
        <w:rPr>
          <w:b/>
        </w:rPr>
        <w:t xml:space="preserve"> Essential</w:t>
      </w:r>
      <w:r w:rsidR="006857EF" w:rsidRPr="008D5AC9">
        <w:rPr>
          <w:b/>
        </w:rPr>
        <w:t xml:space="preserve"> </w:t>
      </w:r>
      <w:r w:rsidRPr="008D5AC9">
        <w:rPr>
          <w:b/>
        </w:rPr>
        <w:t>SAL:</w:t>
      </w:r>
      <w:r>
        <w:t xml:space="preserve"> </w:t>
      </w:r>
      <w:r w:rsidR="007F4EED" w:rsidRPr="00A748AB">
        <w:rPr>
          <w:rFonts w:eastAsia="MS PGothic" w:cs="Arial"/>
          <w:iCs/>
          <w:color w:val="000000"/>
          <w:szCs w:val="18"/>
          <w:lang w:eastAsia="ja-JP"/>
        </w:rPr>
        <w:t>A</w:t>
      </w:r>
      <w:r w:rsidR="007F4EED" w:rsidRPr="00A748AB">
        <w:rPr>
          <w:rFonts w:cs="Arial"/>
          <w:szCs w:val="18"/>
        </w:rPr>
        <w:t xml:space="preserve">llows </w:t>
      </w:r>
      <w:r w:rsidR="006857EF">
        <w:rPr>
          <w:rFonts w:cs="Arial"/>
          <w:szCs w:val="18"/>
        </w:rPr>
        <w:t>Essential use</w:t>
      </w:r>
      <w:r w:rsidR="007F4EED" w:rsidRPr="00A748AB">
        <w:rPr>
          <w:rFonts w:cs="Arial"/>
          <w:szCs w:val="18"/>
        </w:rPr>
        <w:t xml:space="preserve"> access to Microsoft Dynamics </w:t>
      </w:r>
      <w:r w:rsidR="006857EF">
        <w:rPr>
          <w:rFonts w:cs="Arial"/>
          <w:kern w:val="18"/>
          <w:szCs w:val="18"/>
        </w:rPr>
        <w:t xml:space="preserve">CRM </w:t>
      </w:r>
      <w:r w:rsidR="006857EF">
        <w:rPr>
          <w:rFonts w:cs="Arial"/>
          <w:szCs w:val="18"/>
        </w:rPr>
        <w:t>201</w:t>
      </w:r>
      <w:r w:rsidR="006061D8">
        <w:rPr>
          <w:rFonts w:cs="Arial"/>
          <w:szCs w:val="18"/>
        </w:rPr>
        <w:t>5</w:t>
      </w:r>
      <w:r w:rsidR="006857EF">
        <w:rPr>
          <w:rFonts w:cs="Arial"/>
          <w:szCs w:val="18"/>
        </w:rPr>
        <w:t xml:space="preserve"> Service Provider.</w:t>
      </w:r>
    </w:p>
    <w:p w14:paraId="32DDBA26" w14:textId="21837445" w:rsidR="009A4C7C" w:rsidRPr="00A748AB" w:rsidRDefault="009A4C7C" w:rsidP="009A4C7C">
      <w:pPr>
        <w:pStyle w:val="PURBody-Indented"/>
        <w:rPr>
          <w:rFonts w:cs="Arial"/>
        </w:rPr>
      </w:pPr>
      <w:r w:rsidRPr="008D5AC9">
        <w:rPr>
          <w:b/>
        </w:rPr>
        <w:t xml:space="preserve">Microsoft Dynamics CRM </w:t>
      </w:r>
      <w:r w:rsidR="006857EF" w:rsidRPr="008D5AC9">
        <w:rPr>
          <w:b/>
        </w:rPr>
        <w:t>201</w:t>
      </w:r>
      <w:r w:rsidR="006061D8">
        <w:rPr>
          <w:b/>
        </w:rPr>
        <w:t>5</w:t>
      </w:r>
      <w:r w:rsidR="006857EF" w:rsidRPr="008D5AC9">
        <w:rPr>
          <w:b/>
        </w:rPr>
        <w:t xml:space="preserve"> </w:t>
      </w:r>
      <w:r w:rsidR="006857EF">
        <w:rPr>
          <w:b/>
        </w:rPr>
        <w:t>Basic</w:t>
      </w:r>
      <w:r w:rsidR="006857EF" w:rsidRPr="008D5AC9">
        <w:rPr>
          <w:b/>
        </w:rPr>
        <w:t xml:space="preserve"> </w:t>
      </w:r>
      <w:r w:rsidRPr="008D5AC9">
        <w:rPr>
          <w:b/>
        </w:rPr>
        <w:t>SAL:</w:t>
      </w:r>
      <w:r>
        <w:t xml:space="preserve"> </w:t>
      </w:r>
      <w:r w:rsidR="006857EF">
        <w:rPr>
          <w:rFonts w:eastAsia="MS PGothic" w:cs="Arial"/>
          <w:iCs/>
          <w:lang w:eastAsia="ja-JP"/>
        </w:rPr>
        <w:t>Allows Basic use access to Microsoft Dynamics CRM 201</w:t>
      </w:r>
      <w:r w:rsidR="006061D8">
        <w:rPr>
          <w:rFonts w:eastAsia="MS PGothic" w:cs="Arial"/>
          <w:iCs/>
          <w:lang w:eastAsia="ja-JP"/>
        </w:rPr>
        <w:t>5</w:t>
      </w:r>
      <w:r w:rsidR="006857EF">
        <w:rPr>
          <w:rFonts w:eastAsia="MS PGothic" w:cs="Arial"/>
          <w:iCs/>
          <w:lang w:eastAsia="ja-JP"/>
        </w:rPr>
        <w:t xml:space="preserve"> Service Provider.</w:t>
      </w:r>
    </w:p>
    <w:p w14:paraId="38DB072E" w14:textId="47DBF066" w:rsidR="00366E49" w:rsidRPr="00D458E7" w:rsidRDefault="00F5704B" w:rsidP="00366E49">
      <w:pPr>
        <w:pStyle w:val="PURBody-Indented"/>
        <w:rPr>
          <w:rFonts w:cs="Arial"/>
        </w:rPr>
      </w:pPr>
      <w:r w:rsidRPr="008D5AC9">
        <w:rPr>
          <w:b/>
        </w:rPr>
        <w:t xml:space="preserve">Microsoft Dynamics CRM </w:t>
      </w:r>
      <w:r w:rsidR="006857EF" w:rsidRPr="008D5AC9">
        <w:rPr>
          <w:b/>
        </w:rPr>
        <w:t>201</w:t>
      </w:r>
      <w:r w:rsidR="006061D8">
        <w:rPr>
          <w:b/>
        </w:rPr>
        <w:t>5</w:t>
      </w:r>
      <w:r w:rsidR="006857EF" w:rsidRPr="008D5AC9">
        <w:rPr>
          <w:b/>
        </w:rPr>
        <w:t xml:space="preserve"> </w:t>
      </w:r>
      <w:r w:rsidR="006857EF">
        <w:rPr>
          <w:b/>
        </w:rPr>
        <w:t>Professional</w:t>
      </w:r>
      <w:r>
        <w:rPr>
          <w:b/>
        </w:rPr>
        <w:t xml:space="preserve"> </w:t>
      </w:r>
      <w:r w:rsidRPr="008D5AC9">
        <w:rPr>
          <w:b/>
        </w:rPr>
        <w:t>SAL:</w:t>
      </w:r>
      <w:r>
        <w:t xml:space="preserve"> </w:t>
      </w:r>
      <w:r w:rsidR="006857EF" w:rsidRPr="00CD6E9D">
        <w:t>Allows Professional use access to Microsoft Dynamics CRM 201</w:t>
      </w:r>
      <w:r w:rsidR="006061D8">
        <w:t>5</w:t>
      </w:r>
      <w:r w:rsidR="006857EF" w:rsidRPr="00CD6E9D">
        <w:t xml:space="preserve"> Service Provider</w:t>
      </w:r>
      <w:r w:rsidR="006061D8">
        <w:t xml:space="preserve"> and the right to install and use Unified Service Desk (USD). The right to use USD is limited to the users to whom SALS are assigned</w:t>
      </w:r>
      <w:r w:rsidR="006857EF" w:rsidRPr="00CD6E9D">
        <w:t>.</w:t>
      </w:r>
    </w:p>
    <w:p w14:paraId="7F3B08BC" w14:textId="77777777" w:rsidR="00893CE7" w:rsidRPr="008D5AC9" w:rsidRDefault="007328F6"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6CB18B3" w14:textId="01747B77" w:rsidR="009A4C7C" w:rsidRDefault="009A4C7C" w:rsidP="009A4C7C">
      <w:pPr>
        <w:pStyle w:val="PURProductName"/>
      </w:pPr>
      <w:bookmarkStart w:id="519" w:name="_Toc299519127"/>
      <w:bookmarkStart w:id="520" w:name="_Toc299531559"/>
      <w:bookmarkStart w:id="521" w:name="_Toc299531883"/>
      <w:bookmarkStart w:id="522" w:name="_Toc299957166"/>
      <w:bookmarkStart w:id="523" w:name="_Toc346536867"/>
      <w:bookmarkStart w:id="524" w:name="_Toc346895318"/>
      <w:bookmarkStart w:id="525" w:name="_Toc339280331"/>
      <w:bookmarkStart w:id="526" w:name="_Toc339280474"/>
      <w:bookmarkStart w:id="527" w:name="_Toc363552804"/>
      <w:bookmarkStart w:id="528" w:name="_Toc363552867"/>
      <w:bookmarkStart w:id="529" w:name="_Toc378682166"/>
      <w:bookmarkStart w:id="530" w:name="_Toc378682268"/>
      <w:bookmarkStart w:id="531" w:name="_Toc371268280"/>
      <w:bookmarkStart w:id="532" w:name="_Toc371268346"/>
      <w:bookmarkStart w:id="533" w:name="_Toc379278483"/>
      <w:bookmarkStart w:id="534" w:name="_Toc379278545"/>
      <w:bookmarkStart w:id="535" w:name="_Toc427932231"/>
      <w:bookmarkStart w:id="536" w:name="_Toc427933729"/>
      <w:r>
        <w:t xml:space="preserve">Microsoft Dynamics GP </w:t>
      </w:r>
      <w:bookmarkEnd w:id="519"/>
      <w:bookmarkEnd w:id="520"/>
      <w:bookmarkEnd w:id="521"/>
      <w:bookmarkEnd w:id="522"/>
      <w:r w:rsidR="00C80960">
        <w:t>201</w:t>
      </w:r>
      <w:bookmarkEnd w:id="523"/>
      <w:bookmarkEnd w:id="524"/>
      <w:bookmarkEnd w:id="525"/>
      <w:bookmarkEnd w:id="526"/>
      <w:bookmarkEnd w:id="527"/>
      <w:bookmarkEnd w:id="528"/>
      <w:bookmarkEnd w:id="529"/>
      <w:bookmarkEnd w:id="530"/>
      <w:bookmarkEnd w:id="531"/>
      <w:bookmarkEnd w:id="532"/>
      <w:bookmarkEnd w:id="533"/>
      <w:bookmarkEnd w:id="534"/>
      <w:r w:rsidR="008B4AAF">
        <w:t>5</w:t>
      </w:r>
      <w:r w:rsidR="00BE526F">
        <w:t xml:space="preserve"> R2</w:t>
      </w:r>
      <w:bookmarkEnd w:id="535"/>
      <w:bookmarkEnd w:id="536"/>
      <w:r w:rsidR="00231176">
        <w:fldChar w:fldCharType="begin"/>
      </w:r>
      <w:r>
        <w:instrText xml:space="preserve"> XE "</w:instrText>
      </w:r>
      <w:r w:rsidRPr="00850A33">
        <w:instrText xml:space="preserve">Microsoft Dynamics GP </w:instrText>
      </w:r>
      <w:r w:rsidR="00156FC7">
        <w:instrText>201</w:instrText>
      </w:r>
      <w:r w:rsidR="008B4AAF">
        <w:instrText>5</w:instrText>
      </w:r>
      <w:r w:rsidR="00BE526F">
        <w:instrText xml:space="preserve"> R2</w:instrText>
      </w:r>
      <w:r>
        <w:instrText xml:space="preserve">" </w:instrText>
      </w:r>
      <w:r w:rsidR="00231176">
        <w:fldChar w:fldCharType="end"/>
      </w:r>
    </w:p>
    <w:p w14:paraId="087F3D0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76"/>
        <w:gridCol w:w="112"/>
        <w:gridCol w:w="5070"/>
      </w:tblGrid>
      <w:tr w:rsidR="00831C1F" w14:paraId="37DAF811" w14:textId="77777777" w:rsidTr="008B4AAF">
        <w:tc>
          <w:tcPr>
            <w:tcW w:w="2599" w:type="pct"/>
            <w:gridSpan w:val="2"/>
            <w:tcBorders>
              <w:top w:val="single" w:sz="4" w:space="0" w:color="auto"/>
              <w:bottom w:val="nil"/>
            </w:tcBorders>
          </w:tcPr>
          <w:p w14:paraId="14542F20"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01" w:type="pct"/>
            <w:tcBorders>
              <w:top w:val="single" w:sz="4" w:space="0" w:color="auto"/>
              <w:bottom w:val="nil"/>
            </w:tcBorders>
          </w:tcPr>
          <w:p w14:paraId="7CA09758" w14:textId="77777777" w:rsidR="00831C1F" w:rsidRDefault="004F154D" w:rsidP="008B4AAF">
            <w:pPr>
              <w:pStyle w:val="PURLMSH"/>
              <w:ind w:left="-48"/>
            </w:pPr>
            <w:r>
              <w:t>See Applicable Notice</w:t>
            </w:r>
            <w:r w:rsidR="00831C1F">
              <w:t xml:space="preserve">: </w:t>
            </w:r>
            <w:r w:rsidR="00831C1F">
              <w:rPr>
                <w:b/>
              </w:rPr>
              <w:t>No</w:t>
            </w:r>
          </w:p>
        </w:tc>
      </w:tr>
      <w:tr w:rsidR="009A4C7C" w14:paraId="0A6EEFC2" w14:textId="77777777" w:rsidTr="008B4AAF">
        <w:tc>
          <w:tcPr>
            <w:tcW w:w="2599" w:type="pct"/>
            <w:gridSpan w:val="2"/>
            <w:tcBorders>
              <w:top w:val="nil"/>
            </w:tcBorders>
          </w:tcPr>
          <w:p w14:paraId="666B69A2"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01" w:type="pct"/>
            <w:tcBorders>
              <w:top w:val="nil"/>
            </w:tcBorders>
          </w:tcPr>
          <w:p w14:paraId="41C0544D" w14:textId="30AA09F7" w:rsidR="009A4C7C" w:rsidRDefault="003B0799" w:rsidP="008B4AAF">
            <w:pPr>
              <w:pStyle w:val="PURLMSH"/>
              <w:ind w:left="-48"/>
            </w:pPr>
            <w:r>
              <w:t xml:space="preserve">Eligible for Software Services on Data Center Providers’ Servers: </w:t>
            </w:r>
            <w:r>
              <w:rPr>
                <w:b/>
              </w:rPr>
              <w:t>Yes</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6689C" w:rsidRPr="003528B0"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r w:rsidRPr="00830DCA">
              <w:rPr>
                <w:b/>
              </w:rPr>
              <w:t>You need:</w:t>
            </w:r>
          </w:p>
          <w:p w14:paraId="5B45350F" w14:textId="4F9D7349" w:rsidR="0096689C" w:rsidRPr="006659BE" w:rsidRDefault="0096689C" w:rsidP="008B4AAF">
            <w:pPr>
              <w:pStyle w:val="PURBullet-Indented"/>
              <w:ind w:left="491" w:hanging="270"/>
            </w:pPr>
            <w:r w:rsidRPr="000A3567">
              <w:t xml:space="preserve">Dynamics </w:t>
            </w:r>
            <w:r w:rsidR="002133EE">
              <w:t>GP 201</w:t>
            </w:r>
            <w:r w:rsidR="008B4AAF">
              <w:t>5</w:t>
            </w:r>
            <w:r w:rsidR="00BE526F">
              <w:t xml:space="preserve"> R2</w:t>
            </w:r>
            <w:r w:rsidR="002133EE">
              <w:t xml:space="preserve"> </w:t>
            </w:r>
            <w:r w:rsidRPr="000A3567">
              <w:t xml:space="preserve">Full User SAL, </w:t>
            </w:r>
            <w:r w:rsidRPr="00830DCA">
              <w:rPr>
                <w:b/>
              </w:rPr>
              <w:t>or</w:t>
            </w:r>
          </w:p>
          <w:p w14:paraId="1E12F8E4" w14:textId="1B54A71A" w:rsidR="006659BE" w:rsidRPr="000A3567" w:rsidRDefault="006659BE" w:rsidP="008B4AAF">
            <w:pPr>
              <w:pStyle w:val="PURBullet-Indented"/>
              <w:ind w:left="491" w:hanging="270"/>
            </w:pPr>
            <w:r w:rsidRPr="006659BE">
              <w:t>Dynamics GP 201</w:t>
            </w:r>
            <w:r w:rsidR="008B4AAF">
              <w:t>5</w:t>
            </w:r>
            <w:r w:rsidR="00BE526F">
              <w:t xml:space="preserve"> R2</w:t>
            </w:r>
            <w:r w:rsidRPr="006659BE">
              <w:t xml:space="preserve"> Standard User SAL,</w:t>
            </w:r>
            <w:r>
              <w:rPr>
                <w:b/>
              </w:rPr>
              <w:t xml:space="preserve"> </w:t>
            </w:r>
            <w:r w:rsidR="008B4AAF">
              <w:rPr>
                <w:b/>
              </w:rPr>
              <w:t>and, optionally</w:t>
            </w:r>
          </w:p>
          <w:p w14:paraId="72A83BEE" w14:textId="4C78C12F" w:rsidR="0096689C" w:rsidRPr="000A3567" w:rsidRDefault="0096689C" w:rsidP="008B4AAF">
            <w:pPr>
              <w:pStyle w:val="PURBullet-Indented"/>
              <w:ind w:left="491" w:hanging="270"/>
            </w:pPr>
            <w:r w:rsidRPr="000A3567">
              <w:t xml:space="preserve">Dynamics </w:t>
            </w:r>
            <w:r w:rsidR="002133EE">
              <w:t>GP 201</w:t>
            </w:r>
            <w:r w:rsidR="008B4AAF">
              <w:t>5</w:t>
            </w:r>
            <w:r w:rsidR="00BE526F">
              <w:t xml:space="preserve"> R2</w:t>
            </w:r>
            <w:r w:rsidR="002133EE">
              <w:t xml:space="preserve"> </w:t>
            </w:r>
            <w:r>
              <w:t>Limited</w:t>
            </w:r>
            <w:r w:rsidRPr="000A3567">
              <w:t xml:space="preserve"> User SAL</w:t>
            </w:r>
          </w:p>
        </w:tc>
        <w:tc>
          <w:tcPr>
            <w:tcW w:w="2454" w:type="pct"/>
            <w:gridSpan w:val="2"/>
          </w:tcPr>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t>Additional Terms</w:t>
      </w:r>
      <w:r w:rsidR="009A4C7C">
        <w:t>:</w:t>
      </w:r>
    </w:p>
    <w:p w14:paraId="7F4D3DB1" w14:textId="77777777" w:rsidR="002A34F3" w:rsidRDefault="002A34F3" w:rsidP="002A34F3">
      <w:pPr>
        <w:pStyle w:val="PURBlueStrong"/>
        <w:rPr>
          <w:rStyle w:val="PURBlueStrongChar"/>
          <w:smallCaps/>
        </w:rPr>
      </w:pPr>
      <w:r>
        <w:rPr>
          <w:rStyle w:val="PURBlueStrongChar"/>
          <w:smallCaps/>
        </w:rPr>
        <w:t>Downgrade Rights</w:t>
      </w:r>
    </w:p>
    <w:p w14:paraId="5144AF81" w14:textId="3027D277" w:rsidR="002A34F3" w:rsidRPr="002A34F3" w:rsidRDefault="002A34F3" w:rsidP="002A34F3">
      <w:pPr>
        <w:pStyle w:val="PURBlueStrong"/>
        <w:rPr>
          <w:smallCaps w:val="0"/>
          <w:color w:val="404040" w:themeColor="text1" w:themeTint="BF"/>
          <w:spacing w:val="0"/>
        </w:rPr>
      </w:pPr>
      <w:r>
        <w:rPr>
          <w:smallCaps w:val="0"/>
          <w:color w:val="404040" w:themeColor="text1" w:themeTint="BF"/>
          <w:spacing w:val="0"/>
        </w:rPr>
        <w:t xml:space="preserve"> </w:t>
      </w:r>
      <w:r w:rsidR="00EA3E29">
        <w:rPr>
          <w:smallCaps w:val="0"/>
          <w:color w:val="404040" w:themeColor="text1" w:themeTint="BF"/>
          <w:spacing w:val="0"/>
        </w:rPr>
        <w:t xml:space="preserve">Despite the </w:t>
      </w:r>
      <w:r>
        <w:rPr>
          <w:smallCaps w:val="0"/>
          <w:color w:val="404040" w:themeColor="text1" w:themeTint="BF"/>
          <w:spacing w:val="0"/>
        </w:rPr>
        <w:t>“Rights to Use Other Versions” in the Universal License Terms</w:t>
      </w:r>
      <w:r w:rsidR="00EA3E29">
        <w:rPr>
          <w:smallCaps w:val="0"/>
          <w:color w:val="404040" w:themeColor="text1" w:themeTint="BF"/>
          <w:spacing w:val="0"/>
        </w:rPr>
        <w:t>, you may only use either Microsoft Dynamics GP 2013 or Microsoft GP 2013 R2 in place of the version licensed</w:t>
      </w:r>
      <w:r>
        <w:rPr>
          <w:smallCaps w:val="0"/>
          <w:color w:val="404040" w:themeColor="text1" w:themeTint="BF"/>
          <w:spacing w:val="0"/>
        </w:rPr>
        <w:t>.</w:t>
      </w:r>
    </w:p>
    <w:p w14:paraId="119DC71C" w14:textId="24E1628C" w:rsidR="0096689C" w:rsidRPr="0096689C" w:rsidRDefault="0096689C" w:rsidP="0096689C">
      <w:pPr>
        <w:pStyle w:val="PURBlueStrong"/>
      </w:pPr>
      <w:r>
        <w:t>SAL Types</w:t>
      </w:r>
    </w:p>
    <w:p w14:paraId="6CEC3B5C" w14:textId="72BC7009" w:rsidR="0096689C" w:rsidRDefault="0096689C" w:rsidP="000C3222">
      <w:pPr>
        <w:pStyle w:val="PURBody-Indented"/>
        <w:spacing w:line="240" w:lineRule="exact"/>
        <w:contextualSpacing/>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r w:rsidR="00B70FA2">
        <w:t xml:space="preserve"> </w:t>
      </w:r>
    </w:p>
    <w:p w14:paraId="3DAE2F7C" w14:textId="77777777" w:rsidR="0096689C" w:rsidRPr="006659BE" w:rsidRDefault="0096689C" w:rsidP="0026184E">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6C0167C4" w14:textId="507156CF" w:rsidR="006659BE" w:rsidRPr="00A748AB" w:rsidRDefault="006659BE" w:rsidP="0026184E">
      <w:pPr>
        <w:pStyle w:val="PURBullet-Indented"/>
        <w:rPr>
          <w:rFonts w:cs="Arial"/>
        </w:rPr>
      </w:pPr>
      <w:r w:rsidRPr="00C84CBC">
        <w:rPr>
          <w:b/>
          <w:lang w:eastAsia="zh-CN"/>
        </w:rPr>
        <w:t>Standard User:</w:t>
      </w:r>
      <w:r w:rsidR="00B64EAE">
        <w:rPr>
          <w:lang w:eastAsia="zh-CN"/>
        </w:rPr>
        <w:t xml:space="preserve"> </w:t>
      </w:r>
      <w:r>
        <w:rPr>
          <w:lang w:eastAsia="zh-CN"/>
        </w:rPr>
        <w:t xml:space="preserve">a license type that allows the user to whom it is assigned direct or indirect access through any means to all of the functionality in the Starter Pack across the ERP Solution, as described in the </w:t>
      </w:r>
      <w:r w:rsidR="008B4AAF">
        <w:rPr>
          <w:lang w:eastAsia="zh-CN"/>
        </w:rPr>
        <w:t>GP 2015</w:t>
      </w:r>
      <w:r w:rsidR="00BE526F" w:rsidRPr="00BE526F">
        <w:t xml:space="preserve"> </w:t>
      </w:r>
      <w:r w:rsidR="00BE526F">
        <w:t>R2</w:t>
      </w:r>
      <w:r w:rsidRPr="00C84CBC">
        <w:rPr>
          <w:lang w:eastAsia="zh-CN"/>
        </w:rPr>
        <w:t xml:space="preserve"> Licensing Guide January 201</w:t>
      </w:r>
      <w:r w:rsidR="008B4AAF">
        <w:rPr>
          <w:lang w:eastAsia="zh-CN"/>
        </w:rPr>
        <w:t>5</w:t>
      </w:r>
      <w:r w:rsidRPr="00C84CBC">
        <w:rPr>
          <w:lang w:eastAsia="zh-CN"/>
        </w:rPr>
        <w:t xml:space="preserve"> Edition</w:t>
      </w:r>
      <w:r>
        <w:rPr>
          <w:lang w:eastAsia="zh-CN"/>
        </w:rPr>
        <w:t xml:space="preserve"> located at (</w:t>
      </w:r>
      <w:hyperlink r:id="rId159" w:history="1">
        <w:r w:rsidR="008B4AAF" w:rsidRPr="00244FA5">
          <w:rPr>
            <w:rStyle w:val="Hyperlink"/>
            <w:lang w:eastAsia="zh-CN"/>
          </w:rPr>
          <w:t>http://go.microsoft.com/fwlink/?LinkId=324885</w:t>
        </w:r>
      </w:hyperlink>
      <w:r>
        <w:rPr>
          <w:lang w:eastAsia="zh-CN"/>
        </w:rPr>
        <w:t>).</w:t>
      </w:r>
    </w:p>
    <w:p w14:paraId="5E6073A6" w14:textId="77777777" w:rsidR="0096689C" w:rsidRDefault="0096689C" w:rsidP="0026184E">
      <w:pPr>
        <w:pStyle w:val="PURBullet-Indented"/>
      </w:pPr>
      <w:r>
        <w:rPr>
          <w:b/>
        </w:rPr>
        <w:t>Limited</w:t>
      </w:r>
      <w:r w:rsidRPr="009E3C3B">
        <w:rPr>
          <w:b/>
        </w:rPr>
        <w:t xml:space="preserve"> User:</w:t>
      </w:r>
      <w:r>
        <w:t xml:space="preserve"> a license type that allows the user to whom it is assigned, direct or indirect access through any means to the</w:t>
      </w:r>
      <w:r w:rsidRPr="00F84250">
        <w:t xml:space="preserve"> ERP </w:t>
      </w:r>
      <w:r>
        <w:t>S</w:t>
      </w:r>
      <w:r w:rsidRPr="00F84250">
        <w:t>olution</w:t>
      </w:r>
      <w:r>
        <w:t>,</w:t>
      </w:r>
      <w:r w:rsidRPr="00F84250">
        <w:t xml:space="preserve"> for purposes of completing only the tasks described below. </w:t>
      </w:r>
    </w:p>
    <w:p w14:paraId="35418BB6" w14:textId="5CD321A9" w:rsidR="0096689C" w:rsidRDefault="0096689C" w:rsidP="0026184E">
      <w:pPr>
        <w:pStyle w:val="PURBullet"/>
        <w:numPr>
          <w:ilvl w:val="0"/>
          <w:numId w:val="0"/>
        </w:numPr>
        <w:ind w:left="720" w:hanging="270"/>
      </w:pPr>
      <w:r>
        <w:t>(</w:t>
      </w:r>
      <w:proofErr w:type="spellStart"/>
      <w:r>
        <w:t>i</w:t>
      </w:r>
      <w:proofErr w:type="spellEnd"/>
      <w:r>
        <w:t>) “Read” acces</w:t>
      </w:r>
      <w:r w:rsidR="00B239EE">
        <w:t>s to data contained in the ERP S</w:t>
      </w:r>
      <w:r>
        <w:t xml:space="preserve">olution; or </w:t>
      </w:r>
    </w:p>
    <w:p w14:paraId="35A910B0" w14:textId="5FED0FE3" w:rsidR="00D57345" w:rsidRDefault="0096689C" w:rsidP="0026184E">
      <w:pPr>
        <w:pStyle w:val="PURBullet"/>
        <w:numPr>
          <w:ilvl w:val="0"/>
          <w:numId w:val="0"/>
        </w:numPr>
        <w:ind w:left="720" w:hanging="270"/>
      </w:pPr>
      <w:r>
        <w:t xml:space="preserve">(ii) </w:t>
      </w:r>
      <w:r w:rsidR="00D57345">
        <w:t>A</w:t>
      </w:r>
      <w:r w:rsidR="00D57345" w:rsidRPr="009C6FBE">
        <w:t xml:space="preserve">ccess to three </w:t>
      </w:r>
      <w:r w:rsidR="00D57345">
        <w:t xml:space="preserve">predefined </w:t>
      </w:r>
      <w:r w:rsidR="00D57345" w:rsidRPr="009C6FBE">
        <w:t>security role IDs</w:t>
      </w:r>
      <w:r w:rsidR="00D57345">
        <w:t>, “</w:t>
      </w:r>
      <w:r w:rsidR="00D57345" w:rsidRPr="009C6FBE">
        <w:t>ESS Employee</w:t>
      </w:r>
      <w:r w:rsidR="00D57345">
        <w:t>”</w:t>
      </w:r>
      <w:r w:rsidR="00D57345" w:rsidRPr="009C6FBE">
        <w:t xml:space="preserve">, </w:t>
      </w:r>
      <w:r w:rsidR="00D57345">
        <w:t>“</w:t>
      </w:r>
      <w:r w:rsidR="00D57345" w:rsidRPr="009C6FBE">
        <w:t>ESS PTE Employee</w:t>
      </w:r>
      <w:r w:rsidR="00D57345">
        <w:t>”</w:t>
      </w:r>
      <w:r w:rsidR="00D57345" w:rsidRPr="009C6FBE">
        <w:t xml:space="preserve">, and </w:t>
      </w:r>
      <w:r w:rsidR="00D57345">
        <w:t>“</w:t>
      </w:r>
      <w:r w:rsidR="00D57345" w:rsidRPr="009C6FBE">
        <w:t>ESS Purchase Requester</w:t>
      </w:r>
      <w:r w:rsidR="00D57345">
        <w:t>”</w:t>
      </w:r>
      <w:r w:rsidR="00D57345" w:rsidRPr="009C6FBE">
        <w:t>, for the purpose of entering and retrieving</w:t>
      </w:r>
      <w:r w:rsidR="00D57345">
        <w:t xml:space="preserve"> data personalized to that user; or</w:t>
      </w:r>
    </w:p>
    <w:p w14:paraId="2E9987E1" w14:textId="5D970C2D" w:rsidR="0096689C" w:rsidRDefault="00D57345" w:rsidP="0026184E">
      <w:pPr>
        <w:pStyle w:val="PURBullet"/>
        <w:numPr>
          <w:ilvl w:val="0"/>
          <w:numId w:val="0"/>
        </w:numPr>
        <w:ind w:left="720" w:hanging="270"/>
      </w:pPr>
      <w:r>
        <w:t>(iii</w:t>
      </w:r>
      <w:r w:rsidR="0010610B">
        <w:t>) “</w:t>
      </w:r>
      <w:r w:rsidR="0096689C">
        <w:t>Write” access via the time and expense functionality</w:t>
      </w:r>
      <w:r>
        <w:t>;</w:t>
      </w:r>
      <w:r w:rsidR="0096689C">
        <w:t xml:space="preserve"> or</w:t>
      </w:r>
    </w:p>
    <w:p w14:paraId="30229F4F" w14:textId="5FAA4FFB" w:rsidR="00D57345" w:rsidRDefault="0096689C" w:rsidP="0026184E">
      <w:pPr>
        <w:pStyle w:val="PURBullet"/>
        <w:numPr>
          <w:ilvl w:val="0"/>
          <w:numId w:val="0"/>
        </w:numPr>
        <w:ind w:left="720" w:hanging="270"/>
      </w:pPr>
      <w:proofErr w:type="gramStart"/>
      <w:r>
        <w:t>(i</w:t>
      </w:r>
      <w:r w:rsidR="00D57345">
        <w:t>v</w:t>
      </w:r>
      <w:r>
        <w:t>) Access</w:t>
      </w:r>
      <w:proofErr w:type="gramEnd"/>
      <w:r>
        <w:t xml:space="preserve"> to Business Portal and Management Reporter Viewer</w:t>
      </w:r>
      <w:r w:rsidR="00D57345">
        <w:t>; or</w:t>
      </w:r>
    </w:p>
    <w:p w14:paraId="52FE9682" w14:textId="3B534FEA" w:rsidR="0096689C" w:rsidRDefault="00D57345" w:rsidP="0026184E">
      <w:pPr>
        <w:pStyle w:val="PURBullet"/>
        <w:numPr>
          <w:ilvl w:val="0"/>
          <w:numId w:val="0"/>
        </w:numPr>
        <w:ind w:left="720" w:hanging="270"/>
      </w:pPr>
      <w:r>
        <w:t>(v) Access to Business Portal (not available for Microsoft Dynamics GP 2015</w:t>
      </w:r>
      <w:r w:rsidR="00BE526F" w:rsidRPr="00BE526F">
        <w:t xml:space="preserve"> </w:t>
      </w:r>
      <w:r w:rsidR="00BE526F">
        <w:t>R2</w:t>
      </w:r>
      <w:r>
        <w:t>)</w:t>
      </w:r>
      <w:r w:rsidR="0096689C">
        <w:t>.</w:t>
      </w:r>
    </w:p>
    <w:p w14:paraId="16FC32A1" w14:textId="032F9C83" w:rsidR="006659BE" w:rsidRPr="006659BE" w:rsidRDefault="006659BE" w:rsidP="006659BE">
      <w:pPr>
        <w:pStyle w:val="PURBody"/>
        <w:ind w:left="270"/>
      </w:pPr>
      <w:r>
        <w:rPr>
          <w:color w:val="404040"/>
          <w:szCs w:val="18"/>
        </w:rPr>
        <w:t xml:space="preserve">You must allocate either Standard User SALs or Full User SALs to an End </w:t>
      </w:r>
      <w:r w:rsidR="00B64EAE">
        <w:rPr>
          <w:color w:val="404040"/>
          <w:szCs w:val="18"/>
        </w:rPr>
        <w:t>User’s users.</w:t>
      </w:r>
      <w:r>
        <w:rPr>
          <w:color w:val="404040"/>
          <w:szCs w:val="18"/>
        </w:rPr>
        <w:t xml:space="preserve"> You may not allocate a combination of Full User SALs and Standard </w:t>
      </w:r>
      <w:r w:rsidR="00B64EAE">
        <w:rPr>
          <w:color w:val="404040"/>
          <w:szCs w:val="18"/>
        </w:rPr>
        <w:t>User SALs to the same End User.</w:t>
      </w:r>
      <w:r>
        <w:rPr>
          <w:color w:val="404040"/>
          <w:szCs w:val="18"/>
        </w:rPr>
        <w:t xml:space="preserve"> You may also allocate Limited User SALs to an End User’s users.</w:t>
      </w:r>
    </w:p>
    <w:p w14:paraId="6E2A587C" w14:textId="77777777" w:rsidR="008A6C4D" w:rsidRPr="003D33E5" w:rsidRDefault="008A6C4D" w:rsidP="003D33E5">
      <w:pPr>
        <w:pStyle w:val="PURBlueStrong"/>
        <w:spacing w:after="120"/>
        <w:contextualSpacing/>
        <w:rPr>
          <w:rStyle w:val="PURBlueStrongChar"/>
          <w:smallCaps/>
        </w:rPr>
      </w:pPr>
      <w:r w:rsidRPr="003D33E5">
        <w:rPr>
          <w:rStyle w:val="PURBlueStrongChar"/>
          <w:smallCaps/>
        </w:rPr>
        <w:t>No SAL Required</w:t>
      </w:r>
    </w:p>
    <w:p w14:paraId="7CB0E198" w14:textId="65F61042" w:rsidR="008A6C4D" w:rsidRDefault="008A6C4D" w:rsidP="000C3222">
      <w:pPr>
        <w:pStyle w:val="PURBullet"/>
        <w:numPr>
          <w:ilvl w:val="0"/>
          <w:numId w:val="0"/>
        </w:numPr>
        <w:ind w:left="216"/>
      </w:pPr>
      <w:r>
        <w:t>You do not need to</w:t>
      </w:r>
      <w:r w:rsidRPr="00132681">
        <w:t xml:space="preserve"> acquire and assign</w:t>
      </w:r>
      <w:r>
        <w:t xml:space="preserve"> a SAL</w:t>
      </w:r>
      <w:r w:rsidRPr="00132681">
        <w:t xml:space="preserve"> to</w:t>
      </w:r>
      <w:r>
        <w:t xml:space="preserve"> users employed by third parties who access Microsoft Dynamics GP 2013 </w:t>
      </w:r>
      <w:r w:rsidRPr="00132681">
        <w:t>solely to provide supplemental professional accounting or bookkeeping services related to the auditing process.</w:t>
      </w:r>
    </w:p>
    <w:p w14:paraId="461E083F" w14:textId="7C224342" w:rsidR="009A4C7C" w:rsidRPr="008F7CB0" w:rsidRDefault="009A4C7C" w:rsidP="000C3222">
      <w:pPr>
        <w:pStyle w:val="PURBlueStrong"/>
        <w:spacing w:after="120"/>
        <w:contextualSpacing/>
        <w:rPr>
          <w:rStyle w:val="PURBlueStrongChar"/>
          <w:smallCaps/>
        </w:rPr>
      </w:pPr>
      <w:r w:rsidRPr="008F7CB0">
        <w:rPr>
          <w:rStyle w:val="PURBlueStrongChar"/>
          <w:smallCaps/>
        </w:rPr>
        <w:t>Localizations and Translations</w:t>
      </w:r>
    </w:p>
    <w:p w14:paraId="092F3594" w14:textId="70300BF4"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0" w:history="1">
        <w:r w:rsidR="00A11AAF" w:rsidRPr="004D6FE9">
          <w:rPr>
            <w:rStyle w:val="Hyperlink"/>
          </w:rPr>
          <w:t>http://www.microsoft.com/dynamics/en/us/products/gp-availability.aspx</w:t>
        </w:r>
      </w:hyperlink>
      <w:r w:rsidR="00830DCA" w:rsidRPr="00830DCA">
        <w:t>.</w:t>
      </w:r>
    </w:p>
    <w:p w14:paraId="3D906AC2" w14:textId="34A758B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95C1F">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85C7103" w14:textId="0CBA5D5A" w:rsidR="009A4C7C" w:rsidRPr="008F7CB0" w:rsidRDefault="009A4C7C" w:rsidP="009A4C7C">
      <w:pPr>
        <w:pStyle w:val="PURBody-Indented"/>
      </w:pPr>
      <w:r w:rsidRPr="008F7CB0">
        <w:t xml:space="preserve">If you desire to perform localizations and/or translations of </w:t>
      </w:r>
      <w:r w:rsidR="00F1209E">
        <w:t xml:space="preserve">the </w:t>
      </w:r>
      <w:r w:rsidRPr="008F7CB0">
        <w:t>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1" w:history="1">
        <w:r w:rsidRPr="008F7CB0">
          <w:rPr>
            <w:rStyle w:val="Hyperlink"/>
          </w:rPr>
          <w:t>https://mbs.microsoft.com/partnersource/partneressentials/pllp</w:t>
        </w:r>
      </w:hyperlink>
      <w:r w:rsidRPr="008F7CB0">
        <w:t xml:space="preserve"> or contact your Partner Account Manager.</w:t>
      </w:r>
    </w:p>
    <w:p w14:paraId="3D686671" w14:textId="3BD194A6" w:rsidR="009A4C7C" w:rsidRDefault="007328F6"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2ABFEFB0" w14:textId="77777777" w:rsidR="008C3CF1" w:rsidRDefault="008C3CF1">
      <w:pPr>
        <w:spacing w:line="240" w:lineRule="exact"/>
        <w:rPr>
          <w:color w:val="auto"/>
          <w:sz w:val="28"/>
        </w:rPr>
      </w:pPr>
      <w:bookmarkStart w:id="537" w:name="_Toc299519128"/>
      <w:bookmarkStart w:id="538" w:name="_Toc299531560"/>
      <w:bookmarkStart w:id="539" w:name="_Toc299531884"/>
      <w:bookmarkStart w:id="540" w:name="_Toc299957167"/>
      <w:bookmarkStart w:id="541" w:name="_Toc346536868"/>
      <w:bookmarkStart w:id="542" w:name="_Toc346895319"/>
      <w:bookmarkStart w:id="543" w:name="_Toc339280332"/>
      <w:bookmarkStart w:id="544" w:name="_Toc339280475"/>
      <w:bookmarkStart w:id="545" w:name="_Toc363552805"/>
      <w:bookmarkStart w:id="546" w:name="_Toc363552868"/>
      <w:bookmarkStart w:id="547" w:name="_Toc378682167"/>
      <w:bookmarkStart w:id="548" w:name="_Toc378682269"/>
      <w:bookmarkStart w:id="549" w:name="_Toc371268281"/>
      <w:bookmarkStart w:id="550" w:name="_Toc371268347"/>
      <w:bookmarkStart w:id="551" w:name="_Toc379278484"/>
      <w:bookmarkStart w:id="552" w:name="_Toc379278546"/>
      <w:r>
        <w:br w:type="page"/>
      </w:r>
    </w:p>
    <w:p w14:paraId="692EDB88" w14:textId="498C69B4" w:rsidR="009A4C7C" w:rsidRDefault="009A4C7C" w:rsidP="009A4C7C">
      <w:pPr>
        <w:pStyle w:val="PURProductName"/>
      </w:pPr>
      <w:bookmarkStart w:id="553" w:name="_Toc427932232"/>
      <w:bookmarkStart w:id="554" w:name="_Toc427933730"/>
      <w:r>
        <w:t xml:space="preserve">Microsoft Dynamics NAV </w:t>
      </w:r>
      <w:bookmarkEnd w:id="537"/>
      <w:bookmarkEnd w:id="538"/>
      <w:bookmarkEnd w:id="539"/>
      <w:bookmarkEnd w:id="540"/>
      <w:r w:rsidR="00C945A6">
        <w:t>201</w:t>
      </w:r>
      <w:r w:rsidR="00D57345">
        <w:t>5</w:t>
      </w:r>
      <w:bookmarkEnd w:id="541"/>
      <w:bookmarkEnd w:id="542"/>
      <w:bookmarkEnd w:id="543"/>
      <w:bookmarkEnd w:id="544"/>
      <w:bookmarkEnd w:id="545"/>
      <w:bookmarkEnd w:id="546"/>
      <w:bookmarkEnd w:id="547"/>
      <w:bookmarkEnd w:id="548"/>
      <w:bookmarkEnd w:id="549"/>
      <w:bookmarkEnd w:id="550"/>
      <w:bookmarkEnd w:id="551"/>
      <w:bookmarkEnd w:id="552"/>
      <w:bookmarkEnd w:id="553"/>
      <w:bookmarkEnd w:id="554"/>
      <w:r w:rsidR="00231176">
        <w:fldChar w:fldCharType="begin"/>
      </w:r>
      <w:r>
        <w:instrText xml:space="preserve"> XE "</w:instrText>
      </w:r>
      <w:r w:rsidRPr="00850A33">
        <w:instrText xml:space="preserve">Microsoft Dynamics NAV </w:instrText>
      </w:r>
      <w:r w:rsidR="00156FC7">
        <w:instrText>201</w:instrText>
      </w:r>
      <w:r w:rsidR="00D57345">
        <w:instrText>5</w:instrText>
      </w:r>
      <w:r>
        <w:instrText xml:space="preserve">" </w:instrText>
      </w:r>
      <w:r w:rsidR="00231176">
        <w:fldChar w:fldCharType="end"/>
      </w:r>
    </w:p>
    <w:p w14:paraId="45A8F27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14:paraId="217BA3DE" w14:textId="77777777" w:rsidTr="007331A1">
        <w:tc>
          <w:tcPr>
            <w:tcW w:w="2549" w:type="pct"/>
            <w:gridSpan w:val="2"/>
            <w:tcBorders>
              <w:top w:val="single" w:sz="4" w:space="0" w:color="auto"/>
              <w:bottom w:val="nil"/>
            </w:tcBorders>
          </w:tcPr>
          <w:p w14:paraId="7D6B3F1B"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1" w:type="pct"/>
            <w:tcBorders>
              <w:top w:val="single" w:sz="4" w:space="0" w:color="auto"/>
              <w:bottom w:val="nil"/>
            </w:tcBorders>
          </w:tcPr>
          <w:p w14:paraId="1660FAA1" w14:textId="77777777" w:rsidR="00831C1F" w:rsidRDefault="004F154D" w:rsidP="00831C1F">
            <w:pPr>
              <w:pStyle w:val="PURLMSH"/>
            </w:pPr>
            <w:r>
              <w:t>See Applicable Notice</w:t>
            </w:r>
            <w:r w:rsidR="00831C1F">
              <w:t xml:space="preserve">: </w:t>
            </w:r>
            <w:r w:rsidR="00831C1F">
              <w:rPr>
                <w:b/>
              </w:rPr>
              <w:t>No</w:t>
            </w:r>
          </w:p>
        </w:tc>
      </w:tr>
      <w:tr w:rsidR="009A4C7C" w14:paraId="197CABC0" w14:textId="77777777" w:rsidTr="007331A1">
        <w:tc>
          <w:tcPr>
            <w:tcW w:w="2549" w:type="pct"/>
            <w:gridSpan w:val="2"/>
            <w:tcBorders>
              <w:top w:val="nil"/>
            </w:tcBorders>
          </w:tcPr>
          <w:p w14:paraId="1F4A4A07"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1" w:type="pct"/>
            <w:tcBorders>
              <w:top w:val="nil"/>
            </w:tcBorders>
          </w:tcPr>
          <w:p w14:paraId="0006A1E0" w14:textId="064D037A" w:rsidR="009A4C7C" w:rsidRDefault="003B0799" w:rsidP="009A4C7C">
            <w:pPr>
              <w:pStyle w:val="PURLMSH"/>
            </w:pPr>
            <w:r>
              <w:t xml:space="preserve">Eligible for Software Services on Data Center Providers’ Servers: </w:t>
            </w:r>
            <w:r>
              <w:rPr>
                <w:b/>
              </w:rPr>
              <w:t>Yes</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sidRPr="00830DCA">
              <w:rPr>
                <w:b/>
              </w:rPr>
              <w:t>You need:</w:t>
            </w:r>
          </w:p>
          <w:p w14:paraId="4CA922D6" w14:textId="6D07C8F7" w:rsidR="002133EE" w:rsidRPr="006659BE" w:rsidRDefault="002133EE" w:rsidP="00D57345">
            <w:pPr>
              <w:pStyle w:val="PURBullet-Indented"/>
              <w:ind w:left="491"/>
            </w:pPr>
            <w:r w:rsidRPr="000A3567">
              <w:t xml:space="preserve">Dynamics </w:t>
            </w:r>
            <w:r>
              <w:t>NAV 201</w:t>
            </w:r>
            <w:r w:rsidR="00D57345">
              <w:t>5</w:t>
            </w:r>
            <w:r>
              <w:t xml:space="preserve"> </w:t>
            </w:r>
            <w:r w:rsidRPr="000A3567">
              <w:t xml:space="preserve">Full User SAL, </w:t>
            </w:r>
            <w:r w:rsidRPr="00830DCA">
              <w:rPr>
                <w:b/>
              </w:rPr>
              <w:t>or</w:t>
            </w:r>
          </w:p>
          <w:p w14:paraId="10824E10" w14:textId="6648268D" w:rsidR="006659BE" w:rsidRPr="000A3567" w:rsidRDefault="006659BE" w:rsidP="00D57345">
            <w:pPr>
              <w:pStyle w:val="PURBullet-Indented"/>
              <w:ind w:left="491"/>
            </w:pPr>
            <w:r w:rsidRPr="0015688A">
              <w:t>Dynamics NAV 201</w:t>
            </w:r>
            <w:r w:rsidR="00D57345">
              <w:t>5</w:t>
            </w:r>
            <w:r>
              <w:t xml:space="preserve"> </w:t>
            </w:r>
            <w:r w:rsidRPr="0015688A">
              <w:t xml:space="preserve">Standard User SAL, </w:t>
            </w:r>
            <w:r w:rsidR="00D57345">
              <w:rPr>
                <w:b/>
              </w:rPr>
              <w:t>and optionally</w:t>
            </w:r>
          </w:p>
          <w:p w14:paraId="0FAA3A7F" w14:textId="48B48E57" w:rsidR="002133EE" w:rsidRPr="000A3567" w:rsidRDefault="002133EE" w:rsidP="00D57345">
            <w:pPr>
              <w:pStyle w:val="PURBullet-Indented"/>
              <w:ind w:left="491"/>
            </w:pPr>
            <w:r w:rsidRPr="000A3567">
              <w:t xml:space="preserve">Dynamics </w:t>
            </w:r>
            <w:r>
              <w:t>NAV 201</w:t>
            </w:r>
            <w:r w:rsidR="00D57345">
              <w:t>5</w:t>
            </w:r>
            <w:r>
              <w:t xml:space="preserve"> Limited</w:t>
            </w:r>
            <w:r w:rsidRPr="000A3567">
              <w:t xml:space="preserve"> User SAL</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Additional Terms</w:t>
      </w:r>
      <w:r w:rsidR="009A4C7C">
        <w:t>:</w:t>
      </w:r>
    </w:p>
    <w:p w14:paraId="7A59D307" w14:textId="77777777" w:rsidR="002A34F3" w:rsidRDefault="002A34F3" w:rsidP="002A34F3">
      <w:pPr>
        <w:pStyle w:val="PURBlueStrong"/>
        <w:rPr>
          <w:rStyle w:val="PURBlueStrongChar"/>
          <w:smallCaps/>
        </w:rPr>
      </w:pPr>
      <w:r>
        <w:rPr>
          <w:rStyle w:val="PURBlueStrongChar"/>
          <w:smallCaps/>
        </w:rPr>
        <w:t>Downgrade Rights</w:t>
      </w:r>
    </w:p>
    <w:p w14:paraId="63019A6B" w14:textId="690A50F5"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r w:rsidR="00D57345">
        <w:rPr>
          <w:smallCaps w:val="0"/>
          <w:color w:val="404040" w:themeColor="text1" w:themeTint="BF"/>
          <w:spacing w:val="0"/>
        </w:rPr>
        <w:t xml:space="preserve"> These terms apply to Microsoft Dyn</w:t>
      </w:r>
      <w:r w:rsidR="00E10DAF">
        <w:rPr>
          <w:smallCaps w:val="0"/>
          <w:color w:val="404040" w:themeColor="text1" w:themeTint="BF"/>
          <w:spacing w:val="0"/>
        </w:rPr>
        <w:t>a</w:t>
      </w:r>
      <w:r w:rsidR="00D57345">
        <w:rPr>
          <w:smallCaps w:val="0"/>
          <w:color w:val="404040" w:themeColor="text1" w:themeTint="BF"/>
          <w:spacing w:val="0"/>
        </w:rPr>
        <w:t>mics NAV 2013, Microsoft NAV 2013 R2 and Microsoft Dynamics NAV 2015. These terms do not apply to versions prior to Microsoft Dynamics NAV 2013.</w:t>
      </w:r>
    </w:p>
    <w:p w14:paraId="2DF73A7B" w14:textId="7475BB1E" w:rsidR="00501B7F" w:rsidRPr="00501B7F" w:rsidRDefault="00501B7F" w:rsidP="00CD6E9D">
      <w:pPr>
        <w:pStyle w:val="PURBlueStrong"/>
        <w:rPr>
          <w:lang w:eastAsia="zh-CN"/>
        </w:rPr>
      </w:pPr>
      <w:r w:rsidRPr="00501B7F">
        <w:rPr>
          <w:lang w:eastAsia="zh-CN"/>
        </w:rPr>
        <w:t>S</w:t>
      </w:r>
      <w:r>
        <w:rPr>
          <w:lang w:eastAsia="zh-CN"/>
        </w:rPr>
        <w:t>AL Types</w:t>
      </w:r>
    </w:p>
    <w:p w14:paraId="008B46BF" w14:textId="422310D1" w:rsidR="00501B7F" w:rsidRDefault="00501B7F" w:rsidP="00CD6E9D">
      <w:pPr>
        <w:pStyle w:val="PURBody-Indented"/>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p>
    <w:p w14:paraId="7A25BA7E" w14:textId="4C952908" w:rsidR="00501B7F" w:rsidRPr="00A748AB" w:rsidRDefault="00501B7F" w:rsidP="00156FC7">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7D77A543" w14:textId="300BAB89" w:rsidR="006659BE" w:rsidRPr="006659BE" w:rsidRDefault="006659BE" w:rsidP="00156FC7">
      <w:pPr>
        <w:pStyle w:val="PURBullet-Indented"/>
      </w:pPr>
      <w:r w:rsidRPr="0015688A">
        <w:rPr>
          <w:b/>
          <w:lang w:eastAsia="zh-CN"/>
        </w:rPr>
        <w:t>Standard User:</w:t>
      </w:r>
      <w:r>
        <w:rPr>
          <w:lang w:eastAsia="zh-CN"/>
        </w:rPr>
        <w:t xml:space="preserve"> a license type that allows the user to whom it is assigned direct or indirect access through any means to all of the functionality in the Starter Pack across the ERP Solution, as described in the </w:t>
      </w:r>
      <w:r w:rsidRPr="0015688A">
        <w:t>NAV 201</w:t>
      </w:r>
      <w:r w:rsidR="00D57345">
        <w:t>5</w:t>
      </w:r>
      <w:r w:rsidRPr="0015688A">
        <w:t xml:space="preserve"> Licensing Guide January 201</w:t>
      </w:r>
      <w:r w:rsidR="00D57345">
        <w:t>5</w:t>
      </w:r>
      <w:r w:rsidRPr="0015688A">
        <w:t xml:space="preserve"> Edition</w:t>
      </w:r>
      <w:r>
        <w:rPr>
          <w:lang w:eastAsia="zh-CN"/>
        </w:rPr>
        <w:t xml:space="preserve"> located at (</w:t>
      </w:r>
      <w:hyperlink r:id="rId162" w:history="1">
        <w:r w:rsidR="00D57345" w:rsidRPr="00244FA5">
          <w:rPr>
            <w:rStyle w:val="Hyperlink"/>
            <w:lang w:eastAsia="zh-CN"/>
          </w:rPr>
          <w:t>http://go.microsoft.com/fwlink/?LinkId=324885</w:t>
        </w:r>
      </w:hyperlink>
      <w:r>
        <w:rPr>
          <w:lang w:eastAsia="zh-CN"/>
        </w:rPr>
        <w:t>)</w:t>
      </w:r>
    </w:p>
    <w:p w14:paraId="14705AF4" w14:textId="5D0EF6D1" w:rsidR="00501B7F" w:rsidRDefault="00501B7F" w:rsidP="00156FC7">
      <w:pPr>
        <w:pStyle w:val="PURBullet-Indented"/>
      </w:pPr>
      <w:r>
        <w:rPr>
          <w:rFonts w:cs="Arial"/>
          <w:b/>
        </w:rPr>
        <w:t>Limited</w:t>
      </w:r>
      <w:r w:rsidRPr="00A748AB">
        <w:rPr>
          <w:rFonts w:cs="Arial"/>
          <w:b/>
        </w:rPr>
        <w:t xml:space="preserve"> User:</w:t>
      </w:r>
      <w:r w:rsidRPr="00A748AB">
        <w:rPr>
          <w:rFonts w:cs="Arial"/>
        </w:rPr>
        <w:t xml:space="preserve"> </w:t>
      </w:r>
      <w:r>
        <w:t xml:space="preserve">a license type that allows the user to whom it is assigned, direct or indirect access to the ERP Solution, for purposes of completing </w:t>
      </w:r>
      <w:r w:rsidR="003D33E5">
        <w:t>only the tasks described below.</w:t>
      </w:r>
    </w:p>
    <w:p w14:paraId="355E064D" w14:textId="221F88B8" w:rsidR="00501B7F" w:rsidRDefault="00501B7F" w:rsidP="0026184E">
      <w:pPr>
        <w:pStyle w:val="PURBullet"/>
        <w:numPr>
          <w:ilvl w:val="0"/>
          <w:numId w:val="0"/>
        </w:numPr>
        <w:ind w:left="720" w:hanging="270"/>
      </w:pPr>
      <w:r>
        <w:t>(</w:t>
      </w:r>
      <w:proofErr w:type="spellStart"/>
      <w:r>
        <w:t>i</w:t>
      </w:r>
      <w:proofErr w:type="spellEnd"/>
      <w:r>
        <w:t>) “Read” access, through any means, to data contained in the ERP Solution; or</w:t>
      </w:r>
    </w:p>
    <w:p w14:paraId="732492A2" w14:textId="77777777" w:rsidR="00501B7F" w:rsidRDefault="00501B7F" w:rsidP="0026184E">
      <w:pPr>
        <w:pStyle w:val="PURBullet"/>
        <w:numPr>
          <w:ilvl w:val="0"/>
          <w:numId w:val="0"/>
        </w:numPr>
        <w:ind w:left="720" w:hanging="270"/>
      </w:pPr>
      <w:r>
        <w:t>(ii) “Write” access per the limitations described in the Limited User Definition located at this link (</w:t>
      </w:r>
      <w:hyperlink r:id="rId163" w:history="1">
        <w:r>
          <w:rPr>
            <w:rStyle w:val="Hyperlink"/>
          </w:rPr>
          <w:t>http://go.microsoft.com/fwlink/?LinkId=266708</w:t>
        </w:r>
      </w:hyperlink>
      <w:r>
        <w:t xml:space="preserve">), through any client accessing the ERP Solution </w:t>
      </w:r>
      <w:r w:rsidRPr="0085553B">
        <w:t>via the Microsoft Dynamics NAV API</w:t>
      </w:r>
    </w:p>
    <w:p w14:paraId="2A29F315" w14:textId="7F910E19" w:rsidR="006659BE" w:rsidRPr="006659BE" w:rsidRDefault="006659BE" w:rsidP="006659BE">
      <w:pPr>
        <w:pStyle w:val="PURBody"/>
        <w:ind w:left="270"/>
      </w:pPr>
      <w:r>
        <w:rPr>
          <w:color w:val="404040"/>
          <w:szCs w:val="18"/>
        </w:rPr>
        <w:t>You must allocate either Standard User SALs or Full Us</w:t>
      </w:r>
      <w:r w:rsidR="00B64EAE">
        <w:rPr>
          <w:color w:val="404040"/>
          <w:szCs w:val="18"/>
        </w:rPr>
        <w:t>er SALs to an End User’s users.</w:t>
      </w:r>
      <w:r>
        <w:rPr>
          <w:color w:val="404040"/>
          <w:szCs w:val="18"/>
        </w:rPr>
        <w:t xml:space="preserve"> You may not allocate a combination of Full User SALs and Standard User SALs t</w:t>
      </w:r>
      <w:r w:rsidR="00B64EAE">
        <w:rPr>
          <w:color w:val="404040"/>
          <w:szCs w:val="18"/>
        </w:rPr>
        <w:t>o the same End User.</w:t>
      </w:r>
      <w:r>
        <w:rPr>
          <w:color w:val="404040"/>
          <w:szCs w:val="18"/>
        </w:rPr>
        <w:t xml:space="preserve"> You may also allocate Limited User SALs to an End User’s users</w:t>
      </w:r>
    </w:p>
    <w:p w14:paraId="5E14E9FE" w14:textId="77777777" w:rsidR="009A48FC" w:rsidRPr="003D33E5" w:rsidRDefault="009A48FC" w:rsidP="003D33E5">
      <w:pPr>
        <w:pStyle w:val="PURBlueStrong"/>
        <w:rPr>
          <w:rStyle w:val="PURBlueStrongChar"/>
          <w:smallCaps/>
        </w:rPr>
      </w:pPr>
      <w:r w:rsidRPr="003D33E5">
        <w:rPr>
          <w:rStyle w:val="PURBlueStrongChar"/>
          <w:smallCaps/>
        </w:rPr>
        <w:t>No SAL Required</w:t>
      </w:r>
    </w:p>
    <w:p w14:paraId="6361A43E" w14:textId="5432A7F1" w:rsidR="009A48FC" w:rsidRDefault="009A48FC" w:rsidP="003D33E5">
      <w:pPr>
        <w:pStyle w:val="PURBody-Indented"/>
      </w:pPr>
      <w:r>
        <w:t>You do not need to</w:t>
      </w:r>
      <w:r w:rsidRPr="00132681">
        <w:t xml:space="preserve"> acquire and assign</w:t>
      </w:r>
      <w:r>
        <w:t xml:space="preserve"> a SAL</w:t>
      </w:r>
      <w:r w:rsidRPr="00132681">
        <w:t xml:space="preserve"> to</w:t>
      </w:r>
      <w:r>
        <w:t xml:space="preserve"> users employed by third parties who access Microsoft Dynamics NAV 201</w:t>
      </w:r>
      <w:r w:rsidR="00D57345">
        <w:t>5</w:t>
      </w:r>
      <w:r>
        <w:t xml:space="preserve"> </w:t>
      </w:r>
      <w:r w:rsidRPr="00132681">
        <w:t>solely to provide supplemental professional accounting or bookkeeping services related to the auditing process.</w:t>
      </w:r>
    </w:p>
    <w:p w14:paraId="4DDA3DF5" w14:textId="5A354CC9" w:rsidR="00CA63B9" w:rsidRDefault="00CA63B9" w:rsidP="003D33E5">
      <w:pPr>
        <w:pStyle w:val="PURBody-Indented"/>
      </w:pPr>
      <w:r w:rsidRPr="00507752">
        <w:t>You do not nee</w:t>
      </w:r>
      <w:r>
        <w:t xml:space="preserve">d to acquire and assign a SAL to </w:t>
      </w:r>
      <w:r w:rsidRPr="00507752">
        <w:t>us</w:t>
      </w:r>
      <w:r>
        <w:t>ers who are End-User’s customer</w:t>
      </w:r>
      <w:r w:rsidRPr="00507752">
        <w:t xml:space="preserve"> who access Microso</w:t>
      </w:r>
      <w:r w:rsidR="00826EB4">
        <w:t>ft Dynamics NAV 201</w:t>
      </w:r>
      <w:r w:rsidR="00D57345">
        <w:t>5</w:t>
      </w:r>
      <w:r w:rsidR="006659BE">
        <w:t xml:space="preserve"> </w:t>
      </w:r>
      <w:r w:rsidR="00826EB4">
        <w:t xml:space="preserve">through </w:t>
      </w:r>
      <w:r w:rsidRPr="00507752">
        <w:t>Web Services</w:t>
      </w:r>
      <w:r w:rsidR="00826EB4">
        <w:t xml:space="preserve"> unless the End-User is using Microsoft Dynamics NAV 2013 </w:t>
      </w:r>
      <w:r w:rsidR="00F6172C">
        <w:t xml:space="preserve">R2 </w:t>
      </w:r>
      <w:r w:rsidR="00826EB4">
        <w:t>in the capacity of a business process outsourcer for its customers.</w:t>
      </w:r>
    </w:p>
    <w:p w14:paraId="47D0208A"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67D1AA3" w14:textId="16CF31D4"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4" w:history="1">
        <w:r w:rsidRPr="000A3567">
          <w:rPr>
            <w:rStyle w:val="Hyperlink"/>
          </w:rPr>
          <w:t>http://www.microsoft.com/dynamics/en/us/products/nav-availability.aspx</w:t>
        </w:r>
      </w:hyperlink>
      <w:r w:rsidR="00830DCA" w:rsidRPr="00830DCA">
        <w:t>.</w:t>
      </w:r>
    </w:p>
    <w:p w14:paraId="676D23D6" w14:textId="54936899"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293BD8">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104C75F" w14:textId="1D38D0BB" w:rsidR="009A4C7C" w:rsidRPr="008F7CB0" w:rsidRDefault="009A4C7C" w:rsidP="009A4C7C">
      <w:pPr>
        <w:pStyle w:val="PURBody-Indented"/>
      </w:pPr>
      <w:r w:rsidRPr="008F7CB0">
        <w:t xml:space="preserve">If you desire to perform localizations and/or translations of </w:t>
      </w:r>
      <w:r w:rsidR="00293BD8">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5" w:history="1">
        <w:r w:rsidRPr="008F7CB0">
          <w:rPr>
            <w:rStyle w:val="Hyperlink"/>
          </w:rPr>
          <w:t>https://mbs.microsoft.com/partnersource/partneressentials/pllp</w:t>
        </w:r>
      </w:hyperlink>
      <w:r w:rsidRPr="008F7CB0">
        <w:t xml:space="preserve"> or contact your Partner Account Manager.</w:t>
      </w:r>
    </w:p>
    <w:p w14:paraId="0F61604E" w14:textId="569A680E" w:rsidR="009A4C7C" w:rsidRDefault="007328F6"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25B84D2E" w14:textId="13415E4D" w:rsidR="009A4C7C" w:rsidRDefault="009A4C7C" w:rsidP="009A4C7C">
      <w:pPr>
        <w:pStyle w:val="PURProductName"/>
      </w:pPr>
      <w:bookmarkStart w:id="555" w:name="_Toc299519129"/>
      <w:bookmarkStart w:id="556" w:name="_Toc299531561"/>
      <w:bookmarkStart w:id="557" w:name="_Toc299531885"/>
      <w:bookmarkStart w:id="558" w:name="_Toc299957168"/>
      <w:bookmarkStart w:id="559" w:name="_Toc346536869"/>
      <w:bookmarkStart w:id="560" w:name="_Toc346895320"/>
      <w:bookmarkStart w:id="561" w:name="_Toc339280333"/>
      <w:bookmarkStart w:id="562" w:name="_Toc339280476"/>
      <w:bookmarkStart w:id="563" w:name="_Toc363552806"/>
      <w:bookmarkStart w:id="564" w:name="_Toc363552869"/>
      <w:bookmarkStart w:id="565" w:name="_Toc378682168"/>
      <w:bookmarkStart w:id="566" w:name="_Toc378682270"/>
      <w:bookmarkStart w:id="567" w:name="_Toc371268282"/>
      <w:bookmarkStart w:id="568" w:name="_Toc371268348"/>
      <w:bookmarkStart w:id="569" w:name="_Toc379278485"/>
      <w:bookmarkStart w:id="570" w:name="_Toc379278547"/>
      <w:bookmarkStart w:id="571" w:name="_Toc427932233"/>
      <w:bookmarkStart w:id="572" w:name="_Toc427933731"/>
      <w:r>
        <w:t xml:space="preserve">Microsoft Dynamics SL </w:t>
      </w:r>
      <w:r w:rsidR="00323DC2">
        <w:t>201</w:t>
      </w:r>
      <w:r w:rsidR="00D57345">
        <w:t>5</w:t>
      </w:r>
      <w:bookmarkEnd w:id="555"/>
      <w:bookmarkEnd w:id="556"/>
      <w:bookmarkEnd w:id="557"/>
      <w:bookmarkEnd w:id="558"/>
      <w:bookmarkEnd w:id="559"/>
      <w:bookmarkEnd w:id="560"/>
      <w:bookmarkEnd w:id="561"/>
      <w:bookmarkEnd w:id="562"/>
      <w:bookmarkEnd w:id="563"/>
      <w:bookmarkEnd w:id="564"/>
      <w:bookmarkEnd w:id="565"/>
      <w:bookmarkEnd w:id="566"/>
      <w:bookmarkEnd w:id="567"/>
      <w:bookmarkEnd w:id="568"/>
      <w:bookmarkEnd w:id="569"/>
      <w:bookmarkEnd w:id="570"/>
      <w:bookmarkEnd w:id="571"/>
      <w:bookmarkEnd w:id="572"/>
      <w:r w:rsidR="00231176">
        <w:fldChar w:fldCharType="begin"/>
      </w:r>
      <w:r>
        <w:instrText xml:space="preserve"> XE "</w:instrText>
      </w:r>
      <w:r w:rsidRPr="00850A33">
        <w:instrText xml:space="preserve">Microsoft Dynamics SL </w:instrText>
      </w:r>
      <w:r w:rsidR="00323DC2">
        <w:instrText>201</w:instrText>
      </w:r>
      <w:r w:rsidR="00D57345">
        <w:instrText>5</w:instrText>
      </w:r>
      <w:r>
        <w:instrText xml:space="preserve">" </w:instrText>
      </w:r>
      <w:r w:rsidR="00231176">
        <w:fldChar w:fldCharType="end"/>
      </w:r>
    </w:p>
    <w:p w14:paraId="2A75A41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2D9584B6" w14:textId="77777777" w:rsidTr="0015145F">
        <w:tc>
          <w:tcPr>
            <w:tcW w:w="2500" w:type="pct"/>
            <w:tcBorders>
              <w:top w:val="single" w:sz="4" w:space="0" w:color="auto"/>
              <w:bottom w:val="nil"/>
            </w:tcBorders>
          </w:tcPr>
          <w:p w14:paraId="7E240F84" w14:textId="77777777" w:rsidR="0015145F" w:rsidRPr="003667B6" w:rsidRDefault="0015145F" w:rsidP="00831C1F">
            <w:pPr>
              <w:pStyle w:val="PURLMSH"/>
            </w:pPr>
            <w:r>
              <w:t xml:space="preserve">Applicable Section of SAL General Terms: </w:t>
            </w:r>
            <w:hyperlink w:anchor="SALTerms_Server" w:history="1">
              <w:r w:rsidRPr="00C54E23">
                <w:rPr>
                  <w:rStyle w:val="Hyperlink"/>
                </w:rPr>
                <w:t>Server Software</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See Applicable Notice: </w:t>
            </w:r>
            <w:r>
              <w:rPr>
                <w:b/>
              </w:rPr>
              <w:t>No</w:t>
            </w:r>
          </w:p>
        </w:tc>
      </w:tr>
      <w:tr w:rsidR="007331A1" w14:paraId="298E1375" w14:textId="77777777" w:rsidTr="0015145F">
        <w:tc>
          <w:tcPr>
            <w:tcW w:w="2500" w:type="pct"/>
            <w:tcBorders>
              <w:top w:val="single" w:sz="4" w:space="0" w:color="auto"/>
              <w:bottom w:val="nil"/>
            </w:tcBorders>
          </w:tcPr>
          <w:p w14:paraId="142A9154" w14:textId="6A32725F" w:rsidR="007331A1" w:rsidRDefault="007331A1" w:rsidP="00831C1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Eligible for Software Services on Data Center Providers’ Servers: </w:t>
            </w:r>
            <w:r>
              <w:rPr>
                <w:b/>
              </w:rPr>
              <w:t>Yes</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When licensing under the SAL model, </w:t>
            </w:r>
            <w:r w:rsidRPr="00BB41EF">
              <w:rPr>
                <w:b/>
              </w:rPr>
              <w:t>You need:</w:t>
            </w:r>
          </w:p>
          <w:p w14:paraId="503CC112" w14:textId="77777777" w:rsidR="0015145F" w:rsidRPr="000A3567" w:rsidRDefault="0015145F" w:rsidP="009E3081">
            <w:pPr>
              <w:pStyle w:val="PURBullet-Indented"/>
            </w:pPr>
            <w:r w:rsidRPr="000A3567">
              <w:t>Dynamics AM Full User SAL</w:t>
            </w:r>
            <w:r w:rsidRPr="000A3567">
              <w:rPr>
                <w:vertAlign w:val="superscript"/>
              </w:rPr>
              <w:t>1</w:t>
            </w:r>
            <w:r w:rsidRPr="000A3567">
              <w:t xml:space="preserve">, </w:t>
            </w:r>
            <w:r w:rsidRPr="000A3567">
              <w:rPr>
                <w:b/>
              </w:rPr>
              <w:t>or</w:t>
            </w:r>
          </w:p>
          <w:p w14:paraId="1904510A" w14:textId="5DC0221E" w:rsidR="0015145F" w:rsidRPr="000A3567" w:rsidRDefault="0015145F" w:rsidP="009E3081">
            <w:pPr>
              <w:pStyle w:val="PURBullet-Indented"/>
            </w:pPr>
            <w:r w:rsidRPr="000A3567">
              <w:t>Dynamics AM Light User SAL</w:t>
            </w:r>
            <w:r w:rsidRPr="000A3567">
              <w:rPr>
                <w:vertAlign w:val="superscript"/>
              </w:rPr>
              <w:t>1</w:t>
            </w:r>
            <w:r w:rsidRPr="000A3567">
              <w:t xml:space="preserve">, </w:t>
            </w:r>
            <w:r w:rsidRPr="000A3567">
              <w:rPr>
                <w:b/>
              </w:rPr>
              <w:t>or</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rsidRPr="000A3567">
              <w:t>Dynamics BE Full User SAL</w:t>
            </w:r>
            <w:r w:rsidRPr="000A3567">
              <w:rPr>
                <w:vertAlign w:val="superscript"/>
              </w:rPr>
              <w:t>2</w:t>
            </w:r>
            <w:r w:rsidRPr="000A3567">
              <w:t xml:space="preserve">, </w:t>
            </w:r>
            <w:r w:rsidRPr="000A3567">
              <w:rPr>
                <w:b/>
              </w:rPr>
              <w:t>or</w:t>
            </w:r>
          </w:p>
          <w:p w14:paraId="5C5C5D53" w14:textId="77777777" w:rsidR="0015145F" w:rsidRPr="000A3567" w:rsidRDefault="0015145F" w:rsidP="009E3081">
            <w:pPr>
              <w:pStyle w:val="PURBullet-Indented"/>
            </w:pPr>
            <w:r w:rsidRPr="000A3567">
              <w:t>Dynamics BE Light User SAL</w:t>
            </w:r>
            <w:r w:rsidRPr="000A3567">
              <w:rPr>
                <w:vertAlign w:val="superscript"/>
              </w:rPr>
              <w:t>2</w:t>
            </w:r>
          </w:p>
          <w:p w14:paraId="5E750E0B" w14:textId="77777777" w:rsidR="0015145F" w:rsidRPr="006611AF" w:rsidRDefault="0015145F" w:rsidP="00830DCA">
            <w:pPr>
              <w:pStyle w:val="PURBullet-Indented"/>
              <w:numPr>
                <w:ilvl w:val="0"/>
                <w:numId w:val="0"/>
              </w:numPr>
              <w:ind w:left="810"/>
            </w:pPr>
            <w:r w:rsidRPr="006611AF">
              <w:rPr>
                <w:vertAlign w:val="superscript"/>
              </w:rPr>
              <w:t>1</w:t>
            </w:r>
            <w:r w:rsidRPr="006611AF">
              <w:t xml:space="preserve"> for Advanced Management edition</w:t>
            </w:r>
          </w:p>
          <w:p w14:paraId="4BA8B47B" w14:textId="77777777" w:rsidR="0015145F" w:rsidRPr="003528B0" w:rsidRDefault="0015145F" w:rsidP="00830DCA">
            <w:pPr>
              <w:pStyle w:val="PURBullet-Indented"/>
              <w:numPr>
                <w:ilvl w:val="0"/>
                <w:numId w:val="0"/>
              </w:numPr>
              <w:ind w:left="810"/>
              <w:rPr>
                <w:b/>
                <w:bCs/>
              </w:rPr>
            </w:pPr>
            <w:r w:rsidRPr="006611AF">
              <w:rPr>
                <w:vertAlign w:val="superscript"/>
              </w:rPr>
              <w:t>2</w:t>
            </w:r>
            <w:r w:rsidRPr="006611AF">
              <w:t xml:space="preserve"> for Business Essentials edition</w:t>
            </w:r>
          </w:p>
        </w:tc>
      </w:tr>
    </w:tbl>
    <w:p w14:paraId="5AFA5D2D" w14:textId="77777777" w:rsidR="009A4C7C" w:rsidRDefault="001F0EC7" w:rsidP="0085206E">
      <w:pPr>
        <w:pStyle w:val="PURADDITIONALTERMSHEADERMB"/>
      </w:pPr>
      <w:r>
        <w:t>Additional Terms</w:t>
      </w:r>
      <w:r w:rsidR="009A4C7C">
        <w:t>:</w:t>
      </w:r>
    </w:p>
    <w:p w14:paraId="1684571A" w14:textId="77777777" w:rsidR="002A34F3" w:rsidRDefault="002A34F3" w:rsidP="002A34F3">
      <w:pPr>
        <w:pStyle w:val="PURBlueStrong"/>
        <w:rPr>
          <w:rStyle w:val="PURBlueStrongChar"/>
          <w:smallCaps/>
        </w:rPr>
      </w:pPr>
      <w:r>
        <w:rPr>
          <w:rStyle w:val="PURBlueStrongChar"/>
          <w:smallCaps/>
        </w:rPr>
        <w:t>Downgrade Rights</w:t>
      </w:r>
    </w:p>
    <w:p w14:paraId="6E0E43A7" w14:textId="2EE9C911"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51D57BB6" w14:textId="6CC9099F" w:rsidR="009A4C7C" w:rsidRPr="00F3324F" w:rsidRDefault="00F3324F" w:rsidP="00F3324F">
      <w:pPr>
        <w:pStyle w:val="PURBlueStrong-Indented"/>
      </w:pPr>
      <w:r w:rsidRPr="00F3324F">
        <w:t>SAL T</w:t>
      </w:r>
      <w:r>
        <w:t>ypes</w:t>
      </w:r>
    </w:p>
    <w:p w14:paraId="05F7D255" w14:textId="59D367CB" w:rsidR="009A4C7C" w:rsidRDefault="009A4C7C" w:rsidP="009A4C7C">
      <w:pPr>
        <w:pStyle w:val="PURBody-Indented"/>
        <w:rPr>
          <w:szCs w:val="18"/>
        </w:rPr>
      </w:pPr>
      <w:r>
        <w:rPr>
          <w:iCs/>
          <w:szCs w:val="18"/>
        </w:rPr>
        <w:t xml:space="preserve">There are </w:t>
      </w:r>
      <w:r w:rsidR="00E10DAF">
        <w:rPr>
          <w:iCs/>
          <w:szCs w:val="18"/>
        </w:rPr>
        <w:t>2</w:t>
      </w:r>
      <w:r w:rsidRPr="007D4C62">
        <w:rPr>
          <w:iCs/>
          <w:szCs w:val="18"/>
        </w:rPr>
        <w:t xml:space="preserve"> ty</w:t>
      </w:r>
      <w:r>
        <w:rPr>
          <w:iCs/>
          <w:szCs w:val="18"/>
        </w:rPr>
        <w:t>pes of SALs</w:t>
      </w:r>
      <w:r w:rsidRPr="00EB1808">
        <w:t>.</w:t>
      </w:r>
      <w:r>
        <w:t xml:space="preserve"> SALs are subject to editions as well</w:t>
      </w:r>
      <w:r w:rsidR="00830DCA">
        <w:rPr>
          <w:szCs w:val="18"/>
        </w:rPr>
        <w:t>.</w:t>
      </w:r>
      <w:r w:rsidR="00E10DAF" w:rsidRPr="00E10DAF">
        <w:rPr>
          <w:szCs w:val="18"/>
        </w:rPr>
        <w:t xml:space="preserve"> </w:t>
      </w:r>
      <w:r w:rsidR="00E10DAF">
        <w:rPr>
          <w:szCs w:val="18"/>
        </w:rPr>
        <w:t xml:space="preserve">For additional information, please refer to the Microsoft Dynamics SL Licensing Guide located at </w:t>
      </w:r>
      <w:hyperlink r:id="rId166" w:history="1">
        <w:r w:rsidR="00E10DAF" w:rsidRPr="00FF7601">
          <w:rPr>
            <w:rStyle w:val="Hyperlink"/>
            <w:szCs w:val="18"/>
          </w:rPr>
          <w:t>http://go.microsoft.com/fwlink/?LinkId=517614&amp;clcid=0x409</w:t>
        </w:r>
      </w:hyperlink>
      <w:r w:rsidR="00E10DAF">
        <w:rPr>
          <w:szCs w:val="18"/>
        </w:rPr>
        <w:t>.</w:t>
      </w:r>
    </w:p>
    <w:p w14:paraId="0F4CB8DC" w14:textId="3DD38965" w:rsidR="009A4C7C" w:rsidRPr="00A748AB" w:rsidRDefault="009A4C7C" w:rsidP="00400D01">
      <w:pPr>
        <w:pStyle w:val="PURBullet-Indented"/>
        <w:rPr>
          <w:rFonts w:cs="Arial"/>
        </w:rPr>
      </w:pPr>
      <w:r w:rsidRPr="00A748AB">
        <w:rPr>
          <w:rFonts w:cs="Arial"/>
          <w:b/>
        </w:rPr>
        <w:t>Full User:</w:t>
      </w:r>
      <w:r w:rsidRPr="00A748AB">
        <w:rPr>
          <w:rFonts w:cs="Arial"/>
        </w:rPr>
        <w:t xml:space="preserve"> a license type that allows full access to the system database through any means of access.</w:t>
      </w:r>
      <w:r w:rsidRPr="00263489">
        <w:rPr>
          <w:lang w:eastAsia="zh-CN"/>
        </w:rPr>
        <w:t xml:space="preserve"> </w:t>
      </w:r>
      <w:r w:rsidRPr="00B27D8C">
        <w:rPr>
          <w:lang w:eastAsia="zh-CN"/>
        </w:rPr>
        <w:t>A “system database” means the underlying database that controls your users and financial reporting units</w:t>
      </w:r>
      <w:r w:rsidR="00830DCA">
        <w:rPr>
          <w:lang w:eastAsia="zh-CN"/>
        </w:rPr>
        <w:t>.</w:t>
      </w:r>
    </w:p>
    <w:p w14:paraId="0D5C8952" w14:textId="0EDDA582" w:rsidR="009A4C7C" w:rsidRDefault="009A4C7C" w:rsidP="00400D01">
      <w:pPr>
        <w:pStyle w:val="PURBullet-Indented"/>
      </w:pPr>
      <w:r w:rsidRPr="009E3C3B">
        <w:rPr>
          <w:b/>
        </w:rPr>
        <w:t>Light User:</w:t>
      </w:r>
      <w:r>
        <w:t xml:space="preserve"> a license type that allows limited </w:t>
      </w:r>
      <w:r w:rsidRPr="00C65F2A">
        <w:t>access</w:t>
      </w:r>
      <w:r>
        <w:t xml:space="preserve"> to the system database through means other than the Microsoft Dynamics rich client. A Microsoft Dynamics rich client is a means of access to the system database which uses the full product user interface enabling all the functionality available in Microsoft Dyn</w:t>
      </w:r>
      <w:r w:rsidR="00830DCA">
        <w:t>amics.</w:t>
      </w:r>
    </w:p>
    <w:p w14:paraId="2C09C93A" w14:textId="41BA559D" w:rsidR="009A4C7C" w:rsidRPr="009E3C3B" w:rsidRDefault="009A4C7C" w:rsidP="00F60F84">
      <w:pPr>
        <w:pStyle w:val="PURBlueStrong-Indented"/>
        <w:contextualSpacing/>
      </w:pPr>
      <w:r w:rsidRPr="009E3C3B">
        <w:t>SAL Editions</w:t>
      </w:r>
    </w:p>
    <w:p w14:paraId="0E797F5B" w14:textId="77777777" w:rsidR="009A4C7C" w:rsidRDefault="009A4C7C" w:rsidP="00F60F84">
      <w:pPr>
        <w:pStyle w:val="PURBody-Indented"/>
        <w:spacing w:line="240" w:lineRule="exact"/>
        <w:contextualSpacing/>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2B9EA2D6" w14:textId="285E5AB8" w:rsidR="00F3324F" w:rsidRDefault="009A4C7C" w:rsidP="00F60F84">
      <w:pPr>
        <w:pStyle w:val="PURBody-Indented"/>
        <w:spacing w:line="240" w:lineRule="exact"/>
        <w:ind w:left="274"/>
        <w:contextualSpacing/>
      </w:pPr>
      <w:r w:rsidRPr="0020549D">
        <w:t>The available SAL editions for Microsoft Dynamics SL</w:t>
      </w:r>
      <w:r>
        <w:t xml:space="preserve"> </w:t>
      </w:r>
      <w:r w:rsidR="00323DC2">
        <w:t>201</w:t>
      </w:r>
      <w:r w:rsidR="006E5F07">
        <w:t>5</w:t>
      </w:r>
      <w:r w:rsidRPr="00830DCA">
        <w:rPr>
          <w:bCs/>
        </w:rPr>
        <w:t xml:space="preserve"> </w:t>
      </w:r>
      <w:r w:rsidRPr="0020549D">
        <w:t>are:</w:t>
      </w:r>
    </w:p>
    <w:p w14:paraId="370D7167" w14:textId="7485695F" w:rsidR="00F3324F" w:rsidRDefault="009A4C7C" w:rsidP="003B5A77">
      <w:pPr>
        <w:pStyle w:val="PURBody-Indented"/>
        <w:numPr>
          <w:ilvl w:val="0"/>
          <w:numId w:val="23"/>
        </w:numPr>
        <w:spacing w:line="240" w:lineRule="exact"/>
        <w:contextualSpacing/>
      </w:pPr>
      <w:r>
        <w:t xml:space="preserve">Business Essentials Edition </w:t>
      </w:r>
      <w:r w:rsidR="006E5F07">
        <w:t xml:space="preserve">Full User and Light User </w:t>
      </w:r>
      <w:r>
        <w:t>SAL</w:t>
      </w:r>
      <w:r w:rsidR="006E5F07">
        <w:t>s</w:t>
      </w:r>
    </w:p>
    <w:p w14:paraId="4724D657" w14:textId="3D2852BB" w:rsidR="009A4C7C" w:rsidRPr="009E3C3B" w:rsidRDefault="009A4C7C" w:rsidP="003B5A77">
      <w:pPr>
        <w:pStyle w:val="PURBody-Indented"/>
        <w:numPr>
          <w:ilvl w:val="0"/>
          <w:numId w:val="23"/>
        </w:numPr>
        <w:spacing w:line="240" w:lineRule="exact"/>
        <w:contextualSpacing/>
      </w:pPr>
      <w:r>
        <w:t xml:space="preserve">Advance Management Edition </w:t>
      </w:r>
      <w:r w:rsidR="006E5F07">
        <w:t xml:space="preserve">Full User and Light User </w:t>
      </w:r>
      <w:r>
        <w:t>SAL</w:t>
      </w:r>
      <w:r w:rsidR="006E5F07">
        <w:t>s</w:t>
      </w:r>
    </w:p>
    <w:p w14:paraId="653DC22A" w14:textId="77777777" w:rsidR="00F3324F" w:rsidRPr="00F3324F" w:rsidRDefault="00F3324F" w:rsidP="00F3324F">
      <w:pPr>
        <w:pStyle w:val="PURBlueStrong"/>
        <w:rPr>
          <w:lang w:eastAsia="zh-CN"/>
        </w:rPr>
      </w:pPr>
      <w:r w:rsidRPr="00F3324F">
        <w:rPr>
          <w:lang w:eastAsia="zh-CN"/>
        </w:rPr>
        <w:t>No SAL Required</w:t>
      </w:r>
    </w:p>
    <w:p w14:paraId="41B697D2" w14:textId="4EFA9518" w:rsidR="00F3324F" w:rsidRDefault="00F3324F" w:rsidP="00F3324F">
      <w:pPr>
        <w:pStyle w:val="PURBullet"/>
        <w:numPr>
          <w:ilvl w:val="0"/>
          <w:numId w:val="0"/>
        </w:numPr>
        <w:ind w:left="274"/>
      </w:pPr>
      <w:r>
        <w:t>You do not need to</w:t>
      </w:r>
      <w:r w:rsidRPr="00132681">
        <w:t xml:space="preserve"> acquire and assign</w:t>
      </w:r>
      <w:r>
        <w:t xml:space="preserve"> a SAL</w:t>
      </w:r>
      <w:r w:rsidRPr="00132681">
        <w:t xml:space="preserve"> to</w:t>
      </w:r>
      <w:r>
        <w:t xml:space="preserve"> users employed by third parties who access Microsoft Dynamics SL 201</w:t>
      </w:r>
      <w:r w:rsidR="006E5F07">
        <w:t>5</w:t>
      </w:r>
      <w:r>
        <w:t xml:space="preserve"> </w:t>
      </w:r>
      <w:r w:rsidRPr="00132681">
        <w:t>solely to provide supplemental professional accounting or bookkeeping services related to the auditing process.</w:t>
      </w:r>
    </w:p>
    <w:p w14:paraId="1166ACA0" w14:textId="398A9C08"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2AF92B1A" w14:textId="7F4CA528"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7" w:history="1">
        <w:r w:rsidRPr="000A3567">
          <w:rPr>
            <w:rStyle w:val="Hyperlink"/>
          </w:rPr>
          <w:t>http://www.microsoft.com/dynamics/en/us/products/sl-availability.aspx</w:t>
        </w:r>
      </w:hyperlink>
      <w:r w:rsidR="00830DCA">
        <w:rPr>
          <w:rStyle w:val="Hyperlink"/>
          <w:color w:val="404040" w:themeColor="text1" w:themeTint="BF"/>
          <w:u w:val="none"/>
        </w:rPr>
        <w:t>.</w:t>
      </w:r>
    </w:p>
    <w:p w14:paraId="30932E9A" w14:textId="1986005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405D3">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96F9FAA" w14:textId="5159BDB9" w:rsidR="009A4C7C" w:rsidRDefault="009A4C7C" w:rsidP="009A4C7C">
      <w:pPr>
        <w:pStyle w:val="PURBody-Indented"/>
      </w:pPr>
      <w:r w:rsidRPr="008F7CB0">
        <w:t xml:space="preserve">If you desire to perform localizations and/or translations of </w:t>
      </w:r>
      <w:r w:rsidR="00B405D3">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8" w:history="1">
        <w:r w:rsidRPr="008F7CB0">
          <w:rPr>
            <w:rStyle w:val="Hyperlink"/>
          </w:rPr>
          <w:t>https://mbs.microsoft.com/partnersource/partneressentials/pllp</w:t>
        </w:r>
      </w:hyperlink>
      <w:r w:rsidRPr="008F7CB0">
        <w:t xml:space="preserve"> or contact your Partner Account Manager.</w:t>
      </w:r>
    </w:p>
    <w:p w14:paraId="6A4D0ECD" w14:textId="77777777" w:rsidR="00893CE7" w:rsidRPr="008F7CB0" w:rsidRDefault="007328F6"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50D2AA5" w14:textId="0CCADD84" w:rsidR="00D20186" w:rsidRDefault="00D20186" w:rsidP="00D20186">
      <w:pPr>
        <w:pStyle w:val="PURProductName"/>
      </w:pPr>
      <w:bookmarkStart w:id="573" w:name="_Toc346536870"/>
      <w:bookmarkStart w:id="574" w:name="_Toc346895321"/>
      <w:bookmarkStart w:id="575" w:name="_Toc363552807"/>
      <w:bookmarkStart w:id="576" w:name="_Toc363552870"/>
      <w:bookmarkStart w:id="577" w:name="_Toc378682169"/>
      <w:bookmarkStart w:id="578" w:name="_Toc378682271"/>
      <w:bookmarkStart w:id="579" w:name="_Toc371268283"/>
      <w:bookmarkStart w:id="580" w:name="_Toc371268349"/>
      <w:bookmarkStart w:id="581" w:name="_Toc379278486"/>
      <w:bookmarkStart w:id="582" w:name="_Toc379278548"/>
      <w:bookmarkStart w:id="583" w:name="_Toc427932234"/>
      <w:bookmarkStart w:id="584" w:name="_Toc427933732"/>
      <w:bookmarkStart w:id="585" w:name="_Toc299519130"/>
      <w:bookmarkStart w:id="586" w:name="_Toc299531562"/>
      <w:bookmarkStart w:id="587" w:name="_Toc299531886"/>
      <w:bookmarkStart w:id="588" w:name="_Toc299957169"/>
      <w:r>
        <w:t>Microsoft User Experience Virtualization Hosting for Desktops</w:t>
      </w:r>
      <w:bookmarkEnd w:id="573"/>
      <w:bookmarkEnd w:id="574"/>
      <w:r w:rsidR="003B0799">
        <w:t xml:space="preserve"> v2.</w:t>
      </w:r>
      <w:r w:rsidR="0097693E">
        <w:t>1</w:t>
      </w:r>
      <w:bookmarkEnd w:id="575"/>
      <w:bookmarkEnd w:id="576"/>
      <w:bookmarkEnd w:id="577"/>
      <w:bookmarkEnd w:id="578"/>
      <w:bookmarkEnd w:id="579"/>
      <w:bookmarkEnd w:id="580"/>
      <w:bookmarkEnd w:id="581"/>
      <w:bookmarkEnd w:id="582"/>
      <w:bookmarkEnd w:id="583"/>
      <w:bookmarkEnd w:id="584"/>
      <w:r>
        <w:fldChar w:fldCharType="begin"/>
      </w:r>
      <w:r>
        <w:instrText xml:space="preserve"> XE "</w:instrText>
      </w:r>
      <w:r w:rsidRPr="00850A33">
        <w:instrText xml:space="preserve">Microsoft </w:instrText>
      </w:r>
      <w:r w:rsidR="004F6F1D">
        <w:instrText>User Experience</w:instrText>
      </w:r>
      <w:r w:rsidRPr="00850A33">
        <w:instrText xml:space="preserve"> Virtualization Hosting for Desktops</w:instrText>
      </w:r>
      <w:r w:rsidR="00377F92">
        <w:instrText xml:space="preserve"> v2.</w:instrText>
      </w:r>
      <w:r w:rsidR="0097693E">
        <w:instrText>1</w:instrText>
      </w:r>
      <w:r>
        <w:instrText xml:space="preserve">" </w:instrText>
      </w:r>
      <w:r>
        <w:fldChar w:fldCharType="end"/>
      </w:r>
    </w:p>
    <w:p w14:paraId="5529D554" w14:textId="77777777" w:rsidR="00D20186" w:rsidRPr="000A146C" w:rsidRDefault="00D20186" w:rsidP="00A50403">
      <w:pPr>
        <w:pStyle w:val="PURLicenseTerm"/>
      </w:pPr>
      <w:r w:rsidRPr="003305A4">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2F10C74B" w14:textId="77777777" w:rsidTr="00A50403">
        <w:tc>
          <w:tcPr>
            <w:tcW w:w="2571" w:type="pct"/>
            <w:tcBorders>
              <w:top w:val="single" w:sz="4" w:space="0" w:color="auto"/>
              <w:bottom w:val="nil"/>
            </w:tcBorders>
          </w:tcPr>
          <w:p w14:paraId="40E9EC1B" w14:textId="77777777" w:rsidR="00D20186" w:rsidRPr="003667B6" w:rsidRDefault="00D20186" w:rsidP="00280B5A">
            <w:pPr>
              <w:pStyle w:val="PURLMSH"/>
            </w:pPr>
            <w:r>
              <w:t xml:space="preserve">Applicable Section of SAL General Terms: </w:t>
            </w:r>
            <w:hyperlink w:anchor="SALTerms_Server" w:history="1">
              <w:r w:rsidRPr="00A50403">
                <w:rPr>
                  <w:rStyle w:val="Hyperlink"/>
                </w:rPr>
                <w:t>Server Software</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See Applicable Notice: </w:t>
            </w:r>
            <w:r>
              <w:rPr>
                <w:b/>
              </w:rPr>
              <w:t>No</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Client/Additional Software: </w:t>
            </w:r>
            <w:r>
              <w:rPr>
                <w:b/>
              </w:rPr>
              <w:t>No</w:t>
            </w:r>
            <w:r w:rsidRPr="00470521">
              <w:t xml:space="preserve"> </w:t>
            </w:r>
          </w:p>
        </w:tc>
        <w:tc>
          <w:tcPr>
            <w:tcW w:w="2429" w:type="pct"/>
            <w:tcBorders>
              <w:top w:val="nil"/>
            </w:tcBorders>
          </w:tcPr>
          <w:p w14:paraId="51A02DB9" w14:textId="3B603DEF" w:rsidR="00D20186" w:rsidRDefault="003B0799" w:rsidP="00280B5A">
            <w:pPr>
              <w:pStyle w:val="PURLMSH"/>
            </w:pPr>
            <w:r>
              <w:t xml:space="preserve">Eligible for Software Services on Data Center Providers’ Servers: </w:t>
            </w:r>
            <w:r>
              <w:rPr>
                <w:b/>
              </w:rPr>
              <w:t>Yes</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sidRPr="00BB41EF">
              <w:rPr>
                <w:b/>
              </w:rPr>
              <w:t>You need:</w:t>
            </w:r>
          </w:p>
          <w:p w14:paraId="7C44BBD4" w14:textId="5DA0C494" w:rsidR="00D20186" w:rsidRPr="000A3567" w:rsidRDefault="00D20186" w:rsidP="0097693E">
            <w:pPr>
              <w:pStyle w:val="PURBullet-Indented"/>
            </w:pPr>
            <w:r>
              <w:t xml:space="preserve">Microsoft User Experience Virtualization Hosting for Desktops </w:t>
            </w:r>
            <w:r w:rsidR="003B0799">
              <w:t>v2.</w:t>
            </w:r>
            <w:r w:rsidR="0097693E">
              <w:t>1</w:t>
            </w:r>
            <w:r w:rsidR="003B0799">
              <w:t xml:space="preserve"> </w:t>
            </w:r>
            <w:r>
              <w:t>SAL</w:t>
            </w:r>
          </w:p>
        </w:tc>
      </w:tr>
    </w:tbl>
    <w:p w14:paraId="72FBCCC4" w14:textId="77777777" w:rsidR="00D20186" w:rsidRDefault="00D20186" w:rsidP="00D20186">
      <w:pPr>
        <w:pStyle w:val="PURADDITIONALTERMSHEADERMB"/>
      </w:pPr>
      <w:r>
        <w:t>Additional Terms:</w:t>
      </w:r>
    </w:p>
    <w:p w14:paraId="1023FBB7" w14:textId="7BA2415F" w:rsidR="00D20186" w:rsidRDefault="00D20186" w:rsidP="00A50403">
      <w:pPr>
        <w:pStyle w:val="PURBody-Indented"/>
      </w:pPr>
      <w:r w:rsidRPr="00D20186">
        <w:t>Microsoft User Experience Virtualization Hosting for Desktops</w:t>
      </w:r>
      <w:r w:rsidR="00377F92">
        <w:t xml:space="preserve"> v2.</w:t>
      </w:r>
      <w:r w:rsidR="0097693E">
        <w:t>1</w:t>
      </w:r>
      <w:r w:rsidR="00165FFC">
        <w:t xml:space="preserve"> </w:t>
      </w:r>
      <w:r w:rsidRPr="00D20186">
        <w:t xml:space="preserve">may be provided only in conjunction with desktops delivered as a service under SPLA using Windows Server or Windows Server and </w:t>
      </w:r>
      <w:r w:rsidR="00294428">
        <w:t xml:space="preserve">Windows Server </w:t>
      </w:r>
      <w:r w:rsidRPr="00D20186">
        <w:t>Remote Desktop Services (RDS) or similar technology.</w:t>
      </w:r>
      <w:r w:rsidR="00B70FA2">
        <w:t xml:space="preserve"> </w:t>
      </w:r>
      <w:r w:rsidRPr="00D20186">
        <w:t>The software may not be used with the Windows desktop operating system.</w:t>
      </w:r>
      <w:r w:rsidR="00B70FA2">
        <w:t xml:space="preserve"> </w:t>
      </w:r>
      <w:r w:rsidRPr="00D20186">
        <w:t xml:space="preserve">Users to whom you deliver desktops using Windows Server and </w:t>
      </w:r>
      <w:r w:rsidR="00294428">
        <w:t xml:space="preserve">Windows Server </w:t>
      </w:r>
      <w:r w:rsidRPr="00D20186">
        <w:t xml:space="preserve">Remote Desktop Services (RDS) or similar technology also require </w:t>
      </w:r>
      <w:r w:rsidR="00294428">
        <w:t xml:space="preserve">Windows Server </w:t>
      </w:r>
      <w:r w:rsidRPr="00D20186">
        <w:t>RDS SALs</w:t>
      </w:r>
      <w:r>
        <w:t>.</w:t>
      </w:r>
    </w:p>
    <w:p w14:paraId="78E24DE7" w14:textId="79D89023" w:rsidR="00D20186" w:rsidRPr="00A50403" w:rsidRDefault="007328F6" w:rsidP="00CD6E9D">
      <w:pPr>
        <w:pStyle w:val="PURBody-Indented"/>
        <w:keepLines/>
        <w:ind w:left="274"/>
        <w:jc w:val="right"/>
      </w:pPr>
      <w:hyperlink w:anchor="TOC" w:history="1">
        <w:r w:rsidR="00742966" w:rsidRPr="00372624">
          <w:rPr>
            <w:rStyle w:val="Hyperlink"/>
            <w:rFonts w:ascii="Arial Narrow" w:hAnsi="Arial Narrow"/>
            <w:sz w:val="16"/>
          </w:rPr>
          <w:t>Table of Contents</w:t>
        </w:r>
      </w:hyperlink>
      <w:r w:rsidR="00742966">
        <w:t xml:space="preserve"> / </w:t>
      </w:r>
      <w:hyperlink w:anchor="UniversalTerms" w:history="1">
        <w:r w:rsidR="00742966">
          <w:rPr>
            <w:rStyle w:val="Hyperlink"/>
            <w:rFonts w:ascii="Arial Narrow" w:hAnsi="Arial Narrow"/>
            <w:sz w:val="16"/>
          </w:rPr>
          <w:t>Universal License Terms</w:t>
        </w:r>
      </w:hyperlink>
    </w:p>
    <w:p w14:paraId="293DCAB5" w14:textId="40433509" w:rsidR="009A4C7C" w:rsidRPr="009214B8" w:rsidRDefault="009A4C7C" w:rsidP="009A4C7C">
      <w:pPr>
        <w:pStyle w:val="PURProductName"/>
      </w:pPr>
      <w:bookmarkStart w:id="589" w:name="_Toc346536871"/>
      <w:bookmarkStart w:id="590" w:name="_Toc346895322"/>
      <w:bookmarkStart w:id="591" w:name="_Toc339280334"/>
      <w:bookmarkStart w:id="592" w:name="_Toc339280477"/>
      <w:bookmarkStart w:id="593" w:name="_Toc363552808"/>
      <w:bookmarkStart w:id="594" w:name="_Toc363552871"/>
      <w:bookmarkStart w:id="595" w:name="_Toc378682170"/>
      <w:bookmarkStart w:id="596" w:name="_Toc378682272"/>
      <w:bookmarkStart w:id="597" w:name="_Toc371268284"/>
      <w:bookmarkStart w:id="598" w:name="_Toc371268350"/>
      <w:bookmarkStart w:id="599" w:name="_Toc379278487"/>
      <w:bookmarkStart w:id="600" w:name="_Toc379278549"/>
      <w:bookmarkStart w:id="601" w:name="_Toc427932235"/>
      <w:bookmarkStart w:id="602" w:name="_Toc427933733"/>
      <w:r>
        <w:t xml:space="preserve">Office Multi Language Pack </w:t>
      </w:r>
      <w:bookmarkEnd w:id="585"/>
      <w:bookmarkEnd w:id="586"/>
      <w:bookmarkEnd w:id="587"/>
      <w:bookmarkEnd w:id="588"/>
      <w:r w:rsidR="00BD14CB">
        <w:t>2013</w:t>
      </w:r>
      <w:bookmarkEnd w:id="589"/>
      <w:bookmarkEnd w:id="590"/>
      <w:bookmarkEnd w:id="591"/>
      <w:bookmarkEnd w:id="592"/>
      <w:bookmarkEnd w:id="593"/>
      <w:bookmarkEnd w:id="594"/>
      <w:bookmarkEnd w:id="595"/>
      <w:bookmarkEnd w:id="596"/>
      <w:bookmarkEnd w:id="597"/>
      <w:bookmarkEnd w:id="598"/>
      <w:bookmarkEnd w:id="599"/>
      <w:bookmarkEnd w:id="600"/>
      <w:bookmarkEnd w:id="601"/>
      <w:bookmarkEnd w:id="602"/>
      <w:r w:rsidR="00231176">
        <w:fldChar w:fldCharType="begin"/>
      </w:r>
      <w:r>
        <w:instrText xml:space="preserve"> XE "</w:instrText>
      </w:r>
      <w:r w:rsidRPr="00850A33">
        <w:instrText>Office Multi Language Pack 201</w:instrText>
      </w:r>
      <w:r w:rsidR="00830DCA">
        <w:instrText>3</w:instrText>
      </w:r>
      <w:r>
        <w:instrText xml:space="preserve">" </w:instrText>
      </w:r>
      <w:r w:rsidR="00231176">
        <w:fldChar w:fldCharType="end"/>
      </w:r>
    </w:p>
    <w:p w14:paraId="42963B6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33A3D23C" w14:textId="23207722" w:rsidR="005267B6" w:rsidRDefault="005267B6" w:rsidP="005267B6">
            <w:pPr>
              <w:pStyle w:val="PURLMSH"/>
            </w:pPr>
            <w:r>
              <w:t xml:space="preserve">See </w:t>
            </w:r>
            <w:r w:rsidRPr="00E53A62">
              <w:t>Applicable</w:t>
            </w:r>
            <w:r>
              <w:t xml:space="preserve"> Notice: </w:t>
            </w:r>
            <w:r w:rsidRPr="005267B6">
              <w:rPr>
                <w:b/>
              </w:rPr>
              <w:t>Data Transfer</w:t>
            </w:r>
            <w:r>
              <w:rPr>
                <w:b/>
              </w:rPr>
              <w:t xml:space="preserve">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Client/Additional Software: </w:t>
            </w:r>
            <w:r>
              <w:rPr>
                <w:b/>
              </w:rPr>
              <w:t>No</w:t>
            </w:r>
          </w:p>
        </w:tc>
        <w:tc>
          <w:tcPr>
            <w:tcW w:w="2429" w:type="pct"/>
            <w:tcBorders>
              <w:top w:val="nil"/>
            </w:tcBorders>
          </w:tcPr>
          <w:p w14:paraId="2B5DFEF5" w14:textId="61530D54" w:rsidR="005267B6" w:rsidRDefault="003B0799" w:rsidP="009A4C7C">
            <w:pPr>
              <w:pStyle w:val="PURLMSH"/>
            </w:pPr>
            <w:r>
              <w:t xml:space="preserve">Eligible for Software Services on Data Center Providers’ Servers: </w:t>
            </w:r>
            <w:r>
              <w:rPr>
                <w:b/>
              </w:rPr>
              <w:t>Yes</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sidRPr="00BB41EF">
              <w:rPr>
                <w:b/>
              </w:rPr>
              <w:t>You need:</w:t>
            </w:r>
          </w:p>
          <w:p w14:paraId="1740A38B" w14:textId="6D567F58" w:rsidR="005267B6" w:rsidRPr="003528B0" w:rsidRDefault="005267B6" w:rsidP="00BD14CB">
            <w:pPr>
              <w:pStyle w:val="PURBullet-Indented"/>
              <w:rPr>
                <w:b/>
                <w:bCs/>
              </w:rPr>
            </w:pPr>
            <w:r w:rsidRPr="008D0312">
              <w:t xml:space="preserve">Office Multi Language Pack </w:t>
            </w:r>
            <w:r w:rsidR="00BD14CB">
              <w:t>2013</w:t>
            </w:r>
            <w:r w:rsidR="00BD14CB" w:rsidRPr="008D0312">
              <w:t xml:space="preserve"> </w:t>
            </w:r>
            <w:r w:rsidRPr="008D0312">
              <w:t>SAL</w:t>
            </w:r>
          </w:p>
        </w:tc>
      </w:tr>
    </w:tbl>
    <w:p w14:paraId="6315365F" w14:textId="6F3FC4C4" w:rsidR="009A4C7C" w:rsidRDefault="007328F6"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7D2DCBCC" w14:textId="77777777" w:rsidR="008C3CF1" w:rsidRDefault="008C3CF1">
      <w:pPr>
        <w:spacing w:line="240" w:lineRule="exact"/>
        <w:rPr>
          <w:color w:val="auto"/>
          <w:sz w:val="28"/>
        </w:rPr>
      </w:pPr>
      <w:bookmarkStart w:id="603" w:name="_Toc299519131"/>
      <w:bookmarkStart w:id="604" w:name="_Toc299531563"/>
      <w:bookmarkStart w:id="605" w:name="_Toc299531887"/>
      <w:bookmarkStart w:id="606" w:name="_Toc299957170"/>
      <w:bookmarkStart w:id="607" w:name="_Toc346536872"/>
      <w:bookmarkStart w:id="608" w:name="_Toc346895323"/>
      <w:bookmarkStart w:id="609" w:name="_Toc339280335"/>
      <w:bookmarkStart w:id="610" w:name="_Toc339280478"/>
      <w:bookmarkStart w:id="611" w:name="_Toc363552809"/>
      <w:bookmarkStart w:id="612" w:name="_Toc363552872"/>
      <w:bookmarkStart w:id="613" w:name="_Toc378682171"/>
      <w:bookmarkStart w:id="614" w:name="_Toc378682273"/>
      <w:bookmarkStart w:id="615" w:name="_Toc371268285"/>
      <w:bookmarkStart w:id="616" w:name="_Toc371268351"/>
      <w:bookmarkStart w:id="617" w:name="_Toc379278488"/>
      <w:bookmarkStart w:id="618" w:name="_Toc379278550"/>
      <w:r>
        <w:br w:type="page"/>
      </w:r>
    </w:p>
    <w:p w14:paraId="3FD3CEE0" w14:textId="2A442E99" w:rsidR="009A4C7C" w:rsidRPr="009214B8" w:rsidRDefault="009A4C7C" w:rsidP="009A4C7C">
      <w:pPr>
        <w:pStyle w:val="PURProductName"/>
      </w:pPr>
      <w:bookmarkStart w:id="619" w:name="_Toc427932236"/>
      <w:bookmarkStart w:id="620" w:name="_Toc427933734"/>
      <w:r>
        <w:t xml:space="preserve">Office Professional Plus </w:t>
      </w:r>
      <w:bookmarkEnd w:id="603"/>
      <w:bookmarkEnd w:id="604"/>
      <w:bookmarkEnd w:id="605"/>
      <w:bookmarkEnd w:id="606"/>
      <w:r w:rsidR="00BD14CB">
        <w:t>201</w:t>
      </w:r>
      <w:r w:rsidR="00D12C1E">
        <w:t>6</w:t>
      </w:r>
      <w:bookmarkEnd w:id="607"/>
      <w:bookmarkEnd w:id="608"/>
      <w:bookmarkEnd w:id="609"/>
      <w:bookmarkEnd w:id="610"/>
      <w:bookmarkEnd w:id="611"/>
      <w:bookmarkEnd w:id="612"/>
      <w:bookmarkEnd w:id="613"/>
      <w:bookmarkEnd w:id="614"/>
      <w:bookmarkEnd w:id="615"/>
      <w:bookmarkEnd w:id="616"/>
      <w:bookmarkEnd w:id="617"/>
      <w:bookmarkEnd w:id="618"/>
      <w:bookmarkEnd w:id="619"/>
      <w:bookmarkEnd w:id="620"/>
      <w:r w:rsidR="00231176">
        <w:fldChar w:fldCharType="begin"/>
      </w:r>
      <w:r>
        <w:instrText xml:space="preserve"> XE "</w:instrText>
      </w:r>
      <w:r w:rsidRPr="00850A33">
        <w:instrText>Office Professional Plus 201</w:instrText>
      </w:r>
      <w:r w:rsidR="00830DCA">
        <w:instrText>3</w:instrText>
      </w:r>
      <w:r>
        <w:instrText xml:space="preserve">" </w:instrText>
      </w:r>
      <w:r w:rsidR="00231176">
        <w:fldChar w:fldCharType="end"/>
      </w:r>
    </w:p>
    <w:p w14:paraId="3BB44496"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14:paraId="3C6492CD" w14:textId="77777777" w:rsidTr="004E70C9">
        <w:tc>
          <w:tcPr>
            <w:tcW w:w="2560" w:type="pct"/>
            <w:tcBorders>
              <w:top w:val="single" w:sz="4" w:space="0" w:color="auto"/>
              <w:bottom w:val="nil"/>
            </w:tcBorders>
          </w:tcPr>
          <w:p w14:paraId="0DB806D6"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40" w:type="pct"/>
            <w:tcBorders>
              <w:top w:val="single" w:sz="4" w:space="0" w:color="auto"/>
              <w:bottom w:val="nil"/>
            </w:tcBorders>
          </w:tcPr>
          <w:p w14:paraId="67EAF923" w14:textId="1986E32C" w:rsidR="005267B6" w:rsidRPr="0026184E" w:rsidRDefault="005267B6" w:rsidP="0026184E">
            <w:pPr>
              <w:pStyle w:val="PURLMSH"/>
            </w:pPr>
            <w:r w:rsidRPr="0026184E">
              <w:t xml:space="preserve">See Applicable Notice: </w:t>
            </w:r>
            <w:r w:rsidR="0026184E" w:rsidRPr="0026184E">
              <w:rPr>
                <w:b/>
              </w:rPr>
              <w:t>Bing Maps</w:t>
            </w:r>
            <w:r w:rsidR="0026184E">
              <w:rPr>
                <w:b/>
              </w:rPr>
              <w:t xml:space="preserve">, </w:t>
            </w:r>
            <w:r w:rsidRPr="0026184E">
              <w:rPr>
                <w:b/>
              </w:rPr>
              <w:t xml:space="preserve">Data Transfer </w:t>
            </w:r>
            <w:r w:rsidRPr="0026184E">
              <w:rPr>
                <w:i/>
              </w:rPr>
              <w:t>(</w:t>
            </w:r>
            <w:r w:rsidR="0026184E" w:rsidRP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Client/Additional Software: </w:t>
            </w:r>
            <w:r>
              <w:rPr>
                <w:b/>
              </w:rPr>
              <w:t>No</w:t>
            </w:r>
          </w:p>
        </w:tc>
        <w:tc>
          <w:tcPr>
            <w:tcW w:w="2440" w:type="pct"/>
            <w:tcBorders>
              <w:top w:val="nil"/>
            </w:tcBorders>
          </w:tcPr>
          <w:p w14:paraId="077C7BB7" w14:textId="4A33363E" w:rsidR="005267B6" w:rsidRDefault="003B0799" w:rsidP="009A4C7C">
            <w:pPr>
              <w:pStyle w:val="PURLMSH"/>
            </w:pPr>
            <w:r>
              <w:t xml:space="preserve">Eligible for Software Services on Data Center Providers’ Servers: </w:t>
            </w:r>
            <w:r>
              <w:rPr>
                <w:b/>
              </w:rPr>
              <w:t>Yes</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r w:rsidRPr="00BB41EF">
              <w:rPr>
                <w:b/>
              </w:rPr>
              <w:t>You need:</w:t>
            </w:r>
          </w:p>
          <w:p w14:paraId="67CB9BE9" w14:textId="14BC696B" w:rsidR="005267B6" w:rsidRPr="005267B6" w:rsidRDefault="005267B6" w:rsidP="00D12C1E">
            <w:pPr>
              <w:pStyle w:val="PURBullet-Indented"/>
            </w:pPr>
            <w:r>
              <w:t xml:space="preserve">Office Professional Plus </w:t>
            </w:r>
            <w:r w:rsidR="00BD14CB">
              <w:t>201</w:t>
            </w:r>
            <w:r w:rsidR="00D12C1E">
              <w:t>6</w:t>
            </w:r>
            <w:r w:rsidR="00BD14CB">
              <w:t xml:space="preserve"> </w:t>
            </w:r>
            <w:r w:rsidR="003D33E5">
              <w:t>SAL</w:t>
            </w:r>
          </w:p>
        </w:tc>
      </w:tr>
    </w:tbl>
    <w:p w14:paraId="0958BCA7" w14:textId="77777777" w:rsidR="009A4C7C" w:rsidRDefault="009A4C7C" w:rsidP="0085206E">
      <w:pPr>
        <w:pStyle w:val="PURADDITIONALTERMSHEADERMB"/>
      </w:pPr>
      <w:r>
        <w:t>Additional Terms:</w:t>
      </w:r>
    </w:p>
    <w:p w14:paraId="5A2327A3" w14:textId="3514CC83" w:rsidR="009A4C7C" w:rsidRDefault="009A4C7C" w:rsidP="009A4C7C">
      <w:pPr>
        <w:pStyle w:val="PURBlueStrong"/>
      </w:pPr>
      <w:r w:rsidRPr="006E5E7B">
        <w:t>Office Web App</w:t>
      </w:r>
      <w:r>
        <w:t>s</w:t>
      </w:r>
      <w:r w:rsidR="00D12C1E">
        <w:t xml:space="preserve"> Server 2013</w:t>
      </w:r>
    </w:p>
    <w:p w14:paraId="11B48E74" w14:textId="7E6C886B" w:rsidR="009A4C7C" w:rsidRDefault="009A4C7C" w:rsidP="009A4C7C">
      <w:pPr>
        <w:pStyle w:val="PURBody-Indented"/>
      </w:pPr>
      <w:r w:rsidRPr="005F5DE3">
        <w:t xml:space="preserve">Office Professional Plus </w:t>
      </w:r>
      <w:r w:rsidR="00A0333E">
        <w:t>2016</w:t>
      </w:r>
      <w:r w:rsidR="00A0333E" w:rsidRPr="005F5DE3">
        <w:t xml:space="preserve"> </w:t>
      </w:r>
      <w:r w:rsidRPr="005F5DE3">
        <w:t>SALs include the use of Office Web Apps</w:t>
      </w:r>
      <w:r w:rsidR="00D12C1E">
        <w:t xml:space="preserve"> Server 2013</w:t>
      </w:r>
      <w:r w:rsidRPr="005F5DE3">
        <w:t xml:space="preserve">. </w:t>
      </w:r>
      <w:r w:rsidR="00CC5CC6">
        <w:t xml:space="preserve">Notwithstanding terms to the contrary in the license terms provided with the Office Web Apps </w:t>
      </w:r>
      <w:r w:rsidR="00D12C1E">
        <w:t>Server 2013</w:t>
      </w:r>
      <w:r w:rsidR="00A0333E">
        <w:t xml:space="preserve"> </w:t>
      </w:r>
      <w:r w:rsidR="00CC5CC6">
        <w:t>software, e</w:t>
      </w:r>
      <w:r w:rsidRPr="005F5DE3">
        <w:t xml:space="preserve">ach user for whom you obtain an Office Professional Plus </w:t>
      </w:r>
      <w:r w:rsidR="00BD14CB">
        <w:t>201</w:t>
      </w:r>
      <w:r w:rsidR="00A0333E">
        <w:t>6</w:t>
      </w:r>
      <w:r w:rsidR="00BD14CB" w:rsidRPr="005F5DE3">
        <w:t xml:space="preserve"> </w:t>
      </w:r>
      <w:r w:rsidRPr="005F5DE3">
        <w:t xml:space="preserve">User SAL may access and use the Office Web Apps </w:t>
      </w:r>
      <w:r w:rsidR="00D12C1E">
        <w:t xml:space="preserve">Server 2013 </w:t>
      </w:r>
      <w:r w:rsidRPr="005F5DE3">
        <w:t xml:space="preserve">software. Office Web Apps </w:t>
      </w:r>
      <w:r w:rsidR="00D12C1E">
        <w:t>Server 2013 is</w:t>
      </w:r>
      <w:r w:rsidRPr="005F5DE3">
        <w:t xml:space="preserve"> not included with the previous versions of Office Professional </w:t>
      </w:r>
      <w:proofErr w:type="gramStart"/>
      <w:r w:rsidRPr="005F5DE3">
        <w:t>Plus</w:t>
      </w:r>
      <w:proofErr w:type="gramEnd"/>
      <w:r w:rsidRPr="005F5DE3">
        <w:t xml:space="preserve"> SALs. Examples include Office Professional Plus 2007 SALs and Office Professional 2003 SALs.</w:t>
      </w:r>
    </w:p>
    <w:p w14:paraId="719BE1CA" w14:textId="23567497" w:rsidR="0003012B" w:rsidRPr="005F5DE3" w:rsidRDefault="0003012B" w:rsidP="009A4C7C">
      <w:pPr>
        <w:pStyle w:val="PURBody-Indented"/>
      </w:pPr>
      <w:r>
        <w:t>Component products in the suite are available separately with separate SALs.</w:t>
      </w:r>
    </w:p>
    <w:p w14:paraId="56C9C3BE" w14:textId="48E41B76" w:rsidR="009A4C7C" w:rsidRDefault="007328F6"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567346E" w14:textId="24BA79EB" w:rsidR="009A4C7C" w:rsidRPr="009214B8" w:rsidRDefault="009A4C7C" w:rsidP="009A4C7C">
      <w:pPr>
        <w:pStyle w:val="PURProductName"/>
      </w:pPr>
      <w:bookmarkStart w:id="621" w:name="_Toc299519132"/>
      <w:bookmarkStart w:id="622" w:name="_Toc299531564"/>
      <w:bookmarkStart w:id="623" w:name="_Toc299531888"/>
      <w:bookmarkStart w:id="624" w:name="_Toc299957171"/>
      <w:bookmarkStart w:id="625" w:name="_Toc346536873"/>
      <w:bookmarkStart w:id="626" w:name="_Toc346895324"/>
      <w:bookmarkStart w:id="627" w:name="_Toc339280336"/>
      <w:bookmarkStart w:id="628" w:name="_Toc339280479"/>
      <w:bookmarkStart w:id="629" w:name="_Toc363552810"/>
      <w:bookmarkStart w:id="630" w:name="_Toc363552873"/>
      <w:bookmarkStart w:id="631" w:name="_Toc378682172"/>
      <w:bookmarkStart w:id="632" w:name="_Toc378682274"/>
      <w:bookmarkStart w:id="633" w:name="_Toc371268286"/>
      <w:bookmarkStart w:id="634" w:name="_Toc371268352"/>
      <w:bookmarkStart w:id="635" w:name="_Toc379278489"/>
      <w:bookmarkStart w:id="636" w:name="_Toc379278551"/>
      <w:bookmarkStart w:id="637" w:name="_Toc427932237"/>
      <w:bookmarkStart w:id="638" w:name="_Toc427933735"/>
      <w:r>
        <w:t xml:space="preserve">Office Standard </w:t>
      </w:r>
      <w:bookmarkEnd w:id="621"/>
      <w:bookmarkEnd w:id="622"/>
      <w:bookmarkEnd w:id="623"/>
      <w:bookmarkEnd w:id="624"/>
      <w:r w:rsidR="00BD14CB">
        <w:t>201</w:t>
      </w:r>
      <w:r w:rsidR="00D12C1E">
        <w:t>6</w:t>
      </w:r>
      <w:bookmarkEnd w:id="625"/>
      <w:bookmarkEnd w:id="626"/>
      <w:bookmarkEnd w:id="627"/>
      <w:bookmarkEnd w:id="628"/>
      <w:bookmarkEnd w:id="629"/>
      <w:bookmarkEnd w:id="630"/>
      <w:bookmarkEnd w:id="631"/>
      <w:bookmarkEnd w:id="632"/>
      <w:bookmarkEnd w:id="633"/>
      <w:bookmarkEnd w:id="634"/>
      <w:bookmarkEnd w:id="635"/>
      <w:bookmarkEnd w:id="636"/>
      <w:bookmarkEnd w:id="637"/>
      <w:bookmarkEnd w:id="638"/>
      <w:r w:rsidR="00231176">
        <w:fldChar w:fldCharType="begin"/>
      </w:r>
      <w:r>
        <w:instrText xml:space="preserve"> XE "</w:instrText>
      </w:r>
      <w:r w:rsidRPr="00850A33">
        <w:instrText>Office Standard 201</w:instrText>
      </w:r>
      <w:r w:rsidR="00830DCA">
        <w:instrText>3</w:instrText>
      </w:r>
      <w:r>
        <w:instrText xml:space="preserve">" </w:instrText>
      </w:r>
      <w:r w:rsidR="00231176">
        <w:fldChar w:fldCharType="end"/>
      </w:r>
    </w:p>
    <w:p w14:paraId="335322B9"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0814E183" w14:textId="4D7CA69F" w:rsidR="00831C1F" w:rsidRDefault="005267B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Client/Additional Software: </w:t>
            </w:r>
            <w:r>
              <w:rPr>
                <w:b/>
              </w:rPr>
              <w:t>No</w:t>
            </w:r>
          </w:p>
        </w:tc>
        <w:tc>
          <w:tcPr>
            <w:tcW w:w="2429" w:type="pct"/>
            <w:tcBorders>
              <w:top w:val="nil"/>
            </w:tcBorders>
          </w:tcPr>
          <w:p w14:paraId="3B28849B" w14:textId="628BC488" w:rsidR="009A4C7C" w:rsidRDefault="003B0799" w:rsidP="009A4C7C">
            <w:pPr>
              <w:pStyle w:val="PURLMSH"/>
            </w:pPr>
            <w:r>
              <w:t xml:space="preserve">Eligible for Software Services on Data Center Providers’ Servers: </w:t>
            </w:r>
            <w:r>
              <w:rPr>
                <w:b/>
              </w:rPr>
              <w:t>Yes</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sidRPr="00BB41EF">
              <w:rPr>
                <w:b/>
              </w:rPr>
              <w:t>You need:</w:t>
            </w:r>
          </w:p>
          <w:p w14:paraId="1C948108" w14:textId="20E3E864" w:rsidR="009A4C7C" w:rsidRPr="005F5DE3" w:rsidRDefault="005267B6" w:rsidP="00D12C1E">
            <w:pPr>
              <w:pStyle w:val="PURBullet-Indented"/>
            </w:pPr>
            <w:r>
              <w:t xml:space="preserve">Office Standard </w:t>
            </w:r>
            <w:r w:rsidR="00BD14CB">
              <w:t>201</w:t>
            </w:r>
            <w:r w:rsidR="00D12C1E">
              <w:t>6</w:t>
            </w:r>
            <w:r w:rsidR="00BD14CB">
              <w:t xml:space="preserve"> </w:t>
            </w:r>
            <w:r>
              <w:t>SAL</w:t>
            </w:r>
          </w:p>
        </w:tc>
      </w:tr>
    </w:tbl>
    <w:p w14:paraId="51871F42" w14:textId="77777777" w:rsidR="009A4C7C" w:rsidRDefault="009A4C7C" w:rsidP="0085206E">
      <w:pPr>
        <w:pStyle w:val="PURADDITIONALTERMSHEADERMB"/>
      </w:pPr>
      <w:r>
        <w:t>Additional Terms:</w:t>
      </w:r>
    </w:p>
    <w:p w14:paraId="47E8D1C8" w14:textId="14FC7650" w:rsidR="009A4C7C" w:rsidRDefault="009A4C7C" w:rsidP="009A4C7C">
      <w:pPr>
        <w:pStyle w:val="PURBlueStrong"/>
        <w:rPr>
          <w:lang w:eastAsia="ja-JP"/>
        </w:rPr>
      </w:pPr>
      <w:r w:rsidRPr="00006F30">
        <w:rPr>
          <w:lang w:eastAsia="ja-JP"/>
        </w:rPr>
        <w:t>Office Web Apps</w:t>
      </w:r>
      <w:r w:rsidR="00D12C1E" w:rsidRPr="00D12C1E">
        <w:t xml:space="preserve"> </w:t>
      </w:r>
      <w:r w:rsidR="00D12C1E">
        <w:t>Server 2013</w:t>
      </w:r>
    </w:p>
    <w:p w14:paraId="49C4B1C8" w14:textId="5CAE45EC" w:rsidR="009A4C7C" w:rsidRDefault="009A4C7C" w:rsidP="009A4C7C">
      <w:pPr>
        <w:pStyle w:val="PURBody-Indented"/>
      </w:pPr>
      <w:r w:rsidRPr="00006F30">
        <w:rPr>
          <w:lang w:eastAsia="ja-JP"/>
        </w:rPr>
        <w:t xml:space="preserve">Office </w:t>
      </w:r>
      <w:r>
        <w:rPr>
          <w:lang w:eastAsia="ja-JP"/>
        </w:rPr>
        <w:t>Standard</w:t>
      </w:r>
      <w:r w:rsidRPr="00006F30">
        <w:rPr>
          <w:lang w:eastAsia="ja-JP"/>
        </w:rPr>
        <w:t xml:space="preserve"> </w:t>
      </w:r>
      <w:r w:rsidR="00A81F0B">
        <w:rPr>
          <w:lang w:eastAsia="ja-JP"/>
        </w:rPr>
        <w:t>2016</w:t>
      </w:r>
      <w:r w:rsidR="00A81F0B" w:rsidRPr="00006F30">
        <w:rPr>
          <w:lang w:eastAsia="ja-JP"/>
        </w:rPr>
        <w:t xml:space="preserve"> </w:t>
      </w:r>
      <w:r w:rsidRPr="00006F30">
        <w:rPr>
          <w:lang w:eastAsia="ja-JP"/>
        </w:rPr>
        <w:t>SALs include the use of Office Web Apps</w:t>
      </w:r>
      <w:r w:rsidR="00D12C1E" w:rsidRPr="00D12C1E">
        <w:t xml:space="preserve"> </w:t>
      </w:r>
      <w:r w:rsidR="00D12C1E">
        <w:t>Server 2013</w:t>
      </w:r>
      <w:r w:rsidRPr="00006F30">
        <w:rPr>
          <w:lang w:eastAsia="ja-JP"/>
        </w:rPr>
        <w:t xml:space="preserve">. </w:t>
      </w:r>
      <w:r w:rsidR="00CC5CC6">
        <w:t xml:space="preserve">Notwithstanding terms to the contrary in the license terms provided with the Office Web Apps </w:t>
      </w:r>
      <w:r w:rsidR="00D12C1E">
        <w:t xml:space="preserve">Server 2013 </w:t>
      </w:r>
      <w:r w:rsidR="00CC5CC6">
        <w:t>software, e</w:t>
      </w:r>
      <w:r w:rsidRPr="00006F30">
        <w:rPr>
          <w:lang w:eastAsia="ja-JP"/>
        </w:rPr>
        <w:t xml:space="preserve">ach user for whom you obtain an Office </w:t>
      </w:r>
      <w:r>
        <w:rPr>
          <w:lang w:eastAsia="ja-JP"/>
        </w:rPr>
        <w:t>Standard</w:t>
      </w:r>
      <w:r w:rsidRPr="00006F30">
        <w:rPr>
          <w:lang w:eastAsia="ja-JP"/>
        </w:rPr>
        <w:t xml:space="preserve"> </w:t>
      </w:r>
      <w:r w:rsidR="00BD14CB">
        <w:rPr>
          <w:lang w:eastAsia="ja-JP"/>
        </w:rPr>
        <w:t>201</w:t>
      </w:r>
      <w:r w:rsidR="00D12C1E">
        <w:rPr>
          <w:lang w:eastAsia="ja-JP"/>
        </w:rPr>
        <w:t>6</w:t>
      </w:r>
      <w:r w:rsidR="00BD14CB" w:rsidRPr="00006F30">
        <w:rPr>
          <w:lang w:eastAsia="ja-JP"/>
        </w:rPr>
        <w:t xml:space="preserve"> </w:t>
      </w:r>
      <w:r w:rsidRPr="00006F30">
        <w:rPr>
          <w:lang w:eastAsia="ja-JP"/>
        </w:rPr>
        <w:t xml:space="preserve">User SAL may access and use the Office Web Apps </w:t>
      </w:r>
      <w:r w:rsidR="00D12C1E">
        <w:t xml:space="preserve">Server 2013 </w:t>
      </w:r>
      <w:r w:rsidRPr="00006F30">
        <w:rPr>
          <w:lang w:eastAsia="ja-JP"/>
        </w:rPr>
        <w:t xml:space="preserve">software. </w:t>
      </w:r>
      <w:r w:rsidRPr="008E769B">
        <w:t xml:space="preserve">Office Web Apps </w:t>
      </w:r>
      <w:r w:rsidR="00D12C1E">
        <w:t>Server 2013 is</w:t>
      </w:r>
      <w:r w:rsidRPr="008E769B">
        <w:t xml:space="preserve"> not included with the previous versions of Office Standard SALs. Examples include Office Standard 2007 SALs and Office Standard 2003 SALs.</w:t>
      </w:r>
    </w:p>
    <w:p w14:paraId="0754D429" w14:textId="77777777" w:rsidR="0003012B" w:rsidRPr="005F5DE3" w:rsidRDefault="0003012B" w:rsidP="0003012B">
      <w:pPr>
        <w:pStyle w:val="PURBody-Indented"/>
      </w:pPr>
      <w:r>
        <w:t>Component products in the suite are available separately with separate SALs.</w:t>
      </w:r>
    </w:p>
    <w:p w14:paraId="19E5347A" w14:textId="535997DC" w:rsidR="009A4C7C" w:rsidRDefault="007328F6"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25C54BA" w14:textId="77777777" w:rsidR="008C3CF1" w:rsidRDefault="008C3CF1">
      <w:pPr>
        <w:spacing w:line="240" w:lineRule="exact"/>
        <w:rPr>
          <w:color w:val="auto"/>
          <w:sz w:val="28"/>
        </w:rPr>
      </w:pPr>
      <w:bookmarkStart w:id="639" w:name="_Toc299519133"/>
      <w:bookmarkStart w:id="640" w:name="_Toc299531565"/>
      <w:bookmarkStart w:id="641" w:name="_Toc299531889"/>
      <w:bookmarkStart w:id="642" w:name="_Toc299957172"/>
      <w:bookmarkStart w:id="643" w:name="_Toc346536874"/>
      <w:bookmarkStart w:id="644" w:name="_Toc346895325"/>
      <w:bookmarkStart w:id="645" w:name="_Toc339280337"/>
      <w:bookmarkStart w:id="646" w:name="_Toc339280480"/>
      <w:bookmarkStart w:id="647" w:name="_Toc363552811"/>
      <w:bookmarkStart w:id="648" w:name="_Toc363552874"/>
      <w:bookmarkStart w:id="649" w:name="_Toc378682173"/>
      <w:bookmarkStart w:id="650" w:name="_Toc378682275"/>
      <w:bookmarkStart w:id="651" w:name="_Toc371268287"/>
      <w:bookmarkStart w:id="652" w:name="_Toc371268353"/>
      <w:bookmarkStart w:id="653" w:name="_Toc379278490"/>
      <w:bookmarkStart w:id="654" w:name="_Toc379278552"/>
      <w:r>
        <w:br w:type="page"/>
      </w:r>
    </w:p>
    <w:p w14:paraId="091AF89A" w14:textId="3CCEBE03" w:rsidR="003A44AE" w:rsidRPr="009214B8" w:rsidRDefault="003A44AE" w:rsidP="00D33C91">
      <w:pPr>
        <w:pStyle w:val="PURProductName"/>
        <w:pBdr>
          <w:bottom w:val="single" w:sz="8" w:space="0" w:color="404040" w:themeColor="text1" w:themeTint="BF"/>
        </w:pBdr>
      </w:pPr>
      <w:bookmarkStart w:id="655" w:name="_Toc427932238"/>
      <w:bookmarkStart w:id="656" w:name="_Toc427933736"/>
      <w:r>
        <w:t>Productivity Suite</w:t>
      </w:r>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bookmarkEnd w:id="655"/>
      <w:bookmarkEnd w:id="656"/>
      <w:r w:rsidR="00AB2D09">
        <w:fldChar w:fldCharType="begin"/>
      </w:r>
      <w:r w:rsidR="00AB2D09">
        <w:instrText xml:space="preserve"> XE "Productivity Suite" </w:instrText>
      </w:r>
      <w:r w:rsidR="00AB2D09">
        <w:fldChar w:fldCharType="end"/>
      </w:r>
    </w:p>
    <w:p w14:paraId="6ABFDBF9" w14:textId="77777777" w:rsidR="003A44AE" w:rsidRPr="000A146C" w:rsidRDefault="003A44AE" w:rsidP="003A44AE">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3667B6" w:rsidRDefault="007331A1" w:rsidP="00C245A7">
            <w:pPr>
              <w:pStyle w:val="PURLMSH"/>
            </w:pPr>
            <w:r>
              <w:t xml:space="preserve">Applicable Section of SAL General Terms: </w:t>
            </w:r>
            <w:hyperlink w:anchor="SALTerms_Server" w:history="1">
              <w:r>
                <w:rPr>
                  <w:rStyle w:val="Hyperlink"/>
                </w:rPr>
                <w:t>Server Software</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See Applicable Notice: </w:t>
            </w:r>
            <w:r>
              <w:rPr>
                <w:b/>
              </w:rPr>
              <w:t xml:space="preserve">No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Eligible for Software Services on Data Center Providers’ Servers: </w:t>
            </w:r>
            <w:r>
              <w:rPr>
                <w:b/>
              </w:rPr>
              <w:t>Yes</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sidRPr="00830DCA">
              <w:rPr>
                <w:i w:val="0"/>
                <w:color w:val="404040" w:themeColor="text1" w:themeTint="BF"/>
              </w:rPr>
              <w:t>SUBSCRIBER ACCESS LICENSES (SALs)</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sidRPr="00BB41EF">
              <w:rPr>
                <w:b/>
              </w:rPr>
              <w:t>You need:</w:t>
            </w:r>
          </w:p>
          <w:p w14:paraId="45152CB1" w14:textId="77777777" w:rsidR="002B553F" w:rsidRPr="00902B3A" w:rsidRDefault="002B553F" w:rsidP="009E3081">
            <w:pPr>
              <w:pStyle w:val="PURBullet-Indented"/>
            </w:pPr>
            <w:r>
              <w:t>Productivity Suite</w:t>
            </w:r>
            <w:r w:rsidRPr="00543F5C">
              <w:t xml:space="preserve"> SAL</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sidRPr="00E74F02">
              <w:rPr>
                <w:b/>
                <w:i/>
              </w:rPr>
              <w:t>SALs for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Qualifying CALs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rPr>
                <w:lang w:val="fr-FR"/>
              </w:rPr>
            </w:pPr>
            <w:proofErr w:type="spellStart"/>
            <w:r w:rsidRPr="00A748AB">
              <w:rPr>
                <w:lang w:val="fr-FR"/>
              </w:rPr>
              <w:t>Productivity</w:t>
            </w:r>
            <w:proofErr w:type="spellEnd"/>
            <w:r w:rsidRPr="00A748AB">
              <w:rPr>
                <w:lang w:val="fr-FR"/>
              </w:rPr>
              <w:t xml:space="preserve"> Suite SAL</w:t>
            </w:r>
            <w:r w:rsidR="003A7958" w:rsidRPr="00A748AB">
              <w:rPr>
                <w:lang w:val="fr-FR"/>
              </w:rPr>
              <w:t xml:space="preserve"> (for </w:t>
            </w:r>
            <w:proofErr w:type="spellStart"/>
            <w:r w:rsidR="003A7958" w:rsidRPr="00A748AB">
              <w:rPr>
                <w:lang w:val="fr-FR"/>
              </w:rPr>
              <w:t>Core</w:t>
            </w:r>
            <w:proofErr w:type="spellEnd"/>
            <w:r w:rsidR="003A7958" w:rsidRPr="00A748AB">
              <w:rPr>
                <w:lang w:val="fr-FR"/>
              </w:rPr>
              <w:t xml:space="preserv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rsidRPr="00C33C5F">
              <w:t xml:space="preserve">Core CAL Suite, </w:t>
            </w:r>
            <w:r w:rsidRPr="00793B92">
              <w:rPr>
                <w:b/>
              </w:rPr>
              <w:t>or</w:t>
            </w:r>
          </w:p>
          <w:p w14:paraId="5DE0AA34" w14:textId="77777777" w:rsidR="002B553F" w:rsidRDefault="002B553F" w:rsidP="00830DCA">
            <w:pPr>
              <w:pStyle w:val="PURBullet-Indented"/>
            </w:pPr>
            <w:r w:rsidRPr="00C33C5F">
              <w:t>Enterprise CAL Suite</w:t>
            </w:r>
            <w:r>
              <w:t xml:space="preserv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lang w:val="fr-FR"/>
              </w:rPr>
            </w:pPr>
            <w:proofErr w:type="spellStart"/>
            <w:r w:rsidRPr="00A748AB">
              <w:rPr>
                <w:rFonts w:cs="Arial"/>
                <w:lang w:val="fr-FR"/>
              </w:rPr>
              <w:t>Productivity</w:t>
            </w:r>
            <w:proofErr w:type="spellEnd"/>
            <w:r w:rsidRPr="00A748AB">
              <w:rPr>
                <w:rFonts w:cs="Arial"/>
                <w:lang w:val="fr-FR"/>
              </w:rPr>
              <w:t xml:space="preserve"> Suite SAL (for </w:t>
            </w:r>
            <w:r w:rsidRPr="00830DCA">
              <w:rPr>
                <w:lang w:val="fr-FR"/>
              </w:rPr>
              <w:t>Enterprise</w:t>
            </w:r>
            <w:r w:rsidRPr="00A748AB">
              <w:rPr>
                <w:rFonts w:cs="Arial"/>
                <w:lang w:val="fr-FR"/>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rsidRPr="00C33C5F">
              <w:t>Enterprise CAL Suite</w:t>
            </w:r>
          </w:p>
        </w:tc>
      </w:tr>
    </w:tbl>
    <w:p w14:paraId="07BEC1B2" w14:textId="77777777" w:rsidR="00793B92" w:rsidRDefault="00793B92" w:rsidP="0085206E">
      <w:pPr>
        <w:pStyle w:val="PURADDITIONALTERMSHEADERMB"/>
      </w:pPr>
      <w:r>
        <w:t>Additional Terms:</w:t>
      </w:r>
    </w:p>
    <w:p w14:paraId="3C1978DF" w14:textId="50D43D77" w:rsidR="00793B92" w:rsidRPr="00833B09" w:rsidRDefault="00793B92" w:rsidP="00833B09">
      <w:pPr>
        <w:pStyle w:val="PURBody-Indented"/>
      </w:pPr>
      <w:r w:rsidRPr="00833B09">
        <w:t>Productivity Suite SAL</w:t>
      </w:r>
      <w:r w:rsidRPr="00793B92">
        <w:rPr>
          <w:rStyle w:val="PURFootnoteChar"/>
          <w:sz w:val="18"/>
        </w:rPr>
        <w:t xml:space="preserve"> </w:t>
      </w:r>
      <w:r w:rsidRPr="00833B09">
        <w:rPr>
          <w:rStyle w:val="PURFootnoteChar"/>
          <w:sz w:val="18"/>
        </w:rPr>
        <w:t>provides rights equivalent to the following SALs:</w:t>
      </w:r>
      <w:r w:rsidR="00B70FA2">
        <w:rPr>
          <w:rStyle w:val="PURFootnoteChar"/>
          <w:sz w:val="18"/>
        </w:rPr>
        <w:t xml:space="preserve"> </w:t>
      </w:r>
      <w:r w:rsidRPr="00833B09">
        <w:rPr>
          <w:rStyle w:val="PURFootnoteChar"/>
          <w:sz w:val="18"/>
        </w:rPr>
        <w:t xml:space="preserve">Hosted Exchange Standard SAL, </w:t>
      </w:r>
      <w:r w:rsidR="00A54A32">
        <w:rPr>
          <w:rStyle w:val="PURFootnoteChar"/>
          <w:sz w:val="18"/>
        </w:rPr>
        <w:t>Skype for Business Server 2015</w:t>
      </w:r>
      <w:r w:rsidRPr="00833B09">
        <w:rPr>
          <w:rStyle w:val="PURFootnoteChar"/>
          <w:sz w:val="18"/>
        </w:rPr>
        <w:t xml:space="preserve"> Enterprise SAL, and SharePoint Server 201</w:t>
      </w:r>
      <w:r w:rsidR="00E72296">
        <w:rPr>
          <w:rStyle w:val="PURFootnoteChar"/>
          <w:sz w:val="18"/>
        </w:rPr>
        <w:t>3</w:t>
      </w:r>
      <w:r w:rsidRPr="00833B09">
        <w:rPr>
          <w:rStyle w:val="PURFootnoteChar"/>
          <w:sz w:val="18"/>
        </w:rPr>
        <w:t xml:space="preserve"> Standard SAL.</w:t>
      </w:r>
    </w:p>
    <w:p w14:paraId="383EC71F" w14:textId="2F7FAA7A" w:rsidR="00793B92" w:rsidRPr="00902B3A" w:rsidRDefault="007328F6" w:rsidP="00CD6E9D">
      <w:pPr>
        <w:pStyle w:val="PURBreadcrumb"/>
        <w:keepNext w:val="0"/>
        <w:rPr>
          <w:rFonts w:ascii="Arial Narrow" w:hAnsi="Arial Narrow"/>
          <w:sz w:val="16"/>
        </w:rPr>
      </w:pPr>
      <w:hyperlink w:anchor="TOC" w:history="1">
        <w:r w:rsidR="00902B3A" w:rsidRPr="00372624">
          <w:rPr>
            <w:rStyle w:val="Hyperlink"/>
            <w:rFonts w:ascii="Arial Narrow" w:hAnsi="Arial Narrow"/>
            <w:sz w:val="16"/>
          </w:rPr>
          <w:t>Table of Contents</w:t>
        </w:r>
      </w:hyperlink>
      <w:r w:rsidR="00902B3A">
        <w:t xml:space="preserve"> / </w:t>
      </w:r>
      <w:hyperlink w:anchor="UniversalTerms" w:history="1">
        <w:r w:rsidR="009666DE">
          <w:rPr>
            <w:rStyle w:val="Hyperlink"/>
            <w:rFonts w:ascii="Arial Narrow" w:hAnsi="Arial Narrow"/>
            <w:sz w:val="16"/>
          </w:rPr>
          <w:t>Universal License Terms</w:t>
        </w:r>
      </w:hyperlink>
    </w:p>
    <w:p w14:paraId="5B69CE5F" w14:textId="24BD583C" w:rsidR="009A4C7C" w:rsidRPr="009214B8" w:rsidRDefault="009A4C7C" w:rsidP="009A4C7C">
      <w:pPr>
        <w:pStyle w:val="PURProductName"/>
      </w:pPr>
      <w:bookmarkStart w:id="657" w:name="_Toc299519134"/>
      <w:bookmarkStart w:id="658" w:name="_Toc299531566"/>
      <w:bookmarkStart w:id="659" w:name="_Toc299531890"/>
      <w:bookmarkStart w:id="660" w:name="_Toc299957173"/>
      <w:bookmarkStart w:id="661" w:name="_Toc346536875"/>
      <w:bookmarkStart w:id="662" w:name="_Toc346895326"/>
      <w:bookmarkStart w:id="663" w:name="_Toc339280338"/>
      <w:bookmarkStart w:id="664" w:name="_Toc339280481"/>
      <w:bookmarkStart w:id="665" w:name="_Toc363552812"/>
      <w:bookmarkStart w:id="666" w:name="_Toc363552875"/>
      <w:bookmarkStart w:id="667" w:name="_Toc378682174"/>
      <w:bookmarkStart w:id="668" w:name="_Toc378682276"/>
      <w:bookmarkStart w:id="669" w:name="_Toc371268288"/>
      <w:bookmarkStart w:id="670" w:name="_Toc371268354"/>
      <w:bookmarkStart w:id="671" w:name="_Toc379278491"/>
      <w:bookmarkStart w:id="672" w:name="_Toc379278553"/>
      <w:bookmarkStart w:id="673" w:name="_Toc427932239"/>
      <w:bookmarkStart w:id="674" w:name="_Toc427933737"/>
      <w:r>
        <w:t xml:space="preserve">Project </w:t>
      </w:r>
      <w:r w:rsidR="00BD14CB">
        <w:t>201</w:t>
      </w:r>
      <w:r w:rsidR="00F14FF1">
        <w:t>6</w:t>
      </w:r>
      <w:r w:rsidR="00BD14CB">
        <w:t xml:space="preserve"> </w:t>
      </w:r>
      <w:r>
        <w:t>Professional</w:t>
      </w:r>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bookmarkEnd w:id="673"/>
      <w:bookmarkEnd w:id="674"/>
      <w:r>
        <w:t xml:space="preserve"> </w:t>
      </w:r>
      <w:r w:rsidR="00231176">
        <w:fldChar w:fldCharType="begin"/>
      </w:r>
      <w:r>
        <w:instrText xml:space="preserve"> XE "</w:instrText>
      </w:r>
      <w:r w:rsidRPr="00850A33">
        <w:instrText xml:space="preserve">Project </w:instrText>
      </w:r>
      <w:r w:rsidR="00240496">
        <w:instrText>201</w:instrText>
      </w:r>
      <w:r w:rsidR="00830DCA">
        <w:instrText>3</w:instrText>
      </w:r>
      <w:r w:rsidR="00240496">
        <w:instrText xml:space="preserve"> </w:instrText>
      </w:r>
      <w:r w:rsidRPr="00850A33">
        <w:instrText>Professional</w:instrText>
      </w:r>
      <w:r>
        <w:instrText xml:space="preserve">" </w:instrText>
      </w:r>
      <w:r w:rsidR="00231176">
        <w:fldChar w:fldCharType="end"/>
      </w:r>
    </w:p>
    <w:p w14:paraId="051EF1C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99" w:type="pct"/>
            <w:tcBorders>
              <w:top w:val="single" w:sz="4" w:space="0" w:color="auto"/>
              <w:bottom w:val="nil"/>
            </w:tcBorders>
          </w:tcPr>
          <w:p w14:paraId="4C8E59AA" w14:textId="6CF7E3D6" w:rsidR="00831C1F" w:rsidRDefault="000914BD"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Client/Additional Software: </w:t>
            </w:r>
            <w:r>
              <w:rPr>
                <w:b/>
              </w:rPr>
              <w:t>No</w:t>
            </w:r>
          </w:p>
        </w:tc>
        <w:tc>
          <w:tcPr>
            <w:tcW w:w="2499" w:type="pct"/>
            <w:tcBorders>
              <w:top w:val="nil"/>
            </w:tcBorders>
          </w:tcPr>
          <w:p w14:paraId="2C7DAD97" w14:textId="2F269558" w:rsidR="009A4C7C" w:rsidRDefault="003B0799" w:rsidP="009A4C7C">
            <w:pPr>
              <w:pStyle w:val="PURLMSH"/>
            </w:pPr>
            <w:r>
              <w:t xml:space="preserve">Eligible for Software Services on Data Center Providers’ Servers: </w:t>
            </w:r>
            <w:r>
              <w:rPr>
                <w:b/>
              </w:rPr>
              <w:t>Yes</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sidRPr="00BB41EF">
              <w:rPr>
                <w:b/>
              </w:rPr>
              <w:t>You need:</w:t>
            </w:r>
          </w:p>
          <w:p w14:paraId="028CB232" w14:textId="0EEEC60C" w:rsidR="009A4C7C" w:rsidRPr="003528B0" w:rsidRDefault="00543F5C" w:rsidP="00F14FF1">
            <w:pPr>
              <w:pStyle w:val="PURBullet-Indented"/>
              <w:rPr>
                <w:b/>
                <w:bCs/>
              </w:rPr>
            </w:pPr>
            <w:r w:rsidRPr="00543F5C">
              <w:t xml:space="preserve">Project </w:t>
            </w:r>
            <w:r w:rsidR="00BD14CB">
              <w:t>201</w:t>
            </w:r>
            <w:r w:rsidR="00F14FF1">
              <w:t>6</w:t>
            </w:r>
            <w:r w:rsidR="00BD14CB">
              <w:t xml:space="preserve"> </w:t>
            </w:r>
            <w:r w:rsidRPr="00543F5C">
              <w:t>Professional SAL</w:t>
            </w:r>
          </w:p>
        </w:tc>
      </w:tr>
    </w:tbl>
    <w:p w14:paraId="20AB3CD9" w14:textId="77777777" w:rsidR="009A4C7C" w:rsidRDefault="009A4C7C" w:rsidP="0085206E">
      <w:pPr>
        <w:pStyle w:val="PURADDITIONALTERMSHEADERMB"/>
      </w:pPr>
      <w:r>
        <w:t>Additional Terms:</w:t>
      </w:r>
    </w:p>
    <w:p w14:paraId="6C6B3B47" w14:textId="5D11039C" w:rsidR="00D66020" w:rsidRDefault="00D66020" w:rsidP="00D66020">
      <w:pPr>
        <w:pStyle w:val="PURBlueStrong"/>
      </w:pPr>
      <w:r>
        <w:t>Complimentary Project Server SAL:</w:t>
      </w:r>
    </w:p>
    <w:p w14:paraId="15439753" w14:textId="5508F8D9" w:rsidR="00D66020" w:rsidRPr="00D66020" w:rsidRDefault="00CF7CA6" w:rsidP="00D66020">
      <w:pPr>
        <w:pStyle w:val="PURBody-Indented"/>
      </w:pPr>
      <w:r>
        <w:t>When you acquire a license for</w:t>
      </w:r>
      <w:r w:rsidR="00D66020">
        <w:t xml:space="preserve"> Project Professional </w:t>
      </w:r>
      <w:r w:rsidR="00BD14CB">
        <w:t>201</w:t>
      </w:r>
      <w:r w:rsidR="00F14FF1">
        <w:t>6</w:t>
      </w:r>
      <w:r w:rsidR="00BD14CB">
        <w:t xml:space="preserve"> </w:t>
      </w:r>
      <w:r w:rsidR="00B90E11">
        <w:t xml:space="preserve">you </w:t>
      </w:r>
      <w:r w:rsidR="00D66020">
        <w:t xml:space="preserve">will be deemed to have one Project Server </w:t>
      </w:r>
      <w:r w:rsidR="00BD14CB">
        <w:t>201</w:t>
      </w:r>
      <w:r w:rsidR="00F14FF1">
        <w:t>6</w:t>
      </w:r>
      <w:r w:rsidR="00BD14CB">
        <w:t xml:space="preserve"> </w:t>
      </w:r>
      <w:r w:rsidR="00830DCA">
        <w:t>Device SAL.</w:t>
      </w:r>
    </w:p>
    <w:p w14:paraId="5B6BDDCF" w14:textId="46B5055A" w:rsidR="009A4C7C" w:rsidRDefault="007328F6"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1D08533" w14:textId="77777777" w:rsidR="001556E5" w:rsidRDefault="001556E5">
      <w:pPr>
        <w:spacing w:line="240" w:lineRule="exact"/>
        <w:rPr>
          <w:color w:val="auto"/>
          <w:sz w:val="28"/>
        </w:rPr>
      </w:pPr>
      <w:bookmarkStart w:id="675" w:name="_Toc299519136"/>
      <w:bookmarkStart w:id="676" w:name="_Toc299531568"/>
      <w:bookmarkStart w:id="677" w:name="_Toc299531892"/>
      <w:bookmarkStart w:id="678" w:name="_Toc299957175"/>
      <w:bookmarkStart w:id="679" w:name="_Toc346536876"/>
      <w:bookmarkStart w:id="680" w:name="_Toc346895327"/>
      <w:bookmarkStart w:id="681" w:name="_Toc339280339"/>
      <w:bookmarkStart w:id="682" w:name="_Toc339280482"/>
      <w:bookmarkStart w:id="683" w:name="_Toc363552813"/>
      <w:bookmarkStart w:id="684" w:name="_Toc363552876"/>
      <w:bookmarkStart w:id="685" w:name="_Toc378682175"/>
      <w:bookmarkStart w:id="686" w:name="_Toc378682277"/>
      <w:bookmarkStart w:id="687" w:name="_Toc371268289"/>
      <w:bookmarkStart w:id="688" w:name="_Toc371268355"/>
      <w:bookmarkStart w:id="689" w:name="_Toc379278492"/>
      <w:bookmarkStart w:id="690" w:name="_Toc379278554"/>
      <w:bookmarkStart w:id="691" w:name="_Toc299519135"/>
      <w:bookmarkStart w:id="692" w:name="_Toc299531567"/>
      <w:bookmarkStart w:id="693" w:name="_Toc299531891"/>
      <w:bookmarkStart w:id="694" w:name="_Toc299957174"/>
      <w:r>
        <w:br w:type="page"/>
      </w:r>
    </w:p>
    <w:p w14:paraId="54293826" w14:textId="543F87E7" w:rsidR="004A7326" w:rsidRPr="009214B8" w:rsidRDefault="004A7326" w:rsidP="004A7326">
      <w:pPr>
        <w:pStyle w:val="PURProductName"/>
      </w:pPr>
      <w:bookmarkStart w:id="695" w:name="_Toc427932240"/>
      <w:bookmarkStart w:id="696" w:name="_Toc427933738"/>
      <w:r>
        <w:t xml:space="preserve">Project </w:t>
      </w:r>
      <w:r w:rsidR="00BD14CB">
        <w:t>201</w:t>
      </w:r>
      <w:r w:rsidR="008C1F27">
        <w:t>6</w:t>
      </w:r>
      <w:r w:rsidR="00BD14CB">
        <w:t xml:space="preserve"> </w:t>
      </w:r>
      <w:r>
        <w:t>Standard</w:t>
      </w:r>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bookmarkEnd w:id="695"/>
      <w:bookmarkEnd w:id="696"/>
      <w:r>
        <w:t xml:space="preserve"> </w:t>
      </w:r>
      <w:r>
        <w:fldChar w:fldCharType="begin"/>
      </w:r>
      <w:r>
        <w:instrText xml:space="preserve"> XE "</w:instrText>
      </w:r>
      <w:r w:rsidRPr="00850A33">
        <w:instrText xml:space="preserve">Project </w:instrText>
      </w:r>
      <w:r>
        <w:instrText>201</w:instrText>
      </w:r>
      <w:r w:rsidR="00830DCA">
        <w:instrText>3</w:instrText>
      </w:r>
      <w:r>
        <w:instrText xml:space="preserve"> </w:instrText>
      </w:r>
      <w:r w:rsidRPr="00850A33">
        <w:instrText>Standard</w:instrText>
      </w:r>
      <w:r>
        <w:instrText xml:space="preserve">" </w:instrText>
      </w:r>
      <w:r>
        <w:fldChar w:fldCharType="end"/>
      </w:r>
    </w:p>
    <w:p w14:paraId="4C5BDD80" w14:textId="77777777" w:rsidR="004A7326" w:rsidRPr="000A146C" w:rsidRDefault="004A7326" w:rsidP="004A732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Applicable Section of SAL General Terms: </w:t>
            </w:r>
            <w:hyperlink w:anchor="SALTerms_Desktop" w:history="1">
              <w:r w:rsidRPr="00831C1F">
                <w:rPr>
                  <w:rStyle w:val="Hyperlink"/>
                </w:rPr>
                <w:t>Desktop Applications</w:t>
              </w:r>
            </w:hyperlink>
          </w:p>
        </w:tc>
        <w:tc>
          <w:tcPr>
            <w:tcW w:w="2699" w:type="pct"/>
            <w:tcBorders>
              <w:top w:val="single" w:sz="4" w:space="0" w:color="auto"/>
              <w:bottom w:val="nil"/>
            </w:tcBorders>
          </w:tcPr>
          <w:p w14:paraId="5F982F63" w14:textId="17999152" w:rsidR="004A7326" w:rsidRDefault="004A732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Client/Additional Software: </w:t>
            </w:r>
            <w:r>
              <w:rPr>
                <w:b/>
              </w:rPr>
              <w:t>No</w:t>
            </w:r>
          </w:p>
        </w:tc>
        <w:tc>
          <w:tcPr>
            <w:tcW w:w="2699" w:type="pct"/>
            <w:tcBorders>
              <w:top w:val="nil"/>
            </w:tcBorders>
          </w:tcPr>
          <w:p w14:paraId="6645DC78" w14:textId="763C1D78" w:rsidR="004A7326" w:rsidRDefault="003B0799" w:rsidP="005F6596">
            <w:pPr>
              <w:pStyle w:val="PURLMSH"/>
            </w:pPr>
            <w:r>
              <w:t xml:space="preserve">Eligible for Software Services on Data Center Providers’ Servers: </w:t>
            </w:r>
            <w:r>
              <w:rPr>
                <w:b/>
              </w:rPr>
              <w:t>Yes</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sidRPr="00BB41EF">
              <w:rPr>
                <w:b/>
              </w:rPr>
              <w:t>You need:</w:t>
            </w:r>
          </w:p>
          <w:p w14:paraId="51CAF8BE" w14:textId="244D986A" w:rsidR="004A7326" w:rsidRPr="003528B0" w:rsidRDefault="004A7326" w:rsidP="008C1F27">
            <w:pPr>
              <w:pStyle w:val="PURBullet-Indented"/>
              <w:rPr>
                <w:b/>
                <w:bCs/>
              </w:rPr>
            </w:pPr>
            <w:r w:rsidRPr="00190869">
              <w:t xml:space="preserve">Project </w:t>
            </w:r>
            <w:r w:rsidR="00BD14CB">
              <w:t>201</w:t>
            </w:r>
            <w:r w:rsidR="008C1F27">
              <w:t>6</w:t>
            </w:r>
            <w:r w:rsidR="00BD14CB">
              <w:t xml:space="preserve"> </w:t>
            </w:r>
            <w:r w:rsidRPr="00190869">
              <w:t>Standard SAL</w:t>
            </w:r>
          </w:p>
        </w:tc>
      </w:tr>
    </w:tbl>
    <w:bookmarkStart w:id="697" w:name="_Toc346536877"/>
    <w:bookmarkStart w:id="698" w:name="_Toc346895328"/>
    <w:bookmarkStart w:id="699" w:name="_Toc339280340"/>
    <w:bookmarkStart w:id="700" w:name="_Toc339280483"/>
    <w:bookmarkStart w:id="701" w:name="_Toc363552814"/>
    <w:bookmarkStart w:id="702" w:name="_Toc363552877"/>
    <w:bookmarkStart w:id="703" w:name="_Toc378682176"/>
    <w:bookmarkStart w:id="704" w:name="_Toc378682278"/>
    <w:p w14:paraId="0F1203FF" w14:textId="77777777" w:rsidR="00204150" w:rsidRDefault="00204150"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B39632D" w14:textId="543974D9" w:rsidR="009A4C7C" w:rsidRPr="009214B8" w:rsidRDefault="009A4C7C" w:rsidP="009A4C7C">
      <w:pPr>
        <w:pStyle w:val="PURProductName"/>
      </w:pPr>
      <w:bookmarkStart w:id="705" w:name="_Toc371268290"/>
      <w:bookmarkStart w:id="706" w:name="_Toc371268356"/>
      <w:bookmarkStart w:id="707" w:name="_Toc379278493"/>
      <w:bookmarkStart w:id="708" w:name="_Toc379278555"/>
      <w:bookmarkStart w:id="709" w:name="_Toc427932241"/>
      <w:bookmarkStart w:id="710" w:name="_Toc427933739"/>
      <w:r>
        <w:t xml:space="preserve">Project Server </w:t>
      </w:r>
      <w:bookmarkEnd w:id="691"/>
      <w:bookmarkEnd w:id="692"/>
      <w:bookmarkEnd w:id="693"/>
      <w:bookmarkEnd w:id="694"/>
      <w:r w:rsidR="00F44E81">
        <w:t>2013</w:t>
      </w:r>
      <w:bookmarkEnd w:id="697"/>
      <w:bookmarkEnd w:id="698"/>
      <w:bookmarkEnd w:id="699"/>
      <w:bookmarkEnd w:id="700"/>
      <w:bookmarkEnd w:id="701"/>
      <w:bookmarkEnd w:id="702"/>
      <w:bookmarkEnd w:id="703"/>
      <w:bookmarkEnd w:id="704"/>
      <w:bookmarkEnd w:id="705"/>
      <w:bookmarkEnd w:id="706"/>
      <w:bookmarkEnd w:id="707"/>
      <w:bookmarkEnd w:id="708"/>
      <w:bookmarkEnd w:id="709"/>
      <w:bookmarkEnd w:id="710"/>
      <w:r w:rsidR="00231176">
        <w:fldChar w:fldCharType="begin"/>
      </w:r>
      <w:r>
        <w:instrText xml:space="preserve"> XE "</w:instrText>
      </w:r>
      <w:r w:rsidRPr="00850A33">
        <w:instrText>Project Server 201</w:instrText>
      </w:r>
      <w:r w:rsidR="00F44E81">
        <w:instrText>3</w:instrText>
      </w:r>
      <w:r>
        <w:instrText xml:space="preserve">" </w:instrText>
      </w:r>
      <w:r w:rsidR="00231176">
        <w:fldChar w:fldCharType="end"/>
      </w:r>
    </w:p>
    <w:p w14:paraId="239E9A0E"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Applicable Section of SAL General Terms: </w:t>
            </w:r>
            <w:hyperlink w:anchor="SALTerms_Server" w:history="1">
              <w:r>
                <w:rPr>
                  <w:rStyle w:val="Hyperlink"/>
                </w:rPr>
                <w:t>Server Software</w:t>
              </w:r>
            </w:hyperlink>
          </w:p>
        </w:tc>
        <w:tc>
          <w:tcPr>
            <w:tcW w:w="2523" w:type="pct"/>
            <w:tcBorders>
              <w:top w:val="single" w:sz="4" w:space="0" w:color="auto"/>
              <w:bottom w:val="nil"/>
            </w:tcBorders>
          </w:tcPr>
          <w:p w14:paraId="17BB63B6" w14:textId="77777777" w:rsidR="00D14C97" w:rsidRDefault="004F154D" w:rsidP="00A141F4">
            <w:pPr>
              <w:pStyle w:val="PURLMSH"/>
            </w:pPr>
            <w:r>
              <w:t>See Applicable Notice</w:t>
            </w:r>
            <w:r w:rsidR="00D14C97">
              <w:t xml:space="preserve">: </w:t>
            </w:r>
            <w:r w:rsidR="00A141F4">
              <w:rPr>
                <w:b/>
              </w:rPr>
              <w:t xml:space="preserve">No </w:t>
            </w:r>
          </w:p>
        </w:tc>
      </w:tr>
      <w:tr w:rsidR="009A4C7C" w14:paraId="5556DA54" w14:textId="77777777" w:rsidTr="003D33E5">
        <w:tc>
          <w:tcPr>
            <w:tcW w:w="2477" w:type="pct"/>
            <w:tcBorders>
              <w:top w:val="nil"/>
            </w:tcBorders>
          </w:tcPr>
          <w:p w14:paraId="3F7D8164"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4CD9A9E0" w14:textId="7B436FE3" w:rsidR="009A4C7C" w:rsidRDefault="003B0799" w:rsidP="009A4C7C">
            <w:pPr>
              <w:pStyle w:val="PURLMSH"/>
            </w:pPr>
            <w:r>
              <w:t xml:space="preserve">Eligible for Software Services on Data Center Providers’ Servers: </w:t>
            </w:r>
            <w:r>
              <w:rPr>
                <w:b/>
              </w:rPr>
              <w:t>Yes</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sidRPr="00BB41EF">
              <w:rPr>
                <w:b/>
              </w:rPr>
              <w:t>You need:</w:t>
            </w:r>
          </w:p>
          <w:p w14:paraId="032C0D41" w14:textId="000267DE" w:rsidR="009A4C7C" w:rsidRPr="003528B0" w:rsidRDefault="009A4C7C" w:rsidP="00F44E81">
            <w:pPr>
              <w:pStyle w:val="PURBullet-Indented"/>
              <w:rPr>
                <w:b/>
                <w:bCs/>
              </w:rPr>
            </w:pPr>
            <w:r w:rsidRPr="007C2A51">
              <w:t xml:space="preserve">Project Server </w:t>
            </w:r>
            <w:r w:rsidR="00F44E81" w:rsidRPr="007C2A51">
              <w:t>20</w:t>
            </w:r>
            <w:r w:rsidR="00F44E81">
              <w:t xml:space="preserve">13 </w:t>
            </w:r>
            <w:r>
              <w:t>S</w:t>
            </w:r>
            <w:r w:rsidRPr="007C2A51">
              <w:t>AL</w:t>
            </w:r>
          </w:p>
        </w:tc>
      </w:tr>
    </w:tbl>
    <w:bookmarkStart w:id="711" w:name="_Toc296854878"/>
    <w:bookmarkStart w:id="712" w:name="_Toc299519137"/>
    <w:bookmarkStart w:id="713" w:name="_Toc299531569"/>
    <w:bookmarkStart w:id="714" w:name="_Toc299531893"/>
    <w:bookmarkStart w:id="715" w:name="_Toc299957176"/>
    <w:p w14:paraId="3C36EAF5" w14:textId="77777777" w:rsidR="000C3222" w:rsidRDefault="000C3222"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45A6092C" w14:textId="3F32F9D1" w:rsidR="00531FC6" w:rsidRPr="00531FC6" w:rsidRDefault="00531FC6" w:rsidP="001D1160">
      <w:pPr>
        <w:pStyle w:val="PURProductName"/>
      </w:pPr>
      <w:bookmarkStart w:id="716" w:name="_Toc346536878"/>
      <w:bookmarkStart w:id="717" w:name="_Toc346895329"/>
      <w:bookmarkStart w:id="718" w:name="_Toc339280341"/>
      <w:bookmarkStart w:id="719" w:name="_Toc339280484"/>
      <w:bookmarkStart w:id="720" w:name="_Toc363552815"/>
      <w:bookmarkStart w:id="721" w:name="_Toc363552878"/>
      <w:bookmarkStart w:id="722" w:name="_Toc378682177"/>
      <w:bookmarkStart w:id="723" w:name="_Toc378682279"/>
      <w:bookmarkStart w:id="724" w:name="_Toc371268291"/>
      <w:bookmarkStart w:id="725" w:name="_Toc371268357"/>
      <w:bookmarkStart w:id="726" w:name="_Toc379278494"/>
      <w:bookmarkStart w:id="727" w:name="_Toc379278556"/>
      <w:bookmarkStart w:id="728" w:name="_Toc427932242"/>
      <w:bookmarkStart w:id="729" w:name="_Toc427933740"/>
      <w:r w:rsidRPr="00531FC6">
        <w:t xml:space="preserve">SharePoint Server </w:t>
      </w:r>
      <w:bookmarkEnd w:id="711"/>
      <w:bookmarkEnd w:id="712"/>
      <w:bookmarkEnd w:id="713"/>
      <w:bookmarkEnd w:id="714"/>
      <w:bookmarkEnd w:id="715"/>
      <w:r w:rsidR="00F44E81" w:rsidRPr="00531FC6">
        <w:t>201</w:t>
      </w:r>
      <w:r w:rsidR="00F44E81">
        <w:t>3</w:t>
      </w:r>
      <w:bookmarkEnd w:id="716"/>
      <w:bookmarkEnd w:id="717"/>
      <w:bookmarkEnd w:id="718"/>
      <w:bookmarkEnd w:id="719"/>
      <w:bookmarkEnd w:id="720"/>
      <w:bookmarkEnd w:id="721"/>
      <w:bookmarkEnd w:id="722"/>
      <w:bookmarkEnd w:id="723"/>
      <w:bookmarkEnd w:id="724"/>
      <w:bookmarkEnd w:id="725"/>
      <w:bookmarkEnd w:id="726"/>
      <w:bookmarkEnd w:id="727"/>
      <w:bookmarkEnd w:id="728"/>
      <w:bookmarkEnd w:id="729"/>
      <w:r w:rsidRPr="00531FC6">
        <w:fldChar w:fldCharType="begin"/>
      </w:r>
      <w:r w:rsidRPr="00531FC6">
        <w:instrText xml:space="preserve"> XE "SharePoint Server 201</w:instrText>
      </w:r>
      <w:r w:rsidR="00F44E81">
        <w:instrText>3</w:instrText>
      </w:r>
      <w:r w:rsidRPr="00531FC6">
        <w:instrText xml:space="preserve">" </w:instrText>
      </w:r>
      <w:r w:rsidRPr="00531FC6">
        <w:fldChar w:fldCharType="end"/>
      </w:r>
    </w:p>
    <w:p w14:paraId="0DBABCD2" w14:textId="77777777" w:rsidR="00531FC6" w:rsidRPr="00531FC6" w:rsidRDefault="00531FC6" w:rsidP="00531FC6">
      <w:pPr>
        <w:spacing w:line="240" w:lineRule="exact"/>
        <w:rPr>
          <w:color w:val="auto"/>
          <w:spacing w:val="-2"/>
          <w:sz w:val="12"/>
        </w:rPr>
      </w:pPr>
      <w:r w:rsidRPr="00531FC6">
        <w:rPr>
          <w:color w:val="auto"/>
          <w:spacing w:val="-2"/>
          <w:sz w:val="12"/>
        </w:rPr>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sidRPr="00531FC6">
              <w:rPr>
                <w:rFonts w:ascii="Arial Narrow" w:hAnsi="Arial Narrow"/>
                <w:color w:val="404040" w:themeColor="text1" w:themeTint="BF"/>
                <w:sz w:val="18"/>
              </w:rPr>
              <w:t xml:space="preserve">Applicable Section of SAL General Terms: </w:t>
            </w:r>
            <w:hyperlink w:anchor="SALTerms_Server" w:history="1">
              <w:r w:rsidRPr="00531FC6">
                <w:rPr>
                  <w:rFonts w:ascii="Arial Narrow" w:hAnsi="Arial Narrow"/>
                  <w:color w:val="00467F"/>
                  <w:sz w:val="18"/>
                  <w:u w:val="single"/>
                </w:rPr>
                <w:t>Server Software</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Internet Based Services Notice: </w:t>
            </w:r>
            <w:r w:rsidRPr="00531FC6">
              <w:rPr>
                <w:rFonts w:ascii="Arial Narrow" w:hAnsi="Arial Narrow"/>
                <w:b/>
                <w:color w:val="404040" w:themeColor="text1" w:themeTint="BF"/>
                <w:sz w:val="18"/>
              </w:rPr>
              <w:t>No</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Client/Additional Software: </w:t>
            </w:r>
            <w:r w:rsidRPr="00531FC6">
              <w:rPr>
                <w:rFonts w:ascii="Arial Narrow" w:hAnsi="Arial Narrow"/>
                <w:b/>
                <w:color w:val="404040" w:themeColor="text1" w:themeTint="BF"/>
                <w:sz w:val="18"/>
              </w:rPr>
              <w:t>Yes</w:t>
            </w:r>
            <w:r w:rsidRPr="00531FC6">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sidRPr="003B0799">
              <w:rPr>
                <w:rFonts w:ascii="Arial Narrow" w:hAnsi="Arial Narrow"/>
                <w:color w:val="404040" w:themeColor="text1" w:themeTint="BF"/>
                <w:sz w:val="18"/>
              </w:rPr>
              <w:t xml:space="preserve">Eligible for Software Services on Data Center Providers’ Servers: </w:t>
            </w:r>
            <w:r w:rsidRPr="003B0799">
              <w:rPr>
                <w:rFonts w:ascii="Arial Narrow" w:hAnsi="Arial Narrow"/>
                <w:b/>
                <w:color w:val="404040" w:themeColor="text1" w:themeTint="BF"/>
                <w:sz w:val="18"/>
              </w:rPr>
              <w:t>Yes</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sidRPr="00531FC6">
              <w:rPr>
                <w:b/>
                <w:color w:val="404040" w:themeColor="text1" w:themeTint="BF"/>
                <w:sz w:val="18"/>
              </w:rPr>
              <w:t>SUBSCRIBER ACCESS LICENSES (SALs)</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618F223A" w14:textId="6F9967C0" w:rsidR="00531FC6" w:rsidRPr="00531FC6" w:rsidRDefault="00531FC6" w:rsidP="00400D01">
            <w:pPr>
              <w:pStyle w:val="PURBullet-Indented"/>
              <w:rPr>
                <w:szCs w:val="18"/>
              </w:rPr>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or</w:t>
            </w:r>
          </w:p>
          <w:p w14:paraId="4B20F565" w14:textId="77777777" w:rsidR="00531FC6" w:rsidRPr="00531FC6" w:rsidRDefault="00531FC6" w:rsidP="00400D01">
            <w:pPr>
              <w:pStyle w:val="PURBullet-Indented"/>
            </w:pPr>
            <w:r w:rsidRPr="00531FC6">
              <w:t>Productivity Suite SAL</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sidRPr="00B123AD">
              <w:rPr>
                <w:b/>
                <w:i/>
                <w:color w:val="404040" w:themeColor="text1" w:themeTint="BF"/>
                <w:sz w:val="18"/>
              </w:rPr>
              <w:t>For the following functionality</w:t>
            </w:r>
            <w:r w:rsidR="002B553F">
              <w:rPr>
                <w:b/>
                <w:i/>
                <w:color w:val="404040" w:themeColor="text1" w:themeTint="BF"/>
                <w:sz w:val="18"/>
              </w:rPr>
              <w:t>:</w:t>
            </w:r>
          </w:p>
          <w:p w14:paraId="6E47A8C2" w14:textId="77777777" w:rsidR="00531FC6" w:rsidRPr="00531FC6" w:rsidRDefault="00531FC6" w:rsidP="00400D01">
            <w:pPr>
              <w:pStyle w:val="PURBullet-Indented"/>
            </w:pPr>
            <w:r w:rsidRPr="00531FC6">
              <w:t xml:space="preserve">Business Connectivity Services Line of Business </w:t>
            </w:r>
            <w:proofErr w:type="spellStart"/>
            <w:r w:rsidRPr="00531FC6">
              <w:t>Webparts</w:t>
            </w:r>
            <w:proofErr w:type="spellEnd"/>
          </w:p>
          <w:p w14:paraId="4E220519" w14:textId="6B2E2E41" w:rsidR="00531FC6" w:rsidRPr="00531FC6" w:rsidRDefault="00531FC6" w:rsidP="00400D01">
            <w:pPr>
              <w:pStyle w:val="PURBullet-Indented"/>
            </w:pPr>
            <w:r w:rsidRPr="00531FC6">
              <w:t xml:space="preserve">Office </w:t>
            </w:r>
            <w:r w:rsidR="00F44E81" w:rsidRPr="00531FC6">
              <w:t>201</w:t>
            </w:r>
            <w:r w:rsidR="00F44E81">
              <w:t>3</w:t>
            </w:r>
            <w:r w:rsidR="00F44E81" w:rsidRPr="00531FC6">
              <w:t xml:space="preserve"> </w:t>
            </w:r>
            <w:r w:rsidRPr="00531FC6">
              <w:t>Business Connectivity Services Client Integration</w:t>
            </w:r>
          </w:p>
          <w:p w14:paraId="0A2A7C35" w14:textId="77777777" w:rsidR="00531FC6" w:rsidRPr="00531FC6" w:rsidRDefault="00531FC6" w:rsidP="00400D01">
            <w:pPr>
              <w:pStyle w:val="PURBullet-Indented"/>
            </w:pPr>
            <w:r w:rsidRPr="00531FC6">
              <w:t>Access Services</w:t>
            </w:r>
          </w:p>
          <w:p w14:paraId="1AEBB4DA" w14:textId="77777777" w:rsidR="00531FC6" w:rsidRDefault="00531FC6" w:rsidP="00400D01">
            <w:pPr>
              <w:pStyle w:val="PURBullet-Indented"/>
            </w:pPr>
            <w:r w:rsidRPr="00531FC6">
              <w:t>InfoPath Forms Services</w:t>
            </w:r>
          </w:p>
          <w:p w14:paraId="43B12D26" w14:textId="39383B59" w:rsidR="00F44E81" w:rsidRDefault="00F44E81" w:rsidP="00400D01">
            <w:pPr>
              <w:pStyle w:val="PURBullet-Indented"/>
            </w:pPr>
            <w:r>
              <w:t>Enterprise Search</w:t>
            </w:r>
          </w:p>
          <w:p w14:paraId="3D4989E4" w14:textId="098B08D4" w:rsidR="00F44E81" w:rsidRPr="00531FC6" w:rsidRDefault="00F44E81" w:rsidP="00400D01">
            <w:pPr>
              <w:pStyle w:val="PURBullet-Indented"/>
            </w:pPr>
            <w:r>
              <w:t xml:space="preserve">E-discovery and </w:t>
            </w:r>
            <w:proofErr w:type="spellStart"/>
            <w:r>
              <w:t>Compl</w:t>
            </w:r>
            <w:proofErr w:type="spellEnd"/>
          </w:p>
          <w:p w14:paraId="5F85E07E" w14:textId="1E70345F" w:rsidR="00531FC6" w:rsidRPr="00531FC6" w:rsidRDefault="00531FC6" w:rsidP="00400D01">
            <w:pPr>
              <w:pStyle w:val="PURBullet-Indented"/>
            </w:pPr>
            <w:r w:rsidRPr="00531FC6">
              <w:t>Excel Services</w:t>
            </w:r>
            <w:r w:rsidR="00F44E81">
              <w:t xml:space="preserve">, PowerPivot, </w:t>
            </w:r>
            <w:proofErr w:type="spellStart"/>
            <w:r w:rsidR="00F44E81">
              <w:t>PowerView</w:t>
            </w:r>
            <w:proofErr w:type="spellEnd"/>
          </w:p>
          <w:p w14:paraId="2E021EB0" w14:textId="77777777" w:rsidR="00531FC6" w:rsidRPr="00531FC6" w:rsidRDefault="00531FC6" w:rsidP="00400D01">
            <w:pPr>
              <w:pStyle w:val="PURBullet-Indented"/>
            </w:pPr>
            <w:r w:rsidRPr="00531FC6">
              <w:t>Visio Services</w:t>
            </w:r>
          </w:p>
          <w:p w14:paraId="22600268" w14:textId="77777777" w:rsidR="00531FC6" w:rsidRPr="00531FC6" w:rsidRDefault="00531FC6" w:rsidP="00400D01">
            <w:pPr>
              <w:pStyle w:val="PURBullet-Indented"/>
            </w:pPr>
            <w:r w:rsidRPr="00531FC6">
              <w:t>PerformancePoint Services</w:t>
            </w:r>
          </w:p>
          <w:p w14:paraId="584919A9" w14:textId="77777777" w:rsidR="00531FC6" w:rsidRPr="00531FC6" w:rsidRDefault="00531FC6" w:rsidP="00400D01">
            <w:pPr>
              <w:pStyle w:val="PURBullet-Indented"/>
            </w:pPr>
            <w:r w:rsidRPr="00531FC6">
              <w:t>Custom Analytics Reports</w:t>
            </w:r>
          </w:p>
          <w:p w14:paraId="076A45FC" w14:textId="77777777" w:rsidR="00531FC6" w:rsidRPr="00531FC6" w:rsidRDefault="00531FC6" w:rsidP="00400D01">
            <w:pPr>
              <w:pStyle w:val="PURBullet-Indented"/>
            </w:pPr>
            <w:r w:rsidRPr="00531FC6">
              <w:t>Advanced Charting</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3BAD8884" w14:textId="5F651C55" w:rsidR="00531FC6" w:rsidRPr="00070E35"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AND</w:t>
            </w:r>
            <w:r w:rsidR="00070E35">
              <w:t xml:space="preserve"> </w:t>
            </w:r>
            <w:r w:rsidRPr="00070E35">
              <w:t>SharePo</w:t>
            </w:r>
            <w:r w:rsidR="00070E35" w:rsidRPr="00070E35">
              <w:t xml:space="preserve">int Server </w:t>
            </w:r>
            <w:r w:rsidR="00F44E81" w:rsidRPr="00070E35">
              <w:t>201</w:t>
            </w:r>
            <w:r w:rsidR="00F44E81">
              <w:t>3</w:t>
            </w:r>
            <w:r w:rsidR="00F44E81" w:rsidRPr="00070E35">
              <w:t xml:space="preserve"> </w:t>
            </w:r>
            <w:r w:rsidR="00070E35" w:rsidRPr="00070E35">
              <w:t>Enterprise SAL</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sidRPr="00531FC6">
              <w:rPr>
                <w:b/>
                <w:i/>
                <w:color w:val="404040" w:themeColor="text1" w:themeTint="BF"/>
                <w:sz w:val="18"/>
              </w:rPr>
              <w:t>SALs for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Qualifying CALs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CAL, </w:t>
            </w:r>
            <w:r w:rsidRPr="00070E35">
              <w:rPr>
                <w:b/>
              </w:rPr>
              <w:t>or</w:t>
            </w:r>
          </w:p>
          <w:p w14:paraId="46DBFB7C" w14:textId="77777777" w:rsidR="00531FC6" w:rsidRPr="00531FC6" w:rsidRDefault="00531FC6" w:rsidP="00400D01">
            <w:pPr>
              <w:pStyle w:val="PURBullet-Indented"/>
            </w:pPr>
            <w:r w:rsidRPr="00531FC6">
              <w:t xml:space="preserve">Core CAL Suite, </w:t>
            </w:r>
            <w:r w:rsidRPr="00070E35">
              <w:rPr>
                <w:b/>
              </w:rPr>
              <w:t>or</w:t>
            </w:r>
          </w:p>
          <w:p w14:paraId="004B9F8A" w14:textId="77777777" w:rsidR="00531FC6" w:rsidRPr="00531FC6" w:rsidRDefault="00531FC6" w:rsidP="00400D01">
            <w:pPr>
              <w:pStyle w:val="PURBullet-Indented"/>
            </w:pPr>
            <w:r w:rsidRPr="00531FC6">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Enterprise SAL</w:t>
            </w:r>
          </w:p>
          <w:p w14:paraId="5473D32E" w14:textId="291C2F41" w:rsidR="00531FC6" w:rsidRPr="00531FC6" w:rsidRDefault="00531FC6" w:rsidP="00F44E81">
            <w:pPr>
              <w:spacing w:line="240" w:lineRule="exact"/>
              <w:ind w:left="216"/>
              <w:contextualSpacing/>
              <w:rPr>
                <w:color w:val="404040" w:themeColor="text1" w:themeTint="BF"/>
                <w:sz w:val="18"/>
              </w:rPr>
            </w:pPr>
            <w:r w:rsidRPr="00531FC6">
              <w:rPr>
                <w:color w:val="404040" w:themeColor="text1" w:themeTint="BF"/>
                <w:sz w:val="18"/>
              </w:rPr>
              <w:t xml:space="preserve">(please note that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 xml:space="preserve">Enterprise SAL requires the </w:t>
            </w:r>
            <w:r w:rsidR="00193938">
              <w:rPr>
                <w:color w:val="404040" w:themeColor="text1" w:themeTint="BF"/>
                <w:sz w:val="18"/>
              </w:rPr>
              <w:t>E</w:t>
            </w:r>
            <w:r w:rsidRPr="00531FC6">
              <w:rPr>
                <w:color w:val="404040" w:themeColor="text1" w:themeTint="BF"/>
                <w:sz w:val="18"/>
              </w:rPr>
              <w:t xml:space="preserve">nd </w:t>
            </w:r>
            <w:r w:rsidR="00193938">
              <w:rPr>
                <w:color w:val="404040" w:themeColor="text1" w:themeTint="BF"/>
                <w:sz w:val="18"/>
              </w:rPr>
              <w:t>U</w:t>
            </w:r>
            <w:r w:rsidRPr="00531FC6">
              <w:rPr>
                <w:color w:val="404040" w:themeColor="text1" w:themeTint="BF"/>
                <w:sz w:val="18"/>
              </w:rPr>
              <w:t xml:space="preserve">ser to have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Standard SAL)</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SharePoint</w:t>
            </w:r>
            <w:r w:rsidR="00F44E81">
              <w:t xml:space="preserve"> Server</w:t>
            </w:r>
            <w:r>
              <w:t xml:space="preserve"> </w:t>
            </w:r>
            <w:r w:rsidR="00F44E81">
              <w:t xml:space="preserve">2013 </w:t>
            </w:r>
            <w:r>
              <w:t xml:space="preserve">Standard CAL </w:t>
            </w:r>
            <w:r w:rsidRPr="00B123AD">
              <w:rPr>
                <w:b/>
              </w:rPr>
              <w:t>and</w:t>
            </w:r>
            <w:r>
              <w:t xml:space="preserve"> </w:t>
            </w:r>
            <w:r w:rsidR="00531FC6" w:rsidRPr="00531FC6">
              <w:t xml:space="preserve">SharePoint Server </w:t>
            </w:r>
            <w:r w:rsidR="00F44E81" w:rsidRPr="00531FC6">
              <w:t>201</w:t>
            </w:r>
            <w:r w:rsidR="00F44E81">
              <w:t>3</w:t>
            </w:r>
            <w:r w:rsidR="00F44E81" w:rsidRPr="00531FC6">
              <w:t xml:space="preserve"> </w:t>
            </w:r>
            <w:r w:rsidR="00531FC6" w:rsidRPr="00531FC6">
              <w:t xml:space="preserve">Enterprise </w:t>
            </w:r>
            <w:r w:rsidR="00531FC6" w:rsidRPr="00531FC6">
              <w:rPr>
                <w:rFonts w:cs="Tahoma"/>
                <w:szCs w:val="18"/>
              </w:rPr>
              <w:t>CAL</w:t>
            </w:r>
            <w:r w:rsidR="00531FC6" w:rsidRPr="00531FC6">
              <w:t xml:space="preserve">, </w:t>
            </w:r>
            <w:r w:rsidR="00531FC6" w:rsidRPr="00B123AD">
              <w:rPr>
                <w:b/>
              </w:rPr>
              <w:t>or</w:t>
            </w:r>
          </w:p>
          <w:p w14:paraId="1EC39DB0" w14:textId="1DD0321B" w:rsidR="00531FC6" w:rsidRPr="00531FC6" w:rsidRDefault="00531FC6" w:rsidP="00400D01">
            <w:pPr>
              <w:pStyle w:val="PURBullet-Indented"/>
            </w:pPr>
            <w:r w:rsidRPr="00531FC6">
              <w:t xml:space="preserve">Core CAL Suite </w:t>
            </w:r>
            <w:r w:rsidRPr="00B123AD">
              <w:rPr>
                <w:b/>
              </w:rPr>
              <w:t>and</w:t>
            </w:r>
            <w:r w:rsidRPr="00531FC6">
              <w:t xml:space="preserve"> SharePoint Server </w:t>
            </w:r>
            <w:r w:rsidR="00F44E81">
              <w:t xml:space="preserve">2013 </w:t>
            </w:r>
            <w:r w:rsidRPr="00531FC6">
              <w:t xml:space="preserve">Enterprise CAL, </w:t>
            </w:r>
            <w:r w:rsidRPr="00531FC6">
              <w:rPr>
                <w:b/>
              </w:rPr>
              <w:t>or</w:t>
            </w:r>
          </w:p>
          <w:p w14:paraId="51853C7B" w14:textId="77777777" w:rsidR="00531FC6" w:rsidRPr="00531FC6" w:rsidRDefault="00531FC6" w:rsidP="00400D01">
            <w:pPr>
              <w:pStyle w:val="PURBullet-Indented"/>
            </w:pPr>
            <w:r w:rsidRPr="00531FC6">
              <w:t>Enterprise CAL Suite</w:t>
            </w:r>
          </w:p>
        </w:tc>
      </w:tr>
    </w:tbl>
    <w:bookmarkStart w:id="730" w:name="_Toc299519138"/>
    <w:bookmarkStart w:id="731" w:name="_Toc299531570"/>
    <w:bookmarkStart w:id="732" w:name="_Toc299531894"/>
    <w:bookmarkStart w:id="733" w:name="_Toc299957177"/>
    <w:p w14:paraId="51DED5A4" w14:textId="6FF8C755" w:rsidR="00801AE1" w:rsidRPr="00DE4FF9" w:rsidRDefault="00830DCA" w:rsidP="00DE4FF9">
      <w:pPr>
        <w:pStyle w:val="PURBreadcrumb"/>
        <w:keepNext w:val="0"/>
        <w:spacing w:before="0"/>
        <w:rPr>
          <w:rFonts w:ascii="Arial Narrow" w:hAnsi="Arial Narrow"/>
          <w:color w:val="00467F"/>
          <w:sz w:val="16"/>
          <w:u w:val="single"/>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bookmarkStart w:id="734" w:name="_Toc299519142"/>
      <w:bookmarkStart w:id="735" w:name="_Toc299531574"/>
      <w:bookmarkStart w:id="736" w:name="_Toc299531898"/>
      <w:bookmarkStart w:id="737" w:name="_Toc299957181"/>
      <w:bookmarkStart w:id="738" w:name="_Toc346536879"/>
      <w:bookmarkStart w:id="739" w:name="_Toc346895330"/>
      <w:bookmarkStart w:id="740" w:name="_Toc339280343"/>
      <w:bookmarkStart w:id="741" w:name="_Toc339280486"/>
      <w:bookmarkStart w:id="742" w:name="_Toc363552816"/>
      <w:bookmarkStart w:id="743" w:name="_Toc363552879"/>
      <w:bookmarkStart w:id="744" w:name="_Toc378682178"/>
      <w:bookmarkStart w:id="745" w:name="_Toc378682280"/>
      <w:bookmarkStart w:id="746" w:name="_Toc371268292"/>
      <w:bookmarkStart w:id="747" w:name="_Toc371268358"/>
      <w:bookmarkStart w:id="748" w:name="_Toc379278495"/>
      <w:bookmarkStart w:id="749" w:name="_Toc379278557"/>
      <w:bookmarkEnd w:id="730"/>
      <w:bookmarkEnd w:id="731"/>
      <w:bookmarkEnd w:id="732"/>
      <w:bookmarkEnd w:id="733"/>
    </w:p>
    <w:p w14:paraId="164EEA4C" w14:textId="04126674" w:rsidR="00DF5305" w:rsidRDefault="00DF5305" w:rsidP="00DF5305">
      <w:pPr>
        <w:pStyle w:val="PURProductName"/>
      </w:pPr>
      <w:bookmarkStart w:id="750" w:name="_Toc346895313"/>
      <w:bookmarkStart w:id="751" w:name="_Toc363552798"/>
      <w:bookmarkStart w:id="752" w:name="_Toc363552861"/>
      <w:bookmarkStart w:id="753" w:name="_Toc378682160"/>
      <w:bookmarkStart w:id="754" w:name="_Toc378682262"/>
      <w:bookmarkStart w:id="755" w:name="_Toc371268274"/>
      <w:bookmarkStart w:id="756" w:name="_Toc371268340"/>
      <w:bookmarkStart w:id="757" w:name="_Toc379278477"/>
      <w:bookmarkStart w:id="758" w:name="_Toc379278539"/>
      <w:bookmarkStart w:id="759" w:name="_Toc427932243"/>
      <w:bookmarkStart w:id="760" w:name="_Toc427933741"/>
      <w:bookmarkStart w:id="761" w:name="_Toc299519122"/>
      <w:bookmarkStart w:id="762" w:name="_Toc299531554"/>
      <w:bookmarkStart w:id="763" w:name="_Toc299531878"/>
      <w:bookmarkStart w:id="764" w:name="_Toc299957161"/>
      <w:bookmarkStart w:id="765" w:name="_Toc346536862"/>
      <w:bookmarkStart w:id="766" w:name="_Toc339280326"/>
      <w:bookmarkStart w:id="767" w:name="_Toc339280469"/>
      <w:r>
        <w:t>Skype for Business Server 2015</w:t>
      </w:r>
      <w:bookmarkEnd w:id="750"/>
      <w:bookmarkEnd w:id="751"/>
      <w:bookmarkEnd w:id="752"/>
      <w:bookmarkEnd w:id="753"/>
      <w:bookmarkEnd w:id="754"/>
      <w:bookmarkEnd w:id="755"/>
      <w:bookmarkEnd w:id="756"/>
      <w:bookmarkEnd w:id="757"/>
      <w:bookmarkEnd w:id="758"/>
      <w:bookmarkEnd w:id="759"/>
      <w:bookmarkEnd w:id="760"/>
      <w:r w:rsidDel="001333B5">
        <w:t xml:space="preserve"> </w:t>
      </w:r>
      <w:bookmarkEnd w:id="761"/>
      <w:bookmarkEnd w:id="762"/>
      <w:bookmarkEnd w:id="763"/>
      <w:bookmarkEnd w:id="764"/>
      <w:bookmarkEnd w:id="765"/>
      <w:bookmarkEnd w:id="766"/>
      <w:bookmarkEnd w:id="767"/>
      <w:r>
        <w:fldChar w:fldCharType="begin"/>
      </w:r>
      <w:r>
        <w:instrText xml:space="preserve"> XE "Skype for Business Server 2015" </w:instrText>
      </w:r>
      <w:r>
        <w:fldChar w:fldCharType="end"/>
      </w:r>
    </w:p>
    <w:p w14:paraId="6C7F35C8" w14:textId="77777777" w:rsidR="00DF5305" w:rsidRPr="000A146C" w:rsidRDefault="00DF5305" w:rsidP="00DF5305">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DF5305" w14:paraId="6492C68F" w14:textId="77777777" w:rsidTr="000123B6">
        <w:tc>
          <w:tcPr>
            <w:tcW w:w="2427" w:type="pct"/>
            <w:gridSpan w:val="2"/>
            <w:tcBorders>
              <w:top w:val="nil"/>
            </w:tcBorders>
          </w:tcPr>
          <w:p w14:paraId="673F2121" w14:textId="77777777" w:rsidR="00DF5305" w:rsidRDefault="00DF5305" w:rsidP="000123B6">
            <w:pPr>
              <w:pStyle w:val="PURLMSH"/>
            </w:pPr>
            <w:r>
              <w:t xml:space="preserve">Applicable Section of SAL General Terms: </w:t>
            </w:r>
            <w:hyperlink w:anchor="SALTerms_Server" w:history="1">
              <w:r w:rsidRPr="00C54E23">
                <w:rPr>
                  <w:rStyle w:val="Hyperlink"/>
                </w:rPr>
                <w:t>Server Software</w:t>
              </w:r>
            </w:hyperlink>
          </w:p>
        </w:tc>
        <w:tc>
          <w:tcPr>
            <w:tcW w:w="2573" w:type="pct"/>
            <w:gridSpan w:val="3"/>
            <w:tcBorders>
              <w:top w:val="nil"/>
            </w:tcBorders>
          </w:tcPr>
          <w:p w14:paraId="7BE6E958" w14:textId="77777777" w:rsidR="00DF5305" w:rsidRDefault="00DF5305" w:rsidP="000123B6">
            <w:pPr>
              <w:pStyle w:val="PURLMSH"/>
            </w:pPr>
            <w:r>
              <w:t xml:space="preserve">See </w:t>
            </w:r>
            <w:r w:rsidRPr="00E53A62">
              <w:t>Applicable</w:t>
            </w:r>
            <w:r>
              <w:t xml:space="preserve"> Notice: </w:t>
            </w:r>
            <w:r>
              <w:rPr>
                <w:b/>
              </w:rPr>
              <w:t xml:space="preserve">Recording, VC-1 </w:t>
            </w:r>
            <w:r>
              <w:rPr>
                <w:i/>
              </w:rPr>
              <w:t>(s</w:t>
            </w:r>
            <w:r w:rsidRPr="0026184E">
              <w:rPr>
                <w:i/>
              </w:rPr>
              <w:t xml:space="preserve">ee </w:t>
            </w:r>
            <w:hyperlink w:anchor="Appendix2" w:history="1">
              <w:r w:rsidRPr="0026184E">
                <w:rPr>
                  <w:rStyle w:val="Hyperlink"/>
                  <w:i/>
                </w:rPr>
                <w:t>Appendix 2</w:t>
              </w:r>
            </w:hyperlink>
            <w:r w:rsidRPr="0026184E">
              <w:rPr>
                <w:i/>
              </w:rPr>
              <w:t>)</w:t>
            </w:r>
          </w:p>
        </w:tc>
      </w:tr>
      <w:tr w:rsidR="00DF5305" w14:paraId="1CB0BFBE" w14:textId="77777777" w:rsidTr="000123B6">
        <w:tc>
          <w:tcPr>
            <w:tcW w:w="5000" w:type="pct"/>
            <w:gridSpan w:val="5"/>
          </w:tcPr>
          <w:p w14:paraId="6DD843DF" w14:textId="77777777" w:rsidR="00DF5305" w:rsidRPr="00E53A62" w:rsidRDefault="00DF5305" w:rsidP="000123B6">
            <w:pPr>
              <w:pStyle w:val="PURLMSH"/>
              <w:tabs>
                <w:tab w:val="left" w:pos="5195"/>
              </w:tabs>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r>
              <w:rPr>
                <w:i/>
              </w:rPr>
              <w:tab/>
              <w:t xml:space="preserve"> </w:t>
            </w:r>
            <w:r>
              <w:t xml:space="preserve">Eligible for Software Services on Data Center Providers’ Servers: </w:t>
            </w:r>
            <w:r>
              <w:rPr>
                <w:b/>
              </w:rPr>
              <w:t>Yes</w:t>
            </w:r>
          </w:p>
        </w:tc>
      </w:tr>
      <w:tr w:rsidR="00DF5305" w:rsidRPr="00501DAF" w14:paraId="1EFABE69" w14:textId="77777777" w:rsidTr="000123B6">
        <w:tc>
          <w:tcPr>
            <w:tcW w:w="5000" w:type="pct"/>
            <w:gridSpan w:val="5"/>
            <w:shd w:val="clear" w:color="auto" w:fill="E5EEF7"/>
          </w:tcPr>
          <w:p w14:paraId="43B8AE12" w14:textId="77777777" w:rsidR="00DF5305" w:rsidRPr="00501DAF" w:rsidRDefault="00DF5305" w:rsidP="000123B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DF5305" w:rsidRPr="003528B0" w14:paraId="524C155E" w14:textId="77777777" w:rsidTr="000123B6">
        <w:tc>
          <w:tcPr>
            <w:tcW w:w="5000" w:type="pct"/>
            <w:gridSpan w:val="5"/>
          </w:tcPr>
          <w:p w14:paraId="14677BC4" w14:textId="77777777" w:rsidR="00DF5305" w:rsidRPr="00BB180A" w:rsidRDefault="00DF5305" w:rsidP="000123B6">
            <w:pPr>
              <w:pStyle w:val="PURBody"/>
              <w:rPr>
                <w:i/>
              </w:rPr>
            </w:pPr>
            <w:r w:rsidRPr="00BB41EF">
              <w:rPr>
                <w:b/>
              </w:rPr>
              <w:t>You need:</w:t>
            </w:r>
          </w:p>
          <w:p w14:paraId="6103DBD4" w14:textId="265A76D0" w:rsidR="00DF5305" w:rsidRDefault="00DF5305" w:rsidP="000123B6">
            <w:pPr>
              <w:pStyle w:val="PURBullet-Indented"/>
              <w:rPr>
                <w:szCs w:val="18"/>
              </w:rPr>
            </w:pPr>
            <w:r>
              <w:t xml:space="preserve">Skype for Business Server 2015 </w:t>
            </w:r>
            <w:r w:rsidRPr="00372F9D">
              <w:t>Standard</w:t>
            </w:r>
            <w:r>
              <w:rPr>
                <w:szCs w:val="18"/>
              </w:rPr>
              <w:t xml:space="preserve"> SAL </w:t>
            </w:r>
            <w:r w:rsidRPr="00AE5D7B">
              <w:rPr>
                <w:b/>
                <w:szCs w:val="18"/>
              </w:rPr>
              <w:t>or</w:t>
            </w:r>
          </w:p>
          <w:p w14:paraId="6C1534BF" w14:textId="39C3912F" w:rsidR="00DF5305" w:rsidRDefault="00DF5305" w:rsidP="000123B6">
            <w:pPr>
              <w:pStyle w:val="PURBullet-Indented"/>
            </w:pPr>
            <w:r>
              <w:t xml:space="preserve">Skype for Business Server 2015 Enterprise SAL </w:t>
            </w:r>
            <w:r w:rsidRPr="00AE5D7B">
              <w:rPr>
                <w:b/>
              </w:rPr>
              <w:t>or</w:t>
            </w:r>
          </w:p>
          <w:p w14:paraId="04957056" w14:textId="519F06E2" w:rsidR="00DF5305" w:rsidRDefault="00DF5305" w:rsidP="000123B6">
            <w:pPr>
              <w:pStyle w:val="PURBullet-Indented"/>
            </w:pPr>
            <w:r>
              <w:t xml:space="preserve">Skype for Business Server 2015 Plus SAL, </w:t>
            </w:r>
            <w:r w:rsidRPr="00AE5D7B">
              <w:rPr>
                <w:b/>
              </w:rPr>
              <w:t>or</w:t>
            </w:r>
          </w:p>
          <w:p w14:paraId="74034AE9" w14:textId="282EC9D5" w:rsidR="00DF5305" w:rsidRPr="00A748AB" w:rsidRDefault="00DF5305" w:rsidP="000123B6">
            <w:pPr>
              <w:pStyle w:val="PURBullet-Indented"/>
              <w:rPr>
                <w:lang w:val="fr-FR"/>
              </w:rPr>
            </w:pPr>
            <w:r>
              <w:rPr>
                <w:lang w:val="fr-FR"/>
              </w:rPr>
              <w:t>Skype for Business Server 2015</w:t>
            </w:r>
            <w:r w:rsidRPr="00A748AB">
              <w:rPr>
                <w:lang w:val="fr-FR"/>
              </w:rPr>
              <w:t xml:space="preserve"> Enterprise Plus SAL, </w:t>
            </w:r>
            <w:r w:rsidRPr="00A748AB">
              <w:rPr>
                <w:b/>
                <w:lang w:val="fr-FR"/>
              </w:rPr>
              <w:t>or</w:t>
            </w:r>
          </w:p>
          <w:p w14:paraId="3D5DCB46" w14:textId="77777777" w:rsidR="00DF5305" w:rsidRPr="000A3567" w:rsidRDefault="00DF5305" w:rsidP="000123B6">
            <w:pPr>
              <w:pStyle w:val="PURBullet-Indented"/>
            </w:pPr>
            <w:r w:rsidRPr="0087006F">
              <w:t>Productivity Suite SAL</w:t>
            </w:r>
          </w:p>
        </w:tc>
      </w:tr>
      <w:tr w:rsidR="00DF5305" w:rsidRPr="003528B0" w14:paraId="525AD084" w14:textId="77777777" w:rsidTr="000123B6">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77777777" w:rsidR="00DF5305" w:rsidRPr="00C33C5F" w:rsidRDefault="00DF5305" w:rsidP="000123B6">
            <w:pPr>
              <w:pStyle w:val="PURBody"/>
              <w:spacing w:after="0"/>
            </w:pPr>
            <w:r w:rsidRPr="00830DCA">
              <w:rPr>
                <w:b/>
                <w:i/>
              </w:rPr>
              <w:t>SALs for SA</w:t>
            </w:r>
          </w:p>
        </w:tc>
        <w:tc>
          <w:tcPr>
            <w:tcW w:w="2383" w:type="pct"/>
            <w:tcBorders>
              <w:top w:val="nil"/>
              <w:bottom w:val="nil"/>
            </w:tcBorders>
            <w:shd w:val="clear" w:color="auto" w:fill="E5EEF7"/>
          </w:tcPr>
          <w:p w14:paraId="6B31035C" w14:textId="77777777" w:rsidR="00DF5305" w:rsidRPr="00C33C5F" w:rsidRDefault="00DF5305" w:rsidP="000123B6">
            <w:pPr>
              <w:pStyle w:val="PURBody"/>
              <w:spacing w:after="0"/>
            </w:pPr>
            <w:r w:rsidRPr="00830DCA">
              <w:rPr>
                <w:b/>
                <w:i/>
              </w:rPr>
              <w:t>Qualifying CALs</w:t>
            </w:r>
          </w:p>
        </w:tc>
      </w:tr>
      <w:tr w:rsidR="00DF5305" w:rsidRPr="003528B0" w14:paraId="3FD13C7E" w14:textId="77777777" w:rsidTr="000123B6">
        <w:tc>
          <w:tcPr>
            <w:tcW w:w="2427" w:type="pct"/>
            <w:gridSpan w:val="2"/>
            <w:tcBorders>
              <w:top w:val="nil"/>
              <w:bottom w:val="single" w:sz="4" w:space="0" w:color="auto"/>
            </w:tcBorders>
          </w:tcPr>
          <w:p w14:paraId="00FE279B" w14:textId="2601A847" w:rsidR="00DF5305" w:rsidRPr="00C33C5F" w:rsidRDefault="00DF5305" w:rsidP="000123B6">
            <w:pPr>
              <w:pStyle w:val="PURBullet-Indented"/>
            </w:pPr>
            <w:r>
              <w:t>Skype For Business</w:t>
            </w:r>
            <w:r w:rsidRPr="00C33C5F">
              <w:t xml:space="preserve"> Server Standard SAL</w:t>
            </w:r>
          </w:p>
        </w:tc>
        <w:tc>
          <w:tcPr>
            <w:tcW w:w="2573" w:type="pct"/>
            <w:gridSpan w:val="3"/>
            <w:tcBorders>
              <w:top w:val="nil"/>
              <w:bottom w:val="single" w:sz="4" w:space="0" w:color="auto"/>
            </w:tcBorders>
          </w:tcPr>
          <w:p w14:paraId="31421C02" w14:textId="705002D7" w:rsidR="00DF5305" w:rsidRPr="002448BE" w:rsidRDefault="00DF5305" w:rsidP="000123B6">
            <w:pPr>
              <w:pStyle w:val="PURBullet-Indented"/>
            </w:pPr>
            <w:r>
              <w:t>Skype for Business Server 2015</w:t>
            </w:r>
            <w:r w:rsidRPr="002448BE">
              <w:t xml:space="preserve"> Standard CAL, </w:t>
            </w:r>
            <w:r w:rsidRPr="00830DCA">
              <w:rPr>
                <w:b/>
              </w:rPr>
              <w:t>or</w:t>
            </w:r>
          </w:p>
          <w:p w14:paraId="50394322" w14:textId="77777777" w:rsidR="00DF5305" w:rsidRPr="002448BE" w:rsidRDefault="00DF5305" w:rsidP="000123B6">
            <w:pPr>
              <w:pStyle w:val="PURBullet-Indented"/>
            </w:pPr>
            <w:r w:rsidRPr="002448BE">
              <w:t>Enterprise CAL Suite</w:t>
            </w:r>
          </w:p>
        </w:tc>
      </w:tr>
      <w:tr w:rsidR="00DF5305" w:rsidRPr="00C33C5F" w14:paraId="33FD2C35" w14:textId="77777777" w:rsidTr="000123B6">
        <w:tc>
          <w:tcPr>
            <w:tcW w:w="2427" w:type="pct"/>
            <w:gridSpan w:val="2"/>
            <w:tcBorders>
              <w:top w:val="single" w:sz="4" w:space="0" w:color="auto"/>
              <w:bottom w:val="single" w:sz="4" w:space="0" w:color="auto"/>
            </w:tcBorders>
          </w:tcPr>
          <w:p w14:paraId="590A745B" w14:textId="4889D443" w:rsidR="00DF5305" w:rsidRPr="00C33C5F" w:rsidRDefault="00DF5305" w:rsidP="000123B6">
            <w:pPr>
              <w:pStyle w:val="PURBullet-Indented"/>
              <w:rPr>
                <w:i/>
              </w:rPr>
            </w:pPr>
            <w:r>
              <w:t>Skype for Business</w:t>
            </w:r>
            <w:r w:rsidRPr="00C33C5F">
              <w:t xml:space="preserve"> Server </w:t>
            </w:r>
            <w:r>
              <w:t>Enterprise</w:t>
            </w:r>
            <w:r w:rsidRPr="00C33C5F">
              <w:t xml:space="preserve"> SAL</w:t>
            </w:r>
          </w:p>
        </w:tc>
        <w:tc>
          <w:tcPr>
            <w:tcW w:w="2573" w:type="pct"/>
            <w:gridSpan w:val="3"/>
            <w:tcBorders>
              <w:top w:val="single" w:sz="4" w:space="0" w:color="auto"/>
              <w:bottom w:val="single" w:sz="4" w:space="0" w:color="auto"/>
            </w:tcBorders>
          </w:tcPr>
          <w:p w14:paraId="011EA4F3" w14:textId="728269D5" w:rsidR="00DF5305" w:rsidRPr="002448BE" w:rsidRDefault="00DF5305" w:rsidP="000123B6">
            <w:pPr>
              <w:pStyle w:val="PURBullet-Indented"/>
            </w:pPr>
            <w:r>
              <w:t>Skype for Business Server 2015</w:t>
            </w:r>
            <w:r w:rsidRPr="002448BE">
              <w:t xml:space="preserve"> Standard CAL and </w:t>
            </w:r>
            <w:r>
              <w:t>Skype for Business Server 2015</w:t>
            </w:r>
            <w:r w:rsidRPr="002448BE">
              <w:t xml:space="preserve"> Enterprise CAL, </w:t>
            </w:r>
            <w:r w:rsidRPr="00830DCA">
              <w:rPr>
                <w:b/>
              </w:rPr>
              <w:t>or</w:t>
            </w:r>
          </w:p>
          <w:p w14:paraId="0FAAA23F" w14:textId="10231109" w:rsidR="00DF5305" w:rsidRPr="002448BE" w:rsidRDefault="00DF5305" w:rsidP="000123B6">
            <w:pPr>
              <w:pStyle w:val="PURBullet-Indented"/>
            </w:pPr>
            <w:r w:rsidRPr="002448BE">
              <w:t xml:space="preserve">Core CAL Suite and </w:t>
            </w:r>
            <w:r>
              <w:t>Skype for Business</w:t>
            </w:r>
            <w:r w:rsidRPr="002448BE">
              <w:t xml:space="preserve"> Server Enterprise CAL, </w:t>
            </w:r>
            <w:r w:rsidRPr="00830DCA">
              <w:rPr>
                <w:b/>
              </w:rPr>
              <w:t>or</w:t>
            </w:r>
          </w:p>
          <w:p w14:paraId="201F058F" w14:textId="77777777" w:rsidR="00DF5305" w:rsidRPr="00BB2971" w:rsidRDefault="00DF5305" w:rsidP="000123B6">
            <w:pPr>
              <w:pStyle w:val="PURBullet-Indented"/>
              <w:rPr>
                <w:lang w:val="fr-FR"/>
              </w:rPr>
            </w:pPr>
            <w:r w:rsidRPr="002448BE">
              <w:t>Enterprise CAL Suite</w:t>
            </w:r>
            <w:r>
              <w:t xml:space="preserve">, </w:t>
            </w:r>
            <w:r w:rsidRPr="00BB2971">
              <w:rPr>
                <w:b/>
                <w:lang w:val="fr-FR"/>
              </w:rPr>
              <w:t>or</w:t>
            </w:r>
          </w:p>
          <w:p w14:paraId="6125068B" w14:textId="2C51351A" w:rsidR="00DF5305" w:rsidRPr="00DE591B" w:rsidRDefault="00DF5305" w:rsidP="000123B6">
            <w:pPr>
              <w:pStyle w:val="PURBullet-Indented"/>
            </w:pPr>
            <w:r>
              <w:rPr>
                <w:rFonts w:asciiTheme="majorHAnsi" w:hAnsiTheme="majorHAnsi"/>
                <w:sz w:val="16"/>
                <w:szCs w:val="16"/>
              </w:rPr>
              <w:t>Skype for Business</w:t>
            </w:r>
            <w:r w:rsidRPr="00DE591B">
              <w:t xml:space="preserve"> Online Plan 3 User SL, </w:t>
            </w:r>
            <w:r w:rsidRPr="00DE591B">
              <w:rPr>
                <w:b/>
              </w:rPr>
              <w:t>or</w:t>
            </w:r>
          </w:p>
          <w:p w14:paraId="6478DE8B" w14:textId="77777777" w:rsidR="00DF5305" w:rsidRPr="00DE591B" w:rsidRDefault="00DF5305" w:rsidP="000123B6">
            <w:pPr>
              <w:pStyle w:val="PURBullet-Indented"/>
            </w:pPr>
            <w:r>
              <w:t xml:space="preserve">Office 365 Enterprise E3 or E4, Academic A3 or A4, </w:t>
            </w:r>
            <w:r w:rsidRPr="00831F23">
              <w:rPr>
                <w:b/>
              </w:rPr>
              <w:t>or</w:t>
            </w:r>
            <w:r>
              <w:t xml:space="preserve"> Government G3 or G4* User SL</w:t>
            </w:r>
          </w:p>
          <w:p w14:paraId="0BFE6D24" w14:textId="77777777" w:rsidR="00DF5305" w:rsidRDefault="00DF5305" w:rsidP="000123B6">
            <w:pPr>
              <w:pStyle w:val="PURBullet-Indented"/>
              <w:numPr>
                <w:ilvl w:val="0"/>
                <w:numId w:val="0"/>
              </w:numPr>
              <w:ind w:left="486" w:hanging="216"/>
            </w:pPr>
          </w:p>
          <w:p w14:paraId="3AADAE1C" w14:textId="77777777" w:rsidR="00DF5305" w:rsidRPr="002448BE" w:rsidRDefault="00DF5305" w:rsidP="000123B6">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r w:rsidR="00DF5305" w:rsidRPr="00DE49C6" w14:paraId="2505181F" w14:textId="77777777" w:rsidTr="000123B6">
        <w:tc>
          <w:tcPr>
            <w:tcW w:w="2427" w:type="pct"/>
            <w:gridSpan w:val="2"/>
            <w:tcBorders>
              <w:top w:val="single" w:sz="4" w:space="0" w:color="auto"/>
            </w:tcBorders>
          </w:tcPr>
          <w:p w14:paraId="1295C466" w14:textId="426EEE14" w:rsidR="00DF5305" w:rsidRPr="00C33C5F" w:rsidRDefault="00DF5305" w:rsidP="000123B6">
            <w:pPr>
              <w:pStyle w:val="PURBullet-Indented"/>
              <w:rPr>
                <w:i/>
              </w:rPr>
            </w:pPr>
            <w:r>
              <w:t>Skype for Business</w:t>
            </w:r>
            <w:r w:rsidRPr="00C33C5F">
              <w:t xml:space="preserve"> Server </w:t>
            </w:r>
            <w:r>
              <w:t>Plus</w:t>
            </w:r>
            <w:r w:rsidRPr="00C33C5F">
              <w:t xml:space="preserve"> SAL</w:t>
            </w:r>
          </w:p>
        </w:tc>
        <w:tc>
          <w:tcPr>
            <w:tcW w:w="2573" w:type="pct"/>
            <w:gridSpan w:val="3"/>
            <w:tcBorders>
              <w:top w:val="single" w:sz="4" w:space="0" w:color="auto"/>
            </w:tcBorders>
          </w:tcPr>
          <w:p w14:paraId="169C3A0D" w14:textId="561FF9D7" w:rsidR="00DF5305" w:rsidRPr="00A748AB" w:rsidRDefault="00DF5305" w:rsidP="000123B6">
            <w:pPr>
              <w:pStyle w:val="PURBullet-Indented"/>
            </w:pPr>
            <w:r>
              <w:t>Skype for Business Server 2015</w:t>
            </w:r>
            <w:r w:rsidRPr="002448BE">
              <w:t xml:space="preserve"> Standa</w:t>
            </w:r>
            <w:r w:rsidRPr="00A748AB">
              <w:t xml:space="preserve">rd CAL and </w:t>
            </w:r>
            <w:r>
              <w:t>Skype for Business Server 2015</w:t>
            </w:r>
            <w:r w:rsidRPr="00A748AB">
              <w:t xml:space="preserve"> Plus CAL, </w:t>
            </w:r>
            <w:r w:rsidRPr="00830DCA">
              <w:rPr>
                <w:b/>
              </w:rPr>
              <w:t>or</w:t>
            </w:r>
          </w:p>
          <w:p w14:paraId="026BB2A8" w14:textId="23C09615" w:rsidR="00DF5305" w:rsidRPr="002448BE" w:rsidRDefault="00DF5305" w:rsidP="000123B6">
            <w:pPr>
              <w:pStyle w:val="PURBullet-Indented"/>
              <w:rPr>
                <w:lang w:val="da-DK"/>
              </w:rPr>
            </w:pPr>
            <w:r w:rsidRPr="002448BE">
              <w:rPr>
                <w:lang w:val="da-DK"/>
              </w:rPr>
              <w:t xml:space="preserve">Core CAL Suite and </w:t>
            </w:r>
            <w:r>
              <w:rPr>
                <w:lang w:val="da-DK"/>
              </w:rPr>
              <w:t>Skype for Business</w:t>
            </w:r>
            <w:r w:rsidRPr="002448BE">
              <w:rPr>
                <w:lang w:val="da-DK"/>
              </w:rPr>
              <w:t xml:space="preserve"> Server Plus CAL, </w:t>
            </w:r>
            <w:r w:rsidRPr="00830DCA">
              <w:rPr>
                <w:b/>
                <w:lang w:val="da-DK"/>
              </w:rPr>
              <w:t>or</w:t>
            </w:r>
          </w:p>
          <w:p w14:paraId="78B197C4" w14:textId="2E4A6977" w:rsidR="00DF5305" w:rsidRPr="00DA468D" w:rsidRDefault="00DF5305" w:rsidP="000123B6">
            <w:pPr>
              <w:pStyle w:val="PURBullet-Indented"/>
              <w:rPr>
                <w:lang w:val="fr-FR"/>
              </w:rPr>
            </w:pPr>
            <w:r w:rsidRPr="00A748AB">
              <w:rPr>
                <w:lang w:val="fr-FR"/>
              </w:rPr>
              <w:t xml:space="preserve">Enterprise CAL Suite and </w:t>
            </w:r>
            <w:r>
              <w:rPr>
                <w:lang w:val="fr-FR"/>
              </w:rPr>
              <w:t>Skype for Business</w:t>
            </w:r>
            <w:r w:rsidRPr="00A748AB">
              <w:rPr>
                <w:lang w:val="fr-FR"/>
              </w:rPr>
              <w:t xml:space="preserve"> Server Plus CAL</w:t>
            </w:r>
            <w:r>
              <w:rPr>
                <w:lang w:val="fr-FR"/>
              </w:rPr>
              <w:t xml:space="preserve">, </w:t>
            </w:r>
            <w:r w:rsidRPr="00DA468D">
              <w:rPr>
                <w:b/>
                <w:lang w:val="fr-FR"/>
              </w:rPr>
              <w:t>or</w:t>
            </w:r>
          </w:p>
          <w:p w14:paraId="50183802" w14:textId="77BCB8CB" w:rsidR="00DF5305" w:rsidRPr="00DE591B" w:rsidRDefault="00DF5305" w:rsidP="000123B6">
            <w:pPr>
              <w:pStyle w:val="PURBullet-Indented"/>
            </w:pPr>
            <w:r w:rsidRPr="000D1C88">
              <w:rPr>
                <w:rFonts w:asciiTheme="minorHAnsi" w:hAnsiTheme="minorHAnsi" w:cstheme="minorHAnsi"/>
                <w:szCs w:val="18"/>
              </w:rPr>
              <w:t>Skype for Business</w:t>
            </w:r>
            <w:r w:rsidRPr="00DE591B">
              <w:t xml:space="preserve"> Online Plan 3 User SL, </w:t>
            </w:r>
            <w:r w:rsidRPr="00DE591B">
              <w:rPr>
                <w:b/>
              </w:rPr>
              <w:t>or</w:t>
            </w:r>
          </w:p>
          <w:p w14:paraId="4C299498" w14:textId="77777777" w:rsidR="00DF5305" w:rsidRPr="00DE591B" w:rsidRDefault="00DF5305" w:rsidP="000123B6">
            <w:pPr>
              <w:pStyle w:val="PURBullet-Indented"/>
            </w:pPr>
            <w:r>
              <w:t xml:space="preserve">Office 365 Enterprise E4, Academic A4, </w:t>
            </w:r>
            <w:r w:rsidRPr="00831F23">
              <w:rPr>
                <w:b/>
              </w:rPr>
              <w:t>or</w:t>
            </w:r>
            <w:r>
              <w:t xml:space="preserve"> Government G4* User SL</w:t>
            </w:r>
          </w:p>
          <w:p w14:paraId="72366C53" w14:textId="77777777" w:rsidR="00DF5305" w:rsidRDefault="00DF5305" w:rsidP="000123B6">
            <w:pPr>
              <w:pStyle w:val="PURBullet-Indented"/>
              <w:numPr>
                <w:ilvl w:val="0"/>
                <w:numId w:val="0"/>
              </w:numPr>
              <w:ind w:left="486" w:hanging="216"/>
            </w:pPr>
          </w:p>
          <w:p w14:paraId="2CE69594" w14:textId="77777777" w:rsidR="00DF5305" w:rsidRPr="00DE591B" w:rsidRDefault="00DF5305" w:rsidP="000123B6">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bl>
    <w:p w14:paraId="4F7B306E" w14:textId="77777777" w:rsidR="00DF5305" w:rsidRPr="00A11A7A" w:rsidRDefault="00DF5305" w:rsidP="00DF5305">
      <w:pPr>
        <w:pStyle w:val="PURADDITIONALTERMSHEADERMB"/>
      </w:pPr>
      <w:r>
        <w:t>Additional Terms:</w:t>
      </w:r>
    </w:p>
    <w:p w14:paraId="43FDDDA1" w14:textId="77777777" w:rsidR="00DF5305" w:rsidRPr="003D2E2C" w:rsidRDefault="00DF5305" w:rsidP="00DF5305">
      <w:pPr>
        <w:pStyle w:val="PURBlueStrong"/>
      </w:pPr>
      <w:r w:rsidRPr="003D2E2C">
        <w:t>SAL Types</w:t>
      </w:r>
    </w:p>
    <w:p w14:paraId="7D2C3204" w14:textId="77777777" w:rsidR="00DF5305" w:rsidRPr="00BB41EF" w:rsidRDefault="00DF5305" w:rsidP="00DF5305">
      <w:pPr>
        <w:pStyle w:val="PURBody-Indented"/>
        <w:rPr>
          <w:b/>
        </w:rPr>
      </w:pPr>
      <w:r>
        <w:rPr>
          <w:b/>
        </w:rPr>
        <w:t>The available SAL types</w:t>
      </w:r>
      <w:r w:rsidRPr="00BB41EF">
        <w:rPr>
          <w:b/>
        </w:rPr>
        <w:t xml:space="preserve"> are:</w:t>
      </w:r>
    </w:p>
    <w:p w14:paraId="2387BD10" w14:textId="24E525E3" w:rsidR="00DF5305" w:rsidRPr="00DF56A8" w:rsidRDefault="00DF5305" w:rsidP="00DF5305">
      <w:pPr>
        <w:pStyle w:val="PURBullet-Indented"/>
        <w:rPr>
          <w:szCs w:val="18"/>
          <w:lang w:val="da-DK"/>
        </w:rPr>
      </w:pPr>
      <w:r>
        <w:rPr>
          <w:lang w:val="da-DK"/>
        </w:rPr>
        <w:t>Skype for Business Server 2015</w:t>
      </w:r>
      <w:r w:rsidRPr="00DF56A8">
        <w:rPr>
          <w:lang w:val="da-DK"/>
        </w:rPr>
        <w:t xml:space="preserve"> Standard</w:t>
      </w:r>
      <w:r w:rsidRPr="00DF56A8">
        <w:rPr>
          <w:szCs w:val="18"/>
          <w:lang w:val="da-DK"/>
        </w:rPr>
        <w:t xml:space="preserve"> SAL (User / Device)</w:t>
      </w:r>
    </w:p>
    <w:p w14:paraId="296CE129" w14:textId="5AACD485" w:rsidR="00DF5305" w:rsidRPr="00DF56A8" w:rsidRDefault="00DF5305" w:rsidP="00DF5305">
      <w:pPr>
        <w:pStyle w:val="PURBullet-Indented"/>
        <w:rPr>
          <w:lang w:val="da-DK"/>
        </w:rPr>
      </w:pPr>
      <w:r>
        <w:rPr>
          <w:lang w:val="da-DK"/>
        </w:rPr>
        <w:t>Skype for Business Server 2015</w:t>
      </w:r>
      <w:r w:rsidRPr="00DF56A8">
        <w:rPr>
          <w:lang w:val="da-DK"/>
        </w:rPr>
        <w:t xml:space="preserve"> Enterprise SAL (User / Device)</w:t>
      </w:r>
    </w:p>
    <w:p w14:paraId="5106AD46" w14:textId="72CA9994" w:rsidR="00DF5305" w:rsidRPr="00A748AB" w:rsidRDefault="00DF5305" w:rsidP="00DF5305">
      <w:pPr>
        <w:pStyle w:val="PURBullet-Indented"/>
        <w:rPr>
          <w:lang w:val="fr-FR"/>
        </w:rPr>
      </w:pPr>
      <w:r>
        <w:rPr>
          <w:lang w:val="fr-FR"/>
        </w:rPr>
        <w:t>Skype for Business Server 2015</w:t>
      </w:r>
      <w:r w:rsidRPr="00A748AB">
        <w:rPr>
          <w:lang w:val="fr-FR"/>
        </w:rPr>
        <w:t xml:space="preserve"> Plus SAL (User / </w:t>
      </w:r>
      <w:proofErr w:type="spellStart"/>
      <w:r w:rsidRPr="00A748AB">
        <w:rPr>
          <w:lang w:val="fr-FR"/>
        </w:rPr>
        <w:t>Device</w:t>
      </w:r>
      <w:proofErr w:type="spellEnd"/>
      <w:r w:rsidRPr="00A748AB">
        <w:rPr>
          <w:lang w:val="fr-FR"/>
        </w:rPr>
        <w:t>)</w:t>
      </w:r>
    </w:p>
    <w:p w14:paraId="083225EF" w14:textId="7E236C9D" w:rsidR="00DF5305" w:rsidRPr="00A748AB" w:rsidRDefault="00DF5305" w:rsidP="00DF5305">
      <w:pPr>
        <w:pStyle w:val="PURBullet-Indented"/>
        <w:rPr>
          <w:lang w:val="fr-FR"/>
        </w:rPr>
      </w:pPr>
      <w:r>
        <w:rPr>
          <w:lang w:val="fr-FR"/>
        </w:rPr>
        <w:t>Skype for Business Server 2015</w:t>
      </w:r>
      <w:r w:rsidRPr="00A748AB">
        <w:rPr>
          <w:lang w:val="fr-FR"/>
        </w:rPr>
        <w:t xml:space="preserve"> Enterprise Plus SAL (User / </w:t>
      </w:r>
      <w:proofErr w:type="spellStart"/>
      <w:r w:rsidRPr="00A748AB">
        <w:rPr>
          <w:lang w:val="fr-FR"/>
        </w:rPr>
        <w:t>Device</w:t>
      </w:r>
      <w:proofErr w:type="spellEnd"/>
      <w:r w:rsidRPr="00A748AB">
        <w:rPr>
          <w:lang w:val="fr-FR"/>
        </w:rPr>
        <w:t>)</w:t>
      </w:r>
    </w:p>
    <w:p w14:paraId="06E5EA97" w14:textId="77777777" w:rsidR="00DF5305" w:rsidRPr="00FE3B33" w:rsidRDefault="00DF5305" w:rsidP="00DF5305">
      <w:pPr>
        <w:pStyle w:val="PURBullet-Indented"/>
      </w:pPr>
      <w:r w:rsidRPr="003D2E2C">
        <w:t>Productivity Suite SAL</w:t>
      </w:r>
      <w:r w:rsidRPr="00221E81">
        <w:t xml:space="preserve"> (User only)</w:t>
      </w:r>
    </w:p>
    <w:p w14:paraId="3D654F23" w14:textId="300AC915" w:rsidR="00DF5305" w:rsidRDefault="00DF5305" w:rsidP="00DF5305">
      <w:pPr>
        <w:pStyle w:val="PURBody-Indented"/>
      </w:pPr>
      <w:r>
        <w:t>You do not need SALs for any user or device that accesses your instances of the server software without being directly or indirectly authenticated by Active Directory, or Skype for Business Server.</w:t>
      </w:r>
    </w:p>
    <w:p w14:paraId="7299D8F7" w14:textId="77777777" w:rsidR="00DF5305" w:rsidRPr="00AE5D7B" w:rsidRDefault="00DF5305" w:rsidP="00DF5305">
      <w:pPr>
        <w:pStyle w:val="PURBlueStrong"/>
      </w:pPr>
      <w:r w:rsidRPr="00AE5D7B">
        <w:t>Standard SAL</w:t>
      </w:r>
    </w:p>
    <w:p w14:paraId="1325611D" w14:textId="77777777" w:rsidR="00DF5305" w:rsidRPr="00AE5D7B" w:rsidRDefault="00DF5305" w:rsidP="00DF5305">
      <w:pPr>
        <w:pStyle w:val="PURBody-Indented"/>
      </w:pPr>
      <w:r w:rsidRPr="00AE5D7B">
        <w:t xml:space="preserve">Each user </w:t>
      </w:r>
      <w:r>
        <w:t xml:space="preserve">or device </w:t>
      </w:r>
      <w:r w:rsidRPr="00AE5D7B">
        <w:t>for whom you obtain a Standard SAL or Productivity Suite SAL</w:t>
      </w:r>
      <w:r>
        <w:t xml:space="preserve"> (user only)</w:t>
      </w:r>
      <w:r w:rsidRPr="00AE5D7B">
        <w:t xml:space="preserve"> may use the following features of the server software.</w:t>
      </w:r>
    </w:p>
    <w:p w14:paraId="1C0B3FDF" w14:textId="77777777" w:rsidR="00DF5305" w:rsidRPr="00AE5D7B" w:rsidRDefault="00DF5305" w:rsidP="00DF5305">
      <w:pPr>
        <w:pStyle w:val="PURBullet-Indented"/>
      </w:pPr>
      <w:r w:rsidRPr="00AE5D7B">
        <w:t>All I</w:t>
      </w:r>
      <w:r>
        <w:t>nstant Messaging functionality</w:t>
      </w:r>
    </w:p>
    <w:p w14:paraId="769E1989" w14:textId="77777777" w:rsidR="00DF5305" w:rsidRPr="00AE5D7B" w:rsidRDefault="00DF5305" w:rsidP="00DF5305">
      <w:pPr>
        <w:pStyle w:val="PURBullet-Indented"/>
      </w:pPr>
      <w:r>
        <w:t>All Presence functionality</w:t>
      </w:r>
    </w:p>
    <w:p w14:paraId="2A46A092" w14:textId="77777777" w:rsidR="00DF5305" w:rsidRDefault="00DF5305" w:rsidP="00DF5305">
      <w:pPr>
        <w:pStyle w:val="PURBullet-Indented"/>
      </w:pPr>
      <w:r w:rsidRPr="00AE5D7B">
        <w:t>All Group Chat</w:t>
      </w:r>
      <w:r>
        <w:t xml:space="preserve"> functionality</w:t>
      </w:r>
    </w:p>
    <w:p w14:paraId="728AC7FE" w14:textId="77777777" w:rsidR="00DF5305" w:rsidRPr="00AE5D7B" w:rsidRDefault="00DF5305" w:rsidP="00DF5305">
      <w:pPr>
        <w:pStyle w:val="PURBullet-Indented"/>
      </w:pPr>
      <w:r>
        <w:t>All PC-to-PC computer audio and video functionality</w:t>
      </w:r>
    </w:p>
    <w:p w14:paraId="51275C00" w14:textId="77777777" w:rsidR="00DF5305" w:rsidRPr="00AE5D7B" w:rsidRDefault="00DF5305" w:rsidP="00DF5305">
      <w:pPr>
        <w:pStyle w:val="PURBlueStrong"/>
      </w:pPr>
      <w:r w:rsidRPr="00AE5D7B">
        <w:t>Enterprise SAL</w:t>
      </w:r>
    </w:p>
    <w:p w14:paraId="6E01483C" w14:textId="77777777" w:rsidR="00DF5305" w:rsidRPr="00AE5D7B" w:rsidRDefault="00DF5305" w:rsidP="00DF5305">
      <w:pPr>
        <w:pStyle w:val="PURBody-Indented"/>
      </w:pPr>
      <w:r w:rsidRPr="00AE5D7B">
        <w:t>Each user</w:t>
      </w:r>
      <w:r>
        <w:t xml:space="preserve"> or device</w:t>
      </w:r>
      <w:r w:rsidRPr="00AE5D7B">
        <w:t xml:space="preserve"> for whom you obtain an Enterprise SAL </w:t>
      </w:r>
      <w:r>
        <w:t xml:space="preserve">or Productivity Suite SAL (user only) </w:t>
      </w:r>
      <w:r w:rsidRPr="00AE5D7B">
        <w:t>may use the following features of the server software.</w:t>
      </w:r>
    </w:p>
    <w:p w14:paraId="423D16A4" w14:textId="77777777" w:rsidR="00DF5305" w:rsidRPr="00AE5D7B" w:rsidRDefault="00DF5305" w:rsidP="00DF5305">
      <w:pPr>
        <w:pStyle w:val="PURBullet-Indented"/>
      </w:pPr>
      <w:r w:rsidRPr="00AE5D7B">
        <w:t>The features of t</w:t>
      </w:r>
      <w:r>
        <w:t>he Standard SAL described above</w:t>
      </w:r>
    </w:p>
    <w:p w14:paraId="3C9A5A56" w14:textId="77777777" w:rsidR="00DF5305" w:rsidRPr="00AE5D7B" w:rsidRDefault="00DF5305" w:rsidP="00DF5305">
      <w:pPr>
        <w:pStyle w:val="PURBullet-Indented"/>
      </w:pPr>
      <w:r w:rsidRPr="00D97775">
        <w:t>All</w:t>
      </w:r>
      <w:r w:rsidRPr="00AE5D7B">
        <w:t xml:space="preserve"> Audio, Video, and</w:t>
      </w:r>
      <w:r>
        <w:t xml:space="preserve"> Web Conferencing functionality</w:t>
      </w:r>
    </w:p>
    <w:p w14:paraId="08885708" w14:textId="77777777" w:rsidR="00DF5305" w:rsidRDefault="00DF5305" w:rsidP="00DF5305">
      <w:pPr>
        <w:pStyle w:val="PURBullet-Indented"/>
      </w:pPr>
      <w:r w:rsidRPr="00AE5D7B">
        <w:t>All Desktop Sharing functionality</w:t>
      </w:r>
    </w:p>
    <w:p w14:paraId="717F93D0" w14:textId="77777777" w:rsidR="00DF5305" w:rsidRDefault="00DF5305" w:rsidP="00DF5305">
      <w:pPr>
        <w:pStyle w:val="PURBullet-Indented"/>
      </w:pPr>
      <w:r>
        <w:t>Room Systems functionality</w:t>
      </w:r>
    </w:p>
    <w:p w14:paraId="46567E76" w14:textId="77777777" w:rsidR="00DF5305" w:rsidRPr="00AE5D7B" w:rsidRDefault="00DF5305" w:rsidP="00DF5305">
      <w:pPr>
        <w:pStyle w:val="PURBullet-Indented"/>
      </w:pPr>
      <w:r>
        <w:t>Multiple HD Video Streams functionality</w:t>
      </w:r>
    </w:p>
    <w:p w14:paraId="7F3E3DEB" w14:textId="77777777" w:rsidR="00DF5305" w:rsidRPr="00AE5D7B" w:rsidRDefault="00DF5305" w:rsidP="00DF5305">
      <w:pPr>
        <w:pStyle w:val="PURBlueStrong"/>
      </w:pPr>
      <w:r w:rsidRPr="00AE5D7B">
        <w:t>Plus SAL</w:t>
      </w:r>
    </w:p>
    <w:p w14:paraId="11DA6466" w14:textId="77777777" w:rsidR="00DF5305" w:rsidRPr="00AE5D7B" w:rsidRDefault="00DF5305" w:rsidP="00DF5305">
      <w:pPr>
        <w:pStyle w:val="PURBody-Indented"/>
      </w:pPr>
      <w:r w:rsidRPr="00AE5D7B">
        <w:t>Each user</w:t>
      </w:r>
      <w:r>
        <w:t xml:space="preserve"> or device</w:t>
      </w:r>
      <w:r w:rsidRPr="00AE5D7B">
        <w:t xml:space="preserve"> for whom you obtain a Plus SAL may use the following features of the server software.</w:t>
      </w:r>
    </w:p>
    <w:p w14:paraId="024A52A2" w14:textId="77777777" w:rsidR="00DF5305" w:rsidRPr="00AE5D7B" w:rsidRDefault="00DF5305" w:rsidP="00DF5305">
      <w:pPr>
        <w:pStyle w:val="PURBullet-Indented"/>
      </w:pPr>
      <w:r w:rsidRPr="00AE5D7B">
        <w:t>The features of the Standard</w:t>
      </w:r>
      <w:r>
        <w:t xml:space="preserve"> SAL described above</w:t>
      </w:r>
    </w:p>
    <w:p w14:paraId="7850BF74" w14:textId="77777777" w:rsidR="00DF5305" w:rsidRPr="00AE5D7B" w:rsidRDefault="00DF5305" w:rsidP="00DF5305">
      <w:pPr>
        <w:pStyle w:val="PURBullet-Indented"/>
      </w:pPr>
      <w:r w:rsidRPr="00AE5D7B">
        <w:t xml:space="preserve">All </w:t>
      </w:r>
      <w:r>
        <w:t>Voice Telephony functionality</w:t>
      </w:r>
    </w:p>
    <w:p w14:paraId="4CCDC498" w14:textId="77777777" w:rsidR="00DF5305" w:rsidRPr="00AE5D7B" w:rsidRDefault="00DF5305" w:rsidP="00DF5305">
      <w:pPr>
        <w:pStyle w:val="PURBullet-Indented"/>
      </w:pPr>
      <w:r w:rsidRPr="00AE5D7B">
        <w:t>All Call Management</w:t>
      </w:r>
      <w:r>
        <w:t xml:space="preserve"> functionality</w:t>
      </w:r>
    </w:p>
    <w:p w14:paraId="0CFBEAF1" w14:textId="77777777" w:rsidR="00DF5305" w:rsidRPr="00AE5D7B" w:rsidRDefault="00DF5305" w:rsidP="00DF5305">
      <w:pPr>
        <w:pStyle w:val="PURBlueStrong"/>
      </w:pPr>
      <w:r w:rsidRPr="00AE5D7B">
        <w:t>Enterprise Plus SAL</w:t>
      </w:r>
    </w:p>
    <w:p w14:paraId="3770CC5C" w14:textId="77777777" w:rsidR="00DF5305" w:rsidRPr="00AE5D7B" w:rsidRDefault="00DF5305" w:rsidP="00DF5305">
      <w:pPr>
        <w:pStyle w:val="PURBody-Indented"/>
      </w:pPr>
      <w:r w:rsidRPr="00AE5D7B">
        <w:t xml:space="preserve">Each user </w:t>
      </w:r>
      <w:r>
        <w:t xml:space="preserve">or device </w:t>
      </w:r>
      <w:r w:rsidRPr="00AE5D7B">
        <w:t xml:space="preserve">for whom you obtain an Enterprise </w:t>
      </w:r>
      <w:proofErr w:type="gramStart"/>
      <w:r w:rsidRPr="00AE5D7B">
        <w:t>Plus</w:t>
      </w:r>
      <w:proofErr w:type="gramEnd"/>
      <w:r w:rsidRPr="00AE5D7B">
        <w:t xml:space="preserve"> SAL may use the following features of the server software.</w:t>
      </w:r>
    </w:p>
    <w:p w14:paraId="7D5CB0B9" w14:textId="77777777" w:rsidR="00DF5305" w:rsidRPr="00AE5D7B" w:rsidRDefault="00DF5305" w:rsidP="00DF5305">
      <w:pPr>
        <w:pStyle w:val="PURBullet-Indented"/>
      </w:pPr>
      <w:r w:rsidRPr="00AE5D7B">
        <w:t xml:space="preserve">The features of the Standard </w:t>
      </w:r>
      <w:r>
        <w:t>SAL described above</w:t>
      </w:r>
    </w:p>
    <w:p w14:paraId="67F49819" w14:textId="77777777" w:rsidR="00DF5305" w:rsidRPr="00AE5D7B" w:rsidRDefault="00DF5305" w:rsidP="00DF5305">
      <w:pPr>
        <w:pStyle w:val="PURBullet-Indented"/>
      </w:pPr>
      <w:r w:rsidRPr="00AE5D7B">
        <w:t>All Audio, Video, and</w:t>
      </w:r>
      <w:r>
        <w:t xml:space="preserve"> Web Conferencing functionality</w:t>
      </w:r>
    </w:p>
    <w:p w14:paraId="2D7BF0B1" w14:textId="77777777" w:rsidR="00DF5305" w:rsidRPr="00AE5D7B" w:rsidRDefault="00DF5305" w:rsidP="00DF5305">
      <w:pPr>
        <w:pStyle w:val="PURBullet-Indented"/>
      </w:pPr>
      <w:r w:rsidRPr="00AE5D7B">
        <w:t>Al</w:t>
      </w:r>
      <w:r>
        <w:t>l Desktop Sharing functionality</w:t>
      </w:r>
    </w:p>
    <w:p w14:paraId="1F00B33F" w14:textId="151A5F44" w:rsidR="005374AB" w:rsidRDefault="005374AB" w:rsidP="00DF5305">
      <w:pPr>
        <w:pStyle w:val="PURBullet-Indented"/>
      </w:pPr>
      <w:r>
        <w:t>Room Systems functionality</w:t>
      </w:r>
    </w:p>
    <w:p w14:paraId="78E94DC0" w14:textId="35422724" w:rsidR="005374AB" w:rsidRDefault="005374AB" w:rsidP="00DF5305">
      <w:pPr>
        <w:pStyle w:val="PURBullet-Indented"/>
      </w:pPr>
      <w:r>
        <w:t>Multiple HD Video Streams functionality</w:t>
      </w:r>
    </w:p>
    <w:p w14:paraId="06CD8893" w14:textId="77777777" w:rsidR="00DF5305" w:rsidRPr="00AE5D7B" w:rsidRDefault="00DF5305" w:rsidP="00DF5305">
      <w:pPr>
        <w:pStyle w:val="PURBullet-Indented"/>
      </w:pPr>
      <w:r w:rsidRPr="00AE5D7B">
        <w:t>Al</w:t>
      </w:r>
      <w:r>
        <w:t>l Voice Telephony functionality</w:t>
      </w:r>
    </w:p>
    <w:p w14:paraId="15FD33D1" w14:textId="77777777" w:rsidR="00DF5305" w:rsidRDefault="00DF5305" w:rsidP="00DF5305">
      <w:pPr>
        <w:pStyle w:val="PURBullet-Indented"/>
      </w:pPr>
      <w:r w:rsidRPr="00D97775">
        <w:t>All</w:t>
      </w:r>
      <w:r>
        <w:t xml:space="preserve"> Call Management functionality</w:t>
      </w:r>
    </w:p>
    <w:p w14:paraId="2DB9862F" w14:textId="77777777" w:rsidR="00DF5305" w:rsidRDefault="00DF5305" w:rsidP="00DF5305">
      <w:pPr>
        <w:pStyle w:val="PURBlueStrong-Indented"/>
      </w:pPr>
      <w:r>
        <w:t>.NET Framework Software</w:t>
      </w:r>
    </w:p>
    <w:p w14:paraId="415D87D3" w14:textId="77777777" w:rsidR="00DF5305" w:rsidRDefault="00DF5305" w:rsidP="00DF5305">
      <w:pPr>
        <w:pStyle w:val="PURBody-Indented"/>
      </w:pPr>
      <w:r>
        <w:t>The software for the product contains Microsoft .NET Framework software and may contain PowerShell software. See the license terms for .NET Framework, PowerShell Software,</w:t>
      </w:r>
      <w:r w:rsidRPr="00430427">
        <w:t xml:space="preserve"> </w:t>
      </w:r>
      <w:r>
        <w:t>and the Windows hotfix KB975759 in the Universal License Terms.</w:t>
      </w:r>
    </w:p>
    <w:p w14:paraId="3C307FD2" w14:textId="7566041C" w:rsidR="00DF5305" w:rsidRPr="00246563" w:rsidRDefault="00DF5305" w:rsidP="00DF5305">
      <w:pPr>
        <w:pStyle w:val="PURBody"/>
        <w:ind w:left="270"/>
        <w:rPr>
          <w:lang w:eastAsia="ja-JP"/>
        </w:rPr>
      </w:pPr>
      <w:r w:rsidRPr="00246563">
        <w:rPr>
          <w:lang w:eastAsia="ja-JP"/>
        </w:rPr>
        <w:t xml:space="preserve">In addition to the rights described above, these additional terms apply to </w:t>
      </w:r>
      <w:r>
        <w:rPr>
          <w:lang w:eastAsia="ja-JP"/>
        </w:rPr>
        <w:t xml:space="preserve">Skype for </w:t>
      </w:r>
      <w:proofErr w:type="gramStart"/>
      <w:r>
        <w:rPr>
          <w:lang w:eastAsia="ja-JP"/>
        </w:rPr>
        <w:t xml:space="preserve">Business </w:t>
      </w:r>
      <w:r w:rsidRPr="00246563">
        <w:rPr>
          <w:lang w:eastAsia="ja-JP"/>
        </w:rPr>
        <w:t xml:space="preserve"> Standard</w:t>
      </w:r>
      <w:proofErr w:type="gramEnd"/>
      <w:r w:rsidRPr="00246563">
        <w:rPr>
          <w:lang w:eastAsia="ja-JP"/>
        </w:rPr>
        <w:t>, Enterprise</w:t>
      </w:r>
      <w:r>
        <w:rPr>
          <w:lang w:eastAsia="ja-JP"/>
        </w:rPr>
        <w:t>, Plus, Enterprise Plus, and Productivity Suite</w:t>
      </w:r>
      <w:r w:rsidRPr="00246563">
        <w:rPr>
          <w:lang w:eastAsia="ja-JP"/>
        </w:rPr>
        <w:t xml:space="preserve"> SALs:</w:t>
      </w:r>
    </w:p>
    <w:p w14:paraId="2BA470C9" w14:textId="65B88D7F" w:rsidR="00DF5305" w:rsidRDefault="00DF5305" w:rsidP="00DF5305">
      <w:pPr>
        <w:pStyle w:val="PURBlueStrong"/>
        <w:rPr>
          <w:lang w:eastAsia="ja-JP"/>
        </w:rPr>
      </w:pPr>
      <w:r>
        <w:rPr>
          <w:lang w:eastAsia="ja-JP"/>
        </w:rPr>
        <w:t>Skype for Business</w:t>
      </w:r>
      <w:r w:rsidRPr="00246563">
        <w:rPr>
          <w:lang w:eastAsia="ja-JP"/>
        </w:rPr>
        <w:t xml:space="preserve"> </w:t>
      </w:r>
      <w:r>
        <w:rPr>
          <w:lang w:eastAsia="ja-JP"/>
        </w:rPr>
        <w:t>Web App Server Role</w:t>
      </w:r>
    </w:p>
    <w:p w14:paraId="5E878C29" w14:textId="04F59A6C" w:rsidR="00DF5305" w:rsidRPr="00246563" w:rsidRDefault="00DF5305" w:rsidP="00DF5305">
      <w:pPr>
        <w:pStyle w:val="PURBody-Indented"/>
        <w:rPr>
          <w:lang w:eastAsia="ja-JP"/>
        </w:rPr>
      </w:pPr>
      <w:r w:rsidRPr="00E540F4">
        <w:t xml:space="preserve">You may use </w:t>
      </w:r>
      <w:r>
        <w:t>Skype for Business</w:t>
      </w:r>
      <w:r w:rsidRPr="00E540F4">
        <w:t xml:space="preserve"> Web App Server Role on your servers solely in support of software services you deliver using </w:t>
      </w:r>
      <w:r>
        <w:t>Skype for Business</w:t>
      </w:r>
      <w:r w:rsidRPr="00E540F4">
        <w:t xml:space="preserve"> Server</w:t>
      </w:r>
      <w:r>
        <w:rPr>
          <w:lang w:eastAsia="ja-JP"/>
        </w:rPr>
        <w:t>.</w:t>
      </w:r>
    </w:p>
    <w:p w14:paraId="1118E321" w14:textId="174B6218" w:rsidR="00DF5305" w:rsidRDefault="00DF5305" w:rsidP="00DF5305">
      <w:pPr>
        <w:pStyle w:val="PURBlueStrong"/>
        <w:rPr>
          <w:lang w:eastAsia="ja-JP"/>
        </w:rPr>
      </w:pPr>
      <w:r>
        <w:rPr>
          <w:lang w:eastAsia="ja-JP"/>
        </w:rPr>
        <w:t>Skype for Business 2015 and Lync for Mac 2011</w:t>
      </w:r>
    </w:p>
    <w:p w14:paraId="02CE217D" w14:textId="6E4E94A7" w:rsidR="00DF5305" w:rsidRDefault="00DF5305" w:rsidP="00DF5305">
      <w:pPr>
        <w:pStyle w:val="PURBody-Indented"/>
        <w:rPr>
          <w:lang w:eastAsia="ja-JP"/>
        </w:rPr>
      </w:pPr>
      <w:r w:rsidRPr="00246563">
        <w:rPr>
          <w:lang w:eastAsia="ja-JP"/>
        </w:rPr>
        <w:t xml:space="preserve">You may create and run one instance of the </w:t>
      </w:r>
      <w:r>
        <w:rPr>
          <w:lang w:eastAsia="ja-JP"/>
        </w:rPr>
        <w:t>Skype for Business 2015</w:t>
      </w:r>
      <w:r w:rsidRPr="00246563">
        <w:rPr>
          <w:lang w:eastAsia="ja-JP"/>
        </w:rPr>
        <w:t xml:space="preserve"> or </w:t>
      </w:r>
      <w:r>
        <w:rPr>
          <w:lang w:eastAsia="ja-JP"/>
        </w:rPr>
        <w:t>Lync</w:t>
      </w:r>
      <w:r w:rsidRPr="00246563">
        <w:rPr>
          <w:lang w:eastAsia="ja-JP"/>
        </w:rPr>
        <w:t xml:space="preserve"> for Mac 2011 client software in one physical or virtual operating system environment (or OSE) on</w:t>
      </w:r>
      <w:r>
        <w:rPr>
          <w:lang w:eastAsia="ja-JP"/>
        </w:rPr>
        <w:t xml:space="preserve"> </w:t>
      </w:r>
      <w:r w:rsidRPr="00246563">
        <w:rPr>
          <w:lang w:eastAsia="ja-JP"/>
        </w:rPr>
        <w:t>(a) any device for which you acquire a device SAL, and (b) a single device used by any user for wh</w:t>
      </w:r>
      <w:r>
        <w:rPr>
          <w:lang w:eastAsia="ja-JP"/>
        </w:rPr>
        <w:t>om you acquire a user SAL.</w:t>
      </w:r>
    </w:p>
    <w:p w14:paraId="38E76A3D" w14:textId="57A9C9F8" w:rsidR="00DF5305" w:rsidRDefault="00DF5305" w:rsidP="00DF5305">
      <w:pPr>
        <w:pStyle w:val="PURBlueStrong"/>
        <w:rPr>
          <w:lang w:eastAsia="ja-JP"/>
        </w:rPr>
      </w:pPr>
      <w:r>
        <w:t>Skype for Business</w:t>
      </w:r>
      <w:r w:rsidRPr="00246563">
        <w:rPr>
          <w:lang w:eastAsia="ja-JP"/>
        </w:rPr>
        <w:t xml:space="preserve"> </w:t>
      </w:r>
      <w:r>
        <w:rPr>
          <w:lang w:eastAsia="ja-JP"/>
        </w:rPr>
        <w:t>Web App</w:t>
      </w:r>
    </w:p>
    <w:p w14:paraId="20E377FD" w14:textId="13165BDE" w:rsidR="00DF5305" w:rsidRPr="00246563" w:rsidRDefault="00DF5305" w:rsidP="00DF5305">
      <w:pPr>
        <w:pStyle w:val="PURBody-Indented"/>
        <w:rPr>
          <w:lang w:eastAsia="ja-JP"/>
        </w:rPr>
      </w:pPr>
      <w:r w:rsidRPr="00E540F4">
        <w:rPr>
          <w:lang w:eastAsia="ja-JP"/>
        </w:rPr>
        <w:t xml:space="preserve">Each device for which you acquire a Device SAL and each user for whom you acquire a User SAL may access and use the </w:t>
      </w:r>
      <w:r w:rsidR="001737B4">
        <w:rPr>
          <w:lang w:eastAsia="ja-JP"/>
        </w:rPr>
        <w:t>Skype for Business</w:t>
      </w:r>
      <w:r w:rsidRPr="00E540F4">
        <w:rPr>
          <w:lang w:eastAsia="ja-JP"/>
        </w:rPr>
        <w:t xml:space="preserve"> Web App software solely to support access to and use of </w:t>
      </w:r>
      <w:r>
        <w:rPr>
          <w:lang w:eastAsia="ja-JP"/>
        </w:rPr>
        <w:t>Skype for Business Server 2015</w:t>
      </w:r>
      <w:r w:rsidRPr="00E540F4">
        <w:rPr>
          <w:lang w:eastAsia="ja-JP"/>
        </w:rPr>
        <w:t>, which access and use will be solely for the purpose of viewing, not editing documents</w:t>
      </w:r>
      <w:r>
        <w:rPr>
          <w:lang w:eastAsia="ja-JP"/>
        </w:rPr>
        <w:t>.</w:t>
      </w:r>
    </w:p>
    <w:p w14:paraId="517ED683" w14:textId="77777777" w:rsidR="00DF5305" w:rsidRDefault="007328F6" w:rsidP="00DF5305">
      <w:pPr>
        <w:pStyle w:val="PURBreadcrumb"/>
        <w:keepNext w:val="0"/>
        <w:rPr>
          <w:rStyle w:val="Hyperlink"/>
          <w:rFonts w:ascii="Arial Narrow" w:hAnsi="Arial Narrow"/>
          <w:sz w:val="16"/>
        </w:rPr>
      </w:pPr>
      <w:hyperlink w:anchor="TOC" w:history="1">
        <w:r w:rsidR="00DF5305" w:rsidRPr="00372624">
          <w:rPr>
            <w:rStyle w:val="Hyperlink"/>
            <w:rFonts w:ascii="Arial Narrow" w:hAnsi="Arial Narrow"/>
            <w:sz w:val="16"/>
          </w:rPr>
          <w:t>Table of Contents</w:t>
        </w:r>
      </w:hyperlink>
      <w:r w:rsidR="00DF5305">
        <w:t xml:space="preserve"> / </w:t>
      </w:r>
      <w:hyperlink w:anchor="UniversalTerms" w:history="1">
        <w:r w:rsidR="00DF5305">
          <w:rPr>
            <w:rStyle w:val="Hyperlink"/>
            <w:rFonts w:ascii="Arial Narrow" w:hAnsi="Arial Narrow"/>
            <w:sz w:val="16"/>
          </w:rPr>
          <w:t>Universal License Terms</w:t>
        </w:r>
      </w:hyperlink>
    </w:p>
    <w:p w14:paraId="489F7461" w14:textId="4385F6DE" w:rsidR="009A4C7C" w:rsidRPr="009214B8" w:rsidRDefault="009A4C7C" w:rsidP="00D6363C">
      <w:pPr>
        <w:pStyle w:val="PURProductName"/>
      </w:pPr>
      <w:bookmarkStart w:id="768" w:name="_Toc427932244"/>
      <w:bookmarkStart w:id="769" w:name="_Toc427933742"/>
      <w:r w:rsidRPr="009214B8">
        <w:t xml:space="preserve">SQL Server </w:t>
      </w:r>
      <w:r w:rsidR="00D6363C" w:rsidRPr="009214B8">
        <w:t>20</w:t>
      </w:r>
      <w:r w:rsidR="00D6363C">
        <w:t>14</w:t>
      </w:r>
      <w:r w:rsidR="00D6363C" w:rsidRPr="009214B8">
        <w:t xml:space="preserve"> </w:t>
      </w:r>
      <w:r w:rsidRPr="009214B8">
        <w:t>Standard</w:t>
      </w:r>
      <w:bookmarkEnd w:id="734"/>
      <w:bookmarkEnd w:id="735"/>
      <w:bookmarkEnd w:id="736"/>
      <w:bookmarkEnd w:id="737"/>
      <w:bookmarkEnd w:id="738"/>
      <w:bookmarkEnd w:id="739"/>
      <w:bookmarkEnd w:id="740"/>
      <w:bookmarkEnd w:id="741"/>
      <w:bookmarkEnd w:id="742"/>
      <w:bookmarkEnd w:id="743"/>
      <w:bookmarkEnd w:id="744"/>
      <w:bookmarkEnd w:id="745"/>
      <w:bookmarkEnd w:id="746"/>
      <w:bookmarkEnd w:id="747"/>
      <w:bookmarkEnd w:id="748"/>
      <w:bookmarkEnd w:id="749"/>
      <w:bookmarkEnd w:id="768"/>
      <w:bookmarkEnd w:id="769"/>
      <w:r w:rsidR="00231176">
        <w:fldChar w:fldCharType="begin"/>
      </w:r>
      <w:r>
        <w:instrText xml:space="preserve"> XE "</w:instrText>
      </w:r>
      <w:r w:rsidRPr="00850A33">
        <w:instrText xml:space="preserve">SQL Server </w:instrText>
      </w:r>
      <w:r w:rsidR="00D6363C">
        <w:instrText>2014</w:instrText>
      </w:r>
      <w:r w:rsidR="00D6363C" w:rsidRPr="00850A33">
        <w:instrText xml:space="preserve"> </w:instrText>
      </w:r>
      <w:r w:rsidRPr="00850A33">
        <w:instrText>Standard</w:instrText>
      </w:r>
      <w:r>
        <w:instrText xml:space="preserve">" </w:instrText>
      </w:r>
      <w:r w:rsidR="00231176">
        <w:fldChar w:fldCharType="end"/>
      </w:r>
    </w:p>
    <w:p w14:paraId="284080D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7F500AA6" w14:textId="1DFEC4E5" w:rsidR="00831C1F" w:rsidRDefault="004F154D" w:rsidP="00831C1F">
            <w:pPr>
              <w:pStyle w:val="PURLMSH"/>
            </w:pPr>
            <w:r>
              <w:t>See Applicable Notice</w:t>
            </w:r>
            <w:r w:rsidR="00831C1F">
              <w:t xml:space="preserve">: </w:t>
            </w:r>
            <w:r w:rsidR="00E669F1">
              <w:rPr>
                <w:b/>
              </w:rPr>
              <w:t xml:space="preserve">Automatic Updates </w:t>
            </w:r>
            <w:r w:rsidR="00E669F1" w:rsidRPr="0026184E">
              <w:rPr>
                <w:i/>
              </w:rPr>
              <w:t>(</w:t>
            </w:r>
            <w:r w:rsidR="0026184E" w:rsidRPr="0026184E">
              <w:rPr>
                <w:i/>
              </w:rPr>
              <w:t xml:space="preserve">see </w:t>
            </w:r>
            <w:hyperlink w:anchor="Appendix2" w:history="1">
              <w:r w:rsidR="0026184E" w:rsidRPr="0026184E">
                <w:rPr>
                  <w:rStyle w:val="Hyperlink"/>
                  <w:i/>
                </w:rPr>
                <w:t>Appendix 2</w:t>
              </w:r>
            </w:hyperlink>
            <w:r w:rsidR="00E669F1" w:rsidRPr="0026184E">
              <w:rPr>
                <w:i/>
              </w:rPr>
              <w:t>)</w:t>
            </w:r>
          </w:p>
        </w:tc>
      </w:tr>
      <w:tr w:rsidR="009A4C7C" w14:paraId="2BD09645" w14:textId="77777777" w:rsidTr="009F774B">
        <w:tc>
          <w:tcPr>
            <w:tcW w:w="2477" w:type="pct"/>
            <w:tcBorders>
              <w:top w:val="nil"/>
            </w:tcBorders>
          </w:tcPr>
          <w:p w14:paraId="19B5CE7A"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6EBEE127" w14:textId="7EE05A76" w:rsidR="009A4C7C" w:rsidRDefault="003B0799" w:rsidP="009A4C7C">
            <w:pPr>
              <w:pStyle w:val="PURLMSH"/>
            </w:pPr>
            <w:r>
              <w:t xml:space="preserve">Eligible for Software Services on Data Center Providers’ Servers: </w:t>
            </w:r>
            <w:r>
              <w:rPr>
                <w:b/>
              </w:rPr>
              <w:t>Yes</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sidRPr="00BB41EF">
              <w:rPr>
                <w:b/>
              </w:rPr>
              <w:t>You need:</w:t>
            </w:r>
          </w:p>
          <w:p w14:paraId="67F3A2A0" w14:textId="503E2726" w:rsidR="009F3973" w:rsidRPr="009F3973" w:rsidRDefault="009F3973" w:rsidP="00D6363C">
            <w:pPr>
              <w:pStyle w:val="PURBullet-Indented"/>
              <w:rPr>
                <w:i/>
              </w:rPr>
            </w:pPr>
            <w:r w:rsidRPr="007D4BE7">
              <w:t xml:space="preserve">SQL Server </w:t>
            </w:r>
            <w:r w:rsidR="00D6363C" w:rsidRPr="007D4BE7">
              <w:t>20</w:t>
            </w:r>
            <w:r w:rsidR="00D6363C">
              <w:t xml:space="preserve">14 </w:t>
            </w:r>
            <w:r>
              <w:t>Standard</w:t>
            </w:r>
            <w:r w:rsidRPr="00E54FEF">
              <w:t xml:space="preserve"> SAL, </w:t>
            </w:r>
            <w:r w:rsidRPr="001A0924">
              <w:rPr>
                <w:b/>
              </w:rPr>
              <w:t>or</w:t>
            </w:r>
          </w:p>
          <w:p w14:paraId="43B7492B" w14:textId="2CE53795" w:rsidR="003025FD" w:rsidRPr="00091B14" w:rsidRDefault="009F3973" w:rsidP="00D6363C">
            <w:pPr>
              <w:pStyle w:val="PURBullet-Indented"/>
            </w:pPr>
            <w:r w:rsidRPr="007D4BE7">
              <w:t xml:space="preserve">SQL Server </w:t>
            </w:r>
            <w:r w:rsidR="00D6363C" w:rsidRPr="007D4BE7">
              <w:t>20</w:t>
            </w:r>
            <w:r w:rsidR="00D6363C">
              <w:t xml:space="preserve">14 </w:t>
            </w:r>
            <w:r w:rsidR="00E669F1">
              <w:t xml:space="preserve">Business Intelligence </w:t>
            </w:r>
            <w:r w:rsidRPr="00E54FEF">
              <w:t>SAL</w:t>
            </w:r>
          </w:p>
        </w:tc>
      </w:tr>
    </w:tbl>
    <w:p w14:paraId="41D0A7E0" w14:textId="77777777" w:rsidR="009A4C7C" w:rsidRDefault="009A4C7C" w:rsidP="0085206E">
      <w:pPr>
        <w:pStyle w:val="PURADDITIONALTERMSHEADERMB"/>
      </w:pPr>
      <w:r>
        <w:t>Additional Terms:</w:t>
      </w:r>
    </w:p>
    <w:p w14:paraId="48432C2D" w14:textId="77777777" w:rsidR="0061320A" w:rsidRDefault="0061320A" w:rsidP="0061320A">
      <w:pPr>
        <w:pStyle w:val="PURBlueStrong-Indented"/>
      </w:pPr>
      <w:r>
        <w:t>Down-edition Rights</w:t>
      </w:r>
    </w:p>
    <w:p w14:paraId="7E93386D" w14:textId="055C7466" w:rsidR="0061320A" w:rsidRPr="003D33E5" w:rsidRDefault="0061320A" w:rsidP="0061320A">
      <w:pPr>
        <w:pStyle w:val="Heading2"/>
        <w:widowControl w:val="0"/>
        <w:pBdr>
          <w:bottom w:val="none" w:sz="0" w:space="0" w:color="auto"/>
        </w:pBdr>
        <w:tabs>
          <w:tab w:val="left" w:pos="720"/>
        </w:tabs>
        <w:ind w:left="270"/>
        <w:rPr>
          <w:color w:val="404040" w:themeColor="text1" w:themeTint="BF"/>
          <w:sz w:val="18"/>
        </w:rPr>
      </w:pPr>
      <w:r w:rsidRPr="003D33E5">
        <w:rPr>
          <w:b w:val="0"/>
          <w:caps w:val="0"/>
          <w:color w:val="404040" w:themeColor="text1" w:themeTint="BF"/>
          <w:sz w:val="18"/>
        </w:rPr>
        <w:t>In place of any permitted instance, you may create, store and use an instance of either the 20</w:t>
      </w:r>
      <w:r w:rsidR="00652F97">
        <w:rPr>
          <w:b w:val="0"/>
          <w:caps w:val="0"/>
          <w:color w:val="404040" w:themeColor="text1" w:themeTint="BF"/>
          <w:sz w:val="18"/>
        </w:rPr>
        <w:t>12</w:t>
      </w:r>
      <w:r w:rsidRPr="003D33E5">
        <w:rPr>
          <w:b w:val="0"/>
          <w:caps w:val="0"/>
          <w:color w:val="404040" w:themeColor="text1" w:themeTint="BF"/>
          <w:sz w:val="18"/>
        </w:rPr>
        <w:t xml:space="preserve"> version of SQL Server Standard </w:t>
      </w:r>
      <w:r w:rsidR="00C80FB8" w:rsidRPr="003D33E5">
        <w:rPr>
          <w:b w:val="0"/>
          <w:caps w:val="0"/>
          <w:color w:val="404040" w:themeColor="text1" w:themeTint="BF"/>
          <w:sz w:val="18"/>
        </w:rPr>
        <w:t xml:space="preserve">Workgroup or Small Business </w:t>
      </w:r>
      <w:r w:rsidRPr="003D33E5">
        <w:rPr>
          <w:b w:val="0"/>
          <w:caps w:val="0"/>
          <w:color w:val="404040" w:themeColor="text1" w:themeTint="BF"/>
          <w:sz w:val="18"/>
        </w:rPr>
        <w:t>edition of the software.</w:t>
      </w:r>
    </w:p>
    <w:p w14:paraId="7CC50E31" w14:textId="6F9B89F8" w:rsidR="00091B14" w:rsidRDefault="00091B14" w:rsidP="00D62BE8">
      <w:pPr>
        <w:pStyle w:val="PURBlueStrong-Indented"/>
        <w:tabs>
          <w:tab w:val="left" w:pos="9373"/>
        </w:tabs>
      </w:pPr>
      <w:r>
        <w:t>.NET Framework Software</w:t>
      </w:r>
    </w:p>
    <w:p w14:paraId="2EBE7B7E" w14:textId="2C7B10BA" w:rsidR="00091B14" w:rsidRPr="003D33E5" w:rsidRDefault="00091B14" w:rsidP="00091B14">
      <w:pPr>
        <w:pStyle w:val="PURBody-Indented"/>
      </w:pPr>
      <w:r w:rsidRPr="003D33E5">
        <w:t>The software for the product contains Microsoft .NET Framework software and may contain PowerShell software.</w:t>
      </w:r>
      <w:r w:rsidR="00B70FA2" w:rsidRPr="003D33E5">
        <w:t xml:space="preserve"> </w:t>
      </w:r>
      <w:r w:rsidRPr="003D33E5">
        <w:t>See the license terms for .NET Framework</w:t>
      </w:r>
      <w:r w:rsidR="00CD228C">
        <w:t>,</w:t>
      </w:r>
      <w:r w:rsidRPr="003D33E5">
        <w:t xml:space="preserve"> PowerShell Software</w:t>
      </w:r>
      <w:r w:rsidR="00CD228C">
        <w:t>,</w:t>
      </w:r>
      <w:r w:rsidR="00CD228C" w:rsidRPr="00430427">
        <w:t xml:space="preserve"> </w:t>
      </w:r>
      <w:r w:rsidR="00CD228C">
        <w:t>and the Windows hotfix KB975759</w:t>
      </w:r>
      <w:r w:rsidRPr="003D33E5">
        <w:t xml:space="preserve"> in the Universal License Terms.</w:t>
      </w:r>
    </w:p>
    <w:p w14:paraId="5C9456D4" w14:textId="317A240D" w:rsidR="009A4C7C" w:rsidRPr="001A0924" w:rsidRDefault="007328F6"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68D6429" w14:textId="45127C25" w:rsidR="00E669F1" w:rsidRPr="009214B8" w:rsidRDefault="00E669F1" w:rsidP="00D6363C">
      <w:pPr>
        <w:pStyle w:val="PURProductName"/>
      </w:pPr>
      <w:bookmarkStart w:id="770" w:name="_Toc346536880"/>
      <w:bookmarkStart w:id="771" w:name="_Toc346895331"/>
      <w:bookmarkStart w:id="772" w:name="_Toc339280344"/>
      <w:bookmarkStart w:id="773" w:name="_Toc339280487"/>
      <w:bookmarkStart w:id="774" w:name="_Toc363552817"/>
      <w:bookmarkStart w:id="775" w:name="_Toc363552880"/>
      <w:bookmarkStart w:id="776" w:name="_Toc378682179"/>
      <w:bookmarkStart w:id="777" w:name="_Toc378682281"/>
      <w:bookmarkStart w:id="778" w:name="_Toc371268293"/>
      <w:bookmarkStart w:id="779" w:name="_Toc371268359"/>
      <w:bookmarkStart w:id="780" w:name="_Toc379278496"/>
      <w:bookmarkStart w:id="781" w:name="_Toc379278558"/>
      <w:bookmarkStart w:id="782" w:name="_Toc427932245"/>
      <w:bookmarkStart w:id="783" w:name="_Toc427933743"/>
      <w:bookmarkStart w:id="784" w:name="_Toc297828757"/>
      <w:bookmarkStart w:id="785" w:name="_Toc297883512"/>
      <w:bookmarkStart w:id="786" w:name="_Toc299519143"/>
      <w:bookmarkStart w:id="787" w:name="_Toc299531575"/>
      <w:bookmarkStart w:id="788" w:name="_Toc299531899"/>
      <w:bookmarkStart w:id="789" w:name="_Toc299957182"/>
      <w:r w:rsidRPr="009214B8">
        <w:t xml:space="preserve">SQL Server </w:t>
      </w:r>
      <w:r w:rsidR="00D6363C" w:rsidRPr="009214B8">
        <w:t>20</w:t>
      </w:r>
      <w:r w:rsidR="00D6363C">
        <w:t>14</w:t>
      </w:r>
      <w:r w:rsidR="00D6363C" w:rsidRPr="009214B8">
        <w:t xml:space="preserve"> </w:t>
      </w:r>
      <w:r>
        <w:t>Business Intelligenc</w:t>
      </w:r>
      <w:r w:rsidR="008F14BC">
        <w:t>e</w:t>
      </w:r>
      <w:bookmarkEnd w:id="770"/>
      <w:bookmarkEnd w:id="771"/>
      <w:bookmarkEnd w:id="772"/>
      <w:bookmarkEnd w:id="773"/>
      <w:bookmarkEnd w:id="774"/>
      <w:bookmarkEnd w:id="775"/>
      <w:bookmarkEnd w:id="776"/>
      <w:bookmarkEnd w:id="777"/>
      <w:bookmarkEnd w:id="778"/>
      <w:bookmarkEnd w:id="779"/>
      <w:bookmarkEnd w:id="780"/>
      <w:bookmarkEnd w:id="781"/>
      <w:bookmarkEnd w:id="782"/>
      <w:bookmarkEnd w:id="783"/>
      <w:r>
        <w:fldChar w:fldCharType="begin"/>
      </w:r>
      <w:r>
        <w:instrText xml:space="preserve"> XE "</w:instrText>
      </w:r>
      <w:r w:rsidRPr="00850A33">
        <w:instrText xml:space="preserve">SQL Server </w:instrText>
      </w:r>
      <w:r w:rsidR="00D6363C">
        <w:instrText xml:space="preserve">2014 </w:instrText>
      </w:r>
      <w:r w:rsidR="005E0251">
        <w:instrText>Business Intelligence</w:instrText>
      </w:r>
      <w:r>
        <w:instrText xml:space="preserve">" </w:instrText>
      </w:r>
      <w:r>
        <w:fldChar w:fldCharType="end"/>
      </w:r>
    </w:p>
    <w:p w14:paraId="594858BA" w14:textId="77777777" w:rsidR="00E669F1" w:rsidRPr="000A146C" w:rsidRDefault="00E669F1" w:rsidP="00E669F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30F765BD" w14:textId="56A2BD60" w:rsidR="00E669F1" w:rsidRPr="00E669F1" w:rsidRDefault="00E669F1" w:rsidP="00230F33">
            <w:pPr>
              <w:pStyle w:val="PURLMSH"/>
            </w:pPr>
            <w:r>
              <w:t xml:space="preserve">See Applicable Notice: </w:t>
            </w:r>
            <w:r>
              <w:rPr>
                <w:b/>
              </w:rPr>
              <w:t xml:space="preserve">Automatic Updates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E669F1" w14:paraId="6943E8F6" w14:textId="77777777" w:rsidTr="00230F33">
        <w:tc>
          <w:tcPr>
            <w:tcW w:w="2477" w:type="pct"/>
            <w:tcBorders>
              <w:top w:val="nil"/>
            </w:tcBorders>
          </w:tcPr>
          <w:p w14:paraId="056CCBB5" w14:textId="77777777" w:rsidR="00E669F1" w:rsidRPr="00250A5F" w:rsidRDefault="00E669F1" w:rsidP="00230F33">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Borders>
              <w:top w:val="nil"/>
            </w:tcBorders>
          </w:tcPr>
          <w:p w14:paraId="39CF8591" w14:textId="7FFB5574" w:rsidR="00E669F1" w:rsidRDefault="003B0799" w:rsidP="00230F33">
            <w:pPr>
              <w:pStyle w:val="PURLMSH"/>
            </w:pPr>
            <w:r>
              <w:t xml:space="preserve">Eligible for Software Services on Data Center Providers’ Servers: </w:t>
            </w:r>
            <w:r>
              <w:rPr>
                <w:b/>
              </w:rPr>
              <w:t>Yes</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E669F1" w:rsidRPr="003528B0"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sidRPr="00BB41EF">
              <w:rPr>
                <w:b/>
              </w:rPr>
              <w:t>You need:</w:t>
            </w:r>
          </w:p>
          <w:p w14:paraId="59C7A711" w14:textId="2B016059" w:rsidR="00E669F1" w:rsidRPr="00091B14" w:rsidRDefault="00E669F1" w:rsidP="00D6363C">
            <w:pPr>
              <w:pStyle w:val="PURBullet-Indented"/>
            </w:pPr>
            <w:r w:rsidRPr="007D4BE7">
              <w:t xml:space="preserve">SQL Server </w:t>
            </w:r>
            <w:r w:rsidR="00D6363C" w:rsidRPr="007D4BE7">
              <w:t>20</w:t>
            </w:r>
            <w:r w:rsidR="00D6363C">
              <w:t xml:space="preserve">14 </w:t>
            </w:r>
            <w:r w:rsidR="00230F33">
              <w:t xml:space="preserve">Business Intelligence </w:t>
            </w:r>
            <w:r w:rsidRPr="00E54FEF">
              <w:t>SAL</w:t>
            </w:r>
          </w:p>
        </w:tc>
      </w:tr>
    </w:tbl>
    <w:p w14:paraId="34CB4427" w14:textId="77777777" w:rsidR="00E669F1" w:rsidRDefault="00E669F1" w:rsidP="00E669F1">
      <w:pPr>
        <w:pStyle w:val="PURADDITIONALTERMSHEADERMB"/>
      </w:pPr>
      <w:r>
        <w:t>Additional Terms:</w:t>
      </w:r>
    </w:p>
    <w:p w14:paraId="64F53D94" w14:textId="06EEB183" w:rsidR="00D6363C" w:rsidRDefault="00D6363C" w:rsidP="0061320A">
      <w:pPr>
        <w:pStyle w:val="PURBlueStrong-Indented"/>
      </w:pPr>
      <w:r>
        <w:t>SAL Waiver for Batch Jobs</w:t>
      </w:r>
    </w:p>
    <w:p w14:paraId="0E1C9F5F" w14:textId="612167D2" w:rsidR="00D6363C" w:rsidRPr="00D6363C" w:rsidRDefault="00D6363C" w:rsidP="00D6363C">
      <w:pPr>
        <w:pStyle w:val="PURBody-Indented"/>
        <w:rPr>
          <w:szCs w:val="18"/>
        </w:rPr>
      </w:pPr>
      <w:r w:rsidRPr="00D6363C">
        <w:rPr>
          <w:szCs w:val="18"/>
        </w:rPr>
        <w:t>You do not</w:t>
      </w:r>
      <w:r>
        <w:rPr>
          <w:szCs w:val="18"/>
        </w:rPr>
        <w:t xml:space="preserve"> need SALs for any user or device that accesses your instances of the server software solely through a batching process. “Batching” is an activity that allows a group of tasks occurring at different times to be processed all at the same time.</w:t>
      </w:r>
    </w:p>
    <w:p w14:paraId="7790DCE8" w14:textId="77777777" w:rsidR="0061320A" w:rsidRDefault="0061320A" w:rsidP="0061320A">
      <w:pPr>
        <w:pStyle w:val="PURBlueStrong-Indented"/>
      </w:pPr>
      <w:r>
        <w:t>Down-edition Rights</w:t>
      </w:r>
    </w:p>
    <w:p w14:paraId="1589372B" w14:textId="71315FE5" w:rsidR="00D25BAC" w:rsidRPr="003D33E5" w:rsidRDefault="0061320A" w:rsidP="00D6363C">
      <w:pPr>
        <w:pStyle w:val="PURBody-Indented"/>
        <w:rPr>
          <w:szCs w:val="18"/>
        </w:rPr>
      </w:pPr>
      <w:r w:rsidRPr="003D33E5">
        <w:rPr>
          <w:szCs w:val="18"/>
        </w:rPr>
        <w:t>In place of any permitted instance, you may create, store and use an instance of</w:t>
      </w:r>
      <w:r w:rsidR="00B70FA2" w:rsidRPr="003D33E5">
        <w:rPr>
          <w:szCs w:val="18"/>
        </w:rPr>
        <w:t xml:space="preserve"> </w:t>
      </w:r>
      <w:r w:rsidR="00D25BAC" w:rsidRPr="003D33E5">
        <w:rPr>
          <w:szCs w:val="18"/>
        </w:rPr>
        <w:t xml:space="preserve">the </w:t>
      </w:r>
      <w:r w:rsidR="00D6363C" w:rsidRPr="003D33E5">
        <w:rPr>
          <w:szCs w:val="18"/>
        </w:rPr>
        <w:t>201</w:t>
      </w:r>
      <w:r w:rsidR="00D6363C">
        <w:rPr>
          <w:szCs w:val="18"/>
        </w:rPr>
        <w:t>4</w:t>
      </w:r>
      <w:r w:rsidR="00D6363C" w:rsidRPr="003D33E5">
        <w:rPr>
          <w:szCs w:val="18"/>
        </w:rPr>
        <w:t xml:space="preserve"> </w:t>
      </w:r>
      <w:r w:rsidR="00D25BAC" w:rsidRPr="003D33E5">
        <w:rPr>
          <w:szCs w:val="18"/>
        </w:rPr>
        <w:t>or any earlier version of Standard or any version of Workgroup or Small Business.</w:t>
      </w:r>
    </w:p>
    <w:p w14:paraId="7502652E" w14:textId="78926377" w:rsidR="00E669F1" w:rsidRDefault="00E669F1" w:rsidP="00E669F1">
      <w:pPr>
        <w:pStyle w:val="PURBlueStrong-Indented"/>
        <w:tabs>
          <w:tab w:val="left" w:pos="9373"/>
        </w:tabs>
      </w:pPr>
      <w:r>
        <w:t>.NET Framework Software</w:t>
      </w:r>
    </w:p>
    <w:p w14:paraId="08BFCF7E" w14:textId="083D7BDA" w:rsidR="00230F33" w:rsidRDefault="00230F33" w:rsidP="00230F33">
      <w:pPr>
        <w:pStyle w:val="PURBody-Indented"/>
      </w:pPr>
      <w:r>
        <w:t>The software for the product contains Microsoft .NET Framework software and may contain PowerShell software.</w:t>
      </w:r>
      <w:r w:rsidR="00B70FA2">
        <w:t xml:space="preserve"> </w:t>
      </w:r>
      <w:r>
        <w:t>See the license terms for .NET Framework</w:t>
      </w:r>
      <w:r w:rsidR="00CD228C">
        <w:t>,</w:t>
      </w:r>
      <w:r>
        <w:t xml:space="preserve"> PowerShell Software</w:t>
      </w:r>
      <w:r w:rsidR="00CD228C">
        <w:t>,</w:t>
      </w:r>
      <w:r w:rsidR="00CD228C" w:rsidRPr="00430427">
        <w:t xml:space="preserve"> </w:t>
      </w:r>
      <w:r w:rsidR="00CD228C">
        <w:t>and the Windows hotfix KB975759</w:t>
      </w:r>
      <w:r>
        <w:t xml:space="preserve"> in the Universal License Terms.</w:t>
      </w:r>
    </w:p>
    <w:p w14:paraId="4187C15B" w14:textId="362E8A0E" w:rsidR="00230F33" w:rsidRPr="001A0924" w:rsidRDefault="007328F6" w:rsidP="00CD6E9D">
      <w:pPr>
        <w:pStyle w:val="PURBreadcrumb"/>
        <w:keepNext w:val="0"/>
        <w:rPr>
          <w:rFonts w:ascii="Arial Narrow" w:hAnsi="Arial Narrow"/>
          <w:sz w:val="16"/>
        </w:rPr>
      </w:pPr>
      <w:hyperlink w:anchor="TOC" w:history="1">
        <w:r w:rsidR="00230F33" w:rsidRPr="00372624">
          <w:rPr>
            <w:rStyle w:val="Hyperlink"/>
            <w:rFonts w:ascii="Arial Narrow" w:hAnsi="Arial Narrow"/>
            <w:sz w:val="16"/>
          </w:rPr>
          <w:t>Table of Contents</w:t>
        </w:r>
      </w:hyperlink>
      <w:r w:rsidR="00230F33">
        <w:t xml:space="preserve"> / </w:t>
      </w:r>
      <w:hyperlink w:anchor="UniversalTerms" w:history="1">
        <w:r w:rsidR="00230F33">
          <w:rPr>
            <w:rStyle w:val="Hyperlink"/>
            <w:rFonts w:ascii="Arial Narrow" w:hAnsi="Arial Narrow"/>
            <w:sz w:val="16"/>
          </w:rPr>
          <w:t>Universal License Terms</w:t>
        </w:r>
      </w:hyperlink>
    </w:p>
    <w:p w14:paraId="4F6B0B88" w14:textId="2BE7F5E2" w:rsidR="008922B3" w:rsidRPr="00CE684E" w:rsidRDefault="008922B3" w:rsidP="008922B3">
      <w:pPr>
        <w:pStyle w:val="PURProductName"/>
        <w:rPr>
          <w:lang w:val="fr-FR"/>
        </w:rPr>
      </w:pPr>
      <w:bookmarkStart w:id="790" w:name="_Toc346536881"/>
      <w:bookmarkStart w:id="791" w:name="_Toc346895332"/>
      <w:bookmarkStart w:id="792" w:name="_Toc339280345"/>
      <w:bookmarkStart w:id="793" w:name="_Toc339280488"/>
      <w:bookmarkStart w:id="794" w:name="_Toc363552818"/>
      <w:bookmarkStart w:id="795" w:name="_Toc363552881"/>
      <w:bookmarkStart w:id="796" w:name="_Toc378682180"/>
      <w:bookmarkStart w:id="797" w:name="_Toc378682282"/>
      <w:bookmarkStart w:id="798" w:name="_Toc371268294"/>
      <w:bookmarkStart w:id="799" w:name="_Toc371268360"/>
      <w:bookmarkStart w:id="800" w:name="_Toc379278497"/>
      <w:bookmarkStart w:id="801" w:name="_Toc379278559"/>
      <w:bookmarkStart w:id="802" w:name="_Toc427932246"/>
      <w:bookmarkStart w:id="803" w:name="_Toc427933744"/>
      <w:bookmarkStart w:id="804" w:name="_Toc299519144"/>
      <w:bookmarkStart w:id="805" w:name="_Toc299531576"/>
      <w:bookmarkStart w:id="806" w:name="_Toc299531900"/>
      <w:bookmarkStart w:id="807" w:name="_Toc299957183"/>
      <w:bookmarkEnd w:id="784"/>
      <w:bookmarkEnd w:id="785"/>
      <w:bookmarkEnd w:id="786"/>
      <w:bookmarkEnd w:id="787"/>
      <w:bookmarkEnd w:id="788"/>
      <w:bookmarkEnd w:id="789"/>
      <w:r w:rsidRPr="00CE684E">
        <w:rPr>
          <w:lang w:val="fr-FR"/>
        </w:rPr>
        <w:t>System Center 2012</w:t>
      </w:r>
      <w:r w:rsidR="006F76B4" w:rsidRPr="00CE684E">
        <w:rPr>
          <w:lang w:val="fr-FR"/>
        </w:rPr>
        <w:t xml:space="preserve"> </w:t>
      </w:r>
      <w:r w:rsidR="00377F92">
        <w:rPr>
          <w:lang w:val="fr-FR"/>
        </w:rPr>
        <w:t xml:space="preserve">R2 </w:t>
      </w:r>
      <w:r w:rsidRPr="00CE684E">
        <w:rPr>
          <w:lang w:val="fr-FR"/>
        </w:rPr>
        <w:t>Client Management Suite</w:t>
      </w:r>
      <w:bookmarkEnd w:id="790"/>
      <w:bookmarkEnd w:id="791"/>
      <w:bookmarkEnd w:id="792"/>
      <w:bookmarkEnd w:id="793"/>
      <w:bookmarkEnd w:id="794"/>
      <w:bookmarkEnd w:id="795"/>
      <w:bookmarkEnd w:id="796"/>
      <w:bookmarkEnd w:id="797"/>
      <w:bookmarkEnd w:id="798"/>
      <w:bookmarkEnd w:id="799"/>
      <w:bookmarkEnd w:id="800"/>
      <w:bookmarkEnd w:id="801"/>
      <w:bookmarkEnd w:id="802"/>
      <w:bookmarkEnd w:id="803"/>
      <w:r w:rsidR="005E0251">
        <w:fldChar w:fldCharType="begin"/>
      </w:r>
      <w:r w:rsidR="005E0251" w:rsidRPr="00CE684E">
        <w:rPr>
          <w:lang w:val="fr-FR"/>
        </w:rPr>
        <w:instrText xml:space="preserve"> XE "System Center 2012 </w:instrText>
      </w:r>
      <w:r w:rsidR="00377F92">
        <w:rPr>
          <w:lang w:val="fr-FR"/>
        </w:rPr>
        <w:instrText xml:space="preserve">R2 </w:instrText>
      </w:r>
      <w:r w:rsidR="005E0251" w:rsidRPr="00CE684E">
        <w:rPr>
          <w:lang w:val="fr-FR"/>
        </w:rPr>
        <w:instrText xml:space="preserve">Client Management Suite" </w:instrText>
      </w:r>
      <w:r w:rsidR="005E0251">
        <w:fldChar w:fldCharType="end"/>
      </w:r>
    </w:p>
    <w:p w14:paraId="58A639DF" w14:textId="77777777" w:rsidR="008922B3" w:rsidRPr="000A146C" w:rsidRDefault="008922B3" w:rsidP="008922B3">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See Applicable Notice: </w:t>
            </w:r>
            <w:r w:rsidRPr="008E4A19">
              <w:rPr>
                <w:b/>
              </w:rPr>
              <w:t>No</w:t>
            </w:r>
          </w:p>
        </w:tc>
      </w:tr>
      <w:tr w:rsidR="008922B3" w14:paraId="72B5279F" w14:textId="77777777" w:rsidTr="00865C97">
        <w:tc>
          <w:tcPr>
            <w:tcW w:w="2477" w:type="pct"/>
            <w:tcBorders>
              <w:top w:val="nil"/>
            </w:tcBorders>
          </w:tcPr>
          <w:p w14:paraId="0FB5004A" w14:textId="06C45E52" w:rsidR="003B0799" w:rsidRPr="00250A5F" w:rsidRDefault="007331A1" w:rsidP="007331A1">
            <w:pPr>
              <w:pStyle w:val="PURLMSH"/>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DD8D6CC" w14:textId="6206DAFE" w:rsidR="008922B3" w:rsidRDefault="004F6F1D" w:rsidP="00865C97">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Eligible for Software Services on Data Center Providers’ Servers: </w:t>
            </w:r>
            <w:r>
              <w:rPr>
                <w:b/>
              </w:rPr>
              <w:t>Yes</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 xml:space="preserve">CLIENT </w:t>
            </w:r>
            <w:r w:rsidRPr="00501DAF">
              <w:rPr>
                <w:i w:val="0"/>
                <w:color w:val="404040" w:themeColor="text1" w:themeTint="BF"/>
              </w:rPr>
              <w:t>SUBSCRIBER ACCESS LICENSES (SALs)</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sidRPr="00BB41EF">
              <w:rPr>
                <w:i w:val="0"/>
                <w:color w:val="404040" w:themeColor="text1" w:themeTint="BF"/>
              </w:rPr>
              <w:t>You need:</w:t>
            </w:r>
          </w:p>
          <w:p w14:paraId="4AC8A889" w14:textId="2FD7BA80" w:rsidR="008922B3" w:rsidRPr="00A748AB" w:rsidRDefault="008922B3" w:rsidP="00DE591B">
            <w:pPr>
              <w:pStyle w:val="PURBullet-Indented"/>
              <w:rPr>
                <w:lang w:val="fr-FR"/>
              </w:rPr>
            </w:pPr>
            <w:r w:rsidRPr="00A748AB">
              <w:rPr>
                <w:lang w:val="fr-FR"/>
              </w:rPr>
              <w:t>System Center 2012</w:t>
            </w:r>
            <w:r w:rsidR="006F76B4">
              <w:rPr>
                <w:lang w:val="fr-FR"/>
              </w:rPr>
              <w:t xml:space="preserve"> </w:t>
            </w:r>
            <w:r w:rsidRPr="00A748AB">
              <w:rPr>
                <w:lang w:val="fr-FR"/>
              </w:rPr>
              <w:t>Client Management Suite Client SAL</w:t>
            </w:r>
          </w:p>
        </w:tc>
      </w:tr>
    </w:tbl>
    <w:bookmarkStart w:id="808" w:name="_Toc346536882"/>
    <w:bookmarkStart w:id="809" w:name="_Toc346895333"/>
    <w:bookmarkStart w:id="810" w:name="_Toc339280346"/>
    <w:bookmarkStart w:id="811" w:name="_Toc339280489"/>
    <w:bookmarkStart w:id="812" w:name="_Toc363552819"/>
    <w:bookmarkStart w:id="813" w:name="_Toc363552882"/>
    <w:bookmarkStart w:id="814" w:name="_Toc378682181"/>
    <w:bookmarkStart w:id="815" w:name="_Toc378682283"/>
    <w:p w14:paraId="7C9EEF83" w14:textId="77777777" w:rsidR="00204150" w:rsidRPr="00CD6E9D" w:rsidRDefault="00204150" w:rsidP="00CD6E9D">
      <w:pPr>
        <w:pStyle w:val="PURBreadcrumb"/>
        <w:keepNext w:val="0"/>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rsidRPr="00CD6E9D">
        <w:t xml:space="preserve"> </w:t>
      </w:r>
      <w:r>
        <w:t xml:space="preserve">/ </w:t>
      </w:r>
      <w:hyperlink w:anchor="UniversalTerms" w:history="1">
        <w:r>
          <w:rPr>
            <w:rStyle w:val="Hyperlink"/>
            <w:rFonts w:ascii="Arial Narrow" w:hAnsi="Arial Narrow"/>
            <w:sz w:val="16"/>
          </w:rPr>
          <w:t>Universal License Terms</w:t>
        </w:r>
      </w:hyperlink>
    </w:p>
    <w:p w14:paraId="4B60C7B1" w14:textId="20BC726F" w:rsidR="009A4C7C" w:rsidRPr="005E0251" w:rsidRDefault="009A4C7C" w:rsidP="009A4C7C">
      <w:pPr>
        <w:pStyle w:val="PURProductName"/>
      </w:pPr>
      <w:bookmarkStart w:id="816" w:name="_Toc371268295"/>
      <w:bookmarkStart w:id="817" w:name="_Toc371268361"/>
      <w:bookmarkStart w:id="818" w:name="_Toc379278498"/>
      <w:bookmarkStart w:id="819" w:name="_Toc379278560"/>
      <w:bookmarkStart w:id="820" w:name="_Toc427932247"/>
      <w:bookmarkStart w:id="821" w:name="_Toc427933745"/>
      <w:r w:rsidRPr="005E0251">
        <w:t xml:space="preserve">System Center </w:t>
      </w:r>
      <w:r w:rsidR="009A2CFB" w:rsidRPr="005E0251">
        <w:t>2012</w:t>
      </w:r>
      <w:r w:rsidR="006F76B4">
        <w:t xml:space="preserve"> </w:t>
      </w:r>
      <w:r w:rsidR="00377F92">
        <w:t xml:space="preserve">R2 </w:t>
      </w:r>
      <w:r w:rsidRPr="005E0251">
        <w:t>Configuration Manager</w:t>
      </w:r>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bookmarkEnd w:id="821"/>
      <w:r w:rsidR="005E0251">
        <w:fldChar w:fldCharType="begin"/>
      </w:r>
      <w:r w:rsidR="005E0251" w:rsidRPr="005E0251">
        <w:instrText xml:space="preserve"> XE "System Center 2012 </w:instrText>
      </w:r>
      <w:r w:rsidR="00377F92">
        <w:instrText xml:space="preserve">R2 </w:instrText>
      </w:r>
      <w:r w:rsidR="005E0251" w:rsidRPr="005E0251">
        <w:instrText xml:space="preserve">Configuration Manager" </w:instrText>
      </w:r>
      <w:r w:rsidR="005E0251">
        <w:fldChar w:fldCharType="end"/>
      </w:r>
    </w:p>
    <w:p w14:paraId="5AD9AEC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5D6BC4C8" w14:textId="77777777" w:rsidR="00D14C97" w:rsidRDefault="004F154D" w:rsidP="00893CE7">
            <w:pPr>
              <w:pStyle w:val="PURLMSH"/>
            </w:pPr>
            <w:r>
              <w:t>See Applicable Notice</w:t>
            </w:r>
            <w:r w:rsidR="00D14C97">
              <w:t xml:space="preserve">: </w:t>
            </w:r>
            <w:r w:rsidR="00D14C97" w:rsidRPr="008E4A19">
              <w:rPr>
                <w:b/>
              </w:rPr>
              <w:t>No</w:t>
            </w:r>
          </w:p>
        </w:tc>
      </w:tr>
      <w:tr w:rsidR="004F6F1D" w14:paraId="156766D0" w14:textId="77777777" w:rsidTr="00AB3D69">
        <w:tc>
          <w:tcPr>
            <w:tcW w:w="2477" w:type="pct"/>
            <w:tcBorders>
              <w:top w:val="nil"/>
            </w:tcBorders>
          </w:tcPr>
          <w:p w14:paraId="7B337BE8" w14:textId="12DCC9EF" w:rsidR="003B0799" w:rsidRPr="007331A1" w:rsidRDefault="007331A1" w:rsidP="007331A1">
            <w:pPr>
              <w:pStyle w:val="PURLMSH"/>
              <w:rPr>
                <w:b/>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01257789" w14:textId="4FB8BB9D" w:rsidR="004F6F1D" w:rsidRDefault="004F6F1D" w:rsidP="009A4C7C">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Eligible for Software Services on Data Center Providers’ Servers: </w:t>
            </w:r>
            <w:r>
              <w:rPr>
                <w:b/>
              </w:rPr>
              <w:t>Yes</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 xml:space="preserve">CLIENT </w:t>
            </w:r>
            <w:r w:rsidR="009A4C7C" w:rsidRPr="00501DAF">
              <w:rPr>
                <w:i w:val="0"/>
                <w:color w:val="404040" w:themeColor="text1" w:themeTint="BF"/>
              </w:rPr>
              <w:t>SUBSCRIBER ACCESS LICENSES (SALs)</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sidRPr="00BB41EF">
              <w:rPr>
                <w:i w:val="0"/>
                <w:color w:val="404040" w:themeColor="text1" w:themeTint="BF"/>
              </w:rPr>
              <w:t>You need:</w:t>
            </w:r>
          </w:p>
          <w:p w14:paraId="538BD145" w14:textId="49F66A24" w:rsidR="009A4C7C" w:rsidRPr="00774BF2" w:rsidRDefault="009A4C7C" w:rsidP="00DE591B">
            <w:pPr>
              <w:pStyle w:val="PURBullet-Indented"/>
            </w:pPr>
            <w:r w:rsidRPr="00774BF2">
              <w:t xml:space="preserve">System Center </w:t>
            </w:r>
            <w:r w:rsidR="009A2CFB">
              <w:t>2012</w:t>
            </w:r>
            <w:r w:rsidR="006F76B4">
              <w:t xml:space="preserve"> </w:t>
            </w:r>
            <w:r w:rsidRPr="00774BF2">
              <w:t>Configuration Manager Client SAL</w:t>
            </w:r>
          </w:p>
        </w:tc>
      </w:tr>
    </w:tbl>
    <w:bookmarkStart w:id="822" w:name="_Toc299519153"/>
    <w:bookmarkStart w:id="823" w:name="_Toc299531585"/>
    <w:bookmarkStart w:id="824" w:name="_Toc299531909"/>
    <w:bookmarkStart w:id="825" w:name="_Toc299957192"/>
    <w:bookmarkStart w:id="826" w:name="_Toc346536883"/>
    <w:bookmarkStart w:id="827" w:name="_Toc346895334"/>
    <w:bookmarkStart w:id="828" w:name="_Toc339280347"/>
    <w:bookmarkStart w:id="829" w:name="_Toc339280490"/>
    <w:bookmarkStart w:id="830" w:name="_Toc363552820"/>
    <w:bookmarkStart w:id="831" w:name="_Toc363552883"/>
    <w:bookmarkStart w:id="832" w:name="_Toc378682182"/>
    <w:bookmarkStart w:id="833" w:name="_Toc378682284"/>
    <w:p w14:paraId="78577BE8"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5BB8E530" w14:textId="4FDCD8C6" w:rsidR="009A4C7C" w:rsidRPr="009214B8" w:rsidRDefault="009A4C7C" w:rsidP="009A4C7C">
      <w:pPr>
        <w:pStyle w:val="PURProductName"/>
      </w:pPr>
      <w:bookmarkStart w:id="834" w:name="_Toc371268296"/>
      <w:bookmarkStart w:id="835" w:name="_Toc371268362"/>
      <w:bookmarkStart w:id="836" w:name="_Toc379278499"/>
      <w:bookmarkStart w:id="837" w:name="_Toc379278561"/>
      <w:bookmarkStart w:id="838" w:name="_Toc427932248"/>
      <w:bookmarkStart w:id="839" w:name="_Toc427933746"/>
      <w:r>
        <w:t xml:space="preserve">Visio </w:t>
      </w:r>
      <w:r w:rsidR="00BD14CB">
        <w:t>201</w:t>
      </w:r>
      <w:r w:rsidR="008C1F27">
        <w:t>6</w:t>
      </w:r>
      <w:r w:rsidR="00BD14CB">
        <w:t xml:space="preserve"> </w:t>
      </w:r>
      <w:r>
        <w:t>Professional</w:t>
      </w:r>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bookmarkEnd w:id="839"/>
      <w:r w:rsidR="00231176">
        <w:fldChar w:fldCharType="begin"/>
      </w:r>
      <w:r>
        <w:instrText xml:space="preserve"> XE "</w:instrText>
      </w:r>
      <w:r w:rsidRPr="00850A33">
        <w:instrText xml:space="preserve">Visio </w:instrText>
      </w:r>
      <w:r w:rsidR="00240496">
        <w:instrText>201</w:instrText>
      </w:r>
      <w:r w:rsidR="00F44E81">
        <w:instrText>3</w:instrText>
      </w:r>
      <w:r w:rsidR="00240496">
        <w:instrText xml:space="preserve"> </w:instrText>
      </w:r>
      <w:r w:rsidRPr="00850A33">
        <w:instrText>Professional</w:instrText>
      </w:r>
      <w:r>
        <w:instrText xml:space="preserve">" </w:instrText>
      </w:r>
      <w:r w:rsidR="00231176">
        <w:fldChar w:fldCharType="end"/>
      </w:r>
    </w:p>
    <w:p w14:paraId="5F3D53A7"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10FDA041" w14:textId="77777777" w:rsidTr="008B2955">
        <w:tc>
          <w:tcPr>
            <w:tcW w:w="2477" w:type="pct"/>
            <w:tcBorders>
              <w:top w:val="single" w:sz="4" w:space="0" w:color="auto"/>
              <w:bottom w:val="nil"/>
            </w:tcBorders>
          </w:tcPr>
          <w:p w14:paraId="4EBF191D"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14335983" w14:textId="31270268"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3D34718C" w14:textId="7528FA8C" w:rsidR="009A4C7C" w:rsidRDefault="00785537" w:rsidP="009A4C7C">
            <w:pPr>
              <w:pStyle w:val="PURLMSH"/>
            </w:pPr>
            <w:r>
              <w:t xml:space="preserve">Eligible for Software Services on Data Center Providers’ Servers: </w:t>
            </w:r>
            <w:r>
              <w:rPr>
                <w:b/>
              </w:rPr>
              <w:t>Yes</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sidRPr="00BB41EF">
              <w:rPr>
                <w:b/>
              </w:rPr>
              <w:t>You need:</w:t>
            </w:r>
          </w:p>
          <w:p w14:paraId="6BF6919C" w14:textId="6674FB98" w:rsidR="009A4C7C" w:rsidRPr="003528B0" w:rsidRDefault="00397469" w:rsidP="008C1F27">
            <w:pPr>
              <w:pStyle w:val="PURBullet-Indented"/>
              <w:rPr>
                <w:b/>
                <w:bCs/>
              </w:rPr>
            </w:pPr>
            <w:r w:rsidRPr="00397469">
              <w:t xml:space="preserve">Visio </w:t>
            </w:r>
            <w:r w:rsidR="00BD14CB">
              <w:t>201</w:t>
            </w:r>
            <w:r w:rsidR="008C1F27">
              <w:t>6</w:t>
            </w:r>
            <w:r w:rsidR="00BD14CB">
              <w:t xml:space="preserve"> </w:t>
            </w:r>
            <w:r w:rsidRPr="00397469">
              <w:t>Professional SAL</w:t>
            </w:r>
          </w:p>
        </w:tc>
      </w:tr>
    </w:tbl>
    <w:bookmarkStart w:id="840" w:name="_Toc299519154"/>
    <w:bookmarkStart w:id="841" w:name="_Toc299531586"/>
    <w:bookmarkStart w:id="842" w:name="_Toc299531910"/>
    <w:bookmarkStart w:id="843" w:name="_Toc299957193"/>
    <w:bookmarkStart w:id="844" w:name="_Toc346536884"/>
    <w:bookmarkStart w:id="845" w:name="_Toc346895335"/>
    <w:bookmarkStart w:id="846" w:name="_Toc339280348"/>
    <w:bookmarkStart w:id="847" w:name="_Toc339280491"/>
    <w:bookmarkStart w:id="848" w:name="_Toc363552821"/>
    <w:bookmarkStart w:id="849" w:name="_Toc363552884"/>
    <w:bookmarkStart w:id="850" w:name="_Toc378682183"/>
    <w:bookmarkStart w:id="851" w:name="_Toc378682285"/>
    <w:p w14:paraId="5B92FBFD"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1EC7DB74" w14:textId="30E4E3FD" w:rsidR="009A4C7C" w:rsidRPr="009214B8" w:rsidRDefault="009A4C7C" w:rsidP="00CD6E9D">
      <w:pPr>
        <w:pStyle w:val="PURProductName"/>
        <w:keepNext w:val="0"/>
      </w:pPr>
      <w:bookmarkStart w:id="852" w:name="_Toc371268297"/>
      <w:bookmarkStart w:id="853" w:name="_Toc371268363"/>
      <w:bookmarkStart w:id="854" w:name="_Toc379278500"/>
      <w:bookmarkStart w:id="855" w:name="_Toc379278562"/>
      <w:bookmarkStart w:id="856" w:name="_Toc427932249"/>
      <w:bookmarkStart w:id="857" w:name="_Toc427933747"/>
      <w:r>
        <w:t xml:space="preserve">Visio </w:t>
      </w:r>
      <w:r w:rsidR="00BD14CB">
        <w:t>201</w:t>
      </w:r>
      <w:r w:rsidR="008C1F27">
        <w:t>6</w:t>
      </w:r>
      <w:r w:rsidR="00BD14CB">
        <w:t xml:space="preserve"> </w:t>
      </w:r>
      <w:r>
        <w:t>Standard</w:t>
      </w:r>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bookmarkEnd w:id="857"/>
      <w:r w:rsidR="00231176">
        <w:fldChar w:fldCharType="begin"/>
      </w:r>
      <w:r>
        <w:instrText xml:space="preserve"> XE "</w:instrText>
      </w:r>
      <w:r w:rsidRPr="00850A33">
        <w:instrText xml:space="preserve">Visio </w:instrText>
      </w:r>
      <w:r w:rsidR="00240496">
        <w:instrText>201</w:instrText>
      </w:r>
      <w:r w:rsidR="00830DCA">
        <w:instrText>3</w:instrText>
      </w:r>
      <w:r w:rsidR="00240496">
        <w:instrText xml:space="preserve"> </w:instrText>
      </w:r>
      <w:r w:rsidRPr="00850A33">
        <w:instrText>Standard</w:instrText>
      </w:r>
      <w:r>
        <w:instrText xml:space="preserve">" </w:instrText>
      </w:r>
      <w:r w:rsidR="00231176">
        <w:fldChar w:fldCharType="end"/>
      </w:r>
    </w:p>
    <w:p w14:paraId="743AC25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3EBD1135" w14:textId="77777777" w:rsidTr="008B2955">
        <w:tc>
          <w:tcPr>
            <w:tcW w:w="2477" w:type="pct"/>
            <w:tcBorders>
              <w:top w:val="single" w:sz="4" w:space="0" w:color="auto"/>
              <w:bottom w:val="nil"/>
            </w:tcBorders>
          </w:tcPr>
          <w:p w14:paraId="0D3F4B3C"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5035E5C8" w14:textId="4C99E2D6"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0EE7C095" w14:textId="4020C233" w:rsidR="009A4C7C" w:rsidRDefault="00785537" w:rsidP="009A4C7C">
            <w:pPr>
              <w:pStyle w:val="PURLMSH"/>
            </w:pPr>
            <w:r>
              <w:t xml:space="preserve">Eligible for Software Services on Data Center Providers’ Servers: </w:t>
            </w:r>
            <w:r>
              <w:rPr>
                <w:b/>
              </w:rPr>
              <w:t>Yes</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sidRPr="00BB41EF">
              <w:rPr>
                <w:b/>
              </w:rPr>
              <w:t>You need:</w:t>
            </w:r>
          </w:p>
          <w:p w14:paraId="6EC71888" w14:textId="580B3EB8" w:rsidR="009A4C7C" w:rsidRPr="00412FD6" w:rsidRDefault="00397469" w:rsidP="008C1F27">
            <w:pPr>
              <w:pStyle w:val="PURBullet-Indented"/>
              <w:rPr>
                <w:b/>
                <w:bCs/>
              </w:rPr>
            </w:pPr>
            <w:r w:rsidRPr="00397469">
              <w:t xml:space="preserve">Visio </w:t>
            </w:r>
            <w:r w:rsidR="00BD14CB">
              <w:t>201</w:t>
            </w:r>
            <w:r w:rsidR="008C1F27">
              <w:t>6</w:t>
            </w:r>
            <w:r w:rsidR="00BD14CB">
              <w:t xml:space="preserve"> </w:t>
            </w:r>
            <w:r w:rsidRPr="00397469">
              <w:t>Standard SAL</w:t>
            </w:r>
          </w:p>
        </w:tc>
      </w:tr>
    </w:tbl>
    <w:p w14:paraId="3101432F" w14:textId="368CA1F6" w:rsidR="009A4C7C" w:rsidRDefault="007328F6"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908D208" w14:textId="693C78EB" w:rsidR="00DD1638" w:rsidRPr="005F3229" w:rsidRDefault="00DD1638" w:rsidP="00DD1638">
      <w:pPr>
        <w:pStyle w:val="PURProductName"/>
      </w:pPr>
      <w:bookmarkStart w:id="858" w:name="_Toc347044732"/>
      <w:bookmarkStart w:id="859" w:name="_Toc347045412"/>
      <w:bookmarkStart w:id="860" w:name="_Toc355093388"/>
      <w:bookmarkStart w:id="861" w:name="_Toc355093533"/>
      <w:bookmarkStart w:id="862" w:name="_Toc363552822"/>
      <w:bookmarkStart w:id="863" w:name="_Toc363552885"/>
      <w:bookmarkStart w:id="864" w:name="_Toc378682184"/>
      <w:bookmarkStart w:id="865" w:name="_Toc378682286"/>
      <w:bookmarkStart w:id="866" w:name="_Toc371268298"/>
      <w:bookmarkStart w:id="867" w:name="_Toc371268364"/>
      <w:bookmarkStart w:id="868" w:name="_Toc379278501"/>
      <w:bookmarkStart w:id="869" w:name="_Toc379278563"/>
      <w:bookmarkStart w:id="870" w:name="_Toc427932250"/>
      <w:bookmarkStart w:id="871" w:name="_Toc427933748"/>
      <w:bookmarkStart w:id="872" w:name="_Toc346536885"/>
      <w:bookmarkStart w:id="873" w:name="_Toc346895336"/>
      <w:bookmarkStart w:id="874" w:name="_Toc339280349"/>
      <w:bookmarkStart w:id="875" w:name="_Toc339280492"/>
      <w:bookmarkStart w:id="876" w:name="_Toc299519155"/>
      <w:bookmarkStart w:id="877" w:name="_Toc299531587"/>
      <w:bookmarkStart w:id="878" w:name="_Toc299531911"/>
      <w:bookmarkStart w:id="879" w:name="_Toc299957194"/>
      <w:r w:rsidRPr="005F3229">
        <w:t xml:space="preserve">Visual Studio </w:t>
      </w:r>
      <w:r w:rsidR="00EE1903">
        <w:t>Enterprise</w:t>
      </w:r>
      <w:r w:rsidRPr="005F3229">
        <w:t xml:space="preserve"> 201</w:t>
      </w:r>
      <w:r w:rsidR="00EE1903">
        <w:t>5</w:t>
      </w:r>
      <w:bookmarkEnd w:id="858"/>
      <w:bookmarkEnd w:id="859"/>
      <w:bookmarkEnd w:id="860"/>
      <w:bookmarkEnd w:id="861"/>
      <w:bookmarkEnd w:id="862"/>
      <w:bookmarkEnd w:id="863"/>
      <w:bookmarkEnd w:id="864"/>
      <w:bookmarkEnd w:id="865"/>
      <w:bookmarkEnd w:id="866"/>
      <w:bookmarkEnd w:id="867"/>
      <w:bookmarkEnd w:id="868"/>
      <w:bookmarkEnd w:id="869"/>
      <w:bookmarkEnd w:id="870"/>
      <w:bookmarkEnd w:id="871"/>
      <w:r w:rsidRPr="005F3229">
        <w:fldChar w:fldCharType="begin"/>
      </w:r>
      <w:r w:rsidRPr="005F3229">
        <w:instrText xml:space="preserve"> XE "Visual Studio </w:instrText>
      </w:r>
      <w:r w:rsidR="00EE1903">
        <w:instrText>Enterprise</w:instrText>
      </w:r>
      <w:r w:rsidRPr="005F3229">
        <w:instrText xml:space="preserve"> 201</w:instrText>
      </w:r>
      <w:r w:rsidR="00EE1903">
        <w:instrText>5</w:instrText>
      </w:r>
      <w:r w:rsidRPr="005F3229">
        <w:instrText xml:space="preserve">" </w:instrText>
      </w:r>
      <w:r w:rsidRPr="005F3229">
        <w:fldChar w:fldCharType="end"/>
      </w:r>
    </w:p>
    <w:p w14:paraId="526E55D8"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71F362F8" w14:textId="77777777" w:rsidTr="00224512">
        <w:tc>
          <w:tcPr>
            <w:tcW w:w="2477" w:type="pct"/>
            <w:tcBorders>
              <w:top w:val="single" w:sz="4" w:space="0" w:color="auto"/>
              <w:bottom w:val="nil"/>
            </w:tcBorders>
          </w:tcPr>
          <w:p w14:paraId="6DE0309C"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CB5B526" w14:textId="5321C2E9" w:rsidR="00DD1638" w:rsidRPr="005F3229" w:rsidRDefault="00DD1638" w:rsidP="00224512">
            <w:pPr>
              <w:pStyle w:val="PURLMSH"/>
              <w:rPr>
                <w:i/>
              </w:rPr>
            </w:pPr>
            <w:r w:rsidRPr="005F3229">
              <w:t xml:space="preserve">See Applicable Notice: </w:t>
            </w:r>
            <w:r w:rsidRPr="005F3229">
              <w:rPr>
                <w:b/>
              </w:rPr>
              <w:t xml:space="preserve">Data Transfer, </w:t>
            </w:r>
            <w:r w:rsidR="00E37197">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3383CED8" w14:textId="73BBF2F9"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Eligible for Software Services on Data Center Providers’ Servers: </w:t>
            </w:r>
            <w:r>
              <w:rPr>
                <w:b/>
              </w:rPr>
              <w:t>Yes</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sidRPr="005F3229">
              <w:rPr>
                <w:b/>
              </w:rPr>
              <w:t>You need:</w:t>
            </w:r>
          </w:p>
          <w:p w14:paraId="674BAD06" w14:textId="15B14C55" w:rsidR="00DD1638" w:rsidRPr="005F3229" w:rsidRDefault="00DD1638" w:rsidP="00EE1903">
            <w:pPr>
              <w:pStyle w:val="PURBullet-Indented"/>
              <w:rPr>
                <w:b/>
                <w:bCs/>
              </w:rPr>
            </w:pPr>
            <w:r w:rsidRPr="005F3229">
              <w:t xml:space="preserve">Visual Studio </w:t>
            </w:r>
            <w:r w:rsidR="00EE1903">
              <w:t>Enterprise</w:t>
            </w:r>
            <w:r w:rsidRPr="005F3229">
              <w:t xml:space="preserve"> 201</w:t>
            </w:r>
            <w:r w:rsidR="00EE1903">
              <w:t>5</w:t>
            </w:r>
            <w:r w:rsidRPr="005F3229">
              <w:t xml:space="preserve"> SAL</w:t>
            </w:r>
          </w:p>
        </w:tc>
      </w:tr>
    </w:tbl>
    <w:p w14:paraId="091FBEEB" w14:textId="77777777" w:rsidR="00DD1638" w:rsidRPr="005F3229" w:rsidRDefault="00DD1638" w:rsidP="00DD1638">
      <w:pPr>
        <w:pStyle w:val="PURADDITIONALTERMSHEADERMB"/>
      </w:pPr>
      <w:r w:rsidRPr="005F3229">
        <w:t>Additional Terms:</w:t>
      </w:r>
    </w:p>
    <w:p w14:paraId="21EBF558" w14:textId="77777777" w:rsidR="00DD1638" w:rsidRPr="005F3229" w:rsidRDefault="00DD1638" w:rsidP="00DD1638">
      <w:pPr>
        <w:pStyle w:val="PURBlueStrong"/>
      </w:pPr>
      <w:r w:rsidRPr="005F3229">
        <w:t>BUILDSERVER.TXT File</w:t>
      </w:r>
    </w:p>
    <w:p w14:paraId="742FFEBE" w14:textId="42849CA4" w:rsidR="00DD1638" w:rsidRPr="005F3229" w:rsidRDefault="00DD1638" w:rsidP="00DD1638">
      <w:pPr>
        <w:pStyle w:val="PURBody-Indented"/>
      </w:pPr>
      <w:proofErr w:type="spellStart"/>
      <w:r w:rsidRPr="005F3229">
        <w:t>BuildServer</w:t>
      </w:r>
      <w:proofErr w:type="spellEnd"/>
      <w:r w:rsidRPr="005F3229">
        <w:t xml:space="preserve"> Lists can be found at </w:t>
      </w:r>
      <w:hyperlink r:id="rId169"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0"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704CADB1" w14:textId="77777777" w:rsidR="00DD1638" w:rsidRPr="005F3229" w:rsidRDefault="00DD1638" w:rsidP="00DD1638">
      <w:pPr>
        <w:pStyle w:val="PURBlueStrong"/>
      </w:pPr>
      <w:r w:rsidRPr="005F3229">
        <w:t>Utilities</w:t>
      </w:r>
    </w:p>
    <w:p w14:paraId="48B04414" w14:textId="7A985269" w:rsidR="00DD1638" w:rsidRPr="005F3229" w:rsidRDefault="00DD1638" w:rsidP="00DD1638">
      <w:pPr>
        <w:pStyle w:val="PURBody-Indented"/>
      </w:pPr>
      <w:r w:rsidRPr="005F3229">
        <w:t xml:space="preserve">Utilities Lists can be found at </w:t>
      </w:r>
      <w:hyperlink r:id="rId171" w:history="1">
        <w:r w:rsidRPr="005F3229">
          <w:t>http://go.microsoft.com/fwlink/?LinkId=247624</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D3098F2" w14:textId="77777777" w:rsidR="00DD1638" w:rsidRPr="005F3229" w:rsidRDefault="00DD1638" w:rsidP="00DD1638">
      <w:pPr>
        <w:pStyle w:val="PURBlueStrong-Indented"/>
      </w:pPr>
      <w:r w:rsidRPr="005F3229">
        <w:t>Third Party Programs and Notices.</w:t>
      </w:r>
    </w:p>
    <w:p w14:paraId="3C68420C" w14:textId="23CC7828"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06BAA0CD" w14:textId="77777777" w:rsidR="00DD1638" w:rsidRPr="005F3229" w:rsidRDefault="00DD1638" w:rsidP="00DD1638">
      <w:pPr>
        <w:pStyle w:val="PURBlueStrong-Indented"/>
      </w:pPr>
      <w:r w:rsidRPr="005F3229">
        <w:t>Extension and Package Manager Features</w:t>
      </w:r>
    </w:p>
    <w:p w14:paraId="40B7952A" w14:textId="313A3EC4"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 xml:space="preserve">Extension Manager, New Project Dialog, Web Platform Installer, Microsoft </w:t>
      </w:r>
      <w:proofErr w:type="spellStart"/>
      <w:r w:rsidRPr="005F3229">
        <w:t>NuGet</w:t>
      </w:r>
      <w:proofErr w:type="spellEnd"/>
      <w:r w:rsidRPr="005F3229">
        <w: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219237E0" w14:textId="77777777" w:rsidR="00EE1903" w:rsidRPr="001D105D" w:rsidRDefault="00EE1903" w:rsidP="00EE1903">
      <w:pPr>
        <w:pStyle w:val="PURBlueStrong-Indented"/>
      </w:pPr>
      <w:r w:rsidRPr="001D105D">
        <w:t>GNU Lesser General Public Licensed librari</w:t>
      </w:r>
      <w:r>
        <w:t>es</w:t>
      </w:r>
    </w:p>
    <w:p w14:paraId="01765D01" w14:textId="77777777" w:rsidR="00EE1903" w:rsidRDefault="00EE1903" w:rsidP="00B56E74">
      <w:pPr>
        <w:pStyle w:val="ProductList-Body"/>
        <w:spacing w:after="120"/>
        <w:ind w:left="274"/>
      </w:pPr>
      <w:r w:rsidRPr="001D105D">
        <w:t>Licensed User may</w:t>
      </w:r>
      <w:r>
        <w:t xml:space="preserve"> not</w:t>
      </w:r>
      <w:r w:rsidRPr="001D105D">
        <w:t xml:space="preserve"> reverse engineer, decompile or disassemble the Visual Studio software, or otherwise attempt to derive the source code for the Visual Studio software</w:t>
      </w:r>
      <w:r>
        <w:t xml:space="preserve"> except, and</w:t>
      </w:r>
      <w:r w:rsidRPr="001D105D">
        <w:t xml:space="preserve"> solely to the extent </w:t>
      </w:r>
      <w:r>
        <w:t xml:space="preserve">permitted by applicable law or </w:t>
      </w:r>
      <w:r w:rsidRPr="001D105D">
        <w:t xml:space="preserve">required to debug changes to any libraries licensed under the GNU Lesser General Public License </w:t>
      </w:r>
      <w:r>
        <w:t>which are</w:t>
      </w:r>
      <w:r w:rsidRPr="001D105D">
        <w:t xml:space="preserve"> included with and linked to by the </w:t>
      </w:r>
      <w:r>
        <w:t xml:space="preserve">Visual Studio </w:t>
      </w:r>
      <w:r w:rsidRPr="001D105D">
        <w:t>software.</w:t>
      </w:r>
    </w:p>
    <w:p w14:paraId="0F6EC09A" w14:textId="77777777" w:rsidR="003E01FF" w:rsidRPr="004A290B" w:rsidRDefault="003E01FF" w:rsidP="003E01FF">
      <w:pPr>
        <w:pStyle w:val="PURBlueStrong-Indented"/>
      </w:pPr>
      <w:r w:rsidRPr="004A290B">
        <w:t>Third Party Software</w:t>
      </w:r>
    </w:p>
    <w:p w14:paraId="26DF9C8D" w14:textId="0EDC9332" w:rsidR="003E01FF" w:rsidRDefault="003E01FF" w:rsidP="003E01FF">
      <w:pPr>
        <w:pStyle w:val="PURBody-Indented"/>
        <w:rPr>
          <w:rFonts w:ascii="Times New Roman" w:hAnsi="Times New Roman"/>
          <w:szCs w:val="18"/>
        </w:rPr>
      </w:pPr>
      <w:r>
        <w:t xml:space="preserve">Additional legal notices and license terms applicable to portions of the software are set forth in the </w:t>
      </w:r>
      <w:proofErr w:type="spellStart"/>
      <w:r>
        <w:t>ThirdPartyNotices</w:t>
      </w:r>
      <w:proofErr w:type="spellEnd"/>
      <w:r>
        <w:t xml:space="preserve"> file accompanying the software.</w:t>
      </w:r>
      <w:r w:rsidR="00165FFC">
        <w:t xml:space="preserve"> </w:t>
      </w:r>
      <w:r>
        <w:t xml:space="preserve">In addition to any terms and conditions of any third party license identified in the </w:t>
      </w:r>
      <w:proofErr w:type="spellStart"/>
      <w:r>
        <w:t>ThirdPartyNotices</w:t>
      </w:r>
      <w:proofErr w:type="spellEnd"/>
      <w:r>
        <w:t xml:space="preserve"> file, the disclaimer of warranty and limitation on and exclusion of damages provisions of this agreement shall apply to all of the software.</w:t>
      </w:r>
    </w:p>
    <w:p w14:paraId="6B85A76F" w14:textId="0D93F470" w:rsidR="003E01FF" w:rsidRDefault="003E01FF" w:rsidP="003E01FF">
      <w:pPr>
        <w:pStyle w:val="PURBlueStrong-Indented"/>
      </w:pPr>
      <w:r>
        <w:t>Technical Limitations</w:t>
      </w:r>
    </w:p>
    <w:p w14:paraId="017541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w:t>
      </w:r>
      <w:proofErr w:type="spellStart"/>
      <w:r w:rsidRPr="001C2FDB">
        <w:t>i</w:t>
      </w:r>
      <w:proofErr w:type="spellEnd"/>
      <w:r w:rsidRPr="001C2FDB">
        <w:t>)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A6B99F8" w14:textId="45BAF828"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CFE6FCC" w14:textId="0973B3E1"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813CD00" w14:textId="77777777" w:rsidR="003E01FF" w:rsidRPr="00E853A4" w:rsidRDefault="003E01FF" w:rsidP="003E01FF">
      <w:pPr>
        <w:pStyle w:val="PURBlueStrong-Indented"/>
      </w:pPr>
      <w:r w:rsidRPr="00E853A4">
        <w:t>Microsoft Advertising SDK</w:t>
      </w:r>
    </w:p>
    <w:p w14:paraId="1AAC39BE" w14:textId="052C3437"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72" w:history="1">
        <w:r w:rsidRPr="00165FFC">
          <w:rPr>
            <w:rStyle w:val="Hyperlink"/>
          </w:rPr>
          <w:t>https://choice.live.com/AdvertisementChoice/</w:t>
        </w:r>
      </w:hyperlink>
      <w:r w:rsidRPr="00E853A4">
        <w:t>.</w:t>
      </w:r>
    </w:p>
    <w:p w14:paraId="5DE24B0A" w14:textId="77777777" w:rsidR="00DD1638" w:rsidRPr="005F3229" w:rsidRDefault="00DD1638" w:rsidP="00DD1638">
      <w:pPr>
        <w:pStyle w:val="PURBlueStrong-Indented"/>
      </w:pPr>
      <w:r w:rsidRPr="005F3229">
        <w:t>Microsoft SQL Server Product Components and Windows Software Development kit (Windows SDK)</w:t>
      </w:r>
    </w:p>
    <w:p w14:paraId="4D65B638" w14:textId="196D7B06"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 xml:space="preserve">If you do not agree to the components' license terms, you may not use them. </w:t>
      </w:r>
    </w:p>
    <w:p w14:paraId="520C5849" w14:textId="77777777" w:rsidR="00DD1638" w:rsidRPr="005F3229" w:rsidRDefault="00DD1638" w:rsidP="00DD1638">
      <w:pPr>
        <w:pStyle w:val="PURBlueStrong-Indented"/>
      </w:pPr>
      <w:r w:rsidRPr="005F3229">
        <w:t>Windows Software Components</w:t>
      </w:r>
    </w:p>
    <w:p w14:paraId="3EA3CF79" w14:textId="7F237540" w:rsidR="00DD1638" w:rsidRPr="005F3229" w:rsidRDefault="00DD1638" w:rsidP="00DD1638">
      <w:pPr>
        <w:pStyle w:val="PURBody-Indented"/>
      </w:pPr>
      <w:r w:rsidRPr="005F3229">
        <w:t>The software may include Microsoft .NET Framework, Microsoft Data Access Components, certain .</w:t>
      </w:r>
      <w:proofErr w:type="spellStart"/>
      <w:r w:rsidRPr="005F3229">
        <w:t>dll’s</w:t>
      </w:r>
      <w:proofErr w:type="spellEnd"/>
      <w:r w:rsidRPr="005F3229">
        <w:t xml:space="preserve">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2D5B1E77" w14:textId="77777777" w:rsidR="00DD1638" w:rsidRPr="005F3229" w:rsidRDefault="00DD1638" w:rsidP="00DD1638">
      <w:pPr>
        <w:pStyle w:val="PURBlueStrong-Indented"/>
      </w:pPr>
      <w:r w:rsidRPr="005F3229">
        <w:t>.NET Framework Software</w:t>
      </w:r>
    </w:p>
    <w:p w14:paraId="1BAC75FA" w14:textId="39C50A3A"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bookmarkStart w:id="880" w:name="_Toc355093389"/>
      <w:bookmarkStart w:id="881" w:name="_Toc355093534"/>
      <w:r w:rsidRPr="005F3229">
        <w:t>See the license terms for .NET Framework</w:t>
      </w:r>
      <w:r w:rsidR="00CD228C">
        <w:t>,</w:t>
      </w:r>
      <w:r w:rsidRPr="005F3229">
        <w:t xml:space="preserve"> PowerShell Software</w:t>
      </w:r>
      <w:r w:rsidR="00CD228C">
        <w:t>,</w:t>
      </w:r>
      <w:r w:rsidR="00CD228C" w:rsidRPr="00CD228C">
        <w:t xml:space="preserve"> </w:t>
      </w:r>
      <w:r w:rsidR="00CD228C">
        <w:t>and the Windows hotfix KB975759</w:t>
      </w:r>
      <w:r w:rsidRPr="005F3229">
        <w:t xml:space="preserve"> in the Universal License Terms.</w:t>
      </w:r>
    </w:p>
    <w:p w14:paraId="4236BAE2" w14:textId="77777777" w:rsidR="00DD1638" w:rsidRPr="005F3229" w:rsidRDefault="007328F6"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8AC3962" w14:textId="73DDA854" w:rsidR="00DD1638" w:rsidRPr="005F3229" w:rsidRDefault="00DD1638" w:rsidP="00DD1638">
      <w:pPr>
        <w:pStyle w:val="PURProductName"/>
      </w:pPr>
      <w:bookmarkStart w:id="882" w:name="_Toc347044733"/>
      <w:bookmarkStart w:id="883" w:name="_Toc347045413"/>
      <w:bookmarkStart w:id="884" w:name="_Toc363552823"/>
      <w:bookmarkStart w:id="885" w:name="_Toc363552886"/>
      <w:bookmarkStart w:id="886" w:name="_Toc378682185"/>
      <w:bookmarkStart w:id="887" w:name="_Toc378682287"/>
      <w:bookmarkStart w:id="888" w:name="_Toc371268299"/>
      <w:bookmarkStart w:id="889" w:name="_Toc371268365"/>
      <w:bookmarkStart w:id="890" w:name="_Toc379278502"/>
      <w:bookmarkStart w:id="891" w:name="_Toc379278564"/>
      <w:bookmarkStart w:id="892" w:name="_Toc427932251"/>
      <w:bookmarkStart w:id="893" w:name="_Toc427933749"/>
      <w:r w:rsidRPr="005F3229">
        <w:t>Visual Studio Professional 201</w:t>
      </w:r>
      <w:r w:rsidR="00EE1903">
        <w:t>5</w:t>
      </w:r>
      <w:bookmarkEnd w:id="880"/>
      <w:bookmarkEnd w:id="881"/>
      <w:bookmarkEnd w:id="882"/>
      <w:bookmarkEnd w:id="883"/>
      <w:bookmarkEnd w:id="884"/>
      <w:bookmarkEnd w:id="885"/>
      <w:bookmarkEnd w:id="886"/>
      <w:bookmarkEnd w:id="887"/>
      <w:bookmarkEnd w:id="888"/>
      <w:bookmarkEnd w:id="889"/>
      <w:bookmarkEnd w:id="890"/>
      <w:bookmarkEnd w:id="891"/>
      <w:bookmarkEnd w:id="892"/>
      <w:bookmarkEnd w:id="893"/>
      <w:r w:rsidRPr="005F3229">
        <w:fldChar w:fldCharType="begin"/>
      </w:r>
      <w:r w:rsidRPr="005F3229">
        <w:instrText xml:space="preserve"> XE "Visual Studio Professional 201</w:instrText>
      </w:r>
      <w:r w:rsidR="00EE1903">
        <w:instrText>5</w:instrText>
      </w:r>
      <w:r w:rsidRPr="005F3229">
        <w:instrText xml:space="preserve">" </w:instrText>
      </w:r>
      <w:r w:rsidRPr="005F3229">
        <w:fldChar w:fldCharType="end"/>
      </w:r>
    </w:p>
    <w:p w14:paraId="122230CF"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C82B6E7" w14:textId="77777777" w:rsidTr="00224512">
        <w:tc>
          <w:tcPr>
            <w:tcW w:w="2477" w:type="pct"/>
            <w:tcBorders>
              <w:top w:val="single" w:sz="4" w:space="0" w:color="auto"/>
              <w:bottom w:val="nil"/>
            </w:tcBorders>
          </w:tcPr>
          <w:p w14:paraId="44B71E43"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010B87F" w14:textId="1542F3AE" w:rsidR="00DD1638" w:rsidRPr="005F3229" w:rsidRDefault="00DD1638" w:rsidP="00224512">
            <w:pPr>
              <w:pStyle w:val="PURLMSH"/>
              <w:rPr>
                <w:i/>
              </w:rPr>
            </w:pPr>
            <w:r w:rsidRPr="005F3229">
              <w:t xml:space="preserve">See Applicable Notice: </w:t>
            </w:r>
            <w:r w:rsidRPr="005F3229">
              <w:rPr>
                <w:b/>
              </w:rPr>
              <w:t>Data Transfer,</w:t>
            </w:r>
            <w:r w:rsidR="003E01FF">
              <w:rPr>
                <w:b/>
              </w:rPr>
              <w:t xml:space="preserve"> Bing Maps, Location Framework, Mapping APIs, Microsoft Accounts in Visual Studio,</w:t>
            </w:r>
            <w:r w:rsidRPr="005F3229">
              <w:rPr>
                <w:b/>
              </w:rPr>
              <w:t xml:space="preserve"> 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76052EA5" w14:textId="3CBCE96E"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Eligible for Software Services on Data Center Providers’ Servers: </w:t>
            </w:r>
            <w:r>
              <w:rPr>
                <w:b/>
              </w:rPr>
              <w:t>Yes</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sidRPr="005F3229">
              <w:rPr>
                <w:b/>
              </w:rPr>
              <w:t>You need:</w:t>
            </w:r>
          </w:p>
          <w:p w14:paraId="4CD73345" w14:textId="0ADC7CD7" w:rsidR="00DD1638" w:rsidRPr="005F3229" w:rsidRDefault="00DD1638" w:rsidP="00EE1903">
            <w:pPr>
              <w:pStyle w:val="PURBullet-Indented"/>
              <w:rPr>
                <w:b/>
                <w:bCs/>
              </w:rPr>
            </w:pPr>
            <w:r w:rsidRPr="005F3229">
              <w:t>Visual Studio Professional 201</w:t>
            </w:r>
            <w:r w:rsidR="00EE1903">
              <w:t>5</w:t>
            </w:r>
            <w:r w:rsidRPr="005F3229">
              <w:t xml:space="preserve"> SAL</w:t>
            </w:r>
          </w:p>
        </w:tc>
      </w:tr>
    </w:tbl>
    <w:p w14:paraId="25D0172A" w14:textId="77777777" w:rsidR="00DD1638" w:rsidRPr="005F3229" w:rsidRDefault="00DD1638" w:rsidP="00DD1638">
      <w:pPr>
        <w:pStyle w:val="PURADDITIONALTERMSHEADERMB"/>
      </w:pPr>
      <w:r w:rsidRPr="005F3229">
        <w:t>Additional Terms:</w:t>
      </w:r>
    </w:p>
    <w:p w14:paraId="3B155F6E" w14:textId="77777777" w:rsidR="00DD1638" w:rsidRPr="005F3229" w:rsidRDefault="00DD1638" w:rsidP="00DD1638">
      <w:pPr>
        <w:pStyle w:val="PURBlueStrong"/>
      </w:pPr>
      <w:r w:rsidRPr="005F3229">
        <w:t>BUILDSERVER.TXT File</w:t>
      </w:r>
    </w:p>
    <w:p w14:paraId="3DFAC924" w14:textId="21235B4B" w:rsidR="00DD1638" w:rsidRPr="005F3229" w:rsidRDefault="00DD1638" w:rsidP="00DD1638">
      <w:pPr>
        <w:pStyle w:val="PURBody-Indented"/>
      </w:pPr>
      <w:proofErr w:type="spellStart"/>
      <w:r w:rsidRPr="005F3229">
        <w:t>BuildServer</w:t>
      </w:r>
      <w:proofErr w:type="spellEnd"/>
      <w:r w:rsidRPr="005F3229">
        <w:t xml:space="preserve"> Lists can be found at </w:t>
      </w:r>
      <w:hyperlink r:id="rId173"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4"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59033D2C" w14:textId="77777777" w:rsidR="00DD1638" w:rsidRPr="005F3229" w:rsidRDefault="00DD1638" w:rsidP="00DD1638">
      <w:pPr>
        <w:pStyle w:val="PURBlueStrong"/>
      </w:pPr>
      <w:r w:rsidRPr="005F3229">
        <w:t>Utilities</w:t>
      </w:r>
    </w:p>
    <w:p w14:paraId="6C4EABAE" w14:textId="2BC77B9E" w:rsidR="00DD1638" w:rsidRPr="005F3229" w:rsidRDefault="00DD1638" w:rsidP="00DD1638">
      <w:pPr>
        <w:pStyle w:val="PURBody-Indented"/>
      </w:pPr>
      <w:r w:rsidRPr="005F3229">
        <w:t xml:space="preserve">Utilities Lists can be found at </w:t>
      </w:r>
      <w:hyperlink r:id="rId175" w:history="1">
        <w:r w:rsidR="003E01FF" w:rsidRPr="00B6053D">
          <w:rPr>
            <w:rStyle w:val="Hyperlink"/>
          </w:rPr>
          <w:t>http://go.microsoft.com/fwlink/?LinkId=286955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11D253A" w14:textId="77777777" w:rsidR="00DD1638" w:rsidRPr="005F3229" w:rsidRDefault="00DD1638" w:rsidP="00DD1638">
      <w:pPr>
        <w:pStyle w:val="PURBlueStrong-Indented"/>
      </w:pPr>
      <w:r w:rsidRPr="005F3229">
        <w:t>Third Party Programs and Notices.</w:t>
      </w:r>
    </w:p>
    <w:p w14:paraId="7629F503" w14:textId="274E6820"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2A97737" w14:textId="77777777" w:rsidR="00DD1638" w:rsidRPr="005F3229" w:rsidRDefault="00DD1638" w:rsidP="00DD1638">
      <w:pPr>
        <w:pStyle w:val="PURBlueStrong-Indented"/>
      </w:pPr>
      <w:r w:rsidRPr="005F3229">
        <w:t>Extension and Package Manager Features</w:t>
      </w:r>
    </w:p>
    <w:p w14:paraId="7A4F4E05" w14:textId="6FE4A80D"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 xml:space="preserve">Extension Manager, New Project Dialog, Web Platform Installer, Microsoft </w:t>
      </w:r>
      <w:proofErr w:type="spellStart"/>
      <w:r w:rsidRPr="005F3229">
        <w:t>NuGet</w:t>
      </w:r>
      <w:proofErr w:type="spellEnd"/>
      <w:r w:rsidRPr="005F3229">
        <w: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42BB0D17" w14:textId="77777777" w:rsidR="00EE1903" w:rsidRPr="001D105D" w:rsidRDefault="00EE1903" w:rsidP="00EE1903">
      <w:pPr>
        <w:pStyle w:val="PURBlueStrong-Indented"/>
      </w:pPr>
      <w:r w:rsidRPr="001D105D">
        <w:t>GNU Lesser General Public Licensed librari</w:t>
      </w:r>
      <w:r>
        <w:t>es</w:t>
      </w:r>
    </w:p>
    <w:p w14:paraId="1CF210BC" w14:textId="77777777" w:rsidR="00EE1903" w:rsidRDefault="00EE1903" w:rsidP="00B56E74">
      <w:pPr>
        <w:pStyle w:val="ProductList-Body"/>
        <w:spacing w:after="120"/>
        <w:ind w:left="274"/>
      </w:pPr>
      <w:r w:rsidRPr="001D105D">
        <w:t>Licensed User may</w:t>
      </w:r>
      <w:r>
        <w:t xml:space="preserve"> not</w:t>
      </w:r>
      <w:r w:rsidRPr="001D105D">
        <w:t xml:space="preserve"> reverse engineer, decompile or disassemble the Visual Studio software, or otherwise attempt to derive the source code for the Visual Studio software</w:t>
      </w:r>
      <w:r>
        <w:t xml:space="preserve"> except, and</w:t>
      </w:r>
      <w:r w:rsidRPr="001D105D">
        <w:t xml:space="preserve"> solely to the extent </w:t>
      </w:r>
      <w:r>
        <w:t xml:space="preserve">permitted by applicable law or </w:t>
      </w:r>
      <w:r w:rsidRPr="001D105D">
        <w:t xml:space="preserve">required to debug changes to any libraries licensed under the GNU Lesser General Public License </w:t>
      </w:r>
      <w:r>
        <w:t>which are</w:t>
      </w:r>
      <w:r w:rsidRPr="001D105D">
        <w:t xml:space="preserve"> included with and linked to by the </w:t>
      </w:r>
      <w:r>
        <w:t xml:space="preserve">Visual Studio </w:t>
      </w:r>
      <w:r w:rsidRPr="001D105D">
        <w:t>software.</w:t>
      </w:r>
    </w:p>
    <w:p w14:paraId="339866B1" w14:textId="77777777" w:rsidR="003E01FF" w:rsidRPr="004A290B" w:rsidRDefault="003E01FF" w:rsidP="003E01FF">
      <w:pPr>
        <w:pStyle w:val="PURBlueStrong-Indented"/>
      </w:pPr>
      <w:r w:rsidRPr="004A290B">
        <w:t>Third Party Software</w:t>
      </w:r>
    </w:p>
    <w:p w14:paraId="78A864D8" w14:textId="09029F80" w:rsidR="003E01FF" w:rsidRDefault="003E01FF" w:rsidP="003E01FF">
      <w:pPr>
        <w:pStyle w:val="PURBody-Indented"/>
        <w:rPr>
          <w:rFonts w:ascii="Times New Roman" w:hAnsi="Times New Roman"/>
          <w:szCs w:val="18"/>
        </w:rPr>
      </w:pPr>
      <w:r>
        <w:t xml:space="preserve">Additional legal notices and license terms applicable to portions of the software are set forth in the </w:t>
      </w:r>
      <w:proofErr w:type="spellStart"/>
      <w:r>
        <w:t>ThirdPartyNotices</w:t>
      </w:r>
      <w:proofErr w:type="spellEnd"/>
      <w:r>
        <w:t xml:space="preserve"> file accompanying the software.</w:t>
      </w:r>
      <w:r w:rsidR="00165FFC">
        <w:t xml:space="preserve"> </w:t>
      </w:r>
      <w:r>
        <w:t xml:space="preserve">In addition to any terms and conditions of any third party license identified in the </w:t>
      </w:r>
      <w:proofErr w:type="spellStart"/>
      <w:r>
        <w:t>ThirdPartyNotices</w:t>
      </w:r>
      <w:proofErr w:type="spellEnd"/>
      <w:r>
        <w:t xml:space="preserve"> file, the disclaimer of warranty and limitation on and exclusion of damages provisions of this agreement shall apply to all of the software.</w:t>
      </w:r>
    </w:p>
    <w:p w14:paraId="6F31BCC9" w14:textId="4B93ED13" w:rsidR="003E01FF" w:rsidRDefault="003E01FF" w:rsidP="003E01FF">
      <w:pPr>
        <w:pStyle w:val="PURBlueStrong-Indented"/>
      </w:pPr>
      <w:r>
        <w:t>Technical Limitations</w:t>
      </w:r>
    </w:p>
    <w:p w14:paraId="622450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w:t>
      </w:r>
      <w:proofErr w:type="spellStart"/>
      <w:r w:rsidRPr="001C2FDB">
        <w:t>i</w:t>
      </w:r>
      <w:proofErr w:type="spellEnd"/>
      <w:r w:rsidRPr="001C2FDB">
        <w:t>)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263E68FA" w14:textId="355DB59F"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434E17FC" w14:textId="1E666903"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5FAFE3B" w14:textId="77777777" w:rsidR="003E01FF" w:rsidRPr="00E853A4" w:rsidRDefault="003E01FF" w:rsidP="003E01FF">
      <w:pPr>
        <w:pStyle w:val="PURBlueStrong-Indented"/>
      </w:pPr>
      <w:r w:rsidRPr="00E853A4">
        <w:t>Microsoft Advertising SDK</w:t>
      </w:r>
    </w:p>
    <w:p w14:paraId="28F7F58D" w14:textId="52EFE040" w:rsidR="003E01FF" w:rsidRPr="005F5A7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76" w:history="1">
        <w:r w:rsidRPr="00165FFC">
          <w:rPr>
            <w:rStyle w:val="Hyperlink"/>
          </w:rPr>
          <w:t>https://choice.live.com/AdvertisementChoice/</w:t>
        </w:r>
      </w:hyperlink>
      <w:r w:rsidRPr="00E853A4">
        <w:t>.</w:t>
      </w:r>
    </w:p>
    <w:p w14:paraId="4F711C3D" w14:textId="77777777" w:rsidR="00DD1638" w:rsidRPr="005F3229" w:rsidRDefault="00DD1638" w:rsidP="00DD1638">
      <w:pPr>
        <w:pStyle w:val="PURBlueStrong-Indented"/>
      </w:pPr>
      <w:r w:rsidRPr="005F3229">
        <w:t>Microsoft SQL Server Product Components and Windows Software Development kit (Windows SDK)</w:t>
      </w:r>
    </w:p>
    <w:p w14:paraId="415524E8" w14:textId="16E9D19A"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w:t>
      </w:r>
      <w:r w:rsidR="003E01FF">
        <w:t>.</w:t>
      </w:r>
      <w:r w:rsidRPr="005F3229">
        <w:t xml:space="preserve"> You may only use these components in conjunction with your use of the software.</w:t>
      </w:r>
      <w:r w:rsidR="00165FFC">
        <w:t xml:space="preserve"> </w:t>
      </w:r>
      <w:r w:rsidRPr="005F3229">
        <w:t xml:space="preserve">If you do not agree to the components' license terms, you may not use them. </w:t>
      </w:r>
    </w:p>
    <w:p w14:paraId="7A759C76" w14:textId="77777777" w:rsidR="00DD1638" w:rsidRPr="005F3229" w:rsidRDefault="00DD1638" w:rsidP="00DD1638">
      <w:pPr>
        <w:pStyle w:val="PURBlueStrong-Indented"/>
      </w:pPr>
      <w:r w:rsidRPr="005F3229">
        <w:t>Windows Software Components</w:t>
      </w:r>
    </w:p>
    <w:p w14:paraId="0D006650" w14:textId="5A7892A8" w:rsidR="00DD1638" w:rsidRPr="005F3229" w:rsidRDefault="00DD1638" w:rsidP="00DD1638">
      <w:pPr>
        <w:pStyle w:val="PURBody-Indented"/>
      </w:pPr>
      <w:r w:rsidRPr="005F3229">
        <w:t>The software may include Microsoft .NET Framework, Microsoft Data Access Components, certain .</w:t>
      </w:r>
      <w:proofErr w:type="spellStart"/>
      <w:r w:rsidRPr="005F3229">
        <w:t>dll’s</w:t>
      </w:r>
      <w:proofErr w:type="spellEnd"/>
      <w:r w:rsidRPr="005F3229">
        <w:t xml:space="preserve">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6361BFE3" w14:textId="77777777" w:rsidR="00DD1638" w:rsidRPr="005F3229" w:rsidRDefault="00DD1638" w:rsidP="00DD1638">
      <w:pPr>
        <w:pStyle w:val="PURBlueStrong-Indented"/>
      </w:pPr>
      <w:r w:rsidRPr="005F3229">
        <w:t>.NET Framework Software</w:t>
      </w:r>
    </w:p>
    <w:p w14:paraId="380B437A" w14:textId="5726171B"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23287B42" w14:textId="77777777" w:rsidR="00DD1638" w:rsidRPr="005F3229" w:rsidRDefault="007328F6"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2A25B04A" w14:textId="58D310ED" w:rsidR="00DD1638" w:rsidRPr="005F3229" w:rsidRDefault="00DD1638" w:rsidP="0028224D">
      <w:pPr>
        <w:pStyle w:val="PURProductName"/>
      </w:pPr>
      <w:bookmarkStart w:id="894" w:name="_Toc355093391"/>
      <w:bookmarkStart w:id="895" w:name="_Toc355093536"/>
      <w:bookmarkStart w:id="896" w:name="_Toc347044735"/>
      <w:bookmarkStart w:id="897" w:name="_Toc347045415"/>
      <w:bookmarkStart w:id="898" w:name="_Toc363552825"/>
      <w:bookmarkStart w:id="899" w:name="_Toc363552888"/>
      <w:bookmarkStart w:id="900" w:name="_Toc378682187"/>
      <w:bookmarkStart w:id="901" w:name="_Toc378682289"/>
      <w:bookmarkStart w:id="902" w:name="_Toc371268301"/>
      <w:bookmarkStart w:id="903" w:name="_Toc371268367"/>
      <w:bookmarkStart w:id="904" w:name="_Toc379278504"/>
      <w:bookmarkStart w:id="905" w:name="_Toc379278566"/>
      <w:bookmarkStart w:id="906" w:name="_Toc427932252"/>
      <w:bookmarkStart w:id="907" w:name="_Toc427933750"/>
      <w:r w:rsidRPr="005F3229">
        <w:t>Visual Studio Team Foundation Server 201</w:t>
      </w:r>
      <w:r w:rsidR="00EE1903">
        <w:t>5</w:t>
      </w:r>
      <w:r w:rsidRPr="005F3229">
        <w:t xml:space="preserve"> with SQL Server </w:t>
      </w:r>
      <w:r w:rsidR="0028224D" w:rsidRPr="005F3229">
        <w:t>201</w:t>
      </w:r>
      <w:r w:rsidR="0028224D">
        <w:t>4</w:t>
      </w:r>
      <w:r w:rsidR="0028224D" w:rsidRPr="005F3229">
        <w:t xml:space="preserve"> </w:t>
      </w:r>
      <w:r w:rsidRPr="005F3229">
        <w:t>Technology</w:t>
      </w:r>
      <w:bookmarkEnd w:id="894"/>
      <w:bookmarkEnd w:id="895"/>
      <w:bookmarkEnd w:id="896"/>
      <w:bookmarkEnd w:id="897"/>
      <w:bookmarkEnd w:id="898"/>
      <w:bookmarkEnd w:id="899"/>
      <w:bookmarkEnd w:id="900"/>
      <w:bookmarkEnd w:id="901"/>
      <w:bookmarkEnd w:id="902"/>
      <w:bookmarkEnd w:id="903"/>
      <w:bookmarkEnd w:id="904"/>
      <w:bookmarkEnd w:id="905"/>
      <w:bookmarkEnd w:id="906"/>
      <w:bookmarkEnd w:id="907"/>
      <w:r w:rsidRPr="005F3229">
        <w:fldChar w:fldCharType="begin"/>
      </w:r>
      <w:r w:rsidRPr="005F3229">
        <w:instrText xml:space="preserve"> XE "Visual Studio Team Foundation Server 201</w:instrText>
      </w:r>
      <w:r w:rsidR="00EE1903">
        <w:instrText>5</w:instrText>
      </w:r>
      <w:r w:rsidRPr="005F3229">
        <w:instrText xml:space="preserve"> with SQL Server </w:instrText>
      </w:r>
      <w:r w:rsidR="0028224D" w:rsidRPr="005F3229">
        <w:instrText>201</w:instrText>
      </w:r>
      <w:r w:rsidR="0028224D">
        <w:instrText>4</w:instrText>
      </w:r>
      <w:r w:rsidR="0028224D" w:rsidRPr="005F3229">
        <w:instrText xml:space="preserve"> </w:instrText>
      </w:r>
      <w:r w:rsidRPr="005F3229">
        <w:instrText xml:space="preserve">Technology" </w:instrText>
      </w:r>
      <w:r w:rsidRPr="005F3229">
        <w:fldChar w:fldCharType="end"/>
      </w:r>
    </w:p>
    <w:p w14:paraId="02E8C1A1"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14:paraId="600F3A11" w14:textId="77777777" w:rsidTr="00224512">
        <w:tc>
          <w:tcPr>
            <w:tcW w:w="2477" w:type="pct"/>
            <w:tcBorders>
              <w:top w:val="single" w:sz="4" w:space="0" w:color="auto"/>
              <w:bottom w:val="nil"/>
            </w:tcBorders>
          </w:tcPr>
          <w:p w14:paraId="3659008D" w14:textId="77777777" w:rsidR="00DD1638" w:rsidRPr="005F3229" w:rsidRDefault="00DD1638" w:rsidP="00224512">
            <w:pPr>
              <w:pStyle w:val="PURLMSH"/>
            </w:pPr>
            <w:r w:rsidRPr="005F3229">
              <w:t xml:space="preserve">Applicable Section of SAL General Terms: </w:t>
            </w:r>
            <w:hyperlink w:anchor="SALTerms_Server" w:history="1">
              <w:r w:rsidRPr="005F3229">
                <w:rPr>
                  <w:rStyle w:val="Hyperlink"/>
                </w:rPr>
                <w:t>Server Software</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rsidRPr="005F3229">
              <w:t xml:space="preserve">See Applicable Notice: </w:t>
            </w:r>
            <w:r w:rsidRPr="005F3229">
              <w:rPr>
                <w:b/>
              </w:rPr>
              <w:t>No</w:t>
            </w:r>
          </w:p>
        </w:tc>
      </w:tr>
      <w:tr w:rsidR="00DD1638" w:rsidRPr="005F3229" w14:paraId="4524F876" w14:textId="77777777" w:rsidTr="00224512">
        <w:tc>
          <w:tcPr>
            <w:tcW w:w="2477" w:type="pct"/>
            <w:tcBorders>
              <w:top w:val="nil"/>
            </w:tcBorders>
          </w:tcPr>
          <w:p w14:paraId="43338AE6" w14:textId="082ED76F" w:rsidR="00785537" w:rsidRPr="007331A1" w:rsidRDefault="00DD1638" w:rsidP="007331A1">
            <w:pPr>
              <w:pStyle w:val="PURLMSH"/>
              <w:rPr>
                <w:i/>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B646289" w14:textId="0B0181FD"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Eligible for Software Services on Data Center Providers’ Servers: </w:t>
            </w:r>
            <w:r>
              <w:rPr>
                <w:b/>
              </w:rPr>
              <w:t>Yes</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sidRPr="005F3229">
              <w:rPr>
                <w:b/>
              </w:rPr>
              <w:t>You need:</w:t>
            </w:r>
          </w:p>
          <w:p w14:paraId="3FDE278F" w14:textId="3F3BB127" w:rsidR="00DD1638" w:rsidRPr="005F3229" w:rsidRDefault="00DD1638" w:rsidP="00224512">
            <w:pPr>
              <w:pStyle w:val="PURBullet-Indented"/>
            </w:pPr>
            <w:r w:rsidRPr="005F3229">
              <w:t>Visual Studio Team Foundation Server 201</w:t>
            </w:r>
            <w:r w:rsidR="00EE1903">
              <w:t>5</w:t>
            </w:r>
            <w:r w:rsidRPr="005F3229">
              <w:t xml:space="preserve"> SAL, </w:t>
            </w:r>
            <w:r w:rsidRPr="005F3229">
              <w:rPr>
                <w:b/>
              </w:rPr>
              <w:t>or</w:t>
            </w:r>
          </w:p>
          <w:p w14:paraId="48A07A5B" w14:textId="6AB43887" w:rsidR="00DD1638" w:rsidRDefault="00DD1638" w:rsidP="00224512">
            <w:pPr>
              <w:pStyle w:val="PURBullet-Indented"/>
            </w:pPr>
            <w:r w:rsidRPr="005F3229">
              <w:t>Visual Studio Team Foundation Server 201</w:t>
            </w:r>
            <w:r w:rsidR="00EE1903">
              <w:t>5</w:t>
            </w:r>
            <w:r w:rsidRPr="005F3229">
              <w:t xml:space="preserve"> Basic SAL (for Basic Configuration)</w:t>
            </w:r>
            <w:r w:rsidR="003E01FF">
              <w:t xml:space="preserve">, </w:t>
            </w:r>
            <w:r w:rsidR="003E01FF" w:rsidRPr="003E01FF">
              <w:rPr>
                <w:b/>
              </w:rPr>
              <w:t>or</w:t>
            </w:r>
          </w:p>
          <w:p w14:paraId="07F67B14" w14:textId="4F9336A2" w:rsidR="003E01FF" w:rsidRDefault="003E01FF" w:rsidP="003E01FF">
            <w:pPr>
              <w:pStyle w:val="PURBullet-Indented"/>
            </w:pPr>
            <w:r w:rsidRPr="008D0312">
              <w:t xml:space="preserve">Visual Studio </w:t>
            </w:r>
            <w:r w:rsidR="00EE1903">
              <w:t>Enterprise</w:t>
            </w:r>
            <w:r w:rsidRPr="008D0312">
              <w:t xml:space="preserve"> </w:t>
            </w:r>
            <w:r>
              <w:t>201</w:t>
            </w:r>
            <w:r w:rsidR="00EE1903">
              <w:t>5</w:t>
            </w:r>
            <w:r>
              <w:t xml:space="preserve"> </w:t>
            </w:r>
            <w:r w:rsidRPr="008D0312">
              <w:t>SAL</w:t>
            </w:r>
            <w:r>
              <w:t xml:space="preserve">, </w:t>
            </w:r>
            <w:r>
              <w:rPr>
                <w:b/>
              </w:rPr>
              <w:t>or</w:t>
            </w:r>
          </w:p>
          <w:p w14:paraId="31B2055A" w14:textId="1B7A76CB" w:rsidR="003E01FF" w:rsidRPr="005F3229" w:rsidRDefault="003E01FF" w:rsidP="003E01FF">
            <w:pPr>
              <w:pStyle w:val="PURBullet-Indented"/>
            </w:pPr>
            <w:r w:rsidRPr="001D2E50">
              <w:t xml:space="preserve">Visual Studio Test Professional </w:t>
            </w:r>
            <w:r>
              <w:t>201</w:t>
            </w:r>
            <w:r w:rsidR="00B56E74">
              <w:t>5</w:t>
            </w:r>
            <w:r>
              <w:t xml:space="preserve"> </w:t>
            </w:r>
            <w:r w:rsidRPr="001D2E50">
              <w:t>SAL</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DD1638">
      <w:pPr>
        <w:pStyle w:val="PURADDITIONALTERMSHEADERMB"/>
      </w:pPr>
      <w:r w:rsidRPr="005F3229">
        <w:t>Additional Terms:</w:t>
      </w:r>
    </w:p>
    <w:p w14:paraId="21F98FB7" w14:textId="0BD3D7BF" w:rsidR="003E01FF" w:rsidRPr="006B04DA" w:rsidRDefault="003E01FF" w:rsidP="003E01FF">
      <w:pPr>
        <w:pStyle w:val="PURBlueStrong"/>
      </w:pPr>
      <w:r w:rsidRPr="006B04DA">
        <w:t xml:space="preserve">Usage Limitations for </w:t>
      </w:r>
      <w:r>
        <w:t xml:space="preserve">Visual Studio </w:t>
      </w:r>
      <w:r w:rsidR="00B56E74">
        <w:t>Enterprise 2015</w:t>
      </w:r>
      <w:r>
        <w:t xml:space="preserve"> SAL </w:t>
      </w:r>
      <w:r w:rsidRPr="006B04DA">
        <w:t xml:space="preserve">and </w:t>
      </w:r>
      <w:r>
        <w:t>Visual Studio Test Professional 201</w:t>
      </w:r>
      <w:r w:rsidR="00B56E74">
        <w:t>5</w:t>
      </w:r>
      <w:r>
        <w:t xml:space="preserve"> SAL</w:t>
      </w:r>
    </w:p>
    <w:p w14:paraId="7E0B3485" w14:textId="18E725CE" w:rsidR="003E01FF" w:rsidRDefault="003E01FF" w:rsidP="003E01FF">
      <w:pPr>
        <w:pStyle w:val="PURBullet-Indented"/>
        <w:numPr>
          <w:ilvl w:val="0"/>
          <w:numId w:val="0"/>
        </w:numPr>
        <w:ind w:left="274"/>
      </w:pPr>
      <w:r>
        <w:t>Each user for whom you obtain a</w:t>
      </w:r>
      <w:r w:rsidRPr="00E53E5B">
        <w:t xml:space="preserve"> </w:t>
      </w:r>
      <w:r w:rsidRPr="008D0312">
        <w:t xml:space="preserve">Visual Studio </w:t>
      </w:r>
      <w:r w:rsidR="00B56E74">
        <w:t>Enterprise 2015</w:t>
      </w:r>
      <w:r>
        <w:t xml:space="preserve"> </w:t>
      </w:r>
      <w:r w:rsidRPr="008D0312">
        <w:t>SAL</w:t>
      </w:r>
      <w:r>
        <w:t xml:space="preserve">, </w:t>
      </w:r>
      <w:r w:rsidRPr="00B55E35">
        <w:t>or</w:t>
      </w:r>
      <w:r>
        <w:rPr>
          <w:b/>
        </w:rPr>
        <w:t xml:space="preserve"> </w:t>
      </w:r>
      <w:r w:rsidRPr="001D2E50">
        <w:t xml:space="preserve">Visual Studio Test Professional </w:t>
      </w:r>
      <w:r>
        <w:t>201</w:t>
      </w:r>
      <w:r w:rsidR="00B56E74">
        <w:t>5</w:t>
      </w:r>
      <w:r>
        <w:t xml:space="preserve"> </w:t>
      </w:r>
      <w:r w:rsidRPr="001D2E50">
        <w:t>SAL</w:t>
      </w:r>
      <w:r w:rsidRPr="00E53E5B">
        <w:t xml:space="preserve"> may use the following features of the server software:</w:t>
      </w:r>
    </w:p>
    <w:p w14:paraId="0EEAD8BE" w14:textId="77777777" w:rsidR="003E01FF" w:rsidRPr="00065351" w:rsidRDefault="003E01FF" w:rsidP="007331A1">
      <w:pPr>
        <w:pStyle w:val="PURBullet"/>
        <w:numPr>
          <w:ilvl w:val="0"/>
          <w:numId w:val="25"/>
        </w:numPr>
      </w:pPr>
      <w:r w:rsidRPr="00065351">
        <w:t xml:space="preserve">Request and Manage Feedback </w:t>
      </w:r>
    </w:p>
    <w:p w14:paraId="62899F67" w14:textId="77777777" w:rsidR="003E01FF" w:rsidRPr="00065351" w:rsidRDefault="003E01FF" w:rsidP="007331A1">
      <w:pPr>
        <w:pStyle w:val="PURBullet"/>
        <w:numPr>
          <w:ilvl w:val="0"/>
          <w:numId w:val="25"/>
        </w:numPr>
      </w:pPr>
      <w:r w:rsidRPr="00065351">
        <w:t>Test Management</w:t>
      </w:r>
    </w:p>
    <w:p w14:paraId="54B51CF7" w14:textId="77777777" w:rsidR="003E01FF" w:rsidRPr="00065351" w:rsidRDefault="003E01FF" w:rsidP="007331A1">
      <w:pPr>
        <w:pStyle w:val="PURBullet"/>
        <w:numPr>
          <w:ilvl w:val="0"/>
          <w:numId w:val="25"/>
        </w:numPr>
      </w:pPr>
      <w:r w:rsidRPr="00065351">
        <w:t>Agile Portfolio Management</w:t>
      </w:r>
    </w:p>
    <w:p w14:paraId="432514CF" w14:textId="77777777" w:rsidR="003E01FF" w:rsidRPr="00065351" w:rsidRDefault="003E01FF" w:rsidP="007331A1">
      <w:pPr>
        <w:pStyle w:val="PURBullet"/>
        <w:numPr>
          <w:ilvl w:val="0"/>
          <w:numId w:val="25"/>
        </w:numPr>
      </w:pPr>
      <w:r w:rsidRPr="00065351">
        <w:t>Team Rooms</w:t>
      </w:r>
    </w:p>
    <w:p w14:paraId="009C2451" w14:textId="77777777" w:rsidR="003E01FF" w:rsidRPr="00065351" w:rsidRDefault="003E01FF" w:rsidP="007331A1">
      <w:pPr>
        <w:pStyle w:val="PURBullet"/>
        <w:numPr>
          <w:ilvl w:val="0"/>
          <w:numId w:val="25"/>
        </w:numPr>
      </w:pPr>
      <w:r w:rsidRPr="00065351">
        <w:t>Work Item Chart Authoring</w:t>
      </w:r>
    </w:p>
    <w:p w14:paraId="58F3B690" w14:textId="26C450E2" w:rsidR="00A210BE" w:rsidRDefault="00A210BE" w:rsidP="003E01FF">
      <w:pPr>
        <w:pStyle w:val="PURBlueStrong-Indented"/>
      </w:pPr>
      <w:r>
        <w:t>Usage Not Requir</w:t>
      </w:r>
      <w:r w:rsidR="007F49EC">
        <w:t>i</w:t>
      </w:r>
      <w:r>
        <w:t>ng a SAL</w:t>
      </w:r>
    </w:p>
    <w:p w14:paraId="226D9A5F" w14:textId="5E06B116" w:rsidR="00A210BE" w:rsidRPr="00A210BE" w:rsidRDefault="00A210BE" w:rsidP="003E01FF">
      <w:pPr>
        <w:pStyle w:val="PURBlueStrong-Indented"/>
        <w:rPr>
          <w:smallCaps w:val="0"/>
          <w:color w:val="404040" w:themeColor="text1" w:themeTint="BF"/>
        </w:rPr>
      </w:pPr>
      <w:r w:rsidRPr="00A210BE">
        <w:rPr>
          <w:smallCaps w:val="0"/>
          <w:color w:val="404040" w:themeColor="text1" w:themeTint="BF"/>
        </w:rPr>
        <w:t>A SAL is not required for users:</w:t>
      </w:r>
    </w:p>
    <w:p w14:paraId="299DF40E" w14:textId="05CA8728" w:rsidR="00A210BE" w:rsidRPr="00065351" w:rsidRDefault="00A210BE" w:rsidP="00A210BE">
      <w:pPr>
        <w:pStyle w:val="PURBullet"/>
        <w:numPr>
          <w:ilvl w:val="0"/>
          <w:numId w:val="48"/>
        </w:numPr>
        <w:ind w:left="540" w:hanging="270"/>
      </w:pPr>
      <w:r>
        <w:t>To view, edit, or enter work items</w:t>
      </w:r>
      <w:r w:rsidRPr="00065351">
        <w:t xml:space="preserve"> </w:t>
      </w:r>
    </w:p>
    <w:p w14:paraId="2BA88D1C" w14:textId="0E584F4D" w:rsidR="00A210BE" w:rsidRDefault="00A210BE" w:rsidP="00A210BE">
      <w:pPr>
        <w:pStyle w:val="PURBullet"/>
        <w:numPr>
          <w:ilvl w:val="0"/>
          <w:numId w:val="48"/>
        </w:numPr>
        <w:ind w:left="540" w:hanging="270"/>
      </w:pPr>
      <w:r>
        <w:t>To access Team Foundation Server Reporting</w:t>
      </w:r>
    </w:p>
    <w:p w14:paraId="6CE6E85B" w14:textId="78EA4256" w:rsidR="00A210BE" w:rsidRDefault="00A210BE" w:rsidP="00A61CB4">
      <w:pPr>
        <w:pStyle w:val="PURBody"/>
        <w:numPr>
          <w:ilvl w:val="0"/>
          <w:numId w:val="48"/>
        </w:numPr>
        <w:ind w:left="540" w:hanging="270"/>
      </w:pPr>
      <w:r>
        <w:t>For accessing Visual Studio Online via a Team Foundation Server 201</w:t>
      </w:r>
      <w:r w:rsidR="00B56E74">
        <w:t>5</w:t>
      </w:r>
      <w:r>
        <w:t xml:space="preserve"> Proxy</w:t>
      </w:r>
    </w:p>
    <w:p w14:paraId="21B21D88" w14:textId="561E6FA5" w:rsidR="00A210BE" w:rsidRPr="00A210BE" w:rsidRDefault="00A210BE" w:rsidP="00A61CB4">
      <w:pPr>
        <w:pStyle w:val="PURBody"/>
        <w:numPr>
          <w:ilvl w:val="0"/>
          <w:numId w:val="48"/>
        </w:numPr>
        <w:ind w:left="540" w:hanging="270"/>
      </w:pPr>
      <w:r>
        <w:t>For providing approvals to stages as part of the Release Management pipelin</w:t>
      </w:r>
      <w:r w:rsidR="00A61CB4">
        <w:t>e</w:t>
      </w:r>
    </w:p>
    <w:p w14:paraId="0E0532C3" w14:textId="77777777" w:rsidR="00B56E74" w:rsidRPr="001D105D" w:rsidRDefault="00B56E74" w:rsidP="00B56E74">
      <w:pPr>
        <w:pStyle w:val="PURBlueStrong-Indented"/>
      </w:pPr>
      <w:r w:rsidRPr="001D105D">
        <w:t>GNU Lesser General Public Licensed librari</w:t>
      </w:r>
      <w:r>
        <w:t>es</w:t>
      </w:r>
    </w:p>
    <w:p w14:paraId="78792719" w14:textId="77777777" w:rsidR="00B56E74" w:rsidRDefault="00B56E74" w:rsidP="00B56E74">
      <w:pPr>
        <w:pStyle w:val="ProductList-Body"/>
        <w:spacing w:after="120"/>
        <w:ind w:left="274"/>
      </w:pPr>
      <w:r w:rsidRPr="001D105D">
        <w:t>Licensed User may</w:t>
      </w:r>
      <w:r>
        <w:t xml:space="preserve"> not</w:t>
      </w:r>
      <w:r w:rsidRPr="001D105D">
        <w:t xml:space="preserve"> reverse engineer, decompile or disassemble the Visual Studio software, or otherwise attempt to derive the source code for the Visual Studio software</w:t>
      </w:r>
      <w:r>
        <w:t xml:space="preserve"> except, and</w:t>
      </w:r>
      <w:r w:rsidRPr="001D105D">
        <w:t xml:space="preserve"> solely to the extent </w:t>
      </w:r>
      <w:r>
        <w:t xml:space="preserve">permitted by applicable law or </w:t>
      </w:r>
      <w:r w:rsidRPr="001D105D">
        <w:t xml:space="preserve">required to debug changes to any libraries licensed under the GNU Lesser General Public License </w:t>
      </w:r>
      <w:r>
        <w:t>which are</w:t>
      </w:r>
      <w:r w:rsidRPr="001D105D">
        <w:t xml:space="preserve"> included with and linked to by the </w:t>
      </w:r>
      <w:r>
        <w:t xml:space="preserve">Visual Studio </w:t>
      </w:r>
      <w:r w:rsidRPr="001D105D">
        <w:t>software.</w:t>
      </w:r>
    </w:p>
    <w:p w14:paraId="0129E61C" w14:textId="77777777" w:rsidR="003E01FF" w:rsidRPr="004A290B" w:rsidRDefault="003E01FF" w:rsidP="003E01FF">
      <w:pPr>
        <w:pStyle w:val="PURBlueStrong-Indented"/>
      </w:pPr>
      <w:r w:rsidRPr="004A290B">
        <w:t>Third Party Software</w:t>
      </w:r>
    </w:p>
    <w:p w14:paraId="3F6D79DE" w14:textId="71A6C135"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5E919BD" w14:textId="5D01A487" w:rsidR="003E01FF" w:rsidRDefault="003E01FF" w:rsidP="003E01FF">
      <w:pPr>
        <w:pStyle w:val="PURBlueStrong-Indented"/>
      </w:pPr>
      <w:r>
        <w:t>Technical Limitations</w:t>
      </w:r>
    </w:p>
    <w:p w14:paraId="3A8D6252"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453643E1" w14:textId="77777777" w:rsidR="00DD1638" w:rsidRPr="005F3229" w:rsidRDefault="00DD1638" w:rsidP="00DD1638">
      <w:pPr>
        <w:pStyle w:val="PURBlueStrong-Indented"/>
      </w:pPr>
      <w:r w:rsidRPr="005F3229">
        <w:t>Microsoft SQL Server Software Components</w:t>
      </w:r>
    </w:p>
    <w:p w14:paraId="4DD6F790" w14:textId="12C7F7DD" w:rsidR="00DD1638" w:rsidRPr="005F3229" w:rsidRDefault="00DD1638" w:rsidP="00DD1638">
      <w:pPr>
        <w:pStyle w:val="PURBody-Indented"/>
      </w:pPr>
      <w:r w:rsidRPr="005F3229">
        <w:t>The software is accompanied by Microsoft SQL Server software components,</w:t>
      </w:r>
      <w:r w:rsidR="00165FFC">
        <w:t xml:space="preserve"> </w:t>
      </w:r>
      <w:r w:rsidRPr="005F3229">
        <w:t>which are licensed to you under the terms of the respective SQL Server licenses located in the “Licenses” folder.</w:t>
      </w:r>
    </w:p>
    <w:p w14:paraId="4AE42D92" w14:textId="4B7B0B33" w:rsidR="00DD1638" w:rsidRPr="005F3229" w:rsidRDefault="00DD1638" w:rsidP="00DD1638">
      <w:pPr>
        <w:pStyle w:val="PURBlueStrong-Indented"/>
      </w:pPr>
      <w:r w:rsidRPr="005F3229">
        <w:t>License Terms for Microsoft SharePoint Foundation 201</w:t>
      </w:r>
      <w:r w:rsidR="003E01FF">
        <w:t>3</w:t>
      </w:r>
    </w:p>
    <w:p w14:paraId="2EB52736" w14:textId="237E2FA3" w:rsidR="00DD1638" w:rsidRPr="005F3229" w:rsidRDefault="00DD1638" w:rsidP="00DD1638">
      <w:pPr>
        <w:pStyle w:val="PURBody-Indented"/>
      </w:pPr>
      <w:r w:rsidRPr="005F3229">
        <w:t>The software is accompanied by Microsoft SharePoint Foundation 201</w:t>
      </w:r>
      <w:r w:rsidR="003E01FF">
        <w:t>3</w:t>
      </w:r>
      <w:r w:rsidRPr="005F3229">
        <w:t xml:space="preserve"> which is licensed to you under its own terms.</w:t>
      </w:r>
      <w:r w:rsidR="00165FFC">
        <w:t xml:space="preserve"> </w:t>
      </w:r>
      <w:r w:rsidRPr="005F3229">
        <w:t>A copy of those separate license terms are located in the “Licenses” folder.</w:t>
      </w:r>
    </w:p>
    <w:p w14:paraId="76AE0F0B" w14:textId="77777777" w:rsidR="00DD1638" w:rsidRPr="005F3229" w:rsidRDefault="00DD1638" w:rsidP="00DD1638">
      <w:pPr>
        <w:pStyle w:val="PURBlueStrong-Indented"/>
      </w:pPr>
      <w:bookmarkStart w:id="908" w:name="_Toc355093392"/>
      <w:bookmarkStart w:id="909" w:name="_Toc355093537"/>
      <w:r w:rsidRPr="005F3229">
        <w:t>.NET Framework Software</w:t>
      </w:r>
    </w:p>
    <w:p w14:paraId="0E83FD54" w14:textId="26C276A2"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789A3B61" w14:textId="77777777" w:rsidR="00DD1638" w:rsidRPr="005F3229" w:rsidRDefault="007328F6"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FE4FD76" w14:textId="098177DD" w:rsidR="00DD1638" w:rsidRPr="005F3229" w:rsidRDefault="00DD1638" w:rsidP="00DD1638">
      <w:pPr>
        <w:pStyle w:val="PURProductName"/>
      </w:pPr>
      <w:bookmarkStart w:id="910" w:name="_Toc347044736"/>
      <w:bookmarkStart w:id="911" w:name="_Toc347045416"/>
      <w:bookmarkStart w:id="912" w:name="_Toc363552826"/>
      <w:bookmarkStart w:id="913" w:name="_Toc363552889"/>
      <w:bookmarkStart w:id="914" w:name="_Toc378682188"/>
      <w:bookmarkStart w:id="915" w:name="_Toc378682290"/>
      <w:bookmarkStart w:id="916" w:name="_Toc371268302"/>
      <w:bookmarkStart w:id="917" w:name="_Toc371268368"/>
      <w:bookmarkStart w:id="918" w:name="_Toc379278505"/>
      <w:bookmarkStart w:id="919" w:name="_Toc379278567"/>
      <w:bookmarkStart w:id="920" w:name="_Toc427932253"/>
      <w:bookmarkStart w:id="921" w:name="_Toc427933751"/>
      <w:r w:rsidRPr="005F3229">
        <w:t>Visual Studio Test Professional 201</w:t>
      </w:r>
      <w:r w:rsidR="00B56E74">
        <w:t>5</w:t>
      </w:r>
      <w:bookmarkEnd w:id="908"/>
      <w:bookmarkEnd w:id="909"/>
      <w:bookmarkEnd w:id="910"/>
      <w:bookmarkEnd w:id="911"/>
      <w:bookmarkEnd w:id="912"/>
      <w:bookmarkEnd w:id="913"/>
      <w:bookmarkEnd w:id="914"/>
      <w:bookmarkEnd w:id="915"/>
      <w:bookmarkEnd w:id="916"/>
      <w:bookmarkEnd w:id="917"/>
      <w:bookmarkEnd w:id="918"/>
      <w:bookmarkEnd w:id="919"/>
      <w:bookmarkEnd w:id="920"/>
      <w:bookmarkEnd w:id="921"/>
      <w:r w:rsidRPr="005F3229">
        <w:fldChar w:fldCharType="begin"/>
      </w:r>
      <w:r w:rsidRPr="005F3229">
        <w:instrText xml:space="preserve"> XE "Visual Studio Test Professional </w:instrText>
      </w:r>
      <w:r w:rsidR="00377F92" w:rsidRPr="005F3229">
        <w:instrText>201</w:instrText>
      </w:r>
      <w:r w:rsidR="00B56E74">
        <w:instrText>5</w:instrText>
      </w:r>
      <w:r w:rsidRPr="005F3229">
        <w:instrText xml:space="preserve">" </w:instrText>
      </w:r>
      <w:r w:rsidRPr="005F3229">
        <w:fldChar w:fldCharType="end"/>
      </w:r>
    </w:p>
    <w:p w14:paraId="1EDC7036"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5F3229" w14:paraId="1B899815" w14:textId="77777777" w:rsidTr="00224512">
        <w:tc>
          <w:tcPr>
            <w:tcW w:w="2477" w:type="pct"/>
            <w:tcBorders>
              <w:top w:val="single" w:sz="4" w:space="0" w:color="auto"/>
              <w:bottom w:val="nil"/>
            </w:tcBorders>
          </w:tcPr>
          <w:p w14:paraId="09C98104"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gridSpan w:val="2"/>
            <w:tcBorders>
              <w:top w:val="single" w:sz="4" w:space="0" w:color="auto"/>
              <w:bottom w:val="nil"/>
            </w:tcBorders>
          </w:tcPr>
          <w:p w14:paraId="12672F2D" w14:textId="5BAC35C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rsidRPr="005F3229">
              <w:t xml:space="preserve">Client/Additional Software: </w:t>
            </w:r>
            <w:r w:rsidRPr="005F3229">
              <w:rPr>
                <w:b/>
              </w:rPr>
              <w:t>No</w:t>
            </w:r>
          </w:p>
        </w:tc>
        <w:tc>
          <w:tcPr>
            <w:tcW w:w="2523" w:type="pct"/>
            <w:gridSpan w:val="2"/>
            <w:tcBorders>
              <w:top w:val="nil"/>
              <w:bottom w:val="nil"/>
            </w:tcBorders>
          </w:tcPr>
          <w:p w14:paraId="68FAEB71" w14:textId="1767B1E6"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Eligible for Software Services on Data Center Providers’ Servers: </w:t>
            </w:r>
            <w:r>
              <w:rPr>
                <w:b/>
              </w:rPr>
              <w:t>Yes</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sidRPr="005F3229">
              <w:rPr>
                <w:b/>
              </w:rPr>
              <w:t>You need:</w:t>
            </w:r>
          </w:p>
          <w:p w14:paraId="1B71C8F4" w14:textId="02176E2A" w:rsidR="00DD1638" w:rsidRPr="005F3229" w:rsidRDefault="00DD1638" w:rsidP="00B56E74">
            <w:pPr>
              <w:pStyle w:val="PURBullet-Indented"/>
              <w:rPr>
                <w:b/>
                <w:bCs/>
              </w:rPr>
            </w:pPr>
            <w:r w:rsidRPr="005F3229">
              <w:t>Visual Studio Test Professional 201</w:t>
            </w:r>
            <w:r w:rsidR="00B56E74">
              <w:t>5</w:t>
            </w:r>
            <w:r w:rsidRPr="005F3229">
              <w:t xml:space="preserve"> SAL</w:t>
            </w:r>
          </w:p>
        </w:tc>
      </w:tr>
    </w:tbl>
    <w:p w14:paraId="151ABDE3" w14:textId="77777777" w:rsidR="00DD1638" w:rsidRPr="005F3229" w:rsidRDefault="00DD1638" w:rsidP="00DD1638">
      <w:pPr>
        <w:pStyle w:val="PURADDITIONALTERMSHEADERMB"/>
      </w:pPr>
      <w:r w:rsidRPr="005F3229">
        <w:t>Additional Terms:</w:t>
      </w:r>
    </w:p>
    <w:p w14:paraId="3DF36909" w14:textId="77777777" w:rsidR="00DD1638" w:rsidRPr="005F3229" w:rsidRDefault="00DD1638" w:rsidP="00DD1638">
      <w:pPr>
        <w:pStyle w:val="PURBlueStrong-Indented"/>
      </w:pPr>
      <w:r w:rsidRPr="005F3229">
        <w:t>BUILDSERVER.TXT File</w:t>
      </w:r>
    </w:p>
    <w:p w14:paraId="3E114142" w14:textId="25763ACE" w:rsidR="00DD1638" w:rsidRPr="005F3229" w:rsidRDefault="00DD1638" w:rsidP="00DD1638">
      <w:pPr>
        <w:pStyle w:val="PURBody-Indented"/>
      </w:pPr>
      <w:r w:rsidRPr="005F3229">
        <w:t xml:space="preserve">BuildServer Lists can be found at </w:t>
      </w:r>
      <w:hyperlink r:id="rId177"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8"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3701434A" w14:textId="77777777" w:rsidR="00DD1638" w:rsidRPr="005F3229" w:rsidRDefault="00DD1638" w:rsidP="00DD1638">
      <w:pPr>
        <w:pStyle w:val="PURBlueStrong-Indented"/>
      </w:pPr>
      <w:r w:rsidRPr="005F3229">
        <w:t>Utilities</w:t>
      </w:r>
    </w:p>
    <w:p w14:paraId="467F3E35" w14:textId="08C5DDEB" w:rsidR="00DD1638" w:rsidRPr="005F3229" w:rsidRDefault="00DD1638" w:rsidP="00DD1638">
      <w:pPr>
        <w:pStyle w:val="PURBody-Indented"/>
      </w:pPr>
      <w:r w:rsidRPr="005F3229">
        <w:t xml:space="preserve">Utilities Lists can be found at </w:t>
      </w:r>
      <w:hyperlink r:id="rId179"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1A82464E" w14:textId="77777777" w:rsidR="00DD1638" w:rsidRPr="005F3229" w:rsidRDefault="00DD1638" w:rsidP="00DD1638">
      <w:pPr>
        <w:pStyle w:val="PURBlueStrong-Indented"/>
      </w:pPr>
      <w:r w:rsidRPr="005F3229">
        <w:t xml:space="preserve">Third Party Programs and Notices. </w:t>
      </w:r>
    </w:p>
    <w:p w14:paraId="12CFEA04" w14:textId="6F4B02CA"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D516076" w14:textId="77777777" w:rsidR="00DD1638" w:rsidRPr="005F3229" w:rsidRDefault="00DD1638" w:rsidP="00DD1638">
      <w:pPr>
        <w:pStyle w:val="PURBlueStrong-Indented"/>
      </w:pPr>
      <w:r w:rsidRPr="005F3229">
        <w:t>Extension and Package Manager Features</w:t>
      </w:r>
    </w:p>
    <w:p w14:paraId="45EE73DF" w14:textId="10C8AE9A"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 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E6F4EBB" w14:textId="77777777" w:rsidR="00B56E74" w:rsidRPr="001D105D" w:rsidRDefault="00B56E74" w:rsidP="00B56E74">
      <w:pPr>
        <w:pStyle w:val="PURBlueStrong-Indented"/>
      </w:pPr>
      <w:r w:rsidRPr="001D105D">
        <w:t>GNU Lesser General Public Licensed librari</w:t>
      </w:r>
      <w:r>
        <w:t>es</w:t>
      </w:r>
    </w:p>
    <w:p w14:paraId="4F2C2536" w14:textId="77777777" w:rsidR="00B56E74" w:rsidRDefault="00B56E74" w:rsidP="00B56E74">
      <w:pPr>
        <w:pStyle w:val="ProductList-Body"/>
        <w:spacing w:after="120"/>
        <w:ind w:left="274"/>
      </w:pPr>
      <w:r w:rsidRPr="001D105D">
        <w:t>Licensed User may</w:t>
      </w:r>
      <w:r>
        <w:t xml:space="preserve"> not</w:t>
      </w:r>
      <w:r w:rsidRPr="001D105D">
        <w:t xml:space="preserve"> reverse engineer, decompile or disassemble the Visual Studio software, or otherwise attempt to derive the source code for the Visual Studio software</w:t>
      </w:r>
      <w:r>
        <w:t xml:space="preserve"> except, and</w:t>
      </w:r>
      <w:r w:rsidRPr="001D105D">
        <w:t xml:space="preserve"> solely to the extent </w:t>
      </w:r>
      <w:r>
        <w:t xml:space="preserve">permitted by applicable law or </w:t>
      </w:r>
      <w:r w:rsidRPr="001D105D">
        <w:t xml:space="preserve">required to debug changes to any libraries licensed under the GNU Lesser General Public License </w:t>
      </w:r>
      <w:r>
        <w:t>which are</w:t>
      </w:r>
      <w:r w:rsidRPr="001D105D">
        <w:t xml:space="preserve"> included with and linked to by the </w:t>
      </w:r>
      <w:r>
        <w:t xml:space="preserve">Visual Studio </w:t>
      </w:r>
      <w:r w:rsidRPr="001D105D">
        <w:t>software.</w:t>
      </w:r>
    </w:p>
    <w:p w14:paraId="32FEF42B" w14:textId="77777777" w:rsidR="000B31DA" w:rsidRPr="004A290B" w:rsidRDefault="000B31DA" w:rsidP="000B31DA">
      <w:pPr>
        <w:pStyle w:val="PURBlueStrong-Indented"/>
      </w:pPr>
      <w:r w:rsidRPr="004A290B">
        <w:t>Third Party Software</w:t>
      </w:r>
    </w:p>
    <w:p w14:paraId="79E9ED82" w14:textId="346A5438" w:rsidR="000B31DA" w:rsidRDefault="000B31DA" w:rsidP="000B31DA">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1E4996E7" w14:textId="0C6EAC17" w:rsidR="000B31DA" w:rsidRDefault="000B31DA" w:rsidP="000B31DA">
      <w:pPr>
        <w:pStyle w:val="PURBlueStrong-Indented"/>
      </w:pPr>
      <w:r>
        <w:t>Technical Limitations</w:t>
      </w:r>
    </w:p>
    <w:p w14:paraId="082EED5E" w14:textId="77777777" w:rsidR="000B31DA" w:rsidRPr="009A531A" w:rsidRDefault="000B31DA" w:rsidP="000B31DA">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B54F3A3" w14:textId="21F17E82" w:rsidR="000B31DA" w:rsidRDefault="000B31DA" w:rsidP="000B31DA">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5136870" w14:textId="76FFB4D4" w:rsidR="000B31DA" w:rsidRDefault="000B31DA" w:rsidP="000B31DA">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649A81AD" w14:textId="77777777" w:rsidR="000B31DA" w:rsidRPr="00E853A4" w:rsidRDefault="000B31DA" w:rsidP="000B31DA">
      <w:pPr>
        <w:pStyle w:val="PURBlueStrong-Indented"/>
      </w:pPr>
      <w:r w:rsidRPr="00E853A4">
        <w:t>Microsoft Advertising SDK</w:t>
      </w:r>
    </w:p>
    <w:p w14:paraId="166DC6C2" w14:textId="29E479EB" w:rsidR="000B31DA" w:rsidRPr="00E853A4" w:rsidRDefault="000B31DA"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80" w:history="1">
        <w:r w:rsidRPr="00165FFC">
          <w:rPr>
            <w:rStyle w:val="Hyperlink"/>
          </w:rPr>
          <w:t>https://choice.live.com/AdvertisementChoice/</w:t>
        </w:r>
      </w:hyperlink>
      <w:r w:rsidRPr="00E853A4">
        <w:t>.</w:t>
      </w:r>
    </w:p>
    <w:p w14:paraId="67E00627" w14:textId="77777777" w:rsidR="00DD1638" w:rsidRPr="005F3229" w:rsidRDefault="00DD1638" w:rsidP="00DD1638">
      <w:pPr>
        <w:pStyle w:val="PURBlueStrong-Indented"/>
      </w:pPr>
      <w:r w:rsidRPr="005F3229">
        <w:t>Microsoft SQL Server Product Components and Windows Software Development kit (Windows SDK)</w:t>
      </w:r>
    </w:p>
    <w:p w14:paraId="185905B3" w14:textId="1DD55491"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2A3C5D59" w14:textId="77777777" w:rsidR="00DD1638" w:rsidRPr="005F3229" w:rsidRDefault="00DD1638" w:rsidP="00DD1638">
      <w:pPr>
        <w:pStyle w:val="PURBlueStrong-Indented"/>
      </w:pPr>
      <w:r w:rsidRPr="005F3229">
        <w:t>Windows Software Components</w:t>
      </w:r>
    </w:p>
    <w:p w14:paraId="68D5F772" w14:textId="7F2A5F21"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bookmarkStart w:id="922" w:name="_Toc299519162"/>
    <w:bookmarkStart w:id="923" w:name="_Toc299531594"/>
    <w:bookmarkStart w:id="924" w:name="_Toc299531918"/>
    <w:bookmarkStart w:id="925" w:name="_Toc299957201"/>
    <w:bookmarkEnd w:id="872"/>
    <w:bookmarkEnd w:id="873"/>
    <w:bookmarkEnd w:id="874"/>
    <w:bookmarkEnd w:id="875"/>
    <w:bookmarkEnd w:id="876"/>
    <w:bookmarkEnd w:id="877"/>
    <w:bookmarkEnd w:id="878"/>
    <w:bookmarkEnd w:id="879"/>
    <w:p w14:paraId="193C98F6" w14:textId="1690C5A2" w:rsidR="009B27A8" w:rsidRDefault="008A02A6"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009B27A8" w:rsidRPr="00372624">
        <w:rPr>
          <w:rStyle w:val="Hyperlink"/>
          <w:rFonts w:ascii="Arial Narrow" w:hAnsi="Arial Narrow"/>
          <w:sz w:val="16"/>
        </w:rPr>
        <w:t>Table of Contents</w:t>
      </w:r>
      <w:r>
        <w:rPr>
          <w:rStyle w:val="Hyperlink"/>
          <w:rFonts w:ascii="Arial Narrow" w:hAnsi="Arial Narrow"/>
          <w:sz w:val="16"/>
        </w:rPr>
        <w:fldChar w:fldCharType="end"/>
      </w:r>
      <w:r w:rsidR="009B27A8">
        <w:t xml:space="preserve"> / </w:t>
      </w:r>
      <w:hyperlink w:anchor="UniversalTerms" w:history="1">
        <w:r w:rsidR="009B27A8">
          <w:rPr>
            <w:rStyle w:val="Hyperlink"/>
            <w:rFonts w:ascii="Arial Narrow" w:hAnsi="Arial Narrow"/>
            <w:sz w:val="16"/>
          </w:rPr>
          <w:t>Universal License Terms</w:t>
        </w:r>
      </w:hyperlink>
    </w:p>
    <w:p w14:paraId="1F3E9FDB" w14:textId="26C6BD4F" w:rsidR="00632041" w:rsidRPr="009214B8" w:rsidRDefault="00632041" w:rsidP="00632041">
      <w:pPr>
        <w:pStyle w:val="PURProductName"/>
      </w:pPr>
      <w:bookmarkStart w:id="926" w:name="_Toc363552827"/>
      <w:bookmarkStart w:id="927" w:name="_Toc363552890"/>
      <w:bookmarkStart w:id="928" w:name="_Toc378682189"/>
      <w:bookmarkStart w:id="929" w:name="_Toc378682291"/>
      <w:bookmarkStart w:id="930" w:name="_Toc371268303"/>
      <w:bookmarkStart w:id="931" w:name="_Toc371268369"/>
      <w:bookmarkStart w:id="932" w:name="_Toc379278506"/>
      <w:bookmarkStart w:id="933" w:name="_Toc379278568"/>
      <w:bookmarkStart w:id="934" w:name="_Toc427932254"/>
      <w:bookmarkStart w:id="935" w:name="_Toc427933752"/>
      <w:r>
        <w:t xml:space="preserve">Windows Server 2012 </w:t>
      </w:r>
      <w:r w:rsidR="00377F92">
        <w:t xml:space="preserve">R2 </w:t>
      </w:r>
      <w:r>
        <w:t>Active Directory Rights Management Services</w:t>
      </w:r>
      <w:bookmarkEnd w:id="926"/>
      <w:bookmarkEnd w:id="927"/>
      <w:bookmarkEnd w:id="928"/>
      <w:bookmarkEnd w:id="929"/>
      <w:bookmarkEnd w:id="930"/>
      <w:bookmarkEnd w:id="931"/>
      <w:bookmarkEnd w:id="932"/>
      <w:bookmarkEnd w:id="933"/>
      <w:bookmarkEnd w:id="934"/>
      <w:bookmarkEnd w:id="935"/>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Active Directory Rights Management Services</w:instrText>
      </w:r>
      <w:r>
        <w:instrText xml:space="preserve">" </w:instrText>
      </w:r>
      <w:r>
        <w:fldChar w:fldCharType="end"/>
      </w:r>
    </w:p>
    <w:p w14:paraId="408746B0"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sidRPr="00BB41EF">
              <w:rPr>
                <w:b/>
              </w:rPr>
              <w:t>You need:</w:t>
            </w:r>
          </w:p>
          <w:p w14:paraId="303C1F6B" w14:textId="0A34175B" w:rsidR="007331A1" w:rsidRPr="003528B0" w:rsidRDefault="007331A1" w:rsidP="007331A1">
            <w:pPr>
              <w:pStyle w:val="PURBullet-Indented"/>
              <w:rPr>
                <w:b/>
                <w:bCs/>
              </w:rPr>
            </w:pPr>
            <w:r>
              <w:t xml:space="preserve">Windows Server 2012 R2 Active Directory Rights Management Services </w:t>
            </w:r>
            <w:r w:rsidRPr="001D2E50">
              <w:t>SAL</w:t>
            </w:r>
          </w:p>
        </w:tc>
      </w:tr>
    </w:tbl>
    <w:p w14:paraId="206C32C0" w14:textId="77777777" w:rsidR="00632041" w:rsidRPr="00B707F8" w:rsidRDefault="00632041" w:rsidP="00632041">
      <w:pPr>
        <w:pStyle w:val="PURADDITIONALTERMSHEADERMB"/>
      </w:pPr>
      <w:r w:rsidRPr="00B707F8">
        <w:t>Additional Terms:</w:t>
      </w:r>
    </w:p>
    <w:p w14:paraId="4678088B" w14:textId="3069244D" w:rsidR="00632041" w:rsidRDefault="00632041" w:rsidP="00632041">
      <w:pPr>
        <w:pStyle w:val="PURBlueStrong-Indented"/>
      </w:pPr>
      <w:r>
        <w:t>Access Rights Only</w:t>
      </w:r>
    </w:p>
    <w:p w14:paraId="38B531D3" w14:textId="6FB98113"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Active Directory Rights Management Services.</w:t>
      </w:r>
    </w:p>
    <w:p w14:paraId="4CA266E1" w14:textId="37507248" w:rsidR="00632041" w:rsidRDefault="00632041" w:rsidP="00632041">
      <w:pPr>
        <w:pStyle w:val="PURBlueStrong-Indented"/>
      </w:pPr>
      <w:r>
        <w:t>Server Software</w:t>
      </w:r>
    </w:p>
    <w:p w14:paraId="67185C50" w14:textId="7999476F" w:rsidR="00C079D4" w:rsidRDefault="00632041" w:rsidP="00C079D4">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Active Directory Rights Management Services SALs.</w:t>
      </w:r>
    </w:p>
    <w:p w14:paraId="460D3AEE" w14:textId="77777777" w:rsidR="00C079D4" w:rsidRPr="008D5AC9" w:rsidRDefault="007328F6" w:rsidP="00C079D4">
      <w:pPr>
        <w:pStyle w:val="PURBody-Indented"/>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2B4836FA" w14:textId="4726CA58" w:rsidR="00632041" w:rsidRPr="009214B8" w:rsidRDefault="00632041" w:rsidP="00632041">
      <w:pPr>
        <w:pStyle w:val="PURProductName"/>
      </w:pPr>
      <w:bookmarkStart w:id="936" w:name="_Toc363552828"/>
      <w:bookmarkStart w:id="937" w:name="_Toc363552891"/>
      <w:bookmarkStart w:id="938" w:name="_Toc378682190"/>
      <w:bookmarkStart w:id="939" w:name="_Toc378682292"/>
      <w:bookmarkStart w:id="940" w:name="_Toc371268304"/>
      <w:bookmarkStart w:id="941" w:name="_Toc371268370"/>
      <w:bookmarkStart w:id="942" w:name="_Toc379278507"/>
      <w:bookmarkStart w:id="943" w:name="_Toc379278569"/>
      <w:bookmarkStart w:id="944" w:name="_Toc427932255"/>
      <w:bookmarkStart w:id="945" w:name="_Toc427933753"/>
      <w:r>
        <w:t xml:space="preserve">Windows Server 2012 </w:t>
      </w:r>
      <w:r w:rsidR="00377F92">
        <w:t xml:space="preserve">R2 </w:t>
      </w:r>
      <w:r>
        <w:t>Remote Desktop Services</w:t>
      </w:r>
      <w:bookmarkEnd w:id="936"/>
      <w:bookmarkEnd w:id="937"/>
      <w:bookmarkEnd w:id="938"/>
      <w:bookmarkEnd w:id="939"/>
      <w:bookmarkEnd w:id="940"/>
      <w:bookmarkEnd w:id="941"/>
      <w:bookmarkEnd w:id="942"/>
      <w:bookmarkEnd w:id="943"/>
      <w:bookmarkEnd w:id="944"/>
      <w:bookmarkEnd w:id="945"/>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Remote Desktop Services</w:instrText>
      </w:r>
      <w:r>
        <w:instrText xml:space="preserve">" </w:instrText>
      </w:r>
      <w:r>
        <w:fldChar w:fldCharType="end"/>
      </w:r>
    </w:p>
    <w:p w14:paraId="0C71EC44"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Eligible </w:t>
            </w:r>
            <w:r w:rsidR="00D878DC">
              <w:t>for Software Services on</w:t>
            </w:r>
            <w:r>
              <w:t xml:space="preserve"> Data Center Providers</w:t>
            </w:r>
            <w:r w:rsidR="00D878DC">
              <w:t>’ Servers</w:t>
            </w:r>
            <w:r>
              <w:t xml:space="preserve">: </w:t>
            </w:r>
            <w:r>
              <w:rPr>
                <w:b/>
              </w:rPr>
              <w:t>Yes</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sidRPr="00BB41EF">
              <w:rPr>
                <w:b/>
              </w:rPr>
              <w:t>You need:</w:t>
            </w:r>
          </w:p>
          <w:p w14:paraId="39D578F5" w14:textId="748C75A2" w:rsidR="00632041" w:rsidRPr="003528B0" w:rsidRDefault="00632041" w:rsidP="00DE591B">
            <w:pPr>
              <w:pStyle w:val="PURBullet-Indented"/>
              <w:rPr>
                <w:b/>
                <w:bCs/>
              </w:rPr>
            </w:pPr>
            <w:r>
              <w:t xml:space="preserve">Windows Server 2012 </w:t>
            </w:r>
            <w:r w:rsidR="00377F92">
              <w:t xml:space="preserve">R2 </w:t>
            </w:r>
            <w:r>
              <w:t xml:space="preserve">Remote Desktop Services </w:t>
            </w:r>
            <w:r w:rsidRPr="001D2E50">
              <w:t>SAL</w:t>
            </w:r>
          </w:p>
        </w:tc>
      </w:tr>
    </w:tbl>
    <w:p w14:paraId="60D322DF" w14:textId="77777777" w:rsidR="00632041" w:rsidRPr="00B707F8" w:rsidRDefault="00632041" w:rsidP="00632041">
      <w:pPr>
        <w:pStyle w:val="PURADDITIONALTERMSHEADERMB"/>
      </w:pPr>
      <w:r w:rsidRPr="00B707F8">
        <w:t>Additional Terms:</w:t>
      </w:r>
    </w:p>
    <w:p w14:paraId="6368ABE6" w14:textId="77777777" w:rsidR="00632041" w:rsidRDefault="00632041" w:rsidP="00632041">
      <w:pPr>
        <w:pStyle w:val="PURBlueStrong-Indented"/>
      </w:pPr>
      <w:r>
        <w:t>Access Rights Only</w:t>
      </w:r>
    </w:p>
    <w:p w14:paraId="419774F7" w14:textId="3191E439"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Remote Desktop Services.</w:t>
      </w:r>
    </w:p>
    <w:p w14:paraId="6A6EFC79" w14:textId="77777777" w:rsidR="00632041" w:rsidRDefault="00632041" w:rsidP="00632041">
      <w:pPr>
        <w:pStyle w:val="PURBlueStrong-Indented"/>
      </w:pPr>
      <w:r>
        <w:t>Server Software</w:t>
      </w:r>
    </w:p>
    <w:p w14:paraId="3ED89881" w14:textId="545B6AB8" w:rsidR="00632041" w:rsidRDefault="00632041" w:rsidP="00632041">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CE3F385" w14:textId="1C67B886" w:rsidR="000C3222" w:rsidRPr="00486EF8" w:rsidRDefault="007328F6" w:rsidP="00CD6E9D">
      <w:pPr>
        <w:pStyle w:val="PURBody-Indented"/>
        <w:keepLines/>
        <w:ind w:left="274"/>
        <w:jc w:val="right"/>
        <w:rPr>
          <w:rStyle w:val="Hyperlink"/>
          <w:rFonts w:ascii="Arial Narrow" w:hAnsi="Arial Narrow"/>
          <w:sz w:val="16"/>
        </w:rPr>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bookmarkStart w:id="946" w:name="_Toc299519173"/>
      <w:bookmarkStart w:id="947" w:name="_Toc299525037"/>
      <w:bookmarkStart w:id="948" w:name="_Toc299531605"/>
      <w:bookmarkStart w:id="949" w:name="_Toc299531929"/>
      <w:bookmarkStart w:id="950" w:name="_Toc299957212"/>
      <w:bookmarkEnd w:id="395"/>
      <w:bookmarkEnd w:id="922"/>
      <w:bookmarkEnd w:id="923"/>
      <w:bookmarkEnd w:id="924"/>
      <w:bookmarkEnd w:id="925"/>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CC4461">
          <w:footerReference w:type="default" r:id="rId181"/>
          <w:type w:val="continuous"/>
          <w:pgSz w:w="12240" w:h="15840" w:code="1"/>
          <w:pgMar w:top="1800" w:right="720" w:bottom="720" w:left="720" w:header="720" w:footer="720" w:gutter="0"/>
          <w:cols w:space="360"/>
          <w:docGrid w:linePitch="360"/>
        </w:sectPr>
      </w:pPr>
    </w:p>
    <w:p w14:paraId="2E0C07A4" w14:textId="46DC2285" w:rsidR="00FA133C" w:rsidRPr="00F54A36" w:rsidRDefault="00423D30" w:rsidP="00F54A36">
      <w:pPr>
        <w:pStyle w:val="PURSectionHeading"/>
      </w:pPr>
      <w:bookmarkStart w:id="951" w:name="_Toc378682293"/>
      <w:bookmarkStart w:id="952" w:name="_Toc371268305"/>
      <w:bookmarkStart w:id="953" w:name="_Toc379278508"/>
      <w:bookmarkStart w:id="954" w:name="_Toc427932256"/>
      <w:bookmarkStart w:id="955" w:name="HG"/>
      <w:bookmarkStart w:id="956" w:name="_Toc346536890"/>
      <w:bookmarkStart w:id="957" w:name="_Toc339280354"/>
      <w:r w:rsidRPr="00F54A36">
        <w:t>H</w:t>
      </w:r>
      <w:r w:rsidR="00FA133C" w:rsidRPr="00F54A36">
        <w:t>ost/Guest License Model</w:t>
      </w:r>
      <w:bookmarkEnd w:id="951"/>
      <w:bookmarkEnd w:id="952"/>
      <w:bookmarkEnd w:id="953"/>
      <w:bookmarkEnd w:id="954"/>
    </w:p>
    <w:p w14:paraId="1E8DFCFD" w14:textId="77777777" w:rsidR="00FA133C" w:rsidRDefault="00FA133C" w:rsidP="00FA133C">
      <w:pPr>
        <w:pStyle w:val="TOC2"/>
        <w:sectPr w:rsidR="00FA133C" w:rsidSect="00423D30">
          <w:footerReference w:type="default" r:id="rId182"/>
          <w:pgSz w:w="12240" w:h="15840" w:code="1"/>
          <w:pgMar w:top="1800" w:right="720" w:bottom="720" w:left="720" w:header="720" w:footer="720" w:gutter="0"/>
          <w:cols w:space="360"/>
          <w:docGrid w:linePitch="360"/>
        </w:sectPr>
      </w:pPr>
    </w:p>
    <w:p w14:paraId="6506EC12" w14:textId="77777777" w:rsidR="00E12F24" w:rsidRDefault="00FA133C">
      <w:pPr>
        <w:pStyle w:val="TOC2"/>
        <w:rPr>
          <w:noProof/>
          <w:color w:val="auto"/>
          <w:sz w:val="22"/>
        </w:rPr>
      </w:pPr>
      <w:r>
        <w:fldChar w:fldCharType="begin"/>
      </w:r>
      <w:r>
        <w:instrText xml:space="preserve"> TOC \b </w:instrText>
      </w:r>
      <w:r w:rsidR="00A50B1C">
        <w:instrText>HG</w:instrText>
      </w:r>
      <w:r>
        <w:instrText xml:space="preserve"> \h \z \t "PUR Product Name,2" </w:instrText>
      </w:r>
      <w:r>
        <w:fldChar w:fldCharType="separate"/>
      </w:r>
      <w:hyperlink w:anchor="_Toc387648793" w:history="1">
        <w:r w:rsidR="00E12F24" w:rsidRPr="003F5D0D">
          <w:rPr>
            <w:rStyle w:val="Hyperlink"/>
            <w:noProof/>
          </w:rPr>
          <w:t>Cloud Platform Suite</w:t>
        </w:r>
        <w:r w:rsidR="00E12F24">
          <w:rPr>
            <w:noProof/>
            <w:webHidden/>
          </w:rPr>
          <w:tab/>
        </w:r>
        <w:r w:rsidR="00E12F24">
          <w:rPr>
            <w:noProof/>
            <w:webHidden/>
          </w:rPr>
          <w:fldChar w:fldCharType="begin"/>
        </w:r>
        <w:r w:rsidR="00E12F24">
          <w:rPr>
            <w:noProof/>
            <w:webHidden/>
          </w:rPr>
          <w:instrText xml:space="preserve"> PAGEREF _Toc387648793 \h </w:instrText>
        </w:r>
        <w:r w:rsidR="00E12F24">
          <w:rPr>
            <w:noProof/>
            <w:webHidden/>
          </w:rPr>
        </w:r>
        <w:r w:rsidR="00E12F24">
          <w:rPr>
            <w:noProof/>
            <w:webHidden/>
          </w:rPr>
          <w:fldChar w:fldCharType="separate"/>
        </w:r>
        <w:r w:rsidR="00E12F24">
          <w:rPr>
            <w:noProof/>
            <w:webHidden/>
          </w:rPr>
          <w:t>58</w:t>
        </w:r>
        <w:r w:rsidR="00E12F24">
          <w:rPr>
            <w:noProof/>
            <w:webHidden/>
          </w:rPr>
          <w:fldChar w:fldCharType="end"/>
        </w:r>
      </w:hyperlink>
    </w:p>
    <w:p w14:paraId="559B48E7" w14:textId="77777777" w:rsidR="00E12F24" w:rsidRDefault="007328F6">
      <w:pPr>
        <w:pStyle w:val="TOC2"/>
        <w:rPr>
          <w:noProof/>
          <w:color w:val="auto"/>
          <w:sz w:val="22"/>
        </w:rPr>
      </w:pPr>
      <w:hyperlink w:anchor="_Toc387648794" w:history="1">
        <w:r w:rsidR="00E12F24" w:rsidRPr="003F5D0D">
          <w:rPr>
            <w:rStyle w:val="Hyperlink"/>
            <w:noProof/>
          </w:rPr>
          <w:t>Cloud Platform Guest</w:t>
        </w:r>
        <w:r w:rsidR="00E12F24">
          <w:rPr>
            <w:noProof/>
            <w:webHidden/>
          </w:rPr>
          <w:tab/>
        </w:r>
        <w:r w:rsidR="00E12F24">
          <w:rPr>
            <w:noProof/>
            <w:webHidden/>
          </w:rPr>
          <w:fldChar w:fldCharType="begin"/>
        </w:r>
        <w:r w:rsidR="00E12F24">
          <w:rPr>
            <w:noProof/>
            <w:webHidden/>
          </w:rPr>
          <w:instrText xml:space="preserve"> PAGEREF _Toc387648794 \h </w:instrText>
        </w:r>
        <w:r w:rsidR="00E12F24">
          <w:rPr>
            <w:noProof/>
            <w:webHidden/>
          </w:rPr>
        </w:r>
        <w:r w:rsidR="00E12F24">
          <w:rPr>
            <w:noProof/>
            <w:webHidden/>
          </w:rPr>
          <w:fldChar w:fldCharType="separate"/>
        </w:r>
        <w:r w:rsidR="00E12F24">
          <w:rPr>
            <w:noProof/>
            <w:webHidden/>
          </w:rPr>
          <w:t>59</w:t>
        </w:r>
        <w:r w:rsidR="00E12F24">
          <w:rPr>
            <w:noProof/>
            <w:webHidden/>
          </w:rPr>
          <w:fldChar w:fldCharType="end"/>
        </w:r>
      </w:hyperlink>
    </w:p>
    <w:p w14:paraId="476847BB" w14:textId="50C19B7C" w:rsidR="00CD228C" w:rsidRDefault="00FA133C" w:rsidP="006756AA">
      <w:pPr>
        <w:pStyle w:val="PURHeading1"/>
      </w:pPr>
      <w:r>
        <w:fldChar w:fldCharType="end"/>
      </w:r>
      <w:r w:rsidR="006756AA">
        <w:t>General Terms</w:t>
      </w:r>
    </w:p>
    <w:p w14:paraId="16E2D520" w14:textId="77777777" w:rsidR="00CD228C" w:rsidRDefault="00CD228C" w:rsidP="00CD228C">
      <w:pPr>
        <w:pStyle w:val="PURHeading2"/>
      </w:pPr>
      <w:r>
        <w:t>Host and Guest Licenses</w:t>
      </w:r>
    </w:p>
    <w:p w14:paraId="1716FAB4" w14:textId="77777777" w:rsidR="00CD228C" w:rsidRPr="00FF6816" w:rsidRDefault="00CD228C" w:rsidP="00CD228C">
      <w:pPr>
        <w:pStyle w:val="PURBody-Indented"/>
      </w:pPr>
      <w:r>
        <w:t>The Host/Guest licensing model requires both host licenses and guest licenses, as well as SALs for users accessing certain guest software functionality.</w:t>
      </w:r>
      <w:r w:rsidRPr="004F027A">
        <w:rPr>
          <w:rFonts w:ascii="Tahoma" w:hAnsi="Tahoma" w:cs="Tahoma"/>
          <w:sz w:val="20"/>
        </w:rPr>
        <w:t xml:space="preserve"> </w:t>
      </w:r>
      <w:r w:rsidRPr="00E67185">
        <w:t xml:space="preserve">Host licenses are required for your </w:t>
      </w:r>
      <w:r>
        <w:t>“host fabric,”</w:t>
      </w:r>
      <w:r w:rsidRPr="00E67185">
        <w:t xml:space="preserve"> </w:t>
      </w:r>
      <w:r>
        <w:t>a</w:t>
      </w:r>
      <w:r w:rsidRPr="00E67185">
        <w:t xml:space="preserve"> collection of physical and virtual OSEs that are configured and operated as a unit to provide virtualization, networking, management</w:t>
      </w:r>
      <w:r>
        <w:t xml:space="preserve">, </w:t>
      </w:r>
      <w:proofErr w:type="gramStart"/>
      <w:r>
        <w:t>website</w:t>
      </w:r>
      <w:proofErr w:type="gramEnd"/>
      <w:r w:rsidRPr="00E67185">
        <w:t xml:space="preserve"> and file services</w:t>
      </w:r>
      <w:r>
        <w:t xml:space="preserve">. Guest licenses are required for your guest virtual OSEs. </w:t>
      </w:r>
    </w:p>
    <w:p w14:paraId="679C8934" w14:textId="77777777" w:rsidR="00CD228C" w:rsidRPr="00732F38" w:rsidRDefault="00CD228C" w:rsidP="00CD228C">
      <w:pPr>
        <w:pStyle w:val="PURHeading2"/>
      </w:pPr>
      <w:r>
        <w:t>Assigning Licenses</w:t>
      </w:r>
    </w:p>
    <w:p w14:paraId="7B488A78" w14:textId="77777777" w:rsidR="00CD228C" w:rsidRDefault="00CD228C" w:rsidP="00CD228C">
      <w:pPr>
        <w:pStyle w:val="PURBody-Indented"/>
      </w:pPr>
      <w:r w:rsidRPr="001F389E">
        <w:rPr>
          <w:lang w:eastAsia="zh-CN"/>
        </w:rPr>
        <w:t xml:space="preserve">Before you use the software </w:t>
      </w:r>
      <w:r>
        <w:rPr>
          <w:lang w:eastAsia="zh-CN"/>
        </w:rPr>
        <w:t>for</w:t>
      </w:r>
      <w:r w:rsidRPr="001F389E">
        <w:rPr>
          <w:lang w:eastAsia="zh-CN"/>
        </w:rPr>
        <w:t xml:space="preserve"> your Host Fabric, you must assign to each server in your Host Fabric </w:t>
      </w:r>
      <w:r>
        <w:rPr>
          <w:lang w:eastAsia="zh-CN"/>
        </w:rPr>
        <w:t>one</w:t>
      </w:r>
      <w:r w:rsidRPr="001F389E">
        <w:rPr>
          <w:lang w:eastAsia="zh-CN"/>
        </w:rPr>
        <w:t xml:space="preserve"> </w:t>
      </w:r>
      <w:r>
        <w:rPr>
          <w:lang w:eastAsia="zh-CN"/>
        </w:rPr>
        <w:t>host</w:t>
      </w:r>
      <w:r w:rsidRPr="001F389E">
        <w:rPr>
          <w:lang w:eastAsia="zh-CN"/>
        </w:rPr>
        <w:t xml:space="preserve"> license for each physical processor in the server.</w:t>
      </w:r>
      <w:r>
        <w:rPr>
          <w:lang w:eastAsia="zh-CN"/>
        </w:rPr>
        <w:t xml:space="preserve"> Each server to which you assign the required number of licenses is a “licensed host server.”</w:t>
      </w:r>
      <w:r>
        <w:t xml:space="preserve"> </w:t>
      </w:r>
    </w:p>
    <w:p w14:paraId="28F52417" w14:textId="77777777" w:rsidR="00CD228C" w:rsidRPr="00BD7277" w:rsidRDefault="00CD228C" w:rsidP="00CD228C">
      <w:pPr>
        <w:pStyle w:val="PURHeading2"/>
      </w:pPr>
      <w:r>
        <w:t>Software Use</w:t>
      </w:r>
    </w:p>
    <w:p w14:paraId="5F7661FE" w14:textId="77777777" w:rsidR="00CD228C" w:rsidRDefault="00CD228C" w:rsidP="00CD228C">
      <w:pPr>
        <w:pStyle w:val="PURBody-Indented"/>
        <w:rPr>
          <w:lang w:eastAsia="zh-CN"/>
        </w:rPr>
      </w:pPr>
      <w:r w:rsidRPr="00B64EAE">
        <w:rPr>
          <w:b/>
          <w:bCs/>
          <w:lang w:eastAsia="zh-CN"/>
        </w:rPr>
        <w:t>Host Software.</w:t>
      </w:r>
      <w:r>
        <w:rPr>
          <w:lang w:eastAsia="zh-CN"/>
        </w:rPr>
        <w:t xml:space="preserve"> Software you license under host licenses is “host software.” After you </w:t>
      </w:r>
      <w:r w:rsidRPr="001F389E">
        <w:rPr>
          <w:lang w:eastAsia="zh-CN"/>
        </w:rPr>
        <w:t xml:space="preserve">assign the required number of </w:t>
      </w:r>
      <w:r>
        <w:rPr>
          <w:lang w:eastAsia="zh-CN"/>
        </w:rPr>
        <w:t>host</w:t>
      </w:r>
      <w:r w:rsidRPr="001F389E">
        <w:rPr>
          <w:lang w:eastAsia="zh-CN"/>
        </w:rPr>
        <w:t xml:space="preserve"> licenses, you may </w:t>
      </w:r>
      <w:r>
        <w:rPr>
          <w:lang w:eastAsia="zh-CN"/>
        </w:rPr>
        <w:t>run any number of instances of</w:t>
      </w:r>
      <w:r w:rsidRPr="001F389E">
        <w:rPr>
          <w:lang w:eastAsia="zh-CN"/>
        </w:rPr>
        <w:t xml:space="preserve"> the</w:t>
      </w:r>
      <w:r>
        <w:rPr>
          <w:lang w:eastAsia="zh-CN"/>
        </w:rPr>
        <w:t xml:space="preserve"> host</w:t>
      </w:r>
      <w:r w:rsidRPr="001F389E">
        <w:rPr>
          <w:lang w:eastAsia="zh-CN"/>
        </w:rPr>
        <w:t xml:space="preserve"> software to deploy, configure, manage and operate your Host Fabric.</w:t>
      </w:r>
      <w:r>
        <w:rPr>
          <w:lang w:eastAsia="zh-CN"/>
        </w:rPr>
        <w:t xml:space="preserve"> Your use of the host software is subject to the limitations set forth in the Product Specific License Terms section.</w:t>
      </w:r>
    </w:p>
    <w:p w14:paraId="5B9A2CBB" w14:textId="6DD9C2B4" w:rsidR="00CD228C" w:rsidRPr="00A8614F" w:rsidRDefault="00CD228C" w:rsidP="00554C78">
      <w:pPr>
        <w:pStyle w:val="PURBody-Indented"/>
        <w:rPr>
          <w:lang w:eastAsia="zh-CN"/>
        </w:rPr>
      </w:pPr>
      <w:r w:rsidRPr="00B64EAE">
        <w:rPr>
          <w:b/>
          <w:bCs/>
          <w:lang w:eastAsia="zh-CN"/>
        </w:rPr>
        <w:t>Guest Software.</w:t>
      </w:r>
      <w:r>
        <w:rPr>
          <w:lang w:eastAsia="zh-CN"/>
        </w:rPr>
        <w:t xml:space="preserve"> Software you license under guest licenses is “guest software.” Guest software consists of server sof</w:t>
      </w:r>
      <w:r w:rsidR="00B64EAE">
        <w:rPr>
          <w:lang w:eastAsia="zh-CN"/>
        </w:rPr>
        <w:t xml:space="preserve">tware and additional software. </w:t>
      </w:r>
      <w:r w:rsidRPr="004F027A">
        <w:rPr>
          <w:lang w:eastAsia="zh-CN"/>
        </w:rPr>
        <w:t xml:space="preserve">You may run the </w:t>
      </w:r>
      <w:r>
        <w:rPr>
          <w:lang w:eastAsia="zh-CN"/>
        </w:rPr>
        <w:t xml:space="preserve">guest </w:t>
      </w:r>
      <w:r w:rsidRPr="004F027A">
        <w:rPr>
          <w:lang w:eastAsia="zh-CN"/>
        </w:rPr>
        <w:t xml:space="preserve">server software only in a virtual </w:t>
      </w:r>
      <w:r>
        <w:rPr>
          <w:lang w:eastAsia="zh-CN"/>
        </w:rPr>
        <w:t>OSE</w:t>
      </w:r>
      <w:r w:rsidRPr="004F027A">
        <w:rPr>
          <w:lang w:eastAsia="zh-CN"/>
        </w:rPr>
        <w:t xml:space="preserve"> hosted </w:t>
      </w:r>
      <w:r w:rsidR="00D6363C">
        <w:rPr>
          <w:lang w:eastAsia="zh-CN"/>
        </w:rPr>
        <w:t>using the Hyper-V vi</w:t>
      </w:r>
      <w:r w:rsidR="00554C78">
        <w:rPr>
          <w:lang w:eastAsia="zh-CN"/>
        </w:rPr>
        <w:t>r</w:t>
      </w:r>
      <w:r w:rsidR="00D6363C">
        <w:rPr>
          <w:lang w:eastAsia="zh-CN"/>
        </w:rPr>
        <w:t xml:space="preserve">tualization functionality of the Microsoft Cloud Platform Suite </w:t>
      </w:r>
      <w:r w:rsidRPr="004F027A">
        <w:rPr>
          <w:lang w:eastAsia="zh-CN"/>
        </w:rPr>
        <w:t xml:space="preserve">on a </w:t>
      </w:r>
      <w:r>
        <w:rPr>
          <w:lang w:eastAsia="zh-CN"/>
        </w:rPr>
        <w:t>licensed host server</w:t>
      </w:r>
      <w:r w:rsidRPr="004F027A">
        <w:rPr>
          <w:lang w:eastAsia="zh-CN"/>
        </w:rPr>
        <w:t xml:space="preserve">. For each </w:t>
      </w:r>
      <w:r>
        <w:rPr>
          <w:lang w:eastAsia="zh-CN"/>
        </w:rPr>
        <w:t>g</w:t>
      </w:r>
      <w:r w:rsidRPr="004F027A">
        <w:rPr>
          <w:lang w:eastAsia="zh-CN"/>
        </w:rPr>
        <w:t xml:space="preserve">uest software license you acquire, you may run a single instance of the </w:t>
      </w:r>
      <w:r>
        <w:rPr>
          <w:lang w:eastAsia="zh-CN"/>
        </w:rPr>
        <w:t>guest</w:t>
      </w:r>
      <w:r w:rsidRPr="004F027A">
        <w:rPr>
          <w:lang w:eastAsia="zh-CN"/>
        </w:rPr>
        <w:t xml:space="preserve"> </w:t>
      </w:r>
      <w:r>
        <w:rPr>
          <w:lang w:eastAsia="zh-CN"/>
        </w:rPr>
        <w:t>server software and any number of instan</w:t>
      </w:r>
      <w:r w:rsidR="00B64EAE">
        <w:rPr>
          <w:lang w:eastAsia="zh-CN"/>
        </w:rPr>
        <w:t>ces of the additional software.</w:t>
      </w:r>
      <w:r>
        <w:rPr>
          <w:lang w:eastAsia="zh-CN"/>
        </w:rPr>
        <w:t xml:space="preserve"> Additional software may run in physical and virtual OSEs on any number of devices and may be used only with the guest server software.</w:t>
      </w:r>
    </w:p>
    <w:p w14:paraId="44B2EB82" w14:textId="77777777" w:rsidR="00CD228C" w:rsidRPr="00FD0417" w:rsidRDefault="00CD228C" w:rsidP="00CD228C">
      <w:pPr>
        <w:pStyle w:val="PURHeading2"/>
      </w:pPr>
      <w:r w:rsidRPr="00FD0417">
        <w:t>Creating and Storing Instances on Y</w:t>
      </w:r>
      <w:r>
        <w:t>our Servers or Storage Media</w:t>
      </w:r>
    </w:p>
    <w:p w14:paraId="1F01B172" w14:textId="77777777" w:rsidR="00CD228C" w:rsidRPr="00710E52" w:rsidRDefault="00CD228C" w:rsidP="00CD228C">
      <w:pPr>
        <w:pStyle w:val="PURBody-Indented"/>
      </w:pPr>
      <w:r w:rsidRPr="00710E52">
        <w:t>You have the additional rights below for each license you acquire.</w:t>
      </w:r>
    </w:p>
    <w:p w14:paraId="1F012660" w14:textId="77777777" w:rsidR="00CD228C" w:rsidRPr="00710E52" w:rsidRDefault="00CD228C" w:rsidP="00CD228C">
      <w:pPr>
        <w:pStyle w:val="PURBullet-Indented"/>
      </w:pPr>
      <w:r w:rsidRPr="00710E52">
        <w:t xml:space="preserve">You may create any number of instances of the </w:t>
      </w:r>
      <w:r>
        <w:t xml:space="preserve">host and guest </w:t>
      </w:r>
      <w:r w:rsidRPr="00710E52">
        <w:t>software.</w:t>
      </w:r>
    </w:p>
    <w:p w14:paraId="0A2A010D" w14:textId="77777777" w:rsidR="00CD228C" w:rsidRPr="00710E52" w:rsidRDefault="00CD228C" w:rsidP="00CD228C">
      <w:pPr>
        <w:pStyle w:val="PURBullet-Indented"/>
      </w:pPr>
      <w:r w:rsidRPr="00710E52">
        <w:t xml:space="preserve">You may store instances of the </w:t>
      </w:r>
      <w:r>
        <w:t xml:space="preserve">host and guest </w:t>
      </w:r>
      <w:r w:rsidRPr="00710E52">
        <w:t>software on any of your servers or storage media.</w:t>
      </w:r>
    </w:p>
    <w:p w14:paraId="087710D7" w14:textId="560F68A7" w:rsidR="00CD228C" w:rsidRPr="00710E52" w:rsidRDefault="00CD228C" w:rsidP="00D6363C">
      <w:pPr>
        <w:pStyle w:val="PURBullet-Indented"/>
      </w:pPr>
      <w:r w:rsidRPr="00710E52">
        <w:t>You may create and store instances solely to exercise your right to run instances of software under</w:t>
      </w:r>
      <w:r>
        <w:t xml:space="preserve"> the </w:t>
      </w:r>
      <w:r w:rsidRPr="00710E52">
        <w:t>licenses as described above.</w:t>
      </w:r>
    </w:p>
    <w:p w14:paraId="43D19174" w14:textId="77777777" w:rsidR="00CD228C" w:rsidRPr="00486EF8" w:rsidRDefault="007328F6" w:rsidP="00CD6E9D">
      <w:pPr>
        <w:pStyle w:val="PURBullet"/>
        <w:keepLines/>
        <w:numPr>
          <w:ilvl w:val="0"/>
          <w:numId w:val="0"/>
        </w:numPr>
        <w:jc w:val="right"/>
      </w:pPr>
      <w:hyperlink w:anchor="TOC" w:history="1">
        <w:r w:rsidR="00CD228C" w:rsidRPr="00372624">
          <w:rPr>
            <w:rStyle w:val="Hyperlink"/>
            <w:rFonts w:ascii="Arial Narrow" w:hAnsi="Arial Narrow"/>
            <w:sz w:val="16"/>
          </w:rPr>
          <w:t>Table of Contents</w:t>
        </w:r>
      </w:hyperlink>
      <w:r w:rsidR="00CD228C">
        <w:t xml:space="preserve"> / </w:t>
      </w:r>
      <w:hyperlink w:anchor="UniversalTerms" w:history="1">
        <w:r w:rsidR="00CD228C">
          <w:rPr>
            <w:rStyle w:val="Hyperlink"/>
            <w:rFonts w:ascii="Arial Narrow" w:hAnsi="Arial Narrow"/>
            <w:sz w:val="16"/>
          </w:rPr>
          <w:t>Universal License Terms</w:t>
        </w:r>
      </w:hyperlink>
    </w:p>
    <w:p w14:paraId="59C5F39E" w14:textId="77777777" w:rsidR="00CD228C" w:rsidRPr="00893CE7" w:rsidRDefault="00CD228C" w:rsidP="00CD228C">
      <w:pPr>
        <w:pStyle w:val="PURHeading1"/>
      </w:pPr>
      <w:r>
        <w:t>Product-Specific License Terms</w:t>
      </w:r>
    </w:p>
    <w:p w14:paraId="1A1FE47E" w14:textId="79C9379E" w:rsidR="00CD228C" w:rsidRDefault="00CD228C" w:rsidP="00CD228C">
      <w:pPr>
        <w:pStyle w:val="PURProductName"/>
      </w:pPr>
      <w:bookmarkStart w:id="958" w:name="_Toc370118465"/>
      <w:bookmarkStart w:id="959" w:name="_Toc370124875"/>
      <w:bookmarkStart w:id="960" w:name="_Toc370125144"/>
      <w:bookmarkStart w:id="961" w:name="_Toc370125584"/>
      <w:bookmarkStart w:id="962" w:name="_Toc378682119"/>
      <w:bookmarkStart w:id="963" w:name="_Toc378682294"/>
      <w:bookmarkStart w:id="964" w:name="_Toc371268306"/>
      <w:bookmarkStart w:id="965" w:name="_Toc371268373"/>
      <w:bookmarkStart w:id="966" w:name="_Toc379278509"/>
      <w:bookmarkStart w:id="967" w:name="_Toc387648793"/>
      <w:bookmarkStart w:id="968" w:name="_Toc427932257"/>
      <w:r>
        <w:t>Cloud Platform Suite</w:t>
      </w:r>
      <w:bookmarkEnd w:id="958"/>
      <w:bookmarkEnd w:id="959"/>
      <w:bookmarkEnd w:id="960"/>
      <w:bookmarkEnd w:id="961"/>
      <w:bookmarkEnd w:id="962"/>
      <w:bookmarkEnd w:id="963"/>
      <w:bookmarkEnd w:id="964"/>
      <w:bookmarkEnd w:id="965"/>
      <w:bookmarkEnd w:id="966"/>
      <w:bookmarkEnd w:id="967"/>
      <w:bookmarkEnd w:id="968"/>
      <w:r>
        <w:fldChar w:fldCharType="begin"/>
      </w:r>
      <w:r>
        <w:instrText xml:space="preserve"> XE "</w:instrText>
      </w:r>
      <w:r w:rsidR="00CC4461">
        <w:instrText>Cloud Platform Suite</w:instrText>
      </w:r>
      <w:r>
        <w:instrText xml:space="preserve">" </w:instrText>
      </w:r>
      <w:r>
        <w:fldChar w:fldCharType="end"/>
      </w:r>
    </w:p>
    <w:p w14:paraId="548D856C" w14:textId="77777777" w:rsidR="00CD228C" w:rsidRPr="000A146C" w:rsidRDefault="00CD228C" w:rsidP="00CD228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14:paraId="0F001618" w14:textId="77777777" w:rsidTr="00866FFA">
        <w:tc>
          <w:tcPr>
            <w:tcW w:w="2477" w:type="pct"/>
          </w:tcPr>
          <w:p w14:paraId="54445D4B" w14:textId="5D8D5CCD" w:rsidR="00CD228C" w:rsidRPr="003667B6" w:rsidRDefault="00CD228C" w:rsidP="00B64EAE">
            <w:pPr>
              <w:pStyle w:val="PURLMSH"/>
            </w:pPr>
            <w:r>
              <w:t xml:space="preserve">License Mobility Within Server Farms: </w:t>
            </w:r>
            <w:r>
              <w:rPr>
                <w:b/>
              </w:rPr>
              <w:t>No</w:t>
            </w:r>
          </w:p>
        </w:tc>
        <w:tc>
          <w:tcPr>
            <w:tcW w:w="2523" w:type="pct"/>
          </w:tcPr>
          <w:p w14:paraId="5DBBF703" w14:textId="16CC344B" w:rsidR="00CD228C" w:rsidRDefault="00CD228C" w:rsidP="00866FFA">
            <w:pPr>
              <w:pStyle w:val="PURLMSH"/>
            </w:pPr>
            <w:r>
              <w:t xml:space="preserve">See Applicable Notice: </w:t>
            </w:r>
            <w:r>
              <w:rPr>
                <w:b/>
              </w:rPr>
              <w:t xml:space="preserve">Data Transfer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Client/Additional Software: </w:t>
            </w:r>
            <w:r>
              <w:rPr>
                <w:b/>
              </w:rPr>
              <w:t>No</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Additional Terms:</w:t>
      </w:r>
    </w:p>
    <w:p w14:paraId="0B7979A9" w14:textId="77777777" w:rsidR="00CD228C" w:rsidRPr="00170E24" w:rsidRDefault="00CD228C" w:rsidP="00CD228C">
      <w:pPr>
        <w:pStyle w:val="PURBody-Indented"/>
        <w:rPr>
          <w:lang w:eastAsia="zh-CN"/>
        </w:rPr>
      </w:pPr>
      <w:r w:rsidRPr="00170E24">
        <w:rPr>
          <w:lang w:eastAsia="zh-CN"/>
        </w:rPr>
        <w:t xml:space="preserve">Cloud Platform Suite is </w:t>
      </w:r>
      <w:r>
        <w:rPr>
          <w:lang w:eastAsia="zh-CN"/>
        </w:rPr>
        <w:t>licensed under host licenses</w:t>
      </w:r>
      <w:r w:rsidRPr="00170E24">
        <w:rPr>
          <w:lang w:eastAsia="zh-CN"/>
        </w:rPr>
        <w:t>.</w:t>
      </w:r>
    </w:p>
    <w:p w14:paraId="4E3D0BAE" w14:textId="09923BC9" w:rsidR="00CD228C" w:rsidRDefault="00CD228C" w:rsidP="00CD228C">
      <w:pPr>
        <w:pStyle w:val="PURBody-Indented"/>
        <w:rPr>
          <w:b/>
        </w:rPr>
      </w:pPr>
      <w:r w:rsidRPr="00B1668F">
        <w:rPr>
          <w:smallCaps/>
          <w:color w:val="00467F" w:themeColor="text2"/>
          <w:spacing w:val="-4"/>
        </w:rPr>
        <w:t>Restri</w:t>
      </w:r>
      <w:r>
        <w:rPr>
          <w:smallCaps/>
          <w:color w:val="00467F" w:themeColor="text2"/>
          <w:spacing w:val="-4"/>
        </w:rPr>
        <w:t>cted Use of Software Components</w:t>
      </w:r>
    </w:p>
    <w:p w14:paraId="16F5F066" w14:textId="77777777" w:rsidR="00CD228C" w:rsidRPr="00FA5B66" w:rsidRDefault="00CD228C" w:rsidP="00CD228C">
      <w:pPr>
        <w:pStyle w:val="PURBody-Indented"/>
        <w:rPr>
          <w:rFonts w:ascii="Tahoma" w:hAnsi="Tahoma" w:cs="Tahoma"/>
          <w:b/>
          <w:sz w:val="20"/>
        </w:rPr>
      </w:pPr>
      <w:r w:rsidRPr="00FA5B66">
        <w:t>The software includes the following components:</w:t>
      </w:r>
    </w:p>
    <w:p w14:paraId="741438E4" w14:textId="77777777" w:rsidR="00CD228C" w:rsidRPr="00FA5B66" w:rsidRDefault="00CD228C" w:rsidP="00CD228C">
      <w:pPr>
        <w:pStyle w:val="PURBullet-Indented"/>
      </w:pPr>
      <w:r w:rsidRPr="00FA5B66">
        <w:t>Windows Server 2012 R2</w:t>
      </w:r>
    </w:p>
    <w:p w14:paraId="46D779BD" w14:textId="77777777" w:rsidR="00CD228C" w:rsidRPr="00FA5B66" w:rsidRDefault="00CD228C" w:rsidP="00CD228C">
      <w:pPr>
        <w:pStyle w:val="PURBullet-Indented"/>
      </w:pPr>
      <w:r w:rsidRPr="00FA5B66">
        <w:t>System Center 2012 R2</w:t>
      </w:r>
    </w:p>
    <w:p w14:paraId="53662BB0" w14:textId="77777777" w:rsidR="00CD228C" w:rsidRPr="00FA5B66" w:rsidRDefault="00CD228C" w:rsidP="00CD228C">
      <w:pPr>
        <w:pStyle w:val="PURBullet-Indented"/>
      </w:pPr>
      <w:r w:rsidRPr="00FA5B66">
        <w:t>Windows Azure Pack</w:t>
      </w:r>
      <w:r>
        <w:t xml:space="preserve"> for Windows Server</w:t>
      </w:r>
    </w:p>
    <w:p w14:paraId="11A6EB96" w14:textId="77777777" w:rsidR="00CD228C" w:rsidRPr="00FA5B66" w:rsidRDefault="00CD228C" w:rsidP="00CD228C">
      <w:pPr>
        <w:pStyle w:val="PURBullet-Indented"/>
      </w:pPr>
      <w:r w:rsidRPr="00FA5B66">
        <w:t>SQL Server 2012 Standard</w:t>
      </w:r>
    </w:p>
    <w:p w14:paraId="4BA89B81" w14:textId="697055F7" w:rsidR="00CD228C" w:rsidRPr="00FA5B66" w:rsidRDefault="00CD228C" w:rsidP="00CD228C">
      <w:pPr>
        <w:pStyle w:val="PURBody-Indented"/>
        <w:rPr>
          <w:lang w:eastAsia="zh-CN"/>
        </w:rPr>
      </w:pPr>
      <w:r w:rsidRPr="00FA5B66">
        <w:rPr>
          <w:lang w:eastAsia="zh-CN"/>
        </w:rPr>
        <w:t>By acquiring a license for the Cloud Platform Suite software, you are not acquiring licenses for the individual softwar</w:t>
      </w:r>
      <w:r w:rsidR="00B64EAE">
        <w:rPr>
          <w:lang w:eastAsia="zh-CN"/>
        </w:rPr>
        <w:t xml:space="preserve">e components identified above. </w:t>
      </w:r>
      <w:r w:rsidRPr="00FA5B66">
        <w:rPr>
          <w:lang w:eastAsia="zh-CN"/>
        </w:rPr>
        <w:t>You may use these software components solely as described in this section.</w:t>
      </w:r>
    </w:p>
    <w:p w14:paraId="1E627EAE" w14:textId="11026226" w:rsidR="00CD228C" w:rsidRPr="00FA5B66" w:rsidRDefault="00CD228C" w:rsidP="00CD228C">
      <w:pPr>
        <w:pStyle w:val="PURBullet-Indented"/>
      </w:pPr>
      <w:r w:rsidRPr="00FA5B66">
        <w:t>System Center 2012 R2 – You m</w:t>
      </w:r>
      <w:r w:rsidR="00B50DF8">
        <w:t>ust</w:t>
      </w:r>
      <w:r w:rsidRPr="00FA5B66">
        <w:t xml:space="preserve"> use this component only to manage the physical and virtual OSEs in your Host Fabric and to manage instances of the Cloud Platform Guest (licensed separately) </w:t>
      </w:r>
      <w:r w:rsidR="00292450">
        <w:t xml:space="preserve">and/or instances of non-Microsoft operating systems </w:t>
      </w:r>
      <w:r w:rsidRPr="00FA5B66">
        <w:t>that are hosted on your Host Fabric.</w:t>
      </w:r>
    </w:p>
    <w:p w14:paraId="43A29262" w14:textId="5AF03DF2" w:rsidR="00CD228C" w:rsidRPr="00FA5B66" w:rsidRDefault="00CD228C" w:rsidP="00CD228C">
      <w:pPr>
        <w:pStyle w:val="PURBullet-Indented"/>
      </w:pPr>
      <w:r w:rsidRPr="00FA5B66">
        <w:t>Windows Azure Pack – You m</w:t>
      </w:r>
      <w:r w:rsidR="00B50DF8">
        <w:t>ust</w:t>
      </w:r>
      <w:r w:rsidRPr="00FA5B66">
        <w:t xml:space="preserve"> use this component </w:t>
      </w:r>
      <w:r w:rsidR="00B50DF8">
        <w:t xml:space="preserve">for provisioning and deployment </w:t>
      </w:r>
      <w:r w:rsidRPr="00FA5B66">
        <w:t>o</w:t>
      </w:r>
      <w:r w:rsidR="00B50DF8">
        <w:t>f</w:t>
      </w:r>
      <w:r w:rsidRPr="00FA5B66">
        <w:t xml:space="preserve"> any physical or virtual OSE in your Host Fabric.</w:t>
      </w:r>
    </w:p>
    <w:p w14:paraId="4ED683C8" w14:textId="3ABECB9C" w:rsidR="00CD228C" w:rsidRPr="00FA5B66" w:rsidRDefault="00CD228C" w:rsidP="00CD228C">
      <w:pPr>
        <w:pStyle w:val="PURBullet-Indented"/>
      </w:pPr>
      <w:r w:rsidRPr="00FA5B66">
        <w:t xml:space="preserve">SQL Server 2012 Standard – You may use this component only to support </w:t>
      </w:r>
      <w:proofErr w:type="gramStart"/>
      <w:r w:rsidRPr="00FA5B66">
        <w:t>System</w:t>
      </w:r>
      <w:proofErr w:type="gramEnd"/>
      <w:r w:rsidRPr="00FA5B66">
        <w:t xml:space="preserve"> Center 2012 R2 </w:t>
      </w:r>
      <w:r>
        <w:t>and/or</w:t>
      </w:r>
      <w:r w:rsidR="00B64EAE">
        <w:t xml:space="preserve"> Windows Azure Pack. </w:t>
      </w:r>
      <w:r w:rsidRPr="00FA5B66">
        <w:t xml:space="preserve">You may not use this component to create, configure, query, modify or otherwise use a database that is not directly used by System Center 2012 R2 </w:t>
      </w:r>
      <w:r>
        <w:t>and/</w:t>
      </w:r>
      <w:r w:rsidRPr="00FA5B66">
        <w:t>or Windows Azure Pack.</w:t>
      </w:r>
    </w:p>
    <w:p w14:paraId="168A62C1" w14:textId="4D854913" w:rsidR="00CD228C" w:rsidRPr="00566A5E" w:rsidRDefault="00CD228C" w:rsidP="00CD228C">
      <w:pPr>
        <w:pStyle w:val="PURBullet-Indented"/>
      </w:pPr>
      <w:r w:rsidRPr="00FA5B66">
        <w:t xml:space="preserve">Windows Server 2012 R2 – </w:t>
      </w:r>
      <w:r w:rsidRPr="00566A5E">
        <w:t>You m</w:t>
      </w:r>
      <w:r w:rsidR="00B50DF8">
        <w:t>ust</w:t>
      </w:r>
      <w:r w:rsidRPr="00566A5E">
        <w:t xml:space="preserve"> use this component as the operating system for physical and virtual OSE</w:t>
      </w:r>
      <w:r w:rsidR="00B64EAE">
        <w:t xml:space="preserve">s running on your Host Fabric. </w:t>
      </w:r>
      <w:r w:rsidRPr="00566A5E">
        <w:t>In any physical or virtual OSE that uses this component as the operating system, you may use all available functionality in this component to deploy, configure, manage and operate your Host Fabric. In any physical or virtual OSE that uses this component as the operating system you may, however, run only the following applications solely for the following purposes:</w:t>
      </w:r>
    </w:p>
    <w:p w14:paraId="55FB4A72" w14:textId="77777777" w:rsidR="00CD228C" w:rsidRPr="00566A5E" w:rsidRDefault="00CD228C" w:rsidP="00B64EAE">
      <w:pPr>
        <w:pStyle w:val="PURBullet-Indented"/>
        <w:ind w:left="720"/>
      </w:pPr>
      <w:r w:rsidRPr="00566A5E">
        <w:t>System Center 2012 R2 for the purposes described above</w:t>
      </w:r>
      <w:r>
        <w:t>;</w:t>
      </w:r>
    </w:p>
    <w:p w14:paraId="2463EA6E" w14:textId="77777777" w:rsidR="00CD228C" w:rsidRPr="00566A5E" w:rsidRDefault="00CD228C" w:rsidP="00B64EAE">
      <w:pPr>
        <w:pStyle w:val="PURBullet-Indented"/>
        <w:ind w:left="720"/>
      </w:pPr>
      <w:r w:rsidRPr="00566A5E">
        <w:t>Windows Azure Pack for the purposes described above;</w:t>
      </w:r>
    </w:p>
    <w:p w14:paraId="282550D5" w14:textId="77777777" w:rsidR="00CD228C" w:rsidRPr="00566A5E" w:rsidRDefault="00CD228C" w:rsidP="00B64EAE">
      <w:pPr>
        <w:pStyle w:val="PURBullet-Indented"/>
        <w:ind w:left="720"/>
      </w:pPr>
      <w:r w:rsidRPr="00566A5E">
        <w:t>SQL Server 2012 Standard for the purposes described above;</w:t>
      </w:r>
    </w:p>
    <w:p w14:paraId="3A9AD12C" w14:textId="77777777" w:rsidR="00CD228C" w:rsidRPr="00FA5B66" w:rsidRDefault="00CD228C" w:rsidP="00B64EAE">
      <w:pPr>
        <w:pStyle w:val="PURBullet-Indented"/>
        <w:ind w:left="720"/>
      </w:pPr>
      <w:proofErr w:type="gramStart"/>
      <w:r w:rsidRPr="00566A5E">
        <w:t>applications</w:t>
      </w:r>
      <w:proofErr w:type="gramEnd"/>
      <w:r w:rsidRPr="00566A5E">
        <w:t xml:space="preserve"> that are used solely to deploy, configure, manage and operate your Host Fabric</w:t>
      </w:r>
      <w:r w:rsidRPr="00FA5B66">
        <w:t>.</w:t>
      </w:r>
    </w:p>
    <w:p w14:paraId="60575DFF" w14:textId="77777777" w:rsidR="00CD228C"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 xml:space="preserve">You may not run any other application for any other purpose in any physical or virtual OSE in your Host Fabric that uses the Windows Server 2012 R2 component as its operating system. </w:t>
      </w:r>
    </w:p>
    <w:p w14:paraId="12BDF7C0" w14:textId="77777777" w:rsidR="00CD228C" w:rsidRPr="0074007B"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You must acquire a separate Microsoft Cloud Platform Guest license for each instance of the Microsoft Cloud Platform Guest hosted on your Host Fabric.</w:t>
      </w:r>
    </w:p>
    <w:p w14:paraId="61987B7D" w14:textId="77777777" w:rsidR="00CD228C" w:rsidRPr="00FD0417" w:rsidRDefault="00CD228C" w:rsidP="00CD228C">
      <w:pPr>
        <w:pStyle w:val="PURBlueStrong"/>
      </w:pPr>
      <w:r w:rsidRPr="00FD0417">
        <w:t xml:space="preserve">No </w:t>
      </w:r>
      <w:r>
        <w:t>Subscriber Access Licenses (SALs)</w:t>
      </w:r>
      <w:r w:rsidRPr="00FD0417">
        <w:t xml:space="preserve"> Required for Access</w:t>
      </w:r>
    </w:p>
    <w:p w14:paraId="31C65CE7" w14:textId="77777777" w:rsidR="00CD228C" w:rsidRDefault="00CD228C" w:rsidP="00CD228C">
      <w:pPr>
        <w:pStyle w:val="PURBody-Indented"/>
      </w:pPr>
      <w:r>
        <w:t>You do not need SALs for other devices to access your instances of the software.</w:t>
      </w:r>
    </w:p>
    <w:p w14:paraId="2F217927" w14:textId="77777777" w:rsidR="00CD228C" w:rsidRDefault="00CD228C" w:rsidP="00CD228C">
      <w:pPr>
        <w:pStyle w:val="PURBlueStrong-Indented"/>
      </w:pPr>
      <w:r>
        <w:t xml:space="preserve">.NET Framework Software and the Windows hotfix </w:t>
      </w:r>
      <w:r w:rsidRPr="00FA5B66">
        <w:rPr>
          <w:lang w:eastAsia="zh-CN"/>
        </w:rPr>
        <w:t>KB975759</w:t>
      </w:r>
    </w:p>
    <w:p w14:paraId="14941A59" w14:textId="07F6544D" w:rsidR="00506D38" w:rsidRPr="006F7AFD" w:rsidRDefault="00CD228C" w:rsidP="00CD228C">
      <w:pPr>
        <w:pStyle w:val="PURBody-Indented"/>
      </w:pPr>
      <w:r w:rsidRPr="00FA5B66">
        <w:rPr>
          <w:lang w:eastAsia="zh-CN"/>
        </w:rPr>
        <w:t xml:space="preserve">The software contains Microsoft .NET Framework software and the Windows hotfix KB975759. </w:t>
      </w:r>
      <w:r>
        <w:rPr>
          <w:lang w:eastAsia="zh-CN"/>
        </w:rPr>
        <w:t>See the license terms for</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28C1E29D" w14:textId="77777777" w:rsidR="00CC4461" w:rsidRPr="008D5AC9" w:rsidRDefault="007328F6" w:rsidP="00CD6E9D">
      <w:pPr>
        <w:pStyle w:val="PURBody-Indented"/>
        <w:keepLines/>
        <w:ind w:left="274"/>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311F64FF" w14:textId="2DBF908B" w:rsidR="00CC4461" w:rsidRPr="009214B8" w:rsidRDefault="00CC4461" w:rsidP="00CC4461">
      <w:pPr>
        <w:pStyle w:val="PURProductName"/>
      </w:pPr>
      <w:bookmarkStart w:id="969" w:name="_Toc370118466"/>
      <w:bookmarkStart w:id="970" w:name="_Toc370124876"/>
      <w:bookmarkStart w:id="971" w:name="_Toc370125145"/>
      <w:bookmarkStart w:id="972" w:name="_Toc370125585"/>
      <w:bookmarkStart w:id="973" w:name="_Toc378682120"/>
      <w:bookmarkStart w:id="974" w:name="_Toc378682295"/>
      <w:bookmarkStart w:id="975" w:name="_Toc371268307"/>
      <w:bookmarkStart w:id="976" w:name="_Toc371268374"/>
      <w:bookmarkStart w:id="977" w:name="_Toc379278510"/>
      <w:bookmarkStart w:id="978" w:name="_Toc387648794"/>
      <w:bookmarkStart w:id="979" w:name="_Toc427932258"/>
      <w:r>
        <w:t>Cloud Platform Guest</w:t>
      </w:r>
      <w:bookmarkEnd w:id="969"/>
      <w:bookmarkEnd w:id="970"/>
      <w:bookmarkEnd w:id="971"/>
      <w:bookmarkEnd w:id="972"/>
      <w:bookmarkEnd w:id="973"/>
      <w:bookmarkEnd w:id="974"/>
      <w:bookmarkEnd w:id="975"/>
      <w:bookmarkEnd w:id="976"/>
      <w:bookmarkEnd w:id="977"/>
      <w:bookmarkEnd w:id="978"/>
      <w:bookmarkEnd w:id="979"/>
      <w:r>
        <w:fldChar w:fldCharType="begin"/>
      </w:r>
      <w:r>
        <w:instrText xml:space="preserve"> XE "Cloud Platform Guest" </w:instrText>
      </w:r>
      <w:r>
        <w:fldChar w:fldCharType="end"/>
      </w:r>
    </w:p>
    <w:p w14:paraId="1C725AD0" w14:textId="77777777" w:rsidR="00CC4461" w:rsidRPr="000A146C" w:rsidRDefault="00CC4461" w:rsidP="00CC446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License Mobility Within Server Farms: </w:t>
            </w:r>
            <w:r>
              <w:rPr>
                <w:b/>
              </w:rPr>
              <w:t>No</w:t>
            </w:r>
          </w:p>
        </w:tc>
        <w:tc>
          <w:tcPr>
            <w:tcW w:w="2523" w:type="pct"/>
            <w:tcBorders>
              <w:top w:val="dotted" w:sz="4" w:space="0" w:color="B9D3EB" w:themeColor="accent1"/>
              <w:bottom w:val="nil"/>
            </w:tcBorders>
          </w:tcPr>
          <w:p w14:paraId="675E26C4" w14:textId="7904E2E8" w:rsidR="00CC4461" w:rsidRPr="00A50403" w:rsidRDefault="00CC4461" w:rsidP="00CC4461">
            <w:pPr>
              <w:pStyle w:val="PURLMSH"/>
              <w:rPr>
                <w:i/>
              </w:rPr>
            </w:pPr>
            <w:r>
              <w:t xml:space="preserve">See Applicable Notice: </w:t>
            </w:r>
            <w:r>
              <w:rPr>
                <w:b/>
              </w:rPr>
              <w:t xml:space="preserve">Data Transfer, H.264/AVC and VC-1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rsidRPr="00B75FD5">
              <w:t xml:space="preserve">Client/Additional Software: </w:t>
            </w:r>
            <w:r w:rsidRPr="00CD6E9D">
              <w:rPr>
                <w:b/>
              </w:rPr>
              <w:t>Yes</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rsidRPr="00B707F8">
        <w:t>Additional Terms:</w:t>
      </w:r>
    </w:p>
    <w:p w14:paraId="0D41BDC9" w14:textId="77777777" w:rsidR="00CC4461" w:rsidRPr="00170E24" w:rsidRDefault="00CC4461" w:rsidP="00CC4461">
      <w:pPr>
        <w:pStyle w:val="PURBody-Indented"/>
        <w:rPr>
          <w:lang w:eastAsia="zh-CN"/>
        </w:rPr>
      </w:pPr>
      <w:r w:rsidRPr="00170E24">
        <w:rPr>
          <w:lang w:eastAsia="zh-CN"/>
        </w:rPr>
        <w:t xml:space="preserve">Cloud Platform </w:t>
      </w:r>
      <w:r>
        <w:rPr>
          <w:lang w:eastAsia="zh-CN"/>
        </w:rPr>
        <w:t>Guest</w:t>
      </w:r>
      <w:r w:rsidRPr="00170E24">
        <w:rPr>
          <w:lang w:eastAsia="zh-CN"/>
        </w:rPr>
        <w:t xml:space="preserve"> is </w:t>
      </w:r>
      <w:r>
        <w:rPr>
          <w:lang w:eastAsia="zh-CN"/>
        </w:rPr>
        <w:t>licensed under guest licenses</w:t>
      </w:r>
      <w:r w:rsidRPr="00170E24">
        <w:rPr>
          <w:lang w:eastAsia="zh-CN"/>
        </w:rPr>
        <w:t>.</w:t>
      </w:r>
    </w:p>
    <w:p w14:paraId="2E1A71C2" w14:textId="3629BD80" w:rsidR="00CC4461" w:rsidRDefault="00CC4461" w:rsidP="00CC4461">
      <w:pPr>
        <w:spacing w:after="200"/>
        <w:ind w:left="817" w:hanging="547"/>
        <w:rPr>
          <w:sz w:val="22"/>
          <w:szCs w:val="22"/>
        </w:rPr>
      </w:pPr>
      <w:r w:rsidRPr="003747E6">
        <w:rPr>
          <w:smallCaps/>
          <w:color w:val="00467F" w:themeColor="text2"/>
          <w:spacing w:val="-4"/>
          <w:sz w:val="18"/>
        </w:rPr>
        <w:t>Rights to Windows Server</w:t>
      </w:r>
    </w:p>
    <w:p w14:paraId="478AD99F" w14:textId="77777777" w:rsidR="00CC4461" w:rsidRPr="003747E6" w:rsidRDefault="00CC4461" w:rsidP="00CC4461">
      <w:pPr>
        <w:pStyle w:val="PURBody-Indented"/>
        <w:rPr>
          <w:lang w:eastAsia="zh-CN"/>
        </w:rPr>
      </w:pPr>
      <w:r w:rsidRPr="003747E6">
        <w:rPr>
          <w:lang w:eastAsia="zh-CN"/>
        </w:rPr>
        <w:t xml:space="preserve">You may create, store, and use </w:t>
      </w:r>
      <w:r>
        <w:rPr>
          <w:lang w:eastAsia="zh-CN"/>
        </w:rPr>
        <w:t xml:space="preserve">the 2012 or earlier versions of </w:t>
      </w:r>
      <w:r w:rsidRPr="003747E6">
        <w:rPr>
          <w:lang w:eastAsia="zh-CN"/>
        </w:rPr>
        <w:t xml:space="preserve">the following editions of Windows Server instead of </w:t>
      </w:r>
      <w:r>
        <w:rPr>
          <w:lang w:eastAsia="zh-CN"/>
        </w:rPr>
        <w:t xml:space="preserve">using </w:t>
      </w:r>
      <w:r w:rsidRPr="003747E6">
        <w:rPr>
          <w:lang w:eastAsia="zh-CN"/>
        </w:rPr>
        <w:t>the software:</w:t>
      </w:r>
    </w:p>
    <w:p w14:paraId="34CB80CE" w14:textId="77777777" w:rsidR="00CC4461" w:rsidRPr="003747E6" w:rsidRDefault="00CC4461" w:rsidP="00B64EAE">
      <w:pPr>
        <w:pStyle w:val="PURBody-Indented"/>
        <w:numPr>
          <w:ilvl w:val="0"/>
          <w:numId w:val="30"/>
        </w:numPr>
        <w:ind w:left="548" w:hanging="274"/>
        <w:contextualSpacing/>
      </w:pPr>
      <w:r w:rsidRPr="003747E6">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rsidRPr="003747E6">
        <w:t>Windows Server Enterprise</w:t>
      </w:r>
    </w:p>
    <w:p w14:paraId="2555DC6A" w14:textId="77777777" w:rsidR="00CC4461" w:rsidRPr="003747E6" w:rsidRDefault="00CC4461" w:rsidP="00B64EAE">
      <w:pPr>
        <w:pStyle w:val="PURBody-Indented"/>
        <w:numPr>
          <w:ilvl w:val="0"/>
          <w:numId w:val="30"/>
        </w:numPr>
        <w:ind w:left="548" w:hanging="274"/>
        <w:contextualSpacing/>
      </w:pPr>
      <w:r w:rsidRPr="003747E6">
        <w:t>Windows Server Datacenter</w:t>
      </w:r>
    </w:p>
    <w:p w14:paraId="69F593D0" w14:textId="77777777" w:rsidR="00CC4461" w:rsidRPr="003747E6" w:rsidRDefault="00CC4461" w:rsidP="00B64EAE">
      <w:pPr>
        <w:pStyle w:val="PURBody-Indented"/>
        <w:numPr>
          <w:ilvl w:val="0"/>
          <w:numId w:val="30"/>
        </w:numPr>
        <w:ind w:left="548" w:hanging="274"/>
        <w:contextualSpacing/>
      </w:pPr>
      <w:r w:rsidRPr="003747E6">
        <w:t>Windows Server Essentials</w:t>
      </w:r>
    </w:p>
    <w:p w14:paraId="0D349371" w14:textId="77777777" w:rsidR="00CC4461" w:rsidRPr="003747E6" w:rsidRDefault="00CC4461" w:rsidP="00B64EAE">
      <w:pPr>
        <w:pStyle w:val="PURBody-Indented"/>
        <w:numPr>
          <w:ilvl w:val="0"/>
          <w:numId w:val="30"/>
        </w:numPr>
        <w:ind w:left="548" w:hanging="274"/>
        <w:contextualSpacing/>
      </w:pPr>
      <w:r w:rsidRPr="003747E6">
        <w:t>Windows Web Server</w:t>
      </w:r>
    </w:p>
    <w:p w14:paraId="350919B6" w14:textId="77777777" w:rsidR="00CC4461" w:rsidRPr="003747E6" w:rsidRDefault="00CC4461" w:rsidP="00B64EAE">
      <w:pPr>
        <w:pStyle w:val="PURBody-Indented"/>
        <w:numPr>
          <w:ilvl w:val="0"/>
          <w:numId w:val="30"/>
        </w:numPr>
        <w:ind w:left="548" w:hanging="274"/>
        <w:contextualSpacing/>
      </w:pPr>
      <w:r w:rsidRPr="003747E6">
        <w:t>Windows HPC Server Operating System</w:t>
      </w:r>
    </w:p>
    <w:p w14:paraId="392C35C8" w14:textId="77777777" w:rsidR="00CC4461" w:rsidRDefault="00CC4461" w:rsidP="00CC4461">
      <w:pPr>
        <w:pStyle w:val="PURBody-Indented"/>
        <w:rPr>
          <w:lang w:eastAsia="zh-CN"/>
        </w:rPr>
      </w:pPr>
      <w:r>
        <w:rPr>
          <w:lang w:eastAsia="zh-CN"/>
        </w:rPr>
        <w:t>These license terms apply</w:t>
      </w:r>
      <w:r w:rsidRPr="003747E6">
        <w:rPr>
          <w:lang w:eastAsia="zh-CN"/>
        </w:rPr>
        <w:t xml:space="preserve"> to your use of the editions listed above. </w:t>
      </w:r>
      <w:r>
        <w:rPr>
          <w:lang w:eastAsia="zh-CN"/>
        </w:rPr>
        <w:t>B</w:t>
      </w:r>
      <w:r w:rsidRPr="003747E6">
        <w:rPr>
          <w:lang w:eastAsia="zh-CN"/>
        </w:rPr>
        <w:t xml:space="preserve">y electing this option, you will not have the right to create, store, or use a greater number of instances of the software than are permitted under </w:t>
      </w:r>
      <w:r>
        <w:rPr>
          <w:lang w:eastAsia="zh-CN"/>
        </w:rPr>
        <w:t>these license terms</w:t>
      </w:r>
      <w:r w:rsidRPr="003747E6">
        <w:rPr>
          <w:lang w:eastAsia="zh-CN"/>
        </w:rPr>
        <w:t xml:space="preserve">. </w:t>
      </w:r>
    </w:p>
    <w:p w14:paraId="70180B40" w14:textId="77777777" w:rsidR="00CC4461" w:rsidRPr="00A23961" w:rsidRDefault="00CC4461" w:rsidP="00CC4461">
      <w:pPr>
        <w:pStyle w:val="PURBlueStrong"/>
      </w:pPr>
      <w:r w:rsidRPr="00A23961">
        <w:t>Data Storage Technology</w:t>
      </w:r>
    </w:p>
    <w:p w14:paraId="65748F08" w14:textId="77777777" w:rsidR="00CC4461" w:rsidRPr="00A23961" w:rsidRDefault="00CC4461" w:rsidP="00CC4461">
      <w:pPr>
        <w:pStyle w:val="PURBody-Indented"/>
      </w:pPr>
      <w:r w:rsidRPr="00A23961">
        <w:t>The server software may include data storage technology called Windows Internal Database.</w:t>
      </w:r>
      <w:r>
        <w:t xml:space="preserve"> </w:t>
      </w:r>
      <w:r w:rsidRPr="00A23961">
        <w:t>Components of the server software use this technology to store data.</w:t>
      </w:r>
      <w:r>
        <w:t xml:space="preserve"> </w:t>
      </w:r>
      <w:r w:rsidRPr="00A23961">
        <w:t>You may not otherwise use or access this technology under this agreement.</w:t>
      </w:r>
    </w:p>
    <w:p w14:paraId="43A01E9E" w14:textId="77777777" w:rsidR="00CC4461" w:rsidRPr="00793593" w:rsidRDefault="00CC4461" w:rsidP="00CC4461">
      <w:pPr>
        <w:pStyle w:val="PURBlueStrong"/>
      </w:pPr>
      <w:r w:rsidRPr="00793593">
        <w:t>Windows Server 20</w:t>
      </w:r>
      <w:r>
        <w:t>12</w:t>
      </w:r>
      <w:r w:rsidRPr="00793593">
        <w:t xml:space="preserve"> </w:t>
      </w:r>
      <w:r>
        <w:t xml:space="preserve">R2 </w:t>
      </w:r>
      <w:r w:rsidRPr="00793593">
        <w:t>Remote Desktop Services</w:t>
      </w:r>
    </w:p>
    <w:p w14:paraId="6974A4D3" w14:textId="77777777" w:rsidR="00B64EAE" w:rsidRDefault="00CC4461" w:rsidP="00B64EAE">
      <w:pPr>
        <w:pStyle w:val="PURBody-Indented"/>
      </w:pPr>
      <w:r w:rsidRPr="007E7798">
        <w:t xml:space="preserve">You must acquire a Windows Server 2012 </w:t>
      </w:r>
      <w:r>
        <w:t xml:space="preserve">R2 </w:t>
      </w:r>
      <w:r w:rsidRPr="007E7798">
        <w:t xml:space="preserve">Remote Desktop Services SAL for each user that is authorized to directly or indirectly access the Windows Server 2012 </w:t>
      </w:r>
      <w:r>
        <w:t xml:space="preserve">R2 </w:t>
      </w:r>
      <w:r w:rsidRPr="007E7798">
        <w:t>Remote Desktop Services functionality. Please see the SAL licensing model section for a description of the SAL license.</w:t>
      </w:r>
    </w:p>
    <w:p w14:paraId="1217C7CC" w14:textId="3AE41782" w:rsidR="00CC4461" w:rsidRDefault="00CC4461" w:rsidP="00B64EAE">
      <w:pPr>
        <w:pStyle w:val="PURBody-Indented"/>
      </w:pPr>
      <w:r w:rsidRPr="00793593">
        <w:t xml:space="preserve">You must </w:t>
      </w:r>
      <w:r>
        <w:t xml:space="preserve">also </w:t>
      </w:r>
      <w:r w:rsidRPr="00793593">
        <w:t>acquire a Windows Server 20</w:t>
      </w:r>
      <w:r>
        <w:t xml:space="preserve">12 R2 </w:t>
      </w:r>
      <w:r w:rsidRPr="00793593">
        <w:t xml:space="preserve">Remote Desktop Services SAL for each user that </w:t>
      </w:r>
      <w:r>
        <w:t>is authorized to directly or indirectly access</w:t>
      </w:r>
      <w:r w:rsidRPr="00793593">
        <w:t xml:space="preserve"> </w:t>
      </w:r>
      <w:r>
        <w:t>Windows Server 2012 R2 Remote Desktop Services or Windows Server 2012</w:t>
      </w:r>
      <w:r w:rsidRPr="00793593">
        <w:t xml:space="preserve"> </w:t>
      </w:r>
      <w:r>
        <w:t xml:space="preserve">R2 </w:t>
      </w:r>
      <w:r w:rsidRPr="00793593">
        <w:t>to host a graphical user interface (using the Windows Server 20</w:t>
      </w:r>
      <w:r>
        <w:t>12 R2</w:t>
      </w:r>
      <w:r w:rsidRPr="00793593">
        <w:t xml:space="preserve"> Remote Desktop Services func</w:t>
      </w:r>
      <w:r>
        <w:t>tionality or other technology).</w:t>
      </w:r>
    </w:p>
    <w:p w14:paraId="355885F2" w14:textId="77777777" w:rsidR="00CC4461" w:rsidRPr="00793593" w:rsidRDefault="00CC4461" w:rsidP="00CC4461">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t xml:space="preserve"> </w:t>
      </w:r>
      <w:r w:rsidRPr="0009114F">
        <w:t>The Windows Desktop Operating System cannot be used to provide a hosted client, hosted graphical user interface or desktop as a service</w:t>
      </w:r>
      <w:r>
        <w:t>.</w:t>
      </w:r>
    </w:p>
    <w:p w14:paraId="20176E88" w14:textId="77777777" w:rsidR="00CC4461" w:rsidRPr="00793593" w:rsidRDefault="00CC4461" w:rsidP="00CC4461">
      <w:pPr>
        <w:pStyle w:val="PURBlueStrong"/>
      </w:pPr>
      <w:r w:rsidRPr="00793593">
        <w:t>Windows Server 20</w:t>
      </w:r>
      <w:r>
        <w:t>12</w:t>
      </w:r>
      <w:r w:rsidRPr="00793593">
        <w:t xml:space="preserve"> </w:t>
      </w:r>
      <w:r>
        <w:t xml:space="preserve">R2 Active Directory </w:t>
      </w:r>
      <w:r w:rsidRPr="00793593">
        <w:t>Rights Management Services</w:t>
      </w:r>
    </w:p>
    <w:p w14:paraId="3DF8142C" w14:textId="77777777" w:rsidR="00CC4461" w:rsidRPr="00793593" w:rsidRDefault="00CC4461" w:rsidP="00CC4461">
      <w:pPr>
        <w:pStyle w:val="PURBody-Indented"/>
      </w:pPr>
      <w:r w:rsidRPr="00793593">
        <w:t>You must acquire a Windows Server 20</w:t>
      </w:r>
      <w:r>
        <w:t>12 R2 Active Directory</w:t>
      </w:r>
      <w:r w:rsidRPr="00793593">
        <w:t xml:space="preserve"> Rights Management Services SAL for each user that </w:t>
      </w:r>
      <w:r>
        <w:t>is authorized to directly or indirectly access</w:t>
      </w:r>
      <w:r w:rsidRPr="00793593">
        <w:t xml:space="preserve"> the Windows Server 20</w:t>
      </w:r>
      <w:r>
        <w:t>12</w:t>
      </w:r>
      <w:r w:rsidRPr="00793593">
        <w:t xml:space="preserve"> </w:t>
      </w:r>
      <w:r>
        <w:t xml:space="preserve">R2 Active Directory </w:t>
      </w:r>
      <w:r w:rsidRPr="00793593">
        <w:t xml:space="preserve">Rights Management Services functionality. Please see the SAL licensing model section for a </w:t>
      </w:r>
      <w:r>
        <w:t>description of the SAL license.</w:t>
      </w:r>
    </w:p>
    <w:p w14:paraId="712AC1BC" w14:textId="77777777" w:rsidR="00CC4461" w:rsidRPr="00793593" w:rsidRDefault="00CC4461" w:rsidP="00CC4461">
      <w:pPr>
        <w:pStyle w:val="PURBlueStrong"/>
      </w:pPr>
      <w:r w:rsidRPr="00793593">
        <w:t>Microsoft Application Virtualization for Remote Desktop Services</w:t>
      </w:r>
    </w:p>
    <w:p w14:paraId="10573CC4" w14:textId="0A9829F2" w:rsidR="00CC4461" w:rsidRPr="00A23961" w:rsidRDefault="00CC4461" w:rsidP="00CC4461">
      <w:pPr>
        <w:pStyle w:val="PURBody-Indented"/>
      </w:pPr>
      <w:r w:rsidRPr="00793593">
        <w:t>You must acquire a Microsoft Windows Server 20</w:t>
      </w:r>
      <w:r>
        <w:t xml:space="preserve">12 R2 </w:t>
      </w:r>
      <w:r w:rsidRPr="00793593">
        <w:t>Remote Desktop Services SAL for each user that is authorized to directly or indirectly access the Microsoft Application Virtualization for Remote Desktop Services functionality.</w:t>
      </w:r>
      <w:r>
        <w:t xml:space="preserve"> </w:t>
      </w:r>
      <w:r w:rsidRPr="00793593">
        <w:t>Please see the SAL licensing model section for a description of the SAL license.</w:t>
      </w:r>
    </w:p>
    <w:p w14:paraId="303D0265" w14:textId="77777777" w:rsidR="00EE2C65" w:rsidRPr="00793593" w:rsidRDefault="00EE2C65" w:rsidP="00EE2C65">
      <w:pPr>
        <w:pStyle w:val="PURBlueStrong"/>
      </w:pPr>
      <w:r>
        <w:t>Microsoft Identity manager</w:t>
      </w:r>
      <w:r w:rsidRPr="00793593">
        <w:t xml:space="preserve"> </w:t>
      </w:r>
      <w:r>
        <w:t>2016 Functionality</w:t>
      </w:r>
    </w:p>
    <w:p w14:paraId="2F91AF7D" w14:textId="77777777" w:rsidR="00EE2C65" w:rsidRDefault="00EE2C65" w:rsidP="00EE2C65">
      <w:pPr>
        <w:pStyle w:val="PURBody-Indented"/>
      </w:pPr>
      <w:r w:rsidRPr="00793593">
        <w:t xml:space="preserve">You must acquire a </w:t>
      </w:r>
      <w:r>
        <w:t>Microsoft Identity Manager 2016 Functionality</w:t>
      </w:r>
      <w:r w:rsidRPr="00793593">
        <w:t xml:space="preserve"> SAL for each user that is authorized to directly or indirectly access </w:t>
      </w:r>
      <w:r>
        <w:t>Microsoft Identity Manager 2016 Functionality</w:t>
      </w:r>
      <w:r w:rsidRPr="00793593">
        <w:t xml:space="preserve">. Please see the SAL licensing model section for a </w:t>
      </w:r>
      <w:r>
        <w:t>description of the SAL license.</w:t>
      </w:r>
    </w:p>
    <w:p w14:paraId="7DC2DB3B" w14:textId="77777777" w:rsidR="00CC4461" w:rsidRDefault="00CC4461" w:rsidP="00CC4461">
      <w:pPr>
        <w:pStyle w:val="PURBlueStrong-Indented"/>
      </w:pPr>
      <w:r>
        <w:t xml:space="preserve">.NET Framework Software </w:t>
      </w:r>
    </w:p>
    <w:p w14:paraId="4CC225B4" w14:textId="5D2D69C3" w:rsidR="00506D38" w:rsidRPr="006F7AFD" w:rsidRDefault="00CC4461" w:rsidP="00CC4461">
      <w:pPr>
        <w:pStyle w:val="PURBody-Indented"/>
      </w:pPr>
      <w:r w:rsidRPr="00FA5B66">
        <w:rPr>
          <w:lang w:eastAsia="zh-CN"/>
        </w:rPr>
        <w:t xml:space="preserve">The software contains Microsoft .NET Framework software. </w:t>
      </w:r>
      <w:r>
        <w:rPr>
          <w:lang w:eastAsia="zh-CN"/>
        </w:rPr>
        <w:t>See the license terms for</w:t>
      </w:r>
      <w:r w:rsidR="00CF68AA">
        <w:rPr>
          <w:lang w:eastAsia="zh-CN"/>
        </w:rPr>
        <w:t xml:space="preserve"> </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0A2CA5E6" w14:textId="77777777" w:rsidR="00CC4461" w:rsidRPr="008D5AC9" w:rsidRDefault="007328F6" w:rsidP="00CD6E9D">
      <w:pPr>
        <w:pStyle w:val="PURBody-Indented"/>
        <w:keepLines/>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491DDF6E" w14:textId="77777777" w:rsidR="00423D30" w:rsidRDefault="00423D30" w:rsidP="00CD6E9D">
      <w:pPr>
        <w:pStyle w:val="PURSectionHeading"/>
        <w:keepLines/>
        <w:sectPr w:rsidR="00423D30" w:rsidSect="00CC4461">
          <w:footerReference w:type="default" r:id="rId183"/>
          <w:type w:val="continuous"/>
          <w:pgSz w:w="12240" w:h="15840" w:code="1"/>
          <w:pgMar w:top="1800" w:right="720" w:bottom="720" w:left="720" w:header="720" w:footer="720" w:gutter="0"/>
          <w:cols w:space="360"/>
          <w:docGrid w:linePitch="360"/>
        </w:sectPr>
      </w:pPr>
    </w:p>
    <w:p w14:paraId="45F48DFA" w14:textId="58E7BA53" w:rsidR="006B33B9" w:rsidRDefault="006B33B9" w:rsidP="006B33B9">
      <w:pPr>
        <w:pStyle w:val="PURSectionHeading"/>
      </w:pPr>
      <w:bookmarkStart w:id="980" w:name="_Toc363552829"/>
      <w:bookmarkStart w:id="981" w:name="_Toc378682296"/>
      <w:bookmarkStart w:id="982" w:name="_Toc371268308"/>
      <w:bookmarkStart w:id="983" w:name="_Toc379278511"/>
      <w:bookmarkStart w:id="984" w:name="_Toc427932259"/>
      <w:bookmarkStart w:id="985" w:name="OLS"/>
      <w:bookmarkEnd w:id="955"/>
      <w:r>
        <w:t>Online Services</w:t>
      </w:r>
      <w:bookmarkEnd w:id="946"/>
      <w:bookmarkEnd w:id="947"/>
      <w:bookmarkEnd w:id="948"/>
      <w:bookmarkEnd w:id="949"/>
      <w:bookmarkEnd w:id="950"/>
      <w:bookmarkEnd w:id="956"/>
      <w:bookmarkEnd w:id="957"/>
      <w:bookmarkEnd w:id="980"/>
      <w:bookmarkEnd w:id="981"/>
      <w:bookmarkEnd w:id="982"/>
      <w:bookmarkEnd w:id="983"/>
      <w:bookmarkEnd w:id="984"/>
    </w:p>
    <w:p w14:paraId="51F78F34" w14:textId="77777777" w:rsidR="0006656D" w:rsidRDefault="0006656D">
      <w:pPr>
        <w:pStyle w:val="TOC2"/>
        <w:sectPr w:rsidR="0006656D" w:rsidSect="00423D30">
          <w:footerReference w:type="default" r:id="rId184"/>
          <w:pgSz w:w="12240" w:h="15840" w:code="1"/>
          <w:pgMar w:top="1800" w:right="720" w:bottom="720" w:left="720" w:header="720" w:footer="720" w:gutter="0"/>
          <w:cols w:space="360"/>
          <w:docGrid w:linePitch="360"/>
        </w:sectPr>
      </w:pPr>
    </w:p>
    <w:p w14:paraId="76C22ACC" w14:textId="77777777" w:rsidR="00E12F24" w:rsidRDefault="0006656D">
      <w:pPr>
        <w:pStyle w:val="TOC2"/>
        <w:rPr>
          <w:noProof/>
          <w:color w:val="auto"/>
          <w:sz w:val="22"/>
        </w:rPr>
      </w:pPr>
      <w:r>
        <w:fldChar w:fldCharType="begin"/>
      </w:r>
      <w:r>
        <w:instrText xml:space="preserve"> TOC \b OLS \h \z \t "PUR Product Name,2" </w:instrText>
      </w:r>
      <w:r>
        <w:fldChar w:fldCharType="separate"/>
      </w:r>
      <w:hyperlink w:anchor="_Toc387648795" w:history="1">
        <w:r w:rsidR="00E12F24" w:rsidRPr="00CA013F">
          <w:rPr>
            <w:rStyle w:val="Hyperlink"/>
            <w:rFonts w:cs="Arial"/>
            <w:noProof/>
          </w:rPr>
          <w:t>System Center Endpoint Protection</w:t>
        </w:r>
        <w:r w:rsidR="00E12F24">
          <w:rPr>
            <w:noProof/>
            <w:webHidden/>
          </w:rPr>
          <w:tab/>
        </w:r>
        <w:r w:rsidR="00E12F24">
          <w:rPr>
            <w:noProof/>
            <w:webHidden/>
          </w:rPr>
          <w:fldChar w:fldCharType="begin"/>
        </w:r>
        <w:r w:rsidR="00E12F24">
          <w:rPr>
            <w:noProof/>
            <w:webHidden/>
          </w:rPr>
          <w:instrText xml:space="preserve"> PAGEREF _Toc387648795 \h </w:instrText>
        </w:r>
        <w:r w:rsidR="00E12F24">
          <w:rPr>
            <w:noProof/>
            <w:webHidden/>
          </w:rPr>
        </w:r>
        <w:r w:rsidR="00E12F24">
          <w:rPr>
            <w:noProof/>
            <w:webHidden/>
          </w:rPr>
          <w:fldChar w:fldCharType="separate"/>
        </w:r>
        <w:r w:rsidR="00E12F24">
          <w:rPr>
            <w:noProof/>
            <w:webHidden/>
          </w:rPr>
          <w:t>64</w:t>
        </w:r>
        <w:r w:rsidR="00E12F24">
          <w:rPr>
            <w:noProof/>
            <w:webHidden/>
          </w:rPr>
          <w:fldChar w:fldCharType="end"/>
        </w:r>
      </w:hyperlink>
    </w:p>
    <w:p w14:paraId="438B6944" w14:textId="77777777" w:rsidR="0006656D" w:rsidRDefault="0006656D" w:rsidP="00D05436">
      <w:pPr>
        <w:pStyle w:val="PURHeading1"/>
        <w:sectPr w:rsidR="0006656D" w:rsidSect="0006656D">
          <w:type w:val="continuous"/>
          <w:pgSz w:w="12240" w:h="15840" w:code="1"/>
          <w:pgMar w:top="1800" w:right="720" w:bottom="720" w:left="720" w:header="720" w:footer="720" w:gutter="0"/>
          <w:cols w:num="2" w:space="360"/>
          <w:docGrid w:linePitch="360"/>
        </w:sectPr>
      </w:pPr>
      <w:r>
        <w:fldChar w:fldCharType="end"/>
      </w:r>
    </w:p>
    <w:p w14:paraId="2B0D8CA0" w14:textId="77777777" w:rsidR="00D05436" w:rsidRDefault="00D05436" w:rsidP="00D05436">
      <w:pPr>
        <w:pStyle w:val="PURHeading1"/>
      </w:pPr>
      <w:r>
        <w:t xml:space="preserve">General Terms </w:t>
      </w:r>
    </w:p>
    <w:p w14:paraId="41D89F68" w14:textId="77777777" w:rsidR="00D05436" w:rsidRDefault="00D05436" w:rsidP="00D05436">
      <w:pPr>
        <w:pStyle w:val="PURHeading2"/>
      </w:pPr>
      <w:r>
        <w:t>User and Device SALs</w:t>
      </w:r>
    </w:p>
    <w:p w14:paraId="2E6824FC" w14:textId="77777777" w:rsidR="001E309D" w:rsidRPr="001E309D" w:rsidRDefault="00D05436" w:rsidP="001E309D">
      <w:pPr>
        <w:pStyle w:val="PURBody-Indented"/>
      </w:pPr>
      <w:r w:rsidRPr="00E54BF6">
        <w:t>When</w:t>
      </w:r>
      <w:r>
        <w:t xml:space="preserve"> licensing online services under the Subscriber Access License model, </w:t>
      </w:r>
      <w:r w:rsidRPr="00B66588">
        <w:t xml:space="preserve">you must acquire and assign a user SAL or device SAL for that online service to your users and devices as described in the </w:t>
      </w:r>
      <w:r>
        <w:t>Product-specific License Terms section below.</w:t>
      </w:r>
      <w:r w:rsidRPr="00B66588">
        <w:t xml:space="preserve"> If both user and device SALs are listed for the service, you may acquire and assign either type to use the service.</w:t>
      </w:r>
      <w:r>
        <w:rPr>
          <w:b/>
        </w:rPr>
        <w:t xml:space="preserve"> </w:t>
      </w:r>
      <w:r w:rsidRPr="00B66588">
        <w:t>A hardware partition or blade is considered to be a separate device.</w:t>
      </w:r>
    </w:p>
    <w:p w14:paraId="6C5FA6F8" w14:textId="77777777" w:rsidR="00D05436" w:rsidRDefault="00D05436" w:rsidP="00D05436">
      <w:pPr>
        <w:pStyle w:val="PURHeading2"/>
      </w:pPr>
      <w:r>
        <w:t>Different Terms for Online Services Products</w:t>
      </w:r>
    </w:p>
    <w:p w14:paraId="2C95669D" w14:textId="77777777" w:rsidR="00D05436" w:rsidRDefault="00D05436" w:rsidP="00D05436">
      <w:pPr>
        <w:pStyle w:val="PURBody-Indented"/>
      </w:pPr>
      <w:r>
        <w:t>Certain terms in your services provider license agreement do not apply to online services, including the commitment to use rights. The differences are as follows:</w:t>
      </w:r>
    </w:p>
    <w:p w14:paraId="7A8E6BE0" w14:textId="77777777" w:rsidR="00D05436" w:rsidRPr="0033162B" w:rsidRDefault="00D05436" w:rsidP="0021622F">
      <w:pPr>
        <w:pStyle w:val="PURHeading2"/>
        <w:rPr>
          <w:rFonts w:cs="Times New Roman"/>
        </w:rPr>
      </w:pPr>
      <w:r>
        <w:t>License Terms Updates</w:t>
      </w:r>
    </w:p>
    <w:p w14:paraId="44CD5E38" w14:textId="2B8140DF" w:rsidR="00D05436" w:rsidRDefault="00D05436" w:rsidP="00D05436">
      <w:pPr>
        <w:pStyle w:val="PURBody-Indented"/>
        <w:rPr>
          <w:rFonts w:cs="Times New Roman"/>
        </w:rPr>
      </w:pPr>
      <w:r>
        <w:t>We may update these license terms from time to time.</w:t>
      </w:r>
      <w:r w:rsidR="00B70FA2">
        <w:t xml:space="preserve"> </w:t>
      </w:r>
      <w:r>
        <w:t>If we do, your use of the online service under any existing license during the first 12 months of your subscription license term will be governed by these license terms without those updates. Despite this commitment on use rights, if we are required by law to change the license terms, those new terms will apply immediately.</w:t>
      </w:r>
      <w:r w:rsidR="00B70FA2">
        <w:t xml:space="preserve"> </w:t>
      </w:r>
      <w:r>
        <w:t>We will endeavor to notify you of updates at least 30 days before they are generally effective.</w:t>
      </w:r>
      <w:r w:rsidR="00B70FA2">
        <w:t xml:space="preserve"> </w:t>
      </w:r>
      <w:r>
        <w:t>You agree to the new terms by using the online service after we publish them in these product use rights or send you an email notice about the updates.</w:t>
      </w:r>
    </w:p>
    <w:p w14:paraId="15A46F46" w14:textId="77777777" w:rsidR="00D05436" w:rsidRPr="0033162B" w:rsidRDefault="00D05436" w:rsidP="0021622F">
      <w:pPr>
        <w:pStyle w:val="PURHeading2"/>
      </w:pPr>
      <w:r>
        <w:t>Online Service Updates</w:t>
      </w:r>
    </w:p>
    <w:p w14:paraId="604D9D9B" w14:textId="2BF4CA3C" w:rsidR="00D05436" w:rsidRDefault="00D05436" w:rsidP="00D05436">
      <w:pPr>
        <w:pStyle w:val="PURBody-Indented"/>
      </w:pPr>
      <w:r>
        <w:t>We may modify the functionality or features or release a new version of the online service from time to time.</w:t>
      </w:r>
      <w:r w:rsidR="00B70FA2">
        <w:t xml:space="preserve"> </w:t>
      </w:r>
      <w:r>
        <w:t>After an update, some functionality or features may not be available. If we update the online service and you do not use the updated online service, some features may not be available to you and your use of the online service may be interrupted.</w:t>
      </w:r>
    </w:p>
    <w:p w14:paraId="1CA42099" w14:textId="77777777" w:rsidR="00D05436" w:rsidRPr="0033162B" w:rsidRDefault="00D05436" w:rsidP="0021622F">
      <w:pPr>
        <w:pStyle w:val="PURHeading2"/>
      </w:pPr>
      <w:r>
        <w:t>Online Service Suspension</w:t>
      </w:r>
    </w:p>
    <w:p w14:paraId="5F834687" w14:textId="77777777" w:rsidR="00D05436" w:rsidRDefault="00D05436" w:rsidP="00D05436">
      <w:pPr>
        <w:pStyle w:val="PURBody-Indented"/>
      </w:pPr>
      <w:r>
        <w:t>We may suspend the online service if:</w:t>
      </w:r>
    </w:p>
    <w:p w14:paraId="4A3584AE" w14:textId="77777777" w:rsidR="00D05436" w:rsidRDefault="00D05436" w:rsidP="007C5CD0">
      <w:pPr>
        <w:pStyle w:val="PURBullet-Indented"/>
      </w:pPr>
      <w:r>
        <w:t>we believe that your use of the online service represents a direct or indirect threat to our network function or integrity or anyone else’s use of the online service;</w:t>
      </w:r>
    </w:p>
    <w:p w14:paraId="022FE6AC" w14:textId="77777777" w:rsidR="00D05436" w:rsidRDefault="00D05436" w:rsidP="007C5CD0">
      <w:pPr>
        <w:pStyle w:val="PURBullet-Indented"/>
      </w:pPr>
      <w:r>
        <w:t xml:space="preserve">we believe you violated your services provider license agreement , including these product use rights; </w:t>
      </w:r>
    </w:p>
    <w:p w14:paraId="02B117B3" w14:textId="77777777" w:rsidR="00D05436" w:rsidRDefault="00D05436" w:rsidP="007C5CD0">
      <w:pPr>
        <w:pStyle w:val="PURBullet-Indented"/>
      </w:pPr>
      <w:r>
        <w:t>your use exceeds any quotas specified in the documentation for that online service; or</w:t>
      </w:r>
    </w:p>
    <w:p w14:paraId="5EE6DEE2" w14:textId="77777777" w:rsidR="00D05436" w:rsidRPr="0033162B" w:rsidRDefault="00D05436" w:rsidP="007C5CD0">
      <w:pPr>
        <w:pStyle w:val="PURBullet-Indented"/>
      </w:pPr>
      <w:proofErr w:type="gramStart"/>
      <w:r w:rsidRPr="007C5CD0">
        <w:t>if</w:t>
      </w:r>
      <w:proofErr w:type="gramEnd"/>
      <w:r>
        <w:t xml:space="preserve"> we are otherwise required by law to do so. </w:t>
      </w:r>
    </w:p>
    <w:p w14:paraId="5A015F0F" w14:textId="77777777" w:rsidR="00D05436" w:rsidRDefault="00D05436" w:rsidP="00D05436">
      <w:pPr>
        <w:pStyle w:val="PURHeading2"/>
      </w:pPr>
      <w:r>
        <w:t>Online Service Expiration or Termination</w:t>
      </w:r>
    </w:p>
    <w:p w14:paraId="01A8A848" w14:textId="77777777" w:rsidR="00D05436" w:rsidRDefault="00D05436" w:rsidP="00D05436">
      <w:pPr>
        <w:pStyle w:val="PURBody-Indented"/>
      </w:pPr>
      <w:r>
        <w:t>Upon expiration or termination of your online service subscription, you must contact Microsoft and tell us whether to:</w:t>
      </w:r>
    </w:p>
    <w:p w14:paraId="3E4C7FDD" w14:textId="77777777" w:rsidR="00D05436" w:rsidRDefault="00D05436" w:rsidP="00B73D99">
      <w:pPr>
        <w:pStyle w:val="PURBody-Indented"/>
        <w:numPr>
          <w:ilvl w:val="0"/>
          <w:numId w:val="4"/>
        </w:numPr>
        <w:ind w:left="630"/>
      </w:pPr>
      <w:r>
        <w:t xml:space="preserve">disable your account and then delete your </w:t>
      </w:r>
      <w:r w:rsidR="00E45651">
        <w:t xml:space="preserve">customer </w:t>
      </w:r>
      <w:r>
        <w:t>data; or</w:t>
      </w:r>
    </w:p>
    <w:p w14:paraId="17D2137C" w14:textId="77777777" w:rsidR="00D05436" w:rsidRDefault="00D05436" w:rsidP="00B73D99">
      <w:pPr>
        <w:pStyle w:val="PURBody-Indented"/>
        <w:numPr>
          <w:ilvl w:val="0"/>
          <w:numId w:val="4"/>
        </w:numPr>
        <w:ind w:left="630"/>
      </w:pPr>
      <w:proofErr w:type="gramStart"/>
      <w:r>
        <w:t>retain</w:t>
      </w:r>
      <w:proofErr w:type="gramEnd"/>
      <w:r>
        <w:t xml:space="preserve"> </w:t>
      </w:r>
      <w:r w:rsidR="00E45651">
        <w:t>the customer</w:t>
      </w:r>
      <w:r>
        <w:t xml:space="preserve"> data in a limited function account for at least 90 days after expiration or termination of your subscription (the “retention period”) so that you may extract the data.</w:t>
      </w:r>
    </w:p>
    <w:p w14:paraId="714244F3" w14:textId="3969CDE3" w:rsidR="00D05436" w:rsidRPr="00BD40C3" w:rsidRDefault="00D05436" w:rsidP="007C5CD0">
      <w:pPr>
        <w:pStyle w:val="PURBullet-Indented"/>
      </w:pPr>
      <w:r w:rsidRPr="00BD40C3">
        <w:t xml:space="preserve">If you indicate (1), you will not be able to extract your </w:t>
      </w:r>
      <w:r w:rsidR="005628F2">
        <w:t>customer</w:t>
      </w:r>
      <w:r w:rsidRPr="00BD40C3">
        <w:t xml:space="preserve"> data from your account.</w:t>
      </w:r>
      <w:r w:rsidR="00B70FA2">
        <w:t xml:space="preserve"> </w:t>
      </w:r>
      <w:r w:rsidRPr="00BD40C3">
        <w:t xml:space="preserve">If you do not indicate (1) or (2), we will retain your </w:t>
      </w:r>
      <w:r w:rsidR="005628F2">
        <w:t>customer</w:t>
      </w:r>
      <w:r w:rsidRPr="00BD40C3">
        <w:t xml:space="preserve"> data in accordance with (2).</w:t>
      </w:r>
      <w:r w:rsidR="00B70FA2">
        <w:t xml:space="preserve"> </w:t>
      </w:r>
    </w:p>
    <w:p w14:paraId="165C145E" w14:textId="77777777" w:rsidR="00D05436" w:rsidRPr="00BD40C3" w:rsidRDefault="00D05436" w:rsidP="007C5CD0">
      <w:pPr>
        <w:pStyle w:val="PURBullet-Indented"/>
      </w:pPr>
      <w:r w:rsidRPr="00BD40C3">
        <w:t xml:space="preserve">Following the expiration of the retention period, we will disable your account and then delete your </w:t>
      </w:r>
      <w:r w:rsidR="005628F2">
        <w:t>customer</w:t>
      </w:r>
      <w:r w:rsidRPr="00BD40C3">
        <w:t xml:space="preserve"> data.</w:t>
      </w:r>
    </w:p>
    <w:p w14:paraId="658617D0" w14:textId="77777777" w:rsidR="00D05436" w:rsidRDefault="00D05436" w:rsidP="0021622F">
      <w:pPr>
        <w:pStyle w:val="PURHeading2"/>
      </w:pPr>
      <w:r>
        <w:t xml:space="preserve">No Liability for Deletion of </w:t>
      </w:r>
      <w:r w:rsidR="005628F2">
        <w:t>Customer</w:t>
      </w:r>
      <w:r>
        <w:t xml:space="preserve"> Data</w:t>
      </w:r>
    </w:p>
    <w:p w14:paraId="644C7335" w14:textId="10845F48" w:rsidR="00D05436" w:rsidRDefault="00D05436" w:rsidP="00D05436">
      <w:pPr>
        <w:pStyle w:val="PURBody-Indented"/>
      </w:pPr>
      <w:r>
        <w:t xml:space="preserve">You agree that, other than as described in these terms, we have no obligation to continue to hold, export or return your </w:t>
      </w:r>
      <w:r w:rsidR="005628F2">
        <w:t>customer</w:t>
      </w:r>
      <w:r>
        <w:t xml:space="preserve"> data.</w:t>
      </w:r>
      <w:r w:rsidR="00B70FA2">
        <w:t xml:space="preserve"> </w:t>
      </w:r>
      <w:r>
        <w:t xml:space="preserve">You agree that we have no liability whatsoever for deletion of your </w:t>
      </w:r>
      <w:r w:rsidR="005628F2">
        <w:t>customer</w:t>
      </w:r>
      <w:r>
        <w:t xml:space="preserve"> data pursuant to these terms.</w:t>
      </w:r>
    </w:p>
    <w:p w14:paraId="63ECA0A1" w14:textId="77777777" w:rsidR="00D05436" w:rsidRDefault="00D05436" w:rsidP="00D05436">
      <w:pPr>
        <w:pStyle w:val="PURHeading2"/>
      </w:pPr>
      <w:r>
        <w:t>Responsibility for Your Accounts</w:t>
      </w:r>
    </w:p>
    <w:p w14:paraId="07DB1B4E" w14:textId="7B0ECE01" w:rsidR="00D05436" w:rsidRDefault="00D05436" w:rsidP="00D05436">
      <w:pPr>
        <w:pStyle w:val="PURBody-Indented"/>
      </w:pPr>
      <w:r>
        <w:t>You are responsible for your passwords, if any, and all activity with your online service accounts including that of users you provision and dealings with third parties that take place through your account or associated accounts.</w:t>
      </w:r>
      <w:r w:rsidR="00B70FA2">
        <w:t xml:space="preserve"> </w:t>
      </w:r>
      <w:r>
        <w:t>You must keep your accounts and passwords confidential.</w:t>
      </w:r>
      <w:r w:rsidR="00B70FA2">
        <w:t xml:space="preserve"> </w:t>
      </w:r>
      <w:r>
        <w:t>You must tell us right away about any possible misuse of your accounts or any security incident related to the online service.</w:t>
      </w:r>
    </w:p>
    <w:p w14:paraId="7BB33881" w14:textId="77777777" w:rsidR="00D05436" w:rsidRDefault="00D05436" w:rsidP="00D05436">
      <w:pPr>
        <w:pStyle w:val="PURHeading2"/>
        <w:rPr>
          <w:bCs/>
        </w:rPr>
      </w:pPr>
      <w:r>
        <w:t>Use of Software with the Online Service</w:t>
      </w:r>
    </w:p>
    <w:p w14:paraId="258B9D68" w14:textId="22AA682F" w:rsidR="00D05436" w:rsidRDefault="00D05436" w:rsidP="00D05436">
      <w:pPr>
        <w:pStyle w:val="PURBody-Indented"/>
      </w:pPr>
      <w:r w:rsidRPr="0033162B">
        <w:t>You may need to install certain Microsoft software in order to sign into and use the online service.</w:t>
      </w:r>
      <w:r w:rsidR="00B70FA2">
        <w:t xml:space="preserve"> </w:t>
      </w:r>
      <w:r w:rsidRPr="0033162B">
        <w:t>If so, the following terms apply:</w:t>
      </w:r>
    </w:p>
    <w:p w14:paraId="78227206" w14:textId="77777777" w:rsidR="00D05436" w:rsidRPr="0033162B" w:rsidRDefault="00D05436" w:rsidP="00D05436">
      <w:pPr>
        <w:pStyle w:val="PURBlueStrong"/>
      </w:pPr>
      <w:r>
        <w:t>Microsoft Software License Terms</w:t>
      </w:r>
    </w:p>
    <w:p w14:paraId="5C7D48D0" w14:textId="429AEAFC" w:rsidR="00D05436" w:rsidRDefault="00D05436" w:rsidP="00D05436">
      <w:pPr>
        <w:pStyle w:val="PURBody-Indented"/>
      </w:pPr>
      <w:r>
        <w:t>You may install and use the software on your devices only for use with the</w:t>
      </w:r>
      <w:r w:rsidR="002C084A">
        <w:t xml:space="preserve"> </w:t>
      </w:r>
      <w:r>
        <w:t>online service.</w:t>
      </w:r>
      <w:r w:rsidR="00B70FA2">
        <w:t xml:space="preserve"> </w:t>
      </w:r>
      <w:r>
        <w:t xml:space="preserve">Your right to use the software ends when </w:t>
      </w:r>
      <w:proofErr w:type="gramStart"/>
      <w:r>
        <w:t>your</w:t>
      </w:r>
      <w:proofErr w:type="gramEnd"/>
      <w:r>
        <w:t xml:space="preserve"> right to use the</w:t>
      </w:r>
      <w:r w:rsidR="002C084A">
        <w:t xml:space="preserve"> </w:t>
      </w:r>
      <w:r>
        <w:t>online service terminates or expires, or when</w:t>
      </w:r>
      <w:r w:rsidR="002C084A">
        <w:t xml:space="preserve"> </w:t>
      </w:r>
      <w:r>
        <w:t>we update the online service and it no</w:t>
      </w:r>
      <w:r w:rsidR="002C084A">
        <w:t xml:space="preserve"> </w:t>
      </w:r>
      <w:r>
        <w:t>longer supports the software, whichever comes first.</w:t>
      </w:r>
      <w:r w:rsidR="00B70FA2">
        <w:t xml:space="preserve"> </w:t>
      </w:r>
      <w:r>
        <w:t>You</w:t>
      </w:r>
      <w:r w:rsidR="002C084A">
        <w:rPr>
          <w:rFonts w:cs="Tahoma"/>
        </w:rPr>
        <w:t xml:space="preserve"> </w:t>
      </w:r>
      <w:r>
        <w:t>must uninstall the software when your right to use it ends. We may also disable it at that time.</w:t>
      </w:r>
    </w:p>
    <w:p w14:paraId="4D5F3E7C" w14:textId="77777777" w:rsidR="00D05436" w:rsidRDefault="00D05436" w:rsidP="00D05436">
      <w:pPr>
        <w:pStyle w:val="PURBlueStrong"/>
        <w:rPr>
          <w:bCs/>
        </w:rPr>
      </w:pPr>
      <w:r>
        <w:t>Automatic Updates for Microsoft Software</w:t>
      </w:r>
    </w:p>
    <w:p w14:paraId="59ECFC9A" w14:textId="3DCC262F" w:rsidR="00D05436" w:rsidRDefault="00D05436" w:rsidP="00D05436">
      <w:pPr>
        <w:pStyle w:val="PURBody-Indented"/>
      </w:pPr>
      <w:r w:rsidRPr="0033162B">
        <w:t>From time to time, we may check your version of the software and recommend or download updates to your devices.</w:t>
      </w:r>
      <w:r w:rsidR="00B70FA2">
        <w:t xml:space="preserve"> </w:t>
      </w:r>
      <w:r w:rsidRPr="0033162B">
        <w:t>You may not receive notice when we download the update.</w:t>
      </w:r>
    </w:p>
    <w:p w14:paraId="73A38CD0" w14:textId="77777777" w:rsidR="00D05436" w:rsidRDefault="00D05436" w:rsidP="00D05436">
      <w:pPr>
        <w:pStyle w:val="PURHeading2"/>
        <w:rPr>
          <w:bCs/>
        </w:rPr>
      </w:pPr>
      <w:r>
        <w:t>Use of Other Web Sites and Services</w:t>
      </w:r>
    </w:p>
    <w:p w14:paraId="645E04D7" w14:textId="7BD8F557" w:rsidR="00D05436" w:rsidRDefault="00D05436" w:rsidP="00D05436">
      <w:pPr>
        <w:pStyle w:val="PURBody-Indented"/>
      </w:pPr>
      <w:r w:rsidRPr="0033162B">
        <w:t>You may need to use certain Microsoft web sites or services to access and use the online services.</w:t>
      </w:r>
      <w:r w:rsidR="00B70FA2">
        <w:t xml:space="preserve"> </w:t>
      </w:r>
      <w:r w:rsidRPr="0033162B">
        <w:t>If so, the terms of use associated with those web sites or services, as applicable, apply to your use of them.</w:t>
      </w:r>
    </w:p>
    <w:p w14:paraId="05ECA0EC" w14:textId="77777777" w:rsidR="00D05436" w:rsidRDefault="00D05436" w:rsidP="0021622F">
      <w:pPr>
        <w:pStyle w:val="PURHeading2"/>
        <w:rPr>
          <w:bCs/>
        </w:rPr>
      </w:pPr>
      <w:r>
        <w:t>Third Party Content and Services</w:t>
      </w:r>
    </w:p>
    <w:p w14:paraId="61E63807" w14:textId="07418CBD" w:rsidR="00D05436" w:rsidRDefault="00D05436" w:rsidP="00D05436">
      <w:pPr>
        <w:pStyle w:val="PURBody-Indented"/>
      </w:pPr>
      <w:r w:rsidRPr="0033162B">
        <w:t>We are not responsible for any third party content you access directly or indirectly via the online service.</w:t>
      </w:r>
      <w:r w:rsidR="00B70FA2">
        <w:t xml:space="preserve"> </w:t>
      </w:r>
      <w:r w:rsidRPr="0033162B">
        <w:t>You are responsible for your dealings with any third party (including advertisers) related to the online service (including the delivery of and payment for goods and services).</w:t>
      </w:r>
    </w:p>
    <w:p w14:paraId="57FBC45C" w14:textId="77777777" w:rsidR="00D05436" w:rsidRDefault="00D05436" w:rsidP="0021622F">
      <w:pPr>
        <w:pStyle w:val="PURHeading2"/>
        <w:rPr>
          <w:bCs/>
        </w:rPr>
      </w:pPr>
      <w:proofErr w:type="gramStart"/>
      <w:r>
        <w:t>Your</w:t>
      </w:r>
      <w:proofErr w:type="gramEnd"/>
      <w:r>
        <w:t xml:space="preserve"> </w:t>
      </w:r>
      <w:r w:rsidR="005628F2">
        <w:t>Customer</w:t>
      </w:r>
      <w:r>
        <w:t xml:space="preserve"> Data</w:t>
      </w:r>
    </w:p>
    <w:p w14:paraId="70A8F47B" w14:textId="1E0AED98" w:rsidR="00D05436" w:rsidRPr="0033162B" w:rsidRDefault="00D05436" w:rsidP="00D05436">
      <w:pPr>
        <w:pStyle w:val="PURBody-Indented"/>
      </w:pPr>
      <w:r w:rsidRPr="0033162B">
        <w:t xml:space="preserve">You may be able to submit </w:t>
      </w:r>
      <w:r w:rsidR="005628F2">
        <w:t>customer</w:t>
      </w:r>
      <w:r w:rsidRPr="0033162B">
        <w:t xml:space="preserve"> data for use in connection with the online service.</w:t>
      </w:r>
      <w:r w:rsidR="00B70FA2">
        <w:t xml:space="preserve"> </w:t>
      </w:r>
      <w:r w:rsidRPr="0033162B">
        <w:t>“</w:t>
      </w:r>
      <w:r w:rsidR="005628F2">
        <w:t>Customer</w:t>
      </w:r>
      <w:r w:rsidRPr="0033162B">
        <w:t xml:space="preserve"> data” are all data, sound, or image files and software applications that are processed or accessed by the online service.</w:t>
      </w:r>
      <w:r w:rsidR="00B70FA2">
        <w:t xml:space="preserve"> </w:t>
      </w:r>
      <w:r w:rsidRPr="0033162B">
        <w:t xml:space="preserve">Except for materials we license to you we do not claim ownership of </w:t>
      </w:r>
      <w:r w:rsidR="005628F2">
        <w:t>customer</w:t>
      </w:r>
      <w:r w:rsidRPr="0033162B">
        <w:t xml:space="preserve"> data you submit for use with the online service.</w:t>
      </w:r>
      <w:r w:rsidR="00B70FA2">
        <w:t xml:space="preserve"> </w:t>
      </w:r>
      <w:r w:rsidRPr="0033162B">
        <w:t xml:space="preserve">When you submit </w:t>
      </w:r>
      <w:r w:rsidR="005628F2">
        <w:t>customer</w:t>
      </w:r>
      <w:r w:rsidRPr="0033162B">
        <w:t xml:space="preserve"> data for use with any online service that enables communication or collaboration with third parties, you acknowledge that those third parties may then be able to:</w:t>
      </w:r>
    </w:p>
    <w:p w14:paraId="1CB80494" w14:textId="3D40BC55" w:rsidR="00D05436" w:rsidRPr="0033162B" w:rsidRDefault="00D05436" w:rsidP="007C5CD0">
      <w:pPr>
        <w:pStyle w:val="PURBullet-Indented"/>
      </w:pPr>
      <w:r w:rsidRPr="0033162B">
        <w:t xml:space="preserve">Use, copy, distribute, display, publish, and modify your </w:t>
      </w:r>
      <w:r w:rsidR="005628F2">
        <w:t>customer</w:t>
      </w:r>
      <w:r w:rsidRPr="0033162B">
        <w:t xml:space="preserve"> data;</w:t>
      </w:r>
    </w:p>
    <w:p w14:paraId="5A9458D6" w14:textId="725B6CEA" w:rsidR="00D05436" w:rsidRPr="0033162B" w:rsidRDefault="00D05436" w:rsidP="007C5CD0">
      <w:pPr>
        <w:pStyle w:val="PURBullet-Indented"/>
      </w:pPr>
      <w:r w:rsidRPr="0033162B">
        <w:t xml:space="preserve">Publish your name in connection with the </w:t>
      </w:r>
      <w:r w:rsidR="005628F2">
        <w:t>customer</w:t>
      </w:r>
      <w:r w:rsidR="003D33E5">
        <w:t xml:space="preserve"> data; and</w:t>
      </w:r>
    </w:p>
    <w:p w14:paraId="0820F6FE" w14:textId="6304A4CB" w:rsidR="00D05436" w:rsidRPr="0033162B" w:rsidRDefault="00D05436" w:rsidP="007C5CD0">
      <w:pPr>
        <w:pStyle w:val="PURBullet-Indented"/>
      </w:pPr>
      <w:r w:rsidRPr="0033162B">
        <w:t>Facilitate others’ ability to do the same.</w:t>
      </w:r>
    </w:p>
    <w:p w14:paraId="73B01B4D" w14:textId="3A09736B" w:rsidR="00D05436" w:rsidRPr="0033162B" w:rsidRDefault="00D05436" w:rsidP="00D05436">
      <w:pPr>
        <w:pStyle w:val="PURBody-Indented"/>
      </w:pPr>
      <w:r>
        <w:t>Some online services may offer functionality that restricts third parties’ ability to do so.</w:t>
      </w:r>
      <w:r w:rsidR="00B70FA2">
        <w:t xml:space="preserve"> </w:t>
      </w:r>
      <w:r>
        <w:t xml:space="preserve">It is your responsibility to make use of that functionality as appropriate for your intended use of your </w:t>
      </w:r>
      <w:r w:rsidR="005628F2">
        <w:t>customer</w:t>
      </w:r>
      <w:r>
        <w:t xml:space="preserve"> data. </w:t>
      </w:r>
    </w:p>
    <w:p w14:paraId="46145F8B" w14:textId="77777777" w:rsidR="0021622F" w:rsidRDefault="0021622F" w:rsidP="0021622F">
      <w:pPr>
        <w:pStyle w:val="PURHeading2"/>
      </w:pPr>
      <w:r>
        <w:t>Ownership of Customer Data</w:t>
      </w:r>
    </w:p>
    <w:p w14:paraId="16A23A08" w14:textId="3D1D4AAE" w:rsidR="001D7180" w:rsidRPr="0021622F" w:rsidRDefault="0021622F" w:rsidP="0021622F">
      <w:pPr>
        <w:pStyle w:val="PURBody-Indented"/>
      </w:pPr>
      <w:r w:rsidRPr="0021622F">
        <w:t>As between the parties, you retain all right, title and interest in and to customer data.</w:t>
      </w:r>
      <w:r w:rsidR="00B70FA2">
        <w:t xml:space="preserve"> </w:t>
      </w:r>
      <w:r w:rsidRPr="0021622F">
        <w:t>We acquire no rights in customer data, other than the rights you grant to us for the applicable online service.</w:t>
      </w:r>
      <w:r w:rsidR="00B70FA2">
        <w:t xml:space="preserve"> </w:t>
      </w:r>
      <w:r w:rsidRPr="0021622F">
        <w:t>This does not apply to softwa</w:t>
      </w:r>
      <w:r>
        <w:t>re or services we license you.</w:t>
      </w:r>
    </w:p>
    <w:p w14:paraId="6898F2E9" w14:textId="77777777" w:rsidR="00D05436" w:rsidRDefault="00D05436" w:rsidP="00D05436">
      <w:pPr>
        <w:pStyle w:val="PURHeading2"/>
        <w:rPr>
          <w:bCs/>
        </w:rPr>
      </w:pPr>
      <w:r>
        <w:t>Privacy</w:t>
      </w:r>
    </w:p>
    <w:p w14:paraId="4EABC2B7" w14:textId="3EB15E8B" w:rsidR="00D05436" w:rsidRDefault="00D05436" w:rsidP="00D05436">
      <w:pPr>
        <w:pStyle w:val="PURBody-Indented"/>
      </w:pPr>
      <w:r>
        <w:t xml:space="preserve">Personal data collected through the </w:t>
      </w:r>
      <w:r>
        <w:rPr>
          <w:rFonts w:cs="Tahoma"/>
          <w:szCs w:val="18"/>
        </w:rPr>
        <w:t xml:space="preserve">online </w:t>
      </w:r>
      <w:r>
        <w:t>service may be transferred, stored and processed in the United States or any other country in which Microsoft or its service providers maintain facilities.</w:t>
      </w:r>
      <w:r w:rsidR="00B70FA2">
        <w:t xml:space="preserve"> </w:t>
      </w:r>
      <w:r>
        <w:t>This includes any personal data you collect using the service.</w:t>
      </w:r>
      <w:r w:rsidR="00B70FA2">
        <w:t xml:space="preserve"> </w:t>
      </w:r>
      <w:r>
        <w:t>By using this online service, you consent to transfer of personal data outside of your country.</w:t>
      </w:r>
      <w:r w:rsidR="00B70FA2">
        <w:t xml:space="preserve"> </w:t>
      </w:r>
      <w:r>
        <w:t>You also agree to obtain sufficient authorization from persons prov</w:t>
      </w:r>
      <w:r w:rsidR="00830DCA">
        <w:t>iding personal data to you, to:</w:t>
      </w:r>
    </w:p>
    <w:p w14:paraId="2E59B9CD" w14:textId="2DF47236" w:rsidR="00D05436" w:rsidRDefault="00D05436" w:rsidP="007C5CD0">
      <w:pPr>
        <w:pStyle w:val="PURBullet-Indented"/>
      </w:pPr>
      <w:r>
        <w:t>transfer that data to Microsoft and its agents, a</w:t>
      </w:r>
      <w:r w:rsidR="00830DCA">
        <w:t>nd</w:t>
      </w:r>
    </w:p>
    <w:p w14:paraId="4339C6B6" w14:textId="2B57CB45" w:rsidR="00D05436" w:rsidRDefault="00D05436" w:rsidP="007C5CD0">
      <w:pPr>
        <w:pStyle w:val="PURBullet-Indented"/>
      </w:pPr>
      <w:proofErr w:type="gramStart"/>
      <w:r w:rsidRPr="007C5CD0">
        <w:t>permit</w:t>
      </w:r>
      <w:proofErr w:type="gramEnd"/>
      <w:r>
        <w:t xml:space="preserve"> its tra</w:t>
      </w:r>
      <w:r w:rsidR="00830DCA">
        <w:t>nsfer, storage and processing.</w:t>
      </w:r>
    </w:p>
    <w:p w14:paraId="1A891AC6" w14:textId="5BF9C1D3" w:rsidR="00D05436" w:rsidRPr="00464199" w:rsidRDefault="00D05436" w:rsidP="00D05436">
      <w:pPr>
        <w:pStyle w:val="PURBody-Indented"/>
      </w:pPr>
      <w:r w:rsidRPr="0033162B">
        <w:t>See the online service’s privacy statement for more information about how we may collect and use</w:t>
      </w:r>
      <w:r w:rsidR="002C084A">
        <w:t xml:space="preserve"> </w:t>
      </w:r>
      <w:r w:rsidRPr="0033162B">
        <w:t>your information</w:t>
      </w:r>
      <w:r>
        <w:t>. Links to the applicable Privacy Statement are included in the Product-specific License Terms section below.</w:t>
      </w:r>
    </w:p>
    <w:p w14:paraId="18D4CB90" w14:textId="77777777" w:rsidR="00D05436" w:rsidRDefault="00D05436" w:rsidP="00D05436">
      <w:pPr>
        <w:pStyle w:val="PURHeading2"/>
        <w:rPr>
          <w:bCs/>
        </w:rPr>
      </w:pPr>
      <w:r>
        <w:t xml:space="preserve">Our Use of </w:t>
      </w:r>
      <w:r w:rsidR="005628F2">
        <w:t>Customer</w:t>
      </w:r>
      <w:r>
        <w:t xml:space="preserve"> Data</w:t>
      </w:r>
    </w:p>
    <w:p w14:paraId="36921E8B" w14:textId="439EFB3E" w:rsidR="00AB1668" w:rsidRDefault="00AB1668" w:rsidP="00AB1668">
      <w:pPr>
        <w:pStyle w:val="PURBody-Indented"/>
      </w:pPr>
      <w:r>
        <w:t>Customer data will be used only to provide you the online service.</w:t>
      </w:r>
      <w:r w:rsidR="00B70FA2">
        <w:t xml:space="preserve"> </w:t>
      </w:r>
      <w:r>
        <w:t>This may include troubleshooting aimed at preventing, detecting and repairing problems affecting the operation of the online service and the improvement of features that involve the detection of, and protection against, emerging and evolving threats to the user (such as malware or spam).</w:t>
      </w:r>
    </w:p>
    <w:p w14:paraId="1EAA7C10" w14:textId="356B897B" w:rsidR="00AB1668" w:rsidRDefault="00AB1668" w:rsidP="00AB1668">
      <w:pPr>
        <w:pStyle w:val="PURBody-Indented"/>
      </w:pPr>
      <w:r>
        <w:t>You are responsible for responding to requests by a third party (including law enforcement, other government entity, or civil litigant) regarding your use of the online service.</w:t>
      </w:r>
      <w:r w:rsidR="00B70FA2">
        <w:t xml:space="preserve"> </w:t>
      </w:r>
      <w:r>
        <w:t>We will not disclose customer data to a third party unless required by law.</w:t>
      </w:r>
      <w:r w:rsidR="00B70FA2">
        <w:t xml:space="preserve"> </w:t>
      </w:r>
      <w:r>
        <w:t>Should a third party contact us with a demand for customer data, we will attempt to redirect the third party to request it directly from you.</w:t>
      </w:r>
      <w:r w:rsidR="00B70FA2">
        <w:t xml:space="preserve"> </w:t>
      </w:r>
      <w:r>
        <w:t>As part of that, we may provide your basic contact information to the third party.</w:t>
      </w:r>
      <w:r w:rsidR="00B70FA2">
        <w:t xml:space="preserve"> </w:t>
      </w:r>
      <w:r>
        <w:t>If compelled to disclose customer data to a third party, we will use commercially reasonable efforts to notify you in advance of a disclosure unless legally prohibited.</w:t>
      </w:r>
    </w:p>
    <w:p w14:paraId="0D6622D2" w14:textId="77777777" w:rsidR="00D05436" w:rsidRDefault="00D05436" w:rsidP="0021622F">
      <w:pPr>
        <w:pStyle w:val="PURHeading2"/>
      </w:pPr>
      <w:r>
        <w:t xml:space="preserve">Security of </w:t>
      </w:r>
      <w:r w:rsidR="005628F2">
        <w:t>Customer</w:t>
      </w:r>
      <w:r>
        <w:t xml:space="preserve"> Data</w:t>
      </w:r>
    </w:p>
    <w:p w14:paraId="22527DD3" w14:textId="25770E3A" w:rsidR="00D05436" w:rsidRDefault="00D05436" w:rsidP="00D05436">
      <w:pPr>
        <w:pStyle w:val="PURBody-Indented"/>
      </w:pPr>
      <w:r>
        <w:t xml:space="preserve">We will implement reasonable and appropriate technical and organizational measures, as described in the security overview applicable to the online service to help secure your </w:t>
      </w:r>
      <w:r w:rsidR="005628F2">
        <w:t>customer</w:t>
      </w:r>
      <w:r>
        <w:t xml:space="preserve"> data processed or accessed by the online service against accidental or unlawful loss, access, or disclosure.</w:t>
      </w:r>
      <w:r w:rsidR="00B70FA2">
        <w:t xml:space="preserve"> </w:t>
      </w:r>
      <w:r>
        <w:t>You agree that these measures are:</w:t>
      </w:r>
    </w:p>
    <w:p w14:paraId="51B1CF95" w14:textId="77777777" w:rsidR="00D05436" w:rsidRDefault="00D05436" w:rsidP="007C5CD0">
      <w:pPr>
        <w:pStyle w:val="PURBullet-Indented"/>
      </w:pPr>
      <w:r>
        <w:t xml:space="preserve">our only responsibility with respect to the security and handling of </w:t>
      </w:r>
      <w:r w:rsidR="005628F2">
        <w:t>customer</w:t>
      </w:r>
      <w:r>
        <w:t xml:space="preserve"> data; and</w:t>
      </w:r>
    </w:p>
    <w:p w14:paraId="2D756F5B" w14:textId="628907C5" w:rsidR="00D05436" w:rsidRDefault="00D05436" w:rsidP="007C5CD0">
      <w:pPr>
        <w:pStyle w:val="PURBullet-Indented"/>
      </w:pPr>
      <w:proofErr w:type="gramStart"/>
      <w:r>
        <w:t>in</w:t>
      </w:r>
      <w:proofErr w:type="gramEnd"/>
      <w:r>
        <w:t xml:space="preserve"> place of any confidentiality obligation contained in your services provider license agreement</w:t>
      </w:r>
      <w:r w:rsidR="00B70FA2">
        <w:t xml:space="preserve"> </w:t>
      </w:r>
      <w:r>
        <w:t>or any other non-disclosure or confidentiality agreement.</w:t>
      </w:r>
    </w:p>
    <w:p w14:paraId="0D3DC2F0" w14:textId="77777777" w:rsidR="00D05436" w:rsidRDefault="00D05436" w:rsidP="00D05436">
      <w:pPr>
        <w:pStyle w:val="PURHeading2"/>
      </w:pPr>
      <w:r>
        <w:t>Scope of Use (Code of Conduct)</w:t>
      </w:r>
    </w:p>
    <w:p w14:paraId="156C329A" w14:textId="77777777" w:rsidR="00D05436" w:rsidRDefault="00D05436" w:rsidP="00D05436">
      <w:pPr>
        <w:pStyle w:val="PURBody-Indented"/>
        <w:rPr>
          <w:b/>
        </w:rPr>
      </w:pPr>
      <w:r>
        <w:t>You may not:</w:t>
      </w:r>
    </w:p>
    <w:p w14:paraId="72DE075F" w14:textId="77777777" w:rsidR="00D05436" w:rsidRPr="008018E6" w:rsidRDefault="00D05436" w:rsidP="007C5CD0">
      <w:pPr>
        <w:pStyle w:val="PURBullet-Indented"/>
      </w:pPr>
      <w:r w:rsidRPr="007C5CD0">
        <w:t>use</w:t>
      </w:r>
      <w:r w:rsidRPr="008018E6">
        <w:t xml:space="preserve"> the online service in a way that is prohibited by any law, regulation or governmental order or decree in any relevant jurisdiction, or that violates others’ legal rights; </w:t>
      </w:r>
    </w:p>
    <w:p w14:paraId="4ACDC803" w14:textId="77777777" w:rsidR="00D05436" w:rsidRPr="008018E6" w:rsidRDefault="00D05436" w:rsidP="007C5CD0">
      <w:pPr>
        <w:pStyle w:val="PURBullet-Indented"/>
      </w:pPr>
      <w:r w:rsidRPr="008018E6">
        <w:t>use the online service in a way that could harm it or impair anyone else’s use of it;</w:t>
      </w:r>
    </w:p>
    <w:p w14:paraId="537F08B6" w14:textId="2CE39D80" w:rsidR="00D05436" w:rsidRPr="008018E6" w:rsidRDefault="00D05436" w:rsidP="007C5CD0">
      <w:pPr>
        <w:pStyle w:val="PURBullet-Indented"/>
      </w:pPr>
      <w:r w:rsidRPr="008018E6">
        <w:t>use the online service to try to gain unauthorized access to any service, data, account or network by</w:t>
      </w:r>
      <w:r w:rsidR="002C084A">
        <w:t xml:space="preserve"> </w:t>
      </w:r>
      <w:r w:rsidRPr="008018E6">
        <w:t>any means;</w:t>
      </w:r>
    </w:p>
    <w:p w14:paraId="4B7DFDFE" w14:textId="78393D85" w:rsidR="00D05436" w:rsidRPr="008018E6" w:rsidRDefault="00D05436" w:rsidP="007C5CD0">
      <w:pPr>
        <w:pStyle w:val="PURBullet-Indented"/>
      </w:pPr>
      <w:r w:rsidRPr="007C5CD0">
        <w:t>falsify</w:t>
      </w:r>
      <w:r w:rsidRPr="008018E6">
        <w:t xml:space="preserve"> any protocol or email header </w:t>
      </w:r>
      <w:r w:rsidR="003D33E5">
        <w:t>information (e.g., “spoofing”);</w:t>
      </w:r>
    </w:p>
    <w:p w14:paraId="3B85C4E0" w14:textId="77777777" w:rsidR="00D05436" w:rsidRPr="008018E6" w:rsidRDefault="00D05436" w:rsidP="007C5CD0">
      <w:pPr>
        <w:pStyle w:val="PURBullet-Indented"/>
      </w:pPr>
      <w:r w:rsidRPr="008018E6">
        <w:t>use the online service to send “spam” (i.e., unsolicited bulk or commercial messages) or otherwise make available any offering designed to violate these terms (e.g., denial of service attacks, etc.);</w:t>
      </w:r>
    </w:p>
    <w:p w14:paraId="15DEA9C8" w14:textId="77777777" w:rsidR="00D05436" w:rsidRPr="008018E6" w:rsidRDefault="00D05436" w:rsidP="007C5CD0">
      <w:pPr>
        <w:pStyle w:val="PURBullet-Indented"/>
      </w:pPr>
      <w:proofErr w:type="gramStart"/>
      <w:r w:rsidRPr="007C5CD0">
        <w:t>remove</w:t>
      </w:r>
      <w:proofErr w:type="gramEnd"/>
      <w:r w:rsidRPr="008018E6">
        <w:t>, modify, or tamper with any regulatory or legal notice or link that is incorporated into the online service.</w:t>
      </w:r>
    </w:p>
    <w:p w14:paraId="1A24206C" w14:textId="77777777" w:rsidR="00D05436" w:rsidRDefault="00D05436" w:rsidP="00D05436">
      <w:pPr>
        <w:pStyle w:val="PURHeading2"/>
      </w:pPr>
      <w:r>
        <w:t>Regulatory</w:t>
      </w:r>
    </w:p>
    <w:p w14:paraId="76FC7CA3" w14:textId="04D52406" w:rsidR="00D05436" w:rsidRDefault="00D05436" w:rsidP="00D05436">
      <w:pPr>
        <w:pStyle w:val="PURBody-Indented"/>
      </w:pPr>
      <w:r>
        <w:t>We may modify or terminate the online service in any country where there is any current or future government requirement or obligation that subjects Microsoft to any regulation or requirement not generally applicable to businesses operating there, presents a hardship for Microsoft to continue operating the online service without modification, and/or causes Microsoft to believe these terms or the online service may be in conflict with any such requirement or obligation.</w:t>
      </w:r>
      <w:r w:rsidR="00B70FA2">
        <w:t xml:space="preserve"> </w:t>
      </w:r>
      <w:r>
        <w:t>For example, we may modify or terminate the online service in connection with a government requirement that causes Microsoft to be regulated as a telecommunications provider.</w:t>
      </w:r>
    </w:p>
    <w:p w14:paraId="4F467C44" w14:textId="77777777" w:rsidR="00D05436" w:rsidRDefault="00D05436" w:rsidP="00D05436">
      <w:pPr>
        <w:pStyle w:val="PURHeading2"/>
      </w:pPr>
      <w:r>
        <w:t>Use for Evaluation Purposes</w:t>
      </w:r>
    </w:p>
    <w:p w14:paraId="5E1A0AB4" w14:textId="79773825" w:rsidR="00D05436" w:rsidRPr="008018E6" w:rsidRDefault="00D05436" w:rsidP="00D05436">
      <w:pPr>
        <w:pStyle w:val="PURBody-Indented"/>
      </w:pPr>
      <w:r w:rsidRPr="008018E6">
        <w:t>Except as permitted in the Exceptions and Additional Terms for Particular Products section, you must acquire licenses to use the online service for evaluation purposes.</w:t>
      </w:r>
      <w:r w:rsidR="00B70FA2">
        <w:t xml:space="preserve"> </w:t>
      </w:r>
      <w:r w:rsidRPr="008018E6">
        <w:t>This applies despite anything to the contrary in your services provider license agreement.</w:t>
      </w:r>
    </w:p>
    <w:p w14:paraId="2819789A" w14:textId="77777777" w:rsidR="00D05436" w:rsidRDefault="00D05436" w:rsidP="00D05436">
      <w:pPr>
        <w:pStyle w:val="PURHeading2"/>
        <w:rPr>
          <w:bCs/>
        </w:rPr>
      </w:pPr>
      <w:r>
        <w:t>Electronic Notices</w:t>
      </w:r>
    </w:p>
    <w:p w14:paraId="74348448" w14:textId="5B35112C" w:rsidR="00D05436" w:rsidRPr="008018E6" w:rsidRDefault="00D05436" w:rsidP="00D05436">
      <w:pPr>
        <w:pStyle w:val="PURBody-Indented"/>
      </w:pPr>
      <w:r w:rsidRPr="008018E6">
        <w:t>We may provide you with information about the online service in</w:t>
      </w:r>
      <w:r w:rsidR="002C084A">
        <w:t xml:space="preserve"> </w:t>
      </w:r>
      <w:r w:rsidRPr="008018E6">
        <w:t>electronic form. It</w:t>
      </w:r>
      <w:r w:rsidR="002C084A">
        <w:t xml:space="preserve"> </w:t>
      </w:r>
      <w:r w:rsidRPr="008018E6">
        <w:t>may be via email to the address you provide when you sign up for the online service, or through a web site that</w:t>
      </w:r>
      <w:r w:rsidR="002C084A">
        <w:t xml:space="preserve"> </w:t>
      </w:r>
      <w:r w:rsidRPr="008018E6">
        <w:t>we identify.</w:t>
      </w:r>
      <w:r w:rsidR="00B70FA2">
        <w:t xml:space="preserve"> </w:t>
      </w:r>
      <w:r w:rsidRPr="008018E6">
        <w:t>Notice via</w:t>
      </w:r>
      <w:r w:rsidR="002C084A">
        <w:t xml:space="preserve"> </w:t>
      </w:r>
      <w:r w:rsidRPr="008018E6">
        <w:t>email is given as of the transmission date. As long as you use</w:t>
      </w:r>
      <w:r w:rsidR="002C084A">
        <w:t xml:space="preserve"> </w:t>
      </w:r>
      <w:r w:rsidRPr="008018E6">
        <w:t>the</w:t>
      </w:r>
      <w:r w:rsidR="002C084A">
        <w:t xml:space="preserve"> </w:t>
      </w:r>
      <w:r w:rsidRPr="008018E6">
        <w:t>online service, you have the software and hardware needed to</w:t>
      </w:r>
      <w:r w:rsidR="002C084A">
        <w:t xml:space="preserve"> </w:t>
      </w:r>
      <w:r w:rsidRPr="008018E6">
        <w:t>receive these notices. You may not use the online service if you do not agree to receive these electronic notices.</w:t>
      </w:r>
    </w:p>
    <w:p w14:paraId="1DC3C448" w14:textId="77777777" w:rsidR="00D05436" w:rsidRPr="008018E6" w:rsidRDefault="00D05436" w:rsidP="00D05436">
      <w:pPr>
        <w:pStyle w:val="PURHeading2"/>
        <w:rPr>
          <w:rStyle w:val="Strong"/>
          <w:b w:val="0"/>
          <w:bCs w:val="0"/>
        </w:rPr>
      </w:pPr>
      <w:r w:rsidRPr="008018E6">
        <w:rPr>
          <w:rStyle w:val="Strong"/>
          <w:bCs w:val="0"/>
        </w:rPr>
        <w:t>Limited Warranty</w:t>
      </w:r>
    </w:p>
    <w:p w14:paraId="7A4DB706" w14:textId="77777777" w:rsidR="00D05436" w:rsidRPr="008018E6" w:rsidRDefault="00D05436" w:rsidP="00D05436">
      <w:pPr>
        <w:pStyle w:val="PURBody-Indented"/>
      </w:pPr>
      <w:r w:rsidRPr="008018E6">
        <w:t>Despite terms to the contrary in your license agreement, if any, the limited warranty does not apply to downtime or other interruption in access to online service or any other performance metrics that are addressed in the Service Level Agreement for the online service.</w:t>
      </w:r>
    </w:p>
    <w:p w14:paraId="12735C37" w14:textId="77777777" w:rsidR="00D05436" w:rsidRDefault="00D05436" w:rsidP="00D05436">
      <w:pPr>
        <w:pStyle w:val="PURHeading2"/>
      </w:pPr>
      <w:r>
        <w:t>Product Availability</w:t>
      </w:r>
    </w:p>
    <w:p w14:paraId="6EA56758" w14:textId="77777777" w:rsidR="00D05436" w:rsidRDefault="00D05436" w:rsidP="00D05436">
      <w:pPr>
        <w:pStyle w:val="PURBody-Indented"/>
      </w:pPr>
      <w:r w:rsidRPr="008018E6">
        <w:t>The online services products may not be available in every geography</w:t>
      </w:r>
      <w:r>
        <w:t>.</w:t>
      </w:r>
    </w:p>
    <w:p w14:paraId="5A7A921A" w14:textId="34DF2465" w:rsidR="000245B9" w:rsidRPr="000245B9" w:rsidRDefault="007328F6" w:rsidP="00CD6E9D">
      <w:pPr>
        <w:pStyle w:val="PURBreadcrumb"/>
        <w:keepNext w:val="0"/>
        <w:rPr>
          <w:rFonts w:ascii="Arial Narrow" w:hAnsi="Arial Narrow"/>
          <w:color w:val="00467F"/>
          <w:sz w:val="16"/>
          <w:u w:val="single"/>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B43E875" w14:textId="09300BD4" w:rsidR="00D05436" w:rsidRDefault="00830DCA" w:rsidP="00D05436">
      <w:pPr>
        <w:pStyle w:val="PURHeading1"/>
      </w:pPr>
      <w:r>
        <w:t>Product-specific License Terms</w:t>
      </w:r>
    </w:p>
    <w:p w14:paraId="67EDD027" w14:textId="0ED623AD" w:rsidR="00D05436" w:rsidRPr="00A748AB" w:rsidRDefault="00963AE0" w:rsidP="00087F39">
      <w:pPr>
        <w:pStyle w:val="PURProductName"/>
        <w:rPr>
          <w:rFonts w:cs="Arial"/>
          <w:color w:val="797979" w:themeColor="background2"/>
          <w:sz w:val="18"/>
        </w:rPr>
      </w:pPr>
      <w:bookmarkStart w:id="986" w:name="_Toc286933216"/>
      <w:bookmarkStart w:id="987" w:name="_Toc287431942"/>
      <w:bookmarkStart w:id="988" w:name="_Toc299519175"/>
      <w:bookmarkStart w:id="989" w:name="_Toc299525039"/>
      <w:bookmarkStart w:id="990" w:name="_Toc299531607"/>
      <w:bookmarkStart w:id="991" w:name="_Toc299531931"/>
      <w:bookmarkStart w:id="992" w:name="_Toc299957214"/>
      <w:bookmarkStart w:id="993" w:name="_Toc346536891"/>
      <w:bookmarkStart w:id="994" w:name="_Toc339280355"/>
      <w:bookmarkStart w:id="995" w:name="_Toc339280547"/>
      <w:bookmarkStart w:id="996" w:name="_Toc370118464"/>
      <w:bookmarkStart w:id="997" w:name="_Toc370124861"/>
      <w:bookmarkStart w:id="998" w:name="_Toc370125209"/>
      <w:bookmarkStart w:id="999" w:name="_Toc363552830"/>
      <w:bookmarkStart w:id="1000" w:name="_Toc363552898"/>
      <w:bookmarkStart w:id="1001" w:name="_Toc378682106"/>
      <w:bookmarkStart w:id="1002" w:name="_Toc378682297"/>
      <w:bookmarkStart w:id="1003" w:name="_Toc371268309"/>
      <w:bookmarkStart w:id="1004" w:name="_Toc371268396"/>
      <w:bookmarkStart w:id="1005" w:name="_Toc379278512"/>
      <w:bookmarkStart w:id="1006" w:name="_Toc379278572"/>
      <w:bookmarkStart w:id="1007" w:name="_Toc387648795"/>
      <w:bookmarkStart w:id="1008" w:name="_Toc427932260"/>
      <w:r w:rsidRPr="00A748AB">
        <w:rPr>
          <w:rFonts w:cs="Arial"/>
          <w:szCs w:val="18"/>
        </w:rPr>
        <w:t xml:space="preserve">System Center </w:t>
      </w:r>
      <w:r w:rsidR="00D05436" w:rsidRPr="00A748AB">
        <w:rPr>
          <w:rFonts w:cs="Arial"/>
          <w:szCs w:val="18"/>
        </w:rPr>
        <w:t>Endpoint Protection</w:t>
      </w:r>
      <w:bookmarkEnd w:id="986"/>
      <w:bookmarkEnd w:id="987"/>
      <w:bookmarkEnd w:id="988"/>
      <w:bookmarkEnd w:id="989"/>
      <w:bookmarkEnd w:id="990"/>
      <w:bookmarkEnd w:id="991"/>
      <w:bookmarkEnd w:id="992"/>
      <w:bookmarkEnd w:id="993"/>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bookmarkEnd w:id="1008"/>
      <w:r w:rsidR="00231176" w:rsidRPr="00A748AB">
        <w:rPr>
          <w:rFonts w:cs="Arial"/>
          <w:szCs w:val="18"/>
        </w:rPr>
        <w:fldChar w:fldCharType="begin"/>
      </w:r>
      <w:r w:rsidR="002D0ED6" w:rsidRPr="00A748AB">
        <w:rPr>
          <w:rFonts w:cs="Arial"/>
        </w:rPr>
        <w:instrText xml:space="preserve"> XE "</w:instrText>
      </w:r>
      <w:r w:rsidR="005E0251">
        <w:rPr>
          <w:rFonts w:cs="Arial"/>
          <w:szCs w:val="18"/>
        </w:rPr>
        <w:instrText xml:space="preserve">System Center </w:instrText>
      </w:r>
      <w:r w:rsidR="002D0ED6" w:rsidRPr="00A748AB">
        <w:rPr>
          <w:rFonts w:cs="Arial"/>
          <w:szCs w:val="18"/>
        </w:rPr>
        <w:instrText>Endpoint Protection</w:instrText>
      </w:r>
      <w:r w:rsidR="002D0ED6" w:rsidRPr="00A748AB">
        <w:rPr>
          <w:rFonts w:cs="Arial"/>
        </w:rPr>
        <w:instrText xml:space="preserve">" </w:instrText>
      </w:r>
      <w:r w:rsidR="00231176" w:rsidRPr="00A748AB">
        <w:rPr>
          <w:rFonts w:cs="Arial"/>
          <w:szCs w:val="18"/>
        </w:rPr>
        <w:fldChar w:fldCharType="end"/>
      </w:r>
    </w:p>
    <w:p w14:paraId="2957617B" w14:textId="77777777" w:rsidR="00D05436" w:rsidRPr="000B6567" w:rsidRDefault="00D05436" w:rsidP="00D0543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rsidRPr="00D1176C">
              <w:t xml:space="preserve">Privacy Statement: </w:t>
            </w:r>
            <w:r w:rsidRPr="00D1176C">
              <w:rPr>
                <w:b/>
              </w:rPr>
              <w:t>Yes</w:t>
            </w:r>
            <w:r w:rsidRPr="00D1176C">
              <w:t xml:space="preserve"> </w:t>
            </w:r>
            <w:r w:rsidR="00087F39" w:rsidRPr="00D1176C">
              <w:rPr>
                <w:i/>
              </w:rPr>
              <w:t>(</w:t>
            </w:r>
            <w:r w:rsidR="00087F39" w:rsidRPr="00087F39">
              <w:rPr>
                <w:i/>
              </w:rPr>
              <w:t xml:space="preserve">see </w:t>
            </w:r>
            <w:hyperlink r:id="rId185" w:history="1">
              <w:r w:rsidR="003C1696" w:rsidRPr="005353EC">
                <w:rPr>
                  <w:rStyle w:val="Hyperlink"/>
                  <w:i/>
                </w:rPr>
                <w:t>http://go.microsoft.com/fwlink/?LinkID=223678</w:t>
              </w:r>
            </w:hyperlink>
            <w:r w:rsidR="00087F39" w:rsidRPr="00087F39">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rsidRPr="00D1176C">
              <w:t xml:space="preserve">Security Overview: </w:t>
            </w:r>
            <w:r w:rsidR="00087F39" w:rsidRPr="00087F39">
              <w:rPr>
                <w:b/>
              </w:rPr>
              <w:t>No</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SUBSCRIBER</w:t>
            </w:r>
            <w:r w:rsidRPr="00501DAF">
              <w:rPr>
                <w:i w:val="0"/>
                <w:color w:val="404040" w:themeColor="text1" w:themeTint="BF"/>
              </w:rPr>
              <w:t xml:space="preserve"> </w:t>
            </w:r>
            <w:r w:rsidR="00D05436" w:rsidRPr="00501DAF">
              <w:rPr>
                <w:i w:val="0"/>
                <w:color w:val="404040" w:themeColor="text1" w:themeTint="BF"/>
              </w:rPr>
              <w:t>ACCESS LICENSES (</w:t>
            </w:r>
            <w:r>
              <w:rPr>
                <w:i w:val="0"/>
                <w:color w:val="404040" w:themeColor="text1" w:themeTint="BF"/>
              </w:rPr>
              <w:t>S</w:t>
            </w:r>
            <w:r w:rsidR="00D05436" w:rsidRPr="00501DAF">
              <w:rPr>
                <w:i w:val="0"/>
                <w:color w:val="404040" w:themeColor="text1" w:themeTint="BF"/>
              </w:rPr>
              <w:t>ALs)</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sidRPr="00051075">
              <w:rPr>
                <w:rStyle w:val="Strong"/>
                <w:i/>
              </w:rPr>
              <w:t>For:</w:t>
            </w:r>
          </w:p>
          <w:p w14:paraId="242EE946" w14:textId="1509C256" w:rsidR="00D05436" w:rsidRPr="00A748AB" w:rsidRDefault="00087F39" w:rsidP="003B5A77">
            <w:pPr>
              <w:pStyle w:val="PURBody"/>
              <w:numPr>
                <w:ilvl w:val="0"/>
                <w:numId w:val="19"/>
              </w:numPr>
              <w:rPr>
                <w:rStyle w:val="Strong"/>
                <w:rFonts w:cs="Arial"/>
              </w:rPr>
            </w:pPr>
            <w:r w:rsidRPr="00A748AB">
              <w:rPr>
                <w:rFonts w:cs="Arial"/>
                <w:szCs w:val="18"/>
              </w:rPr>
              <w:t xml:space="preserve">each of your </w:t>
            </w:r>
            <w:r w:rsidR="00D05436" w:rsidRPr="00A748AB">
              <w:rPr>
                <w:rFonts w:cs="Arial"/>
                <w:szCs w:val="18"/>
              </w:rPr>
              <w:t>users who access the online service or related software</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sidRPr="00BB41EF">
              <w:rPr>
                <w:rStyle w:val="Strong"/>
              </w:rPr>
              <w:t>You need:</w:t>
            </w:r>
          </w:p>
          <w:p w14:paraId="4B1C3753" w14:textId="3F083168" w:rsidR="00D05436" w:rsidRPr="001E0B83" w:rsidRDefault="008957ED" w:rsidP="003B5A77">
            <w:pPr>
              <w:pStyle w:val="PURBullet"/>
              <w:numPr>
                <w:ilvl w:val="0"/>
                <w:numId w:val="18"/>
              </w:numPr>
            </w:pPr>
            <w:r>
              <w:t>System Center</w:t>
            </w:r>
            <w:r w:rsidRPr="00B857E4">
              <w:t xml:space="preserve"> </w:t>
            </w:r>
            <w:r w:rsidR="00087F39">
              <w:t>Endpoint Protection</w:t>
            </w:r>
            <w:r w:rsidR="00D05436" w:rsidRPr="00B857E4">
              <w:t xml:space="preserve"> User </w:t>
            </w:r>
            <w:r w:rsidR="00F245C6">
              <w:t>S</w:t>
            </w:r>
            <w:r w:rsidR="00D05436" w:rsidRPr="00B857E4">
              <w:t>AL</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sidRPr="00121C07">
              <w:rPr>
                <w:rStyle w:val="Strong"/>
                <w:i/>
                <w:color w:val="auto"/>
              </w:rPr>
              <w:t>For:</w:t>
            </w:r>
          </w:p>
          <w:p w14:paraId="719832A6" w14:textId="39D14F87" w:rsidR="00D05436" w:rsidRPr="00A748AB" w:rsidRDefault="00087F39" w:rsidP="003B5A77">
            <w:pPr>
              <w:pStyle w:val="PURBody"/>
              <w:numPr>
                <w:ilvl w:val="0"/>
                <w:numId w:val="18"/>
              </w:numPr>
              <w:rPr>
                <w:rStyle w:val="Strong"/>
                <w:rFonts w:cs="Arial"/>
                <w:color w:val="auto"/>
              </w:rPr>
            </w:pPr>
            <w:r w:rsidRPr="00A748AB">
              <w:rPr>
                <w:rFonts w:cs="Arial"/>
                <w:color w:val="auto"/>
                <w:szCs w:val="18"/>
              </w:rPr>
              <w:t xml:space="preserve">each of your </w:t>
            </w:r>
            <w:r w:rsidR="00D05436" w:rsidRPr="00A748AB">
              <w:rPr>
                <w:rFonts w:cs="Arial"/>
                <w:color w:val="auto"/>
                <w:szCs w:val="18"/>
              </w:rPr>
              <w:t>devices</w:t>
            </w:r>
            <w:r w:rsidR="00963AE0" w:rsidRPr="00A748AB">
              <w:rPr>
                <w:rFonts w:cs="Arial"/>
                <w:color w:val="auto"/>
                <w:szCs w:val="18"/>
                <w:vertAlign w:val="superscript"/>
              </w:rPr>
              <w:t>1</w:t>
            </w:r>
            <w:r w:rsidR="00D05436" w:rsidRPr="00A748AB">
              <w:rPr>
                <w:rFonts w:cs="Arial"/>
                <w:color w:val="auto"/>
                <w:szCs w:val="18"/>
              </w:rPr>
              <w:t xml:space="preserve"> </w:t>
            </w:r>
            <w:r w:rsidR="00963AE0" w:rsidRPr="00A748AB">
              <w:rPr>
                <w:rFonts w:cs="Arial"/>
                <w:color w:val="auto"/>
                <w:szCs w:val="18"/>
              </w:rPr>
              <w:t xml:space="preserve">that </w:t>
            </w:r>
            <w:r w:rsidR="00D05436" w:rsidRPr="00A748AB">
              <w:rPr>
                <w:rFonts w:cs="Arial"/>
                <w:color w:val="auto"/>
                <w:szCs w:val="18"/>
              </w:rPr>
              <w:t>access the online service or related software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sidRPr="00121C07">
              <w:rPr>
                <w:rStyle w:val="Strong"/>
                <w:color w:val="auto"/>
              </w:rPr>
              <w:t>You need:</w:t>
            </w:r>
          </w:p>
          <w:p w14:paraId="6997800E" w14:textId="385C4743" w:rsidR="00D05436" w:rsidRPr="00121C07" w:rsidRDefault="008957ED" w:rsidP="003B5A77">
            <w:pPr>
              <w:pStyle w:val="PURBullet"/>
              <w:numPr>
                <w:ilvl w:val="0"/>
                <w:numId w:val="18"/>
              </w:numPr>
              <w:rPr>
                <w:color w:val="auto"/>
              </w:rPr>
            </w:pPr>
            <w:r w:rsidRPr="00830DCA">
              <w:t>System</w:t>
            </w:r>
            <w:r>
              <w:rPr>
                <w:color w:val="auto"/>
              </w:rPr>
              <w:t xml:space="preserve"> Center </w:t>
            </w:r>
            <w:r w:rsidR="00087F39" w:rsidRPr="00121C07">
              <w:rPr>
                <w:color w:val="auto"/>
              </w:rPr>
              <w:t xml:space="preserve">Endpoint Protection </w:t>
            </w:r>
            <w:r w:rsidR="00D05436" w:rsidRPr="00121C07">
              <w:rPr>
                <w:color w:val="auto"/>
              </w:rPr>
              <w:t xml:space="preserve">Device </w:t>
            </w:r>
            <w:r w:rsidR="00F245C6" w:rsidRPr="00121C07">
              <w:rPr>
                <w:color w:val="auto"/>
              </w:rPr>
              <w:t>S</w:t>
            </w:r>
            <w:r w:rsidR="00D05436" w:rsidRPr="00121C07">
              <w:rPr>
                <w:color w:val="auto"/>
              </w:rPr>
              <w:t>AL</w:t>
            </w:r>
          </w:p>
          <w:p w14:paraId="6EFCB80B" w14:textId="0B188F3C" w:rsidR="00963AE0" w:rsidRPr="00121C07" w:rsidRDefault="00963AE0" w:rsidP="00DE591B">
            <w:pPr>
              <w:pStyle w:val="PURBody"/>
              <w:spacing w:line="240" w:lineRule="exact"/>
              <w:rPr>
                <w:color w:val="auto"/>
              </w:rPr>
            </w:pPr>
            <w:r w:rsidRPr="00121C07">
              <w:rPr>
                <w:color w:val="auto"/>
                <w:vertAlign w:val="superscript"/>
                <w:lang w:eastAsia="ja-JP"/>
              </w:rPr>
              <w:t>1</w:t>
            </w:r>
            <w:r w:rsidRPr="00121C07">
              <w:rPr>
                <w:color w:val="auto"/>
                <w:lang w:eastAsia="ja-JP"/>
              </w:rPr>
              <w:t>For purposes of this requirement, "devices" are devices on which you run desktop operating systems.</w:t>
            </w:r>
            <w:r w:rsidR="00B70FA2">
              <w:rPr>
                <w:color w:val="auto"/>
                <w:lang w:eastAsia="ja-JP"/>
              </w:rPr>
              <w:t xml:space="preserve"> </w:t>
            </w:r>
            <w:r w:rsidRPr="00121C07">
              <w:rPr>
                <w:color w:val="auto"/>
                <w:lang w:eastAsia="ja-JP"/>
              </w:rPr>
              <w:t>If you need to provide access to the online service for devices running a server operating system, please see the terms for System Center 2012</w:t>
            </w:r>
            <w:r w:rsidR="006F76B4">
              <w:rPr>
                <w:color w:val="auto"/>
                <w:lang w:eastAsia="ja-JP"/>
              </w:rPr>
              <w:t xml:space="preserve"> </w:t>
            </w:r>
            <w:r w:rsidRPr="00121C07">
              <w:rPr>
                <w:color w:val="auto"/>
                <w:lang w:eastAsia="ja-JP"/>
              </w:rPr>
              <w:t>Datacenter and/or System Center 2012</w:t>
            </w:r>
            <w:r w:rsidR="006F76B4">
              <w:rPr>
                <w:color w:val="auto"/>
                <w:lang w:eastAsia="ja-JP"/>
              </w:rPr>
              <w:t xml:space="preserve"> </w:t>
            </w:r>
            <w:r w:rsidRPr="00121C07">
              <w:rPr>
                <w:color w:val="auto"/>
                <w:lang w:eastAsia="ja-JP"/>
              </w:rPr>
              <w:t>Standard products.</w:t>
            </w:r>
          </w:p>
        </w:tc>
      </w:tr>
    </w:tbl>
    <w:p w14:paraId="18E56398" w14:textId="77777777" w:rsidR="00D05436" w:rsidRDefault="00D05436" w:rsidP="0085206E">
      <w:pPr>
        <w:pStyle w:val="PURADDITIONALTERMSHEADERMB"/>
      </w:pPr>
      <w:bookmarkStart w:id="1009" w:name="_Toc286933217"/>
      <w:bookmarkStart w:id="1010" w:name="_Toc287431943"/>
      <w:r>
        <w:t>Additional Terms:</w:t>
      </w:r>
    </w:p>
    <w:p w14:paraId="332A6B1A" w14:textId="77777777" w:rsidR="00D05436" w:rsidRDefault="00D05436" w:rsidP="00D05436">
      <w:pPr>
        <w:pStyle w:val="PURBlueStrong"/>
      </w:pPr>
      <w:r w:rsidRPr="002A77E9">
        <w:t>Use Under Renewals</w:t>
      </w:r>
    </w:p>
    <w:p w14:paraId="7D5B96B7" w14:textId="2F6CC75D" w:rsidR="00D05436" w:rsidRPr="00E53E5B" w:rsidRDefault="00440145" w:rsidP="00D05436">
      <w:pPr>
        <w:pStyle w:val="PURBody-Indented"/>
      </w:pPr>
      <w:r w:rsidRPr="008E44E2">
        <w:t>To prevent its unlicensed use, certain features of the online service may be disabled upon the third anniversary of the date on which you first use the online service. If you renew your right to use the online service, we will provide you with the means to extend that date</w:t>
      </w:r>
      <w:r w:rsidRPr="00E53E5B">
        <w:t>.</w:t>
      </w:r>
      <w:r w:rsidR="00D05436" w:rsidRPr="00E53E5B">
        <w:t xml:space="preserve"> </w:t>
      </w:r>
    </w:p>
    <w:p w14:paraId="3DB1D541" w14:textId="77777777" w:rsidR="00D05436" w:rsidRDefault="00D05436" w:rsidP="00D05436">
      <w:pPr>
        <w:pStyle w:val="PURBlueStrong"/>
      </w:pPr>
      <w:r w:rsidRPr="002A77E9">
        <w:t>Substitution of Scan Engines</w:t>
      </w:r>
    </w:p>
    <w:p w14:paraId="6A4EF24E" w14:textId="1E40514D" w:rsidR="00D05436" w:rsidRPr="00E53E5B" w:rsidRDefault="00D05436" w:rsidP="00D05436">
      <w:pPr>
        <w:pStyle w:val="PURBody-Indented"/>
      </w:pPr>
      <w:r w:rsidRPr="00E53E5B">
        <w:t>We may substitute comparable software and files for the online services</w:t>
      </w:r>
    </w:p>
    <w:p w14:paraId="71B2966A" w14:textId="77777777" w:rsidR="00D05436" w:rsidRPr="00E53E5B" w:rsidRDefault="00D05436" w:rsidP="007C5CD0">
      <w:pPr>
        <w:pStyle w:val="PURBullet-Indented"/>
      </w:pPr>
      <w:r w:rsidRPr="007C5CD0">
        <w:t>anti</w:t>
      </w:r>
      <w:r w:rsidRPr="00E53E5B">
        <w:t>-virus and anti-spam software; and</w:t>
      </w:r>
    </w:p>
    <w:p w14:paraId="6B4158EA" w14:textId="77777777" w:rsidR="00D05436" w:rsidRPr="00E53E5B" w:rsidRDefault="00D05436" w:rsidP="007C5CD0">
      <w:pPr>
        <w:pStyle w:val="PURBullet-Indented"/>
      </w:pPr>
      <w:proofErr w:type="gramStart"/>
      <w:r w:rsidRPr="007C5CD0">
        <w:t>signature</w:t>
      </w:r>
      <w:proofErr w:type="gramEnd"/>
      <w:r w:rsidRPr="00E53E5B">
        <w:t xml:space="preserve"> files and content filtering data files.</w:t>
      </w:r>
    </w:p>
    <w:p w14:paraId="44FD0550" w14:textId="77777777" w:rsidR="00D05436" w:rsidRDefault="00D05436" w:rsidP="00D05436">
      <w:pPr>
        <w:pStyle w:val="PURBlueStrong"/>
      </w:pPr>
      <w:r>
        <w:t>Device or User SALs</w:t>
      </w:r>
    </w:p>
    <w:p w14:paraId="39C1B517" w14:textId="77777777" w:rsidR="00D05436" w:rsidRDefault="00D05436" w:rsidP="00D05436">
      <w:pPr>
        <w:pStyle w:val="PURBody-Indented"/>
      </w:pPr>
      <w:r w:rsidRPr="00E53E5B">
        <w:t xml:space="preserve">You may acquire </w:t>
      </w:r>
      <w:r>
        <w:t xml:space="preserve">a </w:t>
      </w:r>
      <w:r w:rsidRPr="00E53E5B">
        <w:t>device</w:t>
      </w:r>
      <w:r w:rsidR="0058283D">
        <w:t xml:space="preserve"> or user SAL.</w:t>
      </w:r>
    </w:p>
    <w:p w14:paraId="3DFE1ECD" w14:textId="313961E0" w:rsidR="00D05436" w:rsidRDefault="00D05436" w:rsidP="00D05436">
      <w:pPr>
        <w:pStyle w:val="PURBlueStrong"/>
      </w:pPr>
      <w:r w:rsidRPr="00B4649D">
        <w:t>Running I</w:t>
      </w:r>
      <w:r>
        <w:t>nstances of Additional Software</w:t>
      </w:r>
    </w:p>
    <w:p w14:paraId="58F0643B" w14:textId="0A8EC2D0" w:rsidR="00D05436" w:rsidRDefault="00D05436" w:rsidP="00D05436">
      <w:pPr>
        <w:pStyle w:val="PURBody-Indented"/>
      </w:pPr>
      <w:r w:rsidRPr="00417285">
        <w:t xml:space="preserve">You may run or otherwise use any number of instances of the additional software listed in </w:t>
      </w:r>
      <w:hyperlink w:anchor="Appendix1" w:history="1">
        <w:r w:rsidR="00C4367D">
          <w:rPr>
            <w:rStyle w:val="Hyperlink"/>
          </w:rPr>
          <w:t>Appendix 1</w:t>
        </w:r>
      </w:hyperlink>
      <w:r w:rsidRPr="00417285">
        <w:t xml:space="preserve"> in physical or virtual operating system environments</w:t>
      </w:r>
      <w:r>
        <w:t xml:space="preserve"> (or OSEs)</w:t>
      </w:r>
      <w:r w:rsidRPr="00417285">
        <w:t xml:space="preserve"> on any number of devices.</w:t>
      </w:r>
      <w:r w:rsidR="00B70FA2">
        <w:t xml:space="preserve"> </w:t>
      </w:r>
      <w:r w:rsidRPr="00417285">
        <w:t>You may use this additional software only with the software and online service directly or indirectly through other additional software.</w:t>
      </w:r>
      <w:r>
        <w:t xml:space="preserve"> </w:t>
      </w:r>
    </w:p>
    <w:p w14:paraId="19420965" w14:textId="2F1131C7" w:rsidR="0047191F" w:rsidRDefault="007328F6"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bookmarkEnd w:id="1009"/>
    <w:bookmarkEnd w:id="1010"/>
    <w:p w14:paraId="3223A092" w14:textId="77777777" w:rsidR="00D548C0" w:rsidRDefault="00D548C0" w:rsidP="0052042E">
      <w:pPr>
        <w:pStyle w:val="PURSectionHeading"/>
        <w:keepLines/>
        <w:sectPr w:rsidR="00D548C0" w:rsidSect="0006656D">
          <w:type w:val="continuous"/>
          <w:pgSz w:w="12240" w:h="15840" w:code="1"/>
          <w:pgMar w:top="1800" w:right="720" w:bottom="720" w:left="720" w:header="720" w:footer="720" w:gutter="0"/>
          <w:cols w:space="360"/>
          <w:docGrid w:linePitch="360"/>
        </w:sectPr>
      </w:pPr>
    </w:p>
    <w:p w14:paraId="1BD3C65A" w14:textId="77777777" w:rsidR="00EF67CC" w:rsidRPr="00C4367D" w:rsidRDefault="00EF67CC" w:rsidP="00EF67CC">
      <w:pPr>
        <w:pStyle w:val="PURSectionHeading"/>
      </w:pPr>
      <w:bookmarkStart w:id="1011" w:name="_Toc299519182"/>
      <w:bookmarkStart w:id="1012" w:name="_Toc299525046"/>
      <w:bookmarkStart w:id="1013" w:name="_Toc299531614"/>
      <w:bookmarkStart w:id="1014" w:name="_Toc299531938"/>
      <w:bookmarkStart w:id="1015" w:name="_Toc299957221"/>
      <w:bookmarkStart w:id="1016" w:name="_Toc346536894"/>
      <w:bookmarkStart w:id="1017" w:name="_Toc339280358"/>
      <w:bookmarkStart w:id="1018" w:name="_Toc363552831"/>
      <w:bookmarkStart w:id="1019" w:name="_Toc378682298"/>
      <w:bookmarkStart w:id="1020" w:name="_Toc371268310"/>
      <w:bookmarkStart w:id="1021" w:name="_Toc379278513"/>
      <w:bookmarkStart w:id="1022" w:name="_Toc427932261"/>
      <w:bookmarkStart w:id="1023" w:name="Appendix1"/>
      <w:bookmarkEnd w:id="985"/>
      <w:r>
        <w:t>Appendix 1: Client/Additional Software</w:t>
      </w:r>
      <w:bookmarkEnd w:id="1011"/>
      <w:bookmarkEnd w:id="1012"/>
      <w:bookmarkEnd w:id="1013"/>
      <w:bookmarkEnd w:id="1014"/>
      <w:bookmarkEnd w:id="1015"/>
      <w:bookmarkEnd w:id="1016"/>
      <w:bookmarkEnd w:id="1017"/>
      <w:bookmarkEnd w:id="1018"/>
      <w:bookmarkEnd w:id="1019"/>
      <w:bookmarkEnd w:id="1020"/>
      <w:bookmarkEnd w:id="1021"/>
      <w:bookmarkEnd w:id="1022"/>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Product</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List of Client Software</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RFID Client and Tools</w:t>
            </w:r>
          </w:p>
          <w:p w14:paraId="1A7C4888" w14:textId="77777777" w:rsidR="00E964A3" w:rsidRDefault="00E964A3" w:rsidP="00E964A3">
            <w:pPr>
              <w:pStyle w:val="PURBullet-Indented"/>
            </w:pPr>
            <w:r>
              <w:t>RFID SDK</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rsidRPr="00061749">
              <w:t>BizTalk Server 20</w:t>
            </w:r>
            <w:r>
              <w:t xml:space="preserve">13 </w:t>
            </w:r>
            <w:r w:rsidR="0028224D">
              <w:t xml:space="preserve">R2 </w:t>
            </w:r>
            <w:r>
              <w:t>Branch,</w:t>
            </w:r>
            <w:r w:rsidRPr="00061749">
              <w:t xml:space="preserve"> Standard and Enterprise Editions</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A</w:t>
            </w:r>
            <w:r w:rsidRPr="00BF4F8B">
              <w:t>dministration and Monitoring Tools</w:t>
            </w:r>
          </w:p>
          <w:p w14:paraId="3FD79DFD" w14:textId="77777777" w:rsidR="00280B5A" w:rsidRPr="00BF4F8B" w:rsidRDefault="00280B5A" w:rsidP="00280B5A">
            <w:pPr>
              <w:pStyle w:val="PURBullet"/>
            </w:pPr>
            <w:r w:rsidRPr="00BF4F8B">
              <w:t>Development Tools</w:t>
            </w:r>
          </w:p>
          <w:p w14:paraId="4DD4C242" w14:textId="77777777" w:rsidR="00280B5A" w:rsidRPr="00BF4F8B" w:rsidRDefault="00280B5A" w:rsidP="00280B5A">
            <w:pPr>
              <w:pStyle w:val="PURBullet"/>
            </w:pPr>
            <w:r w:rsidRPr="00BF4F8B">
              <w:t>Software Development Kit(s)</w:t>
            </w:r>
          </w:p>
          <w:p w14:paraId="762D4586" w14:textId="77777777" w:rsidR="00280B5A" w:rsidRPr="00BF4F8B" w:rsidRDefault="00280B5A" w:rsidP="00280B5A">
            <w:pPr>
              <w:pStyle w:val="PURBullet"/>
            </w:pPr>
            <w:r w:rsidRPr="00BF4F8B">
              <w:t>HTTP Receive Adapter</w:t>
            </w:r>
          </w:p>
          <w:p w14:paraId="41D126EE" w14:textId="77777777" w:rsidR="00280B5A" w:rsidRPr="00BF4F8B" w:rsidRDefault="00280B5A" w:rsidP="00280B5A">
            <w:pPr>
              <w:pStyle w:val="PURBullet"/>
            </w:pPr>
            <w:r w:rsidRPr="00BF4F8B">
              <w:t>SOAP Receive Adapter</w:t>
            </w:r>
          </w:p>
          <w:p w14:paraId="0FCF5F0B" w14:textId="77777777" w:rsidR="00280B5A" w:rsidRPr="00BF4F8B" w:rsidRDefault="00280B5A" w:rsidP="00280B5A">
            <w:pPr>
              <w:pStyle w:val="PURBullet"/>
            </w:pPr>
            <w:r w:rsidRPr="00BF4F8B">
              <w:t>Windows SharePoint Services Adapter Web Service</w:t>
            </w:r>
          </w:p>
          <w:p w14:paraId="217DCFA9" w14:textId="068291D9" w:rsidR="00280B5A" w:rsidRPr="00BF4F8B" w:rsidRDefault="00280B5A" w:rsidP="00280B5A">
            <w:pPr>
              <w:pStyle w:val="PURBullet"/>
            </w:pPr>
            <w:r w:rsidRPr="00BF4F8B">
              <w:t>Windows Co</w:t>
            </w:r>
            <w:r w:rsidR="003D33E5">
              <w:t>mmunication Foundation Adapters</w:t>
            </w:r>
          </w:p>
          <w:p w14:paraId="729455BE" w14:textId="5FC04C61" w:rsidR="00280B5A" w:rsidRPr="00BF4F8B" w:rsidRDefault="00280B5A" w:rsidP="00280B5A">
            <w:pPr>
              <w:pStyle w:val="PURBullet"/>
            </w:pPr>
            <w:r w:rsidRPr="00BF4F8B">
              <w:t>Business Activity Monitoring (“BAM”) Event APIs and Inte</w:t>
            </w:r>
            <w:r w:rsidR="003D33E5">
              <w:t>rceptors &amp; Administration Tools</w:t>
            </w:r>
          </w:p>
          <w:p w14:paraId="3FAA4193" w14:textId="77777777" w:rsidR="00280B5A" w:rsidRDefault="00280B5A" w:rsidP="00280B5A">
            <w:pPr>
              <w:pStyle w:val="PURBullet"/>
            </w:pPr>
            <w:r w:rsidRPr="00BF4F8B">
              <w:t>BAM Alert Provider for SQL Notification Services</w:t>
            </w:r>
          </w:p>
          <w:p w14:paraId="5B83E13F" w14:textId="1D260805" w:rsidR="00280B5A" w:rsidRPr="009549A1" w:rsidRDefault="00280B5A" w:rsidP="00280B5A">
            <w:pPr>
              <w:pStyle w:val="PURBullet"/>
            </w:pPr>
            <w:r w:rsidRPr="00BF4F8B">
              <w:t>BAM Client</w:t>
            </w:r>
          </w:p>
        </w:tc>
        <w:tc>
          <w:tcPr>
            <w:tcW w:w="4835" w:type="dxa"/>
            <w:tcBorders>
              <w:top w:val="nil"/>
            </w:tcBorders>
            <w:shd w:val="clear" w:color="auto" w:fill="auto"/>
          </w:tcPr>
          <w:p w14:paraId="1325B85C" w14:textId="77777777" w:rsidR="00280B5A" w:rsidRPr="00BF4F8B" w:rsidRDefault="00280B5A" w:rsidP="00280B5A">
            <w:pPr>
              <w:pStyle w:val="PURBullet"/>
            </w:pPr>
            <w:r w:rsidRPr="00BF4F8B">
              <w:t>BizTalk Server Related Schemas and Templates</w:t>
            </w:r>
          </w:p>
          <w:p w14:paraId="291E6648" w14:textId="77777777" w:rsidR="00280B5A" w:rsidRPr="00BF4F8B" w:rsidRDefault="00280B5A" w:rsidP="00280B5A">
            <w:pPr>
              <w:pStyle w:val="PURBullet"/>
            </w:pPr>
            <w:r w:rsidRPr="00BF4F8B">
              <w:t>Business Activity Services</w:t>
            </w:r>
          </w:p>
          <w:p w14:paraId="0E46AF3A" w14:textId="63476056" w:rsidR="00280B5A" w:rsidRPr="00BF4F8B" w:rsidRDefault="00280B5A" w:rsidP="00280B5A">
            <w:pPr>
              <w:pStyle w:val="PURBullet"/>
            </w:pPr>
            <w:r w:rsidRPr="00BF4F8B">
              <w:t>Master Secret S</w:t>
            </w:r>
            <w:r w:rsidR="003D33E5">
              <w:t>erver/Enterprise Single Sign-On</w:t>
            </w:r>
          </w:p>
          <w:p w14:paraId="48BCFA18" w14:textId="77777777" w:rsidR="00280B5A" w:rsidRPr="00BF4F8B" w:rsidRDefault="00280B5A" w:rsidP="00280B5A">
            <w:pPr>
              <w:pStyle w:val="PURBullet"/>
            </w:pPr>
            <w:r w:rsidRPr="00BF4F8B">
              <w:t>MQHelper.dll</w:t>
            </w:r>
          </w:p>
          <w:p w14:paraId="14D34323" w14:textId="77777777" w:rsidR="00280B5A" w:rsidRPr="00BF4F8B" w:rsidRDefault="00280B5A" w:rsidP="00280B5A">
            <w:pPr>
              <w:pStyle w:val="PURBullet"/>
            </w:pPr>
            <w:r w:rsidRPr="00BF4F8B">
              <w:t>ADOMD.NET</w:t>
            </w:r>
          </w:p>
          <w:p w14:paraId="07C35615" w14:textId="77777777" w:rsidR="00280B5A" w:rsidRPr="00BF4F8B" w:rsidRDefault="00280B5A" w:rsidP="00280B5A">
            <w:pPr>
              <w:pStyle w:val="PURBullet"/>
            </w:pPr>
            <w:r w:rsidRPr="00BF4F8B">
              <w:t>MSXML</w:t>
            </w:r>
          </w:p>
          <w:p w14:paraId="6BCA183A" w14:textId="77777777" w:rsidR="00280B5A" w:rsidRPr="00BF4F8B" w:rsidRDefault="00280B5A" w:rsidP="00280B5A">
            <w:pPr>
              <w:pStyle w:val="PURBullet"/>
            </w:pPr>
            <w:r w:rsidRPr="00BF4F8B">
              <w:t>SQLXML</w:t>
            </w:r>
          </w:p>
          <w:p w14:paraId="4310568A" w14:textId="77777777" w:rsidR="00280B5A" w:rsidRPr="00BF4F8B" w:rsidRDefault="00280B5A" w:rsidP="00280B5A">
            <w:pPr>
              <w:pStyle w:val="PURBullet"/>
            </w:pPr>
            <w:r w:rsidRPr="00BF4F8B">
              <w:t>Business Rules Component</w:t>
            </w:r>
          </w:p>
          <w:p w14:paraId="64D4D482" w14:textId="77777777" w:rsidR="00280B5A" w:rsidRPr="00BF4F8B" w:rsidRDefault="00280B5A" w:rsidP="00280B5A">
            <w:pPr>
              <w:pStyle w:val="PURBullet"/>
            </w:pPr>
            <w:r w:rsidRPr="00BF4F8B">
              <w:t>MQSeries Agent</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42720291" w:rsidR="009549A1" w:rsidRPr="00F975A7" w:rsidRDefault="009549A1" w:rsidP="00D12C1E">
            <w:pPr>
              <w:pStyle w:val="PURTableHeaderBlue"/>
            </w:pPr>
            <w:r w:rsidRPr="00F975A7">
              <w:t xml:space="preserve">Exchange Server </w:t>
            </w:r>
            <w:r w:rsidR="00F44E81" w:rsidRPr="00F975A7">
              <w:t>201</w:t>
            </w:r>
            <w:r w:rsidR="00D12C1E">
              <w:t>6</w:t>
            </w:r>
            <w:r w:rsidR="00F44E81" w:rsidRPr="00F975A7">
              <w:t xml:space="preserve"> </w:t>
            </w:r>
            <w:r w:rsidRPr="00F975A7">
              <w:t>Standard and Enterprise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Exchange Management Tools</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5D08BBF3" w:rsidR="00663B83" w:rsidRPr="00F975A7" w:rsidRDefault="00A55E67" w:rsidP="00A55E67">
            <w:pPr>
              <w:pStyle w:val="PURTableHeaderBlue"/>
            </w:pPr>
            <w:r>
              <w:t>Microsoft</w:t>
            </w:r>
            <w:r w:rsidR="00663B83" w:rsidRPr="00F975A7">
              <w:t xml:space="preserve"> Identity Manager 201</w:t>
            </w:r>
            <w:r>
              <w:t>6</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rsidRPr="00786296">
              <w:t xml:space="preserve">Change </w:t>
            </w:r>
            <w:r w:rsidR="00786296" w:rsidRPr="00786296">
              <w:t xml:space="preserve">Microsoft Password </w:t>
            </w:r>
            <w:r w:rsidRPr="00786296">
              <w:t>Notification Service</w:t>
            </w:r>
          </w:p>
          <w:p w14:paraId="671BC2C5" w14:textId="7C435C26" w:rsidR="00531887" w:rsidRDefault="00531887" w:rsidP="00531887">
            <w:pPr>
              <w:pStyle w:val="PURBullet-Indented"/>
            </w:pPr>
            <w:r>
              <w:t>Microsoft BHOLD Suite</w:t>
            </w:r>
          </w:p>
          <w:p w14:paraId="7D7D56F2" w14:textId="331F49F8" w:rsidR="0000799F" w:rsidRPr="00786296" w:rsidRDefault="00A55E67" w:rsidP="0000799F">
            <w:pPr>
              <w:pStyle w:val="PURBullet-Indented"/>
            </w:pPr>
            <w:r>
              <w:t>M</w:t>
            </w:r>
            <w:r w:rsidR="00050078" w:rsidRPr="00786296">
              <w:t>IM Certificate Management Client</w:t>
            </w:r>
          </w:p>
        </w:tc>
        <w:tc>
          <w:tcPr>
            <w:tcW w:w="4835" w:type="dxa"/>
            <w:shd w:val="clear" w:color="auto" w:fill="FFFFFF"/>
          </w:tcPr>
          <w:p w14:paraId="3F3326ED" w14:textId="2D5E3908" w:rsidR="00050078" w:rsidRDefault="00A55E67" w:rsidP="00531887">
            <w:pPr>
              <w:pStyle w:val="PURBullet-Indented"/>
            </w:pPr>
            <w:r>
              <w:t>M</w:t>
            </w:r>
            <w:r w:rsidR="00050078" w:rsidRPr="00786296">
              <w:t>IM Certificate Management Bulk Issuance Client</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for Business Server 2015</w:t>
            </w:r>
            <w:r w:rsidR="00F44E81" w:rsidRPr="00F975A7">
              <w:t xml:space="preserve"> </w:t>
            </w:r>
            <w:r w:rsidR="00663B83" w:rsidRPr="00F975A7">
              <w:t>Standard and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F975A7" w:rsidRDefault="007E3832" w:rsidP="00531887">
            <w:pPr>
              <w:pStyle w:val="PURBullet-Indented"/>
            </w:pPr>
            <w:r>
              <w:t>Skype for Business 2015</w:t>
            </w:r>
            <w:r w:rsidR="00050078" w:rsidRPr="00F975A7">
              <w:t xml:space="preserve"> Web App Plug-in</w:t>
            </w:r>
          </w:p>
          <w:p w14:paraId="6B41A1B3" w14:textId="77777777" w:rsidR="00050078" w:rsidRPr="00F975A7" w:rsidRDefault="00050078" w:rsidP="00531887">
            <w:pPr>
              <w:pStyle w:val="PURBullet-Indented"/>
            </w:pPr>
            <w:r w:rsidRPr="00F975A7">
              <w:t>Topology Builder</w:t>
            </w:r>
          </w:p>
          <w:p w14:paraId="4FE53DF2" w14:textId="77777777" w:rsidR="00050078" w:rsidRPr="00F975A7" w:rsidRDefault="00050078" w:rsidP="00531887">
            <w:pPr>
              <w:pStyle w:val="PURBullet-Indented"/>
            </w:pPr>
            <w:r>
              <w:t>Administrative Tools</w:t>
            </w:r>
          </w:p>
        </w:tc>
        <w:tc>
          <w:tcPr>
            <w:tcW w:w="4835" w:type="dxa"/>
            <w:shd w:val="clear" w:color="auto" w:fill="FFFFFF"/>
          </w:tcPr>
          <w:p w14:paraId="288658BD" w14:textId="77777777" w:rsidR="00050078" w:rsidRPr="00F975A7" w:rsidRDefault="00050078" w:rsidP="00531887">
            <w:pPr>
              <w:pStyle w:val="PURBullet-Indented"/>
            </w:pPr>
            <w:r w:rsidRPr="00F975A7">
              <w:t>PowerShell Snap-In</w:t>
            </w:r>
          </w:p>
          <w:p w14:paraId="45070CBF" w14:textId="08BF8D8D" w:rsidR="00050078" w:rsidRPr="00F975A7" w:rsidRDefault="007E3832" w:rsidP="00531887">
            <w:pPr>
              <w:pStyle w:val="PURBullet-Indented"/>
            </w:pPr>
            <w:r>
              <w:t>Skype for Business 2015</w:t>
            </w:r>
            <w:r w:rsidR="00050078" w:rsidRPr="00F975A7">
              <w:t xml:space="preserve"> Group Chat Administration Tool</w:t>
            </w:r>
          </w:p>
          <w:p w14:paraId="3A80DD2B" w14:textId="447B7138" w:rsidR="007331A1" w:rsidRPr="00F975A7" w:rsidRDefault="009736DF" w:rsidP="005374AB">
            <w:pPr>
              <w:pStyle w:val="PURBullet-Indented"/>
            </w:pPr>
            <w:r>
              <w:t>Skype for Business Server 2015</w:t>
            </w:r>
            <w:r w:rsidR="00050078" w:rsidRPr="00F975A7">
              <w:t xml:space="preserve"> Attendant</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rsidRPr="00FA23F1">
              <w:t>Microsoft Dynamics AX 2012</w:t>
            </w:r>
            <w:r w:rsidR="0067625D">
              <w:t xml:space="preserve"> </w:t>
            </w:r>
            <w:r w:rsidR="00204150">
              <w:t>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rsidRPr="00050078">
              <w:t>Microsoft Dynamics AX 20</w:t>
            </w:r>
            <w:r w:rsidR="00624A7C">
              <w:t xml:space="preserve">12 </w:t>
            </w:r>
            <w:r w:rsidR="00204150">
              <w:t xml:space="preserve">R3 </w:t>
            </w:r>
            <w:r w:rsidR="00624A7C">
              <w:t>Windows Rich Client Software</w:t>
            </w:r>
          </w:p>
        </w:tc>
        <w:tc>
          <w:tcPr>
            <w:tcW w:w="4835" w:type="dxa"/>
            <w:shd w:val="clear" w:color="auto" w:fill="FFFFFF"/>
          </w:tcPr>
          <w:p w14:paraId="46F9D62A" w14:textId="0B49868C" w:rsidR="00050078" w:rsidRPr="00050078" w:rsidRDefault="0000799F" w:rsidP="006E5F07">
            <w:pPr>
              <w:pStyle w:val="PURBullet-Indented"/>
            </w:pPr>
            <w:r w:rsidRPr="00050078">
              <w:t xml:space="preserve">Management Reporter </w:t>
            </w:r>
            <w:r w:rsidR="006E5F07">
              <w:t>2012</w:t>
            </w:r>
            <w:r w:rsidRPr="00050078">
              <w:t xml:space="preserve"> for Microsoft Dynamics AX </w:t>
            </w:r>
            <w:r w:rsidR="006E5F07">
              <w:t>Designer Client Software</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rsidRPr="00244E6C">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rsidRPr="00244E6C">
              <w:t>Microsoft Dynamics C5 2012 Windows Rich Client Software</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rsidRPr="00F975A7">
              <w:t xml:space="preserve">Microsoft Dynamics CRM </w:t>
            </w:r>
            <w:r w:rsidR="003C634F" w:rsidRPr="00F975A7">
              <w:t>201</w:t>
            </w:r>
            <w:r w:rsidR="006061D8">
              <w:t>5</w:t>
            </w:r>
            <w:r w:rsidR="003C634F" w:rsidRPr="00F975A7">
              <w:t xml:space="preserve"> </w:t>
            </w:r>
            <w:r w:rsidRPr="00F975A7">
              <w:t>Service Provider</w:t>
            </w:r>
          </w:p>
        </w:tc>
      </w:tr>
      <w:tr w:rsidR="00663B83" w:rsidRPr="009C0212"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for Microsoft Office Outlook</w:t>
            </w:r>
          </w:p>
          <w:p w14:paraId="566CC3B3" w14:textId="6550C9C1" w:rsidR="00663B83" w:rsidRPr="00663B83" w:rsidRDefault="00663B83" w:rsidP="00531887">
            <w:pPr>
              <w:pStyle w:val="PURBullet-Indented"/>
            </w:pPr>
            <w:r w:rsidRPr="00663B83">
              <w:t xml:space="preserve">Microsoft E-Mail Router and Rule Deployment Wizard for Microsoft Dynamics CRM </w:t>
            </w:r>
            <w:r w:rsidR="003C634F" w:rsidRPr="00663B83">
              <w:t>201</w:t>
            </w:r>
            <w:r w:rsidR="006061D8">
              <w:t>5</w:t>
            </w:r>
          </w:p>
          <w:p w14:paraId="2966BE3B" w14:textId="6758E852" w:rsidR="00663B83" w:rsidRDefault="00663B83" w:rsidP="003C634F">
            <w:pPr>
              <w:pStyle w:val="PURBullet-Indented"/>
            </w:pPr>
            <w:r w:rsidRPr="00663B83">
              <w:t xml:space="preserve">Microsoft Dynamics CRM Reporting Extensions </w:t>
            </w:r>
            <w:r w:rsidR="00DE302C">
              <w:t xml:space="preserve">for Microsoft Dynamics CRM </w:t>
            </w:r>
            <w:r w:rsidR="003C634F">
              <w:t>201</w:t>
            </w:r>
            <w:r w:rsidR="006061D8">
              <w:t>5</w:t>
            </w:r>
          </w:p>
          <w:p w14:paraId="659CAF07" w14:textId="77777777" w:rsidR="003C634F" w:rsidRDefault="003C634F" w:rsidP="003C634F">
            <w:pPr>
              <w:pStyle w:val="PURBullet-Indented"/>
            </w:pPr>
            <w:r>
              <w:t>Marketing Pilot Connector for Microsoft Dynamics CRM</w:t>
            </w:r>
          </w:p>
          <w:p w14:paraId="259C8AE9" w14:textId="0A27A0DE" w:rsidR="003C634F" w:rsidRPr="00F975A7" w:rsidRDefault="003C634F" w:rsidP="003C634F">
            <w:pPr>
              <w:pStyle w:val="PURBullet-Indented"/>
            </w:pPr>
            <w:r>
              <w:t>Microsoft Dynamics CRM for supported devices</w:t>
            </w:r>
          </w:p>
        </w:tc>
        <w:tc>
          <w:tcPr>
            <w:tcW w:w="4835" w:type="dxa"/>
            <w:shd w:val="clear" w:color="auto" w:fill="FFFFFF"/>
          </w:tcPr>
          <w:p w14:paraId="0189E12B" w14:textId="58D5919E" w:rsidR="00663B83" w:rsidRPr="00663B83" w:rsidRDefault="00663B83" w:rsidP="00531887">
            <w:pPr>
              <w:pStyle w:val="PURBullet-Indented"/>
            </w:pPr>
            <w:r w:rsidRPr="00663B83">
              <w:t xml:space="preserve">Microsoft SharePoint Grid for Microsoft Dynamics CRM </w:t>
            </w:r>
            <w:r w:rsidR="003C634F" w:rsidRPr="00663B83">
              <w:t>201</w:t>
            </w:r>
            <w:r w:rsidR="006061D8">
              <w:t>5</w:t>
            </w:r>
          </w:p>
          <w:p w14:paraId="218FDDE7" w14:textId="14402F98"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Report Authoring Extensions</w:t>
            </w:r>
          </w:p>
          <w:p w14:paraId="2740B200" w14:textId="7D6EA1D9"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Best Practices Analyzer</w:t>
            </w:r>
          </w:p>
          <w:p w14:paraId="77F96920" w14:textId="19C7AE71" w:rsidR="00663B83" w:rsidRPr="00A748AB" w:rsidRDefault="00663B83" w:rsidP="00C95996">
            <w:pPr>
              <w:pStyle w:val="PURBullet-Indented"/>
              <w:rPr>
                <w:lang w:val="pt-PT"/>
              </w:rPr>
            </w:pPr>
            <w:r w:rsidRPr="00A748AB">
              <w:rPr>
                <w:lang w:val="pt-PT"/>
              </w:rPr>
              <w:t xml:space="preserve">Microsoft Dynamics CRM </w:t>
            </w:r>
            <w:r w:rsidR="003C634F" w:rsidRPr="00A748AB">
              <w:rPr>
                <w:lang w:val="pt-PT"/>
              </w:rPr>
              <w:t>201</w:t>
            </w:r>
            <w:r w:rsidR="00C95996">
              <w:rPr>
                <w:lang w:val="pt-PT"/>
              </w:rPr>
              <w:t>5</w:t>
            </w:r>
            <w:r w:rsidR="003C634F" w:rsidRPr="00A748AB">
              <w:rPr>
                <w:lang w:val="pt-PT"/>
              </w:rPr>
              <w:t xml:space="preserve"> </w:t>
            </w:r>
            <w:r w:rsidRPr="00A748AB">
              <w:rPr>
                <w:lang w:val="pt-PT"/>
              </w:rPr>
              <w:t>Multilingual User Interface</w:t>
            </w:r>
            <w:r w:rsidR="00DE302C" w:rsidRPr="00A748AB">
              <w:rPr>
                <w:lang w:val="pt-PT"/>
              </w:rPr>
              <w:t xml:space="preserve"> (MUI)</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61B561B4" w:rsidR="00663B83" w:rsidRDefault="00663B83" w:rsidP="006E5F07">
            <w:pPr>
              <w:pStyle w:val="PURTableHeaderBlue"/>
            </w:pPr>
            <w:r w:rsidRPr="002E26E5">
              <w:t xml:space="preserve">Microsoft Dynamics GP </w:t>
            </w:r>
            <w:r w:rsidR="00B82C66">
              <w:t>201</w:t>
            </w:r>
            <w:r w:rsidR="006E5F07">
              <w:t>5</w:t>
            </w:r>
            <w:r w:rsidR="00BE526F">
              <w:t xml:space="preserve"> R2</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240FF0B0" w:rsidR="00663B83" w:rsidRDefault="00663B83" w:rsidP="00531887">
            <w:pPr>
              <w:pStyle w:val="PURBullet-Indented"/>
            </w:pPr>
            <w:r>
              <w:t xml:space="preserve">Microsoft Dynamics GP </w:t>
            </w:r>
            <w:r w:rsidR="00B82C66">
              <w:t>201</w:t>
            </w:r>
            <w:r w:rsidR="006E5F07">
              <w:t>5</w:t>
            </w:r>
            <w:r w:rsidR="00BE526F">
              <w:t xml:space="preserve"> R2</w:t>
            </w:r>
            <w:r>
              <w:t xml:space="preserve"> Windows Rich Client Software.</w:t>
            </w:r>
          </w:p>
          <w:p w14:paraId="4E8CE301" w14:textId="3ACEA4E4" w:rsidR="00663B83" w:rsidRDefault="00663B83" w:rsidP="00531887">
            <w:pPr>
              <w:pStyle w:val="PURBullet-Indented"/>
            </w:pPr>
            <w:r>
              <w:t xml:space="preserve">Management Reporter </w:t>
            </w:r>
            <w:r w:rsidR="006E5F07">
              <w:t>2012</w:t>
            </w:r>
            <w:r>
              <w:t xml:space="preserve"> for Microsoft Dynamics GP </w:t>
            </w:r>
            <w:r w:rsidR="006E5F07">
              <w:t>Designer Client Software</w:t>
            </w:r>
          </w:p>
          <w:p w14:paraId="0DED6CDE" w14:textId="0612B90D" w:rsidR="00663B83" w:rsidRPr="00A74156" w:rsidRDefault="00B82C66" w:rsidP="006E5F07">
            <w:pPr>
              <w:pStyle w:val="PURBullet-Indented"/>
              <w:rPr>
                <w:lang w:val="fr-FR"/>
              </w:rPr>
            </w:pPr>
            <w:r w:rsidRPr="00A74156">
              <w:rPr>
                <w:lang w:val="fr-FR"/>
              </w:rPr>
              <w:t>Microsoft Dynamics GP 201</w:t>
            </w:r>
            <w:r w:rsidR="006E5F07">
              <w:rPr>
                <w:lang w:val="fr-FR"/>
              </w:rPr>
              <w:t>5</w:t>
            </w:r>
            <w:r w:rsidR="00BE526F">
              <w:t xml:space="preserve"> R2</w:t>
            </w:r>
            <w:r w:rsidRPr="00A74156">
              <w:rPr>
                <w:lang w:val="fr-FR"/>
              </w:rPr>
              <w:t xml:space="preserve"> Web Client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6E5F07">
            <w:pPr>
              <w:pStyle w:val="PURTableHeaderBlue"/>
            </w:pPr>
            <w:r w:rsidRPr="002E26E5">
              <w:t xml:space="preserve">Microsoft Dynamics NAV </w:t>
            </w:r>
            <w:r w:rsidR="00B82C66">
              <w:t>201</w:t>
            </w:r>
            <w:r w:rsidR="006E5F07">
              <w:t>5</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Default="00663B83" w:rsidP="00531887">
            <w:pPr>
              <w:pStyle w:val="PURBullet-Indented"/>
            </w:pPr>
            <w:r>
              <w:t xml:space="preserve">Microsoft Dynamics NAV </w:t>
            </w:r>
            <w:r w:rsidR="00B82C66">
              <w:t>201</w:t>
            </w:r>
            <w:r w:rsidR="006E5F07">
              <w:t xml:space="preserve">5 </w:t>
            </w:r>
            <w:r>
              <w:t>Windows Rich Client Software.</w:t>
            </w:r>
          </w:p>
          <w:p w14:paraId="6EA778DF" w14:textId="05D25FE4" w:rsidR="00663B83" w:rsidRPr="00156FC7" w:rsidRDefault="00B82C66" w:rsidP="00531887">
            <w:pPr>
              <w:pStyle w:val="PURBullet-Indented"/>
              <w:rPr>
                <w:lang w:val="fr-FR"/>
              </w:rPr>
            </w:pPr>
            <w:r w:rsidRPr="00156FC7">
              <w:rPr>
                <w:lang w:val="fr-FR"/>
              </w:rPr>
              <w:t>Microsoft Dynamics NAV 201</w:t>
            </w:r>
            <w:r w:rsidR="006E5F07">
              <w:rPr>
                <w:lang w:val="fr-FR"/>
              </w:rPr>
              <w:t>5</w:t>
            </w:r>
            <w:r w:rsidR="006659BE">
              <w:rPr>
                <w:lang w:val="fr-FR"/>
              </w:rPr>
              <w:t xml:space="preserve"> </w:t>
            </w:r>
            <w:r w:rsidRPr="00156FC7">
              <w:rPr>
                <w:lang w:val="fr-FR"/>
              </w:rPr>
              <w:t>Web Client</w:t>
            </w:r>
          </w:p>
          <w:p w14:paraId="61FA4134" w14:textId="346E12FB" w:rsidR="00B82C66" w:rsidRDefault="00B82C66" w:rsidP="006E5F07">
            <w:pPr>
              <w:pStyle w:val="PURBullet-Indented"/>
            </w:pPr>
            <w:r>
              <w:t>Microsoft Dynamics NAV 201</w:t>
            </w:r>
            <w:r w:rsidR="006E5F07">
              <w:t>5</w:t>
            </w:r>
            <w:r w:rsidR="006659BE">
              <w:t xml:space="preserve"> </w:t>
            </w:r>
            <w:r>
              <w:t>SharePoint Client</w:t>
            </w:r>
          </w:p>
          <w:p w14:paraId="516BB4A7" w14:textId="01FEEAF4" w:rsidR="006E5F07" w:rsidRDefault="006E5F07" w:rsidP="006E5F07">
            <w:pPr>
              <w:pStyle w:val="PURBullet-Indented"/>
            </w:pPr>
            <w:r>
              <w:t>Microsoft Dynamics NAV for Modern Windows App</w:t>
            </w:r>
          </w:p>
          <w:p w14:paraId="4497A758" w14:textId="77777777" w:rsidR="006E5F07" w:rsidRDefault="006E5F07" w:rsidP="006E5F07">
            <w:pPr>
              <w:pStyle w:val="PURBullet-Indented"/>
            </w:pPr>
            <w:r>
              <w:t>Microsoft Dynamics NAV for iPad App</w:t>
            </w:r>
          </w:p>
          <w:p w14:paraId="4E1626A9" w14:textId="7AACE4F8" w:rsidR="006E5F07" w:rsidRPr="00B82C66" w:rsidRDefault="006E5F07" w:rsidP="006E5F07">
            <w:pPr>
              <w:pStyle w:val="PURBullet-Indented"/>
            </w:pPr>
            <w:r>
              <w:t>Microsoft Dynamics NAV for Android Tablet App</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6E5F07">
            <w:pPr>
              <w:pStyle w:val="PURTableHeaderBlue"/>
            </w:pPr>
            <w:r w:rsidRPr="00D95961">
              <w:t>Microsoft Dynamics SL 201</w:t>
            </w:r>
            <w:r w:rsidR="006E5F07">
              <w:t>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531887">
            <w:pPr>
              <w:pStyle w:val="PURBullet-Indented"/>
            </w:pPr>
            <w:r>
              <w:t>Microsoft Dynamics SL 201</w:t>
            </w:r>
            <w:r w:rsidR="006E5F07">
              <w:t>5</w:t>
            </w:r>
            <w:r>
              <w:t xml:space="preserve"> Windows Rich Client Software.</w:t>
            </w:r>
          </w:p>
          <w:p w14:paraId="2CC4046F" w14:textId="39074DC0" w:rsidR="006E5F07" w:rsidRDefault="006E5F07" w:rsidP="00531887">
            <w:pPr>
              <w:pStyle w:val="PURBullet-Indented"/>
            </w:pPr>
            <w:r>
              <w:t>Microsoft Dynamics SL 2015 Web Apps</w:t>
            </w:r>
          </w:p>
          <w:p w14:paraId="4B8B4ADE" w14:textId="0DD66262" w:rsidR="00663B83" w:rsidRDefault="00663B83" w:rsidP="00531887">
            <w:pPr>
              <w:pStyle w:val="PURBullet-Indented"/>
            </w:pPr>
            <w:r>
              <w:t xml:space="preserve">Management Reporter </w:t>
            </w:r>
            <w:r w:rsidR="006E5F07">
              <w:t>2012</w:t>
            </w:r>
            <w:r>
              <w:t xml:space="preserve"> for Microsoft </w:t>
            </w:r>
            <w:r w:rsidR="006E5F07">
              <w:t xml:space="preserve">Dynamics </w:t>
            </w:r>
            <w:r>
              <w:t xml:space="preserve">SL </w:t>
            </w:r>
            <w:r w:rsidR="006E5F07">
              <w:t xml:space="preserve">Designer Client Software </w:t>
            </w:r>
          </w:p>
          <w:p w14:paraId="39C40655" w14:textId="77777777" w:rsidR="00663B83" w:rsidRDefault="00663B83" w:rsidP="00531887">
            <w:pPr>
              <w:pStyle w:val="PURBullet-Indented"/>
            </w:pPr>
            <w:r>
              <w:t>Microsoft Dynamics SL 2011 Connector for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rsidRPr="00F975A7">
              <w:t xml:space="preserve">Project Server </w:t>
            </w:r>
            <w:r w:rsidR="00F44E81" w:rsidRPr="00F975A7">
              <w:t>201</w:t>
            </w:r>
            <w:r w:rsidR="00F44E81">
              <w:t>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rsidRPr="00F975A7">
              <w:t>Software Development Kit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rsidRPr="00F975A7">
              <w:t xml:space="preserve">SharePoint Server </w:t>
            </w:r>
            <w:r w:rsidR="00F44E81" w:rsidRPr="00F975A7">
              <w:t>201</w:t>
            </w:r>
            <w:r w:rsidR="00F44E81">
              <w:t>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rsidRPr="00F975A7">
              <w:t>Software Development Kit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 xml:space="preserve">SharePoint </w:t>
            </w:r>
            <w:r w:rsidR="00F44E81">
              <w:t>2013 Hosting</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rsidRPr="00F975A7">
              <w:t>Software Development Kit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rsidRPr="00061749">
              <w:t xml:space="preserve">SQL Server </w:t>
            </w:r>
            <w:r w:rsidR="005215C8" w:rsidRPr="00061749">
              <w:t>20</w:t>
            </w:r>
            <w:r w:rsidR="005215C8">
              <w:t xml:space="preserve">14 </w:t>
            </w:r>
            <w:r w:rsidRPr="00061749">
              <w:t>Standard</w:t>
            </w:r>
            <w:r>
              <w:t>,</w:t>
            </w:r>
            <w:r w:rsidRPr="00061749">
              <w:t xml:space="preserve"> Enterprise</w:t>
            </w:r>
            <w:r w:rsidR="00CE1A0D">
              <w:t>, Web</w:t>
            </w:r>
            <w:r>
              <w:t xml:space="preserve"> and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835" w:type="dxa"/>
            <w:shd w:val="clear" w:color="auto" w:fill="FFFFFF"/>
          </w:tcPr>
          <w:p w14:paraId="7867FC5F" w14:textId="5DE7FFF7" w:rsidR="007331A1" w:rsidRPr="00061749" w:rsidRDefault="0000799F" w:rsidP="007331A1">
            <w:pPr>
              <w:pStyle w:val="PURBullet-Indented"/>
            </w:pPr>
            <w:r>
              <w:t>Documentation Components</w:t>
            </w:r>
          </w:p>
        </w:tc>
      </w:tr>
      <w:tr w:rsidR="007331A1" w:rsidRPr="00B75FD5"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486EF8">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Configuration Manager Client</w:t>
            </w:r>
          </w:p>
          <w:p w14:paraId="171A61B5" w14:textId="77777777" w:rsidR="007331A1" w:rsidRDefault="007331A1" w:rsidP="007331A1">
            <w:pPr>
              <w:pStyle w:val="PURBullet"/>
            </w:pPr>
            <w:r>
              <w:t xml:space="preserve">Device Management Point </w:t>
            </w:r>
          </w:p>
          <w:p w14:paraId="6A2329A1" w14:textId="77777777" w:rsidR="007331A1" w:rsidRDefault="007331A1" w:rsidP="007331A1">
            <w:pPr>
              <w:pStyle w:val="PURBullet"/>
            </w:pPr>
            <w:r>
              <w:t>Custom Updates Publishing Tool</w:t>
            </w:r>
          </w:p>
          <w:p w14:paraId="6200F8C4" w14:textId="77777777" w:rsidR="007331A1" w:rsidRDefault="007331A1" w:rsidP="007331A1">
            <w:pPr>
              <w:pStyle w:val="PURBullet"/>
            </w:pPr>
            <w:r>
              <w:t>Distribution Point</w:t>
            </w:r>
          </w:p>
          <w:p w14:paraId="5A544F51" w14:textId="77777777" w:rsidR="007331A1" w:rsidRDefault="007331A1" w:rsidP="007331A1">
            <w:pPr>
              <w:pStyle w:val="PURBullet"/>
            </w:pPr>
            <w:r>
              <w:t>Fallback Status Point</w:t>
            </w:r>
          </w:p>
          <w:p w14:paraId="6F73C7A4" w14:textId="77777777" w:rsidR="007331A1" w:rsidRDefault="007331A1" w:rsidP="007331A1">
            <w:pPr>
              <w:pStyle w:val="PURBullet"/>
            </w:pPr>
            <w:r>
              <w:t>Inventory Tool for Microsoft Updates</w:t>
            </w:r>
          </w:p>
          <w:p w14:paraId="47BECA06" w14:textId="77777777" w:rsidR="007331A1" w:rsidRDefault="007331A1" w:rsidP="007331A1">
            <w:pPr>
              <w:pStyle w:val="PURBullet"/>
            </w:pPr>
            <w:r>
              <w:t>PXE Service Point</w:t>
            </w:r>
          </w:p>
          <w:p w14:paraId="7D59344C" w14:textId="77777777" w:rsidR="007331A1" w:rsidRDefault="007331A1" w:rsidP="007331A1">
            <w:pPr>
              <w:pStyle w:val="PURBullet"/>
            </w:pPr>
            <w:r>
              <w:t>Audit Collection Services software</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Notification Services Client Components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Software Development Kit</w:t>
            </w:r>
          </w:p>
          <w:p w14:paraId="0EFCD9DF" w14:textId="77777777" w:rsidR="007331A1" w:rsidRDefault="007331A1" w:rsidP="007331A1">
            <w:pPr>
              <w:pStyle w:val="PURBullet"/>
            </w:pPr>
            <w:r>
              <w:t>SQL Server 2008 Books Online</w:t>
            </w:r>
          </w:p>
          <w:p w14:paraId="153EE88D" w14:textId="77777777" w:rsidR="007331A1" w:rsidRDefault="007331A1" w:rsidP="007331A1">
            <w:pPr>
              <w:pStyle w:val="PURBullet"/>
            </w:pPr>
            <w:r>
              <w:t>Data warehouse management server</w:t>
            </w:r>
          </w:p>
          <w:p w14:paraId="296C26F7" w14:textId="77777777" w:rsidR="007331A1" w:rsidRDefault="007331A1" w:rsidP="007331A1">
            <w:pPr>
              <w:pStyle w:val="PURBullet"/>
            </w:pPr>
            <w:r>
              <w:t>Service Manager console</w:t>
            </w:r>
          </w:p>
          <w:p w14:paraId="351F9EFC" w14:textId="7488EFF6" w:rsidR="007331A1" w:rsidRDefault="007331A1" w:rsidP="007331A1">
            <w:pPr>
              <w:pStyle w:val="PURBullet"/>
            </w:pPr>
            <w:r>
              <w:t>A</w:t>
            </w:r>
            <w:r w:rsidR="007F49EC">
              <w:t>VI</w:t>
            </w:r>
            <w:r>
              <w:t>code Incident Snapshot Utility</w:t>
            </w:r>
          </w:p>
          <w:p w14:paraId="1922E771" w14:textId="77777777" w:rsidR="007331A1" w:rsidRDefault="007331A1" w:rsidP="007331A1">
            <w:pPr>
              <w:pStyle w:val="PURBullet"/>
            </w:pPr>
            <w:r>
              <w:t>AVIcode Intercept Agent</w:t>
            </w:r>
          </w:p>
          <w:p w14:paraId="6B158EDF" w14:textId="77777777" w:rsidR="007331A1" w:rsidRDefault="007331A1" w:rsidP="007331A1">
            <w:pPr>
              <w:pStyle w:val="PURBullet"/>
            </w:pPr>
            <w:r>
              <w:t>AVIcode Intercept Visual Studio Plug-In</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t>AVIcode Advisor 5.7</w:t>
            </w:r>
          </w:p>
          <w:p w14:paraId="79CD1AE2" w14:textId="77777777" w:rsidR="007331A1" w:rsidRDefault="007331A1" w:rsidP="007331A1">
            <w:pPr>
              <w:pStyle w:val="PURBullet"/>
            </w:pPr>
            <w:r>
              <w:t>AVIcode Intercept uX Management Pack for Operations Manager 2007</w:t>
            </w:r>
          </w:p>
          <w:p w14:paraId="4C8D4F8E" w14:textId="77777777" w:rsidR="007331A1" w:rsidRDefault="007331A1" w:rsidP="007331A1">
            <w:pPr>
              <w:pStyle w:val="PURBullet"/>
            </w:pPr>
            <w:r>
              <w:t>AVIcode SharePoint Application Management Pack for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Data Protection Manager Remote Command-Line</w:t>
            </w:r>
          </w:p>
        </w:tc>
        <w:tc>
          <w:tcPr>
            <w:tcW w:w="4835" w:type="dxa"/>
            <w:shd w:val="clear" w:color="auto" w:fill="FFFFFF"/>
          </w:tcPr>
          <w:p w14:paraId="6A42F9E8" w14:textId="77777777" w:rsidR="007331A1" w:rsidRDefault="007331A1" w:rsidP="007331A1">
            <w:pPr>
              <w:pStyle w:val="PURBullet"/>
            </w:pPr>
            <w:r>
              <w:t xml:space="preserve">Management Point </w:t>
            </w:r>
          </w:p>
          <w:p w14:paraId="267A331E" w14:textId="77777777" w:rsidR="007331A1" w:rsidRDefault="007331A1" w:rsidP="007331A1">
            <w:pPr>
              <w:pStyle w:val="PURBullet"/>
            </w:pPr>
            <w:r>
              <w:t xml:space="preserve">Reporting Point </w:t>
            </w:r>
          </w:p>
          <w:p w14:paraId="3907C6B6" w14:textId="77777777" w:rsidR="007331A1" w:rsidRDefault="007331A1" w:rsidP="007331A1">
            <w:pPr>
              <w:pStyle w:val="PURBullet"/>
            </w:pPr>
            <w:r>
              <w:t>Secondary Site Server</w:t>
            </w:r>
          </w:p>
          <w:p w14:paraId="7A5F1286" w14:textId="77777777" w:rsidR="007331A1" w:rsidRDefault="007331A1" w:rsidP="007331A1">
            <w:pPr>
              <w:pStyle w:val="PURBullet"/>
            </w:pPr>
            <w:r>
              <w:t>Server Locator Point</w:t>
            </w:r>
          </w:p>
          <w:p w14:paraId="2C5699CA" w14:textId="77777777" w:rsidR="007331A1" w:rsidRDefault="007331A1" w:rsidP="007331A1">
            <w:pPr>
              <w:pStyle w:val="PURBullet"/>
            </w:pPr>
            <w:r>
              <w:t>Software Update Point</w:t>
            </w:r>
          </w:p>
          <w:p w14:paraId="11569EA5" w14:textId="77777777" w:rsidR="007331A1" w:rsidRDefault="007331A1" w:rsidP="007331A1">
            <w:pPr>
              <w:pStyle w:val="PURBullet"/>
            </w:pPr>
            <w:r>
              <w:t>State Migration Point</w:t>
            </w:r>
          </w:p>
          <w:p w14:paraId="4310E5A0" w14:textId="77777777" w:rsidR="007331A1" w:rsidRDefault="007331A1" w:rsidP="007331A1">
            <w:pPr>
              <w:pStyle w:val="PURBullet"/>
            </w:pPr>
            <w:r>
              <w:t>System Health Validator Point</w:t>
            </w:r>
          </w:p>
          <w:p w14:paraId="7A46021D" w14:textId="77777777" w:rsidR="007331A1" w:rsidRDefault="007331A1" w:rsidP="007331A1">
            <w:pPr>
              <w:pStyle w:val="PURBullet"/>
            </w:pPr>
            <w:r>
              <w:t>Out of Band Service Point</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Analysis Services Shared Tools</w:t>
            </w:r>
          </w:p>
          <w:p w14:paraId="1BAD64CC" w14:textId="77777777" w:rsidR="007331A1" w:rsidRDefault="007331A1" w:rsidP="007331A1">
            <w:pPr>
              <w:pStyle w:val="PURBullet"/>
            </w:pPr>
            <w:r>
              <w:t>Connectivity Components</w:t>
            </w:r>
          </w:p>
          <w:p w14:paraId="6600A532" w14:textId="77777777" w:rsidR="007331A1" w:rsidRDefault="007331A1" w:rsidP="007331A1">
            <w:pPr>
              <w:pStyle w:val="PURBullet"/>
            </w:pPr>
            <w:r>
              <w:t>Management Tools</w:t>
            </w:r>
          </w:p>
          <w:p w14:paraId="41CE6D1E" w14:textId="77777777" w:rsidR="007331A1" w:rsidRDefault="007331A1" w:rsidP="007331A1">
            <w:pPr>
              <w:pStyle w:val="PURBullet"/>
            </w:pPr>
            <w:r>
              <w:t>Reporting Services Report Manager</w:t>
            </w:r>
          </w:p>
          <w:p w14:paraId="273CFEB4" w14:textId="77777777" w:rsidR="007331A1" w:rsidRDefault="007331A1" w:rsidP="007331A1">
            <w:pPr>
              <w:pStyle w:val="PURBullet"/>
            </w:pPr>
            <w:r>
              <w:t>SQL Server 2008 Shared Tools</w:t>
            </w:r>
          </w:p>
          <w:p w14:paraId="6A03FAF5" w14:textId="77777777" w:rsidR="007331A1" w:rsidRDefault="007331A1" w:rsidP="007331A1">
            <w:pPr>
              <w:pStyle w:val="PURBullet"/>
            </w:pPr>
            <w:r>
              <w:t>SQLXML Client Features</w:t>
            </w:r>
          </w:p>
          <w:p w14:paraId="35BF725B" w14:textId="77777777" w:rsidR="007331A1" w:rsidRDefault="007331A1" w:rsidP="007331A1">
            <w:pPr>
              <w:pStyle w:val="PURBullet"/>
            </w:pPr>
            <w:r>
              <w:t>SQL Server Mobile Server Tools</w:t>
            </w:r>
          </w:p>
          <w:p w14:paraId="0C92CF60" w14:textId="77777777" w:rsidR="007331A1" w:rsidRDefault="007331A1" w:rsidP="007331A1">
            <w:pPr>
              <w:pStyle w:val="PURBullet"/>
            </w:pPr>
            <w:r>
              <w:t>Data warehouse database</w:t>
            </w:r>
          </w:p>
          <w:p w14:paraId="772A3FD5" w14:textId="77777777" w:rsidR="007331A1" w:rsidRDefault="007331A1" w:rsidP="007331A1">
            <w:pPr>
              <w:pStyle w:val="PURBullet"/>
            </w:pPr>
            <w:r>
              <w:t>Self-service portal</w:t>
            </w:r>
          </w:p>
          <w:p w14:paraId="2ADFC3CB" w14:textId="77777777" w:rsidR="007331A1" w:rsidRDefault="007331A1" w:rsidP="007331A1">
            <w:pPr>
              <w:pStyle w:val="PURBullet"/>
            </w:pPr>
            <w:r>
              <w:t>AVIcode Incident Upload Utility</w:t>
            </w:r>
          </w:p>
          <w:p w14:paraId="65670E7F" w14:textId="77777777" w:rsidR="007331A1" w:rsidRDefault="007331A1" w:rsidP="007331A1">
            <w:pPr>
              <w:pStyle w:val="PURBullet"/>
            </w:pPr>
            <w:r>
              <w:t>AVIcode Intercept SE-Viewer</w:t>
            </w:r>
          </w:p>
          <w:p w14:paraId="3DA4107A" w14:textId="77777777" w:rsidR="007331A1" w:rsidRDefault="007331A1" w:rsidP="007331A1">
            <w:pPr>
              <w:pStyle w:val="PURBullet"/>
            </w:pPr>
            <w:r>
              <w:t>AVIcode BizTalk Application Cartridge</w:t>
            </w:r>
          </w:p>
          <w:p w14:paraId="5A18F934" w14:textId="77777777" w:rsidR="007331A1" w:rsidRDefault="007331A1" w:rsidP="007331A1">
            <w:pPr>
              <w:pStyle w:val="PURBullet"/>
            </w:pPr>
            <w:r>
              <w:t>AVIcode Reporting Services Cartridge</w:t>
            </w:r>
          </w:p>
          <w:p w14:paraId="0B1D146A" w14:textId="77777777" w:rsidR="007331A1" w:rsidRDefault="007331A1" w:rsidP="007331A1">
            <w:pPr>
              <w:pStyle w:val="PURBullet"/>
            </w:pPr>
            <w:r>
              <w:t>AVIcode .NET Enterprise Management Pack 5.7 for Operations Manager 2007</w:t>
            </w:r>
          </w:p>
          <w:p w14:paraId="75A4D5C9" w14:textId="77777777" w:rsidR="007331A1" w:rsidRDefault="007331A1" w:rsidP="007331A1">
            <w:pPr>
              <w:pStyle w:val="PURBullet"/>
            </w:pPr>
            <w:r>
              <w:t>AVIcode BizTalk Application Management Pack for Operations Manager 2007</w:t>
            </w:r>
          </w:p>
          <w:p w14:paraId="4FAA7176" w14:textId="77777777" w:rsidR="007331A1" w:rsidRDefault="007331A1" w:rsidP="007331A1">
            <w:pPr>
              <w:pStyle w:val="PURBullet"/>
            </w:pPr>
            <w:r>
              <w:t>AVIcode Reporting Services Management Pack for Operations Manager 2007Opalis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Data Protection Manager 2010 Agent</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rsidRPr="007331A1">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Configuration Manager Client</w:t>
            </w:r>
          </w:p>
          <w:p w14:paraId="7145FFEE" w14:textId="77777777" w:rsidR="007331A1" w:rsidRDefault="007331A1" w:rsidP="007331A1">
            <w:pPr>
              <w:pStyle w:val="PURBullet"/>
            </w:pPr>
            <w:r>
              <w:t>Device Management Point</w:t>
            </w:r>
          </w:p>
          <w:p w14:paraId="257833BD" w14:textId="77777777" w:rsidR="007331A1" w:rsidRDefault="007331A1" w:rsidP="007331A1">
            <w:pPr>
              <w:pStyle w:val="PURBullet"/>
            </w:pPr>
            <w:r>
              <w:t>Custom Updates Publishing Tool</w:t>
            </w:r>
          </w:p>
          <w:p w14:paraId="0F65B141" w14:textId="77777777" w:rsidR="007331A1" w:rsidRDefault="007331A1" w:rsidP="007331A1">
            <w:pPr>
              <w:pStyle w:val="PURBullet"/>
            </w:pPr>
            <w:r>
              <w:t>Distribution Point</w:t>
            </w:r>
          </w:p>
          <w:p w14:paraId="4B4DCB0D" w14:textId="77777777" w:rsidR="007331A1" w:rsidRDefault="007331A1" w:rsidP="007331A1">
            <w:pPr>
              <w:pStyle w:val="PURBullet"/>
            </w:pPr>
            <w:r>
              <w:t>Fallback Status Point</w:t>
            </w:r>
          </w:p>
          <w:p w14:paraId="027393A8" w14:textId="77777777" w:rsidR="007331A1" w:rsidRDefault="007331A1" w:rsidP="007331A1">
            <w:pPr>
              <w:pStyle w:val="PURBullet"/>
            </w:pPr>
            <w:r>
              <w:t>Inventory Tool for Microsoft Updates</w:t>
            </w:r>
          </w:p>
          <w:p w14:paraId="26F45705" w14:textId="77777777" w:rsidR="007331A1" w:rsidRDefault="007331A1" w:rsidP="007331A1">
            <w:pPr>
              <w:pStyle w:val="PURBullet"/>
            </w:pPr>
            <w:r>
              <w:t>PXE Service Point</w:t>
            </w:r>
          </w:p>
          <w:p w14:paraId="06BB1D22" w14:textId="77777777" w:rsidR="007331A1" w:rsidRDefault="007331A1" w:rsidP="007331A1">
            <w:pPr>
              <w:pStyle w:val="PURBullet"/>
            </w:pPr>
            <w:r>
              <w:t>Management Point</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Administrator Console</w:t>
            </w:r>
          </w:p>
          <w:p w14:paraId="32471FA6" w14:textId="77777777" w:rsidR="007331A1" w:rsidRDefault="007331A1" w:rsidP="007331A1">
            <w:pPr>
              <w:pStyle w:val="PURBullet"/>
            </w:pPr>
            <w:r>
              <w:t>VMRC Client</w:t>
            </w:r>
          </w:p>
          <w:p w14:paraId="6D95E83C" w14:textId="77777777" w:rsidR="007331A1" w:rsidRDefault="007331A1" w:rsidP="007331A1">
            <w:pPr>
              <w:pStyle w:val="PURBullet"/>
            </w:pPr>
            <w:r>
              <w:t>Audit Collection Services software</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Notification Services Client Components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Software Development Kit</w:t>
            </w:r>
          </w:p>
          <w:p w14:paraId="071C31FE" w14:textId="7646FD93" w:rsidR="007331A1" w:rsidRPr="007331A1" w:rsidRDefault="007331A1" w:rsidP="007331A1">
            <w:pPr>
              <w:pStyle w:val="PURBullet"/>
            </w:pPr>
            <w:r>
              <w:t>SQL Server 2008 Books Online</w:t>
            </w:r>
          </w:p>
        </w:tc>
        <w:tc>
          <w:tcPr>
            <w:tcW w:w="4835" w:type="dxa"/>
            <w:shd w:val="clear" w:color="auto" w:fill="FFFFFF"/>
          </w:tcPr>
          <w:p w14:paraId="64ACA429" w14:textId="77777777" w:rsidR="007331A1" w:rsidRDefault="007331A1" w:rsidP="007331A1">
            <w:pPr>
              <w:pStyle w:val="PURBullet"/>
            </w:pPr>
            <w:r>
              <w:t>Reporting Point</w:t>
            </w:r>
          </w:p>
          <w:p w14:paraId="4E22A53E" w14:textId="77777777" w:rsidR="007331A1" w:rsidRDefault="007331A1" w:rsidP="007331A1">
            <w:pPr>
              <w:pStyle w:val="PURBullet"/>
            </w:pPr>
            <w:r>
              <w:t>Secondary Site Server</w:t>
            </w:r>
          </w:p>
          <w:p w14:paraId="222A0807" w14:textId="77777777" w:rsidR="007331A1" w:rsidRDefault="007331A1" w:rsidP="007331A1">
            <w:pPr>
              <w:pStyle w:val="PURBullet"/>
            </w:pPr>
            <w:r>
              <w:t>Server Locator Point</w:t>
            </w:r>
          </w:p>
          <w:p w14:paraId="4182B97A" w14:textId="77777777" w:rsidR="007331A1" w:rsidRDefault="007331A1" w:rsidP="007331A1">
            <w:pPr>
              <w:pStyle w:val="PURBullet"/>
            </w:pPr>
            <w:r>
              <w:t>Software Update Point</w:t>
            </w:r>
          </w:p>
          <w:p w14:paraId="4F125B5B" w14:textId="77777777" w:rsidR="007331A1" w:rsidRDefault="007331A1" w:rsidP="007331A1">
            <w:pPr>
              <w:pStyle w:val="PURBullet"/>
            </w:pPr>
            <w:r>
              <w:t>State Migration Point</w:t>
            </w:r>
          </w:p>
          <w:p w14:paraId="0E478A54" w14:textId="77777777" w:rsidR="007331A1" w:rsidRDefault="007331A1" w:rsidP="007331A1">
            <w:pPr>
              <w:pStyle w:val="PURBullet"/>
            </w:pPr>
            <w:r>
              <w:t>System Health Validator Point</w:t>
            </w:r>
          </w:p>
          <w:p w14:paraId="69926AF1" w14:textId="77777777" w:rsidR="007331A1" w:rsidRDefault="007331A1" w:rsidP="007331A1">
            <w:pPr>
              <w:pStyle w:val="PURBullet"/>
            </w:pPr>
            <w:r>
              <w:t>Out of Band Service Point</w:t>
            </w:r>
          </w:p>
          <w:p w14:paraId="311D82C2" w14:textId="77777777" w:rsidR="007331A1" w:rsidRDefault="007331A1" w:rsidP="007331A1">
            <w:pPr>
              <w:pStyle w:val="PURBullet"/>
            </w:pPr>
            <w:r>
              <w:t>Physical to Virtual Agent</w:t>
            </w:r>
          </w:p>
          <w:p w14:paraId="542E12D5" w14:textId="77777777" w:rsidR="007331A1" w:rsidRDefault="007331A1" w:rsidP="007331A1">
            <w:pPr>
              <w:pStyle w:val="PURBullet"/>
            </w:pPr>
            <w:r>
              <w:t>Virtual Machine Manager Self Service Portal</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Management Tools</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55E54E6E" w14:textId="5BA34D48" w:rsidR="007331A1" w:rsidRPr="007331A1" w:rsidRDefault="007331A1" w:rsidP="007331A1">
            <w:pPr>
              <w:pStyle w:val="PURBullet"/>
            </w:pPr>
            <w:r>
              <w:t>SQL Server Mobile Server Tools</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6F933AD4" w:rsidR="00C37510" w:rsidRPr="00F975A7" w:rsidRDefault="00C37510" w:rsidP="00B56E74">
            <w:pPr>
              <w:pStyle w:val="PURTableHeaderBlue"/>
            </w:pPr>
            <w:r w:rsidRPr="00F975A7">
              <w:t xml:space="preserve">Visual Studio Team Foundation Server </w:t>
            </w:r>
            <w:r w:rsidR="00DD1638">
              <w:t>201</w:t>
            </w:r>
            <w:r w:rsidR="00B56E74">
              <w:t>5</w:t>
            </w:r>
            <w:r w:rsidR="00DD1638" w:rsidRPr="00F975A7">
              <w:t xml:space="preserve"> </w:t>
            </w:r>
            <w:r w:rsidRPr="00F975A7">
              <w:t xml:space="preserve">with SQL Server </w:t>
            </w:r>
            <w:r w:rsidR="00EA1C1A">
              <w:t>201</w:t>
            </w:r>
            <w:r w:rsidR="00B56E74">
              <w:t>4</w:t>
            </w:r>
            <w:r w:rsidR="00EA1C1A">
              <w:t xml:space="preserve"> </w:t>
            </w:r>
            <w:r w:rsidRPr="00F975A7">
              <w:t>Technology</w:t>
            </w:r>
          </w:p>
        </w:tc>
      </w:tr>
      <w:tr w:rsidR="00050078" w:rsidRPr="00E53E5B" w14:paraId="72A6AF51" w14:textId="77777777" w:rsidTr="007A4D2C">
        <w:tc>
          <w:tcPr>
            <w:tcW w:w="5915" w:type="dxa"/>
            <w:shd w:val="clear" w:color="auto" w:fill="FFFFFF"/>
            <w:tcMar>
              <w:top w:w="43" w:type="dxa"/>
              <w:left w:w="115" w:type="dxa"/>
              <w:bottom w:w="43" w:type="dxa"/>
              <w:right w:w="115" w:type="dxa"/>
            </w:tcMar>
          </w:tcPr>
          <w:p w14:paraId="731C98AD" w14:textId="77777777" w:rsidR="00050078" w:rsidRDefault="009C1993" w:rsidP="00C44B38">
            <w:pPr>
              <w:pStyle w:val="PURBullet-Indented"/>
            </w:pPr>
            <w:r>
              <w:t xml:space="preserve">Visual Studio </w:t>
            </w:r>
            <w:r w:rsidR="00050078">
              <w:t>Team Foundation Build</w:t>
            </w:r>
            <w:r>
              <w:t xml:space="preserve"> Services</w:t>
            </w:r>
          </w:p>
          <w:p w14:paraId="767D45E3" w14:textId="33E883C7" w:rsidR="00B56E74" w:rsidRPr="00F975A7" w:rsidRDefault="00B56E74" w:rsidP="00B56E74">
            <w:pPr>
              <w:pStyle w:val="PURBullet-Indented"/>
            </w:pPr>
            <w:r>
              <w:t xml:space="preserve">Visual Studio </w:t>
            </w:r>
            <w:r w:rsidRPr="00F975A7">
              <w:t>Team Foundation Server SharePoint Extensions</w:t>
            </w:r>
          </w:p>
        </w:tc>
        <w:tc>
          <w:tcPr>
            <w:tcW w:w="4835" w:type="dxa"/>
            <w:shd w:val="clear" w:color="auto" w:fill="FFFFFF"/>
          </w:tcPr>
          <w:p w14:paraId="3EEF052F" w14:textId="03A98D11" w:rsidR="00050078" w:rsidRPr="00F975A7" w:rsidRDefault="009C1993" w:rsidP="00C44B38">
            <w:pPr>
              <w:pStyle w:val="PURBullet-Indented"/>
            </w:pPr>
            <w:r>
              <w:t>Visual Studio Team Foundation Server Project Server Extensions</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rsidRPr="00D17E7D">
              <w:t>Windows Server 20</w:t>
            </w:r>
            <w:r w:rsidR="00943BD4">
              <w:t>12</w:t>
            </w:r>
            <w:r>
              <w:t xml:space="preserve"> </w:t>
            </w:r>
            <w:r w:rsidR="00377F92">
              <w:t xml:space="preserve">R2 </w:t>
            </w:r>
            <w:r w:rsidRPr="00D17E7D">
              <w:t>Standard</w:t>
            </w:r>
            <w:r w:rsidR="00CC4461">
              <w:t>,</w:t>
            </w:r>
            <w:r>
              <w:t xml:space="preserve"> Datacenter</w:t>
            </w:r>
            <w:r w:rsidR="00CC4461">
              <w:t>, and Cloud Platform Guest</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rsidRPr="00251EA0">
              <w:t xml:space="preserve">For a list of additional software go to </w:t>
            </w:r>
            <w:hyperlink r:id="rId186" w:history="1">
              <w:r w:rsidRPr="00A72A1A">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 xml:space="preserve">Windows Server 2012 </w:t>
            </w:r>
            <w:r w:rsidR="00377F92">
              <w:t xml:space="preserve">R2 </w:t>
            </w:r>
            <w:r>
              <w:t>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sidRPr="00830DCA">
              <w:rPr>
                <w:rFonts w:cs="Arial"/>
                <w:szCs w:val="18"/>
              </w:rPr>
              <w:t xml:space="preserve">For a list of additional software go to </w:t>
            </w:r>
            <w:hyperlink r:id="rId187" w:history="1">
              <w:r w:rsidR="007A4D2C">
                <w:rPr>
                  <w:rStyle w:val="Hyperlink"/>
                </w:rPr>
                <w:t>http://technet.microsoft.com/en-us/windowsserver/default.aspx</w:t>
              </w:r>
            </w:hyperlink>
            <w:r w:rsidR="007A4D2C">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470521">
          <w:footerReference w:type="default" r:id="rId188"/>
          <w:pgSz w:w="12240" w:h="15840" w:code="1"/>
          <w:pgMar w:top="1800" w:right="720" w:bottom="720" w:left="720" w:header="720" w:footer="720" w:gutter="0"/>
          <w:cols w:space="360"/>
          <w:docGrid w:linePitch="360"/>
        </w:sectPr>
      </w:pPr>
    </w:p>
    <w:p w14:paraId="38E6767A" w14:textId="2BEF8CF1" w:rsidR="001C183A" w:rsidRDefault="00043C1F" w:rsidP="00AE3B6A">
      <w:pPr>
        <w:pStyle w:val="PURSectionHeading"/>
      </w:pPr>
      <w:bookmarkStart w:id="1024" w:name="_Toc299519183"/>
      <w:bookmarkStart w:id="1025" w:name="_Toc299525047"/>
      <w:bookmarkStart w:id="1026" w:name="_Toc299531615"/>
      <w:bookmarkStart w:id="1027" w:name="_Toc299531939"/>
      <w:bookmarkStart w:id="1028" w:name="_Toc299957222"/>
      <w:bookmarkStart w:id="1029" w:name="_Toc346536895"/>
      <w:bookmarkStart w:id="1030" w:name="_Toc339280359"/>
      <w:bookmarkStart w:id="1031" w:name="_Toc363552832"/>
      <w:bookmarkStart w:id="1032" w:name="_Toc378682299"/>
      <w:bookmarkStart w:id="1033" w:name="_Toc371268311"/>
      <w:bookmarkStart w:id="1034" w:name="_Toc379278514"/>
      <w:bookmarkStart w:id="1035" w:name="Appendix2"/>
      <w:bookmarkStart w:id="1036" w:name="_Toc427932262"/>
      <w:bookmarkEnd w:id="1023"/>
      <w:r>
        <w:t xml:space="preserve">Appendix </w:t>
      </w:r>
      <w:r w:rsidR="00C4367D">
        <w:t>2:</w:t>
      </w:r>
      <w:r w:rsidR="001C183A">
        <w:t xml:space="preserve"> Notices</w:t>
      </w:r>
      <w:bookmarkEnd w:id="1024"/>
      <w:bookmarkEnd w:id="1025"/>
      <w:bookmarkEnd w:id="1026"/>
      <w:bookmarkEnd w:id="1027"/>
      <w:bookmarkEnd w:id="1028"/>
      <w:bookmarkEnd w:id="1029"/>
      <w:bookmarkEnd w:id="1030"/>
      <w:bookmarkEnd w:id="1031"/>
      <w:bookmarkEnd w:id="1032"/>
      <w:bookmarkEnd w:id="1033"/>
      <w:bookmarkEnd w:id="1034"/>
      <w:bookmarkEnd w:id="1036"/>
    </w:p>
    <w:p w14:paraId="468346A0" w14:textId="6BBFA5E2" w:rsidR="00231FAC" w:rsidRDefault="00231FAC" w:rsidP="00231FAC">
      <w:pPr>
        <w:pStyle w:val="PURHeading1"/>
      </w:pPr>
      <w:bookmarkStart w:id="1037" w:name="_Toc299957223"/>
      <w:r>
        <w:t>Bing Maps</w:t>
      </w:r>
    </w:p>
    <w:p w14:paraId="30A37937" w14:textId="7E96AD9A" w:rsidR="00231FAC" w:rsidRDefault="00231FAC" w:rsidP="00231FAC">
      <w:pPr>
        <w:pStyle w:val="PURBody-Indented"/>
      </w:pPr>
      <w:r w:rsidRPr="003D33E5">
        <w:t>The software includes use of Bing Maps.</w:t>
      </w:r>
      <w:r w:rsidR="00B70FA2" w:rsidRPr="003D33E5">
        <w:t xml:space="preserve"> </w:t>
      </w:r>
      <w:r w:rsidR="00571715" w:rsidRPr="003D33E5">
        <w:t xml:space="preserve">Any content provided through Bing Maps, including geocodes, can only be used within the product through which the content is provided. </w:t>
      </w:r>
      <w:r w:rsidRPr="003D33E5">
        <w:t xml:space="preserve">Your use of Bing Maps is governed by the Bing Maps End User Terms of Use available at </w:t>
      </w:r>
      <w:hyperlink r:id="rId189" w:history="1">
        <w:r w:rsidRPr="00156FC7">
          <w:rPr>
            <w:rStyle w:val="Hyperlink"/>
          </w:rPr>
          <w:t>http://go.microsoft.com/?linkid=9710837</w:t>
        </w:r>
      </w:hyperlink>
      <w:r w:rsidRPr="003D33E5">
        <w:t xml:space="preserve"> and the Bing Maps Privacy Statement available at </w:t>
      </w:r>
      <w:hyperlink r:id="rId190" w:history="1">
        <w:r w:rsidRPr="00156FC7">
          <w:rPr>
            <w:rStyle w:val="Hyperlink"/>
          </w:rPr>
          <w:t>http://go.microsoft.com/fwlink/?LinkID=248686</w:t>
        </w:r>
      </w:hyperlink>
      <w:r w:rsidR="003D33E5">
        <w:t>.</w:t>
      </w:r>
    </w:p>
    <w:p w14:paraId="71F614A6" w14:textId="324BB9FD" w:rsidR="002A701A" w:rsidRPr="003D5F0D" w:rsidRDefault="00377F92" w:rsidP="002A701A">
      <w:pPr>
        <w:pStyle w:val="PURHeading1"/>
      </w:pPr>
      <w:r>
        <w:t>Location Framework</w:t>
      </w:r>
    </w:p>
    <w:p w14:paraId="08831574" w14:textId="77777777" w:rsidR="002A701A" w:rsidRDefault="002A701A" w:rsidP="00377F92">
      <w:pPr>
        <w:pStyle w:val="PURBullet-Indented"/>
        <w:numPr>
          <w:ilvl w:val="0"/>
          <w:numId w:val="0"/>
        </w:numPr>
        <w:spacing w:line="240" w:lineRule="auto"/>
        <w:ind w:left="288"/>
        <w:rPr>
          <w:bCs/>
        </w:rPr>
      </w:pPr>
      <w:r w:rsidRPr="001B78BB">
        <w:rPr>
          <w:bCs/>
        </w:rPr>
        <w:t>The software may contain a location framework component that enables support of location services in programs. In addition to the other limitations in this agreement, you must comply with all applicable local laws and regulations when using the location framework component or the rest of the software.</w:t>
      </w:r>
    </w:p>
    <w:p w14:paraId="27DAB1F9" w14:textId="1E2AE9EA" w:rsidR="002A701A" w:rsidRPr="00A424D4" w:rsidRDefault="002A701A" w:rsidP="002A701A">
      <w:pPr>
        <w:pStyle w:val="PURHeading1"/>
      </w:pPr>
      <w:r w:rsidRPr="00A424D4">
        <w:t>Mapping APIs</w:t>
      </w:r>
    </w:p>
    <w:p w14:paraId="0BEA6518" w14:textId="133A0951" w:rsidR="002A701A" w:rsidRPr="00A424D4" w:rsidRDefault="002A701A" w:rsidP="00377F92">
      <w:pPr>
        <w:pStyle w:val="PURBullet-Indented"/>
        <w:numPr>
          <w:ilvl w:val="0"/>
          <w:numId w:val="0"/>
        </w:numPr>
        <w:spacing w:line="240" w:lineRule="auto"/>
        <w:ind w:left="288"/>
        <w:rPr>
          <w:bCs/>
        </w:rPr>
      </w:pPr>
      <w:r w:rsidRPr="00A424D4">
        <w:rPr>
          <w:bCs/>
        </w:rPr>
        <w:t>The software may include application programming interfaces that provide maps and other related mapping features and services that are not provided by Bing (the “Additional Mapping APIs”).</w:t>
      </w:r>
      <w:r w:rsidR="00165FFC">
        <w:rPr>
          <w:bCs/>
        </w:rPr>
        <w:t xml:space="preserve"> </w:t>
      </w:r>
      <w:r w:rsidRPr="00A424D4">
        <w:rPr>
          <w:bCs/>
        </w:rPr>
        <w:t>These Additional Mapping APIs are subject to additional terms and conditions and may require payment of fees to Microsoft and/or third party providers based on the use or volume of use of such APIs.</w:t>
      </w:r>
      <w:r w:rsidR="00165FFC">
        <w:rPr>
          <w:bCs/>
        </w:rPr>
        <w:t xml:space="preserve"> </w:t>
      </w:r>
      <w:r w:rsidRPr="00A424D4">
        <w:rPr>
          <w:bCs/>
        </w:rPr>
        <w:t>These terms and conditions will be provided when you obtain any necessary license keys to use such Additional Mapping APIs or when you review or receive documentation related to the use of such Additional Mapping APIs.</w:t>
      </w:r>
    </w:p>
    <w:p w14:paraId="3A34EFB5" w14:textId="6F5C8907" w:rsidR="002A701A" w:rsidRDefault="002A701A" w:rsidP="002A701A">
      <w:pPr>
        <w:pStyle w:val="PURHeading1"/>
      </w:pPr>
      <w:r w:rsidRPr="00235282">
        <w:t>Microsoft Accounts in Visual Studio</w:t>
      </w:r>
    </w:p>
    <w:p w14:paraId="1BDCD01E" w14:textId="4C01B546" w:rsidR="002A701A" w:rsidRDefault="002A701A" w:rsidP="002A701A">
      <w:pPr>
        <w:pStyle w:val="PURBody-Indented"/>
      </w:pPr>
      <w:r w:rsidRPr="00F9382F">
        <w:t xml:space="preserve">If you are running the software on Windows 8, Windows 7 with sign-in assistant, or any other version of Windows that supports providing a Microsoft Account directly to the software </w:t>
      </w:r>
      <w:r w:rsidRPr="000F0955">
        <w:t>and you are signed into a Microsoft Account in those versions of Windows, you may automatically be sign</w:t>
      </w:r>
      <w:r w:rsidRPr="00D6523A">
        <w:t>ed into the software and VisualStudio.com services accessed by the software using the same Microsoft Account. This allows you to access services within the software and roam the software’s settings without being asked to re-enter your Microsoft Account cre</w:t>
      </w:r>
      <w:r w:rsidRPr="0061395C">
        <w:t>dentials each time you start the software. For more information about signing into the software and the services available therein with a Microsoft Acco</w:t>
      </w:r>
      <w:r>
        <w:t xml:space="preserve">unt, see the privacy statement </w:t>
      </w:r>
      <w:hyperlink r:id="rId191" w:history="1">
        <w:r w:rsidR="00165FFC" w:rsidRPr="00165FFC">
          <w:rPr>
            <w:rStyle w:val="Hyperlink"/>
          </w:rPr>
          <w:t>http://go.microsoft.com/fwlink/?LinkId=286720</w:t>
        </w:r>
      </w:hyperlink>
      <w:r w:rsidRPr="002E7AA8">
        <w:t>.</w:t>
      </w:r>
    </w:p>
    <w:p w14:paraId="5AEAE1D0" w14:textId="78940F46" w:rsidR="007A0107" w:rsidRPr="00377F92" w:rsidRDefault="007A0107" w:rsidP="007A0107">
      <w:pPr>
        <w:pStyle w:val="PURHeading1"/>
      </w:pPr>
      <w:r w:rsidRPr="00377F92">
        <w:t xml:space="preserve">Notice of automatic updates </w:t>
      </w:r>
      <w:r w:rsidR="00377F92">
        <w:t>to previous versions of SQL Server</w:t>
      </w:r>
    </w:p>
    <w:p w14:paraId="64D2BB0E" w14:textId="20CF7A4D" w:rsidR="00231FAC" w:rsidRPr="00830DCA" w:rsidRDefault="007A0107" w:rsidP="005215C8">
      <w:pPr>
        <w:ind w:left="270"/>
        <w:rPr>
          <w:rFonts w:eastAsia="Arial" w:cs="Times New Roman"/>
          <w:color w:val="404040"/>
          <w:sz w:val="18"/>
          <w:szCs w:val="18"/>
        </w:rPr>
      </w:pPr>
      <w:r w:rsidRPr="00830DCA">
        <w:rPr>
          <w:rFonts w:eastAsia="Arial" w:cs="Times New Roman"/>
          <w:color w:val="404040"/>
          <w:sz w:val="18"/>
          <w:szCs w:val="18"/>
        </w:rPr>
        <w:t xml:space="preserve">If this software is installed on servers or devices running any supported editions of SQL Server prior to SQL Server </w:t>
      </w:r>
      <w:r w:rsidR="005215C8">
        <w:rPr>
          <w:rFonts w:eastAsia="Arial" w:cs="Times New Roman"/>
          <w:color w:val="404040"/>
          <w:sz w:val="18"/>
          <w:szCs w:val="18"/>
        </w:rPr>
        <w:t>2014</w:t>
      </w:r>
      <w:r w:rsidR="005215C8" w:rsidRPr="00830DCA">
        <w:rPr>
          <w:rFonts w:eastAsia="Arial" w:cs="Times New Roman"/>
          <w:color w:val="404040"/>
          <w:sz w:val="18"/>
          <w:szCs w:val="18"/>
        </w:rPr>
        <w:t xml:space="preserve"> </w:t>
      </w:r>
      <w:r w:rsidRPr="00830DCA">
        <w:rPr>
          <w:rFonts w:eastAsia="Arial" w:cs="Times New Roman"/>
          <w:color w:val="404040"/>
          <w:sz w:val="18"/>
          <w:szCs w:val="18"/>
        </w:rPr>
        <w:t>(or components of any of them) this software will automatically update and replace certain files or features within those editions with files from this software.</w:t>
      </w:r>
      <w:r w:rsidR="00B70FA2">
        <w:rPr>
          <w:rFonts w:eastAsia="Arial" w:cs="Times New Roman"/>
          <w:color w:val="404040"/>
          <w:sz w:val="18"/>
          <w:szCs w:val="18"/>
        </w:rPr>
        <w:t xml:space="preserve"> </w:t>
      </w:r>
      <w:r w:rsidRPr="00830DCA">
        <w:rPr>
          <w:rFonts w:eastAsia="Arial" w:cs="Times New Roman"/>
          <w:color w:val="404040"/>
          <w:sz w:val="18"/>
          <w:szCs w:val="18"/>
        </w:rPr>
        <w:t>This feature cannot be switched off.</w:t>
      </w:r>
      <w:r w:rsidR="00B70FA2">
        <w:rPr>
          <w:rFonts w:eastAsia="Arial" w:cs="Times New Roman"/>
          <w:color w:val="404040"/>
          <w:sz w:val="18"/>
          <w:szCs w:val="18"/>
        </w:rPr>
        <w:t xml:space="preserve"> </w:t>
      </w:r>
      <w:r w:rsidRPr="00830DCA">
        <w:rPr>
          <w:rFonts w:eastAsia="Arial" w:cs="Times New Roman"/>
          <w:color w:val="404040"/>
          <w:sz w:val="18"/>
          <w:szCs w:val="18"/>
        </w:rPr>
        <w:t>Removal of these files may cause errors in the software and the original files may not be recoverable.</w:t>
      </w:r>
      <w:r w:rsidR="00B70FA2">
        <w:rPr>
          <w:rFonts w:eastAsia="Arial" w:cs="Times New Roman"/>
          <w:color w:val="404040"/>
          <w:sz w:val="18"/>
          <w:szCs w:val="18"/>
        </w:rPr>
        <w:t xml:space="preserve"> </w:t>
      </w:r>
      <w:r w:rsidRPr="00830DCA">
        <w:rPr>
          <w:rFonts w:eastAsia="Arial" w:cs="Times New Roman"/>
          <w:color w:val="404040"/>
          <w:sz w:val="18"/>
          <w:szCs w:val="18"/>
        </w:rPr>
        <w:t>By installing this software on a server or device that is running such editions you consent to these updates in all such editions and copies of SQL Server (including components of any of them) running on that server or device.</w:t>
      </w:r>
    </w:p>
    <w:p w14:paraId="7C5BFB83" w14:textId="77777777" w:rsidR="00B0332A" w:rsidRPr="00EF6CAA" w:rsidRDefault="00B0332A" w:rsidP="00DB4E8F">
      <w:pPr>
        <w:pStyle w:val="PURHeading1"/>
      </w:pPr>
      <w:r w:rsidRPr="00EF6CAA">
        <w:t>Notice of Data Transfer</w:t>
      </w:r>
    </w:p>
    <w:p w14:paraId="6FCCBE95" w14:textId="40CA755C" w:rsidR="00B0332A" w:rsidRPr="003D33E5" w:rsidRDefault="00B0332A" w:rsidP="00B0332A">
      <w:pPr>
        <w:ind w:left="270"/>
        <w:rPr>
          <w:rFonts w:eastAsia="Arial" w:cs="Times New Roman"/>
          <w:color w:val="404040"/>
          <w:sz w:val="18"/>
          <w:szCs w:val="18"/>
        </w:rPr>
      </w:pPr>
      <w:r w:rsidRPr="00EF6CAA">
        <w:rPr>
          <w:rFonts w:eastAsia="Arial" w:cs="Times New Roman"/>
          <w:color w:val="404040"/>
          <w:sz w:val="18"/>
          <w:szCs w:val="18"/>
        </w:rPr>
        <w:t>The product contains one or more software features that connect to Microsoft or service provider computer systems over the Internet.</w:t>
      </w:r>
      <w:r w:rsidR="00B70FA2">
        <w:rPr>
          <w:rFonts w:eastAsia="Arial" w:cs="Times New Roman"/>
          <w:color w:val="404040"/>
          <w:sz w:val="18"/>
          <w:szCs w:val="18"/>
        </w:rPr>
        <w:t xml:space="preserve"> </w:t>
      </w:r>
      <w:r w:rsidRPr="00EF6CAA">
        <w:rPr>
          <w:rFonts w:eastAsia="Arial" w:cs="Times New Roman"/>
          <w:color w:val="404040"/>
          <w:sz w:val="18"/>
          <w:szCs w:val="18"/>
        </w:rPr>
        <w:t>These features are identified in the Data Transfer Notices document at</w:t>
      </w:r>
      <w:r w:rsidRPr="00A748AB">
        <w:rPr>
          <w:rFonts w:eastAsia="Arial" w:cs="Arial"/>
          <w:sz w:val="18"/>
          <w:szCs w:val="18"/>
        </w:rPr>
        <w:t xml:space="preserve"> </w:t>
      </w:r>
      <w:hyperlink r:id="rId192" w:history="1">
        <w:r w:rsidRPr="00EF6CAA">
          <w:rPr>
            <w:rFonts w:eastAsia="Arial" w:cs="Times New Roman"/>
            <w:color w:val="00467F"/>
            <w:sz w:val="18"/>
            <w:szCs w:val="18"/>
            <w:u w:val="single"/>
          </w:rPr>
          <w:t>http://microsoft.com/licensing/contracts</w:t>
        </w:r>
      </w:hyperlink>
      <w:r w:rsidRPr="00A748AB">
        <w:rPr>
          <w:rFonts w:eastAsia="Arial" w:cs="Arial"/>
          <w:sz w:val="18"/>
          <w:szCs w:val="18"/>
        </w:rPr>
        <w:t xml:space="preserve">. </w:t>
      </w:r>
      <w:r w:rsidRPr="00EF6CAA">
        <w:rPr>
          <w:rFonts w:eastAsia="Arial" w:cs="Times New Roman"/>
          <w:color w:val="404040"/>
          <w:sz w:val="18"/>
          <w:szCs w:val="18"/>
        </w:rPr>
        <w:t>Microsoft provides services with products through these features.</w:t>
      </w:r>
      <w:r w:rsidR="00B70FA2">
        <w:rPr>
          <w:rFonts w:eastAsia="Arial" w:cs="Times New Roman"/>
          <w:color w:val="404040"/>
          <w:sz w:val="18"/>
          <w:szCs w:val="18"/>
        </w:rPr>
        <w:t xml:space="preserve"> </w:t>
      </w:r>
      <w:r w:rsidRPr="00EF6CAA">
        <w:rPr>
          <w:rFonts w:eastAsia="Arial" w:cs="Times New Roman"/>
          <w:color w:val="404040"/>
          <w:sz w:val="18"/>
          <w:szCs w:val="18"/>
        </w:rPr>
        <w:t>You will not always receive a separate notice when a feature connects.</w:t>
      </w:r>
      <w:r w:rsidR="00B70FA2">
        <w:rPr>
          <w:rFonts w:eastAsia="Arial" w:cs="Times New Roman"/>
          <w:color w:val="404040"/>
          <w:sz w:val="18"/>
          <w:szCs w:val="18"/>
        </w:rPr>
        <w:t xml:space="preserve"> </w:t>
      </w:r>
      <w:r w:rsidRPr="00EF6CAA">
        <w:rPr>
          <w:rFonts w:eastAsia="Arial" w:cs="Times New Roman"/>
          <w:color w:val="404040"/>
          <w:sz w:val="18"/>
          <w:szCs w:val="18"/>
        </w:rPr>
        <w:t>In some cases, you may switc</w:t>
      </w:r>
      <w:r w:rsidR="00830DCA">
        <w:rPr>
          <w:rFonts w:eastAsia="Arial" w:cs="Times New Roman"/>
          <w:color w:val="404040"/>
          <w:sz w:val="18"/>
          <w:szCs w:val="18"/>
        </w:rPr>
        <w:t>h off a feature or not use it.</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Computer Information</w:t>
      </w:r>
    </w:p>
    <w:p w14:paraId="6568D7E7" w14:textId="5D35466E" w:rsidR="00B0332A" w:rsidRPr="00A748AB" w:rsidRDefault="00B0332A" w:rsidP="00B0332A">
      <w:pPr>
        <w:ind w:left="270"/>
        <w:rPr>
          <w:rFonts w:eastAsia="Arial" w:cs="Arial"/>
          <w:color w:val="auto"/>
          <w:sz w:val="18"/>
          <w:szCs w:val="18"/>
        </w:rPr>
      </w:pPr>
      <w:r w:rsidRPr="00EF6CAA">
        <w:rPr>
          <w:rFonts w:eastAsia="Arial" w:cs="Times New Roman"/>
          <w:color w:val="404040"/>
          <w:sz w:val="18"/>
          <w:szCs w:val="18"/>
        </w:rPr>
        <w:t>The features use Internet protocols, which send to the appropriate systems computer information, such as your Internet protocol address, the type of operating system, browser and name and version of the software you are using, and the language code of the device whe</w:t>
      </w:r>
      <w:r w:rsidR="00830DCA">
        <w:rPr>
          <w:rFonts w:eastAsia="Arial" w:cs="Times New Roman"/>
          <w:color w:val="404040"/>
          <w:sz w:val="18"/>
          <w:szCs w:val="18"/>
        </w:rPr>
        <w:t>re you installed the software.</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Use of Information</w:t>
      </w:r>
    </w:p>
    <w:p w14:paraId="79066CA6" w14:textId="4492DED3" w:rsidR="00B0332A" w:rsidRPr="00EF6CAA" w:rsidRDefault="00B0332A" w:rsidP="00B0332A">
      <w:pPr>
        <w:ind w:left="270"/>
        <w:rPr>
          <w:rFonts w:eastAsia="Arial" w:cs="Arial"/>
          <w:color w:val="404040"/>
          <w:sz w:val="18"/>
          <w:szCs w:val="18"/>
        </w:rPr>
      </w:pPr>
      <w:r w:rsidRPr="00EF6CAA">
        <w:rPr>
          <w:rFonts w:eastAsia="Arial" w:cs="Times New Roman"/>
          <w:color w:val="404040"/>
          <w:sz w:val="18"/>
          <w:szCs w:val="18"/>
        </w:rPr>
        <w:t>Microsoft does not use the information to identify or contact you. Microsoft uses this information to make services available to you when you use the software. Microsoft may use the computer information, accelerator information, search suggestions information, error reports, Malware reports and URL filtering reports to improve our software and services.</w:t>
      </w:r>
      <w:r w:rsidR="00B70FA2">
        <w:rPr>
          <w:rFonts w:eastAsia="Arial" w:cs="Times New Roman"/>
          <w:color w:val="404040"/>
          <w:sz w:val="18"/>
          <w:szCs w:val="18"/>
        </w:rPr>
        <w:t xml:space="preserve"> </w:t>
      </w:r>
      <w:r w:rsidRPr="00EF6CAA">
        <w:rPr>
          <w:rFonts w:eastAsia="Arial" w:cs="Times New Roman"/>
          <w:color w:val="404040"/>
          <w:sz w:val="18"/>
          <w:szCs w:val="18"/>
        </w:rPr>
        <w:t>We may also share it with others, such as hardware and software vendors.</w:t>
      </w:r>
      <w:r w:rsidR="00B70FA2">
        <w:rPr>
          <w:rFonts w:eastAsia="Arial" w:cs="Times New Roman"/>
          <w:color w:val="404040"/>
          <w:sz w:val="18"/>
          <w:szCs w:val="18"/>
        </w:rPr>
        <w:t xml:space="preserve"> </w:t>
      </w:r>
      <w:r w:rsidRPr="00EF6CAA">
        <w:rPr>
          <w:rFonts w:eastAsia="Arial" w:cs="Times New Roman"/>
          <w:color w:val="404040"/>
          <w:sz w:val="18"/>
          <w:szCs w:val="18"/>
        </w:rPr>
        <w:t>They may use the information to improve how their products run with Microsoft software.</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Consent for Data Transfer</w:t>
      </w:r>
    </w:p>
    <w:p w14:paraId="6FDDE4FB" w14:textId="77777777" w:rsidR="00B0332A" w:rsidRPr="00E31CEA" w:rsidRDefault="00B0332A" w:rsidP="00B0332A">
      <w:pPr>
        <w:ind w:left="270"/>
        <w:rPr>
          <w:rFonts w:eastAsia="Arial" w:cs="Times New Roman"/>
          <w:color w:val="404040"/>
          <w:sz w:val="18"/>
          <w:szCs w:val="18"/>
        </w:rPr>
      </w:pPr>
      <w:r w:rsidRPr="00E31CEA">
        <w:rPr>
          <w:rFonts w:eastAsia="Arial" w:cs="Times New Roman"/>
          <w:color w:val="404040"/>
          <w:sz w:val="18"/>
          <w:szCs w:val="18"/>
        </w:rPr>
        <w:t>By using these software features, you consent to the transmission of computer information, such as your Internet protocol address, the type of operating system, browser and name and version of the software you are using, and the language code of the device where you run the software.</w:t>
      </w:r>
    </w:p>
    <w:p w14:paraId="2EA669D2" w14:textId="3F329C50" w:rsidR="00B0332A" w:rsidRPr="00DB4E8F" w:rsidRDefault="00B0332A" w:rsidP="00DB4E8F">
      <w:pPr>
        <w:pStyle w:val="PURHeading1"/>
      </w:pPr>
      <w:r w:rsidRPr="00DB4E8F">
        <w:t>Notice about the H.264/AVC Visual Standard, the VC-1 Video Standard, the MPEG-4 Visual Standar</w:t>
      </w:r>
      <w:r w:rsidR="00830DCA">
        <w:t>d and the MPEG-2 Video Standard</w:t>
      </w:r>
    </w:p>
    <w:p w14:paraId="413661D9"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software may include H.264/AVC, VC-1, MPEG-4 Part 2, and MPEG-2 visual compression technology. MPEG LA, L.L.C. requires this notice:</w:t>
      </w:r>
    </w:p>
    <w:p w14:paraId="5E54A363" w14:textId="7DFC9A88"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PRODUCT IS LICENSED UNDER THE AVC, THE VC-1, THE MPEG-4 PART 2 VISUAL, AND MPEG-2 VIDEO PATENT PORTFOLIO LICENSES FOR THE PERSONAL AND NON-COMMERCIAL USE OF A CONSUMER TO (i) ENCODE VIDEO IN COMPLIANCE WITH THE ABOVE (“VIDEO STANDARDS”) AND/OR (ii) DECODE AVC, VC-1, MPEG-4 PART 2 OR MPEG 2 VIDEO THAT WAS ENCODED BY A CONSUMER ENGAGED IN A PERSONAL AND NON-COMMERCIAL ACTIVITY AND/OR WAS OBTAINED FROM A VIDEO PROVIDER LICENSED TO PROVIDE SUCH VIDEO.</w:t>
      </w:r>
      <w:r w:rsidR="00B70FA2">
        <w:rPr>
          <w:rFonts w:eastAsia="Arial" w:cs="Arial"/>
          <w:color w:val="404040"/>
          <w:sz w:val="18"/>
          <w:szCs w:val="18"/>
        </w:rPr>
        <w:t xml:space="preserve"> </w:t>
      </w:r>
      <w:r w:rsidRPr="00830DCA">
        <w:rPr>
          <w:rFonts w:eastAsia="Arial" w:cs="Arial"/>
          <w:color w:val="404040"/>
          <w:sz w:val="18"/>
          <w:szCs w:val="18"/>
        </w:rPr>
        <w:t xml:space="preserve">NO LICENSE IS GRANTED OR SHALL BE IMPLIED FOR ANY OTHER USE. ADDITIONAL INFORMATION MAY BE OBTAINED FROM MPEG LA, L.L.C. SEE </w:t>
      </w:r>
      <w:hyperlink r:id="rId193" w:history="1">
        <w:r w:rsidRPr="00830DCA">
          <w:rPr>
            <w:rStyle w:val="Hyperlink"/>
            <w:rFonts w:eastAsia="Arial" w:cs="Arial"/>
            <w:sz w:val="18"/>
            <w:szCs w:val="18"/>
          </w:rPr>
          <w:t>http://www.mpegla.com/index1.cfm</w:t>
        </w:r>
      </w:hyperlink>
      <w:r w:rsidRPr="00830DCA">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For clarification purposes, this notice does not limit or inhibit the use of the software for normal business uses that are personal to that business which do not include (i) redistribution of the software to third parties, or (ii) creation of content with the VIDEO STANDARDS compliant technologies for distribution to third parties.</w:t>
      </w:r>
    </w:p>
    <w:p w14:paraId="3CD95DA9" w14:textId="77777777" w:rsidR="00B0332A" w:rsidRPr="00EF6CAA" w:rsidRDefault="00B0332A" w:rsidP="00DB4E8F">
      <w:pPr>
        <w:pStyle w:val="PURHeading1"/>
      </w:pPr>
      <w:r w:rsidRPr="00EF6CAA">
        <w:t>Potentially Unwanted Software</w:t>
      </w:r>
    </w:p>
    <w:p w14:paraId="79EAEAD7" w14:textId="0815005E" w:rsidR="00B0332A" w:rsidRPr="00EF6CAA" w:rsidRDefault="00B0332A" w:rsidP="00B0332A">
      <w:pPr>
        <w:ind w:left="270"/>
        <w:rPr>
          <w:color w:val="404040" w:themeColor="text1" w:themeTint="BF"/>
          <w:sz w:val="18"/>
        </w:rPr>
      </w:pPr>
      <w:r w:rsidRPr="00EF6CAA">
        <w:rPr>
          <w:color w:val="404040" w:themeColor="text1" w:themeTint="BF"/>
          <w:sz w:val="18"/>
        </w:rPr>
        <w:t>If turned on, Windows Defender will search your computer for “spyware,” “adware” and other potentially unwanted software.</w:t>
      </w:r>
      <w:r w:rsidR="00B70FA2">
        <w:rPr>
          <w:color w:val="404040" w:themeColor="text1" w:themeTint="BF"/>
          <w:sz w:val="18"/>
        </w:rPr>
        <w:t xml:space="preserve"> </w:t>
      </w:r>
      <w:r w:rsidRPr="00EF6CAA">
        <w:rPr>
          <w:color w:val="404040" w:themeColor="text1" w:themeTint="BF"/>
          <w:sz w:val="18"/>
        </w:rPr>
        <w:t>If it finds potentially unwanted software, the software will ask you if you want to ignore, disable (quarantine) or remove it.</w:t>
      </w:r>
      <w:r w:rsidR="00B70FA2">
        <w:rPr>
          <w:color w:val="404040" w:themeColor="text1" w:themeTint="BF"/>
          <w:sz w:val="18"/>
        </w:rPr>
        <w:t xml:space="preserve"> </w:t>
      </w:r>
      <w:r w:rsidRPr="00EF6CAA">
        <w:rPr>
          <w:color w:val="404040" w:themeColor="text1" w:themeTint="BF"/>
          <w:sz w:val="18"/>
        </w:rPr>
        <w:t>Any potentially unwanted software rated “high” or “severe” will automatically be removed after scanning unless you change the default setting.</w:t>
      </w:r>
      <w:r w:rsidR="00B70FA2">
        <w:rPr>
          <w:color w:val="404040" w:themeColor="text1" w:themeTint="BF"/>
          <w:sz w:val="18"/>
        </w:rPr>
        <w:t xml:space="preserve"> </w:t>
      </w:r>
      <w:r w:rsidRPr="00EF6CAA">
        <w:rPr>
          <w:color w:val="404040" w:themeColor="text1" w:themeTint="BF"/>
          <w:sz w:val="18"/>
        </w:rPr>
        <w:t xml:space="preserve">Removing or disabling potentially unwanted software may result in other software on your computer ceasing to work or </w:t>
      </w:r>
      <w:proofErr w:type="gramStart"/>
      <w:r w:rsidRPr="00EF6CAA">
        <w:rPr>
          <w:color w:val="404040" w:themeColor="text1" w:themeTint="BF"/>
          <w:sz w:val="18"/>
        </w:rPr>
        <w:t>your</w:t>
      </w:r>
      <w:proofErr w:type="gramEnd"/>
      <w:r w:rsidRPr="00EF6CAA">
        <w:rPr>
          <w:color w:val="404040" w:themeColor="text1" w:themeTint="BF"/>
          <w:sz w:val="18"/>
        </w:rPr>
        <w:t xml:space="preserve"> breaching a license to use other software on your computer.</w:t>
      </w:r>
    </w:p>
    <w:p w14:paraId="44404120" w14:textId="77777777" w:rsidR="00B0332A" w:rsidRPr="00EF6CAA" w:rsidRDefault="00B0332A" w:rsidP="00B0332A">
      <w:pPr>
        <w:ind w:left="270"/>
        <w:rPr>
          <w:color w:val="404040" w:themeColor="text1" w:themeTint="BF"/>
          <w:sz w:val="18"/>
        </w:rPr>
      </w:pPr>
      <w:r w:rsidRPr="00EF6CAA">
        <w:rPr>
          <w:color w:val="404040" w:themeColor="text1" w:themeTint="BF"/>
          <w:sz w:val="18"/>
        </w:rPr>
        <w:t>By using this software, it is possible that you will also remove or disable software that is not potentially unwanted software.</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sidRPr="00EF6CAA">
        <w:rPr>
          <w:rFonts w:eastAsia="Arial" w:cs="Times New Roman"/>
          <w:smallCaps/>
          <w:noProof/>
          <w:color w:val="00467F" w:themeColor="text2"/>
          <w:sz w:val="24"/>
          <w:szCs w:val="24"/>
        </w:rPr>
        <w:t>Recording Notice</w:t>
      </w:r>
    </w:p>
    <w:p w14:paraId="164D0BB2" w14:textId="4774EDD2" w:rsidR="00B0332A" w:rsidRDefault="00B0332A" w:rsidP="00B0332A">
      <w:pPr>
        <w:ind w:left="270"/>
        <w:rPr>
          <w:color w:val="404040" w:themeColor="text1" w:themeTint="BF"/>
          <w:sz w:val="18"/>
        </w:rPr>
      </w:pPr>
      <w:r w:rsidRPr="00EF6CAA">
        <w:rPr>
          <w:color w:val="404040" w:themeColor="text1" w:themeTint="BF"/>
          <w:sz w:val="18"/>
        </w:rPr>
        <w:t>The laws of some jurisdictions require notice to or the consent of individuals prior to intercepting, monitoring and/or recording their communications and/or restrict collection, storage, and use of personally identifiable information.</w:t>
      </w:r>
      <w:r w:rsidR="00B70FA2">
        <w:rPr>
          <w:color w:val="404040" w:themeColor="text1" w:themeTint="BF"/>
          <w:sz w:val="18"/>
        </w:rPr>
        <w:t xml:space="preserve"> </w:t>
      </w:r>
      <w:r w:rsidRPr="00EF6CAA">
        <w:rPr>
          <w:color w:val="404040" w:themeColor="text1" w:themeTint="BF"/>
          <w:sz w:val="18"/>
        </w:rPr>
        <w:t>You agree to comply with all applicable laws and to obtain all necessary consents and make all necessary disclosures before using the online service and/or the recording feature(s).</w:t>
      </w:r>
    </w:p>
    <w:p w14:paraId="6577DEB6" w14:textId="77777777" w:rsidR="00EB5933" w:rsidRDefault="00EB5933" w:rsidP="00EB5933">
      <w:pPr>
        <w:pStyle w:val="PURHeading1"/>
      </w:pPr>
      <w:r>
        <w:t>Yammer</w:t>
      </w:r>
    </w:p>
    <w:p w14:paraId="42A7DF48" w14:textId="273A00DA" w:rsidR="00EB5933" w:rsidRDefault="00EB5933" w:rsidP="00EB5933">
      <w:pPr>
        <w:pStyle w:val="PURBody-Indented"/>
      </w:pPr>
      <w:r>
        <w:t>The software connecting Microsoft Dynamics CRM with Yammer will enable certain data to be shared between the two services.</w:t>
      </w:r>
      <w:r w:rsidR="00B70FA2">
        <w:t xml:space="preserve"> </w:t>
      </w:r>
      <w:r>
        <w:t xml:space="preserve">At the direction of you or your end users, the following data will be transmitted to Yammer through Microsoft Dynamics CRM: (i) posts; (ii) links to CRM records; (iii) information contained in the description field of the CRM records; and </w:t>
      </w:r>
      <w:proofErr w:type="gramStart"/>
      <w:r>
        <w:t>(</w:t>
      </w:r>
      <w:r w:rsidR="004313A2">
        <w:t>iv</w:t>
      </w:r>
      <w:r>
        <w:t>) any</w:t>
      </w:r>
      <w:proofErr w:type="gramEnd"/>
      <w:r>
        <w:t xml:space="preserve"> other activity or content you or your end users share with Yammer. Yammer’s Terms of Use are available at </w:t>
      </w:r>
      <w:hyperlink r:id="rId194">
        <w:r>
          <w:rPr>
            <w:color w:val="00467F"/>
            <w:u w:val="single"/>
          </w:rPr>
          <w:t>https://www.yammer.com/about/terms/</w:t>
        </w:r>
      </w:hyperlink>
      <w:r>
        <w:t>.</w:t>
      </w:r>
      <w:r w:rsidR="00B70FA2">
        <w:t xml:space="preserve"> </w:t>
      </w:r>
      <w:r>
        <w:t xml:space="preserve">Its Privacy Statement is available at </w:t>
      </w:r>
      <w:hyperlink r:id="rId195">
        <w:r>
          <w:rPr>
            <w:color w:val="00467F"/>
            <w:u w:val="single"/>
          </w:rPr>
          <w:t>https://www.yammer.com/about/privacy/</w:t>
        </w:r>
      </w:hyperlink>
      <w:r>
        <w:t xml:space="preserve"> apply to customer data sent to Yammer.</w:t>
      </w:r>
    </w:p>
    <w:bookmarkEnd w:id="1037"/>
    <w:p w14:paraId="2941EAC8" w14:textId="37FE2AE4" w:rsidR="00DB4E8F" w:rsidRDefault="00E318EC" w:rsidP="00CD6E9D">
      <w:pPr>
        <w:pStyle w:val="PURBody"/>
        <w:keepLines/>
        <w:jc w:val="right"/>
        <w:rPr>
          <w:rStyle w:val="Hyperlink"/>
        </w:rPr>
      </w:pPr>
      <w:r>
        <w:fldChar w:fldCharType="begin"/>
      </w:r>
      <w:r>
        <w:instrText xml:space="preserve"> HYPERLINK \l "TOC" </w:instrText>
      </w:r>
      <w:r>
        <w:fldChar w:fldCharType="separate"/>
      </w:r>
      <w:r w:rsidR="00DB4E8F" w:rsidRPr="00372624">
        <w:rPr>
          <w:rStyle w:val="Hyperlink"/>
          <w:rFonts w:ascii="Arial Narrow" w:hAnsi="Arial Narrow"/>
          <w:sz w:val="16"/>
        </w:rPr>
        <w:t>Table of Contents</w:t>
      </w:r>
      <w:r>
        <w:rPr>
          <w:rStyle w:val="Hyperlink"/>
          <w:rFonts w:ascii="Arial Narrow" w:hAnsi="Arial Narrow"/>
          <w:sz w:val="16"/>
        </w:rPr>
        <w:fldChar w:fldCharType="end"/>
      </w:r>
      <w:r w:rsidR="00DB4E8F">
        <w:t xml:space="preserve"> / </w:t>
      </w:r>
      <w:hyperlink w:anchor="UniversalTerms" w:history="1">
        <w:r w:rsidR="00DB4E8F">
          <w:rPr>
            <w:rStyle w:val="Hyperlink"/>
            <w:rFonts w:ascii="Arial Narrow" w:hAnsi="Arial Narrow"/>
            <w:sz w:val="16"/>
          </w:rPr>
          <w:t>Universal License Terms</w:t>
        </w:r>
      </w:hyperlink>
    </w:p>
    <w:bookmarkEnd w:id="1035"/>
    <w:p w14:paraId="769C9D7E" w14:textId="77777777" w:rsidR="005C3F2E" w:rsidRDefault="00AF3DD9" w:rsidP="00057196">
      <w:pPr>
        <w:spacing w:line="240" w:lineRule="exact"/>
        <w:sectPr w:rsidR="005C3F2E" w:rsidSect="002D0ED6">
          <w:footerReference w:type="default" r:id="rId196"/>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1038" w:name="_Toc299519184"/>
      <w:bookmarkStart w:id="1039" w:name="_Toc299525048"/>
      <w:bookmarkStart w:id="1040" w:name="_Toc299531616"/>
      <w:bookmarkStart w:id="1041" w:name="_Toc299531940"/>
      <w:bookmarkStart w:id="1042" w:name="_Toc299957231"/>
      <w:bookmarkStart w:id="1043" w:name="_Toc346536896"/>
      <w:bookmarkStart w:id="1044" w:name="_Toc339280360"/>
      <w:bookmarkStart w:id="1045" w:name="_Toc363552833"/>
      <w:bookmarkStart w:id="1046" w:name="_Toc378682300"/>
      <w:bookmarkStart w:id="1047" w:name="_Toc371268312"/>
      <w:bookmarkStart w:id="1048" w:name="_Toc379278515"/>
      <w:bookmarkStart w:id="1049" w:name="_Toc427932263"/>
      <w:bookmarkStart w:id="1050" w:name="Index"/>
      <w:bookmarkEnd w:id="6"/>
      <w:r>
        <w:t>Product Index</w:t>
      </w:r>
      <w:bookmarkEnd w:id="1038"/>
      <w:bookmarkEnd w:id="1039"/>
      <w:bookmarkEnd w:id="1040"/>
      <w:bookmarkEnd w:id="1041"/>
      <w:bookmarkEnd w:id="1042"/>
      <w:bookmarkEnd w:id="1043"/>
      <w:bookmarkEnd w:id="1044"/>
      <w:bookmarkEnd w:id="1045"/>
      <w:bookmarkEnd w:id="1046"/>
      <w:bookmarkEnd w:id="1047"/>
      <w:bookmarkEnd w:id="1048"/>
      <w:bookmarkEnd w:id="1049"/>
    </w:p>
    <w:p w14:paraId="29528880" w14:textId="77777777" w:rsidR="004A517B" w:rsidRDefault="00231176" w:rsidP="002A2D1E">
      <w:pPr>
        <w:pStyle w:val="PURSectionHeading"/>
        <w:rPr>
          <w:noProof/>
        </w:rPr>
        <w:sectPr w:rsidR="004A517B" w:rsidSect="001556E5">
          <w:footerReference w:type="default" r:id="rId197"/>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5E4B6DDD" w14:textId="77777777" w:rsidR="004A517B" w:rsidRDefault="004A517B">
      <w:pPr>
        <w:pStyle w:val="Index1"/>
        <w:rPr>
          <w:noProof/>
        </w:rPr>
      </w:pPr>
      <w:r w:rsidRPr="001B4C33">
        <w:rPr>
          <w:noProof/>
          <w:lang w:val="fr-FR"/>
        </w:rPr>
        <w:t>Advanced Threat Analytics 2016</w:t>
      </w:r>
      <w:r>
        <w:rPr>
          <w:noProof/>
        </w:rPr>
        <w:t>, 33</w:t>
      </w:r>
    </w:p>
    <w:p w14:paraId="0EC2AF8C" w14:textId="77777777" w:rsidR="004A517B" w:rsidRDefault="004A517B">
      <w:pPr>
        <w:pStyle w:val="Index1"/>
        <w:rPr>
          <w:noProof/>
        </w:rPr>
      </w:pPr>
      <w:r>
        <w:rPr>
          <w:noProof/>
        </w:rPr>
        <w:t>BizTalk Server 2013 R2 Branch, 26</w:t>
      </w:r>
    </w:p>
    <w:p w14:paraId="5DD555CA" w14:textId="77777777" w:rsidR="004A517B" w:rsidRDefault="004A517B">
      <w:pPr>
        <w:pStyle w:val="Index1"/>
        <w:rPr>
          <w:noProof/>
        </w:rPr>
      </w:pPr>
      <w:r>
        <w:rPr>
          <w:noProof/>
        </w:rPr>
        <w:t>BizTalk Server 2013 R2 Enterprise, 25</w:t>
      </w:r>
    </w:p>
    <w:p w14:paraId="5C490E9B" w14:textId="77777777" w:rsidR="004A517B" w:rsidRDefault="004A517B">
      <w:pPr>
        <w:pStyle w:val="Index1"/>
        <w:rPr>
          <w:noProof/>
        </w:rPr>
      </w:pPr>
      <w:r>
        <w:rPr>
          <w:noProof/>
        </w:rPr>
        <w:t>BizTalk Server 2013 R2 Standard, 26</w:t>
      </w:r>
    </w:p>
    <w:p w14:paraId="79C2438C" w14:textId="77777777" w:rsidR="004A517B" w:rsidRDefault="004A517B">
      <w:pPr>
        <w:pStyle w:val="Index1"/>
        <w:rPr>
          <w:noProof/>
        </w:rPr>
      </w:pPr>
      <w:r>
        <w:rPr>
          <w:noProof/>
        </w:rPr>
        <w:t>Cloud Platform Guest, 60</w:t>
      </w:r>
    </w:p>
    <w:p w14:paraId="2CA639A3" w14:textId="77777777" w:rsidR="004A517B" w:rsidRDefault="004A517B">
      <w:pPr>
        <w:pStyle w:val="Index1"/>
        <w:rPr>
          <w:noProof/>
        </w:rPr>
      </w:pPr>
      <w:r>
        <w:rPr>
          <w:noProof/>
        </w:rPr>
        <w:t>Cloud Platform Suite, 59</w:t>
      </w:r>
    </w:p>
    <w:p w14:paraId="7FFDEBB7" w14:textId="77777777" w:rsidR="004A517B" w:rsidRDefault="004A517B">
      <w:pPr>
        <w:pStyle w:val="Index1"/>
        <w:rPr>
          <w:noProof/>
        </w:rPr>
      </w:pPr>
      <w:r w:rsidRPr="001B4C33">
        <w:rPr>
          <w:noProof/>
          <w:lang w:val="fr-FR"/>
        </w:rPr>
        <w:t>Core Infrastructure Server Suite Datacenter</w:t>
      </w:r>
      <w:r>
        <w:rPr>
          <w:noProof/>
        </w:rPr>
        <w:t>, 12</w:t>
      </w:r>
    </w:p>
    <w:p w14:paraId="4B48D2F3" w14:textId="77777777" w:rsidR="004A517B" w:rsidRDefault="004A517B">
      <w:pPr>
        <w:pStyle w:val="Index1"/>
        <w:rPr>
          <w:noProof/>
        </w:rPr>
      </w:pPr>
      <w:r w:rsidRPr="001B4C33">
        <w:rPr>
          <w:noProof/>
          <w:lang w:val="fr-FR"/>
        </w:rPr>
        <w:t>Core Infrastructure Server Suite Standard</w:t>
      </w:r>
      <w:r>
        <w:rPr>
          <w:noProof/>
        </w:rPr>
        <w:t>, 13</w:t>
      </w:r>
    </w:p>
    <w:p w14:paraId="43D19DB4" w14:textId="74C3CCAA" w:rsidR="004A517B" w:rsidRDefault="004A517B">
      <w:pPr>
        <w:pStyle w:val="Index1"/>
        <w:rPr>
          <w:noProof/>
        </w:rPr>
      </w:pPr>
      <w:r>
        <w:rPr>
          <w:noProof/>
        </w:rPr>
        <w:t>Exchange Server 201</w:t>
      </w:r>
      <w:r w:rsidR="00A5019E">
        <w:rPr>
          <w:rFonts w:hint="eastAsia"/>
          <w:noProof/>
          <w:lang w:eastAsia="ja-JP"/>
        </w:rPr>
        <w:t>6</w:t>
      </w:r>
      <w:r>
        <w:rPr>
          <w:noProof/>
        </w:rPr>
        <w:t xml:space="preserve"> Standard and Enterprise, 33</w:t>
      </w:r>
    </w:p>
    <w:p w14:paraId="5B9BCBAB" w14:textId="77777777" w:rsidR="004A517B" w:rsidRDefault="004A517B">
      <w:pPr>
        <w:pStyle w:val="Index1"/>
        <w:rPr>
          <w:noProof/>
        </w:rPr>
      </w:pPr>
      <w:r>
        <w:rPr>
          <w:noProof/>
        </w:rPr>
        <w:t>Forefront Identity Manager Synchronization Service for Hosting 2010 R2, 14</w:t>
      </w:r>
    </w:p>
    <w:p w14:paraId="02E151B1" w14:textId="77777777" w:rsidR="004A517B" w:rsidRDefault="004A517B">
      <w:pPr>
        <w:pStyle w:val="Index1"/>
        <w:rPr>
          <w:noProof/>
        </w:rPr>
      </w:pPr>
      <w:r>
        <w:rPr>
          <w:noProof/>
        </w:rPr>
        <w:t>Microsoft Application Virtualization for Remote Desktop Services, 36</w:t>
      </w:r>
    </w:p>
    <w:p w14:paraId="19079C5D" w14:textId="77777777" w:rsidR="004A517B" w:rsidRDefault="004A517B">
      <w:pPr>
        <w:pStyle w:val="Index1"/>
        <w:rPr>
          <w:noProof/>
        </w:rPr>
      </w:pPr>
      <w:r>
        <w:rPr>
          <w:noProof/>
        </w:rPr>
        <w:t>Microsoft Application Virtualization Hosting for Desktops, 36</w:t>
      </w:r>
    </w:p>
    <w:p w14:paraId="540663F1" w14:textId="77777777" w:rsidR="004A517B" w:rsidRDefault="004A517B">
      <w:pPr>
        <w:pStyle w:val="Index1"/>
        <w:rPr>
          <w:noProof/>
        </w:rPr>
      </w:pPr>
      <w:r>
        <w:rPr>
          <w:noProof/>
        </w:rPr>
        <w:t>Microsoft Dynamics AX 2012 R3, 37</w:t>
      </w:r>
    </w:p>
    <w:p w14:paraId="14350253" w14:textId="77777777" w:rsidR="004A517B" w:rsidRDefault="004A517B">
      <w:pPr>
        <w:pStyle w:val="Index1"/>
        <w:rPr>
          <w:noProof/>
        </w:rPr>
      </w:pPr>
      <w:r>
        <w:rPr>
          <w:noProof/>
        </w:rPr>
        <w:t>Microsoft Dynamics AX 2012 R3 Standard Commerce Server Core, 27</w:t>
      </w:r>
    </w:p>
    <w:p w14:paraId="50A6E199" w14:textId="77777777" w:rsidR="004A517B" w:rsidRDefault="004A517B">
      <w:pPr>
        <w:pStyle w:val="Index1"/>
        <w:rPr>
          <w:noProof/>
        </w:rPr>
      </w:pPr>
      <w:r>
        <w:rPr>
          <w:noProof/>
        </w:rPr>
        <w:t>Microsoft Dynamics C5 2012, 14, 38</w:t>
      </w:r>
    </w:p>
    <w:p w14:paraId="2D29944F" w14:textId="77777777" w:rsidR="004A517B" w:rsidRDefault="004A517B">
      <w:pPr>
        <w:pStyle w:val="Index1"/>
        <w:rPr>
          <w:noProof/>
        </w:rPr>
      </w:pPr>
      <w:r>
        <w:rPr>
          <w:noProof/>
        </w:rPr>
        <w:t>Microsoft Dynamics CRM 2015 Service Provider, 39</w:t>
      </w:r>
    </w:p>
    <w:p w14:paraId="2F2B597E" w14:textId="77777777" w:rsidR="004A517B" w:rsidRDefault="004A517B">
      <w:pPr>
        <w:pStyle w:val="Index1"/>
        <w:rPr>
          <w:noProof/>
        </w:rPr>
      </w:pPr>
      <w:r>
        <w:rPr>
          <w:noProof/>
        </w:rPr>
        <w:t>Microsoft Dynamics GP 2015 R2, 15, 39</w:t>
      </w:r>
    </w:p>
    <w:p w14:paraId="2D14F27E" w14:textId="77777777" w:rsidR="004A517B" w:rsidRDefault="004A517B">
      <w:pPr>
        <w:pStyle w:val="Index1"/>
        <w:rPr>
          <w:noProof/>
        </w:rPr>
      </w:pPr>
      <w:r>
        <w:rPr>
          <w:noProof/>
        </w:rPr>
        <w:t>Microsoft Dynamics NAV 2015, 15, 41</w:t>
      </w:r>
    </w:p>
    <w:p w14:paraId="17A79CB3" w14:textId="77777777" w:rsidR="004A517B" w:rsidRDefault="004A517B">
      <w:pPr>
        <w:pStyle w:val="Index1"/>
        <w:rPr>
          <w:noProof/>
        </w:rPr>
      </w:pPr>
      <w:r>
        <w:rPr>
          <w:noProof/>
        </w:rPr>
        <w:t>Microsoft Dynamics SL 2015, 16, 42</w:t>
      </w:r>
    </w:p>
    <w:p w14:paraId="1433391A" w14:textId="77777777" w:rsidR="004A517B" w:rsidRDefault="004A517B">
      <w:pPr>
        <w:pStyle w:val="Index1"/>
        <w:rPr>
          <w:noProof/>
        </w:rPr>
      </w:pPr>
      <w:r>
        <w:rPr>
          <w:noProof/>
        </w:rPr>
        <w:t>Microsoft Identity Manager 2016 Functionality, 35</w:t>
      </w:r>
    </w:p>
    <w:p w14:paraId="0C224528" w14:textId="77777777" w:rsidR="004A517B" w:rsidRDefault="004A517B">
      <w:pPr>
        <w:pStyle w:val="Index1"/>
        <w:rPr>
          <w:noProof/>
        </w:rPr>
      </w:pPr>
      <w:r>
        <w:rPr>
          <w:noProof/>
        </w:rPr>
        <w:t>Microsoft User Experience Virtualization Hosting for Desktops v2.1, 43</w:t>
      </w:r>
    </w:p>
    <w:p w14:paraId="19C3D78A" w14:textId="77777777" w:rsidR="004A517B" w:rsidRDefault="004A517B">
      <w:pPr>
        <w:pStyle w:val="Index1"/>
        <w:rPr>
          <w:noProof/>
        </w:rPr>
      </w:pPr>
      <w:r>
        <w:rPr>
          <w:noProof/>
        </w:rPr>
        <w:t>Office Multi Language Pack 2013, 43</w:t>
      </w:r>
    </w:p>
    <w:p w14:paraId="093091F7" w14:textId="168F87E0" w:rsidR="004A517B" w:rsidRDefault="004A517B">
      <w:pPr>
        <w:pStyle w:val="Index1"/>
        <w:rPr>
          <w:noProof/>
        </w:rPr>
      </w:pPr>
      <w:r>
        <w:rPr>
          <w:noProof/>
        </w:rPr>
        <w:t>Office Professional Plus 201</w:t>
      </w:r>
      <w:r w:rsidR="00A5019E">
        <w:rPr>
          <w:rFonts w:hint="eastAsia"/>
          <w:noProof/>
          <w:lang w:eastAsia="ja-JP"/>
        </w:rPr>
        <w:t>6</w:t>
      </w:r>
      <w:r>
        <w:rPr>
          <w:noProof/>
        </w:rPr>
        <w:t>, 44</w:t>
      </w:r>
    </w:p>
    <w:p w14:paraId="275C797D" w14:textId="1B5C686E" w:rsidR="004A517B" w:rsidRDefault="004A517B">
      <w:pPr>
        <w:pStyle w:val="Index1"/>
        <w:rPr>
          <w:noProof/>
        </w:rPr>
      </w:pPr>
      <w:r>
        <w:rPr>
          <w:noProof/>
        </w:rPr>
        <w:t>Office Standard 201</w:t>
      </w:r>
      <w:r w:rsidR="00A5019E">
        <w:rPr>
          <w:rFonts w:hint="eastAsia"/>
          <w:noProof/>
          <w:lang w:eastAsia="ja-JP"/>
        </w:rPr>
        <w:t>6</w:t>
      </w:r>
      <w:r>
        <w:rPr>
          <w:noProof/>
        </w:rPr>
        <w:t>, 44</w:t>
      </w:r>
    </w:p>
    <w:p w14:paraId="21AD7233" w14:textId="77777777" w:rsidR="004A517B" w:rsidRDefault="004A517B">
      <w:pPr>
        <w:pStyle w:val="Index1"/>
        <w:rPr>
          <w:noProof/>
        </w:rPr>
      </w:pPr>
      <w:r>
        <w:rPr>
          <w:noProof/>
        </w:rPr>
        <w:t>Productivity Suite, 45</w:t>
      </w:r>
    </w:p>
    <w:p w14:paraId="1602D470" w14:textId="431F0573" w:rsidR="004A517B" w:rsidRDefault="004A517B">
      <w:pPr>
        <w:pStyle w:val="Index1"/>
        <w:rPr>
          <w:noProof/>
        </w:rPr>
      </w:pPr>
      <w:r>
        <w:rPr>
          <w:noProof/>
        </w:rPr>
        <w:t>Project 201</w:t>
      </w:r>
      <w:r w:rsidR="00A5019E">
        <w:rPr>
          <w:rFonts w:hint="eastAsia"/>
          <w:noProof/>
          <w:lang w:eastAsia="ja-JP"/>
        </w:rPr>
        <w:t>6</w:t>
      </w:r>
      <w:r>
        <w:rPr>
          <w:noProof/>
        </w:rPr>
        <w:t xml:space="preserve"> Professional, 45</w:t>
      </w:r>
    </w:p>
    <w:p w14:paraId="059C923A" w14:textId="1820DD2E" w:rsidR="004A517B" w:rsidRDefault="004A517B">
      <w:pPr>
        <w:pStyle w:val="Index1"/>
        <w:rPr>
          <w:noProof/>
        </w:rPr>
      </w:pPr>
      <w:r>
        <w:rPr>
          <w:noProof/>
        </w:rPr>
        <w:t>Project 201</w:t>
      </w:r>
      <w:r w:rsidR="00A5019E">
        <w:rPr>
          <w:rFonts w:hint="eastAsia"/>
          <w:noProof/>
          <w:lang w:eastAsia="ja-JP"/>
        </w:rPr>
        <w:t>6</w:t>
      </w:r>
      <w:r>
        <w:rPr>
          <w:noProof/>
        </w:rPr>
        <w:t xml:space="preserve"> Standard, 46</w:t>
      </w:r>
    </w:p>
    <w:p w14:paraId="62A25DC3" w14:textId="77777777" w:rsidR="004A517B" w:rsidRDefault="004A517B">
      <w:pPr>
        <w:pStyle w:val="Index1"/>
        <w:rPr>
          <w:noProof/>
        </w:rPr>
      </w:pPr>
      <w:r>
        <w:rPr>
          <w:noProof/>
        </w:rPr>
        <w:t>Project Server 2013, 46</w:t>
      </w:r>
    </w:p>
    <w:p w14:paraId="09F3DF81" w14:textId="77777777" w:rsidR="004A517B" w:rsidRDefault="004A517B">
      <w:pPr>
        <w:pStyle w:val="Index1"/>
        <w:rPr>
          <w:noProof/>
        </w:rPr>
      </w:pPr>
      <w:r>
        <w:rPr>
          <w:noProof/>
        </w:rPr>
        <w:t>Provisioning System, 16</w:t>
      </w:r>
    </w:p>
    <w:p w14:paraId="6BD20D49" w14:textId="77777777" w:rsidR="004A517B" w:rsidRDefault="004A517B">
      <w:pPr>
        <w:pStyle w:val="Index1"/>
        <w:rPr>
          <w:noProof/>
        </w:rPr>
      </w:pPr>
      <w:r>
        <w:rPr>
          <w:noProof/>
        </w:rPr>
        <w:t>SharePoint 2013 Hosting, 17</w:t>
      </w:r>
    </w:p>
    <w:p w14:paraId="745496E9" w14:textId="77777777" w:rsidR="004A517B" w:rsidRDefault="004A517B">
      <w:pPr>
        <w:pStyle w:val="Index1"/>
        <w:rPr>
          <w:noProof/>
        </w:rPr>
      </w:pPr>
      <w:r>
        <w:rPr>
          <w:noProof/>
        </w:rPr>
        <w:t>SharePoint Server 2013, 46</w:t>
      </w:r>
    </w:p>
    <w:p w14:paraId="6C2E7056" w14:textId="77777777" w:rsidR="004A517B" w:rsidRDefault="004A517B">
      <w:pPr>
        <w:pStyle w:val="Index1"/>
        <w:rPr>
          <w:noProof/>
        </w:rPr>
      </w:pPr>
      <w:r>
        <w:rPr>
          <w:noProof/>
        </w:rPr>
        <w:t>Skype for Business Server 2015, 47</w:t>
      </w:r>
    </w:p>
    <w:p w14:paraId="4C9891A5" w14:textId="77777777" w:rsidR="004A517B" w:rsidRDefault="004A517B">
      <w:pPr>
        <w:pStyle w:val="Index1"/>
        <w:rPr>
          <w:noProof/>
        </w:rPr>
      </w:pPr>
      <w:r>
        <w:rPr>
          <w:noProof/>
        </w:rPr>
        <w:t>SQL Server 2014 Business Intelligence, 50</w:t>
      </w:r>
    </w:p>
    <w:p w14:paraId="14185145" w14:textId="77777777" w:rsidR="004A517B" w:rsidRDefault="004A517B">
      <w:pPr>
        <w:pStyle w:val="Index1"/>
        <w:rPr>
          <w:noProof/>
        </w:rPr>
      </w:pPr>
      <w:r>
        <w:rPr>
          <w:noProof/>
        </w:rPr>
        <w:t>SQL Server 2014 Enterprise Core, 27</w:t>
      </w:r>
    </w:p>
    <w:p w14:paraId="03F26DE1" w14:textId="77777777" w:rsidR="004A517B" w:rsidRDefault="004A517B">
      <w:pPr>
        <w:pStyle w:val="Index1"/>
        <w:rPr>
          <w:noProof/>
        </w:rPr>
      </w:pPr>
      <w:r>
        <w:rPr>
          <w:noProof/>
        </w:rPr>
        <w:t>SQL Server 2014 Standard, 49</w:t>
      </w:r>
    </w:p>
    <w:p w14:paraId="066E11DB" w14:textId="77777777" w:rsidR="004A517B" w:rsidRDefault="004A517B">
      <w:pPr>
        <w:pStyle w:val="Index1"/>
        <w:rPr>
          <w:noProof/>
        </w:rPr>
      </w:pPr>
      <w:r>
        <w:rPr>
          <w:noProof/>
        </w:rPr>
        <w:t>SQL Server 2014 Standard Core, 27</w:t>
      </w:r>
    </w:p>
    <w:p w14:paraId="47AFAC1D" w14:textId="77777777" w:rsidR="004A517B" w:rsidRDefault="004A517B">
      <w:pPr>
        <w:pStyle w:val="Index1"/>
        <w:rPr>
          <w:noProof/>
        </w:rPr>
      </w:pPr>
      <w:r>
        <w:rPr>
          <w:noProof/>
        </w:rPr>
        <w:t>SQL Server 2014 Web Core, 28</w:t>
      </w:r>
    </w:p>
    <w:p w14:paraId="396ABF29" w14:textId="77777777" w:rsidR="004A517B" w:rsidRDefault="004A517B">
      <w:pPr>
        <w:pStyle w:val="Index1"/>
        <w:rPr>
          <w:noProof/>
        </w:rPr>
      </w:pPr>
      <w:r w:rsidRPr="001B4C33">
        <w:rPr>
          <w:noProof/>
          <w:lang w:val="fr-FR"/>
        </w:rPr>
        <w:t>System Center 2012 R2 Client Management Suite</w:t>
      </w:r>
      <w:r>
        <w:rPr>
          <w:noProof/>
        </w:rPr>
        <w:t>, 50</w:t>
      </w:r>
    </w:p>
    <w:p w14:paraId="4F344D94" w14:textId="77777777" w:rsidR="004A517B" w:rsidRDefault="004A517B">
      <w:pPr>
        <w:pStyle w:val="Index1"/>
        <w:rPr>
          <w:noProof/>
        </w:rPr>
      </w:pPr>
      <w:r>
        <w:rPr>
          <w:noProof/>
        </w:rPr>
        <w:t>System Center 2012 R2 Configuration Manager, 50</w:t>
      </w:r>
    </w:p>
    <w:p w14:paraId="2490FDC2" w14:textId="77777777" w:rsidR="004A517B" w:rsidRDefault="004A517B">
      <w:pPr>
        <w:pStyle w:val="Index1"/>
        <w:rPr>
          <w:noProof/>
        </w:rPr>
      </w:pPr>
      <w:r>
        <w:rPr>
          <w:noProof/>
        </w:rPr>
        <w:t>System Center 2012 R2 Datacenter, 17</w:t>
      </w:r>
    </w:p>
    <w:p w14:paraId="6963D0E5" w14:textId="77777777" w:rsidR="004A517B" w:rsidRDefault="004A517B">
      <w:pPr>
        <w:pStyle w:val="Index1"/>
        <w:rPr>
          <w:noProof/>
        </w:rPr>
      </w:pPr>
      <w:r>
        <w:rPr>
          <w:noProof/>
        </w:rPr>
        <w:t>System Center 2012 R2 Standard, 18</w:t>
      </w:r>
    </w:p>
    <w:p w14:paraId="3551BDBB" w14:textId="77777777" w:rsidR="004A517B" w:rsidRDefault="004A517B">
      <w:pPr>
        <w:pStyle w:val="Index1"/>
        <w:rPr>
          <w:noProof/>
        </w:rPr>
      </w:pPr>
      <w:r w:rsidRPr="001B4C33">
        <w:rPr>
          <w:rFonts w:cs="Arial"/>
          <w:noProof/>
        </w:rPr>
        <w:t>System Center Endpoint Protection</w:t>
      </w:r>
      <w:r>
        <w:rPr>
          <w:noProof/>
        </w:rPr>
        <w:t>, 65</w:t>
      </w:r>
    </w:p>
    <w:p w14:paraId="1BE86EED" w14:textId="3FD1DD5E" w:rsidR="004A517B" w:rsidRDefault="004A517B">
      <w:pPr>
        <w:pStyle w:val="Index1"/>
        <w:rPr>
          <w:noProof/>
        </w:rPr>
      </w:pPr>
      <w:r>
        <w:rPr>
          <w:noProof/>
        </w:rPr>
        <w:t>Visio 201</w:t>
      </w:r>
      <w:r w:rsidR="00A5019E">
        <w:rPr>
          <w:rFonts w:hint="eastAsia"/>
          <w:noProof/>
          <w:lang w:eastAsia="ja-JP"/>
        </w:rPr>
        <w:t>6</w:t>
      </w:r>
      <w:r>
        <w:rPr>
          <w:noProof/>
        </w:rPr>
        <w:t xml:space="preserve"> Professional, 51</w:t>
      </w:r>
    </w:p>
    <w:p w14:paraId="3EF43238" w14:textId="712626B4" w:rsidR="004A517B" w:rsidRDefault="004A517B">
      <w:pPr>
        <w:pStyle w:val="Index1"/>
        <w:rPr>
          <w:noProof/>
        </w:rPr>
      </w:pPr>
      <w:r>
        <w:rPr>
          <w:noProof/>
        </w:rPr>
        <w:t>Visio 201</w:t>
      </w:r>
      <w:r w:rsidR="00A5019E">
        <w:rPr>
          <w:rFonts w:hint="eastAsia"/>
          <w:noProof/>
          <w:lang w:eastAsia="ja-JP"/>
        </w:rPr>
        <w:t>6</w:t>
      </w:r>
      <w:r>
        <w:rPr>
          <w:noProof/>
        </w:rPr>
        <w:t xml:space="preserve"> Standard, 51</w:t>
      </w:r>
    </w:p>
    <w:p w14:paraId="39376A0F" w14:textId="77777777" w:rsidR="004A517B" w:rsidRDefault="004A517B">
      <w:pPr>
        <w:pStyle w:val="Index1"/>
        <w:rPr>
          <w:noProof/>
        </w:rPr>
      </w:pPr>
      <w:r>
        <w:rPr>
          <w:noProof/>
        </w:rPr>
        <w:t>Visual Studio Enterprise 2015, 51</w:t>
      </w:r>
    </w:p>
    <w:p w14:paraId="1DEC8184" w14:textId="77777777" w:rsidR="004A517B" w:rsidRDefault="004A517B">
      <w:pPr>
        <w:pStyle w:val="Index1"/>
        <w:rPr>
          <w:noProof/>
        </w:rPr>
      </w:pPr>
      <w:r>
        <w:rPr>
          <w:noProof/>
        </w:rPr>
        <w:t>Visual Studio Professional 2015, 53</w:t>
      </w:r>
    </w:p>
    <w:p w14:paraId="1531640C" w14:textId="77777777" w:rsidR="004A517B" w:rsidRDefault="004A517B">
      <w:pPr>
        <w:pStyle w:val="Index1"/>
        <w:rPr>
          <w:noProof/>
        </w:rPr>
      </w:pPr>
      <w:r>
        <w:rPr>
          <w:noProof/>
        </w:rPr>
        <w:t>Visual Studio Team Foundation Server 2015 with SQL Server 2014 Technology, 55</w:t>
      </w:r>
    </w:p>
    <w:p w14:paraId="22D7D197" w14:textId="77777777" w:rsidR="004A517B" w:rsidRDefault="004A517B">
      <w:pPr>
        <w:pStyle w:val="Index1"/>
        <w:rPr>
          <w:noProof/>
        </w:rPr>
      </w:pPr>
      <w:r>
        <w:rPr>
          <w:noProof/>
        </w:rPr>
        <w:t>Visual Studio Test Professional 2015, 56</w:t>
      </w:r>
    </w:p>
    <w:p w14:paraId="4C904E4B" w14:textId="77777777" w:rsidR="004A517B" w:rsidRDefault="004A517B">
      <w:pPr>
        <w:pStyle w:val="Index1"/>
        <w:rPr>
          <w:noProof/>
        </w:rPr>
      </w:pPr>
      <w:r>
        <w:rPr>
          <w:noProof/>
        </w:rPr>
        <w:t>Windows Server 2012 R2 Active Directory Rights Management Services, 58</w:t>
      </w:r>
    </w:p>
    <w:p w14:paraId="5718752D" w14:textId="77777777" w:rsidR="004A517B" w:rsidRDefault="004A517B">
      <w:pPr>
        <w:pStyle w:val="Index1"/>
        <w:rPr>
          <w:noProof/>
        </w:rPr>
      </w:pPr>
      <w:r>
        <w:rPr>
          <w:noProof/>
        </w:rPr>
        <w:t>Windows Server 2012 R2 Datacenter, 20</w:t>
      </w:r>
    </w:p>
    <w:p w14:paraId="605428B2" w14:textId="77777777" w:rsidR="004A517B" w:rsidRDefault="004A517B">
      <w:pPr>
        <w:pStyle w:val="Index1"/>
        <w:rPr>
          <w:noProof/>
        </w:rPr>
      </w:pPr>
      <w:r>
        <w:rPr>
          <w:noProof/>
        </w:rPr>
        <w:t>Windows Server 2012 R2 Essentials, 22</w:t>
      </w:r>
    </w:p>
    <w:p w14:paraId="17AA1D57" w14:textId="77777777" w:rsidR="004A517B" w:rsidRDefault="004A517B">
      <w:pPr>
        <w:pStyle w:val="Index1"/>
        <w:rPr>
          <w:noProof/>
        </w:rPr>
      </w:pPr>
      <w:r>
        <w:rPr>
          <w:noProof/>
        </w:rPr>
        <w:t>Windows Server 2012 R2 Remote Desktop Services, 58</w:t>
      </w:r>
    </w:p>
    <w:p w14:paraId="743462ED" w14:textId="77777777" w:rsidR="004A517B" w:rsidRDefault="004A517B">
      <w:pPr>
        <w:pStyle w:val="Index1"/>
        <w:rPr>
          <w:noProof/>
        </w:rPr>
      </w:pPr>
      <w:r>
        <w:rPr>
          <w:noProof/>
        </w:rPr>
        <w:t>Windows Server 2012 R2 Standard, 21</w:t>
      </w:r>
    </w:p>
    <w:p w14:paraId="0E7493B0" w14:textId="77777777" w:rsidR="004A517B" w:rsidRDefault="004A517B" w:rsidP="002A2D1E">
      <w:pPr>
        <w:pStyle w:val="PURSectionHeading"/>
        <w:rPr>
          <w:noProof/>
        </w:rPr>
        <w:sectPr w:rsidR="004A517B" w:rsidSect="004A517B">
          <w:type w:val="continuous"/>
          <w:pgSz w:w="12240" w:h="15840" w:code="1"/>
          <w:pgMar w:top="1170" w:right="720" w:bottom="720" w:left="720" w:header="432" w:footer="288" w:gutter="0"/>
          <w:cols w:num="2" w:space="720"/>
          <w:docGrid w:linePitch="360"/>
        </w:sectPr>
      </w:pPr>
    </w:p>
    <w:p w14:paraId="5D16E5C9" w14:textId="2AF0950C" w:rsidR="002B37E0" w:rsidRPr="002A2D1E" w:rsidRDefault="00231176" w:rsidP="002A2D1E">
      <w:pPr>
        <w:pStyle w:val="PURSectionHeading"/>
        <w:rPr>
          <w:color w:val="000000" w:themeColor="text1"/>
          <w:sz w:val="18"/>
          <w:szCs w:val="18"/>
        </w:rPr>
      </w:pPr>
      <w:r>
        <w:fldChar w:fldCharType="end"/>
      </w:r>
      <w:bookmarkEnd w:id="1050"/>
    </w:p>
    <w:p w14:paraId="1E011789" w14:textId="77777777" w:rsidR="002A2D1E" w:rsidRPr="002A2D1E" w:rsidRDefault="002A2D1E" w:rsidP="002A2D1E">
      <w:pPr>
        <w:pStyle w:val="PURSectionHeading"/>
        <w:rPr>
          <w:color w:val="000000" w:themeColor="text1"/>
          <w:sz w:val="18"/>
          <w:szCs w:val="18"/>
        </w:rPr>
      </w:pPr>
    </w:p>
    <w:sectPr w:rsidR="002A2D1E" w:rsidRPr="002A2D1E" w:rsidSect="001556E5">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4142490D" w14:textId="77777777" w:rsidR="007547DA" w:rsidRDefault="007547DA" w:rsidP="007C7D4D">
      <w:pPr>
        <w:spacing w:after="0"/>
      </w:pPr>
      <w:r>
        <w:separator/>
      </w:r>
    </w:p>
    <w:p w14:paraId="26F93E28" w14:textId="77777777" w:rsidR="007547DA" w:rsidRDefault="007547DA"/>
    <w:p w14:paraId="42D2547B" w14:textId="77777777" w:rsidR="007547DA" w:rsidRDefault="007547DA"/>
  </w:endnote>
  <w:endnote w:type="continuationSeparator" w:id="0">
    <w:p w14:paraId="043F2EE6" w14:textId="77777777" w:rsidR="007547DA" w:rsidRDefault="007547DA" w:rsidP="007C7D4D">
      <w:pPr>
        <w:spacing w:after="0"/>
      </w:pPr>
      <w:r>
        <w:continuationSeparator/>
      </w:r>
    </w:p>
    <w:p w14:paraId="06F6F0B2" w14:textId="77777777" w:rsidR="007547DA" w:rsidRDefault="007547DA"/>
    <w:p w14:paraId="4A7C868C" w14:textId="77777777" w:rsidR="007547DA" w:rsidRDefault="007547DA"/>
  </w:endnote>
  <w:endnote w:type="continuationNotice" w:id="1">
    <w:p w14:paraId="63B35B22" w14:textId="77777777" w:rsidR="007547DA" w:rsidRDefault="007547DA">
      <w:pPr>
        <w:spacing w:after="0"/>
      </w:pPr>
    </w:p>
    <w:p w14:paraId="72BC1259" w14:textId="77777777" w:rsidR="007547DA" w:rsidRDefault="007547DA"/>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E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altName w:val="Cambria"/>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AF24E5" w14:textId="77777777" w:rsidR="007328F6" w:rsidRDefault="007328F6">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53666D" w:rsidRDefault="0053666D"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53666D"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53666D" w:rsidRPr="00355CD5" w:rsidRDefault="0053666D" w:rsidP="00986E3A">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53666D" w:rsidRPr="00B63DB1" w:rsidRDefault="0053666D" w:rsidP="00986E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53666D" w:rsidRPr="00AE7BEF" w:rsidRDefault="0053666D" w:rsidP="00986E3A">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53666D" w:rsidRPr="00B63DB1" w:rsidRDefault="0053666D"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53666D" w:rsidRPr="005E0251" w:rsidRDefault="0053666D" w:rsidP="00986E3A">
          <w:pPr>
            <w:jc w:val="center"/>
            <w:rPr>
              <w:rFonts w:ascii="Arial Narrow" w:eastAsia="Arial" w:hAnsi="Arial Narrow" w:cs="Arial"/>
              <w:b/>
              <w:color w:val="2E6BA3" w:themeColor="accent1" w:themeShade="80"/>
              <w:sz w:val="16"/>
              <w:szCs w:val="16"/>
            </w:rPr>
          </w:pPr>
          <w:r w:rsidRPr="005E025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53666D" w:rsidRPr="00B63DB1" w:rsidRDefault="0053666D"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53666D" w:rsidRPr="008941DE" w:rsidRDefault="0053666D" w:rsidP="00986E3A">
          <w:pPr>
            <w:jc w:val="center"/>
            <w:rPr>
              <w:rFonts w:ascii="Arial Narrow" w:eastAsia="Arial" w:hAnsi="Arial Narrow" w:cs="Arial"/>
              <w:b/>
              <w:color w:val="BFBFBF"/>
              <w:sz w:val="16"/>
              <w:szCs w:val="16"/>
            </w:rPr>
          </w:pPr>
          <w:r w:rsidRPr="008941DE">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53666D" w:rsidRPr="00B63DB1" w:rsidRDefault="0053666D"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53666D" w:rsidRPr="00B63DB1" w:rsidRDefault="0053666D"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53666D" w:rsidRPr="00B63DB1" w:rsidDel="00A6006C" w:rsidRDefault="0053666D"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53666D" w:rsidRPr="00B63DB1" w:rsidRDefault="0053666D" w:rsidP="00986E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53666D" w:rsidRPr="00B63DB1" w:rsidRDefault="0053666D"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53666D" w:rsidRDefault="0053666D"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67D60133" w14:textId="77777777" w:rsidR="0053666D" w:rsidRDefault="0053666D"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53666D" w:rsidRDefault="0053666D"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53666D" w:rsidRPr="00486EF8" w:rsidRDefault="0053666D"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53666D" w:rsidRPr="00B63DB1" w:rsidRDefault="0053666D"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53666D" w:rsidRPr="00486EF8" w:rsidRDefault="0053666D"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53666D" w:rsidRPr="00396FAF" w:rsidRDefault="0053666D"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53666D" w:rsidRPr="00486EF8" w:rsidRDefault="0053666D" w:rsidP="009468D1">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53666D" w:rsidRPr="00B63DB1" w:rsidRDefault="0053666D"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53666D" w:rsidRPr="00B63DB1" w:rsidRDefault="0053666D"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53666D" w:rsidRPr="00B63DB1" w:rsidRDefault="0053666D"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53666D" w:rsidRPr="00B63DB1" w:rsidRDefault="0053666D"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53666D" w:rsidRPr="00B63DB1" w:rsidRDefault="0053666D"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53666D" w:rsidRPr="00B63DB1" w:rsidRDefault="0053666D"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53666D" w:rsidRPr="00B63DB1" w:rsidDel="00A6006C" w:rsidRDefault="0053666D"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53666D" w:rsidRPr="00B63DB1" w:rsidRDefault="0053666D"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53666D" w:rsidRPr="00B63DB1" w:rsidRDefault="0053666D"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53666D" w:rsidRDefault="0053666D"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DA7C93F" w14:textId="77777777" w:rsidR="0053666D" w:rsidRDefault="0053666D"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53666D" w:rsidRDefault="0053666D"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53666D" w:rsidRPr="00486EF8" w:rsidRDefault="0053666D"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53666D" w:rsidRPr="00B63DB1" w:rsidRDefault="0053666D"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53666D" w:rsidRPr="00486EF8" w:rsidRDefault="0053666D"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53666D" w:rsidRPr="00396FAF" w:rsidRDefault="0053666D"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53666D" w:rsidRPr="00486EF8" w:rsidRDefault="0053666D" w:rsidP="00A22CC2">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53666D" w:rsidRPr="00B63DB1" w:rsidRDefault="0053666D" w:rsidP="00A22CC2">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53666D" w:rsidRPr="00B63DB1" w:rsidRDefault="0053666D"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53666D" w:rsidRPr="00B63DB1"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53666D" w:rsidRPr="00B63DB1" w:rsidRDefault="0053666D"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53666D" w:rsidRPr="00B63DB1" w:rsidDel="00A6006C"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53666D" w:rsidRPr="00B63DB1"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53666D" w:rsidRDefault="0053666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1A8D5D2" w14:textId="77777777" w:rsidR="0053666D" w:rsidRDefault="0053666D"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53666D" w:rsidRDefault="0053666D"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53666D"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53666D" w:rsidRPr="00355CD5" w:rsidRDefault="0053666D" w:rsidP="00360DD8">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53666D" w:rsidRPr="00B63DB1" w:rsidRDefault="0053666D" w:rsidP="00360DD8">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53666D" w:rsidRPr="00AE7BEF" w:rsidRDefault="0053666D" w:rsidP="00360DD8">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53666D" w:rsidRPr="00B63DB1" w:rsidRDefault="0053666D"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53666D" w:rsidRPr="005E0251" w:rsidRDefault="0053666D" w:rsidP="00360DD8">
          <w:pPr>
            <w:jc w:val="center"/>
            <w:rPr>
              <w:rFonts w:ascii="Arial Narrow" w:eastAsia="Arial" w:hAnsi="Arial Narrow" w:cs="Arial"/>
              <w:b/>
              <w:color w:val="2E6BA3" w:themeColor="accent1" w:themeShade="80"/>
              <w:sz w:val="16"/>
              <w:szCs w:val="16"/>
            </w:rPr>
          </w:pPr>
          <w:r w:rsidRPr="002C084A">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53666D" w:rsidRPr="00B63DB1" w:rsidRDefault="0053666D"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53666D" w:rsidRPr="005E0251" w:rsidRDefault="0053666D" w:rsidP="00360DD8">
          <w:pPr>
            <w:jc w:val="center"/>
            <w:rPr>
              <w:rFonts w:ascii="Arial Narrow" w:eastAsia="Arial" w:hAnsi="Arial Narrow" w:cs="Arial"/>
              <w:b/>
              <w:color w:val="BFBFBF"/>
              <w:sz w:val="16"/>
              <w:szCs w:val="16"/>
            </w:rPr>
          </w:pPr>
          <w:r w:rsidRPr="002C084A">
            <w:rPr>
              <w:rFonts w:ascii="Arial Narrow" w:eastAsia="Arial" w:hAnsi="Arial Narrow" w:cs="Arial"/>
              <w:b/>
              <w:color w:val="2E6BA3" w:themeColor="accent1" w:themeShade="80"/>
              <w:sz w:val="16"/>
              <w:szCs w:val="16"/>
            </w:rPr>
            <w:t>Per</w:t>
          </w:r>
          <w:r w:rsidRPr="005E0251">
            <w:rPr>
              <w:rFonts w:ascii="Arial Narrow" w:eastAsia="Arial" w:hAnsi="Arial Narrow" w:cs="Arial"/>
              <w:b/>
              <w:color w:val="BFBFBF"/>
              <w:sz w:val="16"/>
              <w:szCs w:val="16"/>
            </w:rPr>
            <w:t xml:space="preserve"> </w:t>
          </w:r>
          <w:r w:rsidRPr="002C084A">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53666D" w:rsidRPr="00B63DB1" w:rsidRDefault="0053666D"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53666D" w:rsidRPr="00B63DB1" w:rsidRDefault="0053666D"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53666D" w:rsidRPr="00B63DB1" w:rsidDel="00A6006C" w:rsidRDefault="0053666D"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53666D" w:rsidRPr="00B63DB1" w:rsidRDefault="0053666D" w:rsidP="00360DD8">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53666D" w:rsidRPr="00B63DB1" w:rsidRDefault="0053666D"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53666D" w:rsidRDefault="0053666D"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13AD642" w14:textId="77777777" w:rsidR="0053666D" w:rsidRDefault="0053666D"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53666D" w:rsidRDefault="0053666D"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53666D" w:rsidRPr="00486EF8" w:rsidRDefault="0053666D"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53666D" w:rsidRPr="00B63DB1" w:rsidRDefault="0053666D"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53666D" w:rsidRPr="00486EF8" w:rsidRDefault="0053666D"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53666D" w:rsidRPr="00396FAF" w:rsidRDefault="0053666D"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53666D" w:rsidRPr="00486EF8" w:rsidRDefault="0053666D" w:rsidP="009468D1">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53666D" w:rsidRPr="00B63DB1" w:rsidRDefault="0053666D"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53666D" w:rsidRPr="00B63DB1" w:rsidRDefault="0053666D" w:rsidP="009468D1">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53666D" w:rsidRPr="00B63DB1" w:rsidRDefault="0053666D"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53666D" w:rsidRPr="00B63DB1" w:rsidRDefault="0053666D"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53666D" w:rsidRPr="00B63DB1" w:rsidRDefault="0053666D"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53666D" w:rsidRPr="00B63DB1" w:rsidRDefault="0053666D"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53666D" w:rsidRPr="00B63DB1" w:rsidDel="00A6006C" w:rsidRDefault="0053666D"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53666D" w:rsidRPr="00B63DB1" w:rsidRDefault="0053666D"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53666D" w:rsidRPr="00B63DB1" w:rsidRDefault="0053666D"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53666D" w:rsidRDefault="0053666D"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A82C7C4" w14:textId="77777777" w:rsidR="0053666D" w:rsidRDefault="0053666D"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53666D" w:rsidRDefault="0053666D"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53666D" w:rsidRPr="00486EF8" w:rsidRDefault="0053666D"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53666D" w:rsidRPr="00B63DB1" w:rsidRDefault="0053666D"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53666D" w:rsidRPr="00486EF8" w:rsidRDefault="0053666D"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53666D" w:rsidRPr="00396FAF" w:rsidRDefault="0053666D"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53666D" w:rsidRPr="00B63DB1" w:rsidRDefault="0053666D"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53666D" w:rsidRPr="00B63DB1" w:rsidRDefault="0053666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53666D" w:rsidRPr="00B63DB1" w:rsidRDefault="0053666D" w:rsidP="00A22CC2">
          <w:pPr>
            <w:jc w:val="center"/>
            <w:rPr>
              <w:rFonts w:ascii="Arial Narrow" w:eastAsia="Arial" w:hAnsi="Arial Narrow" w:cs="Times New Roman"/>
              <w:b/>
              <w:color w:val="BFBFBF"/>
              <w:sz w:val="16"/>
              <w:szCs w:val="16"/>
            </w:rPr>
          </w:pPr>
          <w:r w:rsidRPr="009468D1">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53666D" w:rsidRPr="00B63DB1"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53666D" w:rsidRPr="00B63DB1" w:rsidRDefault="0053666D"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53666D" w:rsidRPr="00B63DB1" w:rsidDel="00A6006C"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53666D" w:rsidRPr="00B63DB1"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53666D" w:rsidRDefault="0053666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13C7F67F" w14:textId="77777777" w:rsidR="0053666D" w:rsidRDefault="0053666D"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53666D" w:rsidRDefault="0053666D"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53666D" w:rsidRPr="00396FAF" w:rsidRDefault="0053666D" w:rsidP="009E506B">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53666D" w:rsidRPr="00B63DB1" w:rsidRDefault="0053666D"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53666D" w:rsidRPr="00396FAF" w:rsidRDefault="0053666D" w:rsidP="009E506B">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53666D" w:rsidRPr="00396FAF" w:rsidRDefault="0053666D"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53666D" w:rsidRPr="00B63DB1" w:rsidRDefault="0053666D"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53666D" w:rsidRPr="00B63DB1" w:rsidRDefault="0053666D"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53666D" w:rsidRPr="00B63DB1" w:rsidRDefault="0053666D"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53666D" w:rsidRPr="00B63DB1" w:rsidRDefault="0053666D"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53666D" w:rsidRPr="00B63DB1" w:rsidRDefault="0053666D" w:rsidP="009E506B">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53666D" w:rsidRPr="00B63DB1" w:rsidRDefault="0053666D"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53666D" w:rsidRPr="00B63DB1" w:rsidRDefault="0053666D" w:rsidP="009E506B">
          <w:pPr>
            <w:jc w:val="center"/>
            <w:rPr>
              <w:rFonts w:ascii="Arial Narrow" w:eastAsia="Arial" w:hAnsi="Arial Narrow" w:cs="Courier New"/>
              <w:b/>
              <w:color w:val="BFBFBF"/>
              <w:sz w:val="16"/>
              <w:szCs w:val="16"/>
            </w:rPr>
          </w:pPr>
          <w:r w:rsidRPr="00DD5A39">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53666D" w:rsidRPr="00B63DB1" w:rsidDel="00A6006C" w:rsidRDefault="0053666D"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53666D" w:rsidRPr="00B63DB1" w:rsidRDefault="0053666D"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53666D" w:rsidRPr="00B63DB1" w:rsidRDefault="0053666D"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53666D" w:rsidRDefault="0053666D"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A39DB06" w14:textId="77777777" w:rsidR="0053666D" w:rsidRDefault="0053666D"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53666D" w:rsidRDefault="0053666D"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53666D" w:rsidRPr="00396FAF" w:rsidRDefault="0053666D"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53666D" w:rsidRPr="00B63DB1" w:rsidRDefault="0053666D"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53666D" w:rsidRPr="00DD5A39" w:rsidRDefault="0053666D" w:rsidP="0014243A">
          <w:pPr>
            <w:jc w:val="center"/>
            <w:rPr>
              <w:rFonts w:ascii="Arial Narrow" w:eastAsia="Arial" w:hAnsi="Arial Narrow" w:cs="Arial"/>
              <w:b/>
              <w:color w:val="BFBFBF" w:themeColor="background1" w:themeShade="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53666D" w:rsidRPr="00396FAF" w:rsidRDefault="0053666D"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53666D" w:rsidRPr="00B63DB1" w:rsidRDefault="0053666D"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53666D" w:rsidRPr="00B63DB1" w:rsidRDefault="0053666D"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53666D" w:rsidRPr="00B63DB1" w:rsidRDefault="0053666D"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53666D" w:rsidRPr="00B63DB1" w:rsidRDefault="0053666D"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53666D" w:rsidRPr="00B63DB1" w:rsidRDefault="0053666D"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53666D" w:rsidRPr="00B63DB1" w:rsidRDefault="0053666D"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53666D" w:rsidRPr="00B63DB1" w:rsidRDefault="0053666D"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53666D" w:rsidRPr="00B63DB1" w:rsidDel="00A6006C" w:rsidRDefault="0053666D"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53666D" w:rsidRPr="00B63DB1" w:rsidRDefault="0053666D"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53666D" w:rsidRPr="00B63DB1" w:rsidRDefault="0053666D"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53666D" w:rsidRDefault="0053666D"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3A52B83" w14:textId="77777777" w:rsidR="0053666D" w:rsidRDefault="0053666D"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53666D" w:rsidRDefault="0053666D"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53666D" w:rsidRPr="00396FAF" w:rsidRDefault="0053666D"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53666D" w:rsidRPr="00B63DB1" w:rsidRDefault="0053666D"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53666D" w:rsidRPr="00396FAF" w:rsidRDefault="0053666D" w:rsidP="0014243A">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53666D" w:rsidRPr="00396FAF" w:rsidRDefault="0053666D"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53666D" w:rsidRPr="00B63DB1" w:rsidRDefault="0053666D"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53666D" w:rsidRPr="00B63DB1" w:rsidRDefault="0053666D"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53666D" w:rsidRPr="00B63DB1" w:rsidRDefault="0053666D"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53666D" w:rsidRPr="00B63DB1" w:rsidRDefault="0053666D"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53666D" w:rsidRPr="00B63DB1" w:rsidRDefault="0053666D"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53666D" w:rsidRPr="00B63DB1" w:rsidRDefault="0053666D"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53666D" w:rsidRPr="00B63DB1" w:rsidRDefault="0053666D"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53666D" w:rsidRPr="00B63DB1" w:rsidDel="00A6006C" w:rsidRDefault="0053666D"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53666D" w:rsidRPr="00B63DB1" w:rsidRDefault="0053666D"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53666D" w:rsidRPr="00B63DB1" w:rsidRDefault="0053666D"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53666D" w:rsidRDefault="0053666D"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01F446AC" w14:textId="77777777" w:rsidR="0053666D" w:rsidRDefault="0053666D"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53666D" w:rsidRDefault="0053666D"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53666D" w:rsidRPr="00486EF8" w:rsidRDefault="0053666D" w:rsidP="0014243A">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53666D" w:rsidRPr="00B63DB1" w:rsidRDefault="0053666D"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53666D" w:rsidRPr="00486EF8" w:rsidRDefault="0053666D" w:rsidP="0014243A">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53666D" w:rsidRPr="00396FAF" w:rsidRDefault="0053666D"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53666D" w:rsidRPr="00B63DB1" w:rsidRDefault="0053666D"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53666D" w:rsidRPr="00B63DB1" w:rsidRDefault="0053666D"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53666D" w:rsidRPr="00B63DB1" w:rsidRDefault="0053666D"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53666D" w:rsidRPr="00B63DB1" w:rsidRDefault="0053666D"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53666D" w:rsidRPr="00B63DB1" w:rsidRDefault="0053666D"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53666D" w:rsidRPr="00B63DB1" w:rsidRDefault="0053666D"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53666D" w:rsidRPr="00B63DB1" w:rsidRDefault="0053666D" w:rsidP="0014243A">
          <w:pPr>
            <w:jc w:val="center"/>
            <w:rPr>
              <w:rFonts w:ascii="Arial Narrow" w:eastAsia="Arial" w:hAnsi="Arial Narrow" w:cs="Courier New"/>
              <w:b/>
              <w:color w:val="BFBFBF"/>
              <w:sz w:val="16"/>
              <w:szCs w:val="16"/>
            </w:rPr>
          </w:pPr>
          <w:r w:rsidRPr="0014243A">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53666D" w:rsidRPr="00B63DB1" w:rsidDel="00A6006C" w:rsidRDefault="0053666D"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53666D" w:rsidRPr="00B63DB1" w:rsidRDefault="0053666D" w:rsidP="0014243A">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Online Services</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53666D" w:rsidRPr="00B63DB1" w:rsidRDefault="0053666D"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53666D" w:rsidRDefault="0053666D"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7EC846D" w14:textId="77777777" w:rsidR="0053666D" w:rsidRDefault="0053666D"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53666D" w:rsidRPr="0020626F" w:rsidRDefault="0053666D" w:rsidP="00F04120">
    <w:pPr>
      <w:pStyle w:val="PURPageNumber"/>
      <w:tabs>
        <w:tab w:val="clear" w:pos="14400"/>
        <w:tab w:val="right" w:pos="12240"/>
      </w:tabs>
    </w:pPr>
    <w:r>
      <w:tab/>
    </w:r>
  </w:p>
  <w:p w14:paraId="079CAC00" w14:textId="77777777" w:rsidR="0053666D" w:rsidRDefault="0053666D"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53666D" w:rsidRDefault="0053666D"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53666D" w:rsidRPr="00486EF8" w:rsidRDefault="0053666D"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53666D" w:rsidRPr="00B63DB1" w:rsidRDefault="0053666D"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53666D" w:rsidRPr="00486EF8" w:rsidRDefault="0053666D"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53666D" w:rsidRPr="00396FAF" w:rsidRDefault="0053666D"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53666D" w:rsidRPr="00B63DB1" w:rsidRDefault="0053666D"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53666D" w:rsidRPr="00B63DB1" w:rsidRDefault="0053666D"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53666D" w:rsidRPr="00B63DB1" w:rsidRDefault="0053666D"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53666D" w:rsidRPr="00B63DB1" w:rsidRDefault="0053666D"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53666D" w:rsidRPr="00B63DB1" w:rsidRDefault="0053666D"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53666D" w:rsidRPr="00B63DB1" w:rsidRDefault="0053666D"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53666D" w:rsidRPr="00B63DB1" w:rsidRDefault="0053666D"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53666D" w:rsidRPr="00B63DB1" w:rsidDel="00A6006C" w:rsidRDefault="0053666D"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53666D" w:rsidRPr="00B63DB1" w:rsidRDefault="0053666D"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53666D" w:rsidRPr="00B63DB1" w:rsidRDefault="0053666D"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53666D" w:rsidRPr="00486EF8" w:rsidRDefault="0053666D"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4458099F" w14:textId="77777777" w:rsidR="0053666D" w:rsidRDefault="0053666D"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53666D" w:rsidRPr="005C45AF" w:rsidRDefault="0053666D" w:rsidP="00355CD5">
    <w:pPr>
      <w:pStyle w:val="PURPageNumber"/>
      <w:tabs>
        <w:tab w:val="clear" w:pos="14400"/>
        <w:tab w:val="right" w:pos="12240"/>
      </w:tabs>
      <w:rPr>
        <w:sz w:val="6"/>
        <w:szCs w:val="16"/>
      </w:rPr>
    </w:pPr>
  </w:p>
  <w:p w14:paraId="3BB67CF7" w14:textId="77777777" w:rsidR="0053666D" w:rsidRDefault="0053666D"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53666D" w:rsidRPr="00486EF8" w:rsidRDefault="0053666D"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53666D" w:rsidRPr="00B63DB1" w:rsidRDefault="0053666D"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53666D" w:rsidRPr="00486EF8" w:rsidRDefault="0053666D"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53666D" w:rsidRPr="00396FAF" w:rsidRDefault="0053666D"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53666D" w:rsidRPr="00B63DB1" w:rsidRDefault="0053666D"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53666D" w:rsidRPr="00B63DB1" w:rsidRDefault="0053666D"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53666D" w:rsidRPr="00B63DB1" w:rsidRDefault="0053666D"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53666D" w:rsidRPr="00B63DB1" w:rsidRDefault="0053666D"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53666D" w:rsidRPr="00B63DB1" w:rsidRDefault="0053666D"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53666D" w:rsidRPr="00B63DB1" w:rsidRDefault="0053666D"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53666D" w:rsidRPr="00B63DB1" w:rsidRDefault="0053666D"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53666D" w:rsidRPr="00B63DB1" w:rsidDel="00A6006C" w:rsidRDefault="0053666D"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53666D" w:rsidRPr="00B63DB1" w:rsidRDefault="0053666D"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53666D" w:rsidRPr="00B63DB1" w:rsidRDefault="0053666D"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53666D" w:rsidRPr="00486EF8" w:rsidRDefault="0053666D"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66C8B949" w14:textId="77777777" w:rsidR="0053666D" w:rsidRDefault="0053666D"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53666D" w:rsidRPr="00486EF8" w:rsidRDefault="0053666D" w:rsidP="00486EF8">
    <w:pPr>
      <w:pStyle w:val="PURPageNumber"/>
      <w:tabs>
        <w:tab w:val="clear" w:pos="14400"/>
        <w:tab w:val="right" w:pos="12240"/>
      </w:tabs>
    </w:pPr>
  </w:p>
  <w:p w14:paraId="7801E977" w14:textId="77777777" w:rsidR="0053666D" w:rsidRDefault="0053666D"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BD77ADA" w14:textId="77777777" w:rsidR="007328F6" w:rsidRDefault="007328F6">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53666D" w:rsidRPr="0020626F" w:rsidRDefault="0053666D" w:rsidP="00F04120">
    <w:pPr>
      <w:pStyle w:val="PURPageNumber"/>
      <w:tabs>
        <w:tab w:val="clear" w:pos="14400"/>
        <w:tab w:val="right" w:pos="12240"/>
      </w:tabs>
    </w:pPr>
    <w:r>
      <w:tab/>
    </w:r>
  </w:p>
  <w:p w14:paraId="4CFB656B" w14:textId="77777777" w:rsidR="0053666D" w:rsidRDefault="0053666D"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53666D" w:rsidRDefault="0053666D">
    <w:pPr>
      <w:pStyle w:val="Footer"/>
    </w:pPr>
  </w:p>
  <w:p w14:paraId="62E5A373" w14:textId="77777777" w:rsidR="0053666D" w:rsidRDefault="0053666D">
    <w:pPr>
      <w:pStyle w:val="Footer"/>
    </w:pPr>
  </w:p>
  <w:p w14:paraId="1EBC4FC4" w14:textId="77777777" w:rsidR="0053666D" w:rsidRDefault="0053666D"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53666D" w:rsidRDefault="0053666D">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53666D"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53666D" w:rsidRPr="00396FAF" w:rsidRDefault="0053666D" w:rsidP="000D5951">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53666D" w:rsidRPr="00B63DB1" w:rsidRDefault="0053666D" w:rsidP="000D595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53666D" w:rsidRPr="00396FAF" w:rsidRDefault="0053666D"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53666D" w:rsidRPr="00396FAF" w:rsidRDefault="0053666D"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53666D" w:rsidRPr="00B63DB1" w:rsidRDefault="0053666D" w:rsidP="000D5951">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53666D" w:rsidRPr="00B63DB1" w:rsidRDefault="0053666D"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53666D" w:rsidRPr="00B63DB1" w:rsidRDefault="0053666D"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53666D" w:rsidRPr="00B63DB1" w:rsidRDefault="0053666D"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53666D" w:rsidRPr="00B63DB1" w:rsidRDefault="0053666D"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53666D" w:rsidRPr="00B63DB1" w:rsidDel="00A6006C" w:rsidRDefault="0053666D"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53666D" w:rsidRPr="00B63DB1" w:rsidRDefault="0053666D" w:rsidP="000D595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53666D" w:rsidRPr="00B63DB1" w:rsidRDefault="0053666D"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53666D" w:rsidRDefault="0053666D"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13DE81B" w14:textId="77777777" w:rsidR="0053666D" w:rsidRDefault="0053666D">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53666D" w:rsidRDefault="0053666D">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53666D" w:rsidRPr="00396FAF" w:rsidRDefault="0053666D" w:rsidP="00A22CC2">
          <w:pPr>
            <w:jc w:val="center"/>
            <w:rPr>
              <w:rFonts w:ascii="Arial Narrow" w:eastAsia="Arial" w:hAnsi="Arial Narrow" w:cs="Arial"/>
              <w:b/>
              <w:color w:val="2E6BA3" w:themeColor="accent1" w:themeShade="80"/>
              <w:sz w:val="16"/>
              <w:szCs w:val="16"/>
            </w:rPr>
          </w:pPr>
          <w:r w:rsidRPr="00A22CC2">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53666D" w:rsidRPr="00B63DB1" w:rsidRDefault="0053666D"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53666D" w:rsidRPr="00396FAF" w:rsidRDefault="0053666D" w:rsidP="00A22CC2">
          <w:pPr>
            <w:jc w:val="center"/>
            <w:rPr>
              <w:rFonts w:ascii="Arial Narrow" w:eastAsia="Arial" w:hAnsi="Arial Narrow" w:cs="Arial"/>
              <w:b/>
              <w:color w:val="BFBFBF"/>
              <w:sz w:val="16"/>
              <w:szCs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53666D" w:rsidRPr="00396FAF" w:rsidRDefault="0053666D"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53666D" w:rsidRPr="00B63DB1" w:rsidRDefault="0053666D"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53666D" w:rsidRPr="00B63DB1" w:rsidRDefault="0053666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53666D" w:rsidRPr="00B63DB1" w:rsidRDefault="0053666D"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53666D" w:rsidRPr="00B63DB1"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53666D" w:rsidRPr="00B63DB1" w:rsidRDefault="0053666D"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53666D" w:rsidRPr="00B63DB1" w:rsidDel="00A6006C"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53666D" w:rsidRPr="00B63DB1"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53666D" w:rsidRDefault="0053666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4D9BE3FA" w14:textId="77777777" w:rsidR="0053666D" w:rsidRDefault="0053666D">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53666D" w:rsidRDefault="0053666D"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53666D" w:rsidRPr="00486EF8" w:rsidRDefault="0053666D"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53666D" w:rsidRPr="00486EF8" w:rsidRDefault="0053666D" w:rsidP="00A22CC2">
          <w:pPr>
            <w:jc w:val="center"/>
            <w:rPr>
              <w:rFonts w:ascii="Arial Narrow" w:hAnsi="Arial Narrow"/>
              <w:b/>
              <w:color w:val="797979"/>
              <w:sz w:val="16"/>
            </w:rPr>
          </w:pPr>
          <w:r w:rsidRPr="00486EF8">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53666D" w:rsidRPr="00396FAF" w:rsidRDefault="0053666D" w:rsidP="00A22CC2">
          <w:pPr>
            <w:jc w:val="center"/>
            <w:rPr>
              <w:rFonts w:ascii="Arial Narrow" w:eastAsia="Arial" w:hAnsi="Arial Narrow" w:cs="Arial"/>
              <w:b/>
              <w:color w:val="BFBFBF"/>
              <w:sz w:val="16"/>
              <w:szCs w:val="16"/>
            </w:rPr>
          </w:pPr>
          <w:r w:rsidRPr="00E821FB">
            <w:rPr>
              <w:rFonts w:ascii="Arial Narrow" w:eastAsia="Arial" w:hAnsi="Arial Narrow" w:cs="Arial"/>
              <w:b/>
              <w:color w:val="2E6BA3" w:themeColor="accent1" w:themeShade="80"/>
              <w:sz w:val="16"/>
              <w:szCs w:val="16"/>
            </w:rPr>
            <w:t>Universal License Terms</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53666D" w:rsidRPr="00396FAF" w:rsidRDefault="0053666D"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53666D" w:rsidRPr="00B63DB1" w:rsidRDefault="0053666D"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53666D" w:rsidRPr="00B63DB1" w:rsidRDefault="0053666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53666D" w:rsidRPr="00B63DB1" w:rsidRDefault="0053666D"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53666D" w:rsidRPr="00B63DB1"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53666D" w:rsidRPr="00B63DB1" w:rsidRDefault="0053666D"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53666D" w:rsidRPr="00B63DB1" w:rsidDel="00A6006C"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53666D" w:rsidRPr="00B63DB1"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53666D" w:rsidRDefault="0053666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5642FE8" w14:textId="77777777" w:rsidR="0053666D" w:rsidRDefault="0053666D"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53666D" w:rsidRDefault="0053666D"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53666D"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53666D" w:rsidRPr="00486EF8" w:rsidRDefault="0053666D"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53666D" w:rsidRPr="00B63DB1" w:rsidRDefault="0053666D"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53666D" w:rsidRPr="00486EF8" w:rsidRDefault="0053666D"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53666D" w:rsidRPr="00396FAF" w:rsidRDefault="0053666D"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53666D" w:rsidRPr="00486EF8" w:rsidRDefault="0053666D" w:rsidP="00A22CC2">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53666D" w:rsidRPr="00B63DB1" w:rsidRDefault="0053666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53666D" w:rsidRPr="00B63DB1" w:rsidRDefault="0053666D"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53666D" w:rsidRPr="00B63DB1"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53666D" w:rsidRPr="00B63DB1" w:rsidRDefault="0053666D"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53666D" w:rsidRPr="00B63DB1" w:rsidDel="00A6006C"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53666D" w:rsidRPr="00B63DB1" w:rsidRDefault="0053666D"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53666D" w:rsidRPr="00B63DB1" w:rsidRDefault="0053666D"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53666D" w:rsidRDefault="0053666D"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9CAC50C" w14:textId="77777777" w:rsidR="0053666D" w:rsidRDefault="0053666D" w:rsidP="00BD40C3">
    <w:pPr>
      <w:pStyle w:val="Footer"/>
      <w:tabs>
        <w:tab w:val="clear" w:pos="4680"/>
        <w:tab w:val="clear" w:pos="9360"/>
        <w:tab w:val="left" w:pos="11095"/>
      </w:tabs>
    </w:pPr>
  </w:p>
  <w:p w14:paraId="70C075BE" w14:textId="77777777" w:rsidR="0053666D" w:rsidRDefault="0053666D"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30C8E5F7" w14:textId="77777777" w:rsidR="007547DA" w:rsidRDefault="007547DA" w:rsidP="007C7D4D">
      <w:pPr>
        <w:spacing w:after="0"/>
      </w:pPr>
      <w:r>
        <w:separator/>
      </w:r>
    </w:p>
    <w:p w14:paraId="262AFA31" w14:textId="77777777" w:rsidR="007547DA" w:rsidRDefault="007547DA"/>
    <w:p w14:paraId="59CCEBE3" w14:textId="77777777" w:rsidR="007547DA" w:rsidRDefault="007547DA"/>
  </w:footnote>
  <w:footnote w:type="continuationSeparator" w:id="0">
    <w:p w14:paraId="11A75D4D" w14:textId="77777777" w:rsidR="007547DA" w:rsidRDefault="007547DA" w:rsidP="007C7D4D">
      <w:pPr>
        <w:spacing w:after="0"/>
      </w:pPr>
      <w:r>
        <w:continuationSeparator/>
      </w:r>
    </w:p>
    <w:p w14:paraId="5CB31D86" w14:textId="77777777" w:rsidR="007547DA" w:rsidRDefault="007547DA"/>
    <w:p w14:paraId="5E80939E" w14:textId="77777777" w:rsidR="007547DA" w:rsidRDefault="007547DA"/>
  </w:footnote>
  <w:footnote w:type="continuationNotice" w:id="1">
    <w:p w14:paraId="2F4FB24D" w14:textId="77777777" w:rsidR="007547DA" w:rsidRDefault="007547DA">
      <w:pPr>
        <w:spacing w:after="0"/>
      </w:pPr>
    </w:p>
    <w:p w14:paraId="1F77F53D" w14:textId="77777777" w:rsidR="007547DA" w:rsidRDefault="007547DA"/>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777929" w14:textId="77777777" w:rsidR="007328F6" w:rsidRDefault="007328F6">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38D5CB6A" w:rsidR="0053666D" w:rsidRPr="00F93F9E" w:rsidRDefault="0053666D" w:rsidP="00944F92">
    <w:pPr>
      <w:pStyle w:val="PURRunningHeader"/>
      <w:tabs>
        <w:tab w:val="clear" w:pos="14400"/>
        <w:tab w:val="left" w:pos="7920"/>
      </w:tabs>
    </w:pPr>
    <w:r w:rsidRPr="00E04BFC">
      <w:t>Microsoft Volume L</w:t>
    </w:r>
    <w:r>
      <w:t>icensing Product Use Rights (Worldwide English, March</w:t>
    </w:r>
    <w:r w:rsidRPr="00E04BFC">
      <w:t xml:space="preserve"> 201</w:t>
    </w:r>
    <w:r>
      <w:t xml:space="preserve">1) </w:t>
    </w:r>
    <w:r>
      <w:tab/>
    </w:r>
    <w:r>
      <w:tab/>
    </w:r>
    <w:r>
      <w:tab/>
    </w:r>
    <w:r>
      <w:tab/>
      <w:t xml:space="preserve">   </w:t>
    </w:r>
    <w:r w:rsidRPr="00944F92">
      <w:rPr>
        <w:rStyle w:val="PURBlueStrongChar"/>
      </w:rPr>
      <w:fldChar w:fldCharType="begin"/>
    </w:r>
    <w:r w:rsidRPr="00944F92">
      <w:rPr>
        <w:rStyle w:val="PURBlueStrongChar"/>
      </w:rPr>
      <w:instrText xml:space="preserve"> PAGE   \* MERGEFORMAT </w:instrText>
    </w:r>
    <w:r w:rsidRPr="00944F92">
      <w:rPr>
        <w:rStyle w:val="PURBlueStrongChar"/>
      </w:rPr>
      <w:fldChar w:fldCharType="separate"/>
    </w:r>
    <w:r>
      <w:rPr>
        <w:rStyle w:val="PURBlueStrongChar"/>
        <w:noProof/>
      </w:rPr>
      <w:t>0</w:t>
    </w:r>
    <w:r w:rsidRPr="00944F92">
      <w:rPr>
        <w:rStyle w:val="PURBlueStrongChar"/>
      </w:rP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3A9908F" w14:textId="77777777" w:rsidR="007328F6" w:rsidRDefault="007328F6">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53666D" w:rsidRDefault="0053666D">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05"/>
      <w:gridCol w:w="2495"/>
    </w:tblGrid>
    <w:tr w:rsidR="0053666D" w14:paraId="1AAF4A43" w14:textId="77777777" w:rsidTr="000D5951">
      <w:tc>
        <w:tcPr>
          <w:tcW w:w="10500" w:type="dxa"/>
        </w:tcPr>
        <w:p w14:paraId="6288F7B1" w14:textId="700D907C" w:rsidR="0053666D" w:rsidRPr="00FC237D" w:rsidRDefault="0053666D" w:rsidP="00307E54">
          <w:pPr>
            <w:pStyle w:val="PURBody"/>
            <w:rPr>
              <w:color w:val="auto"/>
            </w:rPr>
          </w:pPr>
          <w:r w:rsidRPr="00FC237D">
            <w:rPr>
              <w:color w:val="auto"/>
            </w:rPr>
            <w:t>Microsoft Volume Licensing Service</w:t>
          </w:r>
          <w:r w:rsidR="00662CFE" w:rsidRPr="00FC237D">
            <w:rPr>
              <w:color w:val="auto"/>
            </w:rPr>
            <w:t>s</w:t>
          </w:r>
          <w:r w:rsidRPr="00FC237D">
            <w:rPr>
              <w:color w:val="auto"/>
            </w:rPr>
            <w:t xml:space="preserve"> Provider Use Rights</w:t>
          </w:r>
          <w:r w:rsidRPr="00FC237D" w:rsidDel="0053666D">
            <w:rPr>
              <w:color w:val="auto"/>
            </w:rPr>
            <w:t xml:space="preserve"> </w:t>
          </w:r>
          <w:r w:rsidRPr="00FC237D">
            <w:rPr>
              <w:color w:val="auto"/>
            </w:rPr>
            <w:t>(Worldwide English, October 2015)</w:t>
          </w:r>
        </w:p>
      </w:tc>
      <w:tc>
        <w:tcPr>
          <w:tcW w:w="3160" w:type="dxa"/>
        </w:tcPr>
        <w:p w14:paraId="3B933D9B" w14:textId="77777777" w:rsidR="0053666D" w:rsidRDefault="0053666D" w:rsidP="000D5951">
          <w:pPr>
            <w:pStyle w:val="PURBody"/>
            <w:jc w:val="right"/>
          </w:pPr>
          <w:r>
            <w:fldChar w:fldCharType="begin"/>
          </w:r>
          <w:r>
            <w:instrText xml:space="preserve"> PAGE \* MERGEFORMAT </w:instrText>
          </w:r>
          <w:r>
            <w:fldChar w:fldCharType="separate"/>
          </w:r>
          <w:r w:rsidR="007328F6">
            <w:rPr>
              <w:noProof/>
            </w:rPr>
            <w:t>71</w:t>
          </w:r>
          <w:r>
            <w:fldChar w:fldCharType="end"/>
          </w:r>
        </w:p>
      </w:tc>
    </w:tr>
  </w:tbl>
  <w:p w14:paraId="5FFBBB74" w14:textId="7F3655DD" w:rsidR="0053666D" w:rsidRPr="002C084A" w:rsidRDefault="0053666D" w:rsidP="00CD6E9D">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007178115"/>
      <w:docPartObj>
        <w:docPartGallery w:val="Page Numbers (Top of Page)"/>
        <w:docPartUnique/>
      </w:docPartObj>
    </w:sdtPr>
    <w:sdtEndPr>
      <w:rPr>
        <w:noProof/>
      </w:rPr>
    </w:sdtEndPr>
    <w:sdtContent>
      <w:p w14:paraId="233129C9" w14:textId="77777777" w:rsidR="0053666D" w:rsidRDefault="0053666D">
        <w:pPr>
          <w:pStyle w:val="Header"/>
          <w:jc w:val="right"/>
        </w:pPr>
        <w:r>
          <w:fldChar w:fldCharType="begin"/>
        </w:r>
        <w:r>
          <w:instrText xml:space="preserve"> PAGE   \* MERGEFORMAT </w:instrText>
        </w:r>
        <w:r>
          <w:fldChar w:fldCharType="separate"/>
        </w:r>
        <w:r w:rsidR="007328F6">
          <w:rPr>
            <w:noProof/>
          </w:rPr>
          <w:t>1</w:t>
        </w:r>
        <w:r>
          <w:rPr>
            <w:noProof/>
          </w:rP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53666D" w:rsidRDefault="0053666D">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53666D" w:rsidRDefault="0053666D">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53666D" w:rsidRPr="00E7686A" w:rsidRDefault="0053666D">
    <w:pPr>
      <w:pStyle w:val="Header"/>
      <w:rPr>
        <w:b/>
        <w:i/>
        <w:sz w:val="16"/>
        <w:szCs w:val="16"/>
      </w:rPr>
    </w:pPr>
    <w:r w:rsidRPr="00E7686A">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15:restartNumberingAfterBreak="0">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15:restartNumberingAfterBreak="0">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15:restartNumberingAfterBreak="0">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15:restartNumberingAfterBreak="0">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15:restartNumberingAfterBreak="0">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15:restartNumberingAfterBreak="0">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15:restartNumberingAfterBreak="0">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15:restartNumberingAfterBreak="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15:restartNumberingAfterBreak="0">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15:restartNumberingAfterBreak="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15:restartNumberingAfterBreak="0">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15:restartNumberingAfterBreak="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15:restartNumberingAfterBreak="0">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15:restartNumberingAfterBreak="0">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15:restartNumberingAfterBreak="0">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15:restartNumberingAfterBreak="0">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15:restartNumberingAfterBreak="0">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15:restartNumberingAfterBreak="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15:restartNumberingAfterBreak="0">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15:restartNumberingAfterBreak="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15:restartNumberingAfterBreak="0">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15:restartNumberingAfterBreak="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15:restartNumberingAfterBreak="0">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15:restartNumberingAfterBreak="0">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15:restartNumberingAfterBreak="0">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15:restartNumberingAfterBreak="0">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15:restartNumberingAfterBreak="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15:restartNumberingAfterBreak="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15:restartNumberingAfterBreak="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15:restartNumberingAfterBreak="0">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hideSpellingErrors/>
  <w:hideGrammaticalErrors/>
  <w:proofState w:spelling="clean" w:grammar="clean"/>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e5JlCaLxR11TkvcE20tcrfHaTzijLUBhCBnUViYUWB1Qf+N/RvgOYTCk2efeP1hrSaGJ4rYVdU+Ho24EAshMVg==" w:salt="X7Bucn/vx2EnhzrQF/sfOg=="/>
  <w:defaultTabStop w:val="720"/>
  <w:characterSpacingControl w:val="doNotCompress"/>
  <w:hdrShapeDefaults>
    <o:shapedefaults v:ext="edit" spidmax="4097"/>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6B27"/>
    <w:rsid w:val="000073A8"/>
    <w:rsid w:val="0000785F"/>
    <w:rsid w:val="0000799F"/>
    <w:rsid w:val="00007C9E"/>
    <w:rsid w:val="00010C2F"/>
    <w:rsid w:val="00010E80"/>
    <w:rsid w:val="0001181C"/>
    <w:rsid w:val="000123B6"/>
    <w:rsid w:val="000124DA"/>
    <w:rsid w:val="000135C4"/>
    <w:rsid w:val="000143CD"/>
    <w:rsid w:val="0001520D"/>
    <w:rsid w:val="00016550"/>
    <w:rsid w:val="0001778F"/>
    <w:rsid w:val="0002052D"/>
    <w:rsid w:val="0002114C"/>
    <w:rsid w:val="0002167B"/>
    <w:rsid w:val="00021B60"/>
    <w:rsid w:val="000245B9"/>
    <w:rsid w:val="0002466A"/>
    <w:rsid w:val="00025058"/>
    <w:rsid w:val="00025AD8"/>
    <w:rsid w:val="0002658D"/>
    <w:rsid w:val="00026601"/>
    <w:rsid w:val="0002708C"/>
    <w:rsid w:val="00027D8E"/>
    <w:rsid w:val="00027E61"/>
    <w:rsid w:val="00027F48"/>
    <w:rsid w:val="0003012B"/>
    <w:rsid w:val="00030141"/>
    <w:rsid w:val="00030B3F"/>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72F"/>
    <w:rsid w:val="000D0919"/>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13B9E"/>
    <w:rsid w:val="00113E08"/>
    <w:rsid w:val="001141D2"/>
    <w:rsid w:val="001150A6"/>
    <w:rsid w:val="00116253"/>
    <w:rsid w:val="001166B8"/>
    <w:rsid w:val="00117141"/>
    <w:rsid w:val="00117E16"/>
    <w:rsid w:val="00120392"/>
    <w:rsid w:val="0012091E"/>
    <w:rsid w:val="0012093E"/>
    <w:rsid w:val="001209CD"/>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56E5"/>
    <w:rsid w:val="00156D47"/>
    <w:rsid w:val="00156FC7"/>
    <w:rsid w:val="00160EFF"/>
    <w:rsid w:val="001614B3"/>
    <w:rsid w:val="00162F40"/>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37B4"/>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1EE4"/>
    <w:rsid w:val="001926C3"/>
    <w:rsid w:val="00193938"/>
    <w:rsid w:val="0019414B"/>
    <w:rsid w:val="001945BE"/>
    <w:rsid w:val="00194607"/>
    <w:rsid w:val="00194B56"/>
    <w:rsid w:val="00195F8F"/>
    <w:rsid w:val="001964EC"/>
    <w:rsid w:val="001A0341"/>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533"/>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5E0"/>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0BC"/>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2D1E"/>
    <w:rsid w:val="002A34F3"/>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305"/>
    <w:rsid w:val="002B74D3"/>
    <w:rsid w:val="002B7854"/>
    <w:rsid w:val="002C084A"/>
    <w:rsid w:val="002C0C65"/>
    <w:rsid w:val="002C13FC"/>
    <w:rsid w:val="002C19D3"/>
    <w:rsid w:val="002C29A8"/>
    <w:rsid w:val="002C3BC9"/>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1D3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C42"/>
    <w:rsid w:val="00305FC0"/>
    <w:rsid w:val="00307D0B"/>
    <w:rsid w:val="00307E54"/>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55E"/>
    <w:rsid w:val="0037386C"/>
    <w:rsid w:val="003744F8"/>
    <w:rsid w:val="00374515"/>
    <w:rsid w:val="003748ED"/>
    <w:rsid w:val="0037562F"/>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A7CFF"/>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6B69"/>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625"/>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517B"/>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A4E"/>
    <w:rsid w:val="004E5C35"/>
    <w:rsid w:val="004E70C9"/>
    <w:rsid w:val="004E7559"/>
    <w:rsid w:val="004E7F04"/>
    <w:rsid w:val="004F020F"/>
    <w:rsid w:val="004F0724"/>
    <w:rsid w:val="004F154D"/>
    <w:rsid w:val="004F3F70"/>
    <w:rsid w:val="004F40AF"/>
    <w:rsid w:val="004F4EBE"/>
    <w:rsid w:val="004F54A3"/>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3666D"/>
    <w:rsid w:val="005374AB"/>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4DCB"/>
    <w:rsid w:val="005855C1"/>
    <w:rsid w:val="00585F3E"/>
    <w:rsid w:val="00586B72"/>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D36"/>
    <w:rsid w:val="005B0513"/>
    <w:rsid w:val="005B06BB"/>
    <w:rsid w:val="005B0B59"/>
    <w:rsid w:val="005B154F"/>
    <w:rsid w:val="005B2DEA"/>
    <w:rsid w:val="005B2E8E"/>
    <w:rsid w:val="005B448D"/>
    <w:rsid w:val="005B6397"/>
    <w:rsid w:val="005B6DB1"/>
    <w:rsid w:val="005C0096"/>
    <w:rsid w:val="005C092C"/>
    <w:rsid w:val="005C2F35"/>
    <w:rsid w:val="005C3329"/>
    <w:rsid w:val="005C3407"/>
    <w:rsid w:val="005C3483"/>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4033"/>
    <w:rsid w:val="00637EC0"/>
    <w:rsid w:val="006405B3"/>
    <w:rsid w:val="006406F7"/>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68E9"/>
    <w:rsid w:val="00657A09"/>
    <w:rsid w:val="006611AF"/>
    <w:rsid w:val="00661312"/>
    <w:rsid w:val="00662CFE"/>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4AA0"/>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106F"/>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0AE7"/>
    <w:rsid w:val="007325B2"/>
    <w:rsid w:val="007328F6"/>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7DA"/>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0142"/>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BE9"/>
    <w:rsid w:val="00836055"/>
    <w:rsid w:val="008377BE"/>
    <w:rsid w:val="00840C5E"/>
    <w:rsid w:val="00842011"/>
    <w:rsid w:val="00843427"/>
    <w:rsid w:val="0084378B"/>
    <w:rsid w:val="00843A49"/>
    <w:rsid w:val="00845752"/>
    <w:rsid w:val="008500E3"/>
    <w:rsid w:val="00850937"/>
    <w:rsid w:val="0085206E"/>
    <w:rsid w:val="00853515"/>
    <w:rsid w:val="00854EA9"/>
    <w:rsid w:val="0085522A"/>
    <w:rsid w:val="00855F24"/>
    <w:rsid w:val="008562F0"/>
    <w:rsid w:val="008565A1"/>
    <w:rsid w:val="00856AA0"/>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577"/>
    <w:rsid w:val="0089779D"/>
    <w:rsid w:val="008A019F"/>
    <w:rsid w:val="008A02A6"/>
    <w:rsid w:val="008A08E3"/>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1F27"/>
    <w:rsid w:val="008C3513"/>
    <w:rsid w:val="008C383A"/>
    <w:rsid w:val="008C3CF1"/>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0C63"/>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22"/>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4AFB"/>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33E"/>
    <w:rsid w:val="00A0342C"/>
    <w:rsid w:val="00A034C6"/>
    <w:rsid w:val="00A035D1"/>
    <w:rsid w:val="00A048F9"/>
    <w:rsid w:val="00A04C84"/>
    <w:rsid w:val="00A05F91"/>
    <w:rsid w:val="00A0777B"/>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001A"/>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19E"/>
    <w:rsid w:val="00A50403"/>
    <w:rsid w:val="00A50954"/>
    <w:rsid w:val="00A50B1C"/>
    <w:rsid w:val="00A50E3F"/>
    <w:rsid w:val="00A51F36"/>
    <w:rsid w:val="00A532D9"/>
    <w:rsid w:val="00A542E6"/>
    <w:rsid w:val="00A543BE"/>
    <w:rsid w:val="00A54A32"/>
    <w:rsid w:val="00A54B11"/>
    <w:rsid w:val="00A55945"/>
    <w:rsid w:val="00A55E67"/>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1F0B"/>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0AE2"/>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707"/>
    <w:rsid w:val="00B568C2"/>
    <w:rsid w:val="00B56E74"/>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95D"/>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3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729"/>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26F"/>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516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4168"/>
    <w:rsid w:val="00CB5A39"/>
    <w:rsid w:val="00CB5DEB"/>
    <w:rsid w:val="00CB5F78"/>
    <w:rsid w:val="00CB6BCC"/>
    <w:rsid w:val="00CB73E4"/>
    <w:rsid w:val="00CB74EA"/>
    <w:rsid w:val="00CC1A49"/>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4293"/>
    <w:rsid w:val="00CD445E"/>
    <w:rsid w:val="00CD55D2"/>
    <w:rsid w:val="00CD5838"/>
    <w:rsid w:val="00CD5AC7"/>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65"/>
    <w:rsid w:val="00D033D4"/>
    <w:rsid w:val="00D03BCA"/>
    <w:rsid w:val="00D04B11"/>
    <w:rsid w:val="00D04DDD"/>
    <w:rsid w:val="00D05436"/>
    <w:rsid w:val="00D06432"/>
    <w:rsid w:val="00D11665"/>
    <w:rsid w:val="00D11F09"/>
    <w:rsid w:val="00D1288C"/>
    <w:rsid w:val="00D12A1A"/>
    <w:rsid w:val="00D12C1E"/>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48B"/>
    <w:rsid w:val="00D458E7"/>
    <w:rsid w:val="00D45C77"/>
    <w:rsid w:val="00D45C7B"/>
    <w:rsid w:val="00D47112"/>
    <w:rsid w:val="00D544D0"/>
    <w:rsid w:val="00D548C0"/>
    <w:rsid w:val="00D550D5"/>
    <w:rsid w:val="00D5524F"/>
    <w:rsid w:val="00D55BDE"/>
    <w:rsid w:val="00D563BB"/>
    <w:rsid w:val="00D56757"/>
    <w:rsid w:val="00D569C6"/>
    <w:rsid w:val="00D56E82"/>
    <w:rsid w:val="00D57345"/>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58A"/>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854"/>
    <w:rsid w:val="00DC1CF2"/>
    <w:rsid w:val="00DC1EF7"/>
    <w:rsid w:val="00DC3779"/>
    <w:rsid w:val="00DC3E09"/>
    <w:rsid w:val="00DC3F78"/>
    <w:rsid w:val="00DC5045"/>
    <w:rsid w:val="00DC5946"/>
    <w:rsid w:val="00DC5C6E"/>
    <w:rsid w:val="00DC5F36"/>
    <w:rsid w:val="00DC5FA7"/>
    <w:rsid w:val="00DC6789"/>
    <w:rsid w:val="00DD1638"/>
    <w:rsid w:val="00DD17AE"/>
    <w:rsid w:val="00DD19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4FF9"/>
    <w:rsid w:val="00DE591B"/>
    <w:rsid w:val="00DE6717"/>
    <w:rsid w:val="00DE6B30"/>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133"/>
    <w:rsid w:val="00E14893"/>
    <w:rsid w:val="00E16140"/>
    <w:rsid w:val="00E21B45"/>
    <w:rsid w:val="00E22CD3"/>
    <w:rsid w:val="00E23C03"/>
    <w:rsid w:val="00E2462F"/>
    <w:rsid w:val="00E250BC"/>
    <w:rsid w:val="00E26835"/>
    <w:rsid w:val="00E268A6"/>
    <w:rsid w:val="00E26979"/>
    <w:rsid w:val="00E2731E"/>
    <w:rsid w:val="00E27FDF"/>
    <w:rsid w:val="00E27FE2"/>
    <w:rsid w:val="00E30E06"/>
    <w:rsid w:val="00E313DE"/>
    <w:rsid w:val="00E318EC"/>
    <w:rsid w:val="00E3293C"/>
    <w:rsid w:val="00E33130"/>
    <w:rsid w:val="00E33D77"/>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E29"/>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0F11"/>
    <w:rsid w:val="00EE10FE"/>
    <w:rsid w:val="00EE17E9"/>
    <w:rsid w:val="00EE1903"/>
    <w:rsid w:val="00EE2785"/>
    <w:rsid w:val="00EE27DB"/>
    <w:rsid w:val="00EE2C65"/>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74"/>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4FF1"/>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0EB6"/>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90B"/>
    <w:rsid w:val="00F82E91"/>
    <w:rsid w:val="00F83075"/>
    <w:rsid w:val="00F8338C"/>
    <w:rsid w:val="00F83A66"/>
    <w:rsid w:val="00F842DF"/>
    <w:rsid w:val="00F844AC"/>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237D"/>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 w:val="00FF74EC"/>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4097"/>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Borders>
        <w:top w:val="none" w:sz="0" w:space="0" w:color="auto"/>
        <w:bottom w:val="none" w:sz="0" w:space="0" w:color="auto"/>
        <w:insideH w:val="none" w:sz="0" w:space="0" w:color="auto"/>
        <w:insideV w:val="none" w:sz="0" w:space="0" w:color="auto"/>
      </w:tblBorders>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191116867">
      <w:bodyDiv w:val="1"/>
      <w:marLeft w:val="0"/>
      <w:marRight w:val="0"/>
      <w:marTop w:val="0"/>
      <w:marBottom w:val="0"/>
      <w:divBdr>
        <w:top w:val="none" w:sz="0" w:space="0" w:color="auto"/>
        <w:left w:val="none" w:sz="0" w:space="0" w:color="auto"/>
        <w:bottom w:val="none" w:sz="0" w:space="0" w:color="auto"/>
        <w:right w:val="none" w:sz="0" w:space="0" w:color="auto"/>
      </w:divBdr>
      <w:divsChild>
        <w:div w:id="1374886527">
          <w:marLeft w:val="0"/>
          <w:marRight w:val="0"/>
          <w:marTop w:val="2400"/>
          <w:marBottom w:val="150"/>
          <w:divBdr>
            <w:top w:val="none" w:sz="0" w:space="0" w:color="auto"/>
            <w:left w:val="none" w:sz="0" w:space="0" w:color="auto"/>
            <w:bottom w:val="none" w:sz="0" w:space="0" w:color="auto"/>
            <w:right w:val="none" w:sz="0" w:space="0" w:color="auto"/>
          </w:divBdr>
          <w:divsChild>
            <w:div w:id="266737114">
              <w:marLeft w:val="75"/>
              <w:marRight w:val="0"/>
              <w:marTop w:val="45"/>
              <w:marBottom w:val="150"/>
              <w:divBdr>
                <w:top w:val="none" w:sz="0" w:space="0" w:color="auto"/>
                <w:left w:val="none" w:sz="0" w:space="0" w:color="auto"/>
                <w:bottom w:val="none" w:sz="0" w:space="0" w:color="auto"/>
                <w:right w:val="none" w:sz="0" w:space="0" w:color="auto"/>
              </w:divBdr>
              <w:divsChild>
                <w:div w:id="29885851">
                  <w:marLeft w:val="0"/>
                  <w:marRight w:val="0"/>
                  <w:marTop w:val="0"/>
                  <w:marBottom w:val="75"/>
                  <w:divBdr>
                    <w:top w:val="none" w:sz="0" w:space="0" w:color="auto"/>
                    <w:left w:val="none" w:sz="0" w:space="0" w:color="auto"/>
                    <w:bottom w:val="none" w:sz="0" w:space="0" w:color="auto"/>
                    <w:right w:val="none" w:sz="0" w:space="0" w:color="auto"/>
                  </w:divBdr>
                  <w:divsChild>
                    <w:div w:id="1408767037">
                      <w:marLeft w:val="0"/>
                      <w:marRight w:val="0"/>
                      <w:marTop w:val="75"/>
                      <w:marBottom w:val="150"/>
                      <w:divBdr>
                        <w:top w:val="none" w:sz="0" w:space="0" w:color="auto"/>
                        <w:left w:val="none" w:sz="0" w:space="0" w:color="auto"/>
                        <w:bottom w:val="none" w:sz="0" w:space="0" w:color="auto"/>
                        <w:right w:val="none" w:sz="0" w:space="0" w:color="auto"/>
                      </w:divBdr>
                    </w:div>
                    <w:div w:id="347676424">
                      <w:marLeft w:val="0"/>
                      <w:marRight w:val="0"/>
                      <w:marTop w:val="75"/>
                      <w:marBottom w:val="150"/>
                      <w:divBdr>
                        <w:top w:val="none" w:sz="0" w:space="0" w:color="auto"/>
                        <w:left w:val="none" w:sz="0" w:space="0" w:color="auto"/>
                        <w:bottom w:val="none" w:sz="0" w:space="0" w:color="auto"/>
                        <w:right w:val="none" w:sz="0" w:space="0" w:color="auto"/>
                      </w:divBdr>
                      <w:divsChild>
                        <w:div w:id="2096441104">
                          <w:marLeft w:val="0"/>
                          <w:marRight w:val="0"/>
                          <w:marTop w:val="75"/>
                          <w:marBottom w:val="0"/>
                          <w:divBdr>
                            <w:top w:val="single" w:sz="6" w:space="8" w:color="auto"/>
                            <w:left w:val="single" w:sz="2" w:space="0" w:color="auto"/>
                            <w:bottom w:val="single" w:sz="2" w:space="0" w:color="auto"/>
                            <w:right w:val="single" w:sz="2" w:space="0" w:color="auto"/>
                          </w:divBdr>
                        </w:div>
                      </w:divsChild>
                    </w:div>
                  </w:divsChild>
                </w:div>
              </w:divsChild>
            </w:div>
          </w:divsChild>
        </w:div>
      </w:divsChild>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go.microsoft.com/fwlink/?LinkId=324885"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86720" TargetMode="External"/><Relationship Id="rId196" Type="http://schemas.openxmlformats.org/officeDocument/2006/relationships/footer" Target="footer2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www.microsoft.com/dynamics/en/us/products/gp-availability.aspx" TargetMode="External"/><Relationship Id="rId165" Type="http://schemas.openxmlformats.org/officeDocument/2006/relationships/hyperlink" Target="https://mbs.microsoft.com/partnersource/partneressentials/pllp" TargetMode="External"/><Relationship Id="rId181" Type="http://schemas.openxmlformats.org/officeDocument/2006/relationships/footer" Target="footer16.xml"/><Relationship Id="rId186" Type="http://schemas.openxmlformats.org/officeDocument/2006/relationships/hyperlink" Target="http://go.microsoft.com/fwlink/?LinkId=29098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47624" TargetMode="External"/><Relationship Id="rId176" Type="http://schemas.openxmlformats.org/officeDocument/2006/relationships/hyperlink" Target="https://choice.live.com/AdvertisementChoice/" TargetMode="External"/><Relationship Id="rId192" Type="http://schemas.openxmlformats.org/officeDocument/2006/relationships/hyperlink" Target="http://microsoft.com/licensing/contracts" TargetMode="External"/><Relationship Id="rId197" Type="http://schemas.openxmlformats.org/officeDocument/2006/relationships/footer" Target="footer22.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s://mbs.microsoft.com/partnersource/partneressentials/pllp" TargetMode="External"/><Relationship Id="rId166" Type="http://schemas.openxmlformats.org/officeDocument/2006/relationships/hyperlink" Target="http://go.microsoft.com/fwlink/?LinkId=517614&amp;clcid=0x409" TargetMode="External"/><Relationship Id="rId182" Type="http://schemas.openxmlformats.org/officeDocument/2006/relationships/footer" Target="footer17.xml"/><Relationship Id="rId187" Type="http://schemas.openxmlformats.org/officeDocument/2006/relationships/hyperlink" Target="http://technet.microsoft.com/en-us/windowsserver/default.aspx"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go.microsoft.com/fwlink/?LinkId=286955" TargetMode="External"/><Relationship Id="rId198" Type="http://schemas.openxmlformats.org/officeDocument/2006/relationships/fontTable" Target="fontTable.xml"/><Relationship Id="rId172" Type="http://schemas.openxmlformats.org/officeDocument/2006/relationships/hyperlink" Target="https://choice.live.com/AdvertisementChoice/" TargetMode="External"/><Relationship Id="rId193"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www.microsoft.com/dynamics/en/us/products/sl-availability.aspx" TargetMode="External"/><Relationship Id="rId188" Type="http://schemas.openxmlformats.org/officeDocument/2006/relationships/footer" Target="footer20.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324885" TargetMode="External"/><Relationship Id="rId183" Type="http://schemas.openxmlformats.org/officeDocument/2006/relationships/footer" Target="footer18.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s://www.yammer.com/about/terms/" TargetMode="External"/><Relationship Id="rId199"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s://mbs.microsoft.com/partnersource/partneressentials/pllp"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go.microsoft.com/fwlink/?LinkId=266708" TargetMode="External"/><Relationship Id="rId184" Type="http://schemas.openxmlformats.org/officeDocument/2006/relationships/footer" Target="footer19.xml"/><Relationship Id="rId189" Type="http://schemas.openxmlformats.org/officeDocument/2006/relationships/hyperlink" Target="http://go.microsoft.com/?linkid=9710837"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privacy/" TargetMode="External"/><Relationship Id="rId190" Type="http://schemas.openxmlformats.org/officeDocument/2006/relationships/hyperlink" Target="http://go.microsoft.com/fwlink/?LinkID=248686"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nav-availability.aspx"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go.microsoft.com/fwlink/?LinkID=223678"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s://choice.live.com/AdvertisementChoice/"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8711AFE2-70E3-49F0-9B93-DD22AA8C7D52}">
  <ds:schemaRefs>
    <ds:schemaRef ds:uri="http://schemas.openxmlformats.org/officeDocument/2006/bibliography"/>
  </ds:schemaRefs>
</ds:datastoreItem>
</file>

<file path=customXml/itemProps10.xml><?xml version="1.0" encoding="utf-8"?>
<ds:datastoreItem xmlns:ds="http://schemas.openxmlformats.org/officeDocument/2006/customXml" ds:itemID="{5134F0D2-7A28-494E-8095-1D032B8D6141}">
  <ds:schemaRefs>
    <ds:schemaRef ds:uri="http://schemas.openxmlformats.org/officeDocument/2006/bibliography"/>
  </ds:schemaRefs>
</ds:datastoreItem>
</file>

<file path=customXml/itemProps11.xml><?xml version="1.0" encoding="utf-8"?>
<ds:datastoreItem xmlns:ds="http://schemas.openxmlformats.org/officeDocument/2006/customXml" ds:itemID="{E8454C6D-56FF-4E2C-BF6B-FEB7B3A693CC}">
  <ds:schemaRefs>
    <ds:schemaRef ds:uri="http://schemas.openxmlformats.org/officeDocument/2006/bibliography"/>
  </ds:schemaRefs>
</ds:datastoreItem>
</file>

<file path=customXml/itemProps12.xml><?xml version="1.0" encoding="utf-8"?>
<ds:datastoreItem xmlns:ds="http://schemas.openxmlformats.org/officeDocument/2006/customXml" ds:itemID="{55B5AB70-17FF-4D4E-9699-503F5D2DC252}">
  <ds:schemaRefs>
    <ds:schemaRef ds:uri="http://schemas.openxmlformats.org/officeDocument/2006/bibliography"/>
  </ds:schemaRefs>
</ds:datastoreItem>
</file>

<file path=customXml/itemProps13.xml><?xml version="1.0" encoding="utf-8"?>
<ds:datastoreItem xmlns:ds="http://schemas.openxmlformats.org/officeDocument/2006/customXml" ds:itemID="{90DE9FD1-E1BB-4E75-BFA3-8E2433E0CAE1}">
  <ds:schemaRefs>
    <ds:schemaRef ds:uri="http://schemas.openxmlformats.org/officeDocument/2006/bibliography"/>
  </ds:schemaRefs>
</ds:datastoreItem>
</file>

<file path=customXml/itemProps14.xml><?xml version="1.0" encoding="utf-8"?>
<ds:datastoreItem xmlns:ds="http://schemas.openxmlformats.org/officeDocument/2006/customXml" ds:itemID="{54673694-6926-4880-A86C-D660949C5580}">
  <ds:schemaRefs>
    <ds:schemaRef ds:uri="http://schemas.openxmlformats.org/officeDocument/2006/bibliography"/>
  </ds:schemaRefs>
</ds:datastoreItem>
</file>

<file path=customXml/itemProps15.xml><?xml version="1.0" encoding="utf-8"?>
<ds:datastoreItem xmlns:ds="http://schemas.openxmlformats.org/officeDocument/2006/customXml" ds:itemID="{D60F5F1D-FEE3-4379-858E-14629A92BAEC}">
  <ds:schemaRefs>
    <ds:schemaRef ds:uri="http://schemas.openxmlformats.org/officeDocument/2006/bibliography"/>
  </ds:schemaRefs>
</ds:datastoreItem>
</file>

<file path=customXml/itemProps16.xml><?xml version="1.0" encoding="utf-8"?>
<ds:datastoreItem xmlns:ds="http://schemas.openxmlformats.org/officeDocument/2006/customXml" ds:itemID="{FB7B3D90-3248-4597-BA5D-EF75230FF19D}">
  <ds:schemaRefs>
    <ds:schemaRef ds:uri="http://schemas.openxmlformats.org/officeDocument/2006/bibliography"/>
  </ds:schemaRefs>
</ds:datastoreItem>
</file>

<file path=customXml/itemProps17.xml><?xml version="1.0" encoding="utf-8"?>
<ds:datastoreItem xmlns:ds="http://schemas.openxmlformats.org/officeDocument/2006/customXml" ds:itemID="{BDCE086C-3DD5-41E9-AF08-DDCAC8C38FBC}">
  <ds:schemaRefs>
    <ds:schemaRef ds:uri="http://schemas.openxmlformats.org/officeDocument/2006/bibliography"/>
  </ds:schemaRefs>
</ds:datastoreItem>
</file>

<file path=customXml/itemProps18.xml><?xml version="1.0" encoding="utf-8"?>
<ds:datastoreItem xmlns:ds="http://schemas.openxmlformats.org/officeDocument/2006/customXml" ds:itemID="{56E8576C-5433-4673-8334-1792FF349840}">
  <ds:schemaRefs>
    <ds:schemaRef ds:uri="http://schemas.openxmlformats.org/officeDocument/2006/bibliography"/>
  </ds:schemaRefs>
</ds:datastoreItem>
</file>

<file path=customXml/itemProps19.xml><?xml version="1.0" encoding="utf-8"?>
<ds:datastoreItem xmlns:ds="http://schemas.openxmlformats.org/officeDocument/2006/customXml" ds:itemID="{DE780462-58C0-4950-99DA-B54A4ED0A780}">
  <ds:schemaRefs>
    <ds:schemaRef ds:uri="http://schemas.openxmlformats.org/officeDocument/2006/bibliography"/>
  </ds:schemaRefs>
</ds:datastoreItem>
</file>

<file path=customXml/itemProps2.xml><?xml version="1.0" encoding="utf-8"?>
<ds:datastoreItem xmlns:ds="http://schemas.openxmlformats.org/officeDocument/2006/customXml" ds:itemID="{EF58317E-872A-4532-B761-DCE185F11285}">
  <ds:schemaRefs>
    <ds:schemaRef ds:uri="http://schemas.openxmlformats.org/officeDocument/2006/bibliography"/>
  </ds:schemaRefs>
</ds:datastoreItem>
</file>

<file path=customXml/itemProps20.xml><?xml version="1.0" encoding="utf-8"?>
<ds:datastoreItem xmlns:ds="http://schemas.openxmlformats.org/officeDocument/2006/customXml" ds:itemID="{3638D5C0-048D-48A7-83A9-D03E78C07802}">
  <ds:schemaRefs>
    <ds:schemaRef ds:uri="http://schemas.openxmlformats.org/officeDocument/2006/bibliography"/>
  </ds:schemaRefs>
</ds:datastoreItem>
</file>

<file path=customXml/itemProps21.xml><?xml version="1.0" encoding="utf-8"?>
<ds:datastoreItem xmlns:ds="http://schemas.openxmlformats.org/officeDocument/2006/customXml" ds:itemID="{98F4E874-7772-483E-B003-96D039D83A7A}">
  <ds:schemaRefs>
    <ds:schemaRef ds:uri="http://schemas.openxmlformats.org/officeDocument/2006/bibliography"/>
  </ds:schemaRefs>
</ds:datastoreItem>
</file>

<file path=customXml/itemProps22.xml><?xml version="1.0" encoding="utf-8"?>
<ds:datastoreItem xmlns:ds="http://schemas.openxmlformats.org/officeDocument/2006/customXml" ds:itemID="{E4964903-BFD0-4F70-9922-5055736643B9}">
  <ds:schemaRefs>
    <ds:schemaRef ds:uri="http://schemas.openxmlformats.org/officeDocument/2006/bibliography"/>
  </ds:schemaRefs>
</ds:datastoreItem>
</file>

<file path=customXml/itemProps23.xml><?xml version="1.0" encoding="utf-8"?>
<ds:datastoreItem xmlns:ds="http://schemas.openxmlformats.org/officeDocument/2006/customXml" ds:itemID="{D59762D0-9270-4AF9-A588-C77DE55E84F6}">
  <ds:schemaRefs>
    <ds:schemaRef ds:uri="http://schemas.openxmlformats.org/officeDocument/2006/bibliography"/>
  </ds:schemaRefs>
</ds:datastoreItem>
</file>

<file path=customXml/itemProps24.xml><?xml version="1.0" encoding="utf-8"?>
<ds:datastoreItem xmlns:ds="http://schemas.openxmlformats.org/officeDocument/2006/customXml" ds:itemID="{A5025A53-7439-4A95-9276-2E0B042A8584}">
  <ds:schemaRefs>
    <ds:schemaRef ds:uri="http://schemas.openxmlformats.org/officeDocument/2006/bibliography"/>
  </ds:schemaRefs>
</ds:datastoreItem>
</file>

<file path=customXml/itemProps25.xml><?xml version="1.0" encoding="utf-8"?>
<ds:datastoreItem xmlns:ds="http://schemas.openxmlformats.org/officeDocument/2006/customXml" ds:itemID="{7D97D920-6F8E-469D-9B6F-2282AE5AF650}">
  <ds:schemaRefs>
    <ds:schemaRef ds:uri="http://schemas.openxmlformats.org/officeDocument/2006/bibliography"/>
  </ds:schemaRefs>
</ds:datastoreItem>
</file>

<file path=customXml/itemProps26.xml><?xml version="1.0" encoding="utf-8"?>
<ds:datastoreItem xmlns:ds="http://schemas.openxmlformats.org/officeDocument/2006/customXml" ds:itemID="{B5ED2F99-E1A0-4F01-8392-5BCE15EEBCE0}">
  <ds:schemaRefs>
    <ds:schemaRef ds:uri="http://schemas.openxmlformats.org/officeDocument/2006/bibliography"/>
  </ds:schemaRefs>
</ds:datastoreItem>
</file>

<file path=customXml/itemProps27.xml><?xml version="1.0" encoding="utf-8"?>
<ds:datastoreItem xmlns:ds="http://schemas.openxmlformats.org/officeDocument/2006/customXml" ds:itemID="{148CD348-D952-4DEB-BA0A-BC08D0BDD584}">
  <ds:schemaRefs>
    <ds:schemaRef ds:uri="http://schemas.openxmlformats.org/officeDocument/2006/bibliography"/>
  </ds:schemaRefs>
</ds:datastoreItem>
</file>

<file path=customXml/itemProps28.xml><?xml version="1.0" encoding="utf-8"?>
<ds:datastoreItem xmlns:ds="http://schemas.openxmlformats.org/officeDocument/2006/customXml" ds:itemID="{9DDF0B93-3F6C-4C12-A8B4-FA914168EA00}">
  <ds:schemaRefs>
    <ds:schemaRef ds:uri="http://schemas.openxmlformats.org/officeDocument/2006/bibliography"/>
  </ds:schemaRefs>
</ds:datastoreItem>
</file>

<file path=customXml/itemProps29.xml><?xml version="1.0" encoding="utf-8"?>
<ds:datastoreItem xmlns:ds="http://schemas.openxmlformats.org/officeDocument/2006/customXml" ds:itemID="{8F456E65-15BE-4836-BA33-0669CCBE7101}">
  <ds:schemaRefs>
    <ds:schemaRef ds:uri="http://schemas.openxmlformats.org/officeDocument/2006/bibliography"/>
  </ds:schemaRefs>
</ds:datastoreItem>
</file>

<file path=customXml/itemProps3.xml><?xml version="1.0" encoding="utf-8"?>
<ds:datastoreItem xmlns:ds="http://schemas.openxmlformats.org/officeDocument/2006/customXml" ds:itemID="{9DF8DE0E-CCB3-4836-ABA1-60AE455149B4}">
  <ds:schemaRefs>
    <ds:schemaRef ds:uri="http://schemas.openxmlformats.org/officeDocument/2006/bibliography"/>
  </ds:schemaRefs>
</ds:datastoreItem>
</file>

<file path=customXml/itemProps30.xml><?xml version="1.0" encoding="utf-8"?>
<ds:datastoreItem xmlns:ds="http://schemas.openxmlformats.org/officeDocument/2006/customXml" ds:itemID="{EC0171F4-5627-40B2-97AD-AC91A0E6852A}">
  <ds:schemaRefs>
    <ds:schemaRef ds:uri="http://schemas.openxmlformats.org/officeDocument/2006/bibliography"/>
  </ds:schemaRefs>
</ds:datastoreItem>
</file>

<file path=customXml/itemProps31.xml><?xml version="1.0" encoding="utf-8"?>
<ds:datastoreItem xmlns:ds="http://schemas.openxmlformats.org/officeDocument/2006/customXml" ds:itemID="{52D6EDF1-32BF-4C46-BD26-5D5C2C226FB1}">
  <ds:schemaRefs>
    <ds:schemaRef ds:uri="http://schemas.openxmlformats.org/officeDocument/2006/bibliography"/>
  </ds:schemaRefs>
</ds:datastoreItem>
</file>

<file path=customXml/itemProps32.xml><?xml version="1.0" encoding="utf-8"?>
<ds:datastoreItem xmlns:ds="http://schemas.openxmlformats.org/officeDocument/2006/customXml" ds:itemID="{69D6FB22-0CA0-4E39-BEE7-620AC561FDCB}">
  <ds:schemaRefs>
    <ds:schemaRef ds:uri="http://schemas.openxmlformats.org/officeDocument/2006/bibliography"/>
  </ds:schemaRefs>
</ds:datastoreItem>
</file>

<file path=customXml/itemProps33.xml><?xml version="1.0" encoding="utf-8"?>
<ds:datastoreItem xmlns:ds="http://schemas.openxmlformats.org/officeDocument/2006/customXml" ds:itemID="{4B5A798F-0356-465F-A39A-58151CF94970}">
  <ds:schemaRefs>
    <ds:schemaRef ds:uri="http://schemas.openxmlformats.org/officeDocument/2006/bibliography"/>
  </ds:schemaRefs>
</ds:datastoreItem>
</file>

<file path=customXml/itemProps34.xml><?xml version="1.0" encoding="utf-8"?>
<ds:datastoreItem xmlns:ds="http://schemas.openxmlformats.org/officeDocument/2006/customXml" ds:itemID="{34C7B956-8E6A-4C2C-BD7F-C24DB22B42EC}">
  <ds:schemaRefs>
    <ds:schemaRef ds:uri="http://schemas.openxmlformats.org/officeDocument/2006/bibliography"/>
  </ds:schemaRefs>
</ds:datastoreItem>
</file>

<file path=customXml/itemProps35.xml><?xml version="1.0" encoding="utf-8"?>
<ds:datastoreItem xmlns:ds="http://schemas.openxmlformats.org/officeDocument/2006/customXml" ds:itemID="{046C874B-DEE0-4ED4-8691-A1AE032DA285}">
  <ds:schemaRefs>
    <ds:schemaRef ds:uri="http://schemas.openxmlformats.org/officeDocument/2006/bibliography"/>
  </ds:schemaRefs>
</ds:datastoreItem>
</file>

<file path=customXml/itemProps36.xml><?xml version="1.0" encoding="utf-8"?>
<ds:datastoreItem xmlns:ds="http://schemas.openxmlformats.org/officeDocument/2006/customXml" ds:itemID="{036CBDD0-3CB3-47A3-920C-CA1466ECE701}">
  <ds:schemaRefs>
    <ds:schemaRef ds:uri="http://schemas.openxmlformats.org/officeDocument/2006/bibliography"/>
  </ds:schemaRefs>
</ds:datastoreItem>
</file>

<file path=customXml/itemProps37.xml><?xml version="1.0" encoding="utf-8"?>
<ds:datastoreItem xmlns:ds="http://schemas.openxmlformats.org/officeDocument/2006/customXml" ds:itemID="{6315B117-1DF2-408E-9E6E-07215094AB28}">
  <ds:schemaRefs>
    <ds:schemaRef ds:uri="http://schemas.openxmlformats.org/officeDocument/2006/bibliography"/>
  </ds:schemaRefs>
</ds:datastoreItem>
</file>

<file path=customXml/itemProps38.xml><?xml version="1.0" encoding="utf-8"?>
<ds:datastoreItem xmlns:ds="http://schemas.openxmlformats.org/officeDocument/2006/customXml" ds:itemID="{713934A7-3834-42FD-8416-053DCE089446}">
  <ds:schemaRefs>
    <ds:schemaRef ds:uri="http://schemas.openxmlformats.org/officeDocument/2006/bibliography"/>
  </ds:schemaRefs>
</ds:datastoreItem>
</file>

<file path=customXml/itemProps39.xml><?xml version="1.0" encoding="utf-8"?>
<ds:datastoreItem xmlns:ds="http://schemas.openxmlformats.org/officeDocument/2006/customXml" ds:itemID="{ED6DEDD0-0B95-4CF3-87F3-B7E85258235C}">
  <ds:schemaRefs>
    <ds:schemaRef ds:uri="http://schemas.openxmlformats.org/officeDocument/2006/bibliography"/>
  </ds:schemaRefs>
</ds:datastoreItem>
</file>

<file path=customXml/itemProps4.xml><?xml version="1.0" encoding="utf-8"?>
<ds:datastoreItem xmlns:ds="http://schemas.openxmlformats.org/officeDocument/2006/customXml" ds:itemID="{89CC047E-4B2D-40AC-9C1F-596931DA857A}">
  <ds:schemaRefs>
    <ds:schemaRef ds:uri="http://schemas.openxmlformats.org/officeDocument/2006/bibliography"/>
  </ds:schemaRefs>
</ds:datastoreItem>
</file>

<file path=customXml/itemProps40.xml><?xml version="1.0" encoding="utf-8"?>
<ds:datastoreItem xmlns:ds="http://schemas.openxmlformats.org/officeDocument/2006/customXml" ds:itemID="{6D3B74AB-81CF-4AF5-9F74-3AA772B7C88B}">
  <ds:schemaRefs>
    <ds:schemaRef ds:uri="http://schemas.openxmlformats.org/officeDocument/2006/bibliography"/>
  </ds:schemaRefs>
</ds:datastoreItem>
</file>

<file path=customXml/itemProps41.xml><?xml version="1.0" encoding="utf-8"?>
<ds:datastoreItem xmlns:ds="http://schemas.openxmlformats.org/officeDocument/2006/customXml" ds:itemID="{65162C56-D7E0-438C-84FF-9F37B241D9AC}">
  <ds:schemaRefs>
    <ds:schemaRef ds:uri="http://schemas.openxmlformats.org/officeDocument/2006/bibliography"/>
  </ds:schemaRefs>
</ds:datastoreItem>
</file>

<file path=customXml/itemProps42.xml><?xml version="1.0" encoding="utf-8"?>
<ds:datastoreItem xmlns:ds="http://schemas.openxmlformats.org/officeDocument/2006/customXml" ds:itemID="{74FCF3D2-F978-4DC8-BD11-6F5E6ABC1996}">
  <ds:schemaRefs>
    <ds:schemaRef ds:uri="http://schemas.openxmlformats.org/officeDocument/2006/bibliography"/>
  </ds:schemaRefs>
</ds:datastoreItem>
</file>

<file path=customXml/itemProps43.xml><?xml version="1.0" encoding="utf-8"?>
<ds:datastoreItem xmlns:ds="http://schemas.openxmlformats.org/officeDocument/2006/customXml" ds:itemID="{FCD90809-CFBA-4E8E-BA50-5B9D25566831}">
  <ds:schemaRefs>
    <ds:schemaRef ds:uri="http://schemas.openxmlformats.org/officeDocument/2006/bibliography"/>
  </ds:schemaRefs>
</ds:datastoreItem>
</file>

<file path=customXml/itemProps44.xml><?xml version="1.0" encoding="utf-8"?>
<ds:datastoreItem xmlns:ds="http://schemas.openxmlformats.org/officeDocument/2006/customXml" ds:itemID="{E8CF29ED-973B-4B53-AEBD-B440676BCE33}">
  <ds:schemaRefs>
    <ds:schemaRef ds:uri="http://schemas.openxmlformats.org/officeDocument/2006/bibliography"/>
  </ds:schemaRefs>
</ds:datastoreItem>
</file>

<file path=customXml/itemProps45.xml><?xml version="1.0" encoding="utf-8"?>
<ds:datastoreItem xmlns:ds="http://schemas.openxmlformats.org/officeDocument/2006/customXml" ds:itemID="{ACDB5E42-1692-4268-9F94-0B7C3D76445D}">
  <ds:schemaRefs>
    <ds:schemaRef ds:uri="http://schemas.openxmlformats.org/officeDocument/2006/bibliography"/>
  </ds:schemaRefs>
</ds:datastoreItem>
</file>

<file path=customXml/itemProps46.xml><?xml version="1.0" encoding="utf-8"?>
<ds:datastoreItem xmlns:ds="http://schemas.openxmlformats.org/officeDocument/2006/customXml" ds:itemID="{C6095FD0-9B02-4C8B-A54F-99E7BD58CE96}">
  <ds:schemaRefs>
    <ds:schemaRef ds:uri="http://schemas.openxmlformats.org/officeDocument/2006/bibliography"/>
  </ds:schemaRefs>
</ds:datastoreItem>
</file>

<file path=customXml/itemProps47.xml><?xml version="1.0" encoding="utf-8"?>
<ds:datastoreItem xmlns:ds="http://schemas.openxmlformats.org/officeDocument/2006/customXml" ds:itemID="{AABBAEFB-3C9D-4CC7-91C4-0F32CCB12399}">
  <ds:schemaRefs>
    <ds:schemaRef ds:uri="http://schemas.openxmlformats.org/officeDocument/2006/bibliography"/>
  </ds:schemaRefs>
</ds:datastoreItem>
</file>

<file path=customXml/itemProps48.xml><?xml version="1.0" encoding="utf-8"?>
<ds:datastoreItem xmlns:ds="http://schemas.openxmlformats.org/officeDocument/2006/customXml" ds:itemID="{21715EFB-DDF6-4038-9989-D38A6C21D6ED}">
  <ds:schemaRefs>
    <ds:schemaRef ds:uri="http://schemas.openxmlformats.org/officeDocument/2006/bibliography"/>
  </ds:schemaRefs>
</ds:datastoreItem>
</file>

<file path=customXml/itemProps49.xml><?xml version="1.0" encoding="utf-8"?>
<ds:datastoreItem xmlns:ds="http://schemas.openxmlformats.org/officeDocument/2006/customXml" ds:itemID="{355699F4-3D61-4989-AB43-4759D9E79DD1}">
  <ds:schemaRefs>
    <ds:schemaRef ds:uri="http://schemas.openxmlformats.org/officeDocument/2006/bibliography"/>
  </ds:schemaRefs>
</ds:datastoreItem>
</file>

<file path=customXml/itemProps5.xml><?xml version="1.0" encoding="utf-8"?>
<ds:datastoreItem xmlns:ds="http://schemas.openxmlformats.org/officeDocument/2006/customXml" ds:itemID="{3B812DF9-5D0E-4AC9-A776-89B127CC557B}">
  <ds:schemaRefs>
    <ds:schemaRef ds:uri="http://schemas.openxmlformats.org/officeDocument/2006/bibliography"/>
  </ds:schemaRefs>
</ds:datastoreItem>
</file>

<file path=customXml/itemProps50.xml><?xml version="1.0" encoding="utf-8"?>
<ds:datastoreItem xmlns:ds="http://schemas.openxmlformats.org/officeDocument/2006/customXml" ds:itemID="{E4FDE42F-1E05-4298-A5C6-81CE9EABCEF5}">
  <ds:schemaRefs>
    <ds:schemaRef ds:uri="http://schemas.openxmlformats.org/officeDocument/2006/bibliography"/>
  </ds:schemaRefs>
</ds:datastoreItem>
</file>

<file path=customXml/itemProps51.xml><?xml version="1.0" encoding="utf-8"?>
<ds:datastoreItem xmlns:ds="http://schemas.openxmlformats.org/officeDocument/2006/customXml" ds:itemID="{C62173DE-68CD-4E11-AB97-4C0ED9BE4A5C}">
  <ds:schemaRefs>
    <ds:schemaRef ds:uri="http://schemas.openxmlformats.org/officeDocument/2006/bibliography"/>
  </ds:schemaRefs>
</ds:datastoreItem>
</file>

<file path=customXml/itemProps52.xml><?xml version="1.0" encoding="utf-8"?>
<ds:datastoreItem xmlns:ds="http://schemas.openxmlformats.org/officeDocument/2006/customXml" ds:itemID="{8EAAE94B-9F66-43E0-96CC-8322C369FF33}">
  <ds:schemaRefs>
    <ds:schemaRef ds:uri="http://schemas.openxmlformats.org/officeDocument/2006/bibliography"/>
  </ds:schemaRefs>
</ds:datastoreItem>
</file>

<file path=customXml/itemProps53.xml><?xml version="1.0" encoding="utf-8"?>
<ds:datastoreItem xmlns:ds="http://schemas.openxmlformats.org/officeDocument/2006/customXml" ds:itemID="{38688AD9-6E7C-43A0-A04A-6061E86CD1F6}">
  <ds:schemaRefs>
    <ds:schemaRef ds:uri="http://schemas.openxmlformats.org/officeDocument/2006/bibliography"/>
  </ds:schemaRefs>
</ds:datastoreItem>
</file>

<file path=customXml/itemProps54.xml><?xml version="1.0" encoding="utf-8"?>
<ds:datastoreItem xmlns:ds="http://schemas.openxmlformats.org/officeDocument/2006/customXml" ds:itemID="{18294FA5-CDEB-40B8-9CB6-54E99FF643BB}">
  <ds:schemaRefs>
    <ds:schemaRef ds:uri="http://schemas.openxmlformats.org/officeDocument/2006/bibliography"/>
  </ds:schemaRefs>
</ds:datastoreItem>
</file>

<file path=customXml/itemProps55.xml><?xml version="1.0" encoding="utf-8"?>
<ds:datastoreItem xmlns:ds="http://schemas.openxmlformats.org/officeDocument/2006/customXml" ds:itemID="{8B645CA6-B94C-4DDA-BBA7-CC094ED0921F}">
  <ds:schemaRefs>
    <ds:schemaRef ds:uri="http://schemas.openxmlformats.org/officeDocument/2006/bibliography"/>
  </ds:schemaRefs>
</ds:datastoreItem>
</file>

<file path=customXml/itemProps56.xml><?xml version="1.0" encoding="utf-8"?>
<ds:datastoreItem xmlns:ds="http://schemas.openxmlformats.org/officeDocument/2006/customXml" ds:itemID="{9E71C9B4-DFAE-4916-B0C0-B2106B3D8F93}">
  <ds:schemaRefs>
    <ds:schemaRef ds:uri="http://schemas.openxmlformats.org/officeDocument/2006/bibliography"/>
  </ds:schemaRefs>
</ds:datastoreItem>
</file>

<file path=customXml/itemProps57.xml><?xml version="1.0" encoding="utf-8"?>
<ds:datastoreItem xmlns:ds="http://schemas.openxmlformats.org/officeDocument/2006/customXml" ds:itemID="{6560E82C-8E0C-4760-86CE-A487003510EC}">
  <ds:schemaRefs>
    <ds:schemaRef ds:uri="http://schemas.openxmlformats.org/officeDocument/2006/bibliography"/>
  </ds:schemaRefs>
</ds:datastoreItem>
</file>

<file path=customXml/itemProps58.xml><?xml version="1.0" encoding="utf-8"?>
<ds:datastoreItem xmlns:ds="http://schemas.openxmlformats.org/officeDocument/2006/customXml" ds:itemID="{0C5E190D-6B9B-4D46-B004-8206E93A92A7}">
  <ds:schemaRefs>
    <ds:schemaRef ds:uri="http://schemas.openxmlformats.org/officeDocument/2006/bibliography"/>
  </ds:schemaRefs>
</ds:datastoreItem>
</file>

<file path=customXml/itemProps59.xml><?xml version="1.0" encoding="utf-8"?>
<ds:datastoreItem xmlns:ds="http://schemas.openxmlformats.org/officeDocument/2006/customXml" ds:itemID="{C7EAD7F1-18A0-4859-9C5D-4B05934E10A2}">
  <ds:schemaRefs>
    <ds:schemaRef ds:uri="http://schemas.openxmlformats.org/officeDocument/2006/bibliography"/>
  </ds:schemaRefs>
</ds:datastoreItem>
</file>

<file path=customXml/itemProps6.xml><?xml version="1.0" encoding="utf-8"?>
<ds:datastoreItem xmlns:ds="http://schemas.openxmlformats.org/officeDocument/2006/customXml" ds:itemID="{0EFE0295-E697-41EA-89BC-C5294079BBD2}">
  <ds:schemaRefs>
    <ds:schemaRef ds:uri="http://schemas.openxmlformats.org/officeDocument/2006/bibliography"/>
  </ds:schemaRefs>
</ds:datastoreItem>
</file>

<file path=customXml/itemProps60.xml><?xml version="1.0" encoding="utf-8"?>
<ds:datastoreItem xmlns:ds="http://schemas.openxmlformats.org/officeDocument/2006/customXml" ds:itemID="{4A6AA5E2-D7FB-4E6C-8C9F-32352D300D92}">
  <ds:schemaRefs>
    <ds:schemaRef ds:uri="http://schemas.openxmlformats.org/officeDocument/2006/bibliography"/>
  </ds:schemaRefs>
</ds:datastoreItem>
</file>

<file path=customXml/itemProps61.xml><?xml version="1.0" encoding="utf-8"?>
<ds:datastoreItem xmlns:ds="http://schemas.openxmlformats.org/officeDocument/2006/customXml" ds:itemID="{A8EC479A-A1F9-46D1-AF2D-FE3F9E39C9DE}">
  <ds:schemaRefs>
    <ds:schemaRef ds:uri="http://schemas.openxmlformats.org/officeDocument/2006/bibliography"/>
  </ds:schemaRefs>
</ds:datastoreItem>
</file>

<file path=customXml/itemProps62.xml><?xml version="1.0" encoding="utf-8"?>
<ds:datastoreItem xmlns:ds="http://schemas.openxmlformats.org/officeDocument/2006/customXml" ds:itemID="{8155D27F-73AF-406E-845E-A18377E9784A}">
  <ds:schemaRefs>
    <ds:schemaRef ds:uri="http://schemas.openxmlformats.org/officeDocument/2006/bibliography"/>
  </ds:schemaRefs>
</ds:datastoreItem>
</file>

<file path=customXml/itemProps63.xml><?xml version="1.0" encoding="utf-8"?>
<ds:datastoreItem xmlns:ds="http://schemas.openxmlformats.org/officeDocument/2006/customXml" ds:itemID="{6CA08ADC-1CE2-4A55-AA5F-31DA01FA8664}">
  <ds:schemaRefs>
    <ds:schemaRef ds:uri="http://schemas.openxmlformats.org/officeDocument/2006/bibliography"/>
  </ds:schemaRefs>
</ds:datastoreItem>
</file>

<file path=customXml/itemProps64.xml><?xml version="1.0" encoding="utf-8"?>
<ds:datastoreItem xmlns:ds="http://schemas.openxmlformats.org/officeDocument/2006/customXml" ds:itemID="{390EBFF2-6F11-48B1-A53C-212462D4C018}">
  <ds:schemaRefs>
    <ds:schemaRef ds:uri="http://schemas.openxmlformats.org/officeDocument/2006/bibliography"/>
  </ds:schemaRefs>
</ds:datastoreItem>
</file>

<file path=customXml/itemProps65.xml><?xml version="1.0" encoding="utf-8"?>
<ds:datastoreItem xmlns:ds="http://schemas.openxmlformats.org/officeDocument/2006/customXml" ds:itemID="{5A7C3BED-9142-48A3-BAFE-44107DB24292}">
  <ds:schemaRefs>
    <ds:schemaRef ds:uri="http://schemas.openxmlformats.org/officeDocument/2006/bibliography"/>
  </ds:schemaRefs>
</ds:datastoreItem>
</file>

<file path=customXml/itemProps66.xml><?xml version="1.0" encoding="utf-8"?>
<ds:datastoreItem xmlns:ds="http://schemas.openxmlformats.org/officeDocument/2006/customXml" ds:itemID="{45969806-A299-4B6A-B2E5-0763DD46F304}">
  <ds:schemaRefs>
    <ds:schemaRef ds:uri="http://schemas.openxmlformats.org/officeDocument/2006/bibliography"/>
  </ds:schemaRefs>
</ds:datastoreItem>
</file>

<file path=customXml/itemProps67.xml><?xml version="1.0" encoding="utf-8"?>
<ds:datastoreItem xmlns:ds="http://schemas.openxmlformats.org/officeDocument/2006/customXml" ds:itemID="{5837B8DD-28C4-4B03-86B5-D35B66BFCA70}">
  <ds:schemaRefs>
    <ds:schemaRef ds:uri="http://schemas.openxmlformats.org/officeDocument/2006/bibliography"/>
  </ds:schemaRefs>
</ds:datastoreItem>
</file>

<file path=customXml/itemProps68.xml><?xml version="1.0" encoding="utf-8"?>
<ds:datastoreItem xmlns:ds="http://schemas.openxmlformats.org/officeDocument/2006/customXml" ds:itemID="{DAED09E0-3B8A-4C17-962D-03BE65CFDDA2}">
  <ds:schemaRefs>
    <ds:schemaRef ds:uri="http://schemas.openxmlformats.org/officeDocument/2006/bibliography"/>
  </ds:schemaRefs>
</ds:datastoreItem>
</file>

<file path=customXml/itemProps69.xml><?xml version="1.0" encoding="utf-8"?>
<ds:datastoreItem xmlns:ds="http://schemas.openxmlformats.org/officeDocument/2006/customXml" ds:itemID="{B2C6EF89-C275-4F84-9A9B-1562624940DF}">
  <ds:schemaRefs>
    <ds:schemaRef ds:uri="http://schemas.openxmlformats.org/officeDocument/2006/bibliography"/>
  </ds:schemaRefs>
</ds:datastoreItem>
</file>

<file path=customXml/itemProps7.xml><?xml version="1.0" encoding="utf-8"?>
<ds:datastoreItem xmlns:ds="http://schemas.openxmlformats.org/officeDocument/2006/customXml" ds:itemID="{472639E4-A71A-4CD6-BEAC-03D877E2C3F8}">
  <ds:schemaRefs>
    <ds:schemaRef ds:uri="http://schemas.openxmlformats.org/officeDocument/2006/bibliography"/>
  </ds:schemaRefs>
</ds:datastoreItem>
</file>

<file path=customXml/itemProps70.xml><?xml version="1.0" encoding="utf-8"?>
<ds:datastoreItem xmlns:ds="http://schemas.openxmlformats.org/officeDocument/2006/customXml" ds:itemID="{AAFB2564-D8E4-47F6-B45F-0A23E72AE7CB}">
  <ds:schemaRefs>
    <ds:schemaRef ds:uri="http://schemas.openxmlformats.org/officeDocument/2006/bibliography"/>
  </ds:schemaRefs>
</ds:datastoreItem>
</file>

<file path=customXml/itemProps71.xml><?xml version="1.0" encoding="utf-8"?>
<ds:datastoreItem xmlns:ds="http://schemas.openxmlformats.org/officeDocument/2006/customXml" ds:itemID="{9ADFC0AF-70D9-47C8-8746-E613D273361E}">
  <ds:schemaRefs>
    <ds:schemaRef ds:uri="http://schemas.openxmlformats.org/officeDocument/2006/bibliography"/>
  </ds:schemaRefs>
</ds:datastoreItem>
</file>

<file path=customXml/itemProps72.xml><?xml version="1.0" encoding="utf-8"?>
<ds:datastoreItem xmlns:ds="http://schemas.openxmlformats.org/officeDocument/2006/customXml" ds:itemID="{6AC5921D-E8B7-449B-95C9-D563BE254560}">
  <ds:schemaRefs>
    <ds:schemaRef ds:uri="http://schemas.openxmlformats.org/officeDocument/2006/bibliography"/>
  </ds:schemaRefs>
</ds:datastoreItem>
</file>

<file path=customXml/itemProps73.xml><?xml version="1.0" encoding="utf-8"?>
<ds:datastoreItem xmlns:ds="http://schemas.openxmlformats.org/officeDocument/2006/customXml" ds:itemID="{6E6090BA-E27B-4FB6-8BCA-E484B4B5AEA6}">
  <ds:schemaRefs>
    <ds:schemaRef ds:uri="http://schemas.openxmlformats.org/officeDocument/2006/bibliography"/>
  </ds:schemaRefs>
</ds:datastoreItem>
</file>

<file path=customXml/itemProps74.xml><?xml version="1.0" encoding="utf-8"?>
<ds:datastoreItem xmlns:ds="http://schemas.openxmlformats.org/officeDocument/2006/customXml" ds:itemID="{EFBB460A-934E-46CB-8DE0-5ED9CD630EE6}">
  <ds:schemaRefs>
    <ds:schemaRef ds:uri="http://schemas.openxmlformats.org/officeDocument/2006/bibliography"/>
  </ds:schemaRefs>
</ds:datastoreItem>
</file>

<file path=customXml/itemProps75.xml><?xml version="1.0" encoding="utf-8"?>
<ds:datastoreItem xmlns:ds="http://schemas.openxmlformats.org/officeDocument/2006/customXml" ds:itemID="{34EB9A64-5DEC-414A-95E6-B8F87DA6DD05}">
  <ds:schemaRefs>
    <ds:schemaRef ds:uri="http://schemas.openxmlformats.org/officeDocument/2006/bibliography"/>
  </ds:schemaRefs>
</ds:datastoreItem>
</file>

<file path=customXml/itemProps76.xml><?xml version="1.0" encoding="utf-8"?>
<ds:datastoreItem xmlns:ds="http://schemas.openxmlformats.org/officeDocument/2006/customXml" ds:itemID="{293A7201-6B48-4AA9-B5BE-57218724681A}">
  <ds:schemaRefs>
    <ds:schemaRef ds:uri="http://schemas.openxmlformats.org/officeDocument/2006/bibliography"/>
  </ds:schemaRefs>
</ds:datastoreItem>
</file>

<file path=customXml/itemProps77.xml><?xml version="1.0" encoding="utf-8"?>
<ds:datastoreItem xmlns:ds="http://schemas.openxmlformats.org/officeDocument/2006/customXml" ds:itemID="{F8CE59BE-72CC-4678-A7B0-797982BD7082}">
  <ds:schemaRefs>
    <ds:schemaRef ds:uri="http://schemas.openxmlformats.org/officeDocument/2006/bibliography"/>
  </ds:schemaRefs>
</ds:datastoreItem>
</file>

<file path=customXml/itemProps78.xml><?xml version="1.0" encoding="utf-8"?>
<ds:datastoreItem xmlns:ds="http://schemas.openxmlformats.org/officeDocument/2006/customXml" ds:itemID="{1346F456-4553-465D-ABB4-3AF867E636D6}">
  <ds:schemaRefs>
    <ds:schemaRef ds:uri="http://schemas.openxmlformats.org/officeDocument/2006/bibliography"/>
  </ds:schemaRefs>
</ds:datastoreItem>
</file>

<file path=customXml/itemProps79.xml><?xml version="1.0" encoding="utf-8"?>
<ds:datastoreItem xmlns:ds="http://schemas.openxmlformats.org/officeDocument/2006/customXml" ds:itemID="{D370F1EF-B427-4505-B043-592644BE40F1}">
  <ds:schemaRefs>
    <ds:schemaRef ds:uri="http://schemas.openxmlformats.org/officeDocument/2006/bibliography"/>
  </ds:schemaRefs>
</ds:datastoreItem>
</file>

<file path=customXml/itemProps8.xml><?xml version="1.0" encoding="utf-8"?>
<ds:datastoreItem xmlns:ds="http://schemas.openxmlformats.org/officeDocument/2006/customXml" ds:itemID="{9D390544-9AD8-4610-8A7F-4E4ABAC94A4B}">
  <ds:schemaRefs>
    <ds:schemaRef ds:uri="http://schemas.openxmlformats.org/officeDocument/2006/bibliography"/>
  </ds:schemaRefs>
</ds:datastoreItem>
</file>

<file path=customXml/itemProps80.xml><?xml version="1.0" encoding="utf-8"?>
<ds:datastoreItem xmlns:ds="http://schemas.openxmlformats.org/officeDocument/2006/customXml" ds:itemID="{EAC97689-7198-4FDC-BB4B-5FABDDCC49EC}">
  <ds:schemaRefs>
    <ds:schemaRef ds:uri="http://schemas.openxmlformats.org/officeDocument/2006/bibliography"/>
  </ds:schemaRefs>
</ds:datastoreItem>
</file>

<file path=customXml/itemProps81.xml><?xml version="1.0" encoding="utf-8"?>
<ds:datastoreItem xmlns:ds="http://schemas.openxmlformats.org/officeDocument/2006/customXml" ds:itemID="{90410EA1-F3D3-42FF-B8A2-A901ABCC83D6}">
  <ds:schemaRefs>
    <ds:schemaRef ds:uri="http://schemas.openxmlformats.org/officeDocument/2006/bibliography"/>
  </ds:schemaRefs>
</ds:datastoreItem>
</file>

<file path=customXml/itemProps82.xml><?xml version="1.0" encoding="utf-8"?>
<ds:datastoreItem xmlns:ds="http://schemas.openxmlformats.org/officeDocument/2006/customXml" ds:itemID="{142783D6-652D-4877-8D14-EC91C50850B6}">
  <ds:schemaRefs>
    <ds:schemaRef ds:uri="http://schemas.openxmlformats.org/officeDocument/2006/bibliography"/>
  </ds:schemaRefs>
</ds:datastoreItem>
</file>

<file path=customXml/itemProps83.xml><?xml version="1.0" encoding="utf-8"?>
<ds:datastoreItem xmlns:ds="http://schemas.openxmlformats.org/officeDocument/2006/customXml" ds:itemID="{35FA80DB-133A-4FCE-AA1F-B2DABD407D08}">
  <ds:schemaRefs>
    <ds:schemaRef ds:uri="http://schemas.openxmlformats.org/officeDocument/2006/bibliography"/>
  </ds:schemaRefs>
</ds:datastoreItem>
</file>

<file path=customXml/itemProps84.xml><?xml version="1.0" encoding="utf-8"?>
<ds:datastoreItem xmlns:ds="http://schemas.openxmlformats.org/officeDocument/2006/customXml" ds:itemID="{7838711C-C68F-4038-A485-F17B125C806E}">
  <ds:schemaRefs>
    <ds:schemaRef ds:uri="http://schemas.openxmlformats.org/officeDocument/2006/bibliography"/>
  </ds:schemaRefs>
</ds:datastoreItem>
</file>

<file path=customXml/itemProps85.xml><?xml version="1.0" encoding="utf-8"?>
<ds:datastoreItem xmlns:ds="http://schemas.openxmlformats.org/officeDocument/2006/customXml" ds:itemID="{83ED1B2C-68D3-4849-8F4E-78B62F939A17}">
  <ds:schemaRefs>
    <ds:schemaRef ds:uri="http://schemas.openxmlformats.org/officeDocument/2006/bibliography"/>
  </ds:schemaRefs>
</ds:datastoreItem>
</file>

<file path=customXml/itemProps86.xml><?xml version="1.0" encoding="utf-8"?>
<ds:datastoreItem xmlns:ds="http://schemas.openxmlformats.org/officeDocument/2006/customXml" ds:itemID="{478DC436-D35D-4C83-903D-CECE3DA15B4D}">
  <ds:schemaRefs>
    <ds:schemaRef ds:uri="http://schemas.openxmlformats.org/officeDocument/2006/bibliography"/>
  </ds:schemaRefs>
</ds:datastoreItem>
</file>

<file path=customXml/itemProps87.xml><?xml version="1.0" encoding="utf-8"?>
<ds:datastoreItem xmlns:ds="http://schemas.openxmlformats.org/officeDocument/2006/customXml" ds:itemID="{21C45B89-02D0-477B-BA3F-7613AD42272F}">
  <ds:schemaRefs>
    <ds:schemaRef ds:uri="http://schemas.openxmlformats.org/officeDocument/2006/bibliography"/>
  </ds:schemaRefs>
</ds:datastoreItem>
</file>

<file path=customXml/itemProps88.xml><?xml version="1.0" encoding="utf-8"?>
<ds:datastoreItem xmlns:ds="http://schemas.openxmlformats.org/officeDocument/2006/customXml" ds:itemID="{F21F31BD-4F07-491C-B77D-71E30079512E}">
  <ds:schemaRefs>
    <ds:schemaRef ds:uri="http://schemas.openxmlformats.org/officeDocument/2006/bibliography"/>
  </ds:schemaRefs>
</ds:datastoreItem>
</file>

<file path=customXml/itemProps89.xml><?xml version="1.0" encoding="utf-8"?>
<ds:datastoreItem xmlns:ds="http://schemas.openxmlformats.org/officeDocument/2006/customXml" ds:itemID="{F1EFDD0D-002A-4A22-A5DA-05232D354664}">
  <ds:schemaRefs>
    <ds:schemaRef ds:uri="http://schemas.openxmlformats.org/officeDocument/2006/bibliography"/>
  </ds:schemaRefs>
</ds:datastoreItem>
</file>

<file path=customXml/itemProps9.xml><?xml version="1.0" encoding="utf-8"?>
<ds:datastoreItem xmlns:ds="http://schemas.openxmlformats.org/officeDocument/2006/customXml" ds:itemID="{27D11333-803C-45FB-B2A1-21BF425AC2E5}">
  <ds:schemaRefs>
    <ds:schemaRef ds:uri="http://schemas.openxmlformats.org/officeDocument/2006/bibliography"/>
  </ds:schemaRefs>
</ds:datastoreItem>
</file>

<file path=customXml/itemProps90.xml><?xml version="1.0" encoding="utf-8"?>
<ds:datastoreItem xmlns:ds="http://schemas.openxmlformats.org/officeDocument/2006/customXml" ds:itemID="{C0DFBDA0-F837-4A4D-9C0A-01B128AD8140}">
  <ds:schemaRefs>
    <ds:schemaRef ds:uri="http://schemas.openxmlformats.org/officeDocument/2006/bibliography"/>
  </ds:schemaRefs>
</ds:datastoreItem>
</file>

<file path=customXml/itemProps91.xml><?xml version="1.0" encoding="utf-8"?>
<ds:datastoreItem xmlns:ds="http://schemas.openxmlformats.org/officeDocument/2006/customXml" ds:itemID="{0207275C-180A-4599-ADF6-2468A56A6F04}">
  <ds:schemaRefs>
    <ds:schemaRef ds:uri="http://schemas.openxmlformats.org/officeDocument/2006/bibliography"/>
  </ds:schemaRefs>
</ds:datastoreItem>
</file>

<file path=customXml/itemProps92.xml><?xml version="1.0" encoding="utf-8"?>
<ds:datastoreItem xmlns:ds="http://schemas.openxmlformats.org/officeDocument/2006/customXml" ds:itemID="{45137B15-B6BE-4A5E-B997-3DD90CE0567C}">
  <ds:schemaRefs>
    <ds:schemaRef ds:uri="http://schemas.openxmlformats.org/officeDocument/2006/bibliography"/>
  </ds:schemaRefs>
</ds:datastoreItem>
</file>

<file path=customXml/itemProps93.xml><?xml version="1.0" encoding="utf-8"?>
<ds:datastoreItem xmlns:ds="http://schemas.openxmlformats.org/officeDocument/2006/customXml" ds:itemID="{C630EB16-EE00-4B3F-B387-47CEEF078698}">
  <ds:schemaRefs>
    <ds:schemaRef ds:uri="http://schemas.openxmlformats.org/officeDocument/2006/bibliography"/>
  </ds:schemaRefs>
</ds:datastoreItem>
</file>

<file path=customXml/itemProps94.xml><?xml version="1.0" encoding="utf-8"?>
<ds:datastoreItem xmlns:ds="http://schemas.openxmlformats.org/officeDocument/2006/customXml" ds:itemID="{10F51A04-087E-4588-A337-1C7BC2FAFA1F}">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72</Pages>
  <Words>38446</Words>
  <Characters>219145</Characters>
  <Application>Microsoft Office Word</Application>
  <DocSecurity>8</DocSecurity>
  <Lines>1826</Lines>
  <Paragraphs>514</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257077</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2015-09-01T16:41:00Z</dcterms:created>
  <dcterms:modified xsi:type="dcterms:W3CDTF">2015-09-01T16:42:00Z</dcterms:modified>
</cp:coreProperties>
</file>