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76E61CD3" w:rsidR="001B5F89" w:rsidRDefault="001B5F89" w:rsidP="00C1564F">
      <w:pPr>
        <w:pStyle w:val="PURTOCHeader"/>
      </w:pPr>
      <w:bookmarkStart w:id="0" w:name="_Toc284019368"/>
      <w:bookmarkStart w:id="1" w:name="_Toc284162981"/>
      <w:bookmarkStart w:id="2" w:name="_Toc288720721"/>
      <w:bookmarkStart w:id="3" w:name="_Toc288722946"/>
      <w:bookmarkStart w:id="4" w:name="_GoBack"/>
      <w:bookmarkEnd w:id="4"/>
      <w:r>
        <w:rPr>
          <w:noProof/>
          <w:lang w:val="en-US" w:eastAsia="en-US" w:bidi="ar-SA"/>
        </w:rPr>
        <w:drawing>
          <wp:anchor distT="0" distB="0" distL="114300" distR="114300" simplePos="0" relativeHeight="251656192" behindDoc="0" locked="0" layoutInCell="1" allowOverlap="1" wp14:anchorId="527A2DE7" wp14:editId="4A9C2AC4">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76669E" w:rsidRDefault="001B5F89" w:rsidP="00C1564F">
      <w:pPr>
        <w:pStyle w:val="PURTOCHeader"/>
        <w:rPr>
          <w:rFonts w:ascii="Arial Black" w:hAnsi="Arial Black" w:cs="Arial Black"/>
          <w:sz w:val="32"/>
        </w:rPr>
      </w:pPr>
      <w:r w:rsidRPr="0076669E">
        <w:rPr>
          <w:rFonts w:ascii="Arial Black" w:hAnsi="Arial Black" w:cs="Arial Black"/>
          <w:sz w:val="32"/>
        </w:rPr>
        <w:t>Корпоративное лицензирование Microsoft</w:t>
      </w:r>
    </w:p>
    <w:p w14:paraId="1415FDC5" w14:textId="406A624C" w:rsidR="001B5F89" w:rsidRPr="001B5F89" w:rsidRDefault="00D05436" w:rsidP="00C1564F">
      <w:pPr>
        <w:pStyle w:val="PURTOCHeader"/>
        <w:rPr>
          <w:sz w:val="72"/>
        </w:rPr>
      </w:pPr>
      <w:r>
        <w:rPr>
          <w:sz w:val="72"/>
        </w:rPr>
        <w:t xml:space="preserve">Права использования, предоставленные </w:t>
      </w:r>
      <w:r w:rsidR="00410A88" w:rsidRPr="00410A88">
        <w:rPr>
          <w:sz w:val="72"/>
        </w:rPr>
        <w:br/>
      </w:r>
      <w:r>
        <w:rPr>
          <w:sz w:val="72"/>
        </w:rPr>
        <w:t>поставщику услуг</w:t>
      </w:r>
    </w:p>
    <w:p w14:paraId="2AB517DB" w14:textId="77777777" w:rsidR="001B5F89" w:rsidRDefault="001B5F89" w:rsidP="00C1564F">
      <w:pPr>
        <w:pStyle w:val="PURBody"/>
      </w:pPr>
    </w:p>
    <w:p w14:paraId="0060E343" w14:textId="3B688E3B" w:rsidR="001B5F89" w:rsidRDefault="001B5F89" w:rsidP="00C1564F">
      <w:pPr>
        <w:pStyle w:val="PURBody"/>
      </w:pPr>
      <w:r>
        <w:t xml:space="preserve">Русский | </w:t>
      </w:r>
      <w:r w:rsidR="007242AE" w:rsidRPr="007242AE">
        <w:t xml:space="preserve">октябрь </w:t>
      </w:r>
      <w:r>
        <w:t>2015 г.</w:t>
      </w:r>
    </w:p>
    <w:p w14:paraId="1FFB2562" w14:textId="74BD99B8" w:rsidR="00396FAF" w:rsidRDefault="001B5F89" w:rsidP="00C1564F">
      <w:pPr>
        <w:pStyle w:val="PURTOCHeader"/>
      </w:pPr>
      <w:r>
        <w:rPr>
          <w:noProof/>
          <w:lang w:val="en-US" w:eastAsia="en-US" w:bidi="ar-SA"/>
        </w:rPr>
        <w:drawing>
          <wp:anchor distT="0" distB="0" distL="114300" distR="114300" simplePos="0" relativeHeight="251658240"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96FAF" w:rsidRDefault="00396FAF" w:rsidP="00C1564F"/>
    <w:p w14:paraId="7832C7BF" w14:textId="77777777" w:rsidR="00396FAF" w:rsidRPr="00396FAF" w:rsidRDefault="00396FAF" w:rsidP="00C1564F"/>
    <w:p w14:paraId="79F6736F" w14:textId="77777777" w:rsidR="00396FAF" w:rsidRPr="00396FAF" w:rsidRDefault="00396FAF" w:rsidP="00C1564F"/>
    <w:p w14:paraId="5B66E816" w14:textId="77777777" w:rsidR="00396FAF" w:rsidRPr="00396FAF" w:rsidRDefault="00396FAF" w:rsidP="00C1564F"/>
    <w:p w14:paraId="2DE97008" w14:textId="77777777" w:rsidR="00396FAF" w:rsidRPr="00396FAF" w:rsidRDefault="00396FAF" w:rsidP="00C1564F"/>
    <w:p w14:paraId="759AE45F" w14:textId="77777777" w:rsidR="00396FAF" w:rsidRPr="00396FAF" w:rsidRDefault="00396FAF" w:rsidP="00C1564F"/>
    <w:p w14:paraId="49DAE5C4" w14:textId="77777777" w:rsidR="00396FAF" w:rsidRPr="00396FAF" w:rsidRDefault="00396FAF" w:rsidP="00C1564F"/>
    <w:p w14:paraId="2F2EEC2A" w14:textId="77777777" w:rsidR="00396FAF" w:rsidRPr="00396FAF" w:rsidRDefault="00396FAF" w:rsidP="00C1564F"/>
    <w:p w14:paraId="08DBF8B2" w14:textId="77777777" w:rsidR="00396FAF" w:rsidRPr="00396FAF" w:rsidRDefault="00396FAF" w:rsidP="00C1564F"/>
    <w:p w14:paraId="316E25C5" w14:textId="77777777" w:rsidR="00396FAF" w:rsidRPr="00396FAF" w:rsidRDefault="00396FAF" w:rsidP="00C1564F"/>
    <w:p w14:paraId="0007F037" w14:textId="77777777" w:rsidR="00396FAF" w:rsidRPr="00396FAF" w:rsidRDefault="00396FAF" w:rsidP="00C1564F"/>
    <w:p w14:paraId="7FC318FC" w14:textId="77777777" w:rsidR="00396FAF" w:rsidRPr="00396FAF" w:rsidRDefault="00396FAF" w:rsidP="00C1564F"/>
    <w:p w14:paraId="45921096" w14:textId="77777777" w:rsidR="00396FAF" w:rsidRPr="00396FAF" w:rsidRDefault="00396FAF" w:rsidP="00C1564F"/>
    <w:p w14:paraId="1850804C" w14:textId="77777777" w:rsidR="00396FAF" w:rsidRPr="00396FAF" w:rsidRDefault="00396FAF" w:rsidP="00C1564F"/>
    <w:p w14:paraId="0FEE4AA1" w14:textId="77777777" w:rsidR="00396FAF" w:rsidRPr="00396FAF" w:rsidRDefault="00396FAF" w:rsidP="00C1564F"/>
    <w:p w14:paraId="1228E738" w14:textId="77777777" w:rsidR="00396FAF" w:rsidRPr="00396FAF" w:rsidRDefault="00396FAF" w:rsidP="00C1564F"/>
    <w:p w14:paraId="2F0F1F12" w14:textId="463B0105" w:rsidR="00396FAF" w:rsidRDefault="00396FAF" w:rsidP="00C1564F"/>
    <w:p w14:paraId="60A30710" w14:textId="542E007A" w:rsidR="00396FAF" w:rsidRDefault="00396FAF" w:rsidP="00C1564F"/>
    <w:p w14:paraId="03D52F5A" w14:textId="40F5C96F" w:rsidR="00396FAF" w:rsidRDefault="00396FAF" w:rsidP="00C1564F"/>
    <w:p w14:paraId="303D843D" w14:textId="2A4B5529" w:rsidR="001B5F89" w:rsidRPr="00396FAF" w:rsidRDefault="00CB4168" w:rsidP="00C1564F">
      <w:pPr>
        <w:sectPr w:rsidR="001B5F89" w:rsidRPr="00396FAF" w:rsidSect="00DF3827">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432" w:footer="288" w:gutter="0"/>
          <w:pgNumType w:start="0"/>
          <w:cols w:space="360"/>
          <w:titlePg/>
          <w:docGrid w:linePitch="360"/>
        </w:sectPr>
      </w:pPr>
      <w:r>
        <w:rPr>
          <w:noProof/>
          <w:lang w:val="en-US" w:eastAsia="en-US" w:bidi="ar-SA"/>
        </w:rPr>
        <w:drawing>
          <wp:anchor distT="0" distB="0" distL="114300" distR="114300" simplePos="0" relativeHeight="251660288"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Default="000A570B" w:rsidP="00C1564F">
      <w:pPr>
        <w:pStyle w:val="PURBlueStrong"/>
        <w:spacing w:before="240" w:after="240" w:line="240" w:lineRule="auto"/>
        <w:ind w:left="0"/>
        <w:rPr>
          <w:b/>
          <w:sz w:val="36"/>
          <w:szCs w:val="36"/>
        </w:rPr>
      </w:pPr>
      <w:bookmarkStart w:id="5" w:name="TOC"/>
      <w:bookmarkStart w:id="6" w:name="_Toc286933253"/>
      <w:bookmarkEnd w:id="0"/>
      <w:bookmarkEnd w:id="1"/>
      <w:bookmarkEnd w:id="2"/>
      <w:bookmarkEnd w:id="3"/>
      <w:r>
        <w:rPr>
          <w:b/>
          <w:sz w:val="36"/>
          <w:szCs w:val="36"/>
        </w:rPr>
        <w:lastRenderedPageBreak/>
        <w:t>Оглавление</w:t>
      </w:r>
    </w:p>
    <w:p w14:paraId="128ED297" w14:textId="77777777" w:rsidR="00C921EB" w:rsidRPr="00C921EB" w:rsidRDefault="00C921EB" w:rsidP="00C1564F">
      <w:pPr>
        <w:pStyle w:val="PURBody"/>
        <w:sectPr w:rsidR="00C921EB" w:rsidRPr="00C921EB" w:rsidSect="00DF3827">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p>
    <w:p w14:paraId="0903FA69" w14:textId="77777777" w:rsidR="00FD1448" w:rsidRDefault="000A570B">
      <w:pPr>
        <w:pStyle w:val="TOC1"/>
        <w:tabs>
          <w:tab w:val="right" w:leader="dot" w:pos="5210"/>
        </w:tabs>
        <w:rPr>
          <w:rFonts w:asciiTheme="minorHAnsi" w:hAnsiTheme="minorHAnsi"/>
          <w:b w:val="0"/>
          <w:caps w:val="0"/>
          <w:noProof/>
          <w:color w:val="auto"/>
          <w:sz w:val="22"/>
          <w:szCs w:val="22"/>
          <w:lang w:val="en-US" w:eastAsia="ja-JP" w:bidi="ar-SA"/>
        </w:rPr>
      </w:pPr>
      <w:r>
        <w:lastRenderedPageBreak/>
        <w:fldChar w:fldCharType="begin"/>
      </w:r>
      <w:r>
        <w:instrText xml:space="preserve"> TOC \h \z \t "PUR Product Name,2,PUR Section Heading,1" </w:instrText>
      </w:r>
      <w:r>
        <w:fldChar w:fldCharType="separate"/>
      </w:r>
      <w:hyperlink w:anchor="_Toc428364745" w:history="1">
        <w:r w:rsidR="00FD1448" w:rsidRPr="003D128F">
          <w:rPr>
            <w:rStyle w:val="Hyperlink"/>
            <w:noProof/>
          </w:rPr>
          <w:t>Введение</w:t>
        </w:r>
        <w:r w:rsidR="00FD1448">
          <w:rPr>
            <w:noProof/>
            <w:webHidden/>
          </w:rPr>
          <w:tab/>
        </w:r>
        <w:r w:rsidR="00FD1448">
          <w:rPr>
            <w:noProof/>
            <w:webHidden/>
          </w:rPr>
          <w:fldChar w:fldCharType="begin"/>
        </w:r>
        <w:r w:rsidR="00FD1448">
          <w:rPr>
            <w:noProof/>
            <w:webHidden/>
          </w:rPr>
          <w:instrText xml:space="preserve"> PAGEREF _Toc428364745 \h </w:instrText>
        </w:r>
        <w:r w:rsidR="00FD1448">
          <w:rPr>
            <w:noProof/>
            <w:webHidden/>
          </w:rPr>
        </w:r>
        <w:r w:rsidR="00FD1448">
          <w:rPr>
            <w:noProof/>
            <w:webHidden/>
          </w:rPr>
          <w:fldChar w:fldCharType="separate"/>
        </w:r>
        <w:r w:rsidR="00FD1448">
          <w:rPr>
            <w:noProof/>
            <w:webHidden/>
          </w:rPr>
          <w:t>2</w:t>
        </w:r>
        <w:r w:rsidR="00FD1448">
          <w:rPr>
            <w:noProof/>
            <w:webHidden/>
          </w:rPr>
          <w:fldChar w:fldCharType="end"/>
        </w:r>
      </w:hyperlink>
    </w:p>
    <w:p w14:paraId="78AA4690" w14:textId="77777777" w:rsidR="00FD1448" w:rsidRDefault="00A93FEE">
      <w:pPr>
        <w:pStyle w:val="TOC1"/>
        <w:tabs>
          <w:tab w:val="right" w:leader="dot" w:pos="5210"/>
        </w:tabs>
        <w:rPr>
          <w:rFonts w:asciiTheme="minorHAnsi" w:hAnsiTheme="minorHAnsi"/>
          <w:b w:val="0"/>
          <w:caps w:val="0"/>
          <w:noProof/>
          <w:color w:val="auto"/>
          <w:sz w:val="22"/>
          <w:szCs w:val="22"/>
          <w:lang w:val="en-US" w:eastAsia="ja-JP" w:bidi="ar-SA"/>
        </w:rPr>
      </w:pPr>
      <w:hyperlink w:anchor="_Toc428364746" w:history="1">
        <w:r w:rsidR="00FD1448" w:rsidRPr="003D128F">
          <w:rPr>
            <w:rStyle w:val="Hyperlink"/>
            <w:noProof/>
          </w:rPr>
          <w:t>Универсальные условия лицензии</w:t>
        </w:r>
        <w:r w:rsidR="00FD1448">
          <w:rPr>
            <w:noProof/>
            <w:webHidden/>
          </w:rPr>
          <w:tab/>
        </w:r>
        <w:r w:rsidR="00FD1448">
          <w:rPr>
            <w:noProof/>
            <w:webHidden/>
          </w:rPr>
          <w:fldChar w:fldCharType="begin"/>
        </w:r>
        <w:r w:rsidR="00FD1448">
          <w:rPr>
            <w:noProof/>
            <w:webHidden/>
          </w:rPr>
          <w:instrText xml:space="preserve"> PAGEREF _Toc428364746 \h </w:instrText>
        </w:r>
        <w:r w:rsidR="00FD1448">
          <w:rPr>
            <w:noProof/>
            <w:webHidden/>
          </w:rPr>
        </w:r>
        <w:r w:rsidR="00FD1448">
          <w:rPr>
            <w:noProof/>
            <w:webHidden/>
          </w:rPr>
          <w:fldChar w:fldCharType="separate"/>
        </w:r>
        <w:r w:rsidR="00FD1448">
          <w:rPr>
            <w:noProof/>
            <w:webHidden/>
          </w:rPr>
          <w:t>5</w:t>
        </w:r>
        <w:r w:rsidR="00FD1448">
          <w:rPr>
            <w:noProof/>
            <w:webHidden/>
          </w:rPr>
          <w:fldChar w:fldCharType="end"/>
        </w:r>
      </w:hyperlink>
    </w:p>
    <w:p w14:paraId="3761F9E6" w14:textId="77777777" w:rsidR="00FD1448" w:rsidRDefault="00A93FEE">
      <w:pPr>
        <w:pStyle w:val="TOC1"/>
        <w:tabs>
          <w:tab w:val="right" w:leader="dot" w:pos="5210"/>
        </w:tabs>
        <w:rPr>
          <w:rFonts w:asciiTheme="minorHAnsi" w:hAnsiTheme="minorHAnsi"/>
          <w:b w:val="0"/>
          <w:caps w:val="0"/>
          <w:noProof/>
          <w:color w:val="auto"/>
          <w:sz w:val="22"/>
          <w:szCs w:val="22"/>
          <w:lang w:val="en-US" w:eastAsia="ja-JP" w:bidi="ar-SA"/>
        </w:rPr>
      </w:pPr>
      <w:hyperlink w:anchor="_Toc428364747" w:history="1">
        <w:r w:rsidR="00FD1448" w:rsidRPr="003D128F">
          <w:rPr>
            <w:rStyle w:val="Hyperlink"/>
            <w:noProof/>
          </w:rPr>
          <w:t>Лицензионная модель «на процессор»</w:t>
        </w:r>
        <w:r w:rsidR="00FD1448">
          <w:rPr>
            <w:noProof/>
            <w:webHidden/>
          </w:rPr>
          <w:tab/>
        </w:r>
        <w:r w:rsidR="00FD1448">
          <w:rPr>
            <w:noProof/>
            <w:webHidden/>
          </w:rPr>
          <w:fldChar w:fldCharType="begin"/>
        </w:r>
        <w:r w:rsidR="00FD1448">
          <w:rPr>
            <w:noProof/>
            <w:webHidden/>
          </w:rPr>
          <w:instrText xml:space="preserve"> PAGEREF _Toc428364747 \h </w:instrText>
        </w:r>
        <w:r w:rsidR="00FD1448">
          <w:rPr>
            <w:noProof/>
            <w:webHidden/>
          </w:rPr>
        </w:r>
        <w:r w:rsidR="00FD1448">
          <w:rPr>
            <w:noProof/>
            <w:webHidden/>
          </w:rPr>
          <w:fldChar w:fldCharType="separate"/>
        </w:r>
        <w:r w:rsidR="00FD1448">
          <w:rPr>
            <w:noProof/>
            <w:webHidden/>
          </w:rPr>
          <w:t>13</w:t>
        </w:r>
        <w:r w:rsidR="00FD1448">
          <w:rPr>
            <w:noProof/>
            <w:webHidden/>
          </w:rPr>
          <w:fldChar w:fldCharType="end"/>
        </w:r>
      </w:hyperlink>
    </w:p>
    <w:p w14:paraId="44BCC27F" w14:textId="77777777" w:rsidR="00FD1448" w:rsidRDefault="00A93FEE">
      <w:pPr>
        <w:pStyle w:val="TOC2"/>
        <w:rPr>
          <w:noProof/>
          <w:color w:val="auto"/>
          <w:sz w:val="22"/>
          <w:lang w:val="en-US" w:eastAsia="ja-JP" w:bidi="ar-SA"/>
        </w:rPr>
      </w:pPr>
      <w:hyperlink w:anchor="_Toc428364748" w:history="1">
        <w:r w:rsidR="00FD1448" w:rsidRPr="003D128F">
          <w:rPr>
            <w:rStyle w:val="Hyperlink"/>
            <w:noProof/>
            <w:lang w:val="fr-FR"/>
          </w:rPr>
          <w:t>Core Infrastructure Server Suite Datacenter</w:t>
        </w:r>
        <w:r w:rsidR="00FD1448">
          <w:rPr>
            <w:noProof/>
            <w:webHidden/>
          </w:rPr>
          <w:tab/>
        </w:r>
        <w:r w:rsidR="00FD1448">
          <w:rPr>
            <w:noProof/>
            <w:webHidden/>
          </w:rPr>
          <w:fldChar w:fldCharType="begin"/>
        </w:r>
        <w:r w:rsidR="00FD1448">
          <w:rPr>
            <w:noProof/>
            <w:webHidden/>
          </w:rPr>
          <w:instrText xml:space="preserve"> PAGEREF _Toc428364748 \h </w:instrText>
        </w:r>
        <w:r w:rsidR="00FD1448">
          <w:rPr>
            <w:noProof/>
            <w:webHidden/>
          </w:rPr>
        </w:r>
        <w:r w:rsidR="00FD1448">
          <w:rPr>
            <w:noProof/>
            <w:webHidden/>
          </w:rPr>
          <w:fldChar w:fldCharType="separate"/>
        </w:r>
        <w:r w:rsidR="00FD1448">
          <w:rPr>
            <w:noProof/>
            <w:webHidden/>
          </w:rPr>
          <w:t>15</w:t>
        </w:r>
        <w:r w:rsidR="00FD1448">
          <w:rPr>
            <w:noProof/>
            <w:webHidden/>
          </w:rPr>
          <w:fldChar w:fldCharType="end"/>
        </w:r>
      </w:hyperlink>
    </w:p>
    <w:p w14:paraId="187E6917" w14:textId="77777777" w:rsidR="00FD1448" w:rsidRDefault="00A93FEE">
      <w:pPr>
        <w:pStyle w:val="TOC2"/>
        <w:rPr>
          <w:noProof/>
          <w:color w:val="auto"/>
          <w:sz w:val="22"/>
          <w:lang w:val="en-US" w:eastAsia="ja-JP" w:bidi="ar-SA"/>
        </w:rPr>
      </w:pPr>
      <w:hyperlink w:anchor="_Toc428364749" w:history="1">
        <w:r w:rsidR="00FD1448" w:rsidRPr="003D128F">
          <w:rPr>
            <w:rStyle w:val="Hyperlink"/>
            <w:noProof/>
          </w:rPr>
          <w:t>Core Infrastructure Server Suite Standard</w:t>
        </w:r>
        <w:r w:rsidR="00FD1448">
          <w:rPr>
            <w:noProof/>
            <w:webHidden/>
          </w:rPr>
          <w:tab/>
        </w:r>
        <w:r w:rsidR="00FD1448">
          <w:rPr>
            <w:noProof/>
            <w:webHidden/>
          </w:rPr>
          <w:fldChar w:fldCharType="begin"/>
        </w:r>
        <w:r w:rsidR="00FD1448">
          <w:rPr>
            <w:noProof/>
            <w:webHidden/>
          </w:rPr>
          <w:instrText xml:space="preserve"> PAGEREF _Toc428364749 \h </w:instrText>
        </w:r>
        <w:r w:rsidR="00FD1448">
          <w:rPr>
            <w:noProof/>
            <w:webHidden/>
          </w:rPr>
        </w:r>
        <w:r w:rsidR="00FD1448">
          <w:rPr>
            <w:noProof/>
            <w:webHidden/>
          </w:rPr>
          <w:fldChar w:fldCharType="separate"/>
        </w:r>
        <w:r w:rsidR="00FD1448">
          <w:rPr>
            <w:noProof/>
            <w:webHidden/>
          </w:rPr>
          <w:t>16</w:t>
        </w:r>
        <w:r w:rsidR="00FD1448">
          <w:rPr>
            <w:noProof/>
            <w:webHidden/>
          </w:rPr>
          <w:fldChar w:fldCharType="end"/>
        </w:r>
      </w:hyperlink>
    </w:p>
    <w:p w14:paraId="449260DC" w14:textId="77777777" w:rsidR="00FD1448" w:rsidRDefault="00A93FEE">
      <w:pPr>
        <w:pStyle w:val="TOC2"/>
        <w:rPr>
          <w:noProof/>
          <w:color w:val="auto"/>
          <w:sz w:val="22"/>
          <w:lang w:val="en-US" w:eastAsia="ja-JP" w:bidi="ar-SA"/>
        </w:rPr>
      </w:pPr>
      <w:hyperlink w:anchor="_Toc428364750" w:history="1">
        <w:r w:rsidR="00FD1448" w:rsidRPr="003D128F">
          <w:rPr>
            <w:rStyle w:val="Hyperlink"/>
            <w:noProof/>
          </w:rPr>
          <w:t>Служба синхронизации для размещения Forefront Identity Manager 2010 R2</w:t>
        </w:r>
        <w:r w:rsidR="00FD1448">
          <w:rPr>
            <w:noProof/>
            <w:webHidden/>
          </w:rPr>
          <w:tab/>
        </w:r>
        <w:r w:rsidR="00FD1448">
          <w:rPr>
            <w:noProof/>
            <w:webHidden/>
          </w:rPr>
          <w:fldChar w:fldCharType="begin"/>
        </w:r>
        <w:r w:rsidR="00FD1448">
          <w:rPr>
            <w:noProof/>
            <w:webHidden/>
          </w:rPr>
          <w:instrText xml:space="preserve"> PAGEREF _Toc428364750 \h </w:instrText>
        </w:r>
        <w:r w:rsidR="00FD1448">
          <w:rPr>
            <w:noProof/>
            <w:webHidden/>
          </w:rPr>
        </w:r>
        <w:r w:rsidR="00FD1448">
          <w:rPr>
            <w:noProof/>
            <w:webHidden/>
          </w:rPr>
          <w:fldChar w:fldCharType="separate"/>
        </w:r>
        <w:r w:rsidR="00FD1448">
          <w:rPr>
            <w:noProof/>
            <w:webHidden/>
          </w:rPr>
          <w:t>17</w:t>
        </w:r>
        <w:r w:rsidR="00FD1448">
          <w:rPr>
            <w:noProof/>
            <w:webHidden/>
          </w:rPr>
          <w:fldChar w:fldCharType="end"/>
        </w:r>
      </w:hyperlink>
    </w:p>
    <w:p w14:paraId="3E9AB908" w14:textId="77777777" w:rsidR="00FD1448" w:rsidRDefault="00A93FEE">
      <w:pPr>
        <w:pStyle w:val="TOC2"/>
        <w:rPr>
          <w:noProof/>
          <w:color w:val="auto"/>
          <w:sz w:val="22"/>
          <w:lang w:val="en-US" w:eastAsia="ja-JP" w:bidi="ar-SA"/>
        </w:rPr>
      </w:pPr>
      <w:hyperlink w:anchor="_Toc428364751" w:history="1">
        <w:r w:rsidR="00FD1448" w:rsidRPr="003D128F">
          <w:rPr>
            <w:rStyle w:val="Hyperlink"/>
            <w:noProof/>
          </w:rPr>
          <w:t>Microsoft Dynamics C5 2012</w:t>
        </w:r>
        <w:r w:rsidR="00FD1448">
          <w:rPr>
            <w:noProof/>
            <w:webHidden/>
          </w:rPr>
          <w:tab/>
        </w:r>
        <w:r w:rsidR="00FD1448">
          <w:rPr>
            <w:noProof/>
            <w:webHidden/>
          </w:rPr>
          <w:fldChar w:fldCharType="begin"/>
        </w:r>
        <w:r w:rsidR="00FD1448">
          <w:rPr>
            <w:noProof/>
            <w:webHidden/>
          </w:rPr>
          <w:instrText xml:space="preserve"> PAGEREF _Toc428364751 \h </w:instrText>
        </w:r>
        <w:r w:rsidR="00FD1448">
          <w:rPr>
            <w:noProof/>
            <w:webHidden/>
          </w:rPr>
        </w:r>
        <w:r w:rsidR="00FD1448">
          <w:rPr>
            <w:noProof/>
            <w:webHidden/>
          </w:rPr>
          <w:fldChar w:fldCharType="separate"/>
        </w:r>
        <w:r w:rsidR="00FD1448">
          <w:rPr>
            <w:noProof/>
            <w:webHidden/>
          </w:rPr>
          <w:t>17</w:t>
        </w:r>
        <w:r w:rsidR="00FD1448">
          <w:rPr>
            <w:noProof/>
            <w:webHidden/>
          </w:rPr>
          <w:fldChar w:fldCharType="end"/>
        </w:r>
      </w:hyperlink>
    </w:p>
    <w:p w14:paraId="50B92AF7" w14:textId="77777777" w:rsidR="00FD1448" w:rsidRDefault="00A93FEE">
      <w:pPr>
        <w:pStyle w:val="TOC2"/>
        <w:rPr>
          <w:noProof/>
          <w:color w:val="auto"/>
          <w:sz w:val="22"/>
          <w:lang w:val="en-US" w:eastAsia="ja-JP" w:bidi="ar-SA"/>
        </w:rPr>
      </w:pPr>
      <w:hyperlink w:anchor="_Toc428364752" w:history="1">
        <w:r w:rsidR="00FD1448" w:rsidRPr="003D128F">
          <w:rPr>
            <w:rStyle w:val="Hyperlink"/>
            <w:noProof/>
          </w:rPr>
          <w:t xml:space="preserve">Microsoft Dynamics GP 2015 </w:t>
        </w:r>
        <w:r w:rsidR="00FD1448" w:rsidRPr="003D128F">
          <w:rPr>
            <w:rStyle w:val="Hyperlink"/>
            <w:noProof/>
            <w:lang w:val="en-US"/>
          </w:rPr>
          <w:t>R</w:t>
        </w:r>
        <w:r w:rsidR="00FD1448" w:rsidRPr="003D128F">
          <w:rPr>
            <w:rStyle w:val="Hyperlink"/>
            <w:noProof/>
          </w:rPr>
          <w:t>2</w:t>
        </w:r>
        <w:r w:rsidR="00FD1448">
          <w:rPr>
            <w:noProof/>
            <w:webHidden/>
          </w:rPr>
          <w:tab/>
        </w:r>
        <w:r w:rsidR="00FD1448">
          <w:rPr>
            <w:noProof/>
            <w:webHidden/>
          </w:rPr>
          <w:fldChar w:fldCharType="begin"/>
        </w:r>
        <w:r w:rsidR="00FD1448">
          <w:rPr>
            <w:noProof/>
            <w:webHidden/>
          </w:rPr>
          <w:instrText xml:space="preserve"> PAGEREF _Toc428364752 \h </w:instrText>
        </w:r>
        <w:r w:rsidR="00FD1448">
          <w:rPr>
            <w:noProof/>
            <w:webHidden/>
          </w:rPr>
        </w:r>
        <w:r w:rsidR="00FD1448">
          <w:rPr>
            <w:noProof/>
            <w:webHidden/>
          </w:rPr>
          <w:fldChar w:fldCharType="separate"/>
        </w:r>
        <w:r w:rsidR="00FD1448">
          <w:rPr>
            <w:noProof/>
            <w:webHidden/>
          </w:rPr>
          <w:t>18</w:t>
        </w:r>
        <w:r w:rsidR="00FD1448">
          <w:rPr>
            <w:noProof/>
            <w:webHidden/>
          </w:rPr>
          <w:fldChar w:fldCharType="end"/>
        </w:r>
      </w:hyperlink>
    </w:p>
    <w:p w14:paraId="6AB2355F" w14:textId="77777777" w:rsidR="00FD1448" w:rsidRDefault="00A93FEE">
      <w:pPr>
        <w:pStyle w:val="TOC2"/>
        <w:rPr>
          <w:noProof/>
          <w:color w:val="auto"/>
          <w:sz w:val="22"/>
          <w:lang w:val="en-US" w:eastAsia="ja-JP" w:bidi="ar-SA"/>
        </w:rPr>
      </w:pPr>
      <w:hyperlink w:anchor="_Toc428364753" w:history="1">
        <w:r w:rsidR="00FD1448" w:rsidRPr="003D128F">
          <w:rPr>
            <w:rStyle w:val="Hyperlink"/>
            <w:noProof/>
          </w:rPr>
          <w:t>Microsoft Dynamics NAV 2015</w:t>
        </w:r>
        <w:r w:rsidR="00FD1448">
          <w:rPr>
            <w:noProof/>
            <w:webHidden/>
          </w:rPr>
          <w:tab/>
        </w:r>
        <w:r w:rsidR="00FD1448">
          <w:rPr>
            <w:noProof/>
            <w:webHidden/>
          </w:rPr>
          <w:fldChar w:fldCharType="begin"/>
        </w:r>
        <w:r w:rsidR="00FD1448">
          <w:rPr>
            <w:noProof/>
            <w:webHidden/>
          </w:rPr>
          <w:instrText xml:space="preserve"> PAGEREF _Toc428364753 \h </w:instrText>
        </w:r>
        <w:r w:rsidR="00FD1448">
          <w:rPr>
            <w:noProof/>
            <w:webHidden/>
          </w:rPr>
        </w:r>
        <w:r w:rsidR="00FD1448">
          <w:rPr>
            <w:noProof/>
            <w:webHidden/>
          </w:rPr>
          <w:fldChar w:fldCharType="separate"/>
        </w:r>
        <w:r w:rsidR="00FD1448">
          <w:rPr>
            <w:noProof/>
            <w:webHidden/>
          </w:rPr>
          <w:t>19</w:t>
        </w:r>
        <w:r w:rsidR="00FD1448">
          <w:rPr>
            <w:noProof/>
            <w:webHidden/>
          </w:rPr>
          <w:fldChar w:fldCharType="end"/>
        </w:r>
      </w:hyperlink>
    </w:p>
    <w:p w14:paraId="51B67014" w14:textId="77777777" w:rsidR="00FD1448" w:rsidRDefault="00A93FEE">
      <w:pPr>
        <w:pStyle w:val="TOC2"/>
        <w:rPr>
          <w:noProof/>
          <w:color w:val="auto"/>
          <w:sz w:val="22"/>
          <w:lang w:val="en-US" w:eastAsia="ja-JP" w:bidi="ar-SA"/>
        </w:rPr>
      </w:pPr>
      <w:hyperlink w:anchor="_Toc428364754" w:history="1">
        <w:r w:rsidR="00FD1448" w:rsidRPr="003D128F">
          <w:rPr>
            <w:rStyle w:val="Hyperlink"/>
            <w:noProof/>
          </w:rPr>
          <w:t>Microsoft Dynamics SL 2015</w:t>
        </w:r>
        <w:r w:rsidR="00FD1448">
          <w:rPr>
            <w:noProof/>
            <w:webHidden/>
          </w:rPr>
          <w:tab/>
        </w:r>
        <w:r w:rsidR="00FD1448">
          <w:rPr>
            <w:noProof/>
            <w:webHidden/>
          </w:rPr>
          <w:fldChar w:fldCharType="begin"/>
        </w:r>
        <w:r w:rsidR="00FD1448">
          <w:rPr>
            <w:noProof/>
            <w:webHidden/>
          </w:rPr>
          <w:instrText xml:space="preserve"> PAGEREF _Toc428364754 \h </w:instrText>
        </w:r>
        <w:r w:rsidR="00FD1448">
          <w:rPr>
            <w:noProof/>
            <w:webHidden/>
          </w:rPr>
        </w:r>
        <w:r w:rsidR="00FD1448">
          <w:rPr>
            <w:noProof/>
            <w:webHidden/>
          </w:rPr>
          <w:fldChar w:fldCharType="separate"/>
        </w:r>
        <w:r w:rsidR="00FD1448">
          <w:rPr>
            <w:noProof/>
            <w:webHidden/>
          </w:rPr>
          <w:t>19</w:t>
        </w:r>
        <w:r w:rsidR="00FD1448">
          <w:rPr>
            <w:noProof/>
            <w:webHidden/>
          </w:rPr>
          <w:fldChar w:fldCharType="end"/>
        </w:r>
      </w:hyperlink>
    </w:p>
    <w:p w14:paraId="5EF67EB0" w14:textId="77777777" w:rsidR="00FD1448" w:rsidRDefault="00A93FEE">
      <w:pPr>
        <w:pStyle w:val="TOC2"/>
        <w:rPr>
          <w:noProof/>
          <w:color w:val="auto"/>
          <w:sz w:val="22"/>
          <w:lang w:val="en-US" w:eastAsia="ja-JP" w:bidi="ar-SA"/>
        </w:rPr>
      </w:pPr>
      <w:hyperlink w:anchor="_Toc428364755" w:history="1">
        <w:r w:rsidR="00FD1448" w:rsidRPr="003D128F">
          <w:rPr>
            <w:rStyle w:val="Hyperlink"/>
            <w:noProof/>
          </w:rPr>
          <w:t>Система контроля использования</w:t>
        </w:r>
        <w:r w:rsidR="00FD1448">
          <w:rPr>
            <w:noProof/>
            <w:webHidden/>
          </w:rPr>
          <w:tab/>
        </w:r>
        <w:r w:rsidR="00FD1448">
          <w:rPr>
            <w:noProof/>
            <w:webHidden/>
          </w:rPr>
          <w:fldChar w:fldCharType="begin"/>
        </w:r>
        <w:r w:rsidR="00FD1448">
          <w:rPr>
            <w:noProof/>
            <w:webHidden/>
          </w:rPr>
          <w:instrText xml:space="preserve"> PAGEREF _Toc428364755 \h </w:instrText>
        </w:r>
        <w:r w:rsidR="00FD1448">
          <w:rPr>
            <w:noProof/>
            <w:webHidden/>
          </w:rPr>
        </w:r>
        <w:r w:rsidR="00FD1448">
          <w:rPr>
            <w:noProof/>
            <w:webHidden/>
          </w:rPr>
          <w:fldChar w:fldCharType="separate"/>
        </w:r>
        <w:r w:rsidR="00FD1448">
          <w:rPr>
            <w:noProof/>
            <w:webHidden/>
          </w:rPr>
          <w:t>20</w:t>
        </w:r>
        <w:r w:rsidR="00FD1448">
          <w:rPr>
            <w:noProof/>
            <w:webHidden/>
          </w:rPr>
          <w:fldChar w:fldCharType="end"/>
        </w:r>
      </w:hyperlink>
    </w:p>
    <w:p w14:paraId="31671475" w14:textId="77777777" w:rsidR="00FD1448" w:rsidRDefault="00A93FEE">
      <w:pPr>
        <w:pStyle w:val="TOC2"/>
        <w:rPr>
          <w:noProof/>
          <w:color w:val="auto"/>
          <w:sz w:val="22"/>
          <w:lang w:val="en-US" w:eastAsia="ja-JP" w:bidi="ar-SA"/>
        </w:rPr>
      </w:pPr>
      <w:hyperlink w:anchor="_Toc428364756" w:history="1">
        <w:r w:rsidR="00FD1448" w:rsidRPr="003D128F">
          <w:rPr>
            <w:rStyle w:val="Hyperlink"/>
            <w:noProof/>
          </w:rPr>
          <w:t>Размещение SharePoint 2013</w:t>
        </w:r>
        <w:r w:rsidR="00FD1448">
          <w:rPr>
            <w:noProof/>
            <w:webHidden/>
          </w:rPr>
          <w:tab/>
        </w:r>
        <w:r w:rsidR="00FD1448">
          <w:rPr>
            <w:noProof/>
            <w:webHidden/>
          </w:rPr>
          <w:fldChar w:fldCharType="begin"/>
        </w:r>
        <w:r w:rsidR="00FD1448">
          <w:rPr>
            <w:noProof/>
            <w:webHidden/>
          </w:rPr>
          <w:instrText xml:space="preserve"> PAGEREF _Toc428364756 \h </w:instrText>
        </w:r>
        <w:r w:rsidR="00FD1448">
          <w:rPr>
            <w:noProof/>
            <w:webHidden/>
          </w:rPr>
        </w:r>
        <w:r w:rsidR="00FD1448">
          <w:rPr>
            <w:noProof/>
            <w:webHidden/>
          </w:rPr>
          <w:fldChar w:fldCharType="separate"/>
        </w:r>
        <w:r w:rsidR="00FD1448">
          <w:rPr>
            <w:noProof/>
            <w:webHidden/>
          </w:rPr>
          <w:t>20</w:t>
        </w:r>
        <w:r w:rsidR="00FD1448">
          <w:rPr>
            <w:noProof/>
            <w:webHidden/>
          </w:rPr>
          <w:fldChar w:fldCharType="end"/>
        </w:r>
      </w:hyperlink>
    </w:p>
    <w:p w14:paraId="5A88A345" w14:textId="77777777" w:rsidR="00FD1448" w:rsidRDefault="00A93FEE">
      <w:pPr>
        <w:pStyle w:val="TOC2"/>
        <w:rPr>
          <w:noProof/>
          <w:color w:val="auto"/>
          <w:sz w:val="22"/>
          <w:lang w:val="en-US" w:eastAsia="ja-JP" w:bidi="ar-SA"/>
        </w:rPr>
      </w:pPr>
      <w:hyperlink w:anchor="_Toc428364757" w:history="1">
        <w:r w:rsidR="00FD1448" w:rsidRPr="003D128F">
          <w:rPr>
            <w:rStyle w:val="Hyperlink"/>
            <w:noProof/>
          </w:rPr>
          <w:t>System Center 2012 R2 Datacenter</w:t>
        </w:r>
        <w:r w:rsidR="00FD1448">
          <w:rPr>
            <w:noProof/>
            <w:webHidden/>
          </w:rPr>
          <w:tab/>
        </w:r>
        <w:r w:rsidR="00FD1448">
          <w:rPr>
            <w:noProof/>
            <w:webHidden/>
          </w:rPr>
          <w:fldChar w:fldCharType="begin"/>
        </w:r>
        <w:r w:rsidR="00FD1448">
          <w:rPr>
            <w:noProof/>
            <w:webHidden/>
          </w:rPr>
          <w:instrText xml:space="preserve"> PAGEREF _Toc428364757 \h </w:instrText>
        </w:r>
        <w:r w:rsidR="00FD1448">
          <w:rPr>
            <w:noProof/>
            <w:webHidden/>
          </w:rPr>
        </w:r>
        <w:r w:rsidR="00FD1448">
          <w:rPr>
            <w:noProof/>
            <w:webHidden/>
          </w:rPr>
          <w:fldChar w:fldCharType="separate"/>
        </w:r>
        <w:r w:rsidR="00FD1448">
          <w:rPr>
            <w:noProof/>
            <w:webHidden/>
          </w:rPr>
          <w:t>21</w:t>
        </w:r>
        <w:r w:rsidR="00FD1448">
          <w:rPr>
            <w:noProof/>
            <w:webHidden/>
          </w:rPr>
          <w:fldChar w:fldCharType="end"/>
        </w:r>
      </w:hyperlink>
    </w:p>
    <w:p w14:paraId="46EC74F1" w14:textId="77777777" w:rsidR="00FD1448" w:rsidRDefault="00A93FEE">
      <w:pPr>
        <w:pStyle w:val="TOC2"/>
        <w:rPr>
          <w:noProof/>
          <w:color w:val="auto"/>
          <w:sz w:val="22"/>
          <w:lang w:val="en-US" w:eastAsia="ja-JP" w:bidi="ar-SA"/>
        </w:rPr>
      </w:pPr>
      <w:hyperlink w:anchor="_Toc428364758" w:history="1">
        <w:r w:rsidR="00FD1448" w:rsidRPr="003D128F">
          <w:rPr>
            <w:rStyle w:val="Hyperlink"/>
            <w:noProof/>
          </w:rPr>
          <w:t>System Center 2012 R2 Standard</w:t>
        </w:r>
        <w:r w:rsidR="00FD1448">
          <w:rPr>
            <w:noProof/>
            <w:webHidden/>
          </w:rPr>
          <w:tab/>
        </w:r>
        <w:r w:rsidR="00FD1448">
          <w:rPr>
            <w:noProof/>
            <w:webHidden/>
          </w:rPr>
          <w:fldChar w:fldCharType="begin"/>
        </w:r>
        <w:r w:rsidR="00FD1448">
          <w:rPr>
            <w:noProof/>
            <w:webHidden/>
          </w:rPr>
          <w:instrText xml:space="preserve"> PAGEREF _Toc428364758 \h </w:instrText>
        </w:r>
        <w:r w:rsidR="00FD1448">
          <w:rPr>
            <w:noProof/>
            <w:webHidden/>
          </w:rPr>
        </w:r>
        <w:r w:rsidR="00FD1448">
          <w:rPr>
            <w:noProof/>
            <w:webHidden/>
          </w:rPr>
          <w:fldChar w:fldCharType="separate"/>
        </w:r>
        <w:r w:rsidR="00FD1448">
          <w:rPr>
            <w:noProof/>
            <w:webHidden/>
          </w:rPr>
          <w:t>22</w:t>
        </w:r>
        <w:r w:rsidR="00FD1448">
          <w:rPr>
            <w:noProof/>
            <w:webHidden/>
          </w:rPr>
          <w:fldChar w:fldCharType="end"/>
        </w:r>
      </w:hyperlink>
    </w:p>
    <w:p w14:paraId="784F2A73" w14:textId="77777777" w:rsidR="00FD1448" w:rsidRDefault="00A93FEE">
      <w:pPr>
        <w:pStyle w:val="TOC2"/>
        <w:rPr>
          <w:noProof/>
          <w:color w:val="auto"/>
          <w:sz w:val="22"/>
          <w:lang w:val="en-US" w:eastAsia="ja-JP" w:bidi="ar-SA"/>
        </w:rPr>
      </w:pPr>
      <w:hyperlink w:anchor="_Toc428364759" w:history="1">
        <w:r w:rsidR="00FD1448" w:rsidRPr="003D128F">
          <w:rPr>
            <w:rStyle w:val="Hyperlink"/>
            <w:noProof/>
          </w:rPr>
          <w:t>Windows Server 2012 R2 Datacenter</w:t>
        </w:r>
        <w:r w:rsidR="00FD1448">
          <w:rPr>
            <w:noProof/>
            <w:webHidden/>
          </w:rPr>
          <w:tab/>
        </w:r>
        <w:r w:rsidR="00FD1448">
          <w:rPr>
            <w:noProof/>
            <w:webHidden/>
          </w:rPr>
          <w:fldChar w:fldCharType="begin"/>
        </w:r>
        <w:r w:rsidR="00FD1448">
          <w:rPr>
            <w:noProof/>
            <w:webHidden/>
          </w:rPr>
          <w:instrText xml:space="preserve"> PAGEREF _Toc428364759 \h </w:instrText>
        </w:r>
        <w:r w:rsidR="00FD1448">
          <w:rPr>
            <w:noProof/>
            <w:webHidden/>
          </w:rPr>
        </w:r>
        <w:r w:rsidR="00FD1448">
          <w:rPr>
            <w:noProof/>
            <w:webHidden/>
          </w:rPr>
          <w:fldChar w:fldCharType="separate"/>
        </w:r>
        <w:r w:rsidR="00FD1448">
          <w:rPr>
            <w:noProof/>
            <w:webHidden/>
          </w:rPr>
          <w:t>24</w:t>
        </w:r>
        <w:r w:rsidR="00FD1448">
          <w:rPr>
            <w:noProof/>
            <w:webHidden/>
          </w:rPr>
          <w:fldChar w:fldCharType="end"/>
        </w:r>
      </w:hyperlink>
    </w:p>
    <w:p w14:paraId="101C6302" w14:textId="77777777" w:rsidR="00FD1448" w:rsidRDefault="00A93FEE">
      <w:pPr>
        <w:pStyle w:val="TOC2"/>
        <w:rPr>
          <w:noProof/>
          <w:color w:val="auto"/>
          <w:sz w:val="22"/>
          <w:lang w:val="en-US" w:eastAsia="ja-JP" w:bidi="ar-SA"/>
        </w:rPr>
      </w:pPr>
      <w:hyperlink w:anchor="_Toc428364760" w:history="1">
        <w:r w:rsidR="00FD1448" w:rsidRPr="003D128F">
          <w:rPr>
            <w:rStyle w:val="Hyperlink"/>
            <w:noProof/>
          </w:rPr>
          <w:t>Windows Server 2012 R2 Standard</w:t>
        </w:r>
        <w:r w:rsidR="00FD1448">
          <w:rPr>
            <w:noProof/>
            <w:webHidden/>
          </w:rPr>
          <w:tab/>
        </w:r>
        <w:r w:rsidR="00FD1448">
          <w:rPr>
            <w:noProof/>
            <w:webHidden/>
          </w:rPr>
          <w:fldChar w:fldCharType="begin"/>
        </w:r>
        <w:r w:rsidR="00FD1448">
          <w:rPr>
            <w:noProof/>
            <w:webHidden/>
          </w:rPr>
          <w:instrText xml:space="preserve"> PAGEREF _Toc428364760 \h </w:instrText>
        </w:r>
        <w:r w:rsidR="00FD1448">
          <w:rPr>
            <w:noProof/>
            <w:webHidden/>
          </w:rPr>
        </w:r>
        <w:r w:rsidR="00FD1448">
          <w:rPr>
            <w:noProof/>
            <w:webHidden/>
          </w:rPr>
          <w:fldChar w:fldCharType="separate"/>
        </w:r>
        <w:r w:rsidR="00FD1448">
          <w:rPr>
            <w:noProof/>
            <w:webHidden/>
          </w:rPr>
          <w:t>25</w:t>
        </w:r>
        <w:r w:rsidR="00FD1448">
          <w:rPr>
            <w:noProof/>
            <w:webHidden/>
          </w:rPr>
          <w:fldChar w:fldCharType="end"/>
        </w:r>
      </w:hyperlink>
    </w:p>
    <w:p w14:paraId="2C0F067D" w14:textId="77777777" w:rsidR="00FD1448" w:rsidRDefault="00A93FEE">
      <w:pPr>
        <w:pStyle w:val="TOC2"/>
        <w:rPr>
          <w:noProof/>
          <w:color w:val="auto"/>
          <w:sz w:val="22"/>
          <w:lang w:val="en-US" w:eastAsia="ja-JP" w:bidi="ar-SA"/>
        </w:rPr>
      </w:pPr>
      <w:hyperlink w:anchor="_Toc428364761" w:history="1">
        <w:r w:rsidR="00FD1448" w:rsidRPr="003D128F">
          <w:rPr>
            <w:rStyle w:val="Hyperlink"/>
            <w:noProof/>
          </w:rPr>
          <w:t>Windows Server 2012 R2 Essentials</w:t>
        </w:r>
        <w:r w:rsidR="00FD1448">
          <w:rPr>
            <w:noProof/>
            <w:webHidden/>
          </w:rPr>
          <w:tab/>
        </w:r>
        <w:r w:rsidR="00FD1448">
          <w:rPr>
            <w:noProof/>
            <w:webHidden/>
          </w:rPr>
          <w:fldChar w:fldCharType="begin"/>
        </w:r>
        <w:r w:rsidR="00FD1448">
          <w:rPr>
            <w:noProof/>
            <w:webHidden/>
          </w:rPr>
          <w:instrText xml:space="preserve"> PAGEREF _Toc428364761 \h </w:instrText>
        </w:r>
        <w:r w:rsidR="00FD1448">
          <w:rPr>
            <w:noProof/>
            <w:webHidden/>
          </w:rPr>
        </w:r>
        <w:r w:rsidR="00FD1448">
          <w:rPr>
            <w:noProof/>
            <w:webHidden/>
          </w:rPr>
          <w:fldChar w:fldCharType="separate"/>
        </w:r>
        <w:r w:rsidR="00FD1448">
          <w:rPr>
            <w:noProof/>
            <w:webHidden/>
          </w:rPr>
          <w:t>26</w:t>
        </w:r>
        <w:r w:rsidR="00FD1448">
          <w:rPr>
            <w:noProof/>
            <w:webHidden/>
          </w:rPr>
          <w:fldChar w:fldCharType="end"/>
        </w:r>
      </w:hyperlink>
    </w:p>
    <w:p w14:paraId="5778BD2E" w14:textId="77777777" w:rsidR="00FD1448" w:rsidRDefault="00A93FEE">
      <w:pPr>
        <w:pStyle w:val="TOC1"/>
        <w:tabs>
          <w:tab w:val="right" w:leader="dot" w:pos="5210"/>
        </w:tabs>
        <w:rPr>
          <w:rFonts w:asciiTheme="minorHAnsi" w:hAnsiTheme="minorHAnsi"/>
          <w:b w:val="0"/>
          <w:caps w:val="0"/>
          <w:noProof/>
          <w:color w:val="auto"/>
          <w:sz w:val="22"/>
          <w:szCs w:val="22"/>
          <w:lang w:val="en-US" w:eastAsia="ja-JP" w:bidi="ar-SA"/>
        </w:rPr>
      </w:pPr>
      <w:hyperlink w:anchor="_Toc428364762" w:history="1">
        <w:r w:rsidR="00FD1448" w:rsidRPr="003D128F">
          <w:rPr>
            <w:rStyle w:val="Hyperlink"/>
            <w:noProof/>
          </w:rPr>
          <w:t>Модель лицензирования «на ядро»</w:t>
        </w:r>
        <w:r w:rsidR="00FD1448">
          <w:rPr>
            <w:noProof/>
            <w:webHidden/>
          </w:rPr>
          <w:tab/>
        </w:r>
        <w:r w:rsidR="00FD1448">
          <w:rPr>
            <w:noProof/>
            <w:webHidden/>
          </w:rPr>
          <w:fldChar w:fldCharType="begin"/>
        </w:r>
        <w:r w:rsidR="00FD1448">
          <w:rPr>
            <w:noProof/>
            <w:webHidden/>
          </w:rPr>
          <w:instrText xml:space="preserve"> PAGEREF _Toc428364762 \h </w:instrText>
        </w:r>
        <w:r w:rsidR="00FD1448">
          <w:rPr>
            <w:noProof/>
            <w:webHidden/>
          </w:rPr>
        </w:r>
        <w:r w:rsidR="00FD1448">
          <w:rPr>
            <w:noProof/>
            <w:webHidden/>
          </w:rPr>
          <w:fldChar w:fldCharType="separate"/>
        </w:r>
        <w:r w:rsidR="00FD1448">
          <w:rPr>
            <w:noProof/>
            <w:webHidden/>
          </w:rPr>
          <w:t>28</w:t>
        </w:r>
        <w:r w:rsidR="00FD1448">
          <w:rPr>
            <w:noProof/>
            <w:webHidden/>
          </w:rPr>
          <w:fldChar w:fldCharType="end"/>
        </w:r>
      </w:hyperlink>
    </w:p>
    <w:p w14:paraId="4DFE6A66" w14:textId="77777777" w:rsidR="00FD1448" w:rsidRDefault="00A93FEE">
      <w:pPr>
        <w:pStyle w:val="TOC2"/>
        <w:rPr>
          <w:noProof/>
          <w:color w:val="auto"/>
          <w:sz w:val="22"/>
          <w:lang w:val="en-US" w:eastAsia="ja-JP" w:bidi="ar-SA"/>
        </w:rPr>
      </w:pPr>
      <w:hyperlink w:anchor="_Toc428364763" w:history="1">
        <w:r w:rsidR="00FD1448" w:rsidRPr="003D128F">
          <w:rPr>
            <w:rStyle w:val="Hyperlink"/>
            <w:noProof/>
          </w:rPr>
          <w:t>BizTalk Server 2013 R2 Enterprise</w:t>
        </w:r>
        <w:r w:rsidR="00FD1448">
          <w:rPr>
            <w:noProof/>
            <w:webHidden/>
          </w:rPr>
          <w:tab/>
        </w:r>
        <w:r w:rsidR="00FD1448">
          <w:rPr>
            <w:noProof/>
            <w:webHidden/>
          </w:rPr>
          <w:fldChar w:fldCharType="begin"/>
        </w:r>
        <w:r w:rsidR="00FD1448">
          <w:rPr>
            <w:noProof/>
            <w:webHidden/>
          </w:rPr>
          <w:instrText xml:space="preserve"> PAGEREF _Toc428364763 \h </w:instrText>
        </w:r>
        <w:r w:rsidR="00FD1448">
          <w:rPr>
            <w:noProof/>
            <w:webHidden/>
          </w:rPr>
        </w:r>
        <w:r w:rsidR="00FD1448">
          <w:rPr>
            <w:noProof/>
            <w:webHidden/>
          </w:rPr>
          <w:fldChar w:fldCharType="separate"/>
        </w:r>
        <w:r w:rsidR="00FD1448">
          <w:rPr>
            <w:noProof/>
            <w:webHidden/>
          </w:rPr>
          <w:t>30</w:t>
        </w:r>
        <w:r w:rsidR="00FD1448">
          <w:rPr>
            <w:noProof/>
            <w:webHidden/>
          </w:rPr>
          <w:fldChar w:fldCharType="end"/>
        </w:r>
      </w:hyperlink>
    </w:p>
    <w:p w14:paraId="344498FB" w14:textId="77777777" w:rsidR="00FD1448" w:rsidRDefault="00A93FEE">
      <w:pPr>
        <w:pStyle w:val="TOC2"/>
        <w:rPr>
          <w:noProof/>
          <w:color w:val="auto"/>
          <w:sz w:val="22"/>
          <w:lang w:val="en-US" w:eastAsia="ja-JP" w:bidi="ar-SA"/>
        </w:rPr>
      </w:pPr>
      <w:hyperlink w:anchor="_Toc428364764" w:history="1">
        <w:r w:rsidR="00FD1448" w:rsidRPr="003D128F">
          <w:rPr>
            <w:rStyle w:val="Hyperlink"/>
            <w:noProof/>
          </w:rPr>
          <w:t>BizTalk Server 2013 R2 Standard</w:t>
        </w:r>
        <w:r w:rsidR="00FD1448">
          <w:rPr>
            <w:noProof/>
            <w:webHidden/>
          </w:rPr>
          <w:tab/>
        </w:r>
        <w:r w:rsidR="00FD1448">
          <w:rPr>
            <w:noProof/>
            <w:webHidden/>
          </w:rPr>
          <w:fldChar w:fldCharType="begin"/>
        </w:r>
        <w:r w:rsidR="00FD1448">
          <w:rPr>
            <w:noProof/>
            <w:webHidden/>
          </w:rPr>
          <w:instrText xml:space="preserve"> PAGEREF _Toc428364764 \h </w:instrText>
        </w:r>
        <w:r w:rsidR="00FD1448">
          <w:rPr>
            <w:noProof/>
            <w:webHidden/>
          </w:rPr>
        </w:r>
        <w:r w:rsidR="00FD1448">
          <w:rPr>
            <w:noProof/>
            <w:webHidden/>
          </w:rPr>
          <w:fldChar w:fldCharType="separate"/>
        </w:r>
        <w:r w:rsidR="00FD1448">
          <w:rPr>
            <w:noProof/>
            <w:webHidden/>
          </w:rPr>
          <w:t>30</w:t>
        </w:r>
        <w:r w:rsidR="00FD1448">
          <w:rPr>
            <w:noProof/>
            <w:webHidden/>
          </w:rPr>
          <w:fldChar w:fldCharType="end"/>
        </w:r>
      </w:hyperlink>
    </w:p>
    <w:p w14:paraId="46ADAB6D" w14:textId="77777777" w:rsidR="00FD1448" w:rsidRDefault="00A93FEE">
      <w:pPr>
        <w:pStyle w:val="TOC2"/>
        <w:rPr>
          <w:noProof/>
          <w:color w:val="auto"/>
          <w:sz w:val="22"/>
          <w:lang w:val="en-US" w:eastAsia="ja-JP" w:bidi="ar-SA"/>
        </w:rPr>
      </w:pPr>
      <w:hyperlink w:anchor="_Toc428364765" w:history="1">
        <w:r w:rsidR="00FD1448" w:rsidRPr="003D128F">
          <w:rPr>
            <w:rStyle w:val="Hyperlink"/>
            <w:noProof/>
          </w:rPr>
          <w:t>BizTalk Server 2013 R2 Branch</w:t>
        </w:r>
        <w:r w:rsidR="00FD1448">
          <w:rPr>
            <w:noProof/>
            <w:webHidden/>
          </w:rPr>
          <w:tab/>
        </w:r>
        <w:r w:rsidR="00FD1448">
          <w:rPr>
            <w:noProof/>
            <w:webHidden/>
          </w:rPr>
          <w:fldChar w:fldCharType="begin"/>
        </w:r>
        <w:r w:rsidR="00FD1448">
          <w:rPr>
            <w:noProof/>
            <w:webHidden/>
          </w:rPr>
          <w:instrText xml:space="preserve"> PAGEREF _Toc428364765 \h </w:instrText>
        </w:r>
        <w:r w:rsidR="00FD1448">
          <w:rPr>
            <w:noProof/>
            <w:webHidden/>
          </w:rPr>
        </w:r>
        <w:r w:rsidR="00FD1448">
          <w:rPr>
            <w:noProof/>
            <w:webHidden/>
          </w:rPr>
          <w:fldChar w:fldCharType="separate"/>
        </w:r>
        <w:r w:rsidR="00FD1448">
          <w:rPr>
            <w:noProof/>
            <w:webHidden/>
          </w:rPr>
          <w:t>30</w:t>
        </w:r>
        <w:r w:rsidR="00FD1448">
          <w:rPr>
            <w:noProof/>
            <w:webHidden/>
          </w:rPr>
          <w:fldChar w:fldCharType="end"/>
        </w:r>
      </w:hyperlink>
    </w:p>
    <w:p w14:paraId="0F965110" w14:textId="77777777" w:rsidR="00FD1448" w:rsidRDefault="00A93FEE">
      <w:pPr>
        <w:pStyle w:val="TOC2"/>
        <w:rPr>
          <w:noProof/>
          <w:color w:val="auto"/>
          <w:sz w:val="22"/>
          <w:lang w:val="en-US" w:eastAsia="ja-JP" w:bidi="ar-SA"/>
        </w:rPr>
      </w:pPr>
      <w:hyperlink w:anchor="_Toc428364766" w:history="1">
        <w:r w:rsidR="00FD1448" w:rsidRPr="003D128F">
          <w:rPr>
            <w:rStyle w:val="Hyperlink"/>
            <w:noProof/>
          </w:rPr>
          <w:t>Microsoft Dynamics AX 2012 R3 Standard Commerce Server Core</w:t>
        </w:r>
        <w:r w:rsidR="00FD1448">
          <w:rPr>
            <w:noProof/>
            <w:webHidden/>
          </w:rPr>
          <w:tab/>
        </w:r>
        <w:r w:rsidR="00FD1448">
          <w:rPr>
            <w:noProof/>
            <w:webHidden/>
          </w:rPr>
          <w:fldChar w:fldCharType="begin"/>
        </w:r>
        <w:r w:rsidR="00FD1448">
          <w:rPr>
            <w:noProof/>
            <w:webHidden/>
          </w:rPr>
          <w:instrText xml:space="preserve"> PAGEREF _Toc428364766 \h </w:instrText>
        </w:r>
        <w:r w:rsidR="00FD1448">
          <w:rPr>
            <w:noProof/>
            <w:webHidden/>
          </w:rPr>
        </w:r>
        <w:r w:rsidR="00FD1448">
          <w:rPr>
            <w:noProof/>
            <w:webHidden/>
          </w:rPr>
          <w:fldChar w:fldCharType="separate"/>
        </w:r>
        <w:r w:rsidR="00FD1448">
          <w:rPr>
            <w:noProof/>
            <w:webHidden/>
          </w:rPr>
          <w:t>31</w:t>
        </w:r>
        <w:r w:rsidR="00FD1448">
          <w:rPr>
            <w:noProof/>
            <w:webHidden/>
          </w:rPr>
          <w:fldChar w:fldCharType="end"/>
        </w:r>
      </w:hyperlink>
    </w:p>
    <w:p w14:paraId="14B08BD6" w14:textId="77777777" w:rsidR="00FD1448" w:rsidRDefault="00A93FEE">
      <w:pPr>
        <w:pStyle w:val="TOC2"/>
        <w:rPr>
          <w:noProof/>
          <w:color w:val="auto"/>
          <w:sz w:val="22"/>
          <w:lang w:val="en-US" w:eastAsia="ja-JP" w:bidi="ar-SA"/>
        </w:rPr>
      </w:pPr>
      <w:hyperlink w:anchor="_Toc428364767" w:history="1">
        <w:r w:rsidR="00FD1448" w:rsidRPr="003D128F">
          <w:rPr>
            <w:rStyle w:val="Hyperlink"/>
            <w:noProof/>
          </w:rPr>
          <w:t>SQL Server 2014 Enterprise Core</w:t>
        </w:r>
        <w:r w:rsidR="00FD1448">
          <w:rPr>
            <w:noProof/>
            <w:webHidden/>
          </w:rPr>
          <w:tab/>
        </w:r>
        <w:r w:rsidR="00FD1448">
          <w:rPr>
            <w:noProof/>
            <w:webHidden/>
          </w:rPr>
          <w:fldChar w:fldCharType="begin"/>
        </w:r>
        <w:r w:rsidR="00FD1448">
          <w:rPr>
            <w:noProof/>
            <w:webHidden/>
          </w:rPr>
          <w:instrText xml:space="preserve"> PAGEREF _Toc428364767 \h </w:instrText>
        </w:r>
        <w:r w:rsidR="00FD1448">
          <w:rPr>
            <w:noProof/>
            <w:webHidden/>
          </w:rPr>
        </w:r>
        <w:r w:rsidR="00FD1448">
          <w:rPr>
            <w:noProof/>
            <w:webHidden/>
          </w:rPr>
          <w:fldChar w:fldCharType="separate"/>
        </w:r>
        <w:r w:rsidR="00FD1448">
          <w:rPr>
            <w:noProof/>
            <w:webHidden/>
          </w:rPr>
          <w:t>31</w:t>
        </w:r>
        <w:r w:rsidR="00FD1448">
          <w:rPr>
            <w:noProof/>
            <w:webHidden/>
          </w:rPr>
          <w:fldChar w:fldCharType="end"/>
        </w:r>
      </w:hyperlink>
    </w:p>
    <w:p w14:paraId="53F14CFC" w14:textId="77777777" w:rsidR="00FD1448" w:rsidRDefault="00A93FEE">
      <w:pPr>
        <w:pStyle w:val="TOC2"/>
        <w:rPr>
          <w:noProof/>
          <w:color w:val="auto"/>
          <w:sz w:val="22"/>
          <w:lang w:val="en-US" w:eastAsia="ja-JP" w:bidi="ar-SA"/>
        </w:rPr>
      </w:pPr>
      <w:hyperlink w:anchor="_Toc428364768" w:history="1">
        <w:r w:rsidR="00FD1448" w:rsidRPr="003D128F">
          <w:rPr>
            <w:rStyle w:val="Hyperlink"/>
            <w:noProof/>
          </w:rPr>
          <w:t>SQL Server 2014 Standard Core</w:t>
        </w:r>
        <w:r w:rsidR="00FD1448">
          <w:rPr>
            <w:noProof/>
            <w:webHidden/>
          </w:rPr>
          <w:tab/>
        </w:r>
        <w:r w:rsidR="00FD1448">
          <w:rPr>
            <w:noProof/>
            <w:webHidden/>
          </w:rPr>
          <w:fldChar w:fldCharType="begin"/>
        </w:r>
        <w:r w:rsidR="00FD1448">
          <w:rPr>
            <w:noProof/>
            <w:webHidden/>
          </w:rPr>
          <w:instrText xml:space="preserve"> PAGEREF _Toc428364768 \h </w:instrText>
        </w:r>
        <w:r w:rsidR="00FD1448">
          <w:rPr>
            <w:noProof/>
            <w:webHidden/>
          </w:rPr>
        </w:r>
        <w:r w:rsidR="00FD1448">
          <w:rPr>
            <w:noProof/>
            <w:webHidden/>
          </w:rPr>
          <w:fldChar w:fldCharType="separate"/>
        </w:r>
        <w:r w:rsidR="00FD1448">
          <w:rPr>
            <w:noProof/>
            <w:webHidden/>
          </w:rPr>
          <w:t>32</w:t>
        </w:r>
        <w:r w:rsidR="00FD1448">
          <w:rPr>
            <w:noProof/>
            <w:webHidden/>
          </w:rPr>
          <w:fldChar w:fldCharType="end"/>
        </w:r>
      </w:hyperlink>
    </w:p>
    <w:p w14:paraId="6B233AE2" w14:textId="77777777" w:rsidR="00FD1448" w:rsidRDefault="00A93FEE">
      <w:pPr>
        <w:pStyle w:val="TOC2"/>
        <w:rPr>
          <w:noProof/>
          <w:color w:val="auto"/>
          <w:sz w:val="22"/>
          <w:lang w:val="en-US" w:eastAsia="ja-JP" w:bidi="ar-SA"/>
        </w:rPr>
      </w:pPr>
      <w:hyperlink w:anchor="_Toc428364769" w:history="1">
        <w:r w:rsidR="00FD1448" w:rsidRPr="003D128F">
          <w:rPr>
            <w:rStyle w:val="Hyperlink"/>
            <w:noProof/>
          </w:rPr>
          <w:t>SQL Server 2014 Web Core</w:t>
        </w:r>
        <w:r w:rsidR="00FD1448">
          <w:rPr>
            <w:noProof/>
            <w:webHidden/>
          </w:rPr>
          <w:tab/>
        </w:r>
        <w:r w:rsidR="00FD1448">
          <w:rPr>
            <w:noProof/>
            <w:webHidden/>
          </w:rPr>
          <w:fldChar w:fldCharType="begin"/>
        </w:r>
        <w:r w:rsidR="00FD1448">
          <w:rPr>
            <w:noProof/>
            <w:webHidden/>
          </w:rPr>
          <w:instrText xml:space="preserve"> PAGEREF _Toc428364769 \h </w:instrText>
        </w:r>
        <w:r w:rsidR="00FD1448">
          <w:rPr>
            <w:noProof/>
            <w:webHidden/>
          </w:rPr>
        </w:r>
        <w:r w:rsidR="00FD1448">
          <w:rPr>
            <w:noProof/>
            <w:webHidden/>
          </w:rPr>
          <w:fldChar w:fldCharType="separate"/>
        </w:r>
        <w:r w:rsidR="00FD1448">
          <w:rPr>
            <w:noProof/>
            <w:webHidden/>
          </w:rPr>
          <w:t>32</w:t>
        </w:r>
        <w:r w:rsidR="00FD1448">
          <w:rPr>
            <w:noProof/>
            <w:webHidden/>
          </w:rPr>
          <w:fldChar w:fldCharType="end"/>
        </w:r>
      </w:hyperlink>
    </w:p>
    <w:p w14:paraId="4196DA0D" w14:textId="77777777" w:rsidR="00FD1448" w:rsidRDefault="00A93FEE">
      <w:pPr>
        <w:pStyle w:val="TOC1"/>
        <w:tabs>
          <w:tab w:val="right" w:leader="dot" w:pos="5210"/>
        </w:tabs>
        <w:rPr>
          <w:rFonts w:asciiTheme="minorHAnsi" w:hAnsiTheme="minorHAnsi"/>
          <w:b w:val="0"/>
          <w:caps w:val="0"/>
          <w:noProof/>
          <w:color w:val="auto"/>
          <w:sz w:val="22"/>
          <w:szCs w:val="22"/>
          <w:lang w:val="en-US" w:eastAsia="ja-JP" w:bidi="ar-SA"/>
        </w:rPr>
      </w:pPr>
      <w:hyperlink w:anchor="_Toc428364770" w:history="1">
        <w:r w:rsidR="00FD1448" w:rsidRPr="003D128F">
          <w:rPr>
            <w:rStyle w:val="Hyperlink"/>
            <w:noProof/>
          </w:rPr>
          <w:t>Модель «Лицензия подписчика» (SAL) (продукты, не являющиеся веб-службами)</w:t>
        </w:r>
        <w:r w:rsidR="00FD1448">
          <w:rPr>
            <w:noProof/>
            <w:webHidden/>
          </w:rPr>
          <w:tab/>
        </w:r>
        <w:r w:rsidR="00FD1448">
          <w:rPr>
            <w:noProof/>
            <w:webHidden/>
          </w:rPr>
          <w:fldChar w:fldCharType="begin"/>
        </w:r>
        <w:r w:rsidR="00FD1448">
          <w:rPr>
            <w:noProof/>
            <w:webHidden/>
          </w:rPr>
          <w:instrText xml:space="preserve"> PAGEREF _Toc428364770 \h </w:instrText>
        </w:r>
        <w:r w:rsidR="00FD1448">
          <w:rPr>
            <w:noProof/>
            <w:webHidden/>
          </w:rPr>
        </w:r>
        <w:r w:rsidR="00FD1448">
          <w:rPr>
            <w:noProof/>
            <w:webHidden/>
          </w:rPr>
          <w:fldChar w:fldCharType="separate"/>
        </w:r>
        <w:r w:rsidR="00FD1448">
          <w:rPr>
            <w:noProof/>
            <w:webHidden/>
          </w:rPr>
          <w:t>34</w:t>
        </w:r>
        <w:r w:rsidR="00FD1448">
          <w:rPr>
            <w:noProof/>
            <w:webHidden/>
          </w:rPr>
          <w:fldChar w:fldCharType="end"/>
        </w:r>
      </w:hyperlink>
    </w:p>
    <w:p w14:paraId="5337F891" w14:textId="77777777" w:rsidR="00FD1448" w:rsidRDefault="00A93FEE">
      <w:pPr>
        <w:pStyle w:val="TOC2"/>
        <w:rPr>
          <w:noProof/>
          <w:color w:val="auto"/>
          <w:sz w:val="22"/>
          <w:lang w:val="en-US" w:eastAsia="ja-JP" w:bidi="ar-SA"/>
        </w:rPr>
      </w:pPr>
      <w:hyperlink w:anchor="_Toc428364771" w:history="1">
        <w:r w:rsidR="00FD1448" w:rsidRPr="003D128F">
          <w:rPr>
            <w:rStyle w:val="Hyperlink"/>
            <w:noProof/>
          </w:rPr>
          <w:t>Advanced Threat Analytics 2016</w:t>
        </w:r>
        <w:r w:rsidR="00FD1448">
          <w:rPr>
            <w:noProof/>
            <w:webHidden/>
          </w:rPr>
          <w:tab/>
        </w:r>
        <w:r w:rsidR="00FD1448">
          <w:rPr>
            <w:noProof/>
            <w:webHidden/>
          </w:rPr>
          <w:fldChar w:fldCharType="begin"/>
        </w:r>
        <w:r w:rsidR="00FD1448">
          <w:rPr>
            <w:noProof/>
            <w:webHidden/>
          </w:rPr>
          <w:instrText xml:space="preserve"> PAGEREF _Toc428364771 \h </w:instrText>
        </w:r>
        <w:r w:rsidR="00FD1448">
          <w:rPr>
            <w:noProof/>
            <w:webHidden/>
          </w:rPr>
        </w:r>
        <w:r w:rsidR="00FD1448">
          <w:rPr>
            <w:noProof/>
            <w:webHidden/>
          </w:rPr>
          <w:fldChar w:fldCharType="separate"/>
        </w:r>
        <w:r w:rsidR="00FD1448">
          <w:rPr>
            <w:noProof/>
            <w:webHidden/>
          </w:rPr>
          <w:t>38</w:t>
        </w:r>
        <w:r w:rsidR="00FD1448">
          <w:rPr>
            <w:noProof/>
            <w:webHidden/>
          </w:rPr>
          <w:fldChar w:fldCharType="end"/>
        </w:r>
      </w:hyperlink>
    </w:p>
    <w:p w14:paraId="2547B655" w14:textId="77777777" w:rsidR="00FD1448" w:rsidRDefault="00A93FEE">
      <w:pPr>
        <w:pStyle w:val="TOC2"/>
        <w:rPr>
          <w:noProof/>
          <w:color w:val="auto"/>
          <w:sz w:val="22"/>
          <w:lang w:val="en-US" w:eastAsia="ja-JP" w:bidi="ar-SA"/>
        </w:rPr>
      </w:pPr>
      <w:hyperlink w:anchor="_Toc428364772" w:history="1">
        <w:r w:rsidR="00FD1448" w:rsidRPr="003D128F">
          <w:rPr>
            <w:rStyle w:val="Hyperlink"/>
            <w:noProof/>
          </w:rPr>
          <w:t>Exchange Server 2016, выпуски Standard и Enterprise</w:t>
        </w:r>
        <w:r w:rsidR="00FD1448">
          <w:rPr>
            <w:noProof/>
            <w:webHidden/>
          </w:rPr>
          <w:tab/>
        </w:r>
        <w:r w:rsidR="00FD1448">
          <w:rPr>
            <w:noProof/>
            <w:webHidden/>
          </w:rPr>
          <w:fldChar w:fldCharType="begin"/>
        </w:r>
        <w:r w:rsidR="00FD1448">
          <w:rPr>
            <w:noProof/>
            <w:webHidden/>
          </w:rPr>
          <w:instrText xml:space="preserve"> PAGEREF _Toc428364772 \h </w:instrText>
        </w:r>
        <w:r w:rsidR="00FD1448">
          <w:rPr>
            <w:noProof/>
            <w:webHidden/>
          </w:rPr>
        </w:r>
        <w:r w:rsidR="00FD1448">
          <w:rPr>
            <w:noProof/>
            <w:webHidden/>
          </w:rPr>
          <w:fldChar w:fldCharType="separate"/>
        </w:r>
        <w:r w:rsidR="00FD1448">
          <w:rPr>
            <w:noProof/>
            <w:webHidden/>
          </w:rPr>
          <w:t>39</w:t>
        </w:r>
        <w:r w:rsidR="00FD1448">
          <w:rPr>
            <w:noProof/>
            <w:webHidden/>
          </w:rPr>
          <w:fldChar w:fldCharType="end"/>
        </w:r>
      </w:hyperlink>
    </w:p>
    <w:p w14:paraId="4B2AA4AF" w14:textId="77777777" w:rsidR="00FD1448" w:rsidRDefault="00A93FEE">
      <w:pPr>
        <w:pStyle w:val="TOC2"/>
        <w:rPr>
          <w:noProof/>
          <w:color w:val="auto"/>
          <w:sz w:val="22"/>
          <w:lang w:val="en-US" w:eastAsia="ja-JP" w:bidi="ar-SA"/>
        </w:rPr>
      </w:pPr>
      <w:hyperlink w:anchor="_Toc428364773" w:history="1">
        <w:r w:rsidR="00FD1448" w:rsidRPr="003D128F">
          <w:rPr>
            <w:rStyle w:val="Hyperlink"/>
            <w:noProof/>
          </w:rPr>
          <w:t>Функциональность Microsoft Identity Manager 2016</w:t>
        </w:r>
        <w:r w:rsidR="00FD1448">
          <w:rPr>
            <w:noProof/>
            <w:webHidden/>
          </w:rPr>
          <w:tab/>
        </w:r>
        <w:r w:rsidR="00FD1448">
          <w:rPr>
            <w:noProof/>
            <w:webHidden/>
          </w:rPr>
          <w:fldChar w:fldCharType="begin"/>
        </w:r>
        <w:r w:rsidR="00FD1448">
          <w:rPr>
            <w:noProof/>
            <w:webHidden/>
          </w:rPr>
          <w:instrText xml:space="preserve"> PAGEREF _Toc428364773 \h </w:instrText>
        </w:r>
        <w:r w:rsidR="00FD1448">
          <w:rPr>
            <w:noProof/>
            <w:webHidden/>
          </w:rPr>
        </w:r>
        <w:r w:rsidR="00FD1448">
          <w:rPr>
            <w:noProof/>
            <w:webHidden/>
          </w:rPr>
          <w:fldChar w:fldCharType="separate"/>
        </w:r>
        <w:r w:rsidR="00FD1448">
          <w:rPr>
            <w:noProof/>
            <w:webHidden/>
          </w:rPr>
          <w:t>40</w:t>
        </w:r>
        <w:r w:rsidR="00FD1448">
          <w:rPr>
            <w:noProof/>
            <w:webHidden/>
          </w:rPr>
          <w:fldChar w:fldCharType="end"/>
        </w:r>
      </w:hyperlink>
    </w:p>
    <w:p w14:paraId="3DFCA431" w14:textId="77777777" w:rsidR="00FD1448" w:rsidRDefault="00A93FEE">
      <w:pPr>
        <w:pStyle w:val="TOC2"/>
        <w:rPr>
          <w:noProof/>
          <w:color w:val="auto"/>
          <w:sz w:val="22"/>
          <w:lang w:val="en-US" w:eastAsia="ja-JP" w:bidi="ar-SA"/>
        </w:rPr>
      </w:pPr>
      <w:hyperlink w:anchor="_Toc428364774" w:history="1">
        <w:r w:rsidR="00FD1448" w:rsidRPr="003D128F">
          <w:rPr>
            <w:rStyle w:val="Hyperlink"/>
            <w:noProof/>
          </w:rPr>
          <w:t>Microsoft Application Virtualization Hosting для настольных компьютеров</w:t>
        </w:r>
        <w:r w:rsidR="00FD1448">
          <w:rPr>
            <w:noProof/>
            <w:webHidden/>
          </w:rPr>
          <w:tab/>
        </w:r>
        <w:r w:rsidR="00FD1448">
          <w:rPr>
            <w:noProof/>
            <w:webHidden/>
          </w:rPr>
          <w:fldChar w:fldCharType="begin"/>
        </w:r>
        <w:r w:rsidR="00FD1448">
          <w:rPr>
            <w:noProof/>
            <w:webHidden/>
          </w:rPr>
          <w:instrText xml:space="preserve"> PAGEREF _Toc428364774 \h </w:instrText>
        </w:r>
        <w:r w:rsidR="00FD1448">
          <w:rPr>
            <w:noProof/>
            <w:webHidden/>
          </w:rPr>
        </w:r>
        <w:r w:rsidR="00FD1448">
          <w:rPr>
            <w:noProof/>
            <w:webHidden/>
          </w:rPr>
          <w:fldChar w:fldCharType="separate"/>
        </w:r>
        <w:r w:rsidR="00FD1448">
          <w:rPr>
            <w:noProof/>
            <w:webHidden/>
          </w:rPr>
          <w:t>41</w:t>
        </w:r>
        <w:r w:rsidR="00FD1448">
          <w:rPr>
            <w:noProof/>
            <w:webHidden/>
          </w:rPr>
          <w:fldChar w:fldCharType="end"/>
        </w:r>
      </w:hyperlink>
    </w:p>
    <w:p w14:paraId="2033C4BE" w14:textId="77777777" w:rsidR="00FD1448" w:rsidRDefault="00A93FEE">
      <w:pPr>
        <w:pStyle w:val="TOC2"/>
        <w:rPr>
          <w:noProof/>
          <w:color w:val="auto"/>
          <w:sz w:val="22"/>
          <w:lang w:val="en-US" w:eastAsia="ja-JP" w:bidi="ar-SA"/>
        </w:rPr>
      </w:pPr>
      <w:hyperlink w:anchor="_Toc428364775" w:history="1">
        <w:r w:rsidR="00FD1448" w:rsidRPr="003D128F">
          <w:rPr>
            <w:rStyle w:val="Hyperlink"/>
            <w:noProof/>
          </w:rPr>
          <w:t>Microsoft Application Virtualization for Remote Desktop Services</w:t>
        </w:r>
        <w:r w:rsidR="00FD1448">
          <w:rPr>
            <w:noProof/>
            <w:webHidden/>
          </w:rPr>
          <w:tab/>
        </w:r>
        <w:r w:rsidR="00FD1448">
          <w:rPr>
            <w:noProof/>
            <w:webHidden/>
          </w:rPr>
          <w:fldChar w:fldCharType="begin"/>
        </w:r>
        <w:r w:rsidR="00FD1448">
          <w:rPr>
            <w:noProof/>
            <w:webHidden/>
          </w:rPr>
          <w:instrText xml:space="preserve"> PAGEREF _Toc428364775 \h </w:instrText>
        </w:r>
        <w:r w:rsidR="00FD1448">
          <w:rPr>
            <w:noProof/>
            <w:webHidden/>
          </w:rPr>
        </w:r>
        <w:r w:rsidR="00FD1448">
          <w:rPr>
            <w:noProof/>
            <w:webHidden/>
          </w:rPr>
          <w:fldChar w:fldCharType="separate"/>
        </w:r>
        <w:r w:rsidR="00FD1448">
          <w:rPr>
            <w:noProof/>
            <w:webHidden/>
          </w:rPr>
          <w:t>41</w:t>
        </w:r>
        <w:r w:rsidR="00FD1448">
          <w:rPr>
            <w:noProof/>
            <w:webHidden/>
          </w:rPr>
          <w:fldChar w:fldCharType="end"/>
        </w:r>
      </w:hyperlink>
    </w:p>
    <w:p w14:paraId="7D0F77CC" w14:textId="77777777" w:rsidR="00FD1448" w:rsidRDefault="00A93FEE">
      <w:pPr>
        <w:pStyle w:val="TOC2"/>
        <w:rPr>
          <w:noProof/>
          <w:color w:val="auto"/>
          <w:sz w:val="22"/>
          <w:lang w:val="en-US" w:eastAsia="ja-JP" w:bidi="ar-SA"/>
        </w:rPr>
      </w:pPr>
      <w:hyperlink w:anchor="_Toc428364776" w:history="1">
        <w:r w:rsidR="00FD1448" w:rsidRPr="003D128F">
          <w:rPr>
            <w:rStyle w:val="Hyperlink"/>
            <w:noProof/>
          </w:rPr>
          <w:t>Microsoft Dynamics AX 2012 R3</w:t>
        </w:r>
        <w:r w:rsidR="00FD1448">
          <w:rPr>
            <w:noProof/>
            <w:webHidden/>
          </w:rPr>
          <w:tab/>
        </w:r>
        <w:r w:rsidR="00FD1448">
          <w:rPr>
            <w:noProof/>
            <w:webHidden/>
          </w:rPr>
          <w:fldChar w:fldCharType="begin"/>
        </w:r>
        <w:r w:rsidR="00FD1448">
          <w:rPr>
            <w:noProof/>
            <w:webHidden/>
          </w:rPr>
          <w:instrText xml:space="preserve"> PAGEREF _Toc428364776 \h </w:instrText>
        </w:r>
        <w:r w:rsidR="00FD1448">
          <w:rPr>
            <w:noProof/>
            <w:webHidden/>
          </w:rPr>
        </w:r>
        <w:r w:rsidR="00FD1448">
          <w:rPr>
            <w:noProof/>
            <w:webHidden/>
          </w:rPr>
          <w:fldChar w:fldCharType="separate"/>
        </w:r>
        <w:r w:rsidR="00FD1448">
          <w:rPr>
            <w:noProof/>
            <w:webHidden/>
          </w:rPr>
          <w:t>42</w:t>
        </w:r>
        <w:r w:rsidR="00FD1448">
          <w:rPr>
            <w:noProof/>
            <w:webHidden/>
          </w:rPr>
          <w:fldChar w:fldCharType="end"/>
        </w:r>
      </w:hyperlink>
    </w:p>
    <w:p w14:paraId="5573D7F3" w14:textId="77777777" w:rsidR="00FD1448" w:rsidRDefault="00A93FEE">
      <w:pPr>
        <w:pStyle w:val="TOC2"/>
        <w:rPr>
          <w:noProof/>
          <w:color w:val="auto"/>
          <w:sz w:val="22"/>
          <w:lang w:val="en-US" w:eastAsia="ja-JP" w:bidi="ar-SA"/>
        </w:rPr>
      </w:pPr>
      <w:hyperlink w:anchor="_Toc428364777" w:history="1">
        <w:r w:rsidR="00FD1448" w:rsidRPr="003D128F">
          <w:rPr>
            <w:rStyle w:val="Hyperlink"/>
            <w:noProof/>
          </w:rPr>
          <w:t>Microsoft Dynamics C5 2012</w:t>
        </w:r>
        <w:r w:rsidR="00FD1448">
          <w:rPr>
            <w:noProof/>
            <w:webHidden/>
          </w:rPr>
          <w:tab/>
        </w:r>
        <w:r w:rsidR="00FD1448">
          <w:rPr>
            <w:noProof/>
            <w:webHidden/>
          </w:rPr>
          <w:fldChar w:fldCharType="begin"/>
        </w:r>
        <w:r w:rsidR="00FD1448">
          <w:rPr>
            <w:noProof/>
            <w:webHidden/>
          </w:rPr>
          <w:instrText xml:space="preserve"> PAGEREF _Toc428364777 \h </w:instrText>
        </w:r>
        <w:r w:rsidR="00FD1448">
          <w:rPr>
            <w:noProof/>
            <w:webHidden/>
          </w:rPr>
        </w:r>
        <w:r w:rsidR="00FD1448">
          <w:rPr>
            <w:noProof/>
            <w:webHidden/>
          </w:rPr>
          <w:fldChar w:fldCharType="separate"/>
        </w:r>
        <w:r w:rsidR="00FD1448">
          <w:rPr>
            <w:noProof/>
            <w:webHidden/>
          </w:rPr>
          <w:t>43</w:t>
        </w:r>
        <w:r w:rsidR="00FD1448">
          <w:rPr>
            <w:noProof/>
            <w:webHidden/>
          </w:rPr>
          <w:fldChar w:fldCharType="end"/>
        </w:r>
      </w:hyperlink>
    </w:p>
    <w:p w14:paraId="58307572" w14:textId="77777777" w:rsidR="00FD1448" w:rsidRDefault="00A93FEE">
      <w:pPr>
        <w:pStyle w:val="TOC2"/>
        <w:rPr>
          <w:noProof/>
          <w:color w:val="auto"/>
          <w:sz w:val="22"/>
          <w:lang w:val="en-US" w:eastAsia="ja-JP" w:bidi="ar-SA"/>
        </w:rPr>
      </w:pPr>
      <w:hyperlink w:anchor="_Toc428364778" w:history="1">
        <w:r w:rsidR="00FD1448" w:rsidRPr="003D128F">
          <w:rPr>
            <w:rStyle w:val="Hyperlink"/>
            <w:noProof/>
          </w:rPr>
          <w:t>Microsoft Dynamics CRM 2015 Service Provider</w:t>
        </w:r>
        <w:r w:rsidR="00FD1448">
          <w:rPr>
            <w:noProof/>
            <w:webHidden/>
          </w:rPr>
          <w:tab/>
        </w:r>
        <w:r w:rsidR="00FD1448">
          <w:rPr>
            <w:noProof/>
            <w:webHidden/>
          </w:rPr>
          <w:fldChar w:fldCharType="begin"/>
        </w:r>
        <w:r w:rsidR="00FD1448">
          <w:rPr>
            <w:noProof/>
            <w:webHidden/>
          </w:rPr>
          <w:instrText xml:space="preserve"> PAGEREF _Toc428364778 \h </w:instrText>
        </w:r>
        <w:r w:rsidR="00FD1448">
          <w:rPr>
            <w:noProof/>
            <w:webHidden/>
          </w:rPr>
        </w:r>
        <w:r w:rsidR="00FD1448">
          <w:rPr>
            <w:noProof/>
            <w:webHidden/>
          </w:rPr>
          <w:fldChar w:fldCharType="separate"/>
        </w:r>
        <w:r w:rsidR="00FD1448">
          <w:rPr>
            <w:noProof/>
            <w:webHidden/>
          </w:rPr>
          <w:t>44</w:t>
        </w:r>
        <w:r w:rsidR="00FD1448">
          <w:rPr>
            <w:noProof/>
            <w:webHidden/>
          </w:rPr>
          <w:fldChar w:fldCharType="end"/>
        </w:r>
      </w:hyperlink>
    </w:p>
    <w:p w14:paraId="56166D08" w14:textId="77777777" w:rsidR="00FD1448" w:rsidRDefault="00A93FEE">
      <w:pPr>
        <w:pStyle w:val="TOC2"/>
        <w:rPr>
          <w:noProof/>
          <w:color w:val="auto"/>
          <w:sz w:val="22"/>
          <w:lang w:val="en-US" w:eastAsia="ja-JP" w:bidi="ar-SA"/>
        </w:rPr>
      </w:pPr>
      <w:hyperlink w:anchor="_Toc428364779" w:history="1">
        <w:r w:rsidR="00FD1448" w:rsidRPr="003D128F">
          <w:rPr>
            <w:rStyle w:val="Hyperlink"/>
            <w:noProof/>
          </w:rPr>
          <w:t xml:space="preserve">Microsoft Dynamics GP 2015 </w:t>
        </w:r>
        <w:r w:rsidR="00FD1448" w:rsidRPr="003D128F">
          <w:rPr>
            <w:rStyle w:val="Hyperlink"/>
            <w:noProof/>
            <w:lang w:val="en-US"/>
          </w:rPr>
          <w:t>R</w:t>
        </w:r>
        <w:r w:rsidR="00FD1448" w:rsidRPr="003D128F">
          <w:rPr>
            <w:rStyle w:val="Hyperlink"/>
            <w:noProof/>
          </w:rPr>
          <w:t>2</w:t>
        </w:r>
        <w:r w:rsidR="00FD1448">
          <w:rPr>
            <w:noProof/>
            <w:webHidden/>
          </w:rPr>
          <w:tab/>
        </w:r>
        <w:r w:rsidR="00FD1448">
          <w:rPr>
            <w:noProof/>
            <w:webHidden/>
          </w:rPr>
          <w:fldChar w:fldCharType="begin"/>
        </w:r>
        <w:r w:rsidR="00FD1448">
          <w:rPr>
            <w:noProof/>
            <w:webHidden/>
          </w:rPr>
          <w:instrText xml:space="preserve"> PAGEREF _Toc428364779 \h </w:instrText>
        </w:r>
        <w:r w:rsidR="00FD1448">
          <w:rPr>
            <w:noProof/>
            <w:webHidden/>
          </w:rPr>
        </w:r>
        <w:r w:rsidR="00FD1448">
          <w:rPr>
            <w:noProof/>
            <w:webHidden/>
          </w:rPr>
          <w:fldChar w:fldCharType="separate"/>
        </w:r>
        <w:r w:rsidR="00FD1448">
          <w:rPr>
            <w:noProof/>
            <w:webHidden/>
          </w:rPr>
          <w:t>44</w:t>
        </w:r>
        <w:r w:rsidR="00FD1448">
          <w:rPr>
            <w:noProof/>
            <w:webHidden/>
          </w:rPr>
          <w:fldChar w:fldCharType="end"/>
        </w:r>
      </w:hyperlink>
    </w:p>
    <w:p w14:paraId="3561A4D9" w14:textId="77777777" w:rsidR="00FD1448" w:rsidRDefault="00A93FEE">
      <w:pPr>
        <w:pStyle w:val="TOC2"/>
        <w:rPr>
          <w:noProof/>
          <w:color w:val="auto"/>
          <w:sz w:val="22"/>
          <w:lang w:val="en-US" w:eastAsia="ja-JP" w:bidi="ar-SA"/>
        </w:rPr>
      </w:pPr>
      <w:hyperlink w:anchor="_Toc428364780" w:history="1">
        <w:r w:rsidR="00FD1448" w:rsidRPr="003D128F">
          <w:rPr>
            <w:rStyle w:val="Hyperlink"/>
            <w:noProof/>
          </w:rPr>
          <w:t>Microsoft Dynamics NAV 2015</w:t>
        </w:r>
        <w:r w:rsidR="00FD1448">
          <w:rPr>
            <w:noProof/>
            <w:webHidden/>
          </w:rPr>
          <w:tab/>
        </w:r>
        <w:r w:rsidR="00FD1448">
          <w:rPr>
            <w:noProof/>
            <w:webHidden/>
          </w:rPr>
          <w:fldChar w:fldCharType="begin"/>
        </w:r>
        <w:r w:rsidR="00FD1448">
          <w:rPr>
            <w:noProof/>
            <w:webHidden/>
          </w:rPr>
          <w:instrText xml:space="preserve"> PAGEREF _Toc428364780 \h </w:instrText>
        </w:r>
        <w:r w:rsidR="00FD1448">
          <w:rPr>
            <w:noProof/>
            <w:webHidden/>
          </w:rPr>
        </w:r>
        <w:r w:rsidR="00FD1448">
          <w:rPr>
            <w:noProof/>
            <w:webHidden/>
          </w:rPr>
          <w:fldChar w:fldCharType="separate"/>
        </w:r>
        <w:r w:rsidR="00FD1448">
          <w:rPr>
            <w:noProof/>
            <w:webHidden/>
          </w:rPr>
          <w:t>46</w:t>
        </w:r>
        <w:r w:rsidR="00FD1448">
          <w:rPr>
            <w:noProof/>
            <w:webHidden/>
          </w:rPr>
          <w:fldChar w:fldCharType="end"/>
        </w:r>
      </w:hyperlink>
    </w:p>
    <w:p w14:paraId="7DFDE39B" w14:textId="77777777" w:rsidR="00FD1448" w:rsidRDefault="00A93FEE">
      <w:pPr>
        <w:pStyle w:val="TOC2"/>
        <w:rPr>
          <w:noProof/>
          <w:color w:val="auto"/>
          <w:sz w:val="22"/>
          <w:lang w:val="en-US" w:eastAsia="ja-JP" w:bidi="ar-SA"/>
        </w:rPr>
      </w:pPr>
      <w:hyperlink w:anchor="_Toc428364781" w:history="1">
        <w:r w:rsidR="00FD1448" w:rsidRPr="003D128F">
          <w:rPr>
            <w:rStyle w:val="Hyperlink"/>
            <w:noProof/>
          </w:rPr>
          <w:t>Microsoft Dynamics SL 2015</w:t>
        </w:r>
        <w:r w:rsidR="00FD1448">
          <w:rPr>
            <w:noProof/>
            <w:webHidden/>
          </w:rPr>
          <w:tab/>
        </w:r>
        <w:r w:rsidR="00FD1448">
          <w:rPr>
            <w:noProof/>
            <w:webHidden/>
          </w:rPr>
          <w:fldChar w:fldCharType="begin"/>
        </w:r>
        <w:r w:rsidR="00FD1448">
          <w:rPr>
            <w:noProof/>
            <w:webHidden/>
          </w:rPr>
          <w:instrText xml:space="preserve"> PAGEREF _Toc428364781 \h </w:instrText>
        </w:r>
        <w:r w:rsidR="00FD1448">
          <w:rPr>
            <w:noProof/>
            <w:webHidden/>
          </w:rPr>
        </w:r>
        <w:r w:rsidR="00FD1448">
          <w:rPr>
            <w:noProof/>
            <w:webHidden/>
          </w:rPr>
          <w:fldChar w:fldCharType="separate"/>
        </w:r>
        <w:r w:rsidR="00FD1448">
          <w:rPr>
            <w:noProof/>
            <w:webHidden/>
          </w:rPr>
          <w:t>47</w:t>
        </w:r>
        <w:r w:rsidR="00FD1448">
          <w:rPr>
            <w:noProof/>
            <w:webHidden/>
          </w:rPr>
          <w:fldChar w:fldCharType="end"/>
        </w:r>
      </w:hyperlink>
    </w:p>
    <w:p w14:paraId="1011BC27" w14:textId="77777777" w:rsidR="00FD1448" w:rsidRDefault="00A93FEE">
      <w:pPr>
        <w:pStyle w:val="TOC2"/>
        <w:rPr>
          <w:noProof/>
          <w:color w:val="auto"/>
          <w:sz w:val="22"/>
          <w:lang w:val="en-US" w:eastAsia="ja-JP" w:bidi="ar-SA"/>
        </w:rPr>
      </w:pPr>
      <w:hyperlink w:anchor="_Toc428364782" w:history="1">
        <w:r w:rsidR="00FD1448" w:rsidRPr="003D128F">
          <w:rPr>
            <w:rStyle w:val="Hyperlink"/>
            <w:noProof/>
          </w:rPr>
          <w:t>Microsoft User Experience Virtualization Hosting for Desktops 2.1</w:t>
        </w:r>
        <w:r w:rsidR="00FD1448">
          <w:rPr>
            <w:noProof/>
            <w:webHidden/>
          </w:rPr>
          <w:tab/>
        </w:r>
        <w:r w:rsidR="00FD1448">
          <w:rPr>
            <w:noProof/>
            <w:webHidden/>
          </w:rPr>
          <w:fldChar w:fldCharType="begin"/>
        </w:r>
        <w:r w:rsidR="00FD1448">
          <w:rPr>
            <w:noProof/>
            <w:webHidden/>
          </w:rPr>
          <w:instrText xml:space="preserve"> PAGEREF _Toc428364782 \h </w:instrText>
        </w:r>
        <w:r w:rsidR="00FD1448">
          <w:rPr>
            <w:noProof/>
            <w:webHidden/>
          </w:rPr>
        </w:r>
        <w:r w:rsidR="00FD1448">
          <w:rPr>
            <w:noProof/>
            <w:webHidden/>
          </w:rPr>
          <w:fldChar w:fldCharType="separate"/>
        </w:r>
        <w:r w:rsidR="00FD1448">
          <w:rPr>
            <w:noProof/>
            <w:webHidden/>
          </w:rPr>
          <w:t>48</w:t>
        </w:r>
        <w:r w:rsidR="00FD1448">
          <w:rPr>
            <w:noProof/>
            <w:webHidden/>
          </w:rPr>
          <w:fldChar w:fldCharType="end"/>
        </w:r>
      </w:hyperlink>
    </w:p>
    <w:p w14:paraId="136BEDFA" w14:textId="77777777" w:rsidR="00FD1448" w:rsidRDefault="00A93FEE">
      <w:pPr>
        <w:pStyle w:val="TOC2"/>
        <w:rPr>
          <w:noProof/>
          <w:color w:val="auto"/>
          <w:sz w:val="22"/>
          <w:lang w:val="en-US" w:eastAsia="ja-JP" w:bidi="ar-SA"/>
        </w:rPr>
      </w:pPr>
      <w:hyperlink w:anchor="_Toc428364783" w:history="1">
        <w:r w:rsidR="00FD1448" w:rsidRPr="003D128F">
          <w:rPr>
            <w:rStyle w:val="Hyperlink"/>
            <w:noProof/>
          </w:rPr>
          <w:t>Пакет многоязыкового интерфейса для Office 2013</w:t>
        </w:r>
        <w:r w:rsidR="00FD1448">
          <w:rPr>
            <w:noProof/>
            <w:webHidden/>
          </w:rPr>
          <w:tab/>
        </w:r>
        <w:r w:rsidR="00FD1448">
          <w:rPr>
            <w:noProof/>
            <w:webHidden/>
          </w:rPr>
          <w:fldChar w:fldCharType="begin"/>
        </w:r>
        <w:r w:rsidR="00FD1448">
          <w:rPr>
            <w:noProof/>
            <w:webHidden/>
          </w:rPr>
          <w:instrText xml:space="preserve"> PAGEREF _Toc428364783 \h </w:instrText>
        </w:r>
        <w:r w:rsidR="00FD1448">
          <w:rPr>
            <w:noProof/>
            <w:webHidden/>
          </w:rPr>
        </w:r>
        <w:r w:rsidR="00FD1448">
          <w:rPr>
            <w:noProof/>
            <w:webHidden/>
          </w:rPr>
          <w:fldChar w:fldCharType="separate"/>
        </w:r>
        <w:r w:rsidR="00FD1448">
          <w:rPr>
            <w:noProof/>
            <w:webHidden/>
          </w:rPr>
          <w:t>48</w:t>
        </w:r>
        <w:r w:rsidR="00FD1448">
          <w:rPr>
            <w:noProof/>
            <w:webHidden/>
          </w:rPr>
          <w:fldChar w:fldCharType="end"/>
        </w:r>
      </w:hyperlink>
    </w:p>
    <w:p w14:paraId="2E954013" w14:textId="77777777" w:rsidR="00FD1448" w:rsidRDefault="00A93FEE">
      <w:pPr>
        <w:pStyle w:val="TOC2"/>
        <w:rPr>
          <w:noProof/>
          <w:color w:val="auto"/>
          <w:sz w:val="22"/>
          <w:lang w:val="en-US" w:eastAsia="ja-JP" w:bidi="ar-SA"/>
        </w:rPr>
      </w:pPr>
      <w:hyperlink w:anchor="_Toc428364784" w:history="1">
        <w:r w:rsidR="00FD1448" w:rsidRPr="003D128F">
          <w:rPr>
            <w:rStyle w:val="Hyperlink"/>
            <w:noProof/>
          </w:rPr>
          <w:t>Office профессиональный плюс 2016</w:t>
        </w:r>
        <w:r w:rsidR="00FD1448">
          <w:rPr>
            <w:noProof/>
            <w:webHidden/>
          </w:rPr>
          <w:tab/>
        </w:r>
        <w:r w:rsidR="00FD1448">
          <w:rPr>
            <w:noProof/>
            <w:webHidden/>
          </w:rPr>
          <w:fldChar w:fldCharType="begin"/>
        </w:r>
        <w:r w:rsidR="00FD1448">
          <w:rPr>
            <w:noProof/>
            <w:webHidden/>
          </w:rPr>
          <w:instrText xml:space="preserve"> PAGEREF _Toc428364784 \h </w:instrText>
        </w:r>
        <w:r w:rsidR="00FD1448">
          <w:rPr>
            <w:noProof/>
            <w:webHidden/>
          </w:rPr>
        </w:r>
        <w:r w:rsidR="00FD1448">
          <w:rPr>
            <w:noProof/>
            <w:webHidden/>
          </w:rPr>
          <w:fldChar w:fldCharType="separate"/>
        </w:r>
        <w:r w:rsidR="00FD1448">
          <w:rPr>
            <w:noProof/>
            <w:webHidden/>
          </w:rPr>
          <w:t>49</w:t>
        </w:r>
        <w:r w:rsidR="00FD1448">
          <w:rPr>
            <w:noProof/>
            <w:webHidden/>
          </w:rPr>
          <w:fldChar w:fldCharType="end"/>
        </w:r>
      </w:hyperlink>
    </w:p>
    <w:p w14:paraId="2EC7F1D8" w14:textId="77777777" w:rsidR="00FD1448" w:rsidRDefault="00A93FEE">
      <w:pPr>
        <w:pStyle w:val="TOC2"/>
        <w:rPr>
          <w:noProof/>
          <w:color w:val="auto"/>
          <w:sz w:val="22"/>
          <w:lang w:val="en-US" w:eastAsia="ja-JP" w:bidi="ar-SA"/>
        </w:rPr>
      </w:pPr>
      <w:hyperlink w:anchor="_Toc428364785" w:history="1">
        <w:r w:rsidR="00FD1448" w:rsidRPr="003D128F">
          <w:rPr>
            <w:rStyle w:val="Hyperlink"/>
            <w:noProof/>
          </w:rPr>
          <w:t>Office стандартный 2016</w:t>
        </w:r>
        <w:r w:rsidR="00FD1448">
          <w:rPr>
            <w:noProof/>
            <w:webHidden/>
          </w:rPr>
          <w:tab/>
        </w:r>
        <w:r w:rsidR="00FD1448">
          <w:rPr>
            <w:noProof/>
            <w:webHidden/>
          </w:rPr>
          <w:fldChar w:fldCharType="begin"/>
        </w:r>
        <w:r w:rsidR="00FD1448">
          <w:rPr>
            <w:noProof/>
            <w:webHidden/>
          </w:rPr>
          <w:instrText xml:space="preserve"> PAGEREF _Toc428364785 \h </w:instrText>
        </w:r>
        <w:r w:rsidR="00FD1448">
          <w:rPr>
            <w:noProof/>
            <w:webHidden/>
          </w:rPr>
        </w:r>
        <w:r w:rsidR="00FD1448">
          <w:rPr>
            <w:noProof/>
            <w:webHidden/>
          </w:rPr>
          <w:fldChar w:fldCharType="separate"/>
        </w:r>
        <w:r w:rsidR="00FD1448">
          <w:rPr>
            <w:noProof/>
            <w:webHidden/>
          </w:rPr>
          <w:t>49</w:t>
        </w:r>
        <w:r w:rsidR="00FD1448">
          <w:rPr>
            <w:noProof/>
            <w:webHidden/>
          </w:rPr>
          <w:fldChar w:fldCharType="end"/>
        </w:r>
      </w:hyperlink>
    </w:p>
    <w:p w14:paraId="4795B63F" w14:textId="77777777" w:rsidR="00FD1448" w:rsidRDefault="00A93FEE">
      <w:pPr>
        <w:pStyle w:val="TOC2"/>
        <w:rPr>
          <w:noProof/>
          <w:color w:val="auto"/>
          <w:sz w:val="22"/>
          <w:lang w:val="en-US" w:eastAsia="ja-JP" w:bidi="ar-SA"/>
        </w:rPr>
      </w:pPr>
      <w:hyperlink w:anchor="_Toc428364786" w:history="1">
        <w:r w:rsidR="00FD1448" w:rsidRPr="003D128F">
          <w:rPr>
            <w:rStyle w:val="Hyperlink"/>
            <w:noProof/>
          </w:rPr>
          <w:t>Productivity Suite</w:t>
        </w:r>
        <w:r w:rsidR="00FD1448">
          <w:rPr>
            <w:noProof/>
            <w:webHidden/>
          </w:rPr>
          <w:tab/>
        </w:r>
        <w:r w:rsidR="00FD1448">
          <w:rPr>
            <w:noProof/>
            <w:webHidden/>
          </w:rPr>
          <w:fldChar w:fldCharType="begin"/>
        </w:r>
        <w:r w:rsidR="00FD1448">
          <w:rPr>
            <w:noProof/>
            <w:webHidden/>
          </w:rPr>
          <w:instrText xml:space="preserve"> PAGEREF _Toc428364786 \h </w:instrText>
        </w:r>
        <w:r w:rsidR="00FD1448">
          <w:rPr>
            <w:noProof/>
            <w:webHidden/>
          </w:rPr>
        </w:r>
        <w:r w:rsidR="00FD1448">
          <w:rPr>
            <w:noProof/>
            <w:webHidden/>
          </w:rPr>
          <w:fldChar w:fldCharType="separate"/>
        </w:r>
        <w:r w:rsidR="00FD1448">
          <w:rPr>
            <w:noProof/>
            <w:webHidden/>
          </w:rPr>
          <w:t>50</w:t>
        </w:r>
        <w:r w:rsidR="00FD1448">
          <w:rPr>
            <w:noProof/>
            <w:webHidden/>
          </w:rPr>
          <w:fldChar w:fldCharType="end"/>
        </w:r>
      </w:hyperlink>
    </w:p>
    <w:p w14:paraId="557D735D" w14:textId="77777777" w:rsidR="00FD1448" w:rsidRDefault="00A93FEE">
      <w:pPr>
        <w:pStyle w:val="TOC2"/>
        <w:rPr>
          <w:noProof/>
          <w:color w:val="auto"/>
          <w:sz w:val="22"/>
          <w:lang w:val="en-US" w:eastAsia="ja-JP" w:bidi="ar-SA"/>
        </w:rPr>
      </w:pPr>
      <w:hyperlink w:anchor="_Toc428364787" w:history="1">
        <w:r w:rsidR="00FD1448" w:rsidRPr="003D128F">
          <w:rPr>
            <w:rStyle w:val="Hyperlink"/>
            <w:noProof/>
          </w:rPr>
          <w:t>Project профессиональный 2016</w:t>
        </w:r>
        <w:r w:rsidR="00FD1448">
          <w:rPr>
            <w:noProof/>
            <w:webHidden/>
          </w:rPr>
          <w:tab/>
        </w:r>
        <w:r w:rsidR="00FD1448">
          <w:rPr>
            <w:noProof/>
            <w:webHidden/>
          </w:rPr>
          <w:fldChar w:fldCharType="begin"/>
        </w:r>
        <w:r w:rsidR="00FD1448">
          <w:rPr>
            <w:noProof/>
            <w:webHidden/>
          </w:rPr>
          <w:instrText xml:space="preserve"> PAGEREF _Toc428364787 \h </w:instrText>
        </w:r>
        <w:r w:rsidR="00FD1448">
          <w:rPr>
            <w:noProof/>
            <w:webHidden/>
          </w:rPr>
        </w:r>
        <w:r w:rsidR="00FD1448">
          <w:rPr>
            <w:noProof/>
            <w:webHidden/>
          </w:rPr>
          <w:fldChar w:fldCharType="separate"/>
        </w:r>
        <w:r w:rsidR="00FD1448">
          <w:rPr>
            <w:noProof/>
            <w:webHidden/>
          </w:rPr>
          <w:t>50</w:t>
        </w:r>
        <w:r w:rsidR="00FD1448">
          <w:rPr>
            <w:noProof/>
            <w:webHidden/>
          </w:rPr>
          <w:fldChar w:fldCharType="end"/>
        </w:r>
      </w:hyperlink>
    </w:p>
    <w:p w14:paraId="48BFA6E1" w14:textId="77777777" w:rsidR="00FD1448" w:rsidRDefault="00A93FEE">
      <w:pPr>
        <w:pStyle w:val="TOC2"/>
        <w:rPr>
          <w:noProof/>
          <w:color w:val="auto"/>
          <w:sz w:val="22"/>
          <w:lang w:val="en-US" w:eastAsia="ja-JP" w:bidi="ar-SA"/>
        </w:rPr>
      </w:pPr>
      <w:hyperlink w:anchor="_Toc428364788" w:history="1">
        <w:r w:rsidR="00FD1448" w:rsidRPr="003D128F">
          <w:rPr>
            <w:rStyle w:val="Hyperlink"/>
            <w:noProof/>
          </w:rPr>
          <w:t>Project стандартный 2016</w:t>
        </w:r>
        <w:r w:rsidR="00FD1448">
          <w:rPr>
            <w:noProof/>
            <w:webHidden/>
          </w:rPr>
          <w:tab/>
        </w:r>
        <w:r w:rsidR="00FD1448">
          <w:rPr>
            <w:noProof/>
            <w:webHidden/>
          </w:rPr>
          <w:fldChar w:fldCharType="begin"/>
        </w:r>
        <w:r w:rsidR="00FD1448">
          <w:rPr>
            <w:noProof/>
            <w:webHidden/>
          </w:rPr>
          <w:instrText xml:space="preserve"> PAGEREF _Toc428364788 \h </w:instrText>
        </w:r>
        <w:r w:rsidR="00FD1448">
          <w:rPr>
            <w:noProof/>
            <w:webHidden/>
          </w:rPr>
        </w:r>
        <w:r w:rsidR="00FD1448">
          <w:rPr>
            <w:noProof/>
            <w:webHidden/>
          </w:rPr>
          <w:fldChar w:fldCharType="separate"/>
        </w:r>
        <w:r w:rsidR="00FD1448">
          <w:rPr>
            <w:noProof/>
            <w:webHidden/>
          </w:rPr>
          <w:t>50</w:t>
        </w:r>
        <w:r w:rsidR="00FD1448">
          <w:rPr>
            <w:noProof/>
            <w:webHidden/>
          </w:rPr>
          <w:fldChar w:fldCharType="end"/>
        </w:r>
      </w:hyperlink>
    </w:p>
    <w:p w14:paraId="7B71D562" w14:textId="77777777" w:rsidR="00FD1448" w:rsidRDefault="00A93FEE">
      <w:pPr>
        <w:pStyle w:val="TOC2"/>
        <w:rPr>
          <w:noProof/>
          <w:color w:val="auto"/>
          <w:sz w:val="22"/>
          <w:lang w:val="en-US" w:eastAsia="ja-JP" w:bidi="ar-SA"/>
        </w:rPr>
      </w:pPr>
      <w:hyperlink w:anchor="_Toc428364789" w:history="1">
        <w:r w:rsidR="00FD1448" w:rsidRPr="003D128F">
          <w:rPr>
            <w:rStyle w:val="Hyperlink"/>
            <w:noProof/>
          </w:rPr>
          <w:t>Project Server 2013</w:t>
        </w:r>
        <w:r w:rsidR="00FD1448">
          <w:rPr>
            <w:noProof/>
            <w:webHidden/>
          </w:rPr>
          <w:tab/>
        </w:r>
        <w:r w:rsidR="00FD1448">
          <w:rPr>
            <w:noProof/>
            <w:webHidden/>
          </w:rPr>
          <w:fldChar w:fldCharType="begin"/>
        </w:r>
        <w:r w:rsidR="00FD1448">
          <w:rPr>
            <w:noProof/>
            <w:webHidden/>
          </w:rPr>
          <w:instrText xml:space="preserve"> PAGEREF _Toc428364789 \h </w:instrText>
        </w:r>
        <w:r w:rsidR="00FD1448">
          <w:rPr>
            <w:noProof/>
            <w:webHidden/>
          </w:rPr>
        </w:r>
        <w:r w:rsidR="00FD1448">
          <w:rPr>
            <w:noProof/>
            <w:webHidden/>
          </w:rPr>
          <w:fldChar w:fldCharType="separate"/>
        </w:r>
        <w:r w:rsidR="00FD1448">
          <w:rPr>
            <w:noProof/>
            <w:webHidden/>
          </w:rPr>
          <w:t>51</w:t>
        </w:r>
        <w:r w:rsidR="00FD1448">
          <w:rPr>
            <w:noProof/>
            <w:webHidden/>
          </w:rPr>
          <w:fldChar w:fldCharType="end"/>
        </w:r>
      </w:hyperlink>
    </w:p>
    <w:p w14:paraId="59141406" w14:textId="77777777" w:rsidR="00FD1448" w:rsidRDefault="00A93FEE">
      <w:pPr>
        <w:pStyle w:val="TOC2"/>
        <w:rPr>
          <w:noProof/>
          <w:color w:val="auto"/>
          <w:sz w:val="22"/>
          <w:lang w:val="en-US" w:eastAsia="ja-JP" w:bidi="ar-SA"/>
        </w:rPr>
      </w:pPr>
      <w:hyperlink w:anchor="_Toc428364790" w:history="1">
        <w:r w:rsidR="00FD1448" w:rsidRPr="003D128F">
          <w:rPr>
            <w:rStyle w:val="Hyperlink"/>
            <w:noProof/>
          </w:rPr>
          <w:t>SharePoint Server 2013</w:t>
        </w:r>
        <w:r w:rsidR="00FD1448">
          <w:rPr>
            <w:noProof/>
            <w:webHidden/>
          </w:rPr>
          <w:tab/>
        </w:r>
        <w:r w:rsidR="00FD1448">
          <w:rPr>
            <w:noProof/>
            <w:webHidden/>
          </w:rPr>
          <w:fldChar w:fldCharType="begin"/>
        </w:r>
        <w:r w:rsidR="00FD1448">
          <w:rPr>
            <w:noProof/>
            <w:webHidden/>
          </w:rPr>
          <w:instrText xml:space="preserve"> PAGEREF _Toc428364790 \h </w:instrText>
        </w:r>
        <w:r w:rsidR="00FD1448">
          <w:rPr>
            <w:noProof/>
            <w:webHidden/>
          </w:rPr>
        </w:r>
        <w:r w:rsidR="00FD1448">
          <w:rPr>
            <w:noProof/>
            <w:webHidden/>
          </w:rPr>
          <w:fldChar w:fldCharType="separate"/>
        </w:r>
        <w:r w:rsidR="00FD1448">
          <w:rPr>
            <w:noProof/>
            <w:webHidden/>
          </w:rPr>
          <w:t>51</w:t>
        </w:r>
        <w:r w:rsidR="00FD1448">
          <w:rPr>
            <w:noProof/>
            <w:webHidden/>
          </w:rPr>
          <w:fldChar w:fldCharType="end"/>
        </w:r>
      </w:hyperlink>
    </w:p>
    <w:p w14:paraId="72511B18" w14:textId="77777777" w:rsidR="00FD1448" w:rsidRDefault="00A93FEE">
      <w:pPr>
        <w:pStyle w:val="TOC2"/>
        <w:rPr>
          <w:noProof/>
          <w:color w:val="auto"/>
          <w:sz w:val="22"/>
          <w:lang w:val="en-US" w:eastAsia="ja-JP" w:bidi="ar-SA"/>
        </w:rPr>
      </w:pPr>
      <w:hyperlink w:anchor="_Toc428364791" w:history="1">
        <w:r w:rsidR="00FD1448" w:rsidRPr="003D128F">
          <w:rPr>
            <w:rStyle w:val="Hyperlink"/>
            <w:noProof/>
          </w:rPr>
          <w:t>Skype для бизнеса Server 2015</w:t>
        </w:r>
        <w:r w:rsidR="00FD1448">
          <w:rPr>
            <w:noProof/>
            <w:webHidden/>
          </w:rPr>
          <w:tab/>
        </w:r>
        <w:r w:rsidR="00FD1448">
          <w:rPr>
            <w:noProof/>
            <w:webHidden/>
          </w:rPr>
          <w:fldChar w:fldCharType="begin"/>
        </w:r>
        <w:r w:rsidR="00FD1448">
          <w:rPr>
            <w:noProof/>
            <w:webHidden/>
          </w:rPr>
          <w:instrText xml:space="preserve"> PAGEREF _Toc428364791 \h </w:instrText>
        </w:r>
        <w:r w:rsidR="00FD1448">
          <w:rPr>
            <w:noProof/>
            <w:webHidden/>
          </w:rPr>
        </w:r>
        <w:r w:rsidR="00FD1448">
          <w:rPr>
            <w:noProof/>
            <w:webHidden/>
          </w:rPr>
          <w:fldChar w:fldCharType="separate"/>
        </w:r>
        <w:r w:rsidR="00FD1448">
          <w:rPr>
            <w:noProof/>
            <w:webHidden/>
          </w:rPr>
          <w:t>52</w:t>
        </w:r>
        <w:r w:rsidR="00FD1448">
          <w:rPr>
            <w:noProof/>
            <w:webHidden/>
          </w:rPr>
          <w:fldChar w:fldCharType="end"/>
        </w:r>
      </w:hyperlink>
    </w:p>
    <w:p w14:paraId="2C895DA8" w14:textId="77777777" w:rsidR="00FD1448" w:rsidRDefault="00A93FEE">
      <w:pPr>
        <w:pStyle w:val="TOC2"/>
        <w:rPr>
          <w:noProof/>
          <w:color w:val="auto"/>
          <w:sz w:val="22"/>
          <w:lang w:val="en-US" w:eastAsia="ja-JP" w:bidi="ar-SA"/>
        </w:rPr>
      </w:pPr>
      <w:hyperlink w:anchor="_Toc428364792" w:history="1">
        <w:r w:rsidR="00FD1448" w:rsidRPr="003D128F">
          <w:rPr>
            <w:rStyle w:val="Hyperlink"/>
            <w:noProof/>
          </w:rPr>
          <w:t>SQL Server 2014 Standard</w:t>
        </w:r>
        <w:r w:rsidR="00FD1448">
          <w:rPr>
            <w:noProof/>
            <w:webHidden/>
          </w:rPr>
          <w:tab/>
        </w:r>
        <w:r w:rsidR="00FD1448">
          <w:rPr>
            <w:noProof/>
            <w:webHidden/>
          </w:rPr>
          <w:fldChar w:fldCharType="begin"/>
        </w:r>
        <w:r w:rsidR="00FD1448">
          <w:rPr>
            <w:noProof/>
            <w:webHidden/>
          </w:rPr>
          <w:instrText xml:space="preserve"> PAGEREF _Toc428364792 \h </w:instrText>
        </w:r>
        <w:r w:rsidR="00FD1448">
          <w:rPr>
            <w:noProof/>
            <w:webHidden/>
          </w:rPr>
        </w:r>
        <w:r w:rsidR="00FD1448">
          <w:rPr>
            <w:noProof/>
            <w:webHidden/>
          </w:rPr>
          <w:fldChar w:fldCharType="separate"/>
        </w:r>
        <w:r w:rsidR="00FD1448">
          <w:rPr>
            <w:noProof/>
            <w:webHidden/>
          </w:rPr>
          <w:t>54</w:t>
        </w:r>
        <w:r w:rsidR="00FD1448">
          <w:rPr>
            <w:noProof/>
            <w:webHidden/>
          </w:rPr>
          <w:fldChar w:fldCharType="end"/>
        </w:r>
      </w:hyperlink>
    </w:p>
    <w:p w14:paraId="2CDACC46" w14:textId="77777777" w:rsidR="00FD1448" w:rsidRDefault="00A93FEE">
      <w:pPr>
        <w:pStyle w:val="TOC2"/>
        <w:rPr>
          <w:noProof/>
          <w:color w:val="auto"/>
          <w:sz w:val="22"/>
          <w:lang w:val="en-US" w:eastAsia="ja-JP" w:bidi="ar-SA"/>
        </w:rPr>
      </w:pPr>
      <w:hyperlink w:anchor="_Toc428364793" w:history="1">
        <w:r w:rsidR="00FD1448" w:rsidRPr="003D128F">
          <w:rPr>
            <w:rStyle w:val="Hyperlink"/>
            <w:noProof/>
          </w:rPr>
          <w:t>SQL Server 2014 Business Intelligence</w:t>
        </w:r>
        <w:r w:rsidR="00FD1448">
          <w:rPr>
            <w:noProof/>
            <w:webHidden/>
          </w:rPr>
          <w:tab/>
        </w:r>
        <w:r w:rsidR="00FD1448">
          <w:rPr>
            <w:noProof/>
            <w:webHidden/>
          </w:rPr>
          <w:fldChar w:fldCharType="begin"/>
        </w:r>
        <w:r w:rsidR="00FD1448">
          <w:rPr>
            <w:noProof/>
            <w:webHidden/>
          </w:rPr>
          <w:instrText xml:space="preserve"> PAGEREF _Toc428364793 \h </w:instrText>
        </w:r>
        <w:r w:rsidR="00FD1448">
          <w:rPr>
            <w:noProof/>
            <w:webHidden/>
          </w:rPr>
        </w:r>
        <w:r w:rsidR="00FD1448">
          <w:rPr>
            <w:noProof/>
            <w:webHidden/>
          </w:rPr>
          <w:fldChar w:fldCharType="separate"/>
        </w:r>
        <w:r w:rsidR="00FD1448">
          <w:rPr>
            <w:noProof/>
            <w:webHidden/>
          </w:rPr>
          <w:t>54</w:t>
        </w:r>
        <w:r w:rsidR="00FD1448">
          <w:rPr>
            <w:noProof/>
            <w:webHidden/>
          </w:rPr>
          <w:fldChar w:fldCharType="end"/>
        </w:r>
      </w:hyperlink>
    </w:p>
    <w:p w14:paraId="60DB75E4" w14:textId="77777777" w:rsidR="00FD1448" w:rsidRDefault="00A93FEE">
      <w:pPr>
        <w:pStyle w:val="TOC2"/>
        <w:rPr>
          <w:noProof/>
          <w:color w:val="auto"/>
          <w:sz w:val="22"/>
          <w:lang w:val="en-US" w:eastAsia="ja-JP" w:bidi="ar-SA"/>
        </w:rPr>
      </w:pPr>
      <w:hyperlink w:anchor="_Toc428364794" w:history="1">
        <w:r w:rsidR="00FD1448" w:rsidRPr="003D128F">
          <w:rPr>
            <w:rStyle w:val="Hyperlink"/>
            <w:noProof/>
          </w:rPr>
          <w:t>System Center 2012 R2 Client Management Suite</w:t>
        </w:r>
        <w:r w:rsidR="00FD1448">
          <w:rPr>
            <w:noProof/>
            <w:webHidden/>
          </w:rPr>
          <w:tab/>
        </w:r>
        <w:r w:rsidR="00FD1448">
          <w:rPr>
            <w:noProof/>
            <w:webHidden/>
          </w:rPr>
          <w:fldChar w:fldCharType="begin"/>
        </w:r>
        <w:r w:rsidR="00FD1448">
          <w:rPr>
            <w:noProof/>
            <w:webHidden/>
          </w:rPr>
          <w:instrText xml:space="preserve"> PAGEREF _Toc428364794 \h </w:instrText>
        </w:r>
        <w:r w:rsidR="00FD1448">
          <w:rPr>
            <w:noProof/>
            <w:webHidden/>
          </w:rPr>
        </w:r>
        <w:r w:rsidR="00FD1448">
          <w:rPr>
            <w:noProof/>
            <w:webHidden/>
          </w:rPr>
          <w:fldChar w:fldCharType="separate"/>
        </w:r>
        <w:r w:rsidR="00FD1448">
          <w:rPr>
            <w:noProof/>
            <w:webHidden/>
          </w:rPr>
          <w:t>55</w:t>
        </w:r>
        <w:r w:rsidR="00FD1448">
          <w:rPr>
            <w:noProof/>
            <w:webHidden/>
          </w:rPr>
          <w:fldChar w:fldCharType="end"/>
        </w:r>
      </w:hyperlink>
    </w:p>
    <w:p w14:paraId="5E468B36" w14:textId="77777777" w:rsidR="00FD1448" w:rsidRDefault="00A93FEE">
      <w:pPr>
        <w:pStyle w:val="TOC2"/>
        <w:rPr>
          <w:noProof/>
          <w:color w:val="auto"/>
          <w:sz w:val="22"/>
          <w:lang w:val="en-US" w:eastAsia="ja-JP" w:bidi="ar-SA"/>
        </w:rPr>
      </w:pPr>
      <w:hyperlink w:anchor="_Toc428364795" w:history="1">
        <w:r w:rsidR="00FD1448" w:rsidRPr="003D128F">
          <w:rPr>
            <w:rStyle w:val="Hyperlink"/>
            <w:noProof/>
          </w:rPr>
          <w:t>System Center 2012 R2 Configuration Manager</w:t>
        </w:r>
        <w:r w:rsidR="00FD1448">
          <w:rPr>
            <w:noProof/>
            <w:webHidden/>
          </w:rPr>
          <w:tab/>
        </w:r>
        <w:r w:rsidR="00FD1448">
          <w:rPr>
            <w:noProof/>
            <w:webHidden/>
          </w:rPr>
          <w:fldChar w:fldCharType="begin"/>
        </w:r>
        <w:r w:rsidR="00FD1448">
          <w:rPr>
            <w:noProof/>
            <w:webHidden/>
          </w:rPr>
          <w:instrText xml:space="preserve"> PAGEREF _Toc428364795 \h </w:instrText>
        </w:r>
        <w:r w:rsidR="00FD1448">
          <w:rPr>
            <w:noProof/>
            <w:webHidden/>
          </w:rPr>
        </w:r>
        <w:r w:rsidR="00FD1448">
          <w:rPr>
            <w:noProof/>
            <w:webHidden/>
          </w:rPr>
          <w:fldChar w:fldCharType="separate"/>
        </w:r>
        <w:r w:rsidR="00FD1448">
          <w:rPr>
            <w:noProof/>
            <w:webHidden/>
          </w:rPr>
          <w:t>55</w:t>
        </w:r>
        <w:r w:rsidR="00FD1448">
          <w:rPr>
            <w:noProof/>
            <w:webHidden/>
          </w:rPr>
          <w:fldChar w:fldCharType="end"/>
        </w:r>
      </w:hyperlink>
    </w:p>
    <w:p w14:paraId="53577939" w14:textId="77777777" w:rsidR="00FD1448" w:rsidRDefault="00A93FEE">
      <w:pPr>
        <w:pStyle w:val="TOC2"/>
        <w:rPr>
          <w:noProof/>
          <w:color w:val="auto"/>
          <w:sz w:val="22"/>
          <w:lang w:val="en-US" w:eastAsia="ja-JP" w:bidi="ar-SA"/>
        </w:rPr>
      </w:pPr>
      <w:hyperlink w:anchor="_Toc428364796" w:history="1">
        <w:r w:rsidR="00FD1448" w:rsidRPr="003D128F">
          <w:rPr>
            <w:rStyle w:val="Hyperlink"/>
            <w:noProof/>
          </w:rPr>
          <w:t>Visio профессиональный 2016</w:t>
        </w:r>
        <w:r w:rsidR="00FD1448">
          <w:rPr>
            <w:noProof/>
            <w:webHidden/>
          </w:rPr>
          <w:tab/>
        </w:r>
        <w:r w:rsidR="00FD1448">
          <w:rPr>
            <w:noProof/>
            <w:webHidden/>
          </w:rPr>
          <w:fldChar w:fldCharType="begin"/>
        </w:r>
        <w:r w:rsidR="00FD1448">
          <w:rPr>
            <w:noProof/>
            <w:webHidden/>
          </w:rPr>
          <w:instrText xml:space="preserve"> PAGEREF _Toc428364796 \h </w:instrText>
        </w:r>
        <w:r w:rsidR="00FD1448">
          <w:rPr>
            <w:noProof/>
            <w:webHidden/>
          </w:rPr>
        </w:r>
        <w:r w:rsidR="00FD1448">
          <w:rPr>
            <w:noProof/>
            <w:webHidden/>
          </w:rPr>
          <w:fldChar w:fldCharType="separate"/>
        </w:r>
        <w:r w:rsidR="00FD1448">
          <w:rPr>
            <w:noProof/>
            <w:webHidden/>
          </w:rPr>
          <w:t>56</w:t>
        </w:r>
        <w:r w:rsidR="00FD1448">
          <w:rPr>
            <w:noProof/>
            <w:webHidden/>
          </w:rPr>
          <w:fldChar w:fldCharType="end"/>
        </w:r>
      </w:hyperlink>
    </w:p>
    <w:p w14:paraId="5DD25B0B" w14:textId="77777777" w:rsidR="00FD1448" w:rsidRDefault="00A93FEE">
      <w:pPr>
        <w:pStyle w:val="TOC2"/>
        <w:rPr>
          <w:noProof/>
          <w:color w:val="auto"/>
          <w:sz w:val="22"/>
          <w:lang w:val="en-US" w:eastAsia="ja-JP" w:bidi="ar-SA"/>
        </w:rPr>
      </w:pPr>
      <w:hyperlink w:anchor="_Toc428364797" w:history="1">
        <w:r w:rsidR="00FD1448" w:rsidRPr="003D128F">
          <w:rPr>
            <w:rStyle w:val="Hyperlink"/>
            <w:noProof/>
          </w:rPr>
          <w:t>Visio 2016 стандартный</w:t>
        </w:r>
        <w:r w:rsidR="00FD1448">
          <w:rPr>
            <w:noProof/>
            <w:webHidden/>
          </w:rPr>
          <w:tab/>
        </w:r>
        <w:r w:rsidR="00FD1448">
          <w:rPr>
            <w:noProof/>
            <w:webHidden/>
          </w:rPr>
          <w:fldChar w:fldCharType="begin"/>
        </w:r>
        <w:r w:rsidR="00FD1448">
          <w:rPr>
            <w:noProof/>
            <w:webHidden/>
          </w:rPr>
          <w:instrText xml:space="preserve"> PAGEREF _Toc428364797 \h </w:instrText>
        </w:r>
        <w:r w:rsidR="00FD1448">
          <w:rPr>
            <w:noProof/>
            <w:webHidden/>
          </w:rPr>
        </w:r>
        <w:r w:rsidR="00FD1448">
          <w:rPr>
            <w:noProof/>
            <w:webHidden/>
          </w:rPr>
          <w:fldChar w:fldCharType="separate"/>
        </w:r>
        <w:r w:rsidR="00FD1448">
          <w:rPr>
            <w:noProof/>
            <w:webHidden/>
          </w:rPr>
          <w:t>56</w:t>
        </w:r>
        <w:r w:rsidR="00FD1448">
          <w:rPr>
            <w:noProof/>
            <w:webHidden/>
          </w:rPr>
          <w:fldChar w:fldCharType="end"/>
        </w:r>
      </w:hyperlink>
    </w:p>
    <w:p w14:paraId="69FB9EF1" w14:textId="77777777" w:rsidR="00FD1448" w:rsidRDefault="00A93FEE">
      <w:pPr>
        <w:pStyle w:val="TOC2"/>
        <w:rPr>
          <w:noProof/>
          <w:color w:val="auto"/>
          <w:sz w:val="22"/>
          <w:lang w:val="en-US" w:eastAsia="ja-JP" w:bidi="ar-SA"/>
        </w:rPr>
      </w:pPr>
      <w:hyperlink w:anchor="_Toc428364798" w:history="1">
        <w:r w:rsidR="00FD1448" w:rsidRPr="003D128F">
          <w:rPr>
            <w:rStyle w:val="Hyperlink"/>
            <w:noProof/>
          </w:rPr>
          <w:t xml:space="preserve">Visual Studio </w:t>
        </w:r>
        <w:r w:rsidR="00FD1448" w:rsidRPr="003D128F">
          <w:rPr>
            <w:rStyle w:val="Hyperlink"/>
            <w:noProof/>
            <w:lang w:val="en-US"/>
          </w:rPr>
          <w:t>Enterprise 2015</w:t>
        </w:r>
        <w:r w:rsidR="00FD1448">
          <w:rPr>
            <w:noProof/>
            <w:webHidden/>
          </w:rPr>
          <w:tab/>
        </w:r>
        <w:r w:rsidR="00FD1448">
          <w:rPr>
            <w:noProof/>
            <w:webHidden/>
          </w:rPr>
          <w:fldChar w:fldCharType="begin"/>
        </w:r>
        <w:r w:rsidR="00FD1448">
          <w:rPr>
            <w:noProof/>
            <w:webHidden/>
          </w:rPr>
          <w:instrText xml:space="preserve"> PAGEREF _Toc428364798 \h </w:instrText>
        </w:r>
        <w:r w:rsidR="00FD1448">
          <w:rPr>
            <w:noProof/>
            <w:webHidden/>
          </w:rPr>
        </w:r>
        <w:r w:rsidR="00FD1448">
          <w:rPr>
            <w:noProof/>
            <w:webHidden/>
          </w:rPr>
          <w:fldChar w:fldCharType="separate"/>
        </w:r>
        <w:r w:rsidR="00FD1448">
          <w:rPr>
            <w:noProof/>
            <w:webHidden/>
          </w:rPr>
          <w:t>56</w:t>
        </w:r>
        <w:r w:rsidR="00FD1448">
          <w:rPr>
            <w:noProof/>
            <w:webHidden/>
          </w:rPr>
          <w:fldChar w:fldCharType="end"/>
        </w:r>
      </w:hyperlink>
    </w:p>
    <w:p w14:paraId="750D7D9B" w14:textId="77777777" w:rsidR="00FD1448" w:rsidRDefault="00A93FEE">
      <w:pPr>
        <w:pStyle w:val="TOC2"/>
        <w:rPr>
          <w:noProof/>
          <w:color w:val="auto"/>
          <w:sz w:val="22"/>
          <w:lang w:val="en-US" w:eastAsia="ja-JP" w:bidi="ar-SA"/>
        </w:rPr>
      </w:pPr>
      <w:hyperlink w:anchor="_Toc428364799" w:history="1">
        <w:r w:rsidR="00FD1448" w:rsidRPr="003D128F">
          <w:rPr>
            <w:rStyle w:val="Hyperlink"/>
            <w:noProof/>
          </w:rPr>
          <w:t>Visual Studio Professional 2015</w:t>
        </w:r>
        <w:r w:rsidR="00FD1448">
          <w:rPr>
            <w:noProof/>
            <w:webHidden/>
          </w:rPr>
          <w:tab/>
        </w:r>
        <w:r w:rsidR="00FD1448">
          <w:rPr>
            <w:noProof/>
            <w:webHidden/>
          </w:rPr>
          <w:fldChar w:fldCharType="begin"/>
        </w:r>
        <w:r w:rsidR="00FD1448">
          <w:rPr>
            <w:noProof/>
            <w:webHidden/>
          </w:rPr>
          <w:instrText xml:space="preserve"> PAGEREF _Toc428364799 \h </w:instrText>
        </w:r>
        <w:r w:rsidR="00FD1448">
          <w:rPr>
            <w:noProof/>
            <w:webHidden/>
          </w:rPr>
        </w:r>
        <w:r w:rsidR="00FD1448">
          <w:rPr>
            <w:noProof/>
            <w:webHidden/>
          </w:rPr>
          <w:fldChar w:fldCharType="separate"/>
        </w:r>
        <w:r w:rsidR="00FD1448">
          <w:rPr>
            <w:noProof/>
            <w:webHidden/>
          </w:rPr>
          <w:t>58</w:t>
        </w:r>
        <w:r w:rsidR="00FD1448">
          <w:rPr>
            <w:noProof/>
            <w:webHidden/>
          </w:rPr>
          <w:fldChar w:fldCharType="end"/>
        </w:r>
      </w:hyperlink>
    </w:p>
    <w:p w14:paraId="21989F64" w14:textId="77777777" w:rsidR="00FD1448" w:rsidRDefault="00A93FEE">
      <w:pPr>
        <w:pStyle w:val="TOC2"/>
        <w:rPr>
          <w:noProof/>
          <w:color w:val="auto"/>
          <w:sz w:val="22"/>
          <w:lang w:val="en-US" w:eastAsia="ja-JP" w:bidi="ar-SA"/>
        </w:rPr>
      </w:pPr>
      <w:hyperlink w:anchor="_Toc428364800" w:history="1">
        <w:r w:rsidR="00FD1448" w:rsidRPr="003D128F">
          <w:rPr>
            <w:rStyle w:val="Hyperlink"/>
            <w:noProof/>
          </w:rPr>
          <w:t>Visual Studio Team Foundation Server 2015 с технологией SQL Server 2014</w:t>
        </w:r>
        <w:r w:rsidR="00FD1448">
          <w:rPr>
            <w:noProof/>
            <w:webHidden/>
          </w:rPr>
          <w:tab/>
        </w:r>
        <w:r w:rsidR="00FD1448">
          <w:rPr>
            <w:noProof/>
            <w:webHidden/>
          </w:rPr>
          <w:fldChar w:fldCharType="begin"/>
        </w:r>
        <w:r w:rsidR="00FD1448">
          <w:rPr>
            <w:noProof/>
            <w:webHidden/>
          </w:rPr>
          <w:instrText xml:space="preserve"> PAGEREF _Toc428364800 \h </w:instrText>
        </w:r>
        <w:r w:rsidR="00FD1448">
          <w:rPr>
            <w:noProof/>
            <w:webHidden/>
          </w:rPr>
        </w:r>
        <w:r w:rsidR="00FD1448">
          <w:rPr>
            <w:noProof/>
            <w:webHidden/>
          </w:rPr>
          <w:fldChar w:fldCharType="separate"/>
        </w:r>
        <w:r w:rsidR="00FD1448">
          <w:rPr>
            <w:noProof/>
            <w:webHidden/>
          </w:rPr>
          <w:t>60</w:t>
        </w:r>
        <w:r w:rsidR="00FD1448">
          <w:rPr>
            <w:noProof/>
            <w:webHidden/>
          </w:rPr>
          <w:fldChar w:fldCharType="end"/>
        </w:r>
      </w:hyperlink>
    </w:p>
    <w:p w14:paraId="7727915F" w14:textId="77777777" w:rsidR="00FD1448" w:rsidRDefault="00A93FEE">
      <w:pPr>
        <w:pStyle w:val="TOC2"/>
        <w:rPr>
          <w:noProof/>
          <w:color w:val="auto"/>
          <w:sz w:val="22"/>
          <w:lang w:val="en-US" w:eastAsia="ja-JP" w:bidi="ar-SA"/>
        </w:rPr>
      </w:pPr>
      <w:hyperlink w:anchor="_Toc428364801" w:history="1">
        <w:r w:rsidR="00FD1448" w:rsidRPr="003D128F">
          <w:rPr>
            <w:rStyle w:val="Hyperlink"/>
            <w:noProof/>
          </w:rPr>
          <w:t>Visual Studio Test Professional 2015</w:t>
        </w:r>
        <w:r w:rsidR="00FD1448">
          <w:rPr>
            <w:noProof/>
            <w:webHidden/>
          </w:rPr>
          <w:tab/>
        </w:r>
        <w:r w:rsidR="00FD1448">
          <w:rPr>
            <w:noProof/>
            <w:webHidden/>
          </w:rPr>
          <w:fldChar w:fldCharType="begin"/>
        </w:r>
        <w:r w:rsidR="00FD1448">
          <w:rPr>
            <w:noProof/>
            <w:webHidden/>
          </w:rPr>
          <w:instrText xml:space="preserve"> PAGEREF _Toc428364801 \h </w:instrText>
        </w:r>
        <w:r w:rsidR="00FD1448">
          <w:rPr>
            <w:noProof/>
            <w:webHidden/>
          </w:rPr>
        </w:r>
        <w:r w:rsidR="00FD1448">
          <w:rPr>
            <w:noProof/>
            <w:webHidden/>
          </w:rPr>
          <w:fldChar w:fldCharType="separate"/>
        </w:r>
        <w:r w:rsidR="00FD1448">
          <w:rPr>
            <w:noProof/>
            <w:webHidden/>
          </w:rPr>
          <w:t>61</w:t>
        </w:r>
        <w:r w:rsidR="00FD1448">
          <w:rPr>
            <w:noProof/>
            <w:webHidden/>
          </w:rPr>
          <w:fldChar w:fldCharType="end"/>
        </w:r>
      </w:hyperlink>
    </w:p>
    <w:p w14:paraId="4400E5BE" w14:textId="77777777" w:rsidR="00FD1448" w:rsidRDefault="00A93FEE">
      <w:pPr>
        <w:pStyle w:val="TOC2"/>
        <w:rPr>
          <w:noProof/>
          <w:color w:val="auto"/>
          <w:sz w:val="22"/>
          <w:lang w:val="en-US" w:eastAsia="ja-JP" w:bidi="ar-SA"/>
        </w:rPr>
      </w:pPr>
      <w:hyperlink w:anchor="_Toc428364802" w:history="1">
        <w:r w:rsidR="00FD1448" w:rsidRPr="003D128F">
          <w:rPr>
            <w:rStyle w:val="Hyperlink"/>
            <w:noProof/>
            <w:lang w:val="en-US"/>
          </w:rPr>
          <w:t>Windows Server 2012 R2 Active Directory Rights Management Services</w:t>
        </w:r>
        <w:r w:rsidR="00FD1448">
          <w:rPr>
            <w:noProof/>
            <w:webHidden/>
          </w:rPr>
          <w:tab/>
        </w:r>
        <w:r w:rsidR="00FD1448">
          <w:rPr>
            <w:noProof/>
            <w:webHidden/>
          </w:rPr>
          <w:fldChar w:fldCharType="begin"/>
        </w:r>
        <w:r w:rsidR="00FD1448">
          <w:rPr>
            <w:noProof/>
            <w:webHidden/>
          </w:rPr>
          <w:instrText xml:space="preserve"> PAGEREF _Toc428364802 \h </w:instrText>
        </w:r>
        <w:r w:rsidR="00FD1448">
          <w:rPr>
            <w:noProof/>
            <w:webHidden/>
          </w:rPr>
        </w:r>
        <w:r w:rsidR="00FD1448">
          <w:rPr>
            <w:noProof/>
            <w:webHidden/>
          </w:rPr>
          <w:fldChar w:fldCharType="separate"/>
        </w:r>
        <w:r w:rsidR="00FD1448">
          <w:rPr>
            <w:noProof/>
            <w:webHidden/>
          </w:rPr>
          <w:t>63</w:t>
        </w:r>
        <w:r w:rsidR="00FD1448">
          <w:rPr>
            <w:noProof/>
            <w:webHidden/>
          </w:rPr>
          <w:fldChar w:fldCharType="end"/>
        </w:r>
      </w:hyperlink>
    </w:p>
    <w:p w14:paraId="717A8A27" w14:textId="77777777" w:rsidR="00FD1448" w:rsidRDefault="00A93FEE">
      <w:pPr>
        <w:pStyle w:val="TOC2"/>
        <w:rPr>
          <w:noProof/>
          <w:color w:val="auto"/>
          <w:sz w:val="22"/>
          <w:lang w:val="en-US" w:eastAsia="ja-JP" w:bidi="ar-SA"/>
        </w:rPr>
      </w:pPr>
      <w:hyperlink w:anchor="_Toc428364803" w:history="1">
        <w:r w:rsidR="00FD1448" w:rsidRPr="003D128F">
          <w:rPr>
            <w:rStyle w:val="Hyperlink"/>
            <w:noProof/>
            <w:lang w:val="en-US"/>
          </w:rPr>
          <w:t>Windows</w:t>
        </w:r>
        <w:r w:rsidR="00FD1448" w:rsidRPr="003D128F">
          <w:rPr>
            <w:rStyle w:val="Hyperlink"/>
            <w:noProof/>
          </w:rPr>
          <w:t xml:space="preserve"> </w:t>
        </w:r>
        <w:r w:rsidR="00FD1448" w:rsidRPr="003D128F">
          <w:rPr>
            <w:rStyle w:val="Hyperlink"/>
            <w:noProof/>
            <w:lang w:val="en-US"/>
          </w:rPr>
          <w:t>Server</w:t>
        </w:r>
        <w:r w:rsidR="00FD1448" w:rsidRPr="003D128F">
          <w:rPr>
            <w:rStyle w:val="Hyperlink"/>
            <w:noProof/>
          </w:rPr>
          <w:t xml:space="preserve"> 2012 </w:t>
        </w:r>
        <w:r w:rsidR="00FD1448" w:rsidRPr="003D128F">
          <w:rPr>
            <w:rStyle w:val="Hyperlink"/>
            <w:noProof/>
            <w:lang w:val="en-US"/>
          </w:rPr>
          <w:t>R</w:t>
        </w:r>
        <w:r w:rsidR="00FD1448" w:rsidRPr="003D128F">
          <w:rPr>
            <w:rStyle w:val="Hyperlink"/>
            <w:noProof/>
          </w:rPr>
          <w:t xml:space="preserve">2 </w:t>
        </w:r>
        <w:r w:rsidR="00FD1448" w:rsidRPr="003D128F">
          <w:rPr>
            <w:rStyle w:val="Hyperlink"/>
            <w:noProof/>
            <w:lang w:val="en-US"/>
          </w:rPr>
          <w:t>Remote</w:t>
        </w:r>
        <w:r w:rsidR="00FD1448" w:rsidRPr="003D128F">
          <w:rPr>
            <w:rStyle w:val="Hyperlink"/>
            <w:noProof/>
          </w:rPr>
          <w:t xml:space="preserve"> </w:t>
        </w:r>
        <w:r w:rsidR="00FD1448" w:rsidRPr="003D128F">
          <w:rPr>
            <w:rStyle w:val="Hyperlink"/>
            <w:noProof/>
            <w:lang w:val="en-US"/>
          </w:rPr>
          <w:t>Desktop</w:t>
        </w:r>
        <w:r w:rsidR="00FD1448" w:rsidRPr="003D128F">
          <w:rPr>
            <w:rStyle w:val="Hyperlink"/>
            <w:noProof/>
          </w:rPr>
          <w:t xml:space="preserve"> </w:t>
        </w:r>
        <w:r w:rsidR="00FD1448" w:rsidRPr="003D128F">
          <w:rPr>
            <w:rStyle w:val="Hyperlink"/>
            <w:noProof/>
            <w:lang w:val="en-US"/>
          </w:rPr>
          <w:t>Services</w:t>
        </w:r>
        <w:r w:rsidR="00FD1448">
          <w:rPr>
            <w:noProof/>
            <w:webHidden/>
          </w:rPr>
          <w:tab/>
        </w:r>
        <w:r w:rsidR="00FD1448">
          <w:rPr>
            <w:noProof/>
            <w:webHidden/>
          </w:rPr>
          <w:fldChar w:fldCharType="begin"/>
        </w:r>
        <w:r w:rsidR="00FD1448">
          <w:rPr>
            <w:noProof/>
            <w:webHidden/>
          </w:rPr>
          <w:instrText xml:space="preserve"> PAGEREF _Toc428364803 \h </w:instrText>
        </w:r>
        <w:r w:rsidR="00FD1448">
          <w:rPr>
            <w:noProof/>
            <w:webHidden/>
          </w:rPr>
        </w:r>
        <w:r w:rsidR="00FD1448">
          <w:rPr>
            <w:noProof/>
            <w:webHidden/>
          </w:rPr>
          <w:fldChar w:fldCharType="separate"/>
        </w:r>
        <w:r w:rsidR="00FD1448">
          <w:rPr>
            <w:noProof/>
            <w:webHidden/>
          </w:rPr>
          <w:t>63</w:t>
        </w:r>
        <w:r w:rsidR="00FD1448">
          <w:rPr>
            <w:noProof/>
            <w:webHidden/>
          </w:rPr>
          <w:fldChar w:fldCharType="end"/>
        </w:r>
      </w:hyperlink>
    </w:p>
    <w:p w14:paraId="0512FC19" w14:textId="77777777" w:rsidR="00FD1448" w:rsidRDefault="00A93FEE">
      <w:pPr>
        <w:pStyle w:val="TOC1"/>
        <w:tabs>
          <w:tab w:val="right" w:leader="dot" w:pos="5210"/>
        </w:tabs>
        <w:rPr>
          <w:rFonts w:asciiTheme="minorHAnsi" w:hAnsiTheme="minorHAnsi"/>
          <w:b w:val="0"/>
          <w:caps w:val="0"/>
          <w:noProof/>
          <w:color w:val="auto"/>
          <w:sz w:val="22"/>
          <w:szCs w:val="22"/>
          <w:lang w:val="en-US" w:eastAsia="ja-JP" w:bidi="ar-SA"/>
        </w:rPr>
      </w:pPr>
      <w:hyperlink w:anchor="_Toc428364804" w:history="1">
        <w:r w:rsidR="00FD1448" w:rsidRPr="003D128F">
          <w:rPr>
            <w:rStyle w:val="Hyperlink"/>
            <w:noProof/>
          </w:rPr>
          <w:t>Модель лицензирования хост/гость</w:t>
        </w:r>
        <w:r w:rsidR="00FD1448">
          <w:rPr>
            <w:noProof/>
            <w:webHidden/>
          </w:rPr>
          <w:tab/>
        </w:r>
        <w:r w:rsidR="00FD1448">
          <w:rPr>
            <w:noProof/>
            <w:webHidden/>
          </w:rPr>
          <w:fldChar w:fldCharType="begin"/>
        </w:r>
        <w:r w:rsidR="00FD1448">
          <w:rPr>
            <w:noProof/>
            <w:webHidden/>
          </w:rPr>
          <w:instrText xml:space="preserve"> PAGEREF _Toc428364804 \h </w:instrText>
        </w:r>
        <w:r w:rsidR="00FD1448">
          <w:rPr>
            <w:noProof/>
            <w:webHidden/>
          </w:rPr>
        </w:r>
        <w:r w:rsidR="00FD1448">
          <w:rPr>
            <w:noProof/>
            <w:webHidden/>
          </w:rPr>
          <w:fldChar w:fldCharType="separate"/>
        </w:r>
        <w:r w:rsidR="00FD1448">
          <w:rPr>
            <w:noProof/>
            <w:webHidden/>
          </w:rPr>
          <w:t>65</w:t>
        </w:r>
        <w:r w:rsidR="00FD1448">
          <w:rPr>
            <w:noProof/>
            <w:webHidden/>
          </w:rPr>
          <w:fldChar w:fldCharType="end"/>
        </w:r>
      </w:hyperlink>
    </w:p>
    <w:p w14:paraId="445DFD5C" w14:textId="77777777" w:rsidR="00FD1448" w:rsidRDefault="00A93FEE">
      <w:pPr>
        <w:pStyle w:val="TOC2"/>
        <w:rPr>
          <w:noProof/>
          <w:color w:val="auto"/>
          <w:sz w:val="22"/>
          <w:lang w:val="en-US" w:eastAsia="ja-JP" w:bidi="ar-SA"/>
        </w:rPr>
      </w:pPr>
      <w:hyperlink w:anchor="_Toc428364805" w:history="1">
        <w:r w:rsidR="00FD1448" w:rsidRPr="003D128F">
          <w:rPr>
            <w:rStyle w:val="Hyperlink"/>
            <w:noProof/>
          </w:rPr>
          <w:t>Пакет облачной платформы</w:t>
        </w:r>
        <w:r w:rsidR="00FD1448">
          <w:rPr>
            <w:noProof/>
            <w:webHidden/>
          </w:rPr>
          <w:tab/>
        </w:r>
        <w:r w:rsidR="00FD1448">
          <w:rPr>
            <w:noProof/>
            <w:webHidden/>
          </w:rPr>
          <w:fldChar w:fldCharType="begin"/>
        </w:r>
        <w:r w:rsidR="00FD1448">
          <w:rPr>
            <w:noProof/>
            <w:webHidden/>
          </w:rPr>
          <w:instrText xml:space="preserve"> PAGEREF _Toc428364805 \h </w:instrText>
        </w:r>
        <w:r w:rsidR="00FD1448">
          <w:rPr>
            <w:noProof/>
            <w:webHidden/>
          </w:rPr>
        </w:r>
        <w:r w:rsidR="00FD1448">
          <w:rPr>
            <w:noProof/>
            <w:webHidden/>
          </w:rPr>
          <w:fldChar w:fldCharType="separate"/>
        </w:r>
        <w:r w:rsidR="00FD1448">
          <w:rPr>
            <w:noProof/>
            <w:webHidden/>
          </w:rPr>
          <w:t>65</w:t>
        </w:r>
        <w:r w:rsidR="00FD1448">
          <w:rPr>
            <w:noProof/>
            <w:webHidden/>
          </w:rPr>
          <w:fldChar w:fldCharType="end"/>
        </w:r>
      </w:hyperlink>
    </w:p>
    <w:p w14:paraId="64CD87B0" w14:textId="77777777" w:rsidR="00FD1448" w:rsidRDefault="00A93FEE">
      <w:pPr>
        <w:pStyle w:val="TOC2"/>
        <w:rPr>
          <w:noProof/>
          <w:color w:val="auto"/>
          <w:sz w:val="22"/>
          <w:lang w:val="en-US" w:eastAsia="ja-JP" w:bidi="ar-SA"/>
        </w:rPr>
      </w:pPr>
      <w:hyperlink w:anchor="_Toc428364806" w:history="1">
        <w:r w:rsidR="00FD1448" w:rsidRPr="003D128F">
          <w:rPr>
            <w:rStyle w:val="Hyperlink"/>
            <w:noProof/>
          </w:rPr>
          <w:t>Гость облачной платформы</w:t>
        </w:r>
        <w:r w:rsidR="00FD1448">
          <w:rPr>
            <w:noProof/>
            <w:webHidden/>
          </w:rPr>
          <w:tab/>
        </w:r>
        <w:r w:rsidR="00FD1448">
          <w:rPr>
            <w:noProof/>
            <w:webHidden/>
          </w:rPr>
          <w:fldChar w:fldCharType="begin"/>
        </w:r>
        <w:r w:rsidR="00FD1448">
          <w:rPr>
            <w:noProof/>
            <w:webHidden/>
          </w:rPr>
          <w:instrText xml:space="preserve"> PAGEREF _Toc428364806 \h </w:instrText>
        </w:r>
        <w:r w:rsidR="00FD1448">
          <w:rPr>
            <w:noProof/>
            <w:webHidden/>
          </w:rPr>
        </w:r>
        <w:r w:rsidR="00FD1448">
          <w:rPr>
            <w:noProof/>
            <w:webHidden/>
          </w:rPr>
          <w:fldChar w:fldCharType="separate"/>
        </w:r>
        <w:r w:rsidR="00FD1448">
          <w:rPr>
            <w:noProof/>
            <w:webHidden/>
          </w:rPr>
          <w:t>66</w:t>
        </w:r>
        <w:r w:rsidR="00FD1448">
          <w:rPr>
            <w:noProof/>
            <w:webHidden/>
          </w:rPr>
          <w:fldChar w:fldCharType="end"/>
        </w:r>
      </w:hyperlink>
    </w:p>
    <w:p w14:paraId="3BDB5FE7" w14:textId="77777777" w:rsidR="00FD1448" w:rsidRDefault="00A93FEE">
      <w:pPr>
        <w:pStyle w:val="TOC1"/>
        <w:tabs>
          <w:tab w:val="right" w:leader="dot" w:pos="5210"/>
        </w:tabs>
        <w:rPr>
          <w:rFonts w:asciiTheme="minorHAnsi" w:hAnsiTheme="minorHAnsi"/>
          <w:b w:val="0"/>
          <w:caps w:val="0"/>
          <w:noProof/>
          <w:color w:val="auto"/>
          <w:sz w:val="22"/>
          <w:szCs w:val="22"/>
          <w:lang w:val="en-US" w:eastAsia="ja-JP" w:bidi="ar-SA"/>
        </w:rPr>
      </w:pPr>
      <w:hyperlink w:anchor="_Toc428364807" w:history="1">
        <w:r w:rsidR="00FD1448" w:rsidRPr="003D128F">
          <w:rPr>
            <w:rStyle w:val="Hyperlink"/>
            <w:noProof/>
          </w:rPr>
          <w:t>Службы Интернета</w:t>
        </w:r>
        <w:r w:rsidR="00FD1448">
          <w:rPr>
            <w:noProof/>
            <w:webHidden/>
          </w:rPr>
          <w:tab/>
        </w:r>
        <w:r w:rsidR="00FD1448">
          <w:rPr>
            <w:noProof/>
            <w:webHidden/>
          </w:rPr>
          <w:fldChar w:fldCharType="begin"/>
        </w:r>
        <w:r w:rsidR="00FD1448">
          <w:rPr>
            <w:noProof/>
            <w:webHidden/>
          </w:rPr>
          <w:instrText xml:space="preserve"> PAGEREF _Toc428364807 \h </w:instrText>
        </w:r>
        <w:r w:rsidR="00FD1448">
          <w:rPr>
            <w:noProof/>
            <w:webHidden/>
          </w:rPr>
        </w:r>
        <w:r w:rsidR="00FD1448">
          <w:rPr>
            <w:noProof/>
            <w:webHidden/>
          </w:rPr>
          <w:fldChar w:fldCharType="separate"/>
        </w:r>
        <w:r w:rsidR="00FD1448">
          <w:rPr>
            <w:noProof/>
            <w:webHidden/>
          </w:rPr>
          <w:t>68</w:t>
        </w:r>
        <w:r w:rsidR="00FD1448">
          <w:rPr>
            <w:noProof/>
            <w:webHidden/>
          </w:rPr>
          <w:fldChar w:fldCharType="end"/>
        </w:r>
      </w:hyperlink>
    </w:p>
    <w:p w14:paraId="69FAE926" w14:textId="77777777" w:rsidR="00FD1448" w:rsidRDefault="00A93FEE">
      <w:pPr>
        <w:pStyle w:val="TOC2"/>
        <w:rPr>
          <w:noProof/>
          <w:color w:val="auto"/>
          <w:sz w:val="22"/>
          <w:lang w:val="en-US" w:eastAsia="ja-JP" w:bidi="ar-SA"/>
        </w:rPr>
      </w:pPr>
      <w:hyperlink w:anchor="_Toc428364808" w:history="1">
        <w:r w:rsidR="00FD1448" w:rsidRPr="003D128F">
          <w:rPr>
            <w:rStyle w:val="Hyperlink"/>
            <w:rFonts w:cs="Arial"/>
            <w:noProof/>
          </w:rPr>
          <w:t>System Center Endpoint Protection</w:t>
        </w:r>
        <w:r w:rsidR="00FD1448">
          <w:rPr>
            <w:noProof/>
            <w:webHidden/>
          </w:rPr>
          <w:tab/>
        </w:r>
        <w:r w:rsidR="00FD1448">
          <w:rPr>
            <w:noProof/>
            <w:webHidden/>
          </w:rPr>
          <w:fldChar w:fldCharType="begin"/>
        </w:r>
        <w:r w:rsidR="00FD1448">
          <w:rPr>
            <w:noProof/>
            <w:webHidden/>
          </w:rPr>
          <w:instrText xml:space="preserve"> PAGEREF _Toc428364808 \h </w:instrText>
        </w:r>
        <w:r w:rsidR="00FD1448">
          <w:rPr>
            <w:noProof/>
            <w:webHidden/>
          </w:rPr>
        </w:r>
        <w:r w:rsidR="00FD1448">
          <w:rPr>
            <w:noProof/>
            <w:webHidden/>
          </w:rPr>
          <w:fldChar w:fldCharType="separate"/>
        </w:r>
        <w:r w:rsidR="00FD1448">
          <w:rPr>
            <w:noProof/>
            <w:webHidden/>
          </w:rPr>
          <w:t>71</w:t>
        </w:r>
        <w:r w:rsidR="00FD1448">
          <w:rPr>
            <w:noProof/>
            <w:webHidden/>
          </w:rPr>
          <w:fldChar w:fldCharType="end"/>
        </w:r>
      </w:hyperlink>
    </w:p>
    <w:p w14:paraId="59CF348A" w14:textId="77777777" w:rsidR="00FD1448" w:rsidRDefault="00A93FEE">
      <w:pPr>
        <w:pStyle w:val="TOC1"/>
        <w:tabs>
          <w:tab w:val="right" w:leader="dot" w:pos="5210"/>
        </w:tabs>
        <w:rPr>
          <w:rFonts w:asciiTheme="minorHAnsi" w:hAnsiTheme="minorHAnsi"/>
          <w:b w:val="0"/>
          <w:caps w:val="0"/>
          <w:noProof/>
          <w:color w:val="auto"/>
          <w:sz w:val="22"/>
          <w:szCs w:val="22"/>
          <w:lang w:val="en-US" w:eastAsia="ja-JP" w:bidi="ar-SA"/>
        </w:rPr>
      </w:pPr>
      <w:hyperlink w:anchor="_Toc428364809" w:history="1">
        <w:r w:rsidR="00FD1448" w:rsidRPr="003D128F">
          <w:rPr>
            <w:rStyle w:val="Hyperlink"/>
            <w:noProof/>
          </w:rPr>
          <w:t>Приложение 1. Клиентское/Дополнительное программное обеспечение</w:t>
        </w:r>
        <w:r w:rsidR="00FD1448">
          <w:rPr>
            <w:noProof/>
            <w:webHidden/>
          </w:rPr>
          <w:tab/>
        </w:r>
        <w:r w:rsidR="00FD1448">
          <w:rPr>
            <w:noProof/>
            <w:webHidden/>
          </w:rPr>
          <w:fldChar w:fldCharType="begin"/>
        </w:r>
        <w:r w:rsidR="00FD1448">
          <w:rPr>
            <w:noProof/>
            <w:webHidden/>
          </w:rPr>
          <w:instrText xml:space="preserve"> PAGEREF _Toc428364809 \h </w:instrText>
        </w:r>
        <w:r w:rsidR="00FD1448">
          <w:rPr>
            <w:noProof/>
            <w:webHidden/>
          </w:rPr>
        </w:r>
        <w:r w:rsidR="00FD1448">
          <w:rPr>
            <w:noProof/>
            <w:webHidden/>
          </w:rPr>
          <w:fldChar w:fldCharType="separate"/>
        </w:r>
        <w:r w:rsidR="00FD1448">
          <w:rPr>
            <w:noProof/>
            <w:webHidden/>
          </w:rPr>
          <w:t>73</w:t>
        </w:r>
        <w:r w:rsidR="00FD1448">
          <w:rPr>
            <w:noProof/>
            <w:webHidden/>
          </w:rPr>
          <w:fldChar w:fldCharType="end"/>
        </w:r>
      </w:hyperlink>
    </w:p>
    <w:p w14:paraId="7D1F74E3" w14:textId="77777777" w:rsidR="00FD1448" w:rsidRDefault="00A93FEE">
      <w:pPr>
        <w:pStyle w:val="TOC1"/>
        <w:tabs>
          <w:tab w:val="right" w:leader="dot" w:pos="5210"/>
        </w:tabs>
        <w:rPr>
          <w:rFonts w:asciiTheme="minorHAnsi" w:hAnsiTheme="minorHAnsi"/>
          <w:b w:val="0"/>
          <w:caps w:val="0"/>
          <w:noProof/>
          <w:color w:val="auto"/>
          <w:sz w:val="22"/>
          <w:szCs w:val="22"/>
          <w:lang w:val="en-US" w:eastAsia="ja-JP" w:bidi="ar-SA"/>
        </w:rPr>
      </w:pPr>
      <w:hyperlink w:anchor="_Toc428364810" w:history="1">
        <w:r w:rsidR="00FD1448" w:rsidRPr="003D128F">
          <w:rPr>
            <w:rStyle w:val="Hyperlink"/>
            <w:noProof/>
          </w:rPr>
          <w:t>Приложение 2. Уведомления</w:t>
        </w:r>
        <w:r w:rsidR="00FD1448">
          <w:rPr>
            <w:noProof/>
            <w:webHidden/>
          </w:rPr>
          <w:tab/>
        </w:r>
        <w:r w:rsidR="00FD1448">
          <w:rPr>
            <w:noProof/>
            <w:webHidden/>
          </w:rPr>
          <w:fldChar w:fldCharType="begin"/>
        </w:r>
        <w:r w:rsidR="00FD1448">
          <w:rPr>
            <w:noProof/>
            <w:webHidden/>
          </w:rPr>
          <w:instrText xml:space="preserve"> PAGEREF _Toc428364810 \h </w:instrText>
        </w:r>
        <w:r w:rsidR="00FD1448">
          <w:rPr>
            <w:noProof/>
            <w:webHidden/>
          </w:rPr>
        </w:r>
        <w:r w:rsidR="00FD1448">
          <w:rPr>
            <w:noProof/>
            <w:webHidden/>
          </w:rPr>
          <w:fldChar w:fldCharType="separate"/>
        </w:r>
        <w:r w:rsidR="00FD1448">
          <w:rPr>
            <w:noProof/>
            <w:webHidden/>
          </w:rPr>
          <w:t>76</w:t>
        </w:r>
        <w:r w:rsidR="00FD1448">
          <w:rPr>
            <w:noProof/>
            <w:webHidden/>
          </w:rPr>
          <w:fldChar w:fldCharType="end"/>
        </w:r>
      </w:hyperlink>
    </w:p>
    <w:p w14:paraId="3AD411BD" w14:textId="77777777" w:rsidR="00FD1448" w:rsidRDefault="00A93FEE">
      <w:pPr>
        <w:pStyle w:val="TOC1"/>
        <w:tabs>
          <w:tab w:val="right" w:leader="dot" w:pos="5210"/>
        </w:tabs>
        <w:rPr>
          <w:rFonts w:asciiTheme="minorHAnsi" w:hAnsiTheme="minorHAnsi"/>
          <w:b w:val="0"/>
          <w:caps w:val="0"/>
          <w:noProof/>
          <w:color w:val="auto"/>
          <w:sz w:val="22"/>
          <w:szCs w:val="22"/>
          <w:lang w:val="en-US" w:eastAsia="ja-JP" w:bidi="ar-SA"/>
        </w:rPr>
      </w:pPr>
      <w:hyperlink w:anchor="_Toc428364811" w:history="1">
        <w:r w:rsidR="00FD1448" w:rsidRPr="003D128F">
          <w:rPr>
            <w:rStyle w:val="Hyperlink"/>
            <w:noProof/>
          </w:rPr>
          <w:t>Индекс продукта</w:t>
        </w:r>
        <w:r w:rsidR="00FD1448">
          <w:rPr>
            <w:noProof/>
            <w:webHidden/>
          </w:rPr>
          <w:tab/>
        </w:r>
        <w:r w:rsidR="00FD1448">
          <w:rPr>
            <w:noProof/>
            <w:webHidden/>
          </w:rPr>
          <w:fldChar w:fldCharType="begin"/>
        </w:r>
        <w:r w:rsidR="00FD1448">
          <w:rPr>
            <w:noProof/>
            <w:webHidden/>
          </w:rPr>
          <w:instrText xml:space="preserve"> PAGEREF _Toc428364811 \h </w:instrText>
        </w:r>
        <w:r w:rsidR="00FD1448">
          <w:rPr>
            <w:noProof/>
            <w:webHidden/>
          </w:rPr>
        </w:r>
        <w:r w:rsidR="00FD1448">
          <w:rPr>
            <w:noProof/>
            <w:webHidden/>
          </w:rPr>
          <w:fldChar w:fldCharType="separate"/>
        </w:r>
        <w:r w:rsidR="00FD1448">
          <w:rPr>
            <w:noProof/>
            <w:webHidden/>
          </w:rPr>
          <w:t>79</w:t>
        </w:r>
        <w:r w:rsidR="00FD1448">
          <w:rPr>
            <w:noProof/>
            <w:webHidden/>
          </w:rPr>
          <w:fldChar w:fldCharType="end"/>
        </w:r>
      </w:hyperlink>
    </w:p>
    <w:p w14:paraId="21156F60" w14:textId="77777777" w:rsidR="000A570B" w:rsidRDefault="000A570B" w:rsidP="00C1564F">
      <w:pPr>
        <w:pStyle w:val="TOC1"/>
        <w:tabs>
          <w:tab w:val="right" w:leader="dot" w:pos="5210"/>
        </w:tabs>
      </w:pPr>
      <w:r>
        <w:fldChar w:fldCharType="end"/>
      </w:r>
    </w:p>
    <w:p w14:paraId="6343B7ED" w14:textId="77777777" w:rsidR="0000799F" w:rsidRDefault="0000799F" w:rsidP="00C1564F"/>
    <w:p w14:paraId="37F3DD5C" w14:textId="77777777" w:rsidR="0000799F" w:rsidRPr="0000799F" w:rsidRDefault="0000799F" w:rsidP="00C1564F">
      <w:pPr>
        <w:sectPr w:rsidR="0000799F" w:rsidRPr="0000799F" w:rsidSect="00DF3827">
          <w:type w:val="continuous"/>
          <w:pgSz w:w="12240" w:h="15840" w:code="1"/>
          <w:pgMar w:top="1170" w:right="720" w:bottom="720" w:left="720" w:header="432" w:footer="288" w:gutter="0"/>
          <w:cols w:num="2" w:space="360"/>
          <w:titlePg/>
          <w:docGrid w:linePitch="360"/>
        </w:sectPr>
      </w:pPr>
    </w:p>
    <w:p w14:paraId="4E5E7C62" w14:textId="77777777" w:rsidR="000A570B" w:rsidRDefault="000A570B" w:rsidP="00C1564F">
      <w:pPr>
        <w:pStyle w:val="PURBody"/>
      </w:pPr>
      <w:bookmarkStart w:id="7" w:name="_Toc285616875"/>
      <w:bookmarkStart w:id="8" w:name="_Toc286933071"/>
      <w:bookmarkEnd w:id="5"/>
    </w:p>
    <w:p w14:paraId="10DA1D86" w14:textId="77777777" w:rsidR="000C3222" w:rsidRDefault="000C3222" w:rsidP="00C1564F">
      <w:pPr>
        <w:pStyle w:val="PURBody"/>
        <w:sectPr w:rsidR="000C3222" w:rsidSect="00DF3827">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696C1E32" w14:textId="77777777" w:rsidR="000C3222" w:rsidRDefault="000C3222" w:rsidP="00C1564F">
      <w:pPr>
        <w:pStyle w:val="PURSectionHeading"/>
        <w:sectPr w:rsidR="000C3222" w:rsidSect="00DF3827">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Default="000A570B" w:rsidP="00C1564F">
      <w:pPr>
        <w:pStyle w:val="PURSectionHeading"/>
      </w:pPr>
      <w:bookmarkStart w:id="15" w:name="_Toc346536829"/>
      <w:bookmarkStart w:id="16" w:name="_Toc339280296"/>
      <w:bookmarkStart w:id="17" w:name="_Toc363552766"/>
      <w:bookmarkStart w:id="18" w:name="_Toc378682231"/>
      <w:bookmarkStart w:id="19" w:name="_Toc371268243"/>
      <w:bookmarkStart w:id="20" w:name="_Toc379278449"/>
      <w:bookmarkStart w:id="21" w:name="_Toc428364745"/>
      <w:r>
        <w:lastRenderedPageBreak/>
        <w:t>Введение</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78189D4B" w:rsidR="000A570B" w:rsidRDefault="000A570B" w:rsidP="00C1564F">
      <w:pPr>
        <w:pStyle w:val="PURBody"/>
      </w:pPr>
      <w:bookmarkStart w:id="22" w:name="_Toc286933072"/>
      <w:r>
        <w:t>В содержащихся здесь Правах на использование, предоставляемых поставщику услуг, указано, как можно использовать продукты согласно Лицензионного соглашения поставщика услуг Microsoft (SPLA).</w:t>
      </w:r>
    </w:p>
    <w:p w14:paraId="73392DDC" w14:textId="77777777" w:rsidR="000A570B" w:rsidRDefault="000A570B" w:rsidP="00C1564F">
      <w:pPr>
        <w:pStyle w:val="PURHeading2"/>
        <w:spacing w:line="240" w:lineRule="auto"/>
      </w:pPr>
      <w:r>
        <w:t>Дата вступления в силу</w:t>
      </w:r>
    </w:p>
    <w:p w14:paraId="73A136E5" w14:textId="0C92B499" w:rsidR="000A570B" w:rsidRPr="00221F7C" w:rsidRDefault="007242AE" w:rsidP="00C1564F">
      <w:pPr>
        <w:pStyle w:val="PURBody-Indented"/>
      </w:pPr>
      <w:r>
        <w:t>Данный выпуск прав на использование, предоставленных поставщику услуг Microsoft, вступает в силу 1 октября 2015 г</w:t>
      </w:r>
      <w:r w:rsidR="000A570B">
        <w:t>.</w:t>
      </w:r>
    </w:p>
    <w:p w14:paraId="0AC3F7A4" w14:textId="77777777" w:rsidR="000A570B" w:rsidRDefault="000A570B" w:rsidP="00C1564F">
      <w:pPr>
        <w:pStyle w:val="PURHeading1"/>
        <w:spacing w:line="240" w:lineRule="auto"/>
      </w:pPr>
      <w:r>
        <w:t>Определение условий лицензии для продукта</w:t>
      </w:r>
    </w:p>
    <w:p w14:paraId="1AFFF937" w14:textId="221CEECD" w:rsidR="000A570B" w:rsidRDefault="000A570B" w:rsidP="00C1564F">
      <w:pPr>
        <w:pStyle w:val="PURBody"/>
      </w:pPr>
      <w:r>
        <w:t>К условиям лицензии, применяемым к использованию определенного лицензированного продукта, относятся Универсальные условия лицензии, Общие условия лицензии для модели лицензирования, по которой лицензируется продукт, а также Условия лицензии для конкретного продукта.</w:t>
      </w:r>
    </w:p>
    <w:p w14:paraId="69087404" w14:textId="77777777" w:rsidR="000A570B" w:rsidRDefault="000A570B" w:rsidP="00C1564F">
      <w:pPr>
        <w:pStyle w:val="PURHeading2"/>
        <w:spacing w:line="240" w:lineRule="auto"/>
      </w:pPr>
      <w:r>
        <w:t>Универсальные условия лицензии</w:t>
      </w:r>
    </w:p>
    <w:p w14:paraId="0457B0C6" w14:textId="77777777" w:rsidR="000A570B" w:rsidRPr="00BC3A59" w:rsidRDefault="000A570B" w:rsidP="00C1564F">
      <w:pPr>
        <w:pStyle w:val="PURBody-Indented"/>
      </w:pPr>
      <w:r>
        <w:t>Эти условия лицензии применяются ко всем продуктам (если иное особо не указано в Общих условиях лицензии или в Условиях лицензии для конкретного продукта).</w:t>
      </w:r>
    </w:p>
    <w:p w14:paraId="33253DF3" w14:textId="77777777" w:rsidR="000A570B" w:rsidRDefault="000A570B" w:rsidP="00C1564F">
      <w:pPr>
        <w:pStyle w:val="PURHeading2"/>
        <w:spacing w:line="240" w:lineRule="auto"/>
      </w:pPr>
      <w:r>
        <w:t>Общие условия лицензии</w:t>
      </w:r>
    </w:p>
    <w:p w14:paraId="36C65896" w14:textId="77777777" w:rsidR="000A570B" w:rsidRPr="00BC3A59" w:rsidRDefault="000A570B" w:rsidP="00C1564F">
      <w:pPr>
        <w:pStyle w:val="PURBody-Indented"/>
      </w:pPr>
      <w:r>
        <w:t>Эти условия лицензии применяются ко всем продуктам, лицензируемым в рамках данной модели, если иное особо не указано в Условиях лицензии для конкретного продукта.</w:t>
      </w:r>
    </w:p>
    <w:p w14:paraId="72414D01" w14:textId="77777777" w:rsidR="000A570B" w:rsidRPr="001945BE" w:rsidRDefault="000A570B" w:rsidP="00C1564F">
      <w:pPr>
        <w:pStyle w:val="PURHeading2"/>
        <w:spacing w:line="240" w:lineRule="auto"/>
      </w:pPr>
      <w:r>
        <w:t>Условия лицензии для конкретного продукта</w:t>
      </w:r>
    </w:p>
    <w:p w14:paraId="4E340963" w14:textId="77777777" w:rsidR="000A570B" w:rsidRPr="004E283F" w:rsidRDefault="000A570B" w:rsidP="00C1564F">
      <w:pPr>
        <w:pStyle w:val="PURBody-Indented"/>
      </w:pPr>
      <w:r>
        <w:t>Эти условия лицензии применяются только к продукту или продуктам, к которым они относятся.</w:t>
      </w:r>
    </w:p>
    <w:p w14:paraId="3D58F5B4" w14:textId="77777777" w:rsidR="000A570B" w:rsidRDefault="000A570B" w:rsidP="00C1564F">
      <w:pPr>
        <w:pStyle w:val="PURHeading1"/>
        <w:spacing w:line="240" w:lineRule="auto"/>
      </w:pPr>
      <w:r>
        <w:t>Модели лицензирования</w:t>
      </w:r>
    </w:p>
    <w:p w14:paraId="18D6D2F5" w14:textId="0665A6F7" w:rsidR="000A570B" w:rsidRDefault="000A570B" w:rsidP="00C1564F">
      <w:pPr>
        <w:pStyle w:val="PURBody"/>
      </w:pPr>
      <w:r>
        <w:t xml:space="preserve">Существует четыре модели лицензирования: </w:t>
      </w:r>
      <w:hyperlink w:anchor="Per_Processor" w:history="1">
        <w:r>
          <w:rPr>
            <w:rStyle w:val="Hyperlink"/>
          </w:rPr>
          <w:t>«на процессор»</w:t>
        </w:r>
      </w:hyperlink>
      <w:r>
        <w:t xml:space="preserve">, </w:t>
      </w:r>
      <w:hyperlink w:anchor="SAL" w:history="1">
        <w:r>
          <w:rPr>
            <w:rStyle w:val="Hyperlink"/>
          </w:rPr>
          <w:t>лицензия подписчика (SAL)</w:t>
        </w:r>
      </w:hyperlink>
      <w:r>
        <w:t xml:space="preserve">, </w:t>
      </w:r>
      <w:hyperlink w:anchor="Per_Core" w:history="1">
        <w:r>
          <w:rPr>
            <w:rStyle w:val="Hyperlink"/>
          </w:rPr>
          <w:t>«на ядро»</w:t>
        </w:r>
      </w:hyperlink>
      <w:r>
        <w:t xml:space="preserve"> и</w:t>
      </w:r>
      <w:r>
        <w:rPr>
          <w:rStyle w:val="Hyperlink"/>
          <w:u w:val="none"/>
        </w:rPr>
        <w:t xml:space="preserve"> </w:t>
      </w:r>
      <w:hyperlink w:anchor="HG" w:history="1">
        <w:r>
          <w:rPr>
            <w:rStyle w:val="Hyperlink"/>
          </w:rPr>
          <w:t>модель лицензирования</w:t>
        </w:r>
      </w:hyperlink>
      <w:r>
        <w:t xml:space="preserve"> хост/гость. Некоторые продукты предлагаются в рамках одной или нескольких моделей лицензирования.</w:t>
      </w:r>
    </w:p>
    <w:p w14:paraId="0467CF4F" w14:textId="551CD6F9" w:rsidR="000A570B" w:rsidRDefault="00A93FEE" w:rsidP="00C1564F">
      <w:pPr>
        <w:pStyle w:val="PURBody"/>
      </w:pPr>
      <w:hyperlink w:anchor="OLS" w:history="1">
        <w:r w:rsidR="004F2495">
          <w:rPr>
            <w:rStyle w:val="Hyperlink"/>
          </w:rPr>
          <w:t>Веб-службы</w:t>
        </w:r>
      </w:hyperlink>
      <w:r w:rsidR="004F2495">
        <w:t xml:space="preserve"> предлагаются только в рамках модели «Лицензия подписчика». Общие условия лицензии и Условия лицензии для конкретного продукта для Веб-служб перечислены от отдельном разделе.</w:t>
      </w:r>
    </w:p>
    <w:p w14:paraId="1D88B60F" w14:textId="77777777" w:rsidR="000A570B" w:rsidRDefault="000A570B" w:rsidP="00C1564F">
      <w:pPr>
        <w:pStyle w:val="PURHeading2"/>
        <w:spacing w:line="240" w:lineRule="auto"/>
      </w:pPr>
      <w:r>
        <w:t>Продукты, лицензируемые в рамках двух моделей лицензирования</w:t>
      </w:r>
    </w:p>
    <w:p w14:paraId="20BD254F" w14:textId="7C740928" w:rsidR="000A570B" w:rsidRPr="00221F7C" w:rsidRDefault="000A570B" w:rsidP="00C1564F">
      <w:pPr>
        <w:pStyle w:val="PURBody-Indented"/>
      </w:pPr>
      <w:r>
        <w:t>Некоторые продукты можно лицензировать как по модели «на процессор», так и по модели SAL, либо по обеим моделям. Это следующие продукты:</w:t>
      </w:r>
    </w:p>
    <w:p w14:paraId="0DD36EEF" w14:textId="77777777" w:rsidR="000A570B" w:rsidRPr="00A701E3" w:rsidRDefault="000A570B" w:rsidP="00C1564F">
      <w:pPr>
        <w:pStyle w:val="PURBullet"/>
        <w:spacing w:line="240" w:lineRule="auto"/>
      </w:pPr>
      <w:r>
        <w:t>Microsoft Dynamics C5 2012</w:t>
      </w:r>
    </w:p>
    <w:p w14:paraId="03538A7D" w14:textId="050FA813" w:rsidR="000A570B" w:rsidRPr="00A701E3" w:rsidRDefault="000A570B" w:rsidP="00C1564F">
      <w:pPr>
        <w:pStyle w:val="PURBullet"/>
        <w:spacing w:line="240" w:lineRule="auto"/>
      </w:pPr>
      <w:r>
        <w:t>Microsoft Dynamics GP 2015</w:t>
      </w:r>
      <w:r w:rsidR="005D4A0E">
        <w:rPr>
          <w:lang w:val="en-US"/>
        </w:rPr>
        <w:t xml:space="preserve"> R2</w:t>
      </w:r>
    </w:p>
    <w:p w14:paraId="36F491B6" w14:textId="3928FB20" w:rsidR="000A570B" w:rsidRPr="00A701E3" w:rsidRDefault="000A570B" w:rsidP="00C1564F">
      <w:pPr>
        <w:pStyle w:val="PURBullet"/>
        <w:spacing w:line="240" w:lineRule="auto"/>
      </w:pPr>
      <w:r>
        <w:t>Microsoft Dynamics NAV 2015</w:t>
      </w:r>
    </w:p>
    <w:p w14:paraId="5F86C4B7" w14:textId="59F6672B" w:rsidR="000A570B" w:rsidRDefault="000A570B" w:rsidP="00C1564F">
      <w:pPr>
        <w:pStyle w:val="PURBullet"/>
        <w:spacing w:line="240" w:lineRule="auto"/>
      </w:pPr>
      <w:r>
        <w:t>Microsoft Dynamics SL 2015</w:t>
      </w:r>
    </w:p>
    <w:p w14:paraId="67E4ABF5" w14:textId="5A416387" w:rsidR="00F25CA2" w:rsidRPr="00221F7C" w:rsidRDefault="00F25CA2" w:rsidP="00C1564F">
      <w:pPr>
        <w:pStyle w:val="PURBody-Indented"/>
      </w:pPr>
      <w:r>
        <w:t>Некоторые продукты можно лицензировать как по модели на основе количества ядер, так и по модели SAL, либо по обеим моделям. Это следующие продукты:</w:t>
      </w:r>
    </w:p>
    <w:p w14:paraId="4AA5C47C" w14:textId="28517786" w:rsidR="00F25CA2" w:rsidRPr="00A701E3" w:rsidRDefault="00F25CA2" w:rsidP="00C1564F">
      <w:pPr>
        <w:pStyle w:val="PURBullet"/>
        <w:spacing w:line="240" w:lineRule="auto"/>
      </w:pPr>
      <w:r>
        <w:t>SQL Server 2014 Standard</w:t>
      </w:r>
    </w:p>
    <w:p w14:paraId="503589E7" w14:textId="490EBA9C" w:rsidR="000A570B" w:rsidRPr="00613FF6" w:rsidRDefault="000A570B" w:rsidP="00C1564F">
      <w:pPr>
        <w:pStyle w:val="PURHeading1"/>
        <w:spacing w:line="240" w:lineRule="auto"/>
        <w:rPr>
          <w:b/>
        </w:rPr>
      </w:pPr>
      <w:r>
        <w:t>Предыдущие выпуски документа «Права на использование, предоставляе</w:t>
      </w:r>
      <w:r w:rsidR="00410A88">
        <w:t>мые поставщику услуг Microsoft»</w:t>
      </w:r>
    </w:p>
    <w:p w14:paraId="0FDD59FA" w14:textId="59BF98C7" w:rsidR="00FE21C7" w:rsidRDefault="000A570B" w:rsidP="00C1564F">
      <w:pPr>
        <w:pStyle w:val="PURBody"/>
      </w:pPr>
      <w:r>
        <w:t>Эти Права на использование, предоставляемые поставщику услуг, распространяются на самые последние версии продуктов, доступные по всему миру. Условия лицензии для продуктов, которые больше не упоминаются в данной</w:t>
      </w:r>
      <w:r w:rsidR="00370CF7">
        <w:t xml:space="preserve"> редакции Прав на использование</w:t>
      </w:r>
      <w:r>
        <w:rPr>
          <w:rStyle w:val="PURBodyChar"/>
        </w:rPr>
        <w:t xml:space="preserve">, предоставляемых поставщику услуг, указаны в предыдущей редакции. Последнюю редакцию документа «Права на использование, предоставляемые поставщику услуг Microsoft» с упоминанием того или иного продукта можно найти в списке по адресу </w:t>
      </w:r>
      <w:hyperlink r:id="rId119" w:history="1">
        <w:r>
          <w:rPr>
            <w:rStyle w:val="Hyperlink"/>
          </w:rPr>
          <w:t>http://www.microsoftvolumelicensing.com/userights/DocumentSearch.aspx?Mode=3&amp;DocumentTypeId=2</w:t>
        </w:r>
      </w:hyperlink>
      <w:r>
        <w:rPr>
          <w:rStyle w:val="PURBodyChar"/>
        </w:rPr>
        <w:t xml:space="preserve">. </w:t>
      </w:r>
      <w:r w:rsidR="00072C74" w:rsidRPr="005A70EB">
        <w:rPr>
          <w:rStyle w:val="PURBodyChar"/>
        </w:rPr>
        <w:br/>
      </w:r>
      <w:r>
        <w:rPr>
          <w:rStyle w:val="PURBodyChar"/>
        </w:rPr>
        <w:t xml:space="preserve">Если у вас </w:t>
      </w:r>
      <w:r>
        <w:t xml:space="preserve">нет нужной редакции данного документа, обратитесь к своему менеджеру Microsoft по работе с клиентами Microsoft. </w:t>
      </w:r>
    </w:p>
    <w:p w14:paraId="30F85290" w14:textId="5519DF77" w:rsidR="000A570B" w:rsidRPr="00FE21C7" w:rsidRDefault="00FE21C7" w:rsidP="00C1564F">
      <w:pPr>
        <w:pStyle w:val="PURBody"/>
      </w:pPr>
      <w:r>
        <w:t xml:space="preserve">Несмотря на вышеизложенное, предыдущие и последняя версии SQL будут доступны до 31 декабря 2012 г. После 31 декабря 2012 г. предыдущие версии будут удалены из документа «Права использования, предоставленные поставщику услуг» </w:t>
      </w:r>
      <w:r w:rsidR="00410A88" w:rsidRPr="00410A88">
        <w:br/>
      </w:r>
      <w:r>
        <w:t>и Прейскуранта.</w:t>
      </w:r>
    </w:p>
    <w:p w14:paraId="2C375034" w14:textId="77777777" w:rsidR="00801AE1" w:rsidRPr="00072C74" w:rsidRDefault="00801AE1" w:rsidP="00C1564F">
      <w:pPr>
        <w:pStyle w:val="PURHeading1"/>
        <w:keepNext w:val="0"/>
        <w:keepLines w:val="0"/>
        <w:spacing w:before="0" w:after="0" w:line="240" w:lineRule="auto"/>
        <w:rPr>
          <w:sz w:val="2"/>
          <w:szCs w:val="2"/>
        </w:rPr>
      </w:pPr>
      <w:r w:rsidRPr="00072C74">
        <w:rPr>
          <w:sz w:val="2"/>
          <w:szCs w:val="2"/>
        </w:rPr>
        <w:lastRenderedPageBreak/>
        <w:br w:type="page"/>
      </w:r>
    </w:p>
    <w:p w14:paraId="41842A84" w14:textId="77777777" w:rsidR="000A570B" w:rsidRDefault="000A570B" w:rsidP="00C1564F">
      <w:pPr>
        <w:pStyle w:val="PURHeading1"/>
        <w:spacing w:line="240" w:lineRule="auto"/>
      </w:pPr>
      <w:r>
        <w:lastRenderedPageBreak/>
        <w:t>Пояснения и сводка изменений</w:t>
      </w:r>
    </w:p>
    <w:p w14:paraId="065FD962" w14:textId="76DA7C79" w:rsidR="000A570B" w:rsidRDefault="000A570B" w:rsidP="00C1564F">
      <w:pPr>
        <w:pStyle w:val="PURBody"/>
      </w:pPr>
      <w:r>
        <w:t>Эти Права на использование, предоставляемые поставщику услуг, помогут вам получить лицензии на продукты Microsoft и управлять этими продуктами. При использовании любого существующего продукта вы можете обращаться к данной версии прав на использование продуктов или к их любой предыдущей версии, применимой к данному продукту. Ниже указаны добавления, удаления и другие изменения в условиях использования продуктов. Даны также пояснения в ответ на вопросы клиентов. Эти пояснения соответствуют существующим правилам корпорации Microsoft по лицензированию.</w:t>
      </w:r>
    </w:p>
    <w:tbl>
      <w:tblPr>
        <w:tblStyle w:val="PURTable"/>
        <w:tblW w:w="0" w:type="auto"/>
        <w:tblLook w:val="04A0" w:firstRow="1" w:lastRow="0" w:firstColumn="1" w:lastColumn="0" w:noHBand="0" w:noVBand="1"/>
      </w:tblPr>
      <w:tblGrid>
        <w:gridCol w:w="5254"/>
        <w:gridCol w:w="5272"/>
      </w:tblGrid>
      <w:tr w:rsidR="007242AE"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326F625" w:rsidR="007242AE" w:rsidRDefault="007242AE" w:rsidP="00C1564F">
            <w:pPr>
              <w:pStyle w:val="PURHeading2"/>
            </w:pPr>
            <w:r>
              <w:t>Добавления</w:t>
            </w:r>
          </w:p>
        </w:tc>
        <w:tc>
          <w:tcPr>
            <w:tcW w:w="5272" w:type="dxa"/>
          </w:tcPr>
          <w:p w14:paraId="4C6224A6" w14:textId="38BDDBDC" w:rsidR="007242AE" w:rsidRDefault="007242AE" w:rsidP="00C1564F">
            <w:pPr>
              <w:pStyle w:val="PURHeading2"/>
            </w:pPr>
            <w:r>
              <w:t>Удаления</w:t>
            </w:r>
          </w:p>
        </w:tc>
      </w:tr>
      <w:tr w:rsidR="007242AE" w14:paraId="750FE202" w14:textId="77777777" w:rsidTr="00F958B2">
        <w:tc>
          <w:tcPr>
            <w:tcW w:w="5254" w:type="dxa"/>
          </w:tcPr>
          <w:p w14:paraId="692379CC" w14:textId="66A8487B" w:rsidR="007242AE" w:rsidRDefault="007242AE" w:rsidP="00C1564F">
            <w:pPr>
              <w:pStyle w:val="PURBullet-Indented"/>
              <w:numPr>
                <w:ilvl w:val="0"/>
                <w:numId w:val="0"/>
              </w:numPr>
              <w:spacing w:line="240" w:lineRule="auto"/>
              <w:ind w:left="486" w:hanging="216"/>
            </w:pPr>
            <w:r>
              <w:t>Exchange Server 2016 Enterprise</w:t>
            </w:r>
          </w:p>
        </w:tc>
        <w:tc>
          <w:tcPr>
            <w:tcW w:w="5272" w:type="dxa"/>
          </w:tcPr>
          <w:p w14:paraId="11048285" w14:textId="60F19469" w:rsidR="007242AE" w:rsidRDefault="007242AE" w:rsidP="00C1564F">
            <w:pPr>
              <w:pStyle w:val="PURBullet-Indented"/>
              <w:numPr>
                <w:ilvl w:val="0"/>
                <w:numId w:val="0"/>
              </w:numPr>
              <w:spacing w:line="240" w:lineRule="auto"/>
              <w:ind w:left="486" w:hanging="216"/>
            </w:pPr>
            <w:r>
              <w:t>Exchange Server 2013 Enterprise</w:t>
            </w:r>
          </w:p>
        </w:tc>
      </w:tr>
      <w:tr w:rsidR="007242AE" w14:paraId="3C27EF44" w14:textId="77777777" w:rsidTr="00F958B2">
        <w:tc>
          <w:tcPr>
            <w:tcW w:w="5254" w:type="dxa"/>
          </w:tcPr>
          <w:p w14:paraId="4144FF57" w14:textId="2ED77868" w:rsidR="007242AE" w:rsidRDefault="007242AE" w:rsidP="00C1564F">
            <w:pPr>
              <w:pStyle w:val="PURBullet-Indented"/>
              <w:numPr>
                <w:ilvl w:val="0"/>
                <w:numId w:val="0"/>
              </w:numPr>
              <w:spacing w:line="240" w:lineRule="auto"/>
              <w:ind w:left="486" w:hanging="216"/>
            </w:pPr>
            <w:r>
              <w:t>Exchange Server 2016 Standard</w:t>
            </w:r>
          </w:p>
        </w:tc>
        <w:tc>
          <w:tcPr>
            <w:tcW w:w="5272" w:type="dxa"/>
          </w:tcPr>
          <w:p w14:paraId="0F0489D2" w14:textId="1B32F5B7" w:rsidR="007242AE" w:rsidRDefault="007242AE" w:rsidP="00C1564F">
            <w:pPr>
              <w:pStyle w:val="PURBullet-Indented"/>
              <w:numPr>
                <w:ilvl w:val="0"/>
                <w:numId w:val="0"/>
              </w:numPr>
              <w:spacing w:line="240" w:lineRule="auto"/>
              <w:ind w:left="486" w:hanging="216"/>
            </w:pPr>
            <w:r>
              <w:t>Exchange Server 2013 Standard</w:t>
            </w:r>
          </w:p>
        </w:tc>
      </w:tr>
      <w:tr w:rsidR="007242AE" w14:paraId="24609055" w14:textId="77777777" w:rsidTr="00F958B2">
        <w:tc>
          <w:tcPr>
            <w:tcW w:w="5254" w:type="dxa"/>
          </w:tcPr>
          <w:p w14:paraId="16A3CB60" w14:textId="0D092F59" w:rsidR="007242AE" w:rsidRDefault="007242AE" w:rsidP="00C1564F">
            <w:pPr>
              <w:pStyle w:val="PURBullet-Indented"/>
              <w:numPr>
                <w:ilvl w:val="0"/>
                <w:numId w:val="0"/>
              </w:numPr>
              <w:spacing w:line="240" w:lineRule="auto"/>
              <w:ind w:left="486" w:hanging="216"/>
            </w:pPr>
            <w:r>
              <w:t>Office Профессиональный плюс 2016</w:t>
            </w:r>
          </w:p>
        </w:tc>
        <w:tc>
          <w:tcPr>
            <w:tcW w:w="5272" w:type="dxa"/>
          </w:tcPr>
          <w:p w14:paraId="24BDE756" w14:textId="346A0FD9" w:rsidR="007242AE" w:rsidRDefault="007242AE" w:rsidP="00C1564F">
            <w:pPr>
              <w:pStyle w:val="PURBullet-Indented"/>
              <w:numPr>
                <w:ilvl w:val="0"/>
                <w:numId w:val="0"/>
              </w:numPr>
              <w:spacing w:line="240" w:lineRule="auto"/>
              <w:ind w:left="486" w:hanging="216"/>
            </w:pPr>
            <w:r>
              <w:t>Office Профессиональный плюс 2013</w:t>
            </w:r>
          </w:p>
        </w:tc>
      </w:tr>
      <w:tr w:rsidR="007242AE" w14:paraId="72EC2340" w14:textId="77777777" w:rsidTr="00F958B2">
        <w:tc>
          <w:tcPr>
            <w:tcW w:w="5254" w:type="dxa"/>
          </w:tcPr>
          <w:p w14:paraId="7F309BBB" w14:textId="58456F51" w:rsidR="007242AE" w:rsidRDefault="007242AE" w:rsidP="00C1564F">
            <w:pPr>
              <w:pStyle w:val="PURBullet-Indented"/>
              <w:numPr>
                <w:ilvl w:val="0"/>
                <w:numId w:val="0"/>
              </w:numPr>
              <w:spacing w:line="240" w:lineRule="auto"/>
              <w:ind w:left="486" w:hanging="216"/>
            </w:pPr>
            <w:r>
              <w:t>Office Стандартный 2016</w:t>
            </w:r>
          </w:p>
        </w:tc>
        <w:tc>
          <w:tcPr>
            <w:tcW w:w="5272" w:type="dxa"/>
          </w:tcPr>
          <w:p w14:paraId="06D34AE0" w14:textId="7ACC5090" w:rsidR="007242AE" w:rsidRDefault="007242AE" w:rsidP="00C1564F">
            <w:pPr>
              <w:pStyle w:val="PURBullet-Indented"/>
              <w:numPr>
                <w:ilvl w:val="0"/>
                <w:numId w:val="0"/>
              </w:numPr>
              <w:spacing w:line="240" w:lineRule="auto"/>
              <w:ind w:left="486" w:hanging="216"/>
            </w:pPr>
            <w:r>
              <w:t>Office Стандартный 2013</w:t>
            </w:r>
          </w:p>
        </w:tc>
      </w:tr>
      <w:tr w:rsidR="007242AE" w14:paraId="6421D976" w14:textId="77777777" w:rsidTr="00F958B2">
        <w:tc>
          <w:tcPr>
            <w:tcW w:w="5254" w:type="dxa"/>
          </w:tcPr>
          <w:p w14:paraId="328903DE" w14:textId="0B3B91DC" w:rsidR="007242AE" w:rsidRDefault="007242AE" w:rsidP="00C1564F">
            <w:pPr>
              <w:pStyle w:val="PURBullet-Indented"/>
              <w:numPr>
                <w:ilvl w:val="0"/>
                <w:numId w:val="0"/>
              </w:numPr>
              <w:spacing w:line="240" w:lineRule="auto"/>
              <w:ind w:left="486" w:hanging="216"/>
            </w:pPr>
            <w:r>
              <w:t>Project профессиональный 2016</w:t>
            </w:r>
          </w:p>
        </w:tc>
        <w:tc>
          <w:tcPr>
            <w:tcW w:w="5272" w:type="dxa"/>
          </w:tcPr>
          <w:p w14:paraId="4D662EE5" w14:textId="07576DFB" w:rsidR="007242AE" w:rsidRDefault="007242AE" w:rsidP="00C1564F">
            <w:pPr>
              <w:pStyle w:val="PURBullet-Indented"/>
              <w:numPr>
                <w:ilvl w:val="0"/>
                <w:numId w:val="0"/>
              </w:numPr>
              <w:spacing w:line="240" w:lineRule="auto"/>
              <w:ind w:left="486" w:hanging="216"/>
            </w:pPr>
            <w:r>
              <w:t>Project профессиональный 2013</w:t>
            </w:r>
          </w:p>
        </w:tc>
      </w:tr>
      <w:tr w:rsidR="007242AE" w14:paraId="5ECBE90B" w14:textId="77777777" w:rsidTr="00F958B2">
        <w:tc>
          <w:tcPr>
            <w:tcW w:w="5254" w:type="dxa"/>
          </w:tcPr>
          <w:p w14:paraId="4F213C47" w14:textId="4022ED7B" w:rsidR="007242AE" w:rsidRDefault="007242AE" w:rsidP="00C1564F">
            <w:pPr>
              <w:pStyle w:val="PURBullet-Indented"/>
              <w:numPr>
                <w:ilvl w:val="0"/>
                <w:numId w:val="0"/>
              </w:numPr>
              <w:spacing w:line="240" w:lineRule="auto"/>
              <w:ind w:left="486" w:hanging="216"/>
            </w:pPr>
            <w:r>
              <w:t>Project стандартный 2016</w:t>
            </w:r>
          </w:p>
        </w:tc>
        <w:tc>
          <w:tcPr>
            <w:tcW w:w="5272" w:type="dxa"/>
          </w:tcPr>
          <w:p w14:paraId="49125176" w14:textId="11DDDFFE" w:rsidR="007242AE" w:rsidRDefault="007242AE" w:rsidP="00C1564F">
            <w:pPr>
              <w:pStyle w:val="PURBullet-Indented"/>
              <w:numPr>
                <w:ilvl w:val="0"/>
                <w:numId w:val="0"/>
              </w:numPr>
              <w:spacing w:line="240" w:lineRule="auto"/>
              <w:ind w:left="486" w:hanging="216"/>
            </w:pPr>
            <w:r>
              <w:t>Project стандартный 2013</w:t>
            </w:r>
          </w:p>
        </w:tc>
      </w:tr>
      <w:tr w:rsidR="007242AE" w14:paraId="13232E63" w14:textId="77777777" w:rsidTr="00F958B2">
        <w:tc>
          <w:tcPr>
            <w:tcW w:w="5254" w:type="dxa"/>
          </w:tcPr>
          <w:p w14:paraId="5AEC7DDE" w14:textId="07E6CE3F" w:rsidR="007242AE" w:rsidRDefault="007242AE" w:rsidP="00C1564F">
            <w:pPr>
              <w:pStyle w:val="PURBullet-Indented"/>
              <w:numPr>
                <w:ilvl w:val="0"/>
                <w:numId w:val="0"/>
              </w:numPr>
              <w:spacing w:line="240" w:lineRule="auto"/>
              <w:ind w:left="486" w:hanging="216"/>
            </w:pPr>
            <w:r>
              <w:t>Visio профессиональный 2016</w:t>
            </w:r>
          </w:p>
        </w:tc>
        <w:tc>
          <w:tcPr>
            <w:tcW w:w="5272" w:type="dxa"/>
          </w:tcPr>
          <w:p w14:paraId="3DA58D1C" w14:textId="3C82F87D" w:rsidR="007242AE" w:rsidRDefault="007242AE" w:rsidP="00C1564F">
            <w:pPr>
              <w:pStyle w:val="PURBullet-Indented"/>
              <w:numPr>
                <w:ilvl w:val="0"/>
                <w:numId w:val="0"/>
              </w:numPr>
              <w:spacing w:line="240" w:lineRule="auto"/>
              <w:ind w:left="486" w:hanging="216"/>
            </w:pPr>
            <w:r>
              <w:t>Visio профессиональный 2013</w:t>
            </w:r>
          </w:p>
        </w:tc>
      </w:tr>
      <w:tr w:rsidR="007242AE" w14:paraId="5BDA3B26" w14:textId="77777777" w:rsidTr="00F958B2">
        <w:tc>
          <w:tcPr>
            <w:tcW w:w="5254" w:type="dxa"/>
          </w:tcPr>
          <w:p w14:paraId="5AC7D401" w14:textId="4388654A" w:rsidR="007242AE" w:rsidRPr="000D094E" w:rsidRDefault="007242AE" w:rsidP="00C1564F">
            <w:pPr>
              <w:pStyle w:val="PURBullet-Indented"/>
              <w:numPr>
                <w:ilvl w:val="0"/>
                <w:numId w:val="0"/>
              </w:numPr>
              <w:spacing w:line="240" w:lineRule="auto"/>
              <w:ind w:left="486" w:hanging="216"/>
            </w:pPr>
            <w:r>
              <w:t>Visio 2016 стандартный</w:t>
            </w:r>
          </w:p>
        </w:tc>
        <w:tc>
          <w:tcPr>
            <w:tcW w:w="5272" w:type="dxa"/>
          </w:tcPr>
          <w:p w14:paraId="3F1D2326" w14:textId="62A2A518" w:rsidR="007242AE" w:rsidRDefault="007242AE" w:rsidP="00C1564F">
            <w:pPr>
              <w:pStyle w:val="PURBullet-Indented"/>
              <w:numPr>
                <w:ilvl w:val="0"/>
                <w:numId w:val="0"/>
              </w:numPr>
              <w:spacing w:line="240" w:lineRule="auto"/>
              <w:ind w:left="486" w:hanging="216"/>
            </w:pPr>
            <w:r>
              <w:t>Visio стандартный 2013</w:t>
            </w:r>
          </w:p>
        </w:tc>
      </w:tr>
    </w:tbl>
    <w:p w14:paraId="1177B58A" w14:textId="77777777" w:rsidR="00C245A7" w:rsidRDefault="00C245A7" w:rsidP="00C1564F">
      <w:pPr>
        <w:pStyle w:val="PURBlueStrong"/>
        <w:spacing w:line="240" w:lineRule="auto"/>
      </w:pPr>
    </w:p>
    <w:p w14:paraId="54456B7C" w14:textId="5FDFD109" w:rsidR="005A649A" w:rsidRPr="006A5741" w:rsidRDefault="00FC1431" w:rsidP="00C1564F">
      <w:pPr>
        <w:pStyle w:val="PURBlueStrong"/>
        <w:spacing w:line="240" w:lineRule="auto"/>
      </w:pPr>
      <w:r>
        <w:t>Изменения:</w:t>
      </w:r>
    </w:p>
    <w:p w14:paraId="7FFCA58F" w14:textId="77777777" w:rsidR="00770142" w:rsidRPr="00F76CE2" w:rsidRDefault="00770142" w:rsidP="00C1564F">
      <w:pPr>
        <w:pStyle w:val="PURBody"/>
        <w:ind w:left="720"/>
      </w:pPr>
    </w:p>
    <w:p w14:paraId="133FB51C" w14:textId="02421F87" w:rsidR="00A40F92" w:rsidRDefault="00A93FEE" w:rsidP="00C1564F">
      <w:pPr>
        <w:pStyle w:val="PURBreadcrumb"/>
        <w:keepNext w:val="0"/>
        <w:rPr>
          <w:rStyle w:val="Hyperlink"/>
          <w:rFonts w:ascii="Arial Narrow" w:hAnsi="Arial Narrow"/>
          <w:sz w:val="16"/>
        </w:rPr>
        <w:sectPr w:rsidR="00A40F92" w:rsidSect="00DF3827">
          <w:footerReference w:type="default" r:id="rId120"/>
          <w:pgSz w:w="12240" w:h="15840" w:code="1"/>
          <w:pgMar w:top="1170" w:right="720" w:bottom="720" w:left="720" w:header="432" w:footer="288" w:gutter="0"/>
          <w:cols w:space="360"/>
          <w:docGrid w:linePitch="360"/>
        </w:sectPr>
      </w:pPr>
      <w:hyperlink w:anchor="Оглавление" w:history="1">
        <w:r w:rsidR="005C2583">
          <w:rPr>
            <w:rStyle w:val="Hyperlink"/>
            <w:rFonts w:ascii="Arial Narrow" w:hAnsi="Arial Narrow"/>
            <w:sz w:val="16"/>
          </w:rPr>
          <w:t>Оглавление</w:t>
        </w:r>
      </w:hyperlink>
      <w:r w:rsidR="004F2495">
        <w:rPr>
          <w:rFonts w:ascii="Arial Narrow" w:hAnsi="Arial Narrow"/>
          <w:sz w:val="16"/>
        </w:rPr>
        <w:t xml:space="preserve"> / </w:t>
      </w:r>
      <w:hyperlink w:anchor="UniversalTerms" w:history="1">
        <w:r w:rsidR="004F2495">
          <w:rPr>
            <w:rStyle w:val="Hyperlink"/>
            <w:rFonts w:ascii="Arial Narrow" w:hAnsi="Arial Narrow"/>
            <w:sz w:val="16"/>
          </w:rPr>
          <w:t>Универсальные условия лицензии</w:t>
        </w:r>
      </w:hyperlink>
      <w:bookmarkStart w:id="23" w:name="_Toc299519079"/>
      <w:bookmarkStart w:id="24" w:name="_Toc299524943"/>
      <w:bookmarkStart w:id="25" w:name="_Toc299531294"/>
      <w:bookmarkStart w:id="26" w:name="_Toc299531402"/>
      <w:bookmarkStart w:id="27" w:name="_Toc299531510"/>
    </w:p>
    <w:p w14:paraId="22E53754" w14:textId="77777777" w:rsidR="000A570B" w:rsidRDefault="000A570B" w:rsidP="00C1564F">
      <w:pPr>
        <w:pStyle w:val="PURSectionHeading"/>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428364746"/>
      <w:bookmarkStart w:id="36" w:name="UniversalTerms"/>
      <w:r>
        <w:lastRenderedPageBreak/>
        <w:t>Универсальные условия лицензии</w:t>
      </w:r>
      <w:bookmarkEnd w:id="23"/>
      <w:bookmarkEnd w:id="24"/>
      <w:bookmarkEnd w:id="25"/>
      <w:bookmarkEnd w:id="26"/>
      <w:bookmarkEnd w:id="27"/>
      <w:bookmarkEnd w:id="28"/>
      <w:bookmarkEnd w:id="29"/>
      <w:bookmarkEnd w:id="30"/>
      <w:bookmarkEnd w:id="31"/>
      <w:bookmarkEnd w:id="32"/>
      <w:bookmarkEnd w:id="33"/>
      <w:bookmarkEnd w:id="34"/>
      <w:bookmarkEnd w:id="35"/>
    </w:p>
    <w:p w14:paraId="282883D7" w14:textId="31C354D4" w:rsidR="00F81C03" w:rsidRDefault="000A570B" w:rsidP="00FD1448">
      <w:pPr>
        <w:pStyle w:val="PURBody-Indented"/>
      </w:pPr>
      <w:r>
        <w:t>Настоящие условия лицензии распространяются на использование вами всех программных продуктов и веб-служб Microsoft, предоставленных по лицензиям в рамках вашего Лицензионного соглашения поставщика услуг.</w:t>
      </w:r>
    </w:p>
    <w:p w14:paraId="4046CD36" w14:textId="774BB118" w:rsidR="0000799F" w:rsidRDefault="0000799F" w:rsidP="00FD1448">
      <w:pPr>
        <w:pStyle w:val="PURHeading2"/>
        <w:spacing w:line="240" w:lineRule="auto"/>
      </w:pPr>
      <w:bookmarkStart w:id="37" w:name="Definitions"/>
      <w:r>
        <w:t>Определения</w:t>
      </w:r>
    </w:p>
    <w:p w14:paraId="4E8852A1" w14:textId="3BAA17C2" w:rsidR="000A570B" w:rsidRDefault="000A570B" w:rsidP="00FD1448">
      <w:pPr>
        <w:pStyle w:val="PURBody-Indented"/>
      </w:pPr>
      <w:r>
        <w:t>Значения терминов, используемых, но не определенных в настоящем документе о Правах на использование, предоставляемых поставщику услуг Microsoft, указаны в Лицензионном соглашении поставщика услуг. Применяются также следующие определения:</w:t>
      </w:r>
    </w:p>
    <w:p w14:paraId="05386F8F" w14:textId="77777777" w:rsidR="00F81C03" w:rsidRPr="00CD6E9D" w:rsidRDefault="00F81C03" w:rsidP="00FD1448">
      <w:pPr>
        <w:pStyle w:val="PURBody-Indented"/>
        <w:keepNext/>
        <w:ind w:left="274"/>
        <w:rPr>
          <w:b/>
        </w:rPr>
      </w:pPr>
      <w:r>
        <w:rPr>
          <w:b/>
        </w:rPr>
        <w:t>Экземпляр</w:t>
      </w:r>
    </w:p>
    <w:p w14:paraId="611C7672" w14:textId="77777777" w:rsidR="00F81C03" w:rsidRDefault="00F81C03" w:rsidP="00FD1448">
      <w:pPr>
        <w:pStyle w:val="PURBody-Indented"/>
        <w:rPr>
          <w:b/>
        </w:rPr>
      </w:pPr>
      <w:r>
        <w:t>Устанавливая программное обеспечение, вы создаете «экземпляр» программного обеспечения. Вы также создаете экземпляр программного обеспечения, копируя существующий экземпляр. Ссылки на программное обеспечение включают «экземпляры» программного обеспечения.</w:t>
      </w:r>
    </w:p>
    <w:p w14:paraId="1BF8E7C8" w14:textId="77777777" w:rsidR="00F81C03" w:rsidRPr="00CD6E9D" w:rsidRDefault="00F81C03" w:rsidP="00FD1448">
      <w:pPr>
        <w:pStyle w:val="PURBody-Indented"/>
        <w:keepNext/>
        <w:ind w:left="274"/>
        <w:rPr>
          <w:b/>
        </w:rPr>
      </w:pPr>
      <w:r>
        <w:rPr>
          <w:b/>
        </w:rPr>
        <w:t>Запуск экземпляра</w:t>
      </w:r>
    </w:p>
    <w:p w14:paraId="36E09A81" w14:textId="77777777" w:rsidR="00F81C03" w:rsidRDefault="00F81C03" w:rsidP="00FD1448">
      <w:pPr>
        <w:pStyle w:val="PURBody-Indented"/>
        <w:rPr>
          <w:b/>
        </w:rPr>
      </w:pPr>
      <w:r>
        <w:t>Чтобы «запустить экземпляр» программного обеспечения, нужно загрузить его в память и выполнить одну или несколько из его инструкций. Если экземпляр запущен, он считается работающим, пока не будет удален из памяти (независимо от того, продолжается ли выполнение инструкций).</w:t>
      </w:r>
    </w:p>
    <w:p w14:paraId="61941F34" w14:textId="77777777" w:rsidR="00F81C03" w:rsidRPr="00CD6E9D" w:rsidRDefault="00F81C03" w:rsidP="00FD1448">
      <w:pPr>
        <w:pStyle w:val="PURBody-Indented"/>
        <w:keepNext/>
        <w:ind w:left="274"/>
        <w:rPr>
          <w:b/>
        </w:rPr>
      </w:pPr>
      <w:r>
        <w:rPr>
          <w:b/>
        </w:rPr>
        <w:t>Операционная среда</w:t>
      </w:r>
    </w:p>
    <w:p w14:paraId="0A7DEDA7" w14:textId="77777777" w:rsidR="00F81C03" w:rsidRDefault="00F81C03" w:rsidP="00FD1448">
      <w:pPr>
        <w:ind w:left="270"/>
        <w:rPr>
          <w:rFonts w:eastAsiaTheme="minorHAnsi"/>
          <w:color w:val="404040" w:themeColor="text1" w:themeTint="BF"/>
          <w:sz w:val="18"/>
        </w:rPr>
      </w:pPr>
      <w:r>
        <w:rPr>
          <w:color w:val="404040" w:themeColor="text1" w:themeTint="BF"/>
          <w:sz w:val="18"/>
        </w:rPr>
        <w:t>Операционная среда</w:t>
      </w:r>
      <w:r>
        <w:rPr>
          <w:rFonts w:eastAsiaTheme="minorHAnsi"/>
          <w:color w:val="404040" w:themeColor="text1" w:themeTint="BF"/>
          <w:sz w:val="18"/>
        </w:rPr>
        <w:t xml:space="preserve"> означает экземпляр операционной системы (см. «Экземпляр») или его часть либо экземпляр виртуальной (эмулированной) операционной системы или его часть, которые позволяют отдельно идентифицировать компьютер (основное имя компьютера или аналогичный уникальный идентификатор) или предоставить индивидуальные административные права, а также экземпляры приложений (если они есть), настроенные для работы с вышеуказанным экземпляром операционной системы или его частями. Существует два вида операционных сред — физическая и виртуальная. Физические устройства могут включать одну физическую операционную среду и (или) одну или несколько виртуальных операционных сред.</w:t>
      </w:r>
    </w:p>
    <w:p w14:paraId="1C12D864" w14:textId="77777777" w:rsidR="00F81C03" w:rsidRPr="00A748AB" w:rsidRDefault="00F81C03" w:rsidP="00FD1448">
      <w:pPr>
        <w:pStyle w:val="PURBody-Indented"/>
      </w:pPr>
      <w:r>
        <w:rPr>
          <w:rStyle w:val="PURBlueStrongChar"/>
          <w:b/>
          <w:smallCaps w:val="0"/>
          <w:color w:val="404040" w:themeColor="text1" w:themeTint="BF"/>
        </w:rPr>
        <w:t>Физическая операционная среда</w:t>
      </w:r>
      <w:r>
        <w:rPr>
          <w:b/>
        </w:rPr>
        <w:t xml:space="preserve"> </w:t>
      </w:r>
      <w:r>
        <w:t>означает операционную среду (см. «Операционная среда»), конфигурация которой предполагает запуск непосредственно на физическом устройстве. Экземпляр операционной системы (см. «Экземпляр»), используемый для запуска программного обеспечения виртуализации устройств (например, Microsoft Hyper-V Server или подобной технологии) или обеспечения служб виртуализации устройств (например, технологии виртуализации Microsoft или другой подобной технологии), считается частью физической операционной среды.</w:t>
      </w:r>
    </w:p>
    <w:p w14:paraId="1A043B10" w14:textId="77777777" w:rsidR="00F81C03" w:rsidRDefault="00F81C03" w:rsidP="00FD1448">
      <w:pPr>
        <w:pStyle w:val="PURBody-Indented"/>
      </w:pPr>
      <w:r>
        <w:rPr>
          <w:rStyle w:val="PURBlueStrongChar"/>
          <w:b/>
          <w:smallCaps w:val="0"/>
          <w:color w:val="404040" w:themeColor="text1" w:themeTint="BF"/>
        </w:rPr>
        <w:t>Виртуальная операционная среда</w:t>
      </w:r>
      <w:r>
        <w:rPr>
          <w:b/>
        </w:rPr>
        <w:t xml:space="preserve"> </w:t>
      </w:r>
      <w:r>
        <w:t>означает операционную среду (см. «Операционная среда»), которая предназначена для работы на виртуальных (эмулируемых) устройствах.</w:t>
      </w:r>
    </w:p>
    <w:p w14:paraId="2F5A9A46" w14:textId="77777777" w:rsidR="00F81C03" w:rsidRPr="00CD6E9D" w:rsidRDefault="00F81C03" w:rsidP="00FD1448">
      <w:pPr>
        <w:pStyle w:val="PURBody-Indented"/>
        <w:keepNext/>
        <w:ind w:left="274"/>
        <w:rPr>
          <w:b/>
        </w:rPr>
      </w:pPr>
      <w:r>
        <w:rPr>
          <w:b/>
        </w:rPr>
        <w:t>Управление операционной средой</w:t>
      </w:r>
    </w:p>
    <w:p w14:paraId="41DD3184" w14:textId="77777777" w:rsidR="00F81C03" w:rsidRPr="002C4C9C" w:rsidRDefault="00F81C03" w:rsidP="00FD1448">
      <w:pPr>
        <w:pStyle w:val="PURBody-Indented"/>
      </w:pPr>
      <w:r>
        <w:t>Управление операционной средой — это запрос или прием данных, настройка или отправка инструкций оборудованию или программному обеспечению в прямой или косвенной связи с Операционной средой. В это понятие не входит обнаружение устройства или операционной среды.</w:t>
      </w:r>
    </w:p>
    <w:p w14:paraId="5DC176BC" w14:textId="77777777" w:rsidR="00F81C03" w:rsidRPr="00CD6E9D" w:rsidRDefault="00F81C03" w:rsidP="00FD1448">
      <w:pPr>
        <w:pStyle w:val="PURBody-Indented"/>
        <w:keepNext/>
        <w:ind w:left="274"/>
        <w:rPr>
          <w:b/>
        </w:rPr>
      </w:pPr>
      <w:r>
        <w:rPr>
          <w:b/>
        </w:rPr>
        <w:t>Сервер</w:t>
      </w:r>
    </w:p>
    <w:p w14:paraId="61F4E5B5" w14:textId="77777777" w:rsidR="00F81C03" w:rsidRDefault="00F81C03" w:rsidP="00FD1448">
      <w:pPr>
        <w:pStyle w:val="PURBody-Indented"/>
      </w:pPr>
      <w:r>
        <w:t>«Сервер» — это физическое устройство, на котором может работать серверное программное обеспечение. Каждый аппаратный раздел или стоечный модуль считается отдельным физическим устройством.</w:t>
      </w:r>
    </w:p>
    <w:p w14:paraId="0B1D41AD" w14:textId="77777777" w:rsidR="00F81C03" w:rsidRPr="00F81C03" w:rsidRDefault="00F81C03" w:rsidP="00FD1448">
      <w:pPr>
        <w:pStyle w:val="PURBody-Indented"/>
        <w:keepNext/>
        <w:ind w:left="274"/>
        <w:rPr>
          <w:b/>
        </w:rPr>
      </w:pPr>
      <w:r>
        <w:rPr>
          <w:b/>
        </w:rPr>
        <w:t>Фабрика хостов</w:t>
      </w:r>
    </w:p>
    <w:p w14:paraId="7C6D330E" w14:textId="77777777" w:rsidR="00F81C03" w:rsidRPr="00430427" w:rsidRDefault="00F81C03" w:rsidP="00FD1448">
      <w:pPr>
        <w:pStyle w:val="PURBody-Indented"/>
        <w:rPr>
          <w:rFonts w:asciiTheme="majorHAnsi" w:hAnsiTheme="majorHAnsi" w:cstheme="majorHAnsi"/>
          <w:b/>
          <w:szCs w:val="18"/>
        </w:rPr>
      </w:pPr>
      <w:r>
        <w:rPr>
          <w:rFonts w:asciiTheme="majorHAnsi" w:hAnsiTheme="majorHAnsi" w:cstheme="majorHAnsi"/>
          <w:szCs w:val="18"/>
        </w:rPr>
        <w:t>«Фабрика хостов» означает набор физических процессоров и виртуальных Операционных сред, которые настроены и используются в качестве узла для предоставления виртуализации, сетевых служб, управления и файловых служб.</w:t>
      </w:r>
    </w:p>
    <w:p w14:paraId="044C9C8C" w14:textId="77777777" w:rsidR="00F81C03" w:rsidRPr="00CD6E9D" w:rsidRDefault="00F81C03" w:rsidP="00FD1448">
      <w:pPr>
        <w:pStyle w:val="PURBody-Indented"/>
        <w:keepNext/>
        <w:ind w:left="274"/>
      </w:pPr>
      <w:r>
        <w:rPr>
          <w:rFonts w:ascii="Arial Black" w:hAnsi="Arial Black"/>
          <w:sz w:val="20"/>
        </w:rPr>
        <w:t>Назначение лицензии</w:t>
      </w:r>
    </w:p>
    <w:p w14:paraId="0A1E4F19" w14:textId="77777777" w:rsidR="00F81C03" w:rsidRPr="00DA43B1" w:rsidRDefault="00F81C03" w:rsidP="00FD1448">
      <w:pPr>
        <w:pStyle w:val="PURBody-Indented"/>
      </w:pPr>
      <w:r>
        <w:t>Назначить лицензию означает предоставить эту лицензию одному устройству или пользователю.</w:t>
      </w:r>
    </w:p>
    <w:p w14:paraId="4D8330DD" w14:textId="77777777" w:rsidR="00F81C03" w:rsidRPr="00CD6E9D" w:rsidRDefault="00F81C03" w:rsidP="00FD1448">
      <w:pPr>
        <w:pStyle w:val="PURBody-Indented"/>
        <w:keepNext/>
        <w:ind w:left="274"/>
        <w:rPr>
          <w:b/>
        </w:rPr>
      </w:pPr>
      <w:r>
        <w:rPr>
          <w:b/>
        </w:rPr>
        <w:t>Физические и виртуальные процессоры</w:t>
      </w:r>
    </w:p>
    <w:p w14:paraId="3CF6778F" w14:textId="77777777" w:rsidR="00F81C03" w:rsidRDefault="00F81C03" w:rsidP="00FD1448">
      <w:pPr>
        <w:pStyle w:val="PURBody-Indented"/>
      </w:pPr>
      <w:r>
        <w:t>Физический процессор – это процессор в физическом устройстве. В физических операционных средах используются физические процессоры. Виртуальный процессор – это процессор в виртуальном (эмулируемом) устройстве. Виртуальные операционные среды используют виртуальные процессоры. Исключительно в контексте лицензирования считается, что у виртуального процессора такое же количество потоков и ядер, как у каждого физического процессора в физическом устройстве.</w:t>
      </w:r>
    </w:p>
    <w:p w14:paraId="56558AA8" w14:textId="77777777" w:rsidR="00F81C03" w:rsidRPr="00CD6E9D" w:rsidRDefault="00F81C03" w:rsidP="00FD1448">
      <w:pPr>
        <w:pStyle w:val="PURBody-Indented"/>
        <w:ind w:left="274"/>
        <w:rPr>
          <w:b/>
        </w:rPr>
      </w:pPr>
      <w:r>
        <w:rPr>
          <w:b/>
        </w:rPr>
        <w:t>Физическое ядро</w:t>
      </w:r>
    </w:p>
    <w:p w14:paraId="2AB5237A" w14:textId="77777777" w:rsidR="00F81C03" w:rsidRPr="00FE21C7" w:rsidRDefault="00F81C03" w:rsidP="00FD1448">
      <w:pPr>
        <w:pStyle w:val="PURBody-Indented"/>
      </w:pPr>
      <w:r>
        <w:lastRenderedPageBreak/>
        <w:t>Физическое ядро — это ядро физического процессора. Физический процессор состоит из одного или нескольких физических ядер.</w:t>
      </w:r>
    </w:p>
    <w:p w14:paraId="021ECE00" w14:textId="77777777" w:rsidR="00F81C03" w:rsidRPr="00CD6E9D" w:rsidRDefault="00F81C03" w:rsidP="00FD1448">
      <w:pPr>
        <w:pStyle w:val="PURBody-Indented"/>
        <w:keepNext/>
        <w:ind w:left="274"/>
        <w:rPr>
          <w:b/>
        </w:rPr>
      </w:pPr>
      <w:r>
        <w:rPr>
          <w:b/>
        </w:rPr>
        <w:t>Аппаратный поток</w:t>
      </w:r>
    </w:p>
    <w:p w14:paraId="72D17ED5" w14:textId="77777777" w:rsidR="00F81C03" w:rsidRPr="002448BE" w:rsidRDefault="00F81C03" w:rsidP="00FD1448">
      <w:pPr>
        <w:pStyle w:val="PURBody-Indented"/>
      </w:pPr>
      <w:r>
        <w:t>Аппаратный поток — это физическое ядро или гиперпоток физического процессора.</w:t>
      </w:r>
    </w:p>
    <w:p w14:paraId="69FBB15B" w14:textId="77777777" w:rsidR="00F81C03" w:rsidRPr="00CD6E9D" w:rsidRDefault="00F81C03" w:rsidP="00FD1448">
      <w:pPr>
        <w:pStyle w:val="PURBody-Indented"/>
        <w:keepNext/>
        <w:ind w:left="274"/>
        <w:rPr>
          <w:b/>
        </w:rPr>
      </w:pPr>
      <w:r>
        <w:rPr>
          <w:b/>
        </w:rPr>
        <w:t>Виртуальное ядро</w:t>
      </w:r>
    </w:p>
    <w:p w14:paraId="77CFEA43" w14:textId="77777777" w:rsidR="00F81C03" w:rsidRPr="002448BE" w:rsidRDefault="00F81C03" w:rsidP="00FD1448">
      <w:pPr>
        <w:pStyle w:val="PURBody-Indented"/>
      </w:pPr>
      <w:r>
        <w:t>Виртуальное ядро — это единица вычислительной мощности в виртуальной (эмулируемой) аппаратной системе. Виртуальное ядро — это виртуальное представление одного или нескольких аппаратных потоков. В виртуальных операционных средах используется одно или несколько виртуальных ядер.</w:t>
      </w:r>
    </w:p>
    <w:p w14:paraId="7E5B165B" w14:textId="77777777" w:rsidR="00F81C03" w:rsidRPr="00CD6E9D" w:rsidRDefault="00F81C03" w:rsidP="00FD1448">
      <w:pPr>
        <w:pStyle w:val="PURBody-Indented"/>
        <w:keepNext/>
        <w:ind w:left="274"/>
        <w:rPr>
          <w:b/>
        </w:rPr>
      </w:pPr>
      <w:r>
        <w:rPr>
          <w:b/>
        </w:rPr>
        <w:t>Коэффициент ядер</w:t>
      </w:r>
    </w:p>
    <w:p w14:paraId="07759161" w14:textId="77777777" w:rsidR="00F81C03" w:rsidRPr="002448BE" w:rsidRDefault="00F81C03" w:rsidP="00FD1448">
      <w:pPr>
        <w:pStyle w:val="PURBody-Indented"/>
      </w:pPr>
      <w:r>
        <w:t>Коэффициент ядер — это числовое значение, связанное с физическим процессором для определения количества лицензий, необходимых для лицензирования всех физических ядер на сервере.</w:t>
      </w:r>
    </w:p>
    <w:bookmarkEnd w:id="37"/>
    <w:p w14:paraId="5ED6BE68" w14:textId="77777777" w:rsidR="000A570B" w:rsidRPr="00677F43" w:rsidRDefault="000A570B" w:rsidP="00FD1448">
      <w:pPr>
        <w:pStyle w:val="PURHeading2"/>
        <w:spacing w:line="240" w:lineRule="auto"/>
      </w:pPr>
      <w:r>
        <w:t>Права на использование</w:t>
      </w:r>
    </w:p>
    <w:p w14:paraId="6F538667" w14:textId="77777777" w:rsidR="000A570B" w:rsidRDefault="000A570B" w:rsidP="00FD1448">
      <w:pPr>
        <w:pStyle w:val="PURBody-Indented"/>
      </w:pPr>
      <w:r>
        <w:t>При условии соблюдения положений Лицензионного соглашения поставщика услуг, включая положения настоящих Прав на использование, предоставляемых поставщику услуг, вы получаете право использовать программное обеспечение и веб-службы только таким образом, как это явно разрешено данными Правами на использование, предоставляемыми поставщику услуг.</w:t>
      </w:r>
    </w:p>
    <w:p w14:paraId="72580976" w14:textId="77777777" w:rsidR="000A570B" w:rsidRPr="00677F43" w:rsidRDefault="000A570B" w:rsidP="00FD1448">
      <w:pPr>
        <w:pStyle w:val="PURHeading2"/>
        <w:spacing w:line="240" w:lineRule="auto"/>
      </w:pPr>
      <w:r>
        <w:t>Права на использование других версий</w:t>
      </w:r>
    </w:p>
    <w:p w14:paraId="366FF15F" w14:textId="63D08C66" w:rsidR="000A570B" w:rsidRDefault="000A570B" w:rsidP="00FD1448">
      <w:pPr>
        <w:pStyle w:val="PURBody-Indented"/>
      </w:pPr>
      <w:r>
        <w:t>Условия лицензии на некоторые продукты разрешают использование одной или более копий или экземпляров продукта одновременно. Для всех этих продуктов, для любой их разрешенной копии или экземпляра можно создавать, хранить и выполнять вместо лицензионной версии копию или экземпляр:</w:t>
      </w:r>
    </w:p>
    <w:p w14:paraId="7F8BACF0" w14:textId="77777777" w:rsidR="000A570B" w:rsidRDefault="000A570B" w:rsidP="00FD1448">
      <w:pPr>
        <w:pStyle w:val="PURBullet-Indented"/>
        <w:spacing w:line="240" w:lineRule="auto"/>
      </w:pPr>
      <w:r>
        <w:t>предыдущей версии;</w:t>
      </w:r>
    </w:p>
    <w:p w14:paraId="2C7674D1" w14:textId="77777777" w:rsidR="000A570B" w:rsidRDefault="000A570B" w:rsidP="00FD1448">
      <w:pPr>
        <w:pStyle w:val="PURBullet-Indented"/>
        <w:spacing w:line="240" w:lineRule="auto"/>
      </w:pPr>
      <w:r>
        <w:t>разрешенной версии на другом языке;</w:t>
      </w:r>
    </w:p>
    <w:p w14:paraId="576C32B1" w14:textId="77777777" w:rsidR="000A570B" w:rsidRDefault="000A570B" w:rsidP="00FD1448">
      <w:pPr>
        <w:pStyle w:val="PURBullet-Indented"/>
        <w:spacing w:line="240" w:lineRule="auto"/>
      </w:pPr>
      <w:r>
        <w:t>версии на другой доступной платформе (например, 32-разрядной или 64-разрядной).</w:t>
      </w:r>
    </w:p>
    <w:p w14:paraId="6CE1960D" w14:textId="77777777" w:rsidR="000A570B" w:rsidRDefault="000A570B" w:rsidP="00FD1448">
      <w:pPr>
        <w:pStyle w:val="PURBody-Indented"/>
      </w:pPr>
      <w:r>
        <w:t>Запрещается использование разных версий разных компонентов, например серверного программного обеспечения и дополнительного программного обеспечения, если условия лицензии конкретного продукта не разрешают этого явным образом.</w:t>
      </w:r>
    </w:p>
    <w:p w14:paraId="25466430" w14:textId="77777777" w:rsidR="000A570B" w:rsidRDefault="000A570B" w:rsidP="00FD1448">
      <w:pPr>
        <w:pStyle w:val="PURHeading2"/>
        <w:spacing w:line="240" w:lineRule="auto"/>
      </w:pPr>
      <w:r>
        <w:t>Применимые права на использование</w:t>
      </w:r>
    </w:p>
    <w:p w14:paraId="187E5BD5" w14:textId="20B90BEE" w:rsidR="000A570B" w:rsidRPr="00A748AB" w:rsidRDefault="000A570B" w:rsidP="00FD1448">
      <w:pPr>
        <w:pStyle w:val="PURBody-Indented"/>
        <w:rPr>
          <w:rFonts w:cs="Arial"/>
        </w:rPr>
      </w:pPr>
      <w:r>
        <w:rPr>
          <w:rFonts w:cs="Arial"/>
          <w:bCs/>
          <w:szCs w:val="18"/>
        </w:rPr>
        <w:t>Права на использование продуктов, которые указаны в Правах на использование, предоставляемых поставщику услуг, на момент первого предоставления Клиентом программных служб с определенной версией продукта, остаются в силе в течение срока действия соглашения при соблюдении следующих условий: (1) если Microsoft представляет новую версию продукта и Клиент начинает ее использовать, то Клиент должен действовать в соответствии с правами на использование для новой версии; и (2) если Клиент предоставляет программные службы с помощью более ранней версии продукта, то будут применяться права на использование, которые указаны в Правах на использование, предоставляемых поставщику услуг, для версии продукта, которая использовалась при первом предоставлении программных услуг с этим продуктом по действующему соглашению, при условии, что если в составе продукта имеются компоненты, не являющиеся частью изначально использовавшейся версии, то использование этих компонентов будет регулироваться любыми последующими правами на использование, касающимися таких компонентов.</w:t>
      </w:r>
    </w:p>
    <w:p w14:paraId="4295BE6A" w14:textId="36AF474B" w:rsidR="000A570B" w:rsidRDefault="000A570B" w:rsidP="00FD1448">
      <w:pPr>
        <w:pStyle w:val="PURHeading2"/>
        <w:spacing w:line="240" w:lineRule="auto"/>
      </w:pPr>
      <w:r>
        <w:t>Права на аварийное восстановление</w:t>
      </w:r>
    </w:p>
    <w:p w14:paraId="05B6BFA7" w14:textId="7824CB5B" w:rsidR="000A570B" w:rsidRPr="00061749" w:rsidRDefault="000A570B" w:rsidP="00FD1448">
      <w:pPr>
        <w:pStyle w:val="PURBody-Indented"/>
      </w:pPr>
      <w:r>
        <w:t>Для каждого экземпляра соответствующего серверного программного обеспечения, лицензированного по модели «на процессор» или «на ядро» и работающего в физической или виртуальной операционной среде на лицензированном сервере, можно временно запустить резервный экземпляр в физической или виртуальной операционной среде на сервере, предназначенном для аварийного восстановления. Использование вами программного обеспечения на сервере, предназначенном для аварийного восстановления, регулируется условиями лицензии для данного программного обеспечения, а также следующими ограничениями.</w:t>
      </w:r>
    </w:p>
    <w:p w14:paraId="071CFEA1" w14:textId="77777777" w:rsidR="00D6363C" w:rsidRDefault="00D6363C" w:rsidP="00FD1448">
      <w:pPr>
        <w:pStyle w:val="PURBody-Indented"/>
      </w:pPr>
      <w:r>
        <w:t>Сервер, предназначенный для аварийного восстановления, может использоваться только в течение следующих исключительных периодов:</w:t>
      </w:r>
    </w:p>
    <w:p w14:paraId="7E612427" w14:textId="77777777" w:rsidR="00D6363C" w:rsidRDefault="00D6363C" w:rsidP="00FD1448">
      <w:pPr>
        <w:pStyle w:val="PURBullet"/>
        <w:spacing w:line="240" w:lineRule="auto"/>
      </w:pPr>
      <w:r>
        <w:t>в краткие периоды тестирования аварийного восстановления в течение одной недели каждые 90 дней;</w:t>
      </w:r>
    </w:p>
    <w:p w14:paraId="6FB4EFCE" w14:textId="77777777" w:rsidR="00D6363C" w:rsidRDefault="00D6363C" w:rsidP="00FD1448">
      <w:pPr>
        <w:pStyle w:val="PURBullet"/>
        <w:spacing w:line="240" w:lineRule="auto"/>
      </w:pPr>
      <w:r>
        <w:t>во время катастрофы, пока рабочий сервер восстанавливается;</w:t>
      </w:r>
    </w:p>
    <w:p w14:paraId="0B60A84D" w14:textId="77777777" w:rsidR="00D6363C" w:rsidRDefault="00D6363C" w:rsidP="00FD1448">
      <w:pPr>
        <w:pStyle w:val="PURBullet"/>
        <w:spacing w:line="240" w:lineRule="auto"/>
      </w:pPr>
      <w:r>
        <w:t>в краткие периоды до и после катастрофы для передачи данных между основным рабочим сервером и сервером, предназначенным для аварийного восстановления.</w:t>
      </w:r>
    </w:p>
    <w:p w14:paraId="46356D08" w14:textId="77777777" w:rsidR="000B134A" w:rsidRDefault="000B134A" w:rsidP="00FD1448">
      <w:pPr>
        <w:pStyle w:val="PURBody-Indented"/>
      </w:pPr>
      <w:r>
        <w:lastRenderedPageBreak/>
        <w:t>Для использования программного обеспечения в рамках реализации прав на аварийное восстановление должны быть выполнены следующие требования.</w:t>
      </w:r>
    </w:p>
    <w:p w14:paraId="0AA49A6F" w14:textId="77777777" w:rsidR="000B134A" w:rsidRDefault="000B134A" w:rsidP="00FD1448">
      <w:pPr>
        <w:pStyle w:val="PURBullet-Indented"/>
        <w:numPr>
          <w:ilvl w:val="0"/>
          <w:numId w:val="31"/>
        </w:numPr>
        <w:spacing w:line="240" w:lineRule="auto"/>
      </w:pPr>
      <w:r>
        <w:t>Сервер, предназначенный для аварийного восстановления, не должен использоваться в каких-либо других случаях, кроме указанных выше.</w:t>
      </w:r>
    </w:p>
    <w:p w14:paraId="67C55596" w14:textId="77777777" w:rsidR="000B134A" w:rsidRDefault="000B134A" w:rsidP="00FD1448">
      <w:pPr>
        <w:pStyle w:val="PURBullet-Indented"/>
        <w:numPr>
          <w:ilvl w:val="0"/>
          <w:numId w:val="31"/>
        </w:numPr>
        <w:spacing w:line="240" w:lineRule="auto"/>
      </w:pPr>
      <w:r>
        <w:t>Сервер, предназначенный для аварийного восстановления, не должен находиться в том же кластере, что и рабочий сервер.</w:t>
      </w:r>
    </w:p>
    <w:p w14:paraId="18713D5A" w14:textId="77777777" w:rsidR="000B134A" w:rsidRPr="00D73370" w:rsidRDefault="000B134A" w:rsidP="00FD1448">
      <w:pPr>
        <w:pStyle w:val="PURBullet-Indented"/>
        <w:numPr>
          <w:ilvl w:val="0"/>
          <w:numId w:val="31"/>
        </w:numPr>
        <w:spacing w:line="240" w:lineRule="auto"/>
      </w:pPr>
      <w:r>
        <w:t>Для сервера, предназначенного для аварийного восстановления, не требуется лицензия на использование Windows Server, если выполнены следующие условия.</w:t>
      </w:r>
    </w:p>
    <w:p w14:paraId="4B4B61B6" w14:textId="77777777" w:rsidR="000B134A" w:rsidRPr="00A815B0" w:rsidRDefault="000B134A" w:rsidP="00FD1448">
      <w:pPr>
        <w:pStyle w:val="PURBullet-Indented"/>
        <w:numPr>
          <w:ilvl w:val="0"/>
          <w:numId w:val="31"/>
        </w:numPr>
        <w:spacing w:line="240" w:lineRule="auto"/>
        <w:ind w:left="720"/>
        <w:rPr>
          <w:rFonts w:cs="Arial"/>
          <w:szCs w:val="18"/>
        </w:rPr>
      </w:pPr>
      <w:r>
        <w:rPr>
          <w:rFonts w:cs="Arial"/>
          <w:szCs w:val="18"/>
        </w:rPr>
        <w:t>Роль Hyper-V в среде Windows Server используется для репликации виртуальных операционных сред с рабочего сервера в основном расположении на сервер, предназначенный для аварийного восстановления.</w:t>
      </w:r>
    </w:p>
    <w:p w14:paraId="25F06FEA" w14:textId="77777777" w:rsidR="000B134A" w:rsidRPr="00A815B0" w:rsidRDefault="000B134A" w:rsidP="00FD1448">
      <w:pPr>
        <w:pStyle w:val="PURBullet-Indented"/>
        <w:numPr>
          <w:ilvl w:val="0"/>
          <w:numId w:val="31"/>
        </w:numPr>
        <w:spacing w:line="240" w:lineRule="auto"/>
        <w:ind w:left="720"/>
        <w:rPr>
          <w:rFonts w:cs="Arial"/>
          <w:szCs w:val="18"/>
        </w:rPr>
      </w:pPr>
      <w:r>
        <w:rPr>
          <w:rFonts w:cs="Arial"/>
          <w:szCs w:val="18"/>
        </w:rPr>
        <w:t xml:space="preserve">Сервер, предназначенный для аварийного восстановления, может быть использован только в следующих целях: </w:t>
      </w:r>
    </w:p>
    <w:p w14:paraId="140233F6" w14:textId="77777777" w:rsidR="000B134A" w:rsidRPr="00A815B0" w:rsidRDefault="000B134A" w:rsidP="00FD1448">
      <w:pPr>
        <w:pStyle w:val="PURBullet-Indented"/>
        <w:numPr>
          <w:ilvl w:val="0"/>
          <w:numId w:val="31"/>
        </w:numPr>
        <w:spacing w:line="240" w:lineRule="auto"/>
        <w:ind w:left="990"/>
        <w:rPr>
          <w:rFonts w:cs="Arial"/>
          <w:szCs w:val="18"/>
        </w:rPr>
      </w:pPr>
      <w:r>
        <w:rPr>
          <w:rFonts w:cs="Arial"/>
          <w:szCs w:val="18"/>
        </w:rPr>
        <w:t xml:space="preserve">запуск программного обеспечения виртуализации устройств, например Hyper-V; </w:t>
      </w:r>
    </w:p>
    <w:p w14:paraId="33901093" w14:textId="77777777" w:rsidR="000B134A" w:rsidRPr="00A815B0" w:rsidRDefault="000B134A" w:rsidP="00FD1448">
      <w:pPr>
        <w:pStyle w:val="PURBullet-Indented"/>
        <w:numPr>
          <w:ilvl w:val="0"/>
          <w:numId w:val="31"/>
        </w:numPr>
        <w:spacing w:line="240" w:lineRule="auto"/>
        <w:ind w:left="990"/>
        <w:rPr>
          <w:rFonts w:cs="Arial"/>
          <w:szCs w:val="18"/>
        </w:rPr>
      </w:pPr>
      <w:r>
        <w:rPr>
          <w:rFonts w:cs="Arial"/>
          <w:szCs w:val="18"/>
        </w:rPr>
        <w:t xml:space="preserve">обеспечение служб виртуализации устройств; </w:t>
      </w:r>
    </w:p>
    <w:p w14:paraId="38D8B7B0" w14:textId="77777777" w:rsidR="000B134A" w:rsidRPr="00A815B0" w:rsidRDefault="000B134A" w:rsidP="00FD1448">
      <w:pPr>
        <w:pStyle w:val="PURBullet-Indented"/>
        <w:numPr>
          <w:ilvl w:val="0"/>
          <w:numId w:val="31"/>
        </w:numPr>
        <w:spacing w:line="240" w:lineRule="auto"/>
        <w:ind w:left="990"/>
        <w:rPr>
          <w:rFonts w:cs="Arial"/>
          <w:szCs w:val="18"/>
        </w:rPr>
      </w:pPr>
      <w:r>
        <w:rPr>
          <w:rFonts w:cs="Arial"/>
          <w:szCs w:val="18"/>
        </w:rPr>
        <w:t xml:space="preserve">запуск программ-агентов для управления программным обеспечением виртуализации устройств; </w:t>
      </w:r>
    </w:p>
    <w:p w14:paraId="6D0B9E12" w14:textId="77777777" w:rsidR="000B134A" w:rsidRPr="00A815B0" w:rsidRDefault="000B134A" w:rsidP="00FD1448">
      <w:pPr>
        <w:pStyle w:val="PURBullet-Indented"/>
        <w:numPr>
          <w:ilvl w:val="0"/>
          <w:numId w:val="31"/>
        </w:numPr>
        <w:spacing w:line="240" w:lineRule="auto"/>
        <w:ind w:left="990"/>
        <w:rPr>
          <w:rFonts w:cs="Arial"/>
          <w:szCs w:val="18"/>
        </w:rPr>
      </w:pPr>
      <w:r>
        <w:rPr>
          <w:rFonts w:cs="Arial"/>
          <w:szCs w:val="18"/>
        </w:rPr>
        <w:t>обеспечение конечного пункта репликации;</w:t>
      </w:r>
    </w:p>
    <w:p w14:paraId="71BC0F26" w14:textId="77777777" w:rsidR="000B134A" w:rsidRPr="00A815B0" w:rsidRDefault="000B134A" w:rsidP="00FD1448">
      <w:pPr>
        <w:pStyle w:val="PURBullet-Indented"/>
        <w:numPr>
          <w:ilvl w:val="0"/>
          <w:numId w:val="31"/>
        </w:numPr>
        <w:spacing w:line="240" w:lineRule="auto"/>
        <w:ind w:left="990"/>
        <w:rPr>
          <w:rFonts w:cs="Arial"/>
          <w:szCs w:val="18"/>
        </w:rPr>
      </w:pPr>
      <w:r>
        <w:rPr>
          <w:rFonts w:cs="Arial"/>
          <w:szCs w:val="18"/>
        </w:rPr>
        <w:t xml:space="preserve">получение реплицированных виртуальных операционных сред и тестирование отработки отказа; </w:t>
      </w:r>
    </w:p>
    <w:p w14:paraId="569E1353" w14:textId="77777777" w:rsidR="000B134A" w:rsidRPr="00A815B0" w:rsidRDefault="000B134A" w:rsidP="00FD1448">
      <w:pPr>
        <w:pStyle w:val="PURBullet-Indented"/>
        <w:numPr>
          <w:ilvl w:val="0"/>
          <w:numId w:val="31"/>
        </w:numPr>
        <w:spacing w:line="240" w:lineRule="auto"/>
        <w:ind w:left="990"/>
        <w:rPr>
          <w:rFonts w:cs="Arial"/>
          <w:szCs w:val="18"/>
        </w:rPr>
      </w:pPr>
      <w:r>
        <w:rPr>
          <w:rFonts w:cs="Arial"/>
          <w:szCs w:val="18"/>
        </w:rPr>
        <w:t>ожидание отработки отказа виртуальных операционных сред.</w:t>
      </w:r>
    </w:p>
    <w:p w14:paraId="09582DFF" w14:textId="77777777" w:rsidR="000B134A" w:rsidRPr="00A815B0" w:rsidRDefault="000B134A" w:rsidP="00FD1448">
      <w:pPr>
        <w:pStyle w:val="PURBullet-Indented"/>
        <w:numPr>
          <w:ilvl w:val="0"/>
          <w:numId w:val="31"/>
        </w:numPr>
        <w:spacing w:line="240" w:lineRule="auto"/>
        <w:ind w:left="990"/>
        <w:rPr>
          <w:rFonts w:cs="Arial"/>
          <w:szCs w:val="18"/>
        </w:rPr>
      </w:pPr>
      <w:r>
        <w:rPr>
          <w:rFonts w:cs="Arial"/>
          <w:szCs w:val="18"/>
        </w:rPr>
        <w:t>осуществление рабочих нагрузок аварийного восстановления, как описано выше.</w:t>
      </w:r>
    </w:p>
    <w:p w14:paraId="16E9571F" w14:textId="77777777" w:rsidR="000B134A" w:rsidRPr="00A815B0" w:rsidRDefault="000B134A" w:rsidP="00FD1448">
      <w:pPr>
        <w:pStyle w:val="PURBullet-Indented"/>
        <w:numPr>
          <w:ilvl w:val="0"/>
          <w:numId w:val="31"/>
        </w:numPr>
        <w:spacing w:line="240" w:lineRule="auto"/>
        <w:ind w:left="720"/>
        <w:rPr>
          <w:rFonts w:cs="Arial"/>
          <w:szCs w:val="18"/>
        </w:rPr>
      </w:pPr>
      <w:r>
        <w:rPr>
          <w:rFonts w:cs="Arial"/>
          <w:szCs w:val="18"/>
        </w:rPr>
        <w:t>Сервер, предназначенный для аварийного восстановления, не должен использоваться как рабочий сервер.</w:t>
      </w:r>
    </w:p>
    <w:p w14:paraId="10BFFEAE" w14:textId="77777777" w:rsidR="000B134A" w:rsidRDefault="000B134A" w:rsidP="00FD1448">
      <w:pPr>
        <w:pStyle w:val="PURBullet-Indented"/>
        <w:numPr>
          <w:ilvl w:val="0"/>
          <w:numId w:val="31"/>
        </w:numPr>
        <w:spacing w:line="240" w:lineRule="auto"/>
      </w:pPr>
      <w:r>
        <w:t>Использование ПО на сервере, предназначенном для аварийного восстановления, должно соответствовать условиям лицензии на данное ПО.</w:t>
      </w:r>
    </w:p>
    <w:p w14:paraId="309A1874" w14:textId="77777777" w:rsidR="000B134A" w:rsidRDefault="000B134A" w:rsidP="00FD1448">
      <w:pPr>
        <w:pStyle w:val="PURBullet-Indented"/>
        <w:numPr>
          <w:ilvl w:val="0"/>
          <w:numId w:val="31"/>
        </w:numPr>
        <w:spacing w:line="240" w:lineRule="auto"/>
      </w:pPr>
      <w:r>
        <w:t>После завершения процесса аварийного восстановления и возвращения рабочего сервера в строй сервер, предназначенный для аварийного восстановления, не должен использоваться в каких-либо других случаях, кроме указанных здесь.</w:t>
      </w:r>
    </w:p>
    <w:p w14:paraId="33BC7F13" w14:textId="3ACEB174" w:rsidR="000A570B" w:rsidRDefault="000A570B" w:rsidP="00FD1448">
      <w:pPr>
        <w:pStyle w:val="PURHeading2"/>
        <w:spacing w:line="240" w:lineRule="auto"/>
      </w:pPr>
      <w:r>
        <w:t>Аренда не разрешена</w:t>
      </w:r>
    </w:p>
    <w:p w14:paraId="6163D4C4" w14:textId="52DB657D" w:rsidR="000A570B" w:rsidRDefault="00687039" w:rsidP="00FD1448">
      <w:pPr>
        <w:pStyle w:val="PURBody-Indented"/>
      </w:pPr>
      <w:r>
        <w:t>Аренда программного обеспечения не допускаются.</w:t>
      </w:r>
    </w:p>
    <w:p w14:paraId="3B5A8412" w14:textId="77777777" w:rsidR="00D73DED" w:rsidRDefault="00D73DED" w:rsidP="00FD1448">
      <w:pPr>
        <w:pStyle w:val="PURHeading2"/>
        <w:spacing w:line="240" w:lineRule="auto"/>
      </w:pPr>
      <w:r>
        <w:t>Использование поставщиков центров обработки данных</w:t>
      </w:r>
    </w:p>
    <w:p w14:paraId="5F2C237E" w14:textId="75C7B043" w:rsidR="00D73DED" w:rsidRDefault="00D73DED" w:rsidP="00FD1448">
      <w:pPr>
        <w:pStyle w:val="PURBody-Indented"/>
      </w:pPr>
      <w:r>
        <w:t>Вы можете пользоваться услугами Поставщиков центров обработки данных при предоставлении Программных услуг конечным пользователям, как описано в SPLA, для Продуктов, у которых указано «Право на получение программных услуг на серверах поставщиков центров обработки данных: да». Поставщик центра обработки данных — это лицо, предоставляющее программные услуги (как правило, инфраструктурные) другому Поставщику услуг с использованием Продуктов, лицензируемых у Microsoft по своему собственному SPLA.</w:t>
      </w:r>
    </w:p>
    <w:p w14:paraId="4DE64D60" w14:textId="2DE7CA20" w:rsidR="000A570B" w:rsidRPr="00677F43" w:rsidRDefault="00B70FA2" w:rsidP="00FD1448">
      <w:pPr>
        <w:pStyle w:val="PURHeading2"/>
        <w:spacing w:line="240" w:lineRule="auto"/>
        <w:rPr>
          <w:spacing w:val="-2"/>
        </w:rPr>
      </w:pPr>
      <w:r>
        <w:t>Программное обеспечение третьих лиц</w:t>
      </w:r>
    </w:p>
    <w:p w14:paraId="1733447A" w14:textId="70926CFC" w:rsidR="000A570B" w:rsidRDefault="000A570B" w:rsidP="00FD1448">
      <w:pPr>
        <w:pStyle w:val="PURBody-Indented"/>
        <w:rPr>
          <w:spacing w:val="-2"/>
        </w:rPr>
      </w:pPr>
      <w:r>
        <w:t>Если использование программ, предоставляемых по лицензии третьими лицами, регулируется другими дополнительными условиями, эти условия распространяются и на вас.</w:t>
      </w:r>
    </w:p>
    <w:p w14:paraId="24D6C5AD" w14:textId="77777777" w:rsidR="000A570B" w:rsidRPr="00677F43" w:rsidRDefault="000A570B" w:rsidP="00FD1448">
      <w:pPr>
        <w:pStyle w:val="PURHeading2"/>
        <w:spacing w:line="240" w:lineRule="auto"/>
      </w:pPr>
      <w:r>
        <w:t>Код предварительной версии</w:t>
      </w:r>
    </w:p>
    <w:p w14:paraId="5E6A5104" w14:textId="0DB5C75E" w:rsidR="000A570B" w:rsidRPr="00DB0D71" w:rsidRDefault="000A570B" w:rsidP="00FD1448">
      <w:pPr>
        <w:pStyle w:val="PURBody-Indented"/>
      </w:pPr>
      <w:r>
        <w:t xml:space="preserve">Если использование бета-версий программ регулируется дополнительными условиями, эти условия распространяются </w:t>
      </w:r>
      <w:r w:rsidR="005A70EB" w:rsidRPr="005A70EB">
        <w:br/>
      </w:r>
      <w:r>
        <w:t>и на вас.</w:t>
      </w:r>
    </w:p>
    <w:p w14:paraId="2FB2F81F" w14:textId="77777777" w:rsidR="000A570B" w:rsidRPr="00677F43" w:rsidRDefault="000A570B" w:rsidP="00FD1448">
      <w:pPr>
        <w:pStyle w:val="PURHeading2"/>
        <w:spacing w:line="240" w:lineRule="auto"/>
      </w:pPr>
      <w:r>
        <w:t>Обновления и дополнения</w:t>
      </w:r>
    </w:p>
    <w:p w14:paraId="7FE585CA" w14:textId="5B75EF37" w:rsidR="000A570B" w:rsidRPr="00DB0D71" w:rsidRDefault="000A570B" w:rsidP="00FD1448">
      <w:pPr>
        <w:pStyle w:val="PURBody-Indented"/>
      </w:pPr>
      <w:r>
        <w:t>Мы можем обновить или дополнить программное обеспечение, на которое у вас есть лицензия. В этом случае вы можете использовать это обновление или дополнение вместе с программным обеспечением. Если использование обновления или дополнения регулируется дополнительными условиями, эти условия распространяются и на вас.</w:t>
      </w:r>
    </w:p>
    <w:p w14:paraId="234A8FFE" w14:textId="3C6BFC27" w:rsidR="000A570B" w:rsidRDefault="000A570B" w:rsidP="00FD1448">
      <w:pPr>
        <w:pStyle w:val="PURHeading2"/>
        <w:spacing w:line="240" w:lineRule="auto"/>
        <w:rPr>
          <w:szCs w:val="18"/>
        </w:rPr>
      </w:pPr>
      <w:r>
        <w:t>Технические ограничения</w:t>
      </w:r>
    </w:p>
    <w:p w14:paraId="7E82D59E" w14:textId="7EAFD92D" w:rsidR="000A570B" w:rsidRPr="00D96936" w:rsidRDefault="000A570B" w:rsidP="00FD1448">
      <w:pPr>
        <w:pStyle w:val="PURBody-Indented"/>
      </w:pPr>
      <w:r>
        <w:t>Необходимо соблюдать все технические ограничения, разрешающие пользоваться программным обеспечением только определенным образом. Запрещается обходить эти ограничения.</w:t>
      </w:r>
    </w:p>
    <w:p w14:paraId="7C4A0023" w14:textId="77777777" w:rsidR="000A570B" w:rsidRPr="00677F43" w:rsidRDefault="000A570B" w:rsidP="00FD1448">
      <w:pPr>
        <w:pStyle w:val="PURHeading2"/>
        <w:spacing w:line="240" w:lineRule="auto"/>
      </w:pPr>
      <w:r>
        <w:t>Другие права</w:t>
      </w:r>
    </w:p>
    <w:p w14:paraId="3DF434BA" w14:textId="342517D9" w:rsidR="00FD1448" w:rsidRDefault="000A570B" w:rsidP="00FD1448">
      <w:pPr>
        <w:pStyle w:val="PURBody-Indented"/>
      </w:pPr>
      <w:r>
        <w:t>Права доступа к программному обеспечению на любом устройстве не предоставляют вам права на реализацию патентов или другой интеллектуальной собственности Microsoft в программном обеспечении и устройствах, обращающихся к такому устройству.</w:t>
      </w:r>
    </w:p>
    <w:p w14:paraId="5C97A0B4" w14:textId="77777777" w:rsidR="000A570B" w:rsidRPr="00677F43" w:rsidRDefault="000A570B" w:rsidP="00FD1448">
      <w:pPr>
        <w:pStyle w:val="PURHeading2"/>
        <w:keepLines w:val="0"/>
        <w:spacing w:line="240" w:lineRule="auto"/>
        <w:rPr>
          <w:spacing w:val="-2"/>
        </w:rPr>
      </w:pPr>
      <w:r>
        <w:lastRenderedPageBreak/>
        <w:t>Документация</w:t>
      </w:r>
    </w:p>
    <w:p w14:paraId="3FFD1120" w14:textId="48BDC442" w:rsidR="000A570B" w:rsidRPr="00DB0D71" w:rsidRDefault="000A570B" w:rsidP="00FD1448">
      <w:pPr>
        <w:pStyle w:val="PURBody-Indented"/>
      </w:pPr>
      <w:r>
        <w:t>Любое лицо, имеющее право на доступ к вашему компьютеру или внутренней сети, может копировать и использовать документацию для внутренних целей справочного характера. В состав документации не включаются электронные книги.</w:t>
      </w:r>
    </w:p>
    <w:p w14:paraId="6A86DC81" w14:textId="77777777" w:rsidR="000A570B" w:rsidRPr="00677F43" w:rsidRDefault="000A570B" w:rsidP="00FD1448">
      <w:pPr>
        <w:pStyle w:val="PURHeading2"/>
        <w:spacing w:line="240" w:lineRule="auto"/>
      </w:pPr>
      <w:r>
        <w:t>Активация продукта</w:t>
      </w:r>
    </w:p>
    <w:p w14:paraId="52C61F92" w14:textId="41A77DE5" w:rsidR="000A570B" w:rsidRDefault="000A570B" w:rsidP="00FD1448">
      <w:pPr>
        <w:pStyle w:val="PURBody-Indented"/>
      </w:pPr>
      <w:r>
        <w:t xml:space="preserve">Для установки или использования некоторых продуктов и веб-служб требуется активация и ключ многократной установки. Процедура активации связывает использование программного обеспечения с конкретным устройством. Дополнительные сведения о случаях, в которых требуется активация или ключ, см. в разделе «Активация продукта» на веб-сайте </w:t>
      </w:r>
      <w:hyperlink r:id="rId121" w:history="1">
        <w:r>
          <w:rPr>
            <w:rStyle w:val="Hyperlink"/>
          </w:rPr>
          <w:t>http://www.microsoft.com/licensing</w:t>
        </w:r>
      </w:hyperlink>
      <w:r>
        <w:t>. Вы несете ответственность как за использование предоставленных вам ключей, так и за активацию продуктов на своих компьютерах с помощью службы управления ключами (Key Management Service, KMS). Запрещается передавать эти ключи третьим лицам.</w:t>
      </w:r>
    </w:p>
    <w:p w14:paraId="15B614A9" w14:textId="77777777" w:rsidR="000A570B" w:rsidRPr="00061749" w:rsidRDefault="000A570B" w:rsidP="00FD1448">
      <w:pPr>
        <w:pStyle w:val="PURBullet-Indented"/>
        <w:spacing w:line="240" w:lineRule="auto"/>
        <w:rPr>
          <w:spacing w:val="-2"/>
        </w:rPr>
      </w:pPr>
      <w:r>
        <w:t>Для клиентских приложений, требующих активации, вы можете предоставлять ключи многократной установки, содержащиеся только на оригинальном носителе.</w:t>
      </w:r>
    </w:p>
    <w:p w14:paraId="05434B19" w14:textId="77777777" w:rsidR="000A570B" w:rsidRPr="000321E0" w:rsidRDefault="000A570B" w:rsidP="00FD1448">
      <w:pPr>
        <w:pStyle w:val="PURBullet-Indented"/>
        <w:spacing w:line="240" w:lineRule="auto"/>
      </w:pPr>
      <w:r>
        <w:t xml:space="preserve">Вам разрешается использовать компьютеры Службы управления ключами только для активации копий программного обеспечения, полученного вами по лицензии в рамках вашего соглашения. </w:t>
      </w:r>
    </w:p>
    <w:p w14:paraId="01A4BE4D" w14:textId="77777777" w:rsidR="000A570B" w:rsidRDefault="000A570B" w:rsidP="00FD1448">
      <w:pPr>
        <w:pStyle w:val="PURBlueStrong"/>
        <w:spacing w:after="120" w:line="240" w:lineRule="auto"/>
      </w:pPr>
      <w:r>
        <w:t>Активация с помощью ключей KMS и MAK</w:t>
      </w:r>
    </w:p>
    <w:p w14:paraId="282536A3" w14:textId="65801FBE" w:rsidR="000A570B" w:rsidRPr="001945BE" w:rsidRDefault="000A570B" w:rsidP="00FD1448">
      <w:pPr>
        <w:pStyle w:val="PURBody-Indented"/>
      </w:pPr>
      <w:r>
        <w:t>Во время активации многопользовательского ключа активации (MAK - Multiple Activation Key) программное обеспечение передает сведения о программном обеспечении и оборудовании в корпорацию Microsoft. Во время активации узла службы управления ключами программное обеспечение передает сведения о программном обеспечении и устройстве узла службы управления ключами в Microsoft. Устройства клиента службы управления ключами, активированные с использованием службы управления ключами, не отправляют сведения в корпорацию Microsoft. Однако для них необходима периодическая активация с использованием службы управления ключами. Сведения, отправленные в Microsoft во время активации многопользовательского ключа и службы управления ключами, включают:</w:t>
      </w:r>
    </w:p>
    <w:p w14:paraId="36ADDA91" w14:textId="058A48F1" w:rsidR="000A570B" w:rsidRPr="001945BE" w:rsidRDefault="000A570B" w:rsidP="00FD1448">
      <w:pPr>
        <w:pStyle w:val="PURBullet-Indented"/>
        <w:spacing w:line="240" w:lineRule="auto"/>
      </w:pPr>
      <w:r>
        <w:t>версию, язык и ключ программного обеспечения;</w:t>
      </w:r>
    </w:p>
    <w:p w14:paraId="46A6B95D" w14:textId="656D3D7C" w:rsidR="000A570B" w:rsidRPr="001945BE" w:rsidRDefault="000A570B" w:rsidP="00FD1448">
      <w:pPr>
        <w:pStyle w:val="PURBullet-Indented"/>
        <w:spacing w:line="240" w:lineRule="auto"/>
      </w:pPr>
      <w:r>
        <w:t>IP-адрес устройства;</w:t>
      </w:r>
    </w:p>
    <w:p w14:paraId="05220E4A" w14:textId="712532CD" w:rsidR="000A570B" w:rsidRPr="001945BE" w:rsidRDefault="000A570B" w:rsidP="00FD1448">
      <w:pPr>
        <w:pStyle w:val="PURBullet-Indented"/>
        <w:spacing w:line="240" w:lineRule="auto"/>
      </w:pPr>
      <w:r>
        <w:t>сведения, полученные из аппаратной конфигурации устройства.</w:t>
      </w:r>
    </w:p>
    <w:p w14:paraId="068AD6C6" w14:textId="5C9ECE8A" w:rsidR="000A570B" w:rsidRPr="001945BE" w:rsidRDefault="000A570B" w:rsidP="00FD1448">
      <w:pPr>
        <w:pStyle w:val="PURBody-Indented"/>
      </w:pPr>
      <w:r>
        <w:t xml:space="preserve">Дополнительные сведения см. на веб-странице </w:t>
      </w:r>
      <w:hyperlink r:id="rId122" w:history="1">
        <w:r>
          <w:rPr>
            <w:rStyle w:val="Hyperlink"/>
          </w:rPr>
          <w:t>http://www.microsoft.com/licensing/existing-customers/product-activation.aspx</w:t>
        </w:r>
      </w:hyperlink>
      <w:r>
        <w:t xml:space="preserve">. Используя программное обеспечение, вы тем самым даете согласие на передачу этих сведений. Чтобы выполнить процедуру активации, необходимо иметь право на использование версии программного обеспечения, установленной в процессе установки. Если не произвести активацию, ваше право использования программного обеспечения будет ограничено временем, указанным во время установки. Это необходимо для предотвращения незаконного использования программного обеспечения. После наступления этого времени вы лишаетесь права использовать программное обеспечение, если не выполните процедуру активации. Если устройство подключено к Интернету, программное обеспечение может автоматически подключиться к веб-узлу корпорации Microsoft для активации. Вы также можете самостоятельно активировать программное обеспечение по Интернету или телефону. В этом случае может взиматься плата за услуги Интернета и телефонной связи. Если вы измените компоненты компьютера или внесете изменения </w:t>
      </w:r>
      <w:r w:rsidR="00410A88" w:rsidRPr="00410A88">
        <w:br/>
      </w:r>
      <w:r>
        <w:t>в программное обеспечение, может потребоваться повторная активация программного обеспечения. Программное обеспечение будет напоминать о необходимости активации до тех пор, пока вы не выполните эту процедуру.</w:t>
      </w:r>
    </w:p>
    <w:p w14:paraId="175E0BA6" w14:textId="77777777" w:rsidR="000A570B" w:rsidRDefault="000A570B" w:rsidP="00FD1448">
      <w:pPr>
        <w:pStyle w:val="PURBlueStrong"/>
        <w:spacing w:after="120" w:line="240" w:lineRule="auto"/>
      </w:pPr>
      <w:r>
        <w:t>Надлежащее использование службы управления ключами (KMS)</w:t>
      </w:r>
    </w:p>
    <w:p w14:paraId="0DF1AF1B" w14:textId="77777777" w:rsidR="000A570B" w:rsidRPr="008A386A" w:rsidRDefault="000A570B" w:rsidP="00FD1448">
      <w:pPr>
        <w:pStyle w:val="PURBody-Indented"/>
      </w:pPr>
      <w:r>
        <w:t>Не разрешается предоставлять открытый доступ к компьютерам KMS через неконтролируемую сеть, например через Интернет.</w:t>
      </w:r>
    </w:p>
    <w:p w14:paraId="0BD76372" w14:textId="77777777" w:rsidR="000A570B" w:rsidRDefault="000A570B" w:rsidP="00FD1448">
      <w:pPr>
        <w:pStyle w:val="PURBlueStrong"/>
        <w:spacing w:after="120" w:line="240" w:lineRule="auto"/>
      </w:pPr>
      <w:r>
        <w:t>Несанкционированное использование ключей MAK или KMS</w:t>
      </w:r>
    </w:p>
    <w:p w14:paraId="610ECE93" w14:textId="178C1C56" w:rsidR="000A570B" w:rsidRPr="001945BE" w:rsidRDefault="000A570B" w:rsidP="00FD1448">
      <w:pPr>
        <w:pStyle w:val="PURBody-Indented"/>
      </w:pPr>
      <w:r>
        <w:t>Корпорация Microsoft может применить любое из этих действий при несанкционированном использовании ключей многопользовательского ключа активации или cлужбы управления ключами: запретить дальнейшие активации, деактивировать или иным образом заблокировать активацию и проверку ключа.</w:t>
      </w:r>
    </w:p>
    <w:p w14:paraId="1017C628" w14:textId="77777777" w:rsidR="000A570B" w:rsidRPr="001945BE" w:rsidRDefault="000A570B" w:rsidP="00FD1448">
      <w:pPr>
        <w:pStyle w:val="PURBody-Indented"/>
      </w:pPr>
      <w:r>
        <w:t>Отключение ключа может потребовать приобретения Пользователем нового ключа от Microsoft.</w:t>
      </w:r>
    </w:p>
    <w:p w14:paraId="7B199D75" w14:textId="77777777" w:rsidR="000A570B" w:rsidRPr="009C0FCB" w:rsidRDefault="000A570B" w:rsidP="00FD1448">
      <w:pPr>
        <w:pStyle w:val="PURHeading2"/>
        <w:spacing w:line="240" w:lineRule="auto"/>
        <w:rPr>
          <w:rStyle w:val="Strong"/>
          <w:b w:val="0"/>
          <w:bCs w:val="0"/>
        </w:rPr>
      </w:pPr>
      <w:r>
        <w:rPr>
          <w:rStyle w:val="Strong"/>
        </w:rPr>
        <w:t>Дополнительные функциональные возможности</w:t>
      </w:r>
    </w:p>
    <w:p w14:paraId="20BA82CC" w14:textId="10F003D2" w:rsidR="000A570B" w:rsidRDefault="000A570B" w:rsidP="00FD1448">
      <w:pPr>
        <w:pStyle w:val="PURBody-Indented"/>
        <w:rPr>
          <w:spacing w:val="-2"/>
        </w:rPr>
      </w:pPr>
      <w:r>
        <w:t>Мы можем предоставлять дополнительные функциональные возможности для программных продуктов и служб Интернета. При этом могут вводиться другие условия лицензии и тарифы.</w:t>
      </w:r>
    </w:p>
    <w:p w14:paraId="2E38982A" w14:textId="77777777" w:rsidR="000A570B" w:rsidRPr="009C0FCB" w:rsidRDefault="000A570B" w:rsidP="00FD1448">
      <w:pPr>
        <w:pStyle w:val="PURHeading2"/>
        <w:spacing w:line="240" w:lineRule="auto"/>
        <w:rPr>
          <w:rStyle w:val="Strong"/>
          <w:b w:val="0"/>
          <w:bCs w:val="0"/>
        </w:rPr>
      </w:pPr>
      <w:r>
        <w:rPr>
          <w:rStyle w:val="Strong"/>
        </w:rPr>
        <w:t>Использование одновременно нескольких продуктов или функциональных возможностей</w:t>
      </w:r>
    </w:p>
    <w:p w14:paraId="4C3244BF" w14:textId="2A58055C" w:rsidR="000A570B" w:rsidRDefault="000A570B" w:rsidP="00FD1448">
      <w:pPr>
        <w:pStyle w:val="PURBody-Indented"/>
      </w:pPr>
      <w:r>
        <w:t xml:space="preserve">Для каждого продукта и функциональной возможности, используемых на устройстве или пользователем, необходима отдельная лицензия. Например, если вы используете Office в среде Windows, то вам необходимо получить лицензии и на Ofice, и на Windows. </w:t>
      </w:r>
    </w:p>
    <w:p w14:paraId="3F8423C9" w14:textId="56B0EE8A" w:rsidR="00E113E4" w:rsidRDefault="00E113E4" w:rsidP="00FD1448">
      <w:pPr>
        <w:pStyle w:val="PURHeading2"/>
        <w:keepLines w:val="0"/>
        <w:spacing w:line="240" w:lineRule="auto"/>
      </w:pPr>
      <w:r>
        <w:lastRenderedPageBreak/>
        <w:t>Программное обеспечение .NET Framework и PowerShell и Исправление Windows 975759</w:t>
      </w:r>
    </w:p>
    <w:p w14:paraId="4B5DAC09" w14:textId="5CBC180C" w:rsidR="00E113E4" w:rsidRDefault="00E113E4" w:rsidP="00FD1448">
      <w:pPr>
        <w:pStyle w:val="PURBody-Indented"/>
      </w:pPr>
      <w:r>
        <w:t>Программное обеспечение Microsoft .NET Framework и PowerShell, а также исправление Windows 975759 являются частью Microsoft Windows. Кроме случаев Тестирования производительности, которое будет рассмотрено далее, на использование этих компонентов распространяются условия лицензионного соглашения для Microsoft Windows:</w:t>
      </w:r>
    </w:p>
    <w:p w14:paraId="639DC330" w14:textId="36F35E20" w:rsidR="00E113E4" w:rsidRDefault="00E113E4" w:rsidP="00FD1448">
      <w:pPr>
        <w:pStyle w:val="PURBody-Indented"/>
      </w:pPr>
      <w:r>
        <w:t xml:space="preserve">Другие продукты также могут содержать программное обеспечение .NET Framework, Программное обеспечение PowerShell или исправление Windows 975759. Использование программного обеспечения регулируется данными условиями лицензии. </w:t>
      </w:r>
    </w:p>
    <w:p w14:paraId="3655F42F" w14:textId="5A90DE01" w:rsidR="000A570B" w:rsidRPr="00501DAF" w:rsidRDefault="000A570B" w:rsidP="00FD1448">
      <w:pPr>
        <w:pStyle w:val="PURHeading2"/>
        <w:spacing w:line="240" w:lineRule="auto"/>
      </w:pPr>
      <w:bookmarkStart w:id="38" w:name="SQLServerTechnology"/>
      <w:r>
        <w:t>Технология SQL</w:t>
      </w:r>
      <w:r>
        <w:rPr>
          <w:rStyle w:val="Strong"/>
        </w:rPr>
        <w:t xml:space="preserve"> Server</w:t>
      </w:r>
      <w:bookmarkEnd w:id="38"/>
    </w:p>
    <w:p w14:paraId="2F1263EB" w14:textId="6834769F" w:rsidR="00E42CBD" w:rsidRDefault="00E42CBD" w:rsidP="00FD1448">
      <w:pPr>
        <w:pStyle w:val="PURBody-Indented"/>
      </w:pPr>
      <w:r>
        <w:t>Если ваш выпуск программного обеспечения включает в себя программный продукт базы данных SQL Server («База данных SQL Server»), вы можете в любое время запускать один Экземпляр Базы данных SQL Server в одной Физической или Виртуальной операционной среде на одном Сервере для обеспечения работы программного обеспечения. Также разрешается использовать данный экземпляр Базы данных SQL Server для поддержки других продуктов, включающих любую версию Базы данных SQL Server. Для любого такого использования лицензии SAL на SQL Server не требуются.</w:t>
      </w:r>
    </w:p>
    <w:p w14:paraId="6F8FEC1C" w14:textId="36DF34E4" w:rsidR="00E42CBD" w:rsidRDefault="00E42CBD" w:rsidP="00FD1448">
      <w:pPr>
        <w:pStyle w:val="PURBody-Indented"/>
      </w:pPr>
      <w:r>
        <w:t>Вы не имеете права использовать этот экземпляр для поддержки любого продукта, который не лицензируется с Базой данных SQL Server.</w:t>
      </w:r>
    </w:p>
    <w:p w14:paraId="7F61E1C8" w14:textId="03A0B483" w:rsidR="00E42CBD" w:rsidRDefault="00E42CBD" w:rsidP="00FD1448">
      <w:pPr>
        <w:pStyle w:val="PURBody-Indented"/>
      </w:pPr>
      <w:r>
        <w:t>Если ваш выпуск программного обеспечения включает в себя компоненты SQL Server, отличные от Базы данных SQL Server, такие компоненты лицензируются вам по условиям их лицензий. Эти лицензии можно найти:</w:t>
      </w:r>
    </w:p>
    <w:p w14:paraId="691FC059" w14:textId="59D3E017" w:rsidR="00E42CBD" w:rsidRDefault="00E42CBD" w:rsidP="00FD1448">
      <w:pPr>
        <w:pStyle w:val="PURBullet-Indented"/>
        <w:spacing w:line="240" w:lineRule="auto"/>
      </w:pPr>
      <w:r>
        <w:t xml:space="preserve">в папке «legal», «licenses» или папке с аналогичным названием в каталоге установки программного обеспечения </w:t>
      </w:r>
      <w:r w:rsidR="00243C27" w:rsidRPr="00243C27">
        <w:br/>
      </w:r>
      <w:r>
        <w:t>(либо они могут находиться в отдельных лицензионных соглашениях или дополнять лицензионное соглашение для программного обеспечения);</w:t>
      </w:r>
    </w:p>
    <w:p w14:paraId="0222F891" w14:textId="2432DCA8" w:rsidR="00E42CBD" w:rsidRDefault="00E42CBD" w:rsidP="00FD1448">
      <w:pPr>
        <w:pStyle w:val="PURBullet-Indented"/>
        <w:spacing w:line="240" w:lineRule="auto"/>
      </w:pPr>
      <w:r>
        <w:t>в унифицированном установщике программного обеспечения.</w:t>
      </w:r>
    </w:p>
    <w:p w14:paraId="5AD29997" w14:textId="77777777" w:rsidR="00E42CBD" w:rsidRDefault="00E42CBD" w:rsidP="00FD1448">
      <w:pPr>
        <w:pStyle w:val="PURBody-Indented"/>
      </w:pPr>
      <w:r>
        <w:t>Если вы не согласны с условиями лицензии для компонента SQL Server, вы не имеете права его использовать.</w:t>
      </w:r>
    </w:p>
    <w:p w14:paraId="6765FF72" w14:textId="77777777" w:rsidR="000A570B" w:rsidRPr="00CF608C" w:rsidRDefault="000A570B" w:rsidP="00FD1448">
      <w:pPr>
        <w:pStyle w:val="PURHeading2"/>
        <w:spacing w:line="240" w:lineRule="auto"/>
        <w:rPr>
          <w:rStyle w:val="Strong"/>
          <w:b w:val="0"/>
          <w:bCs w:val="0"/>
        </w:rPr>
      </w:pPr>
      <w:r>
        <w:rPr>
          <w:rStyle w:val="Strong"/>
        </w:rPr>
        <w:t>Согласие на использование данных</w:t>
      </w:r>
    </w:p>
    <w:p w14:paraId="4F05ACDA" w14:textId="3048B915" w:rsidR="000A570B" w:rsidRPr="00051075" w:rsidRDefault="000A570B" w:rsidP="00FD1448">
      <w:pPr>
        <w:pStyle w:val="PURBody-Indented"/>
        <w:rPr>
          <w:rStyle w:val="Strong"/>
          <w:b w:val="0"/>
          <w:bCs w:val="0"/>
        </w:rPr>
      </w:pPr>
      <w:r>
        <w:rPr>
          <w:rStyle w:val="Strong"/>
          <w:b w:val="0"/>
          <w:bCs w:val="0"/>
        </w:rPr>
        <w:t xml:space="preserve">Мы можем собирать и использовать технические сведения, полученные в рамках предоставления услуг поддержки </w:t>
      </w:r>
      <w:r w:rsidR="00243C27" w:rsidRPr="00243C27">
        <w:rPr>
          <w:rStyle w:val="Strong"/>
          <w:b w:val="0"/>
          <w:bCs w:val="0"/>
        </w:rPr>
        <w:br/>
      </w:r>
      <w:r>
        <w:rPr>
          <w:rStyle w:val="Strong"/>
          <w:b w:val="0"/>
          <w:bCs w:val="0"/>
        </w:rPr>
        <w:t>(если таковые имеются), относящихся к программному обеспечению. Мы можем использовать эти сведения для улучшения качества продуктов или предоставления специализированных услуг или технологий вам и вашим клиентам. Мы обязуемся не раскрывать данную информацию в форме, которая позволит установить вашу личность.</w:t>
      </w:r>
    </w:p>
    <w:p w14:paraId="27C50B60" w14:textId="77777777" w:rsidR="000A570B" w:rsidRPr="000321E0" w:rsidRDefault="000A570B" w:rsidP="00FD1448">
      <w:pPr>
        <w:pStyle w:val="PURHeading2"/>
        <w:spacing w:line="240" w:lineRule="auto"/>
        <w:rPr>
          <w:rStyle w:val="Strong"/>
          <w:b w:val="0"/>
          <w:bCs w:val="0"/>
        </w:rPr>
      </w:pPr>
      <w:r>
        <w:rPr>
          <w:rStyle w:val="Strong"/>
        </w:rPr>
        <w:t>Веб-сайты третьих лиц</w:t>
      </w:r>
    </w:p>
    <w:p w14:paraId="4D523618" w14:textId="068658A9" w:rsidR="000A570B" w:rsidRPr="00051075" w:rsidRDefault="000A570B" w:rsidP="00FD1448">
      <w:pPr>
        <w:pStyle w:val="PURBody-Indented"/>
        <w:rPr>
          <w:rStyle w:val="Strong"/>
          <w:b w:val="0"/>
          <w:bCs w:val="0"/>
        </w:rPr>
      </w:pPr>
      <w:r>
        <w:rPr>
          <w:rStyle w:val="Strong"/>
          <w:b w:val="0"/>
          <w:bCs w:val="0"/>
        </w:rPr>
        <w:t xml:space="preserve">При использовании продуктов вы и ваши клиенты можете переходить на веб-сайты третьих лиц. Мы не контролируем веб-сайты третьих лиц. Мы не несем ответственности за содержимое веб-сайтов третьих лиц, любые ссылки, содержащиеся на этих сайтах, а также любые изменения на них. Ссылки на веб-сайты третьих лиц предоставляются исключительно для удобства. Включение любых ссылок не должно трактоваться как поддержка нами соответствующих веб-сайтов третьих лиц. </w:t>
      </w:r>
    </w:p>
    <w:p w14:paraId="65F216DA" w14:textId="77777777" w:rsidR="000A570B" w:rsidRPr="000321E0" w:rsidRDefault="000A570B" w:rsidP="00FD1448">
      <w:pPr>
        <w:pStyle w:val="PURHeading2"/>
        <w:spacing w:line="240" w:lineRule="auto"/>
      </w:pPr>
      <w:r>
        <w:t>Отсутствие передачи персональных данных</w:t>
      </w:r>
    </w:p>
    <w:p w14:paraId="136384C3" w14:textId="77777777" w:rsidR="000A570B" w:rsidRDefault="000A570B" w:rsidP="00FD1448">
      <w:pPr>
        <w:pStyle w:val="PURBody-Indented"/>
      </w:pPr>
      <w:r>
        <w:t>Продукты не передают никакие персональные данные с вашего сервера в компьютерные системы Microsoft без вашего согласия.</w:t>
      </w:r>
    </w:p>
    <w:p w14:paraId="6D885EA5" w14:textId="77777777" w:rsidR="00587CDD" w:rsidRPr="00587CDD" w:rsidRDefault="00587CDD" w:rsidP="00FD1448">
      <w:pPr>
        <w:pStyle w:val="PURHeading2"/>
        <w:spacing w:line="240" w:lineRule="auto"/>
      </w:pPr>
      <w:r>
        <w:t>Запрет на разделение программного обеспечения на компоненты</w:t>
      </w:r>
    </w:p>
    <w:p w14:paraId="23A3E3D1" w14:textId="77777777" w:rsidR="00587CDD" w:rsidRDefault="00587CDD" w:rsidP="00FD1448">
      <w:pPr>
        <w:pStyle w:val="PURBody-Indented"/>
        <w:rPr>
          <w:b/>
        </w:rPr>
      </w:pPr>
      <w:r>
        <w:t>Вы не имеете права разделять программное обеспечение на компоненты для использования в нескольких операционных средах по одной лицензии, за исключением явным образом допустимых случаев. Это условие применяется даже в случае, если операционные среды находятся на одном и том же физическом устройстве.</w:t>
      </w:r>
    </w:p>
    <w:p w14:paraId="6BE8DEF7" w14:textId="77777777" w:rsidR="000A570B" w:rsidRPr="009C0FCB" w:rsidRDefault="000A570B" w:rsidP="00FD1448">
      <w:pPr>
        <w:pStyle w:val="PURHeading2"/>
        <w:spacing w:line="240" w:lineRule="auto"/>
        <w:rPr>
          <w:rStyle w:val="Strong"/>
          <w:b w:val="0"/>
          <w:bCs w:val="0"/>
        </w:rPr>
      </w:pPr>
      <w:r>
        <w:rPr>
          <w:rStyle w:val="Strong"/>
        </w:rPr>
        <w:t>Измерение производительности</w:t>
      </w:r>
    </w:p>
    <w:p w14:paraId="5FBE976D" w14:textId="77777777" w:rsidR="000A570B" w:rsidRDefault="000A570B" w:rsidP="00FD1448">
      <w:pPr>
        <w:pStyle w:val="PURBlueStrong"/>
        <w:spacing w:after="120" w:line="240" w:lineRule="auto"/>
      </w:pPr>
      <w:r>
        <w:t>Программное обеспечение</w:t>
      </w:r>
    </w:p>
    <w:p w14:paraId="2DC40771" w14:textId="45D15589" w:rsidR="000A570B" w:rsidRDefault="000A570B" w:rsidP="00FD1448">
      <w:pPr>
        <w:pStyle w:val="PURBody-Indented"/>
      </w:pPr>
      <w:r>
        <w:t>Чтобы предоставить третьим лицам результаты любого теста производительности серверного программного обеспечения или предоставляемого вместе с ним клиентского программного обеспечения, необходимо предварительно получить письменное разрешение Microsoft. Это условие не применяется к.NET Framework (см. далее) и к следующим продуктам: Live Communications Server, Windows Server и Windows Small Business Server. Однако это условие распространяется на Технологию SQL (если она применяется), лицензируемую с этими продуктами.</w:t>
      </w:r>
    </w:p>
    <w:p w14:paraId="545E4188" w14:textId="77777777" w:rsidR="000A570B" w:rsidRDefault="000A570B" w:rsidP="00FD1448">
      <w:pPr>
        <w:pStyle w:val="PURBlueStrong"/>
        <w:spacing w:after="120" w:line="240" w:lineRule="auto"/>
        <w:rPr>
          <w:lang w:eastAsia="ja-JP"/>
        </w:rPr>
      </w:pPr>
      <w:r>
        <w:t>Microsoft .NET Framework</w:t>
      </w:r>
    </w:p>
    <w:p w14:paraId="3F04E32F" w14:textId="08B07E57" w:rsidR="000A570B" w:rsidRDefault="000A570B" w:rsidP="00FD1448">
      <w:pPr>
        <w:pStyle w:val="PURBody-Indented"/>
      </w:pPr>
      <w:r>
        <w:t xml:space="preserve">Программное обеспечение включает один или несколько компонентов .NET Framework (далее по тексту — «компоненты .NET»). В таком случае вы можете провести внутреннее тестирование производительности этих компонентов. Вы можете раскрыть результаты всех сравнительных испытаний этих компонентов при соблюдении условий, изложенных по адресу </w:t>
      </w:r>
      <w:hyperlink r:id="rId123" w:history="1">
        <w:r>
          <w:rPr>
            <w:rStyle w:val="Hyperlink"/>
          </w:rPr>
          <w:t>http://go.microsoft.com/fwlink/?LinkID=66406</w:t>
        </w:r>
      </w:hyperlink>
      <w:r>
        <w:t xml:space="preserve">. Независимо от других соглашений, которые вы могли заключить с Microsoft, в случае раскрытия вами таких результатов тестирования производительности Microsoft имеет право раскрыть результаты проведенного ею тестирования производительности ваших продуктов, конкурирующих с применимым Компонентом .NET. При этом также должны выполняться условия, указанные по адресу </w:t>
      </w:r>
      <w:hyperlink r:id="rId124" w:history="1">
        <w:r>
          <w:rPr>
            <w:rStyle w:val="Hyperlink"/>
          </w:rPr>
          <w:t>http://go.microsoft.com/fwlink/?LinkID=66406</w:t>
        </w:r>
      </w:hyperlink>
      <w:r>
        <w:t>.</w:t>
      </w:r>
    </w:p>
    <w:p w14:paraId="398C67AD" w14:textId="77777777" w:rsidR="000A570B" w:rsidRPr="00677F43" w:rsidRDefault="000A570B" w:rsidP="00FD1448">
      <w:pPr>
        <w:pStyle w:val="PURHeading2"/>
        <w:spacing w:line="240" w:lineRule="auto"/>
      </w:pPr>
      <w:r>
        <w:t>Элемент отчета карты служб отчетов SQL Server</w:t>
      </w:r>
    </w:p>
    <w:p w14:paraId="5A723D60" w14:textId="316DE76F" w:rsidR="000A570B" w:rsidRPr="003633EF" w:rsidRDefault="000A570B" w:rsidP="00FD1448">
      <w:pPr>
        <w:pStyle w:val="PURBody-Indented"/>
      </w:pPr>
      <w:r>
        <w:t xml:space="preserve">Программное обеспечение может включать функции, позволяющие извлекать содержимое (например, карты, изображения и прочие данные) с помощью программного интерфейса Bing Maps (Bing Maps API) или его последующих версий для создания отчетов, отображающих данные на картах и включающих спутниковые снимки, аэрофотоснимки и карты с наложением. Если данные функции включены, вы можете использовать их для создания и просмотра динамических или статических документов при условии использования способов и средств доступа, предусмотренных программным обеспечением. Вы не имеете право копировать, сохранять, архивировать и создавать базу данных содержимого, доступного с помощью Bing Maps API, каким-либо иным способом. Вы не имеете права использовать Bing Maps API для сенсорного управления движением или составления маршрута, а также данные о дорожном движении или вид дорожного движения сверху (или связанные с ним метаданные) в каких-либо целях, даже если вы получили эти данные через Bing Maps API. Использование API Карт Bing и связанного содержимого также регулируется дополнительными условиями, опубликованными по адресу </w:t>
      </w:r>
      <w:hyperlink r:id="rId125" w:history="1">
        <w:r>
          <w:rPr>
            <w:rStyle w:val="Hyperlink"/>
          </w:rPr>
          <w:t>http://go.microsoft.com/fwlink/?LinkId=21969</w:t>
        </w:r>
      </w:hyperlink>
      <w:r>
        <w:t>.</w:t>
      </w:r>
    </w:p>
    <w:p w14:paraId="6BA96A6F" w14:textId="77777777" w:rsidR="000A570B" w:rsidRPr="003633EF" w:rsidRDefault="000A570B" w:rsidP="00FD1448">
      <w:pPr>
        <w:pStyle w:val="PURBody-Indented"/>
      </w:pPr>
      <w:r>
        <w:t>Вы не имеете права:</w:t>
      </w:r>
    </w:p>
    <w:p w14:paraId="5D650701" w14:textId="4B0A97C7" w:rsidR="000A570B" w:rsidRPr="00833B09" w:rsidRDefault="000A570B" w:rsidP="00FD1448">
      <w:pPr>
        <w:pStyle w:val="PURBullet-Indented"/>
        <w:spacing w:line="240" w:lineRule="auto"/>
      </w:pPr>
      <w:r>
        <w:t xml:space="preserve">удалять, уменьшать в размере, блокировать или изменять какие-либо эмблемы, товарные знаки, уведомления об авторских правах, цифровые водяные знаки и другие уведомления от Microsoft или ее поставщиков, которые включены </w:t>
      </w:r>
      <w:r w:rsidR="00624452" w:rsidRPr="00624452">
        <w:br/>
      </w:r>
      <w:r>
        <w:t>в состав программного обеспечения, включая любое содержимое, доступное с помощью данного программного обеспечения; или</w:t>
      </w:r>
    </w:p>
    <w:p w14:paraId="07CA93BF" w14:textId="77777777" w:rsidR="000A570B" w:rsidRPr="00833B09" w:rsidRDefault="000A570B" w:rsidP="00FD1448">
      <w:pPr>
        <w:pStyle w:val="PURBullet-Indented"/>
        <w:spacing w:line="240" w:lineRule="auto"/>
        <w:ind w:left="490"/>
      </w:pPr>
      <w:r>
        <w:t>публиковать программное обеспечение, а также какие-либо программные интерфейсы, включенные в данное программное обеспечение, предоставляя другим лицам возможность копировать их; или</w:t>
      </w:r>
    </w:p>
    <w:p w14:paraId="0192CCD3" w14:textId="77777777" w:rsidR="000A570B" w:rsidRPr="00833B09" w:rsidRDefault="000A570B" w:rsidP="00FD1448">
      <w:pPr>
        <w:pStyle w:val="PURBullet-Indented"/>
        <w:spacing w:line="240" w:lineRule="auto"/>
      </w:pPr>
      <w:r>
        <w:t>предоставлять возможность совместного использования или иным способом распространять документы, текстовые файлы или изображения, созданные с помощью функций служб сопоставления данных в программном обеспечении.</w:t>
      </w:r>
    </w:p>
    <w:p w14:paraId="77C8643C" w14:textId="77777777" w:rsidR="000A570B" w:rsidRPr="00677F43" w:rsidRDefault="000A570B" w:rsidP="00FD1448">
      <w:pPr>
        <w:pStyle w:val="PURHeading2"/>
        <w:spacing w:line="240" w:lineRule="auto"/>
      </w:pPr>
      <w:r>
        <w:t>Мультиплексирование</w:t>
      </w:r>
    </w:p>
    <w:p w14:paraId="5DBA4ABB" w14:textId="77777777" w:rsidR="000A570B" w:rsidRDefault="000A570B" w:rsidP="00FD1448">
      <w:pPr>
        <w:pStyle w:val="PURBody-Indented"/>
      </w:pPr>
      <w:r>
        <w:t>Оборудование или программное обеспечение, которое вы используете:</w:t>
      </w:r>
    </w:p>
    <w:p w14:paraId="4ED1D3C1" w14:textId="77777777" w:rsidR="000A570B" w:rsidRPr="00833B09" w:rsidRDefault="000A570B" w:rsidP="00FD1448">
      <w:pPr>
        <w:pStyle w:val="PURBullet-Indented"/>
        <w:spacing w:line="240" w:lineRule="auto"/>
      </w:pPr>
      <w:r>
        <w:t>создания пулов подключений;</w:t>
      </w:r>
    </w:p>
    <w:p w14:paraId="62B57B90" w14:textId="77777777" w:rsidR="000A570B" w:rsidRPr="00833B09" w:rsidRDefault="000A570B" w:rsidP="00FD1448">
      <w:pPr>
        <w:pStyle w:val="PURBullet-Indented"/>
        <w:spacing w:line="240" w:lineRule="auto"/>
      </w:pPr>
      <w:r>
        <w:t>для перенаправления данных;</w:t>
      </w:r>
    </w:p>
    <w:p w14:paraId="67522518" w14:textId="036C3F5A" w:rsidR="000A570B" w:rsidRPr="00833B09" w:rsidRDefault="000A570B" w:rsidP="00FD1448">
      <w:pPr>
        <w:pStyle w:val="PURBullet-Indented"/>
        <w:spacing w:line="240" w:lineRule="auto"/>
      </w:pPr>
      <w:r>
        <w:t>уменьшения количества устройств или пользователей, напрямую обращающихся к продукту;</w:t>
      </w:r>
    </w:p>
    <w:p w14:paraId="5565E521" w14:textId="77777777" w:rsidR="000A570B" w:rsidRDefault="000A570B" w:rsidP="00FD1448">
      <w:pPr>
        <w:pStyle w:val="PURBullet-Indented"/>
        <w:spacing w:line="240" w:lineRule="auto"/>
      </w:pPr>
      <w:r>
        <w:t>уменьшения количества операционных сред, устройств или пользователей, которыми продукт управляет напрямую,</w:t>
      </w:r>
    </w:p>
    <w:p w14:paraId="411413E8" w14:textId="77777777" w:rsidR="000A570B" w:rsidRDefault="000A570B" w:rsidP="00FD1448">
      <w:pPr>
        <w:pStyle w:val="PURBody-Indented"/>
      </w:pPr>
      <w:r>
        <w:t>(иногда называемое оборудованием или программным обеспечением «мультиплексирования» или «пулинга»), не уменьшает требуемое количество лицензий любого типа.</w:t>
      </w:r>
    </w:p>
    <w:p w14:paraId="3A4C7ADB" w14:textId="77777777" w:rsidR="000A570B" w:rsidRPr="00677F43" w:rsidRDefault="005267B6" w:rsidP="00FD1448">
      <w:pPr>
        <w:pStyle w:val="PURHeading2"/>
        <w:spacing w:line="240" w:lineRule="auto"/>
      </w:pPr>
      <w:r>
        <w:t>Вторично распространяемый код</w:t>
      </w:r>
    </w:p>
    <w:p w14:paraId="2311F9A7" w14:textId="70A1CF53" w:rsidR="000A570B" w:rsidRDefault="000A570B" w:rsidP="00FD1448">
      <w:pPr>
        <w:pStyle w:val="PURBody-Indented"/>
      </w:pPr>
      <w:r>
        <w:t xml:space="preserve">Программное обеспечение или веб-служба могут содержать код, который разрешается распространять в составе разрабатываемых вами программ (также называемый вторично распространяемым программным обеспечением) </w:t>
      </w:r>
      <w:r w:rsidR="00243C27" w:rsidRPr="00243C27">
        <w:br/>
      </w:r>
      <w:r>
        <w:t xml:space="preserve">в случае соблюдения вами приведенных ниже условий. Применительно к данному подразделу понятия «вы» и «ваш» </w:t>
      </w:r>
      <w:r w:rsidR="00243C27" w:rsidRPr="00243C27">
        <w:br/>
      </w:r>
      <w:r>
        <w:t>также относятся к Конечным пользователям.</w:t>
      </w:r>
    </w:p>
    <w:p w14:paraId="03A34A32" w14:textId="77777777" w:rsidR="009B27A8" w:rsidRDefault="009B27A8" w:rsidP="00FD1448">
      <w:pPr>
        <w:pStyle w:val="PURBlueStrong"/>
        <w:spacing w:after="120" w:line="240" w:lineRule="auto"/>
      </w:pPr>
      <w:r>
        <w:t>Право на использование и распространение</w:t>
      </w:r>
    </w:p>
    <w:p w14:paraId="2A62216E" w14:textId="6C75EEE2" w:rsidR="009B27A8" w:rsidRDefault="009B27A8" w:rsidP="00FD1448">
      <w:pPr>
        <w:pStyle w:val="PURBody-Indented"/>
      </w:pPr>
      <w:r>
        <w:t>Код и текстовые файлы, перечисленные ниже, представляют собой «Вторично распространяемый код». Эти Права на использование, предоставляемые поставщику услуг, могут распространяться и на другой Вторично распространяемый код.</w:t>
      </w:r>
    </w:p>
    <w:p w14:paraId="11A93475" w14:textId="078193E3" w:rsidR="000A570B" w:rsidRPr="00380A0F" w:rsidRDefault="000A570B" w:rsidP="00FD1448">
      <w:pPr>
        <w:pStyle w:val="PURBullet-Indented"/>
        <w:spacing w:line="240" w:lineRule="auto"/>
      </w:pPr>
      <w:r>
        <w:rPr>
          <w:b/>
        </w:rPr>
        <w:t>Файлы REDIST.TXT.</w:t>
      </w:r>
      <w:r>
        <w:t xml:space="preserve"> Вам разрешается копировать и распространять код, указанный в файлах REDIST.TXT, в виде объектного кода.</w:t>
      </w:r>
    </w:p>
    <w:p w14:paraId="234E2886" w14:textId="77777777" w:rsidR="000A570B" w:rsidRPr="00DF0AD3" w:rsidRDefault="000A570B" w:rsidP="00FD1448">
      <w:pPr>
        <w:pStyle w:val="PURBullet-Indented"/>
        <w:spacing w:line="240" w:lineRule="auto"/>
      </w:pPr>
      <w:r>
        <w:rPr>
          <w:b/>
        </w:rPr>
        <w:t>Образец кода.</w:t>
      </w:r>
      <w:r>
        <w:t xml:space="preserve"> Вы имеете право модифицировать, копировать и распространять код, помеченный как «образец», в виде исходного и объектного кода.</w:t>
      </w:r>
    </w:p>
    <w:p w14:paraId="0875631E" w14:textId="0C4494EF" w:rsidR="000A570B" w:rsidRPr="00DF0AD3" w:rsidRDefault="000A570B" w:rsidP="00FD1448">
      <w:pPr>
        <w:pStyle w:val="PURBullet-Indented"/>
        <w:spacing w:line="240" w:lineRule="auto"/>
      </w:pPr>
      <w:r>
        <w:rPr>
          <w:b/>
        </w:rPr>
        <w:t>Файлы OTHER-DIST.TXT.</w:t>
      </w:r>
      <w:r>
        <w:t xml:space="preserve"> Вам разрешается копировать и распространять код, указанный в файлах OTHER-DIST.TXT, в</w:t>
      </w:r>
      <w:r w:rsidR="00243C27">
        <w:rPr>
          <w:lang w:val="en-US"/>
        </w:rPr>
        <w:t> </w:t>
      </w:r>
      <w:r>
        <w:t>виде объектного кода.</w:t>
      </w:r>
    </w:p>
    <w:p w14:paraId="1A681F7C" w14:textId="77777777" w:rsidR="000A570B" w:rsidRPr="00DF0AD3" w:rsidRDefault="000A570B" w:rsidP="00FD1448">
      <w:pPr>
        <w:pStyle w:val="PURBullet-Indented"/>
        <w:spacing w:line="240" w:lineRule="auto"/>
      </w:pPr>
      <w:r>
        <w:rPr>
          <w:b/>
        </w:rPr>
        <w:t>Распространение третьими лицами.</w:t>
      </w:r>
      <w:r>
        <w:t xml:space="preserve"> Вы можете разрешить дистрибьюторам своих программ копировать и распространять Вторично распространяемый код как часть этих программ.</w:t>
      </w:r>
    </w:p>
    <w:p w14:paraId="278CAA9F" w14:textId="7DB48A0A" w:rsidR="000A570B" w:rsidRPr="00DF0AD3" w:rsidRDefault="000A570B" w:rsidP="00FD1448">
      <w:pPr>
        <w:pStyle w:val="PURBullet-Indented"/>
        <w:spacing w:line="240" w:lineRule="auto"/>
      </w:pPr>
      <w:r>
        <w:rPr>
          <w:b/>
        </w:rPr>
        <w:t>Библиотеки Silverlight.</w:t>
      </w:r>
      <w:r>
        <w:t xml:space="preserve"> Копирование и распространение кода, помеченного как «Библиотеки Silverlight», «Библиотеки клиента» Silverlight и «Библиотеки сервера» Silverlight, в виде объектного кода.</w:t>
      </w:r>
    </w:p>
    <w:p w14:paraId="5A7A4FAE" w14:textId="471E5FFF" w:rsidR="000A570B" w:rsidRPr="00613FF6" w:rsidRDefault="000A570B" w:rsidP="00FD1448">
      <w:pPr>
        <w:pStyle w:val="PURBody-Indented"/>
        <w:ind w:left="274"/>
        <w:rPr>
          <w:b/>
        </w:rPr>
      </w:pPr>
      <w:r>
        <w:rPr>
          <w:b/>
        </w:rPr>
        <w:t>Дополнительные условия лицензии д</w:t>
      </w:r>
      <w:r w:rsidR="00624452">
        <w:rPr>
          <w:b/>
        </w:rPr>
        <w:t>ля всех продуктов Visual Studio</w:t>
      </w:r>
    </w:p>
    <w:p w14:paraId="214FAFB6" w14:textId="77777777" w:rsidR="000A570B" w:rsidRPr="00D548C0" w:rsidRDefault="000A570B" w:rsidP="00FD1448">
      <w:pPr>
        <w:pStyle w:val="PURBody-Indented"/>
      </w:pPr>
      <w:r>
        <w:t>Программное обеспечение также может содержать Вторично распространяемый код, указанный ниже. Вы имеете право:</w:t>
      </w:r>
    </w:p>
    <w:p w14:paraId="78B2433A" w14:textId="122735A1" w:rsidR="000A570B" w:rsidRPr="00BD7277" w:rsidRDefault="000A570B" w:rsidP="00FD1448">
      <w:pPr>
        <w:pStyle w:val="PURBullet-Indented"/>
        <w:spacing w:line="240" w:lineRule="auto"/>
      </w:pPr>
      <w:r>
        <w:rPr>
          <w:b/>
        </w:rPr>
        <w:lastRenderedPageBreak/>
        <w:t xml:space="preserve">Файлы REDIST.TXT. </w:t>
      </w:r>
      <w:r>
        <w:t xml:space="preserve">Копирование и распространение файлов, включенных в список REDIST, размещенный по адресу </w:t>
      </w:r>
      <w:hyperlink r:id="rId126" w:history="1">
        <w:r>
          <w:rPr>
            <w:rStyle w:val="Hyperlink"/>
          </w:rPr>
          <w:t>http://go.microsoft.com/fwlink/?LinkId=286955</w:t>
        </w:r>
      </w:hyperlink>
      <w:r>
        <w:t xml:space="preserve">; </w:t>
      </w:r>
    </w:p>
    <w:p w14:paraId="69C9FE3B" w14:textId="3E399B7B" w:rsidR="000A570B" w:rsidRPr="00BD7277" w:rsidRDefault="000A570B" w:rsidP="00FD1448">
      <w:pPr>
        <w:pStyle w:val="PURBullet-Indented"/>
        <w:spacing w:line="240" w:lineRule="auto"/>
      </w:pPr>
      <w:r>
        <w:rPr>
          <w:b/>
        </w:rPr>
        <w:t>Образец кода</w:t>
      </w:r>
      <w:r w:rsidR="00243C27" w:rsidRPr="00243C27">
        <w:rPr>
          <w:b/>
        </w:rPr>
        <w:t>:</w:t>
      </w:r>
      <w:r>
        <w:t xml:space="preserve"> Изменение, копирование и распространение кода, помеченного как «Code Snippet» («фрагмент кода»), в виде исходного и объектного кода.</w:t>
      </w:r>
    </w:p>
    <w:p w14:paraId="052B0883" w14:textId="1E9BE69A" w:rsidR="000A570B" w:rsidRPr="00BD7277" w:rsidRDefault="000A570B" w:rsidP="00FD1448">
      <w:pPr>
        <w:pStyle w:val="PURBullet-Indented"/>
        <w:spacing w:line="240" w:lineRule="auto"/>
      </w:pPr>
      <w:r>
        <w:rPr>
          <w:b/>
        </w:rPr>
        <w:t>Библиотека изображений</w:t>
      </w:r>
      <w:r w:rsidR="00243C27" w:rsidRPr="00243C27">
        <w:rPr>
          <w:b/>
        </w:rPr>
        <w:t>:</w:t>
      </w:r>
      <w:r>
        <w:t xml:space="preserve"> Разрешается копировать и распространять изображения и анимацию из библиотеки рисунков в соответствии с документацией по программному обеспечению. Вы можете также изменять их содержимое. При изменении содержимого его необходимо использовать в соответствии с разрешенным использованием неизмененного содержимого.</w:t>
      </w:r>
    </w:p>
    <w:p w14:paraId="5EF22C5B" w14:textId="05BCA1ED" w:rsidR="000A570B" w:rsidRPr="00BD7277" w:rsidRDefault="000A570B" w:rsidP="00FD1448">
      <w:pPr>
        <w:pStyle w:val="PURBullet-Indented"/>
        <w:spacing w:line="240" w:lineRule="auto"/>
      </w:pPr>
      <w:r>
        <w:rPr>
          <w:b/>
        </w:rPr>
        <w:t>Шаблоны, шаблоны сайтов и шаблоны сайтов Blend для Visual Studio:</w:t>
      </w:r>
      <w:r>
        <w:t xml:space="preserve"> Изменение, копирование, развертывание и распространение шаблонов и кода, помеченного как «шаблоны сайтов», в виде исходного и объектного кода.</w:t>
      </w:r>
    </w:p>
    <w:p w14:paraId="0B9C83B1" w14:textId="3BB3EBE5" w:rsidR="000A570B" w:rsidRPr="00BD7277" w:rsidRDefault="000A570B" w:rsidP="00FD1448">
      <w:pPr>
        <w:pStyle w:val="PURBullet-Indented"/>
        <w:spacing w:line="240" w:lineRule="auto"/>
      </w:pPr>
      <w:r>
        <w:rPr>
          <w:b/>
        </w:rPr>
        <w:t>Шрифты и шрифты Blend для Visual Studio:</w:t>
      </w:r>
      <w:r>
        <w:t xml:space="preserve"> Распространение неизмененных копий шрифтов Buxton Sketch, SketchFlow Print и SegoeMarker.</w:t>
      </w:r>
    </w:p>
    <w:p w14:paraId="0E74CE9B" w14:textId="3696890D" w:rsidR="000A570B" w:rsidRPr="00BD7277" w:rsidRDefault="000A570B" w:rsidP="00FD1448">
      <w:pPr>
        <w:pStyle w:val="PURBullet-Indented"/>
        <w:spacing w:line="240" w:lineRule="auto"/>
      </w:pPr>
      <w:r>
        <w:rPr>
          <w:b/>
        </w:rPr>
        <w:t xml:space="preserve">Стили и стили Blend для Visual Studio: </w:t>
      </w:r>
      <w:r>
        <w:t>Копирование, изменение и распространение кода, помеченного как «X Styles», в виде объектного кода.</w:t>
      </w:r>
    </w:p>
    <w:p w14:paraId="1E2F5AA1" w14:textId="016EA6D3" w:rsidR="004313A2" w:rsidRDefault="000A570B" w:rsidP="00FD1448">
      <w:pPr>
        <w:pStyle w:val="PURBullet-Indented"/>
        <w:spacing w:line="240" w:lineRule="auto"/>
      </w:pPr>
      <w:r>
        <w:rPr>
          <w:b/>
        </w:rPr>
        <w:t>Значки</w:t>
      </w:r>
      <w:r w:rsidR="00243C27" w:rsidRPr="00243C27">
        <w:rPr>
          <w:b/>
        </w:rPr>
        <w:t>:</w:t>
      </w:r>
      <w:r>
        <w:rPr>
          <w:b/>
        </w:rPr>
        <w:t xml:space="preserve"> </w:t>
      </w:r>
      <w:r>
        <w:t>Распространение неизмененных копий кода, помеченного как «значки».</w:t>
      </w:r>
    </w:p>
    <w:p w14:paraId="25316F79" w14:textId="77777777" w:rsidR="004313A2" w:rsidRDefault="00407900" w:rsidP="00FD1448">
      <w:pPr>
        <w:pStyle w:val="PURBullet-Indented"/>
        <w:spacing w:line="240" w:lineRule="auto"/>
      </w:pPr>
      <w:r>
        <w:rPr>
          <w:b/>
        </w:rPr>
        <w:t xml:space="preserve">ASP.NET MVC и Web Tooling Extensions: </w:t>
      </w:r>
      <w:r>
        <w:t>Изменение, копирование и распространение или развертывание JS-файлов, содержащихся в модели ASP.NET Model View Controller, веб-страницах ASP .NET или расширениях Web Tooling Extensions, в программах ASP.NET;</w:t>
      </w:r>
    </w:p>
    <w:p w14:paraId="04DE8221" w14:textId="0D02A2D4" w:rsidR="00407900" w:rsidRDefault="004313A2" w:rsidP="00FD1448">
      <w:pPr>
        <w:pStyle w:val="PURBullet-Indented"/>
        <w:spacing w:line="240" w:lineRule="auto"/>
      </w:pPr>
      <w:r>
        <w:rPr>
          <w:b/>
          <w:bCs/>
        </w:rPr>
        <w:t>Шаблоны проектов Visual Studio LightSwitch</w:t>
      </w:r>
      <w:r>
        <w:rPr>
          <w:b/>
        </w:rPr>
        <w:t>:</w:t>
      </w:r>
      <w:r>
        <w:t xml:space="preserve"> Изменение, копирование и распространение или развертывание </w:t>
      </w:r>
      <w:r w:rsidR="00243C27" w:rsidRPr="00243C27">
        <w:br/>
      </w:r>
      <w:r>
        <w:t>JS-файлов, содержащихся в шаблонах проектов Visual Studio LightSwitch, в программах LightSwitch.</w:t>
      </w:r>
    </w:p>
    <w:p w14:paraId="3A3FC2D7" w14:textId="1CA2935A" w:rsidR="00407900" w:rsidRPr="00407900" w:rsidRDefault="00407900" w:rsidP="00FD1448">
      <w:pPr>
        <w:pStyle w:val="PURBullet-Indented"/>
        <w:spacing w:line="240" w:lineRule="auto"/>
      </w:pPr>
      <w:r>
        <w:rPr>
          <w:b/>
        </w:rPr>
        <w:t>Библиотека Windows для JavaScript</w:t>
      </w:r>
      <w:r w:rsidR="00243C27" w:rsidRPr="00243C27">
        <w:rPr>
          <w:b/>
        </w:rPr>
        <w:t>:</w:t>
      </w:r>
      <w:r>
        <w:rPr>
          <w:b/>
        </w:rPr>
        <w:t xml:space="preserve"> </w:t>
      </w:r>
      <w:r>
        <w:t>Копирование и использование Библиотеки Windows для JavaScript без изменения в программах, разрабатываемых для внутреннего использования, или программах, разрабатываемых и распространяемых для третьих лиц. Следующие положения также применяются к программам, работающим вместе с Библиотекой Windows для JavaScript. Файлы из библиотеки Windows для JavaScript помогают реализовывать в своих программах структурные шаблоны, а также вид и функциональность пользовательского интерфейса Windows. Вы имеете право на распространение программ, содержащих файлы из библиотеки Windows для JavaScript, может осуществляться исключительно через Магазин Windows и никакими иными средствами.</w:t>
      </w:r>
    </w:p>
    <w:p w14:paraId="172E654B" w14:textId="085E8814" w:rsidR="000A570B" w:rsidRPr="00BD7277" w:rsidRDefault="000A570B" w:rsidP="00FD1448">
      <w:pPr>
        <w:pStyle w:val="PURBullet-Indented"/>
        <w:spacing w:line="240" w:lineRule="auto"/>
      </w:pPr>
      <w:r>
        <w:rPr>
          <w:b/>
        </w:rPr>
        <w:t>Программа установки</w:t>
      </w:r>
      <w:r w:rsidR="00243C27" w:rsidRPr="00243C27">
        <w:rPr>
          <w:b/>
        </w:rPr>
        <w:t>:</w:t>
      </w:r>
      <w:r>
        <w:rPr>
          <w:b/>
        </w:rPr>
        <w:t xml:space="preserve"> </w:t>
      </w:r>
      <w:r>
        <w:t>Распространение вторично распространяемого кода, включенного в программу установки, только в составе программы установки. Вы не имеете права вносить в нее изменения.</w:t>
      </w:r>
    </w:p>
    <w:p w14:paraId="69F0B19B" w14:textId="1A56CC46" w:rsidR="000A570B" w:rsidRPr="00BD7277" w:rsidRDefault="000A570B" w:rsidP="00FD1448">
      <w:pPr>
        <w:pStyle w:val="PURBullet-Indented"/>
        <w:spacing w:line="240" w:lineRule="auto"/>
      </w:pPr>
      <w:r>
        <w:rPr>
          <w:b/>
        </w:rPr>
        <w:t>Файлы EXTENSIBILITY KIT для Microsoft Commerce Server 2009 Standard Edition и Enterprise Edition</w:t>
      </w:r>
      <w:r w:rsidR="00243C27" w:rsidRPr="00243C27">
        <w:rPr>
          <w:b/>
        </w:rPr>
        <w:t>:</w:t>
      </w:r>
      <w:r>
        <w:t xml:space="preserve"> Копирование и распространение кода, помеченного как «Extensibility Kit», в виде исходного и объектного кода.</w:t>
      </w:r>
    </w:p>
    <w:p w14:paraId="51DA6C76" w14:textId="29534778" w:rsidR="000A570B" w:rsidRPr="00CF608C" w:rsidRDefault="000A570B" w:rsidP="00FD1448">
      <w:pPr>
        <w:pStyle w:val="PURBullet-Indented"/>
        <w:spacing w:line="240" w:lineRule="auto"/>
      </w:pPr>
      <w:r>
        <w:rPr>
          <w:b/>
        </w:rPr>
        <w:t>Файлы среды выполнения Access</w:t>
      </w:r>
      <w:r w:rsidR="00243C27" w:rsidRPr="00243C27">
        <w:rPr>
          <w:b/>
        </w:rPr>
        <w:t>:</w:t>
      </w:r>
      <w:r>
        <w:t xml:space="preserve"> Копирование и распространение в виде объектного кода файлов SETUP.EXE, ACCESSRT.MSI и ACCESSRT.CAB, входящих в лицензионную копию программного обеспечения Microsoft Office Professional Plus </w:t>
      </w:r>
      <w:r w:rsidR="007242AE">
        <w:t>2016</w:t>
      </w:r>
      <w:r>
        <w:t xml:space="preserve"> или Microsoft Office Access </w:t>
      </w:r>
      <w:r w:rsidR="007242AE">
        <w:t>2016</w:t>
      </w:r>
      <w:r>
        <w:t>. Вы и ваши Конечные пользователи можете использовать данные файлы, только чтобы включить функции баз данных для программ, не являющихся программами для управления базами данных.</w:t>
      </w:r>
    </w:p>
    <w:p w14:paraId="437FCCF3" w14:textId="77777777" w:rsidR="00B0332A" w:rsidRDefault="00B0332A" w:rsidP="00FD1448">
      <w:pPr>
        <w:pStyle w:val="PURBlueStrong-Indented"/>
        <w:spacing w:after="120" w:line="240" w:lineRule="auto"/>
      </w:pPr>
      <w:r>
        <w:t>Условия распространения</w:t>
      </w:r>
    </w:p>
    <w:p w14:paraId="18E65734" w14:textId="77777777" w:rsidR="00B0332A" w:rsidRDefault="00B0332A" w:rsidP="00FD1448">
      <w:pPr>
        <w:pStyle w:val="PURBody-Indented"/>
      </w:pPr>
      <w:r>
        <w:t>Для распространения любого Вторично распространяемого кода необходимо:</w:t>
      </w:r>
    </w:p>
    <w:p w14:paraId="57AC1FF5" w14:textId="77777777" w:rsidR="00B0332A" w:rsidRDefault="00B0332A" w:rsidP="00FD1448">
      <w:pPr>
        <w:pStyle w:val="PURBullet-Indented"/>
        <w:numPr>
          <w:ilvl w:val="0"/>
          <w:numId w:val="5"/>
        </w:numPr>
        <w:spacing w:line="240" w:lineRule="auto"/>
      </w:pPr>
      <w:r>
        <w:t>существенно расширить основные функциональные возможности кода в своих программах;</w:t>
      </w:r>
    </w:p>
    <w:p w14:paraId="0152F172" w14:textId="6AC70ABD" w:rsidR="00B0332A" w:rsidRDefault="00B0332A" w:rsidP="00FD1448">
      <w:pPr>
        <w:pStyle w:val="PURBullet-Indented"/>
        <w:numPr>
          <w:ilvl w:val="0"/>
          <w:numId w:val="5"/>
        </w:numPr>
        <w:spacing w:line="240" w:lineRule="auto"/>
      </w:pPr>
      <w:r>
        <w:t>для любого Вторично распространяемого кода в файлах с расширением LIB распространять только результаты связывания вторично распространяемого кода с вашей программой;</w:t>
      </w:r>
    </w:p>
    <w:p w14:paraId="6605440E" w14:textId="77777777" w:rsidR="00B0332A" w:rsidRDefault="00B0332A" w:rsidP="00FD1448">
      <w:pPr>
        <w:pStyle w:val="PURBullet-Indented"/>
        <w:numPr>
          <w:ilvl w:val="0"/>
          <w:numId w:val="5"/>
        </w:numPr>
        <w:spacing w:line="240" w:lineRule="auto"/>
      </w:pPr>
      <w:r>
        <w:t>распространять Вторично распространяемый код, включенный в программу установки, только как часть программы установки без изменений;</w:t>
      </w:r>
    </w:p>
    <w:p w14:paraId="292F966B" w14:textId="2265A1EE" w:rsidR="008D4FD8" w:rsidRDefault="008D4FD8" w:rsidP="00FD1448">
      <w:pPr>
        <w:pStyle w:val="PURBullet-Indented"/>
        <w:numPr>
          <w:ilvl w:val="0"/>
          <w:numId w:val="5"/>
        </w:numPr>
        <w:spacing w:line="240" w:lineRule="auto"/>
      </w:pPr>
      <w:r>
        <w:t xml:space="preserve">потребовать от дистрибьюторов и конечных пользователей согласия с условиями, которые будут защищать код по крайней мере в той же степени, в какой он защищен вашим Лицензионным соглашением поставщика услуг; </w:t>
      </w:r>
    </w:p>
    <w:p w14:paraId="6413EA60" w14:textId="77777777" w:rsidR="00B0332A" w:rsidRDefault="00B0332A" w:rsidP="00FD1448">
      <w:pPr>
        <w:pStyle w:val="PURBullet-Indented"/>
        <w:numPr>
          <w:ilvl w:val="0"/>
          <w:numId w:val="5"/>
        </w:numPr>
        <w:spacing w:line="240" w:lineRule="auto"/>
      </w:pPr>
      <w:r>
        <w:t>отображать действительное уведомление об авторских правах в ваших программах;</w:t>
      </w:r>
    </w:p>
    <w:p w14:paraId="6B134501" w14:textId="77777777" w:rsidR="00B0332A" w:rsidRDefault="00B0332A" w:rsidP="00FD1448">
      <w:pPr>
        <w:pStyle w:val="PURBullet-Indented"/>
        <w:numPr>
          <w:ilvl w:val="0"/>
          <w:numId w:val="5"/>
        </w:numPr>
        <w:spacing w:line="240" w:lineRule="auto"/>
      </w:pPr>
      <w:r>
        <w:t>освободить от ответственности, защитить и оградить Microsoft от любых претензий и исков, связанных с использованием и распространением ваших программ, включая расходы на оплату услуг адвокатов.</w:t>
      </w:r>
    </w:p>
    <w:p w14:paraId="5D4B394A" w14:textId="77777777" w:rsidR="00B0332A" w:rsidRDefault="00B0332A" w:rsidP="00FD1448">
      <w:pPr>
        <w:pStyle w:val="PURBlueStrong-Indented"/>
        <w:keepNext w:val="0"/>
        <w:keepLines w:val="0"/>
        <w:spacing w:after="120" w:line="240" w:lineRule="auto"/>
      </w:pPr>
      <w:r>
        <w:t>Ограничения на распространение</w:t>
      </w:r>
    </w:p>
    <w:p w14:paraId="29E1A486" w14:textId="77777777" w:rsidR="00B0332A" w:rsidRDefault="00B0332A" w:rsidP="00FD1448">
      <w:pPr>
        <w:pStyle w:val="PURBody-Indented"/>
      </w:pPr>
      <w:r>
        <w:t>Вы не имеете права:</w:t>
      </w:r>
    </w:p>
    <w:p w14:paraId="50717DF3" w14:textId="70F3EF34" w:rsidR="00B0332A" w:rsidRDefault="00B0332A" w:rsidP="00FD1448">
      <w:pPr>
        <w:pStyle w:val="PURBullet-Indented"/>
        <w:numPr>
          <w:ilvl w:val="0"/>
          <w:numId w:val="6"/>
        </w:numPr>
        <w:spacing w:line="240" w:lineRule="auto"/>
      </w:pPr>
      <w:r>
        <w:t>менять любые уведомления об авторских правах, товарные знаки или уведомления о патентных правах во Вторично распространяемом коде;</w:t>
      </w:r>
    </w:p>
    <w:p w14:paraId="2CF9A1E1" w14:textId="592C8DC2" w:rsidR="00B0332A" w:rsidRDefault="00B0332A" w:rsidP="00FD1448">
      <w:pPr>
        <w:pStyle w:val="PURBullet-Indented"/>
        <w:numPr>
          <w:ilvl w:val="0"/>
          <w:numId w:val="6"/>
        </w:numPr>
        <w:spacing w:line="240" w:lineRule="auto"/>
      </w:pPr>
      <w:r>
        <w:t>использовать товарные знаки Microsoft в названиях своих программ или таким способом, который заставил бы пользователя предположить, что программа является продуктом Microsoft или одобрена ею;</w:t>
      </w:r>
    </w:p>
    <w:p w14:paraId="7FC3FCF7" w14:textId="32FB6798" w:rsidR="00B0332A" w:rsidRDefault="00B0332A" w:rsidP="00FD1448">
      <w:pPr>
        <w:pStyle w:val="PURBullet-Indented"/>
        <w:numPr>
          <w:ilvl w:val="0"/>
          <w:numId w:val="6"/>
        </w:numPr>
        <w:spacing w:line="240" w:lineRule="auto"/>
      </w:pPr>
      <w:r>
        <w:t>распространять Распространяемый код для выполнения на платформах, отличных от операционных систем, технологий среды выполнения или платформ приложений Microsoft, за исключением файлов JavaScript, CSS и HTML, включенных для использования на веб-сайтах и в веб-приложениях (в противовес Библиотеке Windows для файлов JavaScript), которые могут распространяться для выполнения на любой платформе;</w:t>
      </w:r>
    </w:p>
    <w:p w14:paraId="1CCC93D5" w14:textId="77777777" w:rsidR="00B0332A" w:rsidRDefault="00B0332A" w:rsidP="00FD1448">
      <w:pPr>
        <w:pStyle w:val="PURBullet-Indented"/>
        <w:numPr>
          <w:ilvl w:val="0"/>
          <w:numId w:val="6"/>
        </w:numPr>
        <w:spacing w:line="240" w:lineRule="auto"/>
      </w:pPr>
      <w:r>
        <w:t>включать Вторично распространяемый код во вредоносные, незаконные или вводящие в заблуждение программы;</w:t>
      </w:r>
    </w:p>
    <w:p w14:paraId="6F500ED8" w14:textId="42849DAF" w:rsidR="00B0332A" w:rsidRDefault="00B0332A" w:rsidP="00FD1448">
      <w:pPr>
        <w:pStyle w:val="PURBullet-Indented"/>
        <w:numPr>
          <w:ilvl w:val="0"/>
          <w:numId w:val="6"/>
        </w:numPr>
        <w:spacing w:line="240" w:lineRule="auto"/>
      </w:pPr>
      <w:r>
        <w:lastRenderedPageBreak/>
        <w:t>изменять или распространять исходный код любого Вторично распространяемого кода таким образом, что любая его часть подпадет под действие исключенной лицензии. Исключенная лицензия — это любая лицензия, согласно которой использование, изменение или распространение кода возможно только при условии, что код раскрывается и распространяется в виде исходного кода или другие лица имеют право его изменять.</w:t>
      </w:r>
    </w:p>
    <w:bookmarkEnd w:id="22"/>
    <w:p w14:paraId="1FE0B474" w14:textId="782D56C9" w:rsidR="009950B2" w:rsidRPr="00372624" w:rsidRDefault="009B6748" w:rsidP="00FD1448">
      <w:pPr>
        <w:pStyle w:val="PURBreadcrumb"/>
        <w:keepNext w:val="0"/>
        <w:keepLines w:val="0"/>
        <w:spacing w:before="0" w:after="120"/>
        <w:rPr>
          <w:rFonts w:ascii="Arial Narrow" w:hAnsi="Arial Narrow"/>
          <w:sz w:val="16"/>
        </w:rPr>
        <w:sectPr w:rsidR="009950B2" w:rsidRPr="00372624" w:rsidSect="00DF3827">
          <w:footerReference w:type="default" r:id="rId127"/>
          <w:pgSz w:w="12240" w:h="15840" w:code="1"/>
          <w:pgMar w:top="1170" w:right="720" w:bottom="720" w:left="720" w:header="432" w:footer="288" w:gutter="0"/>
          <w:cols w:space="360"/>
          <w:docGrid w:linePitch="360"/>
        </w:sectPr>
      </w:pPr>
      <w:r>
        <w:fldChar w:fldCharType="begin"/>
      </w:r>
      <w:r>
        <w:instrText>HYPERLINK \l "Оглавление"</w:instrText>
      </w:r>
      <w:r>
        <w:fldChar w:fldCharType="separate"/>
      </w:r>
      <w:r>
        <w:rPr>
          <w:rStyle w:val="Hyperlink"/>
          <w:rFonts w:ascii="Arial Narrow" w:hAnsi="Arial Narrow"/>
          <w:sz w:val="16"/>
        </w:rPr>
        <w:t>Оглавление</w:t>
      </w:r>
      <w:r>
        <w:fldChar w:fldCharType="end"/>
      </w:r>
      <w:r>
        <w:rPr>
          <w:rFonts w:ascii="Arial Narrow" w:hAnsi="Arial Narrow"/>
          <w:sz w:val="16"/>
        </w:rPr>
        <w:t xml:space="preserve"> / </w:t>
      </w:r>
      <w:hyperlink w:anchor="UniversalTerms" w:history="1">
        <w:r w:rsidRPr="005C2583">
          <w:rPr>
            <w:rStyle w:val="Hyperlink"/>
            <w:rFonts w:ascii="Arial Narrow" w:hAnsi="Arial Narrow"/>
            <w:sz w:val="16"/>
          </w:rPr>
          <w:t>Универсальные условия лицензии</w:t>
        </w:r>
      </w:hyperlink>
    </w:p>
    <w:p w14:paraId="4D4A6678" w14:textId="77777777" w:rsidR="005E0251" w:rsidRDefault="000A570B" w:rsidP="00C1564F">
      <w:pPr>
        <w:pStyle w:val="PURSectionHeading"/>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428364747"/>
      <w:bookmarkStart w:id="52" w:name="Per_Processor"/>
      <w:bookmarkEnd w:id="36"/>
      <w:r>
        <w:lastRenderedPageBreak/>
        <w:t>Лицензионная модель «на процессор»</w:t>
      </w:r>
      <w:bookmarkEnd w:id="39"/>
      <w:bookmarkEnd w:id="40"/>
      <w:bookmarkEnd w:id="41"/>
      <w:bookmarkEnd w:id="42"/>
      <w:bookmarkEnd w:id="43"/>
      <w:bookmarkEnd w:id="44"/>
      <w:bookmarkEnd w:id="45"/>
      <w:bookmarkEnd w:id="46"/>
      <w:bookmarkEnd w:id="47"/>
      <w:bookmarkEnd w:id="48"/>
      <w:bookmarkEnd w:id="49"/>
      <w:bookmarkEnd w:id="50"/>
      <w:bookmarkEnd w:id="51"/>
    </w:p>
    <w:p w14:paraId="1D2DF1E4" w14:textId="77777777" w:rsidR="009950B2" w:rsidRDefault="009950B2" w:rsidP="00C1564F">
      <w:pPr>
        <w:pStyle w:val="PURSectionHeading"/>
        <w:sectPr w:rsidR="009950B2" w:rsidSect="00DF3827">
          <w:footerReference w:type="default" r:id="rId128"/>
          <w:pgSz w:w="12240" w:h="15840" w:code="1"/>
          <w:pgMar w:top="1170" w:right="720" w:bottom="720" w:left="720" w:header="432" w:footer="288" w:gutter="0"/>
          <w:cols w:space="360"/>
          <w:docGrid w:linePitch="360"/>
        </w:sectPr>
      </w:pPr>
    </w:p>
    <w:p w14:paraId="3B1EDA5F" w14:textId="77777777" w:rsidR="00FD1448" w:rsidRDefault="0006656D">
      <w:pPr>
        <w:pStyle w:val="TOC2"/>
        <w:rPr>
          <w:noProof/>
          <w:color w:val="auto"/>
          <w:sz w:val="22"/>
          <w:lang w:val="en-US" w:eastAsia="ja-JP" w:bidi="ar-SA"/>
        </w:rPr>
      </w:pPr>
      <w:r>
        <w:rPr>
          <w:szCs w:val="16"/>
        </w:rPr>
        <w:lastRenderedPageBreak/>
        <w:fldChar w:fldCharType="begin"/>
      </w:r>
      <w:r w:rsidRPr="00071E61">
        <w:rPr>
          <w:szCs w:val="16"/>
        </w:rPr>
        <w:instrText xml:space="preserve"> TOC \b Per_Processor \h \z \t "PUR Product Name,2" </w:instrText>
      </w:r>
      <w:r>
        <w:rPr>
          <w:szCs w:val="16"/>
        </w:rPr>
        <w:fldChar w:fldCharType="separate"/>
      </w:r>
      <w:hyperlink w:anchor="_Toc428364453" w:history="1">
        <w:r w:rsidR="00FD1448" w:rsidRPr="00DD2693">
          <w:rPr>
            <w:rStyle w:val="Hyperlink"/>
            <w:noProof/>
            <w:lang w:val="fr-FR"/>
          </w:rPr>
          <w:t>Core Infrastructure Server Suite Datacenter</w:t>
        </w:r>
        <w:r w:rsidR="00FD1448">
          <w:rPr>
            <w:noProof/>
            <w:webHidden/>
          </w:rPr>
          <w:tab/>
        </w:r>
        <w:r w:rsidR="00FD1448">
          <w:rPr>
            <w:noProof/>
            <w:webHidden/>
          </w:rPr>
          <w:fldChar w:fldCharType="begin"/>
        </w:r>
        <w:r w:rsidR="00FD1448">
          <w:rPr>
            <w:noProof/>
            <w:webHidden/>
          </w:rPr>
          <w:instrText xml:space="preserve"> PAGEREF _Toc428364453 \h </w:instrText>
        </w:r>
        <w:r w:rsidR="00FD1448">
          <w:rPr>
            <w:noProof/>
            <w:webHidden/>
          </w:rPr>
        </w:r>
        <w:r w:rsidR="00FD1448">
          <w:rPr>
            <w:noProof/>
            <w:webHidden/>
          </w:rPr>
          <w:fldChar w:fldCharType="separate"/>
        </w:r>
        <w:r w:rsidR="00FD1448">
          <w:rPr>
            <w:noProof/>
            <w:webHidden/>
          </w:rPr>
          <w:t>15</w:t>
        </w:r>
        <w:r w:rsidR="00FD1448">
          <w:rPr>
            <w:noProof/>
            <w:webHidden/>
          </w:rPr>
          <w:fldChar w:fldCharType="end"/>
        </w:r>
      </w:hyperlink>
    </w:p>
    <w:p w14:paraId="29AC4727" w14:textId="77777777" w:rsidR="00FD1448" w:rsidRDefault="00A93FEE">
      <w:pPr>
        <w:pStyle w:val="TOC2"/>
        <w:rPr>
          <w:noProof/>
          <w:color w:val="auto"/>
          <w:sz w:val="22"/>
          <w:lang w:val="en-US" w:eastAsia="ja-JP" w:bidi="ar-SA"/>
        </w:rPr>
      </w:pPr>
      <w:hyperlink w:anchor="_Toc428364454" w:history="1">
        <w:r w:rsidR="00FD1448" w:rsidRPr="00DD2693">
          <w:rPr>
            <w:rStyle w:val="Hyperlink"/>
            <w:noProof/>
          </w:rPr>
          <w:t>Core Infrastructure Server Suite Standard</w:t>
        </w:r>
        <w:r w:rsidR="00FD1448">
          <w:rPr>
            <w:noProof/>
            <w:webHidden/>
          </w:rPr>
          <w:tab/>
        </w:r>
        <w:r w:rsidR="00FD1448">
          <w:rPr>
            <w:noProof/>
            <w:webHidden/>
          </w:rPr>
          <w:fldChar w:fldCharType="begin"/>
        </w:r>
        <w:r w:rsidR="00FD1448">
          <w:rPr>
            <w:noProof/>
            <w:webHidden/>
          </w:rPr>
          <w:instrText xml:space="preserve"> PAGEREF _Toc428364454 \h </w:instrText>
        </w:r>
        <w:r w:rsidR="00FD1448">
          <w:rPr>
            <w:noProof/>
            <w:webHidden/>
          </w:rPr>
        </w:r>
        <w:r w:rsidR="00FD1448">
          <w:rPr>
            <w:noProof/>
            <w:webHidden/>
          </w:rPr>
          <w:fldChar w:fldCharType="separate"/>
        </w:r>
        <w:r w:rsidR="00FD1448">
          <w:rPr>
            <w:noProof/>
            <w:webHidden/>
          </w:rPr>
          <w:t>16</w:t>
        </w:r>
        <w:r w:rsidR="00FD1448">
          <w:rPr>
            <w:noProof/>
            <w:webHidden/>
          </w:rPr>
          <w:fldChar w:fldCharType="end"/>
        </w:r>
      </w:hyperlink>
    </w:p>
    <w:p w14:paraId="51327870" w14:textId="77777777" w:rsidR="00FD1448" w:rsidRDefault="00A93FEE">
      <w:pPr>
        <w:pStyle w:val="TOC2"/>
        <w:rPr>
          <w:noProof/>
          <w:color w:val="auto"/>
          <w:sz w:val="22"/>
          <w:lang w:val="en-US" w:eastAsia="ja-JP" w:bidi="ar-SA"/>
        </w:rPr>
      </w:pPr>
      <w:hyperlink w:anchor="_Toc428364455" w:history="1">
        <w:r w:rsidR="00FD1448" w:rsidRPr="00DD2693">
          <w:rPr>
            <w:rStyle w:val="Hyperlink"/>
            <w:noProof/>
          </w:rPr>
          <w:t>Служба синхронизации для размещения Forefront Identity Manager 2010 R2</w:t>
        </w:r>
        <w:r w:rsidR="00FD1448">
          <w:rPr>
            <w:noProof/>
            <w:webHidden/>
          </w:rPr>
          <w:tab/>
        </w:r>
        <w:r w:rsidR="00FD1448">
          <w:rPr>
            <w:noProof/>
            <w:webHidden/>
          </w:rPr>
          <w:fldChar w:fldCharType="begin"/>
        </w:r>
        <w:r w:rsidR="00FD1448">
          <w:rPr>
            <w:noProof/>
            <w:webHidden/>
          </w:rPr>
          <w:instrText xml:space="preserve"> PAGEREF _Toc428364455 \h </w:instrText>
        </w:r>
        <w:r w:rsidR="00FD1448">
          <w:rPr>
            <w:noProof/>
            <w:webHidden/>
          </w:rPr>
        </w:r>
        <w:r w:rsidR="00FD1448">
          <w:rPr>
            <w:noProof/>
            <w:webHidden/>
          </w:rPr>
          <w:fldChar w:fldCharType="separate"/>
        </w:r>
        <w:r w:rsidR="00FD1448">
          <w:rPr>
            <w:noProof/>
            <w:webHidden/>
          </w:rPr>
          <w:t>17</w:t>
        </w:r>
        <w:r w:rsidR="00FD1448">
          <w:rPr>
            <w:noProof/>
            <w:webHidden/>
          </w:rPr>
          <w:fldChar w:fldCharType="end"/>
        </w:r>
      </w:hyperlink>
    </w:p>
    <w:p w14:paraId="18432F4A" w14:textId="77777777" w:rsidR="00FD1448" w:rsidRDefault="00A93FEE">
      <w:pPr>
        <w:pStyle w:val="TOC2"/>
        <w:rPr>
          <w:noProof/>
          <w:color w:val="auto"/>
          <w:sz w:val="22"/>
          <w:lang w:val="en-US" w:eastAsia="ja-JP" w:bidi="ar-SA"/>
        </w:rPr>
      </w:pPr>
      <w:hyperlink w:anchor="_Toc428364456" w:history="1">
        <w:r w:rsidR="00FD1448" w:rsidRPr="00DD2693">
          <w:rPr>
            <w:rStyle w:val="Hyperlink"/>
            <w:noProof/>
          </w:rPr>
          <w:t>Microsoft Dynamics C5 2012</w:t>
        </w:r>
        <w:r w:rsidR="00FD1448">
          <w:rPr>
            <w:noProof/>
            <w:webHidden/>
          </w:rPr>
          <w:tab/>
        </w:r>
        <w:r w:rsidR="00FD1448">
          <w:rPr>
            <w:noProof/>
            <w:webHidden/>
          </w:rPr>
          <w:fldChar w:fldCharType="begin"/>
        </w:r>
        <w:r w:rsidR="00FD1448">
          <w:rPr>
            <w:noProof/>
            <w:webHidden/>
          </w:rPr>
          <w:instrText xml:space="preserve"> PAGEREF _Toc428364456 \h </w:instrText>
        </w:r>
        <w:r w:rsidR="00FD1448">
          <w:rPr>
            <w:noProof/>
            <w:webHidden/>
          </w:rPr>
        </w:r>
        <w:r w:rsidR="00FD1448">
          <w:rPr>
            <w:noProof/>
            <w:webHidden/>
          </w:rPr>
          <w:fldChar w:fldCharType="separate"/>
        </w:r>
        <w:r w:rsidR="00FD1448">
          <w:rPr>
            <w:noProof/>
            <w:webHidden/>
          </w:rPr>
          <w:t>17</w:t>
        </w:r>
        <w:r w:rsidR="00FD1448">
          <w:rPr>
            <w:noProof/>
            <w:webHidden/>
          </w:rPr>
          <w:fldChar w:fldCharType="end"/>
        </w:r>
      </w:hyperlink>
    </w:p>
    <w:p w14:paraId="6479F21D" w14:textId="77777777" w:rsidR="00FD1448" w:rsidRDefault="00A93FEE">
      <w:pPr>
        <w:pStyle w:val="TOC2"/>
        <w:rPr>
          <w:noProof/>
          <w:color w:val="auto"/>
          <w:sz w:val="22"/>
          <w:lang w:val="en-US" w:eastAsia="ja-JP" w:bidi="ar-SA"/>
        </w:rPr>
      </w:pPr>
      <w:hyperlink w:anchor="_Toc428364457" w:history="1">
        <w:r w:rsidR="00FD1448" w:rsidRPr="00DD2693">
          <w:rPr>
            <w:rStyle w:val="Hyperlink"/>
            <w:noProof/>
          </w:rPr>
          <w:t xml:space="preserve">Microsoft Dynamics GP 2015 </w:t>
        </w:r>
        <w:r w:rsidR="00FD1448" w:rsidRPr="00DD2693">
          <w:rPr>
            <w:rStyle w:val="Hyperlink"/>
            <w:noProof/>
            <w:lang w:val="en-US"/>
          </w:rPr>
          <w:t>R</w:t>
        </w:r>
        <w:r w:rsidR="00FD1448" w:rsidRPr="00DD2693">
          <w:rPr>
            <w:rStyle w:val="Hyperlink"/>
            <w:noProof/>
          </w:rPr>
          <w:t>2</w:t>
        </w:r>
        <w:r w:rsidR="00FD1448">
          <w:rPr>
            <w:noProof/>
            <w:webHidden/>
          </w:rPr>
          <w:tab/>
        </w:r>
        <w:r w:rsidR="00FD1448">
          <w:rPr>
            <w:noProof/>
            <w:webHidden/>
          </w:rPr>
          <w:fldChar w:fldCharType="begin"/>
        </w:r>
        <w:r w:rsidR="00FD1448">
          <w:rPr>
            <w:noProof/>
            <w:webHidden/>
          </w:rPr>
          <w:instrText xml:space="preserve"> PAGEREF _Toc428364457 \h </w:instrText>
        </w:r>
        <w:r w:rsidR="00FD1448">
          <w:rPr>
            <w:noProof/>
            <w:webHidden/>
          </w:rPr>
        </w:r>
        <w:r w:rsidR="00FD1448">
          <w:rPr>
            <w:noProof/>
            <w:webHidden/>
          </w:rPr>
          <w:fldChar w:fldCharType="separate"/>
        </w:r>
        <w:r w:rsidR="00FD1448">
          <w:rPr>
            <w:noProof/>
            <w:webHidden/>
          </w:rPr>
          <w:t>18</w:t>
        </w:r>
        <w:r w:rsidR="00FD1448">
          <w:rPr>
            <w:noProof/>
            <w:webHidden/>
          </w:rPr>
          <w:fldChar w:fldCharType="end"/>
        </w:r>
      </w:hyperlink>
    </w:p>
    <w:p w14:paraId="354A2045" w14:textId="77777777" w:rsidR="00FD1448" w:rsidRDefault="00A93FEE">
      <w:pPr>
        <w:pStyle w:val="TOC2"/>
        <w:rPr>
          <w:noProof/>
          <w:color w:val="auto"/>
          <w:sz w:val="22"/>
          <w:lang w:val="en-US" w:eastAsia="ja-JP" w:bidi="ar-SA"/>
        </w:rPr>
      </w:pPr>
      <w:hyperlink w:anchor="_Toc428364458" w:history="1">
        <w:r w:rsidR="00FD1448" w:rsidRPr="00DD2693">
          <w:rPr>
            <w:rStyle w:val="Hyperlink"/>
            <w:noProof/>
          </w:rPr>
          <w:t>Microsoft Dynamics NAV 2015</w:t>
        </w:r>
        <w:r w:rsidR="00FD1448">
          <w:rPr>
            <w:noProof/>
            <w:webHidden/>
          </w:rPr>
          <w:tab/>
        </w:r>
        <w:r w:rsidR="00FD1448">
          <w:rPr>
            <w:noProof/>
            <w:webHidden/>
          </w:rPr>
          <w:fldChar w:fldCharType="begin"/>
        </w:r>
        <w:r w:rsidR="00FD1448">
          <w:rPr>
            <w:noProof/>
            <w:webHidden/>
          </w:rPr>
          <w:instrText xml:space="preserve"> PAGEREF _Toc428364458 \h </w:instrText>
        </w:r>
        <w:r w:rsidR="00FD1448">
          <w:rPr>
            <w:noProof/>
            <w:webHidden/>
          </w:rPr>
        </w:r>
        <w:r w:rsidR="00FD1448">
          <w:rPr>
            <w:noProof/>
            <w:webHidden/>
          </w:rPr>
          <w:fldChar w:fldCharType="separate"/>
        </w:r>
        <w:r w:rsidR="00FD1448">
          <w:rPr>
            <w:noProof/>
            <w:webHidden/>
          </w:rPr>
          <w:t>19</w:t>
        </w:r>
        <w:r w:rsidR="00FD1448">
          <w:rPr>
            <w:noProof/>
            <w:webHidden/>
          </w:rPr>
          <w:fldChar w:fldCharType="end"/>
        </w:r>
      </w:hyperlink>
    </w:p>
    <w:p w14:paraId="77C4D9D2" w14:textId="77777777" w:rsidR="00FD1448" w:rsidRDefault="00A93FEE">
      <w:pPr>
        <w:pStyle w:val="TOC2"/>
        <w:rPr>
          <w:noProof/>
          <w:color w:val="auto"/>
          <w:sz w:val="22"/>
          <w:lang w:val="en-US" w:eastAsia="ja-JP" w:bidi="ar-SA"/>
        </w:rPr>
      </w:pPr>
      <w:hyperlink w:anchor="_Toc428364459" w:history="1">
        <w:r w:rsidR="00FD1448" w:rsidRPr="00DD2693">
          <w:rPr>
            <w:rStyle w:val="Hyperlink"/>
            <w:noProof/>
          </w:rPr>
          <w:t>Microsoft Dynamics SL 2015</w:t>
        </w:r>
        <w:r w:rsidR="00FD1448">
          <w:rPr>
            <w:noProof/>
            <w:webHidden/>
          </w:rPr>
          <w:tab/>
        </w:r>
        <w:r w:rsidR="00FD1448">
          <w:rPr>
            <w:noProof/>
            <w:webHidden/>
          </w:rPr>
          <w:fldChar w:fldCharType="begin"/>
        </w:r>
        <w:r w:rsidR="00FD1448">
          <w:rPr>
            <w:noProof/>
            <w:webHidden/>
          </w:rPr>
          <w:instrText xml:space="preserve"> PAGEREF _Toc428364459 \h </w:instrText>
        </w:r>
        <w:r w:rsidR="00FD1448">
          <w:rPr>
            <w:noProof/>
            <w:webHidden/>
          </w:rPr>
        </w:r>
        <w:r w:rsidR="00FD1448">
          <w:rPr>
            <w:noProof/>
            <w:webHidden/>
          </w:rPr>
          <w:fldChar w:fldCharType="separate"/>
        </w:r>
        <w:r w:rsidR="00FD1448">
          <w:rPr>
            <w:noProof/>
            <w:webHidden/>
          </w:rPr>
          <w:t>19</w:t>
        </w:r>
        <w:r w:rsidR="00FD1448">
          <w:rPr>
            <w:noProof/>
            <w:webHidden/>
          </w:rPr>
          <w:fldChar w:fldCharType="end"/>
        </w:r>
      </w:hyperlink>
    </w:p>
    <w:p w14:paraId="55E53690" w14:textId="77777777" w:rsidR="00FD1448" w:rsidRDefault="00A93FEE">
      <w:pPr>
        <w:pStyle w:val="TOC2"/>
        <w:rPr>
          <w:noProof/>
          <w:color w:val="auto"/>
          <w:sz w:val="22"/>
          <w:lang w:val="en-US" w:eastAsia="ja-JP" w:bidi="ar-SA"/>
        </w:rPr>
      </w:pPr>
      <w:hyperlink w:anchor="_Toc428364460" w:history="1">
        <w:r w:rsidR="00FD1448" w:rsidRPr="00DD2693">
          <w:rPr>
            <w:rStyle w:val="Hyperlink"/>
            <w:noProof/>
          </w:rPr>
          <w:t>Система контроля использования</w:t>
        </w:r>
        <w:r w:rsidR="00FD1448">
          <w:rPr>
            <w:noProof/>
            <w:webHidden/>
          </w:rPr>
          <w:tab/>
        </w:r>
        <w:r w:rsidR="00FD1448">
          <w:rPr>
            <w:noProof/>
            <w:webHidden/>
          </w:rPr>
          <w:fldChar w:fldCharType="begin"/>
        </w:r>
        <w:r w:rsidR="00FD1448">
          <w:rPr>
            <w:noProof/>
            <w:webHidden/>
          </w:rPr>
          <w:instrText xml:space="preserve"> PAGEREF _Toc428364460 \h </w:instrText>
        </w:r>
        <w:r w:rsidR="00FD1448">
          <w:rPr>
            <w:noProof/>
            <w:webHidden/>
          </w:rPr>
        </w:r>
        <w:r w:rsidR="00FD1448">
          <w:rPr>
            <w:noProof/>
            <w:webHidden/>
          </w:rPr>
          <w:fldChar w:fldCharType="separate"/>
        </w:r>
        <w:r w:rsidR="00FD1448">
          <w:rPr>
            <w:noProof/>
            <w:webHidden/>
          </w:rPr>
          <w:t>20</w:t>
        </w:r>
        <w:r w:rsidR="00FD1448">
          <w:rPr>
            <w:noProof/>
            <w:webHidden/>
          </w:rPr>
          <w:fldChar w:fldCharType="end"/>
        </w:r>
      </w:hyperlink>
    </w:p>
    <w:p w14:paraId="556B1418" w14:textId="77777777" w:rsidR="00FD1448" w:rsidRDefault="00A93FEE">
      <w:pPr>
        <w:pStyle w:val="TOC2"/>
        <w:rPr>
          <w:noProof/>
          <w:color w:val="auto"/>
          <w:sz w:val="22"/>
          <w:lang w:val="en-US" w:eastAsia="ja-JP" w:bidi="ar-SA"/>
        </w:rPr>
      </w:pPr>
      <w:hyperlink w:anchor="_Toc428364461" w:history="1">
        <w:r w:rsidR="00FD1448" w:rsidRPr="00DD2693">
          <w:rPr>
            <w:rStyle w:val="Hyperlink"/>
            <w:noProof/>
          </w:rPr>
          <w:t>Размещение SharePoint 2013</w:t>
        </w:r>
        <w:r w:rsidR="00FD1448">
          <w:rPr>
            <w:noProof/>
            <w:webHidden/>
          </w:rPr>
          <w:tab/>
        </w:r>
        <w:r w:rsidR="00FD1448">
          <w:rPr>
            <w:noProof/>
            <w:webHidden/>
          </w:rPr>
          <w:fldChar w:fldCharType="begin"/>
        </w:r>
        <w:r w:rsidR="00FD1448">
          <w:rPr>
            <w:noProof/>
            <w:webHidden/>
          </w:rPr>
          <w:instrText xml:space="preserve"> PAGEREF _Toc428364461 \h </w:instrText>
        </w:r>
        <w:r w:rsidR="00FD1448">
          <w:rPr>
            <w:noProof/>
            <w:webHidden/>
          </w:rPr>
        </w:r>
        <w:r w:rsidR="00FD1448">
          <w:rPr>
            <w:noProof/>
            <w:webHidden/>
          </w:rPr>
          <w:fldChar w:fldCharType="separate"/>
        </w:r>
        <w:r w:rsidR="00FD1448">
          <w:rPr>
            <w:noProof/>
            <w:webHidden/>
          </w:rPr>
          <w:t>20</w:t>
        </w:r>
        <w:r w:rsidR="00FD1448">
          <w:rPr>
            <w:noProof/>
            <w:webHidden/>
          </w:rPr>
          <w:fldChar w:fldCharType="end"/>
        </w:r>
      </w:hyperlink>
    </w:p>
    <w:p w14:paraId="07EEB823" w14:textId="77777777" w:rsidR="00FD1448" w:rsidRDefault="00A93FEE">
      <w:pPr>
        <w:pStyle w:val="TOC2"/>
        <w:rPr>
          <w:noProof/>
          <w:color w:val="auto"/>
          <w:sz w:val="22"/>
          <w:lang w:val="en-US" w:eastAsia="ja-JP" w:bidi="ar-SA"/>
        </w:rPr>
      </w:pPr>
      <w:hyperlink w:anchor="_Toc428364462" w:history="1">
        <w:r w:rsidR="00FD1448" w:rsidRPr="00DD2693">
          <w:rPr>
            <w:rStyle w:val="Hyperlink"/>
            <w:noProof/>
          </w:rPr>
          <w:t>System Center 2012 R2 Datacenter</w:t>
        </w:r>
        <w:r w:rsidR="00FD1448">
          <w:rPr>
            <w:noProof/>
            <w:webHidden/>
          </w:rPr>
          <w:tab/>
        </w:r>
        <w:r w:rsidR="00FD1448">
          <w:rPr>
            <w:noProof/>
            <w:webHidden/>
          </w:rPr>
          <w:fldChar w:fldCharType="begin"/>
        </w:r>
        <w:r w:rsidR="00FD1448">
          <w:rPr>
            <w:noProof/>
            <w:webHidden/>
          </w:rPr>
          <w:instrText xml:space="preserve"> PAGEREF _Toc428364462 \h </w:instrText>
        </w:r>
        <w:r w:rsidR="00FD1448">
          <w:rPr>
            <w:noProof/>
            <w:webHidden/>
          </w:rPr>
        </w:r>
        <w:r w:rsidR="00FD1448">
          <w:rPr>
            <w:noProof/>
            <w:webHidden/>
          </w:rPr>
          <w:fldChar w:fldCharType="separate"/>
        </w:r>
        <w:r w:rsidR="00FD1448">
          <w:rPr>
            <w:noProof/>
            <w:webHidden/>
          </w:rPr>
          <w:t>21</w:t>
        </w:r>
        <w:r w:rsidR="00FD1448">
          <w:rPr>
            <w:noProof/>
            <w:webHidden/>
          </w:rPr>
          <w:fldChar w:fldCharType="end"/>
        </w:r>
      </w:hyperlink>
    </w:p>
    <w:p w14:paraId="6C1ABAE7" w14:textId="77777777" w:rsidR="00FD1448" w:rsidRDefault="00A93FEE">
      <w:pPr>
        <w:pStyle w:val="TOC2"/>
        <w:rPr>
          <w:noProof/>
          <w:color w:val="auto"/>
          <w:sz w:val="22"/>
          <w:lang w:val="en-US" w:eastAsia="ja-JP" w:bidi="ar-SA"/>
        </w:rPr>
      </w:pPr>
      <w:hyperlink w:anchor="_Toc428364463" w:history="1">
        <w:r w:rsidR="00FD1448" w:rsidRPr="00DD2693">
          <w:rPr>
            <w:rStyle w:val="Hyperlink"/>
            <w:noProof/>
          </w:rPr>
          <w:t>System Center 2012 R2 Standard</w:t>
        </w:r>
        <w:r w:rsidR="00FD1448">
          <w:rPr>
            <w:noProof/>
            <w:webHidden/>
          </w:rPr>
          <w:tab/>
        </w:r>
        <w:r w:rsidR="00FD1448">
          <w:rPr>
            <w:noProof/>
            <w:webHidden/>
          </w:rPr>
          <w:fldChar w:fldCharType="begin"/>
        </w:r>
        <w:r w:rsidR="00FD1448">
          <w:rPr>
            <w:noProof/>
            <w:webHidden/>
          </w:rPr>
          <w:instrText xml:space="preserve"> PAGEREF _Toc428364463 \h </w:instrText>
        </w:r>
        <w:r w:rsidR="00FD1448">
          <w:rPr>
            <w:noProof/>
            <w:webHidden/>
          </w:rPr>
        </w:r>
        <w:r w:rsidR="00FD1448">
          <w:rPr>
            <w:noProof/>
            <w:webHidden/>
          </w:rPr>
          <w:fldChar w:fldCharType="separate"/>
        </w:r>
        <w:r w:rsidR="00FD1448">
          <w:rPr>
            <w:noProof/>
            <w:webHidden/>
          </w:rPr>
          <w:t>22</w:t>
        </w:r>
        <w:r w:rsidR="00FD1448">
          <w:rPr>
            <w:noProof/>
            <w:webHidden/>
          </w:rPr>
          <w:fldChar w:fldCharType="end"/>
        </w:r>
      </w:hyperlink>
    </w:p>
    <w:p w14:paraId="588125DB" w14:textId="77777777" w:rsidR="00FD1448" w:rsidRDefault="00A93FEE">
      <w:pPr>
        <w:pStyle w:val="TOC2"/>
        <w:rPr>
          <w:noProof/>
          <w:color w:val="auto"/>
          <w:sz w:val="22"/>
          <w:lang w:val="en-US" w:eastAsia="ja-JP" w:bidi="ar-SA"/>
        </w:rPr>
      </w:pPr>
      <w:hyperlink w:anchor="_Toc428364464" w:history="1">
        <w:r w:rsidR="00FD1448" w:rsidRPr="00DD2693">
          <w:rPr>
            <w:rStyle w:val="Hyperlink"/>
            <w:noProof/>
          </w:rPr>
          <w:t>Windows Server 2012 R2 Datacenter</w:t>
        </w:r>
        <w:r w:rsidR="00FD1448">
          <w:rPr>
            <w:noProof/>
            <w:webHidden/>
          </w:rPr>
          <w:tab/>
        </w:r>
        <w:r w:rsidR="00FD1448">
          <w:rPr>
            <w:noProof/>
            <w:webHidden/>
          </w:rPr>
          <w:fldChar w:fldCharType="begin"/>
        </w:r>
        <w:r w:rsidR="00FD1448">
          <w:rPr>
            <w:noProof/>
            <w:webHidden/>
          </w:rPr>
          <w:instrText xml:space="preserve"> PAGEREF _Toc428364464 \h </w:instrText>
        </w:r>
        <w:r w:rsidR="00FD1448">
          <w:rPr>
            <w:noProof/>
            <w:webHidden/>
          </w:rPr>
        </w:r>
        <w:r w:rsidR="00FD1448">
          <w:rPr>
            <w:noProof/>
            <w:webHidden/>
          </w:rPr>
          <w:fldChar w:fldCharType="separate"/>
        </w:r>
        <w:r w:rsidR="00FD1448">
          <w:rPr>
            <w:noProof/>
            <w:webHidden/>
          </w:rPr>
          <w:t>24</w:t>
        </w:r>
        <w:r w:rsidR="00FD1448">
          <w:rPr>
            <w:noProof/>
            <w:webHidden/>
          </w:rPr>
          <w:fldChar w:fldCharType="end"/>
        </w:r>
      </w:hyperlink>
    </w:p>
    <w:p w14:paraId="6D9618CC" w14:textId="77777777" w:rsidR="00FD1448" w:rsidRDefault="00A93FEE">
      <w:pPr>
        <w:pStyle w:val="TOC2"/>
        <w:rPr>
          <w:noProof/>
          <w:color w:val="auto"/>
          <w:sz w:val="22"/>
          <w:lang w:val="en-US" w:eastAsia="ja-JP" w:bidi="ar-SA"/>
        </w:rPr>
      </w:pPr>
      <w:hyperlink w:anchor="_Toc428364465" w:history="1">
        <w:r w:rsidR="00FD1448" w:rsidRPr="00DD2693">
          <w:rPr>
            <w:rStyle w:val="Hyperlink"/>
            <w:noProof/>
          </w:rPr>
          <w:t>Windows Server 2012 R2 Standard</w:t>
        </w:r>
        <w:r w:rsidR="00FD1448">
          <w:rPr>
            <w:noProof/>
            <w:webHidden/>
          </w:rPr>
          <w:tab/>
        </w:r>
        <w:r w:rsidR="00FD1448">
          <w:rPr>
            <w:noProof/>
            <w:webHidden/>
          </w:rPr>
          <w:fldChar w:fldCharType="begin"/>
        </w:r>
        <w:r w:rsidR="00FD1448">
          <w:rPr>
            <w:noProof/>
            <w:webHidden/>
          </w:rPr>
          <w:instrText xml:space="preserve"> PAGEREF _Toc428364465 \h </w:instrText>
        </w:r>
        <w:r w:rsidR="00FD1448">
          <w:rPr>
            <w:noProof/>
            <w:webHidden/>
          </w:rPr>
        </w:r>
        <w:r w:rsidR="00FD1448">
          <w:rPr>
            <w:noProof/>
            <w:webHidden/>
          </w:rPr>
          <w:fldChar w:fldCharType="separate"/>
        </w:r>
        <w:r w:rsidR="00FD1448">
          <w:rPr>
            <w:noProof/>
            <w:webHidden/>
          </w:rPr>
          <w:t>25</w:t>
        </w:r>
        <w:r w:rsidR="00FD1448">
          <w:rPr>
            <w:noProof/>
            <w:webHidden/>
          </w:rPr>
          <w:fldChar w:fldCharType="end"/>
        </w:r>
      </w:hyperlink>
    </w:p>
    <w:p w14:paraId="32424CEF" w14:textId="77777777" w:rsidR="00FD1448" w:rsidRDefault="00A93FEE">
      <w:pPr>
        <w:pStyle w:val="TOC2"/>
        <w:rPr>
          <w:noProof/>
          <w:color w:val="auto"/>
          <w:sz w:val="22"/>
          <w:lang w:val="en-US" w:eastAsia="ja-JP" w:bidi="ar-SA"/>
        </w:rPr>
      </w:pPr>
      <w:hyperlink w:anchor="_Toc428364466" w:history="1">
        <w:r w:rsidR="00FD1448" w:rsidRPr="00DD2693">
          <w:rPr>
            <w:rStyle w:val="Hyperlink"/>
            <w:noProof/>
          </w:rPr>
          <w:t>Windows Server 2012 R2 Essentials</w:t>
        </w:r>
        <w:r w:rsidR="00FD1448">
          <w:rPr>
            <w:noProof/>
            <w:webHidden/>
          </w:rPr>
          <w:tab/>
        </w:r>
        <w:r w:rsidR="00FD1448">
          <w:rPr>
            <w:noProof/>
            <w:webHidden/>
          </w:rPr>
          <w:fldChar w:fldCharType="begin"/>
        </w:r>
        <w:r w:rsidR="00FD1448">
          <w:rPr>
            <w:noProof/>
            <w:webHidden/>
          </w:rPr>
          <w:instrText xml:space="preserve"> PAGEREF _Toc428364466 \h </w:instrText>
        </w:r>
        <w:r w:rsidR="00FD1448">
          <w:rPr>
            <w:noProof/>
            <w:webHidden/>
          </w:rPr>
        </w:r>
        <w:r w:rsidR="00FD1448">
          <w:rPr>
            <w:noProof/>
            <w:webHidden/>
          </w:rPr>
          <w:fldChar w:fldCharType="separate"/>
        </w:r>
        <w:r w:rsidR="00FD1448">
          <w:rPr>
            <w:noProof/>
            <w:webHidden/>
          </w:rPr>
          <w:t>26</w:t>
        </w:r>
        <w:r w:rsidR="00FD1448">
          <w:rPr>
            <w:noProof/>
            <w:webHidden/>
          </w:rPr>
          <w:fldChar w:fldCharType="end"/>
        </w:r>
      </w:hyperlink>
    </w:p>
    <w:p w14:paraId="5F26DF53" w14:textId="77777777" w:rsidR="009950B2" w:rsidRDefault="0006656D" w:rsidP="00C1564F">
      <w:pPr>
        <w:pStyle w:val="TOC2"/>
        <w:sectPr w:rsidR="009950B2" w:rsidSect="00DF3827">
          <w:footerReference w:type="default" r:id="rId129"/>
          <w:type w:val="continuous"/>
          <w:pgSz w:w="12240" w:h="15840" w:code="1"/>
          <w:pgMar w:top="1170" w:right="720" w:bottom="720" w:left="720" w:header="432" w:footer="288" w:gutter="0"/>
          <w:cols w:num="2" w:space="360"/>
          <w:docGrid w:linePitch="360"/>
        </w:sectPr>
      </w:pPr>
      <w:r>
        <w:fldChar w:fldCharType="end"/>
      </w:r>
    </w:p>
    <w:p w14:paraId="1B2F7400" w14:textId="263CC11F" w:rsidR="000A570B" w:rsidRPr="004D5D5F" w:rsidRDefault="00F81C03" w:rsidP="00C1564F">
      <w:pPr>
        <w:pStyle w:val="PURHeading1"/>
        <w:spacing w:line="240" w:lineRule="auto"/>
      </w:pPr>
      <w:bookmarkStart w:id="53" w:name="ОБЩИЕ_УСЛОВИЯ"/>
      <w:r>
        <w:lastRenderedPageBreak/>
        <w:t>Общие условия</w:t>
      </w:r>
      <w:bookmarkEnd w:id="53"/>
    </w:p>
    <w:p w14:paraId="0681DB3A" w14:textId="77777777" w:rsidR="000A570B" w:rsidRPr="00732F38" w:rsidRDefault="000A570B" w:rsidP="00C1564F">
      <w:pPr>
        <w:pStyle w:val="PURHeading2"/>
        <w:spacing w:line="240" w:lineRule="auto"/>
      </w:pPr>
      <w:r>
        <w:t>Лицензирование сервера</w:t>
      </w:r>
    </w:p>
    <w:p w14:paraId="3EC3EE87" w14:textId="7B1F0FF5" w:rsidR="000A570B" w:rsidRDefault="000A570B" w:rsidP="00C1564F">
      <w:pPr>
        <w:pStyle w:val="PURBody"/>
        <w:rPr>
          <w:b/>
          <w:caps/>
        </w:rPr>
      </w:pPr>
      <w:r>
        <w:t xml:space="preserve">Прежде чем использовать экземпляры серверного программного обеспечения на каком-либо сервере, вы должны определить необходимое количество лицензий на программное обеспечение и назначить их этому серверу, как описано ниже. </w:t>
      </w:r>
    </w:p>
    <w:p w14:paraId="7DA27C31" w14:textId="77777777" w:rsidR="000A570B" w:rsidRDefault="000A570B" w:rsidP="00C1564F">
      <w:pPr>
        <w:pStyle w:val="PURBlueStrong"/>
        <w:spacing w:line="240" w:lineRule="auto"/>
      </w:pPr>
      <w:r>
        <w:t>Определение необходимого количества лицензий</w:t>
      </w:r>
    </w:p>
    <w:p w14:paraId="5D836B1F" w14:textId="709A4BE1" w:rsidR="000A570B" w:rsidRPr="008115B6" w:rsidRDefault="004173E6" w:rsidP="00C1564F">
      <w:pPr>
        <w:pStyle w:val="PURBody-Indented"/>
      </w:pPr>
      <w:r>
        <w:t>За исключением положений в условиях лицензии для конкретного продукта число необходимых лицензий зависит от общего числа физических процессоров на сервере (как описано в Варианте 1 ниже) или числа используемых виртуальных и физических процессоров (как описано в Варианте 2 ниже). Для выпусков Enterprise программного обеспечения можно выбрать любой из вариантов. Для всех остальных выпусков программного обеспечения необходимо выбирать Вариант 2.</w:t>
      </w:r>
    </w:p>
    <w:p w14:paraId="11DB4394" w14:textId="77777777" w:rsidR="00B70FA2" w:rsidRDefault="000A570B" w:rsidP="00C1564F">
      <w:pPr>
        <w:pStyle w:val="PURBody-Indented"/>
      </w:pPr>
      <w:r>
        <w:rPr>
          <w:rStyle w:val="Strong"/>
        </w:rPr>
        <w:t xml:space="preserve">Вариант 1. Неограниченная виртуализация. </w:t>
      </w:r>
      <w:r>
        <w:t>При данном способе количество лицензий, необходимых для сервера, равняется общему количеству физических процессоров на этом сервере. При определении количества и назначении лицензий в соответствии с данным вариантом серверное программное обеспечение можно запускать в одной физической и любом числе виртуальных операционных сред независимо от числа используемых физических и виртуальных процессоров. Этот вариант доступен только для выпусков Enterprise программного обеспечения.</w:t>
      </w:r>
    </w:p>
    <w:p w14:paraId="5E908EAA" w14:textId="13826776" w:rsidR="000A570B" w:rsidRPr="00A80756" w:rsidRDefault="000A570B" w:rsidP="00C1564F">
      <w:pPr>
        <w:pStyle w:val="PURBody-Indented"/>
      </w:pPr>
      <w:r>
        <w:rPr>
          <w:rStyle w:val="Strong"/>
        </w:rPr>
        <w:t>Вариант 2. Лицензирование по количеству используемых процессоров</w:t>
      </w:r>
      <w:r>
        <w:rPr>
          <w:b/>
        </w:rPr>
        <w:t>.</w:t>
      </w:r>
      <w:r>
        <w:t xml:space="preserve"> В этом случае общее количество лицензий, необходимых для сервера, равно сумме лицензий, указанных в пунктах (a) и (b) ниже. Для выпусков программного обеспечения, отличных от Enterprise, доступен только этот вариант.</w:t>
      </w:r>
    </w:p>
    <w:p w14:paraId="673A64DB" w14:textId="77777777" w:rsidR="004C70E5" w:rsidRDefault="004C70E5" w:rsidP="00C1564F">
      <w:pPr>
        <w:pStyle w:val="PURBullet-Indented"/>
        <w:numPr>
          <w:ilvl w:val="0"/>
          <w:numId w:val="14"/>
        </w:numPr>
        <w:spacing w:line="240" w:lineRule="auto"/>
        <w:ind w:left="994"/>
        <w:contextualSpacing w:val="0"/>
      </w:pPr>
      <w:r>
        <w:t>Чтобы запустить экземпляры серверного программного обеспечения в физической операционной среде на сервере, требуется лицензия для каждого физического процессора, используемого физической операционной средой.</w:t>
      </w:r>
    </w:p>
    <w:p w14:paraId="6ABDE6F9" w14:textId="463C119B" w:rsidR="000A570B" w:rsidRPr="00A80756" w:rsidRDefault="000A570B" w:rsidP="00C1564F">
      <w:pPr>
        <w:pStyle w:val="PURBullet-Indented"/>
        <w:numPr>
          <w:ilvl w:val="0"/>
          <w:numId w:val="14"/>
        </w:numPr>
        <w:spacing w:line="240" w:lineRule="auto"/>
      </w:pPr>
      <w:r>
        <w:t>Чтобы запускать экземпляры серверного программного обеспечения в виртуальных операционных средах на сервере, требуется лицензия для каждого виртуального процессора*, используемого каждой из этих виртуальных операционных сред. Если виртуальная операционная среда использует часть виртуального процессора, эта часть считается полным виртуальным процессором.</w:t>
      </w:r>
    </w:p>
    <w:p w14:paraId="1252C8C9" w14:textId="670EC8F7" w:rsidR="000A570B" w:rsidRPr="0026631B" w:rsidRDefault="000A570B" w:rsidP="00C1564F">
      <w:pPr>
        <w:pStyle w:val="PURBody-Indented"/>
      </w:pPr>
      <w:r>
        <w:t>*Виртуальный процессор — это процессор в виртуальном (эмулируемом) устройстве. Виртуальные операционные среды используют виртуальные процессоры. Исключительно в контексте лицензирования считается, что у виртуального процессора такое же количество потоков и ядер, как у каждого физического процессора в физическом устройстве. Таким образом, для любой виртуальной операционной среды на сервере, на котором каждый физический процессор обеспечивает Х логических процессоров, количество необходимых лицензий включает пункты A) и B) ниже:</w:t>
      </w:r>
    </w:p>
    <w:p w14:paraId="0CED70D5" w14:textId="6E076F32" w:rsidR="000A570B" w:rsidRDefault="000A570B" w:rsidP="00C1564F">
      <w:pPr>
        <w:pStyle w:val="PURBullet-Indented"/>
        <w:numPr>
          <w:ilvl w:val="0"/>
          <w:numId w:val="26"/>
        </w:numPr>
        <w:spacing w:line="240" w:lineRule="auto"/>
        <w:ind w:left="994"/>
        <w:contextualSpacing w:val="0"/>
      </w:pPr>
      <w:r>
        <w:t>одна лицензия на каждые Х логических процессоров, используемых виртуальной операционной средой</w:t>
      </w:r>
    </w:p>
    <w:p w14:paraId="0C0E5C7F" w14:textId="3A2C91FF" w:rsidR="000A570B" w:rsidRDefault="000A570B" w:rsidP="00C1564F">
      <w:pPr>
        <w:pStyle w:val="PURBullet-Indented"/>
        <w:numPr>
          <w:ilvl w:val="0"/>
          <w:numId w:val="26"/>
        </w:numPr>
        <w:spacing w:line="240" w:lineRule="auto"/>
      </w:pPr>
      <w:r>
        <w:t>одна лицензия, если количество используемых логических процессоров не является целым числом, кратным Х.</w:t>
      </w:r>
    </w:p>
    <w:p w14:paraId="1DFF21B2" w14:textId="3E30604B" w:rsidR="000A570B" w:rsidRPr="00862C77" w:rsidRDefault="000A570B" w:rsidP="00C1564F">
      <w:pPr>
        <w:pStyle w:val="PURBody-Indented"/>
      </w:pPr>
      <w:r>
        <w:t>«X», используемое выше, равняется количеству ядер или (если применимо) количеству потоков в каждом физическом процессоре.</w:t>
      </w:r>
    </w:p>
    <w:p w14:paraId="5FBC6DEC" w14:textId="77777777" w:rsidR="000A570B" w:rsidRDefault="000A570B" w:rsidP="00C1564F">
      <w:pPr>
        <w:pStyle w:val="PURHeading2"/>
        <w:spacing w:line="240" w:lineRule="auto"/>
      </w:pPr>
      <w:r>
        <w:t>Назначение необходимого количества лицензий серверу</w:t>
      </w:r>
    </w:p>
    <w:p w14:paraId="5AD1E2C8" w14:textId="69AE66BB" w:rsidR="000A570B" w:rsidRPr="000F6C7A" w:rsidRDefault="000A570B" w:rsidP="00C1564F">
      <w:pPr>
        <w:pStyle w:val="PURBody-Indented"/>
        <w:rPr>
          <w:rFonts w:eastAsia="MS Mincho" w:cs="Arial"/>
          <w:color w:val="404040"/>
          <w:szCs w:val="18"/>
          <w:lang w:eastAsia="zh-CN"/>
        </w:rPr>
      </w:pPr>
      <w:r>
        <w:t>Определив необходимое количество лицензий для сервера, вы должны назначить это количество лицензий этому серверу. Этот сервер будет лицензированным сервером для всех этих лицензий. Вы не имеете права назначать одну и ту же лицензию нескольким серверам. Каждый аппаратный раздел или стоечный модуль считается отдельным сервером.</w:t>
      </w:r>
    </w:p>
    <w:p w14:paraId="40F5E9A6" w14:textId="6F8E5BAA" w:rsidR="000A570B" w:rsidRDefault="000A570B" w:rsidP="00C1564F">
      <w:pPr>
        <w:pStyle w:val="PURBody-Indented"/>
        <w:rPr>
          <w:rFonts w:eastAsia="MS PGothic" w:cs="Arial"/>
          <w:color w:val="404040"/>
          <w:szCs w:val="18"/>
        </w:rPr>
      </w:pPr>
      <w:r>
        <w:t>Вы можете передать лицензию, но не в этом же календарном месяце</w:t>
      </w:r>
      <w:r>
        <w:rPr>
          <w:rFonts w:eastAsia="MS PGothic" w:cs="Arial"/>
          <w:color w:val="404040"/>
          <w:szCs w:val="18"/>
        </w:rPr>
        <w:t>, если только лицензированный сервер не вышел полностью из строя из-за отказа оборудования. Cервер, которому передается лицензия, становится лицензированным сервером для этой лицензии.</w:t>
      </w:r>
    </w:p>
    <w:p w14:paraId="35115AB9" w14:textId="77777777" w:rsidR="000A570B" w:rsidRPr="00BD7277" w:rsidRDefault="000A570B" w:rsidP="00C1564F">
      <w:pPr>
        <w:pStyle w:val="PURHeading2"/>
        <w:spacing w:line="240" w:lineRule="auto"/>
      </w:pPr>
      <w:r>
        <w:lastRenderedPageBreak/>
        <w:t>Запуск экземпляров серверного программного обеспечения</w:t>
      </w:r>
    </w:p>
    <w:p w14:paraId="75D247BE" w14:textId="0CED3956" w:rsidR="000A570B" w:rsidRDefault="000A570B" w:rsidP="00C1564F">
      <w:pPr>
        <w:pStyle w:val="PURBody-Indented"/>
        <w:rPr>
          <w:b/>
        </w:rPr>
      </w:pPr>
      <w:r>
        <w:t>Право на запуск программного обеспечения зависит от способа, которым определяется количество необходимых лицензий.</w:t>
      </w:r>
    </w:p>
    <w:p w14:paraId="1F172A61" w14:textId="77777777" w:rsidR="000A570B" w:rsidRPr="004868FC" w:rsidRDefault="000A570B" w:rsidP="00C1564F">
      <w:pPr>
        <w:pStyle w:val="PURBody-Indented"/>
      </w:pPr>
      <w:r>
        <w:rPr>
          <w:rStyle w:val="Strong"/>
        </w:rPr>
        <w:t>Вариант 1. Неограниченная виртуализация</w:t>
      </w:r>
      <w:r>
        <w:rPr>
          <w:b/>
        </w:rPr>
        <w:t>.</w:t>
      </w:r>
      <w:r>
        <w:t xml:space="preserve"> Если вы назначили серверу количество лицензий, равное общему количеству физических процессоров на этом сервере, то применяются следующие условия:</w:t>
      </w:r>
    </w:p>
    <w:p w14:paraId="56C18382" w14:textId="72316250" w:rsidR="000A570B" w:rsidRPr="00BD7277" w:rsidRDefault="000A570B" w:rsidP="00C1564F">
      <w:pPr>
        <w:pStyle w:val="PURBullet-Indented"/>
        <w:spacing w:line="240" w:lineRule="auto"/>
      </w:pPr>
      <w:r>
        <w:t>Вы можете в любое время запустить любое количество экземпляров серверного программного обеспечения в одной физической и в любом количестве виртуальных операционных систем на этом сервере.</w:t>
      </w:r>
    </w:p>
    <w:p w14:paraId="58DEFBE0" w14:textId="77777777" w:rsidR="000A570B" w:rsidRPr="00BD7277" w:rsidRDefault="000A570B" w:rsidP="00C1564F">
      <w:pPr>
        <w:pStyle w:val="PURBullet-Indented"/>
        <w:spacing w:line="240" w:lineRule="auto"/>
      </w:pPr>
      <w:r>
        <w:t>Лицензировать виртуальные процессоры не требуется.</w:t>
      </w:r>
    </w:p>
    <w:p w14:paraId="7D719E8E" w14:textId="1CB09D85" w:rsidR="000A570B" w:rsidRPr="004868FC" w:rsidRDefault="000A570B" w:rsidP="00C1564F">
      <w:pPr>
        <w:pStyle w:val="PURBody-Indented"/>
        <w:rPr>
          <w:b/>
          <w:bCs/>
        </w:rPr>
      </w:pPr>
      <w:r>
        <w:rPr>
          <w:rStyle w:val="Strong"/>
        </w:rPr>
        <w:t xml:space="preserve">Вариант 2. Лицензирование по количеству используемых процессоров. </w:t>
      </w:r>
      <w:r>
        <w:t>Вы можете в любое время запустить любое количество экземпляров серверного программного обеспечения в физических и виртуальных операционных системах на лицензированном сервере. Однако общее количество физических и виртуальных процессоров, используемых такими операционными средами, не может превышать количество лицензий, назначенных такому серверу.</w:t>
      </w:r>
    </w:p>
    <w:p w14:paraId="0ADCBA28" w14:textId="77777777" w:rsidR="000A570B" w:rsidRPr="00FD0417" w:rsidRDefault="000A570B" w:rsidP="00C1564F">
      <w:pPr>
        <w:pStyle w:val="PURHeading2"/>
        <w:spacing w:line="240" w:lineRule="auto"/>
      </w:pPr>
      <w:r>
        <w:t>Запуск экземпляров клиентского программного обеспечения</w:t>
      </w:r>
    </w:p>
    <w:p w14:paraId="50DE3AB7" w14:textId="58F6F78D" w:rsidR="000A570B" w:rsidRPr="00FD0417" w:rsidRDefault="000A570B" w:rsidP="00C1564F">
      <w:pPr>
        <w:pStyle w:val="PURBody-Indented"/>
      </w:pPr>
      <w:r>
        <w:t xml:space="preserve">Вы имеете право запускать или иным образом использовать любое количество экземпляров клиентского программного обеспечения, указанного в </w:t>
      </w:r>
      <w:hyperlink w:anchor="Appendix1" w:history="1">
        <w:r>
          <w:rPr>
            <w:rStyle w:val="Hyperlink"/>
          </w:rPr>
          <w:t>Приложении 1</w:t>
        </w:r>
      </w:hyperlink>
      <w:r>
        <w:t>, в физической или виртуальной операционных средах на любом количестве собственных или клиентских устройств. Вы и ваши клиенты имеют право использовать клиентское программное обеспечение только напрямую с данным серверным программным обеспечением или же через другое клиентское программное обеспечение.</w:t>
      </w:r>
    </w:p>
    <w:p w14:paraId="787F626F" w14:textId="35F4DBCC" w:rsidR="000A570B" w:rsidRPr="00FD0417" w:rsidRDefault="000A570B" w:rsidP="00C1564F">
      <w:pPr>
        <w:pStyle w:val="PURHeading2"/>
        <w:spacing w:line="240" w:lineRule="auto"/>
      </w:pPr>
      <w:r>
        <w:t>Создание экземпляров и хранение на серверах или носителях</w:t>
      </w:r>
    </w:p>
    <w:p w14:paraId="49F02200" w14:textId="77777777" w:rsidR="000A570B" w:rsidRPr="00710E52" w:rsidRDefault="000A570B" w:rsidP="00C1564F">
      <w:pPr>
        <w:pStyle w:val="PURBody-Indented"/>
      </w:pPr>
      <w:r>
        <w:t>Каждая приобретенная лицензия на программное обеспечение дает вам следующие дополнительные права.</w:t>
      </w:r>
    </w:p>
    <w:p w14:paraId="1C554693" w14:textId="77777777" w:rsidR="000A570B" w:rsidRPr="00710E52" w:rsidRDefault="000A570B" w:rsidP="00C1564F">
      <w:pPr>
        <w:pStyle w:val="PURBullet-Indented"/>
        <w:spacing w:line="240" w:lineRule="auto"/>
      </w:pPr>
      <w:r>
        <w:t>Вы можете создавать любое количество экземпляров серверного и клиентского программного обеспечения.</w:t>
      </w:r>
    </w:p>
    <w:p w14:paraId="0E813073" w14:textId="77777777" w:rsidR="000A570B" w:rsidRPr="00710E52" w:rsidRDefault="000A570B" w:rsidP="00C1564F">
      <w:pPr>
        <w:pStyle w:val="PURBullet-Indented"/>
        <w:spacing w:line="240" w:lineRule="auto"/>
      </w:pPr>
      <w:r>
        <w:t>Вы можете хранить экземпляры серверного и клиентского программного обеспечения на любом вашем сервере или носителе.</w:t>
      </w:r>
    </w:p>
    <w:p w14:paraId="0D2C645A" w14:textId="1C40C924" w:rsidR="000A570B" w:rsidRPr="00710E52" w:rsidRDefault="000A570B" w:rsidP="00C1564F">
      <w:pPr>
        <w:pStyle w:val="PURBullet-Indented"/>
        <w:spacing w:line="240" w:lineRule="auto"/>
      </w:pPr>
      <w:r>
        <w:t>Вы можете создавать и хранить экземпляры серверного и клиентского программного обеспечения исключительно для использования в соответствии с условиями приобретенных лицензий на программное обеспечение, как описано выше (например, вы не имеете права передавать экземпляры третьим лицам, за исключением ваших клиентов (и только при условии, что это разрешено в рамках вашего соглашения)).</w:t>
      </w:r>
    </w:p>
    <w:p w14:paraId="7B12897D" w14:textId="044B2B3B" w:rsidR="000A570B" w:rsidRDefault="000A570B" w:rsidP="00C1564F">
      <w:pPr>
        <w:pStyle w:val="PURHeading2"/>
        <w:spacing w:line="240" w:lineRule="auto"/>
        <w:rPr>
          <w:highlight w:val="yellow"/>
        </w:rPr>
      </w:pPr>
      <w:r>
        <w:t>Дополнительные условия лицензии и (или) права на использование</w:t>
      </w:r>
    </w:p>
    <w:p w14:paraId="1131747A" w14:textId="77777777" w:rsidR="000A570B" w:rsidRPr="00FD0417" w:rsidRDefault="000A570B" w:rsidP="00C1564F">
      <w:pPr>
        <w:pStyle w:val="PURBlueStrong"/>
        <w:spacing w:line="240" w:lineRule="auto"/>
      </w:pPr>
      <w:r>
        <w:t>Лицензии подписчика (SAL) для доступа не требуются</w:t>
      </w:r>
    </w:p>
    <w:p w14:paraId="314E2DBC" w14:textId="7486F700" w:rsidR="000A570B" w:rsidRDefault="00094CB3" w:rsidP="00C1564F">
      <w:pPr>
        <w:pStyle w:val="PURBody-Indented"/>
      </w:pPr>
      <w:r>
        <w:t>За исключением того, что изложено в разделе «Лицензирование «на процессор», лицензии SAL для других устройств для доступа к экземплярам серверного программного обеспечения не требуются.</w:t>
      </w:r>
    </w:p>
    <w:p w14:paraId="1F3D4EBB" w14:textId="77777777" w:rsidR="000A570B" w:rsidRPr="00FD0417" w:rsidRDefault="000A570B" w:rsidP="00C1564F">
      <w:pPr>
        <w:pStyle w:val="PURBlueStrong"/>
        <w:spacing w:line="240" w:lineRule="auto"/>
      </w:pPr>
      <w:r>
        <w:t>Вторично распространяемый код</w:t>
      </w:r>
    </w:p>
    <w:p w14:paraId="0E020FB6" w14:textId="0076FBD3" w:rsidR="000A570B" w:rsidRPr="00FD0417" w:rsidRDefault="000A570B" w:rsidP="00C1564F">
      <w:pPr>
        <w:pStyle w:val="PURBody-Indented"/>
      </w:pPr>
      <w:r>
        <w:t>Вы имеете право использовать Вторично распространяемый код в соответствии с Универсальными условиями лицензии.</w:t>
      </w:r>
    </w:p>
    <w:p w14:paraId="0021804E" w14:textId="5AE098B8" w:rsidR="000A570B" w:rsidRDefault="00400E31" w:rsidP="00C1564F">
      <w:pPr>
        <w:pStyle w:val="PURBlueStrong"/>
        <w:spacing w:line="240" w:lineRule="auto"/>
      </w:pPr>
      <w:r>
        <w:t>Пакеты System Center</w:t>
      </w:r>
    </w:p>
    <w:p w14:paraId="2043D2E1" w14:textId="28074ADE" w:rsidR="000A570B" w:rsidRDefault="00400E31" w:rsidP="00C1564F">
      <w:pPr>
        <w:pStyle w:val="PURBody-Indented"/>
      </w:pPr>
      <w:r>
        <w:t>Условия лицензии для применимых продуктов System Center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14:paraId="64FDD176" w14:textId="3C4C05C4" w:rsidR="000A570B" w:rsidRDefault="000A570B" w:rsidP="00C1564F">
      <w:pPr>
        <w:pStyle w:val="PURHeading2"/>
        <w:spacing w:line="240" w:lineRule="auto"/>
      </w:pPr>
      <w:r>
        <w:t>Перемещение лицензий в фермах серверов</w:t>
      </w:r>
    </w:p>
    <w:p w14:paraId="78598E48" w14:textId="35598FDB" w:rsidR="000A570B" w:rsidRPr="00FB2489" w:rsidRDefault="000A570B" w:rsidP="00C1564F">
      <w:pPr>
        <w:pStyle w:val="PURBody-Indented"/>
      </w:pPr>
      <w:r>
        <w:t>Примечание. Применяются только к продуктам, для которых предусмотрено Перемещение лицензий в фермах серверов в разделе «Условия лицензии для конкретного продукта» ниже.</w:t>
      </w:r>
    </w:p>
    <w:p w14:paraId="1EB44802" w14:textId="77777777" w:rsidR="000A570B" w:rsidRDefault="000A570B" w:rsidP="00C1564F">
      <w:pPr>
        <w:pStyle w:val="PURBlueStrong"/>
        <w:spacing w:line="240" w:lineRule="auto"/>
      </w:pPr>
      <w:r>
        <w:t>Назначение лицензий и использование программного обеспечения в фермах серверов</w:t>
      </w:r>
    </w:p>
    <w:p w14:paraId="053B4547" w14:textId="5FCFCDC1" w:rsidR="000A570B" w:rsidRDefault="000A570B" w:rsidP="00C1564F">
      <w:pPr>
        <w:pStyle w:val="PURBody-Indented"/>
      </w:pPr>
      <w:r>
        <w:t>Вы можете определять число необходимых лицензий, назначать эти лицензии и использовать серверное программное обеспечение в соответствии с Общими условиями лицензирования. Кроме того, вы можете воспользоваться правами на использование, описанными ниже.</w:t>
      </w:r>
    </w:p>
    <w:p w14:paraId="4DDD7262" w14:textId="77777777" w:rsidR="000A570B" w:rsidRPr="00747B1F" w:rsidRDefault="000A570B" w:rsidP="00C1564F">
      <w:pPr>
        <w:pStyle w:val="PURBody-Indented"/>
      </w:pPr>
      <w:r>
        <w:rPr>
          <w:rStyle w:val="Strong"/>
        </w:rPr>
        <w:t>Ферма серверов.</w:t>
      </w:r>
      <w:r>
        <w:rPr>
          <w:rStyle w:val="PURBlueStrongChar"/>
        </w:rPr>
        <w:t xml:space="preserve"> </w:t>
      </w:r>
      <w:r>
        <w:t>Ферма серверов состоит из двух (максимум) центров обработки данных, каждый из которых физически расположен:</w:t>
      </w:r>
    </w:p>
    <w:p w14:paraId="4379FF48" w14:textId="77777777" w:rsidR="000A570B" w:rsidRDefault="000A570B" w:rsidP="00C1564F">
      <w:pPr>
        <w:pStyle w:val="PURBullet-Indented"/>
        <w:spacing w:line="240" w:lineRule="auto"/>
      </w:pPr>
      <w:r>
        <w:t>в часовом поясе, отличающемся от часового пояса другого центра (по универсальному скоординированному времени (UTC) без учета перехода на летнее время) не более, чем на четыре часа, или</w:t>
      </w:r>
    </w:p>
    <w:p w14:paraId="3A43334A" w14:textId="77777777" w:rsidR="000A570B" w:rsidRDefault="000A570B" w:rsidP="00C1564F">
      <w:pPr>
        <w:pStyle w:val="PURBullet-Indented"/>
        <w:spacing w:line="240" w:lineRule="auto"/>
        <w:rPr>
          <w:rFonts w:cs="Arial"/>
          <w:sz w:val="20"/>
        </w:rPr>
      </w:pPr>
      <w:r>
        <w:t>на территории Европейского Союза (ЕС) и (или) Европейской ассоциации свободной торговли (ЕАСТ)</w:t>
      </w:r>
      <w:r>
        <w:rPr>
          <w:rFonts w:cs="Arial"/>
        </w:rPr>
        <w:t>.</w:t>
      </w:r>
    </w:p>
    <w:p w14:paraId="3F137852" w14:textId="77777777" w:rsidR="000A570B" w:rsidRDefault="000A570B" w:rsidP="00C1564F">
      <w:pPr>
        <w:pStyle w:val="PURBody-Indented"/>
      </w:pPr>
      <w:r>
        <w:t>Каждый центр обработки данных может входить в состав только одной фермы серверов. Центр обработки данных можно переназначить из одной фермы серверов в другую, но только через определенный срок (не ранее чем через 30 дней после последнего назначения).</w:t>
      </w:r>
    </w:p>
    <w:p w14:paraId="68FBC4D8" w14:textId="77777777" w:rsidR="000A570B" w:rsidRPr="005E55E4" w:rsidRDefault="000A570B" w:rsidP="00C1564F">
      <w:pPr>
        <w:pStyle w:val="PURBlueStrong"/>
        <w:spacing w:line="240" w:lineRule="auto"/>
      </w:pPr>
      <w:r>
        <w:lastRenderedPageBreak/>
        <w:t>Передача лицензии</w:t>
      </w:r>
    </w:p>
    <w:p w14:paraId="1DBB7141" w14:textId="485B776D" w:rsidR="000A570B" w:rsidRPr="004868FC" w:rsidRDefault="000A570B" w:rsidP="00C1564F">
      <w:pPr>
        <w:pStyle w:val="PURBody-Indented"/>
        <w:rPr>
          <w:b/>
          <w:bCs/>
        </w:rPr>
      </w:pPr>
      <w:r>
        <w:rPr>
          <w:rStyle w:val="Strong"/>
        </w:rPr>
        <w:t xml:space="preserve">Внутри фермы серверов. </w:t>
      </w:r>
      <w:r>
        <w:t>Вы имеете право передавать лицензии любому серверу, расположенному внутри одной фермы серверов, так часто, как это необходимо. Ограничение на передачу лицензий в течение одного календарного месяца не распространяется на лицензии, назначенные серверам, расположенным внутри одной фермы серверов.</w:t>
      </w:r>
    </w:p>
    <w:p w14:paraId="3AF49BD6" w14:textId="2DA2DF90" w:rsidR="000A570B" w:rsidRPr="00DA43B1" w:rsidRDefault="000A570B" w:rsidP="00C1564F">
      <w:pPr>
        <w:pStyle w:val="PURBody-Indented"/>
        <w:rPr>
          <w:b/>
          <w:bCs/>
        </w:rPr>
      </w:pPr>
      <w:r>
        <w:rPr>
          <w:rStyle w:val="Strong"/>
        </w:rPr>
        <w:t xml:space="preserve">Между фермами серверов. </w:t>
      </w:r>
      <w:r>
        <w:t>Вы имеете право передавать лицензии любому серверу, расположенному в других фермах серверов, но не в течение того же календарного месяца.</w:t>
      </w:r>
    </w:p>
    <w:p w14:paraId="550B36AF" w14:textId="77777777" w:rsidR="000A570B" w:rsidRPr="00171A1D" w:rsidRDefault="000A570B" w:rsidP="00C1564F">
      <w:pPr>
        <w:pStyle w:val="PURBlueStrong"/>
        <w:spacing w:line="240" w:lineRule="auto"/>
      </w:pPr>
      <w:r>
        <w:t>Определение необходимого количества лицензий</w:t>
      </w:r>
    </w:p>
    <w:p w14:paraId="2A3DBE87" w14:textId="0466D59D" w:rsidR="000A570B" w:rsidRPr="00171A1D" w:rsidRDefault="000A570B" w:rsidP="00C1564F">
      <w:pPr>
        <w:pStyle w:val="PURBody-Indented"/>
      </w:pPr>
      <w:r>
        <w:t>Несмотря ни на какие положения Общих условия лицензии, касающихся подсчета виртуальных и физических процессоров, вам необходимо число лицензий, большее или равное количеству физических процессоров на лицензированных серверах в ферме серверов, которые в любой момент времени обеспечивают работу или используются в операционных средах, в которых выполняются экземпляры программного обеспечения.</w:t>
      </w:r>
    </w:p>
    <w:p w14:paraId="1DC30A8D" w14:textId="77777777" w:rsidR="000A570B" w:rsidRDefault="000A570B" w:rsidP="00C1564F">
      <w:pPr>
        <w:pStyle w:val="PURBlueStrong"/>
        <w:spacing w:line="240" w:lineRule="auto"/>
      </w:pPr>
      <w:r>
        <w:t>Запуск экземпляров серверного программного обеспечения в ферме серверов</w:t>
      </w:r>
    </w:p>
    <w:p w14:paraId="5E787DF7" w14:textId="6B908302" w:rsidR="00156D47" w:rsidRDefault="00156D47" w:rsidP="00C1564F">
      <w:pPr>
        <w:pStyle w:val="PURBody-Indented"/>
      </w:pPr>
      <w:r>
        <w:rPr>
          <w:b/>
        </w:rPr>
        <w:t>Для всего серверного программного обеспечения, попадающего под действие положений о Перемещении лицензий:</w:t>
      </w:r>
      <w:r>
        <w:t xml:space="preserve"> Поскольку вы имеете право передавать лицензии при необходимости, пока выполняется следующее требование, вы можете запускать программное обеспечение в любом числе операционных сред внутри фермы серверов. Количество физических процессоров, в любой момент времени обеспечивающих работу или используемых этими операционными средами (или ОС), не может превышать числа лицензий, назначенных серверам в ферме серверов.</w:t>
      </w:r>
    </w:p>
    <w:p w14:paraId="44B6C8C4" w14:textId="77777777" w:rsidR="000A570B" w:rsidRPr="00C0287A" w:rsidRDefault="000A570B" w:rsidP="00C1564F">
      <w:pPr>
        <w:pStyle w:val="PURBlueStrong"/>
        <w:spacing w:line="240" w:lineRule="auto"/>
        <w:rPr>
          <w:rStyle w:val="Strong"/>
          <w:b w:val="0"/>
          <w:bCs w:val="0"/>
        </w:rPr>
      </w:pPr>
      <w:r>
        <w:rPr>
          <w:rStyle w:val="PURBlueStrong-IndentedChar"/>
          <w:smallCaps/>
        </w:rPr>
        <w:t>Альтернативный метод подсчета</w:t>
      </w:r>
    </w:p>
    <w:p w14:paraId="3340D6A1" w14:textId="2C2002A7" w:rsidR="000A570B" w:rsidRPr="004339D6" w:rsidRDefault="000A570B" w:rsidP="00C1564F">
      <w:pPr>
        <w:pStyle w:val="PURBody-Indented"/>
      </w:pPr>
      <w:r>
        <w:t>Вместо подсчета количества физических процессоров, обеспечивающих работу виртуальных операционных сред, можно определить число виртуальных процессоров, используемых виртуальными операционными средами, в которых выполняются экземпляры программного обеспечения. При таком методе подсчета следует игнорировать положение общих условия лицензии о том, что для виртуального процессора число потоков и ядер должно считаться равным числу потоков и ядер для базовых физических процессоров. Вы должны назначить количество лицензий, равное большему из следующих двух чисел:</w:t>
      </w:r>
    </w:p>
    <w:p w14:paraId="5976A6A5" w14:textId="7DBBAE4F" w:rsidR="000A570B" w:rsidRPr="00171A1D" w:rsidRDefault="000A570B" w:rsidP="00C1564F">
      <w:pPr>
        <w:pStyle w:val="PURBullet-Indented"/>
        <w:spacing w:line="240" w:lineRule="auto"/>
      </w:pPr>
      <w:r>
        <w:t>число виртуальных процессоров, в любой момент времени используемых в виртуальных операционных средах, в которых выполняются экземпляры программного обеспечения и</w:t>
      </w:r>
    </w:p>
    <w:p w14:paraId="37E3DEB6" w14:textId="77777777" w:rsidR="000A570B" w:rsidRDefault="000A570B" w:rsidP="00C1564F">
      <w:pPr>
        <w:pStyle w:val="PURBullet-Indented"/>
        <w:spacing w:line="240" w:lineRule="auto"/>
      </w:pPr>
      <w:r>
        <w:t>число физических процессоров, в любой момент времени используемых в физических операционных средах, в которых выполняются экземпляры программного обеспечения.</w:t>
      </w:r>
    </w:p>
    <w:p w14:paraId="3BE3ACA2" w14:textId="6D11BF52" w:rsidR="000A570B" w:rsidRDefault="00A93FEE" w:rsidP="00C1564F">
      <w:pPr>
        <w:pStyle w:val="PURBullet"/>
        <w:numPr>
          <w:ilvl w:val="0"/>
          <w:numId w:val="0"/>
        </w:numPr>
        <w:spacing w:line="240" w:lineRule="auto"/>
        <w:jc w:val="right"/>
      </w:pPr>
      <w:hyperlink w:anchor="Оглавление" w:history="1">
        <w:r w:rsidR="005C2583">
          <w:rPr>
            <w:rStyle w:val="Hyperlink"/>
            <w:rFonts w:ascii="Arial Narrow" w:hAnsi="Arial Narrow"/>
            <w:sz w:val="16"/>
          </w:rPr>
          <w:t>Оглавление</w:t>
        </w:r>
      </w:hyperlink>
      <w:r w:rsidR="004F2495">
        <w:t xml:space="preserve"> / </w:t>
      </w:r>
      <w:hyperlink w:anchor="UniversalTerms" w:history="1">
        <w:r w:rsidR="004F2495">
          <w:rPr>
            <w:rStyle w:val="Hyperlink"/>
            <w:rFonts w:ascii="Arial Narrow" w:hAnsi="Arial Narrow"/>
            <w:sz w:val="16"/>
          </w:rPr>
          <w:t>Универсальные условия лицензии</w:t>
        </w:r>
      </w:hyperlink>
    </w:p>
    <w:p w14:paraId="28628564" w14:textId="77777777" w:rsidR="000A570B" w:rsidRPr="00893CE7" w:rsidRDefault="005F6596" w:rsidP="00C1564F">
      <w:pPr>
        <w:pStyle w:val="PURHeading1"/>
        <w:spacing w:line="240" w:lineRule="auto"/>
      </w:pPr>
      <w:r>
        <w:t>Условия лицензии для конкретного продукта</w:t>
      </w:r>
    </w:p>
    <w:p w14:paraId="76186B76" w14:textId="77777777" w:rsidR="000A570B" w:rsidRPr="00A748AB" w:rsidRDefault="000A570B" w:rsidP="00C1564F">
      <w:pPr>
        <w:pStyle w:val="PURProductName"/>
        <w:rPr>
          <w:lang w:val="fr-FR"/>
        </w:rPr>
      </w:pPr>
      <w:bookmarkStart w:id="54" w:name="_Toc297828693"/>
      <w:bookmarkStart w:id="55" w:name="_Toc297883448"/>
      <w:bookmarkStart w:id="56" w:name="_Toc299531301"/>
      <w:bookmarkStart w:id="57" w:name="_Toc299531409"/>
      <w:bookmarkStart w:id="58" w:name="_Toc299531517"/>
      <w:bookmarkStart w:id="59" w:name="_Toc299957126"/>
      <w:bookmarkStart w:id="60" w:name="_Toc346536835"/>
      <w:bookmarkStart w:id="61" w:name="_Toc339280302"/>
      <w:bookmarkStart w:id="62" w:name="_Toc339280364"/>
      <w:bookmarkStart w:id="63" w:name="_Toc363552773"/>
      <w:bookmarkStart w:id="64" w:name="_Toc363552838"/>
      <w:bookmarkStart w:id="65" w:name="_Toc378682218"/>
      <w:bookmarkStart w:id="66" w:name="_Toc378682238"/>
      <w:bookmarkStart w:id="67" w:name="_Toc371268250"/>
      <w:bookmarkStart w:id="68" w:name="_Toc371268317"/>
      <w:bookmarkStart w:id="69" w:name="_Toc379278453"/>
      <w:bookmarkStart w:id="70" w:name="_Toc379278517"/>
      <w:bookmarkStart w:id="71" w:name="_Toc428364453"/>
      <w:bookmarkStart w:id="72" w:name="_Toc428364748"/>
      <w:r w:rsidRPr="009B2897">
        <w:rPr>
          <w:lang w:val="fr-FR"/>
        </w:rPr>
        <w:t>Core Infrastructure Server Suite Datacenter</w:t>
      </w:r>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r>
        <w:fldChar w:fldCharType="begin"/>
      </w:r>
      <w:r w:rsidRPr="009B2897">
        <w:rPr>
          <w:lang w:val="fr-FR"/>
        </w:rPr>
        <w:instrText>XE "Core Infrastructure Server Suite Datacenter"</w:instrText>
      </w:r>
      <w:r>
        <w:fldChar w:fldCharType="end"/>
      </w:r>
    </w:p>
    <w:p w14:paraId="21DF7CEA" w14:textId="77777777" w:rsidR="000A570B" w:rsidRPr="003D4C90" w:rsidRDefault="000A570B" w:rsidP="00C1564F">
      <w:pPr>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3D4C90" w14:paraId="7A7706AD" w14:textId="77777777" w:rsidTr="00AE7BEF">
        <w:tc>
          <w:tcPr>
            <w:tcW w:w="2477" w:type="pct"/>
          </w:tcPr>
          <w:p w14:paraId="15C7E35E" w14:textId="7A9BB2E1" w:rsidR="000A570B" w:rsidRPr="003D4C90" w:rsidRDefault="005E52C7"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 xml:space="preserve">Нет </w:t>
            </w:r>
          </w:p>
        </w:tc>
        <w:tc>
          <w:tcPr>
            <w:tcW w:w="2523" w:type="pct"/>
          </w:tcPr>
          <w:p w14:paraId="306A5621" w14:textId="77777777" w:rsidR="000A570B" w:rsidRPr="003D4C90" w:rsidRDefault="000A570B"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0A570B" w:rsidRPr="003D4C90" w14:paraId="3964E43A" w14:textId="77777777" w:rsidTr="00AE7BEF">
        <w:tc>
          <w:tcPr>
            <w:tcW w:w="2477" w:type="pct"/>
          </w:tcPr>
          <w:p w14:paraId="4348211F" w14:textId="77777777" w:rsidR="000A570B" w:rsidRPr="003D4C90" w:rsidRDefault="000A570B"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Нет</w:t>
            </w:r>
          </w:p>
        </w:tc>
        <w:tc>
          <w:tcPr>
            <w:tcW w:w="2523" w:type="pct"/>
          </w:tcPr>
          <w:p w14:paraId="412B68EB" w14:textId="77777777" w:rsidR="000A570B" w:rsidRPr="003D4C90" w:rsidRDefault="000A570B" w:rsidP="00C1564F">
            <w:pPr>
              <w:spacing w:after="0"/>
              <w:rPr>
                <w:rFonts w:ascii="Arial Narrow" w:hAnsi="Arial Narrow"/>
                <w:color w:val="404040" w:themeColor="text1" w:themeTint="BF"/>
                <w:sz w:val="18"/>
              </w:rPr>
            </w:pPr>
          </w:p>
        </w:tc>
      </w:tr>
    </w:tbl>
    <w:p w14:paraId="6E944B47" w14:textId="77777777" w:rsidR="000A570B" w:rsidRPr="003D4C90" w:rsidRDefault="000A570B" w:rsidP="00C1564F">
      <w:pPr>
        <w:pStyle w:val="PURADDITIONALTERMSHEADERMB"/>
      </w:pPr>
      <w:r>
        <w:t xml:space="preserve">Дополнительные условия. </w:t>
      </w:r>
    </w:p>
    <w:p w14:paraId="4A18C433" w14:textId="77777777" w:rsidR="000A570B" w:rsidRPr="003D4C90" w:rsidRDefault="000A570B" w:rsidP="00C1564F">
      <w:pPr>
        <w:pStyle w:val="PURBlueStrong"/>
        <w:spacing w:line="240" w:lineRule="auto"/>
        <w:rPr>
          <w:color w:val="404040" w:themeColor="text1" w:themeTint="BF"/>
        </w:rPr>
      </w:pPr>
      <w:r>
        <w:t>Набор продуктов</w:t>
      </w:r>
    </w:p>
    <w:p w14:paraId="332BB776" w14:textId="12B0631A" w:rsidR="000A570B" w:rsidRPr="003D4C90" w:rsidRDefault="000A570B" w:rsidP="00C1564F">
      <w:pPr>
        <w:pStyle w:val="PURBody-Indented"/>
      </w:pPr>
      <w:r>
        <w:t>Core Infrastructure Server Suite Datacenter включает права на использование нескольких продуктов. Лицензия предоставляет права на использование программного обеспечения на сервере и на управление программным обеспечением, запущенным на этом сервере. Эти продукты также доступны по индивидуальным лицензиям на программное обеспечение и управление программным обеспечением согласно соответствующим разделам настоящих прав на использование таких продуктов. Вы имеете право использовать продукты, включенные в набор, в соответствии с настоящим разделом.</w:t>
      </w:r>
    </w:p>
    <w:p w14:paraId="2F2A0907" w14:textId="72638313" w:rsidR="000A570B" w:rsidRPr="003D4C90" w:rsidRDefault="000A570B" w:rsidP="00C1564F">
      <w:pPr>
        <w:pStyle w:val="PURBody-Indented"/>
      </w:pPr>
      <w:r>
        <w:t>Приобретая лицензию на Core Infrastructure Server Suite Datacenter, вы тем самым получаете одну лицензию, которую можно назначить на одно устройство или сервер. Вы не получаете набор индивидуальных лицензий на программное обеспечение и на управление программным обеспечением в отношении продуктов, включенных в набор.</w:t>
      </w:r>
    </w:p>
    <w:p w14:paraId="7AA91F3E" w14:textId="77777777" w:rsidR="000A570B" w:rsidRPr="00A748AB" w:rsidRDefault="000A570B" w:rsidP="00C1564F">
      <w:pPr>
        <w:pStyle w:val="PURBlueStrong"/>
        <w:spacing w:line="240" w:lineRule="auto"/>
        <w:rPr>
          <w:lang w:val="fr-FR"/>
        </w:rPr>
      </w:pPr>
      <w:r w:rsidRPr="009B2897">
        <w:rPr>
          <w:lang w:val="fr-FR"/>
        </w:rPr>
        <w:t>Core Infrastructure Server (CIS) Suite Datacenter</w:t>
      </w:r>
    </w:p>
    <w:p w14:paraId="45207539" w14:textId="77777777" w:rsidR="000A570B" w:rsidRPr="00A748AB" w:rsidRDefault="000A570B" w:rsidP="00C1564F">
      <w:pPr>
        <w:ind w:left="270"/>
        <w:rPr>
          <w:rFonts w:cs="Arial"/>
          <w:color w:val="404040" w:themeColor="text1" w:themeTint="BF"/>
          <w:sz w:val="18"/>
        </w:rPr>
      </w:pPr>
      <w:r>
        <w:rPr>
          <w:rFonts w:cs="Arial"/>
          <w:b/>
          <w:color w:val="404040" w:themeColor="text1" w:themeTint="BF"/>
          <w:sz w:val="18"/>
        </w:rPr>
        <w:t>Определения</w:t>
      </w:r>
      <w:r>
        <w:rPr>
          <w:b/>
          <w:color w:val="404040" w:themeColor="text1" w:themeTint="BF"/>
          <w:sz w:val="18"/>
        </w:rPr>
        <w:t>.</w:t>
      </w:r>
      <w:r>
        <w:rPr>
          <w:rFonts w:cs="Arial"/>
          <w:color w:val="404040" w:themeColor="text1" w:themeTint="BF"/>
          <w:sz w:val="18"/>
        </w:rPr>
        <w:t xml:space="preserve"> Под «Программным обеспечением Core Infrastructure Server («CIS»)» в контексте лицензии CIS Suite Datacenter подразумевается программное обеспечение Microsoft, в отношении которого вами получены права на использование, получение доступа и управление по этой лицензии CIS Suite Datacenter. Программное обеспечение CIS включает в себя доступные последние версии данного программного обеспечения (и все предыдущие версии).</w:t>
      </w:r>
    </w:p>
    <w:p w14:paraId="1272E742" w14:textId="77777777" w:rsidR="00570135" w:rsidRDefault="00570135" w:rsidP="00C1564F">
      <w:pPr>
        <w:pStyle w:val="PURBlueStrong-Indented"/>
        <w:spacing w:line="240" w:lineRule="auto"/>
      </w:pPr>
      <w:r>
        <w:lastRenderedPageBreak/>
        <w:t>Применимые права на использование</w:t>
      </w:r>
    </w:p>
    <w:p w14:paraId="5D1E7F14" w14:textId="3AD76F06" w:rsidR="00570135" w:rsidRPr="002448BE" w:rsidRDefault="00570135" w:rsidP="00C1564F">
      <w:pPr>
        <w:pStyle w:val="PURBody-Indented"/>
      </w:pPr>
      <w:r>
        <w:t>Доступ к программному обеспечению CIS и его использование регулируются соответствующими условиями лицензии в отношении программного обеспечения CIS с учетом изменений, вносимых настоящими условиями лицензии. Требуется назначить лицензию каждому физическому процессору на сервере, на котором запускается программное обеспечение CIS.</w:t>
      </w:r>
    </w:p>
    <w:p w14:paraId="75FE13A1" w14:textId="77777777" w:rsidR="00570135" w:rsidRDefault="00570135" w:rsidP="00C1564F">
      <w:pPr>
        <w:pStyle w:val="PURBlueStrong-Indented"/>
        <w:spacing w:line="240" w:lineRule="auto"/>
      </w:pPr>
      <w:r>
        <w:t>Включенное программное обеспечение CIS</w:t>
      </w:r>
    </w:p>
    <w:p w14:paraId="2F4400E0" w14:textId="08219576" w:rsidR="00570135" w:rsidRDefault="00830DCA" w:rsidP="00C1564F">
      <w:pPr>
        <w:pStyle w:val="PURBullet-Indented"/>
        <w:numPr>
          <w:ilvl w:val="0"/>
          <w:numId w:val="7"/>
        </w:numPr>
        <w:spacing w:line="240" w:lineRule="auto"/>
      </w:pPr>
      <w:r>
        <w:t>Windows Server Datacenter;</w:t>
      </w:r>
    </w:p>
    <w:p w14:paraId="5EE24EBD" w14:textId="653FB197" w:rsidR="00570135" w:rsidRDefault="00830DCA" w:rsidP="00C1564F">
      <w:pPr>
        <w:pStyle w:val="PURBullet-Indented"/>
        <w:numPr>
          <w:ilvl w:val="0"/>
          <w:numId w:val="7"/>
        </w:numPr>
        <w:spacing w:line="240" w:lineRule="auto"/>
      </w:pPr>
      <w:r>
        <w:t>System Center Datacenter</w:t>
      </w:r>
    </w:p>
    <w:p w14:paraId="2AF39FCC" w14:textId="1735ABA1" w:rsidR="00570135" w:rsidRDefault="00570135" w:rsidP="00C1564F">
      <w:pPr>
        <w:pStyle w:val="PURBody-Indented"/>
      </w:pPr>
      <w:r>
        <w:rPr>
          <w:b/>
        </w:rPr>
        <w:t xml:space="preserve">Windows Server Datacenter: </w:t>
      </w:r>
      <w:r>
        <w:t>Вы имеете право запускать любое количество экземпляров Windows Server Datacenter в любом количестве операционных сред на каждом лицензированном сервере.</w:t>
      </w:r>
    </w:p>
    <w:p w14:paraId="5F46279B" w14:textId="75C3D227" w:rsidR="00570135" w:rsidRDefault="00570135" w:rsidP="00C1564F">
      <w:pPr>
        <w:pStyle w:val="PURBody-Indented"/>
      </w:pPr>
      <w:r>
        <w:rPr>
          <w:b/>
        </w:rPr>
        <w:t>Лицензии на управление</w:t>
      </w:r>
      <w:r w:rsidR="00B30715" w:rsidRPr="00B30715">
        <w:rPr>
          <w:b/>
        </w:rPr>
        <w:t>:</w:t>
      </w:r>
      <w:r>
        <w:rPr>
          <w:b/>
        </w:rPr>
        <w:t xml:space="preserve"> </w:t>
      </w:r>
      <w:r>
        <w:t>Будет считаться, что вы назначили лицензированному серверу количество лицензий System Center Datacenter, равное количеству лицензий CIS Suite Datacenter, назначенному этому сервер.</w:t>
      </w:r>
    </w:p>
    <w:p w14:paraId="4202FE3B" w14:textId="7D4E4635" w:rsidR="007C3F0F" w:rsidRDefault="007C3F0F" w:rsidP="00C1564F">
      <w:pPr>
        <w:pStyle w:val="PURBullet-Indented"/>
        <w:spacing w:line="240" w:lineRule="auto"/>
        <w:ind w:left="540" w:hanging="270"/>
      </w:pPr>
      <w:r>
        <w:t>Кроме того, программное обеспечение System Center, включенное в программное обеспечение CIS, можно использовать для управления любой операционной средой на любом количестве ваших устройств, не лицензированных для использования CIS Suite, при условии, что вы или ваши пользователи отдельно получаете и назначаете лицензии на управление в соответствии с настоящими Правами на использование, предоставляемыми поставщику услуг, или Правами на использование продуктов по программам корпоративного лицензирования — в зависимости от того, что применимо для этого программного обеспечения.</w:t>
      </w:r>
    </w:p>
    <w:p w14:paraId="216A3EA0" w14:textId="77777777" w:rsidR="00570135" w:rsidRDefault="00570135" w:rsidP="00C1564F">
      <w:pPr>
        <w:pStyle w:val="PURBlueStrong-Indented"/>
        <w:spacing w:line="240" w:lineRule="auto"/>
      </w:pPr>
      <w:r>
        <w:t>Дополнительные условия</w:t>
      </w:r>
    </w:p>
    <w:p w14:paraId="03F14763" w14:textId="39002AEF" w:rsidR="00570135" w:rsidRDefault="00570135" w:rsidP="00C1564F">
      <w:pPr>
        <w:pStyle w:val="PURBullet-Indented"/>
        <w:numPr>
          <w:ilvl w:val="0"/>
          <w:numId w:val="8"/>
        </w:numPr>
        <w:spacing w:line="240" w:lineRule="auto"/>
      </w:pPr>
      <w:r>
        <w:t>Даже если вашим лицензионным соглашением и Универсальными условиями лицензии предусмотрены иные положения относительно отдельного обновления компонентов и использования их более ранних версий, вы вправе запускать более раннюю версию или выпуск с меньшими функциональными возможностями любых отдельных продуктов, включенных в CIS Suite, если это разрешено в условиях лицензии для данного продукта в Правах на использование, предоставляемых поставщику услуг.</w:t>
      </w:r>
    </w:p>
    <w:p w14:paraId="5A4C4A79" w14:textId="792CCA1B" w:rsidR="00570135" w:rsidRDefault="00570135" w:rsidP="00C1564F">
      <w:pPr>
        <w:pStyle w:val="PURBullet-Indented"/>
        <w:numPr>
          <w:ilvl w:val="0"/>
          <w:numId w:val="8"/>
        </w:numPr>
        <w:spacing w:line="240" w:lineRule="auto"/>
      </w:pPr>
      <w:r>
        <w:t>Все остальные требования, приведенные в Правах, предоставленных поставщику услуг, сохраняют полную юридическую силу и действие.</w:t>
      </w:r>
    </w:p>
    <w:bookmarkStart w:id="73" w:name="_Toc299524950"/>
    <w:bookmarkStart w:id="74" w:name="_Toc299531302"/>
    <w:bookmarkStart w:id="75" w:name="_Toc299531410"/>
    <w:bookmarkStart w:id="76" w:name="_Toc299531518"/>
    <w:bookmarkStart w:id="77" w:name="_Toc299957127"/>
    <w:p w14:paraId="120A855A" w14:textId="4E42B2AE" w:rsidR="00A748AB" w:rsidRPr="00E044E1" w:rsidRDefault="005C2583" w:rsidP="00C1564F">
      <w:pPr>
        <w:pStyle w:val="PURBreadcrumb"/>
        <w:keepNext w:val="0"/>
        <w:rPr>
          <w:rFonts w:ascii="Arial Narrow" w:hAnsi="Arial Narrow"/>
          <w:sz w:val="16"/>
        </w:rPr>
      </w:pPr>
      <w:r>
        <w:fldChar w:fldCharType="begin"/>
      </w:r>
      <w:r>
        <w:instrText>HYPERLINK \l "Оглавление"</w:instrText>
      </w:r>
      <w:r>
        <w:fldChar w:fldCharType="separate"/>
      </w:r>
      <w:r>
        <w:rPr>
          <w:rStyle w:val="Hyperlink"/>
          <w:rFonts w:ascii="Arial Narrow" w:hAnsi="Arial Narrow"/>
          <w:sz w:val="16"/>
        </w:rPr>
        <w:t>Оглавление</w:t>
      </w:r>
      <w: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377ED980" w14:textId="78BEABB0" w:rsidR="002E2D76" w:rsidRPr="009B2897" w:rsidRDefault="002E2D76" w:rsidP="00C1564F">
      <w:pPr>
        <w:pStyle w:val="PURProductName"/>
      </w:pPr>
      <w:bookmarkStart w:id="78" w:name="_Toc346536836"/>
      <w:bookmarkStart w:id="79" w:name="_Toc339280303"/>
      <w:bookmarkStart w:id="80" w:name="_Toc339280365"/>
      <w:bookmarkStart w:id="81" w:name="_Toc363552774"/>
      <w:bookmarkStart w:id="82" w:name="_Toc363552839"/>
      <w:bookmarkStart w:id="83" w:name="_Toc378682219"/>
      <w:bookmarkStart w:id="84" w:name="_Toc378682239"/>
      <w:bookmarkStart w:id="85" w:name="_Toc371268251"/>
      <w:bookmarkStart w:id="86" w:name="_Toc371268318"/>
      <w:bookmarkStart w:id="87" w:name="_Toc379278454"/>
      <w:bookmarkStart w:id="88" w:name="_Toc379278518"/>
      <w:bookmarkStart w:id="89" w:name="_Toc428364454"/>
      <w:bookmarkStart w:id="90" w:name="_Toc428364749"/>
      <w:r>
        <w:t>Core Infrastructure Server Suite Standard</w:t>
      </w:r>
      <w:bookmarkEnd w:id="78"/>
      <w:bookmarkEnd w:id="79"/>
      <w:bookmarkEnd w:id="80"/>
      <w:bookmarkEnd w:id="81"/>
      <w:bookmarkEnd w:id="82"/>
      <w:bookmarkEnd w:id="83"/>
      <w:bookmarkEnd w:id="84"/>
      <w:bookmarkEnd w:id="85"/>
      <w:bookmarkEnd w:id="86"/>
      <w:bookmarkEnd w:id="87"/>
      <w:bookmarkEnd w:id="88"/>
      <w:bookmarkEnd w:id="89"/>
      <w:bookmarkEnd w:id="90"/>
      <w:r>
        <w:fldChar w:fldCharType="begin"/>
      </w:r>
      <w:r>
        <w:instrText>XE "Core Infrastructure Server Suite Standard"</w:instrText>
      </w:r>
      <w:r>
        <w:fldChar w:fldCharType="end"/>
      </w:r>
    </w:p>
    <w:p w14:paraId="186AD7A6" w14:textId="77777777" w:rsidR="002E2D76" w:rsidRPr="003D4C90" w:rsidRDefault="002E2D76" w:rsidP="00C1564F">
      <w:pPr>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3D4C90" w14:paraId="553CB6E3" w14:textId="77777777" w:rsidTr="00984DEA">
        <w:tc>
          <w:tcPr>
            <w:tcW w:w="2477" w:type="pct"/>
          </w:tcPr>
          <w:p w14:paraId="55DFAE1B" w14:textId="77777777" w:rsidR="002E2D76" w:rsidRPr="003D4C90" w:rsidRDefault="002E2D76"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 xml:space="preserve">Нет </w:t>
            </w:r>
          </w:p>
        </w:tc>
        <w:tc>
          <w:tcPr>
            <w:tcW w:w="2523" w:type="pct"/>
          </w:tcPr>
          <w:p w14:paraId="0127217F" w14:textId="77777777" w:rsidR="002E2D76" w:rsidRPr="003D4C90" w:rsidRDefault="002E2D76"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2E2D76" w:rsidRPr="003D4C90" w14:paraId="2BDB1638" w14:textId="77777777" w:rsidTr="00984DEA">
        <w:tc>
          <w:tcPr>
            <w:tcW w:w="2477" w:type="pct"/>
          </w:tcPr>
          <w:p w14:paraId="154113B0" w14:textId="77777777" w:rsidR="002E2D76" w:rsidRPr="003D4C90" w:rsidRDefault="002E2D76"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Нет</w:t>
            </w:r>
          </w:p>
        </w:tc>
        <w:tc>
          <w:tcPr>
            <w:tcW w:w="2523" w:type="pct"/>
          </w:tcPr>
          <w:p w14:paraId="7C9CF11E" w14:textId="77777777" w:rsidR="002E2D76" w:rsidRPr="003D4C90" w:rsidRDefault="002E2D76" w:rsidP="00C1564F">
            <w:pPr>
              <w:spacing w:after="0"/>
              <w:rPr>
                <w:rFonts w:ascii="Arial Narrow" w:hAnsi="Arial Narrow"/>
                <w:color w:val="404040" w:themeColor="text1" w:themeTint="BF"/>
                <w:sz w:val="18"/>
              </w:rPr>
            </w:pPr>
          </w:p>
        </w:tc>
      </w:tr>
    </w:tbl>
    <w:p w14:paraId="0EF021D0" w14:textId="77777777" w:rsidR="002E2D76" w:rsidRPr="003D4C90" w:rsidRDefault="002E2D76" w:rsidP="00C1564F">
      <w:pPr>
        <w:pStyle w:val="PURADDITIONALTERMSHEADERMB"/>
      </w:pPr>
      <w:r>
        <w:t xml:space="preserve">Дополнительные условия. </w:t>
      </w:r>
    </w:p>
    <w:p w14:paraId="2D4DD645" w14:textId="77777777" w:rsidR="002E2D76" w:rsidRPr="003D4C90" w:rsidRDefault="002E2D76" w:rsidP="00C1564F">
      <w:pPr>
        <w:pStyle w:val="PURBlueStrong"/>
        <w:spacing w:line="240" w:lineRule="auto"/>
        <w:rPr>
          <w:color w:val="404040" w:themeColor="text1" w:themeTint="BF"/>
        </w:rPr>
      </w:pPr>
      <w:r>
        <w:t>Набор продуктов</w:t>
      </w:r>
    </w:p>
    <w:p w14:paraId="1E21E744" w14:textId="60ACD95B" w:rsidR="002E2D76" w:rsidRPr="003D4C90" w:rsidRDefault="002E2D76" w:rsidP="00C1564F">
      <w:pPr>
        <w:pStyle w:val="PURBody-Indented"/>
      </w:pPr>
      <w:r>
        <w:t>Core Infrastructure Server Suite Standard включает права на использование нескольких продуктов. Лицензия предоставляет права на использование программного обеспечения на сервере и на управление программным обеспечением, запущенным на этом сервере. Эти продукты также доступны по индивидуальным лицензиям на программное обеспечение и управление программным обеспечением согласно соответствующим разделам настоящих прав на использование таких продуктов. Вы имеете право использовать продукты, включенные в набор, в соответствии с настоящим разделом.</w:t>
      </w:r>
    </w:p>
    <w:p w14:paraId="15B1D926" w14:textId="4B5AF62A" w:rsidR="002E2D76" w:rsidRPr="003D4C90" w:rsidRDefault="002E2D76" w:rsidP="00C1564F">
      <w:pPr>
        <w:pStyle w:val="PURBody-Indented"/>
      </w:pPr>
      <w:r>
        <w:t>Приобретая лицензию на Core Infrastructure Server Suite Standard, вы тем самым получаете одну лицензию, которую можно назначить на одно устройство или сервер. Вы не получаете набор индивидуальных лицензий на программное обеспечение и на управление программным обеспечением в отношении продуктов, включенных в набор.</w:t>
      </w:r>
    </w:p>
    <w:p w14:paraId="62E4382E" w14:textId="77777777" w:rsidR="002E2D76" w:rsidRPr="00A748AB" w:rsidRDefault="002E2D76" w:rsidP="00C1564F">
      <w:pPr>
        <w:pStyle w:val="PURBlueStrong"/>
        <w:spacing w:line="240" w:lineRule="auto"/>
        <w:rPr>
          <w:lang w:val="fr-FR"/>
        </w:rPr>
      </w:pPr>
      <w:r w:rsidRPr="009B2897">
        <w:rPr>
          <w:lang w:val="fr-FR"/>
        </w:rPr>
        <w:t>Core Infrastructure Server (CIS) Suite Standard</w:t>
      </w:r>
    </w:p>
    <w:p w14:paraId="684C3172" w14:textId="77777777" w:rsidR="002E2D76" w:rsidRPr="00A748AB" w:rsidRDefault="002E2D76" w:rsidP="00C1564F">
      <w:pPr>
        <w:ind w:left="270"/>
        <w:rPr>
          <w:rFonts w:cs="Arial"/>
          <w:color w:val="404040" w:themeColor="text1" w:themeTint="BF"/>
          <w:sz w:val="18"/>
        </w:rPr>
      </w:pPr>
      <w:r>
        <w:rPr>
          <w:rFonts w:cs="Arial"/>
          <w:b/>
          <w:color w:val="404040" w:themeColor="text1" w:themeTint="BF"/>
          <w:sz w:val="18"/>
        </w:rPr>
        <w:t>Определения</w:t>
      </w:r>
      <w:r w:rsidRPr="00550DAE">
        <w:rPr>
          <w:rFonts w:cs="Arial"/>
          <w:b/>
          <w:bCs/>
          <w:color w:val="404040" w:themeColor="text1" w:themeTint="BF"/>
          <w:sz w:val="18"/>
        </w:rPr>
        <w:t>.</w:t>
      </w:r>
      <w:r>
        <w:rPr>
          <w:rFonts w:cs="Arial"/>
          <w:color w:val="404040" w:themeColor="text1" w:themeTint="BF"/>
          <w:sz w:val="18"/>
        </w:rPr>
        <w:t xml:space="preserve"> Под «Программным обеспечением Core Infrastructure Server («CIS»)» в контексте лицензии CIS Suite Standard подразумевается программное обеспечение Microsoft, в отношении которого вами получены права на использование, получение доступа и управление по этой лицензии CIS Suite Standard. Программное обеспечение CIS включает в себя доступные последние версии данного программного обеспечения (и все предыдущие версии).</w:t>
      </w:r>
    </w:p>
    <w:p w14:paraId="4E11E277" w14:textId="77777777" w:rsidR="002E2D76" w:rsidRDefault="002E2D76" w:rsidP="00C1564F">
      <w:pPr>
        <w:pStyle w:val="PURBlueStrong-Indented"/>
        <w:spacing w:line="240" w:lineRule="auto"/>
      </w:pPr>
      <w:r>
        <w:t>Применимые права на использование</w:t>
      </w:r>
    </w:p>
    <w:p w14:paraId="1F29D955" w14:textId="66CD39BD" w:rsidR="002E2D76" w:rsidRDefault="002E2D76" w:rsidP="00C1564F">
      <w:pPr>
        <w:pStyle w:val="PURBody-Indented"/>
      </w:pPr>
      <w:r>
        <w:t>Доступ к программному обеспечению CIS и его использование регулируются соответствующими условиями лицензии в отношении программного обеспечения CIS с учетом изменений, вносимых настоящими условиями лицензии. Требуется назначить лицензию каждому физическому процессору на сервере, на котором запускается программное обеспечение CIS.</w:t>
      </w:r>
    </w:p>
    <w:p w14:paraId="23834D26" w14:textId="77777777" w:rsidR="002E2D76" w:rsidRDefault="002E2D76" w:rsidP="00C1564F">
      <w:pPr>
        <w:pStyle w:val="PURBlueStrong-Indented"/>
        <w:spacing w:line="240" w:lineRule="auto"/>
      </w:pPr>
      <w:r>
        <w:lastRenderedPageBreak/>
        <w:t>Включенное программное обеспечение CIS</w:t>
      </w:r>
    </w:p>
    <w:p w14:paraId="7F337847" w14:textId="5BB624EA" w:rsidR="002E2D76" w:rsidRDefault="00830DCA" w:rsidP="00C1564F">
      <w:pPr>
        <w:pStyle w:val="PURBullet-Indented"/>
        <w:numPr>
          <w:ilvl w:val="0"/>
          <w:numId w:val="7"/>
        </w:numPr>
        <w:spacing w:line="240" w:lineRule="auto"/>
      </w:pPr>
      <w:r>
        <w:t>Windows Server Standard</w:t>
      </w:r>
    </w:p>
    <w:p w14:paraId="749A34F3" w14:textId="694948C0" w:rsidR="002E2D76" w:rsidRDefault="00830DCA" w:rsidP="00C1564F">
      <w:pPr>
        <w:pStyle w:val="PURBullet-Indented"/>
        <w:numPr>
          <w:ilvl w:val="0"/>
          <w:numId w:val="7"/>
        </w:numPr>
        <w:spacing w:line="240" w:lineRule="auto"/>
      </w:pPr>
      <w:r>
        <w:t>System Center Standard</w:t>
      </w:r>
    </w:p>
    <w:p w14:paraId="5AEE438A" w14:textId="3F8D652F" w:rsidR="002E2D76" w:rsidRDefault="002E2D76" w:rsidP="00C1564F">
      <w:pPr>
        <w:pStyle w:val="PURBody-Indented"/>
      </w:pPr>
      <w:r>
        <w:rPr>
          <w:b/>
        </w:rPr>
        <w:t xml:space="preserve">Windows Server Standard: </w:t>
      </w:r>
      <w:r>
        <w:t>Вы можете в любое время запустить на лицензированном сервере:</w:t>
      </w:r>
    </w:p>
    <w:p w14:paraId="01A1E951" w14:textId="77777777" w:rsidR="002E2D76" w:rsidRDefault="002E2D76" w:rsidP="00C1564F">
      <w:pPr>
        <w:pStyle w:val="PURBullet-Indented"/>
        <w:numPr>
          <w:ilvl w:val="1"/>
          <w:numId w:val="12"/>
        </w:numPr>
        <w:spacing w:line="240" w:lineRule="auto"/>
      </w:pPr>
      <w:r>
        <w:t>один экземпляр Windows Server Standard в одной физической операционной среде;</w:t>
      </w:r>
    </w:p>
    <w:p w14:paraId="3B807648" w14:textId="77777777" w:rsidR="002E2D76" w:rsidRDefault="002E2D76" w:rsidP="00C1564F">
      <w:pPr>
        <w:pStyle w:val="PURBullet-Indented"/>
        <w:numPr>
          <w:ilvl w:val="1"/>
          <w:numId w:val="12"/>
        </w:numPr>
        <w:spacing w:line="240" w:lineRule="auto"/>
      </w:pPr>
      <w:r>
        <w:t>один экземпляр Windows Server Standard в одной виртуальной операционной среде.</w:t>
      </w:r>
    </w:p>
    <w:p w14:paraId="4A46884A" w14:textId="0A471EA4" w:rsidR="002E2D76" w:rsidRDefault="002E2D76" w:rsidP="00C1564F">
      <w:pPr>
        <w:pStyle w:val="PURBody-Indented"/>
      </w:pPr>
      <w:r>
        <w:t>При запуске всех разрешенных экземпляров (физических и виртуальных) экземпляр, запускаемый в физической операционной среде, может использоваться только для:</w:t>
      </w:r>
    </w:p>
    <w:p w14:paraId="0EE765EA" w14:textId="77777777" w:rsidR="002E2D76" w:rsidRDefault="002E2D76" w:rsidP="00C1564F">
      <w:pPr>
        <w:pStyle w:val="PURBullet-Indented"/>
        <w:numPr>
          <w:ilvl w:val="1"/>
          <w:numId w:val="13"/>
        </w:numPr>
        <w:spacing w:line="240" w:lineRule="auto"/>
      </w:pPr>
      <w:r>
        <w:t>запуска программного обеспечения виртуализации устройств;</w:t>
      </w:r>
    </w:p>
    <w:p w14:paraId="5E3D6C1E" w14:textId="77777777" w:rsidR="002E2D76" w:rsidRDefault="002E2D76" w:rsidP="00C1564F">
      <w:pPr>
        <w:pStyle w:val="PURBullet-Indented"/>
        <w:numPr>
          <w:ilvl w:val="1"/>
          <w:numId w:val="13"/>
        </w:numPr>
        <w:spacing w:line="240" w:lineRule="auto"/>
      </w:pPr>
      <w:r>
        <w:t>обеспечения служб виртуализации устройств;</w:t>
      </w:r>
    </w:p>
    <w:p w14:paraId="756997E2" w14:textId="77777777" w:rsidR="002E2D76" w:rsidRDefault="002E2D76" w:rsidP="00C1564F">
      <w:pPr>
        <w:pStyle w:val="PURBullet-Indented"/>
        <w:numPr>
          <w:ilvl w:val="1"/>
          <w:numId w:val="13"/>
        </w:numPr>
        <w:spacing w:line="240" w:lineRule="auto"/>
      </w:pPr>
      <w:r>
        <w:t>запуска программного обеспечения для управления операционными средами и их обслуживания на лицензированном сервере.</w:t>
      </w:r>
    </w:p>
    <w:p w14:paraId="1212AD9D" w14:textId="7DFC3938" w:rsidR="00D7307C" w:rsidRDefault="002E2D76" w:rsidP="00C1564F">
      <w:pPr>
        <w:pStyle w:val="PURBody-Indented"/>
      </w:pPr>
      <w:r>
        <w:rPr>
          <w:b/>
        </w:rPr>
        <w:t>Лицензии на управление</w:t>
      </w:r>
      <w:r w:rsidR="00E366E0" w:rsidRPr="00D143FF">
        <w:rPr>
          <w:b/>
        </w:rPr>
        <w:t>:</w:t>
      </w:r>
      <w:r>
        <w:rPr>
          <w:b/>
        </w:rPr>
        <w:t xml:space="preserve"> </w:t>
      </w:r>
      <w:r>
        <w:t>Будет считаться, что вы назначили лицензированному серверу количество лицензий System Center Standard, равное количеству лицензий CIS Suite Standard, назначенному этому серверу.</w:t>
      </w:r>
    </w:p>
    <w:p w14:paraId="3A1A3DAD" w14:textId="572C86DE" w:rsidR="002E2D76" w:rsidRDefault="00D7307C" w:rsidP="00C1564F">
      <w:pPr>
        <w:pStyle w:val="PURBody-Indented"/>
        <w:numPr>
          <w:ilvl w:val="0"/>
          <w:numId w:val="15"/>
        </w:numPr>
        <w:ind w:left="540" w:hanging="252"/>
      </w:pPr>
      <w:r>
        <w:t>При управлении виртуальной операционной средой на лицензированном устройстве и использовании физической операционной среды исключительно для запуска программного обеспечения виртуализации оборудования, предоставления услуг виртуализации оборудования и запуска программного обеспечения для управления и обслуживания операционных сред на данном устройстве управление виртуальной и физической операционными средами может осуществляться на лицензированном сервере.</w:t>
      </w:r>
    </w:p>
    <w:p w14:paraId="1BBCF3E3" w14:textId="77777777" w:rsidR="002E2D76" w:rsidRDefault="002E2D76" w:rsidP="00C1564F">
      <w:pPr>
        <w:pStyle w:val="PURBullet-Indented"/>
        <w:numPr>
          <w:ilvl w:val="0"/>
          <w:numId w:val="8"/>
        </w:numPr>
        <w:spacing w:line="240" w:lineRule="auto"/>
      </w:pPr>
      <w:r>
        <w:t>Кроме того, программное обеспечение System Center, включенное в программное обеспечение CIS, можно использовать для управления любой операционной средой на любом количестве ваших устройств, не лицензированных для использования CIS Suite, при условии, что вы или ваши пользователи отдельно получаете и назначаете лицензии на управление в соответствии с настоящими Правами на использование, предоставляемыми поставщику услуг, или Правами на использование продуктов по программам корпоративного лицензирования — в зависимости от того, что применимо для этого программного обеспечения.</w:t>
      </w:r>
    </w:p>
    <w:p w14:paraId="3AE4FD5E" w14:textId="77777777" w:rsidR="002E2D76" w:rsidRDefault="002E2D76" w:rsidP="00C1564F">
      <w:pPr>
        <w:pStyle w:val="PURBlueStrong-Indented"/>
        <w:spacing w:line="240" w:lineRule="auto"/>
      </w:pPr>
      <w:r>
        <w:t>Дополнительные условия</w:t>
      </w:r>
    </w:p>
    <w:p w14:paraId="7DD8D7EF" w14:textId="77777777" w:rsidR="002E2D76" w:rsidRDefault="002E2D76" w:rsidP="00C1564F">
      <w:pPr>
        <w:pStyle w:val="PURBullet-Indented"/>
        <w:numPr>
          <w:ilvl w:val="0"/>
          <w:numId w:val="8"/>
        </w:numPr>
        <w:spacing w:line="240" w:lineRule="auto"/>
      </w:pPr>
      <w:r>
        <w:t>Даже если вашим лицензионным соглашением и Универсальными условиями лицензии предусмотрены иные положения относительно отдельного обновления компонентов и использования их более ранних версий, вы вправе запускать более раннюю версию или выпуск с меньшими функциональными возможностями любых отдельных продуктов, включенных в CIS Suite, если это разрешено в условиях лицензии для данного продукта в Правах на использование, предоставляемых поставщику услуг.</w:t>
      </w:r>
    </w:p>
    <w:p w14:paraId="02E0F566" w14:textId="60384A81" w:rsidR="002E2D76" w:rsidRDefault="002E2D76" w:rsidP="00C1564F">
      <w:pPr>
        <w:pStyle w:val="PURBullet-Indented"/>
        <w:numPr>
          <w:ilvl w:val="0"/>
          <w:numId w:val="8"/>
        </w:numPr>
        <w:spacing w:line="240" w:lineRule="auto"/>
      </w:pPr>
      <w:r>
        <w:t>Все остальные требования, приведенные в Правах, предоставленных поставщику услуг, сохраняют полную юридическую силу и действие.</w:t>
      </w:r>
    </w:p>
    <w:p w14:paraId="2A63D143" w14:textId="40DB5114" w:rsidR="00A748AB" w:rsidRPr="00E044E1" w:rsidRDefault="00A93FEE" w:rsidP="00C1564F">
      <w:pPr>
        <w:pStyle w:val="PURBreadcrumb"/>
        <w:keepNext w:val="0"/>
        <w:rPr>
          <w:rFonts w:ascii="Arial Narrow" w:hAnsi="Arial Narrow"/>
          <w:sz w:val="16"/>
        </w:rPr>
      </w:pPr>
      <w:hyperlink w:anchor="TOC" w:history="1">
        <w:r w:rsidR="005C2583" w:rsidRP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07B87B43" w14:textId="539B1CBE" w:rsidR="002A34F3" w:rsidRDefault="002A34F3" w:rsidP="00C1564F">
      <w:pPr>
        <w:pStyle w:val="PURProductName"/>
        <w:keepNext w:val="0"/>
        <w:keepLines w:val="0"/>
      </w:pPr>
      <w:bookmarkStart w:id="91" w:name="_Toc379278455"/>
      <w:bookmarkStart w:id="92" w:name="_Toc379278519"/>
      <w:bookmarkStart w:id="93" w:name="_Toc428364455"/>
      <w:bookmarkStart w:id="94" w:name="_Toc428364750"/>
      <w:bookmarkStart w:id="95" w:name="_Toc299524954"/>
      <w:bookmarkStart w:id="96" w:name="_Toc299531306"/>
      <w:bookmarkStart w:id="97" w:name="_Toc299531414"/>
      <w:bookmarkStart w:id="98" w:name="_Toc299531522"/>
      <w:bookmarkStart w:id="99" w:name="_Toc299957131"/>
      <w:bookmarkStart w:id="100" w:name="_Toc346536837"/>
      <w:bookmarkStart w:id="101" w:name="_Toc339280304"/>
      <w:bookmarkStart w:id="102" w:name="_Toc339280366"/>
      <w:bookmarkStart w:id="103" w:name="_Toc363552775"/>
      <w:bookmarkStart w:id="104" w:name="_Toc363552840"/>
      <w:bookmarkEnd w:id="73"/>
      <w:bookmarkEnd w:id="74"/>
      <w:bookmarkEnd w:id="75"/>
      <w:bookmarkEnd w:id="76"/>
      <w:bookmarkEnd w:id="77"/>
      <w:r>
        <w:t>Служба синхронизации для размещения Forefront Identity Manager 2010 R2</w:t>
      </w:r>
      <w:bookmarkEnd w:id="91"/>
      <w:bookmarkEnd w:id="92"/>
      <w:bookmarkEnd w:id="93"/>
      <w:bookmarkEnd w:id="94"/>
      <w:r>
        <w:fldChar w:fldCharType="begin"/>
      </w:r>
      <w:r>
        <w:instrText>XE "Служба синхронизации для размещения Forefront Identity Manager 2010 R2"</w:instrText>
      </w:r>
      <w:r>
        <w:fldChar w:fldCharType="end"/>
      </w:r>
    </w:p>
    <w:p w14:paraId="32E92EDD" w14:textId="77777777" w:rsidR="002A34F3" w:rsidRPr="003D4C90" w:rsidRDefault="002A34F3" w:rsidP="00C1564F">
      <w:pPr>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A34F3" w:rsidRPr="00A23961" w14:paraId="33106A5D" w14:textId="77777777" w:rsidTr="005215C8">
        <w:trPr>
          <w:trHeight w:val="19"/>
        </w:trPr>
        <w:tc>
          <w:tcPr>
            <w:tcW w:w="2477" w:type="pct"/>
          </w:tcPr>
          <w:p w14:paraId="6982E117" w14:textId="049CC465" w:rsidR="002A34F3" w:rsidRPr="00827D1D" w:rsidRDefault="002A34F3" w:rsidP="00C1564F">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Перемещение лицензий в фермах серверов: </w:t>
            </w:r>
            <w:r>
              <w:rPr>
                <w:rFonts w:ascii="Arial Narrow" w:hAnsi="Arial Narrow"/>
                <w:b/>
                <w:color w:val="404040" w:themeColor="text1" w:themeTint="BF"/>
                <w:sz w:val="18"/>
                <w:szCs w:val="18"/>
              </w:rPr>
              <w:t>Да</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(см. </w:t>
            </w:r>
            <w:hyperlink w:anchor="ОБЩИЕ_УСЛОВИЯ" w:history="1">
              <w:r>
                <w:rPr>
                  <w:rStyle w:val="Hyperlink"/>
                  <w:rFonts w:ascii="Arial Narrow" w:hAnsi="Arial Narrow"/>
                  <w:i/>
                  <w:sz w:val="18"/>
                  <w:szCs w:val="18"/>
                </w:rPr>
                <w:t>«Общие условия»</w:t>
              </w:r>
            </w:hyperlink>
            <w:r>
              <w:rPr>
                <w:rFonts w:ascii="Arial Narrow" w:hAnsi="Arial Narrow"/>
                <w:i/>
                <w:color w:val="404040" w:themeColor="text1" w:themeTint="BF"/>
                <w:sz w:val="18"/>
                <w:szCs w:val="18"/>
              </w:rPr>
              <w:t>)</w:t>
            </w:r>
          </w:p>
        </w:tc>
        <w:tc>
          <w:tcPr>
            <w:tcW w:w="2523" w:type="pct"/>
          </w:tcPr>
          <w:p w14:paraId="5D020F43" w14:textId="77777777" w:rsidR="002A34F3" w:rsidRPr="00A23961" w:rsidRDefault="002A34F3"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2A34F3" w:rsidRPr="003D4C90" w14:paraId="7FE0A8DC" w14:textId="77777777" w:rsidTr="005215C8">
        <w:tc>
          <w:tcPr>
            <w:tcW w:w="2477" w:type="pct"/>
          </w:tcPr>
          <w:p w14:paraId="49F11062" w14:textId="77777777" w:rsidR="002A34F3" w:rsidRPr="003D4C90" w:rsidRDefault="002A34F3"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Нет</w:t>
            </w:r>
          </w:p>
        </w:tc>
        <w:tc>
          <w:tcPr>
            <w:tcW w:w="2523" w:type="pct"/>
          </w:tcPr>
          <w:p w14:paraId="400E4E5A" w14:textId="77777777" w:rsidR="002A34F3" w:rsidRPr="003D4C90" w:rsidRDefault="002A34F3" w:rsidP="00C1564F">
            <w:pPr>
              <w:spacing w:after="0"/>
              <w:rPr>
                <w:rFonts w:ascii="Arial Narrow" w:hAnsi="Arial Narrow"/>
                <w:color w:val="404040" w:themeColor="text1" w:themeTint="BF"/>
                <w:sz w:val="18"/>
              </w:rPr>
            </w:pPr>
          </w:p>
        </w:tc>
      </w:tr>
    </w:tbl>
    <w:p w14:paraId="25BF5E43" w14:textId="77777777" w:rsidR="002764E6" w:rsidRDefault="002764E6" w:rsidP="00C1564F">
      <w:pPr>
        <w:pStyle w:val="PURADDITIONALTERMSHEADERMB"/>
      </w:pPr>
      <w:bookmarkStart w:id="105" w:name="_Toc378682220"/>
      <w:bookmarkStart w:id="106" w:name="_Toc378682240"/>
      <w:bookmarkStart w:id="107" w:name="_Toc371268252"/>
      <w:bookmarkStart w:id="108" w:name="_Toc371268319"/>
      <w:bookmarkStart w:id="109" w:name="_Toc379278456"/>
      <w:bookmarkStart w:id="110" w:name="_Toc379278520"/>
      <w:r>
        <w:t>Дополнительные условия.</w:t>
      </w:r>
    </w:p>
    <w:p w14:paraId="69F56BBA" w14:textId="5D9DA1B1" w:rsidR="00856AA0" w:rsidRPr="00652F97" w:rsidRDefault="00856AA0" w:rsidP="00C1564F">
      <w:pPr>
        <w:pStyle w:val="PURBlueStrong-Indented"/>
        <w:keepNext w:val="0"/>
        <w:keepLines w:val="0"/>
        <w:spacing w:line="240" w:lineRule="auto"/>
        <w:rPr>
          <w:rFonts w:cs="Arial"/>
        </w:rPr>
      </w:pPr>
      <w:r>
        <w:t>Использование только служб синхронизации</w:t>
      </w:r>
    </w:p>
    <w:p w14:paraId="29DBA27D" w14:textId="31A13E9B" w:rsidR="00856AA0" w:rsidRDefault="00CE2C4A" w:rsidP="00C1564F">
      <w:pPr>
        <w:pStyle w:val="PURBlueStrong"/>
        <w:keepNext w:val="0"/>
        <w:keepLines w:val="0"/>
        <w:spacing w:after="120" w:line="240" w:lineRule="auto"/>
      </w:pPr>
      <w:r>
        <w:rPr>
          <w:smallCaps w:val="0"/>
          <w:color w:val="404040" w:themeColor="text1" w:themeTint="BF"/>
        </w:rPr>
        <w:t>Если в Forefront Identity Manager используются только службы синхронизации, этот Продукт можно использовать вместо Forefront Identity Manager 2012 R2 (раздел о модели SAL).</w:t>
      </w:r>
    </w:p>
    <w:p w14:paraId="08378432" w14:textId="5E03DF33" w:rsidR="002764E6" w:rsidRDefault="00A93FEE" w:rsidP="00C1564F">
      <w:pPr>
        <w:pStyle w:val="PURBreadcrumb"/>
        <w:keepNext w:val="0"/>
        <w:rPr>
          <w:rStyle w:val="Hyperlink"/>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2C4A9ACF" w14:textId="259DDBCF" w:rsidR="000A570B" w:rsidRDefault="000A570B" w:rsidP="00C1564F">
      <w:pPr>
        <w:pStyle w:val="PURProductName"/>
      </w:pPr>
      <w:bookmarkStart w:id="111" w:name="_Toc428364456"/>
      <w:bookmarkStart w:id="112" w:name="_Toc428364751"/>
      <w:r>
        <w:t>Microsoft Dynamics C5 2012</w:t>
      </w:r>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r>
        <w:fldChar w:fldCharType="begin"/>
      </w:r>
      <w:r>
        <w:instrText>XE "Microsoft Dynamics C5 2012"</w:instrText>
      </w:r>
      <w:r>
        <w:fldChar w:fldCharType="end"/>
      </w:r>
    </w:p>
    <w:p w14:paraId="4521D0F7" w14:textId="77777777" w:rsidR="000A570B" w:rsidRDefault="000A570B"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p w14:paraId="3D5A5E6F" w14:textId="77777777" w:rsidR="000A570B" w:rsidRPr="006E381D" w:rsidRDefault="006E381D" w:rsidP="00C1564F">
      <w:pPr>
        <w:pStyle w:val="PURBody"/>
        <w:rPr>
          <w:b/>
        </w:rPr>
      </w:pPr>
      <w:r>
        <w:rPr>
          <w:b/>
        </w:rPr>
        <w:t>Только для использования в Исландии и Дании</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3BAA267E" w14:textId="77777777" w:rsidTr="00AE7BEF">
        <w:tc>
          <w:tcPr>
            <w:tcW w:w="2477" w:type="pct"/>
          </w:tcPr>
          <w:p w14:paraId="4EE5A5D6" w14:textId="678B352B" w:rsidR="000A570B" w:rsidRPr="003667B6" w:rsidRDefault="005E52C7" w:rsidP="00C1564F">
            <w:pPr>
              <w:pStyle w:val="PURLMSH"/>
            </w:pPr>
            <w:r>
              <w:t xml:space="preserve">Перемещение лицензий в фермах серверов: </w:t>
            </w:r>
            <w:r>
              <w:rPr>
                <w:b/>
              </w:rPr>
              <w:t>Нет</w:t>
            </w:r>
            <w:r>
              <w:t xml:space="preserve"> </w:t>
            </w:r>
          </w:p>
        </w:tc>
        <w:tc>
          <w:tcPr>
            <w:tcW w:w="2523" w:type="pct"/>
          </w:tcPr>
          <w:p w14:paraId="5B17D097" w14:textId="77777777" w:rsidR="000A570B" w:rsidRDefault="000A570B" w:rsidP="00C1564F">
            <w:pPr>
              <w:pStyle w:val="PURLMSH"/>
            </w:pPr>
            <w:r>
              <w:t xml:space="preserve">См. соответствующее уведомление. </w:t>
            </w:r>
            <w:r>
              <w:rPr>
                <w:b/>
              </w:rPr>
              <w:t>Нет</w:t>
            </w:r>
          </w:p>
        </w:tc>
      </w:tr>
      <w:tr w:rsidR="000A570B" w14:paraId="4928BC4E" w14:textId="77777777" w:rsidTr="00AE7BEF">
        <w:tc>
          <w:tcPr>
            <w:tcW w:w="2477" w:type="pct"/>
          </w:tcPr>
          <w:p w14:paraId="0993905C" w14:textId="35FB331C" w:rsidR="000A570B" w:rsidRPr="00250A5F" w:rsidRDefault="00624A7C" w:rsidP="00C1564F">
            <w:pPr>
              <w:pStyle w:val="PURLMSH"/>
            </w:pPr>
            <w:r>
              <w:lastRenderedPageBreak/>
              <w:t xml:space="preserve">Клиентское/Дополнительное программное обеспечение </w:t>
            </w:r>
            <w:r>
              <w:rPr>
                <w:b/>
              </w:rPr>
              <w:t>Да</w:t>
            </w:r>
            <w:r>
              <w:t xml:space="preserve"> </w:t>
            </w:r>
            <w:r w:rsidR="00C87224" w:rsidRPr="00C87224">
              <w:br/>
            </w:r>
            <w:r>
              <w:rPr>
                <w:i/>
              </w:rPr>
              <w:t xml:space="preserve">(см. </w:t>
            </w:r>
            <w:hyperlink w:anchor="Appendix1" w:history="1">
              <w:r>
                <w:rPr>
                  <w:rStyle w:val="Hyperlink"/>
                  <w:i/>
                </w:rPr>
                <w:t>Приложение 1</w:t>
              </w:r>
            </w:hyperlink>
            <w:r>
              <w:rPr>
                <w:i/>
              </w:rPr>
              <w:t>)</w:t>
            </w:r>
          </w:p>
        </w:tc>
        <w:tc>
          <w:tcPr>
            <w:tcW w:w="2523" w:type="pct"/>
          </w:tcPr>
          <w:p w14:paraId="7D15D210" w14:textId="77777777" w:rsidR="000A570B" w:rsidRDefault="000A570B" w:rsidP="00C1564F">
            <w:pPr>
              <w:pStyle w:val="PURLMSH"/>
            </w:pPr>
          </w:p>
        </w:tc>
      </w:tr>
    </w:tbl>
    <w:p w14:paraId="3ACCC5FE" w14:textId="77777777" w:rsidR="000A570B" w:rsidRDefault="000A570B" w:rsidP="00C1564F">
      <w:pPr>
        <w:pStyle w:val="PURADDITIONALTERMSHEADERMB"/>
      </w:pPr>
      <w:r>
        <w:t>Дополнительные условия.</w:t>
      </w:r>
    </w:p>
    <w:p w14:paraId="5CD469F4" w14:textId="77777777" w:rsidR="000A570B" w:rsidRDefault="000A570B" w:rsidP="00C1564F">
      <w:pPr>
        <w:pStyle w:val="PURBlueStrong"/>
        <w:spacing w:line="240" w:lineRule="auto"/>
      </w:pPr>
      <w:r>
        <w:t>Компоненты</w:t>
      </w:r>
    </w:p>
    <w:p w14:paraId="5BF196D2" w14:textId="4B78A8F3" w:rsidR="000A570B" w:rsidRPr="008F7CB0" w:rsidRDefault="000A570B" w:rsidP="00C1564F">
      <w:pPr>
        <w:pStyle w:val="PURBody-Indented"/>
      </w:pPr>
      <w: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Pr>
          <w:rStyle w:val="Hyperlink"/>
        </w:rPr>
        <w:t>http://</w:t>
      </w:r>
      <w:hyperlink r:id="rId130" w:history="1">
        <w:r>
          <w:rPr>
            <w:rStyle w:val="Hyperlink"/>
          </w:rPr>
          <w:t>www.explore.ms</w:t>
        </w:r>
      </w:hyperlink>
      <w:r>
        <w:t xml:space="preserve">. </w:t>
      </w:r>
    </w:p>
    <w:p w14:paraId="5E33E6AE" w14:textId="77777777" w:rsidR="000A570B" w:rsidRPr="008F7CB0" w:rsidRDefault="000A570B" w:rsidP="00C1564F">
      <w:pPr>
        <w:pStyle w:val="PURBody-Indented"/>
      </w:pPr>
      <w:r>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14:paraId="17D68A66" w14:textId="77777777" w:rsidR="000A570B" w:rsidRPr="002C084A" w:rsidRDefault="000A570B" w:rsidP="00C1564F">
      <w:pPr>
        <w:pStyle w:val="PURBlueStrong"/>
        <w:spacing w:line="240" w:lineRule="auto"/>
      </w:pPr>
      <w:r>
        <w:t>Локализация и перевод</w:t>
      </w:r>
    </w:p>
    <w:p w14:paraId="2C58C0F8" w14:textId="7D7AAA00" w:rsidR="000A570B" w:rsidRPr="008F7CB0" w:rsidRDefault="000A570B" w:rsidP="00C1564F">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63EFB253" w14:textId="19BDD515" w:rsidR="000A570B" w:rsidRPr="008F7CB0" w:rsidRDefault="000A570B" w:rsidP="00C1564F">
      <w:pPr>
        <w:pStyle w:val="PURBody-Indented"/>
      </w:pPr>
      <w:r>
        <w:t xml:space="preserve">Если вы хотите выполнить локализацию и (или) перевод программного обеспечения, у вас должно быть действующее </w:t>
      </w:r>
      <w:r w:rsidR="00277C58" w:rsidRPr="00277C58">
        <w:br/>
      </w:r>
      <w:r>
        <w:t xml:space="preserve">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31" w:history="1">
        <w:r>
          <w:rPr>
            <w:rStyle w:val="Hyperlink"/>
          </w:rPr>
          <w:t>https://mbs.microsoft.com/partnersource/partneressentials/pllp</w:t>
        </w:r>
      </w:hyperlink>
      <w:r>
        <w:t xml:space="preserve"> или обратитесь к своему Менеджеру по работе с партнерами.</w:t>
      </w:r>
    </w:p>
    <w:p w14:paraId="7D98F7E2" w14:textId="3CE3A280" w:rsidR="000A570B" w:rsidRDefault="00A93FEE" w:rsidP="00C1564F">
      <w:pPr>
        <w:pStyle w:val="PURBreadcrumb"/>
        <w:keepNext w:val="0"/>
        <w:rPr>
          <w:rStyle w:val="Hyperlink"/>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706AA238" w14:textId="0C96F5E6" w:rsidR="000A570B" w:rsidRDefault="000A570B" w:rsidP="00C1564F">
      <w:pPr>
        <w:pStyle w:val="PURProductName"/>
      </w:pPr>
      <w:bookmarkStart w:id="113" w:name="_Toc299524955"/>
      <w:bookmarkStart w:id="114" w:name="_Toc299531307"/>
      <w:bookmarkStart w:id="115" w:name="_Toc299531415"/>
      <w:bookmarkStart w:id="116" w:name="_Toc299531523"/>
      <w:bookmarkStart w:id="117" w:name="_Toc299957132"/>
      <w:bookmarkStart w:id="118" w:name="_Toc346536838"/>
      <w:bookmarkStart w:id="119" w:name="_Toc339280305"/>
      <w:bookmarkStart w:id="120" w:name="_Toc339280367"/>
      <w:bookmarkStart w:id="121" w:name="_Toc363552776"/>
      <w:bookmarkStart w:id="122" w:name="_Toc363552841"/>
      <w:bookmarkStart w:id="123" w:name="_Toc378682221"/>
      <w:bookmarkStart w:id="124" w:name="_Toc378682241"/>
      <w:bookmarkStart w:id="125" w:name="_Toc371268253"/>
      <w:bookmarkStart w:id="126" w:name="_Toc371268320"/>
      <w:bookmarkStart w:id="127" w:name="_Toc379278457"/>
      <w:bookmarkStart w:id="128" w:name="_Toc379278521"/>
      <w:bookmarkStart w:id="129" w:name="_Toc428364457"/>
      <w:bookmarkStart w:id="130" w:name="_Toc428364752"/>
      <w:r>
        <w:t xml:space="preserve">Microsoft Dynamics GP </w:t>
      </w:r>
      <w:bookmarkEnd w:id="113"/>
      <w:bookmarkEnd w:id="114"/>
      <w:bookmarkEnd w:id="115"/>
      <w:bookmarkEnd w:id="116"/>
      <w:bookmarkEnd w:id="117"/>
      <w:r>
        <w:t>2015</w:t>
      </w:r>
      <w:bookmarkEnd w:id="118"/>
      <w:bookmarkEnd w:id="119"/>
      <w:bookmarkEnd w:id="120"/>
      <w:bookmarkEnd w:id="121"/>
      <w:bookmarkEnd w:id="122"/>
      <w:bookmarkEnd w:id="123"/>
      <w:bookmarkEnd w:id="124"/>
      <w:bookmarkEnd w:id="125"/>
      <w:bookmarkEnd w:id="126"/>
      <w:bookmarkEnd w:id="127"/>
      <w:bookmarkEnd w:id="128"/>
      <w:r w:rsidR="005D4A0E" w:rsidRPr="001B58B7">
        <w:t xml:space="preserve"> </w:t>
      </w:r>
      <w:r w:rsidR="005D4A0E">
        <w:rPr>
          <w:lang w:val="en-US"/>
        </w:rPr>
        <w:t>R</w:t>
      </w:r>
      <w:r w:rsidR="005D4A0E" w:rsidRPr="001B58B7">
        <w:t>2</w:t>
      </w:r>
      <w:bookmarkEnd w:id="129"/>
      <w:bookmarkEnd w:id="130"/>
      <w:r>
        <w:fldChar w:fldCharType="begin"/>
      </w:r>
      <w:r>
        <w:instrText>XE "Microsoft Dynamics GP 2015</w:instrText>
      </w:r>
      <w:r w:rsidR="005D4A0E" w:rsidRPr="001B58B7">
        <w:instrText xml:space="preserve"> </w:instrText>
      </w:r>
      <w:r w:rsidR="005D4A0E">
        <w:rPr>
          <w:lang w:val="en-US"/>
        </w:rPr>
        <w:instrText>R</w:instrText>
      </w:r>
      <w:r w:rsidR="005D4A0E" w:rsidRPr="001B58B7">
        <w:instrText>2</w:instrText>
      </w:r>
      <w:r>
        <w:instrText>"</w:instrText>
      </w:r>
      <w:r>
        <w:fldChar w:fldCharType="end"/>
      </w:r>
    </w:p>
    <w:p w14:paraId="45DE27C5" w14:textId="77777777" w:rsidR="000A570B" w:rsidRDefault="000A570B"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756D00BB" w14:textId="77777777" w:rsidTr="00AE7BEF">
        <w:tc>
          <w:tcPr>
            <w:tcW w:w="2477" w:type="pct"/>
          </w:tcPr>
          <w:p w14:paraId="76A879EB" w14:textId="62839DFE" w:rsidR="000A570B" w:rsidRPr="003667B6" w:rsidRDefault="005E52C7" w:rsidP="00C1564F">
            <w:pPr>
              <w:pStyle w:val="PURLMSH"/>
            </w:pPr>
            <w:r>
              <w:t xml:space="preserve">Перемещение лицензий в фермах серверов: </w:t>
            </w:r>
            <w:r>
              <w:rPr>
                <w:b/>
              </w:rPr>
              <w:t>Нет</w:t>
            </w:r>
            <w:r>
              <w:t xml:space="preserve"> </w:t>
            </w:r>
          </w:p>
        </w:tc>
        <w:tc>
          <w:tcPr>
            <w:tcW w:w="2523" w:type="pct"/>
          </w:tcPr>
          <w:p w14:paraId="385A25E8" w14:textId="77777777" w:rsidR="000A570B" w:rsidRDefault="000A570B" w:rsidP="00C1564F">
            <w:pPr>
              <w:pStyle w:val="PURLMSH"/>
            </w:pPr>
            <w:r>
              <w:t xml:space="preserve">См. соответствующее уведомление. </w:t>
            </w:r>
            <w:r>
              <w:rPr>
                <w:b/>
              </w:rPr>
              <w:t>Нет</w:t>
            </w:r>
          </w:p>
        </w:tc>
      </w:tr>
      <w:tr w:rsidR="000A570B" w14:paraId="46755817" w14:textId="77777777" w:rsidTr="00AE7BEF">
        <w:tc>
          <w:tcPr>
            <w:tcW w:w="2477" w:type="pct"/>
          </w:tcPr>
          <w:p w14:paraId="71C202C3" w14:textId="31DA361A" w:rsidR="000A570B" w:rsidRPr="00250A5F" w:rsidRDefault="00624A7C" w:rsidP="00C1564F">
            <w:pPr>
              <w:pStyle w:val="PURLMSH"/>
            </w:pPr>
            <w:r>
              <w:t xml:space="preserve">Клиентское/Дополнительное программное обеспечение </w:t>
            </w:r>
            <w:r>
              <w:rPr>
                <w:b/>
              </w:rPr>
              <w:t>Да</w:t>
            </w:r>
            <w:r>
              <w:t xml:space="preserve"> </w:t>
            </w:r>
            <w:r w:rsidR="00C87224" w:rsidRPr="00C87224">
              <w:br/>
            </w:r>
            <w:r>
              <w:rPr>
                <w:i/>
              </w:rPr>
              <w:t xml:space="preserve">(см. </w:t>
            </w:r>
            <w:hyperlink w:anchor="Appendix1" w:history="1">
              <w:r>
                <w:rPr>
                  <w:rStyle w:val="Hyperlink"/>
                  <w:i/>
                </w:rPr>
                <w:t>Приложение 1</w:t>
              </w:r>
            </w:hyperlink>
            <w:r>
              <w:rPr>
                <w:i/>
              </w:rPr>
              <w:t>)</w:t>
            </w:r>
          </w:p>
        </w:tc>
        <w:tc>
          <w:tcPr>
            <w:tcW w:w="2523" w:type="pct"/>
          </w:tcPr>
          <w:p w14:paraId="3AF0E45B" w14:textId="77777777" w:rsidR="000A570B" w:rsidRDefault="000A570B" w:rsidP="00C1564F">
            <w:pPr>
              <w:pStyle w:val="PURLMSH"/>
            </w:pPr>
          </w:p>
        </w:tc>
      </w:tr>
    </w:tbl>
    <w:p w14:paraId="1EC14CD0" w14:textId="77777777" w:rsidR="000A570B" w:rsidRDefault="000A570B" w:rsidP="00C1564F">
      <w:pPr>
        <w:pStyle w:val="PURADDITIONALTERMSHEADERMB"/>
        <w:keepNext/>
      </w:pPr>
      <w:r>
        <w:t>Дополнительные условия.</w:t>
      </w:r>
    </w:p>
    <w:p w14:paraId="78AC94F6" w14:textId="77777777" w:rsidR="000A570B" w:rsidRDefault="000A570B" w:rsidP="00C1564F">
      <w:pPr>
        <w:pStyle w:val="PURBlueStrong"/>
        <w:spacing w:line="240" w:lineRule="auto"/>
      </w:pPr>
      <w:r>
        <w:t>Компоненты</w:t>
      </w:r>
    </w:p>
    <w:p w14:paraId="0FDB9390" w14:textId="3FDBC9A7" w:rsidR="000A570B" w:rsidRPr="008F7CB0" w:rsidRDefault="000A570B" w:rsidP="00C1564F">
      <w:pPr>
        <w:pStyle w:val="PURBody-Indented"/>
      </w:pPr>
      <w: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Pr>
          <w:rStyle w:val="Hyperlink"/>
        </w:rPr>
        <w:t>http://</w:t>
      </w:r>
      <w:hyperlink r:id="rId132" w:history="1">
        <w:r>
          <w:rPr>
            <w:rStyle w:val="Hyperlink"/>
          </w:rPr>
          <w:t>www.explore.ms</w:t>
        </w:r>
      </w:hyperlink>
      <w:r>
        <w:t xml:space="preserve">. </w:t>
      </w:r>
    </w:p>
    <w:p w14:paraId="75B8A7E4" w14:textId="77777777" w:rsidR="000A570B" w:rsidRPr="008F7CB0" w:rsidRDefault="000A570B" w:rsidP="00C1564F">
      <w:pPr>
        <w:pStyle w:val="PURBody-Indented"/>
      </w:pPr>
      <w:r>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14:paraId="12D6B307" w14:textId="77777777" w:rsidR="000A570B" w:rsidRPr="002C084A" w:rsidRDefault="000A570B" w:rsidP="00C1564F">
      <w:pPr>
        <w:pStyle w:val="PURBlueStrong"/>
        <w:spacing w:line="240" w:lineRule="auto"/>
      </w:pPr>
      <w:r>
        <w:t>Локализация и перевод</w:t>
      </w:r>
    </w:p>
    <w:p w14:paraId="519EDA80" w14:textId="77777777" w:rsidR="000A570B" w:rsidRDefault="000A570B" w:rsidP="00C1564F">
      <w:pPr>
        <w:pStyle w:val="PURBody-Indented"/>
        <w:rPr>
          <w:rStyle w:val="Hyperlink"/>
        </w:rPr>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33" w:history="1">
        <w:r>
          <w:rPr>
            <w:rStyle w:val="Hyperlink"/>
          </w:rPr>
          <w:t>http://www.microsoft.com/dynamics/en/us/products/gp-availability.aspx</w:t>
        </w:r>
      </w:hyperlink>
    </w:p>
    <w:p w14:paraId="39AC0C5F" w14:textId="555E48E1" w:rsidR="000A570B" w:rsidRPr="008F7CB0" w:rsidRDefault="000A570B" w:rsidP="00C1564F">
      <w:pPr>
        <w:pStyle w:val="PURBody-Indented"/>
      </w:pPr>
      <w:r>
        <w:t xml:space="preserve">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w:t>
      </w:r>
      <w:r>
        <w:lastRenderedPageBreak/>
        <w:t>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18637B6B" w14:textId="22A44D23" w:rsidR="000A570B" w:rsidRPr="008F7CB0" w:rsidRDefault="000A570B" w:rsidP="00C1564F">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w:t>
      </w:r>
      <w:r w:rsidR="00277C58" w:rsidRPr="00277C58">
        <w:br/>
      </w:r>
      <w:r>
        <w:t xml:space="preserve">Microsoft Dynamics Partner Localization and Translation Licensing Program посетите веб-сайт </w:t>
      </w:r>
      <w:hyperlink r:id="rId134" w:history="1">
        <w:r>
          <w:rPr>
            <w:rStyle w:val="Hyperlink"/>
          </w:rPr>
          <w:t>https://mbs.microsoft.com/partnersource/partneressentials/pllp</w:t>
        </w:r>
      </w:hyperlink>
      <w:r>
        <w:t xml:space="preserve"> или обратитесь к своему Менеджеру по работе с партнерами.</w:t>
      </w:r>
    </w:p>
    <w:p w14:paraId="3B8288B8" w14:textId="6FC2D1FC" w:rsidR="000A570B" w:rsidRDefault="00A93FEE" w:rsidP="00C1564F">
      <w:pPr>
        <w:pStyle w:val="PURBreadcrumb"/>
        <w:keepNext w:val="0"/>
        <w:rPr>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19C3D450" w14:textId="198B1C04" w:rsidR="000A570B" w:rsidRDefault="000A570B" w:rsidP="00C1564F">
      <w:pPr>
        <w:pStyle w:val="PURProductName"/>
      </w:pPr>
      <w:bookmarkStart w:id="131" w:name="_Toc299524956"/>
      <w:bookmarkStart w:id="132" w:name="_Toc299531308"/>
      <w:bookmarkStart w:id="133" w:name="_Toc299531416"/>
      <w:bookmarkStart w:id="134" w:name="_Toc299531524"/>
      <w:bookmarkStart w:id="135" w:name="_Toc299957133"/>
      <w:bookmarkStart w:id="136" w:name="_Toc346536839"/>
      <w:bookmarkStart w:id="137" w:name="_Toc339280306"/>
      <w:bookmarkStart w:id="138" w:name="_Toc339280368"/>
      <w:bookmarkStart w:id="139" w:name="_Toc363552777"/>
      <w:bookmarkStart w:id="140" w:name="_Toc363552842"/>
      <w:bookmarkStart w:id="141" w:name="_Toc378682222"/>
      <w:bookmarkStart w:id="142" w:name="_Toc378682242"/>
      <w:bookmarkStart w:id="143" w:name="_Toc371268254"/>
      <w:bookmarkStart w:id="144" w:name="_Toc371268321"/>
      <w:bookmarkStart w:id="145" w:name="_Toc379278458"/>
      <w:bookmarkStart w:id="146" w:name="_Toc379278522"/>
      <w:bookmarkStart w:id="147" w:name="_Toc428364458"/>
      <w:bookmarkStart w:id="148" w:name="_Toc428364753"/>
      <w:r>
        <w:t xml:space="preserve">Microsoft Dynamics NAV </w:t>
      </w:r>
      <w:bookmarkEnd w:id="131"/>
      <w:bookmarkEnd w:id="132"/>
      <w:bookmarkEnd w:id="133"/>
      <w:bookmarkEnd w:id="134"/>
      <w:bookmarkEnd w:id="135"/>
      <w:r>
        <w:t>2015</w:t>
      </w:r>
      <w:bookmarkEnd w:id="136"/>
      <w:bookmarkEnd w:id="137"/>
      <w:bookmarkEnd w:id="138"/>
      <w:bookmarkEnd w:id="139"/>
      <w:bookmarkEnd w:id="140"/>
      <w:bookmarkEnd w:id="141"/>
      <w:bookmarkEnd w:id="142"/>
      <w:bookmarkEnd w:id="143"/>
      <w:bookmarkEnd w:id="144"/>
      <w:bookmarkEnd w:id="145"/>
      <w:bookmarkEnd w:id="146"/>
      <w:bookmarkEnd w:id="147"/>
      <w:bookmarkEnd w:id="148"/>
      <w:r>
        <w:fldChar w:fldCharType="begin"/>
      </w:r>
      <w:r>
        <w:instrText>XE "Microsoft Dynamics NAV 2015"</w:instrText>
      </w:r>
      <w:r>
        <w:fldChar w:fldCharType="end"/>
      </w:r>
    </w:p>
    <w:p w14:paraId="08B4AFE5" w14:textId="77777777" w:rsidR="000A570B" w:rsidRDefault="000A570B"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280325BA" w14:textId="77777777" w:rsidTr="00AE7BEF">
        <w:tc>
          <w:tcPr>
            <w:tcW w:w="2477" w:type="pct"/>
          </w:tcPr>
          <w:p w14:paraId="16CCABD3" w14:textId="6E50FE46" w:rsidR="000A570B" w:rsidRPr="003667B6" w:rsidRDefault="005E52C7" w:rsidP="00C1564F">
            <w:pPr>
              <w:pStyle w:val="PURLMSH"/>
            </w:pPr>
            <w:r>
              <w:t xml:space="preserve">Перемещение лицензий в фермах серверов: </w:t>
            </w:r>
            <w:r>
              <w:rPr>
                <w:b/>
              </w:rPr>
              <w:t>Нет</w:t>
            </w:r>
            <w:r>
              <w:t xml:space="preserve"> </w:t>
            </w:r>
          </w:p>
        </w:tc>
        <w:tc>
          <w:tcPr>
            <w:tcW w:w="2523" w:type="pct"/>
          </w:tcPr>
          <w:p w14:paraId="44E88A01" w14:textId="77777777" w:rsidR="000A570B" w:rsidRDefault="000A570B" w:rsidP="00C1564F">
            <w:pPr>
              <w:pStyle w:val="PURLMSH"/>
            </w:pPr>
            <w:r>
              <w:t xml:space="preserve">См. соответствующее уведомление. </w:t>
            </w:r>
            <w:r>
              <w:rPr>
                <w:b/>
              </w:rPr>
              <w:t>Нет</w:t>
            </w:r>
          </w:p>
        </w:tc>
      </w:tr>
      <w:tr w:rsidR="000A570B" w14:paraId="4CD44025" w14:textId="77777777" w:rsidTr="00AE7BEF">
        <w:tc>
          <w:tcPr>
            <w:tcW w:w="2477" w:type="pct"/>
          </w:tcPr>
          <w:p w14:paraId="1BCB107D" w14:textId="296C4D85" w:rsidR="000A570B" w:rsidRPr="00250A5F" w:rsidRDefault="00624A7C" w:rsidP="00C1564F">
            <w:pPr>
              <w:pStyle w:val="PURLMSH"/>
            </w:pPr>
            <w:r>
              <w:t xml:space="preserve">Клиентское/Дополнительное программное обеспечение </w:t>
            </w:r>
            <w:r>
              <w:rPr>
                <w:b/>
              </w:rPr>
              <w:t>Да</w:t>
            </w:r>
            <w:r>
              <w:t xml:space="preserve"> </w:t>
            </w:r>
            <w:r w:rsidR="00D04F7C" w:rsidRPr="00D04F7C">
              <w:br/>
            </w:r>
            <w:r>
              <w:rPr>
                <w:i/>
              </w:rPr>
              <w:t xml:space="preserve">(см. </w:t>
            </w:r>
            <w:hyperlink w:anchor="Appendix1" w:history="1">
              <w:r>
                <w:rPr>
                  <w:rStyle w:val="Hyperlink"/>
                  <w:i/>
                </w:rPr>
                <w:t>Приложение 1</w:t>
              </w:r>
            </w:hyperlink>
            <w:r>
              <w:rPr>
                <w:i/>
              </w:rPr>
              <w:t>)</w:t>
            </w:r>
          </w:p>
        </w:tc>
        <w:tc>
          <w:tcPr>
            <w:tcW w:w="2523" w:type="pct"/>
          </w:tcPr>
          <w:p w14:paraId="58443C90" w14:textId="77777777" w:rsidR="000A570B" w:rsidRDefault="000A570B" w:rsidP="00C1564F">
            <w:pPr>
              <w:pStyle w:val="PURLMSH"/>
            </w:pPr>
          </w:p>
        </w:tc>
      </w:tr>
    </w:tbl>
    <w:p w14:paraId="05ADB17F" w14:textId="77777777" w:rsidR="000A570B" w:rsidRPr="003F1D09" w:rsidRDefault="000A570B" w:rsidP="00C1564F">
      <w:pPr>
        <w:pStyle w:val="PURADDITIONALTERMSHEADERMB"/>
      </w:pPr>
      <w:r>
        <w:t>Дополнительные условия.</w:t>
      </w:r>
    </w:p>
    <w:p w14:paraId="737F17BF" w14:textId="77777777" w:rsidR="000A570B" w:rsidRDefault="000A570B" w:rsidP="00C1564F">
      <w:pPr>
        <w:pStyle w:val="PURBlueStrong"/>
        <w:spacing w:line="240" w:lineRule="auto"/>
      </w:pPr>
      <w:r>
        <w:t>Компоненты</w:t>
      </w:r>
    </w:p>
    <w:p w14:paraId="6DBEE695" w14:textId="08B58F46" w:rsidR="000A570B" w:rsidRPr="008F7CB0" w:rsidRDefault="000A570B" w:rsidP="00C1564F">
      <w:pPr>
        <w:pStyle w:val="PURBody-Indented"/>
      </w:pPr>
      <w: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Pr>
          <w:rStyle w:val="Hyperlink"/>
        </w:rPr>
        <w:t>http://</w:t>
      </w:r>
      <w:hyperlink r:id="rId135" w:history="1">
        <w:r>
          <w:rPr>
            <w:rStyle w:val="Hyperlink"/>
          </w:rPr>
          <w:t>www.explore.ms</w:t>
        </w:r>
      </w:hyperlink>
      <w:r>
        <w:t xml:space="preserve">. </w:t>
      </w:r>
    </w:p>
    <w:p w14:paraId="4FA0C70F" w14:textId="77777777" w:rsidR="000A570B" w:rsidRPr="008F7CB0" w:rsidRDefault="000A570B" w:rsidP="00C1564F">
      <w:pPr>
        <w:pStyle w:val="PURBody-Indented"/>
      </w:pPr>
      <w:r>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14:paraId="3B839F1F" w14:textId="77777777" w:rsidR="000A570B" w:rsidRPr="002C084A" w:rsidRDefault="000A570B" w:rsidP="00C1564F">
      <w:pPr>
        <w:pStyle w:val="PURBlueStrong"/>
        <w:spacing w:line="240" w:lineRule="auto"/>
      </w:pPr>
      <w:r>
        <w:t>Локализация и перевод</w:t>
      </w:r>
    </w:p>
    <w:p w14:paraId="437C3D3B" w14:textId="77777777" w:rsidR="000A570B" w:rsidRDefault="000A570B" w:rsidP="00C1564F">
      <w:pPr>
        <w:pStyle w:val="PURBody-Indented"/>
        <w:rPr>
          <w:rStyle w:val="Hyperlink"/>
        </w:rPr>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36" w:history="1">
        <w:r>
          <w:rPr>
            <w:rStyle w:val="Hyperlink"/>
          </w:rPr>
          <w:t>http://www.microsoft.com/dynamics/en/us/products/nav-availability.aspx</w:t>
        </w:r>
      </w:hyperlink>
    </w:p>
    <w:p w14:paraId="62B6C265" w14:textId="5B814E86" w:rsidR="000A570B" w:rsidRPr="008F7CB0" w:rsidRDefault="000A570B" w:rsidP="00C1564F">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184C78EE" w14:textId="5A56962F" w:rsidR="000A570B" w:rsidRPr="008F7CB0" w:rsidRDefault="000A570B" w:rsidP="00C1564F">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37" w:history="1">
        <w:r>
          <w:rPr>
            <w:rStyle w:val="Hyperlink"/>
          </w:rPr>
          <w:t>https://mbs.microsoft.com/partnersource/partneressentials/pllp</w:t>
        </w:r>
      </w:hyperlink>
      <w:r>
        <w:t xml:space="preserve"> или обратитесь к своему Менеджеру по работе с партнерами.</w:t>
      </w:r>
    </w:p>
    <w:p w14:paraId="48C80CF0" w14:textId="07DE125D" w:rsidR="000A570B" w:rsidRDefault="00A93FEE" w:rsidP="00C1564F">
      <w:pPr>
        <w:pStyle w:val="PURBreadcrumb"/>
        <w:keepNext w:val="0"/>
        <w:rPr>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3DA54228" w14:textId="71FCE6DF" w:rsidR="000A570B" w:rsidRDefault="000A570B" w:rsidP="00C1564F">
      <w:pPr>
        <w:pStyle w:val="PURProductName"/>
      </w:pPr>
      <w:bookmarkStart w:id="149" w:name="_Toc299524957"/>
      <w:bookmarkStart w:id="150" w:name="_Toc299531309"/>
      <w:bookmarkStart w:id="151" w:name="_Toc299531417"/>
      <w:bookmarkStart w:id="152" w:name="_Toc299531525"/>
      <w:bookmarkStart w:id="153" w:name="_Toc299957134"/>
      <w:bookmarkStart w:id="154" w:name="_Toc346536840"/>
      <w:bookmarkStart w:id="155" w:name="_Toc339280307"/>
      <w:bookmarkStart w:id="156" w:name="_Toc339280369"/>
      <w:bookmarkStart w:id="157" w:name="_Toc363552778"/>
      <w:bookmarkStart w:id="158" w:name="_Toc363552843"/>
      <w:bookmarkStart w:id="159" w:name="_Toc378682223"/>
      <w:bookmarkStart w:id="160" w:name="_Toc378682243"/>
      <w:bookmarkStart w:id="161" w:name="_Toc371268255"/>
      <w:bookmarkStart w:id="162" w:name="_Toc371268322"/>
      <w:bookmarkStart w:id="163" w:name="_Toc379278459"/>
      <w:bookmarkStart w:id="164" w:name="_Toc379278523"/>
      <w:bookmarkStart w:id="165" w:name="_Toc428364459"/>
      <w:bookmarkStart w:id="166" w:name="_Toc428364754"/>
      <w:r>
        <w:t>Microsoft Dynamics SL 2015</w:t>
      </w:r>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r>
        <w:fldChar w:fldCharType="begin"/>
      </w:r>
      <w:r>
        <w:instrText>XE "Microsoft Dynamics SL 2015"</w:instrText>
      </w:r>
      <w:r>
        <w:fldChar w:fldCharType="end"/>
      </w:r>
    </w:p>
    <w:p w14:paraId="07E7D2C0" w14:textId="77777777" w:rsidR="000A570B" w:rsidRDefault="000A570B"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02D92079" w14:textId="77777777" w:rsidTr="00AE7BEF">
        <w:tc>
          <w:tcPr>
            <w:tcW w:w="2477" w:type="pct"/>
          </w:tcPr>
          <w:p w14:paraId="638CB789" w14:textId="3437BDF0" w:rsidR="000A570B" w:rsidRPr="003667B6" w:rsidRDefault="005E52C7" w:rsidP="00C1564F">
            <w:pPr>
              <w:pStyle w:val="PURLMSH"/>
            </w:pPr>
            <w:r>
              <w:t xml:space="preserve">Перемещение лицензий в фермах серверов: </w:t>
            </w:r>
            <w:r>
              <w:rPr>
                <w:b/>
              </w:rPr>
              <w:t>Нет</w:t>
            </w:r>
            <w:r>
              <w:t xml:space="preserve"> </w:t>
            </w:r>
          </w:p>
        </w:tc>
        <w:tc>
          <w:tcPr>
            <w:tcW w:w="2523" w:type="pct"/>
          </w:tcPr>
          <w:p w14:paraId="2869EDEB" w14:textId="77777777" w:rsidR="000A570B" w:rsidRDefault="000A570B" w:rsidP="00C1564F">
            <w:pPr>
              <w:pStyle w:val="PURLMSH"/>
            </w:pPr>
            <w:r>
              <w:t xml:space="preserve">См. соответствующее уведомление. </w:t>
            </w:r>
            <w:r>
              <w:rPr>
                <w:b/>
              </w:rPr>
              <w:t>Нет</w:t>
            </w:r>
          </w:p>
        </w:tc>
      </w:tr>
      <w:tr w:rsidR="000A570B" w14:paraId="33269B4D" w14:textId="77777777" w:rsidTr="00AE7BEF">
        <w:tc>
          <w:tcPr>
            <w:tcW w:w="2477" w:type="pct"/>
          </w:tcPr>
          <w:p w14:paraId="5EBF7C1A" w14:textId="0F483CDA" w:rsidR="000A570B" w:rsidRPr="00250A5F" w:rsidRDefault="00624A7C" w:rsidP="00C1564F">
            <w:pPr>
              <w:pStyle w:val="PURLMSH"/>
            </w:pPr>
            <w:r>
              <w:t xml:space="preserve">Клиентское/Дополнительное программное обеспечение </w:t>
            </w:r>
            <w:r>
              <w:rPr>
                <w:b/>
              </w:rPr>
              <w:t>Да</w:t>
            </w:r>
            <w:r>
              <w:t xml:space="preserve"> </w:t>
            </w:r>
            <w:r w:rsidR="00C87224" w:rsidRPr="00C87224">
              <w:br/>
            </w:r>
            <w:r>
              <w:rPr>
                <w:i/>
              </w:rPr>
              <w:t xml:space="preserve">(см. </w:t>
            </w:r>
            <w:hyperlink w:anchor="Appendix1" w:history="1">
              <w:r>
                <w:rPr>
                  <w:rStyle w:val="Hyperlink"/>
                  <w:i/>
                </w:rPr>
                <w:t>Приложение 1</w:t>
              </w:r>
            </w:hyperlink>
            <w:r>
              <w:rPr>
                <w:i/>
              </w:rPr>
              <w:t>)</w:t>
            </w:r>
          </w:p>
        </w:tc>
        <w:tc>
          <w:tcPr>
            <w:tcW w:w="2523" w:type="pct"/>
          </w:tcPr>
          <w:p w14:paraId="7308C97C" w14:textId="77777777" w:rsidR="000A570B" w:rsidRDefault="000A570B" w:rsidP="00C1564F">
            <w:pPr>
              <w:pStyle w:val="PURLMSH"/>
            </w:pPr>
          </w:p>
        </w:tc>
      </w:tr>
    </w:tbl>
    <w:p w14:paraId="6B20992F" w14:textId="77777777" w:rsidR="000A570B" w:rsidRDefault="000A570B" w:rsidP="00C1564F">
      <w:pPr>
        <w:pStyle w:val="PURADDITIONALTERMSHEADERMB"/>
      </w:pPr>
      <w:r>
        <w:t>Дополнительные условия.</w:t>
      </w:r>
    </w:p>
    <w:p w14:paraId="5CA19376" w14:textId="77777777" w:rsidR="000A570B" w:rsidRDefault="000A570B" w:rsidP="00C1564F">
      <w:pPr>
        <w:pStyle w:val="PURBlueStrong"/>
        <w:spacing w:line="240" w:lineRule="auto"/>
      </w:pPr>
      <w:r>
        <w:lastRenderedPageBreak/>
        <w:t>Компоненты</w:t>
      </w:r>
    </w:p>
    <w:p w14:paraId="3DA30B94" w14:textId="439E9EB9" w:rsidR="000A570B" w:rsidRPr="008F7CB0" w:rsidRDefault="000A570B" w:rsidP="00C1564F">
      <w:pPr>
        <w:pStyle w:val="PURBody-Indented"/>
      </w:pPr>
      <w: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Pr>
          <w:rStyle w:val="Hyperlink"/>
        </w:rPr>
        <w:t>http://</w:t>
      </w:r>
      <w:hyperlink r:id="rId138" w:history="1">
        <w:r>
          <w:rPr>
            <w:rStyle w:val="Hyperlink"/>
          </w:rPr>
          <w:t>www.explore.ms</w:t>
        </w:r>
      </w:hyperlink>
      <w:r>
        <w:t>.</w:t>
      </w:r>
    </w:p>
    <w:p w14:paraId="33001451" w14:textId="34C97BD0" w:rsidR="000A570B" w:rsidRPr="008F7CB0" w:rsidRDefault="000A570B" w:rsidP="00C1564F">
      <w:pPr>
        <w:pStyle w:val="PURBody-Indented"/>
      </w:pPr>
      <w:r>
        <w:t>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w:t>
      </w:r>
    </w:p>
    <w:p w14:paraId="32AFBA88" w14:textId="77777777" w:rsidR="000A570B" w:rsidRPr="00830DCA" w:rsidRDefault="000A570B" w:rsidP="00C1564F">
      <w:pPr>
        <w:pStyle w:val="PURBlueStrong"/>
        <w:spacing w:line="240" w:lineRule="auto"/>
      </w:pPr>
      <w:r>
        <w:t>Локализация и перевод</w:t>
      </w:r>
    </w:p>
    <w:p w14:paraId="1A93B964" w14:textId="77777777" w:rsidR="000A570B" w:rsidRDefault="000A570B" w:rsidP="00C1564F">
      <w:pPr>
        <w:pStyle w:val="PURBody-Indented"/>
        <w:rPr>
          <w:rStyle w:val="Hyperlink"/>
        </w:rPr>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39" w:history="1">
        <w:r>
          <w:rPr>
            <w:rStyle w:val="Hyperlink"/>
          </w:rPr>
          <w:t>http://www.microsoft.com/dynamics/en/us/products/sl-availability.aspx</w:t>
        </w:r>
      </w:hyperlink>
      <w:r>
        <w:t xml:space="preserve"> </w:t>
      </w:r>
    </w:p>
    <w:p w14:paraId="08859951" w14:textId="0D3E8321" w:rsidR="000A570B" w:rsidRPr="008F7CB0" w:rsidRDefault="000A570B" w:rsidP="00C1564F">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0857701A" w14:textId="1BCFC5A7" w:rsidR="000A570B" w:rsidRDefault="000A570B" w:rsidP="00C1564F">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w:t>
      </w:r>
      <w:r w:rsidR="00A06BC8" w:rsidRPr="00A06BC8">
        <w:br/>
      </w:r>
      <w:r>
        <w:t xml:space="preserve">Microsoft Dynamics Partner Localization and Translation Licensing Program посетите веб-сайт </w:t>
      </w:r>
      <w:hyperlink r:id="rId140" w:history="1">
        <w:r>
          <w:rPr>
            <w:rStyle w:val="Hyperlink"/>
          </w:rPr>
          <w:t>https://mbs.microsoft.com/partnersource/partneressentials/pllp</w:t>
        </w:r>
      </w:hyperlink>
      <w:r>
        <w:t xml:space="preserve"> или обратитесь к своему Менеджеру по работе с партнерами.</w:t>
      </w:r>
    </w:p>
    <w:p w14:paraId="1D74475A" w14:textId="77B8C835" w:rsidR="000A570B" w:rsidRDefault="00A93FEE" w:rsidP="00C1564F">
      <w:pPr>
        <w:pStyle w:val="PURBreadcrumb"/>
        <w:keepNext w:val="0"/>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10E1FA20" w14:textId="67595868" w:rsidR="000A570B" w:rsidRPr="00A23961" w:rsidRDefault="000A570B" w:rsidP="00C1564F">
      <w:pPr>
        <w:pStyle w:val="PURProductName"/>
      </w:pPr>
      <w:bookmarkStart w:id="167" w:name="_Toc297828702"/>
      <w:bookmarkStart w:id="168" w:name="_Toc297883457"/>
      <w:bookmarkStart w:id="169" w:name="_Toc299524958"/>
      <w:bookmarkStart w:id="170" w:name="_Toc299531310"/>
      <w:bookmarkStart w:id="171" w:name="_Toc299531418"/>
      <w:bookmarkStart w:id="172" w:name="_Toc299531526"/>
      <w:bookmarkStart w:id="173" w:name="_Toc299957135"/>
      <w:bookmarkStart w:id="174" w:name="_Toc346536841"/>
      <w:bookmarkStart w:id="175" w:name="_Toc339280308"/>
      <w:bookmarkStart w:id="176" w:name="_Toc339280370"/>
      <w:bookmarkStart w:id="177" w:name="_Toc363552779"/>
      <w:bookmarkStart w:id="178" w:name="_Toc363552844"/>
      <w:bookmarkStart w:id="179" w:name="_Toc378682224"/>
      <w:bookmarkStart w:id="180" w:name="_Toc378682244"/>
      <w:bookmarkStart w:id="181" w:name="_Toc371268256"/>
      <w:bookmarkStart w:id="182" w:name="_Toc371268323"/>
      <w:bookmarkStart w:id="183" w:name="_Toc379278460"/>
      <w:bookmarkStart w:id="184" w:name="_Toc379278524"/>
      <w:bookmarkStart w:id="185" w:name="_Toc428364460"/>
      <w:bookmarkStart w:id="186" w:name="_Toc428364755"/>
      <w:r>
        <w:t>Система контроля использования</w:t>
      </w:r>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r>
        <w:t xml:space="preserve"> </w:t>
      </w:r>
      <w:r>
        <w:fldChar w:fldCharType="begin"/>
      </w:r>
      <w:r>
        <w:instrText>XE "</w:instrText>
      </w:r>
      <w:r w:rsidR="001B58B7">
        <w:instrText xml:space="preserve">Система контроля использования </w:instrText>
      </w:r>
      <w:r>
        <w:instrText>"</w:instrText>
      </w:r>
      <w:r>
        <w:fldChar w:fldCharType="end"/>
      </w:r>
    </w:p>
    <w:p w14:paraId="48455A77" w14:textId="77777777" w:rsidR="000A570B" w:rsidRPr="00A23961" w:rsidRDefault="000A570B" w:rsidP="00C1564F">
      <w:pPr>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A23961" w14:paraId="13954A75" w14:textId="77777777" w:rsidTr="00AE7BEF">
        <w:tc>
          <w:tcPr>
            <w:tcW w:w="2477" w:type="pct"/>
          </w:tcPr>
          <w:p w14:paraId="27AC73F4" w14:textId="597E796D" w:rsidR="000A570B" w:rsidRPr="00A23961" w:rsidRDefault="005E52C7"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Нет</w:t>
            </w:r>
            <w:r>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0A570B" w:rsidRPr="00A23961" w14:paraId="0020E719" w14:textId="77777777" w:rsidTr="00AE7BEF">
        <w:tc>
          <w:tcPr>
            <w:tcW w:w="2477" w:type="pct"/>
          </w:tcPr>
          <w:p w14:paraId="6156240C" w14:textId="77777777" w:rsidR="000A570B" w:rsidRPr="00A23961" w:rsidRDefault="000A570B"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Нет</w:t>
            </w:r>
            <w:r>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C1564F">
            <w:pPr>
              <w:spacing w:after="0"/>
              <w:rPr>
                <w:rFonts w:ascii="Arial Narrow" w:hAnsi="Arial Narrow"/>
                <w:color w:val="404040" w:themeColor="text1" w:themeTint="BF"/>
                <w:sz w:val="18"/>
              </w:rPr>
            </w:pPr>
          </w:p>
        </w:tc>
      </w:tr>
    </w:tbl>
    <w:p w14:paraId="094E49EE" w14:textId="77777777" w:rsidR="000A570B" w:rsidRPr="00A23961" w:rsidRDefault="000A570B" w:rsidP="00C1564F">
      <w:pPr>
        <w:spacing w:after="0"/>
        <w:rPr>
          <w:color w:val="404040" w:themeColor="text1" w:themeTint="BF"/>
          <w:sz w:val="18"/>
        </w:rPr>
      </w:pPr>
    </w:p>
    <w:p w14:paraId="1B76EA82" w14:textId="77777777" w:rsidR="000A570B" w:rsidRPr="00A23961" w:rsidRDefault="000A570B" w:rsidP="00C1564F">
      <w:pPr>
        <w:pStyle w:val="PURADDITIONALTERMSHEADERMB"/>
      </w:pPr>
      <w:r>
        <w:t>Дополнительные условия.</w:t>
      </w:r>
    </w:p>
    <w:p w14:paraId="3C0F442D" w14:textId="77777777" w:rsidR="000A570B" w:rsidRPr="00A23961" w:rsidRDefault="000A570B" w:rsidP="00C1564F">
      <w:pPr>
        <w:pStyle w:val="PURBlueStrong"/>
        <w:spacing w:line="240" w:lineRule="auto"/>
      </w:pPr>
      <w:r>
        <w:t>Запуск экземпляров серверного программного обеспечения</w:t>
      </w:r>
    </w:p>
    <w:p w14:paraId="30B73D77" w14:textId="1438BBDD" w:rsidR="000A570B" w:rsidRPr="00A23961" w:rsidRDefault="000A570B" w:rsidP="00C1564F">
      <w:pPr>
        <w:pStyle w:val="PURBody-Indented"/>
        <w:rPr>
          <w:lang w:eastAsia="ja-JP"/>
        </w:rPr>
      </w:pPr>
      <w:r>
        <w:t>Вы можете запускать любое количество экземпляров серверного программного обеспечения на сервере, на котором выполняются выпуски Windows Server 2003. Вы не можете отделять части компонентов серверного программного обеспечения для использования на нескольких серверах.</w:t>
      </w:r>
    </w:p>
    <w:p w14:paraId="00BDC890" w14:textId="77777777" w:rsidR="000A570B" w:rsidRPr="00A23961" w:rsidRDefault="000A570B" w:rsidP="00C1564F">
      <w:pPr>
        <w:pStyle w:val="PURBlueStrong"/>
        <w:spacing w:line="240" w:lineRule="auto"/>
      </w:pPr>
      <w:r>
        <w:t>Изменение</w:t>
      </w:r>
    </w:p>
    <w:p w14:paraId="0BC3F6FC" w14:textId="4ACAF566" w:rsidR="000A570B" w:rsidRPr="00A23961" w:rsidRDefault="000A570B" w:rsidP="00C1564F">
      <w:pPr>
        <w:pStyle w:val="PURBody-Indented"/>
        <w:rPr>
          <w:lang w:eastAsia="ja-JP"/>
        </w:rPr>
      </w:pPr>
      <w:r>
        <w:t xml:space="preserve">Вы можете изменять исключительно для интеграции с другими внутренними клиентскими и серверными системами только файлы продукта, (i) являющиеся XML- или ASP-файлами, или (ii) не установленные на сервере как часть программы установки продукта. Ограниченная гарантия лицензионного соглашения поставщика услуг не распространяется на вносимые в продукт разрешенные изменения. </w:t>
      </w:r>
    </w:p>
    <w:p w14:paraId="77E6DDA3" w14:textId="2D8859EE" w:rsidR="000A570B" w:rsidRDefault="00A93FEE" w:rsidP="00C1564F">
      <w:pPr>
        <w:pStyle w:val="PURBreadcrumb"/>
        <w:keepNext w:val="0"/>
        <w:rPr>
          <w:lang w:eastAsia="ja-JP"/>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60061DA4" w14:textId="25548857" w:rsidR="000A570B" w:rsidRPr="00A23961" w:rsidRDefault="000A570B" w:rsidP="00C1564F">
      <w:pPr>
        <w:pStyle w:val="PURProductName"/>
      </w:pPr>
      <w:bookmarkStart w:id="187" w:name="_Toc297828704"/>
      <w:bookmarkStart w:id="188" w:name="_Toc297883459"/>
      <w:bookmarkStart w:id="189" w:name="_Toc299524960"/>
      <w:bookmarkStart w:id="190" w:name="_Toc299531312"/>
      <w:bookmarkStart w:id="191" w:name="_Toc299531420"/>
      <w:bookmarkStart w:id="192" w:name="_Toc299531528"/>
      <w:bookmarkStart w:id="193" w:name="_Toc299957137"/>
      <w:bookmarkStart w:id="194" w:name="_Toc346536842"/>
      <w:bookmarkStart w:id="195" w:name="_Toc339280309"/>
      <w:bookmarkStart w:id="196" w:name="_Toc339280371"/>
      <w:bookmarkStart w:id="197" w:name="_Toc363552780"/>
      <w:bookmarkStart w:id="198" w:name="_Toc363552845"/>
      <w:bookmarkStart w:id="199" w:name="_Toc378682225"/>
      <w:bookmarkStart w:id="200" w:name="_Toc378682245"/>
      <w:bookmarkStart w:id="201" w:name="_Toc371268257"/>
      <w:bookmarkStart w:id="202" w:name="_Toc371268324"/>
      <w:bookmarkStart w:id="203" w:name="_Toc379278461"/>
      <w:bookmarkStart w:id="204" w:name="_Toc379278525"/>
      <w:bookmarkStart w:id="205" w:name="_Toc428364461"/>
      <w:bookmarkStart w:id="206" w:name="_Toc428364756"/>
      <w:r>
        <w:t xml:space="preserve">Размещение </w:t>
      </w:r>
      <w:bookmarkEnd w:id="187"/>
      <w:bookmarkEnd w:id="188"/>
      <w:bookmarkEnd w:id="189"/>
      <w:bookmarkEnd w:id="190"/>
      <w:bookmarkEnd w:id="191"/>
      <w:bookmarkEnd w:id="192"/>
      <w:bookmarkEnd w:id="193"/>
      <w:r>
        <w:t>SharePoint 2013</w:t>
      </w:r>
      <w:bookmarkEnd w:id="194"/>
      <w:bookmarkEnd w:id="195"/>
      <w:bookmarkEnd w:id="196"/>
      <w:bookmarkEnd w:id="197"/>
      <w:bookmarkEnd w:id="198"/>
      <w:bookmarkEnd w:id="199"/>
      <w:bookmarkEnd w:id="200"/>
      <w:bookmarkEnd w:id="201"/>
      <w:bookmarkEnd w:id="202"/>
      <w:bookmarkEnd w:id="203"/>
      <w:bookmarkEnd w:id="204"/>
      <w:bookmarkEnd w:id="205"/>
      <w:bookmarkEnd w:id="206"/>
      <w:r>
        <w:fldChar w:fldCharType="begin"/>
      </w:r>
      <w:r>
        <w:instrText>XE "Размещение SharePoint 2013"</w:instrText>
      </w:r>
      <w:r>
        <w:fldChar w:fldCharType="end"/>
      </w:r>
    </w:p>
    <w:p w14:paraId="65ABFE36" w14:textId="77777777" w:rsidR="000A570B" w:rsidRPr="00A23961" w:rsidRDefault="000A570B" w:rsidP="00C1564F">
      <w:pPr>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827D1D" w:rsidRPr="00A23961" w14:paraId="5EAF3536" w14:textId="77777777" w:rsidTr="00AE7BEF">
        <w:trPr>
          <w:trHeight w:val="19"/>
        </w:trPr>
        <w:tc>
          <w:tcPr>
            <w:tcW w:w="2477" w:type="pct"/>
          </w:tcPr>
          <w:p w14:paraId="12444219" w14:textId="2157A39C" w:rsidR="00827D1D" w:rsidRPr="00827D1D" w:rsidRDefault="00827D1D" w:rsidP="00C1564F">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Перемещение лицензий в фермах серверов: </w:t>
            </w:r>
            <w:r>
              <w:rPr>
                <w:rFonts w:ascii="Arial Narrow" w:hAnsi="Arial Narrow"/>
                <w:b/>
                <w:color w:val="404040" w:themeColor="text1" w:themeTint="BF"/>
                <w:sz w:val="18"/>
                <w:szCs w:val="18"/>
              </w:rPr>
              <w:t>Да</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(см. </w:t>
            </w:r>
            <w:hyperlink w:anchor="ОБЩИЕ_УСЛОВИЯ" w:history="1">
              <w:r>
                <w:rPr>
                  <w:rStyle w:val="Hyperlink"/>
                  <w:rFonts w:ascii="Arial Narrow" w:hAnsi="Arial Narrow"/>
                  <w:i/>
                  <w:sz w:val="18"/>
                  <w:szCs w:val="18"/>
                </w:rPr>
                <w:t>«Общие условия»</w:t>
              </w:r>
            </w:hyperlink>
            <w:r>
              <w:rPr>
                <w:rFonts w:ascii="Arial Narrow" w:hAnsi="Arial Narrow"/>
                <w:i/>
                <w:color w:val="404040" w:themeColor="text1" w:themeTint="BF"/>
                <w:sz w:val="18"/>
                <w:szCs w:val="18"/>
              </w:rPr>
              <w:t>)</w:t>
            </w:r>
          </w:p>
        </w:tc>
        <w:tc>
          <w:tcPr>
            <w:tcW w:w="2523" w:type="pct"/>
          </w:tcPr>
          <w:p w14:paraId="5FA882CF" w14:textId="77777777" w:rsidR="00827D1D" w:rsidRPr="00A23961" w:rsidRDefault="00827D1D"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0A570B" w:rsidRPr="00A23961" w14:paraId="6E7C5509" w14:textId="77777777" w:rsidTr="00AE7BEF">
        <w:tc>
          <w:tcPr>
            <w:tcW w:w="2477" w:type="pct"/>
          </w:tcPr>
          <w:p w14:paraId="029935AF" w14:textId="1A71C667" w:rsidR="000A570B" w:rsidRPr="00A23961" w:rsidRDefault="000A570B"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sidR="00C87224" w:rsidRPr="00C87224">
              <w:rPr>
                <w:rFonts w:ascii="Arial Narrow" w:hAnsi="Arial Narrow"/>
                <w:color w:val="404040" w:themeColor="text1" w:themeTint="BF"/>
                <w:sz w:val="18"/>
              </w:rPr>
              <w:br/>
            </w:r>
            <w:r>
              <w:rPr>
                <w:rFonts w:ascii="Arial Narrow" w:hAnsi="Arial Narrow"/>
                <w:i/>
                <w:color w:val="404040" w:themeColor="text1" w:themeTint="BF"/>
                <w:sz w:val="18"/>
              </w:rPr>
              <w:t xml:space="preserve">(см. </w:t>
            </w:r>
            <w:hyperlink w:anchor="Appendix1" w:history="1">
              <w:r>
                <w:rPr>
                  <w:rFonts w:ascii="Arial Narrow" w:hAnsi="Arial Narrow"/>
                  <w:i/>
                  <w:color w:val="00467F"/>
                  <w:sz w:val="18"/>
                  <w:u w:val="single"/>
                </w:rPr>
                <w:t>Приложение 1</w:t>
              </w:r>
            </w:hyperlink>
            <w:r>
              <w:rPr>
                <w:rFonts w:ascii="Arial Narrow" w:hAnsi="Arial Narrow"/>
                <w:i/>
                <w:color w:val="404040" w:themeColor="text1" w:themeTint="BF"/>
                <w:sz w:val="18"/>
              </w:rPr>
              <w:t>)</w:t>
            </w:r>
          </w:p>
        </w:tc>
        <w:tc>
          <w:tcPr>
            <w:tcW w:w="2523" w:type="pct"/>
          </w:tcPr>
          <w:p w14:paraId="4AAD1E9D" w14:textId="77777777" w:rsidR="000A570B" w:rsidRPr="00A23961" w:rsidRDefault="000A570B" w:rsidP="00C1564F">
            <w:pPr>
              <w:spacing w:after="0"/>
              <w:rPr>
                <w:rFonts w:ascii="Arial Narrow" w:hAnsi="Arial Narrow"/>
                <w:color w:val="404040" w:themeColor="text1" w:themeTint="BF"/>
                <w:sz w:val="18"/>
              </w:rPr>
            </w:pPr>
          </w:p>
        </w:tc>
      </w:tr>
    </w:tbl>
    <w:p w14:paraId="044A3889" w14:textId="77777777" w:rsidR="000A570B" w:rsidRPr="00A23961" w:rsidRDefault="000A570B" w:rsidP="00C1564F">
      <w:pPr>
        <w:pStyle w:val="PURADDITIONALTERMSHEADERMB"/>
      </w:pPr>
      <w:r>
        <w:t>Дополнительные условия.</w:t>
      </w:r>
    </w:p>
    <w:p w14:paraId="2E679079" w14:textId="733632A9" w:rsidR="000A570B" w:rsidRPr="00A23961" w:rsidRDefault="00CB5F78" w:rsidP="00C1564F">
      <w:pPr>
        <w:pStyle w:val="PURBody-Indented"/>
      </w:pPr>
      <w:r>
        <w:lastRenderedPageBreak/>
        <w:t>Это программное обеспечение можно использовать для предоставления доступа к содержимому, сведениям и приложениям внешним пользователям. Его также можно использовать для предоставления доступа к содержимому, сведениям и приложениям внутренним пользователям при условии, что те же содержимое, сведения и приложения доступны внешним пользователям. Использование программного обеспечения SharePoint Server для предоставления доступа к содержимому, сведениям и приложениям, которые могут использоваться только внутренними пользователями, должно осуществляться по лицензиям SAL на SharePoint Server 2013. Под «внешними пользователями» подразумеваются пользователи, (i) не работающие в организации вашего клиента, (ii) не являющиеся подрядчиками или агентами организации клиента. Все остальные пользователи называются «внутренними пользователями».</w:t>
      </w:r>
    </w:p>
    <w:p w14:paraId="76B08C87" w14:textId="641554A8" w:rsidR="004F6F1D" w:rsidRPr="00A50403" w:rsidRDefault="004F6F1D" w:rsidP="00C1564F">
      <w:pPr>
        <w:pStyle w:val="PURBlueStrong"/>
        <w:spacing w:line="240" w:lineRule="auto"/>
      </w:pPr>
      <w:r>
        <w:t>Запуск экземпляров серверного программного обеспечения</w:t>
      </w:r>
    </w:p>
    <w:p w14:paraId="63B05E62" w14:textId="13FF0F5B" w:rsidR="000A570B" w:rsidRDefault="000A570B" w:rsidP="00C1564F">
      <w:pPr>
        <w:pStyle w:val="PURBody-Indented"/>
        <w:rPr>
          <w:lang w:eastAsia="ja-JP"/>
        </w:rPr>
      </w:pPr>
      <w:r>
        <w:t>Даже если в Общих условиях лицензии указано иное, Размещение SharePoint 2013 не подлежит лицензированию по варианту Неограниченной виртуализации (см. вариант (1)). Для лицензирования Размещения SharePoint 2013 необходимо использовать вариант лицензирования по Количеству используемых процессоров (см. вариант (2)).</w:t>
      </w:r>
    </w:p>
    <w:p w14:paraId="006BDECC" w14:textId="1A3979F8" w:rsidR="000A570B" w:rsidRPr="00A23961" w:rsidRDefault="00A93FEE" w:rsidP="00C1564F">
      <w:pPr>
        <w:keepLines/>
        <w:spacing w:before="240" w:after="240"/>
        <w:jc w:val="right"/>
        <w:rPr>
          <w:rFonts w:ascii="Arial Narrow" w:hAnsi="Arial Narrow"/>
          <w:color w:val="00467F"/>
          <w:sz w:val="16"/>
          <w:u w:val="single"/>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7E06A984" w14:textId="1C818CB7" w:rsidR="002B550E" w:rsidRPr="00A23961" w:rsidRDefault="002B550E" w:rsidP="00C1564F">
      <w:pPr>
        <w:pStyle w:val="PURProductName"/>
      </w:pPr>
      <w:bookmarkStart w:id="207" w:name="_Toc299524961"/>
      <w:bookmarkStart w:id="208" w:name="_Toc299531313"/>
      <w:bookmarkStart w:id="209" w:name="_Toc299531421"/>
      <w:bookmarkStart w:id="210" w:name="_Toc299531529"/>
      <w:bookmarkStart w:id="211" w:name="_Toc299957138"/>
      <w:bookmarkStart w:id="212" w:name="_Toc314129583"/>
      <w:bookmarkStart w:id="213" w:name="_Toc346536843"/>
      <w:bookmarkStart w:id="214" w:name="_Toc339280310"/>
      <w:bookmarkStart w:id="215" w:name="_Toc339280372"/>
      <w:bookmarkStart w:id="216" w:name="_Toc363552781"/>
      <w:bookmarkStart w:id="217" w:name="_Toc363552846"/>
      <w:bookmarkStart w:id="218" w:name="_Toc378682226"/>
      <w:bookmarkStart w:id="219" w:name="_Toc378682246"/>
      <w:bookmarkStart w:id="220" w:name="_Toc371268258"/>
      <w:bookmarkStart w:id="221" w:name="_Toc371268325"/>
      <w:bookmarkStart w:id="222" w:name="_Toc379278462"/>
      <w:bookmarkStart w:id="223" w:name="_Toc379278526"/>
      <w:bookmarkStart w:id="224" w:name="_Toc428364462"/>
      <w:bookmarkStart w:id="225" w:name="_Toc428364757"/>
      <w:bookmarkStart w:id="226" w:name="_Toc297828711"/>
      <w:bookmarkStart w:id="227" w:name="_Toc297893281"/>
      <w:bookmarkStart w:id="228" w:name="_Toc299524967"/>
      <w:bookmarkStart w:id="229" w:name="_Toc299531319"/>
      <w:bookmarkStart w:id="230" w:name="_Toc299531427"/>
      <w:bookmarkStart w:id="231" w:name="_Toc299531535"/>
      <w:bookmarkStart w:id="232" w:name="_Toc299957143"/>
      <w:bookmarkEnd w:id="207"/>
      <w:bookmarkEnd w:id="208"/>
      <w:bookmarkEnd w:id="209"/>
      <w:bookmarkEnd w:id="210"/>
      <w:bookmarkEnd w:id="211"/>
      <w:bookmarkEnd w:id="212"/>
      <w:r>
        <w:t>System Center 2012 R2 Datacenter</w:t>
      </w:r>
      <w:bookmarkEnd w:id="213"/>
      <w:bookmarkEnd w:id="214"/>
      <w:bookmarkEnd w:id="215"/>
      <w:bookmarkEnd w:id="216"/>
      <w:bookmarkEnd w:id="217"/>
      <w:bookmarkEnd w:id="218"/>
      <w:bookmarkEnd w:id="219"/>
      <w:bookmarkEnd w:id="220"/>
      <w:bookmarkEnd w:id="221"/>
      <w:bookmarkEnd w:id="222"/>
      <w:bookmarkEnd w:id="223"/>
      <w:bookmarkEnd w:id="224"/>
      <w:bookmarkEnd w:id="225"/>
      <w:r>
        <w:fldChar w:fldCharType="begin"/>
      </w:r>
      <w:r>
        <w:instrText>XE "System Center 2012 R2 Datacenter"</w:instrText>
      </w:r>
      <w:r>
        <w:fldChar w:fldCharType="end"/>
      </w:r>
    </w:p>
    <w:p w14:paraId="60A223F0" w14:textId="77777777" w:rsidR="002B550E" w:rsidRPr="00A23961" w:rsidRDefault="002B550E" w:rsidP="00C1564F">
      <w:pPr>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6EECD470" w14:textId="77777777" w:rsidTr="00A50403">
        <w:tc>
          <w:tcPr>
            <w:tcW w:w="2477" w:type="pct"/>
          </w:tcPr>
          <w:p w14:paraId="4749991C" w14:textId="77777777" w:rsidR="002B550E" w:rsidRPr="00A23961" w:rsidRDefault="002B550E"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Нет</w:t>
            </w:r>
            <w:r>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2B550E" w:rsidRPr="00A23961" w14:paraId="0172E7EB" w14:textId="77777777" w:rsidTr="00A50403">
        <w:tc>
          <w:tcPr>
            <w:tcW w:w="2477" w:type="pct"/>
          </w:tcPr>
          <w:p w14:paraId="0E9ECA0C" w14:textId="2CA3560F" w:rsidR="002B550E" w:rsidRPr="00A23961" w:rsidRDefault="002B550E"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C1564F">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Включенные технологии: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(см.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DF3827" w:rsidRPr="00DF3827">
              <w:rPr>
                <w:rFonts w:ascii="Arial Narrow" w:hAnsi="Arial Narrow"/>
                <w:i/>
                <w:color w:val="00467F"/>
                <w:sz w:val="18"/>
                <w:u w:val="single"/>
              </w:rPr>
              <w:t>Технология SQL Server</w:t>
            </w:r>
            <w:r>
              <w:fldChar w:fldCharType="end"/>
            </w:r>
            <w:r>
              <w:rPr>
                <w:rFonts w:ascii="Arial Narrow" w:hAnsi="Arial Narrow"/>
                <w:i/>
                <w:color w:val="404040" w:themeColor="text1" w:themeTint="BF"/>
                <w:sz w:val="18"/>
              </w:rPr>
              <w:t>)</w:t>
            </w:r>
          </w:p>
        </w:tc>
      </w:tr>
    </w:tbl>
    <w:p w14:paraId="3037DE3D" w14:textId="77777777" w:rsidR="002B550E" w:rsidRPr="00A23961" w:rsidRDefault="002B550E" w:rsidP="00C1564F">
      <w:pPr>
        <w:pStyle w:val="PURADDITIONALTERMSHEADERMB"/>
        <w:keepNext/>
        <w:keepLines/>
      </w:pPr>
      <w:r>
        <w:t>Дополнительные условия.</w:t>
      </w:r>
    </w:p>
    <w:p w14:paraId="6A55A905" w14:textId="4894AF25" w:rsidR="002B550E" w:rsidRPr="002B20ED" w:rsidRDefault="002B550E" w:rsidP="00C1564F">
      <w:pPr>
        <w:pStyle w:val="PURBody-Indented"/>
        <w:keepNext/>
        <w:keepLines/>
      </w:pPr>
      <w:r>
        <w:t xml:space="preserve">Лицензия применима только для управления операционными средами, в которых работают серверные операционные системы. </w:t>
      </w:r>
      <w:r>
        <w:rPr>
          <w:rFonts w:cs="Arial"/>
        </w:rPr>
        <w:t>Чтобы определить необходимое количество лицензий на System Center, лицензии необходимо считать и назначать в соответствии с количеством физических процессоров в устройстве, которое находится под управлением программного обеспечения</w:t>
      </w:r>
      <w:r>
        <w:t>. Назначив эти лицензии, вы можете управлять любым количеством серверных операционных сред, работающих на устройстве, которому назначены лицензии System Center 2012 R2 Datacenter. Лицензии на System Center 2012 R2 Datacenter также дают возможность осуществлять управление из более ранних версий серверного программного обеспечения System Center.</w:t>
      </w:r>
    </w:p>
    <w:p w14:paraId="73420881" w14:textId="0CDE5BA2" w:rsidR="002B550E" w:rsidRPr="002B20ED" w:rsidRDefault="002B550E" w:rsidP="00C1564F">
      <w:pPr>
        <w:pStyle w:val="PURBody-Indented"/>
      </w:pPr>
      <w:r>
        <w:t xml:space="preserve">System Center 2012 R2 Datacenter включает право на доступ к веб-службе System Center Endpoint Protection и связанному </w:t>
      </w:r>
      <w:r w:rsidR="00A06BC8" w:rsidRPr="00A06BC8">
        <w:br/>
      </w:r>
      <w:r>
        <w:t>с ней программному обеспечению. См. условия лицензии, связанные с этой веб-службой, в разделе «Службы Интернета» настоящих Прав на использование, предоставленных поставщику услуг.</w:t>
      </w:r>
    </w:p>
    <w:p w14:paraId="3702EB26" w14:textId="77777777" w:rsidR="002B20ED" w:rsidRPr="002B20ED" w:rsidRDefault="002B20ED" w:rsidP="00C1564F">
      <w:pPr>
        <w:pStyle w:val="PURBody-Indented"/>
        <w:spacing w:after="0"/>
      </w:pPr>
      <w:r>
        <w:t>System Center 2012 R2 Datacenter включает в себя Клиентское программное обеспечение. Клиентское программное обеспечение содержит все компоненты продукта, кроме следующих:</w:t>
      </w:r>
    </w:p>
    <w:p w14:paraId="0603DB70" w14:textId="77777777" w:rsidR="002B20ED" w:rsidRPr="002B20ED" w:rsidRDefault="002B20ED" w:rsidP="00C1564F">
      <w:pPr>
        <w:pStyle w:val="PURBody-Indented"/>
        <w:numPr>
          <w:ilvl w:val="0"/>
          <w:numId w:val="49"/>
        </w:numPr>
        <w:spacing w:after="0"/>
      </w:pPr>
      <w:r>
        <w:t>Унифицированный установщик</w:t>
      </w:r>
    </w:p>
    <w:p w14:paraId="5D0607DD" w14:textId="77777777" w:rsidR="002B20ED" w:rsidRPr="002B20ED" w:rsidRDefault="002B20ED" w:rsidP="00C1564F">
      <w:pPr>
        <w:pStyle w:val="PURBody-Indented"/>
        <w:numPr>
          <w:ilvl w:val="0"/>
          <w:numId w:val="49"/>
        </w:numPr>
        <w:spacing w:after="0"/>
      </w:pPr>
      <w:r>
        <w:t>Консоль управления конфигурациями</w:t>
      </w:r>
    </w:p>
    <w:p w14:paraId="4B68A19F" w14:textId="77777777" w:rsidR="002B20ED" w:rsidRPr="002B20ED" w:rsidRDefault="002B20ED" w:rsidP="00C1564F">
      <w:pPr>
        <w:pStyle w:val="PURBody-Indented"/>
        <w:numPr>
          <w:ilvl w:val="0"/>
          <w:numId w:val="49"/>
        </w:numPr>
        <w:spacing w:after="0"/>
      </w:pPr>
      <w:r>
        <w:t xml:space="preserve">Точка управления устройствами </w:t>
      </w:r>
    </w:p>
    <w:p w14:paraId="080D1FAA" w14:textId="77777777" w:rsidR="002B20ED" w:rsidRPr="002B20ED" w:rsidRDefault="002B20ED" w:rsidP="00C1564F">
      <w:pPr>
        <w:pStyle w:val="PURBody-Indented"/>
        <w:numPr>
          <w:ilvl w:val="0"/>
          <w:numId w:val="49"/>
        </w:numPr>
        <w:spacing w:after="0"/>
      </w:pPr>
      <w:r>
        <w:t>Administrator Console</w:t>
      </w:r>
    </w:p>
    <w:p w14:paraId="7A847A7F" w14:textId="77777777" w:rsidR="002B20ED" w:rsidRPr="002B20ED" w:rsidRDefault="002B20ED" w:rsidP="00C1564F">
      <w:pPr>
        <w:pStyle w:val="PURBody-Indented"/>
        <w:numPr>
          <w:ilvl w:val="0"/>
          <w:numId w:val="49"/>
        </w:numPr>
        <w:spacing w:after="0"/>
      </w:pPr>
      <w:r>
        <w:t>Консоль Service Manager</w:t>
      </w:r>
    </w:p>
    <w:p w14:paraId="475C4DC0" w14:textId="77777777" w:rsidR="002B20ED" w:rsidRPr="002B20ED" w:rsidRDefault="002B20ED" w:rsidP="00C1564F">
      <w:pPr>
        <w:pStyle w:val="PURBody-Indented"/>
        <w:numPr>
          <w:ilvl w:val="0"/>
          <w:numId w:val="49"/>
        </w:numPr>
        <w:spacing w:after="0"/>
      </w:pPr>
      <w:r>
        <w:t>Установщик консоли оператора Opalis</w:t>
      </w:r>
    </w:p>
    <w:p w14:paraId="3B1FA314" w14:textId="77777777" w:rsidR="002B20ED" w:rsidRPr="002B20ED" w:rsidRDefault="002B20ED" w:rsidP="00C1564F">
      <w:pPr>
        <w:pStyle w:val="PURBody-Indented"/>
        <w:numPr>
          <w:ilvl w:val="0"/>
          <w:numId w:val="49"/>
        </w:numPr>
        <w:spacing w:after="0"/>
      </w:pPr>
      <w:r>
        <w:t xml:space="preserve">SQL Server </w:t>
      </w:r>
    </w:p>
    <w:p w14:paraId="47C0186C" w14:textId="77777777" w:rsidR="002B20ED" w:rsidRPr="002B20ED" w:rsidRDefault="002B20ED" w:rsidP="00C1564F">
      <w:pPr>
        <w:pStyle w:val="PURBody-Indented"/>
        <w:numPr>
          <w:ilvl w:val="0"/>
          <w:numId w:val="49"/>
        </w:numPr>
        <w:spacing w:after="0"/>
      </w:pPr>
      <w:r>
        <w:t>Все остальные консоли управления</w:t>
      </w:r>
    </w:p>
    <w:p w14:paraId="19784BDC" w14:textId="77777777" w:rsidR="002B20ED" w:rsidRPr="00254F56" w:rsidRDefault="002B20ED" w:rsidP="00C1564F">
      <w:pPr>
        <w:pStyle w:val="PURBody-Indented"/>
      </w:pPr>
    </w:p>
    <w:p w14:paraId="474D43BC" w14:textId="77777777" w:rsidR="002B550E" w:rsidRDefault="002B550E" w:rsidP="00C1564F">
      <w:pPr>
        <w:pStyle w:val="PURBlueStrong-Indented"/>
        <w:spacing w:line="240" w:lineRule="auto"/>
      </w:pPr>
      <w:r>
        <w:t>ПО .NET Framework</w:t>
      </w:r>
    </w:p>
    <w:p w14:paraId="7A2C5B56" w14:textId="271B69AF" w:rsidR="002B550E" w:rsidRDefault="002B550E" w:rsidP="00C1564F">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7AA03D21" w14:textId="77777777" w:rsidR="002B550E" w:rsidRDefault="002B550E" w:rsidP="00C1564F">
      <w:pPr>
        <w:pStyle w:val="PURBlueStrong-Indented"/>
        <w:spacing w:line="240" w:lineRule="auto"/>
      </w:pPr>
      <w:r>
        <w:t>Запрет на копирование или распространение комплектов данных</w:t>
      </w:r>
    </w:p>
    <w:p w14:paraId="70561BA3" w14:textId="52160E80" w:rsidR="002B550E" w:rsidRDefault="002B550E" w:rsidP="00C1564F">
      <w:pPr>
        <w:pStyle w:val="PURBody-Indented"/>
      </w:pPr>
      <w:r>
        <w:t>Вы не можете копировать или распространять любые комплекты данных (или любую часть комплекта данных), включенных в программное обеспечение.</w:t>
      </w:r>
    </w:p>
    <w:p w14:paraId="326F37C6" w14:textId="5D1D8609" w:rsidR="002B550E" w:rsidRDefault="002B550E" w:rsidP="00C1564F">
      <w:pPr>
        <w:pStyle w:val="PURBlueStrong-Indented"/>
        <w:spacing w:line="240" w:lineRule="auto"/>
      </w:pPr>
      <w:r>
        <w:t>Пакет автоматической установки Windows</w:t>
      </w:r>
    </w:p>
    <w:p w14:paraId="6FBB6EA2" w14:textId="1C3B2C7A" w:rsidR="002B550E" w:rsidRDefault="002B550E" w:rsidP="00C1564F">
      <w:pPr>
        <w:pStyle w:val="PURBody-Indented"/>
      </w:pPr>
      <w:r>
        <w:t>Серверное программное обеспечение может включать Пакет автоматической установки Windows. В таком случае на его использование распространяются условия лицензии, приведенные ниже.</w:t>
      </w:r>
    </w:p>
    <w:p w14:paraId="0490368A" w14:textId="407FD22A" w:rsidR="002B550E" w:rsidRDefault="002B550E" w:rsidP="00C1564F">
      <w:pPr>
        <w:pStyle w:val="PURBody-Indented"/>
      </w:pPr>
      <w:r>
        <w:rPr>
          <w:b/>
        </w:rPr>
        <w:t>Среда предустановки Windows.</w:t>
      </w:r>
      <w:r>
        <w:t xml:space="preserve"> Вы можете установить и использовать часть пакета WAIK — среду предустановки Windows с целью восстановления программного обеспечения операционной системы Windows. Запрещается использовать </w:t>
      </w:r>
      <w:r>
        <w:lastRenderedPageBreak/>
        <w:t>среду в качестве операционной системы общего назначения, в качестве «тонкого» клиента, клиента удаленного рабочего стола или в любых других целях.</w:t>
      </w:r>
    </w:p>
    <w:p w14:paraId="2B88FF03" w14:textId="06C78F2A" w:rsidR="002B550E" w:rsidRDefault="002B550E" w:rsidP="00C1564F">
      <w:pPr>
        <w:pStyle w:val="PURBody-Indented"/>
      </w:pPr>
      <w:r>
        <w:rPr>
          <w:b/>
        </w:rPr>
        <w:t>ImageX.exe, Wimgapi.dll, Wimfilter и Package Manager.</w:t>
      </w:r>
      <w:r>
        <w:t xml:space="preserve"> Вы можете устанавливать и использовать следующие части программного обеспечения WAIK для восстановления программного обеспечения операционной системы: Windows: ImageX.exe, Wimgapi.dll, Wimfilter и Package Manager. Вы не можете использовать эти части программного обеспечения для резервирования операционной системы Windows или для любых других целей.</w:t>
      </w:r>
    </w:p>
    <w:p w14:paraId="1C3BC032" w14:textId="77777777" w:rsidR="002B550E" w:rsidRPr="000949B3" w:rsidRDefault="002B550E" w:rsidP="00C1564F">
      <w:pPr>
        <w:pStyle w:val="PURBlueStrong-Indented"/>
        <w:spacing w:line="240" w:lineRule="auto"/>
      </w:pPr>
      <w:r>
        <w:t>Иерархия сайтов — географическое представление</w:t>
      </w:r>
    </w:p>
    <w:p w14:paraId="3B48F04B" w14:textId="496DFFA9" w:rsidR="002B550E" w:rsidRPr="00794C12" w:rsidRDefault="002B550E" w:rsidP="00C1564F">
      <w:pPr>
        <w:pStyle w:val="PURBody-Indented"/>
      </w:pPr>
      <w:r>
        <w:t xml:space="preserve">Серверное программное обеспечение System Center 2012 R2 включает функцию, позволяющую извлекать содержимое (например, карты, изображения и прочие данные) с помощью программного интерфейса Bing Maps (Bing Maps API) или его 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 экране или печати письменного отчета, включающего такое отображение. Это допустимо только совместно с методами и 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Bing Maps API, каким-либо иным способом. </w:t>
      </w:r>
      <w:r w:rsidR="00A06BC8" w:rsidRPr="00613FF6">
        <w:br/>
      </w:r>
      <w:r>
        <w:t>Вы не имеете право использовать указанные ниже элементы с какой-либо целью, даже если они доступны с помощью Bing Maps API:</w:t>
      </w:r>
    </w:p>
    <w:p w14:paraId="78373493" w14:textId="77777777" w:rsidR="002B550E" w:rsidRPr="00794C12" w:rsidRDefault="002B550E" w:rsidP="00C1564F">
      <w:pPr>
        <w:pStyle w:val="PURBullet-Indented"/>
        <w:numPr>
          <w:ilvl w:val="0"/>
          <w:numId w:val="11"/>
        </w:numPr>
        <w:spacing w:line="240" w:lineRule="auto"/>
      </w:pPr>
      <w:r>
        <w:t>Bing Maps API для сенсорного управления движением или составления маршрута;</w:t>
      </w:r>
    </w:p>
    <w:p w14:paraId="78E8E89B" w14:textId="77777777" w:rsidR="002B550E" w:rsidRPr="00794C12" w:rsidRDefault="002B550E" w:rsidP="00C1564F">
      <w:pPr>
        <w:pStyle w:val="PURBullet-Indented"/>
        <w:numPr>
          <w:ilvl w:val="0"/>
          <w:numId w:val="11"/>
        </w:numPr>
        <w:spacing w:line="240" w:lineRule="auto"/>
      </w:pPr>
      <w:r>
        <w:t>данные о дорожном движении или вид дорожного движения сверху (или связанные с ними метаданные).</w:t>
      </w:r>
    </w:p>
    <w:p w14:paraId="1A30703B" w14:textId="77777777" w:rsidR="002B550E" w:rsidRPr="00DC630C" w:rsidRDefault="002B550E" w:rsidP="00C1564F">
      <w:pPr>
        <w:pStyle w:val="PURBody-Indented"/>
        <w:keepNext/>
        <w:keepLines/>
        <w:ind w:left="274"/>
      </w:pPr>
      <w: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14:paraId="4F4E4CE4" w14:textId="77777777" w:rsidR="002B550E" w:rsidRPr="00DC630C" w:rsidRDefault="002B550E" w:rsidP="00C1564F">
      <w:pPr>
        <w:pStyle w:val="PURBullet-Indented"/>
        <w:numPr>
          <w:ilvl w:val="0"/>
          <w:numId w:val="11"/>
        </w:numPr>
        <w:spacing w:line="240" w:lineRule="auto"/>
      </w:pPr>
      <w:r>
        <w:t>эмблемы;</w:t>
      </w:r>
    </w:p>
    <w:p w14:paraId="09E8AF48" w14:textId="77777777" w:rsidR="002B550E" w:rsidRPr="00DC630C" w:rsidRDefault="002B550E" w:rsidP="00C1564F">
      <w:pPr>
        <w:pStyle w:val="PURBullet-Indented"/>
        <w:numPr>
          <w:ilvl w:val="0"/>
          <w:numId w:val="11"/>
        </w:numPr>
        <w:spacing w:line="240" w:lineRule="auto"/>
      </w:pPr>
      <w:r>
        <w:t>товарные знаки;</w:t>
      </w:r>
    </w:p>
    <w:p w14:paraId="3E991893" w14:textId="77777777" w:rsidR="002B550E" w:rsidRPr="00DC630C" w:rsidRDefault="002B550E" w:rsidP="00C1564F">
      <w:pPr>
        <w:pStyle w:val="PURBullet-Indented"/>
        <w:numPr>
          <w:ilvl w:val="0"/>
          <w:numId w:val="11"/>
        </w:numPr>
        <w:spacing w:line="240" w:lineRule="auto"/>
      </w:pPr>
      <w:r>
        <w:t>уведомления об авторском праве;</w:t>
      </w:r>
    </w:p>
    <w:p w14:paraId="12509AD1" w14:textId="77777777" w:rsidR="002B550E" w:rsidRPr="00DC630C" w:rsidRDefault="002B550E" w:rsidP="00C1564F">
      <w:pPr>
        <w:pStyle w:val="PURBullet-Indented"/>
        <w:numPr>
          <w:ilvl w:val="0"/>
          <w:numId w:val="11"/>
        </w:numPr>
        <w:spacing w:line="240" w:lineRule="auto"/>
      </w:pPr>
      <w:r>
        <w:t>цифровые водяные знаки; или</w:t>
      </w:r>
    </w:p>
    <w:p w14:paraId="39500E7B" w14:textId="77777777" w:rsidR="002B550E" w:rsidRPr="00DC630C" w:rsidRDefault="002B550E" w:rsidP="00C1564F">
      <w:pPr>
        <w:pStyle w:val="PURBullet-Indented"/>
        <w:numPr>
          <w:ilvl w:val="0"/>
          <w:numId w:val="11"/>
        </w:numPr>
        <w:spacing w:line="240" w:lineRule="auto"/>
      </w:pPr>
      <w:r>
        <w:t>другие уведомления Microsoft и ее поставщиков.</w:t>
      </w:r>
    </w:p>
    <w:p w14:paraId="4F485442" w14:textId="77777777" w:rsidR="002B550E" w:rsidRDefault="002B550E" w:rsidP="00C1564F">
      <w:pPr>
        <w:pStyle w:val="PURBody-Indented"/>
      </w:pPr>
      <w:r>
        <w:t xml:space="preserve">Использование API Карт Bing и связанного содержимого также регулируется дополнительными условиями, опубликованными по адресу </w:t>
      </w:r>
      <w:hyperlink r:id="rId141" w:tgtFrame="_blank" w:history="1">
        <w:r>
          <w:rPr>
            <w:rStyle w:val="Hyperlink"/>
          </w:rPr>
          <w:t>http://go.microsoft.com/?linkid=9710837</w:t>
        </w:r>
      </w:hyperlink>
      <w:r>
        <w:t>.</w:t>
      </w:r>
    </w:p>
    <w:p w14:paraId="24D53E12" w14:textId="594CD849" w:rsidR="002B550E" w:rsidRPr="00003ECB" w:rsidRDefault="00A93FEE" w:rsidP="00C1564F">
      <w:pPr>
        <w:keepLines/>
        <w:spacing w:before="240" w:after="240"/>
        <w:jc w:val="right"/>
        <w:rPr>
          <w:rFonts w:ascii="Arial Narrow" w:hAnsi="Arial Narrow"/>
          <w:color w:val="00467F"/>
          <w:sz w:val="16"/>
          <w:u w:val="single"/>
        </w:rPr>
      </w:pPr>
      <w:hyperlink w:anchor="Оглавление" w:history="1">
        <w:r w:rsidR="004F2495">
          <w:rPr>
            <w:rFonts w:ascii="Arial Narrow" w:hAnsi="Arial Narrow"/>
            <w:color w:val="00467F"/>
            <w:sz w:val="16"/>
            <w:u w:val="single"/>
          </w:rPr>
          <w:t>Оглавление</w:t>
        </w:r>
      </w:hyperlink>
      <w:r w:rsidR="004F2495">
        <w:rPr>
          <w:sz w:val="18"/>
        </w:rPr>
        <w:t xml:space="preserve"> / </w:t>
      </w:r>
      <w:hyperlink w:anchor="UniversalTerms" w:history="1">
        <w:r w:rsidR="004F2495">
          <w:rPr>
            <w:rFonts w:ascii="Arial Narrow" w:hAnsi="Arial Narrow"/>
            <w:color w:val="00467F"/>
            <w:sz w:val="16"/>
            <w:u w:val="single"/>
          </w:rPr>
          <w:t>Универсальные условия лицензии</w:t>
        </w:r>
      </w:hyperlink>
    </w:p>
    <w:p w14:paraId="23BB0711" w14:textId="69B09DCF" w:rsidR="002B550E" w:rsidRPr="00A23961" w:rsidRDefault="002B550E" w:rsidP="00C1564F">
      <w:pPr>
        <w:pStyle w:val="PURProductName"/>
      </w:pPr>
      <w:bookmarkStart w:id="233" w:name="_Toc346536844"/>
      <w:bookmarkStart w:id="234" w:name="_Toc339280311"/>
      <w:bookmarkStart w:id="235" w:name="_Toc339280373"/>
      <w:bookmarkStart w:id="236" w:name="_Toc363552782"/>
      <w:bookmarkStart w:id="237" w:name="_Toc363552847"/>
      <w:bookmarkStart w:id="238" w:name="_Toc378682227"/>
      <w:bookmarkStart w:id="239" w:name="_Toc378682247"/>
      <w:bookmarkStart w:id="240" w:name="_Toc371268259"/>
      <w:bookmarkStart w:id="241" w:name="_Toc371268326"/>
      <w:bookmarkStart w:id="242" w:name="_Toc379278463"/>
      <w:bookmarkStart w:id="243" w:name="_Toc379278527"/>
      <w:bookmarkStart w:id="244" w:name="_Toc428364463"/>
      <w:bookmarkStart w:id="245" w:name="_Toc428364758"/>
      <w:r>
        <w:t>System Center 2012 R2 Standard</w:t>
      </w:r>
      <w:bookmarkEnd w:id="233"/>
      <w:bookmarkEnd w:id="234"/>
      <w:bookmarkEnd w:id="235"/>
      <w:bookmarkEnd w:id="236"/>
      <w:bookmarkEnd w:id="237"/>
      <w:bookmarkEnd w:id="238"/>
      <w:bookmarkEnd w:id="239"/>
      <w:bookmarkEnd w:id="240"/>
      <w:bookmarkEnd w:id="241"/>
      <w:bookmarkEnd w:id="242"/>
      <w:bookmarkEnd w:id="243"/>
      <w:bookmarkEnd w:id="244"/>
      <w:bookmarkEnd w:id="245"/>
      <w:r>
        <w:fldChar w:fldCharType="begin"/>
      </w:r>
      <w:r>
        <w:instrText>XE "System Center 2012 R2 Standard"</w:instrText>
      </w:r>
      <w:r>
        <w:fldChar w:fldCharType="end"/>
      </w:r>
    </w:p>
    <w:p w14:paraId="590AD870" w14:textId="77777777" w:rsidR="002B550E" w:rsidRPr="00A23961" w:rsidRDefault="002B550E" w:rsidP="00C1564F">
      <w:pPr>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3C344E2C" w14:textId="77777777" w:rsidTr="000351E1">
        <w:tc>
          <w:tcPr>
            <w:tcW w:w="2477" w:type="pct"/>
          </w:tcPr>
          <w:p w14:paraId="101E228C" w14:textId="77777777" w:rsidR="002B550E" w:rsidRPr="00A23961" w:rsidRDefault="002B550E"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Нет</w:t>
            </w:r>
            <w:r>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2B550E" w:rsidRPr="00A23961" w14:paraId="76359EF9" w14:textId="77777777" w:rsidTr="000351E1">
        <w:tc>
          <w:tcPr>
            <w:tcW w:w="2477" w:type="pct"/>
          </w:tcPr>
          <w:p w14:paraId="3DA7BDEF" w14:textId="0B0FF6B6" w:rsidR="002B550E" w:rsidRPr="00A23961" w:rsidRDefault="002B550E"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Включенные технологии: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(см.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DF3827" w:rsidRPr="00DF3827">
              <w:rPr>
                <w:rFonts w:ascii="Arial Narrow" w:hAnsi="Arial Narrow"/>
                <w:i/>
                <w:color w:val="00467F"/>
                <w:sz w:val="18"/>
                <w:u w:val="single"/>
              </w:rPr>
              <w:t>Технология SQL Server</w:t>
            </w:r>
            <w:r>
              <w:fldChar w:fldCharType="end"/>
            </w:r>
            <w:r>
              <w:rPr>
                <w:rFonts w:ascii="Arial Narrow" w:hAnsi="Arial Narrow"/>
                <w:i/>
                <w:color w:val="404040" w:themeColor="text1" w:themeTint="BF"/>
                <w:sz w:val="18"/>
              </w:rPr>
              <w:t>)</w:t>
            </w:r>
          </w:p>
        </w:tc>
      </w:tr>
    </w:tbl>
    <w:p w14:paraId="02209FF6" w14:textId="77777777" w:rsidR="002B550E" w:rsidRPr="00A23961" w:rsidRDefault="002B550E" w:rsidP="00C1564F">
      <w:pPr>
        <w:pStyle w:val="PURADDITIONALTERMSHEADERMB"/>
      </w:pPr>
      <w:r>
        <w:t>Дополнительные условия.</w:t>
      </w:r>
    </w:p>
    <w:p w14:paraId="381E67B3" w14:textId="77114EBA" w:rsidR="002B550E" w:rsidRDefault="002B550E" w:rsidP="00C1564F">
      <w:pPr>
        <w:pStyle w:val="PURBody-Indented"/>
      </w:pPr>
      <w:r>
        <w:t>Лицензия применима только для управления операционными средами, в которых работают серверные операционные системы. Чтобы определить необходимое количество лицензий на System Center, лицензии необходимо считать и назначать в соответствии с количеством физических процессоров в устройстве, которое находится под управлением программного обеспечения. Назначив эти лицензии, вы можете управлять одной серверной операционной средой, работающей на устройстве, которому назначены лицензии System Center 2012 R2 Standard. При управлении виртуальной операционной средой на лицензированном устройстве и использовании физической операционной среды исключительно для запуска программного обеспечения виртуализации оборудования, предоставления услуг виртуализации оборудования и запуска программного обеспечения для управления и обслуживания операционных сред на данном устройстве управление виртуальной и физической операционными средами может осуществляться на лицензированном сервере. Лицензии не требуются для Операционных сред, в которых отсутствуют работающие экземпляры программного обеспечения. Лицензии на System Center 2012 R2 Standard также дают возможность осуществлять управление из более ранних версий серверного программного обеспечения System Center.</w:t>
      </w:r>
    </w:p>
    <w:p w14:paraId="35AC6097" w14:textId="3F4BE407" w:rsidR="00CA7C89" w:rsidRDefault="00CA7C89" w:rsidP="00C1564F">
      <w:pPr>
        <w:pStyle w:val="PURBody-Indented"/>
      </w:pPr>
      <w:r>
        <w:t>Если вы лицензировали один или несколько серверов в центре обработке данных, ваши лицензии включают следующие дополнительные права.</w:t>
      </w:r>
      <w:r w:rsidR="009B2897">
        <w:t xml:space="preserve"> </w:t>
      </w:r>
      <w:r>
        <w:t>Вам не нужно приобретать отдельные лицензии для:</w:t>
      </w:r>
    </w:p>
    <w:p w14:paraId="536AECBE" w14:textId="2E9CFA98" w:rsidR="00CA7C89" w:rsidRPr="005A5FED" w:rsidRDefault="00CA7C89" w:rsidP="00C1564F">
      <w:pPr>
        <w:pStyle w:val="PURBullet-Indented"/>
        <w:spacing w:line="240" w:lineRule="auto"/>
      </w:pPr>
      <w:r>
        <w:t>устройств инфраструктуры сети, которые функционируют исключительно в целях передачи сетевых данных и на которых не запускается программное обеспечение Windows Server;</w:t>
      </w:r>
    </w:p>
    <w:p w14:paraId="383F2D1C" w14:textId="77777777" w:rsidR="00CA7C89" w:rsidRDefault="00CA7C89" w:rsidP="00C1564F">
      <w:pPr>
        <w:pStyle w:val="PURBullet-Indented"/>
        <w:spacing w:line="240" w:lineRule="auto"/>
      </w:pPr>
      <w:r>
        <w:t>преобразования Операционных сред из физических в виртуальные;</w:t>
      </w:r>
    </w:p>
    <w:p w14:paraId="480916E1" w14:textId="0AF9A9DC" w:rsidR="00CA7C89" w:rsidRPr="005A5FED" w:rsidRDefault="00CA7C89" w:rsidP="00C1564F">
      <w:pPr>
        <w:pStyle w:val="PURBullet-Indented"/>
        <w:spacing w:line="240" w:lineRule="auto"/>
      </w:pPr>
      <w:r>
        <w:t>мониторинга состояния компонентов оборудования устройства или управления ими (например, температурой системы, скоростью вентилятора, включением и выключением питания, сбросом системы, доступностью процессора).</w:t>
      </w:r>
    </w:p>
    <w:p w14:paraId="017CFE78" w14:textId="0596F6E8" w:rsidR="002B550E" w:rsidRDefault="00104535" w:rsidP="00C1564F">
      <w:pPr>
        <w:pStyle w:val="PURBody-Indented"/>
      </w:pPr>
      <w:r>
        <w:lastRenderedPageBreak/>
        <w:t xml:space="preserve">System Center 2012 R2 Standard включает право на доступ к веб-службе System Center Endpoint Protection и связанному с ней программному обеспечению. См. условия лицензии, связанные с этой веб-службой, в разделе «Службы Интернета» настоящих Прав на использование, предоставленных поставщику услуг. </w:t>
      </w:r>
    </w:p>
    <w:p w14:paraId="56B2C2DB" w14:textId="77777777" w:rsidR="00CA7C89" w:rsidRPr="007B2A51" w:rsidRDefault="00CA7C89" w:rsidP="00C1564F">
      <w:pPr>
        <w:pStyle w:val="PURBody-Indented"/>
      </w:pPr>
      <w:r>
        <w:t>Лицензии SAL на управление не требуются для:</w:t>
      </w:r>
    </w:p>
    <w:p w14:paraId="22EA21A8" w14:textId="77777777" w:rsidR="00CA7C89" w:rsidRPr="007B2A51" w:rsidRDefault="00CA7C89" w:rsidP="00C1564F">
      <w:pPr>
        <w:pStyle w:val="PURBullet-Indented"/>
        <w:spacing w:line="240" w:lineRule="auto"/>
      </w:pPr>
      <w:r>
        <w:t>любых операционных сред, в которых отсутствуют работающие экземпляры программного обеспечения;</w:t>
      </w:r>
    </w:p>
    <w:p w14:paraId="0B19E933" w14:textId="77777777" w:rsidR="00CA7C89" w:rsidRPr="007B2A51" w:rsidRDefault="00CA7C89" w:rsidP="00C1564F">
      <w:pPr>
        <w:pStyle w:val="PURBullet-Indented"/>
        <w:spacing w:line="240" w:lineRule="auto"/>
      </w:pPr>
      <w:r>
        <w:t>любых устройств, функционирующих только в качестве устройств инфраструктуры сети (3-й уровень модели OSI или ниже); либо</w:t>
      </w:r>
    </w:p>
    <w:p w14:paraId="75A4BB5A" w14:textId="6262E757" w:rsidR="00CA7C89" w:rsidRDefault="00CA7C89" w:rsidP="00C1564F">
      <w:pPr>
        <w:pStyle w:val="PURBullet-Indented"/>
        <w:spacing w:line="240" w:lineRule="auto"/>
      </w:pPr>
      <w:r>
        <w:t>устройств, для которых отдельно осуществляется нештатное управление. Нештатное управление представляет собой взаимодействие посредством сетевого соединения с аппаратным контроллером для мониторинга или управления состояниями компонентов оборудования (например, температурой системы, скоростью вентилятора, включением и выключением питания, сбросом системы, доступностью процессора). Мониторинг использования центрального процессора, оперативной памяти, сетевого адаптера или хранилища рассматривается как непрямое управление операционной средой и требует наличия лицензии на управление.</w:t>
      </w:r>
    </w:p>
    <w:p w14:paraId="7B965D52" w14:textId="77777777" w:rsidR="002B20ED" w:rsidRPr="002B20ED" w:rsidRDefault="002B20ED" w:rsidP="00C1564F">
      <w:pPr>
        <w:pStyle w:val="PURBody-Indented"/>
        <w:spacing w:after="0"/>
      </w:pPr>
      <w:r>
        <w:t>System Center 2012 R2 Standard включает в себя Клиентское программное обеспечение. Клиентское программное обеспечение содержит все компоненты продукта, кроме следующих:</w:t>
      </w:r>
    </w:p>
    <w:p w14:paraId="528707FA" w14:textId="77777777" w:rsidR="002B20ED" w:rsidRPr="002B20ED" w:rsidRDefault="002B20ED" w:rsidP="00C1564F">
      <w:pPr>
        <w:pStyle w:val="PURBody-Indented"/>
        <w:numPr>
          <w:ilvl w:val="0"/>
          <w:numId w:val="49"/>
        </w:numPr>
        <w:spacing w:after="0"/>
      </w:pPr>
      <w:r>
        <w:t>Унифицированный установщик</w:t>
      </w:r>
    </w:p>
    <w:p w14:paraId="2149DEF5" w14:textId="77777777" w:rsidR="002B20ED" w:rsidRPr="002B20ED" w:rsidRDefault="002B20ED" w:rsidP="00C1564F">
      <w:pPr>
        <w:pStyle w:val="PURBody-Indented"/>
        <w:numPr>
          <w:ilvl w:val="0"/>
          <w:numId w:val="49"/>
        </w:numPr>
        <w:spacing w:after="0"/>
      </w:pPr>
      <w:r>
        <w:t>Консоль управления конфигурациями</w:t>
      </w:r>
    </w:p>
    <w:p w14:paraId="29FB2E61" w14:textId="77777777" w:rsidR="002B20ED" w:rsidRPr="002B20ED" w:rsidRDefault="002B20ED" w:rsidP="00C1564F">
      <w:pPr>
        <w:pStyle w:val="PURBody-Indented"/>
        <w:numPr>
          <w:ilvl w:val="0"/>
          <w:numId w:val="49"/>
        </w:numPr>
        <w:spacing w:after="0"/>
      </w:pPr>
      <w:r>
        <w:t xml:space="preserve">Точка управления устройствами </w:t>
      </w:r>
    </w:p>
    <w:p w14:paraId="242EFCC2" w14:textId="77777777" w:rsidR="002B20ED" w:rsidRPr="002B20ED" w:rsidRDefault="002B20ED" w:rsidP="00C1564F">
      <w:pPr>
        <w:pStyle w:val="PURBody-Indented"/>
        <w:numPr>
          <w:ilvl w:val="0"/>
          <w:numId w:val="49"/>
        </w:numPr>
        <w:spacing w:after="0"/>
      </w:pPr>
      <w:r>
        <w:t>Administrator Console</w:t>
      </w:r>
    </w:p>
    <w:p w14:paraId="39A356D3" w14:textId="77777777" w:rsidR="002B20ED" w:rsidRPr="002B20ED" w:rsidRDefault="002B20ED" w:rsidP="00C1564F">
      <w:pPr>
        <w:pStyle w:val="PURBody-Indented"/>
        <w:numPr>
          <w:ilvl w:val="0"/>
          <w:numId w:val="49"/>
        </w:numPr>
        <w:spacing w:after="0"/>
      </w:pPr>
      <w:r>
        <w:t>Консоль Service Manager</w:t>
      </w:r>
    </w:p>
    <w:p w14:paraId="4A46A6E8" w14:textId="77777777" w:rsidR="002B20ED" w:rsidRPr="002B20ED" w:rsidRDefault="002B20ED" w:rsidP="00C1564F">
      <w:pPr>
        <w:pStyle w:val="PURBody-Indented"/>
        <w:numPr>
          <w:ilvl w:val="0"/>
          <w:numId w:val="49"/>
        </w:numPr>
        <w:spacing w:after="0"/>
      </w:pPr>
      <w:r>
        <w:t>Установщик консоли оператора Opalis</w:t>
      </w:r>
    </w:p>
    <w:p w14:paraId="137DEC59" w14:textId="77777777" w:rsidR="002B20ED" w:rsidRPr="002B20ED" w:rsidRDefault="002B20ED" w:rsidP="00C1564F">
      <w:pPr>
        <w:pStyle w:val="PURBody-Indented"/>
        <w:numPr>
          <w:ilvl w:val="0"/>
          <w:numId w:val="49"/>
        </w:numPr>
        <w:spacing w:after="0"/>
      </w:pPr>
      <w:r>
        <w:t xml:space="preserve">SQL Server </w:t>
      </w:r>
    </w:p>
    <w:p w14:paraId="60E0D28B" w14:textId="77777777" w:rsidR="002B20ED" w:rsidRPr="002B20ED" w:rsidRDefault="002B20ED" w:rsidP="00C1564F">
      <w:pPr>
        <w:pStyle w:val="PURBody-Indented"/>
        <w:numPr>
          <w:ilvl w:val="0"/>
          <w:numId w:val="49"/>
        </w:numPr>
      </w:pPr>
      <w:r>
        <w:t>Все остальные консоли управления</w:t>
      </w:r>
    </w:p>
    <w:p w14:paraId="790EF73E" w14:textId="77777777" w:rsidR="002B550E" w:rsidRPr="002448BE" w:rsidRDefault="002B550E" w:rsidP="00C1564F">
      <w:pPr>
        <w:pStyle w:val="PURBlueStrong-Indented"/>
        <w:spacing w:line="240" w:lineRule="auto"/>
      </w:pPr>
      <w:r>
        <w:t>ПО .NET Framework</w:t>
      </w:r>
    </w:p>
    <w:p w14:paraId="4E2FF9B3" w14:textId="61B21A46" w:rsidR="002B550E" w:rsidRDefault="002B550E" w:rsidP="00C1564F">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48490AA4" w14:textId="77777777" w:rsidR="002B550E" w:rsidRDefault="002B550E" w:rsidP="00C1564F">
      <w:pPr>
        <w:pStyle w:val="PURBlueStrong-Indented"/>
        <w:spacing w:line="240" w:lineRule="auto"/>
      </w:pPr>
      <w:r>
        <w:t>Запрет на копирование или распространение комплектов данных</w:t>
      </w:r>
    </w:p>
    <w:p w14:paraId="352A0CDF" w14:textId="5FE1DA07" w:rsidR="002B550E" w:rsidRDefault="002B550E" w:rsidP="00C1564F">
      <w:pPr>
        <w:pStyle w:val="PURBody-Indented"/>
      </w:pPr>
      <w:r>
        <w:t>Вы не можете копировать или распространять любые комплекты данных (или любую часть комплекта данных), включенных в программное обеспечение.</w:t>
      </w:r>
    </w:p>
    <w:p w14:paraId="293C91F1" w14:textId="3110E57B" w:rsidR="002B550E" w:rsidRDefault="002B550E" w:rsidP="00C1564F">
      <w:pPr>
        <w:pStyle w:val="PURBlueStrong-Indented"/>
        <w:spacing w:line="240" w:lineRule="auto"/>
      </w:pPr>
      <w:r>
        <w:t>Пакет автоматической установки Windows</w:t>
      </w:r>
    </w:p>
    <w:p w14:paraId="13B7969B" w14:textId="70D3F4BB" w:rsidR="002B550E" w:rsidRDefault="002B550E" w:rsidP="00C1564F">
      <w:pPr>
        <w:pStyle w:val="PURBody-Indented"/>
      </w:pPr>
      <w:r>
        <w:t>Серверное программное обеспечение может включать Пакет автоматической установки Windows. В таком случае на его использование распространяются условия лицензии, приведенные ниже.</w:t>
      </w:r>
    </w:p>
    <w:p w14:paraId="051979CD" w14:textId="2C8B9C8D" w:rsidR="002B550E" w:rsidRDefault="002B550E" w:rsidP="00C1564F">
      <w:pPr>
        <w:pStyle w:val="PURBody-Indented"/>
      </w:pPr>
      <w:r>
        <w:rPr>
          <w:b/>
        </w:rPr>
        <w:t>Среда предустановки Windows.</w:t>
      </w:r>
      <w:r>
        <w:t xml:space="preserve"> Вы можете установить и использовать часть пакета WAIK — среду предустановки Windows с целью восстановления программного обеспечения операционной системы Windows.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14:paraId="3D625782" w14:textId="685577EB" w:rsidR="002B550E" w:rsidRDefault="002B550E" w:rsidP="00C1564F">
      <w:pPr>
        <w:pStyle w:val="PURBody-Indented"/>
      </w:pPr>
      <w:r>
        <w:rPr>
          <w:b/>
        </w:rPr>
        <w:t>ImageX.exe, Wimgapi.dll, Wimfilter и Package Manager.</w:t>
      </w:r>
      <w:r>
        <w:t xml:space="preserve"> Вы можете устанавливать и использовать следующие части программного обеспечения WAIK для восстановления программного обеспечения операционной системы: Windows: ImageX.exe, Wimgapi.dll, Wimfilter и Package Manager. Вы не можете использовать эти части программного обеспечения для резервирования операционной системы Windows или для любых других целей.</w:t>
      </w:r>
    </w:p>
    <w:p w14:paraId="7A572F6C" w14:textId="77777777" w:rsidR="002B550E" w:rsidRPr="000949B3" w:rsidRDefault="002B550E" w:rsidP="00C1564F">
      <w:pPr>
        <w:pStyle w:val="PURBlueStrong-Indented"/>
        <w:spacing w:line="240" w:lineRule="auto"/>
      </w:pPr>
      <w:r>
        <w:t>Иерархия сайтов — географическое представление</w:t>
      </w:r>
    </w:p>
    <w:p w14:paraId="7DC32F40" w14:textId="2B89B9FE" w:rsidR="002B550E" w:rsidRPr="00794C12" w:rsidRDefault="002B550E" w:rsidP="00C1564F">
      <w:pPr>
        <w:pStyle w:val="PURBody-Indented"/>
      </w:pPr>
      <w:r>
        <w:t>Серверное программное обеспечение System Center 2012 включает функцию, позволяющую извлекать содержимое (например, карты, изображения и прочие данные) с помощью программного интерфейса Bing Maps (Bing Maps API) или его 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 экране или печати письменного отчета, включающего такое отображение. Это допустимо только совместно с методами и 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Bing Maps API, каким-либо иным способом. Вы не имеете право использовать указанные ниже элементы с какой-либо целью, даже если они доступны с помощью Bing Maps API:</w:t>
      </w:r>
    </w:p>
    <w:p w14:paraId="43F8B58B" w14:textId="77777777" w:rsidR="002B550E" w:rsidRPr="00794C12" w:rsidRDefault="002B550E" w:rsidP="00C1564F">
      <w:pPr>
        <w:pStyle w:val="PURBullet-Indented"/>
        <w:numPr>
          <w:ilvl w:val="0"/>
          <w:numId w:val="11"/>
        </w:numPr>
        <w:spacing w:line="240" w:lineRule="auto"/>
      </w:pPr>
      <w:r>
        <w:t>Bing Maps API для сенсорного управления движением или составления маршрута;</w:t>
      </w:r>
    </w:p>
    <w:p w14:paraId="375962BF" w14:textId="77777777" w:rsidR="002B550E" w:rsidRPr="00794C12" w:rsidRDefault="002B550E" w:rsidP="00C1564F">
      <w:pPr>
        <w:pStyle w:val="PURBullet-Indented"/>
        <w:numPr>
          <w:ilvl w:val="0"/>
          <w:numId w:val="11"/>
        </w:numPr>
        <w:spacing w:line="240" w:lineRule="auto"/>
      </w:pPr>
      <w:r>
        <w:t>данные о дорожном движении или вид дорожного движения сверху (или связанные с ними метаданные).</w:t>
      </w:r>
    </w:p>
    <w:p w14:paraId="7B2E1DA3" w14:textId="77777777" w:rsidR="002B550E" w:rsidRPr="00DC630C" w:rsidRDefault="002B550E" w:rsidP="00C1564F">
      <w:pPr>
        <w:pStyle w:val="PURBody-Indented"/>
      </w:pPr>
      <w: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14:paraId="3333F7C4" w14:textId="77777777" w:rsidR="002B550E" w:rsidRPr="00DC630C" w:rsidRDefault="002B550E" w:rsidP="00C1564F">
      <w:pPr>
        <w:pStyle w:val="PURBullet-Indented"/>
        <w:numPr>
          <w:ilvl w:val="0"/>
          <w:numId w:val="11"/>
        </w:numPr>
        <w:spacing w:line="240" w:lineRule="auto"/>
      </w:pPr>
      <w:r>
        <w:lastRenderedPageBreak/>
        <w:t>эмблемы;</w:t>
      </w:r>
    </w:p>
    <w:p w14:paraId="6BB4F64A" w14:textId="77777777" w:rsidR="002B550E" w:rsidRPr="00DC630C" w:rsidRDefault="002B550E" w:rsidP="00C1564F">
      <w:pPr>
        <w:pStyle w:val="PURBullet-Indented"/>
        <w:numPr>
          <w:ilvl w:val="0"/>
          <w:numId w:val="11"/>
        </w:numPr>
        <w:spacing w:line="240" w:lineRule="auto"/>
      </w:pPr>
      <w:r>
        <w:t>товарные знаки;</w:t>
      </w:r>
    </w:p>
    <w:p w14:paraId="185957CA" w14:textId="77777777" w:rsidR="002B550E" w:rsidRPr="00DC630C" w:rsidRDefault="002B550E" w:rsidP="00C1564F">
      <w:pPr>
        <w:pStyle w:val="PURBullet-Indented"/>
        <w:numPr>
          <w:ilvl w:val="0"/>
          <w:numId w:val="11"/>
        </w:numPr>
        <w:spacing w:line="240" w:lineRule="auto"/>
      </w:pPr>
      <w:r>
        <w:t>уведомления об авторском праве;</w:t>
      </w:r>
    </w:p>
    <w:p w14:paraId="3689B13B" w14:textId="77777777" w:rsidR="002B550E" w:rsidRPr="00DC630C" w:rsidRDefault="002B550E" w:rsidP="00C1564F">
      <w:pPr>
        <w:pStyle w:val="PURBullet-Indented"/>
        <w:numPr>
          <w:ilvl w:val="0"/>
          <w:numId w:val="11"/>
        </w:numPr>
        <w:spacing w:line="240" w:lineRule="auto"/>
      </w:pPr>
      <w:r>
        <w:t>цифровые водяные знаки; или</w:t>
      </w:r>
    </w:p>
    <w:p w14:paraId="5B60FDE6" w14:textId="77777777" w:rsidR="002B550E" w:rsidRPr="00DC630C" w:rsidRDefault="002B550E" w:rsidP="00C1564F">
      <w:pPr>
        <w:pStyle w:val="PURBullet-Indented"/>
        <w:numPr>
          <w:ilvl w:val="0"/>
          <w:numId w:val="11"/>
        </w:numPr>
        <w:spacing w:line="240" w:lineRule="auto"/>
      </w:pPr>
      <w:r>
        <w:t>другие уведомления Microsoft и ее поставщиков.</w:t>
      </w:r>
    </w:p>
    <w:p w14:paraId="32F935C0" w14:textId="77C5F1DA" w:rsidR="002B550E" w:rsidRDefault="002B550E" w:rsidP="00C1564F">
      <w:pPr>
        <w:pStyle w:val="PURBody-Indented"/>
      </w:pPr>
      <w:r>
        <w:t xml:space="preserve">Использование API Карт Bing и связанного содержимого также регулируется дополнительными условиями, опубликованными по адресу </w:t>
      </w:r>
      <w:hyperlink r:id="rId142" w:tgtFrame="_blank" w:history="1">
        <w:r>
          <w:rPr>
            <w:rStyle w:val="Hyperlink"/>
          </w:rPr>
          <w:t>http://go.microsoft.com/?linkid=9710837</w:t>
        </w:r>
      </w:hyperlink>
      <w:r>
        <w:t>.</w:t>
      </w:r>
    </w:p>
    <w:bookmarkStart w:id="246" w:name="_Toc299524968"/>
    <w:bookmarkStart w:id="247" w:name="_Toc299531320"/>
    <w:bookmarkStart w:id="248" w:name="_Toc299531428"/>
    <w:bookmarkStart w:id="249" w:name="_Toc299531536"/>
    <w:bookmarkStart w:id="250" w:name="_Toc299957144"/>
    <w:bookmarkEnd w:id="226"/>
    <w:bookmarkEnd w:id="227"/>
    <w:bookmarkEnd w:id="228"/>
    <w:bookmarkEnd w:id="229"/>
    <w:bookmarkEnd w:id="230"/>
    <w:bookmarkEnd w:id="231"/>
    <w:bookmarkEnd w:id="232"/>
    <w:p w14:paraId="192C4F24" w14:textId="46F7462D" w:rsidR="00830DCA" w:rsidRPr="00003ECB" w:rsidRDefault="005C2583" w:rsidP="00C1564F">
      <w:pPr>
        <w:keepLines/>
        <w:spacing w:before="240" w:after="240"/>
        <w:jc w:val="right"/>
        <w:rPr>
          <w:rFonts w:ascii="Arial Narrow" w:hAnsi="Arial Narrow"/>
          <w:color w:val="00467F"/>
          <w:sz w:val="16"/>
          <w:u w:val="single"/>
        </w:rPr>
      </w:pPr>
      <w:r>
        <w:fldChar w:fldCharType="begin"/>
      </w:r>
      <w:r>
        <w:instrText>HYPERLINK \l "Оглавление"</w:instrText>
      </w:r>
      <w:r>
        <w:fldChar w:fldCharType="separate"/>
      </w:r>
      <w:r>
        <w:rPr>
          <w:rStyle w:val="Hyperlink"/>
          <w:rFonts w:ascii="Arial Narrow" w:hAnsi="Arial Narrow"/>
          <w:sz w:val="16"/>
        </w:rPr>
        <w:t>Оглавление</w:t>
      </w:r>
      <w: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72F2BB96" w14:textId="37A2FB5F" w:rsidR="000A570B" w:rsidRPr="009214B8" w:rsidRDefault="000A570B" w:rsidP="00C1564F">
      <w:pPr>
        <w:pStyle w:val="PURProductName"/>
      </w:pPr>
      <w:bookmarkStart w:id="251" w:name="_Toc346536845"/>
      <w:bookmarkStart w:id="252" w:name="_Toc339280312"/>
      <w:bookmarkStart w:id="253" w:name="_Toc339280374"/>
      <w:bookmarkStart w:id="254" w:name="_Toc363552783"/>
      <w:bookmarkStart w:id="255" w:name="_Toc363552848"/>
      <w:bookmarkStart w:id="256" w:name="_Toc378682228"/>
      <w:bookmarkStart w:id="257" w:name="_Toc378682248"/>
      <w:bookmarkStart w:id="258" w:name="_Toc371268260"/>
      <w:bookmarkStart w:id="259" w:name="_Toc371268327"/>
      <w:bookmarkStart w:id="260" w:name="_Toc379278464"/>
      <w:bookmarkStart w:id="261" w:name="_Toc379278528"/>
      <w:bookmarkStart w:id="262" w:name="_Toc428364464"/>
      <w:bookmarkStart w:id="263" w:name="_Toc428364759"/>
      <w:r>
        <w:t>Windows Server 2012 R2 Datacenter</w:t>
      </w:r>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r>
        <w:fldChar w:fldCharType="begin"/>
      </w:r>
      <w:r>
        <w:instrText>XE "Windows Server 2012 R2 Datacenter"</w:instrText>
      </w:r>
      <w:r>
        <w:fldChar w:fldCharType="end"/>
      </w:r>
    </w:p>
    <w:p w14:paraId="65134D5F" w14:textId="77777777" w:rsidR="000A570B" w:rsidRDefault="000A570B"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14:paraId="7F6F5951" w14:textId="77777777" w:rsidTr="00AE7BEF">
        <w:tc>
          <w:tcPr>
            <w:tcW w:w="2477" w:type="pct"/>
          </w:tcPr>
          <w:p w14:paraId="308C144C" w14:textId="3B37403E" w:rsidR="00624A7C" w:rsidRPr="003667B6" w:rsidRDefault="005E52C7" w:rsidP="00C1564F">
            <w:pPr>
              <w:pStyle w:val="PURLMSH"/>
            </w:pPr>
            <w:r>
              <w:t xml:space="preserve">Перемещение лицензий в фермах серверов: </w:t>
            </w:r>
            <w:r>
              <w:rPr>
                <w:b/>
              </w:rPr>
              <w:t>Нет</w:t>
            </w:r>
          </w:p>
        </w:tc>
        <w:tc>
          <w:tcPr>
            <w:tcW w:w="2523" w:type="pct"/>
            <w:vMerge w:val="restart"/>
          </w:tcPr>
          <w:p w14:paraId="08F378D6" w14:textId="7E382F8E" w:rsidR="00624A7C" w:rsidRDefault="00624A7C" w:rsidP="00C1564F">
            <w:pPr>
              <w:pStyle w:val="PURLMSH"/>
            </w:pPr>
            <w:r>
              <w:t xml:space="preserve">См. соответствующее уведомление. </w:t>
            </w:r>
            <w:r>
              <w:rPr>
                <w:b/>
              </w:rPr>
              <w:t xml:space="preserve">Потенциально нежелательное программное обеспечение, MPEG4, VC-1 </w:t>
            </w:r>
            <w:r>
              <w:rPr>
                <w:i/>
              </w:rPr>
              <w:t xml:space="preserve">(см. </w:t>
            </w:r>
            <w:hyperlink w:anchor="Appendix2" w:history="1">
              <w:r>
                <w:rPr>
                  <w:rStyle w:val="Hyperlink"/>
                  <w:i/>
                </w:rPr>
                <w:t>Приложение 2</w:t>
              </w:r>
            </w:hyperlink>
            <w:r>
              <w:rPr>
                <w:i/>
              </w:rPr>
              <w:t>)</w:t>
            </w:r>
          </w:p>
        </w:tc>
      </w:tr>
      <w:tr w:rsidR="00624A7C" w14:paraId="1DDB42F8" w14:textId="77777777" w:rsidTr="00AE7BEF">
        <w:tc>
          <w:tcPr>
            <w:tcW w:w="2477" w:type="pct"/>
          </w:tcPr>
          <w:p w14:paraId="6DC285BD" w14:textId="0D036B8B" w:rsidR="00624A7C" w:rsidRPr="00250A5F" w:rsidRDefault="00624A7C" w:rsidP="00C1564F">
            <w:pPr>
              <w:pStyle w:val="PURLMSH"/>
            </w:pPr>
            <w:r>
              <w:t xml:space="preserve">Клиентское/Дополнительное программное обеспечение </w:t>
            </w:r>
            <w:r>
              <w:rPr>
                <w:b/>
              </w:rPr>
              <w:t>Да</w:t>
            </w:r>
            <w:r>
              <w:t xml:space="preserve"> </w:t>
            </w:r>
            <w:r w:rsidR="00D2362A" w:rsidRPr="00D2362A">
              <w:br/>
            </w:r>
            <w:r>
              <w:rPr>
                <w:i/>
              </w:rPr>
              <w:t xml:space="preserve">(см. </w:t>
            </w:r>
            <w:hyperlink w:anchor="Appendix1" w:history="1">
              <w:r>
                <w:rPr>
                  <w:rStyle w:val="Hyperlink"/>
                  <w:i/>
                </w:rPr>
                <w:t>Приложение 1</w:t>
              </w:r>
            </w:hyperlink>
            <w:r>
              <w:rPr>
                <w:i/>
              </w:rPr>
              <w:t>)</w:t>
            </w:r>
          </w:p>
        </w:tc>
        <w:tc>
          <w:tcPr>
            <w:tcW w:w="2523" w:type="pct"/>
            <w:vMerge/>
          </w:tcPr>
          <w:p w14:paraId="5A9193AD" w14:textId="77777777" w:rsidR="00624A7C" w:rsidRDefault="00624A7C" w:rsidP="00C1564F">
            <w:pPr>
              <w:pStyle w:val="PURLMSH"/>
            </w:pPr>
          </w:p>
        </w:tc>
      </w:tr>
    </w:tbl>
    <w:p w14:paraId="7FA4E5E1" w14:textId="77777777" w:rsidR="000A570B" w:rsidRPr="009D7917" w:rsidRDefault="000A570B" w:rsidP="00C1564F">
      <w:pPr>
        <w:pStyle w:val="PURADDITIONALTERMSHEADERMB"/>
      </w:pPr>
      <w:r>
        <w:t>Дополнительные условия.</w:t>
      </w:r>
    </w:p>
    <w:p w14:paraId="7413D502" w14:textId="400AB78B" w:rsidR="000A570B" w:rsidRPr="005A5FED" w:rsidRDefault="00830DCA" w:rsidP="00C1564F">
      <w:pPr>
        <w:pStyle w:val="PURBlueStrong"/>
        <w:spacing w:line="240" w:lineRule="auto"/>
      </w:pPr>
      <w:r>
        <w:t>Количество необходимых лицензий</w:t>
      </w:r>
    </w:p>
    <w:p w14:paraId="37DF99B3" w14:textId="1FA3079A" w:rsidR="000A570B" w:rsidRPr="005A5FED" w:rsidRDefault="000A570B" w:rsidP="00C1564F">
      <w:pPr>
        <w:pStyle w:val="PURBody-Indented"/>
        <w:rPr>
          <w:color w:val="00467F" w:themeColor="text2"/>
          <w:u w:val="single"/>
        </w:rPr>
      </w:pPr>
      <w:r>
        <w:t>Требуется одна лицензия на программное обеспечение для каждого физического процессора на сервере, которая позволяет запускать на сервере в любое время:</w:t>
      </w:r>
    </w:p>
    <w:p w14:paraId="18183821" w14:textId="77777777" w:rsidR="000A570B" w:rsidRPr="005A5FED" w:rsidRDefault="000A570B" w:rsidP="00C1564F">
      <w:pPr>
        <w:pStyle w:val="PURBullet-Indented"/>
        <w:spacing w:line="240" w:lineRule="auto"/>
      </w:pPr>
      <w:r>
        <w:t>один экземпляр серверного программного обеспечения в одной физической операционной среде (или ОС);</w:t>
      </w:r>
    </w:p>
    <w:p w14:paraId="742E0421" w14:textId="56A9995B" w:rsidR="000A570B" w:rsidRPr="005A5FED" w:rsidRDefault="000A570B" w:rsidP="00C1564F">
      <w:pPr>
        <w:pStyle w:val="PURBullet-Indented"/>
        <w:spacing w:line="240" w:lineRule="auto"/>
      </w:pPr>
      <w:r>
        <w:t>любое количество экземпляров серверного программного обеспечения в виртуальных операционных средах (или ОС) (один экземпляр на одну виртуальную операционную среду (или ОС)).</w:t>
      </w:r>
    </w:p>
    <w:p w14:paraId="24616465" w14:textId="773166E5" w:rsidR="000A570B" w:rsidRPr="005A5FED" w:rsidRDefault="000A570B" w:rsidP="00C1564F">
      <w:pPr>
        <w:pStyle w:val="PURBody-Indented"/>
      </w:pPr>
      <w:r>
        <w:t>Вы можете запустить на лицензированном сервере экземпляр выпуска Web, Standard, Enterprise (той же или более ранней версии) или более ранней версии Datacenter вместо выпуска Standard в любой операционной среде (или ОС).</w:t>
      </w:r>
    </w:p>
    <w:p w14:paraId="47553AA7" w14:textId="77777777" w:rsidR="000A570B" w:rsidRPr="00151334" w:rsidRDefault="000A570B" w:rsidP="00C1564F">
      <w:pPr>
        <w:pStyle w:val="PURBlueStrong"/>
        <w:spacing w:line="240" w:lineRule="auto"/>
      </w:pPr>
      <w:r>
        <w:t>Доступ для тестирования, обслуживания и администрирования</w:t>
      </w:r>
    </w:p>
    <w:p w14:paraId="2BB7E8D8" w14:textId="68EEFF83" w:rsidR="000A570B" w:rsidRPr="00151334" w:rsidRDefault="000A570B" w:rsidP="00C1564F">
      <w:pPr>
        <w:pStyle w:val="PURBody-Indented"/>
      </w:pPr>
      <w:r>
        <w:t>При использовании каждого экземпляра, запущенного в операционной среде (ОС), в дополнение к пользователям, у которых есть разрешение, полученное согласно общей квоте пользователей-администраторов в центре обработке данных в соответствии с условиями раздела «Администрирование и обслуживание сервера» Лицензионного соглашения поставщика услуг, можно разрешить максимально двум (2) пользователям использовать серверное программное обеспечение или получать к нему доступ с целью прямого либо косвенного размещения графического пользовательского интерфейса (с помощью служб удаленных рабочих столов Windows Server 2012 R2 или других технологий). Этот доступ предусмотрен исключительно для тестирования, обслуживания и администрирования продуктов, лицензированных в соответствии с Лицензионным соглашением поставщика услуг. Для этих пользователей не требуется приобретать отдельные лицензии Windows Server 2012 R2 Remote Desktop Services SAL.</w:t>
      </w:r>
    </w:p>
    <w:p w14:paraId="496C6795" w14:textId="77777777" w:rsidR="000A570B" w:rsidRPr="00151334" w:rsidRDefault="000A570B" w:rsidP="00C1564F">
      <w:pPr>
        <w:pStyle w:val="PURBlueStrong"/>
        <w:spacing w:line="240" w:lineRule="auto"/>
      </w:pPr>
      <w:r>
        <w:t>Технология хранения данных</w:t>
      </w:r>
    </w:p>
    <w:p w14:paraId="5ECE930C" w14:textId="280DB727" w:rsidR="000A570B" w:rsidRPr="00151334" w:rsidRDefault="000A570B" w:rsidP="00C1564F">
      <w:pPr>
        <w:pStyle w:val="PURBody-Indented"/>
      </w:pPr>
      <w:r>
        <w:t>Серверное программное обеспечение может включать технологию хранения данных под названием «внутренняя база данных Windows».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14:paraId="10448E02" w14:textId="77777777" w:rsidR="005D4A0E" w:rsidRPr="00793593" w:rsidRDefault="005D4A0E" w:rsidP="00C1564F">
      <w:pPr>
        <w:pStyle w:val="PURBlueStrong"/>
        <w:spacing w:line="240" w:lineRule="auto"/>
      </w:pPr>
      <w:r>
        <w:t>Функциональность Microsoft Identity Manager 2016</w:t>
      </w:r>
    </w:p>
    <w:p w14:paraId="3108A15E" w14:textId="77777777" w:rsidR="005D4A0E" w:rsidRPr="00622E8A" w:rsidRDefault="005D4A0E" w:rsidP="00C1564F">
      <w:pPr>
        <w:pStyle w:val="PURBlueStrong"/>
        <w:spacing w:after="120" w:line="240" w:lineRule="auto"/>
        <w:rPr>
          <w:smallCaps w:val="0"/>
          <w:color w:val="404040" w:themeColor="text1" w:themeTint="BF"/>
          <w:spacing w:val="0"/>
        </w:rPr>
      </w:pPr>
      <w:r w:rsidRPr="00622E8A">
        <w:rPr>
          <w:smallCaps w:val="0"/>
          <w:color w:val="404040" w:themeColor="text1" w:themeTint="BF"/>
          <w:spacing w:val="0"/>
        </w:rPr>
        <w:t>Вы должны приобрести лицензию SAL на Функциональность Microsoft Identity Manager 2016 для каждого пользователя, который может прямо или косвенно получать доступ к этой функциональности. Описание лицензии SAL cм. в разделе модели лицензирования SAL.</w:t>
      </w:r>
    </w:p>
    <w:p w14:paraId="35EC1DFC" w14:textId="66EFFA32" w:rsidR="000A570B" w:rsidRPr="00793593" w:rsidRDefault="000A570B" w:rsidP="00C1564F">
      <w:pPr>
        <w:pStyle w:val="PURBlueStrong"/>
        <w:spacing w:line="240" w:lineRule="auto"/>
      </w:pPr>
      <w:r>
        <w:t>Windows Server 2012 R2 Remote Desktop Services</w:t>
      </w:r>
    </w:p>
    <w:p w14:paraId="516AAEF1" w14:textId="7BC5EB4A" w:rsidR="007E7798" w:rsidRDefault="007E7798" w:rsidP="00C1564F">
      <w:pPr>
        <w:pStyle w:val="PURBody-Indented"/>
        <w:rPr>
          <w:sz w:val="24"/>
          <w:szCs w:val="24"/>
        </w:rPr>
      </w:pPr>
      <w:r>
        <w:t>Вы должны приобрести лицензию Windows Server 2012 R2 Remote Desktop Services SAL для каждого пользователя, который может прямо или косвенно обращаться к функциям служб удаленных рабочих столов Windows Server 2012 R2. Описание лицензии SAL cм. в разделе модели лицензирования SAL.</w:t>
      </w:r>
    </w:p>
    <w:p w14:paraId="3E47123B" w14:textId="07E2A908" w:rsidR="000A570B" w:rsidRDefault="000A570B" w:rsidP="00C1564F">
      <w:pPr>
        <w:pStyle w:val="PURBody-Indented"/>
      </w:pPr>
      <w:r>
        <w:t>Также вы должны приобрести лицензию Windows Server 2012 R2 Remote Desktop Services SAL для каждого пользователя, который прямо или косвенно обращается к службам удаленных рабочих столов Windows Server 2012 R2 или к Windows Server 2012 R2 для предоставления удаленного доступа к графическому интерфейсу пользователя (с помощью служб удаленных рабочих столов Windows Server 2012 R2 или другой технологии).</w:t>
      </w:r>
    </w:p>
    <w:p w14:paraId="2BA53DFE" w14:textId="71FEE621" w:rsidR="0009114F" w:rsidRPr="00793593" w:rsidRDefault="0009114F" w:rsidP="00C1564F">
      <w:pPr>
        <w:pStyle w:val="PURBody-Indented"/>
      </w:pPr>
      <w:r>
        <w:t xml:space="preserve">Рабочие столы, предоставляемые как служба, поддерживаются в рамках SPLA при использовании Windows Server и Служб удаленных рабочих столов (RDS).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w:t>
      </w:r>
      <w:r>
        <w:lastRenderedPageBreak/>
        <w:t>система для настольных компьютеров Windows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14:paraId="4793386D" w14:textId="41BE55F1" w:rsidR="000A570B" w:rsidRPr="009B2897" w:rsidRDefault="000A570B" w:rsidP="00C1564F">
      <w:pPr>
        <w:pStyle w:val="PURBlueStrong"/>
        <w:spacing w:line="240" w:lineRule="auto"/>
        <w:rPr>
          <w:lang w:val="en-US"/>
        </w:rPr>
      </w:pPr>
      <w:r w:rsidRPr="009B2897">
        <w:rPr>
          <w:lang w:val="en-US"/>
        </w:rPr>
        <w:t>Windows Server 2012 R2 Active Directory Rights Management Services</w:t>
      </w:r>
    </w:p>
    <w:p w14:paraId="75E88303" w14:textId="1C0DD70A" w:rsidR="000A570B" w:rsidRPr="00072C74" w:rsidRDefault="000A570B" w:rsidP="00C1564F">
      <w:pPr>
        <w:pStyle w:val="PURBody-Indented"/>
        <w:rPr>
          <w:lang w:val="en-US"/>
        </w:rPr>
      </w:pPr>
      <w:r>
        <w:t>Вы</w:t>
      </w:r>
      <w:r w:rsidRPr="009B2897">
        <w:rPr>
          <w:lang w:val="en-US"/>
        </w:rPr>
        <w:t xml:space="preserve"> </w:t>
      </w:r>
      <w:r>
        <w:t>должны</w:t>
      </w:r>
      <w:r w:rsidRPr="009B2897">
        <w:rPr>
          <w:lang w:val="en-US"/>
        </w:rPr>
        <w:t xml:space="preserve"> </w:t>
      </w:r>
      <w:r>
        <w:t>приобрести</w:t>
      </w:r>
      <w:r w:rsidRPr="009B2897">
        <w:rPr>
          <w:lang w:val="en-US"/>
        </w:rPr>
        <w:t xml:space="preserve"> </w:t>
      </w:r>
      <w:r>
        <w:t>лицензию</w:t>
      </w:r>
      <w:r w:rsidRPr="009B2897">
        <w:rPr>
          <w:lang w:val="en-US"/>
        </w:rPr>
        <w:t xml:space="preserve"> Windows Server 2012 R2 Active Directory Rights Management Services SAL </w:t>
      </w:r>
      <w:r>
        <w:t>для</w:t>
      </w:r>
      <w:r w:rsidRPr="009B2897">
        <w:rPr>
          <w:lang w:val="en-US"/>
        </w:rPr>
        <w:t xml:space="preserve"> </w:t>
      </w:r>
      <w:r>
        <w:t>каждого</w:t>
      </w:r>
      <w:r w:rsidRPr="009B2897">
        <w:rPr>
          <w:lang w:val="en-US"/>
        </w:rPr>
        <w:t xml:space="preserve"> </w:t>
      </w:r>
      <w:r>
        <w:t>пользователя</w:t>
      </w:r>
      <w:r w:rsidRPr="009B2897">
        <w:rPr>
          <w:lang w:val="en-US"/>
        </w:rPr>
        <w:t xml:space="preserve">, </w:t>
      </w:r>
      <w:r>
        <w:t>который</w:t>
      </w:r>
      <w:r w:rsidRPr="009B2897">
        <w:rPr>
          <w:lang w:val="en-US"/>
        </w:rPr>
        <w:t xml:space="preserve"> </w:t>
      </w:r>
      <w:r>
        <w:t>может</w:t>
      </w:r>
      <w:r w:rsidRPr="009B2897">
        <w:rPr>
          <w:lang w:val="en-US"/>
        </w:rPr>
        <w:t xml:space="preserve"> </w:t>
      </w:r>
      <w:r>
        <w:t>прямо</w:t>
      </w:r>
      <w:r w:rsidRPr="009B2897">
        <w:rPr>
          <w:lang w:val="en-US"/>
        </w:rPr>
        <w:t xml:space="preserve"> </w:t>
      </w:r>
      <w:r>
        <w:t>или</w:t>
      </w:r>
      <w:r w:rsidRPr="009B2897">
        <w:rPr>
          <w:lang w:val="en-US"/>
        </w:rPr>
        <w:t xml:space="preserve"> </w:t>
      </w:r>
      <w:r>
        <w:t>косвенно</w:t>
      </w:r>
      <w:r w:rsidRPr="009B2897">
        <w:rPr>
          <w:lang w:val="en-US"/>
        </w:rPr>
        <w:t xml:space="preserve"> </w:t>
      </w:r>
      <w:r>
        <w:t>обращаться</w:t>
      </w:r>
      <w:r w:rsidRPr="009B2897">
        <w:rPr>
          <w:lang w:val="en-US"/>
        </w:rPr>
        <w:t xml:space="preserve"> </w:t>
      </w:r>
      <w:r>
        <w:t>к</w:t>
      </w:r>
      <w:r w:rsidRPr="009B2897">
        <w:rPr>
          <w:lang w:val="en-US"/>
        </w:rPr>
        <w:t xml:space="preserve"> </w:t>
      </w:r>
      <w:r>
        <w:t>функциям</w:t>
      </w:r>
      <w:r w:rsidRPr="009B2897">
        <w:rPr>
          <w:lang w:val="en-US"/>
        </w:rPr>
        <w:t xml:space="preserve"> </w:t>
      </w:r>
      <w:r>
        <w:t>службы</w:t>
      </w:r>
      <w:r w:rsidRPr="009B2897">
        <w:rPr>
          <w:lang w:val="en-US"/>
        </w:rPr>
        <w:t xml:space="preserve"> </w:t>
      </w:r>
      <w:r>
        <w:t>управления</w:t>
      </w:r>
      <w:r w:rsidRPr="009B2897">
        <w:rPr>
          <w:lang w:val="en-US"/>
        </w:rPr>
        <w:t xml:space="preserve"> </w:t>
      </w:r>
      <w:r>
        <w:t>правами</w:t>
      </w:r>
      <w:r w:rsidRPr="009B2897">
        <w:rPr>
          <w:lang w:val="en-US"/>
        </w:rPr>
        <w:t xml:space="preserve"> Active Directory Windows Server 2012 R2. </w:t>
      </w:r>
      <w:r>
        <w:t>Описание</w:t>
      </w:r>
      <w:r w:rsidRPr="00072C74">
        <w:rPr>
          <w:lang w:val="en-US"/>
        </w:rPr>
        <w:t xml:space="preserve"> </w:t>
      </w:r>
      <w:r>
        <w:t>лицензии</w:t>
      </w:r>
      <w:r w:rsidRPr="00072C74">
        <w:rPr>
          <w:lang w:val="en-US"/>
        </w:rPr>
        <w:t xml:space="preserve"> SAL c</w:t>
      </w:r>
      <w:r>
        <w:t>м</w:t>
      </w:r>
      <w:r w:rsidRPr="00072C74">
        <w:rPr>
          <w:lang w:val="en-US"/>
        </w:rPr>
        <w:t xml:space="preserve">. </w:t>
      </w:r>
      <w:r>
        <w:t>в</w:t>
      </w:r>
      <w:r w:rsidRPr="00072C74">
        <w:rPr>
          <w:lang w:val="en-US"/>
        </w:rPr>
        <w:t xml:space="preserve"> </w:t>
      </w:r>
      <w:r>
        <w:t>разделе</w:t>
      </w:r>
      <w:r w:rsidRPr="00072C74">
        <w:rPr>
          <w:lang w:val="en-US"/>
        </w:rPr>
        <w:t xml:space="preserve"> </w:t>
      </w:r>
      <w:r>
        <w:t>модели</w:t>
      </w:r>
      <w:r w:rsidRPr="00072C74">
        <w:rPr>
          <w:lang w:val="en-US"/>
        </w:rPr>
        <w:t xml:space="preserve"> </w:t>
      </w:r>
      <w:r>
        <w:t>лицензирования</w:t>
      </w:r>
      <w:r w:rsidRPr="00072C74">
        <w:rPr>
          <w:lang w:val="en-US"/>
        </w:rPr>
        <w:t xml:space="preserve"> SAL.</w:t>
      </w:r>
    </w:p>
    <w:p w14:paraId="73F70CFD" w14:textId="20CC31F0" w:rsidR="000A570B" w:rsidRPr="00072C74" w:rsidRDefault="000A570B" w:rsidP="00C1564F">
      <w:pPr>
        <w:pStyle w:val="PURBlueStrong"/>
        <w:spacing w:line="240" w:lineRule="auto"/>
        <w:rPr>
          <w:lang w:val="en-US"/>
        </w:rPr>
      </w:pPr>
      <w:r w:rsidRPr="00072C74">
        <w:rPr>
          <w:lang w:val="en-US"/>
        </w:rPr>
        <w:t>Microsoft Application Virtualization for Remote Desktop Services</w:t>
      </w:r>
    </w:p>
    <w:p w14:paraId="67BA2C56" w14:textId="59FF4A10" w:rsidR="000A570B" w:rsidRPr="00793593" w:rsidRDefault="000A570B" w:rsidP="00C1564F">
      <w:pPr>
        <w:pStyle w:val="PURBody-Indented"/>
      </w:pPr>
      <w:r>
        <w:t>Вы</w:t>
      </w:r>
      <w:r w:rsidRPr="00072C74">
        <w:rPr>
          <w:lang w:val="en-US"/>
        </w:rPr>
        <w:t xml:space="preserve"> </w:t>
      </w:r>
      <w:r>
        <w:t>должны</w:t>
      </w:r>
      <w:r w:rsidRPr="00072C74">
        <w:rPr>
          <w:lang w:val="en-US"/>
        </w:rPr>
        <w:t xml:space="preserve"> </w:t>
      </w:r>
      <w:r>
        <w:t>приобрести</w:t>
      </w:r>
      <w:r w:rsidRPr="00072C74">
        <w:rPr>
          <w:lang w:val="en-US"/>
        </w:rPr>
        <w:t xml:space="preserve"> </w:t>
      </w:r>
      <w:r>
        <w:t>лицензию</w:t>
      </w:r>
      <w:r w:rsidRPr="00072C74">
        <w:rPr>
          <w:lang w:val="en-US"/>
        </w:rPr>
        <w:t xml:space="preserve"> Microsoft Windows Server 2012 R2 Remote Desktop Services SAL </w:t>
      </w:r>
      <w:r>
        <w:t>для</w:t>
      </w:r>
      <w:r w:rsidRPr="00072C74">
        <w:rPr>
          <w:lang w:val="en-US"/>
        </w:rPr>
        <w:t xml:space="preserve"> </w:t>
      </w:r>
      <w:r>
        <w:t>каждого</w:t>
      </w:r>
      <w:r w:rsidRPr="00072C74">
        <w:rPr>
          <w:lang w:val="en-US"/>
        </w:rPr>
        <w:t xml:space="preserve"> </w:t>
      </w:r>
      <w:r>
        <w:t>пользователя</w:t>
      </w:r>
      <w:r w:rsidRPr="00072C74">
        <w:rPr>
          <w:lang w:val="en-US"/>
        </w:rPr>
        <w:t xml:space="preserve">, </w:t>
      </w:r>
      <w:r>
        <w:t>который</w:t>
      </w:r>
      <w:r w:rsidRPr="00072C74">
        <w:rPr>
          <w:lang w:val="en-US"/>
        </w:rPr>
        <w:t xml:space="preserve"> </w:t>
      </w:r>
      <w:r>
        <w:t>может</w:t>
      </w:r>
      <w:r w:rsidRPr="00072C74">
        <w:rPr>
          <w:lang w:val="en-US"/>
        </w:rPr>
        <w:t xml:space="preserve"> </w:t>
      </w:r>
      <w:r>
        <w:t>прямо</w:t>
      </w:r>
      <w:r w:rsidRPr="00072C74">
        <w:rPr>
          <w:lang w:val="en-US"/>
        </w:rPr>
        <w:t xml:space="preserve"> </w:t>
      </w:r>
      <w:r>
        <w:t>или</w:t>
      </w:r>
      <w:r w:rsidRPr="00072C74">
        <w:rPr>
          <w:lang w:val="en-US"/>
        </w:rPr>
        <w:t xml:space="preserve"> </w:t>
      </w:r>
      <w:r>
        <w:t>косвенно</w:t>
      </w:r>
      <w:r w:rsidRPr="00072C74">
        <w:rPr>
          <w:lang w:val="en-US"/>
        </w:rPr>
        <w:t xml:space="preserve"> </w:t>
      </w:r>
      <w:r>
        <w:t>обращаться</w:t>
      </w:r>
      <w:r w:rsidRPr="00072C74">
        <w:rPr>
          <w:lang w:val="en-US"/>
        </w:rPr>
        <w:t xml:space="preserve"> </w:t>
      </w:r>
      <w:r>
        <w:t>к</w:t>
      </w:r>
      <w:r w:rsidRPr="00072C74">
        <w:rPr>
          <w:lang w:val="en-US"/>
        </w:rPr>
        <w:t xml:space="preserve"> </w:t>
      </w:r>
      <w:r>
        <w:t>функциям</w:t>
      </w:r>
      <w:r w:rsidRPr="00072C74">
        <w:rPr>
          <w:lang w:val="en-US"/>
        </w:rPr>
        <w:t xml:space="preserve"> Microsoft Application Virtualization </w:t>
      </w:r>
      <w:r>
        <w:t>для</w:t>
      </w:r>
      <w:r w:rsidRPr="00072C74">
        <w:rPr>
          <w:lang w:val="en-US"/>
        </w:rPr>
        <w:t xml:space="preserve"> </w:t>
      </w:r>
      <w:r>
        <w:t>служб</w:t>
      </w:r>
      <w:r w:rsidRPr="00072C74">
        <w:rPr>
          <w:lang w:val="en-US"/>
        </w:rPr>
        <w:t xml:space="preserve"> </w:t>
      </w:r>
      <w:r>
        <w:t>удаленных</w:t>
      </w:r>
      <w:r w:rsidRPr="00072C74">
        <w:rPr>
          <w:lang w:val="en-US"/>
        </w:rPr>
        <w:t xml:space="preserve"> </w:t>
      </w:r>
      <w:r>
        <w:t>рабочих</w:t>
      </w:r>
      <w:r w:rsidRPr="00072C74">
        <w:rPr>
          <w:lang w:val="en-US"/>
        </w:rPr>
        <w:t xml:space="preserve"> </w:t>
      </w:r>
      <w:r>
        <w:t>столов</w:t>
      </w:r>
      <w:r w:rsidRPr="00072C74">
        <w:rPr>
          <w:lang w:val="en-US"/>
        </w:rPr>
        <w:t xml:space="preserve">. </w:t>
      </w:r>
      <w:r>
        <w:t>Описание лицензии SAL cм. в разделе модели лицензирования SAL.</w:t>
      </w:r>
    </w:p>
    <w:p w14:paraId="6C43C4C5" w14:textId="4740113B" w:rsidR="000A570B" w:rsidRPr="001A0924" w:rsidRDefault="00A93FEE" w:rsidP="00C1564F">
      <w:pPr>
        <w:pStyle w:val="PURBreadcrumb"/>
        <w:keepNext w:val="0"/>
        <w:keepLines w:val="0"/>
        <w:rPr>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6CB61F22" w14:textId="029237F1" w:rsidR="000A570B" w:rsidRPr="00A23961" w:rsidRDefault="000A570B" w:rsidP="00C1564F">
      <w:pPr>
        <w:pStyle w:val="PURProductName"/>
      </w:pPr>
      <w:bookmarkStart w:id="264" w:name="_Toc297828718"/>
      <w:bookmarkStart w:id="265" w:name="_Toc297883473"/>
      <w:bookmarkStart w:id="266" w:name="_Toc299524974"/>
      <w:bookmarkStart w:id="267" w:name="_Toc299531326"/>
      <w:bookmarkStart w:id="268" w:name="_Toc299531434"/>
      <w:bookmarkStart w:id="269" w:name="_Toc299531542"/>
      <w:bookmarkStart w:id="270" w:name="_Toc299957149"/>
      <w:bookmarkStart w:id="271" w:name="_Toc314129596"/>
      <w:bookmarkStart w:id="272" w:name="_Toc346536846"/>
      <w:bookmarkStart w:id="273" w:name="_Toc339280313"/>
      <w:bookmarkStart w:id="274" w:name="_Toc339280375"/>
      <w:bookmarkStart w:id="275" w:name="_Toc363552784"/>
      <w:bookmarkStart w:id="276" w:name="_Toc363552849"/>
      <w:bookmarkStart w:id="277" w:name="_Toc378682229"/>
      <w:bookmarkStart w:id="278" w:name="_Toc378682249"/>
      <w:bookmarkStart w:id="279" w:name="_Toc371268261"/>
      <w:bookmarkStart w:id="280" w:name="_Toc371268328"/>
      <w:bookmarkStart w:id="281" w:name="_Toc379278465"/>
      <w:bookmarkStart w:id="282" w:name="_Toc379278529"/>
      <w:bookmarkStart w:id="283" w:name="_Toc428364465"/>
      <w:bookmarkStart w:id="284" w:name="_Toc428364760"/>
      <w:r>
        <w:t>Windows Server 2012 R2 Standard</w:t>
      </w:r>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r>
        <w:fldChar w:fldCharType="begin"/>
      </w:r>
      <w:r>
        <w:instrText>XE "Windows Server 2012 R2 Standard"</w:instrText>
      </w:r>
      <w:r>
        <w:fldChar w:fldCharType="end"/>
      </w:r>
    </w:p>
    <w:p w14:paraId="21D54B5F" w14:textId="77777777" w:rsidR="000A570B" w:rsidRPr="00A23961" w:rsidRDefault="000A570B" w:rsidP="00C1564F">
      <w:pPr>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A23961" w14:paraId="72CBB377" w14:textId="77777777" w:rsidTr="007C7A84">
        <w:trPr>
          <w:trHeight w:val="112"/>
        </w:trPr>
        <w:tc>
          <w:tcPr>
            <w:tcW w:w="2477" w:type="pct"/>
          </w:tcPr>
          <w:p w14:paraId="0EB94445" w14:textId="3BE8D6BD" w:rsidR="007C7A84" w:rsidRPr="00A23961" w:rsidRDefault="005E52C7"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Нет</w:t>
            </w:r>
          </w:p>
        </w:tc>
        <w:tc>
          <w:tcPr>
            <w:tcW w:w="2523" w:type="pct"/>
            <w:vMerge w:val="restart"/>
          </w:tcPr>
          <w:p w14:paraId="747CCCDA" w14:textId="50E7B6FC" w:rsidR="007C7A84" w:rsidRPr="00A23961" w:rsidRDefault="007C7A84"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 xml:space="preserve">Потенциально нежелательное программное обеспечение, MPEG-4, VC-1 </w:t>
            </w:r>
            <w:r>
              <w:rPr>
                <w:rFonts w:ascii="Arial Narrow" w:hAnsi="Arial Narrow"/>
                <w:i/>
                <w:color w:val="404040" w:themeColor="text1" w:themeTint="BF"/>
                <w:sz w:val="18"/>
              </w:rPr>
              <w:t xml:space="preserve">(см. </w:t>
            </w:r>
            <w:hyperlink w:anchor="Appendix2" w:history="1">
              <w:r>
                <w:rPr>
                  <w:rFonts w:ascii="Arial Narrow" w:hAnsi="Arial Narrow"/>
                  <w:i/>
                  <w:color w:val="00467F"/>
                  <w:sz w:val="18"/>
                  <w:u w:val="single"/>
                </w:rPr>
                <w:t>Приложение 2</w:t>
              </w:r>
            </w:hyperlink>
            <w:r>
              <w:rPr>
                <w:rFonts w:ascii="Arial Narrow" w:hAnsi="Arial Narrow"/>
                <w:i/>
                <w:color w:val="404040" w:themeColor="text1" w:themeTint="BF"/>
                <w:sz w:val="18"/>
              </w:rPr>
              <w:t>)</w:t>
            </w:r>
          </w:p>
        </w:tc>
      </w:tr>
      <w:tr w:rsidR="007C7A84" w:rsidRPr="00A23961" w14:paraId="69FFC46A" w14:textId="77777777" w:rsidTr="007C7A84">
        <w:trPr>
          <w:trHeight w:val="68"/>
        </w:trPr>
        <w:tc>
          <w:tcPr>
            <w:tcW w:w="2477" w:type="pct"/>
          </w:tcPr>
          <w:p w14:paraId="0BB0C835" w14:textId="0EBC4E7B" w:rsidR="007C7A84" w:rsidRPr="00A23961" w:rsidRDefault="007C7A84"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sidR="00D2362A" w:rsidRPr="00D2362A">
              <w:rPr>
                <w:rFonts w:ascii="Arial Narrow" w:hAnsi="Arial Narrow"/>
                <w:color w:val="404040" w:themeColor="text1" w:themeTint="BF"/>
                <w:sz w:val="18"/>
              </w:rPr>
              <w:br/>
            </w:r>
            <w:r>
              <w:rPr>
                <w:rFonts w:ascii="Arial Narrow" w:hAnsi="Arial Narrow"/>
                <w:i/>
                <w:color w:val="404040" w:themeColor="text1" w:themeTint="BF"/>
                <w:sz w:val="18"/>
              </w:rPr>
              <w:t xml:space="preserve">(см. </w:t>
            </w:r>
            <w:hyperlink w:anchor="Appendix1" w:history="1">
              <w:r>
                <w:rPr>
                  <w:rFonts w:ascii="Arial Narrow" w:hAnsi="Arial Narrow"/>
                  <w:i/>
                  <w:color w:val="00467F"/>
                  <w:sz w:val="18"/>
                  <w:u w:val="single"/>
                </w:rPr>
                <w:t>Приложение 1</w:t>
              </w:r>
            </w:hyperlink>
            <w:r>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C1564F">
            <w:pPr>
              <w:spacing w:after="0"/>
              <w:rPr>
                <w:rFonts w:ascii="Arial Narrow" w:hAnsi="Arial Narrow"/>
                <w:color w:val="404040" w:themeColor="text1" w:themeTint="BF"/>
                <w:sz w:val="18"/>
              </w:rPr>
            </w:pPr>
          </w:p>
        </w:tc>
      </w:tr>
    </w:tbl>
    <w:p w14:paraId="141F14EA" w14:textId="77777777" w:rsidR="000A570B" w:rsidRPr="00A23961" w:rsidRDefault="000A570B" w:rsidP="00C1564F">
      <w:pPr>
        <w:pStyle w:val="PURADDITIONALTERMSHEADERMB"/>
      </w:pPr>
      <w:r>
        <w:t>Дополнительные условия.</w:t>
      </w:r>
    </w:p>
    <w:p w14:paraId="077218E6" w14:textId="77777777" w:rsidR="000A570B" w:rsidRPr="00A23961" w:rsidRDefault="000A570B" w:rsidP="00C1564F">
      <w:pPr>
        <w:pStyle w:val="PURBlueStrong"/>
        <w:spacing w:line="240" w:lineRule="auto"/>
      </w:pPr>
      <w:r>
        <w:t xml:space="preserve">Количество необходимых лицензий </w:t>
      </w:r>
    </w:p>
    <w:p w14:paraId="3F31D266" w14:textId="77777777" w:rsidR="000A570B" w:rsidRPr="00A23961" w:rsidRDefault="000A570B" w:rsidP="00C1564F">
      <w:pPr>
        <w:pStyle w:val="PURBody-Indented"/>
        <w:rPr>
          <w:i/>
        </w:rPr>
      </w:pPr>
      <w:r>
        <w:t>Общее количество лицензий на программное обеспечение, необходимых для сервера, равно сумме лицензий на программное обеспечение, указанных в пунктах (i) и (ii) ниже.</w:t>
      </w:r>
    </w:p>
    <w:p w14:paraId="75615849" w14:textId="278DD5E3" w:rsidR="000A570B" w:rsidRPr="0017023C" w:rsidRDefault="000A570B" w:rsidP="00C1564F">
      <w:pPr>
        <w:pStyle w:val="PURBody-Indented"/>
        <w:rPr>
          <w:i/>
          <w:spacing w:val="-2"/>
        </w:rPr>
      </w:pPr>
      <w:r w:rsidRPr="0017023C">
        <w:rPr>
          <w:spacing w:val="-2"/>
        </w:rPr>
        <w:t>i) Требуется лицензия для всех физических процессоров на сервере, которая позволяет запускать на сервере в любое время:</w:t>
      </w:r>
    </w:p>
    <w:p w14:paraId="3284E26E" w14:textId="04761B99" w:rsidR="000A570B" w:rsidRPr="00A23961" w:rsidRDefault="000A570B" w:rsidP="00C1564F">
      <w:pPr>
        <w:pStyle w:val="PURBullet-Indented"/>
        <w:spacing w:line="240" w:lineRule="auto"/>
      </w:pPr>
      <w:r>
        <w:t>один экземпляр серверного программного обеспечения в одной физической операционной среде (или ОС); и</w:t>
      </w:r>
    </w:p>
    <w:p w14:paraId="2EEF5DD2" w14:textId="77777777" w:rsidR="000A570B" w:rsidRPr="00A23961" w:rsidRDefault="000A570B" w:rsidP="00C1564F">
      <w:pPr>
        <w:pStyle w:val="PURBullet-Indented"/>
        <w:spacing w:line="240" w:lineRule="auto"/>
      </w:pPr>
      <w:r>
        <w:t>один экземпляр серверного программного обеспечения в одной виртуальной операционной среде (или ОС).</w:t>
      </w:r>
    </w:p>
    <w:p w14:paraId="2FEEFC2F" w14:textId="2F0A8C98" w:rsidR="000A570B" w:rsidRPr="00A23961" w:rsidRDefault="000A570B" w:rsidP="00C1564F">
      <w:pPr>
        <w:pStyle w:val="PURBody-Indented"/>
      </w:pPr>
      <w:r>
        <w:t>Если экземпляр запущен в виртуальной операционной среде (или ОС), экземпляр серверного программного обеспечения, запущенный в физической операционной среде (или ОС), может использоваться только для:</w:t>
      </w:r>
    </w:p>
    <w:p w14:paraId="7E4D6811" w14:textId="77777777" w:rsidR="000A570B" w:rsidRPr="00A23961" w:rsidRDefault="000A570B" w:rsidP="00C1564F">
      <w:pPr>
        <w:pStyle w:val="PURBullet-Indented"/>
        <w:spacing w:line="240" w:lineRule="auto"/>
      </w:pPr>
      <w:r>
        <w:t>запуска программного обеспечения виртуализации устройств или</w:t>
      </w:r>
    </w:p>
    <w:p w14:paraId="7A9E61F0" w14:textId="77777777" w:rsidR="000A570B" w:rsidRPr="00A23961" w:rsidRDefault="000A570B" w:rsidP="00C1564F">
      <w:pPr>
        <w:pStyle w:val="PURBullet-Indented"/>
        <w:spacing w:line="240" w:lineRule="auto"/>
      </w:pPr>
      <w:r>
        <w:t>обеспечения служб виртуализации устройств или</w:t>
      </w:r>
    </w:p>
    <w:p w14:paraId="29202781" w14:textId="77777777" w:rsidR="000A570B" w:rsidRPr="00497124" w:rsidRDefault="000A570B" w:rsidP="00C1564F">
      <w:pPr>
        <w:pStyle w:val="PURBullet-Indented"/>
        <w:spacing w:line="240" w:lineRule="auto"/>
      </w:pPr>
      <w:r>
        <w:t>запуска программного обеспечения для управления операционными средами (или ОС) и их обслуживания на лицензированном сервере.</w:t>
      </w:r>
    </w:p>
    <w:p w14:paraId="51984851" w14:textId="37DCB01F" w:rsidR="000A570B" w:rsidRDefault="000A570B" w:rsidP="00C1564F">
      <w:pPr>
        <w:pStyle w:val="PURBody-Indented"/>
      </w:pPr>
      <w:r>
        <w:t>ii) Для запуска дополнительных экземпляров серверного программного обеспечения в виртуальных операционных средах (или ОС) на сервере требуются дополнительные</w:t>
      </w:r>
      <w:r>
        <w:rPr>
          <w:bCs/>
        </w:rPr>
        <w:t xml:space="preserve"> лицензии </w:t>
      </w:r>
      <w:r>
        <w:t>на программное обеспечение для каждого физического процессора на сервере.</w:t>
      </w:r>
    </w:p>
    <w:p w14:paraId="30C04DAA" w14:textId="015BEF8E" w:rsidR="00F5573B" w:rsidRPr="005A5FED" w:rsidRDefault="00156FC7" w:rsidP="00C1564F">
      <w:pPr>
        <w:pStyle w:val="PURBody-Indented"/>
      </w:pPr>
      <w:r>
        <w:t>iii) Вы можете запустить на лицензированном сервере экземпляр выпуска Web, Standard или Enterprise (той же или более ранней версии) вместо выпуска Standard в любой операционной среде (или ОС).</w:t>
      </w:r>
    </w:p>
    <w:p w14:paraId="5A1B3E11" w14:textId="5D127292" w:rsidR="000A570B" w:rsidRPr="00151334" w:rsidRDefault="000A570B" w:rsidP="00C1564F">
      <w:pPr>
        <w:pStyle w:val="PURBlueStrong"/>
        <w:spacing w:line="240" w:lineRule="auto"/>
      </w:pPr>
      <w:r>
        <w:t>Доступ для тестирования, обслуживания и администрирования</w:t>
      </w:r>
    </w:p>
    <w:p w14:paraId="6228E891" w14:textId="0AD17260" w:rsidR="000A570B" w:rsidRPr="00151334" w:rsidRDefault="000A570B" w:rsidP="00C1564F">
      <w:pPr>
        <w:pStyle w:val="PURBody-Indented"/>
      </w:pPr>
      <w:r>
        <w:t>При использовании каждого экземпляра, запущенного в операционной среде (ОС), в дополнение к пользователям, у которых есть разрешение, полученное согласно общей квоте пользователей-администраторов в центре обработке данных в соответствии с условиями раздела «Администрирование и обслуживание сервера» Лицензионного соглашения поставщика услуг, можно разрешить максимально двум (2) пользователям использовать серверное программное обеспечение или получать к нему доступ с целью прямого либо косвенного размещения графического пользовательского интерфейса (с помощью служб удаленных рабочих столов Windows Server 2012 R2 или других технологий). Этот доступ предусмотрен исключительно для тестирования, обслуживания и администрирования продуктов, лицензированных в соответствии с Лицензионным соглашением поставщика услуг. Для этих пользователей не требуется приобретать отдельные лицензии Windows Server 2012 R2 Remote Desktop Services SAL.</w:t>
      </w:r>
    </w:p>
    <w:p w14:paraId="566EED13" w14:textId="77777777" w:rsidR="000A570B" w:rsidRPr="00A23961" w:rsidRDefault="000A570B" w:rsidP="00C1564F">
      <w:pPr>
        <w:pStyle w:val="PURBlueStrong"/>
        <w:spacing w:line="240" w:lineRule="auto"/>
      </w:pPr>
      <w:r>
        <w:t>Технология хранения данных</w:t>
      </w:r>
    </w:p>
    <w:p w14:paraId="7889C90A" w14:textId="44886C77" w:rsidR="000A570B" w:rsidRPr="00A23961" w:rsidRDefault="000A570B" w:rsidP="00C1564F">
      <w:pPr>
        <w:pStyle w:val="PURBody-Indented"/>
      </w:pPr>
      <w:r>
        <w:t>Серверное программное обеспечение может включать технологию хранения данных под названием «внутренняя база данных Windows».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14:paraId="703E8168" w14:textId="77777777" w:rsidR="005D4A0E" w:rsidRPr="00793593" w:rsidRDefault="005D4A0E" w:rsidP="00C1564F">
      <w:pPr>
        <w:pStyle w:val="PURBlueStrong"/>
        <w:spacing w:line="240" w:lineRule="auto"/>
      </w:pPr>
      <w:r>
        <w:lastRenderedPageBreak/>
        <w:t>Функциональность Microsoft Identity Manager 2016</w:t>
      </w:r>
    </w:p>
    <w:p w14:paraId="28F778D4" w14:textId="77777777" w:rsidR="005D4A0E" w:rsidRPr="00622E8A" w:rsidRDefault="005D4A0E" w:rsidP="00C1564F">
      <w:pPr>
        <w:pStyle w:val="PURBlueStrong"/>
        <w:spacing w:after="120" w:line="240" w:lineRule="auto"/>
        <w:rPr>
          <w:smallCaps w:val="0"/>
          <w:color w:val="404040" w:themeColor="text1" w:themeTint="BF"/>
          <w:spacing w:val="0"/>
        </w:rPr>
      </w:pPr>
      <w:r w:rsidRPr="00622E8A">
        <w:rPr>
          <w:smallCaps w:val="0"/>
          <w:color w:val="404040" w:themeColor="text1" w:themeTint="BF"/>
          <w:spacing w:val="0"/>
        </w:rPr>
        <w:t>Вы должны приобрести лицензию SAL на Функциональность Microsoft Identity Manager 2016 для каждого пользователя, который может прямо или косвенно получать доступ к этой функциональности. Описание лицензии SAL cм. в разделе модели лицензирования SAL.</w:t>
      </w:r>
    </w:p>
    <w:p w14:paraId="36AA6546" w14:textId="3DF3C908" w:rsidR="00CE4119" w:rsidRPr="00793593" w:rsidRDefault="00CE4119" w:rsidP="00C1564F">
      <w:pPr>
        <w:pStyle w:val="PURBlueStrong"/>
        <w:spacing w:line="240" w:lineRule="auto"/>
      </w:pPr>
      <w:r>
        <w:t>Windows Server 2012 R2 Remote Desktop Services</w:t>
      </w:r>
    </w:p>
    <w:p w14:paraId="5C07C7D1" w14:textId="45B0EE8F" w:rsidR="007E7798" w:rsidRDefault="007E7798" w:rsidP="00C1564F">
      <w:pPr>
        <w:pStyle w:val="PURBody-Indented"/>
        <w:rPr>
          <w:sz w:val="24"/>
          <w:szCs w:val="24"/>
        </w:rPr>
      </w:pPr>
      <w:r>
        <w:t>Вы должны приобрести лицензию Windows Server 2012 R2 Remote Desktop Services SAL для каждого пользователя, который может прямо или косвенно обращаться к функциям служб удаленных рабочих столов Windows Server 2012 R2. Описание лицензии SAL cм. в разделе модели лицензирования SAL.</w:t>
      </w:r>
    </w:p>
    <w:p w14:paraId="2115DC78" w14:textId="5F5694DC" w:rsidR="0009114F" w:rsidRDefault="00CE4119" w:rsidP="00C1564F">
      <w:pPr>
        <w:pStyle w:val="PURBody-Indented"/>
      </w:pPr>
      <w:r>
        <w:t>Также вы должны приобрести лицензию Windows Server 2012 R2 Remote Desktop Services SAL для каждого пользователя, который прямо или косвенно обращается к службам удаленных рабочих столов Windows Server 2012 R2 или к Windows Server 2012 R2 для предоставления удаленного доступа к графическому интерфейсу пользователя (с помощью служб удаленных рабочих столов Windows Server 2012 R2 или другой технологии).</w:t>
      </w:r>
    </w:p>
    <w:p w14:paraId="41FBFCA8" w14:textId="1C9963AA" w:rsidR="00CE4119" w:rsidRPr="00793593" w:rsidRDefault="0009114F" w:rsidP="00C1564F">
      <w:pPr>
        <w:pStyle w:val="PURBody-Indented"/>
      </w:pPr>
      <w:r>
        <w:t>Рабочие столы, предоставляемые как служба, поддерживаются в рамках SPLA при использовании Windows Server и Служб удаленных рабочих столов (RDS).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Windows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14:paraId="7B1884C8" w14:textId="4C740083" w:rsidR="00CE4119" w:rsidRPr="009B2897" w:rsidRDefault="00CE4119" w:rsidP="00C1564F">
      <w:pPr>
        <w:pStyle w:val="PURBlueStrong"/>
        <w:keepLines w:val="0"/>
        <w:spacing w:line="240" w:lineRule="auto"/>
        <w:rPr>
          <w:lang w:val="en-US"/>
        </w:rPr>
      </w:pPr>
      <w:r w:rsidRPr="009B2897">
        <w:rPr>
          <w:lang w:val="en-US"/>
        </w:rPr>
        <w:t>Windows Server 2012 R2 Active Directory Rights Management Services</w:t>
      </w:r>
    </w:p>
    <w:p w14:paraId="76AADEFE" w14:textId="7ADF4254" w:rsidR="00CE4119" w:rsidRPr="00072C74" w:rsidRDefault="00CE4119" w:rsidP="00C1564F">
      <w:pPr>
        <w:pStyle w:val="PURBody-Indented"/>
        <w:rPr>
          <w:lang w:val="en-US"/>
        </w:rPr>
      </w:pPr>
      <w:r>
        <w:t>Вы</w:t>
      </w:r>
      <w:r w:rsidRPr="009B2897">
        <w:rPr>
          <w:lang w:val="en-US"/>
        </w:rPr>
        <w:t xml:space="preserve"> </w:t>
      </w:r>
      <w:r>
        <w:t>должны</w:t>
      </w:r>
      <w:r w:rsidRPr="009B2897">
        <w:rPr>
          <w:lang w:val="en-US"/>
        </w:rPr>
        <w:t xml:space="preserve"> </w:t>
      </w:r>
      <w:r>
        <w:t>приобрести</w:t>
      </w:r>
      <w:r w:rsidRPr="009B2897">
        <w:rPr>
          <w:lang w:val="en-US"/>
        </w:rPr>
        <w:t xml:space="preserve"> </w:t>
      </w:r>
      <w:r>
        <w:t>лицензию</w:t>
      </w:r>
      <w:r w:rsidRPr="009B2897">
        <w:rPr>
          <w:lang w:val="en-US"/>
        </w:rPr>
        <w:t xml:space="preserve"> Windows Server 2012 R2 Active Directory Rights Management Services SAL </w:t>
      </w:r>
      <w:r>
        <w:t>для</w:t>
      </w:r>
      <w:r w:rsidRPr="009B2897">
        <w:rPr>
          <w:lang w:val="en-US"/>
        </w:rPr>
        <w:t xml:space="preserve"> </w:t>
      </w:r>
      <w:r>
        <w:t>каждого</w:t>
      </w:r>
      <w:r w:rsidRPr="009B2897">
        <w:rPr>
          <w:lang w:val="en-US"/>
        </w:rPr>
        <w:t xml:space="preserve"> </w:t>
      </w:r>
      <w:r>
        <w:t>пользователя</w:t>
      </w:r>
      <w:r w:rsidRPr="009B2897">
        <w:rPr>
          <w:lang w:val="en-US"/>
        </w:rPr>
        <w:t xml:space="preserve">, </w:t>
      </w:r>
      <w:r>
        <w:t>который</w:t>
      </w:r>
      <w:r w:rsidRPr="009B2897">
        <w:rPr>
          <w:lang w:val="en-US"/>
        </w:rPr>
        <w:t xml:space="preserve"> </w:t>
      </w:r>
      <w:r>
        <w:t>может</w:t>
      </w:r>
      <w:r w:rsidRPr="009B2897">
        <w:rPr>
          <w:lang w:val="en-US"/>
        </w:rPr>
        <w:t xml:space="preserve"> </w:t>
      </w:r>
      <w:r>
        <w:t>прямо</w:t>
      </w:r>
      <w:r w:rsidRPr="009B2897">
        <w:rPr>
          <w:lang w:val="en-US"/>
        </w:rPr>
        <w:t xml:space="preserve"> </w:t>
      </w:r>
      <w:r>
        <w:t>или</w:t>
      </w:r>
      <w:r w:rsidRPr="009B2897">
        <w:rPr>
          <w:lang w:val="en-US"/>
        </w:rPr>
        <w:t xml:space="preserve"> </w:t>
      </w:r>
      <w:r>
        <w:t>косвенно</w:t>
      </w:r>
      <w:r w:rsidRPr="009B2897">
        <w:rPr>
          <w:lang w:val="en-US"/>
        </w:rPr>
        <w:t xml:space="preserve"> </w:t>
      </w:r>
      <w:r>
        <w:t>обращаться</w:t>
      </w:r>
      <w:r w:rsidRPr="009B2897">
        <w:rPr>
          <w:lang w:val="en-US"/>
        </w:rPr>
        <w:t xml:space="preserve"> </w:t>
      </w:r>
      <w:r>
        <w:t>к</w:t>
      </w:r>
      <w:r w:rsidRPr="009B2897">
        <w:rPr>
          <w:lang w:val="en-US"/>
        </w:rPr>
        <w:t xml:space="preserve"> </w:t>
      </w:r>
      <w:r>
        <w:t>функциям</w:t>
      </w:r>
      <w:r w:rsidRPr="009B2897">
        <w:rPr>
          <w:lang w:val="en-US"/>
        </w:rPr>
        <w:t xml:space="preserve"> </w:t>
      </w:r>
      <w:r>
        <w:t>службы</w:t>
      </w:r>
      <w:r w:rsidRPr="009B2897">
        <w:rPr>
          <w:lang w:val="en-US"/>
        </w:rPr>
        <w:t xml:space="preserve"> </w:t>
      </w:r>
      <w:r>
        <w:t>управления</w:t>
      </w:r>
      <w:r w:rsidRPr="009B2897">
        <w:rPr>
          <w:lang w:val="en-US"/>
        </w:rPr>
        <w:t xml:space="preserve"> </w:t>
      </w:r>
      <w:r>
        <w:t>правами</w:t>
      </w:r>
      <w:r w:rsidRPr="009B2897">
        <w:rPr>
          <w:lang w:val="en-US"/>
        </w:rPr>
        <w:t xml:space="preserve"> Active Directory Windows Server 2012 R2. </w:t>
      </w:r>
      <w:r>
        <w:t>Описание</w:t>
      </w:r>
      <w:r w:rsidRPr="00072C74">
        <w:rPr>
          <w:lang w:val="en-US"/>
        </w:rPr>
        <w:t xml:space="preserve"> </w:t>
      </w:r>
      <w:r>
        <w:t>лицензии</w:t>
      </w:r>
      <w:r w:rsidRPr="00072C74">
        <w:rPr>
          <w:lang w:val="en-US"/>
        </w:rPr>
        <w:t xml:space="preserve"> SAL c</w:t>
      </w:r>
      <w:r>
        <w:t>м</w:t>
      </w:r>
      <w:r w:rsidRPr="00072C74">
        <w:rPr>
          <w:lang w:val="en-US"/>
        </w:rPr>
        <w:t xml:space="preserve">. </w:t>
      </w:r>
      <w:r>
        <w:t>в</w:t>
      </w:r>
      <w:r w:rsidRPr="00072C74">
        <w:rPr>
          <w:lang w:val="en-US"/>
        </w:rPr>
        <w:t xml:space="preserve"> </w:t>
      </w:r>
      <w:r>
        <w:t>разделе</w:t>
      </w:r>
      <w:r w:rsidRPr="00072C74">
        <w:rPr>
          <w:lang w:val="en-US"/>
        </w:rPr>
        <w:t xml:space="preserve"> </w:t>
      </w:r>
      <w:r>
        <w:t>модели</w:t>
      </w:r>
      <w:r w:rsidRPr="00072C74">
        <w:rPr>
          <w:lang w:val="en-US"/>
        </w:rPr>
        <w:t xml:space="preserve"> </w:t>
      </w:r>
      <w:r>
        <w:t>лицензирования</w:t>
      </w:r>
      <w:r w:rsidRPr="00072C74">
        <w:rPr>
          <w:lang w:val="en-US"/>
        </w:rPr>
        <w:t xml:space="preserve"> SAL.</w:t>
      </w:r>
    </w:p>
    <w:p w14:paraId="1439BDAC" w14:textId="1135635C" w:rsidR="00CE4119" w:rsidRPr="00072C74" w:rsidRDefault="00CE4119" w:rsidP="00C1564F">
      <w:pPr>
        <w:pStyle w:val="PURBlueStrong"/>
        <w:spacing w:line="240" w:lineRule="auto"/>
        <w:rPr>
          <w:lang w:val="en-US"/>
        </w:rPr>
      </w:pPr>
      <w:r w:rsidRPr="00072C74">
        <w:rPr>
          <w:lang w:val="en-US"/>
        </w:rPr>
        <w:t>Microsoft Application Virtualization for Remote Desktop Services</w:t>
      </w:r>
    </w:p>
    <w:p w14:paraId="436BCAC2" w14:textId="62007837" w:rsidR="000A570B" w:rsidRPr="00A23961" w:rsidRDefault="00CE4119" w:rsidP="00C1564F">
      <w:pPr>
        <w:pStyle w:val="PURBody-Indented"/>
      </w:pPr>
      <w:r>
        <w:t>Вы</w:t>
      </w:r>
      <w:r w:rsidRPr="00072C74">
        <w:rPr>
          <w:lang w:val="en-US"/>
        </w:rPr>
        <w:t xml:space="preserve"> </w:t>
      </w:r>
      <w:r>
        <w:t>должны</w:t>
      </w:r>
      <w:r w:rsidRPr="00072C74">
        <w:rPr>
          <w:lang w:val="en-US"/>
        </w:rPr>
        <w:t xml:space="preserve"> </w:t>
      </w:r>
      <w:r>
        <w:t>приобрести</w:t>
      </w:r>
      <w:r w:rsidRPr="00072C74">
        <w:rPr>
          <w:lang w:val="en-US"/>
        </w:rPr>
        <w:t xml:space="preserve"> </w:t>
      </w:r>
      <w:r>
        <w:t>лицензию</w:t>
      </w:r>
      <w:r w:rsidRPr="00072C74">
        <w:rPr>
          <w:lang w:val="en-US"/>
        </w:rPr>
        <w:t xml:space="preserve"> Microsoft Windows Server 2012 R2 Remote Desktop Services SAL </w:t>
      </w:r>
      <w:r>
        <w:t>для</w:t>
      </w:r>
      <w:r w:rsidRPr="00072C74">
        <w:rPr>
          <w:lang w:val="en-US"/>
        </w:rPr>
        <w:t xml:space="preserve"> </w:t>
      </w:r>
      <w:r>
        <w:t>каждого</w:t>
      </w:r>
      <w:r w:rsidRPr="00072C74">
        <w:rPr>
          <w:lang w:val="en-US"/>
        </w:rPr>
        <w:t xml:space="preserve"> </w:t>
      </w:r>
      <w:r>
        <w:t>пользователя</w:t>
      </w:r>
      <w:r w:rsidRPr="00072C74">
        <w:rPr>
          <w:lang w:val="en-US"/>
        </w:rPr>
        <w:t xml:space="preserve">, </w:t>
      </w:r>
      <w:r>
        <w:t>который</w:t>
      </w:r>
      <w:r w:rsidRPr="00072C74">
        <w:rPr>
          <w:lang w:val="en-US"/>
        </w:rPr>
        <w:t xml:space="preserve"> </w:t>
      </w:r>
      <w:r>
        <w:t>может</w:t>
      </w:r>
      <w:r w:rsidRPr="00072C74">
        <w:rPr>
          <w:lang w:val="en-US"/>
        </w:rPr>
        <w:t xml:space="preserve"> </w:t>
      </w:r>
      <w:r>
        <w:t>прямо</w:t>
      </w:r>
      <w:r w:rsidRPr="00072C74">
        <w:rPr>
          <w:lang w:val="en-US"/>
        </w:rPr>
        <w:t xml:space="preserve"> </w:t>
      </w:r>
      <w:r>
        <w:t>или</w:t>
      </w:r>
      <w:r w:rsidRPr="00072C74">
        <w:rPr>
          <w:lang w:val="en-US"/>
        </w:rPr>
        <w:t xml:space="preserve"> </w:t>
      </w:r>
      <w:r>
        <w:t>косвенно</w:t>
      </w:r>
      <w:r w:rsidRPr="00072C74">
        <w:rPr>
          <w:lang w:val="en-US"/>
        </w:rPr>
        <w:t xml:space="preserve"> </w:t>
      </w:r>
      <w:r>
        <w:t>обращаться</w:t>
      </w:r>
      <w:r w:rsidRPr="00072C74">
        <w:rPr>
          <w:lang w:val="en-US"/>
        </w:rPr>
        <w:t xml:space="preserve"> </w:t>
      </w:r>
      <w:r>
        <w:t>к</w:t>
      </w:r>
      <w:r w:rsidRPr="00072C74">
        <w:rPr>
          <w:lang w:val="en-US"/>
        </w:rPr>
        <w:t xml:space="preserve"> </w:t>
      </w:r>
      <w:r>
        <w:t>функциям</w:t>
      </w:r>
      <w:r w:rsidRPr="00072C74">
        <w:rPr>
          <w:lang w:val="en-US"/>
        </w:rPr>
        <w:t xml:space="preserve"> Microsoft Application Virtualization </w:t>
      </w:r>
      <w:r>
        <w:t>для</w:t>
      </w:r>
      <w:r w:rsidRPr="00072C74">
        <w:rPr>
          <w:lang w:val="en-US"/>
        </w:rPr>
        <w:t xml:space="preserve"> </w:t>
      </w:r>
      <w:r>
        <w:t>служб</w:t>
      </w:r>
      <w:r w:rsidRPr="00072C74">
        <w:rPr>
          <w:lang w:val="en-US"/>
        </w:rPr>
        <w:t xml:space="preserve"> </w:t>
      </w:r>
      <w:r>
        <w:t>удаленных</w:t>
      </w:r>
      <w:r w:rsidRPr="00072C74">
        <w:rPr>
          <w:lang w:val="en-US"/>
        </w:rPr>
        <w:t xml:space="preserve"> </w:t>
      </w:r>
      <w:r>
        <w:t>рабочих</w:t>
      </w:r>
      <w:r w:rsidRPr="00072C74">
        <w:rPr>
          <w:lang w:val="en-US"/>
        </w:rPr>
        <w:t xml:space="preserve"> </w:t>
      </w:r>
      <w:r>
        <w:t>столов</w:t>
      </w:r>
      <w:r w:rsidRPr="00072C74">
        <w:rPr>
          <w:lang w:val="en-US"/>
        </w:rPr>
        <w:t xml:space="preserve">. </w:t>
      </w:r>
      <w:r>
        <w:t>Описание лицензии SAL cм. в разделе модели лицензирования SAL.</w:t>
      </w:r>
    </w:p>
    <w:p w14:paraId="1CCFD1FA" w14:textId="178BEFEE" w:rsidR="000C3222" w:rsidRPr="001A0924" w:rsidRDefault="00A93FEE" w:rsidP="00C1564F">
      <w:pPr>
        <w:pStyle w:val="PURBreadcrumb"/>
        <w:keepNext w:val="0"/>
        <w:rPr>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25F9C4F4" w14:textId="1BAE9163" w:rsidR="000C3222" w:rsidRDefault="000C3222" w:rsidP="00C1564F">
      <w:pPr>
        <w:pStyle w:val="PURProductName"/>
      </w:pPr>
      <w:bookmarkStart w:id="285" w:name="_Toc346536847"/>
      <w:bookmarkStart w:id="286" w:name="_Toc339280314"/>
      <w:bookmarkStart w:id="287" w:name="_Toc339280376"/>
      <w:bookmarkStart w:id="288" w:name="_Toc363552785"/>
      <w:bookmarkStart w:id="289" w:name="_Toc363552850"/>
      <w:bookmarkStart w:id="290" w:name="_Toc378682230"/>
      <w:bookmarkStart w:id="291" w:name="_Toc378682250"/>
      <w:bookmarkStart w:id="292" w:name="_Toc371268262"/>
      <w:bookmarkStart w:id="293" w:name="_Toc371268329"/>
      <w:bookmarkStart w:id="294" w:name="_Toc379278466"/>
      <w:bookmarkStart w:id="295" w:name="_Toc379278530"/>
      <w:bookmarkStart w:id="296" w:name="_Toc428364466"/>
      <w:bookmarkStart w:id="297" w:name="_Toc428364761"/>
      <w:r>
        <w:t>Windows Server 2012 R2 Essentials</w:t>
      </w:r>
      <w:bookmarkEnd w:id="285"/>
      <w:bookmarkEnd w:id="286"/>
      <w:bookmarkEnd w:id="287"/>
      <w:bookmarkEnd w:id="288"/>
      <w:bookmarkEnd w:id="289"/>
      <w:bookmarkEnd w:id="290"/>
      <w:bookmarkEnd w:id="291"/>
      <w:bookmarkEnd w:id="292"/>
      <w:bookmarkEnd w:id="293"/>
      <w:bookmarkEnd w:id="294"/>
      <w:bookmarkEnd w:id="295"/>
      <w:bookmarkEnd w:id="296"/>
      <w:bookmarkEnd w:id="297"/>
      <w:r>
        <w:fldChar w:fldCharType="begin"/>
      </w:r>
      <w:r>
        <w:instrText>XE "Windows Server 2012 R2 Essentials"</w:instrText>
      </w:r>
      <w:r>
        <w:fldChar w:fldCharType="end"/>
      </w:r>
    </w:p>
    <w:p w14:paraId="7A058287" w14:textId="77777777" w:rsidR="000C3222" w:rsidRDefault="000C3222" w:rsidP="00C1564F">
      <w:pPr>
        <w:pStyle w:val="PURLicenseTerm"/>
        <w:spacing w:line="240" w:lineRule="auto"/>
      </w:pPr>
      <w:r>
        <w:t>К использованию вами данного продукта применяются Универсальные условия лицензии, Общие условия лицензии для данной Модели лицензирования, а также:</w:t>
      </w:r>
    </w:p>
    <w:tbl>
      <w:tblPr>
        <w:tblStyle w:val="ProductAttributesTable"/>
        <w:tblW w:w="0" w:type="auto"/>
        <w:tblLook w:val="04A0" w:firstRow="1" w:lastRow="0" w:firstColumn="1" w:lastColumn="0" w:noHBand="0" w:noVBand="1"/>
      </w:tblPr>
      <w:tblGrid>
        <w:gridCol w:w="5498"/>
        <w:gridCol w:w="5532"/>
      </w:tblGrid>
      <w:tr w:rsidR="000C3222" w14:paraId="0F4CB329" w14:textId="77777777" w:rsidTr="000C3222">
        <w:tc>
          <w:tcPr>
            <w:tcW w:w="5498" w:type="dxa"/>
          </w:tcPr>
          <w:p w14:paraId="56AACC80" w14:textId="124BBDA9" w:rsidR="000C3222" w:rsidRPr="000C3222" w:rsidRDefault="000C3222" w:rsidP="00C1564F">
            <w:pPr>
              <w:pStyle w:val="PURBody"/>
            </w:pPr>
            <w:r>
              <w:t xml:space="preserve">Перемещение лицензий в фермах серверов: </w:t>
            </w:r>
            <w:r>
              <w:rPr>
                <w:b/>
              </w:rPr>
              <w:t>Нет</w:t>
            </w:r>
          </w:p>
        </w:tc>
        <w:tc>
          <w:tcPr>
            <w:tcW w:w="5532" w:type="dxa"/>
          </w:tcPr>
          <w:p w14:paraId="71742217" w14:textId="5F72BE88" w:rsidR="000C3222" w:rsidRDefault="000C3222" w:rsidP="00C1564F">
            <w:pPr>
              <w:pStyle w:val="PURBody"/>
            </w:pPr>
            <w:r>
              <w:t xml:space="preserve">Клиентское/Дополнительное программное обеспечение </w:t>
            </w:r>
            <w:r>
              <w:rPr>
                <w:b/>
              </w:rPr>
              <w:t>Да</w:t>
            </w:r>
            <w:r>
              <w:t xml:space="preserve"> </w:t>
            </w:r>
            <w:r w:rsidR="00EC1D0F" w:rsidRPr="00EC1D0F">
              <w:br/>
            </w:r>
            <w:r>
              <w:rPr>
                <w:i/>
              </w:rPr>
              <w:t xml:space="preserve">(см. </w:t>
            </w:r>
            <w:hyperlink w:anchor="Appendix1" w:history="1">
              <w:r>
                <w:rPr>
                  <w:i/>
                  <w:color w:val="00467F"/>
                  <w:u w:val="single"/>
                </w:rPr>
                <w:t>Приложение 1</w:t>
              </w:r>
            </w:hyperlink>
            <w:r>
              <w:rPr>
                <w:i/>
              </w:rPr>
              <w:t>)</w:t>
            </w:r>
          </w:p>
        </w:tc>
      </w:tr>
      <w:tr w:rsidR="000C3222" w14:paraId="32DB6BE9" w14:textId="77777777" w:rsidTr="000C3222">
        <w:tc>
          <w:tcPr>
            <w:tcW w:w="5498" w:type="dxa"/>
          </w:tcPr>
          <w:p w14:paraId="769B3D74" w14:textId="1127910E" w:rsidR="000C3222" w:rsidRPr="000C3222" w:rsidRDefault="000C3222" w:rsidP="00C1564F">
            <w:pPr>
              <w:pStyle w:val="PURBody"/>
              <w:rPr>
                <w:b/>
              </w:rPr>
            </w:pPr>
          </w:p>
        </w:tc>
        <w:tc>
          <w:tcPr>
            <w:tcW w:w="5532" w:type="dxa"/>
          </w:tcPr>
          <w:p w14:paraId="3C917251" w14:textId="6851F3B9" w:rsidR="000C3222" w:rsidRDefault="000C3222" w:rsidP="00C1564F">
            <w:pPr>
              <w:pStyle w:val="PURBody"/>
            </w:pPr>
            <w:r>
              <w:t xml:space="preserve">См. соответствующее уведомление. </w:t>
            </w:r>
            <w:r>
              <w:rPr>
                <w:b/>
              </w:rPr>
              <w:t>Передача данных, MPEG-4, VC-1, потенциально нежелательное программное обеспечение</w:t>
            </w:r>
            <w:r w:rsidR="00EC1D0F" w:rsidRPr="00EC1D0F">
              <w:rPr>
                <w:b/>
              </w:rPr>
              <w:br/>
            </w:r>
            <w:r>
              <w:rPr>
                <w:b/>
              </w:rPr>
              <w:t xml:space="preserve"> </w:t>
            </w:r>
            <w:r>
              <w:t xml:space="preserve">(Уведомление I) </w:t>
            </w:r>
            <w:r>
              <w:rPr>
                <w:i/>
              </w:rPr>
              <w:t xml:space="preserve">(см. </w:t>
            </w:r>
            <w:hyperlink w:anchor="Appendix2" w:history="1">
              <w:r>
                <w:rPr>
                  <w:i/>
                  <w:color w:val="00467F"/>
                  <w:u w:val="single"/>
                </w:rPr>
                <w:t>Приложение 2</w:t>
              </w:r>
            </w:hyperlink>
            <w:r>
              <w:rPr>
                <w:i/>
              </w:rPr>
              <w:t>)</w:t>
            </w:r>
          </w:p>
        </w:tc>
      </w:tr>
    </w:tbl>
    <w:p w14:paraId="735D7128" w14:textId="77777777" w:rsidR="000C3222" w:rsidRDefault="000C3222" w:rsidP="00C1564F">
      <w:pPr>
        <w:pStyle w:val="PURBlueBGHeader"/>
      </w:pPr>
      <w:r>
        <w:t>Дополнительные условия.</w:t>
      </w:r>
    </w:p>
    <w:p w14:paraId="62CB0537" w14:textId="77777777" w:rsidR="000C3222" w:rsidRDefault="000C3222" w:rsidP="00C1564F">
      <w:pPr>
        <w:pStyle w:val="PURBlueStrong-Indented"/>
        <w:spacing w:line="240" w:lineRule="auto"/>
      </w:pPr>
      <w:r>
        <w:t>Ограничения использования</w:t>
      </w:r>
    </w:p>
    <w:p w14:paraId="05CB2312" w14:textId="1ECFA21B" w:rsidR="001D11A3" w:rsidRPr="0017023C" w:rsidRDefault="00B70FA2" w:rsidP="00C1564F">
      <w:pPr>
        <w:pStyle w:val="PURBody-Indented"/>
        <w:rPr>
          <w:i/>
          <w:spacing w:val="-2"/>
        </w:rPr>
      </w:pPr>
      <w:r w:rsidRPr="0017023C">
        <w:rPr>
          <w:spacing w:val="-2"/>
        </w:rPr>
        <w:t>i) Требуется лицензия для всех физических процессоров на сервере, которая позволяет запускать на сервере в любое время:</w:t>
      </w:r>
    </w:p>
    <w:p w14:paraId="0F4714DC" w14:textId="50A39E73" w:rsidR="001D11A3" w:rsidRPr="00A23961" w:rsidRDefault="001D11A3" w:rsidP="00C1564F">
      <w:pPr>
        <w:pStyle w:val="PURBullet-Indented"/>
        <w:spacing w:line="240" w:lineRule="auto"/>
      </w:pPr>
      <w:r>
        <w:t>один экземпляр серверного программного обеспечения в одной физической операционной среде (или ОС); и</w:t>
      </w:r>
    </w:p>
    <w:p w14:paraId="34F7FC49" w14:textId="6BE55BB4" w:rsidR="001D11A3" w:rsidRPr="00A23961" w:rsidRDefault="001D11A3" w:rsidP="00C1564F">
      <w:pPr>
        <w:pStyle w:val="PURBullet-Indented"/>
        <w:spacing w:line="240" w:lineRule="auto"/>
      </w:pPr>
      <w:r>
        <w:t>один экземпляр серверного программного обеспечения в одной виртуальной операционной среде (или ОС).</w:t>
      </w:r>
    </w:p>
    <w:p w14:paraId="4503AC4A" w14:textId="58FBFE67" w:rsidR="00DD69C5" w:rsidRDefault="00B70FA2" w:rsidP="00C1564F">
      <w:pPr>
        <w:pStyle w:val="PURBody-Indented"/>
      </w:pPr>
      <w:r>
        <w:t>ii) Вы должны использовать серверное программное обеспечение в домене, в котором настроена служба Active Directory сервера:</w:t>
      </w:r>
    </w:p>
    <w:p w14:paraId="38F55C03" w14:textId="2E473B45" w:rsidR="00DD69C5" w:rsidRDefault="00DD69C5" w:rsidP="00C1564F">
      <w:pPr>
        <w:pStyle w:val="PURBullet-Indented"/>
        <w:spacing w:line="240" w:lineRule="auto"/>
      </w:pPr>
      <w:r>
        <w:t>является контроллером домена (одним сервером, которому назначены все роли FSMO);</w:t>
      </w:r>
    </w:p>
    <w:p w14:paraId="37D7C3B8" w14:textId="22BB8887" w:rsidR="00DD69C5" w:rsidRDefault="00DD69C5" w:rsidP="00C1564F">
      <w:pPr>
        <w:pStyle w:val="PURBullet-Indented"/>
        <w:spacing w:line="240" w:lineRule="auto"/>
      </w:pPr>
      <w:r>
        <w:t xml:space="preserve">установлена на корневом компьютере доменного леса; </w:t>
      </w:r>
    </w:p>
    <w:p w14:paraId="6B7C4182" w14:textId="64DFD0AF" w:rsidR="00DD69C5" w:rsidRDefault="00DD69C5" w:rsidP="00C1564F">
      <w:pPr>
        <w:pStyle w:val="PURBullet-Indented"/>
        <w:spacing w:line="240" w:lineRule="auto"/>
      </w:pPr>
      <w:r>
        <w:t>не является дочерним доменом и</w:t>
      </w:r>
    </w:p>
    <w:p w14:paraId="18EA0600" w14:textId="681CCC24" w:rsidR="00DD69C5" w:rsidRDefault="00DD69C5" w:rsidP="00C1564F">
      <w:pPr>
        <w:pStyle w:val="PURBullet-Indented"/>
        <w:spacing w:line="240" w:lineRule="auto"/>
      </w:pPr>
      <w:r>
        <w:t>не имеет доверительных отношений с другими доменами.</w:t>
      </w:r>
    </w:p>
    <w:p w14:paraId="64F4E585" w14:textId="4A5A0470" w:rsidR="00DD69C5" w:rsidRDefault="00B70FA2" w:rsidP="00C1564F">
      <w:pPr>
        <w:pStyle w:val="PURBody-Indented"/>
      </w:pPr>
      <w:r>
        <w:t>iii) При одновременном запуске обоих допустимых экземпляров экземпляр, запускаемый в физической операционной среде, может использоваться только для запуска программного обеспечения аппаратной виртуализации</w:t>
      </w:r>
      <w:r>
        <w:rPr>
          <w:rFonts w:cs="Arial"/>
          <w:szCs w:val="18"/>
        </w:rPr>
        <w:t xml:space="preserve"> или предоставления служб аппаратной виртуализации. На этот экземпляр не распространяются требования пункта (ii) выше. Это единственная конфигурация, в которой экземпляр не обязан быть контроллером домена.</w:t>
      </w:r>
    </w:p>
    <w:p w14:paraId="5FCEA02A" w14:textId="77777777" w:rsidR="000C3222" w:rsidRDefault="000C3222" w:rsidP="00C1564F">
      <w:pPr>
        <w:pStyle w:val="PURBody-Indented"/>
      </w:pPr>
      <w:r>
        <w:t>Через 30 дней после первоначальной установки серверное программное обеспечение будет периодически проверять соответствие настроек службы Active Directory указанным выше настройкам. Если при проверке настроек обнаружены несоответствия, выполняются следующие действия:</w:t>
      </w:r>
    </w:p>
    <w:p w14:paraId="14E36385" w14:textId="6874C318" w:rsidR="000C3222" w:rsidRDefault="000C3222" w:rsidP="00C1564F">
      <w:pPr>
        <w:pStyle w:val="PURBullet-Indented"/>
        <w:numPr>
          <w:ilvl w:val="0"/>
          <w:numId w:val="16"/>
        </w:numPr>
        <w:spacing w:line="240" w:lineRule="auto"/>
      </w:pPr>
      <w:r>
        <w:lastRenderedPageBreak/>
        <w:t>Администратору сервера будут направляться предупреждения о сбое. Предупреждения о сбое также можно просмотреть в разделе оповещений о работоспособности в панели мониторинга Windows Server 2012 R2 Essentials.</w:t>
      </w:r>
    </w:p>
    <w:p w14:paraId="726DAD3F" w14:textId="77777777" w:rsidR="000C3222" w:rsidRDefault="000C3222" w:rsidP="00C1564F">
      <w:pPr>
        <w:pStyle w:val="PURBullet-Indented"/>
        <w:numPr>
          <w:ilvl w:val="0"/>
          <w:numId w:val="16"/>
        </w:numPr>
        <w:spacing w:line="240" w:lineRule="auto"/>
      </w:pPr>
      <w:r>
        <w:t>Если несоответствие не будет устранено на 21 день, сервер завершит работу и будет выключен до тех пор, пока администратор не перезагрузит его.</w:t>
      </w:r>
    </w:p>
    <w:p w14:paraId="749C321C" w14:textId="49E1BE52" w:rsidR="000C3222" w:rsidRDefault="000C3222" w:rsidP="00C1564F">
      <w:pPr>
        <w:pStyle w:val="PURBullet-Indented"/>
        <w:numPr>
          <w:ilvl w:val="0"/>
          <w:numId w:val="16"/>
        </w:numPr>
        <w:spacing w:line="240" w:lineRule="auto"/>
      </w:pPr>
      <w:r>
        <w:t>После перезагрузки сервер может работать еще 21 день до следующего отключения. Такое отключение будет продолжаться до тех пор, пока настройки не будут исправлены. В течение любого 21-дневного периода вы можете внести необходимые исправления в ваши настройки для обеспечения соответствия данным условиям лицензии.</w:t>
      </w:r>
    </w:p>
    <w:p w14:paraId="273B4F7D" w14:textId="77777777" w:rsidR="000C3222" w:rsidRDefault="000C3222" w:rsidP="00C1564F">
      <w:pPr>
        <w:pStyle w:val="PURBody-Indented"/>
      </w:pPr>
      <w:r>
        <w:t>После исправления настроек предупреждения и автоматические отключения прекратятся.</w:t>
      </w:r>
    </w:p>
    <w:p w14:paraId="296536DE" w14:textId="2AFF9CD2" w:rsidR="000C3222" w:rsidRDefault="000C3222" w:rsidP="00C1564F">
      <w:pPr>
        <w:pStyle w:val="PURBlueStrong-Indented"/>
        <w:spacing w:line="240" w:lineRule="auto"/>
      </w:pPr>
      <w:r>
        <w:t>Использование серверного программного обеспечения</w:t>
      </w:r>
    </w:p>
    <w:p w14:paraId="2AF6AEED" w14:textId="626D5CE3" w:rsidR="000C3222" w:rsidRDefault="000C3222" w:rsidP="00C1564F">
      <w:pPr>
        <w:pStyle w:val="PURBody-Indented"/>
      </w:pPr>
      <w:r>
        <w:t>Пользовательская учетная запись — это уникальное имя пользователя и связанный с ним пароль, созданные посредством Консоли Windows Server 2012 R2 Essentials. Вы имеете право использовать до 25 пользовательских учетных записей. Каждая из пользовательских учетных записей позволяет соответствующему пользователю получить доступ к серверному программному обеспечению на этом сервере и использовать его. Вы можете передать учетную запись одного пользователя другому при условии, что такая передача происходит не ранее 90 дней после последней передачи.</w:t>
      </w:r>
    </w:p>
    <w:p w14:paraId="54A1907D" w14:textId="18916342" w:rsidR="000C3222" w:rsidRDefault="000C3222" w:rsidP="00C1564F">
      <w:pPr>
        <w:pStyle w:val="PURBlueStrong-Indented"/>
        <w:spacing w:line="240" w:lineRule="auto"/>
      </w:pPr>
      <w:r>
        <w:t>Windows Server 2012 R2 Essentials Connector</w:t>
      </w:r>
    </w:p>
    <w:p w14:paraId="5530F5CF" w14:textId="0C3CBCAC" w:rsidR="000C3222" w:rsidRDefault="000C3222" w:rsidP="00C1564F">
      <w:pPr>
        <w:pStyle w:val="PURBody-Indented"/>
      </w:pPr>
      <w:r>
        <w:t>Вы можете одновременно установить и использовать программное обеспечение Windows Server 2012 R2 Essentials Connector не более чем на 50 устройствах. Вы можете использовать это программное обеспечение только вместе с серверным программным обеспечением.</w:t>
      </w:r>
    </w:p>
    <w:p w14:paraId="5252DD57" w14:textId="1C9998F2" w:rsidR="000C3222" w:rsidRDefault="000C3222" w:rsidP="00C1564F">
      <w:pPr>
        <w:pStyle w:val="PURBlueStrong-Indented"/>
        <w:spacing w:line="240" w:lineRule="auto"/>
      </w:pPr>
      <w:r>
        <w:t>Доступ к Службе управления правами Active Directory Windows Server 2012 R2</w:t>
      </w:r>
    </w:p>
    <w:p w14:paraId="500235F6" w14:textId="03CF8042" w:rsidR="000C3222" w:rsidRDefault="000C3222" w:rsidP="00C1564F">
      <w:pPr>
        <w:pStyle w:val="PURBody-Indented"/>
      </w:pPr>
      <w:r>
        <w:t>Вы должны приобрести лицензию Windows Server 2012 R2 Active Directory Rights Management Services SAL для каждой Пользовательской учетной записи, с помощью которой пользователь может прямо или косвенно обращаться к функциям Службы управления правами Active Directory Windows Server 2012 R2.</w:t>
      </w:r>
    </w:p>
    <w:p w14:paraId="7FDCF2A8" w14:textId="796CB3EB" w:rsidR="000C3222" w:rsidRDefault="000C3222" w:rsidP="00C1564F">
      <w:pPr>
        <w:pStyle w:val="PURBlueStrong-Indented"/>
        <w:spacing w:line="240" w:lineRule="auto"/>
        <w:ind w:left="274"/>
      </w:pPr>
      <w:r>
        <w:t>Проверка подлинности</w:t>
      </w:r>
    </w:p>
    <w:p w14:paraId="5A56247F" w14:textId="3540ED4B" w:rsidR="000C3222" w:rsidRDefault="000C3222" w:rsidP="00C1564F">
      <w:pPr>
        <w:pStyle w:val="PURBody-Indented"/>
        <w:keepNext/>
        <w:keepLines/>
        <w:ind w:left="274"/>
      </w:pPr>
      <w:r>
        <w:t xml:space="preserve">Время от времени программное обеспечение будет обновлять или просить загрузить функцию проверки, являющуюся частью программного обеспечения. Функция проверки проверяет, активировано ли программное обеспечение, и есть ли на него лицензия. Успешная проверка позволяет также использовать определенные возможности программного обеспечения и дает дополнительные преимущества. Дополнительные сведения см. на веб-сайте </w:t>
      </w:r>
      <w:hyperlink r:id="rId143">
        <w:r>
          <w:rPr>
            <w:color w:val="00467F"/>
            <w:u w:val="single"/>
          </w:rPr>
          <w:t>http://go.microsoft.com/fwlink/?linkid=39157</w:t>
        </w:r>
      </w:hyperlink>
      <w:r>
        <w:t>.</w:t>
      </w:r>
    </w:p>
    <w:p w14:paraId="35C2F394" w14:textId="62797BDA" w:rsidR="000C3222" w:rsidRDefault="000C3222" w:rsidP="00C1564F">
      <w:pPr>
        <w:pStyle w:val="PURBody-Indented"/>
      </w:pPr>
      <w:r>
        <w:t xml:space="preserve">Во время проверки программное обеспечение передает сведения о программном обеспечении и устройстве в корпорацию Microsoft. Эти сведения включают версию программного обеспечения, ключ продукта и IP-адрес устройства. Microsoft не будет использовать эти сведения для вашей идентификации или связи с вами, за исключением необходимости использования или раскрытия этих сведений для предотвращения нелицензионного использования программного обеспечения. Используя программное обеспечение, вы тем самым даете согласие на передачу этих сведений. Дополнительные сведения о процедуре проверки и передаваемых в ходе нее сведениях см. по адресу </w:t>
      </w:r>
      <w:hyperlink r:id="rId144">
        <w:r>
          <w:rPr>
            <w:color w:val="00467F"/>
            <w:u w:val="single"/>
          </w:rPr>
          <w:t>http://go.microsoft.com/fwlink/?linkid=96551</w:t>
        </w:r>
      </w:hyperlink>
      <w:r>
        <w:t>.</w:t>
      </w:r>
    </w:p>
    <w:p w14:paraId="13074DA2" w14:textId="619BCCDF" w:rsidR="000C3222" w:rsidRDefault="000C3222" w:rsidP="00C1564F">
      <w:pPr>
        <w:pStyle w:val="PURBody-Indented"/>
      </w:pPr>
      <w:r>
        <w:t>Если на программное обеспечение нет официальной лицензии, это может повлиять на его функциональные возможности. Например, возможно следующее:</w:t>
      </w:r>
    </w:p>
    <w:p w14:paraId="1A3A03AA" w14:textId="3836C385" w:rsidR="000C3222" w:rsidRDefault="000C3222" w:rsidP="00C1564F">
      <w:pPr>
        <w:pStyle w:val="PURBullet-Indented"/>
        <w:numPr>
          <w:ilvl w:val="0"/>
          <w:numId w:val="17"/>
        </w:numPr>
        <w:spacing w:line="240" w:lineRule="auto"/>
      </w:pPr>
      <w:r>
        <w:t>вам придется заново активировать программное обеспечение или</w:t>
      </w:r>
    </w:p>
    <w:p w14:paraId="3EAB52FF" w14:textId="613FD799" w:rsidR="000C3222" w:rsidRDefault="000C3222" w:rsidP="00C1564F">
      <w:pPr>
        <w:pStyle w:val="PURBullet-Indented"/>
        <w:numPr>
          <w:ilvl w:val="0"/>
          <w:numId w:val="17"/>
        </w:numPr>
        <w:spacing w:line="240" w:lineRule="auto"/>
      </w:pPr>
      <w:r>
        <w:t>вы будете получать напоминания о необходимости получения лицензионной копии программного обеспечения,</w:t>
      </w:r>
    </w:p>
    <w:p w14:paraId="4D9BC9FE" w14:textId="302FF07D" w:rsidR="000C3222" w:rsidRDefault="000C3222" w:rsidP="00C1564F">
      <w:pPr>
        <w:pStyle w:val="PURBody-Indented"/>
      </w:pPr>
      <w:r>
        <w:t>или вы не сможете получить определенные обновления от Microsoft.</w:t>
      </w:r>
    </w:p>
    <w:p w14:paraId="6CA0E871" w14:textId="316E8BBC" w:rsidR="000C3222" w:rsidRDefault="000C3222" w:rsidP="00C1564F">
      <w:pPr>
        <w:pStyle w:val="PURBody-Indented"/>
      </w:pPr>
      <w:r>
        <w:t xml:space="preserve">Вы можете получать обновления для программного обеспечения только от Microsoft или из авторизованных источников. Дополнительные сведения о получении обновлений из авторизованных источников см. по адресу </w:t>
      </w:r>
      <w:hyperlink r:id="rId145">
        <w:r>
          <w:rPr>
            <w:color w:val="00467F"/>
            <w:u w:val="single"/>
          </w:rPr>
          <w:t>http://go.microsoft.com/fwlink/?linkid=96552</w:t>
        </w:r>
      </w:hyperlink>
      <w:r>
        <w:t>.</w:t>
      </w:r>
    </w:p>
    <w:p w14:paraId="740228B7" w14:textId="320238FB" w:rsidR="000C3222" w:rsidRDefault="000C3222" w:rsidP="00C1564F">
      <w:pPr>
        <w:pStyle w:val="PURBlueStrong-Indented"/>
        <w:spacing w:line="240" w:lineRule="auto"/>
      </w:pPr>
      <w:r>
        <w:t>Технология хранения данных</w:t>
      </w:r>
    </w:p>
    <w:p w14:paraId="11E0E374" w14:textId="28600052" w:rsidR="000C3222" w:rsidRDefault="000C3222" w:rsidP="00C1564F">
      <w:pPr>
        <w:pStyle w:val="PURBody-Indented"/>
      </w:pPr>
      <w:r>
        <w:t>Серверное программное обеспечение может включать внутреннюю базу данных Windows или технологию хранения данных Microsoft SQL Server Desktop Engine для Windows. Компоненты серверного программного обеспечения используют эти технологии для хранения данных. По условиям данных Прав на использование продуктов вы не можете использовать эти технологии иным образом или обращаться к ним для других целей.</w:t>
      </w:r>
    </w:p>
    <w:p w14:paraId="77551792" w14:textId="1EF77D60" w:rsidR="009950B2" w:rsidRDefault="00A93FEE" w:rsidP="00C1564F">
      <w:pPr>
        <w:keepLines/>
        <w:spacing w:before="240" w:after="240"/>
        <w:jc w:val="right"/>
        <w:rPr>
          <w:rFonts w:ascii="Arial Narrow" w:hAnsi="Arial Narrow"/>
          <w:color w:val="00467F"/>
          <w:sz w:val="16"/>
          <w:u w:val="single"/>
        </w:rPr>
      </w:pPr>
      <w:hyperlink w:anchor="Оглавление" w:history="1">
        <w:r w:rsidR="004F2495">
          <w:rPr>
            <w:rFonts w:ascii="Arial Narrow" w:hAnsi="Arial Narrow"/>
            <w:color w:val="00467F"/>
            <w:sz w:val="16"/>
            <w:u w:val="single"/>
          </w:rPr>
          <w:t>Оглавление</w:t>
        </w:r>
      </w:hyperlink>
      <w:r w:rsidR="004F2495">
        <w:rPr>
          <w:sz w:val="18"/>
        </w:rPr>
        <w:t xml:space="preserve"> / </w:t>
      </w:r>
      <w:hyperlink w:anchor="UniversalTerms" w:history="1">
        <w:r w:rsidR="004F2495">
          <w:rPr>
            <w:rFonts w:ascii="Arial Narrow" w:hAnsi="Arial Narrow"/>
            <w:color w:val="00467F"/>
            <w:sz w:val="16"/>
            <w:u w:val="single"/>
          </w:rPr>
          <w:t>Универсальные условия лицензии</w:t>
        </w:r>
      </w:hyperlink>
      <w:bookmarkStart w:id="298" w:name="_Toc299519114"/>
      <w:bookmarkStart w:id="299" w:name="_Toc299524978"/>
      <w:bookmarkStart w:id="300" w:name="_Toc299531546"/>
      <w:bookmarkStart w:id="301" w:name="_Toc299531870"/>
    </w:p>
    <w:p w14:paraId="72698C20" w14:textId="77777777" w:rsidR="009950B2" w:rsidRPr="00CD6E9D" w:rsidRDefault="009950B2" w:rsidP="00C1564F">
      <w:pPr>
        <w:pStyle w:val="PURSectionHeading"/>
      </w:pPr>
      <w:bookmarkStart w:id="302" w:name="_Toc346536848"/>
      <w:bookmarkStart w:id="303" w:name="Per_Core"/>
      <w:bookmarkEnd w:id="52"/>
    </w:p>
    <w:p w14:paraId="5437CE82" w14:textId="77777777" w:rsidR="00423D30" w:rsidRDefault="00423D30" w:rsidP="00C1564F">
      <w:pPr>
        <w:pStyle w:val="PURSectionHeading"/>
        <w:sectPr w:rsidR="00423D30" w:rsidSect="00DF3827">
          <w:footerReference w:type="default" r:id="rId146"/>
          <w:type w:val="continuous"/>
          <w:pgSz w:w="12240" w:h="15840" w:code="1"/>
          <w:pgMar w:top="1170" w:right="720" w:bottom="720" w:left="720" w:header="432" w:footer="288" w:gutter="0"/>
          <w:cols w:space="360"/>
          <w:docGrid w:linePitch="360"/>
        </w:sectPr>
      </w:pPr>
    </w:p>
    <w:p w14:paraId="65A4390D" w14:textId="1C11D01C" w:rsidR="000C3222" w:rsidRDefault="003C1827" w:rsidP="00C1564F">
      <w:pPr>
        <w:pStyle w:val="PURSectionHeading"/>
        <w:sectPr w:rsidR="000C3222" w:rsidSect="00DF3827">
          <w:footerReference w:type="default" r:id="rId147"/>
          <w:pgSz w:w="12240" w:h="15840" w:code="1"/>
          <w:pgMar w:top="1170" w:right="720" w:bottom="720" w:left="720" w:header="432" w:footer="288" w:gutter="0"/>
          <w:cols w:space="360"/>
          <w:docGrid w:linePitch="360"/>
        </w:sectPr>
      </w:pPr>
      <w:bookmarkStart w:id="304" w:name="_Toc339280315"/>
      <w:bookmarkStart w:id="305" w:name="_Toc363552786"/>
      <w:bookmarkStart w:id="306" w:name="_Toc378682251"/>
      <w:bookmarkStart w:id="307" w:name="_Toc371268263"/>
      <w:bookmarkStart w:id="308" w:name="_Toc379278467"/>
      <w:bookmarkStart w:id="309" w:name="_Toc428364762"/>
      <w:r>
        <w:lastRenderedPageBreak/>
        <w:t>Модель лицензирования «на ядро»</w:t>
      </w:r>
      <w:bookmarkEnd w:id="302"/>
      <w:bookmarkEnd w:id="304"/>
      <w:bookmarkEnd w:id="305"/>
      <w:bookmarkEnd w:id="306"/>
      <w:bookmarkEnd w:id="307"/>
      <w:bookmarkEnd w:id="308"/>
      <w:bookmarkEnd w:id="309"/>
    </w:p>
    <w:p w14:paraId="5878014A" w14:textId="77777777" w:rsidR="00FD1448" w:rsidRDefault="008941DE">
      <w:pPr>
        <w:pStyle w:val="TOC2"/>
        <w:rPr>
          <w:noProof/>
          <w:color w:val="auto"/>
          <w:sz w:val="22"/>
          <w:lang w:val="en-US" w:eastAsia="ja-JP" w:bidi="ar-SA"/>
        </w:rPr>
      </w:pPr>
      <w:r>
        <w:lastRenderedPageBreak/>
        <w:fldChar w:fldCharType="begin"/>
      </w:r>
      <w:r>
        <w:instrText xml:space="preserve"> TOC \b Per_Core \h \z \t "PUR Product Name,2" </w:instrText>
      </w:r>
      <w:r>
        <w:fldChar w:fldCharType="separate"/>
      </w:r>
      <w:hyperlink w:anchor="_Toc428364440" w:history="1">
        <w:r w:rsidR="00FD1448" w:rsidRPr="00350409">
          <w:rPr>
            <w:rStyle w:val="Hyperlink"/>
            <w:noProof/>
          </w:rPr>
          <w:t>BizTalk Server 2013 R2 Enterprise</w:t>
        </w:r>
        <w:r w:rsidR="00FD1448">
          <w:rPr>
            <w:noProof/>
            <w:webHidden/>
          </w:rPr>
          <w:tab/>
        </w:r>
        <w:r w:rsidR="00FD1448">
          <w:rPr>
            <w:noProof/>
            <w:webHidden/>
          </w:rPr>
          <w:fldChar w:fldCharType="begin"/>
        </w:r>
        <w:r w:rsidR="00FD1448">
          <w:rPr>
            <w:noProof/>
            <w:webHidden/>
          </w:rPr>
          <w:instrText xml:space="preserve"> PAGEREF _Toc428364440 \h </w:instrText>
        </w:r>
        <w:r w:rsidR="00FD1448">
          <w:rPr>
            <w:noProof/>
            <w:webHidden/>
          </w:rPr>
        </w:r>
        <w:r w:rsidR="00FD1448">
          <w:rPr>
            <w:noProof/>
            <w:webHidden/>
          </w:rPr>
          <w:fldChar w:fldCharType="separate"/>
        </w:r>
        <w:r w:rsidR="00FD1448">
          <w:rPr>
            <w:noProof/>
            <w:webHidden/>
          </w:rPr>
          <w:t>30</w:t>
        </w:r>
        <w:r w:rsidR="00FD1448">
          <w:rPr>
            <w:noProof/>
            <w:webHidden/>
          </w:rPr>
          <w:fldChar w:fldCharType="end"/>
        </w:r>
      </w:hyperlink>
    </w:p>
    <w:p w14:paraId="0ED66268" w14:textId="77777777" w:rsidR="00FD1448" w:rsidRDefault="00A93FEE">
      <w:pPr>
        <w:pStyle w:val="TOC2"/>
        <w:rPr>
          <w:noProof/>
          <w:color w:val="auto"/>
          <w:sz w:val="22"/>
          <w:lang w:val="en-US" w:eastAsia="ja-JP" w:bidi="ar-SA"/>
        </w:rPr>
      </w:pPr>
      <w:hyperlink w:anchor="_Toc428364441" w:history="1">
        <w:r w:rsidR="00FD1448" w:rsidRPr="00350409">
          <w:rPr>
            <w:rStyle w:val="Hyperlink"/>
            <w:noProof/>
          </w:rPr>
          <w:t>BizTalk Server 2013 R2 Standard</w:t>
        </w:r>
        <w:r w:rsidR="00FD1448">
          <w:rPr>
            <w:noProof/>
            <w:webHidden/>
          </w:rPr>
          <w:tab/>
        </w:r>
        <w:r w:rsidR="00FD1448">
          <w:rPr>
            <w:noProof/>
            <w:webHidden/>
          </w:rPr>
          <w:fldChar w:fldCharType="begin"/>
        </w:r>
        <w:r w:rsidR="00FD1448">
          <w:rPr>
            <w:noProof/>
            <w:webHidden/>
          </w:rPr>
          <w:instrText xml:space="preserve"> PAGEREF _Toc428364441 \h </w:instrText>
        </w:r>
        <w:r w:rsidR="00FD1448">
          <w:rPr>
            <w:noProof/>
            <w:webHidden/>
          </w:rPr>
        </w:r>
        <w:r w:rsidR="00FD1448">
          <w:rPr>
            <w:noProof/>
            <w:webHidden/>
          </w:rPr>
          <w:fldChar w:fldCharType="separate"/>
        </w:r>
        <w:r w:rsidR="00FD1448">
          <w:rPr>
            <w:noProof/>
            <w:webHidden/>
          </w:rPr>
          <w:t>30</w:t>
        </w:r>
        <w:r w:rsidR="00FD1448">
          <w:rPr>
            <w:noProof/>
            <w:webHidden/>
          </w:rPr>
          <w:fldChar w:fldCharType="end"/>
        </w:r>
      </w:hyperlink>
    </w:p>
    <w:p w14:paraId="5189E02F" w14:textId="77777777" w:rsidR="00FD1448" w:rsidRDefault="00A93FEE">
      <w:pPr>
        <w:pStyle w:val="TOC2"/>
        <w:rPr>
          <w:noProof/>
          <w:color w:val="auto"/>
          <w:sz w:val="22"/>
          <w:lang w:val="en-US" w:eastAsia="ja-JP" w:bidi="ar-SA"/>
        </w:rPr>
      </w:pPr>
      <w:hyperlink w:anchor="_Toc428364442" w:history="1">
        <w:r w:rsidR="00FD1448" w:rsidRPr="00350409">
          <w:rPr>
            <w:rStyle w:val="Hyperlink"/>
            <w:noProof/>
          </w:rPr>
          <w:t>BizTalk Server 2013 R2 Branch</w:t>
        </w:r>
        <w:r w:rsidR="00FD1448">
          <w:rPr>
            <w:noProof/>
            <w:webHidden/>
          </w:rPr>
          <w:tab/>
        </w:r>
        <w:r w:rsidR="00FD1448">
          <w:rPr>
            <w:noProof/>
            <w:webHidden/>
          </w:rPr>
          <w:fldChar w:fldCharType="begin"/>
        </w:r>
        <w:r w:rsidR="00FD1448">
          <w:rPr>
            <w:noProof/>
            <w:webHidden/>
          </w:rPr>
          <w:instrText xml:space="preserve"> PAGEREF _Toc428364442 \h </w:instrText>
        </w:r>
        <w:r w:rsidR="00FD1448">
          <w:rPr>
            <w:noProof/>
            <w:webHidden/>
          </w:rPr>
        </w:r>
        <w:r w:rsidR="00FD1448">
          <w:rPr>
            <w:noProof/>
            <w:webHidden/>
          </w:rPr>
          <w:fldChar w:fldCharType="separate"/>
        </w:r>
        <w:r w:rsidR="00FD1448">
          <w:rPr>
            <w:noProof/>
            <w:webHidden/>
          </w:rPr>
          <w:t>30</w:t>
        </w:r>
        <w:r w:rsidR="00FD1448">
          <w:rPr>
            <w:noProof/>
            <w:webHidden/>
          </w:rPr>
          <w:fldChar w:fldCharType="end"/>
        </w:r>
      </w:hyperlink>
    </w:p>
    <w:p w14:paraId="316A51F4" w14:textId="77777777" w:rsidR="00FD1448" w:rsidRDefault="00A93FEE">
      <w:pPr>
        <w:pStyle w:val="TOC2"/>
        <w:rPr>
          <w:noProof/>
          <w:color w:val="auto"/>
          <w:sz w:val="22"/>
          <w:lang w:val="en-US" w:eastAsia="ja-JP" w:bidi="ar-SA"/>
        </w:rPr>
      </w:pPr>
      <w:hyperlink w:anchor="_Toc428364443" w:history="1">
        <w:r w:rsidR="00FD1448" w:rsidRPr="00350409">
          <w:rPr>
            <w:rStyle w:val="Hyperlink"/>
            <w:noProof/>
          </w:rPr>
          <w:t>Microsoft Dynamics AX 2012 R3 Standard Commerce Server Core</w:t>
        </w:r>
        <w:r w:rsidR="00FD1448">
          <w:rPr>
            <w:noProof/>
            <w:webHidden/>
          </w:rPr>
          <w:tab/>
        </w:r>
        <w:r w:rsidR="00FD1448">
          <w:rPr>
            <w:noProof/>
            <w:webHidden/>
          </w:rPr>
          <w:fldChar w:fldCharType="begin"/>
        </w:r>
        <w:r w:rsidR="00FD1448">
          <w:rPr>
            <w:noProof/>
            <w:webHidden/>
          </w:rPr>
          <w:instrText xml:space="preserve"> PAGEREF _Toc428364443 \h </w:instrText>
        </w:r>
        <w:r w:rsidR="00FD1448">
          <w:rPr>
            <w:noProof/>
            <w:webHidden/>
          </w:rPr>
        </w:r>
        <w:r w:rsidR="00FD1448">
          <w:rPr>
            <w:noProof/>
            <w:webHidden/>
          </w:rPr>
          <w:fldChar w:fldCharType="separate"/>
        </w:r>
        <w:r w:rsidR="00FD1448">
          <w:rPr>
            <w:noProof/>
            <w:webHidden/>
          </w:rPr>
          <w:t>31</w:t>
        </w:r>
        <w:r w:rsidR="00FD1448">
          <w:rPr>
            <w:noProof/>
            <w:webHidden/>
          </w:rPr>
          <w:fldChar w:fldCharType="end"/>
        </w:r>
      </w:hyperlink>
    </w:p>
    <w:p w14:paraId="56D6C02D" w14:textId="77777777" w:rsidR="00FD1448" w:rsidRDefault="00A93FEE">
      <w:pPr>
        <w:pStyle w:val="TOC2"/>
        <w:rPr>
          <w:noProof/>
          <w:color w:val="auto"/>
          <w:sz w:val="22"/>
          <w:lang w:val="en-US" w:eastAsia="ja-JP" w:bidi="ar-SA"/>
        </w:rPr>
      </w:pPr>
      <w:hyperlink w:anchor="_Toc428364444" w:history="1">
        <w:r w:rsidR="00FD1448" w:rsidRPr="00350409">
          <w:rPr>
            <w:rStyle w:val="Hyperlink"/>
            <w:noProof/>
          </w:rPr>
          <w:t>SQL Server 2014 Enterprise Core</w:t>
        </w:r>
        <w:r w:rsidR="00FD1448">
          <w:rPr>
            <w:noProof/>
            <w:webHidden/>
          </w:rPr>
          <w:tab/>
        </w:r>
        <w:r w:rsidR="00FD1448">
          <w:rPr>
            <w:noProof/>
            <w:webHidden/>
          </w:rPr>
          <w:fldChar w:fldCharType="begin"/>
        </w:r>
        <w:r w:rsidR="00FD1448">
          <w:rPr>
            <w:noProof/>
            <w:webHidden/>
          </w:rPr>
          <w:instrText xml:space="preserve"> PAGEREF _Toc428364444 \h </w:instrText>
        </w:r>
        <w:r w:rsidR="00FD1448">
          <w:rPr>
            <w:noProof/>
            <w:webHidden/>
          </w:rPr>
        </w:r>
        <w:r w:rsidR="00FD1448">
          <w:rPr>
            <w:noProof/>
            <w:webHidden/>
          </w:rPr>
          <w:fldChar w:fldCharType="separate"/>
        </w:r>
        <w:r w:rsidR="00FD1448">
          <w:rPr>
            <w:noProof/>
            <w:webHidden/>
          </w:rPr>
          <w:t>31</w:t>
        </w:r>
        <w:r w:rsidR="00FD1448">
          <w:rPr>
            <w:noProof/>
            <w:webHidden/>
          </w:rPr>
          <w:fldChar w:fldCharType="end"/>
        </w:r>
      </w:hyperlink>
    </w:p>
    <w:p w14:paraId="07976394" w14:textId="77777777" w:rsidR="00FD1448" w:rsidRDefault="00A93FEE">
      <w:pPr>
        <w:pStyle w:val="TOC2"/>
        <w:rPr>
          <w:noProof/>
          <w:color w:val="auto"/>
          <w:sz w:val="22"/>
          <w:lang w:val="en-US" w:eastAsia="ja-JP" w:bidi="ar-SA"/>
        </w:rPr>
      </w:pPr>
      <w:hyperlink w:anchor="_Toc428364445" w:history="1">
        <w:r w:rsidR="00FD1448" w:rsidRPr="00350409">
          <w:rPr>
            <w:rStyle w:val="Hyperlink"/>
            <w:noProof/>
          </w:rPr>
          <w:t>SQL Server 2014 Standard Core</w:t>
        </w:r>
        <w:r w:rsidR="00FD1448">
          <w:rPr>
            <w:noProof/>
            <w:webHidden/>
          </w:rPr>
          <w:tab/>
        </w:r>
        <w:r w:rsidR="00FD1448">
          <w:rPr>
            <w:noProof/>
            <w:webHidden/>
          </w:rPr>
          <w:fldChar w:fldCharType="begin"/>
        </w:r>
        <w:r w:rsidR="00FD1448">
          <w:rPr>
            <w:noProof/>
            <w:webHidden/>
          </w:rPr>
          <w:instrText xml:space="preserve"> PAGEREF _Toc428364445 \h </w:instrText>
        </w:r>
        <w:r w:rsidR="00FD1448">
          <w:rPr>
            <w:noProof/>
            <w:webHidden/>
          </w:rPr>
        </w:r>
        <w:r w:rsidR="00FD1448">
          <w:rPr>
            <w:noProof/>
            <w:webHidden/>
          </w:rPr>
          <w:fldChar w:fldCharType="separate"/>
        </w:r>
        <w:r w:rsidR="00FD1448">
          <w:rPr>
            <w:noProof/>
            <w:webHidden/>
          </w:rPr>
          <w:t>32</w:t>
        </w:r>
        <w:r w:rsidR="00FD1448">
          <w:rPr>
            <w:noProof/>
            <w:webHidden/>
          </w:rPr>
          <w:fldChar w:fldCharType="end"/>
        </w:r>
      </w:hyperlink>
    </w:p>
    <w:p w14:paraId="55D3E773" w14:textId="77777777" w:rsidR="00FD1448" w:rsidRDefault="00A93FEE">
      <w:pPr>
        <w:pStyle w:val="TOC2"/>
        <w:rPr>
          <w:noProof/>
          <w:color w:val="auto"/>
          <w:sz w:val="22"/>
          <w:lang w:val="en-US" w:eastAsia="ja-JP" w:bidi="ar-SA"/>
        </w:rPr>
      </w:pPr>
      <w:hyperlink w:anchor="_Toc428364446" w:history="1">
        <w:r w:rsidR="00FD1448" w:rsidRPr="00350409">
          <w:rPr>
            <w:rStyle w:val="Hyperlink"/>
            <w:noProof/>
          </w:rPr>
          <w:t>SQL Server 2014 Web Core</w:t>
        </w:r>
        <w:r w:rsidR="00FD1448">
          <w:rPr>
            <w:noProof/>
            <w:webHidden/>
          </w:rPr>
          <w:tab/>
        </w:r>
        <w:r w:rsidR="00FD1448">
          <w:rPr>
            <w:noProof/>
            <w:webHidden/>
          </w:rPr>
          <w:fldChar w:fldCharType="begin"/>
        </w:r>
        <w:r w:rsidR="00FD1448">
          <w:rPr>
            <w:noProof/>
            <w:webHidden/>
          </w:rPr>
          <w:instrText xml:space="preserve"> PAGEREF _Toc428364446 \h </w:instrText>
        </w:r>
        <w:r w:rsidR="00FD1448">
          <w:rPr>
            <w:noProof/>
            <w:webHidden/>
          </w:rPr>
        </w:r>
        <w:r w:rsidR="00FD1448">
          <w:rPr>
            <w:noProof/>
            <w:webHidden/>
          </w:rPr>
          <w:fldChar w:fldCharType="separate"/>
        </w:r>
        <w:r w:rsidR="00FD1448">
          <w:rPr>
            <w:noProof/>
            <w:webHidden/>
          </w:rPr>
          <w:t>32</w:t>
        </w:r>
        <w:r w:rsidR="00FD1448">
          <w:rPr>
            <w:noProof/>
            <w:webHidden/>
          </w:rPr>
          <w:fldChar w:fldCharType="end"/>
        </w:r>
      </w:hyperlink>
    </w:p>
    <w:p w14:paraId="37D7B73F" w14:textId="77777777" w:rsidR="008941DE" w:rsidRDefault="008941DE" w:rsidP="00C1564F">
      <w:pPr>
        <w:pStyle w:val="TOC2"/>
        <w:sectPr w:rsidR="008941DE" w:rsidSect="00DF3827">
          <w:footerReference w:type="default" r:id="rId148"/>
          <w:type w:val="continuous"/>
          <w:pgSz w:w="12240" w:h="15840" w:code="1"/>
          <w:pgMar w:top="1170" w:right="720" w:bottom="720" w:left="720" w:header="432" w:footer="288" w:gutter="0"/>
          <w:cols w:num="2" w:space="360"/>
          <w:docGrid w:linePitch="360"/>
        </w:sectPr>
      </w:pPr>
      <w:r>
        <w:fldChar w:fldCharType="end"/>
      </w:r>
    </w:p>
    <w:p w14:paraId="08170BF5" w14:textId="77777777" w:rsidR="009950B2" w:rsidRPr="009950B2" w:rsidRDefault="009950B2" w:rsidP="00C1564F"/>
    <w:p w14:paraId="6435BBFA" w14:textId="77777777" w:rsidR="009950B2" w:rsidRDefault="009950B2" w:rsidP="00C1564F">
      <w:pPr>
        <w:pStyle w:val="PURHeading1"/>
        <w:spacing w:line="240" w:lineRule="auto"/>
        <w:sectPr w:rsidR="009950B2" w:rsidSect="00DF3827">
          <w:type w:val="continuous"/>
          <w:pgSz w:w="12240" w:h="15840" w:code="1"/>
          <w:pgMar w:top="1170" w:right="720" w:bottom="720" w:left="720" w:header="432" w:footer="288" w:gutter="0"/>
          <w:cols w:num="2" w:space="360"/>
          <w:docGrid w:linePitch="360"/>
        </w:sectPr>
      </w:pPr>
    </w:p>
    <w:p w14:paraId="2642AF40" w14:textId="3D43919B" w:rsidR="000C3222" w:rsidRPr="004D5D5F" w:rsidRDefault="000C3222" w:rsidP="00C1564F">
      <w:pPr>
        <w:pStyle w:val="PURHeading1"/>
        <w:spacing w:line="240" w:lineRule="auto"/>
      </w:pPr>
      <w:r>
        <w:lastRenderedPageBreak/>
        <w:t xml:space="preserve">Общие условия </w:t>
      </w:r>
    </w:p>
    <w:p w14:paraId="4CB30CF5" w14:textId="0CA06D4C" w:rsidR="00041406" w:rsidRDefault="00041406" w:rsidP="00C1564F">
      <w:pPr>
        <w:pStyle w:val="PURBody-Indented"/>
      </w:pPr>
      <w:r>
        <w:t xml:space="preserve">Имеется один вид лицензии на программное обеспечение: лицензия «на ядро». Число необходимых лицензий «на ядро» зависит от конкретного варианта лицензирования. Ниже указаны ваши права на каждый сервер, лицензированный надлежащим образом. Значение терминов «коэффициент ядер», «аппаратный поток», «экземпляр», «операционная среда», «физическое ядро», «физическая операционная среда», «физический процессор», «запуск экземпляра», «виртуальное ядро» и «виртуальная операционная среда» см. в </w:t>
      </w:r>
      <w:hyperlink w:anchor="UniversalTerms" w:history="1">
        <w:r>
          <w:rPr>
            <w:rStyle w:val="Hyperlink"/>
          </w:rPr>
          <w:t>Универсальных условиях лицензии</w:t>
        </w:r>
      </w:hyperlink>
      <w:r>
        <w:t>.</w:t>
      </w:r>
    </w:p>
    <w:p w14:paraId="136960A6" w14:textId="77777777" w:rsidR="00282633" w:rsidRDefault="00282633" w:rsidP="00C1564F">
      <w:pPr>
        <w:pStyle w:val="PURHeading2"/>
        <w:spacing w:line="240" w:lineRule="auto"/>
      </w:pPr>
      <w:r>
        <w:t>Лицензирование сервера</w:t>
      </w:r>
    </w:p>
    <w:p w14:paraId="4CAD8C95" w14:textId="6314F439" w:rsidR="00282633" w:rsidRDefault="00282633" w:rsidP="00C1564F">
      <w:pPr>
        <w:pStyle w:val="PURBody-Indented"/>
      </w:pPr>
      <w:r>
        <w:t>Прежде чем запускать экземпляры серверного программного обеспечения на каком-либо сервере, вы должны определить необходимое количество лицензий и назначить их этому серверу.</w:t>
      </w:r>
    </w:p>
    <w:p w14:paraId="38F70686" w14:textId="77777777" w:rsidR="00282633" w:rsidRDefault="00282633" w:rsidP="00C1564F">
      <w:pPr>
        <w:pStyle w:val="PURBlueStrong-Indented"/>
        <w:spacing w:line="240" w:lineRule="auto"/>
      </w:pPr>
      <w:r>
        <w:t>Определение необходимого количества лицензий</w:t>
      </w:r>
    </w:p>
    <w:p w14:paraId="77C206B6" w14:textId="77777777" w:rsidR="00282633" w:rsidRPr="00536E6F" w:rsidRDefault="00282633" w:rsidP="00C1564F">
      <w:pPr>
        <w:pStyle w:val="PURBody-Indented"/>
        <w:rPr>
          <w:b/>
        </w:rPr>
      </w:pPr>
      <w:r>
        <w:t>Имеется два варианта лицензирования.</w:t>
      </w:r>
    </w:p>
    <w:p w14:paraId="6988719F" w14:textId="1BFDF46F" w:rsidR="00282633" w:rsidRPr="00830DCA" w:rsidRDefault="00282633" w:rsidP="00C1564F">
      <w:pPr>
        <w:pStyle w:val="PURBody-Indented"/>
      </w:pPr>
      <w:r>
        <w:rPr>
          <w:b/>
        </w:rPr>
        <w:t>Физические ядра на сервере.</w:t>
      </w:r>
      <w:r>
        <w:t xml:space="preserve"> Вы имеете право приобретать лицензии исходя из количества всех физических ядер на сервере. Если выбран этот вариант, количество необходимых лицензий равно количеству физических ядер на сервере, умноженному на применимый коэффициент ядер, который можно узнать по адресу </w:t>
      </w:r>
      <w:hyperlink r:id="rId149" w:history="1">
        <w:r>
          <w:rPr>
            <w:rStyle w:val="Hyperlink"/>
            <w:rFonts w:cs="Arial"/>
            <w:szCs w:val="18"/>
          </w:rPr>
          <w:t>http://go.microsoft.com/fwlink/?LinkID=229882</w:t>
        </w:r>
      </w:hyperlink>
      <w:r>
        <w:t>.</w:t>
      </w:r>
    </w:p>
    <w:p w14:paraId="327BC431" w14:textId="06DA395D" w:rsidR="00282633" w:rsidRPr="001C02A6" w:rsidRDefault="00282633" w:rsidP="00C1564F">
      <w:pPr>
        <w:pStyle w:val="PURBody-Indented"/>
      </w:pPr>
      <w:r>
        <w:rPr>
          <w:b/>
        </w:rPr>
        <w:t>Отдельная виртуальная операционная среда.</w:t>
      </w:r>
      <w:r>
        <w:t xml:space="preserve"> Вы можете приобретать лицензии исходя из количества виртуальных операционных сред на сервере, на котором работает серверное программное обеспечение. Если выбран этот вариант, для каждой виртуальной операционной среды, в которой работает серверное программное обеспечение, необходимо количество лицензий, равное числу виртуальных ядер в виртуальной операционной среде, но не менее четырех лицензий для каждой виртуальной операционной среды. Кроме того, если в любой момент времени какому-либо из этих виртуальных ядер соответствует более одного аппаратного потока, необходима лицензия для каждого дополнительного аппаратного потока, соответствующего виртуальному ядру. Эти лицензии засчитываются для соответствия требованию к минимальному количеству лицензий для каждой виртуальной операционной среды, составляющему четыре лицензии.</w:t>
      </w:r>
    </w:p>
    <w:p w14:paraId="74808281" w14:textId="77777777" w:rsidR="00EA48AA" w:rsidRDefault="00EA48AA" w:rsidP="00C1564F">
      <w:pPr>
        <w:pStyle w:val="PURHeading2"/>
        <w:spacing w:line="240" w:lineRule="auto"/>
      </w:pPr>
      <w:r>
        <w:t>Назначение необходимого количества лицензий серверу</w:t>
      </w:r>
    </w:p>
    <w:p w14:paraId="011B8747" w14:textId="20814828" w:rsidR="00EA48AA" w:rsidRPr="000F6C7A" w:rsidRDefault="00EA48AA" w:rsidP="00C1564F">
      <w:pPr>
        <w:pStyle w:val="PURBody-Indented"/>
        <w:rPr>
          <w:rFonts w:eastAsia="MS Mincho" w:cs="Arial"/>
          <w:color w:val="404040"/>
          <w:szCs w:val="18"/>
          <w:lang w:eastAsia="zh-CN"/>
        </w:rPr>
      </w:pPr>
      <w:r>
        <w:t>Определив необходимое количество лицензий для сервера, вы должны назначить это количество лицензий этому серверу. Этот сервер будет лицензированным сервером для всех этих лицензий. Вы не имеете права назначать одну и ту же лицензию нескольким серверам. Каждый аппаратный раздел или стоечный модуль считается отдельным сервером.</w:t>
      </w:r>
    </w:p>
    <w:p w14:paraId="18215E60" w14:textId="69E14E62" w:rsidR="00EA48AA" w:rsidRDefault="00EA48AA" w:rsidP="00C1564F">
      <w:pPr>
        <w:pStyle w:val="PURBody-Indented"/>
        <w:rPr>
          <w:rFonts w:eastAsia="MS PGothic" w:cs="Arial"/>
          <w:color w:val="404040"/>
          <w:szCs w:val="18"/>
        </w:rPr>
      </w:pPr>
      <w:r>
        <w:t>Вы можете передать лицензию, но не в этом же календарном месяце</w:t>
      </w:r>
      <w:r>
        <w:rPr>
          <w:rFonts w:eastAsia="MS PGothic" w:cs="Arial"/>
          <w:color w:val="404040"/>
          <w:szCs w:val="18"/>
        </w:rPr>
        <w:t>, если только лицензированный сервер не вышел полностью из строя из-за отказа оборудования. Cервер, которому передается лицензия, становится лицензированным сервером для этой лицензии.</w:t>
      </w:r>
    </w:p>
    <w:p w14:paraId="27764A90" w14:textId="77777777" w:rsidR="00282633" w:rsidRDefault="00282633" w:rsidP="00C1564F">
      <w:pPr>
        <w:pStyle w:val="PURHeading2"/>
        <w:spacing w:line="240" w:lineRule="auto"/>
      </w:pPr>
      <w:r>
        <w:t>Запуск экземпляров серверного программного обеспечения</w:t>
      </w:r>
    </w:p>
    <w:p w14:paraId="00174BA9" w14:textId="77777777" w:rsidR="00282633" w:rsidRDefault="00282633" w:rsidP="00C1564F">
      <w:pPr>
        <w:pStyle w:val="PURBlueStrong-Indented"/>
        <w:spacing w:line="240" w:lineRule="auto"/>
      </w:pPr>
      <w:r>
        <w:t>следующие условия применяются к корпоративным выпускам серверного программного обеспечения</w:t>
      </w:r>
    </w:p>
    <w:p w14:paraId="18BE419A" w14:textId="77777777" w:rsidR="00282633" w:rsidRPr="00830DCA" w:rsidRDefault="00282633" w:rsidP="00C1564F">
      <w:pPr>
        <w:pStyle w:val="Heading4"/>
        <w:keepNext w:val="0"/>
        <w:keepLines w:val="0"/>
        <w:widowControl w:val="0"/>
        <w:spacing w:before="120" w:after="120"/>
        <w:ind w:left="270"/>
        <w:rPr>
          <w:rFonts w:ascii="Arial" w:eastAsia="Arial" w:hAnsi="Arial" w:cs="Arial"/>
          <w:b w:val="0"/>
          <w:bCs w:val="0"/>
          <w:color w:val="auto"/>
          <w:sz w:val="18"/>
        </w:rPr>
      </w:pPr>
      <w:r>
        <w:rPr>
          <w:rFonts w:ascii="Arial" w:eastAsia="Arial" w:hAnsi="Arial" w:cs="Arial"/>
          <w:b w:val="0"/>
          <w:bCs w:val="0"/>
          <w:i w:val="0"/>
          <w:iCs w:val="0"/>
          <w:color w:val="auto"/>
          <w:sz w:val="18"/>
        </w:rPr>
        <w:t>Право на запуск экземпляров серверного программного обеспечения зависит от выбранного варианта, которым определяется количество необходимых лицензий на программное обеспечение.</w:t>
      </w:r>
    </w:p>
    <w:p w14:paraId="55E7750E" w14:textId="392C72F8" w:rsidR="00282633" w:rsidRPr="00830DCA" w:rsidRDefault="00282633" w:rsidP="00C1564F">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Физические ядра на сервере. Для каждого сервера, которому вы назначили необходимое количество лицензий, как указано в разделе «Физические ядра на сервере» выше, вы имеете право запускать на лицензированном сервере любое количество экземпляров серверного программного обеспечения в одной физической операционной среде и в любом количестве виртуальных операционных сред</w:t>
      </w:r>
    </w:p>
    <w:p w14:paraId="2B8285DA" w14:textId="77777777" w:rsidR="00282633" w:rsidRPr="00830DCA" w:rsidRDefault="00282633" w:rsidP="00C1564F">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Отдельная виртуальная операционная среда. Для каждой виртуальной операционной среды, которой вы назначили необходимое количество лицензий, как указано в разделе «Отдельная виртуальная операционная среда» выше, вы имеете право запускать любое количество экземпляров серверного программного обеспечения в этой виртуальной операционной среде.</w:t>
      </w:r>
    </w:p>
    <w:p w14:paraId="4955D5CF" w14:textId="1DD2FD7B" w:rsidR="00282633" w:rsidRDefault="00282633" w:rsidP="00C1564F">
      <w:pPr>
        <w:pStyle w:val="PURBlueStrong-Indented"/>
        <w:spacing w:line="240" w:lineRule="auto"/>
      </w:pPr>
      <w:r>
        <w:lastRenderedPageBreak/>
        <w:t>следующие условия применяются к стандартным и веб-выпускам серверного программного обеспечения</w:t>
      </w:r>
    </w:p>
    <w:p w14:paraId="7CF84953" w14:textId="77777777" w:rsidR="00282633" w:rsidRPr="00830DCA" w:rsidRDefault="00282633" w:rsidP="00C1564F">
      <w:pPr>
        <w:pStyle w:val="Heading4"/>
        <w:keepNext w:val="0"/>
        <w:keepLines w:val="0"/>
        <w:widowControl w:val="0"/>
        <w:spacing w:before="120" w:after="120"/>
        <w:ind w:left="270"/>
        <w:rPr>
          <w:rFonts w:ascii="Arial" w:eastAsia="Arial" w:hAnsi="Arial" w:cs="Arial"/>
          <w:b w:val="0"/>
          <w:bCs w:val="0"/>
          <w:color w:val="auto"/>
          <w:sz w:val="18"/>
        </w:rPr>
      </w:pPr>
      <w:r>
        <w:rPr>
          <w:rFonts w:ascii="Arial" w:eastAsia="Arial" w:hAnsi="Arial" w:cs="Arial"/>
          <w:b w:val="0"/>
          <w:bCs w:val="0"/>
          <w:i w:val="0"/>
          <w:iCs w:val="0"/>
          <w:color w:val="auto"/>
          <w:sz w:val="18"/>
        </w:rPr>
        <w:t>Право на запуск экземпляров серверного программного обеспечения зависит от выбранного варианта, которым определяется количество необходимых лицензий на программное обеспечение.</w:t>
      </w:r>
    </w:p>
    <w:p w14:paraId="5C220144" w14:textId="27EEFD40" w:rsidR="00282633" w:rsidRPr="00830DCA" w:rsidRDefault="00282633" w:rsidP="00C1564F">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Физические ядра на сервере. Для каждого сервера, которому вы назначили необходимое количество лицензий, как указано в разделе «Физические ядра на сервере» выше, вы имеете право запускать на лицензированном сервере любое количество экземпляров серверного программного обеспечения в физической операционной среде.</w:t>
      </w:r>
    </w:p>
    <w:p w14:paraId="1F978152" w14:textId="55933437" w:rsidR="00282633" w:rsidRPr="00830DCA" w:rsidRDefault="00282633" w:rsidP="00C1564F">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Отдельные виртуальные операционные среды. Для каждой Виртуальной операционной среды, которой вы назначили необходимое число лицензий, как указано в разделе «Отдельная виртуальная операционная среда» выше, вы имеете право запускать любое количество экземпляров программного обеспечения в этой Виртуальной операционной среде.</w:t>
      </w:r>
    </w:p>
    <w:p w14:paraId="1248E4AF" w14:textId="77777777" w:rsidR="00282633" w:rsidRDefault="00282633" w:rsidP="00C1564F">
      <w:pPr>
        <w:pStyle w:val="PURHeading2"/>
        <w:spacing w:line="240" w:lineRule="auto"/>
      </w:pPr>
      <w:r>
        <w:t>Запуск экземпляров дополнительного программного обеспечения</w:t>
      </w:r>
    </w:p>
    <w:p w14:paraId="1179C267" w14:textId="58882751" w:rsidR="00282633" w:rsidRDefault="00282633" w:rsidP="00C1564F">
      <w:pPr>
        <w:pStyle w:val="PURBody-Indented"/>
      </w:pPr>
      <w:r>
        <w:t xml:space="preserve">Вы можете запускать или иным образом использовать любое количество экземпляров соответствующего дополнительного программного обеспечения, указанного в </w:t>
      </w:r>
      <w:hyperlink w:anchor="Appendix1" w:history="1">
        <w:r>
          <w:rPr>
            <w:rStyle w:val="Hyperlink"/>
          </w:rPr>
          <w:t>Приложении 1</w:t>
        </w:r>
      </w:hyperlink>
      <w:r>
        <w:t>, в физических или виртуальных операционных средах на любом количестве устройств. Вы можете использовать эти экземпляры только вместе с серверным программным обеспечением. Допускается непрямое, с помощью дополнительного программного обеспечения, или прямое использование экземпляров серверного программного обеспечения.</w:t>
      </w:r>
    </w:p>
    <w:p w14:paraId="6D3C3BA6" w14:textId="57BC22AE" w:rsidR="00EA48AA" w:rsidRPr="00FD0417" w:rsidRDefault="00EA48AA" w:rsidP="00C1564F">
      <w:pPr>
        <w:pStyle w:val="PURHeading2"/>
        <w:spacing w:line="240" w:lineRule="auto"/>
      </w:pPr>
      <w:r>
        <w:t>Создание экземпляров и хранение на серверах или носителях</w:t>
      </w:r>
    </w:p>
    <w:p w14:paraId="3AC92FBD" w14:textId="77777777" w:rsidR="00EA48AA" w:rsidRPr="00710E52" w:rsidRDefault="00EA48AA" w:rsidP="00C1564F">
      <w:pPr>
        <w:pStyle w:val="PURBody-Indented"/>
      </w:pPr>
      <w:r>
        <w:t>Каждая приобретенная лицензия на программное обеспечение дает вам следующие дополнительные права.</w:t>
      </w:r>
    </w:p>
    <w:p w14:paraId="533936CF" w14:textId="77777777" w:rsidR="00EA48AA" w:rsidRPr="00710E52" w:rsidRDefault="00EA48AA" w:rsidP="00C1564F">
      <w:pPr>
        <w:pStyle w:val="PURBullet-Indented"/>
        <w:spacing w:line="240" w:lineRule="auto"/>
      </w:pPr>
      <w:r>
        <w:t>Вы можете создавать любое количество экземпляров серверного и клиентского программного обеспечения.</w:t>
      </w:r>
    </w:p>
    <w:p w14:paraId="54F8722C" w14:textId="77777777" w:rsidR="00EA48AA" w:rsidRPr="00710E52" w:rsidRDefault="00EA48AA" w:rsidP="00C1564F">
      <w:pPr>
        <w:pStyle w:val="PURBullet-Indented"/>
        <w:spacing w:line="240" w:lineRule="auto"/>
      </w:pPr>
      <w:r>
        <w:t>Вы можете хранить экземпляры серверного и клиентского программного обеспечения на любом вашем сервере или носителе.</w:t>
      </w:r>
    </w:p>
    <w:p w14:paraId="5A40ED0E" w14:textId="6BDEAB53" w:rsidR="00EA48AA" w:rsidRPr="00710E52" w:rsidRDefault="00EA48AA" w:rsidP="00C1564F">
      <w:pPr>
        <w:pStyle w:val="PURBullet-Indented"/>
        <w:spacing w:line="240" w:lineRule="auto"/>
      </w:pPr>
      <w:r>
        <w:t>Вы можете создавать и хранить экземпляры серверного и клиентского программного обеспечения только в рамках реализации прав на запуск экземпляров серверного ПО согласно лицензиям на программное обеспечение, как описано выше.</w:t>
      </w:r>
    </w:p>
    <w:p w14:paraId="07239F12" w14:textId="77777777" w:rsidR="00282633" w:rsidRDefault="00282633" w:rsidP="00C1564F">
      <w:pPr>
        <w:pStyle w:val="PURHeading2"/>
        <w:spacing w:line="240" w:lineRule="auto"/>
      </w:pPr>
      <w:r>
        <w:t>Дополнительные условия лицензии и (или) права на использование</w:t>
      </w:r>
    </w:p>
    <w:p w14:paraId="7C9A2B1C" w14:textId="411E0111" w:rsidR="00282633" w:rsidRDefault="00284E2C" w:rsidP="00C1564F">
      <w:pPr>
        <w:pStyle w:val="PURBlueStrong-Indented"/>
        <w:spacing w:line="240" w:lineRule="auto"/>
      </w:pPr>
      <w:r>
        <w:t>Лицензии подписчика (SAL) для доступа не требуются</w:t>
      </w:r>
    </w:p>
    <w:p w14:paraId="4174CC81" w14:textId="350903DD" w:rsidR="00282633" w:rsidRDefault="00284E2C" w:rsidP="00C1564F">
      <w:pPr>
        <w:pStyle w:val="PURBody-Indented"/>
      </w:pPr>
      <w:r>
        <w:t>Лицензии SAL для других устройств для доступа к экземплярам серверного программного обеспечения не требуются.</w:t>
      </w:r>
    </w:p>
    <w:p w14:paraId="07499C0D" w14:textId="77777777" w:rsidR="00D62BE8" w:rsidRPr="00FD0417" w:rsidRDefault="00D62BE8" w:rsidP="00C1564F">
      <w:pPr>
        <w:pStyle w:val="PURBlueStrong"/>
        <w:spacing w:line="240" w:lineRule="auto"/>
      </w:pPr>
      <w:r>
        <w:t>Вторично распространяемый код</w:t>
      </w:r>
    </w:p>
    <w:p w14:paraId="78CA6171" w14:textId="742BF622" w:rsidR="00D62BE8" w:rsidRDefault="00D62BE8" w:rsidP="00C1564F">
      <w:pPr>
        <w:pStyle w:val="PURBody-Indented"/>
      </w:pPr>
      <w:r>
        <w:t>Вы имеете право использовать Вторично распространяемый код в соответствии с Универсальными условиями лицензии.</w:t>
      </w:r>
    </w:p>
    <w:p w14:paraId="626010F2" w14:textId="49221579" w:rsidR="00D62BE8" w:rsidRDefault="00D62BE8" w:rsidP="00C1564F">
      <w:pPr>
        <w:pStyle w:val="PURHeading2"/>
        <w:spacing w:line="240" w:lineRule="auto"/>
      </w:pPr>
      <w:r>
        <w:t>Перемещение лицензий в фермах серверов</w:t>
      </w:r>
    </w:p>
    <w:p w14:paraId="1A76F3AD" w14:textId="77777777" w:rsidR="00D62BE8" w:rsidRPr="00FB2489" w:rsidRDefault="00D62BE8" w:rsidP="00C1564F">
      <w:pPr>
        <w:pStyle w:val="PURBody-Indented"/>
      </w:pPr>
      <w:r>
        <w:t>Примечание. Применяются только к продуктам, для которых предусмотрено Перемещение лицензий в фермах серверов в разделе «Условия лицензии для конкретного продукта» ниже.</w:t>
      </w:r>
    </w:p>
    <w:p w14:paraId="606EEC91" w14:textId="77777777" w:rsidR="00D62BE8" w:rsidRDefault="00D62BE8" w:rsidP="00C1564F">
      <w:pPr>
        <w:pStyle w:val="PURBlueStrong"/>
        <w:spacing w:line="240" w:lineRule="auto"/>
      </w:pPr>
      <w:r>
        <w:t>Назначение лицензий и использование программного обеспечения в фермах серверов</w:t>
      </w:r>
    </w:p>
    <w:p w14:paraId="3CE038B7" w14:textId="0CCE1F38" w:rsidR="005D2BF6" w:rsidRDefault="005D2BF6" w:rsidP="00C1564F">
      <w:pPr>
        <w:pStyle w:val="PURBody-Indented"/>
      </w:pPr>
      <w:r>
        <w:t>Вы имеете право передавать лицензии «на ядро» в соответствии с Общими условиями лицензирования. Либо вы можете передавать эти лицензии в соответствии со следующими условиями.</w:t>
      </w:r>
    </w:p>
    <w:p w14:paraId="4ADE6863" w14:textId="77777777" w:rsidR="00D62BE8" w:rsidRPr="00747B1F" w:rsidRDefault="00D62BE8" w:rsidP="00C1564F">
      <w:pPr>
        <w:pStyle w:val="PURBody-Indented"/>
      </w:pPr>
      <w:r>
        <w:rPr>
          <w:rStyle w:val="Strong"/>
        </w:rPr>
        <w:t>Ферма серверов.</w:t>
      </w:r>
      <w:r>
        <w:rPr>
          <w:rStyle w:val="PURBlueStrongChar"/>
        </w:rPr>
        <w:t xml:space="preserve"> </w:t>
      </w:r>
      <w:r>
        <w:t>Ферма серверов состоит из двух (максимум) центров обработки данных, каждый из которых физически расположен:</w:t>
      </w:r>
    </w:p>
    <w:p w14:paraId="5157866A" w14:textId="77777777" w:rsidR="00D62BE8" w:rsidRDefault="00D62BE8" w:rsidP="00C1564F">
      <w:pPr>
        <w:pStyle w:val="PURBullet-Indented"/>
        <w:spacing w:line="240" w:lineRule="auto"/>
      </w:pPr>
      <w:r>
        <w:t>в часовом поясе, отличающемся от часового пояса другого центра (по универсальному скоординированному времени (UTC) без учета перехода на летнее время) не более, чем на четыре часа, или</w:t>
      </w:r>
    </w:p>
    <w:p w14:paraId="25CC724B" w14:textId="77777777" w:rsidR="00D62BE8" w:rsidRDefault="00D62BE8" w:rsidP="00C1564F">
      <w:pPr>
        <w:pStyle w:val="PURBullet-Indented"/>
        <w:spacing w:line="240" w:lineRule="auto"/>
        <w:rPr>
          <w:rFonts w:cs="Arial"/>
          <w:sz w:val="20"/>
        </w:rPr>
      </w:pPr>
      <w:r>
        <w:t>на территории Европейского Союза (ЕС) и (или) Европейской ассоциации свободной торговли (ЕАСТ)</w:t>
      </w:r>
      <w:r>
        <w:rPr>
          <w:rFonts w:cs="Arial"/>
        </w:rPr>
        <w:t>.</w:t>
      </w:r>
    </w:p>
    <w:p w14:paraId="2F495C4C" w14:textId="31117BE5" w:rsidR="00D62BE8" w:rsidRDefault="00D62BE8" w:rsidP="00C1564F">
      <w:pPr>
        <w:pStyle w:val="PURBody-Indented"/>
      </w:pPr>
      <w:r>
        <w:t>Каждый центр обработки данных может входить в состав только одной фермы серверов. Вы имеете право переносить центр обработки данных из одной фермы серверов в другую, но не в течение того же календарного месяца.</w:t>
      </w:r>
    </w:p>
    <w:p w14:paraId="44B2CF7E" w14:textId="70A8288F" w:rsidR="00282633" w:rsidRDefault="00282633" w:rsidP="00C1564F">
      <w:pPr>
        <w:pStyle w:val="PURBullet-Indented"/>
        <w:numPr>
          <w:ilvl w:val="0"/>
          <w:numId w:val="9"/>
        </w:numPr>
        <w:spacing w:line="240" w:lineRule="auto"/>
      </w:pPr>
      <w:r>
        <w:rPr>
          <w:b/>
        </w:rPr>
        <w:t>Внутри фермы серверов</w:t>
      </w:r>
      <w:r>
        <w:t>. Вы имеете право передавать лицензии «на ядро» любому серверу, расположенному внутри одной фермы серверов, так часто, как это необходимо. Ограничение на передачу лицензий в течение одного календарного месяца не распространяется на лицензии «на ядро», назначенные серверам, расположенным внутри одной фермы серверов.</w:t>
      </w:r>
    </w:p>
    <w:p w14:paraId="1ACEFCB4" w14:textId="33324036" w:rsidR="00282633" w:rsidRDefault="00282633" w:rsidP="00C1564F">
      <w:pPr>
        <w:pStyle w:val="PURBullet-Indented"/>
        <w:numPr>
          <w:ilvl w:val="0"/>
          <w:numId w:val="9"/>
        </w:numPr>
        <w:spacing w:line="240" w:lineRule="auto"/>
      </w:pPr>
      <w:r>
        <w:rPr>
          <w:b/>
        </w:rPr>
        <w:t>Между фермами серверов</w:t>
      </w:r>
      <w:r>
        <w:t>. Вы имеете право передавать лицензии «на ядро» любому серверу, расположенному в других фермах серверов, но не в течение того же календарного месяца.</w:t>
      </w:r>
    </w:p>
    <w:p w14:paraId="275671D0" w14:textId="77777777" w:rsidR="00EA48AA" w:rsidRDefault="00EA48AA" w:rsidP="00C1564F">
      <w:pPr>
        <w:pStyle w:val="PURHeading1"/>
        <w:spacing w:line="240" w:lineRule="auto"/>
      </w:pPr>
      <w:r>
        <w:lastRenderedPageBreak/>
        <w:t>Условия лицензии для конкретного продукта</w:t>
      </w:r>
    </w:p>
    <w:p w14:paraId="34F627EA" w14:textId="622F40AF" w:rsidR="00280B5A" w:rsidRDefault="00280B5A" w:rsidP="00C1564F">
      <w:pPr>
        <w:pStyle w:val="PURProductName"/>
      </w:pPr>
      <w:bookmarkStart w:id="310" w:name="_Toc332094027"/>
      <w:bookmarkStart w:id="311" w:name="_Toc332094286"/>
      <w:bookmarkStart w:id="312" w:name="_Toc346536849"/>
      <w:bookmarkStart w:id="313" w:name="_Toc363552787"/>
      <w:bookmarkStart w:id="314" w:name="_Toc363552851"/>
      <w:bookmarkStart w:id="315" w:name="_Toc378682191"/>
      <w:bookmarkStart w:id="316" w:name="_Toc378682252"/>
      <w:bookmarkStart w:id="317" w:name="_Toc371268264"/>
      <w:bookmarkStart w:id="318" w:name="_Toc371268330"/>
      <w:bookmarkStart w:id="319" w:name="_Toc379278468"/>
      <w:bookmarkStart w:id="320" w:name="_Toc379278531"/>
      <w:bookmarkStart w:id="321" w:name="_Toc428364440"/>
      <w:bookmarkStart w:id="322" w:name="_Toc428364763"/>
      <w:bookmarkStart w:id="323" w:name="_Toc332094026"/>
      <w:bookmarkStart w:id="324" w:name="_Toc332094285"/>
      <w:r>
        <w:t>BizTalk Server 2013 R2 Enterprise</w:t>
      </w:r>
      <w:bookmarkEnd w:id="310"/>
      <w:bookmarkEnd w:id="311"/>
      <w:bookmarkEnd w:id="312"/>
      <w:bookmarkEnd w:id="313"/>
      <w:bookmarkEnd w:id="314"/>
      <w:bookmarkEnd w:id="315"/>
      <w:bookmarkEnd w:id="316"/>
      <w:bookmarkEnd w:id="317"/>
      <w:bookmarkEnd w:id="318"/>
      <w:bookmarkEnd w:id="319"/>
      <w:bookmarkEnd w:id="320"/>
      <w:bookmarkEnd w:id="321"/>
      <w:bookmarkEnd w:id="322"/>
      <w:r>
        <w:fldChar w:fldCharType="begin"/>
      </w:r>
      <w:r>
        <w:instrText>XE "BizTalk Server 2013 R2 Enterprise"</w:instrText>
      </w:r>
      <w:r>
        <w:fldChar w:fldCharType="end"/>
      </w:r>
    </w:p>
    <w:p w14:paraId="6265FFF7" w14:textId="77777777" w:rsidR="00280B5A" w:rsidRPr="000A146C" w:rsidRDefault="00280B5A"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6E0CB5B4" w14:textId="77777777" w:rsidTr="00280B5A">
        <w:tc>
          <w:tcPr>
            <w:tcW w:w="2477" w:type="pct"/>
          </w:tcPr>
          <w:p w14:paraId="7E199D43" w14:textId="7C7BF6AA" w:rsidR="00280B5A" w:rsidRPr="003667B6" w:rsidRDefault="00280B5A" w:rsidP="00C1564F">
            <w:pPr>
              <w:pStyle w:val="PURLMSH"/>
            </w:pPr>
            <w:r>
              <w:t xml:space="preserve">Перемещение лицензий в фермах серверов: </w:t>
            </w:r>
            <w:r>
              <w:rPr>
                <w:b/>
              </w:rPr>
              <w:t xml:space="preserve">Да </w:t>
            </w:r>
            <w:r>
              <w:rPr>
                <w:i/>
              </w:rPr>
              <w:t xml:space="preserve">(см. </w:t>
            </w:r>
            <w:hyperlink w:anchor="ОБЩИЕ_УСЛОВИЯ" w:history="1">
              <w:r>
                <w:rPr>
                  <w:rStyle w:val="Hyperlink"/>
                  <w:i/>
                </w:rPr>
                <w:t>«Общие условия»</w:t>
              </w:r>
            </w:hyperlink>
            <w:r>
              <w:rPr>
                <w:i/>
              </w:rPr>
              <w:t>)</w:t>
            </w:r>
            <w:r>
              <w:t xml:space="preserve"> </w:t>
            </w:r>
          </w:p>
        </w:tc>
        <w:tc>
          <w:tcPr>
            <w:tcW w:w="2523" w:type="pct"/>
          </w:tcPr>
          <w:p w14:paraId="37B3212E" w14:textId="77777777" w:rsidR="00280B5A" w:rsidRDefault="00280B5A" w:rsidP="00C1564F">
            <w:pPr>
              <w:pStyle w:val="PURLMSH"/>
            </w:pPr>
            <w:r>
              <w:t xml:space="preserve">См. соответствующее уведомление. </w:t>
            </w:r>
            <w:r>
              <w:rPr>
                <w:b/>
              </w:rPr>
              <w:t xml:space="preserve">Нет </w:t>
            </w:r>
          </w:p>
        </w:tc>
      </w:tr>
      <w:tr w:rsidR="00280B5A" w14:paraId="1EE99D9E" w14:textId="77777777" w:rsidTr="00280B5A">
        <w:tc>
          <w:tcPr>
            <w:tcW w:w="2477" w:type="pct"/>
          </w:tcPr>
          <w:p w14:paraId="78A3ABFB" w14:textId="6526A932" w:rsidR="00280B5A" w:rsidRPr="00250A5F" w:rsidRDefault="00280B5A" w:rsidP="00C1564F">
            <w:pPr>
              <w:pStyle w:val="PURLMSH"/>
            </w:pPr>
            <w:r>
              <w:t xml:space="preserve">Клиентское/Дополнительное программное обеспечение </w:t>
            </w:r>
            <w:r>
              <w:rPr>
                <w:b/>
              </w:rPr>
              <w:t>Да</w:t>
            </w:r>
            <w:r>
              <w:t xml:space="preserve"> </w:t>
            </w:r>
            <w:r w:rsidR="00EC1D0F" w:rsidRPr="00EC1D0F">
              <w:br/>
            </w:r>
            <w:r>
              <w:rPr>
                <w:i/>
              </w:rPr>
              <w:t xml:space="preserve">(см. </w:t>
            </w:r>
            <w:hyperlink w:anchor="Appendix1" w:history="1">
              <w:r>
                <w:rPr>
                  <w:rStyle w:val="Hyperlink"/>
                  <w:i/>
                </w:rPr>
                <w:t>Приложение 1</w:t>
              </w:r>
            </w:hyperlink>
            <w:r>
              <w:rPr>
                <w:i/>
              </w:rPr>
              <w:t>)</w:t>
            </w:r>
          </w:p>
        </w:tc>
        <w:tc>
          <w:tcPr>
            <w:tcW w:w="2523" w:type="pct"/>
          </w:tcPr>
          <w:p w14:paraId="3A09A41C" w14:textId="77777777" w:rsidR="00280B5A" w:rsidRDefault="00280B5A" w:rsidP="00C1564F">
            <w:pPr>
              <w:pStyle w:val="PURLMSH"/>
            </w:pPr>
          </w:p>
        </w:tc>
      </w:tr>
    </w:tbl>
    <w:p w14:paraId="035068E7" w14:textId="77777777" w:rsidR="00280B5A" w:rsidRPr="002760D0" w:rsidRDefault="00280B5A" w:rsidP="00C1564F">
      <w:pPr>
        <w:pStyle w:val="PURADDITIONALTERMSHEADERMB"/>
      </w:pPr>
      <w:r>
        <w:t>Дополнительные условия.</w:t>
      </w:r>
    </w:p>
    <w:p w14:paraId="3ED529BA" w14:textId="77777777" w:rsidR="00280B5A" w:rsidRDefault="00280B5A" w:rsidP="00C1564F">
      <w:pPr>
        <w:pStyle w:val="PURBlueStrong-Indented"/>
        <w:spacing w:line="240" w:lineRule="auto"/>
      </w:pPr>
      <w:r>
        <w:t>Веб-компоненты Office</w:t>
      </w:r>
    </w:p>
    <w:p w14:paraId="12AEAD2D" w14:textId="77777777" w:rsidR="00280B5A" w:rsidRDefault="00280B5A" w:rsidP="00C1564F">
      <w:pPr>
        <w:pStyle w:val="PURBody-Indented"/>
      </w:pPr>
      <w: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14:paraId="52365157" w14:textId="77777777" w:rsidR="00280B5A" w:rsidRDefault="00280B5A" w:rsidP="00C1564F">
      <w:pPr>
        <w:pStyle w:val="PURBlueStrong-Indented"/>
        <w:spacing w:line="240" w:lineRule="auto"/>
      </w:pPr>
      <w:r>
        <w:t>ПО .NET Framework</w:t>
      </w:r>
    </w:p>
    <w:p w14:paraId="08DB6714" w14:textId="3F01BA95" w:rsidR="00280B5A" w:rsidRPr="006F7AFD" w:rsidRDefault="00280B5A" w:rsidP="00C1564F">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640E1007" w14:textId="2979C837" w:rsidR="00280B5A" w:rsidRPr="00A50403" w:rsidRDefault="00A93FEE" w:rsidP="00C1564F">
      <w:pPr>
        <w:pStyle w:val="PURBullet"/>
        <w:keepLines/>
        <w:numPr>
          <w:ilvl w:val="0"/>
          <w:numId w:val="0"/>
        </w:numPr>
        <w:spacing w:before="240" w:after="240" w:line="240" w:lineRule="auto"/>
        <w:contextualSpacing w:val="0"/>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0A89CB5E" w14:textId="0364E28A" w:rsidR="00280B5A" w:rsidRDefault="00280B5A" w:rsidP="00C1564F">
      <w:pPr>
        <w:pStyle w:val="PURProductName"/>
      </w:pPr>
      <w:bookmarkStart w:id="325" w:name="_Toc332094028"/>
      <w:bookmarkStart w:id="326" w:name="_Toc332094287"/>
      <w:bookmarkStart w:id="327" w:name="_Toc346536850"/>
      <w:bookmarkStart w:id="328" w:name="_Toc363552788"/>
      <w:bookmarkStart w:id="329" w:name="_Toc363552852"/>
      <w:bookmarkStart w:id="330" w:name="_Toc378682192"/>
      <w:bookmarkStart w:id="331" w:name="_Toc378682253"/>
      <w:bookmarkStart w:id="332" w:name="_Toc371268265"/>
      <w:bookmarkStart w:id="333" w:name="_Toc371268331"/>
      <w:bookmarkStart w:id="334" w:name="_Toc379278469"/>
      <w:bookmarkStart w:id="335" w:name="_Toc379278532"/>
      <w:bookmarkStart w:id="336" w:name="_Toc428364441"/>
      <w:bookmarkStart w:id="337" w:name="_Toc428364764"/>
      <w:r>
        <w:t>BizTalk Server 2013 R2 Standard</w:t>
      </w:r>
      <w:bookmarkEnd w:id="325"/>
      <w:bookmarkEnd w:id="326"/>
      <w:bookmarkEnd w:id="327"/>
      <w:bookmarkEnd w:id="328"/>
      <w:bookmarkEnd w:id="329"/>
      <w:bookmarkEnd w:id="330"/>
      <w:bookmarkEnd w:id="331"/>
      <w:bookmarkEnd w:id="332"/>
      <w:bookmarkEnd w:id="333"/>
      <w:bookmarkEnd w:id="334"/>
      <w:bookmarkEnd w:id="335"/>
      <w:bookmarkEnd w:id="336"/>
      <w:bookmarkEnd w:id="337"/>
      <w:r>
        <w:fldChar w:fldCharType="begin"/>
      </w:r>
      <w:r>
        <w:instrText>XE "BizTalk Server 2013 R2 Standard"</w:instrText>
      </w:r>
      <w:r>
        <w:fldChar w:fldCharType="end"/>
      </w:r>
    </w:p>
    <w:p w14:paraId="634B7B0F" w14:textId="77777777" w:rsidR="00280B5A" w:rsidRDefault="00280B5A"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104F3207" w14:textId="77777777" w:rsidTr="00280B5A">
        <w:tc>
          <w:tcPr>
            <w:tcW w:w="2477" w:type="pct"/>
          </w:tcPr>
          <w:p w14:paraId="61BCEB34" w14:textId="142834D6" w:rsidR="00280B5A" w:rsidRPr="003667B6" w:rsidRDefault="00280B5A" w:rsidP="00C1564F">
            <w:pPr>
              <w:pStyle w:val="PURLMSH"/>
            </w:pPr>
            <w:r>
              <w:t xml:space="preserve">Перемещение лицензий в фермах серверов: </w:t>
            </w:r>
            <w:r>
              <w:rPr>
                <w:b/>
              </w:rPr>
              <w:t xml:space="preserve">Да </w:t>
            </w:r>
            <w:r>
              <w:rPr>
                <w:i/>
              </w:rPr>
              <w:t xml:space="preserve">(см. </w:t>
            </w:r>
            <w:hyperlink w:anchor="ОБЩИЕ_УСЛОВИЯ" w:history="1">
              <w:r>
                <w:rPr>
                  <w:rStyle w:val="Hyperlink"/>
                  <w:i/>
                </w:rPr>
                <w:t>«Общие условия»</w:t>
              </w:r>
            </w:hyperlink>
            <w:r>
              <w:rPr>
                <w:i/>
              </w:rPr>
              <w:t>)</w:t>
            </w:r>
            <w:r>
              <w:t xml:space="preserve"> </w:t>
            </w:r>
          </w:p>
        </w:tc>
        <w:tc>
          <w:tcPr>
            <w:tcW w:w="2523" w:type="pct"/>
          </w:tcPr>
          <w:p w14:paraId="2798144A" w14:textId="77777777" w:rsidR="00280B5A" w:rsidRDefault="00280B5A" w:rsidP="00C1564F">
            <w:pPr>
              <w:pStyle w:val="PURLMSH"/>
            </w:pPr>
            <w:r>
              <w:t xml:space="preserve">См. соответствующее уведомление. </w:t>
            </w:r>
            <w:r>
              <w:rPr>
                <w:b/>
              </w:rPr>
              <w:t>Нет</w:t>
            </w:r>
          </w:p>
        </w:tc>
      </w:tr>
      <w:tr w:rsidR="00280B5A" w14:paraId="32A983EA" w14:textId="77777777" w:rsidTr="009950B2">
        <w:trPr>
          <w:trHeight w:val="284"/>
        </w:trPr>
        <w:tc>
          <w:tcPr>
            <w:tcW w:w="2477" w:type="pct"/>
          </w:tcPr>
          <w:p w14:paraId="493EF389" w14:textId="2AEB9F2D" w:rsidR="00280B5A" w:rsidRPr="00250A5F" w:rsidRDefault="00280B5A" w:rsidP="00C1564F">
            <w:pPr>
              <w:pStyle w:val="PURLMSH"/>
            </w:pPr>
            <w:r>
              <w:t xml:space="preserve">Клиентское/Дополнительное программное обеспечение </w:t>
            </w:r>
            <w:r>
              <w:rPr>
                <w:b/>
              </w:rPr>
              <w:t>Да</w:t>
            </w:r>
            <w:r>
              <w:t xml:space="preserve"> </w:t>
            </w:r>
            <w:r w:rsidR="00EC1D0F" w:rsidRPr="00EC1D0F">
              <w:br/>
            </w:r>
            <w:r>
              <w:rPr>
                <w:i/>
              </w:rPr>
              <w:t xml:space="preserve">(см. </w:t>
            </w:r>
            <w:hyperlink w:anchor="Appendix1" w:history="1">
              <w:r>
                <w:rPr>
                  <w:rStyle w:val="Hyperlink"/>
                  <w:i/>
                </w:rPr>
                <w:t>Приложение 1</w:t>
              </w:r>
            </w:hyperlink>
            <w:r>
              <w:rPr>
                <w:i/>
              </w:rPr>
              <w:t>)</w:t>
            </w:r>
          </w:p>
        </w:tc>
        <w:tc>
          <w:tcPr>
            <w:tcW w:w="2523" w:type="pct"/>
          </w:tcPr>
          <w:p w14:paraId="0F11A311" w14:textId="77777777" w:rsidR="00280B5A" w:rsidRDefault="00280B5A" w:rsidP="00C1564F">
            <w:pPr>
              <w:pStyle w:val="PURLMSH"/>
            </w:pPr>
          </w:p>
        </w:tc>
      </w:tr>
    </w:tbl>
    <w:p w14:paraId="2C367F73" w14:textId="77777777" w:rsidR="00280B5A" w:rsidRPr="002760D0" w:rsidRDefault="00280B5A" w:rsidP="00C1564F">
      <w:pPr>
        <w:pStyle w:val="PURADDITIONALTERMSHEADERMB"/>
      </w:pPr>
      <w:r>
        <w:t>Дополнительные условия.</w:t>
      </w:r>
    </w:p>
    <w:p w14:paraId="41C437A4" w14:textId="77777777" w:rsidR="00280B5A" w:rsidRDefault="00280B5A" w:rsidP="00C1564F">
      <w:pPr>
        <w:pStyle w:val="PURBlueStrong-Indented"/>
        <w:spacing w:line="240" w:lineRule="auto"/>
      </w:pPr>
      <w:r>
        <w:t>Веб-компоненты Office</w:t>
      </w:r>
    </w:p>
    <w:p w14:paraId="1F9778C1" w14:textId="77777777" w:rsidR="00280B5A" w:rsidRDefault="00280B5A" w:rsidP="00C1564F">
      <w:pPr>
        <w:pStyle w:val="PURBody-Indented"/>
      </w:pPr>
      <w: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14:paraId="1100465A" w14:textId="77777777" w:rsidR="00280B5A" w:rsidRPr="00AB18D1" w:rsidRDefault="00280B5A" w:rsidP="00C1564F">
      <w:pPr>
        <w:pStyle w:val="PURBlueStrong-Indented"/>
        <w:spacing w:line="240" w:lineRule="auto"/>
      </w:pPr>
      <w:r>
        <w:t>Ограничения использования</w:t>
      </w:r>
    </w:p>
    <w:p w14:paraId="5297B40D" w14:textId="6E4F7858" w:rsidR="00280B5A" w:rsidRDefault="00280B5A" w:rsidP="00C1564F">
      <w:pPr>
        <w:pStyle w:val="PURBullet-Indented"/>
        <w:numPr>
          <w:ilvl w:val="0"/>
          <w:numId w:val="0"/>
        </w:numPr>
        <w:spacing w:line="240" w:lineRule="auto"/>
        <w:ind w:left="270"/>
      </w:pPr>
      <w:r>
        <w:t>Вы не можете использовать серверное программное обеспечение, включая Master Secret Server, на сервере, являющемся частью сетевого кластера, или в операционной среде, являющейся частью сетевого кластера операционных сред на этом же сервере.</w:t>
      </w:r>
    </w:p>
    <w:p w14:paraId="20E329E5" w14:textId="77777777" w:rsidR="00280B5A" w:rsidRDefault="00280B5A" w:rsidP="00C1564F">
      <w:pPr>
        <w:pStyle w:val="PURBlueStrong-Indented"/>
        <w:spacing w:line="240" w:lineRule="auto"/>
      </w:pPr>
      <w:r>
        <w:t>ПО .NET Framework</w:t>
      </w:r>
    </w:p>
    <w:p w14:paraId="45CB017F" w14:textId="405FAF1C" w:rsidR="00280B5A" w:rsidRPr="006F7AFD" w:rsidRDefault="00280B5A" w:rsidP="00C1564F">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18052DAC" w14:textId="659E263D" w:rsidR="00280B5A" w:rsidRPr="00A50403" w:rsidRDefault="00A93FEE" w:rsidP="00C1564F">
      <w:pPr>
        <w:pStyle w:val="PURBreadcrumb"/>
        <w:rPr>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19B5CC5E" w14:textId="2D5DE57C" w:rsidR="00280B5A" w:rsidRDefault="00280B5A" w:rsidP="00C1564F">
      <w:pPr>
        <w:pStyle w:val="PURProductName"/>
      </w:pPr>
      <w:bookmarkStart w:id="338" w:name="_Toc346536851"/>
      <w:bookmarkStart w:id="339" w:name="_Toc363552789"/>
      <w:bookmarkStart w:id="340" w:name="_Toc363552853"/>
      <w:bookmarkStart w:id="341" w:name="_Toc378682193"/>
      <w:bookmarkStart w:id="342" w:name="_Toc378682254"/>
      <w:bookmarkStart w:id="343" w:name="_Toc371268266"/>
      <w:bookmarkStart w:id="344" w:name="_Toc371268332"/>
      <w:bookmarkStart w:id="345" w:name="_Toc379278470"/>
      <w:bookmarkStart w:id="346" w:name="_Toc379278533"/>
      <w:bookmarkStart w:id="347" w:name="_Toc428364442"/>
      <w:bookmarkStart w:id="348" w:name="_Toc428364765"/>
      <w:r>
        <w:t xml:space="preserve">BizTalk Server 2013 </w:t>
      </w:r>
      <w:bookmarkEnd w:id="323"/>
      <w:bookmarkEnd w:id="324"/>
      <w:r>
        <w:t>R2 Branch</w:t>
      </w:r>
      <w:bookmarkEnd w:id="338"/>
      <w:bookmarkEnd w:id="339"/>
      <w:bookmarkEnd w:id="340"/>
      <w:bookmarkEnd w:id="341"/>
      <w:bookmarkEnd w:id="342"/>
      <w:bookmarkEnd w:id="343"/>
      <w:bookmarkEnd w:id="344"/>
      <w:bookmarkEnd w:id="345"/>
      <w:bookmarkEnd w:id="346"/>
      <w:bookmarkEnd w:id="347"/>
      <w:bookmarkEnd w:id="348"/>
      <w:r>
        <w:fldChar w:fldCharType="begin"/>
      </w:r>
      <w:r>
        <w:instrText>XE "BizTalk Server 2013 R2 Branch"</w:instrText>
      </w:r>
      <w:r>
        <w:fldChar w:fldCharType="end"/>
      </w:r>
    </w:p>
    <w:p w14:paraId="6E6E046B" w14:textId="77777777" w:rsidR="00280B5A" w:rsidRPr="000A146C" w:rsidRDefault="00280B5A"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681F5AEE" w14:textId="77777777" w:rsidTr="00280B5A">
        <w:tc>
          <w:tcPr>
            <w:tcW w:w="2477" w:type="pct"/>
          </w:tcPr>
          <w:p w14:paraId="0DAC67A6" w14:textId="22A927CB" w:rsidR="00280B5A" w:rsidRPr="003667B6" w:rsidRDefault="00280B5A" w:rsidP="00C1564F">
            <w:pPr>
              <w:pStyle w:val="PURLMSH"/>
            </w:pPr>
            <w:r>
              <w:t xml:space="preserve">Перемещение лицензий в фермах серверов: </w:t>
            </w:r>
            <w:r>
              <w:rPr>
                <w:b/>
              </w:rPr>
              <w:t xml:space="preserve">Да </w:t>
            </w:r>
            <w:r>
              <w:rPr>
                <w:i/>
              </w:rPr>
              <w:t xml:space="preserve">(см. </w:t>
            </w:r>
            <w:hyperlink w:anchor="ОБЩИЕ_УСЛОВИЯ" w:history="1">
              <w:r>
                <w:rPr>
                  <w:rStyle w:val="Hyperlink"/>
                  <w:i/>
                </w:rPr>
                <w:t>«Общие условия»</w:t>
              </w:r>
            </w:hyperlink>
            <w:r>
              <w:rPr>
                <w:i/>
              </w:rPr>
              <w:t>)</w:t>
            </w:r>
            <w:r>
              <w:t xml:space="preserve"> </w:t>
            </w:r>
          </w:p>
        </w:tc>
        <w:tc>
          <w:tcPr>
            <w:tcW w:w="2523" w:type="pct"/>
          </w:tcPr>
          <w:p w14:paraId="2A10F8A3" w14:textId="77777777" w:rsidR="00280B5A" w:rsidRDefault="00280B5A" w:rsidP="00C1564F">
            <w:pPr>
              <w:pStyle w:val="PURLMSH"/>
            </w:pPr>
            <w:r>
              <w:t xml:space="preserve">См. соответствующее уведомление. </w:t>
            </w:r>
            <w:r>
              <w:rPr>
                <w:b/>
              </w:rPr>
              <w:t>Нет</w:t>
            </w:r>
          </w:p>
        </w:tc>
      </w:tr>
      <w:tr w:rsidR="00280B5A" w14:paraId="2C31CBB9" w14:textId="77777777" w:rsidTr="00A50403">
        <w:tc>
          <w:tcPr>
            <w:tcW w:w="2477" w:type="pct"/>
          </w:tcPr>
          <w:p w14:paraId="15F054E0" w14:textId="38147AC5" w:rsidR="00280B5A" w:rsidRPr="003667B6" w:rsidRDefault="00280B5A" w:rsidP="00C1564F">
            <w:pPr>
              <w:pStyle w:val="PURLMSH"/>
            </w:pPr>
            <w:r>
              <w:t xml:space="preserve">Клиентское/Дополнительное программное обеспечение </w:t>
            </w:r>
            <w:r>
              <w:rPr>
                <w:b/>
              </w:rPr>
              <w:t>Да</w:t>
            </w:r>
            <w:r>
              <w:t xml:space="preserve"> </w:t>
            </w:r>
            <w:r w:rsidR="00EC1D0F" w:rsidRPr="00EC1D0F">
              <w:br/>
            </w:r>
            <w:r>
              <w:rPr>
                <w:i/>
              </w:rPr>
              <w:t xml:space="preserve">(см. </w:t>
            </w:r>
            <w:hyperlink w:anchor="Appendix1" w:history="1">
              <w:r>
                <w:rPr>
                  <w:rStyle w:val="Hyperlink"/>
                  <w:i/>
                </w:rPr>
                <w:t>Приложение 1</w:t>
              </w:r>
            </w:hyperlink>
            <w:r>
              <w:rPr>
                <w:i/>
              </w:rPr>
              <w:t>)</w:t>
            </w:r>
          </w:p>
        </w:tc>
        <w:tc>
          <w:tcPr>
            <w:tcW w:w="2523" w:type="pct"/>
          </w:tcPr>
          <w:p w14:paraId="3FF4C4E1" w14:textId="77777777" w:rsidR="00280B5A" w:rsidRDefault="00280B5A" w:rsidP="00C1564F">
            <w:pPr>
              <w:pStyle w:val="PURLMSH"/>
            </w:pPr>
          </w:p>
        </w:tc>
      </w:tr>
    </w:tbl>
    <w:p w14:paraId="0D6145D6" w14:textId="77777777" w:rsidR="00280B5A" w:rsidRPr="002760D0" w:rsidRDefault="00280B5A" w:rsidP="00C1564F">
      <w:pPr>
        <w:pStyle w:val="PURADDITIONALTERMSHEADERMB"/>
      </w:pPr>
      <w:r>
        <w:t>Дополнительные условия.</w:t>
      </w:r>
    </w:p>
    <w:p w14:paraId="67C0DD1C" w14:textId="77777777" w:rsidR="00280B5A" w:rsidRDefault="00280B5A" w:rsidP="00C1564F">
      <w:pPr>
        <w:pStyle w:val="PURBlueStrong-Indented"/>
        <w:spacing w:line="240" w:lineRule="auto"/>
      </w:pPr>
      <w:r>
        <w:lastRenderedPageBreak/>
        <w:t>Веб-компоненты Office</w:t>
      </w:r>
    </w:p>
    <w:p w14:paraId="6CEF681D" w14:textId="77777777" w:rsidR="00280B5A" w:rsidRDefault="00280B5A" w:rsidP="00C1564F">
      <w:pPr>
        <w:pStyle w:val="PURBody-Indented"/>
      </w:pPr>
      <w: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14:paraId="377A24C9" w14:textId="77777777" w:rsidR="00280B5A" w:rsidRPr="00AB18D1" w:rsidRDefault="00280B5A" w:rsidP="00C1564F">
      <w:pPr>
        <w:pStyle w:val="PURBlueStrong-Indented"/>
        <w:spacing w:line="240" w:lineRule="auto"/>
      </w:pPr>
      <w:r>
        <w:t>Ограничения использования</w:t>
      </w:r>
    </w:p>
    <w:p w14:paraId="63E1FD6C" w14:textId="77777777" w:rsidR="00280B5A" w:rsidRDefault="00280B5A" w:rsidP="00C1564F">
      <w:pPr>
        <w:pStyle w:val="PURBody-Indented"/>
      </w:pPr>
      <w:r>
        <w:t>Вы можете Запускать Экземпляры программного обеспечения только на Лицензированных серверах в конечной точке вашей внутренней сети (или на границе вашей организации) для подключения бизнес-событий или транзакций к действиям, обрабатываемым в этой конечной точке. Лицензированный сервер не может:</w:t>
      </w:r>
    </w:p>
    <w:p w14:paraId="6FC4003B" w14:textId="77777777" w:rsidR="00280B5A" w:rsidRPr="00AB18D1" w:rsidRDefault="00280B5A" w:rsidP="00C1564F">
      <w:pPr>
        <w:pStyle w:val="PURBullet-Indented"/>
        <w:numPr>
          <w:ilvl w:val="0"/>
          <w:numId w:val="24"/>
        </w:numPr>
        <w:spacing w:line="240" w:lineRule="auto"/>
      </w:pPr>
      <w:r>
        <w:t>действовать в качестве центрального узла в сетевой модели типа «Звезда»;</w:t>
      </w:r>
    </w:p>
    <w:p w14:paraId="4D49DC22" w14:textId="77777777" w:rsidR="00280B5A" w:rsidRPr="00AB18D1" w:rsidRDefault="00280B5A" w:rsidP="00C1564F">
      <w:pPr>
        <w:pStyle w:val="PURBullet-Indented"/>
        <w:numPr>
          <w:ilvl w:val="0"/>
          <w:numId w:val="24"/>
        </w:numPr>
        <w:spacing w:line="240" w:lineRule="auto"/>
      </w:pPr>
      <w:r>
        <w:t>осуществлять централизацию связи на уровне организации с другими серверами или устройствами; или</w:t>
      </w:r>
    </w:p>
    <w:p w14:paraId="258ED234" w14:textId="77777777" w:rsidR="00280B5A" w:rsidRDefault="00280B5A" w:rsidP="00C1564F">
      <w:pPr>
        <w:pStyle w:val="PURBullet-Indented"/>
        <w:numPr>
          <w:ilvl w:val="0"/>
          <w:numId w:val="24"/>
        </w:numPr>
        <w:spacing w:line="240" w:lineRule="auto"/>
      </w:pPr>
      <w:r>
        <w:t>автоматизировать бизнес-процессы между подразделениями, дочерними компаниями или филиалами.</w:t>
      </w:r>
    </w:p>
    <w:p w14:paraId="7322E429" w14:textId="77777777" w:rsidR="00280B5A" w:rsidRDefault="00280B5A" w:rsidP="00C1564F">
      <w:pPr>
        <w:pStyle w:val="PURBullet-Indented"/>
        <w:numPr>
          <w:ilvl w:val="0"/>
          <w:numId w:val="0"/>
        </w:numPr>
        <w:spacing w:line="240" w:lineRule="auto"/>
        <w:ind w:left="504"/>
      </w:pPr>
    </w:p>
    <w:p w14:paraId="1C97FFD8" w14:textId="77777777" w:rsidR="00280B5A" w:rsidRDefault="00280B5A" w:rsidP="00C1564F">
      <w:pPr>
        <w:pStyle w:val="PURBullet-Indented"/>
        <w:numPr>
          <w:ilvl w:val="0"/>
          <w:numId w:val="0"/>
        </w:numPr>
        <w:spacing w:line="240" w:lineRule="auto"/>
        <w:ind w:left="288"/>
      </w:pPr>
      <w:r>
        <w:t>Вы не можете использовать серверное программное обеспечение, включая Master Secret Server, на сервере, являющемся частью сетевого кластера, или в операционной среде, являющейся частью сетевого кластера операционных сред на этом же сервере.</w:t>
      </w:r>
    </w:p>
    <w:p w14:paraId="0E3EBA31" w14:textId="77777777" w:rsidR="00280B5A" w:rsidRDefault="00280B5A" w:rsidP="00C1564F">
      <w:pPr>
        <w:pStyle w:val="PURBlueStrong-Indented"/>
        <w:spacing w:line="240" w:lineRule="auto"/>
      </w:pPr>
      <w:r>
        <w:t>ПО .NET Framework</w:t>
      </w:r>
    </w:p>
    <w:p w14:paraId="1779B089" w14:textId="31CDA754" w:rsidR="00280B5A" w:rsidRPr="006F7AFD" w:rsidRDefault="00280B5A" w:rsidP="00C1564F">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5A89F02C" w14:textId="1EB8027B" w:rsidR="004F54A3" w:rsidRPr="00A50403" w:rsidRDefault="00A93FEE" w:rsidP="00C1564F">
      <w:pPr>
        <w:pStyle w:val="PURBullet"/>
        <w:numPr>
          <w:ilvl w:val="0"/>
          <w:numId w:val="0"/>
        </w:numPr>
        <w:spacing w:line="240" w:lineRule="auto"/>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78CFA21F" w14:textId="49EBE95D" w:rsidR="004F54A3" w:rsidRDefault="004F54A3" w:rsidP="00C1564F">
      <w:pPr>
        <w:pStyle w:val="PURProductName"/>
      </w:pPr>
      <w:bookmarkStart w:id="349" w:name="_Toc428364443"/>
      <w:bookmarkStart w:id="350" w:name="_Toc428364766"/>
      <w:r>
        <w:t>Microsoft Dynamics AX 2012 R3 Standard Commerce Server Core</w:t>
      </w:r>
      <w:bookmarkEnd w:id="349"/>
      <w:bookmarkEnd w:id="350"/>
      <w:r>
        <w:fldChar w:fldCharType="begin"/>
      </w:r>
      <w:r>
        <w:instrText>XE "Microsoft Dynamics AX 2012 R3 Standard Commerce Server Core"</w:instrText>
      </w:r>
      <w:r>
        <w:fldChar w:fldCharType="end"/>
      </w:r>
    </w:p>
    <w:p w14:paraId="508B6CCE" w14:textId="77777777" w:rsidR="004F54A3" w:rsidRPr="00A23961" w:rsidRDefault="004F54A3" w:rsidP="00C1564F">
      <w:pPr>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4F54A3" w:rsidRPr="00417407" w14:paraId="2EE38238" w14:textId="77777777" w:rsidTr="008B4AAF">
        <w:tc>
          <w:tcPr>
            <w:tcW w:w="5520" w:type="dxa"/>
            <w:shd w:val="clear" w:color="auto" w:fill="auto"/>
          </w:tcPr>
          <w:p w14:paraId="0FDA0A42" w14:textId="5FE0389B" w:rsidR="004F54A3" w:rsidRPr="00417407" w:rsidRDefault="004F54A3" w:rsidP="00C1564F">
            <w:pPr>
              <w:pStyle w:val="PURBody"/>
              <w:spacing w:after="0"/>
              <w:rPr>
                <w:rFonts w:ascii="Arial Narrow" w:hAnsi="Arial Narrow"/>
                <w:color w:val="404040"/>
              </w:rPr>
            </w:pPr>
            <w:r>
              <w:rPr>
                <w:rFonts w:ascii="Arial Narrow" w:hAnsi="Arial Narrow"/>
              </w:rPr>
              <w:t xml:space="preserve">Перемещение лицензий в фермах серверов: </w:t>
            </w:r>
            <w:r>
              <w:rPr>
                <w:rFonts w:ascii="Arial Narrow" w:hAnsi="Arial Narrow"/>
                <w:b/>
              </w:rPr>
              <w:t xml:space="preserve">Да </w:t>
            </w:r>
            <w:r>
              <w:rPr>
                <w:rFonts w:ascii="Arial Narrow" w:hAnsi="Arial Narrow"/>
                <w:i/>
              </w:rPr>
              <w:t xml:space="preserve">(см. </w:t>
            </w:r>
            <w:hyperlink w:anchor="ОБЩИЕ_УСЛОВИЯ" w:history="1">
              <w:r>
                <w:rPr>
                  <w:rStyle w:val="Hyperlink"/>
                  <w:rFonts w:ascii="Arial Narrow" w:hAnsi="Arial Narrow"/>
                  <w:i/>
                </w:rPr>
                <w:t>«Общие условия»</w:t>
              </w:r>
            </w:hyperlink>
            <w:r>
              <w:rPr>
                <w:rFonts w:ascii="Arial Narrow" w:hAnsi="Arial Narrow"/>
                <w:i/>
              </w:rPr>
              <w:t>)</w:t>
            </w:r>
            <w:r>
              <w:rPr>
                <w:rFonts w:ascii="Arial Narrow" w:hAnsi="Arial Narrow"/>
              </w:rPr>
              <w:t xml:space="preserve"> </w:t>
            </w:r>
          </w:p>
        </w:tc>
        <w:tc>
          <w:tcPr>
            <w:tcW w:w="5510" w:type="dxa"/>
            <w:shd w:val="clear" w:color="auto" w:fill="auto"/>
          </w:tcPr>
          <w:p w14:paraId="3AC83D46" w14:textId="77777777" w:rsidR="004F54A3" w:rsidRPr="00417407" w:rsidRDefault="004F54A3" w:rsidP="00C1564F">
            <w:pPr>
              <w:pStyle w:val="PURBody"/>
              <w:spacing w:after="0"/>
              <w:rPr>
                <w:rFonts w:ascii="Arial Narrow" w:hAnsi="Arial Narrow"/>
                <w:color w:val="404040"/>
              </w:rPr>
            </w:pPr>
            <w:r>
              <w:rPr>
                <w:rFonts w:ascii="Arial Narrow" w:hAnsi="Arial Narrow"/>
              </w:rPr>
              <w:t>См. соответствующее уведомление. Нет</w:t>
            </w:r>
          </w:p>
        </w:tc>
      </w:tr>
      <w:tr w:rsidR="004F54A3" w:rsidRPr="00417407" w14:paraId="4021A9A0" w14:textId="77777777" w:rsidTr="008B4AAF">
        <w:tc>
          <w:tcPr>
            <w:tcW w:w="5520" w:type="dxa"/>
            <w:shd w:val="clear" w:color="auto" w:fill="auto"/>
          </w:tcPr>
          <w:p w14:paraId="70E0369B" w14:textId="77777777" w:rsidR="00DB28A8" w:rsidRPr="005C2583" w:rsidRDefault="004F54A3" w:rsidP="00C1564F">
            <w:pPr>
              <w:pStyle w:val="PURBody"/>
              <w:spacing w:after="0"/>
              <w:rPr>
                <w:rFonts w:ascii="Arial Narrow" w:hAnsi="Arial Narrow"/>
              </w:rPr>
            </w:pPr>
            <w:r>
              <w:rPr>
                <w:rFonts w:ascii="Arial Narrow" w:hAnsi="Arial Narrow"/>
              </w:rPr>
              <w:t xml:space="preserve">Клиентское/Дополнительное программное обеспечение </w:t>
            </w:r>
            <w:r>
              <w:rPr>
                <w:rFonts w:ascii="Arial Narrow" w:hAnsi="Arial Narrow"/>
                <w:b/>
              </w:rPr>
              <w:t>Да</w:t>
            </w:r>
            <w:r>
              <w:rPr>
                <w:rFonts w:ascii="Arial Narrow" w:hAnsi="Arial Narrow"/>
              </w:rPr>
              <w:t xml:space="preserve"> </w:t>
            </w:r>
          </w:p>
          <w:p w14:paraId="69076560" w14:textId="6F8BD070" w:rsidR="004F54A3" w:rsidRDefault="004F54A3" w:rsidP="00C1564F">
            <w:pPr>
              <w:pStyle w:val="PURBody"/>
              <w:spacing w:after="0"/>
              <w:rPr>
                <w:rFonts w:ascii="Arial Narrow" w:hAnsi="Arial Narrow"/>
                <w:i/>
              </w:rPr>
            </w:pPr>
            <w:r>
              <w:rPr>
                <w:rFonts w:ascii="Arial Narrow" w:hAnsi="Arial Narrow"/>
                <w:i/>
              </w:rPr>
              <w:t xml:space="preserve">(см. </w:t>
            </w:r>
            <w:hyperlink w:anchor="Appendix1" w:history="1">
              <w:r>
                <w:rPr>
                  <w:rFonts w:ascii="Arial Narrow" w:hAnsi="Arial Narrow"/>
                  <w:i/>
                  <w:color w:val="00467F"/>
                  <w:u w:val="single"/>
                </w:rPr>
                <w:t>Приложение 1</w:t>
              </w:r>
            </w:hyperlink>
            <w:r>
              <w:rPr>
                <w:rFonts w:ascii="Arial Narrow" w:hAnsi="Arial Narrow"/>
                <w:i/>
              </w:rPr>
              <w:t>)</w:t>
            </w:r>
          </w:p>
          <w:p w14:paraId="5BC8F535" w14:textId="77777777" w:rsidR="004F54A3" w:rsidRPr="00417407" w:rsidRDefault="004F54A3" w:rsidP="00C1564F">
            <w:pPr>
              <w:pStyle w:val="PURBody"/>
              <w:spacing w:after="0"/>
              <w:rPr>
                <w:rFonts w:ascii="Arial Narrow" w:hAnsi="Arial Narrow"/>
                <w:color w:val="404040"/>
              </w:rPr>
            </w:pPr>
          </w:p>
        </w:tc>
        <w:tc>
          <w:tcPr>
            <w:tcW w:w="5510" w:type="dxa"/>
            <w:shd w:val="clear" w:color="auto" w:fill="auto"/>
          </w:tcPr>
          <w:p w14:paraId="4773CA38" w14:textId="77777777" w:rsidR="004F54A3" w:rsidRPr="00417407" w:rsidRDefault="004F54A3" w:rsidP="00C1564F">
            <w:pPr>
              <w:pStyle w:val="PURBody"/>
              <w:spacing w:after="0"/>
              <w:rPr>
                <w:rFonts w:ascii="Arial Narrow" w:hAnsi="Arial Narrow"/>
                <w:color w:val="404040"/>
              </w:rPr>
            </w:pPr>
          </w:p>
        </w:tc>
      </w:tr>
    </w:tbl>
    <w:p w14:paraId="32763D3B" w14:textId="0B02DB54" w:rsidR="00280B5A" w:rsidRPr="00A50403" w:rsidRDefault="00A93FEE" w:rsidP="00C1564F">
      <w:pPr>
        <w:pStyle w:val="PURBullet"/>
        <w:numPr>
          <w:ilvl w:val="0"/>
          <w:numId w:val="0"/>
        </w:numPr>
        <w:spacing w:line="240" w:lineRule="auto"/>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1F7DEBFD" w14:textId="296A1A9A" w:rsidR="00A748AB" w:rsidRDefault="00A748AB" w:rsidP="00C1564F">
      <w:pPr>
        <w:pStyle w:val="PURProductName"/>
      </w:pPr>
      <w:bookmarkStart w:id="351" w:name="_Toc346536852"/>
      <w:bookmarkStart w:id="352" w:name="_Toc339280316"/>
      <w:bookmarkStart w:id="353" w:name="_Toc363552790"/>
      <w:bookmarkStart w:id="354" w:name="_Toc363552854"/>
      <w:bookmarkStart w:id="355" w:name="_Toc378682194"/>
      <w:bookmarkStart w:id="356" w:name="_Toc378682255"/>
      <w:bookmarkStart w:id="357" w:name="_Toc371268267"/>
      <w:bookmarkStart w:id="358" w:name="_Toc371268333"/>
      <w:bookmarkStart w:id="359" w:name="_Toc379278471"/>
      <w:bookmarkStart w:id="360" w:name="_Toc379278534"/>
      <w:bookmarkStart w:id="361" w:name="_Toc428364444"/>
      <w:bookmarkStart w:id="362" w:name="_Toc428364767"/>
      <w:r>
        <w:t>SQL Server 2014 Enterprise</w:t>
      </w:r>
      <w:bookmarkEnd w:id="351"/>
      <w:bookmarkEnd w:id="352"/>
      <w:bookmarkEnd w:id="353"/>
      <w:bookmarkEnd w:id="354"/>
      <w:bookmarkEnd w:id="355"/>
      <w:bookmarkEnd w:id="356"/>
      <w:bookmarkEnd w:id="357"/>
      <w:bookmarkEnd w:id="358"/>
      <w:r>
        <w:t xml:space="preserve"> Core</w:t>
      </w:r>
      <w:bookmarkEnd w:id="359"/>
      <w:bookmarkEnd w:id="360"/>
      <w:bookmarkEnd w:id="361"/>
      <w:bookmarkEnd w:id="362"/>
      <w:r>
        <w:fldChar w:fldCharType="begin"/>
      </w:r>
      <w:r>
        <w:instrText>XE "SQL Server 2014 Enterprise Core"</w:instrText>
      </w:r>
      <w:r>
        <w:fldChar w:fldCharType="end"/>
      </w:r>
    </w:p>
    <w:p w14:paraId="3CD3163D" w14:textId="77777777" w:rsidR="00A748AB" w:rsidRPr="00A23961" w:rsidRDefault="00A748AB" w:rsidP="00C1564F">
      <w:pPr>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58BD8813" w:rsidR="00A748AB" w:rsidRPr="00417407" w:rsidRDefault="00A748AB" w:rsidP="00C1564F">
            <w:pPr>
              <w:pStyle w:val="PURBody"/>
              <w:spacing w:after="0"/>
              <w:rPr>
                <w:rFonts w:ascii="Arial Narrow" w:hAnsi="Arial Narrow"/>
                <w:color w:val="404040"/>
              </w:rPr>
            </w:pPr>
            <w:r>
              <w:rPr>
                <w:rFonts w:ascii="Arial Narrow" w:hAnsi="Arial Narrow"/>
              </w:rPr>
              <w:t xml:space="preserve">Перемещение лицензий в фермах серверов: </w:t>
            </w:r>
            <w:r>
              <w:rPr>
                <w:rFonts w:ascii="Arial Narrow" w:hAnsi="Arial Narrow"/>
                <w:b/>
              </w:rPr>
              <w:t xml:space="preserve">Да </w:t>
            </w:r>
            <w:r>
              <w:rPr>
                <w:rFonts w:ascii="Arial Narrow" w:hAnsi="Arial Narrow"/>
                <w:i/>
              </w:rPr>
              <w:t xml:space="preserve">(см. </w:t>
            </w:r>
            <w:hyperlink w:anchor="ОБЩИЕ_УСЛОВИЯ" w:history="1">
              <w:r>
                <w:rPr>
                  <w:rStyle w:val="Hyperlink"/>
                  <w:rFonts w:ascii="Arial Narrow" w:hAnsi="Arial Narrow"/>
                  <w:i/>
                </w:rPr>
                <w:t>«Общие условия»</w:t>
              </w:r>
            </w:hyperlink>
            <w:r>
              <w:rPr>
                <w:rFonts w:ascii="Arial Narrow" w:hAnsi="Arial Narrow"/>
                <w:i/>
              </w:rPr>
              <w:t>)</w:t>
            </w:r>
            <w:r>
              <w:rPr>
                <w:rFonts w:ascii="Arial Narrow" w:hAnsi="Arial Narrow"/>
              </w:rPr>
              <w:t xml:space="preserve"> </w:t>
            </w:r>
          </w:p>
        </w:tc>
        <w:tc>
          <w:tcPr>
            <w:tcW w:w="5510" w:type="dxa"/>
            <w:shd w:val="clear" w:color="auto" w:fill="auto"/>
          </w:tcPr>
          <w:p w14:paraId="359381E2" w14:textId="59427216" w:rsidR="00A748AB" w:rsidRPr="00417407" w:rsidRDefault="00A748AB" w:rsidP="00C1564F">
            <w:pPr>
              <w:pStyle w:val="PURBody"/>
              <w:spacing w:after="0"/>
              <w:rPr>
                <w:rFonts w:ascii="Arial Narrow" w:hAnsi="Arial Narrow"/>
                <w:color w:val="404040"/>
              </w:rPr>
            </w:pPr>
            <w:r>
              <w:rPr>
                <w:rFonts w:ascii="Arial Narrow" w:hAnsi="Arial Narrow"/>
              </w:rPr>
              <w:t xml:space="preserve">См. соответствующее уведомление. </w:t>
            </w:r>
            <w:r>
              <w:rPr>
                <w:rFonts w:ascii="Arial Narrow" w:hAnsi="Arial Narrow"/>
                <w:b/>
              </w:rPr>
              <w:t>Автоматические обновления</w:t>
            </w:r>
            <w:r>
              <w:rPr>
                <w:rFonts w:ascii="Arial Narrow" w:hAnsi="Arial Narrow"/>
              </w:rPr>
              <w:t xml:space="preserve"> </w:t>
            </w:r>
            <w:r w:rsidR="00DB28A8" w:rsidRPr="00DB28A8">
              <w:rPr>
                <w:rFonts w:ascii="Arial Narrow" w:hAnsi="Arial Narrow"/>
              </w:rPr>
              <w:br/>
            </w:r>
            <w:r>
              <w:rPr>
                <w:rFonts w:ascii="Arial Narrow" w:hAnsi="Arial Narrow"/>
                <w:i/>
              </w:rPr>
              <w:t xml:space="preserve">(см. </w:t>
            </w:r>
            <w:hyperlink w:anchor="Appendix2" w:history="1">
              <w:r>
                <w:rPr>
                  <w:rFonts w:ascii="Arial Narrow" w:hAnsi="Arial Narrow"/>
                  <w:i/>
                  <w:color w:val="00467F"/>
                  <w:u w:val="single"/>
                </w:rPr>
                <w:t>Приложение 2</w:t>
              </w:r>
            </w:hyperlink>
            <w:r>
              <w:rPr>
                <w:rFonts w:ascii="Arial Narrow" w:hAnsi="Arial Narrow"/>
                <w:i/>
              </w:rPr>
              <w:t>)</w:t>
            </w:r>
          </w:p>
        </w:tc>
      </w:tr>
      <w:tr w:rsidR="00A748AB" w:rsidRPr="00417407" w14:paraId="6BE41333" w14:textId="77777777" w:rsidTr="00A748AB">
        <w:tc>
          <w:tcPr>
            <w:tcW w:w="5520" w:type="dxa"/>
            <w:shd w:val="clear" w:color="auto" w:fill="auto"/>
          </w:tcPr>
          <w:p w14:paraId="20C26ED4" w14:textId="240351BD" w:rsidR="00A748AB" w:rsidRPr="00417407" w:rsidRDefault="00A748AB" w:rsidP="00C1564F">
            <w:pPr>
              <w:pStyle w:val="PURBody"/>
              <w:spacing w:after="0"/>
              <w:rPr>
                <w:rFonts w:ascii="Arial Narrow" w:hAnsi="Arial Narrow"/>
                <w:color w:val="404040"/>
              </w:rPr>
            </w:pPr>
            <w:r>
              <w:rPr>
                <w:rFonts w:ascii="Arial Narrow" w:hAnsi="Arial Narrow"/>
              </w:rPr>
              <w:t xml:space="preserve">Клиентское/Дополнительное программное обеспечение </w:t>
            </w:r>
            <w:r>
              <w:rPr>
                <w:rFonts w:ascii="Arial Narrow" w:hAnsi="Arial Narrow"/>
                <w:b/>
              </w:rPr>
              <w:t>Да</w:t>
            </w:r>
            <w:r>
              <w:rPr>
                <w:rFonts w:ascii="Arial Narrow" w:hAnsi="Arial Narrow"/>
              </w:rPr>
              <w:t xml:space="preserve"> </w:t>
            </w:r>
            <w:r w:rsidR="00DB28A8" w:rsidRPr="00DB28A8">
              <w:rPr>
                <w:rFonts w:ascii="Arial Narrow" w:hAnsi="Arial Narrow"/>
              </w:rPr>
              <w:br/>
            </w:r>
            <w:r>
              <w:rPr>
                <w:rFonts w:ascii="Arial Narrow" w:hAnsi="Arial Narrow"/>
                <w:i/>
              </w:rPr>
              <w:t xml:space="preserve">(см. </w:t>
            </w:r>
            <w:hyperlink w:anchor="Appendix1" w:history="1">
              <w:r>
                <w:rPr>
                  <w:rFonts w:ascii="Arial Narrow" w:hAnsi="Arial Narrow"/>
                  <w:i/>
                  <w:color w:val="00467F"/>
                  <w:u w:val="single"/>
                </w:rPr>
                <w:t>Приложение 1</w:t>
              </w:r>
            </w:hyperlink>
            <w:r>
              <w:rPr>
                <w:rFonts w:ascii="Arial Narrow" w:hAnsi="Arial Narrow"/>
                <w:i/>
              </w:rPr>
              <w:t>)</w:t>
            </w:r>
          </w:p>
        </w:tc>
        <w:tc>
          <w:tcPr>
            <w:tcW w:w="5510" w:type="dxa"/>
            <w:shd w:val="clear" w:color="auto" w:fill="auto"/>
          </w:tcPr>
          <w:p w14:paraId="5E227B61" w14:textId="77777777" w:rsidR="00A748AB" w:rsidRPr="00417407" w:rsidRDefault="00A748AB" w:rsidP="00C1564F">
            <w:pPr>
              <w:pStyle w:val="PURBody"/>
              <w:spacing w:after="0"/>
              <w:rPr>
                <w:rFonts w:ascii="Arial Narrow" w:hAnsi="Arial Narrow"/>
                <w:color w:val="404040"/>
              </w:rPr>
            </w:pPr>
          </w:p>
        </w:tc>
      </w:tr>
    </w:tbl>
    <w:p w14:paraId="27C17900" w14:textId="77777777" w:rsidR="00A748AB" w:rsidRDefault="00A748AB" w:rsidP="00C1564F">
      <w:pPr>
        <w:pStyle w:val="PURBlueBGHeader"/>
        <w:pBdr>
          <w:top w:val="none" w:sz="0" w:space="0" w:color="auto"/>
          <w:left w:val="none" w:sz="0" w:space="0" w:color="auto"/>
          <w:bottom w:val="none" w:sz="0" w:space="0" w:color="auto"/>
          <w:right w:val="none" w:sz="0" w:space="0" w:color="auto"/>
        </w:pBdr>
      </w:pPr>
      <w:r>
        <w:t>Дополнительные условия.</w:t>
      </w:r>
    </w:p>
    <w:p w14:paraId="0C517015" w14:textId="77777777" w:rsidR="00EA48AA" w:rsidRDefault="00EA48AA" w:rsidP="00C1564F">
      <w:pPr>
        <w:pStyle w:val="PURBlueStrong-Indented"/>
        <w:spacing w:line="240" w:lineRule="auto"/>
      </w:pPr>
      <w:r>
        <w:t>Права на использование выпусков с меньшими функциональными возможностями</w:t>
      </w:r>
    </w:p>
    <w:p w14:paraId="2B459099" w14:textId="2C7218E7" w:rsidR="00EA48AA" w:rsidRPr="003D33E5" w:rsidRDefault="00EA48AA" w:rsidP="00C1564F">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rPr>
      </w:pPr>
      <w:r>
        <w:rPr>
          <w:rFonts w:ascii="Arial" w:eastAsia="Arial" w:hAnsi="Arial" w:cs="Arial"/>
          <w:b w:val="0"/>
          <w:bCs w:val="0"/>
          <w:i w:val="0"/>
          <w:iCs w:val="0"/>
          <w:color w:val="404040" w:themeColor="text1" w:themeTint="BF"/>
          <w:sz w:val="18"/>
        </w:rPr>
        <w:t>Вместо любого разрешенного экземпляра можно создавать, хранить и использовать экземпляр SQL Server версии 2008 R2 выпуска Datacenter, любой более ранней версии SQL Server выпуска Enterprise либо версии 2014 или более ранней версии следующих выпусков программного обеспечения: Business Intelligence, Standard, Workgroup или Standard Edition for Small Business.</w:t>
      </w:r>
    </w:p>
    <w:p w14:paraId="26C9158D" w14:textId="77777777" w:rsidR="00EA48AA" w:rsidRDefault="00EA48AA" w:rsidP="00C1564F">
      <w:pPr>
        <w:pStyle w:val="PURBlueStrong-Indented"/>
        <w:spacing w:line="240" w:lineRule="auto"/>
      </w:pPr>
      <w:r>
        <w:t>Резервные серверы</w:t>
      </w:r>
    </w:p>
    <w:p w14:paraId="0B4C7F25" w14:textId="03B03643" w:rsidR="00EA48AA" w:rsidRPr="003D33E5" w:rsidRDefault="00EA48AA" w:rsidP="00C1564F">
      <w:pPr>
        <w:pStyle w:val="Heading2"/>
        <w:widowControl w:val="0"/>
        <w:pBdr>
          <w:bottom w:val="none" w:sz="0" w:space="0" w:color="auto"/>
        </w:pBdr>
        <w:tabs>
          <w:tab w:val="left" w:pos="720"/>
        </w:tabs>
        <w:spacing w:before="0"/>
        <w:ind w:left="270"/>
        <w:rPr>
          <w:b w:val="0"/>
          <w:caps w:val="0"/>
          <w:color w:val="404040" w:themeColor="text1" w:themeTint="BF"/>
          <w:sz w:val="18"/>
        </w:rPr>
      </w:pPr>
      <w:bookmarkStart w:id="363" w:name="_Toc346894345"/>
      <w:r>
        <w:rPr>
          <w:b w:val="0"/>
          <w:caps w:val="0"/>
          <w:color w:val="404040" w:themeColor="text1" w:themeTint="BF"/>
          <w:sz w:val="18"/>
        </w:rPr>
        <w:t xml:space="preserve">Для каждой операционной среды, в которой вы запускаете экземпляры серверного программного обеспечения, вы можете запустить такое же максимальное количество пассивных резервных экземпляров в отдельной операционной среде 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 должно превышать количество аппаратных потоков, используемых в соответствующих операционных средах, в которых запущены активные </w:t>
      </w:r>
      <w:r>
        <w:rPr>
          <w:b w:val="0"/>
          <w:caps w:val="0"/>
          <w:color w:val="404040" w:themeColor="text1" w:themeTint="BF"/>
          <w:sz w:val="18"/>
        </w:rPr>
        <w:lastRenderedPageBreak/>
        <w:t>экземпляры.</w:t>
      </w:r>
      <w:bookmarkEnd w:id="363"/>
    </w:p>
    <w:p w14:paraId="6A68E203" w14:textId="77777777" w:rsidR="009E6523" w:rsidRDefault="009E6523" w:rsidP="00C1564F">
      <w:pPr>
        <w:pStyle w:val="PURBlueStrong-Indented"/>
        <w:spacing w:line="240" w:lineRule="auto"/>
      </w:pPr>
      <w:r>
        <w:t>ПО .NET Framework</w:t>
      </w:r>
    </w:p>
    <w:p w14:paraId="54B36D39" w14:textId="39991968" w:rsidR="009E6523" w:rsidRDefault="009E6523" w:rsidP="00C1564F">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6463A328" w14:textId="7549ECAA" w:rsidR="00830DCA" w:rsidRPr="00A23961" w:rsidRDefault="00A93FEE" w:rsidP="00C1564F">
      <w:pPr>
        <w:keepNext/>
        <w:keepLines/>
        <w:spacing w:before="240" w:after="240"/>
        <w:jc w:val="right"/>
        <w:rPr>
          <w:rFonts w:ascii="Arial Narrow" w:hAnsi="Arial Narrow"/>
          <w:color w:val="00467F"/>
          <w:sz w:val="16"/>
          <w:u w:val="single"/>
        </w:rPr>
      </w:pPr>
      <w:hyperlink w:anchor="Оглавление" w:history="1">
        <w:r w:rsidR="004F2495">
          <w:rPr>
            <w:rFonts w:ascii="Arial Narrow" w:hAnsi="Arial Narrow"/>
            <w:color w:val="00467F"/>
            <w:sz w:val="16"/>
            <w:u w:val="single"/>
          </w:rPr>
          <w:t>Оглавление</w:t>
        </w:r>
      </w:hyperlink>
      <w:r w:rsidR="004F2495">
        <w:rPr>
          <w:sz w:val="18"/>
        </w:rPr>
        <w:t xml:space="preserve"> / </w:t>
      </w:r>
      <w:hyperlink w:anchor="UniversalTerms" w:history="1">
        <w:r w:rsidR="004F2495">
          <w:rPr>
            <w:rFonts w:ascii="Arial Narrow" w:hAnsi="Arial Narrow"/>
            <w:color w:val="00467F"/>
            <w:sz w:val="16"/>
            <w:u w:val="single"/>
          </w:rPr>
          <w:t>Универсальные условия лицензии</w:t>
        </w:r>
      </w:hyperlink>
    </w:p>
    <w:p w14:paraId="50B7D9A5" w14:textId="198CF469" w:rsidR="00EA48AA" w:rsidRDefault="00EA48AA" w:rsidP="00C1564F">
      <w:pPr>
        <w:pStyle w:val="PURProductName"/>
      </w:pPr>
      <w:bookmarkStart w:id="364" w:name="_Toc346536853"/>
      <w:bookmarkStart w:id="365" w:name="_Toc339280317"/>
      <w:bookmarkStart w:id="366" w:name="_Toc363552791"/>
      <w:bookmarkStart w:id="367" w:name="_Toc363552855"/>
      <w:bookmarkStart w:id="368" w:name="_Toc378682195"/>
      <w:bookmarkStart w:id="369" w:name="_Toc378682256"/>
      <w:bookmarkStart w:id="370" w:name="_Toc371268268"/>
      <w:bookmarkStart w:id="371" w:name="_Toc371268334"/>
      <w:bookmarkStart w:id="372" w:name="_Toc379278472"/>
      <w:bookmarkStart w:id="373" w:name="_Toc379278535"/>
      <w:bookmarkStart w:id="374" w:name="_Toc428364445"/>
      <w:bookmarkStart w:id="375" w:name="_Toc428364768"/>
      <w:r>
        <w:t>SQL Server 2014 Standard</w:t>
      </w:r>
      <w:bookmarkEnd w:id="364"/>
      <w:bookmarkEnd w:id="365"/>
      <w:bookmarkEnd w:id="366"/>
      <w:bookmarkEnd w:id="367"/>
      <w:bookmarkEnd w:id="368"/>
      <w:bookmarkEnd w:id="369"/>
      <w:bookmarkEnd w:id="370"/>
      <w:bookmarkEnd w:id="371"/>
      <w:r>
        <w:t xml:space="preserve"> Core</w:t>
      </w:r>
      <w:bookmarkEnd w:id="372"/>
      <w:bookmarkEnd w:id="373"/>
      <w:bookmarkEnd w:id="374"/>
      <w:bookmarkEnd w:id="375"/>
      <w:r>
        <w:fldChar w:fldCharType="begin"/>
      </w:r>
      <w:r>
        <w:instrText>XE "SQL Server 2014 Standard Core"</w:instrText>
      </w:r>
      <w:r>
        <w:fldChar w:fldCharType="end"/>
      </w:r>
    </w:p>
    <w:p w14:paraId="1F234A61" w14:textId="77777777" w:rsidR="00A748AB" w:rsidRPr="00A23961" w:rsidRDefault="00A748AB" w:rsidP="00C1564F">
      <w:pPr>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5B56311C" w:rsidR="00573633" w:rsidRPr="00417407" w:rsidRDefault="00573633" w:rsidP="00C1564F">
            <w:pPr>
              <w:pStyle w:val="PURBody"/>
              <w:spacing w:after="0"/>
              <w:rPr>
                <w:rFonts w:ascii="Arial Narrow" w:hAnsi="Arial Narrow"/>
                <w:color w:val="404040"/>
              </w:rPr>
            </w:pPr>
            <w:r>
              <w:rPr>
                <w:rFonts w:ascii="Arial Narrow" w:hAnsi="Arial Narrow"/>
              </w:rPr>
              <w:t xml:space="preserve">Перемещение лицензий в фермах серверов: </w:t>
            </w:r>
            <w:r>
              <w:rPr>
                <w:rFonts w:ascii="Arial Narrow" w:hAnsi="Arial Narrow"/>
                <w:b/>
              </w:rPr>
              <w:t xml:space="preserve">Да </w:t>
            </w:r>
            <w:r>
              <w:rPr>
                <w:rFonts w:ascii="Arial Narrow" w:hAnsi="Arial Narrow"/>
                <w:i/>
              </w:rPr>
              <w:t xml:space="preserve">(см. </w:t>
            </w:r>
            <w:hyperlink w:anchor="ОБЩИЕ_УСЛОВИЯ" w:history="1">
              <w:r>
                <w:rPr>
                  <w:rStyle w:val="Hyperlink"/>
                  <w:rFonts w:ascii="Arial Narrow" w:hAnsi="Arial Narrow"/>
                  <w:i/>
                </w:rPr>
                <w:t>«Общие условия»</w:t>
              </w:r>
            </w:hyperlink>
            <w:r>
              <w:rPr>
                <w:rFonts w:ascii="Arial Narrow" w:hAnsi="Arial Narrow"/>
                <w:i/>
              </w:rPr>
              <w:t>)</w:t>
            </w:r>
            <w:r>
              <w:rPr>
                <w:rFonts w:ascii="Arial Narrow" w:hAnsi="Arial Narrow"/>
              </w:rPr>
              <w:t xml:space="preserve"> </w:t>
            </w:r>
          </w:p>
        </w:tc>
        <w:tc>
          <w:tcPr>
            <w:tcW w:w="5510" w:type="dxa"/>
            <w:shd w:val="clear" w:color="auto" w:fill="auto"/>
          </w:tcPr>
          <w:p w14:paraId="5CC34D62" w14:textId="3190A281" w:rsidR="00573633" w:rsidRPr="00417407" w:rsidRDefault="00573633" w:rsidP="00C1564F">
            <w:pPr>
              <w:pStyle w:val="PURBody"/>
              <w:spacing w:after="0"/>
              <w:rPr>
                <w:rFonts w:ascii="Arial Narrow" w:hAnsi="Arial Narrow"/>
                <w:color w:val="404040"/>
              </w:rPr>
            </w:pPr>
            <w:r>
              <w:rPr>
                <w:rFonts w:ascii="Arial Narrow" w:hAnsi="Arial Narrow"/>
              </w:rPr>
              <w:t xml:space="preserve">См. соответствующее уведомление. </w:t>
            </w:r>
            <w:r>
              <w:rPr>
                <w:rFonts w:ascii="Arial Narrow" w:hAnsi="Arial Narrow"/>
                <w:b/>
              </w:rPr>
              <w:t>Автоматические обновления</w:t>
            </w:r>
            <w:r>
              <w:rPr>
                <w:rFonts w:ascii="Arial Narrow" w:hAnsi="Arial Narrow"/>
              </w:rPr>
              <w:t xml:space="preserve"> </w:t>
            </w:r>
            <w:r w:rsidR="000E53A0" w:rsidRPr="005C2583">
              <w:rPr>
                <w:rFonts w:ascii="Arial Narrow" w:hAnsi="Arial Narrow"/>
              </w:rPr>
              <w:br/>
            </w:r>
            <w:r>
              <w:rPr>
                <w:rFonts w:ascii="Arial Narrow" w:hAnsi="Arial Narrow"/>
                <w:i/>
              </w:rPr>
              <w:t xml:space="preserve">(см. </w:t>
            </w:r>
            <w:hyperlink w:anchor="Appendix2" w:history="1">
              <w:r>
                <w:rPr>
                  <w:rFonts w:ascii="Arial Narrow" w:hAnsi="Arial Narrow"/>
                  <w:i/>
                  <w:color w:val="00467F"/>
                  <w:u w:val="single"/>
                </w:rPr>
                <w:t>Приложение 2</w:t>
              </w:r>
            </w:hyperlink>
            <w:r>
              <w:rPr>
                <w:rFonts w:ascii="Arial Narrow" w:hAnsi="Arial Narrow"/>
                <w:i/>
              </w:rPr>
              <w:t>)</w:t>
            </w:r>
          </w:p>
        </w:tc>
      </w:tr>
      <w:tr w:rsidR="00573633" w:rsidRPr="00417407" w14:paraId="65E77F9F" w14:textId="77777777" w:rsidTr="00A748AB">
        <w:tc>
          <w:tcPr>
            <w:tcW w:w="5520" w:type="dxa"/>
            <w:shd w:val="clear" w:color="auto" w:fill="auto"/>
          </w:tcPr>
          <w:p w14:paraId="038530A4" w14:textId="268775B6" w:rsidR="00573633" w:rsidRPr="00417407" w:rsidRDefault="00573633" w:rsidP="00C1564F">
            <w:pPr>
              <w:pStyle w:val="PURBody"/>
              <w:spacing w:after="0"/>
              <w:rPr>
                <w:rFonts w:ascii="Arial Narrow" w:hAnsi="Arial Narrow"/>
                <w:color w:val="404040"/>
              </w:rPr>
            </w:pPr>
            <w:r>
              <w:rPr>
                <w:rFonts w:ascii="Arial Narrow" w:hAnsi="Arial Narrow"/>
              </w:rPr>
              <w:t xml:space="preserve">Клиентское/Дополнительное программное обеспечение </w:t>
            </w:r>
            <w:r>
              <w:rPr>
                <w:rFonts w:ascii="Arial Narrow" w:hAnsi="Arial Narrow"/>
                <w:b/>
              </w:rPr>
              <w:t>Да</w:t>
            </w:r>
            <w:r>
              <w:rPr>
                <w:rFonts w:ascii="Arial Narrow" w:hAnsi="Arial Narrow"/>
              </w:rPr>
              <w:t xml:space="preserve"> </w:t>
            </w:r>
            <w:r w:rsidR="00DB28A8" w:rsidRPr="00DB28A8">
              <w:rPr>
                <w:rFonts w:ascii="Arial Narrow" w:hAnsi="Arial Narrow"/>
              </w:rPr>
              <w:br/>
            </w:r>
            <w:r>
              <w:rPr>
                <w:rFonts w:ascii="Arial Narrow" w:hAnsi="Arial Narrow"/>
                <w:i/>
              </w:rPr>
              <w:t xml:space="preserve">(см. </w:t>
            </w:r>
            <w:hyperlink w:anchor="Appendix1" w:history="1">
              <w:r>
                <w:rPr>
                  <w:rFonts w:ascii="Arial Narrow" w:hAnsi="Arial Narrow"/>
                  <w:i/>
                  <w:color w:val="00467F"/>
                  <w:u w:val="single"/>
                </w:rPr>
                <w:t>Приложение 1</w:t>
              </w:r>
            </w:hyperlink>
            <w:r>
              <w:rPr>
                <w:rFonts w:ascii="Arial Narrow" w:hAnsi="Arial Narrow"/>
                <w:i/>
              </w:rPr>
              <w:t>)</w:t>
            </w:r>
          </w:p>
        </w:tc>
        <w:tc>
          <w:tcPr>
            <w:tcW w:w="5510" w:type="dxa"/>
            <w:shd w:val="clear" w:color="auto" w:fill="auto"/>
          </w:tcPr>
          <w:p w14:paraId="27A7A812" w14:textId="77777777" w:rsidR="00573633" w:rsidRPr="00417407" w:rsidRDefault="00573633" w:rsidP="00C1564F">
            <w:pPr>
              <w:pStyle w:val="PURBody"/>
              <w:spacing w:after="0"/>
              <w:rPr>
                <w:rFonts w:ascii="Arial Narrow" w:hAnsi="Arial Narrow"/>
                <w:color w:val="404040"/>
              </w:rPr>
            </w:pPr>
          </w:p>
        </w:tc>
      </w:tr>
    </w:tbl>
    <w:p w14:paraId="2FDBCF34" w14:textId="77777777" w:rsidR="00EA48AA" w:rsidRDefault="00EA48AA" w:rsidP="00C1564F">
      <w:pPr>
        <w:pStyle w:val="PURBlueBGHeader"/>
        <w:keepNext/>
        <w:keepLines/>
        <w:pBdr>
          <w:top w:val="none" w:sz="0" w:space="0" w:color="auto"/>
          <w:left w:val="none" w:sz="0" w:space="0" w:color="auto"/>
          <w:bottom w:val="none" w:sz="0" w:space="0" w:color="auto"/>
          <w:right w:val="none" w:sz="0" w:space="0" w:color="auto"/>
        </w:pBdr>
      </w:pPr>
      <w:r>
        <w:t>Дополнительные условия.</w:t>
      </w:r>
    </w:p>
    <w:p w14:paraId="7AAA4494" w14:textId="77777777" w:rsidR="0061320A" w:rsidRDefault="0061320A" w:rsidP="00C1564F">
      <w:pPr>
        <w:pStyle w:val="PURBlueStrong-Indented"/>
        <w:spacing w:line="240" w:lineRule="auto"/>
      </w:pPr>
      <w:r>
        <w:t>Права на использование выпусков с меньшими функциональными возможностями</w:t>
      </w:r>
    </w:p>
    <w:p w14:paraId="2E3D4F3E" w14:textId="4F892680" w:rsidR="0061320A" w:rsidRPr="003D33E5" w:rsidRDefault="0061320A" w:rsidP="00C1564F">
      <w:pPr>
        <w:pStyle w:val="Heading2"/>
        <w:widowControl w:val="0"/>
        <w:pBdr>
          <w:bottom w:val="none" w:sz="0" w:space="0" w:color="auto"/>
        </w:pBdr>
        <w:tabs>
          <w:tab w:val="left" w:pos="720"/>
        </w:tabs>
        <w:ind w:left="270"/>
        <w:rPr>
          <w:b w:val="0"/>
          <w:caps w:val="0"/>
          <w:color w:val="404040" w:themeColor="text1" w:themeTint="BF"/>
          <w:sz w:val="18"/>
        </w:rPr>
      </w:pPr>
      <w:r>
        <w:rPr>
          <w:b w:val="0"/>
          <w:caps w:val="0"/>
          <w:color w:val="404040" w:themeColor="text1" w:themeTint="BF"/>
          <w:sz w:val="18"/>
        </w:rPr>
        <w:t>Вместо любого разрешенного экземпляра можно создавать, хранить и использовать экземпляр версии 2012 или более ранней версии следующих выпусков ПО: SQL Server Standard, Workgroup или Small Business.</w:t>
      </w:r>
    </w:p>
    <w:p w14:paraId="4D4F3F47" w14:textId="77777777" w:rsidR="00EA48AA" w:rsidRDefault="00EA48AA" w:rsidP="00C1564F">
      <w:pPr>
        <w:pStyle w:val="PURBlueStrong-Indented"/>
        <w:spacing w:line="240" w:lineRule="auto"/>
      </w:pPr>
      <w:r>
        <w:t>Резервные серверы</w:t>
      </w:r>
    </w:p>
    <w:p w14:paraId="743B7469" w14:textId="5B96EBD8" w:rsidR="00EA48AA" w:rsidRPr="003D33E5" w:rsidRDefault="00EA48AA" w:rsidP="00C1564F">
      <w:pPr>
        <w:pStyle w:val="Heading2"/>
        <w:widowControl w:val="0"/>
        <w:pBdr>
          <w:bottom w:val="none" w:sz="0" w:space="0" w:color="auto"/>
        </w:pBdr>
        <w:tabs>
          <w:tab w:val="left" w:pos="720"/>
        </w:tabs>
        <w:ind w:left="270"/>
        <w:rPr>
          <w:b w:val="0"/>
          <w:caps w:val="0"/>
          <w:color w:val="404040" w:themeColor="text1" w:themeTint="BF"/>
          <w:sz w:val="18"/>
        </w:rPr>
      </w:pPr>
      <w:bookmarkStart w:id="376" w:name="_Toc346894346"/>
      <w:r>
        <w:rPr>
          <w:b w:val="0"/>
          <w:caps w:val="0"/>
          <w:color w:val="404040" w:themeColor="text1" w:themeTint="BF"/>
          <w:sz w:val="18"/>
        </w:rPr>
        <w:t>Для каждой операционной среды, в которой вы запускаете экземпляры серверного программного обеспечения, вы можете запустить такое же максимальное количество пассивных резервных экземпляров в отдельной операционной среде 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 должно превышать количество аппаратных потоков, используемых в соответствующих операционных средах, в которых запущены активные экземпляры.</w:t>
      </w:r>
      <w:bookmarkEnd w:id="376"/>
      <w:r>
        <w:rPr>
          <w:b w:val="0"/>
          <w:caps w:val="0"/>
          <w:color w:val="404040" w:themeColor="text1" w:themeTint="BF"/>
          <w:sz w:val="18"/>
        </w:rPr>
        <w:t xml:space="preserve"> </w:t>
      </w:r>
    </w:p>
    <w:p w14:paraId="10D459C6" w14:textId="77777777" w:rsidR="009E6523" w:rsidRDefault="009E6523" w:rsidP="00C1564F">
      <w:pPr>
        <w:pStyle w:val="PURBlueStrong-Indented"/>
        <w:spacing w:line="240" w:lineRule="auto"/>
      </w:pPr>
      <w:r>
        <w:t>ПО .NET Framework</w:t>
      </w:r>
    </w:p>
    <w:p w14:paraId="3D84C078" w14:textId="41708718" w:rsidR="009E6523" w:rsidRDefault="009E6523" w:rsidP="00C1564F">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04112EDC" w14:textId="6FB21E21" w:rsidR="00830DCA" w:rsidRPr="00A23961" w:rsidRDefault="00A93FEE" w:rsidP="00C1564F">
      <w:pPr>
        <w:keepNext/>
        <w:keepLines/>
        <w:spacing w:before="240" w:after="240"/>
        <w:jc w:val="right"/>
        <w:rPr>
          <w:rFonts w:ascii="Arial Narrow" w:hAnsi="Arial Narrow"/>
          <w:color w:val="00467F"/>
          <w:sz w:val="16"/>
          <w:u w:val="single"/>
        </w:rPr>
      </w:pPr>
      <w:hyperlink w:anchor="Оглавление" w:history="1">
        <w:r w:rsidR="004F2495">
          <w:rPr>
            <w:rFonts w:ascii="Arial Narrow" w:hAnsi="Arial Narrow"/>
            <w:color w:val="00467F"/>
            <w:sz w:val="16"/>
            <w:u w:val="single"/>
          </w:rPr>
          <w:t>Оглавление</w:t>
        </w:r>
      </w:hyperlink>
      <w:r w:rsidR="004F2495">
        <w:rPr>
          <w:sz w:val="18"/>
        </w:rPr>
        <w:t xml:space="preserve"> / </w:t>
      </w:r>
      <w:hyperlink w:anchor="UniversalTerms" w:history="1">
        <w:r w:rsidR="004F2495">
          <w:rPr>
            <w:rFonts w:ascii="Arial Narrow" w:hAnsi="Arial Narrow"/>
            <w:color w:val="00467F"/>
            <w:sz w:val="16"/>
            <w:u w:val="single"/>
          </w:rPr>
          <w:t>Универсальные условия лицензии</w:t>
        </w:r>
      </w:hyperlink>
    </w:p>
    <w:p w14:paraId="7A826645" w14:textId="53388BEF" w:rsidR="00EA48AA" w:rsidRPr="00A23961" w:rsidRDefault="00EA48AA" w:rsidP="00C1564F">
      <w:pPr>
        <w:pStyle w:val="PURProductName"/>
      </w:pPr>
      <w:bookmarkStart w:id="377" w:name="_Toc346536854"/>
      <w:bookmarkStart w:id="378" w:name="_Toc339280318"/>
      <w:bookmarkStart w:id="379" w:name="_Toc363552792"/>
      <w:bookmarkStart w:id="380" w:name="_Toc363552856"/>
      <w:bookmarkStart w:id="381" w:name="_Toc378682196"/>
      <w:bookmarkStart w:id="382" w:name="_Toc378682257"/>
      <w:bookmarkStart w:id="383" w:name="_Toc371268269"/>
      <w:bookmarkStart w:id="384" w:name="_Toc371268335"/>
      <w:bookmarkStart w:id="385" w:name="_Toc379278473"/>
      <w:bookmarkStart w:id="386" w:name="_Toc379278536"/>
      <w:bookmarkStart w:id="387" w:name="_Toc428364446"/>
      <w:bookmarkStart w:id="388" w:name="_Toc428364769"/>
      <w:r>
        <w:t>SQL Server 2014 Web</w:t>
      </w:r>
      <w:bookmarkEnd w:id="377"/>
      <w:bookmarkEnd w:id="378"/>
      <w:bookmarkEnd w:id="379"/>
      <w:bookmarkEnd w:id="380"/>
      <w:bookmarkEnd w:id="381"/>
      <w:bookmarkEnd w:id="382"/>
      <w:bookmarkEnd w:id="383"/>
      <w:bookmarkEnd w:id="384"/>
      <w:r>
        <w:t xml:space="preserve"> Core</w:t>
      </w:r>
      <w:bookmarkEnd w:id="385"/>
      <w:bookmarkEnd w:id="386"/>
      <w:bookmarkEnd w:id="387"/>
      <w:bookmarkEnd w:id="388"/>
      <w:r>
        <w:fldChar w:fldCharType="begin"/>
      </w:r>
      <w:r>
        <w:instrText>XE "SQL Server 2014 Web Core"</w:instrText>
      </w:r>
      <w:r>
        <w:fldChar w:fldCharType="end"/>
      </w:r>
    </w:p>
    <w:p w14:paraId="779A6651" w14:textId="77777777" w:rsidR="00EA48AA" w:rsidRPr="00A23961" w:rsidRDefault="00EA48AA" w:rsidP="00C1564F">
      <w:pPr>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A48AA" w:rsidRPr="00A23961" w14:paraId="1BA3CAA0" w14:textId="77777777" w:rsidTr="00C7210E">
        <w:tc>
          <w:tcPr>
            <w:tcW w:w="2477" w:type="pct"/>
          </w:tcPr>
          <w:p w14:paraId="79541800" w14:textId="4980F940" w:rsidR="00EA48AA" w:rsidRPr="00A23961" w:rsidRDefault="00EA48AA" w:rsidP="00C1564F">
            <w:pPr>
              <w:spacing w:after="0"/>
              <w:rPr>
                <w:rFonts w:ascii="Arial Narrow" w:hAnsi="Arial Narrow"/>
                <w:color w:val="404040" w:themeColor="text1" w:themeTint="BF"/>
                <w:sz w:val="18"/>
              </w:rPr>
            </w:pPr>
            <w:r>
              <w:rPr>
                <w:rFonts w:ascii="Arial Narrow" w:hAnsi="Arial Narrow"/>
                <w:color w:val="404040" w:themeColor="text1" w:themeTint="BF"/>
                <w:sz w:val="18"/>
              </w:rPr>
              <w:t>Перемещение лицензий в фермах серверов:</w:t>
            </w:r>
            <w:r>
              <w:rPr>
                <w:rFonts w:ascii="Arial Narrow" w:hAnsi="Arial Narrow"/>
                <w:sz w:val="18"/>
              </w:rPr>
              <w:t xml:space="preserve"> </w:t>
            </w:r>
            <w:r>
              <w:rPr>
                <w:rFonts w:ascii="Arial Narrow" w:hAnsi="Arial Narrow"/>
                <w:b/>
                <w:color w:val="404040" w:themeColor="text1" w:themeTint="BF"/>
                <w:sz w:val="18"/>
              </w:rPr>
              <w:t xml:space="preserve">Да </w:t>
            </w:r>
            <w:r>
              <w:rPr>
                <w:rFonts w:ascii="Arial Narrow" w:hAnsi="Arial Narrow"/>
                <w:i/>
                <w:color w:val="404040" w:themeColor="text1" w:themeTint="BF"/>
                <w:sz w:val="18"/>
              </w:rPr>
              <w:t>(см.</w:t>
            </w:r>
            <w:r>
              <w:rPr>
                <w:rFonts w:ascii="Arial Narrow" w:hAnsi="Arial Narrow"/>
                <w:i/>
                <w:sz w:val="18"/>
                <w:szCs w:val="18"/>
              </w:rPr>
              <w:t xml:space="preserve"> </w:t>
            </w:r>
            <w:hyperlink w:anchor="ОБЩИЕ_УСЛОВИЯ" w:history="1">
              <w:r>
                <w:rPr>
                  <w:rStyle w:val="Hyperlink"/>
                  <w:rFonts w:ascii="Arial Narrow" w:hAnsi="Arial Narrow"/>
                  <w:i/>
                  <w:sz w:val="18"/>
                  <w:szCs w:val="18"/>
                </w:rPr>
                <w:t>«Общие условия»</w:t>
              </w:r>
            </w:hyperlink>
            <w:r>
              <w:rPr>
                <w:rFonts w:ascii="Arial Narrow" w:hAnsi="Arial Narrow"/>
                <w:i/>
                <w:sz w:val="18"/>
                <w:szCs w:val="18"/>
              </w:rPr>
              <w:t>)</w:t>
            </w:r>
          </w:p>
        </w:tc>
        <w:tc>
          <w:tcPr>
            <w:tcW w:w="2523" w:type="pct"/>
          </w:tcPr>
          <w:p w14:paraId="2A29AB77" w14:textId="1270F43E" w:rsidR="00EA48AA" w:rsidRPr="00A23961" w:rsidRDefault="00EA48AA"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 xml:space="preserve">Автоматические обновления </w:t>
            </w:r>
            <w:r w:rsidR="000E53A0" w:rsidRPr="000E53A0">
              <w:rPr>
                <w:rFonts w:ascii="Arial Narrow" w:hAnsi="Arial Narrow"/>
                <w:b/>
                <w:color w:val="404040" w:themeColor="text1" w:themeTint="BF"/>
                <w:sz w:val="18"/>
              </w:rPr>
              <w:br/>
            </w:r>
            <w:r>
              <w:rPr>
                <w:rFonts w:ascii="Arial Narrow" w:hAnsi="Arial Narrow"/>
                <w:i/>
                <w:color w:val="404040" w:themeColor="text1" w:themeTint="BF"/>
                <w:sz w:val="18"/>
              </w:rPr>
              <w:t xml:space="preserve">(см. </w:t>
            </w:r>
            <w:hyperlink w:anchor="Appendix2" w:history="1">
              <w:r>
                <w:rPr>
                  <w:rStyle w:val="Hyperlink"/>
                  <w:rFonts w:ascii="Arial Narrow" w:hAnsi="Arial Narrow"/>
                  <w:i/>
                  <w:sz w:val="18"/>
                </w:rPr>
                <w:t>Приложение 2</w:t>
              </w:r>
            </w:hyperlink>
            <w:r>
              <w:rPr>
                <w:rFonts w:ascii="Arial Narrow" w:hAnsi="Arial Narrow"/>
                <w:i/>
                <w:color w:val="404040" w:themeColor="text1" w:themeTint="BF"/>
                <w:sz w:val="18"/>
              </w:rPr>
              <w:t>)</w:t>
            </w:r>
          </w:p>
        </w:tc>
      </w:tr>
      <w:tr w:rsidR="00EA48AA" w:rsidRPr="00A23961" w14:paraId="727DE8B2" w14:textId="77777777" w:rsidTr="00C7210E">
        <w:tc>
          <w:tcPr>
            <w:tcW w:w="2477" w:type="pct"/>
          </w:tcPr>
          <w:p w14:paraId="75A12028" w14:textId="4B728160" w:rsidR="00EA48AA" w:rsidRPr="00A23961" w:rsidRDefault="00EA48AA"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sidR="000E53A0" w:rsidRPr="000E53A0">
              <w:rPr>
                <w:rFonts w:ascii="Arial Narrow" w:hAnsi="Arial Narrow"/>
                <w:color w:val="404040" w:themeColor="text1" w:themeTint="BF"/>
                <w:sz w:val="18"/>
              </w:rPr>
              <w:br/>
            </w:r>
            <w:r>
              <w:rPr>
                <w:rFonts w:ascii="Arial Narrow" w:hAnsi="Arial Narrow"/>
                <w:i/>
                <w:color w:val="404040" w:themeColor="text1" w:themeTint="BF"/>
                <w:sz w:val="18"/>
              </w:rPr>
              <w:t xml:space="preserve">(см. </w:t>
            </w:r>
            <w:hyperlink w:anchor="Appendix1" w:history="1">
              <w:r>
                <w:rPr>
                  <w:rFonts w:ascii="Arial Narrow" w:hAnsi="Arial Narrow"/>
                  <w:i/>
                  <w:color w:val="00467F"/>
                  <w:sz w:val="18"/>
                  <w:u w:val="single"/>
                </w:rPr>
                <w:t>Приложение 1</w:t>
              </w:r>
            </w:hyperlink>
            <w:r>
              <w:rPr>
                <w:rFonts w:ascii="Arial Narrow" w:hAnsi="Arial Narrow"/>
                <w:i/>
                <w:color w:val="404040" w:themeColor="text1" w:themeTint="BF"/>
                <w:sz w:val="18"/>
              </w:rPr>
              <w:t>)</w:t>
            </w:r>
          </w:p>
        </w:tc>
        <w:tc>
          <w:tcPr>
            <w:tcW w:w="2523" w:type="pct"/>
          </w:tcPr>
          <w:p w14:paraId="415B9C09" w14:textId="77777777" w:rsidR="00EA48AA" w:rsidRPr="00A23961" w:rsidRDefault="00EA48AA" w:rsidP="00C1564F">
            <w:pPr>
              <w:spacing w:after="0"/>
              <w:rPr>
                <w:rFonts w:ascii="Arial Narrow" w:hAnsi="Arial Narrow"/>
                <w:color w:val="404040" w:themeColor="text1" w:themeTint="BF"/>
                <w:sz w:val="18"/>
              </w:rPr>
            </w:pPr>
          </w:p>
        </w:tc>
      </w:tr>
    </w:tbl>
    <w:p w14:paraId="6354F64A" w14:textId="77777777" w:rsidR="00EA48AA" w:rsidRPr="00A23961" w:rsidRDefault="00EA48AA" w:rsidP="00C1564F">
      <w:pPr>
        <w:pStyle w:val="PURADDITIONALTERMSHEADERMB"/>
      </w:pPr>
      <w:r>
        <w:t>Дополнительные условия.</w:t>
      </w:r>
    </w:p>
    <w:p w14:paraId="4D795803" w14:textId="77777777" w:rsidR="00EA48AA" w:rsidRPr="00A23961" w:rsidRDefault="00EA48AA" w:rsidP="00C1564F">
      <w:pPr>
        <w:pStyle w:val="PURBody-Indented"/>
      </w:pPr>
      <w:r>
        <w:t>Это программное обеспечение можно использовать только для поддержки общей доступности и доступности по сети Интернет следующих объектов:</w:t>
      </w:r>
    </w:p>
    <w:p w14:paraId="433250D8" w14:textId="7ED9CC40" w:rsidR="00EA48AA" w:rsidRPr="00A23961" w:rsidRDefault="00830DCA" w:rsidP="00C1564F">
      <w:pPr>
        <w:pStyle w:val="PURBullet-Indented"/>
        <w:spacing w:line="240" w:lineRule="auto"/>
      </w:pPr>
      <w:r>
        <w:t>веб-страницы,</w:t>
      </w:r>
    </w:p>
    <w:p w14:paraId="7C543B91" w14:textId="77777777" w:rsidR="00EA48AA" w:rsidRPr="00A23961" w:rsidRDefault="00EA48AA" w:rsidP="00C1564F">
      <w:pPr>
        <w:pStyle w:val="PURBullet-Indented"/>
        <w:spacing w:line="240" w:lineRule="auto"/>
      </w:pPr>
      <w:r>
        <w:t>веб-сайты,</w:t>
      </w:r>
    </w:p>
    <w:p w14:paraId="467E265B" w14:textId="77777777" w:rsidR="00EA48AA" w:rsidRPr="00A23961" w:rsidRDefault="00EA48AA" w:rsidP="00C1564F">
      <w:pPr>
        <w:pStyle w:val="PURBullet-Indented"/>
        <w:spacing w:line="240" w:lineRule="auto"/>
      </w:pPr>
      <w:r>
        <w:t xml:space="preserve">веб-приложения, </w:t>
      </w:r>
    </w:p>
    <w:p w14:paraId="7092547C" w14:textId="77777777" w:rsidR="00EA48AA" w:rsidRPr="00A23961" w:rsidRDefault="00EA48AA" w:rsidP="00C1564F">
      <w:pPr>
        <w:pStyle w:val="PURBullet-Indented"/>
        <w:spacing w:line="240" w:lineRule="auto"/>
      </w:pPr>
      <w:r>
        <w:t>веб-служб.</w:t>
      </w:r>
    </w:p>
    <w:p w14:paraId="38C01AAC" w14:textId="77777777" w:rsidR="00EA48AA" w:rsidRPr="003D33E5" w:rsidRDefault="00EA48AA" w:rsidP="00C1564F">
      <w:pPr>
        <w:pStyle w:val="PURBody-Indented"/>
      </w:pPr>
      <w:r>
        <w:lastRenderedPageBreak/>
        <w:t>Его нельзя использовать для поддержки линейки бизнес-приложений (например, Customer Relationship Management, Enterprise Resource Management и других подобных приложений).</w:t>
      </w:r>
    </w:p>
    <w:p w14:paraId="3CCC1B9D" w14:textId="77777777" w:rsidR="00EA48AA" w:rsidRPr="00A23961" w:rsidRDefault="00EA48AA" w:rsidP="00C1564F">
      <w:pPr>
        <w:pStyle w:val="PURBlueStrong"/>
        <w:spacing w:line="240" w:lineRule="auto"/>
        <w:rPr>
          <w:bCs/>
        </w:rPr>
      </w:pPr>
      <w:r>
        <w:t>Резервные серверы</w:t>
      </w:r>
    </w:p>
    <w:p w14:paraId="7D4C3BC9" w14:textId="67D64D7E" w:rsidR="00EA48AA" w:rsidRPr="003D33E5" w:rsidRDefault="000942D7" w:rsidP="00C1564F">
      <w:pPr>
        <w:pStyle w:val="PURBody-Indented"/>
      </w:pPr>
      <w:r>
        <w:t>Для каждой операционной среды, в которой вы запускаете экземпляры серверного программного обеспечения, вы можете запустить такое же максимальное количество пассивных резервных экземпляров в отдельной операционной среде 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 должно превышать количество аппаратных потоков, используемых в соответствующих операционных средах, в которых запущены активные экземпляры.</w:t>
      </w:r>
    </w:p>
    <w:p w14:paraId="709E817B" w14:textId="77777777" w:rsidR="00EA48AA" w:rsidRDefault="00EA48AA" w:rsidP="00C1564F">
      <w:pPr>
        <w:pStyle w:val="PURBlueStrong-Indented"/>
        <w:spacing w:line="240" w:lineRule="auto"/>
      </w:pPr>
      <w:r>
        <w:t>ПО .NET Framework</w:t>
      </w:r>
    </w:p>
    <w:p w14:paraId="3396698F" w14:textId="14FB752B" w:rsidR="002C084A" w:rsidRDefault="00EA48AA" w:rsidP="00C1564F">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76724698" w14:textId="0C2AAA1F" w:rsidR="000C3222" w:rsidRDefault="00A93FEE" w:rsidP="00C1564F">
      <w:pPr>
        <w:pStyle w:val="PURBreadcrumb"/>
      </w:pPr>
      <w:hyperlink w:anchor="Оглавление" w:history="1">
        <w:r w:rsidR="004F2495">
          <w:rPr>
            <w:rStyle w:val="Hyperlink"/>
            <w:rFonts w:ascii="Arial Narrow" w:hAnsi="Arial Narrow"/>
            <w:sz w:val="16"/>
          </w:rPr>
          <w:t>Оглавление</w:t>
        </w:r>
      </w:hyperlink>
      <w:r w:rsidR="004F2495">
        <w:t xml:space="preserve"> / </w:t>
      </w:r>
      <w:hyperlink w:anchor="UniversalTerms" w:history="1">
        <w:r w:rsidR="004F2495">
          <w:rPr>
            <w:rStyle w:val="Hyperlink"/>
            <w:rFonts w:ascii="Arial Narrow" w:hAnsi="Arial Narrow"/>
            <w:sz w:val="16"/>
          </w:rPr>
          <w:t>Универсальные условия лицензии</w:t>
        </w:r>
      </w:hyperlink>
    </w:p>
    <w:bookmarkEnd w:id="303"/>
    <w:p w14:paraId="744797D7" w14:textId="77777777" w:rsidR="000C3222" w:rsidRDefault="000C3222" w:rsidP="00C1564F">
      <w:pPr>
        <w:pStyle w:val="PURBody-Indented"/>
        <w:jc w:val="right"/>
        <w:sectPr w:rsidR="000C3222" w:rsidSect="00DF3827">
          <w:footerReference w:type="default" r:id="rId150"/>
          <w:type w:val="continuous"/>
          <w:pgSz w:w="12240" w:h="15840" w:code="1"/>
          <w:pgMar w:top="1170" w:right="720" w:bottom="720" w:left="720" w:header="432" w:footer="288" w:gutter="0"/>
          <w:cols w:space="360"/>
          <w:docGrid w:linePitch="360"/>
        </w:sectPr>
      </w:pPr>
    </w:p>
    <w:p w14:paraId="68E2ACAC" w14:textId="76685508" w:rsidR="000C3222" w:rsidRDefault="00A25EF4" w:rsidP="00C1564F">
      <w:pPr>
        <w:pStyle w:val="PURSectionHeading"/>
        <w:spacing w:after="0"/>
      </w:pPr>
      <w:bookmarkStart w:id="389" w:name="_Toc346536855"/>
      <w:bookmarkStart w:id="390" w:name="_Toc339280319"/>
      <w:bookmarkStart w:id="391" w:name="_Toc363552793"/>
      <w:bookmarkStart w:id="392" w:name="_Toc378682258"/>
      <w:bookmarkStart w:id="393" w:name="_Toc371268270"/>
      <w:bookmarkStart w:id="394" w:name="_Toc379278474"/>
      <w:bookmarkStart w:id="395" w:name="_Toc428364770"/>
      <w:bookmarkStart w:id="396" w:name="SAL"/>
      <w:r>
        <w:lastRenderedPageBreak/>
        <w:t>Модель «Лицензия подписчика» (SAL) (продукты, не являющиеся веб-службами</w:t>
      </w:r>
      <w:bookmarkEnd w:id="298"/>
      <w:bookmarkEnd w:id="299"/>
      <w:bookmarkEnd w:id="300"/>
      <w:bookmarkEnd w:id="301"/>
      <w:bookmarkEnd w:id="389"/>
      <w:bookmarkEnd w:id="390"/>
      <w:bookmarkEnd w:id="391"/>
      <w:bookmarkEnd w:id="392"/>
      <w:bookmarkEnd w:id="393"/>
      <w:bookmarkEnd w:id="394"/>
      <w:r>
        <w:t>)</w:t>
      </w:r>
      <w:bookmarkEnd w:id="395"/>
    </w:p>
    <w:p w14:paraId="2D3A2E67" w14:textId="77777777" w:rsidR="000C3222" w:rsidRDefault="000C3222" w:rsidP="00C1564F">
      <w:pPr>
        <w:pStyle w:val="TOC2"/>
        <w:sectPr w:rsidR="000C3222" w:rsidSect="00DF3827">
          <w:footerReference w:type="default" r:id="rId151"/>
          <w:pgSz w:w="12240" w:h="15840" w:code="1"/>
          <w:pgMar w:top="1166" w:right="720" w:bottom="720" w:left="720" w:header="432" w:footer="288" w:gutter="0"/>
          <w:cols w:space="360"/>
          <w:docGrid w:linePitch="360"/>
        </w:sectPr>
      </w:pPr>
    </w:p>
    <w:p w14:paraId="69121E23" w14:textId="77777777" w:rsidR="00FD1448" w:rsidRDefault="0006656D">
      <w:pPr>
        <w:pStyle w:val="TOC2"/>
        <w:rPr>
          <w:noProof/>
          <w:color w:val="auto"/>
          <w:sz w:val="22"/>
          <w:lang w:val="en-US" w:eastAsia="ja-JP" w:bidi="ar-SA"/>
        </w:rPr>
      </w:pPr>
      <w:r>
        <w:lastRenderedPageBreak/>
        <w:fldChar w:fldCharType="begin"/>
      </w:r>
      <w:r>
        <w:instrText xml:space="preserve"> TOC \b SAL \h \z \t "PUR Product Name,2" </w:instrText>
      </w:r>
      <w:r>
        <w:fldChar w:fldCharType="separate"/>
      </w:r>
      <w:hyperlink w:anchor="_Toc428364407" w:history="1">
        <w:r w:rsidR="00FD1448" w:rsidRPr="00B80E9C">
          <w:rPr>
            <w:rStyle w:val="Hyperlink"/>
            <w:noProof/>
          </w:rPr>
          <w:t>Advanced Threat Analytics 2016</w:t>
        </w:r>
        <w:r w:rsidR="00FD1448">
          <w:rPr>
            <w:noProof/>
            <w:webHidden/>
          </w:rPr>
          <w:tab/>
        </w:r>
        <w:r w:rsidR="00FD1448">
          <w:rPr>
            <w:noProof/>
            <w:webHidden/>
          </w:rPr>
          <w:fldChar w:fldCharType="begin"/>
        </w:r>
        <w:r w:rsidR="00FD1448">
          <w:rPr>
            <w:noProof/>
            <w:webHidden/>
          </w:rPr>
          <w:instrText xml:space="preserve"> PAGEREF _Toc428364407 \h </w:instrText>
        </w:r>
        <w:r w:rsidR="00FD1448">
          <w:rPr>
            <w:noProof/>
            <w:webHidden/>
          </w:rPr>
        </w:r>
        <w:r w:rsidR="00FD1448">
          <w:rPr>
            <w:noProof/>
            <w:webHidden/>
          </w:rPr>
          <w:fldChar w:fldCharType="separate"/>
        </w:r>
        <w:r w:rsidR="00FD1448">
          <w:rPr>
            <w:noProof/>
            <w:webHidden/>
          </w:rPr>
          <w:t>38</w:t>
        </w:r>
        <w:r w:rsidR="00FD1448">
          <w:rPr>
            <w:noProof/>
            <w:webHidden/>
          </w:rPr>
          <w:fldChar w:fldCharType="end"/>
        </w:r>
      </w:hyperlink>
    </w:p>
    <w:p w14:paraId="771B0A77" w14:textId="77777777" w:rsidR="00FD1448" w:rsidRDefault="00A93FEE">
      <w:pPr>
        <w:pStyle w:val="TOC2"/>
        <w:rPr>
          <w:noProof/>
          <w:color w:val="auto"/>
          <w:sz w:val="22"/>
          <w:lang w:val="en-US" w:eastAsia="ja-JP" w:bidi="ar-SA"/>
        </w:rPr>
      </w:pPr>
      <w:hyperlink w:anchor="_Toc428364408" w:history="1">
        <w:r w:rsidR="00FD1448" w:rsidRPr="00B80E9C">
          <w:rPr>
            <w:rStyle w:val="Hyperlink"/>
            <w:noProof/>
          </w:rPr>
          <w:t>Exchange Server 2016, выпуски Standard и Enterprise</w:t>
        </w:r>
        <w:r w:rsidR="00FD1448">
          <w:rPr>
            <w:noProof/>
            <w:webHidden/>
          </w:rPr>
          <w:tab/>
        </w:r>
        <w:r w:rsidR="00FD1448">
          <w:rPr>
            <w:noProof/>
            <w:webHidden/>
          </w:rPr>
          <w:fldChar w:fldCharType="begin"/>
        </w:r>
        <w:r w:rsidR="00FD1448">
          <w:rPr>
            <w:noProof/>
            <w:webHidden/>
          </w:rPr>
          <w:instrText xml:space="preserve"> PAGEREF _Toc428364408 \h </w:instrText>
        </w:r>
        <w:r w:rsidR="00FD1448">
          <w:rPr>
            <w:noProof/>
            <w:webHidden/>
          </w:rPr>
        </w:r>
        <w:r w:rsidR="00FD1448">
          <w:rPr>
            <w:noProof/>
            <w:webHidden/>
          </w:rPr>
          <w:fldChar w:fldCharType="separate"/>
        </w:r>
        <w:r w:rsidR="00FD1448">
          <w:rPr>
            <w:noProof/>
            <w:webHidden/>
          </w:rPr>
          <w:t>39</w:t>
        </w:r>
        <w:r w:rsidR="00FD1448">
          <w:rPr>
            <w:noProof/>
            <w:webHidden/>
          </w:rPr>
          <w:fldChar w:fldCharType="end"/>
        </w:r>
      </w:hyperlink>
    </w:p>
    <w:p w14:paraId="636D6AB1" w14:textId="77777777" w:rsidR="00FD1448" w:rsidRDefault="00A93FEE">
      <w:pPr>
        <w:pStyle w:val="TOC2"/>
        <w:rPr>
          <w:noProof/>
          <w:color w:val="auto"/>
          <w:sz w:val="22"/>
          <w:lang w:val="en-US" w:eastAsia="ja-JP" w:bidi="ar-SA"/>
        </w:rPr>
      </w:pPr>
      <w:hyperlink w:anchor="_Toc428364409" w:history="1">
        <w:r w:rsidR="00FD1448" w:rsidRPr="00B80E9C">
          <w:rPr>
            <w:rStyle w:val="Hyperlink"/>
            <w:noProof/>
          </w:rPr>
          <w:t>Функциональность Microsoft Identity Manager 2016</w:t>
        </w:r>
        <w:r w:rsidR="00FD1448">
          <w:rPr>
            <w:noProof/>
            <w:webHidden/>
          </w:rPr>
          <w:tab/>
        </w:r>
        <w:r w:rsidR="00FD1448">
          <w:rPr>
            <w:noProof/>
            <w:webHidden/>
          </w:rPr>
          <w:fldChar w:fldCharType="begin"/>
        </w:r>
        <w:r w:rsidR="00FD1448">
          <w:rPr>
            <w:noProof/>
            <w:webHidden/>
          </w:rPr>
          <w:instrText xml:space="preserve"> PAGEREF _Toc428364409 \h </w:instrText>
        </w:r>
        <w:r w:rsidR="00FD1448">
          <w:rPr>
            <w:noProof/>
            <w:webHidden/>
          </w:rPr>
        </w:r>
        <w:r w:rsidR="00FD1448">
          <w:rPr>
            <w:noProof/>
            <w:webHidden/>
          </w:rPr>
          <w:fldChar w:fldCharType="separate"/>
        </w:r>
        <w:r w:rsidR="00FD1448">
          <w:rPr>
            <w:noProof/>
            <w:webHidden/>
          </w:rPr>
          <w:t>40</w:t>
        </w:r>
        <w:r w:rsidR="00FD1448">
          <w:rPr>
            <w:noProof/>
            <w:webHidden/>
          </w:rPr>
          <w:fldChar w:fldCharType="end"/>
        </w:r>
      </w:hyperlink>
    </w:p>
    <w:p w14:paraId="77A3050E" w14:textId="77777777" w:rsidR="00FD1448" w:rsidRDefault="00A93FEE">
      <w:pPr>
        <w:pStyle w:val="TOC2"/>
        <w:rPr>
          <w:noProof/>
          <w:color w:val="auto"/>
          <w:sz w:val="22"/>
          <w:lang w:val="en-US" w:eastAsia="ja-JP" w:bidi="ar-SA"/>
        </w:rPr>
      </w:pPr>
      <w:hyperlink w:anchor="_Toc428364410" w:history="1">
        <w:r w:rsidR="00FD1448" w:rsidRPr="00B80E9C">
          <w:rPr>
            <w:rStyle w:val="Hyperlink"/>
            <w:noProof/>
          </w:rPr>
          <w:t>Microsoft Application Virtualization Hosting для настольных компьютеров</w:t>
        </w:r>
        <w:r w:rsidR="00FD1448">
          <w:rPr>
            <w:noProof/>
            <w:webHidden/>
          </w:rPr>
          <w:tab/>
        </w:r>
        <w:r w:rsidR="00FD1448">
          <w:rPr>
            <w:noProof/>
            <w:webHidden/>
          </w:rPr>
          <w:fldChar w:fldCharType="begin"/>
        </w:r>
        <w:r w:rsidR="00FD1448">
          <w:rPr>
            <w:noProof/>
            <w:webHidden/>
          </w:rPr>
          <w:instrText xml:space="preserve"> PAGEREF _Toc428364410 \h </w:instrText>
        </w:r>
        <w:r w:rsidR="00FD1448">
          <w:rPr>
            <w:noProof/>
            <w:webHidden/>
          </w:rPr>
        </w:r>
        <w:r w:rsidR="00FD1448">
          <w:rPr>
            <w:noProof/>
            <w:webHidden/>
          </w:rPr>
          <w:fldChar w:fldCharType="separate"/>
        </w:r>
        <w:r w:rsidR="00FD1448">
          <w:rPr>
            <w:noProof/>
            <w:webHidden/>
          </w:rPr>
          <w:t>41</w:t>
        </w:r>
        <w:r w:rsidR="00FD1448">
          <w:rPr>
            <w:noProof/>
            <w:webHidden/>
          </w:rPr>
          <w:fldChar w:fldCharType="end"/>
        </w:r>
      </w:hyperlink>
    </w:p>
    <w:p w14:paraId="4405D47C" w14:textId="77777777" w:rsidR="00FD1448" w:rsidRDefault="00A93FEE">
      <w:pPr>
        <w:pStyle w:val="TOC2"/>
        <w:rPr>
          <w:noProof/>
          <w:color w:val="auto"/>
          <w:sz w:val="22"/>
          <w:lang w:val="en-US" w:eastAsia="ja-JP" w:bidi="ar-SA"/>
        </w:rPr>
      </w:pPr>
      <w:hyperlink w:anchor="_Toc428364411" w:history="1">
        <w:r w:rsidR="00FD1448" w:rsidRPr="00B80E9C">
          <w:rPr>
            <w:rStyle w:val="Hyperlink"/>
            <w:noProof/>
          </w:rPr>
          <w:t>Microsoft Application Virtualization for Remote Desktop Services</w:t>
        </w:r>
        <w:r w:rsidR="00FD1448">
          <w:rPr>
            <w:noProof/>
            <w:webHidden/>
          </w:rPr>
          <w:tab/>
        </w:r>
        <w:r w:rsidR="00FD1448">
          <w:rPr>
            <w:noProof/>
            <w:webHidden/>
          </w:rPr>
          <w:fldChar w:fldCharType="begin"/>
        </w:r>
        <w:r w:rsidR="00FD1448">
          <w:rPr>
            <w:noProof/>
            <w:webHidden/>
          </w:rPr>
          <w:instrText xml:space="preserve"> PAGEREF _Toc428364411 \h </w:instrText>
        </w:r>
        <w:r w:rsidR="00FD1448">
          <w:rPr>
            <w:noProof/>
            <w:webHidden/>
          </w:rPr>
        </w:r>
        <w:r w:rsidR="00FD1448">
          <w:rPr>
            <w:noProof/>
            <w:webHidden/>
          </w:rPr>
          <w:fldChar w:fldCharType="separate"/>
        </w:r>
        <w:r w:rsidR="00FD1448">
          <w:rPr>
            <w:noProof/>
            <w:webHidden/>
          </w:rPr>
          <w:t>41</w:t>
        </w:r>
        <w:r w:rsidR="00FD1448">
          <w:rPr>
            <w:noProof/>
            <w:webHidden/>
          </w:rPr>
          <w:fldChar w:fldCharType="end"/>
        </w:r>
      </w:hyperlink>
    </w:p>
    <w:p w14:paraId="2EB57031" w14:textId="77777777" w:rsidR="00FD1448" w:rsidRDefault="00A93FEE">
      <w:pPr>
        <w:pStyle w:val="TOC2"/>
        <w:rPr>
          <w:noProof/>
          <w:color w:val="auto"/>
          <w:sz w:val="22"/>
          <w:lang w:val="en-US" w:eastAsia="ja-JP" w:bidi="ar-SA"/>
        </w:rPr>
      </w:pPr>
      <w:hyperlink w:anchor="_Toc428364412" w:history="1">
        <w:r w:rsidR="00FD1448" w:rsidRPr="00B80E9C">
          <w:rPr>
            <w:rStyle w:val="Hyperlink"/>
            <w:noProof/>
          </w:rPr>
          <w:t>Microsoft Dynamics AX 2012 R3</w:t>
        </w:r>
        <w:r w:rsidR="00FD1448">
          <w:rPr>
            <w:noProof/>
            <w:webHidden/>
          </w:rPr>
          <w:tab/>
        </w:r>
        <w:r w:rsidR="00FD1448">
          <w:rPr>
            <w:noProof/>
            <w:webHidden/>
          </w:rPr>
          <w:fldChar w:fldCharType="begin"/>
        </w:r>
        <w:r w:rsidR="00FD1448">
          <w:rPr>
            <w:noProof/>
            <w:webHidden/>
          </w:rPr>
          <w:instrText xml:space="preserve"> PAGEREF _Toc428364412 \h </w:instrText>
        </w:r>
        <w:r w:rsidR="00FD1448">
          <w:rPr>
            <w:noProof/>
            <w:webHidden/>
          </w:rPr>
        </w:r>
        <w:r w:rsidR="00FD1448">
          <w:rPr>
            <w:noProof/>
            <w:webHidden/>
          </w:rPr>
          <w:fldChar w:fldCharType="separate"/>
        </w:r>
        <w:r w:rsidR="00FD1448">
          <w:rPr>
            <w:noProof/>
            <w:webHidden/>
          </w:rPr>
          <w:t>42</w:t>
        </w:r>
        <w:r w:rsidR="00FD1448">
          <w:rPr>
            <w:noProof/>
            <w:webHidden/>
          </w:rPr>
          <w:fldChar w:fldCharType="end"/>
        </w:r>
      </w:hyperlink>
    </w:p>
    <w:p w14:paraId="019DC4CC" w14:textId="77777777" w:rsidR="00FD1448" w:rsidRDefault="00A93FEE">
      <w:pPr>
        <w:pStyle w:val="TOC2"/>
        <w:rPr>
          <w:noProof/>
          <w:color w:val="auto"/>
          <w:sz w:val="22"/>
          <w:lang w:val="en-US" w:eastAsia="ja-JP" w:bidi="ar-SA"/>
        </w:rPr>
      </w:pPr>
      <w:hyperlink w:anchor="_Toc428364413" w:history="1">
        <w:r w:rsidR="00FD1448" w:rsidRPr="00B80E9C">
          <w:rPr>
            <w:rStyle w:val="Hyperlink"/>
            <w:noProof/>
          </w:rPr>
          <w:t>Microsoft Dynamics C5 2012</w:t>
        </w:r>
        <w:r w:rsidR="00FD1448">
          <w:rPr>
            <w:noProof/>
            <w:webHidden/>
          </w:rPr>
          <w:tab/>
        </w:r>
        <w:r w:rsidR="00FD1448">
          <w:rPr>
            <w:noProof/>
            <w:webHidden/>
          </w:rPr>
          <w:fldChar w:fldCharType="begin"/>
        </w:r>
        <w:r w:rsidR="00FD1448">
          <w:rPr>
            <w:noProof/>
            <w:webHidden/>
          </w:rPr>
          <w:instrText xml:space="preserve"> PAGEREF _Toc428364413 \h </w:instrText>
        </w:r>
        <w:r w:rsidR="00FD1448">
          <w:rPr>
            <w:noProof/>
            <w:webHidden/>
          </w:rPr>
        </w:r>
        <w:r w:rsidR="00FD1448">
          <w:rPr>
            <w:noProof/>
            <w:webHidden/>
          </w:rPr>
          <w:fldChar w:fldCharType="separate"/>
        </w:r>
        <w:r w:rsidR="00FD1448">
          <w:rPr>
            <w:noProof/>
            <w:webHidden/>
          </w:rPr>
          <w:t>43</w:t>
        </w:r>
        <w:r w:rsidR="00FD1448">
          <w:rPr>
            <w:noProof/>
            <w:webHidden/>
          </w:rPr>
          <w:fldChar w:fldCharType="end"/>
        </w:r>
      </w:hyperlink>
    </w:p>
    <w:p w14:paraId="1C93740B" w14:textId="77777777" w:rsidR="00FD1448" w:rsidRDefault="00A93FEE">
      <w:pPr>
        <w:pStyle w:val="TOC2"/>
        <w:rPr>
          <w:noProof/>
          <w:color w:val="auto"/>
          <w:sz w:val="22"/>
          <w:lang w:val="en-US" w:eastAsia="ja-JP" w:bidi="ar-SA"/>
        </w:rPr>
      </w:pPr>
      <w:hyperlink w:anchor="_Toc428364414" w:history="1">
        <w:r w:rsidR="00FD1448" w:rsidRPr="00B80E9C">
          <w:rPr>
            <w:rStyle w:val="Hyperlink"/>
            <w:noProof/>
          </w:rPr>
          <w:t>Microsoft Dynamics CRM 2015 Service Provider</w:t>
        </w:r>
        <w:r w:rsidR="00FD1448">
          <w:rPr>
            <w:noProof/>
            <w:webHidden/>
          </w:rPr>
          <w:tab/>
        </w:r>
        <w:r w:rsidR="00FD1448">
          <w:rPr>
            <w:noProof/>
            <w:webHidden/>
          </w:rPr>
          <w:fldChar w:fldCharType="begin"/>
        </w:r>
        <w:r w:rsidR="00FD1448">
          <w:rPr>
            <w:noProof/>
            <w:webHidden/>
          </w:rPr>
          <w:instrText xml:space="preserve"> PAGEREF _Toc428364414 \h </w:instrText>
        </w:r>
        <w:r w:rsidR="00FD1448">
          <w:rPr>
            <w:noProof/>
            <w:webHidden/>
          </w:rPr>
        </w:r>
        <w:r w:rsidR="00FD1448">
          <w:rPr>
            <w:noProof/>
            <w:webHidden/>
          </w:rPr>
          <w:fldChar w:fldCharType="separate"/>
        </w:r>
        <w:r w:rsidR="00FD1448">
          <w:rPr>
            <w:noProof/>
            <w:webHidden/>
          </w:rPr>
          <w:t>44</w:t>
        </w:r>
        <w:r w:rsidR="00FD1448">
          <w:rPr>
            <w:noProof/>
            <w:webHidden/>
          </w:rPr>
          <w:fldChar w:fldCharType="end"/>
        </w:r>
      </w:hyperlink>
    </w:p>
    <w:p w14:paraId="5FD78ABC" w14:textId="77777777" w:rsidR="00FD1448" w:rsidRDefault="00A93FEE">
      <w:pPr>
        <w:pStyle w:val="TOC2"/>
        <w:rPr>
          <w:noProof/>
          <w:color w:val="auto"/>
          <w:sz w:val="22"/>
          <w:lang w:val="en-US" w:eastAsia="ja-JP" w:bidi="ar-SA"/>
        </w:rPr>
      </w:pPr>
      <w:hyperlink w:anchor="_Toc428364415" w:history="1">
        <w:r w:rsidR="00FD1448" w:rsidRPr="00B80E9C">
          <w:rPr>
            <w:rStyle w:val="Hyperlink"/>
            <w:noProof/>
          </w:rPr>
          <w:t xml:space="preserve">Microsoft Dynamics GP 2015 </w:t>
        </w:r>
        <w:r w:rsidR="00FD1448" w:rsidRPr="00B80E9C">
          <w:rPr>
            <w:rStyle w:val="Hyperlink"/>
            <w:noProof/>
            <w:lang w:val="en-US"/>
          </w:rPr>
          <w:t>R</w:t>
        </w:r>
        <w:r w:rsidR="00FD1448" w:rsidRPr="00B80E9C">
          <w:rPr>
            <w:rStyle w:val="Hyperlink"/>
            <w:noProof/>
          </w:rPr>
          <w:t>2</w:t>
        </w:r>
        <w:r w:rsidR="00FD1448">
          <w:rPr>
            <w:noProof/>
            <w:webHidden/>
          </w:rPr>
          <w:tab/>
        </w:r>
        <w:r w:rsidR="00FD1448">
          <w:rPr>
            <w:noProof/>
            <w:webHidden/>
          </w:rPr>
          <w:fldChar w:fldCharType="begin"/>
        </w:r>
        <w:r w:rsidR="00FD1448">
          <w:rPr>
            <w:noProof/>
            <w:webHidden/>
          </w:rPr>
          <w:instrText xml:space="preserve"> PAGEREF _Toc428364415 \h </w:instrText>
        </w:r>
        <w:r w:rsidR="00FD1448">
          <w:rPr>
            <w:noProof/>
            <w:webHidden/>
          </w:rPr>
        </w:r>
        <w:r w:rsidR="00FD1448">
          <w:rPr>
            <w:noProof/>
            <w:webHidden/>
          </w:rPr>
          <w:fldChar w:fldCharType="separate"/>
        </w:r>
        <w:r w:rsidR="00FD1448">
          <w:rPr>
            <w:noProof/>
            <w:webHidden/>
          </w:rPr>
          <w:t>44</w:t>
        </w:r>
        <w:r w:rsidR="00FD1448">
          <w:rPr>
            <w:noProof/>
            <w:webHidden/>
          </w:rPr>
          <w:fldChar w:fldCharType="end"/>
        </w:r>
      </w:hyperlink>
    </w:p>
    <w:p w14:paraId="6AF2313D" w14:textId="77777777" w:rsidR="00FD1448" w:rsidRDefault="00A93FEE">
      <w:pPr>
        <w:pStyle w:val="TOC2"/>
        <w:rPr>
          <w:noProof/>
          <w:color w:val="auto"/>
          <w:sz w:val="22"/>
          <w:lang w:val="en-US" w:eastAsia="ja-JP" w:bidi="ar-SA"/>
        </w:rPr>
      </w:pPr>
      <w:hyperlink w:anchor="_Toc428364416" w:history="1">
        <w:r w:rsidR="00FD1448" w:rsidRPr="00B80E9C">
          <w:rPr>
            <w:rStyle w:val="Hyperlink"/>
            <w:noProof/>
          </w:rPr>
          <w:t>Microsoft Dynamics NAV 2015</w:t>
        </w:r>
        <w:r w:rsidR="00FD1448">
          <w:rPr>
            <w:noProof/>
            <w:webHidden/>
          </w:rPr>
          <w:tab/>
        </w:r>
        <w:r w:rsidR="00FD1448">
          <w:rPr>
            <w:noProof/>
            <w:webHidden/>
          </w:rPr>
          <w:fldChar w:fldCharType="begin"/>
        </w:r>
        <w:r w:rsidR="00FD1448">
          <w:rPr>
            <w:noProof/>
            <w:webHidden/>
          </w:rPr>
          <w:instrText xml:space="preserve"> PAGEREF _Toc428364416 \h </w:instrText>
        </w:r>
        <w:r w:rsidR="00FD1448">
          <w:rPr>
            <w:noProof/>
            <w:webHidden/>
          </w:rPr>
        </w:r>
        <w:r w:rsidR="00FD1448">
          <w:rPr>
            <w:noProof/>
            <w:webHidden/>
          </w:rPr>
          <w:fldChar w:fldCharType="separate"/>
        </w:r>
        <w:r w:rsidR="00FD1448">
          <w:rPr>
            <w:noProof/>
            <w:webHidden/>
          </w:rPr>
          <w:t>46</w:t>
        </w:r>
        <w:r w:rsidR="00FD1448">
          <w:rPr>
            <w:noProof/>
            <w:webHidden/>
          </w:rPr>
          <w:fldChar w:fldCharType="end"/>
        </w:r>
      </w:hyperlink>
    </w:p>
    <w:p w14:paraId="6857D8B5" w14:textId="77777777" w:rsidR="00FD1448" w:rsidRDefault="00A93FEE">
      <w:pPr>
        <w:pStyle w:val="TOC2"/>
        <w:rPr>
          <w:noProof/>
          <w:color w:val="auto"/>
          <w:sz w:val="22"/>
          <w:lang w:val="en-US" w:eastAsia="ja-JP" w:bidi="ar-SA"/>
        </w:rPr>
      </w:pPr>
      <w:hyperlink w:anchor="_Toc428364417" w:history="1">
        <w:r w:rsidR="00FD1448" w:rsidRPr="00B80E9C">
          <w:rPr>
            <w:rStyle w:val="Hyperlink"/>
            <w:noProof/>
          </w:rPr>
          <w:t>Microsoft Dynamics SL 2015</w:t>
        </w:r>
        <w:r w:rsidR="00FD1448">
          <w:rPr>
            <w:noProof/>
            <w:webHidden/>
          </w:rPr>
          <w:tab/>
        </w:r>
        <w:r w:rsidR="00FD1448">
          <w:rPr>
            <w:noProof/>
            <w:webHidden/>
          </w:rPr>
          <w:fldChar w:fldCharType="begin"/>
        </w:r>
        <w:r w:rsidR="00FD1448">
          <w:rPr>
            <w:noProof/>
            <w:webHidden/>
          </w:rPr>
          <w:instrText xml:space="preserve"> PAGEREF _Toc428364417 \h </w:instrText>
        </w:r>
        <w:r w:rsidR="00FD1448">
          <w:rPr>
            <w:noProof/>
            <w:webHidden/>
          </w:rPr>
        </w:r>
        <w:r w:rsidR="00FD1448">
          <w:rPr>
            <w:noProof/>
            <w:webHidden/>
          </w:rPr>
          <w:fldChar w:fldCharType="separate"/>
        </w:r>
        <w:r w:rsidR="00FD1448">
          <w:rPr>
            <w:noProof/>
            <w:webHidden/>
          </w:rPr>
          <w:t>47</w:t>
        </w:r>
        <w:r w:rsidR="00FD1448">
          <w:rPr>
            <w:noProof/>
            <w:webHidden/>
          </w:rPr>
          <w:fldChar w:fldCharType="end"/>
        </w:r>
      </w:hyperlink>
    </w:p>
    <w:p w14:paraId="0D219929" w14:textId="77777777" w:rsidR="00FD1448" w:rsidRDefault="00A93FEE">
      <w:pPr>
        <w:pStyle w:val="TOC2"/>
        <w:rPr>
          <w:noProof/>
          <w:color w:val="auto"/>
          <w:sz w:val="22"/>
          <w:lang w:val="en-US" w:eastAsia="ja-JP" w:bidi="ar-SA"/>
        </w:rPr>
      </w:pPr>
      <w:hyperlink w:anchor="_Toc428364418" w:history="1">
        <w:r w:rsidR="00FD1448" w:rsidRPr="00B80E9C">
          <w:rPr>
            <w:rStyle w:val="Hyperlink"/>
            <w:noProof/>
          </w:rPr>
          <w:t>Microsoft User Experience Virtualization Hosting for Desktops 2.1</w:t>
        </w:r>
        <w:r w:rsidR="00FD1448">
          <w:rPr>
            <w:noProof/>
            <w:webHidden/>
          </w:rPr>
          <w:tab/>
        </w:r>
        <w:r w:rsidR="00FD1448">
          <w:rPr>
            <w:noProof/>
            <w:webHidden/>
          </w:rPr>
          <w:fldChar w:fldCharType="begin"/>
        </w:r>
        <w:r w:rsidR="00FD1448">
          <w:rPr>
            <w:noProof/>
            <w:webHidden/>
          </w:rPr>
          <w:instrText xml:space="preserve"> PAGEREF _Toc428364418 \h </w:instrText>
        </w:r>
        <w:r w:rsidR="00FD1448">
          <w:rPr>
            <w:noProof/>
            <w:webHidden/>
          </w:rPr>
        </w:r>
        <w:r w:rsidR="00FD1448">
          <w:rPr>
            <w:noProof/>
            <w:webHidden/>
          </w:rPr>
          <w:fldChar w:fldCharType="separate"/>
        </w:r>
        <w:r w:rsidR="00FD1448">
          <w:rPr>
            <w:noProof/>
            <w:webHidden/>
          </w:rPr>
          <w:t>48</w:t>
        </w:r>
        <w:r w:rsidR="00FD1448">
          <w:rPr>
            <w:noProof/>
            <w:webHidden/>
          </w:rPr>
          <w:fldChar w:fldCharType="end"/>
        </w:r>
      </w:hyperlink>
    </w:p>
    <w:p w14:paraId="5CFD619B" w14:textId="77777777" w:rsidR="00FD1448" w:rsidRDefault="00A93FEE">
      <w:pPr>
        <w:pStyle w:val="TOC2"/>
        <w:rPr>
          <w:noProof/>
          <w:color w:val="auto"/>
          <w:sz w:val="22"/>
          <w:lang w:val="en-US" w:eastAsia="ja-JP" w:bidi="ar-SA"/>
        </w:rPr>
      </w:pPr>
      <w:hyperlink w:anchor="_Toc428364419" w:history="1">
        <w:r w:rsidR="00FD1448" w:rsidRPr="00B80E9C">
          <w:rPr>
            <w:rStyle w:val="Hyperlink"/>
            <w:noProof/>
          </w:rPr>
          <w:t>Пакет многоязыкового интерфейса для Office 2013</w:t>
        </w:r>
        <w:r w:rsidR="00FD1448">
          <w:rPr>
            <w:noProof/>
            <w:webHidden/>
          </w:rPr>
          <w:tab/>
        </w:r>
        <w:r w:rsidR="00FD1448">
          <w:rPr>
            <w:noProof/>
            <w:webHidden/>
          </w:rPr>
          <w:fldChar w:fldCharType="begin"/>
        </w:r>
        <w:r w:rsidR="00FD1448">
          <w:rPr>
            <w:noProof/>
            <w:webHidden/>
          </w:rPr>
          <w:instrText xml:space="preserve"> PAGEREF _Toc428364419 \h </w:instrText>
        </w:r>
        <w:r w:rsidR="00FD1448">
          <w:rPr>
            <w:noProof/>
            <w:webHidden/>
          </w:rPr>
        </w:r>
        <w:r w:rsidR="00FD1448">
          <w:rPr>
            <w:noProof/>
            <w:webHidden/>
          </w:rPr>
          <w:fldChar w:fldCharType="separate"/>
        </w:r>
        <w:r w:rsidR="00FD1448">
          <w:rPr>
            <w:noProof/>
            <w:webHidden/>
          </w:rPr>
          <w:t>48</w:t>
        </w:r>
        <w:r w:rsidR="00FD1448">
          <w:rPr>
            <w:noProof/>
            <w:webHidden/>
          </w:rPr>
          <w:fldChar w:fldCharType="end"/>
        </w:r>
      </w:hyperlink>
    </w:p>
    <w:p w14:paraId="7F965B7C" w14:textId="77777777" w:rsidR="00FD1448" w:rsidRDefault="00A93FEE">
      <w:pPr>
        <w:pStyle w:val="TOC2"/>
        <w:rPr>
          <w:noProof/>
          <w:color w:val="auto"/>
          <w:sz w:val="22"/>
          <w:lang w:val="en-US" w:eastAsia="ja-JP" w:bidi="ar-SA"/>
        </w:rPr>
      </w:pPr>
      <w:hyperlink w:anchor="_Toc428364420" w:history="1">
        <w:r w:rsidR="00FD1448" w:rsidRPr="00B80E9C">
          <w:rPr>
            <w:rStyle w:val="Hyperlink"/>
            <w:noProof/>
          </w:rPr>
          <w:t>Office профессиональный плюс 2016</w:t>
        </w:r>
        <w:r w:rsidR="00FD1448">
          <w:rPr>
            <w:noProof/>
            <w:webHidden/>
          </w:rPr>
          <w:tab/>
        </w:r>
        <w:r w:rsidR="00FD1448">
          <w:rPr>
            <w:noProof/>
            <w:webHidden/>
          </w:rPr>
          <w:fldChar w:fldCharType="begin"/>
        </w:r>
        <w:r w:rsidR="00FD1448">
          <w:rPr>
            <w:noProof/>
            <w:webHidden/>
          </w:rPr>
          <w:instrText xml:space="preserve"> PAGEREF _Toc428364420 \h </w:instrText>
        </w:r>
        <w:r w:rsidR="00FD1448">
          <w:rPr>
            <w:noProof/>
            <w:webHidden/>
          </w:rPr>
        </w:r>
        <w:r w:rsidR="00FD1448">
          <w:rPr>
            <w:noProof/>
            <w:webHidden/>
          </w:rPr>
          <w:fldChar w:fldCharType="separate"/>
        </w:r>
        <w:r w:rsidR="00FD1448">
          <w:rPr>
            <w:noProof/>
            <w:webHidden/>
          </w:rPr>
          <w:t>49</w:t>
        </w:r>
        <w:r w:rsidR="00FD1448">
          <w:rPr>
            <w:noProof/>
            <w:webHidden/>
          </w:rPr>
          <w:fldChar w:fldCharType="end"/>
        </w:r>
      </w:hyperlink>
    </w:p>
    <w:p w14:paraId="46409EA1" w14:textId="77777777" w:rsidR="00FD1448" w:rsidRDefault="00A93FEE">
      <w:pPr>
        <w:pStyle w:val="TOC2"/>
        <w:rPr>
          <w:noProof/>
          <w:color w:val="auto"/>
          <w:sz w:val="22"/>
          <w:lang w:val="en-US" w:eastAsia="ja-JP" w:bidi="ar-SA"/>
        </w:rPr>
      </w:pPr>
      <w:hyperlink w:anchor="_Toc428364421" w:history="1">
        <w:r w:rsidR="00FD1448" w:rsidRPr="00B80E9C">
          <w:rPr>
            <w:rStyle w:val="Hyperlink"/>
            <w:noProof/>
          </w:rPr>
          <w:t>Office стандартный 2016</w:t>
        </w:r>
        <w:r w:rsidR="00FD1448">
          <w:rPr>
            <w:noProof/>
            <w:webHidden/>
          </w:rPr>
          <w:tab/>
        </w:r>
        <w:r w:rsidR="00FD1448">
          <w:rPr>
            <w:noProof/>
            <w:webHidden/>
          </w:rPr>
          <w:fldChar w:fldCharType="begin"/>
        </w:r>
        <w:r w:rsidR="00FD1448">
          <w:rPr>
            <w:noProof/>
            <w:webHidden/>
          </w:rPr>
          <w:instrText xml:space="preserve"> PAGEREF _Toc428364421 \h </w:instrText>
        </w:r>
        <w:r w:rsidR="00FD1448">
          <w:rPr>
            <w:noProof/>
            <w:webHidden/>
          </w:rPr>
        </w:r>
        <w:r w:rsidR="00FD1448">
          <w:rPr>
            <w:noProof/>
            <w:webHidden/>
          </w:rPr>
          <w:fldChar w:fldCharType="separate"/>
        </w:r>
        <w:r w:rsidR="00FD1448">
          <w:rPr>
            <w:noProof/>
            <w:webHidden/>
          </w:rPr>
          <w:t>49</w:t>
        </w:r>
        <w:r w:rsidR="00FD1448">
          <w:rPr>
            <w:noProof/>
            <w:webHidden/>
          </w:rPr>
          <w:fldChar w:fldCharType="end"/>
        </w:r>
      </w:hyperlink>
    </w:p>
    <w:p w14:paraId="3812669F" w14:textId="77777777" w:rsidR="00FD1448" w:rsidRDefault="00A93FEE">
      <w:pPr>
        <w:pStyle w:val="TOC2"/>
        <w:rPr>
          <w:noProof/>
          <w:color w:val="auto"/>
          <w:sz w:val="22"/>
          <w:lang w:val="en-US" w:eastAsia="ja-JP" w:bidi="ar-SA"/>
        </w:rPr>
      </w:pPr>
      <w:hyperlink w:anchor="_Toc428364422" w:history="1">
        <w:r w:rsidR="00FD1448" w:rsidRPr="00B80E9C">
          <w:rPr>
            <w:rStyle w:val="Hyperlink"/>
            <w:noProof/>
          </w:rPr>
          <w:t>Productivity Suite</w:t>
        </w:r>
        <w:r w:rsidR="00FD1448">
          <w:rPr>
            <w:noProof/>
            <w:webHidden/>
          </w:rPr>
          <w:tab/>
        </w:r>
        <w:r w:rsidR="00FD1448">
          <w:rPr>
            <w:noProof/>
            <w:webHidden/>
          </w:rPr>
          <w:fldChar w:fldCharType="begin"/>
        </w:r>
        <w:r w:rsidR="00FD1448">
          <w:rPr>
            <w:noProof/>
            <w:webHidden/>
          </w:rPr>
          <w:instrText xml:space="preserve"> PAGEREF _Toc428364422 \h </w:instrText>
        </w:r>
        <w:r w:rsidR="00FD1448">
          <w:rPr>
            <w:noProof/>
            <w:webHidden/>
          </w:rPr>
        </w:r>
        <w:r w:rsidR="00FD1448">
          <w:rPr>
            <w:noProof/>
            <w:webHidden/>
          </w:rPr>
          <w:fldChar w:fldCharType="separate"/>
        </w:r>
        <w:r w:rsidR="00FD1448">
          <w:rPr>
            <w:noProof/>
            <w:webHidden/>
          </w:rPr>
          <w:t>50</w:t>
        </w:r>
        <w:r w:rsidR="00FD1448">
          <w:rPr>
            <w:noProof/>
            <w:webHidden/>
          </w:rPr>
          <w:fldChar w:fldCharType="end"/>
        </w:r>
      </w:hyperlink>
    </w:p>
    <w:p w14:paraId="34F7BD53" w14:textId="77777777" w:rsidR="00FD1448" w:rsidRDefault="00A93FEE">
      <w:pPr>
        <w:pStyle w:val="TOC2"/>
        <w:rPr>
          <w:noProof/>
          <w:color w:val="auto"/>
          <w:sz w:val="22"/>
          <w:lang w:val="en-US" w:eastAsia="ja-JP" w:bidi="ar-SA"/>
        </w:rPr>
      </w:pPr>
      <w:hyperlink w:anchor="_Toc428364423" w:history="1">
        <w:r w:rsidR="00FD1448" w:rsidRPr="00B80E9C">
          <w:rPr>
            <w:rStyle w:val="Hyperlink"/>
            <w:noProof/>
          </w:rPr>
          <w:t>Project профессиональный 2016</w:t>
        </w:r>
        <w:r w:rsidR="00FD1448">
          <w:rPr>
            <w:noProof/>
            <w:webHidden/>
          </w:rPr>
          <w:tab/>
        </w:r>
        <w:r w:rsidR="00FD1448">
          <w:rPr>
            <w:noProof/>
            <w:webHidden/>
          </w:rPr>
          <w:fldChar w:fldCharType="begin"/>
        </w:r>
        <w:r w:rsidR="00FD1448">
          <w:rPr>
            <w:noProof/>
            <w:webHidden/>
          </w:rPr>
          <w:instrText xml:space="preserve"> PAGEREF _Toc428364423 \h </w:instrText>
        </w:r>
        <w:r w:rsidR="00FD1448">
          <w:rPr>
            <w:noProof/>
            <w:webHidden/>
          </w:rPr>
        </w:r>
        <w:r w:rsidR="00FD1448">
          <w:rPr>
            <w:noProof/>
            <w:webHidden/>
          </w:rPr>
          <w:fldChar w:fldCharType="separate"/>
        </w:r>
        <w:r w:rsidR="00FD1448">
          <w:rPr>
            <w:noProof/>
            <w:webHidden/>
          </w:rPr>
          <w:t>50</w:t>
        </w:r>
        <w:r w:rsidR="00FD1448">
          <w:rPr>
            <w:noProof/>
            <w:webHidden/>
          </w:rPr>
          <w:fldChar w:fldCharType="end"/>
        </w:r>
      </w:hyperlink>
    </w:p>
    <w:p w14:paraId="1F26F1A5" w14:textId="77777777" w:rsidR="00FD1448" w:rsidRDefault="00A93FEE">
      <w:pPr>
        <w:pStyle w:val="TOC2"/>
        <w:rPr>
          <w:noProof/>
          <w:color w:val="auto"/>
          <w:sz w:val="22"/>
          <w:lang w:val="en-US" w:eastAsia="ja-JP" w:bidi="ar-SA"/>
        </w:rPr>
      </w:pPr>
      <w:hyperlink w:anchor="_Toc428364424" w:history="1">
        <w:r w:rsidR="00FD1448" w:rsidRPr="00B80E9C">
          <w:rPr>
            <w:rStyle w:val="Hyperlink"/>
            <w:noProof/>
          </w:rPr>
          <w:t>Project стандартный 2016</w:t>
        </w:r>
        <w:r w:rsidR="00FD1448">
          <w:rPr>
            <w:noProof/>
            <w:webHidden/>
          </w:rPr>
          <w:tab/>
        </w:r>
        <w:r w:rsidR="00FD1448">
          <w:rPr>
            <w:noProof/>
            <w:webHidden/>
          </w:rPr>
          <w:fldChar w:fldCharType="begin"/>
        </w:r>
        <w:r w:rsidR="00FD1448">
          <w:rPr>
            <w:noProof/>
            <w:webHidden/>
          </w:rPr>
          <w:instrText xml:space="preserve"> PAGEREF _Toc428364424 \h </w:instrText>
        </w:r>
        <w:r w:rsidR="00FD1448">
          <w:rPr>
            <w:noProof/>
            <w:webHidden/>
          </w:rPr>
        </w:r>
        <w:r w:rsidR="00FD1448">
          <w:rPr>
            <w:noProof/>
            <w:webHidden/>
          </w:rPr>
          <w:fldChar w:fldCharType="separate"/>
        </w:r>
        <w:r w:rsidR="00FD1448">
          <w:rPr>
            <w:noProof/>
            <w:webHidden/>
          </w:rPr>
          <w:t>50</w:t>
        </w:r>
        <w:r w:rsidR="00FD1448">
          <w:rPr>
            <w:noProof/>
            <w:webHidden/>
          </w:rPr>
          <w:fldChar w:fldCharType="end"/>
        </w:r>
      </w:hyperlink>
    </w:p>
    <w:p w14:paraId="34110E46" w14:textId="77777777" w:rsidR="00FD1448" w:rsidRDefault="00A93FEE">
      <w:pPr>
        <w:pStyle w:val="TOC2"/>
        <w:rPr>
          <w:noProof/>
          <w:color w:val="auto"/>
          <w:sz w:val="22"/>
          <w:lang w:val="en-US" w:eastAsia="ja-JP" w:bidi="ar-SA"/>
        </w:rPr>
      </w:pPr>
      <w:hyperlink w:anchor="_Toc428364425" w:history="1">
        <w:r w:rsidR="00FD1448" w:rsidRPr="00B80E9C">
          <w:rPr>
            <w:rStyle w:val="Hyperlink"/>
            <w:noProof/>
          </w:rPr>
          <w:t>Project Server 2013</w:t>
        </w:r>
        <w:r w:rsidR="00FD1448">
          <w:rPr>
            <w:noProof/>
            <w:webHidden/>
          </w:rPr>
          <w:tab/>
        </w:r>
        <w:r w:rsidR="00FD1448">
          <w:rPr>
            <w:noProof/>
            <w:webHidden/>
          </w:rPr>
          <w:fldChar w:fldCharType="begin"/>
        </w:r>
        <w:r w:rsidR="00FD1448">
          <w:rPr>
            <w:noProof/>
            <w:webHidden/>
          </w:rPr>
          <w:instrText xml:space="preserve"> PAGEREF _Toc428364425 \h </w:instrText>
        </w:r>
        <w:r w:rsidR="00FD1448">
          <w:rPr>
            <w:noProof/>
            <w:webHidden/>
          </w:rPr>
        </w:r>
        <w:r w:rsidR="00FD1448">
          <w:rPr>
            <w:noProof/>
            <w:webHidden/>
          </w:rPr>
          <w:fldChar w:fldCharType="separate"/>
        </w:r>
        <w:r w:rsidR="00FD1448">
          <w:rPr>
            <w:noProof/>
            <w:webHidden/>
          </w:rPr>
          <w:t>51</w:t>
        </w:r>
        <w:r w:rsidR="00FD1448">
          <w:rPr>
            <w:noProof/>
            <w:webHidden/>
          </w:rPr>
          <w:fldChar w:fldCharType="end"/>
        </w:r>
      </w:hyperlink>
    </w:p>
    <w:p w14:paraId="0D5D6A46" w14:textId="77777777" w:rsidR="00FD1448" w:rsidRDefault="00A93FEE">
      <w:pPr>
        <w:pStyle w:val="TOC2"/>
        <w:rPr>
          <w:noProof/>
          <w:color w:val="auto"/>
          <w:sz w:val="22"/>
          <w:lang w:val="en-US" w:eastAsia="ja-JP" w:bidi="ar-SA"/>
        </w:rPr>
      </w:pPr>
      <w:hyperlink w:anchor="_Toc428364426" w:history="1">
        <w:r w:rsidR="00FD1448" w:rsidRPr="00B80E9C">
          <w:rPr>
            <w:rStyle w:val="Hyperlink"/>
            <w:noProof/>
          </w:rPr>
          <w:t>SharePoint Server 2013</w:t>
        </w:r>
        <w:r w:rsidR="00FD1448">
          <w:rPr>
            <w:noProof/>
            <w:webHidden/>
          </w:rPr>
          <w:tab/>
        </w:r>
        <w:r w:rsidR="00FD1448">
          <w:rPr>
            <w:noProof/>
            <w:webHidden/>
          </w:rPr>
          <w:fldChar w:fldCharType="begin"/>
        </w:r>
        <w:r w:rsidR="00FD1448">
          <w:rPr>
            <w:noProof/>
            <w:webHidden/>
          </w:rPr>
          <w:instrText xml:space="preserve"> PAGEREF _Toc428364426 \h </w:instrText>
        </w:r>
        <w:r w:rsidR="00FD1448">
          <w:rPr>
            <w:noProof/>
            <w:webHidden/>
          </w:rPr>
        </w:r>
        <w:r w:rsidR="00FD1448">
          <w:rPr>
            <w:noProof/>
            <w:webHidden/>
          </w:rPr>
          <w:fldChar w:fldCharType="separate"/>
        </w:r>
        <w:r w:rsidR="00FD1448">
          <w:rPr>
            <w:noProof/>
            <w:webHidden/>
          </w:rPr>
          <w:t>51</w:t>
        </w:r>
        <w:r w:rsidR="00FD1448">
          <w:rPr>
            <w:noProof/>
            <w:webHidden/>
          </w:rPr>
          <w:fldChar w:fldCharType="end"/>
        </w:r>
      </w:hyperlink>
    </w:p>
    <w:p w14:paraId="53C2C6E9" w14:textId="77777777" w:rsidR="00FD1448" w:rsidRDefault="00A93FEE">
      <w:pPr>
        <w:pStyle w:val="TOC2"/>
        <w:rPr>
          <w:noProof/>
          <w:color w:val="auto"/>
          <w:sz w:val="22"/>
          <w:lang w:val="en-US" w:eastAsia="ja-JP" w:bidi="ar-SA"/>
        </w:rPr>
      </w:pPr>
      <w:hyperlink w:anchor="_Toc428364427" w:history="1">
        <w:r w:rsidR="00FD1448" w:rsidRPr="00B80E9C">
          <w:rPr>
            <w:rStyle w:val="Hyperlink"/>
            <w:noProof/>
          </w:rPr>
          <w:t>Skype для бизнеса Server 2015</w:t>
        </w:r>
        <w:r w:rsidR="00FD1448">
          <w:rPr>
            <w:noProof/>
            <w:webHidden/>
          </w:rPr>
          <w:tab/>
        </w:r>
        <w:r w:rsidR="00FD1448">
          <w:rPr>
            <w:noProof/>
            <w:webHidden/>
          </w:rPr>
          <w:fldChar w:fldCharType="begin"/>
        </w:r>
        <w:r w:rsidR="00FD1448">
          <w:rPr>
            <w:noProof/>
            <w:webHidden/>
          </w:rPr>
          <w:instrText xml:space="preserve"> PAGEREF _Toc428364427 \h </w:instrText>
        </w:r>
        <w:r w:rsidR="00FD1448">
          <w:rPr>
            <w:noProof/>
            <w:webHidden/>
          </w:rPr>
        </w:r>
        <w:r w:rsidR="00FD1448">
          <w:rPr>
            <w:noProof/>
            <w:webHidden/>
          </w:rPr>
          <w:fldChar w:fldCharType="separate"/>
        </w:r>
        <w:r w:rsidR="00FD1448">
          <w:rPr>
            <w:noProof/>
            <w:webHidden/>
          </w:rPr>
          <w:t>52</w:t>
        </w:r>
        <w:r w:rsidR="00FD1448">
          <w:rPr>
            <w:noProof/>
            <w:webHidden/>
          </w:rPr>
          <w:fldChar w:fldCharType="end"/>
        </w:r>
      </w:hyperlink>
    </w:p>
    <w:p w14:paraId="7255BD6C" w14:textId="77777777" w:rsidR="00FD1448" w:rsidRDefault="00A93FEE">
      <w:pPr>
        <w:pStyle w:val="TOC2"/>
        <w:rPr>
          <w:noProof/>
          <w:color w:val="auto"/>
          <w:sz w:val="22"/>
          <w:lang w:val="en-US" w:eastAsia="ja-JP" w:bidi="ar-SA"/>
        </w:rPr>
      </w:pPr>
      <w:hyperlink w:anchor="_Toc428364428" w:history="1">
        <w:r w:rsidR="00FD1448" w:rsidRPr="00B80E9C">
          <w:rPr>
            <w:rStyle w:val="Hyperlink"/>
            <w:noProof/>
          </w:rPr>
          <w:t>SQL Server 2014 Standard</w:t>
        </w:r>
        <w:r w:rsidR="00FD1448">
          <w:rPr>
            <w:noProof/>
            <w:webHidden/>
          </w:rPr>
          <w:tab/>
        </w:r>
        <w:r w:rsidR="00FD1448">
          <w:rPr>
            <w:noProof/>
            <w:webHidden/>
          </w:rPr>
          <w:fldChar w:fldCharType="begin"/>
        </w:r>
        <w:r w:rsidR="00FD1448">
          <w:rPr>
            <w:noProof/>
            <w:webHidden/>
          </w:rPr>
          <w:instrText xml:space="preserve"> PAGEREF _Toc428364428 \h </w:instrText>
        </w:r>
        <w:r w:rsidR="00FD1448">
          <w:rPr>
            <w:noProof/>
            <w:webHidden/>
          </w:rPr>
        </w:r>
        <w:r w:rsidR="00FD1448">
          <w:rPr>
            <w:noProof/>
            <w:webHidden/>
          </w:rPr>
          <w:fldChar w:fldCharType="separate"/>
        </w:r>
        <w:r w:rsidR="00FD1448">
          <w:rPr>
            <w:noProof/>
            <w:webHidden/>
          </w:rPr>
          <w:t>54</w:t>
        </w:r>
        <w:r w:rsidR="00FD1448">
          <w:rPr>
            <w:noProof/>
            <w:webHidden/>
          </w:rPr>
          <w:fldChar w:fldCharType="end"/>
        </w:r>
      </w:hyperlink>
    </w:p>
    <w:p w14:paraId="5E50BDD6" w14:textId="77777777" w:rsidR="00FD1448" w:rsidRDefault="00A93FEE">
      <w:pPr>
        <w:pStyle w:val="TOC2"/>
        <w:rPr>
          <w:noProof/>
          <w:color w:val="auto"/>
          <w:sz w:val="22"/>
          <w:lang w:val="en-US" w:eastAsia="ja-JP" w:bidi="ar-SA"/>
        </w:rPr>
      </w:pPr>
      <w:hyperlink w:anchor="_Toc428364429" w:history="1">
        <w:r w:rsidR="00FD1448" w:rsidRPr="00B80E9C">
          <w:rPr>
            <w:rStyle w:val="Hyperlink"/>
            <w:noProof/>
          </w:rPr>
          <w:t>SQL Server 2014 Business Intelligence</w:t>
        </w:r>
        <w:r w:rsidR="00FD1448">
          <w:rPr>
            <w:noProof/>
            <w:webHidden/>
          </w:rPr>
          <w:tab/>
        </w:r>
        <w:r w:rsidR="00FD1448">
          <w:rPr>
            <w:noProof/>
            <w:webHidden/>
          </w:rPr>
          <w:fldChar w:fldCharType="begin"/>
        </w:r>
        <w:r w:rsidR="00FD1448">
          <w:rPr>
            <w:noProof/>
            <w:webHidden/>
          </w:rPr>
          <w:instrText xml:space="preserve"> PAGEREF _Toc428364429 \h </w:instrText>
        </w:r>
        <w:r w:rsidR="00FD1448">
          <w:rPr>
            <w:noProof/>
            <w:webHidden/>
          </w:rPr>
        </w:r>
        <w:r w:rsidR="00FD1448">
          <w:rPr>
            <w:noProof/>
            <w:webHidden/>
          </w:rPr>
          <w:fldChar w:fldCharType="separate"/>
        </w:r>
        <w:r w:rsidR="00FD1448">
          <w:rPr>
            <w:noProof/>
            <w:webHidden/>
          </w:rPr>
          <w:t>54</w:t>
        </w:r>
        <w:r w:rsidR="00FD1448">
          <w:rPr>
            <w:noProof/>
            <w:webHidden/>
          </w:rPr>
          <w:fldChar w:fldCharType="end"/>
        </w:r>
      </w:hyperlink>
    </w:p>
    <w:p w14:paraId="5A8FA045" w14:textId="77777777" w:rsidR="00FD1448" w:rsidRDefault="00A93FEE">
      <w:pPr>
        <w:pStyle w:val="TOC2"/>
        <w:rPr>
          <w:noProof/>
          <w:color w:val="auto"/>
          <w:sz w:val="22"/>
          <w:lang w:val="en-US" w:eastAsia="ja-JP" w:bidi="ar-SA"/>
        </w:rPr>
      </w:pPr>
      <w:hyperlink w:anchor="_Toc428364430" w:history="1">
        <w:r w:rsidR="00FD1448" w:rsidRPr="00B80E9C">
          <w:rPr>
            <w:rStyle w:val="Hyperlink"/>
            <w:noProof/>
          </w:rPr>
          <w:t>System Center 2012 R2 Client Management Suite</w:t>
        </w:r>
        <w:r w:rsidR="00FD1448">
          <w:rPr>
            <w:noProof/>
            <w:webHidden/>
          </w:rPr>
          <w:tab/>
        </w:r>
        <w:r w:rsidR="00FD1448">
          <w:rPr>
            <w:noProof/>
            <w:webHidden/>
          </w:rPr>
          <w:fldChar w:fldCharType="begin"/>
        </w:r>
        <w:r w:rsidR="00FD1448">
          <w:rPr>
            <w:noProof/>
            <w:webHidden/>
          </w:rPr>
          <w:instrText xml:space="preserve"> PAGEREF _Toc428364430 \h </w:instrText>
        </w:r>
        <w:r w:rsidR="00FD1448">
          <w:rPr>
            <w:noProof/>
            <w:webHidden/>
          </w:rPr>
        </w:r>
        <w:r w:rsidR="00FD1448">
          <w:rPr>
            <w:noProof/>
            <w:webHidden/>
          </w:rPr>
          <w:fldChar w:fldCharType="separate"/>
        </w:r>
        <w:r w:rsidR="00FD1448">
          <w:rPr>
            <w:noProof/>
            <w:webHidden/>
          </w:rPr>
          <w:t>55</w:t>
        </w:r>
        <w:r w:rsidR="00FD1448">
          <w:rPr>
            <w:noProof/>
            <w:webHidden/>
          </w:rPr>
          <w:fldChar w:fldCharType="end"/>
        </w:r>
      </w:hyperlink>
    </w:p>
    <w:p w14:paraId="530455A0" w14:textId="77777777" w:rsidR="00FD1448" w:rsidRDefault="00A93FEE">
      <w:pPr>
        <w:pStyle w:val="TOC2"/>
        <w:rPr>
          <w:noProof/>
          <w:color w:val="auto"/>
          <w:sz w:val="22"/>
          <w:lang w:val="en-US" w:eastAsia="ja-JP" w:bidi="ar-SA"/>
        </w:rPr>
      </w:pPr>
      <w:hyperlink w:anchor="_Toc428364431" w:history="1">
        <w:r w:rsidR="00FD1448" w:rsidRPr="00B80E9C">
          <w:rPr>
            <w:rStyle w:val="Hyperlink"/>
            <w:noProof/>
          </w:rPr>
          <w:t>System Center 2012 R2 Configuration Manager</w:t>
        </w:r>
        <w:r w:rsidR="00FD1448">
          <w:rPr>
            <w:noProof/>
            <w:webHidden/>
          </w:rPr>
          <w:tab/>
        </w:r>
        <w:r w:rsidR="00FD1448">
          <w:rPr>
            <w:noProof/>
            <w:webHidden/>
          </w:rPr>
          <w:fldChar w:fldCharType="begin"/>
        </w:r>
        <w:r w:rsidR="00FD1448">
          <w:rPr>
            <w:noProof/>
            <w:webHidden/>
          </w:rPr>
          <w:instrText xml:space="preserve"> PAGEREF _Toc428364431 \h </w:instrText>
        </w:r>
        <w:r w:rsidR="00FD1448">
          <w:rPr>
            <w:noProof/>
            <w:webHidden/>
          </w:rPr>
        </w:r>
        <w:r w:rsidR="00FD1448">
          <w:rPr>
            <w:noProof/>
            <w:webHidden/>
          </w:rPr>
          <w:fldChar w:fldCharType="separate"/>
        </w:r>
        <w:r w:rsidR="00FD1448">
          <w:rPr>
            <w:noProof/>
            <w:webHidden/>
          </w:rPr>
          <w:t>55</w:t>
        </w:r>
        <w:r w:rsidR="00FD1448">
          <w:rPr>
            <w:noProof/>
            <w:webHidden/>
          </w:rPr>
          <w:fldChar w:fldCharType="end"/>
        </w:r>
      </w:hyperlink>
    </w:p>
    <w:p w14:paraId="6855BDCE" w14:textId="77777777" w:rsidR="00FD1448" w:rsidRDefault="00A93FEE">
      <w:pPr>
        <w:pStyle w:val="TOC2"/>
        <w:rPr>
          <w:noProof/>
          <w:color w:val="auto"/>
          <w:sz w:val="22"/>
          <w:lang w:val="en-US" w:eastAsia="ja-JP" w:bidi="ar-SA"/>
        </w:rPr>
      </w:pPr>
      <w:hyperlink w:anchor="_Toc428364432" w:history="1">
        <w:r w:rsidR="00FD1448" w:rsidRPr="00B80E9C">
          <w:rPr>
            <w:rStyle w:val="Hyperlink"/>
            <w:noProof/>
          </w:rPr>
          <w:t>Visio профессиональный 2016</w:t>
        </w:r>
        <w:r w:rsidR="00FD1448">
          <w:rPr>
            <w:noProof/>
            <w:webHidden/>
          </w:rPr>
          <w:tab/>
        </w:r>
        <w:r w:rsidR="00FD1448">
          <w:rPr>
            <w:noProof/>
            <w:webHidden/>
          </w:rPr>
          <w:fldChar w:fldCharType="begin"/>
        </w:r>
        <w:r w:rsidR="00FD1448">
          <w:rPr>
            <w:noProof/>
            <w:webHidden/>
          </w:rPr>
          <w:instrText xml:space="preserve"> PAGEREF _Toc428364432 \h </w:instrText>
        </w:r>
        <w:r w:rsidR="00FD1448">
          <w:rPr>
            <w:noProof/>
            <w:webHidden/>
          </w:rPr>
        </w:r>
        <w:r w:rsidR="00FD1448">
          <w:rPr>
            <w:noProof/>
            <w:webHidden/>
          </w:rPr>
          <w:fldChar w:fldCharType="separate"/>
        </w:r>
        <w:r w:rsidR="00FD1448">
          <w:rPr>
            <w:noProof/>
            <w:webHidden/>
          </w:rPr>
          <w:t>56</w:t>
        </w:r>
        <w:r w:rsidR="00FD1448">
          <w:rPr>
            <w:noProof/>
            <w:webHidden/>
          </w:rPr>
          <w:fldChar w:fldCharType="end"/>
        </w:r>
      </w:hyperlink>
    </w:p>
    <w:p w14:paraId="3C5F6A24" w14:textId="77777777" w:rsidR="00FD1448" w:rsidRDefault="00A93FEE">
      <w:pPr>
        <w:pStyle w:val="TOC2"/>
        <w:rPr>
          <w:noProof/>
          <w:color w:val="auto"/>
          <w:sz w:val="22"/>
          <w:lang w:val="en-US" w:eastAsia="ja-JP" w:bidi="ar-SA"/>
        </w:rPr>
      </w:pPr>
      <w:hyperlink w:anchor="_Toc428364433" w:history="1">
        <w:r w:rsidR="00FD1448" w:rsidRPr="00B80E9C">
          <w:rPr>
            <w:rStyle w:val="Hyperlink"/>
            <w:noProof/>
          </w:rPr>
          <w:t>Visio 2016 стандартный</w:t>
        </w:r>
        <w:r w:rsidR="00FD1448">
          <w:rPr>
            <w:noProof/>
            <w:webHidden/>
          </w:rPr>
          <w:tab/>
        </w:r>
        <w:r w:rsidR="00FD1448">
          <w:rPr>
            <w:noProof/>
            <w:webHidden/>
          </w:rPr>
          <w:fldChar w:fldCharType="begin"/>
        </w:r>
        <w:r w:rsidR="00FD1448">
          <w:rPr>
            <w:noProof/>
            <w:webHidden/>
          </w:rPr>
          <w:instrText xml:space="preserve"> PAGEREF _Toc428364433 \h </w:instrText>
        </w:r>
        <w:r w:rsidR="00FD1448">
          <w:rPr>
            <w:noProof/>
            <w:webHidden/>
          </w:rPr>
        </w:r>
        <w:r w:rsidR="00FD1448">
          <w:rPr>
            <w:noProof/>
            <w:webHidden/>
          </w:rPr>
          <w:fldChar w:fldCharType="separate"/>
        </w:r>
        <w:r w:rsidR="00FD1448">
          <w:rPr>
            <w:noProof/>
            <w:webHidden/>
          </w:rPr>
          <w:t>56</w:t>
        </w:r>
        <w:r w:rsidR="00FD1448">
          <w:rPr>
            <w:noProof/>
            <w:webHidden/>
          </w:rPr>
          <w:fldChar w:fldCharType="end"/>
        </w:r>
      </w:hyperlink>
    </w:p>
    <w:p w14:paraId="3377CCE8" w14:textId="77777777" w:rsidR="00FD1448" w:rsidRDefault="00A93FEE">
      <w:pPr>
        <w:pStyle w:val="TOC2"/>
        <w:rPr>
          <w:noProof/>
          <w:color w:val="auto"/>
          <w:sz w:val="22"/>
          <w:lang w:val="en-US" w:eastAsia="ja-JP" w:bidi="ar-SA"/>
        </w:rPr>
      </w:pPr>
      <w:hyperlink w:anchor="_Toc428364434" w:history="1">
        <w:r w:rsidR="00FD1448" w:rsidRPr="00B80E9C">
          <w:rPr>
            <w:rStyle w:val="Hyperlink"/>
            <w:noProof/>
          </w:rPr>
          <w:t xml:space="preserve">Visual Studio </w:t>
        </w:r>
        <w:r w:rsidR="00FD1448" w:rsidRPr="00B80E9C">
          <w:rPr>
            <w:rStyle w:val="Hyperlink"/>
            <w:noProof/>
            <w:lang w:val="en-US"/>
          </w:rPr>
          <w:t>Enterprise 2015</w:t>
        </w:r>
        <w:r w:rsidR="00FD1448">
          <w:rPr>
            <w:noProof/>
            <w:webHidden/>
          </w:rPr>
          <w:tab/>
        </w:r>
        <w:r w:rsidR="00FD1448">
          <w:rPr>
            <w:noProof/>
            <w:webHidden/>
          </w:rPr>
          <w:fldChar w:fldCharType="begin"/>
        </w:r>
        <w:r w:rsidR="00FD1448">
          <w:rPr>
            <w:noProof/>
            <w:webHidden/>
          </w:rPr>
          <w:instrText xml:space="preserve"> PAGEREF _Toc428364434 \h </w:instrText>
        </w:r>
        <w:r w:rsidR="00FD1448">
          <w:rPr>
            <w:noProof/>
            <w:webHidden/>
          </w:rPr>
        </w:r>
        <w:r w:rsidR="00FD1448">
          <w:rPr>
            <w:noProof/>
            <w:webHidden/>
          </w:rPr>
          <w:fldChar w:fldCharType="separate"/>
        </w:r>
        <w:r w:rsidR="00FD1448">
          <w:rPr>
            <w:noProof/>
            <w:webHidden/>
          </w:rPr>
          <w:t>56</w:t>
        </w:r>
        <w:r w:rsidR="00FD1448">
          <w:rPr>
            <w:noProof/>
            <w:webHidden/>
          </w:rPr>
          <w:fldChar w:fldCharType="end"/>
        </w:r>
      </w:hyperlink>
    </w:p>
    <w:p w14:paraId="15FCB45B" w14:textId="77777777" w:rsidR="00FD1448" w:rsidRDefault="00A93FEE">
      <w:pPr>
        <w:pStyle w:val="TOC2"/>
        <w:rPr>
          <w:noProof/>
          <w:color w:val="auto"/>
          <w:sz w:val="22"/>
          <w:lang w:val="en-US" w:eastAsia="ja-JP" w:bidi="ar-SA"/>
        </w:rPr>
      </w:pPr>
      <w:hyperlink w:anchor="_Toc428364435" w:history="1">
        <w:r w:rsidR="00FD1448" w:rsidRPr="00B80E9C">
          <w:rPr>
            <w:rStyle w:val="Hyperlink"/>
            <w:noProof/>
          </w:rPr>
          <w:t>Visual Studio Professional 2015</w:t>
        </w:r>
        <w:r w:rsidR="00FD1448">
          <w:rPr>
            <w:noProof/>
            <w:webHidden/>
          </w:rPr>
          <w:tab/>
        </w:r>
        <w:r w:rsidR="00FD1448">
          <w:rPr>
            <w:noProof/>
            <w:webHidden/>
          </w:rPr>
          <w:fldChar w:fldCharType="begin"/>
        </w:r>
        <w:r w:rsidR="00FD1448">
          <w:rPr>
            <w:noProof/>
            <w:webHidden/>
          </w:rPr>
          <w:instrText xml:space="preserve"> PAGEREF _Toc428364435 \h </w:instrText>
        </w:r>
        <w:r w:rsidR="00FD1448">
          <w:rPr>
            <w:noProof/>
            <w:webHidden/>
          </w:rPr>
        </w:r>
        <w:r w:rsidR="00FD1448">
          <w:rPr>
            <w:noProof/>
            <w:webHidden/>
          </w:rPr>
          <w:fldChar w:fldCharType="separate"/>
        </w:r>
        <w:r w:rsidR="00FD1448">
          <w:rPr>
            <w:noProof/>
            <w:webHidden/>
          </w:rPr>
          <w:t>58</w:t>
        </w:r>
        <w:r w:rsidR="00FD1448">
          <w:rPr>
            <w:noProof/>
            <w:webHidden/>
          </w:rPr>
          <w:fldChar w:fldCharType="end"/>
        </w:r>
      </w:hyperlink>
    </w:p>
    <w:p w14:paraId="1A9FB2E5" w14:textId="77777777" w:rsidR="00FD1448" w:rsidRDefault="00A93FEE">
      <w:pPr>
        <w:pStyle w:val="TOC2"/>
        <w:rPr>
          <w:noProof/>
          <w:color w:val="auto"/>
          <w:sz w:val="22"/>
          <w:lang w:val="en-US" w:eastAsia="ja-JP" w:bidi="ar-SA"/>
        </w:rPr>
      </w:pPr>
      <w:hyperlink w:anchor="_Toc428364436" w:history="1">
        <w:r w:rsidR="00FD1448" w:rsidRPr="00B80E9C">
          <w:rPr>
            <w:rStyle w:val="Hyperlink"/>
            <w:noProof/>
          </w:rPr>
          <w:t>Visual Studio Team Foundation Server 2015 с технологией SQL Server 2014</w:t>
        </w:r>
        <w:r w:rsidR="00FD1448">
          <w:rPr>
            <w:noProof/>
            <w:webHidden/>
          </w:rPr>
          <w:tab/>
        </w:r>
        <w:r w:rsidR="00FD1448">
          <w:rPr>
            <w:noProof/>
            <w:webHidden/>
          </w:rPr>
          <w:fldChar w:fldCharType="begin"/>
        </w:r>
        <w:r w:rsidR="00FD1448">
          <w:rPr>
            <w:noProof/>
            <w:webHidden/>
          </w:rPr>
          <w:instrText xml:space="preserve"> PAGEREF _Toc428364436 \h </w:instrText>
        </w:r>
        <w:r w:rsidR="00FD1448">
          <w:rPr>
            <w:noProof/>
            <w:webHidden/>
          </w:rPr>
        </w:r>
        <w:r w:rsidR="00FD1448">
          <w:rPr>
            <w:noProof/>
            <w:webHidden/>
          </w:rPr>
          <w:fldChar w:fldCharType="separate"/>
        </w:r>
        <w:r w:rsidR="00FD1448">
          <w:rPr>
            <w:noProof/>
            <w:webHidden/>
          </w:rPr>
          <w:t>60</w:t>
        </w:r>
        <w:r w:rsidR="00FD1448">
          <w:rPr>
            <w:noProof/>
            <w:webHidden/>
          </w:rPr>
          <w:fldChar w:fldCharType="end"/>
        </w:r>
      </w:hyperlink>
    </w:p>
    <w:p w14:paraId="7B9EB8A1" w14:textId="77777777" w:rsidR="00FD1448" w:rsidRDefault="00A93FEE">
      <w:pPr>
        <w:pStyle w:val="TOC2"/>
        <w:rPr>
          <w:noProof/>
          <w:color w:val="auto"/>
          <w:sz w:val="22"/>
          <w:lang w:val="en-US" w:eastAsia="ja-JP" w:bidi="ar-SA"/>
        </w:rPr>
      </w:pPr>
      <w:hyperlink w:anchor="_Toc428364437" w:history="1">
        <w:r w:rsidR="00FD1448" w:rsidRPr="00B80E9C">
          <w:rPr>
            <w:rStyle w:val="Hyperlink"/>
            <w:noProof/>
          </w:rPr>
          <w:t>Visual Studio Test Professional 2015</w:t>
        </w:r>
        <w:r w:rsidR="00FD1448">
          <w:rPr>
            <w:noProof/>
            <w:webHidden/>
          </w:rPr>
          <w:tab/>
        </w:r>
        <w:r w:rsidR="00FD1448">
          <w:rPr>
            <w:noProof/>
            <w:webHidden/>
          </w:rPr>
          <w:fldChar w:fldCharType="begin"/>
        </w:r>
        <w:r w:rsidR="00FD1448">
          <w:rPr>
            <w:noProof/>
            <w:webHidden/>
          </w:rPr>
          <w:instrText xml:space="preserve"> PAGEREF _Toc428364437 \h </w:instrText>
        </w:r>
        <w:r w:rsidR="00FD1448">
          <w:rPr>
            <w:noProof/>
            <w:webHidden/>
          </w:rPr>
        </w:r>
        <w:r w:rsidR="00FD1448">
          <w:rPr>
            <w:noProof/>
            <w:webHidden/>
          </w:rPr>
          <w:fldChar w:fldCharType="separate"/>
        </w:r>
        <w:r w:rsidR="00FD1448">
          <w:rPr>
            <w:noProof/>
            <w:webHidden/>
          </w:rPr>
          <w:t>61</w:t>
        </w:r>
        <w:r w:rsidR="00FD1448">
          <w:rPr>
            <w:noProof/>
            <w:webHidden/>
          </w:rPr>
          <w:fldChar w:fldCharType="end"/>
        </w:r>
      </w:hyperlink>
    </w:p>
    <w:p w14:paraId="131DF698" w14:textId="77777777" w:rsidR="00FD1448" w:rsidRDefault="00A93FEE">
      <w:pPr>
        <w:pStyle w:val="TOC2"/>
        <w:rPr>
          <w:noProof/>
          <w:color w:val="auto"/>
          <w:sz w:val="22"/>
          <w:lang w:val="en-US" w:eastAsia="ja-JP" w:bidi="ar-SA"/>
        </w:rPr>
      </w:pPr>
      <w:hyperlink w:anchor="_Toc428364438" w:history="1">
        <w:r w:rsidR="00FD1448" w:rsidRPr="00B80E9C">
          <w:rPr>
            <w:rStyle w:val="Hyperlink"/>
            <w:noProof/>
            <w:lang w:val="en-US"/>
          </w:rPr>
          <w:t>Windows Server 2012 R2 Active Directory Rights Management Services</w:t>
        </w:r>
        <w:r w:rsidR="00FD1448">
          <w:rPr>
            <w:noProof/>
            <w:webHidden/>
          </w:rPr>
          <w:tab/>
        </w:r>
        <w:r w:rsidR="00FD1448">
          <w:rPr>
            <w:noProof/>
            <w:webHidden/>
          </w:rPr>
          <w:fldChar w:fldCharType="begin"/>
        </w:r>
        <w:r w:rsidR="00FD1448">
          <w:rPr>
            <w:noProof/>
            <w:webHidden/>
          </w:rPr>
          <w:instrText xml:space="preserve"> PAGEREF _Toc428364438 \h </w:instrText>
        </w:r>
        <w:r w:rsidR="00FD1448">
          <w:rPr>
            <w:noProof/>
            <w:webHidden/>
          </w:rPr>
        </w:r>
        <w:r w:rsidR="00FD1448">
          <w:rPr>
            <w:noProof/>
            <w:webHidden/>
          </w:rPr>
          <w:fldChar w:fldCharType="separate"/>
        </w:r>
        <w:r w:rsidR="00FD1448">
          <w:rPr>
            <w:noProof/>
            <w:webHidden/>
          </w:rPr>
          <w:t>63</w:t>
        </w:r>
        <w:r w:rsidR="00FD1448">
          <w:rPr>
            <w:noProof/>
            <w:webHidden/>
          </w:rPr>
          <w:fldChar w:fldCharType="end"/>
        </w:r>
      </w:hyperlink>
    </w:p>
    <w:p w14:paraId="7F89F3AA" w14:textId="77777777" w:rsidR="00FD1448" w:rsidRDefault="00A93FEE">
      <w:pPr>
        <w:pStyle w:val="TOC2"/>
        <w:rPr>
          <w:noProof/>
          <w:color w:val="auto"/>
          <w:sz w:val="22"/>
          <w:lang w:val="en-US" w:eastAsia="ja-JP" w:bidi="ar-SA"/>
        </w:rPr>
      </w:pPr>
      <w:hyperlink w:anchor="_Toc428364439" w:history="1">
        <w:r w:rsidR="00FD1448" w:rsidRPr="00B80E9C">
          <w:rPr>
            <w:rStyle w:val="Hyperlink"/>
            <w:noProof/>
            <w:lang w:val="en-US"/>
          </w:rPr>
          <w:t>Windows</w:t>
        </w:r>
        <w:r w:rsidR="00FD1448" w:rsidRPr="00B80E9C">
          <w:rPr>
            <w:rStyle w:val="Hyperlink"/>
            <w:noProof/>
          </w:rPr>
          <w:t xml:space="preserve"> </w:t>
        </w:r>
        <w:r w:rsidR="00FD1448" w:rsidRPr="00B80E9C">
          <w:rPr>
            <w:rStyle w:val="Hyperlink"/>
            <w:noProof/>
            <w:lang w:val="en-US"/>
          </w:rPr>
          <w:t>Server</w:t>
        </w:r>
        <w:r w:rsidR="00FD1448" w:rsidRPr="00B80E9C">
          <w:rPr>
            <w:rStyle w:val="Hyperlink"/>
            <w:noProof/>
          </w:rPr>
          <w:t xml:space="preserve"> 2012 </w:t>
        </w:r>
        <w:r w:rsidR="00FD1448" w:rsidRPr="00B80E9C">
          <w:rPr>
            <w:rStyle w:val="Hyperlink"/>
            <w:noProof/>
            <w:lang w:val="en-US"/>
          </w:rPr>
          <w:t>R</w:t>
        </w:r>
        <w:r w:rsidR="00FD1448" w:rsidRPr="00B80E9C">
          <w:rPr>
            <w:rStyle w:val="Hyperlink"/>
            <w:noProof/>
          </w:rPr>
          <w:t xml:space="preserve">2 </w:t>
        </w:r>
        <w:r w:rsidR="00FD1448" w:rsidRPr="00B80E9C">
          <w:rPr>
            <w:rStyle w:val="Hyperlink"/>
            <w:noProof/>
            <w:lang w:val="en-US"/>
          </w:rPr>
          <w:t>Remote</w:t>
        </w:r>
        <w:r w:rsidR="00FD1448" w:rsidRPr="00B80E9C">
          <w:rPr>
            <w:rStyle w:val="Hyperlink"/>
            <w:noProof/>
          </w:rPr>
          <w:t xml:space="preserve"> </w:t>
        </w:r>
        <w:r w:rsidR="00FD1448" w:rsidRPr="00B80E9C">
          <w:rPr>
            <w:rStyle w:val="Hyperlink"/>
            <w:noProof/>
            <w:lang w:val="en-US"/>
          </w:rPr>
          <w:t>Desktop</w:t>
        </w:r>
        <w:r w:rsidR="00FD1448" w:rsidRPr="00B80E9C">
          <w:rPr>
            <w:rStyle w:val="Hyperlink"/>
            <w:noProof/>
          </w:rPr>
          <w:t xml:space="preserve"> </w:t>
        </w:r>
        <w:r w:rsidR="00FD1448" w:rsidRPr="00B80E9C">
          <w:rPr>
            <w:rStyle w:val="Hyperlink"/>
            <w:noProof/>
            <w:lang w:val="en-US"/>
          </w:rPr>
          <w:t>Services</w:t>
        </w:r>
        <w:r w:rsidR="00FD1448">
          <w:rPr>
            <w:noProof/>
            <w:webHidden/>
          </w:rPr>
          <w:tab/>
        </w:r>
        <w:r w:rsidR="00FD1448">
          <w:rPr>
            <w:noProof/>
            <w:webHidden/>
          </w:rPr>
          <w:fldChar w:fldCharType="begin"/>
        </w:r>
        <w:r w:rsidR="00FD1448">
          <w:rPr>
            <w:noProof/>
            <w:webHidden/>
          </w:rPr>
          <w:instrText xml:space="preserve"> PAGEREF _Toc428364439 \h </w:instrText>
        </w:r>
        <w:r w:rsidR="00FD1448">
          <w:rPr>
            <w:noProof/>
            <w:webHidden/>
          </w:rPr>
        </w:r>
        <w:r w:rsidR="00FD1448">
          <w:rPr>
            <w:noProof/>
            <w:webHidden/>
          </w:rPr>
          <w:fldChar w:fldCharType="separate"/>
        </w:r>
        <w:r w:rsidR="00FD1448">
          <w:rPr>
            <w:noProof/>
            <w:webHidden/>
          </w:rPr>
          <w:t>63</w:t>
        </w:r>
        <w:r w:rsidR="00FD1448">
          <w:rPr>
            <w:noProof/>
            <w:webHidden/>
          </w:rPr>
          <w:fldChar w:fldCharType="end"/>
        </w:r>
      </w:hyperlink>
    </w:p>
    <w:p w14:paraId="6D3F5685" w14:textId="77777777" w:rsidR="000C3222" w:rsidRDefault="0006656D" w:rsidP="00C1564F">
      <w:pPr>
        <w:pStyle w:val="PURHeading1"/>
        <w:spacing w:line="240" w:lineRule="auto"/>
        <w:sectPr w:rsidR="000C3222" w:rsidSect="00DF3827">
          <w:type w:val="continuous"/>
          <w:pgSz w:w="12240" w:h="15840" w:code="1"/>
          <w:pgMar w:top="1800" w:right="720" w:bottom="720" w:left="720" w:header="432" w:footer="288" w:gutter="0"/>
          <w:cols w:num="2" w:space="360"/>
          <w:docGrid w:linePitch="360"/>
        </w:sectPr>
      </w:pPr>
      <w:r>
        <w:fldChar w:fldCharType="end"/>
      </w:r>
    </w:p>
    <w:p w14:paraId="58EE9D6E" w14:textId="5A170289" w:rsidR="009C7C76" w:rsidRPr="00192FA0" w:rsidRDefault="009C7C76" w:rsidP="00C1564F">
      <w:pPr>
        <w:pStyle w:val="PURHeading1"/>
        <w:tabs>
          <w:tab w:val="left" w:pos="6856"/>
        </w:tabs>
        <w:spacing w:line="240" w:lineRule="auto"/>
        <w:rPr>
          <w:lang w:val="en-US"/>
        </w:rPr>
      </w:pPr>
    </w:p>
    <w:p w14:paraId="551A70B5" w14:textId="77777777" w:rsidR="009A4C7C" w:rsidRDefault="009A4C7C" w:rsidP="00C1564F">
      <w:pPr>
        <w:pStyle w:val="PURHeading1"/>
        <w:spacing w:line="240" w:lineRule="auto"/>
      </w:pPr>
      <w:r>
        <w:t>Общие условия</w:t>
      </w:r>
    </w:p>
    <w:p w14:paraId="7262B13C" w14:textId="77777777" w:rsidR="00351C31" w:rsidRPr="00FD0B26" w:rsidRDefault="00BC6C4C" w:rsidP="00C1564F">
      <w:pPr>
        <w:pStyle w:val="PURBlueStrong"/>
        <w:spacing w:line="240" w:lineRule="auto"/>
        <w:ind w:left="0"/>
      </w:pPr>
      <w:r>
        <w:t>Организация Общих условий лицензии SAL</w:t>
      </w:r>
    </w:p>
    <w:p w14:paraId="4F3630B3" w14:textId="4E86465E" w:rsidR="009A4C7C" w:rsidRPr="008F7770" w:rsidRDefault="009A4C7C" w:rsidP="00C1564F">
      <w:pPr>
        <w:pStyle w:val="PURBody"/>
      </w:pPr>
      <w:r>
        <w:t xml:space="preserve">Указанные ниже условия разделены на три раздела: </w:t>
      </w:r>
      <w:hyperlink w:anchor="SALTerms_Server" w:history="1">
        <w:r>
          <w:rPr>
            <w:rStyle w:val="Hyperlink"/>
            <w:i/>
          </w:rPr>
          <w:t>Серверное программное обеспечение</w:t>
        </w:r>
      </w:hyperlink>
      <w:r>
        <w:t xml:space="preserve">, </w:t>
      </w:r>
      <w:hyperlink w:anchor="SALTerms_MGMT" w:history="1">
        <w:r>
          <w:rPr>
            <w:rStyle w:val="Hyperlink"/>
            <w:i/>
          </w:rPr>
          <w:t>Серверы управления</w:t>
        </w:r>
      </w:hyperlink>
      <w:r>
        <w:t xml:space="preserve"> и </w:t>
      </w:r>
      <w:hyperlink w:anchor="SALTerms_Desktop" w:history="1">
        <w:r>
          <w:rPr>
            <w:rStyle w:val="Hyperlink"/>
            <w:i/>
          </w:rPr>
          <w:t>Приложения для настольных компьютеров</w:t>
        </w:r>
      </w:hyperlink>
      <w:r>
        <w:t>. Раздел данных Общих условий лицензии для конкретного продукта указывается под этим продуктом в разделе Условий лицензии для конкретного продукта.</w:t>
      </w:r>
    </w:p>
    <w:p w14:paraId="5062678A" w14:textId="33455BBE" w:rsidR="000C3222" w:rsidRDefault="009A4C7C" w:rsidP="00C1564F">
      <w:pPr>
        <w:pStyle w:val="PURHeading2"/>
        <w:pBdr>
          <w:bottom w:val="single" w:sz="4" w:space="1" w:color="auto"/>
        </w:pBdr>
        <w:spacing w:line="240" w:lineRule="auto"/>
      </w:pPr>
      <w:bookmarkStart w:id="397" w:name="SALTerms_Server"/>
      <w:r>
        <w:t>Серверное ПО</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rsidRPr="0090053A" w14:paraId="2A0D56BF" w14:textId="77777777" w:rsidTr="008B1CCE">
        <w:tc>
          <w:tcPr>
            <w:tcW w:w="5508" w:type="dxa"/>
          </w:tcPr>
          <w:bookmarkEnd w:id="397"/>
          <w:p w14:paraId="5F494040" w14:textId="7AE986F4" w:rsidR="008B1CCE" w:rsidRDefault="008B1CCE" w:rsidP="00C1564F">
            <w:pPr>
              <w:pStyle w:val="PURBullet-Indented"/>
              <w:spacing w:line="240" w:lineRule="auto"/>
            </w:pPr>
            <w:r>
              <w:t xml:space="preserve">Exchange Server </w:t>
            </w:r>
            <w:r w:rsidR="007242AE">
              <w:t>201</w:t>
            </w:r>
            <w:r w:rsidR="007242AE">
              <w:rPr>
                <w:lang w:val="en-US"/>
              </w:rPr>
              <w:t>6</w:t>
            </w:r>
            <w:r>
              <w:t>, выпуски Standard и Enterprise</w:t>
            </w:r>
          </w:p>
          <w:p w14:paraId="41358583" w14:textId="339773E0" w:rsidR="008B1CCE" w:rsidRDefault="00CE1E9C" w:rsidP="00C1564F">
            <w:pPr>
              <w:pStyle w:val="PURBullet-Indented"/>
              <w:spacing w:line="240" w:lineRule="auto"/>
            </w:pPr>
            <w:r>
              <w:t>Skype для бизнеса Server 2015</w:t>
            </w:r>
          </w:p>
          <w:p w14:paraId="1E105CC9" w14:textId="1D493925" w:rsidR="00E75ABC" w:rsidRPr="00613FF6" w:rsidRDefault="00E75ABC" w:rsidP="00C1564F">
            <w:pPr>
              <w:pStyle w:val="PURBullet-Indented"/>
              <w:spacing w:after="120" w:line="240" w:lineRule="auto"/>
              <w:rPr>
                <w:lang w:val="en-US"/>
              </w:rPr>
            </w:pPr>
            <w:r w:rsidRPr="009B2897">
              <w:rPr>
                <w:lang w:val="en-US"/>
              </w:rPr>
              <w:t>Microsoft</w:t>
            </w:r>
            <w:r w:rsidRPr="00613FF6">
              <w:rPr>
                <w:lang w:val="en-US"/>
              </w:rPr>
              <w:t xml:space="preserve"> </w:t>
            </w:r>
            <w:r w:rsidRPr="009B2897">
              <w:rPr>
                <w:lang w:val="en-US"/>
              </w:rPr>
              <w:t>Application</w:t>
            </w:r>
            <w:r w:rsidRPr="00613FF6">
              <w:rPr>
                <w:lang w:val="en-US"/>
              </w:rPr>
              <w:t xml:space="preserve"> </w:t>
            </w:r>
            <w:r w:rsidRPr="009B2897">
              <w:rPr>
                <w:lang w:val="en-US"/>
              </w:rPr>
              <w:t>Virtualization</w:t>
            </w:r>
            <w:r w:rsidRPr="00613FF6">
              <w:rPr>
                <w:lang w:val="en-US"/>
              </w:rPr>
              <w:t xml:space="preserve"> </w:t>
            </w:r>
            <w:r w:rsidR="00192FA0" w:rsidRPr="00613FF6">
              <w:rPr>
                <w:lang w:val="en-US"/>
              </w:rPr>
              <w:br/>
            </w:r>
            <w:r w:rsidRPr="009B2897">
              <w:rPr>
                <w:lang w:val="en-US"/>
              </w:rPr>
              <w:t>for</w:t>
            </w:r>
            <w:r w:rsidRPr="00613FF6">
              <w:rPr>
                <w:lang w:val="en-US"/>
              </w:rPr>
              <w:t xml:space="preserve"> </w:t>
            </w:r>
            <w:r w:rsidRPr="009B2897">
              <w:rPr>
                <w:lang w:val="en-US"/>
              </w:rPr>
              <w:t>Remote</w:t>
            </w:r>
            <w:r w:rsidRPr="00613FF6">
              <w:rPr>
                <w:lang w:val="en-US"/>
              </w:rPr>
              <w:t xml:space="preserve"> </w:t>
            </w:r>
            <w:r w:rsidRPr="009B2897">
              <w:rPr>
                <w:lang w:val="en-US"/>
              </w:rPr>
              <w:t>Desktop</w:t>
            </w:r>
            <w:r w:rsidRPr="00613FF6">
              <w:rPr>
                <w:lang w:val="en-US"/>
              </w:rPr>
              <w:t xml:space="preserve"> </w:t>
            </w:r>
            <w:r w:rsidRPr="009B2897">
              <w:rPr>
                <w:lang w:val="en-US"/>
              </w:rPr>
              <w:t>Services</w:t>
            </w:r>
          </w:p>
          <w:p w14:paraId="392BCC17" w14:textId="77777777" w:rsidR="008B1CCE" w:rsidRPr="00613FF6" w:rsidRDefault="008B1CCE" w:rsidP="00C1564F">
            <w:pPr>
              <w:pStyle w:val="PURBullet-Indented"/>
              <w:spacing w:line="240" w:lineRule="auto"/>
              <w:rPr>
                <w:lang w:val="en-US"/>
              </w:rPr>
            </w:pPr>
            <w:r w:rsidRPr="009B2897">
              <w:rPr>
                <w:lang w:val="en-US"/>
              </w:rPr>
              <w:t>Microsoft</w:t>
            </w:r>
            <w:r w:rsidRPr="00613FF6">
              <w:rPr>
                <w:lang w:val="en-US"/>
              </w:rPr>
              <w:t xml:space="preserve"> </w:t>
            </w:r>
            <w:r w:rsidRPr="009B2897">
              <w:rPr>
                <w:lang w:val="en-US"/>
              </w:rPr>
              <w:t>Application</w:t>
            </w:r>
            <w:r w:rsidRPr="00613FF6">
              <w:rPr>
                <w:lang w:val="en-US"/>
              </w:rPr>
              <w:t xml:space="preserve"> </w:t>
            </w:r>
            <w:r w:rsidRPr="009B2897">
              <w:rPr>
                <w:lang w:val="en-US"/>
              </w:rPr>
              <w:t>Virtualization</w:t>
            </w:r>
            <w:r w:rsidRPr="00613FF6">
              <w:rPr>
                <w:lang w:val="en-US"/>
              </w:rPr>
              <w:t xml:space="preserve"> </w:t>
            </w:r>
            <w:r w:rsidRPr="009B2897">
              <w:rPr>
                <w:lang w:val="en-US"/>
              </w:rPr>
              <w:t>Hosting</w:t>
            </w:r>
            <w:r w:rsidRPr="00613FF6">
              <w:rPr>
                <w:lang w:val="en-US"/>
              </w:rPr>
              <w:t xml:space="preserve"> </w:t>
            </w:r>
            <w:r>
              <w:t>для</w:t>
            </w:r>
            <w:r w:rsidRPr="00613FF6">
              <w:rPr>
                <w:lang w:val="en-US"/>
              </w:rPr>
              <w:t xml:space="preserve"> </w:t>
            </w:r>
            <w:r>
              <w:t>настольных</w:t>
            </w:r>
            <w:r w:rsidRPr="00613FF6">
              <w:rPr>
                <w:lang w:val="en-US"/>
              </w:rPr>
              <w:t xml:space="preserve"> </w:t>
            </w:r>
            <w:r>
              <w:t>компьютеров</w:t>
            </w:r>
          </w:p>
          <w:p w14:paraId="60416951" w14:textId="572B1312" w:rsidR="008B1CCE" w:rsidRDefault="008B1CCE" w:rsidP="00C1564F">
            <w:pPr>
              <w:pStyle w:val="PURBullet-Indented"/>
              <w:spacing w:line="240" w:lineRule="auto"/>
            </w:pPr>
            <w:r>
              <w:t>Microsoft Dynamics AX 2012 R3</w:t>
            </w:r>
          </w:p>
          <w:p w14:paraId="487235E5" w14:textId="77777777" w:rsidR="008B1CCE" w:rsidRDefault="008B1CCE" w:rsidP="00C1564F">
            <w:pPr>
              <w:pStyle w:val="PURBullet-Indented"/>
              <w:spacing w:line="240" w:lineRule="auto"/>
            </w:pPr>
            <w:r>
              <w:t>Microsoft Dynamics C5 2012</w:t>
            </w:r>
          </w:p>
          <w:p w14:paraId="5963921A" w14:textId="1CC1FFBC" w:rsidR="008B1CCE" w:rsidRDefault="008B1CCE" w:rsidP="00C1564F">
            <w:pPr>
              <w:pStyle w:val="PURBullet-Indented"/>
              <w:spacing w:line="240" w:lineRule="auto"/>
            </w:pPr>
            <w:r>
              <w:t>Microsoft Dynamics CRM 2015 Service Provider</w:t>
            </w:r>
          </w:p>
          <w:p w14:paraId="43608A92" w14:textId="7A12343A" w:rsidR="00EE7C5B" w:rsidRDefault="00EE7C5B" w:rsidP="00C1564F">
            <w:pPr>
              <w:pStyle w:val="PURBullet-Indented"/>
              <w:spacing w:line="240" w:lineRule="auto"/>
            </w:pPr>
            <w:r>
              <w:t>Microsoft Dynamics GP 2015</w:t>
            </w:r>
            <w:r w:rsidR="005D4A0E">
              <w:rPr>
                <w:lang w:val="en-US"/>
              </w:rPr>
              <w:t xml:space="preserve"> R2</w:t>
            </w:r>
          </w:p>
          <w:p w14:paraId="69B0CC51" w14:textId="6910A1EB" w:rsidR="00EE7C5B" w:rsidRDefault="00EE7C5B" w:rsidP="00C1564F">
            <w:pPr>
              <w:pStyle w:val="PURBullet-Indented"/>
              <w:spacing w:line="240" w:lineRule="auto"/>
            </w:pPr>
            <w:r>
              <w:t>Microsoft Dynamics NAV 2015</w:t>
            </w:r>
          </w:p>
          <w:p w14:paraId="276A817E" w14:textId="77777777" w:rsidR="00EE7C5B" w:rsidRDefault="00EE7C5B" w:rsidP="00C1564F">
            <w:pPr>
              <w:pStyle w:val="PURBullet-Indented"/>
              <w:spacing w:line="240" w:lineRule="auto"/>
            </w:pPr>
            <w:r>
              <w:t>Microsoft Dynamics SL 2015</w:t>
            </w:r>
          </w:p>
          <w:p w14:paraId="6F60495A" w14:textId="39958DB6" w:rsidR="005D4A0E" w:rsidRPr="008B1CCE" w:rsidRDefault="005D4A0E" w:rsidP="00C1564F">
            <w:pPr>
              <w:pStyle w:val="PURBullet-Indented"/>
              <w:spacing w:line="240" w:lineRule="auto"/>
            </w:pPr>
            <w:r>
              <w:rPr>
                <w:lang w:val="en-US"/>
              </w:rPr>
              <w:t>Microsoft Identity Manager 2016</w:t>
            </w:r>
          </w:p>
        </w:tc>
        <w:tc>
          <w:tcPr>
            <w:tcW w:w="5508" w:type="dxa"/>
          </w:tcPr>
          <w:p w14:paraId="3DAFBFDB" w14:textId="775622E2" w:rsidR="00094CB3" w:rsidRPr="009B2897" w:rsidRDefault="00094CB3" w:rsidP="00C1564F">
            <w:pPr>
              <w:pStyle w:val="PURBullet-Indented"/>
              <w:spacing w:line="240" w:lineRule="auto"/>
              <w:rPr>
                <w:lang w:val="en-US"/>
              </w:rPr>
            </w:pPr>
            <w:r w:rsidRPr="009B2897">
              <w:rPr>
                <w:lang w:val="en-US"/>
              </w:rPr>
              <w:t>Microsoft User Experience Virtualization Hosting for Desktops 2.1</w:t>
            </w:r>
          </w:p>
          <w:p w14:paraId="0BF69941" w14:textId="77777777" w:rsidR="00F60F84" w:rsidRPr="00234924" w:rsidRDefault="00F60F84" w:rsidP="00C1564F">
            <w:pPr>
              <w:pStyle w:val="PURBullet-Indented"/>
              <w:spacing w:line="240" w:lineRule="auto"/>
            </w:pPr>
            <w:r>
              <w:t>Productivity Suite</w:t>
            </w:r>
          </w:p>
          <w:p w14:paraId="708345AB" w14:textId="0E62190D" w:rsidR="00F60F84" w:rsidRDefault="00F60F84" w:rsidP="00C1564F">
            <w:pPr>
              <w:pStyle w:val="PURBullet-Indented"/>
              <w:spacing w:line="240" w:lineRule="auto"/>
            </w:pPr>
            <w:r>
              <w:t>Project Server 2013</w:t>
            </w:r>
          </w:p>
          <w:p w14:paraId="1B312982" w14:textId="0D97A81A" w:rsidR="00D6363C" w:rsidRDefault="001B2E39" w:rsidP="00C1564F">
            <w:pPr>
              <w:pStyle w:val="PURBullet-Indented"/>
              <w:spacing w:line="240" w:lineRule="auto"/>
            </w:pPr>
            <w:r>
              <w:t>SharePoint Server 2013</w:t>
            </w:r>
          </w:p>
          <w:p w14:paraId="08788E61" w14:textId="5A95DCAB" w:rsidR="00F81C03" w:rsidRDefault="00F81C03" w:rsidP="00C1564F">
            <w:pPr>
              <w:pStyle w:val="PURBullet-Indented"/>
              <w:spacing w:line="240" w:lineRule="auto"/>
            </w:pPr>
            <w:r>
              <w:t>SQL Server 2014 Standard</w:t>
            </w:r>
          </w:p>
          <w:p w14:paraId="423F61C4" w14:textId="3B1FEB9F" w:rsidR="00F81C03" w:rsidRDefault="00F81C03" w:rsidP="00C1564F">
            <w:pPr>
              <w:pStyle w:val="PURBullet-Indented"/>
              <w:spacing w:line="240" w:lineRule="auto"/>
            </w:pPr>
            <w:r>
              <w:t>SQL Server 2014 Business Intelligence</w:t>
            </w:r>
          </w:p>
          <w:p w14:paraId="0D7330B5" w14:textId="3AA8698F" w:rsidR="000C3222" w:rsidRDefault="008B1CCE" w:rsidP="00C1564F">
            <w:pPr>
              <w:pStyle w:val="PURBullet-Indented"/>
              <w:spacing w:line="240" w:lineRule="auto"/>
            </w:pPr>
            <w:r>
              <w:t xml:space="preserve">Visual Studio Team Foundation Server </w:t>
            </w:r>
            <w:r w:rsidR="005D4A0E">
              <w:t>201</w:t>
            </w:r>
            <w:r w:rsidR="005D4A0E">
              <w:rPr>
                <w:lang w:val="en-US"/>
              </w:rPr>
              <w:t>5</w:t>
            </w:r>
            <w:r w:rsidR="005D4A0E">
              <w:t xml:space="preserve"> </w:t>
            </w:r>
            <w:r>
              <w:t xml:space="preserve">с технологией SQL Server </w:t>
            </w:r>
            <w:r w:rsidR="005D4A0E">
              <w:t>201</w:t>
            </w:r>
            <w:r w:rsidR="005D4A0E">
              <w:rPr>
                <w:lang w:val="en-US"/>
              </w:rPr>
              <w:t>4</w:t>
            </w:r>
          </w:p>
          <w:p w14:paraId="3F0381F9" w14:textId="19447BCE" w:rsidR="00632041" w:rsidRDefault="00632041" w:rsidP="00C1564F">
            <w:pPr>
              <w:pStyle w:val="PURBullet-Indented"/>
              <w:spacing w:line="240" w:lineRule="auto"/>
            </w:pPr>
            <w:r>
              <w:t>Windows Server 2012 R2 Remote Desktop Services</w:t>
            </w:r>
          </w:p>
          <w:p w14:paraId="3EE31E47" w14:textId="202BBDB2" w:rsidR="00632041" w:rsidRPr="009B2897" w:rsidRDefault="00632041" w:rsidP="00C1564F">
            <w:pPr>
              <w:pStyle w:val="PURBullet-Indented"/>
              <w:spacing w:line="240" w:lineRule="auto"/>
              <w:rPr>
                <w:lang w:val="en-US"/>
              </w:rPr>
            </w:pPr>
            <w:r w:rsidRPr="009B2897">
              <w:rPr>
                <w:lang w:val="en-US"/>
              </w:rPr>
              <w:t>Windows Server 2012 R2 Active Directory Rights Management Services</w:t>
            </w:r>
          </w:p>
        </w:tc>
      </w:tr>
    </w:tbl>
    <w:p w14:paraId="372B5908" w14:textId="77777777" w:rsidR="00EE7C5B" w:rsidRPr="009B2897" w:rsidRDefault="00EE7C5B" w:rsidP="00C1564F">
      <w:pPr>
        <w:pStyle w:val="PURBody"/>
        <w:rPr>
          <w:lang w:val="en-US"/>
        </w:rPr>
      </w:pPr>
    </w:p>
    <w:p w14:paraId="25753BE1" w14:textId="32021342" w:rsidR="00555CBF" w:rsidRDefault="00555CBF" w:rsidP="00C1564F">
      <w:pPr>
        <w:pStyle w:val="PURBody"/>
      </w:pPr>
      <w:r>
        <w:t>Каждая приобретенная вами лицензия SAL дает вам указанные ниже права.</w:t>
      </w:r>
    </w:p>
    <w:p w14:paraId="1D86DAE4" w14:textId="77777777" w:rsidR="009A4C7C" w:rsidRPr="00830DCA" w:rsidRDefault="009A4C7C" w:rsidP="00C1564F">
      <w:pPr>
        <w:pStyle w:val="PURBlueStrong-Indented"/>
        <w:spacing w:line="240" w:lineRule="auto"/>
        <w:rPr>
          <w:b/>
          <w:bCs/>
        </w:rPr>
      </w:pPr>
      <w:r>
        <w:t>Лицензии подписчика (SAL)</w:t>
      </w:r>
    </w:p>
    <w:p w14:paraId="5988207D" w14:textId="43E92672" w:rsidR="009A4C7C" w:rsidRPr="004B6D22" w:rsidRDefault="009A4C7C" w:rsidP="00C1564F">
      <w:pPr>
        <w:pStyle w:val="PURBody-Indented"/>
        <w:rPr>
          <w:b/>
          <w:bCs/>
        </w:rPr>
      </w:pPr>
      <w:r>
        <w:rPr>
          <w:bCs/>
        </w:rPr>
        <w:t xml:space="preserve">Вы </w:t>
      </w:r>
      <w:r>
        <w:t>должны приобрести и назначить лицензию SAL каждому пользователю, который имеет право прямого или кос</w:t>
      </w:r>
      <w:r>
        <w:rPr>
          <w:bCs/>
        </w:rPr>
        <w:t xml:space="preserve">венного доступа к экземплярам серверного программного обеспечения, независимо от наличия фактического доступа к серверному программному обеспечению. Лицензии подписчика </w:t>
      </w:r>
      <w:r w:rsidR="00A401C0" w:rsidRPr="00A401C0">
        <w:rPr>
          <w:bCs/>
        </w:rPr>
        <w:t>«</w:t>
      </w:r>
      <w:r>
        <w:rPr>
          <w:bCs/>
        </w:rPr>
        <w:t>на устройство</w:t>
      </w:r>
      <w:r w:rsidR="00A401C0" w:rsidRPr="00A401C0">
        <w:rPr>
          <w:bCs/>
        </w:rPr>
        <w:t>»</w:t>
      </w:r>
      <w:r>
        <w:rPr>
          <w:bCs/>
        </w:rPr>
        <w:t xml:space="preserve"> не предоставляются, за исключением продуктов, указанных в разделе «Условия лицензии для конкретного продукта». </w:t>
      </w:r>
      <w:r>
        <w:t>Каждый аппаратный раздел или стоечный модуль считается отдельным устройством. Соответствующие лицензии SAL для каждого продукта указаны в разделе «Условия лицензии для конкретного продукта» ниже.</w:t>
      </w:r>
    </w:p>
    <w:p w14:paraId="56533613" w14:textId="563BFBF1" w:rsidR="009A4C7C" w:rsidRPr="00221F7C" w:rsidRDefault="00094CB3" w:rsidP="00C1564F">
      <w:pPr>
        <w:pStyle w:val="PURBody-Indented"/>
      </w:pPr>
      <w:r>
        <w:rPr>
          <w:bCs/>
        </w:rPr>
        <w:t xml:space="preserve">За исключением того, что изложено в разделе «Лицензирование «на процессор» настоящего документа, лицензии SAL </w:t>
      </w:r>
      <w:r>
        <w:t>не требуются для программного обеспечения, лицензированного по лицензии «на процессор» или «на ядро».</w:t>
      </w:r>
    </w:p>
    <w:p w14:paraId="05B61614" w14:textId="15794CF0" w:rsidR="00BB2971" w:rsidRPr="00221F7C" w:rsidRDefault="00BB2971" w:rsidP="00C1564F">
      <w:pPr>
        <w:pStyle w:val="PURBody-Indented"/>
      </w:pPr>
      <w:r>
        <w:rPr>
          <w:bCs/>
        </w:rPr>
        <w:lastRenderedPageBreak/>
        <w:t xml:space="preserve">У некоторых продуктов есть базовые и добавочные лицензии SAL. Обычно добавочные SAL предоставляют доступ к базовым и дополнительным функциям и компонентам, указанным в SAL. Несмотря на это общее правило, некоторые продукты требуют наличия и базовых, и добавочных SAL для доступа к дополнительным функциям и компонентам, а некоторые продукты требуют разных SAL для конкретных функций и компонентов. Требования SAL для каждого продукта указаны ниже в разделе </w:t>
      </w:r>
      <w:r>
        <w:t>«Условия лицензии для конкретного продукта».</w:t>
      </w:r>
    </w:p>
    <w:p w14:paraId="434028EC" w14:textId="77777777" w:rsidR="009A4C7C" w:rsidRPr="004B6D22" w:rsidRDefault="009A4C7C" w:rsidP="00C1564F">
      <w:pPr>
        <w:pStyle w:val="PURBlueStrong-Indented"/>
        <w:spacing w:line="240" w:lineRule="auto"/>
      </w:pPr>
      <w:r>
        <w:t>Типы лицензий SAL</w:t>
      </w:r>
    </w:p>
    <w:p w14:paraId="0F6EB815" w14:textId="5A94C73D" w:rsidR="009A4C7C" w:rsidRDefault="009A4C7C" w:rsidP="00C1564F">
      <w:pPr>
        <w:pStyle w:val="PURBody-Indented"/>
      </w:pPr>
      <w:r>
        <w:t>Существует три типа лицензий SAL: для устройств, для пользователей и для соответствующих пользователей со статусом учебного заведения («учащиеся»). Каждая лицензия SAL «на устройство» (для продуктов, предусматривающих лицензии «на устройство») позволяет одному устройству, используемому любым пользователем, обращаться к экземплярам серверного программного обеспечения на ваших серверах. Каждая лицензия SAL «на пользователя» позволяет одному пользователю, использующему любое устройство, обращаться к экземплярам серверного программного обеспечения на ваших серверах. Продукты, для которых предлагаются лицензии SAL для учащихся, требуют выполнения требований, описанных в Приложении для Соответствующих пользователей со статусом учебного заведения. Подобно лицензиям SAL «на пользователя», каждая лицензия SAL для учащихся позволяет одному пользователю, использующему любое устройство, обращаться к экземплярам серверного программного обеспечения на ваших серверах.</w:t>
      </w:r>
    </w:p>
    <w:p w14:paraId="2598C902" w14:textId="77777777" w:rsidR="00FD0B26" w:rsidRDefault="00FD0B26" w:rsidP="00C1564F">
      <w:pPr>
        <w:pStyle w:val="PURBlueStrong-Indented"/>
        <w:spacing w:line="240" w:lineRule="auto"/>
      </w:pPr>
      <w:r>
        <w:t>Передача лицензий подписчика (SAL)</w:t>
      </w:r>
    </w:p>
    <w:p w14:paraId="35DEB9D0" w14:textId="5D7CF8CB" w:rsidR="00FD0B26" w:rsidRPr="00E8519C" w:rsidRDefault="00FD0B26" w:rsidP="00C1564F">
      <w:pPr>
        <w:pStyle w:val="PURBody-Indented"/>
      </w:pPr>
      <w:r>
        <w:t>Вы можете переназначить SAL «на устройство» от одного устройства другому или переназначить SAL «на пользователя» от одного пользователя другому, но не в течение одного календарного месяца, если только вы не переназначаете SAL «на устройство» другому устройству, пока первое устройство не работает, или не переназначаете SAL «на пользователя» другому пользователю, пока первый пользователь отсутствует.</w:t>
      </w:r>
    </w:p>
    <w:p w14:paraId="3C8B2173" w14:textId="77777777" w:rsidR="009A4C7C" w:rsidRDefault="009A4C7C" w:rsidP="00C1564F">
      <w:pPr>
        <w:pStyle w:val="PURBlueStrong"/>
        <w:spacing w:line="240" w:lineRule="auto"/>
      </w:pPr>
      <w:r>
        <w:t>Лицензии SAL для SA</w:t>
      </w:r>
    </w:p>
    <w:p w14:paraId="408F1E28" w14:textId="02D4C9E9" w:rsidR="009A4C7C" w:rsidRDefault="009A4C7C" w:rsidP="00C1564F">
      <w:pPr>
        <w:pStyle w:val="PURBody-Indented"/>
      </w:pPr>
      <w:r>
        <w:t xml:space="preserve">Лицензии подписчика для SA можно приобрести и назначить пользователям, которым уже назначена соответствующая клиентская лицензия (CAL) с действующим покрытием Software Assurance («SA»), приобретенная по программе корпоративного лицензирования Microsoft, либо пользователям, использующим устройство, которому назначена соответствующая клиентская лицензия «на устройство» с действующим покрытием Software Assurance. Вы не можете получить лицензии SAL для SA более чем для одного пользователя для любой соответствующей лицензии CAL. Права на использование для лицензий подписчика для SA идентичны правам использования для соответствующих лицензий подписчика, как указано в настоящем документе. Право назначения лицензий подписчика для SA пользователям или устройствам прекращается по истечении срока действия покрытия Software Assurance для соответствующих клиентских лицензий. Использование лицензий подписчика для SA не лишает вас права на использование соответствующих клиентских лицензий. Лицензии SAL для SA могут и должны быть переданы только в том случае и тогда, когда передается соответствующая клиентская лицензия. Для получения дополнительных сведений о заказе лицензий SAL для SA, а также о процедуре проверки заказа посетите веб-сайт </w:t>
      </w:r>
      <w:hyperlink r:id="rId152" w:history="1">
        <w:r>
          <w:rPr>
            <w:rStyle w:val="Hyperlink"/>
          </w:rPr>
          <w:t>http://www.explore.ms</w:t>
        </w:r>
      </w:hyperlink>
      <w:r>
        <w:t xml:space="preserve"> или обратитесь к своему торговому представителю по программным продуктам.</w:t>
      </w:r>
    </w:p>
    <w:p w14:paraId="4D84B527" w14:textId="5A5C8E87" w:rsidR="009A4C7C" w:rsidRDefault="009A4C7C" w:rsidP="00C1564F">
      <w:pPr>
        <w:pStyle w:val="PURBody-Indented"/>
      </w:pPr>
      <w:r>
        <w:t>Лицензии SAL для клиентов программы SA с соответствующими лицензиями CAL, указаны под соответствующими продуктами в разделе «Условия лицензии для конкретного продукта».</w:t>
      </w:r>
    </w:p>
    <w:p w14:paraId="77268416" w14:textId="29411787" w:rsidR="003814EB" w:rsidRPr="003814EB" w:rsidRDefault="003814EB" w:rsidP="00C1564F">
      <w:pPr>
        <w:pStyle w:val="PURBlueStrong"/>
        <w:spacing w:line="240" w:lineRule="auto"/>
      </w:pPr>
      <w:r>
        <w:t>Создание экземпляров и хранение на серверах или носителях.</w:t>
      </w:r>
    </w:p>
    <w:p w14:paraId="1BA647EA" w14:textId="77777777" w:rsidR="003814EB" w:rsidRPr="000F700D" w:rsidRDefault="003814EB" w:rsidP="00C1564F">
      <w:pPr>
        <w:pStyle w:val="PURBody-Indented"/>
      </w:pPr>
      <w:r>
        <w:t>Каждая приобретенная лицензия на программное обеспечение дает вам следующие дополнительные права.</w:t>
      </w:r>
    </w:p>
    <w:p w14:paraId="5521A2AA" w14:textId="77777777" w:rsidR="003814EB" w:rsidRPr="00221F7C" w:rsidRDefault="003814EB" w:rsidP="00C1564F">
      <w:pPr>
        <w:pStyle w:val="PURBullet-Indented"/>
        <w:spacing w:line="240" w:lineRule="auto"/>
        <w:rPr>
          <w:b/>
        </w:rPr>
      </w:pPr>
      <w:r>
        <w:t>Вы можете создавать любое количество экземпляров серверного и клиентского программного обеспечения.</w:t>
      </w:r>
    </w:p>
    <w:p w14:paraId="066A389D" w14:textId="77777777" w:rsidR="003814EB" w:rsidRPr="00221F7C" w:rsidRDefault="003814EB" w:rsidP="00C1564F">
      <w:pPr>
        <w:pStyle w:val="PURBullet-Indented"/>
        <w:spacing w:line="240" w:lineRule="auto"/>
        <w:rPr>
          <w:b/>
        </w:rPr>
      </w:pPr>
      <w:r>
        <w:t>Вы можете хранить экземпляры серверного и клиентского программного обеспечения на любом вашем сервере или носителе.</w:t>
      </w:r>
    </w:p>
    <w:p w14:paraId="340AA53E" w14:textId="2A25991E" w:rsidR="003814EB" w:rsidRPr="00221F7C" w:rsidRDefault="003814EB" w:rsidP="00C1564F">
      <w:pPr>
        <w:pStyle w:val="PURBullet-Indented"/>
        <w:spacing w:line="240" w:lineRule="auto"/>
        <w:rPr>
          <w:b/>
        </w:rPr>
      </w:pPr>
      <w:r>
        <w:t>Вы можете создавать и хранить экземпляры серверного и клиентского программного обеспечения только в рамках реализации прав на запуск экземпляров серверного ПО согласно лицензиям на программное обеспечение, как описано выше.</w:t>
      </w:r>
    </w:p>
    <w:p w14:paraId="17721CEF" w14:textId="6791899C" w:rsidR="003814EB" w:rsidRDefault="00D80750" w:rsidP="00C1564F">
      <w:pPr>
        <w:pStyle w:val="PURBlueStrong"/>
        <w:spacing w:line="240" w:lineRule="auto"/>
      </w:pPr>
      <w:r>
        <w:t>Пакеты System Center</w:t>
      </w:r>
    </w:p>
    <w:p w14:paraId="0FCCB566" w14:textId="09091799" w:rsidR="003814EB" w:rsidRPr="00E8519C" w:rsidRDefault="00D80750" w:rsidP="00C1564F">
      <w:pPr>
        <w:pStyle w:val="PURBody-Indented"/>
        <w:rPr>
          <w:b/>
        </w:rPr>
      </w:pPr>
      <w:r>
        <w:t>Условия лицензии для применимых продуктов System Center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14:paraId="3B57C2DA" w14:textId="77777777" w:rsidR="009A4C7C" w:rsidRDefault="009A4C7C" w:rsidP="00C1564F">
      <w:pPr>
        <w:pStyle w:val="PURBlueStrong"/>
        <w:spacing w:line="240" w:lineRule="auto"/>
      </w:pPr>
      <w:r>
        <w:t>Программное обеспечение</w:t>
      </w:r>
    </w:p>
    <w:p w14:paraId="30DAF2E6" w14:textId="52ED0918" w:rsidR="009A4C7C" w:rsidRPr="00AA19FC" w:rsidRDefault="009A4C7C" w:rsidP="00C1564F">
      <w:pPr>
        <w:pStyle w:val="PURBody-Indented"/>
      </w:pPr>
      <w:r>
        <w:rPr>
          <w:rStyle w:val="Strong"/>
        </w:rPr>
        <w:t>Запуск экземпляров серверного программного обеспечения.</w:t>
      </w:r>
      <w:r>
        <w:t xml:space="preserve"> Вы можете запускать или иным образом использовать любое количество экземпляров серверного программного обеспечения в физической или виртуальной операционной среде (или ОС) на любом количестве устройств.</w:t>
      </w:r>
    </w:p>
    <w:p w14:paraId="5AA522E4" w14:textId="5A3F3F79" w:rsidR="009A4C7C" w:rsidRDefault="009A4C7C" w:rsidP="00C1564F">
      <w:pPr>
        <w:pStyle w:val="PURBody-Indented"/>
      </w:pPr>
      <w:r>
        <w:rPr>
          <w:rStyle w:val="Strong"/>
        </w:rPr>
        <w:t>Запуск экземпляров клиентского программного обеспечения</w:t>
      </w:r>
      <w:r w:rsidR="00DF4634" w:rsidRPr="00DF4634">
        <w:rPr>
          <w:rStyle w:val="Strong"/>
        </w:rPr>
        <w:t>.</w:t>
      </w:r>
      <w:r>
        <w:rPr>
          <w:rStyle w:val="Strong"/>
        </w:rPr>
        <w:t xml:space="preserve"> </w:t>
      </w:r>
      <w:r>
        <w:t xml:space="preserve">Вы можете запускать или иным образом использовать любое количество экземпляров клиентского программного обеспечения, указанного в </w:t>
      </w:r>
      <w:hyperlink w:anchor="Appendix1" w:history="1">
        <w:r>
          <w:rPr>
            <w:rStyle w:val="Hyperlink"/>
          </w:rPr>
          <w:t>Приложении 1</w:t>
        </w:r>
      </w:hyperlink>
      <w:r>
        <w:t xml:space="preserve"> в физических или виртуальных операционных средах (ОС) на любом количестве устройств. Вы имеете право использовать клиентское программное обеспечение только с данным серверным программным обеспечением или же через другое клиентское программное обеспечение. </w:t>
      </w:r>
    </w:p>
    <w:p w14:paraId="2B77C32B" w14:textId="77777777" w:rsidR="000C3222" w:rsidRPr="00AA19FC" w:rsidRDefault="000C3222" w:rsidP="00C1564F">
      <w:pPr>
        <w:pStyle w:val="PURBody-Indented"/>
      </w:pPr>
    </w:p>
    <w:p w14:paraId="333DC875" w14:textId="77777777" w:rsidR="000C3222" w:rsidRDefault="009A4C7C" w:rsidP="00C1564F">
      <w:pPr>
        <w:pStyle w:val="PURHeading2"/>
        <w:pBdr>
          <w:bottom w:val="single" w:sz="4" w:space="1" w:color="auto"/>
        </w:pBdr>
        <w:spacing w:line="240" w:lineRule="auto"/>
      </w:pPr>
      <w:bookmarkStart w:id="398" w:name="SALTerms_MGMT"/>
      <w:r>
        <w:t>Серверы управления</w:t>
      </w:r>
      <w:bookmarkEnd w:id="398"/>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rsidRPr="0090053A" w14:paraId="2BD3404E" w14:textId="77777777" w:rsidTr="00652F97">
        <w:tc>
          <w:tcPr>
            <w:tcW w:w="5508" w:type="dxa"/>
          </w:tcPr>
          <w:p w14:paraId="4AAE8E5B" w14:textId="5C9A986F" w:rsidR="000D094E" w:rsidRDefault="000D094E" w:rsidP="00C1564F">
            <w:pPr>
              <w:pStyle w:val="PURBullet-Indented"/>
              <w:spacing w:line="240" w:lineRule="auto"/>
              <w:rPr>
                <w:lang w:val="fr-FR"/>
              </w:rPr>
            </w:pPr>
            <w:r w:rsidRPr="000D094E">
              <w:rPr>
                <w:lang w:val="fr-FR"/>
              </w:rPr>
              <w:t>Advanced Threat Analytics 2016</w:t>
            </w:r>
          </w:p>
          <w:p w14:paraId="7E6502F9" w14:textId="56573787" w:rsidR="00EE7C5B" w:rsidRPr="00204150" w:rsidRDefault="00EE7C5B" w:rsidP="00C1564F">
            <w:pPr>
              <w:pStyle w:val="PURBullet-Indented"/>
              <w:spacing w:line="240" w:lineRule="auto"/>
              <w:rPr>
                <w:lang w:val="fr-FR"/>
              </w:rPr>
            </w:pPr>
            <w:r w:rsidRPr="009B2897">
              <w:rPr>
                <w:lang w:val="fr-FR"/>
              </w:rPr>
              <w:t>System Center 2012 R2 Client Management Suite</w:t>
            </w:r>
          </w:p>
        </w:tc>
        <w:tc>
          <w:tcPr>
            <w:tcW w:w="5508" w:type="dxa"/>
          </w:tcPr>
          <w:p w14:paraId="01AED94E" w14:textId="3337BF37" w:rsidR="00EE7C5B" w:rsidRPr="009B2897" w:rsidRDefault="00EE7C5B" w:rsidP="00C1564F">
            <w:pPr>
              <w:pStyle w:val="PURBullet-Indented"/>
              <w:spacing w:line="240" w:lineRule="auto"/>
              <w:rPr>
                <w:lang w:val="en-US"/>
              </w:rPr>
            </w:pPr>
            <w:r w:rsidRPr="009B2897">
              <w:rPr>
                <w:lang w:val="en-US"/>
              </w:rPr>
              <w:t>System Center 2012 R2 Configuration Manager</w:t>
            </w:r>
          </w:p>
        </w:tc>
      </w:tr>
    </w:tbl>
    <w:p w14:paraId="2C503F5C" w14:textId="77777777" w:rsidR="00EE7C5B" w:rsidRPr="009B2897" w:rsidRDefault="00EE7C5B" w:rsidP="00C1564F">
      <w:pPr>
        <w:pStyle w:val="PURBullet-Indented"/>
        <w:numPr>
          <w:ilvl w:val="0"/>
          <w:numId w:val="0"/>
        </w:numPr>
        <w:spacing w:line="240" w:lineRule="auto"/>
        <w:ind w:left="270"/>
        <w:rPr>
          <w:lang w:val="en-US"/>
        </w:rPr>
      </w:pPr>
    </w:p>
    <w:p w14:paraId="2A797575" w14:textId="77777777" w:rsidR="000C3222" w:rsidRPr="009B2897" w:rsidRDefault="000C3222" w:rsidP="00C1564F">
      <w:pPr>
        <w:pStyle w:val="PURBody-Indented"/>
        <w:rPr>
          <w:lang w:val="en-US"/>
        </w:rPr>
        <w:sectPr w:rsidR="000C3222" w:rsidRPr="009B2897" w:rsidSect="00DF3827">
          <w:type w:val="continuous"/>
          <w:pgSz w:w="12240" w:h="15840" w:code="1"/>
          <w:pgMar w:top="1166" w:right="720" w:bottom="720" w:left="720" w:header="432" w:footer="288" w:gutter="0"/>
          <w:cols w:space="360"/>
          <w:docGrid w:linePitch="360"/>
        </w:sectPr>
      </w:pPr>
    </w:p>
    <w:p w14:paraId="356630E7" w14:textId="005B089B" w:rsidR="009A4C7C" w:rsidRDefault="00AF0812" w:rsidP="00C1564F">
      <w:pPr>
        <w:pStyle w:val="PURBody-Indented"/>
        <w:ind w:left="0"/>
      </w:pPr>
      <w:r>
        <w:lastRenderedPageBreak/>
        <w:t xml:space="preserve">Вы должны приобрести и назначить устройству или пользователю клиентские лицензии SAL соответствующего типа для операционных сред, для прямого или косвенного управления которыми будут использоваться ваши экземпляры серверного программного обеспечения. </w:t>
      </w:r>
    </w:p>
    <w:p w14:paraId="5F3B3E16" w14:textId="77777777" w:rsidR="00414AC5" w:rsidRDefault="009A4C7C" w:rsidP="00C1564F">
      <w:pPr>
        <w:pStyle w:val="PURBody-Indented"/>
        <w:rPr>
          <w:rStyle w:val="Strong"/>
        </w:rPr>
      </w:pPr>
      <w:r>
        <w:rPr>
          <w:rStyle w:val="Strong"/>
        </w:rPr>
        <w:t xml:space="preserve">Два типа клиентских лицензий подписчика. </w:t>
      </w:r>
    </w:p>
    <w:p w14:paraId="1EC2A326" w14:textId="6C4784AF" w:rsidR="00414AC5" w:rsidRPr="00414AC5" w:rsidRDefault="00414AC5" w:rsidP="00C1564F">
      <w:pPr>
        <w:pStyle w:val="PURBlueStrong-Indented"/>
        <w:spacing w:line="240" w:lineRule="auto"/>
        <w:rPr>
          <w:rStyle w:val="Strong"/>
          <w:b w:val="0"/>
          <w:bCs w:val="0"/>
        </w:rPr>
      </w:pPr>
      <w:r>
        <w:t>Типы клиентских лицензий SAL</w:t>
      </w:r>
    </w:p>
    <w:p w14:paraId="135BC41B" w14:textId="7EC9CCCC" w:rsidR="009A4C7C" w:rsidRPr="008E44E2" w:rsidRDefault="009A4C7C" w:rsidP="00C1564F">
      <w:pPr>
        <w:pStyle w:val="PURBody-Indented"/>
        <w:rPr>
          <w:b/>
          <w:bCs/>
        </w:rPr>
      </w:pPr>
      <w:r>
        <w:t>Существует два типа клиентских лицензий SAL: «на управляемую ОС» и «на пользователя».</w:t>
      </w:r>
    </w:p>
    <w:p w14:paraId="427EF861" w14:textId="25FB4EE7" w:rsidR="009A4C7C" w:rsidRPr="007B2A51" w:rsidRDefault="009A4C7C" w:rsidP="00C1564F">
      <w:pPr>
        <w:pStyle w:val="PURBullet-Indented"/>
        <w:spacing w:line="240" w:lineRule="auto"/>
      </w:pPr>
      <w:r>
        <w:t>Клиентские лицензии SAL «на операционную среду» разрешают вашим экземплярам серверного программного обеспечения управлять соответствующим количеством операционных сред, используемых любыми пользователями.</w:t>
      </w:r>
    </w:p>
    <w:p w14:paraId="1C0B8066" w14:textId="0BFBBCEC" w:rsidR="009A4C7C" w:rsidRPr="007B2A51" w:rsidRDefault="009A4C7C" w:rsidP="00C1564F">
      <w:pPr>
        <w:pStyle w:val="PURBullet-Indented"/>
        <w:spacing w:line="240" w:lineRule="auto"/>
      </w:pPr>
      <w:r>
        <w:t>Клиентские лицензии SAL «на пользователя» позволяют экземплярам серверного программного обеспечения управлять операционными средами, используемыми каждым пользователем, которому назначена клиентская лицензия SAL «на пользователя». Если одна операционная среда используется более чем одним пользователем, и у вас нет лицензии «на операционную среду», необходимо назначить клиентские лицензии SAL «на пользователя» каждому из этих пользователей.</w:t>
      </w:r>
    </w:p>
    <w:p w14:paraId="004996C2" w14:textId="4CF91DDE" w:rsidR="009A4C7C" w:rsidRPr="007B2A51" w:rsidRDefault="009A4C7C" w:rsidP="00C1564F">
      <w:pPr>
        <w:pStyle w:val="PURBullet-Indented"/>
        <w:spacing w:line="240" w:lineRule="auto"/>
      </w:pPr>
      <w:r>
        <w:t>Клиентские лицензии SAL не разрешают управление любой операционной средой, в которой работает серверная операционная система.</w:t>
      </w:r>
    </w:p>
    <w:p w14:paraId="15D5359C" w14:textId="592E2597" w:rsidR="00AF0812" w:rsidRPr="00AE0F26" w:rsidRDefault="00AF0812" w:rsidP="00C1564F">
      <w:pPr>
        <w:pStyle w:val="PURBlueStrong-Indented"/>
        <w:spacing w:line="240" w:lineRule="auto"/>
      </w:pPr>
      <w:r>
        <w:t>Лицензии SAL на управление</w:t>
      </w:r>
    </w:p>
    <w:p w14:paraId="2F765ED1" w14:textId="741C23EE" w:rsidR="00AF0812" w:rsidRPr="007B2A51" w:rsidRDefault="00AF0812" w:rsidP="00C1564F">
      <w:pPr>
        <w:pStyle w:val="PURBody-Indented"/>
      </w:pPr>
      <w:r>
        <w:t>Если у вас есть клиентские лицензии SAL «на пользователя», вам необходимо назначить их пользователям операционных сред, которыми управляют ваши экземпляры серверного программного обеспечения.</w:t>
      </w:r>
    </w:p>
    <w:p w14:paraId="6B2033CB" w14:textId="098FC8DB" w:rsidR="00AF0812" w:rsidRPr="007B2A51" w:rsidRDefault="00AF0812" w:rsidP="00C1564F">
      <w:pPr>
        <w:pStyle w:val="PURBody-Indented"/>
      </w:pPr>
      <w:r>
        <w:t>Если у вас есть клиентские лицензии SAL «на операционную среду», вам необходимо назначить их устройствам, на которых будут работать ваши управляемые операционные среды. Каждый аппаратный раздел или стоечный модуль считается отдельным устройством. В любом случае количество управляемых операционных сред на устройстве не может превышать количество клиентских или серверных лицензий SAL на управление «на операционную среду», назначенных этому устройству.</w:t>
      </w:r>
    </w:p>
    <w:p w14:paraId="1AFEA353" w14:textId="510DF441" w:rsidR="00AF0812" w:rsidRPr="007B2A51" w:rsidRDefault="00AF0812" w:rsidP="00C1564F">
      <w:pPr>
        <w:pStyle w:val="PURBody-Indented"/>
      </w:pPr>
      <w:r>
        <w:t>Лицензии SAL на управление не требуются для:</w:t>
      </w:r>
    </w:p>
    <w:p w14:paraId="35CC681E" w14:textId="77777777" w:rsidR="00AF0812" w:rsidRPr="007B2A51" w:rsidRDefault="00AF0812" w:rsidP="00C1564F">
      <w:pPr>
        <w:pStyle w:val="PURBullet-Indented"/>
        <w:spacing w:line="240" w:lineRule="auto"/>
      </w:pPr>
      <w:r>
        <w:t>любых операционных сред, в которых отсутствуют работающие экземпляры программного обеспечения;</w:t>
      </w:r>
    </w:p>
    <w:p w14:paraId="7DC30CE1" w14:textId="77777777" w:rsidR="00AF0812" w:rsidRPr="007B2A51" w:rsidRDefault="00AF0812" w:rsidP="00C1564F">
      <w:pPr>
        <w:pStyle w:val="PURBullet-Indented"/>
        <w:spacing w:line="240" w:lineRule="auto"/>
      </w:pPr>
      <w:r>
        <w:t>любых устройств, функционирующих только в качестве устройств инфраструктуры сети (3-й уровень модели OSI или ниже); либо</w:t>
      </w:r>
    </w:p>
    <w:p w14:paraId="3ED2069B" w14:textId="30098E09" w:rsidR="00AF0812" w:rsidRPr="007B2A51" w:rsidRDefault="00AF0812" w:rsidP="00C1564F">
      <w:pPr>
        <w:pStyle w:val="PURBullet-Indented"/>
        <w:spacing w:line="240" w:lineRule="auto"/>
      </w:pPr>
      <w:r>
        <w:t>любых устройств, которые используются исключительно для мониторинга состояния компонентов оборудования и управления ими (например, температурой системы, скоростью вентилятора, включением и выключением питания, сбросом системы, доступностью процессора).</w:t>
      </w:r>
    </w:p>
    <w:p w14:paraId="17DDB28D" w14:textId="77777777" w:rsidR="009A4C7C" w:rsidRDefault="009A4C7C" w:rsidP="00C1564F">
      <w:pPr>
        <w:pStyle w:val="PURBlueStrong"/>
        <w:spacing w:line="240" w:lineRule="auto"/>
      </w:pPr>
      <w:r>
        <w:t>Передача лицензий SAL</w:t>
      </w:r>
    </w:p>
    <w:p w14:paraId="324FC5C3" w14:textId="110995DB" w:rsidR="00AF0812" w:rsidRDefault="009A4C7C" w:rsidP="00C1564F">
      <w:pPr>
        <w:pStyle w:val="PURBody-Indented"/>
        <w:spacing w:after="110"/>
        <w:ind w:left="274"/>
      </w:pPr>
      <w:r>
        <w:t>Вы можете переназначить клиентскую SAL «на операционную среду» от одного устройства другому или переназначить клиентскую SAL «на пользователя» от одного пользователя другому, но не в течение одного календарного месяца, если только вы не переназначаете клиентскую SAL «на операционную среду» другому устройству, пока первое устройство не работает, или не переназначаете клиентскую SAL «на пользователя» другому пользователю, пока первый пользователь отсутствует.</w:t>
      </w:r>
    </w:p>
    <w:p w14:paraId="7C6E050E" w14:textId="77777777" w:rsidR="009A4C7C" w:rsidRDefault="009A4C7C" w:rsidP="00C1564F">
      <w:pPr>
        <w:pStyle w:val="PURBlueStrong"/>
        <w:spacing w:line="240" w:lineRule="auto"/>
      </w:pPr>
      <w:r>
        <w:t>Программное обеспечение</w:t>
      </w:r>
    </w:p>
    <w:p w14:paraId="06734D5A" w14:textId="77777777" w:rsidR="00094034" w:rsidRPr="002F42FF" w:rsidRDefault="00094034" w:rsidP="00C1564F">
      <w:pPr>
        <w:pStyle w:val="PURBody-Indented"/>
        <w:spacing w:after="110"/>
        <w:ind w:left="274"/>
        <w:rPr>
          <w:rFonts w:eastAsia="Times New Roman" w:cs="Arial"/>
          <w:szCs w:val="22"/>
        </w:rPr>
      </w:pPr>
      <w:r>
        <w:t>Вы имеете право использовать программное обеспечение для управления:</w:t>
      </w:r>
    </w:p>
    <w:p w14:paraId="106B3816" w14:textId="77777777" w:rsidR="00094034" w:rsidRPr="007B2A51" w:rsidRDefault="00094034" w:rsidP="00C1564F">
      <w:pPr>
        <w:pStyle w:val="PURBullet-Indented"/>
        <w:spacing w:after="110" w:line="240" w:lineRule="auto"/>
        <w:ind w:left="490"/>
      </w:pPr>
      <w:r>
        <w:t>любым количеством операционных сред на устройстве после назначения такого же количества лицензий SAL на управление этому устройству;</w:t>
      </w:r>
    </w:p>
    <w:p w14:paraId="423F2FCA" w14:textId="13B16611" w:rsidR="00094034" w:rsidRPr="00094034" w:rsidRDefault="00094034" w:rsidP="00C1564F">
      <w:pPr>
        <w:pStyle w:val="PURBullet-Indented"/>
        <w:spacing w:after="110" w:line="240" w:lineRule="auto"/>
        <w:ind w:left="490"/>
        <w:rPr>
          <w:rStyle w:val="Strong"/>
          <w:b w:val="0"/>
          <w:bCs w:val="0"/>
        </w:rPr>
      </w:pPr>
      <w:r>
        <w:t>операционными средами, используемыми пользователями, после назначения лицензий SAL на управление этим пользователям.</w:t>
      </w:r>
    </w:p>
    <w:p w14:paraId="18C7A7F2" w14:textId="153AC96D" w:rsidR="009A4C7C" w:rsidRPr="00AE0F26" w:rsidRDefault="00094034" w:rsidP="00C1564F">
      <w:pPr>
        <w:pStyle w:val="PURBlueStrong"/>
        <w:spacing w:line="240" w:lineRule="auto"/>
        <w:rPr>
          <w:rStyle w:val="PURBlueStrong-IndentedChar"/>
          <w:smallCaps/>
        </w:rPr>
      </w:pPr>
      <w:r>
        <w:rPr>
          <w:rStyle w:val="PURBlueStrong-IndentedChar"/>
          <w:smallCaps/>
        </w:rPr>
        <w:t>Пакеты System Center</w:t>
      </w:r>
    </w:p>
    <w:p w14:paraId="3E82AB28" w14:textId="53EAA148" w:rsidR="009A4C7C" w:rsidRDefault="00094034" w:rsidP="00C1564F">
      <w:pPr>
        <w:pStyle w:val="PURBody-Indented"/>
        <w:spacing w:after="110"/>
        <w:ind w:left="274"/>
      </w:pPr>
      <w:r>
        <w:t>Условия лицензии для применимых продуктов System Center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14:paraId="3A9FA533" w14:textId="77777777" w:rsidR="0036211F" w:rsidRDefault="0036211F" w:rsidP="00C1564F">
      <w:pPr>
        <w:pStyle w:val="PURBlueStrong-Indented"/>
        <w:spacing w:line="240" w:lineRule="auto"/>
      </w:pPr>
      <w:r>
        <w:t>Запрет на копирование или распространение комплектов данных</w:t>
      </w:r>
    </w:p>
    <w:p w14:paraId="1991590A" w14:textId="54348EF6" w:rsidR="0036211F" w:rsidRDefault="0036211F" w:rsidP="00C1564F">
      <w:pPr>
        <w:pStyle w:val="PURBody-Indented"/>
        <w:spacing w:after="110"/>
        <w:ind w:left="274"/>
      </w:pPr>
      <w:r>
        <w:t>Вы не можете копировать или распространять любые комплекты данных (или любую часть комплекта данных), включенных в программное обеспечение.</w:t>
      </w:r>
    </w:p>
    <w:p w14:paraId="7811A15B" w14:textId="6E84DF67" w:rsidR="0036211F" w:rsidRDefault="0036211F" w:rsidP="00C1564F">
      <w:pPr>
        <w:pStyle w:val="PURBlueStrong-Indented"/>
        <w:spacing w:line="240" w:lineRule="auto"/>
      </w:pPr>
      <w:r>
        <w:lastRenderedPageBreak/>
        <w:t>Пакет автоматической установки Windows</w:t>
      </w:r>
    </w:p>
    <w:p w14:paraId="57682043" w14:textId="5E744F8E" w:rsidR="0036211F" w:rsidRDefault="0036211F" w:rsidP="00C1564F">
      <w:pPr>
        <w:pStyle w:val="PURBody-Indented"/>
        <w:spacing w:after="110"/>
        <w:ind w:left="274"/>
      </w:pPr>
      <w:r>
        <w:t>Серверное программное обеспечение может включать Пакет автоматической установки Windows. В таком случае на его использование распространяются условия лицензии, приведенные ниже.</w:t>
      </w:r>
    </w:p>
    <w:p w14:paraId="50AA7C16" w14:textId="0394C2AA" w:rsidR="0036211F" w:rsidRDefault="0036211F" w:rsidP="00C1564F">
      <w:pPr>
        <w:pStyle w:val="PURBody-Indented"/>
        <w:spacing w:after="110"/>
        <w:ind w:left="274"/>
      </w:pPr>
      <w:r>
        <w:rPr>
          <w:b/>
        </w:rPr>
        <w:t>Среда предустановки Windows.</w:t>
      </w:r>
      <w:r>
        <w:t xml:space="preserve"> Вы можете установить и использовать часть пакета WAIK — среду предустановки Windows с целью восстановления программного обеспечения операционной системы Windows.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14:paraId="3767385A" w14:textId="6FA769C2" w:rsidR="0036211F" w:rsidRDefault="0036211F" w:rsidP="00C1564F">
      <w:pPr>
        <w:pStyle w:val="PURBody-Indented"/>
        <w:spacing w:after="110"/>
        <w:ind w:left="274"/>
      </w:pPr>
      <w:r>
        <w:rPr>
          <w:b/>
        </w:rPr>
        <w:t>ImageX.exe, Wimgapi.dll, Wimfilter и Package Manager.</w:t>
      </w:r>
      <w:r>
        <w:t xml:space="preserve"> Вы можете устанавливать и использовать следующие части программного обеспечения WAIK для восстановления программного обеспечения операционной системы: Windows: ImageX.exe, Wimgapi.dll, Wimfilter и Package Manager. Вы не можете использовать эти части программного обеспечения для резервирования операционной системы Windows или для любых других целей.</w:t>
      </w:r>
    </w:p>
    <w:p w14:paraId="21B19F0B" w14:textId="77777777" w:rsidR="0036211F" w:rsidRPr="000949B3" w:rsidRDefault="0036211F" w:rsidP="00C1564F">
      <w:pPr>
        <w:pStyle w:val="PURBlueStrong-Indented"/>
        <w:spacing w:line="240" w:lineRule="auto"/>
      </w:pPr>
      <w:r>
        <w:t>Иерархия сайтов — географическое представление</w:t>
      </w:r>
    </w:p>
    <w:p w14:paraId="362F29BC" w14:textId="0BD8D091" w:rsidR="0036211F" w:rsidRPr="00794C12" w:rsidRDefault="0036211F" w:rsidP="00C1564F">
      <w:pPr>
        <w:pStyle w:val="PURBody-Indented"/>
        <w:spacing w:after="110"/>
        <w:ind w:left="274"/>
      </w:pPr>
      <w:r>
        <w:t>Серверное программное обеспечение System Center 2012 R2 включает функцию, позволяющую извлекать содержимое (например, карты, изображения и прочие данные) с помощью программного интерфейса Bing Maps (Bing Maps API) или его 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 экране или печати письменного отчета, включающего такое отображение. Это допустимо только совместно с методами и 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Bing Maps API, каким-либо иным способом. Вы не имеете право использовать указанные ниже элементы с какой-либо целью, даже если они доступны с помощью Bing Maps API:</w:t>
      </w:r>
    </w:p>
    <w:p w14:paraId="4A60E8BD" w14:textId="77777777" w:rsidR="0036211F" w:rsidRPr="00794C12" w:rsidRDefault="0036211F" w:rsidP="00C1564F">
      <w:pPr>
        <w:pStyle w:val="PURBullet-Indented"/>
        <w:numPr>
          <w:ilvl w:val="0"/>
          <w:numId w:val="11"/>
        </w:numPr>
        <w:spacing w:after="110" w:line="240" w:lineRule="auto"/>
      </w:pPr>
      <w:r>
        <w:t>Bing Maps API для сенсорного управления движением или составления маршрута;</w:t>
      </w:r>
    </w:p>
    <w:p w14:paraId="02CD7387" w14:textId="77777777" w:rsidR="0036211F" w:rsidRPr="00794C12" w:rsidRDefault="0036211F" w:rsidP="00C1564F">
      <w:pPr>
        <w:pStyle w:val="PURBullet-Indented"/>
        <w:numPr>
          <w:ilvl w:val="0"/>
          <w:numId w:val="11"/>
        </w:numPr>
        <w:spacing w:after="110" w:line="240" w:lineRule="auto"/>
      </w:pPr>
      <w:r>
        <w:t>данные о дорожном движении или вид дорожного движения сверху (или связанные с ними метаданные).</w:t>
      </w:r>
    </w:p>
    <w:p w14:paraId="1ED5C5DB" w14:textId="77777777" w:rsidR="0036211F" w:rsidRPr="00DC630C" w:rsidRDefault="0036211F" w:rsidP="00C1564F">
      <w:pPr>
        <w:pStyle w:val="PURBody-Indented"/>
        <w:spacing w:after="110"/>
        <w:ind w:left="274"/>
      </w:pPr>
      <w: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14:paraId="0A1424CD" w14:textId="77777777" w:rsidR="0036211F" w:rsidRPr="00DC630C" w:rsidRDefault="0036211F" w:rsidP="00C1564F">
      <w:pPr>
        <w:pStyle w:val="PURBullet-Indented"/>
        <w:numPr>
          <w:ilvl w:val="0"/>
          <w:numId w:val="11"/>
        </w:numPr>
        <w:spacing w:after="110" w:line="240" w:lineRule="auto"/>
      </w:pPr>
      <w:r>
        <w:t>эмблемы;</w:t>
      </w:r>
    </w:p>
    <w:p w14:paraId="41D48678" w14:textId="77777777" w:rsidR="0036211F" w:rsidRPr="00DC630C" w:rsidRDefault="0036211F" w:rsidP="00C1564F">
      <w:pPr>
        <w:pStyle w:val="PURBullet-Indented"/>
        <w:numPr>
          <w:ilvl w:val="0"/>
          <w:numId w:val="11"/>
        </w:numPr>
        <w:spacing w:after="110" w:line="240" w:lineRule="auto"/>
      </w:pPr>
      <w:r>
        <w:t>товарные знаки;</w:t>
      </w:r>
    </w:p>
    <w:p w14:paraId="113773B3" w14:textId="77777777" w:rsidR="0036211F" w:rsidRPr="00DC630C" w:rsidRDefault="0036211F" w:rsidP="00C1564F">
      <w:pPr>
        <w:pStyle w:val="PURBullet-Indented"/>
        <w:numPr>
          <w:ilvl w:val="0"/>
          <w:numId w:val="11"/>
        </w:numPr>
        <w:spacing w:after="110" w:line="240" w:lineRule="auto"/>
      </w:pPr>
      <w:r>
        <w:t>уведомления об авторском праве;</w:t>
      </w:r>
    </w:p>
    <w:p w14:paraId="175E6628" w14:textId="77777777" w:rsidR="0036211F" w:rsidRPr="00DC630C" w:rsidRDefault="0036211F" w:rsidP="00C1564F">
      <w:pPr>
        <w:pStyle w:val="PURBullet-Indented"/>
        <w:numPr>
          <w:ilvl w:val="0"/>
          <w:numId w:val="11"/>
        </w:numPr>
        <w:spacing w:after="110" w:line="240" w:lineRule="auto"/>
      </w:pPr>
      <w:r>
        <w:t>цифровые водяные знаки; или</w:t>
      </w:r>
    </w:p>
    <w:p w14:paraId="1B81D4FD" w14:textId="77777777" w:rsidR="0036211F" w:rsidRPr="00DC630C" w:rsidRDefault="0036211F" w:rsidP="00C1564F">
      <w:pPr>
        <w:pStyle w:val="PURBullet-Indented"/>
        <w:numPr>
          <w:ilvl w:val="0"/>
          <w:numId w:val="11"/>
        </w:numPr>
        <w:spacing w:line="240" w:lineRule="auto"/>
      </w:pPr>
      <w:r>
        <w:t>другие уведомления Microsoft и ее поставщиков.</w:t>
      </w:r>
    </w:p>
    <w:p w14:paraId="5ED4BA30" w14:textId="3247C56D" w:rsidR="0036211F" w:rsidRDefault="0036211F" w:rsidP="00C1564F">
      <w:pPr>
        <w:pStyle w:val="PURBody-Indented"/>
      </w:pPr>
      <w:r>
        <w:t xml:space="preserve">Использование API Карт Bing и связанного содержимого также регулируется дополнительными условиями, опубликованными по адресу </w:t>
      </w:r>
      <w:hyperlink r:id="rId153" w:history="1">
        <w:r>
          <w:rPr>
            <w:rStyle w:val="Hyperlink"/>
          </w:rPr>
          <w:t>http://go.microsoft.com/?linkid=9710837</w:t>
        </w:r>
      </w:hyperlink>
      <w:r>
        <w:t>.</w:t>
      </w:r>
    </w:p>
    <w:p w14:paraId="21F799D5" w14:textId="77777777" w:rsidR="0036211F" w:rsidRDefault="0036211F" w:rsidP="00C1564F">
      <w:pPr>
        <w:pStyle w:val="PURBlueStrong-Indented"/>
        <w:spacing w:line="240" w:lineRule="auto"/>
      </w:pPr>
      <w:r>
        <w:t>ПО .NET Framework</w:t>
      </w:r>
    </w:p>
    <w:p w14:paraId="32D5446A" w14:textId="34DF6166" w:rsidR="0036211F" w:rsidRDefault="0036211F" w:rsidP="00C1564F">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19F7CD50" w14:textId="77777777" w:rsidR="00F60F84" w:rsidRPr="00292B91" w:rsidRDefault="00F60F84" w:rsidP="00C1564F">
      <w:pPr>
        <w:pStyle w:val="PURBody-Indented"/>
      </w:pPr>
    </w:p>
    <w:p w14:paraId="0587D3C3" w14:textId="77777777" w:rsidR="00F60F84" w:rsidRDefault="009A4C7C" w:rsidP="00C1564F">
      <w:pPr>
        <w:pStyle w:val="PURHeading2"/>
        <w:pBdr>
          <w:bottom w:val="single" w:sz="4" w:space="1" w:color="auto"/>
        </w:pBdr>
        <w:spacing w:line="240" w:lineRule="auto"/>
      </w:pPr>
      <w:bookmarkStart w:id="399" w:name="SALTerms_Desktop"/>
      <w:r>
        <w:t>Приложения для настольных компьютеров (Desktop Applications)</w:t>
      </w:r>
      <w:bookmarkEnd w:id="399"/>
    </w:p>
    <w:p w14:paraId="09ED3ED6" w14:textId="77777777" w:rsidR="001F7A9F" w:rsidRDefault="001F7A9F" w:rsidP="00C1564F">
      <w:pPr>
        <w:pStyle w:val="PURBullet-Indented"/>
        <w:numPr>
          <w:ilvl w:val="0"/>
          <w:numId w:val="0"/>
        </w:numPr>
        <w:spacing w:line="240" w:lineRule="auto"/>
        <w:sectPr w:rsidR="001F7A9F" w:rsidSect="00DF3827">
          <w:type w:val="continuous"/>
          <w:pgSz w:w="12240" w:h="15840" w:code="1"/>
          <w:pgMar w:top="1166" w:right="720" w:bottom="720" w:left="720" w:header="432" w:footer="288" w:gutter="0"/>
          <w:cols w:space="360"/>
          <w:docGrid w:linePitch="360"/>
        </w:sectPr>
      </w:pPr>
    </w:p>
    <w:p w14:paraId="06424FA4" w14:textId="50A4D9FB" w:rsidR="00BF78C0" w:rsidRPr="00BF78C0" w:rsidRDefault="00BF78C0" w:rsidP="00C1564F">
      <w:pPr>
        <w:pStyle w:val="PURBullet-Indented"/>
        <w:spacing w:line="240" w:lineRule="auto"/>
      </w:pPr>
      <w:r>
        <w:lastRenderedPageBreak/>
        <w:t>Пакет многоязыкового интерфейса для Office 2013</w:t>
      </w:r>
    </w:p>
    <w:p w14:paraId="38F5F615" w14:textId="6BEB3FF7" w:rsidR="00BF78C0" w:rsidRPr="00BF78C0" w:rsidRDefault="00BF78C0" w:rsidP="00C1564F">
      <w:pPr>
        <w:pStyle w:val="PURBullet-Indented"/>
        <w:spacing w:line="240" w:lineRule="auto"/>
      </w:pPr>
      <w:r>
        <w:t xml:space="preserve">Office профессиональный плюс </w:t>
      </w:r>
      <w:r w:rsidR="007242AE">
        <w:t>2016</w:t>
      </w:r>
      <w:r>
        <w:t xml:space="preserve"> </w:t>
      </w:r>
    </w:p>
    <w:p w14:paraId="4EEE639D" w14:textId="3B01D45A" w:rsidR="00FA0FD5" w:rsidRDefault="00FA0FD5" w:rsidP="00C1564F">
      <w:pPr>
        <w:pStyle w:val="PURBullet-Indented"/>
        <w:spacing w:line="240" w:lineRule="auto"/>
      </w:pPr>
      <w:r>
        <w:t xml:space="preserve">Office стандартный </w:t>
      </w:r>
      <w:r w:rsidR="007242AE">
        <w:t>2016</w:t>
      </w:r>
    </w:p>
    <w:p w14:paraId="31137321" w14:textId="503C50A5" w:rsidR="008B1CCE" w:rsidRPr="00BF78C0" w:rsidRDefault="008B1CCE" w:rsidP="00C1564F">
      <w:pPr>
        <w:pStyle w:val="PURBullet-Indented"/>
        <w:spacing w:line="240" w:lineRule="auto"/>
      </w:pPr>
      <w:r>
        <w:t xml:space="preserve">Project профессиональный </w:t>
      </w:r>
      <w:r w:rsidR="007242AE">
        <w:t>2016</w:t>
      </w:r>
    </w:p>
    <w:p w14:paraId="52347F92" w14:textId="34EE9C83" w:rsidR="00234924" w:rsidRDefault="00BF78C0" w:rsidP="00C1564F">
      <w:pPr>
        <w:pStyle w:val="PURBullet-Indented"/>
        <w:spacing w:line="240" w:lineRule="auto"/>
      </w:pPr>
      <w:r>
        <w:t xml:space="preserve">Project стандартный </w:t>
      </w:r>
      <w:r w:rsidR="007242AE">
        <w:t>2016</w:t>
      </w:r>
    </w:p>
    <w:p w14:paraId="2CFE0B6E" w14:textId="40F72DDF" w:rsidR="00FA0FD5" w:rsidRDefault="00FA0FD5" w:rsidP="00C1564F">
      <w:pPr>
        <w:pStyle w:val="PURBullet-Indented"/>
        <w:spacing w:line="240" w:lineRule="auto"/>
      </w:pPr>
      <w:r>
        <w:t xml:space="preserve">Visio профессиональный </w:t>
      </w:r>
      <w:r w:rsidR="007242AE">
        <w:t>2016</w:t>
      </w:r>
    </w:p>
    <w:p w14:paraId="290935A2" w14:textId="65A7AD82" w:rsidR="008B1CCE" w:rsidRDefault="008B1CCE" w:rsidP="00C1564F">
      <w:pPr>
        <w:pStyle w:val="PURBullet-Indented"/>
        <w:spacing w:line="240" w:lineRule="auto"/>
      </w:pPr>
      <w:r>
        <w:t xml:space="preserve">Visio стандартный </w:t>
      </w:r>
      <w:r w:rsidR="007242AE">
        <w:t>2016</w:t>
      </w:r>
    </w:p>
    <w:p w14:paraId="615B43F1" w14:textId="69E67241" w:rsidR="008B1CCE" w:rsidRDefault="00830DCA" w:rsidP="00C1564F">
      <w:pPr>
        <w:pStyle w:val="PURBullet-Indented"/>
        <w:spacing w:line="240" w:lineRule="auto"/>
      </w:pPr>
      <w:r>
        <w:lastRenderedPageBreak/>
        <w:t xml:space="preserve">Visual Studio </w:t>
      </w:r>
      <w:r w:rsidR="005D4A0E">
        <w:rPr>
          <w:lang w:val="en-US"/>
        </w:rPr>
        <w:t>Enterprise 2015</w:t>
      </w:r>
    </w:p>
    <w:p w14:paraId="054A6852" w14:textId="48BA299D" w:rsidR="00FA0FD5" w:rsidRDefault="00830DCA" w:rsidP="00C1564F">
      <w:pPr>
        <w:pStyle w:val="PURBullet-Indented"/>
        <w:spacing w:line="240" w:lineRule="auto"/>
      </w:pPr>
      <w:r>
        <w:t xml:space="preserve">Visual Studio Professional </w:t>
      </w:r>
      <w:r w:rsidR="005D4A0E">
        <w:t>201</w:t>
      </w:r>
      <w:r w:rsidR="005D4A0E">
        <w:rPr>
          <w:lang w:val="en-US"/>
        </w:rPr>
        <w:t>5</w:t>
      </w:r>
    </w:p>
    <w:p w14:paraId="2B6BA003" w14:textId="3E20994D" w:rsidR="00BF78C0" w:rsidRDefault="00BF78C0" w:rsidP="00C1564F">
      <w:pPr>
        <w:pStyle w:val="PURBullet-Indented"/>
        <w:spacing w:line="240" w:lineRule="auto"/>
      </w:pPr>
      <w:r>
        <w:t xml:space="preserve">Visual Studio Test Professional </w:t>
      </w:r>
      <w:r w:rsidR="000D094E">
        <w:t>201</w:t>
      </w:r>
      <w:r w:rsidR="000D094E">
        <w:rPr>
          <w:lang w:val="en-US"/>
        </w:rPr>
        <w:t>5</w:t>
      </w:r>
    </w:p>
    <w:p w14:paraId="065B928C" w14:textId="77777777" w:rsidR="00EE7C5B" w:rsidRDefault="00EE7C5B" w:rsidP="00C1564F">
      <w:pPr>
        <w:pStyle w:val="PURBullet-Indented"/>
        <w:numPr>
          <w:ilvl w:val="0"/>
          <w:numId w:val="0"/>
        </w:numPr>
        <w:spacing w:line="240" w:lineRule="auto"/>
        <w:ind w:left="270"/>
      </w:pPr>
    </w:p>
    <w:p w14:paraId="15C2C9DF" w14:textId="77777777" w:rsidR="001F7A9F" w:rsidRDefault="001F7A9F" w:rsidP="00C1564F">
      <w:pPr>
        <w:pStyle w:val="PURBullet-Indented"/>
        <w:numPr>
          <w:ilvl w:val="0"/>
          <w:numId w:val="0"/>
        </w:numPr>
        <w:spacing w:line="240" w:lineRule="auto"/>
        <w:ind w:left="486" w:hanging="216"/>
      </w:pPr>
    </w:p>
    <w:p w14:paraId="13885339" w14:textId="77777777" w:rsidR="00C1564F" w:rsidRDefault="00C1564F" w:rsidP="00C1564F">
      <w:pPr>
        <w:pStyle w:val="PURBullet-Indented"/>
        <w:numPr>
          <w:ilvl w:val="0"/>
          <w:numId w:val="0"/>
        </w:numPr>
        <w:spacing w:line="240" w:lineRule="auto"/>
        <w:ind w:left="486" w:hanging="216"/>
      </w:pPr>
    </w:p>
    <w:p w14:paraId="6FED5C44" w14:textId="77777777" w:rsidR="00C1564F" w:rsidRDefault="00C1564F" w:rsidP="00C1564F">
      <w:pPr>
        <w:pStyle w:val="PURBullet-Indented"/>
        <w:numPr>
          <w:ilvl w:val="0"/>
          <w:numId w:val="0"/>
        </w:numPr>
        <w:spacing w:line="240" w:lineRule="auto"/>
        <w:ind w:left="486" w:hanging="216"/>
        <w:sectPr w:rsidR="00C1564F" w:rsidSect="00DF3827">
          <w:type w:val="continuous"/>
          <w:pgSz w:w="12240" w:h="15840" w:code="1"/>
          <w:pgMar w:top="1800" w:right="720" w:bottom="720" w:left="720" w:header="432" w:footer="288" w:gutter="0"/>
          <w:cols w:num="2" w:space="360"/>
          <w:docGrid w:linePitch="360"/>
        </w:sectPr>
      </w:pPr>
    </w:p>
    <w:p w14:paraId="60692F00" w14:textId="77777777" w:rsidR="009A4C7C" w:rsidRPr="00501DAF" w:rsidRDefault="009A4C7C" w:rsidP="00C1564F">
      <w:pPr>
        <w:pStyle w:val="PURBlueStrong"/>
        <w:spacing w:line="240" w:lineRule="auto"/>
      </w:pPr>
      <w:r>
        <w:rPr>
          <w:rStyle w:val="PURBlueStrong-IndentedChar"/>
          <w:smallCaps/>
        </w:rPr>
        <w:lastRenderedPageBreak/>
        <w:t>Лицензии подписчика (SAL)</w:t>
      </w:r>
    </w:p>
    <w:p w14:paraId="3E3D075D" w14:textId="6FB9A0EE" w:rsidR="009A4C7C" w:rsidRPr="00902B3A" w:rsidRDefault="009A4C7C" w:rsidP="00C1564F">
      <w:pPr>
        <w:pStyle w:val="PURBody-Indented"/>
      </w:pPr>
      <w:r>
        <w:t xml:space="preserve">Вы должны приобрести и назначить лицензию SAL каждому пользователю, который имеет право прямого или косвенного доступа к экземплярам программного обеспечения (независимо от наличия фактического доступа к программному обеспечению). Лицензии подписчика </w:t>
      </w:r>
      <w:r w:rsidR="00A401C0" w:rsidRPr="00A401C0">
        <w:t>«</w:t>
      </w:r>
      <w:r>
        <w:t>на устройство</w:t>
      </w:r>
      <w:r w:rsidR="00370CF7" w:rsidRPr="00370CF7">
        <w:t>»</w:t>
      </w:r>
      <w:r>
        <w:t xml:space="preserve"> не предоставляются, за исключением продуктов, указанных в разделе «Условия лицензии для конкретного продукта»). Каждый аппаратный раздел или стоечный модуль считается отдельным устройством.</w:t>
      </w:r>
    </w:p>
    <w:p w14:paraId="681FF5B1" w14:textId="22FFA3C0" w:rsidR="009D10D5" w:rsidRDefault="00C827EE" w:rsidP="00C1564F">
      <w:pPr>
        <w:pStyle w:val="PURBody-Indented"/>
      </w:pPr>
      <w:r>
        <w:rPr>
          <w:rStyle w:val="PURBlueStrong-IndentedChar"/>
        </w:rPr>
        <w:t xml:space="preserve">Типы лицензий SAL. </w:t>
      </w:r>
      <w:r>
        <w:t>Существует один тип лицензии SAL: лицензия SAL «на пользователя».</w:t>
      </w:r>
    </w:p>
    <w:p w14:paraId="7F21BB93" w14:textId="5EBD7FCC" w:rsidR="009A4C7C" w:rsidRDefault="00C827EE" w:rsidP="00C1564F">
      <w:pPr>
        <w:pStyle w:val="PURBody-Indented"/>
      </w:pPr>
      <w:r>
        <w:rPr>
          <w:rStyle w:val="Strong"/>
        </w:rPr>
        <w:t xml:space="preserve">Лицензии SAL «на пользователя». </w:t>
      </w:r>
      <w:r>
        <w:t>Каждая лицензия SAL «на пользователя» позволяет одному пользователю использовать любое устройство для обращения к программному обеспечению и его использования.</w:t>
      </w:r>
    </w:p>
    <w:p w14:paraId="683BA100" w14:textId="1715192E" w:rsidR="009A4C7C" w:rsidRPr="00613FF6" w:rsidRDefault="009A4C7C" w:rsidP="00C1564F">
      <w:pPr>
        <w:pStyle w:val="PURBlueStrong"/>
        <w:spacing w:line="240" w:lineRule="auto"/>
      </w:pPr>
      <w:r>
        <w:lastRenderedPageBreak/>
        <w:t xml:space="preserve">Одновременные подключения по </w:t>
      </w:r>
      <w:r w:rsidR="00B202D5">
        <w:t>лицензиям SAL «на пользователя»</w:t>
      </w:r>
    </w:p>
    <w:p w14:paraId="529C6FCA" w14:textId="5FA339DA" w:rsidR="00923EF2" w:rsidRPr="00830DCA" w:rsidRDefault="00923EF2" w:rsidP="00C1564F">
      <w:pPr>
        <w:pStyle w:val="PURBody-Indented"/>
        <w:rPr>
          <w:lang w:eastAsia="zh-CN"/>
        </w:rPr>
      </w:pPr>
      <w:r>
        <w:t>Вы должны приобрести по одной лицензии SAL для всех одновременных подключений к серверу, на котором выполняется программное обеспечение (с использованием нескольких устройств). Например, для пользователя, которому требуется доступ к серверному программному обеспечению как с ПК, так и с отдельного ноутбука в разное время суток, необходимо приобрести одну лицензию подписчика. Однако в том случае, если пользователю требуется доступ к программному обеспечению с обоих устройств одновременно, необходимо приобрести две лицензии SAL.</w:t>
      </w:r>
    </w:p>
    <w:p w14:paraId="56797CB6" w14:textId="77777777" w:rsidR="009A4C7C" w:rsidRPr="00A324A8" w:rsidRDefault="009A4C7C" w:rsidP="00C1564F">
      <w:pPr>
        <w:pStyle w:val="PURBlueStrong"/>
        <w:spacing w:line="240" w:lineRule="auto"/>
      </w:pPr>
      <w:r>
        <w:rPr>
          <w:rStyle w:val="PURBlueStrong-IndentedChar"/>
          <w:smallCaps/>
        </w:rPr>
        <w:t>Передача лицензий SAL</w:t>
      </w:r>
    </w:p>
    <w:p w14:paraId="067FDB1B" w14:textId="7D94C771" w:rsidR="00893CE7" w:rsidRDefault="009A4C7C" w:rsidP="00C1564F">
      <w:pPr>
        <w:pStyle w:val="PURBody-Indented"/>
      </w:pPr>
      <w:r>
        <w:rPr>
          <w:rFonts w:cs="Arial"/>
          <w:szCs w:val="18"/>
        </w:rPr>
        <w:t>Вы можете</w:t>
      </w:r>
      <w:r>
        <w:t xml:space="preserve"> передать свою лицензию SAL от одного пользователя другому, при условии что это не происходит в пределах одного календарного месяца, кроме случаев, когда вы временно передаете лицензию SAL временному работнику в отсутствие пользователя.</w:t>
      </w:r>
    </w:p>
    <w:p w14:paraId="24BA1BDA" w14:textId="3811084F" w:rsidR="005F0630" w:rsidRDefault="005F0630" w:rsidP="00C1564F">
      <w:pPr>
        <w:pStyle w:val="PURBlueStrong"/>
        <w:spacing w:line="240" w:lineRule="auto"/>
      </w:pPr>
      <w:r>
        <w:t>Использование служб удаленных рабочих столов Windows Server</w:t>
      </w:r>
    </w:p>
    <w:p w14:paraId="12CB3D42" w14:textId="0C47A242" w:rsidR="005F0630" w:rsidRPr="001666CF" w:rsidRDefault="005F0630" w:rsidP="00C1564F">
      <w:pPr>
        <w:pStyle w:val="PURBody-Indented"/>
      </w:pPr>
      <w:r>
        <w:t>Для предоставления Приложения для настольного компьютера (например, Office), которое используется благодаря прямому или косвенному доступу к серверному программному обеспечению, на котором размещен графический пользовательский интерфейс, например Windows, (с помощью функциональных возможностей служб удаленных рабочих столов Windows Server или другой технологии) требуется лицензия SAL для служб удаленных рабочих столов Windows Server. Порядок назначения лицензий SAL для серверного программного обеспечения см. в разделе общих условий для лицензий SAL для серверного программного обеспечения.</w:t>
      </w:r>
    </w:p>
    <w:p w14:paraId="720545E4" w14:textId="38AE059C" w:rsidR="00893CE7" w:rsidRDefault="00A93FEE" w:rsidP="00C1564F">
      <w:pPr>
        <w:pStyle w:val="PURBullet-Indented"/>
        <w:keepLines/>
        <w:numPr>
          <w:ilvl w:val="0"/>
          <w:numId w:val="0"/>
        </w:numPr>
        <w:spacing w:line="240" w:lineRule="auto"/>
        <w:ind w:left="547"/>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4F5726AD" w14:textId="533975D2" w:rsidR="009A4C7C" w:rsidRDefault="00830DCA" w:rsidP="00C1564F">
      <w:pPr>
        <w:pStyle w:val="PURHeading1"/>
        <w:spacing w:line="240" w:lineRule="auto"/>
      </w:pPr>
      <w:r>
        <w:t>Условия лицензии для конкретного продукта</w:t>
      </w:r>
    </w:p>
    <w:p w14:paraId="7A8B13DE" w14:textId="77777777" w:rsidR="000D094E" w:rsidRPr="00CE684E" w:rsidRDefault="000D094E" w:rsidP="00C1564F">
      <w:pPr>
        <w:pStyle w:val="PURProductName"/>
        <w:rPr>
          <w:lang w:val="fr-FR"/>
        </w:rPr>
      </w:pPr>
      <w:bookmarkStart w:id="400" w:name="_Toc424039009"/>
      <w:bookmarkStart w:id="401" w:name="_Toc424039050"/>
      <w:bookmarkStart w:id="402" w:name="_Toc428364407"/>
      <w:bookmarkStart w:id="403" w:name="_Toc428364771"/>
      <w:bookmarkStart w:id="404" w:name="_Toc299519115"/>
      <w:bookmarkStart w:id="405" w:name="_Toc299531547"/>
      <w:bookmarkStart w:id="406" w:name="_Toc299531871"/>
      <w:bookmarkStart w:id="407" w:name="_Toc299957154"/>
      <w:bookmarkStart w:id="408" w:name="_Toc346536856"/>
      <w:bookmarkStart w:id="409" w:name="_Toc346895309"/>
      <w:bookmarkStart w:id="410" w:name="_Toc339280320"/>
      <w:bookmarkStart w:id="411" w:name="_Toc339280463"/>
      <w:bookmarkStart w:id="412" w:name="_Toc363552794"/>
      <w:bookmarkStart w:id="413" w:name="_Toc363552857"/>
      <w:bookmarkStart w:id="414" w:name="_Toc378682157"/>
      <w:bookmarkStart w:id="415" w:name="_Toc378682259"/>
      <w:bookmarkStart w:id="416" w:name="_Toc371268271"/>
      <w:bookmarkStart w:id="417" w:name="_Toc371268337"/>
      <w:bookmarkStart w:id="418" w:name="_Toc379278475"/>
      <w:bookmarkStart w:id="419" w:name="_Toc379278537"/>
      <w:r>
        <w:t>Advanced Threat Analytics 2016</w:t>
      </w:r>
      <w:bookmarkEnd w:id="400"/>
      <w:bookmarkEnd w:id="401"/>
      <w:bookmarkEnd w:id="402"/>
      <w:bookmarkEnd w:id="403"/>
      <w:r>
        <w:fldChar w:fldCharType="begin"/>
      </w:r>
      <w:r>
        <w:instrText>XE "Advanced Threat Analytics 2016"</w:instrText>
      </w:r>
      <w:r>
        <w:fldChar w:fldCharType="end"/>
      </w:r>
    </w:p>
    <w:p w14:paraId="44861DEA" w14:textId="77777777" w:rsidR="000D094E" w:rsidRPr="000A146C" w:rsidRDefault="000D094E" w:rsidP="00C1564F">
      <w:pPr>
        <w:pStyle w:val="PURLicenseTerm"/>
        <w:spacing w:line="240" w:lineRule="auto"/>
      </w:pPr>
      <w:r>
        <w:t>Условия лицензии, применяемые к использованию вами данного продукта: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0D094E" w14:paraId="64908B08" w14:textId="77777777" w:rsidTr="002D0D7C">
        <w:tc>
          <w:tcPr>
            <w:tcW w:w="2477" w:type="pct"/>
            <w:tcBorders>
              <w:top w:val="single" w:sz="4" w:space="0" w:color="auto"/>
              <w:bottom w:val="nil"/>
            </w:tcBorders>
          </w:tcPr>
          <w:p w14:paraId="683673FF" w14:textId="77777777" w:rsidR="000D094E" w:rsidRPr="003667B6" w:rsidRDefault="000D094E" w:rsidP="00C1564F">
            <w:pPr>
              <w:pStyle w:val="PURLMSH"/>
            </w:pPr>
            <w:r>
              <w:t xml:space="preserve">Применимый раздел Общих условий лицензии SAL: </w:t>
            </w:r>
            <w:hyperlink w:anchor="SALTerms_MGMT" w:history="1">
              <w:r>
                <w:rPr>
                  <w:rStyle w:val="Hyperlink"/>
                </w:rPr>
                <w:t>Серверы управления</w:t>
              </w:r>
            </w:hyperlink>
          </w:p>
        </w:tc>
        <w:tc>
          <w:tcPr>
            <w:tcW w:w="2523" w:type="pct"/>
            <w:tcBorders>
              <w:top w:val="single" w:sz="4" w:space="0" w:color="auto"/>
              <w:bottom w:val="nil"/>
            </w:tcBorders>
          </w:tcPr>
          <w:p w14:paraId="0C0CDD40" w14:textId="77777777" w:rsidR="000D094E" w:rsidRDefault="000D094E" w:rsidP="00C1564F">
            <w:pPr>
              <w:pStyle w:val="PURLMSH"/>
            </w:pPr>
            <w:r>
              <w:t xml:space="preserve">См. Соответствующее уведомление. Нет </w:t>
            </w:r>
          </w:p>
        </w:tc>
      </w:tr>
      <w:tr w:rsidR="000D094E" w14:paraId="3C2316B6" w14:textId="77777777" w:rsidTr="002D0D7C">
        <w:tc>
          <w:tcPr>
            <w:tcW w:w="2477" w:type="pct"/>
            <w:tcBorders>
              <w:top w:val="nil"/>
            </w:tcBorders>
          </w:tcPr>
          <w:p w14:paraId="1832A73F" w14:textId="77777777" w:rsidR="000D094E" w:rsidRPr="00250A5F" w:rsidRDefault="000D094E" w:rsidP="00C1564F">
            <w:pPr>
              <w:pStyle w:val="PURLMSH"/>
            </w:pPr>
            <w:r>
              <w:t xml:space="preserve">Клиентское/Дополнительное программное обеспечение: Нет </w:t>
            </w:r>
          </w:p>
        </w:tc>
        <w:tc>
          <w:tcPr>
            <w:tcW w:w="2523" w:type="pct"/>
            <w:tcBorders>
              <w:top w:val="nil"/>
            </w:tcBorders>
          </w:tcPr>
          <w:p w14:paraId="6A46E098" w14:textId="77777777" w:rsidR="000D094E" w:rsidRDefault="000D094E" w:rsidP="00C1564F">
            <w:pPr>
              <w:pStyle w:val="PURLMSH"/>
              <w:tabs>
                <w:tab w:val="left" w:pos="4260"/>
              </w:tabs>
            </w:pPr>
            <w:r>
              <w:t xml:space="preserve">Право на получение Программных услуг на Серверах Поставщиков Центров обработки данных: </w:t>
            </w:r>
            <w:r>
              <w:rPr>
                <w:b/>
              </w:rPr>
              <w:t>Да</w:t>
            </w:r>
          </w:p>
        </w:tc>
      </w:tr>
      <w:tr w:rsidR="000D094E" w:rsidRPr="00501DAF" w14:paraId="77C6FF0D" w14:textId="77777777" w:rsidTr="002D0D7C">
        <w:tblPrEx>
          <w:tblBorders>
            <w:top w:val="none" w:sz="0" w:space="0" w:color="auto"/>
            <w:bottom w:val="none" w:sz="0" w:space="0" w:color="auto"/>
          </w:tblBorders>
        </w:tblPrEx>
        <w:tc>
          <w:tcPr>
            <w:tcW w:w="5000" w:type="pct"/>
            <w:gridSpan w:val="2"/>
            <w:shd w:val="clear" w:color="auto" w:fill="E5EEF7"/>
          </w:tcPr>
          <w:p w14:paraId="292B28BF" w14:textId="77777777" w:rsidR="000D094E" w:rsidRPr="00155FD0" w:rsidRDefault="000D094E" w:rsidP="00C1564F">
            <w:pPr>
              <w:pStyle w:val="PURTableHeaderWhite"/>
              <w:spacing w:after="0" w:line="240" w:lineRule="auto"/>
              <w:rPr>
                <w:i w:val="0"/>
                <w:color w:val="404040" w:themeColor="text1" w:themeTint="BF"/>
                <w:lang w:val="en-US"/>
              </w:rPr>
            </w:pPr>
            <w:r>
              <w:rPr>
                <w:i w:val="0"/>
                <w:color w:val="404040" w:themeColor="text1" w:themeTint="BF"/>
              </w:rPr>
              <w:t>КЛИЕНТСКИЕ ЛИЦЕНЗИИ ПОДПИСЧИКА (SAL)</w:t>
            </w:r>
          </w:p>
        </w:tc>
      </w:tr>
      <w:tr w:rsidR="000D094E" w:rsidRPr="00155FD0" w14:paraId="01315BBA" w14:textId="77777777" w:rsidTr="002D0D7C">
        <w:tblPrEx>
          <w:tblBorders>
            <w:top w:val="none" w:sz="0" w:space="0" w:color="auto"/>
            <w:bottom w:val="none" w:sz="0" w:space="0" w:color="auto"/>
          </w:tblBorders>
        </w:tblPrEx>
        <w:tc>
          <w:tcPr>
            <w:tcW w:w="5000" w:type="pct"/>
            <w:gridSpan w:val="2"/>
          </w:tcPr>
          <w:p w14:paraId="2833837F" w14:textId="77777777" w:rsidR="000D094E" w:rsidRPr="00774BF2" w:rsidRDefault="000D094E" w:rsidP="00C1564F">
            <w:pPr>
              <w:pStyle w:val="PURTableHeaderWhite"/>
              <w:spacing w:after="0" w:line="240" w:lineRule="auto"/>
              <w:rPr>
                <w:b w:val="0"/>
                <w:color w:val="404040" w:themeColor="text1" w:themeTint="BF"/>
              </w:rPr>
            </w:pPr>
            <w:r>
              <w:rPr>
                <w:i w:val="0"/>
                <w:color w:val="404040" w:themeColor="text1" w:themeTint="BF"/>
              </w:rPr>
              <w:t>Требования</w:t>
            </w:r>
          </w:p>
          <w:p w14:paraId="5B4856A8" w14:textId="77777777" w:rsidR="000D094E" w:rsidRPr="00F20BBE" w:rsidRDefault="000D094E" w:rsidP="00C1564F">
            <w:pPr>
              <w:pStyle w:val="PURBullet-Indented"/>
              <w:spacing w:line="240" w:lineRule="auto"/>
              <w:rPr>
                <w:lang w:val="en-IN"/>
              </w:rPr>
            </w:pPr>
            <w:r w:rsidRPr="00155FD0">
              <w:rPr>
                <w:lang w:val="en-US"/>
              </w:rPr>
              <w:t xml:space="preserve">Advanced Threat Analytics 2016: </w:t>
            </w:r>
            <w:r>
              <w:t>клиентская</w:t>
            </w:r>
            <w:r w:rsidRPr="00155FD0">
              <w:rPr>
                <w:lang w:val="en-US"/>
              </w:rPr>
              <w:t xml:space="preserve"> </w:t>
            </w:r>
            <w:r>
              <w:t>лицензия</w:t>
            </w:r>
            <w:r w:rsidRPr="00155FD0">
              <w:rPr>
                <w:lang w:val="en-US"/>
              </w:rPr>
              <w:t xml:space="preserve"> SAL</w:t>
            </w:r>
          </w:p>
        </w:tc>
      </w:tr>
    </w:tbl>
    <w:p w14:paraId="5D98A93D" w14:textId="77777777" w:rsidR="000D094E" w:rsidRDefault="000D094E" w:rsidP="00C1564F">
      <w:pPr>
        <w:pStyle w:val="PURADDITIONALTERMSHEADERMB"/>
      </w:pPr>
      <w:r>
        <w:t>Дополнительные условия</w:t>
      </w:r>
    </w:p>
    <w:p w14:paraId="44A16B9E" w14:textId="77777777" w:rsidR="000D094E" w:rsidRDefault="000D094E" w:rsidP="00C1564F">
      <w:pPr>
        <w:pStyle w:val="PURBlueStrong-Indented"/>
        <w:spacing w:line="240" w:lineRule="auto"/>
      </w:pPr>
      <w:r>
        <w:t xml:space="preserve">Использование, требующее лицензии SAL </w:t>
      </w:r>
    </w:p>
    <w:p w14:paraId="7FAA6543" w14:textId="77777777" w:rsidR="000D094E" w:rsidRPr="005F2395" w:rsidRDefault="000D094E" w:rsidP="00C1564F">
      <w:pPr>
        <w:pStyle w:val="PURBody-Indented"/>
      </w:pPr>
      <w:r>
        <w:t>Лицензии требуются только для тех клиентских Операционных сред (или Операционных сред серверов, используемых как клиентские Операционные среды), которые используются или доступ к которым осуществляется на пользовательских устройствах, прошедших проверку подлинности Active Directory под управлением Advanced Threat Analytics.</w:t>
      </w:r>
    </w:p>
    <w:p w14:paraId="46FBA583" w14:textId="77777777" w:rsidR="000D094E" w:rsidRDefault="000D094E" w:rsidP="00C1564F">
      <w:pPr>
        <w:pStyle w:val="PURBlueStrong-Indented"/>
        <w:spacing w:line="240" w:lineRule="auto"/>
      </w:pPr>
      <w:r>
        <w:t>Ограничения для стран</w:t>
      </w:r>
    </w:p>
    <w:p w14:paraId="3F097B44" w14:textId="77777777" w:rsidR="000D094E" w:rsidRPr="00876B2B" w:rsidRDefault="000D094E" w:rsidP="00C1564F">
      <w:pPr>
        <w:pStyle w:val="PURBody-Indented"/>
        <w:rPr>
          <w:smallCaps/>
        </w:rPr>
      </w:pPr>
      <w:r>
        <w:t>Ни Клиент, ни Пользователи не имеют права использовать Advanced Threat Analytics 2016 в Китайской Народной Республике.</w:t>
      </w:r>
    </w:p>
    <w:p w14:paraId="69CAB006" w14:textId="77777777" w:rsidR="000D094E" w:rsidRPr="005F3229" w:rsidRDefault="000D094E" w:rsidP="00C1564F">
      <w:pPr>
        <w:pStyle w:val="PURBlueStrong-Indented"/>
        <w:spacing w:line="240" w:lineRule="auto"/>
      </w:pPr>
      <w:r>
        <w:t>Программы и Уведомления третьих лиц</w:t>
      </w:r>
    </w:p>
    <w:p w14:paraId="1FCFCB98" w14:textId="77777777" w:rsidR="000D094E" w:rsidRPr="005F3229" w:rsidRDefault="000D094E" w:rsidP="00C1564F">
      <w:pPr>
        <w:pStyle w:val="PURBody-Indented"/>
      </w:pPr>
      <w:r>
        <w:t>Определенный код третьих лиц, включенный в программное обеспечение, вы получаете по лицензии от Microsoft в рамках данного лицензионного соглашения, а не от какого-либо третьего лица на каких-либо других условиях лицензии. Уведомления (если имеются) о таком коде третьих лиц включаются в программное обеспечение и находятся в файле ThirdPartyNotices.txt file или в документации по программному обеспечению.</w:t>
      </w:r>
    </w:p>
    <w:p w14:paraId="01C251E7" w14:textId="77777777" w:rsidR="000D094E" w:rsidRPr="004A290B" w:rsidRDefault="000D094E" w:rsidP="00C1564F">
      <w:pPr>
        <w:pStyle w:val="PURBlueStrong-Indented"/>
        <w:spacing w:line="240" w:lineRule="auto"/>
      </w:pPr>
      <w:r>
        <w:t>Программное обеспечение третьих лиц</w:t>
      </w:r>
    </w:p>
    <w:p w14:paraId="16CCA991" w14:textId="77777777" w:rsidR="000D094E" w:rsidRDefault="000D094E" w:rsidP="00C1564F">
      <w:pPr>
        <w:pStyle w:val="PURBody-Indented"/>
      </w:pPr>
      <w:r>
        <w:t>Дополнительные юридические уведомления и условия лицензии, применимые к частям программного обеспечения, приводятся в файле ThirdPartyNotices, который предоставляется вместе с программным обеспечением. За исключением любых условий сторонних лицензий, указанных в файле ThirdPartyNotices, заявление об отказе от предоставления гарантий и об ограничении или исключении возмещения убытков по настоящему соглашению применяется ко всему программному обеспечению.</w:t>
      </w:r>
    </w:p>
    <w:p w14:paraId="4491DE51" w14:textId="77777777" w:rsidR="000D094E" w:rsidRPr="00F20BBE" w:rsidRDefault="00A93FEE" w:rsidP="00C1564F">
      <w:pPr>
        <w:pStyle w:val="PURBreadcrumb"/>
        <w:keepNext w:val="0"/>
        <w:rPr>
          <w:color w:val="00467F"/>
        </w:rPr>
      </w:pPr>
      <w:hyperlink w:anchor="Оглавление" w:history="1">
        <w:r w:rsidR="000D094E" w:rsidRPr="00F20BBE">
          <w:rPr>
            <w:rStyle w:val="Hyperlink"/>
            <w:rFonts w:ascii="Arial Narrow" w:hAnsi="Arial Narrow"/>
            <w:sz w:val="16"/>
          </w:rPr>
          <w:t>Оглавление</w:t>
        </w:r>
      </w:hyperlink>
      <w:r w:rsidR="000D094E" w:rsidRPr="00F20BBE">
        <w:rPr>
          <w:color w:val="00467F"/>
        </w:rPr>
        <w:t xml:space="preserve"> / </w:t>
      </w:r>
      <w:hyperlink w:anchor="Универсальные условия" w:history="1">
        <w:r w:rsidR="000D094E" w:rsidRPr="00F20BBE">
          <w:rPr>
            <w:rStyle w:val="Hyperlink"/>
            <w:rFonts w:ascii="Arial Narrow" w:hAnsi="Arial Narrow"/>
            <w:sz w:val="16"/>
          </w:rPr>
          <w:t>Универсальные условия лицензии</w:t>
        </w:r>
      </w:hyperlink>
    </w:p>
    <w:p w14:paraId="5D739596" w14:textId="751BE22F" w:rsidR="009A4C7C" w:rsidRDefault="009A4C7C" w:rsidP="00C1564F">
      <w:pPr>
        <w:pStyle w:val="PURProductName"/>
      </w:pPr>
      <w:bookmarkStart w:id="420" w:name="_Toc428364408"/>
      <w:bookmarkStart w:id="421" w:name="_Toc428364772"/>
      <w:r>
        <w:lastRenderedPageBreak/>
        <w:t xml:space="preserve">Exchange Server </w:t>
      </w:r>
      <w:r w:rsidR="007242AE">
        <w:t>2016</w:t>
      </w:r>
      <w:r>
        <w:t>, выпуски Standard и Enterprise</w:t>
      </w:r>
      <w:bookmarkEnd w:id="404"/>
      <w:bookmarkEnd w:id="405"/>
      <w:bookmarkEnd w:id="406"/>
      <w:bookmarkEnd w:id="407"/>
      <w:bookmarkEnd w:id="408"/>
      <w:bookmarkEnd w:id="409"/>
      <w:bookmarkEnd w:id="410"/>
      <w:bookmarkEnd w:id="411"/>
      <w:bookmarkEnd w:id="412"/>
      <w:bookmarkEnd w:id="413"/>
      <w:bookmarkEnd w:id="414"/>
      <w:bookmarkEnd w:id="415"/>
      <w:bookmarkEnd w:id="416"/>
      <w:bookmarkEnd w:id="417"/>
      <w:bookmarkEnd w:id="418"/>
      <w:bookmarkEnd w:id="419"/>
      <w:bookmarkEnd w:id="420"/>
      <w:bookmarkEnd w:id="421"/>
      <w:r>
        <w:fldChar w:fldCharType="begin"/>
      </w:r>
      <w:r>
        <w:instrText xml:space="preserve">XE "Exchange Server </w:instrText>
      </w:r>
      <w:r w:rsidR="007242AE">
        <w:instrText>2016</w:instrText>
      </w:r>
      <w:r>
        <w:instrText>, выпуски Standard и Enterprise"</w:instrText>
      </w:r>
      <w:r>
        <w:fldChar w:fldCharType="end"/>
      </w:r>
    </w:p>
    <w:p w14:paraId="363E740F" w14:textId="77777777" w:rsidR="009A4C7C" w:rsidRPr="000A146C" w:rsidRDefault="009A4C7C"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0F192D05" w:rsidR="009A4C7C" w:rsidRPr="003667B6" w:rsidRDefault="008F7770"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56" w:type="pct"/>
            <w:gridSpan w:val="2"/>
            <w:tcBorders>
              <w:top w:val="single" w:sz="4" w:space="0" w:color="auto"/>
            </w:tcBorders>
          </w:tcPr>
          <w:p w14:paraId="6A3C6578" w14:textId="77777777" w:rsidR="009A4C7C" w:rsidRDefault="004F154D" w:rsidP="00C1564F">
            <w:pPr>
              <w:pStyle w:val="PURLMSH"/>
            </w:pPr>
            <w:r>
              <w:t xml:space="preserve">См. соответствующее уведомление. </w:t>
            </w:r>
            <w:r>
              <w:rPr>
                <w:b/>
              </w:rPr>
              <w:t>Нет</w:t>
            </w:r>
          </w:p>
        </w:tc>
      </w:tr>
      <w:tr w:rsidR="009A4C7C" w14:paraId="3C09CAEC" w14:textId="77777777" w:rsidTr="00CA5725">
        <w:tc>
          <w:tcPr>
            <w:tcW w:w="2444" w:type="pct"/>
          </w:tcPr>
          <w:p w14:paraId="66F8FED1" w14:textId="2488BE90" w:rsidR="00F418D0" w:rsidRPr="00F418D0" w:rsidRDefault="009A4C7C" w:rsidP="00C1564F">
            <w:pPr>
              <w:pStyle w:val="PURLMSH"/>
              <w:rPr>
                <w:i/>
              </w:rPr>
            </w:pPr>
            <w:r>
              <w:t xml:space="preserve">Клиентское/Дополнительное программное обеспечение </w:t>
            </w:r>
            <w:r>
              <w:rPr>
                <w:b/>
              </w:rPr>
              <w:t>Да</w:t>
            </w:r>
            <w:r>
              <w:t xml:space="preserve"> </w:t>
            </w:r>
            <w:r w:rsidR="00DC179C" w:rsidRPr="00DC179C">
              <w:br/>
            </w:r>
            <w:r>
              <w:rPr>
                <w:i/>
              </w:rPr>
              <w:t xml:space="preserve">(см. </w:t>
            </w:r>
            <w:hyperlink w:anchor="Appendix1" w:history="1">
              <w:r>
                <w:rPr>
                  <w:rStyle w:val="Hyperlink"/>
                  <w:i/>
                </w:rPr>
                <w:t>Приложение 1</w:t>
              </w:r>
            </w:hyperlink>
            <w:r>
              <w:rPr>
                <w:i/>
              </w:rPr>
              <w:t>)</w:t>
            </w:r>
          </w:p>
        </w:tc>
        <w:tc>
          <w:tcPr>
            <w:tcW w:w="2556" w:type="pct"/>
            <w:gridSpan w:val="2"/>
          </w:tcPr>
          <w:p w14:paraId="79548F49" w14:textId="496E9E70" w:rsidR="009A4C7C" w:rsidRPr="00D73DED" w:rsidRDefault="00D73DED" w:rsidP="00C1564F">
            <w:pPr>
              <w:pStyle w:val="PURLMSH"/>
              <w:rPr>
                <w:b/>
              </w:rPr>
            </w:pPr>
            <w:r>
              <w:t xml:space="preserve">Право на получение программных услуг на серверах поставщиков центров обработки данных: </w:t>
            </w:r>
            <w:r>
              <w:rPr>
                <w:b/>
              </w:rPr>
              <w:t>Да</w:t>
            </w:r>
          </w:p>
        </w:tc>
      </w:tr>
      <w:tr w:rsidR="009A4C7C" w:rsidRPr="00501DAF" w14:paraId="35B40452" w14:textId="77777777" w:rsidTr="00CA5725">
        <w:tc>
          <w:tcPr>
            <w:tcW w:w="5000" w:type="pct"/>
            <w:gridSpan w:val="3"/>
            <w:shd w:val="clear" w:color="auto" w:fill="E5EEF7"/>
          </w:tcPr>
          <w:p w14:paraId="5EBA8CAF" w14:textId="77777777" w:rsidR="009A4C7C" w:rsidRPr="00170E0B" w:rsidRDefault="00F418D0" w:rsidP="00C1564F">
            <w:pPr>
              <w:pStyle w:val="PURTableHeaderBlue"/>
            </w:pPr>
            <w:r>
              <w:t>ЛИЦЕНЗИИ ПОДПИСЧИКА (SAL).</w:t>
            </w:r>
          </w:p>
        </w:tc>
      </w:tr>
      <w:tr w:rsidR="00B262C9" w:rsidRPr="003528B0" w14:paraId="254E37AF" w14:textId="77777777" w:rsidTr="003A7958">
        <w:tc>
          <w:tcPr>
            <w:tcW w:w="2534" w:type="pct"/>
            <w:gridSpan w:val="2"/>
          </w:tcPr>
          <w:p w14:paraId="56168319" w14:textId="77777777" w:rsidR="00B262C9" w:rsidRPr="00BB180A" w:rsidRDefault="00BB41EF" w:rsidP="00C1564F">
            <w:pPr>
              <w:pStyle w:val="PURBody"/>
              <w:rPr>
                <w:i/>
              </w:rPr>
            </w:pPr>
            <w:r>
              <w:t>Необходимо:</w:t>
            </w:r>
          </w:p>
          <w:p w14:paraId="38B03099" w14:textId="49C11B63" w:rsidR="00B262C9" w:rsidRPr="009B2897" w:rsidRDefault="00B262C9" w:rsidP="00C1564F">
            <w:pPr>
              <w:pStyle w:val="PURBullet-Indented"/>
              <w:spacing w:line="240" w:lineRule="auto"/>
              <w:rPr>
                <w:lang w:val="en-US"/>
              </w:rPr>
            </w:pPr>
            <w:r w:rsidRPr="009B2897">
              <w:rPr>
                <w:lang w:val="en-US"/>
              </w:rPr>
              <w:t xml:space="preserve">Exchange Server </w:t>
            </w:r>
            <w:r w:rsidR="007242AE">
              <w:rPr>
                <w:lang w:val="en-US"/>
              </w:rPr>
              <w:t>2016</w:t>
            </w:r>
            <w:r w:rsidRPr="009B2897">
              <w:rPr>
                <w:lang w:val="en-US"/>
              </w:rPr>
              <w:t xml:space="preserve"> Hosted Exchange Basic SAL </w:t>
            </w:r>
            <w:r>
              <w:rPr>
                <w:b/>
              </w:rPr>
              <w:t>или</w:t>
            </w:r>
          </w:p>
          <w:p w14:paraId="5A45213E" w14:textId="1044779D" w:rsidR="00A253BA" w:rsidRPr="00A253BA" w:rsidRDefault="00B262C9" w:rsidP="00C1564F">
            <w:pPr>
              <w:pStyle w:val="PURBullet-Indented"/>
              <w:spacing w:line="240" w:lineRule="auto"/>
            </w:pPr>
            <w:r>
              <w:t xml:space="preserve">Exchange Server </w:t>
            </w:r>
            <w:r w:rsidR="007242AE">
              <w:t>2016</w:t>
            </w:r>
            <w:r>
              <w:t xml:space="preserve"> Hosted Exchange Standard SAL, </w:t>
            </w:r>
            <w:r>
              <w:rPr>
                <w:b/>
              </w:rPr>
              <w:t>или</w:t>
            </w:r>
          </w:p>
          <w:p w14:paraId="29192230" w14:textId="2DAD82ED" w:rsidR="00B262C9" w:rsidRPr="00A253BA" w:rsidRDefault="00B262C9" w:rsidP="00C1564F">
            <w:pPr>
              <w:pStyle w:val="PURBullet-Indented"/>
              <w:spacing w:line="240" w:lineRule="auto"/>
            </w:pPr>
            <w:r>
              <w:t xml:space="preserve">Exchange Server </w:t>
            </w:r>
            <w:r w:rsidR="007242AE">
              <w:t>2016</w:t>
            </w:r>
            <w:r>
              <w:t xml:space="preserve"> Hosted Exchange Standard Plus SAL, </w:t>
            </w:r>
            <w:r>
              <w:rPr>
                <w:b/>
              </w:rPr>
              <w:t>или</w:t>
            </w:r>
          </w:p>
        </w:tc>
        <w:tc>
          <w:tcPr>
            <w:tcW w:w="2466" w:type="pct"/>
            <w:tcBorders>
              <w:bottom w:val="nil"/>
            </w:tcBorders>
          </w:tcPr>
          <w:p w14:paraId="0ECBD2A4" w14:textId="77777777" w:rsidR="00830DCA" w:rsidRDefault="00830DCA" w:rsidP="00C1564F">
            <w:pPr>
              <w:pStyle w:val="PURBody"/>
            </w:pPr>
          </w:p>
          <w:p w14:paraId="44415D09" w14:textId="74847D1C" w:rsidR="00B262C9" w:rsidRDefault="00B262C9" w:rsidP="00C1564F">
            <w:pPr>
              <w:pStyle w:val="PURBullet-Indented"/>
              <w:spacing w:line="240" w:lineRule="auto"/>
            </w:pPr>
            <w:r>
              <w:t xml:space="preserve">Exchange Server </w:t>
            </w:r>
            <w:r w:rsidR="007242AE">
              <w:t>2016</w:t>
            </w:r>
            <w:r>
              <w:t xml:space="preserve"> Hosted Exchange Enterprise SAL, </w:t>
            </w:r>
            <w:r>
              <w:rPr>
                <w:b/>
              </w:rPr>
              <w:t>или</w:t>
            </w:r>
          </w:p>
          <w:p w14:paraId="1A9AF4B1" w14:textId="19C09229" w:rsidR="00B262C9" w:rsidRDefault="00B262C9" w:rsidP="00C1564F">
            <w:pPr>
              <w:pStyle w:val="PURBullet-Indented"/>
              <w:spacing w:line="240" w:lineRule="auto"/>
            </w:pPr>
            <w:r>
              <w:t xml:space="preserve">Exchange Server </w:t>
            </w:r>
            <w:r w:rsidR="007242AE">
              <w:t>2016</w:t>
            </w:r>
            <w:r>
              <w:t xml:space="preserve"> Hosted Exchange Enterprise Plus SAL, </w:t>
            </w:r>
            <w:r>
              <w:rPr>
                <w:b/>
              </w:rPr>
              <w:t>или</w:t>
            </w:r>
          </w:p>
          <w:p w14:paraId="45A9FCA6" w14:textId="77777777" w:rsidR="00B262C9" w:rsidRPr="000A3567" w:rsidRDefault="00B262C9" w:rsidP="00C1564F">
            <w:pPr>
              <w:pStyle w:val="PURBullet-Indented"/>
              <w:spacing w:line="240" w:lineRule="auto"/>
            </w:pPr>
            <w:r>
              <w:t>Productivity Suite SAL</w:t>
            </w:r>
          </w:p>
        </w:tc>
      </w:tr>
      <w:tr w:rsidR="00BC6C4C" w:rsidRPr="003528B0" w14:paraId="47780B30" w14:textId="77777777" w:rsidTr="003A7958">
        <w:tc>
          <w:tcPr>
            <w:tcW w:w="2534" w:type="pct"/>
            <w:gridSpan w:val="2"/>
            <w:tcBorders>
              <w:top w:val="nil"/>
              <w:bottom w:val="nil"/>
            </w:tcBorders>
            <w:shd w:val="clear" w:color="auto" w:fill="E5EEF7"/>
          </w:tcPr>
          <w:p w14:paraId="44BB0413" w14:textId="77777777" w:rsidR="00BC6C4C" w:rsidRPr="00C33C5F" w:rsidRDefault="00BC6C4C" w:rsidP="00C1564F">
            <w:pPr>
              <w:pStyle w:val="PURBody"/>
              <w:spacing w:after="0"/>
            </w:pPr>
            <w:r>
              <w:rPr>
                <w:b/>
                <w:i/>
              </w:rPr>
              <w:t>Лицензии SAL для SA</w:t>
            </w:r>
          </w:p>
        </w:tc>
        <w:tc>
          <w:tcPr>
            <w:tcW w:w="2466" w:type="pct"/>
            <w:tcBorders>
              <w:top w:val="nil"/>
              <w:bottom w:val="nil"/>
            </w:tcBorders>
            <w:shd w:val="clear" w:color="auto" w:fill="E5EEF7"/>
          </w:tcPr>
          <w:p w14:paraId="55981C07" w14:textId="77777777" w:rsidR="00BC6C4C" w:rsidRPr="00C33C5F" w:rsidRDefault="00BC6C4C" w:rsidP="00C1564F">
            <w:pPr>
              <w:pStyle w:val="PURBody"/>
              <w:spacing w:after="0"/>
            </w:pPr>
            <w:r>
              <w:rPr>
                <w:b/>
                <w:i/>
              </w:rPr>
              <w:t>Соответствующие лицензии CAL</w:t>
            </w:r>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C1564F">
            <w:pPr>
              <w:pStyle w:val="PURBullet-Indented"/>
              <w:spacing w:line="240" w:lineRule="auto"/>
            </w:pPr>
            <w:r>
              <w:t>Hosted Exchange Standard SAL</w:t>
            </w:r>
          </w:p>
        </w:tc>
        <w:tc>
          <w:tcPr>
            <w:tcW w:w="2466" w:type="pct"/>
            <w:tcBorders>
              <w:top w:val="nil"/>
              <w:bottom w:val="single" w:sz="4" w:space="0" w:color="auto"/>
            </w:tcBorders>
          </w:tcPr>
          <w:p w14:paraId="5F63A050" w14:textId="0BB3F375" w:rsidR="009A4C7C" w:rsidRPr="00A253BA" w:rsidRDefault="009A4C7C" w:rsidP="00C1564F">
            <w:pPr>
              <w:pStyle w:val="PURBullet-Indented"/>
              <w:spacing w:line="240" w:lineRule="auto"/>
            </w:pPr>
            <w:r>
              <w:t xml:space="preserve">Exchange Server </w:t>
            </w:r>
            <w:r w:rsidR="007242AE">
              <w:t>2016</w:t>
            </w:r>
            <w:r>
              <w:t xml:space="preserve"> Standard CAL, </w:t>
            </w:r>
            <w:r>
              <w:rPr>
                <w:b/>
              </w:rPr>
              <w:t>или</w:t>
            </w:r>
          </w:p>
          <w:p w14:paraId="0C0A140D" w14:textId="77777777" w:rsidR="009A4C7C" w:rsidRPr="00A253BA" w:rsidRDefault="009A4C7C" w:rsidP="00C1564F">
            <w:pPr>
              <w:pStyle w:val="PURBullet-Indented"/>
              <w:spacing w:line="240" w:lineRule="auto"/>
            </w:pPr>
            <w:r>
              <w:t xml:space="preserve">Core CAL Suite </w:t>
            </w:r>
            <w:r>
              <w:rPr>
                <w:b/>
              </w:rPr>
              <w:t>или</w:t>
            </w:r>
          </w:p>
          <w:p w14:paraId="79AFFB47" w14:textId="77777777" w:rsidR="009A4C7C" w:rsidRDefault="009A4C7C" w:rsidP="00C1564F">
            <w:pPr>
              <w:pStyle w:val="PURBullet-Indented"/>
              <w:spacing w:line="240" w:lineRule="auto"/>
            </w:pPr>
            <w:r>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C1564F">
            <w:pPr>
              <w:pStyle w:val="PURBullet-Indented"/>
              <w:spacing w:line="240" w:lineRule="auto"/>
            </w:pPr>
            <w:r>
              <w:t>Hosted Exchange Enterprise SAL</w:t>
            </w:r>
          </w:p>
        </w:tc>
        <w:tc>
          <w:tcPr>
            <w:tcW w:w="2466" w:type="pct"/>
            <w:tcBorders>
              <w:top w:val="single" w:sz="4" w:space="0" w:color="auto"/>
            </w:tcBorders>
          </w:tcPr>
          <w:p w14:paraId="019AD4A6" w14:textId="4AC8BB89" w:rsidR="00E54106" w:rsidRDefault="00E54106" w:rsidP="00C1564F">
            <w:pPr>
              <w:pStyle w:val="PURBullet-Indented"/>
              <w:spacing w:line="240" w:lineRule="auto"/>
            </w:pPr>
            <w:r>
              <w:t xml:space="preserve">Exchange Server </w:t>
            </w:r>
            <w:r w:rsidR="007242AE">
              <w:t>2016</w:t>
            </w:r>
            <w:r>
              <w:t xml:space="preserve"> Standard CAL и Exchange Server </w:t>
            </w:r>
            <w:r w:rsidR="007242AE">
              <w:t>2016</w:t>
            </w:r>
            <w:r>
              <w:t xml:space="preserve"> Enterprise CAL, </w:t>
            </w:r>
            <w:r>
              <w:rPr>
                <w:b/>
              </w:rPr>
              <w:t>или</w:t>
            </w:r>
          </w:p>
          <w:p w14:paraId="2BDC8B1E" w14:textId="11CF4DB1" w:rsidR="00E54106" w:rsidRPr="009B2897" w:rsidRDefault="00E54106" w:rsidP="00C1564F">
            <w:pPr>
              <w:pStyle w:val="PURBullet-Indented"/>
              <w:spacing w:line="240" w:lineRule="auto"/>
              <w:rPr>
                <w:lang w:val="fr-FR"/>
              </w:rPr>
            </w:pPr>
            <w:r w:rsidRPr="009B2897">
              <w:rPr>
                <w:lang w:val="fr-FR"/>
              </w:rPr>
              <w:t xml:space="preserve">Core CAL Suite </w:t>
            </w:r>
            <w:r>
              <w:t>и</w:t>
            </w:r>
            <w:r w:rsidRPr="009B2897">
              <w:rPr>
                <w:lang w:val="fr-FR"/>
              </w:rPr>
              <w:t xml:space="preserve"> Exchange Server </w:t>
            </w:r>
            <w:r w:rsidR="007242AE">
              <w:rPr>
                <w:lang w:val="fr-FR"/>
              </w:rPr>
              <w:t>2016</w:t>
            </w:r>
            <w:r w:rsidRPr="009B2897">
              <w:rPr>
                <w:lang w:val="fr-FR"/>
              </w:rPr>
              <w:t xml:space="preserve"> Enterprise CAL, </w:t>
            </w:r>
            <w:r>
              <w:rPr>
                <w:b/>
              </w:rPr>
              <w:t>или</w:t>
            </w:r>
          </w:p>
          <w:p w14:paraId="46D1DB2F" w14:textId="77777777" w:rsidR="00E54106" w:rsidRDefault="00E54106" w:rsidP="00C1564F">
            <w:pPr>
              <w:pStyle w:val="PURBullet-Indented"/>
              <w:spacing w:line="240" w:lineRule="auto"/>
            </w:pPr>
            <w:r>
              <w:t>Enterprise CAL Suite</w:t>
            </w:r>
          </w:p>
        </w:tc>
      </w:tr>
    </w:tbl>
    <w:p w14:paraId="5640BC59" w14:textId="77777777" w:rsidR="009A4C7C" w:rsidRDefault="009A4C7C" w:rsidP="00C1564F">
      <w:pPr>
        <w:pStyle w:val="PURADDITIONALTERMSHEADERMB"/>
      </w:pPr>
      <w:r>
        <w:t>Дополнительные условия.</w:t>
      </w:r>
    </w:p>
    <w:p w14:paraId="0C86920E" w14:textId="77777777" w:rsidR="009A4C7C" w:rsidRPr="006B04DA" w:rsidRDefault="009A4C7C" w:rsidP="00C1564F">
      <w:pPr>
        <w:pStyle w:val="PURBody-Indented"/>
      </w:pPr>
      <w:r>
        <w:t>Не требуется приобретать лицензии SAL для пользователей или устройств, которые имеют доступ к экземплярам серверного программного обеспечения без прямой или косвенной проверки подлинности через Active Directory.</w:t>
      </w:r>
    </w:p>
    <w:p w14:paraId="219DCFE5" w14:textId="3673FD55" w:rsidR="009A4C7C" w:rsidRPr="00613FF6" w:rsidRDefault="009A4C7C" w:rsidP="00C1564F">
      <w:pPr>
        <w:pStyle w:val="PURBlueStrong"/>
        <w:spacing w:line="240" w:lineRule="auto"/>
      </w:pPr>
      <w:r>
        <w:t>Требования для</w:t>
      </w:r>
      <w:r w:rsidR="00B202D5">
        <w:t xml:space="preserve"> лицензий SAL «на пользователя»</w:t>
      </w:r>
    </w:p>
    <w:p w14:paraId="3E3D4F7F" w14:textId="77EFF412" w:rsidR="009A4C7C" w:rsidRPr="006B04DA" w:rsidRDefault="009A4C7C" w:rsidP="00C1564F">
      <w:pPr>
        <w:pStyle w:val="PURBody-Indented"/>
      </w:pPr>
      <w:r>
        <w:t>Лицензии</w:t>
      </w:r>
      <w:r w:rsidRPr="00613FF6">
        <w:t xml:space="preserve"> </w:t>
      </w:r>
      <w:r w:rsidRPr="00AA6D0A">
        <w:rPr>
          <w:lang w:val="en-US"/>
        </w:rPr>
        <w:t>Exchange</w:t>
      </w:r>
      <w:r w:rsidRPr="00613FF6">
        <w:t xml:space="preserve"> </w:t>
      </w:r>
      <w:r w:rsidRPr="00AA6D0A">
        <w:rPr>
          <w:lang w:val="en-US"/>
        </w:rPr>
        <w:t>Server</w:t>
      </w:r>
      <w:r w:rsidRPr="00613FF6">
        <w:t xml:space="preserve"> </w:t>
      </w:r>
      <w:r w:rsidR="007242AE">
        <w:t>2016</w:t>
      </w:r>
      <w:r w:rsidRPr="00613FF6">
        <w:t xml:space="preserve"> </w:t>
      </w:r>
      <w:r w:rsidRPr="00AA6D0A">
        <w:rPr>
          <w:lang w:val="en-US"/>
        </w:rPr>
        <w:t>Hosted</w:t>
      </w:r>
      <w:r w:rsidRPr="00613FF6">
        <w:t xml:space="preserve"> </w:t>
      </w:r>
      <w:r w:rsidRPr="00AA6D0A">
        <w:rPr>
          <w:lang w:val="en-US"/>
        </w:rPr>
        <w:t>Exchange</w:t>
      </w:r>
      <w:r w:rsidRPr="00613FF6">
        <w:t xml:space="preserve"> </w:t>
      </w:r>
      <w:r w:rsidRPr="00AA6D0A">
        <w:rPr>
          <w:lang w:val="en-US"/>
        </w:rPr>
        <w:t>Basic</w:t>
      </w:r>
      <w:r w:rsidRPr="00613FF6">
        <w:t xml:space="preserve">, </w:t>
      </w:r>
      <w:r w:rsidRPr="00AA6D0A">
        <w:rPr>
          <w:lang w:val="en-US"/>
        </w:rPr>
        <w:t>Exchange</w:t>
      </w:r>
      <w:r w:rsidRPr="00613FF6">
        <w:t xml:space="preserve"> </w:t>
      </w:r>
      <w:r w:rsidRPr="00AA6D0A">
        <w:rPr>
          <w:lang w:val="en-US"/>
        </w:rPr>
        <w:t>Server</w:t>
      </w:r>
      <w:r w:rsidRPr="00613FF6">
        <w:t xml:space="preserve"> </w:t>
      </w:r>
      <w:r w:rsidR="007242AE">
        <w:t>2016</w:t>
      </w:r>
      <w:r w:rsidRPr="00613FF6">
        <w:t xml:space="preserve"> </w:t>
      </w:r>
      <w:r w:rsidRPr="00AA6D0A">
        <w:rPr>
          <w:lang w:val="en-US"/>
        </w:rPr>
        <w:t>Hosted</w:t>
      </w:r>
      <w:r w:rsidRPr="00613FF6">
        <w:t xml:space="preserve"> </w:t>
      </w:r>
      <w:r w:rsidRPr="00AA6D0A">
        <w:rPr>
          <w:lang w:val="en-US"/>
        </w:rPr>
        <w:t>Exchange</w:t>
      </w:r>
      <w:r w:rsidRPr="00613FF6">
        <w:t xml:space="preserve"> </w:t>
      </w:r>
      <w:r w:rsidRPr="00AA6D0A">
        <w:rPr>
          <w:lang w:val="en-US"/>
        </w:rPr>
        <w:t>Standard</w:t>
      </w:r>
      <w:r w:rsidRPr="00613FF6">
        <w:t xml:space="preserve">, </w:t>
      </w:r>
      <w:r w:rsidRPr="00AA6D0A">
        <w:rPr>
          <w:lang w:val="en-US"/>
        </w:rPr>
        <w:t>Exchange</w:t>
      </w:r>
      <w:r w:rsidRPr="00613FF6">
        <w:t xml:space="preserve"> </w:t>
      </w:r>
      <w:r w:rsidRPr="00AA6D0A">
        <w:rPr>
          <w:lang w:val="en-US"/>
        </w:rPr>
        <w:t>Server</w:t>
      </w:r>
      <w:r w:rsidRPr="00613FF6">
        <w:t xml:space="preserve"> </w:t>
      </w:r>
      <w:r w:rsidR="007242AE">
        <w:t>2016</w:t>
      </w:r>
      <w:r w:rsidRPr="00613FF6">
        <w:t xml:space="preserve"> </w:t>
      </w:r>
      <w:r w:rsidRPr="00AA6D0A">
        <w:rPr>
          <w:lang w:val="en-US"/>
        </w:rPr>
        <w:t>Hosted</w:t>
      </w:r>
      <w:r w:rsidRPr="00613FF6">
        <w:t xml:space="preserve"> </w:t>
      </w:r>
      <w:r w:rsidRPr="00AA6D0A">
        <w:rPr>
          <w:lang w:val="en-US"/>
        </w:rPr>
        <w:t>Exchange</w:t>
      </w:r>
      <w:r w:rsidRPr="00613FF6">
        <w:t xml:space="preserve"> </w:t>
      </w:r>
      <w:r w:rsidRPr="00AA6D0A">
        <w:rPr>
          <w:lang w:val="en-US"/>
        </w:rPr>
        <w:t>Standard</w:t>
      </w:r>
      <w:r w:rsidRPr="00613FF6">
        <w:t xml:space="preserve"> </w:t>
      </w:r>
      <w:r w:rsidRPr="00AA6D0A">
        <w:rPr>
          <w:lang w:val="en-US"/>
        </w:rPr>
        <w:t>Plus</w:t>
      </w:r>
      <w:r w:rsidRPr="00613FF6">
        <w:t xml:space="preserve">, </w:t>
      </w:r>
      <w:r w:rsidRPr="00AA6D0A">
        <w:rPr>
          <w:lang w:val="en-US"/>
        </w:rPr>
        <w:t>Exchange</w:t>
      </w:r>
      <w:r w:rsidRPr="00613FF6">
        <w:t xml:space="preserve"> </w:t>
      </w:r>
      <w:r w:rsidRPr="00AA6D0A">
        <w:rPr>
          <w:lang w:val="en-US"/>
        </w:rPr>
        <w:t>Server</w:t>
      </w:r>
      <w:r w:rsidRPr="00613FF6">
        <w:t xml:space="preserve"> </w:t>
      </w:r>
      <w:r w:rsidR="007242AE">
        <w:t>2016</w:t>
      </w:r>
      <w:r w:rsidRPr="00613FF6">
        <w:t xml:space="preserve"> </w:t>
      </w:r>
      <w:r w:rsidRPr="00AA6D0A">
        <w:rPr>
          <w:lang w:val="en-US"/>
        </w:rPr>
        <w:t>Hosted</w:t>
      </w:r>
      <w:r w:rsidRPr="00613FF6">
        <w:t xml:space="preserve"> </w:t>
      </w:r>
      <w:r w:rsidRPr="00AA6D0A">
        <w:rPr>
          <w:lang w:val="en-US"/>
        </w:rPr>
        <w:t>Exchange</w:t>
      </w:r>
      <w:r w:rsidRPr="00613FF6">
        <w:t xml:space="preserve"> </w:t>
      </w:r>
      <w:r w:rsidRPr="00AA6D0A">
        <w:rPr>
          <w:lang w:val="en-US"/>
        </w:rPr>
        <w:t>Enterprise</w:t>
      </w:r>
      <w:r w:rsidRPr="00613FF6">
        <w:t xml:space="preserve">, </w:t>
      </w:r>
      <w:r w:rsidRPr="00AA6D0A">
        <w:rPr>
          <w:lang w:val="en-US"/>
        </w:rPr>
        <w:t>Exchange</w:t>
      </w:r>
      <w:r w:rsidRPr="00613FF6">
        <w:t xml:space="preserve"> </w:t>
      </w:r>
      <w:r w:rsidRPr="00AA6D0A">
        <w:rPr>
          <w:lang w:val="en-US"/>
        </w:rPr>
        <w:t>Server</w:t>
      </w:r>
      <w:r w:rsidRPr="00613FF6">
        <w:t xml:space="preserve"> </w:t>
      </w:r>
      <w:r w:rsidR="007242AE">
        <w:t>2016</w:t>
      </w:r>
      <w:r w:rsidRPr="00613FF6">
        <w:t xml:space="preserve"> </w:t>
      </w:r>
      <w:r w:rsidRPr="00AA6D0A">
        <w:rPr>
          <w:lang w:val="en-US"/>
        </w:rPr>
        <w:t>Hosted</w:t>
      </w:r>
      <w:r w:rsidRPr="00613FF6">
        <w:t xml:space="preserve"> </w:t>
      </w:r>
      <w:r w:rsidRPr="00AA6D0A">
        <w:rPr>
          <w:lang w:val="en-US"/>
        </w:rPr>
        <w:t>Exchange</w:t>
      </w:r>
      <w:r w:rsidRPr="00613FF6">
        <w:t xml:space="preserve"> </w:t>
      </w:r>
      <w:r w:rsidRPr="00AA6D0A">
        <w:rPr>
          <w:lang w:val="en-US"/>
        </w:rPr>
        <w:t>Enterprise</w:t>
      </w:r>
      <w:r w:rsidRPr="00613FF6">
        <w:t xml:space="preserve"> </w:t>
      </w:r>
      <w:r w:rsidRPr="00AA6D0A">
        <w:rPr>
          <w:lang w:val="en-US"/>
        </w:rPr>
        <w:t>Plus</w:t>
      </w:r>
      <w:r w:rsidRPr="00613FF6">
        <w:t xml:space="preserve"> </w:t>
      </w:r>
      <w:r>
        <w:t>и</w:t>
      </w:r>
      <w:r w:rsidRPr="00613FF6">
        <w:t xml:space="preserve"> </w:t>
      </w:r>
      <w:r w:rsidRPr="00AA6D0A">
        <w:rPr>
          <w:lang w:val="en-US"/>
        </w:rPr>
        <w:t>Productivity</w:t>
      </w:r>
      <w:r w:rsidRPr="00613FF6">
        <w:t xml:space="preserve"> </w:t>
      </w:r>
      <w:r w:rsidRPr="00AA6D0A">
        <w:rPr>
          <w:lang w:val="en-US"/>
        </w:rPr>
        <w:t>Suite</w:t>
      </w:r>
      <w:r w:rsidRPr="00613FF6">
        <w:t xml:space="preserve"> </w:t>
      </w:r>
      <w:r w:rsidRPr="00AA6D0A">
        <w:rPr>
          <w:lang w:val="en-US"/>
        </w:rPr>
        <w:t>SAL</w:t>
      </w:r>
      <w:r w:rsidRPr="00613FF6">
        <w:t xml:space="preserve"> </w:t>
      </w:r>
      <w:r>
        <w:t>предусматривают</w:t>
      </w:r>
      <w:r w:rsidRPr="00613FF6">
        <w:t xml:space="preserve"> </w:t>
      </w:r>
      <w:r>
        <w:t>использование</w:t>
      </w:r>
      <w:r w:rsidRPr="00613FF6">
        <w:t xml:space="preserve"> </w:t>
      </w:r>
      <w:r w:rsidRPr="00AA6D0A">
        <w:rPr>
          <w:lang w:val="en-US"/>
        </w:rPr>
        <w:t>Outlook</w:t>
      </w:r>
      <w:r w:rsidRPr="00613FF6">
        <w:t xml:space="preserve"> </w:t>
      </w:r>
      <w:r w:rsidRPr="00AA6D0A">
        <w:rPr>
          <w:lang w:val="en-US"/>
        </w:rPr>
        <w:t>Web</w:t>
      </w:r>
      <w:r w:rsidRPr="00613FF6">
        <w:t xml:space="preserve"> </w:t>
      </w:r>
      <w:r w:rsidRPr="00AA6D0A">
        <w:rPr>
          <w:lang w:val="en-US"/>
        </w:rPr>
        <w:t>Access</w:t>
      </w:r>
      <w:r w:rsidRPr="00613FF6">
        <w:t xml:space="preserve">. </w:t>
      </w:r>
      <w:r>
        <w:t>Необходимо приобрести лицензию SAL для каждого пользователя.</w:t>
      </w:r>
    </w:p>
    <w:p w14:paraId="511F83AB" w14:textId="4B736175" w:rsidR="009A4C7C" w:rsidRDefault="009A4C7C" w:rsidP="00C1564F">
      <w:pPr>
        <w:pStyle w:val="PURBlueStrong"/>
        <w:spacing w:line="240" w:lineRule="auto"/>
      </w:pPr>
      <w:r>
        <w:t xml:space="preserve">Ограничения использования лицензии Exchange Server </w:t>
      </w:r>
      <w:r w:rsidR="007242AE">
        <w:t>2016</w:t>
      </w:r>
      <w:r>
        <w:t xml:space="preserve"> Hosted Exchange Basic SAL</w:t>
      </w:r>
    </w:p>
    <w:p w14:paraId="410B0A5E" w14:textId="246E965B" w:rsidR="009A4C7C" w:rsidRPr="006B04DA" w:rsidRDefault="009A4C7C" w:rsidP="00C1564F">
      <w:pPr>
        <w:pStyle w:val="PURBody-Indented"/>
      </w:pPr>
      <w:r>
        <w:t xml:space="preserve">Каждому пользователю, на которого приобретена лицензия Exchange Server </w:t>
      </w:r>
      <w:r w:rsidR="007242AE">
        <w:t>2016</w:t>
      </w:r>
      <w:r>
        <w:t xml:space="preserve"> Hosted Exchange Basic SAL, разрешается использовать следующие функции этого серверного программного обеспечения:</w:t>
      </w:r>
    </w:p>
    <w:p w14:paraId="5F998A6B" w14:textId="77777777" w:rsidR="009A4C7C" w:rsidRDefault="009A4C7C" w:rsidP="00C1564F">
      <w:pPr>
        <w:pStyle w:val="PURBullet-Indented"/>
        <w:spacing w:line="240" w:lineRule="auto"/>
      </w:pPr>
      <w:r>
        <w:t>функции веб-клиента Outlook, предоставляющие функции, описанные в этой лицензии SAL;</w:t>
      </w:r>
    </w:p>
    <w:p w14:paraId="5AAF199C" w14:textId="6463F8A2" w:rsidR="00F44E81" w:rsidRDefault="00F44E81" w:rsidP="00C1564F">
      <w:pPr>
        <w:pStyle w:val="PURBullet-Indented"/>
        <w:spacing w:line="240" w:lineRule="auto"/>
      </w:pPr>
      <w:r>
        <w:t>обнаружение электронных данных;</w:t>
      </w:r>
    </w:p>
    <w:p w14:paraId="40061FF8" w14:textId="418AD429" w:rsidR="00B45EFB" w:rsidRDefault="00B45EFB" w:rsidP="00C1564F">
      <w:pPr>
        <w:pStyle w:val="PURBullet-Indented"/>
        <w:spacing w:line="240" w:lineRule="auto"/>
      </w:pPr>
      <w:r>
        <w:t xml:space="preserve">возможности Exchange </w:t>
      </w:r>
      <w:r w:rsidR="007242AE">
        <w:t>2016</w:t>
      </w:r>
      <w:r>
        <w:t xml:space="preserve"> для защиты от нежелательной почты;</w:t>
      </w:r>
    </w:p>
    <w:p w14:paraId="1F99A537" w14:textId="460545A9" w:rsidR="00F44E81" w:rsidRPr="00E53E5B" w:rsidRDefault="00F44E81" w:rsidP="00C1564F">
      <w:pPr>
        <w:pStyle w:val="PURBullet-Indented"/>
        <w:spacing w:line="240" w:lineRule="auto"/>
      </w:pPr>
      <w:r>
        <w:t>поиск в нескольких почтовых ящиках;</w:t>
      </w:r>
    </w:p>
    <w:p w14:paraId="206015A5" w14:textId="358A8FA9" w:rsidR="009A4C7C" w:rsidRPr="00E53E5B" w:rsidRDefault="009A4C7C" w:rsidP="00C1564F">
      <w:pPr>
        <w:pStyle w:val="PURBullet-Indented"/>
        <w:spacing w:line="240" w:lineRule="auto"/>
      </w:pPr>
      <w:r>
        <w:t xml:space="preserve">обмен сообщениями и доступ к личным папкам по протоколам, описанным в этой лицензии SAL; </w:t>
      </w:r>
    </w:p>
    <w:p w14:paraId="212B2E90" w14:textId="77777777" w:rsidR="009A4C7C" w:rsidRPr="00E53E5B" w:rsidRDefault="009A4C7C" w:rsidP="00C1564F">
      <w:pPr>
        <w:pStyle w:val="PURBullet-Indented"/>
        <w:spacing w:line="240" w:lineRule="auto"/>
      </w:pPr>
      <w:r>
        <w:t>Internet mail protocol (Simple Mail Transfer Protocol (SMTP), Post Office Protocol (POP), Internet Message Access Protocol (IMAP)) и доступ к веб-браузеру через любого клиента;</w:t>
      </w:r>
    </w:p>
    <w:p w14:paraId="10A61911" w14:textId="77777777" w:rsidR="009A4C7C" w:rsidRPr="00E53E5B" w:rsidRDefault="009A4C7C" w:rsidP="00C1564F">
      <w:pPr>
        <w:pStyle w:val="PURBullet-Indented"/>
        <w:spacing w:line="240" w:lineRule="auto"/>
      </w:pPr>
      <w:r>
        <w:t xml:space="preserve">личные папки почты (недоступные другим пользователям); </w:t>
      </w:r>
    </w:p>
    <w:p w14:paraId="4F1C50FB" w14:textId="77777777" w:rsidR="009A4C7C" w:rsidRDefault="009A4C7C" w:rsidP="00C1564F">
      <w:pPr>
        <w:pStyle w:val="PURBullet-Indented"/>
        <w:spacing w:after="110" w:line="240" w:lineRule="auto"/>
        <w:ind w:left="490"/>
      </w:pPr>
      <w:r>
        <w:t>личный список адресов (недоступный другим пользователям);</w:t>
      </w:r>
    </w:p>
    <w:p w14:paraId="0C5B82AE" w14:textId="77777777" w:rsidR="009A4C7C" w:rsidRDefault="009A4C7C" w:rsidP="00C1564F">
      <w:pPr>
        <w:pStyle w:val="PURBullet-Indented"/>
        <w:spacing w:after="110" w:line="240" w:lineRule="auto"/>
        <w:ind w:left="490"/>
      </w:pPr>
      <w:r>
        <w:t>личный календарь (недоступный другим пользователям);</w:t>
      </w:r>
    </w:p>
    <w:p w14:paraId="2DB10A5B" w14:textId="77777777" w:rsidR="009A4C7C" w:rsidRPr="00E53E5B" w:rsidRDefault="009A4C7C" w:rsidP="00C1564F">
      <w:pPr>
        <w:pStyle w:val="PURBullet-Indented"/>
        <w:spacing w:after="110" w:line="240" w:lineRule="auto"/>
        <w:ind w:left="490"/>
      </w:pPr>
      <w:r>
        <w:t>личный список задач (недоступный другим пользователям);</w:t>
      </w:r>
    </w:p>
    <w:p w14:paraId="7BE700EC" w14:textId="4398990D" w:rsidR="009A4C7C" w:rsidRPr="00E53E5B" w:rsidRDefault="009A4C7C" w:rsidP="00C1564F">
      <w:pPr>
        <w:pStyle w:val="PURBullet-Indented"/>
        <w:spacing w:after="110" w:line="240" w:lineRule="auto"/>
        <w:ind w:left="490"/>
      </w:pPr>
      <w:r>
        <w:t xml:space="preserve">Поддержка одного домена второго уровня для одного пользователя или организации (пользователь получает право использовать адреса </w:t>
      </w:r>
      <w:hyperlink r:id="rId154" w:history="1">
        <w:r>
          <w:t>joe@smith.com</w:t>
        </w:r>
      </w:hyperlink>
      <w:r>
        <w:t xml:space="preserve"> или joesmith@company1.com вместо joe@servicesprovider.com); Допускается использование нескольких суффиксов («.com», «.net», «.org» и т. д., например «joe@smith.com», «joe@smith.net», «joe@smith.de» и т. д.); а также</w:t>
      </w:r>
    </w:p>
    <w:p w14:paraId="681B62F4" w14:textId="77777777" w:rsidR="009A4C7C" w:rsidRPr="00E53E5B" w:rsidRDefault="009A4C7C" w:rsidP="00C1564F">
      <w:pPr>
        <w:pStyle w:val="PURBullet-Indented"/>
        <w:spacing w:after="110" w:line="240" w:lineRule="auto"/>
        <w:ind w:left="490"/>
      </w:pPr>
      <w:r>
        <w:t>глобальный список адресов: список адресов всех пользователей в настраиваемом домене или во всем домене поставщика услуг.</w:t>
      </w:r>
    </w:p>
    <w:p w14:paraId="7DB02957" w14:textId="62957FFC" w:rsidR="009A4C7C" w:rsidRPr="006B04DA" w:rsidRDefault="009A4C7C" w:rsidP="00FD1448">
      <w:pPr>
        <w:pStyle w:val="PURBlueStrong"/>
        <w:keepNext w:val="0"/>
        <w:keepLines w:val="0"/>
        <w:spacing w:line="240" w:lineRule="auto"/>
      </w:pPr>
      <w:r>
        <w:t xml:space="preserve">Ограничения использования в рамках лицензий Exchange Server </w:t>
      </w:r>
      <w:r w:rsidR="007242AE">
        <w:t>2016</w:t>
      </w:r>
      <w:r>
        <w:t xml:space="preserve"> Hosted Exchange Standard SAL, Exchange Server </w:t>
      </w:r>
      <w:r w:rsidR="007242AE">
        <w:t>2016</w:t>
      </w:r>
      <w:r>
        <w:t xml:space="preserve"> Hosted Exchange Standard Plus SAL и Productivity Suite SAL</w:t>
      </w:r>
    </w:p>
    <w:p w14:paraId="6A2EF4BA" w14:textId="0AAABCB4" w:rsidR="009A4C7C" w:rsidRPr="00E53E5B" w:rsidRDefault="009A4C7C" w:rsidP="00FD1448">
      <w:pPr>
        <w:pStyle w:val="PURBody-Indented"/>
        <w:spacing w:after="110"/>
        <w:ind w:left="274"/>
      </w:pPr>
      <w:r>
        <w:lastRenderedPageBreak/>
        <w:t xml:space="preserve">Каждому пользователю, на которого приобретена лицензия Exchange Server </w:t>
      </w:r>
      <w:r w:rsidR="007242AE">
        <w:t>2016</w:t>
      </w:r>
      <w:r>
        <w:t xml:space="preserve"> Hosted Exchange Standard SAL, Exchange Server </w:t>
      </w:r>
      <w:r w:rsidR="007242AE">
        <w:t>2016</w:t>
      </w:r>
      <w:r>
        <w:t xml:space="preserve"> Hosted Exchange Standard Plus SAL или Productivity Suite SAL, разрешается использовать следующие функции этого серверного программного обеспечения:</w:t>
      </w:r>
    </w:p>
    <w:p w14:paraId="266F62CE" w14:textId="5316054E" w:rsidR="009A4C7C" w:rsidRPr="00E53E5B" w:rsidRDefault="009A4C7C" w:rsidP="00C1564F">
      <w:pPr>
        <w:pStyle w:val="PURBullet-Indented"/>
        <w:spacing w:after="110" w:line="240" w:lineRule="auto"/>
        <w:ind w:left="490"/>
      </w:pPr>
      <w:r>
        <w:t xml:space="preserve">описанные выше функции, подпадающие под действие лицензии Exchange Server </w:t>
      </w:r>
      <w:r w:rsidR="007242AE">
        <w:t>2016</w:t>
      </w:r>
      <w:r>
        <w:t xml:space="preserve"> Hosted Exchange Basic SAL;</w:t>
      </w:r>
    </w:p>
    <w:p w14:paraId="1A2E4D82" w14:textId="77777777" w:rsidR="00706057" w:rsidRPr="00830DCA" w:rsidRDefault="00706057" w:rsidP="00C1564F">
      <w:pPr>
        <w:pStyle w:val="PURBullet-Indented"/>
        <w:spacing w:after="110" w:line="240" w:lineRule="auto"/>
        <w:ind w:left="490"/>
      </w:pPr>
      <w:r>
        <w:t>поддержка одного домена второго уровня для одного пользователя или организации;</w:t>
      </w:r>
    </w:p>
    <w:p w14:paraId="7D603171" w14:textId="77777777" w:rsidR="009A4C7C" w:rsidRPr="00E53E5B" w:rsidRDefault="009A4C7C" w:rsidP="00C1564F">
      <w:pPr>
        <w:pStyle w:val="PURBullet-Indented"/>
        <w:spacing w:after="110" w:line="240" w:lineRule="auto"/>
        <w:ind w:left="490"/>
      </w:pPr>
      <w:r>
        <w:t>функции веб-клиента Outlook, предоставляющие функции, описанные в этой лицензии SAL;</w:t>
      </w:r>
    </w:p>
    <w:p w14:paraId="6E55A53F" w14:textId="77777777" w:rsidR="009A4C7C" w:rsidRPr="00E53E5B" w:rsidRDefault="009A4C7C" w:rsidP="00C1564F">
      <w:pPr>
        <w:pStyle w:val="PURBullet-Indented"/>
        <w:spacing w:after="110" w:line="240" w:lineRule="auto"/>
        <w:ind w:left="490"/>
      </w:pPr>
      <w:r>
        <w:t>сетевой протокол MAPI;</w:t>
      </w:r>
    </w:p>
    <w:p w14:paraId="66B162FC" w14:textId="77777777" w:rsidR="009A4C7C" w:rsidRPr="00E53E5B" w:rsidRDefault="009A4C7C" w:rsidP="00C1564F">
      <w:pPr>
        <w:pStyle w:val="PURBullet-Indented"/>
        <w:spacing w:after="110" w:line="240" w:lineRule="auto"/>
        <w:ind w:left="490"/>
      </w:pPr>
      <w:r>
        <w:t>общие папки;</w:t>
      </w:r>
    </w:p>
    <w:p w14:paraId="3E2F5C8D" w14:textId="77777777" w:rsidR="009A4C7C" w:rsidRPr="00E53E5B" w:rsidRDefault="009A4C7C" w:rsidP="00C1564F">
      <w:pPr>
        <w:pStyle w:val="PURBullet-Indented"/>
        <w:spacing w:after="110" w:line="240" w:lineRule="auto"/>
        <w:ind w:left="490"/>
      </w:pPr>
      <w:r>
        <w:t>общедоступные папки;</w:t>
      </w:r>
    </w:p>
    <w:p w14:paraId="39FE627E" w14:textId="77777777" w:rsidR="009A4C7C" w:rsidRDefault="009A4C7C" w:rsidP="00C1564F">
      <w:pPr>
        <w:pStyle w:val="PURBullet-Indented"/>
        <w:spacing w:after="110" w:line="240" w:lineRule="auto"/>
        <w:ind w:left="490"/>
      </w:pPr>
      <w:r>
        <w:t xml:space="preserve">общий список адресов; </w:t>
      </w:r>
    </w:p>
    <w:p w14:paraId="6F154A5F" w14:textId="77777777" w:rsidR="009A4C7C" w:rsidRPr="00E53E5B" w:rsidRDefault="009A4C7C" w:rsidP="00C1564F">
      <w:pPr>
        <w:pStyle w:val="PURBullet-Indented"/>
        <w:spacing w:after="110" w:line="240" w:lineRule="auto"/>
        <w:ind w:left="490"/>
      </w:pPr>
      <w:r>
        <w:t>общие контакты;</w:t>
      </w:r>
    </w:p>
    <w:p w14:paraId="1ED30D1C" w14:textId="77777777" w:rsidR="009A4C7C" w:rsidRPr="00E53E5B" w:rsidRDefault="009A4C7C" w:rsidP="00C1564F">
      <w:pPr>
        <w:pStyle w:val="PURBullet-Indented"/>
        <w:spacing w:after="110" w:line="240" w:lineRule="auto"/>
        <w:ind w:left="490"/>
      </w:pPr>
      <w:r>
        <w:t>общие задачи;</w:t>
      </w:r>
    </w:p>
    <w:p w14:paraId="21AAA28C" w14:textId="77777777" w:rsidR="009A4C7C" w:rsidRPr="00E53E5B" w:rsidRDefault="009A4C7C" w:rsidP="00C1564F">
      <w:pPr>
        <w:pStyle w:val="PURBullet-Indented"/>
        <w:spacing w:after="110" w:line="240" w:lineRule="auto"/>
        <w:ind w:left="490"/>
      </w:pPr>
      <w:r>
        <w:t>общий календарь;</w:t>
      </w:r>
    </w:p>
    <w:p w14:paraId="2A2A9141" w14:textId="77777777" w:rsidR="009A4C7C" w:rsidRPr="00E53E5B" w:rsidRDefault="009A4C7C" w:rsidP="00C1564F">
      <w:pPr>
        <w:pStyle w:val="PURBullet-Indented"/>
        <w:spacing w:after="110" w:line="240" w:lineRule="auto"/>
        <w:ind w:left="490"/>
      </w:pPr>
      <w:r>
        <w:t>планирование расписания работы в группах, в том числе просмотр сведений о занятости;</w:t>
      </w:r>
    </w:p>
    <w:p w14:paraId="3E132D86" w14:textId="1436EED4" w:rsidR="009A4C7C" w:rsidRPr="00E53E5B" w:rsidRDefault="009A4C7C" w:rsidP="00C1564F">
      <w:pPr>
        <w:pStyle w:val="PURBullet-Indented"/>
        <w:spacing w:after="110" w:line="240" w:lineRule="auto"/>
        <w:ind w:left="490"/>
      </w:pPr>
      <w:r>
        <w:t>мобильные уведомления: получение уведомлений о событиях серверного программного обеспечения на мобильные устройства;</w:t>
      </w:r>
    </w:p>
    <w:p w14:paraId="00C64F64" w14:textId="77777777" w:rsidR="009A4C7C" w:rsidRPr="00E53E5B" w:rsidRDefault="009A4C7C" w:rsidP="00C1564F">
      <w:pPr>
        <w:pStyle w:val="PURBullet-Indented"/>
        <w:spacing w:after="110" w:line="240" w:lineRule="auto"/>
        <w:ind w:left="490"/>
      </w:pPr>
      <w:r>
        <w:t>мобильный доступ к Интернету: доступ к расположенным на сервере папке входящих сообщений, календарю, адресной книге, глобальной адресной книге и задачам с мобильных устройств; а также</w:t>
      </w:r>
    </w:p>
    <w:p w14:paraId="52E05D69" w14:textId="77777777" w:rsidR="009A4C7C" w:rsidRDefault="009A4C7C" w:rsidP="00C1564F">
      <w:pPr>
        <w:pStyle w:val="PURBullet-Indented"/>
        <w:spacing w:after="110" w:line="240" w:lineRule="auto"/>
        <w:ind w:left="490"/>
      </w:pPr>
      <w:r>
        <w:t>мобильная синхронизация: синхронизация мобильных устройств по беспроводным сетям с расположенными на сервере папкой входящих сообщений, календарем, адресной книгой и задачами.</w:t>
      </w:r>
    </w:p>
    <w:p w14:paraId="27AA9224" w14:textId="0F1ED794" w:rsidR="00DD75C4" w:rsidRPr="00E53E5B" w:rsidRDefault="00DD75C4" w:rsidP="00C1564F">
      <w:pPr>
        <w:pStyle w:val="PURBullet-Indented"/>
        <w:spacing w:after="110" w:line="240" w:lineRule="auto"/>
        <w:ind w:left="490"/>
      </w:pPr>
      <w:r>
        <w:t>единая система обмена сообщениями;</w:t>
      </w:r>
    </w:p>
    <w:p w14:paraId="046C53D3" w14:textId="501B8307" w:rsidR="009A4C7C" w:rsidRPr="006B04DA" w:rsidRDefault="009A4C7C" w:rsidP="00C1564F">
      <w:pPr>
        <w:pStyle w:val="PURBlueStrong"/>
        <w:spacing w:line="240" w:lineRule="auto"/>
      </w:pPr>
      <w:r>
        <w:t xml:space="preserve">Ограничения использования лицензий Exchange Server </w:t>
      </w:r>
      <w:r w:rsidR="007242AE">
        <w:t>2016</w:t>
      </w:r>
      <w:r>
        <w:t xml:space="preserve"> Hosted Exchange Enterprise SAL и Exchange Server </w:t>
      </w:r>
      <w:r w:rsidR="007242AE">
        <w:t>2016</w:t>
      </w:r>
      <w:r>
        <w:t xml:space="preserve"> Hosted Exchange Enterprise Plus SAL</w:t>
      </w:r>
    </w:p>
    <w:p w14:paraId="4AD879F4" w14:textId="73717531" w:rsidR="009A4C7C" w:rsidRPr="00E53E5B" w:rsidRDefault="009A4C7C" w:rsidP="00C1564F">
      <w:pPr>
        <w:pStyle w:val="PURBody-Indented"/>
        <w:spacing w:after="110"/>
        <w:ind w:left="274"/>
        <w:rPr>
          <w:b/>
          <w:bCs/>
        </w:rPr>
      </w:pPr>
      <w:r>
        <w:t xml:space="preserve">Каждому пользователю, на которого приобретены лицензии Exchange Server </w:t>
      </w:r>
      <w:r w:rsidR="007242AE">
        <w:t>2016</w:t>
      </w:r>
      <w:r>
        <w:t xml:space="preserve"> Hosted Exchange Enterprise SAL и Exchange Server </w:t>
      </w:r>
      <w:r w:rsidR="007242AE">
        <w:t>2016</w:t>
      </w:r>
      <w:r>
        <w:t xml:space="preserve"> Hosted Exchange Enterprise Plus SAL, разрешается использовать следующие функции этого серверного программного обеспечения:</w:t>
      </w:r>
    </w:p>
    <w:p w14:paraId="6DCB573C" w14:textId="62A9C4FF" w:rsidR="009A4C7C" w:rsidRPr="006B04DA" w:rsidRDefault="009A4C7C" w:rsidP="00C1564F">
      <w:pPr>
        <w:pStyle w:val="PURBullet-Indented"/>
        <w:spacing w:after="110" w:line="240" w:lineRule="auto"/>
        <w:ind w:left="490"/>
      </w:pPr>
      <w:r>
        <w:t xml:space="preserve">описанные выше функции, подпадающие под действие лицензии Exchange Server </w:t>
      </w:r>
      <w:r w:rsidR="007242AE">
        <w:t>2016</w:t>
      </w:r>
      <w:r>
        <w:t xml:space="preserve"> Hosted Exchange Standard SAL;</w:t>
      </w:r>
    </w:p>
    <w:p w14:paraId="7183D379" w14:textId="77777777" w:rsidR="009A4C7C" w:rsidRDefault="009A4C7C" w:rsidP="00C1564F">
      <w:pPr>
        <w:pStyle w:val="PURBullet-Indented"/>
        <w:spacing w:after="110" w:line="240" w:lineRule="auto"/>
        <w:ind w:left="490"/>
      </w:pPr>
      <w:r>
        <w:t>управление соответствием требованиям;</w:t>
      </w:r>
    </w:p>
    <w:p w14:paraId="43A20653" w14:textId="2B33ECB7" w:rsidR="00F44E81" w:rsidRPr="006B04DA" w:rsidRDefault="00F44E81" w:rsidP="00C1564F">
      <w:pPr>
        <w:pStyle w:val="PURBullet-Indented"/>
        <w:spacing w:after="110" w:line="240" w:lineRule="auto"/>
        <w:ind w:left="490"/>
      </w:pPr>
      <w:r>
        <w:t>предотвращение потери данных;</w:t>
      </w:r>
    </w:p>
    <w:p w14:paraId="751A7C4A" w14:textId="412C7E3C" w:rsidR="00F44E81" w:rsidRDefault="00F44E81" w:rsidP="00C1564F">
      <w:pPr>
        <w:pStyle w:val="PURBullet-Indented"/>
        <w:spacing w:after="110" w:line="240" w:lineRule="auto"/>
        <w:ind w:left="490"/>
      </w:pPr>
      <w:r>
        <w:t>встроенные удержания (на неопределенный срок, по запросу и на основе времени);</w:t>
      </w:r>
    </w:p>
    <w:p w14:paraId="5DCEC711" w14:textId="6378999A" w:rsidR="0028224D" w:rsidRPr="006B04DA" w:rsidRDefault="0028224D" w:rsidP="00C1564F">
      <w:pPr>
        <w:pStyle w:val="PURBullet-Indented"/>
        <w:spacing w:after="110" w:line="240" w:lineRule="auto"/>
        <w:ind w:left="490"/>
      </w:pPr>
      <w:r>
        <w:t>встроенная архивация;</w:t>
      </w:r>
    </w:p>
    <w:p w14:paraId="54780A1A" w14:textId="25F74F91" w:rsidR="009A4C7C" w:rsidRDefault="009A4C7C" w:rsidP="00C1564F">
      <w:pPr>
        <w:pStyle w:val="PURBlueStrong"/>
        <w:spacing w:line="240" w:lineRule="auto"/>
      </w:pPr>
      <w:r>
        <w:t xml:space="preserve">Outlook Mac </w:t>
      </w:r>
      <w:r w:rsidR="005D4A0E">
        <w:t>201</w:t>
      </w:r>
      <w:r w:rsidR="005D4A0E">
        <w:rPr>
          <w:lang w:val="en-US"/>
        </w:rPr>
        <w:t>6</w:t>
      </w:r>
      <w:r w:rsidR="005D4A0E">
        <w:t xml:space="preserve"> </w:t>
      </w:r>
      <w:r>
        <w:t xml:space="preserve">и Outlook </w:t>
      </w:r>
      <w:r w:rsidR="007242AE">
        <w:t>2016</w:t>
      </w:r>
    </w:p>
    <w:p w14:paraId="1C285D8A" w14:textId="6C429A7B" w:rsidR="00C30E7B" w:rsidRPr="003005FA" w:rsidRDefault="00C30E7B" w:rsidP="00C1564F">
      <w:pPr>
        <w:pStyle w:val="PURBody-Indented"/>
        <w:spacing w:after="110"/>
        <w:ind w:left="274"/>
        <w:rPr>
          <w:bCs/>
          <w:i/>
        </w:rPr>
      </w:pPr>
      <w:r>
        <w:t xml:space="preserve">Помимо вышеперечисленных ограничений, к лицензиям Exchange Server </w:t>
      </w:r>
      <w:r w:rsidR="007242AE">
        <w:t>2016</w:t>
      </w:r>
      <w:r>
        <w:t xml:space="preserve"> Hosted Exchange Enterprise Plus SAL и Standard Plus SAL применяются следующие дополнительные условия. Вы можете создавать и запускать один экземпляр клиентского программного обеспечения Outlook Mac </w:t>
      </w:r>
      <w:r w:rsidR="005D4A0E">
        <w:t>201</w:t>
      </w:r>
      <w:r w:rsidR="005D4A0E" w:rsidRPr="005D4A0E">
        <w:t>6</w:t>
      </w:r>
      <w:r w:rsidR="005D4A0E">
        <w:t xml:space="preserve"> </w:t>
      </w:r>
      <w:r>
        <w:t xml:space="preserve">или Outlook </w:t>
      </w:r>
      <w:r w:rsidR="007242AE">
        <w:t>2016</w:t>
      </w:r>
      <w:r>
        <w:t xml:space="preserve"> в одной физической или виртуальной Операционной среде на одном устройстве, используемом любым пользователем, для которого вы приобрели лицензию SAL «на пользователя».</w:t>
      </w:r>
    </w:p>
    <w:p w14:paraId="539945A8" w14:textId="0CAE7879" w:rsidR="009A4C7C" w:rsidRPr="00C95577" w:rsidRDefault="00A93FEE" w:rsidP="00C1564F">
      <w:pPr>
        <w:pStyle w:val="PURBreadcrumb"/>
        <w:keepNext w:val="0"/>
        <w:keepLines w:val="0"/>
        <w:spacing w:before="0" w:after="120"/>
        <w:ind w:left="547"/>
        <w:contextualSpacing/>
        <w:rPr>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623452EC" w14:textId="2B10515F" w:rsidR="005D4A0E" w:rsidRDefault="005D4A0E" w:rsidP="00C1564F">
      <w:pPr>
        <w:pStyle w:val="PURProductName"/>
      </w:pPr>
      <w:bookmarkStart w:id="422" w:name="_Toc428364409"/>
      <w:bookmarkStart w:id="423" w:name="_Toc428364773"/>
      <w:bookmarkStart w:id="424" w:name="_Toc299519119"/>
      <w:bookmarkStart w:id="425" w:name="_Toc299531551"/>
      <w:bookmarkStart w:id="426" w:name="_Toc299531875"/>
      <w:bookmarkStart w:id="427" w:name="_Toc299957158"/>
      <w:bookmarkStart w:id="428" w:name="_Toc346536860"/>
      <w:bookmarkStart w:id="429" w:name="_Toc346895311"/>
      <w:bookmarkStart w:id="430" w:name="_Toc339280324"/>
      <w:bookmarkStart w:id="431" w:name="_Toc339280467"/>
      <w:bookmarkStart w:id="432" w:name="_Toc363552796"/>
      <w:bookmarkStart w:id="433" w:name="_Toc363552859"/>
      <w:bookmarkStart w:id="434" w:name="_Toc378682158"/>
      <w:bookmarkStart w:id="435" w:name="_Toc378682260"/>
      <w:bookmarkStart w:id="436" w:name="_Toc371268272"/>
      <w:bookmarkStart w:id="437" w:name="_Toc371268338"/>
      <w:bookmarkStart w:id="438" w:name="_Toc379278476"/>
      <w:bookmarkStart w:id="439" w:name="_Toc379278538"/>
      <w:r>
        <w:t>Функциональность Microsoft Identity Manager 2016</w:t>
      </w:r>
      <w:bookmarkEnd w:id="422"/>
      <w:bookmarkEnd w:id="423"/>
      <w:r>
        <w:fldChar w:fldCharType="begin"/>
      </w:r>
      <w:r>
        <w:instrText>XE "Функциональность Microsoft Identity Manager 2016"</w:instrText>
      </w:r>
      <w:r>
        <w:fldChar w:fldCharType="end"/>
      </w:r>
    </w:p>
    <w:p w14:paraId="1DA3EA70" w14:textId="77777777" w:rsidR="005D4A0E" w:rsidRDefault="005D4A0E"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5D4A0E" w14:paraId="5325D361" w14:textId="77777777" w:rsidTr="005D4A0E">
        <w:tc>
          <w:tcPr>
            <w:tcW w:w="2477" w:type="pct"/>
          </w:tcPr>
          <w:p w14:paraId="34657D1E" w14:textId="77777777" w:rsidR="005D4A0E" w:rsidRPr="003667B6" w:rsidRDefault="005D4A0E"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tcPr>
          <w:p w14:paraId="347DA4BE" w14:textId="77777777" w:rsidR="005D4A0E" w:rsidRDefault="005D4A0E" w:rsidP="00C1564F">
            <w:pPr>
              <w:pStyle w:val="PURLMSH"/>
            </w:pPr>
            <w:r>
              <w:t xml:space="preserve">См. соответствующее уведомление. </w:t>
            </w:r>
            <w:r>
              <w:rPr>
                <w:b/>
              </w:rPr>
              <w:t>Нет</w:t>
            </w:r>
          </w:p>
        </w:tc>
      </w:tr>
      <w:tr w:rsidR="005D4A0E" w14:paraId="5CECF145" w14:textId="77777777" w:rsidTr="005D4A0E">
        <w:tc>
          <w:tcPr>
            <w:tcW w:w="2477" w:type="pct"/>
          </w:tcPr>
          <w:p w14:paraId="6D2B1F94" w14:textId="77777777" w:rsidR="005D4A0E" w:rsidRPr="003667B6" w:rsidRDefault="005D4A0E" w:rsidP="00C1564F">
            <w:pPr>
              <w:pStyle w:val="PURLMSH"/>
            </w:pPr>
            <w:r>
              <w:t xml:space="preserve">Клиентское/Дополнительное программное обеспечение </w:t>
            </w:r>
            <w:r>
              <w:rPr>
                <w:b/>
              </w:rPr>
              <w:t>Да</w:t>
            </w:r>
            <w:r>
              <w:t xml:space="preserve"> </w:t>
            </w:r>
            <w:r>
              <w:rPr>
                <w:i/>
              </w:rPr>
              <w:t xml:space="preserve">(см. </w:t>
            </w:r>
            <w:hyperlink w:anchor="Приложение1" w:history="1">
              <w:r>
                <w:rPr>
                  <w:rStyle w:val="Hyperlink"/>
                  <w:i/>
                </w:rPr>
                <w:t>Приложение 1</w:t>
              </w:r>
            </w:hyperlink>
            <w:r>
              <w:rPr>
                <w:i/>
              </w:rPr>
              <w:t>)</w:t>
            </w:r>
          </w:p>
        </w:tc>
        <w:tc>
          <w:tcPr>
            <w:tcW w:w="2523" w:type="pct"/>
          </w:tcPr>
          <w:p w14:paraId="2A676DD3" w14:textId="77777777" w:rsidR="005D4A0E" w:rsidRDefault="005D4A0E"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5D4A0E" w:rsidRPr="00501DAF" w14:paraId="1A9D71D2" w14:textId="77777777" w:rsidTr="005D4A0E">
        <w:tc>
          <w:tcPr>
            <w:tcW w:w="5000" w:type="pct"/>
            <w:gridSpan w:val="2"/>
            <w:shd w:val="clear" w:color="auto" w:fill="E5EEF7"/>
            <w:vAlign w:val="center"/>
          </w:tcPr>
          <w:p w14:paraId="08F0D80F" w14:textId="77777777" w:rsidR="005D4A0E" w:rsidRPr="00501DAF" w:rsidRDefault="005D4A0E"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5D4A0E" w:rsidRPr="003528B0" w14:paraId="438D4CE2" w14:textId="77777777" w:rsidTr="005D4A0E">
        <w:tc>
          <w:tcPr>
            <w:tcW w:w="5000" w:type="pct"/>
            <w:gridSpan w:val="2"/>
            <w:shd w:val="clear" w:color="auto" w:fill="auto"/>
          </w:tcPr>
          <w:p w14:paraId="25244BE0" w14:textId="77777777" w:rsidR="005D4A0E" w:rsidRPr="003005FA" w:rsidRDefault="005D4A0E" w:rsidP="00C1564F">
            <w:pPr>
              <w:pStyle w:val="PURBody"/>
              <w:rPr>
                <w:i/>
              </w:rPr>
            </w:pPr>
            <w:r>
              <w:rPr>
                <w:b/>
              </w:rPr>
              <w:t>Необходимо:</w:t>
            </w:r>
          </w:p>
          <w:p w14:paraId="7C7F87E5" w14:textId="77777777" w:rsidR="005D4A0E" w:rsidRPr="000A3567" w:rsidRDefault="005D4A0E" w:rsidP="00C1564F">
            <w:pPr>
              <w:pStyle w:val="PURBullet-Indented"/>
              <w:spacing w:line="240" w:lineRule="auto"/>
            </w:pPr>
            <w:r>
              <w:t>Лицензия SAL на Функциональность Microsoft Identity Manager 2016</w:t>
            </w:r>
          </w:p>
        </w:tc>
      </w:tr>
    </w:tbl>
    <w:p w14:paraId="1ECB5B23" w14:textId="77777777" w:rsidR="005D4A0E" w:rsidRPr="00A11A7A" w:rsidRDefault="005D4A0E" w:rsidP="00C1564F">
      <w:pPr>
        <w:pStyle w:val="PURADDITIONALTERMSHEADERMB"/>
      </w:pPr>
      <w:r>
        <w:t>Дополнительные условия.</w:t>
      </w:r>
    </w:p>
    <w:p w14:paraId="7A7409CE" w14:textId="77777777" w:rsidR="005D4A0E" w:rsidRDefault="005D4A0E" w:rsidP="00FD1448">
      <w:pPr>
        <w:pStyle w:val="PURBlueStrong-Indented"/>
        <w:keepNext w:val="0"/>
        <w:keepLines w:val="0"/>
        <w:spacing w:line="240" w:lineRule="auto"/>
      </w:pPr>
      <w:r>
        <w:t>Только права на доступ</w:t>
      </w:r>
    </w:p>
    <w:p w14:paraId="50A91799" w14:textId="77777777" w:rsidR="005D4A0E" w:rsidRPr="00622E8A" w:rsidRDefault="005D4A0E" w:rsidP="00FD1448">
      <w:pPr>
        <w:pStyle w:val="PURBlueStrong-Indented"/>
        <w:keepNext w:val="0"/>
        <w:keepLines w:val="0"/>
        <w:spacing w:after="120" w:line="240" w:lineRule="auto"/>
        <w:ind w:left="274"/>
        <w:rPr>
          <w:smallCaps w:val="0"/>
          <w:color w:val="404040" w:themeColor="text1" w:themeTint="BF"/>
          <w:spacing w:val="0"/>
        </w:rPr>
      </w:pPr>
      <w:r w:rsidRPr="00622E8A">
        <w:rPr>
          <w:smallCaps w:val="0"/>
          <w:color w:val="404040" w:themeColor="text1" w:themeTint="BF"/>
          <w:spacing w:val="0"/>
        </w:rPr>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указанных в разделе о модели лицензирования «хост-гость», для каждого пользователя, который может прямо или косвенно получать доступ к Функциональности Microsoft Identity Manager 2016.</w:t>
      </w:r>
    </w:p>
    <w:p w14:paraId="01FB3ADA" w14:textId="77777777" w:rsidR="005D4A0E" w:rsidRPr="00652F97" w:rsidRDefault="005D4A0E" w:rsidP="00FD1448">
      <w:pPr>
        <w:pStyle w:val="PURBlueStrong-Indented"/>
        <w:keepNext w:val="0"/>
        <w:keepLines w:val="0"/>
        <w:spacing w:line="240" w:lineRule="auto"/>
        <w:ind w:left="274"/>
        <w:rPr>
          <w:rFonts w:cs="Arial"/>
        </w:rPr>
      </w:pPr>
      <w:r>
        <w:lastRenderedPageBreak/>
        <w:t>Управление сертификатами и удостоверениями</w:t>
      </w:r>
    </w:p>
    <w:p w14:paraId="1E0D70C0" w14:textId="77777777" w:rsidR="005D4A0E" w:rsidRDefault="005D4A0E" w:rsidP="00FD1448">
      <w:pPr>
        <w:pStyle w:val="PURBody-Indented"/>
        <w:ind w:left="274"/>
        <w:rPr>
          <w:rFonts w:ascii="Times New Roman" w:hAnsi="Times New Roman" w:cs="Times New Roman"/>
        </w:rPr>
      </w:pPr>
      <w:r>
        <w:t>Лицензия SAL также требуется любому лицу, для которого программное обеспечение выдает идентификационные сведения или управляет ими.</w:t>
      </w:r>
    </w:p>
    <w:p w14:paraId="04AB2808" w14:textId="77777777" w:rsidR="005D4A0E" w:rsidRPr="00652F97" w:rsidRDefault="005D4A0E" w:rsidP="00C1564F">
      <w:pPr>
        <w:pStyle w:val="PURBlueStrong-Indented"/>
        <w:spacing w:line="240" w:lineRule="auto"/>
      </w:pPr>
      <w:r>
        <w:t>Использование только служб синхронизации</w:t>
      </w:r>
    </w:p>
    <w:p w14:paraId="352B80D1" w14:textId="77777777" w:rsidR="005D4A0E" w:rsidRDefault="005D4A0E" w:rsidP="00C1564F">
      <w:pPr>
        <w:pStyle w:val="PURBody-Indented"/>
        <w:rPr>
          <w:rFonts w:ascii="Times New Roman" w:hAnsi="Times New Roman" w:cs="Times New Roman"/>
        </w:rPr>
      </w:pPr>
      <w:r>
        <w:t>Если используются только службы синхронизации Microsoft Identity Manager, лицензии SAL не требуются.</w:t>
      </w:r>
    </w:p>
    <w:bookmarkEnd w:id="424"/>
    <w:bookmarkEnd w:id="425"/>
    <w:bookmarkEnd w:id="426"/>
    <w:bookmarkEnd w:id="427"/>
    <w:bookmarkEnd w:id="428"/>
    <w:bookmarkEnd w:id="429"/>
    <w:bookmarkEnd w:id="430"/>
    <w:bookmarkEnd w:id="431"/>
    <w:bookmarkEnd w:id="432"/>
    <w:bookmarkEnd w:id="433"/>
    <w:bookmarkEnd w:id="434"/>
    <w:bookmarkEnd w:id="435"/>
    <w:bookmarkEnd w:id="436"/>
    <w:bookmarkEnd w:id="437"/>
    <w:bookmarkEnd w:id="438"/>
    <w:bookmarkEnd w:id="439"/>
    <w:p w14:paraId="52D2E1A3" w14:textId="5557C36D" w:rsidR="006746CA" w:rsidRPr="008025E9" w:rsidRDefault="001B58B7" w:rsidP="00C1564F">
      <w:pPr>
        <w:pStyle w:val="PURBreadcrumb"/>
        <w:keepNext w:val="0"/>
        <w:rPr>
          <w:rFonts w:ascii="Arial Narrow" w:hAnsi="Arial Narrow"/>
          <w:sz w:val="16"/>
        </w:rPr>
      </w:pPr>
      <w:r>
        <w:fldChar w:fldCharType="begin"/>
      </w:r>
      <w:r>
        <w:instrText xml:space="preserve"> HYPERLINK \l "Оглавление" </w:instrText>
      </w:r>
      <w:r>
        <w:fldChar w:fldCharType="separate"/>
      </w:r>
      <w:r w:rsidR="00653A4E">
        <w:rPr>
          <w:rStyle w:val="Hyperlink"/>
          <w:rFonts w:ascii="Arial Narrow" w:hAnsi="Arial Narrow"/>
          <w:sz w:val="16"/>
        </w:rPr>
        <w:t>Оглавление</w:t>
      </w:r>
      <w:r>
        <w:rPr>
          <w:rStyle w:val="Hyperlink"/>
          <w:rFonts w:ascii="Arial Narrow" w:hAnsi="Arial Narrow"/>
          <w:sz w:val="16"/>
        </w:rPr>
        <w:fldChar w:fldCharType="end"/>
      </w:r>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3D168ED3" w14:textId="77777777" w:rsidR="009A4C7C" w:rsidRDefault="009A4C7C" w:rsidP="00C1564F">
      <w:pPr>
        <w:pStyle w:val="PURProductName"/>
      </w:pPr>
      <w:bookmarkStart w:id="440" w:name="_Toc299519123"/>
      <w:bookmarkStart w:id="441" w:name="_Toc299531555"/>
      <w:bookmarkStart w:id="442" w:name="_Toc299531879"/>
      <w:bookmarkStart w:id="443" w:name="_Toc299957162"/>
      <w:bookmarkStart w:id="444" w:name="_Toc346536863"/>
      <w:bookmarkStart w:id="445" w:name="_Toc346895314"/>
      <w:bookmarkStart w:id="446" w:name="_Toc339280327"/>
      <w:bookmarkStart w:id="447" w:name="_Toc339280470"/>
      <w:bookmarkStart w:id="448" w:name="_Toc363552799"/>
      <w:bookmarkStart w:id="449" w:name="_Toc363552862"/>
      <w:bookmarkStart w:id="450" w:name="_Toc378682161"/>
      <w:bookmarkStart w:id="451" w:name="_Toc378682263"/>
      <w:bookmarkStart w:id="452" w:name="_Toc371268275"/>
      <w:bookmarkStart w:id="453" w:name="_Toc371268341"/>
      <w:bookmarkStart w:id="454" w:name="_Toc379278478"/>
      <w:bookmarkStart w:id="455" w:name="_Toc379278540"/>
      <w:bookmarkStart w:id="456" w:name="_Toc428364410"/>
      <w:bookmarkStart w:id="457" w:name="_Toc428364774"/>
      <w:r>
        <w:t>Microsoft Application Virtualization Hosting для настольных компьютеров</w:t>
      </w:r>
      <w:bookmarkEnd w:id="440"/>
      <w:bookmarkEnd w:id="441"/>
      <w:bookmarkEnd w:id="442"/>
      <w:bookmarkEnd w:id="443"/>
      <w:bookmarkEnd w:id="444"/>
      <w:bookmarkEnd w:id="445"/>
      <w:bookmarkEnd w:id="446"/>
      <w:bookmarkEnd w:id="447"/>
      <w:bookmarkEnd w:id="448"/>
      <w:bookmarkEnd w:id="449"/>
      <w:bookmarkEnd w:id="450"/>
      <w:bookmarkEnd w:id="451"/>
      <w:bookmarkEnd w:id="452"/>
      <w:bookmarkEnd w:id="453"/>
      <w:bookmarkEnd w:id="454"/>
      <w:bookmarkEnd w:id="455"/>
      <w:bookmarkEnd w:id="456"/>
      <w:bookmarkEnd w:id="457"/>
      <w:r>
        <w:fldChar w:fldCharType="begin"/>
      </w:r>
      <w:r>
        <w:instrText>XE "Microsoft Application Virtualization Hosting для настольных компьютеров"</w:instrText>
      </w:r>
      <w:r>
        <w:fldChar w:fldCharType="end"/>
      </w:r>
    </w:p>
    <w:p w14:paraId="25720162" w14:textId="77777777" w:rsidR="009A4C7C" w:rsidRPr="000A146C" w:rsidRDefault="009A4C7C"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45692094" w14:textId="77777777" w:rsidTr="0015145F">
        <w:tc>
          <w:tcPr>
            <w:tcW w:w="2571" w:type="pct"/>
            <w:tcBorders>
              <w:top w:val="single" w:sz="4" w:space="0" w:color="auto"/>
              <w:bottom w:val="nil"/>
            </w:tcBorders>
          </w:tcPr>
          <w:p w14:paraId="21ABC014" w14:textId="7EB5C568" w:rsidR="00831C1F" w:rsidRPr="003667B6" w:rsidRDefault="00831C1F"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29" w:type="pct"/>
            <w:tcBorders>
              <w:top w:val="single" w:sz="4" w:space="0" w:color="auto"/>
              <w:bottom w:val="nil"/>
            </w:tcBorders>
          </w:tcPr>
          <w:p w14:paraId="54F490F0" w14:textId="77777777" w:rsidR="00831C1F" w:rsidRDefault="004F154D" w:rsidP="00C1564F">
            <w:pPr>
              <w:pStyle w:val="PURLMSH"/>
            </w:pPr>
            <w:r>
              <w:t xml:space="preserve">См. соответствующее уведомление. </w:t>
            </w:r>
            <w:r>
              <w:rPr>
                <w:b/>
              </w:rPr>
              <w:t>Нет</w:t>
            </w:r>
          </w:p>
        </w:tc>
      </w:tr>
      <w:tr w:rsidR="009A4C7C" w14:paraId="4C037798" w14:textId="77777777" w:rsidTr="0015145F">
        <w:tc>
          <w:tcPr>
            <w:tcW w:w="2571" w:type="pct"/>
            <w:tcBorders>
              <w:top w:val="nil"/>
            </w:tcBorders>
          </w:tcPr>
          <w:p w14:paraId="6D139BFD" w14:textId="77777777" w:rsidR="009A4C7C" w:rsidRPr="00250A5F" w:rsidRDefault="009A4C7C" w:rsidP="00C1564F">
            <w:pPr>
              <w:pStyle w:val="PURLMSH"/>
            </w:pPr>
            <w:r>
              <w:t xml:space="preserve">Клиентское/Дополнительное программное обеспечение </w:t>
            </w:r>
            <w:r>
              <w:rPr>
                <w:b/>
              </w:rPr>
              <w:t>Нет</w:t>
            </w:r>
            <w:r>
              <w:t xml:space="preserve"> </w:t>
            </w:r>
          </w:p>
        </w:tc>
        <w:tc>
          <w:tcPr>
            <w:tcW w:w="2429" w:type="pct"/>
            <w:tcBorders>
              <w:top w:val="nil"/>
            </w:tcBorders>
          </w:tcPr>
          <w:p w14:paraId="24542B07" w14:textId="3709BD7B" w:rsidR="009A4C7C" w:rsidRDefault="003B0799"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501DAF" w:rsidRDefault="00AD5AED"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1564F">
            <w:pPr>
              <w:pStyle w:val="PURBody"/>
              <w:rPr>
                <w:i/>
              </w:rPr>
            </w:pPr>
            <w:r>
              <w:rPr>
                <w:b/>
              </w:rPr>
              <w:t>Необходимо:</w:t>
            </w:r>
          </w:p>
          <w:p w14:paraId="6383D5CF" w14:textId="77777777" w:rsidR="00AD5AED" w:rsidRPr="000A3567" w:rsidRDefault="00AD5AED" w:rsidP="00C1564F">
            <w:pPr>
              <w:pStyle w:val="PURBullet-Indented"/>
              <w:spacing w:line="240" w:lineRule="auto"/>
            </w:pPr>
            <w:r>
              <w:t>Лицензия SAL Microsoft Application Virtualization Hosting для настольных компьютеров</w:t>
            </w:r>
          </w:p>
        </w:tc>
      </w:tr>
    </w:tbl>
    <w:p w14:paraId="618A9265" w14:textId="77777777" w:rsidR="009A4C7C" w:rsidRDefault="009A4C7C" w:rsidP="00C1564F">
      <w:pPr>
        <w:pStyle w:val="PURADDITIONALTERMSHEADERMB"/>
      </w:pPr>
      <w:r>
        <w:t>Дополнительные условия.</w:t>
      </w:r>
    </w:p>
    <w:p w14:paraId="1C1F1299" w14:textId="77777777" w:rsidR="009A4C7C" w:rsidRPr="008D5AC9" w:rsidRDefault="009A4C7C" w:rsidP="00C1564F">
      <w:pPr>
        <w:pStyle w:val="PURBlueStrong"/>
        <w:spacing w:line="240" w:lineRule="auto"/>
      </w:pPr>
      <w:r>
        <w:t>Использование виртуализации приложений с продуктами Microsoft и компонентами продуктов Microsoft</w:t>
      </w:r>
    </w:p>
    <w:p w14:paraId="6F192C41" w14:textId="709B9FA0" w:rsidR="009A4C7C" w:rsidRPr="008D5AC9" w:rsidRDefault="00FE3B33" w:rsidP="00C1564F">
      <w:pPr>
        <w:pStyle w:val="PURBody-Indented"/>
      </w:pPr>
      <w:r>
        <w:t>Следующие продукты Microsoft могут использоваться с Microsoft Application Virtualization Hosting для настольных компьютеров или другими сторонними технологиями виртуализации приложений.</w:t>
      </w:r>
    </w:p>
    <w:p w14:paraId="33C3AE0E" w14:textId="11212173" w:rsidR="009A4C7C" w:rsidRPr="008D5AC9" w:rsidRDefault="009A4C7C" w:rsidP="00C1564F">
      <w:pPr>
        <w:pStyle w:val="PURBullet-Indented"/>
        <w:spacing w:line="240" w:lineRule="auto"/>
      </w:pPr>
      <w:r>
        <w:t>Microsoft Dynamics NAV 2013 R2</w:t>
      </w:r>
    </w:p>
    <w:p w14:paraId="74F90D0C" w14:textId="77777777" w:rsidR="00A11A7A" w:rsidRDefault="009A4C7C" w:rsidP="00C1564F">
      <w:pPr>
        <w:pStyle w:val="PURBody-Indented"/>
      </w:pPr>
      <w:r>
        <w:t>Использование каких-либо других продуктов Microsoft или их компонентов запрещено.</w:t>
      </w:r>
    </w:p>
    <w:p w14:paraId="11768DE2" w14:textId="13CA45C7" w:rsidR="00893CE7" w:rsidRPr="008D5AC9" w:rsidRDefault="00A93FEE" w:rsidP="00C1564F">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487E4A50" w14:textId="77EC7934" w:rsidR="00C079D4" w:rsidRPr="009214B8" w:rsidRDefault="00C079D4" w:rsidP="00C1564F">
      <w:pPr>
        <w:pStyle w:val="PURProductName"/>
      </w:pPr>
      <w:bookmarkStart w:id="458" w:name="_Toc363552800"/>
      <w:bookmarkStart w:id="459" w:name="_Toc363552863"/>
      <w:bookmarkStart w:id="460" w:name="_Toc378682162"/>
      <w:bookmarkStart w:id="461" w:name="_Toc378682264"/>
      <w:bookmarkStart w:id="462" w:name="_Toc371268276"/>
      <w:bookmarkStart w:id="463" w:name="_Toc371268342"/>
      <w:bookmarkStart w:id="464" w:name="_Toc379278479"/>
      <w:bookmarkStart w:id="465" w:name="_Toc379278541"/>
      <w:bookmarkStart w:id="466" w:name="_Toc428364411"/>
      <w:bookmarkStart w:id="467" w:name="_Toc428364775"/>
      <w:bookmarkStart w:id="468" w:name="_Toc299519124"/>
      <w:bookmarkStart w:id="469" w:name="_Toc299531556"/>
      <w:bookmarkStart w:id="470" w:name="_Toc299531880"/>
      <w:bookmarkStart w:id="471" w:name="_Toc299957163"/>
      <w:bookmarkStart w:id="472" w:name="_Toc346536864"/>
      <w:bookmarkStart w:id="473" w:name="_Toc346895315"/>
      <w:bookmarkStart w:id="474" w:name="_Toc339280328"/>
      <w:bookmarkStart w:id="475" w:name="_Toc339280471"/>
      <w:r>
        <w:t>Microsoft Application Virtualization for Remote Desktop Services</w:t>
      </w:r>
      <w:bookmarkEnd w:id="458"/>
      <w:bookmarkEnd w:id="459"/>
      <w:bookmarkEnd w:id="460"/>
      <w:bookmarkEnd w:id="461"/>
      <w:bookmarkEnd w:id="462"/>
      <w:bookmarkEnd w:id="463"/>
      <w:bookmarkEnd w:id="464"/>
      <w:bookmarkEnd w:id="465"/>
      <w:bookmarkEnd w:id="466"/>
      <w:bookmarkEnd w:id="467"/>
      <w:r>
        <w:fldChar w:fldCharType="begin"/>
      </w:r>
      <w:r>
        <w:instrText>XE "Microsoft Application Virtualization for Remote Desktop Services"</w:instrText>
      </w:r>
      <w:r>
        <w:fldChar w:fldCharType="end"/>
      </w:r>
    </w:p>
    <w:p w14:paraId="2FF5B4EE" w14:textId="77777777" w:rsidR="00C079D4" w:rsidRPr="000A146C" w:rsidRDefault="00C079D4"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14:paraId="4A06B55E" w14:textId="77777777" w:rsidTr="00E964A3">
        <w:tc>
          <w:tcPr>
            <w:tcW w:w="2477" w:type="pct"/>
            <w:gridSpan w:val="2"/>
            <w:tcBorders>
              <w:top w:val="single" w:sz="4" w:space="0" w:color="auto"/>
              <w:bottom w:val="nil"/>
            </w:tcBorders>
          </w:tcPr>
          <w:p w14:paraId="002AEE73" w14:textId="528548B7" w:rsidR="007331A1" w:rsidRDefault="007331A1"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gridSpan w:val="2"/>
            <w:tcBorders>
              <w:top w:val="single" w:sz="4" w:space="0" w:color="auto"/>
              <w:bottom w:val="nil"/>
            </w:tcBorders>
          </w:tcPr>
          <w:p w14:paraId="0A0A590B" w14:textId="7C6FDABE" w:rsidR="007331A1" w:rsidRPr="00A50403" w:rsidRDefault="007331A1" w:rsidP="00C1564F">
            <w:pPr>
              <w:pStyle w:val="PURLMSH"/>
              <w:rPr>
                <w:i/>
              </w:rPr>
            </w:pPr>
            <w:r>
              <w:t xml:space="preserve">Право на получение программных услуг на серверах поставщиков центров обработки данных: </w:t>
            </w:r>
            <w:r>
              <w:rPr>
                <w:b/>
              </w:rPr>
              <w:t>Да</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501DAF" w:rsidRDefault="007331A1"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7331A1" w:rsidRPr="0090053A"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C1564F">
            <w:pPr>
              <w:pStyle w:val="PURBody"/>
              <w:rPr>
                <w:i/>
              </w:rPr>
            </w:pPr>
            <w:r>
              <w:rPr>
                <w:b/>
              </w:rPr>
              <w:t>Необходимо:</w:t>
            </w:r>
          </w:p>
          <w:p w14:paraId="1F1DFD2D" w14:textId="008B6C27" w:rsidR="007331A1" w:rsidRPr="009B2897" w:rsidRDefault="007331A1" w:rsidP="00C1564F">
            <w:pPr>
              <w:pStyle w:val="PURBullet-Indented"/>
              <w:spacing w:line="240" w:lineRule="auto"/>
              <w:rPr>
                <w:b/>
                <w:bCs/>
                <w:lang w:val="en-US"/>
              </w:rPr>
            </w:pPr>
            <w:r>
              <w:t>Лицензия</w:t>
            </w:r>
            <w:r w:rsidRPr="009B2897">
              <w:rPr>
                <w:lang w:val="en-US"/>
              </w:rPr>
              <w:t xml:space="preserve"> Windows Server 2012 Remote Desktop Services SAL</w:t>
            </w:r>
          </w:p>
        </w:tc>
      </w:tr>
    </w:tbl>
    <w:p w14:paraId="2A797544" w14:textId="77777777" w:rsidR="00C079D4" w:rsidRPr="00B707F8" w:rsidRDefault="00C079D4" w:rsidP="00C1564F">
      <w:pPr>
        <w:pStyle w:val="PURADDITIONALTERMSHEADERMB"/>
      </w:pPr>
      <w:r>
        <w:t>Дополнительные условия.</w:t>
      </w:r>
    </w:p>
    <w:p w14:paraId="10946A81" w14:textId="77777777" w:rsidR="00C079D4" w:rsidRDefault="00C079D4" w:rsidP="00C1564F">
      <w:pPr>
        <w:pStyle w:val="PURBlueStrong-Indented"/>
        <w:spacing w:line="240" w:lineRule="auto"/>
      </w:pPr>
      <w:r>
        <w:t>Только права на доступ</w:t>
      </w:r>
    </w:p>
    <w:p w14:paraId="28C67E34" w14:textId="72CA13FF" w:rsidR="00C079D4" w:rsidRDefault="00C079D4" w:rsidP="00C1564F">
      <w:pPr>
        <w:pStyle w:val="PURBody-Indented"/>
      </w:pPr>
      <w:r>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Microsoft Application Virtualization для служб удаленных рабочих столов.</w:t>
      </w:r>
    </w:p>
    <w:p w14:paraId="61E4523A" w14:textId="77777777" w:rsidR="00C079D4" w:rsidRDefault="00C079D4" w:rsidP="00C1564F">
      <w:pPr>
        <w:pStyle w:val="PURBlueStrong-Indented"/>
        <w:spacing w:line="240" w:lineRule="auto"/>
      </w:pPr>
      <w:r>
        <w:t>Серверное ПО</w:t>
      </w:r>
    </w:p>
    <w:p w14:paraId="26F57722" w14:textId="4F25A875" w:rsidR="00C079D4" w:rsidRDefault="00C079D4" w:rsidP="00C1564F">
      <w:pPr>
        <w:pStyle w:val="PURBody-Indented"/>
      </w:pPr>
      <w:r>
        <w:t>Невзирая на Общие условия для Серверного программного обеспечения, серверное программное обеспечение должно отдельно обеспечиваться лицензиями Windows Server 2012 «на процессор», как указано далее в условиях лицензии Windows Server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SAL для служб удаленных рабочих столов Windows Server.</w:t>
      </w:r>
    </w:p>
    <w:p w14:paraId="4E8B3441" w14:textId="22301FD8" w:rsidR="00C079D4" w:rsidRPr="008D5AC9" w:rsidRDefault="00A93FEE" w:rsidP="00C1564F">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0C2DC8C8" w14:textId="3A5AB9B7" w:rsidR="009A4C7C" w:rsidRPr="00156FC7" w:rsidRDefault="009A4C7C" w:rsidP="00C1564F">
      <w:pPr>
        <w:pStyle w:val="PURProductName"/>
      </w:pPr>
      <w:bookmarkStart w:id="476" w:name="_Toc363552801"/>
      <w:bookmarkStart w:id="477" w:name="_Toc363552864"/>
      <w:bookmarkStart w:id="478" w:name="_Toc378682163"/>
      <w:bookmarkStart w:id="479" w:name="_Toc378682265"/>
      <w:bookmarkStart w:id="480" w:name="_Toc371268277"/>
      <w:bookmarkStart w:id="481" w:name="_Toc371268343"/>
      <w:bookmarkStart w:id="482" w:name="_Toc379278480"/>
      <w:bookmarkStart w:id="483" w:name="_Toc379278542"/>
      <w:bookmarkStart w:id="484" w:name="_Toc428364412"/>
      <w:bookmarkStart w:id="485" w:name="_Toc428364776"/>
      <w:r>
        <w:lastRenderedPageBreak/>
        <w:t>Microsoft Dynamics AX 2012</w:t>
      </w:r>
      <w:bookmarkEnd w:id="468"/>
      <w:bookmarkEnd w:id="469"/>
      <w:bookmarkEnd w:id="470"/>
      <w:bookmarkEnd w:id="471"/>
      <w:r>
        <w:t xml:space="preserve"> </w:t>
      </w:r>
      <w:bookmarkEnd w:id="472"/>
      <w:bookmarkEnd w:id="473"/>
      <w:bookmarkEnd w:id="474"/>
      <w:bookmarkEnd w:id="475"/>
      <w:bookmarkEnd w:id="476"/>
      <w:bookmarkEnd w:id="477"/>
      <w:bookmarkEnd w:id="478"/>
      <w:bookmarkEnd w:id="479"/>
      <w:bookmarkEnd w:id="480"/>
      <w:bookmarkEnd w:id="481"/>
      <w:r>
        <w:t>R3</w:t>
      </w:r>
      <w:bookmarkEnd w:id="482"/>
      <w:bookmarkEnd w:id="483"/>
      <w:bookmarkEnd w:id="484"/>
      <w:bookmarkEnd w:id="485"/>
      <w:r>
        <w:fldChar w:fldCharType="begin"/>
      </w:r>
      <w:r>
        <w:instrText>XE "Microsoft Dynamics AX 2012 R3"</w:instrText>
      </w:r>
      <w:r>
        <w:fldChar w:fldCharType="end"/>
      </w:r>
    </w:p>
    <w:p w14:paraId="537C648A" w14:textId="77777777" w:rsidR="009A4C7C" w:rsidRPr="000A146C" w:rsidRDefault="009A4C7C"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14:paraId="5BA40CAB" w14:textId="77777777" w:rsidTr="0015145F">
        <w:tc>
          <w:tcPr>
            <w:tcW w:w="2547" w:type="pct"/>
          </w:tcPr>
          <w:p w14:paraId="6629F1B3" w14:textId="77777777" w:rsidR="00831C1F" w:rsidRPr="003667B6" w:rsidRDefault="00831C1F"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53" w:type="pct"/>
            <w:gridSpan w:val="2"/>
          </w:tcPr>
          <w:p w14:paraId="722A4B9F" w14:textId="77777777" w:rsidR="00831C1F" w:rsidRDefault="004F154D" w:rsidP="00C1564F">
            <w:pPr>
              <w:pStyle w:val="PURLMSH"/>
            </w:pPr>
            <w:r>
              <w:t xml:space="preserve">См. соответствующее уведомление. </w:t>
            </w:r>
            <w:r>
              <w:rPr>
                <w:b/>
              </w:rPr>
              <w:t>Нет</w:t>
            </w:r>
          </w:p>
        </w:tc>
      </w:tr>
      <w:tr w:rsidR="009A4C7C" w14:paraId="5E03AB48" w14:textId="77777777" w:rsidTr="0015145F">
        <w:tc>
          <w:tcPr>
            <w:tcW w:w="2547" w:type="pct"/>
          </w:tcPr>
          <w:p w14:paraId="3F86EA57" w14:textId="0BD120E0" w:rsidR="009A4C7C" w:rsidRPr="00250A5F" w:rsidRDefault="006B55FB" w:rsidP="00C1564F">
            <w:pPr>
              <w:pStyle w:val="PURLMSH"/>
            </w:pPr>
            <w:r>
              <w:t xml:space="preserve">Клиентское/Дополнительное программное обеспечение </w:t>
            </w:r>
            <w:r>
              <w:rPr>
                <w:b/>
              </w:rPr>
              <w:t>Да</w:t>
            </w:r>
            <w:r>
              <w:t xml:space="preserve"> </w:t>
            </w:r>
            <w:r w:rsidR="00576D24" w:rsidRPr="00576D24">
              <w:br/>
            </w:r>
            <w:r>
              <w:rPr>
                <w:i/>
              </w:rPr>
              <w:t xml:space="preserve">(см. </w:t>
            </w:r>
            <w:hyperlink w:anchor="Appendix1" w:history="1">
              <w:r>
                <w:rPr>
                  <w:rStyle w:val="Hyperlink"/>
                  <w:i/>
                </w:rPr>
                <w:t>Приложение 1</w:t>
              </w:r>
            </w:hyperlink>
            <w:r>
              <w:rPr>
                <w:i/>
              </w:rPr>
              <w:t>)</w:t>
            </w:r>
          </w:p>
        </w:tc>
        <w:tc>
          <w:tcPr>
            <w:tcW w:w="2453" w:type="pct"/>
            <w:gridSpan w:val="2"/>
          </w:tcPr>
          <w:p w14:paraId="35D8ECDD" w14:textId="2B664BB8" w:rsidR="009A4C7C" w:rsidRDefault="003B0799"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B90B55" w14:paraId="1223CAE7" w14:textId="77777777" w:rsidTr="0015145F">
        <w:trPr>
          <w:trHeight w:val="20"/>
        </w:trPr>
        <w:tc>
          <w:tcPr>
            <w:tcW w:w="5000" w:type="pct"/>
            <w:gridSpan w:val="3"/>
            <w:shd w:val="clear" w:color="auto" w:fill="E5EEF7"/>
          </w:tcPr>
          <w:p w14:paraId="4DCED08F" w14:textId="77777777" w:rsidR="00B90B55" w:rsidRPr="002351F3" w:rsidRDefault="00B90B55" w:rsidP="00C1564F">
            <w:pPr>
              <w:pStyle w:val="PURTableHeaderBlue"/>
            </w:pPr>
            <w:r>
              <w:t>ЛИЦЕНЗИИ ПОДПИСЧИКА (SAL).</w:t>
            </w:r>
          </w:p>
        </w:tc>
      </w:tr>
      <w:tr w:rsidR="00411C10" w:rsidRPr="0090053A" w14:paraId="1C7E2D0D" w14:textId="77777777" w:rsidTr="0015145F">
        <w:tblPrEx>
          <w:tblBorders>
            <w:top w:val="none" w:sz="0" w:space="0" w:color="auto"/>
            <w:bottom w:val="none" w:sz="0" w:space="0" w:color="auto"/>
          </w:tblBorders>
        </w:tblPrEx>
        <w:tc>
          <w:tcPr>
            <w:tcW w:w="2571" w:type="pct"/>
            <w:gridSpan w:val="2"/>
          </w:tcPr>
          <w:p w14:paraId="3B7183B8" w14:textId="70F4CD05" w:rsidR="00411C10" w:rsidRDefault="00411C10" w:rsidP="00C1564F">
            <w:pPr>
              <w:pStyle w:val="PURBody-Indented"/>
            </w:pPr>
            <w:r>
              <w:rPr>
                <w:b/>
              </w:rPr>
              <w:t>Необходимо:</w:t>
            </w:r>
          </w:p>
          <w:p w14:paraId="0CD70902" w14:textId="459367C3" w:rsidR="00411C10" w:rsidRDefault="00411C10" w:rsidP="00C1564F">
            <w:pPr>
              <w:pStyle w:val="PURBullet-Indented"/>
              <w:spacing w:line="240" w:lineRule="auto"/>
            </w:pPr>
            <w:r>
              <w:t>Microsoft Dynamics AX 2012 R3 Self-Serve SAL, либо</w:t>
            </w:r>
          </w:p>
          <w:p w14:paraId="30813911" w14:textId="43008C37" w:rsidR="00411C10" w:rsidRDefault="00411C10" w:rsidP="00C1564F">
            <w:pPr>
              <w:pStyle w:val="PURBullet-Indented"/>
              <w:spacing w:line="240" w:lineRule="auto"/>
            </w:pPr>
            <w:r>
              <w:t>Microsoft Dynamics AX 2012 R3 Task SAL, либо</w:t>
            </w:r>
          </w:p>
          <w:p w14:paraId="68770283" w14:textId="070FF4CC" w:rsidR="00411C10" w:rsidRDefault="00411C10" w:rsidP="00C1564F">
            <w:pPr>
              <w:pStyle w:val="PURBullet-Indented"/>
              <w:spacing w:line="240" w:lineRule="auto"/>
            </w:pPr>
            <w:r>
              <w:t>Microsoft Dynamics AX 2012 R3 Functional SAL, либо</w:t>
            </w:r>
          </w:p>
          <w:p w14:paraId="71915EF5" w14:textId="77777777" w:rsidR="00411C10" w:rsidRPr="004F54A3" w:rsidRDefault="00411C10" w:rsidP="00C1564F">
            <w:pPr>
              <w:pStyle w:val="PURBullet-Indented"/>
              <w:spacing w:line="240" w:lineRule="auto"/>
              <w:rPr>
                <w:rFonts w:ascii="Tahoma" w:eastAsia="Calibri" w:hAnsi="Tahoma" w:cs="Tahoma"/>
                <w:b/>
                <w:szCs w:val="19"/>
                <w:lang w:val="pt-BR"/>
              </w:rPr>
            </w:pPr>
            <w:r>
              <w:t>Microsoft Dynamics AX 2012 R3 Enterprise SAL, либо</w:t>
            </w:r>
          </w:p>
          <w:p w14:paraId="35992426" w14:textId="703D1C3A" w:rsidR="004F54A3" w:rsidRPr="009B2897" w:rsidRDefault="004F54A3" w:rsidP="00C1564F">
            <w:pPr>
              <w:pStyle w:val="PURBullet-Indented"/>
              <w:spacing w:line="240" w:lineRule="auto"/>
              <w:rPr>
                <w:rFonts w:ascii="Tahoma" w:eastAsia="Calibri" w:hAnsi="Tahoma" w:cs="Tahoma"/>
                <w:b/>
                <w:szCs w:val="19"/>
                <w:lang w:val="nn-NO"/>
              </w:rPr>
            </w:pPr>
            <w:r w:rsidRPr="009B2897">
              <w:rPr>
                <w:lang w:val="nn-NO"/>
              </w:rPr>
              <w:t>Microsoft Dynamics AX 2012 R3 Store SAL</w:t>
            </w:r>
          </w:p>
        </w:tc>
        <w:tc>
          <w:tcPr>
            <w:tcW w:w="2429" w:type="pct"/>
          </w:tcPr>
          <w:p w14:paraId="15870B3C" w14:textId="77777777" w:rsidR="00411C10" w:rsidRPr="009B2897" w:rsidRDefault="00411C10" w:rsidP="00C1564F">
            <w:pPr>
              <w:pStyle w:val="PURBody-Indented"/>
              <w:rPr>
                <w:lang w:val="nn-NO"/>
              </w:rPr>
            </w:pPr>
          </w:p>
          <w:p w14:paraId="23E17CD1" w14:textId="2748208E" w:rsidR="00411C10" w:rsidRPr="009B2897" w:rsidRDefault="00411C10" w:rsidP="00C1564F">
            <w:pPr>
              <w:pStyle w:val="PURBullet-Indented"/>
              <w:numPr>
                <w:ilvl w:val="0"/>
                <w:numId w:val="0"/>
              </w:numPr>
              <w:spacing w:line="240" w:lineRule="auto"/>
              <w:ind w:left="810"/>
              <w:rPr>
                <w:lang w:val="nn-NO"/>
              </w:rPr>
            </w:pPr>
          </w:p>
        </w:tc>
      </w:tr>
    </w:tbl>
    <w:p w14:paraId="2F931E5F" w14:textId="77777777" w:rsidR="009A4C7C" w:rsidRDefault="009A4C7C" w:rsidP="00C1564F">
      <w:pPr>
        <w:pStyle w:val="PURADDITIONALTERMSHEADERMB"/>
      </w:pPr>
      <w:r>
        <w:t>Дополнительные условия.</w:t>
      </w:r>
    </w:p>
    <w:p w14:paraId="1E463546" w14:textId="4D81F5EF" w:rsidR="002A34F3" w:rsidRDefault="002A34F3" w:rsidP="00C1564F">
      <w:pPr>
        <w:pStyle w:val="PURBlueStrong"/>
        <w:keepNext w:val="0"/>
        <w:keepLines w:val="0"/>
        <w:spacing w:line="240" w:lineRule="auto"/>
        <w:rPr>
          <w:rStyle w:val="PURBlueStrongChar"/>
          <w:smallCaps/>
        </w:rPr>
      </w:pPr>
      <w:r>
        <w:rPr>
          <w:rStyle w:val="PURBlueStrongChar"/>
          <w:smallCaps/>
        </w:rPr>
        <w:t>Права на переход к использованию более ранней версии</w:t>
      </w:r>
    </w:p>
    <w:p w14:paraId="0DC4B927" w14:textId="799ABD44" w:rsidR="002A34F3" w:rsidRPr="002A34F3" w:rsidRDefault="002A34F3" w:rsidP="00C1564F">
      <w:pPr>
        <w:pStyle w:val="PURBlueStrong"/>
        <w:keepNext w:val="0"/>
        <w:keepLines w:val="0"/>
        <w:spacing w:line="240" w:lineRule="auto"/>
        <w:rPr>
          <w:smallCaps w:val="0"/>
          <w:color w:val="404040" w:themeColor="text1" w:themeTint="BF"/>
          <w:spacing w:val="0"/>
        </w:rPr>
      </w:pPr>
      <w:r>
        <w:rPr>
          <w:smallCaps w:val="0"/>
          <w:color w:val="404040" w:themeColor="text1" w:themeTint="BF"/>
        </w:rPr>
        <w:t>Вы можете использовать только версию программного обеспечения,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w:t>
      </w:r>
    </w:p>
    <w:p w14:paraId="339D76F0" w14:textId="77777777" w:rsidR="00411C10" w:rsidRDefault="00411C10" w:rsidP="00C1564F">
      <w:pPr>
        <w:pStyle w:val="PURBlueStrong"/>
        <w:keepNext w:val="0"/>
        <w:keepLines w:val="0"/>
        <w:spacing w:line="240" w:lineRule="auto"/>
        <w:rPr>
          <w:rStyle w:val="PURBlueStrongChar"/>
          <w:smallCaps/>
        </w:rPr>
      </w:pPr>
      <w:r>
        <w:rPr>
          <w:rStyle w:val="PURBlueStrongChar"/>
          <w:smallCaps/>
        </w:rPr>
        <w:t>Типы лицензий SAL</w:t>
      </w:r>
    </w:p>
    <w:p w14:paraId="1359B314" w14:textId="538DB02B" w:rsidR="00B10A08" w:rsidRDefault="00411C10" w:rsidP="00C1564F">
      <w:pPr>
        <w:pStyle w:val="PURBlueStrong"/>
        <w:keepNext w:val="0"/>
        <w:keepLines w:val="0"/>
        <w:spacing w:line="240" w:lineRule="auto"/>
      </w:pPr>
      <w:r>
        <w:rPr>
          <w:smallCaps w:val="0"/>
          <w:color w:val="404040" w:themeColor="text1" w:themeTint="BF"/>
        </w:rPr>
        <w:t>Все перечисленные выше лицензии SAL предлагаются в вариантах «на устройство» и «на пользователя», кроме Microsoft Dynamics AX 2012 R3 Store SAL.</w:t>
      </w:r>
    </w:p>
    <w:p w14:paraId="6CC671C3" w14:textId="77777777" w:rsidR="00411C10" w:rsidRPr="002E1777" w:rsidRDefault="00411C10" w:rsidP="00C1564F">
      <w:pPr>
        <w:pStyle w:val="PURBlueStrong"/>
        <w:keepLines w:val="0"/>
        <w:spacing w:line="240" w:lineRule="auto"/>
        <w:rPr>
          <w:rStyle w:val="PURBlueStrongChar"/>
          <w:smallCaps/>
        </w:rPr>
      </w:pPr>
      <w:r>
        <w:rPr>
          <w:rStyle w:val="PURBlueStrongChar"/>
          <w:smallCaps/>
        </w:rPr>
        <w:t>Лицензия SAL не требуется</w:t>
      </w:r>
    </w:p>
    <w:p w14:paraId="54A71F37" w14:textId="459E6756" w:rsidR="009A4C7C" w:rsidRPr="009E3C3B" w:rsidRDefault="00411C10" w:rsidP="00C1564F">
      <w:pPr>
        <w:pStyle w:val="PURBody-Indented"/>
        <w:rPr>
          <w:lang w:eastAsia="zh-CN"/>
        </w:rPr>
      </w:pPr>
      <w:r>
        <w:t>Вам не нужно приобретать и назначать лицензии SAL пользователям, которые являются сотрудниками сторонних организаций и обращаются к Microsoft Dynamics AX 2012 R3 только с целью предоставления профессиональных бухгалтерских услуг, связанных с проведением аудита.</w:t>
      </w:r>
    </w:p>
    <w:p w14:paraId="0251FB43" w14:textId="77777777" w:rsidR="009A4C7C" w:rsidRPr="008F7CB0" w:rsidRDefault="009A4C7C" w:rsidP="00C1564F">
      <w:pPr>
        <w:pStyle w:val="PURBlueStrong"/>
        <w:spacing w:line="240" w:lineRule="auto"/>
        <w:rPr>
          <w:rStyle w:val="PURBlueStrongChar"/>
          <w:smallCaps/>
        </w:rPr>
      </w:pPr>
      <w:r>
        <w:rPr>
          <w:rStyle w:val="PURBlueStrongChar"/>
          <w:smallCaps/>
        </w:rPr>
        <w:t>Локализация и перевод</w:t>
      </w:r>
    </w:p>
    <w:p w14:paraId="1E20EF24" w14:textId="7551CA28" w:rsidR="009A4C7C" w:rsidRPr="0096689C" w:rsidRDefault="007B0B99" w:rsidP="00C1564F">
      <w:pPr>
        <w:pStyle w:val="PURBody-Indented"/>
        <w:rPr>
          <w:u w:val="single"/>
        </w:rPr>
      </w:pPr>
      <w:r>
        <w:rPr>
          <w:rFonts w:cs="Tahoma"/>
        </w:rPr>
        <w:t xml:space="preserve">Microsoft Dynamics AX локализуется, переводится и поддерживается корпорацией Microsoft и доступен во многих странах и на многих языках. Дополнительные сведения о доступности переводов и локализаций см. по адресу </w:t>
      </w:r>
      <w:hyperlink r:id="rId155" w:history="1">
        <w:r>
          <w:rPr>
            <w:rStyle w:val="Hyperlink"/>
            <w:rFonts w:cs="Tahoma"/>
          </w:rPr>
          <w:t>http://www.microsoft.com/en-us/dynamics/erp-explore-ax-capabilities.aspx</w:t>
        </w:r>
      </w:hyperlink>
      <w:r>
        <w:rPr>
          <w:rFonts w:cs="Tahoma"/>
        </w:rPr>
        <w:t>.</w:t>
      </w:r>
    </w:p>
    <w:p w14:paraId="6BFAB395" w14:textId="5BFCD4A2" w:rsidR="009A4C7C" w:rsidRPr="0096689C" w:rsidRDefault="009A4C7C" w:rsidP="00C1564F">
      <w:pPr>
        <w:pStyle w:val="PURBody-Indented"/>
        <w:rPr>
          <w:rFonts w:cs="Tahoma"/>
        </w:rPr>
      </w:pPr>
      <w:r>
        <w:rPr>
          <w:rFonts w:cs="Tahoma"/>
        </w:rP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0BC85258" w14:textId="085C0C9F" w:rsidR="009A4C7C" w:rsidRPr="0096689C" w:rsidRDefault="009A4C7C" w:rsidP="00C1564F">
      <w:pPr>
        <w:pStyle w:val="PURBody-Indented"/>
        <w:rPr>
          <w:rFonts w:cs="Tahoma"/>
        </w:rPr>
      </w:pPr>
      <w:r>
        <w:rPr>
          <w:rFonts w:cs="Tahoma"/>
        </w:rP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56" w:history="1">
        <w:r>
          <w:rPr>
            <w:rStyle w:val="Hyperlink"/>
            <w:rFonts w:cs="Tahoma"/>
          </w:rPr>
          <w:t>https://mbs.microsoft.com/partnersource/partneressentials/pllp</w:t>
        </w:r>
      </w:hyperlink>
      <w:r>
        <w:rPr>
          <w:rFonts w:cs="Tahoma"/>
        </w:rPr>
        <w:t xml:space="preserve"> или обратитесь к своему Менеджеру по работе с партнерами.</w:t>
      </w:r>
    </w:p>
    <w:p w14:paraId="286DCB9B" w14:textId="77777777" w:rsidR="007B0B99" w:rsidRPr="008F7CB0" w:rsidRDefault="007B0B99" w:rsidP="00C1564F">
      <w:pPr>
        <w:pStyle w:val="PURBlueStrong"/>
        <w:spacing w:line="240" w:lineRule="auto"/>
        <w:rPr>
          <w:rStyle w:val="PURBlueStrongChar"/>
          <w:smallCaps/>
        </w:rPr>
      </w:pPr>
      <w:r>
        <w:rPr>
          <w:rStyle w:val="PURBlueStrongChar"/>
          <w:smallCaps/>
        </w:rPr>
        <w:t>Права использования для лицензий SAL</w:t>
      </w:r>
    </w:p>
    <w:p w14:paraId="1728C956" w14:textId="68EF2156" w:rsidR="007B0B99" w:rsidRPr="001F46D6" w:rsidRDefault="007B0B99" w:rsidP="00C1564F">
      <w:pPr>
        <w:ind w:left="274"/>
        <w:contextualSpacing/>
        <w:rPr>
          <w:color w:val="404040" w:themeColor="text1" w:themeTint="BF"/>
          <w:sz w:val="18"/>
        </w:rPr>
      </w:pPr>
      <w:r>
        <w:rPr>
          <w:color w:val="404040" w:themeColor="text1" w:themeTint="BF"/>
          <w:sz w:val="18"/>
        </w:rPr>
        <w:t>Ниже представлены варианты использования, разрешенные согласно различным лицензиям SAL на Microsoft Dynamics AX 2012 R3.</w:t>
      </w:r>
    </w:p>
    <w:p w14:paraId="294A7A16" w14:textId="0F1F9BF8" w:rsidR="0028224D" w:rsidRPr="009E4027" w:rsidRDefault="0028224D" w:rsidP="00C1564F">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Self-Serve SAL (Базовая клиентская лицензия)</w:t>
      </w:r>
      <w:r w:rsidR="00576D24" w:rsidRPr="00576D24">
        <w:rPr>
          <w:rFonts w:ascii="Arial" w:hAnsi="Arial" w:cs="Arial"/>
          <w:b/>
          <w:color w:val="404040" w:themeColor="text1" w:themeTint="BF"/>
        </w:rPr>
        <w:t>:</w:t>
      </w:r>
      <w:r>
        <w:rPr>
          <w:rFonts w:ascii="Arial" w:hAnsi="Arial" w:cs="Arial"/>
          <w:color w:val="404040" w:themeColor="text1" w:themeTint="BF"/>
        </w:rPr>
        <w:t xml:space="preserve"> Предоставляет пользователю права на личное использование (использование посторонними лицами или от их имени запрещено) в следующих целях: (i) запись данных о времени исключительно для обработки информации о заработной плате, (ii) запись расходов исключительно для расчета компенсаций, (iii) управление персональными данными, (iv) создание заявок и (v) контроль бюджетов, связанных с этими действиями.</w:t>
      </w:r>
    </w:p>
    <w:p w14:paraId="41B267F5" w14:textId="4AAF2A52" w:rsidR="0028224D" w:rsidRPr="009E4027" w:rsidRDefault="0028224D" w:rsidP="00C1564F">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Task SAL (Self-Serve SAL + Task Additive SAL)</w:t>
      </w:r>
      <w:r w:rsidR="00576D24" w:rsidRPr="00576D24">
        <w:rPr>
          <w:rFonts w:ascii="Arial" w:hAnsi="Arial" w:cs="Arial"/>
          <w:b/>
          <w:color w:val="404040" w:themeColor="text1" w:themeTint="BF"/>
        </w:rPr>
        <w:t>:</w:t>
      </w:r>
      <w:r>
        <w:rPr>
          <w:rFonts w:ascii="Arial" w:hAnsi="Arial" w:cs="Arial"/>
          <w:b/>
          <w:color w:val="404040" w:themeColor="text1" w:themeTint="BF"/>
        </w:rPr>
        <w:t xml:space="preserve"> </w:t>
      </w:r>
      <w:r>
        <w:rPr>
          <w:rFonts w:ascii="Arial" w:hAnsi="Arial" w:cs="Arial"/>
          <w:color w:val="404040" w:themeColor="text1" w:themeTint="BF"/>
        </w:rPr>
        <w:t xml:space="preserve">Предоставляет пользователю права на (i) запись и утверждение любых данных о времени и затратах, (ii) утверждение накладных, (iii) утверждение всех транзакций, связанных с </w:t>
      </w:r>
      <w:r>
        <w:rPr>
          <w:rFonts w:ascii="Arial" w:hAnsi="Arial" w:cs="Arial"/>
          <w:color w:val="404040" w:themeColor="text1" w:themeTint="BF"/>
        </w:rPr>
        <w:lastRenderedPageBreak/>
        <w:t xml:space="preserve">Самообслуживанием, (iv) эксплуатацию Устройств для пунктов торговли или складов и (v) использование Устройства менеджера магазина. </w:t>
      </w:r>
    </w:p>
    <w:p w14:paraId="6166AF35" w14:textId="7BF3ECC9" w:rsidR="00F958B2" w:rsidRPr="009E4027" w:rsidRDefault="00F958B2" w:rsidP="00C1564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Понятие «Коммерческая точка» или «Магазин» означает физическое расположение (статическое или передвижное), в</w:t>
      </w:r>
      <w:r w:rsidR="00576D24">
        <w:rPr>
          <w:rFonts w:ascii="Arial" w:hAnsi="Arial" w:cs="Arial"/>
          <w:color w:val="404040" w:themeColor="text1" w:themeTint="BF"/>
          <w:lang w:val="en-US"/>
        </w:rPr>
        <w:t> </w:t>
      </w:r>
      <w:r>
        <w:rPr>
          <w:rFonts w:ascii="Arial" w:hAnsi="Arial" w:cs="Arial"/>
          <w:color w:val="404040" w:themeColor="text1" w:themeTint="BF"/>
        </w:rPr>
        <w:t>котором работает пользователь при осуществлении транзакций по товарам или услугам с клиентами.</w:t>
      </w:r>
    </w:p>
    <w:p w14:paraId="121B7EE4" w14:textId="083E71CF" w:rsidR="00F958B2" w:rsidRPr="009E4027" w:rsidRDefault="00F958B2" w:rsidP="00C1564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Выражение «Выполнение функций, которые связаны с работой складов» означает получение, размещение на хранение, взятие, упаковку и доставку товаров, а также внутреннее перемещение запасов. Кроме того, к этому понятию относятся проверка запасов в контексте системы управления складом и публикация данных о результатах работы и потреблении материалов по производственным заказам, если операции задокументированы как перемещение сырья и готовых товаров между складом и производственной линией (транзакции всех других типов исключены).</w:t>
      </w:r>
    </w:p>
    <w:p w14:paraId="7CD471D1" w14:textId="5EA0C393" w:rsidR="0028224D" w:rsidRPr="009E4027" w:rsidRDefault="0028224D" w:rsidP="00C1564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Понятие «Устройство для пунктов торговли» означает устройство, расположенное в коммерческой точке и используемое кем-либо для оформления транзакций по продаже товаров или оказанию услуг клиентам.</w:t>
      </w:r>
    </w:p>
    <w:p w14:paraId="1A6CC9F1" w14:textId="734B9531" w:rsidR="00E10DAF" w:rsidRPr="009E4027" w:rsidRDefault="00E10DAF" w:rsidP="00C1564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Понятие «Устройство менеджера магазина» означает устройство, расположенное в коммерческой точке и используемое лицом, которое отвечает за выполнение следующих задач исключительно в данной точке: (i) контроль и</w:t>
      </w:r>
      <w:r w:rsidR="009E75D6">
        <w:rPr>
          <w:rFonts w:ascii="Arial" w:hAnsi="Arial" w:cs="Arial"/>
          <w:color w:val="404040" w:themeColor="text1" w:themeTint="BF"/>
          <w:lang w:val="en-US"/>
        </w:rPr>
        <w:t> </w:t>
      </w:r>
      <w:r>
        <w:rPr>
          <w:rFonts w:ascii="Arial" w:hAnsi="Arial" w:cs="Arial"/>
          <w:color w:val="404040" w:themeColor="text1" w:themeTint="BF"/>
        </w:rPr>
        <w:t>восполнение запасов, (ii) распределение работы по кассам и обработка данных о дневной выручке, (iii) настройка и поддержание в рабочем состоянии пунктов меню, отображаемых на устройствах ISV, (iv) приобретение расходных материалов и услуг, необходимых для выполнения операций коммерческой точки, (v) управление персоналом коммерческой точки, (vi) обработка отчетов, нужных для анализа и контроля результатов работы коммерческой точки, а также (vii) работа с основными данными, связанными с операциями коммерческой точки.</w:t>
      </w:r>
    </w:p>
    <w:p w14:paraId="7D1F5C47" w14:textId="0FEA793E" w:rsidR="0028224D" w:rsidRPr="009E4027" w:rsidRDefault="0028224D" w:rsidP="00C1564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Понятие «Устройство для складов» означает устройство, предназначенное исключительно для выполнения функций, которые связаны с работой складов. Каждое устройство для складов (i) не должно иметь функций для работы в сети мобильной связи и (ii) должно быть оборудовано сканером штрихкодов, если является портативным.</w:t>
      </w:r>
    </w:p>
    <w:p w14:paraId="688A01B5" w14:textId="1D62211E" w:rsidR="0028224D" w:rsidRPr="00BC060E" w:rsidRDefault="0028224D" w:rsidP="00C1564F">
      <w:pPr>
        <w:pStyle w:val="ProductList-Body"/>
        <w:tabs>
          <w:tab w:val="clear" w:pos="158"/>
          <w:tab w:val="left" w:pos="270"/>
        </w:tabs>
        <w:spacing w:after="120"/>
        <w:ind w:left="270"/>
        <w:rPr>
          <w:rFonts w:ascii="Arial" w:hAnsi="Arial"/>
          <w:color w:val="404040" w:themeColor="text1" w:themeTint="BF"/>
        </w:rPr>
      </w:pPr>
      <w:r>
        <w:rPr>
          <w:b/>
          <w:color w:val="404040" w:themeColor="text1" w:themeTint="BF"/>
        </w:rPr>
        <w:t>Functional SAL</w:t>
      </w:r>
      <w:r>
        <w:rPr>
          <w:rFonts w:cs="Arial"/>
          <w:b/>
          <w:color w:val="404040" w:themeColor="text1" w:themeTint="BF"/>
        </w:rPr>
        <w:t xml:space="preserve"> (</w:t>
      </w:r>
      <w:r>
        <w:rPr>
          <w:b/>
          <w:color w:val="404040" w:themeColor="text1" w:themeTint="BF"/>
        </w:rPr>
        <w:t>Task SAL</w:t>
      </w:r>
      <w:r>
        <w:rPr>
          <w:rFonts w:cs="Arial"/>
          <w:b/>
          <w:color w:val="404040" w:themeColor="text1" w:themeTint="BF"/>
          <w:szCs w:val="18"/>
        </w:rPr>
        <w:t xml:space="preserve"> + Functional Additive SAL)</w:t>
      </w:r>
      <w:r w:rsidR="009E75D6" w:rsidRPr="009E75D6">
        <w:rPr>
          <w:rFonts w:cs="Arial"/>
          <w:b/>
          <w:color w:val="404040" w:themeColor="text1" w:themeTint="BF"/>
          <w:szCs w:val="18"/>
        </w:rPr>
        <w:t>:</w:t>
      </w:r>
      <w:r>
        <w:rPr>
          <w:rFonts w:cs="Arial"/>
          <w:b/>
          <w:color w:val="404040" w:themeColor="text1" w:themeTint="BF"/>
          <w:szCs w:val="18"/>
        </w:rPr>
        <w:t xml:space="preserve"> </w:t>
      </w:r>
      <w:r>
        <w:rPr>
          <w:rFonts w:cs="Arial"/>
          <w:color w:val="404040" w:themeColor="text1" w:themeTint="BF"/>
          <w:szCs w:val="18"/>
        </w:rPr>
        <w:t>Предоставляет пользователю права на (i) использование устоявшихся рабочих</w:t>
      </w:r>
      <w:r>
        <w:rPr>
          <w:color w:val="404040" w:themeColor="text1" w:themeTint="BF"/>
          <w:szCs w:val="18"/>
        </w:rPr>
        <w:t xml:space="preserve"> циклов</w:t>
      </w:r>
      <w:r>
        <w:rPr>
          <w:rFonts w:cs="Arial"/>
          <w:color w:val="404040" w:themeColor="text1" w:themeTint="BF"/>
          <w:szCs w:val="18"/>
        </w:rPr>
        <w:t xml:space="preserve"> и бизнес-процессов, доступных в рамках программного обеспечения, (ii) создание и обновление (а) заявок на должности или (б)</w:t>
      </w:r>
      <w:r>
        <w:rPr>
          <w:color w:val="404040" w:themeColor="text1" w:themeTint="BF"/>
          <w:szCs w:val="18"/>
        </w:rPr>
        <w:t xml:space="preserve"> записей основных данных, относящихся к </w:t>
      </w:r>
      <w:r>
        <w:rPr>
          <w:rFonts w:cs="Arial"/>
          <w:color w:val="404040" w:themeColor="text1" w:themeTint="BF"/>
          <w:szCs w:val="18"/>
        </w:rPr>
        <w:t>кандидатам, сотрудникам, клиентам, поставщикам</w:t>
      </w:r>
      <w:r>
        <w:rPr>
          <w:color w:val="404040" w:themeColor="text1" w:themeTint="BF"/>
          <w:szCs w:val="18"/>
        </w:rPr>
        <w:t xml:space="preserve"> или </w:t>
      </w:r>
      <w:r>
        <w:rPr>
          <w:rFonts w:cs="Arial"/>
          <w:color w:val="404040" w:themeColor="text1" w:themeTint="BF"/>
          <w:szCs w:val="18"/>
        </w:rPr>
        <w:t>каталогам</w:t>
      </w:r>
      <w:r>
        <w:rPr>
          <w:color w:val="404040" w:themeColor="text1" w:themeTint="BF"/>
          <w:szCs w:val="18"/>
        </w:rPr>
        <w:t xml:space="preserve"> запчастей</w:t>
      </w:r>
      <w:r>
        <w:rPr>
          <w:rFonts w:ascii="Arial" w:hAnsi="Arial" w:cs="Arial"/>
          <w:color w:val="404040" w:themeColor="text1" w:themeTint="BF"/>
        </w:rPr>
        <w:t xml:space="preserve"> и (iii) утверждение всех</w:t>
      </w:r>
      <w:r>
        <w:rPr>
          <w:rFonts w:ascii="Arial" w:hAnsi="Arial"/>
          <w:color w:val="404040" w:themeColor="text1" w:themeTint="BF"/>
        </w:rPr>
        <w:t xml:space="preserve"> транзакций, </w:t>
      </w:r>
      <w:r>
        <w:rPr>
          <w:rFonts w:ascii="Arial" w:hAnsi="Arial" w:cs="Arial"/>
          <w:color w:val="404040" w:themeColor="text1" w:themeTint="BF"/>
        </w:rPr>
        <w:t>связанных с Задачами и Самообслуживанием</w:t>
      </w:r>
      <w:r>
        <w:rPr>
          <w:rFonts w:ascii="Arial" w:hAnsi="Arial"/>
          <w:color w:val="404040" w:themeColor="text1" w:themeTint="BF"/>
        </w:rPr>
        <w:t>.</w:t>
      </w:r>
    </w:p>
    <w:p w14:paraId="50DCC0F0" w14:textId="589D2FBF" w:rsidR="0028224D" w:rsidRPr="009E4027" w:rsidRDefault="0028224D" w:rsidP="00C1564F">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Enterprise SAL (Functional SAL + Enterprise Additive SAL)</w:t>
      </w:r>
      <w:r w:rsidR="009E75D6" w:rsidRPr="009E75D6">
        <w:rPr>
          <w:rFonts w:ascii="Arial" w:hAnsi="Arial" w:cs="Arial"/>
          <w:b/>
          <w:color w:val="404040" w:themeColor="text1" w:themeTint="BF"/>
        </w:rPr>
        <w:t>:</w:t>
      </w:r>
      <w:r>
        <w:rPr>
          <w:rFonts w:ascii="Arial" w:hAnsi="Arial" w:cs="Arial"/>
          <w:b/>
          <w:color w:val="404040" w:themeColor="text1" w:themeTint="BF"/>
        </w:rPr>
        <w:t xml:space="preserve"> </w:t>
      </w:r>
      <w:r>
        <w:rPr>
          <w:rFonts w:ascii="Arial" w:hAnsi="Arial" w:cs="Arial"/>
          <w:color w:val="404040" w:themeColor="text1" w:themeTint="BF"/>
        </w:rPr>
        <w:t>Предоставляет пользователю полный неограниченный доступ ко всем функциональным возможностям серверного программного обеспечения в рамках решения ERP.</w:t>
      </w:r>
    </w:p>
    <w:p w14:paraId="7DAC55D5" w14:textId="5538B0B4" w:rsidR="004F54A3" w:rsidRDefault="004F54A3" w:rsidP="00C1564F">
      <w:pPr>
        <w:pStyle w:val="PURBody-Indented"/>
        <w:ind w:left="274"/>
        <w:rPr>
          <w:rFonts w:eastAsia="Calibri" w:cs="Arial"/>
          <w:szCs w:val="18"/>
        </w:rPr>
      </w:pPr>
      <w:r>
        <w:rPr>
          <w:rFonts w:eastAsia="Calibri" w:cs="Arial"/>
          <w:b/>
          <w:szCs w:val="18"/>
        </w:rPr>
        <w:t>Store SAL</w:t>
      </w:r>
      <w:r w:rsidR="009E75D6" w:rsidRPr="00DB51DF">
        <w:rPr>
          <w:rFonts w:eastAsia="Calibri" w:cs="Arial"/>
          <w:b/>
          <w:bCs/>
          <w:szCs w:val="18"/>
        </w:rPr>
        <w:t>:</w:t>
      </w:r>
      <w:r>
        <w:rPr>
          <w:rFonts w:eastAsia="Calibri" w:cs="Arial"/>
          <w:szCs w:val="18"/>
        </w:rPr>
        <w:t xml:space="preserve"> Предоставляет пользователю доступ к Store Server. Store Server требуется для каждой Коммерческой точки или Магазина.</w:t>
      </w:r>
    </w:p>
    <w:p w14:paraId="5520281C" w14:textId="73EE0E8A" w:rsidR="007B0B99" w:rsidRPr="00613FF6" w:rsidRDefault="007B0B99" w:rsidP="00C1564F">
      <w:pPr>
        <w:pStyle w:val="PURBody-Indented"/>
        <w:ind w:left="274"/>
        <w:contextualSpacing/>
        <w:rPr>
          <w:rFonts w:cs="Arial"/>
        </w:rPr>
      </w:pPr>
      <w:r>
        <w:rPr>
          <w:rFonts w:eastAsia="Calibri" w:cs="Arial"/>
          <w:szCs w:val="18"/>
        </w:rPr>
        <w:t xml:space="preserve">Для большей детализации и лучшего понимания необходимых лицензий SAL см. Руководство по лицензированию </w:t>
      </w:r>
      <w:r w:rsidR="000318C5" w:rsidRPr="00613FF6">
        <w:rPr>
          <w:rFonts w:eastAsia="Calibri" w:cs="Arial"/>
          <w:szCs w:val="18"/>
        </w:rPr>
        <w:br/>
      </w:r>
      <w:r w:rsidRPr="000318C5">
        <w:rPr>
          <w:rFonts w:eastAsia="Calibri" w:cs="Arial"/>
          <w:szCs w:val="18"/>
          <w:lang w:val="en-US"/>
        </w:rPr>
        <w:t>Microsoft</w:t>
      </w:r>
      <w:r w:rsidRPr="00613FF6">
        <w:rPr>
          <w:rFonts w:eastAsia="Calibri" w:cs="Arial"/>
          <w:szCs w:val="18"/>
        </w:rPr>
        <w:t xml:space="preserve"> </w:t>
      </w:r>
      <w:r w:rsidRPr="000318C5">
        <w:rPr>
          <w:rFonts w:eastAsia="Calibri" w:cs="Arial"/>
          <w:szCs w:val="18"/>
          <w:lang w:val="en-US"/>
        </w:rPr>
        <w:t>Dynamics</w:t>
      </w:r>
      <w:r w:rsidRPr="00613FF6">
        <w:rPr>
          <w:rFonts w:eastAsia="Calibri" w:cs="Arial"/>
          <w:szCs w:val="18"/>
        </w:rPr>
        <w:t xml:space="preserve"> </w:t>
      </w:r>
      <w:r w:rsidRPr="000318C5">
        <w:rPr>
          <w:rFonts w:eastAsia="Calibri" w:cs="Arial"/>
          <w:szCs w:val="18"/>
          <w:lang w:val="en-US"/>
        </w:rPr>
        <w:t>AX</w:t>
      </w:r>
      <w:r w:rsidRPr="00613FF6">
        <w:rPr>
          <w:rFonts w:eastAsia="Calibri" w:cs="Arial"/>
          <w:szCs w:val="18"/>
        </w:rPr>
        <w:t xml:space="preserve"> 2012 </w:t>
      </w:r>
      <w:r w:rsidRPr="000318C5">
        <w:rPr>
          <w:rFonts w:eastAsia="Calibri" w:cs="Arial"/>
          <w:szCs w:val="18"/>
          <w:lang w:val="en-US"/>
        </w:rPr>
        <w:t>R</w:t>
      </w:r>
      <w:r w:rsidRPr="00613FF6">
        <w:rPr>
          <w:rFonts w:eastAsia="Calibri" w:cs="Arial"/>
          <w:szCs w:val="18"/>
        </w:rPr>
        <w:t xml:space="preserve">3, </w:t>
      </w:r>
      <w:r>
        <w:rPr>
          <w:rFonts w:eastAsia="Calibri" w:cs="Arial"/>
          <w:szCs w:val="18"/>
        </w:rPr>
        <w:t>доступное</w:t>
      </w:r>
      <w:r w:rsidRPr="00613FF6">
        <w:rPr>
          <w:rFonts w:eastAsia="Calibri" w:cs="Arial"/>
          <w:szCs w:val="18"/>
        </w:rPr>
        <w:t xml:space="preserve"> </w:t>
      </w:r>
      <w:r>
        <w:rPr>
          <w:rFonts w:eastAsia="Calibri" w:cs="Arial"/>
          <w:szCs w:val="18"/>
        </w:rPr>
        <w:t>на</w:t>
      </w:r>
      <w:r w:rsidRPr="00613FF6">
        <w:rPr>
          <w:rFonts w:eastAsia="Calibri" w:cs="Arial"/>
          <w:szCs w:val="18"/>
        </w:rPr>
        <w:t xml:space="preserve"> </w:t>
      </w:r>
      <w:r>
        <w:rPr>
          <w:rFonts w:eastAsia="Calibri" w:cs="Arial"/>
          <w:szCs w:val="18"/>
        </w:rPr>
        <w:t>веб</w:t>
      </w:r>
      <w:r w:rsidRPr="00613FF6">
        <w:rPr>
          <w:rFonts w:eastAsia="Calibri" w:cs="Arial"/>
          <w:szCs w:val="18"/>
        </w:rPr>
        <w:t>-</w:t>
      </w:r>
      <w:r>
        <w:rPr>
          <w:rFonts w:eastAsia="Calibri" w:cs="Arial"/>
          <w:szCs w:val="18"/>
        </w:rPr>
        <w:t>сайте</w:t>
      </w:r>
      <w:r w:rsidRPr="00613FF6">
        <w:rPr>
          <w:rFonts w:eastAsia="Calibri" w:cs="Arial"/>
          <w:szCs w:val="18"/>
        </w:rPr>
        <w:t xml:space="preserve"> </w:t>
      </w:r>
      <w:hyperlink r:id="rId157" w:history="1">
        <w:r w:rsidRPr="000318C5">
          <w:rPr>
            <w:rStyle w:val="Hyperlink"/>
            <w:rFonts w:eastAsia="Calibri" w:cs="Arial"/>
            <w:szCs w:val="18"/>
            <w:lang w:val="en-US"/>
          </w:rPr>
          <w:t>www</w:t>
        </w:r>
        <w:r w:rsidRPr="00613FF6">
          <w:rPr>
            <w:rStyle w:val="Hyperlink"/>
            <w:rFonts w:eastAsia="Calibri" w:cs="Arial"/>
            <w:szCs w:val="18"/>
          </w:rPr>
          <w:t>.</w:t>
        </w:r>
        <w:r w:rsidRPr="000318C5">
          <w:rPr>
            <w:rStyle w:val="Hyperlink"/>
            <w:rFonts w:eastAsia="Calibri" w:cs="Arial"/>
            <w:szCs w:val="18"/>
            <w:lang w:val="en-US"/>
          </w:rPr>
          <w:t>microsoft</w:t>
        </w:r>
        <w:r w:rsidRPr="00613FF6">
          <w:rPr>
            <w:rStyle w:val="Hyperlink"/>
            <w:rFonts w:eastAsia="Calibri" w:cs="Arial"/>
            <w:szCs w:val="18"/>
          </w:rPr>
          <w:t>.</w:t>
        </w:r>
        <w:r w:rsidRPr="000318C5">
          <w:rPr>
            <w:rStyle w:val="Hyperlink"/>
            <w:rFonts w:eastAsia="Calibri" w:cs="Arial"/>
            <w:szCs w:val="18"/>
            <w:lang w:val="en-US"/>
          </w:rPr>
          <w:t>com</w:t>
        </w:r>
      </w:hyperlink>
      <w:r w:rsidRPr="00613FF6">
        <w:rPr>
          <w:rFonts w:eastAsia="Calibri" w:cs="Arial"/>
          <w:szCs w:val="18"/>
        </w:rPr>
        <w:t>.</w:t>
      </w:r>
    </w:p>
    <w:p w14:paraId="4DAF9463" w14:textId="77777777" w:rsidR="007B0B99" w:rsidRPr="001F46D6" w:rsidRDefault="007B0B99" w:rsidP="00C1564F">
      <w:pPr>
        <w:pStyle w:val="PURBlueStrong"/>
        <w:spacing w:line="240" w:lineRule="auto"/>
        <w:rPr>
          <w:rStyle w:val="PURBlueStrongChar"/>
          <w:smallCaps/>
        </w:rPr>
      </w:pPr>
      <w:r>
        <w:rPr>
          <w:rStyle w:val="PURBlueStrongChar"/>
          <w:smallCaps/>
        </w:rPr>
        <w:t>Дополнительные условия лицензии</w:t>
      </w:r>
    </w:p>
    <w:p w14:paraId="02D7C26C" w14:textId="561C4C34" w:rsidR="007B0B99" w:rsidRDefault="007B0B99" w:rsidP="00C1564F">
      <w:pPr>
        <w:pStyle w:val="PURBody-Indented"/>
      </w:pPr>
      <w:r>
        <w:t xml:space="preserve">На использование компонентов Ecommerce, Point of Sale и похожих обновлений и дополнений к Microsoft Dynamics AX 2012 R3 распространяется действие дополнительных условия лицензии, которые можно найти по следующему адресу. </w:t>
      </w:r>
      <w:hyperlink r:id="rId158" w:history="1">
        <w:r>
          <w:rPr>
            <w:rStyle w:val="Hyperlink"/>
          </w:rPr>
          <w:t>http://www.microsoft.com/en-us/dynamics/erp-buy-ax-software.aspx</w:t>
        </w:r>
      </w:hyperlink>
      <w:r>
        <w:t>.</w:t>
      </w:r>
    </w:p>
    <w:p w14:paraId="1F0BAD26" w14:textId="2F5664D3" w:rsidR="00893CE7" w:rsidRDefault="00A93FEE" w:rsidP="00C1564F">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1DFE409B" w14:textId="0CA84668" w:rsidR="002733A7" w:rsidRDefault="002733A7" w:rsidP="00C1564F">
      <w:pPr>
        <w:pStyle w:val="PURProductName"/>
      </w:pPr>
      <w:bookmarkStart w:id="486" w:name="_Toc299519126"/>
      <w:bookmarkStart w:id="487" w:name="_Toc299531558"/>
      <w:bookmarkStart w:id="488" w:name="_Toc299531882"/>
      <w:bookmarkStart w:id="489" w:name="_Toc299957165"/>
      <w:bookmarkStart w:id="490" w:name="_Toc346536865"/>
      <w:bookmarkStart w:id="491" w:name="_Toc346895316"/>
      <w:bookmarkStart w:id="492" w:name="_Toc339280329"/>
      <w:bookmarkStart w:id="493" w:name="_Toc339280472"/>
      <w:bookmarkStart w:id="494" w:name="_Toc363552802"/>
      <w:bookmarkStart w:id="495" w:name="_Toc363552865"/>
      <w:bookmarkStart w:id="496" w:name="_Toc378682164"/>
      <w:bookmarkStart w:id="497" w:name="_Toc378682266"/>
      <w:bookmarkStart w:id="498" w:name="_Toc371268278"/>
      <w:bookmarkStart w:id="499" w:name="_Toc371268344"/>
      <w:bookmarkStart w:id="500" w:name="_Toc379278481"/>
      <w:bookmarkStart w:id="501" w:name="_Toc379278543"/>
      <w:bookmarkStart w:id="502" w:name="_Toc428364413"/>
      <w:bookmarkStart w:id="503" w:name="_Toc428364777"/>
      <w:bookmarkStart w:id="504" w:name="_Toc299519125"/>
      <w:bookmarkStart w:id="505" w:name="_Toc299531557"/>
      <w:bookmarkStart w:id="506" w:name="_Toc299531881"/>
      <w:bookmarkStart w:id="507" w:name="_Toc299957164"/>
      <w:r>
        <w:t>Microsoft Dynamics C5 2012</w:t>
      </w:r>
      <w:bookmarkEnd w:id="486"/>
      <w:bookmarkEnd w:id="487"/>
      <w:bookmarkEnd w:id="488"/>
      <w:bookmarkEnd w:id="489"/>
      <w:bookmarkEnd w:id="490"/>
      <w:bookmarkEnd w:id="491"/>
      <w:bookmarkEnd w:id="492"/>
      <w:bookmarkEnd w:id="493"/>
      <w:bookmarkEnd w:id="494"/>
      <w:bookmarkEnd w:id="495"/>
      <w:bookmarkEnd w:id="496"/>
      <w:bookmarkEnd w:id="497"/>
      <w:bookmarkEnd w:id="498"/>
      <w:bookmarkEnd w:id="499"/>
      <w:bookmarkEnd w:id="500"/>
      <w:bookmarkEnd w:id="501"/>
      <w:bookmarkEnd w:id="502"/>
      <w:bookmarkEnd w:id="503"/>
      <w:r>
        <w:fldChar w:fldCharType="begin"/>
      </w:r>
      <w:r>
        <w:instrText>XE "Microsoft Dynamics C5 2012"</w:instrText>
      </w:r>
      <w:r>
        <w:fldChar w:fldCharType="end"/>
      </w:r>
    </w:p>
    <w:p w14:paraId="3E013DD2" w14:textId="77777777" w:rsidR="002733A7" w:rsidRDefault="002733A7"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p w14:paraId="50AD6E04" w14:textId="34729CF5" w:rsidR="002733A7" w:rsidRPr="003D33E5" w:rsidRDefault="003D33E5" w:rsidP="00C1564F">
      <w:pPr>
        <w:pStyle w:val="PURBody"/>
        <w:rPr>
          <w:b/>
        </w:rPr>
      </w:pPr>
      <w:r>
        <w:rPr>
          <w:b/>
        </w:rPr>
        <w:t>Только для использования в Исландии и Дании</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14:paraId="38CA97C3" w14:textId="77777777" w:rsidTr="005F6596">
        <w:tc>
          <w:tcPr>
            <w:tcW w:w="2555" w:type="pct"/>
          </w:tcPr>
          <w:p w14:paraId="2862694B" w14:textId="1E1A2BA5" w:rsidR="002733A7" w:rsidRPr="003667B6" w:rsidRDefault="002733A7"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43" w:type="pct"/>
          </w:tcPr>
          <w:p w14:paraId="626E33EB" w14:textId="77777777" w:rsidR="002733A7" w:rsidRDefault="002733A7" w:rsidP="00C1564F">
            <w:pPr>
              <w:pStyle w:val="PURLMSH"/>
            </w:pPr>
            <w:r>
              <w:t xml:space="preserve">См. соответствующее уведомление. </w:t>
            </w:r>
            <w:r>
              <w:rPr>
                <w:b/>
              </w:rPr>
              <w:t>Нет</w:t>
            </w:r>
          </w:p>
        </w:tc>
      </w:tr>
      <w:tr w:rsidR="002733A7" w14:paraId="21C48371" w14:textId="77777777" w:rsidTr="005F6596">
        <w:tc>
          <w:tcPr>
            <w:tcW w:w="2555" w:type="pct"/>
          </w:tcPr>
          <w:p w14:paraId="4F2CE210" w14:textId="02993A56" w:rsidR="002733A7" w:rsidRPr="00250A5F" w:rsidRDefault="006B55FB" w:rsidP="00C1564F">
            <w:pPr>
              <w:pStyle w:val="PURLMSH"/>
            </w:pPr>
            <w:r>
              <w:t xml:space="preserve">Клиентское/Дополнительное программное обеспечение </w:t>
            </w:r>
            <w:r>
              <w:rPr>
                <w:b/>
              </w:rPr>
              <w:t>Да</w:t>
            </w:r>
            <w:r>
              <w:t xml:space="preserve"> </w:t>
            </w:r>
            <w:r w:rsidR="00DB51DF" w:rsidRPr="00DB51DF">
              <w:br/>
            </w:r>
            <w:r>
              <w:rPr>
                <w:i/>
              </w:rPr>
              <w:t xml:space="preserve">(см. </w:t>
            </w:r>
            <w:hyperlink w:anchor="Appendix1" w:history="1">
              <w:r>
                <w:rPr>
                  <w:rStyle w:val="Hyperlink"/>
                  <w:i/>
                </w:rPr>
                <w:t>Приложение 1</w:t>
              </w:r>
            </w:hyperlink>
            <w:r>
              <w:rPr>
                <w:i/>
              </w:rPr>
              <w:t>)</w:t>
            </w:r>
          </w:p>
        </w:tc>
        <w:tc>
          <w:tcPr>
            <w:tcW w:w="2443" w:type="pct"/>
          </w:tcPr>
          <w:p w14:paraId="07E971EF" w14:textId="0E73A7CA" w:rsidR="002733A7" w:rsidRDefault="003B0799"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2733A7" w:rsidRPr="00501DAF" w14:paraId="3100F58F" w14:textId="77777777" w:rsidTr="005F6596">
        <w:tc>
          <w:tcPr>
            <w:tcW w:w="5000" w:type="pct"/>
            <w:gridSpan w:val="2"/>
            <w:shd w:val="clear" w:color="auto" w:fill="E5EEF7"/>
          </w:tcPr>
          <w:p w14:paraId="0AF34093" w14:textId="77777777" w:rsidR="002733A7" w:rsidRPr="00501DAF" w:rsidRDefault="002733A7"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2733A7" w:rsidRPr="003528B0" w14:paraId="1515EC32" w14:textId="77777777" w:rsidTr="005F6596">
        <w:tc>
          <w:tcPr>
            <w:tcW w:w="5000" w:type="pct"/>
            <w:gridSpan w:val="2"/>
          </w:tcPr>
          <w:p w14:paraId="0CD94499" w14:textId="77777777" w:rsidR="002733A7" w:rsidRDefault="002733A7" w:rsidP="00C1564F">
            <w:pPr>
              <w:pStyle w:val="PURBody"/>
            </w:pPr>
            <w:r>
              <w:rPr>
                <w:b/>
              </w:rPr>
              <w:t>Необходимо:</w:t>
            </w:r>
          </w:p>
          <w:p w14:paraId="0629464D" w14:textId="77777777" w:rsidR="002733A7" w:rsidRPr="000A3567" w:rsidRDefault="002733A7" w:rsidP="00C1564F">
            <w:pPr>
              <w:pStyle w:val="PURBullet-Indented"/>
              <w:spacing w:line="240" w:lineRule="auto"/>
            </w:pPr>
            <w:r>
              <w:t xml:space="preserve">Dynamics C5 2012 Basic SAL, </w:t>
            </w:r>
            <w:r>
              <w:rPr>
                <w:b/>
              </w:rPr>
              <w:t>или</w:t>
            </w:r>
          </w:p>
          <w:p w14:paraId="787AAB98" w14:textId="77777777" w:rsidR="002733A7" w:rsidRPr="006611AF" w:rsidRDefault="002733A7" w:rsidP="00C1564F">
            <w:pPr>
              <w:pStyle w:val="PURBullet-Indented"/>
              <w:spacing w:line="240" w:lineRule="auto"/>
            </w:pPr>
            <w:r>
              <w:t>Dynamics C5 2012 Advanced SAL</w:t>
            </w:r>
          </w:p>
        </w:tc>
      </w:tr>
    </w:tbl>
    <w:p w14:paraId="0512E4F4" w14:textId="77777777" w:rsidR="002733A7" w:rsidRDefault="002733A7" w:rsidP="00C1564F">
      <w:pPr>
        <w:pStyle w:val="PURADDITIONALTERMSHEADERMB"/>
      </w:pPr>
      <w:r>
        <w:t>Дополнительные условия.</w:t>
      </w:r>
    </w:p>
    <w:p w14:paraId="40E60D41" w14:textId="77777777" w:rsidR="002733A7" w:rsidRDefault="002733A7" w:rsidP="00C1564F">
      <w:pPr>
        <w:pStyle w:val="PURBody-Indented"/>
        <w:rPr>
          <w:iCs/>
          <w:szCs w:val="18"/>
        </w:rPr>
      </w:pPr>
      <w:r>
        <w:rPr>
          <w:iCs/>
          <w:szCs w:val="18"/>
        </w:rPr>
        <w:t>Для C5 2012 предусматриваются только лицензии SAL «на пользователя».</w:t>
      </w:r>
    </w:p>
    <w:p w14:paraId="664E65F8" w14:textId="77777777" w:rsidR="002A34F3" w:rsidRDefault="002A34F3" w:rsidP="00C1564F">
      <w:pPr>
        <w:pStyle w:val="PURBlueStrong"/>
        <w:keepNext w:val="0"/>
        <w:spacing w:line="240" w:lineRule="auto"/>
        <w:rPr>
          <w:rStyle w:val="PURBlueStrongChar"/>
          <w:smallCaps/>
        </w:rPr>
      </w:pPr>
      <w:r>
        <w:rPr>
          <w:rStyle w:val="PURBlueStrongChar"/>
          <w:smallCaps/>
        </w:rPr>
        <w:lastRenderedPageBreak/>
        <w:t>Права на переход к использованию более ранней версии</w:t>
      </w:r>
    </w:p>
    <w:p w14:paraId="68AAD1A1" w14:textId="3B4368B6" w:rsidR="002A34F3" w:rsidRPr="002A34F3" w:rsidRDefault="002A34F3" w:rsidP="00C1564F">
      <w:pPr>
        <w:pStyle w:val="PURBlueStrong"/>
        <w:keepNext w:val="0"/>
        <w:spacing w:line="240" w:lineRule="auto"/>
        <w:rPr>
          <w:smallCaps w:val="0"/>
          <w:color w:val="404040" w:themeColor="text1" w:themeTint="BF"/>
          <w:spacing w:val="0"/>
        </w:rPr>
      </w:pPr>
      <w:r>
        <w:rPr>
          <w:smallCaps w:val="0"/>
          <w:color w:val="404040" w:themeColor="text1" w:themeTint="BF"/>
        </w:rPr>
        <w:t>Вы можете использовать только версию программного обеспечения,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w:t>
      </w:r>
    </w:p>
    <w:p w14:paraId="54973B52" w14:textId="77777777" w:rsidR="002733A7" w:rsidRPr="009E3C3B" w:rsidRDefault="002733A7" w:rsidP="00C1564F">
      <w:pPr>
        <w:pStyle w:val="PURBlueStrong"/>
        <w:spacing w:line="240" w:lineRule="auto"/>
      </w:pPr>
      <w:r>
        <w:t>Выпуски SAL</w:t>
      </w:r>
    </w:p>
    <w:p w14:paraId="48CBA848" w14:textId="77777777" w:rsidR="002733A7" w:rsidRDefault="002733A7" w:rsidP="00C1564F">
      <w:pPr>
        <w:pStyle w:val="PURBody-Indented"/>
      </w:pPr>
      <w:r>
        <w:t>Необходимо выбрать один из двух выпусков лицензии Microsoft Dynamics SAL. Ваш выбор распространяется на все лицензии SAL.</w:t>
      </w:r>
    </w:p>
    <w:p w14:paraId="4803B6C9" w14:textId="00B8C436" w:rsidR="002733A7" w:rsidRDefault="002733A7" w:rsidP="00C1564F">
      <w:pPr>
        <w:pStyle w:val="PURBody-Indented"/>
      </w:pPr>
      <w:r>
        <w:t>Для Microsoft Dynamics C5 2012 доступны следующие выпуски SAL на пользователя:</w:t>
      </w:r>
    </w:p>
    <w:p w14:paraId="518814AF" w14:textId="281027C1" w:rsidR="002733A7" w:rsidRDefault="002733A7" w:rsidP="00C1564F">
      <w:pPr>
        <w:pStyle w:val="PURBullet-Indented"/>
        <w:spacing w:line="240" w:lineRule="auto"/>
      </w:pPr>
      <w:r>
        <w:t>Microsoft Dynamics C5 2012 Basic SAL</w:t>
      </w:r>
    </w:p>
    <w:p w14:paraId="6C8E6B57" w14:textId="67E9FCDC" w:rsidR="002733A7" w:rsidRPr="009E3C3B" w:rsidRDefault="002733A7" w:rsidP="00C1564F">
      <w:pPr>
        <w:pStyle w:val="PURBullet-Indented"/>
        <w:spacing w:line="240" w:lineRule="auto"/>
      </w:pPr>
      <w:r>
        <w:t>Microsoft Dynamics C5 2012 Advanced SAL</w:t>
      </w:r>
    </w:p>
    <w:p w14:paraId="4A142379" w14:textId="77777777" w:rsidR="00543C9A" w:rsidRPr="00543C9A" w:rsidRDefault="00543C9A" w:rsidP="00C1564F">
      <w:pPr>
        <w:pStyle w:val="PURBlueStrong"/>
        <w:spacing w:line="240" w:lineRule="auto"/>
      </w:pPr>
      <w:r>
        <w:t>Лицензия SAL не требуется</w:t>
      </w:r>
    </w:p>
    <w:p w14:paraId="01A1B9FE" w14:textId="0012C95B" w:rsidR="00543C9A" w:rsidRPr="009E3C3B" w:rsidRDefault="00543C9A" w:rsidP="00C1564F">
      <w:pPr>
        <w:pStyle w:val="PURBullet"/>
        <w:numPr>
          <w:ilvl w:val="0"/>
          <w:numId w:val="0"/>
        </w:numPr>
        <w:spacing w:line="240" w:lineRule="auto"/>
        <w:ind w:left="274"/>
        <w:rPr>
          <w:lang w:eastAsia="zh-CN"/>
        </w:rPr>
      </w:pPr>
      <w:r>
        <w:t>Вам не нужно приобретать и назначать лицензии SAL пользователям, которые являются сотрудниками сторонних организаций и обращаются к Microsoft Dynamics C5 2012 только с целью предоставления профессиональных бухгалтерских услуг, связанных с проведением аудита.</w:t>
      </w:r>
    </w:p>
    <w:p w14:paraId="5BE0BCB8" w14:textId="1DEBC70F" w:rsidR="002733A7" w:rsidRDefault="00A93FEE" w:rsidP="00C1564F">
      <w:pPr>
        <w:pStyle w:val="PURBreadcrumb"/>
        <w:keepNext w:val="0"/>
        <w:rPr>
          <w:rStyle w:val="Hyperlink"/>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57B4D42E" w14:textId="319AD5D2" w:rsidR="009A4C7C" w:rsidRDefault="009A4C7C" w:rsidP="00C1564F">
      <w:pPr>
        <w:pStyle w:val="PURProductName"/>
      </w:pPr>
      <w:bookmarkStart w:id="508" w:name="_Toc346536866"/>
      <w:bookmarkStart w:id="509" w:name="_Toc346895317"/>
      <w:bookmarkStart w:id="510" w:name="_Toc339280330"/>
      <w:bookmarkStart w:id="511" w:name="_Toc339280473"/>
      <w:bookmarkStart w:id="512" w:name="_Toc363552803"/>
      <w:bookmarkStart w:id="513" w:name="_Toc363552866"/>
      <w:bookmarkStart w:id="514" w:name="_Toc378682165"/>
      <w:bookmarkStart w:id="515" w:name="_Toc378682267"/>
      <w:bookmarkStart w:id="516" w:name="_Toc371268279"/>
      <w:bookmarkStart w:id="517" w:name="_Toc371268345"/>
      <w:bookmarkStart w:id="518" w:name="_Toc379278482"/>
      <w:bookmarkStart w:id="519" w:name="_Toc379278544"/>
      <w:bookmarkStart w:id="520" w:name="_Toc428364414"/>
      <w:bookmarkStart w:id="521" w:name="_Toc428364778"/>
      <w:r>
        <w:t>Microsoft Dynamics CRM 2015 Service Provider</w:t>
      </w:r>
      <w:bookmarkEnd w:id="504"/>
      <w:bookmarkEnd w:id="505"/>
      <w:bookmarkEnd w:id="506"/>
      <w:bookmarkEnd w:id="507"/>
      <w:bookmarkEnd w:id="508"/>
      <w:bookmarkEnd w:id="509"/>
      <w:bookmarkEnd w:id="510"/>
      <w:bookmarkEnd w:id="511"/>
      <w:bookmarkEnd w:id="512"/>
      <w:bookmarkEnd w:id="513"/>
      <w:bookmarkEnd w:id="514"/>
      <w:bookmarkEnd w:id="515"/>
      <w:bookmarkEnd w:id="516"/>
      <w:bookmarkEnd w:id="517"/>
      <w:bookmarkEnd w:id="518"/>
      <w:bookmarkEnd w:id="519"/>
      <w:bookmarkEnd w:id="520"/>
      <w:bookmarkEnd w:id="521"/>
      <w:r>
        <w:fldChar w:fldCharType="begin"/>
      </w:r>
      <w:r>
        <w:instrText>XE "Microsoft Dynamics CRM 2015 Service Provider"</w:instrText>
      </w:r>
      <w:r>
        <w:fldChar w:fldCharType="end"/>
      </w:r>
    </w:p>
    <w:p w14:paraId="4F3CD3C8" w14:textId="77777777" w:rsidR="009A4C7C" w:rsidRPr="000A146C" w:rsidRDefault="009A4C7C"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14:paraId="47223F11" w14:textId="77777777" w:rsidTr="0015145F">
        <w:tc>
          <w:tcPr>
            <w:tcW w:w="2554" w:type="pct"/>
            <w:tcBorders>
              <w:top w:val="single" w:sz="4" w:space="0" w:color="auto"/>
              <w:bottom w:val="nil"/>
            </w:tcBorders>
          </w:tcPr>
          <w:p w14:paraId="6B958F26" w14:textId="643C244B" w:rsidR="00831C1F" w:rsidRPr="003667B6" w:rsidRDefault="00831C1F"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44" w:type="pct"/>
            <w:tcBorders>
              <w:top w:val="single" w:sz="4" w:space="0" w:color="auto"/>
              <w:bottom w:val="nil"/>
            </w:tcBorders>
          </w:tcPr>
          <w:p w14:paraId="63A1896E" w14:textId="3312DC9C" w:rsidR="00831C1F" w:rsidRDefault="004F154D" w:rsidP="00C1564F">
            <w:pPr>
              <w:pStyle w:val="PURLMSH"/>
            </w:pPr>
            <w:r>
              <w:t>См. соответствующее уведомление.</w:t>
            </w:r>
            <w:r>
              <w:rPr>
                <w:b/>
              </w:rPr>
              <w:t xml:space="preserve"> Передача данных, Карты Bing, Yammer</w:t>
            </w:r>
            <w:r>
              <w:t xml:space="preserve"> </w:t>
            </w:r>
            <w:r>
              <w:rPr>
                <w:i/>
              </w:rPr>
              <w:t xml:space="preserve">(см. </w:t>
            </w:r>
            <w:hyperlink w:anchor="Appendix2" w:history="1">
              <w:r>
                <w:rPr>
                  <w:rStyle w:val="Hyperlink"/>
                  <w:i/>
                </w:rPr>
                <w:t>Приложение 2</w:t>
              </w:r>
            </w:hyperlink>
            <w:r>
              <w:rPr>
                <w:i/>
              </w:rPr>
              <w:t>)</w:t>
            </w:r>
          </w:p>
        </w:tc>
      </w:tr>
      <w:tr w:rsidR="009A4C7C" w14:paraId="4E068BBE" w14:textId="77777777" w:rsidTr="0015145F">
        <w:tc>
          <w:tcPr>
            <w:tcW w:w="2554" w:type="pct"/>
            <w:tcBorders>
              <w:top w:val="nil"/>
            </w:tcBorders>
          </w:tcPr>
          <w:p w14:paraId="07DA3D8E" w14:textId="4512AD23" w:rsidR="009A4C7C" w:rsidRPr="00250A5F" w:rsidRDefault="009A4C7C" w:rsidP="00C1564F">
            <w:pPr>
              <w:pStyle w:val="PURLMSH"/>
            </w:pPr>
            <w:r>
              <w:t xml:space="preserve">Клиентское/Дополнительное программное обеспечение </w:t>
            </w:r>
            <w:r>
              <w:rPr>
                <w:b/>
              </w:rPr>
              <w:t>Да</w:t>
            </w:r>
            <w:r>
              <w:t xml:space="preserve"> </w:t>
            </w:r>
            <w:r w:rsidR="00AD75EE" w:rsidRPr="00AD75EE">
              <w:br/>
            </w:r>
            <w:r>
              <w:rPr>
                <w:i/>
              </w:rPr>
              <w:t xml:space="preserve">(см. </w:t>
            </w:r>
            <w:hyperlink w:anchor="Appendix1" w:history="1">
              <w:r>
                <w:rPr>
                  <w:rStyle w:val="Hyperlink"/>
                  <w:i/>
                </w:rPr>
                <w:t>Приложение 1</w:t>
              </w:r>
            </w:hyperlink>
            <w:r>
              <w:rPr>
                <w:i/>
              </w:rPr>
              <w:t>)</w:t>
            </w:r>
          </w:p>
        </w:tc>
        <w:tc>
          <w:tcPr>
            <w:tcW w:w="2444" w:type="pct"/>
            <w:tcBorders>
              <w:top w:val="nil"/>
            </w:tcBorders>
          </w:tcPr>
          <w:p w14:paraId="5A7823E9" w14:textId="05F8B0FA" w:rsidR="009A4C7C" w:rsidRDefault="003B0799"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501DAF" w:rsidRDefault="009A4C7C"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C1564F">
            <w:pPr>
              <w:pStyle w:val="PURBody"/>
              <w:rPr>
                <w:i/>
              </w:rPr>
            </w:pPr>
            <w:r>
              <w:rPr>
                <w:b/>
              </w:rPr>
              <w:t>Необходимо:</w:t>
            </w:r>
          </w:p>
          <w:p w14:paraId="5B2A51BF" w14:textId="1C0997B5" w:rsidR="009A4C7C" w:rsidRDefault="009A4C7C" w:rsidP="00C1564F">
            <w:pPr>
              <w:pStyle w:val="PURBullet-Indented"/>
              <w:spacing w:line="240" w:lineRule="auto"/>
            </w:pPr>
            <w:r>
              <w:t xml:space="preserve">Microsoft Dynamics CRM 2015 Essential SAL, </w:t>
            </w:r>
            <w:r>
              <w:rPr>
                <w:b/>
              </w:rPr>
              <w:t>или</w:t>
            </w:r>
          </w:p>
          <w:p w14:paraId="4DECFC0D" w14:textId="370DB9FF" w:rsidR="00F5704B" w:rsidRDefault="009A4C7C" w:rsidP="00C1564F">
            <w:pPr>
              <w:pStyle w:val="PURBullet-Indented"/>
              <w:spacing w:line="240" w:lineRule="auto"/>
            </w:pPr>
            <w:r>
              <w:t xml:space="preserve">Microsoft Dynamics CRM 2015 Basic SAL, </w:t>
            </w:r>
            <w:r>
              <w:rPr>
                <w:b/>
              </w:rPr>
              <w:t>или</w:t>
            </w:r>
          </w:p>
          <w:p w14:paraId="018EE149" w14:textId="24A52ACE" w:rsidR="009A4C7C" w:rsidRPr="000A3567" w:rsidRDefault="00F5704B" w:rsidP="00C1564F">
            <w:pPr>
              <w:pStyle w:val="PURBullet-Indented"/>
              <w:spacing w:line="240" w:lineRule="auto"/>
            </w:pPr>
            <w:r>
              <w:t>Microsoft Dynamics CRM 2015 Professional SAL</w:t>
            </w:r>
          </w:p>
        </w:tc>
      </w:tr>
    </w:tbl>
    <w:p w14:paraId="081ED5A2" w14:textId="77777777" w:rsidR="009A4C7C" w:rsidRDefault="009A4C7C" w:rsidP="00C1564F">
      <w:pPr>
        <w:pStyle w:val="PURADDITIONALTERMSHEADERMB"/>
      </w:pPr>
      <w:r>
        <w:t>Дополнительные условия.</w:t>
      </w:r>
    </w:p>
    <w:p w14:paraId="35BF8FF7" w14:textId="77777777" w:rsidR="002A34F3" w:rsidRDefault="002A34F3" w:rsidP="00C1564F">
      <w:pPr>
        <w:pStyle w:val="PURBlueStrong"/>
        <w:spacing w:line="240" w:lineRule="auto"/>
        <w:rPr>
          <w:rStyle w:val="PURBlueStrongChar"/>
          <w:smallCaps/>
        </w:rPr>
      </w:pPr>
      <w:r>
        <w:rPr>
          <w:rStyle w:val="PURBlueStrongChar"/>
          <w:smallCaps/>
        </w:rPr>
        <w:t>Права на переход к использованию более ранней версии</w:t>
      </w:r>
    </w:p>
    <w:p w14:paraId="1102D093" w14:textId="2414D394" w:rsidR="002A34F3" w:rsidRPr="002A34F3" w:rsidRDefault="002A34F3" w:rsidP="00C1564F">
      <w:pPr>
        <w:pStyle w:val="PURBlueStrong"/>
        <w:spacing w:line="240" w:lineRule="auto"/>
        <w:rPr>
          <w:smallCaps w:val="0"/>
          <w:color w:val="404040" w:themeColor="text1" w:themeTint="BF"/>
          <w:spacing w:val="0"/>
        </w:rPr>
      </w:pPr>
      <w:r>
        <w:rPr>
          <w:smallCaps w:val="0"/>
          <w:color w:val="404040" w:themeColor="text1" w:themeTint="BF"/>
        </w:rPr>
        <w:t>Вы можете использовать только версию программного обеспечения,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w:t>
      </w:r>
    </w:p>
    <w:p w14:paraId="21F668D1" w14:textId="7DFDEA95" w:rsidR="009A4C7C" w:rsidRPr="008D5AC9" w:rsidRDefault="009A4C7C" w:rsidP="00C1564F">
      <w:pPr>
        <w:pStyle w:val="PURBody-Indented"/>
      </w:pPr>
      <w:r>
        <w:t>Для внешних пользователей, обращающихся к Microsoft Dynamics CRM 2015 через какое-либо приложение или графический пользовательский интерфейс (GUI), кроме клиентов Microsoft Dynamics CRM 2015, лицензия SAL не требуется. Под «внешними пользователями» подразумеваются пользователи, (i) не работающие в организации клиента или его аффилированных лиц и (ii) не являющиеся подрядчиками или агентами организации клиента или его аффилированных лиц.</w:t>
      </w:r>
    </w:p>
    <w:p w14:paraId="051FDFEA" w14:textId="2ECD7DE2" w:rsidR="000944DC" w:rsidRDefault="009A4C7C" w:rsidP="00C1564F">
      <w:pPr>
        <w:pStyle w:val="PURBody-Indented"/>
      </w:pPr>
      <w:r>
        <w:rPr>
          <w:b/>
        </w:rPr>
        <w:t>Microsoft Dynamics CRM 2015 Essential SAL:</w:t>
      </w:r>
      <w:r>
        <w:t xml:space="preserve"> </w:t>
      </w:r>
      <w:r>
        <w:rPr>
          <w:rFonts w:eastAsia="MS PGothic" w:cs="Arial"/>
          <w:iCs/>
          <w:color w:val="000000"/>
          <w:szCs w:val="18"/>
        </w:rPr>
        <w:t>Р</w:t>
      </w:r>
      <w:r>
        <w:rPr>
          <w:rFonts w:cs="Arial"/>
          <w:szCs w:val="18"/>
        </w:rPr>
        <w:t>азрешает доступ с использованием на уровне Essential к Поставщику услуг Microsoft Dynamics CRM 2015.</w:t>
      </w:r>
    </w:p>
    <w:p w14:paraId="32DDBA26" w14:textId="21837445" w:rsidR="009A4C7C" w:rsidRPr="00A748AB" w:rsidRDefault="009A4C7C" w:rsidP="00C1564F">
      <w:pPr>
        <w:pStyle w:val="PURBody-Indented"/>
        <w:rPr>
          <w:rFonts w:cs="Arial"/>
        </w:rPr>
      </w:pPr>
      <w:r>
        <w:rPr>
          <w:b/>
        </w:rPr>
        <w:t>Microsoft Dynamics CRM 2015 Basic SAL:</w:t>
      </w:r>
      <w:r>
        <w:t xml:space="preserve"> </w:t>
      </w:r>
      <w:r>
        <w:rPr>
          <w:rFonts w:eastAsia="MS PGothic" w:cs="Arial"/>
          <w:iCs/>
        </w:rPr>
        <w:t>Разрешает доступ с использованием на уровне Basic к Поставщику услуг Microsoft Dynamics CRM 2015.</w:t>
      </w:r>
    </w:p>
    <w:p w14:paraId="38DB072E" w14:textId="47DBF066" w:rsidR="00366E49" w:rsidRPr="00D458E7" w:rsidRDefault="00F5704B" w:rsidP="00C1564F">
      <w:pPr>
        <w:pStyle w:val="PURBody-Indented"/>
        <w:rPr>
          <w:rFonts w:cs="Arial"/>
        </w:rPr>
      </w:pPr>
      <w:r>
        <w:rPr>
          <w:b/>
        </w:rPr>
        <w:t>Microsoft Dynamics CRM 2015 Professional SAL:</w:t>
      </w:r>
      <w:r>
        <w:t xml:space="preserve"> Разрешает доступ уровня Professional к Microsoft Dynamics CRM Server 2015 Service Provider и дает право на установку и использование Unified Service Desk (USD). Правом использовать USD обладают только пользователи, которым назначены лицензии SAL.</w:t>
      </w:r>
    </w:p>
    <w:p w14:paraId="7F3B08BC" w14:textId="319CF2DF" w:rsidR="00893CE7" w:rsidRPr="008D5AC9" w:rsidRDefault="00A93FEE" w:rsidP="00C1564F">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16CB18B3" w14:textId="7D303753" w:rsidR="009A4C7C" w:rsidRDefault="009A4C7C" w:rsidP="00C1564F">
      <w:pPr>
        <w:pStyle w:val="PURProductName"/>
      </w:pPr>
      <w:bookmarkStart w:id="522" w:name="_Toc299519127"/>
      <w:bookmarkStart w:id="523" w:name="_Toc299531559"/>
      <w:bookmarkStart w:id="524" w:name="_Toc299531883"/>
      <w:bookmarkStart w:id="525" w:name="_Toc299957166"/>
      <w:bookmarkStart w:id="526" w:name="_Toc346536867"/>
      <w:bookmarkStart w:id="527" w:name="_Toc346895318"/>
      <w:bookmarkStart w:id="528" w:name="_Toc339280331"/>
      <w:bookmarkStart w:id="529" w:name="_Toc339280474"/>
      <w:bookmarkStart w:id="530" w:name="_Toc363552804"/>
      <w:bookmarkStart w:id="531" w:name="_Toc363552867"/>
      <w:bookmarkStart w:id="532" w:name="_Toc378682166"/>
      <w:bookmarkStart w:id="533" w:name="_Toc378682268"/>
      <w:bookmarkStart w:id="534" w:name="_Toc371268280"/>
      <w:bookmarkStart w:id="535" w:name="_Toc371268346"/>
      <w:bookmarkStart w:id="536" w:name="_Toc379278483"/>
      <w:bookmarkStart w:id="537" w:name="_Toc379278545"/>
      <w:bookmarkStart w:id="538" w:name="_Toc428364415"/>
      <w:bookmarkStart w:id="539" w:name="_Toc428364779"/>
      <w:r>
        <w:t xml:space="preserve">Microsoft Dynamics GP </w:t>
      </w:r>
      <w:bookmarkEnd w:id="522"/>
      <w:bookmarkEnd w:id="523"/>
      <w:bookmarkEnd w:id="524"/>
      <w:bookmarkEnd w:id="525"/>
      <w:r>
        <w:t>201</w:t>
      </w:r>
      <w:bookmarkEnd w:id="526"/>
      <w:bookmarkEnd w:id="527"/>
      <w:bookmarkEnd w:id="528"/>
      <w:bookmarkEnd w:id="529"/>
      <w:bookmarkEnd w:id="530"/>
      <w:bookmarkEnd w:id="531"/>
      <w:bookmarkEnd w:id="532"/>
      <w:bookmarkEnd w:id="533"/>
      <w:bookmarkEnd w:id="534"/>
      <w:bookmarkEnd w:id="535"/>
      <w:bookmarkEnd w:id="536"/>
      <w:bookmarkEnd w:id="537"/>
      <w:r>
        <w:t>5</w:t>
      </w:r>
      <w:r w:rsidR="005D4A0E" w:rsidRPr="001B58B7">
        <w:t xml:space="preserve"> </w:t>
      </w:r>
      <w:r w:rsidR="005D4A0E">
        <w:rPr>
          <w:lang w:val="en-US"/>
        </w:rPr>
        <w:t>R</w:t>
      </w:r>
      <w:r w:rsidR="005D4A0E" w:rsidRPr="001B58B7">
        <w:t>2</w:t>
      </w:r>
      <w:bookmarkEnd w:id="538"/>
      <w:bookmarkEnd w:id="539"/>
      <w:r>
        <w:fldChar w:fldCharType="begin"/>
      </w:r>
      <w:r>
        <w:instrText>XE "Microsoft Dynamics GP 2015</w:instrText>
      </w:r>
      <w:r w:rsidR="005D4A0E" w:rsidRPr="001B58B7">
        <w:instrText xml:space="preserve"> </w:instrText>
      </w:r>
      <w:r w:rsidR="005D4A0E">
        <w:rPr>
          <w:lang w:val="en-US"/>
        </w:rPr>
        <w:instrText>R</w:instrText>
      </w:r>
      <w:r w:rsidR="005D4A0E" w:rsidRPr="001B58B7">
        <w:instrText>2</w:instrText>
      </w:r>
      <w:r>
        <w:instrText>"</w:instrText>
      </w:r>
      <w:r>
        <w:fldChar w:fldCharType="end"/>
      </w:r>
    </w:p>
    <w:p w14:paraId="087F3D02" w14:textId="77777777" w:rsidR="009A4C7C" w:rsidRDefault="009A4C7C"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91"/>
        <w:gridCol w:w="114"/>
        <w:gridCol w:w="5178"/>
      </w:tblGrid>
      <w:tr w:rsidR="00831C1F" w14:paraId="37DAF811" w14:textId="77777777" w:rsidTr="008B4AAF">
        <w:tc>
          <w:tcPr>
            <w:tcW w:w="2599" w:type="pct"/>
            <w:gridSpan w:val="2"/>
            <w:tcBorders>
              <w:top w:val="single" w:sz="4" w:space="0" w:color="auto"/>
              <w:bottom w:val="nil"/>
            </w:tcBorders>
          </w:tcPr>
          <w:p w14:paraId="14542F20" w14:textId="50669913" w:rsidR="00831C1F" w:rsidRPr="003667B6" w:rsidRDefault="00831C1F"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01" w:type="pct"/>
            <w:tcBorders>
              <w:top w:val="single" w:sz="4" w:space="0" w:color="auto"/>
              <w:bottom w:val="nil"/>
            </w:tcBorders>
          </w:tcPr>
          <w:p w14:paraId="7CA09758" w14:textId="77777777" w:rsidR="00831C1F" w:rsidRDefault="004F154D" w:rsidP="00C1564F">
            <w:pPr>
              <w:pStyle w:val="PURLMSH"/>
              <w:ind w:left="-48"/>
            </w:pPr>
            <w:r>
              <w:t xml:space="preserve">См. соответствующее уведомление. </w:t>
            </w:r>
            <w:r>
              <w:rPr>
                <w:b/>
              </w:rPr>
              <w:t>Нет</w:t>
            </w:r>
          </w:p>
        </w:tc>
      </w:tr>
      <w:tr w:rsidR="009A4C7C" w14:paraId="0A6EEFC2" w14:textId="77777777" w:rsidTr="008B4AAF">
        <w:tc>
          <w:tcPr>
            <w:tcW w:w="2599" w:type="pct"/>
            <w:gridSpan w:val="2"/>
            <w:tcBorders>
              <w:top w:val="nil"/>
            </w:tcBorders>
          </w:tcPr>
          <w:p w14:paraId="666B69A2" w14:textId="230EB27E" w:rsidR="009A4C7C" w:rsidRPr="00250A5F" w:rsidRDefault="006B55FB" w:rsidP="00C1564F">
            <w:pPr>
              <w:pStyle w:val="PURLMSH"/>
            </w:pPr>
            <w:r>
              <w:t xml:space="preserve">Клиентское/Дополнительное программное обеспечение </w:t>
            </w:r>
            <w:r>
              <w:rPr>
                <w:b/>
              </w:rPr>
              <w:t>Да</w:t>
            </w:r>
            <w:r>
              <w:t xml:space="preserve"> </w:t>
            </w:r>
            <w:r w:rsidR="00AD75EE" w:rsidRPr="00AD75EE">
              <w:br/>
            </w:r>
            <w:r>
              <w:rPr>
                <w:i/>
              </w:rPr>
              <w:lastRenderedPageBreak/>
              <w:t xml:space="preserve">(см. </w:t>
            </w:r>
            <w:hyperlink w:anchor="Appendix1" w:history="1">
              <w:r>
                <w:rPr>
                  <w:rStyle w:val="Hyperlink"/>
                  <w:i/>
                </w:rPr>
                <w:t>Приложение 1</w:t>
              </w:r>
            </w:hyperlink>
            <w:r>
              <w:rPr>
                <w:i/>
              </w:rPr>
              <w:t>)</w:t>
            </w:r>
          </w:p>
        </w:tc>
        <w:tc>
          <w:tcPr>
            <w:tcW w:w="2401" w:type="pct"/>
            <w:tcBorders>
              <w:top w:val="nil"/>
            </w:tcBorders>
          </w:tcPr>
          <w:p w14:paraId="41C0544D" w14:textId="30AA09F7" w:rsidR="009A4C7C" w:rsidRDefault="003B0799" w:rsidP="00C1564F">
            <w:pPr>
              <w:pStyle w:val="PURLMSH"/>
              <w:ind w:left="-48"/>
            </w:pPr>
            <w:r>
              <w:lastRenderedPageBreak/>
              <w:t xml:space="preserve">Право на получение программных услуг на серверах поставщиков </w:t>
            </w:r>
            <w:r>
              <w:lastRenderedPageBreak/>
              <w:t xml:space="preserve">центров обработки данных: </w:t>
            </w:r>
            <w:r>
              <w:rPr>
                <w:b/>
              </w:rPr>
              <w:t>Да</w:t>
            </w:r>
          </w:p>
        </w:tc>
      </w:tr>
      <w:tr w:rsidR="009A4C7C" w:rsidRPr="00501DAF" w14:paraId="1564F799" w14:textId="77777777" w:rsidTr="008B4AAF">
        <w:tblPrEx>
          <w:tblBorders>
            <w:top w:val="none" w:sz="0" w:space="0" w:color="auto"/>
            <w:bottom w:val="none" w:sz="0" w:space="0" w:color="auto"/>
          </w:tblBorders>
        </w:tblPrEx>
        <w:tc>
          <w:tcPr>
            <w:tcW w:w="5000" w:type="pct"/>
            <w:gridSpan w:val="3"/>
            <w:shd w:val="clear" w:color="auto" w:fill="E5EEF7"/>
          </w:tcPr>
          <w:p w14:paraId="5CF09A86" w14:textId="77777777" w:rsidR="009A4C7C" w:rsidRPr="00501DAF" w:rsidRDefault="009A4C7C" w:rsidP="00C1564F">
            <w:pPr>
              <w:pStyle w:val="PURTableHeaderWhite"/>
              <w:spacing w:after="0" w:line="240" w:lineRule="auto"/>
              <w:rPr>
                <w:i w:val="0"/>
                <w:color w:val="404040" w:themeColor="text1" w:themeTint="BF"/>
              </w:rPr>
            </w:pPr>
            <w:r>
              <w:rPr>
                <w:i w:val="0"/>
                <w:color w:val="404040" w:themeColor="text1" w:themeTint="BF"/>
              </w:rPr>
              <w:lastRenderedPageBreak/>
              <w:t>ЛИЦЕНЗИИ ПОДПИСЧИКА (SAL).</w:t>
            </w:r>
          </w:p>
        </w:tc>
      </w:tr>
      <w:tr w:rsidR="0096689C" w:rsidRPr="0090053A" w14:paraId="59AF38CC" w14:textId="77777777" w:rsidTr="008B4AAF">
        <w:tblPrEx>
          <w:tblBorders>
            <w:top w:val="none" w:sz="0" w:space="0" w:color="auto"/>
            <w:bottom w:val="none" w:sz="0" w:space="0" w:color="auto"/>
          </w:tblBorders>
        </w:tblPrEx>
        <w:tc>
          <w:tcPr>
            <w:tcW w:w="2546" w:type="pct"/>
          </w:tcPr>
          <w:p w14:paraId="1669288C" w14:textId="77777777" w:rsidR="0096689C" w:rsidRPr="00830DCA" w:rsidRDefault="0096689C" w:rsidP="00C1564F">
            <w:pPr>
              <w:pStyle w:val="PURBody"/>
              <w:rPr>
                <w:b/>
              </w:rPr>
            </w:pPr>
            <w:r>
              <w:rPr>
                <w:b/>
              </w:rPr>
              <w:t>Необходимо:</w:t>
            </w:r>
          </w:p>
          <w:p w14:paraId="5B45350F" w14:textId="3DC75D7E" w:rsidR="0096689C" w:rsidRPr="006659BE" w:rsidRDefault="0096689C" w:rsidP="00C1564F">
            <w:pPr>
              <w:pStyle w:val="PURBullet-Indented"/>
              <w:spacing w:line="240" w:lineRule="auto"/>
              <w:ind w:left="491" w:hanging="270"/>
            </w:pPr>
            <w:r>
              <w:t>Dynamics GP 2015</w:t>
            </w:r>
            <w:r w:rsidR="005D4A0E">
              <w:rPr>
                <w:lang w:val="en-US"/>
              </w:rPr>
              <w:t xml:space="preserve"> R2</w:t>
            </w:r>
            <w:r>
              <w:t xml:space="preserve"> Full User SAL </w:t>
            </w:r>
            <w:r>
              <w:rPr>
                <w:b/>
              </w:rPr>
              <w:t>или</w:t>
            </w:r>
          </w:p>
          <w:p w14:paraId="1E12F8E4" w14:textId="245A8BCF" w:rsidR="006659BE" w:rsidRPr="000A3567" w:rsidRDefault="006659BE" w:rsidP="00C1564F">
            <w:pPr>
              <w:pStyle w:val="PURBullet-Indented"/>
              <w:spacing w:line="240" w:lineRule="auto"/>
              <w:ind w:left="491" w:hanging="270"/>
            </w:pPr>
            <w:r>
              <w:t>Dynamics GP 2015</w:t>
            </w:r>
            <w:r w:rsidR="005D4A0E" w:rsidRPr="005D4A0E">
              <w:t xml:space="preserve"> </w:t>
            </w:r>
            <w:r w:rsidR="005D4A0E">
              <w:rPr>
                <w:lang w:val="en-US"/>
              </w:rPr>
              <w:t>R</w:t>
            </w:r>
            <w:r w:rsidR="005D4A0E" w:rsidRPr="005D4A0E">
              <w:t>2</w:t>
            </w:r>
            <w:r>
              <w:t>, стандартная лицензия SAL «на пользователя»</w:t>
            </w:r>
            <w:r>
              <w:rPr>
                <w:b/>
              </w:rPr>
              <w:t xml:space="preserve"> и дополнительно</w:t>
            </w:r>
          </w:p>
          <w:p w14:paraId="72A83BEE" w14:textId="40B2404B" w:rsidR="0096689C" w:rsidRPr="009B2897" w:rsidRDefault="0096689C" w:rsidP="00C1564F">
            <w:pPr>
              <w:pStyle w:val="PURBullet-Indented"/>
              <w:spacing w:line="240" w:lineRule="auto"/>
              <w:ind w:left="491" w:hanging="270"/>
              <w:rPr>
                <w:lang w:val="en-US"/>
              </w:rPr>
            </w:pPr>
            <w:r w:rsidRPr="009B2897">
              <w:rPr>
                <w:lang w:val="en-US"/>
              </w:rPr>
              <w:t>Dynamics GP 2015</w:t>
            </w:r>
            <w:r w:rsidR="005D4A0E">
              <w:rPr>
                <w:lang w:val="en-US"/>
              </w:rPr>
              <w:t xml:space="preserve"> R2</w:t>
            </w:r>
            <w:r w:rsidRPr="009B2897">
              <w:rPr>
                <w:lang w:val="en-US"/>
              </w:rPr>
              <w:t xml:space="preserve"> Limited User SAL</w:t>
            </w:r>
          </w:p>
        </w:tc>
        <w:tc>
          <w:tcPr>
            <w:tcW w:w="2454" w:type="pct"/>
            <w:gridSpan w:val="2"/>
          </w:tcPr>
          <w:p w14:paraId="57365030" w14:textId="782841D5" w:rsidR="0096689C" w:rsidRPr="009B2897" w:rsidRDefault="0096689C" w:rsidP="00C1564F">
            <w:pPr>
              <w:pStyle w:val="PURBullet-Indented"/>
              <w:numPr>
                <w:ilvl w:val="0"/>
                <w:numId w:val="0"/>
              </w:numPr>
              <w:spacing w:line="240" w:lineRule="auto"/>
              <w:ind w:left="810"/>
              <w:rPr>
                <w:bCs/>
                <w:lang w:val="en-US"/>
              </w:rPr>
            </w:pPr>
          </w:p>
        </w:tc>
      </w:tr>
    </w:tbl>
    <w:p w14:paraId="3222D183" w14:textId="77777777" w:rsidR="009A4C7C" w:rsidRDefault="001F0EC7" w:rsidP="00C1564F">
      <w:pPr>
        <w:pStyle w:val="PURADDITIONALTERMSHEADERMB"/>
      </w:pPr>
      <w:r>
        <w:t>Дополнительные условия.</w:t>
      </w:r>
    </w:p>
    <w:p w14:paraId="7F4D3DB1" w14:textId="77777777" w:rsidR="002A34F3" w:rsidRDefault="002A34F3" w:rsidP="00C1564F">
      <w:pPr>
        <w:pStyle w:val="PURBlueStrong"/>
        <w:keepNext w:val="0"/>
        <w:keepLines w:val="0"/>
        <w:spacing w:line="240" w:lineRule="auto"/>
        <w:rPr>
          <w:rStyle w:val="PURBlueStrongChar"/>
          <w:smallCaps/>
        </w:rPr>
      </w:pPr>
      <w:r>
        <w:rPr>
          <w:rStyle w:val="PURBlueStrongChar"/>
          <w:smallCaps/>
        </w:rPr>
        <w:t>Права на переход к использованию более ранней версии</w:t>
      </w:r>
    </w:p>
    <w:p w14:paraId="5144AF81" w14:textId="3027D277" w:rsidR="002A34F3" w:rsidRPr="002A34F3" w:rsidRDefault="002A34F3" w:rsidP="00C1564F">
      <w:pPr>
        <w:pStyle w:val="PURBlueStrong"/>
        <w:keepNext w:val="0"/>
        <w:keepLines w:val="0"/>
        <w:spacing w:line="240" w:lineRule="auto"/>
        <w:rPr>
          <w:smallCaps w:val="0"/>
          <w:color w:val="404040" w:themeColor="text1" w:themeTint="BF"/>
          <w:spacing w:val="0"/>
        </w:rPr>
      </w:pPr>
      <w:r>
        <w:rPr>
          <w:smallCaps w:val="0"/>
          <w:color w:val="404040" w:themeColor="text1" w:themeTint="BF"/>
        </w:rPr>
        <w:t xml:space="preserve"> Несмотря на пункт «Права на использование других версий» в разделе Универсальных условий лицензии, вместо лицензионной версии разрешается использовать только Microsoft Dynamics GP 2013 или Microsoft GP 2013 R2.</w:t>
      </w:r>
    </w:p>
    <w:p w14:paraId="119DC71C" w14:textId="24E1628C" w:rsidR="0096689C" w:rsidRPr="0096689C" w:rsidRDefault="0096689C" w:rsidP="00C1564F">
      <w:pPr>
        <w:pStyle w:val="PURBlueStrong"/>
        <w:keepNext w:val="0"/>
        <w:keepLines w:val="0"/>
        <w:spacing w:line="240" w:lineRule="auto"/>
      </w:pPr>
      <w:r>
        <w:t>Типы лицензий SAL</w:t>
      </w:r>
    </w:p>
    <w:p w14:paraId="6CEC3B5C" w14:textId="72BC7009" w:rsidR="0096689C" w:rsidRDefault="0096689C" w:rsidP="00C1564F">
      <w:pPr>
        <w:pStyle w:val="PURBody-Indented"/>
        <w:contextualSpacing/>
        <w:rPr>
          <w:szCs w:val="18"/>
        </w:rPr>
      </w:pPr>
      <w:r>
        <w:rPr>
          <w:iCs/>
          <w:szCs w:val="18"/>
        </w:rPr>
        <w:t>Существует три типа лицензий SAL</w:t>
      </w:r>
      <w:r>
        <w:t xml:space="preserve">. </w:t>
      </w:r>
    </w:p>
    <w:p w14:paraId="3DAE2F7C" w14:textId="77777777" w:rsidR="0096689C" w:rsidRPr="00DF3827" w:rsidRDefault="0096689C" w:rsidP="00C1564F">
      <w:pPr>
        <w:pStyle w:val="PURBullet-Indented"/>
        <w:spacing w:line="240" w:lineRule="auto"/>
        <w:rPr>
          <w:rFonts w:cs="Arial"/>
        </w:rPr>
      </w:pPr>
      <w:r>
        <w:rPr>
          <w:rFonts w:cs="Arial"/>
          <w:b/>
        </w:rPr>
        <w:t>Полная лицензия SAL «на пользователя» —</w:t>
      </w:r>
      <w:r>
        <w:rPr>
          <w:rFonts w:cs="Arial"/>
        </w:rPr>
        <w:t xml:space="preserve"> тип лицензии, предоставляющий </w:t>
      </w:r>
      <w:r>
        <w:t>пользователю, которому назначена лицензия</w:t>
      </w:r>
      <w:r>
        <w:rPr>
          <w:rFonts w:cs="Arial"/>
        </w:rPr>
        <w:t xml:space="preserve">, право на прямой или косвенный доступ с помощью любых средств </w:t>
      </w:r>
      <w:r>
        <w:t>ко всем функциям серверного программного обеспечения в рамках решения ERP. «Решение ERP» — это компоненты программного обеспечения, управляющие модулями пользователей и финансовой отчетности.</w:t>
      </w:r>
    </w:p>
    <w:p w14:paraId="6C0167C4" w14:textId="11594AA6" w:rsidR="006659BE" w:rsidRPr="00A748AB" w:rsidRDefault="006659BE" w:rsidP="00C1564F">
      <w:pPr>
        <w:pStyle w:val="PURBullet-Indented"/>
        <w:spacing w:line="240" w:lineRule="auto"/>
        <w:rPr>
          <w:rFonts w:cs="Arial"/>
        </w:rPr>
      </w:pPr>
      <w:r w:rsidRPr="001B58B7">
        <w:rPr>
          <w:rFonts w:cs="Arial"/>
          <w:b/>
        </w:rPr>
        <w:t>Стандартная</w:t>
      </w:r>
      <w:r>
        <w:rPr>
          <w:b/>
        </w:rPr>
        <w:t xml:space="preserve"> лицензия SAL «на пользователя» —</w:t>
      </w:r>
      <w:r>
        <w:t xml:space="preserve"> тип лицензии, предоставляющий пользователю, которому она назначена, право на прямой или косвенный доступ с помощью любых средств ко всем функциям Начального пакета в Решении ERP, как описано в Руководстве по лицензированию GP 2015</w:t>
      </w:r>
      <w:r w:rsidR="005D4A0E" w:rsidRPr="005D4A0E">
        <w:t xml:space="preserve"> </w:t>
      </w:r>
      <w:r w:rsidR="005D4A0E">
        <w:rPr>
          <w:lang w:val="en-US"/>
        </w:rPr>
        <w:t>R</w:t>
      </w:r>
      <w:r w:rsidR="005D4A0E" w:rsidRPr="005D4A0E">
        <w:t>2</w:t>
      </w:r>
      <w:r>
        <w:t xml:space="preserve"> от января 2015 года (</w:t>
      </w:r>
      <w:hyperlink r:id="rId159" w:history="1">
        <w:r>
          <w:rPr>
            <w:rStyle w:val="Hyperlink"/>
          </w:rPr>
          <w:t>http://go.microsoft.com/fwlink/?LinkId=324885</w:t>
        </w:r>
      </w:hyperlink>
      <w:r>
        <w:t>).</w:t>
      </w:r>
    </w:p>
    <w:p w14:paraId="5E6073A6" w14:textId="77777777" w:rsidR="0096689C" w:rsidRDefault="0096689C" w:rsidP="00C1564F">
      <w:pPr>
        <w:pStyle w:val="PURBullet-Indented"/>
        <w:spacing w:line="240" w:lineRule="auto"/>
      </w:pPr>
      <w:r>
        <w:rPr>
          <w:b/>
        </w:rPr>
        <w:t>Ограниченная лицензия SAL «на пользователя» —</w:t>
      </w:r>
      <w:r>
        <w:t xml:space="preserve"> тип лицензии, предоставляющий пользователю, которому назначена лицензия, право на прямой или косвенный доступ с помощью любых средств к решению ERP для выполнения перечисленных ниже задач: </w:t>
      </w:r>
    </w:p>
    <w:p w14:paraId="35418BB6" w14:textId="5CD321A9" w:rsidR="0096689C" w:rsidRDefault="0096689C" w:rsidP="00C1564F">
      <w:pPr>
        <w:pStyle w:val="PURBullet"/>
        <w:numPr>
          <w:ilvl w:val="0"/>
          <w:numId w:val="0"/>
        </w:numPr>
        <w:spacing w:line="240" w:lineRule="auto"/>
        <w:ind w:left="720" w:hanging="270"/>
      </w:pPr>
      <w:r>
        <w:t xml:space="preserve">(i) доступ для чтения к данным решения ERP; либо </w:t>
      </w:r>
    </w:p>
    <w:p w14:paraId="35A910B0" w14:textId="5FED0FE3" w:rsidR="00D57345" w:rsidRDefault="0096689C" w:rsidP="00C1564F">
      <w:pPr>
        <w:pStyle w:val="PURBullet"/>
        <w:numPr>
          <w:ilvl w:val="0"/>
          <w:numId w:val="0"/>
        </w:numPr>
        <w:spacing w:line="240" w:lineRule="auto"/>
        <w:ind w:left="720" w:hanging="270"/>
      </w:pPr>
      <w:r>
        <w:t>(ii) доступ к трем предварительно заданным идентификаторам ролей безопасности («ESS Employee», «ESS PTE Employee» и «ESS Purchase Requester») с целью ввода и извлечения данных, персонализированных для этого пользователя; либо</w:t>
      </w:r>
    </w:p>
    <w:p w14:paraId="2E9987E1" w14:textId="5D970C2D" w:rsidR="0096689C" w:rsidRDefault="00D57345" w:rsidP="00C1564F">
      <w:pPr>
        <w:pStyle w:val="PURBullet"/>
        <w:numPr>
          <w:ilvl w:val="0"/>
          <w:numId w:val="0"/>
        </w:numPr>
        <w:spacing w:line="240" w:lineRule="auto"/>
        <w:ind w:left="720" w:hanging="270"/>
      </w:pPr>
      <w:r>
        <w:t>(iii) доступ для записи посредством функции управления временем и затратами; либо</w:t>
      </w:r>
    </w:p>
    <w:p w14:paraId="30229F4F" w14:textId="5FAA4FFB" w:rsidR="00D57345" w:rsidRDefault="0096689C" w:rsidP="00C1564F">
      <w:pPr>
        <w:pStyle w:val="PURBullet"/>
        <w:numPr>
          <w:ilvl w:val="0"/>
          <w:numId w:val="0"/>
        </w:numPr>
        <w:spacing w:line="240" w:lineRule="auto"/>
        <w:ind w:left="720" w:hanging="270"/>
      </w:pPr>
      <w:r>
        <w:t>(iv) доступ к порталу Business Portal и средству Management Reporter Viewer; либо</w:t>
      </w:r>
    </w:p>
    <w:p w14:paraId="52FE9682" w14:textId="29918E22" w:rsidR="0096689C" w:rsidRDefault="00D57345" w:rsidP="00C1564F">
      <w:pPr>
        <w:pStyle w:val="PURBullet"/>
        <w:numPr>
          <w:ilvl w:val="0"/>
          <w:numId w:val="0"/>
        </w:numPr>
        <w:spacing w:line="240" w:lineRule="auto"/>
        <w:ind w:left="720" w:hanging="270"/>
      </w:pPr>
      <w:r>
        <w:t>(v) доступ к порталу Business Portal (недоступно для Microsoft Dynamics GP 2015</w:t>
      </w:r>
      <w:r w:rsidR="005D4A0E" w:rsidRPr="005D4A0E">
        <w:t xml:space="preserve"> </w:t>
      </w:r>
      <w:r w:rsidR="005D4A0E">
        <w:rPr>
          <w:lang w:val="en-US"/>
        </w:rPr>
        <w:t>R</w:t>
      </w:r>
      <w:r w:rsidR="005D4A0E" w:rsidRPr="005D4A0E">
        <w:t>2</w:t>
      </w:r>
      <w:r>
        <w:t>).</w:t>
      </w:r>
    </w:p>
    <w:p w14:paraId="16FC32A1" w14:textId="032F9C83" w:rsidR="006659BE" w:rsidRPr="006659BE" w:rsidRDefault="006659BE" w:rsidP="00C1564F">
      <w:pPr>
        <w:pStyle w:val="PURBody"/>
        <w:ind w:left="270"/>
      </w:pPr>
      <w:r>
        <w:rPr>
          <w:color w:val="404040"/>
          <w:szCs w:val="18"/>
        </w:rPr>
        <w:t>Необходимо назначить стандартные лицензии SAL «на пользователя» или полные лицензии SAL «на пользователя» для пользователей Конечного пользователя. Вы не имеете права назначать сочетание полных лицензий SAL «на пользователя» и стандартных лицензий SAL «на пользователя» для одного и того же Конечного пользователя. Также вы можете назначить ограниченные лицензии SAL «на пользователя» для пользователей Конечного пользователя.</w:t>
      </w:r>
    </w:p>
    <w:p w14:paraId="6E2A587C" w14:textId="77777777" w:rsidR="008A6C4D" w:rsidRPr="003D33E5" w:rsidRDefault="008A6C4D" w:rsidP="00C1564F">
      <w:pPr>
        <w:pStyle w:val="PURBlueStrong"/>
        <w:spacing w:after="120" w:line="240" w:lineRule="auto"/>
        <w:contextualSpacing/>
        <w:rPr>
          <w:rStyle w:val="PURBlueStrongChar"/>
          <w:smallCaps/>
        </w:rPr>
      </w:pPr>
      <w:r>
        <w:rPr>
          <w:rStyle w:val="PURBlueStrongChar"/>
          <w:smallCaps/>
        </w:rPr>
        <w:t>Лицензия SAL не требуется</w:t>
      </w:r>
    </w:p>
    <w:p w14:paraId="7CB0E198" w14:textId="65F61042" w:rsidR="008A6C4D" w:rsidRDefault="008A6C4D" w:rsidP="00C1564F">
      <w:pPr>
        <w:pStyle w:val="PURBullet"/>
        <w:numPr>
          <w:ilvl w:val="0"/>
          <w:numId w:val="0"/>
        </w:numPr>
        <w:spacing w:line="240" w:lineRule="auto"/>
        <w:ind w:left="216"/>
      </w:pPr>
      <w:r>
        <w:t>Вам не нужно приобретать и назначать лицензии SAL пользователям, которые являются сотрудниками сторонних организаций и обращаются к Microsoft Dynamics GP 2013 только с целью предоставления профессиональных бухгалтерских услуг, связанных с проведением аудита.</w:t>
      </w:r>
    </w:p>
    <w:p w14:paraId="461E083F" w14:textId="7C224342" w:rsidR="009A4C7C" w:rsidRPr="008F7CB0" w:rsidRDefault="009A4C7C" w:rsidP="00C1564F">
      <w:pPr>
        <w:pStyle w:val="PURBlueStrong"/>
        <w:spacing w:after="120" w:line="240" w:lineRule="auto"/>
        <w:contextualSpacing/>
        <w:rPr>
          <w:rStyle w:val="PURBlueStrongChar"/>
          <w:smallCaps/>
        </w:rPr>
      </w:pPr>
      <w:r>
        <w:rPr>
          <w:rStyle w:val="PURBlueStrongChar"/>
          <w:smallCaps/>
        </w:rPr>
        <w:t>Локализация и перевод</w:t>
      </w:r>
    </w:p>
    <w:p w14:paraId="092F3594" w14:textId="70300BF4" w:rsidR="009A4C7C" w:rsidRPr="00830DCA" w:rsidRDefault="009A4C7C" w:rsidP="00C1564F">
      <w:pPr>
        <w:pStyle w:val="PURBody-Indented"/>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60" w:history="1">
        <w:r>
          <w:rPr>
            <w:rStyle w:val="Hyperlink"/>
          </w:rPr>
          <w:t>http://www.microsoft.com/dynamics/en/us/products/gp-availability.aspx</w:t>
        </w:r>
      </w:hyperlink>
      <w:r>
        <w:t>.</w:t>
      </w:r>
    </w:p>
    <w:p w14:paraId="3D906AC2" w14:textId="34A758BA" w:rsidR="009A4C7C" w:rsidRPr="008F7CB0" w:rsidRDefault="009A4C7C" w:rsidP="00C1564F">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685C7103" w14:textId="0CBA5D5A" w:rsidR="009A4C7C" w:rsidRPr="008F7CB0" w:rsidRDefault="009A4C7C" w:rsidP="00C1564F">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w:t>
      </w:r>
      <w:r>
        <w:lastRenderedPageBreak/>
        <w:t xml:space="preserve">Dynamics Partner Localization and Translation Licensing Program посетите веб-сайт </w:t>
      </w:r>
      <w:hyperlink r:id="rId161" w:history="1">
        <w:r>
          <w:rPr>
            <w:rStyle w:val="Hyperlink"/>
          </w:rPr>
          <w:t>https://mbs.microsoft.com/partnersource/partneressentials/pllp</w:t>
        </w:r>
      </w:hyperlink>
      <w:r>
        <w:t xml:space="preserve"> или обратитесь к своему Менеджеру по работе с партнерами.</w:t>
      </w:r>
    </w:p>
    <w:p w14:paraId="3D686671" w14:textId="3A936BE2" w:rsidR="009A4C7C" w:rsidRDefault="00A93FEE" w:rsidP="00C1564F">
      <w:pPr>
        <w:pStyle w:val="PURBreadcrumb"/>
        <w:keepNext w:val="0"/>
        <w:rPr>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692EDB88" w14:textId="7E75F80C" w:rsidR="009A4C7C" w:rsidRDefault="009A4C7C" w:rsidP="00C1564F">
      <w:pPr>
        <w:pStyle w:val="PURProductName"/>
      </w:pPr>
      <w:bookmarkStart w:id="540" w:name="_Toc299519128"/>
      <w:bookmarkStart w:id="541" w:name="_Toc299531560"/>
      <w:bookmarkStart w:id="542" w:name="_Toc299531884"/>
      <w:bookmarkStart w:id="543" w:name="_Toc299957167"/>
      <w:bookmarkStart w:id="544" w:name="_Toc346536868"/>
      <w:bookmarkStart w:id="545" w:name="_Toc346895319"/>
      <w:bookmarkStart w:id="546" w:name="_Toc339280332"/>
      <w:bookmarkStart w:id="547" w:name="_Toc339280475"/>
      <w:bookmarkStart w:id="548" w:name="_Toc363552805"/>
      <w:bookmarkStart w:id="549" w:name="_Toc363552868"/>
      <w:bookmarkStart w:id="550" w:name="_Toc378682167"/>
      <w:bookmarkStart w:id="551" w:name="_Toc378682269"/>
      <w:bookmarkStart w:id="552" w:name="_Toc371268281"/>
      <w:bookmarkStart w:id="553" w:name="_Toc371268347"/>
      <w:bookmarkStart w:id="554" w:name="_Toc379278484"/>
      <w:bookmarkStart w:id="555" w:name="_Toc379278546"/>
      <w:bookmarkStart w:id="556" w:name="_Toc428364416"/>
      <w:bookmarkStart w:id="557" w:name="_Toc428364780"/>
      <w:r>
        <w:t xml:space="preserve">Microsoft Dynamics NAV </w:t>
      </w:r>
      <w:bookmarkEnd w:id="540"/>
      <w:bookmarkEnd w:id="541"/>
      <w:bookmarkEnd w:id="542"/>
      <w:bookmarkEnd w:id="543"/>
      <w:r>
        <w:t>2015</w:t>
      </w:r>
      <w:bookmarkEnd w:id="544"/>
      <w:bookmarkEnd w:id="545"/>
      <w:bookmarkEnd w:id="546"/>
      <w:bookmarkEnd w:id="547"/>
      <w:bookmarkEnd w:id="548"/>
      <w:bookmarkEnd w:id="549"/>
      <w:bookmarkEnd w:id="550"/>
      <w:bookmarkEnd w:id="551"/>
      <w:bookmarkEnd w:id="552"/>
      <w:bookmarkEnd w:id="553"/>
      <w:bookmarkEnd w:id="554"/>
      <w:bookmarkEnd w:id="555"/>
      <w:bookmarkEnd w:id="556"/>
      <w:bookmarkEnd w:id="557"/>
      <w:r>
        <w:fldChar w:fldCharType="begin"/>
      </w:r>
      <w:r>
        <w:instrText>XE "Microsoft Dynamics NAV 2015"</w:instrText>
      </w:r>
      <w:r>
        <w:fldChar w:fldCharType="end"/>
      </w:r>
    </w:p>
    <w:p w14:paraId="45A8F27B" w14:textId="77777777" w:rsidR="009A4C7C" w:rsidRDefault="009A4C7C"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104"/>
        <w:gridCol w:w="5191"/>
      </w:tblGrid>
      <w:tr w:rsidR="00831C1F" w14:paraId="217BA3DE" w14:textId="77777777" w:rsidTr="007331A1">
        <w:tc>
          <w:tcPr>
            <w:tcW w:w="2549" w:type="pct"/>
            <w:gridSpan w:val="2"/>
            <w:tcBorders>
              <w:top w:val="single" w:sz="4" w:space="0" w:color="auto"/>
              <w:bottom w:val="nil"/>
            </w:tcBorders>
          </w:tcPr>
          <w:p w14:paraId="7D6B3F1B" w14:textId="6D13222D" w:rsidR="00831C1F" w:rsidRPr="003667B6" w:rsidRDefault="00831C1F"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51" w:type="pct"/>
            <w:tcBorders>
              <w:top w:val="single" w:sz="4" w:space="0" w:color="auto"/>
              <w:bottom w:val="nil"/>
            </w:tcBorders>
          </w:tcPr>
          <w:p w14:paraId="1660FAA1" w14:textId="77777777" w:rsidR="00831C1F" w:rsidRDefault="004F154D" w:rsidP="00C1564F">
            <w:pPr>
              <w:pStyle w:val="PURLMSH"/>
            </w:pPr>
            <w:r>
              <w:t xml:space="preserve">См. соответствующее уведомление. </w:t>
            </w:r>
            <w:r>
              <w:rPr>
                <w:b/>
              </w:rPr>
              <w:t>Нет</w:t>
            </w:r>
          </w:p>
        </w:tc>
      </w:tr>
      <w:tr w:rsidR="009A4C7C" w14:paraId="197CABC0" w14:textId="77777777" w:rsidTr="007331A1">
        <w:tc>
          <w:tcPr>
            <w:tcW w:w="2549" w:type="pct"/>
            <w:gridSpan w:val="2"/>
            <w:tcBorders>
              <w:top w:val="nil"/>
            </w:tcBorders>
          </w:tcPr>
          <w:p w14:paraId="1F4A4A07" w14:textId="2EA778BF" w:rsidR="009A4C7C" w:rsidRPr="00250A5F" w:rsidRDefault="006B55FB" w:rsidP="00C1564F">
            <w:pPr>
              <w:pStyle w:val="PURLMSH"/>
            </w:pPr>
            <w:r>
              <w:t xml:space="preserve">Клиентское/Дополнительное программное обеспечение </w:t>
            </w:r>
            <w:r>
              <w:rPr>
                <w:b/>
              </w:rPr>
              <w:t>Да</w:t>
            </w:r>
            <w:r>
              <w:t xml:space="preserve"> </w:t>
            </w:r>
            <w:r w:rsidR="00AD75EE" w:rsidRPr="00AD75EE">
              <w:br/>
            </w:r>
            <w:r>
              <w:rPr>
                <w:i/>
              </w:rPr>
              <w:t xml:space="preserve">(см. </w:t>
            </w:r>
            <w:hyperlink w:anchor="Appendix1" w:history="1">
              <w:r>
                <w:rPr>
                  <w:rStyle w:val="Hyperlink"/>
                  <w:i/>
                </w:rPr>
                <w:t>Приложение 1</w:t>
              </w:r>
            </w:hyperlink>
            <w:r>
              <w:rPr>
                <w:i/>
              </w:rPr>
              <w:t>)</w:t>
            </w:r>
          </w:p>
        </w:tc>
        <w:tc>
          <w:tcPr>
            <w:tcW w:w="2451" w:type="pct"/>
            <w:tcBorders>
              <w:top w:val="nil"/>
            </w:tcBorders>
          </w:tcPr>
          <w:p w14:paraId="0006A1E0" w14:textId="064D037A" w:rsidR="009A4C7C" w:rsidRDefault="003B0799"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501DAF" w:rsidRDefault="009A4C7C"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C1564F">
            <w:pPr>
              <w:pStyle w:val="PURBody"/>
              <w:rPr>
                <w:b/>
              </w:rPr>
            </w:pPr>
            <w:r>
              <w:rPr>
                <w:b/>
              </w:rPr>
              <w:t>Необходимо:</w:t>
            </w:r>
          </w:p>
          <w:p w14:paraId="4CA922D6" w14:textId="126B53FB" w:rsidR="002133EE" w:rsidRPr="006659BE" w:rsidRDefault="002133EE" w:rsidP="00C1564F">
            <w:pPr>
              <w:pStyle w:val="PURBullet-Indented"/>
              <w:spacing w:line="240" w:lineRule="auto"/>
              <w:ind w:left="491"/>
            </w:pPr>
            <w:r>
              <w:t xml:space="preserve">Dynamics NAV 2015, полная лицензия SAL </w:t>
            </w:r>
            <w:r w:rsidR="00AD75EE" w:rsidRPr="00AD75EE">
              <w:br/>
            </w:r>
            <w:r>
              <w:t xml:space="preserve">«на пользователя», </w:t>
            </w:r>
            <w:r>
              <w:rPr>
                <w:b/>
              </w:rPr>
              <w:t>или</w:t>
            </w:r>
          </w:p>
          <w:p w14:paraId="10824E10" w14:textId="3D2DF40B" w:rsidR="006659BE" w:rsidRPr="000A3567" w:rsidRDefault="006659BE" w:rsidP="00C1564F">
            <w:pPr>
              <w:pStyle w:val="PURBullet-Indented"/>
              <w:spacing w:line="240" w:lineRule="auto"/>
              <w:ind w:left="491"/>
            </w:pPr>
            <w:r>
              <w:t xml:space="preserve">Dynamics NAV 2015, стандартная лицензия SAL «на пользователя» </w:t>
            </w:r>
            <w:r>
              <w:rPr>
                <w:b/>
              </w:rPr>
              <w:t>и дополнительно</w:t>
            </w:r>
          </w:p>
          <w:p w14:paraId="0FAA3A7F" w14:textId="34D06934" w:rsidR="002133EE" w:rsidRPr="000A3567" w:rsidRDefault="002133EE" w:rsidP="00C1564F">
            <w:pPr>
              <w:pStyle w:val="PURBullet-Indented"/>
              <w:spacing w:line="240" w:lineRule="auto"/>
              <w:ind w:left="491"/>
            </w:pPr>
            <w:r>
              <w:t>Dynamics NAV 2015, ограниченная лицензия SAL «на пользователя»</w:t>
            </w:r>
          </w:p>
          <w:p w14:paraId="7709F36B" w14:textId="0A2B3F97" w:rsidR="002133EE" w:rsidRPr="000A3567" w:rsidRDefault="002133EE" w:rsidP="00C1564F">
            <w:pPr>
              <w:pStyle w:val="PURBullet-Indented"/>
              <w:numPr>
                <w:ilvl w:val="0"/>
                <w:numId w:val="0"/>
              </w:numPr>
              <w:spacing w:line="240" w:lineRule="auto"/>
            </w:pPr>
          </w:p>
        </w:tc>
        <w:tc>
          <w:tcPr>
            <w:tcW w:w="2500" w:type="pct"/>
            <w:gridSpan w:val="2"/>
          </w:tcPr>
          <w:p w14:paraId="361D719D" w14:textId="77777777" w:rsidR="002133EE" w:rsidRDefault="002133EE" w:rsidP="00C1564F">
            <w:pPr>
              <w:pStyle w:val="PURBlueStrong-Indented"/>
              <w:spacing w:line="240" w:lineRule="auto"/>
            </w:pPr>
          </w:p>
          <w:p w14:paraId="13244FB4" w14:textId="18C2D44F" w:rsidR="002133EE" w:rsidRPr="003528B0" w:rsidRDefault="002133EE" w:rsidP="00C1564F">
            <w:pPr>
              <w:pStyle w:val="PURBullet-Indented"/>
              <w:numPr>
                <w:ilvl w:val="0"/>
                <w:numId w:val="0"/>
              </w:numPr>
              <w:spacing w:line="240" w:lineRule="auto"/>
              <w:ind w:left="810"/>
              <w:rPr>
                <w:b/>
                <w:bCs/>
              </w:rPr>
            </w:pPr>
          </w:p>
        </w:tc>
      </w:tr>
    </w:tbl>
    <w:p w14:paraId="21D52641" w14:textId="77777777" w:rsidR="009A4C7C" w:rsidRDefault="001F0EC7" w:rsidP="00C1564F">
      <w:pPr>
        <w:pStyle w:val="PURADDITIONALTERMSHEADERMB"/>
      </w:pPr>
      <w:r>
        <w:t>Дополнительные условия.</w:t>
      </w:r>
    </w:p>
    <w:p w14:paraId="7A59D307" w14:textId="77777777" w:rsidR="002A34F3" w:rsidRDefault="002A34F3" w:rsidP="00C1564F">
      <w:pPr>
        <w:pStyle w:val="PURBlueStrong"/>
        <w:spacing w:line="240" w:lineRule="auto"/>
        <w:rPr>
          <w:rStyle w:val="PURBlueStrongChar"/>
          <w:smallCaps/>
        </w:rPr>
      </w:pPr>
      <w:r>
        <w:rPr>
          <w:rStyle w:val="PURBlueStrongChar"/>
          <w:smallCaps/>
        </w:rPr>
        <w:t>Права на переход к использованию более ранней версии</w:t>
      </w:r>
    </w:p>
    <w:p w14:paraId="63019A6B" w14:textId="690A50F5" w:rsidR="002A34F3" w:rsidRPr="002A34F3" w:rsidRDefault="002A34F3" w:rsidP="00C1564F">
      <w:pPr>
        <w:pStyle w:val="PURBlueStrong"/>
        <w:spacing w:line="240" w:lineRule="auto"/>
        <w:rPr>
          <w:smallCaps w:val="0"/>
          <w:color w:val="404040" w:themeColor="text1" w:themeTint="BF"/>
          <w:spacing w:val="0"/>
        </w:rPr>
      </w:pPr>
      <w:r>
        <w:rPr>
          <w:smallCaps w:val="0"/>
          <w:color w:val="404040" w:themeColor="text1" w:themeTint="BF"/>
        </w:rPr>
        <w:t>Вы можете использовать только версию программного обеспечения,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 Данные условия применимы к Microsoft Dynamics NAV 2013, Microsoft NAV 2013 R2 и Microsoft Dynamics NAV 2015. Эти условия не применимы к версиям, предшествующим Microsoft Dynamics NAV 2013.</w:t>
      </w:r>
    </w:p>
    <w:p w14:paraId="2DF73A7B" w14:textId="7475BB1E" w:rsidR="00501B7F" w:rsidRPr="00501B7F" w:rsidRDefault="00501B7F" w:rsidP="00C1564F">
      <w:pPr>
        <w:pStyle w:val="PURBlueStrong"/>
        <w:spacing w:line="240" w:lineRule="auto"/>
        <w:rPr>
          <w:lang w:eastAsia="zh-CN"/>
        </w:rPr>
      </w:pPr>
      <w:r>
        <w:t>Типы лицензий SAL</w:t>
      </w:r>
    </w:p>
    <w:p w14:paraId="008B46BF" w14:textId="422310D1" w:rsidR="00501B7F" w:rsidRDefault="00501B7F" w:rsidP="00C1564F">
      <w:pPr>
        <w:pStyle w:val="PURBody-Indented"/>
        <w:rPr>
          <w:szCs w:val="18"/>
        </w:rPr>
      </w:pPr>
      <w:r>
        <w:rPr>
          <w:iCs/>
          <w:szCs w:val="18"/>
        </w:rPr>
        <w:t>Существует три типа лицензий SAL</w:t>
      </w:r>
      <w:r>
        <w:t>.</w:t>
      </w:r>
    </w:p>
    <w:p w14:paraId="7A25BA7E" w14:textId="4C952908" w:rsidR="00501B7F" w:rsidRPr="00A748AB" w:rsidRDefault="00501B7F" w:rsidP="00C1564F">
      <w:pPr>
        <w:pStyle w:val="PURBullet-Indented"/>
        <w:keepNext/>
        <w:keepLines/>
        <w:spacing w:line="240" w:lineRule="auto"/>
        <w:ind w:left="490"/>
        <w:rPr>
          <w:rFonts w:cs="Arial"/>
        </w:rPr>
      </w:pPr>
      <w:r>
        <w:rPr>
          <w:rFonts w:cs="Arial"/>
          <w:b/>
        </w:rPr>
        <w:t>Полная лицензия SAL «на пользователя» —</w:t>
      </w:r>
      <w:r>
        <w:rPr>
          <w:rFonts w:cs="Arial"/>
        </w:rPr>
        <w:t xml:space="preserve"> тип лицензии, предоставляющий </w:t>
      </w:r>
      <w:r>
        <w:t>пользователю, которому назначена лицензия</w:t>
      </w:r>
      <w:r>
        <w:rPr>
          <w:rFonts w:cs="Arial"/>
        </w:rPr>
        <w:t xml:space="preserve">, право на прямой или косвенный доступ с помощью любых средств </w:t>
      </w:r>
      <w:r>
        <w:t>ко всем функциям серверного программного обеспечения в рамках решения ERP. «Решение ERP» — это компоненты программного обеспечения, управляющие модулями пользователей и финансовой отчетности.</w:t>
      </w:r>
    </w:p>
    <w:p w14:paraId="7D77A543" w14:textId="300BAB89" w:rsidR="006659BE" w:rsidRPr="006659BE" w:rsidRDefault="006659BE" w:rsidP="00C1564F">
      <w:pPr>
        <w:pStyle w:val="PURBullet-Indented"/>
        <w:spacing w:line="240" w:lineRule="auto"/>
      </w:pPr>
      <w:r>
        <w:rPr>
          <w:b/>
        </w:rPr>
        <w:t>Стандартная лицензия SAL «на пользователя» —</w:t>
      </w:r>
      <w:r>
        <w:t xml:space="preserve"> тип лицензии, предоставляющий пользователю, которому она назначена, право на прямой или косвенный доступ с помощью любых средств ко всем функциям Начального пакета в Решении ERP, как описано в Руководстве по лицензированию NAV 2015 от января 2015 года (</w:t>
      </w:r>
      <w:hyperlink r:id="rId162" w:history="1">
        <w:r>
          <w:rPr>
            <w:rStyle w:val="Hyperlink"/>
          </w:rPr>
          <w:t>http://go.microsoft.com/fwlink/?LinkId=324885</w:t>
        </w:r>
      </w:hyperlink>
      <w:r>
        <w:t>).</w:t>
      </w:r>
    </w:p>
    <w:p w14:paraId="14705AF4" w14:textId="5D0EF6D1" w:rsidR="00501B7F" w:rsidRDefault="00501B7F" w:rsidP="00C1564F">
      <w:pPr>
        <w:pStyle w:val="PURBullet-Indented"/>
        <w:spacing w:line="240" w:lineRule="auto"/>
      </w:pPr>
      <w:r>
        <w:rPr>
          <w:rFonts w:cs="Arial"/>
          <w:b/>
        </w:rPr>
        <w:t>Ограниченная лицензия SAL «на пользователя» —</w:t>
      </w:r>
      <w:r>
        <w:rPr>
          <w:rFonts w:cs="Arial"/>
        </w:rPr>
        <w:t xml:space="preserve"> </w:t>
      </w:r>
      <w:r>
        <w:t>тип лицензии, предоставляющий пользователю, которому назначена лицензия, право на прямой или косвенный доступ к Решению ERP для выполнения перечисленных ниже задач:</w:t>
      </w:r>
    </w:p>
    <w:p w14:paraId="355E064D" w14:textId="221F88B8" w:rsidR="00501B7F" w:rsidRDefault="00501B7F" w:rsidP="00C1564F">
      <w:pPr>
        <w:pStyle w:val="PURBullet"/>
        <w:numPr>
          <w:ilvl w:val="0"/>
          <w:numId w:val="0"/>
        </w:numPr>
        <w:spacing w:line="240" w:lineRule="auto"/>
        <w:ind w:left="720" w:hanging="270"/>
      </w:pPr>
      <w:r>
        <w:t>(i) доступ для чтения к данным Решения ERP; либо</w:t>
      </w:r>
    </w:p>
    <w:p w14:paraId="732492A2" w14:textId="77777777" w:rsidR="00501B7F" w:rsidRDefault="00501B7F" w:rsidP="00C1564F">
      <w:pPr>
        <w:pStyle w:val="PURBullet"/>
        <w:numPr>
          <w:ilvl w:val="0"/>
          <w:numId w:val="0"/>
        </w:numPr>
        <w:spacing w:line="240" w:lineRule="auto"/>
        <w:ind w:left="720" w:hanging="270"/>
      </w:pPr>
      <w:r>
        <w:t>(ii) доступ для записи с учетом ограничений, описанных в определении ограниченной лицензии «на пользователя», которое можно найти по следующей ссылке (</w:t>
      </w:r>
      <w:hyperlink r:id="rId163" w:history="1">
        <w:r>
          <w:rPr>
            <w:rStyle w:val="Hyperlink"/>
          </w:rPr>
          <w:t>http://go.microsoft.com/fwlink/?LinkId=266708</w:t>
        </w:r>
      </w:hyperlink>
      <w:r>
        <w:t>), через любой клиент, обращающийся к Решению ERP посредством интерфейса API Microsoft Dynamics NAV.</w:t>
      </w:r>
    </w:p>
    <w:p w14:paraId="2A29F315" w14:textId="7F910E19" w:rsidR="006659BE" w:rsidRPr="006659BE" w:rsidRDefault="006659BE" w:rsidP="00C1564F">
      <w:pPr>
        <w:pStyle w:val="PURBody"/>
        <w:ind w:left="270"/>
      </w:pPr>
      <w:r>
        <w:rPr>
          <w:color w:val="404040"/>
          <w:szCs w:val="18"/>
        </w:rPr>
        <w:t>Необходимо назначить стандартные лицензии SAL «на пользователя» или полные лицензии SAL «на пользователя» для пользователей Конечного пользователя. Вы не имеете права назначать сочетание полных лицензий SAL «на пользователя» и стандартных лицензий SAL «на пользователя» для одного и того же Конечного пользователя. Также вы можете назначить ограниченные лицензии SAL «на пользователя» для пользователей Конечного пользователя</w:t>
      </w:r>
    </w:p>
    <w:p w14:paraId="5E14E9FE" w14:textId="77777777" w:rsidR="009A48FC" w:rsidRPr="003D33E5" w:rsidRDefault="009A48FC" w:rsidP="00C1564F">
      <w:pPr>
        <w:pStyle w:val="PURBlueStrong"/>
        <w:spacing w:line="240" w:lineRule="auto"/>
        <w:rPr>
          <w:rStyle w:val="PURBlueStrongChar"/>
          <w:smallCaps/>
        </w:rPr>
      </w:pPr>
      <w:r>
        <w:rPr>
          <w:rStyle w:val="PURBlueStrongChar"/>
          <w:smallCaps/>
        </w:rPr>
        <w:t>Лицензия SAL не требуется</w:t>
      </w:r>
    </w:p>
    <w:p w14:paraId="6361A43E" w14:textId="5432A7F1" w:rsidR="009A48FC" w:rsidRDefault="009A48FC" w:rsidP="00C1564F">
      <w:pPr>
        <w:pStyle w:val="PURBody-Indented"/>
      </w:pPr>
      <w:r>
        <w:t>Вам не нужно приобретать и назначать лицензии SAL пользователям, которые являются сотрудниками сторонних организаций и обращаются к Microsoft Dynamics NAV 2015 только с целью предоставления профессиональных бухгалтерских услуг, связанных с проведением аудита.</w:t>
      </w:r>
    </w:p>
    <w:p w14:paraId="4DDA3DF5" w14:textId="5A354CC9" w:rsidR="00CA63B9" w:rsidRDefault="00CA63B9" w:rsidP="00C1564F">
      <w:pPr>
        <w:pStyle w:val="PURBody-Indented"/>
      </w:pPr>
      <w:r>
        <w:t xml:space="preserve">Вам не нужно приобретать и назначать лицензии SAL пользователям, которые являются клиентами Конечного пользователя, обращающимися к Microsoft Dynamics NAV 2015 посредством Веб-служб, если только Конечный </w:t>
      </w:r>
      <w:r>
        <w:lastRenderedPageBreak/>
        <w:t>пользователь не использует Microsoft Dynamics NAV 2013 R2 для предоставления услуг аутсорсинга бизнес-процессов своим клиентам.</w:t>
      </w:r>
    </w:p>
    <w:p w14:paraId="47D0208A" w14:textId="77777777" w:rsidR="009A4C7C" w:rsidRPr="008F7CB0" w:rsidRDefault="009A4C7C" w:rsidP="00C1564F">
      <w:pPr>
        <w:pStyle w:val="PURBlueStrong"/>
        <w:spacing w:line="240" w:lineRule="auto"/>
        <w:rPr>
          <w:rStyle w:val="PURBlueStrongChar"/>
          <w:smallCaps/>
        </w:rPr>
      </w:pPr>
      <w:r>
        <w:rPr>
          <w:rStyle w:val="PURBlueStrongChar"/>
          <w:smallCaps/>
        </w:rPr>
        <w:t>Локализация и перевод</w:t>
      </w:r>
    </w:p>
    <w:p w14:paraId="167D1AA3" w14:textId="16CF31D4" w:rsidR="009A4C7C" w:rsidRPr="00830DCA" w:rsidRDefault="009A4C7C" w:rsidP="00C1564F">
      <w:pPr>
        <w:pStyle w:val="PURBody-Indented"/>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64" w:history="1">
        <w:r>
          <w:rPr>
            <w:rStyle w:val="Hyperlink"/>
          </w:rPr>
          <w:t>http://www.microsoft.com/dynamics/en/us/products/nav-availability.aspx</w:t>
        </w:r>
      </w:hyperlink>
      <w:r>
        <w:t>.</w:t>
      </w:r>
    </w:p>
    <w:p w14:paraId="676D23D6" w14:textId="54936899" w:rsidR="009A4C7C" w:rsidRPr="008F7CB0" w:rsidRDefault="009A4C7C" w:rsidP="00C1564F">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6104C75F" w14:textId="1D38D0BB" w:rsidR="009A4C7C" w:rsidRPr="008F7CB0" w:rsidRDefault="009A4C7C" w:rsidP="00C1564F">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65" w:history="1">
        <w:r>
          <w:rPr>
            <w:rStyle w:val="Hyperlink"/>
          </w:rPr>
          <w:t>https://mbs.microsoft.com/partnersource/partneressentials/pllp</w:t>
        </w:r>
      </w:hyperlink>
      <w:r>
        <w:t xml:space="preserve"> или обратитесь к своему Менеджеру по работе с партнерами.</w:t>
      </w:r>
    </w:p>
    <w:p w14:paraId="0F61604E" w14:textId="142560CF" w:rsidR="009A4C7C" w:rsidRDefault="00A93FEE" w:rsidP="00C1564F">
      <w:pPr>
        <w:pStyle w:val="PURBreadcrumb"/>
        <w:keepNext w:val="0"/>
        <w:rPr>
          <w:rStyle w:val="Hyperlink"/>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25B84D2E" w14:textId="13415E4D" w:rsidR="009A4C7C" w:rsidRDefault="009A4C7C" w:rsidP="00C1564F">
      <w:pPr>
        <w:pStyle w:val="PURProductName"/>
      </w:pPr>
      <w:bookmarkStart w:id="558" w:name="_Toc299519129"/>
      <w:bookmarkStart w:id="559" w:name="_Toc299531561"/>
      <w:bookmarkStart w:id="560" w:name="_Toc299531885"/>
      <w:bookmarkStart w:id="561" w:name="_Toc299957168"/>
      <w:bookmarkStart w:id="562" w:name="_Toc346536869"/>
      <w:bookmarkStart w:id="563" w:name="_Toc346895320"/>
      <w:bookmarkStart w:id="564" w:name="_Toc339280333"/>
      <w:bookmarkStart w:id="565" w:name="_Toc339280476"/>
      <w:bookmarkStart w:id="566" w:name="_Toc363552806"/>
      <w:bookmarkStart w:id="567" w:name="_Toc363552869"/>
      <w:bookmarkStart w:id="568" w:name="_Toc378682168"/>
      <w:bookmarkStart w:id="569" w:name="_Toc378682270"/>
      <w:bookmarkStart w:id="570" w:name="_Toc371268282"/>
      <w:bookmarkStart w:id="571" w:name="_Toc371268348"/>
      <w:bookmarkStart w:id="572" w:name="_Toc379278485"/>
      <w:bookmarkStart w:id="573" w:name="_Toc379278547"/>
      <w:bookmarkStart w:id="574" w:name="_Toc428364417"/>
      <w:bookmarkStart w:id="575" w:name="_Toc428364781"/>
      <w:r>
        <w:t>Microsoft Dynamics SL 2015</w:t>
      </w:r>
      <w:bookmarkEnd w:id="558"/>
      <w:bookmarkEnd w:id="559"/>
      <w:bookmarkEnd w:id="560"/>
      <w:bookmarkEnd w:id="561"/>
      <w:bookmarkEnd w:id="562"/>
      <w:bookmarkEnd w:id="563"/>
      <w:bookmarkEnd w:id="564"/>
      <w:bookmarkEnd w:id="565"/>
      <w:bookmarkEnd w:id="566"/>
      <w:bookmarkEnd w:id="567"/>
      <w:bookmarkEnd w:id="568"/>
      <w:bookmarkEnd w:id="569"/>
      <w:bookmarkEnd w:id="570"/>
      <w:bookmarkEnd w:id="571"/>
      <w:bookmarkEnd w:id="572"/>
      <w:bookmarkEnd w:id="573"/>
      <w:bookmarkEnd w:id="574"/>
      <w:bookmarkEnd w:id="575"/>
      <w:r>
        <w:fldChar w:fldCharType="begin"/>
      </w:r>
      <w:r>
        <w:instrText>XE "Microsoft Dynamics SL 2015"</w:instrText>
      </w:r>
      <w:r>
        <w:fldChar w:fldCharType="end"/>
      </w:r>
    </w:p>
    <w:p w14:paraId="2A75A412" w14:textId="77777777" w:rsidR="009A4C7C" w:rsidRDefault="009A4C7C" w:rsidP="00C1564F">
      <w:pPr>
        <w:pStyle w:val="PURLicenseTerm"/>
        <w:keepNext/>
        <w:keepLines/>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14:paraId="2D9584B6" w14:textId="77777777" w:rsidTr="0015145F">
        <w:tc>
          <w:tcPr>
            <w:tcW w:w="2500" w:type="pct"/>
            <w:tcBorders>
              <w:top w:val="single" w:sz="4" w:space="0" w:color="auto"/>
              <w:bottom w:val="nil"/>
            </w:tcBorders>
          </w:tcPr>
          <w:p w14:paraId="7E240F84" w14:textId="1DDA95AA" w:rsidR="0015145F" w:rsidRPr="003667B6" w:rsidRDefault="0015145F" w:rsidP="00C1564F">
            <w:pPr>
              <w:pStyle w:val="PURLMSH"/>
              <w:keepNext/>
              <w:keepLines/>
            </w:pPr>
            <w:r>
              <w:t xml:space="preserve">Применимый раздел Общих условий лицензии SAL: </w:t>
            </w:r>
            <w:hyperlink w:anchor="SALTerms_Server" w:history="1">
              <w:r>
                <w:rPr>
                  <w:rStyle w:val="Hyperlink"/>
                </w:rPr>
                <w:t>Серверное ПО</w:t>
              </w:r>
            </w:hyperlink>
          </w:p>
        </w:tc>
        <w:tc>
          <w:tcPr>
            <w:tcW w:w="2500" w:type="pct"/>
            <w:tcBorders>
              <w:top w:val="single" w:sz="4" w:space="0" w:color="auto"/>
              <w:bottom w:val="nil"/>
            </w:tcBorders>
          </w:tcPr>
          <w:p w14:paraId="48743802" w14:textId="77777777" w:rsidR="0015145F" w:rsidRPr="003667B6" w:rsidRDefault="0015145F" w:rsidP="00C1564F">
            <w:pPr>
              <w:pStyle w:val="PURLMSH"/>
              <w:keepNext/>
              <w:keepLines/>
            </w:pPr>
            <w:r>
              <w:t xml:space="preserve">См. соответствующее уведомление. </w:t>
            </w:r>
            <w:r>
              <w:rPr>
                <w:b/>
              </w:rPr>
              <w:t>Нет</w:t>
            </w:r>
          </w:p>
        </w:tc>
      </w:tr>
      <w:tr w:rsidR="007331A1" w14:paraId="298E1375" w14:textId="77777777" w:rsidTr="0015145F">
        <w:tc>
          <w:tcPr>
            <w:tcW w:w="2500" w:type="pct"/>
            <w:tcBorders>
              <w:top w:val="single" w:sz="4" w:space="0" w:color="auto"/>
              <w:bottom w:val="nil"/>
            </w:tcBorders>
          </w:tcPr>
          <w:p w14:paraId="142A9154" w14:textId="4A8B16BD" w:rsidR="007331A1" w:rsidRDefault="007331A1" w:rsidP="00C1564F">
            <w:pPr>
              <w:pStyle w:val="PURLMSH"/>
            </w:pPr>
            <w:r>
              <w:t xml:space="preserve">Клиентское/Дополнительное программное обеспечение </w:t>
            </w:r>
            <w:r>
              <w:rPr>
                <w:b/>
              </w:rPr>
              <w:t>Да</w:t>
            </w:r>
            <w:r>
              <w:t xml:space="preserve"> </w:t>
            </w:r>
            <w:r w:rsidR="00FE47F2" w:rsidRPr="00FE47F2">
              <w:br/>
            </w:r>
            <w:r>
              <w:rPr>
                <w:i/>
              </w:rPr>
              <w:t xml:space="preserve">(см. </w:t>
            </w:r>
            <w:hyperlink w:anchor="Appendix1" w:history="1">
              <w:r>
                <w:rPr>
                  <w:rStyle w:val="Hyperlink"/>
                  <w:i/>
                </w:rPr>
                <w:t>Приложение 1</w:t>
              </w:r>
            </w:hyperlink>
            <w:r>
              <w:rPr>
                <w:i/>
              </w:rPr>
              <w:t>)</w:t>
            </w:r>
          </w:p>
        </w:tc>
        <w:tc>
          <w:tcPr>
            <w:tcW w:w="2500" w:type="pct"/>
            <w:tcBorders>
              <w:top w:val="single" w:sz="4" w:space="0" w:color="auto"/>
              <w:bottom w:val="nil"/>
            </w:tcBorders>
          </w:tcPr>
          <w:p w14:paraId="401610C4" w14:textId="4F381B2A" w:rsidR="007331A1" w:rsidRDefault="007331A1"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501DAF" w:rsidRDefault="009A4C7C"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15145F" w:rsidRPr="003528B0" w14:paraId="2220AF86" w14:textId="77777777" w:rsidTr="0015145F">
        <w:tblPrEx>
          <w:tblBorders>
            <w:top w:val="none" w:sz="0" w:space="0" w:color="auto"/>
            <w:bottom w:val="none" w:sz="0" w:space="0" w:color="auto"/>
          </w:tblBorders>
        </w:tblPrEx>
        <w:tc>
          <w:tcPr>
            <w:tcW w:w="2500" w:type="pct"/>
          </w:tcPr>
          <w:p w14:paraId="62040B92" w14:textId="77777777" w:rsidR="0015145F" w:rsidRDefault="0015145F" w:rsidP="00C1564F">
            <w:pPr>
              <w:pStyle w:val="PURBody"/>
            </w:pPr>
            <w:r>
              <w:t xml:space="preserve">Если программное обеспечение лицензируется по модели лицензий подписчика, </w:t>
            </w:r>
            <w:r>
              <w:rPr>
                <w:b/>
              </w:rPr>
              <w:t>вам потребуется:</w:t>
            </w:r>
          </w:p>
          <w:p w14:paraId="503CC112" w14:textId="77777777" w:rsidR="0015145F" w:rsidRPr="009B2897" w:rsidRDefault="0015145F" w:rsidP="00C1564F">
            <w:pPr>
              <w:pStyle w:val="PURBullet-Indented"/>
              <w:spacing w:line="240" w:lineRule="auto"/>
              <w:rPr>
                <w:lang w:val="en-US"/>
              </w:rPr>
            </w:pPr>
            <w:r w:rsidRPr="009B2897">
              <w:rPr>
                <w:lang w:val="en-US"/>
              </w:rPr>
              <w:t>Dynamics AM Full User SAL</w:t>
            </w:r>
            <w:r w:rsidRPr="009B2897">
              <w:rPr>
                <w:vertAlign w:val="superscript"/>
                <w:lang w:val="en-US"/>
              </w:rPr>
              <w:t>1</w:t>
            </w:r>
            <w:r w:rsidRPr="009B2897">
              <w:rPr>
                <w:lang w:val="en-US"/>
              </w:rPr>
              <w:t xml:space="preserve">, </w:t>
            </w:r>
            <w:r>
              <w:rPr>
                <w:b/>
              </w:rPr>
              <w:t>или</w:t>
            </w:r>
          </w:p>
          <w:p w14:paraId="1904510A" w14:textId="5DC0221E" w:rsidR="0015145F" w:rsidRPr="000A3567" w:rsidRDefault="0015145F" w:rsidP="00C1564F">
            <w:pPr>
              <w:pStyle w:val="PURBullet-Indented"/>
              <w:spacing w:line="240" w:lineRule="auto"/>
            </w:pPr>
            <w:r>
              <w:t>Dynamics AM Light User SAL</w:t>
            </w:r>
            <w:r>
              <w:rPr>
                <w:vertAlign w:val="superscript"/>
              </w:rPr>
              <w:t>1</w:t>
            </w:r>
            <w:r>
              <w:t xml:space="preserve">, </w:t>
            </w:r>
            <w:r>
              <w:rPr>
                <w:b/>
              </w:rPr>
              <w:t>или</w:t>
            </w:r>
          </w:p>
        </w:tc>
        <w:tc>
          <w:tcPr>
            <w:tcW w:w="2500" w:type="pct"/>
          </w:tcPr>
          <w:p w14:paraId="55A5B876" w14:textId="77777777" w:rsidR="0015145F" w:rsidRDefault="0015145F" w:rsidP="00C1564F">
            <w:pPr>
              <w:pStyle w:val="PURBody"/>
            </w:pPr>
          </w:p>
          <w:p w14:paraId="51A259D0" w14:textId="77777777" w:rsidR="0015145F" w:rsidRPr="009B2897" w:rsidRDefault="0015145F" w:rsidP="00C1564F">
            <w:pPr>
              <w:pStyle w:val="PURBullet-Indented"/>
              <w:spacing w:line="240" w:lineRule="auto"/>
              <w:rPr>
                <w:lang w:val="en-US"/>
              </w:rPr>
            </w:pPr>
            <w:r w:rsidRPr="009B2897">
              <w:rPr>
                <w:lang w:val="en-US"/>
              </w:rPr>
              <w:t>Dynamics BE Full User SAL</w:t>
            </w:r>
            <w:r w:rsidRPr="009B2897">
              <w:rPr>
                <w:vertAlign w:val="superscript"/>
                <w:lang w:val="en-US"/>
              </w:rPr>
              <w:t>2</w:t>
            </w:r>
            <w:r w:rsidRPr="009B2897">
              <w:rPr>
                <w:lang w:val="en-US"/>
              </w:rPr>
              <w:t xml:space="preserve">, </w:t>
            </w:r>
            <w:r>
              <w:rPr>
                <w:b/>
              </w:rPr>
              <w:t>или</w:t>
            </w:r>
          </w:p>
          <w:p w14:paraId="5C5C5D53" w14:textId="77777777" w:rsidR="0015145F" w:rsidRPr="000A3567" w:rsidRDefault="0015145F" w:rsidP="00C1564F">
            <w:pPr>
              <w:pStyle w:val="PURBullet-Indented"/>
              <w:spacing w:line="240" w:lineRule="auto"/>
            </w:pPr>
            <w:r>
              <w:t>Dynamics BE Light User SAL</w:t>
            </w:r>
            <w:r>
              <w:rPr>
                <w:vertAlign w:val="superscript"/>
              </w:rPr>
              <w:t>2</w:t>
            </w:r>
          </w:p>
          <w:p w14:paraId="5E750E0B" w14:textId="77777777" w:rsidR="0015145F" w:rsidRPr="006611AF" w:rsidRDefault="0015145F" w:rsidP="00C1564F">
            <w:pPr>
              <w:pStyle w:val="PURBullet-Indented"/>
              <w:numPr>
                <w:ilvl w:val="0"/>
                <w:numId w:val="0"/>
              </w:numPr>
              <w:spacing w:line="240" w:lineRule="auto"/>
              <w:ind w:left="810"/>
            </w:pPr>
            <w:r>
              <w:rPr>
                <w:vertAlign w:val="superscript"/>
              </w:rPr>
              <w:t>1</w:t>
            </w:r>
            <w:r>
              <w:t xml:space="preserve"> для выпуска Advanced Management</w:t>
            </w:r>
          </w:p>
          <w:p w14:paraId="4BA8B47B" w14:textId="77777777" w:rsidR="0015145F" w:rsidRPr="003528B0" w:rsidRDefault="0015145F" w:rsidP="00C1564F">
            <w:pPr>
              <w:pStyle w:val="PURBullet-Indented"/>
              <w:numPr>
                <w:ilvl w:val="0"/>
                <w:numId w:val="0"/>
              </w:numPr>
              <w:spacing w:line="240" w:lineRule="auto"/>
              <w:ind w:left="810"/>
              <w:rPr>
                <w:b/>
                <w:bCs/>
              </w:rPr>
            </w:pPr>
            <w:r>
              <w:rPr>
                <w:vertAlign w:val="superscript"/>
              </w:rPr>
              <w:t>2</w:t>
            </w:r>
            <w:r>
              <w:t xml:space="preserve"> для выпуска Business Essentials</w:t>
            </w:r>
          </w:p>
        </w:tc>
      </w:tr>
    </w:tbl>
    <w:p w14:paraId="5AFA5D2D" w14:textId="77777777" w:rsidR="009A4C7C" w:rsidRDefault="001F0EC7" w:rsidP="00C1564F">
      <w:pPr>
        <w:pStyle w:val="PURADDITIONALTERMSHEADERMB"/>
      </w:pPr>
      <w:r>
        <w:t>Дополнительные условия.</w:t>
      </w:r>
    </w:p>
    <w:p w14:paraId="1684571A" w14:textId="77777777" w:rsidR="002A34F3" w:rsidRDefault="002A34F3" w:rsidP="00C1564F">
      <w:pPr>
        <w:pStyle w:val="PURBlueStrong"/>
        <w:keepNext w:val="0"/>
        <w:keepLines w:val="0"/>
        <w:spacing w:line="240" w:lineRule="auto"/>
        <w:rPr>
          <w:rStyle w:val="PURBlueStrongChar"/>
          <w:smallCaps/>
        </w:rPr>
      </w:pPr>
      <w:r>
        <w:rPr>
          <w:rStyle w:val="PURBlueStrongChar"/>
          <w:smallCaps/>
        </w:rPr>
        <w:t>Права на переход к использованию более ранней версии</w:t>
      </w:r>
    </w:p>
    <w:p w14:paraId="6E0E43A7" w14:textId="2EE9C911" w:rsidR="002A34F3" w:rsidRPr="002A34F3" w:rsidRDefault="002A34F3" w:rsidP="00C1564F">
      <w:pPr>
        <w:pStyle w:val="PURBlueStrong"/>
        <w:keepNext w:val="0"/>
        <w:keepLines w:val="0"/>
        <w:spacing w:line="240" w:lineRule="auto"/>
        <w:rPr>
          <w:smallCaps w:val="0"/>
          <w:color w:val="404040" w:themeColor="text1" w:themeTint="BF"/>
          <w:spacing w:val="0"/>
        </w:rPr>
      </w:pPr>
      <w:r>
        <w:rPr>
          <w:smallCaps w:val="0"/>
          <w:color w:val="404040" w:themeColor="text1" w:themeTint="BF"/>
        </w:rPr>
        <w:t>Вы можете использовать только версию программного обеспечения,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w:t>
      </w:r>
    </w:p>
    <w:p w14:paraId="51D57BB6" w14:textId="6CC9099F" w:rsidR="009A4C7C" w:rsidRPr="00F3324F" w:rsidRDefault="00F3324F" w:rsidP="00C1564F">
      <w:pPr>
        <w:pStyle w:val="PURBlueStrong-Indented"/>
        <w:spacing w:line="240" w:lineRule="auto"/>
      </w:pPr>
      <w:r>
        <w:t>Типы лицензий SAL</w:t>
      </w:r>
    </w:p>
    <w:p w14:paraId="05F7D255" w14:textId="59D367CB" w:rsidR="009A4C7C" w:rsidRDefault="009A4C7C" w:rsidP="00C1564F">
      <w:pPr>
        <w:pStyle w:val="PURBody-Indented"/>
        <w:rPr>
          <w:szCs w:val="18"/>
        </w:rPr>
      </w:pPr>
      <w:r>
        <w:rPr>
          <w:iCs/>
          <w:szCs w:val="18"/>
        </w:rPr>
        <w:t>Существует два типа лицензий SAL</w:t>
      </w:r>
      <w:r>
        <w:t>. У лицензий SAL также существуют выпуски</w:t>
      </w:r>
      <w:r>
        <w:rPr>
          <w:szCs w:val="18"/>
        </w:rPr>
        <w:t xml:space="preserve">. Дополнительные сведения см. в Руководстве по лицензированию Microsoft Dynamics SL, размещенному по адресу </w:t>
      </w:r>
      <w:hyperlink r:id="rId166" w:history="1">
        <w:r>
          <w:rPr>
            <w:rStyle w:val="Hyperlink"/>
            <w:szCs w:val="18"/>
          </w:rPr>
          <w:t>http://go.microsoft.com/fwlink/?LinkId=517614&amp;clcid=0x409</w:t>
        </w:r>
      </w:hyperlink>
      <w:r>
        <w:rPr>
          <w:szCs w:val="18"/>
        </w:rPr>
        <w:t>.</w:t>
      </w:r>
    </w:p>
    <w:p w14:paraId="0F4CB8DC" w14:textId="3DD38965" w:rsidR="009A4C7C" w:rsidRPr="00A748AB" w:rsidRDefault="009A4C7C" w:rsidP="00C1564F">
      <w:pPr>
        <w:pStyle w:val="PURBullet-Indented"/>
        <w:spacing w:line="240" w:lineRule="auto"/>
        <w:rPr>
          <w:rFonts w:cs="Arial"/>
        </w:rPr>
      </w:pPr>
      <w:r>
        <w:rPr>
          <w:rFonts w:cs="Arial"/>
          <w:b/>
        </w:rPr>
        <w:t>Полная лицензия SAL «на пользователя» —</w:t>
      </w:r>
      <w:r>
        <w:rPr>
          <w:rFonts w:cs="Arial"/>
        </w:rPr>
        <w:t xml:space="preserve"> тип лицензии, предоставляющий право на полный доступ к системной базе данных с помощью любых средств доступа.</w:t>
      </w:r>
      <w:r>
        <w:t xml:space="preserve"> «Системная база данных» — это основная база данных, управляющая модулями пользователей и финансовой отчетности.</w:t>
      </w:r>
    </w:p>
    <w:p w14:paraId="0D5C8952" w14:textId="0EDDA582" w:rsidR="009A4C7C" w:rsidRDefault="009A4C7C" w:rsidP="00C1564F">
      <w:pPr>
        <w:pStyle w:val="PURBullet-Indented"/>
        <w:spacing w:line="240" w:lineRule="auto"/>
      </w:pPr>
      <w:r>
        <w:rPr>
          <w:b/>
        </w:rPr>
        <w:t>Базовая лицензия SAL «на пользователя» —</w:t>
      </w:r>
      <w:r>
        <w:t xml:space="preserve"> тип лицензии, предоставляющий право на ограниченный доступ к системной базе данных без использования расширенного клиента Microsoft Dynamics в качестве средства доступа. Расширенный клиент Microsoft Dynamics — это средство доступа к системной базе данных с пользовательским интерфейсом полной версии продукта, позволяющее использовать все функции, доступные в Microsoft Dynamics.</w:t>
      </w:r>
    </w:p>
    <w:p w14:paraId="2C09C93A" w14:textId="41BA559D" w:rsidR="009A4C7C" w:rsidRPr="009E3C3B" w:rsidRDefault="009A4C7C" w:rsidP="00C1564F">
      <w:pPr>
        <w:pStyle w:val="PURBlueStrong-Indented"/>
        <w:spacing w:line="240" w:lineRule="auto"/>
        <w:contextualSpacing/>
      </w:pPr>
      <w:r>
        <w:t>Выпуски SAL</w:t>
      </w:r>
    </w:p>
    <w:p w14:paraId="0E797F5B" w14:textId="77777777" w:rsidR="009A4C7C" w:rsidRDefault="009A4C7C" w:rsidP="00C1564F">
      <w:pPr>
        <w:pStyle w:val="PURBody-Indented"/>
        <w:contextualSpacing/>
      </w:pPr>
      <w:r>
        <w:t>Необходимо выбрать один из двух выпусков лицензии Microsoft Dynamics SAL. Ваш выбор распространяется на все лицензии SAL.</w:t>
      </w:r>
    </w:p>
    <w:p w14:paraId="2B9EA2D6" w14:textId="4B4C0DC7" w:rsidR="00F3324F" w:rsidRDefault="009A4C7C" w:rsidP="00C1564F">
      <w:pPr>
        <w:pStyle w:val="PURBody-Indented"/>
        <w:ind w:left="274"/>
        <w:contextualSpacing/>
      </w:pPr>
      <w:r>
        <w:t>Для Microsoft Dynamics SL 2015 доступны следующие выпуски SAL:</w:t>
      </w:r>
    </w:p>
    <w:p w14:paraId="370D7167" w14:textId="7485695F" w:rsidR="00F3324F" w:rsidRDefault="009A4C7C" w:rsidP="00C1564F">
      <w:pPr>
        <w:pStyle w:val="PURBody-Indented"/>
        <w:numPr>
          <w:ilvl w:val="0"/>
          <w:numId w:val="23"/>
        </w:numPr>
        <w:contextualSpacing/>
      </w:pPr>
      <w:r>
        <w:t>Выпуск Business Essentials: полные лицензии SAL «на пользователя» и базовые лицензии SAL «на пользователя»</w:t>
      </w:r>
    </w:p>
    <w:p w14:paraId="4724D657" w14:textId="3D2852BB" w:rsidR="009A4C7C" w:rsidRPr="009E3C3B" w:rsidRDefault="009A4C7C" w:rsidP="00C1564F">
      <w:pPr>
        <w:pStyle w:val="PURBody-Indented"/>
        <w:numPr>
          <w:ilvl w:val="0"/>
          <w:numId w:val="23"/>
        </w:numPr>
        <w:contextualSpacing/>
      </w:pPr>
      <w:r>
        <w:lastRenderedPageBreak/>
        <w:t>Выпуск Advance Management: полные лицензии SAL «на пользователя» и базовые лицензии SAL «на пользователя»</w:t>
      </w:r>
    </w:p>
    <w:p w14:paraId="653DC22A" w14:textId="77777777" w:rsidR="00F3324F" w:rsidRPr="00F3324F" w:rsidRDefault="00F3324F" w:rsidP="00C1564F">
      <w:pPr>
        <w:pStyle w:val="PURBlueStrong"/>
        <w:spacing w:line="240" w:lineRule="auto"/>
        <w:rPr>
          <w:lang w:eastAsia="zh-CN"/>
        </w:rPr>
      </w:pPr>
      <w:r>
        <w:t>Лицензия SAL не требуется</w:t>
      </w:r>
    </w:p>
    <w:p w14:paraId="41B697D2" w14:textId="4EFA9518" w:rsidR="00F3324F" w:rsidRDefault="00F3324F" w:rsidP="00C1564F">
      <w:pPr>
        <w:pStyle w:val="PURBullet"/>
        <w:numPr>
          <w:ilvl w:val="0"/>
          <w:numId w:val="0"/>
        </w:numPr>
        <w:spacing w:line="240" w:lineRule="auto"/>
        <w:ind w:left="274"/>
      </w:pPr>
      <w:r>
        <w:t>Вам не нужно приобретать и назначать лицензии SAL пользователям, которые являются сотрудниками сторонних организаций и обращаются к Microsoft Dynamics SL 2015 только с целью предоставления профессиональных бухгалтерских услуг, связанных с проведением аудита.</w:t>
      </w:r>
    </w:p>
    <w:p w14:paraId="1166ACA0" w14:textId="398A9C08" w:rsidR="009A4C7C" w:rsidRPr="008F7CB0" w:rsidRDefault="009A4C7C" w:rsidP="00C1564F">
      <w:pPr>
        <w:pStyle w:val="PURBlueStrong"/>
        <w:spacing w:line="240" w:lineRule="auto"/>
        <w:rPr>
          <w:rStyle w:val="PURBlueStrongChar"/>
          <w:smallCaps/>
        </w:rPr>
      </w:pPr>
      <w:r>
        <w:rPr>
          <w:rStyle w:val="PURBlueStrongChar"/>
          <w:smallCaps/>
        </w:rPr>
        <w:t>Локализация и перевод</w:t>
      </w:r>
    </w:p>
    <w:p w14:paraId="2AF92B1A" w14:textId="7F4CA528" w:rsidR="009A4C7C" w:rsidRPr="00830DCA" w:rsidRDefault="009A4C7C" w:rsidP="00C1564F">
      <w:pPr>
        <w:pStyle w:val="PURBody-Indented"/>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67" w:history="1">
        <w:r>
          <w:rPr>
            <w:rStyle w:val="Hyperlink"/>
          </w:rPr>
          <w:t>http://www.microsoft.com/dynamics/en/us/products/sl-availability.aspx</w:t>
        </w:r>
      </w:hyperlink>
      <w:r>
        <w:rPr>
          <w:rStyle w:val="Hyperlink"/>
          <w:color w:val="404040" w:themeColor="text1" w:themeTint="BF"/>
          <w:u w:val="none"/>
        </w:rPr>
        <w:t>.</w:t>
      </w:r>
    </w:p>
    <w:p w14:paraId="30932E9A" w14:textId="1986005A" w:rsidR="009A4C7C" w:rsidRPr="008F7CB0" w:rsidRDefault="009A4C7C" w:rsidP="00C1564F">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196F9FAA" w14:textId="5159BDB9" w:rsidR="009A4C7C" w:rsidRDefault="009A4C7C" w:rsidP="00C1564F">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68" w:history="1">
        <w:r>
          <w:rPr>
            <w:rStyle w:val="Hyperlink"/>
          </w:rPr>
          <w:t>https://mbs.microsoft.com/partnersource/partneressentials/pllp</w:t>
        </w:r>
      </w:hyperlink>
      <w:r>
        <w:t xml:space="preserve"> или обратитесь к своему Менеджеру по работе с партнерами.</w:t>
      </w:r>
    </w:p>
    <w:p w14:paraId="6A4D0ECD" w14:textId="047389C7" w:rsidR="00893CE7" w:rsidRPr="008F7CB0" w:rsidRDefault="00A93FEE" w:rsidP="00C1564F">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350D2AA5" w14:textId="0CCADD84" w:rsidR="00D20186" w:rsidRDefault="00D20186" w:rsidP="00C1564F">
      <w:pPr>
        <w:pStyle w:val="PURProductName"/>
      </w:pPr>
      <w:bookmarkStart w:id="576" w:name="_Toc346536870"/>
      <w:bookmarkStart w:id="577" w:name="_Toc346895321"/>
      <w:bookmarkStart w:id="578" w:name="_Toc363552807"/>
      <w:bookmarkStart w:id="579" w:name="_Toc363552870"/>
      <w:bookmarkStart w:id="580" w:name="_Toc378682169"/>
      <w:bookmarkStart w:id="581" w:name="_Toc378682271"/>
      <w:bookmarkStart w:id="582" w:name="_Toc371268283"/>
      <w:bookmarkStart w:id="583" w:name="_Toc371268349"/>
      <w:bookmarkStart w:id="584" w:name="_Toc379278486"/>
      <w:bookmarkStart w:id="585" w:name="_Toc379278548"/>
      <w:bookmarkStart w:id="586" w:name="_Toc428364418"/>
      <w:bookmarkStart w:id="587" w:name="_Toc428364782"/>
      <w:bookmarkStart w:id="588" w:name="_Toc299519130"/>
      <w:bookmarkStart w:id="589" w:name="_Toc299531562"/>
      <w:bookmarkStart w:id="590" w:name="_Toc299531886"/>
      <w:bookmarkStart w:id="591" w:name="_Toc299957169"/>
      <w:r>
        <w:t>Microsoft User Experience Virtualization Hosting for Desktops</w:t>
      </w:r>
      <w:bookmarkEnd w:id="576"/>
      <w:bookmarkEnd w:id="577"/>
      <w:r>
        <w:t xml:space="preserve"> 2.1</w:t>
      </w:r>
      <w:bookmarkEnd w:id="578"/>
      <w:bookmarkEnd w:id="579"/>
      <w:bookmarkEnd w:id="580"/>
      <w:bookmarkEnd w:id="581"/>
      <w:bookmarkEnd w:id="582"/>
      <w:bookmarkEnd w:id="583"/>
      <w:bookmarkEnd w:id="584"/>
      <w:bookmarkEnd w:id="585"/>
      <w:bookmarkEnd w:id="586"/>
      <w:bookmarkEnd w:id="587"/>
      <w:r>
        <w:fldChar w:fldCharType="begin"/>
      </w:r>
      <w:r>
        <w:instrText>XE "Microsoft User Experience Virtualization Hosting for Desktops 2.1"</w:instrText>
      </w:r>
      <w:r>
        <w:fldChar w:fldCharType="end"/>
      </w:r>
    </w:p>
    <w:p w14:paraId="5529D554" w14:textId="77777777" w:rsidR="00D20186" w:rsidRPr="000A146C" w:rsidRDefault="00D20186"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14:paraId="2F10C74B" w14:textId="77777777" w:rsidTr="00A50403">
        <w:tc>
          <w:tcPr>
            <w:tcW w:w="2571" w:type="pct"/>
            <w:tcBorders>
              <w:top w:val="single" w:sz="4" w:space="0" w:color="auto"/>
              <w:bottom w:val="nil"/>
            </w:tcBorders>
          </w:tcPr>
          <w:p w14:paraId="40E9EC1B" w14:textId="3412012D" w:rsidR="00D20186" w:rsidRPr="003667B6" w:rsidRDefault="00D20186"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29" w:type="pct"/>
            <w:tcBorders>
              <w:top w:val="single" w:sz="4" w:space="0" w:color="auto"/>
              <w:bottom w:val="nil"/>
            </w:tcBorders>
          </w:tcPr>
          <w:p w14:paraId="6913938F" w14:textId="77777777" w:rsidR="00D20186" w:rsidRDefault="00D20186" w:rsidP="00C1564F">
            <w:pPr>
              <w:pStyle w:val="PURLMSH"/>
            </w:pPr>
            <w:r>
              <w:t xml:space="preserve">См. соответствующее уведомление. </w:t>
            </w:r>
            <w:r>
              <w:rPr>
                <w:b/>
              </w:rPr>
              <w:t>Нет</w:t>
            </w:r>
          </w:p>
        </w:tc>
      </w:tr>
      <w:tr w:rsidR="00D20186" w14:paraId="0906E7DB" w14:textId="77777777" w:rsidTr="00280B5A">
        <w:tc>
          <w:tcPr>
            <w:tcW w:w="2571" w:type="pct"/>
            <w:tcBorders>
              <w:top w:val="nil"/>
            </w:tcBorders>
          </w:tcPr>
          <w:p w14:paraId="31BA42C4" w14:textId="77777777" w:rsidR="00D20186" w:rsidRPr="00250A5F" w:rsidRDefault="00D20186" w:rsidP="00C1564F">
            <w:pPr>
              <w:pStyle w:val="PURLMSH"/>
            </w:pPr>
            <w:r>
              <w:t xml:space="preserve">Клиентское/Дополнительное программное обеспечение </w:t>
            </w:r>
            <w:r>
              <w:rPr>
                <w:b/>
              </w:rPr>
              <w:t>Нет</w:t>
            </w:r>
            <w:r>
              <w:t xml:space="preserve"> </w:t>
            </w:r>
          </w:p>
        </w:tc>
        <w:tc>
          <w:tcPr>
            <w:tcW w:w="2429" w:type="pct"/>
            <w:tcBorders>
              <w:top w:val="nil"/>
            </w:tcBorders>
          </w:tcPr>
          <w:p w14:paraId="51A02DB9" w14:textId="3B603DEF" w:rsidR="00D20186" w:rsidRDefault="003B0799"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501DAF" w:rsidRDefault="00D20186"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C1564F">
            <w:pPr>
              <w:pStyle w:val="PURBody"/>
              <w:rPr>
                <w:i/>
              </w:rPr>
            </w:pPr>
            <w:r>
              <w:rPr>
                <w:b/>
              </w:rPr>
              <w:t>Необходимо:</w:t>
            </w:r>
          </w:p>
          <w:p w14:paraId="7C44BBD4" w14:textId="5DA0C494" w:rsidR="00D20186" w:rsidRPr="000A3567" w:rsidRDefault="00D20186" w:rsidP="00C1564F">
            <w:pPr>
              <w:pStyle w:val="PURBullet-Indented"/>
              <w:spacing w:line="240" w:lineRule="auto"/>
            </w:pPr>
            <w:r>
              <w:t>Лицензия SAL на Microsoft User Experience Virtualization Hosting for Desktops 2.1</w:t>
            </w:r>
          </w:p>
        </w:tc>
      </w:tr>
    </w:tbl>
    <w:p w14:paraId="72FBCCC4" w14:textId="77777777" w:rsidR="00D20186" w:rsidRDefault="00D20186" w:rsidP="00C1564F">
      <w:pPr>
        <w:pStyle w:val="PURADDITIONALTERMSHEADERMB"/>
      </w:pPr>
      <w:r>
        <w:t>Дополнительные условия.</w:t>
      </w:r>
    </w:p>
    <w:p w14:paraId="1023FBB7" w14:textId="7BA2415F" w:rsidR="00D20186" w:rsidRDefault="00D20186" w:rsidP="00C1564F">
      <w:pPr>
        <w:pStyle w:val="PURBody-Indented"/>
      </w:pPr>
      <w:r>
        <w:t>Microsoft User Experience Virtualization Hosting for Desktops 2.1 предоставляется только вместе с рабочими столами, предоставляемыми в качестве услуги по SPLA с использованием Windows Server или Windows Server и служб удаленных рабочих столов Windows Server либо аналогичной технологии. Программное обеспечение не может использоваться с операционными системами Windows для настольных компьютеров. Пользователям, которым вы предоставляете рабочие столы с помощью Windows Server и служб удаленных рабочих столов Windows Server либо аналогичной технологии, также необходимы лицензии SAL на службы удаленных рабочих столов Windows Server.</w:t>
      </w:r>
    </w:p>
    <w:p w14:paraId="78E24DE7" w14:textId="4A2DC523" w:rsidR="00D20186" w:rsidRPr="00A50403" w:rsidRDefault="00A93FEE" w:rsidP="00C1564F">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293DCAB5" w14:textId="40433509" w:rsidR="009A4C7C" w:rsidRPr="009214B8" w:rsidRDefault="009A4C7C" w:rsidP="00FD1448">
      <w:pPr>
        <w:pStyle w:val="PURProductName"/>
        <w:keepLines w:val="0"/>
      </w:pPr>
      <w:bookmarkStart w:id="592" w:name="_Toc346536871"/>
      <w:bookmarkStart w:id="593" w:name="_Toc346895322"/>
      <w:bookmarkStart w:id="594" w:name="_Toc339280334"/>
      <w:bookmarkStart w:id="595" w:name="_Toc339280477"/>
      <w:bookmarkStart w:id="596" w:name="_Toc363552808"/>
      <w:bookmarkStart w:id="597" w:name="_Toc363552871"/>
      <w:bookmarkStart w:id="598" w:name="_Toc378682170"/>
      <w:bookmarkStart w:id="599" w:name="_Toc378682272"/>
      <w:bookmarkStart w:id="600" w:name="_Toc371268284"/>
      <w:bookmarkStart w:id="601" w:name="_Toc371268350"/>
      <w:bookmarkStart w:id="602" w:name="_Toc379278487"/>
      <w:bookmarkStart w:id="603" w:name="_Toc379278549"/>
      <w:bookmarkStart w:id="604" w:name="_Toc428364419"/>
      <w:bookmarkStart w:id="605" w:name="_Toc428364783"/>
      <w:r>
        <w:t xml:space="preserve">Пакет многоязыкового интерфейса для Office </w:t>
      </w:r>
      <w:bookmarkEnd w:id="588"/>
      <w:bookmarkEnd w:id="589"/>
      <w:bookmarkEnd w:id="590"/>
      <w:bookmarkEnd w:id="591"/>
      <w:r>
        <w:t>2013</w:t>
      </w:r>
      <w:bookmarkEnd w:id="592"/>
      <w:bookmarkEnd w:id="593"/>
      <w:bookmarkEnd w:id="594"/>
      <w:bookmarkEnd w:id="595"/>
      <w:bookmarkEnd w:id="596"/>
      <w:bookmarkEnd w:id="597"/>
      <w:bookmarkEnd w:id="598"/>
      <w:bookmarkEnd w:id="599"/>
      <w:bookmarkEnd w:id="600"/>
      <w:bookmarkEnd w:id="601"/>
      <w:bookmarkEnd w:id="602"/>
      <w:bookmarkEnd w:id="603"/>
      <w:bookmarkEnd w:id="604"/>
      <w:bookmarkEnd w:id="605"/>
      <w:r>
        <w:fldChar w:fldCharType="begin"/>
      </w:r>
      <w:r>
        <w:instrText>XE "Пакет многоязыкового интерфейса для Office 2013"</w:instrText>
      </w:r>
      <w:r>
        <w:fldChar w:fldCharType="end"/>
      </w:r>
    </w:p>
    <w:p w14:paraId="42963B60" w14:textId="77777777" w:rsidR="009A4C7C" w:rsidRPr="000A146C" w:rsidRDefault="009A4C7C" w:rsidP="00FD1448">
      <w:pPr>
        <w:pStyle w:val="PURLicenseTerm"/>
        <w:keepNext/>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14:paraId="2EC50E61" w14:textId="77777777" w:rsidTr="004E70C9">
        <w:tc>
          <w:tcPr>
            <w:tcW w:w="2571" w:type="pct"/>
            <w:tcBorders>
              <w:top w:val="single" w:sz="4" w:space="0" w:color="auto"/>
              <w:bottom w:val="nil"/>
            </w:tcBorders>
          </w:tcPr>
          <w:p w14:paraId="18709F81" w14:textId="3603DDCA" w:rsidR="005267B6" w:rsidRPr="003667B6" w:rsidRDefault="005267B6" w:rsidP="00C1564F">
            <w:pPr>
              <w:pStyle w:val="PURLMSH"/>
            </w:pPr>
            <w:r>
              <w:t xml:space="preserve">Применимый раздел Общих условий лицензии SAL: </w:t>
            </w:r>
            <w:r w:rsidR="002A26D2" w:rsidRPr="002A26D2">
              <w:br/>
            </w:r>
            <w:hyperlink w:anchor="SALTerms_Desktop" w:history="1">
              <w:r>
                <w:rPr>
                  <w:rStyle w:val="Hyperlink"/>
                </w:rPr>
                <w:t>Приложения для настольных компьютеров (Desktop Applications)</w:t>
              </w:r>
            </w:hyperlink>
          </w:p>
        </w:tc>
        <w:tc>
          <w:tcPr>
            <w:tcW w:w="2429" w:type="pct"/>
            <w:tcBorders>
              <w:top w:val="single" w:sz="4" w:space="0" w:color="auto"/>
              <w:bottom w:val="nil"/>
            </w:tcBorders>
          </w:tcPr>
          <w:p w14:paraId="33A3D23C" w14:textId="09D7D98E" w:rsidR="005267B6" w:rsidRDefault="005267B6" w:rsidP="00C1564F">
            <w:pPr>
              <w:pStyle w:val="PURLMSH"/>
            </w:pPr>
            <w:r>
              <w:t xml:space="preserve">См. соответствующее уведомление. </w:t>
            </w:r>
            <w:r>
              <w:rPr>
                <w:b/>
              </w:rPr>
              <w:t xml:space="preserve">Передача данных </w:t>
            </w:r>
            <w:r w:rsidR="002C59E4" w:rsidRPr="002C59E4">
              <w:rPr>
                <w:b/>
              </w:rPr>
              <w:br/>
            </w:r>
            <w:r>
              <w:rPr>
                <w:i/>
              </w:rPr>
              <w:t xml:space="preserve">(см. </w:t>
            </w:r>
            <w:hyperlink w:anchor="Appendix2" w:history="1">
              <w:r>
                <w:rPr>
                  <w:rStyle w:val="Hyperlink"/>
                  <w:i/>
                </w:rPr>
                <w:t>Приложение 2</w:t>
              </w:r>
            </w:hyperlink>
            <w:r>
              <w:rPr>
                <w:i/>
              </w:rPr>
              <w:t>)</w:t>
            </w:r>
          </w:p>
        </w:tc>
      </w:tr>
      <w:tr w:rsidR="005267B6" w14:paraId="500AB7AC" w14:textId="77777777" w:rsidTr="004E70C9">
        <w:tc>
          <w:tcPr>
            <w:tcW w:w="2571" w:type="pct"/>
            <w:tcBorders>
              <w:top w:val="nil"/>
            </w:tcBorders>
          </w:tcPr>
          <w:p w14:paraId="58C57D1F" w14:textId="77777777" w:rsidR="005267B6" w:rsidRPr="00250A5F" w:rsidRDefault="005267B6" w:rsidP="00C1564F">
            <w:pPr>
              <w:pStyle w:val="PURLMSH"/>
            </w:pPr>
            <w:r>
              <w:t xml:space="preserve">Клиентское/Дополнительное программное обеспечение </w:t>
            </w:r>
            <w:r>
              <w:rPr>
                <w:b/>
              </w:rPr>
              <w:t>Нет</w:t>
            </w:r>
          </w:p>
        </w:tc>
        <w:tc>
          <w:tcPr>
            <w:tcW w:w="2429" w:type="pct"/>
            <w:tcBorders>
              <w:top w:val="nil"/>
            </w:tcBorders>
          </w:tcPr>
          <w:p w14:paraId="2B5DFEF5" w14:textId="61530D54" w:rsidR="005267B6" w:rsidRDefault="003B0799"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501DAF" w:rsidRDefault="005267B6" w:rsidP="00C1564F">
            <w:pPr>
              <w:pStyle w:val="PURTableHeaderWhite"/>
              <w:spacing w:after="0" w:line="240" w:lineRule="auto"/>
              <w:rPr>
                <w:i w:val="0"/>
                <w:color w:val="404040" w:themeColor="text1" w:themeTint="BF"/>
              </w:rPr>
            </w:pPr>
            <w:r>
              <w:rPr>
                <w:i w:val="0"/>
                <w:color w:val="404040" w:themeColor="text1" w:themeTint="BF"/>
              </w:rPr>
              <w:lastRenderedPageBreak/>
              <w:t>ЛИЦЕНЗИИ ПОДПИСЧИКА (SAL).</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C1564F">
            <w:pPr>
              <w:pStyle w:val="PURBody"/>
              <w:rPr>
                <w:i/>
              </w:rPr>
            </w:pPr>
            <w:r>
              <w:rPr>
                <w:b/>
              </w:rPr>
              <w:t>Необходимо:</w:t>
            </w:r>
          </w:p>
          <w:p w14:paraId="1740A38B" w14:textId="6D567F58" w:rsidR="005267B6" w:rsidRPr="003528B0" w:rsidRDefault="005267B6" w:rsidP="00C1564F">
            <w:pPr>
              <w:pStyle w:val="PURBullet-Indented"/>
              <w:spacing w:line="240" w:lineRule="auto"/>
              <w:rPr>
                <w:b/>
                <w:bCs/>
              </w:rPr>
            </w:pPr>
            <w:r>
              <w:t>Лицензия SAL Пакета многоязыкового интерфейса для Office 2013</w:t>
            </w:r>
          </w:p>
        </w:tc>
      </w:tr>
    </w:tbl>
    <w:p w14:paraId="6315365F" w14:textId="22E7C6CC" w:rsidR="009A4C7C" w:rsidRDefault="00A93FEE" w:rsidP="00C1564F">
      <w:pPr>
        <w:pStyle w:val="PURBreadcrumb"/>
        <w:keepNext w:val="0"/>
        <w:rPr>
          <w:rStyle w:val="Hyperlink"/>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3FD3CEE0" w14:textId="2CFCCEEA" w:rsidR="009A4C7C" w:rsidRPr="009214B8" w:rsidRDefault="009A4C7C" w:rsidP="00C1564F">
      <w:pPr>
        <w:pStyle w:val="PURProductName"/>
      </w:pPr>
      <w:bookmarkStart w:id="606" w:name="_Toc299519131"/>
      <w:bookmarkStart w:id="607" w:name="_Toc299531563"/>
      <w:bookmarkStart w:id="608" w:name="_Toc299531887"/>
      <w:bookmarkStart w:id="609" w:name="_Toc299957170"/>
      <w:bookmarkStart w:id="610" w:name="_Toc346536872"/>
      <w:bookmarkStart w:id="611" w:name="_Toc346895323"/>
      <w:bookmarkStart w:id="612" w:name="_Toc339280335"/>
      <w:bookmarkStart w:id="613" w:name="_Toc339280478"/>
      <w:bookmarkStart w:id="614" w:name="_Toc363552809"/>
      <w:bookmarkStart w:id="615" w:name="_Toc363552872"/>
      <w:bookmarkStart w:id="616" w:name="_Toc378682171"/>
      <w:bookmarkStart w:id="617" w:name="_Toc378682273"/>
      <w:bookmarkStart w:id="618" w:name="_Toc371268285"/>
      <w:bookmarkStart w:id="619" w:name="_Toc371268351"/>
      <w:bookmarkStart w:id="620" w:name="_Toc379278488"/>
      <w:bookmarkStart w:id="621" w:name="_Toc379278550"/>
      <w:bookmarkStart w:id="622" w:name="_Toc428364420"/>
      <w:bookmarkStart w:id="623" w:name="_Toc428364784"/>
      <w:r>
        <w:t xml:space="preserve">Office профессиональный плюс </w:t>
      </w:r>
      <w:bookmarkEnd w:id="606"/>
      <w:bookmarkEnd w:id="607"/>
      <w:bookmarkEnd w:id="608"/>
      <w:bookmarkEnd w:id="609"/>
      <w:bookmarkEnd w:id="610"/>
      <w:bookmarkEnd w:id="611"/>
      <w:bookmarkEnd w:id="612"/>
      <w:bookmarkEnd w:id="613"/>
      <w:bookmarkEnd w:id="614"/>
      <w:bookmarkEnd w:id="615"/>
      <w:bookmarkEnd w:id="616"/>
      <w:bookmarkEnd w:id="617"/>
      <w:bookmarkEnd w:id="618"/>
      <w:bookmarkEnd w:id="619"/>
      <w:bookmarkEnd w:id="620"/>
      <w:bookmarkEnd w:id="621"/>
      <w:r w:rsidR="007242AE">
        <w:t>201</w:t>
      </w:r>
      <w:r w:rsidR="007242AE" w:rsidRPr="00C1564F">
        <w:t>6</w:t>
      </w:r>
      <w:bookmarkEnd w:id="622"/>
      <w:bookmarkEnd w:id="623"/>
      <w:r>
        <w:fldChar w:fldCharType="begin"/>
      </w:r>
      <w:r>
        <w:instrText xml:space="preserve">XE "Office профессиональный плюс </w:instrText>
      </w:r>
      <w:r w:rsidR="007242AE">
        <w:instrText>201</w:instrText>
      </w:r>
      <w:r w:rsidR="007242AE" w:rsidRPr="00C1564F">
        <w:instrText>6</w:instrText>
      </w:r>
      <w:r>
        <w:instrText>"</w:instrText>
      </w:r>
      <w:r>
        <w:fldChar w:fldCharType="end"/>
      </w:r>
    </w:p>
    <w:p w14:paraId="3BB44496" w14:textId="77777777" w:rsidR="009A4C7C" w:rsidRPr="000A146C" w:rsidRDefault="009A4C7C"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14:paraId="3C6492CD" w14:textId="77777777" w:rsidTr="004E70C9">
        <w:tc>
          <w:tcPr>
            <w:tcW w:w="2560" w:type="pct"/>
            <w:tcBorders>
              <w:top w:val="single" w:sz="4" w:space="0" w:color="auto"/>
              <w:bottom w:val="nil"/>
            </w:tcBorders>
          </w:tcPr>
          <w:p w14:paraId="0DB806D6" w14:textId="1060EE27" w:rsidR="005267B6" w:rsidRPr="003667B6" w:rsidRDefault="005267B6" w:rsidP="00C1564F">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440" w:type="pct"/>
            <w:tcBorders>
              <w:top w:val="single" w:sz="4" w:space="0" w:color="auto"/>
              <w:bottom w:val="nil"/>
            </w:tcBorders>
          </w:tcPr>
          <w:p w14:paraId="67EAF923" w14:textId="5F7CDE56" w:rsidR="005267B6" w:rsidRPr="0026184E" w:rsidRDefault="005267B6" w:rsidP="00C1564F">
            <w:pPr>
              <w:pStyle w:val="PURLMSH"/>
            </w:pPr>
            <w:r>
              <w:t xml:space="preserve">См. соответствующее уведомление. </w:t>
            </w:r>
            <w:r>
              <w:rPr>
                <w:b/>
              </w:rPr>
              <w:t xml:space="preserve">Карты Bing, Передача данных </w:t>
            </w:r>
            <w:r>
              <w:rPr>
                <w:i/>
              </w:rPr>
              <w:t xml:space="preserve">(см. </w:t>
            </w:r>
            <w:hyperlink w:anchor="Appendix2" w:history="1">
              <w:r>
                <w:rPr>
                  <w:rStyle w:val="Hyperlink"/>
                  <w:i/>
                </w:rPr>
                <w:t>Приложение 2</w:t>
              </w:r>
            </w:hyperlink>
            <w:r>
              <w:rPr>
                <w:i/>
              </w:rPr>
              <w:t>)</w:t>
            </w:r>
          </w:p>
        </w:tc>
      </w:tr>
      <w:tr w:rsidR="005267B6" w14:paraId="4DA2DDA4" w14:textId="77777777" w:rsidTr="004E70C9">
        <w:tc>
          <w:tcPr>
            <w:tcW w:w="2560" w:type="pct"/>
            <w:tcBorders>
              <w:top w:val="nil"/>
            </w:tcBorders>
          </w:tcPr>
          <w:p w14:paraId="79608934" w14:textId="77777777" w:rsidR="005267B6" w:rsidRPr="00250A5F" w:rsidRDefault="005267B6" w:rsidP="00C1564F">
            <w:pPr>
              <w:pStyle w:val="PURLMSH"/>
            </w:pPr>
            <w:r>
              <w:t xml:space="preserve">Клиентское/Дополнительное программное обеспечение </w:t>
            </w:r>
            <w:r>
              <w:rPr>
                <w:b/>
              </w:rPr>
              <w:t>Нет</w:t>
            </w:r>
          </w:p>
        </w:tc>
        <w:tc>
          <w:tcPr>
            <w:tcW w:w="2440" w:type="pct"/>
            <w:tcBorders>
              <w:top w:val="nil"/>
            </w:tcBorders>
          </w:tcPr>
          <w:p w14:paraId="077C7BB7" w14:textId="4A33363E" w:rsidR="005267B6" w:rsidRDefault="003B0799"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501DAF" w:rsidRDefault="005267B6"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5267B6" w:rsidRPr="003528B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BB180A" w:rsidRDefault="005267B6" w:rsidP="00C1564F">
            <w:pPr>
              <w:pStyle w:val="PURBody"/>
              <w:rPr>
                <w:i/>
              </w:rPr>
            </w:pPr>
            <w:r>
              <w:rPr>
                <w:b/>
              </w:rPr>
              <w:t>Необходимо:</w:t>
            </w:r>
          </w:p>
          <w:p w14:paraId="67CB9BE9" w14:textId="799AA01A" w:rsidR="005267B6" w:rsidRPr="005267B6" w:rsidRDefault="005267B6" w:rsidP="00C1564F">
            <w:pPr>
              <w:pStyle w:val="PURBullet-Indented"/>
              <w:spacing w:line="240" w:lineRule="auto"/>
            </w:pPr>
            <w:r>
              <w:t xml:space="preserve">Office Professional Plus </w:t>
            </w:r>
            <w:r w:rsidR="007242AE">
              <w:t>201</w:t>
            </w:r>
            <w:r w:rsidR="007242AE">
              <w:rPr>
                <w:lang w:val="en-US"/>
              </w:rPr>
              <w:t>6</w:t>
            </w:r>
            <w:r w:rsidR="007242AE">
              <w:t xml:space="preserve"> </w:t>
            </w:r>
            <w:r>
              <w:t>SAL</w:t>
            </w:r>
          </w:p>
        </w:tc>
      </w:tr>
    </w:tbl>
    <w:p w14:paraId="0958BCA7" w14:textId="77777777" w:rsidR="009A4C7C" w:rsidRDefault="009A4C7C" w:rsidP="00C1564F">
      <w:pPr>
        <w:pStyle w:val="PURADDITIONALTERMSHEADERMB"/>
      </w:pPr>
      <w:r>
        <w:t>Дополнительные условия.</w:t>
      </w:r>
    </w:p>
    <w:p w14:paraId="5A2327A3" w14:textId="3BFCEF05" w:rsidR="009A4C7C" w:rsidRPr="007242AE" w:rsidRDefault="009A4C7C" w:rsidP="00C1564F">
      <w:pPr>
        <w:pStyle w:val="PURBlueStrong"/>
        <w:spacing w:line="240" w:lineRule="auto"/>
        <w:rPr>
          <w:lang w:val="en-US"/>
        </w:rPr>
      </w:pPr>
      <w:r>
        <w:t>Office Web Apps</w:t>
      </w:r>
      <w:r w:rsidR="007242AE">
        <w:rPr>
          <w:lang w:val="en-US"/>
        </w:rPr>
        <w:t xml:space="preserve"> Server 2013</w:t>
      </w:r>
    </w:p>
    <w:p w14:paraId="11B48E74" w14:textId="2899D480" w:rsidR="009A4C7C" w:rsidRDefault="007242AE" w:rsidP="00C1564F">
      <w:pPr>
        <w:pStyle w:val="PURBody-Indented"/>
      </w:pPr>
      <w:r>
        <w:t>В лицензии SAL для Office Professional Plus 2016 входит использование Office Web Apps Server 2013. Даже если в условиях лицензии, предоставляемых с программным обеспечением Office Web Apps</w:t>
      </w:r>
      <w:r w:rsidRPr="00A07486">
        <w:t xml:space="preserve"> </w:t>
      </w:r>
      <w:r>
        <w:t>Server 2013, указано другое, каждый пользователь, для которого вы приобретаете лицензии SAL «на пользователя» для Office профессиональный плюс 2016 может получить доступ к программному обеспечению Office Web Apps Server 2013 и использовать их. Приложения Office Web Apps Server 2013 не включены в предыдущие версии лицензий Office Professional Plus SAL, такие как Office Professional Plus 2007 SAL и Office Professional Plus 2003 SAL</w:t>
      </w:r>
      <w:r w:rsidR="009A4C7C">
        <w:t>.</w:t>
      </w:r>
    </w:p>
    <w:p w14:paraId="719BE1CA" w14:textId="23567497" w:rsidR="0003012B" w:rsidRPr="005F5DE3" w:rsidRDefault="0003012B" w:rsidP="00C1564F">
      <w:pPr>
        <w:pStyle w:val="PURBody-Indented"/>
      </w:pPr>
      <w:r>
        <w:t>Компоненты набора доступны в качестве отдельных продуктов с отдельными лицензиями подписчика.</w:t>
      </w:r>
    </w:p>
    <w:p w14:paraId="56C9C3BE" w14:textId="25B4CDFE" w:rsidR="009A4C7C" w:rsidRDefault="00A93FEE" w:rsidP="00C1564F">
      <w:pPr>
        <w:pStyle w:val="PURBreadcrumb"/>
        <w:keepNext w:val="0"/>
        <w:rPr>
          <w:rStyle w:val="Hyperlink"/>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1567346E" w14:textId="5192014F" w:rsidR="009A4C7C" w:rsidRPr="009214B8" w:rsidRDefault="009A4C7C" w:rsidP="00C1564F">
      <w:pPr>
        <w:pStyle w:val="PURProductName"/>
      </w:pPr>
      <w:bookmarkStart w:id="624" w:name="_Toc299519132"/>
      <w:bookmarkStart w:id="625" w:name="_Toc299531564"/>
      <w:bookmarkStart w:id="626" w:name="_Toc299531888"/>
      <w:bookmarkStart w:id="627" w:name="_Toc299957171"/>
      <w:bookmarkStart w:id="628" w:name="_Toc346536873"/>
      <w:bookmarkStart w:id="629" w:name="_Toc346895324"/>
      <w:bookmarkStart w:id="630" w:name="_Toc339280336"/>
      <w:bookmarkStart w:id="631" w:name="_Toc339280479"/>
      <w:bookmarkStart w:id="632" w:name="_Toc363552810"/>
      <w:bookmarkStart w:id="633" w:name="_Toc363552873"/>
      <w:bookmarkStart w:id="634" w:name="_Toc378682172"/>
      <w:bookmarkStart w:id="635" w:name="_Toc378682274"/>
      <w:bookmarkStart w:id="636" w:name="_Toc371268286"/>
      <w:bookmarkStart w:id="637" w:name="_Toc371268352"/>
      <w:bookmarkStart w:id="638" w:name="_Toc379278489"/>
      <w:bookmarkStart w:id="639" w:name="_Toc379278551"/>
      <w:bookmarkStart w:id="640" w:name="_Toc428364421"/>
      <w:bookmarkStart w:id="641" w:name="_Toc428364785"/>
      <w:r>
        <w:t xml:space="preserve">Office стандартный </w:t>
      </w:r>
      <w:bookmarkEnd w:id="624"/>
      <w:bookmarkEnd w:id="625"/>
      <w:bookmarkEnd w:id="626"/>
      <w:bookmarkEnd w:id="627"/>
      <w:bookmarkEnd w:id="628"/>
      <w:bookmarkEnd w:id="629"/>
      <w:bookmarkEnd w:id="630"/>
      <w:bookmarkEnd w:id="631"/>
      <w:bookmarkEnd w:id="632"/>
      <w:bookmarkEnd w:id="633"/>
      <w:bookmarkEnd w:id="634"/>
      <w:bookmarkEnd w:id="635"/>
      <w:bookmarkEnd w:id="636"/>
      <w:bookmarkEnd w:id="637"/>
      <w:bookmarkEnd w:id="638"/>
      <w:bookmarkEnd w:id="639"/>
      <w:r w:rsidR="007242AE">
        <w:t>201</w:t>
      </w:r>
      <w:r w:rsidR="007242AE" w:rsidRPr="00C1564F">
        <w:t>6</w:t>
      </w:r>
      <w:bookmarkEnd w:id="640"/>
      <w:bookmarkEnd w:id="641"/>
      <w:r>
        <w:fldChar w:fldCharType="begin"/>
      </w:r>
      <w:r>
        <w:instrText xml:space="preserve">XE "Office стандартный </w:instrText>
      </w:r>
      <w:r w:rsidR="007242AE">
        <w:instrText>201</w:instrText>
      </w:r>
      <w:r w:rsidR="007242AE" w:rsidRPr="00C1564F">
        <w:instrText>6</w:instrText>
      </w:r>
      <w:r>
        <w:instrText>"</w:instrText>
      </w:r>
      <w:r>
        <w:fldChar w:fldCharType="end"/>
      </w:r>
    </w:p>
    <w:p w14:paraId="335322B9" w14:textId="77777777" w:rsidR="009A4C7C" w:rsidRPr="000A146C" w:rsidRDefault="009A4C7C"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241C0627" w14:textId="77777777" w:rsidTr="004E70C9">
        <w:tc>
          <w:tcPr>
            <w:tcW w:w="2571" w:type="pct"/>
            <w:tcBorders>
              <w:top w:val="single" w:sz="4" w:space="0" w:color="auto"/>
              <w:bottom w:val="nil"/>
            </w:tcBorders>
          </w:tcPr>
          <w:p w14:paraId="1767E6FB" w14:textId="77777777" w:rsidR="00831C1F" w:rsidRPr="003667B6" w:rsidRDefault="00831C1F" w:rsidP="00C1564F">
            <w:pPr>
              <w:pStyle w:val="PURLMSH"/>
            </w:pPr>
            <w:r>
              <w:t xml:space="preserve">Применимый раздел Общих условий лицензии SAL: </w:t>
            </w:r>
            <w:hyperlink w:anchor="SALTerms_Desktop" w:history="1">
              <w:r>
                <w:rPr>
                  <w:rStyle w:val="Hyperlink"/>
                </w:rPr>
                <w:t>Приложения для настольных компьютеров (Desktop Applications)</w:t>
              </w:r>
            </w:hyperlink>
          </w:p>
        </w:tc>
        <w:tc>
          <w:tcPr>
            <w:tcW w:w="2429" w:type="pct"/>
            <w:tcBorders>
              <w:top w:val="single" w:sz="4" w:space="0" w:color="auto"/>
              <w:bottom w:val="nil"/>
            </w:tcBorders>
          </w:tcPr>
          <w:p w14:paraId="0814E183" w14:textId="729948B3" w:rsidR="00831C1F" w:rsidRDefault="005267B6" w:rsidP="00C1564F">
            <w:pPr>
              <w:pStyle w:val="PURLMSH"/>
            </w:pPr>
            <w:r>
              <w:t xml:space="preserve">См. соответствующее уведомление. </w:t>
            </w:r>
            <w:r>
              <w:rPr>
                <w:b/>
              </w:rPr>
              <w:t xml:space="preserve">Передача данных </w:t>
            </w:r>
            <w:r w:rsidR="002C59E4" w:rsidRPr="002C59E4">
              <w:rPr>
                <w:b/>
              </w:rPr>
              <w:br/>
            </w:r>
            <w:r>
              <w:rPr>
                <w:i/>
              </w:rPr>
              <w:t xml:space="preserve">(см. </w:t>
            </w:r>
            <w:hyperlink w:anchor="Appendix2" w:history="1">
              <w:r>
                <w:rPr>
                  <w:rStyle w:val="Hyperlink"/>
                  <w:i/>
                </w:rPr>
                <w:t>Приложение 2</w:t>
              </w:r>
            </w:hyperlink>
            <w:r>
              <w:rPr>
                <w:i/>
              </w:rPr>
              <w:t>)</w:t>
            </w:r>
          </w:p>
        </w:tc>
      </w:tr>
      <w:tr w:rsidR="009A4C7C" w14:paraId="1C740DB2" w14:textId="77777777" w:rsidTr="004E70C9">
        <w:tc>
          <w:tcPr>
            <w:tcW w:w="2571" w:type="pct"/>
            <w:tcBorders>
              <w:top w:val="nil"/>
            </w:tcBorders>
          </w:tcPr>
          <w:p w14:paraId="6224DC69" w14:textId="77777777" w:rsidR="009A4C7C" w:rsidRPr="00250A5F" w:rsidRDefault="009A4C7C" w:rsidP="00C1564F">
            <w:pPr>
              <w:pStyle w:val="PURLMSH"/>
            </w:pPr>
            <w:r>
              <w:t xml:space="preserve">Клиентское/Дополнительное программное обеспечение </w:t>
            </w:r>
            <w:r>
              <w:rPr>
                <w:b/>
              </w:rPr>
              <w:t>Нет</w:t>
            </w:r>
          </w:p>
        </w:tc>
        <w:tc>
          <w:tcPr>
            <w:tcW w:w="2429" w:type="pct"/>
            <w:tcBorders>
              <w:top w:val="nil"/>
            </w:tcBorders>
          </w:tcPr>
          <w:p w14:paraId="3B28849B" w14:textId="628BC488" w:rsidR="009A4C7C" w:rsidRDefault="003B0799"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501DAF" w:rsidRDefault="009A4C7C"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C1564F">
            <w:pPr>
              <w:pStyle w:val="PURBody"/>
              <w:keepNext/>
            </w:pPr>
            <w:r>
              <w:rPr>
                <w:b/>
              </w:rPr>
              <w:t>Необходимо:</w:t>
            </w:r>
          </w:p>
          <w:p w14:paraId="1C948108" w14:textId="694909B7" w:rsidR="009A4C7C" w:rsidRPr="005F5DE3" w:rsidRDefault="005267B6" w:rsidP="00C1564F">
            <w:pPr>
              <w:pStyle w:val="PURBullet-Indented"/>
              <w:spacing w:line="240" w:lineRule="auto"/>
            </w:pPr>
            <w:r>
              <w:t xml:space="preserve">Office Standard </w:t>
            </w:r>
            <w:r w:rsidR="007242AE">
              <w:t>201</w:t>
            </w:r>
            <w:r w:rsidR="007242AE">
              <w:rPr>
                <w:lang w:val="en-US"/>
              </w:rPr>
              <w:t>6</w:t>
            </w:r>
            <w:r w:rsidR="007242AE">
              <w:t xml:space="preserve"> </w:t>
            </w:r>
            <w:r>
              <w:t>SAL</w:t>
            </w:r>
          </w:p>
        </w:tc>
      </w:tr>
    </w:tbl>
    <w:p w14:paraId="51871F42" w14:textId="77777777" w:rsidR="009A4C7C" w:rsidRDefault="009A4C7C" w:rsidP="00C1564F">
      <w:pPr>
        <w:pStyle w:val="PURADDITIONALTERMSHEADERMB"/>
      </w:pPr>
      <w:r>
        <w:t>Дополнительные условия.</w:t>
      </w:r>
    </w:p>
    <w:p w14:paraId="47E8D1C8" w14:textId="32069F67" w:rsidR="009A4C7C" w:rsidRPr="007242AE" w:rsidRDefault="009A4C7C" w:rsidP="00C1564F">
      <w:pPr>
        <w:pStyle w:val="PURBlueStrong"/>
        <w:spacing w:line="240" w:lineRule="auto"/>
        <w:rPr>
          <w:lang w:val="en-US" w:eastAsia="ja-JP"/>
        </w:rPr>
      </w:pPr>
      <w:r>
        <w:t>Office Web Apps</w:t>
      </w:r>
      <w:r w:rsidR="007242AE">
        <w:rPr>
          <w:lang w:val="en-US"/>
        </w:rPr>
        <w:t xml:space="preserve"> Server 2013</w:t>
      </w:r>
    </w:p>
    <w:p w14:paraId="49C4B1C8" w14:textId="56936746" w:rsidR="009A4C7C" w:rsidRDefault="007242AE" w:rsidP="00C1564F">
      <w:pPr>
        <w:pStyle w:val="PURBody-Indented"/>
      </w:pPr>
      <w:r>
        <w:t>В лицензии SAL для Office стандартный 2016 входит использование Office Web Apps Server 2013. Даже если в условиях лицензии, предоставляемых с программным обеспечением Office Web Apps</w:t>
      </w:r>
      <w:r w:rsidRPr="00A07486">
        <w:t xml:space="preserve"> </w:t>
      </w:r>
      <w:r>
        <w:t>Server 2013, указано другое, каждый пользователь, для которого вы приобретаете лицензии SAL «на пользователя» для Office стандартный 2016 может получить доступ к программному обеспечению Office Web Apps Server 2013 и использовать их. Приложения Office Web Apps Server 2013 не включены в предыдущие версии лицензий Office Standard SAL, такие как Office Standard 2007 SAL и Office Standard 2003 SAL</w:t>
      </w:r>
      <w:r w:rsidR="009A4C7C">
        <w:t>.</w:t>
      </w:r>
    </w:p>
    <w:p w14:paraId="0754D429" w14:textId="77777777" w:rsidR="0003012B" w:rsidRPr="005F5DE3" w:rsidRDefault="0003012B" w:rsidP="00C1564F">
      <w:pPr>
        <w:pStyle w:val="PURBody-Indented"/>
      </w:pPr>
      <w:r>
        <w:t>Компоненты набора доступны в качестве отдельных продуктов с отдельными лицензиями подписчика.</w:t>
      </w:r>
    </w:p>
    <w:p w14:paraId="19E5347A" w14:textId="12D3F5A5" w:rsidR="009A4C7C" w:rsidRDefault="00A93FEE" w:rsidP="00C1564F">
      <w:pPr>
        <w:pStyle w:val="PURBreadcrumb"/>
        <w:keepNext w:val="0"/>
        <w:rPr>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091AF89A" w14:textId="1EAA8ACE" w:rsidR="003A44AE" w:rsidRPr="009214B8" w:rsidRDefault="003A44AE" w:rsidP="00C1564F">
      <w:pPr>
        <w:pStyle w:val="PURProductName"/>
        <w:pBdr>
          <w:bottom w:val="single" w:sz="8" w:space="0" w:color="404040" w:themeColor="text1" w:themeTint="BF"/>
        </w:pBdr>
      </w:pPr>
      <w:bookmarkStart w:id="642" w:name="_Toc299519133"/>
      <w:bookmarkStart w:id="643" w:name="_Toc299531565"/>
      <w:bookmarkStart w:id="644" w:name="_Toc299531889"/>
      <w:bookmarkStart w:id="645" w:name="_Toc299957172"/>
      <w:bookmarkStart w:id="646" w:name="_Toc346536874"/>
      <w:bookmarkStart w:id="647" w:name="_Toc346895325"/>
      <w:bookmarkStart w:id="648" w:name="_Toc339280337"/>
      <w:bookmarkStart w:id="649" w:name="_Toc339280480"/>
      <w:bookmarkStart w:id="650" w:name="_Toc363552811"/>
      <w:bookmarkStart w:id="651" w:name="_Toc363552874"/>
      <w:bookmarkStart w:id="652" w:name="_Toc378682173"/>
      <w:bookmarkStart w:id="653" w:name="_Toc378682275"/>
      <w:bookmarkStart w:id="654" w:name="_Toc371268287"/>
      <w:bookmarkStart w:id="655" w:name="_Toc371268353"/>
      <w:bookmarkStart w:id="656" w:name="_Toc379278490"/>
      <w:bookmarkStart w:id="657" w:name="_Toc379278552"/>
      <w:bookmarkStart w:id="658" w:name="_Toc428364422"/>
      <w:bookmarkStart w:id="659" w:name="_Toc428364786"/>
      <w:r>
        <w:lastRenderedPageBreak/>
        <w:t>Productivity Suite</w:t>
      </w:r>
      <w:bookmarkEnd w:id="642"/>
      <w:bookmarkEnd w:id="643"/>
      <w:bookmarkEnd w:id="644"/>
      <w:bookmarkEnd w:id="645"/>
      <w:bookmarkEnd w:id="646"/>
      <w:bookmarkEnd w:id="647"/>
      <w:bookmarkEnd w:id="648"/>
      <w:bookmarkEnd w:id="649"/>
      <w:bookmarkEnd w:id="650"/>
      <w:bookmarkEnd w:id="651"/>
      <w:bookmarkEnd w:id="652"/>
      <w:bookmarkEnd w:id="653"/>
      <w:bookmarkEnd w:id="654"/>
      <w:bookmarkEnd w:id="655"/>
      <w:bookmarkEnd w:id="656"/>
      <w:bookmarkEnd w:id="657"/>
      <w:bookmarkEnd w:id="658"/>
      <w:bookmarkEnd w:id="659"/>
      <w:r>
        <w:fldChar w:fldCharType="begin"/>
      </w:r>
      <w:r>
        <w:instrText>XE "Productivity Suite"</w:instrText>
      </w:r>
      <w:r>
        <w:fldChar w:fldCharType="end"/>
      </w:r>
    </w:p>
    <w:p w14:paraId="6ABFDBF9" w14:textId="77777777" w:rsidR="003A44AE" w:rsidRPr="000A146C" w:rsidRDefault="003A44AE"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4"/>
        <w:gridCol w:w="5257"/>
        <w:gridCol w:w="154"/>
        <w:gridCol w:w="22"/>
        <w:gridCol w:w="4941"/>
        <w:gridCol w:w="176"/>
        <w:gridCol w:w="371"/>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77777777" w:rsidR="007331A1" w:rsidRPr="003667B6" w:rsidRDefault="007331A1"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98" w:type="pct"/>
            <w:gridSpan w:val="4"/>
            <w:tcBorders>
              <w:top w:val="single" w:sz="4" w:space="0" w:color="auto"/>
              <w:bottom w:val="nil"/>
            </w:tcBorders>
          </w:tcPr>
          <w:p w14:paraId="10523256" w14:textId="77777777" w:rsidR="007331A1" w:rsidRDefault="007331A1" w:rsidP="00C1564F">
            <w:pPr>
              <w:pStyle w:val="PURLMSH"/>
            </w:pPr>
            <w:r>
              <w:t xml:space="preserve">См. соответствующее уведомление. </w:t>
            </w:r>
            <w:r>
              <w:rPr>
                <w:b/>
              </w:rPr>
              <w:t xml:space="preserve">Нет </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C1564F">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830DCA" w:rsidRDefault="002B553F" w:rsidP="00C1564F">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Pr>
                <w:i w:val="0"/>
                <w:color w:val="404040" w:themeColor="text1" w:themeTint="BF"/>
              </w:rPr>
              <w:t>ЛИЦЕНЗИИ ПОДПИСЧИКА (SAL).</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C1564F">
            <w:pPr>
              <w:pStyle w:val="PURBody"/>
              <w:rPr>
                <w:i/>
              </w:rPr>
            </w:pPr>
            <w:r>
              <w:rPr>
                <w:b/>
              </w:rPr>
              <w:t>Необходимо:</w:t>
            </w:r>
          </w:p>
          <w:p w14:paraId="45152CB1" w14:textId="77777777" w:rsidR="002B553F" w:rsidRPr="00902B3A" w:rsidRDefault="002B553F" w:rsidP="00C1564F">
            <w:pPr>
              <w:pStyle w:val="PURBullet-Indented"/>
              <w:spacing w:line="240" w:lineRule="auto"/>
            </w:pPr>
            <w:r>
              <w:t>Productivity Suite SAL</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74F02" w:rsidRDefault="002B553F" w:rsidP="00C1564F">
            <w:pPr>
              <w:pStyle w:val="PURBody"/>
              <w:rPr>
                <w:b/>
                <w:i/>
              </w:rPr>
            </w:pPr>
            <w:r>
              <w:rPr>
                <w:b/>
                <w:i/>
              </w:rPr>
              <w:t>Лицензии SAL для SA</w:t>
            </w:r>
          </w:p>
        </w:tc>
        <w:tc>
          <w:tcPr>
            <w:tcW w:w="2320" w:type="pct"/>
            <w:gridSpan w:val="3"/>
            <w:shd w:val="clear" w:color="auto" w:fill="E5EEF7"/>
          </w:tcPr>
          <w:p w14:paraId="5FB5B6C1" w14:textId="77777777" w:rsidR="002B553F" w:rsidRPr="00E74F02" w:rsidRDefault="002B553F" w:rsidP="00C1564F">
            <w:pPr>
              <w:pStyle w:val="PURBody"/>
              <w:rPr>
                <w:b/>
                <w:i/>
              </w:rPr>
            </w:pPr>
            <w:r>
              <w:rPr>
                <w:b/>
                <w:i/>
              </w:rPr>
              <w:t>Соответствующие лицензии CAL</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A748AB" w:rsidRDefault="002B553F" w:rsidP="00C1564F">
            <w:pPr>
              <w:pStyle w:val="PURBullet-Indented"/>
              <w:spacing w:line="240" w:lineRule="auto"/>
              <w:rPr>
                <w:lang w:val="fr-FR"/>
              </w:rPr>
            </w:pPr>
            <w:r w:rsidRPr="009B2897">
              <w:rPr>
                <w:lang w:val="fr-FR"/>
              </w:rPr>
              <w:t>Productivity Suite SAL (</w:t>
            </w:r>
            <w:r>
              <w:t>для</w:t>
            </w:r>
            <w:r w:rsidRPr="009B2897">
              <w:rPr>
                <w:lang w:val="fr-FR"/>
              </w:rPr>
              <w:t xml:space="preserve"> Core CAL Suite SA)</w:t>
            </w:r>
          </w:p>
        </w:tc>
        <w:tc>
          <w:tcPr>
            <w:tcW w:w="2320" w:type="pct"/>
            <w:gridSpan w:val="3"/>
            <w:tcBorders>
              <w:bottom w:val="single" w:sz="4" w:space="0" w:color="auto"/>
            </w:tcBorders>
          </w:tcPr>
          <w:p w14:paraId="47C7FA78" w14:textId="77777777" w:rsidR="002B553F" w:rsidRPr="00C33C5F" w:rsidRDefault="002B553F" w:rsidP="00C1564F">
            <w:pPr>
              <w:pStyle w:val="PURBullet-Indented"/>
              <w:spacing w:line="240" w:lineRule="auto"/>
            </w:pPr>
            <w:r>
              <w:t xml:space="preserve">Core CAL Suite </w:t>
            </w:r>
            <w:r>
              <w:rPr>
                <w:b/>
              </w:rPr>
              <w:t>или</w:t>
            </w:r>
          </w:p>
          <w:p w14:paraId="5DE0AA34" w14:textId="77777777" w:rsidR="002B553F" w:rsidRDefault="002B553F" w:rsidP="00C1564F">
            <w:pPr>
              <w:pStyle w:val="PURBullet-Indented"/>
              <w:spacing w:line="240" w:lineRule="auto"/>
            </w:pPr>
            <w:r>
              <w:t xml:space="preserve">Enterprise CAL Suite </w:t>
            </w:r>
          </w:p>
        </w:tc>
      </w:tr>
      <w:tr w:rsidR="003A7958" w:rsidRPr="003528B0"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A748AB" w:rsidRDefault="003A7958" w:rsidP="00C1564F">
            <w:pPr>
              <w:pStyle w:val="PURBullet-Indented"/>
              <w:spacing w:line="240" w:lineRule="auto"/>
              <w:rPr>
                <w:rFonts w:cs="Arial"/>
                <w:szCs w:val="18"/>
                <w:lang w:val="fr-FR"/>
              </w:rPr>
            </w:pPr>
            <w:r w:rsidRPr="009B2897">
              <w:rPr>
                <w:rFonts w:cs="Arial"/>
                <w:lang w:val="fr-FR"/>
              </w:rPr>
              <w:t>Productivity Suite SAL (</w:t>
            </w:r>
            <w:r>
              <w:rPr>
                <w:rFonts w:cs="Arial"/>
              </w:rPr>
              <w:t>для</w:t>
            </w:r>
            <w:r w:rsidRPr="009B2897">
              <w:rPr>
                <w:rFonts w:cs="Arial"/>
                <w:lang w:val="fr-FR"/>
              </w:rPr>
              <w:t xml:space="preserve"> </w:t>
            </w:r>
            <w:r w:rsidRPr="009B2897">
              <w:rPr>
                <w:lang w:val="fr-FR"/>
              </w:rPr>
              <w:t>Enterprise</w:t>
            </w:r>
            <w:r w:rsidRPr="009B2897">
              <w:rPr>
                <w:rFonts w:cs="Arial"/>
                <w:lang w:val="fr-FR"/>
              </w:rPr>
              <w:t xml:space="preserve"> CAL Suite SA)</w:t>
            </w:r>
          </w:p>
        </w:tc>
        <w:tc>
          <w:tcPr>
            <w:tcW w:w="2320" w:type="pct"/>
            <w:gridSpan w:val="3"/>
            <w:tcBorders>
              <w:top w:val="single" w:sz="4" w:space="0" w:color="auto"/>
            </w:tcBorders>
          </w:tcPr>
          <w:p w14:paraId="5CE3D045" w14:textId="77777777" w:rsidR="003A7958" w:rsidRPr="00C33C5F" w:rsidRDefault="003A7958" w:rsidP="00C1564F">
            <w:pPr>
              <w:pStyle w:val="PURBullet-Indented"/>
              <w:spacing w:line="240" w:lineRule="auto"/>
            </w:pPr>
            <w:r>
              <w:t>Enterprise CAL Suite</w:t>
            </w:r>
          </w:p>
        </w:tc>
      </w:tr>
    </w:tbl>
    <w:p w14:paraId="07BEC1B2" w14:textId="77777777" w:rsidR="00793B92" w:rsidRDefault="00793B92" w:rsidP="00C1564F">
      <w:pPr>
        <w:pStyle w:val="PURADDITIONALTERMSHEADERMB"/>
      </w:pPr>
      <w:r>
        <w:t>Дополнительные условия.</w:t>
      </w:r>
    </w:p>
    <w:p w14:paraId="3C1978DF" w14:textId="50D43D77" w:rsidR="00793B92" w:rsidRPr="00833B09" w:rsidRDefault="00793B92" w:rsidP="00C1564F">
      <w:pPr>
        <w:pStyle w:val="PURBody-Indented"/>
      </w:pPr>
      <w:r>
        <w:t>Лицензия Productivity Suite SAL</w:t>
      </w:r>
      <w:r>
        <w:rPr>
          <w:rStyle w:val="PURFootnoteChar"/>
          <w:sz w:val="18"/>
        </w:rPr>
        <w:t xml:space="preserve"> предоставляет права, эквивалентные следующим лицензиям SAL: Hosted Exchange Standard SAL, Skype для бизнеса Server 2015 Enterprise SAL и SharePoint Server 2013 Standard SAL.</w:t>
      </w:r>
    </w:p>
    <w:p w14:paraId="383EC71F" w14:textId="14F65322" w:rsidR="00793B92" w:rsidRPr="00902B3A" w:rsidRDefault="00A93FEE" w:rsidP="00C1564F">
      <w:pPr>
        <w:pStyle w:val="PURBreadcrumb"/>
        <w:keepNext w:val="0"/>
        <w:rPr>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5B69CE5F" w14:textId="12422036" w:rsidR="009A4C7C" w:rsidRPr="009214B8" w:rsidRDefault="009A4C7C" w:rsidP="00C1564F">
      <w:pPr>
        <w:pStyle w:val="PURProductName"/>
      </w:pPr>
      <w:bookmarkStart w:id="660" w:name="_Toc299519134"/>
      <w:bookmarkStart w:id="661" w:name="_Toc299531566"/>
      <w:bookmarkStart w:id="662" w:name="_Toc299531890"/>
      <w:bookmarkStart w:id="663" w:name="_Toc299957173"/>
      <w:bookmarkStart w:id="664" w:name="_Toc346536875"/>
      <w:bookmarkStart w:id="665" w:name="_Toc346895326"/>
      <w:bookmarkStart w:id="666" w:name="_Toc339280338"/>
      <w:bookmarkStart w:id="667" w:name="_Toc339280481"/>
      <w:bookmarkStart w:id="668" w:name="_Toc363552812"/>
      <w:bookmarkStart w:id="669" w:name="_Toc363552875"/>
      <w:bookmarkStart w:id="670" w:name="_Toc378682174"/>
      <w:bookmarkStart w:id="671" w:name="_Toc378682276"/>
      <w:bookmarkStart w:id="672" w:name="_Toc371268288"/>
      <w:bookmarkStart w:id="673" w:name="_Toc371268354"/>
      <w:bookmarkStart w:id="674" w:name="_Toc379278491"/>
      <w:bookmarkStart w:id="675" w:name="_Toc379278553"/>
      <w:bookmarkStart w:id="676" w:name="_Toc428364423"/>
      <w:bookmarkStart w:id="677" w:name="_Toc428364787"/>
      <w:r>
        <w:t xml:space="preserve">Project профессиональный </w:t>
      </w:r>
      <w:bookmarkEnd w:id="660"/>
      <w:bookmarkEnd w:id="661"/>
      <w:bookmarkEnd w:id="662"/>
      <w:bookmarkEnd w:id="663"/>
      <w:bookmarkEnd w:id="664"/>
      <w:bookmarkEnd w:id="665"/>
      <w:bookmarkEnd w:id="666"/>
      <w:bookmarkEnd w:id="667"/>
      <w:bookmarkEnd w:id="668"/>
      <w:bookmarkEnd w:id="669"/>
      <w:bookmarkEnd w:id="670"/>
      <w:bookmarkEnd w:id="671"/>
      <w:bookmarkEnd w:id="672"/>
      <w:bookmarkEnd w:id="673"/>
      <w:bookmarkEnd w:id="674"/>
      <w:bookmarkEnd w:id="675"/>
      <w:r w:rsidR="007242AE">
        <w:t>201</w:t>
      </w:r>
      <w:r w:rsidR="007242AE" w:rsidRPr="00C1564F">
        <w:t>6</w:t>
      </w:r>
      <w:bookmarkEnd w:id="676"/>
      <w:bookmarkEnd w:id="677"/>
      <w:r w:rsidR="007242AE">
        <w:t xml:space="preserve"> </w:t>
      </w:r>
      <w:r>
        <w:fldChar w:fldCharType="begin"/>
      </w:r>
      <w:r>
        <w:instrText xml:space="preserve">XE "Project профессиональный </w:instrText>
      </w:r>
      <w:r w:rsidR="007242AE">
        <w:instrText>201</w:instrText>
      </w:r>
      <w:r w:rsidR="007242AE" w:rsidRPr="00C1564F">
        <w:instrText>6</w:instrText>
      </w:r>
      <w:r>
        <w:instrText>"</w:instrText>
      </w:r>
      <w:r>
        <w:fldChar w:fldCharType="end"/>
      </w:r>
    </w:p>
    <w:p w14:paraId="051EF1C0" w14:textId="77777777" w:rsidR="009A4C7C" w:rsidRPr="000A146C" w:rsidRDefault="009A4C7C"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14:paraId="0C12B7F6" w14:textId="77777777" w:rsidTr="00B123AD">
        <w:trPr>
          <w:gridBefore w:val="1"/>
          <w:wBefore w:w="49" w:type="pct"/>
        </w:trPr>
        <w:tc>
          <w:tcPr>
            <w:tcW w:w="2453" w:type="pct"/>
            <w:tcBorders>
              <w:top w:val="single" w:sz="4" w:space="0" w:color="auto"/>
              <w:bottom w:val="nil"/>
            </w:tcBorders>
          </w:tcPr>
          <w:p w14:paraId="0F2D010F" w14:textId="77777777" w:rsidR="00831C1F" w:rsidRPr="003667B6" w:rsidRDefault="00831C1F" w:rsidP="00C1564F">
            <w:pPr>
              <w:pStyle w:val="PURLMSH"/>
            </w:pPr>
            <w:r>
              <w:t xml:space="preserve">Применимый раздел Общих условий лицензии SAL: </w:t>
            </w:r>
            <w:hyperlink w:anchor="SALTerms_Desktop" w:history="1">
              <w:r>
                <w:rPr>
                  <w:rStyle w:val="Hyperlink"/>
                </w:rPr>
                <w:t>Приложения для настольных компьютеров (Desktop Applications)</w:t>
              </w:r>
            </w:hyperlink>
          </w:p>
        </w:tc>
        <w:tc>
          <w:tcPr>
            <w:tcW w:w="2499" w:type="pct"/>
            <w:tcBorders>
              <w:top w:val="single" w:sz="4" w:space="0" w:color="auto"/>
              <w:bottom w:val="nil"/>
            </w:tcBorders>
          </w:tcPr>
          <w:p w14:paraId="4C8E59AA" w14:textId="74DD51B3" w:rsidR="00831C1F" w:rsidRDefault="000914BD" w:rsidP="00C1564F">
            <w:pPr>
              <w:pStyle w:val="PURLMSH"/>
            </w:pPr>
            <w:r>
              <w:t xml:space="preserve">См. соответствующее уведомление. </w:t>
            </w:r>
            <w:r>
              <w:rPr>
                <w:b/>
              </w:rPr>
              <w:t xml:space="preserve">Передача данных </w:t>
            </w:r>
            <w:r>
              <w:rPr>
                <w:i/>
              </w:rPr>
              <w:t xml:space="preserve">(см. </w:t>
            </w:r>
            <w:hyperlink w:anchor="Appendix2" w:history="1">
              <w:r>
                <w:rPr>
                  <w:rStyle w:val="Hyperlink"/>
                  <w:i/>
                </w:rPr>
                <w:t>Приложение 2</w:t>
              </w:r>
            </w:hyperlink>
            <w:r>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C1564F">
            <w:pPr>
              <w:pStyle w:val="PURLMSH"/>
            </w:pPr>
            <w:r>
              <w:t xml:space="preserve">Клиентское/Дополнительное программное обеспечение </w:t>
            </w:r>
            <w:r>
              <w:rPr>
                <w:b/>
              </w:rPr>
              <w:t>Нет</w:t>
            </w:r>
          </w:p>
        </w:tc>
        <w:tc>
          <w:tcPr>
            <w:tcW w:w="2499" w:type="pct"/>
            <w:tcBorders>
              <w:top w:val="nil"/>
            </w:tcBorders>
          </w:tcPr>
          <w:p w14:paraId="2C7DAD97" w14:textId="2F269558" w:rsidR="009A4C7C" w:rsidRDefault="003B0799"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501DAF" w:rsidRDefault="009A4C7C"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C1564F">
            <w:pPr>
              <w:pStyle w:val="PURBody"/>
              <w:keepNext/>
              <w:rPr>
                <w:i/>
              </w:rPr>
            </w:pPr>
            <w:r>
              <w:rPr>
                <w:b/>
              </w:rPr>
              <w:t>Необходимо:</w:t>
            </w:r>
          </w:p>
          <w:p w14:paraId="028CB232" w14:textId="0DDA76EF" w:rsidR="009A4C7C" w:rsidRPr="003528B0" w:rsidRDefault="00543F5C" w:rsidP="00C1564F">
            <w:pPr>
              <w:pStyle w:val="PURBullet-Indented"/>
              <w:spacing w:line="240" w:lineRule="auto"/>
              <w:rPr>
                <w:b/>
                <w:bCs/>
              </w:rPr>
            </w:pPr>
            <w:r>
              <w:t xml:space="preserve">Project </w:t>
            </w:r>
            <w:r w:rsidR="007242AE">
              <w:t>201</w:t>
            </w:r>
            <w:r w:rsidR="007242AE">
              <w:rPr>
                <w:lang w:val="en-US"/>
              </w:rPr>
              <w:t>6</w:t>
            </w:r>
            <w:r w:rsidR="007242AE">
              <w:t xml:space="preserve"> </w:t>
            </w:r>
            <w:r>
              <w:t>Professional SAL</w:t>
            </w:r>
          </w:p>
        </w:tc>
      </w:tr>
    </w:tbl>
    <w:p w14:paraId="20AB3CD9" w14:textId="77777777" w:rsidR="009A4C7C" w:rsidRDefault="009A4C7C" w:rsidP="00C1564F">
      <w:pPr>
        <w:pStyle w:val="PURADDITIONALTERMSHEADERMB"/>
      </w:pPr>
      <w:r>
        <w:t>Дополнительные условия.</w:t>
      </w:r>
    </w:p>
    <w:p w14:paraId="6C6B3B47" w14:textId="1CAC0BDA" w:rsidR="00D66020" w:rsidRDefault="00D66020" w:rsidP="00C1564F">
      <w:pPr>
        <w:pStyle w:val="PURBlueStrong"/>
        <w:spacing w:line="240" w:lineRule="auto"/>
      </w:pPr>
      <w:r>
        <w:t>Бесплатная лицензия Project Server SAL</w:t>
      </w:r>
    </w:p>
    <w:p w14:paraId="15439753" w14:textId="65C0B571" w:rsidR="00D66020" w:rsidRPr="00D66020" w:rsidRDefault="00CF7CA6" w:rsidP="00C1564F">
      <w:pPr>
        <w:pStyle w:val="PURBody-Indented"/>
      </w:pPr>
      <w:r>
        <w:t xml:space="preserve">Считается, что приобретая лицензию на Project профессиональный </w:t>
      </w:r>
      <w:r w:rsidR="007242AE">
        <w:t>201</w:t>
      </w:r>
      <w:r w:rsidR="007242AE" w:rsidRPr="007242AE">
        <w:t>6</w:t>
      </w:r>
      <w:r>
        <w:t xml:space="preserve">, вы имеете одну лицензию Project Server </w:t>
      </w:r>
      <w:r w:rsidR="007242AE">
        <w:t>201</w:t>
      </w:r>
      <w:r w:rsidR="007242AE" w:rsidRPr="00C1564F">
        <w:t>6</w:t>
      </w:r>
      <w:r w:rsidR="007242AE">
        <w:t xml:space="preserve"> </w:t>
      </w:r>
      <w:r>
        <w:t>Device SAL.</w:t>
      </w:r>
    </w:p>
    <w:p w14:paraId="5B6BDDCF" w14:textId="533CB7A2" w:rsidR="009A4C7C" w:rsidRDefault="00A93FEE" w:rsidP="00C1564F">
      <w:pPr>
        <w:pStyle w:val="PURBreadcrumb"/>
        <w:keepNext w:val="0"/>
        <w:rPr>
          <w:rStyle w:val="Hyperlink"/>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54293826" w14:textId="17015199" w:rsidR="004A7326" w:rsidRPr="009214B8" w:rsidRDefault="004A7326" w:rsidP="00C1564F">
      <w:pPr>
        <w:pStyle w:val="PURProductName"/>
        <w:keepLines w:val="0"/>
      </w:pPr>
      <w:bookmarkStart w:id="678" w:name="_Toc299519136"/>
      <w:bookmarkStart w:id="679" w:name="_Toc299531568"/>
      <w:bookmarkStart w:id="680" w:name="_Toc299531892"/>
      <w:bookmarkStart w:id="681" w:name="_Toc299957175"/>
      <w:bookmarkStart w:id="682" w:name="_Toc346536876"/>
      <w:bookmarkStart w:id="683" w:name="_Toc346895327"/>
      <w:bookmarkStart w:id="684" w:name="_Toc339280339"/>
      <w:bookmarkStart w:id="685" w:name="_Toc339280482"/>
      <w:bookmarkStart w:id="686" w:name="_Toc363552813"/>
      <w:bookmarkStart w:id="687" w:name="_Toc363552876"/>
      <w:bookmarkStart w:id="688" w:name="_Toc378682175"/>
      <w:bookmarkStart w:id="689" w:name="_Toc378682277"/>
      <w:bookmarkStart w:id="690" w:name="_Toc371268289"/>
      <w:bookmarkStart w:id="691" w:name="_Toc371268355"/>
      <w:bookmarkStart w:id="692" w:name="_Toc379278492"/>
      <w:bookmarkStart w:id="693" w:name="_Toc379278554"/>
      <w:bookmarkStart w:id="694" w:name="_Toc428364424"/>
      <w:bookmarkStart w:id="695" w:name="_Toc428364788"/>
      <w:bookmarkStart w:id="696" w:name="_Toc299519135"/>
      <w:bookmarkStart w:id="697" w:name="_Toc299531567"/>
      <w:bookmarkStart w:id="698" w:name="_Toc299531891"/>
      <w:bookmarkStart w:id="699" w:name="_Toc299957174"/>
      <w:r>
        <w:t xml:space="preserve">Project стандартный </w:t>
      </w:r>
      <w:bookmarkEnd w:id="678"/>
      <w:bookmarkEnd w:id="679"/>
      <w:bookmarkEnd w:id="680"/>
      <w:bookmarkEnd w:id="681"/>
      <w:bookmarkEnd w:id="682"/>
      <w:bookmarkEnd w:id="683"/>
      <w:bookmarkEnd w:id="684"/>
      <w:bookmarkEnd w:id="685"/>
      <w:bookmarkEnd w:id="686"/>
      <w:bookmarkEnd w:id="687"/>
      <w:bookmarkEnd w:id="688"/>
      <w:bookmarkEnd w:id="689"/>
      <w:bookmarkEnd w:id="690"/>
      <w:bookmarkEnd w:id="691"/>
      <w:bookmarkEnd w:id="692"/>
      <w:bookmarkEnd w:id="693"/>
      <w:r w:rsidR="007242AE">
        <w:t>201</w:t>
      </w:r>
      <w:r w:rsidR="007242AE" w:rsidRPr="00C1564F">
        <w:t>6</w:t>
      </w:r>
      <w:bookmarkEnd w:id="694"/>
      <w:bookmarkEnd w:id="695"/>
      <w:r w:rsidR="007242AE">
        <w:t xml:space="preserve"> </w:t>
      </w:r>
      <w:r>
        <w:fldChar w:fldCharType="begin"/>
      </w:r>
      <w:r>
        <w:instrText xml:space="preserve">XE "Project стандартный </w:instrText>
      </w:r>
      <w:r w:rsidR="007242AE">
        <w:instrText>201</w:instrText>
      </w:r>
      <w:r w:rsidR="007242AE" w:rsidRPr="00C1564F">
        <w:instrText>6</w:instrText>
      </w:r>
      <w:r>
        <w:instrText>"</w:instrText>
      </w:r>
      <w:r>
        <w:fldChar w:fldCharType="end"/>
      </w:r>
    </w:p>
    <w:p w14:paraId="4C5BDD80" w14:textId="77777777" w:rsidR="004A7326" w:rsidRPr="000A146C" w:rsidRDefault="004A7326" w:rsidP="00C1564F">
      <w:pPr>
        <w:pStyle w:val="PURLicenseTerm"/>
        <w:keepNext/>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14:paraId="6C5EE545" w14:textId="77777777" w:rsidTr="003D33E5">
        <w:tc>
          <w:tcPr>
            <w:tcW w:w="2301" w:type="pct"/>
            <w:tcBorders>
              <w:top w:val="single" w:sz="4" w:space="0" w:color="auto"/>
              <w:bottom w:val="nil"/>
            </w:tcBorders>
          </w:tcPr>
          <w:p w14:paraId="7B4D4D37" w14:textId="77777777" w:rsidR="004A7326" w:rsidRPr="003667B6" w:rsidRDefault="004A7326" w:rsidP="00C1564F">
            <w:pPr>
              <w:pStyle w:val="PURLMSH"/>
            </w:pPr>
            <w:r>
              <w:t xml:space="preserve">Применимый раздел Общих условий лицензии SAL: </w:t>
            </w:r>
            <w:hyperlink w:anchor="SALTerms_Desktop" w:history="1">
              <w:r>
                <w:rPr>
                  <w:rStyle w:val="Hyperlink"/>
                </w:rPr>
                <w:t>Приложения для настольных компьютеров (Desktop Applications)</w:t>
              </w:r>
            </w:hyperlink>
          </w:p>
        </w:tc>
        <w:tc>
          <w:tcPr>
            <w:tcW w:w="2699" w:type="pct"/>
            <w:tcBorders>
              <w:top w:val="single" w:sz="4" w:space="0" w:color="auto"/>
              <w:bottom w:val="nil"/>
            </w:tcBorders>
          </w:tcPr>
          <w:p w14:paraId="5F982F63" w14:textId="77D9AAB8" w:rsidR="004A7326" w:rsidRDefault="004A7326" w:rsidP="00C1564F">
            <w:pPr>
              <w:pStyle w:val="PURLMSH"/>
            </w:pPr>
            <w:r>
              <w:t xml:space="preserve">См. соответствующее уведомление. </w:t>
            </w:r>
            <w:r>
              <w:rPr>
                <w:b/>
              </w:rPr>
              <w:t xml:space="preserve">Передача данных </w:t>
            </w:r>
            <w:r>
              <w:rPr>
                <w:i/>
              </w:rPr>
              <w:t xml:space="preserve">(см. </w:t>
            </w:r>
            <w:hyperlink w:anchor="Appendix2" w:history="1">
              <w:r>
                <w:rPr>
                  <w:rStyle w:val="Hyperlink"/>
                  <w:i/>
                </w:rPr>
                <w:t>Приложение 2</w:t>
              </w:r>
            </w:hyperlink>
            <w:r>
              <w:rPr>
                <w:i/>
              </w:rPr>
              <w:t>)</w:t>
            </w:r>
          </w:p>
        </w:tc>
      </w:tr>
      <w:tr w:rsidR="004A7326" w14:paraId="2127D6A4" w14:textId="77777777" w:rsidTr="003D33E5">
        <w:tc>
          <w:tcPr>
            <w:tcW w:w="2301" w:type="pct"/>
            <w:tcBorders>
              <w:top w:val="nil"/>
            </w:tcBorders>
          </w:tcPr>
          <w:p w14:paraId="0F8E6F05" w14:textId="77777777" w:rsidR="004A7326" w:rsidRPr="00250A5F" w:rsidRDefault="004A7326" w:rsidP="00C1564F">
            <w:pPr>
              <w:pStyle w:val="PURLMSH"/>
            </w:pPr>
            <w:r>
              <w:t xml:space="preserve">Клиентское/Дополнительное программное обеспечение </w:t>
            </w:r>
            <w:r>
              <w:rPr>
                <w:b/>
              </w:rPr>
              <w:t>Нет</w:t>
            </w:r>
          </w:p>
        </w:tc>
        <w:tc>
          <w:tcPr>
            <w:tcW w:w="2699" w:type="pct"/>
            <w:tcBorders>
              <w:top w:val="nil"/>
            </w:tcBorders>
          </w:tcPr>
          <w:p w14:paraId="6645DC78" w14:textId="763C1D78" w:rsidR="004A7326" w:rsidRDefault="003B0799"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4A7326" w:rsidRPr="00501DA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501DAF" w:rsidRDefault="004A7326"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C1564F">
            <w:pPr>
              <w:pStyle w:val="PURBody"/>
              <w:rPr>
                <w:i/>
              </w:rPr>
            </w:pPr>
            <w:r>
              <w:rPr>
                <w:b/>
              </w:rPr>
              <w:t>Необходимо:</w:t>
            </w:r>
          </w:p>
          <w:p w14:paraId="51CAF8BE" w14:textId="28A40571" w:rsidR="004A7326" w:rsidRPr="003528B0" w:rsidRDefault="004A7326" w:rsidP="00C1564F">
            <w:pPr>
              <w:pStyle w:val="PURBullet-Indented"/>
              <w:spacing w:line="240" w:lineRule="auto"/>
              <w:rPr>
                <w:b/>
                <w:bCs/>
              </w:rPr>
            </w:pPr>
            <w:r>
              <w:lastRenderedPageBreak/>
              <w:t xml:space="preserve">Project </w:t>
            </w:r>
            <w:r w:rsidR="007242AE">
              <w:t>201</w:t>
            </w:r>
            <w:r w:rsidR="007242AE">
              <w:rPr>
                <w:lang w:val="en-US"/>
              </w:rPr>
              <w:t>6</w:t>
            </w:r>
            <w:r w:rsidR="007242AE">
              <w:t xml:space="preserve"> </w:t>
            </w:r>
            <w:r>
              <w:t>Standard SAL</w:t>
            </w:r>
          </w:p>
        </w:tc>
      </w:tr>
    </w:tbl>
    <w:bookmarkStart w:id="700" w:name="_Toc346536877"/>
    <w:bookmarkStart w:id="701" w:name="_Toc346895328"/>
    <w:bookmarkStart w:id="702" w:name="_Toc339280340"/>
    <w:bookmarkStart w:id="703" w:name="_Toc339280483"/>
    <w:bookmarkStart w:id="704" w:name="_Toc363552814"/>
    <w:bookmarkStart w:id="705" w:name="_Toc363552877"/>
    <w:bookmarkStart w:id="706" w:name="_Toc378682176"/>
    <w:bookmarkStart w:id="707" w:name="_Toc378682278"/>
    <w:p w14:paraId="0F1203FF" w14:textId="33DC87EF" w:rsidR="00204150" w:rsidRDefault="00653A4E" w:rsidP="00C1564F">
      <w:pPr>
        <w:pStyle w:val="PURBody-Indented"/>
        <w:keepLines/>
        <w:ind w:left="274"/>
        <w:jc w:val="right"/>
      </w:pPr>
      <w:r>
        <w:lastRenderedPageBreak/>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3B39632D" w14:textId="543974D9" w:rsidR="009A4C7C" w:rsidRPr="009214B8" w:rsidRDefault="009A4C7C" w:rsidP="00C1564F">
      <w:pPr>
        <w:pStyle w:val="PURProductName"/>
      </w:pPr>
      <w:bookmarkStart w:id="708" w:name="_Toc371268290"/>
      <w:bookmarkStart w:id="709" w:name="_Toc371268356"/>
      <w:bookmarkStart w:id="710" w:name="_Toc379278493"/>
      <w:bookmarkStart w:id="711" w:name="_Toc379278555"/>
      <w:bookmarkStart w:id="712" w:name="_Toc428364425"/>
      <w:bookmarkStart w:id="713" w:name="_Toc428364789"/>
      <w:r>
        <w:t xml:space="preserve">Project Server </w:t>
      </w:r>
      <w:bookmarkEnd w:id="696"/>
      <w:bookmarkEnd w:id="697"/>
      <w:bookmarkEnd w:id="698"/>
      <w:bookmarkEnd w:id="699"/>
      <w:r>
        <w:t>2013</w:t>
      </w:r>
      <w:bookmarkEnd w:id="700"/>
      <w:bookmarkEnd w:id="701"/>
      <w:bookmarkEnd w:id="702"/>
      <w:bookmarkEnd w:id="703"/>
      <w:bookmarkEnd w:id="704"/>
      <w:bookmarkEnd w:id="705"/>
      <w:bookmarkEnd w:id="706"/>
      <w:bookmarkEnd w:id="707"/>
      <w:bookmarkEnd w:id="708"/>
      <w:bookmarkEnd w:id="709"/>
      <w:bookmarkEnd w:id="710"/>
      <w:bookmarkEnd w:id="711"/>
      <w:bookmarkEnd w:id="712"/>
      <w:bookmarkEnd w:id="713"/>
      <w:r>
        <w:fldChar w:fldCharType="begin"/>
      </w:r>
      <w:r>
        <w:instrText>XE "Project Server 2013"</w:instrText>
      </w:r>
      <w:r>
        <w:fldChar w:fldCharType="end"/>
      </w:r>
    </w:p>
    <w:p w14:paraId="239E9A0E" w14:textId="77777777" w:rsidR="009A4C7C" w:rsidRPr="000A146C" w:rsidRDefault="009A4C7C"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14:paraId="0AECF4F1" w14:textId="77777777" w:rsidTr="003D33E5">
        <w:tc>
          <w:tcPr>
            <w:tcW w:w="2477" w:type="pct"/>
            <w:tcBorders>
              <w:top w:val="single" w:sz="4" w:space="0" w:color="auto"/>
              <w:bottom w:val="nil"/>
            </w:tcBorders>
          </w:tcPr>
          <w:p w14:paraId="1688C35C" w14:textId="77777777" w:rsidR="00D14C97" w:rsidRPr="003667B6" w:rsidRDefault="00D14C97"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tcBorders>
              <w:top w:val="single" w:sz="4" w:space="0" w:color="auto"/>
              <w:bottom w:val="nil"/>
            </w:tcBorders>
          </w:tcPr>
          <w:p w14:paraId="17BB63B6" w14:textId="77777777" w:rsidR="00D14C97" w:rsidRDefault="004F154D" w:rsidP="00C1564F">
            <w:pPr>
              <w:pStyle w:val="PURLMSH"/>
            </w:pPr>
            <w:r>
              <w:t xml:space="preserve">См. соответствующее уведомление. </w:t>
            </w:r>
            <w:r>
              <w:rPr>
                <w:b/>
              </w:rPr>
              <w:t xml:space="preserve">Нет </w:t>
            </w:r>
          </w:p>
        </w:tc>
      </w:tr>
      <w:tr w:rsidR="009A4C7C" w14:paraId="5556DA54" w14:textId="77777777" w:rsidTr="003D33E5">
        <w:tc>
          <w:tcPr>
            <w:tcW w:w="2477" w:type="pct"/>
            <w:tcBorders>
              <w:top w:val="nil"/>
            </w:tcBorders>
          </w:tcPr>
          <w:p w14:paraId="3F7D8164" w14:textId="514DB5C5" w:rsidR="009A4C7C" w:rsidRPr="00250A5F" w:rsidRDefault="009A4C7C" w:rsidP="00C1564F">
            <w:pPr>
              <w:pStyle w:val="PURLMSH"/>
            </w:pPr>
            <w:r>
              <w:t xml:space="preserve">Клиентское/Дополнительное программное обеспечение </w:t>
            </w:r>
            <w:r>
              <w:rPr>
                <w:b/>
              </w:rPr>
              <w:t>Да</w:t>
            </w:r>
            <w:r>
              <w:t xml:space="preserve"> </w:t>
            </w:r>
            <w:r w:rsidR="002C59E4" w:rsidRPr="002C59E4">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4CD9A9E0" w14:textId="7B436FE3" w:rsidR="009A4C7C" w:rsidRDefault="003B0799"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501DAF" w:rsidRDefault="009A4C7C"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C1564F">
            <w:pPr>
              <w:pStyle w:val="PURBody"/>
            </w:pPr>
            <w:r>
              <w:rPr>
                <w:b/>
              </w:rPr>
              <w:t>Необходимо:</w:t>
            </w:r>
          </w:p>
          <w:p w14:paraId="032C0D41" w14:textId="000267DE" w:rsidR="009A4C7C" w:rsidRPr="003528B0" w:rsidRDefault="009A4C7C" w:rsidP="00C1564F">
            <w:pPr>
              <w:pStyle w:val="PURBullet-Indented"/>
              <w:spacing w:line="240" w:lineRule="auto"/>
              <w:rPr>
                <w:b/>
                <w:bCs/>
              </w:rPr>
            </w:pPr>
            <w:r>
              <w:t>Project Server 2013 SAL</w:t>
            </w:r>
          </w:p>
        </w:tc>
      </w:tr>
    </w:tbl>
    <w:bookmarkStart w:id="714" w:name="_Toc296854878"/>
    <w:bookmarkStart w:id="715" w:name="_Toc299519137"/>
    <w:bookmarkStart w:id="716" w:name="_Toc299531569"/>
    <w:bookmarkStart w:id="717" w:name="_Toc299531893"/>
    <w:bookmarkStart w:id="718" w:name="_Toc299957176"/>
    <w:p w14:paraId="3C36EAF5" w14:textId="3A24F93B" w:rsidR="000C3222" w:rsidRDefault="00653A4E" w:rsidP="00C1564F">
      <w:pPr>
        <w:pStyle w:val="PURBody-Indented"/>
        <w:keepLines/>
        <w:ind w:left="274"/>
        <w:jc w:val="right"/>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45A6092C" w14:textId="3F32F9D1" w:rsidR="00531FC6" w:rsidRPr="00531FC6" w:rsidRDefault="00531FC6" w:rsidP="00C1564F">
      <w:pPr>
        <w:pStyle w:val="PURProductName"/>
      </w:pPr>
      <w:bookmarkStart w:id="719" w:name="_Toc346536878"/>
      <w:bookmarkStart w:id="720" w:name="_Toc346895329"/>
      <w:bookmarkStart w:id="721" w:name="_Toc339280341"/>
      <w:bookmarkStart w:id="722" w:name="_Toc339280484"/>
      <w:bookmarkStart w:id="723" w:name="_Toc363552815"/>
      <w:bookmarkStart w:id="724" w:name="_Toc363552878"/>
      <w:bookmarkStart w:id="725" w:name="_Toc378682177"/>
      <w:bookmarkStart w:id="726" w:name="_Toc378682279"/>
      <w:bookmarkStart w:id="727" w:name="_Toc371268291"/>
      <w:bookmarkStart w:id="728" w:name="_Toc371268357"/>
      <w:bookmarkStart w:id="729" w:name="_Toc379278494"/>
      <w:bookmarkStart w:id="730" w:name="_Toc379278556"/>
      <w:bookmarkStart w:id="731" w:name="_Toc428364426"/>
      <w:bookmarkStart w:id="732" w:name="_Toc428364790"/>
      <w:r>
        <w:t xml:space="preserve">SharePoint Server </w:t>
      </w:r>
      <w:bookmarkEnd w:id="714"/>
      <w:bookmarkEnd w:id="715"/>
      <w:bookmarkEnd w:id="716"/>
      <w:bookmarkEnd w:id="717"/>
      <w:bookmarkEnd w:id="718"/>
      <w:r>
        <w:t>2013</w:t>
      </w:r>
      <w:bookmarkEnd w:id="719"/>
      <w:bookmarkEnd w:id="720"/>
      <w:bookmarkEnd w:id="721"/>
      <w:bookmarkEnd w:id="722"/>
      <w:bookmarkEnd w:id="723"/>
      <w:bookmarkEnd w:id="724"/>
      <w:bookmarkEnd w:id="725"/>
      <w:bookmarkEnd w:id="726"/>
      <w:bookmarkEnd w:id="727"/>
      <w:bookmarkEnd w:id="728"/>
      <w:bookmarkEnd w:id="729"/>
      <w:bookmarkEnd w:id="730"/>
      <w:bookmarkEnd w:id="731"/>
      <w:bookmarkEnd w:id="732"/>
      <w:r>
        <w:fldChar w:fldCharType="begin"/>
      </w:r>
      <w:r>
        <w:instrText>XE "SharePoint Server 2013"</w:instrText>
      </w:r>
      <w:r>
        <w:fldChar w:fldCharType="end"/>
      </w:r>
    </w:p>
    <w:p w14:paraId="0DBABCD2" w14:textId="77777777" w:rsidR="00531FC6" w:rsidRPr="00531FC6" w:rsidRDefault="00531FC6" w:rsidP="00C1564F">
      <w:pPr>
        <w:keepNext/>
        <w:keepLines/>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7331A1" w:rsidRDefault="00531FC6" w:rsidP="00C1564F">
            <w:pPr>
              <w:pStyle w:val="PURLicenseTerm"/>
              <w:spacing w:line="240" w:lineRule="auto"/>
              <w:rPr>
                <w:rFonts w:ascii="Arial Narrow" w:hAnsi="Arial Narrow"/>
                <w:color w:val="00467F"/>
                <w:sz w:val="18"/>
                <w:u w:val="single"/>
              </w:rPr>
            </w:pPr>
            <w:r>
              <w:rPr>
                <w:rFonts w:ascii="Arial Narrow" w:hAnsi="Arial Narrow"/>
                <w:color w:val="404040" w:themeColor="text1" w:themeTint="BF"/>
                <w:sz w:val="18"/>
              </w:rPr>
              <w:t xml:space="preserve">Применимый раздел Общих условий лицензии SAL: </w:t>
            </w:r>
            <w:hyperlink w:anchor="SALTerms_Server" w:history="1">
              <w:r>
                <w:rPr>
                  <w:rFonts w:ascii="Arial Narrow" w:hAnsi="Arial Narrow"/>
                  <w:color w:val="00467F"/>
                  <w:sz w:val="18"/>
                  <w:u w:val="single"/>
                </w:rPr>
                <w:t>Серверное ПО</w:t>
              </w:r>
            </w:hyperlink>
          </w:p>
        </w:tc>
        <w:tc>
          <w:tcPr>
            <w:tcW w:w="2520" w:type="pct"/>
            <w:gridSpan w:val="2"/>
            <w:tcBorders>
              <w:top w:val="single" w:sz="4" w:space="0" w:color="auto"/>
              <w:bottom w:val="nil"/>
            </w:tcBorders>
          </w:tcPr>
          <w:p w14:paraId="72D5F6CB" w14:textId="77777777" w:rsidR="00531FC6" w:rsidRPr="00531FC6" w:rsidRDefault="00531FC6"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Уведомления о службах Интернета. </w:t>
            </w:r>
            <w:r>
              <w:rPr>
                <w:rFonts w:ascii="Arial Narrow" w:hAnsi="Arial Narrow"/>
                <w:b/>
                <w:color w:val="404040" w:themeColor="text1" w:themeTint="BF"/>
                <w:sz w:val="18"/>
              </w:rPr>
              <w:t>Нет</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58D45086" w:rsidR="00531FC6" w:rsidRPr="00531FC6" w:rsidRDefault="00531FC6"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sidR="002C59E4" w:rsidRPr="002C59E4">
              <w:rPr>
                <w:rFonts w:ascii="Arial Narrow" w:hAnsi="Arial Narrow"/>
                <w:color w:val="404040" w:themeColor="text1" w:themeTint="BF"/>
                <w:sz w:val="18"/>
              </w:rPr>
              <w:br/>
            </w:r>
            <w:r>
              <w:rPr>
                <w:rFonts w:ascii="Arial Narrow" w:hAnsi="Arial Narrow"/>
                <w:i/>
                <w:color w:val="404040" w:themeColor="text1" w:themeTint="BF"/>
                <w:sz w:val="18"/>
              </w:rPr>
              <w:t xml:space="preserve">(см. </w:t>
            </w:r>
            <w:hyperlink w:anchor="Appendix1" w:history="1">
              <w:r>
                <w:rPr>
                  <w:rFonts w:ascii="Arial Narrow" w:hAnsi="Arial Narrow"/>
                  <w:i/>
                  <w:color w:val="00467F"/>
                  <w:sz w:val="18"/>
                  <w:u w:val="single"/>
                </w:rPr>
                <w:t>Приложение 1</w:t>
              </w:r>
            </w:hyperlink>
            <w:r>
              <w:rPr>
                <w:rFonts w:ascii="Arial Narrow" w:hAnsi="Arial Narrow"/>
                <w:i/>
                <w:color w:val="404040" w:themeColor="text1" w:themeTint="BF"/>
                <w:sz w:val="18"/>
              </w:rPr>
              <w:t>)</w:t>
            </w:r>
          </w:p>
        </w:tc>
        <w:tc>
          <w:tcPr>
            <w:tcW w:w="2520" w:type="pct"/>
            <w:gridSpan w:val="2"/>
            <w:tcBorders>
              <w:top w:val="nil"/>
            </w:tcBorders>
          </w:tcPr>
          <w:p w14:paraId="27D912DD" w14:textId="38E02828" w:rsidR="00531FC6" w:rsidRPr="00531FC6" w:rsidRDefault="003B0799" w:rsidP="00C1564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Право на получение программных услуг на серверах поставщиков центров обработки данных: </w:t>
            </w:r>
            <w:r>
              <w:rPr>
                <w:rFonts w:ascii="Arial Narrow" w:hAnsi="Arial Narrow"/>
                <w:b/>
                <w:color w:val="404040" w:themeColor="text1" w:themeTint="BF"/>
                <w:sz w:val="18"/>
              </w:rPr>
              <w:t>Да</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531FC6" w:rsidRDefault="00531FC6" w:rsidP="00C1564F">
            <w:pPr>
              <w:keepNext/>
              <w:keepLines/>
              <w:spacing w:after="0"/>
              <w:rPr>
                <w:b/>
                <w:color w:val="404040" w:themeColor="text1" w:themeTint="BF"/>
                <w:sz w:val="18"/>
              </w:rPr>
            </w:pPr>
            <w:r>
              <w:rPr>
                <w:b/>
                <w:color w:val="404040" w:themeColor="text1" w:themeTint="BF"/>
                <w:sz w:val="18"/>
              </w:rPr>
              <w:t>ЛИЦЕНЗИИ ПОДПИСЧИКА (SAL).</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C1564F">
            <w:pPr>
              <w:rPr>
                <w:i/>
                <w:color w:val="404040" w:themeColor="text1" w:themeTint="BF"/>
                <w:sz w:val="18"/>
              </w:rPr>
            </w:pPr>
            <w:r>
              <w:rPr>
                <w:b/>
                <w:color w:val="404040" w:themeColor="text1" w:themeTint="BF"/>
                <w:sz w:val="18"/>
              </w:rPr>
              <w:t>Необходимо:</w:t>
            </w:r>
          </w:p>
          <w:p w14:paraId="618F223A" w14:textId="6F9967C0" w:rsidR="00531FC6" w:rsidRPr="00531FC6" w:rsidRDefault="00531FC6" w:rsidP="00C1564F">
            <w:pPr>
              <w:pStyle w:val="PURBullet-Indented"/>
              <w:spacing w:line="240" w:lineRule="auto"/>
              <w:rPr>
                <w:szCs w:val="18"/>
              </w:rPr>
            </w:pPr>
            <w:r>
              <w:t xml:space="preserve">SharePoint Server 2013 Standard SAL, </w:t>
            </w:r>
            <w:r>
              <w:rPr>
                <w:b/>
              </w:rPr>
              <w:t>или</w:t>
            </w:r>
          </w:p>
          <w:p w14:paraId="4B20F565" w14:textId="77777777" w:rsidR="00531FC6" w:rsidRPr="00531FC6" w:rsidRDefault="00531FC6" w:rsidP="00C1564F">
            <w:pPr>
              <w:pStyle w:val="PURBullet-Indented"/>
              <w:spacing w:line="240" w:lineRule="auto"/>
            </w:pPr>
            <w:r>
              <w:t>Productivity Suite SAL</w:t>
            </w:r>
          </w:p>
        </w:tc>
      </w:tr>
      <w:tr w:rsidR="00531FC6" w:rsidRPr="0090053A"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C1564F">
            <w:pPr>
              <w:rPr>
                <w:b/>
                <w:i/>
                <w:color w:val="404040" w:themeColor="text1" w:themeTint="BF"/>
                <w:sz w:val="18"/>
              </w:rPr>
            </w:pPr>
            <w:r>
              <w:rPr>
                <w:b/>
                <w:i/>
                <w:color w:val="404040" w:themeColor="text1" w:themeTint="BF"/>
                <w:sz w:val="18"/>
              </w:rPr>
              <w:t>Для следующих функциональных возможностей:</w:t>
            </w:r>
          </w:p>
          <w:p w14:paraId="6E47A8C2" w14:textId="77777777" w:rsidR="00531FC6" w:rsidRPr="00531FC6" w:rsidRDefault="00531FC6" w:rsidP="00C1564F">
            <w:pPr>
              <w:pStyle w:val="PURBullet-Indented"/>
              <w:spacing w:line="240" w:lineRule="auto"/>
            </w:pPr>
            <w:r>
              <w:t>Веб-части для коммерческих организаций служб Business Connectivity Services</w:t>
            </w:r>
          </w:p>
          <w:p w14:paraId="4E220519" w14:textId="6B2E2E41" w:rsidR="00531FC6" w:rsidRPr="009B2897" w:rsidRDefault="00531FC6" w:rsidP="00C1564F">
            <w:pPr>
              <w:pStyle w:val="PURBullet-Indented"/>
              <w:spacing w:line="240" w:lineRule="auto"/>
              <w:rPr>
                <w:lang w:val="en-US"/>
              </w:rPr>
            </w:pPr>
            <w:r>
              <w:t>Интеграция</w:t>
            </w:r>
            <w:r w:rsidRPr="009B2897">
              <w:rPr>
                <w:lang w:val="en-US"/>
              </w:rPr>
              <w:t xml:space="preserve"> </w:t>
            </w:r>
            <w:r>
              <w:t>клиентов</w:t>
            </w:r>
            <w:r w:rsidRPr="009B2897">
              <w:rPr>
                <w:lang w:val="en-US"/>
              </w:rPr>
              <w:t xml:space="preserve"> Office 2013 Business Connectivity Services</w:t>
            </w:r>
          </w:p>
          <w:p w14:paraId="0A2A7C35" w14:textId="77777777" w:rsidR="00531FC6" w:rsidRPr="00531FC6" w:rsidRDefault="00531FC6" w:rsidP="00C1564F">
            <w:pPr>
              <w:pStyle w:val="PURBullet-Indented"/>
              <w:spacing w:line="240" w:lineRule="auto"/>
            </w:pPr>
            <w:r>
              <w:t>Службы Access</w:t>
            </w:r>
          </w:p>
          <w:p w14:paraId="1AEBB4DA" w14:textId="77777777" w:rsidR="00531FC6" w:rsidRDefault="00531FC6" w:rsidP="00C1564F">
            <w:pPr>
              <w:pStyle w:val="PURBullet-Indented"/>
              <w:spacing w:line="240" w:lineRule="auto"/>
            </w:pPr>
            <w:r>
              <w:t>InfoPath Forms Services</w:t>
            </w:r>
          </w:p>
          <w:p w14:paraId="43B12D26" w14:textId="39383B59" w:rsidR="00F44E81" w:rsidRDefault="00F44E81" w:rsidP="00C1564F">
            <w:pPr>
              <w:pStyle w:val="PURBullet-Indented"/>
              <w:spacing w:line="240" w:lineRule="auto"/>
            </w:pPr>
            <w:r>
              <w:t>Поиск в корпоративной среде</w:t>
            </w:r>
          </w:p>
          <w:p w14:paraId="3D4989E4" w14:textId="098B08D4" w:rsidR="00F44E81" w:rsidRPr="00531FC6" w:rsidRDefault="00F44E81" w:rsidP="00C1564F">
            <w:pPr>
              <w:pStyle w:val="PURBullet-Indented"/>
              <w:spacing w:line="240" w:lineRule="auto"/>
            </w:pPr>
            <w:r>
              <w:t>Обнаружение электронных данных и обеспечение соответствия требованиям</w:t>
            </w:r>
          </w:p>
          <w:p w14:paraId="5F85E07E" w14:textId="1E70345F" w:rsidR="00531FC6" w:rsidRPr="00531FC6" w:rsidRDefault="00531FC6" w:rsidP="00C1564F">
            <w:pPr>
              <w:pStyle w:val="PURBullet-Indented"/>
              <w:spacing w:line="240" w:lineRule="auto"/>
            </w:pPr>
            <w:r>
              <w:t>Службы Excel, PowerPivot, PowerView</w:t>
            </w:r>
          </w:p>
          <w:p w14:paraId="2E021EB0" w14:textId="77777777" w:rsidR="00531FC6" w:rsidRPr="00531FC6" w:rsidRDefault="00531FC6" w:rsidP="00C1564F">
            <w:pPr>
              <w:pStyle w:val="PURBullet-Indented"/>
              <w:spacing w:line="240" w:lineRule="auto"/>
            </w:pPr>
            <w:r>
              <w:t>Службы Visio</w:t>
            </w:r>
          </w:p>
          <w:p w14:paraId="22600268" w14:textId="77777777" w:rsidR="00531FC6" w:rsidRPr="00531FC6" w:rsidRDefault="00531FC6" w:rsidP="00C1564F">
            <w:pPr>
              <w:pStyle w:val="PURBullet-Indented"/>
              <w:spacing w:line="240" w:lineRule="auto"/>
            </w:pPr>
            <w:r>
              <w:t>Службы PerformancePoint</w:t>
            </w:r>
          </w:p>
          <w:p w14:paraId="584919A9" w14:textId="77777777" w:rsidR="00531FC6" w:rsidRPr="00531FC6" w:rsidRDefault="00531FC6" w:rsidP="00C1564F">
            <w:pPr>
              <w:pStyle w:val="PURBullet-Indented"/>
              <w:spacing w:line="240" w:lineRule="auto"/>
            </w:pPr>
            <w:r>
              <w:t>Отчеты настраиваемой аналитики</w:t>
            </w:r>
          </w:p>
          <w:p w14:paraId="076A45FC" w14:textId="77777777" w:rsidR="00531FC6" w:rsidRPr="00531FC6" w:rsidRDefault="00531FC6" w:rsidP="00C1564F">
            <w:pPr>
              <w:pStyle w:val="PURBullet-Indented"/>
              <w:spacing w:line="240" w:lineRule="auto"/>
            </w:pPr>
            <w:r>
              <w:t>Расширенное построение диаграмм</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C1564F">
            <w:pPr>
              <w:rPr>
                <w:i/>
                <w:color w:val="404040" w:themeColor="text1" w:themeTint="BF"/>
                <w:sz w:val="18"/>
              </w:rPr>
            </w:pPr>
            <w:r>
              <w:rPr>
                <w:b/>
                <w:color w:val="404040" w:themeColor="text1" w:themeTint="BF"/>
                <w:sz w:val="18"/>
              </w:rPr>
              <w:t>Необходимо:</w:t>
            </w:r>
          </w:p>
          <w:p w14:paraId="3BAD8884" w14:textId="5F651C55" w:rsidR="00531FC6" w:rsidRPr="009B2897" w:rsidRDefault="00531FC6" w:rsidP="00C1564F">
            <w:pPr>
              <w:pStyle w:val="PURBullet-Indented"/>
              <w:spacing w:line="240" w:lineRule="auto"/>
              <w:rPr>
                <w:lang w:val="en-US"/>
              </w:rPr>
            </w:pPr>
            <w:r w:rsidRPr="009B2897">
              <w:rPr>
                <w:lang w:val="en-US"/>
              </w:rPr>
              <w:t xml:space="preserve">SharePoint Server 2013 Standard SAL, </w:t>
            </w:r>
            <w:r>
              <w:rPr>
                <w:b/>
              </w:rPr>
              <w:t>И</w:t>
            </w:r>
            <w:r w:rsidRPr="009B2897">
              <w:rPr>
                <w:lang w:val="en-US"/>
              </w:rPr>
              <w:t xml:space="preserve"> SharePoint Server 2013 Enterprise SAL</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531FC6" w:rsidRDefault="00070E35" w:rsidP="00C1564F">
            <w:pPr>
              <w:spacing w:after="0"/>
              <w:rPr>
                <w:b/>
                <w:i/>
                <w:color w:val="404040" w:themeColor="text1" w:themeTint="BF"/>
                <w:sz w:val="18"/>
              </w:rPr>
            </w:pPr>
            <w:r>
              <w:rPr>
                <w:b/>
                <w:i/>
                <w:color w:val="404040" w:themeColor="text1" w:themeTint="BF"/>
                <w:sz w:val="18"/>
              </w:rPr>
              <w:t>Лицензии SAL для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C1564F">
            <w:pPr>
              <w:spacing w:after="0"/>
              <w:rPr>
                <w:b/>
                <w:i/>
                <w:color w:val="404040" w:themeColor="text1" w:themeTint="BF"/>
                <w:sz w:val="18"/>
              </w:rPr>
            </w:pPr>
            <w:r>
              <w:rPr>
                <w:b/>
                <w:i/>
                <w:color w:val="404040" w:themeColor="text1" w:themeTint="BF"/>
                <w:sz w:val="18"/>
              </w:rPr>
              <w:t>Соответствующие лицензии CAL</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C1564F">
            <w:pPr>
              <w:pStyle w:val="PURBullet-Indented"/>
              <w:spacing w:line="240" w:lineRule="auto"/>
            </w:pPr>
            <w:r>
              <w:t>SharePoint Server 2013 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C1564F">
            <w:pPr>
              <w:pStyle w:val="PURBullet-Indented"/>
              <w:spacing w:line="240" w:lineRule="auto"/>
            </w:pPr>
            <w:r>
              <w:t xml:space="preserve">SharePoint Server 2013 Standard CAL, </w:t>
            </w:r>
            <w:r>
              <w:rPr>
                <w:b/>
              </w:rPr>
              <w:t>или</w:t>
            </w:r>
          </w:p>
          <w:p w14:paraId="46DBFB7C" w14:textId="77777777" w:rsidR="00531FC6" w:rsidRPr="00531FC6" w:rsidRDefault="00531FC6" w:rsidP="00C1564F">
            <w:pPr>
              <w:pStyle w:val="PURBullet-Indented"/>
              <w:spacing w:line="240" w:lineRule="auto"/>
            </w:pPr>
            <w:r>
              <w:t xml:space="preserve">Core CAL Suite </w:t>
            </w:r>
            <w:r>
              <w:rPr>
                <w:b/>
              </w:rPr>
              <w:t>или</w:t>
            </w:r>
          </w:p>
          <w:p w14:paraId="004B9F8A" w14:textId="77777777" w:rsidR="00531FC6" w:rsidRPr="00531FC6" w:rsidRDefault="00531FC6" w:rsidP="00C1564F">
            <w:pPr>
              <w:pStyle w:val="PURBullet-Indented"/>
              <w:spacing w:line="240" w:lineRule="auto"/>
            </w:pPr>
            <w:r>
              <w:t>Enterprise CAL Suite</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C1564F">
            <w:pPr>
              <w:pStyle w:val="PURBullet-Indented"/>
              <w:spacing w:line="240" w:lineRule="auto"/>
            </w:pPr>
            <w:r>
              <w:lastRenderedPageBreak/>
              <w:t>SharePoint Server 2013 Enterprise SAL</w:t>
            </w:r>
          </w:p>
          <w:p w14:paraId="5473D32E" w14:textId="291C2F41" w:rsidR="00531FC6" w:rsidRPr="00531FC6" w:rsidRDefault="00531FC6" w:rsidP="00C1564F">
            <w:pPr>
              <w:ind w:left="216"/>
              <w:contextualSpacing/>
              <w:rPr>
                <w:color w:val="404040" w:themeColor="text1" w:themeTint="BF"/>
                <w:sz w:val="18"/>
              </w:rPr>
            </w:pPr>
            <w:r>
              <w:rPr>
                <w:color w:val="404040" w:themeColor="text1" w:themeTint="BF"/>
                <w:sz w:val="18"/>
              </w:rPr>
              <w:t>(имейте в виду, что лицензия SharePoint Server 2013 Enterprise SAL требует наличия лицензии SharePoint Server 2013 Standard SAL у конечного пользователя).</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9B2897" w:rsidRDefault="006B6ACF" w:rsidP="00C1564F">
            <w:pPr>
              <w:pStyle w:val="PURBullet-Indented"/>
              <w:spacing w:line="240" w:lineRule="auto"/>
              <w:rPr>
                <w:lang w:val="en-US"/>
              </w:rPr>
            </w:pPr>
            <w:r w:rsidRPr="009B2897">
              <w:rPr>
                <w:lang w:val="en-US"/>
              </w:rPr>
              <w:t xml:space="preserve">SharePoint Server 2013 Standard CAL </w:t>
            </w:r>
            <w:r>
              <w:rPr>
                <w:b/>
              </w:rPr>
              <w:t>и</w:t>
            </w:r>
            <w:r w:rsidRPr="009B2897">
              <w:rPr>
                <w:lang w:val="en-US"/>
              </w:rPr>
              <w:t xml:space="preserve"> SharePoint Server 2013 Enterprise </w:t>
            </w:r>
            <w:r w:rsidRPr="009B2897">
              <w:rPr>
                <w:rFonts w:cs="Tahoma"/>
                <w:szCs w:val="18"/>
                <w:lang w:val="en-US"/>
              </w:rPr>
              <w:t>CAL</w:t>
            </w:r>
            <w:r w:rsidRPr="009B2897">
              <w:rPr>
                <w:lang w:val="en-US"/>
              </w:rPr>
              <w:t xml:space="preserve">, </w:t>
            </w:r>
            <w:r>
              <w:rPr>
                <w:b/>
              </w:rPr>
              <w:t>или</w:t>
            </w:r>
          </w:p>
          <w:p w14:paraId="1EC39DB0" w14:textId="1DD0321B" w:rsidR="00531FC6" w:rsidRPr="00531FC6" w:rsidRDefault="00531FC6" w:rsidP="00C1564F">
            <w:pPr>
              <w:pStyle w:val="PURBullet-Indented"/>
              <w:spacing w:line="240" w:lineRule="auto"/>
            </w:pPr>
            <w:r>
              <w:t xml:space="preserve">Core CAL Suite </w:t>
            </w:r>
            <w:r>
              <w:rPr>
                <w:b/>
              </w:rPr>
              <w:t>и</w:t>
            </w:r>
            <w:r>
              <w:t xml:space="preserve"> SharePoint Server 2013 Enterprise CAL, </w:t>
            </w:r>
            <w:r>
              <w:rPr>
                <w:b/>
              </w:rPr>
              <w:t>или</w:t>
            </w:r>
          </w:p>
          <w:p w14:paraId="51853C7B" w14:textId="77777777" w:rsidR="00531FC6" w:rsidRPr="00531FC6" w:rsidRDefault="00531FC6" w:rsidP="00C1564F">
            <w:pPr>
              <w:pStyle w:val="PURBullet-Indented"/>
              <w:spacing w:line="240" w:lineRule="auto"/>
            </w:pPr>
            <w:r>
              <w:t>Enterprise CAL Suite</w:t>
            </w:r>
          </w:p>
        </w:tc>
      </w:tr>
    </w:tbl>
    <w:bookmarkStart w:id="733" w:name="_Toc299519142"/>
    <w:bookmarkStart w:id="734" w:name="_Toc299531574"/>
    <w:bookmarkStart w:id="735" w:name="_Toc299531898"/>
    <w:bookmarkStart w:id="736" w:name="_Toc299957181"/>
    <w:bookmarkStart w:id="737" w:name="_Toc346536879"/>
    <w:bookmarkStart w:id="738" w:name="_Toc346895330"/>
    <w:bookmarkStart w:id="739" w:name="_Toc339280343"/>
    <w:bookmarkStart w:id="740" w:name="_Toc339280486"/>
    <w:bookmarkStart w:id="741" w:name="_Toc363552816"/>
    <w:bookmarkStart w:id="742" w:name="_Toc363552879"/>
    <w:bookmarkStart w:id="743" w:name="_Toc378682178"/>
    <w:bookmarkStart w:id="744" w:name="_Toc378682280"/>
    <w:bookmarkStart w:id="745" w:name="_Toc371268292"/>
    <w:bookmarkStart w:id="746" w:name="_Toc371268358"/>
    <w:bookmarkStart w:id="747" w:name="_Toc379278495"/>
    <w:bookmarkStart w:id="748" w:name="_Toc379278557"/>
    <w:p w14:paraId="51DED5A4" w14:textId="3BF96ED8" w:rsidR="00801AE1" w:rsidRPr="00DE4FF9" w:rsidRDefault="00641CA7" w:rsidP="00C1564F">
      <w:pPr>
        <w:pStyle w:val="PURBreadcrumb"/>
        <w:keepNext w:val="0"/>
        <w:spacing w:before="0"/>
        <w:rPr>
          <w:rFonts w:ascii="Arial Narrow" w:hAnsi="Arial Narrow"/>
          <w:color w:val="00467F"/>
          <w:sz w:val="16"/>
          <w:u w:val="single"/>
        </w:rPr>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164EEA4C" w14:textId="04126674" w:rsidR="00DF5305" w:rsidRDefault="00DF5305" w:rsidP="00C1564F">
      <w:pPr>
        <w:pStyle w:val="PURProductName"/>
      </w:pPr>
      <w:bookmarkStart w:id="749" w:name="_Toc346895313"/>
      <w:bookmarkStart w:id="750" w:name="_Toc363552798"/>
      <w:bookmarkStart w:id="751" w:name="_Toc363552861"/>
      <w:bookmarkStart w:id="752" w:name="_Toc378682160"/>
      <w:bookmarkStart w:id="753" w:name="_Toc378682262"/>
      <w:bookmarkStart w:id="754" w:name="_Toc371268274"/>
      <w:bookmarkStart w:id="755" w:name="_Toc371268340"/>
      <w:bookmarkStart w:id="756" w:name="_Toc379278477"/>
      <w:bookmarkStart w:id="757" w:name="_Toc379278539"/>
      <w:bookmarkStart w:id="758" w:name="_Toc428364427"/>
      <w:bookmarkStart w:id="759" w:name="_Toc428364791"/>
      <w:bookmarkStart w:id="760" w:name="_Toc299519122"/>
      <w:bookmarkStart w:id="761" w:name="_Toc299531554"/>
      <w:bookmarkStart w:id="762" w:name="_Toc299531878"/>
      <w:bookmarkStart w:id="763" w:name="_Toc299957161"/>
      <w:bookmarkStart w:id="764" w:name="_Toc346536862"/>
      <w:bookmarkStart w:id="765" w:name="_Toc339280326"/>
      <w:bookmarkStart w:id="766" w:name="_Toc339280469"/>
      <w:r>
        <w:t>Skype для бизнеса Server 2015</w:t>
      </w:r>
      <w:bookmarkEnd w:id="749"/>
      <w:bookmarkEnd w:id="750"/>
      <w:bookmarkEnd w:id="751"/>
      <w:bookmarkEnd w:id="752"/>
      <w:bookmarkEnd w:id="753"/>
      <w:bookmarkEnd w:id="754"/>
      <w:bookmarkEnd w:id="755"/>
      <w:bookmarkEnd w:id="756"/>
      <w:bookmarkEnd w:id="757"/>
      <w:bookmarkEnd w:id="758"/>
      <w:bookmarkEnd w:id="759"/>
      <w:r>
        <w:t xml:space="preserve"> </w:t>
      </w:r>
      <w:bookmarkEnd w:id="760"/>
      <w:bookmarkEnd w:id="761"/>
      <w:bookmarkEnd w:id="762"/>
      <w:bookmarkEnd w:id="763"/>
      <w:bookmarkEnd w:id="764"/>
      <w:bookmarkEnd w:id="765"/>
      <w:bookmarkEnd w:id="766"/>
      <w:r>
        <w:fldChar w:fldCharType="begin"/>
      </w:r>
      <w:r>
        <w:instrText>XE "Skype для бизнеса Server 2015"</w:instrText>
      </w:r>
      <w:r>
        <w:fldChar w:fldCharType="end"/>
      </w:r>
    </w:p>
    <w:p w14:paraId="6C7F35C8" w14:textId="77777777" w:rsidR="00DF5305" w:rsidRPr="000A146C" w:rsidRDefault="00DF5305"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5239"/>
        <w:gridCol w:w="161"/>
        <w:gridCol w:w="5257"/>
        <w:gridCol w:w="258"/>
      </w:tblGrid>
      <w:tr w:rsidR="00DF5305" w14:paraId="6492C68F" w14:textId="77777777" w:rsidTr="00072C74">
        <w:tc>
          <w:tcPr>
            <w:tcW w:w="2427" w:type="pct"/>
            <w:gridSpan w:val="2"/>
            <w:tcBorders>
              <w:top w:val="nil"/>
            </w:tcBorders>
          </w:tcPr>
          <w:p w14:paraId="673F2121" w14:textId="77777777" w:rsidR="00DF5305" w:rsidRDefault="00DF5305"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73" w:type="pct"/>
            <w:gridSpan w:val="3"/>
            <w:tcBorders>
              <w:top w:val="nil"/>
            </w:tcBorders>
          </w:tcPr>
          <w:p w14:paraId="7BE6E958" w14:textId="321FB9FC" w:rsidR="00DF5305" w:rsidRDefault="00DF5305" w:rsidP="00C1564F">
            <w:pPr>
              <w:pStyle w:val="PURLMSH"/>
            </w:pPr>
            <w:r>
              <w:t xml:space="preserve">См. соответствующее уведомление. </w:t>
            </w:r>
            <w:r>
              <w:rPr>
                <w:b/>
              </w:rPr>
              <w:t xml:space="preserve">Запись, VC-1 </w:t>
            </w:r>
            <w:r>
              <w:rPr>
                <w:i/>
              </w:rPr>
              <w:t xml:space="preserve">(см. </w:t>
            </w:r>
            <w:hyperlink w:anchor="Appendix2" w:history="1">
              <w:r>
                <w:rPr>
                  <w:rStyle w:val="Hyperlink"/>
                  <w:i/>
                </w:rPr>
                <w:t>Приложение 2</w:t>
              </w:r>
            </w:hyperlink>
            <w:r>
              <w:rPr>
                <w:i/>
              </w:rPr>
              <w:t>)</w:t>
            </w:r>
          </w:p>
        </w:tc>
      </w:tr>
      <w:tr w:rsidR="00DF5305" w14:paraId="1CB0BFBE" w14:textId="77777777" w:rsidTr="00072C74">
        <w:tc>
          <w:tcPr>
            <w:tcW w:w="5000" w:type="pct"/>
            <w:gridSpan w:val="5"/>
          </w:tcPr>
          <w:p w14:paraId="6DD843DF" w14:textId="6C1284B9" w:rsidR="00DF5305" w:rsidRPr="00E53A62" w:rsidRDefault="00DF5305" w:rsidP="00C1564F">
            <w:pPr>
              <w:pStyle w:val="PURLMSH"/>
              <w:tabs>
                <w:tab w:val="left" w:pos="5195"/>
              </w:tabs>
            </w:pPr>
            <w:r>
              <w:t>Клиентское/Дополнительное программное обеспечение</w:t>
            </w:r>
            <w:r w:rsidR="00767B36">
              <w:rPr>
                <w:b/>
              </w:rPr>
              <w:t xml:space="preserve"> Да</w:t>
            </w:r>
            <w:r w:rsidR="00B820B2">
              <w:rPr>
                <w:i/>
              </w:rPr>
              <w:tab/>
            </w:r>
            <w:r w:rsidR="00B820B2" w:rsidRPr="00B820B2">
              <w:rPr>
                <w:i/>
              </w:rPr>
              <w:tab/>
            </w:r>
            <w:r>
              <w:t xml:space="preserve">Право на получение программных услуг на серверах поставщиков </w:t>
            </w:r>
            <w:r w:rsidR="00B820B2" w:rsidRPr="00B820B2">
              <w:br/>
            </w:r>
            <w:r w:rsidR="00B820B2">
              <w:rPr>
                <w:i/>
              </w:rPr>
              <w:t xml:space="preserve">(см. </w:t>
            </w:r>
            <w:hyperlink w:anchor="Appendix1" w:history="1">
              <w:r w:rsidR="00B820B2">
                <w:rPr>
                  <w:rStyle w:val="Hyperlink"/>
                  <w:i/>
                </w:rPr>
                <w:t>Приложение 1</w:t>
              </w:r>
            </w:hyperlink>
            <w:r w:rsidR="00B820B2">
              <w:rPr>
                <w:i/>
              </w:rPr>
              <w:t>)</w:t>
            </w:r>
            <w:r w:rsidR="00B820B2" w:rsidRPr="00B820B2">
              <w:tab/>
            </w:r>
            <w:r w:rsidR="00B820B2" w:rsidRPr="00B820B2">
              <w:tab/>
            </w:r>
            <w:r>
              <w:t xml:space="preserve">центров обработки данных: </w:t>
            </w:r>
            <w:r>
              <w:rPr>
                <w:b/>
              </w:rPr>
              <w:t>Да</w:t>
            </w:r>
          </w:p>
        </w:tc>
      </w:tr>
      <w:tr w:rsidR="00DF5305" w:rsidRPr="00501DAF" w14:paraId="1EFABE69" w14:textId="77777777" w:rsidTr="00072C74">
        <w:tc>
          <w:tcPr>
            <w:tcW w:w="5000" w:type="pct"/>
            <w:gridSpan w:val="5"/>
            <w:shd w:val="clear" w:color="auto" w:fill="E5EEF7"/>
          </w:tcPr>
          <w:p w14:paraId="43B8AE12" w14:textId="77777777" w:rsidR="00DF5305" w:rsidRPr="00501DAF" w:rsidRDefault="00DF5305"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F5305" w:rsidRPr="003528B0" w14:paraId="524C155E" w14:textId="77777777" w:rsidTr="00072C74">
        <w:tc>
          <w:tcPr>
            <w:tcW w:w="5000" w:type="pct"/>
            <w:gridSpan w:val="5"/>
          </w:tcPr>
          <w:p w14:paraId="14677BC4" w14:textId="77777777" w:rsidR="00DF5305" w:rsidRPr="00BB180A" w:rsidRDefault="00DF5305" w:rsidP="00C1564F">
            <w:pPr>
              <w:pStyle w:val="PURBody"/>
              <w:rPr>
                <w:i/>
              </w:rPr>
            </w:pPr>
            <w:r>
              <w:rPr>
                <w:b/>
              </w:rPr>
              <w:t>Необходимо:</w:t>
            </w:r>
          </w:p>
          <w:p w14:paraId="6103DBD4" w14:textId="265A76D0" w:rsidR="00DF5305" w:rsidRDefault="00DF5305" w:rsidP="00C1564F">
            <w:pPr>
              <w:pStyle w:val="PURBullet-Indented"/>
              <w:spacing w:line="240" w:lineRule="auto"/>
              <w:rPr>
                <w:szCs w:val="18"/>
              </w:rPr>
            </w:pPr>
            <w:r>
              <w:t>Лицензия Standard</w:t>
            </w:r>
            <w:r>
              <w:rPr>
                <w:szCs w:val="18"/>
              </w:rPr>
              <w:t xml:space="preserve"> SAL на Skype для бизнеса Server 2015, </w:t>
            </w:r>
            <w:r>
              <w:rPr>
                <w:b/>
                <w:szCs w:val="18"/>
              </w:rPr>
              <w:t>или</w:t>
            </w:r>
          </w:p>
          <w:p w14:paraId="6C1534BF" w14:textId="39C3912F" w:rsidR="00DF5305" w:rsidRDefault="00DF5305" w:rsidP="00C1564F">
            <w:pPr>
              <w:pStyle w:val="PURBullet-Indented"/>
              <w:spacing w:line="240" w:lineRule="auto"/>
            </w:pPr>
            <w:r>
              <w:t xml:space="preserve">Лицензия Enterprise SAL на Skype для бизнеса Server 2015, </w:t>
            </w:r>
            <w:r>
              <w:rPr>
                <w:b/>
              </w:rPr>
              <w:t>или</w:t>
            </w:r>
          </w:p>
          <w:p w14:paraId="04957056" w14:textId="519F06E2" w:rsidR="00DF5305" w:rsidRDefault="00DF5305" w:rsidP="00C1564F">
            <w:pPr>
              <w:pStyle w:val="PURBullet-Indented"/>
              <w:spacing w:line="240" w:lineRule="auto"/>
            </w:pPr>
            <w:r>
              <w:t xml:space="preserve">Лицензия Plus SAL на Skype для бизнеса Server 2015, </w:t>
            </w:r>
            <w:r>
              <w:rPr>
                <w:b/>
              </w:rPr>
              <w:t>или</w:t>
            </w:r>
          </w:p>
          <w:p w14:paraId="74034AE9" w14:textId="282EC9D5" w:rsidR="00DF5305" w:rsidRPr="009B2897" w:rsidRDefault="00DF5305" w:rsidP="00C1564F">
            <w:pPr>
              <w:pStyle w:val="PURBullet-Indented"/>
              <w:spacing w:line="240" w:lineRule="auto"/>
            </w:pPr>
            <w:r>
              <w:t xml:space="preserve">Лицензия Enterprise Plus SAL на Skype для бизнеса Server 2015, </w:t>
            </w:r>
            <w:r>
              <w:rPr>
                <w:b/>
              </w:rPr>
              <w:t>или</w:t>
            </w:r>
          </w:p>
          <w:p w14:paraId="3D5DCB46" w14:textId="77777777" w:rsidR="00DF5305" w:rsidRPr="000A3567" w:rsidRDefault="00DF5305" w:rsidP="00C1564F">
            <w:pPr>
              <w:pStyle w:val="PURBullet-Indented"/>
              <w:spacing w:line="240" w:lineRule="auto"/>
            </w:pPr>
            <w:r>
              <w:t>Productivity Suite SAL</w:t>
            </w:r>
          </w:p>
        </w:tc>
      </w:tr>
      <w:tr w:rsidR="00DF5305" w:rsidRPr="003528B0" w14:paraId="525AD084" w14:textId="77777777" w:rsidTr="00072C74">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4BDCA84A" w14:textId="77777777" w:rsidR="00DF5305" w:rsidRPr="00C33C5F" w:rsidRDefault="00DF5305" w:rsidP="00C1564F">
            <w:pPr>
              <w:pStyle w:val="PURBody"/>
              <w:spacing w:after="0"/>
            </w:pPr>
            <w:r>
              <w:rPr>
                <w:b/>
                <w:i/>
              </w:rPr>
              <w:t>Лицензии SAL для SA</w:t>
            </w:r>
          </w:p>
        </w:tc>
        <w:tc>
          <w:tcPr>
            <w:tcW w:w="2383" w:type="pct"/>
            <w:tcBorders>
              <w:top w:val="nil"/>
              <w:bottom w:val="nil"/>
            </w:tcBorders>
            <w:shd w:val="clear" w:color="auto" w:fill="E5EEF7"/>
          </w:tcPr>
          <w:p w14:paraId="6B31035C" w14:textId="77777777" w:rsidR="00DF5305" w:rsidRPr="00C33C5F" w:rsidRDefault="00DF5305" w:rsidP="00C1564F">
            <w:pPr>
              <w:pStyle w:val="PURBody"/>
              <w:spacing w:after="0"/>
            </w:pPr>
            <w:r>
              <w:rPr>
                <w:b/>
                <w:i/>
              </w:rPr>
              <w:t>Соответствующие лицензии CAL</w:t>
            </w:r>
          </w:p>
        </w:tc>
      </w:tr>
      <w:tr w:rsidR="00DF5305" w:rsidRPr="003528B0" w14:paraId="3FD13C7E" w14:textId="77777777" w:rsidTr="00072C74">
        <w:tc>
          <w:tcPr>
            <w:tcW w:w="2427" w:type="pct"/>
            <w:gridSpan w:val="2"/>
            <w:tcBorders>
              <w:top w:val="nil"/>
              <w:bottom w:val="single" w:sz="4" w:space="0" w:color="auto"/>
            </w:tcBorders>
          </w:tcPr>
          <w:p w14:paraId="00FE279B" w14:textId="2601A847" w:rsidR="00DF5305" w:rsidRPr="00C33C5F" w:rsidRDefault="00DF5305" w:rsidP="00C1564F">
            <w:pPr>
              <w:pStyle w:val="PURBullet-Indented"/>
              <w:spacing w:line="240" w:lineRule="auto"/>
            </w:pPr>
            <w:r>
              <w:t>Лицензия Standard SAL на Skype для бизнеса Server</w:t>
            </w:r>
          </w:p>
        </w:tc>
        <w:tc>
          <w:tcPr>
            <w:tcW w:w="2573" w:type="pct"/>
            <w:gridSpan w:val="3"/>
            <w:tcBorders>
              <w:top w:val="nil"/>
              <w:bottom w:val="single" w:sz="4" w:space="0" w:color="auto"/>
            </w:tcBorders>
          </w:tcPr>
          <w:p w14:paraId="31421C02" w14:textId="705002D7" w:rsidR="00DF5305" w:rsidRPr="002448BE" w:rsidRDefault="00DF5305" w:rsidP="00C1564F">
            <w:pPr>
              <w:pStyle w:val="PURBullet-Indented"/>
              <w:spacing w:line="240" w:lineRule="auto"/>
            </w:pPr>
            <w:r>
              <w:t xml:space="preserve">Лицензия Standard CAL на Skype для бизнеса Server 2015, </w:t>
            </w:r>
            <w:r>
              <w:rPr>
                <w:b/>
              </w:rPr>
              <w:t>или</w:t>
            </w:r>
          </w:p>
          <w:p w14:paraId="50394322" w14:textId="77777777" w:rsidR="00DF5305" w:rsidRPr="002448BE" w:rsidRDefault="00DF5305" w:rsidP="00C1564F">
            <w:pPr>
              <w:pStyle w:val="PURBullet-Indented"/>
              <w:spacing w:line="240" w:lineRule="auto"/>
            </w:pPr>
            <w:r>
              <w:t>Enterprise CAL Suite</w:t>
            </w:r>
          </w:p>
        </w:tc>
      </w:tr>
      <w:tr w:rsidR="00DF5305" w:rsidRPr="00C33C5F" w14:paraId="33FD2C35" w14:textId="77777777" w:rsidTr="00072C74">
        <w:tc>
          <w:tcPr>
            <w:tcW w:w="2427" w:type="pct"/>
            <w:gridSpan w:val="2"/>
            <w:tcBorders>
              <w:top w:val="single" w:sz="4" w:space="0" w:color="auto"/>
              <w:bottom w:val="single" w:sz="4" w:space="0" w:color="auto"/>
            </w:tcBorders>
          </w:tcPr>
          <w:p w14:paraId="590A745B" w14:textId="4889D443" w:rsidR="00DF5305" w:rsidRPr="00C33C5F" w:rsidRDefault="00DF5305" w:rsidP="00C1564F">
            <w:pPr>
              <w:pStyle w:val="PURBullet-Indented"/>
              <w:spacing w:line="240" w:lineRule="auto"/>
              <w:rPr>
                <w:i/>
              </w:rPr>
            </w:pPr>
            <w:r>
              <w:t>Лицензия Enterprise SAL на Skype для бизнеса Server</w:t>
            </w:r>
          </w:p>
        </w:tc>
        <w:tc>
          <w:tcPr>
            <w:tcW w:w="2573" w:type="pct"/>
            <w:gridSpan w:val="3"/>
            <w:tcBorders>
              <w:top w:val="single" w:sz="4" w:space="0" w:color="auto"/>
              <w:bottom w:val="single" w:sz="4" w:space="0" w:color="auto"/>
            </w:tcBorders>
          </w:tcPr>
          <w:p w14:paraId="011EA4F3" w14:textId="728269D5" w:rsidR="00DF5305" w:rsidRPr="002448BE" w:rsidRDefault="00DF5305" w:rsidP="00C1564F">
            <w:pPr>
              <w:pStyle w:val="PURBullet-Indented"/>
              <w:spacing w:line="240" w:lineRule="auto"/>
            </w:pPr>
            <w:r>
              <w:t xml:space="preserve">Лицензия Standard CAL на Skype для бизнеса Server 2015 и Лицензия Enterprise CAL на Skype для бизнеса Server 2015, </w:t>
            </w:r>
            <w:r>
              <w:rPr>
                <w:b/>
              </w:rPr>
              <w:t>или</w:t>
            </w:r>
          </w:p>
          <w:p w14:paraId="0FAAA23F" w14:textId="10231109" w:rsidR="00DF5305" w:rsidRPr="002448BE" w:rsidRDefault="00DF5305" w:rsidP="00C1564F">
            <w:pPr>
              <w:pStyle w:val="PURBullet-Indented"/>
              <w:spacing w:line="240" w:lineRule="auto"/>
            </w:pPr>
            <w:r>
              <w:t xml:space="preserve">Core CAL Suite и Лицензия Enterprise CAL на Skype для бизнеса Server, </w:t>
            </w:r>
            <w:r>
              <w:rPr>
                <w:b/>
              </w:rPr>
              <w:t>или</w:t>
            </w:r>
          </w:p>
          <w:p w14:paraId="201F058F" w14:textId="77777777" w:rsidR="00DF5305" w:rsidRPr="00BB2971" w:rsidRDefault="00DF5305" w:rsidP="00C1564F">
            <w:pPr>
              <w:pStyle w:val="PURBullet-Indented"/>
              <w:spacing w:line="240" w:lineRule="auto"/>
              <w:rPr>
                <w:lang w:val="fr-FR"/>
              </w:rPr>
            </w:pPr>
            <w:r>
              <w:t xml:space="preserve">Enterprise CAL Suite, </w:t>
            </w:r>
            <w:r>
              <w:rPr>
                <w:b/>
              </w:rPr>
              <w:t>или</w:t>
            </w:r>
          </w:p>
          <w:p w14:paraId="6125068B" w14:textId="2C51351A" w:rsidR="00DF5305" w:rsidRPr="00DE591B" w:rsidRDefault="00DF5305" w:rsidP="00C1564F">
            <w:pPr>
              <w:pStyle w:val="PURBullet-Indented"/>
              <w:spacing w:line="240" w:lineRule="auto"/>
            </w:pPr>
            <w:r>
              <w:rPr>
                <w:rFonts w:asciiTheme="majorHAnsi" w:hAnsiTheme="majorHAnsi"/>
                <w:sz w:val="16"/>
                <w:szCs w:val="16"/>
              </w:rPr>
              <w:t>Лицензия User SL на Skype для бизнеса Online</w:t>
            </w:r>
            <w:r>
              <w:t xml:space="preserve"> (план 3), </w:t>
            </w:r>
            <w:r>
              <w:rPr>
                <w:b/>
              </w:rPr>
              <w:t>или</w:t>
            </w:r>
          </w:p>
          <w:p w14:paraId="6478DE8B" w14:textId="77777777" w:rsidR="00DF5305" w:rsidRPr="00DE591B" w:rsidRDefault="00DF5305" w:rsidP="00C1564F">
            <w:pPr>
              <w:pStyle w:val="PURBullet-Indented"/>
              <w:spacing w:line="240" w:lineRule="auto"/>
            </w:pPr>
            <w:r>
              <w:t xml:space="preserve">лицензия SL «на пользователя» для Office 365 Enterprise E3 или E4, Academic A3 или A4 </w:t>
            </w:r>
            <w:r>
              <w:rPr>
                <w:b/>
              </w:rPr>
              <w:t>либо</w:t>
            </w:r>
            <w:r>
              <w:t xml:space="preserve"> Government G3 или G4*</w:t>
            </w:r>
          </w:p>
          <w:p w14:paraId="0BFE6D24" w14:textId="77777777" w:rsidR="00DF5305" w:rsidRDefault="00DF5305" w:rsidP="00C1564F">
            <w:pPr>
              <w:pStyle w:val="PURBullet-Indented"/>
              <w:numPr>
                <w:ilvl w:val="0"/>
                <w:numId w:val="0"/>
              </w:numPr>
              <w:spacing w:line="240" w:lineRule="auto"/>
              <w:ind w:left="486" w:hanging="216"/>
            </w:pPr>
          </w:p>
          <w:p w14:paraId="3AADAE1C" w14:textId="77777777" w:rsidR="00DF5305" w:rsidRPr="002448BE" w:rsidRDefault="00DF5305" w:rsidP="00C1564F">
            <w:pPr>
              <w:pStyle w:val="PURBullet-Indented"/>
              <w:numPr>
                <w:ilvl w:val="0"/>
                <w:numId w:val="0"/>
              </w:numPr>
              <w:spacing w:line="240" w:lineRule="auto"/>
              <w:ind w:left="270"/>
            </w:pPr>
            <w:r>
              <w:t>*</w:t>
            </w:r>
            <w:r>
              <w:rPr>
                <w:i/>
                <w:iCs/>
              </w:rPr>
              <w:t>Использование лицензий SL «на пользователя» для Office 365 Government G3 или G4 в качестве соответствующих лицензий CAL может включать пожелание вашего клиента о том, чтобы данные обрабатывались и хранились на серверах, с которыми работают исключительно государственные клиенты. Обязательность такого требования и порядок его выполнения — исключительно вопрос договоренности между вами и вашим клиентом.</w:t>
            </w:r>
          </w:p>
        </w:tc>
      </w:tr>
      <w:tr w:rsidR="00DF5305" w:rsidRPr="00DE49C6" w14:paraId="2505181F" w14:textId="77777777" w:rsidTr="00072C74">
        <w:tc>
          <w:tcPr>
            <w:tcW w:w="2427" w:type="pct"/>
            <w:gridSpan w:val="2"/>
            <w:tcBorders>
              <w:top w:val="single" w:sz="4" w:space="0" w:color="auto"/>
            </w:tcBorders>
          </w:tcPr>
          <w:p w14:paraId="1295C466" w14:textId="426EEE14" w:rsidR="00DF5305" w:rsidRPr="00C33C5F" w:rsidRDefault="00DF5305" w:rsidP="00C1564F">
            <w:pPr>
              <w:pStyle w:val="PURBullet-Indented"/>
              <w:spacing w:line="240" w:lineRule="auto"/>
              <w:rPr>
                <w:i/>
              </w:rPr>
            </w:pPr>
            <w:r>
              <w:t>Лицензия Plus SAL на Skype для бизнеса Server</w:t>
            </w:r>
          </w:p>
        </w:tc>
        <w:tc>
          <w:tcPr>
            <w:tcW w:w="2573" w:type="pct"/>
            <w:gridSpan w:val="3"/>
            <w:tcBorders>
              <w:top w:val="single" w:sz="4" w:space="0" w:color="auto"/>
            </w:tcBorders>
          </w:tcPr>
          <w:p w14:paraId="169C3A0D" w14:textId="561FF9D7" w:rsidR="00DF5305" w:rsidRPr="00A748AB" w:rsidRDefault="00DF5305" w:rsidP="00C1564F">
            <w:pPr>
              <w:pStyle w:val="PURBullet-Indented"/>
              <w:spacing w:line="240" w:lineRule="auto"/>
            </w:pPr>
            <w:r>
              <w:t xml:space="preserve">Лицензия Standard CAL на Skype для бизнеса Server 2015 и Лицензия Plus CAL на Skype для бизнеса Server 2015, </w:t>
            </w:r>
            <w:r>
              <w:rPr>
                <w:b/>
              </w:rPr>
              <w:t>или</w:t>
            </w:r>
          </w:p>
          <w:p w14:paraId="026BB2A8" w14:textId="23C09615" w:rsidR="00DF5305" w:rsidRPr="009B2897" w:rsidRDefault="00DF5305" w:rsidP="00C1564F">
            <w:pPr>
              <w:pStyle w:val="PURBullet-Indented"/>
              <w:spacing w:line="240" w:lineRule="auto"/>
            </w:pPr>
            <w:r>
              <w:t xml:space="preserve">Core CAL Suite и Лицензия Plus CAL на Skype для бизнеса Server, </w:t>
            </w:r>
            <w:r>
              <w:rPr>
                <w:b/>
              </w:rPr>
              <w:t>или</w:t>
            </w:r>
          </w:p>
          <w:p w14:paraId="78B197C4" w14:textId="2E4A6977" w:rsidR="00DF5305" w:rsidRPr="009B2897" w:rsidRDefault="00DF5305" w:rsidP="00C1564F">
            <w:pPr>
              <w:pStyle w:val="PURBullet-Indented"/>
              <w:spacing w:line="240" w:lineRule="auto"/>
            </w:pPr>
            <w:r>
              <w:t xml:space="preserve">Enterprise CAL Suite и Лицензия Plus CAL на Skype для бизнеса Server, </w:t>
            </w:r>
            <w:r>
              <w:rPr>
                <w:b/>
              </w:rPr>
              <w:t>или</w:t>
            </w:r>
          </w:p>
          <w:p w14:paraId="50183802" w14:textId="77BCB8CB" w:rsidR="00DF5305" w:rsidRPr="00DE591B" w:rsidRDefault="00DF5305" w:rsidP="00C1564F">
            <w:pPr>
              <w:pStyle w:val="PURBullet-Indented"/>
              <w:spacing w:line="240" w:lineRule="auto"/>
            </w:pPr>
            <w:r>
              <w:rPr>
                <w:rFonts w:asciiTheme="minorHAnsi" w:hAnsiTheme="minorHAnsi" w:cstheme="minorHAnsi"/>
                <w:szCs w:val="18"/>
              </w:rPr>
              <w:t>Лицензия User SL на Skype для бизнеса Online</w:t>
            </w:r>
            <w:r>
              <w:t xml:space="preserve"> (план 3), </w:t>
            </w:r>
            <w:r>
              <w:rPr>
                <w:b/>
              </w:rPr>
              <w:lastRenderedPageBreak/>
              <w:t>или</w:t>
            </w:r>
          </w:p>
          <w:p w14:paraId="4C299498" w14:textId="77777777" w:rsidR="00DF5305" w:rsidRPr="00DE591B" w:rsidRDefault="00DF5305" w:rsidP="00C1564F">
            <w:pPr>
              <w:pStyle w:val="PURBullet-Indented"/>
              <w:spacing w:line="240" w:lineRule="auto"/>
            </w:pPr>
            <w:r>
              <w:t xml:space="preserve">Office 365 Корпоративный E4, Academic A4 </w:t>
            </w:r>
            <w:r>
              <w:rPr>
                <w:b/>
              </w:rPr>
              <w:t>или</w:t>
            </w:r>
            <w:r>
              <w:t xml:space="preserve"> Government G4* User SL</w:t>
            </w:r>
          </w:p>
          <w:p w14:paraId="72366C53" w14:textId="77777777" w:rsidR="00DF5305" w:rsidRDefault="00DF5305" w:rsidP="00C1564F">
            <w:pPr>
              <w:pStyle w:val="PURBullet-Indented"/>
              <w:numPr>
                <w:ilvl w:val="0"/>
                <w:numId w:val="0"/>
              </w:numPr>
              <w:spacing w:line="240" w:lineRule="auto"/>
              <w:ind w:left="486" w:hanging="216"/>
            </w:pPr>
          </w:p>
          <w:p w14:paraId="2CE69594" w14:textId="77777777" w:rsidR="00DF5305" w:rsidRPr="00DE591B" w:rsidRDefault="00DF5305" w:rsidP="00C1564F">
            <w:pPr>
              <w:pStyle w:val="PURBullet-Indented"/>
              <w:numPr>
                <w:ilvl w:val="0"/>
                <w:numId w:val="0"/>
              </w:numPr>
              <w:spacing w:line="240" w:lineRule="auto"/>
              <w:ind w:left="270"/>
            </w:pPr>
            <w:r>
              <w:t>*</w:t>
            </w:r>
            <w:r>
              <w:rPr>
                <w:i/>
                <w:iCs/>
              </w:rPr>
              <w:t>Использование лицензий SL «на пользователя» для Office 365 Government G3 или G4 в качестве соответствующих лицензий CAL может включать пожелание вашего клиента о том, чтобы данные обрабатывались и хранились на серверах, с которыми работают исключительно государственные клиенты. Обязательность такого требования и порядок его выполнения — исключительно вопрос договоренности между вами и вашим клиентом.</w:t>
            </w:r>
          </w:p>
        </w:tc>
      </w:tr>
    </w:tbl>
    <w:p w14:paraId="4F7B306E" w14:textId="77777777" w:rsidR="00DF5305" w:rsidRPr="00A11A7A" w:rsidRDefault="00DF5305" w:rsidP="00C1564F">
      <w:pPr>
        <w:pStyle w:val="PURADDITIONALTERMSHEADERMB"/>
      </w:pPr>
      <w:r>
        <w:lastRenderedPageBreak/>
        <w:t>Дополнительные условия.</w:t>
      </w:r>
    </w:p>
    <w:p w14:paraId="43FDDDA1" w14:textId="77777777" w:rsidR="00DF5305" w:rsidRPr="003D2E2C" w:rsidRDefault="00DF5305" w:rsidP="00C1564F">
      <w:pPr>
        <w:pStyle w:val="PURBlueStrong"/>
        <w:spacing w:line="240" w:lineRule="auto"/>
      </w:pPr>
      <w:r>
        <w:t>Типы лицензий SAL</w:t>
      </w:r>
    </w:p>
    <w:p w14:paraId="7D2C3204" w14:textId="77777777" w:rsidR="00DF5305" w:rsidRPr="00BB41EF" w:rsidRDefault="00DF5305" w:rsidP="00C1564F">
      <w:pPr>
        <w:pStyle w:val="PURBody-Indented"/>
        <w:rPr>
          <w:b/>
        </w:rPr>
      </w:pPr>
      <w:r>
        <w:rPr>
          <w:b/>
        </w:rPr>
        <w:t>Доступны следующие типы лицензий SAL:</w:t>
      </w:r>
    </w:p>
    <w:p w14:paraId="2387BD10" w14:textId="24E525E3" w:rsidR="00DF5305" w:rsidRPr="009B2897" w:rsidRDefault="00DF5305" w:rsidP="00C1564F">
      <w:pPr>
        <w:pStyle w:val="PURBullet-Indented"/>
        <w:spacing w:line="240" w:lineRule="auto"/>
        <w:rPr>
          <w:szCs w:val="18"/>
        </w:rPr>
      </w:pPr>
      <w:r>
        <w:t>Лицензия Standard</w:t>
      </w:r>
      <w:r>
        <w:rPr>
          <w:szCs w:val="18"/>
        </w:rPr>
        <w:t xml:space="preserve"> SAL на Skype для бизнеса Server 2015 («на пользователя» и «на устройство»)</w:t>
      </w:r>
    </w:p>
    <w:p w14:paraId="296CE129" w14:textId="5AACD485" w:rsidR="00DF5305" w:rsidRPr="009B2897" w:rsidRDefault="00DF5305" w:rsidP="00C1564F">
      <w:pPr>
        <w:pStyle w:val="PURBullet-Indented"/>
        <w:spacing w:line="240" w:lineRule="auto"/>
      </w:pPr>
      <w:r>
        <w:t>Лицензия Enterprise SAL на Skype для бизнеса Server 2015 («на пользователя» и «на устройство»)</w:t>
      </w:r>
    </w:p>
    <w:p w14:paraId="5106AD46" w14:textId="72CA9994" w:rsidR="00DF5305" w:rsidRPr="009B2897" w:rsidRDefault="00DF5305" w:rsidP="00C1564F">
      <w:pPr>
        <w:pStyle w:val="PURBullet-Indented"/>
        <w:spacing w:line="240" w:lineRule="auto"/>
      </w:pPr>
      <w:r>
        <w:t>Лицензия Plus SAL на Skype для бизнеса Server 2015 («на пользователя» и «на устройство»)</w:t>
      </w:r>
    </w:p>
    <w:p w14:paraId="083225EF" w14:textId="7E236C9D" w:rsidR="00DF5305" w:rsidRPr="009B2897" w:rsidRDefault="00DF5305" w:rsidP="00C1564F">
      <w:pPr>
        <w:pStyle w:val="PURBullet-Indented"/>
        <w:spacing w:line="240" w:lineRule="auto"/>
      </w:pPr>
      <w:r>
        <w:t>Лицензия Enterprise Plus SAL на Skype для бизнеса Server 2015 («на пользователя» и «на устройство»)</w:t>
      </w:r>
    </w:p>
    <w:p w14:paraId="06E5EA97" w14:textId="77777777" w:rsidR="00DF5305" w:rsidRPr="00FE3B33" w:rsidRDefault="00DF5305" w:rsidP="00C1564F">
      <w:pPr>
        <w:pStyle w:val="PURBullet-Indented"/>
        <w:spacing w:line="240" w:lineRule="auto"/>
      </w:pPr>
      <w:r>
        <w:t>Productivity Suite SAL (только на пользователя)</w:t>
      </w:r>
    </w:p>
    <w:p w14:paraId="3D654F23" w14:textId="300AC915" w:rsidR="00DF5305" w:rsidRDefault="00DF5305" w:rsidP="00C1564F">
      <w:pPr>
        <w:pStyle w:val="PURBody-Indented"/>
      </w:pPr>
      <w:r>
        <w:t>Лицензии SAL не требуются для пользователей или устройств, которые обращаются к вашим экземплярам серверного программного обеспечения без прямой или опосредованной проверки подлинности службой Active Directory или сервером Skype для бизнеса Server.</w:t>
      </w:r>
    </w:p>
    <w:p w14:paraId="7299D8F7" w14:textId="77777777" w:rsidR="00DF5305" w:rsidRPr="00AE5D7B" w:rsidRDefault="00DF5305" w:rsidP="00C1564F">
      <w:pPr>
        <w:pStyle w:val="PURBlueStrong"/>
        <w:spacing w:line="240" w:lineRule="auto"/>
      </w:pPr>
      <w:r>
        <w:t>Лицензии Standard SAL</w:t>
      </w:r>
    </w:p>
    <w:p w14:paraId="1325611D" w14:textId="77777777" w:rsidR="00DF5305" w:rsidRPr="00AE5D7B" w:rsidRDefault="00DF5305" w:rsidP="00C1564F">
      <w:pPr>
        <w:pStyle w:val="PURBody-Indented"/>
      </w:pPr>
      <w:r>
        <w:t>Каждому пользователю или устройству, для которого приобретена лицензия Standard SAL или Productivity Suite SAL (только «на пользователя»), разрешается использовать следующие функции этого серверного программного обеспечения:</w:t>
      </w:r>
    </w:p>
    <w:p w14:paraId="1C0B3FDF" w14:textId="77777777" w:rsidR="00DF5305" w:rsidRPr="00AE5D7B" w:rsidRDefault="00DF5305" w:rsidP="00C1564F">
      <w:pPr>
        <w:pStyle w:val="PURBullet-Indented"/>
        <w:spacing w:line="240" w:lineRule="auto"/>
      </w:pPr>
      <w:r>
        <w:t>все возможности обмена мгновенными сообщениями;</w:t>
      </w:r>
    </w:p>
    <w:p w14:paraId="769E1989" w14:textId="77777777" w:rsidR="00DF5305" w:rsidRPr="00AE5D7B" w:rsidRDefault="00DF5305" w:rsidP="00C1564F">
      <w:pPr>
        <w:pStyle w:val="PURBullet-Indented"/>
        <w:spacing w:line="240" w:lineRule="auto"/>
      </w:pPr>
      <w:r>
        <w:t>все возможности предоставления сведений о присутствии;</w:t>
      </w:r>
    </w:p>
    <w:p w14:paraId="2A46A092" w14:textId="77777777" w:rsidR="00DF5305" w:rsidRDefault="00DF5305" w:rsidP="00C1564F">
      <w:pPr>
        <w:pStyle w:val="PURBullet-Indented"/>
        <w:spacing w:line="240" w:lineRule="auto"/>
      </w:pPr>
      <w:r>
        <w:t>все возможности групповых бесед.</w:t>
      </w:r>
    </w:p>
    <w:p w14:paraId="728AC7FE" w14:textId="77777777" w:rsidR="00DF5305" w:rsidRPr="00AE5D7B" w:rsidRDefault="00DF5305" w:rsidP="00C1564F">
      <w:pPr>
        <w:pStyle w:val="PURBullet-Indented"/>
        <w:spacing w:line="240" w:lineRule="auto"/>
      </w:pPr>
      <w:r>
        <w:t>Все аудио и видеовозможности для ПК-ПК</w:t>
      </w:r>
    </w:p>
    <w:p w14:paraId="51275C00" w14:textId="77777777" w:rsidR="00DF5305" w:rsidRPr="00AE5D7B" w:rsidRDefault="00DF5305" w:rsidP="00C1564F">
      <w:pPr>
        <w:pStyle w:val="PURBlueStrong"/>
        <w:spacing w:line="240" w:lineRule="auto"/>
      </w:pPr>
      <w:r>
        <w:t>Лицензии Enterprise SAL</w:t>
      </w:r>
    </w:p>
    <w:p w14:paraId="6E01483C" w14:textId="77777777" w:rsidR="00DF5305" w:rsidRPr="00AE5D7B" w:rsidRDefault="00DF5305" w:rsidP="00C1564F">
      <w:pPr>
        <w:pStyle w:val="PURBody-Indented"/>
      </w:pPr>
      <w:r>
        <w:t>Каждому пользователю или устройству, для которого приобретена лицензия Enterprise SAL или Productivity Suite SAL (только «на пользователя»), разрешается использовать следующие функции этого серверного программного обеспечения:</w:t>
      </w:r>
    </w:p>
    <w:p w14:paraId="423D16A4" w14:textId="77777777" w:rsidR="00DF5305" w:rsidRPr="00AE5D7B" w:rsidRDefault="00DF5305" w:rsidP="00C1564F">
      <w:pPr>
        <w:pStyle w:val="PURBullet-Indented"/>
        <w:spacing w:line="240" w:lineRule="auto"/>
      </w:pPr>
      <w:r>
        <w:t>Возможности лицензии Standard SAL, описанные выше</w:t>
      </w:r>
    </w:p>
    <w:p w14:paraId="3C9A5A56" w14:textId="77777777" w:rsidR="00DF5305" w:rsidRPr="00AE5D7B" w:rsidRDefault="00DF5305" w:rsidP="00C1564F">
      <w:pPr>
        <w:pStyle w:val="PURBullet-Indented"/>
        <w:spacing w:line="240" w:lineRule="auto"/>
      </w:pPr>
      <w:r>
        <w:t>Все возможности проведения аудио, видео и веб-конференций</w:t>
      </w:r>
    </w:p>
    <w:p w14:paraId="08885708" w14:textId="77777777" w:rsidR="00DF5305" w:rsidRDefault="00DF5305" w:rsidP="00C1564F">
      <w:pPr>
        <w:pStyle w:val="PURBullet-Indented"/>
        <w:spacing w:line="240" w:lineRule="auto"/>
      </w:pPr>
      <w:r>
        <w:t>все возможности совместного доступа к рабочему столу.</w:t>
      </w:r>
    </w:p>
    <w:p w14:paraId="717F93D0" w14:textId="77777777" w:rsidR="00DF5305" w:rsidRDefault="00DF5305" w:rsidP="00C1564F">
      <w:pPr>
        <w:pStyle w:val="PURBullet-Indented"/>
        <w:spacing w:line="240" w:lineRule="auto"/>
      </w:pPr>
      <w:r>
        <w:t>Функциональные возможности комнатных систем</w:t>
      </w:r>
    </w:p>
    <w:p w14:paraId="46567E76" w14:textId="77777777" w:rsidR="00DF5305" w:rsidRPr="00AE5D7B" w:rsidRDefault="00DF5305" w:rsidP="00C1564F">
      <w:pPr>
        <w:pStyle w:val="PURBullet-Indented"/>
        <w:spacing w:line="240" w:lineRule="auto"/>
      </w:pPr>
      <w:r>
        <w:t>Функциональные возможности множественных HD-видеопотоков</w:t>
      </w:r>
    </w:p>
    <w:p w14:paraId="7F3E3DEB" w14:textId="77777777" w:rsidR="00DF5305" w:rsidRPr="00AE5D7B" w:rsidRDefault="00DF5305" w:rsidP="00C1564F">
      <w:pPr>
        <w:pStyle w:val="PURBlueStrong"/>
        <w:spacing w:line="240" w:lineRule="auto"/>
      </w:pPr>
      <w:r>
        <w:t>Plus SAL</w:t>
      </w:r>
    </w:p>
    <w:p w14:paraId="11DA6466" w14:textId="77777777" w:rsidR="00DF5305" w:rsidRPr="00AE5D7B" w:rsidRDefault="00DF5305" w:rsidP="00C1564F">
      <w:pPr>
        <w:pStyle w:val="PURBody-Indented"/>
      </w:pPr>
      <w:r>
        <w:t>Каждый пользователь или устройство, для которого вы приобретаете лицензию Plus SAL, может использовать следующие функции данного серверного программного обеспечения:</w:t>
      </w:r>
    </w:p>
    <w:p w14:paraId="024A52A2" w14:textId="77777777" w:rsidR="00DF5305" w:rsidRPr="00AE5D7B" w:rsidRDefault="00DF5305" w:rsidP="00C1564F">
      <w:pPr>
        <w:pStyle w:val="PURBullet-Indented"/>
        <w:spacing w:line="240" w:lineRule="auto"/>
      </w:pPr>
      <w:r>
        <w:t>Возможности лицензии Standard SAL, описанные выше</w:t>
      </w:r>
    </w:p>
    <w:p w14:paraId="7850BF74" w14:textId="77777777" w:rsidR="00DF5305" w:rsidRPr="00AE5D7B" w:rsidRDefault="00DF5305" w:rsidP="00C1564F">
      <w:pPr>
        <w:pStyle w:val="PURBullet-Indented"/>
        <w:spacing w:line="240" w:lineRule="auto"/>
      </w:pPr>
      <w:r>
        <w:t>Все возможности голосовой связи (телефонии)</w:t>
      </w:r>
    </w:p>
    <w:p w14:paraId="4CCDC498" w14:textId="77777777" w:rsidR="00DF5305" w:rsidRPr="00AE5D7B" w:rsidRDefault="00DF5305" w:rsidP="00C1564F">
      <w:pPr>
        <w:pStyle w:val="PURBullet-Indented"/>
        <w:spacing w:line="240" w:lineRule="auto"/>
      </w:pPr>
      <w:r>
        <w:t>Все возможности управления звонками</w:t>
      </w:r>
    </w:p>
    <w:p w14:paraId="0CFBEAF1" w14:textId="77777777" w:rsidR="00DF5305" w:rsidRPr="00AE5D7B" w:rsidRDefault="00DF5305" w:rsidP="00C1564F">
      <w:pPr>
        <w:pStyle w:val="PURBlueStrong"/>
        <w:spacing w:line="240" w:lineRule="auto"/>
      </w:pPr>
      <w:r>
        <w:t>Enterprise Plus SAL</w:t>
      </w:r>
    </w:p>
    <w:p w14:paraId="3770CC5C" w14:textId="77777777" w:rsidR="00DF5305" w:rsidRPr="00AE5D7B" w:rsidRDefault="00DF5305" w:rsidP="00C1564F">
      <w:pPr>
        <w:pStyle w:val="PURBody-Indented"/>
        <w:spacing w:after="80"/>
        <w:ind w:left="274"/>
      </w:pPr>
      <w:r>
        <w:t>Каждому пользователю или устройству, для которого приобретена лицензия Enterprise Plus SAL, разрешается использовать следующие функции этого серверного программного обеспечения:</w:t>
      </w:r>
    </w:p>
    <w:p w14:paraId="7D5CB0B9" w14:textId="77777777" w:rsidR="00DF5305" w:rsidRPr="00AE5D7B" w:rsidRDefault="00DF5305" w:rsidP="00C1564F">
      <w:pPr>
        <w:pStyle w:val="PURBullet-Indented"/>
        <w:spacing w:line="240" w:lineRule="auto"/>
      </w:pPr>
      <w:r>
        <w:t>Возможности лицензии Standard SAL, описанные выше</w:t>
      </w:r>
    </w:p>
    <w:p w14:paraId="67F49819" w14:textId="77777777" w:rsidR="00DF5305" w:rsidRPr="00AE5D7B" w:rsidRDefault="00DF5305" w:rsidP="00C1564F">
      <w:pPr>
        <w:pStyle w:val="PURBullet-Indented"/>
        <w:spacing w:line="240" w:lineRule="auto"/>
      </w:pPr>
      <w:r>
        <w:t>Все возможности проведения аудио, видео и веб-конференций</w:t>
      </w:r>
    </w:p>
    <w:p w14:paraId="2D7BF0B1" w14:textId="4D7BFF1B" w:rsidR="00DF5305" w:rsidRDefault="00DF5305" w:rsidP="00C1564F">
      <w:pPr>
        <w:pStyle w:val="PURBullet-Indented"/>
        <w:spacing w:line="240" w:lineRule="auto"/>
      </w:pPr>
      <w:r>
        <w:t>все возможности совместного доступа к рабочему столу.</w:t>
      </w:r>
    </w:p>
    <w:p w14:paraId="429E4337" w14:textId="77777777" w:rsidR="005D4A0E" w:rsidRDefault="005D4A0E" w:rsidP="00C1564F">
      <w:pPr>
        <w:pStyle w:val="PURBullet-Indented"/>
        <w:spacing w:line="240" w:lineRule="auto"/>
      </w:pPr>
      <w:r>
        <w:t>Функциональные возможности комнатных систем</w:t>
      </w:r>
    </w:p>
    <w:p w14:paraId="4C855F89" w14:textId="77777777" w:rsidR="005D4A0E" w:rsidRDefault="005D4A0E" w:rsidP="00C1564F">
      <w:pPr>
        <w:pStyle w:val="PURBullet-Indented"/>
        <w:spacing w:line="240" w:lineRule="auto"/>
      </w:pPr>
      <w:r>
        <w:t>Функциональные возможности множественных HD-видеопотоков</w:t>
      </w:r>
    </w:p>
    <w:p w14:paraId="06CD8893" w14:textId="77777777" w:rsidR="00DF5305" w:rsidRPr="00AE5D7B" w:rsidRDefault="00DF5305" w:rsidP="00C1564F">
      <w:pPr>
        <w:pStyle w:val="PURBullet-Indented"/>
        <w:spacing w:line="240" w:lineRule="auto"/>
      </w:pPr>
      <w:r>
        <w:t>Все возможности голосовой связи (телефонии)</w:t>
      </w:r>
    </w:p>
    <w:p w14:paraId="15FD33D1" w14:textId="77777777" w:rsidR="00DF5305" w:rsidRDefault="00DF5305" w:rsidP="00C1564F">
      <w:pPr>
        <w:pStyle w:val="PURBullet-Indented"/>
        <w:spacing w:line="240" w:lineRule="auto"/>
      </w:pPr>
      <w:r>
        <w:t>Все возможности управления звонками</w:t>
      </w:r>
    </w:p>
    <w:p w14:paraId="2DB9862F" w14:textId="77777777" w:rsidR="00DF5305" w:rsidRDefault="00DF5305" w:rsidP="00C1564F">
      <w:pPr>
        <w:pStyle w:val="PURBlueStrong-Indented"/>
        <w:spacing w:line="240" w:lineRule="auto"/>
      </w:pPr>
      <w:r>
        <w:lastRenderedPageBreak/>
        <w:t>ПО .NET Framework</w:t>
      </w:r>
    </w:p>
    <w:p w14:paraId="415D87D3" w14:textId="77777777" w:rsidR="00DF5305" w:rsidRDefault="00DF5305" w:rsidP="00C1564F">
      <w:pPr>
        <w:pStyle w:val="PURBody-Indented"/>
        <w:spacing w:after="80"/>
        <w:ind w:left="274"/>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3C307FD2" w14:textId="7566041C" w:rsidR="00DF5305" w:rsidRPr="00246563" w:rsidRDefault="00DF5305" w:rsidP="00C1564F">
      <w:pPr>
        <w:pStyle w:val="PURBody"/>
        <w:spacing w:after="80"/>
        <w:ind w:left="274"/>
        <w:rPr>
          <w:lang w:eastAsia="ja-JP"/>
        </w:rPr>
      </w:pPr>
      <w:r>
        <w:t>Помимо описанных выше прав, к лицензиям Standard, Enterprise, Plus, Enterprise Plus и Productivity Suite SAL на Skype для бизнеса применяются следующие дополнительные условия.</w:t>
      </w:r>
    </w:p>
    <w:p w14:paraId="2BA470C9" w14:textId="65B88D7F" w:rsidR="00DF5305" w:rsidRDefault="00DF5305" w:rsidP="00C1564F">
      <w:pPr>
        <w:pStyle w:val="PURBlueStrong"/>
        <w:spacing w:line="240" w:lineRule="auto"/>
        <w:rPr>
          <w:lang w:eastAsia="ja-JP"/>
        </w:rPr>
      </w:pPr>
      <w:r>
        <w:t>Роль сервера Skype для бизнеса Web App Server</w:t>
      </w:r>
    </w:p>
    <w:p w14:paraId="5E878C29" w14:textId="04F59A6C" w:rsidR="00DF5305" w:rsidRPr="00246563" w:rsidRDefault="00DF5305" w:rsidP="00C1564F">
      <w:pPr>
        <w:pStyle w:val="PURBody-Indented"/>
        <w:spacing w:after="80"/>
        <w:ind w:left="274"/>
        <w:rPr>
          <w:lang w:eastAsia="ja-JP"/>
        </w:rPr>
      </w:pPr>
      <w:r>
        <w:t>Роль сервера Skype для бизнеса Web App Server можно использовать на серверах только для поддержки программных услуг, предоставляемых с помощью Skype для бизнеса Server.</w:t>
      </w:r>
    </w:p>
    <w:p w14:paraId="1118E321" w14:textId="174B6218" w:rsidR="00DF5305" w:rsidRDefault="00DF5305" w:rsidP="00C1564F">
      <w:pPr>
        <w:pStyle w:val="PURBlueStrong"/>
        <w:spacing w:line="240" w:lineRule="auto"/>
        <w:rPr>
          <w:lang w:eastAsia="ja-JP"/>
        </w:rPr>
      </w:pPr>
      <w:r>
        <w:t>Skype для бизнеса 2015 и Lync для Mac 2011</w:t>
      </w:r>
    </w:p>
    <w:p w14:paraId="02CE217D" w14:textId="6E4E94A7" w:rsidR="00DF5305" w:rsidRDefault="00DF5305" w:rsidP="00C1564F">
      <w:pPr>
        <w:pStyle w:val="PURBody-Indented"/>
        <w:spacing w:after="80"/>
        <w:ind w:left="274"/>
        <w:rPr>
          <w:lang w:eastAsia="ja-JP"/>
        </w:rPr>
      </w:pPr>
      <w:r>
        <w:t>Вы можете создавать и запускать один экземпляр клиентского программного обеспечения Skype для бизнеса 2015 или Lync для Mac 2011 в одной физической или виртуальной Операционной среде на (а) любом устройстве, для которого вы приобрели лицензию SAL «на устройство», и на (б) одном устройстве, используемом любым пользователем, для которого вы приобрели лицензию SAL «на пользователя».</w:t>
      </w:r>
    </w:p>
    <w:p w14:paraId="38E76A3D" w14:textId="57A9C9F8" w:rsidR="00DF5305" w:rsidRDefault="00DF5305" w:rsidP="00C1564F">
      <w:pPr>
        <w:pStyle w:val="PURBlueStrong"/>
        <w:spacing w:line="240" w:lineRule="auto"/>
        <w:rPr>
          <w:lang w:eastAsia="ja-JP"/>
        </w:rPr>
      </w:pPr>
      <w:r>
        <w:t>Skype для бизнеса Web App</w:t>
      </w:r>
    </w:p>
    <w:p w14:paraId="20E377FD" w14:textId="7823B456" w:rsidR="00DF5305" w:rsidRPr="00246563" w:rsidRDefault="00DF5305" w:rsidP="00C1564F">
      <w:pPr>
        <w:pStyle w:val="PURBody-Indented"/>
        <w:spacing w:after="80"/>
        <w:ind w:left="274"/>
        <w:rPr>
          <w:lang w:eastAsia="ja-JP"/>
        </w:rPr>
      </w:pPr>
      <w:r>
        <w:t xml:space="preserve">Каждое устройство, для которого вы получаете лицензию SAL «на устройство», и каждый пользователь, для которого вы получаете лицензию SAL «на пользователя», могут открывать и использовать программу </w:t>
      </w:r>
      <w:r w:rsidR="00AB5F22">
        <w:t xml:space="preserve">Skype для бизнеса </w:t>
      </w:r>
      <w:r>
        <w:t>Web App только для поддержки доступа к серверу Skype для бизнеса Server 2015 и его использования только в целях просмотра, а не редактирования документов.</w:t>
      </w:r>
    </w:p>
    <w:p w14:paraId="517ED683" w14:textId="32A3A94C" w:rsidR="00DF5305" w:rsidRDefault="00A93FEE" w:rsidP="00C1564F">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489F7461" w14:textId="4385F6DE" w:rsidR="009A4C7C" w:rsidRPr="009214B8" w:rsidRDefault="009A4C7C" w:rsidP="00C1564F">
      <w:pPr>
        <w:pStyle w:val="PURProductName"/>
      </w:pPr>
      <w:bookmarkStart w:id="767" w:name="_Toc428364428"/>
      <w:bookmarkStart w:id="768" w:name="_Toc428364792"/>
      <w:r>
        <w:t>SQL Server 2014 Standard</w:t>
      </w:r>
      <w:bookmarkEnd w:id="733"/>
      <w:bookmarkEnd w:id="734"/>
      <w:bookmarkEnd w:id="735"/>
      <w:bookmarkEnd w:id="736"/>
      <w:bookmarkEnd w:id="737"/>
      <w:bookmarkEnd w:id="738"/>
      <w:bookmarkEnd w:id="739"/>
      <w:bookmarkEnd w:id="740"/>
      <w:bookmarkEnd w:id="741"/>
      <w:bookmarkEnd w:id="742"/>
      <w:bookmarkEnd w:id="743"/>
      <w:bookmarkEnd w:id="744"/>
      <w:bookmarkEnd w:id="745"/>
      <w:bookmarkEnd w:id="746"/>
      <w:bookmarkEnd w:id="747"/>
      <w:bookmarkEnd w:id="748"/>
      <w:bookmarkEnd w:id="767"/>
      <w:bookmarkEnd w:id="768"/>
      <w:r>
        <w:fldChar w:fldCharType="begin"/>
      </w:r>
      <w:r>
        <w:instrText>XE "SQL Server 2014 Standard"</w:instrText>
      </w:r>
      <w:r>
        <w:fldChar w:fldCharType="end"/>
      </w:r>
    </w:p>
    <w:p w14:paraId="284080DC" w14:textId="77777777" w:rsidR="009A4C7C" w:rsidRPr="000A146C" w:rsidRDefault="009A4C7C"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14:paraId="3CB57E29" w14:textId="77777777" w:rsidTr="009F774B">
        <w:tc>
          <w:tcPr>
            <w:tcW w:w="2477" w:type="pct"/>
            <w:tcBorders>
              <w:top w:val="single" w:sz="4" w:space="0" w:color="auto"/>
              <w:bottom w:val="nil"/>
            </w:tcBorders>
          </w:tcPr>
          <w:p w14:paraId="4D9C46AC" w14:textId="77777777" w:rsidR="00831C1F" w:rsidRPr="003667B6" w:rsidRDefault="00831C1F"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tcBorders>
              <w:top w:val="single" w:sz="4" w:space="0" w:color="auto"/>
              <w:bottom w:val="nil"/>
            </w:tcBorders>
          </w:tcPr>
          <w:p w14:paraId="7F500AA6" w14:textId="6A2E9342" w:rsidR="00831C1F" w:rsidRDefault="004F154D" w:rsidP="00C1564F">
            <w:pPr>
              <w:pStyle w:val="PURLMSH"/>
            </w:pPr>
            <w:r>
              <w:t xml:space="preserve">См. соответствующее уведомление. </w:t>
            </w:r>
            <w:r>
              <w:rPr>
                <w:b/>
              </w:rPr>
              <w:t xml:space="preserve">Автоматические обновления </w:t>
            </w:r>
            <w:r w:rsidR="00767B36" w:rsidRPr="00767B36">
              <w:rPr>
                <w:b/>
              </w:rPr>
              <w:br/>
            </w:r>
            <w:r>
              <w:rPr>
                <w:i/>
              </w:rPr>
              <w:t xml:space="preserve">(см. </w:t>
            </w:r>
            <w:hyperlink w:anchor="Appendix2" w:history="1">
              <w:r>
                <w:rPr>
                  <w:rStyle w:val="Hyperlink"/>
                  <w:i/>
                </w:rPr>
                <w:t>Приложение 2</w:t>
              </w:r>
            </w:hyperlink>
            <w:r>
              <w:rPr>
                <w:i/>
              </w:rPr>
              <w:t>)</w:t>
            </w:r>
          </w:p>
        </w:tc>
      </w:tr>
      <w:tr w:rsidR="009A4C7C" w14:paraId="2BD09645" w14:textId="77777777" w:rsidTr="009F774B">
        <w:tc>
          <w:tcPr>
            <w:tcW w:w="2477" w:type="pct"/>
            <w:tcBorders>
              <w:top w:val="nil"/>
            </w:tcBorders>
          </w:tcPr>
          <w:p w14:paraId="19B5CE7A" w14:textId="361C0A84" w:rsidR="009A4C7C" w:rsidRPr="00250A5F" w:rsidRDefault="009A4C7C" w:rsidP="00C1564F">
            <w:pPr>
              <w:pStyle w:val="PURLMSH"/>
            </w:pPr>
            <w:r>
              <w:t xml:space="preserve">Клиентское/Дополнительное программное обеспечение </w:t>
            </w:r>
            <w:r>
              <w:rPr>
                <w:b/>
              </w:rPr>
              <w:t>Да</w:t>
            </w:r>
            <w:r>
              <w:t xml:space="preserve"> </w:t>
            </w:r>
            <w:r w:rsidR="00767B36" w:rsidRPr="00767B36">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6EBEE127" w14:textId="7EE05A76" w:rsidR="009A4C7C" w:rsidRDefault="003B0799"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501DAF" w:rsidRDefault="009A4C7C"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3025FD" w:rsidRPr="0090053A"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C1564F">
            <w:pPr>
              <w:pStyle w:val="PURBody"/>
              <w:rPr>
                <w:i/>
              </w:rPr>
            </w:pPr>
            <w:r>
              <w:rPr>
                <w:b/>
              </w:rPr>
              <w:t>Необходимо:</w:t>
            </w:r>
          </w:p>
          <w:p w14:paraId="67F3A2A0" w14:textId="503E2726" w:rsidR="009F3973" w:rsidRPr="009F3973" w:rsidRDefault="009F3973" w:rsidP="00C1564F">
            <w:pPr>
              <w:pStyle w:val="PURBullet-Indented"/>
              <w:spacing w:line="240" w:lineRule="auto"/>
              <w:rPr>
                <w:i/>
              </w:rPr>
            </w:pPr>
            <w:r>
              <w:t xml:space="preserve">SQL Server 2014 Standard SAL </w:t>
            </w:r>
            <w:r>
              <w:rPr>
                <w:b/>
              </w:rPr>
              <w:t>либо</w:t>
            </w:r>
          </w:p>
          <w:p w14:paraId="43B7492B" w14:textId="2CE53795" w:rsidR="003025FD" w:rsidRPr="009B2897" w:rsidRDefault="009F3973" w:rsidP="00C1564F">
            <w:pPr>
              <w:pStyle w:val="PURBullet-Indented"/>
              <w:spacing w:after="80" w:line="240" w:lineRule="auto"/>
              <w:ind w:left="490"/>
              <w:rPr>
                <w:lang w:val="en-US"/>
              </w:rPr>
            </w:pPr>
            <w:r w:rsidRPr="009B2897">
              <w:rPr>
                <w:lang w:val="en-US"/>
              </w:rPr>
              <w:t>SQL Server 2014 Business Intelligence SAL</w:t>
            </w:r>
          </w:p>
        </w:tc>
      </w:tr>
    </w:tbl>
    <w:p w14:paraId="41D0A7E0" w14:textId="77777777" w:rsidR="009A4C7C" w:rsidRDefault="009A4C7C" w:rsidP="00C1564F">
      <w:pPr>
        <w:pStyle w:val="PURADDITIONALTERMSHEADERMB"/>
      </w:pPr>
      <w:r>
        <w:t>Дополнительные условия.</w:t>
      </w:r>
    </w:p>
    <w:p w14:paraId="48432C2D" w14:textId="77777777" w:rsidR="0061320A" w:rsidRDefault="0061320A" w:rsidP="00C1564F">
      <w:pPr>
        <w:pStyle w:val="PURBlueStrong-Indented"/>
        <w:spacing w:line="240" w:lineRule="auto"/>
      </w:pPr>
      <w:r>
        <w:t>Права на использование выпусков с меньшими функциональными возможностями</w:t>
      </w:r>
    </w:p>
    <w:p w14:paraId="7E93386D" w14:textId="055C7466" w:rsidR="0061320A" w:rsidRPr="003D33E5" w:rsidRDefault="0061320A" w:rsidP="00C1564F">
      <w:pPr>
        <w:pStyle w:val="Heading2"/>
        <w:pBdr>
          <w:bottom w:val="none" w:sz="0" w:space="0" w:color="auto"/>
        </w:pBdr>
        <w:tabs>
          <w:tab w:val="left" w:pos="720"/>
        </w:tabs>
        <w:spacing w:before="0" w:after="80"/>
        <w:ind w:left="274"/>
        <w:rPr>
          <w:color w:val="404040" w:themeColor="text1" w:themeTint="BF"/>
          <w:sz w:val="18"/>
        </w:rPr>
      </w:pPr>
      <w:r>
        <w:rPr>
          <w:b w:val="0"/>
          <w:caps w:val="0"/>
          <w:color w:val="404040" w:themeColor="text1" w:themeTint="BF"/>
          <w:sz w:val="18"/>
        </w:rPr>
        <w:t>Вместо любого разрешенного экземпляра можно создавать, хранить и использовать экземпляр SQL Server версии 2012, выпуск Standard, Workgroup или Small Business.</w:t>
      </w:r>
    </w:p>
    <w:p w14:paraId="7CC50E31" w14:textId="6F9B89F8" w:rsidR="00091B14" w:rsidRDefault="00091B14" w:rsidP="00C1564F">
      <w:pPr>
        <w:pStyle w:val="PURBlueStrong-Indented"/>
        <w:tabs>
          <w:tab w:val="left" w:pos="9373"/>
        </w:tabs>
        <w:spacing w:line="240" w:lineRule="auto"/>
      </w:pPr>
      <w:r>
        <w:t>ПО .NET Framework</w:t>
      </w:r>
    </w:p>
    <w:p w14:paraId="2EBE7B7E" w14:textId="2C7B10BA" w:rsidR="00091B14" w:rsidRPr="003D33E5" w:rsidRDefault="00091B14" w:rsidP="00C1564F">
      <w:pPr>
        <w:pStyle w:val="PURBody-Indented"/>
        <w:spacing w:after="80"/>
        <w:ind w:left="274"/>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5C9456D4" w14:textId="3550D4B7" w:rsidR="009A4C7C" w:rsidRPr="001A0924" w:rsidRDefault="00A93FEE" w:rsidP="00C1564F">
      <w:pPr>
        <w:pStyle w:val="PURBreadcrumb"/>
        <w:keepNext w:val="0"/>
        <w:spacing w:before="200"/>
        <w:rPr>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668D6429" w14:textId="45127C25" w:rsidR="00E669F1" w:rsidRPr="009214B8" w:rsidRDefault="00E669F1" w:rsidP="00C1564F">
      <w:pPr>
        <w:pStyle w:val="PURProductName"/>
      </w:pPr>
      <w:bookmarkStart w:id="769" w:name="_Toc346536880"/>
      <w:bookmarkStart w:id="770" w:name="_Toc346895331"/>
      <w:bookmarkStart w:id="771" w:name="_Toc339280344"/>
      <w:bookmarkStart w:id="772" w:name="_Toc339280487"/>
      <w:bookmarkStart w:id="773" w:name="_Toc363552817"/>
      <w:bookmarkStart w:id="774" w:name="_Toc363552880"/>
      <w:bookmarkStart w:id="775" w:name="_Toc378682179"/>
      <w:bookmarkStart w:id="776" w:name="_Toc378682281"/>
      <w:bookmarkStart w:id="777" w:name="_Toc371268293"/>
      <w:bookmarkStart w:id="778" w:name="_Toc371268359"/>
      <w:bookmarkStart w:id="779" w:name="_Toc379278496"/>
      <w:bookmarkStart w:id="780" w:name="_Toc379278558"/>
      <w:bookmarkStart w:id="781" w:name="_Toc428364429"/>
      <w:bookmarkStart w:id="782" w:name="_Toc428364793"/>
      <w:bookmarkStart w:id="783" w:name="_Toc297828757"/>
      <w:bookmarkStart w:id="784" w:name="_Toc297883512"/>
      <w:bookmarkStart w:id="785" w:name="_Toc299519143"/>
      <w:bookmarkStart w:id="786" w:name="_Toc299531575"/>
      <w:bookmarkStart w:id="787" w:name="_Toc299531899"/>
      <w:bookmarkStart w:id="788" w:name="_Toc299957182"/>
      <w:r>
        <w:t>SQL Server 2014 Business Intelligence</w:t>
      </w:r>
      <w:bookmarkEnd w:id="769"/>
      <w:bookmarkEnd w:id="770"/>
      <w:bookmarkEnd w:id="771"/>
      <w:bookmarkEnd w:id="772"/>
      <w:bookmarkEnd w:id="773"/>
      <w:bookmarkEnd w:id="774"/>
      <w:bookmarkEnd w:id="775"/>
      <w:bookmarkEnd w:id="776"/>
      <w:bookmarkEnd w:id="777"/>
      <w:bookmarkEnd w:id="778"/>
      <w:bookmarkEnd w:id="779"/>
      <w:bookmarkEnd w:id="780"/>
      <w:bookmarkEnd w:id="781"/>
      <w:bookmarkEnd w:id="782"/>
      <w:r>
        <w:fldChar w:fldCharType="begin"/>
      </w:r>
      <w:r>
        <w:instrText>XE "SQL Server 2014 Business Intelligence"</w:instrText>
      </w:r>
      <w:r>
        <w:fldChar w:fldCharType="end"/>
      </w:r>
    </w:p>
    <w:p w14:paraId="594858BA" w14:textId="77777777" w:rsidR="00E669F1" w:rsidRPr="000A146C" w:rsidRDefault="00E669F1"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14:paraId="1E06C97F" w14:textId="77777777" w:rsidTr="00230F33">
        <w:tc>
          <w:tcPr>
            <w:tcW w:w="2477" w:type="pct"/>
            <w:tcBorders>
              <w:top w:val="single" w:sz="4" w:space="0" w:color="auto"/>
              <w:bottom w:val="nil"/>
            </w:tcBorders>
          </w:tcPr>
          <w:p w14:paraId="4780BD9F" w14:textId="77777777" w:rsidR="00E669F1" w:rsidRPr="003667B6" w:rsidRDefault="00E669F1"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tcBorders>
              <w:top w:val="single" w:sz="4" w:space="0" w:color="auto"/>
              <w:bottom w:val="nil"/>
            </w:tcBorders>
          </w:tcPr>
          <w:p w14:paraId="30F765BD" w14:textId="3722DF75" w:rsidR="00E669F1" w:rsidRPr="00E669F1" w:rsidRDefault="00E669F1" w:rsidP="00C1564F">
            <w:pPr>
              <w:pStyle w:val="PURLMSH"/>
            </w:pPr>
            <w:r>
              <w:t xml:space="preserve">См. соответствующее уведомление. </w:t>
            </w:r>
            <w:r>
              <w:rPr>
                <w:b/>
              </w:rPr>
              <w:t xml:space="preserve">Автоматические обновления </w:t>
            </w:r>
            <w:r w:rsidR="00B820B2" w:rsidRPr="00B820B2">
              <w:rPr>
                <w:b/>
              </w:rPr>
              <w:br/>
            </w:r>
            <w:r>
              <w:rPr>
                <w:i/>
              </w:rPr>
              <w:t xml:space="preserve">(см. </w:t>
            </w:r>
            <w:hyperlink w:anchor="Appendix2" w:history="1">
              <w:r>
                <w:rPr>
                  <w:rStyle w:val="Hyperlink"/>
                  <w:i/>
                </w:rPr>
                <w:t>Приложение 2</w:t>
              </w:r>
            </w:hyperlink>
            <w:r>
              <w:rPr>
                <w:i/>
              </w:rPr>
              <w:t>)</w:t>
            </w:r>
          </w:p>
        </w:tc>
      </w:tr>
      <w:tr w:rsidR="00E669F1" w14:paraId="6943E8F6" w14:textId="77777777" w:rsidTr="00230F33">
        <w:tc>
          <w:tcPr>
            <w:tcW w:w="2477" w:type="pct"/>
            <w:tcBorders>
              <w:top w:val="nil"/>
            </w:tcBorders>
          </w:tcPr>
          <w:p w14:paraId="056CCBB5" w14:textId="064103BB" w:rsidR="00E669F1" w:rsidRPr="00250A5F" w:rsidRDefault="00E669F1" w:rsidP="00C1564F">
            <w:pPr>
              <w:pStyle w:val="PURLMSH"/>
            </w:pPr>
            <w:r>
              <w:t xml:space="preserve">Клиентское/Дополнительное программное обеспечение </w:t>
            </w:r>
            <w:r>
              <w:rPr>
                <w:b/>
              </w:rPr>
              <w:t>Да</w:t>
            </w:r>
            <w:r>
              <w:t xml:space="preserve"> </w:t>
            </w:r>
            <w:r w:rsidR="00B820B2" w:rsidRPr="00B820B2">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39CF8591" w14:textId="7FFB5574" w:rsidR="00E669F1" w:rsidRDefault="003B0799"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501DAF" w:rsidRDefault="00E669F1" w:rsidP="00C1564F">
            <w:pPr>
              <w:pStyle w:val="PURTableHeaderWhite"/>
              <w:spacing w:after="0" w:line="240" w:lineRule="auto"/>
              <w:rPr>
                <w:i w:val="0"/>
                <w:color w:val="404040" w:themeColor="text1" w:themeTint="BF"/>
              </w:rPr>
            </w:pPr>
            <w:r>
              <w:rPr>
                <w:i w:val="0"/>
                <w:color w:val="404040" w:themeColor="text1" w:themeTint="BF"/>
              </w:rPr>
              <w:lastRenderedPageBreak/>
              <w:t>ЛИЦЕНЗИИ ПОДПИСЧИКА (SAL).</w:t>
            </w:r>
          </w:p>
        </w:tc>
      </w:tr>
      <w:tr w:rsidR="00E669F1" w:rsidRPr="0090053A"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2140A" w:rsidRDefault="00E669F1" w:rsidP="00C1564F">
            <w:pPr>
              <w:pStyle w:val="PURBody"/>
              <w:rPr>
                <w:i/>
              </w:rPr>
            </w:pPr>
            <w:r>
              <w:rPr>
                <w:b/>
              </w:rPr>
              <w:t>Необходимо:</w:t>
            </w:r>
          </w:p>
          <w:p w14:paraId="59C7A711" w14:textId="2B016059" w:rsidR="00E669F1" w:rsidRPr="009B2897" w:rsidRDefault="00E669F1" w:rsidP="00C1564F">
            <w:pPr>
              <w:pStyle w:val="PURBullet-Indented"/>
              <w:spacing w:line="240" w:lineRule="auto"/>
              <w:rPr>
                <w:lang w:val="en-US"/>
              </w:rPr>
            </w:pPr>
            <w:r w:rsidRPr="009B2897">
              <w:rPr>
                <w:lang w:val="en-US"/>
              </w:rPr>
              <w:t>SQL Server 2014 Business Intelligence SAL</w:t>
            </w:r>
          </w:p>
        </w:tc>
      </w:tr>
    </w:tbl>
    <w:p w14:paraId="34CB4427" w14:textId="77777777" w:rsidR="00E669F1" w:rsidRDefault="00E669F1" w:rsidP="00C1564F">
      <w:pPr>
        <w:pStyle w:val="PURADDITIONALTERMSHEADERMB"/>
        <w:keepNext/>
        <w:keepLines/>
      </w:pPr>
      <w:r>
        <w:t>Дополнительные условия.</w:t>
      </w:r>
    </w:p>
    <w:p w14:paraId="64F53D94" w14:textId="06EEB183" w:rsidR="00D6363C" w:rsidRDefault="00D6363C" w:rsidP="00C1564F">
      <w:pPr>
        <w:pStyle w:val="PURBlueStrong-Indented"/>
        <w:spacing w:line="240" w:lineRule="auto"/>
      </w:pPr>
      <w:r>
        <w:t>Отмена лицензии SAL в случае пакетных заданий.</w:t>
      </w:r>
    </w:p>
    <w:p w14:paraId="0E1C9F5F" w14:textId="612167D2" w:rsidR="00D6363C" w:rsidRPr="00D6363C" w:rsidRDefault="00D6363C" w:rsidP="00C1564F">
      <w:pPr>
        <w:pStyle w:val="PURBody-Indented"/>
        <w:rPr>
          <w:szCs w:val="18"/>
        </w:rPr>
      </w:pPr>
      <w:r>
        <w:rPr>
          <w:szCs w:val="18"/>
        </w:rPr>
        <w:t>Лицензии SAL не требуются пользователям и устройствам, которые получают доступ к вашим экземплярам серверного ПО только в рамках процесса пакетной обработки. «Пакетная обработка» — это действия по одновременной обработке группы задач, происходящих в разное время.</w:t>
      </w:r>
    </w:p>
    <w:p w14:paraId="7790DCE8" w14:textId="77777777" w:rsidR="0061320A" w:rsidRDefault="0061320A" w:rsidP="00C1564F">
      <w:pPr>
        <w:pStyle w:val="PURBlueStrong-Indented"/>
        <w:spacing w:line="240" w:lineRule="auto"/>
      </w:pPr>
      <w:r>
        <w:t>Права на использование выпусков с меньшими функциональными возможностями</w:t>
      </w:r>
    </w:p>
    <w:p w14:paraId="1589372B" w14:textId="71315FE5" w:rsidR="00D25BAC" w:rsidRPr="003D33E5" w:rsidRDefault="0061320A" w:rsidP="00C1564F">
      <w:pPr>
        <w:pStyle w:val="PURBody-Indented"/>
        <w:rPr>
          <w:szCs w:val="18"/>
        </w:rPr>
      </w:pPr>
      <w:r>
        <w:rPr>
          <w:szCs w:val="18"/>
        </w:rPr>
        <w:t>Вместо любого разрешенного экземпляра можно создавать, хранить и использовать экземпляр версии 2014 или любой более ранней версии выпуска Standard либо любой версии выпуска Workgroup или Small Business.</w:t>
      </w:r>
    </w:p>
    <w:p w14:paraId="7502652E" w14:textId="78926377" w:rsidR="00E669F1" w:rsidRDefault="00E669F1" w:rsidP="00C1564F">
      <w:pPr>
        <w:pStyle w:val="PURBlueStrong-Indented"/>
        <w:tabs>
          <w:tab w:val="left" w:pos="9373"/>
        </w:tabs>
        <w:spacing w:line="240" w:lineRule="auto"/>
      </w:pPr>
      <w:r>
        <w:t>ПО .NET Framework</w:t>
      </w:r>
    </w:p>
    <w:p w14:paraId="08BFCF7E" w14:textId="083D7BDA" w:rsidR="00230F33" w:rsidRDefault="00230F33" w:rsidP="00C1564F">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4187C15B" w14:textId="25B798E1" w:rsidR="00230F33" w:rsidRPr="001A0924" w:rsidRDefault="00A93FEE" w:rsidP="00C1564F">
      <w:pPr>
        <w:pStyle w:val="PURBreadcrumb"/>
        <w:keepNext w:val="0"/>
        <w:rPr>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4F6B0B88" w14:textId="2BE7F5E2" w:rsidR="008922B3" w:rsidRPr="009B2897" w:rsidRDefault="008922B3" w:rsidP="00C1564F">
      <w:pPr>
        <w:pStyle w:val="PURProductName"/>
      </w:pPr>
      <w:bookmarkStart w:id="789" w:name="_Toc346536881"/>
      <w:bookmarkStart w:id="790" w:name="_Toc346895332"/>
      <w:bookmarkStart w:id="791" w:name="_Toc339280345"/>
      <w:bookmarkStart w:id="792" w:name="_Toc339280488"/>
      <w:bookmarkStart w:id="793" w:name="_Toc363552818"/>
      <w:bookmarkStart w:id="794" w:name="_Toc363552881"/>
      <w:bookmarkStart w:id="795" w:name="_Toc378682180"/>
      <w:bookmarkStart w:id="796" w:name="_Toc378682282"/>
      <w:bookmarkStart w:id="797" w:name="_Toc371268294"/>
      <w:bookmarkStart w:id="798" w:name="_Toc371268360"/>
      <w:bookmarkStart w:id="799" w:name="_Toc379278497"/>
      <w:bookmarkStart w:id="800" w:name="_Toc379278559"/>
      <w:bookmarkStart w:id="801" w:name="_Toc428364430"/>
      <w:bookmarkStart w:id="802" w:name="_Toc428364794"/>
      <w:bookmarkStart w:id="803" w:name="_Toc299519144"/>
      <w:bookmarkStart w:id="804" w:name="_Toc299531576"/>
      <w:bookmarkStart w:id="805" w:name="_Toc299531900"/>
      <w:bookmarkStart w:id="806" w:name="_Toc299957183"/>
      <w:bookmarkEnd w:id="783"/>
      <w:bookmarkEnd w:id="784"/>
      <w:bookmarkEnd w:id="785"/>
      <w:bookmarkEnd w:id="786"/>
      <w:bookmarkEnd w:id="787"/>
      <w:bookmarkEnd w:id="788"/>
      <w:r>
        <w:t>System Center 2012 R2 Client Management Suite</w:t>
      </w:r>
      <w:bookmarkEnd w:id="789"/>
      <w:bookmarkEnd w:id="790"/>
      <w:bookmarkEnd w:id="791"/>
      <w:bookmarkEnd w:id="792"/>
      <w:bookmarkEnd w:id="793"/>
      <w:bookmarkEnd w:id="794"/>
      <w:bookmarkEnd w:id="795"/>
      <w:bookmarkEnd w:id="796"/>
      <w:bookmarkEnd w:id="797"/>
      <w:bookmarkEnd w:id="798"/>
      <w:bookmarkEnd w:id="799"/>
      <w:bookmarkEnd w:id="800"/>
      <w:bookmarkEnd w:id="801"/>
      <w:bookmarkEnd w:id="802"/>
      <w:r>
        <w:fldChar w:fldCharType="begin"/>
      </w:r>
      <w:r>
        <w:instrText>XE "System Center 2012 R2 Client Management Suite"</w:instrText>
      </w:r>
      <w:r>
        <w:fldChar w:fldCharType="end"/>
      </w:r>
    </w:p>
    <w:p w14:paraId="58A639DF" w14:textId="77777777" w:rsidR="008922B3" w:rsidRPr="000A146C" w:rsidRDefault="008922B3"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14:paraId="545D05D1" w14:textId="77777777" w:rsidTr="00865C97">
        <w:tc>
          <w:tcPr>
            <w:tcW w:w="2477" w:type="pct"/>
            <w:tcBorders>
              <w:top w:val="single" w:sz="4" w:space="0" w:color="auto"/>
              <w:bottom w:val="nil"/>
            </w:tcBorders>
          </w:tcPr>
          <w:p w14:paraId="7C06F534" w14:textId="77777777" w:rsidR="008922B3" w:rsidRPr="003667B6" w:rsidRDefault="008922B3" w:rsidP="00C1564F">
            <w:pPr>
              <w:pStyle w:val="PURLMSH"/>
            </w:pPr>
            <w:r>
              <w:t xml:space="preserve">Применимый раздел Общих условий лицензии SAL: </w:t>
            </w:r>
            <w:hyperlink w:anchor="SALTerms_MGMT" w:history="1">
              <w:r>
                <w:rPr>
                  <w:rStyle w:val="Hyperlink"/>
                </w:rPr>
                <w:t>Серверы управления</w:t>
              </w:r>
            </w:hyperlink>
          </w:p>
        </w:tc>
        <w:tc>
          <w:tcPr>
            <w:tcW w:w="2523" w:type="pct"/>
            <w:tcBorders>
              <w:top w:val="single" w:sz="4" w:space="0" w:color="auto"/>
              <w:bottom w:val="nil"/>
            </w:tcBorders>
          </w:tcPr>
          <w:p w14:paraId="31F9B9E3" w14:textId="77777777" w:rsidR="008922B3" w:rsidRDefault="008922B3" w:rsidP="00C1564F">
            <w:pPr>
              <w:pStyle w:val="PURLMSH"/>
            </w:pPr>
            <w:r>
              <w:t xml:space="preserve">См. соответствующее уведомление. </w:t>
            </w:r>
            <w:r>
              <w:rPr>
                <w:b/>
              </w:rPr>
              <w:t>Нет</w:t>
            </w:r>
          </w:p>
        </w:tc>
      </w:tr>
      <w:tr w:rsidR="008922B3" w14:paraId="72B5279F" w14:textId="77777777" w:rsidTr="00865C97">
        <w:tc>
          <w:tcPr>
            <w:tcW w:w="2477" w:type="pct"/>
            <w:tcBorders>
              <w:top w:val="nil"/>
            </w:tcBorders>
          </w:tcPr>
          <w:p w14:paraId="0FB5004A" w14:textId="79BCE16B" w:rsidR="003B0799" w:rsidRPr="00250A5F" w:rsidRDefault="007331A1" w:rsidP="00C1564F">
            <w:pPr>
              <w:pStyle w:val="PURLMSH"/>
            </w:pPr>
            <w:r>
              <w:t xml:space="preserve">Клиентское/Дополнительное программное обеспечение </w:t>
            </w:r>
            <w:r>
              <w:rPr>
                <w:b/>
              </w:rPr>
              <w:t xml:space="preserve">Да </w:t>
            </w:r>
            <w:r w:rsidR="007E2427" w:rsidRPr="007E2427">
              <w:rPr>
                <w:b/>
              </w:rPr>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2DD8D6CC" w14:textId="6206DAFE" w:rsidR="008922B3" w:rsidRDefault="004F6F1D" w:rsidP="00C1564F">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14:paraId="2C4525E3" w14:textId="77777777" w:rsidTr="00865C97">
        <w:tc>
          <w:tcPr>
            <w:tcW w:w="2477" w:type="pct"/>
            <w:tcBorders>
              <w:top w:val="nil"/>
            </w:tcBorders>
          </w:tcPr>
          <w:p w14:paraId="2D3F5828" w14:textId="77777777" w:rsidR="007331A1" w:rsidRDefault="007331A1" w:rsidP="00C1564F">
            <w:pPr>
              <w:pStyle w:val="PURLMSH"/>
            </w:pPr>
          </w:p>
        </w:tc>
        <w:tc>
          <w:tcPr>
            <w:tcW w:w="2523" w:type="pct"/>
            <w:tcBorders>
              <w:top w:val="nil"/>
            </w:tcBorders>
          </w:tcPr>
          <w:p w14:paraId="7225B95D" w14:textId="26CDC904" w:rsidR="007331A1" w:rsidRDefault="007331A1"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501DAF" w:rsidRDefault="008922B3" w:rsidP="00C1564F">
            <w:pPr>
              <w:pStyle w:val="PURTableHeaderWhite"/>
              <w:spacing w:after="0" w:line="240" w:lineRule="auto"/>
              <w:rPr>
                <w:i w:val="0"/>
                <w:color w:val="404040" w:themeColor="text1" w:themeTint="BF"/>
              </w:rPr>
            </w:pPr>
            <w:r>
              <w:rPr>
                <w:i w:val="0"/>
                <w:color w:val="404040" w:themeColor="text1" w:themeTint="BF"/>
              </w:rPr>
              <w:t>КЛИЕНТСКИЕ ЛИЦЕНЗИИ ПОДПИСЧИКА (SAL).</w:t>
            </w:r>
          </w:p>
        </w:tc>
      </w:tr>
      <w:tr w:rsidR="008922B3" w:rsidRPr="00B75FD5"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C1564F">
            <w:pPr>
              <w:pStyle w:val="PURTableHeaderWhite"/>
              <w:spacing w:after="0" w:line="240" w:lineRule="auto"/>
              <w:rPr>
                <w:b w:val="0"/>
                <w:color w:val="404040" w:themeColor="text1" w:themeTint="BF"/>
              </w:rPr>
            </w:pPr>
            <w:r>
              <w:rPr>
                <w:i w:val="0"/>
                <w:color w:val="404040" w:themeColor="text1" w:themeTint="BF"/>
              </w:rPr>
              <w:t>Необходимо:</w:t>
            </w:r>
          </w:p>
          <w:p w14:paraId="4AC8A889" w14:textId="2FD7BA80" w:rsidR="008922B3" w:rsidRPr="009B2897" w:rsidRDefault="008922B3" w:rsidP="00C1564F">
            <w:pPr>
              <w:pStyle w:val="PURBullet-Indented"/>
              <w:spacing w:line="240" w:lineRule="auto"/>
            </w:pPr>
            <w:r>
              <w:t>Клиентская лицензия SAL для System Center 2012 Client Management Suite</w:t>
            </w:r>
          </w:p>
        </w:tc>
      </w:tr>
    </w:tbl>
    <w:bookmarkStart w:id="807" w:name="_Toc346536882"/>
    <w:bookmarkStart w:id="808" w:name="_Toc346895333"/>
    <w:bookmarkStart w:id="809" w:name="_Toc339280346"/>
    <w:bookmarkStart w:id="810" w:name="_Toc339280489"/>
    <w:bookmarkStart w:id="811" w:name="_Toc363552819"/>
    <w:bookmarkStart w:id="812" w:name="_Toc363552882"/>
    <w:bookmarkStart w:id="813" w:name="_Toc378682181"/>
    <w:bookmarkStart w:id="814" w:name="_Toc378682283"/>
    <w:p w14:paraId="7C9EEF83" w14:textId="73935436" w:rsidR="00204150" w:rsidRPr="00CD6E9D" w:rsidRDefault="00641CA7" w:rsidP="00C1564F">
      <w:pPr>
        <w:pStyle w:val="PURBreadcrumb"/>
        <w:keepNext w:val="0"/>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4B60C7B1" w14:textId="20BC726F" w:rsidR="009A4C7C" w:rsidRPr="005E0251" w:rsidRDefault="009A4C7C" w:rsidP="00C1564F">
      <w:pPr>
        <w:pStyle w:val="PURProductName"/>
      </w:pPr>
      <w:bookmarkStart w:id="815" w:name="_Toc371268295"/>
      <w:bookmarkStart w:id="816" w:name="_Toc371268361"/>
      <w:bookmarkStart w:id="817" w:name="_Toc379278498"/>
      <w:bookmarkStart w:id="818" w:name="_Toc379278560"/>
      <w:bookmarkStart w:id="819" w:name="_Toc428364431"/>
      <w:bookmarkStart w:id="820" w:name="_Toc428364795"/>
      <w:r>
        <w:t>System Center 2012 R2 Configuration Manager</w:t>
      </w:r>
      <w:bookmarkEnd w:id="803"/>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bookmarkEnd w:id="818"/>
      <w:bookmarkEnd w:id="819"/>
      <w:bookmarkEnd w:id="820"/>
      <w:r>
        <w:fldChar w:fldCharType="begin"/>
      </w:r>
      <w:r>
        <w:instrText>XE "System Center 2012 R2 Configuration Manager"</w:instrText>
      </w:r>
      <w:r>
        <w:fldChar w:fldCharType="end"/>
      </w:r>
    </w:p>
    <w:p w14:paraId="5AD9AECF" w14:textId="77777777" w:rsidR="009A4C7C" w:rsidRPr="000A146C" w:rsidRDefault="009A4C7C"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0A690D64" w14:textId="77777777" w:rsidTr="00AB3D69">
        <w:tc>
          <w:tcPr>
            <w:tcW w:w="2477" w:type="pct"/>
            <w:tcBorders>
              <w:top w:val="single" w:sz="4" w:space="0" w:color="auto"/>
              <w:bottom w:val="nil"/>
            </w:tcBorders>
          </w:tcPr>
          <w:p w14:paraId="6C142F69" w14:textId="77777777" w:rsidR="00D14C97" w:rsidRPr="003667B6" w:rsidRDefault="00D14C97" w:rsidP="00C1564F">
            <w:pPr>
              <w:pStyle w:val="PURLMSH"/>
            </w:pPr>
            <w:r>
              <w:t xml:space="preserve">Применимый раздел Общих условий лицензии SAL: </w:t>
            </w:r>
            <w:hyperlink w:anchor="SALTerms_MGMT" w:history="1">
              <w:r>
                <w:rPr>
                  <w:rStyle w:val="Hyperlink"/>
                </w:rPr>
                <w:t>Серверы управления</w:t>
              </w:r>
            </w:hyperlink>
          </w:p>
        </w:tc>
        <w:tc>
          <w:tcPr>
            <w:tcW w:w="2523" w:type="pct"/>
            <w:tcBorders>
              <w:top w:val="single" w:sz="4" w:space="0" w:color="auto"/>
              <w:bottom w:val="nil"/>
            </w:tcBorders>
          </w:tcPr>
          <w:p w14:paraId="5D6BC4C8" w14:textId="77777777" w:rsidR="00D14C97" w:rsidRDefault="004F154D" w:rsidP="00C1564F">
            <w:pPr>
              <w:pStyle w:val="PURLMSH"/>
            </w:pPr>
            <w:r>
              <w:t xml:space="preserve">См. соответствующее уведомление. </w:t>
            </w:r>
            <w:r>
              <w:rPr>
                <w:b/>
              </w:rPr>
              <w:t>Нет</w:t>
            </w:r>
          </w:p>
        </w:tc>
      </w:tr>
      <w:tr w:rsidR="004F6F1D" w14:paraId="156766D0" w14:textId="77777777" w:rsidTr="00AB3D69">
        <w:tc>
          <w:tcPr>
            <w:tcW w:w="2477" w:type="pct"/>
            <w:tcBorders>
              <w:top w:val="nil"/>
            </w:tcBorders>
          </w:tcPr>
          <w:p w14:paraId="7B337BE8" w14:textId="425A4263" w:rsidR="003B0799" w:rsidRPr="007331A1" w:rsidRDefault="007331A1" w:rsidP="00C1564F">
            <w:pPr>
              <w:pStyle w:val="PURLMSH"/>
              <w:rPr>
                <w:b/>
              </w:rPr>
            </w:pPr>
            <w:r>
              <w:t xml:space="preserve">Клиентское/Дополнительное программное обеспечение </w:t>
            </w:r>
            <w:r>
              <w:rPr>
                <w:b/>
              </w:rPr>
              <w:t xml:space="preserve">Да </w:t>
            </w:r>
            <w:r w:rsidR="007E2427" w:rsidRPr="007E2427">
              <w:rPr>
                <w:b/>
              </w:rPr>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01257789" w14:textId="4FB8BB9D" w:rsidR="004F6F1D" w:rsidRDefault="004F6F1D" w:rsidP="00C1564F">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14:paraId="6D221753" w14:textId="77777777" w:rsidTr="00AB3D69">
        <w:tc>
          <w:tcPr>
            <w:tcW w:w="2477" w:type="pct"/>
            <w:tcBorders>
              <w:top w:val="nil"/>
            </w:tcBorders>
          </w:tcPr>
          <w:p w14:paraId="404A9806" w14:textId="77777777" w:rsidR="007331A1" w:rsidRDefault="007331A1" w:rsidP="00C1564F">
            <w:pPr>
              <w:pStyle w:val="PURLMSH"/>
            </w:pPr>
          </w:p>
        </w:tc>
        <w:tc>
          <w:tcPr>
            <w:tcW w:w="2523" w:type="pct"/>
            <w:tcBorders>
              <w:top w:val="nil"/>
            </w:tcBorders>
          </w:tcPr>
          <w:p w14:paraId="08B6F001" w14:textId="3F181A6D" w:rsidR="007331A1" w:rsidRDefault="007331A1"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501DAF" w:rsidRDefault="00AB3D69" w:rsidP="00C1564F">
            <w:pPr>
              <w:pStyle w:val="PURTableHeaderWhite"/>
              <w:spacing w:after="0" w:line="240" w:lineRule="auto"/>
              <w:rPr>
                <w:i w:val="0"/>
                <w:color w:val="404040" w:themeColor="text1" w:themeTint="BF"/>
              </w:rPr>
            </w:pPr>
            <w:r>
              <w:rPr>
                <w:i w:val="0"/>
                <w:color w:val="404040" w:themeColor="text1" w:themeTint="BF"/>
              </w:rPr>
              <w:t>КЛИЕНТСКИЕ ЛИЦЕНЗИИ ПОДПИСЧИКА (SAL).</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C1564F">
            <w:pPr>
              <w:pStyle w:val="PURTableHeaderWhite"/>
              <w:spacing w:after="0" w:line="240" w:lineRule="auto"/>
              <w:rPr>
                <w:b w:val="0"/>
                <w:color w:val="404040" w:themeColor="text1" w:themeTint="BF"/>
              </w:rPr>
            </w:pPr>
            <w:r>
              <w:rPr>
                <w:i w:val="0"/>
                <w:color w:val="404040" w:themeColor="text1" w:themeTint="BF"/>
              </w:rPr>
              <w:t>Необходимо:</w:t>
            </w:r>
          </w:p>
          <w:p w14:paraId="538BD145" w14:textId="49F66A24" w:rsidR="009A4C7C" w:rsidRPr="00774BF2" w:rsidRDefault="009A4C7C" w:rsidP="00C1564F">
            <w:pPr>
              <w:pStyle w:val="PURBullet-Indented"/>
              <w:spacing w:line="240" w:lineRule="auto"/>
            </w:pPr>
            <w:r>
              <w:t>System Center 2012 Configuration Manager Client SAL</w:t>
            </w:r>
          </w:p>
        </w:tc>
      </w:tr>
    </w:tbl>
    <w:bookmarkStart w:id="821" w:name="_Toc299519153"/>
    <w:bookmarkStart w:id="822" w:name="_Toc299531585"/>
    <w:bookmarkStart w:id="823" w:name="_Toc299531909"/>
    <w:bookmarkStart w:id="824" w:name="_Toc299957192"/>
    <w:bookmarkStart w:id="825" w:name="_Toc346536883"/>
    <w:bookmarkStart w:id="826" w:name="_Toc346895334"/>
    <w:bookmarkStart w:id="827" w:name="_Toc339280347"/>
    <w:bookmarkStart w:id="828" w:name="_Toc339280490"/>
    <w:bookmarkStart w:id="829" w:name="_Toc363552820"/>
    <w:bookmarkStart w:id="830" w:name="_Toc363552883"/>
    <w:bookmarkStart w:id="831" w:name="_Toc378682182"/>
    <w:bookmarkStart w:id="832" w:name="_Toc378682284"/>
    <w:p w14:paraId="78577BE8" w14:textId="2EDA2181" w:rsidR="00204150" w:rsidRPr="00CD6E9D" w:rsidRDefault="00641CA7" w:rsidP="00C1564F">
      <w:pPr>
        <w:pStyle w:val="PURBreadcrumb"/>
        <w:keepNext w:val="0"/>
        <w:rPr>
          <w:rFonts w:ascii="Arial Narrow" w:hAnsi="Arial Narrow"/>
          <w:sz w:val="16"/>
        </w:rPr>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5BB8E530" w14:textId="1B94183A" w:rsidR="009A4C7C" w:rsidRPr="009214B8" w:rsidRDefault="009A4C7C" w:rsidP="00FD1448">
      <w:pPr>
        <w:pStyle w:val="PURProductName"/>
        <w:keepLines w:val="0"/>
      </w:pPr>
      <w:bookmarkStart w:id="833" w:name="_Toc371268296"/>
      <w:bookmarkStart w:id="834" w:name="_Toc371268362"/>
      <w:bookmarkStart w:id="835" w:name="_Toc379278499"/>
      <w:bookmarkStart w:id="836" w:name="_Toc379278561"/>
      <w:bookmarkStart w:id="837" w:name="_Toc428364432"/>
      <w:bookmarkStart w:id="838" w:name="_Toc428364796"/>
      <w:r>
        <w:lastRenderedPageBreak/>
        <w:t xml:space="preserve">Visio профессиональный </w:t>
      </w:r>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bookmarkEnd w:id="836"/>
      <w:r w:rsidR="007242AE">
        <w:t>201</w:t>
      </w:r>
      <w:r w:rsidR="007242AE" w:rsidRPr="00C1564F">
        <w:t>6</w:t>
      </w:r>
      <w:bookmarkEnd w:id="837"/>
      <w:bookmarkEnd w:id="838"/>
      <w:r>
        <w:fldChar w:fldCharType="begin"/>
      </w:r>
      <w:r>
        <w:instrText xml:space="preserve">XE "Visio профессиональный </w:instrText>
      </w:r>
      <w:r w:rsidR="007242AE">
        <w:instrText>201</w:instrText>
      </w:r>
      <w:r w:rsidR="007242AE" w:rsidRPr="00C1564F">
        <w:instrText>6</w:instrText>
      </w:r>
      <w:r>
        <w:instrText>"</w:instrText>
      </w:r>
      <w:r>
        <w:fldChar w:fldCharType="end"/>
      </w:r>
    </w:p>
    <w:p w14:paraId="5F3D53A7" w14:textId="77777777" w:rsidR="009A4C7C" w:rsidRPr="000A146C" w:rsidRDefault="009A4C7C" w:rsidP="00FD1448">
      <w:pPr>
        <w:pStyle w:val="PURLicenseTerm"/>
        <w:keepNext/>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10FDA041" w14:textId="77777777" w:rsidTr="008B2955">
        <w:tc>
          <w:tcPr>
            <w:tcW w:w="2477" w:type="pct"/>
            <w:tcBorders>
              <w:top w:val="single" w:sz="4" w:space="0" w:color="auto"/>
              <w:bottom w:val="nil"/>
            </w:tcBorders>
          </w:tcPr>
          <w:p w14:paraId="4EBF191D" w14:textId="776FCB20" w:rsidR="00D14C97" w:rsidRPr="003667B6" w:rsidRDefault="00D14C97" w:rsidP="00C1564F">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523" w:type="pct"/>
            <w:tcBorders>
              <w:top w:val="single" w:sz="4" w:space="0" w:color="auto"/>
              <w:bottom w:val="nil"/>
            </w:tcBorders>
          </w:tcPr>
          <w:p w14:paraId="14335983" w14:textId="5CE2C6A6" w:rsidR="00D14C97" w:rsidRDefault="000914BD" w:rsidP="00C1564F">
            <w:pPr>
              <w:pStyle w:val="PURLMSH"/>
            </w:pPr>
            <w:r>
              <w:t xml:space="preserve">См. соответствующее уведомление. </w:t>
            </w:r>
            <w:r>
              <w:rPr>
                <w:b/>
              </w:rPr>
              <w:t xml:space="preserve">Передача данных </w:t>
            </w:r>
            <w:r>
              <w:rPr>
                <w:i/>
              </w:rPr>
              <w:t xml:space="preserve">(см. </w:t>
            </w:r>
            <w:hyperlink w:anchor="Appendix2" w:history="1">
              <w:r>
                <w:rPr>
                  <w:rStyle w:val="Hyperlink"/>
                  <w:i/>
                </w:rPr>
                <w:t>Приложение 2</w:t>
              </w:r>
            </w:hyperlink>
            <w:r>
              <w:rPr>
                <w:i/>
              </w:rPr>
              <w:t>)</w:t>
            </w:r>
          </w:p>
        </w:tc>
      </w:tr>
      <w:tr w:rsidR="009A4C7C" w14:paraId="1FF4CB86" w14:textId="77777777" w:rsidTr="008B2955">
        <w:tc>
          <w:tcPr>
            <w:tcW w:w="2477" w:type="pct"/>
            <w:tcBorders>
              <w:top w:val="nil"/>
            </w:tcBorders>
          </w:tcPr>
          <w:p w14:paraId="6CF990C9" w14:textId="77777777" w:rsidR="009A4C7C" w:rsidRPr="00250A5F" w:rsidRDefault="009A4C7C" w:rsidP="00C1564F">
            <w:pPr>
              <w:pStyle w:val="PURLMSH"/>
            </w:pPr>
            <w:r>
              <w:t xml:space="preserve">Клиентское/Дополнительное программное обеспечение </w:t>
            </w:r>
            <w:r>
              <w:rPr>
                <w:b/>
              </w:rPr>
              <w:t>Нет</w:t>
            </w:r>
          </w:p>
        </w:tc>
        <w:tc>
          <w:tcPr>
            <w:tcW w:w="2523" w:type="pct"/>
            <w:tcBorders>
              <w:top w:val="nil"/>
            </w:tcBorders>
          </w:tcPr>
          <w:p w14:paraId="3D34718C" w14:textId="7528FA8C" w:rsidR="009A4C7C" w:rsidRDefault="00785537"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501DAF" w:rsidRDefault="009A4C7C"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C1564F">
            <w:pPr>
              <w:pStyle w:val="PURBody"/>
              <w:rPr>
                <w:i/>
              </w:rPr>
            </w:pPr>
            <w:r>
              <w:rPr>
                <w:b/>
              </w:rPr>
              <w:t>Необходимо:</w:t>
            </w:r>
          </w:p>
          <w:p w14:paraId="6BF6919C" w14:textId="1B723294" w:rsidR="009A4C7C" w:rsidRPr="003528B0" w:rsidRDefault="00397469" w:rsidP="00C1564F">
            <w:pPr>
              <w:pStyle w:val="PURBullet-Indented"/>
              <w:spacing w:line="240" w:lineRule="auto"/>
              <w:rPr>
                <w:b/>
                <w:bCs/>
              </w:rPr>
            </w:pPr>
            <w:r>
              <w:t xml:space="preserve">Visio </w:t>
            </w:r>
            <w:r w:rsidR="007242AE">
              <w:t>201</w:t>
            </w:r>
            <w:r w:rsidR="007242AE">
              <w:rPr>
                <w:lang w:val="en-US"/>
              </w:rPr>
              <w:t>6</w:t>
            </w:r>
            <w:r w:rsidR="007242AE">
              <w:t xml:space="preserve"> </w:t>
            </w:r>
            <w:r>
              <w:t>Professional SAL</w:t>
            </w:r>
          </w:p>
        </w:tc>
      </w:tr>
    </w:tbl>
    <w:bookmarkStart w:id="839" w:name="_Toc299519154"/>
    <w:bookmarkStart w:id="840" w:name="_Toc299531586"/>
    <w:bookmarkStart w:id="841" w:name="_Toc299531910"/>
    <w:bookmarkStart w:id="842" w:name="_Toc299957193"/>
    <w:bookmarkStart w:id="843" w:name="_Toc346536884"/>
    <w:bookmarkStart w:id="844" w:name="_Toc346895335"/>
    <w:bookmarkStart w:id="845" w:name="_Toc339280348"/>
    <w:bookmarkStart w:id="846" w:name="_Toc339280491"/>
    <w:bookmarkStart w:id="847" w:name="_Toc363552821"/>
    <w:bookmarkStart w:id="848" w:name="_Toc363552884"/>
    <w:bookmarkStart w:id="849" w:name="_Toc378682183"/>
    <w:bookmarkStart w:id="850" w:name="_Toc378682285"/>
    <w:p w14:paraId="5B92FBFD" w14:textId="64F51E40" w:rsidR="00204150" w:rsidRPr="00CD6E9D" w:rsidRDefault="00641CA7" w:rsidP="00C1564F">
      <w:pPr>
        <w:pStyle w:val="PURBreadcrumb"/>
        <w:keepNext w:val="0"/>
        <w:keepLines w:val="0"/>
        <w:rPr>
          <w:rFonts w:ascii="Arial Narrow" w:hAnsi="Arial Narrow"/>
          <w:sz w:val="16"/>
        </w:rPr>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1EC7DB74" w14:textId="4ED1EEA6" w:rsidR="009A4C7C" w:rsidRPr="009214B8" w:rsidRDefault="009A4C7C" w:rsidP="00C1564F">
      <w:pPr>
        <w:pStyle w:val="PURProductName"/>
      </w:pPr>
      <w:bookmarkStart w:id="851" w:name="_Toc371268297"/>
      <w:bookmarkStart w:id="852" w:name="_Toc371268363"/>
      <w:bookmarkStart w:id="853" w:name="_Toc379278500"/>
      <w:bookmarkStart w:id="854" w:name="_Toc379278562"/>
      <w:bookmarkStart w:id="855" w:name="_Toc428364433"/>
      <w:bookmarkStart w:id="856" w:name="_Toc428364797"/>
      <w:r>
        <w:t xml:space="preserve">Visio </w:t>
      </w:r>
      <w:r w:rsidR="007242AE">
        <w:t>201</w:t>
      </w:r>
      <w:r w:rsidR="007242AE" w:rsidRPr="00C1564F">
        <w:t>6</w:t>
      </w:r>
      <w:r w:rsidR="007242AE">
        <w:t xml:space="preserve"> </w:t>
      </w:r>
      <w:r>
        <w:t>стандартный</w:t>
      </w:r>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bookmarkEnd w:id="854"/>
      <w:bookmarkEnd w:id="855"/>
      <w:bookmarkEnd w:id="856"/>
      <w:r>
        <w:fldChar w:fldCharType="begin"/>
      </w:r>
      <w:r>
        <w:instrText xml:space="preserve">XE "Visio стандартный </w:instrText>
      </w:r>
      <w:r w:rsidR="007242AE">
        <w:instrText>201</w:instrText>
      </w:r>
      <w:r w:rsidR="007242AE" w:rsidRPr="00C1564F">
        <w:instrText>6</w:instrText>
      </w:r>
      <w:r>
        <w:instrText>"</w:instrText>
      </w:r>
      <w:r>
        <w:fldChar w:fldCharType="end"/>
      </w:r>
    </w:p>
    <w:p w14:paraId="743AC25C" w14:textId="77777777" w:rsidR="009A4C7C" w:rsidRPr="000A146C" w:rsidRDefault="009A4C7C"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3EBD1135" w14:textId="77777777" w:rsidTr="008B2955">
        <w:tc>
          <w:tcPr>
            <w:tcW w:w="2477" w:type="pct"/>
            <w:tcBorders>
              <w:top w:val="single" w:sz="4" w:space="0" w:color="auto"/>
              <w:bottom w:val="nil"/>
            </w:tcBorders>
          </w:tcPr>
          <w:p w14:paraId="0D3F4B3C" w14:textId="16D07D0B" w:rsidR="00D14C97" w:rsidRPr="003667B6" w:rsidRDefault="00D14C97" w:rsidP="00C1564F">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523" w:type="pct"/>
            <w:tcBorders>
              <w:top w:val="single" w:sz="4" w:space="0" w:color="auto"/>
              <w:bottom w:val="nil"/>
            </w:tcBorders>
          </w:tcPr>
          <w:p w14:paraId="5035E5C8" w14:textId="7F7CDFE5" w:rsidR="00D14C97" w:rsidRDefault="000914BD" w:rsidP="00C1564F">
            <w:pPr>
              <w:pStyle w:val="PURLMSH"/>
            </w:pPr>
            <w:r>
              <w:t xml:space="preserve">См. соответствующее уведомление. </w:t>
            </w:r>
            <w:r>
              <w:rPr>
                <w:b/>
              </w:rPr>
              <w:t xml:space="preserve">Передача данных </w:t>
            </w:r>
            <w:r>
              <w:rPr>
                <w:i/>
              </w:rPr>
              <w:t xml:space="preserve">(см. </w:t>
            </w:r>
            <w:hyperlink w:anchor="Appendix2" w:history="1">
              <w:r>
                <w:rPr>
                  <w:rStyle w:val="Hyperlink"/>
                  <w:i/>
                </w:rPr>
                <w:t>Приложение 2</w:t>
              </w:r>
            </w:hyperlink>
            <w:r>
              <w:rPr>
                <w:i/>
              </w:rPr>
              <w:t>)</w:t>
            </w:r>
          </w:p>
        </w:tc>
      </w:tr>
      <w:tr w:rsidR="009A4C7C" w14:paraId="6BD3DA2F" w14:textId="77777777" w:rsidTr="008B2955">
        <w:tc>
          <w:tcPr>
            <w:tcW w:w="2477" w:type="pct"/>
            <w:tcBorders>
              <w:top w:val="nil"/>
            </w:tcBorders>
          </w:tcPr>
          <w:p w14:paraId="7649F924" w14:textId="77777777" w:rsidR="009A4C7C" w:rsidRPr="00250A5F" w:rsidRDefault="009A4C7C" w:rsidP="00C1564F">
            <w:pPr>
              <w:pStyle w:val="PURLMSH"/>
            </w:pPr>
            <w:r>
              <w:t xml:space="preserve">Клиентское/Дополнительное программное обеспечение </w:t>
            </w:r>
            <w:r>
              <w:rPr>
                <w:b/>
              </w:rPr>
              <w:t>Нет</w:t>
            </w:r>
          </w:p>
        </w:tc>
        <w:tc>
          <w:tcPr>
            <w:tcW w:w="2523" w:type="pct"/>
            <w:tcBorders>
              <w:top w:val="nil"/>
            </w:tcBorders>
          </w:tcPr>
          <w:p w14:paraId="0EE7C095" w14:textId="4020C233" w:rsidR="009A4C7C" w:rsidRDefault="00785537"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501DAF" w:rsidRDefault="009A4C7C"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C1564F">
            <w:pPr>
              <w:pStyle w:val="PURBody"/>
              <w:rPr>
                <w:i/>
              </w:rPr>
            </w:pPr>
            <w:r>
              <w:rPr>
                <w:b/>
              </w:rPr>
              <w:t>Необходимо:</w:t>
            </w:r>
          </w:p>
          <w:p w14:paraId="6EC71888" w14:textId="77777777" w:rsidR="009A4C7C" w:rsidRPr="00412FD6" w:rsidRDefault="00397469" w:rsidP="00C1564F">
            <w:pPr>
              <w:pStyle w:val="PURBullet-Indented"/>
              <w:spacing w:line="240" w:lineRule="auto"/>
              <w:rPr>
                <w:b/>
                <w:bCs/>
              </w:rPr>
            </w:pPr>
            <w:r>
              <w:t xml:space="preserve">Visio </w:t>
            </w:r>
            <w:r w:rsidR="007242AE">
              <w:t>201</w:t>
            </w:r>
            <w:r w:rsidR="007242AE">
              <w:rPr>
                <w:lang w:val="en-US"/>
              </w:rPr>
              <w:t>6</w:t>
            </w:r>
            <w:r w:rsidR="007242AE">
              <w:t xml:space="preserve"> </w:t>
            </w:r>
            <w:r>
              <w:t>Standard SAL</w:t>
            </w:r>
          </w:p>
        </w:tc>
      </w:tr>
    </w:tbl>
    <w:p w14:paraId="3101432F" w14:textId="4861D5D7" w:rsidR="009A4C7C" w:rsidRDefault="00A93FEE" w:rsidP="00C1564F">
      <w:pPr>
        <w:pStyle w:val="PURBreadcrumb"/>
        <w:keepNext w:val="0"/>
        <w:keepLines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2908D208" w14:textId="6C43AA5F" w:rsidR="00DD1638" w:rsidRPr="005F3229" w:rsidRDefault="00DD1638" w:rsidP="00C1564F">
      <w:pPr>
        <w:pStyle w:val="PURProductName"/>
      </w:pPr>
      <w:bookmarkStart w:id="857" w:name="_Toc347044732"/>
      <w:bookmarkStart w:id="858" w:name="_Toc347045412"/>
      <w:bookmarkStart w:id="859" w:name="_Toc355093388"/>
      <w:bookmarkStart w:id="860" w:name="_Toc355093533"/>
      <w:bookmarkStart w:id="861" w:name="_Toc363552822"/>
      <w:bookmarkStart w:id="862" w:name="_Toc363552885"/>
      <w:bookmarkStart w:id="863" w:name="_Toc378682184"/>
      <w:bookmarkStart w:id="864" w:name="_Toc378682286"/>
      <w:bookmarkStart w:id="865" w:name="_Toc371268298"/>
      <w:bookmarkStart w:id="866" w:name="_Toc371268364"/>
      <w:bookmarkStart w:id="867" w:name="_Toc379278501"/>
      <w:bookmarkStart w:id="868" w:name="_Toc379278563"/>
      <w:bookmarkStart w:id="869" w:name="_Toc428364434"/>
      <w:bookmarkStart w:id="870" w:name="_Toc428364798"/>
      <w:bookmarkStart w:id="871" w:name="_Toc346536885"/>
      <w:bookmarkStart w:id="872" w:name="_Toc346895336"/>
      <w:bookmarkStart w:id="873" w:name="_Toc339280349"/>
      <w:bookmarkStart w:id="874" w:name="_Toc339280492"/>
      <w:bookmarkStart w:id="875" w:name="_Toc299519155"/>
      <w:bookmarkStart w:id="876" w:name="_Toc299531587"/>
      <w:bookmarkStart w:id="877" w:name="_Toc299531911"/>
      <w:bookmarkStart w:id="878" w:name="_Toc299957194"/>
      <w:r>
        <w:t xml:space="preserve">Visual Studio </w:t>
      </w:r>
      <w:bookmarkEnd w:id="857"/>
      <w:bookmarkEnd w:id="858"/>
      <w:bookmarkEnd w:id="859"/>
      <w:bookmarkEnd w:id="860"/>
      <w:bookmarkEnd w:id="861"/>
      <w:bookmarkEnd w:id="862"/>
      <w:bookmarkEnd w:id="863"/>
      <w:bookmarkEnd w:id="864"/>
      <w:bookmarkEnd w:id="865"/>
      <w:bookmarkEnd w:id="866"/>
      <w:bookmarkEnd w:id="867"/>
      <w:bookmarkEnd w:id="868"/>
      <w:r w:rsidR="005D4A0E">
        <w:rPr>
          <w:lang w:val="en-US"/>
        </w:rPr>
        <w:t>Enterprise 2015</w:t>
      </w:r>
      <w:bookmarkEnd w:id="869"/>
      <w:bookmarkEnd w:id="870"/>
      <w:r>
        <w:fldChar w:fldCharType="begin"/>
      </w:r>
      <w:r>
        <w:instrText xml:space="preserve">XE "Visual Studio </w:instrText>
      </w:r>
      <w:r w:rsidR="005D4A0E">
        <w:rPr>
          <w:lang w:val="en-US"/>
        </w:rPr>
        <w:instrText>Enterprise 2015</w:instrText>
      </w:r>
      <w:r>
        <w:instrText>"</w:instrText>
      </w:r>
      <w:r>
        <w:fldChar w:fldCharType="end"/>
      </w:r>
    </w:p>
    <w:p w14:paraId="526E55D8" w14:textId="77777777" w:rsidR="00DD1638" w:rsidRPr="005F3229" w:rsidRDefault="00DD1638"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71F362F8" w14:textId="77777777" w:rsidTr="00224512">
        <w:tc>
          <w:tcPr>
            <w:tcW w:w="2477" w:type="pct"/>
            <w:tcBorders>
              <w:top w:val="single" w:sz="4" w:space="0" w:color="auto"/>
              <w:bottom w:val="nil"/>
            </w:tcBorders>
          </w:tcPr>
          <w:p w14:paraId="6DE0309C" w14:textId="5759D08F" w:rsidR="00DD1638" w:rsidRPr="005F3229" w:rsidRDefault="00DD1638" w:rsidP="00C1564F">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523" w:type="pct"/>
            <w:tcBorders>
              <w:top w:val="single" w:sz="4" w:space="0" w:color="auto"/>
              <w:bottom w:val="nil"/>
            </w:tcBorders>
          </w:tcPr>
          <w:p w14:paraId="4CB5B526" w14:textId="59767EEF" w:rsidR="00DD1638" w:rsidRPr="005F3229" w:rsidRDefault="00DD1638" w:rsidP="00C1564F">
            <w:pPr>
              <w:pStyle w:val="PURLMSH"/>
              <w:rPr>
                <w:i/>
              </w:rPr>
            </w:pPr>
            <w:r>
              <w:t xml:space="preserve">См. соответствующее уведомление. </w:t>
            </w:r>
            <w:r>
              <w:rPr>
                <w:b/>
              </w:rPr>
              <w:t xml:space="preserve">Передача данных, Карты Bing, платформа местоположения, API карт, учетные записи Microsoft в Visual Studio, H.264/MPEG-4 AVC и VC-1 </w:t>
            </w:r>
            <w:r>
              <w:rPr>
                <w:i/>
              </w:rPr>
              <w:t xml:space="preserve">(см. </w:t>
            </w:r>
            <w:hyperlink w:anchor="Appendix2" w:history="1">
              <w:r>
                <w:rPr>
                  <w:rStyle w:val="Hyperlink"/>
                  <w:i/>
                </w:rPr>
                <w:t>Приложение 2</w:t>
              </w:r>
            </w:hyperlink>
            <w:r>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C1564F">
            <w:pPr>
              <w:pStyle w:val="PURLMSH"/>
              <w:rPr>
                <w:b/>
              </w:rPr>
            </w:pPr>
            <w:r>
              <w:t xml:space="preserve">Клиентское/Дополнительное программное обеспечение </w:t>
            </w:r>
            <w:r>
              <w:rPr>
                <w:b/>
              </w:rPr>
              <w:t>Нет</w:t>
            </w:r>
          </w:p>
        </w:tc>
        <w:tc>
          <w:tcPr>
            <w:tcW w:w="2523" w:type="pct"/>
            <w:tcBorders>
              <w:top w:val="nil"/>
              <w:bottom w:val="nil"/>
            </w:tcBorders>
          </w:tcPr>
          <w:p w14:paraId="3383CED8" w14:textId="73BBF2F9" w:rsidR="00DD1638" w:rsidRPr="005F3229" w:rsidRDefault="00DD1638" w:rsidP="00C1564F">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C1564F">
            <w:pPr>
              <w:pStyle w:val="PURLMSH"/>
            </w:pPr>
          </w:p>
        </w:tc>
        <w:tc>
          <w:tcPr>
            <w:tcW w:w="2523" w:type="pct"/>
            <w:tcBorders>
              <w:top w:val="nil"/>
              <w:bottom w:val="nil"/>
            </w:tcBorders>
          </w:tcPr>
          <w:p w14:paraId="423B56B3" w14:textId="6C607B92" w:rsidR="007331A1" w:rsidRPr="005F3229" w:rsidRDefault="007331A1"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DD1638" w:rsidRPr="005F3229"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5F3229" w:rsidRDefault="00DD1638"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C1564F">
            <w:pPr>
              <w:pStyle w:val="PURBody"/>
              <w:rPr>
                <w:i/>
              </w:rPr>
            </w:pPr>
            <w:r>
              <w:rPr>
                <w:b/>
              </w:rPr>
              <w:t>Необходимо:</w:t>
            </w:r>
          </w:p>
          <w:p w14:paraId="674BAD06" w14:textId="7AEBE66F" w:rsidR="00DD1638" w:rsidRPr="005F3229" w:rsidRDefault="00DD1638" w:rsidP="00C1564F">
            <w:pPr>
              <w:pStyle w:val="PURBullet-Indented"/>
              <w:spacing w:line="240" w:lineRule="auto"/>
              <w:rPr>
                <w:b/>
                <w:bCs/>
              </w:rPr>
            </w:pPr>
            <w:r>
              <w:t xml:space="preserve">Visual Studio </w:t>
            </w:r>
            <w:r w:rsidR="005D4A0E">
              <w:rPr>
                <w:lang w:val="en-US"/>
              </w:rPr>
              <w:t>Enterprise 2015</w:t>
            </w:r>
            <w:r>
              <w:t xml:space="preserve"> SAL</w:t>
            </w:r>
          </w:p>
        </w:tc>
      </w:tr>
    </w:tbl>
    <w:p w14:paraId="091FBEEB" w14:textId="77777777" w:rsidR="00DD1638" w:rsidRPr="005F3229" w:rsidRDefault="00DD1638" w:rsidP="00C1564F">
      <w:pPr>
        <w:pStyle w:val="PURADDITIONALTERMSHEADERMB"/>
        <w:keepNext/>
        <w:keepLines/>
      </w:pPr>
      <w:r>
        <w:t>Дополнительные условия.</w:t>
      </w:r>
    </w:p>
    <w:p w14:paraId="21EBF558" w14:textId="77777777" w:rsidR="00DD1638" w:rsidRPr="005F3229" w:rsidRDefault="00DD1638" w:rsidP="00C1564F">
      <w:pPr>
        <w:pStyle w:val="PURBlueStrong"/>
        <w:spacing w:line="240" w:lineRule="auto"/>
      </w:pPr>
      <w:r>
        <w:t>Файл BUILDSERVER.TXT</w:t>
      </w:r>
    </w:p>
    <w:p w14:paraId="742FFEBE" w14:textId="42849CA4" w:rsidR="00DD1638" w:rsidRPr="005F3229" w:rsidRDefault="00DD1638" w:rsidP="00C1564F">
      <w:pPr>
        <w:pStyle w:val="PURBody-Indented"/>
      </w:pPr>
      <w:r>
        <w:t xml:space="preserve">Списки серверов сборки см. по адресу </w:t>
      </w:r>
      <w:hyperlink r:id="rId169" w:history="1">
        <w:r>
          <w:rPr>
            <w:rStyle w:val="Hyperlink"/>
          </w:rPr>
          <w:t>http://go.microsoft.com/fwlink/?LinkId=286955</w:t>
        </w:r>
      </w:hyperlink>
      <w:r>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веб-странице </w:t>
      </w:r>
      <w:hyperlink r:id="rId170" w:history="1">
        <w:r>
          <w:rPr>
            <w:rStyle w:val="Hyperlink"/>
          </w:rPr>
          <w:t>http://go.microsoft.com/fwlink/?LinkId=286955</w:t>
        </w:r>
      </w:hyperlink>
      <w:r>
        <w:t xml:space="preserve"> дополнительные файлы для использования в тех же целях.</w:t>
      </w:r>
    </w:p>
    <w:p w14:paraId="704CADB1" w14:textId="77777777" w:rsidR="00DD1638" w:rsidRPr="005F3229" w:rsidRDefault="00DD1638" w:rsidP="00C1564F">
      <w:pPr>
        <w:pStyle w:val="PURBlueStrong"/>
        <w:spacing w:line="240" w:lineRule="auto"/>
      </w:pPr>
      <w:r>
        <w:t>Служебные программы</w:t>
      </w:r>
    </w:p>
    <w:p w14:paraId="48B04414" w14:textId="7A985269" w:rsidR="00DD1638" w:rsidRPr="005F3229" w:rsidRDefault="00DD1638" w:rsidP="00C1564F">
      <w:pPr>
        <w:pStyle w:val="PURBody-Indented"/>
      </w:pPr>
      <w:r>
        <w:t xml:space="preserve">Список служебных программ см. по адресу </w:t>
      </w:r>
      <w:hyperlink r:id="rId171" w:history="1">
        <w:r>
          <w:t>http://go.microsoft.com/fwlink/?LinkId=247624</w:t>
        </w:r>
      </w:hyperlink>
      <w:r>
        <w:t xml:space="preserve">. Программное обеспечение содержит определенные компоненты, перечисленные в этом списке. Набор компонентов программного обеспечения </w:t>
      </w:r>
      <w:r>
        <w:lastRenderedPageBreak/>
        <w:t>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 программы, но не позднее, чем через 30 дней после первой установки на устройство.</w:t>
      </w:r>
    </w:p>
    <w:p w14:paraId="2D3098F2" w14:textId="77777777" w:rsidR="00DD1638" w:rsidRPr="005F3229" w:rsidRDefault="00DD1638" w:rsidP="00C1564F">
      <w:pPr>
        <w:pStyle w:val="PURBlueStrong-Indented"/>
        <w:spacing w:line="240" w:lineRule="auto"/>
      </w:pPr>
      <w:r>
        <w:t>Программы и уведомления третьих лиц</w:t>
      </w:r>
    </w:p>
    <w:p w14:paraId="3C68420C" w14:textId="23CC7828" w:rsidR="00DD1638" w:rsidRPr="005F3229" w:rsidRDefault="00DD1638" w:rsidP="00C1564F">
      <w:pPr>
        <w:pStyle w:val="PURBody-Indented"/>
      </w:pPr>
      <w:r>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14:paraId="06BAA0CD" w14:textId="77777777" w:rsidR="00DD1638" w:rsidRPr="005F3229" w:rsidRDefault="00DD1638" w:rsidP="00C1564F">
      <w:pPr>
        <w:pStyle w:val="PURBlueStrong-Indented"/>
        <w:spacing w:line="240" w:lineRule="auto"/>
      </w:pPr>
      <w:r>
        <w:t>Компоненты диспетчера расширений и пакетов</w:t>
      </w:r>
    </w:p>
    <w:p w14:paraId="40B7952A" w14:textId="313A3EC4" w:rsidR="00DD1638" w:rsidRPr="005F3229" w:rsidRDefault="00DD1638" w:rsidP="00C1564F">
      <w:pPr>
        <w:pStyle w:val="PURBody-Indented"/>
      </w:pPr>
      <w:r>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 распространяются в некоторых случаях третьими лицами и в некоторых случаях Microsoft, однако в отношении каждого 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 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62543DB6" w14:textId="77777777" w:rsidR="005D4A0E" w:rsidRPr="001D105D" w:rsidRDefault="005D4A0E" w:rsidP="00C1564F">
      <w:pPr>
        <w:pStyle w:val="PURBlueStrong-Indented"/>
        <w:spacing w:line="240" w:lineRule="auto"/>
      </w:pPr>
      <w:r>
        <w:t>Библиотеки, предоставляемые по малой общедоступной лицензии GNU</w:t>
      </w:r>
    </w:p>
    <w:p w14:paraId="54D06760" w14:textId="77777777" w:rsidR="005D4A0E" w:rsidRPr="002D0D7C" w:rsidRDefault="005D4A0E" w:rsidP="00C1564F">
      <w:pPr>
        <w:pStyle w:val="ProductList-Body"/>
        <w:spacing w:after="120"/>
        <w:ind w:left="274"/>
        <w:rPr>
          <w:rFonts w:ascii="Arial" w:eastAsiaTheme="minorEastAsia" w:hAnsi="Arial" w:cs="Arial"/>
          <w:color w:val="404040" w:themeColor="text1" w:themeTint="BF"/>
          <w:szCs w:val="20"/>
        </w:rPr>
      </w:pPr>
      <w:r w:rsidRPr="002D0D7C">
        <w:rPr>
          <w:rFonts w:ascii="Arial" w:eastAsiaTheme="minorEastAsia" w:hAnsi="Arial" w:cs="Arial"/>
          <w:color w:val="404040" w:themeColor="text1" w:themeTint="BF"/>
          <w:szCs w:val="20"/>
        </w:rPr>
        <w:t>Лицензированному пользователю запрещается изучать технологию, декомпилировать или деассемблировать программное обеспечение Visual Studio либо иным образом пытаться обнаружить его исходный код, если и только если это не разрешается применимым правом или не требуется для отладки изменений в библиотеках, предоставляемых по малой общедоступной лицензии GNU, которая включена в программное обеспечение Visual Studio и на которую в нем есть ссылка.</w:t>
      </w:r>
    </w:p>
    <w:p w14:paraId="0F6EC09A" w14:textId="77777777" w:rsidR="003E01FF" w:rsidRPr="004A290B" w:rsidRDefault="003E01FF" w:rsidP="00C1564F">
      <w:pPr>
        <w:pStyle w:val="PURBlueStrong-Indented"/>
        <w:spacing w:line="240" w:lineRule="auto"/>
      </w:pPr>
      <w:r>
        <w:t>Программное обеспечение третьих лиц</w:t>
      </w:r>
    </w:p>
    <w:p w14:paraId="26DF9C8D" w14:textId="0EDC9332" w:rsidR="003E01FF" w:rsidRDefault="003E01FF" w:rsidP="00C1564F">
      <w:pPr>
        <w:pStyle w:val="PURBody-Indented"/>
        <w:rPr>
          <w:rFonts w:ascii="Times New Roman" w:hAnsi="Times New Roman"/>
          <w:szCs w:val="18"/>
        </w:rPr>
      </w:pPr>
      <w: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6B85A76F" w14:textId="0D93F470" w:rsidR="003E01FF" w:rsidRDefault="003E01FF" w:rsidP="00C1564F">
      <w:pPr>
        <w:pStyle w:val="PURBlueStrong-Indented"/>
        <w:spacing w:line="240" w:lineRule="auto"/>
      </w:pPr>
      <w:r>
        <w:t>Технические ограничения</w:t>
      </w:r>
    </w:p>
    <w:p w14:paraId="017541D8" w14:textId="77777777" w:rsidR="003E01FF" w:rsidRPr="009A531A" w:rsidRDefault="003E01FF" w:rsidP="00C1564F">
      <w:pPr>
        <w:pStyle w:val="PURBody-Indented"/>
      </w:pPr>
      <w:r>
        <w:t>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i) разрешено применимым законом, несмотря на это ограничение, или 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0A6B99F8" w14:textId="45BAF828" w:rsidR="003E01FF" w:rsidRDefault="003E01FF" w:rsidP="00C1564F">
      <w:pPr>
        <w:pStyle w:val="PURBody-Indented"/>
        <w:keepNext/>
        <w:keepLines/>
        <w:ind w:left="274"/>
      </w:pPr>
      <w:r>
        <w:rPr>
          <w:smallCaps/>
          <w:color w:val="00467F" w:themeColor="text2"/>
        </w:rPr>
        <w:t>Компоненты Microsoft SharePoint, Microsoft Office и пакет средств разработки программного обеспечения Windows (Windows SDK)</w:t>
      </w:r>
      <w:r>
        <w:t xml:space="preserve"> </w:t>
      </w:r>
    </w:p>
    <w:p w14:paraId="5CFE6FCC" w14:textId="0973B3E1" w:rsidR="003E01FF" w:rsidRDefault="003E01FF" w:rsidP="00C1564F">
      <w:pPr>
        <w:pStyle w:val="PURBody-Indented"/>
      </w:pPr>
      <w:r>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2813CD00" w14:textId="77777777" w:rsidR="003E01FF" w:rsidRPr="00E853A4" w:rsidRDefault="003E01FF" w:rsidP="00C1564F">
      <w:pPr>
        <w:pStyle w:val="PURBlueStrong-Indented"/>
        <w:spacing w:line="240" w:lineRule="auto"/>
      </w:pPr>
      <w:r>
        <w:t>Microsoft Advertising SDK</w:t>
      </w:r>
    </w:p>
    <w:p w14:paraId="1AAC39BE" w14:textId="052C3437" w:rsidR="003E01FF" w:rsidRPr="00E853A4" w:rsidRDefault="003E01FF" w:rsidP="00C1564F">
      <w:pPr>
        <w:pStyle w:val="PURBullet-Indented"/>
        <w:numPr>
          <w:ilvl w:val="0"/>
          <w:numId w:val="0"/>
        </w:numPr>
        <w:spacing w:line="240" w:lineRule="auto"/>
        <w:ind w:left="288"/>
      </w:pPr>
      <w:r>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б) явно запрашивать </w:t>
      </w:r>
      <w:r>
        <w:lastRenderedPageBreak/>
        <w:t xml:space="preserve">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а) следовать требованиям по сертификации и иным требованиям для Windows Phone, б) следовать политике конфиденциальности и иным политикам Microsoft при сборе и использовании данных о пользователях, 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72" w:history="1">
        <w:r>
          <w:rPr>
            <w:rStyle w:val="Hyperlink"/>
          </w:rPr>
          <w:t>https://choice.live.com/AdvertisementChoice/</w:t>
        </w:r>
      </w:hyperlink>
      <w:r>
        <w:t>.</w:t>
      </w:r>
    </w:p>
    <w:p w14:paraId="5DE24B0A" w14:textId="77777777" w:rsidR="00DD1638" w:rsidRPr="005F3229" w:rsidRDefault="00DD1638" w:rsidP="00C1564F">
      <w:pPr>
        <w:pStyle w:val="PURBlueStrong-Indented"/>
        <w:spacing w:line="240" w:lineRule="auto"/>
      </w:pPr>
      <w:r>
        <w:t>Компоненты продукта Microsoft SQL Server и пакет средств разработки программного обеспечения Windows (Windows SDK)</w:t>
      </w:r>
    </w:p>
    <w:p w14:paraId="4D65B638" w14:textId="196D7B06" w:rsidR="00DD1638" w:rsidRPr="005F3229" w:rsidRDefault="00DD1638" w:rsidP="00C1564F">
      <w:pPr>
        <w:pStyle w:val="PURBody-Indented"/>
      </w:pPr>
      <w:r>
        <w:t xml:space="preserve">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 </w:t>
      </w:r>
    </w:p>
    <w:p w14:paraId="520C5849" w14:textId="77777777" w:rsidR="00DD1638" w:rsidRPr="005F3229" w:rsidRDefault="00DD1638" w:rsidP="00C1564F">
      <w:pPr>
        <w:pStyle w:val="PURBlueStrong-Indented"/>
        <w:spacing w:line="240" w:lineRule="auto"/>
      </w:pPr>
      <w:r>
        <w:t>Компоненты программного обеспечения Windows</w:t>
      </w:r>
    </w:p>
    <w:p w14:paraId="3EA3CF79" w14:textId="7F237540" w:rsidR="00DD1638" w:rsidRPr="005F3229" w:rsidRDefault="00DD1638" w:rsidP="00C1564F">
      <w:pPr>
        <w:pStyle w:val="PURBody-Indented"/>
      </w:pPr>
      <w:r>
        <w:t>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 Библиотеку Windows Library для JavaScript. Все они являются частью программного обеспечения Windows, и условия лицензии для Windows распространяются на использование вами этих компонентов.</w:t>
      </w:r>
    </w:p>
    <w:p w14:paraId="2D5B1E77" w14:textId="77777777" w:rsidR="00DD1638" w:rsidRPr="005F3229" w:rsidRDefault="00DD1638" w:rsidP="00C1564F">
      <w:pPr>
        <w:pStyle w:val="PURBlueStrong-Indented"/>
        <w:spacing w:line="240" w:lineRule="auto"/>
      </w:pPr>
      <w:r>
        <w:t>ПО .NET Framework</w:t>
      </w:r>
    </w:p>
    <w:p w14:paraId="1BAC75FA" w14:textId="39C50A3A" w:rsidR="00DD1638" w:rsidRPr="005F3229" w:rsidRDefault="00DD1638" w:rsidP="00C1564F">
      <w:pPr>
        <w:pStyle w:val="PURBody-Indented"/>
      </w:pPr>
      <w:r>
        <w:t xml:space="preserve">Программное обеспечение для продукта содержит программное обеспечение Microsoft .NET Framework и может содержать программное обеспечение PowerShell. </w:t>
      </w:r>
      <w:bookmarkStart w:id="879" w:name="_Toc355093389"/>
      <w:bookmarkStart w:id="880" w:name="_Toc355093534"/>
      <w:r>
        <w:t>См. условия лицензии для программного обеспечения .NET Framework и PowerShell и исправления Windows 975759 в разделе «Универсальные условия лицензии».</w:t>
      </w:r>
    </w:p>
    <w:p w14:paraId="4236BAE2" w14:textId="2783246E" w:rsidR="00DD1638" w:rsidRPr="005F3229" w:rsidRDefault="00A93FEE" w:rsidP="00C1564F">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48AC3962" w14:textId="209A80EE" w:rsidR="00DD1638" w:rsidRPr="005F3229" w:rsidRDefault="00DD1638" w:rsidP="00C1564F">
      <w:pPr>
        <w:pStyle w:val="PURProductName"/>
      </w:pPr>
      <w:bookmarkStart w:id="881" w:name="_Toc347044733"/>
      <w:bookmarkStart w:id="882" w:name="_Toc347045413"/>
      <w:bookmarkStart w:id="883" w:name="_Toc363552823"/>
      <w:bookmarkStart w:id="884" w:name="_Toc363552886"/>
      <w:bookmarkStart w:id="885" w:name="_Toc378682185"/>
      <w:bookmarkStart w:id="886" w:name="_Toc378682287"/>
      <w:bookmarkStart w:id="887" w:name="_Toc371268299"/>
      <w:bookmarkStart w:id="888" w:name="_Toc371268365"/>
      <w:bookmarkStart w:id="889" w:name="_Toc379278502"/>
      <w:bookmarkStart w:id="890" w:name="_Toc379278564"/>
      <w:bookmarkStart w:id="891" w:name="_Toc428364435"/>
      <w:bookmarkStart w:id="892" w:name="_Toc428364799"/>
      <w:r>
        <w:t xml:space="preserve">Visual Studio Professional </w:t>
      </w:r>
      <w:bookmarkEnd w:id="879"/>
      <w:bookmarkEnd w:id="880"/>
      <w:bookmarkEnd w:id="881"/>
      <w:bookmarkEnd w:id="882"/>
      <w:bookmarkEnd w:id="883"/>
      <w:bookmarkEnd w:id="884"/>
      <w:bookmarkEnd w:id="885"/>
      <w:bookmarkEnd w:id="886"/>
      <w:bookmarkEnd w:id="887"/>
      <w:bookmarkEnd w:id="888"/>
      <w:bookmarkEnd w:id="889"/>
      <w:bookmarkEnd w:id="890"/>
      <w:r w:rsidR="005D4A0E">
        <w:t>201</w:t>
      </w:r>
      <w:r w:rsidR="005D4A0E" w:rsidRPr="001B58B7">
        <w:t>5</w:t>
      </w:r>
      <w:bookmarkEnd w:id="891"/>
      <w:bookmarkEnd w:id="892"/>
      <w:r>
        <w:fldChar w:fldCharType="begin"/>
      </w:r>
      <w:r>
        <w:instrText xml:space="preserve">XE "Visual Studio Professional </w:instrText>
      </w:r>
      <w:r w:rsidR="005D4A0E">
        <w:instrText>201</w:instrText>
      </w:r>
      <w:r w:rsidR="005D4A0E" w:rsidRPr="001B58B7">
        <w:instrText>5</w:instrText>
      </w:r>
      <w:r>
        <w:instrText>"</w:instrText>
      </w:r>
      <w:r>
        <w:fldChar w:fldCharType="end"/>
      </w:r>
    </w:p>
    <w:p w14:paraId="122230CF" w14:textId="77777777" w:rsidR="00DD1638" w:rsidRPr="005F3229" w:rsidRDefault="00DD1638"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5C82B6E7" w14:textId="77777777" w:rsidTr="00224512">
        <w:tc>
          <w:tcPr>
            <w:tcW w:w="2477" w:type="pct"/>
            <w:tcBorders>
              <w:top w:val="single" w:sz="4" w:space="0" w:color="auto"/>
              <w:bottom w:val="nil"/>
            </w:tcBorders>
          </w:tcPr>
          <w:p w14:paraId="44B71E43" w14:textId="288863F2" w:rsidR="00DD1638" w:rsidRPr="005F3229" w:rsidRDefault="00DD1638" w:rsidP="00C1564F">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523" w:type="pct"/>
            <w:tcBorders>
              <w:top w:val="single" w:sz="4" w:space="0" w:color="auto"/>
              <w:bottom w:val="nil"/>
            </w:tcBorders>
          </w:tcPr>
          <w:p w14:paraId="4010B87F" w14:textId="49C7D2B9" w:rsidR="00DD1638" w:rsidRPr="005F3229" w:rsidRDefault="00DD1638" w:rsidP="00C1564F">
            <w:pPr>
              <w:pStyle w:val="PURLMSH"/>
              <w:rPr>
                <w:i/>
              </w:rPr>
            </w:pPr>
            <w:r>
              <w:t xml:space="preserve">См. соответствующее уведомление. </w:t>
            </w:r>
            <w:r>
              <w:rPr>
                <w:b/>
              </w:rPr>
              <w:t xml:space="preserve">Передача данных, Карты Bing, платформа местоположения, API карт, учетные записи Microsoft в Visual Studio, H.264/MPEG-4 AVC и VC-1 </w:t>
            </w:r>
            <w:r>
              <w:rPr>
                <w:i/>
              </w:rPr>
              <w:t xml:space="preserve">(см. </w:t>
            </w:r>
            <w:hyperlink w:anchor="Appendix2" w:history="1">
              <w:r>
                <w:rPr>
                  <w:rStyle w:val="Hyperlink"/>
                  <w:i/>
                </w:rPr>
                <w:t>Приложение 2</w:t>
              </w:r>
            </w:hyperlink>
            <w:r>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C1564F">
            <w:pPr>
              <w:pStyle w:val="PURLMSH"/>
              <w:rPr>
                <w:b/>
              </w:rPr>
            </w:pPr>
            <w:r>
              <w:t xml:space="preserve">Клиентское/Дополнительное программное обеспечение </w:t>
            </w:r>
            <w:r>
              <w:rPr>
                <w:b/>
              </w:rPr>
              <w:t>Нет</w:t>
            </w:r>
          </w:p>
        </w:tc>
        <w:tc>
          <w:tcPr>
            <w:tcW w:w="2523" w:type="pct"/>
            <w:tcBorders>
              <w:top w:val="nil"/>
              <w:bottom w:val="nil"/>
            </w:tcBorders>
          </w:tcPr>
          <w:p w14:paraId="76052EA5" w14:textId="3CBCE96E" w:rsidR="00DD1638" w:rsidRPr="005F3229" w:rsidRDefault="00DD1638" w:rsidP="00C1564F">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C1564F">
            <w:pPr>
              <w:pStyle w:val="PURLMSH"/>
            </w:pPr>
          </w:p>
        </w:tc>
        <w:tc>
          <w:tcPr>
            <w:tcW w:w="2523" w:type="pct"/>
            <w:tcBorders>
              <w:top w:val="nil"/>
              <w:bottom w:val="nil"/>
            </w:tcBorders>
          </w:tcPr>
          <w:p w14:paraId="352ACBAF" w14:textId="0586D5AB" w:rsidR="007331A1" w:rsidRPr="005F3229" w:rsidRDefault="007331A1"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5F3229" w:rsidRDefault="00DD1638"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C1564F">
            <w:pPr>
              <w:pStyle w:val="PURBody"/>
              <w:keepNext/>
              <w:keepLines/>
              <w:rPr>
                <w:i/>
              </w:rPr>
            </w:pPr>
            <w:r>
              <w:rPr>
                <w:b/>
              </w:rPr>
              <w:t>Необходимо:</w:t>
            </w:r>
          </w:p>
          <w:p w14:paraId="4CD73345" w14:textId="6250F53D" w:rsidR="00DD1638" w:rsidRPr="005F3229" w:rsidRDefault="00DD1638" w:rsidP="00C1564F">
            <w:pPr>
              <w:pStyle w:val="PURBullet-Indented"/>
              <w:keepNext/>
              <w:keepLines/>
              <w:spacing w:line="240" w:lineRule="auto"/>
              <w:rPr>
                <w:b/>
                <w:bCs/>
              </w:rPr>
            </w:pPr>
            <w:r>
              <w:t>Visual Studio Professional </w:t>
            </w:r>
            <w:r w:rsidR="005D4A0E">
              <w:t>201</w:t>
            </w:r>
            <w:r w:rsidR="005D4A0E">
              <w:rPr>
                <w:lang w:val="en-US"/>
              </w:rPr>
              <w:t>5</w:t>
            </w:r>
            <w:r w:rsidR="005D4A0E">
              <w:t xml:space="preserve"> </w:t>
            </w:r>
            <w:r>
              <w:t>SAL</w:t>
            </w:r>
          </w:p>
        </w:tc>
      </w:tr>
    </w:tbl>
    <w:p w14:paraId="25D0172A" w14:textId="77777777" w:rsidR="00DD1638" w:rsidRPr="005F3229" w:rsidRDefault="00DD1638" w:rsidP="00C1564F">
      <w:pPr>
        <w:pStyle w:val="PURADDITIONALTERMSHEADERMB"/>
      </w:pPr>
      <w:r>
        <w:t>Дополнительные условия.</w:t>
      </w:r>
    </w:p>
    <w:p w14:paraId="3B155F6E" w14:textId="77777777" w:rsidR="00DD1638" w:rsidRPr="005F3229" w:rsidRDefault="00DD1638" w:rsidP="00C1564F">
      <w:pPr>
        <w:pStyle w:val="PURBlueStrong"/>
        <w:spacing w:line="240" w:lineRule="auto"/>
      </w:pPr>
      <w:r>
        <w:t>Файл BUILDSERVER.TXT</w:t>
      </w:r>
    </w:p>
    <w:p w14:paraId="3DFAC924" w14:textId="21235B4B" w:rsidR="00DD1638" w:rsidRPr="005F3229" w:rsidRDefault="00DD1638" w:rsidP="00C1564F">
      <w:pPr>
        <w:pStyle w:val="PURBody-Indented"/>
      </w:pPr>
      <w:r>
        <w:t xml:space="preserve">Списки серверов сборки см. по адресу </w:t>
      </w:r>
      <w:hyperlink r:id="rId173" w:history="1">
        <w:r>
          <w:rPr>
            <w:rStyle w:val="Hyperlink"/>
          </w:rPr>
          <w:t>http://go.microsoft.com/fwlink/?LinkId=286955</w:t>
        </w:r>
      </w:hyperlink>
      <w:r>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веб-странице </w:t>
      </w:r>
      <w:hyperlink r:id="rId174" w:history="1">
        <w:r>
          <w:rPr>
            <w:rStyle w:val="Hyperlink"/>
          </w:rPr>
          <w:t>http://go.microsoft.com/fwlink/?LinkId=286955</w:t>
        </w:r>
      </w:hyperlink>
      <w:r>
        <w:t xml:space="preserve"> дополнительные файлы для использования в тех же целях.</w:t>
      </w:r>
    </w:p>
    <w:p w14:paraId="59033D2C" w14:textId="77777777" w:rsidR="00DD1638" w:rsidRPr="005F3229" w:rsidRDefault="00DD1638" w:rsidP="00C1564F">
      <w:pPr>
        <w:pStyle w:val="PURBlueStrong"/>
        <w:spacing w:line="240" w:lineRule="auto"/>
      </w:pPr>
      <w:r>
        <w:t>Служебные программы</w:t>
      </w:r>
    </w:p>
    <w:p w14:paraId="6C4EABAE" w14:textId="2BC77B9E" w:rsidR="00DD1638" w:rsidRPr="005F3229" w:rsidRDefault="00DD1638" w:rsidP="00C1564F">
      <w:pPr>
        <w:pStyle w:val="PURBody-Indented"/>
      </w:pPr>
      <w:r>
        <w:t xml:space="preserve">Списки служебных программ см. по адресу </w:t>
      </w:r>
      <w:hyperlink r:id="rId175" w:history="1">
        <w:r>
          <w:rPr>
            <w:rStyle w:val="Hyperlink"/>
          </w:rPr>
          <w:t>http://go.microsoft.com/fwlink/?LinkId=286955</w:t>
        </w:r>
      </w:hyperlink>
      <w: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 программы, но не позднее, чем через 30 дней после первой установки на устройство.</w:t>
      </w:r>
    </w:p>
    <w:p w14:paraId="211D253A" w14:textId="77777777" w:rsidR="00DD1638" w:rsidRPr="005F3229" w:rsidRDefault="00DD1638" w:rsidP="00C1564F">
      <w:pPr>
        <w:pStyle w:val="PURBlueStrong-Indented"/>
        <w:spacing w:line="240" w:lineRule="auto"/>
      </w:pPr>
      <w:r>
        <w:lastRenderedPageBreak/>
        <w:t>Программы и уведомления третьих лиц</w:t>
      </w:r>
    </w:p>
    <w:p w14:paraId="7629F503" w14:textId="274E6820" w:rsidR="00DD1638" w:rsidRPr="005F3229" w:rsidRDefault="00DD1638" w:rsidP="00C1564F">
      <w:pPr>
        <w:pStyle w:val="PURBody-Indented"/>
      </w:pPr>
      <w:r>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14:paraId="42A97737" w14:textId="77777777" w:rsidR="00DD1638" w:rsidRPr="005F3229" w:rsidRDefault="00DD1638" w:rsidP="00C1564F">
      <w:pPr>
        <w:pStyle w:val="PURBlueStrong-Indented"/>
        <w:spacing w:line="240" w:lineRule="auto"/>
      </w:pPr>
      <w:r>
        <w:t>Компоненты диспетчера расширений и пакетов</w:t>
      </w:r>
    </w:p>
    <w:p w14:paraId="7A4F4E05" w14:textId="6FE4A80D" w:rsidR="00DD1638" w:rsidRPr="005F3229" w:rsidRDefault="00DD1638" w:rsidP="00C1564F">
      <w:pPr>
        <w:pStyle w:val="PURBody-Indented"/>
      </w:pPr>
      <w:r>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 распространяются в некоторых случаях третьими лицами и в некоторых случаях Microsoft, однако в отношении каждого 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 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4CBB25FB" w14:textId="77777777" w:rsidR="005D4A0E" w:rsidRPr="001D105D" w:rsidRDefault="005D4A0E" w:rsidP="00C1564F">
      <w:pPr>
        <w:pStyle w:val="PURBlueStrong-Indented"/>
        <w:spacing w:line="240" w:lineRule="auto"/>
      </w:pPr>
      <w:r>
        <w:t>Библиотеки, предоставляемые по малой общедоступной лицензии GNU</w:t>
      </w:r>
    </w:p>
    <w:p w14:paraId="42ACFB48" w14:textId="77777777" w:rsidR="005D4A0E" w:rsidRPr="002D0D7C" w:rsidRDefault="005D4A0E" w:rsidP="00C1564F">
      <w:pPr>
        <w:pStyle w:val="ProductList-Body"/>
        <w:spacing w:after="120"/>
        <w:ind w:left="274"/>
        <w:rPr>
          <w:rFonts w:ascii="Arial" w:eastAsiaTheme="minorEastAsia" w:hAnsi="Arial"/>
          <w:color w:val="404040" w:themeColor="text1" w:themeTint="BF"/>
          <w:szCs w:val="20"/>
        </w:rPr>
      </w:pPr>
      <w:r w:rsidRPr="002D0D7C">
        <w:rPr>
          <w:rFonts w:ascii="Arial" w:eastAsiaTheme="minorEastAsia" w:hAnsi="Arial"/>
          <w:color w:val="404040" w:themeColor="text1" w:themeTint="BF"/>
          <w:szCs w:val="20"/>
        </w:rPr>
        <w:t>Лицензированному пользователю запрещается изучать технологию, декомпилировать или деассемблировать программное обеспечение Visual Studio либо иным образом пытаться обнаружить его исходный код, если и только если это не разрешается применимым правом или не требуется для отладки изменений в библиотеках, предоставляемых по малой общедоступной лицензии GNU, которая включена в программное обеспечение Visual Studio и на которую в нем есть ссылка.</w:t>
      </w:r>
    </w:p>
    <w:p w14:paraId="339866B1" w14:textId="77777777" w:rsidR="003E01FF" w:rsidRPr="004A290B" w:rsidRDefault="003E01FF" w:rsidP="00C1564F">
      <w:pPr>
        <w:pStyle w:val="PURBlueStrong-Indented"/>
        <w:spacing w:line="240" w:lineRule="auto"/>
      </w:pPr>
      <w:r>
        <w:t>Программное обеспечение третьих лиц</w:t>
      </w:r>
    </w:p>
    <w:p w14:paraId="78A864D8" w14:textId="09029F80" w:rsidR="003E01FF" w:rsidRDefault="003E01FF" w:rsidP="00C1564F">
      <w:pPr>
        <w:pStyle w:val="PURBody-Indented"/>
        <w:rPr>
          <w:rFonts w:ascii="Times New Roman" w:hAnsi="Times New Roman"/>
          <w:szCs w:val="18"/>
        </w:rPr>
      </w:pPr>
      <w: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6F31BCC9" w14:textId="4B93ED13" w:rsidR="003E01FF" w:rsidRDefault="003E01FF" w:rsidP="00C1564F">
      <w:pPr>
        <w:pStyle w:val="PURBlueStrong-Indented"/>
        <w:spacing w:line="240" w:lineRule="auto"/>
      </w:pPr>
      <w:r>
        <w:t>Технические ограничения</w:t>
      </w:r>
    </w:p>
    <w:p w14:paraId="622450D8" w14:textId="77777777" w:rsidR="003E01FF" w:rsidRPr="009A531A" w:rsidRDefault="003E01FF" w:rsidP="00C1564F">
      <w:pPr>
        <w:pStyle w:val="PURBody-Indented"/>
      </w:pPr>
      <w:r>
        <w:t>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i) разрешено применимым законом, несмотря на это ограничение, или 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263E68FA" w14:textId="355DB59F" w:rsidR="003E01FF" w:rsidRDefault="003E01FF" w:rsidP="00C1564F">
      <w:pPr>
        <w:pStyle w:val="PURBody-Indented"/>
      </w:pPr>
      <w:r>
        <w:rPr>
          <w:smallCaps/>
          <w:color w:val="00467F" w:themeColor="text2"/>
        </w:rPr>
        <w:t>Компоненты Microsoft SharePoint, Microsoft Office и пакет средств разработки программного обеспечения Windows (Windows SDK)</w:t>
      </w:r>
      <w:r>
        <w:t xml:space="preserve"> </w:t>
      </w:r>
    </w:p>
    <w:p w14:paraId="434E17FC" w14:textId="1E666903" w:rsidR="003E01FF" w:rsidRDefault="003E01FF" w:rsidP="00C1564F">
      <w:pPr>
        <w:pStyle w:val="PURBody-Indented"/>
      </w:pPr>
      <w:r>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25FAFE3B" w14:textId="77777777" w:rsidR="003E01FF" w:rsidRPr="00E853A4" w:rsidRDefault="003E01FF" w:rsidP="00C1564F">
      <w:pPr>
        <w:pStyle w:val="PURBlueStrong-Indented"/>
        <w:spacing w:line="240" w:lineRule="auto"/>
      </w:pPr>
      <w:r>
        <w:t>Microsoft Advertising SDK</w:t>
      </w:r>
    </w:p>
    <w:p w14:paraId="28F7F58D" w14:textId="52EFE040" w:rsidR="003E01FF" w:rsidRPr="005F5A74" w:rsidRDefault="003E01FF" w:rsidP="00C1564F">
      <w:pPr>
        <w:pStyle w:val="PURBullet-Indented"/>
        <w:numPr>
          <w:ilvl w:val="0"/>
          <w:numId w:val="0"/>
        </w:numPr>
        <w:spacing w:line="240" w:lineRule="auto"/>
        <w:ind w:left="288"/>
      </w:pPr>
      <w:r>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а) следовать требованиям по сертификации и иным требованиям для Windows Phone, б) следовать политике конфиденциальности и иным политикам Microsoft при сборе и использовании данных о пользователях, в) не собирать и не использовать какие-либо идентификаторы пользователей, созданные Microsoft или предоставленные вам Microsoft, для целей, отличных от </w:t>
      </w:r>
      <w:r>
        <w:lastRenderedPageBreak/>
        <w:t xml:space="preserve">передачи таких идентификаторов в рекламную службу Microsoft в рамках предоставления вами собственных услуг, и 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76" w:history="1">
        <w:r>
          <w:rPr>
            <w:rStyle w:val="Hyperlink"/>
          </w:rPr>
          <w:t>https://choice.live.com/AdvertisementChoice/</w:t>
        </w:r>
      </w:hyperlink>
      <w:r>
        <w:t>.</w:t>
      </w:r>
    </w:p>
    <w:p w14:paraId="4F711C3D" w14:textId="77777777" w:rsidR="00DD1638" w:rsidRPr="005F3229" w:rsidRDefault="00DD1638" w:rsidP="00C1564F">
      <w:pPr>
        <w:pStyle w:val="PURBlueStrong-Indented"/>
        <w:spacing w:line="240" w:lineRule="auto"/>
      </w:pPr>
      <w:r>
        <w:t>Компоненты продукта Microsoft SQL Server и пакет средств разработки программного обеспечения Windows (Windows SDK)</w:t>
      </w:r>
    </w:p>
    <w:p w14:paraId="415524E8" w14:textId="16E9D19A" w:rsidR="00DD1638" w:rsidRPr="005F3229" w:rsidRDefault="00DD1638" w:rsidP="00C1564F">
      <w:pPr>
        <w:pStyle w:val="PURBody-Indented"/>
      </w:pPr>
      <w:r>
        <w:t xml:space="preserve">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 </w:t>
      </w:r>
    </w:p>
    <w:p w14:paraId="7A759C76" w14:textId="77777777" w:rsidR="00DD1638" w:rsidRPr="005F3229" w:rsidRDefault="00DD1638" w:rsidP="00C1564F">
      <w:pPr>
        <w:pStyle w:val="PURBlueStrong-Indented"/>
        <w:spacing w:line="240" w:lineRule="auto"/>
      </w:pPr>
      <w:r>
        <w:t>Компоненты программного обеспечения Windows</w:t>
      </w:r>
    </w:p>
    <w:p w14:paraId="0D006650" w14:textId="5A7892A8" w:rsidR="00DD1638" w:rsidRPr="005F3229" w:rsidRDefault="00DD1638" w:rsidP="00C1564F">
      <w:pPr>
        <w:pStyle w:val="PURBody-Indented"/>
      </w:pPr>
      <w:r>
        <w:t>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 Библиотеку Windows Library для JavaScript. Все они являются частью программного обеспечения Windows, и условия лицензии для Windows распространяются на использование вами этих компонентов.</w:t>
      </w:r>
    </w:p>
    <w:p w14:paraId="6361BFE3" w14:textId="77777777" w:rsidR="00DD1638" w:rsidRPr="005F3229" w:rsidRDefault="00DD1638" w:rsidP="00C1564F">
      <w:pPr>
        <w:pStyle w:val="PURBlueStrong-Indented"/>
        <w:spacing w:line="240" w:lineRule="auto"/>
      </w:pPr>
      <w:r>
        <w:t>ПО .NET Framework</w:t>
      </w:r>
    </w:p>
    <w:p w14:paraId="380B437A" w14:textId="5726171B" w:rsidR="00DD1638" w:rsidRPr="005F3229" w:rsidRDefault="00DD1638" w:rsidP="00C1564F">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23287B42" w14:textId="7FB554E7" w:rsidR="00DD1638" w:rsidRPr="005F3229" w:rsidRDefault="00A93FEE" w:rsidP="00C1564F">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2A25B04A" w14:textId="0F0AD039" w:rsidR="00DD1638" w:rsidRPr="005F3229" w:rsidRDefault="00DD1638" w:rsidP="00C1564F">
      <w:pPr>
        <w:pStyle w:val="PURProductName"/>
      </w:pPr>
      <w:bookmarkStart w:id="893" w:name="_Toc355093391"/>
      <w:bookmarkStart w:id="894" w:name="_Toc355093536"/>
      <w:bookmarkStart w:id="895" w:name="_Toc347044735"/>
      <w:bookmarkStart w:id="896" w:name="_Toc347045415"/>
      <w:bookmarkStart w:id="897" w:name="_Toc363552825"/>
      <w:bookmarkStart w:id="898" w:name="_Toc363552888"/>
      <w:bookmarkStart w:id="899" w:name="_Toc378682187"/>
      <w:bookmarkStart w:id="900" w:name="_Toc378682289"/>
      <w:bookmarkStart w:id="901" w:name="_Toc371268301"/>
      <w:bookmarkStart w:id="902" w:name="_Toc371268367"/>
      <w:bookmarkStart w:id="903" w:name="_Toc379278504"/>
      <w:bookmarkStart w:id="904" w:name="_Toc379278566"/>
      <w:bookmarkStart w:id="905" w:name="_Toc428364436"/>
      <w:bookmarkStart w:id="906" w:name="_Toc428364800"/>
      <w:r>
        <w:t xml:space="preserve">Visual Studio Team Foundation Server </w:t>
      </w:r>
      <w:r w:rsidR="005D4A0E">
        <w:t>201</w:t>
      </w:r>
      <w:r w:rsidR="005D4A0E" w:rsidRPr="001B58B7">
        <w:t>5</w:t>
      </w:r>
      <w:r w:rsidR="005D4A0E">
        <w:t xml:space="preserve"> </w:t>
      </w:r>
      <w:r>
        <w:t>с технологией SQL Server 2014</w:t>
      </w:r>
      <w:bookmarkEnd w:id="893"/>
      <w:bookmarkEnd w:id="894"/>
      <w:bookmarkEnd w:id="895"/>
      <w:bookmarkEnd w:id="896"/>
      <w:bookmarkEnd w:id="897"/>
      <w:bookmarkEnd w:id="898"/>
      <w:bookmarkEnd w:id="899"/>
      <w:bookmarkEnd w:id="900"/>
      <w:bookmarkEnd w:id="901"/>
      <w:bookmarkEnd w:id="902"/>
      <w:bookmarkEnd w:id="903"/>
      <w:bookmarkEnd w:id="904"/>
      <w:bookmarkEnd w:id="905"/>
      <w:bookmarkEnd w:id="906"/>
      <w:r>
        <w:fldChar w:fldCharType="begin"/>
      </w:r>
      <w:r>
        <w:instrText xml:space="preserve">XE "Visual Studio Team Foundation Server </w:instrText>
      </w:r>
      <w:r w:rsidR="005D4A0E">
        <w:instrText>201</w:instrText>
      </w:r>
      <w:r w:rsidR="005D4A0E" w:rsidRPr="001B58B7">
        <w:instrText>5</w:instrText>
      </w:r>
      <w:r w:rsidR="005D4A0E">
        <w:instrText xml:space="preserve"> </w:instrText>
      </w:r>
      <w:r>
        <w:instrText>с технологией SQL Server 2014"</w:instrText>
      </w:r>
      <w:r>
        <w:fldChar w:fldCharType="end"/>
      </w:r>
    </w:p>
    <w:p w14:paraId="02E8C1A1" w14:textId="77777777" w:rsidR="00DD1638" w:rsidRPr="005F3229" w:rsidRDefault="00DD1638"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5F3229" w14:paraId="600F3A11" w14:textId="77777777" w:rsidTr="00224512">
        <w:tc>
          <w:tcPr>
            <w:tcW w:w="2477" w:type="pct"/>
            <w:tcBorders>
              <w:top w:val="single" w:sz="4" w:space="0" w:color="auto"/>
              <w:bottom w:val="nil"/>
            </w:tcBorders>
          </w:tcPr>
          <w:p w14:paraId="3659008D" w14:textId="6FD5C70D" w:rsidR="00DD1638" w:rsidRPr="005F3229" w:rsidRDefault="00DD1638"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tcBorders>
              <w:top w:val="single" w:sz="4" w:space="0" w:color="auto"/>
              <w:bottom w:val="nil"/>
            </w:tcBorders>
          </w:tcPr>
          <w:p w14:paraId="0F76EA82" w14:textId="77777777" w:rsidR="00DD1638" w:rsidRPr="005F3229" w:rsidRDefault="00DD1638" w:rsidP="00C1564F">
            <w:pPr>
              <w:pStyle w:val="PURLMSH"/>
            </w:pPr>
            <w:r>
              <w:t xml:space="preserve">См. соответствующее уведомление. </w:t>
            </w:r>
            <w:r>
              <w:rPr>
                <w:b/>
              </w:rPr>
              <w:t>Нет</w:t>
            </w:r>
          </w:p>
        </w:tc>
      </w:tr>
      <w:tr w:rsidR="00DD1638" w:rsidRPr="005F3229" w14:paraId="4524F876" w14:textId="77777777" w:rsidTr="00224512">
        <w:tc>
          <w:tcPr>
            <w:tcW w:w="2477" w:type="pct"/>
            <w:tcBorders>
              <w:top w:val="nil"/>
            </w:tcBorders>
          </w:tcPr>
          <w:p w14:paraId="43338AE6" w14:textId="237FFE35" w:rsidR="00785537" w:rsidRPr="007331A1" w:rsidRDefault="00DD1638" w:rsidP="00C1564F">
            <w:pPr>
              <w:pStyle w:val="PURLMSH"/>
              <w:rPr>
                <w:i/>
              </w:rPr>
            </w:pPr>
            <w:r>
              <w:t xml:space="preserve">Клиентское/Дополнительное программное обеспечение </w:t>
            </w:r>
            <w:r>
              <w:rPr>
                <w:b/>
              </w:rPr>
              <w:t xml:space="preserve">Да </w:t>
            </w:r>
            <w:r w:rsidR="009542F3" w:rsidRPr="009542F3">
              <w:rPr>
                <w:b/>
              </w:rPr>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2B646289" w14:textId="0B0181FD" w:rsidR="00DD1638" w:rsidRPr="005F3229" w:rsidRDefault="00DD1638" w:rsidP="00C1564F">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rsidRPr="005F3229" w14:paraId="4CDB907F" w14:textId="77777777" w:rsidTr="00224512">
        <w:tc>
          <w:tcPr>
            <w:tcW w:w="2477" w:type="pct"/>
            <w:tcBorders>
              <w:top w:val="nil"/>
            </w:tcBorders>
          </w:tcPr>
          <w:p w14:paraId="2E132372" w14:textId="77777777" w:rsidR="007331A1" w:rsidRPr="005F3229" w:rsidRDefault="007331A1" w:rsidP="00C1564F">
            <w:pPr>
              <w:pStyle w:val="PURLMSH"/>
            </w:pPr>
          </w:p>
        </w:tc>
        <w:tc>
          <w:tcPr>
            <w:tcW w:w="2523" w:type="pct"/>
            <w:tcBorders>
              <w:top w:val="nil"/>
            </w:tcBorders>
          </w:tcPr>
          <w:p w14:paraId="2F438895" w14:textId="50131C3B" w:rsidR="007331A1" w:rsidRPr="005F3229" w:rsidRDefault="007331A1"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5F3229" w:rsidRDefault="00DD1638"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C1564F">
            <w:pPr>
              <w:pStyle w:val="PURBody"/>
              <w:rPr>
                <w:i/>
              </w:rPr>
            </w:pPr>
            <w:r>
              <w:rPr>
                <w:b/>
              </w:rPr>
              <w:t>Необходимо:</w:t>
            </w:r>
          </w:p>
          <w:p w14:paraId="3FDE278F" w14:textId="2CE2D215" w:rsidR="00DD1638" w:rsidRPr="009B2897" w:rsidRDefault="00DD1638" w:rsidP="00C1564F">
            <w:pPr>
              <w:pStyle w:val="PURBullet-Indented"/>
              <w:spacing w:line="240" w:lineRule="auto"/>
              <w:rPr>
                <w:lang w:val="en-US"/>
              </w:rPr>
            </w:pPr>
            <w:r w:rsidRPr="009B2897">
              <w:rPr>
                <w:lang w:val="en-US"/>
              </w:rPr>
              <w:t xml:space="preserve">Visual Studio Team Foundation Server </w:t>
            </w:r>
            <w:r w:rsidR="005D4A0E" w:rsidRPr="009B2897">
              <w:rPr>
                <w:lang w:val="en-US"/>
              </w:rPr>
              <w:t>201</w:t>
            </w:r>
            <w:r w:rsidR="005D4A0E">
              <w:rPr>
                <w:lang w:val="en-US"/>
              </w:rPr>
              <w:t>5</w:t>
            </w:r>
            <w:r w:rsidR="005D4A0E" w:rsidRPr="009B2897">
              <w:rPr>
                <w:lang w:val="en-US"/>
              </w:rPr>
              <w:t xml:space="preserve"> </w:t>
            </w:r>
            <w:r w:rsidRPr="009B2897">
              <w:rPr>
                <w:lang w:val="en-US"/>
              </w:rPr>
              <w:t xml:space="preserve">SAL, </w:t>
            </w:r>
            <w:r>
              <w:rPr>
                <w:b/>
              </w:rPr>
              <w:t>или</w:t>
            </w:r>
          </w:p>
          <w:p w14:paraId="48A07A5B" w14:textId="14A22C06" w:rsidR="00DD1638" w:rsidRPr="009B2897" w:rsidRDefault="00DD1638" w:rsidP="00C1564F">
            <w:pPr>
              <w:pStyle w:val="PURBullet-Indented"/>
              <w:spacing w:line="240" w:lineRule="auto"/>
              <w:rPr>
                <w:lang w:val="en-US"/>
              </w:rPr>
            </w:pPr>
            <w:r w:rsidRPr="009B2897">
              <w:rPr>
                <w:lang w:val="en-US"/>
              </w:rPr>
              <w:t xml:space="preserve">Visual Studio Team Foundation Server </w:t>
            </w:r>
            <w:r w:rsidR="005D4A0E" w:rsidRPr="009B2897">
              <w:rPr>
                <w:lang w:val="en-US"/>
              </w:rPr>
              <w:t>201</w:t>
            </w:r>
            <w:r w:rsidR="005D4A0E">
              <w:rPr>
                <w:lang w:val="en-US"/>
              </w:rPr>
              <w:t>5</w:t>
            </w:r>
            <w:r w:rsidR="005D4A0E" w:rsidRPr="009B2897">
              <w:rPr>
                <w:lang w:val="en-US"/>
              </w:rPr>
              <w:t xml:space="preserve"> </w:t>
            </w:r>
            <w:r w:rsidRPr="009B2897">
              <w:rPr>
                <w:lang w:val="en-US"/>
              </w:rPr>
              <w:t>Basic SAL (</w:t>
            </w:r>
            <w:r>
              <w:t>для</w:t>
            </w:r>
            <w:r w:rsidRPr="009B2897">
              <w:rPr>
                <w:lang w:val="en-US"/>
              </w:rPr>
              <w:t xml:space="preserve"> </w:t>
            </w:r>
            <w:r>
              <w:t>базовой</w:t>
            </w:r>
            <w:r w:rsidRPr="009B2897">
              <w:rPr>
                <w:lang w:val="en-US"/>
              </w:rPr>
              <w:t xml:space="preserve"> </w:t>
            </w:r>
            <w:r>
              <w:t>конфигурации</w:t>
            </w:r>
            <w:r w:rsidRPr="009B2897">
              <w:rPr>
                <w:lang w:val="en-US"/>
              </w:rPr>
              <w:t xml:space="preserve">), </w:t>
            </w:r>
            <w:r>
              <w:rPr>
                <w:b/>
              </w:rPr>
              <w:t>или</w:t>
            </w:r>
          </w:p>
          <w:p w14:paraId="07F67B14" w14:textId="2C7FA518" w:rsidR="003E01FF" w:rsidRDefault="003E01FF" w:rsidP="00C1564F">
            <w:pPr>
              <w:pStyle w:val="PURBullet-Indented"/>
              <w:spacing w:line="240" w:lineRule="auto"/>
            </w:pPr>
            <w:r>
              <w:t xml:space="preserve">Visual Studio </w:t>
            </w:r>
            <w:r w:rsidR="005D4A0E">
              <w:rPr>
                <w:lang w:val="en-US"/>
              </w:rPr>
              <w:t>Enterprise 2015</w:t>
            </w:r>
            <w:r>
              <w:t xml:space="preserve"> SAL, </w:t>
            </w:r>
            <w:r>
              <w:rPr>
                <w:b/>
              </w:rPr>
              <w:t>или</w:t>
            </w:r>
          </w:p>
          <w:p w14:paraId="31B2055A" w14:textId="4276F1A7" w:rsidR="003E01FF" w:rsidRPr="005F3229" w:rsidRDefault="003E01FF" w:rsidP="00C1564F">
            <w:pPr>
              <w:pStyle w:val="PURBullet-Indented"/>
              <w:spacing w:line="240" w:lineRule="auto"/>
            </w:pPr>
            <w:r>
              <w:t xml:space="preserve">Visual Studio Test Professional </w:t>
            </w:r>
            <w:r w:rsidR="005D4A0E">
              <w:t>201</w:t>
            </w:r>
            <w:r w:rsidR="005D4A0E">
              <w:rPr>
                <w:lang w:val="en-US"/>
              </w:rPr>
              <w:t>5</w:t>
            </w:r>
            <w:r w:rsidR="005D4A0E">
              <w:t xml:space="preserve"> </w:t>
            </w:r>
            <w:r>
              <w:t>SAL</w:t>
            </w:r>
          </w:p>
          <w:p w14:paraId="4F82D3FE" w14:textId="77777777" w:rsidR="00DD1638" w:rsidRPr="005F3229" w:rsidRDefault="00DD1638" w:rsidP="00C1564F">
            <w:pPr>
              <w:pStyle w:val="PURBullet-Indented"/>
              <w:numPr>
                <w:ilvl w:val="0"/>
                <w:numId w:val="0"/>
              </w:numPr>
              <w:spacing w:line="240" w:lineRule="auto"/>
            </w:pPr>
          </w:p>
        </w:tc>
      </w:tr>
    </w:tbl>
    <w:p w14:paraId="7C96EE06" w14:textId="77777777" w:rsidR="00DD1638" w:rsidRPr="005F3229" w:rsidRDefault="00DD1638" w:rsidP="00C1564F">
      <w:pPr>
        <w:pStyle w:val="PURADDITIONALTERMSHEADERMB"/>
      </w:pPr>
      <w:r>
        <w:t>Дополнительные условия.</w:t>
      </w:r>
    </w:p>
    <w:p w14:paraId="21F98FB7" w14:textId="63DAB843" w:rsidR="003E01FF" w:rsidRPr="006B04DA" w:rsidRDefault="003E01FF" w:rsidP="00C1564F">
      <w:pPr>
        <w:pStyle w:val="PURBlueStrong"/>
        <w:spacing w:line="240" w:lineRule="auto"/>
      </w:pPr>
      <w:r>
        <w:t xml:space="preserve">Ограничения на использование для Visual Studio </w:t>
      </w:r>
      <w:r w:rsidR="00AD1314">
        <w:rPr>
          <w:lang w:val="en-US"/>
        </w:rPr>
        <w:t>Enterprise</w:t>
      </w:r>
      <w:r w:rsidR="00AD1314" w:rsidRPr="00AD1314">
        <w:t xml:space="preserve"> 2015</w:t>
      </w:r>
      <w:r>
        <w:t xml:space="preserve"> SAL и Visual Studio Test Professional </w:t>
      </w:r>
      <w:r w:rsidR="00AD1314">
        <w:t>201</w:t>
      </w:r>
      <w:r w:rsidR="00AD1314" w:rsidRPr="001B58B7">
        <w:t>5</w:t>
      </w:r>
      <w:r w:rsidR="00AD1314">
        <w:t xml:space="preserve"> </w:t>
      </w:r>
      <w:r>
        <w:t>SAL</w:t>
      </w:r>
    </w:p>
    <w:p w14:paraId="7E0B3485" w14:textId="0AB68D70" w:rsidR="003E01FF" w:rsidRDefault="003E01FF" w:rsidP="00C1564F">
      <w:pPr>
        <w:pStyle w:val="PURBullet-Indented"/>
        <w:numPr>
          <w:ilvl w:val="0"/>
          <w:numId w:val="0"/>
        </w:numPr>
        <w:spacing w:line="240" w:lineRule="auto"/>
        <w:ind w:left="274"/>
      </w:pPr>
      <w:r>
        <w:t xml:space="preserve">Каждому пользователю, на которого приобретена лицензия Visual Studio </w:t>
      </w:r>
      <w:r w:rsidR="00AD1314">
        <w:rPr>
          <w:lang w:val="en-US"/>
        </w:rPr>
        <w:t>Enterprise</w:t>
      </w:r>
      <w:r w:rsidR="00AD1314" w:rsidRPr="00AD1314">
        <w:t xml:space="preserve"> 2015</w:t>
      </w:r>
      <w:r>
        <w:t xml:space="preserve"> SAL или</w:t>
      </w:r>
      <w:r>
        <w:rPr>
          <w:b/>
        </w:rPr>
        <w:t xml:space="preserve"> </w:t>
      </w:r>
      <w:r>
        <w:t xml:space="preserve">Visual Studio Test Professional </w:t>
      </w:r>
      <w:r w:rsidR="00AD1314">
        <w:t>201</w:t>
      </w:r>
      <w:r w:rsidR="00AD1314" w:rsidRPr="00AD1314">
        <w:t>5</w:t>
      </w:r>
      <w:r w:rsidR="00AD1314">
        <w:t xml:space="preserve"> </w:t>
      </w:r>
      <w:r>
        <w:t>SAL, разрешается использовать следующие функции этого серверного программного обеспечения:</w:t>
      </w:r>
    </w:p>
    <w:p w14:paraId="0EEAD8BE" w14:textId="77777777" w:rsidR="003E01FF" w:rsidRPr="00065351" w:rsidRDefault="003E01FF" w:rsidP="00C1564F">
      <w:pPr>
        <w:pStyle w:val="PURBullet"/>
        <w:numPr>
          <w:ilvl w:val="0"/>
          <w:numId w:val="25"/>
        </w:numPr>
        <w:spacing w:line="240" w:lineRule="auto"/>
      </w:pPr>
      <w:r>
        <w:t xml:space="preserve">Request and Manage Feedback </w:t>
      </w:r>
    </w:p>
    <w:p w14:paraId="62899F67" w14:textId="77777777" w:rsidR="003E01FF" w:rsidRPr="00065351" w:rsidRDefault="003E01FF" w:rsidP="00C1564F">
      <w:pPr>
        <w:pStyle w:val="PURBullet"/>
        <w:numPr>
          <w:ilvl w:val="0"/>
          <w:numId w:val="25"/>
        </w:numPr>
        <w:spacing w:line="240" w:lineRule="auto"/>
      </w:pPr>
      <w:r>
        <w:t>Управление тестами</w:t>
      </w:r>
    </w:p>
    <w:p w14:paraId="54B51CF7" w14:textId="77777777" w:rsidR="003E01FF" w:rsidRPr="00065351" w:rsidRDefault="003E01FF" w:rsidP="00C1564F">
      <w:pPr>
        <w:pStyle w:val="PURBullet"/>
        <w:numPr>
          <w:ilvl w:val="0"/>
          <w:numId w:val="25"/>
        </w:numPr>
        <w:spacing w:line="240" w:lineRule="auto"/>
      </w:pPr>
      <w:r>
        <w:t>Набор Agile Portfolio Management</w:t>
      </w:r>
    </w:p>
    <w:p w14:paraId="432514CF" w14:textId="77777777" w:rsidR="003E01FF" w:rsidRPr="00065351" w:rsidRDefault="003E01FF" w:rsidP="00C1564F">
      <w:pPr>
        <w:pStyle w:val="PURBullet"/>
        <w:numPr>
          <w:ilvl w:val="0"/>
          <w:numId w:val="25"/>
        </w:numPr>
        <w:spacing w:line="240" w:lineRule="auto"/>
      </w:pPr>
      <w:r>
        <w:t>Офисные подразделения</w:t>
      </w:r>
    </w:p>
    <w:p w14:paraId="009C2451" w14:textId="77777777" w:rsidR="003E01FF" w:rsidRPr="00065351" w:rsidRDefault="003E01FF" w:rsidP="00C1564F">
      <w:pPr>
        <w:pStyle w:val="PURBullet"/>
        <w:numPr>
          <w:ilvl w:val="0"/>
          <w:numId w:val="25"/>
        </w:numPr>
        <w:spacing w:line="240" w:lineRule="auto"/>
      </w:pPr>
      <w:r>
        <w:t>Создание диаграмм рабочих элементов</w:t>
      </w:r>
    </w:p>
    <w:p w14:paraId="58F3B690" w14:textId="26C450E2" w:rsidR="00A210BE" w:rsidRDefault="00A210BE" w:rsidP="00C1564F">
      <w:pPr>
        <w:pStyle w:val="PURBlueStrong-Indented"/>
        <w:spacing w:line="240" w:lineRule="auto"/>
      </w:pPr>
      <w:r>
        <w:t>Использование, не требующее лицензии SAL</w:t>
      </w:r>
    </w:p>
    <w:p w14:paraId="226D9A5F" w14:textId="5E06B116" w:rsidR="00A210BE" w:rsidRPr="00A210BE" w:rsidRDefault="00A210BE" w:rsidP="00C1564F">
      <w:pPr>
        <w:pStyle w:val="PURBlueStrong-Indented"/>
        <w:spacing w:line="240" w:lineRule="auto"/>
        <w:rPr>
          <w:smallCaps w:val="0"/>
          <w:color w:val="404040" w:themeColor="text1" w:themeTint="BF"/>
        </w:rPr>
      </w:pPr>
      <w:r>
        <w:rPr>
          <w:smallCaps w:val="0"/>
          <w:color w:val="404040" w:themeColor="text1" w:themeTint="BF"/>
        </w:rPr>
        <w:t>Лицензия SAL не требуется пользователям для следующих действий.</w:t>
      </w:r>
    </w:p>
    <w:p w14:paraId="299DF40E" w14:textId="05CA8728" w:rsidR="00A210BE" w:rsidRPr="00065351" w:rsidRDefault="00A210BE" w:rsidP="00C1564F">
      <w:pPr>
        <w:pStyle w:val="PURBullet"/>
        <w:numPr>
          <w:ilvl w:val="0"/>
          <w:numId w:val="48"/>
        </w:numPr>
        <w:spacing w:line="240" w:lineRule="auto"/>
        <w:ind w:left="540" w:hanging="270"/>
      </w:pPr>
      <w:r>
        <w:t xml:space="preserve">Просмотр, редактирование или ввод рабочих элементов. </w:t>
      </w:r>
    </w:p>
    <w:p w14:paraId="2BA88D1C" w14:textId="0E584F4D" w:rsidR="00A210BE" w:rsidRPr="009B2897" w:rsidRDefault="00A210BE" w:rsidP="00C1564F">
      <w:pPr>
        <w:pStyle w:val="PURBullet"/>
        <w:numPr>
          <w:ilvl w:val="0"/>
          <w:numId w:val="48"/>
        </w:numPr>
        <w:spacing w:line="240" w:lineRule="auto"/>
        <w:ind w:left="540" w:hanging="270"/>
        <w:rPr>
          <w:lang w:val="en-US"/>
        </w:rPr>
      </w:pPr>
      <w:r>
        <w:t>Доступ</w:t>
      </w:r>
      <w:r w:rsidRPr="009B2897">
        <w:rPr>
          <w:lang w:val="en-US"/>
        </w:rPr>
        <w:t xml:space="preserve"> </w:t>
      </w:r>
      <w:r>
        <w:t>к</w:t>
      </w:r>
      <w:r w:rsidRPr="009B2897">
        <w:rPr>
          <w:lang w:val="en-US"/>
        </w:rPr>
        <w:t xml:space="preserve"> Team Foundation Server Reporting.</w:t>
      </w:r>
    </w:p>
    <w:p w14:paraId="6CE6E85B" w14:textId="185CB1A6" w:rsidR="00A210BE" w:rsidRPr="009B2897" w:rsidRDefault="00A210BE" w:rsidP="00C1564F">
      <w:pPr>
        <w:pStyle w:val="PURBody"/>
        <w:numPr>
          <w:ilvl w:val="0"/>
          <w:numId w:val="48"/>
        </w:numPr>
        <w:ind w:left="540" w:hanging="270"/>
        <w:rPr>
          <w:lang w:val="en-US"/>
        </w:rPr>
      </w:pPr>
      <w:r>
        <w:t>Доступ</w:t>
      </w:r>
      <w:r w:rsidRPr="009B2897">
        <w:rPr>
          <w:lang w:val="en-US"/>
        </w:rPr>
        <w:t xml:space="preserve"> </w:t>
      </w:r>
      <w:r>
        <w:t>к</w:t>
      </w:r>
      <w:r w:rsidRPr="009B2897">
        <w:rPr>
          <w:lang w:val="en-US"/>
        </w:rPr>
        <w:t xml:space="preserve"> Visual Studio Online </w:t>
      </w:r>
      <w:r>
        <w:t>через</w:t>
      </w:r>
      <w:r w:rsidRPr="009B2897">
        <w:rPr>
          <w:lang w:val="en-US"/>
        </w:rPr>
        <w:t xml:space="preserve"> </w:t>
      </w:r>
      <w:r>
        <w:t>прокси</w:t>
      </w:r>
      <w:r w:rsidRPr="009B2897">
        <w:rPr>
          <w:lang w:val="en-US"/>
        </w:rPr>
        <w:t>-</w:t>
      </w:r>
      <w:r>
        <w:t>сервер</w:t>
      </w:r>
      <w:r w:rsidRPr="009B2897">
        <w:rPr>
          <w:lang w:val="en-US"/>
        </w:rPr>
        <w:t xml:space="preserve"> Team Foundation Server </w:t>
      </w:r>
      <w:r w:rsidR="00AD1314" w:rsidRPr="009B2897">
        <w:rPr>
          <w:lang w:val="en-US"/>
        </w:rPr>
        <w:t>201</w:t>
      </w:r>
      <w:r w:rsidR="00AD1314">
        <w:rPr>
          <w:lang w:val="en-US"/>
        </w:rPr>
        <w:t>5</w:t>
      </w:r>
      <w:r w:rsidRPr="009B2897">
        <w:rPr>
          <w:lang w:val="en-US"/>
        </w:rPr>
        <w:t>.</w:t>
      </w:r>
    </w:p>
    <w:p w14:paraId="21B21D88" w14:textId="561E6FA5" w:rsidR="00A210BE" w:rsidRPr="00A210BE" w:rsidRDefault="00A210BE" w:rsidP="00C1564F">
      <w:pPr>
        <w:pStyle w:val="PURBody"/>
        <w:numPr>
          <w:ilvl w:val="0"/>
          <w:numId w:val="48"/>
        </w:numPr>
        <w:ind w:left="540" w:hanging="270"/>
      </w:pPr>
      <w:r>
        <w:t>Утверждение стадий в конвейере управления выпусками.</w:t>
      </w:r>
    </w:p>
    <w:p w14:paraId="17CFE533" w14:textId="77777777" w:rsidR="00AD1314" w:rsidRDefault="00AD1314" w:rsidP="00C1564F">
      <w:pPr>
        <w:pStyle w:val="PURBlueStrong-Indented"/>
        <w:spacing w:line="240" w:lineRule="auto"/>
      </w:pPr>
    </w:p>
    <w:p w14:paraId="00BE322D" w14:textId="77777777" w:rsidR="00AD1314" w:rsidRPr="001D105D" w:rsidRDefault="00AD1314" w:rsidP="00C1564F">
      <w:pPr>
        <w:pStyle w:val="PURBlueStrong-Indented"/>
        <w:spacing w:line="240" w:lineRule="auto"/>
      </w:pPr>
      <w:r>
        <w:t>Библиотеки, предоставляемые по малой общедоступной лицензии GNU</w:t>
      </w:r>
    </w:p>
    <w:p w14:paraId="1B979A7A" w14:textId="77777777" w:rsidR="00AD1314" w:rsidRPr="002D0D7C" w:rsidRDefault="00AD1314" w:rsidP="00C1564F">
      <w:pPr>
        <w:pStyle w:val="PURBody-Indented"/>
      </w:pPr>
      <w:r w:rsidRPr="002D0D7C">
        <w:t>Лицензированному пользователю запрещается изучать технологию, декомпилировать или деассемблировать программное обеспечение Visual Studio либо иным образом пытаться обнаружить его исходный код, если и только если это не разрешается применимым правом или не требуется для отладки изменений в библиотеках, предоставляемых по малой общедоступной лицензии GNU, которая включена в программное обеспечение Visual Studio и на которую в нем есть ссылка.</w:t>
      </w:r>
    </w:p>
    <w:p w14:paraId="0129E61C" w14:textId="77777777" w:rsidR="003E01FF" w:rsidRPr="004A290B" w:rsidRDefault="003E01FF" w:rsidP="00C1564F">
      <w:pPr>
        <w:pStyle w:val="PURBlueStrong-Indented"/>
        <w:spacing w:line="240" w:lineRule="auto"/>
      </w:pPr>
      <w:r>
        <w:t>Программное обеспечение третьих лиц</w:t>
      </w:r>
    </w:p>
    <w:p w14:paraId="3F6D79DE" w14:textId="71A6C135" w:rsidR="003E01FF" w:rsidRDefault="003E01FF" w:rsidP="00C1564F">
      <w:pPr>
        <w:pStyle w:val="PURBody-Indented"/>
        <w:rPr>
          <w:rFonts w:ascii="Times New Roman" w:hAnsi="Times New Roman"/>
          <w:szCs w:val="18"/>
        </w:rPr>
      </w:pPr>
      <w: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65E919BD" w14:textId="5D01A487" w:rsidR="003E01FF" w:rsidRDefault="003E01FF" w:rsidP="00C1564F">
      <w:pPr>
        <w:pStyle w:val="PURBlueStrong-Indented"/>
        <w:spacing w:line="240" w:lineRule="auto"/>
      </w:pPr>
      <w:r>
        <w:t>Технические ограничения</w:t>
      </w:r>
    </w:p>
    <w:p w14:paraId="3A8D6252" w14:textId="77777777" w:rsidR="003E01FF" w:rsidRPr="009A531A" w:rsidRDefault="003E01FF" w:rsidP="00C1564F">
      <w:pPr>
        <w:pStyle w:val="PURBody-Indented"/>
      </w:pPr>
      <w:r>
        <w:t>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i) разрешено применимым законом, несмотря на это ограничение, или 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453643E1" w14:textId="77777777" w:rsidR="00DD1638" w:rsidRPr="005F3229" w:rsidRDefault="00DD1638" w:rsidP="00C1564F">
      <w:pPr>
        <w:pStyle w:val="PURBlueStrong-Indented"/>
        <w:spacing w:line="240" w:lineRule="auto"/>
      </w:pPr>
      <w:r>
        <w:t>Компоненты программного обеспечения Microsoft SQL Server</w:t>
      </w:r>
    </w:p>
    <w:p w14:paraId="4DD6F790" w14:textId="12C7F7DD" w:rsidR="00DD1638" w:rsidRPr="005F3229" w:rsidRDefault="00DD1638" w:rsidP="00C1564F">
      <w:pPr>
        <w:pStyle w:val="PURBody-Indented"/>
      </w:pPr>
      <w:r>
        <w:t>Данное программное обеспечение включает компоненты ПО Microsoft SQL Server, которые лицензируются в соответствии с условиями соответствующих лицензий SQL Server, расположенных в папке «Licenses».</w:t>
      </w:r>
    </w:p>
    <w:p w14:paraId="4AE42D92" w14:textId="4B7B0B33" w:rsidR="00DD1638" w:rsidRPr="005F3229" w:rsidRDefault="00DD1638" w:rsidP="00C1564F">
      <w:pPr>
        <w:pStyle w:val="PURBlueStrong-Indented"/>
        <w:spacing w:line="240" w:lineRule="auto"/>
      </w:pPr>
      <w:r>
        <w:t>Условия лицензии для Microsoft SharePoint Foundation 2013</w:t>
      </w:r>
    </w:p>
    <w:p w14:paraId="2EB52736" w14:textId="237E2FA3" w:rsidR="00DD1638" w:rsidRPr="005F3229" w:rsidRDefault="00DD1638" w:rsidP="00C1564F">
      <w:pPr>
        <w:pStyle w:val="PURBody-Indented"/>
      </w:pPr>
      <w:r>
        <w:t>Программное обеспечение сопровождается программным пакетом Microsoft SharePoint Foundation 2013, который лицензируется для вас в соответствии условиями для этого пакета. Копия этих отдельных условий лицензии находится в папке «Licenses».</w:t>
      </w:r>
    </w:p>
    <w:p w14:paraId="76AE0F0B" w14:textId="77777777" w:rsidR="00DD1638" w:rsidRPr="005F3229" w:rsidRDefault="00DD1638" w:rsidP="00C1564F">
      <w:pPr>
        <w:pStyle w:val="PURBlueStrong-Indented"/>
        <w:spacing w:line="240" w:lineRule="auto"/>
      </w:pPr>
      <w:bookmarkStart w:id="907" w:name="_Toc355093392"/>
      <w:bookmarkStart w:id="908" w:name="_Toc355093537"/>
      <w:r>
        <w:t>ПО .NET Framework</w:t>
      </w:r>
    </w:p>
    <w:p w14:paraId="0E83FD54" w14:textId="26C276A2" w:rsidR="00DD1638" w:rsidRPr="005F3229" w:rsidRDefault="00DD1638" w:rsidP="00C1564F">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789A3B61" w14:textId="578D8D00" w:rsidR="00DD1638" w:rsidRPr="005F3229" w:rsidRDefault="00A93FEE" w:rsidP="00C1564F">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4FE4FD76" w14:textId="29397850" w:rsidR="00DD1638" w:rsidRPr="005F3229" w:rsidRDefault="00DD1638" w:rsidP="00C1564F">
      <w:pPr>
        <w:pStyle w:val="PURProductName"/>
      </w:pPr>
      <w:bookmarkStart w:id="909" w:name="_Toc347044736"/>
      <w:bookmarkStart w:id="910" w:name="_Toc347045416"/>
      <w:bookmarkStart w:id="911" w:name="_Toc363552826"/>
      <w:bookmarkStart w:id="912" w:name="_Toc363552889"/>
      <w:bookmarkStart w:id="913" w:name="_Toc378682188"/>
      <w:bookmarkStart w:id="914" w:name="_Toc378682290"/>
      <w:bookmarkStart w:id="915" w:name="_Toc371268302"/>
      <w:bookmarkStart w:id="916" w:name="_Toc371268368"/>
      <w:bookmarkStart w:id="917" w:name="_Toc379278505"/>
      <w:bookmarkStart w:id="918" w:name="_Toc379278567"/>
      <w:bookmarkStart w:id="919" w:name="_Toc428364437"/>
      <w:bookmarkStart w:id="920" w:name="_Toc428364801"/>
      <w:r>
        <w:t xml:space="preserve">Visual Studio Test Professional </w:t>
      </w:r>
      <w:bookmarkEnd w:id="907"/>
      <w:bookmarkEnd w:id="908"/>
      <w:bookmarkEnd w:id="909"/>
      <w:bookmarkEnd w:id="910"/>
      <w:bookmarkEnd w:id="911"/>
      <w:bookmarkEnd w:id="912"/>
      <w:bookmarkEnd w:id="913"/>
      <w:bookmarkEnd w:id="914"/>
      <w:bookmarkEnd w:id="915"/>
      <w:bookmarkEnd w:id="916"/>
      <w:bookmarkEnd w:id="917"/>
      <w:bookmarkEnd w:id="918"/>
      <w:r w:rsidR="00AD1314">
        <w:t>201</w:t>
      </w:r>
      <w:r w:rsidR="00AD1314" w:rsidRPr="001B58B7">
        <w:t>5</w:t>
      </w:r>
      <w:bookmarkEnd w:id="919"/>
      <w:bookmarkEnd w:id="920"/>
      <w:r>
        <w:fldChar w:fldCharType="begin"/>
      </w:r>
      <w:r>
        <w:instrText xml:space="preserve">XE "Visual Studio Test Professional </w:instrText>
      </w:r>
      <w:r w:rsidR="00AD1314">
        <w:instrText>201</w:instrText>
      </w:r>
      <w:r w:rsidR="00AD1314" w:rsidRPr="001B58B7">
        <w:instrText>5</w:instrText>
      </w:r>
      <w:r>
        <w:instrText>"</w:instrText>
      </w:r>
      <w:r>
        <w:fldChar w:fldCharType="end"/>
      </w:r>
    </w:p>
    <w:p w14:paraId="1EDC7036" w14:textId="77777777" w:rsidR="00DD1638" w:rsidRPr="005F3229" w:rsidRDefault="00DD1638"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5F3229" w14:paraId="1B899815" w14:textId="77777777" w:rsidTr="00224512">
        <w:tc>
          <w:tcPr>
            <w:tcW w:w="2477" w:type="pct"/>
            <w:tcBorders>
              <w:top w:val="single" w:sz="4" w:space="0" w:color="auto"/>
              <w:bottom w:val="nil"/>
            </w:tcBorders>
          </w:tcPr>
          <w:p w14:paraId="09C98104" w14:textId="08A1A5A0" w:rsidR="00DD1638" w:rsidRPr="005F3229" w:rsidRDefault="00DD1638" w:rsidP="00C1564F">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523" w:type="pct"/>
            <w:gridSpan w:val="2"/>
            <w:tcBorders>
              <w:top w:val="single" w:sz="4" w:space="0" w:color="auto"/>
              <w:bottom w:val="nil"/>
            </w:tcBorders>
          </w:tcPr>
          <w:p w14:paraId="12672F2D" w14:textId="203E6AE4" w:rsidR="00DD1638" w:rsidRPr="005F3229" w:rsidRDefault="00DD1638" w:rsidP="00C1564F">
            <w:pPr>
              <w:pStyle w:val="PURLMSH"/>
              <w:rPr>
                <w:i/>
              </w:rPr>
            </w:pPr>
            <w:r>
              <w:t xml:space="preserve">См. соответствующее уведомление. </w:t>
            </w:r>
            <w:r>
              <w:rPr>
                <w:b/>
              </w:rPr>
              <w:t xml:space="preserve">Передача данных, Карты Bing, платформа местоположения, API карт, учетные записи Microsoft в Visual Studio, H.264/MPEG-4 AVC и VC-1 </w:t>
            </w:r>
            <w:r>
              <w:rPr>
                <w:i/>
              </w:rPr>
              <w:t xml:space="preserve">(см. </w:t>
            </w:r>
            <w:hyperlink w:anchor="Appendix2" w:history="1">
              <w:r>
                <w:rPr>
                  <w:rStyle w:val="Hyperlink"/>
                  <w:i/>
                </w:rPr>
                <w:t>Приложение 2</w:t>
              </w:r>
            </w:hyperlink>
            <w:r>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C1564F">
            <w:pPr>
              <w:pStyle w:val="PURLMSH"/>
              <w:rPr>
                <w:b/>
              </w:rPr>
            </w:pPr>
            <w:r>
              <w:t xml:space="preserve">Клиентское/Дополнительное программное обеспечение </w:t>
            </w:r>
            <w:r>
              <w:rPr>
                <w:b/>
              </w:rPr>
              <w:t>Нет</w:t>
            </w:r>
          </w:p>
        </w:tc>
        <w:tc>
          <w:tcPr>
            <w:tcW w:w="2523" w:type="pct"/>
            <w:gridSpan w:val="2"/>
            <w:tcBorders>
              <w:top w:val="nil"/>
              <w:bottom w:val="nil"/>
            </w:tcBorders>
          </w:tcPr>
          <w:p w14:paraId="68FAEB71" w14:textId="1767B1E6" w:rsidR="00DD1638" w:rsidRPr="005F3229" w:rsidRDefault="00DD1638" w:rsidP="00C1564F">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C1564F">
            <w:pPr>
              <w:pStyle w:val="PURLMSH"/>
            </w:pPr>
          </w:p>
        </w:tc>
        <w:tc>
          <w:tcPr>
            <w:tcW w:w="2523" w:type="pct"/>
            <w:gridSpan w:val="2"/>
            <w:tcBorders>
              <w:top w:val="nil"/>
              <w:bottom w:val="nil"/>
            </w:tcBorders>
          </w:tcPr>
          <w:p w14:paraId="005C8012" w14:textId="430177D2" w:rsidR="007331A1" w:rsidRPr="005F3229" w:rsidRDefault="007331A1" w:rsidP="00C1564F">
            <w:pPr>
              <w:pStyle w:val="PURLMSH"/>
            </w:pPr>
            <w:r>
              <w:t xml:space="preserve">Право на получение программных услуг на серверах поставщиков центров обработки данных: </w:t>
            </w:r>
            <w:r>
              <w:rPr>
                <w:b/>
              </w:rPr>
              <w:t>Да</w:t>
            </w:r>
          </w:p>
        </w:tc>
      </w:tr>
      <w:tr w:rsidR="00DD1638" w:rsidRPr="005F3229" w14:paraId="624A0B4C" w14:textId="77777777" w:rsidTr="00224512">
        <w:trPr>
          <w:gridAfter w:val="1"/>
          <w:wAfter w:w="97" w:type="pct"/>
        </w:trPr>
        <w:tc>
          <w:tcPr>
            <w:tcW w:w="4851" w:type="pct"/>
            <w:gridSpan w:val="2"/>
            <w:shd w:val="clear" w:color="auto" w:fill="E5EEF7"/>
          </w:tcPr>
          <w:p w14:paraId="6362D9CA" w14:textId="77777777" w:rsidR="00DD1638" w:rsidRPr="005F3229" w:rsidRDefault="00DD1638"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14:paraId="7737072A" w14:textId="77777777" w:rsidTr="00224512">
        <w:trPr>
          <w:gridAfter w:val="1"/>
          <w:wAfter w:w="97" w:type="pct"/>
        </w:trPr>
        <w:tc>
          <w:tcPr>
            <w:tcW w:w="4851" w:type="pct"/>
            <w:gridSpan w:val="2"/>
          </w:tcPr>
          <w:p w14:paraId="4DA0588C" w14:textId="77777777" w:rsidR="00DD1638" w:rsidRPr="005F3229" w:rsidRDefault="00DD1638" w:rsidP="00C1564F">
            <w:pPr>
              <w:pStyle w:val="PURBody"/>
              <w:rPr>
                <w:i/>
              </w:rPr>
            </w:pPr>
            <w:r>
              <w:rPr>
                <w:b/>
              </w:rPr>
              <w:t>Необходимо:</w:t>
            </w:r>
          </w:p>
          <w:p w14:paraId="1B71C8F4" w14:textId="1CC96709" w:rsidR="00DD1638" w:rsidRPr="005F3229" w:rsidRDefault="00DD1638" w:rsidP="00C1564F">
            <w:pPr>
              <w:pStyle w:val="PURBullet-Indented"/>
              <w:spacing w:line="240" w:lineRule="auto"/>
              <w:rPr>
                <w:b/>
                <w:bCs/>
              </w:rPr>
            </w:pPr>
            <w:r>
              <w:t xml:space="preserve">Visual Studio Test Professional </w:t>
            </w:r>
            <w:r w:rsidR="00AD1314">
              <w:t>201</w:t>
            </w:r>
            <w:r w:rsidR="00AD1314">
              <w:rPr>
                <w:lang w:val="en-US"/>
              </w:rPr>
              <w:t>5</w:t>
            </w:r>
            <w:r w:rsidR="00AD1314">
              <w:t xml:space="preserve"> </w:t>
            </w:r>
            <w:r>
              <w:t>SAL</w:t>
            </w:r>
          </w:p>
        </w:tc>
      </w:tr>
    </w:tbl>
    <w:p w14:paraId="151ABDE3" w14:textId="77777777" w:rsidR="00DD1638" w:rsidRPr="005F3229" w:rsidRDefault="00DD1638" w:rsidP="00C1564F">
      <w:pPr>
        <w:pStyle w:val="PURADDITIONALTERMSHEADERMB"/>
      </w:pPr>
      <w:r>
        <w:t>Дополнительные условия.</w:t>
      </w:r>
    </w:p>
    <w:p w14:paraId="3DF36909" w14:textId="77777777" w:rsidR="00DD1638" w:rsidRPr="005F3229" w:rsidRDefault="00DD1638" w:rsidP="00C1564F">
      <w:pPr>
        <w:pStyle w:val="PURBlueStrong-Indented"/>
        <w:spacing w:line="240" w:lineRule="auto"/>
      </w:pPr>
      <w:r>
        <w:t>Файл BUILDSERVER.TXT</w:t>
      </w:r>
    </w:p>
    <w:p w14:paraId="3E114142" w14:textId="25763ACE" w:rsidR="00DD1638" w:rsidRPr="005F3229" w:rsidRDefault="00DD1638" w:rsidP="00C1564F">
      <w:pPr>
        <w:pStyle w:val="PURBody-Indented"/>
      </w:pPr>
      <w:r>
        <w:t xml:space="preserve">Списки серверов сборки см. по адресу </w:t>
      </w:r>
      <w:hyperlink r:id="rId177" w:history="1">
        <w:r>
          <w:rPr>
            <w:rStyle w:val="Hyperlink"/>
          </w:rPr>
          <w:t>http://go.microsoft.com/fwlink/?LinkId=286955</w:t>
        </w:r>
      </w:hyperlink>
      <w:r>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веб-странице </w:t>
      </w:r>
      <w:hyperlink r:id="rId178" w:history="1">
        <w:r>
          <w:rPr>
            <w:rStyle w:val="Hyperlink"/>
          </w:rPr>
          <w:t>http://go.microsoft.com/fwlink/?LinkId=286955</w:t>
        </w:r>
      </w:hyperlink>
      <w:r>
        <w:t xml:space="preserve"> дополнительные файлы для использования в тех же целях.</w:t>
      </w:r>
    </w:p>
    <w:p w14:paraId="3701434A" w14:textId="77777777" w:rsidR="00DD1638" w:rsidRPr="005F3229" w:rsidRDefault="00DD1638" w:rsidP="00C1564F">
      <w:pPr>
        <w:pStyle w:val="PURBlueStrong-Indented"/>
        <w:spacing w:line="240" w:lineRule="auto"/>
      </w:pPr>
      <w:r>
        <w:lastRenderedPageBreak/>
        <w:t>Служебные программы</w:t>
      </w:r>
    </w:p>
    <w:p w14:paraId="467F3E35" w14:textId="08C5DDEB" w:rsidR="00DD1638" w:rsidRPr="005F3229" w:rsidRDefault="00DD1638" w:rsidP="00C1564F">
      <w:pPr>
        <w:pStyle w:val="PURBody-Indented"/>
      </w:pPr>
      <w:r>
        <w:t xml:space="preserve">Списки служебных программ см. по адресу </w:t>
      </w:r>
      <w:hyperlink r:id="rId179" w:history="1">
        <w:r>
          <w:rPr>
            <w:rStyle w:val="Hyperlink"/>
          </w:rPr>
          <w:t>http://go.microsoft.com/fwlink/?LinkId=286955</w:t>
        </w:r>
      </w:hyperlink>
      <w: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 программы, но не позднее, чем через 30 дней после первой установки на устройство.</w:t>
      </w:r>
    </w:p>
    <w:p w14:paraId="1A82464E" w14:textId="77777777" w:rsidR="00DD1638" w:rsidRPr="005F3229" w:rsidRDefault="00DD1638" w:rsidP="00C1564F">
      <w:pPr>
        <w:pStyle w:val="PURBlueStrong-Indented"/>
        <w:spacing w:line="240" w:lineRule="auto"/>
      </w:pPr>
      <w:r>
        <w:t xml:space="preserve">Программы и уведомления третьих лиц </w:t>
      </w:r>
    </w:p>
    <w:p w14:paraId="12CFEA04" w14:textId="6F4B02CA" w:rsidR="00DD1638" w:rsidRPr="005F3229" w:rsidRDefault="00DD1638" w:rsidP="00C1564F">
      <w:pPr>
        <w:pStyle w:val="PURBody-Indented"/>
      </w:pPr>
      <w:r>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14:paraId="4D516076" w14:textId="77777777" w:rsidR="00DD1638" w:rsidRPr="005F3229" w:rsidRDefault="00DD1638" w:rsidP="00C1564F">
      <w:pPr>
        <w:pStyle w:val="PURBlueStrong-Indented"/>
        <w:spacing w:line="240" w:lineRule="auto"/>
      </w:pPr>
      <w:r>
        <w:t>Компоненты диспетчера расширений и пакетов</w:t>
      </w:r>
    </w:p>
    <w:p w14:paraId="45EE73DF" w14:textId="10C8AE9A" w:rsidR="00DD1638" w:rsidRPr="005F3229" w:rsidRDefault="00DD1638" w:rsidP="00C1564F">
      <w:pPr>
        <w:pStyle w:val="PURBody-Indented"/>
      </w:pPr>
      <w:r>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 распространяются в некоторых случаях третьими лицами и в некоторых случаях Microsoft, однако в отношении каждого 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 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65FC9BBA" w14:textId="77777777" w:rsidR="00AD1314" w:rsidRPr="001D105D" w:rsidRDefault="00AD1314" w:rsidP="00C1564F">
      <w:pPr>
        <w:pStyle w:val="PURBlueStrong-Indented"/>
        <w:spacing w:line="240" w:lineRule="auto"/>
      </w:pPr>
      <w:r>
        <w:t>Библиотеки, предоставляемые по малой общедоступной лицензии GNU</w:t>
      </w:r>
    </w:p>
    <w:p w14:paraId="26EF0916" w14:textId="77777777" w:rsidR="00AD1314" w:rsidRPr="002D0D7C" w:rsidRDefault="00AD1314" w:rsidP="00C1564F">
      <w:pPr>
        <w:pStyle w:val="PURBody-Indented"/>
      </w:pPr>
      <w:r w:rsidRPr="002D0D7C">
        <w:t>Лицензированному пользователю запрещается изучать технологию, декомпилировать или деассемблировать программное обеспечение Visual Studio либо иным образом пытаться обнаружить его исходный код, если и только если это не разрешается применимым правом или не требуется для отладки изменений в библиотеках, предоставляемых по малой общедоступной лицензии GNU, которая включена в программное обеспечение Visual Studio и на которую в нем есть ссылка.</w:t>
      </w:r>
    </w:p>
    <w:p w14:paraId="32FEF42B" w14:textId="77777777" w:rsidR="000B31DA" w:rsidRPr="004A290B" w:rsidRDefault="000B31DA" w:rsidP="00C1564F">
      <w:pPr>
        <w:pStyle w:val="PURBlueStrong-Indented"/>
        <w:spacing w:line="240" w:lineRule="auto"/>
      </w:pPr>
      <w:r>
        <w:t>Программное обеспечение третьих лиц</w:t>
      </w:r>
    </w:p>
    <w:p w14:paraId="79E9ED82" w14:textId="346A5438" w:rsidR="000B31DA" w:rsidRDefault="000B31DA" w:rsidP="00C1564F">
      <w:pPr>
        <w:pStyle w:val="PURBody-Indented"/>
        <w:rPr>
          <w:rFonts w:ascii="Times New Roman" w:hAnsi="Times New Roman"/>
          <w:szCs w:val="18"/>
        </w:rPr>
      </w:pPr>
      <w: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1E4996E7" w14:textId="0C6EAC17" w:rsidR="000B31DA" w:rsidRDefault="000B31DA" w:rsidP="00C1564F">
      <w:pPr>
        <w:pStyle w:val="PURBlueStrong-Indented"/>
        <w:spacing w:line="240" w:lineRule="auto"/>
      </w:pPr>
      <w:r>
        <w:t>Технические ограничения</w:t>
      </w:r>
    </w:p>
    <w:p w14:paraId="082EED5E" w14:textId="77777777" w:rsidR="000B31DA" w:rsidRPr="009A531A" w:rsidRDefault="000B31DA" w:rsidP="00C1564F">
      <w:pPr>
        <w:pStyle w:val="PURBody-Indented"/>
      </w:pPr>
      <w:r>
        <w:t>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i) разрешено применимым законом, несмотря на это ограничение, или 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0B54F3A3" w14:textId="21F17E82" w:rsidR="000B31DA" w:rsidRDefault="000B31DA" w:rsidP="00C1564F">
      <w:pPr>
        <w:pStyle w:val="PURBody-Indented"/>
      </w:pPr>
      <w:r>
        <w:rPr>
          <w:smallCaps/>
          <w:color w:val="00467F" w:themeColor="text2"/>
        </w:rPr>
        <w:t>Компоненты Microsoft SharePoint, Microsoft Office и пакет средств разработки программного обеспечения Windows (Windows SDK)</w:t>
      </w:r>
      <w:r>
        <w:t xml:space="preserve"> </w:t>
      </w:r>
    </w:p>
    <w:p w14:paraId="55136870" w14:textId="76FFB4D4" w:rsidR="000B31DA" w:rsidRDefault="000B31DA" w:rsidP="00C1564F">
      <w:pPr>
        <w:pStyle w:val="PURBody-Indented"/>
      </w:pPr>
      <w:r>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649A81AD" w14:textId="77777777" w:rsidR="000B31DA" w:rsidRPr="00E853A4" w:rsidRDefault="000B31DA" w:rsidP="00C1564F">
      <w:pPr>
        <w:pStyle w:val="PURBlueStrong-Indented"/>
        <w:spacing w:line="240" w:lineRule="auto"/>
      </w:pPr>
      <w:r>
        <w:lastRenderedPageBreak/>
        <w:t>Microsoft Advertising SDK</w:t>
      </w:r>
    </w:p>
    <w:p w14:paraId="166DC6C2" w14:textId="29E479EB" w:rsidR="000B31DA" w:rsidRPr="00E853A4" w:rsidRDefault="000B31DA" w:rsidP="00C1564F">
      <w:pPr>
        <w:pStyle w:val="PURBullet-Indented"/>
        <w:numPr>
          <w:ilvl w:val="0"/>
          <w:numId w:val="0"/>
        </w:numPr>
        <w:spacing w:line="240" w:lineRule="auto"/>
        <w:ind w:left="288"/>
      </w:pPr>
      <w:r>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а) следовать требованиям по сертификации и иным требованиям для Windows Phone, б) следовать политике конфиденциальности и иным политикам Microsoft при сборе и использовании данных о пользователях, 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80" w:history="1">
        <w:r>
          <w:rPr>
            <w:rStyle w:val="Hyperlink"/>
          </w:rPr>
          <w:t>https://choice.live.com/AdvertisementChoice/</w:t>
        </w:r>
      </w:hyperlink>
      <w:r>
        <w:t>.</w:t>
      </w:r>
    </w:p>
    <w:p w14:paraId="67E00627" w14:textId="77777777" w:rsidR="00DD1638" w:rsidRPr="005F3229" w:rsidRDefault="00DD1638" w:rsidP="00C1564F">
      <w:pPr>
        <w:pStyle w:val="PURBlueStrong-Indented"/>
        <w:spacing w:line="240" w:lineRule="auto"/>
      </w:pPr>
      <w:r>
        <w:t>Компоненты продукта Microsoft SQL Server и пакет средств разработки программного обеспечения Windows (Windows SDK)</w:t>
      </w:r>
    </w:p>
    <w:p w14:paraId="185905B3" w14:textId="1DD55491" w:rsidR="00DD1638" w:rsidRPr="005F3229" w:rsidRDefault="00DD1638" w:rsidP="00C1564F">
      <w:pPr>
        <w:pStyle w:val="PURBody-Indented"/>
      </w:pPr>
      <w:r>
        <w:t>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w:t>
      </w:r>
    </w:p>
    <w:p w14:paraId="2A3C5D59" w14:textId="77777777" w:rsidR="00DD1638" w:rsidRPr="005F3229" w:rsidRDefault="00DD1638" w:rsidP="00C1564F">
      <w:pPr>
        <w:pStyle w:val="PURBlueStrong-Indented"/>
        <w:spacing w:line="240" w:lineRule="auto"/>
      </w:pPr>
      <w:r>
        <w:t>Компоненты программного обеспечения Windows</w:t>
      </w:r>
    </w:p>
    <w:p w14:paraId="68D5F772" w14:textId="7F2A5F21" w:rsidR="00DD1638" w:rsidRPr="005F3229" w:rsidRDefault="00DD1638" w:rsidP="00C1564F">
      <w:pPr>
        <w:pStyle w:val="PURBody-Indented"/>
      </w:pPr>
      <w:r>
        <w:t>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 Библиотеку Windows Library для JavaScript. Все они являются частью программного обеспечения Windows, и условия лицензии для Windows распространяются на использование вами этих компонентов.</w:t>
      </w:r>
    </w:p>
    <w:bookmarkStart w:id="921" w:name="_Toc299519162"/>
    <w:bookmarkStart w:id="922" w:name="_Toc299531594"/>
    <w:bookmarkStart w:id="923" w:name="_Toc299531918"/>
    <w:bookmarkStart w:id="924" w:name="_Toc299957201"/>
    <w:bookmarkEnd w:id="871"/>
    <w:bookmarkEnd w:id="872"/>
    <w:bookmarkEnd w:id="873"/>
    <w:bookmarkEnd w:id="874"/>
    <w:bookmarkEnd w:id="875"/>
    <w:bookmarkEnd w:id="876"/>
    <w:bookmarkEnd w:id="877"/>
    <w:bookmarkEnd w:id="878"/>
    <w:p w14:paraId="193C98F6" w14:textId="48EBB80B" w:rsidR="009B27A8" w:rsidRPr="00E32AA0" w:rsidRDefault="00641CA7" w:rsidP="00C1564F">
      <w:pPr>
        <w:pStyle w:val="PURBreadcrumb"/>
        <w:keepNext w:val="0"/>
        <w:rPr>
          <w:rStyle w:val="Hyperlink"/>
          <w:rFonts w:ascii="Arial Narrow" w:hAnsi="Arial Narrow"/>
          <w:sz w:val="16"/>
          <w:lang w:val="en-US"/>
        </w:rPr>
      </w:pPr>
      <w:r>
        <w:fldChar w:fldCharType="begin"/>
      </w:r>
      <w:r w:rsidRPr="00E32AA0">
        <w:rPr>
          <w:lang w:val="en-US"/>
        </w:rPr>
        <w:instrText xml:space="preserve"> </w:instrText>
      </w:r>
      <w:r w:rsidRPr="00FA4751">
        <w:rPr>
          <w:lang w:val="en-US"/>
        </w:rPr>
        <w:instrText>HYPERLINK</w:instrText>
      </w:r>
      <w:r w:rsidRPr="00E32AA0">
        <w:rPr>
          <w:lang w:val="en-US"/>
        </w:rPr>
        <w:instrText xml:space="preserve"> \</w:instrText>
      </w:r>
      <w:r w:rsidRPr="00FA4751">
        <w:rPr>
          <w:lang w:val="en-US"/>
        </w:rPr>
        <w:instrText>l</w:instrText>
      </w:r>
      <w:r w:rsidRPr="00E32AA0">
        <w:rPr>
          <w:lang w:val="en-US"/>
        </w:rPr>
        <w:instrText xml:space="preserve"> "</w:instrText>
      </w:r>
      <w:r>
        <w:instrText>Оглавление</w:instrText>
      </w:r>
      <w:r w:rsidRPr="00E32AA0">
        <w:rPr>
          <w:lang w:val="en-US"/>
        </w:rPr>
        <w:instrText xml:space="preserve">"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rsidRPr="00E32AA0">
        <w:rPr>
          <w:lang w:val="en-US"/>
        </w:rPr>
        <w:t xml:space="preserve"> / </w:t>
      </w:r>
      <w:hyperlink w:anchor="UniversalTerms" w:history="1">
        <w:r>
          <w:rPr>
            <w:rStyle w:val="Hyperlink"/>
            <w:rFonts w:ascii="Arial Narrow" w:hAnsi="Arial Narrow"/>
            <w:sz w:val="16"/>
          </w:rPr>
          <w:t>Универсальные</w:t>
        </w:r>
        <w:r w:rsidRPr="00E32AA0">
          <w:rPr>
            <w:rStyle w:val="Hyperlink"/>
            <w:rFonts w:ascii="Arial Narrow" w:hAnsi="Arial Narrow"/>
            <w:sz w:val="16"/>
            <w:lang w:val="en-US"/>
          </w:rPr>
          <w:t xml:space="preserve"> </w:t>
        </w:r>
        <w:r>
          <w:rPr>
            <w:rStyle w:val="Hyperlink"/>
            <w:rFonts w:ascii="Arial Narrow" w:hAnsi="Arial Narrow"/>
            <w:sz w:val="16"/>
          </w:rPr>
          <w:t>условия</w:t>
        </w:r>
        <w:r w:rsidRPr="00E32AA0">
          <w:rPr>
            <w:rStyle w:val="Hyperlink"/>
            <w:rFonts w:ascii="Arial Narrow" w:hAnsi="Arial Narrow"/>
            <w:sz w:val="16"/>
            <w:lang w:val="en-US"/>
          </w:rPr>
          <w:t xml:space="preserve"> </w:t>
        </w:r>
        <w:r>
          <w:rPr>
            <w:rStyle w:val="Hyperlink"/>
            <w:rFonts w:ascii="Arial Narrow" w:hAnsi="Arial Narrow"/>
            <w:sz w:val="16"/>
          </w:rPr>
          <w:t>лицензии</w:t>
        </w:r>
      </w:hyperlink>
    </w:p>
    <w:p w14:paraId="1F3E9FDB" w14:textId="26C6BD4F" w:rsidR="00632041" w:rsidRPr="00E32AA0" w:rsidRDefault="00632041" w:rsidP="00C1564F">
      <w:pPr>
        <w:pStyle w:val="PURProductName"/>
        <w:rPr>
          <w:lang w:val="en-US"/>
        </w:rPr>
      </w:pPr>
      <w:bookmarkStart w:id="925" w:name="_Toc363552827"/>
      <w:bookmarkStart w:id="926" w:name="_Toc363552890"/>
      <w:bookmarkStart w:id="927" w:name="_Toc378682189"/>
      <w:bookmarkStart w:id="928" w:name="_Toc378682291"/>
      <w:bookmarkStart w:id="929" w:name="_Toc371268303"/>
      <w:bookmarkStart w:id="930" w:name="_Toc371268369"/>
      <w:bookmarkStart w:id="931" w:name="_Toc379278506"/>
      <w:bookmarkStart w:id="932" w:name="_Toc379278568"/>
      <w:bookmarkStart w:id="933" w:name="_Toc428364438"/>
      <w:bookmarkStart w:id="934" w:name="_Toc428364802"/>
      <w:r w:rsidRPr="00072C74">
        <w:rPr>
          <w:lang w:val="en-US"/>
        </w:rPr>
        <w:t>Windows</w:t>
      </w:r>
      <w:r w:rsidRPr="00E32AA0">
        <w:rPr>
          <w:lang w:val="en-US"/>
        </w:rPr>
        <w:t xml:space="preserve"> </w:t>
      </w:r>
      <w:r w:rsidRPr="00072C74">
        <w:rPr>
          <w:lang w:val="en-US"/>
        </w:rPr>
        <w:t>Server</w:t>
      </w:r>
      <w:r w:rsidRPr="00E32AA0">
        <w:rPr>
          <w:lang w:val="en-US"/>
        </w:rPr>
        <w:t xml:space="preserve"> 2012 </w:t>
      </w:r>
      <w:r w:rsidRPr="00072C74">
        <w:rPr>
          <w:lang w:val="en-US"/>
        </w:rPr>
        <w:t>R</w:t>
      </w:r>
      <w:r w:rsidRPr="00E32AA0">
        <w:rPr>
          <w:lang w:val="en-US"/>
        </w:rPr>
        <w:t xml:space="preserve">2 </w:t>
      </w:r>
      <w:r w:rsidRPr="00072C74">
        <w:rPr>
          <w:lang w:val="en-US"/>
        </w:rPr>
        <w:t>Active</w:t>
      </w:r>
      <w:r w:rsidRPr="00E32AA0">
        <w:rPr>
          <w:lang w:val="en-US"/>
        </w:rPr>
        <w:t xml:space="preserve"> </w:t>
      </w:r>
      <w:r w:rsidRPr="00072C74">
        <w:rPr>
          <w:lang w:val="en-US"/>
        </w:rPr>
        <w:t>Directory</w:t>
      </w:r>
      <w:r w:rsidRPr="00E32AA0">
        <w:rPr>
          <w:lang w:val="en-US"/>
        </w:rPr>
        <w:t xml:space="preserve"> </w:t>
      </w:r>
      <w:r w:rsidRPr="00072C74">
        <w:rPr>
          <w:lang w:val="en-US"/>
        </w:rPr>
        <w:t>Rights</w:t>
      </w:r>
      <w:r w:rsidRPr="00E32AA0">
        <w:rPr>
          <w:lang w:val="en-US"/>
        </w:rPr>
        <w:t xml:space="preserve"> </w:t>
      </w:r>
      <w:r w:rsidRPr="00072C74">
        <w:rPr>
          <w:lang w:val="en-US"/>
        </w:rPr>
        <w:t>Management</w:t>
      </w:r>
      <w:r w:rsidRPr="00E32AA0">
        <w:rPr>
          <w:lang w:val="en-US"/>
        </w:rPr>
        <w:t xml:space="preserve"> </w:t>
      </w:r>
      <w:r w:rsidRPr="00072C74">
        <w:rPr>
          <w:lang w:val="en-US"/>
        </w:rPr>
        <w:t>Services</w:t>
      </w:r>
      <w:bookmarkEnd w:id="925"/>
      <w:bookmarkEnd w:id="926"/>
      <w:bookmarkEnd w:id="927"/>
      <w:bookmarkEnd w:id="928"/>
      <w:bookmarkEnd w:id="929"/>
      <w:bookmarkEnd w:id="930"/>
      <w:bookmarkEnd w:id="931"/>
      <w:bookmarkEnd w:id="932"/>
      <w:bookmarkEnd w:id="933"/>
      <w:bookmarkEnd w:id="934"/>
      <w:r>
        <w:fldChar w:fldCharType="begin"/>
      </w:r>
      <w:r w:rsidRPr="00072C74">
        <w:rPr>
          <w:lang w:val="en-US"/>
        </w:rPr>
        <w:instrText>XE</w:instrText>
      </w:r>
      <w:r w:rsidRPr="00E32AA0">
        <w:rPr>
          <w:lang w:val="en-US"/>
        </w:rPr>
        <w:instrText xml:space="preserve"> "</w:instrText>
      </w:r>
      <w:r w:rsidRPr="00072C74">
        <w:rPr>
          <w:lang w:val="en-US"/>
        </w:rPr>
        <w:instrText>Windows</w:instrText>
      </w:r>
      <w:r w:rsidRPr="00E32AA0">
        <w:rPr>
          <w:lang w:val="en-US"/>
        </w:rPr>
        <w:instrText xml:space="preserve"> </w:instrText>
      </w:r>
      <w:r w:rsidRPr="00072C74">
        <w:rPr>
          <w:lang w:val="en-US"/>
        </w:rPr>
        <w:instrText>Server</w:instrText>
      </w:r>
      <w:r w:rsidRPr="00E32AA0">
        <w:rPr>
          <w:lang w:val="en-US"/>
        </w:rPr>
        <w:instrText xml:space="preserve"> 2012 </w:instrText>
      </w:r>
      <w:r w:rsidRPr="00072C74">
        <w:rPr>
          <w:lang w:val="en-US"/>
        </w:rPr>
        <w:instrText>R</w:instrText>
      </w:r>
      <w:r w:rsidRPr="00E32AA0">
        <w:rPr>
          <w:lang w:val="en-US"/>
        </w:rPr>
        <w:instrText xml:space="preserve">2 </w:instrText>
      </w:r>
      <w:r w:rsidRPr="00072C74">
        <w:rPr>
          <w:lang w:val="en-US"/>
        </w:rPr>
        <w:instrText>Active</w:instrText>
      </w:r>
      <w:r w:rsidRPr="00E32AA0">
        <w:rPr>
          <w:lang w:val="en-US"/>
        </w:rPr>
        <w:instrText xml:space="preserve"> </w:instrText>
      </w:r>
      <w:r w:rsidRPr="00072C74">
        <w:rPr>
          <w:lang w:val="en-US"/>
        </w:rPr>
        <w:instrText>Directory</w:instrText>
      </w:r>
      <w:r w:rsidRPr="00E32AA0">
        <w:rPr>
          <w:lang w:val="en-US"/>
        </w:rPr>
        <w:instrText xml:space="preserve"> </w:instrText>
      </w:r>
      <w:r w:rsidRPr="00072C74">
        <w:rPr>
          <w:lang w:val="en-US"/>
        </w:rPr>
        <w:instrText>Rights</w:instrText>
      </w:r>
      <w:r w:rsidRPr="00E32AA0">
        <w:rPr>
          <w:lang w:val="en-US"/>
        </w:rPr>
        <w:instrText xml:space="preserve"> </w:instrText>
      </w:r>
      <w:r w:rsidRPr="00072C74">
        <w:rPr>
          <w:lang w:val="en-US"/>
        </w:rPr>
        <w:instrText>Management</w:instrText>
      </w:r>
      <w:r w:rsidRPr="00E32AA0">
        <w:rPr>
          <w:lang w:val="en-US"/>
        </w:rPr>
        <w:instrText xml:space="preserve"> </w:instrText>
      </w:r>
      <w:r w:rsidRPr="00072C74">
        <w:rPr>
          <w:lang w:val="en-US"/>
        </w:rPr>
        <w:instrText>Services</w:instrText>
      </w:r>
      <w:r w:rsidRPr="00E32AA0">
        <w:rPr>
          <w:lang w:val="en-US"/>
        </w:rPr>
        <w:instrText>"</w:instrText>
      </w:r>
      <w:r>
        <w:fldChar w:fldCharType="end"/>
      </w:r>
    </w:p>
    <w:p w14:paraId="408746B0" w14:textId="77777777" w:rsidR="00632041" w:rsidRPr="000A146C" w:rsidRDefault="00632041"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gridSpan w:val="2"/>
            <w:tcBorders>
              <w:top w:val="single" w:sz="4" w:space="0" w:color="auto"/>
              <w:bottom w:val="nil"/>
            </w:tcBorders>
          </w:tcPr>
          <w:p w14:paraId="0AFE4EE9" w14:textId="75E0E38B" w:rsidR="007331A1" w:rsidRPr="00A50403" w:rsidRDefault="007331A1" w:rsidP="00C1564F">
            <w:pPr>
              <w:pStyle w:val="PURLMSH"/>
              <w:rPr>
                <w:i/>
              </w:rPr>
            </w:pPr>
            <w:r>
              <w:t xml:space="preserve">Право на получение программных услуг на серверах поставщиков центров обработки данных: </w:t>
            </w:r>
            <w:r>
              <w:rPr>
                <w:b/>
              </w:rPr>
              <w:t>Да</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501DAF" w:rsidRDefault="007331A1"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7331A1" w:rsidRPr="0090053A"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C1564F">
            <w:pPr>
              <w:pStyle w:val="PURBody"/>
              <w:rPr>
                <w:i/>
              </w:rPr>
            </w:pPr>
            <w:r>
              <w:rPr>
                <w:b/>
              </w:rPr>
              <w:t>Необходимо:</w:t>
            </w:r>
          </w:p>
          <w:p w14:paraId="303C1F6B" w14:textId="0A34175B" w:rsidR="007331A1" w:rsidRPr="009B2897" w:rsidRDefault="007331A1" w:rsidP="00C1564F">
            <w:pPr>
              <w:pStyle w:val="PURBullet-Indented"/>
              <w:spacing w:line="240" w:lineRule="auto"/>
              <w:rPr>
                <w:b/>
                <w:bCs/>
                <w:lang w:val="en-US"/>
              </w:rPr>
            </w:pPr>
            <w:r w:rsidRPr="009B2897">
              <w:rPr>
                <w:lang w:val="en-US"/>
              </w:rPr>
              <w:t>Windows Server 2012 R2 Active Directory Rights Management Services SAL</w:t>
            </w:r>
          </w:p>
        </w:tc>
      </w:tr>
    </w:tbl>
    <w:p w14:paraId="206C32C0" w14:textId="77777777" w:rsidR="00632041" w:rsidRPr="00B707F8" w:rsidRDefault="00632041" w:rsidP="00C1564F">
      <w:pPr>
        <w:pStyle w:val="PURADDITIONALTERMSHEADERMB"/>
      </w:pPr>
      <w:r>
        <w:t>Дополнительные условия.</w:t>
      </w:r>
    </w:p>
    <w:p w14:paraId="4678088B" w14:textId="3069244D" w:rsidR="00632041" w:rsidRDefault="00632041" w:rsidP="00C1564F">
      <w:pPr>
        <w:pStyle w:val="PURBlueStrong-Indented"/>
        <w:spacing w:line="240" w:lineRule="auto"/>
      </w:pPr>
      <w:r>
        <w:t>Только права на доступ</w:t>
      </w:r>
    </w:p>
    <w:p w14:paraId="38B531D3" w14:textId="6FB98113" w:rsidR="00632041" w:rsidRDefault="00632041" w:rsidP="00C1564F">
      <w:pPr>
        <w:pStyle w:val="PURBody-Indented"/>
      </w:pPr>
      <w:r>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службы управления правами Active Directory Windows Server 2012 R2.</w:t>
      </w:r>
    </w:p>
    <w:p w14:paraId="4CA266E1" w14:textId="37507248" w:rsidR="00632041" w:rsidRDefault="00632041" w:rsidP="00C1564F">
      <w:pPr>
        <w:pStyle w:val="PURBlueStrong-Indented"/>
        <w:spacing w:line="240" w:lineRule="auto"/>
      </w:pPr>
      <w:r>
        <w:t>Серверное ПО</w:t>
      </w:r>
    </w:p>
    <w:p w14:paraId="67185C50" w14:textId="7999476F" w:rsidR="00C079D4" w:rsidRDefault="00632041" w:rsidP="00C1564F">
      <w:pPr>
        <w:pStyle w:val="PURBody-Indented"/>
      </w:pPr>
      <w:r>
        <w:t>Невзирая на Общие условия для Серверного программного обеспечения, серверное программное обеспечение должно отдельно обеспечиваться лицензиями Windows Server 2012 R2 «на процессор», как указано далее в условиях лицензии Windows Server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SAL для службы управления правами Windows Server Active Directory.</w:t>
      </w:r>
    </w:p>
    <w:p w14:paraId="460D3AEE" w14:textId="294A1AFB" w:rsidR="00C079D4" w:rsidRPr="00E32AA0" w:rsidRDefault="00A93FEE" w:rsidP="00C1564F">
      <w:pPr>
        <w:pStyle w:val="PURBody-Indented"/>
        <w:jc w:val="right"/>
      </w:pPr>
      <w:hyperlink w:anchor="Оглавление" w:history="1">
        <w:r w:rsidR="00641CA7">
          <w:rPr>
            <w:rStyle w:val="Hyperlink"/>
            <w:rFonts w:ascii="Arial Narrow" w:hAnsi="Arial Narrow"/>
            <w:sz w:val="16"/>
          </w:rPr>
          <w:t>Оглавление</w:t>
        </w:r>
      </w:hyperlink>
      <w:r w:rsidR="00641CA7" w:rsidRPr="00E32AA0">
        <w:t xml:space="preserve"> / </w:t>
      </w:r>
      <w:hyperlink w:anchor="UniversalTerms" w:history="1">
        <w:r w:rsidR="00641CA7">
          <w:rPr>
            <w:rStyle w:val="Hyperlink"/>
            <w:rFonts w:ascii="Arial Narrow" w:hAnsi="Arial Narrow"/>
            <w:sz w:val="16"/>
          </w:rPr>
          <w:t>Универсальные</w:t>
        </w:r>
        <w:r w:rsidR="00641CA7" w:rsidRPr="00E32AA0">
          <w:rPr>
            <w:rStyle w:val="Hyperlink"/>
            <w:rFonts w:ascii="Arial Narrow" w:hAnsi="Arial Narrow"/>
            <w:sz w:val="16"/>
          </w:rPr>
          <w:t xml:space="preserve"> </w:t>
        </w:r>
        <w:r w:rsidR="00641CA7">
          <w:rPr>
            <w:rStyle w:val="Hyperlink"/>
            <w:rFonts w:ascii="Arial Narrow" w:hAnsi="Arial Narrow"/>
            <w:sz w:val="16"/>
          </w:rPr>
          <w:t>условия</w:t>
        </w:r>
        <w:r w:rsidR="00641CA7" w:rsidRPr="00E32AA0">
          <w:rPr>
            <w:rStyle w:val="Hyperlink"/>
            <w:rFonts w:ascii="Arial Narrow" w:hAnsi="Arial Narrow"/>
            <w:sz w:val="16"/>
          </w:rPr>
          <w:t xml:space="preserve"> </w:t>
        </w:r>
        <w:r w:rsidR="00641CA7">
          <w:rPr>
            <w:rStyle w:val="Hyperlink"/>
            <w:rFonts w:ascii="Arial Narrow" w:hAnsi="Arial Narrow"/>
            <w:sz w:val="16"/>
          </w:rPr>
          <w:t>лицензии</w:t>
        </w:r>
      </w:hyperlink>
    </w:p>
    <w:p w14:paraId="2B4836FA" w14:textId="4726CA58" w:rsidR="00632041" w:rsidRPr="00E32AA0" w:rsidRDefault="00632041" w:rsidP="00C1564F">
      <w:pPr>
        <w:pStyle w:val="PURProductName"/>
      </w:pPr>
      <w:bookmarkStart w:id="935" w:name="_Toc363552828"/>
      <w:bookmarkStart w:id="936" w:name="_Toc363552891"/>
      <w:bookmarkStart w:id="937" w:name="_Toc378682190"/>
      <w:bookmarkStart w:id="938" w:name="_Toc378682292"/>
      <w:bookmarkStart w:id="939" w:name="_Toc371268304"/>
      <w:bookmarkStart w:id="940" w:name="_Toc371268370"/>
      <w:bookmarkStart w:id="941" w:name="_Toc379278507"/>
      <w:bookmarkStart w:id="942" w:name="_Toc379278569"/>
      <w:bookmarkStart w:id="943" w:name="_Toc428364439"/>
      <w:bookmarkStart w:id="944" w:name="_Toc428364803"/>
      <w:r w:rsidRPr="009B2897">
        <w:rPr>
          <w:lang w:val="en-US"/>
        </w:rPr>
        <w:t>Windows</w:t>
      </w:r>
      <w:r w:rsidRPr="00E32AA0">
        <w:t xml:space="preserve"> </w:t>
      </w:r>
      <w:r w:rsidRPr="009B2897">
        <w:rPr>
          <w:lang w:val="en-US"/>
        </w:rPr>
        <w:t>Server</w:t>
      </w:r>
      <w:r w:rsidRPr="00E32AA0">
        <w:t xml:space="preserve"> 2012 </w:t>
      </w:r>
      <w:r w:rsidRPr="009B2897">
        <w:rPr>
          <w:lang w:val="en-US"/>
        </w:rPr>
        <w:t>R</w:t>
      </w:r>
      <w:r w:rsidRPr="00E32AA0">
        <w:t xml:space="preserve">2 </w:t>
      </w:r>
      <w:r w:rsidRPr="009B2897">
        <w:rPr>
          <w:lang w:val="en-US"/>
        </w:rPr>
        <w:t>Remote</w:t>
      </w:r>
      <w:r w:rsidRPr="00E32AA0">
        <w:t xml:space="preserve"> </w:t>
      </w:r>
      <w:r w:rsidRPr="009B2897">
        <w:rPr>
          <w:lang w:val="en-US"/>
        </w:rPr>
        <w:t>Desktop</w:t>
      </w:r>
      <w:r w:rsidRPr="00E32AA0">
        <w:t xml:space="preserve"> </w:t>
      </w:r>
      <w:r w:rsidRPr="009B2897">
        <w:rPr>
          <w:lang w:val="en-US"/>
        </w:rPr>
        <w:t>Services</w:t>
      </w:r>
      <w:bookmarkEnd w:id="935"/>
      <w:bookmarkEnd w:id="936"/>
      <w:bookmarkEnd w:id="937"/>
      <w:bookmarkEnd w:id="938"/>
      <w:bookmarkEnd w:id="939"/>
      <w:bookmarkEnd w:id="940"/>
      <w:bookmarkEnd w:id="941"/>
      <w:bookmarkEnd w:id="942"/>
      <w:bookmarkEnd w:id="943"/>
      <w:bookmarkEnd w:id="944"/>
      <w:r>
        <w:fldChar w:fldCharType="begin"/>
      </w:r>
      <w:r w:rsidRPr="009B2897">
        <w:rPr>
          <w:lang w:val="en-US"/>
        </w:rPr>
        <w:instrText>XE</w:instrText>
      </w:r>
      <w:r w:rsidRPr="00E32AA0">
        <w:instrText xml:space="preserve"> "</w:instrText>
      </w:r>
      <w:r w:rsidRPr="009B2897">
        <w:rPr>
          <w:lang w:val="en-US"/>
        </w:rPr>
        <w:instrText>Windows</w:instrText>
      </w:r>
      <w:r w:rsidRPr="00E32AA0">
        <w:instrText xml:space="preserve"> </w:instrText>
      </w:r>
      <w:r w:rsidRPr="009B2897">
        <w:rPr>
          <w:lang w:val="en-US"/>
        </w:rPr>
        <w:instrText>Server</w:instrText>
      </w:r>
      <w:r w:rsidRPr="00E32AA0">
        <w:instrText xml:space="preserve"> 2012 </w:instrText>
      </w:r>
      <w:r w:rsidRPr="009B2897">
        <w:rPr>
          <w:lang w:val="en-US"/>
        </w:rPr>
        <w:instrText>R</w:instrText>
      </w:r>
      <w:r w:rsidRPr="00E32AA0">
        <w:instrText xml:space="preserve">2 </w:instrText>
      </w:r>
      <w:r w:rsidRPr="009B2897">
        <w:rPr>
          <w:lang w:val="en-US"/>
        </w:rPr>
        <w:instrText>Remote</w:instrText>
      </w:r>
      <w:r w:rsidRPr="00E32AA0">
        <w:instrText xml:space="preserve"> </w:instrText>
      </w:r>
      <w:r w:rsidRPr="009B2897">
        <w:rPr>
          <w:lang w:val="en-US"/>
        </w:rPr>
        <w:instrText>Desktop</w:instrText>
      </w:r>
      <w:r w:rsidRPr="00E32AA0">
        <w:instrText xml:space="preserve"> </w:instrText>
      </w:r>
      <w:r w:rsidRPr="009B2897">
        <w:rPr>
          <w:lang w:val="en-US"/>
        </w:rPr>
        <w:instrText>Services</w:instrText>
      </w:r>
      <w:r w:rsidRPr="00E32AA0">
        <w:instrText>"</w:instrText>
      </w:r>
      <w:r>
        <w:fldChar w:fldCharType="end"/>
      </w:r>
    </w:p>
    <w:p w14:paraId="0C71EC44" w14:textId="77777777" w:rsidR="00632041" w:rsidRPr="000A146C" w:rsidRDefault="00632041"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C1564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gridSpan w:val="2"/>
            <w:tcBorders>
              <w:top w:val="single" w:sz="4" w:space="0" w:color="auto"/>
              <w:bottom w:val="nil"/>
            </w:tcBorders>
          </w:tcPr>
          <w:p w14:paraId="4CC57810" w14:textId="0361A74A" w:rsidR="00632041" w:rsidRPr="00A50403" w:rsidRDefault="007331A1" w:rsidP="00C1564F">
            <w:pPr>
              <w:pStyle w:val="PURLMSH"/>
              <w:rPr>
                <w:i/>
              </w:rPr>
            </w:pPr>
            <w:r>
              <w:t xml:space="preserve">Право на получение программных услуг на серверах поставщиков центров обработки данных: </w:t>
            </w:r>
            <w:r>
              <w:rPr>
                <w:b/>
              </w:rPr>
              <w:t>Да</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501DAF" w:rsidRDefault="00632041" w:rsidP="00C1564F">
            <w:pPr>
              <w:pStyle w:val="PURTableHeaderWhite"/>
              <w:keepNext w:val="0"/>
              <w:keepLines w:val="0"/>
              <w:spacing w:after="0" w:line="240" w:lineRule="auto"/>
              <w:rPr>
                <w:i w:val="0"/>
                <w:color w:val="404040" w:themeColor="text1" w:themeTint="BF"/>
              </w:rPr>
            </w:pPr>
            <w:r>
              <w:rPr>
                <w:i w:val="0"/>
                <w:color w:val="404040" w:themeColor="text1" w:themeTint="BF"/>
              </w:rPr>
              <w:lastRenderedPageBreak/>
              <w:t>ЛИЦЕНЗИИ ПОДПИСЧИКА (SAL).</w:t>
            </w:r>
          </w:p>
        </w:tc>
      </w:tr>
      <w:tr w:rsidR="00632041" w:rsidRPr="0090053A"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C1564F">
            <w:pPr>
              <w:pStyle w:val="PURBody"/>
              <w:rPr>
                <w:i/>
              </w:rPr>
            </w:pPr>
            <w:r>
              <w:rPr>
                <w:b/>
              </w:rPr>
              <w:t>Необходимо:</w:t>
            </w:r>
          </w:p>
          <w:p w14:paraId="39D578F5" w14:textId="748C75A2" w:rsidR="00632041" w:rsidRPr="009B2897" w:rsidRDefault="00632041" w:rsidP="00C1564F">
            <w:pPr>
              <w:pStyle w:val="PURBullet-Indented"/>
              <w:spacing w:line="240" w:lineRule="auto"/>
              <w:rPr>
                <w:b/>
                <w:bCs/>
                <w:lang w:val="en-US"/>
              </w:rPr>
            </w:pPr>
            <w:r w:rsidRPr="009B2897">
              <w:rPr>
                <w:lang w:val="en-US"/>
              </w:rPr>
              <w:t>Windows Server 2012 R2 Remote Desktop Services SAL</w:t>
            </w:r>
          </w:p>
        </w:tc>
      </w:tr>
    </w:tbl>
    <w:p w14:paraId="60D322DF" w14:textId="77777777" w:rsidR="00632041" w:rsidRPr="00B707F8" w:rsidRDefault="00632041" w:rsidP="00C1564F">
      <w:pPr>
        <w:pStyle w:val="PURADDITIONALTERMSHEADERMB"/>
        <w:keepNext/>
      </w:pPr>
      <w:r>
        <w:t>Дополнительные условия.</w:t>
      </w:r>
    </w:p>
    <w:p w14:paraId="6368ABE6" w14:textId="77777777" w:rsidR="00632041" w:rsidRDefault="00632041" w:rsidP="00C1564F">
      <w:pPr>
        <w:pStyle w:val="PURBlueStrong-Indented"/>
        <w:keepLines w:val="0"/>
        <w:spacing w:line="240" w:lineRule="auto"/>
      </w:pPr>
      <w:r>
        <w:t>Только права на доступ</w:t>
      </w:r>
    </w:p>
    <w:p w14:paraId="419774F7" w14:textId="3191E439" w:rsidR="00632041" w:rsidRDefault="00632041" w:rsidP="00C1564F">
      <w:pPr>
        <w:pStyle w:val="PURBody-Indented"/>
      </w:pPr>
      <w:r>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служб удаленных рабочих столов Windows Server 2012 R2.</w:t>
      </w:r>
    </w:p>
    <w:p w14:paraId="6A6EFC79" w14:textId="77777777" w:rsidR="00632041" w:rsidRDefault="00632041" w:rsidP="00C1564F">
      <w:pPr>
        <w:pStyle w:val="PURBlueStrong-Indented"/>
        <w:keepNext w:val="0"/>
        <w:keepLines w:val="0"/>
        <w:spacing w:line="240" w:lineRule="auto"/>
      </w:pPr>
      <w:r>
        <w:t>Серверное ПО</w:t>
      </w:r>
    </w:p>
    <w:p w14:paraId="3ED89881" w14:textId="545B6AB8" w:rsidR="00632041" w:rsidRDefault="00632041" w:rsidP="00C1564F">
      <w:pPr>
        <w:pStyle w:val="PURBody-Indented"/>
      </w:pPr>
      <w:r>
        <w:t>Невзирая на Общие условия для Серверного программного обеспечения, серверное программное обеспечение должно отдельно обеспечиваться лицензиями Windows Server 2012 R2 «на процессор», как указано далее в условиях лицензии Windows Server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SAL для служб удаленных рабочих столов Windows Server.</w:t>
      </w:r>
    </w:p>
    <w:bookmarkStart w:id="945" w:name="_Toc299519173"/>
    <w:bookmarkStart w:id="946" w:name="_Toc299525037"/>
    <w:bookmarkStart w:id="947" w:name="_Toc299531605"/>
    <w:bookmarkStart w:id="948" w:name="_Toc299531929"/>
    <w:bookmarkStart w:id="949" w:name="_Toc299957212"/>
    <w:bookmarkEnd w:id="396"/>
    <w:bookmarkEnd w:id="921"/>
    <w:bookmarkEnd w:id="922"/>
    <w:bookmarkEnd w:id="923"/>
    <w:bookmarkEnd w:id="924"/>
    <w:p w14:paraId="4CE3F385" w14:textId="7DDDFA56" w:rsidR="000C3222" w:rsidRPr="00486EF8" w:rsidRDefault="00641CA7" w:rsidP="00C1564F">
      <w:pPr>
        <w:pStyle w:val="PURBody-Indented"/>
        <w:keepLines/>
        <w:ind w:left="274"/>
        <w:jc w:val="right"/>
        <w:rPr>
          <w:rStyle w:val="Hyperlink"/>
          <w:rFonts w:ascii="Arial Narrow" w:hAnsi="Arial Narrow"/>
          <w:sz w:val="16"/>
        </w:rPr>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3E2AA424" w14:textId="77777777" w:rsidR="00423D30" w:rsidRPr="00486EF8" w:rsidRDefault="00423D30" w:rsidP="00C1564F">
      <w:pPr>
        <w:pStyle w:val="PURBody-Indented"/>
        <w:keepLines/>
        <w:ind w:left="274"/>
        <w:rPr>
          <w:rStyle w:val="Hyperlink"/>
          <w:rFonts w:ascii="Arial Narrow" w:hAnsi="Arial Narrow"/>
          <w:sz w:val="16"/>
        </w:rPr>
        <w:sectPr w:rsidR="00423D30" w:rsidRPr="00486EF8" w:rsidSect="00DF3827">
          <w:footerReference w:type="default" r:id="rId181"/>
          <w:type w:val="continuous"/>
          <w:pgSz w:w="12240" w:h="15840" w:code="1"/>
          <w:pgMar w:top="1166" w:right="720" w:bottom="720" w:left="720" w:header="432" w:footer="288" w:gutter="0"/>
          <w:cols w:space="360"/>
          <w:docGrid w:linePitch="360"/>
        </w:sectPr>
      </w:pPr>
    </w:p>
    <w:p w14:paraId="2E0C07A4" w14:textId="46DC2285" w:rsidR="00FA133C" w:rsidRPr="00F54A36" w:rsidRDefault="00423D30" w:rsidP="00C1564F">
      <w:pPr>
        <w:pStyle w:val="PURSectionHeading"/>
      </w:pPr>
      <w:bookmarkStart w:id="950" w:name="_Toc378682293"/>
      <w:bookmarkStart w:id="951" w:name="_Toc371268305"/>
      <w:bookmarkStart w:id="952" w:name="_Toc379278508"/>
      <w:bookmarkStart w:id="953" w:name="_Toc428364804"/>
      <w:bookmarkStart w:id="954" w:name="HG"/>
      <w:bookmarkStart w:id="955" w:name="_Toc346536890"/>
      <w:bookmarkStart w:id="956" w:name="_Toc339280354"/>
      <w:r>
        <w:lastRenderedPageBreak/>
        <w:t>Модель лицензирования хост/гость</w:t>
      </w:r>
      <w:bookmarkEnd w:id="950"/>
      <w:bookmarkEnd w:id="951"/>
      <w:bookmarkEnd w:id="952"/>
      <w:bookmarkEnd w:id="953"/>
    </w:p>
    <w:p w14:paraId="1E8DFCFD" w14:textId="77777777" w:rsidR="00FA133C" w:rsidRDefault="00FA133C" w:rsidP="00C1564F">
      <w:pPr>
        <w:pStyle w:val="TOC2"/>
        <w:sectPr w:rsidR="00FA133C" w:rsidSect="00DF3827">
          <w:footerReference w:type="default" r:id="rId182"/>
          <w:pgSz w:w="12240" w:h="15840" w:code="1"/>
          <w:pgMar w:top="1166" w:right="720" w:bottom="720" w:left="720" w:header="432" w:footer="288" w:gutter="0"/>
          <w:cols w:space="360"/>
          <w:docGrid w:linePitch="360"/>
        </w:sectPr>
      </w:pPr>
    </w:p>
    <w:p w14:paraId="57C4571B" w14:textId="77777777" w:rsidR="00FD1448" w:rsidRDefault="00FA133C">
      <w:pPr>
        <w:pStyle w:val="TOC2"/>
        <w:rPr>
          <w:noProof/>
          <w:color w:val="auto"/>
          <w:sz w:val="22"/>
          <w:lang w:val="en-US" w:eastAsia="ja-JP" w:bidi="ar-SA"/>
        </w:rPr>
      </w:pPr>
      <w:r>
        <w:lastRenderedPageBreak/>
        <w:fldChar w:fldCharType="begin"/>
      </w:r>
      <w:r>
        <w:instrText xml:space="preserve"> TOC \b </w:instrText>
      </w:r>
      <w:r w:rsidR="00A50B1C">
        <w:instrText>HG</w:instrText>
      </w:r>
      <w:r>
        <w:instrText xml:space="preserve"> \h \z \t "PUR Product Name,2" </w:instrText>
      </w:r>
      <w:r>
        <w:fldChar w:fldCharType="separate"/>
      </w:r>
      <w:hyperlink w:anchor="_Toc428364272" w:history="1">
        <w:r w:rsidR="00FD1448" w:rsidRPr="00EC4F3D">
          <w:rPr>
            <w:rStyle w:val="Hyperlink"/>
            <w:noProof/>
          </w:rPr>
          <w:t>Пакет облачной платформы</w:t>
        </w:r>
        <w:r w:rsidR="00FD1448">
          <w:rPr>
            <w:noProof/>
            <w:webHidden/>
          </w:rPr>
          <w:tab/>
        </w:r>
        <w:r w:rsidR="00FD1448">
          <w:rPr>
            <w:noProof/>
            <w:webHidden/>
          </w:rPr>
          <w:fldChar w:fldCharType="begin"/>
        </w:r>
        <w:r w:rsidR="00FD1448">
          <w:rPr>
            <w:noProof/>
            <w:webHidden/>
          </w:rPr>
          <w:instrText xml:space="preserve"> PAGEREF _Toc428364272 \h </w:instrText>
        </w:r>
        <w:r w:rsidR="00FD1448">
          <w:rPr>
            <w:noProof/>
            <w:webHidden/>
          </w:rPr>
        </w:r>
        <w:r w:rsidR="00FD1448">
          <w:rPr>
            <w:noProof/>
            <w:webHidden/>
          </w:rPr>
          <w:fldChar w:fldCharType="separate"/>
        </w:r>
        <w:r w:rsidR="00FD1448">
          <w:rPr>
            <w:noProof/>
            <w:webHidden/>
          </w:rPr>
          <w:t>65</w:t>
        </w:r>
        <w:r w:rsidR="00FD1448">
          <w:rPr>
            <w:noProof/>
            <w:webHidden/>
          </w:rPr>
          <w:fldChar w:fldCharType="end"/>
        </w:r>
      </w:hyperlink>
    </w:p>
    <w:p w14:paraId="224E89B7" w14:textId="77777777" w:rsidR="00FD1448" w:rsidRDefault="00A93FEE">
      <w:pPr>
        <w:pStyle w:val="TOC2"/>
        <w:rPr>
          <w:noProof/>
          <w:color w:val="auto"/>
          <w:sz w:val="22"/>
          <w:lang w:val="en-US" w:eastAsia="ja-JP" w:bidi="ar-SA"/>
        </w:rPr>
      </w:pPr>
      <w:hyperlink w:anchor="_Toc428364273" w:history="1">
        <w:r w:rsidR="00FD1448" w:rsidRPr="00EC4F3D">
          <w:rPr>
            <w:rStyle w:val="Hyperlink"/>
            <w:noProof/>
          </w:rPr>
          <w:t>Гость облачной платформы</w:t>
        </w:r>
        <w:r w:rsidR="00FD1448">
          <w:rPr>
            <w:noProof/>
            <w:webHidden/>
          </w:rPr>
          <w:tab/>
        </w:r>
        <w:r w:rsidR="00FD1448">
          <w:rPr>
            <w:noProof/>
            <w:webHidden/>
          </w:rPr>
          <w:fldChar w:fldCharType="begin"/>
        </w:r>
        <w:r w:rsidR="00FD1448">
          <w:rPr>
            <w:noProof/>
            <w:webHidden/>
          </w:rPr>
          <w:instrText xml:space="preserve"> PAGEREF _Toc428364273 \h </w:instrText>
        </w:r>
        <w:r w:rsidR="00FD1448">
          <w:rPr>
            <w:noProof/>
            <w:webHidden/>
          </w:rPr>
        </w:r>
        <w:r w:rsidR="00FD1448">
          <w:rPr>
            <w:noProof/>
            <w:webHidden/>
          </w:rPr>
          <w:fldChar w:fldCharType="separate"/>
        </w:r>
        <w:r w:rsidR="00FD1448">
          <w:rPr>
            <w:noProof/>
            <w:webHidden/>
          </w:rPr>
          <w:t>66</w:t>
        </w:r>
        <w:r w:rsidR="00FD1448">
          <w:rPr>
            <w:noProof/>
            <w:webHidden/>
          </w:rPr>
          <w:fldChar w:fldCharType="end"/>
        </w:r>
      </w:hyperlink>
    </w:p>
    <w:p w14:paraId="476847BB" w14:textId="50C19B7C" w:rsidR="00CD228C" w:rsidRDefault="00FA133C" w:rsidP="00C1564F">
      <w:pPr>
        <w:pStyle w:val="PURHeading1"/>
        <w:spacing w:line="240" w:lineRule="auto"/>
      </w:pPr>
      <w:r>
        <w:fldChar w:fldCharType="end"/>
      </w:r>
      <w:r>
        <w:t>Общие условия</w:t>
      </w:r>
    </w:p>
    <w:p w14:paraId="16E2D520" w14:textId="77777777" w:rsidR="00CD228C" w:rsidRDefault="00CD228C" w:rsidP="00C1564F">
      <w:pPr>
        <w:pStyle w:val="PURHeading2"/>
        <w:spacing w:line="240" w:lineRule="auto"/>
      </w:pPr>
      <w:r>
        <w:t>Лицензии хоста и гостя</w:t>
      </w:r>
    </w:p>
    <w:p w14:paraId="1716FAB4" w14:textId="77777777" w:rsidR="00CD228C" w:rsidRPr="00FF6816" w:rsidRDefault="00CD228C" w:rsidP="00C1564F">
      <w:pPr>
        <w:pStyle w:val="PURBody-Indented"/>
        <w:spacing w:after="110"/>
        <w:ind w:left="274"/>
      </w:pPr>
      <w:r>
        <w:t>Для модели лицензирования хост/гость необходимы лицензии хоста и гостя, лицензии SAL «на пользователя» для пользователей, получающих доступ к определенным функциям программного обеспечения гостя.</w:t>
      </w:r>
      <w:r>
        <w:rPr>
          <w:rFonts w:ascii="Tahoma" w:hAnsi="Tahoma" w:cs="Tahoma"/>
          <w:sz w:val="20"/>
        </w:rPr>
        <w:t xml:space="preserve"> </w:t>
      </w:r>
      <w:r>
        <w:t xml:space="preserve">Лицензии хостов необходимы для «фабрики хостов» — набора физических процессоров и виртуальных Операционных сред, которые настроены и используются в качестве узла для предоставления виртуализации, сетевых служб, управления и файловых служб. Лицензии гостя требуются для виртуальных Операционных сред. </w:t>
      </w:r>
    </w:p>
    <w:p w14:paraId="679C8934" w14:textId="77777777" w:rsidR="00CD228C" w:rsidRPr="00732F38" w:rsidRDefault="00CD228C" w:rsidP="00C1564F">
      <w:pPr>
        <w:pStyle w:val="PURHeading2"/>
        <w:spacing w:line="240" w:lineRule="auto"/>
      </w:pPr>
      <w:r>
        <w:t>Назначение лицензий</w:t>
      </w:r>
    </w:p>
    <w:p w14:paraId="7B488A78" w14:textId="77777777" w:rsidR="00CD228C" w:rsidRDefault="00CD228C" w:rsidP="00C1564F">
      <w:pPr>
        <w:pStyle w:val="PURBody-Indented"/>
        <w:spacing w:after="110"/>
        <w:ind w:left="274"/>
      </w:pPr>
      <w:r>
        <w:t xml:space="preserve">Прежде чем использовать программное обеспечение для Фабрики хостов, вы должны назначить для каждого сервера в Фабрике хостов по одной лицензии хоста для каждого физического процессора на сервере. Каждый сервер, для которого вы назначаете необходимое количество лицензий, является «лицензированным хост-сервером». </w:t>
      </w:r>
    </w:p>
    <w:p w14:paraId="28F52417" w14:textId="77777777" w:rsidR="00CD228C" w:rsidRPr="00BD7277" w:rsidRDefault="00CD228C" w:rsidP="00C1564F">
      <w:pPr>
        <w:pStyle w:val="PURHeading2"/>
        <w:spacing w:line="240" w:lineRule="auto"/>
      </w:pPr>
      <w:r>
        <w:t>Использование программного обеспечения</w:t>
      </w:r>
    </w:p>
    <w:p w14:paraId="5F7661FE" w14:textId="77777777" w:rsidR="00CD228C" w:rsidRDefault="00CD228C" w:rsidP="00C1564F">
      <w:pPr>
        <w:pStyle w:val="PURBody-Indented"/>
        <w:spacing w:after="110"/>
        <w:ind w:left="274"/>
        <w:rPr>
          <w:lang w:eastAsia="zh-CN"/>
        </w:rPr>
      </w:pPr>
      <w:r>
        <w:rPr>
          <w:b/>
          <w:bCs/>
        </w:rPr>
        <w:t>Программное обеспечение хоста.</w:t>
      </w:r>
      <w:r>
        <w:t xml:space="preserve"> Программное обеспечение, которое вы лицензируете в рамках лицензий на хост, является «программным обеспечением хоста». После того, как вы назначите требуемое количество лицензий на хост, вы можете использовать любое количество экземпляров программного обеспечения хоста для развертывания, настройки, управления и работы Фабрики хостов. Использование вами программного обеспечения хоста подчиняется ограничениям, предусмотренным разделом «Условия лицензии для конкретного продукта».</w:t>
      </w:r>
    </w:p>
    <w:p w14:paraId="5B9A2CBB" w14:textId="6DD9C2B4" w:rsidR="00CD228C" w:rsidRPr="00A8614F" w:rsidRDefault="00CD228C" w:rsidP="00C1564F">
      <w:pPr>
        <w:pStyle w:val="PURBody-Indented"/>
        <w:spacing w:after="110"/>
        <w:ind w:left="274"/>
        <w:rPr>
          <w:lang w:eastAsia="zh-CN"/>
        </w:rPr>
      </w:pPr>
      <w:r>
        <w:rPr>
          <w:b/>
          <w:bCs/>
        </w:rPr>
        <w:t>Программное обеспечение гостя.</w:t>
      </w:r>
      <w:r>
        <w:t xml:space="preserve"> Программное обеспечение, которое вы лицензируете в рамках лицензий на гостя, является «программным обеспечением гостя». Программное обеспечение гостя состоит из серверного программного обеспечения и дополнительного программного обеспечения. Вы можете запускать серверное ПО гостя только в виртуальной операционной среде, размещенной с использованием возможностей виртуализации Hyper-V пакета облачной платформы Microsoft на лицензионном хост-сервере. Для каждой приобретенной лицензии на программное обеспечение гостя вы можете запустить один экземпляр серверного программного обеспечения гостя и любое количество экземпляров дополнительного программного обеспечения. Дополнительное программное обеспечение можно запускать в физических и виртуальных Операционных средах на любом количестве устройств, и его можно использовать только с серверным программным обеспечением гостя.</w:t>
      </w:r>
    </w:p>
    <w:p w14:paraId="44B2EB82" w14:textId="77777777" w:rsidR="00CD228C" w:rsidRPr="00FD0417" w:rsidRDefault="00CD228C" w:rsidP="00C1564F">
      <w:pPr>
        <w:pStyle w:val="PURHeading2"/>
        <w:spacing w:line="240" w:lineRule="auto"/>
      </w:pPr>
      <w:r>
        <w:t>Создание экземпляров и хранение на серверах или носителях</w:t>
      </w:r>
    </w:p>
    <w:p w14:paraId="1F01B172" w14:textId="77777777" w:rsidR="00CD228C" w:rsidRPr="00710E52" w:rsidRDefault="00CD228C" w:rsidP="00C1564F">
      <w:pPr>
        <w:pStyle w:val="PURBody-Indented"/>
        <w:spacing w:after="110"/>
        <w:ind w:left="274"/>
      </w:pPr>
      <w:r>
        <w:t>У вас имеются дополнительные права, приводящиеся ниже, для каждой из приобретенной лицензии.</w:t>
      </w:r>
    </w:p>
    <w:p w14:paraId="1F012660" w14:textId="77777777" w:rsidR="00CD228C" w:rsidRPr="00710E52" w:rsidRDefault="00CD228C" w:rsidP="00C1564F">
      <w:pPr>
        <w:pStyle w:val="PURBullet-Indented"/>
        <w:spacing w:line="240" w:lineRule="auto"/>
      </w:pPr>
      <w:r>
        <w:t>Вы можете создавать любое количество экземпляров программного обеспечения хоста и гостя.</w:t>
      </w:r>
    </w:p>
    <w:p w14:paraId="0A2A010D" w14:textId="77777777" w:rsidR="00CD228C" w:rsidRPr="00710E52" w:rsidRDefault="00CD228C" w:rsidP="00C1564F">
      <w:pPr>
        <w:pStyle w:val="PURBullet-Indented"/>
        <w:spacing w:line="240" w:lineRule="auto"/>
      </w:pPr>
      <w:r>
        <w:t>Вы можете хранить экземпляры программного обеспечения хоста и гостя на любом вашем сервере или носителе.</w:t>
      </w:r>
    </w:p>
    <w:p w14:paraId="087710D7" w14:textId="560F68A7" w:rsidR="00CD228C" w:rsidRPr="00710E52" w:rsidRDefault="00CD228C" w:rsidP="00C1564F">
      <w:pPr>
        <w:pStyle w:val="PURBullet-Indented"/>
        <w:spacing w:line="240" w:lineRule="auto"/>
      </w:pPr>
      <w:r>
        <w:t>Вы можете создавать и хранить экземпляры только в рамках реализации вашего права на запуск экземпляров программного обеспечения в соответствии с условиями лицензий, как описано выше.</w:t>
      </w:r>
    </w:p>
    <w:p w14:paraId="43D19174" w14:textId="03160A91" w:rsidR="00CD228C" w:rsidRPr="00486EF8" w:rsidRDefault="00A93FEE" w:rsidP="00C1564F">
      <w:pPr>
        <w:pStyle w:val="PURBullet"/>
        <w:keepLines/>
        <w:numPr>
          <w:ilvl w:val="0"/>
          <w:numId w:val="0"/>
        </w:numPr>
        <w:spacing w:line="240" w:lineRule="auto"/>
        <w:jc w:val="right"/>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59C5F39E" w14:textId="77777777" w:rsidR="00CD228C" w:rsidRPr="00893CE7" w:rsidRDefault="00CD228C" w:rsidP="00C1564F">
      <w:pPr>
        <w:pStyle w:val="PURHeading1"/>
        <w:spacing w:line="240" w:lineRule="auto"/>
      </w:pPr>
      <w:r>
        <w:t>Условия лицензии для конкретного продукта</w:t>
      </w:r>
    </w:p>
    <w:p w14:paraId="1A1FE47E" w14:textId="79C9379E" w:rsidR="00CD228C" w:rsidRDefault="00CD228C" w:rsidP="00C1564F">
      <w:pPr>
        <w:pStyle w:val="PURProductName"/>
      </w:pPr>
      <w:bookmarkStart w:id="957" w:name="_Toc370118465"/>
      <w:bookmarkStart w:id="958" w:name="_Toc370124875"/>
      <w:bookmarkStart w:id="959" w:name="_Toc370125144"/>
      <w:bookmarkStart w:id="960" w:name="_Toc370125584"/>
      <w:bookmarkStart w:id="961" w:name="_Toc378682119"/>
      <w:bookmarkStart w:id="962" w:name="_Toc378682294"/>
      <w:bookmarkStart w:id="963" w:name="_Toc371268306"/>
      <w:bookmarkStart w:id="964" w:name="_Toc371268373"/>
      <w:bookmarkStart w:id="965" w:name="_Toc379278509"/>
      <w:bookmarkStart w:id="966" w:name="_Toc428364272"/>
      <w:bookmarkStart w:id="967" w:name="_Toc428364805"/>
      <w:r>
        <w:t>Пакет облачной платформы</w:t>
      </w:r>
      <w:bookmarkEnd w:id="957"/>
      <w:bookmarkEnd w:id="958"/>
      <w:bookmarkEnd w:id="959"/>
      <w:bookmarkEnd w:id="960"/>
      <w:bookmarkEnd w:id="961"/>
      <w:bookmarkEnd w:id="962"/>
      <w:bookmarkEnd w:id="963"/>
      <w:bookmarkEnd w:id="964"/>
      <w:bookmarkEnd w:id="965"/>
      <w:bookmarkEnd w:id="966"/>
      <w:bookmarkEnd w:id="967"/>
      <w:r>
        <w:fldChar w:fldCharType="begin"/>
      </w:r>
      <w:r>
        <w:instrText>XE "Пакет облачной платформы"</w:instrText>
      </w:r>
      <w:r>
        <w:fldChar w:fldCharType="end"/>
      </w:r>
    </w:p>
    <w:p w14:paraId="548D856C" w14:textId="77777777" w:rsidR="00CD228C" w:rsidRPr="000A146C" w:rsidRDefault="00CD228C"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14:paraId="0F001618" w14:textId="77777777" w:rsidTr="00866FFA">
        <w:tc>
          <w:tcPr>
            <w:tcW w:w="2477" w:type="pct"/>
          </w:tcPr>
          <w:p w14:paraId="54445D4B" w14:textId="5D8D5CCD" w:rsidR="00CD228C" w:rsidRPr="003667B6" w:rsidRDefault="00CD228C" w:rsidP="00C1564F">
            <w:pPr>
              <w:pStyle w:val="PURLMSH"/>
            </w:pPr>
            <w:r>
              <w:t xml:space="preserve">Перемещение лицензий в фермах серверов: </w:t>
            </w:r>
            <w:r>
              <w:rPr>
                <w:b/>
              </w:rPr>
              <w:t>Нет</w:t>
            </w:r>
          </w:p>
        </w:tc>
        <w:tc>
          <w:tcPr>
            <w:tcW w:w="2523" w:type="pct"/>
          </w:tcPr>
          <w:p w14:paraId="5DBBF703" w14:textId="247437CB" w:rsidR="00CD228C" w:rsidRDefault="00CD228C" w:rsidP="00C1564F">
            <w:pPr>
              <w:pStyle w:val="PURLMSH"/>
            </w:pPr>
            <w:r>
              <w:t xml:space="preserve">См. соответствующее уведомление. </w:t>
            </w:r>
            <w:r>
              <w:rPr>
                <w:b/>
              </w:rPr>
              <w:t xml:space="preserve">Передача данных </w:t>
            </w:r>
            <w:r>
              <w:rPr>
                <w:i/>
              </w:rPr>
              <w:t xml:space="preserve">(см. </w:t>
            </w:r>
            <w:hyperlink w:anchor="Appendix2" w:history="1">
              <w:r>
                <w:rPr>
                  <w:rStyle w:val="Hyperlink"/>
                  <w:i/>
                </w:rPr>
                <w:t>Приложение 2</w:t>
              </w:r>
            </w:hyperlink>
            <w:r>
              <w:rPr>
                <w:i/>
              </w:rPr>
              <w:t>)</w:t>
            </w:r>
          </w:p>
        </w:tc>
      </w:tr>
      <w:tr w:rsidR="00CD228C" w14:paraId="47E08992" w14:textId="77777777" w:rsidTr="00866FFA">
        <w:tc>
          <w:tcPr>
            <w:tcW w:w="2477" w:type="pct"/>
          </w:tcPr>
          <w:p w14:paraId="115C4EB2" w14:textId="77777777" w:rsidR="00CD228C" w:rsidRPr="003667B6" w:rsidRDefault="00CD228C" w:rsidP="00C1564F">
            <w:pPr>
              <w:pStyle w:val="PURLMSH"/>
            </w:pPr>
            <w:r>
              <w:t xml:space="preserve">Клиентское/Дополнительное программное обеспечение </w:t>
            </w:r>
            <w:r>
              <w:rPr>
                <w:b/>
              </w:rPr>
              <w:t>Нет</w:t>
            </w:r>
          </w:p>
        </w:tc>
        <w:tc>
          <w:tcPr>
            <w:tcW w:w="2523" w:type="pct"/>
          </w:tcPr>
          <w:p w14:paraId="1D43AA14" w14:textId="77777777" w:rsidR="00CD228C" w:rsidRDefault="00CD228C" w:rsidP="00C1564F">
            <w:pPr>
              <w:pStyle w:val="PURLMSH"/>
            </w:pPr>
          </w:p>
        </w:tc>
      </w:tr>
    </w:tbl>
    <w:p w14:paraId="0C0A8ABF" w14:textId="77777777" w:rsidR="00CD228C" w:rsidRPr="002760D0" w:rsidRDefault="00CD228C" w:rsidP="00C1564F">
      <w:pPr>
        <w:pStyle w:val="PURADDITIONALTERMSHEADERMB"/>
      </w:pPr>
      <w:r>
        <w:t>Дополнительные условия.</w:t>
      </w:r>
    </w:p>
    <w:p w14:paraId="0B7979A9" w14:textId="77777777" w:rsidR="00CD228C" w:rsidRPr="00170E24" w:rsidRDefault="00CD228C" w:rsidP="00C1564F">
      <w:pPr>
        <w:pStyle w:val="PURBody-Indented"/>
        <w:rPr>
          <w:lang w:eastAsia="zh-CN"/>
        </w:rPr>
      </w:pPr>
      <w:r>
        <w:t>Пакет облачной платформы лицензируется в рамках лицензий хоста.</w:t>
      </w:r>
    </w:p>
    <w:p w14:paraId="4E3D0BAE" w14:textId="09923BC9" w:rsidR="00CD228C" w:rsidRDefault="00CD228C" w:rsidP="00C1564F">
      <w:pPr>
        <w:pStyle w:val="PURBody-Indented"/>
        <w:rPr>
          <w:b/>
        </w:rPr>
      </w:pPr>
      <w:r>
        <w:rPr>
          <w:smallCaps/>
          <w:color w:val="00467F" w:themeColor="text2"/>
        </w:rPr>
        <w:t>Ограниченное использование Компонентов программного обеспечения</w:t>
      </w:r>
    </w:p>
    <w:p w14:paraId="16F5F066" w14:textId="77777777" w:rsidR="00CD228C" w:rsidRPr="00FA5B66" w:rsidRDefault="00CD228C" w:rsidP="00C1564F">
      <w:pPr>
        <w:pStyle w:val="PURBody-Indented"/>
        <w:rPr>
          <w:rFonts w:ascii="Tahoma" w:hAnsi="Tahoma" w:cs="Tahoma"/>
          <w:b/>
          <w:sz w:val="20"/>
        </w:rPr>
      </w:pPr>
      <w:r>
        <w:lastRenderedPageBreak/>
        <w:t>Программное обеспечение включает в себя следующие компоненты:</w:t>
      </w:r>
    </w:p>
    <w:p w14:paraId="741438E4" w14:textId="77777777" w:rsidR="00CD228C" w:rsidRPr="00FA5B66" w:rsidRDefault="00CD228C" w:rsidP="00C1564F">
      <w:pPr>
        <w:pStyle w:val="PURBullet-Indented"/>
        <w:spacing w:line="240" w:lineRule="auto"/>
      </w:pPr>
      <w:r>
        <w:t>Windows Server 2012, R2-версия</w:t>
      </w:r>
    </w:p>
    <w:p w14:paraId="46D779BD" w14:textId="77777777" w:rsidR="00CD228C" w:rsidRPr="00FA5B66" w:rsidRDefault="00CD228C" w:rsidP="00C1564F">
      <w:pPr>
        <w:pStyle w:val="PURBullet-Indented"/>
        <w:spacing w:line="240" w:lineRule="auto"/>
      </w:pPr>
      <w:r>
        <w:t>System Center 2012 R2</w:t>
      </w:r>
    </w:p>
    <w:p w14:paraId="53662BB0" w14:textId="77777777" w:rsidR="00CD228C" w:rsidRPr="00FA5B66" w:rsidRDefault="00CD228C" w:rsidP="00C1564F">
      <w:pPr>
        <w:pStyle w:val="PURBullet-Indented"/>
        <w:spacing w:line="240" w:lineRule="auto"/>
      </w:pPr>
      <w:r>
        <w:t>Пакет Windows Azure для Windows Server</w:t>
      </w:r>
    </w:p>
    <w:p w14:paraId="11A6EB96" w14:textId="77777777" w:rsidR="00CD228C" w:rsidRPr="00FA5B66" w:rsidRDefault="00CD228C" w:rsidP="00C1564F">
      <w:pPr>
        <w:pStyle w:val="PURBullet-Indented"/>
        <w:spacing w:line="240" w:lineRule="auto"/>
      </w:pPr>
      <w:r>
        <w:t>SQL Server 2012 Standard</w:t>
      </w:r>
    </w:p>
    <w:p w14:paraId="4BA89B81" w14:textId="697055F7" w:rsidR="00CD228C" w:rsidRPr="00FA5B66" w:rsidRDefault="00CD228C" w:rsidP="00C1564F">
      <w:pPr>
        <w:pStyle w:val="PURBody-Indented"/>
        <w:rPr>
          <w:lang w:eastAsia="zh-CN"/>
        </w:rPr>
      </w:pPr>
      <w:r>
        <w:t>Приобретая лицензию на программное обеспечение Пакета облачной платформы, вы не получаете лицензии для отдельных компонентов программного обеспечения, указанных выше. Эти компоненты программного обеспечения можно использовать только так, как описано в данном разделе.</w:t>
      </w:r>
    </w:p>
    <w:p w14:paraId="1E627EAE" w14:textId="11026226" w:rsidR="00CD228C" w:rsidRPr="00FA5B66" w:rsidRDefault="00CD228C" w:rsidP="00C1564F">
      <w:pPr>
        <w:pStyle w:val="PURBullet-Indented"/>
        <w:spacing w:line="240" w:lineRule="auto"/>
      </w:pPr>
      <w:r>
        <w:t>System Center 2012 R2 — вы должны использовать этот компонент только для управления физическими и виртуальными Операционными средами в Структуре хостов и для управления экземплярами Гостя облачной платформы (лицензируется отдельно), а также экземплярами сторонних операционных систем, размещенными в Структуре хостов.</w:t>
      </w:r>
    </w:p>
    <w:p w14:paraId="43A29262" w14:textId="5AF03DF2" w:rsidR="00CD228C" w:rsidRPr="00FA5B66" w:rsidRDefault="00CD228C" w:rsidP="00C1564F">
      <w:pPr>
        <w:pStyle w:val="PURBullet-Indented"/>
        <w:spacing w:line="240" w:lineRule="auto"/>
      </w:pPr>
      <w:r>
        <w:t>Пакет Microsoft Azure — вы должны использовать этот компонент для подготовки и развертывания любой физической или виртуальной Операционной среды в Структуре хостов.</w:t>
      </w:r>
    </w:p>
    <w:p w14:paraId="4ED683C8" w14:textId="3ABECB9C" w:rsidR="00CD228C" w:rsidRPr="00FA5B66" w:rsidRDefault="00CD228C" w:rsidP="00C1564F">
      <w:pPr>
        <w:pStyle w:val="PURBullet-Indented"/>
        <w:spacing w:line="240" w:lineRule="auto"/>
      </w:pPr>
      <w:r>
        <w:t>SQL Server 2012 Standard — вы можете использовать этот компонент только для поддержки System Center 2012 R2 и (или) Пакета Windows Azure. Вы не имеете права использовать этот компонент для создания, настройки, опроса, изменения или другого использования базы данных, которую не использует непосредственно System Center 2012 R2 и (или) Пакет Windows Azure.</w:t>
      </w:r>
    </w:p>
    <w:p w14:paraId="168A62C1" w14:textId="4D854913" w:rsidR="00CD228C" w:rsidRPr="00566A5E" w:rsidRDefault="00CD228C" w:rsidP="00C1564F">
      <w:pPr>
        <w:pStyle w:val="PURBullet-Indented"/>
        <w:spacing w:line="240" w:lineRule="auto"/>
      </w:pPr>
      <w:r>
        <w:t>Windows Server 2012 R2 — вы должны использовать этот компонент только как операционную систему для физических и виртуальных Операционных сред, которые используются в Структуре хостов. В любой физической или виртуальной Операционной среде, которая использует этот компонент как операционную систему, вы можете использовать все доступные функции в этом компоненте для развертывания, настройки, управления и работы Фабрики хостов. В любой физической или виртуальной Операционной среде, которая использует этот компонент как операционную систему, вы можете запускать только следующие приложения исключительно для следующих целей:</w:t>
      </w:r>
    </w:p>
    <w:p w14:paraId="55FB4A72" w14:textId="77777777" w:rsidR="00CD228C" w:rsidRPr="00566A5E" w:rsidRDefault="00CD228C" w:rsidP="00C1564F">
      <w:pPr>
        <w:pStyle w:val="PURBullet-Indented"/>
        <w:spacing w:line="240" w:lineRule="auto"/>
        <w:ind w:left="720"/>
      </w:pPr>
      <w:r>
        <w:t>System Center 2012 R2 для описанных выше целей;</w:t>
      </w:r>
    </w:p>
    <w:p w14:paraId="2463EA6E" w14:textId="77777777" w:rsidR="00CD228C" w:rsidRPr="00566A5E" w:rsidRDefault="00CD228C" w:rsidP="00C1564F">
      <w:pPr>
        <w:pStyle w:val="PURBullet-Indented"/>
        <w:spacing w:line="240" w:lineRule="auto"/>
        <w:ind w:left="720"/>
      </w:pPr>
      <w:r>
        <w:t>Windows Azure Pack для описанных выше целей;</w:t>
      </w:r>
    </w:p>
    <w:p w14:paraId="282550D5" w14:textId="77777777" w:rsidR="00CD228C" w:rsidRPr="00566A5E" w:rsidRDefault="00CD228C" w:rsidP="00C1564F">
      <w:pPr>
        <w:pStyle w:val="PURBullet-Indented"/>
        <w:spacing w:line="240" w:lineRule="auto"/>
        <w:ind w:left="720"/>
      </w:pPr>
      <w:r>
        <w:t>SQL Server 2012 Standard для описанных выше целей;</w:t>
      </w:r>
    </w:p>
    <w:p w14:paraId="3A9AD12C" w14:textId="77777777" w:rsidR="00CD228C" w:rsidRPr="00FA5B66" w:rsidRDefault="00CD228C" w:rsidP="00C1564F">
      <w:pPr>
        <w:pStyle w:val="PURBullet-Indented"/>
        <w:spacing w:line="240" w:lineRule="auto"/>
        <w:ind w:left="720"/>
      </w:pPr>
      <w:r>
        <w:t>приложения, которые используются исключительно для развертывания, настройки, управления и работы Фабрики хостов.</w:t>
      </w:r>
    </w:p>
    <w:p w14:paraId="60575DFF" w14:textId="77777777" w:rsidR="00CD228C" w:rsidRDefault="00CD228C" w:rsidP="00C1564F">
      <w:pPr>
        <w:pStyle w:val="PURBlueStrong-Indented"/>
        <w:spacing w:line="240" w:lineRule="auto"/>
        <w:rPr>
          <w:smallCaps w:val="0"/>
          <w:color w:val="404040" w:themeColor="text1" w:themeTint="BF"/>
          <w:spacing w:val="0"/>
          <w:lang w:eastAsia="zh-CN"/>
        </w:rPr>
      </w:pPr>
      <w:r>
        <w:rPr>
          <w:smallCaps w:val="0"/>
          <w:color w:val="404040" w:themeColor="text1" w:themeTint="BF"/>
        </w:rPr>
        <w:t xml:space="preserve">Вы не имеете права использовать любые другие приложения для любых целей в любой физической или виртуальной Операционной среде в Фабрике хостов, где компонент Windows Server 2012 R2 используется в качестве операционной системы. </w:t>
      </w:r>
    </w:p>
    <w:p w14:paraId="12BDF7C0" w14:textId="77777777" w:rsidR="00CD228C" w:rsidRPr="0074007B" w:rsidRDefault="00CD228C" w:rsidP="00C1564F">
      <w:pPr>
        <w:pStyle w:val="PURBlueStrong-Indented"/>
        <w:spacing w:line="240" w:lineRule="auto"/>
        <w:rPr>
          <w:smallCaps w:val="0"/>
          <w:color w:val="404040" w:themeColor="text1" w:themeTint="BF"/>
          <w:spacing w:val="0"/>
          <w:lang w:eastAsia="zh-CN"/>
        </w:rPr>
      </w:pPr>
      <w:r>
        <w:rPr>
          <w:smallCaps w:val="0"/>
          <w:color w:val="404040" w:themeColor="text1" w:themeTint="BF"/>
        </w:rPr>
        <w:t>Необходимо приобрести отдельную лицензию Гостя облачной платформы Microsoft для каждого экземпляра Гостя облачной платформы Microsoft, к которому предоставляется удаленный доступ в Фабрике хостов.</w:t>
      </w:r>
    </w:p>
    <w:p w14:paraId="61987B7D" w14:textId="77777777" w:rsidR="00CD228C" w:rsidRPr="00FD0417" w:rsidRDefault="00CD228C" w:rsidP="00C1564F">
      <w:pPr>
        <w:pStyle w:val="PURBlueStrong"/>
        <w:spacing w:line="240" w:lineRule="auto"/>
      </w:pPr>
      <w:r>
        <w:t>Лицензии подписчика (SAL) для доступа не требуются</w:t>
      </w:r>
    </w:p>
    <w:p w14:paraId="31C65CE7" w14:textId="77777777" w:rsidR="00CD228C" w:rsidRDefault="00CD228C" w:rsidP="00C1564F">
      <w:pPr>
        <w:pStyle w:val="PURBody-Indented"/>
      </w:pPr>
      <w:r>
        <w:t>Лицензии SAL для других устройств для доступа к экземплярам программного обеспечения не требуются.</w:t>
      </w:r>
    </w:p>
    <w:p w14:paraId="2F217927" w14:textId="77777777" w:rsidR="00CD228C" w:rsidRDefault="00CD228C" w:rsidP="00C1564F">
      <w:pPr>
        <w:pStyle w:val="PURBlueStrong-Indented"/>
        <w:spacing w:line="240" w:lineRule="auto"/>
      </w:pPr>
      <w:r>
        <w:t>Программное обеспечение .NET Framework и исправление Windows 975759</w:t>
      </w:r>
    </w:p>
    <w:p w14:paraId="14941A59" w14:textId="3D1EB365" w:rsidR="00506D38" w:rsidRPr="006F7AFD" w:rsidRDefault="00CD228C" w:rsidP="00C1564F">
      <w:pPr>
        <w:pStyle w:val="PURBody-Indented"/>
      </w:pPr>
      <w:r>
        <w:t xml:space="preserve">Программное обеспечение включает в себя программное обеспечение Microsoft .NET Framework и исправление </w:t>
      </w:r>
      <w:r w:rsidR="00D66F7E" w:rsidRPr="00D66F7E">
        <w:br/>
      </w:r>
      <w:r>
        <w:t>Windows 975759. См. условия лицензии для программного обеспечения .NET Framework и PowerShell и исправления Windows 975759 в разделе «Универсальные условия лицензии».</w:t>
      </w:r>
    </w:p>
    <w:p w14:paraId="28C1E29D" w14:textId="391FEAC9" w:rsidR="00CC4461" w:rsidRPr="008D5AC9" w:rsidRDefault="00A93FEE" w:rsidP="00C1564F">
      <w:pPr>
        <w:pStyle w:val="PURBody-Indented"/>
        <w:keepLines/>
        <w:ind w:left="274"/>
        <w:jc w:val="right"/>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311F64FF" w14:textId="2DBF908B" w:rsidR="00CC4461" w:rsidRPr="009214B8" w:rsidRDefault="00CC4461" w:rsidP="00C1564F">
      <w:pPr>
        <w:pStyle w:val="PURProductName"/>
      </w:pPr>
      <w:bookmarkStart w:id="968" w:name="_Toc370118466"/>
      <w:bookmarkStart w:id="969" w:name="_Toc370124876"/>
      <w:bookmarkStart w:id="970" w:name="_Toc370125145"/>
      <w:bookmarkStart w:id="971" w:name="_Toc370125585"/>
      <w:bookmarkStart w:id="972" w:name="_Toc378682120"/>
      <w:bookmarkStart w:id="973" w:name="_Toc378682295"/>
      <w:bookmarkStart w:id="974" w:name="_Toc371268307"/>
      <w:bookmarkStart w:id="975" w:name="_Toc371268374"/>
      <w:bookmarkStart w:id="976" w:name="_Toc379278510"/>
      <w:bookmarkStart w:id="977" w:name="_Toc428364273"/>
      <w:bookmarkStart w:id="978" w:name="_Toc428364806"/>
      <w:r>
        <w:t>Гость облачной платформы</w:t>
      </w:r>
      <w:bookmarkEnd w:id="968"/>
      <w:bookmarkEnd w:id="969"/>
      <w:bookmarkEnd w:id="970"/>
      <w:bookmarkEnd w:id="971"/>
      <w:bookmarkEnd w:id="972"/>
      <w:bookmarkEnd w:id="973"/>
      <w:bookmarkEnd w:id="974"/>
      <w:bookmarkEnd w:id="975"/>
      <w:bookmarkEnd w:id="976"/>
      <w:bookmarkEnd w:id="977"/>
      <w:bookmarkEnd w:id="978"/>
      <w:r>
        <w:fldChar w:fldCharType="begin"/>
      </w:r>
      <w:r>
        <w:instrText>XE "Гость облачной платформы"</w:instrText>
      </w:r>
      <w:r>
        <w:fldChar w:fldCharType="end"/>
      </w:r>
    </w:p>
    <w:p w14:paraId="1C725AD0" w14:textId="77777777" w:rsidR="00CC4461" w:rsidRPr="000A146C" w:rsidRDefault="00CC4461" w:rsidP="00C1564F">
      <w:pPr>
        <w:pStyle w:val="PURLicenseTerm"/>
        <w:keepNext/>
        <w:keepLines/>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14:paraId="220217D4" w14:textId="77777777" w:rsidTr="00CD6E9D">
        <w:tc>
          <w:tcPr>
            <w:tcW w:w="2477" w:type="pct"/>
            <w:tcBorders>
              <w:top w:val="dotted" w:sz="4" w:space="0" w:color="B9D3EB" w:themeColor="accent1"/>
              <w:bottom w:val="nil"/>
            </w:tcBorders>
          </w:tcPr>
          <w:p w14:paraId="6A129EAC" w14:textId="0B1040CA" w:rsidR="00CC4461" w:rsidRDefault="00CC4461" w:rsidP="00C1564F">
            <w:pPr>
              <w:pStyle w:val="PURLMSH"/>
            </w:pPr>
            <w:r>
              <w:t xml:space="preserve">Перемещение лицензий в фермах серверов: </w:t>
            </w:r>
            <w:r>
              <w:rPr>
                <w:b/>
              </w:rPr>
              <w:t>Нет</w:t>
            </w:r>
          </w:p>
        </w:tc>
        <w:tc>
          <w:tcPr>
            <w:tcW w:w="2523" w:type="pct"/>
            <w:tcBorders>
              <w:top w:val="dotted" w:sz="4" w:space="0" w:color="B9D3EB" w:themeColor="accent1"/>
              <w:bottom w:val="nil"/>
            </w:tcBorders>
          </w:tcPr>
          <w:p w14:paraId="675E26C4" w14:textId="07D3CF95" w:rsidR="00CC4461" w:rsidRPr="00A50403" w:rsidRDefault="00CC4461" w:rsidP="00C1564F">
            <w:pPr>
              <w:pStyle w:val="PURLMSH"/>
              <w:rPr>
                <w:i/>
              </w:rPr>
            </w:pPr>
            <w:r>
              <w:t xml:space="preserve">См. соответствующее уведомление. </w:t>
            </w:r>
            <w:r>
              <w:rPr>
                <w:b/>
              </w:rPr>
              <w:t xml:space="preserve">Передача данных, H.264/AVC и VC-1 </w:t>
            </w:r>
            <w:r>
              <w:rPr>
                <w:i/>
              </w:rPr>
              <w:t xml:space="preserve">(см. </w:t>
            </w:r>
            <w:hyperlink w:anchor="Appendix2" w:history="1">
              <w:r>
                <w:rPr>
                  <w:rStyle w:val="Hyperlink"/>
                  <w:i/>
                </w:rPr>
                <w:t>Приложение 2</w:t>
              </w:r>
            </w:hyperlink>
            <w:r>
              <w:rPr>
                <w:i/>
              </w:rPr>
              <w:t>)</w:t>
            </w:r>
          </w:p>
        </w:tc>
      </w:tr>
      <w:tr w:rsidR="00EE7C5B" w14:paraId="48159E84" w14:textId="77777777" w:rsidTr="00CD6E9D">
        <w:tc>
          <w:tcPr>
            <w:tcW w:w="2477" w:type="pct"/>
            <w:tcBorders>
              <w:top w:val="nil"/>
              <w:bottom w:val="nil"/>
            </w:tcBorders>
          </w:tcPr>
          <w:p w14:paraId="769EBCD7" w14:textId="2CC592E1" w:rsidR="00EE7C5B" w:rsidRDefault="00EE7C5B" w:rsidP="00C1564F">
            <w:pPr>
              <w:pStyle w:val="PURLMSH"/>
            </w:pPr>
            <w:r>
              <w:t xml:space="preserve">Клиентское/Дополнительное программное обеспечение </w:t>
            </w:r>
            <w:r>
              <w:rPr>
                <w:b/>
              </w:rPr>
              <w:t>Да</w:t>
            </w:r>
          </w:p>
        </w:tc>
        <w:tc>
          <w:tcPr>
            <w:tcW w:w="2523" w:type="pct"/>
            <w:tcBorders>
              <w:top w:val="nil"/>
              <w:bottom w:val="nil"/>
            </w:tcBorders>
          </w:tcPr>
          <w:p w14:paraId="42BF831C" w14:textId="38B45662" w:rsidR="00EE7C5B" w:rsidRPr="00A50403" w:rsidRDefault="00EE7C5B" w:rsidP="00C1564F">
            <w:pPr>
              <w:pStyle w:val="PURLMSH"/>
              <w:rPr>
                <w:i/>
              </w:rPr>
            </w:pPr>
          </w:p>
        </w:tc>
      </w:tr>
    </w:tbl>
    <w:p w14:paraId="429DCB11" w14:textId="77777777" w:rsidR="00CC4461" w:rsidRPr="00B707F8" w:rsidRDefault="00CC4461" w:rsidP="00C1564F">
      <w:pPr>
        <w:pStyle w:val="PURADDITIONALTERMSHEADERMB"/>
      </w:pPr>
      <w:r>
        <w:t>Дополнительные условия.</w:t>
      </w:r>
    </w:p>
    <w:p w14:paraId="0D41BDC9" w14:textId="77777777" w:rsidR="00CC4461" w:rsidRPr="00170E24" w:rsidRDefault="00CC4461" w:rsidP="00C1564F">
      <w:pPr>
        <w:pStyle w:val="PURBody-Indented"/>
        <w:rPr>
          <w:lang w:eastAsia="zh-CN"/>
        </w:rPr>
      </w:pPr>
      <w:r>
        <w:t>Гость облачной платформы лицензируется в рамках лицензий гостя.</w:t>
      </w:r>
    </w:p>
    <w:p w14:paraId="2E1A71C2" w14:textId="3629BD80" w:rsidR="00CC4461" w:rsidRDefault="00CC4461" w:rsidP="00C1564F">
      <w:pPr>
        <w:spacing w:after="200"/>
        <w:ind w:left="817" w:hanging="547"/>
        <w:rPr>
          <w:sz w:val="22"/>
          <w:szCs w:val="22"/>
        </w:rPr>
      </w:pPr>
      <w:r>
        <w:rPr>
          <w:smallCaps/>
          <w:color w:val="00467F" w:themeColor="text2"/>
          <w:sz w:val="18"/>
        </w:rPr>
        <w:t>Права на Windows Server</w:t>
      </w:r>
    </w:p>
    <w:p w14:paraId="478AD99F" w14:textId="77777777" w:rsidR="00CC4461" w:rsidRPr="003747E6" w:rsidRDefault="00CC4461" w:rsidP="00C1564F">
      <w:pPr>
        <w:pStyle w:val="PURBody-Indented"/>
        <w:rPr>
          <w:lang w:eastAsia="zh-CN"/>
        </w:rPr>
      </w:pPr>
      <w:r>
        <w:t>Вы можете создавать, хранить и использовать версии 2012 или более ранние версии следующих выпусков Windows Server вместо использования программного обеспечения:</w:t>
      </w:r>
    </w:p>
    <w:p w14:paraId="34CB80CE" w14:textId="77777777" w:rsidR="00CC4461" w:rsidRPr="003747E6" w:rsidRDefault="00CC4461" w:rsidP="00C1564F">
      <w:pPr>
        <w:pStyle w:val="PURBody-Indented"/>
        <w:numPr>
          <w:ilvl w:val="0"/>
          <w:numId w:val="30"/>
        </w:numPr>
        <w:ind w:left="548" w:hanging="274"/>
        <w:contextualSpacing/>
      </w:pPr>
      <w:r>
        <w:t xml:space="preserve">Windows Server Standard </w:t>
      </w:r>
    </w:p>
    <w:p w14:paraId="7E1922B8" w14:textId="77777777" w:rsidR="00CC4461" w:rsidRPr="003747E6" w:rsidRDefault="00CC4461" w:rsidP="00C1564F">
      <w:pPr>
        <w:pStyle w:val="PURBody-Indented"/>
        <w:numPr>
          <w:ilvl w:val="0"/>
          <w:numId w:val="30"/>
        </w:numPr>
        <w:ind w:left="548" w:hanging="274"/>
        <w:contextualSpacing/>
      </w:pPr>
      <w:r>
        <w:t>Windows Server Enterprise</w:t>
      </w:r>
    </w:p>
    <w:p w14:paraId="2555DC6A" w14:textId="77777777" w:rsidR="00CC4461" w:rsidRPr="003747E6" w:rsidRDefault="00CC4461" w:rsidP="00C1564F">
      <w:pPr>
        <w:pStyle w:val="PURBody-Indented"/>
        <w:numPr>
          <w:ilvl w:val="0"/>
          <w:numId w:val="30"/>
        </w:numPr>
        <w:ind w:left="548" w:hanging="274"/>
        <w:contextualSpacing/>
      </w:pPr>
      <w:r>
        <w:t>Windows Server Datacenter;</w:t>
      </w:r>
    </w:p>
    <w:p w14:paraId="69F593D0" w14:textId="77777777" w:rsidR="00CC4461" w:rsidRPr="003747E6" w:rsidRDefault="00CC4461" w:rsidP="00C1564F">
      <w:pPr>
        <w:pStyle w:val="PURBody-Indented"/>
        <w:numPr>
          <w:ilvl w:val="0"/>
          <w:numId w:val="30"/>
        </w:numPr>
        <w:ind w:left="548" w:hanging="274"/>
        <w:contextualSpacing/>
      </w:pPr>
      <w:r>
        <w:lastRenderedPageBreak/>
        <w:t>Windows Server Essentials</w:t>
      </w:r>
    </w:p>
    <w:p w14:paraId="0D349371" w14:textId="77777777" w:rsidR="00CC4461" w:rsidRPr="003747E6" w:rsidRDefault="00CC4461" w:rsidP="00C1564F">
      <w:pPr>
        <w:pStyle w:val="PURBody-Indented"/>
        <w:numPr>
          <w:ilvl w:val="0"/>
          <w:numId w:val="30"/>
        </w:numPr>
        <w:ind w:left="548" w:hanging="274"/>
        <w:contextualSpacing/>
      </w:pPr>
      <w:r>
        <w:t>Windows Web Server</w:t>
      </w:r>
    </w:p>
    <w:p w14:paraId="350919B6" w14:textId="77777777" w:rsidR="00CC4461" w:rsidRPr="003747E6" w:rsidRDefault="00CC4461" w:rsidP="00C1564F">
      <w:pPr>
        <w:pStyle w:val="PURBody-Indented"/>
        <w:numPr>
          <w:ilvl w:val="0"/>
          <w:numId w:val="30"/>
        </w:numPr>
        <w:ind w:left="548" w:hanging="274"/>
        <w:contextualSpacing/>
      </w:pPr>
      <w:r>
        <w:t>Операционная система Windows HPC Server</w:t>
      </w:r>
    </w:p>
    <w:p w14:paraId="392C35C8" w14:textId="77777777" w:rsidR="00CC4461" w:rsidRDefault="00CC4461" w:rsidP="00C1564F">
      <w:pPr>
        <w:pStyle w:val="PURBody-Indented"/>
        <w:rPr>
          <w:lang w:eastAsia="zh-CN"/>
        </w:rPr>
      </w:pPr>
      <w:r>
        <w:t xml:space="preserve">Данные условия лицензии распространяются на использование выпусков, указанных выше. При выборе этого варианта вы не будете иметь права на создание, хранение или использование большего количества экземпляров программного обеспечения, чем разрешено в рамках этих условий лицензии. </w:t>
      </w:r>
    </w:p>
    <w:p w14:paraId="70180B40" w14:textId="77777777" w:rsidR="00CC4461" w:rsidRPr="00A23961" w:rsidRDefault="00CC4461" w:rsidP="00C1564F">
      <w:pPr>
        <w:pStyle w:val="PURBlueStrong"/>
        <w:spacing w:line="240" w:lineRule="auto"/>
      </w:pPr>
      <w:r>
        <w:t>Технология хранения данных</w:t>
      </w:r>
    </w:p>
    <w:p w14:paraId="65748F08" w14:textId="77777777" w:rsidR="00CC4461" w:rsidRPr="00A23961" w:rsidRDefault="00CC4461" w:rsidP="00C1564F">
      <w:pPr>
        <w:pStyle w:val="PURBody-Indented"/>
      </w:pPr>
      <w:r>
        <w:t>Серверное программное обеспечение может включать технологию хранения данных под названием «внутренняя база данных Windows».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14:paraId="43A01E9E" w14:textId="77777777" w:rsidR="00CC4461" w:rsidRPr="00793593" w:rsidRDefault="00CC4461" w:rsidP="00C1564F">
      <w:pPr>
        <w:pStyle w:val="PURBlueStrong"/>
        <w:spacing w:line="240" w:lineRule="auto"/>
      </w:pPr>
      <w:r>
        <w:t>Windows Server 2012 R2 Remote Desktop Services</w:t>
      </w:r>
    </w:p>
    <w:p w14:paraId="6974A4D3" w14:textId="77777777" w:rsidR="00B64EAE" w:rsidRDefault="00CC4461" w:rsidP="00C1564F">
      <w:pPr>
        <w:pStyle w:val="PURBody-Indented"/>
      </w:pPr>
      <w:r>
        <w:t>Вы должны приобрести лицензию Windows Server 2012 R2 Remote Desktop Services SAL для каждого пользователя, который может прямо или косвенно обращаться к функциям служб удаленных рабочих столов Windows Server 2012 R2. Описание лицензии SAL cм. в разделе модели лицензирования SAL.</w:t>
      </w:r>
    </w:p>
    <w:p w14:paraId="1217C7CC" w14:textId="3AE41782" w:rsidR="00CC4461" w:rsidRDefault="00CC4461" w:rsidP="00C1564F">
      <w:pPr>
        <w:pStyle w:val="PURBody-Indented"/>
      </w:pPr>
      <w:r>
        <w:t>Также вы должны приобрести лицензию Windows Server 2012 R2 Remote Desktop Services SAL для каждого пользователя, который прямо или косвенно обращается к службам удаленных рабочих столов Windows Server 2012 R2 или к Windows Server 2012 R2 для предоставления удаленного доступа к графическому интерфейсу пользователя (с помощью служб удаленных рабочих столов Windows Server 2012 R2 или другой технологии).</w:t>
      </w:r>
    </w:p>
    <w:p w14:paraId="355885F2" w14:textId="77777777" w:rsidR="00CC4461" w:rsidRPr="00793593" w:rsidRDefault="00CC4461" w:rsidP="00C1564F">
      <w:pPr>
        <w:pStyle w:val="PURBody-Indented"/>
      </w:pPr>
      <w:r>
        <w:t>Рабочие столы, предоставляемые как служба, поддерживаются в рамках SPLA при использовании Windows Server и Служб удаленных рабочих столов (RDS).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Windows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14:paraId="20176E88" w14:textId="77777777" w:rsidR="00CC4461" w:rsidRPr="009B2897" w:rsidRDefault="00CC4461" w:rsidP="00C1564F">
      <w:pPr>
        <w:pStyle w:val="PURBlueStrong"/>
        <w:spacing w:line="240" w:lineRule="auto"/>
        <w:rPr>
          <w:lang w:val="en-US"/>
        </w:rPr>
      </w:pPr>
      <w:r w:rsidRPr="009B2897">
        <w:rPr>
          <w:lang w:val="en-US"/>
        </w:rPr>
        <w:t>Windows Server 2012 R2 Active Directory Rights Management Services</w:t>
      </w:r>
    </w:p>
    <w:p w14:paraId="3DF8142C" w14:textId="77777777" w:rsidR="00CC4461" w:rsidRPr="009B2897" w:rsidRDefault="00CC4461" w:rsidP="00C1564F">
      <w:pPr>
        <w:pStyle w:val="PURBody-Indented"/>
        <w:rPr>
          <w:lang w:val="en-US"/>
        </w:rPr>
      </w:pPr>
      <w:r>
        <w:t>Вы</w:t>
      </w:r>
      <w:r w:rsidRPr="009B2897">
        <w:rPr>
          <w:lang w:val="en-US"/>
        </w:rPr>
        <w:t xml:space="preserve"> </w:t>
      </w:r>
      <w:r>
        <w:t>должны</w:t>
      </w:r>
      <w:r w:rsidRPr="009B2897">
        <w:rPr>
          <w:lang w:val="en-US"/>
        </w:rPr>
        <w:t xml:space="preserve"> </w:t>
      </w:r>
      <w:r>
        <w:t>приобрести</w:t>
      </w:r>
      <w:r w:rsidRPr="009B2897">
        <w:rPr>
          <w:lang w:val="en-US"/>
        </w:rPr>
        <w:t xml:space="preserve"> </w:t>
      </w:r>
      <w:r>
        <w:t>лицензию</w:t>
      </w:r>
      <w:r w:rsidRPr="009B2897">
        <w:rPr>
          <w:lang w:val="en-US"/>
        </w:rPr>
        <w:t xml:space="preserve"> Windows Server 2012 R2 Active Directory Rights Management Services SAL </w:t>
      </w:r>
      <w:r>
        <w:t>для</w:t>
      </w:r>
      <w:r w:rsidRPr="009B2897">
        <w:rPr>
          <w:lang w:val="en-US"/>
        </w:rPr>
        <w:t xml:space="preserve"> </w:t>
      </w:r>
      <w:r>
        <w:t>каждого</w:t>
      </w:r>
      <w:r w:rsidRPr="009B2897">
        <w:rPr>
          <w:lang w:val="en-US"/>
        </w:rPr>
        <w:t xml:space="preserve"> </w:t>
      </w:r>
      <w:r>
        <w:t>пользователя</w:t>
      </w:r>
      <w:r w:rsidRPr="009B2897">
        <w:rPr>
          <w:lang w:val="en-US"/>
        </w:rPr>
        <w:t xml:space="preserve">, </w:t>
      </w:r>
      <w:r>
        <w:t>который</w:t>
      </w:r>
      <w:r w:rsidRPr="009B2897">
        <w:rPr>
          <w:lang w:val="en-US"/>
        </w:rPr>
        <w:t xml:space="preserve"> </w:t>
      </w:r>
      <w:r>
        <w:t>может</w:t>
      </w:r>
      <w:r w:rsidRPr="009B2897">
        <w:rPr>
          <w:lang w:val="en-US"/>
        </w:rPr>
        <w:t xml:space="preserve"> </w:t>
      </w:r>
      <w:r>
        <w:t>прямо</w:t>
      </w:r>
      <w:r w:rsidRPr="009B2897">
        <w:rPr>
          <w:lang w:val="en-US"/>
        </w:rPr>
        <w:t xml:space="preserve"> </w:t>
      </w:r>
      <w:r>
        <w:t>или</w:t>
      </w:r>
      <w:r w:rsidRPr="009B2897">
        <w:rPr>
          <w:lang w:val="en-US"/>
        </w:rPr>
        <w:t xml:space="preserve"> </w:t>
      </w:r>
      <w:r>
        <w:t>косвенно</w:t>
      </w:r>
      <w:r w:rsidRPr="009B2897">
        <w:rPr>
          <w:lang w:val="en-US"/>
        </w:rPr>
        <w:t xml:space="preserve"> </w:t>
      </w:r>
      <w:r>
        <w:t>обращаться</w:t>
      </w:r>
      <w:r w:rsidRPr="009B2897">
        <w:rPr>
          <w:lang w:val="en-US"/>
        </w:rPr>
        <w:t xml:space="preserve"> </w:t>
      </w:r>
      <w:r>
        <w:t>к</w:t>
      </w:r>
      <w:r w:rsidRPr="009B2897">
        <w:rPr>
          <w:lang w:val="en-US"/>
        </w:rPr>
        <w:t xml:space="preserve"> </w:t>
      </w:r>
      <w:r>
        <w:t>функциям</w:t>
      </w:r>
      <w:r w:rsidRPr="009B2897">
        <w:rPr>
          <w:lang w:val="en-US"/>
        </w:rPr>
        <w:t xml:space="preserve"> </w:t>
      </w:r>
      <w:r>
        <w:t>службы</w:t>
      </w:r>
      <w:r w:rsidRPr="009B2897">
        <w:rPr>
          <w:lang w:val="en-US"/>
        </w:rPr>
        <w:t xml:space="preserve"> </w:t>
      </w:r>
      <w:r>
        <w:t>управления</w:t>
      </w:r>
      <w:r w:rsidRPr="009B2897">
        <w:rPr>
          <w:lang w:val="en-US"/>
        </w:rPr>
        <w:t xml:space="preserve"> </w:t>
      </w:r>
      <w:r>
        <w:t>правами</w:t>
      </w:r>
      <w:r w:rsidRPr="009B2897">
        <w:rPr>
          <w:lang w:val="en-US"/>
        </w:rPr>
        <w:t xml:space="preserve"> Active Directory Windows Server 2012 R2. </w:t>
      </w:r>
      <w:r>
        <w:t>Описание</w:t>
      </w:r>
      <w:r w:rsidRPr="009B2897">
        <w:rPr>
          <w:lang w:val="en-US"/>
        </w:rPr>
        <w:t xml:space="preserve"> </w:t>
      </w:r>
      <w:r>
        <w:t>лицензии</w:t>
      </w:r>
      <w:r w:rsidRPr="009B2897">
        <w:rPr>
          <w:lang w:val="en-US"/>
        </w:rPr>
        <w:t xml:space="preserve"> SAL c</w:t>
      </w:r>
      <w:r>
        <w:t>м</w:t>
      </w:r>
      <w:r w:rsidRPr="009B2897">
        <w:rPr>
          <w:lang w:val="en-US"/>
        </w:rPr>
        <w:t xml:space="preserve">. </w:t>
      </w:r>
      <w:r>
        <w:t>в</w:t>
      </w:r>
      <w:r w:rsidRPr="009B2897">
        <w:rPr>
          <w:lang w:val="en-US"/>
        </w:rPr>
        <w:t xml:space="preserve"> </w:t>
      </w:r>
      <w:r>
        <w:t>разделе</w:t>
      </w:r>
      <w:r w:rsidRPr="009B2897">
        <w:rPr>
          <w:lang w:val="en-US"/>
        </w:rPr>
        <w:t xml:space="preserve"> </w:t>
      </w:r>
      <w:r>
        <w:t>модели</w:t>
      </w:r>
      <w:r w:rsidRPr="009B2897">
        <w:rPr>
          <w:lang w:val="en-US"/>
        </w:rPr>
        <w:t xml:space="preserve"> </w:t>
      </w:r>
      <w:r>
        <w:t>лицензирования</w:t>
      </w:r>
      <w:r w:rsidRPr="009B2897">
        <w:rPr>
          <w:lang w:val="en-US"/>
        </w:rPr>
        <w:t xml:space="preserve"> SAL.</w:t>
      </w:r>
    </w:p>
    <w:p w14:paraId="712AC1BC" w14:textId="77777777" w:rsidR="00CC4461" w:rsidRPr="009B2897" w:rsidRDefault="00CC4461" w:rsidP="00C1564F">
      <w:pPr>
        <w:pStyle w:val="PURBlueStrong"/>
        <w:spacing w:line="240" w:lineRule="auto"/>
        <w:rPr>
          <w:lang w:val="en-US"/>
        </w:rPr>
      </w:pPr>
      <w:r w:rsidRPr="009B2897">
        <w:rPr>
          <w:lang w:val="en-US"/>
        </w:rPr>
        <w:t>Microsoft Application Virtualization for Remote Desktop Services</w:t>
      </w:r>
    </w:p>
    <w:p w14:paraId="10573CC4" w14:textId="0A9829F2" w:rsidR="00CC4461" w:rsidRPr="00A23961" w:rsidRDefault="00CC4461" w:rsidP="00C1564F">
      <w:pPr>
        <w:pStyle w:val="PURBody-Indented"/>
      </w:pPr>
      <w:r>
        <w:t>Вы</w:t>
      </w:r>
      <w:r w:rsidRPr="009B2897">
        <w:rPr>
          <w:lang w:val="en-US"/>
        </w:rPr>
        <w:t xml:space="preserve"> </w:t>
      </w:r>
      <w:r>
        <w:t>должны</w:t>
      </w:r>
      <w:r w:rsidRPr="009B2897">
        <w:rPr>
          <w:lang w:val="en-US"/>
        </w:rPr>
        <w:t xml:space="preserve"> </w:t>
      </w:r>
      <w:r>
        <w:t>приобрести</w:t>
      </w:r>
      <w:r w:rsidRPr="009B2897">
        <w:rPr>
          <w:lang w:val="en-US"/>
        </w:rPr>
        <w:t xml:space="preserve"> </w:t>
      </w:r>
      <w:r>
        <w:t>лицензию</w:t>
      </w:r>
      <w:r w:rsidRPr="009B2897">
        <w:rPr>
          <w:lang w:val="en-US"/>
        </w:rPr>
        <w:t xml:space="preserve"> Microsoft Windows Server 2012 R2 Remote Desktop Services SAL </w:t>
      </w:r>
      <w:r>
        <w:t>для</w:t>
      </w:r>
      <w:r w:rsidRPr="009B2897">
        <w:rPr>
          <w:lang w:val="en-US"/>
        </w:rPr>
        <w:t xml:space="preserve"> </w:t>
      </w:r>
      <w:r>
        <w:t>каждого</w:t>
      </w:r>
      <w:r w:rsidRPr="009B2897">
        <w:rPr>
          <w:lang w:val="en-US"/>
        </w:rPr>
        <w:t xml:space="preserve"> </w:t>
      </w:r>
      <w:r>
        <w:t>пользователя</w:t>
      </w:r>
      <w:r w:rsidRPr="009B2897">
        <w:rPr>
          <w:lang w:val="en-US"/>
        </w:rPr>
        <w:t xml:space="preserve">, </w:t>
      </w:r>
      <w:r>
        <w:t>который</w:t>
      </w:r>
      <w:r w:rsidRPr="009B2897">
        <w:rPr>
          <w:lang w:val="en-US"/>
        </w:rPr>
        <w:t xml:space="preserve"> </w:t>
      </w:r>
      <w:r>
        <w:t>может</w:t>
      </w:r>
      <w:r w:rsidRPr="009B2897">
        <w:rPr>
          <w:lang w:val="en-US"/>
        </w:rPr>
        <w:t xml:space="preserve"> </w:t>
      </w:r>
      <w:r>
        <w:t>прямо</w:t>
      </w:r>
      <w:r w:rsidRPr="009B2897">
        <w:rPr>
          <w:lang w:val="en-US"/>
        </w:rPr>
        <w:t xml:space="preserve"> </w:t>
      </w:r>
      <w:r>
        <w:t>или</w:t>
      </w:r>
      <w:r w:rsidRPr="009B2897">
        <w:rPr>
          <w:lang w:val="en-US"/>
        </w:rPr>
        <w:t xml:space="preserve"> </w:t>
      </w:r>
      <w:r>
        <w:t>косвенно</w:t>
      </w:r>
      <w:r w:rsidRPr="009B2897">
        <w:rPr>
          <w:lang w:val="en-US"/>
        </w:rPr>
        <w:t xml:space="preserve"> </w:t>
      </w:r>
      <w:r>
        <w:t>обращаться</w:t>
      </w:r>
      <w:r w:rsidRPr="009B2897">
        <w:rPr>
          <w:lang w:val="en-US"/>
        </w:rPr>
        <w:t xml:space="preserve"> </w:t>
      </w:r>
      <w:r>
        <w:t>к</w:t>
      </w:r>
      <w:r w:rsidRPr="009B2897">
        <w:rPr>
          <w:lang w:val="en-US"/>
        </w:rPr>
        <w:t xml:space="preserve"> </w:t>
      </w:r>
      <w:r>
        <w:t>функциям</w:t>
      </w:r>
      <w:r w:rsidRPr="009B2897">
        <w:rPr>
          <w:lang w:val="en-US"/>
        </w:rPr>
        <w:t xml:space="preserve"> Microsoft Application Virtualization </w:t>
      </w:r>
      <w:r>
        <w:t>для</w:t>
      </w:r>
      <w:r w:rsidRPr="009B2897">
        <w:rPr>
          <w:lang w:val="en-US"/>
        </w:rPr>
        <w:t xml:space="preserve"> </w:t>
      </w:r>
      <w:r>
        <w:t>служб</w:t>
      </w:r>
      <w:r w:rsidRPr="009B2897">
        <w:rPr>
          <w:lang w:val="en-US"/>
        </w:rPr>
        <w:t xml:space="preserve"> </w:t>
      </w:r>
      <w:r>
        <w:t>удаленных</w:t>
      </w:r>
      <w:r w:rsidRPr="009B2897">
        <w:rPr>
          <w:lang w:val="en-US"/>
        </w:rPr>
        <w:t xml:space="preserve"> </w:t>
      </w:r>
      <w:r>
        <w:t>рабочих</w:t>
      </w:r>
      <w:r w:rsidRPr="009B2897">
        <w:rPr>
          <w:lang w:val="en-US"/>
        </w:rPr>
        <w:t xml:space="preserve"> </w:t>
      </w:r>
      <w:r>
        <w:t>столов</w:t>
      </w:r>
      <w:r w:rsidRPr="009B2897">
        <w:rPr>
          <w:lang w:val="en-US"/>
        </w:rPr>
        <w:t xml:space="preserve">. </w:t>
      </w:r>
      <w:r>
        <w:t>Описание лицензии SAL cм. в разделе модели лицензирования SAL.</w:t>
      </w:r>
    </w:p>
    <w:p w14:paraId="6B23FDBD" w14:textId="77777777" w:rsidR="00AD1314" w:rsidRPr="00793593" w:rsidRDefault="00AD1314" w:rsidP="00C1564F">
      <w:pPr>
        <w:pStyle w:val="PURBlueStrong"/>
        <w:spacing w:line="240" w:lineRule="auto"/>
      </w:pPr>
      <w:r>
        <w:t>Функциональность Microsoft Identity Manager 2016</w:t>
      </w:r>
    </w:p>
    <w:p w14:paraId="5ECA345E" w14:textId="77777777" w:rsidR="00AD1314" w:rsidRPr="00622E8A" w:rsidRDefault="00AD1314" w:rsidP="00C1564F">
      <w:pPr>
        <w:pStyle w:val="PURBlueStrong"/>
        <w:spacing w:after="120" w:line="240" w:lineRule="auto"/>
        <w:rPr>
          <w:smallCaps w:val="0"/>
          <w:color w:val="404040" w:themeColor="text1" w:themeTint="BF"/>
          <w:spacing w:val="0"/>
        </w:rPr>
      </w:pPr>
      <w:r w:rsidRPr="00622E8A">
        <w:rPr>
          <w:smallCaps w:val="0"/>
          <w:color w:val="404040" w:themeColor="text1" w:themeTint="BF"/>
          <w:spacing w:val="0"/>
        </w:rPr>
        <w:t>Вы должны приобрести лицензию SAL на Функциональность Microsoft Identity Manager 2016 для каждого пользователя, который может прямо или косвенно получать доступ к этой функциональности. Описание лицензии SAL cм. в разделе модели лицензирования SAL.</w:t>
      </w:r>
    </w:p>
    <w:p w14:paraId="7DC2DB3B" w14:textId="77777777" w:rsidR="00CC4461" w:rsidRDefault="00CC4461" w:rsidP="00C1564F">
      <w:pPr>
        <w:pStyle w:val="PURBlueStrong-Indented"/>
        <w:spacing w:line="240" w:lineRule="auto"/>
      </w:pPr>
      <w:r>
        <w:t xml:space="preserve">ПО .NET Framework </w:t>
      </w:r>
    </w:p>
    <w:p w14:paraId="4CC225B4" w14:textId="5D2D69C3" w:rsidR="00506D38" w:rsidRPr="006F7AFD" w:rsidRDefault="00CC4461" w:rsidP="00C1564F">
      <w:pPr>
        <w:pStyle w:val="PURBody-Indented"/>
      </w:pPr>
      <w:r>
        <w:t>Программное обеспечение включает в себя программное обеспечение Microsoft .NET Framework. См. условия лицензии для программного обеспечения .NET Framework и PowerShell и исправления Windows 975759 в разделе «Универсальные условия лицензии».</w:t>
      </w:r>
    </w:p>
    <w:p w14:paraId="0A2CA5E6" w14:textId="6CB6BBF0" w:rsidR="00CC4461" w:rsidRPr="008D5AC9" w:rsidRDefault="00A93FEE" w:rsidP="00C1564F">
      <w:pPr>
        <w:pStyle w:val="PURBody-Indented"/>
        <w:keepLines/>
        <w:jc w:val="right"/>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491DDF6E" w14:textId="77777777" w:rsidR="00423D30" w:rsidRDefault="00423D30" w:rsidP="00C1564F">
      <w:pPr>
        <w:pStyle w:val="PURSectionHeading"/>
        <w:keepLines/>
        <w:sectPr w:rsidR="00423D30" w:rsidSect="00DF3827">
          <w:footerReference w:type="default" r:id="rId183"/>
          <w:type w:val="continuous"/>
          <w:pgSz w:w="12240" w:h="15840" w:code="1"/>
          <w:pgMar w:top="1166" w:right="720" w:bottom="720" w:left="720" w:header="432" w:footer="288" w:gutter="0"/>
          <w:cols w:space="360"/>
          <w:docGrid w:linePitch="360"/>
        </w:sectPr>
      </w:pPr>
    </w:p>
    <w:p w14:paraId="45F48DFA" w14:textId="58E7BA53" w:rsidR="006B33B9" w:rsidRDefault="006B33B9" w:rsidP="00C1564F">
      <w:pPr>
        <w:pStyle w:val="PURSectionHeading"/>
      </w:pPr>
      <w:bookmarkStart w:id="979" w:name="_Toc363552829"/>
      <w:bookmarkStart w:id="980" w:name="_Toc378682296"/>
      <w:bookmarkStart w:id="981" w:name="_Toc371268308"/>
      <w:bookmarkStart w:id="982" w:name="_Toc379278511"/>
      <w:bookmarkStart w:id="983" w:name="_Toc428364807"/>
      <w:bookmarkStart w:id="984" w:name="OLS"/>
      <w:bookmarkEnd w:id="954"/>
      <w:r>
        <w:lastRenderedPageBreak/>
        <w:t>Службы Интернета</w:t>
      </w:r>
      <w:bookmarkEnd w:id="945"/>
      <w:bookmarkEnd w:id="946"/>
      <w:bookmarkEnd w:id="947"/>
      <w:bookmarkEnd w:id="948"/>
      <w:bookmarkEnd w:id="949"/>
      <w:bookmarkEnd w:id="955"/>
      <w:bookmarkEnd w:id="956"/>
      <w:bookmarkEnd w:id="979"/>
      <w:bookmarkEnd w:id="980"/>
      <w:bookmarkEnd w:id="981"/>
      <w:bookmarkEnd w:id="982"/>
      <w:bookmarkEnd w:id="983"/>
    </w:p>
    <w:p w14:paraId="51F78F34" w14:textId="77777777" w:rsidR="0006656D" w:rsidRDefault="0006656D" w:rsidP="00C1564F">
      <w:pPr>
        <w:pStyle w:val="TOC2"/>
        <w:sectPr w:rsidR="0006656D" w:rsidSect="00DF3827">
          <w:footerReference w:type="default" r:id="rId184"/>
          <w:pgSz w:w="12240" w:h="15840" w:code="1"/>
          <w:pgMar w:top="1166" w:right="720" w:bottom="720" w:left="720" w:header="432" w:footer="288" w:gutter="0"/>
          <w:cols w:space="360"/>
          <w:docGrid w:linePitch="360"/>
        </w:sectPr>
      </w:pPr>
    </w:p>
    <w:p w14:paraId="0083FC17" w14:textId="77777777" w:rsidR="00FD1448" w:rsidRDefault="0006656D">
      <w:pPr>
        <w:pStyle w:val="TOC2"/>
        <w:rPr>
          <w:noProof/>
          <w:color w:val="auto"/>
          <w:sz w:val="22"/>
          <w:lang w:val="en-US" w:eastAsia="ja-JP" w:bidi="ar-SA"/>
        </w:rPr>
      </w:pPr>
      <w:r>
        <w:lastRenderedPageBreak/>
        <w:fldChar w:fldCharType="begin"/>
      </w:r>
      <w:r>
        <w:instrText xml:space="preserve"> TOC \b OLS \h \z \t "PUR Product Name,2" </w:instrText>
      </w:r>
      <w:r>
        <w:fldChar w:fldCharType="separate"/>
      </w:r>
      <w:hyperlink w:anchor="_Toc428364262" w:history="1">
        <w:r w:rsidR="00FD1448" w:rsidRPr="005120D0">
          <w:rPr>
            <w:rStyle w:val="Hyperlink"/>
            <w:rFonts w:cs="Arial"/>
            <w:noProof/>
          </w:rPr>
          <w:t>System Center Endpoint Protection</w:t>
        </w:r>
        <w:r w:rsidR="00FD1448">
          <w:rPr>
            <w:noProof/>
            <w:webHidden/>
          </w:rPr>
          <w:tab/>
        </w:r>
        <w:r w:rsidR="00FD1448">
          <w:rPr>
            <w:noProof/>
            <w:webHidden/>
          </w:rPr>
          <w:fldChar w:fldCharType="begin"/>
        </w:r>
        <w:r w:rsidR="00FD1448">
          <w:rPr>
            <w:noProof/>
            <w:webHidden/>
          </w:rPr>
          <w:instrText xml:space="preserve"> PAGEREF _Toc428364262 \h </w:instrText>
        </w:r>
        <w:r w:rsidR="00FD1448">
          <w:rPr>
            <w:noProof/>
            <w:webHidden/>
          </w:rPr>
        </w:r>
        <w:r w:rsidR="00FD1448">
          <w:rPr>
            <w:noProof/>
            <w:webHidden/>
          </w:rPr>
          <w:fldChar w:fldCharType="separate"/>
        </w:r>
        <w:r w:rsidR="00FD1448">
          <w:rPr>
            <w:noProof/>
            <w:webHidden/>
          </w:rPr>
          <w:t>71</w:t>
        </w:r>
        <w:r w:rsidR="00FD1448">
          <w:rPr>
            <w:noProof/>
            <w:webHidden/>
          </w:rPr>
          <w:fldChar w:fldCharType="end"/>
        </w:r>
      </w:hyperlink>
    </w:p>
    <w:p w14:paraId="438B6944" w14:textId="77777777" w:rsidR="0006656D" w:rsidRDefault="0006656D" w:rsidP="00C1564F">
      <w:pPr>
        <w:pStyle w:val="PURHeading1"/>
        <w:spacing w:line="240" w:lineRule="auto"/>
        <w:sectPr w:rsidR="0006656D" w:rsidSect="00DF3827">
          <w:type w:val="continuous"/>
          <w:pgSz w:w="12240" w:h="15840" w:code="1"/>
          <w:pgMar w:top="1800" w:right="720" w:bottom="720" w:left="720" w:header="432" w:footer="288" w:gutter="0"/>
          <w:cols w:num="2" w:space="360"/>
          <w:docGrid w:linePitch="360"/>
        </w:sectPr>
      </w:pPr>
      <w:r>
        <w:fldChar w:fldCharType="end"/>
      </w:r>
    </w:p>
    <w:p w14:paraId="25737E61" w14:textId="77777777" w:rsidR="005B333F" w:rsidRDefault="005B333F" w:rsidP="00C1564F">
      <w:pPr>
        <w:pStyle w:val="PURHeading1"/>
        <w:spacing w:before="120" w:after="120" w:line="240" w:lineRule="auto"/>
        <w:rPr>
          <w:lang w:val="en-US"/>
        </w:rPr>
      </w:pPr>
    </w:p>
    <w:p w14:paraId="2B0D8CA0" w14:textId="77777777" w:rsidR="00D05436" w:rsidRDefault="00D05436" w:rsidP="00C1564F">
      <w:pPr>
        <w:pStyle w:val="PURHeading1"/>
        <w:spacing w:before="120" w:line="240" w:lineRule="auto"/>
      </w:pPr>
      <w:r>
        <w:t xml:space="preserve">Общие условия </w:t>
      </w:r>
    </w:p>
    <w:p w14:paraId="41D89F68" w14:textId="77777777" w:rsidR="00D05436" w:rsidRDefault="00D05436" w:rsidP="00C1564F">
      <w:pPr>
        <w:pStyle w:val="PURHeading2"/>
        <w:spacing w:line="240" w:lineRule="auto"/>
      </w:pPr>
      <w:r>
        <w:t>Лицензии SAL «на устройство» и «на пользователя»</w:t>
      </w:r>
    </w:p>
    <w:p w14:paraId="2E6824FC" w14:textId="7DE42492" w:rsidR="001E309D" w:rsidRPr="001E309D" w:rsidRDefault="00D05436" w:rsidP="00C1564F">
      <w:pPr>
        <w:pStyle w:val="PURBody-Indented"/>
      </w:pPr>
      <w:r>
        <w:t xml:space="preserve">При лицензировании веб-служб по модели «Лицензия подписчика» необходимо приобрести и назначить лицензии SAL </w:t>
      </w:r>
      <w:r w:rsidR="00F64335" w:rsidRPr="00F64335">
        <w:br/>
      </w:r>
      <w:r>
        <w:t>«на устройство» или «на пользователя» для этой веб-службы своим пользователям и устройствам, как указано в разделе «Условия лицензии для конкретного продукта». Если для службы указаны и лицензии «на устройство», и лицензии «на пользователя», вы можете приобрести и назначить любой тип лицензий для использования службы.</w:t>
      </w:r>
      <w:r>
        <w:rPr>
          <w:b/>
        </w:rPr>
        <w:t xml:space="preserve"> </w:t>
      </w:r>
      <w:r>
        <w:t>Каждый аппаратный раздел или стоечный модуль считается отдельным устройством.</w:t>
      </w:r>
    </w:p>
    <w:p w14:paraId="6C5FA6F8" w14:textId="77777777" w:rsidR="00D05436" w:rsidRDefault="00D05436" w:rsidP="00C1564F">
      <w:pPr>
        <w:pStyle w:val="PURHeading2"/>
        <w:spacing w:line="240" w:lineRule="auto"/>
      </w:pPr>
      <w:r>
        <w:t>Особые условия для веб-служб</w:t>
      </w:r>
    </w:p>
    <w:p w14:paraId="2C95669D" w14:textId="77777777" w:rsidR="00D05436" w:rsidRDefault="00D05436" w:rsidP="00C1564F">
      <w:pPr>
        <w:pStyle w:val="PURBody-Indented"/>
      </w:pPr>
      <w:r>
        <w:t>Некоторые условия лицензионного соглашения поставщика услуг не применяются к веб-службам, включая обязательство по сохранению предоставленных вам прав на использование. Различия состоят в следующем:</w:t>
      </w:r>
    </w:p>
    <w:p w14:paraId="7A8E6BE0" w14:textId="77777777" w:rsidR="00D05436" w:rsidRPr="0033162B" w:rsidRDefault="00D05436" w:rsidP="00C1564F">
      <w:pPr>
        <w:pStyle w:val="PURHeading2"/>
        <w:spacing w:line="240" w:lineRule="auto"/>
        <w:rPr>
          <w:rFonts w:cs="Times New Roman"/>
        </w:rPr>
      </w:pPr>
      <w:r>
        <w:t>Обновление условий лицензии</w:t>
      </w:r>
    </w:p>
    <w:p w14:paraId="44CD5E38" w14:textId="2B8140DF" w:rsidR="00D05436" w:rsidRDefault="00D05436" w:rsidP="00C1564F">
      <w:pPr>
        <w:pStyle w:val="PURBody-Indented"/>
        <w:rPr>
          <w:rFonts w:cs="Times New Roman"/>
        </w:rPr>
      </w:pPr>
      <w:r>
        <w:t>Эти условия лицензии могут время от времени обновляться. В случае их обновления любое использование вами веб-служб в течение первых 12 месяцев срока действия лицензии на подписку будет регулироваться этими условиями лицензии без обновлений. Вне зависимости от данного обязательства по правам на использование новые условия вступают в силу немедленно, если внесение изменений требуется законодательством. По возможности вы будете уведомлены об обновлении по крайней мере за 30 дней до их вступления в силу. Вы выражаете свое согласие с этими новыми условиями, применяя службу Интернета после публикации соответствующего сообщения в этих правах на использование продукта, либо после получения сообщения электронной почты, уведомляющего о таком обновлении.</w:t>
      </w:r>
    </w:p>
    <w:p w14:paraId="15A46F46" w14:textId="77777777" w:rsidR="00D05436" w:rsidRPr="0033162B" w:rsidRDefault="00D05436" w:rsidP="00C1564F">
      <w:pPr>
        <w:pStyle w:val="PURHeading2"/>
        <w:spacing w:line="240" w:lineRule="auto"/>
      </w:pPr>
      <w:r>
        <w:t>Обновления веб-служб</w:t>
      </w:r>
    </w:p>
    <w:p w14:paraId="604D9D9B" w14:textId="2BF4CA3C" w:rsidR="00D05436" w:rsidRDefault="00D05436" w:rsidP="00C1564F">
      <w:pPr>
        <w:pStyle w:val="PURBody-Indented"/>
      </w:pPr>
      <w:r>
        <w:t>Время от времени мы можем изменить функциональность или отдельные возможности, или выпустить новую версию службы Интернета. После обновления, некоторые функции или возможности могут быть недоступны. Если после обновления веб-службы вы не пользуетесь обновленной версией, некоторые функции могут быть недоступны, и использование вами службы может прерываться.</w:t>
      </w:r>
    </w:p>
    <w:p w14:paraId="1CA42099" w14:textId="77777777" w:rsidR="00D05436" w:rsidRPr="0033162B" w:rsidRDefault="00D05436" w:rsidP="00C1564F">
      <w:pPr>
        <w:pStyle w:val="PURHeading2"/>
        <w:spacing w:line="240" w:lineRule="auto"/>
      </w:pPr>
      <w:r>
        <w:t>Приостановка веб-служб</w:t>
      </w:r>
    </w:p>
    <w:p w14:paraId="5F834687" w14:textId="77777777" w:rsidR="00D05436" w:rsidRDefault="00D05436" w:rsidP="00C1564F">
      <w:pPr>
        <w:pStyle w:val="PURBody-Indented"/>
      </w:pPr>
      <w:r>
        <w:t>Приостановка предоставления веб-служб предусматривается в следующих случаях:</w:t>
      </w:r>
    </w:p>
    <w:p w14:paraId="4A3584AE" w14:textId="77777777" w:rsidR="00D05436" w:rsidRDefault="00D05436" w:rsidP="00C1564F">
      <w:pPr>
        <w:pStyle w:val="PURBullet-Indented"/>
        <w:spacing w:line="240" w:lineRule="auto"/>
      </w:pPr>
      <w:r>
        <w:t>Microsoft полагает, что использование вами службы Интернета создает прямую или косвенную угрозу для работы или целостности сети, а также для использования службы Интернета другими лицами;</w:t>
      </w:r>
    </w:p>
    <w:p w14:paraId="022FE6AC" w14:textId="77777777" w:rsidR="00D05436" w:rsidRDefault="00D05436" w:rsidP="00C1564F">
      <w:pPr>
        <w:pStyle w:val="PURBullet-Indented"/>
        <w:spacing w:line="240" w:lineRule="auto"/>
      </w:pPr>
      <w:r>
        <w:t xml:space="preserve">если мы полагаем, что вы нарушаете условия вашего лицензионного соглашения поставщика услуг, включая настоящие права на использование продуктов; </w:t>
      </w:r>
    </w:p>
    <w:p w14:paraId="02B117B3" w14:textId="77777777" w:rsidR="00D05436" w:rsidRDefault="00D05436" w:rsidP="00C1564F">
      <w:pPr>
        <w:pStyle w:val="PURBullet-Indented"/>
        <w:spacing w:line="240" w:lineRule="auto"/>
      </w:pPr>
      <w:r>
        <w:t>ваше использование превышает все квоты, указанные в документации для этой службы Интернета; а также</w:t>
      </w:r>
    </w:p>
    <w:p w14:paraId="5EE6DEE2" w14:textId="77777777" w:rsidR="00D05436" w:rsidRPr="0033162B" w:rsidRDefault="00D05436" w:rsidP="00C1564F">
      <w:pPr>
        <w:pStyle w:val="PURBullet-Indented"/>
        <w:spacing w:line="240" w:lineRule="auto"/>
      </w:pPr>
      <w:r>
        <w:t xml:space="preserve">если Microsoft обязана сделать это для соблюдения требований законодательства. </w:t>
      </w:r>
    </w:p>
    <w:p w14:paraId="5A015F0F" w14:textId="77777777" w:rsidR="00D05436" w:rsidRDefault="00D05436" w:rsidP="00C1564F">
      <w:pPr>
        <w:pStyle w:val="PURHeading2"/>
        <w:spacing w:line="240" w:lineRule="auto"/>
      </w:pPr>
      <w:r>
        <w:t>Окончание или досрочное прекращение периода использования веб-службы.</w:t>
      </w:r>
    </w:p>
    <w:p w14:paraId="01A8A848" w14:textId="77777777" w:rsidR="00D05436" w:rsidRDefault="00D05436" w:rsidP="00C1564F">
      <w:pPr>
        <w:pStyle w:val="PURBody-Indented"/>
      </w:pPr>
      <w:r>
        <w:t>По истечении или прекращении периода подписки на службу Интернета вы обязуетесь связаться с Microsoft и сообщить о своем намерении</w:t>
      </w:r>
    </w:p>
    <w:p w14:paraId="3E4C7FDD" w14:textId="77777777" w:rsidR="00D05436" w:rsidRDefault="00D05436" w:rsidP="00C1564F">
      <w:pPr>
        <w:pStyle w:val="PURBody-Indented"/>
        <w:numPr>
          <w:ilvl w:val="0"/>
          <w:numId w:val="4"/>
        </w:numPr>
        <w:ind w:left="630"/>
      </w:pPr>
      <w:r>
        <w:t>отключить свою учетную запись и затем удалить свои данные клиента, или</w:t>
      </w:r>
    </w:p>
    <w:p w14:paraId="17D2137C" w14:textId="635D1612" w:rsidR="00D05436" w:rsidRDefault="00D05436" w:rsidP="00C1564F">
      <w:pPr>
        <w:pStyle w:val="PURBody-Indented"/>
        <w:numPr>
          <w:ilvl w:val="0"/>
          <w:numId w:val="4"/>
        </w:numPr>
        <w:ind w:left="630"/>
      </w:pPr>
      <w:r>
        <w:t xml:space="preserve">сохранить ваши данные клиента в учетной записи с ограниченной функциональностью в течение по крайней мере </w:t>
      </w:r>
      <w:r w:rsidR="00E632F4" w:rsidRPr="00E632F4">
        <w:br/>
      </w:r>
      <w:r>
        <w:t>90 дней после истечения или прекращения подписки («срок хранения») для их извлечения.</w:t>
      </w:r>
    </w:p>
    <w:p w14:paraId="714244F3" w14:textId="3969CDE3" w:rsidR="00D05436" w:rsidRPr="00BD40C3" w:rsidRDefault="00D05436" w:rsidP="00C1564F">
      <w:pPr>
        <w:pStyle w:val="PURBullet-Indented"/>
        <w:spacing w:line="240" w:lineRule="auto"/>
      </w:pPr>
      <w:r>
        <w:t xml:space="preserve">Указав вариант (1), вы лишаетесь возможности извлечь свои данные клиента из учетной записи. Если не выбран ни один из вариантов, ваши данные клиента будут сохранены в соответствии с условиями пункта (2). </w:t>
      </w:r>
    </w:p>
    <w:p w14:paraId="165C145E" w14:textId="77777777" w:rsidR="00D05436" w:rsidRPr="00BD40C3" w:rsidRDefault="00D05436" w:rsidP="00C1564F">
      <w:pPr>
        <w:pStyle w:val="PURBullet-Indented"/>
        <w:spacing w:line="240" w:lineRule="auto"/>
      </w:pPr>
      <w:r>
        <w:t>По истечении срока хранения учетная запись будет отключена, а ваши данные клиента удалены.</w:t>
      </w:r>
    </w:p>
    <w:p w14:paraId="658617D0" w14:textId="77777777" w:rsidR="00D05436" w:rsidRDefault="00D05436" w:rsidP="00C1564F">
      <w:pPr>
        <w:pStyle w:val="PURHeading2"/>
        <w:spacing w:line="240" w:lineRule="auto"/>
      </w:pPr>
      <w:r>
        <w:t>Отказ от ответственности за удаление данных клиента</w:t>
      </w:r>
    </w:p>
    <w:p w14:paraId="644C7335" w14:textId="10845F48" w:rsidR="00D05436" w:rsidRDefault="00D05436" w:rsidP="00C1564F">
      <w:pPr>
        <w:pStyle w:val="PURBody-Indented"/>
      </w:pPr>
      <w:r>
        <w:t>Вы согласны с тем, что обязательство, изложенное в данных условиях, является единственным обязательством корпорации Microsoft по хранению, экспорту или возврату ваших данных клиента. Вы согласны с тем, что Microsoft ни при каких обстоятельствах не несет ответственности за удаление ваших данных клиента в соответствии с данными условиями.</w:t>
      </w:r>
    </w:p>
    <w:p w14:paraId="63ECA0A1" w14:textId="77777777" w:rsidR="00D05436" w:rsidRDefault="00D05436" w:rsidP="00C1564F">
      <w:pPr>
        <w:pStyle w:val="PURHeading2"/>
        <w:spacing w:line="240" w:lineRule="auto"/>
      </w:pPr>
      <w:r>
        <w:lastRenderedPageBreak/>
        <w:t>Ответственность за учетные записи</w:t>
      </w:r>
    </w:p>
    <w:p w14:paraId="07DB1B4E" w14:textId="7B0ECE01" w:rsidR="00D05436" w:rsidRDefault="00D05436" w:rsidP="00C1564F">
      <w:pPr>
        <w:pStyle w:val="PURBody-Indented"/>
      </w:pPr>
      <w:r>
        <w:t>Вы несете ответственность за свои пароли (если они имеются), и за всю деятельность с учетными записями служб Интернета, включая деятельность пользователей, которых вы готовите к работе, и сделки с третьими сторонами, которые осуществляются через вашу учетные записи или ассоциированные учетные записи. Вы обязаны хранить учетные записи и пароли в секрете. Вы также обязаны сообщать нам о возможном незаконном использовании ваших учетных записей и проблемах безопасности, связанных со службой Интернета.</w:t>
      </w:r>
    </w:p>
    <w:p w14:paraId="7BB33881" w14:textId="77777777" w:rsidR="00D05436" w:rsidRDefault="00D05436" w:rsidP="00C1564F">
      <w:pPr>
        <w:pStyle w:val="PURHeading2"/>
        <w:spacing w:line="240" w:lineRule="auto"/>
        <w:rPr>
          <w:bCs/>
        </w:rPr>
      </w:pPr>
      <w:r>
        <w:t>Использование ПО с веб-службами</w:t>
      </w:r>
    </w:p>
    <w:p w14:paraId="258B9D68" w14:textId="22AA682F" w:rsidR="00D05436" w:rsidRDefault="00D05436" w:rsidP="00C1564F">
      <w:pPr>
        <w:pStyle w:val="PURBody-Indented"/>
      </w:pPr>
      <w:r>
        <w:t>Для входа и использования веб-службы может потребоваться установка соответствующего программного обеспечения Microsoft. В этом случае применяются следующие условия:</w:t>
      </w:r>
    </w:p>
    <w:p w14:paraId="78227206" w14:textId="77777777" w:rsidR="00D05436" w:rsidRPr="0033162B" w:rsidRDefault="00D05436" w:rsidP="00C1564F">
      <w:pPr>
        <w:pStyle w:val="PURBlueStrong"/>
        <w:spacing w:line="240" w:lineRule="auto"/>
      </w:pPr>
      <w:r>
        <w:t>Условия лицензии на использование программного обеспечения Microsoft</w:t>
      </w:r>
    </w:p>
    <w:p w14:paraId="5C7D48D0" w14:textId="429AEAFC" w:rsidR="00D05436" w:rsidRDefault="00D05436" w:rsidP="00C1564F">
      <w:pPr>
        <w:pStyle w:val="PURBody-Indented"/>
      </w:pPr>
      <w:r>
        <w:t>Вы имеете право устанавливать данное программное обеспечение на ваших устройствах и использовать его только вместе с со службой Интернета. Право на использование программного обеспечения заканчивается с момента прекращения или окончания срока действия вашего права на использование службы Интернета или с момента обновления нами службы Интернета таким образом, что она больше не поддерживает данное программное обеспечение, в зависимости от того, какое из указанных обстоятельств наступит раньше. После</w:t>
      </w:r>
      <w:r>
        <w:rPr>
          <w:rFonts w:cs="Tahoma"/>
        </w:rPr>
        <w:t xml:space="preserve"> </w:t>
      </w:r>
      <w:r>
        <w:t>прекращения права на использование программного обеспечения вы обязаны удалить это программное обеспечение со своего оборудования. Мы также можем отключить его в этот момент.</w:t>
      </w:r>
    </w:p>
    <w:p w14:paraId="4D5F3E7C" w14:textId="77777777" w:rsidR="00D05436" w:rsidRDefault="00D05436" w:rsidP="00C1564F">
      <w:pPr>
        <w:pStyle w:val="PURBlueStrong"/>
        <w:spacing w:line="240" w:lineRule="auto"/>
        <w:rPr>
          <w:bCs/>
        </w:rPr>
      </w:pPr>
      <w:r>
        <w:t>Автоматическое обновление программного обеспечения Microsoft</w:t>
      </w:r>
    </w:p>
    <w:p w14:paraId="59ECFC9A" w14:textId="3DCC262F" w:rsidR="00D05436" w:rsidRDefault="00D05436" w:rsidP="00C1564F">
      <w:pPr>
        <w:pStyle w:val="PURBody-Indented"/>
      </w:pPr>
      <w:r>
        <w:t>Время от времени мы можем проверять вашу версию программного обеспечения, а также рекомендовать обновления или загружать их на ваши устройства. Загрузка обновлений может производиться без уведомления.</w:t>
      </w:r>
    </w:p>
    <w:p w14:paraId="73A38CD0" w14:textId="77777777" w:rsidR="00D05436" w:rsidRDefault="00D05436" w:rsidP="00C1564F">
      <w:pPr>
        <w:pStyle w:val="PURHeading2"/>
        <w:spacing w:line="240" w:lineRule="auto"/>
        <w:rPr>
          <w:bCs/>
        </w:rPr>
      </w:pPr>
      <w:r>
        <w:t>Использование других веб-сайтов и служб</w:t>
      </w:r>
    </w:p>
    <w:p w14:paraId="645E04D7" w14:textId="7BD8F557" w:rsidR="00D05436" w:rsidRDefault="00D05436" w:rsidP="00C1564F">
      <w:pPr>
        <w:pStyle w:val="PURBody-Indented"/>
      </w:pPr>
      <w:r>
        <w:t>Вам может потребоваться использовать определенные веб-сайты или службы Microsoft для доступа к службам Интернета и их использования. В таких случаях условия использования, связанные с этими веб-сайтами или службами, применяются к вам в установленном порядке.</w:t>
      </w:r>
    </w:p>
    <w:p w14:paraId="05ECA0EC" w14:textId="77777777" w:rsidR="00D05436" w:rsidRDefault="00D05436" w:rsidP="00C1564F">
      <w:pPr>
        <w:pStyle w:val="PURHeading2"/>
        <w:spacing w:line="240" w:lineRule="auto"/>
        <w:rPr>
          <w:bCs/>
        </w:rPr>
      </w:pPr>
      <w:r>
        <w:t>Содержимое и службы третьих лиц</w:t>
      </w:r>
    </w:p>
    <w:p w14:paraId="61E63807" w14:textId="07418CBD" w:rsidR="00D05436" w:rsidRDefault="00D05436" w:rsidP="00C1564F">
      <w:pPr>
        <w:pStyle w:val="PURBody-Indented"/>
      </w:pPr>
      <w:r>
        <w:t>Мы не несем ответственности за материалы третьих лиц, к которым вы получаете прямой или опосредованный доступ с помощью службы Интернета (если они имеются). Вы сами несете ответственность за взаимоотношения с третьими лицами (в том числе рекламодателями), связанными с веб-службой, включая доставку и оплату товаров и услуг.</w:t>
      </w:r>
    </w:p>
    <w:p w14:paraId="57FBC45C" w14:textId="77777777" w:rsidR="00D05436" w:rsidRDefault="00D05436" w:rsidP="00C1564F">
      <w:pPr>
        <w:pStyle w:val="PURHeading2"/>
        <w:spacing w:line="240" w:lineRule="auto"/>
        <w:rPr>
          <w:bCs/>
        </w:rPr>
      </w:pPr>
      <w:r>
        <w:t>Ваши данные клиента</w:t>
      </w:r>
    </w:p>
    <w:p w14:paraId="70A8F47B" w14:textId="1E0AED98" w:rsidR="00D05436" w:rsidRPr="0033162B" w:rsidRDefault="00D05436" w:rsidP="00C1564F">
      <w:pPr>
        <w:pStyle w:val="PURBody-Indented"/>
      </w:pPr>
      <w:r>
        <w:t>Вы можете передавать данные клиента для использования в связи со службой Интернета. «Данные клиента» — это все файлы данных, изображений, звуковые файлы и программные приложения, которые обрабатываются веб-службой или к которым веб-служба имеет доступ. Кроме материалов, которые Microsoft лицензирует для вас, мы не заявляем прав собственности на данные клиента, передаваемые для использования с веб-службой. Предоставляя данные клиента для использования с любой службой Интернета, которая обеспечивает обмен данными или совместную работу с третьими лицами, вы признаете, что такие третьи лица могут:</w:t>
      </w:r>
    </w:p>
    <w:p w14:paraId="1CB80494" w14:textId="3D40BC55" w:rsidR="00D05436" w:rsidRPr="0033162B" w:rsidRDefault="00D05436" w:rsidP="00C1564F">
      <w:pPr>
        <w:pStyle w:val="PURBullet-Indented"/>
        <w:spacing w:line="240" w:lineRule="auto"/>
      </w:pPr>
      <w:r>
        <w:t>использовать, копировать, распространять, отображать, публиковать и изменять ваши данные клиента;</w:t>
      </w:r>
    </w:p>
    <w:p w14:paraId="5A9458D6" w14:textId="725B6CEA" w:rsidR="00D05436" w:rsidRPr="0033162B" w:rsidRDefault="00D05436" w:rsidP="00C1564F">
      <w:pPr>
        <w:pStyle w:val="PURBullet-Indented"/>
        <w:spacing w:line="240" w:lineRule="auto"/>
      </w:pPr>
      <w:r>
        <w:t>публиковать ваше имя в связи с данными клиента; b</w:t>
      </w:r>
    </w:p>
    <w:p w14:paraId="0820F6FE" w14:textId="6304A4CB" w:rsidR="00D05436" w:rsidRPr="0033162B" w:rsidRDefault="00D05436" w:rsidP="00C1564F">
      <w:pPr>
        <w:pStyle w:val="PURBullet-Indented"/>
        <w:spacing w:line="240" w:lineRule="auto"/>
      </w:pPr>
      <w:r>
        <w:t>предоставлять другим пользователям такие же возможности.</w:t>
      </w:r>
    </w:p>
    <w:p w14:paraId="73B01B4D" w14:textId="3A09736B" w:rsidR="00D05436" w:rsidRPr="0033162B" w:rsidRDefault="00D05436" w:rsidP="00C1564F">
      <w:pPr>
        <w:pStyle w:val="PURBody-Indented"/>
      </w:pPr>
      <w:r>
        <w:t xml:space="preserve">Некоторые службы Интернета могут обеспечивать функции, ограничивающие возможность выполнения третьими лицами таких действий. Вы обязуетесь использовать такие функции в соответствии с предполагаемым назначением ваших данных клиента. </w:t>
      </w:r>
    </w:p>
    <w:p w14:paraId="46145F8B" w14:textId="77777777" w:rsidR="0021622F" w:rsidRDefault="0021622F" w:rsidP="00C1564F">
      <w:pPr>
        <w:pStyle w:val="PURHeading2"/>
        <w:spacing w:line="240" w:lineRule="auto"/>
      </w:pPr>
      <w:r>
        <w:t>Принадлежность данных клиента</w:t>
      </w:r>
    </w:p>
    <w:p w14:paraId="16A23A08" w14:textId="3F9B1E59" w:rsidR="001D7180" w:rsidRPr="0021622F" w:rsidRDefault="0021622F" w:rsidP="00C1564F">
      <w:pPr>
        <w:pStyle w:val="PURBody-Indented"/>
      </w:pPr>
      <w:r>
        <w:t xml:space="preserve">В отношениях между сторонами вы сохраняете за собой все права и права собственности в отношении данных клиента. </w:t>
      </w:r>
      <w:r w:rsidR="00F64335" w:rsidRPr="005C2583">
        <w:br/>
      </w:r>
      <w:r>
        <w:t xml:space="preserve">Мы не приобретаем никаких прав в отношении данных клиента за исключением прав, предоставляемых вами для соответствующей службы Интернета. Это не касается программного обеспечения и службы, которые мы лицензируем </w:t>
      </w:r>
      <w:r w:rsidR="00061860" w:rsidRPr="00061860">
        <w:br/>
      </w:r>
      <w:r>
        <w:t>для вас.</w:t>
      </w:r>
    </w:p>
    <w:p w14:paraId="6898F2E9" w14:textId="77777777" w:rsidR="00D05436" w:rsidRDefault="00D05436" w:rsidP="00C1564F">
      <w:pPr>
        <w:pStyle w:val="PURHeading2"/>
        <w:spacing w:line="240" w:lineRule="auto"/>
        <w:rPr>
          <w:bCs/>
        </w:rPr>
      </w:pPr>
      <w:r>
        <w:t>Конфиденциальность</w:t>
      </w:r>
    </w:p>
    <w:p w14:paraId="4EABC2B7" w14:textId="63B18AA4" w:rsidR="00D05436" w:rsidRDefault="00D05436" w:rsidP="00C1564F">
      <w:pPr>
        <w:pStyle w:val="PURBody-Indented"/>
      </w:pPr>
      <w:r>
        <w:t xml:space="preserve">Персональные данные, собираемые с помощью </w:t>
      </w:r>
      <w:r w:rsidR="00370CF7">
        <w:rPr>
          <w:rFonts w:cs="Tahoma"/>
          <w:szCs w:val="18"/>
        </w:rPr>
        <w:t>веб-службы</w:t>
      </w:r>
      <w:r>
        <w:t xml:space="preserve">, могут передаваться, храниться и обрабатываться в Соединенных Штатах или любой другой стране, в которой у Microsoft или ее поставщиков услуг имеются производственные мощности. К таким данным также относятся данные, сбор которых осуществляется с помощью службы. Используя данную службу Интернета, вы тем самым даете разрешение на передачу личных сведений за пределы вашей страны или региона. </w:t>
      </w:r>
      <w:r>
        <w:lastRenderedPageBreak/>
        <w:t>Вы также соглашаетесь с тем, что должны получить достаточные полномочия у лиц, сообщающих вам свои личные сведения, для:</w:t>
      </w:r>
    </w:p>
    <w:p w14:paraId="2E59B9CD" w14:textId="2DF47236" w:rsidR="00D05436" w:rsidRDefault="00D05436" w:rsidP="00C1564F">
      <w:pPr>
        <w:pStyle w:val="PURBullet-Indented"/>
        <w:spacing w:line="240" w:lineRule="auto"/>
      </w:pPr>
      <w:r>
        <w:t>передачи этих данных Microsoft или ее агентам, а также</w:t>
      </w:r>
    </w:p>
    <w:p w14:paraId="4339C6B6" w14:textId="2B57CB45" w:rsidR="00D05436" w:rsidRDefault="00D05436" w:rsidP="00C1564F">
      <w:pPr>
        <w:pStyle w:val="PURBullet-Indented"/>
        <w:spacing w:line="240" w:lineRule="auto"/>
      </w:pPr>
      <w:r>
        <w:t>разрешения их передачи, хранения и обработки.</w:t>
      </w:r>
    </w:p>
    <w:p w14:paraId="1A891AC6" w14:textId="5BF9C1D3" w:rsidR="00D05436" w:rsidRPr="00464199" w:rsidRDefault="00D05436" w:rsidP="00C1564F">
      <w:pPr>
        <w:pStyle w:val="PURBody-Indented"/>
      </w:pPr>
      <w:r>
        <w:t>Чтобы узнать, каким образом мы можем собирать ваши сведения и использовать их, ознакомьтесь с заявлением о конфиденциальности для веб-службы. Ссылки на Политику конфиденциальности для соответствующего продукта указаны в разделе «Условия лицензии для конкретного продукта» ниже.</w:t>
      </w:r>
    </w:p>
    <w:p w14:paraId="18D4CB90" w14:textId="77777777" w:rsidR="00D05436" w:rsidRDefault="00D05436" w:rsidP="00C1564F">
      <w:pPr>
        <w:pStyle w:val="PURHeading2"/>
        <w:spacing w:line="240" w:lineRule="auto"/>
        <w:rPr>
          <w:bCs/>
        </w:rPr>
      </w:pPr>
      <w:r>
        <w:t>Использование данных клиента со стороны Microsoft</w:t>
      </w:r>
    </w:p>
    <w:p w14:paraId="36921E8B" w14:textId="439EFB3E" w:rsidR="00AB1668" w:rsidRDefault="00AB1668" w:rsidP="00C1564F">
      <w:pPr>
        <w:pStyle w:val="PURBody-Indented"/>
      </w:pPr>
      <w:r>
        <w:t>Данные клиента будут использоваться исключительно для предоставления службы Интернета. Это может включать устранение неисправностей, направленное на предотвращение, выявление и устранение проблем, влияющих на функционирование службы Интернета, и улучшение функций, связанных с выявлением и защитой от новых и развивающихся угроз пользователю (таких как вредоносное программное обеспечение и нежелательная почта).</w:t>
      </w:r>
    </w:p>
    <w:p w14:paraId="1EAA7C10" w14:textId="356B897B" w:rsidR="00AB1668" w:rsidRDefault="00AB1668" w:rsidP="00C1564F">
      <w:pPr>
        <w:pStyle w:val="PURBody-Indented"/>
      </w:pPr>
      <w:r>
        <w:t>Вы сами несете ответственность за ответы на запросы третьих лиц (включая органы правопорядка, государственные организации и сторону в гражданском судебном процессе), касающиеся использования вами службы Интернета. Microsoft не будет раскрывать данные клиента третьим лицам, если это не требуется законом. В случае обращения в Microsoft третьих лиц с требованием о предоставлении данных клиента Microsoft попытается направить их непосредственно к вам. При таком обращении Microsoft может предоставить третьему лицу ваши основные контактные данные. Если Microsoft будет вынуждена раскрыть данные клиента третьему лицу, Microsoft предпримет коммерчески обоснованные усилия с целью уведомить вас заранее о таком раскрытии, если такое уведомление не запрещено законом.</w:t>
      </w:r>
    </w:p>
    <w:p w14:paraId="0D6622D2" w14:textId="77777777" w:rsidR="00D05436" w:rsidRDefault="00D05436" w:rsidP="00C1564F">
      <w:pPr>
        <w:pStyle w:val="PURHeading2"/>
        <w:spacing w:line="240" w:lineRule="auto"/>
      </w:pPr>
      <w:r>
        <w:t>Безопасность данных клиента</w:t>
      </w:r>
    </w:p>
    <w:p w14:paraId="22527DD3" w14:textId="25770E3A" w:rsidR="00D05436" w:rsidRDefault="00D05436" w:rsidP="00C1564F">
      <w:pPr>
        <w:pStyle w:val="PURBody-Indented"/>
      </w:pPr>
      <w:r>
        <w:t>Мы примем разумные и соответствующие технические и организационные меры (как описано в обзоре безопасности, применимом к службе Интернета), чтобы обеспечить защиту ваших данных клиента, которые обрабатываются службой Интернета или к которым она получает доступ, от случайных или незаконных утраты, доступа и разглашения. Вы согласны с тем, что эти меры:</w:t>
      </w:r>
    </w:p>
    <w:p w14:paraId="51B1CF95" w14:textId="77777777" w:rsidR="00D05436" w:rsidRDefault="00D05436" w:rsidP="00C1564F">
      <w:pPr>
        <w:pStyle w:val="PURBullet-Indented"/>
        <w:spacing w:line="240" w:lineRule="auto"/>
      </w:pPr>
      <w:r>
        <w:t>являются единственным обязательством корпорации Microsoft по обработке и обеспечению безопасности данных клиента и</w:t>
      </w:r>
    </w:p>
    <w:p w14:paraId="2D756F5B" w14:textId="628907C5" w:rsidR="00D05436" w:rsidRDefault="00D05436" w:rsidP="00C1564F">
      <w:pPr>
        <w:pStyle w:val="PURBullet-Indented"/>
        <w:spacing w:line="240" w:lineRule="auto"/>
      </w:pPr>
      <w:r>
        <w:t>замещают любые обязательства по обеспечению конфиденциальности, которые могут быть предусмотрены в лицензионном соглашении поставщика услуг или в любом другом соглашении о неразглашении или конфиденциальности.</w:t>
      </w:r>
    </w:p>
    <w:p w14:paraId="0D3DC2F0" w14:textId="77777777" w:rsidR="00D05436" w:rsidRDefault="00D05436" w:rsidP="00C1564F">
      <w:pPr>
        <w:pStyle w:val="PURHeading2"/>
        <w:spacing w:line="240" w:lineRule="auto"/>
      </w:pPr>
      <w:r>
        <w:t>Область использования</w:t>
      </w:r>
    </w:p>
    <w:p w14:paraId="156C329A" w14:textId="77777777" w:rsidR="00D05436" w:rsidRDefault="00D05436" w:rsidP="00C1564F">
      <w:pPr>
        <w:pStyle w:val="PURBody-Indented"/>
        <w:rPr>
          <w:b/>
        </w:rPr>
      </w:pPr>
      <w:r>
        <w:t>Вы не имеете права:</w:t>
      </w:r>
    </w:p>
    <w:p w14:paraId="72DE075F" w14:textId="77777777" w:rsidR="00D05436" w:rsidRPr="008018E6" w:rsidRDefault="00D05436" w:rsidP="00C1564F">
      <w:pPr>
        <w:pStyle w:val="PURBullet-Indented"/>
        <w:spacing w:line="240" w:lineRule="auto"/>
      </w:pPr>
      <w:r>
        <w:t xml:space="preserve">использовать службу Интернета способом, который запрещается любым законом, нормой или распоряжением или указом правительства в любой соответствующей юрисдикции или нарушает законные права других лиц; </w:t>
      </w:r>
    </w:p>
    <w:p w14:paraId="4ACDC803" w14:textId="77777777" w:rsidR="00D05436" w:rsidRPr="008018E6" w:rsidRDefault="00D05436" w:rsidP="00C1564F">
      <w:pPr>
        <w:pStyle w:val="PURBullet-Indented"/>
        <w:spacing w:line="240" w:lineRule="auto"/>
      </w:pPr>
      <w:r>
        <w:t>использовать службу Интернета способом, который может нанести вред службе или помешать ее использованию другими лицами;</w:t>
      </w:r>
    </w:p>
    <w:p w14:paraId="537F08B6" w14:textId="2CE39D80" w:rsidR="00D05436" w:rsidRPr="008018E6" w:rsidRDefault="00D05436" w:rsidP="00C1564F">
      <w:pPr>
        <w:pStyle w:val="PURBullet-Indented"/>
        <w:spacing w:line="240" w:lineRule="auto"/>
      </w:pPr>
      <w:r>
        <w:t>использовать службу Интернета для получения несанкционированного доступа к каким-либо службам, данным, учетным записям или сетям любым способом;</w:t>
      </w:r>
    </w:p>
    <w:p w14:paraId="4B7DFDFE" w14:textId="78393D85" w:rsidR="00D05436" w:rsidRPr="008018E6" w:rsidRDefault="00D05436" w:rsidP="00C1564F">
      <w:pPr>
        <w:pStyle w:val="PURBullet-Indented"/>
        <w:spacing w:line="240" w:lineRule="auto"/>
      </w:pPr>
      <w:r>
        <w:t>фальсифицировать информацию заголовков протоколов или сообщений электронной почты (например, подмена адресов или «спуфинг»);</w:t>
      </w:r>
    </w:p>
    <w:p w14:paraId="3B85C4E0" w14:textId="77777777" w:rsidR="00D05436" w:rsidRPr="008018E6" w:rsidRDefault="00D05436" w:rsidP="00C1564F">
      <w:pPr>
        <w:pStyle w:val="PURBullet-Indented"/>
        <w:spacing w:line="240" w:lineRule="auto"/>
      </w:pPr>
      <w:r>
        <w:t>использовать службу Интернета для распространения нежелательных сообщений (например, нежелательных массовых или коммерческих сообщений) или иным образом делать доступными любые предложения, направленные на нарушение этих условий (например, осуществление атак типа «отказ в обслуживании» и т.д.);</w:t>
      </w:r>
    </w:p>
    <w:p w14:paraId="15DEA9C8" w14:textId="77777777" w:rsidR="00D05436" w:rsidRPr="008018E6" w:rsidRDefault="00D05436" w:rsidP="00C1564F">
      <w:pPr>
        <w:pStyle w:val="PURBullet-Indented"/>
        <w:spacing w:line="240" w:lineRule="auto"/>
      </w:pPr>
      <w:r>
        <w:t>удалять, изменять или подделывать нормативные или юридические уведомления или ссылки, встроенные в службу Интернета.</w:t>
      </w:r>
    </w:p>
    <w:p w14:paraId="1A24206C" w14:textId="77777777" w:rsidR="00D05436" w:rsidRDefault="00D05436" w:rsidP="00C1564F">
      <w:pPr>
        <w:pStyle w:val="PURHeading2"/>
        <w:spacing w:line="240" w:lineRule="auto"/>
      </w:pPr>
      <w:r>
        <w:t>Нормативные акты</w:t>
      </w:r>
    </w:p>
    <w:p w14:paraId="76FC7CA3" w14:textId="04D52406" w:rsidR="00D05436" w:rsidRDefault="00D05436" w:rsidP="00C1564F">
      <w:pPr>
        <w:pStyle w:val="PURBody-Indented"/>
      </w:pPr>
      <w:r>
        <w:t>Microsoft оставляет за собой право изменить или прекратить предоставление службы Интернета в любой стране, где имеются текущие или будущие требования или распоряжения правительства, обязующие Microsoft исполнять любые нормативные акты или требования, обычно не применяемые к ведению деловых операций в этой стране, затрудняющие для Microsoft продолжение эксплуатации службы Интернета без внесения изменений и/или дающие Microsoft достаточные основания для предположения, что данные условия или служба Интернета могут противоречить любым таким требованиям или обязательствам. Например, служба Интернета может быть изменена или ее предоставление прекращено в связи с требованием правительства, в соответствии с которым Microsoft будет рассматриваться в качестве поставщика телекоммуникационных услуг (оператора связи).</w:t>
      </w:r>
    </w:p>
    <w:p w14:paraId="4F467C44" w14:textId="77777777" w:rsidR="00D05436" w:rsidRDefault="00D05436" w:rsidP="00C1564F">
      <w:pPr>
        <w:pStyle w:val="PURHeading2"/>
        <w:spacing w:line="240" w:lineRule="auto"/>
      </w:pPr>
      <w:r>
        <w:lastRenderedPageBreak/>
        <w:t>Использование для оценки</w:t>
      </w:r>
    </w:p>
    <w:p w14:paraId="5E1A0AB4" w14:textId="79773825" w:rsidR="00D05436" w:rsidRPr="008018E6" w:rsidRDefault="00D05436" w:rsidP="00C1564F">
      <w:pPr>
        <w:pStyle w:val="PURBody-Indented"/>
      </w:pPr>
      <w:r>
        <w:t>Кроме случаев, разрешенных в разделе «Исключения и дополнительные условия для отдельных продуктов», для использования службы Интернета в целях оценки необходимо приобрести лицензии. Это условие применяется, даже если в лицензионном соглашении поставщика услуг указано иное.</w:t>
      </w:r>
    </w:p>
    <w:p w14:paraId="2819789A" w14:textId="77777777" w:rsidR="00D05436" w:rsidRDefault="00D05436" w:rsidP="00C1564F">
      <w:pPr>
        <w:pStyle w:val="PURHeading2"/>
        <w:spacing w:line="240" w:lineRule="auto"/>
        <w:rPr>
          <w:bCs/>
        </w:rPr>
      </w:pPr>
      <w:r>
        <w:t>Электронные уведомления</w:t>
      </w:r>
    </w:p>
    <w:p w14:paraId="74348448" w14:textId="5B35112C" w:rsidR="00D05436" w:rsidRPr="008018E6" w:rsidRDefault="00D05436" w:rsidP="00C1564F">
      <w:pPr>
        <w:pStyle w:val="PURBody-Indented"/>
      </w:pPr>
      <w:r>
        <w:t>Мы можем предоставлять вам информацию о службе Интернета в электронной форме. Это может быть сообщение на адрес электронной почты, который вы указали во время регистрации в службе Интернета, или информация на указанном нами веб-сайте. Датой уведомления по электронной почте считается дата отправки сообщения. Пока вы используете службу Интернета, у вас будет необходимое программное обеспечение и оборудование для получения таких уведомлений. Если вы не хотите получать такие уведомления, то не имеете права пользоваться службой Интернета.</w:t>
      </w:r>
    </w:p>
    <w:p w14:paraId="1DC3C448" w14:textId="77777777" w:rsidR="00D05436" w:rsidRPr="008018E6" w:rsidRDefault="00D05436" w:rsidP="00C1564F">
      <w:pPr>
        <w:pStyle w:val="PURHeading2"/>
        <w:spacing w:line="240" w:lineRule="auto"/>
        <w:rPr>
          <w:rStyle w:val="Strong"/>
          <w:b w:val="0"/>
          <w:bCs w:val="0"/>
        </w:rPr>
      </w:pPr>
      <w:r>
        <w:rPr>
          <w:rStyle w:val="Strong"/>
          <w:bCs w:val="0"/>
        </w:rPr>
        <w:t>Ограниченная гарантия</w:t>
      </w:r>
    </w:p>
    <w:p w14:paraId="7A4DB706" w14:textId="77777777" w:rsidR="00D05436" w:rsidRPr="008018E6" w:rsidRDefault="00D05436" w:rsidP="00C1564F">
      <w:pPr>
        <w:pStyle w:val="PURBody-Indented"/>
      </w:pPr>
      <w:r>
        <w:t>Даже если в условиях лицензионного соглашения (при их наличии) указано иное, ограниченная гарантия не распространяется на время простоя или прекращения доступа к веб-службе или к другим метрикам производительности, которые упоминаются в соглашении об уровне обслуживания для веб-службы.</w:t>
      </w:r>
    </w:p>
    <w:p w14:paraId="12735C37" w14:textId="77777777" w:rsidR="00D05436" w:rsidRDefault="00D05436" w:rsidP="00C1564F">
      <w:pPr>
        <w:pStyle w:val="PURHeading2"/>
        <w:spacing w:line="240" w:lineRule="auto"/>
      </w:pPr>
      <w:r>
        <w:t>Доступность продукта</w:t>
      </w:r>
    </w:p>
    <w:p w14:paraId="6EA56758" w14:textId="77777777" w:rsidR="00D05436" w:rsidRDefault="00D05436" w:rsidP="00C1564F">
      <w:pPr>
        <w:pStyle w:val="PURBody-Indented"/>
      </w:pPr>
      <w:r>
        <w:t>Веб-службы могут быть недоступны в некоторых регионах.</w:t>
      </w:r>
    </w:p>
    <w:p w14:paraId="5A7A921A" w14:textId="0925BB5B" w:rsidR="000245B9" w:rsidRPr="000245B9" w:rsidRDefault="00A93FEE" w:rsidP="00C1564F">
      <w:pPr>
        <w:pStyle w:val="PURBreadcrumb"/>
        <w:keepNext w:val="0"/>
        <w:rPr>
          <w:rFonts w:ascii="Arial Narrow" w:hAnsi="Arial Narrow"/>
          <w:color w:val="00467F"/>
          <w:sz w:val="16"/>
          <w:u w:val="single"/>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2B43E875" w14:textId="09300BD4" w:rsidR="00D05436" w:rsidRDefault="00830DCA" w:rsidP="00C1564F">
      <w:pPr>
        <w:pStyle w:val="PURHeading1"/>
        <w:spacing w:line="240" w:lineRule="auto"/>
      </w:pPr>
      <w:r>
        <w:t>Условия лицензии для конкретного продукта</w:t>
      </w:r>
    </w:p>
    <w:p w14:paraId="67EDD027" w14:textId="0ED623AD" w:rsidR="00D05436" w:rsidRPr="00A748AB" w:rsidRDefault="00963AE0" w:rsidP="00C1564F">
      <w:pPr>
        <w:pStyle w:val="PURProductName"/>
        <w:rPr>
          <w:rFonts w:cs="Arial"/>
          <w:color w:val="797979" w:themeColor="background2"/>
          <w:sz w:val="18"/>
        </w:rPr>
      </w:pPr>
      <w:bookmarkStart w:id="985" w:name="_Toc286933216"/>
      <w:bookmarkStart w:id="986" w:name="_Toc287431942"/>
      <w:bookmarkStart w:id="987" w:name="_Toc299519175"/>
      <w:bookmarkStart w:id="988" w:name="_Toc299525039"/>
      <w:bookmarkStart w:id="989" w:name="_Toc299531607"/>
      <w:bookmarkStart w:id="990" w:name="_Toc299531931"/>
      <w:bookmarkStart w:id="991" w:name="_Toc299957214"/>
      <w:bookmarkStart w:id="992" w:name="_Toc346536891"/>
      <w:bookmarkStart w:id="993" w:name="_Toc339280355"/>
      <w:bookmarkStart w:id="994" w:name="_Toc339280547"/>
      <w:bookmarkStart w:id="995" w:name="_Toc370118464"/>
      <w:bookmarkStart w:id="996" w:name="_Toc370124861"/>
      <w:bookmarkStart w:id="997" w:name="_Toc370125209"/>
      <w:bookmarkStart w:id="998" w:name="_Toc363552830"/>
      <w:bookmarkStart w:id="999" w:name="_Toc363552898"/>
      <w:bookmarkStart w:id="1000" w:name="_Toc378682106"/>
      <w:bookmarkStart w:id="1001" w:name="_Toc378682297"/>
      <w:bookmarkStart w:id="1002" w:name="_Toc371268309"/>
      <w:bookmarkStart w:id="1003" w:name="_Toc371268396"/>
      <w:bookmarkStart w:id="1004" w:name="_Toc379278512"/>
      <w:bookmarkStart w:id="1005" w:name="_Toc379278572"/>
      <w:bookmarkStart w:id="1006" w:name="_Toc428364262"/>
      <w:bookmarkStart w:id="1007" w:name="_Toc428364808"/>
      <w:r>
        <w:rPr>
          <w:rFonts w:cs="Arial"/>
          <w:szCs w:val="18"/>
        </w:rPr>
        <w:t>System Center Endpoint Protection</w:t>
      </w:r>
      <w:bookmarkEnd w:id="985"/>
      <w:bookmarkEnd w:id="986"/>
      <w:bookmarkEnd w:id="987"/>
      <w:bookmarkEnd w:id="988"/>
      <w:bookmarkEnd w:id="989"/>
      <w:bookmarkEnd w:id="990"/>
      <w:bookmarkEnd w:id="991"/>
      <w:bookmarkEnd w:id="992"/>
      <w:bookmarkEnd w:id="993"/>
      <w:bookmarkEnd w:id="994"/>
      <w:bookmarkEnd w:id="995"/>
      <w:bookmarkEnd w:id="996"/>
      <w:bookmarkEnd w:id="997"/>
      <w:bookmarkEnd w:id="998"/>
      <w:bookmarkEnd w:id="999"/>
      <w:bookmarkEnd w:id="1000"/>
      <w:bookmarkEnd w:id="1001"/>
      <w:bookmarkEnd w:id="1002"/>
      <w:bookmarkEnd w:id="1003"/>
      <w:bookmarkEnd w:id="1004"/>
      <w:bookmarkEnd w:id="1005"/>
      <w:bookmarkEnd w:id="1006"/>
      <w:bookmarkEnd w:id="1007"/>
      <w:r>
        <w:fldChar w:fldCharType="begin"/>
      </w:r>
      <w:r>
        <w:instrText>XE "System Center Endpoint Protection"</w:instrText>
      </w:r>
      <w:r>
        <w:fldChar w:fldCharType="end"/>
      </w:r>
    </w:p>
    <w:p w14:paraId="2957617B" w14:textId="77777777" w:rsidR="00D05436" w:rsidRPr="000B6567" w:rsidRDefault="00D05436" w:rsidP="00C1564F">
      <w:pPr>
        <w:pStyle w:val="PURLicenseTerm"/>
        <w:spacing w:line="240" w:lineRule="auto"/>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704266F6" w:rsidR="00D05436" w:rsidRPr="00D1176C" w:rsidRDefault="00D05436" w:rsidP="00C1564F">
            <w:pPr>
              <w:pStyle w:val="PURLMSH"/>
            </w:pPr>
            <w:r>
              <w:t xml:space="preserve">Заявление о конфиденциальности: </w:t>
            </w:r>
            <w:r>
              <w:rPr>
                <w:b/>
              </w:rPr>
              <w:t>Да</w:t>
            </w:r>
            <w:r>
              <w:t xml:space="preserve"> </w:t>
            </w:r>
            <w:r w:rsidR="00F64335" w:rsidRPr="00F64335">
              <w:br/>
            </w:r>
            <w:r>
              <w:rPr>
                <w:i/>
              </w:rPr>
              <w:t xml:space="preserve">(см. </w:t>
            </w:r>
            <w:hyperlink r:id="rId185" w:history="1">
              <w:r>
                <w:rPr>
                  <w:rStyle w:val="Hyperlink"/>
                  <w:i/>
                </w:rPr>
                <w:t>http://go.microsoft.com/fwlink/?LinkID=223678</w:t>
              </w:r>
            </w:hyperlink>
            <w:r>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C1564F">
            <w:pPr>
              <w:pStyle w:val="PURLMSH"/>
            </w:pPr>
            <w:r>
              <w:t xml:space="preserve">Обзор безопасности. </w:t>
            </w:r>
            <w:r>
              <w:rPr>
                <w:b/>
              </w:rPr>
              <w:t>Нет</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501DAF" w:rsidRDefault="00F245C6" w:rsidP="00C1564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C1564F">
            <w:pPr>
              <w:pStyle w:val="PURBody"/>
              <w:keepNext/>
              <w:keepLines/>
              <w:rPr>
                <w:rStyle w:val="Strong"/>
                <w:i/>
              </w:rPr>
            </w:pPr>
            <w:r>
              <w:rPr>
                <w:rStyle w:val="Strong"/>
                <w:i/>
              </w:rPr>
              <w:t>Для:</w:t>
            </w:r>
          </w:p>
          <w:p w14:paraId="242EE946" w14:textId="1509C256" w:rsidR="00D05436" w:rsidRPr="00A748AB" w:rsidRDefault="00087F39" w:rsidP="00C1564F">
            <w:pPr>
              <w:pStyle w:val="PURBody"/>
              <w:keepNext/>
              <w:keepLines/>
              <w:numPr>
                <w:ilvl w:val="0"/>
                <w:numId w:val="19"/>
              </w:numPr>
              <w:rPr>
                <w:rStyle w:val="Strong"/>
                <w:rFonts w:cs="Arial"/>
              </w:rPr>
            </w:pPr>
            <w:r>
              <w:rPr>
                <w:rFonts w:cs="Arial"/>
                <w:szCs w:val="18"/>
              </w:rPr>
              <w:t>всех ваших пользователей, обращающихся к службе Интернета или связанному с ней программному обеспечению.</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C1564F">
            <w:pPr>
              <w:pStyle w:val="PURBody"/>
              <w:keepNext/>
              <w:keepLines/>
              <w:rPr>
                <w:rStyle w:val="Strong"/>
                <w:b w:val="0"/>
                <w:i/>
              </w:rPr>
            </w:pPr>
            <w:r>
              <w:rPr>
                <w:rStyle w:val="Strong"/>
              </w:rPr>
              <w:t>Необходимо:</w:t>
            </w:r>
          </w:p>
          <w:p w14:paraId="4B1C3753" w14:textId="3F083168" w:rsidR="00D05436" w:rsidRPr="001E0B83" w:rsidRDefault="008957ED" w:rsidP="00C1564F">
            <w:pPr>
              <w:pStyle w:val="PURBullet"/>
              <w:keepNext/>
              <w:keepLines/>
              <w:numPr>
                <w:ilvl w:val="0"/>
                <w:numId w:val="18"/>
              </w:numPr>
              <w:spacing w:line="240" w:lineRule="auto"/>
            </w:pPr>
            <w:r>
              <w:t>Лицензия SAL «на пользователя» для System Center Endpoint Protection</w:t>
            </w:r>
          </w:p>
        </w:tc>
      </w:tr>
      <w:tr w:rsidR="00D05436"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C1564F">
            <w:pPr>
              <w:pStyle w:val="PURBody"/>
              <w:rPr>
                <w:rStyle w:val="Strong"/>
                <w:i/>
                <w:color w:val="auto"/>
              </w:rPr>
            </w:pPr>
            <w:r>
              <w:rPr>
                <w:rStyle w:val="Strong"/>
                <w:i/>
                <w:color w:val="auto"/>
              </w:rPr>
              <w:t>Для:</w:t>
            </w:r>
          </w:p>
          <w:p w14:paraId="719832A6" w14:textId="39D14F87" w:rsidR="00D05436" w:rsidRPr="00A748AB" w:rsidRDefault="00087F39" w:rsidP="00C1564F">
            <w:pPr>
              <w:pStyle w:val="PURBody"/>
              <w:numPr>
                <w:ilvl w:val="0"/>
                <w:numId w:val="18"/>
              </w:numPr>
              <w:rPr>
                <w:rStyle w:val="Strong"/>
                <w:rFonts w:cs="Arial"/>
                <w:color w:val="auto"/>
              </w:rPr>
            </w:pPr>
            <w:r>
              <w:rPr>
                <w:rFonts w:cs="Arial"/>
                <w:color w:val="auto"/>
                <w:szCs w:val="18"/>
              </w:rPr>
              <w:t>всех ваших устройств</w:t>
            </w:r>
            <w:r>
              <w:rPr>
                <w:rFonts w:cs="Arial"/>
                <w:color w:val="auto"/>
                <w:szCs w:val="18"/>
                <w:vertAlign w:val="superscript"/>
              </w:rPr>
              <w:t>1</w:t>
            </w:r>
            <w:r>
              <w:rPr>
                <w:rFonts w:cs="Arial"/>
                <w:color w:val="auto"/>
                <w:szCs w:val="18"/>
              </w:rPr>
              <w:t>, обращающихся к веб-службе или связанному с ней программному обеспечению</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C1564F">
            <w:pPr>
              <w:pStyle w:val="PURBody"/>
              <w:rPr>
                <w:rStyle w:val="Strong"/>
                <w:b w:val="0"/>
                <w:i/>
                <w:color w:val="auto"/>
              </w:rPr>
            </w:pPr>
            <w:r>
              <w:rPr>
                <w:rStyle w:val="Strong"/>
                <w:color w:val="auto"/>
              </w:rPr>
              <w:t>Необходимо:</w:t>
            </w:r>
          </w:p>
          <w:p w14:paraId="6997800E" w14:textId="385C4743" w:rsidR="00D05436" w:rsidRPr="00121C07" w:rsidRDefault="008957ED" w:rsidP="00C1564F">
            <w:pPr>
              <w:pStyle w:val="PURBullet"/>
              <w:numPr>
                <w:ilvl w:val="0"/>
                <w:numId w:val="18"/>
              </w:numPr>
              <w:spacing w:line="240" w:lineRule="auto"/>
              <w:rPr>
                <w:color w:val="auto"/>
              </w:rPr>
            </w:pPr>
            <w:r>
              <w:rPr>
                <w:color w:val="auto"/>
              </w:rPr>
              <w:t>Лицензия SAL «на устройство» для System Center Endpoint Protection</w:t>
            </w:r>
          </w:p>
          <w:p w14:paraId="6EFCB80B" w14:textId="0B188F3C" w:rsidR="00963AE0" w:rsidRPr="00121C07" w:rsidRDefault="00963AE0" w:rsidP="00C1564F">
            <w:pPr>
              <w:pStyle w:val="PURBody"/>
              <w:rPr>
                <w:color w:val="auto"/>
              </w:rPr>
            </w:pPr>
            <w:r>
              <w:rPr>
                <w:color w:val="auto"/>
                <w:vertAlign w:val="superscript"/>
              </w:rPr>
              <w:t>1</w:t>
            </w:r>
            <w:r>
              <w:rPr>
                <w:color w:val="auto"/>
              </w:rPr>
              <w:t>В контексте данного требования «устройствами» называются устройства, на которых запускаются операционные системы настольного компьютера. Если вам нужно предоставить доступ к веб-службе устройствам, на которых работает серверная операционная система, см. условия для продуктов System Center 2012 Datacenter и/или System Center 2012 Standard.</w:t>
            </w:r>
          </w:p>
        </w:tc>
      </w:tr>
    </w:tbl>
    <w:p w14:paraId="18E56398" w14:textId="77777777" w:rsidR="00D05436" w:rsidRDefault="00D05436" w:rsidP="00C1564F">
      <w:pPr>
        <w:pStyle w:val="PURADDITIONALTERMSHEADERMB"/>
      </w:pPr>
      <w:bookmarkStart w:id="1008" w:name="_Toc286933217"/>
      <w:bookmarkStart w:id="1009" w:name="_Toc287431943"/>
      <w:r>
        <w:t>Дополнительные условия.</w:t>
      </w:r>
    </w:p>
    <w:p w14:paraId="332A6B1A" w14:textId="77777777" w:rsidR="00D05436" w:rsidRDefault="00D05436" w:rsidP="00C1564F">
      <w:pPr>
        <w:pStyle w:val="PURBlueStrong"/>
        <w:spacing w:line="240" w:lineRule="auto"/>
      </w:pPr>
      <w:r>
        <w:t>Использование по продленным соглашениям</w:t>
      </w:r>
    </w:p>
    <w:p w14:paraId="7D5B96B7" w14:textId="2F6CC75D" w:rsidR="00D05436" w:rsidRPr="00E53E5B" w:rsidRDefault="00440145" w:rsidP="00C1564F">
      <w:pPr>
        <w:pStyle w:val="PURBody-Indented"/>
      </w:pPr>
      <w:r>
        <w:t xml:space="preserve">Для предотвращения использования служб без лицензии некоторые функции службы Интернета могут быть отключены через три года после того, как вы впервые воспользовались этой службой Интернета. Если вы продлите свое право пользоваться службой Интернета, вам будет предоставлено средство продления периода пользования. </w:t>
      </w:r>
    </w:p>
    <w:p w14:paraId="3DB1D541" w14:textId="77777777" w:rsidR="00D05436" w:rsidRDefault="00D05436" w:rsidP="00C1564F">
      <w:pPr>
        <w:pStyle w:val="PURBlueStrong"/>
        <w:spacing w:line="240" w:lineRule="auto"/>
      </w:pPr>
      <w:r>
        <w:t>Замена поисковых машин</w:t>
      </w:r>
    </w:p>
    <w:p w14:paraId="6A4EF24E" w14:textId="1E40514D" w:rsidR="00D05436" w:rsidRPr="00E53E5B" w:rsidRDefault="00D05436" w:rsidP="00C1564F">
      <w:pPr>
        <w:pStyle w:val="PURBody-Indented"/>
      </w:pPr>
      <w:r>
        <w:t>Microsoft может заменять программное обеспечение и файлы веб-службы компонентами, сравнимыми по характеристикам:</w:t>
      </w:r>
    </w:p>
    <w:p w14:paraId="71B2966A" w14:textId="77777777" w:rsidR="00D05436" w:rsidRPr="00E53E5B" w:rsidRDefault="00D05436" w:rsidP="00C1564F">
      <w:pPr>
        <w:pStyle w:val="PURBullet-Indented"/>
        <w:spacing w:line="240" w:lineRule="auto"/>
      </w:pPr>
      <w:r>
        <w:t>антивирусное ПО и ПО для борьбы с непрошеной почтой;</w:t>
      </w:r>
    </w:p>
    <w:p w14:paraId="6B4158EA" w14:textId="77777777" w:rsidR="00D05436" w:rsidRPr="00E53E5B" w:rsidRDefault="00D05436" w:rsidP="00C1564F">
      <w:pPr>
        <w:pStyle w:val="PURBullet-Indented"/>
        <w:spacing w:line="240" w:lineRule="auto"/>
      </w:pPr>
      <w:r>
        <w:lastRenderedPageBreak/>
        <w:t>файлы подписей и файлы данных фильтрования содержимого.</w:t>
      </w:r>
    </w:p>
    <w:p w14:paraId="44FD0550" w14:textId="77777777" w:rsidR="00D05436" w:rsidRDefault="00D05436" w:rsidP="00C1564F">
      <w:pPr>
        <w:pStyle w:val="PURBlueStrong"/>
        <w:spacing w:line="240" w:lineRule="auto"/>
      </w:pPr>
      <w:r>
        <w:t>Лицензии SAL «на устройство» и «на пользователя»</w:t>
      </w:r>
    </w:p>
    <w:p w14:paraId="39C1B517" w14:textId="77777777" w:rsidR="00D05436" w:rsidRDefault="00D05436" w:rsidP="00C1564F">
      <w:pPr>
        <w:pStyle w:val="PURBody-Indented"/>
      </w:pPr>
      <w:r>
        <w:t>Вы можете приобретать лицензии SAL «на устройство» или «на пользователя».</w:t>
      </w:r>
    </w:p>
    <w:p w14:paraId="3DFE1ECD" w14:textId="313961E0" w:rsidR="00D05436" w:rsidRDefault="00D05436" w:rsidP="00C1564F">
      <w:pPr>
        <w:pStyle w:val="PURBlueStrong"/>
        <w:spacing w:line="240" w:lineRule="auto"/>
      </w:pPr>
      <w:r>
        <w:t>Запуск экземпляров дополнительного программного обеспечения</w:t>
      </w:r>
    </w:p>
    <w:p w14:paraId="58F0643B" w14:textId="05CF1660" w:rsidR="00D05436" w:rsidRDefault="00D05436" w:rsidP="00C1564F">
      <w:pPr>
        <w:pStyle w:val="PURBody-Indented"/>
      </w:pPr>
      <w:r>
        <w:t xml:space="preserve">Вы можете запускать или иным образом использовать любое количество экземпляров дополнительного программного обеспечения, указанного в </w:t>
      </w:r>
      <w:hyperlink w:anchor="Appendix1" w:history="1">
        <w:r>
          <w:rPr>
            <w:rStyle w:val="Hyperlink"/>
          </w:rPr>
          <w:t>Приложении 1</w:t>
        </w:r>
      </w:hyperlink>
      <w:r>
        <w:t xml:space="preserve">, в физических или виртуальных операционных средах (ОС) на любом количестве устройств. Вы имеете право использовать дополнительное программное обеспечение только с данным программным обеспечением и службой Интернета – непосредственно или же через другое дополнительное программное обеспечение. </w:t>
      </w:r>
    </w:p>
    <w:p w14:paraId="19420965" w14:textId="6DBD6C91" w:rsidR="0047191F" w:rsidRDefault="00A93FEE" w:rsidP="00C1564F">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bookmarkEnd w:id="1008"/>
    <w:bookmarkEnd w:id="1009"/>
    <w:p w14:paraId="3223A092" w14:textId="77777777" w:rsidR="00D548C0" w:rsidRDefault="00D548C0" w:rsidP="00C1564F">
      <w:pPr>
        <w:pStyle w:val="PURSectionHeading"/>
        <w:keepLines/>
        <w:sectPr w:rsidR="00D548C0" w:rsidSect="00DF3827">
          <w:type w:val="continuous"/>
          <w:pgSz w:w="12240" w:h="15840" w:code="1"/>
          <w:pgMar w:top="1166" w:right="720" w:bottom="720" w:left="720" w:header="432" w:footer="288" w:gutter="0"/>
          <w:cols w:space="360"/>
          <w:docGrid w:linePitch="360"/>
        </w:sectPr>
      </w:pPr>
    </w:p>
    <w:p w14:paraId="1BD3C65A" w14:textId="77777777" w:rsidR="00EF67CC" w:rsidRPr="00C4367D" w:rsidRDefault="00EF67CC" w:rsidP="00C1564F">
      <w:pPr>
        <w:pStyle w:val="PURSectionHeading"/>
      </w:pPr>
      <w:bookmarkStart w:id="1010" w:name="_Toc299519182"/>
      <w:bookmarkStart w:id="1011" w:name="_Toc299525046"/>
      <w:bookmarkStart w:id="1012" w:name="_Toc299531614"/>
      <w:bookmarkStart w:id="1013" w:name="_Toc299531938"/>
      <w:bookmarkStart w:id="1014" w:name="_Toc299957221"/>
      <w:bookmarkStart w:id="1015" w:name="_Toc346536894"/>
      <w:bookmarkStart w:id="1016" w:name="_Toc339280358"/>
      <w:bookmarkStart w:id="1017" w:name="_Toc363552831"/>
      <w:bookmarkStart w:id="1018" w:name="_Toc378682298"/>
      <w:bookmarkStart w:id="1019" w:name="_Toc371268310"/>
      <w:bookmarkStart w:id="1020" w:name="_Toc379278513"/>
      <w:bookmarkStart w:id="1021" w:name="_Toc428364809"/>
      <w:bookmarkStart w:id="1022" w:name="Appendix1"/>
      <w:bookmarkEnd w:id="984"/>
      <w:r>
        <w:lastRenderedPageBreak/>
        <w:t>Приложение 1. Клиентское/Дополнительное программное обеспечение</w:t>
      </w:r>
      <w:bookmarkEnd w:id="1010"/>
      <w:bookmarkEnd w:id="1011"/>
      <w:bookmarkEnd w:id="1012"/>
      <w:bookmarkEnd w:id="1013"/>
      <w:bookmarkEnd w:id="1014"/>
      <w:bookmarkEnd w:id="1015"/>
      <w:bookmarkEnd w:id="1016"/>
      <w:bookmarkEnd w:id="1017"/>
      <w:bookmarkEnd w:id="1018"/>
      <w:bookmarkEnd w:id="1019"/>
      <w:bookmarkEnd w:id="1020"/>
      <w:bookmarkEnd w:id="1021"/>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501DAF"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C1564F">
            <w:pPr>
              <w:pStyle w:val="PURTableHeaderWhite"/>
              <w:spacing w:after="0" w:line="240" w:lineRule="auto"/>
              <w:rPr>
                <w:i w:val="0"/>
                <w:caps/>
                <w:color w:val="404040" w:themeColor="text1" w:themeTint="BF"/>
              </w:rPr>
            </w:pPr>
            <w:r>
              <w:rPr>
                <w:i w:val="0"/>
                <w:caps/>
                <w:color w:val="404040" w:themeColor="text1" w:themeTint="BF"/>
              </w:rPr>
              <w:t>Продукт</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C1564F">
            <w:pPr>
              <w:pStyle w:val="PURTableHeaderWhite"/>
              <w:spacing w:after="0" w:line="240" w:lineRule="auto"/>
              <w:rPr>
                <w:i w:val="0"/>
                <w:caps/>
                <w:color w:val="404040" w:themeColor="text1" w:themeTint="BF"/>
              </w:rPr>
            </w:pPr>
            <w:r>
              <w:rPr>
                <w:i w:val="0"/>
                <w:caps/>
                <w:color w:val="404040" w:themeColor="text1" w:themeTint="BF"/>
              </w:rPr>
              <w:t>Список клиентского программного обеспечения</w:t>
            </w:r>
          </w:p>
        </w:tc>
      </w:tr>
      <w:tr w:rsidR="00E964A3" w:rsidRPr="00061749"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C1564F">
            <w:pPr>
              <w:pStyle w:val="PURTableHeaderBlue"/>
            </w:pPr>
            <w:r>
              <w:t>BizTalk Server RFID 2010</w:t>
            </w:r>
          </w:p>
        </w:tc>
      </w:tr>
      <w:tr w:rsidR="00E964A3" w:rsidRPr="00061749"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Default="00E964A3" w:rsidP="00C1564F">
            <w:pPr>
              <w:pStyle w:val="PURBullet-Indented"/>
              <w:spacing w:line="240" w:lineRule="auto"/>
            </w:pPr>
            <w:r>
              <w:t>Клиент и средства RFID</w:t>
            </w:r>
          </w:p>
          <w:p w14:paraId="1A7C4888" w14:textId="77777777" w:rsidR="00E964A3" w:rsidRDefault="00E964A3" w:rsidP="00C1564F">
            <w:pPr>
              <w:pStyle w:val="PURBullet-Indented"/>
              <w:spacing w:line="240" w:lineRule="auto"/>
            </w:pPr>
            <w:r>
              <w:t>Пакет средств разработки RFID</w:t>
            </w:r>
          </w:p>
          <w:p w14:paraId="6FEFE231" w14:textId="090FF37F" w:rsidR="00E964A3" w:rsidRPr="00E964A3" w:rsidRDefault="00E964A3" w:rsidP="00C1564F">
            <w:pPr>
              <w:pStyle w:val="PURBullet-Indented"/>
              <w:spacing w:line="240" w:lineRule="auto"/>
            </w:pPr>
            <w:r>
              <w:t>RFID Mobile</w:t>
            </w:r>
          </w:p>
        </w:tc>
      </w:tr>
      <w:tr w:rsidR="00280B5A"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Default="00280B5A" w:rsidP="00C1564F">
            <w:pPr>
              <w:pStyle w:val="PURTableHeaderBlue"/>
            </w:pPr>
            <w:r>
              <w:t>BizTalk Server 2013 R2 Branch, выпуски Standard и Enterprise</w:t>
            </w:r>
          </w:p>
        </w:tc>
      </w:tr>
      <w:tr w:rsidR="00280B5A" w:rsidRPr="006C4306"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77777777" w:rsidR="00280B5A" w:rsidRPr="00BF4F8B" w:rsidRDefault="00280B5A" w:rsidP="00C1564F">
            <w:pPr>
              <w:pStyle w:val="PURBullet"/>
              <w:spacing w:line="240" w:lineRule="auto"/>
            </w:pPr>
            <w:r>
              <w:t>Средства администрирования и мониторинга</w:t>
            </w:r>
          </w:p>
          <w:p w14:paraId="3FD79DFD" w14:textId="77777777" w:rsidR="00280B5A" w:rsidRPr="00BF4F8B" w:rsidRDefault="00280B5A" w:rsidP="00C1564F">
            <w:pPr>
              <w:pStyle w:val="PURBullet"/>
              <w:spacing w:line="240" w:lineRule="auto"/>
            </w:pPr>
            <w:r>
              <w:t>Средства разработки</w:t>
            </w:r>
          </w:p>
          <w:p w14:paraId="4DD4C242" w14:textId="77777777" w:rsidR="00280B5A" w:rsidRPr="00BF4F8B" w:rsidRDefault="00280B5A" w:rsidP="00C1564F">
            <w:pPr>
              <w:pStyle w:val="PURBullet"/>
              <w:spacing w:line="240" w:lineRule="auto"/>
            </w:pPr>
            <w:r>
              <w:t>Пакет (пакеты) средств разработки программного обеспечения</w:t>
            </w:r>
          </w:p>
          <w:p w14:paraId="762D4586" w14:textId="77777777" w:rsidR="00280B5A" w:rsidRPr="00BF4F8B" w:rsidRDefault="00280B5A" w:rsidP="00C1564F">
            <w:pPr>
              <w:pStyle w:val="PURBullet"/>
              <w:spacing w:line="240" w:lineRule="auto"/>
            </w:pPr>
            <w:r>
              <w:t>HTTP-адаптер для приема данных</w:t>
            </w:r>
          </w:p>
          <w:p w14:paraId="41D126EE" w14:textId="77777777" w:rsidR="00280B5A" w:rsidRPr="00BF4F8B" w:rsidRDefault="00280B5A" w:rsidP="00C1564F">
            <w:pPr>
              <w:pStyle w:val="PURBullet"/>
              <w:spacing w:line="240" w:lineRule="auto"/>
            </w:pPr>
            <w:r>
              <w:t>SOAP-адаптер для приема данных</w:t>
            </w:r>
          </w:p>
          <w:p w14:paraId="0FCF5F0B" w14:textId="77777777" w:rsidR="00280B5A" w:rsidRPr="00BF4F8B" w:rsidRDefault="00280B5A" w:rsidP="00C1564F">
            <w:pPr>
              <w:pStyle w:val="PURBullet"/>
              <w:spacing w:line="240" w:lineRule="auto"/>
            </w:pPr>
            <w:r>
              <w:t>Веб-служба адаптера Windows SharePoint Services</w:t>
            </w:r>
          </w:p>
          <w:p w14:paraId="217DCFA9" w14:textId="068291D9" w:rsidR="00280B5A" w:rsidRPr="00BF4F8B" w:rsidRDefault="00280B5A" w:rsidP="00C1564F">
            <w:pPr>
              <w:pStyle w:val="PURBullet"/>
              <w:spacing w:line="240" w:lineRule="auto"/>
            </w:pPr>
            <w:r>
              <w:t>Адаптеры Windows Communication Foundation</w:t>
            </w:r>
          </w:p>
          <w:p w14:paraId="729455BE" w14:textId="5FC04C61" w:rsidR="00280B5A" w:rsidRPr="00BF4F8B" w:rsidRDefault="00280B5A" w:rsidP="00C1564F">
            <w:pPr>
              <w:pStyle w:val="PURBullet"/>
              <w:spacing w:line="240" w:lineRule="auto"/>
            </w:pPr>
            <w:r>
              <w:t>Прикладные программные интерфейсы (API) событий монитора деловой активности (BAM), средства перехвата и администрирования</w:t>
            </w:r>
          </w:p>
          <w:p w14:paraId="3FAA4193" w14:textId="77777777" w:rsidR="00280B5A" w:rsidRDefault="00280B5A" w:rsidP="00C1564F">
            <w:pPr>
              <w:pStyle w:val="PURBullet"/>
              <w:spacing w:line="240" w:lineRule="auto"/>
            </w:pPr>
            <w:r>
              <w:t>Поставщик оповещений BAM для служб уведомлений SQL</w:t>
            </w:r>
          </w:p>
          <w:p w14:paraId="5B83E13F" w14:textId="1D260805" w:rsidR="00280B5A" w:rsidRPr="009549A1" w:rsidRDefault="00280B5A" w:rsidP="00C1564F">
            <w:pPr>
              <w:pStyle w:val="PURBullet"/>
              <w:spacing w:line="240" w:lineRule="auto"/>
            </w:pPr>
            <w:r>
              <w:t>Клиент BAM</w:t>
            </w:r>
          </w:p>
        </w:tc>
        <w:tc>
          <w:tcPr>
            <w:tcW w:w="4835" w:type="dxa"/>
            <w:tcBorders>
              <w:top w:val="nil"/>
            </w:tcBorders>
            <w:shd w:val="clear" w:color="auto" w:fill="auto"/>
          </w:tcPr>
          <w:p w14:paraId="1325B85C" w14:textId="77777777" w:rsidR="00280B5A" w:rsidRPr="00BF4F8B" w:rsidRDefault="00280B5A" w:rsidP="00C1564F">
            <w:pPr>
              <w:pStyle w:val="PURBullet"/>
              <w:spacing w:line="240" w:lineRule="auto"/>
            </w:pPr>
            <w:r>
              <w:t>Схемы и шаблоны по BizTalk Server</w:t>
            </w:r>
          </w:p>
          <w:p w14:paraId="291E6648" w14:textId="77777777" w:rsidR="00280B5A" w:rsidRPr="00BF4F8B" w:rsidRDefault="00280B5A" w:rsidP="00C1564F">
            <w:pPr>
              <w:pStyle w:val="PURBullet"/>
              <w:spacing w:line="240" w:lineRule="auto"/>
            </w:pPr>
            <w:r>
              <w:t>Службы поддержки деловой активности</w:t>
            </w:r>
          </w:p>
          <w:p w14:paraId="0E46AF3A" w14:textId="63476056" w:rsidR="00280B5A" w:rsidRPr="00BF4F8B" w:rsidRDefault="00280B5A" w:rsidP="00C1564F">
            <w:pPr>
              <w:pStyle w:val="PURBullet"/>
              <w:spacing w:line="240" w:lineRule="auto"/>
            </w:pPr>
            <w:r>
              <w:t>Главный сервер секрета/Единая регистрация в системе предприятия</w:t>
            </w:r>
          </w:p>
          <w:p w14:paraId="48BCFA18" w14:textId="77777777" w:rsidR="00280B5A" w:rsidRPr="00BF4F8B" w:rsidRDefault="00280B5A" w:rsidP="00C1564F">
            <w:pPr>
              <w:pStyle w:val="PURBullet"/>
              <w:spacing w:line="240" w:lineRule="auto"/>
            </w:pPr>
            <w:r>
              <w:t>MQHelper.dll</w:t>
            </w:r>
          </w:p>
          <w:p w14:paraId="14D34323" w14:textId="77777777" w:rsidR="00280B5A" w:rsidRPr="00BF4F8B" w:rsidRDefault="00280B5A" w:rsidP="00C1564F">
            <w:pPr>
              <w:pStyle w:val="PURBullet"/>
              <w:spacing w:line="240" w:lineRule="auto"/>
            </w:pPr>
            <w:r>
              <w:t>ADOMD.NET</w:t>
            </w:r>
          </w:p>
          <w:p w14:paraId="07C35615" w14:textId="77777777" w:rsidR="00280B5A" w:rsidRPr="00BF4F8B" w:rsidRDefault="00280B5A" w:rsidP="00C1564F">
            <w:pPr>
              <w:pStyle w:val="PURBullet"/>
              <w:spacing w:line="240" w:lineRule="auto"/>
            </w:pPr>
            <w:r>
              <w:t>MSXML</w:t>
            </w:r>
          </w:p>
          <w:p w14:paraId="6BCA183A" w14:textId="77777777" w:rsidR="00280B5A" w:rsidRPr="00BF4F8B" w:rsidRDefault="00280B5A" w:rsidP="00C1564F">
            <w:pPr>
              <w:pStyle w:val="PURBullet"/>
              <w:spacing w:line="240" w:lineRule="auto"/>
            </w:pPr>
            <w:r>
              <w:t>SQLXML</w:t>
            </w:r>
          </w:p>
          <w:p w14:paraId="4310568A" w14:textId="77777777" w:rsidR="00280B5A" w:rsidRPr="00BF4F8B" w:rsidRDefault="00280B5A" w:rsidP="00C1564F">
            <w:pPr>
              <w:pStyle w:val="PURBullet"/>
              <w:spacing w:line="240" w:lineRule="auto"/>
            </w:pPr>
            <w:r>
              <w:t>Компонент бизнес-правил</w:t>
            </w:r>
          </w:p>
          <w:p w14:paraId="64D4D482" w14:textId="77777777" w:rsidR="00280B5A" w:rsidRPr="00BF4F8B" w:rsidRDefault="00280B5A" w:rsidP="00C1564F">
            <w:pPr>
              <w:pStyle w:val="PURBullet"/>
              <w:spacing w:line="240" w:lineRule="auto"/>
            </w:pPr>
            <w:r>
              <w:t>Агент MQSeries</w:t>
            </w:r>
          </w:p>
          <w:p w14:paraId="2561BCB5" w14:textId="29E45951" w:rsidR="00280B5A" w:rsidRPr="00280B5A" w:rsidRDefault="00280B5A" w:rsidP="00C1564F">
            <w:pPr>
              <w:pStyle w:val="PURBullet"/>
              <w:spacing w:line="240" w:lineRule="auto"/>
            </w:pPr>
            <w:r>
              <w:t>UDDI</w:t>
            </w:r>
          </w:p>
        </w:tc>
      </w:tr>
      <w:tr w:rsidR="009549A1" w:rsidRPr="00E53E5B" w14:paraId="04B66C2D" w14:textId="77777777" w:rsidTr="007A4D2C">
        <w:tc>
          <w:tcPr>
            <w:tcW w:w="10750" w:type="dxa"/>
            <w:gridSpan w:val="2"/>
            <w:shd w:val="clear" w:color="auto" w:fill="FFFFFF"/>
            <w:tcMar>
              <w:top w:w="43" w:type="dxa"/>
              <w:left w:w="115" w:type="dxa"/>
              <w:bottom w:w="43" w:type="dxa"/>
              <w:right w:w="115" w:type="dxa"/>
            </w:tcMar>
          </w:tcPr>
          <w:p w14:paraId="775B4D6E" w14:textId="0631477C" w:rsidR="009549A1" w:rsidRPr="00F975A7" w:rsidRDefault="009549A1" w:rsidP="00C1564F">
            <w:pPr>
              <w:pStyle w:val="PURTableHeaderBlue"/>
            </w:pPr>
            <w:r>
              <w:t xml:space="preserve">Exchange Server </w:t>
            </w:r>
            <w:r w:rsidR="007242AE">
              <w:t>201</w:t>
            </w:r>
            <w:r w:rsidR="007242AE">
              <w:rPr>
                <w:lang w:val="en-US"/>
              </w:rPr>
              <w:t>6</w:t>
            </w:r>
            <w:r>
              <w:t>, выпуски Standard и Enterprise</w:t>
            </w:r>
          </w:p>
        </w:tc>
      </w:tr>
      <w:tr w:rsidR="009549A1" w:rsidRPr="00E53E5B" w14:paraId="48EDC9D7" w14:textId="77777777" w:rsidTr="007A4D2C">
        <w:tc>
          <w:tcPr>
            <w:tcW w:w="10750" w:type="dxa"/>
            <w:gridSpan w:val="2"/>
            <w:shd w:val="clear" w:color="auto" w:fill="FFFFFF"/>
            <w:tcMar>
              <w:top w:w="43" w:type="dxa"/>
              <w:left w:w="115" w:type="dxa"/>
              <w:bottom w:w="43" w:type="dxa"/>
              <w:right w:w="115" w:type="dxa"/>
            </w:tcMar>
          </w:tcPr>
          <w:p w14:paraId="6560AD86" w14:textId="0B1FB7C5" w:rsidR="009549A1" w:rsidRPr="00F975A7" w:rsidRDefault="003D33E5" w:rsidP="00C1564F">
            <w:pPr>
              <w:pStyle w:val="PURBullet-Indented"/>
              <w:spacing w:line="240" w:lineRule="auto"/>
            </w:pPr>
            <w:r>
              <w:t>Средства управления Exchange</w:t>
            </w:r>
          </w:p>
        </w:tc>
      </w:tr>
      <w:tr w:rsidR="00663B83" w:rsidRPr="00E53E5B" w14:paraId="3BB829A5" w14:textId="77777777" w:rsidTr="007A4D2C">
        <w:tc>
          <w:tcPr>
            <w:tcW w:w="10750" w:type="dxa"/>
            <w:gridSpan w:val="2"/>
            <w:shd w:val="clear" w:color="auto" w:fill="FFFFFF"/>
            <w:tcMar>
              <w:top w:w="43" w:type="dxa"/>
              <w:left w:w="115" w:type="dxa"/>
              <w:bottom w:w="43" w:type="dxa"/>
              <w:right w:w="115" w:type="dxa"/>
            </w:tcMar>
          </w:tcPr>
          <w:p w14:paraId="252C9E0D" w14:textId="2D54BCBA" w:rsidR="00663B83" w:rsidRPr="00AD1314" w:rsidRDefault="00AD1314" w:rsidP="00C1564F">
            <w:pPr>
              <w:pStyle w:val="PURTableHeaderBlue"/>
              <w:rPr>
                <w:lang w:val="en-US"/>
              </w:rPr>
            </w:pPr>
            <w:r>
              <w:rPr>
                <w:lang w:val="en-US"/>
              </w:rPr>
              <w:t>Microsoft</w:t>
            </w:r>
            <w:r>
              <w:t xml:space="preserve"> </w:t>
            </w:r>
            <w:r w:rsidR="00663B83">
              <w:t xml:space="preserve">Identity Manager </w:t>
            </w:r>
            <w:r>
              <w:rPr>
                <w:lang w:val="en-US"/>
              </w:rPr>
              <w:t>2016</w:t>
            </w:r>
          </w:p>
        </w:tc>
      </w:tr>
      <w:tr w:rsidR="00050078" w:rsidRPr="00E53E5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786296" w:rsidRDefault="00050078" w:rsidP="00C1564F">
            <w:pPr>
              <w:pStyle w:val="PURBullet-Indented"/>
              <w:spacing w:line="240" w:lineRule="auto"/>
            </w:pPr>
            <w:r>
              <w:t>Change Microsoft Password Notification Service (служба уведомления о смене пароля Microsoft).</w:t>
            </w:r>
          </w:p>
          <w:p w14:paraId="671BC2C5" w14:textId="7C435C26" w:rsidR="00531887" w:rsidRDefault="00531887" w:rsidP="00C1564F">
            <w:pPr>
              <w:pStyle w:val="PURBullet-Indented"/>
              <w:spacing w:line="240" w:lineRule="auto"/>
            </w:pPr>
            <w:r>
              <w:t>Microsoft BHOLD Suite</w:t>
            </w:r>
          </w:p>
          <w:p w14:paraId="7D7D56F2" w14:textId="26D8F8D3" w:rsidR="0000799F" w:rsidRPr="00786296" w:rsidRDefault="00050078" w:rsidP="00C1564F">
            <w:pPr>
              <w:pStyle w:val="PURBullet-Indented"/>
              <w:spacing w:line="240" w:lineRule="auto"/>
            </w:pPr>
            <w:r>
              <w:t xml:space="preserve">Клиент управления сертификатами </w:t>
            </w:r>
            <w:r w:rsidR="00AD1314">
              <w:rPr>
                <w:lang w:val="en-US"/>
              </w:rPr>
              <w:t>M</w:t>
            </w:r>
            <w:r w:rsidR="00AD1314">
              <w:t>IM</w:t>
            </w:r>
          </w:p>
        </w:tc>
        <w:tc>
          <w:tcPr>
            <w:tcW w:w="4835" w:type="dxa"/>
            <w:shd w:val="clear" w:color="auto" w:fill="FFFFFF"/>
          </w:tcPr>
          <w:p w14:paraId="3F3326ED" w14:textId="6CCE748A" w:rsidR="00050078" w:rsidRDefault="00050078" w:rsidP="00C1564F">
            <w:pPr>
              <w:pStyle w:val="PURBullet-Indented"/>
              <w:spacing w:line="240" w:lineRule="auto"/>
            </w:pPr>
            <w:r>
              <w:t xml:space="preserve">Клиент управления массовой выдачей сертификатов </w:t>
            </w:r>
            <w:r w:rsidR="00AD1314">
              <w:rPr>
                <w:lang w:val="en-US"/>
              </w:rPr>
              <w:t>M</w:t>
            </w:r>
            <w:r w:rsidR="00AD1314">
              <w:t>IM</w:t>
            </w:r>
          </w:p>
          <w:p w14:paraId="4C7D7048" w14:textId="7A9BF221" w:rsidR="00531887" w:rsidRPr="00786296" w:rsidRDefault="00531887" w:rsidP="00C1564F">
            <w:pPr>
              <w:pStyle w:val="PURBullet-Indented"/>
              <w:spacing w:line="240" w:lineRule="auto"/>
            </w:pPr>
            <w:r>
              <w:t>System Center Service Manager 2010</w:t>
            </w:r>
          </w:p>
        </w:tc>
      </w:tr>
      <w:tr w:rsidR="00663B83" w:rsidRPr="00E53E5B" w14:paraId="1EAE1A19" w14:textId="77777777" w:rsidTr="007A4D2C">
        <w:tc>
          <w:tcPr>
            <w:tcW w:w="10750" w:type="dxa"/>
            <w:gridSpan w:val="2"/>
            <w:shd w:val="clear" w:color="auto" w:fill="FFFFFF"/>
            <w:tcMar>
              <w:top w:w="43" w:type="dxa"/>
              <w:left w:w="115" w:type="dxa"/>
              <w:bottom w:w="43" w:type="dxa"/>
              <w:right w:w="115" w:type="dxa"/>
            </w:tcMar>
          </w:tcPr>
          <w:p w14:paraId="3804794C" w14:textId="3C5F1BA8" w:rsidR="00663B83" w:rsidRPr="00F975A7" w:rsidRDefault="009736DF" w:rsidP="00C1564F">
            <w:pPr>
              <w:pStyle w:val="PURTableHeaderBlue"/>
            </w:pPr>
            <w:r>
              <w:t>Skype для бизнеса Server 2015 Standard и Enterprise</w:t>
            </w:r>
          </w:p>
        </w:tc>
      </w:tr>
      <w:tr w:rsidR="00050078" w:rsidRPr="00E53E5B" w14:paraId="7CB19608" w14:textId="77777777" w:rsidTr="007A4D2C">
        <w:tc>
          <w:tcPr>
            <w:tcW w:w="5915" w:type="dxa"/>
            <w:shd w:val="clear" w:color="auto" w:fill="FFFFFF"/>
            <w:tcMar>
              <w:top w:w="43" w:type="dxa"/>
              <w:left w:w="115" w:type="dxa"/>
              <w:bottom w:w="43" w:type="dxa"/>
              <w:right w:w="115" w:type="dxa"/>
            </w:tcMar>
          </w:tcPr>
          <w:p w14:paraId="182C017C" w14:textId="758B7749" w:rsidR="00050078" w:rsidRPr="00F975A7" w:rsidRDefault="007E3832" w:rsidP="00C1564F">
            <w:pPr>
              <w:pStyle w:val="PURBullet-Indented"/>
              <w:spacing w:line="240" w:lineRule="auto"/>
            </w:pPr>
            <w:r>
              <w:t>Подключаемый модуль Skype для бизнеса 2015 Web App</w:t>
            </w:r>
          </w:p>
          <w:p w14:paraId="6B41A1B3" w14:textId="77777777" w:rsidR="00050078" w:rsidRPr="00F975A7" w:rsidRDefault="00050078" w:rsidP="00C1564F">
            <w:pPr>
              <w:pStyle w:val="PURBullet-Indented"/>
              <w:spacing w:line="240" w:lineRule="auto"/>
            </w:pPr>
            <w:r>
              <w:t>Topology Builder</w:t>
            </w:r>
          </w:p>
          <w:p w14:paraId="4FE53DF2" w14:textId="77777777" w:rsidR="00050078" w:rsidRPr="00F975A7" w:rsidRDefault="00050078" w:rsidP="00C1564F">
            <w:pPr>
              <w:pStyle w:val="PURBullet-Indented"/>
              <w:spacing w:line="240" w:lineRule="auto"/>
            </w:pPr>
            <w:r>
              <w:t>Средства администрирования</w:t>
            </w:r>
          </w:p>
        </w:tc>
        <w:tc>
          <w:tcPr>
            <w:tcW w:w="4835" w:type="dxa"/>
            <w:shd w:val="clear" w:color="auto" w:fill="FFFFFF"/>
          </w:tcPr>
          <w:p w14:paraId="288658BD" w14:textId="77777777" w:rsidR="00050078" w:rsidRPr="00F975A7" w:rsidRDefault="00050078" w:rsidP="00C1564F">
            <w:pPr>
              <w:pStyle w:val="PURBullet-Indented"/>
              <w:spacing w:line="240" w:lineRule="auto"/>
            </w:pPr>
            <w:r>
              <w:t>Оснастка PowerShell</w:t>
            </w:r>
          </w:p>
          <w:p w14:paraId="45070CBF" w14:textId="08BF8D8D" w:rsidR="00050078" w:rsidRPr="00F975A7" w:rsidRDefault="007E3832" w:rsidP="00C1564F">
            <w:pPr>
              <w:pStyle w:val="PURBullet-Indented"/>
              <w:spacing w:line="240" w:lineRule="auto"/>
            </w:pPr>
            <w:r>
              <w:t>Средство администрирования групповых чатов Skype для бизнеса 2015</w:t>
            </w:r>
          </w:p>
          <w:p w14:paraId="3A80DD2B" w14:textId="5C1ABCA9" w:rsidR="007331A1" w:rsidRPr="00F975A7" w:rsidRDefault="009736DF" w:rsidP="00C1564F">
            <w:pPr>
              <w:pStyle w:val="PURBullet-Indented"/>
              <w:spacing w:line="240" w:lineRule="auto"/>
            </w:pPr>
            <w:r>
              <w:t>Skype для бизнеса Server 2015 Attendant</w:t>
            </w:r>
          </w:p>
        </w:tc>
      </w:tr>
      <w:tr w:rsidR="00663B83" w:rsidRPr="00E53E5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Default="00663B83" w:rsidP="00C1564F">
            <w:pPr>
              <w:pStyle w:val="PURTableHeaderBlue"/>
            </w:pPr>
            <w:r>
              <w:t>Microsoft Dynamics AX 2012 R3</w:t>
            </w:r>
          </w:p>
        </w:tc>
      </w:tr>
      <w:tr w:rsidR="00050078" w:rsidRPr="00E53E5B"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050078" w:rsidRDefault="00050078" w:rsidP="00C1564F">
            <w:pPr>
              <w:pStyle w:val="PURBullet-Indented"/>
              <w:spacing w:line="240" w:lineRule="auto"/>
            </w:pPr>
            <w:r>
              <w:t>Программное обеспечение Microsoft Dynamics AX 2012 R3 для Windows Rich Client</w:t>
            </w:r>
          </w:p>
        </w:tc>
        <w:tc>
          <w:tcPr>
            <w:tcW w:w="4835" w:type="dxa"/>
            <w:shd w:val="clear" w:color="auto" w:fill="FFFFFF"/>
          </w:tcPr>
          <w:p w14:paraId="46F9D62A" w14:textId="0B49868C" w:rsidR="00050078" w:rsidRPr="00050078" w:rsidRDefault="0000799F" w:rsidP="00C1564F">
            <w:pPr>
              <w:pStyle w:val="PURBullet-Indented"/>
              <w:spacing w:line="240" w:lineRule="auto"/>
            </w:pPr>
            <w:r>
              <w:t>Программное обеспечение Management Reporter 2012 для Microsoft Dynamics AX Designer Client</w:t>
            </w:r>
          </w:p>
        </w:tc>
      </w:tr>
      <w:tr w:rsidR="00663B83" w:rsidRPr="00E53E5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244E6C" w:rsidRDefault="00663B83" w:rsidP="00C1564F">
            <w:pPr>
              <w:pStyle w:val="PURTableHeaderBlue"/>
            </w:pPr>
            <w:r>
              <w:t>Microsoft Dynamics C5 2012</w:t>
            </w:r>
          </w:p>
        </w:tc>
      </w:tr>
      <w:tr w:rsidR="00663B83" w:rsidRPr="00E53E5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F975A7" w:rsidRDefault="00663B83" w:rsidP="00C1564F">
            <w:pPr>
              <w:pStyle w:val="PURBullet-Indented"/>
              <w:spacing w:line="240" w:lineRule="auto"/>
              <w:rPr>
                <w:rFonts w:ascii="Tahoma" w:eastAsia="Calibri" w:hAnsi="Tahoma" w:cs="Tahoma"/>
                <w:szCs w:val="19"/>
              </w:rPr>
            </w:pPr>
            <w:r>
              <w:t>Программное обеспечение Microsoft Dynamics C5 2012 для Windows Rich Client</w:t>
            </w:r>
          </w:p>
        </w:tc>
      </w:tr>
      <w:tr w:rsidR="00663B83" w:rsidRPr="00E53E5B" w14:paraId="69BF05BB" w14:textId="77777777" w:rsidTr="007A4D2C">
        <w:tc>
          <w:tcPr>
            <w:tcW w:w="10750" w:type="dxa"/>
            <w:gridSpan w:val="2"/>
            <w:shd w:val="clear" w:color="auto" w:fill="FFFFFF"/>
            <w:tcMar>
              <w:top w:w="43" w:type="dxa"/>
              <w:left w:w="115" w:type="dxa"/>
              <w:bottom w:w="43" w:type="dxa"/>
              <w:right w:w="115" w:type="dxa"/>
            </w:tcMar>
          </w:tcPr>
          <w:p w14:paraId="7692687A" w14:textId="5BA25B0F" w:rsidR="00663B83" w:rsidRPr="00F975A7" w:rsidRDefault="00663B83" w:rsidP="00C1564F">
            <w:pPr>
              <w:pStyle w:val="PURTableHeaderBlue"/>
            </w:pPr>
            <w:r>
              <w:t>Microsoft Dynamics CRM 2015 Service Provider</w:t>
            </w:r>
          </w:p>
        </w:tc>
      </w:tr>
      <w:tr w:rsidR="00663B83" w:rsidRPr="009C0212" w14:paraId="3642DEE2" w14:textId="77777777" w:rsidTr="007A4D2C">
        <w:tc>
          <w:tcPr>
            <w:tcW w:w="5915" w:type="dxa"/>
            <w:shd w:val="clear" w:color="auto" w:fill="FFFFFF"/>
            <w:tcMar>
              <w:top w:w="43" w:type="dxa"/>
              <w:left w:w="115" w:type="dxa"/>
              <w:bottom w:w="43" w:type="dxa"/>
              <w:right w:w="115" w:type="dxa"/>
            </w:tcMar>
          </w:tcPr>
          <w:p w14:paraId="604BC90C" w14:textId="7E8C3EC3" w:rsidR="00663B83" w:rsidRPr="00663B83" w:rsidRDefault="00663B83" w:rsidP="00C1564F">
            <w:pPr>
              <w:pStyle w:val="PURBullet-Indented"/>
              <w:spacing w:line="240" w:lineRule="auto"/>
            </w:pPr>
            <w:r>
              <w:t>Microsoft Dynamics CRM 2015 для Microsoft Office Outlook</w:t>
            </w:r>
          </w:p>
          <w:p w14:paraId="566CC3B3" w14:textId="6550C9C1" w:rsidR="00663B83" w:rsidRPr="00663B83" w:rsidRDefault="00663B83" w:rsidP="00C1564F">
            <w:pPr>
              <w:pStyle w:val="PURBullet-Indented"/>
              <w:spacing w:line="240" w:lineRule="auto"/>
            </w:pPr>
            <w:r>
              <w:t>Маршрутизатор электронной почты и мастер развертывания правил для Microsoft Dynamics CRM 2015</w:t>
            </w:r>
          </w:p>
          <w:p w14:paraId="2966BE3B" w14:textId="6758E852" w:rsidR="00663B83" w:rsidRDefault="00663B83" w:rsidP="00C1564F">
            <w:pPr>
              <w:pStyle w:val="PURBullet-Indented"/>
              <w:spacing w:line="240" w:lineRule="auto"/>
            </w:pPr>
            <w:r>
              <w:t>Расширения Microsoft Dynamics CRM Reporting Extensions для Microsoft Dynamics CRM 2015</w:t>
            </w:r>
          </w:p>
          <w:p w14:paraId="659CAF07" w14:textId="77777777" w:rsidR="003C634F" w:rsidRPr="009B2897" w:rsidRDefault="003C634F" w:rsidP="00C1564F">
            <w:pPr>
              <w:pStyle w:val="PURBullet-Indented"/>
              <w:spacing w:line="240" w:lineRule="auto"/>
              <w:rPr>
                <w:lang w:val="en-US"/>
              </w:rPr>
            </w:pPr>
            <w:r w:rsidRPr="009B2897">
              <w:rPr>
                <w:lang w:val="en-US"/>
              </w:rPr>
              <w:t xml:space="preserve">Marketing Pilot Connector </w:t>
            </w:r>
            <w:r>
              <w:t>для</w:t>
            </w:r>
            <w:r w:rsidRPr="009B2897">
              <w:rPr>
                <w:lang w:val="en-US"/>
              </w:rPr>
              <w:t xml:space="preserve"> Microsoft Dynamics CRM</w:t>
            </w:r>
          </w:p>
          <w:p w14:paraId="259C8AE9" w14:textId="0A27A0DE" w:rsidR="003C634F" w:rsidRPr="00F975A7" w:rsidRDefault="003C634F" w:rsidP="00C1564F">
            <w:pPr>
              <w:pStyle w:val="PURBullet-Indented"/>
              <w:spacing w:line="240" w:lineRule="auto"/>
            </w:pPr>
            <w:r>
              <w:t>Microsoft Dynamics CRM для поддерживаемых устройств</w:t>
            </w:r>
          </w:p>
        </w:tc>
        <w:tc>
          <w:tcPr>
            <w:tcW w:w="4835" w:type="dxa"/>
            <w:shd w:val="clear" w:color="auto" w:fill="FFFFFF"/>
          </w:tcPr>
          <w:p w14:paraId="0189E12B" w14:textId="58D5919E" w:rsidR="00663B83" w:rsidRPr="00663B83" w:rsidRDefault="00663B83" w:rsidP="00C1564F">
            <w:pPr>
              <w:pStyle w:val="PURBullet-Indented"/>
              <w:spacing w:line="240" w:lineRule="auto"/>
            </w:pPr>
            <w:r>
              <w:t>Microsoft SharePoint Grid для Microsoft Dynamics CRM 2015</w:t>
            </w:r>
          </w:p>
          <w:p w14:paraId="218FDDE7" w14:textId="14402F98" w:rsidR="00663B83" w:rsidRPr="00663B83" w:rsidRDefault="00663B83" w:rsidP="00C1564F">
            <w:pPr>
              <w:pStyle w:val="PURBullet-Indented"/>
              <w:spacing w:line="240" w:lineRule="auto"/>
            </w:pPr>
            <w:r>
              <w:t>Расширения Microsoft Dynamics CRM 2015 Report Authoring Extensions</w:t>
            </w:r>
          </w:p>
          <w:p w14:paraId="2740B200" w14:textId="7D6EA1D9" w:rsidR="00663B83" w:rsidRPr="00663B83" w:rsidRDefault="00663B83" w:rsidP="00C1564F">
            <w:pPr>
              <w:pStyle w:val="PURBullet-Indented"/>
              <w:spacing w:line="240" w:lineRule="auto"/>
            </w:pPr>
            <w:r>
              <w:t>Анализатор соответствия рекомендациям Microsoft Dynamics CRM 2015</w:t>
            </w:r>
          </w:p>
          <w:p w14:paraId="77F96920" w14:textId="19C7AE71" w:rsidR="00663B83" w:rsidRPr="009B2897" w:rsidRDefault="00663B83" w:rsidP="00C1564F">
            <w:pPr>
              <w:pStyle w:val="PURBullet-Indented"/>
              <w:spacing w:line="240" w:lineRule="auto"/>
            </w:pPr>
            <w:r>
              <w:t>Многоязыковой интерфейс пользователя Microsoft Dynamics CRM 2015</w:t>
            </w:r>
          </w:p>
        </w:tc>
      </w:tr>
      <w:tr w:rsidR="00663B83" w:rsidRPr="00E53E5B" w14:paraId="037D8674" w14:textId="77777777" w:rsidTr="007A4D2C">
        <w:tc>
          <w:tcPr>
            <w:tcW w:w="10750" w:type="dxa"/>
            <w:gridSpan w:val="2"/>
            <w:shd w:val="clear" w:color="auto" w:fill="FFFFFF"/>
            <w:tcMar>
              <w:top w:w="43" w:type="dxa"/>
              <w:left w:w="115" w:type="dxa"/>
              <w:bottom w:w="43" w:type="dxa"/>
              <w:right w:w="115" w:type="dxa"/>
            </w:tcMar>
          </w:tcPr>
          <w:p w14:paraId="3E6D55B3" w14:textId="0C7154C1" w:rsidR="00663B83" w:rsidRPr="00AD1314" w:rsidRDefault="00663B83" w:rsidP="00C1564F">
            <w:pPr>
              <w:pStyle w:val="PURTableHeaderBlue"/>
              <w:rPr>
                <w:lang w:val="en-US"/>
              </w:rPr>
            </w:pPr>
            <w:r>
              <w:lastRenderedPageBreak/>
              <w:t>Microsoft Dynamics GP 2015</w:t>
            </w:r>
            <w:r w:rsidR="00AD1314">
              <w:rPr>
                <w:lang w:val="en-US"/>
              </w:rPr>
              <w:t xml:space="preserve"> R2</w:t>
            </w:r>
          </w:p>
        </w:tc>
      </w:tr>
      <w:tr w:rsidR="00663B83" w:rsidRPr="00B75FD5" w14:paraId="687634DF" w14:textId="77777777" w:rsidTr="007A4D2C">
        <w:tc>
          <w:tcPr>
            <w:tcW w:w="10750" w:type="dxa"/>
            <w:gridSpan w:val="2"/>
            <w:shd w:val="clear" w:color="auto" w:fill="FFFFFF"/>
            <w:tcMar>
              <w:top w:w="43" w:type="dxa"/>
              <w:left w:w="115" w:type="dxa"/>
              <w:bottom w:w="43" w:type="dxa"/>
              <w:right w:w="115" w:type="dxa"/>
            </w:tcMar>
          </w:tcPr>
          <w:p w14:paraId="019BBC21" w14:textId="72CD2FCD" w:rsidR="00663B83" w:rsidRDefault="00663B83" w:rsidP="00C1564F">
            <w:pPr>
              <w:pStyle w:val="PURBullet-Indented"/>
              <w:spacing w:line="240" w:lineRule="auto"/>
            </w:pPr>
            <w:r>
              <w:t>Программное обеспечение Microsoft Dynamics GP 2015</w:t>
            </w:r>
            <w:r w:rsidR="00AD1314" w:rsidRPr="00AD1314">
              <w:t xml:space="preserve"> </w:t>
            </w:r>
            <w:r w:rsidR="00AD1314">
              <w:rPr>
                <w:lang w:val="en-US"/>
              </w:rPr>
              <w:t>R</w:t>
            </w:r>
            <w:r w:rsidR="00AD1314" w:rsidRPr="00AD1314">
              <w:t>2</w:t>
            </w:r>
            <w:r>
              <w:t xml:space="preserve"> для Windows Rich Client.</w:t>
            </w:r>
          </w:p>
          <w:p w14:paraId="4E8CE301" w14:textId="3ACEA4E4" w:rsidR="00663B83" w:rsidRDefault="00663B83" w:rsidP="00C1564F">
            <w:pPr>
              <w:pStyle w:val="PURBullet-Indented"/>
              <w:spacing w:line="240" w:lineRule="auto"/>
            </w:pPr>
            <w:r>
              <w:t>Программное обеспечение Management Reporter 2012 для Microsoft Dynamics GP Designer Client</w:t>
            </w:r>
          </w:p>
          <w:p w14:paraId="0DED6CDE" w14:textId="44AFB472" w:rsidR="00663B83" w:rsidRPr="009B2897" w:rsidRDefault="00B82C66" w:rsidP="00C1564F">
            <w:pPr>
              <w:pStyle w:val="PURBullet-Indented"/>
              <w:spacing w:line="240" w:lineRule="auto"/>
            </w:pPr>
            <w:r>
              <w:t>Веб-клиент Microsoft Dynamics GP 2015</w:t>
            </w:r>
            <w:r w:rsidR="00AD1314" w:rsidRPr="00AD1314">
              <w:t xml:space="preserve"> </w:t>
            </w:r>
            <w:r w:rsidR="00AD1314">
              <w:rPr>
                <w:lang w:val="en-US"/>
              </w:rPr>
              <w:t>R</w:t>
            </w:r>
            <w:r w:rsidR="00AD1314" w:rsidRPr="00AD1314">
              <w:t>2</w:t>
            </w:r>
            <w:r>
              <w:t xml:space="preserve"> </w:t>
            </w:r>
          </w:p>
        </w:tc>
      </w:tr>
      <w:tr w:rsidR="00663B83" w:rsidRPr="00E53E5B" w14:paraId="71BF3CE7" w14:textId="77777777" w:rsidTr="007A4D2C">
        <w:tc>
          <w:tcPr>
            <w:tcW w:w="10750" w:type="dxa"/>
            <w:gridSpan w:val="2"/>
            <w:shd w:val="clear" w:color="auto" w:fill="FFFFFF"/>
            <w:tcMar>
              <w:top w:w="43" w:type="dxa"/>
              <w:left w:w="115" w:type="dxa"/>
              <w:bottom w:w="43" w:type="dxa"/>
              <w:right w:w="115" w:type="dxa"/>
            </w:tcMar>
          </w:tcPr>
          <w:p w14:paraId="19D74002" w14:textId="51ECF001" w:rsidR="00663B83" w:rsidRDefault="00663B83" w:rsidP="00C1564F">
            <w:pPr>
              <w:pStyle w:val="PURTableHeaderBlue"/>
            </w:pPr>
            <w:r>
              <w:t>Microsoft Dynamics NAV 2015</w:t>
            </w:r>
          </w:p>
        </w:tc>
      </w:tr>
      <w:tr w:rsidR="00663B83" w:rsidRPr="00E53E5B" w14:paraId="42D6136F" w14:textId="77777777" w:rsidTr="007A4D2C">
        <w:tc>
          <w:tcPr>
            <w:tcW w:w="10750" w:type="dxa"/>
            <w:gridSpan w:val="2"/>
            <w:shd w:val="clear" w:color="auto" w:fill="FFFFFF"/>
            <w:tcMar>
              <w:top w:w="43" w:type="dxa"/>
              <w:left w:w="115" w:type="dxa"/>
              <w:bottom w:w="43" w:type="dxa"/>
              <w:right w:w="115" w:type="dxa"/>
            </w:tcMar>
          </w:tcPr>
          <w:p w14:paraId="50906241" w14:textId="6E149A06" w:rsidR="00663B83" w:rsidRDefault="00663B83" w:rsidP="00C1564F">
            <w:pPr>
              <w:pStyle w:val="PURBullet-Indented"/>
              <w:spacing w:line="240" w:lineRule="auto"/>
            </w:pPr>
            <w:r>
              <w:t>Программное обеспечение Microsoft Dynamics NAV 2015 для Windows Rich Client.</w:t>
            </w:r>
          </w:p>
          <w:p w14:paraId="6EA778DF" w14:textId="05D25FE4" w:rsidR="00663B83" w:rsidRPr="009B2897" w:rsidRDefault="00B82C66" w:rsidP="00C1564F">
            <w:pPr>
              <w:pStyle w:val="PURBullet-Indented"/>
              <w:spacing w:line="240" w:lineRule="auto"/>
            </w:pPr>
            <w:r>
              <w:t>Веб-клиент Microsoft Dynamics NAV 2015</w:t>
            </w:r>
          </w:p>
          <w:p w14:paraId="61FA4134" w14:textId="346E12FB" w:rsidR="00B82C66" w:rsidRDefault="00B82C66" w:rsidP="00C1564F">
            <w:pPr>
              <w:pStyle w:val="PURBullet-Indented"/>
              <w:spacing w:line="240" w:lineRule="auto"/>
            </w:pPr>
            <w:r>
              <w:t>Клиент SharePoint для Microsoft Dynamics NAV 2015</w:t>
            </w:r>
          </w:p>
          <w:p w14:paraId="516BB4A7" w14:textId="01FEEAF4" w:rsidR="006E5F07" w:rsidRDefault="006E5F07" w:rsidP="00C1564F">
            <w:pPr>
              <w:pStyle w:val="PURBullet-Indented"/>
              <w:spacing w:line="240" w:lineRule="auto"/>
            </w:pPr>
            <w:r>
              <w:t>Microsoft Dynamics NAV для современных приложений Windows</w:t>
            </w:r>
          </w:p>
          <w:p w14:paraId="4497A758" w14:textId="77777777" w:rsidR="006E5F07" w:rsidRDefault="006E5F07" w:rsidP="00C1564F">
            <w:pPr>
              <w:pStyle w:val="PURBullet-Indented"/>
              <w:spacing w:line="240" w:lineRule="auto"/>
            </w:pPr>
            <w:r>
              <w:t>Microsoft Dynamics NAV для приложений iPad</w:t>
            </w:r>
          </w:p>
          <w:p w14:paraId="4E1626A9" w14:textId="7AACE4F8" w:rsidR="006E5F07" w:rsidRPr="00B82C66" w:rsidRDefault="006E5F07" w:rsidP="00C1564F">
            <w:pPr>
              <w:pStyle w:val="PURBullet-Indented"/>
              <w:spacing w:line="240" w:lineRule="auto"/>
            </w:pPr>
            <w:r>
              <w:t>Microsoft Dynamics NAV для приложений планшетов Android</w:t>
            </w:r>
          </w:p>
        </w:tc>
      </w:tr>
      <w:tr w:rsidR="00663B83" w:rsidRPr="00E53E5B" w14:paraId="0AEDB5AC" w14:textId="77777777" w:rsidTr="007A4D2C">
        <w:tc>
          <w:tcPr>
            <w:tcW w:w="10750" w:type="dxa"/>
            <w:gridSpan w:val="2"/>
            <w:shd w:val="clear" w:color="auto" w:fill="FFFFFF"/>
            <w:tcMar>
              <w:top w:w="43" w:type="dxa"/>
              <w:left w:w="115" w:type="dxa"/>
              <w:bottom w:w="43" w:type="dxa"/>
              <w:right w:w="115" w:type="dxa"/>
            </w:tcMar>
          </w:tcPr>
          <w:p w14:paraId="29B474B3" w14:textId="7DDB0105" w:rsidR="00663B83" w:rsidRDefault="00663B83" w:rsidP="00C1564F">
            <w:pPr>
              <w:pStyle w:val="PURTableHeaderBlue"/>
            </w:pPr>
            <w:r>
              <w:t>Microsoft Dynamics SL 2015</w:t>
            </w:r>
          </w:p>
        </w:tc>
      </w:tr>
      <w:tr w:rsidR="00663B83" w:rsidRPr="00E53E5B" w14:paraId="3033C2FF" w14:textId="77777777" w:rsidTr="007A4D2C">
        <w:tc>
          <w:tcPr>
            <w:tcW w:w="10750" w:type="dxa"/>
            <w:gridSpan w:val="2"/>
            <w:shd w:val="clear" w:color="auto" w:fill="FFFFFF"/>
            <w:tcMar>
              <w:top w:w="43" w:type="dxa"/>
              <w:left w:w="115" w:type="dxa"/>
              <w:bottom w:w="43" w:type="dxa"/>
              <w:right w:w="115" w:type="dxa"/>
            </w:tcMar>
          </w:tcPr>
          <w:p w14:paraId="5C5F3544" w14:textId="55C314DA" w:rsidR="00663B83" w:rsidRDefault="00663B83" w:rsidP="00C1564F">
            <w:pPr>
              <w:pStyle w:val="PURBullet-Indented"/>
              <w:spacing w:line="240" w:lineRule="auto"/>
            </w:pPr>
            <w:r>
              <w:t>Программное обеспечение Microsoft Dynamics SL 2015 для Windows Rich Client.</w:t>
            </w:r>
          </w:p>
          <w:p w14:paraId="2CC4046F" w14:textId="39074DC0" w:rsidR="006E5F07" w:rsidRDefault="006E5F07" w:rsidP="00C1564F">
            <w:pPr>
              <w:pStyle w:val="PURBullet-Indented"/>
              <w:spacing w:line="240" w:lineRule="auto"/>
            </w:pPr>
            <w:r>
              <w:t>Microsoft Dynamics SL 2015: веб-приложения</w:t>
            </w:r>
          </w:p>
          <w:p w14:paraId="4B8B4ADE" w14:textId="0DD66262" w:rsidR="00663B83" w:rsidRDefault="00663B83" w:rsidP="00C1564F">
            <w:pPr>
              <w:pStyle w:val="PURBullet-Indented"/>
              <w:spacing w:line="240" w:lineRule="auto"/>
            </w:pPr>
            <w:r>
              <w:t xml:space="preserve">Программное обеспечение Management Reporter 2012 для Microsoft Dynamics SL Designer Client </w:t>
            </w:r>
          </w:p>
          <w:p w14:paraId="39C40655" w14:textId="77777777" w:rsidR="00663B83" w:rsidRDefault="00663B83" w:rsidP="00C1564F">
            <w:pPr>
              <w:pStyle w:val="PURBullet-Indented"/>
              <w:spacing w:line="240" w:lineRule="auto"/>
            </w:pPr>
            <w:r>
              <w:t>Microsoft Dynamics SL 2011 Connector для Dynamics CRM 2011</w:t>
            </w:r>
          </w:p>
        </w:tc>
      </w:tr>
      <w:tr w:rsidR="00663B83" w:rsidRPr="00E53E5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F975A7" w:rsidRDefault="00663B83" w:rsidP="00C1564F">
            <w:pPr>
              <w:pStyle w:val="PURTableHeaderBlue"/>
            </w:pPr>
            <w:r>
              <w:t>Project Server 2013</w:t>
            </w:r>
          </w:p>
        </w:tc>
      </w:tr>
      <w:tr w:rsidR="00663B83" w:rsidRPr="00E53E5B"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F975A7" w:rsidRDefault="00663B83" w:rsidP="00C1564F">
            <w:pPr>
              <w:pStyle w:val="PURBullet-Indented"/>
              <w:spacing w:line="240" w:lineRule="auto"/>
            </w:pPr>
            <w:r>
              <w:t>Пакет средств разработки программного обеспечения (SDK)</w:t>
            </w:r>
          </w:p>
        </w:tc>
      </w:tr>
      <w:tr w:rsidR="00663B83" w:rsidRPr="00E53E5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F975A7" w:rsidRDefault="00663B83" w:rsidP="00C1564F">
            <w:pPr>
              <w:pStyle w:val="PURTableHeaderBlue"/>
            </w:pPr>
            <w:r>
              <w:t>SharePoint Server 2013</w:t>
            </w:r>
          </w:p>
        </w:tc>
      </w:tr>
      <w:tr w:rsidR="00663B83" w:rsidRPr="00E53E5B"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5079C2" w:rsidRDefault="00663B83" w:rsidP="00C1564F">
            <w:pPr>
              <w:pStyle w:val="PURBullet-Indented"/>
              <w:spacing w:line="240" w:lineRule="auto"/>
            </w:pPr>
            <w:r>
              <w:t>Пакет средств разработки программного обеспечения (SDK)</w:t>
            </w:r>
          </w:p>
        </w:tc>
      </w:tr>
      <w:tr w:rsidR="005079C2" w:rsidRPr="00E53E5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Default="005079C2" w:rsidP="00C1564F">
            <w:pPr>
              <w:pStyle w:val="PURTableHeaderBlue"/>
            </w:pPr>
            <w:r>
              <w:t>Размещение SharePoint 2013</w:t>
            </w:r>
          </w:p>
        </w:tc>
      </w:tr>
      <w:tr w:rsidR="005079C2" w:rsidRPr="00E53E5B"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Default="005079C2" w:rsidP="00C1564F">
            <w:pPr>
              <w:pStyle w:val="PURBullet-Indented"/>
              <w:spacing w:line="240" w:lineRule="auto"/>
            </w:pPr>
            <w:r>
              <w:t>Пакет средств разработки программного обеспечения (SDK)</w:t>
            </w:r>
          </w:p>
        </w:tc>
      </w:tr>
      <w:tr w:rsidR="000F2535" w:rsidRPr="00061749"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CD604F" w:rsidRDefault="000F2535" w:rsidP="00C1564F">
            <w:pPr>
              <w:pStyle w:val="PURTableHeaderBlue"/>
            </w:pPr>
            <w:r>
              <w:t>SQL Server 2014, выпуски Standard, Enterprise, Web и Business Intelligence</w:t>
            </w:r>
          </w:p>
        </w:tc>
      </w:tr>
      <w:tr w:rsidR="000F2535" w:rsidRPr="00061749"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061749" w:rsidRDefault="007E5B60" w:rsidP="00C1564F">
            <w:pPr>
              <w:pStyle w:val="PURBullet-Indented"/>
              <w:spacing w:line="240" w:lineRule="auto"/>
            </w:pPr>
            <w:r>
              <w:t>Компоненты подключения клиентских средств</w:t>
            </w:r>
          </w:p>
        </w:tc>
        <w:tc>
          <w:tcPr>
            <w:tcW w:w="4835" w:type="dxa"/>
            <w:shd w:val="clear" w:color="auto" w:fill="FFFFFF"/>
          </w:tcPr>
          <w:p w14:paraId="7867FC5F" w14:textId="5DE7FFF7" w:rsidR="007331A1" w:rsidRPr="00061749" w:rsidRDefault="0000799F" w:rsidP="00C1564F">
            <w:pPr>
              <w:pStyle w:val="PURBullet-Indented"/>
              <w:spacing w:line="240" w:lineRule="auto"/>
            </w:pPr>
            <w:r>
              <w:t>Компоненты документации</w:t>
            </w:r>
          </w:p>
        </w:tc>
      </w:tr>
      <w:tr w:rsidR="007331A1" w:rsidRPr="0090053A"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86EF8" w:rsidRDefault="007331A1" w:rsidP="00C1564F">
            <w:pPr>
              <w:pStyle w:val="PURTableHeaderBlue"/>
              <w:rPr>
                <w:lang w:val="fr-FR"/>
              </w:rPr>
            </w:pPr>
            <w:r w:rsidRPr="009B2897">
              <w:rPr>
                <w:lang w:val="fr-FR"/>
              </w:rPr>
              <w:t>System Center 2012 R2 Client Management Suite</w:t>
            </w:r>
          </w:p>
        </w:tc>
      </w:tr>
      <w:tr w:rsidR="007331A1" w:rsidRPr="00061749"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Default="007331A1" w:rsidP="00C1564F">
            <w:pPr>
              <w:pStyle w:val="PURBullet"/>
              <w:spacing w:line="240" w:lineRule="auto"/>
            </w:pPr>
            <w:r>
              <w:t>Клиент управления конфигурациями</w:t>
            </w:r>
          </w:p>
          <w:p w14:paraId="171A61B5" w14:textId="77777777" w:rsidR="007331A1" w:rsidRDefault="007331A1" w:rsidP="00C1564F">
            <w:pPr>
              <w:pStyle w:val="PURBullet"/>
              <w:spacing w:line="240" w:lineRule="auto"/>
            </w:pPr>
            <w:r>
              <w:t xml:space="preserve">Точка управления устройствами </w:t>
            </w:r>
          </w:p>
          <w:p w14:paraId="6A2329A1" w14:textId="77777777" w:rsidR="007331A1" w:rsidRDefault="007331A1" w:rsidP="00C1564F">
            <w:pPr>
              <w:pStyle w:val="PURBullet"/>
              <w:spacing w:line="240" w:lineRule="auto"/>
            </w:pPr>
            <w:r>
              <w:t>Настраиваемое средство публикации обновлений</w:t>
            </w:r>
          </w:p>
          <w:p w14:paraId="6200F8C4" w14:textId="77777777" w:rsidR="007331A1" w:rsidRDefault="007331A1" w:rsidP="00C1564F">
            <w:pPr>
              <w:pStyle w:val="PURBullet"/>
              <w:spacing w:line="240" w:lineRule="auto"/>
            </w:pPr>
            <w:r>
              <w:t>Точка распространения</w:t>
            </w:r>
          </w:p>
          <w:p w14:paraId="5A544F51" w14:textId="77777777" w:rsidR="007331A1" w:rsidRDefault="007331A1" w:rsidP="00C1564F">
            <w:pPr>
              <w:pStyle w:val="PURBullet"/>
              <w:spacing w:line="240" w:lineRule="auto"/>
            </w:pPr>
            <w:r>
              <w:t>Точка резервного состояния</w:t>
            </w:r>
          </w:p>
          <w:p w14:paraId="6F73C7A4" w14:textId="77777777" w:rsidR="007331A1" w:rsidRDefault="007331A1" w:rsidP="00C1564F">
            <w:pPr>
              <w:pStyle w:val="PURBullet"/>
              <w:spacing w:line="240" w:lineRule="auto"/>
            </w:pPr>
            <w:r>
              <w:t>Средство инвентаризации для обновлений Microsoft.</w:t>
            </w:r>
          </w:p>
          <w:p w14:paraId="47BECA06" w14:textId="77777777" w:rsidR="007331A1" w:rsidRDefault="007331A1" w:rsidP="00C1564F">
            <w:pPr>
              <w:pStyle w:val="PURBullet"/>
              <w:spacing w:line="240" w:lineRule="auto"/>
            </w:pPr>
            <w:r>
              <w:t>Точка обслуживания PXE</w:t>
            </w:r>
          </w:p>
          <w:p w14:paraId="7D59344C" w14:textId="77777777" w:rsidR="007331A1" w:rsidRDefault="007331A1" w:rsidP="00C1564F">
            <w:pPr>
              <w:pStyle w:val="PURBullet"/>
              <w:spacing w:line="240" w:lineRule="auto"/>
            </w:pPr>
            <w:r>
              <w:t>Программное обеспечение Audit Collection Services</w:t>
            </w:r>
          </w:p>
          <w:p w14:paraId="62384BEE" w14:textId="77777777" w:rsidR="007331A1" w:rsidRDefault="007331A1" w:rsidP="00C1564F">
            <w:pPr>
              <w:pStyle w:val="PURBullet"/>
              <w:spacing w:line="240" w:lineRule="auto"/>
            </w:pPr>
            <w:r>
              <w:t>PowerShell</w:t>
            </w:r>
          </w:p>
          <w:p w14:paraId="24C5E146" w14:textId="77777777" w:rsidR="007331A1" w:rsidRDefault="007331A1" w:rsidP="00C1564F">
            <w:pPr>
              <w:pStyle w:val="PURBullet"/>
              <w:spacing w:line="240" w:lineRule="auto"/>
            </w:pPr>
            <w:r>
              <w:t>Центр разработки бизнес-аналитики</w:t>
            </w:r>
          </w:p>
          <w:p w14:paraId="565FFEEA" w14:textId="77777777" w:rsidR="007331A1" w:rsidRDefault="007331A1" w:rsidP="00C1564F">
            <w:pPr>
              <w:pStyle w:val="PURBullet"/>
              <w:spacing w:line="240" w:lineRule="auto"/>
            </w:pPr>
            <w:r>
              <w:t>Компоненты прежних версий</w:t>
            </w:r>
          </w:p>
          <w:p w14:paraId="3BC33199" w14:textId="77777777" w:rsidR="007331A1" w:rsidRDefault="007331A1" w:rsidP="00C1564F">
            <w:pPr>
              <w:pStyle w:val="PURBullet"/>
              <w:spacing w:line="240" w:lineRule="auto"/>
            </w:pPr>
            <w:r>
              <w:t>Клиентские компоненты служб уведомления</w:t>
            </w:r>
          </w:p>
          <w:p w14:paraId="4A528536" w14:textId="77777777" w:rsidR="007331A1" w:rsidRDefault="007331A1" w:rsidP="00C1564F">
            <w:pPr>
              <w:pStyle w:val="PURBullet"/>
              <w:spacing w:line="240" w:lineRule="auto"/>
            </w:pPr>
            <w:r>
              <w:t>Общие средства служб Reporting Services</w:t>
            </w:r>
          </w:p>
          <w:p w14:paraId="5ACD3F28" w14:textId="77777777" w:rsidR="007331A1" w:rsidRDefault="007331A1" w:rsidP="00C1564F">
            <w:pPr>
              <w:pStyle w:val="PURBullet"/>
              <w:spacing w:line="240" w:lineRule="auto"/>
            </w:pPr>
            <w:r>
              <w:t>Пакет средств разработки программного обеспечения.</w:t>
            </w:r>
          </w:p>
          <w:p w14:paraId="0EFCD9DF" w14:textId="77777777" w:rsidR="007331A1" w:rsidRDefault="007331A1" w:rsidP="00C1564F">
            <w:pPr>
              <w:pStyle w:val="PURBullet"/>
              <w:spacing w:line="240" w:lineRule="auto"/>
            </w:pPr>
            <w:r>
              <w:t>Электронная документация по SQL Server 2008</w:t>
            </w:r>
          </w:p>
          <w:p w14:paraId="153EE88D" w14:textId="77777777" w:rsidR="007331A1" w:rsidRDefault="007331A1" w:rsidP="00C1564F">
            <w:pPr>
              <w:pStyle w:val="PURBullet"/>
              <w:spacing w:line="240" w:lineRule="auto"/>
            </w:pPr>
            <w:r>
              <w:t>Сервер управления хранилища данных</w:t>
            </w:r>
          </w:p>
          <w:p w14:paraId="296C26F7" w14:textId="77777777" w:rsidR="007331A1" w:rsidRDefault="007331A1" w:rsidP="00C1564F">
            <w:pPr>
              <w:pStyle w:val="PURBullet"/>
              <w:spacing w:line="240" w:lineRule="auto"/>
            </w:pPr>
            <w:r>
              <w:t>Консоль Service Manager</w:t>
            </w:r>
          </w:p>
          <w:p w14:paraId="351F9EFC" w14:textId="7488EFF6" w:rsidR="007331A1" w:rsidRDefault="007331A1" w:rsidP="00C1564F">
            <w:pPr>
              <w:pStyle w:val="PURBullet"/>
              <w:spacing w:line="240" w:lineRule="auto"/>
            </w:pPr>
            <w:r>
              <w:t>AVIcode Incident Snapshot Utility</w:t>
            </w:r>
          </w:p>
          <w:p w14:paraId="1922E771" w14:textId="77777777" w:rsidR="007331A1" w:rsidRDefault="007331A1" w:rsidP="00C1564F">
            <w:pPr>
              <w:pStyle w:val="PURBullet"/>
              <w:spacing w:line="240" w:lineRule="auto"/>
            </w:pPr>
            <w:r>
              <w:t>Агент AVIcode Intercept</w:t>
            </w:r>
          </w:p>
          <w:p w14:paraId="6B158EDF" w14:textId="77777777" w:rsidR="007331A1" w:rsidRPr="009B2897" w:rsidRDefault="007331A1" w:rsidP="00C1564F">
            <w:pPr>
              <w:pStyle w:val="PURBullet"/>
              <w:spacing w:line="240" w:lineRule="auto"/>
              <w:rPr>
                <w:lang w:val="pt-BR"/>
              </w:rPr>
            </w:pPr>
            <w:r>
              <w:t>Подключаемый</w:t>
            </w:r>
            <w:r w:rsidRPr="009B2897">
              <w:rPr>
                <w:lang w:val="pt-BR"/>
              </w:rPr>
              <w:t xml:space="preserve"> </w:t>
            </w:r>
            <w:r>
              <w:t>модуль</w:t>
            </w:r>
            <w:r w:rsidRPr="009B2897">
              <w:rPr>
                <w:lang w:val="pt-BR"/>
              </w:rPr>
              <w:t xml:space="preserve"> AVIcode Intercept </w:t>
            </w:r>
            <w:r>
              <w:t>для</w:t>
            </w:r>
            <w:r w:rsidRPr="009B2897">
              <w:rPr>
                <w:lang w:val="pt-BR"/>
              </w:rPr>
              <w:t xml:space="preserve"> Visual Studio</w:t>
            </w:r>
          </w:p>
          <w:p w14:paraId="35170363" w14:textId="77777777" w:rsidR="007331A1" w:rsidRDefault="007331A1" w:rsidP="00C1564F">
            <w:pPr>
              <w:pStyle w:val="PURBullet"/>
              <w:spacing w:line="240" w:lineRule="auto"/>
            </w:pPr>
            <w:r>
              <w:t>AVIcode SharePoint Application Cartridge</w:t>
            </w:r>
          </w:p>
          <w:p w14:paraId="4EE9C8E7" w14:textId="77777777" w:rsidR="007331A1" w:rsidRDefault="007331A1" w:rsidP="00C1564F">
            <w:pPr>
              <w:pStyle w:val="PURBullet"/>
              <w:spacing w:line="240" w:lineRule="auto"/>
            </w:pPr>
            <w:r>
              <w:t>AVIcode Advisor 5.7</w:t>
            </w:r>
          </w:p>
          <w:p w14:paraId="79CD1AE2" w14:textId="77777777" w:rsidR="007331A1" w:rsidRPr="009B2897" w:rsidRDefault="007331A1" w:rsidP="00C1564F">
            <w:pPr>
              <w:pStyle w:val="PURBullet"/>
              <w:spacing w:line="240" w:lineRule="auto"/>
              <w:rPr>
                <w:lang w:val="fr-FR"/>
              </w:rPr>
            </w:pPr>
            <w:r w:rsidRPr="009B2897">
              <w:rPr>
                <w:lang w:val="fr-FR"/>
              </w:rPr>
              <w:t xml:space="preserve">AVIcode Intercept uX Management Pack </w:t>
            </w:r>
            <w:r>
              <w:t>для</w:t>
            </w:r>
            <w:r w:rsidRPr="009B2897">
              <w:rPr>
                <w:lang w:val="fr-FR"/>
              </w:rPr>
              <w:t xml:space="preserve"> Operations Manager 2007</w:t>
            </w:r>
          </w:p>
          <w:p w14:paraId="4C8D4F8E" w14:textId="77777777" w:rsidR="007331A1" w:rsidRDefault="007331A1" w:rsidP="00C1564F">
            <w:pPr>
              <w:pStyle w:val="PURBullet"/>
              <w:spacing w:line="240" w:lineRule="auto"/>
            </w:pPr>
            <w:r>
              <w:t xml:space="preserve">AVIcode SharePoint Application Management Pack для </w:t>
            </w:r>
            <w:r>
              <w:lastRenderedPageBreak/>
              <w:t>Operations Manager 2007</w:t>
            </w:r>
          </w:p>
          <w:p w14:paraId="6431D360" w14:textId="77777777" w:rsidR="007331A1" w:rsidRDefault="007331A1" w:rsidP="00C1564F">
            <w:pPr>
              <w:pStyle w:val="PURBullet"/>
              <w:spacing w:line="240" w:lineRule="auto"/>
            </w:pPr>
            <w:r>
              <w:t>Комплект для быстрой интеграции</w:t>
            </w:r>
          </w:p>
          <w:p w14:paraId="6686ED14" w14:textId="77777777" w:rsidR="007331A1" w:rsidRDefault="007331A1" w:rsidP="00C1564F">
            <w:pPr>
              <w:pStyle w:val="PURBullet"/>
              <w:spacing w:line="240" w:lineRule="auto"/>
            </w:pPr>
            <w:r>
              <w:t>Opalis Integration Server 6.2.2 SP1</w:t>
            </w:r>
          </w:p>
          <w:p w14:paraId="782961D9" w14:textId="614204FC" w:rsidR="007331A1" w:rsidRPr="009B2897" w:rsidRDefault="007331A1" w:rsidP="00C1564F">
            <w:pPr>
              <w:pStyle w:val="PURBullet"/>
              <w:spacing w:line="240" w:lineRule="auto"/>
              <w:rPr>
                <w:lang w:val="en-US"/>
              </w:rPr>
            </w:pPr>
            <w:r w:rsidRPr="009B2897">
              <w:rPr>
                <w:lang w:val="en-US"/>
              </w:rPr>
              <w:t>Data Protection Manager Remote Command-Line</w:t>
            </w:r>
          </w:p>
        </w:tc>
        <w:tc>
          <w:tcPr>
            <w:tcW w:w="4835" w:type="dxa"/>
            <w:shd w:val="clear" w:color="auto" w:fill="FFFFFF"/>
          </w:tcPr>
          <w:p w14:paraId="6A42F9E8" w14:textId="77777777" w:rsidR="007331A1" w:rsidRDefault="007331A1" w:rsidP="00C1564F">
            <w:pPr>
              <w:pStyle w:val="PURBullet"/>
              <w:spacing w:line="240" w:lineRule="auto"/>
            </w:pPr>
            <w:r>
              <w:lastRenderedPageBreak/>
              <w:t xml:space="preserve">Точка управления </w:t>
            </w:r>
          </w:p>
          <w:p w14:paraId="267A331E" w14:textId="77777777" w:rsidR="007331A1" w:rsidRDefault="007331A1" w:rsidP="00C1564F">
            <w:pPr>
              <w:pStyle w:val="PURBullet"/>
              <w:spacing w:line="240" w:lineRule="auto"/>
            </w:pPr>
            <w:r>
              <w:t xml:space="preserve">Точка формирования отчетов </w:t>
            </w:r>
          </w:p>
          <w:p w14:paraId="3907C6B6" w14:textId="77777777" w:rsidR="007331A1" w:rsidRDefault="007331A1" w:rsidP="00C1564F">
            <w:pPr>
              <w:pStyle w:val="PURBullet"/>
              <w:spacing w:line="240" w:lineRule="auto"/>
            </w:pPr>
            <w:r>
              <w:t>Дополнительный сервер сайта</w:t>
            </w:r>
          </w:p>
          <w:p w14:paraId="7A5F1286" w14:textId="77777777" w:rsidR="007331A1" w:rsidRDefault="007331A1" w:rsidP="00C1564F">
            <w:pPr>
              <w:pStyle w:val="PURBullet"/>
              <w:spacing w:line="240" w:lineRule="auto"/>
            </w:pPr>
            <w:r>
              <w:t>Точка обнаружения серверов</w:t>
            </w:r>
          </w:p>
          <w:p w14:paraId="2C5699CA" w14:textId="77777777" w:rsidR="007331A1" w:rsidRDefault="007331A1" w:rsidP="00C1564F">
            <w:pPr>
              <w:pStyle w:val="PURBullet"/>
              <w:spacing w:line="240" w:lineRule="auto"/>
            </w:pPr>
            <w:r>
              <w:t>Точка обновления программного обеспечения.</w:t>
            </w:r>
          </w:p>
          <w:p w14:paraId="11569EA5" w14:textId="77777777" w:rsidR="007331A1" w:rsidRDefault="007331A1" w:rsidP="00C1564F">
            <w:pPr>
              <w:pStyle w:val="PURBullet"/>
              <w:spacing w:line="240" w:lineRule="auto"/>
            </w:pPr>
            <w:r>
              <w:t>Точка миграции состояния</w:t>
            </w:r>
          </w:p>
          <w:p w14:paraId="4310E5A0" w14:textId="77777777" w:rsidR="007331A1" w:rsidRDefault="007331A1" w:rsidP="00C1564F">
            <w:pPr>
              <w:pStyle w:val="PURBullet"/>
              <w:spacing w:line="240" w:lineRule="auto"/>
            </w:pPr>
            <w:r>
              <w:t>Точка средства проверки работоспособности системы</w:t>
            </w:r>
          </w:p>
          <w:p w14:paraId="7A46021D" w14:textId="77777777" w:rsidR="007331A1" w:rsidRDefault="007331A1" w:rsidP="00C1564F">
            <w:pPr>
              <w:pStyle w:val="PURBullet"/>
              <w:spacing w:line="240" w:lineRule="auto"/>
            </w:pPr>
            <w:r>
              <w:t>Точка обслуживания по вспомогательному каналу</w:t>
            </w:r>
          </w:p>
          <w:p w14:paraId="6ACC0E50" w14:textId="77777777" w:rsidR="007331A1" w:rsidRDefault="007331A1" w:rsidP="00C1564F">
            <w:pPr>
              <w:pStyle w:val="PURBullet"/>
              <w:spacing w:line="240" w:lineRule="auto"/>
            </w:pPr>
            <w:r>
              <w:t>Connector Framework</w:t>
            </w:r>
          </w:p>
          <w:p w14:paraId="314E15F7" w14:textId="77777777" w:rsidR="007331A1" w:rsidRDefault="007331A1" w:rsidP="00C1564F">
            <w:pPr>
              <w:pStyle w:val="PURBullet"/>
              <w:spacing w:line="240" w:lineRule="auto"/>
            </w:pPr>
            <w:r>
              <w:t>Общие средства служб аналитики</w:t>
            </w:r>
          </w:p>
          <w:p w14:paraId="1BAD64CC" w14:textId="77777777" w:rsidR="007331A1" w:rsidRDefault="007331A1" w:rsidP="00C1564F">
            <w:pPr>
              <w:pStyle w:val="PURBullet"/>
              <w:spacing w:line="240" w:lineRule="auto"/>
            </w:pPr>
            <w:r>
              <w:t>Компоненты подключения</w:t>
            </w:r>
          </w:p>
          <w:p w14:paraId="6600A532" w14:textId="77777777" w:rsidR="007331A1" w:rsidRDefault="007331A1" w:rsidP="00C1564F">
            <w:pPr>
              <w:pStyle w:val="PURBullet"/>
              <w:spacing w:line="240" w:lineRule="auto"/>
            </w:pPr>
            <w:r>
              <w:t>Средства управления</w:t>
            </w:r>
          </w:p>
          <w:p w14:paraId="41CE6D1E" w14:textId="77777777" w:rsidR="007331A1" w:rsidRDefault="007331A1" w:rsidP="00C1564F">
            <w:pPr>
              <w:pStyle w:val="PURBullet"/>
              <w:spacing w:line="240" w:lineRule="auto"/>
            </w:pPr>
            <w:r>
              <w:t>Диспетчер отчетов служб отчетов</w:t>
            </w:r>
          </w:p>
          <w:p w14:paraId="273CFEB4" w14:textId="77777777" w:rsidR="007331A1" w:rsidRDefault="007331A1" w:rsidP="00C1564F">
            <w:pPr>
              <w:pStyle w:val="PURBullet"/>
              <w:spacing w:line="240" w:lineRule="auto"/>
            </w:pPr>
            <w:r>
              <w:t>Общие средства SQL Server 2008</w:t>
            </w:r>
          </w:p>
          <w:p w14:paraId="6A03FAF5" w14:textId="77777777" w:rsidR="007331A1" w:rsidRDefault="007331A1" w:rsidP="00C1564F">
            <w:pPr>
              <w:pStyle w:val="PURBullet"/>
              <w:spacing w:line="240" w:lineRule="auto"/>
            </w:pPr>
            <w:r>
              <w:t>Клиентские функции SQLXML</w:t>
            </w:r>
          </w:p>
          <w:p w14:paraId="35BF725B" w14:textId="77777777" w:rsidR="007331A1" w:rsidRDefault="007331A1" w:rsidP="00C1564F">
            <w:pPr>
              <w:pStyle w:val="PURBullet"/>
              <w:spacing w:line="240" w:lineRule="auto"/>
            </w:pPr>
            <w:r>
              <w:t>Средства Mobile Server для SQL Server</w:t>
            </w:r>
          </w:p>
          <w:p w14:paraId="0C92CF60" w14:textId="77777777" w:rsidR="007331A1" w:rsidRDefault="007331A1" w:rsidP="00C1564F">
            <w:pPr>
              <w:pStyle w:val="PURBullet"/>
              <w:spacing w:line="240" w:lineRule="auto"/>
            </w:pPr>
            <w:r>
              <w:t>База данных хранилища данных</w:t>
            </w:r>
          </w:p>
          <w:p w14:paraId="772A3FD5" w14:textId="77777777" w:rsidR="007331A1" w:rsidRDefault="007331A1" w:rsidP="00C1564F">
            <w:pPr>
              <w:pStyle w:val="PURBullet"/>
              <w:spacing w:line="240" w:lineRule="auto"/>
            </w:pPr>
            <w:r>
              <w:t>Портал самообслуживания</w:t>
            </w:r>
          </w:p>
          <w:p w14:paraId="2ADFC3CB" w14:textId="77777777" w:rsidR="007331A1" w:rsidRDefault="007331A1" w:rsidP="00C1564F">
            <w:pPr>
              <w:pStyle w:val="PURBullet"/>
              <w:spacing w:line="240" w:lineRule="auto"/>
            </w:pPr>
            <w:r>
              <w:t>AVIcode Incident Upload Utility</w:t>
            </w:r>
          </w:p>
          <w:p w14:paraId="65670E7F" w14:textId="77777777" w:rsidR="007331A1" w:rsidRDefault="007331A1" w:rsidP="00C1564F">
            <w:pPr>
              <w:pStyle w:val="PURBullet"/>
              <w:spacing w:line="240" w:lineRule="auto"/>
            </w:pPr>
            <w:r>
              <w:t>AVIcode Intercept SE-Viewer</w:t>
            </w:r>
          </w:p>
          <w:p w14:paraId="3DA4107A" w14:textId="77777777" w:rsidR="007331A1" w:rsidRDefault="007331A1" w:rsidP="00C1564F">
            <w:pPr>
              <w:pStyle w:val="PURBullet"/>
              <w:spacing w:line="240" w:lineRule="auto"/>
            </w:pPr>
            <w:r>
              <w:t>AVIcode BizTalk Application Cartridge</w:t>
            </w:r>
          </w:p>
          <w:p w14:paraId="5A18F934" w14:textId="77777777" w:rsidR="007331A1" w:rsidRDefault="007331A1" w:rsidP="00C1564F">
            <w:pPr>
              <w:pStyle w:val="PURBullet"/>
              <w:spacing w:line="240" w:lineRule="auto"/>
            </w:pPr>
            <w:r>
              <w:t>AVIcode Reporting Services Cartridge</w:t>
            </w:r>
          </w:p>
          <w:p w14:paraId="0B1D146A" w14:textId="77777777" w:rsidR="007331A1" w:rsidRPr="009B2897" w:rsidRDefault="007331A1" w:rsidP="00C1564F">
            <w:pPr>
              <w:pStyle w:val="PURBullet"/>
              <w:spacing w:line="240" w:lineRule="auto"/>
              <w:rPr>
                <w:lang w:val="fr-FR"/>
              </w:rPr>
            </w:pPr>
            <w:r w:rsidRPr="009B2897">
              <w:rPr>
                <w:lang w:val="fr-FR"/>
              </w:rPr>
              <w:t xml:space="preserve">AVIcode .NET Enterprise Management Pack 5.7 </w:t>
            </w:r>
            <w:r>
              <w:lastRenderedPageBreak/>
              <w:t>для</w:t>
            </w:r>
            <w:r w:rsidRPr="009B2897">
              <w:rPr>
                <w:lang w:val="fr-FR"/>
              </w:rPr>
              <w:t xml:space="preserve"> Operations Manager 2007</w:t>
            </w:r>
          </w:p>
          <w:p w14:paraId="75A4D5C9" w14:textId="77777777" w:rsidR="007331A1" w:rsidRDefault="007331A1" w:rsidP="00C1564F">
            <w:pPr>
              <w:pStyle w:val="PURBullet"/>
              <w:spacing w:line="240" w:lineRule="auto"/>
            </w:pPr>
            <w:r>
              <w:t>AVIcode BizTalk Application Management Pack для Operations Manager 2007</w:t>
            </w:r>
          </w:p>
          <w:p w14:paraId="4FAA7176" w14:textId="77777777" w:rsidR="007331A1" w:rsidRDefault="007331A1" w:rsidP="00C1564F">
            <w:pPr>
              <w:pStyle w:val="PURBullet"/>
              <w:spacing w:line="240" w:lineRule="auto"/>
            </w:pPr>
            <w:r>
              <w:t>AVIcode Reporting Services Management Pack для Operations Manager 2007Opalis Integration Server</w:t>
            </w:r>
          </w:p>
          <w:p w14:paraId="58CF9601" w14:textId="77777777" w:rsidR="007331A1" w:rsidRDefault="007331A1" w:rsidP="00C1564F">
            <w:pPr>
              <w:pStyle w:val="PURBullet"/>
              <w:spacing w:line="240" w:lineRule="auto"/>
            </w:pPr>
            <w:r>
              <w:t>Установщик консоли оператора Opalis</w:t>
            </w:r>
          </w:p>
          <w:p w14:paraId="0B0261BF" w14:textId="2EBA91E9" w:rsidR="007331A1" w:rsidRPr="00061749" w:rsidRDefault="007331A1" w:rsidP="00C1564F">
            <w:pPr>
              <w:pStyle w:val="PURBullet"/>
              <w:spacing w:line="240" w:lineRule="auto"/>
            </w:pPr>
            <w:r>
              <w:t>Агент Data Protection Manager 2010</w:t>
            </w:r>
          </w:p>
        </w:tc>
      </w:tr>
      <w:tr w:rsidR="007331A1" w:rsidRPr="0090053A"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9B2897" w:rsidRDefault="007331A1" w:rsidP="00C1564F">
            <w:pPr>
              <w:pStyle w:val="PURTableHeaderBlue"/>
              <w:rPr>
                <w:lang w:val="en-US"/>
              </w:rPr>
            </w:pPr>
            <w:r w:rsidRPr="009B2897">
              <w:rPr>
                <w:lang w:val="en-US"/>
              </w:rPr>
              <w:lastRenderedPageBreak/>
              <w:t>System Center 2012 R2 Configuration Manager</w:t>
            </w:r>
          </w:p>
        </w:tc>
      </w:tr>
      <w:tr w:rsidR="007331A1" w:rsidRPr="00061749"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Default="007331A1" w:rsidP="00C1564F">
            <w:pPr>
              <w:pStyle w:val="PURBullet"/>
              <w:spacing w:line="240" w:lineRule="auto"/>
            </w:pPr>
            <w:r>
              <w:t>Клиент управления конфигурациями</w:t>
            </w:r>
          </w:p>
          <w:p w14:paraId="7145FFEE" w14:textId="77777777" w:rsidR="007331A1" w:rsidRDefault="007331A1" w:rsidP="00C1564F">
            <w:pPr>
              <w:pStyle w:val="PURBullet"/>
              <w:spacing w:line="240" w:lineRule="auto"/>
            </w:pPr>
            <w:r>
              <w:t>Точка управления устройствами</w:t>
            </w:r>
          </w:p>
          <w:p w14:paraId="257833BD" w14:textId="77777777" w:rsidR="007331A1" w:rsidRDefault="007331A1" w:rsidP="00C1564F">
            <w:pPr>
              <w:pStyle w:val="PURBullet"/>
              <w:spacing w:line="240" w:lineRule="auto"/>
            </w:pPr>
            <w:r>
              <w:t>Настраиваемое средство публикации обновлений</w:t>
            </w:r>
          </w:p>
          <w:p w14:paraId="0F65B141" w14:textId="77777777" w:rsidR="007331A1" w:rsidRDefault="007331A1" w:rsidP="00C1564F">
            <w:pPr>
              <w:pStyle w:val="PURBullet"/>
              <w:spacing w:line="240" w:lineRule="auto"/>
            </w:pPr>
            <w:r>
              <w:t>Точка распространения</w:t>
            </w:r>
          </w:p>
          <w:p w14:paraId="4B4DCB0D" w14:textId="77777777" w:rsidR="007331A1" w:rsidRDefault="007331A1" w:rsidP="00C1564F">
            <w:pPr>
              <w:pStyle w:val="PURBullet"/>
              <w:spacing w:line="240" w:lineRule="auto"/>
            </w:pPr>
            <w:r>
              <w:t>Точка резервного состояния</w:t>
            </w:r>
          </w:p>
          <w:p w14:paraId="027393A8" w14:textId="77777777" w:rsidR="007331A1" w:rsidRDefault="007331A1" w:rsidP="00C1564F">
            <w:pPr>
              <w:pStyle w:val="PURBullet"/>
              <w:spacing w:line="240" w:lineRule="auto"/>
            </w:pPr>
            <w:r>
              <w:t>Средство инвентаризации для обновлений Microsoft.</w:t>
            </w:r>
          </w:p>
          <w:p w14:paraId="26F45705" w14:textId="77777777" w:rsidR="007331A1" w:rsidRDefault="007331A1" w:rsidP="00C1564F">
            <w:pPr>
              <w:pStyle w:val="PURBullet"/>
              <w:spacing w:line="240" w:lineRule="auto"/>
            </w:pPr>
            <w:r>
              <w:t>Точка обслуживания PXE</w:t>
            </w:r>
          </w:p>
          <w:p w14:paraId="06BB1D22" w14:textId="77777777" w:rsidR="007331A1" w:rsidRDefault="007331A1" w:rsidP="00C1564F">
            <w:pPr>
              <w:pStyle w:val="PURBullet"/>
              <w:spacing w:line="240" w:lineRule="auto"/>
            </w:pPr>
            <w:r>
              <w:t>Точка управления</w:t>
            </w:r>
          </w:p>
          <w:p w14:paraId="53596250" w14:textId="77777777" w:rsidR="007331A1" w:rsidRDefault="007331A1" w:rsidP="00C1564F">
            <w:pPr>
              <w:pStyle w:val="PURBullet"/>
              <w:spacing w:line="240" w:lineRule="auto"/>
            </w:pPr>
            <w:r>
              <w:t>Virtual Machine Manager Agent</w:t>
            </w:r>
          </w:p>
          <w:p w14:paraId="271D8369" w14:textId="77777777" w:rsidR="007331A1" w:rsidRDefault="007331A1" w:rsidP="00C1564F">
            <w:pPr>
              <w:pStyle w:val="PURBullet"/>
              <w:spacing w:line="240" w:lineRule="auto"/>
            </w:pPr>
            <w:r>
              <w:t>Administrator Console</w:t>
            </w:r>
          </w:p>
          <w:p w14:paraId="32471FA6" w14:textId="77777777" w:rsidR="007331A1" w:rsidRDefault="007331A1" w:rsidP="00C1564F">
            <w:pPr>
              <w:pStyle w:val="PURBullet"/>
              <w:spacing w:line="240" w:lineRule="auto"/>
            </w:pPr>
            <w:r>
              <w:t>Клиент VMRC</w:t>
            </w:r>
          </w:p>
          <w:p w14:paraId="6D95E83C" w14:textId="77777777" w:rsidR="007331A1" w:rsidRDefault="007331A1" w:rsidP="00C1564F">
            <w:pPr>
              <w:pStyle w:val="PURBullet"/>
              <w:spacing w:line="240" w:lineRule="auto"/>
            </w:pPr>
            <w:r>
              <w:t>Программное обеспечение Audit Collection Services</w:t>
            </w:r>
          </w:p>
          <w:p w14:paraId="2AFB4A32" w14:textId="77777777" w:rsidR="007331A1" w:rsidRDefault="007331A1" w:rsidP="00C1564F">
            <w:pPr>
              <w:pStyle w:val="PURBullet"/>
              <w:spacing w:line="240" w:lineRule="auto"/>
            </w:pPr>
            <w:r>
              <w:t>PowerShell</w:t>
            </w:r>
          </w:p>
          <w:p w14:paraId="055A3882" w14:textId="77777777" w:rsidR="007331A1" w:rsidRDefault="007331A1" w:rsidP="00C1564F">
            <w:pPr>
              <w:pStyle w:val="PURBullet"/>
              <w:spacing w:line="240" w:lineRule="auto"/>
            </w:pPr>
            <w:r>
              <w:t>Центр разработки бизнес-аналитики</w:t>
            </w:r>
          </w:p>
          <w:p w14:paraId="71368C9E" w14:textId="77777777" w:rsidR="007331A1" w:rsidRDefault="007331A1" w:rsidP="00C1564F">
            <w:pPr>
              <w:pStyle w:val="PURBullet"/>
              <w:spacing w:line="240" w:lineRule="auto"/>
            </w:pPr>
            <w:r>
              <w:t>Компоненты прежних версий</w:t>
            </w:r>
          </w:p>
          <w:p w14:paraId="54BD8ED8" w14:textId="77777777" w:rsidR="007331A1" w:rsidRDefault="007331A1" w:rsidP="00C1564F">
            <w:pPr>
              <w:pStyle w:val="PURBullet"/>
              <w:spacing w:line="240" w:lineRule="auto"/>
            </w:pPr>
            <w:r>
              <w:t>Клиентские компоненты служб уведомления</w:t>
            </w:r>
          </w:p>
          <w:p w14:paraId="071DE1A5" w14:textId="77777777" w:rsidR="007331A1" w:rsidRDefault="007331A1" w:rsidP="00C1564F">
            <w:pPr>
              <w:pStyle w:val="PURBullet"/>
              <w:spacing w:line="240" w:lineRule="auto"/>
            </w:pPr>
            <w:r>
              <w:t>Общие средства служб Reporting Services</w:t>
            </w:r>
          </w:p>
          <w:p w14:paraId="20661D02" w14:textId="77777777" w:rsidR="007331A1" w:rsidRDefault="007331A1" w:rsidP="00C1564F">
            <w:pPr>
              <w:pStyle w:val="PURBullet"/>
              <w:spacing w:line="240" w:lineRule="auto"/>
            </w:pPr>
            <w:r>
              <w:t>Пакет средств разработки программного обеспечения.</w:t>
            </w:r>
          </w:p>
          <w:p w14:paraId="071C31FE" w14:textId="7646FD93" w:rsidR="007331A1" w:rsidRPr="007331A1" w:rsidRDefault="007331A1" w:rsidP="00C1564F">
            <w:pPr>
              <w:pStyle w:val="PURBullet"/>
              <w:spacing w:line="240" w:lineRule="auto"/>
            </w:pPr>
            <w:r>
              <w:t>Электронная документация по SQL Server 2008</w:t>
            </w:r>
          </w:p>
        </w:tc>
        <w:tc>
          <w:tcPr>
            <w:tcW w:w="4835" w:type="dxa"/>
            <w:shd w:val="clear" w:color="auto" w:fill="FFFFFF"/>
          </w:tcPr>
          <w:p w14:paraId="64ACA429" w14:textId="77777777" w:rsidR="007331A1" w:rsidRDefault="007331A1" w:rsidP="00C1564F">
            <w:pPr>
              <w:pStyle w:val="PURBullet"/>
              <w:spacing w:line="240" w:lineRule="auto"/>
            </w:pPr>
            <w:r>
              <w:t>Точка формирования отчетов</w:t>
            </w:r>
          </w:p>
          <w:p w14:paraId="4E22A53E" w14:textId="77777777" w:rsidR="007331A1" w:rsidRDefault="007331A1" w:rsidP="00C1564F">
            <w:pPr>
              <w:pStyle w:val="PURBullet"/>
              <w:spacing w:line="240" w:lineRule="auto"/>
            </w:pPr>
            <w:r>
              <w:t>Дополнительный сервер сайта</w:t>
            </w:r>
          </w:p>
          <w:p w14:paraId="222A0807" w14:textId="77777777" w:rsidR="007331A1" w:rsidRDefault="007331A1" w:rsidP="00C1564F">
            <w:pPr>
              <w:pStyle w:val="PURBullet"/>
              <w:spacing w:line="240" w:lineRule="auto"/>
            </w:pPr>
            <w:r>
              <w:t>Точка обнаружения серверов</w:t>
            </w:r>
          </w:p>
          <w:p w14:paraId="4182B97A" w14:textId="77777777" w:rsidR="007331A1" w:rsidRDefault="007331A1" w:rsidP="00C1564F">
            <w:pPr>
              <w:pStyle w:val="PURBullet"/>
              <w:spacing w:line="240" w:lineRule="auto"/>
            </w:pPr>
            <w:r>
              <w:t>Точка обновления программного обеспечения.</w:t>
            </w:r>
          </w:p>
          <w:p w14:paraId="4F125B5B" w14:textId="77777777" w:rsidR="007331A1" w:rsidRDefault="007331A1" w:rsidP="00C1564F">
            <w:pPr>
              <w:pStyle w:val="PURBullet"/>
              <w:spacing w:line="240" w:lineRule="auto"/>
            </w:pPr>
            <w:r>
              <w:t>Точка миграции состояния</w:t>
            </w:r>
          </w:p>
          <w:p w14:paraId="0E478A54" w14:textId="77777777" w:rsidR="007331A1" w:rsidRDefault="007331A1" w:rsidP="00C1564F">
            <w:pPr>
              <w:pStyle w:val="PURBullet"/>
              <w:spacing w:line="240" w:lineRule="auto"/>
            </w:pPr>
            <w:r>
              <w:t>Точка средства проверки работоспособности системы</w:t>
            </w:r>
          </w:p>
          <w:p w14:paraId="69926AF1" w14:textId="77777777" w:rsidR="007331A1" w:rsidRDefault="007331A1" w:rsidP="00C1564F">
            <w:pPr>
              <w:pStyle w:val="PURBullet"/>
              <w:spacing w:line="240" w:lineRule="auto"/>
            </w:pPr>
            <w:r>
              <w:t>Точка обслуживания по вспомогательному каналу</w:t>
            </w:r>
          </w:p>
          <w:p w14:paraId="311D82C2" w14:textId="77777777" w:rsidR="007331A1" w:rsidRDefault="007331A1" w:rsidP="00C1564F">
            <w:pPr>
              <w:pStyle w:val="PURBullet"/>
              <w:spacing w:line="240" w:lineRule="auto"/>
            </w:pPr>
            <w:r>
              <w:t>Physical to Virtual Agent</w:t>
            </w:r>
          </w:p>
          <w:p w14:paraId="542E12D5" w14:textId="77777777" w:rsidR="007331A1" w:rsidRPr="009B2897" w:rsidRDefault="007331A1" w:rsidP="00C1564F">
            <w:pPr>
              <w:pStyle w:val="PURBullet"/>
              <w:spacing w:line="240" w:lineRule="auto"/>
              <w:rPr>
                <w:lang w:val="en-US"/>
              </w:rPr>
            </w:pPr>
            <w:r w:rsidRPr="009B2897">
              <w:rPr>
                <w:lang w:val="en-US"/>
              </w:rPr>
              <w:t>Virtual Machine Manager Self Service Portal</w:t>
            </w:r>
          </w:p>
          <w:p w14:paraId="069564BA" w14:textId="77777777" w:rsidR="007331A1" w:rsidRDefault="007331A1" w:rsidP="00C1564F">
            <w:pPr>
              <w:pStyle w:val="PURBullet"/>
              <w:spacing w:line="240" w:lineRule="auto"/>
            </w:pPr>
            <w:r>
              <w:t>Виртуализация приложений сервера</w:t>
            </w:r>
          </w:p>
          <w:p w14:paraId="2C45E3E7" w14:textId="77777777" w:rsidR="007331A1" w:rsidRDefault="007331A1" w:rsidP="00C1564F">
            <w:pPr>
              <w:pStyle w:val="PURBullet"/>
              <w:spacing w:line="240" w:lineRule="auto"/>
            </w:pPr>
            <w:r>
              <w:t>Connector Framework</w:t>
            </w:r>
          </w:p>
          <w:p w14:paraId="1044CE77" w14:textId="77777777" w:rsidR="007331A1" w:rsidRDefault="007331A1" w:rsidP="00C1564F">
            <w:pPr>
              <w:pStyle w:val="PURBullet"/>
              <w:spacing w:line="240" w:lineRule="auto"/>
            </w:pPr>
            <w:r>
              <w:t>Общие средства служб аналитики</w:t>
            </w:r>
          </w:p>
          <w:p w14:paraId="3AB171E3" w14:textId="77777777" w:rsidR="007331A1" w:rsidRDefault="007331A1" w:rsidP="00C1564F">
            <w:pPr>
              <w:pStyle w:val="PURBullet"/>
              <w:spacing w:line="240" w:lineRule="auto"/>
            </w:pPr>
            <w:r>
              <w:t>Компоненты подключения</w:t>
            </w:r>
          </w:p>
          <w:p w14:paraId="446AF652" w14:textId="77777777" w:rsidR="007331A1" w:rsidRDefault="007331A1" w:rsidP="00C1564F">
            <w:pPr>
              <w:pStyle w:val="PURBullet"/>
              <w:spacing w:line="240" w:lineRule="auto"/>
            </w:pPr>
            <w:r>
              <w:t>Средства управления</w:t>
            </w:r>
          </w:p>
          <w:p w14:paraId="56786DFF" w14:textId="77777777" w:rsidR="007331A1" w:rsidRDefault="007331A1" w:rsidP="00C1564F">
            <w:pPr>
              <w:pStyle w:val="PURBullet"/>
              <w:spacing w:line="240" w:lineRule="auto"/>
            </w:pPr>
            <w:r>
              <w:t>Диспетчер отчетов служб отчетов</w:t>
            </w:r>
          </w:p>
          <w:p w14:paraId="6520B10B" w14:textId="77777777" w:rsidR="007331A1" w:rsidRDefault="007331A1" w:rsidP="00C1564F">
            <w:pPr>
              <w:pStyle w:val="PURBullet"/>
              <w:spacing w:line="240" w:lineRule="auto"/>
            </w:pPr>
            <w:r>
              <w:t>Общие средства SQL Server 2008</w:t>
            </w:r>
          </w:p>
          <w:p w14:paraId="3234D1EE" w14:textId="77777777" w:rsidR="007331A1" w:rsidRDefault="007331A1" w:rsidP="00C1564F">
            <w:pPr>
              <w:pStyle w:val="PURBullet"/>
              <w:spacing w:line="240" w:lineRule="auto"/>
            </w:pPr>
            <w:r>
              <w:t>Клиентские функции SQLXML</w:t>
            </w:r>
          </w:p>
          <w:p w14:paraId="55E54E6E" w14:textId="5BA34D48" w:rsidR="007331A1" w:rsidRPr="007331A1" w:rsidRDefault="007331A1" w:rsidP="00C1564F">
            <w:pPr>
              <w:pStyle w:val="PURBullet"/>
              <w:spacing w:line="240" w:lineRule="auto"/>
            </w:pPr>
            <w:r>
              <w:t>Средства Mobile Server для SQL Server</w:t>
            </w:r>
          </w:p>
        </w:tc>
      </w:tr>
      <w:tr w:rsidR="00C37510" w:rsidRPr="00E53E5B" w14:paraId="2F7037DF" w14:textId="77777777" w:rsidTr="007A4D2C">
        <w:tc>
          <w:tcPr>
            <w:tcW w:w="10750" w:type="dxa"/>
            <w:gridSpan w:val="2"/>
            <w:shd w:val="clear" w:color="auto" w:fill="FFFFFF"/>
            <w:tcMar>
              <w:top w:w="43" w:type="dxa"/>
              <w:left w:w="115" w:type="dxa"/>
              <w:bottom w:w="43" w:type="dxa"/>
              <w:right w:w="115" w:type="dxa"/>
            </w:tcMar>
          </w:tcPr>
          <w:p w14:paraId="7BD4D805" w14:textId="75C794D1" w:rsidR="00C37510" w:rsidRPr="00AD1314" w:rsidRDefault="00C37510" w:rsidP="00C1564F">
            <w:pPr>
              <w:pStyle w:val="PURTableHeaderBlue"/>
              <w:rPr>
                <w:lang w:val="en-US"/>
              </w:rPr>
            </w:pPr>
            <w:r>
              <w:t xml:space="preserve">Visual Studio Team Foundation Server </w:t>
            </w:r>
            <w:r w:rsidR="00AD1314">
              <w:t>201</w:t>
            </w:r>
            <w:r w:rsidR="00AD1314">
              <w:rPr>
                <w:lang w:val="en-US"/>
              </w:rPr>
              <w:t>5</w:t>
            </w:r>
            <w:r w:rsidR="00AD1314">
              <w:t xml:space="preserve"> </w:t>
            </w:r>
            <w:r>
              <w:t xml:space="preserve">с технологией SQL Server </w:t>
            </w:r>
            <w:r w:rsidR="00AD1314">
              <w:t>201</w:t>
            </w:r>
            <w:r w:rsidR="00AD1314">
              <w:rPr>
                <w:lang w:val="en-US"/>
              </w:rPr>
              <w:t>4</w:t>
            </w:r>
          </w:p>
        </w:tc>
      </w:tr>
      <w:tr w:rsidR="00AD1314" w:rsidRPr="00622E8A" w14:paraId="59F5637F" w14:textId="77777777" w:rsidTr="001B58B7">
        <w:tc>
          <w:tcPr>
            <w:tcW w:w="5915" w:type="dxa"/>
            <w:shd w:val="clear" w:color="auto" w:fill="FFFFFF"/>
            <w:tcMar>
              <w:top w:w="43" w:type="dxa"/>
              <w:left w:w="115" w:type="dxa"/>
              <w:bottom w:w="43" w:type="dxa"/>
              <w:right w:w="115" w:type="dxa"/>
            </w:tcMar>
          </w:tcPr>
          <w:p w14:paraId="7497D7CD" w14:textId="77777777" w:rsidR="00AD1314" w:rsidRPr="001C79BA" w:rsidRDefault="00AD1314" w:rsidP="00C1564F">
            <w:pPr>
              <w:pStyle w:val="PURBullet-Indented"/>
              <w:spacing w:line="240" w:lineRule="auto"/>
              <w:rPr>
                <w:lang w:val="en-US"/>
              </w:rPr>
            </w:pPr>
            <w:r>
              <w:t>Службы</w:t>
            </w:r>
            <w:r w:rsidRPr="001C79BA">
              <w:rPr>
                <w:lang w:val="en-US"/>
              </w:rPr>
              <w:t xml:space="preserve"> </w:t>
            </w:r>
            <w:r>
              <w:t>построения</w:t>
            </w:r>
            <w:r w:rsidRPr="001C79BA">
              <w:rPr>
                <w:lang w:val="en-US"/>
              </w:rPr>
              <w:t xml:space="preserve"> Visual Studio Team Foundation</w:t>
            </w:r>
          </w:p>
          <w:p w14:paraId="003ED5B4" w14:textId="77777777" w:rsidR="00AD1314" w:rsidRPr="001C79BA" w:rsidRDefault="00AD1314" w:rsidP="00C1564F">
            <w:pPr>
              <w:pStyle w:val="PURBullet-Indented"/>
              <w:spacing w:line="240" w:lineRule="auto"/>
              <w:rPr>
                <w:lang w:val="en-US"/>
              </w:rPr>
            </w:pPr>
            <w:r>
              <w:t>Расширения</w:t>
            </w:r>
            <w:r w:rsidRPr="001C79BA">
              <w:rPr>
                <w:lang w:val="en-US"/>
              </w:rPr>
              <w:t xml:space="preserve"> Visual Studio Team Foundation Server </w:t>
            </w:r>
            <w:r>
              <w:t>для</w:t>
            </w:r>
            <w:r w:rsidRPr="001C79BA">
              <w:rPr>
                <w:lang w:val="en-US"/>
              </w:rPr>
              <w:t xml:space="preserve"> SharePoint</w:t>
            </w:r>
          </w:p>
        </w:tc>
        <w:tc>
          <w:tcPr>
            <w:tcW w:w="4835" w:type="dxa"/>
            <w:shd w:val="clear" w:color="auto" w:fill="FFFFFF"/>
          </w:tcPr>
          <w:p w14:paraId="0599022E" w14:textId="77777777" w:rsidR="00AD1314" w:rsidRPr="001C79BA" w:rsidRDefault="00AD1314" w:rsidP="00C1564F">
            <w:pPr>
              <w:pStyle w:val="PURBullet-Indented"/>
              <w:spacing w:line="240" w:lineRule="auto"/>
              <w:rPr>
                <w:lang w:val="en-US"/>
              </w:rPr>
            </w:pPr>
            <w:r>
              <w:t>Расширения</w:t>
            </w:r>
            <w:r w:rsidRPr="001C79BA">
              <w:rPr>
                <w:lang w:val="en-US"/>
              </w:rPr>
              <w:t xml:space="preserve"> Visual Studio Team Foundation Server </w:t>
            </w:r>
            <w:r>
              <w:t>для</w:t>
            </w:r>
            <w:r w:rsidRPr="001C79BA">
              <w:rPr>
                <w:lang w:val="en-US"/>
              </w:rPr>
              <w:t xml:space="preserve"> Project Server</w:t>
            </w:r>
          </w:p>
        </w:tc>
      </w:tr>
      <w:tr w:rsidR="00050078" w:rsidRPr="0090053A"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Pr="00DF4634" w:rsidRDefault="00050078" w:rsidP="00C1564F">
            <w:pPr>
              <w:pStyle w:val="PURTableHeaderBlue"/>
            </w:pPr>
            <w:r w:rsidRPr="009B2897">
              <w:rPr>
                <w:lang w:val="en-US"/>
              </w:rPr>
              <w:t>Windows</w:t>
            </w:r>
            <w:r w:rsidRPr="00DF4634">
              <w:t xml:space="preserve"> </w:t>
            </w:r>
            <w:r w:rsidRPr="009B2897">
              <w:rPr>
                <w:lang w:val="en-US"/>
              </w:rPr>
              <w:t>Server</w:t>
            </w:r>
            <w:r w:rsidRPr="00DF4634">
              <w:t xml:space="preserve"> 2012 </w:t>
            </w:r>
            <w:r w:rsidRPr="009B2897">
              <w:rPr>
                <w:lang w:val="en-US"/>
              </w:rPr>
              <w:t>R</w:t>
            </w:r>
            <w:r w:rsidRPr="00DF4634">
              <w:t xml:space="preserve">2 </w:t>
            </w:r>
            <w:r w:rsidRPr="009B2897">
              <w:rPr>
                <w:lang w:val="en-US"/>
              </w:rPr>
              <w:t>Standard</w:t>
            </w:r>
            <w:r w:rsidRPr="00DF4634">
              <w:t xml:space="preserve">, </w:t>
            </w:r>
            <w:r w:rsidRPr="009B2897">
              <w:rPr>
                <w:lang w:val="en-US"/>
              </w:rPr>
              <w:t>Datacenter</w:t>
            </w:r>
            <w:r w:rsidRPr="00DF4634">
              <w:t xml:space="preserve"> </w:t>
            </w:r>
            <w:r>
              <w:t>и</w:t>
            </w:r>
            <w:r w:rsidRPr="00DF4634">
              <w:t xml:space="preserve"> </w:t>
            </w:r>
            <w:r>
              <w:t>Гость</w:t>
            </w:r>
            <w:r w:rsidRPr="00DF4634">
              <w:t xml:space="preserve"> </w:t>
            </w:r>
            <w:r>
              <w:t>облачной</w:t>
            </w:r>
            <w:r w:rsidRPr="00DF4634">
              <w:t xml:space="preserve"> </w:t>
            </w:r>
            <w:r>
              <w:t>платформы</w:t>
            </w:r>
          </w:p>
        </w:tc>
      </w:tr>
      <w:tr w:rsidR="00E9574D" w:rsidRPr="00A748AB"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A748AB" w:rsidRDefault="00E9574D" w:rsidP="00C1564F">
            <w:pPr>
              <w:pStyle w:val="PURBullet"/>
              <w:spacing w:line="240" w:lineRule="auto"/>
              <w:rPr>
                <w:rFonts w:cs="Arial"/>
                <w:szCs w:val="18"/>
              </w:rPr>
            </w:pPr>
            <w:r>
              <w:t xml:space="preserve">Список дополнительного программного обеспечения опубликован по адресу: </w:t>
            </w:r>
            <w:hyperlink r:id="rId186" w:history="1">
              <w:r>
                <w:rPr>
                  <w:rStyle w:val="Hyperlink"/>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804D4F" w:rsidRDefault="00E9574D" w:rsidP="00C1564F">
            <w:pPr>
              <w:pStyle w:val="PURBullet-Indented"/>
              <w:numPr>
                <w:ilvl w:val="0"/>
                <w:numId w:val="0"/>
              </w:numPr>
              <w:spacing w:line="240" w:lineRule="auto"/>
              <w:ind w:left="486" w:hanging="216"/>
              <w:rPr>
                <w:rFonts w:cs="Arial"/>
                <w:szCs w:val="18"/>
              </w:rPr>
            </w:pPr>
          </w:p>
        </w:tc>
      </w:tr>
      <w:tr w:rsidR="00804D4F" w:rsidRPr="00E53E5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C1564F">
            <w:pPr>
              <w:pStyle w:val="PURTableHeaderBlue"/>
            </w:pPr>
            <w:r>
              <w:t>Windows Server 2012 R2 Essentials</w:t>
            </w:r>
          </w:p>
        </w:tc>
      </w:tr>
      <w:tr w:rsidR="00804D4F" w:rsidRPr="00830DCA" w14:paraId="292214C5" w14:textId="77777777" w:rsidTr="007A4D2C">
        <w:tc>
          <w:tcPr>
            <w:tcW w:w="5915" w:type="dxa"/>
            <w:shd w:val="clear" w:color="auto" w:fill="FFFFFF"/>
            <w:tcMar>
              <w:top w:w="43" w:type="dxa"/>
              <w:left w:w="115" w:type="dxa"/>
              <w:bottom w:w="43" w:type="dxa"/>
              <w:right w:w="115" w:type="dxa"/>
            </w:tcMar>
          </w:tcPr>
          <w:p w14:paraId="162E9BAC" w14:textId="191ED40F" w:rsidR="00804D4F" w:rsidRPr="00830DCA" w:rsidRDefault="00804D4F" w:rsidP="00C1564F">
            <w:pPr>
              <w:pStyle w:val="PURBullet-Indented"/>
              <w:spacing w:line="240" w:lineRule="auto"/>
              <w:rPr>
                <w:rFonts w:cs="Arial"/>
                <w:szCs w:val="18"/>
              </w:rPr>
            </w:pPr>
            <w:r>
              <w:rPr>
                <w:rFonts w:cs="Arial"/>
                <w:szCs w:val="18"/>
              </w:rPr>
              <w:t xml:space="preserve">Список дополнительного программного обеспечения опубликован по адресу </w:t>
            </w:r>
            <w:r w:rsidR="00F64335" w:rsidRPr="00F64335">
              <w:rPr>
                <w:rFonts w:cs="Arial"/>
                <w:szCs w:val="18"/>
              </w:rPr>
              <w:br/>
            </w:r>
            <w:hyperlink r:id="rId187" w:history="1">
              <w:r>
                <w:rPr>
                  <w:rStyle w:val="Hyperlink"/>
                </w:rPr>
                <w:t>http://technet.microsoft.com/en-us/windowsserver/default.aspx</w:t>
              </w:r>
            </w:hyperlink>
            <w:r>
              <w:rPr>
                <w:color w:val="1F497D"/>
              </w:rPr>
              <w:t xml:space="preserve"> </w:t>
            </w:r>
          </w:p>
        </w:tc>
        <w:tc>
          <w:tcPr>
            <w:tcW w:w="4835" w:type="dxa"/>
            <w:shd w:val="clear" w:color="auto" w:fill="FFFFFF"/>
            <w:tcMar>
              <w:top w:w="43" w:type="dxa"/>
              <w:left w:w="115" w:type="dxa"/>
              <w:bottom w:w="43" w:type="dxa"/>
              <w:right w:w="115" w:type="dxa"/>
            </w:tcMar>
          </w:tcPr>
          <w:p w14:paraId="1516DCD2" w14:textId="45140DBC" w:rsidR="00804D4F" w:rsidRPr="00830DCA" w:rsidRDefault="00804D4F" w:rsidP="00C1564F">
            <w:pPr>
              <w:pStyle w:val="PURBullet-Indented"/>
              <w:numPr>
                <w:ilvl w:val="0"/>
                <w:numId w:val="0"/>
              </w:numPr>
              <w:spacing w:line="240" w:lineRule="auto"/>
              <w:ind w:left="486"/>
              <w:rPr>
                <w:rFonts w:cs="Arial"/>
                <w:szCs w:val="18"/>
              </w:rPr>
            </w:pPr>
          </w:p>
        </w:tc>
      </w:tr>
    </w:tbl>
    <w:p w14:paraId="04EB31B2" w14:textId="77777777" w:rsidR="00EF67CC" w:rsidRPr="00EF67CC" w:rsidRDefault="00EF67CC" w:rsidP="00C1564F">
      <w:pPr>
        <w:pStyle w:val="PURBody"/>
        <w:sectPr w:rsidR="00EF67CC" w:rsidRPr="00EF67CC" w:rsidSect="00DF3827">
          <w:footerReference w:type="default" r:id="rId188"/>
          <w:pgSz w:w="12240" w:h="15840" w:code="1"/>
          <w:pgMar w:top="1171" w:right="720" w:bottom="720" w:left="720" w:header="432" w:footer="288" w:gutter="0"/>
          <w:cols w:space="360"/>
          <w:docGrid w:linePitch="360"/>
        </w:sectPr>
      </w:pPr>
    </w:p>
    <w:p w14:paraId="5FE0EAF7" w14:textId="301DFE1E" w:rsidR="00DB4E8F" w:rsidRPr="00984DEA" w:rsidRDefault="00A93FEE" w:rsidP="00C1564F">
      <w:pPr>
        <w:pStyle w:val="PURBody"/>
        <w:keepLines/>
        <w:jc w:val="right"/>
        <w:rPr>
          <w:rStyle w:val="Hyperlink"/>
          <w:color w:val="404040" w:themeColor="text1" w:themeTint="BF"/>
          <w:u w:val="none"/>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38E6767A" w14:textId="2BEF8CF1" w:rsidR="001C183A" w:rsidRDefault="00043C1F" w:rsidP="00C1564F">
      <w:pPr>
        <w:pStyle w:val="PURSectionHeading"/>
        <w:keepNext/>
        <w:keepLines/>
        <w:pageBreakBefore/>
      </w:pPr>
      <w:bookmarkStart w:id="1023" w:name="_Toc299519183"/>
      <w:bookmarkStart w:id="1024" w:name="_Toc299525047"/>
      <w:bookmarkStart w:id="1025" w:name="_Toc299531615"/>
      <w:bookmarkStart w:id="1026" w:name="_Toc299531939"/>
      <w:bookmarkStart w:id="1027" w:name="_Toc299957222"/>
      <w:bookmarkStart w:id="1028" w:name="_Toc346536895"/>
      <w:bookmarkStart w:id="1029" w:name="_Toc339280359"/>
      <w:bookmarkStart w:id="1030" w:name="_Toc363552832"/>
      <w:bookmarkStart w:id="1031" w:name="_Toc378682299"/>
      <w:bookmarkStart w:id="1032" w:name="_Toc371268311"/>
      <w:bookmarkStart w:id="1033" w:name="_Toc379278514"/>
      <w:bookmarkStart w:id="1034" w:name="_Toc428364810"/>
      <w:bookmarkStart w:id="1035" w:name="Appendix2"/>
      <w:bookmarkEnd w:id="1022"/>
      <w:r>
        <w:lastRenderedPageBreak/>
        <w:t>Приложение 2. Уведомления</w:t>
      </w:r>
      <w:bookmarkEnd w:id="1023"/>
      <w:bookmarkEnd w:id="1024"/>
      <w:bookmarkEnd w:id="1025"/>
      <w:bookmarkEnd w:id="1026"/>
      <w:bookmarkEnd w:id="1027"/>
      <w:bookmarkEnd w:id="1028"/>
      <w:bookmarkEnd w:id="1029"/>
      <w:bookmarkEnd w:id="1030"/>
      <w:bookmarkEnd w:id="1031"/>
      <w:bookmarkEnd w:id="1032"/>
      <w:bookmarkEnd w:id="1033"/>
      <w:bookmarkEnd w:id="1034"/>
    </w:p>
    <w:p w14:paraId="468346A0" w14:textId="3B6225CC" w:rsidR="00231FAC" w:rsidRDefault="00231FAC" w:rsidP="00C1564F">
      <w:pPr>
        <w:pStyle w:val="PURHeading1"/>
        <w:tabs>
          <w:tab w:val="left" w:pos="1803"/>
        </w:tabs>
        <w:spacing w:line="240" w:lineRule="auto"/>
      </w:pPr>
      <w:bookmarkStart w:id="1036" w:name="_Toc299957223"/>
      <w:r>
        <w:t>Bing Maps</w:t>
      </w:r>
    </w:p>
    <w:p w14:paraId="30A37937" w14:textId="7E96AD9A" w:rsidR="00231FAC" w:rsidRDefault="00231FAC" w:rsidP="00C1564F">
      <w:pPr>
        <w:pStyle w:val="PURBody-Indented"/>
        <w:keepNext/>
        <w:keepLines/>
      </w:pPr>
      <w:r>
        <w:t xml:space="preserve">Данное программное обеспечение включает в себя использование Карт Bing. Любое содержимое, предоставляемое посредством Карт Bing, включая геокоды, может использоваться только внутри продукта, через который оно предоставляется. Использование вами Карт Bing регулируется Условиями использования Карт Bing для конечных пользователей, которые доступны по адресу </w:t>
      </w:r>
      <w:hyperlink r:id="rId189" w:history="1">
        <w:r>
          <w:rPr>
            <w:rStyle w:val="Hyperlink"/>
          </w:rPr>
          <w:t>http://go.microsoft.com/?linkid=9710837</w:t>
        </w:r>
      </w:hyperlink>
      <w:r>
        <w:t xml:space="preserve">, и Заявлением о конфиденциальности для Карт Bing, которое доступно по адресу </w:t>
      </w:r>
      <w:hyperlink r:id="rId190" w:history="1">
        <w:r>
          <w:rPr>
            <w:rStyle w:val="Hyperlink"/>
          </w:rPr>
          <w:t>http://go.microsoft.com/fwlink/?LinkID=248686</w:t>
        </w:r>
      </w:hyperlink>
      <w:r>
        <w:t>.</w:t>
      </w:r>
    </w:p>
    <w:p w14:paraId="71F614A6" w14:textId="324BB9FD" w:rsidR="002A701A" w:rsidRPr="003D5F0D" w:rsidRDefault="00377F92" w:rsidP="00C1564F">
      <w:pPr>
        <w:pStyle w:val="PURHeading1"/>
        <w:spacing w:line="240" w:lineRule="auto"/>
      </w:pPr>
      <w:r>
        <w:t>Платформа местоположения</w:t>
      </w:r>
    </w:p>
    <w:p w14:paraId="08831574" w14:textId="77777777" w:rsidR="002A701A" w:rsidRDefault="002A701A" w:rsidP="00C1564F">
      <w:pPr>
        <w:pStyle w:val="PURBullet-Indented"/>
        <w:keepNext/>
        <w:keepLines/>
        <w:numPr>
          <w:ilvl w:val="0"/>
          <w:numId w:val="0"/>
        </w:numPr>
        <w:spacing w:line="240" w:lineRule="auto"/>
        <w:ind w:left="288"/>
        <w:rPr>
          <w:bCs/>
        </w:rPr>
      </w:pPr>
      <w:r>
        <w:rPr>
          <w:bCs/>
        </w:rPr>
        <w:t>Программное обеспечение может содержать компонент платформы местоположения, который позволяет программам поддерживать службы местоположения. Помимо других ограничений в настоящем соглашении, вы обязаны следовать всем применимым местным законам и стандартам, используя компонент платформы местоположения и остальные части программного обеспечения.</w:t>
      </w:r>
    </w:p>
    <w:p w14:paraId="27DAB1F9" w14:textId="4310A428" w:rsidR="002A701A" w:rsidRPr="00A30A79" w:rsidRDefault="00DB3D3B" w:rsidP="00C1564F">
      <w:pPr>
        <w:pStyle w:val="PURHeading1"/>
        <w:spacing w:line="240" w:lineRule="auto"/>
      </w:pPr>
      <w:r>
        <w:t>API карты</w:t>
      </w:r>
    </w:p>
    <w:p w14:paraId="0BEA6518" w14:textId="133A0951" w:rsidR="002A701A" w:rsidRPr="00A424D4" w:rsidRDefault="002A701A" w:rsidP="00C1564F">
      <w:pPr>
        <w:pStyle w:val="PURBullet-Indented"/>
        <w:numPr>
          <w:ilvl w:val="0"/>
          <w:numId w:val="0"/>
        </w:numPr>
        <w:spacing w:line="240" w:lineRule="auto"/>
        <w:ind w:left="288"/>
        <w:rPr>
          <w:bCs/>
        </w:rPr>
      </w:pPr>
      <w:r>
        <w:rPr>
          <w:bCs/>
        </w:rPr>
        <w:t>Программное обеспечение может включать программные интерфейсы, предоставляющие карты и другие картографические функции и службы, не предоставляемые службой Bing («Дополнительные API карт»). Для Дополнительных API карт действуют дополнительные условия, которые могут требовать выплат в пользу Microsoft или сторонних поставщиков в соответствии с фактом или объемом использования таких API. Эти условия будут предоставлены вам при получении лицензионных ключей, необходимых для использования Дополнительных API карт, или при прочтении либо получении документов, относящихся к использованию Дополнительных API карт.</w:t>
      </w:r>
    </w:p>
    <w:p w14:paraId="3A34EFB5" w14:textId="6F5C8907" w:rsidR="002A701A" w:rsidRDefault="002A701A" w:rsidP="00C1564F">
      <w:pPr>
        <w:pStyle w:val="PURHeading1"/>
        <w:spacing w:line="240" w:lineRule="auto"/>
      </w:pPr>
      <w:r>
        <w:t>Учетные записи Microsoft в Visual Studio</w:t>
      </w:r>
    </w:p>
    <w:p w14:paraId="1BDCD01E" w14:textId="4C01B546" w:rsidR="002A701A" w:rsidRDefault="002A701A" w:rsidP="00C1564F">
      <w:pPr>
        <w:pStyle w:val="PURBody-Indented"/>
      </w:pPr>
      <w:r>
        <w:t xml:space="preserve">Если вы запускаете программное обеспечение в Windows 8 или Windows 7 с помощником по входу, либо в другой версии Windows, поддерживающей указание учетной записи Microsoft непосредственно в программном обеспечении, и входите в учетную запись Microsoft в указанных версиях Windows, то вы можете автоматически выполнить вход в программное обеспечение и службы VisualStudio.com, используемые программным обеспечением с применением той же учетной записи Microsoft. Это дает вам возможность использовать службы в программном обеспечении и переносить параметры программного обеспечения без повторного ввода учетных данных учетной записи Microsoft при каждом запуске программного обеспечения. Дополнительные сведения о входе в программное обеспечение и доступные в нем службы по учетной записи Microsoft см. в заявлении о конфиденциальности </w:t>
      </w:r>
      <w:hyperlink r:id="rId191" w:history="1">
        <w:r>
          <w:rPr>
            <w:rStyle w:val="Hyperlink"/>
          </w:rPr>
          <w:t>http://go.microsoft.com/fwlink/?LinkId=286720</w:t>
        </w:r>
      </w:hyperlink>
      <w:r>
        <w:t>.</w:t>
      </w:r>
    </w:p>
    <w:p w14:paraId="5AEAE1D0" w14:textId="78940F46" w:rsidR="007A0107" w:rsidRPr="00377F92" w:rsidRDefault="007A0107" w:rsidP="00C1564F">
      <w:pPr>
        <w:pStyle w:val="PURHeading1"/>
        <w:spacing w:line="240" w:lineRule="auto"/>
      </w:pPr>
      <w:r>
        <w:t>Уведомление об автоматических обновлениях для предыдущих версий SQL Server</w:t>
      </w:r>
    </w:p>
    <w:p w14:paraId="64D2BB0E" w14:textId="20CF7A4D" w:rsidR="00231FAC" w:rsidRPr="00830DCA" w:rsidRDefault="007A0107" w:rsidP="00C1564F">
      <w:pPr>
        <w:ind w:left="270"/>
        <w:rPr>
          <w:rFonts w:eastAsia="Arial" w:cs="Times New Roman"/>
          <w:color w:val="404040"/>
          <w:sz w:val="18"/>
          <w:szCs w:val="18"/>
        </w:rPr>
      </w:pPr>
      <w:r>
        <w:rPr>
          <w:rFonts w:eastAsia="Arial" w:cs="Times New Roman"/>
          <w:color w:val="404040"/>
          <w:sz w:val="18"/>
          <w:szCs w:val="18"/>
        </w:rPr>
        <w:t>Если это программное обеспечение устанавливается на серверах или устройствах, на которых выполняется любой поддерживаемый выпуск SQL Server, более ранний, чем SQL Server 2014 (или компоненты любого такого выпуска), это программное обеспечение проведет автоматическое обновление и заменит некоторые файлы или компоненты в этих выпусках своими файлами. Отключить эту функцию нельзя. Удаление этих файлов может привести к возникновению ошибок в программном обеспечении, а исходные файлы, возможно, не удастся восстановить. Устанавливая это программное обеспечение на сервере или устройстве, на котором выполняется любой такой выпуск, вы соглашаетесь с таким обновлением во всех выпусках и копиях SQL Server (включая компоненты любого из этих выпусков), выполняющихся на таком сервере или устройстве.</w:t>
      </w:r>
    </w:p>
    <w:p w14:paraId="7C5BFB83" w14:textId="77777777" w:rsidR="00B0332A" w:rsidRPr="00EF6CAA" w:rsidRDefault="00B0332A" w:rsidP="00C1564F">
      <w:pPr>
        <w:pStyle w:val="PURHeading1"/>
        <w:spacing w:line="240" w:lineRule="auto"/>
      </w:pPr>
      <w:r>
        <w:t>Уведомление о передаче данных</w:t>
      </w:r>
    </w:p>
    <w:p w14:paraId="6FCCBE95" w14:textId="40CA755C" w:rsidR="00B0332A" w:rsidRPr="003D33E5" w:rsidRDefault="00B0332A" w:rsidP="00C1564F">
      <w:pPr>
        <w:ind w:left="270"/>
        <w:rPr>
          <w:rFonts w:eastAsia="Arial" w:cs="Times New Roman"/>
          <w:color w:val="404040"/>
          <w:sz w:val="18"/>
          <w:szCs w:val="18"/>
        </w:rPr>
      </w:pPr>
      <w:r>
        <w:rPr>
          <w:rFonts w:eastAsia="Arial" w:cs="Times New Roman"/>
          <w:color w:val="404040"/>
          <w:sz w:val="18"/>
          <w:szCs w:val="18"/>
        </w:rPr>
        <w:t>Продукт содержит одну или несколько функций программного обеспечения, которые подключаются к компьютерным системам Microsoft или поставщика услуг по Интернету. Эти функции определены в документе «Уведомления о передаче данных» по адресу</w:t>
      </w:r>
      <w:r>
        <w:rPr>
          <w:rFonts w:eastAsia="Arial" w:cs="Arial"/>
          <w:sz w:val="18"/>
          <w:szCs w:val="18"/>
        </w:rPr>
        <w:t xml:space="preserve"> </w:t>
      </w:r>
      <w:hyperlink r:id="rId192" w:history="1">
        <w:r>
          <w:rPr>
            <w:rFonts w:eastAsia="Arial" w:cs="Times New Roman"/>
            <w:color w:val="00467F"/>
            <w:sz w:val="18"/>
            <w:szCs w:val="18"/>
            <w:u w:val="single"/>
          </w:rPr>
          <w:t>http://microsoft.com/licensing/contracts</w:t>
        </w:r>
      </w:hyperlink>
      <w:r>
        <w:rPr>
          <w:rFonts w:eastAsia="Arial" w:cs="Arial"/>
          <w:sz w:val="18"/>
          <w:szCs w:val="18"/>
        </w:rPr>
        <w:t xml:space="preserve">. </w:t>
      </w:r>
      <w:r>
        <w:rPr>
          <w:rFonts w:eastAsia="Arial" w:cs="Times New Roman"/>
          <w:color w:val="404040"/>
          <w:sz w:val="18"/>
          <w:szCs w:val="18"/>
        </w:rPr>
        <w:t>Посредством данных функций Microsoft предоставляет службы для продуктов. Вы не всегда будете получать отдельное уведомление о подключении функции. В некоторых случаях вы можете отключить эту функцию или не использовать ее.</w:t>
      </w:r>
    </w:p>
    <w:p w14:paraId="1CB84CD9" w14:textId="2D2FD1D0" w:rsidR="00B0332A" w:rsidRPr="003D33E5" w:rsidRDefault="00B0332A" w:rsidP="00C1564F">
      <w:pPr>
        <w:keepNext/>
        <w:keepLines/>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lastRenderedPageBreak/>
        <w:t>Сведения о компьютере</w:t>
      </w:r>
    </w:p>
    <w:p w14:paraId="6568D7E7" w14:textId="5D35466E" w:rsidR="00B0332A" w:rsidRPr="00A748AB" w:rsidRDefault="00B0332A" w:rsidP="00C1564F">
      <w:pPr>
        <w:ind w:left="270"/>
        <w:rPr>
          <w:rFonts w:eastAsia="Arial" w:cs="Arial"/>
          <w:color w:val="auto"/>
          <w:sz w:val="18"/>
          <w:szCs w:val="18"/>
        </w:rPr>
      </w:pPr>
      <w:r>
        <w:rPr>
          <w:rFonts w:eastAsia="Arial" w:cs="Times New Roman"/>
          <w:color w:val="404040"/>
          <w:sz w:val="18"/>
          <w:szCs w:val="18"/>
        </w:rPr>
        <w:t>Эти функции используют протоколы Интернета, по которым отправляют в соответствующие системы такие сведения о компьютере, как ваш IP-адрес, тип операционной системы и браузера, название и версия используемого вами программного обеспечения, а также код языка вашего устройства, на котором установлено программное обеспечение.</w:t>
      </w:r>
    </w:p>
    <w:p w14:paraId="022FA62B" w14:textId="5148DA76" w:rsidR="00B0332A" w:rsidRPr="003D33E5" w:rsidRDefault="00B0332A" w:rsidP="00C1564F">
      <w:pPr>
        <w:keepNext/>
        <w:keepLines/>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Использование информации</w:t>
      </w:r>
    </w:p>
    <w:p w14:paraId="79066CA6" w14:textId="4492DED3" w:rsidR="00B0332A" w:rsidRPr="00EF6CAA" w:rsidRDefault="00B0332A" w:rsidP="00C1564F">
      <w:pPr>
        <w:ind w:left="270"/>
        <w:rPr>
          <w:rFonts w:eastAsia="Arial" w:cs="Arial"/>
          <w:color w:val="404040"/>
          <w:sz w:val="18"/>
          <w:szCs w:val="18"/>
        </w:rPr>
      </w:pPr>
      <w:r>
        <w:rPr>
          <w:rFonts w:eastAsia="Arial" w:cs="Times New Roman"/>
          <w:color w:val="404040"/>
          <w:sz w:val="18"/>
          <w:szCs w:val="18"/>
        </w:rPr>
        <w:t>Microsoft не использует эти сведения для вашей идентификации или связи с вами. Microsoft использует эти сведения только для предоставления вам доступа к службам при использовании программного обеспечения. Microsoft может использовать сведения о компьютере, сведения об ускорителях, данные о предложениях поиска, отчеты об ошибках и вредоносных программах, а также отчеты службы фильтрации URL-адресов для улучшения своего программного обеспечения и служб. Microsoft может также передать эти сведения третьим лицам, например, поставщикам оборудования и программного обеспечения. Они могут использовать эти сведения для улучшения работы своих продуктов с программным обеспечением Майкрософт.</w:t>
      </w:r>
    </w:p>
    <w:p w14:paraId="068322E2" w14:textId="77777777" w:rsidR="00B0332A" w:rsidRPr="003D33E5" w:rsidRDefault="00B0332A" w:rsidP="00C1564F">
      <w:pPr>
        <w:keepNext/>
        <w:keepLines/>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Согласие на передачу данных</w:t>
      </w:r>
    </w:p>
    <w:p w14:paraId="6FDDE4FB" w14:textId="77777777" w:rsidR="00B0332A" w:rsidRPr="00E31CEA" w:rsidRDefault="00B0332A" w:rsidP="00C1564F">
      <w:pPr>
        <w:ind w:left="270"/>
        <w:rPr>
          <w:rFonts w:eastAsia="Arial" w:cs="Times New Roman"/>
          <w:color w:val="404040"/>
          <w:sz w:val="18"/>
          <w:szCs w:val="18"/>
        </w:rPr>
      </w:pPr>
      <w:r>
        <w:rPr>
          <w:rFonts w:eastAsia="Arial" w:cs="Times New Roman"/>
          <w:color w:val="404040"/>
          <w:sz w:val="18"/>
          <w:szCs w:val="18"/>
        </w:rPr>
        <w:t>Используя данные функции программного обеспечения, вы соглашаетесь на передачу таких сведений о компьютере, как ваш IP-адрес, тип операционной системы и обозревателя, название и версия используемого вами программного обеспечения, а также код языка вашего устройства, на котором работает программное обеспечение.</w:t>
      </w:r>
    </w:p>
    <w:p w14:paraId="2EA669D2" w14:textId="3F329C50" w:rsidR="00B0332A" w:rsidRPr="00DB4E8F" w:rsidRDefault="00B0332A" w:rsidP="00C1564F">
      <w:pPr>
        <w:pStyle w:val="PURHeading1"/>
        <w:spacing w:line="240" w:lineRule="auto"/>
      </w:pPr>
      <w:r>
        <w:t>Уведомление об использовании стандарта H.264/AVC для кодирования видео, стандарта VC-1 для кодирования видео, стандарта MPEG-4 для кодирования видео и стандарта MPEG-2 для кодирования видео.</w:t>
      </w:r>
    </w:p>
    <w:p w14:paraId="413661D9" w14:textId="77777777" w:rsidR="00B0332A" w:rsidRPr="00830DCA" w:rsidRDefault="00B0332A" w:rsidP="00C1564F">
      <w:pPr>
        <w:ind w:left="270"/>
        <w:rPr>
          <w:rFonts w:eastAsia="Arial" w:cs="Arial"/>
          <w:color w:val="404040"/>
          <w:sz w:val="18"/>
          <w:szCs w:val="18"/>
        </w:rPr>
      </w:pPr>
      <w:r>
        <w:rPr>
          <w:rFonts w:eastAsia="Arial" w:cs="Arial"/>
          <w:color w:val="404040"/>
          <w:sz w:val="18"/>
          <w:szCs w:val="18"/>
        </w:rPr>
        <w:t>Это программное обеспечение может включать технологию сжатия видео H.264/AVC, VC-1, MPEG-4 часть 2, MPEG-2. Компания MPEG LA, L.L.C. требует включения следующего уведомления:</w:t>
      </w:r>
    </w:p>
    <w:p w14:paraId="5E54A363" w14:textId="7DFC9A88" w:rsidR="00B0332A" w:rsidRPr="00830DCA" w:rsidRDefault="00B0332A" w:rsidP="00C1564F">
      <w:pPr>
        <w:ind w:left="270"/>
        <w:rPr>
          <w:rFonts w:eastAsia="Arial" w:cs="Arial"/>
          <w:color w:val="404040"/>
          <w:sz w:val="18"/>
          <w:szCs w:val="18"/>
        </w:rPr>
      </w:pPr>
      <w:r>
        <w:rPr>
          <w:rFonts w:eastAsia="Arial" w:cs="Arial"/>
          <w:color w:val="404040"/>
          <w:sz w:val="18"/>
          <w:szCs w:val="18"/>
        </w:rPr>
        <w:t xml:space="preserve">ЭТОТ ПРОДУКТ ЛИЦЕНЗИРУЕТСЯ В СОСТАВЕ ПОРТФЕЛЯ ПАТЕНТНЫХ ЛИЦЕНЗИЙ НА ТЕХНОЛОГИЮ AVC, VC-1, MPEG-4 ЧАСТЬ 2 ДЛЯ КОДИРОВАНИЯ ВИДЕО, ВИДЕО В ФОРМАТЕ MPEG-2 ДЛЯ ЛИЧНОГО И НЕКОММЕРЧЕСКОГО ИСПОЛЬЗОВАНИЯ ПОТРЕБИТЕЛЕМ В СЛЕДУЮЩИХ ЦЕЛЯХ: (i) ДЛЯ КОДИРОВАНИЯ ВИДЕО В СООТВЕТСТВИИ С ВЫШЕУПОМЯНУТЫМИ СТАНДАРТАМИ («СТАНДАРТАМИ ВИДЕО») И (ИЛИ) (ii) ДЛЯ ДЕКОДИРОВАНИЯ ВИДЕО В ФОРМАТЕ AVC, VC-1, MPEG-4 ЧАСТЬ 2 ИЛИ MPEG 2, ЗАКОДИРОВАННОГО ПОТРЕБИТЕЛЕМ В ХОДЕ ЛИЧНОЙ И НЕКОММЕРЧЕСКОЙ ДЕЯТЕЛЬНОСТИ И (ИЛИ) ПОЛУЧЕННОГО ОТ ПОСТАВЩИКА ВИДЕО, ИМЕЮЩЕГО ЛИЦЕНЗИЮ НА ПОСТАВКУ ТАКОГО ВИДЕО. НИ ДЛЯ КАКОГО ДРУГОГО ИСПОЛЬЗОВАНИЯ ЛИЦЕНЗИИ НЕ ПРЕДОСТАВЛЯЮТСЯ И НЕ ПОДРАЗУМЕВАЮТСЯ. ДОПОЛНИТЕЛЬНЫЕ СВЕДЕНИЯ МОЖНО ПОЛУЧИТЬ В КОМПАНИИ MPEG LA, L.L.C. См. веб-сайт </w:t>
      </w:r>
      <w:hyperlink r:id="rId193" w:history="1">
        <w:r>
          <w:rPr>
            <w:rStyle w:val="Hyperlink"/>
            <w:rFonts w:eastAsia="Arial" w:cs="Arial"/>
            <w:sz w:val="18"/>
            <w:szCs w:val="18"/>
          </w:rPr>
          <w:t>http://www.mpegla.com/index1.cfm</w:t>
        </w:r>
      </w:hyperlink>
      <w:r>
        <w:rPr>
          <w:rFonts w:eastAsia="Arial" w:cs="Arial"/>
          <w:color w:val="404040"/>
          <w:sz w:val="18"/>
          <w:szCs w:val="18"/>
        </w:rPr>
        <w:t>.</w:t>
      </w:r>
    </w:p>
    <w:p w14:paraId="700CF9D5" w14:textId="77777777" w:rsidR="00B0332A" w:rsidRPr="00830DCA" w:rsidRDefault="00B0332A" w:rsidP="00C1564F">
      <w:pPr>
        <w:ind w:left="270"/>
        <w:rPr>
          <w:rFonts w:eastAsia="Arial" w:cs="Arial"/>
          <w:color w:val="404040"/>
          <w:sz w:val="18"/>
          <w:szCs w:val="18"/>
        </w:rPr>
      </w:pPr>
      <w:r>
        <w:rPr>
          <w:rFonts w:eastAsia="Arial" w:cs="Arial"/>
          <w:color w:val="404040"/>
          <w:sz w:val="18"/>
          <w:szCs w:val="18"/>
        </w:rPr>
        <w:t>Уточняем, что вышеизложенное уведомление не ограничивает и не запрещает использование программного обеспечения для внутренних стандартных деловых операций, не включающих (i) повторное распространение программного обеспечения третьим лицам, а также (ii) создание содержимого с использованием технологий, совместимых с ВИДЕОСТАНДАРТАМИ, для распространения третьим лицам.</w:t>
      </w:r>
    </w:p>
    <w:p w14:paraId="3CD95DA9" w14:textId="76BA0859" w:rsidR="00B0332A" w:rsidRPr="00EF6CAA" w:rsidRDefault="00B0332A" w:rsidP="00C1564F">
      <w:pPr>
        <w:pStyle w:val="PURHeading1"/>
        <w:spacing w:line="240" w:lineRule="auto"/>
      </w:pPr>
      <w:r>
        <w:t>Потенциально нежелательное программное обеспечение</w:t>
      </w:r>
    </w:p>
    <w:p w14:paraId="79EAEAD7" w14:textId="0815005E" w:rsidR="00B0332A" w:rsidRPr="00EF6CAA" w:rsidRDefault="00B0332A" w:rsidP="00C1564F">
      <w:pPr>
        <w:ind w:left="270"/>
        <w:rPr>
          <w:color w:val="404040" w:themeColor="text1" w:themeTint="BF"/>
          <w:sz w:val="18"/>
        </w:rPr>
      </w:pPr>
      <w:r>
        <w:rPr>
          <w:color w:val="404040" w:themeColor="text1" w:themeTint="BF"/>
          <w:sz w:val="18"/>
        </w:rPr>
        <w:t>Защитник Windows, если он включен, ищет на компьютере шпионское, рекламное и другое потенциально нежелательное программное обеспечение. В случае обнаружения потенциально нежелательной программы вам будет предложено проигнорировать ее, отключить (изолировать) или удалить. Если не изменить настройки по умолчанию, потенциально нежелательное программное обеспечение высокого и критического уровня опасности будет автоматически удаляться после проверки. Удаление или отключение потенциально нежелательного программного обеспечения может привести к тому, что перестанет работать другое программное обеспечение на компьютере, или вы нарушите условия лицензии на использование другого программного обеспечения на вашем компьютере.</w:t>
      </w:r>
    </w:p>
    <w:p w14:paraId="44404120" w14:textId="77777777" w:rsidR="00B0332A" w:rsidRPr="00EF6CAA" w:rsidRDefault="00B0332A" w:rsidP="00C1564F">
      <w:pPr>
        <w:ind w:left="270"/>
        <w:rPr>
          <w:color w:val="404040" w:themeColor="text1" w:themeTint="BF"/>
          <w:sz w:val="18"/>
        </w:rPr>
      </w:pPr>
      <w:r>
        <w:rPr>
          <w:color w:val="404040" w:themeColor="text1" w:themeTint="BF"/>
          <w:sz w:val="18"/>
        </w:rPr>
        <w:t>Используя это программное обеспечение, можно удалить или отключить программное обеспечение, не являющееся потенциально нежелательным.</w:t>
      </w:r>
    </w:p>
    <w:p w14:paraId="700F4EC0" w14:textId="77777777" w:rsidR="00B0332A" w:rsidRPr="00EF6CAA" w:rsidRDefault="00B0332A" w:rsidP="00C1564F">
      <w:pPr>
        <w:keepNext/>
        <w:keepLines/>
        <w:pBdr>
          <w:bottom w:val="single" w:sz="8" w:space="1" w:color="00467F" w:themeColor="text2"/>
        </w:pBdr>
        <w:spacing w:before="240" w:after="240"/>
        <w:rPr>
          <w:rFonts w:eastAsia="Arial" w:cs="Times New Roman"/>
          <w:smallCaps/>
          <w:noProof/>
          <w:color w:val="00467F" w:themeColor="text2"/>
          <w:sz w:val="24"/>
          <w:szCs w:val="24"/>
        </w:rPr>
      </w:pPr>
      <w:r>
        <w:rPr>
          <w:rFonts w:eastAsia="Arial" w:cs="Times New Roman"/>
          <w:smallCaps/>
          <w:color w:val="00467F" w:themeColor="text2"/>
          <w:sz w:val="24"/>
          <w:szCs w:val="24"/>
        </w:rPr>
        <w:t>Уведомление о записи</w:t>
      </w:r>
    </w:p>
    <w:p w14:paraId="164D0BB2" w14:textId="4774EDD2" w:rsidR="00B0332A" w:rsidRDefault="00B0332A" w:rsidP="00C1564F">
      <w:pPr>
        <w:ind w:left="270"/>
        <w:rPr>
          <w:color w:val="404040" w:themeColor="text1" w:themeTint="BF"/>
          <w:sz w:val="18"/>
        </w:rPr>
      </w:pPr>
      <w:r>
        <w:rPr>
          <w:color w:val="404040" w:themeColor="text1" w:themeTint="BF"/>
          <w:sz w:val="18"/>
        </w:rPr>
        <w:t xml:space="preserve">Законодательство некоторых юрисдикций требует уведомления или согласия физических лиц перед проведением перехвата, контроля или записи их коммуникаций и/или ограничения сбора, хранения и использования информации, по которой можно идентифицировать физическое лицо. Вы соглашаетесь выполнять все применимые законы, получать все </w:t>
      </w:r>
      <w:r>
        <w:rPr>
          <w:color w:val="404040" w:themeColor="text1" w:themeTint="BF"/>
          <w:sz w:val="18"/>
        </w:rPr>
        <w:lastRenderedPageBreak/>
        <w:t>необходимые разрешения и раскрывать всю необходимую информацию прежде, чем использовать службу Интернета и/или функции записи.</w:t>
      </w:r>
    </w:p>
    <w:p w14:paraId="6577DEB6" w14:textId="77777777" w:rsidR="00EB5933" w:rsidRDefault="00EB5933" w:rsidP="00C1564F">
      <w:pPr>
        <w:pStyle w:val="PURHeading1"/>
        <w:spacing w:line="240" w:lineRule="auto"/>
      </w:pPr>
      <w:r>
        <w:t>Yammer</w:t>
      </w:r>
    </w:p>
    <w:p w14:paraId="42A7DF48" w14:textId="273A00DA" w:rsidR="00EB5933" w:rsidRDefault="00EB5933" w:rsidP="00C1564F">
      <w:pPr>
        <w:pStyle w:val="PURBody-Indented"/>
      </w:pPr>
      <w:r>
        <w:t xml:space="preserve">Программное обеспечение для подключения Microsoft Dynamics CRM к Yammer делает возможным общий доступ этих двух служб к определенным данным. Вы или ваши конечные пользователи можете настроить передачу через Microsoft Dynamics CRM в Yammer следующих данных: i) записи, ii) ссылки на записи CRM, iii) сведения из полей описания записей CRM, а также iv) любой другой контент или сведения о действиях, размещаемые вами или конечными пользователями в Yammer. Условия использования Yammer находятся на веб-сайте по адресу </w:t>
      </w:r>
      <w:hyperlink r:id="rId194">
        <w:r>
          <w:rPr>
            <w:color w:val="00467F"/>
            <w:u w:val="single"/>
          </w:rPr>
          <w:t>https://www.yammer.com/about/terms/</w:t>
        </w:r>
      </w:hyperlink>
      <w:r>
        <w:t xml:space="preserve">. В отношении данных клиента, отправляемых в Yammer, применяется Заявление о конфиденциальности для Yammer, опубликованное на веб-сайте по адресу </w:t>
      </w:r>
      <w:hyperlink r:id="rId195">
        <w:r>
          <w:rPr>
            <w:color w:val="00467F"/>
            <w:u w:val="single"/>
          </w:rPr>
          <w:t>https://www.yammer.com/about/privacy/</w:t>
        </w:r>
      </w:hyperlink>
      <w:r>
        <w:t>.</w:t>
      </w:r>
    </w:p>
    <w:bookmarkEnd w:id="1036"/>
    <w:p w14:paraId="2941EAC8" w14:textId="6E4E5039" w:rsidR="00DB4E8F" w:rsidRDefault="00641CA7" w:rsidP="00C1564F">
      <w:pPr>
        <w:pStyle w:val="PURBody"/>
        <w:keepLines/>
        <w:jc w:val="right"/>
        <w:rPr>
          <w:rStyle w:val="Hyperlink"/>
        </w:rPr>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bookmarkEnd w:id="1035"/>
    <w:p w14:paraId="769C9D7E" w14:textId="77777777" w:rsidR="005C3F2E" w:rsidRDefault="00AF3DD9" w:rsidP="00C1564F">
      <w:pPr>
        <w:sectPr w:rsidR="005C3F2E" w:rsidSect="00DF3827">
          <w:footerReference w:type="default" r:id="rId196"/>
          <w:type w:val="continuous"/>
          <w:pgSz w:w="12240" w:h="15840" w:code="1"/>
          <w:pgMar w:top="1170" w:right="720" w:bottom="720" w:left="720" w:header="432" w:footer="288" w:gutter="0"/>
          <w:cols w:space="360"/>
          <w:docGrid w:linePitch="360"/>
        </w:sectPr>
      </w:pPr>
      <w:r>
        <w:br w:type="page"/>
      </w:r>
    </w:p>
    <w:p w14:paraId="7152D060" w14:textId="32746E66" w:rsidR="00AE3B6A" w:rsidRDefault="00AE3B6A" w:rsidP="00C1564F">
      <w:pPr>
        <w:pStyle w:val="PURSectionHeading"/>
      </w:pPr>
      <w:bookmarkStart w:id="1037" w:name="_Toc299519184"/>
      <w:bookmarkStart w:id="1038" w:name="_Toc299525048"/>
      <w:bookmarkStart w:id="1039" w:name="_Toc299531616"/>
      <w:bookmarkStart w:id="1040" w:name="_Toc299531940"/>
      <w:bookmarkStart w:id="1041" w:name="_Toc299957231"/>
      <w:bookmarkStart w:id="1042" w:name="_Toc346536896"/>
      <w:bookmarkStart w:id="1043" w:name="_Toc339280360"/>
      <w:bookmarkStart w:id="1044" w:name="_Toc363552833"/>
      <w:bookmarkStart w:id="1045" w:name="_Toc378682300"/>
      <w:bookmarkStart w:id="1046" w:name="_Toc371268312"/>
      <w:bookmarkStart w:id="1047" w:name="_Toc379278515"/>
      <w:bookmarkStart w:id="1048" w:name="_Toc428364811"/>
      <w:bookmarkStart w:id="1049" w:name="Index"/>
      <w:bookmarkEnd w:id="6"/>
      <w:r>
        <w:lastRenderedPageBreak/>
        <w:t>Индекс продукта</w:t>
      </w:r>
      <w:bookmarkEnd w:id="1037"/>
      <w:bookmarkEnd w:id="1038"/>
      <w:bookmarkEnd w:id="1039"/>
      <w:bookmarkEnd w:id="1040"/>
      <w:bookmarkEnd w:id="1041"/>
      <w:bookmarkEnd w:id="1042"/>
      <w:bookmarkEnd w:id="1043"/>
      <w:bookmarkEnd w:id="1044"/>
      <w:bookmarkEnd w:id="1045"/>
      <w:bookmarkEnd w:id="1046"/>
      <w:bookmarkEnd w:id="1047"/>
      <w:bookmarkEnd w:id="1048"/>
    </w:p>
    <w:p w14:paraId="002478FE" w14:textId="77777777" w:rsidR="00FD1448" w:rsidRDefault="00231176" w:rsidP="00C1564F">
      <w:pPr>
        <w:pStyle w:val="PURSectionHeading"/>
        <w:rPr>
          <w:noProof/>
        </w:rPr>
        <w:sectPr w:rsidR="00FD1448" w:rsidSect="00FD1448">
          <w:footerReference w:type="default" r:id="rId197"/>
          <w:type w:val="continuous"/>
          <w:pgSz w:w="12240" w:h="15840" w:code="1"/>
          <w:pgMar w:top="1170"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1242566F" w14:textId="77777777" w:rsidR="00FD1448" w:rsidRDefault="00FD1448">
      <w:pPr>
        <w:pStyle w:val="Index1"/>
        <w:rPr>
          <w:noProof/>
        </w:rPr>
      </w:pPr>
      <w:r>
        <w:rPr>
          <w:noProof/>
        </w:rPr>
        <w:lastRenderedPageBreak/>
        <w:t>Advanced Threat Analytics 2016, 38</w:t>
      </w:r>
    </w:p>
    <w:p w14:paraId="15FA8F9C" w14:textId="77777777" w:rsidR="00FD1448" w:rsidRDefault="00FD1448">
      <w:pPr>
        <w:pStyle w:val="Index1"/>
        <w:rPr>
          <w:noProof/>
        </w:rPr>
      </w:pPr>
      <w:r>
        <w:rPr>
          <w:noProof/>
        </w:rPr>
        <w:t>BizTalk Server 2013 R2 Branch, 30</w:t>
      </w:r>
    </w:p>
    <w:p w14:paraId="486406C1" w14:textId="77777777" w:rsidR="00FD1448" w:rsidRDefault="00FD1448">
      <w:pPr>
        <w:pStyle w:val="Index1"/>
        <w:rPr>
          <w:noProof/>
        </w:rPr>
      </w:pPr>
      <w:r>
        <w:rPr>
          <w:noProof/>
        </w:rPr>
        <w:t>BizTalk Server 2013 R2 Enterprise, 30</w:t>
      </w:r>
    </w:p>
    <w:p w14:paraId="4063F728" w14:textId="77777777" w:rsidR="00FD1448" w:rsidRDefault="00FD1448">
      <w:pPr>
        <w:pStyle w:val="Index1"/>
        <w:rPr>
          <w:noProof/>
        </w:rPr>
      </w:pPr>
      <w:r>
        <w:rPr>
          <w:noProof/>
        </w:rPr>
        <w:t>BizTalk Server 2013 R2 Standard, 30</w:t>
      </w:r>
    </w:p>
    <w:p w14:paraId="560D8BCD" w14:textId="77777777" w:rsidR="00FD1448" w:rsidRDefault="00FD1448">
      <w:pPr>
        <w:pStyle w:val="Index1"/>
        <w:rPr>
          <w:noProof/>
        </w:rPr>
      </w:pPr>
      <w:r w:rsidRPr="007A77A9">
        <w:rPr>
          <w:noProof/>
          <w:lang w:val="fr-FR"/>
        </w:rPr>
        <w:t>Core Infrastructure Server Suite Datacenter</w:t>
      </w:r>
      <w:r>
        <w:rPr>
          <w:noProof/>
        </w:rPr>
        <w:t>, 15</w:t>
      </w:r>
    </w:p>
    <w:p w14:paraId="60B9223E" w14:textId="77777777" w:rsidR="00FD1448" w:rsidRDefault="00FD1448">
      <w:pPr>
        <w:pStyle w:val="Index1"/>
        <w:rPr>
          <w:noProof/>
        </w:rPr>
      </w:pPr>
      <w:r>
        <w:rPr>
          <w:noProof/>
        </w:rPr>
        <w:t>Core Infrastructure Server Suite Standard, 16</w:t>
      </w:r>
    </w:p>
    <w:p w14:paraId="39639E82" w14:textId="77777777" w:rsidR="00FD1448" w:rsidRDefault="00FD1448">
      <w:pPr>
        <w:pStyle w:val="Index1"/>
        <w:rPr>
          <w:noProof/>
        </w:rPr>
      </w:pPr>
      <w:r>
        <w:rPr>
          <w:noProof/>
        </w:rPr>
        <w:t>Exchange Server 2016, выпуски Standard и Enterprise, 39</w:t>
      </w:r>
    </w:p>
    <w:p w14:paraId="3DC4AFFA" w14:textId="77777777" w:rsidR="00FD1448" w:rsidRDefault="00FD1448">
      <w:pPr>
        <w:pStyle w:val="Index1"/>
        <w:rPr>
          <w:noProof/>
        </w:rPr>
      </w:pPr>
      <w:r>
        <w:rPr>
          <w:noProof/>
        </w:rPr>
        <w:t>Microsoft Application Virtualization for Remote Desktop Services, 41</w:t>
      </w:r>
    </w:p>
    <w:p w14:paraId="3D9FDFFD" w14:textId="77777777" w:rsidR="00FD1448" w:rsidRDefault="00FD1448">
      <w:pPr>
        <w:pStyle w:val="Index1"/>
        <w:rPr>
          <w:noProof/>
        </w:rPr>
      </w:pPr>
      <w:r>
        <w:rPr>
          <w:noProof/>
        </w:rPr>
        <w:t>Microsoft Application Virtualization Hosting для настольных компьютеров, 41</w:t>
      </w:r>
    </w:p>
    <w:p w14:paraId="3960C267" w14:textId="77777777" w:rsidR="00FD1448" w:rsidRDefault="00FD1448">
      <w:pPr>
        <w:pStyle w:val="Index1"/>
        <w:rPr>
          <w:noProof/>
        </w:rPr>
      </w:pPr>
      <w:r>
        <w:rPr>
          <w:noProof/>
        </w:rPr>
        <w:t>Microsoft Dynamics AX 2012 R3, 42</w:t>
      </w:r>
    </w:p>
    <w:p w14:paraId="500ECCEC" w14:textId="77777777" w:rsidR="00FD1448" w:rsidRDefault="00FD1448">
      <w:pPr>
        <w:pStyle w:val="Index1"/>
        <w:rPr>
          <w:noProof/>
        </w:rPr>
      </w:pPr>
      <w:r>
        <w:rPr>
          <w:noProof/>
        </w:rPr>
        <w:t>Microsoft Dynamics AX 2012 R3 Standard Commerce Server Core, 31</w:t>
      </w:r>
    </w:p>
    <w:p w14:paraId="62D85BF7" w14:textId="77777777" w:rsidR="00FD1448" w:rsidRDefault="00FD1448">
      <w:pPr>
        <w:pStyle w:val="Index1"/>
        <w:rPr>
          <w:noProof/>
        </w:rPr>
      </w:pPr>
      <w:r>
        <w:rPr>
          <w:noProof/>
        </w:rPr>
        <w:t>Microsoft Dynamics C5 2012, 17, 43</w:t>
      </w:r>
    </w:p>
    <w:p w14:paraId="214CF198" w14:textId="77777777" w:rsidR="00FD1448" w:rsidRDefault="00FD1448">
      <w:pPr>
        <w:pStyle w:val="Index1"/>
        <w:rPr>
          <w:noProof/>
        </w:rPr>
      </w:pPr>
      <w:r>
        <w:rPr>
          <w:noProof/>
        </w:rPr>
        <w:t>Microsoft Dynamics CRM 2015 Service Provider, 44</w:t>
      </w:r>
    </w:p>
    <w:p w14:paraId="1FDD060C" w14:textId="77777777" w:rsidR="00FD1448" w:rsidRDefault="00FD1448">
      <w:pPr>
        <w:pStyle w:val="Index1"/>
        <w:rPr>
          <w:noProof/>
        </w:rPr>
      </w:pPr>
      <w:r>
        <w:rPr>
          <w:noProof/>
        </w:rPr>
        <w:t>Microsoft Dynamics GP 2015 R2, 18, 45</w:t>
      </w:r>
    </w:p>
    <w:p w14:paraId="7D3DCC2D" w14:textId="77777777" w:rsidR="00FD1448" w:rsidRDefault="00FD1448">
      <w:pPr>
        <w:pStyle w:val="Index1"/>
        <w:rPr>
          <w:noProof/>
        </w:rPr>
      </w:pPr>
      <w:r>
        <w:rPr>
          <w:noProof/>
        </w:rPr>
        <w:t>Microsoft Dynamics NAV 2015, 19, 46</w:t>
      </w:r>
    </w:p>
    <w:p w14:paraId="46CEE809" w14:textId="77777777" w:rsidR="00FD1448" w:rsidRDefault="00FD1448">
      <w:pPr>
        <w:pStyle w:val="Index1"/>
        <w:rPr>
          <w:noProof/>
        </w:rPr>
      </w:pPr>
      <w:r>
        <w:rPr>
          <w:noProof/>
        </w:rPr>
        <w:t>Microsoft Dynamics SL 2015, 19, 47</w:t>
      </w:r>
    </w:p>
    <w:p w14:paraId="0AA88DB2" w14:textId="77777777" w:rsidR="00FD1448" w:rsidRDefault="00FD1448">
      <w:pPr>
        <w:pStyle w:val="Index1"/>
        <w:rPr>
          <w:noProof/>
        </w:rPr>
      </w:pPr>
      <w:r>
        <w:rPr>
          <w:noProof/>
        </w:rPr>
        <w:t>Microsoft User Experience Virtualization Hosting for Desktops 2.1, 48</w:t>
      </w:r>
    </w:p>
    <w:p w14:paraId="7F5092C4" w14:textId="77777777" w:rsidR="00FD1448" w:rsidRDefault="00FD1448">
      <w:pPr>
        <w:pStyle w:val="Index1"/>
        <w:rPr>
          <w:noProof/>
        </w:rPr>
      </w:pPr>
      <w:r>
        <w:rPr>
          <w:noProof/>
        </w:rPr>
        <w:t>Office профессиональный плюс 201</w:t>
      </w:r>
      <w:r w:rsidRPr="007A77A9">
        <w:rPr>
          <w:noProof/>
        </w:rPr>
        <w:t>6</w:t>
      </w:r>
      <w:r>
        <w:rPr>
          <w:noProof/>
        </w:rPr>
        <w:t>, 49</w:t>
      </w:r>
    </w:p>
    <w:p w14:paraId="511B76BE" w14:textId="77777777" w:rsidR="00FD1448" w:rsidRDefault="00FD1448">
      <w:pPr>
        <w:pStyle w:val="Index1"/>
        <w:rPr>
          <w:noProof/>
        </w:rPr>
      </w:pPr>
      <w:r>
        <w:rPr>
          <w:noProof/>
        </w:rPr>
        <w:t>Office стандартный 201</w:t>
      </w:r>
      <w:r w:rsidRPr="007A77A9">
        <w:rPr>
          <w:noProof/>
        </w:rPr>
        <w:t>6</w:t>
      </w:r>
      <w:r>
        <w:rPr>
          <w:noProof/>
        </w:rPr>
        <w:t>, 49</w:t>
      </w:r>
    </w:p>
    <w:p w14:paraId="25A73583" w14:textId="77777777" w:rsidR="00FD1448" w:rsidRDefault="00FD1448">
      <w:pPr>
        <w:pStyle w:val="Index1"/>
        <w:rPr>
          <w:noProof/>
        </w:rPr>
      </w:pPr>
      <w:r>
        <w:rPr>
          <w:noProof/>
        </w:rPr>
        <w:t>Productivity Suite, 50</w:t>
      </w:r>
    </w:p>
    <w:p w14:paraId="1ABC97F1" w14:textId="77777777" w:rsidR="00FD1448" w:rsidRDefault="00FD1448">
      <w:pPr>
        <w:pStyle w:val="Index1"/>
        <w:rPr>
          <w:noProof/>
        </w:rPr>
      </w:pPr>
      <w:r>
        <w:rPr>
          <w:noProof/>
        </w:rPr>
        <w:t>Project Server 2013, 51</w:t>
      </w:r>
    </w:p>
    <w:p w14:paraId="501DB89D" w14:textId="77777777" w:rsidR="00FD1448" w:rsidRDefault="00FD1448">
      <w:pPr>
        <w:pStyle w:val="Index1"/>
        <w:rPr>
          <w:noProof/>
        </w:rPr>
      </w:pPr>
      <w:r>
        <w:rPr>
          <w:noProof/>
        </w:rPr>
        <w:t>Project профессиональный 201</w:t>
      </w:r>
      <w:r w:rsidRPr="007A77A9">
        <w:rPr>
          <w:noProof/>
        </w:rPr>
        <w:t>6</w:t>
      </w:r>
      <w:r>
        <w:rPr>
          <w:noProof/>
        </w:rPr>
        <w:t>, 50</w:t>
      </w:r>
    </w:p>
    <w:p w14:paraId="1F40447E" w14:textId="77777777" w:rsidR="00FD1448" w:rsidRDefault="00FD1448">
      <w:pPr>
        <w:pStyle w:val="Index1"/>
        <w:rPr>
          <w:noProof/>
        </w:rPr>
      </w:pPr>
      <w:r>
        <w:rPr>
          <w:noProof/>
        </w:rPr>
        <w:t>Project стандартный 201</w:t>
      </w:r>
      <w:r w:rsidRPr="007A77A9">
        <w:rPr>
          <w:noProof/>
        </w:rPr>
        <w:t>6</w:t>
      </w:r>
      <w:r>
        <w:rPr>
          <w:noProof/>
        </w:rPr>
        <w:t>, 50</w:t>
      </w:r>
    </w:p>
    <w:p w14:paraId="7F9046FF" w14:textId="77777777" w:rsidR="00FD1448" w:rsidRDefault="00FD1448">
      <w:pPr>
        <w:pStyle w:val="Index1"/>
        <w:rPr>
          <w:noProof/>
        </w:rPr>
      </w:pPr>
      <w:r>
        <w:rPr>
          <w:noProof/>
        </w:rPr>
        <w:t>SharePoint Server 2013, 51</w:t>
      </w:r>
    </w:p>
    <w:p w14:paraId="5D00B1CD" w14:textId="77777777" w:rsidR="00FD1448" w:rsidRDefault="00FD1448">
      <w:pPr>
        <w:pStyle w:val="Index1"/>
        <w:rPr>
          <w:noProof/>
        </w:rPr>
      </w:pPr>
      <w:r>
        <w:rPr>
          <w:noProof/>
        </w:rPr>
        <w:t>Skype для бизнеса Server 2015, 52</w:t>
      </w:r>
    </w:p>
    <w:p w14:paraId="7EB1E767" w14:textId="77777777" w:rsidR="00FD1448" w:rsidRDefault="00FD1448">
      <w:pPr>
        <w:pStyle w:val="Index1"/>
        <w:rPr>
          <w:noProof/>
        </w:rPr>
      </w:pPr>
      <w:r>
        <w:rPr>
          <w:noProof/>
        </w:rPr>
        <w:t>SQL Server 2014 Business Intelligence, 54</w:t>
      </w:r>
    </w:p>
    <w:p w14:paraId="0A0743C5" w14:textId="77777777" w:rsidR="00FD1448" w:rsidRDefault="00FD1448">
      <w:pPr>
        <w:pStyle w:val="Index1"/>
        <w:rPr>
          <w:noProof/>
        </w:rPr>
      </w:pPr>
      <w:r>
        <w:rPr>
          <w:noProof/>
        </w:rPr>
        <w:t>SQL Server 2014 Enterprise Core, 31</w:t>
      </w:r>
    </w:p>
    <w:p w14:paraId="53BF9F07" w14:textId="77777777" w:rsidR="00FD1448" w:rsidRDefault="00FD1448">
      <w:pPr>
        <w:pStyle w:val="Index1"/>
        <w:rPr>
          <w:noProof/>
        </w:rPr>
      </w:pPr>
      <w:r>
        <w:rPr>
          <w:noProof/>
        </w:rPr>
        <w:t>SQL Server 2014 Standard, 54</w:t>
      </w:r>
    </w:p>
    <w:p w14:paraId="7944ADCD" w14:textId="77777777" w:rsidR="00FD1448" w:rsidRDefault="00FD1448">
      <w:pPr>
        <w:pStyle w:val="Index1"/>
        <w:rPr>
          <w:noProof/>
        </w:rPr>
      </w:pPr>
      <w:r>
        <w:rPr>
          <w:noProof/>
        </w:rPr>
        <w:lastRenderedPageBreak/>
        <w:t>SQL Server 2014 Standard Core, 32</w:t>
      </w:r>
    </w:p>
    <w:p w14:paraId="5ACC7EA4" w14:textId="77777777" w:rsidR="00FD1448" w:rsidRDefault="00FD1448">
      <w:pPr>
        <w:pStyle w:val="Index1"/>
        <w:rPr>
          <w:noProof/>
        </w:rPr>
      </w:pPr>
      <w:r>
        <w:rPr>
          <w:noProof/>
        </w:rPr>
        <w:t>SQL Server 2014 Web Core, 32</w:t>
      </w:r>
    </w:p>
    <w:p w14:paraId="72234C71" w14:textId="77777777" w:rsidR="00FD1448" w:rsidRDefault="00FD1448">
      <w:pPr>
        <w:pStyle w:val="Index1"/>
        <w:rPr>
          <w:noProof/>
        </w:rPr>
      </w:pPr>
      <w:r>
        <w:rPr>
          <w:noProof/>
        </w:rPr>
        <w:t>System Center 2012 R2 Client Management Suite, 55</w:t>
      </w:r>
    </w:p>
    <w:p w14:paraId="4F387659" w14:textId="77777777" w:rsidR="00FD1448" w:rsidRDefault="00FD1448">
      <w:pPr>
        <w:pStyle w:val="Index1"/>
        <w:rPr>
          <w:noProof/>
        </w:rPr>
      </w:pPr>
      <w:r>
        <w:rPr>
          <w:noProof/>
        </w:rPr>
        <w:t>System Center 2012 R2 Configuration Manager, 55</w:t>
      </w:r>
    </w:p>
    <w:p w14:paraId="4421125E" w14:textId="77777777" w:rsidR="00FD1448" w:rsidRDefault="00FD1448">
      <w:pPr>
        <w:pStyle w:val="Index1"/>
        <w:rPr>
          <w:noProof/>
        </w:rPr>
      </w:pPr>
      <w:r>
        <w:rPr>
          <w:noProof/>
        </w:rPr>
        <w:t>System Center 2012 R2 Datacenter, 21</w:t>
      </w:r>
    </w:p>
    <w:p w14:paraId="43CA786A" w14:textId="77777777" w:rsidR="00FD1448" w:rsidRDefault="00FD1448">
      <w:pPr>
        <w:pStyle w:val="Index1"/>
        <w:rPr>
          <w:noProof/>
        </w:rPr>
      </w:pPr>
      <w:r>
        <w:rPr>
          <w:noProof/>
        </w:rPr>
        <w:t>System Center 2012 R2 Standard, 22</w:t>
      </w:r>
    </w:p>
    <w:p w14:paraId="497A534C" w14:textId="77777777" w:rsidR="00FD1448" w:rsidRDefault="00FD1448">
      <w:pPr>
        <w:pStyle w:val="Index1"/>
        <w:rPr>
          <w:noProof/>
        </w:rPr>
      </w:pPr>
      <w:r>
        <w:rPr>
          <w:noProof/>
        </w:rPr>
        <w:t>System Center Endpoint Protection, 71</w:t>
      </w:r>
    </w:p>
    <w:p w14:paraId="74DA6DD0" w14:textId="77777777" w:rsidR="00FD1448" w:rsidRDefault="00FD1448">
      <w:pPr>
        <w:pStyle w:val="Index1"/>
        <w:rPr>
          <w:noProof/>
        </w:rPr>
      </w:pPr>
      <w:r>
        <w:rPr>
          <w:noProof/>
        </w:rPr>
        <w:t>Visio профессиональный 201</w:t>
      </w:r>
      <w:r w:rsidRPr="007A77A9">
        <w:rPr>
          <w:noProof/>
        </w:rPr>
        <w:t>6</w:t>
      </w:r>
      <w:r>
        <w:rPr>
          <w:noProof/>
        </w:rPr>
        <w:t>, 56</w:t>
      </w:r>
    </w:p>
    <w:p w14:paraId="7AB3B148" w14:textId="77777777" w:rsidR="00FD1448" w:rsidRDefault="00FD1448">
      <w:pPr>
        <w:pStyle w:val="Index1"/>
        <w:rPr>
          <w:noProof/>
        </w:rPr>
      </w:pPr>
      <w:r>
        <w:rPr>
          <w:noProof/>
        </w:rPr>
        <w:t>Visio стандартный 201</w:t>
      </w:r>
      <w:r w:rsidRPr="007A77A9">
        <w:rPr>
          <w:noProof/>
        </w:rPr>
        <w:t>6</w:t>
      </w:r>
      <w:r>
        <w:rPr>
          <w:noProof/>
        </w:rPr>
        <w:t>, 56</w:t>
      </w:r>
    </w:p>
    <w:p w14:paraId="5AA50693" w14:textId="77777777" w:rsidR="00FD1448" w:rsidRDefault="00FD1448">
      <w:pPr>
        <w:pStyle w:val="Index1"/>
        <w:rPr>
          <w:noProof/>
        </w:rPr>
      </w:pPr>
      <w:r>
        <w:rPr>
          <w:noProof/>
        </w:rPr>
        <w:t>Visual Studio Enterprise 2015, 56</w:t>
      </w:r>
    </w:p>
    <w:p w14:paraId="07FA1324" w14:textId="77777777" w:rsidR="00FD1448" w:rsidRDefault="00FD1448">
      <w:pPr>
        <w:pStyle w:val="Index1"/>
        <w:rPr>
          <w:noProof/>
        </w:rPr>
      </w:pPr>
      <w:r>
        <w:rPr>
          <w:noProof/>
        </w:rPr>
        <w:t>Visual Studio Professional 2015, 58</w:t>
      </w:r>
    </w:p>
    <w:p w14:paraId="1FBD0879" w14:textId="77777777" w:rsidR="00FD1448" w:rsidRDefault="00FD1448">
      <w:pPr>
        <w:pStyle w:val="Index1"/>
        <w:rPr>
          <w:noProof/>
        </w:rPr>
      </w:pPr>
      <w:r>
        <w:rPr>
          <w:noProof/>
        </w:rPr>
        <w:t>Visual Studio Team Foundation Server 2015 с технологией SQL Server 2014, 60</w:t>
      </w:r>
    </w:p>
    <w:p w14:paraId="31FACCDF" w14:textId="77777777" w:rsidR="00FD1448" w:rsidRDefault="00FD1448">
      <w:pPr>
        <w:pStyle w:val="Index1"/>
        <w:rPr>
          <w:noProof/>
        </w:rPr>
      </w:pPr>
      <w:r>
        <w:rPr>
          <w:noProof/>
        </w:rPr>
        <w:t>Visual Studio Test Professional 2015, 61</w:t>
      </w:r>
    </w:p>
    <w:p w14:paraId="7D92425A" w14:textId="77777777" w:rsidR="00FD1448" w:rsidRDefault="00FD1448">
      <w:pPr>
        <w:pStyle w:val="Index1"/>
        <w:rPr>
          <w:noProof/>
        </w:rPr>
      </w:pPr>
      <w:r>
        <w:rPr>
          <w:noProof/>
        </w:rPr>
        <w:t>Windows Server 2012 R2 Active Directory Rights Management Services, 63</w:t>
      </w:r>
    </w:p>
    <w:p w14:paraId="6F087180" w14:textId="77777777" w:rsidR="00FD1448" w:rsidRDefault="00FD1448">
      <w:pPr>
        <w:pStyle w:val="Index1"/>
        <w:rPr>
          <w:noProof/>
        </w:rPr>
      </w:pPr>
      <w:r>
        <w:rPr>
          <w:noProof/>
        </w:rPr>
        <w:t>Windows Server 2012 R2 Datacenter, 24</w:t>
      </w:r>
    </w:p>
    <w:p w14:paraId="31F7309D" w14:textId="77777777" w:rsidR="00FD1448" w:rsidRDefault="00FD1448">
      <w:pPr>
        <w:pStyle w:val="Index1"/>
        <w:rPr>
          <w:noProof/>
        </w:rPr>
      </w:pPr>
      <w:r>
        <w:rPr>
          <w:noProof/>
        </w:rPr>
        <w:t>Windows Server 2012 R2 Essentials, 26</w:t>
      </w:r>
    </w:p>
    <w:p w14:paraId="7310CD46" w14:textId="77777777" w:rsidR="00FD1448" w:rsidRDefault="00FD1448">
      <w:pPr>
        <w:pStyle w:val="Index1"/>
        <w:rPr>
          <w:noProof/>
        </w:rPr>
      </w:pPr>
      <w:r>
        <w:rPr>
          <w:noProof/>
        </w:rPr>
        <w:t>Windows Server 2012 R2 Remote Desktop Services, 63</w:t>
      </w:r>
    </w:p>
    <w:p w14:paraId="669FF941" w14:textId="77777777" w:rsidR="00FD1448" w:rsidRDefault="00FD1448">
      <w:pPr>
        <w:pStyle w:val="Index1"/>
        <w:rPr>
          <w:noProof/>
        </w:rPr>
      </w:pPr>
      <w:r>
        <w:rPr>
          <w:noProof/>
        </w:rPr>
        <w:t>Windows Server 2012 R2 Standard, 25</w:t>
      </w:r>
    </w:p>
    <w:p w14:paraId="222A1226" w14:textId="77777777" w:rsidR="00FD1448" w:rsidRDefault="00FD1448">
      <w:pPr>
        <w:pStyle w:val="Index1"/>
        <w:rPr>
          <w:noProof/>
        </w:rPr>
      </w:pPr>
      <w:r>
        <w:rPr>
          <w:noProof/>
        </w:rPr>
        <w:t>Гость облачной платформы, 66</w:t>
      </w:r>
    </w:p>
    <w:p w14:paraId="430705FC" w14:textId="77777777" w:rsidR="00FD1448" w:rsidRDefault="00FD1448">
      <w:pPr>
        <w:pStyle w:val="Index1"/>
        <w:rPr>
          <w:noProof/>
        </w:rPr>
      </w:pPr>
      <w:r>
        <w:rPr>
          <w:noProof/>
        </w:rPr>
        <w:t>Пакет многоязыкового интерфейса для Office 2013, 48</w:t>
      </w:r>
    </w:p>
    <w:p w14:paraId="7F7D67A4" w14:textId="77777777" w:rsidR="00FD1448" w:rsidRDefault="00FD1448">
      <w:pPr>
        <w:pStyle w:val="Index1"/>
        <w:rPr>
          <w:noProof/>
        </w:rPr>
      </w:pPr>
      <w:r>
        <w:rPr>
          <w:noProof/>
        </w:rPr>
        <w:t>Пакет облачной платформы, 65</w:t>
      </w:r>
    </w:p>
    <w:p w14:paraId="08FDE948" w14:textId="77777777" w:rsidR="00FD1448" w:rsidRDefault="00FD1448">
      <w:pPr>
        <w:pStyle w:val="Index1"/>
        <w:rPr>
          <w:noProof/>
        </w:rPr>
      </w:pPr>
      <w:r>
        <w:rPr>
          <w:noProof/>
        </w:rPr>
        <w:t>Размещение SharePoint 2013, 20</w:t>
      </w:r>
    </w:p>
    <w:p w14:paraId="0FEB1573" w14:textId="77777777" w:rsidR="00FD1448" w:rsidRDefault="00FD1448">
      <w:pPr>
        <w:pStyle w:val="Index1"/>
        <w:rPr>
          <w:noProof/>
        </w:rPr>
      </w:pPr>
      <w:r>
        <w:rPr>
          <w:noProof/>
        </w:rPr>
        <w:t>Система контроля использования, 20</w:t>
      </w:r>
    </w:p>
    <w:p w14:paraId="48A28949" w14:textId="77777777" w:rsidR="00FD1448" w:rsidRDefault="00FD1448">
      <w:pPr>
        <w:pStyle w:val="Index1"/>
        <w:rPr>
          <w:noProof/>
        </w:rPr>
      </w:pPr>
      <w:r>
        <w:rPr>
          <w:noProof/>
        </w:rPr>
        <w:t>Служба синхронизации для размещения Forefront Identity Manager 2010 R2, 17</w:t>
      </w:r>
    </w:p>
    <w:p w14:paraId="1E798B51" w14:textId="77777777" w:rsidR="00FD1448" w:rsidRDefault="00FD1448">
      <w:pPr>
        <w:pStyle w:val="Index1"/>
        <w:rPr>
          <w:noProof/>
        </w:rPr>
      </w:pPr>
      <w:r>
        <w:rPr>
          <w:noProof/>
        </w:rPr>
        <w:t>Функциональность Microsoft Identity Manager 2016, 40</w:t>
      </w:r>
    </w:p>
    <w:p w14:paraId="0E9EE0D8" w14:textId="77777777" w:rsidR="00FD1448" w:rsidRDefault="00FD1448" w:rsidP="00C1564F">
      <w:pPr>
        <w:pStyle w:val="PURSectionHeading"/>
        <w:rPr>
          <w:noProof/>
        </w:rPr>
        <w:sectPr w:rsidR="00FD1448" w:rsidSect="00FD1448">
          <w:type w:val="continuous"/>
          <w:pgSz w:w="12240" w:h="15840" w:code="1"/>
          <w:pgMar w:top="1170" w:right="720" w:bottom="720" w:left="720" w:header="432" w:footer="288" w:gutter="0"/>
          <w:cols w:num="2" w:space="720"/>
          <w:docGrid w:linePitch="360"/>
        </w:sectPr>
      </w:pPr>
    </w:p>
    <w:p w14:paraId="5D16E5C9" w14:textId="2AF0950C" w:rsidR="002B37E0" w:rsidRPr="00F64335" w:rsidRDefault="00231176" w:rsidP="00C1564F">
      <w:pPr>
        <w:pStyle w:val="PURSectionHeading"/>
        <w:rPr>
          <w:color w:val="000000" w:themeColor="text1"/>
          <w:sz w:val="18"/>
          <w:szCs w:val="18"/>
        </w:rPr>
      </w:pPr>
      <w:r>
        <w:lastRenderedPageBreak/>
        <w:fldChar w:fldCharType="end"/>
      </w:r>
      <w:bookmarkEnd w:id="1049"/>
    </w:p>
    <w:p w14:paraId="1E011789" w14:textId="77777777" w:rsidR="002A2D1E" w:rsidRPr="00F64335" w:rsidRDefault="002A2D1E" w:rsidP="00C1564F">
      <w:pPr>
        <w:pStyle w:val="PURSectionHeading"/>
        <w:rPr>
          <w:color w:val="000000" w:themeColor="text1"/>
          <w:sz w:val="18"/>
          <w:szCs w:val="18"/>
        </w:rPr>
      </w:pPr>
    </w:p>
    <w:sectPr w:rsidR="002A2D1E" w:rsidRPr="00F64335" w:rsidSect="00FD1448">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3B514BBC" w14:textId="77777777" w:rsidR="00415A04" w:rsidRDefault="00415A04" w:rsidP="007C7D4D">
      <w:pPr>
        <w:spacing w:after="0"/>
      </w:pPr>
      <w:r>
        <w:separator/>
      </w:r>
    </w:p>
    <w:p w14:paraId="38D342E4" w14:textId="77777777" w:rsidR="00415A04" w:rsidRDefault="00415A04"/>
    <w:p w14:paraId="1BB9E545" w14:textId="77777777" w:rsidR="00415A04" w:rsidRDefault="00415A04"/>
  </w:endnote>
  <w:endnote w:type="continuationSeparator" w:id="0">
    <w:p w14:paraId="3D388734" w14:textId="77777777" w:rsidR="00415A04" w:rsidRDefault="00415A04" w:rsidP="007C7D4D">
      <w:pPr>
        <w:spacing w:after="0"/>
      </w:pPr>
      <w:r>
        <w:continuationSeparator/>
      </w:r>
    </w:p>
    <w:p w14:paraId="3CA79834" w14:textId="77777777" w:rsidR="00415A04" w:rsidRDefault="00415A04"/>
    <w:p w14:paraId="0486D338" w14:textId="77777777" w:rsidR="00415A04" w:rsidRDefault="00415A04"/>
  </w:endnote>
  <w:endnote w:type="continuationNotice" w:id="1">
    <w:p w14:paraId="16446296" w14:textId="77777777" w:rsidR="00415A04" w:rsidRDefault="00415A04">
      <w:pPr>
        <w:spacing w:after="0"/>
      </w:pPr>
    </w:p>
    <w:p w14:paraId="5886D980" w14:textId="77777777" w:rsidR="00415A04" w:rsidRDefault="00415A04"/>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EFF" w:usb1="C0007843" w:usb2="00000009" w:usb3="00000000" w:csb0="000001FF" w:csb1="00000000"/>
  </w:font>
  <w:font w:name="MS PGothic">
    <w:panose1 w:val="020B0600070205080204"/>
    <w:charset w:val="80"/>
    <w:family w:val="swiss"/>
    <w:pitch w:val="variable"/>
    <w:sig w:usb0="E00002FF" w:usb1="6AC7FDFB" w:usb2="00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687" w:usb1="00000000"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471E533" w14:textId="77777777" w:rsidR="00A93FEE" w:rsidRDefault="00A93FEE">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7242AE" w:rsidRDefault="007242AE"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7242AE"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7242AE" w:rsidRPr="00355CD5" w:rsidRDefault="007242AE"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7242AE" w:rsidRPr="00B63DB1" w:rsidRDefault="007242AE"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7242AE" w:rsidRPr="00AE7BEF" w:rsidRDefault="007242AE"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Универсальные условия лицензии</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7242AE" w:rsidRPr="00B63DB1" w:rsidRDefault="007242AE"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7242AE" w:rsidRPr="005E0251" w:rsidRDefault="007242AE"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7242AE" w:rsidRPr="00B63DB1" w:rsidRDefault="007242AE"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7242AE" w:rsidRPr="008941DE" w:rsidRDefault="007242AE"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7242AE" w:rsidRPr="00B63DB1" w:rsidRDefault="007242AE"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7242AE" w:rsidRPr="00B63DB1" w:rsidRDefault="007242AE"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7242AE" w:rsidRPr="00B63DB1" w:rsidDel="00A6006C" w:rsidRDefault="007242AE"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7242AE" w:rsidRPr="00B63DB1" w:rsidRDefault="007242AE"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7242AE" w:rsidRPr="00B63DB1" w:rsidRDefault="007242AE"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7242AE" w:rsidRDefault="007242AE"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67D60133" w14:textId="77777777" w:rsidR="007242AE" w:rsidRDefault="007242AE"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20A872" w14:textId="77777777" w:rsidR="007242AE" w:rsidRDefault="007242A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7242AE" w:rsidRPr="00B63DB1" w14:paraId="182E7D1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F263F2" w14:textId="77777777" w:rsidR="007242AE" w:rsidRPr="00486EF8" w:rsidRDefault="007242AE"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8F0FB33" w14:textId="77777777" w:rsidR="007242AE" w:rsidRPr="00B63DB1" w:rsidRDefault="007242AE"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1CDE2" w14:textId="77777777" w:rsidR="007242AE" w:rsidRPr="00486EF8" w:rsidRDefault="007242AE" w:rsidP="009468D1">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2E6BA3" w:themeColor="accent1" w:themeShade="80"/>
          </w:tcBorders>
          <w:vAlign w:val="center"/>
        </w:tcPr>
        <w:p w14:paraId="24A448C5" w14:textId="77777777" w:rsidR="007242AE" w:rsidRPr="00396FAF" w:rsidRDefault="007242AE"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D887619" w14:textId="77777777" w:rsidR="007242AE" w:rsidRPr="00486EF8" w:rsidRDefault="007242AE" w:rsidP="009468D1">
          <w:pPr>
            <w:jc w:val="center"/>
            <w:rPr>
              <w:rFonts w:ascii="Arial Narrow" w:hAnsi="Arial Narrow"/>
              <w:b/>
              <w:color w:val="BFBFBF"/>
              <w:sz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14:paraId="07277055" w14:textId="77777777" w:rsidR="007242AE" w:rsidRPr="00B63DB1" w:rsidRDefault="007242AE"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0D18CA" w14:textId="77777777" w:rsidR="007242AE" w:rsidRPr="00B63DB1" w:rsidRDefault="007242AE"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047CC1CC" w14:textId="77777777" w:rsidR="007242AE" w:rsidRPr="00B63DB1" w:rsidRDefault="007242AE"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235C5E" w14:textId="77777777" w:rsidR="007242AE" w:rsidRPr="00B63DB1" w:rsidRDefault="007242AE"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9B50E7" w14:textId="77777777" w:rsidR="007242AE" w:rsidRPr="00B63DB1" w:rsidRDefault="007242AE"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7B5DB9" w14:textId="77777777" w:rsidR="007242AE" w:rsidRPr="00B63DB1" w:rsidRDefault="007242AE"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78C757B2" w14:textId="77777777" w:rsidR="007242AE" w:rsidRPr="00B63DB1" w:rsidDel="00A6006C" w:rsidRDefault="007242AE"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27C5189" w14:textId="77777777" w:rsidR="007242AE" w:rsidRPr="00B63DB1" w:rsidRDefault="007242AE"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4650B0A3" w14:textId="77777777" w:rsidR="007242AE" w:rsidRPr="00B63DB1" w:rsidRDefault="007242AE"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953C14" w14:textId="77777777" w:rsidR="007242AE" w:rsidRDefault="007242AE"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3DA7C93F" w14:textId="77777777" w:rsidR="007242AE" w:rsidRDefault="007242AE" w:rsidP="00A5040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7242AE" w:rsidRDefault="007242A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7242AE" w14:paraId="653DFEE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7242AE" w:rsidRPr="00486EF8" w:rsidRDefault="007242AE"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7242AE" w:rsidRPr="00B63DB1" w:rsidRDefault="007242AE"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7242AE" w:rsidRPr="00486EF8" w:rsidRDefault="007242AE" w:rsidP="00A22CC2">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13A88C31" w14:textId="77777777" w:rsidR="007242AE" w:rsidRPr="00396FAF"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16FA02" w14:textId="77777777" w:rsidR="007242AE" w:rsidRPr="00486EF8" w:rsidRDefault="007242AE" w:rsidP="00A22CC2">
          <w:pPr>
            <w:jc w:val="center"/>
            <w:rPr>
              <w:rFonts w:ascii="Arial Narrow" w:hAnsi="Arial Narrow"/>
              <w:b/>
              <w:color w:val="BFBFBF"/>
              <w:sz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14:paraId="40820022"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64BF749" w14:textId="77777777" w:rsidR="007242AE" w:rsidRPr="00B63DB1"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«на ядро»</w:t>
          </w:r>
        </w:p>
      </w:tc>
      <w:tc>
        <w:tcPr>
          <w:tcW w:w="190" w:type="dxa"/>
          <w:tcBorders>
            <w:left w:val="single" w:sz="4" w:space="0" w:color="2E6BA3" w:themeColor="accent1" w:themeShade="80"/>
            <w:right w:val="single" w:sz="4" w:space="0" w:color="A6A6A6" w:themeColor="background1" w:themeShade="A6"/>
          </w:tcBorders>
          <w:vAlign w:val="center"/>
        </w:tcPr>
        <w:p w14:paraId="3B5A8AAE"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702EA"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7242AE" w:rsidRPr="00B63DB1" w:rsidRDefault="007242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7242AE" w:rsidRPr="00B63DB1" w:rsidRDefault="007242AE"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7242AE" w:rsidRPr="00B63DB1" w:rsidDel="00A6006C" w:rsidRDefault="007242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7242AE" w:rsidRPr="00B63DB1" w:rsidRDefault="007242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7242AE"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1A8D5D2" w14:textId="77777777" w:rsidR="007242AE" w:rsidRDefault="007242AE" w:rsidP="00BD40C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7242AE" w:rsidRDefault="007242AE"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7242AE"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7242AE" w:rsidRPr="00355CD5" w:rsidRDefault="007242AE"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7242AE" w:rsidRPr="00B63DB1" w:rsidRDefault="007242AE"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7242AE" w:rsidRPr="00AE7BEF" w:rsidRDefault="007242AE"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7242AE" w:rsidRPr="00B63DB1" w:rsidRDefault="007242AE"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7242AE" w:rsidRPr="005E0251" w:rsidRDefault="007242AE"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7242AE" w:rsidRPr="00B63DB1" w:rsidRDefault="007242AE"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7242AE" w:rsidRPr="005E0251" w:rsidRDefault="007242AE"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«на ядро»</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7242AE" w:rsidRPr="00B63DB1" w:rsidRDefault="007242AE"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7242AE" w:rsidRPr="00B63DB1" w:rsidRDefault="007242AE"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7242AE" w:rsidRPr="00B63DB1" w:rsidDel="00A6006C" w:rsidRDefault="007242AE"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7242AE" w:rsidRPr="00B63DB1" w:rsidRDefault="007242AE"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7242AE" w:rsidRPr="00B63DB1" w:rsidRDefault="007242AE"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7242AE" w:rsidRDefault="007242AE"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213AD642" w14:textId="77777777" w:rsidR="007242AE" w:rsidRDefault="007242AE"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7242AE" w:rsidRDefault="007242A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7242AE"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7242AE" w:rsidRPr="00486EF8" w:rsidRDefault="007242AE"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7242AE" w:rsidRPr="00B63DB1" w:rsidRDefault="007242AE"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7242AE" w:rsidRPr="00486EF8" w:rsidRDefault="007242AE" w:rsidP="009468D1">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7242AE" w:rsidRPr="00396FAF" w:rsidRDefault="007242AE"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7242AE" w:rsidRPr="00486EF8" w:rsidRDefault="007242AE" w:rsidP="009468D1">
          <w:pPr>
            <w:jc w:val="center"/>
            <w:rPr>
              <w:rFonts w:ascii="Arial Narrow" w:hAnsi="Arial Narrow"/>
              <w:b/>
              <w:color w:val="BFBFBF"/>
              <w:sz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7242AE" w:rsidRPr="00B63DB1" w:rsidRDefault="007242AE"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7242AE" w:rsidRPr="00B63DB1" w:rsidRDefault="007242AE"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«на ядро»</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7242AE" w:rsidRPr="00B63DB1" w:rsidRDefault="007242AE"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7242AE" w:rsidRPr="00B63DB1" w:rsidRDefault="007242AE"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7242AE" w:rsidRPr="00B63DB1" w:rsidRDefault="007242AE"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7242AE" w:rsidRPr="00B63DB1" w:rsidRDefault="007242AE"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7242AE" w:rsidRPr="00B63DB1" w:rsidDel="00A6006C" w:rsidRDefault="007242AE"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7242AE" w:rsidRPr="00B63DB1" w:rsidRDefault="007242AE"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7242AE" w:rsidRPr="00B63DB1" w:rsidRDefault="007242AE"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7242AE" w:rsidRDefault="007242AE"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A82C7C4" w14:textId="77777777" w:rsidR="007242AE" w:rsidRDefault="007242AE" w:rsidP="00A50403">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7242AE" w:rsidRDefault="007242A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7242AE"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7242AE" w:rsidRPr="00486EF8" w:rsidRDefault="007242AE"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7242AE" w:rsidRPr="00B63DB1" w:rsidRDefault="007242AE"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7242AE" w:rsidRPr="00486EF8" w:rsidRDefault="007242AE" w:rsidP="00A22CC2">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7242AE" w:rsidRPr="00396FAF"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7242AE" w:rsidRPr="00B63DB1"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7242AE" w:rsidRPr="00B63DB1"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7242AE" w:rsidRPr="00B63DB1" w:rsidRDefault="007242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7242AE" w:rsidRPr="00B63DB1" w:rsidRDefault="007242AE"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7242AE" w:rsidRPr="00B63DB1" w:rsidDel="00A6006C" w:rsidRDefault="007242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7242AE" w:rsidRPr="00B63DB1" w:rsidRDefault="007242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7242AE"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13C7F67F" w14:textId="77777777" w:rsidR="007242AE" w:rsidRDefault="007242AE"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7242AE" w:rsidRDefault="007242A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7242AE"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7242AE" w:rsidRPr="00396FAF" w:rsidRDefault="007242AE"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7242AE" w:rsidRPr="00B63DB1" w:rsidRDefault="007242AE"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7242AE" w:rsidRPr="00396FAF" w:rsidRDefault="007242AE"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7242AE" w:rsidRPr="00396FAF" w:rsidRDefault="007242A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7242AE" w:rsidRPr="00B63DB1" w:rsidRDefault="007242A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7242AE" w:rsidRPr="00B63DB1" w:rsidRDefault="007242AE"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7242AE" w:rsidRPr="00B63DB1" w:rsidRDefault="007242A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7242AE" w:rsidRPr="00B63DB1" w:rsidRDefault="007242AE"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7242AE" w:rsidRPr="00B63DB1" w:rsidRDefault="007242AE"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7242AE" w:rsidRPr="00B63DB1" w:rsidRDefault="007242A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7242AE" w:rsidRPr="00B63DB1" w:rsidRDefault="007242AE"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7242AE" w:rsidRPr="00B63DB1" w:rsidDel="00A6006C" w:rsidRDefault="007242A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7242AE" w:rsidRPr="00B63DB1" w:rsidRDefault="007242AE"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7242AE" w:rsidRPr="00B63DB1" w:rsidRDefault="007242A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7242AE" w:rsidRDefault="007242A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2A39DB06" w14:textId="77777777" w:rsidR="007242AE" w:rsidRDefault="007242AE" w:rsidP="00DF2B5E">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7242AE" w:rsidRDefault="007242A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7242AE"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7242AE" w:rsidRPr="00396FAF" w:rsidRDefault="007242AE"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7242AE" w:rsidRPr="00B63DB1" w:rsidRDefault="007242AE"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7242AE" w:rsidRPr="00DD5A39" w:rsidRDefault="007242AE"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7242AE" w:rsidRPr="00396FAF" w:rsidRDefault="007242A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7242AE" w:rsidRPr="00B63DB1" w:rsidRDefault="007242A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7242AE" w:rsidRPr="00B63DB1" w:rsidRDefault="007242A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7242AE" w:rsidRPr="00B63DB1" w:rsidRDefault="007242A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7242AE" w:rsidRPr="00B63DB1" w:rsidRDefault="007242A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7242AE" w:rsidRPr="00B63DB1" w:rsidRDefault="007242AE"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7242AE" w:rsidRPr="00B63DB1" w:rsidRDefault="007242A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7242AE" w:rsidRPr="00B63DB1" w:rsidRDefault="007242AE"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Хост/гость</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7242AE" w:rsidRPr="00B63DB1" w:rsidDel="00A6006C" w:rsidRDefault="007242A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7242AE" w:rsidRPr="00B63DB1" w:rsidRDefault="007242AE"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7242AE" w:rsidRPr="00B63DB1" w:rsidRDefault="007242A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7242AE" w:rsidRDefault="007242A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53A52B83" w14:textId="77777777" w:rsidR="007242AE" w:rsidRDefault="007242AE"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7242AE" w:rsidRDefault="007242A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7242AE"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7242AE" w:rsidRPr="00396FAF" w:rsidRDefault="007242AE"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7242AE" w:rsidRPr="00B63DB1" w:rsidRDefault="007242AE"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7242AE" w:rsidRPr="00396FAF" w:rsidRDefault="007242AE"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7242AE" w:rsidRPr="00396FAF" w:rsidRDefault="007242A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7242AE" w:rsidRPr="00B63DB1" w:rsidRDefault="007242A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7242AE" w:rsidRPr="00B63DB1" w:rsidRDefault="007242A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7242AE" w:rsidRPr="00B63DB1" w:rsidRDefault="007242A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7242AE" w:rsidRPr="00B63DB1" w:rsidRDefault="007242A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7242AE" w:rsidRPr="00B63DB1" w:rsidRDefault="007242AE"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7242AE" w:rsidRPr="00B63DB1" w:rsidRDefault="007242A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7242AE" w:rsidRPr="00B63DB1" w:rsidRDefault="007242AE"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Хост/гость</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7242AE" w:rsidRPr="00B63DB1" w:rsidDel="00A6006C" w:rsidRDefault="007242A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7242AE" w:rsidRPr="00B63DB1" w:rsidRDefault="007242AE"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7242AE" w:rsidRPr="00B63DB1" w:rsidRDefault="007242A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7242AE" w:rsidRDefault="007242A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01F446AC" w14:textId="77777777" w:rsidR="007242AE" w:rsidRDefault="007242AE"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7242AE" w:rsidRDefault="007242A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7242AE"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7242AE" w:rsidRPr="00486EF8" w:rsidRDefault="007242AE"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7242AE" w:rsidRPr="00B63DB1" w:rsidRDefault="007242AE"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7242AE" w:rsidRPr="00486EF8" w:rsidRDefault="007242AE" w:rsidP="0014243A">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7242AE" w:rsidRPr="00396FAF" w:rsidRDefault="007242A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7242AE" w:rsidRPr="00B63DB1" w:rsidRDefault="007242A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7242AE" w:rsidRPr="00B63DB1" w:rsidRDefault="007242A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7242AE" w:rsidRPr="00B63DB1" w:rsidRDefault="007242A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7242AE" w:rsidRPr="00B63DB1" w:rsidRDefault="007242A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7242AE" w:rsidRPr="00B63DB1" w:rsidRDefault="007242AE"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7242AE" w:rsidRPr="00B63DB1" w:rsidRDefault="007242A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7242AE" w:rsidRPr="00B63DB1" w:rsidRDefault="007242AE"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Хост/гость</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7242AE" w:rsidRPr="00B63DB1" w:rsidDel="00A6006C" w:rsidRDefault="007242A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7242AE" w:rsidRPr="00B63DB1" w:rsidRDefault="007242AE"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Службы Интернета</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7242AE" w:rsidRPr="00B63DB1" w:rsidRDefault="007242A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7242AE" w:rsidRDefault="007242A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27EC846D" w14:textId="77777777" w:rsidR="007242AE" w:rsidRDefault="007242AE" w:rsidP="00BD40C3">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7242AE" w:rsidRPr="0020626F" w:rsidRDefault="007242AE" w:rsidP="00F04120">
    <w:pPr>
      <w:pStyle w:val="PURPageNumber"/>
      <w:tabs>
        <w:tab w:val="clear" w:pos="14400"/>
        <w:tab w:val="right" w:pos="12240"/>
      </w:tabs>
    </w:pPr>
    <w:r>
      <w:tab/>
    </w:r>
  </w:p>
  <w:p w14:paraId="079CAC00" w14:textId="77777777" w:rsidR="007242AE" w:rsidRDefault="007242AE"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7242AE" w:rsidRDefault="007242AE"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7242AE"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7242AE" w:rsidRPr="00486EF8" w:rsidRDefault="007242AE"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7242AE" w:rsidRPr="00B63DB1" w:rsidRDefault="007242AE"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77777777" w:rsidR="007242AE" w:rsidRPr="00486EF8" w:rsidRDefault="007242AE" w:rsidP="009E506B">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7242AE" w:rsidRPr="00396FAF" w:rsidRDefault="007242A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7242AE" w:rsidRPr="00B63DB1" w:rsidRDefault="007242A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7242AE" w:rsidRPr="00B63DB1" w:rsidRDefault="007242AE"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7242AE" w:rsidRPr="00B63DB1" w:rsidRDefault="007242A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7242AE" w:rsidRPr="00B63DB1" w:rsidRDefault="007242AE"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7242AE" w:rsidRPr="00B63DB1" w:rsidRDefault="007242AE"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7242AE" w:rsidRPr="00B63DB1" w:rsidRDefault="007242A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7242AE" w:rsidRPr="00B63DB1" w:rsidRDefault="007242AE"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7242AE" w:rsidRPr="00B63DB1" w:rsidDel="00A6006C" w:rsidRDefault="007242A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77777777" w:rsidR="007242AE" w:rsidRPr="00B63DB1" w:rsidRDefault="007242AE"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7242AE" w:rsidRPr="00B63DB1" w:rsidRDefault="007242A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7242AE" w:rsidRPr="00486EF8" w:rsidRDefault="007242AE"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Приложение</w:t>
          </w:r>
        </w:p>
      </w:tc>
    </w:tr>
  </w:tbl>
  <w:p w14:paraId="4458099F" w14:textId="77777777" w:rsidR="007242AE" w:rsidRDefault="007242AE" w:rsidP="00BD40C3">
    <w:pPr>
      <w:pStyle w:val="Footer"/>
      <w:tabs>
        <w:tab w:val="clear" w:pos="4680"/>
        <w:tab w:val="clear" w:pos="9360"/>
        <w:tab w:val="left" w:pos="11095"/>
      </w:tabs>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7242AE" w:rsidRPr="005C45AF" w:rsidRDefault="007242AE" w:rsidP="00355CD5">
    <w:pPr>
      <w:pStyle w:val="PURPageNumber"/>
      <w:tabs>
        <w:tab w:val="clear" w:pos="14400"/>
        <w:tab w:val="right" w:pos="12240"/>
      </w:tabs>
      <w:rPr>
        <w:sz w:val="6"/>
        <w:szCs w:val="16"/>
      </w:rPr>
    </w:pPr>
  </w:p>
  <w:p w14:paraId="3BB67CF7" w14:textId="77777777" w:rsidR="007242AE" w:rsidRDefault="007242AE"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7242AE"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7242AE" w:rsidRPr="00486EF8" w:rsidRDefault="007242AE"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7242AE" w:rsidRPr="00B63DB1" w:rsidRDefault="007242AE"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7242AE" w:rsidRPr="00486EF8" w:rsidRDefault="007242AE" w:rsidP="009E506B">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7242AE" w:rsidRPr="00396FAF" w:rsidRDefault="007242A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7242AE" w:rsidRPr="00B63DB1" w:rsidRDefault="007242A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7242AE" w:rsidRPr="00B63DB1" w:rsidRDefault="007242AE"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7242AE" w:rsidRPr="00B63DB1" w:rsidRDefault="007242A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7242AE" w:rsidRPr="00B63DB1" w:rsidRDefault="007242AE"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7242AE" w:rsidRPr="00B63DB1" w:rsidRDefault="007242AE"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7242AE" w:rsidRPr="00B63DB1" w:rsidRDefault="007242A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7242AE" w:rsidRPr="00B63DB1" w:rsidRDefault="007242AE"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7242AE" w:rsidRPr="00B63DB1" w:rsidDel="00A6006C" w:rsidRDefault="007242A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7242AE" w:rsidRPr="00B63DB1" w:rsidRDefault="007242AE"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7242AE" w:rsidRPr="00B63DB1" w:rsidRDefault="007242A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7242AE" w:rsidRPr="00486EF8" w:rsidRDefault="007242AE"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Приложение</w:t>
          </w:r>
        </w:p>
      </w:tc>
    </w:tr>
  </w:tbl>
  <w:p w14:paraId="66C8B949" w14:textId="77777777" w:rsidR="007242AE" w:rsidRDefault="007242AE" w:rsidP="00580F2E">
    <w:pPr>
      <w:pStyle w:val="PURPageNumber"/>
      <w:tabs>
        <w:tab w:val="clear" w:pos="14400"/>
        <w:tab w:val="right" w:pos="12240"/>
      </w:tabs>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7242AE" w:rsidRPr="00486EF8" w:rsidRDefault="007242AE" w:rsidP="00486EF8">
    <w:pPr>
      <w:pStyle w:val="PURPageNumber"/>
      <w:tabs>
        <w:tab w:val="clear" w:pos="14400"/>
        <w:tab w:val="right" w:pos="12240"/>
      </w:tabs>
    </w:pPr>
  </w:p>
  <w:p w14:paraId="7801E977" w14:textId="77777777" w:rsidR="007242AE" w:rsidRDefault="007242AE"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C67F255" w14:textId="77777777" w:rsidR="00A93FEE" w:rsidRDefault="00A93FEE">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7242AE" w:rsidRPr="0020626F" w:rsidRDefault="007242AE" w:rsidP="00F04120">
    <w:pPr>
      <w:pStyle w:val="PURPageNumber"/>
      <w:tabs>
        <w:tab w:val="clear" w:pos="14400"/>
        <w:tab w:val="right" w:pos="12240"/>
      </w:tabs>
    </w:pPr>
    <w:r>
      <w:tab/>
    </w:r>
  </w:p>
  <w:p w14:paraId="4CFB656B" w14:textId="77777777" w:rsidR="007242AE" w:rsidRDefault="007242AE"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7242AE" w:rsidRDefault="007242AE">
    <w:pPr>
      <w:pStyle w:val="Footer"/>
    </w:pPr>
  </w:p>
  <w:p w14:paraId="62E5A373" w14:textId="77777777" w:rsidR="007242AE" w:rsidRDefault="007242AE">
    <w:pPr>
      <w:pStyle w:val="Footer"/>
    </w:pPr>
  </w:p>
  <w:p w14:paraId="1EBC4FC4" w14:textId="77777777" w:rsidR="007242AE" w:rsidRDefault="007242AE"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7242AE" w:rsidRDefault="007242AE">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7242AE"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7242AE" w:rsidRPr="00396FAF" w:rsidRDefault="007242AE"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Введение</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7242AE" w:rsidRPr="00B63DB1" w:rsidRDefault="007242AE"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7242AE" w:rsidRPr="00396FAF" w:rsidRDefault="007242AE"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7242AE" w:rsidRPr="00396FAF" w:rsidRDefault="007242AE"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7242AE" w:rsidRPr="00B63DB1" w:rsidRDefault="007242AE"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7242AE" w:rsidRPr="00B63DB1" w:rsidRDefault="007242AE"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7242AE" w:rsidRPr="00B63DB1" w:rsidRDefault="007242AE"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7242AE" w:rsidRPr="00B63DB1" w:rsidRDefault="007242AE"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7242AE" w:rsidRPr="00B63DB1" w:rsidRDefault="007242AE"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7242AE" w:rsidRPr="00B63DB1" w:rsidDel="00A6006C" w:rsidRDefault="007242AE"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7242AE" w:rsidRPr="00B63DB1" w:rsidRDefault="007242AE"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7242AE" w:rsidRPr="00B63DB1" w:rsidRDefault="007242AE"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7242AE" w:rsidRDefault="007242AE"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313DE81B" w14:textId="77777777" w:rsidR="007242AE" w:rsidRDefault="007242AE">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7242AE" w:rsidRDefault="007242AE">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7242AE"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7242AE" w:rsidRPr="00396FAF" w:rsidRDefault="007242AE"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Введение</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7242AE" w:rsidRPr="00B63DB1" w:rsidRDefault="007242AE"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7242AE" w:rsidRPr="00396FAF" w:rsidRDefault="007242AE"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7242AE" w:rsidRPr="00396FAF"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7242AE" w:rsidRPr="00B63DB1"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7242AE" w:rsidRPr="00B63DB1"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7242AE" w:rsidRPr="00B63DB1" w:rsidRDefault="007242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7242AE" w:rsidRPr="00B63DB1" w:rsidRDefault="007242AE"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7242AE" w:rsidRPr="00B63DB1" w:rsidDel="00A6006C" w:rsidRDefault="007242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7242AE" w:rsidRPr="00B63DB1" w:rsidRDefault="007242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7242AE"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4D9BE3FA" w14:textId="77777777" w:rsidR="007242AE" w:rsidRDefault="007242AE">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7242AE" w:rsidRDefault="007242A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7242AE"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7242AE" w:rsidRPr="00486EF8" w:rsidRDefault="007242AE"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7242AE" w:rsidRPr="00486EF8" w:rsidRDefault="007242AE"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7242AE" w:rsidRPr="00396FAF"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Универсальные условия лицензии</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7242AE" w:rsidRPr="00396FAF"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7242AE" w:rsidRPr="00B63DB1"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7242AE" w:rsidRPr="00B63DB1"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7242AE" w:rsidRPr="00B63DB1" w:rsidRDefault="007242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7242AE" w:rsidRPr="00B63DB1" w:rsidRDefault="007242AE"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7242AE" w:rsidRPr="00B63DB1" w:rsidDel="00A6006C" w:rsidRDefault="007242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7242AE" w:rsidRPr="00B63DB1" w:rsidRDefault="007242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7242AE"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5642FE8" w14:textId="77777777" w:rsidR="007242AE" w:rsidRDefault="007242AE" w:rsidP="00396FAF">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912665" w14:textId="77777777" w:rsidR="007242AE" w:rsidRDefault="007242A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7242AE" w:rsidRPr="00B63DB1" w14:paraId="7BD75E2E"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71FC7A" w14:textId="77777777" w:rsidR="007242AE" w:rsidRPr="00486EF8" w:rsidRDefault="007242AE"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09EF90F1" w14:textId="77777777" w:rsidR="007242AE" w:rsidRPr="00B63DB1" w:rsidRDefault="007242AE"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81F01" w14:textId="77777777" w:rsidR="007242AE" w:rsidRPr="00486EF8" w:rsidRDefault="007242AE" w:rsidP="00A22CC2">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2E6BA3" w:themeColor="accent1" w:themeShade="80"/>
          </w:tcBorders>
          <w:vAlign w:val="center"/>
        </w:tcPr>
        <w:p w14:paraId="54EA3EB5" w14:textId="77777777" w:rsidR="007242AE" w:rsidRPr="00396FAF"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9747B53" w14:textId="77777777" w:rsidR="007242AE" w:rsidRPr="00486EF8" w:rsidRDefault="007242AE" w:rsidP="00A22CC2">
          <w:pPr>
            <w:jc w:val="center"/>
            <w:rPr>
              <w:rFonts w:ascii="Arial Narrow" w:hAnsi="Arial Narrow"/>
              <w:b/>
              <w:color w:val="BFBFBF"/>
              <w:sz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14:paraId="44ABE343"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3A5F74" w14:textId="77777777" w:rsidR="007242AE" w:rsidRPr="00B63DB1"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076C9E04"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F6ADC2"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E74CF0E" w14:textId="77777777" w:rsidR="007242AE" w:rsidRPr="00B63DB1" w:rsidRDefault="007242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38355C" w14:textId="77777777" w:rsidR="007242AE" w:rsidRPr="00B63DB1" w:rsidRDefault="007242AE"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7163EC20" w14:textId="77777777" w:rsidR="007242AE" w:rsidRPr="00B63DB1" w:rsidDel="00A6006C" w:rsidRDefault="007242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166826F" w14:textId="77777777" w:rsidR="007242AE" w:rsidRPr="00B63DB1" w:rsidRDefault="007242A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74A6AB12" w14:textId="77777777" w:rsidR="007242AE" w:rsidRPr="00B63DB1" w:rsidRDefault="007242A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FDCE12" w14:textId="77777777" w:rsidR="007242AE" w:rsidRDefault="007242A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59CAC50C" w14:textId="77777777" w:rsidR="007242AE" w:rsidRDefault="007242AE" w:rsidP="00BD40C3">
    <w:pPr>
      <w:pStyle w:val="Footer"/>
      <w:tabs>
        <w:tab w:val="clear" w:pos="4680"/>
        <w:tab w:val="clear" w:pos="9360"/>
        <w:tab w:val="left" w:pos="11095"/>
      </w:tabs>
    </w:pPr>
  </w:p>
  <w:p w14:paraId="70C075BE" w14:textId="77777777" w:rsidR="007242AE" w:rsidRDefault="007242AE"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20BC561F" w14:textId="77777777" w:rsidR="00415A04" w:rsidRDefault="00415A04" w:rsidP="007C7D4D">
      <w:pPr>
        <w:spacing w:after="0"/>
      </w:pPr>
      <w:r>
        <w:separator/>
      </w:r>
    </w:p>
    <w:p w14:paraId="74409EC0" w14:textId="77777777" w:rsidR="00415A04" w:rsidRDefault="00415A04"/>
    <w:p w14:paraId="6E17347E" w14:textId="77777777" w:rsidR="00415A04" w:rsidRDefault="00415A04"/>
  </w:footnote>
  <w:footnote w:type="continuationSeparator" w:id="0">
    <w:p w14:paraId="0BE33AF0" w14:textId="77777777" w:rsidR="00415A04" w:rsidRDefault="00415A04" w:rsidP="007C7D4D">
      <w:pPr>
        <w:spacing w:after="0"/>
      </w:pPr>
      <w:r>
        <w:continuationSeparator/>
      </w:r>
    </w:p>
    <w:p w14:paraId="2758B83F" w14:textId="77777777" w:rsidR="00415A04" w:rsidRDefault="00415A04"/>
    <w:p w14:paraId="11A0FF10" w14:textId="77777777" w:rsidR="00415A04" w:rsidRDefault="00415A04"/>
  </w:footnote>
  <w:footnote w:type="continuationNotice" w:id="1">
    <w:p w14:paraId="23D53EF6" w14:textId="77777777" w:rsidR="00415A04" w:rsidRDefault="00415A04">
      <w:pPr>
        <w:spacing w:after="0"/>
      </w:pPr>
    </w:p>
    <w:p w14:paraId="46DD18B7" w14:textId="77777777" w:rsidR="00415A04" w:rsidRDefault="00415A04"/>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51CAE7A" w14:textId="77777777" w:rsidR="00A93FEE" w:rsidRDefault="00A93FEE">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233832C7" w:rsidR="007242AE" w:rsidRPr="00F93F9E" w:rsidRDefault="007242AE" w:rsidP="00944F92">
    <w:pPr>
      <w:pStyle w:val="PURRunningHeader"/>
      <w:tabs>
        <w:tab w:val="clear" w:pos="14400"/>
        <w:tab w:val="left" w:pos="7920"/>
      </w:tabs>
    </w:pPr>
    <w:r>
      <w:t xml:space="preserve">Права на использование продуктов в рамках корпоративного лицензирования Microsoft (русский, март 2011 г.) </w:t>
    </w:r>
    <w:r>
      <w:tab/>
    </w:r>
    <w:r>
      <w:tab/>
    </w:r>
    <w:r>
      <w:tab/>
    </w:r>
    <w:r>
      <w:tab/>
      <w:t xml:space="preserve"> </w:t>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0</w:t>
    </w:r>
    <w: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98528EB" w14:textId="77777777" w:rsidR="00A93FEE" w:rsidRDefault="00A93FEE">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7242AE" w:rsidRDefault="007242AE">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927"/>
      <w:gridCol w:w="999"/>
    </w:tblGrid>
    <w:tr w:rsidR="007242AE" w14:paraId="1AAF4A43" w14:textId="77777777" w:rsidTr="00FA4751">
      <w:tc>
        <w:tcPr>
          <w:tcW w:w="9927" w:type="dxa"/>
        </w:tcPr>
        <w:p w14:paraId="6288F7B1" w14:textId="151B7ADD" w:rsidR="007242AE" w:rsidRDefault="007242AE" w:rsidP="00770142">
          <w:pPr>
            <w:pStyle w:val="PURBody"/>
          </w:pPr>
          <w:r>
            <w:rPr>
              <w:color w:val="auto"/>
            </w:rPr>
            <w:t>Права на использование поставщика услуг по программе корпоративного лицензирования Microsoft (русский, октябрь 2015 г.)</w:t>
          </w:r>
        </w:p>
      </w:tc>
      <w:tc>
        <w:tcPr>
          <w:tcW w:w="999" w:type="dxa"/>
        </w:tcPr>
        <w:p w14:paraId="3B933D9B" w14:textId="77777777" w:rsidR="007242AE" w:rsidRDefault="007242AE" w:rsidP="00FA4751">
          <w:pPr>
            <w:pStyle w:val="PURBody"/>
            <w:ind w:right="-90"/>
            <w:jc w:val="right"/>
          </w:pPr>
          <w:r>
            <w:fldChar w:fldCharType="begin"/>
          </w:r>
          <w:r>
            <w:instrText xml:space="preserve"> PAGE \* MERGEFORMAT </w:instrText>
          </w:r>
          <w:r>
            <w:fldChar w:fldCharType="separate"/>
          </w:r>
          <w:r w:rsidR="00A93FEE">
            <w:rPr>
              <w:noProof/>
            </w:rPr>
            <w:t>28</w:t>
          </w:r>
          <w:r>
            <w:fldChar w:fldCharType="end"/>
          </w:r>
        </w:p>
      </w:tc>
    </w:tr>
  </w:tbl>
  <w:p w14:paraId="5FFBBB74" w14:textId="7F3655DD" w:rsidR="007242AE" w:rsidRPr="002C084A" w:rsidRDefault="007242AE" w:rsidP="00FA4751">
    <w:pPr>
      <w:pStyle w:val="Header"/>
      <w:ind w:right="54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053221844"/>
      <w:docPartObj>
        <w:docPartGallery w:val="Page Numbers (Top of Page)"/>
        <w:docPartUnique/>
      </w:docPartObj>
    </w:sdtPr>
    <w:sdtEndPr>
      <w:rPr>
        <w:noProof/>
        <w:sz w:val="18"/>
        <w:szCs w:val="18"/>
      </w:rPr>
    </w:sdtEndPr>
    <w:sdtContent>
      <w:p w14:paraId="233129C9" w14:textId="77777777" w:rsidR="007242AE" w:rsidRPr="00246D1B" w:rsidRDefault="007242AE">
        <w:pPr>
          <w:pStyle w:val="Header"/>
          <w:jc w:val="right"/>
          <w:rPr>
            <w:sz w:val="18"/>
            <w:szCs w:val="18"/>
          </w:rPr>
        </w:pPr>
        <w:r w:rsidRPr="00246D1B">
          <w:rPr>
            <w:sz w:val="18"/>
            <w:szCs w:val="18"/>
          </w:rPr>
          <w:fldChar w:fldCharType="begin"/>
        </w:r>
        <w:r w:rsidRPr="00246D1B">
          <w:rPr>
            <w:sz w:val="18"/>
            <w:szCs w:val="18"/>
          </w:rPr>
          <w:instrText xml:space="preserve"> PAGE   \* MERGEFORMAT </w:instrText>
        </w:r>
        <w:r w:rsidRPr="00246D1B">
          <w:rPr>
            <w:sz w:val="18"/>
            <w:szCs w:val="18"/>
          </w:rPr>
          <w:fldChar w:fldCharType="separate"/>
        </w:r>
        <w:r w:rsidR="00A93FEE">
          <w:rPr>
            <w:noProof/>
            <w:sz w:val="18"/>
            <w:szCs w:val="18"/>
          </w:rPr>
          <w:t>1</w:t>
        </w:r>
        <w:r w:rsidRPr="00246D1B">
          <w:rPr>
            <w:sz w:val="18"/>
            <w:szCs w:val="18"/>
          </w:rP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7242AE" w:rsidRDefault="007242AE">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7242AE" w:rsidRDefault="007242AE">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7242AE" w:rsidRPr="00E7686A" w:rsidRDefault="007242AE">
    <w:pPr>
      <w:pStyle w:val="Header"/>
      <w:rPr>
        <w:b/>
        <w:i/>
        <w:sz w:val="16"/>
        <w:szCs w:val="16"/>
      </w:rPr>
    </w:pPr>
    <w:r>
      <w:rPr>
        <w:b/>
        <w:i/>
        <w:sz w:val="16"/>
        <w:szCs w:val="16"/>
      </w:rPr>
      <w:t>Введение</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15:restartNumberingAfterBreak="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15:restartNumberingAfterBreak="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15:restartNumberingAfterBreak="0">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15:restartNumberingAfterBreak="0">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15:restartNumberingAfterBreak="0">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15:restartNumberingAfterBreak="0">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15:restartNumberingAfterBreak="0">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15:restartNumberingAfterBreak="0">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15:restartNumberingAfterBreak="0">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15:restartNumberingAfterBreak="0">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15:restartNumberingAfterBreak="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15:restartNumberingAfterBreak="0">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15:restartNumberingAfterBreak="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15:restartNumberingAfterBreak="0">
    <w:nsid w:val="2EB759B5"/>
    <w:multiLevelType w:val="hybridMultilevel"/>
    <w:tmpl w:val="8912DE72"/>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4" w15:restartNumberingAfterBreak="0">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15:restartNumberingAfterBreak="0">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15:restartNumberingAfterBreak="0">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7" w15:restartNumberingAfterBreak="0">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15:restartNumberingAfterBreak="0">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9" w15:restartNumberingAfterBreak="0">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15:restartNumberingAfterBreak="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15:restartNumberingAfterBreak="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15:restartNumberingAfterBreak="0">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3" w15:restartNumberingAfterBreak="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4" w15:restartNumberingAfterBreak="0">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5" w15:restartNumberingAfterBreak="0">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6" w15:restartNumberingAfterBreak="0">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7" w15:restartNumberingAfterBreak="0">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15:restartNumberingAfterBreak="0">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9" w15:restartNumberingAfterBreak="0">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0" w15:restartNumberingAfterBreak="0">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1" w15:restartNumberingAfterBreak="0">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2" w15:restartNumberingAfterBreak="0">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3" w15:restartNumberingAfterBreak="0">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1"/>
  </w:num>
  <w:num w:numId="2">
    <w:abstractNumId w:val="7"/>
  </w:num>
  <w:num w:numId="3">
    <w:abstractNumId w:val="19"/>
  </w:num>
  <w:num w:numId="4">
    <w:abstractNumId w:val="33"/>
  </w:num>
  <w:num w:numId="5">
    <w:abstractNumId w:val="5"/>
  </w:num>
  <w:num w:numId="6">
    <w:abstractNumId w:val="20"/>
  </w:num>
  <w:num w:numId="7">
    <w:abstractNumId w:val="29"/>
  </w:num>
  <w:num w:numId="8">
    <w:abstractNumId w:val="10"/>
  </w:num>
  <w:num w:numId="9">
    <w:abstractNumId w:val="15"/>
  </w:num>
  <w:num w:numId="10">
    <w:abstractNumId w:val="26"/>
  </w:num>
  <w:num w:numId="11">
    <w:abstractNumId w:val="17"/>
  </w:num>
  <w:num w:numId="12">
    <w:abstractNumId w:val="27"/>
  </w:num>
  <w:num w:numId="13">
    <w:abstractNumId w:val="6"/>
  </w:num>
  <w:num w:numId="14">
    <w:abstractNumId w:val="25"/>
  </w:num>
  <w:num w:numId="15">
    <w:abstractNumId w:val="30"/>
  </w:num>
  <w:num w:numId="16">
    <w:abstractNumId w:val="21"/>
  </w:num>
  <w:num w:numId="17">
    <w:abstractNumId w:val="1"/>
  </w:num>
  <w:num w:numId="18">
    <w:abstractNumId w:val="11"/>
  </w:num>
  <w:num w:numId="19">
    <w:abstractNumId w:val="8"/>
  </w:num>
  <w:num w:numId="20">
    <w:abstractNumId w:val="24"/>
  </w:num>
  <w:num w:numId="21">
    <w:abstractNumId w:val="32"/>
  </w:num>
  <w:num w:numId="22">
    <w:abstractNumId w:val="22"/>
  </w:num>
  <w:num w:numId="23">
    <w:abstractNumId w:val="23"/>
  </w:num>
  <w:num w:numId="24">
    <w:abstractNumId w:val="3"/>
  </w:num>
  <w:num w:numId="25">
    <w:abstractNumId w:val="14"/>
  </w:num>
  <w:num w:numId="26">
    <w:abstractNumId w:val="12"/>
  </w:num>
  <w:num w:numId="27">
    <w:abstractNumId w:val="18"/>
  </w:num>
  <w:num w:numId="28">
    <w:abstractNumId w:val="31"/>
  </w:num>
  <w:num w:numId="29">
    <w:abstractNumId w:val="31"/>
  </w:num>
  <w:num w:numId="30">
    <w:abstractNumId w:val="9"/>
  </w:num>
  <w:num w:numId="31">
    <w:abstractNumId w:val="16"/>
  </w:num>
  <w:num w:numId="32">
    <w:abstractNumId w:val="31"/>
  </w:num>
  <w:num w:numId="33">
    <w:abstractNumId w:val="31"/>
  </w:num>
  <w:num w:numId="34">
    <w:abstractNumId w:val="31"/>
  </w:num>
  <w:num w:numId="35">
    <w:abstractNumId w:val="31"/>
  </w:num>
  <w:num w:numId="36">
    <w:abstractNumId w:val="31"/>
  </w:num>
  <w:num w:numId="37">
    <w:abstractNumId w:val="31"/>
  </w:num>
  <w:num w:numId="38">
    <w:abstractNumId w:val="31"/>
  </w:num>
  <w:num w:numId="39">
    <w:abstractNumId w:val="4"/>
  </w:num>
  <w:num w:numId="40">
    <w:abstractNumId w:val="31"/>
  </w:num>
  <w:num w:numId="41">
    <w:abstractNumId w:val="31"/>
  </w:num>
  <w:num w:numId="42">
    <w:abstractNumId w:val="31"/>
  </w:num>
  <w:num w:numId="43">
    <w:abstractNumId w:val="31"/>
  </w:num>
  <w:num w:numId="44">
    <w:abstractNumId w:val="31"/>
  </w:num>
  <w:num w:numId="45">
    <w:abstractNumId w:val="31"/>
  </w:num>
  <w:num w:numId="46">
    <w:abstractNumId w:val="0"/>
  </w:num>
  <w:num w:numId="47">
    <w:abstractNumId w:val="2"/>
  </w:num>
  <w:num w:numId="48">
    <w:abstractNumId w:val="28"/>
  </w:num>
  <w:num w:numId="49">
    <w:abstractNumId w:val="13"/>
  </w:num>
  <w:num w:numId="50">
    <w:abstractNumId w:val="31"/>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removePersonalInformation/>
  <w:removeDateAndTime/>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aeX5LG44d1MhQeNr+WkFhEY4wl1yThPnYFxBG+A6zrBAoT+H692Aqi3dAQpV+9BrEbNtMabD+yjaMk38/TLhDw==" w:salt="24YQtQqqMPFiwr4rm/EwhQ=="/>
  <w:defaultTabStop w:val="720"/>
  <w:characterSpacingControl w:val="doNotCompress"/>
  <w:hdrShapeDefaults>
    <o:shapedefaults v:ext="edit" spidmax="4097"/>
  </w:hdrShapeDefaults>
  <w:footnotePr>
    <w:footnote w:id="-1"/>
    <w:footnote w:id="0"/>
    <w:footnote w:id="1"/>
  </w:footnotePr>
  <w:endnotePr>
    <w:endnote w:id="-1"/>
    <w:endnote w:id="0"/>
    <w:endnote w:id="1"/>
  </w:endnotePr>
  <w:compat>
    <w:useFELayout/>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1C8"/>
    <w:rsid w:val="0002658D"/>
    <w:rsid w:val="00026601"/>
    <w:rsid w:val="0002708C"/>
    <w:rsid w:val="00027D8E"/>
    <w:rsid w:val="00027E61"/>
    <w:rsid w:val="00027F48"/>
    <w:rsid w:val="0003012B"/>
    <w:rsid w:val="00030141"/>
    <w:rsid w:val="00030B3F"/>
    <w:rsid w:val="00030BB0"/>
    <w:rsid w:val="000318C5"/>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57EDA"/>
    <w:rsid w:val="0006002A"/>
    <w:rsid w:val="000613C2"/>
    <w:rsid w:val="00061860"/>
    <w:rsid w:val="00061F68"/>
    <w:rsid w:val="0006390A"/>
    <w:rsid w:val="00063C07"/>
    <w:rsid w:val="00063C1C"/>
    <w:rsid w:val="0006440F"/>
    <w:rsid w:val="00065341"/>
    <w:rsid w:val="0006656D"/>
    <w:rsid w:val="0006786F"/>
    <w:rsid w:val="00070E35"/>
    <w:rsid w:val="000713FC"/>
    <w:rsid w:val="00071717"/>
    <w:rsid w:val="00071E61"/>
    <w:rsid w:val="0007277A"/>
    <w:rsid w:val="00072C74"/>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1706"/>
    <w:rsid w:val="000A3567"/>
    <w:rsid w:val="000A36CF"/>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67FC"/>
    <w:rsid w:val="000C75D7"/>
    <w:rsid w:val="000D0534"/>
    <w:rsid w:val="000D0919"/>
    <w:rsid w:val="000D094E"/>
    <w:rsid w:val="000D1C88"/>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3A0"/>
    <w:rsid w:val="000E5C28"/>
    <w:rsid w:val="000E6991"/>
    <w:rsid w:val="000E69C4"/>
    <w:rsid w:val="000E69F5"/>
    <w:rsid w:val="000E7AD0"/>
    <w:rsid w:val="000F0E3C"/>
    <w:rsid w:val="000F1633"/>
    <w:rsid w:val="000F2535"/>
    <w:rsid w:val="000F26A2"/>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10B"/>
    <w:rsid w:val="00106532"/>
    <w:rsid w:val="001121D3"/>
    <w:rsid w:val="00113B9E"/>
    <w:rsid w:val="00113E08"/>
    <w:rsid w:val="001141D2"/>
    <w:rsid w:val="001150A6"/>
    <w:rsid w:val="00116253"/>
    <w:rsid w:val="001166B8"/>
    <w:rsid w:val="00117141"/>
    <w:rsid w:val="00117E16"/>
    <w:rsid w:val="00120392"/>
    <w:rsid w:val="00120863"/>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B5"/>
    <w:rsid w:val="00136BA7"/>
    <w:rsid w:val="00136C32"/>
    <w:rsid w:val="001371F7"/>
    <w:rsid w:val="00137381"/>
    <w:rsid w:val="00140ADD"/>
    <w:rsid w:val="00140D89"/>
    <w:rsid w:val="0014133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209"/>
    <w:rsid w:val="00160EFF"/>
    <w:rsid w:val="001614B3"/>
    <w:rsid w:val="00162F40"/>
    <w:rsid w:val="00162F8E"/>
    <w:rsid w:val="001638EB"/>
    <w:rsid w:val="00164773"/>
    <w:rsid w:val="00165FFC"/>
    <w:rsid w:val="0016653A"/>
    <w:rsid w:val="00166A77"/>
    <w:rsid w:val="001672C8"/>
    <w:rsid w:val="00167987"/>
    <w:rsid w:val="00167E16"/>
    <w:rsid w:val="0017023C"/>
    <w:rsid w:val="0017087E"/>
    <w:rsid w:val="00170E0B"/>
    <w:rsid w:val="0017176B"/>
    <w:rsid w:val="00171A1D"/>
    <w:rsid w:val="00171C7A"/>
    <w:rsid w:val="00172391"/>
    <w:rsid w:val="00172CBD"/>
    <w:rsid w:val="00173766"/>
    <w:rsid w:val="001751F1"/>
    <w:rsid w:val="00175CF4"/>
    <w:rsid w:val="00176363"/>
    <w:rsid w:val="00177195"/>
    <w:rsid w:val="001772B4"/>
    <w:rsid w:val="00180246"/>
    <w:rsid w:val="001805B6"/>
    <w:rsid w:val="00180B14"/>
    <w:rsid w:val="0018190E"/>
    <w:rsid w:val="00181C48"/>
    <w:rsid w:val="001824C6"/>
    <w:rsid w:val="001833CD"/>
    <w:rsid w:val="00183B1B"/>
    <w:rsid w:val="00183EFF"/>
    <w:rsid w:val="00184596"/>
    <w:rsid w:val="001852EE"/>
    <w:rsid w:val="00185554"/>
    <w:rsid w:val="00186C60"/>
    <w:rsid w:val="00187A5C"/>
    <w:rsid w:val="00190869"/>
    <w:rsid w:val="001908FD"/>
    <w:rsid w:val="00191E26"/>
    <w:rsid w:val="00191EE4"/>
    <w:rsid w:val="001926C3"/>
    <w:rsid w:val="00192FA0"/>
    <w:rsid w:val="00193938"/>
    <w:rsid w:val="0019414B"/>
    <w:rsid w:val="001945BE"/>
    <w:rsid w:val="00194607"/>
    <w:rsid w:val="00194B56"/>
    <w:rsid w:val="00195650"/>
    <w:rsid w:val="00195D39"/>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2E39"/>
    <w:rsid w:val="001B33DD"/>
    <w:rsid w:val="001B367E"/>
    <w:rsid w:val="001B3D8B"/>
    <w:rsid w:val="001B404B"/>
    <w:rsid w:val="001B4533"/>
    <w:rsid w:val="001B4C30"/>
    <w:rsid w:val="001B58B7"/>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0BF6"/>
    <w:rsid w:val="001E1128"/>
    <w:rsid w:val="001E2403"/>
    <w:rsid w:val="001E2545"/>
    <w:rsid w:val="001E3040"/>
    <w:rsid w:val="001E309D"/>
    <w:rsid w:val="001E310D"/>
    <w:rsid w:val="001E3992"/>
    <w:rsid w:val="001E50F3"/>
    <w:rsid w:val="001E54E1"/>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98A"/>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6F3"/>
    <w:rsid w:val="00230F33"/>
    <w:rsid w:val="00231176"/>
    <w:rsid w:val="00231FAC"/>
    <w:rsid w:val="00232805"/>
    <w:rsid w:val="00232A46"/>
    <w:rsid w:val="00232E58"/>
    <w:rsid w:val="002334EE"/>
    <w:rsid w:val="00234924"/>
    <w:rsid w:val="0023512D"/>
    <w:rsid w:val="002351F3"/>
    <w:rsid w:val="002369DD"/>
    <w:rsid w:val="00236F9E"/>
    <w:rsid w:val="00237C8C"/>
    <w:rsid w:val="00240496"/>
    <w:rsid w:val="002405A2"/>
    <w:rsid w:val="00243C27"/>
    <w:rsid w:val="00243F0C"/>
    <w:rsid w:val="002448BE"/>
    <w:rsid w:val="00244E6C"/>
    <w:rsid w:val="002450C1"/>
    <w:rsid w:val="0024603C"/>
    <w:rsid w:val="00246713"/>
    <w:rsid w:val="00246D1B"/>
    <w:rsid w:val="00247537"/>
    <w:rsid w:val="00250182"/>
    <w:rsid w:val="002507FF"/>
    <w:rsid w:val="00251258"/>
    <w:rsid w:val="002553B9"/>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6065"/>
    <w:rsid w:val="002760D0"/>
    <w:rsid w:val="002764E6"/>
    <w:rsid w:val="00276809"/>
    <w:rsid w:val="00276D5F"/>
    <w:rsid w:val="0027720B"/>
    <w:rsid w:val="00277C58"/>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2AA"/>
    <w:rsid w:val="002A13D4"/>
    <w:rsid w:val="002A177B"/>
    <w:rsid w:val="002A18C6"/>
    <w:rsid w:val="002A26D2"/>
    <w:rsid w:val="002A2D1E"/>
    <w:rsid w:val="002A34F3"/>
    <w:rsid w:val="002A4210"/>
    <w:rsid w:val="002A504C"/>
    <w:rsid w:val="002A557F"/>
    <w:rsid w:val="002A701A"/>
    <w:rsid w:val="002A7D59"/>
    <w:rsid w:val="002B0E6E"/>
    <w:rsid w:val="002B0F6B"/>
    <w:rsid w:val="002B1453"/>
    <w:rsid w:val="002B20C0"/>
    <w:rsid w:val="002B20ED"/>
    <w:rsid w:val="002B37E0"/>
    <w:rsid w:val="002B480C"/>
    <w:rsid w:val="002B550E"/>
    <w:rsid w:val="002B553F"/>
    <w:rsid w:val="002B5624"/>
    <w:rsid w:val="002B5C4F"/>
    <w:rsid w:val="002B5D15"/>
    <w:rsid w:val="002B5EF3"/>
    <w:rsid w:val="002B74D3"/>
    <w:rsid w:val="002B7854"/>
    <w:rsid w:val="002C084A"/>
    <w:rsid w:val="002C0C65"/>
    <w:rsid w:val="002C13FC"/>
    <w:rsid w:val="002C19D3"/>
    <w:rsid w:val="002C29A8"/>
    <w:rsid w:val="002C3BC9"/>
    <w:rsid w:val="002C4A0C"/>
    <w:rsid w:val="002C4D72"/>
    <w:rsid w:val="002C5861"/>
    <w:rsid w:val="002C599E"/>
    <w:rsid w:val="002C59E4"/>
    <w:rsid w:val="002C5D48"/>
    <w:rsid w:val="002C5DE2"/>
    <w:rsid w:val="002C6201"/>
    <w:rsid w:val="002C6CD9"/>
    <w:rsid w:val="002C740A"/>
    <w:rsid w:val="002C74CE"/>
    <w:rsid w:val="002C7A83"/>
    <w:rsid w:val="002D0D7C"/>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771"/>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40DE"/>
    <w:rsid w:val="00304678"/>
    <w:rsid w:val="00305189"/>
    <w:rsid w:val="00305613"/>
    <w:rsid w:val="00305C42"/>
    <w:rsid w:val="00305FC0"/>
    <w:rsid w:val="00307D0B"/>
    <w:rsid w:val="0031183C"/>
    <w:rsid w:val="00311C8B"/>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CF7"/>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0878"/>
    <w:rsid w:val="003C0A23"/>
    <w:rsid w:val="003C1696"/>
    <w:rsid w:val="003C16DB"/>
    <w:rsid w:val="003C1827"/>
    <w:rsid w:val="003C185C"/>
    <w:rsid w:val="003C1B50"/>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5F2F"/>
    <w:rsid w:val="003D65F0"/>
    <w:rsid w:val="003D6CFE"/>
    <w:rsid w:val="003D7765"/>
    <w:rsid w:val="003D7B1A"/>
    <w:rsid w:val="003D7B98"/>
    <w:rsid w:val="003E01FF"/>
    <w:rsid w:val="003E11A8"/>
    <w:rsid w:val="003E17AE"/>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177"/>
    <w:rsid w:val="00404442"/>
    <w:rsid w:val="00406B37"/>
    <w:rsid w:val="00406BD5"/>
    <w:rsid w:val="004070D6"/>
    <w:rsid w:val="00407900"/>
    <w:rsid w:val="004108D4"/>
    <w:rsid w:val="00410A88"/>
    <w:rsid w:val="00410DBC"/>
    <w:rsid w:val="00411278"/>
    <w:rsid w:val="00411BFB"/>
    <w:rsid w:val="00411C10"/>
    <w:rsid w:val="00412EF0"/>
    <w:rsid w:val="00412F86"/>
    <w:rsid w:val="00412FD6"/>
    <w:rsid w:val="0041321D"/>
    <w:rsid w:val="00413B92"/>
    <w:rsid w:val="004143F2"/>
    <w:rsid w:val="00414AC5"/>
    <w:rsid w:val="00415A02"/>
    <w:rsid w:val="00415A04"/>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3384"/>
    <w:rsid w:val="00434AEA"/>
    <w:rsid w:val="0043663F"/>
    <w:rsid w:val="00437E4A"/>
    <w:rsid w:val="00440145"/>
    <w:rsid w:val="00440193"/>
    <w:rsid w:val="00440A28"/>
    <w:rsid w:val="00440DB7"/>
    <w:rsid w:val="00441826"/>
    <w:rsid w:val="00441E94"/>
    <w:rsid w:val="0044369C"/>
    <w:rsid w:val="00444078"/>
    <w:rsid w:val="004441C6"/>
    <w:rsid w:val="00445208"/>
    <w:rsid w:val="0044626F"/>
    <w:rsid w:val="00446366"/>
    <w:rsid w:val="00446B69"/>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41E4"/>
    <w:rsid w:val="0046511D"/>
    <w:rsid w:val="0046632E"/>
    <w:rsid w:val="004667DC"/>
    <w:rsid w:val="00466B9D"/>
    <w:rsid w:val="00466EE0"/>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5BE"/>
    <w:rsid w:val="00495C56"/>
    <w:rsid w:val="004965BC"/>
    <w:rsid w:val="0049673A"/>
    <w:rsid w:val="00496F4F"/>
    <w:rsid w:val="00497124"/>
    <w:rsid w:val="004975E7"/>
    <w:rsid w:val="004A0230"/>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97C"/>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A4E"/>
    <w:rsid w:val="004E5C35"/>
    <w:rsid w:val="004E70C9"/>
    <w:rsid w:val="004E7559"/>
    <w:rsid w:val="004E7E29"/>
    <w:rsid w:val="004E7F04"/>
    <w:rsid w:val="004F020F"/>
    <w:rsid w:val="004F0724"/>
    <w:rsid w:val="004F154D"/>
    <w:rsid w:val="004F2495"/>
    <w:rsid w:val="004F3F70"/>
    <w:rsid w:val="004F40AF"/>
    <w:rsid w:val="004F4EBE"/>
    <w:rsid w:val="004F54A3"/>
    <w:rsid w:val="004F6F1D"/>
    <w:rsid w:val="004F7192"/>
    <w:rsid w:val="004F71EC"/>
    <w:rsid w:val="004F77A3"/>
    <w:rsid w:val="005012C8"/>
    <w:rsid w:val="005018B3"/>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376E8"/>
    <w:rsid w:val="00537D60"/>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0DAE"/>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2FE0"/>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2FB"/>
    <w:rsid w:val="0057349C"/>
    <w:rsid w:val="00573633"/>
    <w:rsid w:val="00573699"/>
    <w:rsid w:val="005746C7"/>
    <w:rsid w:val="00576D24"/>
    <w:rsid w:val="00580F2E"/>
    <w:rsid w:val="00582407"/>
    <w:rsid w:val="0058283D"/>
    <w:rsid w:val="00583A06"/>
    <w:rsid w:val="00583A6C"/>
    <w:rsid w:val="00583BE0"/>
    <w:rsid w:val="00584C5E"/>
    <w:rsid w:val="005855C1"/>
    <w:rsid w:val="00585F3E"/>
    <w:rsid w:val="00586B72"/>
    <w:rsid w:val="00587AA3"/>
    <w:rsid w:val="00587CDD"/>
    <w:rsid w:val="005903D6"/>
    <w:rsid w:val="005922CB"/>
    <w:rsid w:val="005923A4"/>
    <w:rsid w:val="00593866"/>
    <w:rsid w:val="00596011"/>
    <w:rsid w:val="0059624F"/>
    <w:rsid w:val="005963F2"/>
    <w:rsid w:val="0059662A"/>
    <w:rsid w:val="00597F15"/>
    <w:rsid w:val="00597F5F"/>
    <w:rsid w:val="005A100D"/>
    <w:rsid w:val="005A12AE"/>
    <w:rsid w:val="005A13F3"/>
    <w:rsid w:val="005A3917"/>
    <w:rsid w:val="005A3B22"/>
    <w:rsid w:val="005A498C"/>
    <w:rsid w:val="005A4CE1"/>
    <w:rsid w:val="005A5497"/>
    <w:rsid w:val="005A5FED"/>
    <w:rsid w:val="005A649A"/>
    <w:rsid w:val="005A6810"/>
    <w:rsid w:val="005A6BEF"/>
    <w:rsid w:val="005A6C25"/>
    <w:rsid w:val="005A70EB"/>
    <w:rsid w:val="005A7D36"/>
    <w:rsid w:val="005B0513"/>
    <w:rsid w:val="005B05D4"/>
    <w:rsid w:val="005B06BB"/>
    <w:rsid w:val="005B0B59"/>
    <w:rsid w:val="005B154F"/>
    <w:rsid w:val="005B2DEA"/>
    <w:rsid w:val="005B2E8E"/>
    <w:rsid w:val="005B3139"/>
    <w:rsid w:val="005B333F"/>
    <w:rsid w:val="005B448D"/>
    <w:rsid w:val="005B6397"/>
    <w:rsid w:val="005B6DB1"/>
    <w:rsid w:val="005C0096"/>
    <w:rsid w:val="005C092C"/>
    <w:rsid w:val="005C2583"/>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4A0E"/>
    <w:rsid w:val="005D66BD"/>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720"/>
    <w:rsid w:val="00600ABD"/>
    <w:rsid w:val="00600AC4"/>
    <w:rsid w:val="00600B3D"/>
    <w:rsid w:val="006018EC"/>
    <w:rsid w:val="006019DB"/>
    <w:rsid w:val="00603C19"/>
    <w:rsid w:val="0060484A"/>
    <w:rsid w:val="00605840"/>
    <w:rsid w:val="0060609F"/>
    <w:rsid w:val="006061D8"/>
    <w:rsid w:val="006068AC"/>
    <w:rsid w:val="0060791F"/>
    <w:rsid w:val="00610A14"/>
    <w:rsid w:val="006119EF"/>
    <w:rsid w:val="00612C89"/>
    <w:rsid w:val="0061320A"/>
    <w:rsid w:val="0061395A"/>
    <w:rsid w:val="006139C9"/>
    <w:rsid w:val="00613FF6"/>
    <w:rsid w:val="00614884"/>
    <w:rsid w:val="00614E61"/>
    <w:rsid w:val="00615D50"/>
    <w:rsid w:val="00616C69"/>
    <w:rsid w:val="006171D7"/>
    <w:rsid w:val="006172C8"/>
    <w:rsid w:val="0062003E"/>
    <w:rsid w:val="006208BD"/>
    <w:rsid w:val="0062140A"/>
    <w:rsid w:val="00621F7C"/>
    <w:rsid w:val="00622AA2"/>
    <w:rsid w:val="00623BD4"/>
    <w:rsid w:val="00624451"/>
    <w:rsid w:val="00624452"/>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3A8F"/>
    <w:rsid w:val="0063514B"/>
    <w:rsid w:val="00637EC0"/>
    <w:rsid w:val="006405B3"/>
    <w:rsid w:val="006406F7"/>
    <w:rsid w:val="00641CA7"/>
    <w:rsid w:val="00643227"/>
    <w:rsid w:val="00643654"/>
    <w:rsid w:val="00644B15"/>
    <w:rsid w:val="006461D3"/>
    <w:rsid w:val="00646BAB"/>
    <w:rsid w:val="006476A5"/>
    <w:rsid w:val="00650155"/>
    <w:rsid w:val="00650430"/>
    <w:rsid w:val="006509A3"/>
    <w:rsid w:val="00651E02"/>
    <w:rsid w:val="00652F97"/>
    <w:rsid w:val="00653A4E"/>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6C9E"/>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937"/>
    <w:rsid w:val="006A1B31"/>
    <w:rsid w:val="006A23EB"/>
    <w:rsid w:val="006A2A71"/>
    <w:rsid w:val="006A3AE7"/>
    <w:rsid w:val="006A5741"/>
    <w:rsid w:val="006A5E31"/>
    <w:rsid w:val="006A7F6C"/>
    <w:rsid w:val="006B04DA"/>
    <w:rsid w:val="006B1157"/>
    <w:rsid w:val="006B17D1"/>
    <w:rsid w:val="006B1FF3"/>
    <w:rsid w:val="006B2649"/>
    <w:rsid w:val="006B27C6"/>
    <w:rsid w:val="006B2C11"/>
    <w:rsid w:val="006B2E47"/>
    <w:rsid w:val="006B33B9"/>
    <w:rsid w:val="006B3A33"/>
    <w:rsid w:val="006B4123"/>
    <w:rsid w:val="006B55FB"/>
    <w:rsid w:val="006B67BD"/>
    <w:rsid w:val="006B68B7"/>
    <w:rsid w:val="006B696F"/>
    <w:rsid w:val="006B6ACF"/>
    <w:rsid w:val="006B6CB2"/>
    <w:rsid w:val="006B7757"/>
    <w:rsid w:val="006B78B0"/>
    <w:rsid w:val="006B7AD2"/>
    <w:rsid w:val="006B7D98"/>
    <w:rsid w:val="006C0B34"/>
    <w:rsid w:val="006C0FF4"/>
    <w:rsid w:val="006C370D"/>
    <w:rsid w:val="006C3EBD"/>
    <w:rsid w:val="006C45DD"/>
    <w:rsid w:val="006C4A6A"/>
    <w:rsid w:val="006C4FAA"/>
    <w:rsid w:val="006C658B"/>
    <w:rsid w:val="006C7082"/>
    <w:rsid w:val="006D106F"/>
    <w:rsid w:val="006D2C00"/>
    <w:rsid w:val="006D538D"/>
    <w:rsid w:val="006D5F32"/>
    <w:rsid w:val="006D6DA5"/>
    <w:rsid w:val="006E0A15"/>
    <w:rsid w:val="006E0B09"/>
    <w:rsid w:val="006E0BA3"/>
    <w:rsid w:val="006E0F7E"/>
    <w:rsid w:val="006E1111"/>
    <w:rsid w:val="006E1339"/>
    <w:rsid w:val="006E381D"/>
    <w:rsid w:val="006E3BD8"/>
    <w:rsid w:val="006E3CF3"/>
    <w:rsid w:val="006E45A0"/>
    <w:rsid w:val="006E4B04"/>
    <w:rsid w:val="006E583E"/>
    <w:rsid w:val="006E5F07"/>
    <w:rsid w:val="006E63A1"/>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500"/>
    <w:rsid w:val="00721FF4"/>
    <w:rsid w:val="007222E7"/>
    <w:rsid w:val="007231D5"/>
    <w:rsid w:val="007237FB"/>
    <w:rsid w:val="00723B4B"/>
    <w:rsid w:val="007242AE"/>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69E"/>
    <w:rsid w:val="00766993"/>
    <w:rsid w:val="00766AAA"/>
    <w:rsid w:val="00766C03"/>
    <w:rsid w:val="00767B36"/>
    <w:rsid w:val="00770142"/>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AD9"/>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548"/>
    <w:rsid w:val="007D6C82"/>
    <w:rsid w:val="007D6F45"/>
    <w:rsid w:val="007D7CD1"/>
    <w:rsid w:val="007E0DD3"/>
    <w:rsid w:val="007E0EED"/>
    <w:rsid w:val="007E193D"/>
    <w:rsid w:val="007E2427"/>
    <w:rsid w:val="007E2B95"/>
    <w:rsid w:val="007E3832"/>
    <w:rsid w:val="007E5285"/>
    <w:rsid w:val="007E5306"/>
    <w:rsid w:val="007E5B60"/>
    <w:rsid w:val="007E7798"/>
    <w:rsid w:val="007F042D"/>
    <w:rsid w:val="007F0898"/>
    <w:rsid w:val="007F0D15"/>
    <w:rsid w:val="007F14A5"/>
    <w:rsid w:val="007F18E4"/>
    <w:rsid w:val="007F2C04"/>
    <w:rsid w:val="007F2DDE"/>
    <w:rsid w:val="007F4907"/>
    <w:rsid w:val="007F49EC"/>
    <w:rsid w:val="007F4EED"/>
    <w:rsid w:val="007F663D"/>
    <w:rsid w:val="007F6B5B"/>
    <w:rsid w:val="007F6E98"/>
    <w:rsid w:val="007F7036"/>
    <w:rsid w:val="00800938"/>
    <w:rsid w:val="00801286"/>
    <w:rsid w:val="0080171B"/>
    <w:rsid w:val="00801AC3"/>
    <w:rsid w:val="00801AE1"/>
    <w:rsid w:val="00802082"/>
    <w:rsid w:val="008025E9"/>
    <w:rsid w:val="00803002"/>
    <w:rsid w:val="00803CCE"/>
    <w:rsid w:val="00804D4F"/>
    <w:rsid w:val="008053EA"/>
    <w:rsid w:val="008066D4"/>
    <w:rsid w:val="00806CA5"/>
    <w:rsid w:val="0080759F"/>
    <w:rsid w:val="008075E5"/>
    <w:rsid w:val="0081126F"/>
    <w:rsid w:val="008115B6"/>
    <w:rsid w:val="00811B51"/>
    <w:rsid w:val="008137B3"/>
    <w:rsid w:val="0081439C"/>
    <w:rsid w:val="008143D3"/>
    <w:rsid w:val="00815E39"/>
    <w:rsid w:val="00816928"/>
    <w:rsid w:val="008169BB"/>
    <w:rsid w:val="00816AC9"/>
    <w:rsid w:val="0081711A"/>
    <w:rsid w:val="008173D6"/>
    <w:rsid w:val="00821D72"/>
    <w:rsid w:val="008221C8"/>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4EA9"/>
    <w:rsid w:val="0085522A"/>
    <w:rsid w:val="00855F24"/>
    <w:rsid w:val="008562F0"/>
    <w:rsid w:val="008565A1"/>
    <w:rsid w:val="00856AA0"/>
    <w:rsid w:val="00856BC7"/>
    <w:rsid w:val="00856D6D"/>
    <w:rsid w:val="008573D3"/>
    <w:rsid w:val="008614C3"/>
    <w:rsid w:val="00861A6E"/>
    <w:rsid w:val="008628BC"/>
    <w:rsid w:val="008629F8"/>
    <w:rsid w:val="00862DC5"/>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574"/>
    <w:rsid w:val="008748FC"/>
    <w:rsid w:val="00875FAB"/>
    <w:rsid w:val="00880F6C"/>
    <w:rsid w:val="00881663"/>
    <w:rsid w:val="008816BB"/>
    <w:rsid w:val="00881A95"/>
    <w:rsid w:val="0088234D"/>
    <w:rsid w:val="008833B4"/>
    <w:rsid w:val="008835EF"/>
    <w:rsid w:val="0088363A"/>
    <w:rsid w:val="0088363B"/>
    <w:rsid w:val="00883B42"/>
    <w:rsid w:val="00884971"/>
    <w:rsid w:val="00885F41"/>
    <w:rsid w:val="00886ED6"/>
    <w:rsid w:val="00887E33"/>
    <w:rsid w:val="008909F2"/>
    <w:rsid w:val="00891F2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577"/>
    <w:rsid w:val="0089779D"/>
    <w:rsid w:val="008A010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4AAF"/>
    <w:rsid w:val="008B5CCB"/>
    <w:rsid w:val="008B6159"/>
    <w:rsid w:val="008B653D"/>
    <w:rsid w:val="008B77A2"/>
    <w:rsid w:val="008B78B1"/>
    <w:rsid w:val="008B7984"/>
    <w:rsid w:val="008C0777"/>
    <w:rsid w:val="008C189B"/>
    <w:rsid w:val="008C1A97"/>
    <w:rsid w:val="008C3513"/>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0FE"/>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053A"/>
    <w:rsid w:val="0090152C"/>
    <w:rsid w:val="00902A5E"/>
    <w:rsid w:val="00902B3A"/>
    <w:rsid w:val="009031F5"/>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54C9"/>
    <w:rsid w:val="009468D1"/>
    <w:rsid w:val="00950825"/>
    <w:rsid w:val="00951922"/>
    <w:rsid w:val="009519A1"/>
    <w:rsid w:val="00951BBF"/>
    <w:rsid w:val="00953943"/>
    <w:rsid w:val="009542F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36DF"/>
    <w:rsid w:val="009745B4"/>
    <w:rsid w:val="009745FC"/>
    <w:rsid w:val="0097693E"/>
    <w:rsid w:val="00976B55"/>
    <w:rsid w:val="00976DCF"/>
    <w:rsid w:val="009776B3"/>
    <w:rsid w:val="00977BE3"/>
    <w:rsid w:val="00977F37"/>
    <w:rsid w:val="00980A35"/>
    <w:rsid w:val="00980A7B"/>
    <w:rsid w:val="00980C0D"/>
    <w:rsid w:val="00980E84"/>
    <w:rsid w:val="00980F94"/>
    <w:rsid w:val="00984537"/>
    <w:rsid w:val="00984737"/>
    <w:rsid w:val="00984DEA"/>
    <w:rsid w:val="009854D1"/>
    <w:rsid w:val="00986BEC"/>
    <w:rsid w:val="00986E3A"/>
    <w:rsid w:val="00986E4C"/>
    <w:rsid w:val="0099032B"/>
    <w:rsid w:val="009907F3"/>
    <w:rsid w:val="00992102"/>
    <w:rsid w:val="00992B53"/>
    <w:rsid w:val="00992DEC"/>
    <w:rsid w:val="009934A5"/>
    <w:rsid w:val="00993EE0"/>
    <w:rsid w:val="00994221"/>
    <w:rsid w:val="009943D2"/>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31A"/>
    <w:rsid w:val="009B27A8"/>
    <w:rsid w:val="009B2897"/>
    <w:rsid w:val="009B28D7"/>
    <w:rsid w:val="009B3476"/>
    <w:rsid w:val="009B3BB5"/>
    <w:rsid w:val="009B655A"/>
    <w:rsid w:val="009B6748"/>
    <w:rsid w:val="009B756C"/>
    <w:rsid w:val="009B7732"/>
    <w:rsid w:val="009B787F"/>
    <w:rsid w:val="009B7995"/>
    <w:rsid w:val="009C0212"/>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328"/>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5D6"/>
    <w:rsid w:val="009E7BA0"/>
    <w:rsid w:val="009F01FD"/>
    <w:rsid w:val="009F0C97"/>
    <w:rsid w:val="009F1AFF"/>
    <w:rsid w:val="009F3973"/>
    <w:rsid w:val="009F3C0B"/>
    <w:rsid w:val="009F5245"/>
    <w:rsid w:val="009F55A9"/>
    <w:rsid w:val="009F6FB5"/>
    <w:rsid w:val="009F774B"/>
    <w:rsid w:val="009F7C8C"/>
    <w:rsid w:val="00A0078F"/>
    <w:rsid w:val="00A0158E"/>
    <w:rsid w:val="00A01EC2"/>
    <w:rsid w:val="00A0342C"/>
    <w:rsid w:val="00A034C6"/>
    <w:rsid w:val="00A035D1"/>
    <w:rsid w:val="00A048F9"/>
    <w:rsid w:val="00A04C84"/>
    <w:rsid w:val="00A05F91"/>
    <w:rsid w:val="00A06BC8"/>
    <w:rsid w:val="00A0777B"/>
    <w:rsid w:val="00A07CB0"/>
    <w:rsid w:val="00A1058F"/>
    <w:rsid w:val="00A10910"/>
    <w:rsid w:val="00A10BA6"/>
    <w:rsid w:val="00A11368"/>
    <w:rsid w:val="00A11759"/>
    <w:rsid w:val="00A11A7A"/>
    <w:rsid w:val="00A11AAF"/>
    <w:rsid w:val="00A12356"/>
    <w:rsid w:val="00A128A6"/>
    <w:rsid w:val="00A12F68"/>
    <w:rsid w:val="00A138B6"/>
    <w:rsid w:val="00A141F4"/>
    <w:rsid w:val="00A14C45"/>
    <w:rsid w:val="00A15C12"/>
    <w:rsid w:val="00A1611E"/>
    <w:rsid w:val="00A1692C"/>
    <w:rsid w:val="00A16EFA"/>
    <w:rsid w:val="00A20199"/>
    <w:rsid w:val="00A210BE"/>
    <w:rsid w:val="00A21167"/>
    <w:rsid w:val="00A2134A"/>
    <w:rsid w:val="00A217A0"/>
    <w:rsid w:val="00A21CF2"/>
    <w:rsid w:val="00A22A21"/>
    <w:rsid w:val="00A22CC2"/>
    <w:rsid w:val="00A2343F"/>
    <w:rsid w:val="00A23961"/>
    <w:rsid w:val="00A2431C"/>
    <w:rsid w:val="00A24797"/>
    <w:rsid w:val="00A247E8"/>
    <w:rsid w:val="00A253BA"/>
    <w:rsid w:val="00A254B4"/>
    <w:rsid w:val="00A25EF4"/>
    <w:rsid w:val="00A26FA7"/>
    <w:rsid w:val="00A274B4"/>
    <w:rsid w:val="00A30A79"/>
    <w:rsid w:val="00A3168A"/>
    <w:rsid w:val="00A324A8"/>
    <w:rsid w:val="00A324E3"/>
    <w:rsid w:val="00A356C3"/>
    <w:rsid w:val="00A37AB7"/>
    <w:rsid w:val="00A401C0"/>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47B68"/>
    <w:rsid w:val="00A50403"/>
    <w:rsid w:val="00A50954"/>
    <w:rsid w:val="00A50B1C"/>
    <w:rsid w:val="00A50E3F"/>
    <w:rsid w:val="00A50F62"/>
    <w:rsid w:val="00A51F36"/>
    <w:rsid w:val="00A532D9"/>
    <w:rsid w:val="00A543BE"/>
    <w:rsid w:val="00A54A32"/>
    <w:rsid w:val="00A54B11"/>
    <w:rsid w:val="00A55090"/>
    <w:rsid w:val="00A55945"/>
    <w:rsid w:val="00A561A8"/>
    <w:rsid w:val="00A56741"/>
    <w:rsid w:val="00A56B6E"/>
    <w:rsid w:val="00A6006C"/>
    <w:rsid w:val="00A607CD"/>
    <w:rsid w:val="00A607FE"/>
    <w:rsid w:val="00A617C9"/>
    <w:rsid w:val="00A61CB4"/>
    <w:rsid w:val="00A61FBC"/>
    <w:rsid w:val="00A623DF"/>
    <w:rsid w:val="00A628E2"/>
    <w:rsid w:val="00A634E2"/>
    <w:rsid w:val="00A636F7"/>
    <w:rsid w:val="00A656E1"/>
    <w:rsid w:val="00A6667E"/>
    <w:rsid w:val="00A674EA"/>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67"/>
    <w:rsid w:val="00A847FB"/>
    <w:rsid w:val="00A84B44"/>
    <w:rsid w:val="00A87DA7"/>
    <w:rsid w:val="00A9127F"/>
    <w:rsid w:val="00A91AFA"/>
    <w:rsid w:val="00A9232B"/>
    <w:rsid w:val="00A93FEE"/>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D0A"/>
    <w:rsid w:val="00AA6FC6"/>
    <w:rsid w:val="00AA7790"/>
    <w:rsid w:val="00AB05C6"/>
    <w:rsid w:val="00AB0AE2"/>
    <w:rsid w:val="00AB15FC"/>
    <w:rsid w:val="00AB1668"/>
    <w:rsid w:val="00AB1A95"/>
    <w:rsid w:val="00AB2174"/>
    <w:rsid w:val="00AB21B1"/>
    <w:rsid w:val="00AB2D09"/>
    <w:rsid w:val="00AB2E89"/>
    <w:rsid w:val="00AB3D69"/>
    <w:rsid w:val="00AB446D"/>
    <w:rsid w:val="00AB4638"/>
    <w:rsid w:val="00AB5F22"/>
    <w:rsid w:val="00AB6113"/>
    <w:rsid w:val="00AB6553"/>
    <w:rsid w:val="00AB6F63"/>
    <w:rsid w:val="00AB7A96"/>
    <w:rsid w:val="00AB7BF1"/>
    <w:rsid w:val="00AB7C1E"/>
    <w:rsid w:val="00AC23E1"/>
    <w:rsid w:val="00AC27EC"/>
    <w:rsid w:val="00AC2D89"/>
    <w:rsid w:val="00AC4576"/>
    <w:rsid w:val="00AC4E5D"/>
    <w:rsid w:val="00AC5DA9"/>
    <w:rsid w:val="00AC73DF"/>
    <w:rsid w:val="00AC798D"/>
    <w:rsid w:val="00AC7E9E"/>
    <w:rsid w:val="00AD1314"/>
    <w:rsid w:val="00AD1451"/>
    <w:rsid w:val="00AD17D4"/>
    <w:rsid w:val="00AD3C5F"/>
    <w:rsid w:val="00AD3F8F"/>
    <w:rsid w:val="00AD4277"/>
    <w:rsid w:val="00AD45CF"/>
    <w:rsid w:val="00AD4A3B"/>
    <w:rsid w:val="00AD4B4C"/>
    <w:rsid w:val="00AD54D6"/>
    <w:rsid w:val="00AD5AED"/>
    <w:rsid w:val="00AD6FF2"/>
    <w:rsid w:val="00AD7092"/>
    <w:rsid w:val="00AD75EE"/>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929"/>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2D17"/>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2FA"/>
    <w:rsid w:val="00B17A95"/>
    <w:rsid w:val="00B202D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0715"/>
    <w:rsid w:val="00B30FE4"/>
    <w:rsid w:val="00B311D2"/>
    <w:rsid w:val="00B31EF5"/>
    <w:rsid w:val="00B32161"/>
    <w:rsid w:val="00B3292C"/>
    <w:rsid w:val="00B332E1"/>
    <w:rsid w:val="00B33CEF"/>
    <w:rsid w:val="00B33F28"/>
    <w:rsid w:val="00B34667"/>
    <w:rsid w:val="00B35F7C"/>
    <w:rsid w:val="00B36399"/>
    <w:rsid w:val="00B36808"/>
    <w:rsid w:val="00B369C2"/>
    <w:rsid w:val="00B37060"/>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0DF8"/>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019"/>
    <w:rsid w:val="00B74FB1"/>
    <w:rsid w:val="00B75FD5"/>
    <w:rsid w:val="00B801E1"/>
    <w:rsid w:val="00B804F9"/>
    <w:rsid w:val="00B805F6"/>
    <w:rsid w:val="00B80BCC"/>
    <w:rsid w:val="00B81B26"/>
    <w:rsid w:val="00B820B2"/>
    <w:rsid w:val="00B82C66"/>
    <w:rsid w:val="00B82ECB"/>
    <w:rsid w:val="00B841CA"/>
    <w:rsid w:val="00B8438A"/>
    <w:rsid w:val="00B852A0"/>
    <w:rsid w:val="00B85322"/>
    <w:rsid w:val="00B858FC"/>
    <w:rsid w:val="00B85AF9"/>
    <w:rsid w:val="00B8612C"/>
    <w:rsid w:val="00B90B55"/>
    <w:rsid w:val="00B90E11"/>
    <w:rsid w:val="00B9137A"/>
    <w:rsid w:val="00B915FE"/>
    <w:rsid w:val="00B91F56"/>
    <w:rsid w:val="00B92274"/>
    <w:rsid w:val="00B933D1"/>
    <w:rsid w:val="00B9452A"/>
    <w:rsid w:val="00B94C56"/>
    <w:rsid w:val="00B952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5982"/>
    <w:rsid w:val="00BD7277"/>
    <w:rsid w:val="00BD74A5"/>
    <w:rsid w:val="00BD7C37"/>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3545"/>
    <w:rsid w:val="00C1534D"/>
    <w:rsid w:val="00C1564F"/>
    <w:rsid w:val="00C200FB"/>
    <w:rsid w:val="00C216CE"/>
    <w:rsid w:val="00C227E1"/>
    <w:rsid w:val="00C22D0B"/>
    <w:rsid w:val="00C245A7"/>
    <w:rsid w:val="00C24911"/>
    <w:rsid w:val="00C2498B"/>
    <w:rsid w:val="00C2564D"/>
    <w:rsid w:val="00C25B9E"/>
    <w:rsid w:val="00C2652C"/>
    <w:rsid w:val="00C2679B"/>
    <w:rsid w:val="00C26B36"/>
    <w:rsid w:val="00C30787"/>
    <w:rsid w:val="00C30E7B"/>
    <w:rsid w:val="00C3123E"/>
    <w:rsid w:val="00C31A5E"/>
    <w:rsid w:val="00C32193"/>
    <w:rsid w:val="00C33409"/>
    <w:rsid w:val="00C33C5F"/>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6896"/>
    <w:rsid w:val="00C470F5"/>
    <w:rsid w:val="00C4744E"/>
    <w:rsid w:val="00C47BAD"/>
    <w:rsid w:val="00C47D14"/>
    <w:rsid w:val="00C51612"/>
    <w:rsid w:val="00C5422B"/>
    <w:rsid w:val="00C54B2D"/>
    <w:rsid w:val="00C54E23"/>
    <w:rsid w:val="00C55A93"/>
    <w:rsid w:val="00C56DAB"/>
    <w:rsid w:val="00C57597"/>
    <w:rsid w:val="00C5768B"/>
    <w:rsid w:val="00C6161F"/>
    <w:rsid w:val="00C623BE"/>
    <w:rsid w:val="00C62B4F"/>
    <w:rsid w:val="00C62D54"/>
    <w:rsid w:val="00C64402"/>
    <w:rsid w:val="00C64635"/>
    <w:rsid w:val="00C6595F"/>
    <w:rsid w:val="00C65DC9"/>
    <w:rsid w:val="00C673DE"/>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87224"/>
    <w:rsid w:val="00C90975"/>
    <w:rsid w:val="00C9152A"/>
    <w:rsid w:val="00C91DBE"/>
    <w:rsid w:val="00C91FE3"/>
    <w:rsid w:val="00C921EB"/>
    <w:rsid w:val="00C92FBE"/>
    <w:rsid w:val="00C93EF3"/>
    <w:rsid w:val="00C945A6"/>
    <w:rsid w:val="00C9495C"/>
    <w:rsid w:val="00C95577"/>
    <w:rsid w:val="00C95996"/>
    <w:rsid w:val="00C95EEE"/>
    <w:rsid w:val="00C967D6"/>
    <w:rsid w:val="00C96DD7"/>
    <w:rsid w:val="00CA036A"/>
    <w:rsid w:val="00CA0D16"/>
    <w:rsid w:val="00CA18CE"/>
    <w:rsid w:val="00CA2136"/>
    <w:rsid w:val="00CA2FF4"/>
    <w:rsid w:val="00CA5296"/>
    <w:rsid w:val="00CA52B1"/>
    <w:rsid w:val="00CA52B9"/>
    <w:rsid w:val="00CA54CA"/>
    <w:rsid w:val="00CA5725"/>
    <w:rsid w:val="00CA57F2"/>
    <w:rsid w:val="00CA63B9"/>
    <w:rsid w:val="00CA7C89"/>
    <w:rsid w:val="00CB0334"/>
    <w:rsid w:val="00CB12F4"/>
    <w:rsid w:val="00CB2017"/>
    <w:rsid w:val="00CB20CC"/>
    <w:rsid w:val="00CB2200"/>
    <w:rsid w:val="00CB2F39"/>
    <w:rsid w:val="00CB4168"/>
    <w:rsid w:val="00CB5A39"/>
    <w:rsid w:val="00CB5DEB"/>
    <w:rsid w:val="00CB5F78"/>
    <w:rsid w:val="00CB6BCC"/>
    <w:rsid w:val="00CB73E4"/>
    <w:rsid w:val="00CB74EA"/>
    <w:rsid w:val="00CC1A49"/>
    <w:rsid w:val="00CC25FF"/>
    <w:rsid w:val="00CC2E00"/>
    <w:rsid w:val="00CC2ED5"/>
    <w:rsid w:val="00CC3508"/>
    <w:rsid w:val="00CC36E6"/>
    <w:rsid w:val="00CC4461"/>
    <w:rsid w:val="00CC504B"/>
    <w:rsid w:val="00CC522A"/>
    <w:rsid w:val="00CC5CC6"/>
    <w:rsid w:val="00CC7455"/>
    <w:rsid w:val="00CD0536"/>
    <w:rsid w:val="00CD1ED2"/>
    <w:rsid w:val="00CD228C"/>
    <w:rsid w:val="00CD35D5"/>
    <w:rsid w:val="00CD4293"/>
    <w:rsid w:val="00CD445E"/>
    <w:rsid w:val="00CD55D2"/>
    <w:rsid w:val="00CD5AC7"/>
    <w:rsid w:val="00CD5F3A"/>
    <w:rsid w:val="00CD6351"/>
    <w:rsid w:val="00CD6E9D"/>
    <w:rsid w:val="00CD7D78"/>
    <w:rsid w:val="00CD7D88"/>
    <w:rsid w:val="00CE098B"/>
    <w:rsid w:val="00CE1A0D"/>
    <w:rsid w:val="00CE1C9F"/>
    <w:rsid w:val="00CE1E9C"/>
    <w:rsid w:val="00CE2C4A"/>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0EF"/>
    <w:rsid w:val="00D017D4"/>
    <w:rsid w:val="00D01F00"/>
    <w:rsid w:val="00D023EC"/>
    <w:rsid w:val="00D02994"/>
    <w:rsid w:val="00D033D4"/>
    <w:rsid w:val="00D03BCA"/>
    <w:rsid w:val="00D04B11"/>
    <w:rsid w:val="00D04DDD"/>
    <w:rsid w:val="00D04F7C"/>
    <w:rsid w:val="00D05436"/>
    <w:rsid w:val="00D05DA0"/>
    <w:rsid w:val="00D06432"/>
    <w:rsid w:val="00D11665"/>
    <w:rsid w:val="00D11F09"/>
    <w:rsid w:val="00D1288C"/>
    <w:rsid w:val="00D12A1A"/>
    <w:rsid w:val="00D137DE"/>
    <w:rsid w:val="00D13F53"/>
    <w:rsid w:val="00D143FF"/>
    <w:rsid w:val="00D14695"/>
    <w:rsid w:val="00D14C97"/>
    <w:rsid w:val="00D16B2D"/>
    <w:rsid w:val="00D17601"/>
    <w:rsid w:val="00D17647"/>
    <w:rsid w:val="00D20186"/>
    <w:rsid w:val="00D20C76"/>
    <w:rsid w:val="00D20C82"/>
    <w:rsid w:val="00D22598"/>
    <w:rsid w:val="00D2287E"/>
    <w:rsid w:val="00D2362A"/>
    <w:rsid w:val="00D23F02"/>
    <w:rsid w:val="00D2475A"/>
    <w:rsid w:val="00D25BAC"/>
    <w:rsid w:val="00D26CC4"/>
    <w:rsid w:val="00D26E9C"/>
    <w:rsid w:val="00D2788D"/>
    <w:rsid w:val="00D329B2"/>
    <w:rsid w:val="00D32E55"/>
    <w:rsid w:val="00D33C91"/>
    <w:rsid w:val="00D3427D"/>
    <w:rsid w:val="00D34905"/>
    <w:rsid w:val="00D34CF7"/>
    <w:rsid w:val="00D34F37"/>
    <w:rsid w:val="00D363C7"/>
    <w:rsid w:val="00D36719"/>
    <w:rsid w:val="00D36D9B"/>
    <w:rsid w:val="00D37375"/>
    <w:rsid w:val="00D377C8"/>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5CD"/>
    <w:rsid w:val="00D56757"/>
    <w:rsid w:val="00D569C6"/>
    <w:rsid w:val="00D56E82"/>
    <w:rsid w:val="00D57345"/>
    <w:rsid w:val="00D5789D"/>
    <w:rsid w:val="00D57BBE"/>
    <w:rsid w:val="00D57E6D"/>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66F7E"/>
    <w:rsid w:val="00D67613"/>
    <w:rsid w:val="00D70882"/>
    <w:rsid w:val="00D72494"/>
    <w:rsid w:val="00D72A8A"/>
    <w:rsid w:val="00D7307C"/>
    <w:rsid w:val="00D7365B"/>
    <w:rsid w:val="00D737AD"/>
    <w:rsid w:val="00D73DED"/>
    <w:rsid w:val="00D74A5D"/>
    <w:rsid w:val="00D74AA7"/>
    <w:rsid w:val="00D74AFF"/>
    <w:rsid w:val="00D753FC"/>
    <w:rsid w:val="00D757A2"/>
    <w:rsid w:val="00D75D25"/>
    <w:rsid w:val="00D76031"/>
    <w:rsid w:val="00D7607C"/>
    <w:rsid w:val="00D7686A"/>
    <w:rsid w:val="00D768A1"/>
    <w:rsid w:val="00D76E21"/>
    <w:rsid w:val="00D80750"/>
    <w:rsid w:val="00D80857"/>
    <w:rsid w:val="00D811C0"/>
    <w:rsid w:val="00D81C11"/>
    <w:rsid w:val="00D81CFB"/>
    <w:rsid w:val="00D82111"/>
    <w:rsid w:val="00D82591"/>
    <w:rsid w:val="00D82CAA"/>
    <w:rsid w:val="00D82EFE"/>
    <w:rsid w:val="00D8322F"/>
    <w:rsid w:val="00D832F8"/>
    <w:rsid w:val="00D84153"/>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699"/>
    <w:rsid w:val="00DA3F7B"/>
    <w:rsid w:val="00DA43B1"/>
    <w:rsid w:val="00DA66C0"/>
    <w:rsid w:val="00DA7D8C"/>
    <w:rsid w:val="00DB0C41"/>
    <w:rsid w:val="00DB0D71"/>
    <w:rsid w:val="00DB0F4E"/>
    <w:rsid w:val="00DB105F"/>
    <w:rsid w:val="00DB19DD"/>
    <w:rsid w:val="00DB28A8"/>
    <w:rsid w:val="00DB2949"/>
    <w:rsid w:val="00DB3D3B"/>
    <w:rsid w:val="00DB3DE1"/>
    <w:rsid w:val="00DB40AB"/>
    <w:rsid w:val="00DB40D7"/>
    <w:rsid w:val="00DB4441"/>
    <w:rsid w:val="00DB4E8F"/>
    <w:rsid w:val="00DB5037"/>
    <w:rsid w:val="00DB51DF"/>
    <w:rsid w:val="00DB553A"/>
    <w:rsid w:val="00DB7C17"/>
    <w:rsid w:val="00DC059B"/>
    <w:rsid w:val="00DC179C"/>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302C"/>
    <w:rsid w:val="00DE4855"/>
    <w:rsid w:val="00DE49C6"/>
    <w:rsid w:val="00DE4FF9"/>
    <w:rsid w:val="00DE591B"/>
    <w:rsid w:val="00DE6717"/>
    <w:rsid w:val="00DE6B30"/>
    <w:rsid w:val="00DF0AD3"/>
    <w:rsid w:val="00DF0B7F"/>
    <w:rsid w:val="00DF190F"/>
    <w:rsid w:val="00DF1EB6"/>
    <w:rsid w:val="00DF27B4"/>
    <w:rsid w:val="00DF2B5E"/>
    <w:rsid w:val="00DF2D50"/>
    <w:rsid w:val="00DF3827"/>
    <w:rsid w:val="00DF4634"/>
    <w:rsid w:val="00DF4C57"/>
    <w:rsid w:val="00DF5305"/>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5E86"/>
    <w:rsid w:val="00E06A82"/>
    <w:rsid w:val="00E06CBE"/>
    <w:rsid w:val="00E079EC"/>
    <w:rsid w:val="00E106DE"/>
    <w:rsid w:val="00E10816"/>
    <w:rsid w:val="00E10DAF"/>
    <w:rsid w:val="00E113E4"/>
    <w:rsid w:val="00E11E6B"/>
    <w:rsid w:val="00E12559"/>
    <w:rsid w:val="00E12D06"/>
    <w:rsid w:val="00E12D34"/>
    <w:rsid w:val="00E12F2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2AA0"/>
    <w:rsid w:val="00E33130"/>
    <w:rsid w:val="00E34D9F"/>
    <w:rsid w:val="00E35570"/>
    <w:rsid w:val="00E35C1D"/>
    <w:rsid w:val="00E366E0"/>
    <w:rsid w:val="00E37106"/>
    <w:rsid w:val="00E37197"/>
    <w:rsid w:val="00E37274"/>
    <w:rsid w:val="00E3797C"/>
    <w:rsid w:val="00E37C46"/>
    <w:rsid w:val="00E4035F"/>
    <w:rsid w:val="00E42246"/>
    <w:rsid w:val="00E42812"/>
    <w:rsid w:val="00E42C76"/>
    <w:rsid w:val="00E42CBD"/>
    <w:rsid w:val="00E45651"/>
    <w:rsid w:val="00E458FF"/>
    <w:rsid w:val="00E4595D"/>
    <w:rsid w:val="00E45EEF"/>
    <w:rsid w:val="00E46EB9"/>
    <w:rsid w:val="00E47D3B"/>
    <w:rsid w:val="00E501A2"/>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90F"/>
    <w:rsid w:val="00E56A30"/>
    <w:rsid w:val="00E57305"/>
    <w:rsid w:val="00E57AB5"/>
    <w:rsid w:val="00E60A07"/>
    <w:rsid w:val="00E6127A"/>
    <w:rsid w:val="00E612C4"/>
    <w:rsid w:val="00E61391"/>
    <w:rsid w:val="00E61B9A"/>
    <w:rsid w:val="00E61EBA"/>
    <w:rsid w:val="00E6217F"/>
    <w:rsid w:val="00E62458"/>
    <w:rsid w:val="00E63191"/>
    <w:rsid w:val="00E632F4"/>
    <w:rsid w:val="00E634B9"/>
    <w:rsid w:val="00E63762"/>
    <w:rsid w:val="00E63913"/>
    <w:rsid w:val="00E644EB"/>
    <w:rsid w:val="00E64BA5"/>
    <w:rsid w:val="00E669F1"/>
    <w:rsid w:val="00E66F9C"/>
    <w:rsid w:val="00E67831"/>
    <w:rsid w:val="00E67D04"/>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3E29"/>
    <w:rsid w:val="00EA408B"/>
    <w:rsid w:val="00EA46C5"/>
    <w:rsid w:val="00EA48AA"/>
    <w:rsid w:val="00EA4D04"/>
    <w:rsid w:val="00EA626D"/>
    <w:rsid w:val="00EA6766"/>
    <w:rsid w:val="00EA6B50"/>
    <w:rsid w:val="00EB0562"/>
    <w:rsid w:val="00EB0583"/>
    <w:rsid w:val="00EB1CC0"/>
    <w:rsid w:val="00EB2A15"/>
    <w:rsid w:val="00EB511D"/>
    <w:rsid w:val="00EB5933"/>
    <w:rsid w:val="00EB6AF8"/>
    <w:rsid w:val="00EB6B98"/>
    <w:rsid w:val="00EC0256"/>
    <w:rsid w:val="00EC1D0F"/>
    <w:rsid w:val="00EC23ED"/>
    <w:rsid w:val="00EC27E9"/>
    <w:rsid w:val="00EC29A6"/>
    <w:rsid w:val="00EC4C79"/>
    <w:rsid w:val="00EC5198"/>
    <w:rsid w:val="00EC5C13"/>
    <w:rsid w:val="00EC5F44"/>
    <w:rsid w:val="00EC7C08"/>
    <w:rsid w:val="00ED0D71"/>
    <w:rsid w:val="00ED0F06"/>
    <w:rsid w:val="00ED382B"/>
    <w:rsid w:val="00ED4689"/>
    <w:rsid w:val="00ED556F"/>
    <w:rsid w:val="00ED663F"/>
    <w:rsid w:val="00ED7CDB"/>
    <w:rsid w:val="00EE0BFC"/>
    <w:rsid w:val="00EE10FE"/>
    <w:rsid w:val="00EE17E9"/>
    <w:rsid w:val="00EE1B7C"/>
    <w:rsid w:val="00EE205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3CBD"/>
    <w:rsid w:val="00F1510D"/>
    <w:rsid w:val="00F15233"/>
    <w:rsid w:val="00F15438"/>
    <w:rsid w:val="00F1635D"/>
    <w:rsid w:val="00F1785B"/>
    <w:rsid w:val="00F201C8"/>
    <w:rsid w:val="00F20C62"/>
    <w:rsid w:val="00F20CAA"/>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7F7"/>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2F1E"/>
    <w:rsid w:val="00F54020"/>
    <w:rsid w:val="00F5437B"/>
    <w:rsid w:val="00F54A36"/>
    <w:rsid w:val="00F552AE"/>
    <w:rsid w:val="00F5554F"/>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335"/>
    <w:rsid w:val="00F6473D"/>
    <w:rsid w:val="00F64ABD"/>
    <w:rsid w:val="00F6530A"/>
    <w:rsid w:val="00F65975"/>
    <w:rsid w:val="00F66F23"/>
    <w:rsid w:val="00F6788F"/>
    <w:rsid w:val="00F7281D"/>
    <w:rsid w:val="00F739C7"/>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0102"/>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BBA"/>
    <w:rsid w:val="00FA2E4C"/>
    <w:rsid w:val="00FA4751"/>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21F3"/>
    <w:rsid w:val="00FC3D7A"/>
    <w:rsid w:val="00FC4174"/>
    <w:rsid w:val="00FC4AAB"/>
    <w:rsid w:val="00FC50CD"/>
    <w:rsid w:val="00FC52C8"/>
    <w:rsid w:val="00FC7162"/>
    <w:rsid w:val="00FC7A0E"/>
    <w:rsid w:val="00FC7FDC"/>
    <w:rsid w:val="00FD0183"/>
    <w:rsid w:val="00FD0417"/>
    <w:rsid w:val="00FD0B26"/>
    <w:rsid w:val="00FD1448"/>
    <w:rsid w:val="00FD15B4"/>
    <w:rsid w:val="00FD268E"/>
    <w:rsid w:val="00FD29C1"/>
    <w:rsid w:val="00FD38C6"/>
    <w:rsid w:val="00FD64F4"/>
    <w:rsid w:val="00FD7E18"/>
    <w:rsid w:val="00FE0D6E"/>
    <w:rsid w:val="00FE1799"/>
    <w:rsid w:val="00FE1BA5"/>
    <w:rsid w:val="00FE21C7"/>
    <w:rsid w:val="00FE2FE0"/>
    <w:rsid w:val="00FE380A"/>
    <w:rsid w:val="00FE3B33"/>
    <w:rsid w:val="00FE4681"/>
    <w:rsid w:val="00FE47F2"/>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4097"/>
    <o:shapelayout v:ext="edit">
      <o:idmap v:ext="edit" data="1"/>
    </o:shapelayout>
  </w:shapeDefaults>
  <w:decimalSymbol w:val="."/>
  <w:listSeparator w:val=","/>
  <w14:docId w14:val="2C9C62B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ru-RU" w:eastAsia="ru-RU" w:bidi="ru-RU"/>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2553B9"/>
    <w:pPr>
      <w:tabs>
        <w:tab w:val="right" w:leader="dot" w:pos="5030"/>
      </w:tabs>
      <w:spacing w:after="0"/>
      <w:ind w:left="-18" w:hanging="2"/>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val="en-US" w:eastAsia="zh-CN" w:bidi="ar-SA"/>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CellMar>
        <w:left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go.microsoft.com/fwlink/?LinkId=324885"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go.microsoft.com/fwlink/?LinkId=286720" TargetMode="External"/><Relationship Id="rId196" Type="http://schemas.openxmlformats.org/officeDocument/2006/relationships/footer" Target="footer2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www.microsoft.com/dynamics/en/us/products/gp-availability.aspx" TargetMode="External"/><Relationship Id="rId165" Type="http://schemas.openxmlformats.org/officeDocument/2006/relationships/hyperlink" Target="https://mbs.microsoft.com/partnersource/partneressentials/pllp" TargetMode="External"/><Relationship Id="rId181" Type="http://schemas.openxmlformats.org/officeDocument/2006/relationships/footer" Target="footer16.xml"/><Relationship Id="rId186" Type="http://schemas.openxmlformats.org/officeDocument/2006/relationships/hyperlink" Target="http://go.microsoft.com/fwlink/?LinkId=29098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http://www.microsoft.com/en-us/dynamics/erp-explore-ax-capabilities.aspx" TargetMode="External"/><Relationship Id="rId171" Type="http://schemas.openxmlformats.org/officeDocument/2006/relationships/hyperlink" Target="http://go.microsoft.com/fwlink/?LinkId=247624" TargetMode="External"/><Relationship Id="rId176" Type="http://schemas.openxmlformats.org/officeDocument/2006/relationships/hyperlink" Target="https://choice.live.com/AdvertisementChoice/" TargetMode="External"/><Relationship Id="rId192" Type="http://schemas.openxmlformats.org/officeDocument/2006/relationships/hyperlink" Target="http://microsoft.com/licensing/contracts" TargetMode="External"/><Relationship Id="rId197" Type="http://schemas.openxmlformats.org/officeDocument/2006/relationships/footer" Target="footer22.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s://mbs.microsoft.com/partnersource/partneressentials/pllp" TargetMode="External"/><Relationship Id="rId166" Type="http://schemas.openxmlformats.org/officeDocument/2006/relationships/hyperlink" Target="http://go.microsoft.com/fwlink/?LinkId=517614&amp;clcid=0x409" TargetMode="External"/><Relationship Id="rId182" Type="http://schemas.openxmlformats.org/officeDocument/2006/relationships/footer" Target="footer17.xml"/><Relationship Id="rId187" Type="http://schemas.openxmlformats.org/officeDocument/2006/relationships/hyperlink" Target="http://technet.microsoft.com/en-us/windowsserver/default.aspx"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footer" Target="footer15.xml"/><Relationship Id="rId156" Type="http://schemas.openxmlformats.org/officeDocument/2006/relationships/hyperlink" Target="https://mbs.microsoft.com/partnersource/partneressentials/pllp" TargetMode="External"/><Relationship Id="rId177" Type="http://schemas.openxmlformats.org/officeDocument/2006/relationships/hyperlink" Target="http://go.microsoft.com/fwlink/?LinkId=286955" TargetMode="External"/><Relationship Id="rId198" Type="http://schemas.openxmlformats.org/officeDocument/2006/relationships/fontTable" Target="fontTable.xml"/><Relationship Id="rId172" Type="http://schemas.openxmlformats.org/officeDocument/2006/relationships/hyperlink" Target="https://choice.live.com/AdvertisementChoice/" TargetMode="External"/><Relationship Id="rId193" Type="http://schemas.openxmlformats.org/officeDocument/2006/relationships/hyperlink" Target="http://www.mpegla.com/index1.cfm"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www.microsoft.com/dynamics/en/us/products/sl-availability.aspx" TargetMode="External"/><Relationship Id="rId188" Type="http://schemas.openxmlformats.org/officeDocument/2006/relationships/footer" Target="footer20.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go.microsoft.com/fwlink/?LinkId=324885" TargetMode="External"/><Relationship Id="rId183" Type="http://schemas.openxmlformats.org/officeDocument/2006/relationships/footer" Target="footer18.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http://www.microsoft.com"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explore.ms" TargetMode="External"/><Relationship Id="rId173" Type="http://schemas.openxmlformats.org/officeDocument/2006/relationships/hyperlink" Target="http://go.microsoft.com/fwlink/?LinkId=286955" TargetMode="External"/><Relationship Id="rId194" Type="http://schemas.openxmlformats.org/officeDocument/2006/relationships/hyperlink" Target="https://www.yammer.com/about/terms/" TargetMode="External"/><Relationship Id="rId199" Type="http://schemas.openxmlformats.org/officeDocument/2006/relationships/theme" Target="theme/theme1.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s://mbs.microsoft.com/partnersource/partneressentials/pllp"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go.microsoft.com/fwlink/?LinkId=266708" TargetMode="External"/><Relationship Id="rId184" Type="http://schemas.openxmlformats.org/officeDocument/2006/relationships/footer" Target="footer19.xml"/><Relationship Id="rId189" Type="http://schemas.openxmlformats.org/officeDocument/2006/relationships/hyperlink" Target="http://go.microsoft.com/?linkid=9710837"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buy-ax-software.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go.microsoft.com/?linkid=9710837"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privacy/" TargetMode="External"/><Relationship Id="rId190" Type="http://schemas.openxmlformats.org/officeDocument/2006/relationships/hyperlink" Target="http://go.microsoft.com/fwlink/?LinkID=248686"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www.microsoft.com/dynamics/en/us/products/nav-availability.aspx" TargetMode="External"/><Relationship Id="rId169" Type="http://schemas.openxmlformats.org/officeDocument/2006/relationships/hyperlink" Target="http://go.microsoft.com/fwlink/?LinkId=286955" TargetMode="External"/><Relationship Id="rId185" Type="http://schemas.openxmlformats.org/officeDocument/2006/relationships/hyperlink" Target="http://go.microsoft.com/fwlink/?LinkID=223678"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s://choice.live.com/AdvertisementChoice/"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yperlink" Target="mailto:joe@smith.com" TargetMode="External"/><Relationship Id="rId175" Type="http://schemas.openxmlformats.org/officeDocument/2006/relationships/hyperlink" Target="http://go.microsoft.com/fwlink/?LinkId=286955"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F2F0A507-664E-434E-87EB-3A9975FEA6DE}">
  <ds:schemaRefs>
    <ds:schemaRef ds:uri="http://schemas.openxmlformats.org/officeDocument/2006/bibliography"/>
  </ds:schemaRefs>
</ds:datastoreItem>
</file>

<file path=customXml/itemProps10.xml><?xml version="1.0" encoding="utf-8"?>
<ds:datastoreItem xmlns:ds="http://schemas.openxmlformats.org/officeDocument/2006/customXml" ds:itemID="{8C1A55BE-2FA0-4CD8-BD93-7CB3DF07AC77}">
  <ds:schemaRefs>
    <ds:schemaRef ds:uri="http://schemas.openxmlformats.org/officeDocument/2006/bibliography"/>
  </ds:schemaRefs>
</ds:datastoreItem>
</file>

<file path=customXml/itemProps11.xml><?xml version="1.0" encoding="utf-8"?>
<ds:datastoreItem xmlns:ds="http://schemas.openxmlformats.org/officeDocument/2006/customXml" ds:itemID="{5BFDA722-D92E-49C1-8530-D0EA63490279}">
  <ds:schemaRefs>
    <ds:schemaRef ds:uri="http://schemas.openxmlformats.org/officeDocument/2006/bibliography"/>
  </ds:schemaRefs>
</ds:datastoreItem>
</file>

<file path=customXml/itemProps12.xml><?xml version="1.0" encoding="utf-8"?>
<ds:datastoreItem xmlns:ds="http://schemas.openxmlformats.org/officeDocument/2006/customXml" ds:itemID="{5837B8DD-28C4-4B03-86B5-D35B66BFCA70}">
  <ds:schemaRefs>
    <ds:schemaRef ds:uri="http://schemas.openxmlformats.org/officeDocument/2006/bibliography"/>
  </ds:schemaRefs>
</ds:datastoreItem>
</file>

<file path=customXml/itemProps13.xml><?xml version="1.0" encoding="utf-8"?>
<ds:datastoreItem xmlns:ds="http://schemas.openxmlformats.org/officeDocument/2006/customXml" ds:itemID="{B83C12F8-62F2-4188-B531-A440A6909BE2}">
  <ds:schemaRefs>
    <ds:schemaRef ds:uri="http://schemas.openxmlformats.org/officeDocument/2006/bibliography"/>
  </ds:schemaRefs>
</ds:datastoreItem>
</file>

<file path=customXml/itemProps14.xml><?xml version="1.0" encoding="utf-8"?>
<ds:datastoreItem xmlns:ds="http://schemas.openxmlformats.org/officeDocument/2006/customXml" ds:itemID="{0412C734-AECA-44F2-9722-833158FA6029}">
  <ds:schemaRefs>
    <ds:schemaRef ds:uri="http://schemas.openxmlformats.org/officeDocument/2006/bibliography"/>
  </ds:schemaRefs>
</ds:datastoreItem>
</file>

<file path=customXml/itemProps15.xml><?xml version="1.0" encoding="utf-8"?>
<ds:datastoreItem xmlns:ds="http://schemas.openxmlformats.org/officeDocument/2006/customXml" ds:itemID="{EE607807-F364-4324-9B85-0B32AF85C555}">
  <ds:schemaRefs>
    <ds:schemaRef ds:uri="http://schemas.openxmlformats.org/officeDocument/2006/bibliography"/>
  </ds:schemaRefs>
</ds:datastoreItem>
</file>

<file path=customXml/itemProps16.xml><?xml version="1.0" encoding="utf-8"?>
<ds:datastoreItem xmlns:ds="http://schemas.openxmlformats.org/officeDocument/2006/customXml" ds:itemID="{AB1C6AA1-F2D4-4C1B-B0CE-F2060F918644}">
  <ds:schemaRefs>
    <ds:schemaRef ds:uri="http://schemas.openxmlformats.org/officeDocument/2006/bibliography"/>
  </ds:schemaRefs>
</ds:datastoreItem>
</file>

<file path=customXml/itemProps17.xml><?xml version="1.0" encoding="utf-8"?>
<ds:datastoreItem xmlns:ds="http://schemas.openxmlformats.org/officeDocument/2006/customXml" ds:itemID="{8D615D20-519C-4BEB-B585-B0895F21014E}">
  <ds:schemaRefs>
    <ds:schemaRef ds:uri="http://schemas.openxmlformats.org/officeDocument/2006/bibliography"/>
  </ds:schemaRefs>
</ds:datastoreItem>
</file>

<file path=customXml/itemProps18.xml><?xml version="1.0" encoding="utf-8"?>
<ds:datastoreItem xmlns:ds="http://schemas.openxmlformats.org/officeDocument/2006/customXml" ds:itemID="{AA7303DB-DCB2-4835-A153-8F2A468DA8B8}">
  <ds:schemaRefs>
    <ds:schemaRef ds:uri="http://schemas.openxmlformats.org/officeDocument/2006/bibliography"/>
  </ds:schemaRefs>
</ds:datastoreItem>
</file>

<file path=customXml/itemProps19.xml><?xml version="1.0" encoding="utf-8"?>
<ds:datastoreItem xmlns:ds="http://schemas.openxmlformats.org/officeDocument/2006/customXml" ds:itemID="{66D34350-C7D4-4E5A-95E1-E106A7CBF68F}">
  <ds:schemaRefs>
    <ds:schemaRef ds:uri="http://schemas.openxmlformats.org/officeDocument/2006/bibliography"/>
  </ds:schemaRefs>
</ds:datastoreItem>
</file>

<file path=customXml/itemProps2.xml><?xml version="1.0" encoding="utf-8"?>
<ds:datastoreItem xmlns:ds="http://schemas.openxmlformats.org/officeDocument/2006/customXml" ds:itemID="{6580AFD5-AF2F-4F22-AC63-6A852F8F3C79}">
  <ds:schemaRefs>
    <ds:schemaRef ds:uri="http://schemas.openxmlformats.org/officeDocument/2006/bibliography"/>
  </ds:schemaRefs>
</ds:datastoreItem>
</file>

<file path=customXml/itemProps20.xml><?xml version="1.0" encoding="utf-8"?>
<ds:datastoreItem xmlns:ds="http://schemas.openxmlformats.org/officeDocument/2006/customXml" ds:itemID="{2813B6E9-39DB-4F93-A6A7-63D0863AF915}">
  <ds:schemaRefs>
    <ds:schemaRef ds:uri="http://schemas.openxmlformats.org/officeDocument/2006/bibliography"/>
  </ds:schemaRefs>
</ds:datastoreItem>
</file>

<file path=customXml/itemProps21.xml><?xml version="1.0" encoding="utf-8"?>
<ds:datastoreItem xmlns:ds="http://schemas.openxmlformats.org/officeDocument/2006/customXml" ds:itemID="{9DA8FF2C-75BE-4517-A891-AD38DDB12E88}">
  <ds:schemaRefs>
    <ds:schemaRef ds:uri="http://schemas.openxmlformats.org/officeDocument/2006/bibliography"/>
  </ds:schemaRefs>
</ds:datastoreItem>
</file>

<file path=customXml/itemProps22.xml><?xml version="1.0" encoding="utf-8"?>
<ds:datastoreItem xmlns:ds="http://schemas.openxmlformats.org/officeDocument/2006/customXml" ds:itemID="{21600DA0-0BE1-4288-84D9-D531EC90E3B1}">
  <ds:schemaRefs>
    <ds:schemaRef ds:uri="http://schemas.openxmlformats.org/officeDocument/2006/bibliography"/>
  </ds:schemaRefs>
</ds:datastoreItem>
</file>

<file path=customXml/itemProps23.xml><?xml version="1.0" encoding="utf-8"?>
<ds:datastoreItem xmlns:ds="http://schemas.openxmlformats.org/officeDocument/2006/customXml" ds:itemID="{E4C2BB57-404E-415E-861D-12E66C684DF7}">
  <ds:schemaRefs>
    <ds:schemaRef ds:uri="http://schemas.openxmlformats.org/officeDocument/2006/bibliography"/>
  </ds:schemaRefs>
</ds:datastoreItem>
</file>

<file path=customXml/itemProps24.xml><?xml version="1.0" encoding="utf-8"?>
<ds:datastoreItem xmlns:ds="http://schemas.openxmlformats.org/officeDocument/2006/customXml" ds:itemID="{DB6EF51D-53C8-4674-8E67-F863B0545FF3}">
  <ds:schemaRefs>
    <ds:schemaRef ds:uri="http://schemas.openxmlformats.org/officeDocument/2006/bibliography"/>
  </ds:schemaRefs>
</ds:datastoreItem>
</file>

<file path=customXml/itemProps25.xml><?xml version="1.0" encoding="utf-8"?>
<ds:datastoreItem xmlns:ds="http://schemas.openxmlformats.org/officeDocument/2006/customXml" ds:itemID="{4CA97E73-84F7-49E2-BF35-6B2E8D4CED15}">
  <ds:schemaRefs>
    <ds:schemaRef ds:uri="http://schemas.openxmlformats.org/officeDocument/2006/bibliography"/>
  </ds:schemaRefs>
</ds:datastoreItem>
</file>

<file path=customXml/itemProps26.xml><?xml version="1.0" encoding="utf-8"?>
<ds:datastoreItem xmlns:ds="http://schemas.openxmlformats.org/officeDocument/2006/customXml" ds:itemID="{4D502922-BDF7-4CE1-A9AD-8F31F635B7F2}">
  <ds:schemaRefs>
    <ds:schemaRef ds:uri="http://schemas.openxmlformats.org/officeDocument/2006/bibliography"/>
  </ds:schemaRefs>
</ds:datastoreItem>
</file>

<file path=customXml/itemProps27.xml><?xml version="1.0" encoding="utf-8"?>
<ds:datastoreItem xmlns:ds="http://schemas.openxmlformats.org/officeDocument/2006/customXml" ds:itemID="{0401B3DA-734C-46C1-9DAC-CEE8C0CED613}">
  <ds:schemaRefs>
    <ds:schemaRef ds:uri="http://schemas.openxmlformats.org/officeDocument/2006/bibliography"/>
  </ds:schemaRefs>
</ds:datastoreItem>
</file>

<file path=customXml/itemProps28.xml><?xml version="1.0" encoding="utf-8"?>
<ds:datastoreItem xmlns:ds="http://schemas.openxmlformats.org/officeDocument/2006/customXml" ds:itemID="{AC9D202E-9746-472E-A42C-2F7B84773C2A}">
  <ds:schemaRefs>
    <ds:schemaRef ds:uri="http://schemas.openxmlformats.org/officeDocument/2006/bibliography"/>
  </ds:schemaRefs>
</ds:datastoreItem>
</file>

<file path=customXml/itemProps29.xml><?xml version="1.0" encoding="utf-8"?>
<ds:datastoreItem xmlns:ds="http://schemas.openxmlformats.org/officeDocument/2006/customXml" ds:itemID="{F67BB8DA-71D6-4807-A0D6-7F328EA6BBB5}">
  <ds:schemaRefs>
    <ds:schemaRef ds:uri="http://schemas.openxmlformats.org/officeDocument/2006/bibliography"/>
  </ds:schemaRefs>
</ds:datastoreItem>
</file>

<file path=customXml/itemProps3.xml><?xml version="1.0" encoding="utf-8"?>
<ds:datastoreItem xmlns:ds="http://schemas.openxmlformats.org/officeDocument/2006/customXml" ds:itemID="{3D42E199-1D6E-49FF-866E-E5E6B7EEC8FA}">
  <ds:schemaRefs>
    <ds:schemaRef ds:uri="http://schemas.openxmlformats.org/officeDocument/2006/bibliography"/>
  </ds:schemaRefs>
</ds:datastoreItem>
</file>

<file path=customXml/itemProps30.xml><?xml version="1.0" encoding="utf-8"?>
<ds:datastoreItem xmlns:ds="http://schemas.openxmlformats.org/officeDocument/2006/customXml" ds:itemID="{09F868E3-26FA-4919-864E-5B9F3BC565E7}">
  <ds:schemaRefs>
    <ds:schemaRef ds:uri="http://schemas.openxmlformats.org/officeDocument/2006/bibliography"/>
  </ds:schemaRefs>
</ds:datastoreItem>
</file>

<file path=customXml/itemProps31.xml><?xml version="1.0" encoding="utf-8"?>
<ds:datastoreItem xmlns:ds="http://schemas.openxmlformats.org/officeDocument/2006/customXml" ds:itemID="{E296BEB4-8249-497B-881E-904692E58D3F}">
  <ds:schemaRefs>
    <ds:schemaRef ds:uri="http://schemas.openxmlformats.org/officeDocument/2006/bibliography"/>
  </ds:schemaRefs>
</ds:datastoreItem>
</file>

<file path=customXml/itemProps32.xml><?xml version="1.0" encoding="utf-8"?>
<ds:datastoreItem xmlns:ds="http://schemas.openxmlformats.org/officeDocument/2006/customXml" ds:itemID="{80EA5F04-7FF5-4BF8-9B12-764CA73FD190}">
  <ds:schemaRefs>
    <ds:schemaRef ds:uri="http://schemas.openxmlformats.org/officeDocument/2006/bibliography"/>
  </ds:schemaRefs>
</ds:datastoreItem>
</file>

<file path=customXml/itemProps33.xml><?xml version="1.0" encoding="utf-8"?>
<ds:datastoreItem xmlns:ds="http://schemas.openxmlformats.org/officeDocument/2006/customXml" ds:itemID="{0F057D58-CEA2-4E64-980C-A7A457341B99}">
  <ds:schemaRefs>
    <ds:schemaRef ds:uri="http://schemas.openxmlformats.org/officeDocument/2006/bibliography"/>
  </ds:schemaRefs>
</ds:datastoreItem>
</file>

<file path=customXml/itemProps34.xml><?xml version="1.0" encoding="utf-8"?>
<ds:datastoreItem xmlns:ds="http://schemas.openxmlformats.org/officeDocument/2006/customXml" ds:itemID="{45629F08-F815-4194-8D87-5C9FA15390B7}">
  <ds:schemaRefs>
    <ds:schemaRef ds:uri="http://schemas.openxmlformats.org/officeDocument/2006/bibliography"/>
  </ds:schemaRefs>
</ds:datastoreItem>
</file>

<file path=customXml/itemProps35.xml><?xml version="1.0" encoding="utf-8"?>
<ds:datastoreItem xmlns:ds="http://schemas.openxmlformats.org/officeDocument/2006/customXml" ds:itemID="{B8621F74-AC6E-4FB7-B254-34EC5A3B1356}">
  <ds:schemaRefs>
    <ds:schemaRef ds:uri="http://schemas.openxmlformats.org/officeDocument/2006/bibliography"/>
  </ds:schemaRefs>
</ds:datastoreItem>
</file>

<file path=customXml/itemProps36.xml><?xml version="1.0" encoding="utf-8"?>
<ds:datastoreItem xmlns:ds="http://schemas.openxmlformats.org/officeDocument/2006/customXml" ds:itemID="{7EC2244B-8F8F-48D7-A453-030EE0AE3A75}">
  <ds:schemaRefs>
    <ds:schemaRef ds:uri="http://schemas.openxmlformats.org/officeDocument/2006/bibliography"/>
  </ds:schemaRefs>
</ds:datastoreItem>
</file>

<file path=customXml/itemProps37.xml><?xml version="1.0" encoding="utf-8"?>
<ds:datastoreItem xmlns:ds="http://schemas.openxmlformats.org/officeDocument/2006/customXml" ds:itemID="{17236D91-E39E-4569-9DCF-18DD7101C0B9}">
  <ds:schemaRefs>
    <ds:schemaRef ds:uri="http://schemas.openxmlformats.org/officeDocument/2006/bibliography"/>
  </ds:schemaRefs>
</ds:datastoreItem>
</file>

<file path=customXml/itemProps38.xml><?xml version="1.0" encoding="utf-8"?>
<ds:datastoreItem xmlns:ds="http://schemas.openxmlformats.org/officeDocument/2006/customXml" ds:itemID="{D78AA289-0C02-4CCA-BD14-31AE84C47259}">
  <ds:schemaRefs>
    <ds:schemaRef ds:uri="http://schemas.openxmlformats.org/officeDocument/2006/bibliography"/>
  </ds:schemaRefs>
</ds:datastoreItem>
</file>

<file path=customXml/itemProps39.xml><?xml version="1.0" encoding="utf-8"?>
<ds:datastoreItem xmlns:ds="http://schemas.openxmlformats.org/officeDocument/2006/customXml" ds:itemID="{486EDCB4-D8D8-4EFC-BBA3-43C57208BE5C}">
  <ds:schemaRefs>
    <ds:schemaRef ds:uri="http://schemas.openxmlformats.org/officeDocument/2006/bibliography"/>
  </ds:schemaRefs>
</ds:datastoreItem>
</file>

<file path=customXml/itemProps4.xml><?xml version="1.0" encoding="utf-8"?>
<ds:datastoreItem xmlns:ds="http://schemas.openxmlformats.org/officeDocument/2006/customXml" ds:itemID="{E221E562-D10B-43F9-BC0B-96C655A15C10}">
  <ds:schemaRefs>
    <ds:schemaRef ds:uri="http://schemas.openxmlformats.org/officeDocument/2006/bibliography"/>
  </ds:schemaRefs>
</ds:datastoreItem>
</file>

<file path=customXml/itemProps40.xml><?xml version="1.0" encoding="utf-8"?>
<ds:datastoreItem xmlns:ds="http://schemas.openxmlformats.org/officeDocument/2006/customXml" ds:itemID="{ACD6802A-D346-428D-94E7-7CE63273EFEF}">
  <ds:schemaRefs>
    <ds:schemaRef ds:uri="http://schemas.openxmlformats.org/officeDocument/2006/bibliography"/>
  </ds:schemaRefs>
</ds:datastoreItem>
</file>

<file path=customXml/itemProps41.xml><?xml version="1.0" encoding="utf-8"?>
<ds:datastoreItem xmlns:ds="http://schemas.openxmlformats.org/officeDocument/2006/customXml" ds:itemID="{210EF319-2005-4366-8968-18FAE5302E93}">
  <ds:schemaRefs>
    <ds:schemaRef ds:uri="http://schemas.openxmlformats.org/officeDocument/2006/bibliography"/>
  </ds:schemaRefs>
</ds:datastoreItem>
</file>

<file path=customXml/itemProps42.xml><?xml version="1.0" encoding="utf-8"?>
<ds:datastoreItem xmlns:ds="http://schemas.openxmlformats.org/officeDocument/2006/customXml" ds:itemID="{41657FBB-FDDF-4AF8-8DF7-013960DBEDB2}">
  <ds:schemaRefs>
    <ds:schemaRef ds:uri="http://schemas.openxmlformats.org/officeDocument/2006/bibliography"/>
  </ds:schemaRefs>
</ds:datastoreItem>
</file>

<file path=customXml/itemProps43.xml><?xml version="1.0" encoding="utf-8"?>
<ds:datastoreItem xmlns:ds="http://schemas.openxmlformats.org/officeDocument/2006/customXml" ds:itemID="{2AA3DE14-0DDD-4C93-9BE2-386C5BA7BEF5}">
  <ds:schemaRefs>
    <ds:schemaRef ds:uri="http://schemas.openxmlformats.org/officeDocument/2006/bibliography"/>
  </ds:schemaRefs>
</ds:datastoreItem>
</file>

<file path=customXml/itemProps44.xml><?xml version="1.0" encoding="utf-8"?>
<ds:datastoreItem xmlns:ds="http://schemas.openxmlformats.org/officeDocument/2006/customXml" ds:itemID="{01CA4E04-C4F0-4454-81EE-846E46D93174}">
  <ds:schemaRefs>
    <ds:schemaRef ds:uri="http://schemas.openxmlformats.org/officeDocument/2006/bibliography"/>
  </ds:schemaRefs>
</ds:datastoreItem>
</file>

<file path=customXml/itemProps45.xml><?xml version="1.0" encoding="utf-8"?>
<ds:datastoreItem xmlns:ds="http://schemas.openxmlformats.org/officeDocument/2006/customXml" ds:itemID="{1BC08834-7BDB-4C69-8EEB-489FBD8A582D}">
  <ds:schemaRefs>
    <ds:schemaRef ds:uri="http://schemas.openxmlformats.org/officeDocument/2006/bibliography"/>
  </ds:schemaRefs>
</ds:datastoreItem>
</file>

<file path=customXml/itemProps46.xml><?xml version="1.0" encoding="utf-8"?>
<ds:datastoreItem xmlns:ds="http://schemas.openxmlformats.org/officeDocument/2006/customXml" ds:itemID="{7D495E8A-4B17-4B70-990C-C48F39826997}">
  <ds:schemaRefs>
    <ds:schemaRef ds:uri="http://schemas.openxmlformats.org/officeDocument/2006/bibliography"/>
  </ds:schemaRefs>
</ds:datastoreItem>
</file>

<file path=customXml/itemProps47.xml><?xml version="1.0" encoding="utf-8"?>
<ds:datastoreItem xmlns:ds="http://schemas.openxmlformats.org/officeDocument/2006/customXml" ds:itemID="{9A5E3888-B658-424D-AF37-F60492957181}">
  <ds:schemaRefs>
    <ds:schemaRef ds:uri="http://schemas.openxmlformats.org/officeDocument/2006/bibliography"/>
  </ds:schemaRefs>
</ds:datastoreItem>
</file>

<file path=customXml/itemProps48.xml><?xml version="1.0" encoding="utf-8"?>
<ds:datastoreItem xmlns:ds="http://schemas.openxmlformats.org/officeDocument/2006/customXml" ds:itemID="{08761A39-E96E-4E04-9E5F-C9985B273760}">
  <ds:schemaRefs>
    <ds:schemaRef ds:uri="http://schemas.openxmlformats.org/officeDocument/2006/bibliography"/>
  </ds:schemaRefs>
</ds:datastoreItem>
</file>

<file path=customXml/itemProps49.xml><?xml version="1.0" encoding="utf-8"?>
<ds:datastoreItem xmlns:ds="http://schemas.openxmlformats.org/officeDocument/2006/customXml" ds:itemID="{F9D8FA5A-C46C-4EBD-902D-543B1A7B1D4E}">
  <ds:schemaRefs>
    <ds:schemaRef ds:uri="http://schemas.openxmlformats.org/officeDocument/2006/bibliography"/>
  </ds:schemaRefs>
</ds:datastoreItem>
</file>

<file path=customXml/itemProps5.xml><?xml version="1.0" encoding="utf-8"?>
<ds:datastoreItem xmlns:ds="http://schemas.openxmlformats.org/officeDocument/2006/customXml" ds:itemID="{36ABBFCC-0CBC-4ACC-BD42-C48E5F9731F4}">
  <ds:schemaRefs>
    <ds:schemaRef ds:uri="http://schemas.openxmlformats.org/officeDocument/2006/bibliography"/>
  </ds:schemaRefs>
</ds:datastoreItem>
</file>

<file path=customXml/itemProps50.xml><?xml version="1.0" encoding="utf-8"?>
<ds:datastoreItem xmlns:ds="http://schemas.openxmlformats.org/officeDocument/2006/customXml" ds:itemID="{EFD0ED2B-55D4-4BE5-A539-089B8AB1DE08}">
  <ds:schemaRefs>
    <ds:schemaRef ds:uri="http://schemas.openxmlformats.org/officeDocument/2006/bibliography"/>
  </ds:schemaRefs>
</ds:datastoreItem>
</file>

<file path=customXml/itemProps51.xml><?xml version="1.0" encoding="utf-8"?>
<ds:datastoreItem xmlns:ds="http://schemas.openxmlformats.org/officeDocument/2006/customXml" ds:itemID="{3DEB40DE-E4FD-40DA-8AB0-A620E3116867}">
  <ds:schemaRefs>
    <ds:schemaRef ds:uri="http://schemas.openxmlformats.org/officeDocument/2006/bibliography"/>
  </ds:schemaRefs>
</ds:datastoreItem>
</file>

<file path=customXml/itemProps52.xml><?xml version="1.0" encoding="utf-8"?>
<ds:datastoreItem xmlns:ds="http://schemas.openxmlformats.org/officeDocument/2006/customXml" ds:itemID="{21684765-08BC-4ED5-9B60-B934F556327D}">
  <ds:schemaRefs>
    <ds:schemaRef ds:uri="http://schemas.openxmlformats.org/officeDocument/2006/bibliography"/>
  </ds:schemaRefs>
</ds:datastoreItem>
</file>

<file path=customXml/itemProps53.xml><?xml version="1.0" encoding="utf-8"?>
<ds:datastoreItem xmlns:ds="http://schemas.openxmlformats.org/officeDocument/2006/customXml" ds:itemID="{1B051A59-3B4C-4892-8725-FC9EA7DBF504}">
  <ds:schemaRefs>
    <ds:schemaRef ds:uri="http://schemas.openxmlformats.org/officeDocument/2006/bibliography"/>
  </ds:schemaRefs>
</ds:datastoreItem>
</file>

<file path=customXml/itemProps54.xml><?xml version="1.0" encoding="utf-8"?>
<ds:datastoreItem xmlns:ds="http://schemas.openxmlformats.org/officeDocument/2006/customXml" ds:itemID="{FEA7A014-0267-4824-B4BF-5C9FE7F21822}">
  <ds:schemaRefs>
    <ds:schemaRef ds:uri="http://schemas.openxmlformats.org/officeDocument/2006/bibliography"/>
  </ds:schemaRefs>
</ds:datastoreItem>
</file>

<file path=customXml/itemProps55.xml><?xml version="1.0" encoding="utf-8"?>
<ds:datastoreItem xmlns:ds="http://schemas.openxmlformats.org/officeDocument/2006/customXml" ds:itemID="{FCB62521-9783-4B5D-BCC5-091A42D283C4}">
  <ds:schemaRefs>
    <ds:schemaRef ds:uri="http://schemas.openxmlformats.org/officeDocument/2006/bibliography"/>
  </ds:schemaRefs>
</ds:datastoreItem>
</file>

<file path=customXml/itemProps56.xml><?xml version="1.0" encoding="utf-8"?>
<ds:datastoreItem xmlns:ds="http://schemas.openxmlformats.org/officeDocument/2006/customXml" ds:itemID="{E0F2523A-59C1-4848-B1AC-50EA5E48F8DE}">
  <ds:schemaRefs>
    <ds:schemaRef ds:uri="http://schemas.openxmlformats.org/officeDocument/2006/bibliography"/>
  </ds:schemaRefs>
</ds:datastoreItem>
</file>

<file path=customXml/itemProps57.xml><?xml version="1.0" encoding="utf-8"?>
<ds:datastoreItem xmlns:ds="http://schemas.openxmlformats.org/officeDocument/2006/customXml" ds:itemID="{35C55F6A-88B6-42F2-8FC6-95C2B8E0F6AD}">
  <ds:schemaRefs>
    <ds:schemaRef ds:uri="http://schemas.openxmlformats.org/officeDocument/2006/bibliography"/>
  </ds:schemaRefs>
</ds:datastoreItem>
</file>

<file path=customXml/itemProps58.xml><?xml version="1.0" encoding="utf-8"?>
<ds:datastoreItem xmlns:ds="http://schemas.openxmlformats.org/officeDocument/2006/customXml" ds:itemID="{96F9D35D-7B3D-409D-B2A5-150E663514DE}">
  <ds:schemaRefs>
    <ds:schemaRef ds:uri="http://schemas.openxmlformats.org/officeDocument/2006/bibliography"/>
  </ds:schemaRefs>
</ds:datastoreItem>
</file>

<file path=customXml/itemProps59.xml><?xml version="1.0" encoding="utf-8"?>
<ds:datastoreItem xmlns:ds="http://schemas.openxmlformats.org/officeDocument/2006/customXml" ds:itemID="{28A5DF9C-27F6-49C2-8CBE-FDC750FDC3D9}">
  <ds:schemaRefs>
    <ds:schemaRef ds:uri="http://schemas.openxmlformats.org/officeDocument/2006/bibliography"/>
  </ds:schemaRefs>
</ds:datastoreItem>
</file>

<file path=customXml/itemProps6.xml><?xml version="1.0" encoding="utf-8"?>
<ds:datastoreItem xmlns:ds="http://schemas.openxmlformats.org/officeDocument/2006/customXml" ds:itemID="{3D098899-6FEB-4544-9B4A-E1469046AA76}">
  <ds:schemaRefs>
    <ds:schemaRef ds:uri="http://schemas.openxmlformats.org/officeDocument/2006/bibliography"/>
  </ds:schemaRefs>
</ds:datastoreItem>
</file>

<file path=customXml/itemProps60.xml><?xml version="1.0" encoding="utf-8"?>
<ds:datastoreItem xmlns:ds="http://schemas.openxmlformats.org/officeDocument/2006/customXml" ds:itemID="{E1232882-4BE5-4E91-9998-CE445EC39A96}">
  <ds:schemaRefs>
    <ds:schemaRef ds:uri="http://schemas.openxmlformats.org/officeDocument/2006/bibliography"/>
  </ds:schemaRefs>
</ds:datastoreItem>
</file>

<file path=customXml/itemProps61.xml><?xml version="1.0" encoding="utf-8"?>
<ds:datastoreItem xmlns:ds="http://schemas.openxmlformats.org/officeDocument/2006/customXml" ds:itemID="{2613C334-CBEA-44DB-BE3F-1D201B9464C4}">
  <ds:schemaRefs>
    <ds:schemaRef ds:uri="http://schemas.openxmlformats.org/officeDocument/2006/bibliography"/>
  </ds:schemaRefs>
</ds:datastoreItem>
</file>

<file path=customXml/itemProps62.xml><?xml version="1.0" encoding="utf-8"?>
<ds:datastoreItem xmlns:ds="http://schemas.openxmlformats.org/officeDocument/2006/customXml" ds:itemID="{7E1E3C1D-CD3F-4383-AD6D-B235A6AC4816}">
  <ds:schemaRefs>
    <ds:schemaRef ds:uri="http://schemas.openxmlformats.org/officeDocument/2006/bibliography"/>
  </ds:schemaRefs>
</ds:datastoreItem>
</file>

<file path=customXml/itemProps63.xml><?xml version="1.0" encoding="utf-8"?>
<ds:datastoreItem xmlns:ds="http://schemas.openxmlformats.org/officeDocument/2006/customXml" ds:itemID="{E14CC32F-8A2C-4023-B385-56F3A4D392F9}">
  <ds:schemaRefs>
    <ds:schemaRef ds:uri="http://schemas.openxmlformats.org/officeDocument/2006/bibliography"/>
  </ds:schemaRefs>
</ds:datastoreItem>
</file>

<file path=customXml/itemProps64.xml><?xml version="1.0" encoding="utf-8"?>
<ds:datastoreItem xmlns:ds="http://schemas.openxmlformats.org/officeDocument/2006/customXml" ds:itemID="{B46DF4A8-3377-4F10-A92D-8110B1D8150F}">
  <ds:schemaRefs>
    <ds:schemaRef ds:uri="http://schemas.openxmlformats.org/officeDocument/2006/bibliography"/>
  </ds:schemaRefs>
</ds:datastoreItem>
</file>

<file path=customXml/itemProps65.xml><?xml version="1.0" encoding="utf-8"?>
<ds:datastoreItem xmlns:ds="http://schemas.openxmlformats.org/officeDocument/2006/customXml" ds:itemID="{862CD918-C7D7-4162-9E94-9AAB596894D8}">
  <ds:schemaRefs>
    <ds:schemaRef ds:uri="http://schemas.openxmlformats.org/officeDocument/2006/bibliography"/>
  </ds:schemaRefs>
</ds:datastoreItem>
</file>

<file path=customXml/itemProps66.xml><?xml version="1.0" encoding="utf-8"?>
<ds:datastoreItem xmlns:ds="http://schemas.openxmlformats.org/officeDocument/2006/customXml" ds:itemID="{C3979B4C-DF0C-4D37-9844-77372893B136}">
  <ds:schemaRefs>
    <ds:schemaRef ds:uri="http://schemas.openxmlformats.org/officeDocument/2006/bibliography"/>
  </ds:schemaRefs>
</ds:datastoreItem>
</file>

<file path=customXml/itemProps67.xml><?xml version="1.0" encoding="utf-8"?>
<ds:datastoreItem xmlns:ds="http://schemas.openxmlformats.org/officeDocument/2006/customXml" ds:itemID="{2824B9F3-417E-4990-9F4B-CBD7C085FE04}">
  <ds:schemaRefs>
    <ds:schemaRef ds:uri="http://schemas.openxmlformats.org/officeDocument/2006/bibliography"/>
  </ds:schemaRefs>
</ds:datastoreItem>
</file>

<file path=customXml/itemProps68.xml><?xml version="1.0" encoding="utf-8"?>
<ds:datastoreItem xmlns:ds="http://schemas.openxmlformats.org/officeDocument/2006/customXml" ds:itemID="{EB8EDED9-73BE-49E7-ADC6-996393C2313E}">
  <ds:schemaRefs>
    <ds:schemaRef ds:uri="http://schemas.openxmlformats.org/officeDocument/2006/bibliography"/>
  </ds:schemaRefs>
</ds:datastoreItem>
</file>

<file path=customXml/itemProps69.xml><?xml version="1.0" encoding="utf-8"?>
<ds:datastoreItem xmlns:ds="http://schemas.openxmlformats.org/officeDocument/2006/customXml" ds:itemID="{1AC9FBE4-12AF-4DCA-BBD2-75B34EC7A075}">
  <ds:schemaRefs>
    <ds:schemaRef ds:uri="http://schemas.openxmlformats.org/officeDocument/2006/bibliography"/>
  </ds:schemaRefs>
</ds:datastoreItem>
</file>

<file path=customXml/itemProps7.xml><?xml version="1.0" encoding="utf-8"?>
<ds:datastoreItem xmlns:ds="http://schemas.openxmlformats.org/officeDocument/2006/customXml" ds:itemID="{BB462142-AD45-4F16-8EDA-C82A1DCD005C}">
  <ds:schemaRefs>
    <ds:schemaRef ds:uri="http://schemas.openxmlformats.org/officeDocument/2006/bibliography"/>
  </ds:schemaRefs>
</ds:datastoreItem>
</file>

<file path=customXml/itemProps70.xml><?xml version="1.0" encoding="utf-8"?>
<ds:datastoreItem xmlns:ds="http://schemas.openxmlformats.org/officeDocument/2006/customXml" ds:itemID="{DAEDA6DA-A56E-4441-AF16-13349EB4D3A6}">
  <ds:schemaRefs>
    <ds:schemaRef ds:uri="http://schemas.openxmlformats.org/officeDocument/2006/bibliography"/>
  </ds:schemaRefs>
</ds:datastoreItem>
</file>

<file path=customXml/itemProps71.xml><?xml version="1.0" encoding="utf-8"?>
<ds:datastoreItem xmlns:ds="http://schemas.openxmlformats.org/officeDocument/2006/customXml" ds:itemID="{20C6AABB-9EFC-41F5-B7A4-3FEAB8B771BE}">
  <ds:schemaRefs>
    <ds:schemaRef ds:uri="http://schemas.openxmlformats.org/officeDocument/2006/bibliography"/>
  </ds:schemaRefs>
</ds:datastoreItem>
</file>

<file path=customXml/itemProps72.xml><?xml version="1.0" encoding="utf-8"?>
<ds:datastoreItem xmlns:ds="http://schemas.openxmlformats.org/officeDocument/2006/customXml" ds:itemID="{0E8C3351-A7A1-4BD9-BB77-253C771AF816}">
  <ds:schemaRefs>
    <ds:schemaRef ds:uri="http://schemas.openxmlformats.org/officeDocument/2006/bibliography"/>
  </ds:schemaRefs>
</ds:datastoreItem>
</file>

<file path=customXml/itemProps73.xml><?xml version="1.0" encoding="utf-8"?>
<ds:datastoreItem xmlns:ds="http://schemas.openxmlformats.org/officeDocument/2006/customXml" ds:itemID="{63B4E436-1148-4767-8D4A-EB9056E2AA91}">
  <ds:schemaRefs>
    <ds:schemaRef ds:uri="http://schemas.openxmlformats.org/officeDocument/2006/bibliography"/>
  </ds:schemaRefs>
</ds:datastoreItem>
</file>

<file path=customXml/itemProps74.xml><?xml version="1.0" encoding="utf-8"?>
<ds:datastoreItem xmlns:ds="http://schemas.openxmlformats.org/officeDocument/2006/customXml" ds:itemID="{12A1F9B3-D359-4F72-9BDE-9D8BB2399A5A}">
  <ds:schemaRefs>
    <ds:schemaRef ds:uri="http://schemas.openxmlformats.org/officeDocument/2006/bibliography"/>
  </ds:schemaRefs>
</ds:datastoreItem>
</file>

<file path=customXml/itemProps75.xml><?xml version="1.0" encoding="utf-8"?>
<ds:datastoreItem xmlns:ds="http://schemas.openxmlformats.org/officeDocument/2006/customXml" ds:itemID="{0966A06B-D9C9-4A56-88AF-97D75D4ABEAB}">
  <ds:schemaRefs>
    <ds:schemaRef ds:uri="http://schemas.openxmlformats.org/officeDocument/2006/bibliography"/>
  </ds:schemaRefs>
</ds:datastoreItem>
</file>

<file path=customXml/itemProps76.xml><?xml version="1.0" encoding="utf-8"?>
<ds:datastoreItem xmlns:ds="http://schemas.openxmlformats.org/officeDocument/2006/customXml" ds:itemID="{A303A53A-9E19-42F3-9B79-4672C7DBD1E2}">
  <ds:schemaRefs>
    <ds:schemaRef ds:uri="http://schemas.openxmlformats.org/officeDocument/2006/bibliography"/>
  </ds:schemaRefs>
</ds:datastoreItem>
</file>

<file path=customXml/itemProps77.xml><?xml version="1.0" encoding="utf-8"?>
<ds:datastoreItem xmlns:ds="http://schemas.openxmlformats.org/officeDocument/2006/customXml" ds:itemID="{843D5E65-6538-4E9D-8AE9-ADD5083A943D}">
  <ds:schemaRefs>
    <ds:schemaRef ds:uri="http://schemas.openxmlformats.org/officeDocument/2006/bibliography"/>
  </ds:schemaRefs>
</ds:datastoreItem>
</file>

<file path=customXml/itemProps78.xml><?xml version="1.0" encoding="utf-8"?>
<ds:datastoreItem xmlns:ds="http://schemas.openxmlformats.org/officeDocument/2006/customXml" ds:itemID="{4301209A-0CA9-4E55-BE7F-9A8FB5F44CDF}">
  <ds:schemaRefs>
    <ds:schemaRef ds:uri="http://schemas.openxmlformats.org/officeDocument/2006/bibliography"/>
  </ds:schemaRefs>
</ds:datastoreItem>
</file>

<file path=customXml/itemProps79.xml><?xml version="1.0" encoding="utf-8"?>
<ds:datastoreItem xmlns:ds="http://schemas.openxmlformats.org/officeDocument/2006/customXml" ds:itemID="{065B8367-808F-42B6-95F5-2D05E860D2EE}">
  <ds:schemaRefs>
    <ds:schemaRef ds:uri="http://schemas.openxmlformats.org/officeDocument/2006/bibliography"/>
  </ds:schemaRefs>
</ds:datastoreItem>
</file>

<file path=customXml/itemProps8.xml><?xml version="1.0" encoding="utf-8"?>
<ds:datastoreItem xmlns:ds="http://schemas.openxmlformats.org/officeDocument/2006/customXml" ds:itemID="{2FE18689-92C7-4D73-A069-61AC72CC9852}">
  <ds:schemaRefs>
    <ds:schemaRef ds:uri="http://schemas.openxmlformats.org/officeDocument/2006/bibliography"/>
  </ds:schemaRefs>
</ds:datastoreItem>
</file>

<file path=customXml/itemProps80.xml><?xml version="1.0" encoding="utf-8"?>
<ds:datastoreItem xmlns:ds="http://schemas.openxmlformats.org/officeDocument/2006/customXml" ds:itemID="{0287C375-7B78-4FAE-A811-5C9C1CD03758}">
  <ds:schemaRefs>
    <ds:schemaRef ds:uri="http://schemas.openxmlformats.org/officeDocument/2006/bibliography"/>
  </ds:schemaRefs>
</ds:datastoreItem>
</file>

<file path=customXml/itemProps81.xml><?xml version="1.0" encoding="utf-8"?>
<ds:datastoreItem xmlns:ds="http://schemas.openxmlformats.org/officeDocument/2006/customXml" ds:itemID="{DEBDD4B4-3DD2-4477-80CB-09304F25DFF6}">
  <ds:schemaRefs>
    <ds:schemaRef ds:uri="http://schemas.openxmlformats.org/officeDocument/2006/bibliography"/>
  </ds:schemaRefs>
</ds:datastoreItem>
</file>

<file path=customXml/itemProps82.xml><?xml version="1.0" encoding="utf-8"?>
<ds:datastoreItem xmlns:ds="http://schemas.openxmlformats.org/officeDocument/2006/customXml" ds:itemID="{CB895818-054A-48D6-9825-2F17F433A0FC}">
  <ds:schemaRefs>
    <ds:schemaRef ds:uri="http://schemas.openxmlformats.org/officeDocument/2006/bibliography"/>
  </ds:schemaRefs>
</ds:datastoreItem>
</file>

<file path=customXml/itemProps83.xml><?xml version="1.0" encoding="utf-8"?>
<ds:datastoreItem xmlns:ds="http://schemas.openxmlformats.org/officeDocument/2006/customXml" ds:itemID="{44B6D680-E53B-400F-9184-814349E0CE9E}">
  <ds:schemaRefs>
    <ds:schemaRef ds:uri="http://schemas.openxmlformats.org/officeDocument/2006/bibliography"/>
  </ds:schemaRefs>
</ds:datastoreItem>
</file>

<file path=customXml/itemProps84.xml><?xml version="1.0" encoding="utf-8"?>
<ds:datastoreItem xmlns:ds="http://schemas.openxmlformats.org/officeDocument/2006/customXml" ds:itemID="{7B36CAB5-0EC2-4CA4-805A-9D0B2C7AA507}">
  <ds:schemaRefs>
    <ds:schemaRef ds:uri="http://schemas.openxmlformats.org/officeDocument/2006/bibliography"/>
  </ds:schemaRefs>
</ds:datastoreItem>
</file>

<file path=customXml/itemProps85.xml><?xml version="1.0" encoding="utf-8"?>
<ds:datastoreItem xmlns:ds="http://schemas.openxmlformats.org/officeDocument/2006/customXml" ds:itemID="{DE5519D5-80DF-4C3D-BB78-AF9BDAC61F68}">
  <ds:schemaRefs>
    <ds:schemaRef ds:uri="http://schemas.openxmlformats.org/officeDocument/2006/bibliography"/>
  </ds:schemaRefs>
</ds:datastoreItem>
</file>

<file path=customXml/itemProps86.xml><?xml version="1.0" encoding="utf-8"?>
<ds:datastoreItem xmlns:ds="http://schemas.openxmlformats.org/officeDocument/2006/customXml" ds:itemID="{819C75E1-3568-42F7-8266-6B7226993BD1}">
  <ds:schemaRefs>
    <ds:schemaRef ds:uri="http://schemas.openxmlformats.org/officeDocument/2006/bibliography"/>
  </ds:schemaRefs>
</ds:datastoreItem>
</file>

<file path=customXml/itemProps87.xml><?xml version="1.0" encoding="utf-8"?>
<ds:datastoreItem xmlns:ds="http://schemas.openxmlformats.org/officeDocument/2006/customXml" ds:itemID="{DE092074-0BD8-4DB7-BDAB-E98D3FFDC2B7}">
  <ds:schemaRefs>
    <ds:schemaRef ds:uri="http://schemas.openxmlformats.org/officeDocument/2006/bibliography"/>
  </ds:schemaRefs>
</ds:datastoreItem>
</file>

<file path=customXml/itemProps88.xml><?xml version="1.0" encoding="utf-8"?>
<ds:datastoreItem xmlns:ds="http://schemas.openxmlformats.org/officeDocument/2006/customXml" ds:itemID="{D9602B29-FAB6-49E2-9B53-2321B521AFBA}">
  <ds:schemaRefs>
    <ds:schemaRef ds:uri="http://schemas.openxmlformats.org/officeDocument/2006/bibliography"/>
  </ds:schemaRefs>
</ds:datastoreItem>
</file>

<file path=customXml/itemProps89.xml><?xml version="1.0" encoding="utf-8"?>
<ds:datastoreItem xmlns:ds="http://schemas.openxmlformats.org/officeDocument/2006/customXml" ds:itemID="{D74E3597-7348-410A-88B1-EF5424FA5910}">
  <ds:schemaRefs>
    <ds:schemaRef ds:uri="http://schemas.openxmlformats.org/officeDocument/2006/bibliography"/>
  </ds:schemaRefs>
</ds:datastoreItem>
</file>

<file path=customXml/itemProps9.xml><?xml version="1.0" encoding="utf-8"?>
<ds:datastoreItem xmlns:ds="http://schemas.openxmlformats.org/officeDocument/2006/customXml" ds:itemID="{A9FFA4E0-A264-4E0E-906E-8FB6805C7579}">
  <ds:schemaRefs>
    <ds:schemaRef ds:uri="http://schemas.openxmlformats.org/officeDocument/2006/bibliography"/>
  </ds:schemaRefs>
</ds:datastoreItem>
</file>

<file path=customXml/itemProps90.xml><?xml version="1.0" encoding="utf-8"?>
<ds:datastoreItem xmlns:ds="http://schemas.openxmlformats.org/officeDocument/2006/customXml" ds:itemID="{518CE379-A8B1-4701-873E-246AAFCC890D}">
  <ds:schemaRefs>
    <ds:schemaRef ds:uri="http://schemas.openxmlformats.org/officeDocument/2006/bibliography"/>
  </ds:schemaRefs>
</ds:datastoreItem>
</file>

<file path=customXml/itemProps91.xml><?xml version="1.0" encoding="utf-8"?>
<ds:datastoreItem xmlns:ds="http://schemas.openxmlformats.org/officeDocument/2006/customXml" ds:itemID="{0EDFBA73-8F0B-4548-84FC-5F46E46709B4}">
  <ds:schemaRefs>
    <ds:schemaRef ds:uri="http://schemas.openxmlformats.org/officeDocument/2006/bibliography"/>
  </ds:schemaRefs>
</ds:datastoreItem>
</file>

<file path=customXml/itemProps92.xml><?xml version="1.0" encoding="utf-8"?>
<ds:datastoreItem xmlns:ds="http://schemas.openxmlformats.org/officeDocument/2006/customXml" ds:itemID="{F9C6BED0-25FF-4D13-BCC7-8F8DE078B791}">
  <ds:schemaRefs>
    <ds:schemaRef ds:uri="http://schemas.openxmlformats.org/officeDocument/2006/bibliography"/>
  </ds:schemaRefs>
</ds:datastoreItem>
</file>

<file path=customXml/itemProps93.xml><?xml version="1.0" encoding="utf-8"?>
<ds:datastoreItem xmlns:ds="http://schemas.openxmlformats.org/officeDocument/2006/customXml" ds:itemID="{0E26B0FB-2AD0-4A4D-A86F-45A32FBC143C}">
  <ds:schemaRefs>
    <ds:schemaRef ds:uri="http://schemas.openxmlformats.org/officeDocument/2006/bibliography"/>
  </ds:schemaRefs>
</ds:datastoreItem>
</file>

<file path=customXml/itemProps94.xml><?xml version="1.0" encoding="utf-8"?>
<ds:datastoreItem xmlns:ds="http://schemas.openxmlformats.org/officeDocument/2006/customXml" ds:itemID="{B16158AD-6F75-473E-B190-3F6DDD8E9899}">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80</Pages>
  <Words>45312</Words>
  <Characters>258283</Characters>
  <Application>Microsoft Office Word</Application>
  <DocSecurity>8</DocSecurity>
  <Lines>2152</Lines>
  <Paragraphs>605</Paragraphs>
  <ScaleCrop>false</ScaleCrop>
  <HeadingPairs>
    <vt:vector size="2" baseType="variant">
      <vt:variant>
        <vt:lpstr>Title</vt:lpstr>
      </vt:variant>
      <vt:variant>
        <vt:i4>1</vt:i4>
      </vt:variant>
    </vt:vector>
  </HeadingPairs>
  <TitlesOfParts>
    <vt:vector size="1" baseType="lpstr">
      <vt:lpstr/>
    </vt:vector>
  </TitlesOfParts>
  <Company/>
  <LinksUpToDate>false</LinksUpToDate>
  <CharactersWithSpaces>302990</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2015-09-01T16:13:00Z</dcterms:created>
  <dcterms:modified xsi:type="dcterms:W3CDTF">2015-09-01T16:13:00Z</dcterms:modified>
</cp:coreProperties>
</file>